
<file path=[Content_Types].xml><?xml version="1.0" encoding="utf-8"?>
<Types xmlns="http://schemas.openxmlformats.org/package/2006/content-types">
  <Default Extension="png" ContentType="image/png"/>
  <Default Extension="tmp" ContentType="image/png"/>
  <Default Extension="vsd" ContentType="application/vnd.visio"/>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60"/>
  </p:notesMasterIdLst>
  <p:handoutMasterIdLst>
    <p:handoutMasterId r:id="rId61"/>
  </p:handoutMasterIdLst>
  <p:sldIdLst>
    <p:sldId id="257" r:id="rId8"/>
    <p:sldId id="258" r:id="rId9"/>
    <p:sldId id="300" r:id="rId10"/>
    <p:sldId id="301" r:id="rId11"/>
    <p:sldId id="261" r:id="rId12"/>
    <p:sldId id="302" r:id="rId13"/>
    <p:sldId id="303" r:id="rId14"/>
    <p:sldId id="304" r:id="rId15"/>
    <p:sldId id="265" r:id="rId16"/>
    <p:sldId id="266" r:id="rId17"/>
    <p:sldId id="329" r:id="rId18"/>
    <p:sldId id="330" r:id="rId19"/>
    <p:sldId id="331" r:id="rId20"/>
    <p:sldId id="332" r:id="rId21"/>
    <p:sldId id="333" r:id="rId22"/>
    <p:sldId id="334" r:id="rId23"/>
    <p:sldId id="279" r:id="rId24"/>
    <p:sldId id="280" r:id="rId25"/>
    <p:sldId id="335" r:id="rId26"/>
    <p:sldId id="336" r:id="rId27"/>
    <p:sldId id="285" r:id="rId28"/>
    <p:sldId id="337" r:id="rId29"/>
    <p:sldId id="338" r:id="rId30"/>
    <p:sldId id="291" r:id="rId31"/>
    <p:sldId id="339" r:id="rId32"/>
    <p:sldId id="340" r:id="rId33"/>
    <p:sldId id="341" r:id="rId34"/>
    <p:sldId id="305" r:id="rId35"/>
    <p:sldId id="307" r:id="rId36"/>
    <p:sldId id="308" r:id="rId37"/>
    <p:sldId id="309" r:id="rId38"/>
    <p:sldId id="310" r:id="rId39"/>
    <p:sldId id="311" r:id="rId40"/>
    <p:sldId id="342" r:id="rId41"/>
    <p:sldId id="313" r:id="rId42"/>
    <p:sldId id="314" r:id="rId43"/>
    <p:sldId id="343" r:id="rId44"/>
    <p:sldId id="316" r:id="rId45"/>
    <p:sldId id="317" r:id="rId46"/>
    <p:sldId id="318" r:id="rId47"/>
    <p:sldId id="319" r:id="rId48"/>
    <p:sldId id="344" r:id="rId49"/>
    <p:sldId id="345" r:id="rId50"/>
    <p:sldId id="346" r:id="rId51"/>
    <p:sldId id="322" r:id="rId52"/>
    <p:sldId id="347" r:id="rId53"/>
    <p:sldId id="348" r:id="rId54"/>
    <p:sldId id="296" r:id="rId55"/>
    <p:sldId id="297" r:id="rId56"/>
    <p:sldId id="349" r:id="rId57"/>
    <p:sldId id="299" r:id="rId58"/>
    <p:sldId id="256" r:id="rId59"/>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aoyan (O)" initials="g(" lastIdx="19" clrIdx="0">
    <p:extLst>
      <p:ext uri="{19B8F6BF-5375-455C-9EA6-DF929625EA0E}">
        <p15:presenceInfo xmlns:p15="http://schemas.microsoft.com/office/powerpoint/2012/main" userId="S-1-5-21-147214757-305610072-1517763936-7071970" providerId="AD"/>
      </p:ext>
    </p:extLst>
  </p:cmAuthor>
  <p:cmAuthor id="2" name="wangcongzjhw" initials="w" lastIdx="1" clrIdx="1">
    <p:extLst>
      <p:ext uri="{19B8F6BF-5375-455C-9EA6-DF929625EA0E}">
        <p15:presenceInfo xmlns:p15="http://schemas.microsoft.com/office/powerpoint/2012/main" userId="S-1-5-21-147214757-305610072-1517763936-658561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EFEFE"/>
    <a:srgbClr val="404040"/>
    <a:srgbClr val="151515"/>
    <a:srgbClr val="C7000B"/>
    <a:srgbClr val="575756"/>
    <a:srgbClr val="FFFFFF"/>
    <a:srgbClr val="DD4654"/>
    <a:srgbClr val="F3D2D5"/>
    <a:srgbClr val="E6A8AD"/>
    <a:srgbClr val="E57B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764" autoAdjust="0"/>
    <p:restoredTop sz="80946" autoAdjust="0"/>
  </p:normalViewPr>
  <p:slideViewPr>
    <p:cSldViewPr snapToGrid="0" snapToObjects="1">
      <p:cViewPr varScale="1">
        <p:scale>
          <a:sx n="51" d="100"/>
          <a:sy n="51" d="100"/>
        </p:scale>
        <p:origin x="1080" y="3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44" d="100"/>
          <a:sy n="44" d="100"/>
        </p:scale>
        <p:origin x="2784" y="56"/>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presProps" Target="pres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tableStyles" Target="tableStyles.xml"/><Relationship Id="rId5" Type="http://schemas.openxmlformats.org/officeDocument/2006/relationships/slideMaster" Target="slideMasters/slideMaster2.xml"/><Relationship Id="rId61" Type="http://schemas.openxmlformats.org/officeDocument/2006/relationships/handoutMaster" Target="handoutMasters/handoutMaster1.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viewProps" Target="viewProps.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notesMaster" Target="notesMasters/notesMaster1.xml"/><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12/18/2020</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p:cNvSpPr>
            <a:spLocks noGrp="1" noRot="1" noChangeAspect="1"/>
          </p:cNvSpPr>
          <p:nvPr>
            <p:ph type="sldImg"/>
          </p:nvPr>
        </p:nvSpPr>
        <p:spPr>
          <a:xfrm>
            <a:off x="750888" y="742950"/>
            <a:ext cx="5541962" cy="3117850"/>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23722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pPr marL="182880" indent="-182880" algn="l">
              <a:lnSpc>
                <a:spcPct val="125000"/>
              </a:lnSpc>
              <a:spcBef>
                <a:spcPts val="0"/>
              </a:spcBef>
              <a:spcAft>
                <a:spcPts val="600"/>
              </a:spcAft>
              <a:buClr>
                <a:srgbClr val="000000"/>
              </a:buClr>
              <a:buSzPct val="60000"/>
              <a:buFont typeface="Wingdings"/>
              <a:buChar char="l"/>
            </a:pPr>
            <a:endParaRPr lang="en-US" altLang="zh-CN" sz="1100" b="0" i="0" dirty="0">
              <a:solidFill>
                <a:srgbClr val="000000"/>
              </a:solidFill>
              <a:latin typeface="+mn-lt"/>
              <a:ea typeface="华文细黑"/>
              <a:cs typeface="+mn-cs"/>
            </a:endParaRPr>
          </a:p>
        </p:txBody>
      </p:sp>
    </p:spTree>
    <p:extLst>
      <p:ext uri="{BB962C8B-B14F-4D97-AF65-F5344CB8AC3E}">
        <p14:creationId xmlns:p14="http://schemas.microsoft.com/office/powerpoint/2010/main" val="10013284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pPr marL="182880" indent="-182880" algn="l">
              <a:lnSpc>
                <a:spcPct val="125000"/>
              </a:lnSpc>
              <a:spcBef>
                <a:spcPts val="0"/>
              </a:spcBef>
              <a:spcAft>
                <a:spcPts val="600"/>
              </a:spcAft>
              <a:buClr>
                <a:srgbClr val="000000"/>
              </a:buClr>
              <a:buSzPct val="60000"/>
              <a:buFont typeface="Wingdings"/>
              <a:buChar char="l"/>
            </a:pPr>
            <a:endParaRPr lang="en-US" altLang="zh-CN" sz="1100" b="0" i="0" dirty="0">
              <a:solidFill>
                <a:srgbClr val="000000"/>
              </a:solidFill>
              <a:latin typeface="FrutigerNext LT Regular"/>
              <a:ea typeface="华文细黑"/>
              <a:cs typeface="+mn-cs"/>
            </a:endParaRPr>
          </a:p>
        </p:txBody>
      </p:sp>
    </p:spTree>
    <p:extLst>
      <p:ext uri="{BB962C8B-B14F-4D97-AF65-F5344CB8AC3E}">
        <p14:creationId xmlns:p14="http://schemas.microsoft.com/office/powerpoint/2010/main" val="22313138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pPr marL="182880" indent="-182880" algn="l">
              <a:lnSpc>
                <a:spcPct val="125000"/>
              </a:lnSpc>
              <a:spcBef>
                <a:spcPts val="0"/>
              </a:spcBef>
              <a:spcAft>
                <a:spcPts val="600"/>
              </a:spcAft>
              <a:buClr>
                <a:srgbClr val="000000"/>
              </a:buClr>
              <a:buSzPct val="60000"/>
              <a:buFont typeface="Wingdings"/>
              <a:buChar char="l"/>
            </a:pPr>
            <a:endParaRPr lang="en-US" altLang="zh-CN" sz="1100" b="0" i="0" dirty="0">
              <a:solidFill>
                <a:srgbClr val="000000"/>
              </a:solidFill>
              <a:latin typeface="FrutigerNext LT Regular"/>
              <a:ea typeface="华文细黑"/>
              <a:cs typeface="+mn-cs"/>
            </a:endParaRPr>
          </a:p>
        </p:txBody>
      </p:sp>
    </p:spTree>
    <p:extLst>
      <p:ext uri="{BB962C8B-B14F-4D97-AF65-F5344CB8AC3E}">
        <p14:creationId xmlns:p14="http://schemas.microsoft.com/office/powerpoint/2010/main" val="16123995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pPr marL="0" indent="0" algn="l">
              <a:lnSpc>
                <a:spcPct val="125000"/>
              </a:lnSpc>
              <a:spcBef>
                <a:spcPts val="0"/>
              </a:spcBef>
              <a:spcAft>
                <a:spcPts val="600"/>
              </a:spcAft>
              <a:buClr>
                <a:srgbClr val="000000"/>
              </a:buClr>
              <a:buSzPct val="60000"/>
              <a:buFont typeface="Wingdings"/>
              <a:buNone/>
            </a:pPr>
            <a:endParaRPr lang="en-US" altLang="zh-CN" sz="1100" b="0" i="0" dirty="0">
              <a:solidFill>
                <a:srgbClr val="000000"/>
              </a:solidFill>
              <a:latin typeface="FrutigerNext LT Regular"/>
              <a:ea typeface="华文细黑"/>
              <a:cs typeface="+mn-cs"/>
            </a:endParaRPr>
          </a:p>
        </p:txBody>
      </p:sp>
    </p:spTree>
    <p:extLst>
      <p:ext uri="{BB962C8B-B14F-4D97-AF65-F5344CB8AC3E}">
        <p14:creationId xmlns:p14="http://schemas.microsoft.com/office/powerpoint/2010/main" val="3961970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pPr marL="182880" indent="-182880" algn="l">
              <a:lnSpc>
                <a:spcPct val="125000"/>
              </a:lnSpc>
              <a:spcBef>
                <a:spcPts val="0"/>
              </a:spcBef>
              <a:spcAft>
                <a:spcPts val="600"/>
              </a:spcAft>
              <a:buClr>
                <a:srgbClr val="000000"/>
              </a:buClr>
              <a:buSzPct val="60000"/>
              <a:buFont typeface="Wingdings"/>
              <a:buChar char="l"/>
            </a:pPr>
            <a:endParaRPr lang="en-US" altLang="zh-CN" sz="1100" b="0" i="0" dirty="0">
              <a:solidFill>
                <a:srgbClr val="000000"/>
              </a:solidFill>
              <a:latin typeface="FrutigerNext LT Regular"/>
              <a:ea typeface="华文细黑"/>
              <a:cs typeface="+mn-cs"/>
            </a:endParaRPr>
          </a:p>
        </p:txBody>
      </p:sp>
    </p:spTree>
    <p:extLst>
      <p:ext uri="{BB962C8B-B14F-4D97-AF65-F5344CB8AC3E}">
        <p14:creationId xmlns:p14="http://schemas.microsoft.com/office/powerpoint/2010/main" val="28255069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pPr marL="182880" indent="-182880" algn="l">
              <a:lnSpc>
                <a:spcPct val="125000"/>
              </a:lnSpc>
              <a:spcBef>
                <a:spcPts val="0"/>
              </a:spcBef>
              <a:spcAft>
                <a:spcPts val="600"/>
              </a:spcAft>
              <a:buClr>
                <a:srgbClr val="000000"/>
              </a:buClr>
              <a:buSzPct val="60000"/>
              <a:buFont typeface="Wingdings"/>
              <a:buChar char="l"/>
            </a:pPr>
            <a:endParaRPr lang="en-US" altLang="zh-CN" sz="1100" b="0" i="0" dirty="0">
              <a:solidFill>
                <a:srgbClr val="000000"/>
              </a:solidFill>
              <a:latin typeface="FrutigerNext LT Regular"/>
              <a:ea typeface="华文细黑"/>
              <a:cs typeface="+mn-cs"/>
            </a:endParaRPr>
          </a:p>
        </p:txBody>
      </p:sp>
    </p:spTree>
    <p:extLst>
      <p:ext uri="{BB962C8B-B14F-4D97-AF65-F5344CB8AC3E}">
        <p14:creationId xmlns:p14="http://schemas.microsoft.com/office/powerpoint/2010/main" val="42768048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pPr marL="182880" indent="-182880" algn="l">
              <a:lnSpc>
                <a:spcPct val="125000"/>
              </a:lnSpc>
              <a:spcBef>
                <a:spcPts val="0"/>
              </a:spcBef>
              <a:spcAft>
                <a:spcPts val="600"/>
              </a:spcAft>
              <a:buClr>
                <a:srgbClr val="000000"/>
              </a:buClr>
              <a:buSzPct val="60000"/>
              <a:buFont typeface="Wingdings"/>
              <a:buChar char="l"/>
            </a:pPr>
            <a:endParaRPr lang="en-US" altLang="zh-CN" sz="1100" b="0" i="0" dirty="0">
              <a:solidFill>
                <a:srgbClr val="000000"/>
              </a:solidFill>
              <a:latin typeface="FrutigerNext LT Regular"/>
              <a:ea typeface="华文细黑"/>
              <a:cs typeface="+mn-cs"/>
            </a:endParaRPr>
          </a:p>
        </p:txBody>
      </p:sp>
    </p:spTree>
    <p:extLst>
      <p:ext uri="{BB962C8B-B14F-4D97-AF65-F5344CB8AC3E}">
        <p14:creationId xmlns:p14="http://schemas.microsoft.com/office/powerpoint/2010/main" val="27105547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normAutofit/>
          </a:bodyPr>
          <a:lstStyle/>
          <a:p>
            <a:r>
              <a:rPr lang="en-US" altLang="zh-CN" dirty="0" smtClean="0"/>
              <a:t>The gas fire extinguishing subsystem consists of the fire cylinder (containing the extinguishing agent, extinguishing agent vessel, and vessel valve), start device (start vessel or electromagnetic valve), fire pipeline, nozzle, pressure annunciator, and other auxiliary devices. The auxiliary devices include the fire cylinder rack, high pressure hose, one-way valve for the extinguishing agent, manifold, start cylinder rack, start pipeline, one-way valve for air flows, selector valve, flange joint, and safety valve.</a:t>
            </a:r>
          </a:p>
          <a:p>
            <a:endParaRPr lang="zh-CN"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857228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23973725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pPr marL="182880" indent="-182880" algn="l">
              <a:lnSpc>
                <a:spcPct val="125000"/>
              </a:lnSpc>
              <a:spcBef>
                <a:spcPts val="0"/>
              </a:spcBef>
              <a:spcAft>
                <a:spcPts val="600"/>
              </a:spcAft>
              <a:buClr>
                <a:srgbClr val="000000"/>
              </a:buClr>
              <a:buSzPct val="60000"/>
              <a:buFont typeface="Wingdings"/>
              <a:buChar char="l"/>
            </a:pPr>
            <a:endParaRPr lang="en-US" altLang="zh-CN" sz="1100" b="0" i="0" dirty="0">
              <a:solidFill>
                <a:srgbClr val="000000"/>
              </a:solidFill>
              <a:latin typeface="FrutigerNext LT Regular"/>
              <a:ea typeface="华文细黑"/>
              <a:cs typeface="+mn-cs"/>
            </a:endParaRPr>
          </a:p>
        </p:txBody>
      </p:sp>
    </p:spTree>
    <p:extLst>
      <p:ext uri="{BB962C8B-B14F-4D97-AF65-F5344CB8AC3E}">
        <p14:creationId xmlns:p14="http://schemas.microsoft.com/office/powerpoint/2010/main" val="32736829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pPr algn="l"/>
            <a:endParaRPr lang="zh-CN" altLang="en-US" dirty="0"/>
          </a:p>
        </p:txBody>
      </p:sp>
    </p:spTree>
    <p:extLst>
      <p:ext uri="{BB962C8B-B14F-4D97-AF65-F5344CB8AC3E}">
        <p14:creationId xmlns:p14="http://schemas.microsoft.com/office/powerpoint/2010/main" val="47700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pPr marL="182880" indent="-182880" algn="l">
              <a:lnSpc>
                <a:spcPct val="125000"/>
              </a:lnSpc>
              <a:spcBef>
                <a:spcPts val="0"/>
              </a:spcBef>
              <a:spcAft>
                <a:spcPts val="600"/>
              </a:spcAft>
              <a:buClr>
                <a:srgbClr val="000000"/>
              </a:buClr>
              <a:buSzPct val="60000"/>
              <a:buFont typeface="Wingdings"/>
              <a:buChar char="l"/>
            </a:pPr>
            <a:endParaRPr lang="en-US" altLang="zh-CN" sz="1100" b="0" i="0" dirty="0">
              <a:solidFill>
                <a:srgbClr val="000000"/>
              </a:solidFill>
              <a:latin typeface="FrutigerNext LT Regular"/>
              <a:ea typeface="华文细黑"/>
              <a:cs typeface="+mn-cs"/>
            </a:endParaRPr>
          </a:p>
        </p:txBody>
      </p:sp>
    </p:spTree>
    <p:extLst>
      <p:ext uri="{BB962C8B-B14F-4D97-AF65-F5344CB8AC3E}">
        <p14:creationId xmlns:p14="http://schemas.microsoft.com/office/powerpoint/2010/main" val="40903323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normAutofit/>
          </a:bodyPr>
          <a:lstStyle/>
          <a:p>
            <a:r>
              <a:rPr lang="en-US" altLang="zh-CN" dirty="0" smtClean="0"/>
              <a:t>The smoke control subsystem consists of the pressurization air supply fan, pressurization air supply vent, air supply duct, smoke exhaust fan, smoke vent (smoke valve), smoke exhaust fire valve, smoke duct, and auxiliary materials. The auxiliary materials include the hang wall (optional), automatic smoke exhaust window (optional), manual emergency startup button, pipe hangers and supports, power cables, signal cables, and control modules (I/O modules and input modules).</a:t>
            </a:r>
          </a:p>
          <a:p>
            <a:endParaRPr lang="zh-CN"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9265271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pPr marL="182880" indent="-182880" algn="l">
              <a:lnSpc>
                <a:spcPct val="125000"/>
              </a:lnSpc>
              <a:spcBef>
                <a:spcPts val="0"/>
              </a:spcBef>
              <a:spcAft>
                <a:spcPts val="600"/>
              </a:spcAft>
              <a:buClr>
                <a:srgbClr val="000000"/>
              </a:buClr>
              <a:buSzPct val="60000"/>
              <a:buFont typeface="Wingdings"/>
              <a:buChar char="l"/>
            </a:pPr>
            <a:endParaRPr lang="en-US" altLang="zh-CN" sz="1100" b="0" i="0" dirty="0">
              <a:solidFill>
                <a:srgbClr val="000000"/>
              </a:solidFill>
              <a:latin typeface="FrutigerNext LT Regular"/>
              <a:ea typeface="华文细黑"/>
              <a:cs typeface="+mn-cs"/>
            </a:endParaRPr>
          </a:p>
        </p:txBody>
      </p:sp>
    </p:spTree>
    <p:extLst>
      <p:ext uri="{BB962C8B-B14F-4D97-AF65-F5344CB8AC3E}">
        <p14:creationId xmlns:p14="http://schemas.microsoft.com/office/powerpoint/2010/main" val="880351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pPr marL="182880" indent="-182880" algn="l">
              <a:lnSpc>
                <a:spcPct val="125000"/>
              </a:lnSpc>
              <a:spcBef>
                <a:spcPts val="0"/>
              </a:spcBef>
              <a:spcAft>
                <a:spcPts val="600"/>
              </a:spcAft>
              <a:buClr>
                <a:srgbClr val="000000"/>
              </a:buClr>
              <a:buSzPct val="60000"/>
              <a:buFont typeface="Wingdings"/>
              <a:buChar char="l"/>
            </a:pPr>
            <a:endParaRPr lang="en-US" altLang="zh-CN" sz="1100" b="0" i="0" dirty="0">
              <a:solidFill>
                <a:srgbClr val="000000"/>
              </a:solidFill>
              <a:latin typeface="FrutigerNext LT Regular"/>
              <a:ea typeface="华文细黑"/>
              <a:cs typeface="+mn-cs"/>
            </a:endParaRPr>
          </a:p>
        </p:txBody>
      </p:sp>
    </p:spTree>
    <p:extLst>
      <p:ext uri="{BB962C8B-B14F-4D97-AF65-F5344CB8AC3E}">
        <p14:creationId xmlns:p14="http://schemas.microsoft.com/office/powerpoint/2010/main" val="23963452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normAutofit/>
          </a:bodyPr>
          <a:lstStyle/>
          <a:p>
            <a:r>
              <a:rPr lang="en-US" altLang="zh-CN" dirty="0" smtClean="0"/>
              <a:t>The safety evacuation design applies inside data centers and contains two parts: emergency lighting and safety evacuation.</a:t>
            </a:r>
          </a:p>
          <a:p>
            <a:r>
              <a:rPr lang="en-US" altLang="zh-CN" dirty="0" smtClean="0"/>
              <a:t>The safety evacuation system consists of the fire emergency lights, fire evacuation indicators, emergency lighting controller, power distribution device for emergency lighting (power distribution box for emergency lighting), and centralized power supply for emergency lighting.</a:t>
            </a:r>
          </a:p>
          <a:p>
            <a:endParaRPr lang="zh-CN"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439295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pPr marL="182880" indent="-182880" algn="l">
              <a:lnSpc>
                <a:spcPct val="125000"/>
              </a:lnSpc>
              <a:spcBef>
                <a:spcPts val="0"/>
              </a:spcBef>
              <a:spcAft>
                <a:spcPts val="600"/>
              </a:spcAft>
              <a:buClr>
                <a:srgbClr val="000000"/>
              </a:buClr>
              <a:buSzPct val="60000"/>
              <a:buFont typeface="Wingdings"/>
              <a:buChar char="l"/>
            </a:pPr>
            <a:endParaRPr lang="en-US" altLang="zh-CN" sz="1100" b="0" i="0" dirty="0">
              <a:solidFill>
                <a:srgbClr val="000000"/>
              </a:solidFill>
              <a:latin typeface="FrutigerNext LT Regular"/>
              <a:ea typeface="华文细黑"/>
              <a:cs typeface="+mn-cs"/>
            </a:endParaRPr>
          </a:p>
        </p:txBody>
      </p:sp>
    </p:spTree>
    <p:extLst>
      <p:ext uri="{BB962C8B-B14F-4D97-AF65-F5344CB8AC3E}">
        <p14:creationId xmlns:p14="http://schemas.microsoft.com/office/powerpoint/2010/main" val="6980876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pPr marL="182880" indent="-182880" algn="l">
              <a:lnSpc>
                <a:spcPct val="125000"/>
              </a:lnSpc>
              <a:spcBef>
                <a:spcPts val="0"/>
              </a:spcBef>
              <a:spcAft>
                <a:spcPts val="600"/>
              </a:spcAft>
              <a:buClr>
                <a:srgbClr val="000000"/>
              </a:buClr>
              <a:buSzPct val="60000"/>
              <a:buFont typeface="Wingdings"/>
              <a:buChar char="l"/>
            </a:pPr>
            <a:endParaRPr lang="en-US" altLang="zh-CN" sz="1100" b="0" i="0" dirty="0">
              <a:solidFill>
                <a:srgbClr val="000000"/>
              </a:solidFill>
              <a:latin typeface="FrutigerNext LT Regular"/>
              <a:ea typeface="华文细黑"/>
              <a:cs typeface="+mn-cs"/>
            </a:endParaRPr>
          </a:p>
        </p:txBody>
      </p:sp>
    </p:spTree>
    <p:extLst>
      <p:ext uri="{BB962C8B-B14F-4D97-AF65-F5344CB8AC3E}">
        <p14:creationId xmlns:p14="http://schemas.microsoft.com/office/powerpoint/2010/main" val="16541745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109417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a:xfrm>
            <a:off x="750888" y="742950"/>
            <a:ext cx="5541962" cy="3117850"/>
          </a:xfrm>
          <a:ln/>
        </p:spPr>
      </p:sp>
      <p:sp>
        <p:nvSpPr>
          <p:cNvPr id="53251" name="备注占位符 2"/>
          <p:cNvSpPr>
            <a:spLocks noGrp="1"/>
          </p:cNvSpPr>
          <p:nvPr>
            <p:ph type="body" idx="1"/>
          </p:nvPr>
        </p:nvSpPr>
        <p:spPr>
          <a:noFill/>
          <a:ln/>
        </p:spPr>
        <p:txBody>
          <a:bodyPr/>
          <a:lstStyle/>
          <a:p>
            <a:endParaRPr lang="zh-CN" altLang="en-US" smtClean="0"/>
          </a:p>
        </p:txBody>
      </p:sp>
    </p:spTree>
    <p:extLst>
      <p:ext uri="{BB962C8B-B14F-4D97-AF65-F5344CB8AC3E}">
        <p14:creationId xmlns:p14="http://schemas.microsoft.com/office/powerpoint/2010/main" val="9628826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a:xfrm>
            <a:off x="750888" y="742950"/>
            <a:ext cx="5541962" cy="3117850"/>
          </a:xfrm>
          <a:ln/>
        </p:spPr>
      </p:sp>
      <p:sp>
        <p:nvSpPr>
          <p:cNvPr id="55299" name="备注占位符 2"/>
          <p:cNvSpPr>
            <a:spLocks noGrp="1"/>
          </p:cNvSpPr>
          <p:nvPr>
            <p:ph type="body" idx="1"/>
          </p:nvPr>
        </p:nvSpPr>
        <p:spPr>
          <a:noFill/>
          <a:ln/>
        </p:spPr>
        <p:txBody>
          <a:bodyPr/>
          <a:lstStyle/>
          <a:p>
            <a:endParaRPr lang="zh-CN" altLang="en-US" smtClean="0"/>
          </a:p>
        </p:txBody>
      </p:sp>
    </p:spTree>
    <p:extLst>
      <p:ext uri="{BB962C8B-B14F-4D97-AF65-F5344CB8AC3E}">
        <p14:creationId xmlns:p14="http://schemas.microsoft.com/office/powerpoint/2010/main" val="40925750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623196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a:xfrm>
            <a:off x="750888" y="742950"/>
            <a:ext cx="5541962" cy="3117850"/>
          </a:xfrm>
          <a:ln/>
        </p:spPr>
      </p:sp>
      <p:sp>
        <p:nvSpPr>
          <p:cNvPr id="62467" name="备注占位符 2"/>
          <p:cNvSpPr>
            <a:spLocks noGrp="1"/>
          </p:cNvSpPr>
          <p:nvPr>
            <p:ph type="body" idx="1"/>
          </p:nvPr>
        </p:nvSpPr>
        <p:spPr>
          <a:noFill/>
          <a:ln/>
        </p:spPr>
        <p:txBody>
          <a:bodyPr/>
          <a:lstStyle/>
          <a:p>
            <a:endParaRPr lang="zh-CN" altLang="en-US" smtClean="0"/>
          </a:p>
        </p:txBody>
      </p:sp>
    </p:spTree>
    <p:extLst>
      <p:ext uri="{BB962C8B-B14F-4D97-AF65-F5344CB8AC3E}">
        <p14:creationId xmlns:p14="http://schemas.microsoft.com/office/powerpoint/2010/main" val="27817937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p:cNvSpPr>
            <a:spLocks noGrp="1" noRot="1" noChangeAspect="1" noTextEdit="1"/>
          </p:cNvSpPr>
          <p:nvPr>
            <p:ph type="sldImg"/>
          </p:nvPr>
        </p:nvSpPr>
        <p:spPr>
          <a:xfrm>
            <a:off x="750888" y="742950"/>
            <a:ext cx="5541962" cy="3117850"/>
          </a:xfrm>
          <a:ln/>
        </p:spPr>
      </p:sp>
      <p:sp>
        <p:nvSpPr>
          <p:cNvPr id="57347" name="备注占位符 2"/>
          <p:cNvSpPr>
            <a:spLocks noGrp="1"/>
          </p:cNvSpPr>
          <p:nvPr>
            <p:ph type="body" idx="1"/>
          </p:nvPr>
        </p:nvSpPr>
        <p:spPr>
          <a:noFill/>
          <a:ln/>
        </p:spPr>
        <p:txBody>
          <a:bodyPr/>
          <a:lstStyle/>
          <a:p>
            <a:endParaRPr lang="zh-CN" altLang="en-US" smtClean="0"/>
          </a:p>
        </p:txBody>
      </p:sp>
    </p:spTree>
    <p:extLst>
      <p:ext uri="{BB962C8B-B14F-4D97-AF65-F5344CB8AC3E}">
        <p14:creationId xmlns:p14="http://schemas.microsoft.com/office/powerpoint/2010/main" val="7935833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a:xfrm>
            <a:off x="750888" y="742950"/>
            <a:ext cx="5541962" cy="3117850"/>
          </a:xfrm>
          <a:ln/>
        </p:spPr>
      </p:sp>
      <p:sp>
        <p:nvSpPr>
          <p:cNvPr id="58371" name="备注占位符 2"/>
          <p:cNvSpPr>
            <a:spLocks noGrp="1"/>
          </p:cNvSpPr>
          <p:nvPr>
            <p:ph type="body" idx="1"/>
          </p:nvPr>
        </p:nvSpPr>
        <p:spPr>
          <a:noFill/>
          <a:ln/>
        </p:spPr>
        <p:txBody>
          <a:bodyPr/>
          <a:lstStyle/>
          <a:p>
            <a:endParaRPr lang="zh-CN" altLang="en-US" smtClean="0"/>
          </a:p>
        </p:txBody>
      </p:sp>
    </p:spTree>
    <p:extLst>
      <p:ext uri="{BB962C8B-B14F-4D97-AF65-F5344CB8AC3E}">
        <p14:creationId xmlns:p14="http://schemas.microsoft.com/office/powerpoint/2010/main" val="29151610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
          <p:cNvSpPr>
            <a:spLocks noGrp="1" noRot="1" noChangeAspect="1" noTextEdit="1"/>
          </p:cNvSpPr>
          <p:nvPr>
            <p:ph type="sldImg"/>
          </p:nvPr>
        </p:nvSpPr>
        <p:spPr>
          <a:xfrm>
            <a:off x="750888" y="742950"/>
            <a:ext cx="5541962" cy="3117850"/>
          </a:xfrm>
          <a:ln/>
        </p:spPr>
      </p:sp>
      <p:sp>
        <p:nvSpPr>
          <p:cNvPr id="59395" name="备注占位符 2"/>
          <p:cNvSpPr>
            <a:spLocks noGrp="1"/>
          </p:cNvSpPr>
          <p:nvPr>
            <p:ph type="body" idx="1"/>
          </p:nvPr>
        </p:nvSpPr>
        <p:spPr>
          <a:noFill/>
          <a:ln/>
        </p:spPr>
        <p:txBody>
          <a:bodyPr/>
          <a:lstStyle/>
          <a:p>
            <a:endParaRPr lang="zh-CN" altLang="en-US" smtClean="0"/>
          </a:p>
        </p:txBody>
      </p:sp>
    </p:spTree>
    <p:extLst>
      <p:ext uri="{BB962C8B-B14F-4D97-AF65-F5344CB8AC3E}">
        <p14:creationId xmlns:p14="http://schemas.microsoft.com/office/powerpoint/2010/main" val="22033032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0235351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备注占位符 2"/>
          <p:cNvSpPr>
            <a:spLocks noGrp="1"/>
          </p:cNvSpPr>
          <p:nvPr>
            <p:ph type="body" idx="1"/>
          </p:nvPr>
        </p:nvSpPr>
        <p:spPr/>
        <p:txBody>
          <a:bodyPr>
            <a:normAutofit/>
          </a:bodyPr>
          <a:lstStyle/>
          <a:p>
            <a:r>
              <a:rPr lang="en-US" altLang="zh-CN" dirty="0" smtClean="0"/>
              <a:t>The installation heights of devices in a 19-inch standard cabinet are represented by a special unit, U, which is 44.45 mm.</a:t>
            </a: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2403155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备注占位符 2"/>
          <p:cNvSpPr>
            <a:spLocks noGrp="1"/>
          </p:cNvSpPr>
          <p:nvPr>
            <p:ph type="body" idx="1"/>
          </p:nvPr>
        </p:nvSpPr>
        <p:spPr/>
        <p:txBody>
          <a:bodyPr>
            <a:normAutofit/>
          </a:bodyPr>
          <a:lstStyle/>
          <a:p>
            <a:r>
              <a:rPr lang="en-US" altLang="zh-CN" dirty="0" smtClean="0"/>
              <a:t>Rack-mounted IT devices in the data center bring some changes in cabinet specifications, mostly represented by the increasingly smaller volume of single servers. Servers occupy an increasingly smaller height space and larger depth space, meaning lifting requirements for cabinet depth.</a:t>
            </a:r>
          </a:p>
          <a:p>
            <a:r>
              <a:rPr lang="en-US" altLang="zh-CN" dirty="0" smtClean="0"/>
              <a:t>The cabinet must have the cycle channel for cold and hot air exchanging to avoid that the air inside the cabinet is either too hot or too cold for the products, ensuring efficient running of IT devices.</a:t>
            </a:r>
          </a:p>
          <a:p>
            <a:r>
              <a:rPr lang="en-US" altLang="zh-CN" dirty="0" smtClean="0"/>
              <a:t>Cable management: Ensure that the heat dissipation airflow will not be blocked by the cables, and that the fault can be quickly located if somewhere in the device cable layout is faulty.</a:t>
            </a:r>
          </a:p>
          <a:p>
            <a:r>
              <a:rPr lang="en-US" altLang="zh-CN" dirty="0" smtClean="0"/>
              <a:t>Power distribution management: The design for the cabinet power distribution system should take the reliability design as the core and special cabinet design, well coordination, and seamless cooperation with other systems as the principles. In addition, installation convenience, intelligent management, adaptation, and simple O&amp;M should also be considered.</a:t>
            </a:r>
            <a:endParaRPr lang="zh-CN" altLang="en-US"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29503337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689486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TextEdit="1"/>
          </p:cNvSpPr>
          <p:nvPr>
            <p:ph type="sldImg"/>
          </p:nvPr>
        </p:nvSpPr>
        <p:spPr>
          <a:xfrm>
            <a:off x="750888" y="742950"/>
            <a:ext cx="5541962" cy="3117850"/>
          </a:xfrm>
          <a:ln/>
        </p:spPr>
      </p:sp>
      <p:sp>
        <p:nvSpPr>
          <p:cNvPr id="64515" name="备注占位符 2"/>
          <p:cNvSpPr>
            <a:spLocks noGrp="1"/>
          </p:cNvSpPr>
          <p:nvPr>
            <p:ph type="body" idx="1"/>
          </p:nvPr>
        </p:nvSpPr>
        <p:spPr>
          <a:noFill/>
          <a:ln/>
        </p:spPr>
        <p:txBody>
          <a:bodyPr/>
          <a:lstStyle/>
          <a:p>
            <a:endParaRPr lang="zh-CN" altLang="en-US" smtClean="0"/>
          </a:p>
        </p:txBody>
      </p:sp>
    </p:spTree>
    <p:extLst>
      <p:ext uri="{BB962C8B-B14F-4D97-AF65-F5344CB8AC3E}">
        <p14:creationId xmlns:p14="http://schemas.microsoft.com/office/powerpoint/2010/main" val="325297067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幻灯片图像占位符 1"/>
          <p:cNvSpPr>
            <a:spLocks noGrp="1" noRot="1" noChangeAspect="1" noTextEdit="1"/>
          </p:cNvSpPr>
          <p:nvPr>
            <p:ph type="sldImg"/>
          </p:nvPr>
        </p:nvSpPr>
        <p:spPr>
          <a:xfrm>
            <a:off x="750888" y="742950"/>
            <a:ext cx="5541962" cy="3117850"/>
          </a:xfrm>
          <a:ln/>
        </p:spPr>
      </p:sp>
      <p:sp>
        <p:nvSpPr>
          <p:cNvPr id="65539" name="备注占位符 2"/>
          <p:cNvSpPr>
            <a:spLocks noGrp="1"/>
          </p:cNvSpPr>
          <p:nvPr>
            <p:ph type="body" idx="1"/>
          </p:nvPr>
        </p:nvSpPr>
        <p:spPr>
          <a:noFill/>
          <a:ln/>
        </p:spPr>
        <p:txBody>
          <a:bodyPr/>
          <a:lstStyle/>
          <a:p>
            <a:endParaRPr lang="zh-CN" altLang="en-US" smtClean="0"/>
          </a:p>
        </p:txBody>
      </p:sp>
    </p:spTree>
    <p:extLst>
      <p:ext uri="{BB962C8B-B14F-4D97-AF65-F5344CB8AC3E}">
        <p14:creationId xmlns:p14="http://schemas.microsoft.com/office/powerpoint/2010/main" val="22858943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2749004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1"/>
          <p:cNvSpPr>
            <a:spLocks noGrp="1" noRot="1" noChangeAspect="1" noTextEdit="1"/>
          </p:cNvSpPr>
          <p:nvPr>
            <p:ph type="sldImg"/>
          </p:nvPr>
        </p:nvSpPr>
        <p:spPr>
          <a:xfrm>
            <a:off x="750888" y="742950"/>
            <a:ext cx="5541962" cy="3117850"/>
          </a:xfrm>
          <a:ln/>
        </p:spPr>
      </p:sp>
      <p:sp>
        <p:nvSpPr>
          <p:cNvPr id="66563" name="备注占位符 2"/>
          <p:cNvSpPr>
            <a:spLocks noGrp="1"/>
          </p:cNvSpPr>
          <p:nvPr>
            <p:ph type="body" idx="1"/>
          </p:nvPr>
        </p:nvSpPr>
        <p:spPr>
          <a:noFill/>
          <a:ln/>
        </p:spPr>
        <p:txBody>
          <a:bodyPr/>
          <a:lstStyle/>
          <a:p>
            <a:r>
              <a:rPr lang="en-US" altLang="zh-CN" dirty="0" smtClean="0"/>
              <a:t>Lightning rod.</a:t>
            </a:r>
            <a:endParaRPr lang="zh-CN" altLang="en-US" dirty="0" smtClean="0"/>
          </a:p>
        </p:txBody>
      </p:sp>
    </p:spTree>
    <p:extLst>
      <p:ext uri="{BB962C8B-B14F-4D97-AF65-F5344CB8AC3E}">
        <p14:creationId xmlns:p14="http://schemas.microsoft.com/office/powerpoint/2010/main" val="222782977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1"/>
          <p:cNvSpPr>
            <a:spLocks noGrp="1" noRot="1" noChangeAspect="1" noTextEdit="1"/>
          </p:cNvSpPr>
          <p:nvPr>
            <p:ph type="sldImg"/>
          </p:nvPr>
        </p:nvSpPr>
        <p:spPr>
          <a:xfrm>
            <a:off x="750888" y="742950"/>
            <a:ext cx="5541962" cy="3117850"/>
          </a:xfrm>
          <a:ln/>
        </p:spPr>
      </p:sp>
      <p:sp>
        <p:nvSpPr>
          <p:cNvPr id="67587" name="备注占位符 2"/>
          <p:cNvSpPr>
            <a:spLocks noGrp="1"/>
          </p:cNvSpPr>
          <p:nvPr>
            <p:ph type="body" idx="1"/>
          </p:nvPr>
        </p:nvSpPr>
        <p:spPr>
          <a:noFill/>
          <a:ln/>
        </p:spPr>
        <p:txBody>
          <a:bodyPr/>
          <a:lstStyle/>
          <a:p>
            <a:endParaRPr lang="zh-CN" altLang="en-US" smtClean="0"/>
          </a:p>
        </p:txBody>
      </p:sp>
    </p:spTree>
    <p:extLst>
      <p:ext uri="{BB962C8B-B14F-4D97-AF65-F5344CB8AC3E}">
        <p14:creationId xmlns:p14="http://schemas.microsoft.com/office/powerpoint/2010/main" val="94365823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3684097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2010392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6426023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备注占位符 2"/>
          <p:cNvSpPr>
            <a:spLocks noGrp="1"/>
          </p:cNvSpPr>
          <p:nvPr>
            <p:ph type="body" idx="1"/>
          </p:nvPr>
        </p:nvSpPr>
        <p:spPr/>
        <p:txBody>
          <a:bodyPr>
            <a:normAutofit/>
          </a:bodyPr>
          <a:lstStyle/>
          <a:p>
            <a:r>
              <a:rPr lang="en-US" altLang="zh-CN" dirty="0" smtClean="0"/>
              <a:t>Compared with the underfloor cabling, the overhead cabling is a little complicated. This layout generally applies to standard rack-mounted scenarios. Consistent dimensions, especially consistent height, make an appealing appearance. In addition, the overhead cabling usually uses the cable trough or cable tray to support the cables. Cable troughs and cable trays can be further classified into different materials and installation modes. These are the factors that need to be considered in design and planning.</a:t>
            </a:r>
            <a:endParaRPr lang="zh-CN" altLang="en-US"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09976759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5196972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Acceptance items of the indoor decoration engineering include the decoration of suspended ceilings, partition walls, doors, windows, walls, the acceptance of floors and raised floors, and other indoor operations. All indoor decoration operations and construction should comply with corresponding specifications and standards.</a:t>
            </a:r>
          </a:p>
          <a:p>
            <a:r>
              <a:rPr lang="en-US" smtClean="0"/>
              <a:t>Decoration of ESD floors: The ideal height of a raised floor ranges from 18 to 24 inches (46 to 61 cm). The floor of a building should meet design requirements and be clean and dry. When the raised floor space is used as a plenum, the walls and floor should be dust-proof and should not be peeled or cracked. Take protective measures for raised floors when moving or installing equipment on them. After laying out ESD floors, ground them properly.</a:t>
            </a:r>
          </a:p>
          <a:p>
            <a:r>
              <a:rPr lang="en-US" smtClean="0"/>
              <a:t>The surface of the suspended ceiling in a computer room should be flat and free from dust, discoloration, and corrosion. Edges should be neat without warping. After edges are sealed, the adhesive should not be peeled off. Thermal insulation and sound insulation materials used for filling the ceiling should be flat and dry, and seams should be wrapped.</a:t>
            </a:r>
          </a:p>
          <a:p>
            <a:r>
              <a:rPr lang="en-US" smtClean="0"/>
              <a:t>Waveguide window: prevents electromagnetic waves from passing through but allows air to flow through.</a:t>
            </a:r>
          </a:p>
          <a:p>
            <a:r>
              <a:rPr lang="en-US" smtClean="0"/>
              <a:t>Power filter: Each power cable entering shielded rooms must be configured with a power filter.</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0130160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pPr marL="180000" indent="-180000" algn="l">
              <a:lnSpc>
                <a:spcPct val="125000"/>
              </a:lnSpc>
              <a:spcBef>
                <a:spcPts val="0"/>
              </a:spcBef>
              <a:spcAft>
                <a:spcPts val="600"/>
              </a:spcAft>
              <a:buClr>
                <a:srgbClr val="000000"/>
              </a:buClr>
              <a:buSzPct val="60000"/>
            </a:pPr>
            <a:r>
              <a:rPr lang="en-US" altLang="zh-CN" sz="1100" b="0" i="0" dirty="0" smtClean="0">
                <a:solidFill>
                  <a:srgbClr val="000000"/>
                </a:solidFill>
                <a:latin typeface="+mn-lt"/>
                <a:ea typeface="华文细黑"/>
                <a:cs typeface="+mn-cs"/>
              </a:rPr>
              <a:t>Answer 1: Gas fire extinguishing system (</a:t>
            </a:r>
            <a:r>
              <a:rPr lang="en-US" altLang="zh-CN" sz="1100" b="0" i="0" dirty="0" err="1" smtClean="0">
                <a:solidFill>
                  <a:srgbClr val="000000"/>
                </a:solidFill>
                <a:latin typeface="+mn-lt"/>
                <a:ea typeface="华文细黑"/>
                <a:cs typeface="+mn-cs"/>
              </a:rPr>
              <a:t>heptafluropropane</a:t>
            </a:r>
            <a:r>
              <a:rPr lang="en-US" altLang="zh-CN" sz="1100" b="0" i="0" dirty="0" smtClean="0">
                <a:solidFill>
                  <a:srgbClr val="000000"/>
                </a:solidFill>
                <a:latin typeface="+mn-lt"/>
                <a:ea typeface="华文细黑"/>
                <a:cs typeface="+mn-cs"/>
              </a:rPr>
              <a:t>).</a:t>
            </a:r>
          </a:p>
          <a:p>
            <a:r>
              <a:rPr lang="en-US" altLang="zh-CN" sz="1100" b="0" i="0" kern="1200" baseline="0" dirty="0" smtClean="0">
                <a:solidFill>
                  <a:srgbClr val="000000"/>
                </a:solidFill>
                <a:latin typeface="Huawei Sans" panose="020C0503030203020204" pitchFamily="34" charset="0"/>
                <a:ea typeface="华文细黑"/>
                <a:cs typeface="+mn-cs"/>
              </a:rPr>
              <a:t>Answer 2:</a:t>
            </a:r>
          </a:p>
          <a:p>
            <a:pPr lvl="1"/>
            <a:r>
              <a:rPr lang="en-US" altLang="zh-CN" dirty="0" smtClean="0"/>
              <a:t>Underfloor cabling is easy to implement and cost-effective. Overhead cabling poses great pressure on the cable tray when the cable density and capacity are high.</a:t>
            </a:r>
          </a:p>
          <a:p>
            <a:pPr lvl="1"/>
            <a:r>
              <a:rPr lang="en-US" altLang="zh-CN" dirty="0" smtClean="0"/>
              <a:t>The popularity of overhead cabling in recent years is closely related to the continuous upgrading of the data center scale, the popularity of </a:t>
            </a:r>
            <a:r>
              <a:rPr lang="en-US" altLang="zh-CN" dirty="0" err="1" smtClean="0"/>
              <a:t>downflow</a:t>
            </a:r>
            <a:r>
              <a:rPr lang="en-US" altLang="zh-CN" dirty="0" smtClean="0"/>
              <a:t> cooling, and the importance attached to maintenance management by customers. By contrast, the underfloor cabling is prone to some fatal defects, such as non-rodent-proofing, massive dust, difficult maintenance, and inconvenient fire extinguishing. Besides, data center projects in China nowadays are restricted by the floor height in the building. Underfloor cabling requires more net height than overhead cabling. Underfloor cabling also lacks flexibility in the plan layout of data centers and in coping with changes in the future. </a:t>
            </a:r>
          </a:p>
          <a:p>
            <a:pPr lvl="1"/>
            <a:r>
              <a:rPr lang="en-US" altLang="zh-CN" dirty="0" smtClean="0"/>
              <a:t>In fact, there are specific description about the cabling implementation requirements in provincial data center and cabling engineering technical specifications documents. Strong-current and weak-current cables in the data center should be routed separately to avoid electromagnetic interference. In general, strong-current cables need to be routed under the floor, and weak-current need to be routed overhead; strong-current cables use cable troughs, and weak-current cables use metal hoisting hangers.</a:t>
            </a:r>
            <a:endParaRPr lang="zh-CN" altLang="en-US" dirty="0" smtClean="0"/>
          </a:p>
          <a:p>
            <a:pPr marL="182880" indent="-182880" algn="l">
              <a:lnSpc>
                <a:spcPct val="125000"/>
              </a:lnSpc>
              <a:spcBef>
                <a:spcPts val="0"/>
              </a:spcBef>
              <a:spcAft>
                <a:spcPts val="600"/>
              </a:spcAft>
              <a:buClr>
                <a:srgbClr val="000000"/>
              </a:buClr>
              <a:buSzPct val="60000"/>
              <a:buFont typeface="Wingdings"/>
              <a:buChar char="l"/>
            </a:pPr>
            <a:endParaRPr lang="en-US" altLang="zh-CN" sz="1100" b="0" i="0" dirty="0" smtClean="0">
              <a:solidFill>
                <a:srgbClr val="000000"/>
              </a:solidFill>
              <a:latin typeface="+mn-lt"/>
              <a:ea typeface="华文细黑"/>
              <a:cs typeface="+mn-cs"/>
            </a:endParaRPr>
          </a:p>
          <a:p>
            <a:pPr marL="182880" indent="-182880" algn="l">
              <a:lnSpc>
                <a:spcPct val="125000"/>
              </a:lnSpc>
              <a:spcBef>
                <a:spcPts val="0"/>
              </a:spcBef>
              <a:spcAft>
                <a:spcPts val="600"/>
              </a:spcAft>
              <a:buClr>
                <a:srgbClr val="000000"/>
              </a:buClr>
              <a:buSzPct val="60000"/>
              <a:buFont typeface="Wingdings"/>
              <a:buChar char="l"/>
            </a:pPr>
            <a:endParaRPr lang="zh-CN" altLang="en-US" sz="1100" b="0" i="0" dirty="0">
              <a:solidFill>
                <a:srgbClr val="000000"/>
              </a:solidFill>
              <a:latin typeface="+mn-lt"/>
              <a:ea typeface="华文细黑"/>
              <a:cs typeface="+mn-cs"/>
            </a:endParaRPr>
          </a:p>
        </p:txBody>
      </p:sp>
    </p:spTree>
    <p:extLst>
      <p:ext uri="{BB962C8B-B14F-4D97-AF65-F5344CB8AC3E}">
        <p14:creationId xmlns:p14="http://schemas.microsoft.com/office/powerpoint/2010/main" val="126200086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endParaRPr lang="zh-CN" altLang="en-US"/>
          </a:p>
        </p:txBody>
      </p:sp>
    </p:spTree>
    <p:extLst>
      <p:ext uri="{BB962C8B-B14F-4D97-AF65-F5344CB8AC3E}">
        <p14:creationId xmlns:p14="http://schemas.microsoft.com/office/powerpoint/2010/main" val="35896710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fontScale="92500" lnSpcReduction="20000"/>
          </a:bodyPr>
          <a:lstStyle/>
          <a:p>
            <a:r>
              <a:rPr lang="en-US" altLang="zh-CN" dirty="0" smtClean="0"/>
              <a:t>Water fire extinguishing system: Water is the most common extinguishing agent, because it is cheap and provides high extinguishing performance. The fire extinguishing principle is that water cools and penetrates a burning object to extinguishing the fire:</a:t>
            </a:r>
          </a:p>
          <a:p>
            <a:pPr lvl="1"/>
            <a:r>
              <a:rPr lang="en-US" altLang="zh-CN" dirty="0" smtClean="0"/>
              <a:t>Fire hydrant water supply system: indoor and outdoor fire hydrant systems</a:t>
            </a:r>
          </a:p>
          <a:p>
            <a:pPr lvl="1"/>
            <a:r>
              <a:rPr lang="en-US" altLang="zh-CN" dirty="0" smtClean="0"/>
              <a:t>Closed automatic water jetting system: Closed nozzles are used. When a fire happens, the temperature rises, and the glass bead of a nozzle breaks or the fusible metal drops, enabling automatic water jetting. The system applies to buildings where the indoor temperature ranges from 4°C to 70°C.</a:t>
            </a:r>
          </a:p>
          <a:p>
            <a:pPr lvl="1"/>
            <a:r>
              <a:rPr lang="en-US" altLang="zh-CN" dirty="0" smtClean="0"/>
              <a:t>Pre-action water jetting system: The pipe of the system is charged with pressurized or non-pressurized gas during normal operating, without water. When a fire happens, the fire detection system opens the pre-action valve, water is injected into the pipe, and then the closed nozzle ejects water to extinguish the fire. The system applies to buildings where the indoor temperature is below 4℃ or above 70℃.</a:t>
            </a:r>
          </a:p>
          <a:p>
            <a:pPr lvl="1"/>
            <a:r>
              <a:rPr lang="en-US" altLang="zh-CN" dirty="0" smtClean="0"/>
              <a:t>Automatic drench water jetting system: Open nozzles are used. When a fire happens, all nozzles eject water at the same time to extinguish the fire. The system applies to high-risk buildings.</a:t>
            </a:r>
          </a:p>
          <a:p>
            <a:r>
              <a:rPr lang="en-US" altLang="zh-CN" dirty="0" smtClean="0"/>
              <a:t>Foam fire extinguishing system:</a:t>
            </a:r>
          </a:p>
          <a:p>
            <a:pPr lvl="1"/>
            <a:r>
              <a:rPr lang="en-US" altLang="zh-CN" dirty="0" smtClean="0"/>
              <a:t>Stationary foam fire extinguishing system: The system consists of the stationary foam liquid fire pump, foam liquid cylinder, </a:t>
            </a:r>
            <a:r>
              <a:rPr lang="en-US" altLang="zh-CN" dirty="0" err="1" smtClean="0"/>
              <a:t>proportioner</a:t>
            </a:r>
            <a:r>
              <a:rPr lang="en-US" altLang="zh-CN" dirty="0" smtClean="0"/>
              <a:t>, foam liquid transport pipe, and foam generating device. When a fire happens, the fire pump is started and related valves are opened to enable fire extinguishing.</a:t>
            </a:r>
          </a:p>
          <a:p>
            <a:pPr lvl="1"/>
            <a:r>
              <a:rPr lang="en-US" altLang="zh-CN" dirty="0" smtClean="0"/>
              <a:t>Semi-stationary foam fire extinguishing system: Some devices are stationary and can be started in time. Others are non-stationary and are carried to the site when a fire happens, to work with the stationary devices for fire extinguishing.</a:t>
            </a:r>
          </a:p>
          <a:p>
            <a:pPr lvl="1"/>
            <a:r>
              <a:rPr lang="en-US" altLang="zh-CN" dirty="0" smtClean="0"/>
              <a:t>Mobile foam fire extinguishing system: The system generally consists of the water source (outdoor fire hydrant, fire pool, or natural water source), foam fire fighting truck or foam generating device, water band, foam gun, and </a:t>
            </a:r>
            <a:r>
              <a:rPr lang="en-US" altLang="zh-CN" dirty="0" err="1" smtClean="0"/>
              <a:t>proportioner</a:t>
            </a:r>
            <a:r>
              <a:rPr lang="en-US" altLang="zh-CN" dirty="0" smtClean="0"/>
              <a:t>. When a fire happens, all mobile facilities are carried to the site and form a fire extinguishing system based on connection of pipes and water bands.</a:t>
            </a:r>
          </a:p>
          <a:p>
            <a:endParaRPr lang="en-US" altLang="zh-CN" dirty="0" smtClean="0"/>
          </a:p>
          <a:p>
            <a:endParaRPr lang="zh-CN" altLang="en-US" dirty="0"/>
          </a:p>
        </p:txBody>
      </p:sp>
    </p:spTree>
    <p:extLst>
      <p:ext uri="{BB962C8B-B14F-4D97-AF65-F5344CB8AC3E}">
        <p14:creationId xmlns:p14="http://schemas.microsoft.com/office/powerpoint/2010/main" val="264822260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8276321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endParaRPr lang="zh-CN" altLang="en-US"/>
          </a:p>
        </p:txBody>
      </p:sp>
    </p:spTree>
    <p:extLst>
      <p:ext uri="{BB962C8B-B14F-4D97-AF65-F5344CB8AC3E}">
        <p14:creationId xmlns:p14="http://schemas.microsoft.com/office/powerpoint/2010/main" val="230592788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normAutofit/>
          </a:bodyPr>
          <a:lstStyle/>
          <a:p>
            <a:endParaRPr lang="zh-CN" altLang="en-US"/>
          </a:p>
        </p:txBody>
      </p:sp>
    </p:spTree>
    <p:extLst>
      <p:ext uri="{BB962C8B-B14F-4D97-AF65-F5344CB8AC3E}">
        <p14:creationId xmlns:p14="http://schemas.microsoft.com/office/powerpoint/2010/main" val="21074263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216810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713293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022455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normAutofit/>
          </a:bodyPr>
          <a:lstStyle/>
          <a:p>
            <a:r>
              <a:rPr lang="en-US" altLang="zh-CN" dirty="0" smtClean="0"/>
              <a:t>The automatic alarm system consists of the VESDA, air sampling pipe, fire alarm controller, smoke detector, heat detector, manual fire alarm button, audible and visual alarm, alarm bell, fire display panel, power supply, control module, fire telephone, fire broadcast, and gas fire extinguishing controller.</a:t>
            </a:r>
          </a:p>
          <a:p>
            <a:endParaRPr lang="zh-CN"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1124035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8#仅标题">
    <p:spTree>
      <p:nvGrpSpPr>
        <p:cNvPr id="1" name=""/>
        <p:cNvGrpSpPr/>
        <p:nvPr/>
      </p:nvGrpSpPr>
      <p:grpSpPr>
        <a:xfrm>
          <a:off x="0" y="0"/>
          <a:ext cx="0" cy="0"/>
          <a:chOff x="0" y="0"/>
          <a:chExt cx="0" cy="0"/>
        </a:xfrm>
      </p:grpSpPr>
      <p:sp>
        <p:nvSpPr>
          <p:cNvPr id="2" name="标题 1"/>
          <p:cNvSpPr>
            <a:spLocks noGrp="1"/>
          </p:cNvSpPr>
          <p:nvPr>
            <p:ph type="title"/>
          </p:nvPr>
        </p:nvSpPr>
        <p:spPr>
          <a:xfrm>
            <a:off x="912284" y="387351"/>
            <a:ext cx="10560049" cy="868363"/>
          </a:xfrm>
          <a:prstGeom prst="rect">
            <a:avLst/>
          </a:prstGeom>
        </p:spPr>
        <p:txBody>
          <a:body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425513570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8#Title Only">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912284" y="387351"/>
            <a:ext cx="10560049" cy="868363"/>
          </a:xfrm>
          <a:prstGeom prst="rect">
            <a:avLst/>
          </a:prstGeom>
        </p:spPr>
        <p:txBody>
          <a:bodyPr/>
          <a:lstStyle>
            <a:lvl1pPr>
              <a:defRPr/>
            </a:lvl1pPr>
          </a:lstStyle>
          <a:p>
            <a:r>
              <a:rPr lang="en-US" altLang="zh-CN" dirty="0" smtClean="0"/>
              <a:t>Title</a:t>
            </a:r>
            <a:endParaRPr lang="zh-CN" altLang="en-US" dirty="0"/>
          </a:p>
        </p:txBody>
      </p:sp>
    </p:spTree>
    <p:extLst>
      <p:ext uri="{BB962C8B-B14F-4D97-AF65-F5344CB8AC3E}">
        <p14:creationId xmlns:p14="http://schemas.microsoft.com/office/powerpoint/2010/main" val="341947672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0#Quiz">
    <p:spTree>
      <p:nvGrpSpPr>
        <p:cNvPr id="1" name=""/>
        <p:cNvGrpSpPr/>
        <p:nvPr/>
      </p:nvGrpSpPr>
      <p:grpSpPr>
        <a:xfrm>
          <a:off x="0" y="0"/>
          <a:ext cx="0" cy="0"/>
          <a:chOff x="0" y="0"/>
          <a:chExt cx="0" cy="0"/>
        </a:xfrm>
      </p:grpSpPr>
      <p:pic>
        <p:nvPicPr>
          <p:cNvPr id="3" name="Picture 4" descr="问题 copy"/>
          <p:cNvPicPr>
            <a:picLocks noChangeAspect="1" noChangeArrowheads="1"/>
          </p:cNvPicPr>
          <p:nvPr userDrawn="1"/>
        </p:nvPicPr>
        <p:blipFill>
          <a:blip r:embed="rId2" cstate="print"/>
          <a:srcRect/>
          <a:stretch>
            <a:fillRect/>
          </a:stretch>
        </p:blipFill>
        <p:spPr bwMode="auto">
          <a:xfrm>
            <a:off x="1002259" y="507208"/>
            <a:ext cx="821267" cy="617537"/>
          </a:xfrm>
          <a:prstGeom prst="rect">
            <a:avLst/>
          </a:prstGeom>
          <a:noFill/>
          <a:ln w="9525">
            <a:noFill/>
            <a:miter lim="800000"/>
            <a:headEnd/>
            <a:tailEnd/>
          </a:ln>
        </p:spPr>
      </p:pic>
      <p:sp>
        <p:nvSpPr>
          <p:cNvPr id="4" name="文本占位符 6"/>
          <p:cNvSpPr>
            <a:spLocks noGrp="1"/>
          </p:cNvSpPr>
          <p:nvPr>
            <p:ph type="body" sz="quarter" idx="10" hasCustomPrompt="1"/>
          </p:nvPr>
        </p:nvSpPr>
        <p:spPr>
          <a:xfrm>
            <a:off x="912285" y="1376363"/>
            <a:ext cx="10560049" cy="3924300"/>
          </a:xfrm>
        </p:spPr>
        <p:txBody>
          <a:bodyPr/>
          <a:lstStyle>
            <a:lvl1pPr marL="457200" marR="0" indent="-457200" algn="l" defTabSz="801688" rtl="0" eaLnBrk="0" fontAlgn="base" latinLnBrk="0" hangingPunct="0">
              <a:lnSpc>
                <a:spcPct val="140000"/>
              </a:lnSpc>
              <a:spcBef>
                <a:spcPct val="30000"/>
              </a:spcBef>
              <a:spcAft>
                <a:spcPct val="0"/>
              </a:spcAft>
              <a:buClr>
                <a:srgbClr val="808080"/>
              </a:buClr>
              <a:buSzPct val="100000"/>
              <a:buFont typeface="+mj-lt"/>
              <a:buAutoNum type="arabicPeriod"/>
              <a:tabLst/>
              <a:defRPr sz="2000" baseline="0"/>
            </a:lvl1pPr>
            <a:lvl2pPr marL="858837" indent="-457200">
              <a:buSzPct val="100000"/>
              <a:buFont typeface="+mj-lt"/>
              <a:buAutoNum type="alphaUcPeriod"/>
              <a:defRPr sz="1800"/>
            </a:lvl2pPr>
            <a:lvl3pPr>
              <a:defRPr/>
            </a:lvl3pPr>
            <a:lvl5pPr>
              <a:buNone/>
              <a:defRPr/>
            </a:lvl5pPr>
          </a:lstStyle>
          <a:p>
            <a:r>
              <a:rPr lang="en-US" altLang="zh-CN" dirty="0" smtClean="0"/>
              <a:t>Question description.</a:t>
            </a:r>
          </a:p>
          <a:p>
            <a:pPr lvl="1"/>
            <a:endParaRPr lang="en-US" altLang="zh-CN" dirty="0" smtClean="0"/>
          </a:p>
          <a:p>
            <a:pPr lvl="1"/>
            <a:endParaRPr lang="en-US" altLang="zh-CN" dirty="0" smtClean="0"/>
          </a:p>
          <a:p>
            <a:pPr lvl="1"/>
            <a:endParaRPr lang="en-US" altLang="zh-CN" dirty="0" smtClean="0"/>
          </a:p>
          <a:p>
            <a:pPr lvl="1"/>
            <a:endParaRPr lang="en-US" altLang="zh-CN" dirty="0" smtClean="0"/>
          </a:p>
          <a:p>
            <a:pPr lvl="1"/>
            <a:endParaRPr lang="en-US" altLang="zh-CN" dirty="0" smtClean="0"/>
          </a:p>
          <a:p>
            <a:pPr lvl="1"/>
            <a:endParaRPr lang="zh-CN" altLang="en-US" dirty="0" smtClean="0"/>
          </a:p>
          <a:p>
            <a:pPr marL="457200" indent="-457200">
              <a:buSzPct val="100000"/>
              <a:buFont typeface="+mj-lt"/>
              <a:buAutoNum type="arabicPeriod"/>
            </a:pPr>
            <a:endParaRPr lang="en-US" altLang="zh-CN" dirty="0" smtClean="0"/>
          </a:p>
          <a:p>
            <a:endParaRPr lang="zh-CN" altLang="en-US" dirty="0"/>
          </a:p>
        </p:txBody>
      </p:sp>
      <p:sp>
        <p:nvSpPr>
          <p:cNvPr id="5" name="TextBox 4"/>
          <p:cNvSpPr txBox="1"/>
          <p:nvPr userDrawn="1"/>
        </p:nvSpPr>
        <p:spPr bwMode="auto">
          <a:xfrm>
            <a:off x="1775520" y="521192"/>
            <a:ext cx="3216357" cy="639557"/>
          </a:xfrm>
          <a:prstGeom prst="rect">
            <a:avLst/>
          </a:prstGeom>
          <a:noFill/>
          <a:ln w="9525">
            <a:noFill/>
            <a:miter lim="800000"/>
            <a:headEnd/>
            <a:tailEnd/>
          </a:ln>
        </p:spPr>
        <p:txBody>
          <a:bodyPr wrap="square" lIns="99980" tIns="49986" rIns="99980" bIns="49986" rtlCol="0">
            <a:spAutoFit/>
          </a:bodyPr>
          <a:lstStyle/>
          <a:p>
            <a:pPr algn="l" defTabSz="1001649" eaLnBrk="0" hangingPunct="0"/>
            <a:r>
              <a:rPr lang="en-US" altLang="zh-CN" sz="3500" dirty="0" smtClean="0">
                <a:solidFill>
                  <a:srgbClr val="990000"/>
                </a:solidFill>
                <a:latin typeface="+mj-lt"/>
                <a:ea typeface="+mj-ea"/>
                <a:cs typeface="Arial" pitchFamily="34" charset="0"/>
              </a:rPr>
              <a:t>Quiz</a:t>
            </a:r>
            <a:endParaRPr lang="zh-CN" altLang="en-US" sz="3500" dirty="0" smtClean="0">
              <a:solidFill>
                <a:srgbClr val="990000"/>
              </a:solidFill>
              <a:latin typeface="+mj-lt"/>
              <a:ea typeface="+mj-ea"/>
              <a:cs typeface="Arial" pitchFamily="34" charset="0"/>
            </a:endParaRPr>
          </a:p>
        </p:txBody>
      </p:sp>
    </p:spTree>
    <p:extLst>
      <p:ext uri="{BB962C8B-B14F-4D97-AF65-F5344CB8AC3E}">
        <p14:creationId xmlns:p14="http://schemas.microsoft.com/office/powerpoint/2010/main" val="325314337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smtClean="0">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9"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48271658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smtClean="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587388" y="515379"/>
            <a:ext cx="358335" cy="426359"/>
            <a:chOff x="3295650" y="230188"/>
            <a:chExt cx="936625" cy="1114426"/>
          </a:xfrm>
          <a:solidFill>
            <a:schemeClr val="bg1"/>
          </a:solidFill>
        </p:grpSpPr>
        <p:sp>
          <p:nvSpPr>
            <p:cNvPr id="31"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6"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376309528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05233041"/>
              </p:ext>
            </p:extLst>
          </p:nvPr>
        </p:nvGraphicFramePr>
        <p:xfrm>
          <a:off x="1007533" y="2680416"/>
          <a:ext cx="1017714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Revision Record">
    <p:spTree>
      <p:nvGrpSpPr>
        <p:cNvPr id="1" name=""/>
        <p:cNvGrpSpPr/>
        <p:nvPr/>
      </p:nvGrpSpPr>
      <p:grpSpPr>
        <a:xfrm>
          <a:off x="0" y="0"/>
          <a:ext cx="0" cy="0"/>
          <a:chOff x="0" y="0"/>
          <a:chExt cx="0" cy="0"/>
        </a:xfrm>
      </p:grpSpPr>
      <p:graphicFrame>
        <p:nvGraphicFramePr>
          <p:cNvPr id="17" name="Group 3"/>
          <p:cNvGraphicFramePr>
            <a:graphicFrameLocks noGrp="1"/>
          </p:cNvGraphicFramePr>
          <p:nvPr userDrawn="1"/>
        </p:nvGraphicFramePr>
        <p:xfrm>
          <a:off x="1007533" y="1417639"/>
          <a:ext cx="10464802" cy="1082675"/>
        </p:xfrm>
        <a:graphic>
          <a:graphicData uri="http://schemas.openxmlformats.org/drawingml/2006/table">
            <a:tbl>
              <a:tblPr/>
              <a:tblGrid>
                <a:gridCol w="3059004"/>
                <a:gridCol w="2155444"/>
                <a:gridCol w="2873927"/>
                <a:gridCol w="2376427"/>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Course Code</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Product</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Product Version</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smtClean="0">
                          <a:ln>
                            <a:noFill/>
                          </a:ln>
                          <a:solidFill>
                            <a:schemeClr val="tx1"/>
                          </a:solidFill>
                          <a:effectLst/>
                          <a:latin typeface="FrutigerNext LT Regular" pitchFamily="34" charset="0"/>
                          <a:ea typeface="华文细黑"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18" name="Group 21"/>
          <p:cNvGraphicFramePr>
            <a:graphicFrameLocks noGrp="1"/>
          </p:cNvGraphicFramePr>
          <p:nvPr userDrawn="1"/>
        </p:nvGraphicFramePr>
        <p:xfrm>
          <a:off x="1007533" y="2940051"/>
          <a:ext cx="10464800" cy="3038475"/>
        </p:xfrm>
        <a:graphic>
          <a:graphicData uri="http://schemas.openxmlformats.org/drawingml/2006/table">
            <a:tbl>
              <a:tblPr/>
              <a:tblGrid>
                <a:gridCol w="3085809"/>
                <a:gridCol w="2155920"/>
                <a:gridCol w="2912127"/>
                <a:gridCol w="2310944"/>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Author/ID</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Date</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Reviewer/ID</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New</a:t>
                      </a:r>
                      <a:r>
                        <a:rPr kumimoji="1" lang="zh-CN" altLang="zh-CN" sz="1600" b="1" i="0" u="none" strike="noStrike" cap="none" normalizeH="0" baseline="0" dirty="0" smtClean="0">
                          <a:ln>
                            <a:noFill/>
                          </a:ln>
                          <a:solidFill>
                            <a:schemeClr val="tx1"/>
                          </a:solidFill>
                          <a:effectLst/>
                          <a:latin typeface="FrutigerNext LT Regular" pitchFamily="34" charset="0"/>
                          <a:ea typeface="华文细黑" pitchFamily="2" charset="-122"/>
                        </a:rPr>
                        <a:t>/</a:t>
                      </a:r>
                      <a:r>
                        <a:rPr kumimoji="1" lang="en-US" altLang="zh-CN" sz="1600" b="1" i="0" u="none" strike="noStrike" cap="none" normalizeH="0" baseline="0" dirty="0" smtClean="0">
                          <a:ln>
                            <a:noFill/>
                          </a:ln>
                          <a:solidFill>
                            <a:schemeClr val="tx1"/>
                          </a:solidFill>
                          <a:effectLst/>
                          <a:latin typeface="FrutigerNext LT Regular" pitchFamily="34" charset="0"/>
                          <a:ea typeface="华文细黑" pitchFamily="2" charset="-122"/>
                        </a:rPr>
                        <a:t> Update</a:t>
                      </a:r>
                      <a:endParaRPr kumimoji="1" lang="zh-CN" altLang="en-US" sz="1600" b="1"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smtClean="0">
                        <a:ln>
                          <a:noFill/>
                        </a:ln>
                        <a:solidFill>
                          <a:schemeClr val="tx1"/>
                        </a:solidFill>
                        <a:effectLst/>
                        <a:latin typeface="FrutigerNext LT Regular" pitchFamily="34" charset="0"/>
                        <a:ea typeface="华文细黑"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5" name="文本占位符 7"/>
          <p:cNvSpPr>
            <a:spLocks noGrp="1"/>
          </p:cNvSpPr>
          <p:nvPr>
            <p:ph type="body" sz="quarter" idx="17" hasCustomPrompt="1"/>
          </p:nvPr>
        </p:nvSpPr>
        <p:spPr>
          <a:xfrm>
            <a:off x="1007534" y="1988841"/>
            <a:ext cx="3024237"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Course Code</a:t>
            </a:r>
          </a:p>
        </p:txBody>
      </p:sp>
      <p:sp>
        <p:nvSpPr>
          <p:cNvPr id="36" name="文本占位符 7"/>
          <p:cNvSpPr>
            <a:spLocks noGrp="1"/>
          </p:cNvSpPr>
          <p:nvPr>
            <p:ph type="body" sz="quarter" idx="18" hasCustomPrompt="1"/>
          </p:nvPr>
        </p:nvSpPr>
        <p:spPr>
          <a:xfrm>
            <a:off x="4079776" y="1988841"/>
            <a:ext cx="211000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Product</a:t>
            </a:r>
          </a:p>
        </p:txBody>
      </p:sp>
      <p:sp>
        <p:nvSpPr>
          <p:cNvPr id="37" name="文本占位符 7"/>
          <p:cNvSpPr>
            <a:spLocks noGrp="1"/>
          </p:cNvSpPr>
          <p:nvPr>
            <p:ph type="body" sz="quarter" idx="19" hasCustomPrompt="1"/>
          </p:nvPr>
        </p:nvSpPr>
        <p:spPr>
          <a:xfrm>
            <a:off x="6239933" y="1988841"/>
            <a:ext cx="2880403"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X.X</a:t>
            </a:r>
          </a:p>
        </p:txBody>
      </p:sp>
      <p:sp>
        <p:nvSpPr>
          <p:cNvPr id="38" name="文本占位符 7"/>
          <p:cNvSpPr>
            <a:spLocks noGrp="1"/>
          </p:cNvSpPr>
          <p:nvPr>
            <p:ph type="body" sz="quarter" idx="20" hasCustomPrompt="1"/>
          </p:nvPr>
        </p:nvSpPr>
        <p:spPr>
          <a:xfrm>
            <a:off x="9120336" y="1988841"/>
            <a:ext cx="2351997"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X.X</a:t>
            </a:r>
          </a:p>
        </p:txBody>
      </p:sp>
      <p:sp>
        <p:nvSpPr>
          <p:cNvPr id="43" name="文本占位符 7"/>
          <p:cNvSpPr>
            <a:spLocks noGrp="1"/>
          </p:cNvSpPr>
          <p:nvPr>
            <p:ph type="body" sz="quarter" idx="13" hasCustomPrompt="1"/>
          </p:nvPr>
        </p:nvSpPr>
        <p:spPr>
          <a:xfrm>
            <a:off x="1007533" y="3500178"/>
            <a:ext cx="312024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Author/ID</a:t>
            </a:r>
          </a:p>
        </p:txBody>
      </p:sp>
      <p:sp>
        <p:nvSpPr>
          <p:cNvPr id="44" name="文本占位符 7"/>
          <p:cNvSpPr>
            <a:spLocks noGrp="1"/>
          </p:cNvSpPr>
          <p:nvPr>
            <p:ph type="body" sz="quarter" idx="14" hasCustomPrompt="1"/>
          </p:nvPr>
        </p:nvSpPr>
        <p:spPr>
          <a:xfrm>
            <a:off x="4079776" y="3500178"/>
            <a:ext cx="2160157" cy="504887"/>
          </a:xfrm>
          <a:prstGeom prst="rect">
            <a:avLst/>
          </a:prstGeom>
        </p:spPr>
        <p:txBody>
          <a:bodyPr anchor="ctr"/>
          <a:lstStyle>
            <a:lvl1pPr algn="ctr">
              <a:lnSpc>
                <a:spcPct val="100000"/>
              </a:lnSpc>
              <a:buNone/>
              <a:defRPr sz="1600"/>
            </a:lvl1pPr>
          </a:lstStyle>
          <a:p>
            <a:pPr lvl="0"/>
            <a:r>
              <a:rPr lang="en-US" altLang="zh-CN" dirty="0" smtClean="0"/>
              <a:t>2015.01.25</a:t>
            </a:r>
            <a:endParaRPr lang="zh-CN" altLang="en-US" dirty="0"/>
          </a:p>
        </p:txBody>
      </p:sp>
      <p:sp>
        <p:nvSpPr>
          <p:cNvPr id="45" name="文本占位符 7"/>
          <p:cNvSpPr>
            <a:spLocks noGrp="1"/>
          </p:cNvSpPr>
          <p:nvPr>
            <p:ph type="body" sz="quarter" idx="15" hasCustomPrompt="1"/>
          </p:nvPr>
        </p:nvSpPr>
        <p:spPr>
          <a:xfrm>
            <a:off x="6239933" y="3500178"/>
            <a:ext cx="292840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Reviewer/ID</a:t>
            </a:r>
          </a:p>
        </p:txBody>
      </p:sp>
      <p:sp>
        <p:nvSpPr>
          <p:cNvPr id="46" name="文本占位符 7"/>
          <p:cNvSpPr>
            <a:spLocks noGrp="1"/>
          </p:cNvSpPr>
          <p:nvPr>
            <p:ph type="body" sz="quarter" idx="16" hasCustomPrompt="1"/>
          </p:nvPr>
        </p:nvSpPr>
        <p:spPr>
          <a:xfrm>
            <a:off x="9168341" y="3500178"/>
            <a:ext cx="2303992" cy="504887"/>
          </a:xfrm>
          <a:prstGeom prst="rect">
            <a:avLst/>
          </a:prstGeom>
        </p:spPr>
        <p:txBody>
          <a:bodyPr anchor="ctr"/>
          <a:lstStyle>
            <a:lvl1pPr algn="ctr">
              <a:lnSpc>
                <a:spcPct val="100000"/>
              </a:lnSpc>
              <a:buNone/>
              <a:defRPr sz="1600"/>
            </a:lvl1pPr>
          </a:lstStyle>
          <a:p>
            <a:pPr lvl="0"/>
            <a:r>
              <a:rPr lang="en-US" altLang="zh-CN" dirty="0" smtClean="0"/>
              <a:t>Type</a:t>
            </a:r>
            <a:endParaRPr lang="zh-CN" altLang="en-US" dirty="0"/>
          </a:p>
        </p:txBody>
      </p:sp>
      <p:sp>
        <p:nvSpPr>
          <p:cNvPr id="63" name="Rectangle 2"/>
          <p:cNvSpPr>
            <a:spLocks noChangeArrowheads="1"/>
          </p:cNvSpPr>
          <p:nvPr userDrawn="1"/>
        </p:nvSpPr>
        <p:spPr bwMode="auto">
          <a:xfrm>
            <a:off x="952501" y="573312"/>
            <a:ext cx="9402233" cy="479425"/>
          </a:xfrm>
          <a:prstGeom prst="rect">
            <a:avLst/>
          </a:prstGeom>
          <a:noFill/>
          <a:ln w="9525">
            <a:noFill/>
            <a:miter lim="800000"/>
            <a:headEnd/>
            <a:tailEnd/>
          </a:ln>
        </p:spPr>
        <p:txBody>
          <a:bodyPr lIns="78258" tIns="39127" rIns="78258" bIns="39127" anchor="ctr"/>
          <a:lstStyle/>
          <a:p>
            <a:pPr defTabSz="801688" fontAlgn="base"/>
            <a:r>
              <a:rPr lang="en-US" altLang="zh-CN" sz="3500" dirty="0" smtClean="0">
                <a:solidFill>
                  <a:srgbClr val="990000"/>
                </a:solidFill>
                <a:latin typeface="FrutigerNext LT Medium" pitchFamily="34" charset="0"/>
                <a:ea typeface="黑体" pitchFamily="2" charset="-122"/>
              </a:rPr>
              <a:t>Revision Record</a:t>
            </a:r>
            <a:endParaRPr lang="zh-CN" altLang="en-US" sz="3500" dirty="0">
              <a:solidFill>
                <a:srgbClr val="990000"/>
              </a:solidFill>
              <a:latin typeface="FrutigerNext LT Medium" pitchFamily="34" charset="0"/>
              <a:ea typeface="黑体" pitchFamily="2" charset="-122"/>
            </a:endParaRPr>
          </a:p>
        </p:txBody>
      </p:sp>
      <p:sp>
        <p:nvSpPr>
          <p:cNvPr id="64" name="Text Box 58"/>
          <p:cNvSpPr txBox="1">
            <a:spLocks noChangeArrowheads="1"/>
          </p:cNvSpPr>
          <p:nvPr userDrawn="1"/>
        </p:nvSpPr>
        <p:spPr bwMode="auto">
          <a:xfrm>
            <a:off x="7103435" y="529516"/>
            <a:ext cx="5088565" cy="523220"/>
          </a:xfrm>
          <a:prstGeom prst="rect">
            <a:avLst/>
          </a:prstGeom>
          <a:noFill/>
          <a:ln w="9525" algn="ctr">
            <a:noFill/>
            <a:miter lim="800000"/>
            <a:headEnd/>
            <a:tailEnd/>
          </a:ln>
        </p:spPr>
        <p:txBody>
          <a:bodyPr wrap="square">
            <a:spAutoFit/>
          </a:bodyPr>
          <a:lstStyle/>
          <a:p>
            <a:pPr>
              <a:spcBef>
                <a:spcPct val="50000"/>
              </a:spcBef>
            </a:pPr>
            <a:r>
              <a:rPr lang="en-US" altLang="zh-CN" sz="2800" dirty="0" smtClean="0">
                <a:solidFill>
                  <a:srgbClr val="4D4D4D"/>
                </a:solidFill>
                <a:latin typeface="Arial" charset="0"/>
              </a:rPr>
              <a:t>Do Not Print this Page</a:t>
            </a:r>
            <a:endParaRPr lang="zh-CN" altLang="en-US" sz="2800" dirty="0">
              <a:solidFill>
                <a:srgbClr val="4D4D4D"/>
              </a:solidFill>
              <a:latin typeface="Arial" charset="0"/>
            </a:endParaRPr>
          </a:p>
        </p:txBody>
      </p:sp>
      <p:sp>
        <p:nvSpPr>
          <p:cNvPr id="51" name="文本占位符 7"/>
          <p:cNvSpPr>
            <a:spLocks noGrp="1"/>
          </p:cNvSpPr>
          <p:nvPr>
            <p:ph type="body" sz="quarter" idx="21" hasCustomPrompt="1"/>
          </p:nvPr>
        </p:nvSpPr>
        <p:spPr>
          <a:xfrm>
            <a:off x="1007435" y="4004234"/>
            <a:ext cx="312024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Author/ID</a:t>
            </a:r>
          </a:p>
        </p:txBody>
      </p:sp>
      <p:sp>
        <p:nvSpPr>
          <p:cNvPr id="52" name="文本占位符 7"/>
          <p:cNvSpPr>
            <a:spLocks noGrp="1"/>
          </p:cNvSpPr>
          <p:nvPr>
            <p:ph type="body" sz="quarter" idx="22" hasCustomPrompt="1"/>
          </p:nvPr>
        </p:nvSpPr>
        <p:spPr>
          <a:xfrm>
            <a:off x="4079678" y="4004234"/>
            <a:ext cx="2160157" cy="504887"/>
          </a:xfrm>
          <a:prstGeom prst="rect">
            <a:avLst/>
          </a:prstGeom>
        </p:spPr>
        <p:txBody>
          <a:bodyPr anchor="ctr"/>
          <a:lstStyle>
            <a:lvl1pPr algn="ctr">
              <a:lnSpc>
                <a:spcPct val="100000"/>
              </a:lnSpc>
              <a:buNone/>
              <a:defRPr sz="1600"/>
            </a:lvl1pPr>
          </a:lstStyle>
          <a:p>
            <a:pPr lvl="0"/>
            <a:r>
              <a:rPr lang="en-US" altLang="zh-CN" dirty="0" smtClean="0"/>
              <a:t>2015.01.25</a:t>
            </a:r>
            <a:endParaRPr lang="zh-CN" altLang="en-US" dirty="0"/>
          </a:p>
        </p:txBody>
      </p:sp>
      <p:sp>
        <p:nvSpPr>
          <p:cNvPr id="53" name="文本占位符 7"/>
          <p:cNvSpPr>
            <a:spLocks noGrp="1"/>
          </p:cNvSpPr>
          <p:nvPr>
            <p:ph type="body" sz="quarter" idx="23" hasCustomPrompt="1"/>
          </p:nvPr>
        </p:nvSpPr>
        <p:spPr>
          <a:xfrm>
            <a:off x="6239835" y="4004234"/>
            <a:ext cx="292840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Reviewer/ID</a:t>
            </a:r>
          </a:p>
        </p:txBody>
      </p:sp>
      <p:sp>
        <p:nvSpPr>
          <p:cNvPr id="54" name="文本占位符 7"/>
          <p:cNvSpPr>
            <a:spLocks noGrp="1"/>
          </p:cNvSpPr>
          <p:nvPr>
            <p:ph type="body" sz="quarter" idx="24" hasCustomPrompt="1"/>
          </p:nvPr>
        </p:nvSpPr>
        <p:spPr>
          <a:xfrm>
            <a:off x="9168243" y="4004234"/>
            <a:ext cx="2303992" cy="504887"/>
          </a:xfrm>
          <a:prstGeom prst="rect">
            <a:avLst/>
          </a:prstGeom>
        </p:spPr>
        <p:txBody>
          <a:bodyPr anchor="ctr"/>
          <a:lstStyle>
            <a:lvl1pPr algn="ctr">
              <a:lnSpc>
                <a:spcPct val="100000"/>
              </a:lnSpc>
              <a:buNone/>
              <a:defRPr sz="1600"/>
            </a:lvl1pPr>
          </a:lstStyle>
          <a:p>
            <a:pPr lvl="0"/>
            <a:r>
              <a:rPr lang="en-US" altLang="zh-CN" dirty="0" smtClean="0"/>
              <a:t>Type</a:t>
            </a:r>
            <a:endParaRPr lang="zh-CN" altLang="en-US" dirty="0"/>
          </a:p>
        </p:txBody>
      </p:sp>
      <p:sp>
        <p:nvSpPr>
          <p:cNvPr id="55" name="文本占位符 7"/>
          <p:cNvSpPr>
            <a:spLocks noGrp="1"/>
          </p:cNvSpPr>
          <p:nvPr>
            <p:ph type="body" sz="quarter" idx="25" hasCustomPrompt="1"/>
          </p:nvPr>
        </p:nvSpPr>
        <p:spPr>
          <a:xfrm>
            <a:off x="1007797" y="4508290"/>
            <a:ext cx="312024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Author/ID</a:t>
            </a:r>
          </a:p>
        </p:txBody>
      </p:sp>
      <p:sp>
        <p:nvSpPr>
          <p:cNvPr id="56" name="文本占位符 7"/>
          <p:cNvSpPr>
            <a:spLocks noGrp="1"/>
          </p:cNvSpPr>
          <p:nvPr>
            <p:ph type="body" sz="quarter" idx="26" hasCustomPrompt="1"/>
          </p:nvPr>
        </p:nvSpPr>
        <p:spPr>
          <a:xfrm>
            <a:off x="4080040" y="4508290"/>
            <a:ext cx="2160157" cy="504887"/>
          </a:xfrm>
          <a:prstGeom prst="rect">
            <a:avLst/>
          </a:prstGeom>
        </p:spPr>
        <p:txBody>
          <a:bodyPr anchor="ctr"/>
          <a:lstStyle>
            <a:lvl1pPr algn="ctr">
              <a:lnSpc>
                <a:spcPct val="100000"/>
              </a:lnSpc>
              <a:buNone/>
              <a:defRPr sz="1600"/>
            </a:lvl1pPr>
          </a:lstStyle>
          <a:p>
            <a:pPr lvl="0"/>
            <a:r>
              <a:rPr lang="en-US" altLang="zh-CN" dirty="0" smtClean="0"/>
              <a:t>2015.01.25</a:t>
            </a:r>
            <a:endParaRPr lang="zh-CN" altLang="en-US" dirty="0"/>
          </a:p>
        </p:txBody>
      </p:sp>
      <p:sp>
        <p:nvSpPr>
          <p:cNvPr id="57" name="文本占位符 7"/>
          <p:cNvSpPr>
            <a:spLocks noGrp="1"/>
          </p:cNvSpPr>
          <p:nvPr>
            <p:ph type="body" sz="quarter" idx="27" hasCustomPrompt="1"/>
          </p:nvPr>
        </p:nvSpPr>
        <p:spPr>
          <a:xfrm>
            <a:off x="6240197" y="4508290"/>
            <a:ext cx="292840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Reviewer/ID</a:t>
            </a:r>
          </a:p>
        </p:txBody>
      </p:sp>
      <p:sp>
        <p:nvSpPr>
          <p:cNvPr id="58" name="文本占位符 7"/>
          <p:cNvSpPr>
            <a:spLocks noGrp="1"/>
          </p:cNvSpPr>
          <p:nvPr>
            <p:ph type="body" sz="quarter" idx="28" hasCustomPrompt="1"/>
          </p:nvPr>
        </p:nvSpPr>
        <p:spPr>
          <a:xfrm>
            <a:off x="9168605" y="4508290"/>
            <a:ext cx="2303992" cy="504887"/>
          </a:xfrm>
          <a:prstGeom prst="rect">
            <a:avLst/>
          </a:prstGeom>
        </p:spPr>
        <p:txBody>
          <a:bodyPr anchor="ctr"/>
          <a:lstStyle>
            <a:lvl1pPr algn="ctr">
              <a:lnSpc>
                <a:spcPct val="100000"/>
              </a:lnSpc>
              <a:buNone/>
              <a:defRPr sz="1600"/>
            </a:lvl1pPr>
          </a:lstStyle>
          <a:p>
            <a:pPr lvl="0"/>
            <a:r>
              <a:rPr lang="en-US" altLang="zh-CN" dirty="0" smtClean="0"/>
              <a:t>Type</a:t>
            </a:r>
            <a:endParaRPr lang="zh-CN" altLang="en-US" dirty="0"/>
          </a:p>
        </p:txBody>
      </p:sp>
      <p:sp>
        <p:nvSpPr>
          <p:cNvPr id="59" name="文本占位符 7"/>
          <p:cNvSpPr>
            <a:spLocks noGrp="1"/>
          </p:cNvSpPr>
          <p:nvPr>
            <p:ph type="body" sz="quarter" idx="29" hasCustomPrompt="1"/>
          </p:nvPr>
        </p:nvSpPr>
        <p:spPr>
          <a:xfrm>
            <a:off x="1007435" y="4976342"/>
            <a:ext cx="312024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Author/ID</a:t>
            </a:r>
          </a:p>
        </p:txBody>
      </p:sp>
      <p:sp>
        <p:nvSpPr>
          <p:cNvPr id="60" name="文本占位符 7"/>
          <p:cNvSpPr>
            <a:spLocks noGrp="1"/>
          </p:cNvSpPr>
          <p:nvPr>
            <p:ph type="body" sz="quarter" idx="30" hasCustomPrompt="1"/>
          </p:nvPr>
        </p:nvSpPr>
        <p:spPr>
          <a:xfrm>
            <a:off x="4079678" y="4976342"/>
            <a:ext cx="2160157" cy="504887"/>
          </a:xfrm>
          <a:prstGeom prst="rect">
            <a:avLst/>
          </a:prstGeom>
        </p:spPr>
        <p:txBody>
          <a:bodyPr anchor="ctr"/>
          <a:lstStyle>
            <a:lvl1pPr algn="ctr">
              <a:lnSpc>
                <a:spcPct val="100000"/>
              </a:lnSpc>
              <a:buNone/>
              <a:defRPr sz="1600"/>
            </a:lvl1pPr>
          </a:lstStyle>
          <a:p>
            <a:pPr lvl="0"/>
            <a:r>
              <a:rPr lang="en-US" altLang="zh-CN" dirty="0" smtClean="0"/>
              <a:t>2015.01.25</a:t>
            </a:r>
            <a:endParaRPr lang="zh-CN" altLang="en-US" dirty="0"/>
          </a:p>
        </p:txBody>
      </p:sp>
      <p:sp>
        <p:nvSpPr>
          <p:cNvPr id="61" name="文本占位符 7"/>
          <p:cNvSpPr>
            <a:spLocks noGrp="1"/>
          </p:cNvSpPr>
          <p:nvPr>
            <p:ph type="body" sz="quarter" idx="31" hasCustomPrompt="1"/>
          </p:nvPr>
        </p:nvSpPr>
        <p:spPr>
          <a:xfrm>
            <a:off x="6239835" y="4976342"/>
            <a:ext cx="292840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Reviewer/ID</a:t>
            </a:r>
          </a:p>
        </p:txBody>
      </p:sp>
      <p:sp>
        <p:nvSpPr>
          <p:cNvPr id="62" name="文本占位符 7"/>
          <p:cNvSpPr>
            <a:spLocks noGrp="1"/>
          </p:cNvSpPr>
          <p:nvPr>
            <p:ph type="body" sz="quarter" idx="32" hasCustomPrompt="1"/>
          </p:nvPr>
        </p:nvSpPr>
        <p:spPr>
          <a:xfrm>
            <a:off x="9168243" y="4976342"/>
            <a:ext cx="2303992" cy="504887"/>
          </a:xfrm>
          <a:prstGeom prst="rect">
            <a:avLst/>
          </a:prstGeom>
        </p:spPr>
        <p:txBody>
          <a:bodyPr anchor="ctr"/>
          <a:lstStyle>
            <a:lvl1pPr algn="ctr">
              <a:lnSpc>
                <a:spcPct val="100000"/>
              </a:lnSpc>
              <a:buNone/>
              <a:defRPr sz="1600"/>
            </a:lvl1pPr>
          </a:lstStyle>
          <a:p>
            <a:pPr lvl="0"/>
            <a:r>
              <a:rPr lang="en-US" altLang="zh-CN" dirty="0" smtClean="0"/>
              <a:t>Type</a:t>
            </a:r>
            <a:endParaRPr lang="zh-CN" altLang="en-US" dirty="0"/>
          </a:p>
        </p:txBody>
      </p:sp>
      <p:sp>
        <p:nvSpPr>
          <p:cNvPr id="85" name="文本占位符 7"/>
          <p:cNvSpPr>
            <a:spLocks noGrp="1"/>
          </p:cNvSpPr>
          <p:nvPr>
            <p:ph type="body" sz="quarter" idx="33" hasCustomPrompt="1"/>
          </p:nvPr>
        </p:nvSpPr>
        <p:spPr>
          <a:xfrm>
            <a:off x="1007435" y="5480398"/>
            <a:ext cx="312024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Author/ID</a:t>
            </a:r>
          </a:p>
        </p:txBody>
      </p:sp>
      <p:sp>
        <p:nvSpPr>
          <p:cNvPr id="86" name="文本占位符 7"/>
          <p:cNvSpPr>
            <a:spLocks noGrp="1"/>
          </p:cNvSpPr>
          <p:nvPr>
            <p:ph type="body" sz="quarter" idx="34" hasCustomPrompt="1"/>
          </p:nvPr>
        </p:nvSpPr>
        <p:spPr>
          <a:xfrm>
            <a:off x="4079678" y="5480398"/>
            <a:ext cx="2160157" cy="504887"/>
          </a:xfrm>
          <a:prstGeom prst="rect">
            <a:avLst/>
          </a:prstGeom>
        </p:spPr>
        <p:txBody>
          <a:bodyPr anchor="ctr"/>
          <a:lstStyle>
            <a:lvl1pPr algn="ctr">
              <a:lnSpc>
                <a:spcPct val="100000"/>
              </a:lnSpc>
              <a:buNone/>
              <a:defRPr sz="1600"/>
            </a:lvl1pPr>
          </a:lstStyle>
          <a:p>
            <a:pPr lvl="0"/>
            <a:r>
              <a:rPr lang="en-US" altLang="zh-CN" dirty="0" smtClean="0"/>
              <a:t>2015.01.25</a:t>
            </a:r>
            <a:endParaRPr lang="zh-CN" altLang="en-US" dirty="0"/>
          </a:p>
        </p:txBody>
      </p:sp>
      <p:sp>
        <p:nvSpPr>
          <p:cNvPr id="87" name="文本占位符 7"/>
          <p:cNvSpPr>
            <a:spLocks noGrp="1"/>
          </p:cNvSpPr>
          <p:nvPr>
            <p:ph type="body" sz="quarter" idx="35" hasCustomPrompt="1"/>
          </p:nvPr>
        </p:nvSpPr>
        <p:spPr>
          <a:xfrm>
            <a:off x="6239835" y="5480398"/>
            <a:ext cx="2928408" cy="504887"/>
          </a:xfrm>
          <a:prstGeom prst="rect">
            <a:avLst/>
          </a:prstGeom>
        </p:spPr>
        <p:txBody>
          <a:bodyPr anchor="ctr"/>
          <a:lstStyle>
            <a:lvl1pPr marL="0" marR="0" indent="0" algn="ctr" defTabSz="914400" rtl="0" eaLnBrk="1" fontAlgn="base" latinLnBrk="0" hangingPunct="1">
              <a:lnSpc>
                <a:spcPct val="100000"/>
              </a:lnSpc>
              <a:spcBef>
                <a:spcPct val="30000"/>
              </a:spcBef>
              <a:spcAft>
                <a:spcPct val="0"/>
              </a:spcAft>
              <a:buClr>
                <a:srgbClr val="808080"/>
              </a:buClr>
              <a:buSzPct val="60000"/>
              <a:buFont typeface="Wingdings" pitchFamily="2" charset="2"/>
              <a:buNone/>
              <a:tabLst/>
              <a:defRPr sz="1600"/>
            </a:lvl1pPr>
          </a:lstStyle>
          <a:p>
            <a:pPr lvl="0"/>
            <a:r>
              <a:rPr lang="en-US" altLang="zh-CN" dirty="0" smtClean="0"/>
              <a:t>Reviewer/ID</a:t>
            </a:r>
          </a:p>
        </p:txBody>
      </p:sp>
      <p:sp>
        <p:nvSpPr>
          <p:cNvPr id="88" name="文本占位符 7"/>
          <p:cNvSpPr>
            <a:spLocks noGrp="1"/>
          </p:cNvSpPr>
          <p:nvPr>
            <p:ph type="body" sz="quarter" idx="36" hasCustomPrompt="1"/>
          </p:nvPr>
        </p:nvSpPr>
        <p:spPr>
          <a:xfrm>
            <a:off x="9168243" y="5480398"/>
            <a:ext cx="2303992" cy="504887"/>
          </a:xfrm>
          <a:prstGeom prst="rect">
            <a:avLst/>
          </a:prstGeom>
        </p:spPr>
        <p:txBody>
          <a:bodyPr anchor="ctr"/>
          <a:lstStyle>
            <a:lvl1pPr algn="ctr">
              <a:lnSpc>
                <a:spcPct val="100000"/>
              </a:lnSpc>
              <a:buNone/>
              <a:defRPr sz="1600"/>
            </a:lvl1pPr>
          </a:lstStyle>
          <a:p>
            <a:pPr lvl="0"/>
            <a:r>
              <a:rPr lang="en-US" altLang="zh-CN" dirty="0" smtClean="0"/>
              <a:t>Type</a:t>
            </a:r>
            <a:endParaRPr lang="zh-CN" altLang="en-US" dirty="0"/>
          </a:p>
        </p:txBody>
      </p:sp>
    </p:spTree>
    <p:extLst>
      <p:ext uri="{BB962C8B-B14F-4D97-AF65-F5344CB8AC3E}">
        <p14:creationId xmlns:p14="http://schemas.microsoft.com/office/powerpoint/2010/main" val="4132974794"/>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smtClean="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587388" y="515379"/>
            <a:ext cx="358335" cy="426359"/>
            <a:chOff x="3295650" y="230188"/>
            <a:chExt cx="936625" cy="1114426"/>
          </a:xfrm>
          <a:solidFill>
            <a:schemeClr val="bg1"/>
          </a:solidFill>
        </p:grpSpPr>
        <p:sp>
          <p:nvSpPr>
            <p:cNvPr id="31"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6"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文本占位符 6"/>
          <p:cNvSpPr>
            <a:spLocks noGrp="1"/>
          </p:cNvSpPr>
          <p:nvPr>
            <p:ph type="body" sz="quarter" idx="10" hasCustomPrompt="1"/>
          </p:nvPr>
        </p:nvSpPr>
        <p:spPr>
          <a:xfrm>
            <a:off x="454816" y="1233487"/>
            <a:ext cx="11307600" cy="4680000"/>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4087701598"/>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prstGeom prst="rect">
            <a:avLst/>
          </a:prstGeo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3444289845"/>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cSld name="2#Title">
    <p:spTree>
      <p:nvGrpSpPr>
        <p:cNvPr id="1" name=""/>
        <p:cNvGrpSpPr/>
        <p:nvPr/>
      </p:nvGrpSpPr>
      <p:grpSpPr>
        <a:xfrm>
          <a:off x="0" y="0"/>
          <a:ext cx="0" cy="0"/>
          <a:chOff x="0" y="0"/>
          <a:chExt cx="0" cy="0"/>
        </a:xfrm>
      </p:grpSpPr>
      <p:pic>
        <p:nvPicPr>
          <p:cNvPr id="3" name="Picture 46" descr="Logo"/>
          <p:cNvPicPr>
            <a:picLocks noChangeAspect="1" noChangeArrowheads="1"/>
          </p:cNvPicPr>
          <p:nvPr/>
        </p:nvPicPr>
        <p:blipFill>
          <a:blip r:embed="rId2" cstate="print"/>
          <a:srcRect/>
          <a:stretch>
            <a:fillRect/>
          </a:stretch>
        </p:blipFill>
        <p:spPr bwMode="auto">
          <a:xfrm>
            <a:off x="10011834" y="5578475"/>
            <a:ext cx="1094317" cy="820738"/>
          </a:xfrm>
          <a:prstGeom prst="rect">
            <a:avLst/>
          </a:prstGeom>
          <a:noFill/>
          <a:ln w="9525">
            <a:noFill/>
            <a:miter lim="800000"/>
            <a:headEnd/>
            <a:tailEnd/>
          </a:ln>
        </p:spPr>
      </p:pic>
      <p:pic>
        <p:nvPicPr>
          <p:cNvPr id="4" name="Picture 47" descr="2"/>
          <p:cNvPicPr>
            <a:picLocks noChangeAspect="1" noChangeArrowheads="1"/>
          </p:cNvPicPr>
          <p:nvPr/>
        </p:nvPicPr>
        <p:blipFill>
          <a:blip r:embed="rId3" cstate="print"/>
          <a:srcRect/>
          <a:stretch>
            <a:fillRect/>
          </a:stretch>
        </p:blipFill>
        <p:spPr bwMode="auto">
          <a:xfrm>
            <a:off x="0" y="782638"/>
            <a:ext cx="12192000" cy="3810000"/>
          </a:xfrm>
          <a:prstGeom prst="rect">
            <a:avLst/>
          </a:prstGeom>
          <a:noFill/>
          <a:ln w="9525">
            <a:noFill/>
            <a:miter lim="800000"/>
            <a:headEnd/>
            <a:tailEnd/>
          </a:ln>
        </p:spPr>
      </p:pic>
      <p:sp>
        <p:nvSpPr>
          <p:cNvPr id="5" name="Text Box 48"/>
          <p:cNvSpPr txBox="1">
            <a:spLocks noChangeArrowheads="1"/>
          </p:cNvSpPr>
          <p:nvPr/>
        </p:nvSpPr>
        <p:spPr bwMode="auto">
          <a:xfrm>
            <a:off x="9632951" y="4094163"/>
            <a:ext cx="1285947" cy="265564"/>
          </a:xfrm>
          <a:prstGeom prst="rect">
            <a:avLst/>
          </a:prstGeom>
          <a:noFill/>
          <a:ln w="9525">
            <a:noFill/>
            <a:miter lim="800000"/>
            <a:headEnd/>
            <a:tailEnd/>
          </a:ln>
        </p:spPr>
        <p:txBody>
          <a:bodyPr wrap="none" lIns="80114" tIns="40058" rIns="80114" bIns="40058">
            <a:spAutoFit/>
          </a:bodyPr>
          <a:lstStyle/>
          <a:p>
            <a:pPr defTabSz="801688" eaLnBrk="0" fontAlgn="base" hangingPunct="0">
              <a:defRPr/>
            </a:pPr>
            <a:r>
              <a:rPr lang="en-US" altLang="zh-CN" sz="1200" dirty="0">
                <a:solidFill>
                  <a:schemeClr val="bg1"/>
                </a:solidFill>
                <a:ea typeface="MS PGothic" pitchFamily="34" charset="-128"/>
              </a:rPr>
              <a:t>www.huawei.com</a:t>
            </a:r>
          </a:p>
        </p:txBody>
      </p:sp>
      <p:sp>
        <p:nvSpPr>
          <p:cNvPr id="1414185" name="Rectangle 41"/>
          <p:cNvSpPr>
            <a:spLocks noGrp="1" noChangeArrowheads="1"/>
          </p:cNvSpPr>
          <p:nvPr>
            <p:ph type="ctrTitle" sz="quarter" hasCustomPrompt="1"/>
          </p:nvPr>
        </p:nvSpPr>
        <p:spPr>
          <a:xfrm>
            <a:off x="1007533" y="1419226"/>
            <a:ext cx="8016792" cy="1470025"/>
          </a:xfrm>
          <a:prstGeom prst="rect">
            <a:avLst/>
          </a:prstGeom>
          <a:ln algn="ctr"/>
        </p:spPr>
        <p:txBody>
          <a:bodyPr lIns="87802" tIns="43901" rIns="87802" bIns="43901"/>
          <a:lstStyle>
            <a:lvl1pPr defTabSz="784225" eaLnBrk="0" hangingPunct="0">
              <a:defRPr sz="4300">
                <a:solidFill>
                  <a:schemeClr val="bg1"/>
                </a:solidFill>
              </a:defRPr>
            </a:lvl1pPr>
          </a:lstStyle>
          <a:p>
            <a:r>
              <a:rPr lang="en-US" altLang="zh-CN" dirty="0" smtClean="0"/>
              <a:t>Click to Edit Title</a:t>
            </a:r>
            <a:endParaRPr lang="zh-CN" altLang="en-US" dirty="0"/>
          </a:p>
        </p:txBody>
      </p:sp>
      <p:sp>
        <p:nvSpPr>
          <p:cNvPr id="7" name="Rectangle 14"/>
          <p:cNvSpPr>
            <a:spLocks noChangeArrowheads="1"/>
          </p:cNvSpPr>
          <p:nvPr userDrawn="1"/>
        </p:nvSpPr>
        <p:spPr bwMode="auto">
          <a:xfrm>
            <a:off x="874184" y="6207125"/>
            <a:ext cx="5016365" cy="265552"/>
          </a:xfrm>
          <a:prstGeom prst="rect">
            <a:avLst/>
          </a:prstGeom>
          <a:noFill/>
          <a:ln w="9525" algn="ctr">
            <a:noFill/>
            <a:miter lim="800000"/>
            <a:headEnd/>
            <a:tailEnd/>
          </a:ln>
          <a:effectLst/>
        </p:spPr>
        <p:txBody>
          <a:bodyPr wrap="none" lIns="80101" tIns="40052" rIns="80101" bIns="40052">
            <a:spAutoFit/>
          </a:bodyPr>
          <a:lstStyle/>
          <a:p>
            <a:pPr defTabSz="801688" eaLnBrk="0" fontAlgn="base" hangingPunct="0">
              <a:defRPr/>
            </a:pPr>
            <a:r>
              <a:rPr lang="en-US" altLang="zh-CN" sz="1200" dirty="0" smtClean="0">
                <a:latin typeface="FrutigerNext LT Bold" pitchFamily="20" charset="0"/>
                <a:ea typeface="MS PGothic" pitchFamily="34" charset="-128"/>
              </a:rPr>
              <a:t>Copyright © 2017 Huawei Technologies Co., Ltd. All rights reserved. </a:t>
            </a:r>
            <a:endParaRPr lang="en-US" altLang="zh-CN" sz="1200" dirty="0">
              <a:latin typeface="FrutigerNext LT Bold" pitchFamily="20" charset="0"/>
              <a:ea typeface="MS PGothic" pitchFamily="34" charset="-128"/>
            </a:endParaRPr>
          </a:p>
        </p:txBody>
      </p:sp>
    </p:spTree>
    <p:extLst>
      <p:ext uri="{BB962C8B-B14F-4D97-AF65-F5344CB8AC3E}">
        <p14:creationId xmlns:p14="http://schemas.microsoft.com/office/powerpoint/2010/main" val="1611099671"/>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33667037"/>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smtClean="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587388" y="515379"/>
            <a:ext cx="358335" cy="426359"/>
            <a:chOff x="3295650" y="230188"/>
            <a:chExt cx="936625" cy="1114426"/>
          </a:xfrm>
          <a:solidFill>
            <a:schemeClr val="bg1"/>
          </a:solidFill>
        </p:grpSpPr>
        <p:sp>
          <p:nvSpPr>
            <p:cNvPr id="31"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6"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788732870"/>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7#Title and Content">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912284" y="387351"/>
            <a:ext cx="10560049" cy="868363"/>
          </a:xfrm>
          <a:prstGeom prst="rect">
            <a:avLst/>
          </a:prstGeom>
        </p:spPr>
        <p:txBody>
          <a:bodyPr/>
          <a:lstStyle>
            <a:lvl1pPr>
              <a:defRPr/>
            </a:lvl1pPr>
          </a:lstStyle>
          <a:p>
            <a:r>
              <a:rPr lang="en-US" altLang="zh-CN" dirty="0" smtClean="0"/>
              <a:t>Title</a:t>
            </a:r>
            <a:endParaRPr lang="zh-CN" altLang="en-US" dirty="0"/>
          </a:p>
        </p:txBody>
      </p:sp>
      <p:sp>
        <p:nvSpPr>
          <p:cNvPr id="3" name="文本占位符 6"/>
          <p:cNvSpPr>
            <a:spLocks noGrp="1"/>
          </p:cNvSpPr>
          <p:nvPr>
            <p:ph type="body" sz="quarter" idx="10" hasCustomPrompt="1"/>
          </p:nvPr>
        </p:nvSpPr>
        <p:spPr>
          <a:xfrm>
            <a:off x="912285" y="1376363"/>
            <a:ext cx="10560049" cy="3924300"/>
          </a:xfrm>
        </p:spPr>
        <p:txBody>
          <a:bodyPr/>
          <a:lstStyle>
            <a:lvl1pPr>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312194427"/>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0"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2529234533"/>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0#思考题">
    <p:spTree>
      <p:nvGrpSpPr>
        <p:cNvPr id="1" name=""/>
        <p:cNvGrpSpPr/>
        <p:nvPr/>
      </p:nvGrpSpPr>
      <p:grpSpPr>
        <a:xfrm>
          <a:off x="0" y="0"/>
          <a:ext cx="0" cy="0"/>
          <a:chOff x="0" y="0"/>
          <a:chExt cx="0" cy="0"/>
        </a:xfrm>
      </p:grpSpPr>
      <p:sp>
        <p:nvSpPr>
          <p:cNvPr id="24"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smtClean="0"/>
              <a:t>Question description.</a:t>
            </a:r>
          </a:p>
          <a:p>
            <a:pPr lvl="1"/>
            <a:endParaRPr lang="en-US" altLang="zh-CN" dirty="0"/>
          </a:p>
        </p:txBody>
      </p:sp>
      <p:sp>
        <p:nvSpPr>
          <p:cNvPr id="25"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smtClean="0">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6"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8" name="组合 27"/>
          <p:cNvGrpSpPr/>
          <p:nvPr userDrawn="1"/>
        </p:nvGrpSpPr>
        <p:grpSpPr>
          <a:xfrm>
            <a:off x="479376" y="424270"/>
            <a:ext cx="495619" cy="592462"/>
            <a:chOff x="5554662" y="2422526"/>
            <a:chExt cx="690564" cy="825500"/>
          </a:xfrm>
          <a:solidFill>
            <a:schemeClr val="bg1"/>
          </a:solidFill>
        </p:grpSpPr>
        <p:sp>
          <p:nvSpPr>
            <p:cNvPr id="29"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2"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3880556416"/>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45689915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Foreword">
    <p:spTree>
      <p:nvGrpSpPr>
        <p:cNvPr id="1" name=""/>
        <p:cNvGrpSpPr/>
        <p:nvPr/>
      </p:nvGrpSpPr>
      <p:grpSpPr>
        <a:xfrm>
          <a:off x="0" y="0"/>
          <a:ext cx="0" cy="0"/>
          <a:chOff x="0" y="0"/>
          <a:chExt cx="0" cy="0"/>
        </a:xfrm>
      </p:grpSpPr>
      <p:pic>
        <p:nvPicPr>
          <p:cNvPr id="4" name="Picture 4" descr="前言 copy"/>
          <p:cNvPicPr>
            <a:picLocks noChangeAspect="1" noChangeArrowheads="1"/>
          </p:cNvPicPr>
          <p:nvPr userDrawn="1"/>
        </p:nvPicPr>
        <p:blipFill>
          <a:blip r:embed="rId2" cstate="print"/>
          <a:srcRect/>
          <a:stretch>
            <a:fillRect/>
          </a:stretch>
        </p:blipFill>
        <p:spPr bwMode="auto">
          <a:xfrm>
            <a:off x="1002259" y="527945"/>
            <a:ext cx="821267" cy="617537"/>
          </a:xfrm>
          <a:prstGeom prst="rect">
            <a:avLst/>
          </a:prstGeom>
          <a:noFill/>
          <a:ln w="9525">
            <a:noFill/>
            <a:miter lim="800000"/>
            <a:headEnd/>
            <a:tailEnd/>
          </a:ln>
        </p:spPr>
      </p:pic>
      <p:sp>
        <p:nvSpPr>
          <p:cNvPr id="8" name="文本占位符 6"/>
          <p:cNvSpPr>
            <a:spLocks noGrp="1"/>
          </p:cNvSpPr>
          <p:nvPr>
            <p:ph type="body" sz="quarter" idx="10" hasCustomPrompt="1"/>
          </p:nvPr>
        </p:nvSpPr>
        <p:spPr>
          <a:xfrm>
            <a:off x="912284" y="1376364"/>
            <a:ext cx="10560049" cy="4032856"/>
          </a:xfrm>
        </p:spPr>
        <p:txBody>
          <a:bodyPr/>
          <a:lstStyle>
            <a:lvl1pPr>
              <a:defRPr baseline="0"/>
            </a:lvl1pPr>
          </a:lstStyle>
          <a:p>
            <a:pPr eaLnBrk="1" hangingPunct="1"/>
            <a:r>
              <a:rPr lang="en-US" altLang="zh-CN" dirty="0" smtClean="0"/>
              <a:t>The chapter describes ...</a:t>
            </a:r>
            <a:endParaRPr lang="zh-CN" altLang="en-US" dirty="0" smtClean="0"/>
          </a:p>
          <a:p>
            <a:pPr lvl="4"/>
            <a:endParaRPr lang="zh-CN" altLang="en-US" dirty="0"/>
          </a:p>
        </p:txBody>
      </p:sp>
      <p:sp>
        <p:nvSpPr>
          <p:cNvPr id="11" name="TextBox 10"/>
          <p:cNvSpPr txBox="1"/>
          <p:nvPr userDrawn="1"/>
        </p:nvSpPr>
        <p:spPr bwMode="auto">
          <a:xfrm>
            <a:off x="1775520" y="521192"/>
            <a:ext cx="3696411" cy="639557"/>
          </a:xfrm>
          <a:prstGeom prst="rect">
            <a:avLst/>
          </a:prstGeom>
          <a:noFill/>
          <a:ln w="9525">
            <a:noFill/>
            <a:miter lim="800000"/>
            <a:headEnd/>
            <a:tailEnd/>
          </a:ln>
        </p:spPr>
        <p:txBody>
          <a:bodyPr wrap="square" lIns="99980" tIns="49986" rIns="99980" bIns="49986" rtlCol="0">
            <a:spAutoFit/>
          </a:bodyPr>
          <a:lstStyle/>
          <a:p>
            <a:pPr algn="l" defTabSz="1001649" eaLnBrk="0" hangingPunct="0"/>
            <a:r>
              <a:rPr lang="en-US" altLang="zh-CN" sz="3500" dirty="0" smtClean="0">
                <a:solidFill>
                  <a:srgbClr val="990000"/>
                </a:solidFill>
                <a:latin typeface="+mj-lt"/>
                <a:ea typeface="+mj-ea"/>
                <a:cs typeface="Arial" pitchFamily="34" charset="0"/>
              </a:rPr>
              <a:t>Foreword</a:t>
            </a:r>
            <a:endParaRPr lang="zh-CN" altLang="en-US" sz="3500" dirty="0" smtClean="0">
              <a:solidFill>
                <a:srgbClr val="990000"/>
              </a:solidFill>
              <a:latin typeface="+mj-lt"/>
              <a:ea typeface="+mj-ea"/>
              <a:cs typeface="Arial" pitchFamily="34" charset="0"/>
            </a:endParaRPr>
          </a:p>
        </p:txBody>
      </p:sp>
    </p:spTree>
    <p:extLst>
      <p:ext uri="{BB962C8B-B14F-4D97-AF65-F5344CB8AC3E}">
        <p14:creationId xmlns:p14="http://schemas.microsoft.com/office/powerpoint/2010/main" val="298774533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2#Summary">
    <p:spTree>
      <p:nvGrpSpPr>
        <p:cNvPr id="1" name=""/>
        <p:cNvGrpSpPr/>
        <p:nvPr/>
      </p:nvGrpSpPr>
      <p:grpSpPr>
        <a:xfrm>
          <a:off x="0" y="0"/>
          <a:ext cx="0" cy="0"/>
          <a:chOff x="0" y="0"/>
          <a:chExt cx="0" cy="0"/>
        </a:xfrm>
      </p:grpSpPr>
      <p:pic>
        <p:nvPicPr>
          <p:cNvPr id="5" name="Picture 8" descr="总结 copy"/>
          <p:cNvPicPr>
            <a:picLocks noChangeAspect="1" noChangeArrowheads="1"/>
          </p:cNvPicPr>
          <p:nvPr userDrawn="1"/>
        </p:nvPicPr>
        <p:blipFill>
          <a:blip r:embed="rId2" cstate="print"/>
          <a:srcRect/>
          <a:stretch>
            <a:fillRect/>
          </a:stretch>
        </p:blipFill>
        <p:spPr bwMode="auto">
          <a:xfrm>
            <a:off x="1000141" y="509589"/>
            <a:ext cx="823384" cy="617537"/>
          </a:xfrm>
          <a:prstGeom prst="rect">
            <a:avLst/>
          </a:prstGeom>
          <a:noFill/>
          <a:ln w="9525">
            <a:noFill/>
            <a:miter lim="800000"/>
            <a:headEnd/>
            <a:tailEnd/>
          </a:ln>
        </p:spPr>
      </p:pic>
      <p:sp>
        <p:nvSpPr>
          <p:cNvPr id="9" name="TextBox 8"/>
          <p:cNvSpPr txBox="1"/>
          <p:nvPr userDrawn="1"/>
        </p:nvSpPr>
        <p:spPr bwMode="auto">
          <a:xfrm>
            <a:off x="1775520" y="521192"/>
            <a:ext cx="4752528" cy="639557"/>
          </a:xfrm>
          <a:prstGeom prst="rect">
            <a:avLst/>
          </a:prstGeom>
          <a:noFill/>
          <a:ln w="9525">
            <a:noFill/>
            <a:miter lim="800000"/>
            <a:headEnd/>
            <a:tailEnd/>
          </a:ln>
        </p:spPr>
        <p:txBody>
          <a:bodyPr wrap="square" lIns="99980" tIns="49986" rIns="99980" bIns="49986" rtlCol="0">
            <a:spAutoFit/>
          </a:bodyPr>
          <a:lstStyle/>
          <a:p>
            <a:pPr algn="l" defTabSz="1001649" eaLnBrk="0" hangingPunct="0"/>
            <a:r>
              <a:rPr lang="en-US" altLang="zh-CN" sz="3500" dirty="0" smtClean="0">
                <a:solidFill>
                  <a:srgbClr val="990000"/>
                </a:solidFill>
                <a:latin typeface="+mj-lt"/>
                <a:ea typeface="+mj-ea"/>
                <a:cs typeface="Arial" pitchFamily="34" charset="0"/>
              </a:rPr>
              <a:t>Summary</a:t>
            </a:r>
            <a:endParaRPr lang="zh-CN" altLang="en-US" sz="3500" dirty="0" smtClean="0">
              <a:solidFill>
                <a:srgbClr val="990000"/>
              </a:solidFill>
              <a:latin typeface="+mj-lt"/>
              <a:ea typeface="+mj-ea"/>
              <a:cs typeface="Arial" pitchFamily="34" charset="0"/>
            </a:endParaRPr>
          </a:p>
        </p:txBody>
      </p:sp>
      <p:sp>
        <p:nvSpPr>
          <p:cNvPr id="7" name="内容占位符 6"/>
          <p:cNvSpPr>
            <a:spLocks noGrp="1"/>
          </p:cNvSpPr>
          <p:nvPr>
            <p:ph sz="quarter" idx="10" hasCustomPrompt="1"/>
          </p:nvPr>
        </p:nvSpPr>
        <p:spPr>
          <a:xfrm>
            <a:off x="912285" y="1376364"/>
            <a:ext cx="10560049" cy="3889375"/>
          </a:xfrm>
        </p:spPr>
        <p:txBody>
          <a:bodyPr/>
          <a:lstStyle>
            <a:lvl1pPr>
              <a:defRPr baseline="0"/>
            </a:lvl1pPr>
          </a:lstStyle>
          <a:p>
            <a:pPr lvl="0"/>
            <a:r>
              <a:rPr lang="en-US" altLang="zh-CN" dirty="0" smtClean="0"/>
              <a:t>Click to edit</a:t>
            </a:r>
            <a:endParaRPr lang="zh-CN" altLang="en-US"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196411498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4#Recommendations">
    <p:spTree>
      <p:nvGrpSpPr>
        <p:cNvPr id="1" name=""/>
        <p:cNvGrpSpPr/>
        <p:nvPr/>
      </p:nvGrpSpPr>
      <p:grpSpPr>
        <a:xfrm>
          <a:off x="0" y="0"/>
          <a:ext cx="0" cy="0"/>
          <a:chOff x="0" y="0"/>
          <a:chExt cx="0" cy="0"/>
        </a:xfrm>
      </p:grpSpPr>
      <p:pic>
        <p:nvPicPr>
          <p:cNvPr id="3" name="Picture 19" descr="前言 copy"/>
          <p:cNvPicPr preferRelativeResize="0">
            <a:picLocks noChangeAspect="1" noChangeArrowheads="1"/>
          </p:cNvPicPr>
          <p:nvPr userDrawn="1"/>
        </p:nvPicPr>
        <p:blipFill>
          <a:blip r:embed="rId2" cstate="print"/>
          <a:srcRect/>
          <a:stretch>
            <a:fillRect/>
          </a:stretch>
        </p:blipFill>
        <p:spPr bwMode="auto">
          <a:xfrm>
            <a:off x="993792" y="512677"/>
            <a:ext cx="829733" cy="623887"/>
          </a:xfrm>
          <a:prstGeom prst="rect">
            <a:avLst/>
          </a:prstGeom>
          <a:noFill/>
          <a:ln w="9525">
            <a:noFill/>
            <a:miter lim="800000"/>
            <a:headEnd/>
            <a:tailEnd/>
          </a:ln>
        </p:spPr>
      </p:pic>
      <p:sp>
        <p:nvSpPr>
          <p:cNvPr id="4" name="TextBox 3"/>
          <p:cNvSpPr txBox="1"/>
          <p:nvPr userDrawn="1"/>
        </p:nvSpPr>
        <p:spPr bwMode="auto">
          <a:xfrm>
            <a:off x="1775520" y="521192"/>
            <a:ext cx="6480720" cy="639557"/>
          </a:xfrm>
          <a:prstGeom prst="rect">
            <a:avLst/>
          </a:prstGeom>
          <a:noFill/>
          <a:ln w="9525">
            <a:noFill/>
            <a:miter lim="800000"/>
            <a:headEnd/>
            <a:tailEnd/>
          </a:ln>
        </p:spPr>
        <p:txBody>
          <a:bodyPr wrap="square" lIns="99980" tIns="49986" rIns="99980" bIns="49986" rtlCol="0">
            <a:spAutoFit/>
          </a:bodyPr>
          <a:lstStyle/>
          <a:p>
            <a:pPr algn="l" defTabSz="1001649" eaLnBrk="0" hangingPunct="0"/>
            <a:r>
              <a:rPr lang="en-US" altLang="zh-CN" sz="3500" dirty="0" smtClean="0">
                <a:solidFill>
                  <a:srgbClr val="990000"/>
                </a:solidFill>
                <a:latin typeface="+mj-lt"/>
                <a:ea typeface="+mj-ea"/>
                <a:cs typeface="Arial" pitchFamily="34" charset="0"/>
              </a:rPr>
              <a:t>Recommendations</a:t>
            </a:r>
            <a:endParaRPr lang="zh-CN" altLang="en-US" sz="3500" dirty="0" smtClean="0">
              <a:solidFill>
                <a:srgbClr val="990000"/>
              </a:solidFill>
              <a:latin typeface="+mj-lt"/>
              <a:ea typeface="+mj-ea"/>
              <a:cs typeface="Arial" pitchFamily="34" charset="0"/>
            </a:endParaRPr>
          </a:p>
        </p:txBody>
      </p:sp>
      <p:sp>
        <p:nvSpPr>
          <p:cNvPr id="6" name="文本占位符 6"/>
          <p:cNvSpPr>
            <a:spLocks noGrp="1"/>
          </p:cNvSpPr>
          <p:nvPr>
            <p:ph type="body" sz="quarter" idx="10"/>
          </p:nvPr>
        </p:nvSpPr>
        <p:spPr>
          <a:xfrm>
            <a:off x="912285" y="1376363"/>
            <a:ext cx="10560049" cy="3924300"/>
          </a:xfrm>
        </p:spPr>
        <p:txBody>
          <a:bodyPr/>
          <a:lstStyle/>
          <a:p>
            <a:endParaRPr lang="zh-CN" altLang="en-US" dirty="0"/>
          </a:p>
        </p:txBody>
      </p:sp>
    </p:spTree>
    <p:extLst>
      <p:ext uri="{BB962C8B-B14F-4D97-AF65-F5344CB8AC3E}">
        <p14:creationId xmlns:p14="http://schemas.microsoft.com/office/powerpoint/2010/main" val="995583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5#Thank You">
    <p:spTree>
      <p:nvGrpSpPr>
        <p:cNvPr id="1" name=""/>
        <p:cNvGrpSpPr/>
        <p:nvPr/>
      </p:nvGrpSpPr>
      <p:grpSpPr>
        <a:xfrm>
          <a:off x="0" y="0"/>
          <a:ext cx="0" cy="0"/>
          <a:chOff x="0" y="0"/>
          <a:chExt cx="0" cy="0"/>
        </a:xfrm>
      </p:grpSpPr>
      <p:sp>
        <p:nvSpPr>
          <p:cNvPr id="4" name="Text Box 8"/>
          <p:cNvSpPr txBox="1">
            <a:spLocks noChangeArrowheads="1"/>
          </p:cNvSpPr>
          <p:nvPr userDrawn="1"/>
        </p:nvSpPr>
        <p:spPr bwMode="auto">
          <a:xfrm>
            <a:off x="4544711" y="2503488"/>
            <a:ext cx="2639631" cy="710065"/>
          </a:xfrm>
          <a:prstGeom prst="rect">
            <a:avLst/>
          </a:prstGeom>
          <a:noFill/>
          <a:ln w="9525">
            <a:noFill/>
            <a:miter lim="800000"/>
            <a:headEnd/>
            <a:tailEnd/>
          </a:ln>
        </p:spPr>
        <p:txBody>
          <a:bodyPr wrap="none" lIns="78358" tIns="39179" rIns="78358" bIns="39179">
            <a:spAutoFit/>
          </a:bodyPr>
          <a:lstStyle/>
          <a:p>
            <a:pPr defTabSz="784225" eaLnBrk="0" fontAlgn="base" hangingPunct="0">
              <a:buSzPct val="100000"/>
              <a:defRPr/>
            </a:pPr>
            <a:r>
              <a:rPr lang="en-US" altLang="zh-CN" sz="4100" dirty="0" smtClean="0">
                <a:solidFill>
                  <a:srgbClr val="990000"/>
                </a:solidFill>
                <a:latin typeface="Arial" charset="0"/>
                <a:ea typeface="华文细黑" pitchFamily="2" charset="-122"/>
                <a:sym typeface="FrutigerNext LT Regular" pitchFamily="34" charset="0"/>
              </a:rPr>
              <a:t>Thank You</a:t>
            </a:r>
            <a:endParaRPr lang="zh-CN" altLang="zh-CN" sz="4100" dirty="0">
              <a:solidFill>
                <a:srgbClr val="990000"/>
              </a:solidFill>
              <a:latin typeface="Arial" charset="0"/>
              <a:ea typeface="华文细黑" pitchFamily="2" charset="-122"/>
              <a:sym typeface="FrutigerNext LT Regular" pitchFamily="34" charset="0"/>
            </a:endParaRPr>
          </a:p>
        </p:txBody>
      </p:sp>
    </p:spTree>
    <p:extLst>
      <p:ext uri="{BB962C8B-B14F-4D97-AF65-F5344CB8AC3E}">
        <p14:creationId xmlns:p14="http://schemas.microsoft.com/office/powerpoint/2010/main" val="132371838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prstGeom prst="rect">
            <a:avLst/>
          </a:prstGeo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355283228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7#Title and Content">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912284" y="387351"/>
            <a:ext cx="10560049" cy="868363"/>
          </a:xfrm>
          <a:prstGeom prst="rect">
            <a:avLst/>
          </a:prstGeom>
        </p:spPr>
        <p:txBody>
          <a:bodyPr/>
          <a:lstStyle>
            <a:lvl1pPr>
              <a:defRPr/>
            </a:lvl1pPr>
          </a:lstStyle>
          <a:p>
            <a:r>
              <a:rPr lang="en-US" altLang="zh-CN" dirty="0" smtClean="0"/>
              <a:t>Title</a:t>
            </a:r>
            <a:endParaRPr lang="zh-CN" altLang="en-US" dirty="0"/>
          </a:p>
        </p:txBody>
      </p:sp>
      <p:sp>
        <p:nvSpPr>
          <p:cNvPr id="3" name="文本占位符 6"/>
          <p:cNvSpPr>
            <a:spLocks noGrp="1"/>
          </p:cNvSpPr>
          <p:nvPr>
            <p:ph type="body" sz="quarter" idx="10" hasCustomPrompt="1"/>
          </p:nvPr>
        </p:nvSpPr>
        <p:spPr>
          <a:xfrm>
            <a:off x="912285" y="1376363"/>
            <a:ext cx="10560049" cy="3924300"/>
          </a:xfrm>
        </p:spPr>
        <p:txBody>
          <a:bodyPr/>
          <a:lstStyle>
            <a:lvl1pPr>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97586892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image" Target="../media/image9.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image" Target="../media/image9.png"/><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3.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xmlns=""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8" name="图片 7"/>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 id="2147483879" r:id="rId2"/>
    <p:sldLayoutId id="2147483880" r:id="rId3"/>
    <p:sldLayoutId id="2147483881" r:id="rId4"/>
    <p:sldLayoutId id="2147483888" r:id="rId5"/>
    <p:sldLayoutId id="2147483889" r:id="rId6"/>
    <p:sldLayoutId id="2147483890" r:id="rId7"/>
    <p:sldLayoutId id="2147483893" r:id="rId8"/>
    <p:sldLayoutId id="2147483902" r:id="rId9"/>
    <p:sldLayoutId id="2147483903" r:id="rId10"/>
    <p:sldLayoutId id="2147483904" r:id="rId11"/>
    <p:sldLayoutId id="2147483905" r:id="rId12"/>
    <p:sldLayoutId id="2147483906" r:id="rId13"/>
    <p:sldLayoutId id="2147483907"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48">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 id="2147483892" r:id="rId11"/>
    <p:sldLayoutId id="2147483897" r:id="rId12"/>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 id="2147483895" r:id="rId6"/>
    <p:sldLayoutId id="2147483896" r:id="rId7"/>
    <p:sldLayoutId id="2147483898" r:id="rId8"/>
    <p:sldLayoutId id="2147483899" r:id="rId9"/>
    <p:sldLayoutId id="2147483900" r:id="rId10"/>
    <p:sldLayoutId id="2147483908" r:id="rId11"/>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3" orient="horz" pos="2341">
          <p15:clr>
            <a:srgbClr val="F26B43"/>
          </p15:clr>
        </p15:guide>
        <p15:guide id="4" orient="horz" pos="3906">
          <p15:clr>
            <a:srgbClr val="F26B43"/>
          </p15:clr>
        </p15:guide>
        <p15:guide id="6" pos="3840">
          <p15:clr>
            <a:srgbClr val="F26B43"/>
          </p15:clr>
        </p15:guide>
        <p15:guide id="7" orient="horz" pos="27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Copyright©2020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370">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8.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8.xml"/><Relationship Id="rId5" Type="http://schemas.openxmlformats.org/officeDocument/2006/relationships/image" Target="../media/image13.png"/><Relationship Id="rId4" Type="http://schemas.openxmlformats.org/officeDocument/2006/relationships/hyperlink" Target="http://www.gst.com.cn/ArticleShow.asp?ArticleID=798"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www.gst.com.cn/ArticleShow.asp?ArticleID=831" TargetMode="External"/><Relationship Id="rId2" Type="http://schemas.openxmlformats.org/officeDocument/2006/relationships/notesSlide" Target="../notesSlides/notesSlide12.xml"/><Relationship Id="rId1" Type="http://schemas.openxmlformats.org/officeDocument/2006/relationships/slideLayout" Target="../slideLayouts/slideLayout28.xml"/><Relationship Id="rId5" Type="http://schemas.openxmlformats.org/officeDocument/2006/relationships/image" Target="../media/image15.png"/><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8.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28.xml"/><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28.xml"/><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3" Type="http://schemas.openxmlformats.org/officeDocument/2006/relationships/image" Target="../media/image22.tmp"/><Relationship Id="rId2" Type="http://schemas.openxmlformats.org/officeDocument/2006/relationships/notesSlide" Target="../notesSlides/notesSlide16.xml"/><Relationship Id="rId1" Type="http://schemas.openxmlformats.org/officeDocument/2006/relationships/slideLayout" Target="../slideLayouts/slideLayout2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9.xml"/><Relationship Id="rId1" Type="http://schemas.openxmlformats.org/officeDocument/2006/relationships/slideLayout" Target="../slideLayouts/slideLayout28.xml"/><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28.xml"/><Relationship Id="rId4" Type="http://schemas.openxmlformats.org/officeDocument/2006/relationships/image" Target="../media/image26.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8.xml"/></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2.xml"/><Relationship Id="rId1" Type="http://schemas.openxmlformats.org/officeDocument/2006/relationships/slideLayout" Target="../slideLayouts/slideLayout28.xml"/><Relationship Id="rId4" Type="http://schemas.openxmlformats.org/officeDocument/2006/relationships/image" Target="../media/image28.emf"/></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28.xml"/><Relationship Id="rId5" Type="http://schemas.openxmlformats.org/officeDocument/2006/relationships/image" Target="../media/image31.emf"/><Relationship Id="rId4" Type="http://schemas.openxmlformats.org/officeDocument/2006/relationships/image" Target="../media/image30.emf"/></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8.xml"/></Relationships>
</file>

<file path=ppt/slides/_rels/slide2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5.xml"/><Relationship Id="rId1" Type="http://schemas.openxmlformats.org/officeDocument/2006/relationships/slideLayout" Target="../slideLayouts/slideLayout28.xml"/><Relationship Id="rId4" Type="http://schemas.openxmlformats.org/officeDocument/2006/relationships/image" Target="../media/image33.png"/></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6.xml"/><Relationship Id="rId1" Type="http://schemas.openxmlformats.org/officeDocument/2006/relationships/slideLayout" Target="../slideLayouts/slideLayout28.xml"/><Relationship Id="rId5" Type="http://schemas.openxmlformats.org/officeDocument/2006/relationships/image" Target="../media/image36.png"/><Relationship Id="rId4" Type="http://schemas.openxmlformats.org/officeDocument/2006/relationships/image" Target="../media/image35.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8.xml"/><Relationship Id="rId1" Type="http://schemas.openxmlformats.org/officeDocument/2006/relationships/vmlDrawing" Target="../drawings/vmlDrawing1.vml"/><Relationship Id="rId5" Type="http://schemas.openxmlformats.org/officeDocument/2006/relationships/image" Target="../media/image37.emf"/><Relationship Id="rId4" Type="http://schemas.openxmlformats.org/officeDocument/2006/relationships/oleObject" Target="../embeddings/Microsoft_Visio_2003-2010___1.vsd"/></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8.xml"/><Relationship Id="rId1" Type="http://schemas.openxmlformats.org/officeDocument/2006/relationships/vmlDrawing" Target="../drawings/vmlDrawing2.vml"/><Relationship Id="rId5" Type="http://schemas.openxmlformats.org/officeDocument/2006/relationships/image" Target="../media/image38.emf"/><Relationship Id="rId4" Type="http://schemas.openxmlformats.org/officeDocument/2006/relationships/oleObject" Target="../embeddings/Microsoft_Visio_2003-2010___2.vsd"/></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0.xml"/><Relationship Id="rId1" Type="http://schemas.openxmlformats.org/officeDocument/2006/relationships/slideLayout" Target="../slideLayouts/slideLayout28.xml"/><Relationship Id="rId5" Type="http://schemas.openxmlformats.org/officeDocument/2006/relationships/image" Target="../media/image41.png"/><Relationship Id="rId4" Type="http://schemas.openxmlformats.org/officeDocument/2006/relationships/image" Target="../media/image40.jpeg"/></Relationships>
</file>

<file path=ppt/slides/_rels/slide3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1.xml"/><Relationship Id="rId1" Type="http://schemas.openxmlformats.org/officeDocument/2006/relationships/slideLayout" Target="../slideLayouts/slideLayout28.xml"/></Relationships>
</file>

<file path=ppt/slides/_rels/slide3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2.xml"/><Relationship Id="rId1" Type="http://schemas.openxmlformats.org/officeDocument/2006/relationships/slideLayout" Target="../slideLayouts/slideLayout28.xml"/><Relationship Id="rId6" Type="http://schemas.openxmlformats.org/officeDocument/2006/relationships/image" Target="../media/image46.tmp"/><Relationship Id="rId5" Type="http://schemas.openxmlformats.org/officeDocument/2006/relationships/image" Target="../media/image45.tmp"/><Relationship Id="rId4" Type="http://schemas.openxmlformats.org/officeDocument/2006/relationships/image" Target="../media/image44.png"/></Relationships>
</file>

<file path=ppt/slides/_rels/slide3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3.xml"/><Relationship Id="rId1" Type="http://schemas.openxmlformats.org/officeDocument/2006/relationships/slideLayout" Target="../slideLayouts/slideLayout28.xml"/><Relationship Id="rId4" Type="http://schemas.openxmlformats.org/officeDocument/2006/relationships/image" Target="../media/image48.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7.xml"/></Relationships>
</file>

<file path=ppt/slides/_rels/slide35.xml.rels><?xml version="1.0" encoding="UTF-8" standalone="yes"?>
<Relationships xmlns="http://schemas.openxmlformats.org/package/2006/relationships"><Relationship Id="rId3" Type="http://schemas.openxmlformats.org/officeDocument/2006/relationships/image" Target="../media/image49.tmp"/><Relationship Id="rId2" Type="http://schemas.openxmlformats.org/officeDocument/2006/relationships/notesSlide" Target="../notesSlides/notesSlide35.xml"/><Relationship Id="rId1" Type="http://schemas.openxmlformats.org/officeDocument/2006/relationships/slideLayout" Target="../slideLayouts/slideLayout2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8.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8.xml"/><Relationship Id="rId1" Type="http://schemas.openxmlformats.org/officeDocument/2006/relationships/vmlDrawing" Target="../drawings/vmlDrawing3.vml"/><Relationship Id="rId5" Type="http://schemas.openxmlformats.org/officeDocument/2006/relationships/image" Target="../media/image50.emf"/><Relationship Id="rId4" Type="http://schemas.openxmlformats.org/officeDocument/2006/relationships/oleObject" Target="../embeddings/Microsoft_Visio_2003-2010___3.vsd"/></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8.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8.xml"/><Relationship Id="rId1" Type="http://schemas.openxmlformats.org/officeDocument/2006/relationships/vmlDrawing" Target="../drawings/vmlDrawing4.vml"/><Relationship Id="rId5" Type="http://schemas.openxmlformats.org/officeDocument/2006/relationships/image" Target="../media/image51.wmf"/><Relationship Id="rId4" Type="http://schemas.openxmlformats.org/officeDocument/2006/relationships/oleObject" Target="../embeddings/oleObject1.bin"/></Relationships>
</file>

<file path=ppt/slides/_rels/slide4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45.xml"/><Relationship Id="rId1" Type="http://schemas.openxmlformats.org/officeDocument/2006/relationships/slideLayout" Target="../slideLayouts/slideLayout28.xml"/><Relationship Id="rId5" Type="http://schemas.openxmlformats.org/officeDocument/2006/relationships/image" Target="../media/image54.jpeg"/><Relationship Id="rId4" Type="http://schemas.openxmlformats.org/officeDocument/2006/relationships/image" Target="../media/image53.jpe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47.xml"/><Relationship Id="rId1" Type="http://schemas.openxmlformats.org/officeDocument/2006/relationships/slideLayout" Target="../slideLayouts/slideLayout28.xml"/><Relationship Id="rId5" Type="http://schemas.openxmlformats.org/officeDocument/2006/relationships/image" Target="../media/image57.jpg"/><Relationship Id="rId4" Type="http://schemas.openxmlformats.org/officeDocument/2006/relationships/image" Target="../media/image56.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0.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8.xml"/></Relationships>
</file>

<file path=ppt/slides/_rels/slide50.xml.rels><?xml version="1.0" encoding="UTF-8" standalone="yes"?>
<Relationships xmlns="http://schemas.openxmlformats.org/package/2006/relationships"><Relationship Id="rId8" Type="http://schemas.openxmlformats.org/officeDocument/2006/relationships/image" Target="../media/image63.tmp"/><Relationship Id="rId3" Type="http://schemas.openxmlformats.org/officeDocument/2006/relationships/image" Target="../media/image58.png"/><Relationship Id="rId7" Type="http://schemas.openxmlformats.org/officeDocument/2006/relationships/image" Target="../media/image62.tmp"/><Relationship Id="rId2" Type="http://schemas.openxmlformats.org/officeDocument/2006/relationships/notesSlide" Target="../notesSlides/notesSlide50.xml"/><Relationship Id="rId1" Type="http://schemas.openxmlformats.org/officeDocument/2006/relationships/slideLayout" Target="../slideLayouts/slideLayout24.xml"/><Relationship Id="rId6" Type="http://schemas.openxmlformats.org/officeDocument/2006/relationships/image" Target="../media/image61.png"/><Relationship Id="rId5" Type="http://schemas.openxmlformats.org/officeDocument/2006/relationships/image" Target="../media/image60.tmp"/><Relationship Id="rId4" Type="http://schemas.openxmlformats.org/officeDocument/2006/relationships/image" Target="../media/image59.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8.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38"/>
          <p:cNvSpPr>
            <a:spLocks noGrp="1" noChangeArrowheads="1"/>
          </p:cNvSpPr>
          <p:nvPr>
            <p:ph type="ctrTitle"/>
          </p:nvPr>
        </p:nvSpPr>
        <p:spPr/>
        <p:txBody>
          <a:bodyPr>
            <a:normAutofit fontScale="90000"/>
          </a:bodyPr>
          <a:lstStyle/>
          <a:p>
            <a:r>
              <a:rPr lang="en-US" altLang="zh-CN" dirty="0"/>
              <a:t>Introduction to Other Systems of Data Center </a:t>
            </a:r>
            <a:r>
              <a:rPr lang="en-US" altLang="zh-CN" dirty="0" smtClean="0"/>
              <a:t>Facility</a:t>
            </a:r>
            <a:endParaRPr lang="zh-CN" altLang="en-US" dirty="0"/>
          </a:p>
        </p:txBody>
      </p:sp>
      <p:sp>
        <p:nvSpPr>
          <p:cNvPr id="11267" name="DtsShapeName" descr="8CE5295821885C70CB254E5500C4G505083E@F83E@PB26513!!!!!!BIHO@]b26513!!!!@5E19B011306188854E31!籽吓纪撑泞变/qqu!!!!!!!!!!!!!!!!!!!!!!!!!!!!!!!!!!!!!!!!!!!!!!!!!!!!!!!!!!!!!!!!!!!!!!!!!!!!!!!!!!!!!!!!!!!!!!!!!!!!!!!!!!!!!!!!!!!!!!!!!!!!!!!!!!!!!!!!!!!!!!!!!!!!!!!!!!!!!!!!!!!!!!!!!!!!!!!!!!!!!!!!!!!!!!!!!!!!!!!!!!!!!!!!!!!!!!!!!!!!!!!!!!!!!!!!!!!!!!!!!!!!!!!!!!!!!!!!!!!!!!!!!!!!!!!!!!!!!!!!!!!!!!!!!!!!!!!!!!!!!!!!!!!!!!!!!!!!!!!!!!!!!!!!!!!!!!!!!!!!!!!!!!!!!!!!!!!!!!!!!!!!!!!!!!!!!!!!!!!!!!!!!!!!!!!!!!!!!!!!!!!!!!!!!!!!!!!!!!!!!!!!!!!!!!!!!!!!!!!!!!!!!!!!!!!!!!!!!!!!!!!!!!!!!!!!!!!!!!!!!!!!!!!!!!!!!!!!!!!!!!!!!!!!!!!!!!!!!!!!!!!!!!!!!!!!!!!!!!!!!!!!!!!!!!!!!!!!!!!!!!!!!!!!!!!!!!!!!!!!!!!!!!!!!!!!!!!!!!!!!!!!!!!!!!!!!!!!!!!!!!!!!!!!!!!!!!!!!!!!!!!!!!!!!!!!!!!!!!!!!!!!!!!!!!!!!!!!!!!!!!!!!!!!!!!!!!!!!!!!!!!!!!!!!!!!!!!!!!!!!!!!!!!!!!!!!!!!!!!!!!!!!!!!!!!!!!!!!!!!!!!!!!!!!!!!!!!!!!!!!!!!!!!!!!!!!!!!!!!!!!!!!!!!!!!!!!!!!!!!!!!!!!!!!!!!!!!!!!!!!!!!!!!!!!!!!!!!!!!!!!!!!!!!!!!!!!!!!!!!!!!!!!!!!!!!!!!!!!!!!!!!!!!!!!!!!!!!!!!!!!!!!!!!!!!!!!!!!!!!!!!!!!!!!!!!!!!!!!!!!!!!!!!!!!!!!!!!!!!!!!!!!!!!!!!!!!!!!!!!!!!!!!!!!!!!!!!!!!!!!!!!!!!!!!!!!!!!!!!!!!!!!!!!!!!!!!!!!!!!!!!!!!!!!!!!!!!!!!!!!!!!!!!!!!!!!!!!!!!!!!!!!!!!!!!!!!!!!!!!!!!!!!!!!!!!!!!!!!!!!!!!!!!!!!!!!!!!!!!!!!!!!!!!!!!!!!!!!!!!!!!!!!!!!!!!!!!!!!!!!!!!!!!!!!!!!!!!!!!!!!!!!!!!!!!!!!!!!!!!!!!!!!!!!!!!!!!!!!!!!!!!!!!!!!!!!!!!!!!!!!!!!!!!!!!!!!!!!!!!!!!!!!!!!!!!!!!!!!!!!!!!!!!!!!!!!!!!!!!!!!!!!!!!!!!!!!!!!!!!!!!!!!!!!!!!!!!!!!!!!!!!!!!!!!!!!!!!!!!!!!!!!!!!!!!!!!!!!!!!!!!!!!!!!!!!!!!!!!!!!!!!!!!!!!!!!!!!!!!!!!!!!!!!!!!!!!!!!!!!!!!!!!!!!!!!!!!!!!!!!!!!!!!!!!!!!!!!!!!!!!!!!!!!!!!!!!!!!!!!!!!!!!!!!!!!!!!!!!!!!!!!!!!!!!!!!!!!!!!!!!!!!!!!!!!!!!!!!!!!!!!!!!!!!!!!!!!!!!!!!!!!!!!!!!!!!!!!!!!!!!!!!!!!!!!!!!!!!!!!!!!!!!!!!!!!!!!!!!!!!!!!!!!!!!!!!!!!!!!!!!!!!!!!!!!!!!!!!!!!!!!!!!!!!!!!!!!!!!!!!!!!!!!!!!!!!!!!!!!!!!!!!!!!!!!!!!!!!!!!!!!!!!!!!!!!!!!!!!!!!!!!!!!!!!!!!!!!!!!!!!!!!!!!!!!!!!!!!!!!!!!!!!!!!!!!!!!!!!!!!!!!!!!!!!!!!!!!!!!!!!!!!!!!!!!!!!!!!!!!!!!!!!!!!!!!!!!!!!!!!!!!!!!!!!!!!!!!!!!!!!!!!!!!!!!!!!!!!!!!!!!!!!!!!!!!!!!!!!!!!!!!!!!!!!!!!!!!!!!!!!!!!!!!!!!!!!!!!!!!!!!!!!!!!!!!!!!!!!!!!!!!!!!!!!!!!!!!!!!!!!!!!!!!!!!!!!!!!!!!!!!!!!!!!!!!!!!!!!!!!!!!!!!!!!!!!!!!!!!!!!!!!!!!!!!!!!!!!!!!!!!!!!!!!!!!!!!!!!!!!!!!!!!!!!!!!!!!!!!!!!!!!!!!!!!!!!!!!!!!!!!!!!!!!!!!!!!!!!!!!!!!!!!!!!!!!!!!!!!!!!!!!!!!!!!!!!!!!!!!!!!!!!!!!!!!!!!!!!!!!!!!!!!!!!!!!!!!!!!!!!!!!!!!!!!!!!!!!!!!!!!!!!!!!!!!!!!!!!!!!!!!1!1" hidden="1"/>
          <p:cNvSpPr>
            <a:spLocks noChangeArrowheads="1"/>
          </p:cNvSpPr>
          <p:nvPr/>
        </p:nvSpPr>
        <p:spPr bwMode="auto">
          <a:xfrm>
            <a:off x="1524000" y="0"/>
            <a:ext cx="1588" cy="1588"/>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5033 w 21600"/>
              <a:gd name="T13" fmla="*/ 2272 h 21600"/>
              <a:gd name="T14" fmla="*/ 16554 w 21600"/>
              <a:gd name="T15" fmla="*/ 13684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9525" algn="ctr">
            <a:solidFill>
              <a:schemeClr val="tx1"/>
            </a:solidFill>
            <a:miter lim="800000"/>
            <a:headEnd/>
            <a:tailEnd/>
          </a:ln>
        </p:spPr>
        <p:txBody>
          <a:bodyPr wrap="none" anchor="ctr"/>
          <a:lstStyle/>
          <a:p>
            <a:endParaRPr lang="zh-CN" altLang="en-US"/>
          </a:p>
        </p:txBody>
      </p:sp>
    </p:spTree>
    <p:extLst>
      <p:ext uri="{BB962C8B-B14F-4D97-AF65-F5344CB8AC3E}">
        <p14:creationId xmlns:p14="http://schemas.microsoft.com/office/powerpoint/2010/main" val="21556626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格 6"/>
          <p:cNvGraphicFramePr>
            <a:graphicFrameLocks noGrp="1"/>
          </p:cNvGraphicFramePr>
          <p:nvPr>
            <p:extLst>
              <p:ext uri="{D42A27DB-BD31-4B8C-83A1-F6EECF244321}">
                <p14:modId xmlns:p14="http://schemas.microsoft.com/office/powerpoint/2010/main" val="2841903031"/>
              </p:ext>
            </p:extLst>
          </p:nvPr>
        </p:nvGraphicFramePr>
        <p:xfrm>
          <a:off x="700644" y="1091358"/>
          <a:ext cx="10913424" cy="4717905"/>
        </p:xfrm>
        <a:graphic>
          <a:graphicData uri="http://schemas.openxmlformats.org/drawingml/2006/table">
            <a:tbl>
              <a:tblPr firstRow="1" bandRow="1"/>
              <a:tblGrid>
                <a:gridCol w="2363656"/>
                <a:gridCol w="3922834"/>
                <a:gridCol w="4626934"/>
              </a:tblGrid>
              <a:tr h="324446">
                <a:tc>
                  <a:txBody>
                    <a:bodyPr/>
                    <a:lstStyle/>
                    <a:p>
                      <a:pPr marL="0" algn="ctr" defTabSz="914400">
                        <a:buNone/>
                      </a:pPr>
                      <a:r>
                        <a:rPr lang="en-US" altLang="zh-CN" sz="1600" b="1" i="0" dirty="0" smtClean="0">
                          <a:solidFill>
                            <a:srgbClr val="000000"/>
                          </a:solidFill>
                          <a:latin typeface="+mn-lt"/>
                          <a:ea typeface="+mj-ea"/>
                          <a:cs typeface="Arial" pitchFamily="34" charset="0"/>
                        </a:rPr>
                        <a:t>Components</a:t>
                      </a:r>
                      <a:endParaRPr lang="zh-CN" altLang="en-US" sz="1600" b="1" i="0" dirty="0">
                        <a:solidFill>
                          <a:srgbClr val="000000"/>
                        </a:solidFill>
                        <a:latin typeface="+mn-lt"/>
                        <a:ea typeface="+mj-ea"/>
                        <a:cs typeface="Arial" pitchFamily="34" charset="0"/>
                      </a:endParaRP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400">
                        <a:buNone/>
                      </a:pPr>
                      <a:r>
                        <a:rPr lang="zh-CN" altLang="en-US" sz="1600" b="1" i="0" dirty="0">
                          <a:solidFill>
                            <a:srgbClr val="000000"/>
                          </a:solidFill>
                          <a:latin typeface="+mn-lt"/>
                          <a:ea typeface="+mj-ea"/>
                          <a:cs typeface="Arial" pitchFamily="34" charset="0"/>
                        </a:rPr>
                        <a:t>Picture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400">
                        <a:buNone/>
                      </a:pPr>
                      <a:r>
                        <a:rPr lang="zh-CN" altLang="en-US" sz="1600" b="1" i="0" dirty="0">
                          <a:solidFill>
                            <a:srgbClr val="000000"/>
                          </a:solidFill>
                          <a:latin typeface="+mn-lt"/>
                          <a:ea typeface="+mj-ea"/>
                          <a:cs typeface="Arial" pitchFamily="34" charset="0"/>
                        </a:rPr>
                        <a:t>Description</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15758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400" dirty="0" smtClean="0">
                          <a:latin typeface="+mn-lt"/>
                        </a:rPr>
                        <a:t>VESDA</a:t>
                      </a:r>
                    </a:p>
                    <a:p>
                      <a:pPr algn="ctr"/>
                      <a:endParaRPr lang="zh-CN" altLang="en-US" sz="1400" dirty="0">
                        <a:latin typeface="+mn-lt"/>
                        <a:ea typeface="+mj-ea"/>
                        <a:cs typeface="Arial"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600" dirty="0">
                        <a:latin typeface="+mn-lt"/>
                        <a:ea typeface="+mj-ea"/>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a:buNone/>
                      </a:pPr>
                      <a:r>
                        <a:rPr lang="en-US" altLang="zh-CN" sz="1400" b="0" i="0" dirty="0">
                          <a:solidFill>
                            <a:srgbClr val="000000"/>
                          </a:solidFill>
                          <a:latin typeface="+mn-lt"/>
                          <a:ea typeface="+mj-ea"/>
                          <a:cs typeface="Arial" pitchFamily="34" charset="0"/>
                        </a:rPr>
                        <a:t>VESDA</a:t>
                      </a:r>
                      <a:r>
                        <a:rPr lang="zh-CN" altLang="en-US" sz="1400" b="0" i="0" dirty="0">
                          <a:solidFill>
                            <a:srgbClr val="000000"/>
                          </a:solidFill>
                          <a:latin typeface="+mn-lt"/>
                          <a:ea typeface="+mj-ea"/>
                          <a:cs typeface="Arial" pitchFamily="34" charset="0"/>
                        </a:rPr>
                        <a:t> is short for </a:t>
                      </a:r>
                      <a:r>
                        <a:rPr lang="en-US" altLang="zh-CN" sz="1400" b="0" i="0" dirty="0">
                          <a:solidFill>
                            <a:srgbClr val="000000"/>
                          </a:solidFill>
                          <a:latin typeface="+mn-lt"/>
                          <a:ea typeface="+mj-ea"/>
                          <a:cs typeface="Arial" pitchFamily="34" charset="0"/>
                        </a:rPr>
                        <a:t>very early smoke detection apparatus.</a:t>
                      </a:r>
                    </a:p>
                    <a:p>
                      <a:pPr marL="0" algn="l" defTabSz="914400">
                        <a:buNone/>
                      </a:pPr>
                      <a:r>
                        <a:rPr lang="en-US" altLang="zh-CN" sz="1400" b="0" i="0" dirty="0" smtClean="0">
                          <a:solidFill>
                            <a:srgbClr val="000000"/>
                          </a:solidFill>
                          <a:latin typeface="+mn-lt"/>
                          <a:ea typeface="+mj-ea"/>
                          <a:cs typeface="Arial" pitchFamily="34" charset="0"/>
                        </a:rPr>
                        <a:t>Work </a:t>
                      </a:r>
                      <a:r>
                        <a:rPr lang="zh-CN" altLang="zh-CN" sz="1400" b="0" i="0" dirty="0" smtClean="0">
                          <a:solidFill>
                            <a:srgbClr val="000000"/>
                          </a:solidFill>
                          <a:latin typeface="+mn-lt"/>
                          <a:ea typeface="+mj-ea"/>
                          <a:cs typeface="Arial" pitchFamily="34" charset="0"/>
                        </a:rPr>
                        <a:t>principle</a:t>
                      </a:r>
                      <a:r>
                        <a:rPr lang="en-US" altLang="zh-CN" sz="1400" b="0" i="0" dirty="0">
                          <a:solidFill>
                            <a:srgbClr val="000000"/>
                          </a:solidFill>
                          <a:latin typeface="+mn-lt"/>
                          <a:ea typeface="+mj-ea"/>
                          <a:cs typeface="Arial" pitchFamily="34" charset="0"/>
                        </a:rPr>
                        <a:t>: </a:t>
                      </a:r>
                      <a:r>
                        <a:rPr lang="zh-CN" altLang="zh-CN" sz="1400" b="0" i="0" dirty="0">
                          <a:solidFill>
                            <a:srgbClr val="000000"/>
                          </a:solidFill>
                          <a:latin typeface="+mn-lt"/>
                          <a:ea typeface="+mj-ea"/>
                          <a:cs typeface="Arial" pitchFamily="34" charset="0"/>
                        </a:rPr>
                        <a:t>Sampling pipes distributed in the protected areas collect air samples. A special device filters out the dust in the air samples and transfers the air samples to the laser detection compartment. The laser detection compartment detects smoke particles in the air caused by burning, determines whether a fire happens by using a program, and generates an alarm as required.</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57585">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zh-CN" altLang="zh-CN" sz="1400" dirty="0" smtClean="0">
                          <a:latin typeface="+mn-lt"/>
                        </a:rPr>
                        <a:t>Air Sampling Pipe</a:t>
                      </a:r>
                      <a:endParaRPr lang="zh-CN" altLang="en-US" sz="1400" kern="1200" dirty="0" smtClean="0">
                        <a:solidFill>
                          <a:schemeClr val="tx1"/>
                        </a:solidFill>
                        <a:latin typeface="+mn-lt"/>
                        <a:ea typeface="+mn-ea"/>
                        <a:cs typeface="Arial"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zh-CN" altLang="en-US" sz="1600" dirty="0">
                        <a:latin typeface="+mn-lt"/>
                        <a:ea typeface="+mj-ea"/>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600" b="0" i="0" dirty="0" smtClean="0">
                          <a:solidFill>
                            <a:srgbClr val="000000"/>
                          </a:solidFill>
                          <a:latin typeface="+mn-lt"/>
                          <a:ea typeface="+mn-ea"/>
                          <a:cs typeface="Arial" pitchFamily="34" charset="0"/>
                        </a:rPr>
                        <a:t>The air sampling pipe collects air samples for the VESDA. Sampling holes are evenly distributed on the pipe.</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2" name="标题 1"/>
          <p:cNvSpPr>
            <a:spLocks noGrp="1"/>
          </p:cNvSpPr>
          <p:nvPr>
            <p:ph type="title"/>
          </p:nvPr>
        </p:nvSpPr>
        <p:spPr/>
        <p:txBody>
          <a:bodyPr>
            <a:normAutofit/>
          </a:bodyPr>
          <a:lstStyle/>
          <a:p>
            <a:pPr lvl="1" algn="l" defTabSz="914034" rtl="0" fontAlgn="base">
              <a:lnSpc>
                <a:spcPct val="90000"/>
              </a:lnSpc>
              <a:spcBef>
                <a:spcPct val="0"/>
              </a:spcBef>
            </a:pPr>
            <a:r>
              <a:rPr lang="zh-CN" altLang="en-US" sz="3200" kern="1200" dirty="0">
                <a:solidFill>
                  <a:schemeClr val="tx1"/>
                </a:solidFill>
                <a:latin typeface="Huawei Sans" panose="020C0503030203020204" pitchFamily="34" charset="0"/>
                <a:ea typeface="方正兰亭黑简体" panose="02000000000000000000" pitchFamily="2" charset="-122"/>
                <a:cs typeface="+mn-cs"/>
              </a:rPr>
              <a:t>Automatic Fire Alarm </a:t>
            </a:r>
            <a:r>
              <a:rPr lang="zh-CN" altLang="en-US" sz="3200" kern="1200" dirty="0" smtClean="0">
                <a:solidFill>
                  <a:schemeClr val="tx1"/>
                </a:solidFill>
                <a:latin typeface="Huawei Sans" panose="020C0503030203020204" pitchFamily="34" charset="0"/>
                <a:ea typeface="方正兰亭黑简体" panose="02000000000000000000" pitchFamily="2" charset="-122"/>
                <a:cs typeface="+mn-cs"/>
              </a:rPr>
              <a:t>System </a:t>
            </a:r>
            <a:r>
              <a:rPr lang="en-US" altLang="zh-CN" sz="3200" kern="1200" dirty="0" smtClean="0">
                <a:solidFill>
                  <a:schemeClr val="tx1"/>
                </a:solidFill>
                <a:latin typeface="Huawei Sans" panose="020C0503030203020204" pitchFamily="34" charset="0"/>
                <a:ea typeface="方正兰亭黑简体" panose="02000000000000000000" pitchFamily="2" charset="-122"/>
                <a:cs typeface="+mn-cs"/>
              </a:rPr>
              <a:t>(1</a:t>
            </a:r>
            <a:r>
              <a:rPr lang="en-US" altLang="zh-CN" sz="3200" kern="1200" dirty="0">
                <a:solidFill>
                  <a:schemeClr val="tx1"/>
                </a:solidFill>
                <a:latin typeface="Huawei Sans" panose="020C0503030203020204" pitchFamily="34" charset="0"/>
                <a:ea typeface="方正兰亭黑简体" panose="02000000000000000000" pitchFamily="2" charset="-122"/>
                <a:cs typeface="+mn-cs"/>
              </a:rPr>
              <a:t>)</a:t>
            </a:r>
            <a:endParaRPr lang="zh-CN" altLang="zh-CN" sz="3200" kern="1200" dirty="0">
              <a:solidFill>
                <a:schemeClr val="tx1"/>
              </a:solidFill>
              <a:latin typeface="Huawei Sans" panose="020C0503030203020204" pitchFamily="34" charset="0"/>
              <a:ea typeface="方正兰亭黑简体" panose="02000000000000000000" pitchFamily="2" charset="-122"/>
              <a:cs typeface="+mn-cs"/>
            </a:endParaRPr>
          </a:p>
        </p:txBody>
      </p:sp>
      <p:pic>
        <p:nvPicPr>
          <p:cNvPr id="4" name="图片 3"/>
          <p:cNvPicPr/>
          <p:nvPr/>
        </p:nvPicPr>
        <p:blipFill>
          <a:blip r:embed="rId3" cstate="print"/>
          <a:srcRect/>
          <a:stretch>
            <a:fillRect/>
          </a:stretch>
        </p:blipFill>
        <p:spPr bwMode="auto">
          <a:xfrm>
            <a:off x="3734998" y="1608511"/>
            <a:ext cx="2422358" cy="1590675"/>
          </a:xfrm>
          <a:prstGeom prst="rect">
            <a:avLst/>
          </a:prstGeom>
          <a:noFill/>
          <a:ln w="9525">
            <a:noFill/>
            <a:miter lim="800000"/>
            <a:headEnd/>
            <a:tailEnd/>
          </a:ln>
        </p:spPr>
      </p:pic>
      <p:pic>
        <p:nvPicPr>
          <p:cNvPr id="6" name="图片 5"/>
          <p:cNvPicPr/>
          <p:nvPr/>
        </p:nvPicPr>
        <p:blipFill>
          <a:blip r:embed="rId4" cstate="print"/>
          <a:srcRect/>
          <a:stretch>
            <a:fillRect/>
          </a:stretch>
        </p:blipFill>
        <p:spPr bwMode="auto">
          <a:xfrm>
            <a:off x="3734998" y="3716339"/>
            <a:ext cx="2484276" cy="1880823"/>
          </a:xfrm>
          <a:prstGeom prst="rect">
            <a:avLst/>
          </a:prstGeom>
          <a:noFill/>
          <a:ln w="9525">
            <a:noFill/>
            <a:miter lim="800000"/>
            <a:headEnd/>
            <a:tailEnd/>
          </a:ln>
        </p:spPr>
      </p:pic>
    </p:spTree>
    <p:extLst>
      <p:ext uri="{BB962C8B-B14F-4D97-AF65-F5344CB8AC3E}">
        <p14:creationId xmlns:p14="http://schemas.microsoft.com/office/powerpoint/2010/main" val="17361300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格 6"/>
          <p:cNvGraphicFramePr>
            <a:graphicFrameLocks noGrp="1"/>
          </p:cNvGraphicFramePr>
          <p:nvPr>
            <p:extLst>
              <p:ext uri="{D42A27DB-BD31-4B8C-83A1-F6EECF244321}">
                <p14:modId xmlns:p14="http://schemas.microsoft.com/office/powerpoint/2010/main" val="671102495"/>
              </p:ext>
            </p:extLst>
          </p:nvPr>
        </p:nvGraphicFramePr>
        <p:xfrm>
          <a:off x="700644" y="1091358"/>
          <a:ext cx="10913424" cy="4650450"/>
        </p:xfrm>
        <a:graphic>
          <a:graphicData uri="http://schemas.openxmlformats.org/drawingml/2006/table">
            <a:tbl>
              <a:tblPr firstRow="1" bandRow="1"/>
              <a:tblGrid>
                <a:gridCol w="2363656"/>
                <a:gridCol w="3922834"/>
                <a:gridCol w="4626934"/>
              </a:tblGrid>
              <a:tr h="324446">
                <a:tc>
                  <a:txBody>
                    <a:bodyPr/>
                    <a:lstStyle/>
                    <a:p>
                      <a:pPr marL="0" algn="ctr" defTabSz="914400">
                        <a:buNone/>
                      </a:pPr>
                      <a:r>
                        <a:rPr lang="en-US" altLang="zh-CN" sz="1600" b="1" i="0" dirty="0" smtClean="0">
                          <a:solidFill>
                            <a:srgbClr val="000000"/>
                          </a:solidFill>
                          <a:latin typeface="+mn-lt"/>
                          <a:ea typeface="+mj-ea"/>
                          <a:cs typeface="Arial" pitchFamily="34" charset="0"/>
                        </a:rPr>
                        <a:t>Components</a:t>
                      </a:r>
                      <a:endParaRPr lang="zh-CN" altLang="en-US" sz="1600" b="1" i="0" dirty="0">
                        <a:solidFill>
                          <a:srgbClr val="000000"/>
                        </a:solidFill>
                        <a:latin typeface="+mn-lt"/>
                        <a:ea typeface="+mj-ea"/>
                        <a:cs typeface="Arial" pitchFamily="34" charset="0"/>
                      </a:endParaRP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400">
                        <a:buNone/>
                      </a:pPr>
                      <a:r>
                        <a:rPr lang="zh-CN" altLang="en-US" sz="1600" b="1" i="0" dirty="0">
                          <a:solidFill>
                            <a:srgbClr val="000000"/>
                          </a:solidFill>
                          <a:latin typeface="+mn-lt"/>
                          <a:ea typeface="+mj-ea"/>
                          <a:cs typeface="Arial" pitchFamily="34" charset="0"/>
                        </a:rPr>
                        <a:t>Picture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400">
                        <a:buNone/>
                      </a:pPr>
                      <a:r>
                        <a:rPr lang="zh-CN" altLang="en-US" sz="1600" b="1" i="0" dirty="0">
                          <a:solidFill>
                            <a:srgbClr val="000000"/>
                          </a:solidFill>
                          <a:latin typeface="+mn-lt"/>
                          <a:ea typeface="+mj-ea"/>
                          <a:cs typeface="Arial" pitchFamily="34" charset="0"/>
                        </a:rPr>
                        <a:t>Description</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15758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400" dirty="0" smtClean="0">
                          <a:latin typeface="+mn-lt"/>
                        </a:rPr>
                        <a:t>Smoke Detector</a:t>
                      </a:r>
                      <a:endParaRPr lang="zh-CN" altLang="en-US" sz="1400" kern="1200" dirty="0" smtClean="0">
                        <a:solidFill>
                          <a:schemeClr val="tx1"/>
                        </a:solidFill>
                        <a:latin typeface="+mn-lt"/>
                        <a:ea typeface="+mn-ea"/>
                        <a:cs typeface="Arial"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600" dirty="0">
                        <a:latin typeface="+mn-lt"/>
                        <a:ea typeface="+mj-ea"/>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a:buNone/>
                      </a:pPr>
                      <a:r>
                        <a:rPr lang="en-US" altLang="zh-CN" sz="1400" b="0" i="0" dirty="0" smtClean="0">
                          <a:solidFill>
                            <a:srgbClr val="000000"/>
                          </a:solidFill>
                          <a:latin typeface="+mn-lt"/>
                          <a:ea typeface="+mj-ea"/>
                          <a:cs typeface="Arial" pitchFamily="34" charset="0"/>
                        </a:rPr>
                        <a:t>The smoke detector is a fire detector that detects smoke particles caused by burning. Two types of smoke detectors are available: spot-type smoke detectors and line-type smoke detectors. The transmitter and receiver of a spot-type smoke detector are configured on the same device, and those of a line-type smoke detector are separated. Therefore, spot-type smoke detectors are preferred in small space (with a floor height of less than 9 m).</a:t>
                      </a:r>
                      <a:endParaRPr lang="en-US" altLang="zh-CN" sz="1400" b="0" i="0" dirty="0">
                        <a:solidFill>
                          <a:srgbClr val="000000"/>
                        </a:solidFill>
                        <a:latin typeface="+mn-lt"/>
                        <a:ea typeface="+mj-ea"/>
                        <a:cs typeface="Arial" pitchFamily="34" charset="0"/>
                      </a:endParaRP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5758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400" dirty="0" smtClean="0">
                          <a:latin typeface="+mn-lt"/>
                        </a:rPr>
                        <a:t>Heat Detector</a:t>
                      </a:r>
                      <a:endParaRPr lang="zh-CN" altLang="en-US" sz="1400" dirty="0">
                        <a:latin typeface="+mn-lt"/>
                        <a:ea typeface="+mj-ea"/>
                        <a:cs typeface="Arial"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zh-CN" altLang="en-US" sz="1600" dirty="0">
                        <a:latin typeface="+mn-lt"/>
                        <a:ea typeface="+mj-ea"/>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400" b="0" i="0" dirty="0" smtClean="0">
                          <a:solidFill>
                            <a:srgbClr val="000000"/>
                          </a:solidFill>
                          <a:latin typeface="+mn-lt"/>
                          <a:ea typeface="+mn-ea"/>
                          <a:cs typeface="Arial" pitchFamily="34" charset="0"/>
                        </a:rPr>
                        <a:t>The heat detector detects the ambient temperature based on the temperature sensitivity of thermosensitive components. It is generally used with the smoke detector and especially applicable to places with significant temperature rise in a fire. Spot-type and line-type heat detectors are available.</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2" name="标题 1"/>
          <p:cNvSpPr>
            <a:spLocks noGrp="1"/>
          </p:cNvSpPr>
          <p:nvPr>
            <p:ph type="title"/>
          </p:nvPr>
        </p:nvSpPr>
        <p:spPr/>
        <p:txBody>
          <a:bodyPr>
            <a:normAutofit/>
          </a:bodyPr>
          <a:lstStyle/>
          <a:p>
            <a:pPr lvl="1" algn="l" defTabSz="914034" rtl="0" fontAlgn="base">
              <a:lnSpc>
                <a:spcPct val="90000"/>
              </a:lnSpc>
              <a:spcBef>
                <a:spcPct val="0"/>
              </a:spcBef>
            </a:pPr>
            <a:r>
              <a:rPr lang="zh-CN" altLang="en-US" sz="3200" kern="1200" dirty="0">
                <a:solidFill>
                  <a:schemeClr val="tx1"/>
                </a:solidFill>
                <a:latin typeface="Huawei Sans" panose="020C0503030203020204" pitchFamily="34" charset="0"/>
                <a:ea typeface="方正兰亭黑简体" panose="02000000000000000000" pitchFamily="2" charset="-122"/>
                <a:cs typeface="+mn-cs"/>
              </a:rPr>
              <a:t>Automatic Fire Alarm </a:t>
            </a:r>
            <a:r>
              <a:rPr lang="zh-CN" altLang="en-US" sz="3200" kern="1200" dirty="0" smtClean="0">
                <a:solidFill>
                  <a:schemeClr val="tx1"/>
                </a:solidFill>
                <a:latin typeface="Huawei Sans" panose="020C0503030203020204" pitchFamily="34" charset="0"/>
                <a:ea typeface="方正兰亭黑简体" panose="02000000000000000000" pitchFamily="2" charset="-122"/>
                <a:cs typeface="+mn-cs"/>
              </a:rPr>
              <a:t>System </a:t>
            </a:r>
            <a:r>
              <a:rPr lang="en-US" altLang="zh-CN" sz="3200" kern="1200" dirty="0" smtClean="0">
                <a:solidFill>
                  <a:schemeClr val="tx1"/>
                </a:solidFill>
                <a:latin typeface="Huawei Sans" panose="020C0503030203020204" pitchFamily="34" charset="0"/>
                <a:ea typeface="方正兰亭黑简体" panose="02000000000000000000" pitchFamily="2" charset="-122"/>
                <a:cs typeface="+mn-cs"/>
              </a:rPr>
              <a:t>(2)</a:t>
            </a:r>
            <a:endParaRPr lang="zh-CN" altLang="zh-CN" sz="3200" kern="1200" dirty="0">
              <a:solidFill>
                <a:schemeClr val="tx1"/>
              </a:solidFill>
              <a:latin typeface="Huawei Sans" panose="020C0503030203020204" pitchFamily="34" charset="0"/>
              <a:ea typeface="方正兰亭黑简体" panose="02000000000000000000" pitchFamily="2" charset="-122"/>
              <a:cs typeface="+mn-cs"/>
            </a:endParaRPr>
          </a:p>
        </p:txBody>
      </p:sp>
      <p:pic>
        <p:nvPicPr>
          <p:cNvPr id="8" name="图片 7" descr="智能光电感烟探测器加灯"/>
          <p:cNvPicPr/>
          <p:nvPr/>
        </p:nvPicPr>
        <p:blipFill>
          <a:blip r:embed="rId3" cstate="print"/>
          <a:srcRect/>
          <a:stretch>
            <a:fillRect/>
          </a:stretch>
        </p:blipFill>
        <p:spPr bwMode="auto">
          <a:xfrm>
            <a:off x="4080027" y="1916832"/>
            <a:ext cx="1794218" cy="1440854"/>
          </a:xfrm>
          <a:prstGeom prst="rect">
            <a:avLst/>
          </a:prstGeom>
          <a:noFill/>
          <a:ln w="9525">
            <a:noFill/>
            <a:miter lim="800000"/>
            <a:headEnd/>
            <a:tailEnd/>
          </a:ln>
        </p:spPr>
      </p:pic>
      <p:pic>
        <p:nvPicPr>
          <p:cNvPr id="9" name="Picture 9" descr="200712913253813">
            <a:hlinkClick r:id="rId4"/>
          </p:cNvPr>
          <p:cNvPicPr>
            <a:picLocks noChangeAspect="1" noChangeArrowheads="1"/>
          </p:cNvPicPr>
          <p:nvPr/>
        </p:nvPicPr>
        <p:blipFill>
          <a:blip r:embed="rId5" cstate="print"/>
          <a:srcRect t="21796" b="20512"/>
          <a:stretch>
            <a:fillRect/>
          </a:stretch>
        </p:blipFill>
        <p:spPr bwMode="auto">
          <a:xfrm>
            <a:off x="3817381" y="3839501"/>
            <a:ext cx="2339975" cy="1619250"/>
          </a:xfrm>
          <a:prstGeom prst="rect">
            <a:avLst/>
          </a:prstGeom>
          <a:noFill/>
          <a:ln w="9525">
            <a:noFill/>
            <a:miter lim="800000"/>
            <a:headEnd/>
            <a:tailEnd/>
          </a:ln>
        </p:spPr>
      </p:pic>
    </p:spTree>
    <p:extLst>
      <p:ext uri="{BB962C8B-B14F-4D97-AF65-F5344CB8AC3E}">
        <p14:creationId xmlns:p14="http://schemas.microsoft.com/office/powerpoint/2010/main" val="13896919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格 6"/>
          <p:cNvGraphicFramePr>
            <a:graphicFrameLocks noGrp="1"/>
          </p:cNvGraphicFramePr>
          <p:nvPr>
            <p:extLst>
              <p:ext uri="{D42A27DB-BD31-4B8C-83A1-F6EECF244321}">
                <p14:modId xmlns:p14="http://schemas.microsoft.com/office/powerpoint/2010/main" val="126385473"/>
              </p:ext>
            </p:extLst>
          </p:nvPr>
        </p:nvGraphicFramePr>
        <p:xfrm>
          <a:off x="700644" y="1091358"/>
          <a:ext cx="10913424" cy="4650450"/>
        </p:xfrm>
        <a:graphic>
          <a:graphicData uri="http://schemas.openxmlformats.org/drawingml/2006/table">
            <a:tbl>
              <a:tblPr firstRow="1" bandRow="1"/>
              <a:tblGrid>
                <a:gridCol w="2363656"/>
                <a:gridCol w="3922834"/>
                <a:gridCol w="4626934"/>
              </a:tblGrid>
              <a:tr h="324446">
                <a:tc>
                  <a:txBody>
                    <a:bodyPr/>
                    <a:lstStyle/>
                    <a:p>
                      <a:pPr marL="0" algn="ctr" defTabSz="914400">
                        <a:buNone/>
                      </a:pPr>
                      <a:r>
                        <a:rPr lang="en-US" altLang="zh-CN" sz="1600" b="1" i="0" dirty="0" smtClean="0">
                          <a:solidFill>
                            <a:srgbClr val="000000"/>
                          </a:solidFill>
                          <a:latin typeface="+mn-lt"/>
                          <a:ea typeface="+mj-ea"/>
                          <a:cs typeface="Arial" pitchFamily="34" charset="0"/>
                        </a:rPr>
                        <a:t>Components</a:t>
                      </a:r>
                      <a:endParaRPr lang="zh-CN" altLang="en-US" sz="1600" b="1" i="0" dirty="0">
                        <a:solidFill>
                          <a:srgbClr val="000000"/>
                        </a:solidFill>
                        <a:latin typeface="+mn-lt"/>
                        <a:ea typeface="+mj-ea"/>
                        <a:cs typeface="Arial" pitchFamily="34" charset="0"/>
                      </a:endParaRP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400">
                        <a:buNone/>
                      </a:pPr>
                      <a:r>
                        <a:rPr lang="zh-CN" altLang="en-US" sz="1600" b="1" i="0" dirty="0">
                          <a:solidFill>
                            <a:srgbClr val="000000"/>
                          </a:solidFill>
                          <a:latin typeface="+mn-lt"/>
                          <a:ea typeface="+mj-ea"/>
                          <a:cs typeface="Arial" pitchFamily="34" charset="0"/>
                        </a:rPr>
                        <a:t>Picture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400">
                        <a:buNone/>
                      </a:pPr>
                      <a:r>
                        <a:rPr lang="zh-CN" altLang="en-US" sz="1600" b="1" i="0" dirty="0">
                          <a:solidFill>
                            <a:srgbClr val="000000"/>
                          </a:solidFill>
                          <a:latin typeface="+mn-lt"/>
                          <a:ea typeface="+mj-ea"/>
                          <a:cs typeface="Arial" pitchFamily="34" charset="0"/>
                        </a:rPr>
                        <a:t>Description</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15758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400" dirty="0" smtClean="0">
                          <a:latin typeface="+mn-lt"/>
                        </a:rPr>
                        <a:t>Manual Fire Alarm Button</a:t>
                      </a:r>
                      <a:endParaRPr lang="zh-CN" altLang="en-US" sz="1400" dirty="0">
                        <a:latin typeface="+mn-lt"/>
                        <a:ea typeface="+mj-ea"/>
                        <a:cs typeface="Arial"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600" dirty="0">
                        <a:latin typeface="+mn-lt"/>
                        <a:ea typeface="+mj-ea"/>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400" b="0" i="0" dirty="0" smtClean="0">
                          <a:solidFill>
                            <a:srgbClr val="000000"/>
                          </a:solidFill>
                          <a:latin typeface="+mn-lt"/>
                          <a:ea typeface="+mn-ea"/>
                          <a:cs typeface="Arial" pitchFamily="34" charset="0"/>
                        </a:rPr>
                        <a:t>The manual fire alarm button is installed in a public place. When confirm</a:t>
                      </a:r>
                      <a:r>
                        <a:rPr lang="en-US" altLang="zh-CN" sz="1400" b="0" i="0" dirty="0" smtClean="0">
                          <a:solidFill>
                            <a:srgbClr val="000000"/>
                          </a:solidFill>
                          <a:latin typeface="+mn-lt"/>
                          <a:ea typeface="+mn-ea"/>
                          <a:cs typeface="Arial" pitchFamily="34" charset="0"/>
                        </a:rPr>
                        <a:t>ing</a:t>
                      </a:r>
                      <a:r>
                        <a:rPr lang="zh-CN" altLang="zh-CN" sz="1400" b="0" i="0" dirty="0" smtClean="0">
                          <a:solidFill>
                            <a:srgbClr val="000000"/>
                          </a:solidFill>
                          <a:latin typeface="+mn-lt"/>
                          <a:ea typeface="+mn-ea"/>
                          <a:cs typeface="Arial" pitchFamily="34" charset="0"/>
                        </a:rPr>
                        <a:t> that a fire happens, </a:t>
                      </a:r>
                      <a:r>
                        <a:rPr lang="en-US" altLang="zh-CN" sz="1400" b="0" i="0" dirty="0" smtClean="0">
                          <a:solidFill>
                            <a:srgbClr val="000000"/>
                          </a:solidFill>
                          <a:latin typeface="+mn-lt"/>
                          <a:ea typeface="+mn-ea"/>
                          <a:cs typeface="Arial" pitchFamily="34" charset="0"/>
                        </a:rPr>
                        <a:t>staff </a:t>
                      </a:r>
                      <a:r>
                        <a:rPr lang="zh-CN" altLang="zh-CN" sz="1400" b="0" i="0" dirty="0" smtClean="0">
                          <a:solidFill>
                            <a:srgbClr val="000000"/>
                          </a:solidFill>
                          <a:latin typeface="+mn-lt"/>
                          <a:ea typeface="+mn-ea"/>
                          <a:cs typeface="Arial" pitchFamily="34" charset="0"/>
                        </a:rPr>
                        <a:t>can push down the organic glass sheet on the button, to send a fire alarm signal to the fire alarm controller. After receiving the alarm signal, the fire alarm controller displays the ID or location of the alarm button and generates an audible alarm. Such an alarm is more emergent than a detector alarm and generally requires confirmation.</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5758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400" dirty="0" smtClean="0">
                          <a:latin typeface="+mn-lt"/>
                        </a:rPr>
                        <a:t>Audible and Visual Alarm</a:t>
                      </a:r>
                      <a:endParaRPr lang="zh-CN" altLang="en-US" sz="1400" dirty="0">
                        <a:latin typeface="+mn-lt"/>
                        <a:ea typeface="+mj-ea"/>
                        <a:cs typeface="Arial"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zh-CN" altLang="en-US" sz="1600" dirty="0">
                        <a:latin typeface="+mn-lt"/>
                        <a:ea typeface="+mj-ea"/>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400" b="0" i="0" dirty="0" smtClean="0">
                          <a:solidFill>
                            <a:srgbClr val="000000"/>
                          </a:solidFill>
                          <a:latin typeface="+mn-lt"/>
                          <a:ea typeface="+mn-ea"/>
                          <a:cs typeface="Arial" pitchFamily="34" charset="0"/>
                        </a:rPr>
                        <a:t>The audible and visual alarm is installed onsite and is enabled by the fire alarm controller. After being enabled, the alarm generates strong audible and visual alarms to remind onsite personnel.</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2" name="标题 1"/>
          <p:cNvSpPr>
            <a:spLocks noGrp="1"/>
          </p:cNvSpPr>
          <p:nvPr>
            <p:ph type="title"/>
          </p:nvPr>
        </p:nvSpPr>
        <p:spPr/>
        <p:txBody>
          <a:bodyPr>
            <a:normAutofit/>
          </a:bodyPr>
          <a:lstStyle/>
          <a:p>
            <a:pPr lvl="1" algn="l" defTabSz="914034" rtl="0" fontAlgn="base">
              <a:lnSpc>
                <a:spcPct val="90000"/>
              </a:lnSpc>
              <a:spcBef>
                <a:spcPct val="0"/>
              </a:spcBef>
            </a:pPr>
            <a:r>
              <a:rPr lang="zh-CN" altLang="en-US" sz="3200" kern="1200" dirty="0">
                <a:solidFill>
                  <a:schemeClr val="tx1"/>
                </a:solidFill>
                <a:latin typeface="Huawei Sans" panose="020C0503030203020204" pitchFamily="34" charset="0"/>
                <a:ea typeface="方正兰亭黑简体" panose="02000000000000000000" pitchFamily="2" charset="-122"/>
                <a:cs typeface="+mn-cs"/>
              </a:rPr>
              <a:t>Automatic Fire Alarm </a:t>
            </a:r>
            <a:r>
              <a:rPr lang="zh-CN" altLang="en-US" sz="3200" kern="1200" dirty="0" smtClean="0">
                <a:solidFill>
                  <a:schemeClr val="tx1"/>
                </a:solidFill>
                <a:latin typeface="Huawei Sans" panose="020C0503030203020204" pitchFamily="34" charset="0"/>
                <a:ea typeface="方正兰亭黑简体" panose="02000000000000000000" pitchFamily="2" charset="-122"/>
                <a:cs typeface="+mn-cs"/>
              </a:rPr>
              <a:t>System </a:t>
            </a:r>
            <a:r>
              <a:rPr lang="en-US" altLang="zh-CN" sz="3200" kern="1200" dirty="0" smtClean="0">
                <a:solidFill>
                  <a:schemeClr val="tx1"/>
                </a:solidFill>
                <a:latin typeface="Huawei Sans" panose="020C0503030203020204" pitchFamily="34" charset="0"/>
                <a:ea typeface="方正兰亭黑简体" panose="02000000000000000000" pitchFamily="2" charset="-122"/>
                <a:cs typeface="+mn-cs"/>
              </a:rPr>
              <a:t>(3)</a:t>
            </a:r>
            <a:endParaRPr lang="zh-CN" altLang="zh-CN" sz="3200" kern="1200" dirty="0">
              <a:solidFill>
                <a:schemeClr val="tx1"/>
              </a:solidFill>
              <a:latin typeface="Huawei Sans" panose="020C0503030203020204" pitchFamily="34" charset="0"/>
              <a:ea typeface="方正兰亭黑简体" panose="02000000000000000000" pitchFamily="2" charset="-122"/>
              <a:cs typeface="+mn-cs"/>
            </a:endParaRPr>
          </a:p>
        </p:txBody>
      </p:sp>
      <p:pic>
        <p:nvPicPr>
          <p:cNvPr id="9" name="Picture 7" descr="200712915928558">
            <a:hlinkClick r:id="rId3"/>
          </p:cNvPr>
          <p:cNvPicPr>
            <a:picLocks noChangeAspect="1" noChangeArrowheads="1"/>
          </p:cNvPicPr>
          <p:nvPr/>
        </p:nvPicPr>
        <p:blipFill>
          <a:blip r:embed="rId4" cstate="print"/>
          <a:srcRect b="15857"/>
          <a:stretch>
            <a:fillRect/>
          </a:stretch>
        </p:blipFill>
        <p:spPr bwMode="auto">
          <a:xfrm>
            <a:off x="4130120" y="3713844"/>
            <a:ext cx="1923140" cy="1941028"/>
          </a:xfrm>
          <a:prstGeom prst="rect">
            <a:avLst/>
          </a:prstGeom>
          <a:noFill/>
          <a:ln w="9525">
            <a:noFill/>
            <a:miter lim="800000"/>
            <a:headEnd/>
            <a:tailEnd/>
          </a:ln>
        </p:spPr>
      </p:pic>
      <p:pic>
        <p:nvPicPr>
          <p:cNvPr id="3" name="图片 2" descr="屏幕剪辑"/>
          <p:cNvPicPr>
            <a:picLocks noChangeAspect="1"/>
          </p:cNvPicPr>
          <p:nvPr/>
        </p:nvPicPr>
        <p:blipFill rotWithShape="1">
          <a:blip r:embed="rId5" cstate="print">
            <a:extLst>
              <a:ext uri="{28A0092B-C50C-407E-A947-70E740481C1C}">
                <a14:useLocalDpi xmlns:a14="http://schemas.microsoft.com/office/drawing/2010/main" val="0"/>
              </a:ext>
            </a:extLst>
          </a:blip>
          <a:srcRect t="3767"/>
          <a:stretch/>
        </p:blipFill>
        <p:spPr>
          <a:xfrm>
            <a:off x="4286759" y="1615307"/>
            <a:ext cx="1609862" cy="1801276"/>
          </a:xfrm>
          <a:prstGeom prst="rect">
            <a:avLst/>
          </a:prstGeom>
        </p:spPr>
      </p:pic>
    </p:spTree>
    <p:extLst>
      <p:ext uri="{BB962C8B-B14F-4D97-AF65-F5344CB8AC3E}">
        <p14:creationId xmlns:p14="http://schemas.microsoft.com/office/powerpoint/2010/main" val="30187027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格 6"/>
          <p:cNvGraphicFramePr>
            <a:graphicFrameLocks noGrp="1"/>
          </p:cNvGraphicFramePr>
          <p:nvPr>
            <p:extLst>
              <p:ext uri="{D42A27DB-BD31-4B8C-83A1-F6EECF244321}">
                <p14:modId xmlns:p14="http://schemas.microsoft.com/office/powerpoint/2010/main" val="3759992980"/>
              </p:ext>
            </p:extLst>
          </p:nvPr>
        </p:nvGraphicFramePr>
        <p:xfrm>
          <a:off x="700644" y="1091358"/>
          <a:ext cx="10913424" cy="4650450"/>
        </p:xfrm>
        <a:graphic>
          <a:graphicData uri="http://schemas.openxmlformats.org/drawingml/2006/table">
            <a:tbl>
              <a:tblPr firstRow="1" bandRow="1"/>
              <a:tblGrid>
                <a:gridCol w="2363656"/>
                <a:gridCol w="3922834"/>
                <a:gridCol w="4626934"/>
              </a:tblGrid>
              <a:tr h="324446">
                <a:tc>
                  <a:txBody>
                    <a:bodyPr/>
                    <a:lstStyle/>
                    <a:p>
                      <a:pPr marL="0" algn="ctr" defTabSz="914400">
                        <a:buNone/>
                      </a:pPr>
                      <a:r>
                        <a:rPr lang="en-US" altLang="zh-CN" sz="1600" b="1" i="0" dirty="0" smtClean="0">
                          <a:solidFill>
                            <a:srgbClr val="000000"/>
                          </a:solidFill>
                          <a:latin typeface="+mn-lt"/>
                          <a:ea typeface="+mj-ea"/>
                          <a:cs typeface="Arial" pitchFamily="34" charset="0"/>
                        </a:rPr>
                        <a:t>Components</a:t>
                      </a:r>
                      <a:endParaRPr lang="zh-CN" altLang="en-US" sz="1600" b="1" i="0" dirty="0">
                        <a:solidFill>
                          <a:srgbClr val="000000"/>
                        </a:solidFill>
                        <a:latin typeface="+mn-lt"/>
                        <a:ea typeface="+mj-ea"/>
                        <a:cs typeface="Arial" pitchFamily="34" charset="0"/>
                      </a:endParaRP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400">
                        <a:buNone/>
                      </a:pPr>
                      <a:r>
                        <a:rPr lang="zh-CN" altLang="en-US" sz="1600" b="1" i="0" dirty="0">
                          <a:solidFill>
                            <a:srgbClr val="000000"/>
                          </a:solidFill>
                          <a:latin typeface="+mn-lt"/>
                          <a:ea typeface="+mj-ea"/>
                          <a:cs typeface="Arial" pitchFamily="34" charset="0"/>
                        </a:rPr>
                        <a:t>Picture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400">
                        <a:buNone/>
                      </a:pPr>
                      <a:r>
                        <a:rPr lang="zh-CN" altLang="en-US" sz="1600" b="1" i="0" dirty="0">
                          <a:solidFill>
                            <a:srgbClr val="000000"/>
                          </a:solidFill>
                          <a:latin typeface="+mn-lt"/>
                          <a:ea typeface="+mj-ea"/>
                          <a:cs typeface="Arial" pitchFamily="34" charset="0"/>
                        </a:rPr>
                        <a:t>Description</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15758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400" dirty="0" smtClean="0">
                          <a:latin typeface="+mn-lt"/>
                        </a:rPr>
                        <a:t>Alarm Bell</a:t>
                      </a:r>
                      <a:endParaRPr lang="zh-CN" altLang="en-US" sz="1400" kern="1200" dirty="0" smtClean="0">
                        <a:solidFill>
                          <a:schemeClr val="tx1"/>
                        </a:solidFill>
                        <a:latin typeface="+mn-lt"/>
                        <a:ea typeface="+mn-ea"/>
                        <a:cs typeface="Arial"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400" dirty="0">
                        <a:latin typeface="+mn-lt"/>
                        <a:ea typeface="+mj-ea"/>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400" b="0" i="0" dirty="0" smtClean="0">
                          <a:solidFill>
                            <a:srgbClr val="000000"/>
                          </a:solidFill>
                          <a:latin typeface="+mn-lt"/>
                          <a:ea typeface="+mn-ea"/>
                          <a:cs typeface="Arial" pitchFamily="34" charset="0"/>
                        </a:rPr>
                        <a:t>Similar to the audible and visual alarm, the alarm bell generates fire alarms that are differentiated from the ambient sound and light, to remind onsite personnel to perform safety evacuation and fire extinguishing.</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5758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400" dirty="0" smtClean="0">
                          <a:latin typeface="+mn-lt"/>
                        </a:rPr>
                        <a:t>Fire Display Panel</a:t>
                      </a:r>
                      <a:endParaRPr lang="zh-CN" altLang="en-US" sz="1400" dirty="0" smtClean="0">
                        <a:latin typeface="+mn-lt"/>
                        <a:ea typeface="+mj-ea"/>
                        <a:cs typeface="Arial"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zh-CN" altLang="en-US" sz="1400" dirty="0">
                        <a:latin typeface="+mn-lt"/>
                        <a:ea typeface="+mj-ea"/>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400" b="0" i="0" dirty="0" smtClean="0">
                          <a:solidFill>
                            <a:srgbClr val="000000"/>
                          </a:solidFill>
                          <a:latin typeface="+mn-lt"/>
                          <a:ea typeface="+mn-ea"/>
                          <a:cs typeface="Arial" pitchFamily="34" charset="0"/>
                        </a:rPr>
                        <a:t>The fire display panel is a fire alarm display device designed by using a single-chip microcomputer, and is installed on a building floor or in an independent fire protection area. Digit-based and text-based fire display panels are available. The fire display panel is connected to the fire alarm controller through a bus, and processes and displays the data received from the fire alarm controller.</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2" name="标题 1"/>
          <p:cNvSpPr>
            <a:spLocks noGrp="1"/>
          </p:cNvSpPr>
          <p:nvPr>
            <p:ph type="title"/>
          </p:nvPr>
        </p:nvSpPr>
        <p:spPr/>
        <p:txBody>
          <a:bodyPr>
            <a:normAutofit/>
          </a:bodyPr>
          <a:lstStyle/>
          <a:p>
            <a:pPr lvl="1" algn="l" defTabSz="914034" rtl="0" fontAlgn="base">
              <a:lnSpc>
                <a:spcPct val="90000"/>
              </a:lnSpc>
              <a:spcBef>
                <a:spcPct val="0"/>
              </a:spcBef>
            </a:pPr>
            <a:r>
              <a:rPr lang="zh-CN" altLang="en-US" sz="3200" kern="1200" dirty="0">
                <a:solidFill>
                  <a:schemeClr val="tx1"/>
                </a:solidFill>
                <a:latin typeface="Huawei Sans" panose="020C0503030203020204" pitchFamily="34" charset="0"/>
                <a:ea typeface="方正兰亭黑简体" panose="02000000000000000000" pitchFamily="2" charset="-122"/>
                <a:cs typeface="+mn-cs"/>
              </a:rPr>
              <a:t>Automatic Fire Alarm </a:t>
            </a:r>
            <a:r>
              <a:rPr lang="zh-CN" altLang="en-US" sz="3200" kern="1200" dirty="0" smtClean="0">
                <a:solidFill>
                  <a:schemeClr val="tx1"/>
                </a:solidFill>
                <a:latin typeface="Huawei Sans" panose="020C0503030203020204" pitchFamily="34" charset="0"/>
                <a:ea typeface="方正兰亭黑简体" panose="02000000000000000000" pitchFamily="2" charset="-122"/>
                <a:cs typeface="+mn-cs"/>
              </a:rPr>
              <a:t>System </a:t>
            </a:r>
            <a:r>
              <a:rPr lang="en-US" altLang="zh-CN" sz="3200" kern="1200" dirty="0" smtClean="0">
                <a:solidFill>
                  <a:schemeClr val="tx1"/>
                </a:solidFill>
                <a:latin typeface="Huawei Sans" panose="020C0503030203020204" pitchFamily="34" charset="0"/>
                <a:ea typeface="方正兰亭黑简体" panose="02000000000000000000" pitchFamily="2" charset="-122"/>
                <a:cs typeface="+mn-cs"/>
              </a:rPr>
              <a:t>(4)</a:t>
            </a:r>
            <a:endParaRPr lang="zh-CN" altLang="zh-CN" sz="3200" kern="1200" dirty="0">
              <a:solidFill>
                <a:schemeClr val="tx1"/>
              </a:solidFill>
              <a:latin typeface="Huawei Sans" panose="020C0503030203020204" pitchFamily="34" charset="0"/>
              <a:ea typeface="方正兰亭黑简体" panose="02000000000000000000" pitchFamily="2" charset="-122"/>
              <a:cs typeface="+mn-cs"/>
            </a:endParaRPr>
          </a:p>
        </p:txBody>
      </p:sp>
      <p:pic>
        <p:nvPicPr>
          <p:cNvPr id="6" name="图片 5"/>
          <p:cNvPicPr/>
          <p:nvPr/>
        </p:nvPicPr>
        <p:blipFill>
          <a:blip r:embed="rId3" cstate="print"/>
          <a:srcRect/>
          <a:stretch>
            <a:fillRect/>
          </a:stretch>
        </p:blipFill>
        <p:spPr bwMode="auto">
          <a:xfrm>
            <a:off x="4151784" y="1652387"/>
            <a:ext cx="1944216" cy="1764196"/>
          </a:xfrm>
          <a:prstGeom prst="rect">
            <a:avLst/>
          </a:prstGeom>
          <a:noFill/>
        </p:spPr>
      </p:pic>
      <p:pic>
        <p:nvPicPr>
          <p:cNvPr id="10" name="图片 9" descr="ZF500"/>
          <p:cNvPicPr/>
          <p:nvPr/>
        </p:nvPicPr>
        <p:blipFill>
          <a:blip r:embed="rId4" cstate="print"/>
          <a:srcRect/>
          <a:stretch>
            <a:fillRect/>
          </a:stretch>
        </p:blipFill>
        <p:spPr bwMode="auto">
          <a:xfrm>
            <a:off x="3701734" y="4129145"/>
            <a:ext cx="2844316" cy="900100"/>
          </a:xfrm>
          <a:prstGeom prst="rect">
            <a:avLst/>
          </a:prstGeom>
          <a:noFill/>
        </p:spPr>
      </p:pic>
    </p:spTree>
    <p:extLst>
      <p:ext uri="{BB962C8B-B14F-4D97-AF65-F5344CB8AC3E}">
        <p14:creationId xmlns:p14="http://schemas.microsoft.com/office/powerpoint/2010/main" val="153153332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格 6"/>
          <p:cNvGraphicFramePr>
            <a:graphicFrameLocks noGrp="1"/>
          </p:cNvGraphicFramePr>
          <p:nvPr>
            <p:extLst>
              <p:ext uri="{D42A27DB-BD31-4B8C-83A1-F6EECF244321}">
                <p14:modId xmlns:p14="http://schemas.microsoft.com/office/powerpoint/2010/main" val="1395552647"/>
              </p:ext>
            </p:extLst>
          </p:nvPr>
        </p:nvGraphicFramePr>
        <p:xfrm>
          <a:off x="700644" y="1091358"/>
          <a:ext cx="10913424" cy="4650450"/>
        </p:xfrm>
        <a:graphic>
          <a:graphicData uri="http://schemas.openxmlformats.org/drawingml/2006/table">
            <a:tbl>
              <a:tblPr firstRow="1" bandRow="1"/>
              <a:tblGrid>
                <a:gridCol w="2363656"/>
                <a:gridCol w="3922834"/>
                <a:gridCol w="4626934"/>
              </a:tblGrid>
              <a:tr h="324446">
                <a:tc>
                  <a:txBody>
                    <a:bodyPr/>
                    <a:lstStyle/>
                    <a:p>
                      <a:pPr marL="0" algn="ctr" defTabSz="914400">
                        <a:buNone/>
                      </a:pPr>
                      <a:r>
                        <a:rPr lang="en-US" altLang="zh-CN" sz="1600" b="1" i="0" dirty="0" smtClean="0">
                          <a:solidFill>
                            <a:srgbClr val="000000"/>
                          </a:solidFill>
                          <a:latin typeface="+mn-lt"/>
                          <a:ea typeface="+mj-ea"/>
                          <a:cs typeface="Arial" pitchFamily="34" charset="0"/>
                        </a:rPr>
                        <a:t>Components</a:t>
                      </a:r>
                      <a:endParaRPr lang="zh-CN" altLang="en-US" sz="1600" b="1" i="0" dirty="0">
                        <a:solidFill>
                          <a:srgbClr val="000000"/>
                        </a:solidFill>
                        <a:latin typeface="+mn-lt"/>
                        <a:ea typeface="+mj-ea"/>
                        <a:cs typeface="Arial" pitchFamily="34" charset="0"/>
                      </a:endParaRP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400">
                        <a:buNone/>
                      </a:pPr>
                      <a:r>
                        <a:rPr lang="zh-CN" altLang="en-US" sz="1600" b="1" i="0" dirty="0">
                          <a:solidFill>
                            <a:srgbClr val="000000"/>
                          </a:solidFill>
                          <a:latin typeface="+mn-lt"/>
                          <a:ea typeface="+mj-ea"/>
                          <a:cs typeface="Arial" pitchFamily="34" charset="0"/>
                        </a:rPr>
                        <a:t>Picture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400">
                        <a:buNone/>
                      </a:pPr>
                      <a:r>
                        <a:rPr lang="zh-CN" altLang="en-US" sz="1600" b="1" i="0" dirty="0">
                          <a:solidFill>
                            <a:srgbClr val="000000"/>
                          </a:solidFill>
                          <a:latin typeface="+mn-lt"/>
                          <a:ea typeface="+mj-ea"/>
                          <a:cs typeface="Arial" pitchFamily="34" charset="0"/>
                        </a:rPr>
                        <a:t>Description</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15758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400" dirty="0" smtClean="0">
                          <a:latin typeface="+mn-lt"/>
                        </a:rPr>
                        <a:t>Control Module</a:t>
                      </a:r>
                      <a:endParaRPr lang="zh-CN" altLang="en-US" sz="1400" dirty="0">
                        <a:latin typeface="+mn-lt"/>
                        <a:ea typeface="+mj-ea"/>
                        <a:cs typeface="Arial"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400" dirty="0">
                        <a:latin typeface="+mn-lt"/>
                        <a:ea typeface="+mj-ea"/>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400" b="0" i="0" dirty="0" smtClean="0">
                          <a:solidFill>
                            <a:srgbClr val="000000"/>
                          </a:solidFill>
                          <a:latin typeface="+mn-lt"/>
                          <a:ea typeface="+mn-ea"/>
                          <a:cs typeface="Arial" pitchFamily="34" charset="0"/>
                        </a:rPr>
                        <a:t>The fire control module, also called an I/O module, is an important component of the fire linkage control system, and is connected to external devices in the automatic fire alarm system, such as smoke valves, air supply valves, and fire valves.</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5758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400" dirty="0" smtClean="0">
                          <a:latin typeface="+mn-lt"/>
                        </a:rPr>
                        <a:t>Fire Telephone</a:t>
                      </a:r>
                      <a:endParaRPr lang="zh-CN" altLang="en-US" sz="1400" dirty="0">
                        <a:latin typeface="+mn-lt"/>
                        <a:ea typeface="+mj-ea"/>
                        <a:cs typeface="Arial"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zh-CN" altLang="en-US" sz="1400" dirty="0">
                        <a:latin typeface="+mn-lt"/>
                        <a:ea typeface="+mj-ea"/>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400" b="0" i="0" dirty="0" smtClean="0">
                          <a:solidFill>
                            <a:srgbClr val="000000"/>
                          </a:solidFill>
                          <a:latin typeface="+mn-lt"/>
                          <a:ea typeface="+mn-ea"/>
                          <a:cs typeface="Arial" pitchFamily="34" charset="0"/>
                        </a:rPr>
                        <a:t>The fire telephone is used for communication between the fire control center and the site. It enables multi-party calls and can be used to report alarms, check fire information, arrange for rescue, and exchange fault information. Generally, the fire telephone consists of a main phone set and extension telephones.</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2" name="标题 1"/>
          <p:cNvSpPr>
            <a:spLocks noGrp="1"/>
          </p:cNvSpPr>
          <p:nvPr>
            <p:ph type="title"/>
          </p:nvPr>
        </p:nvSpPr>
        <p:spPr/>
        <p:txBody>
          <a:bodyPr>
            <a:normAutofit/>
          </a:bodyPr>
          <a:lstStyle/>
          <a:p>
            <a:pPr lvl="1" algn="l" defTabSz="914034" rtl="0" fontAlgn="base">
              <a:lnSpc>
                <a:spcPct val="90000"/>
              </a:lnSpc>
              <a:spcBef>
                <a:spcPct val="0"/>
              </a:spcBef>
            </a:pPr>
            <a:r>
              <a:rPr lang="zh-CN" altLang="en-US" sz="3200" kern="1200" dirty="0">
                <a:solidFill>
                  <a:schemeClr val="tx1"/>
                </a:solidFill>
                <a:latin typeface="Huawei Sans" panose="020C0503030203020204" pitchFamily="34" charset="0"/>
                <a:ea typeface="方正兰亭黑简体" panose="02000000000000000000" pitchFamily="2" charset="-122"/>
                <a:cs typeface="+mn-cs"/>
              </a:rPr>
              <a:t>Automatic Fire Alarm </a:t>
            </a:r>
            <a:r>
              <a:rPr lang="zh-CN" altLang="en-US" sz="3200" kern="1200" dirty="0" smtClean="0">
                <a:solidFill>
                  <a:schemeClr val="tx1"/>
                </a:solidFill>
                <a:latin typeface="Huawei Sans" panose="020C0503030203020204" pitchFamily="34" charset="0"/>
                <a:ea typeface="方正兰亭黑简体" panose="02000000000000000000" pitchFamily="2" charset="-122"/>
                <a:cs typeface="+mn-cs"/>
              </a:rPr>
              <a:t>System </a:t>
            </a:r>
            <a:r>
              <a:rPr lang="en-US" altLang="zh-CN" sz="3200" kern="1200" dirty="0" smtClean="0">
                <a:solidFill>
                  <a:schemeClr val="tx1"/>
                </a:solidFill>
                <a:latin typeface="Huawei Sans" panose="020C0503030203020204" pitchFamily="34" charset="0"/>
                <a:ea typeface="方正兰亭黑简体" panose="02000000000000000000" pitchFamily="2" charset="-122"/>
                <a:cs typeface="+mn-cs"/>
              </a:rPr>
              <a:t>(5)</a:t>
            </a:r>
            <a:endParaRPr lang="zh-CN" altLang="zh-CN" sz="3200" kern="1200" dirty="0">
              <a:solidFill>
                <a:schemeClr val="tx1"/>
              </a:solidFill>
              <a:latin typeface="Huawei Sans" panose="020C0503030203020204" pitchFamily="34" charset="0"/>
              <a:ea typeface="方正兰亭黑简体" panose="02000000000000000000" pitchFamily="2" charset="-122"/>
              <a:cs typeface="+mn-cs"/>
            </a:endParaRPr>
          </a:p>
        </p:txBody>
      </p:sp>
      <p:pic>
        <p:nvPicPr>
          <p:cNvPr id="6" name="Picture 5" descr="赛洲直销12路智能照明控制器/智能控制模块/智能照明继电器开"/>
          <p:cNvPicPr>
            <a:picLocks noChangeAspect="1" noChangeArrowheads="1"/>
          </p:cNvPicPr>
          <p:nvPr/>
        </p:nvPicPr>
        <p:blipFill>
          <a:blip r:embed="rId3" cstate="print"/>
          <a:srcRect/>
          <a:stretch>
            <a:fillRect/>
          </a:stretch>
        </p:blipFill>
        <p:spPr bwMode="auto">
          <a:xfrm>
            <a:off x="4086411" y="1543791"/>
            <a:ext cx="1966849" cy="1809501"/>
          </a:xfrm>
          <a:prstGeom prst="rect">
            <a:avLst/>
          </a:prstGeom>
          <a:noFill/>
        </p:spPr>
      </p:pic>
      <p:pic>
        <p:nvPicPr>
          <p:cNvPr id="10" name="图片 9" descr="消防电话1"/>
          <p:cNvPicPr/>
          <p:nvPr/>
        </p:nvPicPr>
        <p:blipFill>
          <a:blip r:embed="rId4" cstate="print"/>
          <a:srcRect l="2396" t="3973" r="3893" b="3642"/>
          <a:stretch>
            <a:fillRect/>
          </a:stretch>
        </p:blipFill>
        <p:spPr bwMode="auto">
          <a:xfrm>
            <a:off x="3912049" y="3716338"/>
            <a:ext cx="2315572" cy="1940074"/>
          </a:xfrm>
          <a:prstGeom prst="rect">
            <a:avLst/>
          </a:prstGeom>
          <a:noFill/>
          <a:ln w="9525">
            <a:noFill/>
            <a:miter lim="800000"/>
            <a:headEnd/>
            <a:tailEnd/>
          </a:ln>
        </p:spPr>
      </p:pic>
    </p:spTree>
    <p:extLst>
      <p:ext uri="{BB962C8B-B14F-4D97-AF65-F5344CB8AC3E}">
        <p14:creationId xmlns:p14="http://schemas.microsoft.com/office/powerpoint/2010/main" val="19508448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格 6"/>
          <p:cNvGraphicFramePr>
            <a:graphicFrameLocks noGrp="1"/>
          </p:cNvGraphicFramePr>
          <p:nvPr>
            <p:extLst>
              <p:ext uri="{D42A27DB-BD31-4B8C-83A1-F6EECF244321}">
                <p14:modId xmlns:p14="http://schemas.microsoft.com/office/powerpoint/2010/main" val="1124606360"/>
              </p:ext>
            </p:extLst>
          </p:nvPr>
        </p:nvGraphicFramePr>
        <p:xfrm>
          <a:off x="700644" y="1091358"/>
          <a:ext cx="10913424" cy="5000684"/>
        </p:xfrm>
        <a:graphic>
          <a:graphicData uri="http://schemas.openxmlformats.org/drawingml/2006/table">
            <a:tbl>
              <a:tblPr firstRow="1" bandRow="1"/>
              <a:tblGrid>
                <a:gridCol w="2363656"/>
                <a:gridCol w="3922834"/>
                <a:gridCol w="4626934"/>
              </a:tblGrid>
              <a:tr h="324446">
                <a:tc>
                  <a:txBody>
                    <a:bodyPr/>
                    <a:lstStyle/>
                    <a:p>
                      <a:pPr marL="0" algn="ctr" defTabSz="914400">
                        <a:buNone/>
                      </a:pPr>
                      <a:r>
                        <a:rPr lang="en-US" altLang="zh-CN" sz="1600" b="1" i="0" dirty="0" smtClean="0">
                          <a:solidFill>
                            <a:srgbClr val="000000"/>
                          </a:solidFill>
                          <a:latin typeface="+mn-lt"/>
                          <a:ea typeface="+mj-ea"/>
                          <a:cs typeface="Arial" pitchFamily="34" charset="0"/>
                        </a:rPr>
                        <a:t>Components</a:t>
                      </a:r>
                      <a:endParaRPr lang="zh-CN" altLang="en-US" sz="1600" b="1" i="0" dirty="0">
                        <a:solidFill>
                          <a:srgbClr val="000000"/>
                        </a:solidFill>
                        <a:latin typeface="+mn-lt"/>
                        <a:ea typeface="+mj-ea"/>
                        <a:cs typeface="Arial" pitchFamily="34" charset="0"/>
                      </a:endParaRP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400">
                        <a:buNone/>
                      </a:pPr>
                      <a:r>
                        <a:rPr lang="zh-CN" altLang="en-US" sz="1600" b="1" i="0" dirty="0">
                          <a:solidFill>
                            <a:srgbClr val="000000"/>
                          </a:solidFill>
                          <a:latin typeface="+mn-lt"/>
                          <a:ea typeface="+mj-ea"/>
                          <a:cs typeface="Arial" pitchFamily="34" charset="0"/>
                        </a:rPr>
                        <a:t>Picture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400">
                        <a:buNone/>
                      </a:pPr>
                      <a:r>
                        <a:rPr lang="zh-CN" altLang="en-US" sz="1600" b="1" i="0" dirty="0">
                          <a:solidFill>
                            <a:srgbClr val="000000"/>
                          </a:solidFill>
                          <a:latin typeface="+mn-lt"/>
                          <a:ea typeface="+mj-ea"/>
                          <a:cs typeface="Arial" pitchFamily="34" charset="0"/>
                        </a:rPr>
                        <a:t>Description</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15758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400" dirty="0" smtClean="0">
                          <a:latin typeface="+mn-lt"/>
                        </a:rPr>
                        <a:t>Fire Broadcast</a:t>
                      </a:r>
                      <a:endParaRPr lang="zh-CN" altLang="en-US" sz="1400" dirty="0">
                        <a:latin typeface="+mn-lt"/>
                        <a:ea typeface="+mj-ea"/>
                        <a:cs typeface="Arial"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400" dirty="0">
                        <a:latin typeface="+mn-lt"/>
                        <a:ea typeface="+mj-ea"/>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400" b="0" i="0" dirty="0" smtClean="0">
                          <a:solidFill>
                            <a:srgbClr val="000000"/>
                          </a:solidFill>
                          <a:latin typeface="+mn-lt"/>
                          <a:ea typeface="+mn-ea"/>
                          <a:cs typeface="Arial" pitchFamily="34" charset="0"/>
                        </a:rPr>
                        <a:t>The fire broadcast is used by the fire control center to evacuate personnel. Generally, the fire broadcast consists of the emergency broadcast controller, power amplifier, and sound box.</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50781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400" dirty="0" smtClean="0">
                          <a:latin typeface="+mn-lt"/>
                        </a:rPr>
                        <a:t>Gas Fire Extinguishing Controller</a:t>
                      </a:r>
                      <a:endParaRPr lang="zh-CN" altLang="en-US" sz="1400" dirty="0">
                        <a:latin typeface="+mn-lt"/>
                        <a:ea typeface="+mj-ea"/>
                        <a:cs typeface="Arial"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zh-CN" altLang="en-US" sz="1400" dirty="0">
                        <a:latin typeface="+mn-lt"/>
                        <a:ea typeface="+mj-ea"/>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400" b="0" i="0" dirty="0" smtClean="0">
                          <a:solidFill>
                            <a:srgbClr val="000000"/>
                          </a:solidFill>
                          <a:latin typeface="+mn-lt"/>
                          <a:ea typeface="+mn-ea"/>
                          <a:cs typeface="Arial" pitchFamily="34" charset="0"/>
                        </a:rPr>
                        <a:t>The gas fire extinguishing controller automatically controls the start/stop of the gas fire extinguishing system. It can be connected to the emergency start/abort switch, manual and automatic transfer switches, gas release indicator, and audible and visual alarm. In addition, the gas fire extinguishing controller provides electromagnetic valve driving interfaces, to enable gas fire extinguishers.</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2" name="标题 1"/>
          <p:cNvSpPr>
            <a:spLocks noGrp="1"/>
          </p:cNvSpPr>
          <p:nvPr>
            <p:ph type="title"/>
          </p:nvPr>
        </p:nvSpPr>
        <p:spPr/>
        <p:txBody>
          <a:bodyPr>
            <a:normAutofit/>
          </a:bodyPr>
          <a:lstStyle/>
          <a:p>
            <a:pPr lvl="1" algn="l" defTabSz="914034" rtl="0" fontAlgn="base">
              <a:lnSpc>
                <a:spcPct val="90000"/>
              </a:lnSpc>
              <a:spcBef>
                <a:spcPct val="0"/>
              </a:spcBef>
            </a:pPr>
            <a:r>
              <a:rPr lang="zh-CN" altLang="en-US" sz="3200" kern="1200" dirty="0">
                <a:solidFill>
                  <a:schemeClr val="tx1"/>
                </a:solidFill>
                <a:latin typeface="Huawei Sans" panose="020C0503030203020204" pitchFamily="34" charset="0"/>
                <a:ea typeface="方正兰亭黑简体" panose="02000000000000000000" pitchFamily="2" charset="-122"/>
                <a:cs typeface="+mn-cs"/>
              </a:rPr>
              <a:t>Automatic Fire Alarm </a:t>
            </a:r>
            <a:r>
              <a:rPr lang="zh-CN" altLang="en-US" sz="3200" kern="1200" dirty="0" smtClean="0">
                <a:solidFill>
                  <a:schemeClr val="tx1"/>
                </a:solidFill>
                <a:latin typeface="Huawei Sans" panose="020C0503030203020204" pitchFamily="34" charset="0"/>
                <a:ea typeface="方正兰亭黑简体" panose="02000000000000000000" pitchFamily="2" charset="-122"/>
                <a:cs typeface="+mn-cs"/>
              </a:rPr>
              <a:t>System </a:t>
            </a:r>
            <a:r>
              <a:rPr lang="en-US" altLang="zh-CN" sz="3200" kern="1200" dirty="0" smtClean="0">
                <a:solidFill>
                  <a:schemeClr val="tx1"/>
                </a:solidFill>
                <a:latin typeface="Huawei Sans" panose="020C0503030203020204" pitchFamily="34" charset="0"/>
                <a:ea typeface="方正兰亭黑简体" panose="02000000000000000000" pitchFamily="2" charset="-122"/>
                <a:cs typeface="+mn-cs"/>
              </a:rPr>
              <a:t>(6)</a:t>
            </a:r>
            <a:endParaRPr lang="zh-CN" altLang="zh-CN" sz="3200" kern="1200" dirty="0">
              <a:solidFill>
                <a:schemeClr val="tx1"/>
              </a:solidFill>
              <a:latin typeface="Huawei Sans" panose="020C0503030203020204" pitchFamily="34" charset="0"/>
              <a:ea typeface="方正兰亭黑简体" panose="02000000000000000000" pitchFamily="2" charset="-122"/>
              <a:cs typeface="+mn-cs"/>
            </a:endParaRPr>
          </a:p>
        </p:txBody>
      </p:sp>
      <p:pic>
        <p:nvPicPr>
          <p:cNvPr id="6" name="图片 5" descr="消防广播喇叭"/>
          <p:cNvPicPr/>
          <p:nvPr/>
        </p:nvPicPr>
        <p:blipFill>
          <a:blip r:embed="rId3" cstate="print"/>
          <a:srcRect/>
          <a:stretch>
            <a:fillRect/>
          </a:stretch>
        </p:blipFill>
        <p:spPr bwMode="auto">
          <a:xfrm>
            <a:off x="3913744" y="1615045"/>
            <a:ext cx="2408486" cy="1821376"/>
          </a:xfrm>
          <a:prstGeom prst="rect">
            <a:avLst/>
          </a:prstGeom>
          <a:noFill/>
          <a:ln w="9525">
            <a:noFill/>
            <a:miter lim="800000"/>
            <a:headEnd/>
            <a:tailEnd/>
          </a:ln>
        </p:spPr>
      </p:pic>
      <p:pic>
        <p:nvPicPr>
          <p:cNvPr id="10" name="图片 9" descr="C:\Users\f00204827.CHINA\Pictures\气体灭火控制器.jpg"/>
          <p:cNvPicPr/>
          <p:nvPr/>
        </p:nvPicPr>
        <p:blipFill>
          <a:blip r:embed="rId4" cstate="print"/>
          <a:srcRect l="22455" t="9685" r="22609" b="9303"/>
          <a:stretch>
            <a:fillRect/>
          </a:stretch>
        </p:blipFill>
        <p:spPr bwMode="auto">
          <a:xfrm>
            <a:off x="4199364" y="3606966"/>
            <a:ext cx="1884761" cy="2454940"/>
          </a:xfrm>
          <a:prstGeom prst="rect">
            <a:avLst/>
          </a:prstGeom>
          <a:noFill/>
          <a:ln w="9525">
            <a:noFill/>
            <a:miter lim="800000"/>
            <a:headEnd/>
            <a:tailEnd/>
          </a:ln>
        </p:spPr>
      </p:pic>
    </p:spTree>
    <p:extLst>
      <p:ext uri="{BB962C8B-B14F-4D97-AF65-F5344CB8AC3E}">
        <p14:creationId xmlns:p14="http://schemas.microsoft.com/office/powerpoint/2010/main" val="15363291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格 6"/>
          <p:cNvGraphicFramePr>
            <a:graphicFrameLocks noGrp="1"/>
          </p:cNvGraphicFramePr>
          <p:nvPr>
            <p:extLst>
              <p:ext uri="{D42A27DB-BD31-4B8C-83A1-F6EECF244321}">
                <p14:modId xmlns:p14="http://schemas.microsoft.com/office/powerpoint/2010/main" val="2686571778"/>
              </p:ext>
            </p:extLst>
          </p:nvPr>
        </p:nvGraphicFramePr>
        <p:xfrm>
          <a:off x="700644" y="1091358"/>
          <a:ext cx="10913424" cy="4084320"/>
        </p:xfrm>
        <a:graphic>
          <a:graphicData uri="http://schemas.openxmlformats.org/drawingml/2006/table">
            <a:tbl>
              <a:tblPr firstRow="1" bandRow="1"/>
              <a:tblGrid>
                <a:gridCol w="2363656"/>
                <a:gridCol w="3922834"/>
                <a:gridCol w="4626934"/>
              </a:tblGrid>
              <a:tr h="324446">
                <a:tc>
                  <a:txBody>
                    <a:bodyPr/>
                    <a:lstStyle/>
                    <a:p>
                      <a:pPr marL="0" algn="ctr" defTabSz="914400">
                        <a:buNone/>
                      </a:pPr>
                      <a:r>
                        <a:rPr lang="en-US" altLang="zh-CN" sz="1600" b="1" i="0" dirty="0" smtClean="0">
                          <a:solidFill>
                            <a:srgbClr val="000000"/>
                          </a:solidFill>
                          <a:latin typeface="+mn-lt"/>
                          <a:ea typeface="+mj-ea"/>
                          <a:cs typeface="Arial" pitchFamily="34" charset="0"/>
                        </a:rPr>
                        <a:t>Components</a:t>
                      </a:r>
                      <a:endParaRPr lang="zh-CN" altLang="en-US" sz="1600" b="1" i="0" dirty="0">
                        <a:solidFill>
                          <a:srgbClr val="000000"/>
                        </a:solidFill>
                        <a:latin typeface="+mn-lt"/>
                        <a:ea typeface="+mj-ea"/>
                        <a:cs typeface="Arial" pitchFamily="34" charset="0"/>
                      </a:endParaRPr>
                    </a:p>
                  </a:txBody>
                  <a:tcP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marL="0" algn="ctr" defTabSz="914400">
                        <a:buNone/>
                      </a:pPr>
                      <a:r>
                        <a:rPr lang="zh-CN" altLang="en-US" sz="1600" b="1" i="0" dirty="0">
                          <a:solidFill>
                            <a:srgbClr val="000000"/>
                          </a:solidFill>
                          <a:latin typeface="+mn-lt"/>
                          <a:ea typeface="+mj-ea"/>
                          <a:cs typeface="Arial" pitchFamily="34" charset="0"/>
                        </a:rPr>
                        <a:t>Picture</a:t>
                      </a:r>
                    </a:p>
                  </a:txBody>
                  <a:tcP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marL="0" algn="ctr" defTabSz="914400">
                        <a:buNone/>
                      </a:pPr>
                      <a:r>
                        <a:rPr lang="zh-CN" altLang="en-US" sz="1600" b="1" i="0" dirty="0">
                          <a:solidFill>
                            <a:srgbClr val="000000"/>
                          </a:solidFill>
                          <a:latin typeface="+mn-lt"/>
                          <a:ea typeface="+mj-ea"/>
                          <a:cs typeface="Arial" pitchFamily="34" charset="0"/>
                        </a:rPr>
                        <a:t>Description</a:t>
                      </a:r>
                    </a:p>
                  </a:txBody>
                  <a:tcP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215758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600" dirty="0" smtClean="0">
                          <a:latin typeface="+mn-lt"/>
                        </a:rPr>
                        <a:t>Fire Alarm Controller</a:t>
                      </a:r>
                      <a:endParaRPr lang="zh-CN" altLang="en-US" sz="1600" dirty="0">
                        <a:latin typeface="+mn-lt"/>
                        <a:ea typeface="+mj-ea"/>
                        <a:cs typeface="Arial"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endParaRPr lang="zh-CN" altLang="en-US" sz="1600" dirty="0">
                        <a:latin typeface="+mn-lt"/>
                        <a:ea typeface="+mj-ea"/>
                        <a:cs typeface="Arial" pitchFamily="34" charset="0"/>
                      </a:endParaRPr>
                    </a:p>
                  </a:txBody>
                  <a:tcPr>
                    <a:lnB w="28575"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600" b="0" i="0" dirty="0" smtClean="0">
                          <a:solidFill>
                            <a:srgbClr val="000000"/>
                          </a:solidFill>
                          <a:latin typeface="+mn-lt"/>
                          <a:ea typeface="+mn-ea"/>
                          <a:cs typeface="Arial" pitchFamily="34" charset="0"/>
                        </a:rPr>
                        <a:t>The fire alarm controller is the core of the automatic fire alarm control system. It receives detection signals, processes alarm information, and provides a linkage alarm platform. Based on the structure, fire alarm controllers are classified into the wall-mounted, cabinet, and table types. A wall-mounted fire alarm controller contains a maximum of two loops and connects a small number of alarm points. A cabinet-type or table-type fire alarm controller contains more loops, has a large capacity, and provides bus and multiline linkage control, meeting the requirements of the complex fire alarm and linkage control system.</a:t>
                      </a:r>
                    </a:p>
                  </a:txBody>
                  <a:tcP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2" name="标题 1"/>
          <p:cNvSpPr>
            <a:spLocks noGrp="1"/>
          </p:cNvSpPr>
          <p:nvPr>
            <p:ph type="title"/>
          </p:nvPr>
        </p:nvSpPr>
        <p:spPr/>
        <p:txBody>
          <a:bodyPr>
            <a:normAutofit/>
          </a:bodyPr>
          <a:lstStyle/>
          <a:p>
            <a:pPr lvl="1" algn="l" defTabSz="914034" rtl="0" fontAlgn="base">
              <a:lnSpc>
                <a:spcPct val="90000"/>
              </a:lnSpc>
              <a:spcBef>
                <a:spcPct val="0"/>
              </a:spcBef>
            </a:pPr>
            <a:r>
              <a:rPr lang="zh-CN" altLang="en-US" sz="3200" kern="1200" dirty="0">
                <a:solidFill>
                  <a:schemeClr val="tx1"/>
                </a:solidFill>
                <a:latin typeface="Huawei Sans" panose="020C0503030203020204" pitchFamily="34" charset="0"/>
                <a:ea typeface="方正兰亭黑简体" panose="02000000000000000000" pitchFamily="2" charset="-122"/>
                <a:cs typeface="+mn-cs"/>
              </a:rPr>
              <a:t>Automatic Fire Alarm </a:t>
            </a:r>
            <a:r>
              <a:rPr lang="zh-CN" altLang="en-US" sz="3200" kern="1200" dirty="0" smtClean="0">
                <a:solidFill>
                  <a:schemeClr val="tx1"/>
                </a:solidFill>
                <a:latin typeface="Huawei Sans" panose="020C0503030203020204" pitchFamily="34" charset="0"/>
                <a:ea typeface="方正兰亭黑简体" panose="02000000000000000000" pitchFamily="2" charset="-122"/>
                <a:cs typeface="+mn-cs"/>
              </a:rPr>
              <a:t>System </a:t>
            </a:r>
            <a:r>
              <a:rPr lang="en-US" altLang="zh-CN" sz="3200" kern="1200" dirty="0" smtClean="0">
                <a:solidFill>
                  <a:schemeClr val="tx1"/>
                </a:solidFill>
                <a:latin typeface="Huawei Sans" panose="020C0503030203020204" pitchFamily="34" charset="0"/>
                <a:ea typeface="方正兰亭黑简体" panose="02000000000000000000" pitchFamily="2" charset="-122"/>
                <a:cs typeface="+mn-cs"/>
              </a:rPr>
              <a:t>(7)</a:t>
            </a:r>
            <a:endParaRPr lang="zh-CN" altLang="zh-CN" sz="3200" kern="1200" dirty="0">
              <a:solidFill>
                <a:schemeClr val="tx1"/>
              </a:solidFill>
              <a:latin typeface="Huawei Sans" panose="020C0503030203020204" pitchFamily="34" charset="0"/>
              <a:ea typeface="方正兰亭黑简体" panose="02000000000000000000" pitchFamily="2" charset="-122"/>
              <a:cs typeface="+mn-cs"/>
            </a:endParaRPr>
          </a:p>
        </p:txBody>
      </p:sp>
      <p:pic>
        <p:nvPicPr>
          <p:cNvPr id="3" name="图片 2" descr="屏幕剪辑"/>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4310" y="1789044"/>
            <a:ext cx="2612528" cy="3001297"/>
          </a:xfrm>
          <a:prstGeom prst="rect">
            <a:avLst/>
          </a:prstGeom>
        </p:spPr>
      </p:pic>
    </p:spTree>
    <p:extLst>
      <p:ext uri="{BB962C8B-B14F-4D97-AF65-F5344CB8AC3E}">
        <p14:creationId xmlns:p14="http://schemas.microsoft.com/office/powerpoint/2010/main" val="418811084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Structure of the Gas Fire Extinguishing System</a:t>
            </a:r>
            <a:endParaRPr lang="zh-CN" altLang="zh-CN" dirty="0"/>
          </a:p>
        </p:txBody>
      </p:sp>
      <p:grpSp>
        <p:nvGrpSpPr>
          <p:cNvPr id="7" name="组合 6"/>
          <p:cNvGrpSpPr/>
          <p:nvPr/>
        </p:nvGrpSpPr>
        <p:grpSpPr>
          <a:xfrm>
            <a:off x="1239257" y="1578292"/>
            <a:ext cx="9016517" cy="4060866"/>
            <a:chOff x="2387588" y="1988840"/>
            <a:chExt cx="7632848" cy="3437688"/>
          </a:xfrm>
        </p:grpSpPr>
        <p:sp>
          <p:nvSpPr>
            <p:cNvPr id="3" name="Text Box 16"/>
            <p:cNvSpPr txBox="1">
              <a:spLocks noChangeArrowheads="1"/>
            </p:cNvSpPr>
            <p:nvPr/>
          </p:nvSpPr>
          <p:spPr bwMode="auto">
            <a:xfrm>
              <a:off x="2387588" y="2888968"/>
              <a:ext cx="323962" cy="1296000"/>
            </a:xfrm>
            <a:prstGeom prst="rect">
              <a:avLst/>
            </a:prstGeom>
            <a:solidFill>
              <a:srgbClr val="FFFFFF"/>
            </a:solidFill>
            <a:ln w="19050">
              <a:solidFill>
                <a:srgbClr val="000000"/>
              </a:solidFill>
              <a:prstDash val="sysDash"/>
              <a:miter lim="800000"/>
              <a:headEnd/>
              <a:tailEnd/>
            </a:ln>
          </p:spPr>
          <p:txBody>
            <a:bodyPr vert="horz" wrap="square" lIns="18000" tIns="10800" rIns="18000" bIns="10800" numCol="1" anchor="ctr" anchorCtr="0" compatLnSpc="1">
              <a:prstTxWarp prst="textNoShape">
                <a:avLst/>
              </a:prstTxWarp>
            </a:bodyPr>
            <a:lstStyle/>
            <a:p>
              <a:pPr algn="ctr" defTabSz="914400"/>
              <a:r>
                <a:rPr lang="zh-CN" altLang="en-US" sz="1200" dirty="0">
                  <a:cs typeface="Arial" pitchFamily="34" charset="0"/>
                </a:rPr>
                <a:t>Fire</a:t>
              </a:r>
            </a:p>
          </p:txBody>
        </p:sp>
        <p:sp>
          <p:nvSpPr>
            <p:cNvPr id="4" name="Text Box 19"/>
            <p:cNvSpPr txBox="1">
              <a:spLocks noChangeArrowheads="1"/>
            </p:cNvSpPr>
            <p:nvPr/>
          </p:nvSpPr>
          <p:spPr bwMode="auto">
            <a:xfrm>
              <a:off x="3323692" y="1988840"/>
              <a:ext cx="864096" cy="360000"/>
            </a:xfrm>
            <a:prstGeom prst="rect">
              <a:avLst/>
            </a:prstGeom>
            <a:solidFill>
              <a:srgbClr val="FFFFFF"/>
            </a:solidFill>
            <a:ln w="19050">
              <a:solidFill>
                <a:srgbClr val="000000"/>
              </a:solidFill>
              <a:prstDash val="sysDash"/>
              <a:miter lim="800000"/>
              <a:headEnd/>
              <a:tailEnd/>
            </a:ln>
          </p:spPr>
          <p:txBody>
            <a:bodyPr vert="horz" wrap="square" lIns="18000" tIns="10800" rIns="18000" bIns="10800" numCol="1" anchor="ctr" anchorCtr="0" compatLnSpc="1">
              <a:prstTxWarp prst="textNoShape">
                <a:avLst/>
              </a:prstTxWarp>
            </a:bodyPr>
            <a:lstStyle/>
            <a:p>
              <a:pPr algn="ctr" defTabSz="914400"/>
              <a:r>
                <a:rPr lang="zh-CN" altLang="en-US" sz="1200" dirty="0">
                  <a:solidFill>
                    <a:srgbClr val="000000"/>
                  </a:solidFill>
                  <a:cs typeface="Arial" pitchFamily="34" charset="0"/>
                </a:rPr>
                <a:t>Fire alarm</a:t>
              </a:r>
            </a:p>
            <a:p>
              <a:pPr algn="ctr" defTabSz="914400"/>
              <a:r>
                <a:rPr lang="zh-CN" altLang="en-US" sz="1200" dirty="0">
                  <a:solidFill>
                    <a:srgbClr val="000000"/>
                  </a:solidFill>
                  <a:cs typeface="Arial" pitchFamily="34" charset="0"/>
                </a:rPr>
                <a:t>controller</a:t>
              </a:r>
            </a:p>
          </p:txBody>
        </p:sp>
        <p:cxnSp>
          <p:nvCxnSpPr>
            <p:cNvPr id="5" name="直接连接符 4"/>
            <p:cNvCxnSpPr/>
            <p:nvPr/>
          </p:nvCxnSpPr>
          <p:spPr>
            <a:xfrm>
              <a:off x="4187844" y="2168840"/>
              <a:ext cx="5040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75" name="Text Box 16"/>
            <p:cNvSpPr txBox="1">
              <a:spLocks noChangeArrowheads="1"/>
            </p:cNvSpPr>
            <p:nvPr/>
          </p:nvSpPr>
          <p:spPr bwMode="auto">
            <a:xfrm>
              <a:off x="2999656" y="3501008"/>
              <a:ext cx="323962" cy="1296000"/>
            </a:xfrm>
            <a:prstGeom prst="rect">
              <a:avLst/>
            </a:prstGeom>
            <a:solidFill>
              <a:srgbClr val="FFFFFF"/>
            </a:solidFill>
            <a:ln w="19050">
              <a:solidFill>
                <a:srgbClr val="000000"/>
              </a:solidFill>
              <a:prstDash val="sysDash"/>
              <a:miter lim="800000"/>
              <a:headEnd/>
              <a:tailEnd/>
            </a:ln>
          </p:spPr>
          <p:txBody>
            <a:bodyPr vert="vert" wrap="square" lIns="18000" tIns="10800" rIns="18000" bIns="10800" numCol="1" anchor="ctr" anchorCtr="0" compatLnSpc="1">
              <a:prstTxWarp prst="textNoShape">
                <a:avLst/>
              </a:prstTxWarp>
            </a:bodyPr>
            <a:lstStyle/>
            <a:p>
              <a:pPr algn="ctr" defTabSz="914400"/>
              <a:r>
                <a:rPr lang="zh-CN" altLang="en-US" sz="1200" dirty="0">
                  <a:solidFill>
                    <a:srgbClr val="000000"/>
                  </a:solidFill>
                  <a:cs typeface="Arial" pitchFamily="34" charset="0"/>
                </a:rPr>
                <a:t>Visual inspection</a:t>
              </a:r>
            </a:p>
          </p:txBody>
        </p:sp>
        <p:sp>
          <p:nvSpPr>
            <p:cNvPr id="77" name="Text Box 19"/>
            <p:cNvSpPr txBox="1">
              <a:spLocks noChangeArrowheads="1"/>
            </p:cNvSpPr>
            <p:nvPr/>
          </p:nvSpPr>
          <p:spPr bwMode="auto">
            <a:xfrm>
              <a:off x="3575720" y="3468627"/>
              <a:ext cx="864096" cy="464429"/>
            </a:xfrm>
            <a:prstGeom prst="rect">
              <a:avLst/>
            </a:prstGeom>
            <a:solidFill>
              <a:srgbClr val="FFFFFF"/>
            </a:solidFill>
            <a:ln w="19050">
              <a:solidFill>
                <a:srgbClr val="000000"/>
              </a:solidFill>
              <a:prstDash val="sysDash"/>
              <a:miter lim="800000"/>
              <a:headEnd/>
              <a:tailEnd/>
            </a:ln>
          </p:spPr>
          <p:txBody>
            <a:bodyPr vert="horz" wrap="square" lIns="18000" tIns="10800" rIns="18000" bIns="10800" numCol="1" anchor="ctr" anchorCtr="0" compatLnSpc="1">
              <a:prstTxWarp prst="textNoShape">
                <a:avLst/>
              </a:prstTxWarp>
            </a:bodyPr>
            <a:lstStyle/>
            <a:p>
              <a:pPr algn="ctr" defTabSz="914400"/>
              <a:r>
                <a:rPr lang="zh-CN" altLang="en-US" sz="1200" dirty="0">
                  <a:solidFill>
                    <a:srgbClr val="000000"/>
                  </a:solidFill>
                  <a:cs typeface="Arial" pitchFamily="34" charset="0"/>
                </a:rPr>
                <a:t>Manual operation on the panel</a:t>
              </a:r>
            </a:p>
          </p:txBody>
        </p:sp>
        <p:sp>
          <p:nvSpPr>
            <p:cNvPr id="78" name="Text Box 19"/>
            <p:cNvSpPr txBox="1">
              <a:spLocks noChangeArrowheads="1"/>
            </p:cNvSpPr>
            <p:nvPr/>
          </p:nvSpPr>
          <p:spPr bwMode="auto">
            <a:xfrm>
              <a:off x="3575720" y="4180623"/>
              <a:ext cx="864096" cy="432049"/>
            </a:xfrm>
            <a:prstGeom prst="rect">
              <a:avLst/>
            </a:prstGeom>
            <a:solidFill>
              <a:srgbClr val="FFFFFF"/>
            </a:solidFill>
            <a:ln w="19050">
              <a:solidFill>
                <a:srgbClr val="000000"/>
              </a:solidFill>
              <a:prstDash val="sysDash"/>
              <a:miter lim="800000"/>
              <a:headEnd/>
              <a:tailEnd/>
            </a:ln>
          </p:spPr>
          <p:txBody>
            <a:bodyPr vert="horz" wrap="square" lIns="18000" tIns="10800" rIns="18000" bIns="10800" numCol="1" anchor="ctr" anchorCtr="0" compatLnSpc="1">
              <a:prstTxWarp prst="textNoShape">
                <a:avLst/>
              </a:prstTxWarp>
            </a:bodyPr>
            <a:lstStyle/>
            <a:p>
              <a:pPr algn="ctr" defTabSz="914400"/>
              <a:r>
                <a:rPr lang="zh-CN" altLang="en-US" sz="1200" dirty="0">
                  <a:solidFill>
                    <a:srgbClr val="000000"/>
                  </a:solidFill>
                  <a:cs typeface="Arial" pitchFamily="34" charset="0"/>
                </a:rPr>
                <a:t>Onsite manual operation</a:t>
              </a:r>
            </a:p>
          </p:txBody>
        </p:sp>
        <p:sp>
          <p:nvSpPr>
            <p:cNvPr id="79" name="Text Box 19"/>
            <p:cNvSpPr txBox="1">
              <a:spLocks noChangeArrowheads="1"/>
            </p:cNvSpPr>
            <p:nvPr/>
          </p:nvSpPr>
          <p:spPr bwMode="auto">
            <a:xfrm>
              <a:off x="3323692" y="4824724"/>
              <a:ext cx="1116124" cy="460332"/>
            </a:xfrm>
            <a:prstGeom prst="rect">
              <a:avLst/>
            </a:prstGeom>
            <a:solidFill>
              <a:srgbClr val="FFFFFF"/>
            </a:solidFill>
            <a:ln w="19050">
              <a:solidFill>
                <a:srgbClr val="000000"/>
              </a:solidFill>
              <a:prstDash val="sysDash"/>
              <a:miter lim="800000"/>
              <a:headEnd/>
              <a:tailEnd/>
            </a:ln>
          </p:spPr>
          <p:txBody>
            <a:bodyPr vert="horz" wrap="square" lIns="18000" tIns="10800" rIns="18000" bIns="10800" numCol="1" anchor="ctr" anchorCtr="0" compatLnSpc="1">
              <a:prstTxWarp prst="textNoShape">
                <a:avLst/>
              </a:prstTxWarp>
            </a:bodyPr>
            <a:lstStyle/>
            <a:p>
              <a:pPr algn="ctr" defTabSz="914400"/>
              <a:r>
                <a:rPr lang="zh-CN" altLang="en-US" sz="1200" dirty="0">
                  <a:solidFill>
                    <a:srgbClr val="000000"/>
                  </a:solidFill>
                  <a:cs typeface="Arial" pitchFamily="34" charset="0"/>
                </a:rPr>
                <a:t>Mechanical emergency start/abort</a:t>
              </a:r>
            </a:p>
          </p:txBody>
        </p:sp>
        <p:sp>
          <p:nvSpPr>
            <p:cNvPr id="82" name="Text Box 16"/>
            <p:cNvSpPr txBox="1">
              <a:spLocks noChangeArrowheads="1"/>
            </p:cNvSpPr>
            <p:nvPr/>
          </p:nvSpPr>
          <p:spPr bwMode="auto">
            <a:xfrm>
              <a:off x="4727848" y="2006148"/>
              <a:ext cx="396044" cy="3420380"/>
            </a:xfrm>
            <a:prstGeom prst="rect">
              <a:avLst/>
            </a:prstGeom>
            <a:solidFill>
              <a:srgbClr val="FFFFFF"/>
            </a:solidFill>
            <a:ln w="19050">
              <a:solidFill>
                <a:srgbClr val="000000"/>
              </a:solidFill>
              <a:prstDash val="sysDash"/>
              <a:miter lim="800000"/>
              <a:headEnd/>
              <a:tailEnd/>
            </a:ln>
          </p:spPr>
          <p:txBody>
            <a:bodyPr vert="vert" wrap="square" lIns="18000" tIns="10800" rIns="18000" bIns="10800" numCol="1" anchor="ctr" anchorCtr="0" compatLnSpc="1">
              <a:prstTxWarp prst="textNoShape">
                <a:avLst/>
              </a:prstTxWarp>
            </a:bodyPr>
            <a:lstStyle/>
            <a:p>
              <a:pPr algn="ctr" defTabSz="914400"/>
              <a:r>
                <a:rPr lang="zh-CN" altLang="en-US" sz="1200" dirty="0">
                  <a:solidFill>
                    <a:srgbClr val="000000"/>
                  </a:solidFill>
                  <a:cs typeface="Arial" pitchFamily="34" charset="0"/>
                </a:rPr>
                <a:t>Gas fire extinguishing controller</a:t>
              </a:r>
            </a:p>
          </p:txBody>
        </p:sp>
        <p:sp>
          <p:nvSpPr>
            <p:cNvPr id="83" name="Text Box 19"/>
            <p:cNvSpPr txBox="1">
              <a:spLocks noChangeArrowheads="1"/>
            </p:cNvSpPr>
            <p:nvPr/>
          </p:nvSpPr>
          <p:spPr bwMode="auto">
            <a:xfrm>
              <a:off x="5375920" y="2060876"/>
              <a:ext cx="864096" cy="252000"/>
            </a:xfrm>
            <a:prstGeom prst="rect">
              <a:avLst/>
            </a:prstGeom>
            <a:solidFill>
              <a:srgbClr val="FFFFFF"/>
            </a:solidFill>
            <a:ln w="19050">
              <a:solidFill>
                <a:srgbClr val="000000"/>
              </a:solidFill>
              <a:prstDash val="sysDash"/>
              <a:miter lim="800000"/>
              <a:headEnd/>
              <a:tailEnd/>
            </a:ln>
          </p:spPr>
          <p:txBody>
            <a:bodyPr vert="horz" wrap="square" lIns="18000" tIns="10800" rIns="18000" bIns="10800" numCol="1" anchor="ctr" anchorCtr="0" compatLnSpc="1">
              <a:prstTxWarp prst="textNoShape">
                <a:avLst/>
              </a:prstTxWarp>
            </a:bodyPr>
            <a:lstStyle/>
            <a:p>
              <a:pPr algn="ctr" defTabSz="914400"/>
              <a:r>
                <a:rPr lang="zh-CN" altLang="en-US" sz="1200" dirty="0">
                  <a:solidFill>
                    <a:srgbClr val="000000"/>
                  </a:solidFill>
                  <a:cs typeface="Arial" pitchFamily="34" charset="0"/>
                </a:rPr>
                <a:t>Alarm bell</a:t>
              </a:r>
            </a:p>
          </p:txBody>
        </p:sp>
        <p:sp>
          <p:nvSpPr>
            <p:cNvPr id="89" name="Text Box 19"/>
            <p:cNvSpPr txBox="1">
              <a:spLocks noChangeArrowheads="1"/>
            </p:cNvSpPr>
            <p:nvPr/>
          </p:nvSpPr>
          <p:spPr bwMode="auto">
            <a:xfrm>
              <a:off x="5375920" y="2514640"/>
              <a:ext cx="864096" cy="320414"/>
            </a:xfrm>
            <a:prstGeom prst="rect">
              <a:avLst/>
            </a:prstGeom>
            <a:solidFill>
              <a:srgbClr val="FFFFFF"/>
            </a:solidFill>
            <a:ln w="19050">
              <a:solidFill>
                <a:srgbClr val="000000"/>
              </a:solidFill>
              <a:prstDash val="sysDash"/>
              <a:miter lim="800000"/>
              <a:headEnd/>
              <a:tailEnd/>
            </a:ln>
          </p:spPr>
          <p:txBody>
            <a:bodyPr vert="horz" wrap="square" lIns="18000" tIns="10800" rIns="18000" bIns="10800" numCol="1" anchor="ctr" anchorCtr="0" compatLnSpc="1">
              <a:prstTxWarp prst="textNoShape">
                <a:avLst/>
              </a:prstTxWarp>
            </a:bodyPr>
            <a:lstStyle/>
            <a:p>
              <a:pPr algn="ctr" defTabSz="914400"/>
              <a:r>
                <a:rPr lang="zh-CN" altLang="en-US" sz="1200" dirty="0">
                  <a:solidFill>
                    <a:srgbClr val="000000"/>
                  </a:solidFill>
                  <a:cs typeface="Arial" pitchFamily="34" charset="0"/>
                </a:rPr>
                <a:t>Audible and visual alarm</a:t>
              </a:r>
            </a:p>
          </p:txBody>
        </p:sp>
        <p:sp>
          <p:nvSpPr>
            <p:cNvPr id="91" name="Text Box 19"/>
            <p:cNvSpPr txBox="1">
              <a:spLocks noChangeArrowheads="1"/>
            </p:cNvSpPr>
            <p:nvPr/>
          </p:nvSpPr>
          <p:spPr bwMode="auto">
            <a:xfrm>
              <a:off x="5375920" y="3068988"/>
              <a:ext cx="972108" cy="323980"/>
            </a:xfrm>
            <a:prstGeom prst="rect">
              <a:avLst/>
            </a:prstGeom>
            <a:solidFill>
              <a:srgbClr val="FFFFFF"/>
            </a:solidFill>
            <a:ln w="19050">
              <a:solidFill>
                <a:srgbClr val="000000"/>
              </a:solidFill>
              <a:prstDash val="sysDash"/>
              <a:miter lim="800000"/>
              <a:headEnd/>
              <a:tailEnd/>
            </a:ln>
          </p:spPr>
          <p:txBody>
            <a:bodyPr vert="horz" wrap="square" lIns="18000" tIns="10800" rIns="18000" bIns="10800" numCol="1" anchor="ctr" anchorCtr="0" compatLnSpc="1">
              <a:prstTxWarp prst="textNoShape">
                <a:avLst/>
              </a:prstTxWarp>
            </a:bodyPr>
            <a:lstStyle/>
            <a:p>
              <a:pPr algn="ctr" defTabSz="914400"/>
              <a:r>
                <a:rPr lang="zh-CN" altLang="en-US" sz="1200" dirty="0">
                  <a:solidFill>
                    <a:srgbClr val="000000"/>
                  </a:solidFill>
                  <a:cs typeface="Arial" pitchFamily="34" charset="0"/>
                </a:rPr>
                <a:t>Gas release indicator</a:t>
              </a:r>
            </a:p>
          </p:txBody>
        </p:sp>
        <p:sp>
          <p:nvSpPr>
            <p:cNvPr id="92" name="Text Box 19"/>
            <p:cNvSpPr txBox="1">
              <a:spLocks noChangeArrowheads="1"/>
            </p:cNvSpPr>
            <p:nvPr/>
          </p:nvSpPr>
          <p:spPr bwMode="auto">
            <a:xfrm>
              <a:off x="5375920" y="3645052"/>
              <a:ext cx="864096" cy="252000"/>
            </a:xfrm>
            <a:prstGeom prst="rect">
              <a:avLst/>
            </a:prstGeom>
            <a:solidFill>
              <a:srgbClr val="FFFFFF"/>
            </a:solidFill>
            <a:ln w="19050">
              <a:solidFill>
                <a:srgbClr val="000000"/>
              </a:solidFill>
              <a:prstDash val="sysDash"/>
              <a:miter lim="800000"/>
              <a:headEnd/>
              <a:tailEnd/>
            </a:ln>
          </p:spPr>
          <p:txBody>
            <a:bodyPr vert="horz" wrap="square" lIns="18000" tIns="10800" rIns="18000" bIns="10800" numCol="1" anchor="ctr" anchorCtr="0" compatLnSpc="1">
              <a:prstTxWarp prst="textNoShape">
                <a:avLst/>
              </a:prstTxWarp>
            </a:bodyPr>
            <a:lstStyle/>
            <a:p>
              <a:pPr algn="ctr" defTabSz="914400"/>
              <a:r>
                <a:rPr lang="zh-CN" altLang="en-US" sz="1200">
                  <a:solidFill>
                    <a:srgbClr val="000000"/>
                  </a:solidFill>
                  <a:cs typeface="Arial" pitchFamily="34" charset="0"/>
                </a:rPr>
                <a:t>Other linkage</a:t>
              </a:r>
            </a:p>
          </p:txBody>
        </p:sp>
        <p:sp>
          <p:nvSpPr>
            <p:cNvPr id="95" name="Text Box 19"/>
            <p:cNvSpPr txBox="1">
              <a:spLocks noChangeArrowheads="1"/>
            </p:cNvSpPr>
            <p:nvPr/>
          </p:nvSpPr>
          <p:spPr bwMode="auto">
            <a:xfrm>
              <a:off x="5375920" y="4797009"/>
              <a:ext cx="1044116" cy="324179"/>
            </a:xfrm>
            <a:prstGeom prst="rect">
              <a:avLst/>
            </a:prstGeom>
            <a:solidFill>
              <a:srgbClr val="FFFFFF"/>
            </a:solidFill>
            <a:ln w="19050">
              <a:solidFill>
                <a:srgbClr val="000000"/>
              </a:solidFill>
              <a:prstDash val="sysDash"/>
              <a:miter lim="800000"/>
              <a:headEnd/>
              <a:tailEnd/>
            </a:ln>
          </p:spPr>
          <p:txBody>
            <a:bodyPr vert="horz" wrap="square" lIns="18000" tIns="10800" rIns="18000" bIns="10800" numCol="1" anchor="ctr" anchorCtr="0" compatLnSpc="1">
              <a:prstTxWarp prst="textNoShape">
                <a:avLst/>
              </a:prstTxWarp>
            </a:bodyPr>
            <a:lstStyle/>
            <a:p>
              <a:pPr algn="ctr" defTabSz="914400"/>
              <a:r>
                <a:rPr lang="zh-CN" altLang="en-US" sz="1200">
                  <a:solidFill>
                    <a:srgbClr val="000000"/>
                  </a:solidFill>
                  <a:cs typeface="Arial" pitchFamily="34" charset="0"/>
                </a:rPr>
                <a:t>Pressure annunciator</a:t>
              </a:r>
            </a:p>
          </p:txBody>
        </p:sp>
        <p:sp>
          <p:nvSpPr>
            <p:cNvPr id="96" name="Text Box 19"/>
            <p:cNvSpPr txBox="1">
              <a:spLocks noChangeArrowheads="1"/>
            </p:cNvSpPr>
            <p:nvPr/>
          </p:nvSpPr>
          <p:spPr bwMode="auto">
            <a:xfrm>
              <a:off x="5375920" y="4257120"/>
              <a:ext cx="864096" cy="252000"/>
            </a:xfrm>
            <a:prstGeom prst="rect">
              <a:avLst/>
            </a:prstGeom>
            <a:solidFill>
              <a:srgbClr val="FFFFFF"/>
            </a:solidFill>
            <a:ln w="19050">
              <a:solidFill>
                <a:srgbClr val="000000"/>
              </a:solidFill>
              <a:prstDash val="sysDash"/>
              <a:miter lim="800000"/>
              <a:headEnd/>
              <a:tailEnd/>
            </a:ln>
          </p:spPr>
          <p:txBody>
            <a:bodyPr vert="horz" wrap="square" lIns="18000" tIns="10800" rIns="18000" bIns="10800" numCol="1" anchor="ctr" anchorCtr="0" compatLnSpc="1">
              <a:prstTxWarp prst="textNoShape">
                <a:avLst/>
              </a:prstTxWarp>
            </a:bodyPr>
            <a:lstStyle/>
            <a:p>
              <a:pPr algn="ctr" defTabSz="914400"/>
              <a:r>
                <a:rPr lang="zh-CN" altLang="en-US" sz="1200">
                  <a:solidFill>
                    <a:srgbClr val="000000"/>
                  </a:solidFill>
                  <a:cs typeface="Arial" pitchFamily="34" charset="0"/>
                </a:rPr>
                <a:t>Start device</a:t>
              </a:r>
            </a:p>
          </p:txBody>
        </p:sp>
        <p:sp>
          <p:nvSpPr>
            <p:cNvPr id="97" name="Text Box 19"/>
            <p:cNvSpPr txBox="1">
              <a:spLocks noChangeArrowheads="1"/>
            </p:cNvSpPr>
            <p:nvPr/>
          </p:nvSpPr>
          <p:spPr bwMode="auto">
            <a:xfrm>
              <a:off x="6516047" y="4094609"/>
              <a:ext cx="1188132" cy="540060"/>
            </a:xfrm>
            <a:prstGeom prst="rect">
              <a:avLst/>
            </a:prstGeom>
            <a:solidFill>
              <a:srgbClr val="FFFFFF"/>
            </a:solidFill>
            <a:ln w="19050">
              <a:solidFill>
                <a:srgbClr val="000000"/>
              </a:solidFill>
              <a:prstDash val="sysDash"/>
              <a:miter lim="800000"/>
              <a:headEnd/>
              <a:tailEnd/>
            </a:ln>
          </p:spPr>
          <p:txBody>
            <a:bodyPr vert="horz" wrap="square" lIns="18000" tIns="10800" rIns="18000" bIns="10800" numCol="1" anchor="ctr" anchorCtr="0" compatLnSpc="1">
              <a:prstTxWarp prst="textNoShape">
                <a:avLst/>
              </a:prstTxWarp>
            </a:bodyPr>
            <a:lstStyle/>
            <a:p>
              <a:pPr algn="ctr" defTabSz="914400"/>
              <a:r>
                <a:rPr lang="zh-CN" altLang="en-US" sz="1200" dirty="0">
                  <a:solidFill>
                    <a:srgbClr val="000000"/>
                  </a:solidFill>
                  <a:cs typeface="Arial" pitchFamily="34" charset="0"/>
                </a:rPr>
                <a:t>Fire cylinder (with the extinguishing agent)</a:t>
              </a:r>
            </a:p>
          </p:txBody>
        </p:sp>
        <p:sp>
          <p:nvSpPr>
            <p:cNvPr id="98" name="Text Box 19"/>
            <p:cNvSpPr txBox="1">
              <a:spLocks noChangeArrowheads="1"/>
            </p:cNvSpPr>
            <p:nvPr/>
          </p:nvSpPr>
          <p:spPr bwMode="auto">
            <a:xfrm>
              <a:off x="7980210" y="4257120"/>
              <a:ext cx="864096" cy="252000"/>
            </a:xfrm>
            <a:prstGeom prst="rect">
              <a:avLst/>
            </a:prstGeom>
            <a:solidFill>
              <a:srgbClr val="FFFFFF"/>
            </a:solidFill>
            <a:ln w="19050">
              <a:solidFill>
                <a:srgbClr val="000000"/>
              </a:solidFill>
              <a:prstDash val="sysDash"/>
              <a:miter lim="800000"/>
              <a:headEnd/>
              <a:tailEnd/>
            </a:ln>
          </p:spPr>
          <p:txBody>
            <a:bodyPr vert="horz" wrap="square" lIns="18000" tIns="10800" rIns="18000" bIns="10800" numCol="1" anchor="ctr" anchorCtr="0" compatLnSpc="1">
              <a:prstTxWarp prst="textNoShape">
                <a:avLst/>
              </a:prstTxWarp>
            </a:bodyPr>
            <a:lstStyle/>
            <a:p>
              <a:pPr algn="ctr" defTabSz="914400"/>
              <a:r>
                <a:rPr lang="zh-CN" altLang="en-US" sz="1200" dirty="0">
                  <a:solidFill>
                    <a:srgbClr val="000000"/>
                  </a:solidFill>
                  <a:cs typeface="Arial" pitchFamily="34" charset="0"/>
                </a:rPr>
                <a:t>Fire </a:t>
              </a:r>
              <a:r>
                <a:rPr lang="en-US" altLang="zh-CN" sz="1200" dirty="0">
                  <a:solidFill>
                    <a:srgbClr val="000000"/>
                  </a:solidFill>
                  <a:cs typeface="Arial" pitchFamily="34" charset="0"/>
                </a:rPr>
                <a:t>pipeline</a:t>
              </a:r>
              <a:endParaRPr lang="zh-CN" altLang="en-US" sz="1200" dirty="0">
                <a:solidFill>
                  <a:srgbClr val="000000"/>
                </a:solidFill>
                <a:cs typeface="Arial" pitchFamily="34" charset="0"/>
              </a:endParaRPr>
            </a:p>
          </p:txBody>
        </p:sp>
        <p:sp>
          <p:nvSpPr>
            <p:cNvPr id="99" name="Text Box 19"/>
            <p:cNvSpPr txBox="1">
              <a:spLocks noChangeArrowheads="1"/>
            </p:cNvSpPr>
            <p:nvPr/>
          </p:nvSpPr>
          <p:spPr bwMode="auto">
            <a:xfrm>
              <a:off x="9120336" y="4257120"/>
              <a:ext cx="864096" cy="252000"/>
            </a:xfrm>
            <a:prstGeom prst="rect">
              <a:avLst/>
            </a:prstGeom>
            <a:solidFill>
              <a:srgbClr val="FFFFFF"/>
            </a:solidFill>
            <a:ln w="19050">
              <a:solidFill>
                <a:srgbClr val="000000"/>
              </a:solidFill>
              <a:prstDash val="sysDash"/>
              <a:miter lim="800000"/>
              <a:headEnd/>
              <a:tailEnd/>
            </a:ln>
          </p:spPr>
          <p:txBody>
            <a:bodyPr vert="horz" wrap="square" lIns="18000" tIns="10800" rIns="18000" bIns="10800" numCol="1" anchor="ctr" anchorCtr="0" compatLnSpc="1">
              <a:prstTxWarp prst="textNoShape">
                <a:avLst/>
              </a:prstTxWarp>
            </a:bodyPr>
            <a:lstStyle/>
            <a:p>
              <a:pPr algn="ctr" defTabSz="914400"/>
              <a:r>
                <a:rPr lang="zh-CN" altLang="en-US" sz="1200" dirty="0">
                  <a:solidFill>
                    <a:srgbClr val="000000"/>
                  </a:solidFill>
                  <a:cs typeface="Arial" pitchFamily="34" charset="0"/>
                </a:rPr>
                <a:t>Nozzle</a:t>
              </a:r>
            </a:p>
          </p:txBody>
        </p:sp>
        <p:sp>
          <p:nvSpPr>
            <p:cNvPr id="100" name="Text Box 19"/>
            <p:cNvSpPr txBox="1">
              <a:spLocks noChangeArrowheads="1"/>
            </p:cNvSpPr>
            <p:nvPr/>
          </p:nvSpPr>
          <p:spPr bwMode="auto">
            <a:xfrm>
              <a:off x="6420035" y="3645024"/>
              <a:ext cx="1060820" cy="252000"/>
            </a:xfrm>
            <a:prstGeom prst="rect">
              <a:avLst/>
            </a:prstGeom>
            <a:solidFill>
              <a:srgbClr val="FFFFFF"/>
            </a:solidFill>
            <a:ln w="19050">
              <a:noFill/>
              <a:prstDash val="sysDash"/>
              <a:miter lim="800000"/>
              <a:headEnd/>
              <a:tailEnd/>
            </a:ln>
          </p:spPr>
          <p:txBody>
            <a:bodyPr vert="horz" wrap="square" lIns="18000" tIns="10800" rIns="18000" bIns="10800" numCol="1" anchor="ctr" anchorCtr="0" compatLnSpc="1">
              <a:prstTxWarp prst="textNoShape">
                <a:avLst/>
              </a:prstTxWarp>
            </a:bodyPr>
            <a:lstStyle/>
            <a:p>
              <a:pPr algn="ctr" defTabSz="914400"/>
              <a:r>
                <a:rPr lang="zh-CN" altLang="en-US" sz="1200" dirty="0">
                  <a:cs typeface="Arial" pitchFamily="34" charset="0"/>
                </a:rPr>
                <a:t>Smoke exhaust device</a:t>
              </a:r>
            </a:p>
          </p:txBody>
        </p:sp>
        <p:cxnSp>
          <p:nvCxnSpPr>
            <p:cNvPr id="102" name="形状 101"/>
            <p:cNvCxnSpPr/>
            <p:nvPr/>
          </p:nvCxnSpPr>
          <p:spPr bwMode="auto">
            <a:xfrm rot="5400000" flipH="1" flipV="1">
              <a:off x="2576566" y="2141844"/>
              <a:ext cx="720128" cy="774123"/>
            </a:xfrm>
            <a:prstGeom prst="bentConnector2">
              <a:avLst/>
            </a:prstGeom>
            <a:solidFill>
              <a:schemeClr val="accent1"/>
            </a:solidFill>
            <a:ln w="9525" cap="flat" cmpd="sng" algn="ctr">
              <a:solidFill>
                <a:schemeClr val="tx1"/>
              </a:solidFill>
              <a:prstDash val="dash"/>
              <a:round/>
              <a:headEnd type="none" w="med" len="med"/>
              <a:tailEnd type="none" w="med" len="med"/>
            </a:ln>
            <a:effectLst/>
          </p:spPr>
        </p:cxnSp>
        <p:cxnSp>
          <p:nvCxnSpPr>
            <p:cNvPr id="104" name="形状 103"/>
            <p:cNvCxnSpPr>
              <a:stCxn id="3" idx="2"/>
            </p:cNvCxnSpPr>
            <p:nvPr/>
          </p:nvCxnSpPr>
          <p:spPr bwMode="auto">
            <a:xfrm rot="16200000" flipH="1">
              <a:off x="2684544" y="4049993"/>
              <a:ext cx="144134" cy="414085"/>
            </a:xfrm>
            <a:prstGeom prst="bentConnector2">
              <a:avLst/>
            </a:prstGeom>
            <a:solidFill>
              <a:schemeClr val="accent1"/>
            </a:solidFill>
            <a:ln w="9525" cap="flat" cmpd="sng" algn="ctr">
              <a:solidFill>
                <a:schemeClr val="tx1"/>
              </a:solidFill>
              <a:prstDash val="dash"/>
              <a:round/>
              <a:headEnd type="none" w="med" len="med"/>
              <a:tailEnd type="none" w="med" len="med"/>
            </a:ln>
            <a:effectLst/>
          </p:spPr>
        </p:cxnSp>
        <p:cxnSp>
          <p:nvCxnSpPr>
            <p:cNvPr id="107" name="形状 106"/>
            <p:cNvCxnSpPr>
              <a:stCxn id="95" idx="3"/>
              <a:endCxn id="97" idx="2"/>
            </p:cNvCxnSpPr>
            <p:nvPr/>
          </p:nvCxnSpPr>
          <p:spPr bwMode="auto">
            <a:xfrm flipV="1">
              <a:off x="6420035" y="4634669"/>
              <a:ext cx="690078" cy="324430"/>
            </a:xfrm>
            <a:prstGeom prst="bentConnector2">
              <a:avLst/>
            </a:prstGeom>
            <a:solidFill>
              <a:schemeClr val="accent1"/>
            </a:solidFill>
            <a:ln w="9525" cap="flat" cmpd="sng" algn="ctr">
              <a:solidFill>
                <a:schemeClr val="tx1"/>
              </a:solidFill>
              <a:prstDash val="solid"/>
              <a:round/>
              <a:headEnd type="none" w="med" len="med"/>
              <a:tailEnd type="none" w="med" len="med"/>
            </a:ln>
            <a:effectLst/>
          </p:spPr>
        </p:cxnSp>
        <p:cxnSp>
          <p:nvCxnSpPr>
            <p:cNvPr id="109" name="直接连接符 108"/>
            <p:cNvCxnSpPr/>
            <p:nvPr/>
          </p:nvCxnSpPr>
          <p:spPr>
            <a:xfrm>
              <a:off x="5123892" y="2168840"/>
              <a:ext cx="2520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5123892" y="2672916"/>
              <a:ext cx="2520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5123892" y="3248980"/>
              <a:ext cx="2520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5123892" y="3753036"/>
              <a:ext cx="2520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a:off x="5123892" y="4365104"/>
              <a:ext cx="2520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a:off x="5123892" y="4957067"/>
              <a:ext cx="2520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a:off x="4439816" y="3692720"/>
              <a:ext cx="2880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4439816" y="4365104"/>
              <a:ext cx="2880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4439816" y="5077699"/>
              <a:ext cx="2880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3287688" y="3753036"/>
              <a:ext cx="2880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3323692" y="4365104"/>
              <a:ext cx="2880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a:off x="6240016" y="4365104"/>
              <a:ext cx="25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7716180" y="4365104"/>
              <a:ext cx="25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8868336" y="4365104"/>
              <a:ext cx="25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6" name="Text Box 19"/>
            <p:cNvSpPr txBox="1">
              <a:spLocks noChangeArrowheads="1"/>
            </p:cNvSpPr>
            <p:nvPr/>
          </p:nvSpPr>
          <p:spPr bwMode="auto">
            <a:xfrm>
              <a:off x="8364252" y="4725144"/>
              <a:ext cx="1188132" cy="324008"/>
            </a:xfrm>
            <a:prstGeom prst="rect">
              <a:avLst/>
            </a:prstGeom>
            <a:solidFill>
              <a:srgbClr val="FFFFFF"/>
            </a:solidFill>
            <a:ln w="19050">
              <a:noFill/>
              <a:prstDash val="sysDash"/>
              <a:miter lim="800000"/>
              <a:headEnd/>
              <a:tailEnd/>
            </a:ln>
          </p:spPr>
          <p:txBody>
            <a:bodyPr vert="horz" wrap="square" lIns="18000" tIns="10800" rIns="18000" bIns="10800" numCol="1" anchor="ctr" anchorCtr="0" compatLnSpc="1">
              <a:prstTxWarp prst="textNoShape">
                <a:avLst/>
              </a:prstTxWarp>
            </a:bodyPr>
            <a:lstStyle/>
            <a:p>
              <a:pPr algn="ctr" defTabSz="914400"/>
              <a:r>
                <a:rPr lang="zh-CN" altLang="en-US" sz="1200" dirty="0">
                  <a:solidFill>
                    <a:srgbClr val="000000"/>
                  </a:solidFill>
                  <a:cs typeface="Arial" pitchFamily="34" charset="0"/>
                </a:rPr>
                <a:t>Gas fire extinguishing system</a:t>
              </a:r>
            </a:p>
          </p:txBody>
        </p:sp>
        <p:sp>
          <p:nvSpPr>
            <p:cNvPr id="40" name="圆角矩形 39"/>
            <p:cNvSpPr/>
            <p:nvPr/>
          </p:nvSpPr>
          <p:spPr bwMode="auto">
            <a:xfrm>
              <a:off x="5231904" y="4055607"/>
              <a:ext cx="4788532" cy="1137589"/>
            </a:xfrm>
            <a:prstGeom prst="roundRect">
              <a:avLst/>
            </a:prstGeom>
            <a:noFill/>
            <a:ln w="28575" cap="flat" cmpd="sng" algn="ctr">
              <a:solidFill>
                <a:srgbClr val="FF0000"/>
              </a:solidFill>
              <a:prstDash val="solid"/>
              <a:round/>
              <a:headEnd type="none" w="med" len="med"/>
              <a:tailEnd type="none" w="med" len="med"/>
            </a:ln>
            <a:effectLst/>
          </p:spPr>
          <p:txBody>
            <a:bodyPr vert="horz" wrap="square" lIns="18000" tIns="10800" rIns="18000" bIns="10800" numCol="1" rtlCol="0" anchor="t" anchorCtr="0" compatLnSpc="1">
              <a:prstTxWarp prst="textNoShape">
                <a:avLst/>
              </a:prstTxWarp>
            </a:bodyPr>
            <a:lstStyle/>
            <a:p>
              <a:pPr defTabSz="914400" fontAlgn="t">
                <a:spcBef>
                  <a:spcPct val="0"/>
                </a:spcBef>
                <a:spcAft>
                  <a:spcPct val="0"/>
                </a:spcAft>
              </a:pPr>
              <a:endParaRPr lang="zh-CN" altLang="en-US" sz="1200">
                <a:ea typeface="宋体" pitchFamily="2" charset="-122"/>
                <a:cs typeface="Arial" pitchFamily="34" charset="0"/>
              </a:endParaRPr>
            </a:p>
          </p:txBody>
        </p:sp>
      </p:grpSp>
    </p:spTree>
    <p:extLst>
      <p:ext uri="{BB962C8B-B14F-4D97-AF65-F5344CB8AC3E}">
        <p14:creationId xmlns:p14="http://schemas.microsoft.com/office/powerpoint/2010/main" val="324909930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lvl="3" algn="l" defTabSz="914034" rtl="0" fontAlgn="base">
              <a:lnSpc>
                <a:spcPct val="90000"/>
              </a:lnSpc>
              <a:spcBef>
                <a:spcPct val="0"/>
              </a:spcBef>
            </a:pPr>
            <a:r>
              <a:rPr lang="zh-CN" altLang="zh-CN" sz="3200" kern="1200" dirty="0">
                <a:solidFill>
                  <a:schemeClr val="tx1"/>
                </a:solidFill>
                <a:latin typeface="Huawei Sans" panose="020C0503030203020204" pitchFamily="34" charset="0"/>
                <a:ea typeface="方正兰亭黑简体" panose="02000000000000000000" pitchFamily="2" charset="-122"/>
                <a:cs typeface="+mn-cs"/>
              </a:rPr>
              <a:t>Heptafluoropropane Extinguishing Agent</a:t>
            </a:r>
          </a:p>
        </p:txBody>
      </p:sp>
      <p:sp>
        <p:nvSpPr>
          <p:cNvPr id="3" name="文本占位符 2"/>
          <p:cNvSpPr>
            <a:spLocks noGrp="1"/>
          </p:cNvSpPr>
          <p:nvPr>
            <p:ph type="body" sz="quarter" idx="10"/>
          </p:nvPr>
        </p:nvSpPr>
        <p:spPr/>
        <p:txBody>
          <a:bodyPr/>
          <a:lstStyle/>
          <a:p>
            <a:r>
              <a:rPr lang="en-US" altLang="zh-CN" sz="2000" dirty="0" err="1" smtClean="0">
                <a:latin typeface="+mn-lt"/>
              </a:rPr>
              <a:t>Heptafluoropropane</a:t>
            </a:r>
            <a:r>
              <a:rPr lang="en-US" altLang="zh-CN" sz="2000" dirty="0" smtClean="0">
                <a:latin typeface="+mn-lt"/>
              </a:rPr>
              <a:t> </a:t>
            </a:r>
            <a:r>
              <a:rPr lang="en-US" altLang="zh-CN" sz="2000" dirty="0">
                <a:latin typeface="+mn-lt"/>
              </a:rPr>
              <a:t>is an environment-friendly extinguishing agent well recognized around the world. It causes no damage to the ozone layer and has the following advantages: superb fire extinguishing performance, no pollution, no conductivity, small storage space, low operating pressure of pipelines, and no slag after fire extinguishing. The extinguishing agent is stored in a liquid state and released as gas. After discharge, the gas is naturally released or fast released based on a ventilation system. No slag is left onsite.</a:t>
            </a:r>
          </a:p>
          <a:p>
            <a:endParaRPr lang="zh-CN" altLang="zh-CN" sz="2000" dirty="0">
              <a:latin typeface="+mn-lt"/>
            </a:endParaRPr>
          </a:p>
        </p:txBody>
      </p:sp>
    </p:spTree>
    <p:extLst>
      <p:ext uri="{BB962C8B-B14F-4D97-AF65-F5344CB8AC3E}">
        <p14:creationId xmlns:p14="http://schemas.microsoft.com/office/powerpoint/2010/main" val="218978414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格 6"/>
          <p:cNvGraphicFramePr>
            <a:graphicFrameLocks noGrp="1"/>
          </p:cNvGraphicFramePr>
          <p:nvPr>
            <p:extLst>
              <p:ext uri="{D42A27DB-BD31-4B8C-83A1-F6EECF244321}">
                <p14:modId xmlns:p14="http://schemas.microsoft.com/office/powerpoint/2010/main" val="934416454"/>
              </p:ext>
            </p:extLst>
          </p:nvPr>
        </p:nvGraphicFramePr>
        <p:xfrm>
          <a:off x="700644" y="1091358"/>
          <a:ext cx="10913424" cy="5071936"/>
        </p:xfrm>
        <a:graphic>
          <a:graphicData uri="http://schemas.openxmlformats.org/drawingml/2006/table">
            <a:tbl>
              <a:tblPr firstRow="1" bandRow="1"/>
              <a:tblGrid>
                <a:gridCol w="2363656"/>
                <a:gridCol w="3922834"/>
                <a:gridCol w="4626934"/>
              </a:tblGrid>
              <a:tr h="324446">
                <a:tc>
                  <a:txBody>
                    <a:bodyPr/>
                    <a:lstStyle/>
                    <a:p>
                      <a:pPr marL="0" algn="ctr" defTabSz="914400">
                        <a:buNone/>
                      </a:pPr>
                      <a:r>
                        <a:rPr lang="en-US" altLang="zh-CN" sz="1600" b="1" i="0" dirty="0" smtClean="0">
                          <a:solidFill>
                            <a:srgbClr val="000000"/>
                          </a:solidFill>
                          <a:latin typeface="+mn-lt"/>
                          <a:ea typeface="+mj-ea"/>
                          <a:cs typeface="Arial" pitchFamily="34" charset="0"/>
                        </a:rPr>
                        <a:t>Components</a:t>
                      </a:r>
                      <a:endParaRPr lang="zh-CN" altLang="en-US" sz="1600" b="1" i="0" dirty="0">
                        <a:solidFill>
                          <a:srgbClr val="000000"/>
                        </a:solidFill>
                        <a:latin typeface="+mn-lt"/>
                        <a:ea typeface="+mj-ea"/>
                        <a:cs typeface="Arial" pitchFamily="34" charset="0"/>
                      </a:endParaRPr>
                    </a:p>
                  </a:txBody>
                  <a:tcP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marL="0" algn="ctr" defTabSz="914400">
                        <a:buNone/>
                      </a:pPr>
                      <a:r>
                        <a:rPr lang="zh-CN" altLang="en-US" sz="1600" b="1" i="0" dirty="0">
                          <a:solidFill>
                            <a:srgbClr val="000000"/>
                          </a:solidFill>
                          <a:latin typeface="+mn-lt"/>
                          <a:ea typeface="+mj-ea"/>
                          <a:cs typeface="Arial" pitchFamily="34" charset="0"/>
                        </a:rPr>
                        <a:t>Picture</a:t>
                      </a:r>
                    </a:p>
                  </a:txBody>
                  <a:tcP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marL="0" algn="ctr" defTabSz="914400">
                        <a:buNone/>
                      </a:pPr>
                      <a:r>
                        <a:rPr lang="zh-CN" altLang="en-US" sz="1600" b="1" i="0" dirty="0">
                          <a:solidFill>
                            <a:srgbClr val="000000"/>
                          </a:solidFill>
                          <a:latin typeface="+mn-lt"/>
                          <a:ea typeface="+mj-ea"/>
                          <a:cs typeface="Arial" pitchFamily="34" charset="0"/>
                        </a:rPr>
                        <a:t>Description</a:t>
                      </a:r>
                    </a:p>
                  </a:txBody>
                  <a:tcP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215758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400" dirty="0" smtClean="0">
                          <a:latin typeface="+mn-lt"/>
                        </a:rPr>
                        <a:t>Fire Cylinder</a:t>
                      </a:r>
                      <a:endParaRPr lang="zh-CN" altLang="en-US" sz="1400" dirty="0">
                        <a:latin typeface="+mn-lt"/>
                        <a:ea typeface="+mj-ea"/>
                        <a:cs typeface="Arial" pitchFamily="34" charset="0"/>
                      </a:endParaRPr>
                    </a:p>
                  </a:txBody>
                  <a:tcPr anchor="ctr">
                    <a:lnL w="28575" cap="flat" cmpd="sng" algn="ctr">
                      <a:solidFill>
                        <a:schemeClr val="tx1"/>
                      </a:solidFill>
                      <a:prstDash val="solid"/>
                      <a:round/>
                      <a:headEnd type="none" w="med" len="med"/>
                      <a:tailEnd type="none" w="med" len="med"/>
                    </a:lnL>
                  </a:tcPr>
                </a:tc>
                <a:tc>
                  <a:txBody>
                    <a:bodyPr/>
                    <a:lstStyle/>
                    <a:p>
                      <a:endParaRPr lang="zh-CN" altLang="en-US" sz="1400" dirty="0">
                        <a:latin typeface="+mn-lt"/>
                        <a:ea typeface="+mj-ea"/>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400" b="0" i="0" dirty="0" smtClean="0">
                          <a:solidFill>
                            <a:srgbClr val="000000"/>
                          </a:solidFill>
                          <a:latin typeface="+mn-lt"/>
                          <a:ea typeface="+mn-ea"/>
                          <a:cs typeface="Arial" pitchFamily="34" charset="0"/>
                        </a:rPr>
                        <a:t>The fire cylinder consists of the extinguishing agent vessel and vessel valve. The extinguishing agent vessel is generally a red steel seamless container covered with epoxy painting, and can be recharged with the extinguishing agent. The extinguishing agent is stored in the vessel in a liquid state and is pressurized to the operating pressure by using nitrogen. When a fire happens, control air flows from the start cylinder trigger an action of the pneumatic valve. Therefore, the vessel valve is opened to release the extinguishing agent. When an emergency occurs, </a:t>
                      </a:r>
                      <a:r>
                        <a:rPr lang="en-US" altLang="zh-CN" sz="1400" b="0" i="0" dirty="0" smtClean="0">
                          <a:solidFill>
                            <a:srgbClr val="000000"/>
                          </a:solidFill>
                          <a:latin typeface="+mn-lt"/>
                          <a:ea typeface="+mn-ea"/>
                          <a:cs typeface="Arial" pitchFamily="34" charset="0"/>
                        </a:rPr>
                        <a:t>staff </a:t>
                      </a:r>
                      <a:r>
                        <a:rPr lang="zh-CN" altLang="zh-CN" sz="1400" b="0" i="0" dirty="0" smtClean="0">
                          <a:solidFill>
                            <a:srgbClr val="000000"/>
                          </a:solidFill>
                          <a:latin typeface="+mn-lt"/>
                          <a:ea typeface="+mn-ea"/>
                          <a:cs typeface="Arial" pitchFamily="34" charset="0"/>
                        </a:rPr>
                        <a:t>can remove the manual safety pin and press the manual button. The vessel valve is immediately opened.</a:t>
                      </a:r>
                    </a:p>
                  </a:txBody>
                  <a:tcPr>
                    <a:lnR w="28575" cap="flat" cmpd="sng" algn="ctr">
                      <a:solidFill>
                        <a:schemeClr val="tx1"/>
                      </a:solidFill>
                      <a:prstDash val="solid"/>
                      <a:round/>
                      <a:headEnd type="none" w="med" len="med"/>
                      <a:tailEnd type="none" w="med" len="med"/>
                    </a:lnR>
                  </a:tcPr>
                </a:tc>
              </a:tr>
              <a:tr h="187153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400" dirty="0" smtClean="0">
                          <a:latin typeface="+mn-lt"/>
                        </a:rPr>
                        <a:t>Start Device</a:t>
                      </a:r>
                      <a:endParaRPr lang="zh-CN" altLang="en-US" sz="1400" dirty="0">
                        <a:latin typeface="+mn-lt"/>
                        <a:ea typeface="+mj-ea"/>
                        <a:cs typeface="Arial"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endParaRPr lang="zh-CN" altLang="en-US" sz="1600" dirty="0">
                        <a:latin typeface="+mn-lt"/>
                        <a:ea typeface="+mj-ea"/>
                        <a:cs typeface="Arial" pitchFamily="34" charset="0"/>
                      </a:endParaRPr>
                    </a:p>
                  </a:txBody>
                  <a:tcPr>
                    <a:lnB w="28575"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400" b="0" i="0" dirty="0" smtClean="0">
                          <a:solidFill>
                            <a:srgbClr val="000000"/>
                          </a:solidFill>
                          <a:latin typeface="+mn-lt"/>
                          <a:ea typeface="+mn-ea"/>
                          <a:cs typeface="Arial" pitchFamily="34" charset="0"/>
                        </a:rPr>
                        <a:t>The start device stores startup gas (high-pressure nitrogen) and can be started electrically or manually. It releases startup gas to open the selector valve and vessel valve and provides the following functions: sealed storage, release, recharge, low-pressure discharge, and pressure display.</a:t>
                      </a:r>
                    </a:p>
                  </a:txBody>
                  <a:tcP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2" name="标题 1"/>
          <p:cNvSpPr>
            <a:spLocks noGrp="1"/>
          </p:cNvSpPr>
          <p:nvPr>
            <p:ph type="title"/>
          </p:nvPr>
        </p:nvSpPr>
        <p:spPr/>
        <p:txBody>
          <a:bodyPr>
            <a:normAutofit/>
          </a:bodyPr>
          <a:lstStyle/>
          <a:p>
            <a:pPr lvl="1" algn="l" defTabSz="914034" rtl="0" fontAlgn="base">
              <a:lnSpc>
                <a:spcPct val="90000"/>
              </a:lnSpc>
              <a:spcBef>
                <a:spcPct val="0"/>
              </a:spcBef>
            </a:pPr>
            <a:r>
              <a:rPr lang="zh-CN" altLang="en-US" sz="3200" kern="1200" dirty="0">
                <a:solidFill>
                  <a:schemeClr val="tx1"/>
                </a:solidFill>
                <a:latin typeface="Huawei Sans" panose="020C0503030203020204" pitchFamily="34" charset="0"/>
                <a:ea typeface="方正兰亭黑简体" panose="02000000000000000000" pitchFamily="2" charset="-122"/>
              </a:rPr>
              <a:t>Gas Fire Extinguishing System </a:t>
            </a:r>
            <a:r>
              <a:rPr lang="en-US" altLang="zh-CN" sz="3200" kern="1200" dirty="0">
                <a:solidFill>
                  <a:schemeClr val="tx1"/>
                </a:solidFill>
                <a:latin typeface="Huawei Sans" panose="020C0503030203020204" pitchFamily="34" charset="0"/>
                <a:ea typeface="方正兰亭黑简体" panose="02000000000000000000" pitchFamily="2" charset="-122"/>
              </a:rPr>
              <a:t>(1)</a:t>
            </a:r>
            <a:endParaRPr lang="zh-CN" altLang="zh-CN" sz="3200" kern="1200" dirty="0">
              <a:solidFill>
                <a:schemeClr val="tx1"/>
              </a:solidFill>
              <a:latin typeface="Huawei Sans" panose="020C0503030203020204" pitchFamily="34" charset="0"/>
              <a:ea typeface="方正兰亭黑简体" panose="02000000000000000000" pitchFamily="2" charset="-122"/>
              <a:cs typeface="+mn-cs"/>
            </a:endParaRPr>
          </a:p>
        </p:txBody>
      </p:sp>
      <p:pic>
        <p:nvPicPr>
          <p:cNvPr id="5" name="Picture 1041" descr="DSC06078"/>
          <p:cNvPicPr>
            <a:picLocks noChangeAspect="1" noChangeArrowheads="1"/>
          </p:cNvPicPr>
          <p:nvPr/>
        </p:nvPicPr>
        <p:blipFill>
          <a:blip r:embed="rId3" cstate="print"/>
          <a:srcRect/>
          <a:stretch>
            <a:fillRect/>
          </a:stretch>
        </p:blipFill>
        <p:spPr bwMode="auto">
          <a:xfrm>
            <a:off x="4183874" y="1882718"/>
            <a:ext cx="1912126" cy="1980220"/>
          </a:xfrm>
          <a:prstGeom prst="rect">
            <a:avLst/>
          </a:prstGeom>
          <a:noFill/>
          <a:ln w="9525">
            <a:noFill/>
            <a:miter lim="800000"/>
            <a:headEnd/>
            <a:tailEnd/>
          </a:ln>
        </p:spPr>
      </p:pic>
      <p:pic>
        <p:nvPicPr>
          <p:cNvPr id="8" name="图片 7" descr="100_3202"/>
          <p:cNvPicPr/>
          <p:nvPr/>
        </p:nvPicPr>
        <p:blipFill>
          <a:blip r:embed="rId4" cstate="print"/>
          <a:srcRect l="56917" t="37991" r="20135" b="31447"/>
          <a:stretch>
            <a:fillRect/>
          </a:stretch>
        </p:blipFill>
        <p:spPr bwMode="auto">
          <a:xfrm>
            <a:off x="4235524" y="4346369"/>
            <a:ext cx="1808826" cy="1733459"/>
          </a:xfrm>
          <a:prstGeom prst="rect">
            <a:avLst/>
          </a:prstGeom>
          <a:noFill/>
        </p:spPr>
      </p:pic>
    </p:spTree>
    <p:extLst>
      <p:ext uri="{BB962C8B-B14F-4D97-AF65-F5344CB8AC3E}">
        <p14:creationId xmlns:p14="http://schemas.microsoft.com/office/powerpoint/2010/main" val="5969953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ltLang="zh-CN" dirty="0"/>
              <a:t>In addition to the power distribution system, cooling system, and monitoring system, the data center </a:t>
            </a:r>
            <a:r>
              <a:rPr lang="en-US" altLang="zh-CN" dirty="0" smtClean="0"/>
              <a:t>facility </a:t>
            </a:r>
            <a:r>
              <a:rPr lang="en-US" altLang="zh-CN" dirty="0"/>
              <a:t>has many other indispensable systems.</a:t>
            </a:r>
          </a:p>
        </p:txBody>
      </p:sp>
    </p:spTree>
    <p:extLst>
      <p:ext uri="{BB962C8B-B14F-4D97-AF65-F5344CB8AC3E}">
        <p14:creationId xmlns:p14="http://schemas.microsoft.com/office/powerpoint/2010/main" val="95691396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格 6"/>
          <p:cNvGraphicFramePr>
            <a:graphicFrameLocks noGrp="1"/>
          </p:cNvGraphicFramePr>
          <p:nvPr>
            <p:extLst>
              <p:ext uri="{D42A27DB-BD31-4B8C-83A1-F6EECF244321}">
                <p14:modId xmlns:p14="http://schemas.microsoft.com/office/powerpoint/2010/main" val="587181713"/>
              </p:ext>
            </p:extLst>
          </p:nvPr>
        </p:nvGraphicFramePr>
        <p:xfrm>
          <a:off x="700644" y="1091358"/>
          <a:ext cx="10913424" cy="4364401"/>
        </p:xfrm>
        <a:graphic>
          <a:graphicData uri="http://schemas.openxmlformats.org/drawingml/2006/table">
            <a:tbl>
              <a:tblPr firstRow="1" bandRow="1"/>
              <a:tblGrid>
                <a:gridCol w="2363656"/>
                <a:gridCol w="3922834"/>
                <a:gridCol w="4626934"/>
              </a:tblGrid>
              <a:tr h="324446">
                <a:tc>
                  <a:txBody>
                    <a:bodyPr/>
                    <a:lstStyle/>
                    <a:p>
                      <a:pPr marL="0" algn="ctr" defTabSz="914400">
                        <a:buNone/>
                      </a:pPr>
                      <a:r>
                        <a:rPr lang="en-US" altLang="zh-CN" sz="1600" b="1" i="0" dirty="0" smtClean="0">
                          <a:solidFill>
                            <a:srgbClr val="000000"/>
                          </a:solidFill>
                          <a:latin typeface="+mn-lt"/>
                          <a:ea typeface="+mj-ea"/>
                          <a:cs typeface="Arial" pitchFamily="34" charset="0"/>
                        </a:rPr>
                        <a:t>Components</a:t>
                      </a:r>
                      <a:endParaRPr lang="zh-CN" altLang="en-US" sz="1600" b="1" i="0" dirty="0">
                        <a:solidFill>
                          <a:srgbClr val="000000"/>
                        </a:solidFill>
                        <a:latin typeface="+mn-lt"/>
                        <a:ea typeface="+mj-ea"/>
                        <a:cs typeface="Arial" pitchFamily="34" charset="0"/>
                      </a:endParaRPr>
                    </a:p>
                  </a:txBody>
                  <a:tcP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marL="0" algn="ctr" defTabSz="914400">
                        <a:buNone/>
                      </a:pPr>
                      <a:r>
                        <a:rPr lang="zh-CN" altLang="en-US" sz="1600" b="1" i="0" dirty="0">
                          <a:solidFill>
                            <a:srgbClr val="000000"/>
                          </a:solidFill>
                          <a:latin typeface="+mn-lt"/>
                          <a:ea typeface="+mj-ea"/>
                          <a:cs typeface="Arial" pitchFamily="34" charset="0"/>
                        </a:rPr>
                        <a:t>Picture</a:t>
                      </a:r>
                    </a:p>
                  </a:txBody>
                  <a:tcP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marL="0" algn="ctr" defTabSz="914400">
                        <a:buNone/>
                      </a:pPr>
                      <a:r>
                        <a:rPr lang="zh-CN" altLang="en-US" sz="1600" b="1" i="0" dirty="0">
                          <a:solidFill>
                            <a:srgbClr val="000000"/>
                          </a:solidFill>
                          <a:latin typeface="+mn-lt"/>
                          <a:ea typeface="+mj-ea"/>
                          <a:cs typeface="Arial" pitchFamily="34" charset="0"/>
                        </a:rPr>
                        <a:t>Description</a:t>
                      </a:r>
                    </a:p>
                  </a:txBody>
                  <a:tcP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215758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600" dirty="0" smtClean="0">
                          <a:latin typeface="+mn-lt"/>
                        </a:rPr>
                        <a:t>Fire Pipe</a:t>
                      </a:r>
                      <a:r>
                        <a:rPr lang="en-US" altLang="zh-CN" sz="1600" dirty="0" smtClean="0">
                          <a:latin typeface="+mn-lt"/>
                        </a:rPr>
                        <a:t>line</a:t>
                      </a:r>
                      <a:endParaRPr lang="zh-CN" altLang="en-US" sz="1600" dirty="0">
                        <a:latin typeface="+mn-lt"/>
                        <a:ea typeface="+mj-ea"/>
                        <a:cs typeface="Arial" pitchFamily="34" charset="0"/>
                      </a:endParaRPr>
                    </a:p>
                  </a:txBody>
                  <a:tcPr anchor="ctr">
                    <a:lnL w="28575" cap="flat" cmpd="sng" algn="ctr">
                      <a:solidFill>
                        <a:schemeClr val="tx1"/>
                      </a:solidFill>
                      <a:prstDash val="solid"/>
                      <a:round/>
                      <a:headEnd type="none" w="med" len="med"/>
                      <a:tailEnd type="none" w="med" len="med"/>
                    </a:lnL>
                  </a:tcPr>
                </a:tc>
                <a:tc>
                  <a:txBody>
                    <a:bodyPr/>
                    <a:lstStyle/>
                    <a:p>
                      <a:endParaRPr lang="zh-CN" altLang="en-US" sz="1600" dirty="0">
                        <a:latin typeface="+mn-lt"/>
                        <a:ea typeface="+mj-ea"/>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600" b="0" i="0" dirty="0" smtClean="0">
                          <a:solidFill>
                            <a:srgbClr val="000000"/>
                          </a:solidFill>
                          <a:latin typeface="+mn-lt"/>
                          <a:ea typeface="+mn-ea"/>
                          <a:cs typeface="Arial" pitchFamily="34" charset="0"/>
                        </a:rPr>
                        <a:t>The fire </a:t>
                      </a:r>
                      <a:r>
                        <a:rPr lang="en-US" altLang="zh-CN" sz="1600" b="0" i="0" dirty="0" smtClean="0">
                          <a:solidFill>
                            <a:srgbClr val="000000"/>
                          </a:solidFill>
                          <a:latin typeface="+mn-lt"/>
                          <a:ea typeface="+mn-ea"/>
                          <a:cs typeface="Arial" pitchFamily="34" charset="0"/>
                        </a:rPr>
                        <a:t>pipeline</a:t>
                      </a:r>
                      <a:r>
                        <a:rPr lang="zh-CN" altLang="zh-CN" sz="1600" b="0" i="0" dirty="0" smtClean="0">
                          <a:solidFill>
                            <a:srgbClr val="000000"/>
                          </a:solidFill>
                          <a:latin typeface="+mn-lt"/>
                          <a:ea typeface="+mn-ea"/>
                          <a:cs typeface="Arial" pitchFamily="34" charset="0"/>
                        </a:rPr>
                        <a:t> transports the extinguishing agent to the terminal nozzle. Generally, main </a:t>
                      </a:r>
                      <a:r>
                        <a:rPr lang="en-US" altLang="zh-CN" sz="1600" b="0" i="0" dirty="0" smtClean="0">
                          <a:solidFill>
                            <a:srgbClr val="000000"/>
                          </a:solidFill>
                          <a:latin typeface="+mn-lt"/>
                          <a:ea typeface="+mn-ea"/>
                          <a:cs typeface="Arial" pitchFamily="34" charset="0"/>
                        </a:rPr>
                        <a:t>pipeline</a:t>
                      </a:r>
                      <a:r>
                        <a:rPr lang="zh-CN" altLang="zh-CN" sz="1600" b="0" i="0" dirty="0" smtClean="0">
                          <a:solidFill>
                            <a:srgbClr val="000000"/>
                          </a:solidFill>
                          <a:latin typeface="+mn-lt"/>
                          <a:ea typeface="+mn-ea"/>
                          <a:cs typeface="Arial" pitchFamily="34" charset="0"/>
                        </a:rPr>
                        <a:t>s and branch </a:t>
                      </a:r>
                      <a:r>
                        <a:rPr lang="en-US" altLang="zh-CN" sz="1600" b="0" i="0" dirty="0" smtClean="0">
                          <a:solidFill>
                            <a:srgbClr val="000000"/>
                          </a:solidFill>
                          <a:latin typeface="+mn-lt"/>
                          <a:ea typeface="+mn-ea"/>
                          <a:cs typeface="Arial" pitchFamily="34" charset="0"/>
                        </a:rPr>
                        <a:t>pipeline</a:t>
                      </a:r>
                      <a:r>
                        <a:rPr lang="zh-CN" altLang="zh-CN" sz="1600" b="0" i="0" dirty="0" smtClean="0">
                          <a:solidFill>
                            <a:srgbClr val="000000"/>
                          </a:solidFill>
                          <a:latin typeface="+mn-lt"/>
                          <a:ea typeface="+mn-ea"/>
                          <a:cs typeface="Arial" pitchFamily="34" charset="0"/>
                        </a:rPr>
                        <a:t>s are available, with different diameters. The </a:t>
                      </a:r>
                      <a:r>
                        <a:rPr lang="en-US" altLang="zh-CN" sz="1600" b="0" i="0" dirty="0" smtClean="0">
                          <a:solidFill>
                            <a:srgbClr val="000000"/>
                          </a:solidFill>
                          <a:latin typeface="+mn-lt"/>
                          <a:ea typeface="+mn-ea"/>
                          <a:cs typeface="Arial" pitchFamily="34" charset="0"/>
                        </a:rPr>
                        <a:t>pipeline</a:t>
                      </a:r>
                      <a:r>
                        <a:rPr lang="zh-CN" altLang="zh-CN" sz="1600" b="0" i="0" dirty="0" smtClean="0">
                          <a:solidFill>
                            <a:srgbClr val="000000"/>
                          </a:solidFill>
                          <a:latin typeface="+mn-lt"/>
                          <a:ea typeface="+mn-ea"/>
                          <a:cs typeface="Arial" pitchFamily="34" charset="0"/>
                        </a:rPr>
                        <a:t> diameter is designed based on the extinguishing agent flow rate.</a:t>
                      </a:r>
                      <a:endParaRPr lang="en-US" altLang="zh-CN" sz="1600" b="0" i="0" dirty="0" smtClean="0">
                        <a:solidFill>
                          <a:srgbClr val="000000"/>
                        </a:solidFill>
                        <a:latin typeface="+mn-lt"/>
                        <a:ea typeface="+mn-ea"/>
                        <a:cs typeface="Arial" pitchFamily="34" charset="0"/>
                      </a:endParaRPr>
                    </a:p>
                  </a:txBody>
                  <a:tcPr>
                    <a:lnR w="28575" cap="flat" cmpd="sng" algn="ctr">
                      <a:solidFill>
                        <a:schemeClr val="tx1"/>
                      </a:solidFill>
                      <a:prstDash val="solid"/>
                      <a:round/>
                      <a:headEnd type="none" w="med" len="med"/>
                      <a:tailEnd type="none" w="med" len="med"/>
                    </a:lnR>
                  </a:tcPr>
                </a:tc>
              </a:tr>
              <a:tr h="187153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600" dirty="0" smtClean="0">
                          <a:latin typeface="+mn-lt"/>
                        </a:rPr>
                        <a:t>Nozzle</a:t>
                      </a:r>
                      <a:endParaRPr lang="zh-CN" altLang="en-US" sz="1600" dirty="0">
                        <a:latin typeface="+mn-lt"/>
                        <a:ea typeface="+mj-ea"/>
                        <a:cs typeface="Arial"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endParaRPr lang="zh-CN" altLang="en-US" sz="1600" dirty="0">
                        <a:latin typeface="+mn-lt"/>
                        <a:ea typeface="+mj-ea"/>
                        <a:cs typeface="Arial" pitchFamily="34" charset="0"/>
                      </a:endParaRPr>
                    </a:p>
                  </a:txBody>
                  <a:tcPr>
                    <a:lnB w="28575"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600" b="0" i="0" dirty="0" smtClean="0">
                          <a:solidFill>
                            <a:srgbClr val="000000"/>
                          </a:solidFill>
                          <a:latin typeface="+mn-lt"/>
                          <a:ea typeface="+mn-ea"/>
                          <a:cs typeface="Arial" pitchFamily="34" charset="0"/>
                        </a:rPr>
                        <a:t>The nozzle ejects the extinguishing agent in a specific jet form. Therefore, the extinguishing agent is quickly vaporized and reaches the extinguishing concentration in the protected space. Generally, seam-type, </a:t>
                      </a:r>
                      <a:r>
                        <a:rPr lang="en-US" altLang="zh-CN" sz="1600" b="0" i="0" dirty="0" smtClean="0">
                          <a:solidFill>
                            <a:srgbClr val="000000"/>
                          </a:solidFill>
                          <a:latin typeface="+mn-lt"/>
                          <a:ea typeface="+mn-ea"/>
                          <a:cs typeface="Arial" pitchFamily="34" charset="0"/>
                        </a:rPr>
                        <a:t>pipe</a:t>
                      </a:r>
                      <a:r>
                        <a:rPr lang="zh-CN" altLang="zh-CN" sz="1600" b="0" i="0" dirty="0" smtClean="0">
                          <a:solidFill>
                            <a:srgbClr val="000000"/>
                          </a:solidFill>
                          <a:latin typeface="+mn-lt"/>
                          <a:ea typeface="+mn-ea"/>
                          <a:cs typeface="Arial" pitchFamily="34" charset="0"/>
                        </a:rPr>
                        <a:t> mouth-type, and atomizer nozzles are available.</a:t>
                      </a:r>
                    </a:p>
                  </a:txBody>
                  <a:tcP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2" name="标题 1"/>
          <p:cNvSpPr>
            <a:spLocks noGrp="1"/>
          </p:cNvSpPr>
          <p:nvPr>
            <p:ph type="title"/>
          </p:nvPr>
        </p:nvSpPr>
        <p:spPr/>
        <p:txBody>
          <a:bodyPr>
            <a:normAutofit/>
          </a:bodyPr>
          <a:lstStyle/>
          <a:p>
            <a:pPr lvl="1" algn="l" defTabSz="914034" rtl="0" fontAlgn="base">
              <a:lnSpc>
                <a:spcPct val="90000"/>
              </a:lnSpc>
              <a:spcBef>
                <a:spcPct val="0"/>
              </a:spcBef>
            </a:pPr>
            <a:r>
              <a:rPr lang="zh-CN" altLang="en-US" sz="3200" kern="1200" dirty="0">
                <a:solidFill>
                  <a:schemeClr val="tx1"/>
                </a:solidFill>
                <a:latin typeface="Huawei Sans" panose="020C0503030203020204" pitchFamily="34" charset="0"/>
                <a:ea typeface="方正兰亭黑简体" panose="02000000000000000000" pitchFamily="2" charset="-122"/>
              </a:rPr>
              <a:t>Gas Fire Extinguishing System </a:t>
            </a:r>
            <a:r>
              <a:rPr lang="en-US" altLang="zh-CN" sz="3200" kern="1200" dirty="0">
                <a:solidFill>
                  <a:schemeClr val="tx1"/>
                </a:solidFill>
                <a:latin typeface="Huawei Sans" panose="020C0503030203020204" pitchFamily="34" charset="0"/>
                <a:ea typeface="方正兰亭黑简体" panose="02000000000000000000" pitchFamily="2" charset="-122"/>
              </a:rPr>
              <a:t>(1)</a:t>
            </a:r>
            <a:endParaRPr lang="zh-CN" altLang="zh-CN" sz="3200" kern="1200" dirty="0">
              <a:solidFill>
                <a:schemeClr val="tx1"/>
              </a:solidFill>
              <a:latin typeface="Huawei Sans" panose="020C0503030203020204" pitchFamily="34" charset="0"/>
              <a:ea typeface="方正兰亭黑简体" panose="02000000000000000000" pitchFamily="2" charset="-122"/>
              <a:cs typeface="+mn-cs"/>
            </a:endParaRPr>
          </a:p>
        </p:txBody>
      </p:sp>
      <p:pic>
        <p:nvPicPr>
          <p:cNvPr id="6" name="图片 5"/>
          <p:cNvPicPr/>
          <p:nvPr/>
        </p:nvPicPr>
        <p:blipFill>
          <a:blip r:embed="rId3" cstate="print"/>
          <a:srcRect/>
          <a:stretch>
            <a:fillRect/>
          </a:stretch>
        </p:blipFill>
        <p:spPr bwMode="auto">
          <a:xfrm>
            <a:off x="3949270" y="1772816"/>
            <a:ext cx="2146730" cy="1691494"/>
          </a:xfrm>
          <a:prstGeom prst="rect">
            <a:avLst/>
          </a:prstGeom>
          <a:noFill/>
          <a:ln w="38100">
            <a:noFill/>
            <a:miter lim="800000"/>
            <a:headEnd/>
            <a:tailEnd/>
          </a:ln>
          <a:effectLst/>
        </p:spPr>
      </p:pic>
      <p:pic>
        <p:nvPicPr>
          <p:cNvPr id="9" name="Picture 13"/>
          <p:cNvPicPr>
            <a:picLocks noChangeAspect="1" noChangeArrowheads="1"/>
          </p:cNvPicPr>
          <p:nvPr/>
        </p:nvPicPr>
        <p:blipFill>
          <a:blip r:embed="rId4" cstate="print"/>
          <a:srcRect/>
          <a:stretch>
            <a:fillRect/>
          </a:stretch>
        </p:blipFill>
        <p:spPr bwMode="auto">
          <a:xfrm>
            <a:off x="4289455" y="3735898"/>
            <a:ext cx="1466359" cy="1676119"/>
          </a:xfrm>
          <a:prstGeom prst="rect">
            <a:avLst/>
          </a:prstGeom>
          <a:noFill/>
          <a:ln w="9525" algn="ctr">
            <a:noFill/>
            <a:miter lim="800000"/>
            <a:headEnd/>
            <a:tailEnd/>
          </a:ln>
        </p:spPr>
      </p:pic>
    </p:spTree>
    <p:extLst>
      <p:ext uri="{BB962C8B-B14F-4D97-AF65-F5344CB8AC3E}">
        <p14:creationId xmlns:p14="http://schemas.microsoft.com/office/powerpoint/2010/main" val="76394125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标题 18"/>
          <p:cNvSpPr>
            <a:spLocks noGrp="1"/>
          </p:cNvSpPr>
          <p:nvPr>
            <p:ph type="title"/>
          </p:nvPr>
        </p:nvSpPr>
        <p:spPr/>
        <p:txBody>
          <a:bodyPr/>
          <a:lstStyle/>
          <a:p>
            <a:r>
              <a:rPr lang="zh-CN" altLang="zh-CN" dirty="0" smtClean="0"/>
              <a:t>Structure of the Smoke Control System</a:t>
            </a:r>
            <a:endParaRPr lang="zh-CN" altLang="zh-CN" dirty="0"/>
          </a:p>
        </p:txBody>
      </p:sp>
      <p:grpSp>
        <p:nvGrpSpPr>
          <p:cNvPr id="2" name="组合 1"/>
          <p:cNvGrpSpPr/>
          <p:nvPr/>
        </p:nvGrpSpPr>
        <p:grpSpPr>
          <a:xfrm>
            <a:off x="1567543" y="1161234"/>
            <a:ext cx="8221825" cy="4896058"/>
            <a:chOff x="2315778" y="1447882"/>
            <a:chExt cx="7740464" cy="4609410"/>
          </a:xfrm>
        </p:grpSpPr>
        <p:sp>
          <p:nvSpPr>
            <p:cNvPr id="5" name="Text Box 16"/>
            <p:cNvSpPr txBox="1">
              <a:spLocks noChangeArrowheads="1"/>
            </p:cNvSpPr>
            <p:nvPr/>
          </p:nvSpPr>
          <p:spPr bwMode="auto">
            <a:xfrm>
              <a:off x="2315778" y="2492896"/>
              <a:ext cx="684000" cy="684000"/>
            </a:xfrm>
            <a:prstGeom prst="rect">
              <a:avLst/>
            </a:prstGeom>
            <a:solidFill>
              <a:srgbClr val="FFFFFF"/>
            </a:solidFill>
            <a:ln w="19050">
              <a:solidFill>
                <a:srgbClr val="000000"/>
              </a:solidFill>
              <a:prstDash val="sysDash"/>
              <a:miter lim="800000"/>
              <a:headEnd/>
              <a:tailEnd/>
            </a:ln>
          </p:spPr>
          <p:txBody>
            <a:bodyPr vert="horz" wrap="square" lIns="18000" tIns="45720" rIns="18000" bIns="45720" numCol="1" anchor="ctr" anchorCtr="0" compatLnSpc="1">
              <a:prstTxWarp prst="textNoShape">
                <a:avLst/>
              </a:prstTxWarp>
              <a:noAutofit/>
            </a:bodyPr>
            <a:lstStyle/>
            <a:p>
              <a:pPr algn="ctr" defTabSz="914400"/>
              <a:r>
                <a:rPr lang="zh-CN" altLang="en-US" sz="900" dirty="0">
                  <a:solidFill>
                    <a:srgbClr val="000000"/>
                  </a:solidFill>
                  <a:cs typeface="Arial" pitchFamily="34" charset="0"/>
                </a:rPr>
                <a:t>Fire detector</a:t>
              </a:r>
            </a:p>
          </p:txBody>
        </p:sp>
        <p:sp>
          <p:nvSpPr>
            <p:cNvPr id="6" name="Text Box 19"/>
            <p:cNvSpPr txBox="1">
              <a:spLocks noChangeArrowheads="1"/>
            </p:cNvSpPr>
            <p:nvPr/>
          </p:nvSpPr>
          <p:spPr bwMode="auto">
            <a:xfrm>
              <a:off x="2315778" y="4401108"/>
              <a:ext cx="684000" cy="684000"/>
            </a:xfrm>
            <a:prstGeom prst="rect">
              <a:avLst/>
            </a:prstGeom>
            <a:solidFill>
              <a:srgbClr val="FFFFFF"/>
            </a:solidFill>
            <a:ln w="19050">
              <a:solidFill>
                <a:srgbClr val="000000"/>
              </a:solidFill>
              <a:prstDash val="sysDash"/>
              <a:miter lim="800000"/>
              <a:headEnd/>
              <a:tailEnd/>
            </a:ln>
          </p:spPr>
          <p:txBody>
            <a:bodyPr vert="horz" wrap="square" lIns="18000" tIns="45720" rIns="18000" bIns="45720" numCol="1" anchor="ctr" anchorCtr="0" compatLnSpc="1">
              <a:prstTxWarp prst="textNoShape">
                <a:avLst/>
              </a:prstTxWarp>
              <a:noAutofit/>
            </a:bodyPr>
            <a:lstStyle/>
            <a:p>
              <a:pPr algn="ctr" defTabSz="914400"/>
              <a:r>
                <a:rPr lang="zh-CN" altLang="en-US" sz="900">
                  <a:cs typeface="Arial" pitchFamily="34" charset="0"/>
                </a:rPr>
                <a:t>Other linkage</a:t>
              </a:r>
            </a:p>
          </p:txBody>
        </p:sp>
        <p:cxnSp>
          <p:nvCxnSpPr>
            <p:cNvPr id="23" name="直接连接符 22"/>
            <p:cNvCxnSpPr/>
            <p:nvPr/>
          </p:nvCxnSpPr>
          <p:spPr>
            <a:xfrm>
              <a:off x="2999886" y="2852936"/>
              <a:ext cx="288000"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2999886" y="4653136"/>
              <a:ext cx="288000"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25" name="流程图: 过程 24"/>
            <p:cNvSpPr/>
            <p:nvPr/>
          </p:nvSpPr>
          <p:spPr>
            <a:xfrm>
              <a:off x="3287886" y="1592796"/>
              <a:ext cx="648072" cy="4464496"/>
            </a:xfrm>
            <a:prstGeom prst="flowChartProcess">
              <a:avLst/>
            </a:prstGeom>
            <a:no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nchorCtr="0">
              <a:noAutofit/>
            </a:bodyPr>
            <a:lstStyle/>
            <a:p>
              <a:pPr algn="ctr">
                <a:buNone/>
              </a:pPr>
              <a:r>
                <a:rPr lang="zh-CN" altLang="en-US" sz="900" dirty="0">
                  <a:solidFill>
                    <a:srgbClr val="000000"/>
                  </a:solidFill>
                  <a:ea typeface="宋体"/>
                  <a:cs typeface="Arial" pitchFamily="34" charset="0"/>
                </a:rPr>
                <a:t>Fire alarm controller</a:t>
              </a:r>
            </a:p>
            <a:p>
              <a:pPr algn="ctr">
                <a:buNone/>
              </a:pPr>
              <a:endParaRPr lang="en-US" sz="900" dirty="0">
                <a:solidFill>
                  <a:schemeClr val="tx1"/>
                </a:solidFill>
                <a:cs typeface="Arial" pitchFamily="34" charset="0"/>
              </a:endParaRPr>
            </a:p>
            <a:p>
              <a:pPr algn="ctr">
                <a:buNone/>
              </a:pPr>
              <a:endParaRPr lang="en-US" sz="900" dirty="0">
                <a:solidFill>
                  <a:schemeClr val="tx1"/>
                </a:solidFill>
                <a:cs typeface="Arial" pitchFamily="34" charset="0"/>
              </a:endParaRPr>
            </a:p>
            <a:p>
              <a:pPr algn="ctr">
                <a:buNone/>
              </a:pPr>
              <a:endParaRPr lang="en-US" sz="900" dirty="0">
                <a:solidFill>
                  <a:schemeClr val="tx1"/>
                </a:solidFill>
                <a:cs typeface="Arial" pitchFamily="34" charset="0"/>
              </a:endParaRPr>
            </a:p>
            <a:p>
              <a:pPr algn="ctr">
                <a:buNone/>
              </a:pPr>
              <a:endParaRPr lang="en-US" sz="900" dirty="0">
                <a:solidFill>
                  <a:schemeClr val="tx1"/>
                </a:solidFill>
                <a:cs typeface="Arial" pitchFamily="34" charset="0"/>
              </a:endParaRPr>
            </a:p>
            <a:p>
              <a:pPr algn="ctr">
                <a:buNone/>
              </a:pPr>
              <a:endParaRPr lang="en-US" sz="900" dirty="0">
                <a:solidFill>
                  <a:schemeClr val="tx1"/>
                </a:solidFill>
                <a:cs typeface="Arial" pitchFamily="34" charset="0"/>
              </a:endParaRPr>
            </a:p>
            <a:p>
              <a:pPr algn="ctr">
                <a:buNone/>
              </a:pPr>
              <a:endParaRPr lang="en-US" sz="900" dirty="0">
                <a:solidFill>
                  <a:schemeClr val="tx1"/>
                </a:solidFill>
                <a:cs typeface="Arial" pitchFamily="34" charset="0"/>
              </a:endParaRPr>
            </a:p>
          </p:txBody>
        </p:sp>
        <p:cxnSp>
          <p:nvCxnSpPr>
            <p:cNvPr id="27" name="直接连接符 26"/>
            <p:cNvCxnSpPr/>
            <p:nvPr/>
          </p:nvCxnSpPr>
          <p:spPr>
            <a:xfrm>
              <a:off x="3935958" y="2054932"/>
              <a:ext cx="576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935958" y="2747392"/>
              <a:ext cx="576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3935958" y="5553236"/>
              <a:ext cx="576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3935958" y="3465004"/>
              <a:ext cx="576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流程图: 过程 33"/>
            <p:cNvSpPr/>
            <p:nvPr/>
          </p:nvSpPr>
          <p:spPr>
            <a:xfrm>
              <a:off x="4512102" y="1916832"/>
              <a:ext cx="720000" cy="252000"/>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nchorCtr="0">
              <a:noAutofit/>
            </a:bodyPr>
            <a:lstStyle/>
            <a:p>
              <a:pPr algn="ctr">
                <a:buNone/>
              </a:pPr>
              <a:r>
                <a:rPr lang="en-US" altLang="zh-CN" sz="900" dirty="0">
                  <a:solidFill>
                    <a:srgbClr val="000000"/>
                  </a:solidFill>
                  <a:cs typeface="Arial" pitchFamily="34" charset="0"/>
                </a:rPr>
                <a:t>I/O</a:t>
              </a:r>
            </a:p>
          </p:txBody>
        </p:sp>
        <p:cxnSp>
          <p:nvCxnSpPr>
            <p:cNvPr id="35" name="直接连接符 34"/>
            <p:cNvCxnSpPr/>
            <p:nvPr/>
          </p:nvCxnSpPr>
          <p:spPr>
            <a:xfrm>
              <a:off x="5232102" y="2060848"/>
              <a:ext cx="72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5952182" y="2060848"/>
              <a:ext cx="180020" cy="1080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6132202" y="2060848"/>
              <a:ext cx="396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流程图: 过程 38"/>
            <p:cNvSpPr/>
            <p:nvPr/>
          </p:nvSpPr>
          <p:spPr>
            <a:xfrm>
              <a:off x="6528246" y="1916832"/>
              <a:ext cx="828092" cy="252028"/>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nchorCtr="0">
              <a:noAutofit/>
            </a:bodyPr>
            <a:lstStyle/>
            <a:p>
              <a:pPr algn="ctr">
                <a:buNone/>
              </a:pPr>
              <a:r>
                <a:rPr lang="zh-CN" altLang="en-US" sz="900">
                  <a:solidFill>
                    <a:srgbClr val="000000"/>
                  </a:solidFill>
                  <a:cs typeface="Arial" pitchFamily="34" charset="0"/>
                </a:rPr>
                <a:t>Hang wall</a:t>
              </a:r>
            </a:p>
          </p:txBody>
        </p:sp>
        <p:cxnSp>
          <p:nvCxnSpPr>
            <p:cNvPr id="26" name="直接连接符 25"/>
            <p:cNvCxnSpPr/>
            <p:nvPr/>
          </p:nvCxnSpPr>
          <p:spPr bwMode="auto">
            <a:xfrm>
              <a:off x="7212322" y="1736844"/>
              <a:ext cx="0" cy="18000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3" name="直接连接符 32"/>
            <p:cNvCxnSpPr/>
            <p:nvPr/>
          </p:nvCxnSpPr>
          <p:spPr>
            <a:xfrm>
              <a:off x="6528246" y="1736812"/>
              <a:ext cx="6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流程图: 过程 35"/>
            <p:cNvSpPr/>
            <p:nvPr/>
          </p:nvSpPr>
          <p:spPr>
            <a:xfrm>
              <a:off x="5124090" y="1592796"/>
              <a:ext cx="1404000" cy="252028"/>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nchorCtr="0">
              <a:noAutofit/>
            </a:bodyPr>
            <a:lstStyle/>
            <a:p>
              <a:pPr algn="ctr">
                <a:buNone/>
              </a:pPr>
              <a:r>
                <a:rPr lang="zh-CN" altLang="en-US" sz="900">
                  <a:solidFill>
                    <a:srgbClr val="000000"/>
                  </a:solidFill>
                  <a:cs typeface="Arial" pitchFamily="34" charset="0"/>
                </a:rPr>
                <a:t>Manual emergency startup button</a:t>
              </a:r>
            </a:p>
          </p:txBody>
        </p:sp>
        <p:sp>
          <p:nvSpPr>
            <p:cNvPr id="40" name="流程图: 过程 39"/>
            <p:cNvSpPr/>
            <p:nvPr/>
          </p:nvSpPr>
          <p:spPr>
            <a:xfrm>
              <a:off x="4512022" y="1556792"/>
              <a:ext cx="2880320" cy="792088"/>
            </a:xfrm>
            <a:prstGeom prst="flowChartProcess">
              <a:avLst/>
            </a:prstGeom>
            <a:no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nchorCtr="0">
              <a:noAutofit/>
            </a:bodyPr>
            <a:lstStyle/>
            <a:p>
              <a:pPr algn="ctr"/>
              <a:endParaRPr lang="zh-CN" altLang="en-US" sz="900" dirty="0">
                <a:solidFill>
                  <a:schemeClr val="tx1"/>
                </a:solidFill>
                <a:cs typeface="Arial" pitchFamily="34" charset="0"/>
              </a:endParaRPr>
            </a:p>
          </p:txBody>
        </p:sp>
        <p:sp>
          <p:nvSpPr>
            <p:cNvPr id="41" name="Text Box 16"/>
            <p:cNvSpPr txBox="1">
              <a:spLocks noChangeArrowheads="1"/>
            </p:cNvSpPr>
            <p:nvPr/>
          </p:nvSpPr>
          <p:spPr bwMode="auto">
            <a:xfrm>
              <a:off x="7392342" y="1772816"/>
              <a:ext cx="1944216" cy="251618"/>
            </a:xfrm>
            <a:prstGeom prst="rect">
              <a:avLst/>
            </a:prstGeom>
            <a:solidFill>
              <a:srgbClr val="FFFFFF"/>
            </a:solidFill>
            <a:ln w="15875">
              <a:noFill/>
              <a:prstDash val="sysDot"/>
              <a:miter lim="800000"/>
              <a:headEnd/>
              <a:tailEnd/>
            </a:ln>
          </p:spPr>
          <p:txBody>
            <a:bodyPr vert="horz" wrap="square" lIns="18000" tIns="45720" rIns="18000" bIns="45720" numCol="1" anchor="ctr" anchorCtr="0" compatLnSpc="1">
              <a:prstTxWarp prst="textNoShape">
                <a:avLst/>
              </a:prstTxWarp>
              <a:noAutofit/>
            </a:bodyPr>
            <a:lstStyle/>
            <a:p>
              <a:pPr defTabSz="914400"/>
              <a:r>
                <a:rPr lang="zh-CN" altLang="en-US" sz="900">
                  <a:solidFill>
                    <a:srgbClr val="000000"/>
                  </a:solidFill>
                  <a:cs typeface="Arial" pitchFamily="34" charset="0"/>
                </a:rPr>
                <a:t>(Optional) Partition wall</a:t>
              </a:r>
            </a:p>
          </p:txBody>
        </p:sp>
        <p:cxnSp>
          <p:nvCxnSpPr>
            <p:cNvPr id="42" name="直接连接符 41"/>
            <p:cNvCxnSpPr/>
            <p:nvPr/>
          </p:nvCxnSpPr>
          <p:spPr>
            <a:xfrm>
              <a:off x="5736174" y="2168860"/>
              <a:ext cx="18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bwMode="auto">
            <a:xfrm>
              <a:off x="5736158" y="2168860"/>
              <a:ext cx="0" cy="7200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4" name="直接连接符 43"/>
            <p:cNvCxnSpPr/>
            <p:nvPr/>
          </p:nvCxnSpPr>
          <p:spPr>
            <a:xfrm>
              <a:off x="5736158" y="2240868"/>
              <a:ext cx="6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bwMode="auto">
            <a:xfrm>
              <a:off x="6420234" y="2240868"/>
              <a:ext cx="0" cy="28800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46" name="流程图: 过程 45"/>
            <p:cNvSpPr/>
            <p:nvPr/>
          </p:nvSpPr>
          <p:spPr>
            <a:xfrm>
              <a:off x="4512102" y="2636912"/>
              <a:ext cx="720000" cy="252000"/>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nchorCtr="0">
              <a:noAutofit/>
            </a:bodyPr>
            <a:lstStyle/>
            <a:p>
              <a:pPr algn="ctr">
                <a:buNone/>
              </a:pPr>
              <a:r>
                <a:rPr lang="en-US" altLang="zh-CN" sz="900" dirty="0">
                  <a:solidFill>
                    <a:srgbClr val="000000"/>
                  </a:solidFill>
                  <a:cs typeface="Arial" pitchFamily="34" charset="0"/>
                </a:rPr>
                <a:t>I/O</a:t>
              </a:r>
            </a:p>
          </p:txBody>
        </p:sp>
        <p:cxnSp>
          <p:nvCxnSpPr>
            <p:cNvPr id="47" name="直接连接符 46"/>
            <p:cNvCxnSpPr/>
            <p:nvPr/>
          </p:nvCxnSpPr>
          <p:spPr>
            <a:xfrm>
              <a:off x="5232102" y="2744924"/>
              <a:ext cx="50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bwMode="auto">
            <a:xfrm>
              <a:off x="5160094" y="2510704"/>
              <a:ext cx="612068" cy="270225"/>
            </a:xfrm>
            <a:prstGeom prst="rect">
              <a:avLst/>
            </a:prstGeom>
            <a:noFill/>
            <a:ln w="9525">
              <a:noFill/>
              <a:miter lim="800000"/>
              <a:headEnd/>
              <a:tailEnd/>
            </a:ln>
          </p:spPr>
          <p:txBody>
            <a:bodyPr wrap="square" lIns="18000" tIns="49986" rIns="18000" bIns="49986" rtlCol="0" anchor="ctr" anchorCtr="0">
              <a:noAutofit/>
            </a:bodyPr>
            <a:lstStyle/>
            <a:p>
              <a:pPr algn="ctr" defTabSz="1005840"/>
              <a:r>
                <a:rPr lang="zh-CN" altLang="en-US" sz="900">
                  <a:solidFill>
                    <a:srgbClr val="000000"/>
                  </a:solidFill>
                  <a:cs typeface="Arial" pitchFamily="34" charset="0"/>
                </a:rPr>
                <a:t>Start</a:t>
              </a:r>
            </a:p>
          </p:txBody>
        </p:sp>
        <p:sp>
          <p:nvSpPr>
            <p:cNvPr id="49" name="流程图: 过程 48"/>
            <p:cNvSpPr/>
            <p:nvPr/>
          </p:nvSpPr>
          <p:spPr>
            <a:xfrm>
              <a:off x="5772162" y="2528900"/>
              <a:ext cx="864096" cy="396044"/>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nchorCtr="0">
              <a:noAutofit/>
            </a:bodyPr>
            <a:lstStyle/>
            <a:p>
              <a:pPr algn="ctr">
                <a:buNone/>
              </a:pPr>
              <a:r>
                <a:rPr lang="zh-CN" altLang="en-US" sz="900">
                  <a:solidFill>
                    <a:srgbClr val="000000"/>
                  </a:solidFill>
                  <a:cs typeface="Arial" pitchFamily="34" charset="0"/>
                </a:rPr>
                <a:t>Smoke vent (smoke valve)</a:t>
              </a:r>
            </a:p>
          </p:txBody>
        </p:sp>
        <p:cxnSp>
          <p:nvCxnSpPr>
            <p:cNvPr id="50" name="直接连接符 49"/>
            <p:cNvCxnSpPr/>
            <p:nvPr/>
          </p:nvCxnSpPr>
          <p:spPr>
            <a:xfrm>
              <a:off x="6636258" y="2744924"/>
              <a:ext cx="936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bwMode="auto">
            <a:xfrm flipH="1">
              <a:off x="6636258" y="2510704"/>
              <a:ext cx="792088" cy="270225"/>
            </a:xfrm>
            <a:prstGeom prst="rect">
              <a:avLst/>
            </a:prstGeom>
            <a:noFill/>
            <a:ln w="9525">
              <a:noFill/>
              <a:miter lim="800000"/>
              <a:headEnd/>
              <a:tailEnd/>
            </a:ln>
          </p:spPr>
          <p:txBody>
            <a:bodyPr wrap="square" lIns="18000" tIns="49986" rIns="18000" bIns="49986" rtlCol="0" anchor="ctr" anchorCtr="0">
              <a:noAutofit/>
            </a:bodyPr>
            <a:lstStyle/>
            <a:p>
              <a:pPr algn="ctr" defTabSz="1005840"/>
              <a:r>
                <a:rPr lang="zh-CN" altLang="en-US" sz="900">
                  <a:solidFill>
                    <a:srgbClr val="000000"/>
                  </a:solidFill>
                  <a:cs typeface="Arial" pitchFamily="34" charset="0"/>
                </a:rPr>
                <a:t>Start linkage</a:t>
              </a:r>
            </a:p>
          </p:txBody>
        </p:sp>
        <p:sp>
          <p:nvSpPr>
            <p:cNvPr id="52" name="流程图: 过程 51"/>
            <p:cNvSpPr/>
            <p:nvPr/>
          </p:nvSpPr>
          <p:spPr>
            <a:xfrm>
              <a:off x="7572362" y="2600908"/>
              <a:ext cx="900100" cy="252028"/>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nchorCtr="0">
              <a:noAutofit/>
            </a:bodyPr>
            <a:lstStyle/>
            <a:p>
              <a:pPr algn="ctr">
                <a:buNone/>
              </a:pPr>
              <a:r>
                <a:rPr lang="zh-CN" altLang="en-US" sz="900">
                  <a:solidFill>
                    <a:srgbClr val="000000"/>
                  </a:solidFill>
                  <a:cs typeface="Arial" pitchFamily="34" charset="0"/>
                </a:rPr>
                <a:t>Smoke exhaust fan</a:t>
              </a:r>
            </a:p>
          </p:txBody>
        </p:sp>
        <p:cxnSp>
          <p:nvCxnSpPr>
            <p:cNvPr id="53" name="直接连接符 52"/>
            <p:cNvCxnSpPr/>
            <p:nvPr/>
          </p:nvCxnSpPr>
          <p:spPr>
            <a:xfrm>
              <a:off x="8472462" y="2747392"/>
              <a:ext cx="64807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流程图: 过程 53"/>
            <p:cNvSpPr/>
            <p:nvPr/>
          </p:nvSpPr>
          <p:spPr>
            <a:xfrm>
              <a:off x="9120534" y="2636912"/>
              <a:ext cx="900100" cy="252028"/>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nchorCtr="0">
              <a:noAutofit/>
            </a:bodyPr>
            <a:lstStyle/>
            <a:p>
              <a:pPr algn="ctr">
                <a:buNone/>
              </a:pPr>
              <a:r>
                <a:rPr lang="zh-CN" altLang="en-US" sz="900">
                  <a:solidFill>
                    <a:srgbClr val="000000"/>
                  </a:solidFill>
                  <a:cs typeface="Arial" pitchFamily="34" charset="0"/>
                </a:rPr>
                <a:t>Smoke duct</a:t>
              </a:r>
            </a:p>
          </p:txBody>
        </p:sp>
        <p:cxnSp>
          <p:nvCxnSpPr>
            <p:cNvPr id="55" name="直接连接符 54"/>
            <p:cNvCxnSpPr/>
            <p:nvPr/>
          </p:nvCxnSpPr>
          <p:spPr bwMode="auto">
            <a:xfrm>
              <a:off x="8040414" y="2492896"/>
              <a:ext cx="0" cy="10800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56" name="流程图: 过程 55"/>
            <p:cNvSpPr/>
            <p:nvPr/>
          </p:nvSpPr>
          <p:spPr>
            <a:xfrm>
              <a:off x="7680374" y="2132856"/>
              <a:ext cx="720080" cy="360040"/>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nchorCtr="0">
              <a:noAutofit/>
            </a:bodyPr>
            <a:lstStyle/>
            <a:p>
              <a:pPr algn="ctr">
                <a:buNone/>
              </a:pPr>
              <a:r>
                <a:rPr lang="zh-CN" altLang="en-US" sz="900">
                  <a:solidFill>
                    <a:srgbClr val="000000"/>
                  </a:solidFill>
                  <a:cs typeface="Arial" pitchFamily="34" charset="0"/>
                </a:rPr>
                <a:t>Smoke exhaust</a:t>
              </a:r>
            </a:p>
            <a:p>
              <a:pPr algn="ctr">
                <a:buNone/>
              </a:pPr>
              <a:r>
                <a:rPr lang="zh-CN" altLang="en-US" sz="900">
                  <a:solidFill>
                    <a:srgbClr val="000000"/>
                  </a:solidFill>
                  <a:cs typeface="Arial" pitchFamily="34" charset="0"/>
                </a:rPr>
                <a:t>fire valve</a:t>
              </a:r>
            </a:p>
          </p:txBody>
        </p:sp>
        <p:sp>
          <p:nvSpPr>
            <p:cNvPr id="57" name="Text Box 16"/>
            <p:cNvSpPr txBox="1">
              <a:spLocks noChangeArrowheads="1"/>
            </p:cNvSpPr>
            <p:nvPr/>
          </p:nvSpPr>
          <p:spPr bwMode="auto">
            <a:xfrm>
              <a:off x="8436458" y="2168860"/>
              <a:ext cx="1368152" cy="252028"/>
            </a:xfrm>
            <a:prstGeom prst="rect">
              <a:avLst/>
            </a:prstGeom>
            <a:solidFill>
              <a:srgbClr val="FFFFFF"/>
            </a:solidFill>
            <a:ln w="15875">
              <a:noFill/>
              <a:prstDash val="sysDot"/>
              <a:miter lim="800000"/>
              <a:headEnd/>
              <a:tailEnd/>
            </a:ln>
          </p:spPr>
          <p:txBody>
            <a:bodyPr vert="horz" wrap="square" lIns="18000" tIns="45720" rIns="18000" bIns="45720" numCol="1" anchor="ctr" anchorCtr="0" compatLnSpc="1">
              <a:prstTxWarp prst="textNoShape">
                <a:avLst/>
              </a:prstTxWarp>
              <a:noAutofit/>
            </a:bodyPr>
            <a:lstStyle/>
            <a:p>
              <a:pPr defTabSz="914400"/>
              <a:r>
                <a:rPr lang="en-US" altLang="zh-CN" sz="900" dirty="0">
                  <a:solidFill>
                    <a:srgbClr val="000000"/>
                  </a:solidFill>
                  <a:cs typeface="Arial" pitchFamily="34" charset="0"/>
                </a:rPr>
                <a:t>Automatically closed at 280</a:t>
              </a:r>
              <a:r>
                <a:rPr lang="en-US" altLang="zh-CN" sz="900" dirty="0">
                  <a:solidFill>
                    <a:srgbClr val="000000"/>
                  </a:solidFill>
                  <a:cs typeface="Arial" pitchFamily="34" charset="0"/>
                  <a:sym typeface="Symbol"/>
                </a:rPr>
                <a:t></a:t>
              </a:r>
              <a:r>
                <a:rPr lang="en-US" altLang="zh-CN" sz="900" dirty="0">
                  <a:solidFill>
                    <a:srgbClr val="000000"/>
                  </a:solidFill>
                  <a:cs typeface="Arial" pitchFamily="34" charset="0"/>
                </a:rPr>
                <a:t>C</a:t>
              </a:r>
            </a:p>
          </p:txBody>
        </p:sp>
        <p:cxnSp>
          <p:nvCxnSpPr>
            <p:cNvPr id="58" name="直接连接符 57"/>
            <p:cNvCxnSpPr/>
            <p:nvPr/>
          </p:nvCxnSpPr>
          <p:spPr bwMode="auto">
            <a:xfrm>
              <a:off x="6240214" y="2924944"/>
              <a:ext cx="0" cy="18000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9" name="直接连接符 58"/>
            <p:cNvCxnSpPr/>
            <p:nvPr/>
          </p:nvCxnSpPr>
          <p:spPr>
            <a:xfrm>
              <a:off x="5484130" y="3104964"/>
              <a:ext cx="756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流程图: 过程 59"/>
            <p:cNvSpPr/>
            <p:nvPr/>
          </p:nvSpPr>
          <p:spPr>
            <a:xfrm>
              <a:off x="4512022" y="2960948"/>
              <a:ext cx="972108" cy="324036"/>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nchorCtr="0">
              <a:noAutofit/>
            </a:bodyPr>
            <a:lstStyle/>
            <a:p>
              <a:pPr algn="ctr">
                <a:buNone/>
              </a:pPr>
              <a:r>
                <a:rPr lang="zh-CN" altLang="en-US" sz="900" dirty="0">
                  <a:solidFill>
                    <a:srgbClr val="000000"/>
                  </a:solidFill>
                  <a:cs typeface="Arial" pitchFamily="34" charset="0"/>
                </a:rPr>
                <a:t>Manual emergency startup button</a:t>
              </a:r>
            </a:p>
          </p:txBody>
        </p:sp>
        <p:cxnSp>
          <p:nvCxnSpPr>
            <p:cNvPr id="61" name="直接连接符 60"/>
            <p:cNvCxnSpPr/>
            <p:nvPr/>
          </p:nvCxnSpPr>
          <p:spPr bwMode="auto">
            <a:xfrm>
              <a:off x="7968406" y="2852936"/>
              <a:ext cx="0" cy="25200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62" name="直接连接符 61"/>
            <p:cNvCxnSpPr/>
            <p:nvPr/>
          </p:nvCxnSpPr>
          <p:spPr>
            <a:xfrm>
              <a:off x="7500354" y="3104964"/>
              <a:ext cx="46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3" name="流程图: 过程 62"/>
            <p:cNvSpPr/>
            <p:nvPr/>
          </p:nvSpPr>
          <p:spPr>
            <a:xfrm>
              <a:off x="6528246" y="2960948"/>
              <a:ext cx="972108" cy="324036"/>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nchorCtr="0">
              <a:noAutofit/>
            </a:bodyPr>
            <a:lstStyle/>
            <a:p>
              <a:pPr algn="ctr">
                <a:buNone/>
              </a:pPr>
              <a:r>
                <a:rPr lang="zh-CN" altLang="en-US" sz="900">
                  <a:solidFill>
                    <a:srgbClr val="000000"/>
                  </a:solidFill>
                  <a:cs typeface="Arial" pitchFamily="34" charset="0"/>
                </a:rPr>
                <a:t>Manual emergency startup button</a:t>
              </a:r>
            </a:p>
          </p:txBody>
        </p:sp>
        <p:cxnSp>
          <p:nvCxnSpPr>
            <p:cNvPr id="64" name="直接连接符 63"/>
            <p:cNvCxnSpPr/>
            <p:nvPr/>
          </p:nvCxnSpPr>
          <p:spPr bwMode="auto">
            <a:xfrm>
              <a:off x="8148426" y="2852936"/>
              <a:ext cx="0" cy="61200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65" name="直接连接符 64"/>
            <p:cNvCxnSpPr/>
            <p:nvPr/>
          </p:nvCxnSpPr>
          <p:spPr>
            <a:xfrm>
              <a:off x="5232102" y="3465004"/>
              <a:ext cx="2916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流程图: 过程 65"/>
            <p:cNvSpPr/>
            <p:nvPr/>
          </p:nvSpPr>
          <p:spPr>
            <a:xfrm>
              <a:off x="4512102" y="3356992"/>
              <a:ext cx="720000" cy="252000"/>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nchorCtr="0">
              <a:noAutofit/>
            </a:bodyPr>
            <a:lstStyle/>
            <a:p>
              <a:pPr algn="ctr">
                <a:buNone/>
              </a:pPr>
              <a:r>
                <a:rPr lang="en-US" altLang="zh-CN" sz="900" dirty="0">
                  <a:solidFill>
                    <a:srgbClr val="000000"/>
                  </a:solidFill>
                  <a:cs typeface="Arial" pitchFamily="34" charset="0"/>
                </a:rPr>
                <a:t>I/O</a:t>
              </a:r>
            </a:p>
          </p:txBody>
        </p:sp>
        <p:cxnSp>
          <p:nvCxnSpPr>
            <p:cNvPr id="67" name="直接连接符 66"/>
            <p:cNvCxnSpPr/>
            <p:nvPr/>
          </p:nvCxnSpPr>
          <p:spPr>
            <a:xfrm>
              <a:off x="3935958" y="3897052"/>
              <a:ext cx="576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8" name="流程图: 过程 67"/>
            <p:cNvSpPr/>
            <p:nvPr/>
          </p:nvSpPr>
          <p:spPr>
            <a:xfrm>
              <a:off x="4512102" y="3753036"/>
              <a:ext cx="720000" cy="252000"/>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nchorCtr="0">
              <a:noAutofit/>
            </a:bodyPr>
            <a:lstStyle/>
            <a:p>
              <a:pPr algn="ctr">
                <a:buNone/>
              </a:pPr>
              <a:r>
                <a:rPr lang="en-US" altLang="zh-CN" sz="900" dirty="0">
                  <a:solidFill>
                    <a:srgbClr val="000000"/>
                  </a:solidFill>
                  <a:cs typeface="Arial" pitchFamily="34" charset="0"/>
                </a:rPr>
                <a:t>I/O</a:t>
              </a:r>
            </a:p>
          </p:txBody>
        </p:sp>
        <p:sp>
          <p:nvSpPr>
            <p:cNvPr id="69" name="流程图: 过程 68"/>
            <p:cNvSpPr/>
            <p:nvPr/>
          </p:nvSpPr>
          <p:spPr>
            <a:xfrm>
              <a:off x="5772162" y="3753036"/>
              <a:ext cx="972108" cy="252000"/>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nchorCtr="0">
              <a:noAutofit/>
            </a:bodyPr>
            <a:lstStyle/>
            <a:p>
              <a:pPr algn="ctr">
                <a:buNone/>
              </a:pPr>
              <a:r>
                <a:rPr lang="zh-CN" altLang="en-US" sz="900">
                  <a:solidFill>
                    <a:srgbClr val="000000"/>
                  </a:solidFill>
                  <a:cs typeface="Arial" pitchFamily="34" charset="0"/>
                </a:rPr>
                <a:t>Automatic smoke exhaust window</a:t>
              </a:r>
            </a:p>
          </p:txBody>
        </p:sp>
        <p:cxnSp>
          <p:nvCxnSpPr>
            <p:cNvPr id="70" name="直接连接符 69"/>
            <p:cNvCxnSpPr/>
            <p:nvPr/>
          </p:nvCxnSpPr>
          <p:spPr>
            <a:xfrm>
              <a:off x="5232102" y="3897052"/>
              <a:ext cx="54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bwMode="auto">
            <a:xfrm>
              <a:off x="6312222" y="4005064"/>
              <a:ext cx="0" cy="21600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72" name="直接连接符 71"/>
            <p:cNvCxnSpPr/>
            <p:nvPr/>
          </p:nvCxnSpPr>
          <p:spPr>
            <a:xfrm>
              <a:off x="5664150" y="4221088"/>
              <a:ext cx="64807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3" name="流程图: 过程 72"/>
            <p:cNvSpPr/>
            <p:nvPr/>
          </p:nvSpPr>
          <p:spPr>
            <a:xfrm>
              <a:off x="4692042" y="4077072"/>
              <a:ext cx="972108" cy="324036"/>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nchorCtr="0">
              <a:noAutofit/>
            </a:bodyPr>
            <a:lstStyle/>
            <a:p>
              <a:pPr algn="ctr">
                <a:buNone/>
              </a:pPr>
              <a:r>
                <a:rPr lang="zh-CN" altLang="en-US" sz="900">
                  <a:solidFill>
                    <a:srgbClr val="000000"/>
                  </a:solidFill>
                  <a:cs typeface="Arial" pitchFamily="34" charset="0"/>
                </a:rPr>
                <a:t>Manual emergency startup button</a:t>
              </a:r>
            </a:p>
          </p:txBody>
        </p:sp>
        <p:sp>
          <p:nvSpPr>
            <p:cNvPr id="74" name="流程图: 过程 73"/>
            <p:cNvSpPr/>
            <p:nvPr/>
          </p:nvSpPr>
          <p:spPr>
            <a:xfrm>
              <a:off x="4440014" y="3681028"/>
              <a:ext cx="2412268" cy="792088"/>
            </a:xfrm>
            <a:prstGeom prst="flowChartProcess">
              <a:avLst/>
            </a:prstGeom>
            <a:no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nchorCtr="0">
              <a:noAutofit/>
            </a:bodyPr>
            <a:lstStyle/>
            <a:p>
              <a:pPr algn="ctr"/>
              <a:endParaRPr lang="zh-CN" altLang="en-US" sz="900" dirty="0">
                <a:solidFill>
                  <a:schemeClr val="tx1"/>
                </a:solidFill>
                <a:cs typeface="Arial" pitchFamily="34" charset="0"/>
              </a:endParaRPr>
            </a:p>
          </p:txBody>
        </p:sp>
        <p:sp>
          <p:nvSpPr>
            <p:cNvPr id="75" name="Text Box 16"/>
            <p:cNvSpPr txBox="1">
              <a:spLocks noChangeArrowheads="1"/>
            </p:cNvSpPr>
            <p:nvPr/>
          </p:nvSpPr>
          <p:spPr bwMode="auto">
            <a:xfrm>
              <a:off x="6852282" y="3860354"/>
              <a:ext cx="1764196" cy="360734"/>
            </a:xfrm>
            <a:prstGeom prst="rect">
              <a:avLst/>
            </a:prstGeom>
            <a:solidFill>
              <a:srgbClr val="FFFFFF"/>
            </a:solidFill>
            <a:ln w="15875">
              <a:noFill/>
              <a:prstDash val="sysDot"/>
              <a:miter lim="800000"/>
              <a:headEnd/>
              <a:tailEnd/>
            </a:ln>
          </p:spPr>
          <p:txBody>
            <a:bodyPr vert="horz" wrap="square" lIns="18000" tIns="45720" rIns="18000" bIns="45720" numCol="1" anchor="ctr" anchorCtr="0" compatLnSpc="1">
              <a:prstTxWarp prst="textNoShape">
                <a:avLst/>
              </a:prstTxWarp>
              <a:noAutofit/>
            </a:bodyPr>
            <a:lstStyle/>
            <a:p>
              <a:pPr defTabSz="914400"/>
              <a:r>
                <a:rPr lang="zh-CN" altLang="en-US" sz="900">
                  <a:solidFill>
                    <a:srgbClr val="000000"/>
                  </a:solidFill>
                  <a:cs typeface="Arial" pitchFamily="34" charset="0"/>
                </a:rPr>
                <a:t>or manual smoke exhaust window</a:t>
              </a:r>
            </a:p>
          </p:txBody>
        </p:sp>
        <p:cxnSp>
          <p:nvCxnSpPr>
            <p:cNvPr id="76" name="直接连接符 75"/>
            <p:cNvCxnSpPr/>
            <p:nvPr/>
          </p:nvCxnSpPr>
          <p:spPr>
            <a:xfrm>
              <a:off x="3935958" y="4817817"/>
              <a:ext cx="576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流程图: 过程 76"/>
            <p:cNvSpPr/>
            <p:nvPr/>
          </p:nvSpPr>
          <p:spPr>
            <a:xfrm>
              <a:off x="4512102" y="4707337"/>
              <a:ext cx="720000" cy="252000"/>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nchorCtr="0">
              <a:noAutofit/>
            </a:bodyPr>
            <a:lstStyle/>
            <a:p>
              <a:pPr algn="ctr">
                <a:buNone/>
              </a:pPr>
              <a:r>
                <a:rPr lang="en-US" altLang="zh-CN" sz="900" dirty="0">
                  <a:solidFill>
                    <a:srgbClr val="000000"/>
                  </a:solidFill>
                  <a:cs typeface="Arial" pitchFamily="34" charset="0"/>
                </a:rPr>
                <a:t>I/O</a:t>
              </a:r>
            </a:p>
          </p:txBody>
        </p:sp>
        <p:cxnSp>
          <p:nvCxnSpPr>
            <p:cNvPr id="79" name="直接连接符 78"/>
            <p:cNvCxnSpPr/>
            <p:nvPr/>
          </p:nvCxnSpPr>
          <p:spPr>
            <a:xfrm>
              <a:off x="5232102" y="4833156"/>
              <a:ext cx="54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0" name="流程图: 过程 79"/>
            <p:cNvSpPr/>
            <p:nvPr/>
          </p:nvSpPr>
          <p:spPr>
            <a:xfrm>
              <a:off x="5772162" y="4707337"/>
              <a:ext cx="972108" cy="252000"/>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nchorCtr="0">
              <a:noAutofit/>
            </a:bodyPr>
            <a:lstStyle/>
            <a:p>
              <a:pPr algn="ctr">
                <a:buNone/>
              </a:pPr>
              <a:r>
                <a:rPr lang="zh-CN" altLang="en-US" sz="900">
                  <a:solidFill>
                    <a:srgbClr val="000000"/>
                  </a:solidFill>
                  <a:cs typeface="Arial" pitchFamily="34" charset="0"/>
                </a:rPr>
                <a:t>Pressurization air supply vent</a:t>
              </a:r>
            </a:p>
          </p:txBody>
        </p:sp>
        <p:sp>
          <p:nvSpPr>
            <p:cNvPr id="81" name="TextBox 80"/>
            <p:cNvSpPr txBox="1"/>
            <p:nvPr/>
          </p:nvSpPr>
          <p:spPr bwMode="auto">
            <a:xfrm flipH="1">
              <a:off x="6744270" y="4617133"/>
              <a:ext cx="792088" cy="270225"/>
            </a:xfrm>
            <a:prstGeom prst="rect">
              <a:avLst/>
            </a:prstGeom>
            <a:noFill/>
            <a:ln w="9525">
              <a:noFill/>
              <a:miter lim="800000"/>
              <a:headEnd/>
              <a:tailEnd/>
            </a:ln>
          </p:spPr>
          <p:txBody>
            <a:bodyPr wrap="square" lIns="18000" tIns="49986" rIns="18000" bIns="49986" rtlCol="0" anchor="ctr" anchorCtr="0">
              <a:noAutofit/>
            </a:bodyPr>
            <a:lstStyle/>
            <a:p>
              <a:pPr algn="ctr" defTabSz="1005840"/>
              <a:r>
                <a:rPr lang="zh-CN" altLang="en-US" sz="900">
                  <a:solidFill>
                    <a:srgbClr val="000000"/>
                  </a:solidFill>
                  <a:cs typeface="Arial" pitchFamily="34" charset="0"/>
                </a:rPr>
                <a:t>Start linkage</a:t>
              </a:r>
            </a:p>
          </p:txBody>
        </p:sp>
        <p:sp>
          <p:nvSpPr>
            <p:cNvPr id="82" name="流程图: 过程 81"/>
            <p:cNvSpPr/>
            <p:nvPr/>
          </p:nvSpPr>
          <p:spPr>
            <a:xfrm>
              <a:off x="7544742" y="4707309"/>
              <a:ext cx="963724" cy="252028"/>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nchorCtr="0">
              <a:noAutofit/>
            </a:bodyPr>
            <a:lstStyle/>
            <a:p>
              <a:pPr algn="ctr">
                <a:buNone/>
              </a:pPr>
              <a:r>
                <a:rPr lang="zh-CN" altLang="en-US" sz="900">
                  <a:solidFill>
                    <a:srgbClr val="000000"/>
                  </a:solidFill>
                  <a:cs typeface="Arial" pitchFamily="34" charset="0"/>
                </a:rPr>
                <a:t>Pressurization air supply fan</a:t>
              </a:r>
            </a:p>
          </p:txBody>
        </p:sp>
        <p:cxnSp>
          <p:nvCxnSpPr>
            <p:cNvPr id="83" name="直接连接符 82"/>
            <p:cNvCxnSpPr/>
            <p:nvPr/>
          </p:nvCxnSpPr>
          <p:spPr>
            <a:xfrm>
              <a:off x="8508466" y="4833156"/>
              <a:ext cx="61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4" name="流程图: 过程 83"/>
            <p:cNvSpPr/>
            <p:nvPr/>
          </p:nvSpPr>
          <p:spPr>
            <a:xfrm>
              <a:off x="9120534" y="4707309"/>
              <a:ext cx="900100" cy="252028"/>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nchorCtr="0">
              <a:noAutofit/>
            </a:bodyPr>
            <a:lstStyle/>
            <a:p>
              <a:pPr algn="ctr">
                <a:buNone/>
              </a:pPr>
              <a:r>
                <a:rPr lang="zh-CN" altLang="en-US" sz="900">
                  <a:solidFill>
                    <a:srgbClr val="000000"/>
                  </a:solidFill>
                  <a:cs typeface="Arial" pitchFamily="34" charset="0"/>
                </a:rPr>
                <a:t>Air supply duct</a:t>
              </a:r>
            </a:p>
          </p:txBody>
        </p:sp>
        <p:cxnSp>
          <p:nvCxnSpPr>
            <p:cNvPr id="85" name="直接连接符 84"/>
            <p:cNvCxnSpPr/>
            <p:nvPr/>
          </p:nvCxnSpPr>
          <p:spPr>
            <a:xfrm>
              <a:off x="6744334" y="4833156"/>
              <a:ext cx="79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bwMode="auto">
            <a:xfrm>
              <a:off x="6276218" y="4959196"/>
              <a:ext cx="0" cy="23400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87" name="直接连接符 86"/>
            <p:cNvCxnSpPr/>
            <p:nvPr/>
          </p:nvCxnSpPr>
          <p:spPr>
            <a:xfrm>
              <a:off x="5628146" y="5193196"/>
              <a:ext cx="64807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8" name="流程图: 过程 87"/>
            <p:cNvSpPr/>
            <p:nvPr/>
          </p:nvSpPr>
          <p:spPr>
            <a:xfrm>
              <a:off x="4656038" y="5013176"/>
              <a:ext cx="972108" cy="324036"/>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nchorCtr="0">
              <a:noAutofit/>
            </a:bodyPr>
            <a:lstStyle/>
            <a:p>
              <a:pPr algn="ctr">
                <a:buNone/>
              </a:pPr>
              <a:r>
                <a:rPr lang="zh-CN" altLang="en-US" sz="900">
                  <a:solidFill>
                    <a:srgbClr val="000000"/>
                  </a:solidFill>
                  <a:cs typeface="Arial" pitchFamily="34" charset="0"/>
                </a:rPr>
                <a:t>Manual emergency startup button</a:t>
              </a:r>
            </a:p>
          </p:txBody>
        </p:sp>
        <p:cxnSp>
          <p:nvCxnSpPr>
            <p:cNvPr id="89" name="直接连接符 88"/>
            <p:cNvCxnSpPr/>
            <p:nvPr/>
          </p:nvCxnSpPr>
          <p:spPr bwMode="auto">
            <a:xfrm>
              <a:off x="7985174" y="4959196"/>
              <a:ext cx="0" cy="23400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0" name="直接连接符 89"/>
            <p:cNvCxnSpPr/>
            <p:nvPr/>
          </p:nvCxnSpPr>
          <p:spPr>
            <a:xfrm>
              <a:off x="7364722" y="5193196"/>
              <a:ext cx="61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1" name="流程图: 过程 90"/>
            <p:cNvSpPr/>
            <p:nvPr/>
          </p:nvSpPr>
          <p:spPr>
            <a:xfrm>
              <a:off x="6392614" y="5013176"/>
              <a:ext cx="972108" cy="324036"/>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nchorCtr="0">
              <a:noAutofit/>
            </a:bodyPr>
            <a:lstStyle/>
            <a:p>
              <a:pPr algn="ctr">
                <a:buNone/>
              </a:pPr>
              <a:r>
                <a:rPr lang="zh-CN" altLang="en-US" sz="900">
                  <a:solidFill>
                    <a:srgbClr val="000000"/>
                  </a:solidFill>
                  <a:cs typeface="Arial" pitchFamily="34" charset="0"/>
                </a:rPr>
                <a:t>Manual emergency startup button</a:t>
              </a:r>
            </a:p>
          </p:txBody>
        </p:sp>
        <p:sp>
          <p:nvSpPr>
            <p:cNvPr id="92" name="流程图: 过程 91"/>
            <p:cNvSpPr/>
            <p:nvPr/>
          </p:nvSpPr>
          <p:spPr>
            <a:xfrm>
              <a:off x="4512102" y="5409220"/>
              <a:ext cx="720000" cy="252000"/>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nchorCtr="0">
              <a:noAutofit/>
            </a:bodyPr>
            <a:lstStyle/>
            <a:p>
              <a:pPr algn="ctr">
                <a:buNone/>
              </a:pPr>
              <a:r>
                <a:rPr lang="en-US" altLang="zh-CN" sz="900" dirty="0">
                  <a:solidFill>
                    <a:srgbClr val="000000"/>
                  </a:solidFill>
                  <a:cs typeface="Arial" pitchFamily="34" charset="0"/>
                </a:rPr>
                <a:t>I/O</a:t>
              </a:r>
            </a:p>
          </p:txBody>
        </p:sp>
        <p:cxnSp>
          <p:nvCxnSpPr>
            <p:cNvPr id="93" name="直接连接符 92"/>
            <p:cNvCxnSpPr/>
            <p:nvPr/>
          </p:nvCxnSpPr>
          <p:spPr bwMode="auto">
            <a:xfrm>
              <a:off x="8112422" y="4941168"/>
              <a:ext cx="0" cy="61200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4" name="直接连接符 93"/>
            <p:cNvCxnSpPr/>
            <p:nvPr/>
          </p:nvCxnSpPr>
          <p:spPr>
            <a:xfrm>
              <a:off x="5232102" y="5553300"/>
              <a:ext cx="288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7" name="TextBox 96"/>
            <p:cNvSpPr txBox="1"/>
            <p:nvPr/>
          </p:nvSpPr>
          <p:spPr bwMode="auto">
            <a:xfrm>
              <a:off x="5232102" y="4617133"/>
              <a:ext cx="612068" cy="270225"/>
            </a:xfrm>
            <a:prstGeom prst="rect">
              <a:avLst/>
            </a:prstGeom>
            <a:noFill/>
            <a:ln w="9525">
              <a:noFill/>
              <a:miter lim="800000"/>
              <a:headEnd/>
              <a:tailEnd/>
            </a:ln>
          </p:spPr>
          <p:txBody>
            <a:bodyPr wrap="square" lIns="18000" tIns="49986" rIns="18000" bIns="49986" rtlCol="0" anchor="ctr" anchorCtr="0">
              <a:noAutofit/>
            </a:bodyPr>
            <a:lstStyle/>
            <a:p>
              <a:pPr algn="ctr" defTabSz="1005840"/>
              <a:r>
                <a:rPr lang="zh-CN" altLang="en-US" sz="900">
                  <a:solidFill>
                    <a:srgbClr val="000000"/>
                  </a:solidFill>
                  <a:cs typeface="Arial" pitchFamily="34" charset="0"/>
                </a:rPr>
                <a:t>Start</a:t>
              </a:r>
            </a:p>
          </p:txBody>
        </p:sp>
        <p:sp>
          <p:nvSpPr>
            <p:cNvPr id="98" name="TextBox 97"/>
            <p:cNvSpPr txBox="1"/>
            <p:nvPr/>
          </p:nvSpPr>
          <p:spPr bwMode="auto">
            <a:xfrm>
              <a:off x="5628146" y="1862632"/>
              <a:ext cx="792088" cy="270225"/>
            </a:xfrm>
            <a:prstGeom prst="rect">
              <a:avLst/>
            </a:prstGeom>
            <a:noFill/>
            <a:ln w="9525">
              <a:noFill/>
              <a:miter lim="800000"/>
              <a:headEnd/>
              <a:tailEnd/>
            </a:ln>
          </p:spPr>
          <p:txBody>
            <a:bodyPr wrap="square" lIns="18000" tIns="49986" rIns="18000" bIns="49986" rtlCol="0" anchor="ctr" anchorCtr="0">
              <a:noAutofit/>
            </a:bodyPr>
            <a:lstStyle/>
            <a:p>
              <a:pPr algn="ctr" defTabSz="1005840"/>
              <a:r>
                <a:rPr lang="zh-CN" altLang="en-US" sz="900">
                  <a:solidFill>
                    <a:srgbClr val="000000"/>
                  </a:solidFill>
                  <a:cs typeface="Arial" pitchFamily="34" charset="0"/>
                </a:rPr>
                <a:t>Either-or</a:t>
              </a:r>
            </a:p>
          </p:txBody>
        </p:sp>
        <p:sp>
          <p:nvSpPr>
            <p:cNvPr id="78" name="Text Box 16"/>
            <p:cNvSpPr txBox="1">
              <a:spLocks noChangeArrowheads="1"/>
            </p:cNvSpPr>
            <p:nvPr/>
          </p:nvSpPr>
          <p:spPr bwMode="auto">
            <a:xfrm>
              <a:off x="2315852" y="5157192"/>
              <a:ext cx="828018" cy="360734"/>
            </a:xfrm>
            <a:prstGeom prst="rect">
              <a:avLst/>
            </a:prstGeom>
            <a:solidFill>
              <a:srgbClr val="FFFFFF"/>
            </a:solidFill>
            <a:ln w="15875">
              <a:noFill/>
              <a:prstDash val="sysDot"/>
              <a:miter lim="800000"/>
              <a:headEnd/>
              <a:tailEnd/>
            </a:ln>
          </p:spPr>
          <p:txBody>
            <a:bodyPr vert="horz" wrap="square" lIns="18000" tIns="45720" rIns="18000" bIns="45720" numCol="1" anchor="ctr" anchorCtr="0" compatLnSpc="1">
              <a:prstTxWarp prst="textNoShape">
                <a:avLst/>
              </a:prstTxWarp>
              <a:noAutofit/>
            </a:bodyPr>
            <a:lstStyle/>
            <a:p>
              <a:pPr defTabSz="914400"/>
              <a:r>
                <a:rPr lang="zh-CN" altLang="en-US" sz="900">
                  <a:solidFill>
                    <a:srgbClr val="000000"/>
                  </a:solidFill>
                  <a:cs typeface="Arial" pitchFamily="34" charset="0"/>
                </a:rPr>
                <a:t>Fresh air units of air conditioners</a:t>
              </a:r>
            </a:p>
          </p:txBody>
        </p:sp>
        <p:sp>
          <p:nvSpPr>
            <p:cNvPr id="95" name="Text Box 16"/>
            <p:cNvSpPr txBox="1">
              <a:spLocks noChangeArrowheads="1"/>
            </p:cNvSpPr>
            <p:nvPr/>
          </p:nvSpPr>
          <p:spPr bwMode="auto">
            <a:xfrm>
              <a:off x="8292442" y="5517232"/>
              <a:ext cx="1080120" cy="360734"/>
            </a:xfrm>
            <a:prstGeom prst="rect">
              <a:avLst/>
            </a:prstGeom>
            <a:solidFill>
              <a:srgbClr val="FFFFFF"/>
            </a:solidFill>
            <a:ln w="15875">
              <a:noFill/>
              <a:prstDash val="sysDot"/>
              <a:miter lim="800000"/>
              <a:headEnd/>
              <a:tailEnd/>
            </a:ln>
          </p:spPr>
          <p:txBody>
            <a:bodyPr vert="horz" wrap="square" lIns="18000" tIns="45720" rIns="18000" bIns="45720" numCol="1" anchor="ctr" anchorCtr="0" compatLnSpc="1">
              <a:prstTxWarp prst="textNoShape">
                <a:avLst/>
              </a:prstTxWarp>
              <a:noAutofit/>
            </a:bodyPr>
            <a:lstStyle/>
            <a:p>
              <a:pPr defTabSz="914400"/>
              <a:r>
                <a:rPr lang="zh-CN" altLang="en-US" sz="900">
                  <a:cs typeface="Arial" pitchFamily="34" charset="0"/>
                </a:rPr>
                <a:t>Smoke control system</a:t>
              </a:r>
            </a:p>
          </p:txBody>
        </p:sp>
        <p:sp>
          <p:nvSpPr>
            <p:cNvPr id="96" name="圆角矩形 95"/>
            <p:cNvSpPr/>
            <p:nvPr/>
          </p:nvSpPr>
          <p:spPr bwMode="auto">
            <a:xfrm>
              <a:off x="4151784" y="1447882"/>
              <a:ext cx="5904458" cy="4429390"/>
            </a:xfrm>
            <a:prstGeom prst="roundRect">
              <a:avLst/>
            </a:prstGeom>
            <a:noFill/>
            <a:ln w="28575" cap="flat" cmpd="sng" algn="ctr">
              <a:solidFill>
                <a:srgbClr val="FF0000"/>
              </a:solidFill>
              <a:prstDash val="solid"/>
              <a:round/>
              <a:headEnd type="none" w="med" len="med"/>
              <a:tailEnd type="none" w="med" len="med"/>
            </a:ln>
            <a:effectLst/>
          </p:spPr>
          <p:txBody>
            <a:bodyPr vert="horz" wrap="square" lIns="18000" tIns="45720" rIns="18000" bIns="45720" numCol="1" rtlCol="0" anchor="ctr" anchorCtr="0" compatLnSpc="1">
              <a:prstTxWarp prst="textNoShape">
                <a:avLst/>
              </a:prstTxWarp>
              <a:noAutofit/>
            </a:bodyPr>
            <a:lstStyle/>
            <a:p>
              <a:pPr defTabSz="914400" fontAlgn="t">
                <a:spcBef>
                  <a:spcPct val="0"/>
                </a:spcBef>
                <a:spcAft>
                  <a:spcPct val="0"/>
                </a:spcAft>
              </a:pPr>
              <a:endParaRPr lang="zh-CN" altLang="en-US" sz="900">
                <a:ea typeface="宋体" pitchFamily="2" charset="-122"/>
                <a:cs typeface="Arial" pitchFamily="34" charset="0"/>
              </a:endParaRPr>
            </a:p>
          </p:txBody>
        </p:sp>
      </p:grpSp>
    </p:spTree>
    <p:extLst>
      <p:ext uri="{BB962C8B-B14F-4D97-AF65-F5344CB8AC3E}">
        <p14:creationId xmlns:p14="http://schemas.microsoft.com/office/powerpoint/2010/main" val="42836863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格 6"/>
          <p:cNvGraphicFramePr>
            <a:graphicFrameLocks noGrp="1"/>
          </p:cNvGraphicFramePr>
          <p:nvPr>
            <p:extLst>
              <p:ext uri="{D42A27DB-BD31-4B8C-83A1-F6EECF244321}">
                <p14:modId xmlns:p14="http://schemas.microsoft.com/office/powerpoint/2010/main" val="3305417499"/>
              </p:ext>
            </p:extLst>
          </p:nvPr>
        </p:nvGraphicFramePr>
        <p:xfrm>
          <a:off x="700644" y="1091358"/>
          <a:ext cx="10913424" cy="4907280"/>
        </p:xfrm>
        <a:graphic>
          <a:graphicData uri="http://schemas.openxmlformats.org/drawingml/2006/table">
            <a:tbl>
              <a:tblPr firstRow="1" bandRow="1"/>
              <a:tblGrid>
                <a:gridCol w="2363656"/>
                <a:gridCol w="3922834"/>
                <a:gridCol w="4626934"/>
              </a:tblGrid>
              <a:tr h="324446">
                <a:tc>
                  <a:txBody>
                    <a:bodyPr/>
                    <a:lstStyle/>
                    <a:p>
                      <a:pPr marL="0" algn="ctr" defTabSz="914400">
                        <a:buNone/>
                      </a:pPr>
                      <a:r>
                        <a:rPr lang="en-US" altLang="zh-CN" sz="1600" b="1" i="0" dirty="0" smtClean="0">
                          <a:solidFill>
                            <a:srgbClr val="000000"/>
                          </a:solidFill>
                          <a:latin typeface="+mn-lt"/>
                          <a:ea typeface="+mj-ea"/>
                          <a:cs typeface="Arial" pitchFamily="34" charset="0"/>
                        </a:rPr>
                        <a:t>Components</a:t>
                      </a:r>
                      <a:endParaRPr lang="zh-CN" altLang="en-US" sz="1600" b="1" i="0" dirty="0">
                        <a:solidFill>
                          <a:srgbClr val="000000"/>
                        </a:solidFill>
                        <a:latin typeface="+mn-lt"/>
                        <a:ea typeface="+mj-ea"/>
                        <a:cs typeface="Arial" pitchFamily="34" charset="0"/>
                      </a:endParaRPr>
                    </a:p>
                  </a:txBody>
                  <a:tcP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marL="0" algn="ctr" defTabSz="914400">
                        <a:buNone/>
                      </a:pPr>
                      <a:r>
                        <a:rPr lang="zh-CN" altLang="en-US" sz="1600" b="1" i="0" dirty="0">
                          <a:solidFill>
                            <a:srgbClr val="000000"/>
                          </a:solidFill>
                          <a:latin typeface="+mn-lt"/>
                          <a:ea typeface="+mj-ea"/>
                          <a:cs typeface="Arial" pitchFamily="34" charset="0"/>
                        </a:rPr>
                        <a:t>Picture</a:t>
                      </a:r>
                    </a:p>
                  </a:txBody>
                  <a:tcP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marL="0" algn="ctr" defTabSz="914400">
                        <a:buNone/>
                      </a:pPr>
                      <a:r>
                        <a:rPr lang="zh-CN" altLang="en-US" sz="1600" b="1" i="0" dirty="0">
                          <a:solidFill>
                            <a:srgbClr val="000000"/>
                          </a:solidFill>
                          <a:latin typeface="+mn-lt"/>
                          <a:ea typeface="+mj-ea"/>
                          <a:cs typeface="Arial" pitchFamily="34" charset="0"/>
                        </a:rPr>
                        <a:t>Description</a:t>
                      </a:r>
                    </a:p>
                  </a:txBody>
                  <a:tcP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215758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600" dirty="0" smtClean="0">
                          <a:latin typeface="+mn-lt"/>
                        </a:rPr>
                        <a:t>Pressurization Air Supply Fan</a:t>
                      </a:r>
                      <a:endParaRPr lang="zh-CN" altLang="en-US" sz="1600" dirty="0">
                        <a:latin typeface="+mn-lt"/>
                        <a:ea typeface="+mj-ea"/>
                        <a:cs typeface="Arial" pitchFamily="34" charset="0"/>
                      </a:endParaRPr>
                    </a:p>
                  </a:txBody>
                  <a:tcPr anchor="ctr">
                    <a:lnL w="28575" cap="flat" cmpd="sng" algn="ctr">
                      <a:solidFill>
                        <a:schemeClr val="tx1"/>
                      </a:solidFill>
                      <a:prstDash val="solid"/>
                      <a:round/>
                      <a:headEnd type="none" w="med" len="med"/>
                      <a:tailEnd type="none" w="med" len="med"/>
                    </a:lnL>
                  </a:tcPr>
                </a:tc>
                <a:tc>
                  <a:txBody>
                    <a:bodyPr/>
                    <a:lstStyle/>
                    <a:p>
                      <a:endParaRPr lang="zh-CN" altLang="en-US" sz="1600" dirty="0">
                        <a:latin typeface="+mn-lt"/>
                        <a:ea typeface="+mj-ea"/>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600" b="0" i="0" dirty="0" smtClean="0">
                          <a:solidFill>
                            <a:srgbClr val="000000"/>
                          </a:solidFill>
                          <a:latin typeface="+mn-lt"/>
                          <a:ea typeface="+mn-ea"/>
                          <a:cs typeface="Arial" pitchFamily="34" charset="0"/>
                        </a:rPr>
                        <a:t>The pressurization air supply fan mechanically supplies air to staircases, elevator lobbies, and other protected areas, to generate positive pressure in the areas and prevent smoke from entering the areas. This ensures personal safety during evacuation. The pressurization air supply fan is generally selected based on parameters such as the air capacity, atmospheric pressure, power, and noise.</a:t>
                      </a:r>
                    </a:p>
                  </a:txBody>
                  <a:tcPr>
                    <a:lnR w="28575" cap="flat" cmpd="sng" algn="ctr">
                      <a:solidFill>
                        <a:schemeClr val="tx1"/>
                      </a:solidFill>
                      <a:prstDash val="solid"/>
                      <a:round/>
                      <a:headEnd type="none" w="med" len="med"/>
                      <a:tailEnd type="none" w="med" len="med"/>
                    </a:lnR>
                  </a:tcPr>
                </a:tc>
              </a:tr>
              <a:tr h="187153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600" dirty="0" smtClean="0">
                          <a:latin typeface="+mn-lt"/>
                        </a:rPr>
                        <a:t>Pressurization Air Supply Vent</a:t>
                      </a:r>
                      <a:endParaRPr lang="zh-CN" altLang="en-US" sz="1600" dirty="0">
                        <a:latin typeface="+mn-lt"/>
                        <a:ea typeface="+mj-ea"/>
                        <a:cs typeface="Arial"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endParaRPr lang="zh-CN" altLang="en-US" sz="1600" dirty="0">
                        <a:latin typeface="+mn-lt"/>
                        <a:ea typeface="+mj-ea"/>
                        <a:cs typeface="Arial" pitchFamily="34" charset="0"/>
                      </a:endParaRPr>
                    </a:p>
                  </a:txBody>
                  <a:tcPr>
                    <a:lnB w="28575"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600" b="0" i="0" dirty="0" smtClean="0">
                          <a:solidFill>
                            <a:srgbClr val="000000"/>
                          </a:solidFill>
                          <a:latin typeface="+mn-lt"/>
                          <a:ea typeface="+mn-ea"/>
                          <a:cs typeface="Arial" pitchFamily="34" charset="0"/>
                        </a:rPr>
                        <a:t>The pressurization air supply vent is also called a positive-pressure air supply vent or a multi-leaf air supply vent. An aluminum alloy air vent is installed in the front of the valve body. The valve body is generally installed on the side wall of an elevator lobby or a staircase. A handling cell is set near the valve body and is configured with a movable door to facilitate operations</a:t>
                      </a:r>
                      <a:r>
                        <a:rPr lang="en-US" altLang="zh-CN" sz="1600" b="0" i="0" dirty="0" smtClean="0">
                          <a:solidFill>
                            <a:srgbClr val="000000"/>
                          </a:solidFill>
                          <a:latin typeface="+mn-lt"/>
                          <a:ea typeface="+mn-ea"/>
                          <a:cs typeface="Arial" pitchFamily="34" charset="0"/>
                        </a:rPr>
                        <a:t>.</a:t>
                      </a:r>
                      <a:endParaRPr lang="zh-CN" altLang="zh-CN" sz="1600" b="0" i="0" dirty="0" smtClean="0">
                        <a:solidFill>
                          <a:srgbClr val="000000"/>
                        </a:solidFill>
                        <a:latin typeface="+mn-lt"/>
                        <a:ea typeface="+mn-ea"/>
                        <a:cs typeface="Arial" pitchFamily="34" charset="0"/>
                      </a:endParaRPr>
                    </a:p>
                  </a:txBody>
                  <a:tcP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2" name="标题 1"/>
          <p:cNvSpPr>
            <a:spLocks noGrp="1"/>
          </p:cNvSpPr>
          <p:nvPr>
            <p:ph type="title"/>
          </p:nvPr>
        </p:nvSpPr>
        <p:spPr/>
        <p:txBody>
          <a:bodyPr>
            <a:normAutofit/>
          </a:bodyPr>
          <a:lstStyle/>
          <a:p>
            <a:pPr lvl="1" algn="l" defTabSz="914034" rtl="0" fontAlgn="base">
              <a:lnSpc>
                <a:spcPct val="90000"/>
              </a:lnSpc>
              <a:spcBef>
                <a:spcPct val="0"/>
              </a:spcBef>
            </a:pPr>
            <a:r>
              <a:rPr lang="zh-CN" altLang="en-US" sz="3200" kern="1200" dirty="0">
                <a:solidFill>
                  <a:schemeClr val="tx1"/>
                </a:solidFill>
                <a:latin typeface="Huawei Sans" panose="020C0503030203020204" pitchFamily="34" charset="0"/>
                <a:ea typeface="方正兰亭黑简体" panose="02000000000000000000" pitchFamily="2" charset="-122"/>
              </a:rPr>
              <a:t>Smoke Control System </a:t>
            </a:r>
            <a:r>
              <a:rPr lang="en-US" altLang="zh-CN" sz="3200" kern="1200" dirty="0">
                <a:solidFill>
                  <a:schemeClr val="tx1"/>
                </a:solidFill>
                <a:latin typeface="Huawei Sans" panose="020C0503030203020204" pitchFamily="34" charset="0"/>
                <a:ea typeface="方正兰亭黑简体" panose="02000000000000000000" pitchFamily="2" charset="-122"/>
              </a:rPr>
              <a:t>(1)</a:t>
            </a:r>
            <a:endParaRPr lang="zh-CN" altLang="zh-CN" sz="3200" kern="1200" dirty="0">
              <a:solidFill>
                <a:schemeClr val="tx1"/>
              </a:solidFill>
              <a:latin typeface="Huawei Sans" panose="020C0503030203020204" pitchFamily="34" charset="0"/>
              <a:ea typeface="方正兰亭黑简体" panose="02000000000000000000" pitchFamily="2" charset="-122"/>
              <a:cs typeface="+mn-cs"/>
            </a:endParaRPr>
          </a:p>
        </p:txBody>
      </p:sp>
      <p:pic>
        <p:nvPicPr>
          <p:cNvPr id="8" name="图片 7" descr="images"/>
          <p:cNvPicPr/>
          <p:nvPr/>
        </p:nvPicPr>
        <p:blipFill>
          <a:blip r:embed="rId3" cstate="print"/>
          <a:srcRect/>
          <a:stretch>
            <a:fillRect/>
          </a:stretch>
        </p:blipFill>
        <p:spPr bwMode="auto">
          <a:xfrm>
            <a:off x="3997116" y="1548211"/>
            <a:ext cx="2160240" cy="2015530"/>
          </a:xfrm>
          <a:prstGeom prst="rect">
            <a:avLst/>
          </a:prstGeom>
          <a:noFill/>
          <a:ln w="9525">
            <a:noFill/>
            <a:miter lim="800000"/>
            <a:headEnd/>
            <a:tailEnd/>
          </a:ln>
        </p:spPr>
      </p:pic>
      <p:pic>
        <p:nvPicPr>
          <p:cNvPr id="10" name="图片 9"/>
          <p:cNvPicPr/>
          <p:nvPr/>
        </p:nvPicPr>
        <p:blipFill>
          <a:blip r:embed="rId4" cstate="print"/>
          <a:srcRect/>
          <a:stretch>
            <a:fillRect/>
          </a:stretch>
        </p:blipFill>
        <p:spPr bwMode="auto">
          <a:xfrm>
            <a:off x="3997116" y="3856119"/>
            <a:ext cx="1815885" cy="2071094"/>
          </a:xfrm>
          <a:prstGeom prst="rect">
            <a:avLst/>
          </a:prstGeom>
          <a:noFill/>
          <a:ln w="9525">
            <a:noFill/>
            <a:miter lim="800000"/>
            <a:headEnd/>
            <a:tailEnd/>
          </a:ln>
        </p:spPr>
      </p:pic>
    </p:spTree>
    <p:extLst>
      <p:ext uri="{BB962C8B-B14F-4D97-AF65-F5344CB8AC3E}">
        <p14:creationId xmlns:p14="http://schemas.microsoft.com/office/powerpoint/2010/main" val="410374784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格 6"/>
          <p:cNvGraphicFramePr>
            <a:graphicFrameLocks noGrp="1"/>
          </p:cNvGraphicFramePr>
          <p:nvPr>
            <p:extLst>
              <p:ext uri="{D42A27DB-BD31-4B8C-83A1-F6EECF244321}">
                <p14:modId xmlns:p14="http://schemas.microsoft.com/office/powerpoint/2010/main" val="3724351279"/>
              </p:ext>
            </p:extLst>
          </p:nvPr>
        </p:nvGraphicFramePr>
        <p:xfrm>
          <a:off x="700644" y="1091343"/>
          <a:ext cx="10913424" cy="5107576"/>
        </p:xfrm>
        <a:graphic>
          <a:graphicData uri="http://schemas.openxmlformats.org/drawingml/2006/table">
            <a:tbl>
              <a:tblPr firstRow="1" bandRow="1"/>
              <a:tblGrid>
                <a:gridCol w="2363656"/>
                <a:gridCol w="3922834"/>
                <a:gridCol w="4626934"/>
              </a:tblGrid>
              <a:tr h="324446">
                <a:tc>
                  <a:txBody>
                    <a:bodyPr/>
                    <a:lstStyle/>
                    <a:p>
                      <a:pPr marL="0" algn="ctr" defTabSz="914400">
                        <a:buNone/>
                      </a:pPr>
                      <a:r>
                        <a:rPr lang="en-US" altLang="zh-CN" sz="1600" b="1" i="0" dirty="0" smtClean="0">
                          <a:solidFill>
                            <a:srgbClr val="000000"/>
                          </a:solidFill>
                          <a:latin typeface="+mn-lt"/>
                          <a:ea typeface="+mj-ea"/>
                          <a:cs typeface="Arial" pitchFamily="34" charset="0"/>
                        </a:rPr>
                        <a:t>Components</a:t>
                      </a:r>
                      <a:endParaRPr lang="zh-CN" altLang="en-US" sz="1600" b="1" i="0" dirty="0">
                        <a:solidFill>
                          <a:srgbClr val="000000"/>
                        </a:solidFill>
                        <a:latin typeface="+mn-lt"/>
                        <a:ea typeface="+mj-ea"/>
                        <a:cs typeface="Arial" pitchFamily="34" charset="0"/>
                      </a:endParaRPr>
                    </a:p>
                  </a:txBody>
                  <a:tcP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marL="0" algn="ctr" defTabSz="914400">
                        <a:buNone/>
                      </a:pPr>
                      <a:r>
                        <a:rPr lang="zh-CN" altLang="en-US" sz="1600" b="1" i="0" dirty="0">
                          <a:solidFill>
                            <a:srgbClr val="000000"/>
                          </a:solidFill>
                          <a:latin typeface="+mn-lt"/>
                          <a:ea typeface="+mj-ea"/>
                          <a:cs typeface="Arial" pitchFamily="34" charset="0"/>
                        </a:rPr>
                        <a:t>Picture</a:t>
                      </a:r>
                    </a:p>
                  </a:txBody>
                  <a:tcP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marL="0" algn="ctr" defTabSz="914400">
                        <a:buNone/>
                      </a:pPr>
                      <a:r>
                        <a:rPr lang="zh-CN" altLang="en-US" sz="1600" b="1" i="0" dirty="0">
                          <a:solidFill>
                            <a:srgbClr val="000000"/>
                          </a:solidFill>
                          <a:latin typeface="+mn-lt"/>
                          <a:ea typeface="+mj-ea"/>
                          <a:cs typeface="Arial" pitchFamily="34" charset="0"/>
                        </a:rPr>
                        <a:t>Description</a:t>
                      </a:r>
                    </a:p>
                  </a:txBody>
                  <a:tcP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143533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smtClean="0">
                          <a:latin typeface="+mn-lt"/>
                        </a:rPr>
                        <a:t>Air Duct</a:t>
                      </a:r>
                    </a:p>
                  </a:txBody>
                  <a:tcPr anchor="ctr">
                    <a:lnL w="28575" cap="flat" cmpd="sng" algn="ctr">
                      <a:solidFill>
                        <a:schemeClr val="tx1"/>
                      </a:solidFill>
                      <a:prstDash val="solid"/>
                      <a:round/>
                      <a:headEnd type="none" w="med" len="med"/>
                      <a:tailEnd type="none" w="med" len="med"/>
                    </a:lnL>
                  </a:tcPr>
                </a:tc>
                <a:tc>
                  <a:txBody>
                    <a:bodyPr/>
                    <a:lstStyle/>
                    <a:p>
                      <a:endParaRPr lang="zh-CN" altLang="en-US" sz="1400" dirty="0">
                        <a:latin typeface="+mn-lt"/>
                        <a:ea typeface="+mj-ea"/>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400" b="0" i="0" dirty="0" smtClean="0">
                          <a:solidFill>
                            <a:srgbClr val="000000"/>
                          </a:solidFill>
                          <a:latin typeface="+mn-lt"/>
                          <a:ea typeface="+mn-ea"/>
                          <a:cs typeface="Arial" pitchFamily="34" charset="0"/>
                        </a:rPr>
                        <a:t>The air duct supplies air or </a:t>
                      </a:r>
                      <a:r>
                        <a:rPr lang="en-US" altLang="zh-CN" sz="1400" b="0" i="0" dirty="0" smtClean="0">
                          <a:solidFill>
                            <a:srgbClr val="000000"/>
                          </a:solidFill>
                          <a:latin typeface="+mn-lt"/>
                          <a:ea typeface="+mn-ea"/>
                          <a:cs typeface="Arial" pitchFamily="34" charset="0"/>
                        </a:rPr>
                        <a:t>exhausts</a:t>
                      </a:r>
                      <a:r>
                        <a:rPr lang="zh-CN" altLang="zh-CN" sz="1400" b="0" i="0" dirty="0" smtClean="0">
                          <a:solidFill>
                            <a:srgbClr val="000000"/>
                          </a:solidFill>
                          <a:latin typeface="+mn-lt"/>
                          <a:ea typeface="+mn-ea"/>
                          <a:cs typeface="Arial" pitchFamily="34" charset="0"/>
                        </a:rPr>
                        <a:t> smoke. The cut-off surface of the air duct is a rectangle or circle. Common air duct materials include thin steel plates, plastic, plywood, fiberboards, concrete, concrete and reinforcing steel, bricks, asbestos cement, and slag gypsum boards.</a:t>
                      </a:r>
                    </a:p>
                  </a:txBody>
                  <a:tcPr>
                    <a:lnR w="28575" cap="flat" cmpd="sng" algn="ctr">
                      <a:solidFill>
                        <a:schemeClr val="tx1"/>
                      </a:solidFill>
                      <a:prstDash val="solid"/>
                      <a:round/>
                      <a:headEnd type="none" w="med" len="med"/>
                      <a:tailEnd type="none" w="med" len="med"/>
                    </a:lnR>
                  </a:tcPr>
                </a:tc>
              </a:tr>
              <a:tr h="149629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smtClean="0">
                          <a:latin typeface="+mn-lt"/>
                        </a:rPr>
                        <a:t>Smoke Exhaust Fan</a:t>
                      </a:r>
                    </a:p>
                  </a:txBody>
                  <a:tcPr anchor="ctr">
                    <a:lnL w="28575" cap="flat" cmpd="sng" algn="ctr">
                      <a:solidFill>
                        <a:schemeClr val="tx1"/>
                      </a:solidFill>
                      <a:prstDash val="solid"/>
                      <a:round/>
                      <a:headEnd type="none" w="med" len="med"/>
                      <a:tailEnd type="none" w="med" len="med"/>
                    </a:lnL>
                  </a:tcPr>
                </a:tc>
                <a:tc>
                  <a:txBody>
                    <a:bodyPr/>
                    <a:lstStyle/>
                    <a:p>
                      <a:endParaRPr lang="zh-CN" altLang="en-US" sz="1400" dirty="0">
                        <a:latin typeface="+mn-lt"/>
                        <a:ea typeface="+mj-ea"/>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400" b="0" i="0" dirty="0" smtClean="0">
                          <a:solidFill>
                            <a:srgbClr val="000000"/>
                          </a:solidFill>
                          <a:latin typeface="+mn-lt"/>
                          <a:ea typeface="+mn-ea"/>
                          <a:cs typeface="Arial" pitchFamily="34" charset="0"/>
                        </a:rPr>
                        <a:t>The smoke exhaust fan </a:t>
                      </a:r>
                      <a:r>
                        <a:rPr lang="en-US" altLang="zh-CN" sz="1400" b="0" i="0" dirty="0" smtClean="0">
                          <a:solidFill>
                            <a:srgbClr val="000000"/>
                          </a:solidFill>
                          <a:latin typeface="+mn-lt"/>
                          <a:ea typeface="+mn-ea"/>
                          <a:cs typeface="Arial" pitchFamily="34" charset="0"/>
                        </a:rPr>
                        <a:t>exhausts</a:t>
                      </a:r>
                      <a:r>
                        <a:rPr lang="zh-CN" altLang="zh-CN" sz="1400" b="0" i="0" dirty="0" smtClean="0">
                          <a:solidFill>
                            <a:srgbClr val="000000"/>
                          </a:solidFill>
                          <a:latin typeface="+mn-lt"/>
                          <a:ea typeface="+mn-ea"/>
                          <a:cs typeface="Arial" pitchFamily="34" charset="0"/>
                        </a:rPr>
                        <a:t> smoke out of a building, to remove smoke, improve the visibility in the building, and facilitate fire extinguishing. The smoke exhaust fan is generally selected based on parameters such as the air capacity, atmospheric pressure, power, and noise.</a:t>
                      </a:r>
                    </a:p>
                  </a:txBody>
                  <a:tcPr>
                    <a:lnR w="28575" cap="flat" cmpd="sng" algn="ctr">
                      <a:solidFill>
                        <a:schemeClr val="tx1"/>
                      </a:solidFill>
                      <a:prstDash val="solid"/>
                      <a:round/>
                      <a:headEnd type="none" w="med" len="med"/>
                      <a:tailEnd type="none" w="med" len="med"/>
                    </a:lnR>
                  </a:tcPr>
                </a:tc>
              </a:tr>
              <a:tr h="184067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dirty="0" smtClean="0">
                          <a:latin typeface="+mn-lt"/>
                        </a:rPr>
                        <a:t>Smoke Vent</a:t>
                      </a: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endParaRPr lang="zh-CN" altLang="en-US" sz="1400" dirty="0">
                        <a:latin typeface="+mn-lt"/>
                        <a:ea typeface="+mj-ea"/>
                        <a:cs typeface="Arial" pitchFamily="34" charset="0"/>
                      </a:endParaRPr>
                    </a:p>
                  </a:txBody>
                  <a:tcPr>
                    <a:lnB w="28575"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400" b="0" i="0" dirty="0" smtClean="0">
                          <a:solidFill>
                            <a:srgbClr val="000000"/>
                          </a:solidFill>
                          <a:latin typeface="+mn-lt"/>
                          <a:ea typeface="+mn-ea"/>
                          <a:cs typeface="Arial" pitchFamily="34" charset="0"/>
                        </a:rPr>
                        <a:t>The smoke vent, also called a smoke valve, is installed on a </a:t>
                      </a:r>
                      <a:r>
                        <a:rPr lang="en-US" altLang="zh-CN" sz="1400" b="0" i="0" dirty="0" smtClean="0">
                          <a:solidFill>
                            <a:srgbClr val="000000"/>
                          </a:solidFill>
                          <a:latin typeface="+mn-lt"/>
                          <a:ea typeface="+mn-ea"/>
                          <a:cs typeface="Arial" pitchFamily="34" charset="0"/>
                        </a:rPr>
                        <a:t>pipeline</a:t>
                      </a:r>
                      <a:r>
                        <a:rPr lang="zh-CN" altLang="zh-CN" sz="1400" b="0" i="0" dirty="0" smtClean="0">
                          <a:solidFill>
                            <a:srgbClr val="000000"/>
                          </a:solidFill>
                          <a:latin typeface="+mn-lt"/>
                          <a:ea typeface="+mn-ea"/>
                          <a:cs typeface="Arial" pitchFamily="34" charset="0"/>
                        </a:rPr>
                        <a:t> of the smoke exhaust system. It is normally closed during proper operating and is opened upon a fire to </a:t>
                      </a:r>
                      <a:r>
                        <a:rPr lang="en-US" altLang="zh-CN" sz="1400" b="0" i="0" dirty="0" smtClean="0">
                          <a:solidFill>
                            <a:srgbClr val="000000"/>
                          </a:solidFill>
                          <a:latin typeface="+mn-lt"/>
                          <a:ea typeface="+mn-ea"/>
                          <a:cs typeface="Arial" pitchFamily="34" charset="0"/>
                        </a:rPr>
                        <a:t>exhaust</a:t>
                      </a:r>
                      <a:r>
                        <a:rPr lang="zh-CN" altLang="zh-CN" sz="1400" b="0" i="0" dirty="0" smtClean="0">
                          <a:solidFill>
                            <a:srgbClr val="000000"/>
                          </a:solidFill>
                          <a:latin typeface="+mn-lt"/>
                          <a:ea typeface="+mn-ea"/>
                          <a:cs typeface="Arial" pitchFamily="34" charset="0"/>
                        </a:rPr>
                        <a:t> smoke.</a:t>
                      </a:r>
                    </a:p>
                  </a:txBody>
                  <a:tcP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2" name="标题 1"/>
          <p:cNvSpPr>
            <a:spLocks noGrp="1"/>
          </p:cNvSpPr>
          <p:nvPr>
            <p:ph type="title"/>
          </p:nvPr>
        </p:nvSpPr>
        <p:spPr/>
        <p:txBody>
          <a:bodyPr>
            <a:normAutofit/>
          </a:bodyPr>
          <a:lstStyle/>
          <a:p>
            <a:pPr lvl="1" algn="l" defTabSz="914034" rtl="0" fontAlgn="base">
              <a:lnSpc>
                <a:spcPct val="90000"/>
              </a:lnSpc>
              <a:spcBef>
                <a:spcPct val="0"/>
              </a:spcBef>
            </a:pPr>
            <a:r>
              <a:rPr lang="zh-CN" altLang="en-US" sz="3200" kern="1200" dirty="0">
                <a:solidFill>
                  <a:schemeClr val="tx1"/>
                </a:solidFill>
                <a:latin typeface="Huawei Sans" panose="020C0503030203020204" pitchFamily="34" charset="0"/>
                <a:ea typeface="方正兰亭黑简体" panose="02000000000000000000" pitchFamily="2" charset="-122"/>
              </a:rPr>
              <a:t>Smoke Control System </a:t>
            </a:r>
            <a:r>
              <a:rPr lang="en-US" altLang="zh-CN" sz="3200" kern="1200" dirty="0" smtClean="0">
                <a:solidFill>
                  <a:schemeClr val="tx1"/>
                </a:solidFill>
                <a:latin typeface="Huawei Sans" panose="020C0503030203020204" pitchFamily="34" charset="0"/>
                <a:ea typeface="方正兰亭黑简体" panose="02000000000000000000" pitchFamily="2" charset="-122"/>
              </a:rPr>
              <a:t>(2)</a:t>
            </a:r>
            <a:endParaRPr lang="zh-CN" altLang="zh-CN" sz="3200" kern="1200" dirty="0">
              <a:solidFill>
                <a:schemeClr val="tx1"/>
              </a:solidFill>
              <a:latin typeface="Huawei Sans" panose="020C0503030203020204" pitchFamily="34" charset="0"/>
              <a:ea typeface="方正兰亭黑简体" panose="02000000000000000000" pitchFamily="2" charset="-122"/>
              <a:cs typeface="+mn-cs"/>
            </a:endParaRPr>
          </a:p>
        </p:txBody>
      </p:sp>
      <p:pic>
        <p:nvPicPr>
          <p:cNvPr id="6" name="图片 5"/>
          <p:cNvPicPr>
            <a:picLocks noChangeAspect="1"/>
          </p:cNvPicPr>
          <p:nvPr/>
        </p:nvPicPr>
        <p:blipFill>
          <a:blip r:embed="rId3"/>
          <a:stretch>
            <a:fillRect/>
          </a:stretch>
        </p:blipFill>
        <p:spPr>
          <a:xfrm>
            <a:off x="4096680" y="1500596"/>
            <a:ext cx="1758459" cy="1317268"/>
          </a:xfrm>
          <a:prstGeom prst="rect">
            <a:avLst/>
          </a:prstGeom>
        </p:spPr>
      </p:pic>
      <p:pic>
        <p:nvPicPr>
          <p:cNvPr id="9" name="图片 8"/>
          <p:cNvPicPr/>
          <p:nvPr/>
        </p:nvPicPr>
        <p:blipFill>
          <a:blip r:embed="rId4" cstate="print"/>
          <a:srcRect/>
          <a:stretch>
            <a:fillRect/>
          </a:stretch>
        </p:blipFill>
        <p:spPr bwMode="auto">
          <a:xfrm>
            <a:off x="4279439" y="2904629"/>
            <a:ext cx="1236090" cy="1401912"/>
          </a:xfrm>
          <a:prstGeom prst="rect">
            <a:avLst/>
          </a:prstGeom>
          <a:noFill/>
          <a:ln w="9525">
            <a:noFill/>
            <a:miter lim="800000"/>
            <a:headEnd/>
            <a:tailEnd/>
          </a:ln>
        </p:spPr>
      </p:pic>
      <p:pic>
        <p:nvPicPr>
          <p:cNvPr id="11" name="图片 10"/>
          <p:cNvPicPr/>
          <p:nvPr/>
        </p:nvPicPr>
        <p:blipFill>
          <a:blip r:embed="rId5" cstate="print">
            <a:clrChange>
              <a:clrFrom>
                <a:srgbClr val="E4F3FE"/>
              </a:clrFrom>
              <a:clrTo>
                <a:srgbClr val="E4F3FE">
                  <a:alpha val="0"/>
                </a:srgbClr>
              </a:clrTo>
            </a:clrChange>
          </a:blip>
          <a:srcRect/>
          <a:stretch>
            <a:fillRect/>
          </a:stretch>
        </p:blipFill>
        <p:spPr bwMode="auto">
          <a:xfrm>
            <a:off x="4188058" y="4453321"/>
            <a:ext cx="1575701" cy="1735042"/>
          </a:xfrm>
          <a:prstGeom prst="rect">
            <a:avLst/>
          </a:prstGeom>
          <a:noFill/>
          <a:ln w="9525">
            <a:noFill/>
            <a:miter lim="800000"/>
            <a:headEnd/>
            <a:tailEnd/>
          </a:ln>
        </p:spPr>
      </p:pic>
    </p:spTree>
    <p:extLst>
      <p:ext uri="{BB962C8B-B14F-4D97-AF65-F5344CB8AC3E}">
        <p14:creationId xmlns:p14="http://schemas.microsoft.com/office/powerpoint/2010/main" val="145294503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Structure of the Safety Evacuation System</a:t>
            </a:r>
            <a:endParaRPr lang="zh-CN" altLang="en-US" dirty="0"/>
          </a:p>
        </p:txBody>
      </p:sp>
      <p:grpSp>
        <p:nvGrpSpPr>
          <p:cNvPr id="5" name="组合 4"/>
          <p:cNvGrpSpPr/>
          <p:nvPr/>
        </p:nvGrpSpPr>
        <p:grpSpPr>
          <a:xfrm>
            <a:off x="2840211" y="1175657"/>
            <a:ext cx="6846429" cy="4843892"/>
            <a:chOff x="2900364" y="1550988"/>
            <a:chExt cx="6472001" cy="4578982"/>
          </a:xfrm>
        </p:grpSpPr>
        <p:grpSp>
          <p:nvGrpSpPr>
            <p:cNvPr id="2" name="画布 7"/>
            <p:cNvGrpSpPr>
              <a:grpSpLocks/>
            </p:cNvGrpSpPr>
            <p:nvPr/>
          </p:nvGrpSpPr>
          <p:grpSpPr bwMode="auto">
            <a:xfrm>
              <a:off x="2900364" y="1550988"/>
              <a:ext cx="6472001" cy="4520649"/>
              <a:chOff x="-83" y="-83"/>
              <a:chExt cx="46749" cy="32658"/>
            </a:xfrm>
          </p:grpSpPr>
          <p:sp>
            <p:nvSpPr>
              <p:cNvPr id="1027" name="AutoShape 3"/>
              <p:cNvSpPr>
                <a:spLocks noChangeAspect="1" noChangeArrowheads="1"/>
              </p:cNvSpPr>
              <p:nvPr/>
            </p:nvSpPr>
            <p:spPr bwMode="auto">
              <a:xfrm>
                <a:off x="-83" y="-83"/>
                <a:ext cx="46749" cy="32657"/>
              </a:xfrm>
              <a:prstGeom prst="rect">
                <a:avLst/>
              </a:prstGeom>
              <a:noFill/>
            </p:spPr>
            <p:txBody>
              <a:bodyPr vert="horz" wrap="square" lIns="91440" tIns="45720" rIns="91440" bIns="45720" numCol="1" anchor="ctr" anchorCtr="0" compatLnSpc="1">
                <a:prstTxWarp prst="textNoShape">
                  <a:avLst/>
                </a:prstTxWarp>
              </a:bodyPr>
              <a:lstStyle/>
              <a:p>
                <a:endParaRPr lang="zh-CN" altLang="en-US" sz="1200">
                  <a:cs typeface="Arial" pitchFamily="34" charset="0"/>
                </a:endParaRPr>
              </a:p>
            </p:txBody>
          </p:sp>
          <p:sp>
            <p:nvSpPr>
              <p:cNvPr id="12" name="直接连接符 72"/>
              <p:cNvSpPr>
                <a:spLocks noChangeShapeType="1"/>
              </p:cNvSpPr>
              <p:nvPr/>
            </p:nvSpPr>
            <p:spPr bwMode="auto">
              <a:xfrm flipH="1">
                <a:off x="23691" y="14059"/>
                <a:ext cx="11113" cy="8563"/>
              </a:xfrm>
              <a:prstGeom prst="line">
                <a:avLst/>
              </a:prstGeom>
              <a:noFill/>
              <a:ln w="15875">
                <a:solidFill>
                  <a:srgbClr val="000000"/>
                </a:solidFill>
                <a:prstDash val="dash"/>
                <a:round/>
                <a:headEnd/>
                <a:tailEnd/>
              </a:ln>
            </p:spPr>
            <p:txBody>
              <a:bodyPr vert="horz" wrap="square" lIns="91440" tIns="45720" rIns="91440" bIns="45720" numCol="1" anchor="ctr" anchorCtr="0" compatLnSpc="1">
                <a:prstTxWarp prst="textNoShape">
                  <a:avLst/>
                </a:prstTxWarp>
              </a:bodyPr>
              <a:lstStyle/>
              <a:p>
                <a:endParaRPr lang="zh-CN" altLang="en-US" sz="1200">
                  <a:cs typeface="Arial" pitchFamily="34" charset="0"/>
                </a:endParaRPr>
              </a:p>
            </p:txBody>
          </p:sp>
          <p:sp>
            <p:nvSpPr>
              <p:cNvPr id="13" name="Text Box 15"/>
              <p:cNvSpPr txBox="1">
                <a:spLocks noChangeArrowheads="1"/>
              </p:cNvSpPr>
              <p:nvPr/>
            </p:nvSpPr>
            <p:spPr bwMode="auto">
              <a:xfrm>
                <a:off x="3235" y="5702"/>
                <a:ext cx="28819" cy="2660"/>
              </a:xfrm>
              <a:prstGeom prst="rect">
                <a:avLst/>
              </a:prstGeom>
              <a:solidFill>
                <a:srgbClr val="FFFFFF"/>
              </a:solidFill>
              <a:ln w="15875">
                <a:solidFill>
                  <a:srgbClr val="000000"/>
                </a:solidFill>
                <a:prstDash val="dash"/>
                <a:miter lim="800000"/>
                <a:headEnd/>
                <a:tailEnd/>
              </a:ln>
            </p:spPr>
            <p:txBody>
              <a:bodyPr vert="horz" wrap="square" lIns="91440" tIns="45720" rIns="91440" bIns="45720" numCol="1" anchor="ctr" anchorCtr="0" compatLnSpc="1">
                <a:prstTxWarp prst="textNoShape">
                  <a:avLst/>
                </a:prstTxWarp>
              </a:bodyPr>
              <a:lstStyle/>
              <a:p>
                <a:pPr algn="ctr" defTabSz="914400"/>
                <a:r>
                  <a:rPr lang="zh-CN" altLang="en-US" sz="1200">
                    <a:solidFill>
                      <a:srgbClr val="000000"/>
                    </a:solidFill>
                    <a:cs typeface="Arial" pitchFamily="34" charset="0"/>
                  </a:rPr>
                  <a:t>Automatic fire alarm controller</a:t>
                </a:r>
              </a:p>
            </p:txBody>
          </p:sp>
          <p:sp>
            <p:nvSpPr>
              <p:cNvPr id="14" name="Text Box 16"/>
              <p:cNvSpPr txBox="1">
                <a:spLocks noChangeArrowheads="1"/>
              </p:cNvSpPr>
              <p:nvPr/>
            </p:nvSpPr>
            <p:spPr bwMode="auto">
              <a:xfrm>
                <a:off x="4089" y="57"/>
                <a:ext cx="10185" cy="2660"/>
              </a:xfrm>
              <a:prstGeom prst="rect">
                <a:avLst/>
              </a:prstGeom>
              <a:solidFill>
                <a:srgbClr val="FFFFFF"/>
              </a:solidFill>
              <a:ln w="15875">
                <a:solidFill>
                  <a:srgbClr val="000000"/>
                </a:solidFill>
                <a:prstDash val="dash"/>
                <a:miter lim="800000"/>
                <a:headEnd/>
                <a:tailEnd/>
              </a:ln>
            </p:spPr>
            <p:txBody>
              <a:bodyPr vert="horz" wrap="square" lIns="91440" tIns="45720" rIns="91440" bIns="45720" numCol="1" anchor="ctr" anchorCtr="0" compatLnSpc="1">
                <a:prstTxWarp prst="textNoShape">
                  <a:avLst/>
                </a:prstTxWarp>
              </a:bodyPr>
              <a:lstStyle/>
              <a:p>
                <a:pPr algn="ctr" defTabSz="914400"/>
                <a:r>
                  <a:rPr lang="zh-CN" altLang="en-US" sz="1200" dirty="0">
                    <a:solidFill>
                      <a:srgbClr val="000000"/>
                    </a:solidFill>
                    <a:cs typeface="Arial" pitchFamily="34" charset="0"/>
                  </a:rPr>
                  <a:t>Manual alarm button</a:t>
                </a:r>
              </a:p>
            </p:txBody>
          </p:sp>
          <p:sp>
            <p:nvSpPr>
              <p:cNvPr id="22" name="Line 17"/>
              <p:cNvSpPr>
                <a:spLocks noChangeShapeType="1"/>
              </p:cNvSpPr>
              <p:nvPr/>
            </p:nvSpPr>
            <p:spPr bwMode="auto">
              <a:xfrm>
                <a:off x="9182" y="2717"/>
                <a:ext cx="6" cy="2985"/>
              </a:xfrm>
              <a:prstGeom prst="line">
                <a:avLst/>
              </a:prstGeom>
              <a:noFill/>
              <a:ln w="15875">
                <a:solidFill>
                  <a:srgbClr val="000000"/>
                </a:solidFill>
                <a:prstDash val="dash"/>
                <a:round/>
                <a:headEnd/>
                <a:tailEnd type="triangle" w="med" len="med"/>
              </a:ln>
            </p:spPr>
            <p:txBody>
              <a:bodyPr vert="horz" wrap="square" lIns="91440" tIns="45720" rIns="91440" bIns="45720" numCol="1" anchor="ctr" anchorCtr="0" compatLnSpc="1">
                <a:prstTxWarp prst="textNoShape">
                  <a:avLst/>
                </a:prstTxWarp>
              </a:bodyPr>
              <a:lstStyle/>
              <a:p>
                <a:endParaRPr lang="zh-CN" altLang="en-US" sz="1200">
                  <a:cs typeface="Arial" pitchFamily="34" charset="0"/>
                </a:endParaRPr>
              </a:p>
            </p:txBody>
          </p:sp>
          <p:sp>
            <p:nvSpPr>
              <p:cNvPr id="23" name="Text Box 19"/>
              <p:cNvSpPr txBox="1">
                <a:spLocks noChangeArrowheads="1"/>
              </p:cNvSpPr>
              <p:nvPr/>
            </p:nvSpPr>
            <p:spPr bwMode="auto">
              <a:xfrm>
                <a:off x="18548" y="0"/>
                <a:ext cx="10179" cy="2660"/>
              </a:xfrm>
              <a:prstGeom prst="rect">
                <a:avLst/>
              </a:prstGeom>
              <a:solidFill>
                <a:srgbClr val="FFFFFF"/>
              </a:solidFill>
              <a:ln w="15875">
                <a:solidFill>
                  <a:srgbClr val="000000"/>
                </a:solidFill>
                <a:prstDash val="dash"/>
                <a:miter lim="800000"/>
                <a:headEnd/>
                <a:tailEnd/>
              </a:ln>
            </p:spPr>
            <p:txBody>
              <a:bodyPr vert="horz" wrap="square" lIns="91440" tIns="45720" rIns="91440" bIns="45720" numCol="1" anchor="ctr" anchorCtr="0" compatLnSpc="1">
                <a:prstTxWarp prst="textNoShape">
                  <a:avLst/>
                </a:prstTxWarp>
              </a:bodyPr>
              <a:lstStyle/>
              <a:p>
                <a:pPr algn="ctr" defTabSz="914400"/>
                <a:r>
                  <a:rPr lang="zh-CN" altLang="en-US" sz="1200">
                    <a:solidFill>
                      <a:srgbClr val="000000"/>
                    </a:solidFill>
                    <a:cs typeface="Arial" pitchFamily="34" charset="0"/>
                  </a:rPr>
                  <a:t>Fire detector</a:t>
                </a:r>
              </a:p>
            </p:txBody>
          </p:sp>
          <p:sp>
            <p:nvSpPr>
              <p:cNvPr id="24" name="Line 20"/>
              <p:cNvSpPr>
                <a:spLocks noChangeShapeType="1"/>
              </p:cNvSpPr>
              <p:nvPr/>
            </p:nvSpPr>
            <p:spPr bwMode="auto">
              <a:xfrm>
                <a:off x="23539" y="2717"/>
                <a:ext cx="0" cy="2985"/>
              </a:xfrm>
              <a:prstGeom prst="line">
                <a:avLst/>
              </a:prstGeom>
              <a:noFill/>
              <a:ln w="15875">
                <a:solidFill>
                  <a:srgbClr val="000000"/>
                </a:solidFill>
                <a:prstDash val="dash"/>
                <a:round/>
                <a:headEnd/>
                <a:tailEnd type="triangle" w="med" len="med"/>
              </a:ln>
            </p:spPr>
            <p:txBody>
              <a:bodyPr vert="horz" wrap="square" lIns="91440" tIns="45720" rIns="91440" bIns="45720" numCol="1" anchor="ctr" anchorCtr="0" compatLnSpc="1">
                <a:prstTxWarp prst="textNoShape">
                  <a:avLst/>
                </a:prstTxWarp>
              </a:bodyPr>
              <a:lstStyle/>
              <a:p>
                <a:endParaRPr lang="zh-CN" altLang="en-US" sz="1200">
                  <a:cs typeface="Arial" pitchFamily="34" charset="0"/>
                </a:endParaRPr>
              </a:p>
            </p:txBody>
          </p:sp>
          <p:sp>
            <p:nvSpPr>
              <p:cNvPr id="25" name="Line 21"/>
              <p:cNvSpPr>
                <a:spLocks noChangeShapeType="1"/>
              </p:cNvSpPr>
              <p:nvPr/>
            </p:nvSpPr>
            <p:spPr bwMode="auto">
              <a:xfrm>
                <a:off x="16027" y="8362"/>
                <a:ext cx="19" cy="7100"/>
              </a:xfrm>
              <a:prstGeom prst="line">
                <a:avLst/>
              </a:prstGeom>
              <a:noFill/>
              <a:ln w="15875">
                <a:solidFill>
                  <a:srgbClr val="000000"/>
                </a:solidFill>
                <a:prstDash val="dash"/>
                <a:round/>
                <a:headEnd/>
                <a:tailEnd type="triangle" w="med" len="med"/>
              </a:ln>
            </p:spPr>
            <p:txBody>
              <a:bodyPr vert="horz" wrap="square" lIns="91440" tIns="45720" rIns="91440" bIns="45720" numCol="1" anchor="ctr" anchorCtr="0" compatLnSpc="1">
                <a:prstTxWarp prst="textNoShape">
                  <a:avLst/>
                </a:prstTxWarp>
              </a:bodyPr>
              <a:lstStyle/>
              <a:p>
                <a:endParaRPr lang="zh-CN" altLang="en-US" sz="1200">
                  <a:cs typeface="Arial" pitchFamily="34" charset="0"/>
                </a:endParaRPr>
              </a:p>
            </p:txBody>
          </p:sp>
          <p:cxnSp>
            <p:nvCxnSpPr>
              <p:cNvPr id="26" name="AutoShape 25"/>
              <p:cNvCxnSpPr>
                <a:cxnSpLocks noChangeShapeType="1"/>
              </p:cNvCxnSpPr>
              <p:nvPr/>
            </p:nvCxnSpPr>
            <p:spPr bwMode="auto">
              <a:xfrm>
                <a:off x="32285" y="6918"/>
                <a:ext cx="4194" cy="0"/>
              </a:xfrm>
              <a:prstGeom prst="straightConnector1">
                <a:avLst/>
              </a:prstGeom>
              <a:noFill/>
              <a:ln w="15875">
                <a:solidFill>
                  <a:srgbClr val="000000"/>
                </a:solidFill>
                <a:prstDash val="dash"/>
                <a:round/>
                <a:headEnd/>
                <a:tailEnd type="triangle" w="med" len="med"/>
              </a:ln>
            </p:spPr>
          </p:cxnSp>
          <p:sp>
            <p:nvSpPr>
              <p:cNvPr id="27" name="Text Box 31"/>
              <p:cNvSpPr txBox="1">
                <a:spLocks noChangeArrowheads="1"/>
              </p:cNvSpPr>
              <p:nvPr/>
            </p:nvSpPr>
            <p:spPr bwMode="auto">
              <a:xfrm>
                <a:off x="36479" y="5702"/>
                <a:ext cx="10185" cy="2660"/>
              </a:xfrm>
              <a:prstGeom prst="rect">
                <a:avLst/>
              </a:prstGeom>
              <a:solidFill>
                <a:srgbClr val="FFFFFF"/>
              </a:solidFill>
              <a:ln w="15875">
                <a:solidFill>
                  <a:srgbClr val="000000"/>
                </a:solidFill>
                <a:prstDash val="dash"/>
                <a:miter lim="800000"/>
                <a:headEnd/>
                <a:tailEnd/>
              </a:ln>
            </p:spPr>
            <p:txBody>
              <a:bodyPr vert="horz" wrap="square" lIns="91440" tIns="45720" rIns="91440" bIns="45720" numCol="1" anchor="ctr" anchorCtr="0" compatLnSpc="1">
                <a:prstTxWarp prst="textNoShape">
                  <a:avLst/>
                </a:prstTxWarp>
              </a:bodyPr>
              <a:lstStyle/>
              <a:p>
                <a:pPr algn="ctr" defTabSz="914400"/>
                <a:r>
                  <a:rPr lang="zh-CN" altLang="en-US" sz="1200">
                    <a:solidFill>
                      <a:srgbClr val="000000"/>
                    </a:solidFill>
                    <a:cs typeface="Arial" pitchFamily="34" charset="0"/>
                  </a:rPr>
                  <a:t>Other linkage</a:t>
                </a:r>
              </a:p>
            </p:txBody>
          </p:sp>
          <p:sp>
            <p:nvSpPr>
              <p:cNvPr id="28" name="Text Box 32"/>
              <p:cNvSpPr txBox="1">
                <a:spLocks noChangeArrowheads="1"/>
              </p:cNvSpPr>
              <p:nvPr/>
            </p:nvSpPr>
            <p:spPr bwMode="auto">
              <a:xfrm>
                <a:off x="8324" y="21291"/>
                <a:ext cx="15367" cy="2661"/>
              </a:xfrm>
              <a:prstGeom prst="rect">
                <a:avLst/>
              </a:prstGeom>
              <a:solidFill>
                <a:srgbClr val="FFFFFF"/>
              </a:solidFill>
              <a:ln w="15875">
                <a:solidFill>
                  <a:srgbClr val="000000"/>
                </a:solidFill>
                <a:miter lim="800000"/>
                <a:headEnd/>
                <a:tailEnd/>
              </a:ln>
            </p:spPr>
            <p:txBody>
              <a:bodyPr vert="horz" wrap="square" lIns="91440" tIns="45720" rIns="91440" bIns="45720" numCol="1" anchor="ctr" anchorCtr="0" compatLnSpc="1">
                <a:prstTxWarp prst="textNoShape">
                  <a:avLst/>
                </a:prstTxWarp>
              </a:bodyPr>
              <a:lstStyle/>
              <a:p>
                <a:pPr algn="ctr" defTabSz="914400"/>
                <a:r>
                  <a:rPr lang="zh-CN" altLang="en-US" sz="1200">
                    <a:solidFill>
                      <a:srgbClr val="000000"/>
                    </a:solidFill>
                    <a:cs typeface="Arial" pitchFamily="34" charset="0"/>
                  </a:rPr>
                  <a:t>Power distribution device for emergency lighting</a:t>
                </a:r>
              </a:p>
            </p:txBody>
          </p:sp>
          <p:cxnSp>
            <p:nvCxnSpPr>
              <p:cNvPr id="29" name="AutoShape 37"/>
              <p:cNvCxnSpPr>
                <a:cxnSpLocks noChangeShapeType="1"/>
              </p:cNvCxnSpPr>
              <p:nvPr/>
            </p:nvCxnSpPr>
            <p:spPr bwMode="auto">
              <a:xfrm>
                <a:off x="9093" y="26962"/>
                <a:ext cx="13795" cy="6"/>
              </a:xfrm>
              <a:prstGeom prst="straightConnector1">
                <a:avLst/>
              </a:prstGeom>
              <a:noFill/>
              <a:ln w="15875">
                <a:solidFill>
                  <a:srgbClr val="000000"/>
                </a:solidFill>
                <a:round/>
                <a:headEnd/>
                <a:tailEnd/>
              </a:ln>
            </p:spPr>
          </p:cxnSp>
          <p:sp>
            <p:nvSpPr>
              <p:cNvPr id="30" name="Text Box 38"/>
              <p:cNvSpPr txBox="1">
                <a:spLocks noChangeArrowheads="1"/>
              </p:cNvSpPr>
              <p:nvPr/>
            </p:nvSpPr>
            <p:spPr bwMode="auto">
              <a:xfrm>
                <a:off x="2660" y="29915"/>
                <a:ext cx="13049" cy="2660"/>
              </a:xfrm>
              <a:prstGeom prst="rect">
                <a:avLst/>
              </a:prstGeom>
              <a:solidFill>
                <a:srgbClr val="FFFFFF"/>
              </a:solidFill>
              <a:ln w="15875">
                <a:solidFill>
                  <a:srgbClr val="000000"/>
                </a:solidFill>
                <a:miter lim="800000"/>
                <a:headEnd/>
                <a:tailEnd/>
              </a:ln>
            </p:spPr>
            <p:txBody>
              <a:bodyPr vert="horz" wrap="square" lIns="91440" tIns="45720" rIns="91440" bIns="45720" numCol="1" anchor="ctr" anchorCtr="0" compatLnSpc="1">
                <a:prstTxWarp prst="textNoShape">
                  <a:avLst/>
                </a:prstTxWarp>
              </a:bodyPr>
              <a:lstStyle/>
              <a:p>
                <a:pPr algn="ctr" defTabSz="914400"/>
                <a:r>
                  <a:rPr lang="zh-CN" altLang="en-US" sz="1200">
                    <a:solidFill>
                      <a:srgbClr val="000000"/>
                    </a:solidFill>
                    <a:cs typeface="Arial" pitchFamily="34" charset="0"/>
                  </a:rPr>
                  <a:t>Fire emergency lights</a:t>
                </a:r>
              </a:p>
            </p:txBody>
          </p:sp>
          <p:sp>
            <p:nvSpPr>
              <p:cNvPr id="31" name="Text Box 41"/>
              <p:cNvSpPr txBox="1">
                <a:spLocks noChangeArrowheads="1"/>
              </p:cNvSpPr>
              <p:nvPr/>
            </p:nvSpPr>
            <p:spPr bwMode="auto">
              <a:xfrm>
                <a:off x="8280" y="15659"/>
                <a:ext cx="15526" cy="2661"/>
              </a:xfrm>
              <a:prstGeom prst="rect">
                <a:avLst/>
              </a:prstGeom>
              <a:solidFill>
                <a:srgbClr val="FFFFFF"/>
              </a:solidFill>
              <a:ln w="15875">
                <a:solidFill>
                  <a:srgbClr val="000000"/>
                </a:solidFill>
                <a:miter lim="800000"/>
                <a:headEnd/>
                <a:tailEnd/>
              </a:ln>
            </p:spPr>
            <p:txBody>
              <a:bodyPr vert="horz" wrap="square" lIns="91440" tIns="45720" rIns="91440" bIns="45720" numCol="1" anchor="ctr" anchorCtr="0" compatLnSpc="1">
                <a:prstTxWarp prst="textNoShape">
                  <a:avLst/>
                </a:prstTxWarp>
              </a:bodyPr>
              <a:lstStyle/>
              <a:p>
                <a:pPr algn="ctr" defTabSz="914400"/>
                <a:r>
                  <a:rPr lang="zh-CN" altLang="en-US" sz="1200" dirty="0">
                    <a:solidFill>
                      <a:srgbClr val="000000"/>
                    </a:solidFill>
                    <a:cs typeface="Arial" pitchFamily="34" charset="0"/>
                  </a:rPr>
                  <a:t>Emergency lighting controller</a:t>
                </a:r>
              </a:p>
            </p:txBody>
          </p:sp>
          <p:sp>
            <p:nvSpPr>
              <p:cNvPr id="448" name="Text Box 89"/>
              <p:cNvSpPr txBox="1">
                <a:spLocks noChangeArrowheads="1"/>
              </p:cNvSpPr>
              <p:nvPr/>
            </p:nvSpPr>
            <p:spPr bwMode="auto">
              <a:xfrm>
                <a:off x="28459" y="21272"/>
                <a:ext cx="13637" cy="2661"/>
              </a:xfrm>
              <a:prstGeom prst="rect">
                <a:avLst/>
              </a:prstGeom>
              <a:solidFill>
                <a:srgbClr val="FFFFFF"/>
              </a:solidFill>
              <a:ln w="15875">
                <a:solidFill>
                  <a:srgbClr val="000000"/>
                </a:solidFill>
                <a:miter lim="800000"/>
                <a:headEnd/>
                <a:tailEnd/>
              </a:ln>
            </p:spPr>
            <p:txBody>
              <a:bodyPr vert="horz" wrap="square" lIns="91440" tIns="45720" rIns="91440" bIns="45720" numCol="1" anchor="ctr" anchorCtr="0" compatLnSpc="1">
                <a:prstTxWarp prst="textNoShape">
                  <a:avLst/>
                </a:prstTxWarp>
              </a:bodyPr>
              <a:lstStyle/>
              <a:p>
                <a:pPr algn="ctr" defTabSz="914400"/>
                <a:r>
                  <a:rPr lang="zh-CN" altLang="en-US" sz="1200" dirty="0">
                    <a:solidFill>
                      <a:srgbClr val="000000"/>
                    </a:solidFill>
                    <a:cs typeface="Arial" pitchFamily="34" charset="0"/>
                  </a:rPr>
                  <a:t>Centralized power supply for emergency lighting</a:t>
                </a:r>
              </a:p>
            </p:txBody>
          </p:sp>
          <p:sp>
            <p:nvSpPr>
              <p:cNvPr id="449" name="直接连接符 28"/>
              <p:cNvSpPr>
                <a:spLocks noChangeShapeType="1"/>
              </p:cNvSpPr>
              <p:nvPr/>
            </p:nvSpPr>
            <p:spPr bwMode="auto">
              <a:xfrm flipH="1">
                <a:off x="16008" y="18320"/>
                <a:ext cx="35" cy="2971"/>
              </a:xfrm>
              <a:prstGeom prst="line">
                <a:avLst/>
              </a:prstGeom>
              <a:noFill/>
              <a:ln w="1587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CN" altLang="en-US" sz="1200">
                  <a:cs typeface="Arial" pitchFamily="34" charset="0"/>
                </a:endParaRPr>
              </a:p>
            </p:txBody>
          </p:sp>
          <p:sp>
            <p:nvSpPr>
              <p:cNvPr id="450" name="直接连接符 150"/>
              <p:cNvSpPr>
                <a:spLocks noChangeShapeType="1"/>
              </p:cNvSpPr>
              <p:nvPr/>
            </p:nvSpPr>
            <p:spPr bwMode="auto">
              <a:xfrm flipH="1">
                <a:off x="15949" y="23996"/>
                <a:ext cx="31" cy="2972"/>
              </a:xfrm>
              <a:prstGeom prst="line">
                <a:avLst/>
              </a:prstGeom>
              <a:noFill/>
              <a:ln w="1587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CN" altLang="en-US" sz="1200">
                  <a:cs typeface="Arial" pitchFamily="34" charset="0"/>
                </a:endParaRPr>
              </a:p>
            </p:txBody>
          </p:sp>
          <p:sp>
            <p:nvSpPr>
              <p:cNvPr id="451" name="直接连接符 33"/>
              <p:cNvSpPr>
                <a:spLocks noChangeShapeType="1"/>
              </p:cNvSpPr>
              <p:nvPr/>
            </p:nvSpPr>
            <p:spPr bwMode="auto">
              <a:xfrm flipV="1">
                <a:off x="23691" y="22603"/>
                <a:ext cx="4769" cy="19"/>
              </a:xfrm>
              <a:prstGeom prst="line">
                <a:avLst/>
              </a:prstGeom>
              <a:noFill/>
              <a:ln w="1587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CN" altLang="en-US" sz="1200">
                  <a:cs typeface="Arial" pitchFamily="34" charset="0"/>
                </a:endParaRPr>
              </a:p>
            </p:txBody>
          </p:sp>
          <p:sp>
            <p:nvSpPr>
              <p:cNvPr id="452" name="直接连接符 151"/>
              <p:cNvSpPr>
                <a:spLocks noChangeShapeType="1"/>
              </p:cNvSpPr>
              <p:nvPr/>
            </p:nvSpPr>
            <p:spPr bwMode="auto">
              <a:xfrm flipH="1">
                <a:off x="9188" y="26968"/>
                <a:ext cx="32" cy="2972"/>
              </a:xfrm>
              <a:prstGeom prst="line">
                <a:avLst/>
              </a:prstGeom>
              <a:noFill/>
              <a:ln w="1587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CN" altLang="en-US" sz="1200">
                  <a:cs typeface="Arial" pitchFamily="34" charset="0"/>
                </a:endParaRPr>
              </a:p>
            </p:txBody>
          </p:sp>
          <p:sp>
            <p:nvSpPr>
              <p:cNvPr id="453" name="直接连接符 152"/>
              <p:cNvSpPr>
                <a:spLocks noChangeShapeType="1"/>
              </p:cNvSpPr>
              <p:nvPr/>
            </p:nvSpPr>
            <p:spPr bwMode="auto">
              <a:xfrm flipH="1">
                <a:off x="22857" y="26943"/>
                <a:ext cx="31" cy="2972"/>
              </a:xfrm>
              <a:prstGeom prst="line">
                <a:avLst/>
              </a:prstGeom>
              <a:noFill/>
              <a:ln w="1587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CN" altLang="en-US" sz="1200">
                  <a:cs typeface="Arial" pitchFamily="34" charset="0"/>
                </a:endParaRPr>
              </a:p>
            </p:txBody>
          </p:sp>
          <p:sp>
            <p:nvSpPr>
              <p:cNvPr id="454" name="Text Box 41"/>
              <p:cNvSpPr txBox="1">
                <a:spLocks noChangeArrowheads="1"/>
              </p:cNvSpPr>
              <p:nvPr/>
            </p:nvSpPr>
            <p:spPr bwMode="auto">
              <a:xfrm>
                <a:off x="28460" y="11399"/>
                <a:ext cx="13636" cy="2859"/>
              </a:xfrm>
              <a:prstGeom prst="rect">
                <a:avLst/>
              </a:prstGeom>
              <a:solidFill>
                <a:srgbClr val="FFFFFF"/>
              </a:solidFill>
              <a:ln w="15875">
                <a:solidFill>
                  <a:srgbClr val="000000"/>
                </a:solidFill>
                <a:prstDash val="dash"/>
                <a:miter lim="800000"/>
                <a:headEnd/>
                <a:tailEnd/>
              </a:ln>
            </p:spPr>
            <p:txBody>
              <a:bodyPr vert="horz" wrap="square" lIns="91440" tIns="45720" rIns="91440" bIns="45720" numCol="1" anchor="ctr" anchorCtr="0" compatLnSpc="1">
                <a:prstTxWarp prst="textNoShape">
                  <a:avLst/>
                </a:prstTxWarp>
              </a:bodyPr>
              <a:lstStyle/>
              <a:p>
                <a:pPr algn="ctr" defTabSz="914400"/>
                <a:r>
                  <a:rPr lang="zh-CN" altLang="en-US" sz="1200" dirty="0">
                    <a:solidFill>
                      <a:srgbClr val="000000"/>
                    </a:solidFill>
                    <a:cs typeface="Arial" pitchFamily="34" charset="0"/>
                  </a:rPr>
                  <a:t>Power supply/distribution system</a:t>
                </a:r>
              </a:p>
            </p:txBody>
          </p:sp>
          <p:sp>
            <p:nvSpPr>
              <p:cNvPr id="455" name="直接连接符 70"/>
              <p:cNvSpPr>
                <a:spLocks noChangeShapeType="1"/>
              </p:cNvSpPr>
              <p:nvPr/>
            </p:nvSpPr>
            <p:spPr bwMode="auto">
              <a:xfrm flipH="1">
                <a:off x="34804" y="14059"/>
                <a:ext cx="0" cy="7213"/>
              </a:xfrm>
              <a:prstGeom prst="line">
                <a:avLst/>
              </a:prstGeom>
              <a:noFill/>
              <a:ln w="15875">
                <a:solidFill>
                  <a:srgbClr val="000000"/>
                </a:solidFill>
                <a:prstDash val="dash"/>
                <a:round/>
                <a:headEnd/>
                <a:tailEnd/>
              </a:ln>
            </p:spPr>
            <p:txBody>
              <a:bodyPr vert="horz" wrap="square" lIns="91440" tIns="45720" rIns="91440" bIns="45720" numCol="1" anchor="ctr" anchorCtr="0" compatLnSpc="1">
                <a:prstTxWarp prst="textNoShape">
                  <a:avLst/>
                </a:prstTxWarp>
              </a:bodyPr>
              <a:lstStyle/>
              <a:p>
                <a:endParaRPr lang="zh-CN" altLang="en-US" sz="1200">
                  <a:cs typeface="Arial" pitchFamily="34" charset="0"/>
                </a:endParaRPr>
              </a:p>
            </p:txBody>
          </p:sp>
          <p:sp>
            <p:nvSpPr>
              <p:cNvPr id="456" name="Text Box 39"/>
              <p:cNvSpPr txBox="1">
                <a:spLocks noChangeArrowheads="1"/>
              </p:cNvSpPr>
              <p:nvPr/>
            </p:nvSpPr>
            <p:spPr bwMode="auto">
              <a:xfrm>
                <a:off x="16294" y="29915"/>
                <a:ext cx="13347" cy="2660"/>
              </a:xfrm>
              <a:prstGeom prst="rect">
                <a:avLst/>
              </a:prstGeom>
              <a:solidFill>
                <a:srgbClr val="FFFFFF"/>
              </a:solidFill>
              <a:ln w="15875">
                <a:solidFill>
                  <a:srgbClr val="000000"/>
                </a:solidFill>
                <a:miter lim="800000"/>
                <a:headEnd/>
                <a:tailEnd/>
              </a:ln>
            </p:spPr>
            <p:txBody>
              <a:bodyPr vert="horz" wrap="square" lIns="91440" tIns="45720" rIns="91440" bIns="45720" numCol="1" anchor="ctr" anchorCtr="0" compatLnSpc="1">
                <a:prstTxWarp prst="textNoShape">
                  <a:avLst/>
                </a:prstTxWarp>
              </a:bodyPr>
              <a:lstStyle/>
              <a:p>
                <a:pPr algn="ctr" defTabSz="914400"/>
                <a:r>
                  <a:rPr lang="zh-CN" altLang="en-US" sz="1200">
                    <a:solidFill>
                      <a:srgbClr val="000000"/>
                    </a:solidFill>
                    <a:cs typeface="Arial" pitchFamily="34" charset="0"/>
                  </a:rPr>
                  <a:t>Fire evacuation indicators</a:t>
                </a:r>
              </a:p>
            </p:txBody>
          </p:sp>
          <p:sp>
            <p:nvSpPr>
              <p:cNvPr id="457" name="直接连接符 71"/>
              <p:cNvSpPr>
                <a:spLocks noChangeShapeType="1"/>
              </p:cNvSpPr>
              <p:nvPr/>
            </p:nvSpPr>
            <p:spPr bwMode="auto">
              <a:xfrm flipH="1">
                <a:off x="23806" y="14059"/>
                <a:ext cx="10998" cy="2930"/>
              </a:xfrm>
              <a:prstGeom prst="line">
                <a:avLst/>
              </a:prstGeom>
              <a:noFill/>
              <a:ln w="15875">
                <a:solidFill>
                  <a:srgbClr val="000000"/>
                </a:solidFill>
                <a:prstDash val="dash"/>
                <a:round/>
                <a:headEnd/>
                <a:tailEnd/>
              </a:ln>
            </p:spPr>
            <p:txBody>
              <a:bodyPr vert="horz" wrap="square" lIns="91440" tIns="45720" rIns="91440" bIns="45720" numCol="1" anchor="ctr" anchorCtr="0" compatLnSpc="1">
                <a:prstTxWarp prst="textNoShape">
                  <a:avLst/>
                </a:prstTxWarp>
              </a:bodyPr>
              <a:lstStyle/>
              <a:p>
                <a:endParaRPr lang="zh-CN" altLang="en-US" sz="1200">
                  <a:cs typeface="Arial" pitchFamily="34" charset="0"/>
                </a:endParaRPr>
              </a:p>
            </p:txBody>
          </p:sp>
        </p:grpSp>
        <p:sp>
          <p:nvSpPr>
            <p:cNvPr id="32" name="圆角矩形 31"/>
            <p:cNvSpPr/>
            <p:nvPr/>
          </p:nvSpPr>
          <p:spPr bwMode="auto">
            <a:xfrm>
              <a:off x="3071664" y="3609020"/>
              <a:ext cx="5724636" cy="2520950"/>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200">
                <a:ea typeface="宋体" pitchFamily="2" charset="-122"/>
                <a:cs typeface="Arial" pitchFamily="34" charset="0"/>
              </a:endParaRPr>
            </a:p>
          </p:txBody>
        </p:sp>
      </p:grpSp>
    </p:spTree>
    <p:extLst>
      <p:ext uri="{BB962C8B-B14F-4D97-AF65-F5344CB8AC3E}">
        <p14:creationId xmlns:p14="http://schemas.microsoft.com/office/powerpoint/2010/main" val="304429247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格 6"/>
          <p:cNvGraphicFramePr>
            <a:graphicFrameLocks noGrp="1"/>
          </p:cNvGraphicFramePr>
          <p:nvPr>
            <p:extLst>
              <p:ext uri="{D42A27DB-BD31-4B8C-83A1-F6EECF244321}">
                <p14:modId xmlns:p14="http://schemas.microsoft.com/office/powerpoint/2010/main" val="2573789344"/>
              </p:ext>
            </p:extLst>
          </p:nvPr>
        </p:nvGraphicFramePr>
        <p:xfrm>
          <a:off x="700644" y="1091358"/>
          <a:ext cx="10913424" cy="4778865"/>
        </p:xfrm>
        <a:graphic>
          <a:graphicData uri="http://schemas.openxmlformats.org/drawingml/2006/table">
            <a:tbl>
              <a:tblPr firstRow="1" bandRow="1"/>
              <a:tblGrid>
                <a:gridCol w="2363656"/>
                <a:gridCol w="3922834"/>
                <a:gridCol w="4626934"/>
              </a:tblGrid>
              <a:tr h="324446">
                <a:tc>
                  <a:txBody>
                    <a:bodyPr/>
                    <a:lstStyle/>
                    <a:p>
                      <a:pPr marL="0" algn="ctr" defTabSz="914400">
                        <a:buNone/>
                      </a:pPr>
                      <a:r>
                        <a:rPr lang="en-US" altLang="zh-CN" sz="1600" b="1" i="0" dirty="0" smtClean="0">
                          <a:solidFill>
                            <a:srgbClr val="000000"/>
                          </a:solidFill>
                          <a:latin typeface="+mn-lt"/>
                          <a:ea typeface="+mj-ea"/>
                          <a:cs typeface="Arial" pitchFamily="34" charset="0"/>
                        </a:rPr>
                        <a:t>Components</a:t>
                      </a:r>
                      <a:endParaRPr lang="zh-CN" altLang="en-US" sz="1600" b="1" i="0" dirty="0">
                        <a:solidFill>
                          <a:srgbClr val="000000"/>
                        </a:solidFill>
                        <a:latin typeface="+mn-lt"/>
                        <a:ea typeface="+mj-ea"/>
                        <a:cs typeface="Arial" pitchFamily="34" charset="0"/>
                      </a:endParaRPr>
                    </a:p>
                  </a:txBody>
                  <a:tcP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marL="0" algn="ctr" defTabSz="914400">
                        <a:buNone/>
                      </a:pPr>
                      <a:r>
                        <a:rPr lang="zh-CN" altLang="en-US" sz="1600" b="1" i="0" dirty="0">
                          <a:solidFill>
                            <a:srgbClr val="000000"/>
                          </a:solidFill>
                          <a:latin typeface="+mn-lt"/>
                          <a:ea typeface="+mj-ea"/>
                          <a:cs typeface="Arial" pitchFamily="34" charset="0"/>
                        </a:rPr>
                        <a:t>Picture</a:t>
                      </a:r>
                    </a:p>
                  </a:txBody>
                  <a:tcP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marL="0" algn="ctr" defTabSz="914400">
                        <a:buNone/>
                      </a:pPr>
                      <a:r>
                        <a:rPr lang="zh-CN" altLang="en-US" sz="1600" b="1" i="0" dirty="0">
                          <a:solidFill>
                            <a:srgbClr val="000000"/>
                          </a:solidFill>
                          <a:latin typeface="+mn-lt"/>
                          <a:ea typeface="+mj-ea"/>
                          <a:cs typeface="Arial" pitchFamily="34" charset="0"/>
                        </a:rPr>
                        <a:t>Description</a:t>
                      </a:r>
                    </a:p>
                  </a:txBody>
                  <a:tcP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215758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600" dirty="0" smtClean="0">
                          <a:latin typeface="+mn-lt"/>
                        </a:rPr>
                        <a:t>Fire Emergency Light</a:t>
                      </a:r>
                      <a:endParaRPr lang="zh-CN" altLang="en-US" sz="1600" dirty="0">
                        <a:latin typeface="+mn-lt"/>
                        <a:ea typeface="+mj-ea"/>
                        <a:cs typeface="Arial" pitchFamily="34" charset="0"/>
                      </a:endParaRPr>
                    </a:p>
                  </a:txBody>
                  <a:tcPr anchor="ctr">
                    <a:lnL w="28575" cap="flat" cmpd="sng" algn="ctr">
                      <a:solidFill>
                        <a:schemeClr val="tx1"/>
                      </a:solidFill>
                      <a:prstDash val="solid"/>
                      <a:round/>
                      <a:headEnd type="none" w="med" len="med"/>
                      <a:tailEnd type="none" w="med" len="med"/>
                    </a:lnL>
                  </a:tcPr>
                </a:tc>
                <a:tc>
                  <a:txBody>
                    <a:bodyPr/>
                    <a:lstStyle/>
                    <a:p>
                      <a:endParaRPr lang="zh-CN" altLang="en-US" sz="1600" dirty="0">
                        <a:latin typeface="+mn-lt"/>
                        <a:ea typeface="+mj-ea"/>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600" b="0" i="0" dirty="0" smtClean="0">
                          <a:solidFill>
                            <a:srgbClr val="000000"/>
                          </a:solidFill>
                          <a:latin typeface="+mn-lt"/>
                          <a:ea typeface="+mn-ea"/>
                          <a:cs typeface="Arial" pitchFamily="34" charset="0"/>
                        </a:rPr>
                        <a:t>The fire emergency lights provide lighting for personnel evacuation and fire extinguishing. Key parameters include the input voltage, luminous flux, light source type, and power.</a:t>
                      </a:r>
                    </a:p>
                  </a:txBody>
                  <a:tcPr>
                    <a:lnR w="28575" cap="flat" cmpd="sng" algn="ctr">
                      <a:solidFill>
                        <a:schemeClr val="tx1"/>
                      </a:solidFill>
                      <a:prstDash val="solid"/>
                      <a:round/>
                      <a:headEnd type="none" w="med" len="med"/>
                      <a:tailEnd type="none" w="med" len="med"/>
                    </a:lnR>
                  </a:tcPr>
                </a:tc>
              </a:tr>
              <a:tr h="187153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600" dirty="0" smtClean="0">
                          <a:latin typeface="+mn-lt"/>
                        </a:rPr>
                        <a:t>Fire Evacuation Indicators</a:t>
                      </a:r>
                      <a:endParaRPr lang="zh-CN" altLang="en-US" sz="1600" dirty="0">
                        <a:latin typeface="+mn-lt"/>
                        <a:ea typeface="+mj-ea"/>
                        <a:cs typeface="Arial"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endParaRPr lang="zh-CN" altLang="en-US" sz="1600" dirty="0">
                        <a:latin typeface="+mn-lt"/>
                        <a:ea typeface="+mj-ea"/>
                        <a:cs typeface="Arial" pitchFamily="34" charset="0"/>
                      </a:endParaRPr>
                    </a:p>
                  </a:txBody>
                  <a:tcPr>
                    <a:lnB w="28575" cap="flat" cmpd="sng" algn="ctr">
                      <a:solidFill>
                        <a:schemeClr val="tx1"/>
                      </a:solidFill>
                      <a:prstDash val="solid"/>
                      <a:round/>
                      <a:headEnd type="none" w="med" len="med"/>
                      <a:tailEnd type="none" w="med" len="med"/>
                    </a:lnB>
                  </a:tcPr>
                </a:tc>
                <a:tc>
                  <a:txBody>
                    <a:bodyPr/>
                    <a:lstStyle/>
                    <a:p>
                      <a:pPr marL="0" indent="0" algn="l" defTabSz="914400">
                        <a:buClr>
                          <a:srgbClr val="000000"/>
                        </a:buClr>
                        <a:buFont typeface="Wingdings"/>
                        <a:buNone/>
                      </a:pPr>
                      <a:r>
                        <a:rPr lang="zh-CN" altLang="zh-CN" sz="1600" b="0" i="0" dirty="0" smtClean="0">
                          <a:solidFill>
                            <a:srgbClr val="000000"/>
                          </a:solidFill>
                          <a:latin typeface="+mn-lt"/>
                          <a:ea typeface="+mn-ea"/>
                          <a:cs typeface="Arial" pitchFamily="34" charset="0"/>
                        </a:rPr>
                        <a:t>The fire evacuation indicators provide the following functions by using signs or text:</a:t>
                      </a:r>
                      <a:endParaRPr lang="en-US" altLang="zh-CN" sz="1600" b="0" i="0" dirty="0" smtClean="0">
                        <a:solidFill>
                          <a:srgbClr val="000000"/>
                        </a:solidFill>
                        <a:latin typeface="+mn-lt"/>
                        <a:ea typeface="+mn-ea"/>
                        <a:cs typeface="Arial" pitchFamily="34" charset="0"/>
                      </a:endParaRPr>
                    </a:p>
                    <a:p>
                      <a:pPr marL="285750" indent="-285750" algn="l" defTabSz="914400">
                        <a:buClr>
                          <a:srgbClr val="000000"/>
                        </a:buClr>
                        <a:buFont typeface="Arial" panose="020B0604020202020204" pitchFamily="34" charset="0"/>
                        <a:buChar char="•"/>
                      </a:pPr>
                      <a:r>
                        <a:rPr lang="zh-CN" altLang="zh-CN" sz="1400" b="0" i="0" kern="1200" dirty="0" smtClean="0">
                          <a:solidFill>
                            <a:srgbClr val="000000"/>
                          </a:solidFill>
                          <a:latin typeface="+mn-lt"/>
                          <a:ea typeface="+mn-ea"/>
                          <a:cs typeface="Arial" pitchFamily="34" charset="0"/>
                        </a:rPr>
                        <a:t>Indicate the exit, current floor, and shelter floor (room);</a:t>
                      </a:r>
                      <a:endParaRPr lang="en-US" altLang="zh-CN" sz="1400" b="0" i="0" kern="1200" dirty="0" smtClean="0">
                        <a:solidFill>
                          <a:srgbClr val="000000"/>
                        </a:solidFill>
                        <a:latin typeface="+mn-lt"/>
                        <a:ea typeface="+mn-ea"/>
                        <a:cs typeface="Arial" pitchFamily="34" charset="0"/>
                      </a:endParaRPr>
                    </a:p>
                    <a:p>
                      <a:pPr marL="285750" indent="-285750" algn="l" defTabSz="914400">
                        <a:buClr>
                          <a:srgbClr val="000000"/>
                        </a:buClr>
                        <a:buFont typeface="Arial" panose="020B0604020202020204" pitchFamily="34" charset="0"/>
                        <a:buChar char="•"/>
                      </a:pPr>
                      <a:r>
                        <a:rPr lang="zh-CN" altLang="zh-CN" sz="1400" b="0" i="0" dirty="0" smtClean="0">
                          <a:solidFill>
                            <a:srgbClr val="000000"/>
                          </a:solidFill>
                          <a:latin typeface="+mn-lt"/>
                          <a:ea typeface="+mn-ea"/>
                          <a:cs typeface="Arial" pitchFamily="34" charset="0"/>
                        </a:rPr>
                        <a:t>Indicate the evacuation direction;</a:t>
                      </a:r>
                      <a:endParaRPr lang="en-US" altLang="zh-CN" sz="1400" b="0" i="0" dirty="0" smtClean="0">
                        <a:solidFill>
                          <a:srgbClr val="000000"/>
                        </a:solidFill>
                        <a:latin typeface="+mn-lt"/>
                        <a:ea typeface="+mn-ea"/>
                        <a:cs typeface="Arial" pitchFamily="34" charset="0"/>
                      </a:endParaRPr>
                    </a:p>
                    <a:p>
                      <a:pPr marL="285750" indent="-285750" algn="l" defTabSz="914400">
                        <a:buClr>
                          <a:srgbClr val="000000"/>
                        </a:buClr>
                        <a:buFont typeface="Arial" panose="020B0604020202020204" pitchFamily="34" charset="0"/>
                        <a:buChar char="•"/>
                      </a:pPr>
                      <a:r>
                        <a:rPr lang="zh-CN" altLang="zh-CN" sz="1400" b="0" i="0" dirty="0" smtClean="0">
                          <a:solidFill>
                            <a:srgbClr val="000000"/>
                          </a:solidFill>
                          <a:latin typeface="+mn-lt"/>
                          <a:ea typeface="+mn-ea"/>
                          <a:cs typeface="Arial" pitchFamily="34" charset="0"/>
                        </a:rPr>
                        <a:t>Indicate the locations and directions to the fire extinguishers, fire hydrant boxes, fire lifts, and stairs for the disabled;</a:t>
                      </a:r>
                      <a:endParaRPr lang="en-US" altLang="zh-CN" sz="1400" b="0" i="0" dirty="0" smtClean="0">
                        <a:solidFill>
                          <a:srgbClr val="000000"/>
                        </a:solidFill>
                        <a:latin typeface="+mn-lt"/>
                        <a:ea typeface="+mn-ea"/>
                        <a:cs typeface="Arial" pitchFamily="34" charset="0"/>
                      </a:endParaRPr>
                    </a:p>
                    <a:p>
                      <a:pPr marL="285750" indent="-285750" algn="l" defTabSz="914400">
                        <a:buClr>
                          <a:srgbClr val="000000"/>
                        </a:buClr>
                        <a:buFont typeface="Arial" panose="020B0604020202020204" pitchFamily="34" charset="0"/>
                        <a:buChar char="•"/>
                      </a:pPr>
                      <a:r>
                        <a:rPr lang="zh-CN" altLang="zh-CN" sz="1400" b="0" i="0" dirty="0" smtClean="0">
                          <a:solidFill>
                            <a:srgbClr val="000000"/>
                          </a:solidFill>
                          <a:latin typeface="+mn-lt"/>
                          <a:ea typeface="+mn-ea"/>
                          <a:cs typeface="Arial" pitchFamily="34" charset="0"/>
                        </a:rPr>
                        <a:t>Indicate the blocked passages and places and the storage locations of hazardous materials.</a:t>
                      </a:r>
                    </a:p>
                  </a:txBody>
                  <a:tcP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2" name="标题 1"/>
          <p:cNvSpPr>
            <a:spLocks noGrp="1"/>
          </p:cNvSpPr>
          <p:nvPr>
            <p:ph type="title"/>
          </p:nvPr>
        </p:nvSpPr>
        <p:spPr/>
        <p:txBody>
          <a:bodyPr>
            <a:normAutofit/>
          </a:bodyPr>
          <a:lstStyle/>
          <a:p>
            <a:pPr lvl="1" algn="l" defTabSz="914034" rtl="0" fontAlgn="base">
              <a:lnSpc>
                <a:spcPct val="90000"/>
              </a:lnSpc>
              <a:spcBef>
                <a:spcPct val="0"/>
              </a:spcBef>
            </a:pPr>
            <a:r>
              <a:rPr lang="en-US" altLang="zh-CN" sz="3200" kern="1200" dirty="0" smtClean="0">
                <a:solidFill>
                  <a:schemeClr val="tx1"/>
                </a:solidFill>
                <a:latin typeface="Huawei Sans" panose="020C0503030203020204" pitchFamily="34" charset="0"/>
                <a:ea typeface="方正兰亭黑简体" panose="02000000000000000000" pitchFamily="2" charset="-122"/>
              </a:rPr>
              <a:t>Safety Evacuation System (1)</a:t>
            </a:r>
            <a:endParaRPr lang="zh-CN" altLang="zh-CN" sz="3200" kern="1200" dirty="0">
              <a:solidFill>
                <a:schemeClr val="tx1"/>
              </a:solidFill>
              <a:latin typeface="Huawei Sans" panose="020C0503030203020204" pitchFamily="34" charset="0"/>
              <a:ea typeface="方正兰亭黑简体" panose="02000000000000000000" pitchFamily="2" charset="-122"/>
              <a:cs typeface="+mn-cs"/>
            </a:endParaRPr>
          </a:p>
        </p:txBody>
      </p:sp>
      <p:pic>
        <p:nvPicPr>
          <p:cNvPr id="9" name="Picture 2" descr="https://timgsa.baidu.com/timg?image&amp;quality=80&amp;size=b9999_10000&amp;sec=1495690523374&amp;di=54e6c0aae874817c7297c792e92007c3&amp;imgtype=0&amp;src=http%3A%2F%2Fimg.frbiz.com%2Fnimg%2F2a%2Fd0%2F29b4c0dd00681b27f67f8bb0b263-0x0-1%2Fdirection_safety_signs.jpg"/>
          <p:cNvPicPr>
            <a:picLocks noChangeAspect="1" noChangeArrowheads="1"/>
          </p:cNvPicPr>
          <p:nvPr/>
        </p:nvPicPr>
        <p:blipFill>
          <a:blip r:embed="rId3" cstate="print"/>
          <a:srcRect/>
          <a:stretch>
            <a:fillRect/>
          </a:stretch>
        </p:blipFill>
        <p:spPr bwMode="auto">
          <a:xfrm>
            <a:off x="3989766" y="4160512"/>
            <a:ext cx="1980220" cy="1116124"/>
          </a:xfrm>
          <a:prstGeom prst="rect">
            <a:avLst/>
          </a:prstGeom>
          <a:noFill/>
        </p:spPr>
      </p:pic>
      <p:pic>
        <p:nvPicPr>
          <p:cNvPr id="4" name="图片 3" descr="屏幕剪辑"/>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89766" y="1631195"/>
            <a:ext cx="1647669" cy="1822753"/>
          </a:xfrm>
          <a:prstGeom prst="rect">
            <a:avLst/>
          </a:prstGeom>
        </p:spPr>
      </p:pic>
    </p:spTree>
    <p:extLst>
      <p:ext uri="{BB962C8B-B14F-4D97-AF65-F5344CB8AC3E}">
        <p14:creationId xmlns:p14="http://schemas.microsoft.com/office/powerpoint/2010/main" val="261458621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格 6"/>
          <p:cNvGraphicFramePr>
            <a:graphicFrameLocks noGrp="1"/>
          </p:cNvGraphicFramePr>
          <p:nvPr>
            <p:extLst>
              <p:ext uri="{D42A27DB-BD31-4B8C-83A1-F6EECF244321}">
                <p14:modId xmlns:p14="http://schemas.microsoft.com/office/powerpoint/2010/main" val="3673325380"/>
              </p:ext>
            </p:extLst>
          </p:nvPr>
        </p:nvGraphicFramePr>
        <p:xfrm>
          <a:off x="700644" y="1091343"/>
          <a:ext cx="10913424" cy="5119452"/>
        </p:xfrm>
        <a:graphic>
          <a:graphicData uri="http://schemas.openxmlformats.org/drawingml/2006/table">
            <a:tbl>
              <a:tblPr firstRow="1" bandRow="1"/>
              <a:tblGrid>
                <a:gridCol w="2363656"/>
                <a:gridCol w="3922834"/>
                <a:gridCol w="4626934"/>
              </a:tblGrid>
              <a:tr h="324446">
                <a:tc>
                  <a:txBody>
                    <a:bodyPr/>
                    <a:lstStyle/>
                    <a:p>
                      <a:pPr marL="0" algn="ctr" defTabSz="914400">
                        <a:buNone/>
                      </a:pPr>
                      <a:r>
                        <a:rPr lang="en-US" altLang="zh-CN" sz="1600" b="1" i="0" dirty="0" smtClean="0">
                          <a:solidFill>
                            <a:srgbClr val="000000"/>
                          </a:solidFill>
                          <a:latin typeface="+mn-lt"/>
                          <a:ea typeface="+mj-ea"/>
                          <a:cs typeface="Arial" pitchFamily="34" charset="0"/>
                        </a:rPr>
                        <a:t>Components</a:t>
                      </a:r>
                      <a:endParaRPr lang="zh-CN" altLang="en-US" sz="1600" b="1" i="0" dirty="0">
                        <a:solidFill>
                          <a:srgbClr val="000000"/>
                        </a:solidFill>
                        <a:latin typeface="+mn-lt"/>
                        <a:ea typeface="+mj-ea"/>
                        <a:cs typeface="Arial" pitchFamily="34" charset="0"/>
                      </a:endParaRPr>
                    </a:p>
                  </a:txBody>
                  <a:tcP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marL="0" algn="ctr" defTabSz="914400">
                        <a:buNone/>
                      </a:pPr>
                      <a:r>
                        <a:rPr lang="zh-CN" altLang="en-US" sz="1600" b="1" i="0" dirty="0">
                          <a:solidFill>
                            <a:srgbClr val="000000"/>
                          </a:solidFill>
                          <a:latin typeface="+mn-lt"/>
                          <a:ea typeface="+mj-ea"/>
                          <a:cs typeface="Arial" pitchFamily="34" charset="0"/>
                        </a:rPr>
                        <a:t>Picture</a:t>
                      </a:r>
                    </a:p>
                  </a:txBody>
                  <a:tcP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marL="0" algn="ctr" defTabSz="914400">
                        <a:buNone/>
                      </a:pPr>
                      <a:r>
                        <a:rPr lang="zh-CN" altLang="en-US" sz="1600" b="1" i="0" dirty="0">
                          <a:solidFill>
                            <a:srgbClr val="000000"/>
                          </a:solidFill>
                          <a:latin typeface="+mn-lt"/>
                          <a:ea typeface="+mj-ea"/>
                          <a:cs typeface="Arial" pitchFamily="34" charset="0"/>
                        </a:rPr>
                        <a:t>Description</a:t>
                      </a:r>
                    </a:p>
                  </a:txBody>
                  <a:tcP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173221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400" dirty="0" smtClean="0">
                          <a:latin typeface="+mn-lt"/>
                        </a:rPr>
                        <a:t>Emergency Lighting Controller</a:t>
                      </a:r>
                      <a:endParaRPr lang="zh-CN" altLang="en-US" sz="1400" dirty="0">
                        <a:latin typeface="+mn-lt"/>
                        <a:ea typeface="+mj-ea"/>
                        <a:cs typeface="Arial" pitchFamily="34" charset="0"/>
                      </a:endParaRPr>
                    </a:p>
                  </a:txBody>
                  <a:tcPr anchor="ctr">
                    <a:lnL w="28575" cap="flat" cmpd="sng" algn="ctr">
                      <a:solidFill>
                        <a:schemeClr val="tx1"/>
                      </a:solidFill>
                      <a:prstDash val="solid"/>
                      <a:round/>
                      <a:headEnd type="none" w="med" len="med"/>
                      <a:tailEnd type="none" w="med" len="med"/>
                    </a:lnL>
                  </a:tcPr>
                </a:tc>
                <a:tc>
                  <a:txBody>
                    <a:bodyPr/>
                    <a:lstStyle/>
                    <a:p>
                      <a:endParaRPr lang="zh-CN" altLang="en-US" sz="1400" dirty="0">
                        <a:latin typeface="+mn-lt"/>
                        <a:ea typeface="+mj-ea"/>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400" kern="1200" dirty="0" smtClean="0">
                          <a:solidFill>
                            <a:schemeClr val="tx1"/>
                          </a:solidFill>
                          <a:latin typeface="+mn-lt"/>
                          <a:ea typeface="+mn-ea"/>
                          <a:cs typeface="+mn-cs"/>
                        </a:rPr>
                        <a:t>The emergency lighting controller controls and displays the operating status of the following components: fire emergency lights, centralized power supply for emergency lighting, power distribution device for emergency lighting (power distribution box for emergency lighting), and other accessories.</a:t>
                      </a:r>
                    </a:p>
                  </a:txBody>
                  <a:tcPr>
                    <a:lnR w="28575" cap="flat" cmpd="sng" algn="ctr">
                      <a:solidFill>
                        <a:schemeClr val="tx1"/>
                      </a:solidFill>
                      <a:prstDash val="solid"/>
                      <a:round/>
                      <a:headEnd type="none" w="med" len="med"/>
                      <a:tailEnd type="none" w="med" len="med"/>
                    </a:lnR>
                  </a:tcPr>
                </a:tc>
              </a:tr>
              <a:tr h="149629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400" dirty="0" smtClean="0">
                          <a:latin typeface="+mn-lt"/>
                        </a:rPr>
                        <a:t>Power Distribution Device for Emergency Lighting</a:t>
                      </a:r>
                      <a:endParaRPr lang="zh-CN" altLang="en-US" sz="1400" dirty="0">
                        <a:latin typeface="+mn-lt"/>
                        <a:ea typeface="+mj-ea"/>
                        <a:cs typeface="Arial" pitchFamily="34" charset="0"/>
                      </a:endParaRPr>
                    </a:p>
                  </a:txBody>
                  <a:tcPr anchor="ctr">
                    <a:lnL w="28575" cap="flat" cmpd="sng" algn="ctr">
                      <a:solidFill>
                        <a:schemeClr val="tx1"/>
                      </a:solidFill>
                      <a:prstDash val="solid"/>
                      <a:round/>
                      <a:headEnd type="none" w="med" len="med"/>
                      <a:tailEnd type="none" w="med" len="med"/>
                    </a:lnL>
                  </a:tcPr>
                </a:tc>
                <a:tc>
                  <a:txBody>
                    <a:bodyPr/>
                    <a:lstStyle/>
                    <a:p>
                      <a:endParaRPr lang="zh-CN" altLang="en-US" sz="1400" dirty="0">
                        <a:latin typeface="+mn-lt"/>
                        <a:ea typeface="+mj-ea"/>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400" kern="1200" dirty="0" smtClean="0">
                          <a:solidFill>
                            <a:schemeClr val="tx1"/>
                          </a:solidFill>
                          <a:latin typeface="+mn-lt"/>
                          <a:ea typeface="+mn-ea"/>
                          <a:cs typeface="+mn-cs"/>
                        </a:rPr>
                        <a:t>The power distribution device distributes power for the emergency lighting and evacuation indication system. Key parameters include the input voltage, output voltage, capacity, and operating time upon power failure.</a:t>
                      </a:r>
                    </a:p>
                  </a:txBody>
                  <a:tcPr>
                    <a:lnR w="28575" cap="flat" cmpd="sng" algn="ctr">
                      <a:solidFill>
                        <a:schemeClr val="tx1"/>
                      </a:solidFill>
                      <a:prstDash val="solid"/>
                      <a:round/>
                      <a:headEnd type="none" w="med" len="med"/>
                      <a:tailEnd type="none" w="med" len="med"/>
                    </a:lnR>
                  </a:tcPr>
                </a:tc>
              </a:tr>
              <a:tr h="155566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400" dirty="0" smtClean="0">
                          <a:latin typeface="+mn-lt"/>
                        </a:rPr>
                        <a:t>Centralized Power Supply for Emergency Lighting</a:t>
                      </a:r>
                      <a:endParaRPr lang="zh-CN" altLang="en-US" sz="1400" dirty="0">
                        <a:latin typeface="+mn-lt"/>
                        <a:ea typeface="+mj-ea"/>
                        <a:cs typeface="Arial"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endParaRPr lang="zh-CN" altLang="en-US" sz="1400" dirty="0">
                        <a:latin typeface="+mn-lt"/>
                        <a:ea typeface="+mj-ea"/>
                        <a:cs typeface="Arial" pitchFamily="34" charset="0"/>
                      </a:endParaRPr>
                    </a:p>
                  </a:txBody>
                  <a:tcPr>
                    <a:lnB w="28575"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400" b="0" i="0" dirty="0" smtClean="0">
                          <a:solidFill>
                            <a:srgbClr val="000000"/>
                          </a:solidFill>
                          <a:latin typeface="+mn-lt"/>
                          <a:ea typeface="+mn-ea"/>
                          <a:cs typeface="Arial" pitchFamily="34" charset="0"/>
                        </a:rPr>
                        <a:t>When a fire happens, the centralized power supply provides power for the fire emergency lights based on batteries. Key parameters include the power capacity, output voltage, and backup time.</a:t>
                      </a:r>
                    </a:p>
                  </a:txBody>
                  <a:tcP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2" name="标题 1"/>
          <p:cNvSpPr>
            <a:spLocks noGrp="1"/>
          </p:cNvSpPr>
          <p:nvPr>
            <p:ph type="title"/>
          </p:nvPr>
        </p:nvSpPr>
        <p:spPr/>
        <p:txBody>
          <a:bodyPr>
            <a:normAutofit/>
          </a:bodyPr>
          <a:lstStyle/>
          <a:p>
            <a:pPr lvl="1" algn="l" defTabSz="914034" rtl="0" fontAlgn="base">
              <a:lnSpc>
                <a:spcPct val="90000"/>
              </a:lnSpc>
              <a:spcBef>
                <a:spcPct val="0"/>
              </a:spcBef>
            </a:pPr>
            <a:r>
              <a:rPr lang="en-US" altLang="zh-CN" sz="3200" kern="1200" dirty="0" smtClean="0">
                <a:solidFill>
                  <a:schemeClr val="tx1"/>
                </a:solidFill>
                <a:latin typeface="Huawei Sans" panose="020C0503030203020204" pitchFamily="34" charset="0"/>
                <a:ea typeface="方正兰亭黑简体" panose="02000000000000000000" pitchFamily="2" charset="-122"/>
              </a:rPr>
              <a:t>Safety Evacuation System (2)</a:t>
            </a:r>
            <a:endParaRPr lang="zh-CN" altLang="zh-CN" sz="3200" kern="1200" dirty="0">
              <a:solidFill>
                <a:schemeClr val="tx1"/>
              </a:solidFill>
              <a:latin typeface="Huawei Sans" panose="020C0503030203020204" pitchFamily="34" charset="0"/>
              <a:ea typeface="方正兰亭黑简体" panose="02000000000000000000" pitchFamily="2" charset="-122"/>
              <a:cs typeface="+mn-cs"/>
            </a:endParaRPr>
          </a:p>
        </p:txBody>
      </p:sp>
      <p:pic>
        <p:nvPicPr>
          <p:cNvPr id="8" name="图片 7"/>
          <p:cNvPicPr/>
          <p:nvPr/>
        </p:nvPicPr>
        <p:blipFill>
          <a:blip r:embed="rId3" cstate="print">
            <a:extLst>
              <a:ext uri="{28A0092B-C50C-407E-A947-70E740481C1C}">
                <a14:useLocalDpi xmlns:a14="http://schemas.microsoft.com/office/drawing/2010/main" val="0"/>
              </a:ext>
            </a:extLst>
          </a:blip>
          <a:stretch>
            <a:fillRect/>
          </a:stretch>
        </p:blipFill>
        <p:spPr>
          <a:xfrm>
            <a:off x="4322600" y="1575231"/>
            <a:ext cx="1458413" cy="1483777"/>
          </a:xfrm>
          <a:prstGeom prst="rect">
            <a:avLst/>
          </a:prstGeom>
          <a:ln w="25400" cmpd="sng">
            <a:noFill/>
            <a:prstDash val="solid"/>
          </a:ln>
        </p:spPr>
      </p:pic>
      <p:pic>
        <p:nvPicPr>
          <p:cNvPr id="10" name="图片 9"/>
          <p:cNvPicPr/>
          <p:nvPr/>
        </p:nvPicPr>
        <p:blipFill rotWithShape="1">
          <a:blip r:embed="rId4" cstate="print">
            <a:extLst>
              <a:ext uri="{28A0092B-C50C-407E-A947-70E740481C1C}">
                <a14:useLocalDpi xmlns:a14="http://schemas.microsoft.com/office/drawing/2010/main" val="0"/>
              </a:ext>
            </a:extLst>
          </a:blip>
          <a:srcRect t="6510" b="9169"/>
          <a:stretch/>
        </p:blipFill>
        <p:spPr>
          <a:xfrm>
            <a:off x="4188058" y="3193913"/>
            <a:ext cx="1834756" cy="1386606"/>
          </a:xfrm>
          <a:prstGeom prst="rect">
            <a:avLst/>
          </a:prstGeom>
          <a:ln w="25400" cmpd="sng">
            <a:noFill/>
          </a:ln>
        </p:spPr>
      </p:pic>
      <p:pic>
        <p:nvPicPr>
          <p:cNvPr id="12" name="Picture 2"/>
          <p:cNvPicPr/>
          <p:nvPr/>
        </p:nvPicPr>
        <p:blipFill>
          <a:blip r:embed="rId5" cstate="print"/>
          <a:srcRect/>
          <a:stretch>
            <a:fillRect/>
          </a:stretch>
        </p:blipFill>
        <p:spPr bwMode="auto">
          <a:xfrm>
            <a:off x="3935682" y="4688292"/>
            <a:ext cx="2232248" cy="1476858"/>
          </a:xfrm>
          <a:prstGeom prst="rect">
            <a:avLst/>
          </a:prstGeom>
          <a:noFill/>
          <a:ln w="25400">
            <a:noFill/>
            <a:prstDash val="solid"/>
            <a:miter lim="800000"/>
            <a:headEnd/>
            <a:tailEnd/>
          </a:ln>
        </p:spPr>
      </p:pic>
    </p:spTree>
    <p:extLst>
      <p:ext uri="{BB962C8B-B14F-4D97-AF65-F5344CB8AC3E}">
        <p14:creationId xmlns:p14="http://schemas.microsoft.com/office/powerpoint/2010/main" val="241392905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a:solidFill>
                  <a:schemeClr val="bg1">
                    <a:lumMod val="50000"/>
                  </a:schemeClr>
                </a:solidFill>
              </a:rPr>
              <a:t>Fire Protection System</a:t>
            </a:r>
          </a:p>
          <a:p>
            <a:r>
              <a:rPr lang="en-US" b="1" dirty="0"/>
              <a:t>Fresh Air System</a:t>
            </a:r>
          </a:p>
          <a:p>
            <a:r>
              <a:rPr lang="en-US" dirty="0" smtClean="0">
                <a:solidFill>
                  <a:schemeClr val="bg1">
                    <a:lumMod val="50000"/>
                  </a:schemeClr>
                </a:solidFill>
              </a:rPr>
              <a:t>Cabinet System</a:t>
            </a:r>
            <a:endParaRPr lang="en-US" dirty="0">
              <a:solidFill>
                <a:schemeClr val="bg1">
                  <a:lumMod val="50000"/>
                </a:schemeClr>
              </a:solidFill>
            </a:endParaRPr>
          </a:p>
          <a:p>
            <a:r>
              <a:rPr lang="en-US" dirty="0">
                <a:solidFill>
                  <a:schemeClr val="bg1">
                    <a:lumMod val="50000"/>
                  </a:schemeClr>
                </a:solidFill>
              </a:rPr>
              <a:t>Lightning Protection and Grounding System</a:t>
            </a:r>
          </a:p>
          <a:p>
            <a:r>
              <a:rPr lang="en-US" dirty="0">
                <a:solidFill>
                  <a:schemeClr val="bg1">
                    <a:lumMod val="50000"/>
                  </a:schemeClr>
                </a:solidFill>
              </a:rPr>
              <a:t>Integrated Cabling System</a:t>
            </a:r>
          </a:p>
          <a:p>
            <a:r>
              <a:rPr lang="en-US" dirty="0">
                <a:solidFill>
                  <a:schemeClr val="bg1">
                    <a:lumMod val="50000"/>
                  </a:schemeClr>
                </a:solidFill>
              </a:rPr>
              <a:t>Indoor Decoration System</a:t>
            </a:r>
          </a:p>
        </p:txBody>
      </p:sp>
    </p:spTree>
    <p:extLst>
      <p:ext uri="{BB962C8B-B14F-4D97-AF65-F5344CB8AC3E}">
        <p14:creationId xmlns:p14="http://schemas.microsoft.com/office/powerpoint/2010/main" val="257733102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969834965"/>
          <p:cNvSpPr>
            <a:spLocks noGrp="1"/>
          </p:cNvSpPr>
          <p:nvPr>
            <p:ph type="title"/>
          </p:nvPr>
        </p:nvSpPr>
        <p:spPr/>
        <p:txBody>
          <a:bodyPr/>
          <a:lstStyle/>
          <a:p>
            <a:r>
              <a:rPr lang="en-US" altLang="zh-CN" dirty="0" smtClean="0"/>
              <a:t>Fresh Air </a:t>
            </a:r>
            <a:r>
              <a:rPr lang="en-US" altLang="zh-CN" dirty="0"/>
              <a:t>System Overview</a:t>
            </a:r>
            <a:endParaRPr lang="en-US" altLang="zh-CN" dirty="0" smtClean="0"/>
          </a:p>
        </p:txBody>
      </p:sp>
      <p:sp>
        <p:nvSpPr>
          <p:cNvPr id="22531" name="1050852122"/>
          <p:cNvSpPr>
            <a:spLocks noGrp="1"/>
          </p:cNvSpPr>
          <p:nvPr>
            <p:ph type="body" sz="quarter" idx="10"/>
          </p:nvPr>
        </p:nvSpPr>
        <p:spPr/>
        <p:txBody>
          <a:bodyPr/>
          <a:lstStyle/>
          <a:p>
            <a:r>
              <a:rPr lang="en-US" altLang="zh-CN" sz="1600" dirty="0"/>
              <a:t>A fresh air system refers to delivering the filtered outdoor fresh air indoors and exhausting the indoor stale air outdoors, achieving system balance while exchanging the air. This system makes scientific convection in a closed environment possible</a:t>
            </a:r>
            <a:r>
              <a:rPr lang="en-US" altLang="zh-CN" sz="1600" dirty="0" smtClean="0"/>
              <a:t>.</a:t>
            </a:r>
          </a:p>
          <a:p>
            <a:r>
              <a:rPr lang="en-US" altLang="zh-CN" sz="1600" dirty="0" smtClean="0"/>
              <a:t>Functions:</a:t>
            </a:r>
          </a:p>
          <a:p>
            <a:pPr lvl="1"/>
            <a:r>
              <a:rPr lang="en-US" altLang="zh-CN" sz="1400" dirty="0"/>
              <a:t>Maintain the positive pressure difference between the data center and the outside and avoid the entry of dust, ensuring better cleanliness; provide the data center with adequate fresh air, creating a favorable working condition for the personnel; treat the outdoor contaminated air, ensuring the safety of devices inside.</a:t>
            </a:r>
          </a:p>
          <a:p>
            <a:pPr lvl="1"/>
            <a:endParaRPr lang="en-US" altLang="zh-CN" sz="1400" dirty="0"/>
          </a:p>
        </p:txBody>
      </p:sp>
      <p:graphicFrame>
        <p:nvGraphicFramePr>
          <p:cNvPr id="4" name="Object 7"/>
          <p:cNvGraphicFramePr>
            <a:graphicFrameLocks noChangeAspect="1"/>
          </p:cNvGraphicFramePr>
          <p:nvPr>
            <p:extLst>
              <p:ext uri="{D42A27DB-BD31-4B8C-83A1-F6EECF244321}">
                <p14:modId xmlns:p14="http://schemas.microsoft.com/office/powerpoint/2010/main" val="1478716239"/>
              </p:ext>
            </p:extLst>
          </p:nvPr>
        </p:nvGraphicFramePr>
        <p:xfrm>
          <a:off x="7187727" y="3305175"/>
          <a:ext cx="3886200" cy="2895600"/>
        </p:xfrm>
        <a:graphic>
          <a:graphicData uri="http://schemas.openxmlformats.org/presentationml/2006/ole">
            <mc:AlternateContent xmlns:mc="http://schemas.openxmlformats.org/markup-compatibility/2006">
              <mc:Choice xmlns:v="urn:schemas-microsoft-com:vml" Requires="v">
                <p:oleObj spid="_x0000_s6175" name="Visio" r:id="rId4" imgW="3884771" imgH="2894362" progId="">
                  <p:embed/>
                </p:oleObj>
              </mc:Choice>
              <mc:Fallback>
                <p:oleObj name="Visio" r:id="rId4" imgW="3884771" imgH="2894362"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87727" y="3305175"/>
                        <a:ext cx="3886200" cy="2895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03958741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1976460341"/>
          <p:cNvSpPr>
            <a:spLocks noGrp="1"/>
          </p:cNvSpPr>
          <p:nvPr>
            <p:ph type="title"/>
          </p:nvPr>
        </p:nvSpPr>
        <p:spPr/>
        <p:txBody>
          <a:bodyPr/>
          <a:lstStyle/>
          <a:p>
            <a:pPr fontAlgn="ctr"/>
            <a:r>
              <a:rPr lang="en-US" altLang="zh-CN" dirty="0" smtClean="0"/>
              <a:t>Composition of the Fresh Air System</a:t>
            </a:r>
          </a:p>
        </p:txBody>
      </p:sp>
      <p:sp>
        <p:nvSpPr>
          <p:cNvPr id="25603" name="702912555"/>
          <p:cNvSpPr>
            <a:spLocks noGrp="1"/>
          </p:cNvSpPr>
          <p:nvPr>
            <p:ph type="body" sz="quarter" idx="10"/>
          </p:nvPr>
        </p:nvSpPr>
        <p:spPr/>
        <p:txBody>
          <a:bodyPr>
            <a:noAutofit/>
          </a:bodyPr>
          <a:lstStyle/>
          <a:p>
            <a:pPr marL="266700" indent="-266700" fontAlgn="ctr">
              <a:defRPr/>
            </a:pPr>
            <a:r>
              <a:rPr lang="en-US" altLang="zh-CN" sz="1800" dirty="0"/>
              <a:t>The fresh air system consists of the fresh air unit (fan, filter, humidifier, pre-cooling and heat reclamation devices), air exhaust pipes, and air exhaust vents. Out of these, the exhaust fan and filter are mandatory for the fresh air unit. The humidifier, pre-cooling and heat reclamation devices, and chemical filter are optional modules.</a:t>
            </a:r>
          </a:p>
          <a:p>
            <a:pPr fontAlgn="ctr" hangingPunct="1">
              <a:defRPr/>
            </a:pPr>
            <a:endParaRPr lang="en-US" altLang="zh-CN" sz="1800" dirty="0"/>
          </a:p>
        </p:txBody>
      </p:sp>
      <p:sp>
        <p:nvSpPr>
          <p:cNvPr id="2053" name="Rectangle 2"/>
          <p:cNvSpPr>
            <a:spLocks noChangeArrowheads="1"/>
          </p:cNvSpPr>
          <p:nvPr/>
        </p:nvSpPr>
        <p:spPr bwMode="auto">
          <a:xfrm>
            <a:off x="1524000" y="0"/>
            <a:ext cx="9144000" cy="0"/>
          </a:xfrm>
          <a:prstGeom prst="rect">
            <a:avLst/>
          </a:prstGeom>
          <a:noFill/>
          <a:ln w="9525">
            <a:noFill/>
            <a:miter lim="800000"/>
            <a:headEnd/>
            <a:tailEnd/>
          </a:ln>
        </p:spPr>
        <p:txBody>
          <a:bodyPr wrap="none" anchor="ctr"/>
          <a:lstStyle/>
          <a:p>
            <a:pPr fontAlgn="ctr"/>
            <a:endParaRPr lang="en-US" altLang="zh-CN"/>
          </a:p>
        </p:txBody>
      </p:sp>
      <p:sp>
        <p:nvSpPr>
          <p:cNvPr id="2054" name="Rectangle 7"/>
          <p:cNvSpPr>
            <a:spLocks noChangeArrowheads="1"/>
          </p:cNvSpPr>
          <p:nvPr/>
        </p:nvSpPr>
        <p:spPr bwMode="auto">
          <a:xfrm>
            <a:off x="1524001" y="-184666"/>
            <a:ext cx="184731" cy="369332"/>
          </a:xfrm>
          <a:prstGeom prst="rect">
            <a:avLst/>
          </a:prstGeom>
          <a:noFill/>
          <a:ln w="9525">
            <a:noFill/>
            <a:miter lim="800000"/>
            <a:headEnd/>
            <a:tailEnd/>
          </a:ln>
        </p:spPr>
        <p:txBody>
          <a:bodyPr wrap="none" anchor="ctr">
            <a:spAutoFit/>
          </a:bodyPr>
          <a:lstStyle/>
          <a:p>
            <a:endParaRPr lang="zh-CN" altLang="en-US"/>
          </a:p>
        </p:txBody>
      </p:sp>
      <p:graphicFrame>
        <p:nvGraphicFramePr>
          <p:cNvPr id="2050" name="Object 6"/>
          <p:cNvGraphicFramePr>
            <a:graphicFrameLocks noChangeAspect="1"/>
          </p:cNvGraphicFramePr>
          <p:nvPr>
            <p:extLst>
              <p:ext uri="{D42A27DB-BD31-4B8C-83A1-F6EECF244321}">
                <p14:modId xmlns:p14="http://schemas.microsoft.com/office/powerpoint/2010/main" val="3713271867"/>
              </p:ext>
            </p:extLst>
          </p:nvPr>
        </p:nvGraphicFramePr>
        <p:xfrm>
          <a:off x="6365175" y="2428973"/>
          <a:ext cx="5082638" cy="3730001"/>
        </p:xfrm>
        <a:graphic>
          <a:graphicData uri="http://schemas.openxmlformats.org/presentationml/2006/ole">
            <mc:AlternateContent xmlns:mc="http://schemas.openxmlformats.org/markup-compatibility/2006">
              <mc:Choice xmlns:v="urn:schemas-microsoft-com:vml" Requires="v">
                <p:oleObj spid="_x0000_s4136" name="Visio" r:id="rId4" imgW="3541871" imgH="2598896" progId="">
                  <p:embed/>
                </p:oleObj>
              </mc:Choice>
              <mc:Fallback>
                <p:oleObj name="Visio" r:id="rId4" imgW="3541871" imgH="2598896"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65175" y="2428973"/>
                        <a:ext cx="5082638" cy="3730001"/>
                      </a:xfrm>
                      <a:prstGeom prst="rect">
                        <a:avLst/>
                      </a:prstGeom>
                      <a:noFill/>
                      <a:extLst/>
                    </p:spPr>
                  </p:pic>
                </p:oleObj>
              </mc:Fallback>
            </mc:AlternateContent>
          </a:graphicData>
        </a:graphic>
      </p:graphicFrame>
    </p:spTree>
    <p:extLst>
      <p:ext uri="{BB962C8B-B14F-4D97-AF65-F5344CB8AC3E}">
        <p14:creationId xmlns:p14="http://schemas.microsoft.com/office/powerpoint/2010/main" val="35834139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0"/>
          </p:nvPr>
        </p:nvSpPr>
        <p:spPr/>
        <p:txBody>
          <a:bodyPr/>
          <a:lstStyle/>
          <a:p>
            <a:r>
              <a:rPr lang="en-US" dirty="0"/>
              <a:t>On completion of this course, you will be able to:</a:t>
            </a:r>
          </a:p>
          <a:p>
            <a:pPr lvl="1"/>
            <a:r>
              <a:rPr lang="en-US" dirty="0"/>
              <a:t>Understand systems of fire protection, fresh air, lightning protection and grounding, and integrated cabling in the data center </a:t>
            </a:r>
            <a:r>
              <a:rPr lang="en-US" dirty="0" smtClean="0"/>
              <a:t>infrastructure;</a:t>
            </a:r>
            <a:endParaRPr lang="en-US" dirty="0"/>
          </a:p>
          <a:p>
            <a:pPr lvl="1"/>
            <a:r>
              <a:rPr lang="en-US" dirty="0"/>
              <a:t>Understand working principles and main components of these systems.</a:t>
            </a:r>
          </a:p>
        </p:txBody>
      </p:sp>
    </p:spTree>
    <p:extLst>
      <p:ext uri="{BB962C8B-B14F-4D97-AF65-F5344CB8AC3E}">
        <p14:creationId xmlns:p14="http://schemas.microsoft.com/office/powerpoint/2010/main" val="214862258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158354547"/>
          <p:cNvSpPr>
            <a:spLocks noGrp="1"/>
          </p:cNvSpPr>
          <p:nvPr>
            <p:ph type="title"/>
          </p:nvPr>
        </p:nvSpPr>
        <p:spPr/>
        <p:txBody>
          <a:bodyPr/>
          <a:lstStyle/>
          <a:p>
            <a:r>
              <a:rPr lang="en-US" altLang="zh-CN" dirty="0" smtClean="0"/>
              <a:t>Functions of the Components (1)</a:t>
            </a:r>
          </a:p>
        </p:txBody>
      </p:sp>
      <p:sp>
        <p:nvSpPr>
          <p:cNvPr id="24579" name="1862476444"/>
          <p:cNvSpPr>
            <a:spLocks noGrp="1"/>
          </p:cNvSpPr>
          <p:nvPr>
            <p:ph type="body" sz="quarter" idx="10"/>
          </p:nvPr>
        </p:nvSpPr>
        <p:spPr>
          <a:xfrm>
            <a:off x="455612" y="1052514"/>
            <a:ext cx="7275224" cy="4875042"/>
          </a:xfrm>
        </p:spPr>
        <p:txBody>
          <a:bodyPr/>
          <a:lstStyle/>
          <a:p>
            <a:pPr marL="302400" indent="-302400">
              <a:lnSpc>
                <a:spcPct val="130000"/>
              </a:lnSpc>
            </a:pPr>
            <a:r>
              <a:rPr lang="en-US" altLang="zh-CN" sz="1800" dirty="0"/>
              <a:t>Fan</a:t>
            </a:r>
          </a:p>
          <a:p>
            <a:pPr marL="651650" lvl="2" indent="-302400">
              <a:lnSpc>
                <a:spcPct val="130000"/>
              </a:lnSpc>
              <a:buFont typeface="Wingdings" pitchFamily="2" charset="2"/>
              <a:buChar char="p"/>
            </a:pPr>
            <a:r>
              <a:rPr lang="en-US" altLang="zh-CN" sz="1600" dirty="0"/>
              <a:t>Fans include the air supply fan and exhaust fan. They are the mandatory items for the fresh air system. They can be variable-frequency and constant-frequency. In general, you are advised to configure a differential pressure controller and select the variable-frequency ones.</a:t>
            </a:r>
          </a:p>
          <a:p>
            <a:pPr marL="302400" indent="-302400">
              <a:lnSpc>
                <a:spcPct val="130000"/>
              </a:lnSpc>
            </a:pPr>
            <a:r>
              <a:rPr lang="en-US" altLang="zh-CN" sz="1800" dirty="0"/>
              <a:t>Filter</a:t>
            </a:r>
          </a:p>
          <a:p>
            <a:pPr marL="651650" lvl="2" indent="-302400">
              <a:lnSpc>
                <a:spcPct val="130000"/>
              </a:lnSpc>
              <a:buFont typeface="Wingdings" pitchFamily="2" charset="2"/>
              <a:buChar char="p"/>
            </a:pPr>
            <a:r>
              <a:rPr lang="en-US" altLang="zh-CN" sz="1600" dirty="0"/>
              <a:t>Filters include the coarse-efficiency filter and medium-efficiency filter. The former is a plate filter and the latter is a bag filter. In general, the coarse-efficiency filter is G3 or G4, and the medium-efficiency filter is F5 to F8 in filtering level. The configuration principle of these two types of filters is that the difference should not be greater than four levels. The higher the filtering level, the higher the filtering efficiency, and the higher the cost. Figures on the right show a coarse-efficiency filter and a medium-efficiency filter respectively.</a:t>
            </a:r>
          </a:p>
        </p:txBody>
      </p:sp>
      <p:sp>
        <p:nvSpPr>
          <p:cNvPr id="24580" name="Rectangle 2"/>
          <p:cNvSpPr>
            <a:spLocks noChangeArrowheads="1"/>
          </p:cNvSpPr>
          <p:nvPr/>
        </p:nvSpPr>
        <p:spPr bwMode="auto">
          <a:xfrm>
            <a:off x="1524000" y="0"/>
            <a:ext cx="9144000" cy="0"/>
          </a:xfrm>
          <a:prstGeom prst="rect">
            <a:avLst/>
          </a:prstGeom>
          <a:noFill/>
          <a:ln w="9525">
            <a:noFill/>
            <a:miter lim="800000"/>
            <a:headEnd/>
            <a:tailEnd/>
          </a:ln>
        </p:spPr>
        <p:txBody>
          <a:bodyPr wrap="none" anchor="ctr"/>
          <a:lstStyle/>
          <a:p>
            <a:pPr fontAlgn="ctr"/>
            <a:endParaRPr lang="en-US" altLang="zh-CN"/>
          </a:p>
        </p:txBody>
      </p:sp>
      <p:pic>
        <p:nvPicPr>
          <p:cNvPr id="24581" name="Picture 38" descr="尼科达"/>
          <p:cNvPicPr>
            <a:picLocks noChangeAspect="1" noChangeArrowheads="1"/>
          </p:cNvPicPr>
          <p:nvPr/>
        </p:nvPicPr>
        <p:blipFill>
          <a:blip r:embed="rId3" cstate="print"/>
          <a:srcRect/>
          <a:stretch>
            <a:fillRect/>
          </a:stretch>
        </p:blipFill>
        <p:spPr bwMode="auto">
          <a:xfrm>
            <a:off x="9082447" y="1436604"/>
            <a:ext cx="1871663" cy="1774825"/>
          </a:xfrm>
          <a:prstGeom prst="rect">
            <a:avLst/>
          </a:prstGeom>
          <a:noFill/>
          <a:ln w="9525">
            <a:noFill/>
            <a:miter lim="800000"/>
            <a:headEnd/>
            <a:tailEnd/>
          </a:ln>
        </p:spPr>
      </p:pic>
      <p:pic>
        <p:nvPicPr>
          <p:cNvPr id="24582" name="Picture 3"/>
          <p:cNvPicPr>
            <a:picLocks noChangeAspect="1" noChangeArrowheads="1"/>
          </p:cNvPicPr>
          <p:nvPr/>
        </p:nvPicPr>
        <p:blipFill>
          <a:blip r:embed="rId4" cstate="print"/>
          <a:srcRect/>
          <a:stretch>
            <a:fillRect/>
          </a:stretch>
        </p:blipFill>
        <p:spPr bwMode="auto">
          <a:xfrm>
            <a:off x="8046676" y="4117438"/>
            <a:ext cx="1655763" cy="1492250"/>
          </a:xfrm>
          <a:prstGeom prst="rect">
            <a:avLst/>
          </a:prstGeom>
          <a:noFill/>
          <a:ln w="9525">
            <a:noFill/>
            <a:miter lim="800000"/>
            <a:headEnd/>
            <a:tailEnd/>
          </a:ln>
        </p:spPr>
      </p:pic>
      <p:pic>
        <p:nvPicPr>
          <p:cNvPr id="24583" name="Picture 4"/>
          <p:cNvPicPr>
            <a:picLocks noChangeAspect="1" noChangeArrowheads="1"/>
          </p:cNvPicPr>
          <p:nvPr/>
        </p:nvPicPr>
        <p:blipFill>
          <a:blip r:embed="rId5" cstate="print"/>
          <a:srcRect/>
          <a:stretch>
            <a:fillRect/>
          </a:stretch>
        </p:blipFill>
        <p:spPr bwMode="auto">
          <a:xfrm>
            <a:off x="10018279" y="4155991"/>
            <a:ext cx="1631950" cy="1457325"/>
          </a:xfrm>
          <a:prstGeom prst="rect">
            <a:avLst/>
          </a:prstGeom>
          <a:noFill/>
          <a:ln w="9525">
            <a:noFill/>
            <a:miter lim="800000"/>
            <a:headEnd/>
            <a:tailEnd/>
          </a:ln>
        </p:spPr>
      </p:pic>
    </p:spTree>
    <p:extLst>
      <p:ext uri="{BB962C8B-B14F-4D97-AF65-F5344CB8AC3E}">
        <p14:creationId xmlns:p14="http://schemas.microsoft.com/office/powerpoint/2010/main" val="246536203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1248468595"/>
          <p:cNvSpPr>
            <a:spLocks noGrp="1"/>
          </p:cNvSpPr>
          <p:nvPr>
            <p:ph type="title"/>
          </p:nvPr>
        </p:nvSpPr>
        <p:spPr/>
        <p:txBody>
          <a:bodyPr/>
          <a:lstStyle/>
          <a:p>
            <a:pPr fontAlgn="ctr"/>
            <a:r>
              <a:rPr lang="en-US" altLang="zh-CN" dirty="0" smtClean="0"/>
              <a:t>Functions of the Components (2)</a:t>
            </a:r>
          </a:p>
        </p:txBody>
      </p:sp>
      <p:sp>
        <p:nvSpPr>
          <p:cNvPr id="24579" name="1110146153"/>
          <p:cNvSpPr>
            <a:spLocks noGrp="1"/>
          </p:cNvSpPr>
          <p:nvPr>
            <p:ph type="body" sz="quarter" idx="10"/>
          </p:nvPr>
        </p:nvSpPr>
        <p:spPr/>
        <p:txBody>
          <a:bodyPr/>
          <a:lstStyle/>
          <a:p>
            <a:pPr marL="266700" indent="-266700" fontAlgn="ctr"/>
            <a:r>
              <a:rPr lang="en-US" altLang="zh-CN" sz="2000" dirty="0"/>
              <a:t>Pre-cooling/Dehumidification device</a:t>
            </a:r>
          </a:p>
          <a:p>
            <a:pPr marL="533400" lvl="1" indent="-266700" fontAlgn="ctr"/>
            <a:r>
              <a:rPr lang="en-US" altLang="zh-CN" sz="1800" dirty="0"/>
              <a:t>When the fresh air is not delivered to the air return vent of the indoor air conditioner (the indoor air conditioner bears the fresh air loads), you need to configure a pre-cooling section to meet the air supply requirements.</a:t>
            </a:r>
          </a:p>
          <a:p>
            <a:pPr marL="533400" lvl="1" indent="-266700" fontAlgn="ctr"/>
            <a:r>
              <a:rPr lang="en-US" altLang="zh-CN" sz="1800" dirty="0"/>
              <a:t>When the humidity control uses the independent fresh air control, and the outdoor humidity is higher than the indoor control target, you need to configure a dehumidification section (the cooling dehumidification is generally adopted).</a:t>
            </a:r>
          </a:p>
        </p:txBody>
      </p:sp>
      <p:sp>
        <p:nvSpPr>
          <p:cNvPr id="24580" name="Rectangle 2"/>
          <p:cNvSpPr>
            <a:spLocks noChangeArrowheads="1"/>
          </p:cNvSpPr>
          <p:nvPr/>
        </p:nvSpPr>
        <p:spPr bwMode="auto">
          <a:xfrm>
            <a:off x="6024563" y="107950"/>
            <a:ext cx="9144000" cy="0"/>
          </a:xfrm>
          <a:prstGeom prst="rect">
            <a:avLst/>
          </a:prstGeom>
          <a:noFill/>
          <a:ln w="9525">
            <a:noFill/>
            <a:miter lim="800000"/>
            <a:headEnd/>
            <a:tailEnd/>
          </a:ln>
        </p:spPr>
        <p:txBody>
          <a:bodyPr wrap="none" anchor="ctr"/>
          <a:lstStyle/>
          <a:p>
            <a:pPr fontAlgn="ctr"/>
            <a:endParaRPr lang="en-US" altLang="zh-CN"/>
          </a:p>
        </p:txBody>
      </p:sp>
      <p:pic>
        <p:nvPicPr>
          <p:cNvPr id="24581" name="Picture 2"/>
          <p:cNvPicPr>
            <a:picLocks noChangeAspect="1" noChangeArrowheads="1"/>
          </p:cNvPicPr>
          <p:nvPr/>
        </p:nvPicPr>
        <p:blipFill>
          <a:blip r:embed="rId3" cstate="print"/>
          <a:srcRect/>
          <a:stretch>
            <a:fillRect/>
          </a:stretch>
        </p:blipFill>
        <p:spPr bwMode="auto">
          <a:xfrm>
            <a:off x="6096000" y="3803395"/>
            <a:ext cx="4667003" cy="2326409"/>
          </a:xfrm>
          <a:prstGeom prst="rect">
            <a:avLst/>
          </a:prstGeom>
          <a:noFill/>
          <a:ln w="9525">
            <a:noFill/>
            <a:miter lim="800000"/>
            <a:headEnd/>
            <a:tailEnd/>
          </a:ln>
        </p:spPr>
      </p:pic>
    </p:spTree>
    <p:extLst>
      <p:ext uri="{BB962C8B-B14F-4D97-AF65-F5344CB8AC3E}">
        <p14:creationId xmlns:p14="http://schemas.microsoft.com/office/powerpoint/2010/main" val="85446576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1358120451"/>
          <p:cNvSpPr>
            <a:spLocks noGrp="1"/>
          </p:cNvSpPr>
          <p:nvPr>
            <p:ph type="title"/>
          </p:nvPr>
        </p:nvSpPr>
        <p:spPr/>
        <p:txBody>
          <a:bodyPr/>
          <a:lstStyle/>
          <a:p>
            <a:pPr fontAlgn="ctr"/>
            <a:r>
              <a:rPr lang="en-US" altLang="zh-CN" dirty="0" smtClean="0"/>
              <a:t>Functions of the Components (3)</a:t>
            </a:r>
          </a:p>
        </p:txBody>
      </p:sp>
      <p:sp>
        <p:nvSpPr>
          <p:cNvPr id="47" name="763061582"/>
          <p:cNvSpPr>
            <a:spLocks noGrp="1"/>
          </p:cNvSpPr>
          <p:nvPr>
            <p:ph type="body" sz="quarter" idx="10"/>
          </p:nvPr>
        </p:nvSpPr>
        <p:spPr/>
        <p:txBody>
          <a:bodyPr>
            <a:noAutofit/>
          </a:bodyPr>
          <a:lstStyle/>
          <a:p>
            <a:pPr marL="266700" lvl="1" indent="-266700" fontAlgn="ctr">
              <a:buClr>
                <a:srgbClr val="808080"/>
              </a:buClr>
              <a:buSzPct val="60000"/>
              <a:buFont typeface="Wingdings" pitchFamily="2" charset="2"/>
              <a:buChar char="l"/>
              <a:defRPr/>
            </a:pPr>
            <a:r>
              <a:rPr lang="en-US" altLang="zh-CN" sz="1800" dirty="0"/>
              <a:t>Humidifier</a:t>
            </a:r>
          </a:p>
          <a:p>
            <a:pPr marL="533400" lvl="1" indent="-266700" fontAlgn="ctr">
              <a:defRPr/>
            </a:pPr>
            <a:r>
              <a:rPr lang="en-US" altLang="zh-CN" sz="1600" dirty="0"/>
              <a:t>When the humidity control uses the independent fresh air control, and the outdoor humidity is lower than the indoor control target, you need to configure a humidification section.</a:t>
            </a:r>
          </a:p>
        </p:txBody>
      </p:sp>
      <p:sp>
        <p:nvSpPr>
          <p:cNvPr id="25604" name="Rectangle 2"/>
          <p:cNvSpPr>
            <a:spLocks noChangeArrowheads="1"/>
          </p:cNvSpPr>
          <p:nvPr/>
        </p:nvSpPr>
        <p:spPr bwMode="auto">
          <a:xfrm>
            <a:off x="6024563" y="107950"/>
            <a:ext cx="9144000" cy="0"/>
          </a:xfrm>
          <a:prstGeom prst="rect">
            <a:avLst/>
          </a:prstGeom>
          <a:noFill/>
          <a:ln w="9525">
            <a:noFill/>
            <a:miter lim="800000"/>
            <a:headEnd/>
            <a:tailEnd/>
          </a:ln>
        </p:spPr>
        <p:txBody>
          <a:bodyPr wrap="none" anchor="ctr"/>
          <a:lstStyle/>
          <a:p>
            <a:pPr fontAlgn="ctr"/>
            <a:endParaRPr lang="en-US" altLang="zh-CN"/>
          </a:p>
        </p:txBody>
      </p:sp>
      <p:sp>
        <p:nvSpPr>
          <p:cNvPr id="17" name="矩形 9"/>
          <p:cNvSpPr/>
          <p:nvPr/>
        </p:nvSpPr>
        <p:spPr bwMode="auto">
          <a:xfrm>
            <a:off x="7272478" y="5927556"/>
            <a:ext cx="1717690" cy="461665"/>
          </a:xfrm>
          <a:prstGeom prst="rect">
            <a:avLst/>
          </a:prstGeom>
        </p:spPr>
        <p:txBody>
          <a:bodyPr wrap="square">
            <a:spAutoFit/>
          </a:bodyPr>
          <a:lstStyle/>
          <a:p>
            <a:pPr fontAlgn="t">
              <a:defRPr/>
            </a:pPr>
            <a:r>
              <a:rPr lang="en-US" altLang="zh-CN" sz="1200" dirty="0"/>
              <a:t>Wet film humidifier</a:t>
            </a:r>
            <a:endParaRPr lang="zh-CN" altLang="en-US" sz="1200" dirty="0"/>
          </a:p>
          <a:p>
            <a:pPr fontAlgn="t">
              <a:defRPr/>
            </a:pPr>
            <a:endParaRPr lang="zh-CN" altLang="en-US" sz="1200" dirty="0"/>
          </a:p>
        </p:txBody>
      </p:sp>
      <p:sp>
        <p:nvSpPr>
          <p:cNvPr id="19" name="矩形 9"/>
          <p:cNvSpPr/>
          <p:nvPr/>
        </p:nvSpPr>
        <p:spPr bwMode="auto">
          <a:xfrm>
            <a:off x="3448449" y="3764556"/>
            <a:ext cx="1665791" cy="276999"/>
          </a:xfrm>
          <a:prstGeom prst="rect">
            <a:avLst/>
          </a:prstGeom>
        </p:spPr>
        <p:txBody>
          <a:bodyPr wrap="square">
            <a:spAutoFit/>
          </a:bodyPr>
          <a:lstStyle/>
          <a:p>
            <a:pPr algn="ctr" fontAlgn="t">
              <a:defRPr/>
            </a:pPr>
            <a:r>
              <a:rPr lang="en-US" altLang="zh-CN" sz="1200" dirty="0"/>
              <a:t>Infrared </a:t>
            </a:r>
            <a:r>
              <a:rPr lang="en-US" altLang="zh-CN" sz="1200" dirty="0" smtClean="0"/>
              <a:t>humidifier</a:t>
            </a:r>
            <a:endParaRPr lang="zh-CN" altLang="en-US" sz="1200" dirty="0"/>
          </a:p>
        </p:txBody>
      </p:sp>
      <p:sp>
        <p:nvSpPr>
          <p:cNvPr id="11" name="矩形 9"/>
          <p:cNvSpPr/>
          <p:nvPr/>
        </p:nvSpPr>
        <p:spPr bwMode="auto">
          <a:xfrm>
            <a:off x="6606102" y="3761836"/>
            <a:ext cx="3154460" cy="276999"/>
          </a:xfrm>
          <a:prstGeom prst="rect">
            <a:avLst/>
          </a:prstGeom>
        </p:spPr>
        <p:txBody>
          <a:bodyPr wrap="square">
            <a:spAutoFit/>
          </a:bodyPr>
          <a:lstStyle/>
          <a:p>
            <a:pPr algn="ctr" fontAlgn="t">
              <a:defRPr/>
            </a:pPr>
            <a:r>
              <a:rPr lang="en-US" altLang="zh-CN" sz="1200" dirty="0"/>
              <a:t>High-pressure micro-mist humidifier</a:t>
            </a:r>
            <a:endParaRPr lang="zh-CN" altLang="en-US" sz="1200" dirty="0"/>
          </a:p>
        </p:txBody>
      </p:sp>
      <p:pic>
        <p:nvPicPr>
          <p:cNvPr id="21"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577136">
            <a:off x="7014732" y="2401671"/>
            <a:ext cx="2337200" cy="1322870"/>
          </a:xfrm>
          <a:prstGeom prst="rect">
            <a:avLst/>
          </a:prstGeom>
          <a:noFill/>
          <a:ln w="9525">
            <a:noFill/>
            <a:miter lim="800000"/>
            <a:headEnd/>
            <a:tailEnd/>
          </a:ln>
        </p:spPr>
      </p:pic>
      <p:pic>
        <p:nvPicPr>
          <p:cNvPr id="2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584795">
            <a:off x="3311248" y="2304890"/>
            <a:ext cx="2177360" cy="1454857"/>
          </a:xfrm>
          <a:prstGeom prst="rect">
            <a:avLst/>
          </a:prstGeom>
          <a:noFill/>
          <a:ln w="9525">
            <a:noFill/>
            <a:miter lim="800000"/>
            <a:headEnd/>
            <a:tailEnd/>
          </a:ln>
        </p:spPr>
      </p:pic>
      <p:grpSp>
        <p:nvGrpSpPr>
          <p:cNvPr id="12" name="组合 11"/>
          <p:cNvGrpSpPr/>
          <p:nvPr/>
        </p:nvGrpSpPr>
        <p:grpSpPr>
          <a:xfrm>
            <a:off x="3072526" y="4083263"/>
            <a:ext cx="2644759" cy="1805710"/>
            <a:chOff x="4621053" y="3047770"/>
            <a:chExt cx="3575234" cy="2440992"/>
          </a:xfrm>
        </p:grpSpPr>
        <p:sp>
          <p:nvSpPr>
            <p:cNvPr id="18" name="矩形 9"/>
            <p:cNvSpPr/>
            <p:nvPr/>
          </p:nvSpPr>
          <p:spPr bwMode="auto">
            <a:xfrm>
              <a:off x="4706938" y="5211763"/>
              <a:ext cx="844590" cy="276999"/>
            </a:xfrm>
            <a:prstGeom prst="rect">
              <a:avLst/>
            </a:prstGeom>
          </p:spPr>
          <p:txBody>
            <a:bodyPr wrap="none">
              <a:spAutoFit/>
            </a:bodyPr>
            <a:lstStyle/>
            <a:p>
              <a:pPr fontAlgn="t">
                <a:defRPr/>
              </a:pPr>
              <a:r>
                <a:rPr lang="en-US" altLang="zh-CN" sz="1200" b="1" dirty="0">
                  <a:latin typeface="FrutigerNext LT Regular"/>
                </a:rPr>
                <a:t>Electrode</a:t>
              </a:r>
              <a:endParaRPr lang="zh-CN" altLang="en-US" sz="1200" b="1" dirty="0">
                <a:latin typeface="FrutigerNext LT Regular"/>
              </a:endParaRPr>
            </a:p>
          </p:txBody>
        </p:sp>
        <p:grpSp>
          <p:nvGrpSpPr>
            <p:cNvPr id="8" name="组合 7"/>
            <p:cNvGrpSpPr/>
            <p:nvPr/>
          </p:nvGrpSpPr>
          <p:grpSpPr>
            <a:xfrm>
              <a:off x="4621053" y="3048935"/>
              <a:ext cx="3575234" cy="2400423"/>
              <a:chOff x="4621053" y="3048935"/>
              <a:chExt cx="3575234" cy="2400423"/>
            </a:xfrm>
          </p:grpSpPr>
          <p:pic>
            <p:nvPicPr>
              <p:cNvPr id="6" name="图片 5" descr="屏幕剪辑"/>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21053" y="3048935"/>
                <a:ext cx="3575234" cy="2400423"/>
              </a:xfrm>
              <a:prstGeom prst="rect">
                <a:avLst/>
              </a:prstGeom>
            </p:spPr>
          </p:pic>
          <p:sp>
            <p:nvSpPr>
              <p:cNvPr id="7" name="矩形 6"/>
              <p:cNvSpPr/>
              <p:nvPr/>
            </p:nvSpPr>
            <p:spPr>
              <a:xfrm>
                <a:off x="4621053" y="5257800"/>
                <a:ext cx="636747" cy="191558"/>
              </a:xfrm>
              <a:prstGeom prst="rect">
                <a:avLst/>
              </a:prstGeom>
              <a:solidFill>
                <a:srgbClr val="FEFEFE"/>
              </a:solidFill>
              <a:ln>
                <a:solidFill>
                  <a:srgbClr val="FEF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矩形 25"/>
            <p:cNvSpPr/>
            <p:nvPr/>
          </p:nvSpPr>
          <p:spPr>
            <a:xfrm>
              <a:off x="7608401" y="3048935"/>
              <a:ext cx="524348" cy="146385"/>
            </a:xfrm>
            <a:prstGeom prst="rect">
              <a:avLst/>
            </a:prstGeom>
            <a:solidFill>
              <a:srgbClr val="FEFEFE"/>
            </a:solidFill>
            <a:ln>
              <a:solidFill>
                <a:srgbClr val="FEF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4693950" y="3047770"/>
              <a:ext cx="636747" cy="45719"/>
            </a:xfrm>
            <a:prstGeom prst="rect">
              <a:avLst/>
            </a:prstGeom>
            <a:solidFill>
              <a:srgbClr val="FEFEFE"/>
            </a:solidFill>
            <a:ln>
              <a:solidFill>
                <a:srgbClr val="FEF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p:cNvSpPr txBox="1"/>
          <p:nvPr/>
        </p:nvSpPr>
        <p:spPr>
          <a:xfrm>
            <a:off x="3676626" y="5959082"/>
            <a:ext cx="1650670" cy="276999"/>
          </a:xfrm>
          <a:prstGeom prst="rect">
            <a:avLst/>
          </a:prstGeom>
          <a:noFill/>
        </p:spPr>
        <p:txBody>
          <a:bodyPr wrap="square" rtlCol="0">
            <a:spAutoFit/>
          </a:bodyPr>
          <a:lstStyle/>
          <a:p>
            <a:r>
              <a:rPr lang="en-US" altLang="zh-CN" sz="1200" dirty="0" smtClean="0"/>
              <a:t>Electrode humidifier</a:t>
            </a:r>
            <a:endParaRPr lang="zh-CN" altLang="en-US" sz="1200" dirty="0"/>
          </a:p>
        </p:txBody>
      </p:sp>
      <p:pic>
        <p:nvPicPr>
          <p:cNvPr id="14" name="图片 13" descr="屏幕剪辑"/>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59271" y="4038835"/>
            <a:ext cx="2144105" cy="1703330"/>
          </a:xfrm>
          <a:prstGeom prst="rect">
            <a:avLst/>
          </a:prstGeom>
        </p:spPr>
      </p:pic>
    </p:spTree>
    <p:extLst>
      <p:ext uri="{BB962C8B-B14F-4D97-AF65-F5344CB8AC3E}">
        <p14:creationId xmlns:p14="http://schemas.microsoft.com/office/powerpoint/2010/main" val="281756818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934481733"/>
          <p:cNvSpPr>
            <a:spLocks noGrp="1"/>
          </p:cNvSpPr>
          <p:nvPr>
            <p:ph type="title"/>
          </p:nvPr>
        </p:nvSpPr>
        <p:spPr/>
        <p:txBody>
          <a:bodyPr/>
          <a:lstStyle/>
          <a:p>
            <a:pPr fontAlgn="ctr"/>
            <a:r>
              <a:rPr lang="en-US" altLang="zh-CN" smtClean="0"/>
              <a:t>Functions of the Components (4)</a:t>
            </a:r>
          </a:p>
        </p:txBody>
      </p:sp>
      <p:sp>
        <p:nvSpPr>
          <p:cNvPr id="36" name="335712898"/>
          <p:cNvSpPr>
            <a:spLocks noGrp="1"/>
          </p:cNvSpPr>
          <p:nvPr>
            <p:ph type="body" sz="quarter" idx="10"/>
          </p:nvPr>
        </p:nvSpPr>
        <p:spPr>
          <a:xfrm>
            <a:off x="455612" y="1052514"/>
            <a:ext cx="7152557" cy="4875042"/>
          </a:xfrm>
        </p:spPr>
        <p:txBody>
          <a:bodyPr>
            <a:noAutofit/>
          </a:bodyPr>
          <a:lstStyle/>
          <a:p>
            <a:pPr marL="302400" lvl="1" indent="-302400" fontAlgn="ctr">
              <a:lnSpc>
                <a:spcPct val="120000"/>
              </a:lnSpc>
              <a:buClr>
                <a:srgbClr val="808080"/>
              </a:buClr>
              <a:buSzPct val="60000"/>
              <a:buFont typeface="Wingdings" pitchFamily="2" charset="2"/>
              <a:buChar char="l"/>
              <a:defRPr/>
            </a:pPr>
            <a:r>
              <a:rPr lang="en-US" altLang="zh-CN" sz="2000" dirty="0"/>
              <a:t>Heat reclamation device</a:t>
            </a:r>
          </a:p>
          <a:p>
            <a:pPr marL="651650" lvl="2" indent="-302400" fontAlgn="ctr">
              <a:lnSpc>
                <a:spcPct val="120000"/>
              </a:lnSpc>
              <a:buFont typeface="Wingdings" pitchFamily="2" charset="2"/>
              <a:buChar char="p"/>
              <a:defRPr/>
            </a:pPr>
            <a:r>
              <a:rPr lang="en-US" altLang="zh-CN" sz="1800" dirty="0"/>
              <a:t>To save energy, you can configure a heat reclamation section, using exhaust air to preheat or pre-cool the fresh air. There are two working modes, namely plate type and rotary-wheel type. The figure on the right shows the rotary-wheel heat reclamation.</a:t>
            </a:r>
          </a:p>
          <a:p>
            <a:pPr marL="302400" lvl="1" indent="-302400" fontAlgn="ctr">
              <a:lnSpc>
                <a:spcPct val="120000"/>
              </a:lnSpc>
              <a:buClr>
                <a:srgbClr val="808080"/>
              </a:buClr>
              <a:buSzPct val="60000"/>
              <a:buFont typeface="Wingdings" pitchFamily="2" charset="2"/>
              <a:buChar char="l"/>
              <a:defRPr/>
            </a:pPr>
            <a:r>
              <a:rPr lang="en-US" altLang="zh-CN" sz="2000" dirty="0"/>
              <a:t>Heater</a:t>
            </a:r>
          </a:p>
          <a:p>
            <a:pPr marL="651650" lvl="2" indent="-302400" fontAlgn="ctr">
              <a:lnSpc>
                <a:spcPct val="120000"/>
              </a:lnSpc>
              <a:buFont typeface="Wingdings" pitchFamily="2" charset="2"/>
              <a:buChar char="p"/>
              <a:defRPr/>
            </a:pPr>
            <a:r>
              <a:rPr lang="en-US" altLang="zh-CN" sz="1800" dirty="0"/>
              <a:t>You need to configure the heating section only when the fresh air unit adopts the constant-temperature and constant-humidity air supply solution.</a:t>
            </a:r>
          </a:p>
          <a:p>
            <a:pPr marL="651650" lvl="2" indent="-302400" fontAlgn="ctr">
              <a:lnSpc>
                <a:spcPct val="120000"/>
              </a:lnSpc>
              <a:buFont typeface="Wingdings" pitchFamily="2" charset="2"/>
              <a:buChar char="p"/>
              <a:defRPr/>
            </a:pPr>
            <a:r>
              <a:rPr lang="en-US" altLang="zh-CN" sz="1800" dirty="0"/>
              <a:t>After the cooling and dehumidification, heat the fresh air unit to dry bulb working conditions at the air supply vent. This solution is not energy-saving and therefore is not recommended.</a:t>
            </a:r>
          </a:p>
        </p:txBody>
      </p:sp>
      <p:sp>
        <p:nvSpPr>
          <p:cNvPr id="26628" name="Rectangle 2"/>
          <p:cNvSpPr>
            <a:spLocks noChangeArrowheads="1"/>
          </p:cNvSpPr>
          <p:nvPr/>
        </p:nvSpPr>
        <p:spPr bwMode="auto">
          <a:xfrm>
            <a:off x="1524000" y="0"/>
            <a:ext cx="9144000" cy="0"/>
          </a:xfrm>
          <a:prstGeom prst="rect">
            <a:avLst/>
          </a:prstGeom>
          <a:noFill/>
          <a:ln w="9525">
            <a:noFill/>
            <a:miter lim="800000"/>
            <a:headEnd/>
            <a:tailEnd/>
          </a:ln>
        </p:spPr>
        <p:txBody>
          <a:bodyPr wrap="none" anchor="ctr"/>
          <a:lstStyle/>
          <a:p>
            <a:pPr fontAlgn="ctr"/>
            <a:endParaRPr lang="en-US" altLang="zh-CN"/>
          </a:p>
        </p:txBody>
      </p:sp>
      <p:pic>
        <p:nvPicPr>
          <p:cNvPr id="26629" name="Picture 3"/>
          <p:cNvPicPr>
            <a:picLocks noChangeAspect="1" noChangeArrowheads="1"/>
          </p:cNvPicPr>
          <p:nvPr/>
        </p:nvPicPr>
        <p:blipFill>
          <a:blip r:embed="rId3" cstate="print"/>
          <a:srcRect/>
          <a:stretch>
            <a:fillRect/>
          </a:stretch>
        </p:blipFill>
        <p:spPr bwMode="auto">
          <a:xfrm>
            <a:off x="8472264" y="1113548"/>
            <a:ext cx="2587625" cy="2376487"/>
          </a:xfrm>
          <a:prstGeom prst="rect">
            <a:avLst/>
          </a:prstGeom>
          <a:noFill/>
          <a:ln w="9525">
            <a:noFill/>
            <a:miter lim="800000"/>
            <a:headEnd/>
            <a:tailEnd/>
          </a:ln>
        </p:spPr>
      </p:pic>
      <p:pic>
        <p:nvPicPr>
          <p:cNvPr id="26630" name="Picture 4"/>
          <p:cNvPicPr>
            <a:picLocks noChangeAspect="1" noChangeArrowheads="1"/>
          </p:cNvPicPr>
          <p:nvPr/>
        </p:nvPicPr>
        <p:blipFill>
          <a:blip r:embed="rId4" cstate="print"/>
          <a:srcRect/>
          <a:stretch>
            <a:fillRect/>
          </a:stretch>
        </p:blipFill>
        <p:spPr bwMode="auto">
          <a:xfrm>
            <a:off x="8620277" y="3716338"/>
            <a:ext cx="2520081" cy="1931175"/>
          </a:xfrm>
          <a:prstGeom prst="rect">
            <a:avLst/>
          </a:prstGeom>
          <a:noFill/>
          <a:ln w="9525">
            <a:noFill/>
            <a:miter lim="800000"/>
            <a:headEnd/>
            <a:tailEnd/>
          </a:ln>
        </p:spPr>
      </p:pic>
      <p:sp>
        <p:nvSpPr>
          <p:cNvPr id="2" name="矩形 1"/>
          <p:cNvSpPr/>
          <p:nvPr/>
        </p:nvSpPr>
        <p:spPr bwMode="auto">
          <a:xfrm>
            <a:off x="8004212" y="5589240"/>
            <a:ext cx="468052" cy="252028"/>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000">
              <a:latin typeface="FrutigerNext LT Regular" pitchFamily="34" charset="0"/>
              <a:ea typeface="宋体" pitchFamily="2" charset="-122"/>
            </a:endParaRPr>
          </a:p>
        </p:txBody>
      </p:sp>
    </p:spTree>
    <p:extLst>
      <p:ext uri="{BB962C8B-B14F-4D97-AF65-F5344CB8AC3E}">
        <p14:creationId xmlns:p14="http://schemas.microsoft.com/office/powerpoint/2010/main" val="128167386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a:solidFill>
                  <a:schemeClr val="bg1">
                    <a:lumMod val="50000"/>
                  </a:schemeClr>
                </a:solidFill>
              </a:rPr>
              <a:t>Fire Protection System</a:t>
            </a:r>
          </a:p>
          <a:p>
            <a:r>
              <a:rPr lang="en-US" dirty="0">
                <a:solidFill>
                  <a:schemeClr val="bg1">
                    <a:lumMod val="50000"/>
                  </a:schemeClr>
                </a:solidFill>
              </a:rPr>
              <a:t>Fresh Air System</a:t>
            </a:r>
          </a:p>
          <a:p>
            <a:r>
              <a:rPr lang="en-US" b="1" dirty="0"/>
              <a:t>Cabinet System</a:t>
            </a:r>
          </a:p>
          <a:p>
            <a:r>
              <a:rPr lang="en-US" dirty="0">
                <a:solidFill>
                  <a:schemeClr val="bg1">
                    <a:lumMod val="50000"/>
                  </a:schemeClr>
                </a:solidFill>
              </a:rPr>
              <a:t>Lightning Protection and Grounding System</a:t>
            </a:r>
          </a:p>
          <a:p>
            <a:r>
              <a:rPr lang="en-US" dirty="0">
                <a:solidFill>
                  <a:schemeClr val="bg1">
                    <a:lumMod val="50000"/>
                  </a:schemeClr>
                </a:solidFill>
              </a:rPr>
              <a:t>Integrated Cabling System</a:t>
            </a:r>
          </a:p>
          <a:p>
            <a:r>
              <a:rPr lang="en-US" dirty="0">
                <a:solidFill>
                  <a:schemeClr val="bg1">
                    <a:lumMod val="50000"/>
                  </a:schemeClr>
                </a:solidFill>
              </a:rPr>
              <a:t>Indoor Decoration System</a:t>
            </a:r>
          </a:p>
        </p:txBody>
      </p:sp>
    </p:spTree>
    <p:extLst>
      <p:ext uri="{BB962C8B-B14F-4D97-AF65-F5344CB8AC3E}">
        <p14:creationId xmlns:p14="http://schemas.microsoft.com/office/powerpoint/2010/main" val="371257301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1540775095"/>
          <p:cNvSpPr>
            <a:spLocks noGrp="1"/>
          </p:cNvSpPr>
          <p:nvPr>
            <p:ph type="title"/>
          </p:nvPr>
        </p:nvSpPr>
        <p:spPr/>
        <p:txBody>
          <a:bodyPr/>
          <a:lstStyle/>
          <a:p>
            <a:pPr fontAlgn="ctr"/>
            <a:r>
              <a:rPr lang="en-US" altLang="zh-CN" dirty="0" smtClean="0"/>
              <a:t>Cabinet Overview</a:t>
            </a:r>
          </a:p>
        </p:txBody>
      </p:sp>
      <p:sp>
        <p:nvSpPr>
          <p:cNvPr id="28675" name="1554869354"/>
          <p:cNvSpPr>
            <a:spLocks noGrp="1"/>
          </p:cNvSpPr>
          <p:nvPr>
            <p:ph type="body" sz="quarter" idx="10"/>
          </p:nvPr>
        </p:nvSpPr>
        <p:spPr>
          <a:xfrm>
            <a:off x="455612" y="1052514"/>
            <a:ext cx="8747765" cy="4875042"/>
          </a:xfrm>
        </p:spPr>
        <p:txBody>
          <a:bodyPr/>
          <a:lstStyle/>
          <a:p>
            <a:pPr marL="266700" indent="-266700" fontAlgn="ctr">
              <a:lnSpc>
                <a:spcPct val="130000"/>
              </a:lnSpc>
            </a:pPr>
            <a:r>
              <a:rPr lang="en-US" altLang="zh-CN" sz="1800" dirty="0"/>
              <a:t>Standard cabinets are widely used in stacking the integrated cabling and cable distribution equipment, computer network equipment, communications equipment, and electronic equipment. Cabinets are classified into server cabinets, network cabinets, and console cabinets.</a:t>
            </a:r>
          </a:p>
          <a:p>
            <a:pPr marL="266700" indent="-266700" fontAlgn="ctr">
              <a:lnSpc>
                <a:spcPct val="130000"/>
              </a:lnSpc>
            </a:pPr>
            <a:r>
              <a:rPr lang="en-US" altLang="zh-CN" sz="1800" dirty="0"/>
              <a:t>Cabinets provide the enhanced electromagnetic shielding, reduce the equipment operating noise, and lower the footprint. Some high-end cabinets have the air filtering function, which improves the operating environment for precision equipment.</a:t>
            </a:r>
          </a:p>
          <a:p>
            <a:pPr marL="266700" indent="-266700" fontAlgn="ctr">
              <a:lnSpc>
                <a:spcPct val="130000"/>
              </a:lnSpc>
            </a:pPr>
            <a:r>
              <a:rPr lang="en-US" altLang="zh-CN" sz="1800" dirty="0"/>
              <a:t>Simple in structure, standard cabinets mainly include the basic framework, internal supporting system, cabling system, and ventilation system. </a:t>
            </a:r>
          </a:p>
          <a:p>
            <a:pPr marL="266700" indent="-266700" fontAlgn="ctr">
              <a:lnSpc>
                <a:spcPct val="130000"/>
              </a:lnSpc>
            </a:pPr>
            <a:r>
              <a:rPr lang="en-US" altLang="zh-CN" sz="1800" dirty="0"/>
              <a:t>General specifications of cabinets are 600 mm or 800 mm in length, 600 mm, 800 mm, or 1000 mm in width, and 24 U, 36 U, 42 U, or 47 U in height. </a:t>
            </a:r>
          </a:p>
        </p:txBody>
      </p:sp>
      <p:pic>
        <p:nvPicPr>
          <p:cNvPr id="4" name="图片 3" descr="屏幕剪辑"/>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41437" y="2407441"/>
            <a:ext cx="1739989" cy="3257717"/>
          </a:xfrm>
          <a:prstGeom prst="rect">
            <a:avLst/>
          </a:prstGeom>
        </p:spPr>
      </p:pic>
    </p:spTree>
    <p:extLst>
      <p:ext uri="{BB962C8B-B14F-4D97-AF65-F5344CB8AC3E}">
        <p14:creationId xmlns:p14="http://schemas.microsoft.com/office/powerpoint/2010/main" val="198943830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1748717021"/>
          <p:cNvSpPr>
            <a:spLocks noGrp="1"/>
          </p:cNvSpPr>
          <p:nvPr>
            <p:ph type="title"/>
          </p:nvPr>
        </p:nvSpPr>
        <p:spPr/>
        <p:txBody>
          <a:bodyPr/>
          <a:lstStyle/>
          <a:p>
            <a:pPr fontAlgn="ctr"/>
            <a:r>
              <a:rPr lang="en-US" altLang="zh-CN" dirty="0" smtClean="0"/>
              <a:t>How to Select a Cabinet?</a:t>
            </a:r>
          </a:p>
        </p:txBody>
      </p:sp>
      <p:sp>
        <p:nvSpPr>
          <p:cNvPr id="29699" name="953701699"/>
          <p:cNvSpPr>
            <a:spLocks noGrp="1"/>
          </p:cNvSpPr>
          <p:nvPr>
            <p:ph type="body" sz="quarter" idx="10"/>
          </p:nvPr>
        </p:nvSpPr>
        <p:spPr/>
        <p:txBody>
          <a:bodyPr/>
          <a:lstStyle/>
          <a:p>
            <a:pPr marL="302400" indent="-302400" fontAlgn="ctr">
              <a:lnSpc>
                <a:spcPct val="120000"/>
              </a:lnSpc>
            </a:pPr>
            <a:r>
              <a:rPr lang="en-US" altLang="zh-CN" sz="1800" b="1" dirty="0"/>
              <a:t>Load-bearing performance</a:t>
            </a:r>
            <a:r>
              <a:rPr lang="en-US" altLang="zh-CN" sz="1800" dirty="0"/>
              <a:t>: The cabinet must be solid enough to bear the increasingly small-sized, network-based, rack-mounted, and large-capacity heavy IT devices.</a:t>
            </a:r>
          </a:p>
          <a:p>
            <a:pPr marL="302400" indent="-302400" fontAlgn="ctr">
              <a:lnSpc>
                <a:spcPct val="120000"/>
              </a:lnSpc>
            </a:pPr>
            <a:r>
              <a:rPr lang="en-US" altLang="zh-CN" sz="1800" b="1" dirty="0"/>
              <a:t>Temperature control</a:t>
            </a:r>
            <a:r>
              <a:rPr lang="en-US" altLang="zh-CN" sz="1800" dirty="0"/>
              <a:t>: The cabinet must have sufficient heat dissipation capabilities.</a:t>
            </a:r>
          </a:p>
          <a:p>
            <a:pPr marL="302400" indent="-302400" fontAlgn="ctr">
              <a:lnSpc>
                <a:spcPct val="120000"/>
              </a:lnSpc>
            </a:pPr>
            <a:r>
              <a:rPr lang="en-US" altLang="zh-CN" sz="1800" b="1" dirty="0"/>
              <a:t>Cable management</a:t>
            </a:r>
            <a:r>
              <a:rPr lang="en-US" altLang="zh-CN" sz="1800" dirty="0"/>
              <a:t>: The cabinet must provide sufficient cable channel and support top and bottom cable routing. The cables must be laid out conveniently and orderly. The cabinet must be close to the cable ports to shorten the cable routing distance and reduce the space occupied by the cables.</a:t>
            </a:r>
          </a:p>
          <a:p>
            <a:pPr marL="302400" indent="-302400" fontAlgn="ctr">
              <a:lnSpc>
                <a:spcPct val="120000"/>
              </a:lnSpc>
            </a:pPr>
            <a:r>
              <a:rPr lang="en-US" altLang="zh-CN" sz="1800" b="1" dirty="0"/>
              <a:t>Power distribution management</a:t>
            </a:r>
            <a:r>
              <a:rPr lang="en-US" altLang="zh-CN" sz="1800" dirty="0"/>
              <a:t>: The cabinet must support the vertical installation of a dedicated PDU with two inputs without affecting installation, use, or maintenance of devices. The PDU is often equipped with SPDs.</a:t>
            </a:r>
          </a:p>
          <a:p>
            <a:pPr marL="302400" indent="-302400" fontAlgn="ctr">
              <a:lnSpc>
                <a:spcPct val="120000"/>
              </a:lnSpc>
            </a:pPr>
            <a:r>
              <a:rPr lang="en-US" altLang="zh-CN" sz="1800" b="1" dirty="0"/>
              <a:t>Protection performance</a:t>
            </a:r>
            <a:r>
              <a:rPr lang="en-US" altLang="zh-CN" sz="1800" dirty="0"/>
              <a:t>: The cabinet door stile and frame must be reliably grounded. Inside the cabinet there are ground points. The working ground bar and protection ground bar can be connected to the grounding copper bar of the data center. The cabinet is equipped with various monitoring devices for monitoring the temperature, humidity, voltage, current, and smoke.</a:t>
            </a:r>
          </a:p>
        </p:txBody>
      </p:sp>
    </p:spTree>
    <p:extLst>
      <p:ext uri="{BB962C8B-B14F-4D97-AF65-F5344CB8AC3E}">
        <p14:creationId xmlns:p14="http://schemas.microsoft.com/office/powerpoint/2010/main" val="88502119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a:solidFill>
                  <a:schemeClr val="bg1">
                    <a:lumMod val="50000"/>
                  </a:schemeClr>
                </a:solidFill>
              </a:rPr>
              <a:t>Fire Protection System</a:t>
            </a:r>
          </a:p>
          <a:p>
            <a:r>
              <a:rPr lang="en-US" dirty="0">
                <a:solidFill>
                  <a:schemeClr val="bg1">
                    <a:lumMod val="50000"/>
                  </a:schemeClr>
                </a:solidFill>
              </a:rPr>
              <a:t>Fresh Air System</a:t>
            </a:r>
          </a:p>
          <a:p>
            <a:r>
              <a:rPr lang="en-US" dirty="0">
                <a:solidFill>
                  <a:schemeClr val="bg1">
                    <a:lumMod val="50000"/>
                  </a:schemeClr>
                </a:solidFill>
              </a:rPr>
              <a:t>Cabinet System</a:t>
            </a:r>
          </a:p>
          <a:p>
            <a:r>
              <a:rPr lang="en-US" b="1" dirty="0"/>
              <a:t>Lightning Protection and Grounding System</a:t>
            </a:r>
          </a:p>
          <a:p>
            <a:r>
              <a:rPr lang="en-US" dirty="0">
                <a:solidFill>
                  <a:schemeClr val="bg1">
                    <a:lumMod val="50000"/>
                  </a:schemeClr>
                </a:solidFill>
              </a:rPr>
              <a:t>Integrated Cabling System</a:t>
            </a:r>
          </a:p>
          <a:p>
            <a:r>
              <a:rPr lang="en-US" dirty="0">
                <a:solidFill>
                  <a:schemeClr val="bg1">
                    <a:lumMod val="50000"/>
                  </a:schemeClr>
                </a:solidFill>
              </a:rPr>
              <a:t>Indoor Decoration System</a:t>
            </a:r>
          </a:p>
        </p:txBody>
      </p:sp>
    </p:spTree>
    <p:extLst>
      <p:ext uri="{BB962C8B-B14F-4D97-AF65-F5344CB8AC3E}">
        <p14:creationId xmlns:p14="http://schemas.microsoft.com/office/powerpoint/2010/main" val="258000142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15972221"/>
          <p:cNvSpPr>
            <a:spLocks noGrp="1"/>
          </p:cNvSpPr>
          <p:nvPr>
            <p:ph type="title"/>
          </p:nvPr>
        </p:nvSpPr>
        <p:spPr/>
        <p:txBody>
          <a:bodyPr/>
          <a:lstStyle/>
          <a:p>
            <a:r>
              <a:rPr lang="en-US" altLang="zh-CN" dirty="0" smtClean="0"/>
              <a:t>Lightning Overview</a:t>
            </a:r>
          </a:p>
        </p:txBody>
      </p:sp>
      <p:sp>
        <p:nvSpPr>
          <p:cNvPr id="31747" name="78690574"/>
          <p:cNvSpPr>
            <a:spLocks noGrp="1"/>
          </p:cNvSpPr>
          <p:nvPr>
            <p:ph type="body" sz="quarter" idx="10"/>
          </p:nvPr>
        </p:nvSpPr>
        <p:spPr/>
        <p:txBody>
          <a:bodyPr/>
          <a:lstStyle/>
          <a:p>
            <a:pPr>
              <a:lnSpc>
                <a:spcPct val="130000"/>
              </a:lnSpc>
              <a:spcBef>
                <a:spcPts val="648"/>
              </a:spcBef>
            </a:pPr>
            <a:r>
              <a:rPr lang="en-US" altLang="zh-CN" sz="1600" dirty="0"/>
              <a:t>Lightning phenomenon: Lightning is a result of mutual high-speed movements and fierce friction between clouds in the sky, causing the high-end clouds and low-end clouds to be with opposite charge. In the meantime, the low-end clouds also induce a large amount of hetero-charges on the ground to form a tremendous capacitance. When the capacitive field reaches a certain threshold, the ground discharge is generated.</a:t>
            </a:r>
          </a:p>
          <a:p>
            <a:pPr>
              <a:lnSpc>
                <a:spcPct val="130000"/>
              </a:lnSpc>
              <a:spcBef>
                <a:spcPts val="648"/>
              </a:spcBef>
            </a:pPr>
            <a:r>
              <a:rPr lang="en-US" altLang="zh-CN" sz="1600" dirty="0"/>
              <a:t>Lightning hazards</a:t>
            </a:r>
          </a:p>
          <a:p>
            <a:pPr lvl="1">
              <a:lnSpc>
                <a:spcPct val="130000"/>
              </a:lnSpc>
              <a:spcBef>
                <a:spcPts val="648"/>
              </a:spcBef>
            </a:pPr>
            <a:r>
              <a:rPr lang="en-US" altLang="zh-CN" sz="1400" dirty="0"/>
              <a:t>The thermal effects of the lightning current can blow the conducting wires and burn out the electrical equipment.</a:t>
            </a:r>
          </a:p>
          <a:p>
            <a:pPr lvl="1">
              <a:lnSpc>
                <a:spcPct val="130000"/>
              </a:lnSpc>
              <a:spcBef>
                <a:spcPts val="648"/>
              </a:spcBef>
            </a:pPr>
            <a:r>
              <a:rPr lang="en-US" altLang="zh-CN" sz="1400" dirty="0"/>
              <a:t>The </a:t>
            </a:r>
            <a:r>
              <a:rPr lang="en-US" altLang="zh-CN" sz="1400" dirty="0" err="1"/>
              <a:t>electrodynamic</a:t>
            </a:r>
            <a:r>
              <a:rPr lang="en-US" altLang="zh-CN" sz="1400" dirty="0"/>
              <a:t> force generated by the mechanical effects of the lightning current can smash the equipment, towers, and buildings, as well as cause injuries to people and livestock.</a:t>
            </a:r>
          </a:p>
          <a:p>
            <a:pPr lvl="1">
              <a:lnSpc>
                <a:spcPct val="130000"/>
              </a:lnSpc>
              <a:spcBef>
                <a:spcPts val="648"/>
              </a:spcBef>
            </a:pPr>
            <a:r>
              <a:rPr lang="en-US" altLang="zh-CN" sz="1400" dirty="0"/>
              <a:t>The electromagnetic effects of the lightning current can generate overvoltage, break down insulated electrical equipment, and even cause fire and explosion, which may hurt and kill people.</a:t>
            </a:r>
          </a:p>
        </p:txBody>
      </p:sp>
    </p:spTree>
    <p:extLst>
      <p:ext uri="{BB962C8B-B14F-4D97-AF65-F5344CB8AC3E}">
        <p14:creationId xmlns:p14="http://schemas.microsoft.com/office/powerpoint/2010/main" val="289565412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602969003"/>
          <p:cNvSpPr>
            <a:spLocks noGrp="1"/>
          </p:cNvSpPr>
          <p:nvPr>
            <p:ph type="title"/>
          </p:nvPr>
        </p:nvSpPr>
        <p:spPr/>
        <p:txBody>
          <a:bodyPr/>
          <a:lstStyle/>
          <a:p>
            <a:pPr fontAlgn="ctr"/>
            <a:r>
              <a:rPr lang="en-US" altLang="zh-CN" smtClean="0"/>
              <a:t>Basic Forms of Lightning Overvoltage</a:t>
            </a:r>
          </a:p>
        </p:txBody>
      </p:sp>
      <p:sp>
        <p:nvSpPr>
          <p:cNvPr id="3076" name="1355445485"/>
          <p:cNvSpPr>
            <a:spLocks noGrp="1"/>
          </p:cNvSpPr>
          <p:nvPr>
            <p:ph type="body" sz="quarter" idx="10"/>
          </p:nvPr>
        </p:nvSpPr>
        <p:spPr/>
        <p:txBody>
          <a:bodyPr/>
          <a:lstStyle/>
          <a:p>
            <a:pPr fontAlgn="ctr" hangingPunct="1"/>
            <a:r>
              <a:rPr lang="en-US" altLang="zh-CN" sz="1800" dirty="0"/>
              <a:t>Direct lightning strike: The lightning strikes the electrical devices, cable routes, buildings, and other objects.</a:t>
            </a:r>
          </a:p>
          <a:p>
            <a:pPr fontAlgn="ctr" hangingPunct="1"/>
            <a:r>
              <a:rPr lang="en-US" altLang="zh-CN" sz="1800" dirty="0"/>
              <a:t>Induction lightning strike: Overvoltage is caused by electrostatic induction or electromagnetic induction from the lightning to the cable routes, devices, or other objects.</a:t>
            </a:r>
          </a:p>
        </p:txBody>
      </p:sp>
      <p:sp>
        <p:nvSpPr>
          <p:cNvPr id="7" name="1125499057"/>
          <p:cNvSpPr>
            <a:spLocks noChangeArrowheads="1"/>
          </p:cNvSpPr>
          <p:nvPr/>
        </p:nvSpPr>
        <p:spPr bwMode="auto">
          <a:xfrm>
            <a:off x="3430589" y="5722938"/>
            <a:ext cx="5318125" cy="341312"/>
          </a:xfrm>
          <a:prstGeom prst="rect">
            <a:avLst/>
          </a:prstGeom>
          <a:noFill/>
          <a:ln w="12700">
            <a:noFill/>
            <a:miter lim="800000"/>
            <a:headEnd type="none" w="sm" len="sm"/>
            <a:tailEnd type="none" w="sm" len="sm"/>
          </a:ln>
          <a:effectLst/>
        </p:spPr>
        <p:txBody>
          <a:bodyPr wrap="none" lIns="90000" tIns="46800" rIns="90000" bIns="46800" anchor="ctr"/>
          <a:lstStyle/>
          <a:p>
            <a:pPr algn="ctr" fontAlgn="ctr">
              <a:defRPr/>
            </a:pPr>
            <a:r>
              <a:rPr kumimoji="1" lang="en-US" altLang="zh-CN" sz="1600" b="1" dirty="0"/>
              <a:t>Induced overvoltage on the overhead cable routes</a:t>
            </a:r>
          </a:p>
        </p:txBody>
      </p:sp>
      <p:sp>
        <p:nvSpPr>
          <p:cNvPr id="3078" name="Rectangle 7"/>
          <p:cNvSpPr>
            <a:spLocks noChangeArrowheads="1"/>
          </p:cNvSpPr>
          <p:nvPr/>
        </p:nvSpPr>
        <p:spPr bwMode="auto">
          <a:xfrm>
            <a:off x="1524001" y="-184666"/>
            <a:ext cx="184731" cy="369332"/>
          </a:xfrm>
          <a:prstGeom prst="rect">
            <a:avLst/>
          </a:prstGeom>
          <a:noFill/>
          <a:ln w="9525">
            <a:noFill/>
            <a:miter lim="800000"/>
            <a:headEnd/>
            <a:tailEnd/>
          </a:ln>
        </p:spPr>
        <p:txBody>
          <a:bodyPr wrap="none" anchor="ctr">
            <a:spAutoFit/>
          </a:bodyPr>
          <a:lstStyle/>
          <a:p>
            <a:endParaRPr lang="zh-CN" altLang="en-US"/>
          </a:p>
        </p:txBody>
      </p:sp>
      <p:graphicFrame>
        <p:nvGraphicFramePr>
          <p:cNvPr id="3074" name="Object 6"/>
          <p:cNvGraphicFramePr>
            <a:graphicFrameLocks noChangeAspect="1"/>
          </p:cNvGraphicFramePr>
          <p:nvPr/>
        </p:nvGraphicFramePr>
        <p:xfrm>
          <a:off x="3395664" y="3465513"/>
          <a:ext cx="5267325" cy="2152650"/>
        </p:xfrm>
        <a:graphic>
          <a:graphicData uri="http://schemas.openxmlformats.org/presentationml/2006/ole">
            <mc:AlternateContent xmlns:mc="http://schemas.openxmlformats.org/markup-compatibility/2006">
              <mc:Choice xmlns:v="urn:schemas-microsoft-com:vml" Requires="v">
                <p:oleObj spid="_x0000_s5161" name="Visio" r:id="rId4" imgW="5360956" imgH="2198846" progId="">
                  <p:embed/>
                </p:oleObj>
              </mc:Choice>
              <mc:Fallback>
                <p:oleObj name="Visio" r:id="rId4" imgW="5360956" imgH="2198846"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95664" y="3465513"/>
                        <a:ext cx="5267325" cy="2152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9742902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b="1" dirty="0"/>
              <a:t>Fire Protection System</a:t>
            </a:r>
          </a:p>
          <a:p>
            <a:r>
              <a:rPr lang="en-US" dirty="0">
                <a:solidFill>
                  <a:schemeClr val="bg1">
                    <a:lumMod val="50000"/>
                  </a:schemeClr>
                </a:solidFill>
              </a:rPr>
              <a:t>Fresh Air System</a:t>
            </a:r>
          </a:p>
          <a:p>
            <a:r>
              <a:rPr lang="en-US" dirty="0" smtClean="0">
                <a:solidFill>
                  <a:schemeClr val="bg1">
                    <a:lumMod val="50000"/>
                  </a:schemeClr>
                </a:solidFill>
              </a:rPr>
              <a:t>Cabinet System</a:t>
            </a:r>
            <a:endParaRPr lang="en-US" dirty="0">
              <a:solidFill>
                <a:schemeClr val="bg1">
                  <a:lumMod val="50000"/>
                </a:schemeClr>
              </a:solidFill>
            </a:endParaRPr>
          </a:p>
          <a:p>
            <a:r>
              <a:rPr lang="en-US" dirty="0">
                <a:solidFill>
                  <a:schemeClr val="bg1">
                    <a:lumMod val="50000"/>
                  </a:schemeClr>
                </a:solidFill>
              </a:rPr>
              <a:t>Lightning Protection and Grounding System</a:t>
            </a:r>
          </a:p>
          <a:p>
            <a:r>
              <a:rPr lang="en-US" dirty="0">
                <a:solidFill>
                  <a:schemeClr val="bg1">
                    <a:lumMod val="50000"/>
                  </a:schemeClr>
                </a:solidFill>
              </a:rPr>
              <a:t>Integrated Cabling System</a:t>
            </a:r>
          </a:p>
          <a:p>
            <a:r>
              <a:rPr lang="en-US" dirty="0">
                <a:solidFill>
                  <a:schemeClr val="bg1">
                    <a:lumMod val="50000"/>
                  </a:schemeClr>
                </a:solidFill>
              </a:rPr>
              <a:t>Indoor Decoration System</a:t>
            </a:r>
          </a:p>
        </p:txBody>
      </p:sp>
    </p:spTree>
    <p:extLst>
      <p:ext uri="{BB962C8B-B14F-4D97-AF65-F5344CB8AC3E}">
        <p14:creationId xmlns:p14="http://schemas.microsoft.com/office/powerpoint/2010/main" val="214741372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1779658792"/>
          <p:cNvSpPr>
            <a:spLocks noGrp="1"/>
          </p:cNvSpPr>
          <p:nvPr>
            <p:ph type="title"/>
          </p:nvPr>
        </p:nvSpPr>
        <p:spPr/>
        <p:txBody>
          <a:bodyPr/>
          <a:lstStyle/>
          <a:p>
            <a:pPr fontAlgn="ctr"/>
            <a:r>
              <a:rPr lang="en-US" altLang="zh-CN" dirty="0" smtClean="0"/>
              <a:t>Lightning Arrester</a:t>
            </a:r>
          </a:p>
        </p:txBody>
      </p:sp>
      <p:sp>
        <p:nvSpPr>
          <p:cNvPr id="32771" name="1195381581"/>
          <p:cNvSpPr>
            <a:spLocks noGrp="1"/>
          </p:cNvSpPr>
          <p:nvPr>
            <p:ph type="body" sz="quarter" idx="10"/>
          </p:nvPr>
        </p:nvSpPr>
        <p:spPr/>
        <p:txBody>
          <a:bodyPr/>
          <a:lstStyle/>
          <a:p>
            <a:pPr marL="266700" indent="-266700" fontAlgn="ctr"/>
            <a:r>
              <a:rPr lang="en-US" altLang="zh-CN" sz="2000" dirty="0"/>
              <a:t>The lightning arrester consists of three parts: air-terminal system, </a:t>
            </a:r>
            <a:r>
              <a:rPr lang="en-US" altLang="zh-CN" sz="2000" dirty="0" err="1"/>
              <a:t>downlead</a:t>
            </a:r>
            <a:r>
              <a:rPr lang="en-US" altLang="zh-CN" sz="2000" dirty="0"/>
              <a:t>, and grounding device.</a:t>
            </a:r>
          </a:p>
          <a:p>
            <a:pPr marL="533400" lvl="1" indent="-266700" fontAlgn="ctr"/>
            <a:r>
              <a:rPr lang="en-US" altLang="zh-CN" sz="1800" b="1" dirty="0"/>
              <a:t>Air-terminal system (lightning receiver): </a:t>
            </a:r>
            <a:r>
              <a:rPr lang="en-US" altLang="zh-CN" sz="1800" dirty="0"/>
              <a:t>It is a metal conductor that receives the lightning current, and normally uses the lightning rod, lightning conductor, or lightning net (belt).</a:t>
            </a:r>
          </a:p>
          <a:p>
            <a:pPr marL="533400" lvl="1" indent="-266700" fontAlgn="ctr"/>
            <a:r>
              <a:rPr lang="en-US" altLang="zh-CN" sz="1800" b="1" dirty="0" err="1"/>
              <a:t>Downlead</a:t>
            </a:r>
            <a:r>
              <a:rPr lang="en-US" altLang="zh-CN" sz="1800" b="1" dirty="0"/>
              <a:t>: </a:t>
            </a:r>
            <a:r>
              <a:rPr lang="en-US" altLang="zh-CN" sz="1800" dirty="0"/>
              <a:t>Ensure that the lightning current does not melt the </a:t>
            </a:r>
            <a:r>
              <a:rPr lang="en-US" altLang="zh-CN" sz="1800" dirty="0" err="1"/>
              <a:t>downlead</a:t>
            </a:r>
            <a:r>
              <a:rPr lang="en-US" altLang="zh-CN" sz="1800" dirty="0"/>
              <a:t>. Generally, the </a:t>
            </a:r>
            <a:r>
              <a:rPr lang="en-US" altLang="zh-CN" sz="1800" dirty="0" err="1"/>
              <a:t>downlead</a:t>
            </a:r>
            <a:r>
              <a:rPr lang="en-US" altLang="zh-CN" sz="1800" dirty="0"/>
              <a:t> is made of steel tube whose diameter is at least 10 mm or flat steel whose cross-sectional area is at least 80 mm</a:t>
            </a:r>
            <a:r>
              <a:rPr lang="en-US" altLang="zh-CN" sz="1800" baseline="30000" dirty="0"/>
              <a:t>2</a:t>
            </a:r>
            <a:r>
              <a:rPr lang="en-US" altLang="zh-CN" sz="1800" dirty="0"/>
              <a:t>.</a:t>
            </a:r>
          </a:p>
          <a:p>
            <a:pPr marL="533400" lvl="1" indent="-266700" fontAlgn="ctr"/>
            <a:r>
              <a:rPr lang="en-US" altLang="zh-CN" sz="1800" b="1" dirty="0"/>
              <a:t>Grounding device: </a:t>
            </a:r>
            <a:r>
              <a:rPr lang="en-US" altLang="zh-CN" sz="1800" dirty="0"/>
              <a:t>It is a general term for ground conductors and </a:t>
            </a:r>
            <a:r>
              <a:rPr lang="en-US" altLang="zh-CN" sz="1800" dirty="0" err="1"/>
              <a:t>earthing</a:t>
            </a:r>
            <a:r>
              <a:rPr lang="en-US" altLang="zh-CN" sz="1800" dirty="0"/>
              <a:t> electrodes buried under ground.</a:t>
            </a:r>
          </a:p>
        </p:txBody>
      </p:sp>
    </p:spTree>
    <p:extLst>
      <p:ext uri="{BB962C8B-B14F-4D97-AF65-F5344CB8AC3E}">
        <p14:creationId xmlns:p14="http://schemas.microsoft.com/office/powerpoint/2010/main" val="413901930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1482883065"/>
          <p:cNvSpPr>
            <a:spLocks noGrp="1"/>
          </p:cNvSpPr>
          <p:nvPr>
            <p:ph type="title"/>
          </p:nvPr>
        </p:nvSpPr>
        <p:spPr/>
        <p:txBody>
          <a:bodyPr/>
          <a:lstStyle/>
          <a:p>
            <a:pPr fontAlgn="ctr"/>
            <a:r>
              <a:rPr lang="en-US" altLang="zh-CN" dirty="0" smtClean="0"/>
              <a:t>Grounding Overview</a:t>
            </a:r>
          </a:p>
        </p:txBody>
      </p:sp>
      <p:sp>
        <p:nvSpPr>
          <p:cNvPr id="33795" name="901296595"/>
          <p:cNvSpPr>
            <a:spLocks noGrp="1"/>
          </p:cNvSpPr>
          <p:nvPr>
            <p:ph type="body" sz="quarter" idx="10"/>
          </p:nvPr>
        </p:nvSpPr>
        <p:spPr/>
        <p:txBody>
          <a:bodyPr/>
          <a:lstStyle/>
          <a:p>
            <a:pPr marL="266700" indent="-266700" fontAlgn="ctr"/>
            <a:r>
              <a:rPr lang="en-US" altLang="zh-CN" sz="2000" dirty="0"/>
              <a:t>Grounding refers to connecting certain parts of the electrical equipment or certain points of the power system to the ground to provide a pathway for discharging the faulty current or lightning current, stabilize potential, and provide the zero potential reference point. It ensures the safe operation of the power system and electrical equipment, as well as personal safety.</a:t>
            </a:r>
          </a:p>
          <a:p>
            <a:pPr marL="266700" indent="-266700" fontAlgn="ctr"/>
            <a:r>
              <a:rPr lang="en-US" altLang="zh-CN" sz="2000" dirty="0"/>
              <a:t>The grounding function is implemented by the grounding device or grounding system.</a:t>
            </a:r>
          </a:p>
        </p:txBody>
      </p:sp>
    </p:spTree>
    <p:extLst>
      <p:ext uri="{BB962C8B-B14F-4D97-AF65-F5344CB8AC3E}">
        <p14:creationId xmlns:p14="http://schemas.microsoft.com/office/powerpoint/2010/main" val="315820879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a:solidFill>
                  <a:schemeClr val="bg1">
                    <a:lumMod val="50000"/>
                  </a:schemeClr>
                </a:solidFill>
              </a:rPr>
              <a:t>Fire Protection System</a:t>
            </a:r>
          </a:p>
          <a:p>
            <a:r>
              <a:rPr lang="en-US" dirty="0">
                <a:solidFill>
                  <a:schemeClr val="bg1">
                    <a:lumMod val="50000"/>
                  </a:schemeClr>
                </a:solidFill>
              </a:rPr>
              <a:t>Fresh Air System</a:t>
            </a:r>
          </a:p>
          <a:p>
            <a:r>
              <a:rPr lang="en-US" dirty="0">
                <a:solidFill>
                  <a:schemeClr val="bg1">
                    <a:lumMod val="50000"/>
                  </a:schemeClr>
                </a:solidFill>
              </a:rPr>
              <a:t>Cabinet System</a:t>
            </a:r>
          </a:p>
          <a:p>
            <a:r>
              <a:rPr lang="en-US" dirty="0">
                <a:solidFill>
                  <a:schemeClr val="bg1">
                    <a:lumMod val="50000"/>
                  </a:schemeClr>
                </a:solidFill>
              </a:rPr>
              <a:t>Lightning Protection and Grounding System</a:t>
            </a:r>
          </a:p>
          <a:p>
            <a:r>
              <a:rPr lang="en-US" b="1" dirty="0"/>
              <a:t>Integrated Cabling System</a:t>
            </a:r>
          </a:p>
          <a:p>
            <a:r>
              <a:rPr lang="en-US" dirty="0">
                <a:solidFill>
                  <a:schemeClr val="bg1">
                    <a:lumMod val="50000"/>
                  </a:schemeClr>
                </a:solidFill>
              </a:rPr>
              <a:t>Indoor Decoration System</a:t>
            </a:r>
          </a:p>
        </p:txBody>
      </p:sp>
    </p:spTree>
    <p:extLst>
      <p:ext uri="{BB962C8B-B14F-4D97-AF65-F5344CB8AC3E}">
        <p14:creationId xmlns:p14="http://schemas.microsoft.com/office/powerpoint/2010/main" val="127587822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Integrated Cabling System Overview</a:t>
            </a:r>
          </a:p>
        </p:txBody>
      </p:sp>
      <p:sp>
        <p:nvSpPr>
          <p:cNvPr id="3" name="文本占位符 2"/>
          <p:cNvSpPr>
            <a:spLocks noGrp="1"/>
          </p:cNvSpPr>
          <p:nvPr>
            <p:ph type="body" sz="quarter" idx="10"/>
          </p:nvPr>
        </p:nvSpPr>
        <p:spPr/>
        <p:txBody>
          <a:bodyPr/>
          <a:lstStyle/>
          <a:p>
            <a:r>
              <a:rPr lang="en-US" sz="1800" dirty="0"/>
              <a:t>An integrated cabling system is the information transmission channel inside a building or between buildings. It connects voice equipment, data equipment, message exchange equipment, and building automation management equipment in a building to provide a unified physical transmission medium for the building. At the same time, it connects information communications equipment in the building to an external communications network.</a:t>
            </a:r>
          </a:p>
          <a:p>
            <a:r>
              <a:rPr lang="en-US" sz="1800" dirty="0"/>
              <a:t>Features:</a:t>
            </a:r>
          </a:p>
          <a:p>
            <a:pPr lvl="1"/>
            <a:r>
              <a:rPr lang="en-US" sz="1600" dirty="0"/>
              <a:t>It is a modular and highly flexible information transmission system inside a building or between buildings.</a:t>
            </a:r>
          </a:p>
          <a:p>
            <a:pPr lvl="1"/>
            <a:r>
              <a:rPr lang="en-US" sz="1600" dirty="0"/>
              <a:t>Its equipment is independent of lines and features flexibility, openness, compatibility, reliability, economy, and advancement.</a:t>
            </a:r>
          </a:p>
          <a:p>
            <a:pPr lvl="1"/>
            <a:r>
              <a:rPr lang="en-US" sz="1600" dirty="0"/>
              <a:t>It adopts unified design and planning for voice and data signals. Unified transmission lines and information connectors are used to transmit different signals in a standard cabling system.</a:t>
            </a:r>
          </a:p>
        </p:txBody>
      </p:sp>
    </p:spTree>
    <p:extLst>
      <p:ext uri="{BB962C8B-B14F-4D97-AF65-F5344CB8AC3E}">
        <p14:creationId xmlns:p14="http://schemas.microsoft.com/office/powerpoint/2010/main" val="151350190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Composition of the Integrated Cabling System</a:t>
            </a:r>
            <a:endParaRPr lang="zh-CN" altLang="en-US" dirty="0"/>
          </a:p>
        </p:txBody>
      </p:sp>
      <p:sp>
        <p:nvSpPr>
          <p:cNvPr id="3" name="文本占位符 2"/>
          <p:cNvSpPr>
            <a:spLocks noGrp="1"/>
          </p:cNvSpPr>
          <p:nvPr>
            <p:ph type="body" sz="quarter" idx="10"/>
          </p:nvPr>
        </p:nvSpPr>
        <p:spPr/>
        <p:txBody>
          <a:bodyPr/>
          <a:lstStyle/>
          <a:p>
            <a:r>
              <a:rPr lang="en-US" altLang="zh-CN" dirty="0"/>
              <a:t>The Integrated Cabling </a:t>
            </a:r>
            <a:r>
              <a:rPr lang="en-US" altLang="zh-CN" dirty="0" smtClean="0"/>
              <a:t>System </a:t>
            </a:r>
            <a:r>
              <a:rPr lang="en-US" altLang="zh-CN" dirty="0"/>
              <a:t>is composed of six subsystems: work area subsystem, horizontal subsystem, backbone subsystem, management subsystem, equipment room subsystem, and campus subsystem.</a:t>
            </a:r>
          </a:p>
          <a:p>
            <a:endParaRPr lang="zh-CN" altLang="en-US" dirty="0"/>
          </a:p>
        </p:txBody>
      </p:sp>
      <p:graphicFrame>
        <p:nvGraphicFramePr>
          <p:cNvPr id="4" name="Object 9"/>
          <p:cNvGraphicFramePr>
            <a:graphicFrameLocks noChangeAspect="1"/>
          </p:cNvGraphicFramePr>
          <p:nvPr>
            <p:extLst>
              <p:ext uri="{D42A27DB-BD31-4B8C-83A1-F6EECF244321}">
                <p14:modId xmlns:p14="http://schemas.microsoft.com/office/powerpoint/2010/main" val="248916872"/>
              </p:ext>
            </p:extLst>
          </p:nvPr>
        </p:nvGraphicFramePr>
        <p:xfrm>
          <a:off x="6413578" y="2492679"/>
          <a:ext cx="5107181" cy="3542828"/>
        </p:xfrm>
        <a:graphic>
          <a:graphicData uri="http://schemas.openxmlformats.org/presentationml/2006/ole">
            <mc:AlternateContent xmlns:mc="http://schemas.openxmlformats.org/markup-compatibility/2006">
              <mc:Choice xmlns:v="urn:schemas-microsoft-com:vml" Requires="v">
                <p:oleObj spid="_x0000_s7198" name="Picture" r:id="rId4" imgW="3812458" imgH="2241755" progId="Word.Picture.8">
                  <p:embed/>
                </p:oleObj>
              </mc:Choice>
              <mc:Fallback>
                <p:oleObj name="Picture" r:id="rId4" imgW="3812458" imgH="2241755"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13578" y="2492679"/>
                        <a:ext cx="5107181" cy="3542828"/>
                      </a:xfrm>
                      <a:prstGeom prst="rect">
                        <a:avLst/>
                      </a:prstGeom>
                      <a:noFill/>
                      <a:extLst/>
                    </p:spPr>
                  </p:pic>
                </p:oleObj>
              </mc:Fallback>
            </mc:AlternateContent>
          </a:graphicData>
        </a:graphic>
      </p:graphicFrame>
    </p:spTree>
    <p:extLst>
      <p:ext uri="{BB962C8B-B14F-4D97-AF65-F5344CB8AC3E}">
        <p14:creationId xmlns:p14="http://schemas.microsoft.com/office/powerpoint/2010/main" val="187826022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296772137"/>
          <p:cNvSpPr>
            <a:spLocks noGrp="1"/>
          </p:cNvSpPr>
          <p:nvPr>
            <p:ph type="title"/>
          </p:nvPr>
        </p:nvSpPr>
        <p:spPr/>
        <p:txBody>
          <a:bodyPr/>
          <a:lstStyle/>
          <a:p>
            <a:pPr fontAlgn="ctr"/>
            <a:r>
              <a:rPr lang="en-US" altLang="zh-CN" dirty="0"/>
              <a:t>Integrated Cabling in Data Centers</a:t>
            </a:r>
            <a:endParaRPr lang="en-US" altLang="zh-CN" dirty="0" smtClean="0"/>
          </a:p>
        </p:txBody>
      </p:sp>
      <p:sp>
        <p:nvSpPr>
          <p:cNvPr id="40963" name="1838120087"/>
          <p:cNvSpPr>
            <a:spLocks noGrp="1"/>
          </p:cNvSpPr>
          <p:nvPr>
            <p:ph type="body" sz="quarter" idx="10"/>
          </p:nvPr>
        </p:nvSpPr>
        <p:spPr/>
        <p:txBody>
          <a:bodyPr>
            <a:noAutofit/>
          </a:bodyPr>
          <a:lstStyle/>
          <a:p>
            <a:pPr marL="266700" indent="-266700" fontAlgn="ctr">
              <a:defRPr/>
            </a:pPr>
            <a:r>
              <a:rPr lang="en-US" altLang="zh-CN" sz="1600" dirty="0"/>
              <a:t>The determination of cabling mode is an important step of the data center planning. Ignoring the cabling mode reflects the blindness and confusion of the data center planning.</a:t>
            </a:r>
          </a:p>
          <a:p>
            <a:pPr marL="266700" indent="-266700" fontAlgn="ctr">
              <a:defRPr/>
            </a:pPr>
            <a:r>
              <a:rPr lang="en-US" altLang="zh-CN" sz="1600" dirty="0"/>
              <a:t>Cabling modes are classified into overhead cabling and </a:t>
            </a:r>
            <a:r>
              <a:rPr lang="en-US" altLang="zh-CN" sz="1600" dirty="0" err="1"/>
              <a:t>underfloor</a:t>
            </a:r>
            <a:r>
              <a:rPr lang="en-US" altLang="zh-CN" sz="1600" dirty="0"/>
              <a:t> cabling:</a:t>
            </a:r>
          </a:p>
          <a:p>
            <a:pPr marL="533400" lvl="1" indent="-266700" fontAlgn="ctr">
              <a:defRPr/>
            </a:pPr>
            <a:r>
              <a:rPr lang="en-US" altLang="zh-CN" sz="1600" dirty="0"/>
              <a:t>Overhead cabling: cables laid out in spaces higher than the device height;</a:t>
            </a:r>
          </a:p>
          <a:p>
            <a:pPr marL="533400" lvl="1" indent="-266700" fontAlgn="ctr">
              <a:defRPr/>
            </a:pPr>
            <a:r>
              <a:rPr lang="en-US" altLang="zh-CN" sz="1600" dirty="0" err="1"/>
              <a:t>Underfloor</a:t>
            </a:r>
            <a:r>
              <a:rPr lang="en-US" altLang="zh-CN" sz="1600" dirty="0"/>
              <a:t> cabling: cables routed under the raised floor;</a:t>
            </a:r>
          </a:p>
          <a:p>
            <a:pPr marL="533400" lvl="1" indent="-266700" fontAlgn="ctr">
              <a:defRPr/>
            </a:pPr>
            <a:r>
              <a:rPr lang="en-US" altLang="zh-CN" sz="1600" dirty="0"/>
              <a:t>Cabling on the top of cabinets: troughs for data cables and power cables installed on the top of each cabinet to route cables to each cabinet.</a:t>
            </a:r>
          </a:p>
        </p:txBody>
      </p:sp>
      <p:pic>
        <p:nvPicPr>
          <p:cNvPr id="36868" name="Picture 2" descr="https://ss0.bdstatic.com/94oJfD_bAAcT8t7mm9GUKT-xh_/timg?image&amp;quality=100&amp;size=b4000_4000&amp;sec=1495870840&amp;di=9bb0d2f706249191f0028bb5c303b376&amp;src=http://file.youboy.com/a/106/58/3/8/13440558.jpg?322x260"/>
          <p:cNvPicPr>
            <a:picLocks noChangeAspect="1" noChangeArrowheads="1"/>
          </p:cNvPicPr>
          <p:nvPr/>
        </p:nvPicPr>
        <p:blipFill>
          <a:blip r:embed="rId3" cstate="print"/>
          <a:srcRect/>
          <a:stretch>
            <a:fillRect/>
          </a:stretch>
        </p:blipFill>
        <p:spPr bwMode="auto">
          <a:xfrm>
            <a:off x="2279650" y="4351005"/>
            <a:ext cx="2067892" cy="1786171"/>
          </a:xfrm>
          <a:prstGeom prst="rect">
            <a:avLst/>
          </a:prstGeom>
          <a:noFill/>
          <a:ln w="9525">
            <a:noFill/>
            <a:miter lim="800000"/>
            <a:headEnd/>
            <a:tailEnd/>
          </a:ln>
        </p:spPr>
      </p:pic>
      <p:pic>
        <p:nvPicPr>
          <p:cNvPr id="36869" name="Picture 6" descr="https://timgsa.baidu.com/timg?image&amp;quality=80&amp;size=b9999_10000&amp;sec=1495880990968&amp;di=1696924d45cc632dcf475f6aa6429a89&amp;imgtype=0&amp;src=http%3A%2F%2Fwww.hbxptx.com%2Fuserfiles%2Fimages%2F20140313114308.jpg"/>
          <p:cNvPicPr>
            <a:picLocks noChangeAspect="1" noChangeArrowheads="1"/>
          </p:cNvPicPr>
          <p:nvPr/>
        </p:nvPicPr>
        <p:blipFill>
          <a:blip r:embed="rId4" cstate="print"/>
          <a:srcRect/>
          <a:stretch>
            <a:fillRect/>
          </a:stretch>
        </p:blipFill>
        <p:spPr bwMode="auto">
          <a:xfrm>
            <a:off x="7752184" y="4484799"/>
            <a:ext cx="2219350" cy="1665872"/>
          </a:xfrm>
          <a:prstGeom prst="rect">
            <a:avLst/>
          </a:prstGeom>
          <a:noFill/>
          <a:ln w="9525">
            <a:noFill/>
            <a:miter lim="800000"/>
            <a:headEnd/>
            <a:tailEnd/>
          </a:ln>
        </p:spPr>
      </p:pic>
      <p:pic>
        <p:nvPicPr>
          <p:cNvPr id="36870" name="Picture 8" descr="https://timgsa.baidu.com/timg?image&amp;quality=80&amp;size=b9999_10000&amp;sec=1495881736184&amp;di=65a4d4123bebc096ed4f9de96d53964d&amp;imgtype=0&amp;src=http%3A%2F%2Fs3.51cto.com%2Fwyfs02%2FM01%2F6F%2F2D%2FwKiom1WTpkzg4Wo6AAjyWzjg82g785.jpg"/>
          <p:cNvPicPr>
            <a:picLocks noChangeAspect="1" noChangeArrowheads="1"/>
          </p:cNvPicPr>
          <p:nvPr/>
        </p:nvPicPr>
        <p:blipFill>
          <a:blip r:embed="rId5" cstate="print"/>
          <a:srcRect/>
          <a:stretch>
            <a:fillRect/>
          </a:stretch>
        </p:blipFill>
        <p:spPr bwMode="auto">
          <a:xfrm>
            <a:off x="4969390" y="4444899"/>
            <a:ext cx="2253221" cy="1705773"/>
          </a:xfrm>
          <a:prstGeom prst="rect">
            <a:avLst/>
          </a:prstGeom>
          <a:noFill/>
          <a:ln w="9525">
            <a:noFill/>
            <a:miter lim="800000"/>
            <a:headEnd/>
            <a:tailEnd/>
          </a:ln>
        </p:spPr>
      </p:pic>
    </p:spTree>
    <p:extLst>
      <p:ext uri="{BB962C8B-B14F-4D97-AF65-F5344CB8AC3E}">
        <p14:creationId xmlns:p14="http://schemas.microsoft.com/office/powerpoint/2010/main" val="363841287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a:solidFill>
                  <a:schemeClr val="bg1">
                    <a:lumMod val="50000"/>
                  </a:schemeClr>
                </a:solidFill>
              </a:rPr>
              <a:t>Fire Protection System</a:t>
            </a:r>
          </a:p>
          <a:p>
            <a:r>
              <a:rPr lang="en-US" dirty="0">
                <a:solidFill>
                  <a:schemeClr val="bg1">
                    <a:lumMod val="50000"/>
                  </a:schemeClr>
                </a:solidFill>
              </a:rPr>
              <a:t>Fresh Air System</a:t>
            </a:r>
          </a:p>
          <a:p>
            <a:r>
              <a:rPr lang="en-US" dirty="0">
                <a:solidFill>
                  <a:schemeClr val="bg1">
                    <a:lumMod val="50000"/>
                  </a:schemeClr>
                </a:solidFill>
              </a:rPr>
              <a:t>Cabinet System</a:t>
            </a:r>
          </a:p>
          <a:p>
            <a:r>
              <a:rPr lang="en-US" dirty="0">
                <a:solidFill>
                  <a:schemeClr val="bg1">
                    <a:lumMod val="50000"/>
                  </a:schemeClr>
                </a:solidFill>
              </a:rPr>
              <a:t>Lightning Protection and Grounding System</a:t>
            </a:r>
          </a:p>
          <a:p>
            <a:r>
              <a:rPr lang="en-US" dirty="0">
                <a:solidFill>
                  <a:schemeClr val="bg1">
                    <a:lumMod val="50000"/>
                  </a:schemeClr>
                </a:solidFill>
              </a:rPr>
              <a:t>Integrated Cabling System</a:t>
            </a:r>
          </a:p>
          <a:p>
            <a:r>
              <a:rPr lang="en-US" b="1" dirty="0"/>
              <a:t>Indoor Decoration System</a:t>
            </a:r>
          </a:p>
        </p:txBody>
      </p:sp>
    </p:spTree>
    <p:extLst>
      <p:ext uri="{BB962C8B-B14F-4D97-AF65-F5344CB8AC3E}">
        <p14:creationId xmlns:p14="http://schemas.microsoft.com/office/powerpoint/2010/main" val="398331402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Composition of Indoor Decoration System</a:t>
            </a:r>
          </a:p>
        </p:txBody>
      </p:sp>
      <p:sp>
        <p:nvSpPr>
          <p:cNvPr id="3" name="文本占位符 2"/>
          <p:cNvSpPr>
            <a:spLocks noGrp="1"/>
          </p:cNvSpPr>
          <p:nvPr>
            <p:ph type="body" sz="quarter" idx="10"/>
          </p:nvPr>
        </p:nvSpPr>
        <p:spPr/>
        <p:txBody>
          <a:bodyPr/>
          <a:lstStyle/>
          <a:p>
            <a:r>
              <a:rPr lang="en-US" sz="1200" dirty="0"/>
              <a:t>Electrostatic discharge (ESD) raised floor decoration: As the floor is removable, cable connections, pipe connections, and maintenance are convenient.</a:t>
            </a:r>
          </a:p>
          <a:p>
            <a:r>
              <a:rPr lang="en-US" sz="1200" dirty="0"/>
              <a:t>Ceiling decoration: The area above the suspended ceiling is used as the plenum space for air supply or return in a data center, where ventilating ducts can be deployed.</a:t>
            </a:r>
          </a:p>
          <a:p>
            <a:r>
              <a:rPr lang="en-US" sz="1200" dirty="0"/>
              <a:t>Partition decoration: mainly includes partition walls and wall decoration. It requires sound insulation, thermal insulation, and fire prevention.</a:t>
            </a:r>
          </a:p>
          <a:p>
            <a:r>
              <a:rPr lang="en-US" sz="1200" dirty="0"/>
              <a:t>Shielding system: It is mainly used for anti-interference and information confidentiality. It not only prevents indoor information from leaking or being detected through electromagnetic waves, but also prevents external electromagnetic interference. Common use cases of shielding systems include rooms shielded with metal mesh or plate and shielded cabinets.</a:t>
            </a:r>
          </a:p>
          <a:p>
            <a:endParaRPr lang="zh-CN" altLang="en-US" sz="1200" dirty="0"/>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11396" b="14635"/>
          <a:stretch/>
        </p:blipFill>
        <p:spPr>
          <a:xfrm>
            <a:off x="669851" y="3606294"/>
            <a:ext cx="3187995" cy="2358126"/>
          </a:xfrm>
          <a:prstGeom prst="rect">
            <a:avLst/>
          </a:prstGeom>
        </p:spPr>
      </p:pic>
      <p:sp>
        <p:nvSpPr>
          <p:cNvPr id="5" name="文本框 4"/>
          <p:cNvSpPr txBox="1"/>
          <p:nvPr/>
        </p:nvSpPr>
        <p:spPr>
          <a:xfrm>
            <a:off x="1583364" y="5866242"/>
            <a:ext cx="1360968" cy="338554"/>
          </a:xfrm>
          <a:prstGeom prst="rect">
            <a:avLst/>
          </a:prstGeom>
          <a:noFill/>
        </p:spPr>
        <p:txBody>
          <a:bodyPr wrap="square" rtlCol="0">
            <a:spAutoFit/>
          </a:bodyPr>
          <a:lstStyle/>
          <a:p>
            <a:pPr algn="ctr"/>
            <a:r>
              <a:rPr lang="en-US" sz="1600" dirty="0"/>
              <a:t>ESD floor</a:t>
            </a:r>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23095" y="3704434"/>
            <a:ext cx="3488458" cy="1938753"/>
          </a:xfrm>
          <a:prstGeom prst="rect">
            <a:avLst/>
          </a:prstGeom>
        </p:spPr>
      </p:pic>
      <p:pic>
        <p:nvPicPr>
          <p:cNvPr id="7" name="图片 6"/>
          <p:cNvPicPr>
            <a:picLocks noChangeAspect="1"/>
          </p:cNvPicPr>
          <p:nvPr/>
        </p:nvPicPr>
        <p:blipFill rotWithShape="1">
          <a:blip r:embed="rId5">
            <a:extLst>
              <a:ext uri="{28A0092B-C50C-407E-A947-70E740481C1C}">
                <a14:useLocalDpi xmlns:a14="http://schemas.microsoft.com/office/drawing/2010/main" val="0"/>
              </a:ext>
            </a:extLst>
          </a:blip>
          <a:srcRect b="5280"/>
          <a:stretch/>
        </p:blipFill>
        <p:spPr>
          <a:xfrm>
            <a:off x="4013002" y="3704434"/>
            <a:ext cx="3127614" cy="2161808"/>
          </a:xfrm>
          <a:prstGeom prst="rect">
            <a:avLst/>
          </a:prstGeom>
        </p:spPr>
      </p:pic>
      <p:sp>
        <p:nvSpPr>
          <p:cNvPr id="8" name="文本框 7"/>
          <p:cNvSpPr txBox="1"/>
          <p:nvPr/>
        </p:nvSpPr>
        <p:spPr>
          <a:xfrm>
            <a:off x="3938509" y="5866242"/>
            <a:ext cx="3276601" cy="338554"/>
          </a:xfrm>
          <a:prstGeom prst="rect">
            <a:avLst/>
          </a:prstGeom>
          <a:noFill/>
        </p:spPr>
        <p:txBody>
          <a:bodyPr wrap="square" rtlCol="0">
            <a:spAutoFit/>
          </a:bodyPr>
          <a:lstStyle/>
          <a:p>
            <a:pPr algn="ctr"/>
            <a:r>
              <a:rPr lang="en-US" sz="1600" dirty="0"/>
              <a:t>Suspended ceiling and partition</a:t>
            </a:r>
          </a:p>
        </p:txBody>
      </p:sp>
      <p:sp>
        <p:nvSpPr>
          <p:cNvPr id="9" name="文本框 8"/>
          <p:cNvSpPr txBox="1"/>
          <p:nvPr/>
        </p:nvSpPr>
        <p:spPr>
          <a:xfrm>
            <a:off x="8918097" y="5866242"/>
            <a:ext cx="1698454" cy="338554"/>
          </a:xfrm>
          <a:prstGeom prst="rect">
            <a:avLst/>
          </a:prstGeom>
          <a:noFill/>
        </p:spPr>
        <p:txBody>
          <a:bodyPr wrap="square" rtlCol="0">
            <a:spAutoFit/>
          </a:bodyPr>
          <a:lstStyle/>
          <a:p>
            <a:pPr algn="ctr"/>
            <a:r>
              <a:rPr lang="en-US" sz="1600" dirty="0"/>
              <a:t>Shielded room</a:t>
            </a:r>
          </a:p>
        </p:txBody>
      </p:sp>
    </p:spTree>
    <p:extLst>
      <p:ext uri="{BB962C8B-B14F-4D97-AF65-F5344CB8AC3E}">
        <p14:creationId xmlns:p14="http://schemas.microsoft.com/office/powerpoint/2010/main" val="122335433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dirty="0"/>
              <a:t>(Short Answer Question) </a:t>
            </a:r>
            <a:r>
              <a:rPr lang="zh-CN" altLang="en-US" dirty="0" smtClean="0"/>
              <a:t>W</a:t>
            </a:r>
            <a:r>
              <a:rPr lang="en-US" altLang="zh-CN" dirty="0" err="1" smtClean="0"/>
              <a:t>hich</a:t>
            </a:r>
            <a:r>
              <a:rPr lang="en-US" altLang="zh-CN" dirty="0" smtClean="0"/>
              <a:t> kind of </a:t>
            </a:r>
            <a:r>
              <a:rPr lang="zh-CN" altLang="en-US" dirty="0" smtClean="0"/>
              <a:t> fire extinguishing system is applied to data centers?</a:t>
            </a:r>
            <a:endParaRPr lang="en-US" altLang="zh-CN" dirty="0" smtClean="0"/>
          </a:p>
          <a:p>
            <a:r>
              <a:rPr lang="en-US" altLang="zh-CN" dirty="0"/>
              <a:t>(Short Answer Question) Why is overhead cabling more popular?</a:t>
            </a:r>
          </a:p>
          <a:p>
            <a:endParaRPr lang="zh-CN" altLang="en-US" dirty="0"/>
          </a:p>
        </p:txBody>
      </p:sp>
    </p:spTree>
    <p:extLst>
      <p:ext uri="{BB962C8B-B14F-4D97-AF65-F5344CB8AC3E}">
        <p14:creationId xmlns:p14="http://schemas.microsoft.com/office/powerpoint/2010/main" val="59330498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lstStyle/>
          <a:p>
            <a:r>
              <a:rPr lang="en-US" altLang="zh-CN" dirty="0"/>
              <a:t>Fire Protection System</a:t>
            </a:r>
          </a:p>
          <a:p>
            <a:r>
              <a:rPr lang="en-US" altLang="zh-CN" dirty="0"/>
              <a:t>Fresh Air System</a:t>
            </a:r>
          </a:p>
          <a:p>
            <a:r>
              <a:rPr lang="en-US" altLang="zh-CN" dirty="0"/>
              <a:t>Cabinet System</a:t>
            </a:r>
          </a:p>
          <a:p>
            <a:r>
              <a:rPr lang="en-US" altLang="zh-CN" dirty="0"/>
              <a:t>Lightning Protection and Grounding System</a:t>
            </a:r>
          </a:p>
          <a:p>
            <a:r>
              <a:rPr lang="en-US" altLang="zh-CN" dirty="0"/>
              <a:t>Integrated Cabling System</a:t>
            </a:r>
          </a:p>
          <a:p>
            <a:r>
              <a:rPr lang="en-US" altLang="zh-CN" dirty="0"/>
              <a:t>Indoor Decoration System</a:t>
            </a:r>
          </a:p>
        </p:txBody>
      </p:sp>
    </p:spTree>
    <p:extLst>
      <p:ext uri="{BB962C8B-B14F-4D97-AF65-F5344CB8AC3E}">
        <p14:creationId xmlns:p14="http://schemas.microsoft.com/office/powerpoint/2010/main" val="2343959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Fire Extinguishing System </a:t>
            </a:r>
            <a:r>
              <a:rPr lang="en-US" altLang="zh-CN" dirty="0" smtClean="0"/>
              <a:t>Overview (1)</a:t>
            </a:r>
            <a:endParaRPr lang="zh-CN" altLang="en-US" dirty="0"/>
          </a:p>
        </p:txBody>
      </p:sp>
      <p:sp>
        <p:nvSpPr>
          <p:cNvPr id="3" name="文本占位符 2"/>
          <p:cNvSpPr>
            <a:spLocks noGrp="1"/>
          </p:cNvSpPr>
          <p:nvPr>
            <p:ph type="body" sz="quarter" idx="10"/>
          </p:nvPr>
        </p:nvSpPr>
        <p:spPr/>
        <p:txBody>
          <a:bodyPr/>
          <a:lstStyle/>
          <a:p>
            <a:r>
              <a:rPr lang="en-US" altLang="zh-CN" sz="1800" dirty="0" smtClean="0">
                <a:latin typeface="+mn-lt"/>
              </a:rPr>
              <a:t>Functions:</a:t>
            </a:r>
          </a:p>
          <a:p>
            <a:pPr lvl="1"/>
            <a:r>
              <a:rPr lang="en-US" altLang="zh-CN" sz="1600" dirty="0" smtClean="0">
                <a:latin typeface="+mn-lt"/>
              </a:rPr>
              <a:t>Fire </a:t>
            </a:r>
            <a:r>
              <a:rPr lang="en-US" altLang="zh-CN" sz="1600" dirty="0">
                <a:latin typeface="+mn-lt"/>
              </a:rPr>
              <a:t>extinguishing system automatically detects the smoke or hot air produced when a fire happens in the fire detection area, generates audible and visual alarms, and controls the automatic fire extinguishing system. In addition, the fire extinguishing system is associated with the output contacts of other devices, to control emergency lighting, evacuation signs, emergency broadcast/communication, and fire extinguishing water supply/smoke control facilities. This enables automatic monitoring, alarms, and fire extinguishing</a:t>
            </a:r>
            <a:r>
              <a:rPr lang="en-US" altLang="zh-CN" sz="1600" dirty="0" smtClean="0">
                <a:latin typeface="+mn-lt"/>
              </a:rPr>
              <a:t>. </a:t>
            </a:r>
          </a:p>
          <a:p>
            <a:pPr marL="302279" lvl="1" indent="-302279" algn="just">
              <a:spcBef>
                <a:spcPts val="792"/>
              </a:spcBef>
              <a:buFont typeface="Wingdings" panose="05000000000000000000" pitchFamily="2" charset="2"/>
              <a:buChar char="l"/>
            </a:pPr>
            <a:r>
              <a:rPr lang="en-US" altLang="zh-CN" sz="1800" dirty="0">
                <a:latin typeface="+mn-lt"/>
                <a:cs typeface="Huawei Sans" panose="020C0503030203020204" pitchFamily="34" charset="0"/>
              </a:rPr>
              <a:t>Classification:</a:t>
            </a:r>
          </a:p>
          <a:p>
            <a:pPr lvl="1"/>
            <a:r>
              <a:rPr lang="zh-CN" altLang="en-US" sz="1600" dirty="0" smtClean="0">
                <a:latin typeface="+mn-lt"/>
              </a:rPr>
              <a:t>Water </a:t>
            </a:r>
            <a:r>
              <a:rPr lang="zh-CN" altLang="en-US" sz="1600" dirty="0">
                <a:latin typeface="+mn-lt"/>
              </a:rPr>
              <a:t>fire extinguishing system</a:t>
            </a:r>
            <a:r>
              <a:rPr lang="en-US" altLang="zh-CN" sz="1600" dirty="0" smtClean="0">
                <a:latin typeface="+mn-lt"/>
              </a:rPr>
              <a:t>: water </a:t>
            </a:r>
            <a:r>
              <a:rPr lang="en-US" altLang="zh-CN" sz="1600" dirty="0">
                <a:latin typeface="+mn-lt"/>
              </a:rPr>
              <a:t>is the most common extinguishing agent, because it is cheap and provides high extinguishing performance. Application scenarios: </a:t>
            </a:r>
            <a:r>
              <a:rPr lang="en-US" altLang="zh-CN" sz="1600" dirty="0" smtClean="0">
                <a:latin typeface="+mn-lt"/>
              </a:rPr>
              <a:t>civil </a:t>
            </a:r>
            <a:r>
              <a:rPr lang="en-US" altLang="zh-CN" sz="1600" dirty="0">
                <a:latin typeface="+mn-lt"/>
              </a:rPr>
              <a:t>and industrial </a:t>
            </a:r>
            <a:r>
              <a:rPr lang="en-US" altLang="zh-CN" sz="1600" dirty="0" smtClean="0">
                <a:latin typeface="+mn-lt"/>
              </a:rPr>
              <a:t>buildings.</a:t>
            </a:r>
          </a:p>
          <a:p>
            <a:pPr lvl="1"/>
            <a:r>
              <a:rPr lang="en-US" altLang="zh-CN" sz="1600" dirty="0">
                <a:latin typeface="+mn-lt"/>
              </a:rPr>
              <a:t>Foam fire extinguishing </a:t>
            </a:r>
            <a:r>
              <a:rPr lang="en-US" altLang="zh-CN" sz="1600" dirty="0" smtClean="0">
                <a:latin typeface="+mn-lt"/>
              </a:rPr>
              <a:t>system: the </a:t>
            </a:r>
            <a:r>
              <a:rPr lang="en-US" altLang="zh-CN" sz="1600" dirty="0">
                <a:latin typeface="+mn-lt"/>
              </a:rPr>
              <a:t>foam extinguishing agent is mixed with water based on a specific proportion, and generates extinguishing foam by using a foam generating </a:t>
            </a:r>
            <a:r>
              <a:rPr lang="en-US" altLang="zh-CN" sz="1600" dirty="0" smtClean="0">
                <a:latin typeface="+mn-lt"/>
              </a:rPr>
              <a:t>device. Application </a:t>
            </a:r>
            <a:r>
              <a:rPr lang="en-US" altLang="zh-CN" sz="1600" dirty="0">
                <a:latin typeface="+mn-lt"/>
              </a:rPr>
              <a:t>scenarios: petrochemical enterprises, oil depots, underground engineering, various warehouses, large hangars and ships.</a:t>
            </a:r>
          </a:p>
          <a:p>
            <a:pPr lvl="1"/>
            <a:endParaRPr lang="zh-CN" altLang="en-US" sz="1600" dirty="0">
              <a:latin typeface="+mn-lt"/>
            </a:endParaRPr>
          </a:p>
          <a:p>
            <a:pPr marL="651339" lvl="2" indent="-302279" algn="just">
              <a:spcBef>
                <a:spcPts val="792"/>
              </a:spcBef>
              <a:buFont typeface="Wingdings" panose="05000000000000000000" pitchFamily="2" charset="2"/>
              <a:buChar char="l"/>
            </a:pPr>
            <a:endParaRPr lang="en-US" sz="1600" dirty="0">
              <a:latin typeface="+mn-lt"/>
              <a:cs typeface="Huawei Sans" panose="020C0503030203020204" pitchFamily="34" charset="0"/>
            </a:endParaRPr>
          </a:p>
        </p:txBody>
      </p:sp>
    </p:spTree>
    <p:extLst>
      <p:ext uri="{BB962C8B-B14F-4D97-AF65-F5344CB8AC3E}">
        <p14:creationId xmlns:p14="http://schemas.microsoft.com/office/powerpoint/2010/main" val="52591694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zh-CN" sz="2000" dirty="0">
                <a:latin typeface="+mn-lt"/>
                <a:ea typeface="+mn-ea"/>
                <a:cs typeface="+mn-ea"/>
                <a:sym typeface="+mn-lt"/>
              </a:rPr>
              <a:t>Huawei - Building A Better Connected World</a:t>
            </a:r>
          </a:p>
          <a:p>
            <a:pPr lvl="1"/>
            <a:r>
              <a:rPr lang="en-US" altLang="zh-CN" sz="1800" dirty="0">
                <a:latin typeface="+mn-lt"/>
                <a:ea typeface="+mn-ea"/>
                <a:cs typeface="+mn-ea"/>
                <a:sym typeface="+mn-lt"/>
              </a:rPr>
              <a:t>Huawei Enterprise</a:t>
            </a:r>
            <a:r>
              <a:rPr lang="zh-CN" altLang="en-US" sz="1800" dirty="0" smtClean="0">
                <a:latin typeface="+mn-lt"/>
                <a:ea typeface="+mn-ea"/>
                <a:cs typeface="+mn-ea"/>
                <a:sym typeface="+mn-lt"/>
              </a:rPr>
              <a:t>：</a:t>
            </a:r>
            <a:r>
              <a:rPr lang="en-US" altLang="zh-CN" sz="1800" dirty="0" smtClean="0">
                <a:latin typeface="+mn-lt"/>
                <a:ea typeface="+mn-ea"/>
                <a:cs typeface="+mn-ea"/>
                <a:sym typeface="+mn-lt"/>
              </a:rPr>
              <a:t>http</a:t>
            </a:r>
            <a:r>
              <a:rPr lang="en-US" altLang="zh-CN" sz="1800" dirty="0">
                <a:latin typeface="+mn-lt"/>
                <a:ea typeface="+mn-ea"/>
                <a:cs typeface="+mn-ea"/>
                <a:sym typeface="+mn-lt"/>
              </a:rPr>
              <a:t>://support.huawei.com/enterprise/</a:t>
            </a:r>
          </a:p>
          <a:p>
            <a:pPr lvl="1"/>
            <a:r>
              <a:rPr lang="en-US" altLang="zh-CN" sz="1800" dirty="0">
                <a:latin typeface="+mn-lt"/>
                <a:ea typeface="+mn-ea"/>
                <a:cs typeface="+mn-ea"/>
                <a:sym typeface="+mn-lt"/>
              </a:rPr>
              <a:t>Online </a:t>
            </a:r>
            <a:r>
              <a:rPr lang="en-US" altLang="zh-CN" sz="1800" dirty="0" smtClean="0">
                <a:latin typeface="+mn-lt"/>
                <a:ea typeface="+mn-ea"/>
                <a:cs typeface="+mn-ea"/>
                <a:sym typeface="+mn-lt"/>
              </a:rPr>
              <a:t>Learning</a:t>
            </a:r>
            <a:r>
              <a:rPr lang="zh-CN" altLang="en-US" sz="1800" dirty="0" smtClean="0">
                <a:latin typeface="+mn-lt"/>
                <a:ea typeface="+mn-ea"/>
                <a:cs typeface="+mn-ea"/>
                <a:sym typeface="+mn-lt"/>
              </a:rPr>
              <a:t>：</a:t>
            </a:r>
            <a:r>
              <a:rPr lang="en-US" altLang="zh-CN" sz="1800" dirty="0" smtClean="0">
                <a:latin typeface="+mn-lt"/>
                <a:ea typeface="+mn-ea"/>
                <a:cs typeface="+mn-ea"/>
                <a:sym typeface="+mn-lt"/>
              </a:rPr>
              <a:t>http</a:t>
            </a:r>
            <a:r>
              <a:rPr lang="en-US" altLang="zh-CN" sz="1800" dirty="0">
                <a:latin typeface="+mn-lt"/>
                <a:ea typeface="+mn-ea"/>
                <a:cs typeface="+mn-ea"/>
                <a:sym typeface="+mn-lt"/>
              </a:rPr>
              <a:t>://</a:t>
            </a:r>
            <a:r>
              <a:rPr lang="en-US" altLang="zh-CN" sz="1800" dirty="0" smtClean="0">
                <a:latin typeface="+mn-lt"/>
                <a:ea typeface="+mn-ea"/>
                <a:cs typeface="+mn-ea"/>
                <a:sym typeface="+mn-lt"/>
              </a:rPr>
              <a:t>learning.huawei.com/en</a:t>
            </a:r>
            <a:r>
              <a:rPr lang="en-US" altLang="zh-CN" sz="1800" dirty="0">
                <a:latin typeface="+mn-lt"/>
                <a:ea typeface="+mn-ea"/>
                <a:cs typeface="+mn-ea"/>
                <a:sym typeface="+mn-lt"/>
              </a:rPr>
              <a:t>/</a:t>
            </a:r>
          </a:p>
          <a:p>
            <a:r>
              <a:rPr lang="en-US" altLang="zh-CN" sz="2000" dirty="0">
                <a:latin typeface="+mn-lt"/>
                <a:ea typeface="+mn-ea"/>
                <a:cs typeface="+mn-ea"/>
                <a:sym typeface="+mn-lt"/>
              </a:rPr>
              <a:t>Popular Tools</a:t>
            </a:r>
          </a:p>
          <a:p>
            <a:pPr lvl="1"/>
            <a:r>
              <a:rPr lang="en-US" altLang="zh-CN" sz="1800" dirty="0" err="1" smtClean="0">
                <a:latin typeface="+mn-lt"/>
                <a:ea typeface="+mn-ea"/>
                <a:cs typeface="+mn-ea"/>
                <a:sym typeface="+mn-lt"/>
              </a:rPr>
              <a:t>HedEx</a:t>
            </a:r>
            <a:r>
              <a:rPr lang="en-US" altLang="zh-CN" sz="1800" dirty="0" smtClean="0">
                <a:latin typeface="+mn-lt"/>
                <a:ea typeface="+mn-ea"/>
                <a:cs typeface="+mn-ea"/>
                <a:sym typeface="+mn-lt"/>
              </a:rPr>
              <a:t> </a:t>
            </a:r>
            <a:r>
              <a:rPr lang="en-US" altLang="zh-CN" sz="1800" dirty="0">
                <a:latin typeface="+mn-lt"/>
                <a:ea typeface="+mn-ea"/>
                <a:cs typeface="+mn-ea"/>
                <a:sym typeface="+mn-lt"/>
              </a:rPr>
              <a:t>Lite</a:t>
            </a:r>
            <a:endParaRPr lang="zh-CN" altLang="en-US" sz="1800" dirty="0">
              <a:latin typeface="+mn-lt"/>
              <a:ea typeface="+mn-ea"/>
              <a:cs typeface="+mn-ea"/>
              <a:sym typeface="+mn-lt"/>
            </a:endParaRPr>
          </a:p>
          <a:p>
            <a:endParaRPr lang="zh-CN" altLang="en-US" sz="2000" dirty="0">
              <a:latin typeface="+mn-lt"/>
              <a:ea typeface="+mn-ea"/>
              <a:cs typeface="+mn-ea"/>
              <a:sym typeface="+mn-lt"/>
            </a:endParaRPr>
          </a:p>
        </p:txBody>
      </p:sp>
      <p:grpSp>
        <p:nvGrpSpPr>
          <p:cNvPr id="5" name="组合 4">
            <a:extLst>
              <a:ext uri="{FF2B5EF4-FFF2-40B4-BE49-F238E27FC236}">
                <a16:creationId xmlns:a16="http://schemas.microsoft.com/office/drawing/2014/main" xmlns="" id="{83F91931-180B-4236-AD33-35A849652E5B}"/>
              </a:ext>
            </a:extLst>
          </p:cNvPr>
          <p:cNvGrpSpPr/>
          <p:nvPr/>
        </p:nvGrpSpPr>
        <p:grpSpPr>
          <a:xfrm>
            <a:off x="7240636" y="3716338"/>
            <a:ext cx="1944000" cy="1951766"/>
            <a:chOff x="4716250" y="3981255"/>
            <a:chExt cx="1944000" cy="1951766"/>
          </a:xfrm>
        </p:grpSpPr>
        <p:pic>
          <p:nvPicPr>
            <p:cNvPr id="6" name="图片 5">
              <a:extLst>
                <a:ext uri="{FF2B5EF4-FFF2-40B4-BE49-F238E27FC236}">
                  <a16:creationId xmlns:a16="http://schemas.microsoft.com/office/drawing/2014/main" xmlns="" id="{C31C79E5-356B-486A-A06C-79CBC65DB17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16250" y="3981255"/>
              <a:ext cx="1944000" cy="1944000"/>
            </a:xfrm>
            <a:prstGeom prst="rect">
              <a:avLst/>
            </a:prstGeom>
          </p:spPr>
        </p:pic>
        <p:sp>
          <p:nvSpPr>
            <p:cNvPr id="9" name="矩形 8">
              <a:extLst>
                <a:ext uri="{FF2B5EF4-FFF2-40B4-BE49-F238E27FC236}">
                  <a16:creationId xmlns:a16="http://schemas.microsoft.com/office/drawing/2014/main" xmlns="" id="{F0C0DE57-B92C-4D21-8E4E-12F0C1781314}"/>
                </a:ext>
              </a:extLst>
            </p:cNvPr>
            <p:cNvSpPr/>
            <p:nvPr/>
          </p:nvSpPr>
          <p:spPr>
            <a:xfrm>
              <a:off x="5059712" y="5625244"/>
              <a:ext cx="1257075" cy="307777"/>
            </a:xfrm>
            <a:prstGeom prst="rect">
              <a:avLst/>
            </a:prstGeom>
            <a:noFill/>
          </p:spPr>
          <p:txBody>
            <a:bodyPr wrap="none">
              <a:spAutoFit/>
            </a:bodyPr>
            <a:lstStyle/>
            <a:p>
              <a:pPr algn="ctr"/>
              <a:r>
                <a:rPr lang="en-US" altLang="zh-CN" sz="1400" b="1" dirty="0">
                  <a:cs typeface="+mn-ea"/>
                  <a:sym typeface="+mn-lt"/>
                </a:rPr>
                <a:t>Support </a:t>
              </a:r>
              <a:r>
                <a:rPr lang="en-US" altLang="zh-CN" sz="1400" b="1" dirty="0" smtClean="0">
                  <a:cs typeface="+mn-ea"/>
                  <a:sym typeface="+mn-lt"/>
                </a:rPr>
                <a:t>Web</a:t>
              </a:r>
              <a:endParaRPr lang="en-US" altLang="zh-CN" sz="1400" b="1" dirty="0">
                <a:cs typeface="+mn-ea"/>
                <a:sym typeface="+mn-lt"/>
              </a:endParaRPr>
            </a:p>
          </p:txBody>
        </p:sp>
        <p:pic>
          <p:nvPicPr>
            <p:cNvPr id="12" name="图片 11">
              <a:extLst>
                <a:ext uri="{FF2B5EF4-FFF2-40B4-BE49-F238E27FC236}">
                  <a16:creationId xmlns:a16="http://schemas.microsoft.com/office/drawing/2014/main" xmlns="" id="{AFCA7D09-9808-4602-A580-616FAED56F1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746" t="40987" r="40734" b="40492"/>
            <a:stretch/>
          </p:blipFill>
          <p:spPr>
            <a:xfrm>
              <a:off x="5508230" y="4773235"/>
              <a:ext cx="360040" cy="360040"/>
            </a:xfrm>
            <a:prstGeom prst="rect">
              <a:avLst/>
            </a:prstGeom>
          </p:spPr>
        </p:pic>
      </p:grpSp>
      <p:grpSp>
        <p:nvGrpSpPr>
          <p:cNvPr id="3" name="组合 2"/>
          <p:cNvGrpSpPr/>
          <p:nvPr/>
        </p:nvGrpSpPr>
        <p:grpSpPr>
          <a:xfrm>
            <a:off x="5314716" y="3726630"/>
            <a:ext cx="1941474" cy="1972629"/>
            <a:chOff x="9669250" y="1374436"/>
            <a:chExt cx="2520000" cy="2560439"/>
          </a:xfrm>
        </p:grpSpPr>
        <p:pic>
          <p:nvPicPr>
            <p:cNvPr id="15" name="图片 14">
              <a:extLst>
                <a:ext uri="{FF2B5EF4-FFF2-40B4-BE49-F238E27FC236}">
                  <a16:creationId xmlns:a16="http://schemas.microsoft.com/office/drawing/2014/main" xmlns="" id="{E1BB73AF-7917-463E-9DE8-FD69630FB38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69250" y="1374436"/>
              <a:ext cx="2520000" cy="2520000"/>
            </a:xfrm>
            <a:prstGeom prst="rect">
              <a:avLst/>
            </a:prstGeom>
          </p:spPr>
        </p:pic>
        <p:sp>
          <p:nvSpPr>
            <p:cNvPr id="16" name="矩形 15">
              <a:extLst>
                <a:ext uri="{FF2B5EF4-FFF2-40B4-BE49-F238E27FC236}">
                  <a16:creationId xmlns:a16="http://schemas.microsoft.com/office/drawing/2014/main" xmlns="" id="{9BABD157-ECCC-4194-ADE5-234A95F2A814}"/>
                </a:ext>
              </a:extLst>
            </p:cNvPr>
            <p:cNvSpPr/>
            <p:nvPr/>
          </p:nvSpPr>
          <p:spPr>
            <a:xfrm>
              <a:off x="10141511" y="3575335"/>
              <a:ext cx="1575485" cy="359540"/>
            </a:xfrm>
            <a:prstGeom prst="rect">
              <a:avLst/>
            </a:prstGeom>
            <a:noFill/>
            <a:ln>
              <a:noFill/>
            </a:ln>
          </p:spPr>
          <p:txBody>
            <a:bodyPr wrap="none">
              <a:spAutoFit/>
            </a:bodyPr>
            <a:lstStyle/>
            <a:p>
              <a:pPr algn="ctr"/>
              <a:r>
                <a:rPr lang="en-US" altLang="zh-CN" sz="1200" b="1" dirty="0" smtClean="0">
                  <a:cs typeface="+mn-ea"/>
                  <a:sym typeface="+mn-lt"/>
                </a:rPr>
                <a:t>Enterprise APP</a:t>
              </a:r>
              <a:endParaRPr lang="en-US" altLang="zh-CN" sz="1200" b="1" dirty="0">
                <a:cs typeface="+mn-ea"/>
                <a:sym typeface="+mn-lt"/>
              </a:endParaRPr>
            </a:p>
          </p:txBody>
        </p:sp>
        <p:pic>
          <p:nvPicPr>
            <p:cNvPr id="18" name="图片 17" descr="屏幕剪辑">
              <a:extLst>
                <a:ext uri="{FF2B5EF4-FFF2-40B4-BE49-F238E27FC236}">
                  <a16:creationId xmlns:a16="http://schemas.microsoft.com/office/drawing/2014/main" xmlns="" id="{94EF2E64-506C-4AE2-B3EF-9ED9B3DC0D23}"/>
                </a:ext>
              </a:extLst>
            </p:cNvPr>
            <p:cNvPicPr/>
            <p:nvPr/>
          </p:nvPicPr>
          <p:blipFill>
            <a:blip r:embed="rId5">
              <a:extLst>
                <a:ext uri="{28A0092B-C50C-407E-A947-70E740481C1C}">
                  <a14:useLocalDpi xmlns:a14="http://schemas.microsoft.com/office/drawing/2010/main" val="0"/>
                </a:ext>
              </a:extLst>
            </a:blip>
            <a:stretch>
              <a:fillRect/>
            </a:stretch>
          </p:blipFill>
          <p:spPr>
            <a:xfrm>
              <a:off x="10065333" y="1752436"/>
              <a:ext cx="1764000" cy="1764000"/>
            </a:xfrm>
            <a:prstGeom prst="rect">
              <a:avLst/>
            </a:prstGeom>
          </p:spPr>
        </p:pic>
      </p:grpSp>
      <p:grpSp>
        <p:nvGrpSpPr>
          <p:cNvPr id="2" name="组合 1"/>
          <p:cNvGrpSpPr/>
          <p:nvPr/>
        </p:nvGrpSpPr>
        <p:grpSpPr>
          <a:xfrm>
            <a:off x="3332330" y="3726630"/>
            <a:ext cx="1941474" cy="1972629"/>
            <a:chOff x="7012015" y="1374436"/>
            <a:chExt cx="2520000" cy="2560439"/>
          </a:xfrm>
        </p:grpSpPr>
        <p:pic>
          <p:nvPicPr>
            <p:cNvPr id="14" name="图片 13">
              <a:extLst>
                <a:ext uri="{FF2B5EF4-FFF2-40B4-BE49-F238E27FC236}">
                  <a16:creationId xmlns:a16="http://schemas.microsoft.com/office/drawing/2014/main" xmlns="" id="{5AA13BF6-30FC-4CE7-92A8-F7EDBB27048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12015" y="1374436"/>
              <a:ext cx="2520000" cy="2520000"/>
            </a:xfrm>
            <a:prstGeom prst="rect">
              <a:avLst/>
            </a:prstGeom>
          </p:spPr>
        </p:pic>
        <p:sp>
          <p:nvSpPr>
            <p:cNvPr id="17" name="矩形 16">
              <a:extLst>
                <a:ext uri="{FF2B5EF4-FFF2-40B4-BE49-F238E27FC236}">
                  <a16:creationId xmlns:a16="http://schemas.microsoft.com/office/drawing/2014/main" xmlns="" id="{67A1AE1E-23DA-48D1-87C9-D26402CBE0DC}"/>
                </a:ext>
              </a:extLst>
            </p:cNvPr>
            <p:cNvSpPr/>
            <p:nvPr/>
          </p:nvSpPr>
          <p:spPr>
            <a:xfrm>
              <a:off x="7584148" y="3575335"/>
              <a:ext cx="1375740" cy="359540"/>
            </a:xfrm>
            <a:prstGeom prst="rect">
              <a:avLst/>
            </a:prstGeom>
            <a:noFill/>
            <a:ln>
              <a:noFill/>
            </a:ln>
          </p:spPr>
          <p:txBody>
            <a:bodyPr wrap="none">
              <a:spAutoFit/>
            </a:bodyPr>
            <a:lstStyle/>
            <a:p>
              <a:pPr algn="ctr"/>
              <a:r>
                <a:rPr lang="en-US" altLang="zh-CN" sz="1200" b="1" dirty="0" smtClean="0">
                  <a:cs typeface="+mn-ea"/>
                  <a:sym typeface="+mn-lt"/>
                </a:rPr>
                <a:t>Support APP</a:t>
              </a:r>
              <a:endParaRPr lang="en-US" altLang="zh-CN" sz="1200" b="1" dirty="0">
                <a:cs typeface="+mn-ea"/>
                <a:sym typeface="+mn-lt"/>
              </a:endParaRPr>
            </a:p>
          </p:txBody>
        </p:sp>
        <p:pic>
          <p:nvPicPr>
            <p:cNvPr id="19" name="图片 18" descr="屏幕剪辑">
              <a:extLst>
                <a:ext uri="{FF2B5EF4-FFF2-40B4-BE49-F238E27FC236}">
                  <a16:creationId xmlns:a16="http://schemas.microsoft.com/office/drawing/2014/main" xmlns="" id="{A89346DD-A6D1-4AE8-8F9F-E314DE086161}"/>
                </a:ext>
              </a:extLst>
            </p:cNvPr>
            <p:cNvPicPr/>
            <p:nvPr/>
          </p:nvPicPr>
          <p:blipFill>
            <a:blip r:embed="rId7">
              <a:extLst>
                <a:ext uri="{28A0092B-C50C-407E-A947-70E740481C1C}">
                  <a14:useLocalDpi xmlns:a14="http://schemas.microsoft.com/office/drawing/2010/main" val="0"/>
                </a:ext>
              </a:extLst>
            </a:blip>
            <a:stretch>
              <a:fillRect/>
            </a:stretch>
          </p:blipFill>
          <p:spPr>
            <a:xfrm>
              <a:off x="7390015" y="1752436"/>
              <a:ext cx="1764000" cy="1764000"/>
            </a:xfrm>
            <a:prstGeom prst="rect">
              <a:avLst/>
            </a:prstGeom>
          </p:spPr>
        </p:pic>
      </p:grpSp>
      <p:pic>
        <p:nvPicPr>
          <p:cNvPr id="21" name="图片 20" descr="屏幕剪辑">
            <a:extLst>
              <a:ext uri="{FF2B5EF4-FFF2-40B4-BE49-F238E27FC236}">
                <a16:creationId xmlns="" xmlns:a16="http://schemas.microsoft.com/office/drawing/2014/main" id="{C3B753F9-E9F1-41E3-A357-4281224BB1A0}"/>
              </a:ext>
            </a:extLst>
          </p:cNvPr>
          <p:cNvPicPr/>
          <p:nvPr/>
        </p:nvPicPr>
        <p:blipFill>
          <a:blip r:embed="rId8">
            <a:extLst>
              <a:ext uri="{28A0092B-C50C-407E-A947-70E740481C1C}">
                <a14:useLocalDpi xmlns:a14="http://schemas.microsoft.com/office/drawing/2010/main" val="0"/>
              </a:ext>
            </a:extLst>
          </a:blip>
          <a:stretch>
            <a:fillRect/>
          </a:stretch>
        </p:blipFill>
        <p:spPr>
          <a:xfrm>
            <a:off x="7517925" y="4017851"/>
            <a:ext cx="1368000" cy="1368000"/>
          </a:xfrm>
          <a:prstGeom prst="rect">
            <a:avLst/>
          </a:prstGeom>
        </p:spPr>
      </p:pic>
    </p:spTree>
    <p:extLst>
      <p:ext uri="{BB962C8B-B14F-4D97-AF65-F5344CB8AC3E}">
        <p14:creationId xmlns:p14="http://schemas.microsoft.com/office/powerpoint/2010/main" val="264518279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375768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0" name="文本占位符 39"/>
          <p:cNvSpPr>
            <a:spLocks noGrp="1"/>
          </p:cNvSpPr>
          <p:nvPr>
            <p:ph type="body" sz="quarter" idx="17"/>
          </p:nvPr>
        </p:nvSpPr>
        <p:spPr/>
        <p:txBody>
          <a:bodyPr/>
          <a:lstStyle/>
          <a:p>
            <a:r>
              <a:rPr lang="en-US" altLang="zh-CN" dirty="0" smtClean="0"/>
              <a:t>Course code</a:t>
            </a:r>
            <a:endParaRPr lang="zh-CN" altLang="en-US" dirty="0"/>
          </a:p>
        </p:txBody>
      </p:sp>
      <p:sp>
        <p:nvSpPr>
          <p:cNvPr id="91" name="文本占位符 90"/>
          <p:cNvSpPr>
            <a:spLocks noGrp="1"/>
          </p:cNvSpPr>
          <p:nvPr>
            <p:ph type="body" sz="quarter" idx="18"/>
          </p:nvPr>
        </p:nvSpPr>
        <p:spPr/>
        <p:txBody>
          <a:bodyPr/>
          <a:lstStyle/>
          <a:p>
            <a:r>
              <a:rPr lang="en-US" altLang="zh-CN" smtClean="0"/>
              <a:t>HCIA-DCF</a:t>
            </a:r>
            <a:endParaRPr lang="zh-CN" altLang="en-US"/>
          </a:p>
        </p:txBody>
      </p:sp>
      <p:sp>
        <p:nvSpPr>
          <p:cNvPr id="59" name="文本占位符 58"/>
          <p:cNvSpPr>
            <a:spLocks noGrp="1"/>
          </p:cNvSpPr>
          <p:nvPr>
            <p:ph type="body" sz="quarter" idx="20"/>
          </p:nvPr>
        </p:nvSpPr>
        <p:spPr/>
        <p:txBody>
          <a:bodyPr/>
          <a:lstStyle/>
          <a:p>
            <a:r>
              <a:rPr lang="en-US" altLang="zh-CN" dirty="0" smtClean="0"/>
              <a:t>V1.0</a:t>
            </a:r>
            <a:endParaRPr lang="en-US" altLang="zh-CN" dirty="0"/>
          </a:p>
        </p:txBody>
      </p:sp>
      <p:sp>
        <p:nvSpPr>
          <p:cNvPr id="31" name="文本占位符 30"/>
          <p:cNvSpPr>
            <a:spLocks noGrp="1"/>
          </p:cNvSpPr>
          <p:nvPr>
            <p:ph type="body" sz="quarter" idx="13"/>
          </p:nvPr>
        </p:nvSpPr>
        <p:spPr/>
        <p:txBody>
          <a:bodyPr/>
          <a:lstStyle/>
          <a:p>
            <a:r>
              <a:rPr lang="en-US" altLang="zh-CN" dirty="0" smtClean="0"/>
              <a:t>Wwx277162</a:t>
            </a:r>
            <a:endParaRPr lang="en-US" altLang="zh-CN" dirty="0"/>
          </a:p>
        </p:txBody>
      </p:sp>
      <p:sp>
        <p:nvSpPr>
          <p:cNvPr id="32" name="文本占位符 31"/>
          <p:cNvSpPr>
            <a:spLocks noGrp="1"/>
          </p:cNvSpPr>
          <p:nvPr>
            <p:ph type="body" sz="quarter" idx="14"/>
          </p:nvPr>
        </p:nvSpPr>
        <p:spPr/>
        <p:txBody>
          <a:bodyPr/>
          <a:lstStyle/>
          <a:p>
            <a:r>
              <a:rPr lang="en-US" altLang="zh-CN" dirty="0" smtClean="0"/>
              <a:t>2017.01.20</a:t>
            </a:r>
            <a:endParaRPr lang="en-US" altLang="zh-CN" dirty="0"/>
          </a:p>
        </p:txBody>
      </p:sp>
      <p:sp>
        <p:nvSpPr>
          <p:cNvPr id="33" name="文本占位符 32"/>
          <p:cNvSpPr>
            <a:spLocks noGrp="1"/>
          </p:cNvSpPr>
          <p:nvPr>
            <p:ph type="body" sz="quarter" idx="15"/>
          </p:nvPr>
        </p:nvSpPr>
        <p:spPr/>
        <p:txBody>
          <a:bodyPr/>
          <a:lstStyle/>
          <a:p>
            <a:r>
              <a:rPr lang="en-US" altLang="zh-CN" dirty="0" smtClean="0"/>
              <a:t>Li </a:t>
            </a:r>
            <a:r>
              <a:rPr lang="en-US" altLang="zh-CN" dirty="0" err="1" smtClean="0"/>
              <a:t>Shaofeng</a:t>
            </a:r>
            <a:r>
              <a:rPr lang="en-US" altLang="zh-CN" dirty="0"/>
              <a:t>/l00486775</a:t>
            </a:r>
          </a:p>
        </p:txBody>
      </p:sp>
      <p:sp>
        <p:nvSpPr>
          <p:cNvPr id="34" name="文本占位符 33"/>
          <p:cNvSpPr>
            <a:spLocks noGrp="1"/>
          </p:cNvSpPr>
          <p:nvPr>
            <p:ph type="body" sz="quarter" idx="16"/>
          </p:nvPr>
        </p:nvSpPr>
        <p:spPr/>
        <p:txBody>
          <a:bodyPr/>
          <a:lstStyle/>
          <a:p>
            <a:r>
              <a:rPr lang="zh-CN" altLang="en-US" dirty="0" smtClean="0"/>
              <a:t>New</a:t>
            </a:r>
            <a:endParaRPr lang="zh-CN" altLang="en-US" dirty="0"/>
          </a:p>
        </p:txBody>
      </p:sp>
      <p:sp>
        <p:nvSpPr>
          <p:cNvPr id="47" name="文本占位符 46"/>
          <p:cNvSpPr>
            <a:spLocks noGrp="1"/>
          </p:cNvSpPr>
          <p:nvPr>
            <p:ph type="body" sz="quarter" idx="21"/>
          </p:nvPr>
        </p:nvSpPr>
        <p:spPr/>
        <p:txBody>
          <a:bodyPr/>
          <a:lstStyle/>
          <a:p>
            <a:r>
              <a:rPr lang="en-US" altLang="zh-CN" dirty="0" smtClean="0"/>
              <a:t>Wang Cong/wx760444</a:t>
            </a:r>
            <a:endParaRPr lang="zh-CN" altLang="en-US" dirty="0"/>
          </a:p>
        </p:txBody>
      </p:sp>
      <p:sp>
        <p:nvSpPr>
          <p:cNvPr id="62" name="文本占位符 61"/>
          <p:cNvSpPr>
            <a:spLocks noGrp="1"/>
          </p:cNvSpPr>
          <p:nvPr>
            <p:ph type="body" sz="quarter" idx="22"/>
          </p:nvPr>
        </p:nvSpPr>
        <p:spPr/>
        <p:txBody>
          <a:bodyPr/>
          <a:lstStyle/>
          <a:p>
            <a:r>
              <a:rPr lang="en-US" altLang="zh-CN" dirty="0" smtClean="0"/>
              <a:t>2020.4</a:t>
            </a:r>
            <a:endParaRPr lang="zh-CN" altLang="en-US" dirty="0"/>
          </a:p>
        </p:txBody>
      </p:sp>
      <p:sp>
        <p:nvSpPr>
          <p:cNvPr id="61" name="文本占位符 60"/>
          <p:cNvSpPr>
            <a:spLocks noGrp="1"/>
          </p:cNvSpPr>
          <p:nvPr>
            <p:ph type="body" sz="quarter" idx="24"/>
          </p:nvPr>
        </p:nvSpPr>
        <p:spPr/>
        <p:txBody>
          <a:bodyPr/>
          <a:lstStyle/>
          <a:p>
            <a:r>
              <a:rPr lang="en-US" altLang="zh-CN" dirty="0" smtClean="0"/>
              <a:t>Update</a:t>
            </a:r>
            <a:endParaRPr lang="zh-CN" altLang="en-US" dirty="0"/>
          </a:p>
        </p:txBody>
      </p:sp>
      <p:sp>
        <p:nvSpPr>
          <p:cNvPr id="2" name="文本占位符 1"/>
          <p:cNvSpPr>
            <a:spLocks noGrp="1"/>
          </p:cNvSpPr>
          <p:nvPr>
            <p:ph type="body" sz="quarter" idx="25"/>
          </p:nvPr>
        </p:nvSpPr>
        <p:spPr/>
        <p:txBody>
          <a:bodyPr/>
          <a:lstStyle/>
          <a:p>
            <a:endParaRPr lang="zh-CN" altLang="en-US" dirty="0"/>
          </a:p>
        </p:txBody>
      </p:sp>
      <p:sp>
        <p:nvSpPr>
          <p:cNvPr id="3" name="文本占位符 2"/>
          <p:cNvSpPr>
            <a:spLocks noGrp="1"/>
          </p:cNvSpPr>
          <p:nvPr>
            <p:ph type="body" sz="quarter" idx="26"/>
          </p:nvPr>
        </p:nvSpPr>
        <p:spPr/>
        <p:txBody>
          <a:bodyPr/>
          <a:lstStyle/>
          <a:p>
            <a:endParaRPr lang="zh-CN" altLang="en-US" dirty="0"/>
          </a:p>
        </p:txBody>
      </p:sp>
      <p:sp>
        <p:nvSpPr>
          <p:cNvPr id="4" name="文本占位符 3"/>
          <p:cNvSpPr>
            <a:spLocks noGrp="1"/>
          </p:cNvSpPr>
          <p:nvPr>
            <p:ph type="body" sz="quarter" idx="27"/>
          </p:nvPr>
        </p:nvSpPr>
        <p:spPr/>
        <p:txBody>
          <a:bodyPr/>
          <a:lstStyle/>
          <a:p>
            <a:endParaRPr lang="zh-CN" altLang="en-US"/>
          </a:p>
        </p:txBody>
      </p:sp>
      <p:sp>
        <p:nvSpPr>
          <p:cNvPr id="5" name="文本占位符 4"/>
          <p:cNvSpPr>
            <a:spLocks noGrp="1"/>
          </p:cNvSpPr>
          <p:nvPr>
            <p:ph type="body" sz="quarter" idx="28"/>
          </p:nvPr>
        </p:nvSpPr>
        <p:spPr/>
        <p:txBody>
          <a:bodyPr/>
          <a:lstStyle/>
          <a:p>
            <a:endParaRPr lang="zh-CN" altLang="en-US"/>
          </a:p>
        </p:txBody>
      </p:sp>
      <p:sp>
        <p:nvSpPr>
          <p:cNvPr id="6" name="文本占位符 5"/>
          <p:cNvSpPr>
            <a:spLocks noGrp="1"/>
          </p:cNvSpPr>
          <p:nvPr>
            <p:ph type="body" sz="quarter" idx="29"/>
          </p:nvPr>
        </p:nvSpPr>
        <p:spPr/>
        <p:txBody>
          <a:bodyPr/>
          <a:lstStyle/>
          <a:p>
            <a:endParaRPr lang="zh-CN" altLang="en-US"/>
          </a:p>
        </p:txBody>
      </p:sp>
      <p:sp>
        <p:nvSpPr>
          <p:cNvPr id="7" name="文本占位符 6"/>
          <p:cNvSpPr>
            <a:spLocks noGrp="1"/>
          </p:cNvSpPr>
          <p:nvPr>
            <p:ph type="body" sz="quarter" idx="30"/>
          </p:nvPr>
        </p:nvSpPr>
        <p:spPr/>
        <p:txBody>
          <a:bodyPr/>
          <a:lstStyle/>
          <a:p>
            <a:endParaRPr lang="zh-CN" altLang="en-US"/>
          </a:p>
        </p:txBody>
      </p:sp>
      <p:sp>
        <p:nvSpPr>
          <p:cNvPr id="8" name="文本占位符 7"/>
          <p:cNvSpPr>
            <a:spLocks noGrp="1"/>
          </p:cNvSpPr>
          <p:nvPr>
            <p:ph type="body" sz="quarter" idx="31"/>
          </p:nvPr>
        </p:nvSpPr>
        <p:spPr/>
        <p:txBody>
          <a:bodyPr/>
          <a:lstStyle/>
          <a:p>
            <a:endParaRPr lang="zh-CN" altLang="en-US" dirty="0"/>
          </a:p>
        </p:txBody>
      </p:sp>
      <p:sp>
        <p:nvSpPr>
          <p:cNvPr id="9" name="文本占位符 8"/>
          <p:cNvSpPr>
            <a:spLocks noGrp="1"/>
          </p:cNvSpPr>
          <p:nvPr>
            <p:ph type="body" sz="quarter" idx="32"/>
          </p:nvPr>
        </p:nvSpPr>
        <p:spPr/>
        <p:txBody>
          <a:bodyPr/>
          <a:lstStyle/>
          <a:p>
            <a:endParaRPr lang="zh-CN" altLang="en-US"/>
          </a:p>
        </p:txBody>
      </p:sp>
      <p:sp>
        <p:nvSpPr>
          <p:cNvPr id="10" name="文本占位符 9"/>
          <p:cNvSpPr>
            <a:spLocks noGrp="1"/>
          </p:cNvSpPr>
          <p:nvPr>
            <p:ph type="body" sz="quarter" idx="33"/>
          </p:nvPr>
        </p:nvSpPr>
        <p:spPr/>
        <p:txBody>
          <a:bodyPr/>
          <a:lstStyle/>
          <a:p>
            <a:endParaRPr lang="zh-CN" altLang="en-US"/>
          </a:p>
        </p:txBody>
      </p:sp>
      <p:sp>
        <p:nvSpPr>
          <p:cNvPr id="11" name="文本占位符 10"/>
          <p:cNvSpPr>
            <a:spLocks noGrp="1"/>
          </p:cNvSpPr>
          <p:nvPr>
            <p:ph type="body" sz="quarter" idx="34"/>
          </p:nvPr>
        </p:nvSpPr>
        <p:spPr/>
        <p:txBody>
          <a:bodyPr/>
          <a:lstStyle/>
          <a:p>
            <a:endParaRPr lang="zh-CN" altLang="en-US"/>
          </a:p>
        </p:txBody>
      </p:sp>
      <p:sp>
        <p:nvSpPr>
          <p:cNvPr id="12" name="文本占位符 11"/>
          <p:cNvSpPr>
            <a:spLocks noGrp="1"/>
          </p:cNvSpPr>
          <p:nvPr>
            <p:ph type="body" sz="quarter" idx="35"/>
          </p:nvPr>
        </p:nvSpPr>
        <p:spPr/>
        <p:txBody>
          <a:bodyPr/>
          <a:lstStyle/>
          <a:p>
            <a:endParaRPr lang="zh-CN" altLang="en-US"/>
          </a:p>
        </p:txBody>
      </p:sp>
      <p:sp>
        <p:nvSpPr>
          <p:cNvPr id="13" name="文本占位符 12"/>
          <p:cNvSpPr>
            <a:spLocks noGrp="1"/>
          </p:cNvSpPr>
          <p:nvPr>
            <p:ph type="body" sz="quarter" idx="36"/>
          </p:nvPr>
        </p:nvSpPr>
        <p:spPr/>
        <p:txBody>
          <a:bodyPr/>
          <a:lstStyle/>
          <a:p>
            <a:endParaRPr lang="zh-CN" altLang="en-US"/>
          </a:p>
        </p:txBody>
      </p:sp>
      <p:sp>
        <p:nvSpPr>
          <p:cNvPr id="14" name="文本占位符 13"/>
          <p:cNvSpPr>
            <a:spLocks noGrp="1"/>
          </p:cNvSpPr>
          <p:nvPr>
            <p:ph type="body" sz="quarter" idx="37"/>
          </p:nvPr>
        </p:nvSpPr>
        <p:spPr/>
        <p:txBody>
          <a:bodyPr/>
          <a:lstStyle/>
          <a:p>
            <a:endParaRPr lang="zh-CN" altLang="en-US"/>
          </a:p>
        </p:txBody>
      </p:sp>
      <p:sp>
        <p:nvSpPr>
          <p:cNvPr id="15" name="文本占位符 14"/>
          <p:cNvSpPr>
            <a:spLocks noGrp="1"/>
          </p:cNvSpPr>
          <p:nvPr>
            <p:ph type="body" sz="quarter" idx="38"/>
          </p:nvPr>
        </p:nvSpPr>
        <p:spPr/>
        <p:txBody>
          <a:bodyPr/>
          <a:lstStyle/>
          <a:p>
            <a:endParaRPr lang="zh-CN" altLang="en-US"/>
          </a:p>
        </p:txBody>
      </p:sp>
      <p:sp>
        <p:nvSpPr>
          <p:cNvPr id="16" name="文本占位符 15"/>
          <p:cNvSpPr>
            <a:spLocks noGrp="1"/>
          </p:cNvSpPr>
          <p:nvPr>
            <p:ph type="body" sz="quarter" idx="39"/>
          </p:nvPr>
        </p:nvSpPr>
        <p:spPr/>
        <p:txBody>
          <a:bodyPr/>
          <a:lstStyle/>
          <a:p>
            <a:endParaRPr lang="zh-CN" altLang="en-US"/>
          </a:p>
        </p:txBody>
      </p:sp>
      <p:sp>
        <p:nvSpPr>
          <p:cNvPr id="17" name="文本占位符 16"/>
          <p:cNvSpPr>
            <a:spLocks noGrp="1"/>
          </p:cNvSpPr>
          <p:nvPr>
            <p:ph type="body" sz="quarter" idx="40"/>
          </p:nvPr>
        </p:nvSpPr>
        <p:spPr/>
        <p:txBody>
          <a:bodyPr/>
          <a:lstStyle/>
          <a:p>
            <a:endParaRPr lang="zh-CN" altLang="en-US"/>
          </a:p>
        </p:txBody>
      </p:sp>
      <p:sp>
        <p:nvSpPr>
          <p:cNvPr id="18" name="文本占位符 17"/>
          <p:cNvSpPr>
            <a:spLocks noGrp="1"/>
          </p:cNvSpPr>
          <p:nvPr>
            <p:ph type="body" sz="quarter" idx="19"/>
          </p:nvPr>
        </p:nvSpPr>
        <p:spPr/>
        <p:txBody>
          <a:bodyPr/>
          <a:lstStyle/>
          <a:p>
            <a:endParaRPr lang="zh-CN" altLang="en-US"/>
          </a:p>
        </p:txBody>
      </p:sp>
      <p:sp>
        <p:nvSpPr>
          <p:cNvPr id="35" name="文本占位符 32"/>
          <p:cNvSpPr txBox="1">
            <a:spLocks/>
          </p:cNvSpPr>
          <p:nvPr/>
        </p:nvSpPr>
        <p:spPr>
          <a:xfrm>
            <a:off x="6392333" y="33919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endParaRPr lang="en-US" altLang="zh-CN" dirty="0"/>
          </a:p>
        </p:txBody>
      </p:sp>
      <p:sp>
        <p:nvSpPr>
          <p:cNvPr id="19" name="文本占位符 18"/>
          <p:cNvSpPr>
            <a:spLocks noGrp="1"/>
          </p:cNvSpPr>
          <p:nvPr>
            <p:ph type="body" sz="quarter" idx="23"/>
          </p:nvPr>
        </p:nvSpPr>
        <p:spPr/>
        <p:txBody>
          <a:bodyPr/>
          <a:lstStyle/>
          <a:p>
            <a:r>
              <a:rPr lang="en-US" altLang="zh-CN" dirty="0"/>
              <a:t>Li </a:t>
            </a:r>
            <a:r>
              <a:rPr lang="en-US" altLang="zh-CN" dirty="0" err="1" smtClean="0"/>
              <a:t>Shaofeng</a:t>
            </a:r>
            <a:r>
              <a:rPr lang="en-US" altLang="zh-CN" dirty="0" smtClean="0"/>
              <a:t>/l00486775</a:t>
            </a:r>
            <a:endParaRPr lang="en-US" altLang="zh-CN" dirty="0"/>
          </a:p>
        </p:txBody>
      </p:sp>
    </p:spTree>
    <p:extLst>
      <p:ext uri="{BB962C8B-B14F-4D97-AF65-F5344CB8AC3E}">
        <p14:creationId xmlns:p14="http://schemas.microsoft.com/office/powerpoint/2010/main" val="3624964552"/>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Fire Extinguishing System </a:t>
            </a:r>
            <a:r>
              <a:rPr lang="en-US" altLang="zh-CN" dirty="0"/>
              <a:t>Overview </a:t>
            </a:r>
            <a:r>
              <a:rPr lang="en-US" altLang="zh-CN" dirty="0" smtClean="0"/>
              <a:t>(2)</a:t>
            </a:r>
            <a:endParaRPr lang="zh-CN" altLang="en-US" dirty="0"/>
          </a:p>
        </p:txBody>
      </p:sp>
      <p:sp>
        <p:nvSpPr>
          <p:cNvPr id="3" name="文本占位符 2"/>
          <p:cNvSpPr>
            <a:spLocks noGrp="1"/>
          </p:cNvSpPr>
          <p:nvPr>
            <p:ph type="body" sz="quarter" idx="10"/>
          </p:nvPr>
        </p:nvSpPr>
        <p:spPr/>
        <p:txBody>
          <a:bodyPr/>
          <a:lstStyle/>
          <a:p>
            <a:r>
              <a:rPr lang="en-US" altLang="zh-CN" sz="2000" dirty="0" smtClean="0"/>
              <a:t>Classification:</a:t>
            </a:r>
          </a:p>
          <a:p>
            <a:pPr lvl="1"/>
            <a:r>
              <a:rPr lang="en-US" altLang="zh-CN" sz="1800" dirty="0" smtClean="0"/>
              <a:t>Gas </a:t>
            </a:r>
            <a:r>
              <a:rPr lang="en-US" altLang="zh-CN" sz="1800" dirty="0"/>
              <a:t>fire extinguishing system:</a:t>
            </a:r>
          </a:p>
          <a:p>
            <a:pPr lvl="2"/>
            <a:r>
              <a:rPr lang="en-US" altLang="zh-CN" sz="1600" dirty="0" smtClean="0"/>
              <a:t>The </a:t>
            </a:r>
            <a:r>
              <a:rPr lang="en-US" altLang="zh-CN" sz="1600" dirty="0"/>
              <a:t>extinguishing agent is stored in a pressure vessel in a liquid, liquefied gas, or gas state. During fire </a:t>
            </a:r>
            <a:r>
              <a:rPr lang="en-US" altLang="zh-CN" sz="1600" dirty="0" smtClean="0"/>
              <a:t>extinguishing</a:t>
            </a:r>
            <a:r>
              <a:rPr lang="en-US" altLang="zh-CN" sz="1600" dirty="0"/>
              <a:t>, the extinguishing agent is sprayed in a gas (steam or mist) state. </a:t>
            </a:r>
          </a:p>
          <a:p>
            <a:pPr lvl="2"/>
            <a:r>
              <a:rPr lang="en-US" altLang="zh-CN" sz="1600" dirty="0"/>
              <a:t>The gas fire extinguishing system is mainly applied to places with valuable equipment or places where water fire extinguishing is not applicable. Such places and equipment include telecom equipment rooms, radio and television equipment, generator rooms, electrical equipment rooms, transformers, oil circuit breakers, motors, internal combustion engines, electric locomotives, library and archive buildings, scientific experiment buildings, valuable equipment rooms, large ships, and oil product factories.</a:t>
            </a:r>
          </a:p>
          <a:p>
            <a:pPr lvl="2"/>
            <a:endParaRPr lang="zh-CN" altLang="en-US" sz="2400" dirty="0"/>
          </a:p>
        </p:txBody>
      </p:sp>
    </p:spTree>
    <p:extLst>
      <p:ext uri="{BB962C8B-B14F-4D97-AF65-F5344CB8AC3E}">
        <p14:creationId xmlns:p14="http://schemas.microsoft.com/office/powerpoint/2010/main" val="4312327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Structure of the </a:t>
            </a:r>
            <a:r>
              <a:rPr lang="zh-CN" altLang="en-US" dirty="0"/>
              <a:t>Fire Extinguishing </a:t>
            </a:r>
            <a:r>
              <a:rPr lang="zh-CN" altLang="en-US" dirty="0" smtClean="0"/>
              <a:t>System</a:t>
            </a:r>
            <a:r>
              <a:rPr lang="en-US" altLang="zh-CN" dirty="0"/>
              <a:t> </a:t>
            </a:r>
            <a:r>
              <a:rPr lang="en-US" altLang="zh-CN" dirty="0" smtClean="0"/>
              <a:t>(1)</a:t>
            </a:r>
            <a:r>
              <a:rPr lang="zh-CN" altLang="en-US" dirty="0" smtClean="0"/>
              <a:t> </a:t>
            </a:r>
            <a:endParaRPr lang="zh-CN" altLang="en-US" dirty="0"/>
          </a:p>
        </p:txBody>
      </p:sp>
      <p:sp>
        <p:nvSpPr>
          <p:cNvPr id="3" name="文本占位符 2"/>
          <p:cNvSpPr>
            <a:spLocks noGrp="1"/>
          </p:cNvSpPr>
          <p:nvPr>
            <p:ph type="body" sz="quarter" idx="10"/>
          </p:nvPr>
        </p:nvSpPr>
        <p:spPr/>
        <p:txBody>
          <a:bodyPr/>
          <a:lstStyle/>
          <a:p>
            <a:r>
              <a:rPr lang="en-US" altLang="zh-CN" sz="1600" dirty="0"/>
              <a:t>The fire extinguishing system consists of </a:t>
            </a:r>
            <a:r>
              <a:rPr lang="en-US" altLang="zh-CN" sz="1600" dirty="0" smtClean="0"/>
              <a:t>the automatic </a:t>
            </a:r>
            <a:r>
              <a:rPr lang="en-US" altLang="zh-CN" sz="1600" dirty="0"/>
              <a:t>fire alarm system, </a:t>
            </a:r>
            <a:r>
              <a:rPr lang="en-US" altLang="zh-CN" sz="1600" dirty="0" smtClean="0"/>
              <a:t>gas </a:t>
            </a:r>
            <a:r>
              <a:rPr lang="en-US" altLang="zh-CN" sz="1600" dirty="0"/>
              <a:t>fire extinguishing system, </a:t>
            </a:r>
            <a:r>
              <a:rPr lang="en-US" altLang="zh-CN" sz="1600" dirty="0" smtClean="0"/>
              <a:t>smoke </a:t>
            </a:r>
            <a:r>
              <a:rPr lang="en-US" altLang="zh-CN" sz="1600" dirty="0"/>
              <a:t>control system, </a:t>
            </a:r>
            <a:r>
              <a:rPr lang="en-US" altLang="zh-CN" sz="1600" dirty="0" smtClean="0"/>
              <a:t>safety </a:t>
            </a:r>
            <a:r>
              <a:rPr lang="en-US" altLang="zh-CN" sz="1600" dirty="0"/>
              <a:t>evacuation </a:t>
            </a:r>
            <a:r>
              <a:rPr lang="en-US" altLang="zh-CN" sz="1600" dirty="0" smtClean="0"/>
              <a:t>system.</a:t>
            </a:r>
          </a:p>
          <a:p>
            <a:pPr lvl="1"/>
            <a:r>
              <a:rPr lang="en-US" altLang="zh-CN" sz="1400" dirty="0"/>
              <a:t>Automatic fire alarm system: </a:t>
            </a:r>
            <a:r>
              <a:rPr lang="en-US" altLang="zh-CN" sz="1400" dirty="0" smtClean="0"/>
              <a:t>in </a:t>
            </a:r>
            <a:r>
              <a:rPr lang="en-US" altLang="zh-CN" sz="1400" dirty="0"/>
              <a:t>the early stage of fire, the system converts the physical signals, such as smoke, heat, and flame produced by fire, to electrical signals through the fire detector, and transmits them to the fire alarm controller to trigger relevant linkages so that people may detect the fire and take effective measures in a timely manner.</a:t>
            </a:r>
          </a:p>
          <a:p>
            <a:pPr lvl="1"/>
            <a:r>
              <a:rPr lang="en-US" altLang="zh-CN" sz="1400" dirty="0"/>
              <a:t>Gas fire extinguishing system: The system stores </a:t>
            </a:r>
            <a:r>
              <a:rPr lang="en-US" altLang="zh-CN" sz="1400" dirty="0" err="1"/>
              <a:t>extinguishant</a:t>
            </a:r>
            <a:r>
              <a:rPr lang="en-US" altLang="zh-CN" sz="1400" dirty="0"/>
              <a:t> in the form of liquid, liquefied gas, or gas in a pressure vessel, and releases the </a:t>
            </a:r>
            <a:r>
              <a:rPr lang="en-US" altLang="zh-CN" sz="1400" dirty="0" err="1"/>
              <a:t>extinguishant</a:t>
            </a:r>
            <a:r>
              <a:rPr lang="en-US" altLang="zh-CN" sz="1400" dirty="0"/>
              <a:t> in the form of gas to extinguish a fire. The </a:t>
            </a:r>
            <a:r>
              <a:rPr lang="en-US" altLang="zh-CN" sz="1400" dirty="0" err="1"/>
              <a:t>extinguishant</a:t>
            </a:r>
            <a:r>
              <a:rPr lang="en-US" altLang="zh-CN" sz="1400" dirty="0"/>
              <a:t> diffuses evenly in a protected zone with a regulatory concentration sufficient to put out a fire from all directions.</a:t>
            </a:r>
          </a:p>
          <a:p>
            <a:pPr lvl="1"/>
            <a:r>
              <a:rPr lang="en-US" altLang="zh-CN" sz="1400" dirty="0"/>
              <a:t>Smoke control system: The system exhausts the large amount of smoke produced by fire and prevents the smoke diffusing out of the protected zone to ensure the smooth evacuation and sheltering of people in the building and create favorable conditions for firefighters to put out the fire.</a:t>
            </a:r>
          </a:p>
          <a:p>
            <a:pPr lvl="1"/>
            <a:r>
              <a:rPr lang="en-US" altLang="zh-CN" sz="1400" dirty="0"/>
              <a:t>Safety evacuation system: The system disconnects the non-firefighting power supplies in the case of fire and maintains proper lighting in the evacuation route and other necessary places to facilitate personnel evacuation and accident handling.</a:t>
            </a:r>
          </a:p>
          <a:p>
            <a:pPr lvl="1"/>
            <a:endParaRPr lang="zh-CN" altLang="en-US" sz="1400" dirty="0"/>
          </a:p>
        </p:txBody>
      </p:sp>
    </p:spTree>
    <p:extLst>
      <p:ext uri="{BB962C8B-B14F-4D97-AF65-F5344CB8AC3E}">
        <p14:creationId xmlns:p14="http://schemas.microsoft.com/office/powerpoint/2010/main" val="35809087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Structure of the </a:t>
            </a:r>
            <a:r>
              <a:rPr lang="zh-CN" altLang="en-US" dirty="0"/>
              <a:t>Fire Extinguishing System</a:t>
            </a:r>
            <a:r>
              <a:rPr lang="en-US" altLang="zh-CN" dirty="0"/>
              <a:t> </a:t>
            </a:r>
            <a:r>
              <a:rPr lang="en-US" altLang="zh-CN" dirty="0" smtClean="0"/>
              <a:t>(2)</a:t>
            </a:r>
            <a:r>
              <a:rPr lang="zh-CN" altLang="en-US" dirty="0" smtClean="0"/>
              <a:t> </a:t>
            </a:r>
            <a:endParaRPr lang="zh-CN" altLang="en-US" dirty="0"/>
          </a:p>
        </p:txBody>
      </p:sp>
      <p:grpSp>
        <p:nvGrpSpPr>
          <p:cNvPr id="4" name="组合 3"/>
          <p:cNvGrpSpPr/>
          <p:nvPr/>
        </p:nvGrpSpPr>
        <p:grpSpPr>
          <a:xfrm>
            <a:off x="688981" y="1614071"/>
            <a:ext cx="10814037" cy="3862223"/>
            <a:chOff x="935596" y="2169319"/>
            <a:chExt cx="7661199" cy="3996905"/>
          </a:xfrm>
        </p:grpSpPr>
        <p:grpSp>
          <p:nvGrpSpPr>
            <p:cNvPr id="5" name="组合 46"/>
            <p:cNvGrpSpPr>
              <a:grpSpLocks/>
            </p:cNvGrpSpPr>
            <p:nvPr/>
          </p:nvGrpSpPr>
          <p:grpSpPr bwMode="auto">
            <a:xfrm>
              <a:off x="3311524" y="2243337"/>
              <a:ext cx="2700348" cy="2496475"/>
              <a:chOff x="3131839" y="1542179"/>
              <a:chExt cx="2484276" cy="1929031"/>
            </a:xfrm>
          </p:grpSpPr>
          <p:grpSp>
            <p:nvGrpSpPr>
              <p:cNvPr id="45" name="组合 47"/>
              <p:cNvGrpSpPr>
                <a:grpSpLocks/>
              </p:cNvGrpSpPr>
              <p:nvPr/>
            </p:nvGrpSpPr>
            <p:grpSpPr bwMode="auto">
              <a:xfrm>
                <a:off x="3131839" y="1542179"/>
                <a:ext cx="2484276" cy="1929031"/>
                <a:chOff x="3275855" y="1614187"/>
                <a:chExt cx="2484276" cy="1929031"/>
              </a:xfrm>
            </p:grpSpPr>
            <p:sp>
              <p:nvSpPr>
                <p:cNvPr id="47" name="圆角矩形 46"/>
                <p:cNvSpPr/>
                <p:nvPr/>
              </p:nvSpPr>
              <p:spPr bwMode="auto">
                <a:xfrm>
                  <a:off x="3275855" y="1614187"/>
                  <a:ext cx="2484276" cy="1929031"/>
                </a:xfrm>
                <a:prstGeom prst="roundRect">
                  <a:avLst/>
                </a:prstGeom>
                <a:solidFill>
                  <a:schemeClr val="bg1">
                    <a:lumMod val="95000"/>
                  </a:schemeClr>
                </a:solidFill>
                <a:ln>
                  <a:solidFill>
                    <a:srgbClr val="000000"/>
                  </a:solidFill>
                  <a:prstDash val="sysDash"/>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zh-CN" altLang="en-US" sz="1050" kern="0" dirty="0">
                    <a:solidFill>
                      <a:srgbClr val="FFFFFF"/>
                    </a:solidFill>
                    <a:cs typeface="Arial" pitchFamily="34" charset="0"/>
                  </a:endParaRPr>
                </a:p>
              </p:txBody>
            </p:sp>
            <p:sp>
              <p:nvSpPr>
                <p:cNvPr id="48" name="圆角矩形 47"/>
                <p:cNvSpPr/>
                <p:nvPr/>
              </p:nvSpPr>
              <p:spPr bwMode="auto">
                <a:xfrm>
                  <a:off x="3347289" y="1982875"/>
                  <a:ext cx="936565" cy="431874"/>
                </a:xfrm>
                <a:prstGeom prst="roundRect">
                  <a:avLst/>
                </a:prstGeom>
                <a:ln>
                  <a:solidFill>
                    <a:srgbClr val="000000"/>
                  </a:solidFill>
                </a:ln>
              </p:spPr>
              <p:style>
                <a:lnRef idx="2">
                  <a:schemeClr val="accent5"/>
                </a:lnRef>
                <a:fillRef idx="1">
                  <a:schemeClr val="lt1"/>
                </a:fillRef>
                <a:effectRef idx="0">
                  <a:schemeClr val="accent5"/>
                </a:effectRef>
                <a:fontRef idx="minor">
                  <a:schemeClr val="dk1"/>
                </a:fontRef>
              </p:style>
              <p:txBody>
                <a:bodyPr lIns="0" tIns="0" rIns="0" bIns="0" anchor="ctr"/>
                <a:lstStyle/>
                <a:p>
                  <a:pPr algn="ctr" fontAlgn="auto">
                    <a:spcBef>
                      <a:spcPts val="0"/>
                    </a:spcBef>
                    <a:spcAft>
                      <a:spcPts val="0"/>
                    </a:spcAft>
                    <a:defRPr/>
                  </a:pPr>
                  <a:r>
                    <a:rPr lang="en-US" altLang="zh-CN" sz="1200" kern="0" dirty="0" smtClean="0">
                      <a:solidFill>
                        <a:schemeClr val="tx1"/>
                      </a:solidFill>
                      <a:cs typeface="Arial" pitchFamily="34" charset="0"/>
                    </a:rPr>
                    <a:t>Automatic fire alarm system</a:t>
                  </a:r>
                  <a:endParaRPr lang="zh-CN" altLang="en-US" sz="1200" kern="0" dirty="0">
                    <a:solidFill>
                      <a:schemeClr val="tx1"/>
                    </a:solidFill>
                    <a:cs typeface="Arial" pitchFamily="34" charset="0"/>
                  </a:endParaRPr>
                </a:p>
              </p:txBody>
            </p:sp>
            <p:sp>
              <p:nvSpPr>
                <p:cNvPr id="49" name="圆角矩形 48"/>
                <p:cNvSpPr/>
                <p:nvPr/>
              </p:nvSpPr>
              <p:spPr bwMode="auto">
                <a:xfrm>
                  <a:off x="4790709" y="1982875"/>
                  <a:ext cx="936565" cy="431874"/>
                </a:xfrm>
                <a:prstGeom prst="roundRect">
                  <a:avLst/>
                </a:prstGeom>
                <a:ln>
                  <a:solidFill>
                    <a:srgbClr val="000000"/>
                  </a:solidFill>
                </a:ln>
              </p:spPr>
              <p:style>
                <a:lnRef idx="2">
                  <a:schemeClr val="accent5"/>
                </a:lnRef>
                <a:fillRef idx="1">
                  <a:schemeClr val="lt1"/>
                </a:fillRef>
                <a:effectRef idx="0">
                  <a:schemeClr val="accent5"/>
                </a:effectRef>
                <a:fontRef idx="minor">
                  <a:schemeClr val="dk1"/>
                </a:fontRef>
              </p:style>
              <p:txBody>
                <a:bodyPr lIns="0" tIns="0" rIns="0" bIns="0" anchor="ctr"/>
                <a:lstStyle/>
                <a:p>
                  <a:pPr algn="ctr" fontAlgn="auto">
                    <a:spcBef>
                      <a:spcPts val="0"/>
                    </a:spcBef>
                    <a:spcAft>
                      <a:spcPts val="0"/>
                    </a:spcAft>
                    <a:defRPr/>
                  </a:pPr>
                  <a:r>
                    <a:rPr lang="en-US" altLang="zh-CN" sz="1200" kern="0" dirty="0" smtClean="0">
                      <a:solidFill>
                        <a:schemeClr val="tx1"/>
                      </a:solidFill>
                      <a:cs typeface="Arial" pitchFamily="34" charset="0"/>
                    </a:rPr>
                    <a:t>Fire extinguishing system</a:t>
                  </a:r>
                  <a:endParaRPr lang="zh-CN" altLang="en-US" sz="1200" kern="0" dirty="0">
                    <a:solidFill>
                      <a:schemeClr val="tx1"/>
                    </a:solidFill>
                    <a:cs typeface="Arial" pitchFamily="34" charset="0"/>
                  </a:endParaRPr>
                </a:p>
              </p:txBody>
            </p:sp>
            <p:sp>
              <p:nvSpPr>
                <p:cNvPr id="50" name="圆角矩形 49"/>
                <p:cNvSpPr/>
                <p:nvPr/>
              </p:nvSpPr>
              <p:spPr bwMode="auto">
                <a:xfrm>
                  <a:off x="3347289" y="2919659"/>
                  <a:ext cx="936565" cy="431874"/>
                </a:xfrm>
                <a:prstGeom prst="roundRect">
                  <a:avLst/>
                </a:prstGeom>
                <a:ln>
                  <a:solidFill>
                    <a:srgbClr val="000000"/>
                  </a:solidFill>
                </a:ln>
              </p:spPr>
              <p:style>
                <a:lnRef idx="2">
                  <a:schemeClr val="accent5"/>
                </a:lnRef>
                <a:fillRef idx="1">
                  <a:schemeClr val="lt1"/>
                </a:fillRef>
                <a:effectRef idx="0">
                  <a:schemeClr val="accent5"/>
                </a:effectRef>
                <a:fontRef idx="minor">
                  <a:schemeClr val="dk1"/>
                </a:fontRef>
              </p:style>
              <p:txBody>
                <a:bodyPr lIns="0" tIns="0" rIns="0" bIns="0" anchor="ctr"/>
                <a:lstStyle/>
                <a:p>
                  <a:pPr algn="ctr" fontAlgn="auto">
                    <a:spcBef>
                      <a:spcPts val="0"/>
                    </a:spcBef>
                    <a:spcAft>
                      <a:spcPts val="0"/>
                    </a:spcAft>
                    <a:defRPr/>
                  </a:pPr>
                  <a:r>
                    <a:rPr lang="en-US" altLang="zh-CN" sz="1200" kern="0" dirty="0" smtClean="0">
                      <a:solidFill>
                        <a:schemeClr val="tx1"/>
                      </a:solidFill>
                      <a:cs typeface="Arial" pitchFamily="34" charset="0"/>
                    </a:rPr>
                    <a:t>Smoke control</a:t>
                  </a:r>
                  <a:endParaRPr lang="zh-CN" altLang="en-US" sz="1200" kern="0" dirty="0">
                    <a:solidFill>
                      <a:schemeClr val="tx1"/>
                    </a:solidFill>
                    <a:cs typeface="Arial" pitchFamily="34" charset="0"/>
                  </a:endParaRPr>
                </a:p>
              </p:txBody>
            </p:sp>
            <p:sp>
              <p:nvSpPr>
                <p:cNvPr id="51" name="圆角矩形 50"/>
                <p:cNvSpPr/>
                <p:nvPr/>
              </p:nvSpPr>
              <p:spPr bwMode="auto">
                <a:xfrm>
                  <a:off x="4752135" y="2919659"/>
                  <a:ext cx="936565" cy="431874"/>
                </a:xfrm>
                <a:prstGeom prst="roundRect">
                  <a:avLst/>
                </a:prstGeom>
                <a:ln>
                  <a:solidFill>
                    <a:srgbClr val="000000"/>
                  </a:solidFill>
                </a:ln>
              </p:spPr>
              <p:style>
                <a:lnRef idx="2">
                  <a:schemeClr val="accent5"/>
                </a:lnRef>
                <a:fillRef idx="1">
                  <a:schemeClr val="lt1"/>
                </a:fillRef>
                <a:effectRef idx="0">
                  <a:schemeClr val="accent5"/>
                </a:effectRef>
                <a:fontRef idx="minor">
                  <a:schemeClr val="dk1"/>
                </a:fontRef>
              </p:style>
              <p:txBody>
                <a:bodyPr lIns="0" tIns="0" rIns="0" bIns="0" anchor="ctr"/>
                <a:lstStyle/>
                <a:p>
                  <a:pPr algn="ctr" fontAlgn="auto">
                    <a:spcBef>
                      <a:spcPts val="0"/>
                    </a:spcBef>
                    <a:spcAft>
                      <a:spcPts val="0"/>
                    </a:spcAft>
                    <a:defRPr/>
                  </a:pPr>
                  <a:r>
                    <a:rPr lang="en-US" altLang="zh-CN" sz="1200" kern="0" dirty="0" smtClean="0">
                      <a:solidFill>
                        <a:schemeClr val="tx1"/>
                      </a:solidFill>
                      <a:cs typeface="Arial" pitchFamily="34" charset="0"/>
                    </a:rPr>
                    <a:t>Safety evacuation</a:t>
                  </a:r>
                  <a:endParaRPr lang="zh-CN" altLang="en-US" sz="1200" kern="0" dirty="0">
                    <a:solidFill>
                      <a:schemeClr val="tx1"/>
                    </a:solidFill>
                    <a:cs typeface="Arial" pitchFamily="34" charset="0"/>
                  </a:endParaRPr>
                </a:p>
              </p:txBody>
            </p:sp>
          </p:grpSp>
          <p:sp>
            <p:nvSpPr>
              <p:cNvPr id="46" name="TextBox 48"/>
              <p:cNvSpPr txBox="1">
                <a:spLocks noChangeArrowheads="1"/>
              </p:cNvSpPr>
              <p:nvPr/>
            </p:nvSpPr>
            <p:spPr bwMode="auto">
              <a:xfrm>
                <a:off x="3513430" y="1542179"/>
                <a:ext cx="1584222" cy="221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FrutigerNext LT Regular" panose="020B0503040504020204" pitchFamily="34" charset="0"/>
                    <a:ea typeface="宋体" panose="02010600030101010101" pitchFamily="2" charset="-122"/>
                  </a:defRPr>
                </a:lvl1pPr>
                <a:lvl2pPr marL="742950" indent="-285750" eaLnBrk="0" hangingPunct="0">
                  <a:defRPr sz="1000">
                    <a:solidFill>
                      <a:schemeClr val="tx1"/>
                    </a:solidFill>
                    <a:latin typeface="FrutigerNext LT Regular" panose="020B0503040504020204" pitchFamily="34" charset="0"/>
                    <a:ea typeface="宋体" panose="02010600030101010101" pitchFamily="2" charset="-122"/>
                  </a:defRPr>
                </a:lvl2pPr>
                <a:lvl3pPr marL="1143000" indent="-228600" eaLnBrk="0" hangingPunct="0">
                  <a:defRPr sz="1000">
                    <a:solidFill>
                      <a:schemeClr val="tx1"/>
                    </a:solidFill>
                    <a:latin typeface="FrutigerNext LT Regular" panose="020B0503040504020204" pitchFamily="34" charset="0"/>
                    <a:ea typeface="宋体" panose="02010600030101010101" pitchFamily="2" charset="-122"/>
                  </a:defRPr>
                </a:lvl3pPr>
                <a:lvl4pPr marL="1600200" indent="-228600" eaLnBrk="0" hangingPunct="0">
                  <a:defRPr sz="1000">
                    <a:solidFill>
                      <a:schemeClr val="tx1"/>
                    </a:solidFill>
                    <a:latin typeface="FrutigerNext LT Regular" panose="020B0503040504020204" pitchFamily="34" charset="0"/>
                    <a:ea typeface="宋体" panose="02010600030101010101" pitchFamily="2" charset="-122"/>
                  </a:defRPr>
                </a:lvl4pPr>
                <a:lvl5pPr marL="2057400" indent="-228600" eaLnBrk="0" hangingPunct="0">
                  <a:defRPr sz="1000">
                    <a:solidFill>
                      <a:schemeClr val="tx1"/>
                    </a:solidFill>
                    <a:latin typeface="FrutigerNext LT Regular" panose="020B0503040504020204" pitchFamily="34" charset="0"/>
                    <a:ea typeface="宋体" panose="02010600030101010101" pitchFamily="2" charset="-122"/>
                  </a:defRPr>
                </a:lvl5pPr>
                <a:lvl6pPr marL="2514600" indent="-228600" eaLnBrk="0" fontAlgn="t" hangingPunct="0">
                  <a:spcBef>
                    <a:spcPct val="0"/>
                  </a:spcBef>
                  <a:spcAft>
                    <a:spcPct val="0"/>
                  </a:spcAft>
                  <a:defRPr sz="1000">
                    <a:solidFill>
                      <a:schemeClr val="tx1"/>
                    </a:solidFill>
                    <a:latin typeface="FrutigerNext LT Regular" panose="020B0503040504020204" pitchFamily="34" charset="0"/>
                    <a:ea typeface="宋体" panose="02010600030101010101" pitchFamily="2" charset="-122"/>
                  </a:defRPr>
                </a:lvl6pPr>
                <a:lvl7pPr marL="2971800" indent="-228600" eaLnBrk="0" fontAlgn="t" hangingPunct="0">
                  <a:spcBef>
                    <a:spcPct val="0"/>
                  </a:spcBef>
                  <a:spcAft>
                    <a:spcPct val="0"/>
                  </a:spcAft>
                  <a:defRPr sz="1000">
                    <a:solidFill>
                      <a:schemeClr val="tx1"/>
                    </a:solidFill>
                    <a:latin typeface="FrutigerNext LT Regular" panose="020B0503040504020204" pitchFamily="34" charset="0"/>
                    <a:ea typeface="宋体" panose="02010600030101010101" pitchFamily="2" charset="-122"/>
                  </a:defRPr>
                </a:lvl7pPr>
                <a:lvl8pPr marL="3429000" indent="-228600" eaLnBrk="0" fontAlgn="t" hangingPunct="0">
                  <a:spcBef>
                    <a:spcPct val="0"/>
                  </a:spcBef>
                  <a:spcAft>
                    <a:spcPct val="0"/>
                  </a:spcAft>
                  <a:defRPr sz="1000">
                    <a:solidFill>
                      <a:schemeClr val="tx1"/>
                    </a:solidFill>
                    <a:latin typeface="FrutigerNext LT Regular" panose="020B0503040504020204" pitchFamily="34" charset="0"/>
                    <a:ea typeface="宋体" panose="02010600030101010101" pitchFamily="2" charset="-122"/>
                  </a:defRPr>
                </a:lvl8pPr>
                <a:lvl9pPr marL="3886200" indent="-228600" eaLnBrk="0" fontAlgn="t" hangingPunct="0">
                  <a:spcBef>
                    <a:spcPct val="0"/>
                  </a:spcBef>
                  <a:spcAft>
                    <a:spcPct val="0"/>
                  </a:spcAft>
                  <a:defRPr sz="1000">
                    <a:solidFill>
                      <a:schemeClr val="tx1"/>
                    </a:solidFill>
                    <a:latin typeface="FrutigerNext LT Regular" panose="020B0503040504020204" pitchFamily="34" charset="0"/>
                    <a:ea typeface="宋体" panose="02010600030101010101" pitchFamily="2" charset="-122"/>
                  </a:defRPr>
                </a:lvl9pPr>
              </a:lstStyle>
              <a:p>
                <a:pPr algn="ctr" eaLnBrk="1" hangingPunct="1"/>
                <a:r>
                  <a:rPr lang="en-US" altLang="zh-CN" sz="1200" b="1" dirty="0" smtClean="0">
                    <a:latin typeface="+mn-lt"/>
                    <a:ea typeface="+mn-ea"/>
                  </a:rPr>
                  <a:t>Firefighting system</a:t>
                </a:r>
                <a:endParaRPr lang="zh-CN" altLang="en-US" sz="1200" b="1" dirty="0">
                  <a:latin typeface="+mn-lt"/>
                  <a:ea typeface="+mn-ea"/>
                </a:endParaRPr>
              </a:p>
            </p:txBody>
          </p:sp>
        </p:grpSp>
        <p:grpSp>
          <p:nvGrpSpPr>
            <p:cNvPr id="6" name="组合 54"/>
            <p:cNvGrpSpPr>
              <a:grpSpLocks/>
            </p:cNvGrpSpPr>
            <p:nvPr/>
          </p:nvGrpSpPr>
          <p:grpSpPr bwMode="auto">
            <a:xfrm>
              <a:off x="6760789" y="2294444"/>
              <a:ext cx="1836006" cy="2141537"/>
              <a:chOff x="6443894" y="1503661"/>
              <a:chExt cx="1080120" cy="1992074"/>
            </a:xfrm>
          </p:grpSpPr>
          <p:sp>
            <p:nvSpPr>
              <p:cNvPr id="39" name="圆角矩形 38"/>
              <p:cNvSpPr/>
              <p:nvPr/>
            </p:nvSpPr>
            <p:spPr bwMode="auto">
              <a:xfrm>
                <a:off x="6443894" y="1503661"/>
                <a:ext cx="1080120" cy="1992074"/>
              </a:xfrm>
              <a:prstGeom prst="roundRect">
                <a:avLst/>
              </a:prstGeom>
              <a:solidFill>
                <a:schemeClr val="accent5"/>
              </a:solidFill>
              <a:ln>
                <a:solidFill>
                  <a:srgbClr val="5F5F5F"/>
                </a:solidFill>
                <a:prstDash val="sysDash"/>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zh-CN" altLang="en-US" sz="1050" kern="0" dirty="0">
                  <a:solidFill>
                    <a:schemeClr val="tx1">
                      <a:lumMod val="50000"/>
                      <a:lumOff val="50000"/>
                    </a:schemeClr>
                  </a:solidFill>
                  <a:cs typeface="Arial" pitchFamily="34" charset="0"/>
                </a:endParaRPr>
              </a:p>
            </p:txBody>
          </p:sp>
          <p:sp>
            <p:nvSpPr>
              <p:cNvPr id="40" name="圆角矩形 39"/>
              <p:cNvSpPr/>
              <p:nvPr/>
            </p:nvSpPr>
            <p:spPr bwMode="auto">
              <a:xfrm>
                <a:off x="6515944" y="1995727"/>
                <a:ext cx="936020" cy="287304"/>
              </a:xfrm>
              <a:prstGeom prst="roundRect">
                <a:avLst/>
              </a:prstGeom>
              <a:ln>
                <a:solidFill>
                  <a:srgbClr val="5F5F5F"/>
                </a:solidFill>
              </a:ln>
            </p:spPr>
            <p:style>
              <a:lnRef idx="2">
                <a:schemeClr val="accent5"/>
              </a:lnRef>
              <a:fillRef idx="1">
                <a:schemeClr val="lt1"/>
              </a:fillRef>
              <a:effectRef idx="0">
                <a:schemeClr val="accent5"/>
              </a:effectRef>
              <a:fontRef idx="minor">
                <a:schemeClr val="dk1"/>
              </a:fontRef>
            </p:style>
            <p:txBody>
              <a:bodyPr anchor="ctr"/>
              <a:lstStyle/>
              <a:p>
                <a:pPr algn="ctr" fontAlgn="auto">
                  <a:spcBef>
                    <a:spcPts val="0"/>
                  </a:spcBef>
                  <a:spcAft>
                    <a:spcPts val="0"/>
                  </a:spcAft>
                  <a:defRPr/>
                </a:pPr>
                <a:r>
                  <a:rPr lang="en-US" altLang="zh-CN" sz="1200" kern="0" dirty="0" smtClean="0">
                    <a:solidFill>
                      <a:schemeClr val="tx1"/>
                    </a:solidFill>
                    <a:cs typeface="Arial" pitchFamily="34" charset="0"/>
                  </a:rPr>
                  <a:t>Ventilation</a:t>
                </a:r>
                <a:endParaRPr lang="zh-CN" altLang="en-US" sz="1200" kern="0" dirty="0">
                  <a:solidFill>
                    <a:schemeClr val="tx1"/>
                  </a:solidFill>
                  <a:cs typeface="Arial" pitchFamily="34" charset="0"/>
                </a:endParaRPr>
              </a:p>
            </p:txBody>
          </p:sp>
          <p:sp>
            <p:nvSpPr>
              <p:cNvPr id="41" name="TextBox 57"/>
              <p:cNvSpPr txBox="1"/>
              <p:nvPr/>
            </p:nvSpPr>
            <p:spPr>
              <a:xfrm>
                <a:off x="6519703" y="1635408"/>
                <a:ext cx="937274" cy="266652"/>
              </a:xfrm>
              <a:prstGeom prst="rect">
                <a:avLst/>
              </a:prstGeom>
              <a:noFill/>
              <a:ln>
                <a:noFill/>
              </a:ln>
            </p:spPr>
            <p:txBody>
              <a:bodyPr>
                <a:spAutoFit/>
              </a:bodyPr>
              <a:lstStyle/>
              <a:p>
                <a:pPr algn="ctr">
                  <a:defRPr/>
                </a:pPr>
                <a:r>
                  <a:rPr lang="en-US" altLang="zh-CN" sz="1200" b="1" dirty="0" smtClean="0">
                    <a:ea typeface="+mn-ea"/>
                  </a:rPr>
                  <a:t>HVAC</a:t>
                </a:r>
                <a:endParaRPr lang="zh-CN" altLang="en-US" sz="1200" b="1" dirty="0">
                  <a:ea typeface="+mn-ea"/>
                </a:endParaRPr>
              </a:p>
            </p:txBody>
          </p:sp>
          <p:sp>
            <p:nvSpPr>
              <p:cNvPr id="42" name="圆角矩形 41"/>
              <p:cNvSpPr/>
              <p:nvPr/>
            </p:nvSpPr>
            <p:spPr bwMode="auto">
              <a:xfrm>
                <a:off x="6515944" y="2356047"/>
                <a:ext cx="936020" cy="287303"/>
              </a:xfrm>
              <a:prstGeom prst="roundRect">
                <a:avLst/>
              </a:prstGeom>
              <a:ln>
                <a:solidFill>
                  <a:srgbClr val="5F5F5F"/>
                </a:solidFill>
              </a:ln>
            </p:spPr>
            <p:style>
              <a:lnRef idx="2">
                <a:schemeClr val="accent5"/>
              </a:lnRef>
              <a:fillRef idx="1">
                <a:schemeClr val="lt1"/>
              </a:fillRef>
              <a:effectRef idx="0">
                <a:schemeClr val="accent5"/>
              </a:effectRef>
              <a:fontRef idx="minor">
                <a:schemeClr val="dk1"/>
              </a:fontRef>
            </p:style>
            <p:txBody>
              <a:bodyPr anchor="ctr"/>
              <a:lstStyle/>
              <a:p>
                <a:pPr algn="ctr" fontAlgn="auto">
                  <a:spcBef>
                    <a:spcPts val="0"/>
                  </a:spcBef>
                  <a:spcAft>
                    <a:spcPts val="0"/>
                  </a:spcAft>
                  <a:defRPr/>
                </a:pPr>
                <a:r>
                  <a:rPr lang="en-US" altLang="zh-CN" sz="1200" kern="0" dirty="0" smtClean="0">
                    <a:solidFill>
                      <a:schemeClr val="tx1"/>
                    </a:solidFill>
                    <a:cs typeface="Arial" pitchFamily="34" charset="0"/>
                  </a:rPr>
                  <a:t>Cooling</a:t>
                </a:r>
                <a:endParaRPr lang="zh-CN" altLang="en-US" sz="1200" kern="0" dirty="0">
                  <a:solidFill>
                    <a:schemeClr val="tx1"/>
                  </a:solidFill>
                  <a:cs typeface="Arial" pitchFamily="34" charset="0"/>
                </a:endParaRPr>
              </a:p>
            </p:txBody>
          </p:sp>
          <p:sp>
            <p:nvSpPr>
              <p:cNvPr id="43" name="圆角矩形 42"/>
              <p:cNvSpPr/>
              <p:nvPr/>
            </p:nvSpPr>
            <p:spPr bwMode="auto">
              <a:xfrm>
                <a:off x="6515944" y="2716366"/>
                <a:ext cx="936020" cy="287304"/>
              </a:xfrm>
              <a:prstGeom prst="roundRect">
                <a:avLst/>
              </a:prstGeom>
              <a:ln>
                <a:solidFill>
                  <a:srgbClr val="5F5F5F"/>
                </a:solidFill>
              </a:ln>
            </p:spPr>
            <p:style>
              <a:lnRef idx="2">
                <a:schemeClr val="accent5"/>
              </a:lnRef>
              <a:fillRef idx="1">
                <a:schemeClr val="lt1"/>
              </a:fillRef>
              <a:effectRef idx="0">
                <a:schemeClr val="accent5"/>
              </a:effectRef>
              <a:fontRef idx="minor">
                <a:schemeClr val="dk1"/>
              </a:fontRef>
            </p:style>
            <p:txBody>
              <a:bodyPr anchor="ctr"/>
              <a:lstStyle/>
              <a:p>
                <a:pPr algn="ctr" fontAlgn="auto">
                  <a:spcBef>
                    <a:spcPts val="0"/>
                  </a:spcBef>
                  <a:spcAft>
                    <a:spcPts val="0"/>
                  </a:spcAft>
                  <a:defRPr/>
                </a:pPr>
                <a:r>
                  <a:rPr lang="en-US" altLang="zh-CN" sz="1200" kern="0" dirty="0" smtClean="0">
                    <a:solidFill>
                      <a:schemeClr val="tx1"/>
                    </a:solidFill>
                    <a:cs typeface="Arial" pitchFamily="34" charset="0"/>
                  </a:rPr>
                  <a:t>Humidifying</a:t>
                </a:r>
                <a:endParaRPr lang="zh-CN" altLang="en-US" sz="1200" kern="0" dirty="0">
                  <a:solidFill>
                    <a:schemeClr val="tx1"/>
                  </a:solidFill>
                  <a:cs typeface="Arial" pitchFamily="34" charset="0"/>
                </a:endParaRPr>
              </a:p>
            </p:txBody>
          </p:sp>
          <p:sp>
            <p:nvSpPr>
              <p:cNvPr id="44" name="圆角矩形 43"/>
              <p:cNvSpPr/>
              <p:nvPr/>
            </p:nvSpPr>
            <p:spPr bwMode="auto">
              <a:xfrm>
                <a:off x="6515944" y="3075098"/>
                <a:ext cx="936020" cy="287304"/>
              </a:xfrm>
              <a:prstGeom prst="roundRect">
                <a:avLst/>
              </a:prstGeom>
              <a:ln>
                <a:solidFill>
                  <a:srgbClr val="5F5F5F"/>
                </a:solidFill>
              </a:ln>
            </p:spPr>
            <p:style>
              <a:lnRef idx="2">
                <a:schemeClr val="accent5"/>
              </a:lnRef>
              <a:fillRef idx="1">
                <a:schemeClr val="lt1"/>
              </a:fillRef>
              <a:effectRef idx="0">
                <a:schemeClr val="accent5"/>
              </a:effectRef>
              <a:fontRef idx="minor">
                <a:schemeClr val="dk1"/>
              </a:fontRef>
            </p:style>
            <p:txBody>
              <a:bodyPr anchor="ctr"/>
              <a:lstStyle/>
              <a:p>
                <a:pPr algn="ctr" fontAlgn="auto">
                  <a:spcBef>
                    <a:spcPts val="0"/>
                  </a:spcBef>
                  <a:spcAft>
                    <a:spcPts val="0"/>
                  </a:spcAft>
                  <a:defRPr/>
                </a:pPr>
                <a:r>
                  <a:rPr lang="en-US" altLang="zh-CN" sz="1200" kern="0" dirty="0" smtClean="0">
                    <a:solidFill>
                      <a:schemeClr val="tx1"/>
                    </a:solidFill>
                    <a:cs typeface="Arial" pitchFamily="34" charset="0"/>
                  </a:rPr>
                  <a:t>Fresh air</a:t>
                </a:r>
                <a:endParaRPr lang="zh-CN" altLang="en-US" sz="1200" kern="0" dirty="0">
                  <a:solidFill>
                    <a:schemeClr val="tx1"/>
                  </a:solidFill>
                  <a:cs typeface="Arial" pitchFamily="34" charset="0"/>
                </a:endParaRPr>
              </a:p>
            </p:txBody>
          </p:sp>
        </p:grpSp>
        <p:grpSp>
          <p:nvGrpSpPr>
            <p:cNvPr id="7" name="组合 61"/>
            <p:cNvGrpSpPr>
              <a:grpSpLocks/>
            </p:cNvGrpSpPr>
            <p:nvPr/>
          </p:nvGrpSpPr>
          <p:grpSpPr bwMode="auto">
            <a:xfrm>
              <a:off x="935596" y="2169319"/>
              <a:ext cx="1584324" cy="2447131"/>
              <a:chOff x="1115616" y="1419622"/>
              <a:chExt cx="1277207" cy="2292826"/>
            </a:xfrm>
          </p:grpSpPr>
          <p:grpSp>
            <p:nvGrpSpPr>
              <p:cNvPr id="31" name="组合 62"/>
              <p:cNvGrpSpPr>
                <a:grpSpLocks/>
              </p:cNvGrpSpPr>
              <p:nvPr/>
            </p:nvGrpSpPr>
            <p:grpSpPr bwMode="auto">
              <a:xfrm>
                <a:off x="1115616" y="1419622"/>
                <a:ext cx="1277207" cy="2292826"/>
                <a:chOff x="6448280" y="1587789"/>
                <a:chExt cx="1080120" cy="2292826"/>
              </a:xfrm>
            </p:grpSpPr>
            <p:sp>
              <p:nvSpPr>
                <p:cNvPr id="33" name="圆角矩形 32"/>
                <p:cNvSpPr/>
                <p:nvPr/>
              </p:nvSpPr>
              <p:spPr bwMode="auto">
                <a:xfrm>
                  <a:off x="6448280" y="1587789"/>
                  <a:ext cx="1080120" cy="2292826"/>
                </a:xfrm>
                <a:prstGeom prst="roundRect">
                  <a:avLst/>
                </a:prstGeom>
                <a:solidFill>
                  <a:schemeClr val="accent5"/>
                </a:solidFill>
                <a:ln>
                  <a:solidFill>
                    <a:srgbClr val="5F5F5F"/>
                  </a:solidFill>
                  <a:prstDash val="sysDash"/>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zh-CN" altLang="en-US" sz="1200" kern="0" dirty="0">
                    <a:solidFill>
                      <a:schemeClr val="tx1"/>
                    </a:solidFill>
                    <a:cs typeface="Arial" pitchFamily="34" charset="0"/>
                  </a:endParaRPr>
                </a:p>
              </p:txBody>
            </p:sp>
            <p:sp>
              <p:nvSpPr>
                <p:cNvPr id="34" name="圆角矩形 33"/>
                <p:cNvSpPr/>
                <p:nvPr/>
              </p:nvSpPr>
              <p:spPr bwMode="auto">
                <a:xfrm>
                  <a:off x="6485662" y="1934371"/>
                  <a:ext cx="1009174" cy="348605"/>
                </a:xfrm>
                <a:prstGeom prst="roundRect">
                  <a:avLst/>
                </a:prstGeom>
                <a:ln>
                  <a:solidFill>
                    <a:srgbClr val="5F5F5F"/>
                  </a:solidFill>
                </a:ln>
              </p:spPr>
              <p:style>
                <a:lnRef idx="2">
                  <a:schemeClr val="accent5"/>
                </a:lnRef>
                <a:fillRef idx="1">
                  <a:schemeClr val="lt1"/>
                </a:fillRef>
                <a:effectRef idx="0">
                  <a:schemeClr val="accent5"/>
                </a:effectRef>
                <a:fontRef idx="minor">
                  <a:schemeClr val="dk1"/>
                </a:fontRef>
              </p:style>
              <p:txBody>
                <a:bodyPr lIns="0" tIns="0" rIns="0" bIns="0" anchor="ctr"/>
                <a:lstStyle/>
                <a:p>
                  <a:pPr algn="ctr" fontAlgn="auto">
                    <a:spcBef>
                      <a:spcPts val="80"/>
                    </a:spcBef>
                    <a:spcAft>
                      <a:spcPts val="0"/>
                    </a:spcAft>
                    <a:defRPr/>
                  </a:pPr>
                  <a:r>
                    <a:rPr lang="en-US" altLang="zh-CN" sz="1200" kern="0" dirty="0" smtClean="0">
                      <a:solidFill>
                        <a:schemeClr val="tx1"/>
                      </a:solidFill>
                      <a:cs typeface="Arial" pitchFamily="34" charset="0"/>
                    </a:rPr>
                    <a:t>Medium- and high-voltage power distribution</a:t>
                  </a:r>
                  <a:endParaRPr lang="zh-CN" altLang="en-US" sz="1200" kern="0" dirty="0">
                    <a:solidFill>
                      <a:schemeClr val="tx1"/>
                    </a:solidFill>
                    <a:cs typeface="Arial" pitchFamily="34" charset="0"/>
                  </a:endParaRPr>
                </a:p>
              </p:txBody>
            </p:sp>
            <p:sp>
              <p:nvSpPr>
                <p:cNvPr id="35" name="TextBox 66"/>
                <p:cNvSpPr txBox="1"/>
                <p:nvPr/>
              </p:nvSpPr>
              <p:spPr>
                <a:xfrm>
                  <a:off x="6520825" y="1635424"/>
                  <a:ext cx="935029" cy="268583"/>
                </a:xfrm>
                <a:prstGeom prst="rect">
                  <a:avLst/>
                </a:prstGeom>
                <a:noFill/>
                <a:ln>
                  <a:noFill/>
                </a:ln>
              </p:spPr>
              <p:txBody>
                <a:bodyPr>
                  <a:spAutoFit/>
                </a:bodyPr>
                <a:lstStyle/>
                <a:p>
                  <a:pPr algn="ctr">
                    <a:defRPr/>
                  </a:pPr>
                  <a:r>
                    <a:rPr lang="en-US" altLang="zh-CN" sz="1200" b="1" dirty="0" smtClean="0">
                      <a:ea typeface="+mn-ea"/>
                    </a:rPr>
                    <a:t>Power supply system</a:t>
                  </a:r>
                  <a:endParaRPr lang="zh-CN" altLang="en-US" sz="1200" b="1" dirty="0">
                    <a:ea typeface="+mn-ea"/>
                  </a:endParaRPr>
                </a:p>
              </p:txBody>
            </p:sp>
            <p:sp>
              <p:nvSpPr>
                <p:cNvPr id="36" name="圆角矩形 35"/>
                <p:cNvSpPr/>
                <p:nvPr/>
              </p:nvSpPr>
              <p:spPr bwMode="auto">
                <a:xfrm>
                  <a:off x="6485662" y="2358967"/>
                  <a:ext cx="1009174" cy="287398"/>
                </a:xfrm>
                <a:prstGeom prst="roundRect">
                  <a:avLst/>
                </a:prstGeom>
                <a:ln>
                  <a:solidFill>
                    <a:srgbClr val="5F5F5F"/>
                  </a:solidFill>
                </a:ln>
              </p:spPr>
              <p:style>
                <a:lnRef idx="2">
                  <a:schemeClr val="accent5"/>
                </a:lnRef>
                <a:fillRef idx="1">
                  <a:schemeClr val="lt1"/>
                </a:fillRef>
                <a:effectRef idx="0">
                  <a:schemeClr val="accent5"/>
                </a:effectRef>
                <a:fontRef idx="minor">
                  <a:schemeClr val="dk1"/>
                </a:fontRef>
              </p:style>
              <p:txBody>
                <a:bodyPr lIns="0" tIns="0" rIns="0" bIns="0" anchor="ctr"/>
                <a:lstStyle/>
                <a:p>
                  <a:pPr algn="ctr" fontAlgn="auto">
                    <a:spcBef>
                      <a:spcPts val="0"/>
                    </a:spcBef>
                    <a:spcAft>
                      <a:spcPts val="0"/>
                    </a:spcAft>
                    <a:defRPr/>
                  </a:pPr>
                  <a:r>
                    <a:rPr lang="en-US" altLang="zh-CN" sz="1200" kern="0" dirty="0" smtClean="0">
                      <a:solidFill>
                        <a:schemeClr val="tx1"/>
                      </a:solidFill>
                      <a:cs typeface="Arial" pitchFamily="34" charset="0"/>
                    </a:rPr>
                    <a:t>Low-voltage power distribution</a:t>
                  </a:r>
                  <a:endParaRPr lang="zh-CN" altLang="en-US" sz="1200" kern="0" dirty="0">
                    <a:solidFill>
                      <a:schemeClr val="tx1"/>
                    </a:solidFill>
                    <a:cs typeface="Arial" pitchFamily="34" charset="0"/>
                  </a:endParaRPr>
                </a:p>
              </p:txBody>
            </p:sp>
            <p:sp>
              <p:nvSpPr>
                <p:cNvPr id="37" name="圆角矩形 36"/>
                <p:cNvSpPr/>
                <p:nvPr/>
              </p:nvSpPr>
              <p:spPr bwMode="auto">
                <a:xfrm>
                  <a:off x="6485662" y="2722356"/>
                  <a:ext cx="1009174" cy="287398"/>
                </a:xfrm>
                <a:prstGeom prst="roundRect">
                  <a:avLst/>
                </a:prstGeom>
                <a:ln>
                  <a:solidFill>
                    <a:srgbClr val="5F5F5F"/>
                  </a:solidFill>
                </a:ln>
              </p:spPr>
              <p:style>
                <a:lnRef idx="2">
                  <a:schemeClr val="accent5"/>
                </a:lnRef>
                <a:fillRef idx="1">
                  <a:schemeClr val="lt1"/>
                </a:fillRef>
                <a:effectRef idx="0">
                  <a:schemeClr val="accent5"/>
                </a:effectRef>
                <a:fontRef idx="minor">
                  <a:schemeClr val="dk1"/>
                </a:fontRef>
              </p:style>
              <p:txBody>
                <a:bodyPr lIns="0" tIns="0" rIns="0" bIns="0" anchor="ctr"/>
                <a:lstStyle/>
                <a:p>
                  <a:pPr algn="ctr" fontAlgn="auto">
                    <a:spcBef>
                      <a:spcPts val="0"/>
                    </a:spcBef>
                    <a:spcAft>
                      <a:spcPts val="0"/>
                    </a:spcAft>
                    <a:defRPr/>
                  </a:pPr>
                  <a:r>
                    <a:rPr lang="en-US" altLang="zh-CN" sz="1200" kern="0" dirty="0" smtClean="0">
                      <a:solidFill>
                        <a:schemeClr val="tx1"/>
                      </a:solidFill>
                      <a:cs typeface="Arial" pitchFamily="34" charset="0"/>
                    </a:rPr>
                    <a:t>Backup power source</a:t>
                  </a:r>
                  <a:endParaRPr lang="zh-CN" altLang="en-US" sz="1200" kern="0" dirty="0">
                    <a:solidFill>
                      <a:schemeClr val="tx1"/>
                    </a:solidFill>
                    <a:cs typeface="Arial" pitchFamily="34" charset="0"/>
                  </a:endParaRPr>
                </a:p>
              </p:txBody>
            </p:sp>
            <p:sp>
              <p:nvSpPr>
                <p:cNvPr id="38" name="圆角矩形 37"/>
                <p:cNvSpPr/>
                <p:nvPr/>
              </p:nvSpPr>
              <p:spPr bwMode="auto">
                <a:xfrm>
                  <a:off x="6485662" y="3085745"/>
                  <a:ext cx="1009174" cy="287398"/>
                </a:xfrm>
                <a:prstGeom prst="roundRect">
                  <a:avLst/>
                </a:prstGeom>
                <a:ln>
                  <a:solidFill>
                    <a:srgbClr val="5F5F5F"/>
                  </a:solidFill>
                </a:ln>
              </p:spPr>
              <p:style>
                <a:lnRef idx="2">
                  <a:schemeClr val="accent5"/>
                </a:lnRef>
                <a:fillRef idx="1">
                  <a:schemeClr val="lt1"/>
                </a:fillRef>
                <a:effectRef idx="0">
                  <a:schemeClr val="accent5"/>
                </a:effectRef>
                <a:fontRef idx="minor">
                  <a:schemeClr val="dk1"/>
                </a:fontRef>
              </p:style>
              <p:txBody>
                <a:bodyPr lIns="0" tIns="0" rIns="0" bIns="0" anchor="ctr"/>
                <a:lstStyle/>
                <a:p>
                  <a:pPr algn="ctr" fontAlgn="auto">
                    <a:spcBef>
                      <a:spcPts val="0"/>
                    </a:spcBef>
                    <a:spcAft>
                      <a:spcPts val="0"/>
                    </a:spcAft>
                    <a:defRPr/>
                  </a:pPr>
                  <a:r>
                    <a:rPr lang="en-US" altLang="zh-CN" sz="1200" kern="0" dirty="0" smtClean="0">
                      <a:solidFill>
                        <a:schemeClr val="tx1"/>
                      </a:solidFill>
                      <a:cs typeface="Arial" pitchFamily="34" charset="0"/>
                    </a:rPr>
                    <a:t>Transformer</a:t>
                  </a:r>
                  <a:endParaRPr lang="zh-CN" altLang="en-US" sz="1200" kern="0" dirty="0">
                    <a:solidFill>
                      <a:schemeClr val="tx1"/>
                    </a:solidFill>
                    <a:cs typeface="Arial" pitchFamily="34" charset="0"/>
                  </a:endParaRPr>
                </a:p>
              </p:txBody>
            </p:sp>
          </p:grpSp>
          <p:sp>
            <p:nvSpPr>
              <p:cNvPr id="32" name="圆角矩形 31"/>
              <p:cNvSpPr/>
              <p:nvPr/>
            </p:nvSpPr>
            <p:spPr bwMode="auto">
              <a:xfrm>
                <a:off x="1159818" y="3280963"/>
                <a:ext cx="1193316" cy="285810"/>
              </a:xfrm>
              <a:prstGeom prst="roundRect">
                <a:avLst/>
              </a:prstGeom>
              <a:ln>
                <a:solidFill>
                  <a:srgbClr val="5F5F5F"/>
                </a:solidFill>
              </a:ln>
            </p:spPr>
            <p:style>
              <a:lnRef idx="2">
                <a:schemeClr val="accent5"/>
              </a:lnRef>
              <a:fillRef idx="1">
                <a:schemeClr val="lt1"/>
              </a:fillRef>
              <a:effectRef idx="0">
                <a:schemeClr val="accent5"/>
              </a:effectRef>
              <a:fontRef idx="minor">
                <a:schemeClr val="dk1"/>
              </a:fontRef>
            </p:style>
            <p:txBody>
              <a:bodyPr lIns="0" tIns="0" rIns="0" bIns="0" anchor="ctr"/>
              <a:lstStyle/>
              <a:p>
                <a:pPr algn="ctr" fontAlgn="auto">
                  <a:spcBef>
                    <a:spcPts val="0"/>
                  </a:spcBef>
                  <a:spcAft>
                    <a:spcPts val="0"/>
                  </a:spcAft>
                  <a:defRPr/>
                </a:pPr>
                <a:r>
                  <a:rPr lang="en-US" altLang="zh-CN" sz="1200" kern="0" dirty="0" smtClean="0">
                    <a:solidFill>
                      <a:schemeClr val="tx1"/>
                    </a:solidFill>
                    <a:cs typeface="Arial" pitchFamily="34" charset="0"/>
                  </a:rPr>
                  <a:t>UPS</a:t>
                </a:r>
                <a:endParaRPr lang="zh-CN" altLang="en-US" sz="1200" kern="0" dirty="0">
                  <a:solidFill>
                    <a:schemeClr val="tx1"/>
                  </a:solidFill>
                  <a:cs typeface="Arial" pitchFamily="34" charset="0"/>
                </a:endParaRPr>
              </a:p>
            </p:txBody>
          </p:sp>
        </p:grpSp>
        <p:grpSp>
          <p:nvGrpSpPr>
            <p:cNvPr id="8" name="组合 70"/>
            <p:cNvGrpSpPr>
              <a:grpSpLocks/>
            </p:cNvGrpSpPr>
            <p:nvPr/>
          </p:nvGrpSpPr>
          <p:grpSpPr bwMode="auto">
            <a:xfrm>
              <a:off x="2888457" y="5254962"/>
              <a:ext cx="3564732" cy="911262"/>
              <a:chOff x="5457933" y="3711643"/>
              <a:chExt cx="3456383" cy="690885"/>
            </a:xfrm>
          </p:grpSpPr>
          <p:sp>
            <p:nvSpPr>
              <p:cNvPr id="26" name="圆角矩形 25"/>
              <p:cNvSpPr/>
              <p:nvPr/>
            </p:nvSpPr>
            <p:spPr bwMode="auto">
              <a:xfrm>
                <a:off x="5457933" y="3743576"/>
                <a:ext cx="3456383" cy="658952"/>
              </a:xfrm>
              <a:prstGeom prst="roundRect">
                <a:avLst/>
              </a:prstGeom>
              <a:solidFill>
                <a:schemeClr val="accent5"/>
              </a:solidFill>
              <a:ln>
                <a:solidFill>
                  <a:srgbClr val="5F5F5F"/>
                </a:solidFill>
                <a:prstDash val="sysDash"/>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zh-CN" altLang="en-US" sz="1050" kern="0" dirty="0">
                  <a:solidFill>
                    <a:schemeClr val="tx1">
                      <a:lumMod val="50000"/>
                      <a:lumOff val="50000"/>
                    </a:schemeClr>
                  </a:solidFill>
                  <a:cs typeface="Arial" pitchFamily="34" charset="0"/>
                </a:endParaRPr>
              </a:p>
            </p:txBody>
          </p:sp>
          <p:sp>
            <p:nvSpPr>
              <p:cNvPr id="27" name="圆角矩形 26"/>
              <p:cNvSpPr/>
              <p:nvPr/>
            </p:nvSpPr>
            <p:spPr bwMode="auto">
              <a:xfrm>
                <a:off x="7874245" y="4026370"/>
                <a:ext cx="935038" cy="288578"/>
              </a:xfrm>
              <a:prstGeom prst="roundRect">
                <a:avLst/>
              </a:prstGeom>
              <a:ln>
                <a:solidFill>
                  <a:srgbClr val="5F5F5F"/>
                </a:solidFill>
              </a:ln>
            </p:spPr>
            <p:style>
              <a:lnRef idx="2">
                <a:schemeClr val="accent5"/>
              </a:lnRef>
              <a:fillRef idx="1">
                <a:schemeClr val="lt1"/>
              </a:fillRef>
              <a:effectRef idx="0">
                <a:schemeClr val="accent5"/>
              </a:effectRef>
              <a:fontRef idx="minor">
                <a:schemeClr val="dk1"/>
              </a:fontRef>
            </p:style>
            <p:txBody>
              <a:bodyPr lIns="0" tIns="0" rIns="0" bIns="0" anchor="ctr"/>
              <a:lstStyle/>
              <a:p>
                <a:pPr algn="ctr" fontAlgn="auto">
                  <a:lnSpc>
                    <a:spcPct val="80000"/>
                  </a:lnSpc>
                  <a:spcBef>
                    <a:spcPts val="0"/>
                  </a:spcBef>
                  <a:spcAft>
                    <a:spcPts val="0"/>
                  </a:spcAft>
                  <a:defRPr/>
                </a:pPr>
                <a:r>
                  <a:rPr lang="en-US" altLang="zh-CN" sz="1200" kern="0" dirty="0" smtClean="0">
                    <a:solidFill>
                      <a:schemeClr val="tx1"/>
                    </a:solidFill>
                    <a:cs typeface="Arial" pitchFamily="34" charset="0"/>
                  </a:rPr>
                  <a:t>Access control</a:t>
                </a:r>
                <a:endParaRPr lang="zh-CN" altLang="en-US" sz="1200" kern="0" dirty="0">
                  <a:solidFill>
                    <a:schemeClr val="tx1"/>
                  </a:solidFill>
                  <a:cs typeface="Arial" pitchFamily="34" charset="0"/>
                </a:endParaRPr>
              </a:p>
            </p:txBody>
          </p:sp>
          <p:sp>
            <p:nvSpPr>
              <p:cNvPr id="28" name="TextBox 73"/>
              <p:cNvSpPr txBox="1"/>
              <p:nvPr/>
            </p:nvSpPr>
            <p:spPr>
              <a:xfrm>
                <a:off x="5888415" y="3711643"/>
                <a:ext cx="2595561" cy="217334"/>
              </a:xfrm>
              <a:prstGeom prst="rect">
                <a:avLst/>
              </a:prstGeom>
              <a:noFill/>
              <a:ln>
                <a:noFill/>
              </a:ln>
            </p:spPr>
            <p:txBody>
              <a:bodyPr>
                <a:spAutoFit/>
              </a:bodyPr>
              <a:lstStyle/>
              <a:p>
                <a:pPr algn="ctr">
                  <a:defRPr/>
                </a:pPr>
                <a:r>
                  <a:rPr lang="en-US" altLang="zh-CN" sz="1200" b="1" dirty="0" smtClean="0">
                    <a:ea typeface="+mn-ea"/>
                  </a:rPr>
                  <a:t>Integration management</a:t>
                </a:r>
                <a:endParaRPr lang="zh-CN" altLang="en-US" sz="1200" b="1" dirty="0">
                  <a:ea typeface="+mn-ea"/>
                </a:endParaRPr>
              </a:p>
            </p:txBody>
          </p:sp>
          <p:sp>
            <p:nvSpPr>
              <p:cNvPr id="29" name="圆角矩形 28"/>
              <p:cNvSpPr/>
              <p:nvPr/>
            </p:nvSpPr>
            <p:spPr bwMode="auto">
              <a:xfrm>
                <a:off x="6813796" y="4026370"/>
                <a:ext cx="936625" cy="288578"/>
              </a:xfrm>
              <a:prstGeom prst="roundRect">
                <a:avLst/>
              </a:prstGeom>
              <a:ln>
                <a:solidFill>
                  <a:srgbClr val="5F5F5F"/>
                </a:solidFill>
              </a:ln>
            </p:spPr>
            <p:style>
              <a:lnRef idx="2">
                <a:schemeClr val="accent5"/>
              </a:lnRef>
              <a:fillRef idx="1">
                <a:schemeClr val="lt1"/>
              </a:fillRef>
              <a:effectRef idx="0">
                <a:schemeClr val="accent5"/>
              </a:effectRef>
              <a:fontRef idx="minor">
                <a:schemeClr val="dk1"/>
              </a:fontRef>
            </p:style>
            <p:txBody>
              <a:bodyPr lIns="0" tIns="0" rIns="0" bIns="0" anchor="ctr"/>
              <a:lstStyle/>
              <a:p>
                <a:pPr algn="ctr" fontAlgn="auto">
                  <a:lnSpc>
                    <a:spcPct val="80000"/>
                  </a:lnSpc>
                  <a:spcBef>
                    <a:spcPts val="0"/>
                  </a:spcBef>
                  <a:spcAft>
                    <a:spcPts val="0"/>
                  </a:spcAft>
                  <a:defRPr/>
                </a:pPr>
                <a:r>
                  <a:rPr lang="en-US" altLang="zh-CN" sz="1200" kern="0" dirty="0">
                    <a:solidFill>
                      <a:schemeClr val="tx1"/>
                    </a:solidFill>
                    <a:cs typeface="Arial" pitchFamily="34" charset="0"/>
                  </a:rPr>
                  <a:t>CCTV</a:t>
                </a:r>
                <a:endParaRPr lang="zh-CN" altLang="en-US" sz="1200" kern="0" dirty="0">
                  <a:solidFill>
                    <a:schemeClr val="tx1"/>
                  </a:solidFill>
                  <a:cs typeface="Arial" pitchFamily="34" charset="0"/>
                </a:endParaRPr>
              </a:p>
            </p:txBody>
          </p:sp>
          <p:sp>
            <p:nvSpPr>
              <p:cNvPr id="30" name="圆角矩形 29"/>
              <p:cNvSpPr/>
              <p:nvPr/>
            </p:nvSpPr>
            <p:spPr bwMode="auto">
              <a:xfrm>
                <a:off x="5579244" y="3960911"/>
                <a:ext cx="1101204" cy="390566"/>
              </a:xfrm>
              <a:prstGeom prst="roundRect">
                <a:avLst/>
              </a:prstGeom>
              <a:ln>
                <a:solidFill>
                  <a:srgbClr val="5F5F5F"/>
                </a:solidFill>
              </a:ln>
            </p:spPr>
            <p:style>
              <a:lnRef idx="2">
                <a:schemeClr val="accent5"/>
              </a:lnRef>
              <a:fillRef idx="1">
                <a:schemeClr val="lt1"/>
              </a:fillRef>
              <a:effectRef idx="0">
                <a:schemeClr val="accent5"/>
              </a:effectRef>
              <a:fontRef idx="minor">
                <a:schemeClr val="dk1"/>
              </a:fontRef>
            </p:style>
            <p:txBody>
              <a:bodyPr lIns="0" tIns="0" rIns="0" bIns="0" anchor="ctr"/>
              <a:lstStyle/>
              <a:p>
                <a:pPr algn="ctr" fontAlgn="auto">
                  <a:lnSpc>
                    <a:spcPct val="80000"/>
                  </a:lnSpc>
                  <a:spcBef>
                    <a:spcPts val="0"/>
                  </a:spcBef>
                  <a:spcAft>
                    <a:spcPts val="0"/>
                  </a:spcAft>
                  <a:defRPr/>
                </a:pPr>
                <a:r>
                  <a:rPr lang="en-US" altLang="zh-CN" sz="1200" kern="0" dirty="0" smtClean="0">
                    <a:solidFill>
                      <a:schemeClr val="tx1"/>
                    </a:solidFill>
                    <a:cs typeface="Arial" pitchFamily="34" charset="0"/>
                  </a:rPr>
                  <a:t>Power and environment monitoring</a:t>
                </a:r>
                <a:endParaRPr lang="zh-CN" altLang="en-US" sz="1200" kern="0" dirty="0">
                  <a:solidFill>
                    <a:schemeClr val="tx1"/>
                  </a:solidFill>
                  <a:cs typeface="Arial" pitchFamily="34" charset="0"/>
                </a:endParaRPr>
              </a:p>
            </p:txBody>
          </p:sp>
        </p:grpSp>
        <p:grpSp>
          <p:nvGrpSpPr>
            <p:cNvPr id="9" name="组合 77"/>
            <p:cNvGrpSpPr>
              <a:grpSpLocks/>
            </p:cNvGrpSpPr>
            <p:nvPr/>
          </p:nvGrpSpPr>
          <p:grpSpPr bwMode="auto">
            <a:xfrm>
              <a:off x="2431398" y="2658021"/>
              <a:ext cx="889100" cy="1166264"/>
              <a:chOff x="2587821" y="1693461"/>
              <a:chExt cx="825426" cy="1166321"/>
            </a:xfrm>
          </p:grpSpPr>
          <p:cxnSp>
            <p:nvCxnSpPr>
              <p:cNvPr id="21" name="直接箭头连接符 20"/>
              <p:cNvCxnSpPr/>
              <p:nvPr/>
            </p:nvCxnSpPr>
            <p:spPr bwMode="auto">
              <a:xfrm flipH="1" flipV="1">
                <a:off x="2643636" y="2859782"/>
                <a:ext cx="729596" cy="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grpSp>
            <p:nvGrpSpPr>
              <p:cNvPr id="22" name="组合 79"/>
              <p:cNvGrpSpPr>
                <a:grpSpLocks/>
              </p:cNvGrpSpPr>
              <p:nvPr/>
            </p:nvGrpSpPr>
            <p:grpSpPr bwMode="auto">
              <a:xfrm>
                <a:off x="2621814" y="1693461"/>
                <a:ext cx="791433" cy="518590"/>
                <a:chOff x="2746893" y="1693461"/>
                <a:chExt cx="791433" cy="518590"/>
              </a:xfrm>
            </p:grpSpPr>
            <p:cxnSp>
              <p:nvCxnSpPr>
                <p:cNvPr id="24" name="直接箭头连接符 23"/>
                <p:cNvCxnSpPr/>
                <p:nvPr/>
              </p:nvCxnSpPr>
              <p:spPr bwMode="auto">
                <a:xfrm>
                  <a:off x="2786367" y="2212051"/>
                  <a:ext cx="729596" cy="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sp>
              <p:nvSpPr>
                <p:cNvPr id="25" name="TextBox 82"/>
                <p:cNvSpPr txBox="1">
                  <a:spLocks noChangeArrowheads="1"/>
                </p:cNvSpPr>
                <p:nvPr/>
              </p:nvSpPr>
              <p:spPr bwMode="auto">
                <a:xfrm>
                  <a:off x="2746893" y="1693461"/>
                  <a:ext cx="791433" cy="286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FrutigerNext LT Regular" panose="020B0503040504020204" pitchFamily="34" charset="0"/>
                      <a:ea typeface="宋体" panose="02010600030101010101" pitchFamily="2" charset="-122"/>
                    </a:defRPr>
                  </a:lvl1pPr>
                  <a:lvl2pPr marL="742950" indent="-285750" eaLnBrk="0" hangingPunct="0">
                    <a:defRPr sz="1000">
                      <a:solidFill>
                        <a:schemeClr val="tx1"/>
                      </a:solidFill>
                      <a:latin typeface="FrutigerNext LT Regular" panose="020B0503040504020204" pitchFamily="34" charset="0"/>
                      <a:ea typeface="宋体" panose="02010600030101010101" pitchFamily="2" charset="-122"/>
                    </a:defRPr>
                  </a:lvl2pPr>
                  <a:lvl3pPr marL="1143000" indent="-228600" eaLnBrk="0" hangingPunct="0">
                    <a:defRPr sz="1000">
                      <a:solidFill>
                        <a:schemeClr val="tx1"/>
                      </a:solidFill>
                      <a:latin typeface="FrutigerNext LT Regular" panose="020B0503040504020204" pitchFamily="34" charset="0"/>
                      <a:ea typeface="宋体" panose="02010600030101010101" pitchFamily="2" charset="-122"/>
                    </a:defRPr>
                  </a:lvl3pPr>
                  <a:lvl4pPr marL="1600200" indent="-228600" eaLnBrk="0" hangingPunct="0">
                    <a:defRPr sz="1000">
                      <a:solidFill>
                        <a:schemeClr val="tx1"/>
                      </a:solidFill>
                      <a:latin typeface="FrutigerNext LT Regular" panose="020B0503040504020204" pitchFamily="34" charset="0"/>
                      <a:ea typeface="宋体" panose="02010600030101010101" pitchFamily="2" charset="-122"/>
                    </a:defRPr>
                  </a:lvl4pPr>
                  <a:lvl5pPr marL="2057400" indent="-228600" eaLnBrk="0" hangingPunct="0">
                    <a:defRPr sz="1000">
                      <a:solidFill>
                        <a:schemeClr val="tx1"/>
                      </a:solidFill>
                      <a:latin typeface="FrutigerNext LT Regular" panose="020B0503040504020204" pitchFamily="34" charset="0"/>
                      <a:ea typeface="宋体" panose="02010600030101010101" pitchFamily="2" charset="-122"/>
                    </a:defRPr>
                  </a:lvl5pPr>
                  <a:lvl6pPr marL="2514600" indent="-228600" eaLnBrk="0" fontAlgn="t" hangingPunct="0">
                    <a:spcBef>
                      <a:spcPct val="0"/>
                    </a:spcBef>
                    <a:spcAft>
                      <a:spcPct val="0"/>
                    </a:spcAft>
                    <a:defRPr sz="1000">
                      <a:solidFill>
                        <a:schemeClr val="tx1"/>
                      </a:solidFill>
                      <a:latin typeface="FrutigerNext LT Regular" panose="020B0503040504020204" pitchFamily="34" charset="0"/>
                      <a:ea typeface="宋体" panose="02010600030101010101" pitchFamily="2" charset="-122"/>
                    </a:defRPr>
                  </a:lvl6pPr>
                  <a:lvl7pPr marL="2971800" indent="-228600" eaLnBrk="0" fontAlgn="t" hangingPunct="0">
                    <a:spcBef>
                      <a:spcPct val="0"/>
                    </a:spcBef>
                    <a:spcAft>
                      <a:spcPct val="0"/>
                    </a:spcAft>
                    <a:defRPr sz="1000">
                      <a:solidFill>
                        <a:schemeClr val="tx1"/>
                      </a:solidFill>
                      <a:latin typeface="FrutigerNext LT Regular" panose="020B0503040504020204" pitchFamily="34" charset="0"/>
                      <a:ea typeface="宋体" panose="02010600030101010101" pitchFamily="2" charset="-122"/>
                    </a:defRPr>
                  </a:lvl7pPr>
                  <a:lvl8pPr marL="3429000" indent="-228600" eaLnBrk="0" fontAlgn="t" hangingPunct="0">
                    <a:spcBef>
                      <a:spcPct val="0"/>
                    </a:spcBef>
                    <a:spcAft>
                      <a:spcPct val="0"/>
                    </a:spcAft>
                    <a:defRPr sz="1000">
                      <a:solidFill>
                        <a:schemeClr val="tx1"/>
                      </a:solidFill>
                      <a:latin typeface="FrutigerNext LT Regular" panose="020B0503040504020204" pitchFamily="34" charset="0"/>
                      <a:ea typeface="宋体" panose="02010600030101010101" pitchFamily="2" charset="-122"/>
                    </a:defRPr>
                  </a:lvl8pPr>
                  <a:lvl9pPr marL="3886200" indent="-228600" eaLnBrk="0" fontAlgn="t" hangingPunct="0">
                    <a:spcBef>
                      <a:spcPct val="0"/>
                    </a:spcBef>
                    <a:spcAft>
                      <a:spcPct val="0"/>
                    </a:spcAft>
                    <a:defRPr sz="1000">
                      <a:solidFill>
                        <a:schemeClr val="tx1"/>
                      </a:solidFill>
                      <a:latin typeface="FrutigerNext LT Regular" panose="020B0503040504020204" pitchFamily="34" charset="0"/>
                      <a:ea typeface="宋体" panose="02010600030101010101" pitchFamily="2" charset="-122"/>
                    </a:defRPr>
                  </a:lvl9pPr>
                </a:lstStyle>
                <a:p>
                  <a:pPr algn="ctr" eaLnBrk="1" hangingPunct="1"/>
                  <a:r>
                    <a:rPr lang="en-US" altLang="zh-CN" sz="1200" dirty="0" smtClean="0">
                      <a:latin typeface="+mn-lt"/>
                      <a:ea typeface="+mn-ea"/>
                    </a:rPr>
                    <a:t>Power supply</a:t>
                  </a:r>
                  <a:endParaRPr lang="zh-CN" altLang="en-US" sz="1200" dirty="0">
                    <a:latin typeface="+mn-lt"/>
                    <a:ea typeface="+mn-ea"/>
                  </a:endParaRPr>
                </a:p>
              </p:txBody>
            </p:sp>
          </p:grpSp>
          <p:sp>
            <p:nvSpPr>
              <p:cNvPr id="23" name="TextBox 80"/>
              <p:cNvSpPr txBox="1">
                <a:spLocks noChangeArrowheads="1"/>
              </p:cNvSpPr>
              <p:nvPr/>
            </p:nvSpPr>
            <p:spPr bwMode="auto">
              <a:xfrm>
                <a:off x="2587821" y="2354571"/>
                <a:ext cx="791434" cy="286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FrutigerNext LT Regular" panose="020B0503040504020204" pitchFamily="34" charset="0"/>
                    <a:ea typeface="宋体" panose="02010600030101010101" pitchFamily="2" charset="-122"/>
                  </a:defRPr>
                </a:lvl1pPr>
                <a:lvl2pPr marL="742950" indent="-285750" eaLnBrk="0" hangingPunct="0">
                  <a:defRPr sz="1000">
                    <a:solidFill>
                      <a:schemeClr val="tx1"/>
                    </a:solidFill>
                    <a:latin typeface="FrutigerNext LT Regular" panose="020B0503040504020204" pitchFamily="34" charset="0"/>
                    <a:ea typeface="宋体" panose="02010600030101010101" pitchFamily="2" charset="-122"/>
                  </a:defRPr>
                </a:lvl2pPr>
                <a:lvl3pPr marL="1143000" indent="-228600" eaLnBrk="0" hangingPunct="0">
                  <a:defRPr sz="1000">
                    <a:solidFill>
                      <a:schemeClr val="tx1"/>
                    </a:solidFill>
                    <a:latin typeface="FrutigerNext LT Regular" panose="020B0503040504020204" pitchFamily="34" charset="0"/>
                    <a:ea typeface="宋体" panose="02010600030101010101" pitchFamily="2" charset="-122"/>
                  </a:defRPr>
                </a:lvl3pPr>
                <a:lvl4pPr marL="1600200" indent="-228600" eaLnBrk="0" hangingPunct="0">
                  <a:defRPr sz="1000">
                    <a:solidFill>
                      <a:schemeClr val="tx1"/>
                    </a:solidFill>
                    <a:latin typeface="FrutigerNext LT Regular" panose="020B0503040504020204" pitchFamily="34" charset="0"/>
                    <a:ea typeface="宋体" panose="02010600030101010101" pitchFamily="2" charset="-122"/>
                  </a:defRPr>
                </a:lvl4pPr>
                <a:lvl5pPr marL="2057400" indent="-228600" eaLnBrk="0" hangingPunct="0">
                  <a:defRPr sz="1000">
                    <a:solidFill>
                      <a:schemeClr val="tx1"/>
                    </a:solidFill>
                    <a:latin typeface="FrutigerNext LT Regular" panose="020B0503040504020204" pitchFamily="34" charset="0"/>
                    <a:ea typeface="宋体" panose="02010600030101010101" pitchFamily="2" charset="-122"/>
                  </a:defRPr>
                </a:lvl5pPr>
                <a:lvl6pPr marL="2514600" indent="-228600" eaLnBrk="0" fontAlgn="t" hangingPunct="0">
                  <a:spcBef>
                    <a:spcPct val="0"/>
                  </a:spcBef>
                  <a:spcAft>
                    <a:spcPct val="0"/>
                  </a:spcAft>
                  <a:defRPr sz="1000">
                    <a:solidFill>
                      <a:schemeClr val="tx1"/>
                    </a:solidFill>
                    <a:latin typeface="FrutigerNext LT Regular" panose="020B0503040504020204" pitchFamily="34" charset="0"/>
                    <a:ea typeface="宋体" panose="02010600030101010101" pitchFamily="2" charset="-122"/>
                  </a:defRPr>
                </a:lvl6pPr>
                <a:lvl7pPr marL="2971800" indent="-228600" eaLnBrk="0" fontAlgn="t" hangingPunct="0">
                  <a:spcBef>
                    <a:spcPct val="0"/>
                  </a:spcBef>
                  <a:spcAft>
                    <a:spcPct val="0"/>
                  </a:spcAft>
                  <a:defRPr sz="1000">
                    <a:solidFill>
                      <a:schemeClr val="tx1"/>
                    </a:solidFill>
                    <a:latin typeface="FrutigerNext LT Regular" panose="020B0503040504020204" pitchFamily="34" charset="0"/>
                    <a:ea typeface="宋体" panose="02010600030101010101" pitchFamily="2" charset="-122"/>
                  </a:defRPr>
                </a:lvl7pPr>
                <a:lvl8pPr marL="3429000" indent="-228600" eaLnBrk="0" fontAlgn="t" hangingPunct="0">
                  <a:spcBef>
                    <a:spcPct val="0"/>
                  </a:spcBef>
                  <a:spcAft>
                    <a:spcPct val="0"/>
                  </a:spcAft>
                  <a:defRPr sz="1000">
                    <a:solidFill>
                      <a:schemeClr val="tx1"/>
                    </a:solidFill>
                    <a:latin typeface="FrutigerNext LT Regular" panose="020B0503040504020204" pitchFamily="34" charset="0"/>
                    <a:ea typeface="宋体" panose="02010600030101010101" pitchFamily="2" charset="-122"/>
                  </a:defRPr>
                </a:lvl8pPr>
                <a:lvl9pPr marL="3886200" indent="-228600" eaLnBrk="0" fontAlgn="t" hangingPunct="0">
                  <a:spcBef>
                    <a:spcPct val="0"/>
                  </a:spcBef>
                  <a:spcAft>
                    <a:spcPct val="0"/>
                  </a:spcAft>
                  <a:defRPr sz="1000">
                    <a:solidFill>
                      <a:schemeClr val="tx1"/>
                    </a:solidFill>
                    <a:latin typeface="FrutigerNext LT Regular" panose="020B0503040504020204" pitchFamily="34" charset="0"/>
                    <a:ea typeface="宋体" panose="02010600030101010101" pitchFamily="2" charset="-122"/>
                  </a:defRPr>
                </a:lvl9pPr>
              </a:lstStyle>
              <a:p>
                <a:pPr algn="ctr" eaLnBrk="1" hangingPunct="1"/>
                <a:r>
                  <a:rPr lang="en-US" altLang="zh-CN" sz="1200" dirty="0" smtClean="0">
                    <a:latin typeface="+mn-lt"/>
                    <a:ea typeface="+mn-ea"/>
                  </a:rPr>
                  <a:t>Linkage</a:t>
                </a:r>
                <a:endParaRPr lang="zh-CN" altLang="en-US" sz="1200" dirty="0">
                  <a:latin typeface="+mn-lt"/>
                  <a:ea typeface="+mn-ea"/>
                </a:endParaRPr>
              </a:p>
            </p:txBody>
          </p:sp>
        </p:grpSp>
        <p:grpSp>
          <p:nvGrpSpPr>
            <p:cNvPr id="10" name="组合 83"/>
            <p:cNvGrpSpPr>
              <a:grpSpLocks/>
            </p:cNvGrpSpPr>
            <p:nvPr/>
          </p:nvGrpSpPr>
          <p:grpSpPr bwMode="auto">
            <a:xfrm>
              <a:off x="5995434" y="2841728"/>
              <a:ext cx="808049" cy="523486"/>
              <a:chOff x="5995526" y="1876235"/>
              <a:chExt cx="807769" cy="524052"/>
            </a:xfrm>
          </p:grpSpPr>
          <p:cxnSp>
            <p:nvCxnSpPr>
              <p:cNvPr id="19" name="直接箭头连接符 18"/>
              <p:cNvCxnSpPr/>
              <p:nvPr/>
            </p:nvCxnSpPr>
            <p:spPr bwMode="auto">
              <a:xfrm>
                <a:off x="5995526" y="2400287"/>
                <a:ext cx="780523" cy="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sp>
            <p:nvSpPr>
              <p:cNvPr id="20" name="TextBox 85"/>
              <p:cNvSpPr txBox="1">
                <a:spLocks noChangeArrowheads="1"/>
              </p:cNvSpPr>
              <p:nvPr/>
            </p:nvSpPr>
            <p:spPr bwMode="auto">
              <a:xfrm>
                <a:off x="6011406" y="1876235"/>
                <a:ext cx="791889" cy="286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FrutigerNext LT Regular" panose="020B0503040504020204" pitchFamily="34" charset="0"/>
                    <a:ea typeface="宋体" panose="02010600030101010101" pitchFamily="2" charset="-122"/>
                  </a:defRPr>
                </a:lvl1pPr>
                <a:lvl2pPr marL="742950" indent="-285750" eaLnBrk="0" hangingPunct="0">
                  <a:defRPr sz="1000">
                    <a:solidFill>
                      <a:schemeClr val="tx1"/>
                    </a:solidFill>
                    <a:latin typeface="FrutigerNext LT Regular" panose="020B0503040504020204" pitchFamily="34" charset="0"/>
                    <a:ea typeface="宋体" panose="02010600030101010101" pitchFamily="2" charset="-122"/>
                  </a:defRPr>
                </a:lvl2pPr>
                <a:lvl3pPr marL="1143000" indent="-228600" eaLnBrk="0" hangingPunct="0">
                  <a:defRPr sz="1000">
                    <a:solidFill>
                      <a:schemeClr val="tx1"/>
                    </a:solidFill>
                    <a:latin typeface="FrutigerNext LT Regular" panose="020B0503040504020204" pitchFamily="34" charset="0"/>
                    <a:ea typeface="宋体" panose="02010600030101010101" pitchFamily="2" charset="-122"/>
                  </a:defRPr>
                </a:lvl3pPr>
                <a:lvl4pPr marL="1600200" indent="-228600" eaLnBrk="0" hangingPunct="0">
                  <a:defRPr sz="1000">
                    <a:solidFill>
                      <a:schemeClr val="tx1"/>
                    </a:solidFill>
                    <a:latin typeface="FrutigerNext LT Regular" panose="020B0503040504020204" pitchFamily="34" charset="0"/>
                    <a:ea typeface="宋体" panose="02010600030101010101" pitchFamily="2" charset="-122"/>
                  </a:defRPr>
                </a:lvl4pPr>
                <a:lvl5pPr marL="2057400" indent="-228600" eaLnBrk="0" hangingPunct="0">
                  <a:defRPr sz="1000">
                    <a:solidFill>
                      <a:schemeClr val="tx1"/>
                    </a:solidFill>
                    <a:latin typeface="FrutigerNext LT Regular" panose="020B0503040504020204" pitchFamily="34" charset="0"/>
                    <a:ea typeface="宋体" panose="02010600030101010101" pitchFamily="2" charset="-122"/>
                  </a:defRPr>
                </a:lvl5pPr>
                <a:lvl6pPr marL="2514600" indent="-228600" eaLnBrk="0" fontAlgn="t" hangingPunct="0">
                  <a:spcBef>
                    <a:spcPct val="0"/>
                  </a:spcBef>
                  <a:spcAft>
                    <a:spcPct val="0"/>
                  </a:spcAft>
                  <a:defRPr sz="1000">
                    <a:solidFill>
                      <a:schemeClr val="tx1"/>
                    </a:solidFill>
                    <a:latin typeface="FrutigerNext LT Regular" panose="020B0503040504020204" pitchFamily="34" charset="0"/>
                    <a:ea typeface="宋体" panose="02010600030101010101" pitchFamily="2" charset="-122"/>
                  </a:defRPr>
                </a:lvl6pPr>
                <a:lvl7pPr marL="2971800" indent="-228600" eaLnBrk="0" fontAlgn="t" hangingPunct="0">
                  <a:spcBef>
                    <a:spcPct val="0"/>
                  </a:spcBef>
                  <a:spcAft>
                    <a:spcPct val="0"/>
                  </a:spcAft>
                  <a:defRPr sz="1000">
                    <a:solidFill>
                      <a:schemeClr val="tx1"/>
                    </a:solidFill>
                    <a:latin typeface="FrutigerNext LT Regular" panose="020B0503040504020204" pitchFamily="34" charset="0"/>
                    <a:ea typeface="宋体" panose="02010600030101010101" pitchFamily="2" charset="-122"/>
                  </a:defRPr>
                </a:lvl7pPr>
                <a:lvl8pPr marL="3429000" indent="-228600" eaLnBrk="0" fontAlgn="t" hangingPunct="0">
                  <a:spcBef>
                    <a:spcPct val="0"/>
                  </a:spcBef>
                  <a:spcAft>
                    <a:spcPct val="0"/>
                  </a:spcAft>
                  <a:defRPr sz="1000">
                    <a:solidFill>
                      <a:schemeClr val="tx1"/>
                    </a:solidFill>
                    <a:latin typeface="FrutigerNext LT Regular" panose="020B0503040504020204" pitchFamily="34" charset="0"/>
                    <a:ea typeface="宋体" panose="02010600030101010101" pitchFamily="2" charset="-122"/>
                  </a:defRPr>
                </a:lvl8pPr>
                <a:lvl9pPr marL="3886200" indent="-228600" eaLnBrk="0" fontAlgn="t" hangingPunct="0">
                  <a:spcBef>
                    <a:spcPct val="0"/>
                  </a:spcBef>
                  <a:spcAft>
                    <a:spcPct val="0"/>
                  </a:spcAft>
                  <a:defRPr sz="1000">
                    <a:solidFill>
                      <a:schemeClr val="tx1"/>
                    </a:solidFill>
                    <a:latin typeface="FrutigerNext LT Regular" panose="020B0503040504020204" pitchFamily="34" charset="0"/>
                    <a:ea typeface="宋体" panose="02010600030101010101" pitchFamily="2" charset="-122"/>
                  </a:defRPr>
                </a:lvl9pPr>
              </a:lstStyle>
              <a:p>
                <a:pPr algn="ctr" eaLnBrk="1" hangingPunct="1"/>
                <a:r>
                  <a:rPr lang="en-US" altLang="zh-CN" sz="1200" dirty="0" smtClean="0">
                    <a:latin typeface="+mn-lt"/>
                    <a:ea typeface="+mn-ea"/>
                  </a:rPr>
                  <a:t>Linkage</a:t>
                </a:r>
                <a:endParaRPr lang="zh-CN" altLang="en-US" sz="1200" dirty="0">
                  <a:latin typeface="+mn-lt"/>
                  <a:ea typeface="+mn-ea"/>
                </a:endParaRPr>
              </a:p>
            </p:txBody>
          </p:sp>
        </p:grpSp>
        <p:cxnSp>
          <p:nvCxnSpPr>
            <p:cNvPr id="11" name="直接箭头连接符 10"/>
            <p:cNvCxnSpPr/>
            <p:nvPr/>
          </p:nvCxnSpPr>
          <p:spPr bwMode="auto">
            <a:xfrm flipH="1">
              <a:off x="4656650" y="4766976"/>
              <a:ext cx="5048" cy="561494"/>
            </a:xfrm>
            <a:prstGeom prst="straightConnector1">
              <a:avLst/>
            </a:prstGeom>
            <a:ln>
              <a:headEnd type="arrow"/>
              <a:tailEnd type="arrow"/>
            </a:ln>
          </p:spPr>
          <p:style>
            <a:lnRef idx="2">
              <a:schemeClr val="dk1"/>
            </a:lnRef>
            <a:fillRef idx="0">
              <a:schemeClr val="dk1"/>
            </a:fillRef>
            <a:effectRef idx="1">
              <a:schemeClr val="dk1"/>
            </a:effectRef>
            <a:fontRef idx="minor">
              <a:schemeClr val="tx1"/>
            </a:fontRef>
          </p:style>
        </p:cxnSp>
        <p:sp>
          <p:nvSpPr>
            <p:cNvPr id="12" name="TextBox 87"/>
            <p:cNvSpPr txBox="1">
              <a:spLocks noChangeArrowheads="1"/>
            </p:cNvSpPr>
            <p:nvPr/>
          </p:nvSpPr>
          <p:spPr bwMode="auto">
            <a:xfrm>
              <a:off x="4891704" y="4786471"/>
              <a:ext cx="792162" cy="286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FrutigerNext LT Regular" panose="020B0503040504020204" pitchFamily="34" charset="0"/>
                  <a:ea typeface="宋体" panose="02010600030101010101" pitchFamily="2" charset="-122"/>
                </a:defRPr>
              </a:lvl1pPr>
              <a:lvl2pPr marL="742950" indent="-285750" eaLnBrk="0" hangingPunct="0">
                <a:defRPr sz="1000">
                  <a:solidFill>
                    <a:schemeClr val="tx1"/>
                  </a:solidFill>
                  <a:latin typeface="FrutigerNext LT Regular" panose="020B0503040504020204" pitchFamily="34" charset="0"/>
                  <a:ea typeface="宋体" panose="02010600030101010101" pitchFamily="2" charset="-122"/>
                </a:defRPr>
              </a:lvl2pPr>
              <a:lvl3pPr marL="1143000" indent="-228600" eaLnBrk="0" hangingPunct="0">
                <a:defRPr sz="1000">
                  <a:solidFill>
                    <a:schemeClr val="tx1"/>
                  </a:solidFill>
                  <a:latin typeface="FrutigerNext LT Regular" panose="020B0503040504020204" pitchFamily="34" charset="0"/>
                  <a:ea typeface="宋体" panose="02010600030101010101" pitchFamily="2" charset="-122"/>
                </a:defRPr>
              </a:lvl3pPr>
              <a:lvl4pPr marL="1600200" indent="-228600" eaLnBrk="0" hangingPunct="0">
                <a:defRPr sz="1000">
                  <a:solidFill>
                    <a:schemeClr val="tx1"/>
                  </a:solidFill>
                  <a:latin typeface="FrutigerNext LT Regular" panose="020B0503040504020204" pitchFamily="34" charset="0"/>
                  <a:ea typeface="宋体" panose="02010600030101010101" pitchFamily="2" charset="-122"/>
                </a:defRPr>
              </a:lvl4pPr>
              <a:lvl5pPr marL="2057400" indent="-228600" eaLnBrk="0" hangingPunct="0">
                <a:defRPr sz="1000">
                  <a:solidFill>
                    <a:schemeClr val="tx1"/>
                  </a:solidFill>
                  <a:latin typeface="FrutigerNext LT Regular" panose="020B0503040504020204" pitchFamily="34" charset="0"/>
                  <a:ea typeface="宋体" panose="02010600030101010101" pitchFamily="2" charset="-122"/>
                </a:defRPr>
              </a:lvl5pPr>
              <a:lvl6pPr marL="2514600" indent="-228600" eaLnBrk="0" fontAlgn="t" hangingPunct="0">
                <a:spcBef>
                  <a:spcPct val="0"/>
                </a:spcBef>
                <a:spcAft>
                  <a:spcPct val="0"/>
                </a:spcAft>
                <a:defRPr sz="1000">
                  <a:solidFill>
                    <a:schemeClr val="tx1"/>
                  </a:solidFill>
                  <a:latin typeface="FrutigerNext LT Regular" panose="020B0503040504020204" pitchFamily="34" charset="0"/>
                  <a:ea typeface="宋体" panose="02010600030101010101" pitchFamily="2" charset="-122"/>
                </a:defRPr>
              </a:lvl6pPr>
              <a:lvl7pPr marL="2971800" indent="-228600" eaLnBrk="0" fontAlgn="t" hangingPunct="0">
                <a:spcBef>
                  <a:spcPct val="0"/>
                </a:spcBef>
                <a:spcAft>
                  <a:spcPct val="0"/>
                </a:spcAft>
                <a:defRPr sz="1000">
                  <a:solidFill>
                    <a:schemeClr val="tx1"/>
                  </a:solidFill>
                  <a:latin typeface="FrutigerNext LT Regular" panose="020B0503040504020204" pitchFamily="34" charset="0"/>
                  <a:ea typeface="宋体" panose="02010600030101010101" pitchFamily="2" charset="-122"/>
                </a:defRPr>
              </a:lvl7pPr>
              <a:lvl8pPr marL="3429000" indent="-228600" eaLnBrk="0" fontAlgn="t" hangingPunct="0">
                <a:spcBef>
                  <a:spcPct val="0"/>
                </a:spcBef>
                <a:spcAft>
                  <a:spcPct val="0"/>
                </a:spcAft>
                <a:defRPr sz="1000">
                  <a:solidFill>
                    <a:schemeClr val="tx1"/>
                  </a:solidFill>
                  <a:latin typeface="FrutigerNext LT Regular" panose="020B0503040504020204" pitchFamily="34" charset="0"/>
                  <a:ea typeface="宋体" panose="02010600030101010101" pitchFamily="2" charset="-122"/>
                </a:defRPr>
              </a:lvl8pPr>
              <a:lvl9pPr marL="3886200" indent="-228600" eaLnBrk="0" fontAlgn="t" hangingPunct="0">
                <a:spcBef>
                  <a:spcPct val="0"/>
                </a:spcBef>
                <a:spcAft>
                  <a:spcPct val="0"/>
                </a:spcAft>
                <a:defRPr sz="1000">
                  <a:solidFill>
                    <a:schemeClr val="tx1"/>
                  </a:solidFill>
                  <a:latin typeface="FrutigerNext LT Regular" panose="020B0503040504020204" pitchFamily="34" charset="0"/>
                  <a:ea typeface="宋体" panose="02010600030101010101" pitchFamily="2" charset="-122"/>
                </a:defRPr>
              </a:lvl9pPr>
            </a:lstStyle>
            <a:p>
              <a:pPr algn="ctr" eaLnBrk="1" hangingPunct="1"/>
              <a:r>
                <a:rPr lang="en-US" altLang="zh-CN" sz="1200" dirty="0" smtClean="0">
                  <a:latin typeface="+mn-lt"/>
                  <a:ea typeface="+mn-ea"/>
                </a:rPr>
                <a:t>Linkage</a:t>
              </a:r>
              <a:endParaRPr lang="zh-CN" altLang="en-US" sz="1200" dirty="0">
                <a:latin typeface="+mn-lt"/>
                <a:ea typeface="+mn-ea"/>
              </a:endParaRPr>
            </a:p>
          </p:txBody>
        </p:sp>
        <p:cxnSp>
          <p:nvCxnSpPr>
            <p:cNvPr id="13" name="直接箭头连接符 8201"/>
            <p:cNvCxnSpPr>
              <a:cxnSpLocks noChangeShapeType="1"/>
            </p:cNvCxnSpPr>
            <p:nvPr/>
          </p:nvCxnSpPr>
          <p:spPr bwMode="auto">
            <a:xfrm>
              <a:off x="4407195" y="3065563"/>
              <a:ext cx="550940" cy="0"/>
            </a:xfrm>
            <a:prstGeom prst="straightConnector1">
              <a:avLst/>
            </a:prstGeom>
            <a:noFill/>
            <a:ln w="25400"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14" name="直接箭头连接符 13"/>
            <p:cNvCxnSpPr>
              <a:cxnSpLocks noChangeShapeType="1"/>
              <a:stCxn id="48" idx="2"/>
              <a:endCxn id="50" idx="0"/>
            </p:cNvCxnSpPr>
            <p:nvPr/>
          </p:nvCxnSpPr>
          <p:spPr bwMode="auto">
            <a:xfrm>
              <a:off x="3898183" y="3279391"/>
              <a:ext cx="0" cy="653434"/>
            </a:xfrm>
            <a:prstGeom prst="straightConnector1">
              <a:avLst/>
            </a:prstGeom>
            <a:noFill/>
            <a:ln w="25400"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15" name="直接箭头连接符 8207"/>
            <p:cNvCxnSpPr>
              <a:cxnSpLocks noChangeShapeType="1"/>
            </p:cNvCxnSpPr>
            <p:nvPr/>
          </p:nvCxnSpPr>
          <p:spPr bwMode="auto">
            <a:xfrm>
              <a:off x="4358448" y="3201645"/>
              <a:ext cx="624748" cy="726286"/>
            </a:xfrm>
            <a:prstGeom prst="straightConnector1">
              <a:avLst/>
            </a:prstGeom>
            <a:noFill/>
            <a:ln w="25400"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16" name="TextBox 113"/>
            <p:cNvSpPr txBox="1">
              <a:spLocks noChangeArrowheads="1"/>
            </p:cNvSpPr>
            <p:nvPr/>
          </p:nvSpPr>
          <p:spPr bwMode="auto">
            <a:xfrm>
              <a:off x="4253041" y="2517997"/>
              <a:ext cx="790574" cy="47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000">
                  <a:solidFill>
                    <a:schemeClr val="tx1"/>
                  </a:solidFill>
                  <a:latin typeface="FrutigerNext LT Regular" panose="020B0503040504020204" pitchFamily="34" charset="0"/>
                  <a:ea typeface="宋体" panose="02010600030101010101" pitchFamily="2" charset="-122"/>
                </a:defRPr>
              </a:lvl1pPr>
              <a:lvl2pPr marL="742950" indent="-285750" eaLnBrk="0" hangingPunct="0">
                <a:defRPr sz="1000">
                  <a:solidFill>
                    <a:schemeClr val="tx1"/>
                  </a:solidFill>
                  <a:latin typeface="FrutigerNext LT Regular" panose="020B0503040504020204" pitchFamily="34" charset="0"/>
                  <a:ea typeface="宋体" panose="02010600030101010101" pitchFamily="2" charset="-122"/>
                </a:defRPr>
              </a:lvl2pPr>
              <a:lvl3pPr marL="1143000" indent="-228600" eaLnBrk="0" hangingPunct="0">
                <a:defRPr sz="1000">
                  <a:solidFill>
                    <a:schemeClr val="tx1"/>
                  </a:solidFill>
                  <a:latin typeface="FrutigerNext LT Regular" panose="020B0503040504020204" pitchFamily="34" charset="0"/>
                  <a:ea typeface="宋体" panose="02010600030101010101" pitchFamily="2" charset="-122"/>
                </a:defRPr>
              </a:lvl3pPr>
              <a:lvl4pPr marL="1600200" indent="-228600" eaLnBrk="0" hangingPunct="0">
                <a:defRPr sz="1000">
                  <a:solidFill>
                    <a:schemeClr val="tx1"/>
                  </a:solidFill>
                  <a:latin typeface="FrutigerNext LT Regular" panose="020B0503040504020204" pitchFamily="34" charset="0"/>
                  <a:ea typeface="宋体" panose="02010600030101010101" pitchFamily="2" charset="-122"/>
                </a:defRPr>
              </a:lvl4pPr>
              <a:lvl5pPr marL="2057400" indent="-228600" eaLnBrk="0" hangingPunct="0">
                <a:defRPr sz="1000">
                  <a:solidFill>
                    <a:schemeClr val="tx1"/>
                  </a:solidFill>
                  <a:latin typeface="FrutigerNext LT Regular" panose="020B0503040504020204" pitchFamily="34" charset="0"/>
                  <a:ea typeface="宋体" panose="02010600030101010101" pitchFamily="2" charset="-122"/>
                </a:defRPr>
              </a:lvl5pPr>
              <a:lvl6pPr marL="2514600" indent="-228600" eaLnBrk="0" fontAlgn="t" hangingPunct="0">
                <a:spcBef>
                  <a:spcPct val="0"/>
                </a:spcBef>
                <a:spcAft>
                  <a:spcPct val="0"/>
                </a:spcAft>
                <a:defRPr sz="1000">
                  <a:solidFill>
                    <a:schemeClr val="tx1"/>
                  </a:solidFill>
                  <a:latin typeface="FrutigerNext LT Regular" panose="020B0503040504020204" pitchFamily="34" charset="0"/>
                  <a:ea typeface="宋体" panose="02010600030101010101" pitchFamily="2" charset="-122"/>
                </a:defRPr>
              </a:lvl6pPr>
              <a:lvl7pPr marL="2971800" indent="-228600" eaLnBrk="0" fontAlgn="t" hangingPunct="0">
                <a:spcBef>
                  <a:spcPct val="0"/>
                </a:spcBef>
                <a:spcAft>
                  <a:spcPct val="0"/>
                </a:spcAft>
                <a:defRPr sz="1000">
                  <a:solidFill>
                    <a:schemeClr val="tx1"/>
                  </a:solidFill>
                  <a:latin typeface="FrutigerNext LT Regular" panose="020B0503040504020204" pitchFamily="34" charset="0"/>
                  <a:ea typeface="宋体" panose="02010600030101010101" pitchFamily="2" charset="-122"/>
                </a:defRPr>
              </a:lvl7pPr>
              <a:lvl8pPr marL="3429000" indent="-228600" eaLnBrk="0" fontAlgn="t" hangingPunct="0">
                <a:spcBef>
                  <a:spcPct val="0"/>
                </a:spcBef>
                <a:spcAft>
                  <a:spcPct val="0"/>
                </a:spcAft>
                <a:defRPr sz="1000">
                  <a:solidFill>
                    <a:schemeClr val="tx1"/>
                  </a:solidFill>
                  <a:latin typeface="FrutigerNext LT Regular" panose="020B0503040504020204" pitchFamily="34" charset="0"/>
                  <a:ea typeface="宋体" panose="02010600030101010101" pitchFamily="2" charset="-122"/>
                </a:defRPr>
              </a:lvl8pPr>
              <a:lvl9pPr marL="3886200" indent="-228600" eaLnBrk="0" fontAlgn="t" hangingPunct="0">
                <a:spcBef>
                  <a:spcPct val="0"/>
                </a:spcBef>
                <a:spcAft>
                  <a:spcPct val="0"/>
                </a:spcAft>
                <a:defRPr sz="1000">
                  <a:solidFill>
                    <a:schemeClr val="tx1"/>
                  </a:solidFill>
                  <a:latin typeface="FrutigerNext LT Regular" panose="020B0503040504020204" pitchFamily="34" charset="0"/>
                  <a:ea typeface="宋体" panose="02010600030101010101" pitchFamily="2" charset="-122"/>
                </a:defRPr>
              </a:lvl9pPr>
            </a:lstStyle>
            <a:p>
              <a:pPr algn="ctr" eaLnBrk="1" hangingPunct="1"/>
              <a:r>
                <a:rPr lang="en-US" altLang="zh-CN" sz="1200" dirty="0" smtClean="0">
                  <a:latin typeface="+mn-lt"/>
                  <a:ea typeface="+mn-ea"/>
                </a:rPr>
                <a:t>Linkage control</a:t>
              </a:r>
              <a:endParaRPr lang="zh-CN" altLang="en-US" sz="1200" dirty="0">
                <a:latin typeface="+mn-lt"/>
                <a:ea typeface="+mn-ea"/>
              </a:endParaRPr>
            </a:p>
          </p:txBody>
        </p:sp>
        <p:sp>
          <p:nvSpPr>
            <p:cNvPr id="17" name="TextBox 114"/>
            <p:cNvSpPr txBox="1">
              <a:spLocks noChangeArrowheads="1"/>
            </p:cNvSpPr>
            <p:nvPr/>
          </p:nvSpPr>
          <p:spPr bwMode="auto">
            <a:xfrm>
              <a:off x="3243466" y="3245512"/>
              <a:ext cx="792162" cy="47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FrutigerNext LT Regular" panose="020B0503040504020204" pitchFamily="34" charset="0"/>
                  <a:ea typeface="宋体" panose="02010600030101010101" pitchFamily="2" charset="-122"/>
                </a:defRPr>
              </a:lvl1pPr>
              <a:lvl2pPr marL="742950" indent="-285750" eaLnBrk="0" hangingPunct="0">
                <a:defRPr sz="1000">
                  <a:solidFill>
                    <a:schemeClr val="tx1"/>
                  </a:solidFill>
                  <a:latin typeface="FrutigerNext LT Regular" panose="020B0503040504020204" pitchFamily="34" charset="0"/>
                  <a:ea typeface="宋体" panose="02010600030101010101" pitchFamily="2" charset="-122"/>
                </a:defRPr>
              </a:lvl2pPr>
              <a:lvl3pPr marL="1143000" indent="-228600" eaLnBrk="0" hangingPunct="0">
                <a:defRPr sz="1000">
                  <a:solidFill>
                    <a:schemeClr val="tx1"/>
                  </a:solidFill>
                  <a:latin typeface="FrutigerNext LT Regular" panose="020B0503040504020204" pitchFamily="34" charset="0"/>
                  <a:ea typeface="宋体" panose="02010600030101010101" pitchFamily="2" charset="-122"/>
                </a:defRPr>
              </a:lvl3pPr>
              <a:lvl4pPr marL="1600200" indent="-228600" eaLnBrk="0" hangingPunct="0">
                <a:defRPr sz="1000">
                  <a:solidFill>
                    <a:schemeClr val="tx1"/>
                  </a:solidFill>
                  <a:latin typeface="FrutigerNext LT Regular" panose="020B0503040504020204" pitchFamily="34" charset="0"/>
                  <a:ea typeface="宋体" panose="02010600030101010101" pitchFamily="2" charset="-122"/>
                </a:defRPr>
              </a:lvl4pPr>
              <a:lvl5pPr marL="2057400" indent="-228600" eaLnBrk="0" hangingPunct="0">
                <a:defRPr sz="1000">
                  <a:solidFill>
                    <a:schemeClr val="tx1"/>
                  </a:solidFill>
                  <a:latin typeface="FrutigerNext LT Regular" panose="020B0503040504020204" pitchFamily="34" charset="0"/>
                  <a:ea typeface="宋体" panose="02010600030101010101" pitchFamily="2" charset="-122"/>
                </a:defRPr>
              </a:lvl5pPr>
              <a:lvl6pPr marL="2514600" indent="-228600" eaLnBrk="0" fontAlgn="t" hangingPunct="0">
                <a:spcBef>
                  <a:spcPct val="0"/>
                </a:spcBef>
                <a:spcAft>
                  <a:spcPct val="0"/>
                </a:spcAft>
                <a:defRPr sz="1000">
                  <a:solidFill>
                    <a:schemeClr val="tx1"/>
                  </a:solidFill>
                  <a:latin typeface="FrutigerNext LT Regular" panose="020B0503040504020204" pitchFamily="34" charset="0"/>
                  <a:ea typeface="宋体" panose="02010600030101010101" pitchFamily="2" charset="-122"/>
                </a:defRPr>
              </a:lvl6pPr>
              <a:lvl7pPr marL="2971800" indent="-228600" eaLnBrk="0" fontAlgn="t" hangingPunct="0">
                <a:spcBef>
                  <a:spcPct val="0"/>
                </a:spcBef>
                <a:spcAft>
                  <a:spcPct val="0"/>
                </a:spcAft>
                <a:defRPr sz="1000">
                  <a:solidFill>
                    <a:schemeClr val="tx1"/>
                  </a:solidFill>
                  <a:latin typeface="FrutigerNext LT Regular" panose="020B0503040504020204" pitchFamily="34" charset="0"/>
                  <a:ea typeface="宋体" panose="02010600030101010101" pitchFamily="2" charset="-122"/>
                </a:defRPr>
              </a:lvl7pPr>
              <a:lvl8pPr marL="3429000" indent="-228600" eaLnBrk="0" fontAlgn="t" hangingPunct="0">
                <a:spcBef>
                  <a:spcPct val="0"/>
                </a:spcBef>
                <a:spcAft>
                  <a:spcPct val="0"/>
                </a:spcAft>
                <a:defRPr sz="1000">
                  <a:solidFill>
                    <a:schemeClr val="tx1"/>
                  </a:solidFill>
                  <a:latin typeface="FrutigerNext LT Regular" panose="020B0503040504020204" pitchFamily="34" charset="0"/>
                  <a:ea typeface="宋体" panose="02010600030101010101" pitchFamily="2" charset="-122"/>
                </a:defRPr>
              </a:lvl8pPr>
              <a:lvl9pPr marL="3886200" indent="-228600" eaLnBrk="0" fontAlgn="t" hangingPunct="0">
                <a:spcBef>
                  <a:spcPct val="0"/>
                </a:spcBef>
                <a:spcAft>
                  <a:spcPct val="0"/>
                </a:spcAft>
                <a:defRPr sz="1000">
                  <a:solidFill>
                    <a:schemeClr val="tx1"/>
                  </a:solidFill>
                  <a:latin typeface="FrutigerNext LT Regular" panose="020B0503040504020204" pitchFamily="34" charset="0"/>
                  <a:ea typeface="宋体" panose="02010600030101010101" pitchFamily="2" charset="-122"/>
                </a:defRPr>
              </a:lvl9pPr>
            </a:lstStyle>
            <a:p>
              <a:pPr algn="ctr" eaLnBrk="1" hangingPunct="1"/>
              <a:r>
                <a:rPr lang="en-US" altLang="zh-CN" sz="1200" dirty="0" smtClean="0">
                  <a:latin typeface="+mn-lt"/>
                  <a:ea typeface="+mn-ea"/>
                </a:rPr>
                <a:t>Linkage control</a:t>
              </a:r>
              <a:endParaRPr lang="zh-CN" altLang="en-US" sz="1200" dirty="0">
                <a:latin typeface="+mn-lt"/>
                <a:ea typeface="+mn-ea"/>
              </a:endParaRPr>
            </a:p>
          </p:txBody>
        </p:sp>
        <p:sp>
          <p:nvSpPr>
            <p:cNvPr id="18" name="TextBox 115"/>
            <p:cNvSpPr txBox="1">
              <a:spLocks noChangeArrowheads="1"/>
            </p:cNvSpPr>
            <p:nvPr/>
          </p:nvSpPr>
          <p:spPr bwMode="auto">
            <a:xfrm>
              <a:off x="4013552" y="3425012"/>
              <a:ext cx="792162" cy="47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FrutigerNext LT Regular" panose="020B0503040504020204" pitchFamily="34" charset="0"/>
                  <a:ea typeface="宋体" panose="02010600030101010101" pitchFamily="2" charset="-122"/>
                </a:defRPr>
              </a:lvl1pPr>
              <a:lvl2pPr marL="742950" indent="-285750" eaLnBrk="0" hangingPunct="0">
                <a:defRPr sz="1000">
                  <a:solidFill>
                    <a:schemeClr val="tx1"/>
                  </a:solidFill>
                  <a:latin typeface="FrutigerNext LT Regular" panose="020B0503040504020204" pitchFamily="34" charset="0"/>
                  <a:ea typeface="宋体" panose="02010600030101010101" pitchFamily="2" charset="-122"/>
                </a:defRPr>
              </a:lvl2pPr>
              <a:lvl3pPr marL="1143000" indent="-228600" eaLnBrk="0" hangingPunct="0">
                <a:defRPr sz="1000">
                  <a:solidFill>
                    <a:schemeClr val="tx1"/>
                  </a:solidFill>
                  <a:latin typeface="FrutigerNext LT Regular" panose="020B0503040504020204" pitchFamily="34" charset="0"/>
                  <a:ea typeface="宋体" panose="02010600030101010101" pitchFamily="2" charset="-122"/>
                </a:defRPr>
              </a:lvl3pPr>
              <a:lvl4pPr marL="1600200" indent="-228600" eaLnBrk="0" hangingPunct="0">
                <a:defRPr sz="1000">
                  <a:solidFill>
                    <a:schemeClr val="tx1"/>
                  </a:solidFill>
                  <a:latin typeface="FrutigerNext LT Regular" panose="020B0503040504020204" pitchFamily="34" charset="0"/>
                  <a:ea typeface="宋体" panose="02010600030101010101" pitchFamily="2" charset="-122"/>
                </a:defRPr>
              </a:lvl4pPr>
              <a:lvl5pPr marL="2057400" indent="-228600" eaLnBrk="0" hangingPunct="0">
                <a:defRPr sz="1000">
                  <a:solidFill>
                    <a:schemeClr val="tx1"/>
                  </a:solidFill>
                  <a:latin typeface="FrutigerNext LT Regular" panose="020B0503040504020204" pitchFamily="34" charset="0"/>
                  <a:ea typeface="宋体" panose="02010600030101010101" pitchFamily="2" charset="-122"/>
                </a:defRPr>
              </a:lvl5pPr>
              <a:lvl6pPr marL="2514600" indent="-228600" eaLnBrk="0" fontAlgn="t" hangingPunct="0">
                <a:spcBef>
                  <a:spcPct val="0"/>
                </a:spcBef>
                <a:spcAft>
                  <a:spcPct val="0"/>
                </a:spcAft>
                <a:defRPr sz="1000">
                  <a:solidFill>
                    <a:schemeClr val="tx1"/>
                  </a:solidFill>
                  <a:latin typeface="FrutigerNext LT Regular" panose="020B0503040504020204" pitchFamily="34" charset="0"/>
                  <a:ea typeface="宋体" panose="02010600030101010101" pitchFamily="2" charset="-122"/>
                </a:defRPr>
              </a:lvl6pPr>
              <a:lvl7pPr marL="2971800" indent="-228600" eaLnBrk="0" fontAlgn="t" hangingPunct="0">
                <a:spcBef>
                  <a:spcPct val="0"/>
                </a:spcBef>
                <a:spcAft>
                  <a:spcPct val="0"/>
                </a:spcAft>
                <a:defRPr sz="1000">
                  <a:solidFill>
                    <a:schemeClr val="tx1"/>
                  </a:solidFill>
                  <a:latin typeface="FrutigerNext LT Regular" panose="020B0503040504020204" pitchFamily="34" charset="0"/>
                  <a:ea typeface="宋体" panose="02010600030101010101" pitchFamily="2" charset="-122"/>
                </a:defRPr>
              </a:lvl7pPr>
              <a:lvl8pPr marL="3429000" indent="-228600" eaLnBrk="0" fontAlgn="t" hangingPunct="0">
                <a:spcBef>
                  <a:spcPct val="0"/>
                </a:spcBef>
                <a:spcAft>
                  <a:spcPct val="0"/>
                </a:spcAft>
                <a:defRPr sz="1000">
                  <a:solidFill>
                    <a:schemeClr val="tx1"/>
                  </a:solidFill>
                  <a:latin typeface="FrutigerNext LT Regular" panose="020B0503040504020204" pitchFamily="34" charset="0"/>
                  <a:ea typeface="宋体" panose="02010600030101010101" pitchFamily="2" charset="-122"/>
                </a:defRPr>
              </a:lvl8pPr>
              <a:lvl9pPr marL="3886200" indent="-228600" eaLnBrk="0" fontAlgn="t" hangingPunct="0">
                <a:spcBef>
                  <a:spcPct val="0"/>
                </a:spcBef>
                <a:spcAft>
                  <a:spcPct val="0"/>
                </a:spcAft>
                <a:defRPr sz="1000">
                  <a:solidFill>
                    <a:schemeClr val="tx1"/>
                  </a:solidFill>
                  <a:latin typeface="FrutigerNext LT Regular" panose="020B0503040504020204" pitchFamily="34" charset="0"/>
                  <a:ea typeface="宋体" panose="02010600030101010101" pitchFamily="2" charset="-122"/>
                </a:defRPr>
              </a:lvl9pPr>
            </a:lstStyle>
            <a:p>
              <a:pPr algn="ctr" eaLnBrk="1" hangingPunct="1"/>
              <a:r>
                <a:rPr lang="en-US" altLang="zh-CN" sz="1200" dirty="0" smtClean="0">
                  <a:latin typeface="+mn-lt"/>
                  <a:ea typeface="+mn-ea"/>
                </a:rPr>
                <a:t>Linkage control</a:t>
              </a:r>
              <a:endParaRPr lang="zh-CN" altLang="en-US" sz="1200" dirty="0">
                <a:latin typeface="+mn-lt"/>
                <a:ea typeface="+mn-ea"/>
              </a:endParaRPr>
            </a:p>
          </p:txBody>
        </p:sp>
      </p:grpSp>
    </p:spTree>
    <p:extLst>
      <p:ext uri="{BB962C8B-B14F-4D97-AF65-F5344CB8AC3E}">
        <p14:creationId xmlns:p14="http://schemas.microsoft.com/office/powerpoint/2010/main" val="39622238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Structure of the Automatic Alarm System</a:t>
            </a:r>
            <a:endParaRPr lang="zh-CN" altLang="zh-CN" dirty="0"/>
          </a:p>
        </p:txBody>
      </p:sp>
      <p:grpSp>
        <p:nvGrpSpPr>
          <p:cNvPr id="12" name="组合 11"/>
          <p:cNvGrpSpPr/>
          <p:nvPr/>
        </p:nvGrpSpPr>
        <p:grpSpPr>
          <a:xfrm>
            <a:off x="728190" y="1304132"/>
            <a:ext cx="10936938" cy="4824412"/>
            <a:chOff x="2431976" y="1376364"/>
            <a:chExt cx="7613094" cy="4824412"/>
          </a:xfrm>
        </p:grpSpPr>
        <p:sp>
          <p:nvSpPr>
            <p:cNvPr id="3" name="Text Box 16"/>
            <p:cNvSpPr txBox="1">
              <a:spLocks noChangeArrowheads="1"/>
            </p:cNvSpPr>
            <p:nvPr/>
          </p:nvSpPr>
          <p:spPr bwMode="auto">
            <a:xfrm>
              <a:off x="2431976" y="1836440"/>
              <a:ext cx="323962" cy="1296000"/>
            </a:xfrm>
            <a:prstGeom prst="rect">
              <a:avLst/>
            </a:prstGeom>
            <a:solidFill>
              <a:srgbClr val="FFFFFF"/>
            </a:solidFill>
            <a:ln w="19050">
              <a:solidFill>
                <a:srgbClr val="000000"/>
              </a:solidFill>
              <a:prstDash val="sysDash"/>
              <a:miter lim="800000"/>
              <a:headEnd/>
              <a:tailEnd/>
            </a:ln>
          </p:spPr>
          <p:txBody>
            <a:bodyPr vert="vert" wrap="square" lIns="18000" tIns="45720" rIns="18000" bIns="45720" numCol="1" anchor="ctr" anchorCtr="0" compatLnSpc="1">
              <a:prstTxWarp prst="textNoShape">
                <a:avLst/>
              </a:prstTxWarp>
            </a:bodyPr>
            <a:lstStyle/>
            <a:p>
              <a:pPr algn="ctr" defTabSz="914400"/>
              <a:r>
                <a:rPr lang="zh-CN" altLang="en-US" sz="1200" dirty="0">
                  <a:solidFill>
                    <a:srgbClr val="000000"/>
                  </a:solidFill>
                  <a:cs typeface="Arial" pitchFamily="34" charset="0"/>
                </a:rPr>
                <a:t>Monitoring platform</a:t>
              </a:r>
            </a:p>
          </p:txBody>
        </p:sp>
        <p:sp>
          <p:nvSpPr>
            <p:cNvPr id="4" name="Text Box 19"/>
            <p:cNvSpPr txBox="1">
              <a:spLocks noChangeArrowheads="1"/>
            </p:cNvSpPr>
            <p:nvPr/>
          </p:nvSpPr>
          <p:spPr bwMode="auto">
            <a:xfrm>
              <a:off x="2431976" y="4608748"/>
              <a:ext cx="395970" cy="1296144"/>
            </a:xfrm>
            <a:prstGeom prst="rect">
              <a:avLst/>
            </a:prstGeom>
            <a:solidFill>
              <a:srgbClr val="FFFFFF"/>
            </a:solidFill>
            <a:ln w="19050">
              <a:solidFill>
                <a:srgbClr val="000000"/>
              </a:solidFill>
              <a:prstDash val="sysDash"/>
              <a:miter lim="800000"/>
              <a:headEnd/>
              <a:tailEnd/>
            </a:ln>
          </p:spPr>
          <p:txBody>
            <a:bodyPr vert="vert" wrap="square" lIns="18000" tIns="45720" rIns="18000" bIns="45720" numCol="1" anchor="ctr" anchorCtr="0" compatLnSpc="1">
              <a:prstTxWarp prst="textNoShape">
                <a:avLst/>
              </a:prstTxWarp>
            </a:bodyPr>
            <a:lstStyle/>
            <a:p>
              <a:pPr algn="ctr" defTabSz="914400"/>
              <a:r>
                <a:rPr lang="zh-CN" altLang="en-US" sz="1200" dirty="0">
                  <a:solidFill>
                    <a:srgbClr val="000000"/>
                  </a:solidFill>
                  <a:cs typeface="Arial" pitchFamily="34" charset="0"/>
                </a:rPr>
                <a:t>Fire power supply</a:t>
              </a:r>
            </a:p>
          </p:txBody>
        </p:sp>
        <p:cxnSp>
          <p:nvCxnSpPr>
            <p:cNvPr id="5" name="直接连接符 4"/>
            <p:cNvCxnSpPr/>
            <p:nvPr/>
          </p:nvCxnSpPr>
          <p:spPr>
            <a:xfrm>
              <a:off x="2756012" y="2052464"/>
              <a:ext cx="1836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756076" y="2394488"/>
              <a:ext cx="576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流程图: 过程 6"/>
            <p:cNvSpPr/>
            <p:nvPr/>
          </p:nvSpPr>
          <p:spPr>
            <a:xfrm>
              <a:off x="4592216" y="1896952"/>
              <a:ext cx="720000" cy="360040"/>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lstStyle/>
            <a:p>
              <a:pPr algn="ctr">
                <a:buNone/>
              </a:pPr>
              <a:r>
                <a:rPr lang="zh-CN" altLang="en-US" sz="1200" dirty="0">
                  <a:solidFill>
                    <a:srgbClr val="000000"/>
                  </a:solidFill>
                  <a:cs typeface="Arial" pitchFamily="34" charset="0"/>
                </a:rPr>
                <a:t>Network adapter</a:t>
              </a:r>
            </a:p>
          </p:txBody>
        </p:sp>
        <p:sp>
          <p:nvSpPr>
            <p:cNvPr id="8" name="流程图: 过程 7"/>
            <p:cNvSpPr/>
            <p:nvPr/>
          </p:nvSpPr>
          <p:spPr>
            <a:xfrm>
              <a:off x="3332076" y="2225881"/>
              <a:ext cx="936104" cy="342107"/>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lstStyle/>
            <a:p>
              <a:pPr algn="ctr">
                <a:buNone/>
              </a:pPr>
              <a:r>
                <a:rPr lang="zh-CN" altLang="en-US" sz="1200" dirty="0">
                  <a:solidFill>
                    <a:srgbClr val="000000"/>
                  </a:solidFill>
                  <a:cs typeface="Arial" pitchFamily="34" charset="0"/>
                </a:rPr>
                <a:t>Network components</a:t>
              </a:r>
            </a:p>
          </p:txBody>
        </p:sp>
        <p:cxnSp>
          <p:nvCxnSpPr>
            <p:cNvPr id="10" name="形状 9"/>
            <p:cNvCxnSpPr/>
            <p:nvPr/>
          </p:nvCxnSpPr>
          <p:spPr bwMode="auto">
            <a:xfrm>
              <a:off x="4268180" y="2394488"/>
              <a:ext cx="144016" cy="324000"/>
            </a:xfrm>
            <a:prstGeom prst="bentConnector2">
              <a:avLst/>
            </a:prstGeom>
            <a:solidFill>
              <a:schemeClr val="accent1"/>
            </a:solidFill>
            <a:ln w="9525" cap="flat" cmpd="sng" algn="ctr">
              <a:solidFill>
                <a:schemeClr val="tx1"/>
              </a:solidFill>
              <a:prstDash val="solid"/>
              <a:round/>
              <a:headEnd type="none" w="med" len="med"/>
              <a:tailEnd type="none" w="med" len="med"/>
            </a:ln>
            <a:effectLst/>
          </p:spPr>
        </p:cxnSp>
        <p:sp>
          <p:nvSpPr>
            <p:cNvPr id="11" name="流程图: 过程 10"/>
            <p:cNvSpPr/>
            <p:nvPr/>
          </p:nvSpPr>
          <p:spPr>
            <a:xfrm>
              <a:off x="3620136" y="2736540"/>
              <a:ext cx="1008112" cy="360040"/>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lstStyle/>
            <a:p>
              <a:pPr algn="ctr">
                <a:buNone/>
              </a:pPr>
              <a:r>
                <a:rPr lang="zh-CN" altLang="en-US" sz="1200" dirty="0">
                  <a:solidFill>
                    <a:srgbClr val="000000"/>
                  </a:solidFill>
                  <a:cs typeface="Arial" pitchFamily="34" charset="0"/>
                </a:rPr>
                <a:t>VESDA</a:t>
              </a:r>
            </a:p>
          </p:txBody>
        </p:sp>
        <p:cxnSp>
          <p:nvCxnSpPr>
            <p:cNvPr id="18" name="形状 17"/>
            <p:cNvCxnSpPr/>
            <p:nvPr/>
          </p:nvCxnSpPr>
          <p:spPr bwMode="auto">
            <a:xfrm rot="10800000" flipV="1">
              <a:off x="3188083" y="2916560"/>
              <a:ext cx="432024" cy="539992"/>
            </a:xfrm>
            <a:prstGeom prst="bentConnector2">
              <a:avLst/>
            </a:prstGeom>
            <a:solidFill>
              <a:schemeClr val="accent1"/>
            </a:solidFill>
            <a:ln w="9525" cap="flat" cmpd="sng" algn="ctr">
              <a:solidFill>
                <a:schemeClr val="tx1"/>
              </a:solidFill>
              <a:prstDash val="solid"/>
              <a:round/>
              <a:headEnd type="none" w="med" len="med"/>
              <a:tailEnd type="none" w="med" len="med"/>
            </a:ln>
            <a:effectLst/>
          </p:spPr>
        </p:cxnSp>
        <p:sp>
          <p:nvSpPr>
            <p:cNvPr id="21" name="流程图: 过程 20"/>
            <p:cNvSpPr/>
            <p:nvPr/>
          </p:nvSpPr>
          <p:spPr>
            <a:xfrm>
              <a:off x="3044043" y="3456552"/>
              <a:ext cx="324036" cy="1080814"/>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wrap="square" lIns="18000" rIns="18000" rtlCol="0" anchor="ctr"/>
            <a:lstStyle/>
            <a:p>
              <a:pPr algn="ctr">
                <a:buNone/>
              </a:pPr>
              <a:r>
                <a:rPr lang="zh-CN" altLang="en-US" sz="1200" dirty="0">
                  <a:solidFill>
                    <a:srgbClr val="000000"/>
                  </a:solidFill>
                  <a:cs typeface="Arial" pitchFamily="34" charset="0"/>
                </a:rPr>
                <a:t>Air sampling pipe</a:t>
              </a:r>
            </a:p>
          </p:txBody>
        </p:sp>
        <p:sp>
          <p:nvSpPr>
            <p:cNvPr id="28" name="流程图: 过程 27"/>
            <p:cNvSpPr/>
            <p:nvPr/>
          </p:nvSpPr>
          <p:spPr>
            <a:xfrm>
              <a:off x="3476092" y="3167922"/>
              <a:ext cx="1008112" cy="252000"/>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lstStyle/>
            <a:p>
              <a:pPr algn="ctr">
                <a:buNone/>
              </a:pPr>
              <a:r>
                <a:rPr lang="zh-CN" altLang="en-US" sz="1200">
                  <a:solidFill>
                    <a:srgbClr val="000000"/>
                  </a:solidFill>
                  <a:cs typeface="Arial" pitchFamily="34" charset="0"/>
                </a:rPr>
                <a:t>Smoke detector</a:t>
              </a:r>
            </a:p>
          </p:txBody>
        </p:sp>
        <p:sp>
          <p:nvSpPr>
            <p:cNvPr id="29" name="流程图: 过程 28"/>
            <p:cNvSpPr/>
            <p:nvPr/>
          </p:nvSpPr>
          <p:spPr>
            <a:xfrm>
              <a:off x="3476092" y="3708676"/>
              <a:ext cx="1008112" cy="252000"/>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lstStyle/>
            <a:p>
              <a:pPr algn="ctr">
                <a:buNone/>
              </a:pPr>
              <a:r>
                <a:rPr lang="zh-CN" altLang="en-US" sz="1200" dirty="0">
                  <a:solidFill>
                    <a:srgbClr val="000000"/>
                  </a:solidFill>
                  <a:cs typeface="Arial" pitchFamily="34" charset="0"/>
                </a:rPr>
                <a:t>Heat detector</a:t>
              </a:r>
            </a:p>
          </p:txBody>
        </p:sp>
        <p:sp>
          <p:nvSpPr>
            <p:cNvPr id="30" name="流程图: 过程 29"/>
            <p:cNvSpPr/>
            <p:nvPr/>
          </p:nvSpPr>
          <p:spPr>
            <a:xfrm>
              <a:off x="3476092" y="4212760"/>
              <a:ext cx="1440160" cy="252000"/>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lstStyle/>
            <a:p>
              <a:pPr algn="ctr">
                <a:buNone/>
              </a:pPr>
              <a:r>
                <a:rPr lang="zh-CN" altLang="en-US" sz="1200" dirty="0">
                  <a:solidFill>
                    <a:srgbClr val="000000"/>
                  </a:solidFill>
                  <a:cs typeface="Arial" pitchFamily="34" charset="0"/>
                </a:rPr>
                <a:t>Manual fire alarm button</a:t>
              </a:r>
            </a:p>
          </p:txBody>
        </p:sp>
        <p:sp>
          <p:nvSpPr>
            <p:cNvPr id="31" name="流程图: 过程 30"/>
            <p:cNvSpPr/>
            <p:nvPr/>
          </p:nvSpPr>
          <p:spPr>
            <a:xfrm>
              <a:off x="3476092" y="4549230"/>
              <a:ext cx="1008112" cy="383932"/>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lstStyle/>
            <a:p>
              <a:pPr algn="ctr">
                <a:buNone/>
              </a:pPr>
              <a:r>
                <a:rPr lang="zh-CN" altLang="en-US" sz="1200" dirty="0">
                  <a:solidFill>
                    <a:srgbClr val="000000"/>
                  </a:solidFill>
                  <a:cs typeface="Arial" pitchFamily="34" charset="0"/>
                </a:rPr>
                <a:t>Audible and visual alarm</a:t>
              </a:r>
            </a:p>
          </p:txBody>
        </p:sp>
        <p:sp>
          <p:nvSpPr>
            <p:cNvPr id="32" name="流程图: 过程 31"/>
            <p:cNvSpPr/>
            <p:nvPr/>
          </p:nvSpPr>
          <p:spPr>
            <a:xfrm>
              <a:off x="3476092" y="5076856"/>
              <a:ext cx="1008112" cy="252000"/>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lstStyle/>
            <a:p>
              <a:pPr algn="ctr">
                <a:buNone/>
              </a:pPr>
              <a:r>
                <a:rPr lang="zh-CN" altLang="en-US" sz="1200">
                  <a:solidFill>
                    <a:srgbClr val="000000"/>
                  </a:solidFill>
                  <a:cs typeface="Arial" pitchFamily="34" charset="0"/>
                </a:rPr>
                <a:t>Alarm bell</a:t>
              </a:r>
            </a:p>
          </p:txBody>
        </p:sp>
        <p:sp>
          <p:nvSpPr>
            <p:cNvPr id="33" name="流程图: 过程 32"/>
            <p:cNvSpPr/>
            <p:nvPr/>
          </p:nvSpPr>
          <p:spPr>
            <a:xfrm>
              <a:off x="5492316" y="2736540"/>
              <a:ext cx="324036" cy="2592288"/>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wrap="square" lIns="18000" rIns="18000" rtlCol="0" anchor="ctr"/>
            <a:lstStyle/>
            <a:p>
              <a:pPr algn="ctr">
                <a:buNone/>
              </a:pPr>
              <a:r>
                <a:rPr lang="zh-CN" altLang="en-US" sz="1200">
                  <a:solidFill>
                    <a:srgbClr val="000000"/>
                  </a:solidFill>
                  <a:cs typeface="Arial" pitchFamily="34" charset="0"/>
                </a:rPr>
                <a:t>Fire alarm controller</a:t>
              </a:r>
            </a:p>
          </p:txBody>
        </p:sp>
        <p:cxnSp>
          <p:nvCxnSpPr>
            <p:cNvPr id="34" name="直接连接符 33"/>
            <p:cNvCxnSpPr/>
            <p:nvPr/>
          </p:nvCxnSpPr>
          <p:spPr>
            <a:xfrm>
              <a:off x="4628220" y="2880556"/>
              <a:ext cx="25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流程图: 过程 34"/>
            <p:cNvSpPr/>
            <p:nvPr/>
          </p:nvSpPr>
          <p:spPr>
            <a:xfrm>
              <a:off x="4880276" y="2772544"/>
              <a:ext cx="396016" cy="252028"/>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lstStyle/>
            <a:p>
              <a:pPr algn="ctr">
                <a:buNone/>
              </a:pPr>
              <a:r>
                <a:rPr lang="en-US" altLang="zh-CN" sz="1200" dirty="0">
                  <a:solidFill>
                    <a:srgbClr val="000000"/>
                  </a:solidFill>
                  <a:cs typeface="Arial" pitchFamily="34" charset="0"/>
                </a:rPr>
                <a:t>I</a:t>
              </a:r>
            </a:p>
          </p:txBody>
        </p:sp>
        <p:cxnSp>
          <p:nvCxnSpPr>
            <p:cNvPr id="36" name="直接连接符 35"/>
            <p:cNvCxnSpPr/>
            <p:nvPr/>
          </p:nvCxnSpPr>
          <p:spPr>
            <a:xfrm>
              <a:off x="5276292" y="2880556"/>
              <a:ext cx="216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5816352" y="2880556"/>
              <a:ext cx="18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流程图: 过程 37"/>
            <p:cNvSpPr/>
            <p:nvPr/>
          </p:nvSpPr>
          <p:spPr>
            <a:xfrm>
              <a:off x="5996428" y="2691486"/>
              <a:ext cx="504000" cy="333058"/>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lstStyle/>
            <a:p>
              <a:pPr algn="ctr">
                <a:buNone/>
              </a:pPr>
              <a:r>
                <a:rPr lang="zh-CN" altLang="en-US" sz="1200" dirty="0">
                  <a:solidFill>
                    <a:srgbClr val="000000"/>
                  </a:solidFill>
                  <a:cs typeface="Arial" pitchFamily="34" charset="0"/>
                </a:rPr>
                <a:t>Network adapter</a:t>
              </a:r>
            </a:p>
          </p:txBody>
        </p:sp>
        <p:cxnSp>
          <p:nvCxnSpPr>
            <p:cNvPr id="41" name="直接连接符 40"/>
            <p:cNvCxnSpPr/>
            <p:nvPr/>
          </p:nvCxnSpPr>
          <p:spPr>
            <a:xfrm>
              <a:off x="6500440" y="2880556"/>
              <a:ext cx="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流程图: 过程 41"/>
            <p:cNvSpPr/>
            <p:nvPr/>
          </p:nvSpPr>
          <p:spPr>
            <a:xfrm>
              <a:off x="6644364" y="2592524"/>
              <a:ext cx="828092" cy="504056"/>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lstStyle/>
            <a:p>
              <a:pPr algn="ctr">
                <a:buNone/>
              </a:pPr>
              <a:r>
                <a:rPr lang="zh-CN" altLang="en-US" sz="1200" dirty="0">
                  <a:solidFill>
                    <a:srgbClr val="000000"/>
                  </a:solidFill>
                  <a:cs typeface="Arial" pitchFamily="34" charset="0"/>
                </a:rPr>
                <a:t>Gas fire extinguishing controller</a:t>
              </a:r>
            </a:p>
          </p:txBody>
        </p:sp>
        <p:cxnSp>
          <p:nvCxnSpPr>
            <p:cNvPr id="43" name="直接连接符 42"/>
            <p:cNvCxnSpPr/>
            <p:nvPr/>
          </p:nvCxnSpPr>
          <p:spPr>
            <a:xfrm>
              <a:off x="7472556" y="2880556"/>
              <a:ext cx="18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流程图: 过程 43"/>
            <p:cNvSpPr/>
            <p:nvPr/>
          </p:nvSpPr>
          <p:spPr>
            <a:xfrm>
              <a:off x="7652556" y="2641919"/>
              <a:ext cx="1152128" cy="382653"/>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lstStyle/>
            <a:p>
              <a:pPr algn="ctr">
                <a:buNone/>
              </a:pPr>
              <a:r>
                <a:rPr lang="zh-CN" altLang="en-US" sz="1200" dirty="0">
                  <a:solidFill>
                    <a:srgbClr val="000000"/>
                  </a:solidFill>
                  <a:cs typeface="Arial" pitchFamily="34" charset="0"/>
                </a:rPr>
                <a:t>Gas fire extinguishing system</a:t>
              </a:r>
            </a:p>
          </p:txBody>
        </p:sp>
        <p:sp>
          <p:nvSpPr>
            <p:cNvPr id="45" name="流程图: 过程 44"/>
            <p:cNvSpPr/>
            <p:nvPr/>
          </p:nvSpPr>
          <p:spPr>
            <a:xfrm>
              <a:off x="6212316" y="3167922"/>
              <a:ext cx="1008112" cy="252000"/>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lstStyle/>
            <a:p>
              <a:pPr algn="ctr">
                <a:buNone/>
              </a:pPr>
              <a:r>
                <a:rPr lang="zh-CN" altLang="en-US" sz="1200">
                  <a:solidFill>
                    <a:srgbClr val="000000"/>
                  </a:solidFill>
                  <a:cs typeface="Arial" pitchFamily="34" charset="0"/>
                </a:rPr>
                <a:t>Fire display panel</a:t>
              </a:r>
            </a:p>
          </p:txBody>
        </p:sp>
        <p:sp>
          <p:nvSpPr>
            <p:cNvPr id="46" name="流程图: 过程 45"/>
            <p:cNvSpPr/>
            <p:nvPr/>
          </p:nvSpPr>
          <p:spPr>
            <a:xfrm>
              <a:off x="6212316" y="3671978"/>
              <a:ext cx="1008112" cy="252000"/>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lstStyle/>
            <a:p>
              <a:pPr algn="ctr">
                <a:buNone/>
              </a:pPr>
              <a:r>
                <a:rPr lang="en-US" altLang="zh-CN" sz="1200" dirty="0">
                  <a:solidFill>
                    <a:srgbClr val="000000"/>
                  </a:solidFill>
                  <a:cs typeface="Arial" pitchFamily="34" charset="0"/>
                </a:rPr>
                <a:t>I/O</a:t>
              </a:r>
            </a:p>
          </p:txBody>
        </p:sp>
        <p:sp>
          <p:nvSpPr>
            <p:cNvPr id="47" name="流程图: 过程 46"/>
            <p:cNvSpPr/>
            <p:nvPr/>
          </p:nvSpPr>
          <p:spPr>
            <a:xfrm>
              <a:off x="6212316" y="4212732"/>
              <a:ext cx="1008112" cy="252000"/>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lstStyle/>
            <a:p>
              <a:pPr algn="ctr">
                <a:buNone/>
              </a:pPr>
              <a:r>
                <a:rPr lang="en-US" altLang="zh-CN" sz="1200" dirty="0">
                  <a:solidFill>
                    <a:srgbClr val="000000"/>
                  </a:solidFill>
                  <a:cs typeface="Arial" pitchFamily="34" charset="0"/>
                </a:rPr>
                <a:t>I/O</a:t>
              </a:r>
            </a:p>
          </p:txBody>
        </p:sp>
        <p:sp>
          <p:nvSpPr>
            <p:cNvPr id="48" name="流程图: 过程 47"/>
            <p:cNvSpPr/>
            <p:nvPr/>
          </p:nvSpPr>
          <p:spPr>
            <a:xfrm>
              <a:off x="6212316" y="4644780"/>
              <a:ext cx="1008112" cy="252000"/>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lstStyle/>
            <a:p>
              <a:pPr algn="ctr">
                <a:buNone/>
              </a:pPr>
              <a:r>
                <a:rPr lang="zh-CN" altLang="en-US" sz="1200">
                  <a:solidFill>
                    <a:srgbClr val="000000"/>
                  </a:solidFill>
                  <a:cs typeface="Arial" pitchFamily="34" charset="0"/>
                </a:rPr>
                <a:t>Fire broadcast</a:t>
              </a:r>
            </a:p>
          </p:txBody>
        </p:sp>
        <p:sp>
          <p:nvSpPr>
            <p:cNvPr id="49" name="流程图: 过程 48"/>
            <p:cNvSpPr/>
            <p:nvPr/>
          </p:nvSpPr>
          <p:spPr>
            <a:xfrm>
              <a:off x="6212316" y="5077522"/>
              <a:ext cx="1008112" cy="252000"/>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lstStyle/>
            <a:p>
              <a:pPr algn="ctr">
                <a:buNone/>
              </a:pPr>
              <a:r>
                <a:rPr lang="zh-CN" altLang="en-US" sz="1200">
                  <a:solidFill>
                    <a:srgbClr val="000000"/>
                  </a:solidFill>
                  <a:cs typeface="Arial" pitchFamily="34" charset="0"/>
                </a:rPr>
                <a:t>Fire telephone</a:t>
              </a:r>
            </a:p>
          </p:txBody>
        </p:sp>
        <p:sp>
          <p:nvSpPr>
            <p:cNvPr id="50" name="流程图: 过程 49"/>
            <p:cNvSpPr/>
            <p:nvPr/>
          </p:nvSpPr>
          <p:spPr>
            <a:xfrm>
              <a:off x="6212316" y="5796907"/>
              <a:ext cx="1008112" cy="324009"/>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lstStyle/>
            <a:p>
              <a:pPr algn="ctr">
                <a:buNone/>
              </a:pPr>
              <a:r>
                <a:rPr lang="zh-CN" altLang="en-US" sz="1200" dirty="0">
                  <a:solidFill>
                    <a:srgbClr val="000000"/>
                  </a:solidFill>
                  <a:cs typeface="Arial" pitchFamily="34" charset="0"/>
                </a:rPr>
                <a:t>Backup power supply</a:t>
              </a:r>
            </a:p>
          </p:txBody>
        </p:sp>
        <p:sp>
          <p:nvSpPr>
            <p:cNvPr id="51" name="流程图: 过程 50"/>
            <p:cNvSpPr/>
            <p:nvPr/>
          </p:nvSpPr>
          <p:spPr>
            <a:xfrm>
              <a:off x="6212316" y="5472872"/>
              <a:ext cx="1008112" cy="252000"/>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lstStyle/>
            <a:p>
              <a:pPr algn="ctr">
                <a:buNone/>
              </a:pPr>
              <a:r>
                <a:rPr lang="en-US" altLang="zh-CN" sz="1200" dirty="0">
                  <a:solidFill>
                    <a:srgbClr val="000000"/>
                  </a:solidFill>
                  <a:cs typeface="Arial" pitchFamily="34" charset="0"/>
                </a:rPr>
                <a:t>I/O</a:t>
              </a:r>
            </a:p>
          </p:txBody>
        </p:sp>
        <p:cxnSp>
          <p:nvCxnSpPr>
            <p:cNvPr id="52" name="直接连接符 51"/>
            <p:cNvCxnSpPr/>
            <p:nvPr/>
          </p:nvCxnSpPr>
          <p:spPr>
            <a:xfrm>
              <a:off x="4484204" y="4752764"/>
              <a:ext cx="25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流程图: 过程 52"/>
            <p:cNvSpPr/>
            <p:nvPr/>
          </p:nvSpPr>
          <p:spPr>
            <a:xfrm>
              <a:off x="4736232" y="4644086"/>
              <a:ext cx="468000" cy="252000"/>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lstStyle/>
            <a:p>
              <a:pPr algn="ctr">
                <a:buNone/>
              </a:pPr>
              <a:r>
                <a:rPr lang="en-US" altLang="zh-CN" sz="1200" dirty="0">
                  <a:solidFill>
                    <a:srgbClr val="000000"/>
                  </a:solidFill>
                  <a:cs typeface="Arial" pitchFamily="34" charset="0"/>
                </a:rPr>
                <a:t>O</a:t>
              </a:r>
            </a:p>
          </p:txBody>
        </p:sp>
        <p:sp>
          <p:nvSpPr>
            <p:cNvPr id="55" name="流程图: 过程 54"/>
            <p:cNvSpPr/>
            <p:nvPr/>
          </p:nvSpPr>
          <p:spPr>
            <a:xfrm>
              <a:off x="4736232" y="5076856"/>
              <a:ext cx="468052" cy="252000"/>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lstStyle/>
            <a:p>
              <a:pPr algn="ctr">
                <a:buNone/>
              </a:pPr>
              <a:r>
                <a:rPr lang="en-US" altLang="zh-CN" sz="1200" dirty="0">
                  <a:solidFill>
                    <a:srgbClr val="000000"/>
                  </a:solidFill>
                  <a:cs typeface="Arial" pitchFamily="34" charset="0"/>
                </a:rPr>
                <a:t>O</a:t>
              </a:r>
            </a:p>
          </p:txBody>
        </p:sp>
        <p:cxnSp>
          <p:nvCxnSpPr>
            <p:cNvPr id="56" name="直接连接符 55"/>
            <p:cNvCxnSpPr/>
            <p:nvPr/>
          </p:nvCxnSpPr>
          <p:spPr>
            <a:xfrm>
              <a:off x="5204284" y="4752764"/>
              <a:ext cx="28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5204284" y="5184840"/>
              <a:ext cx="28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形状 58"/>
            <p:cNvCxnSpPr>
              <a:stCxn id="42" idx="0"/>
              <a:endCxn id="60" idx="1"/>
            </p:cNvCxnSpPr>
            <p:nvPr/>
          </p:nvCxnSpPr>
          <p:spPr bwMode="auto">
            <a:xfrm rot="5400000" flipH="1" flipV="1">
              <a:off x="7011140" y="2419160"/>
              <a:ext cx="220635" cy="126094"/>
            </a:xfrm>
            <a:prstGeom prst="bentConnector2">
              <a:avLst/>
            </a:prstGeom>
            <a:solidFill>
              <a:schemeClr val="accent1"/>
            </a:solidFill>
            <a:ln w="9525" cap="flat" cmpd="sng" algn="ctr">
              <a:solidFill>
                <a:schemeClr val="tx1"/>
              </a:solidFill>
              <a:prstDash val="solid"/>
              <a:round/>
              <a:headEnd type="none" w="med" len="med"/>
              <a:tailEnd type="none" w="med" len="med"/>
            </a:ln>
            <a:effectLst/>
          </p:spPr>
        </p:cxnSp>
        <p:sp>
          <p:nvSpPr>
            <p:cNvPr id="60" name="矩形 59"/>
            <p:cNvSpPr/>
            <p:nvPr/>
          </p:nvSpPr>
          <p:spPr bwMode="auto">
            <a:xfrm>
              <a:off x="7184504" y="2281879"/>
              <a:ext cx="252028" cy="180020"/>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lstStyle/>
            <a:p>
              <a:pPr algn="ctr" defTabSz="914400"/>
              <a:endParaRPr lang="zh-CN" altLang="en-US" sz="1200" dirty="0">
                <a:ea typeface="华文细黑" pitchFamily="2" charset="-122"/>
                <a:cs typeface="Arial" pitchFamily="34" charset="0"/>
              </a:endParaRPr>
            </a:p>
          </p:txBody>
        </p:sp>
        <p:cxnSp>
          <p:nvCxnSpPr>
            <p:cNvPr id="62" name="直接箭头连接符 61"/>
            <p:cNvCxnSpPr>
              <a:stCxn id="60" idx="3"/>
            </p:cNvCxnSpPr>
            <p:nvPr/>
          </p:nvCxnSpPr>
          <p:spPr bwMode="auto">
            <a:xfrm flipV="1">
              <a:off x="7436532" y="2173867"/>
              <a:ext cx="432048" cy="19802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65" name="形状 64"/>
            <p:cNvCxnSpPr/>
            <p:nvPr/>
          </p:nvCxnSpPr>
          <p:spPr bwMode="auto">
            <a:xfrm>
              <a:off x="5294134" y="2070452"/>
              <a:ext cx="378202" cy="648100"/>
            </a:xfrm>
            <a:prstGeom prst="bentConnector2">
              <a:avLst/>
            </a:prstGeom>
            <a:solidFill>
              <a:schemeClr val="accent1"/>
            </a:solidFill>
            <a:ln w="9525" cap="flat" cmpd="sng" algn="ctr">
              <a:solidFill>
                <a:schemeClr val="tx1"/>
              </a:solidFill>
              <a:prstDash val="solid"/>
              <a:round/>
              <a:headEnd type="none" w="med" len="med"/>
              <a:tailEnd type="none" w="med" len="med"/>
            </a:ln>
            <a:effectLst/>
          </p:spPr>
        </p:cxnSp>
        <p:cxnSp>
          <p:nvCxnSpPr>
            <p:cNvPr id="67" name="直接连接符 66"/>
            <p:cNvCxnSpPr/>
            <p:nvPr/>
          </p:nvCxnSpPr>
          <p:spPr>
            <a:xfrm>
              <a:off x="4484204" y="3276600"/>
              <a:ext cx="100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4484232" y="5184840"/>
              <a:ext cx="25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流程图: 过程 53"/>
            <p:cNvSpPr/>
            <p:nvPr/>
          </p:nvSpPr>
          <p:spPr>
            <a:xfrm>
              <a:off x="7652556" y="3671978"/>
              <a:ext cx="1179748" cy="252000"/>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lstStyle/>
            <a:p>
              <a:pPr algn="ctr">
                <a:buNone/>
              </a:pPr>
              <a:r>
                <a:rPr lang="zh-CN" altLang="en-US" sz="1200">
                  <a:solidFill>
                    <a:srgbClr val="000000"/>
                  </a:solidFill>
                  <a:cs typeface="Arial" pitchFamily="34" charset="0"/>
                </a:rPr>
                <a:t>Smoke control system</a:t>
              </a:r>
            </a:p>
          </p:txBody>
        </p:sp>
        <p:sp>
          <p:nvSpPr>
            <p:cNvPr id="58" name="流程图: 过程 57"/>
            <p:cNvSpPr/>
            <p:nvPr/>
          </p:nvSpPr>
          <p:spPr>
            <a:xfrm>
              <a:off x="7652556" y="4212732"/>
              <a:ext cx="1135360" cy="358652"/>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lstStyle/>
            <a:p>
              <a:pPr algn="ctr">
                <a:buNone/>
              </a:pPr>
              <a:r>
                <a:rPr lang="zh-CN" altLang="en-US" sz="1200" dirty="0">
                  <a:solidFill>
                    <a:srgbClr val="000000"/>
                  </a:solidFill>
                  <a:cs typeface="Arial" pitchFamily="34" charset="0"/>
                </a:rPr>
                <a:t>Safety evacuation system</a:t>
              </a:r>
            </a:p>
          </p:txBody>
        </p:sp>
        <p:sp>
          <p:nvSpPr>
            <p:cNvPr id="61" name="流程图: 过程 60"/>
            <p:cNvSpPr/>
            <p:nvPr/>
          </p:nvSpPr>
          <p:spPr>
            <a:xfrm>
              <a:off x="7652556" y="5472872"/>
              <a:ext cx="828092" cy="252000"/>
            </a:xfrm>
            <a:prstGeom prst="flowChartProcess">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lstStyle/>
            <a:p>
              <a:pPr algn="ctr">
                <a:buNone/>
              </a:pPr>
              <a:r>
                <a:rPr lang="zh-CN" altLang="en-US" sz="1200">
                  <a:solidFill>
                    <a:srgbClr val="000000"/>
                  </a:solidFill>
                  <a:cs typeface="Arial" pitchFamily="34" charset="0"/>
                </a:rPr>
                <a:t>Others</a:t>
              </a:r>
            </a:p>
          </p:txBody>
        </p:sp>
        <p:cxnSp>
          <p:nvCxnSpPr>
            <p:cNvPr id="63" name="直接连接符 62"/>
            <p:cNvCxnSpPr/>
            <p:nvPr/>
          </p:nvCxnSpPr>
          <p:spPr>
            <a:xfrm>
              <a:off x="7220556" y="3816660"/>
              <a:ext cx="43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7220556" y="4320716"/>
              <a:ext cx="43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7220556" y="5580884"/>
              <a:ext cx="43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9" name="流程图: 过程 68"/>
            <p:cNvSpPr/>
            <p:nvPr/>
          </p:nvSpPr>
          <p:spPr>
            <a:xfrm>
              <a:off x="8854566" y="2736568"/>
              <a:ext cx="819708" cy="360012"/>
            </a:xfrm>
            <a:prstGeom prst="flowChartProcess">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lstStyle/>
            <a:p>
              <a:pPr algn="l">
                <a:buNone/>
              </a:pPr>
              <a:r>
                <a:rPr lang="zh-CN" altLang="en-US" sz="1200" dirty="0">
                  <a:solidFill>
                    <a:srgbClr val="000000"/>
                  </a:solidFill>
                  <a:cs typeface="Arial" pitchFamily="34" charset="0"/>
                </a:rPr>
                <a:t>Electromagnetic valve and pressure switch</a:t>
              </a:r>
            </a:p>
          </p:txBody>
        </p:sp>
        <p:sp>
          <p:nvSpPr>
            <p:cNvPr id="70" name="流程图: 过程 69"/>
            <p:cNvSpPr/>
            <p:nvPr/>
          </p:nvSpPr>
          <p:spPr>
            <a:xfrm>
              <a:off x="8865322" y="3494373"/>
              <a:ext cx="1179748" cy="467358"/>
            </a:xfrm>
            <a:prstGeom prst="flowChartProcess">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lstStyle/>
            <a:p>
              <a:pPr algn="l">
                <a:buNone/>
              </a:pPr>
              <a:r>
                <a:rPr lang="zh-CN" altLang="en-US" sz="1200" dirty="0">
                  <a:solidFill>
                    <a:srgbClr val="000000"/>
                  </a:solidFill>
                  <a:cs typeface="Arial" pitchFamily="34" charset="0"/>
                </a:rPr>
                <a:t>Smoke exhaust device, air supply device, fresh air device, and ventilation device</a:t>
              </a:r>
            </a:p>
          </p:txBody>
        </p:sp>
        <p:sp>
          <p:nvSpPr>
            <p:cNvPr id="71" name="流程图: 过程 70"/>
            <p:cNvSpPr/>
            <p:nvPr/>
          </p:nvSpPr>
          <p:spPr>
            <a:xfrm>
              <a:off x="8516652" y="5472844"/>
              <a:ext cx="1179748" cy="252000"/>
            </a:xfrm>
            <a:prstGeom prst="flowChartProcess">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lstStyle/>
            <a:p>
              <a:pPr algn="l">
                <a:buNone/>
              </a:pPr>
              <a:r>
                <a:rPr lang="zh-CN" altLang="en-US" sz="1200">
                  <a:solidFill>
                    <a:srgbClr val="000000"/>
                  </a:solidFill>
                  <a:cs typeface="Arial" pitchFamily="34" charset="0"/>
                </a:rPr>
                <a:t>Fire pump and non-fire power supply</a:t>
              </a:r>
            </a:p>
          </p:txBody>
        </p:sp>
        <p:sp>
          <p:nvSpPr>
            <p:cNvPr id="72" name="流程图: 过程 71"/>
            <p:cNvSpPr/>
            <p:nvPr/>
          </p:nvSpPr>
          <p:spPr>
            <a:xfrm>
              <a:off x="8813942" y="4329243"/>
              <a:ext cx="1179748" cy="396044"/>
            </a:xfrm>
            <a:prstGeom prst="flowChartProcess">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lstStyle/>
            <a:p>
              <a:pPr algn="l">
                <a:buNone/>
              </a:pPr>
              <a:r>
                <a:rPr lang="zh-CN" altLang="en-US" sz="1200" dirty="0">
                  <a:solidFill>
                    <a:srgbClr val="000000"/>
                  </a:solidFill>
                  <a:cs typeface="Arial" pitchFamily="34" charset="0"/>
                </a:rPr>
                <a:t>Emergency lighting and evacuation indication</a:t>
              </a:r>
            </a:p>
            <a:p>
              <a:pPr algn="l">
                <a:buNone/>
              </a:pPr>
              <a:endParaRPr lang="en-US" sz="1200" dirty="0">
                <a:solidFill>
                  <a:schemeClr val="tx1"/>
                </a:solidFill>
                <a:ea typeface="华文细黑"/>
                <a:cs typeface="Arial" pitchFamily="34" charset="0"/>
              </a:endParaRPr>
            </a:p>
          </p:txBody>
        </p:sp>
        <p:cxnSp>
          <p:nvCxnSpPr>
            <p:cNvPr id="73" name="直接连接符 72"/>
            <p:cNvCxnSpPr/>
            <p:nvPr/>
          </p:nvCxnSpPr>
          <p:spPr>
            <a:xfrm>
              <a:off x="4484204" y="3816660"/>
              <a:ext cx="100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4916252" y="4320716"/>
              <a:ext cx="576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bwMode="auto">
            <a:xfrm>
              <a:off x="2936032" y="1736404"/>
              <a:ext cx="36004" cy="4428901"/>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80" name="形状 79"/>
            <p:cNvCxnSpPr/>
            <p:nvPr/>
          </p:nvCxnSpPr>
          <p:spPr bwMode="auto">
            <a:xfrm flipV="1">
              <a:off x="2792096" y="5328828"/>
              <a:ext cx="2898322" cy="324036"/>
            </a:xfrm>
            <a:prstGeom prst="bentConnector2">
              <a:avLst/>
            </a:prstGeom>
            <a:solidFill>
              <a:schemeClr val="accent1"/>
            </a:solidFill>
            <a:ln w="9525" cap="flat" cmpd="sng" algn="ctr">
              <a:solidFill>
                <a:schemeClr val="tx1"/>
              </a:solidFill>
              <a:prstDash val="solid"/>
              <a:round/>
              <a:headEnd type="none" w="med" len="med"/>
              <a:tailEnd type="none" w="med" len="med"/>
            </a:ln>
            <a:effectLst/>
          </p:spPr>
        </p:cxnSp>
        <p:cxnSp>
          <p:nvCxnSpPr>
            <p:cNvPr id="81" name="直接连接符 80"/>
            <p:cNvCxnSpPr/>
            <p:nvPr/>
          </p:nvCxnSpPr>
          <p:spPr bwMode="auto">
            <a:xfrm>
              <a:off x="7544544" y="1736404"/>
              <a:ext cx="36004" cy="4428901"/>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84" name="直接连接符 83"/>
            <p:cNvCxnSpPr/>
            <p:nvPr/>
          </p:nvCxnSpPr>
          <p:spPr>
            <a:xfrm>
              <a:off x="5816396" y="3276600"/>
              <a:ext cx="396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5816396" y="3816660"/>
              <a:ext cx="396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5816352" y="4320716"/>
              <a:ext cx="396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5816352" y="4752764"/>
              <a:ext cx="396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5816396" y="5184840"/>
              <a:ext cx="396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肘形连接符 89"/>
            <p:cNvCxnSpPr>
              <a:endCxn id="51" idx="1"/>
            </p:cNvCxnSpPr>
            <p:nvPr/>
          </p:nvCxnSpPr>
          <p:spPr bwMode="auto">
            <a:xfrm>
              <a:off x="5816352" y="5292824"/>
              <a:ext cx="395964" cy="306048"/>
            </a:xfrm>
            <a:prstGeom prst="bentConnector3">
              <a:avLst>
                <a:gd name="adj1" fmla="val 50000"/>
              </a:avLst>
            </a:prstGeom>
            <a:solidFill>
              <a:schemeClr val="accent1"/>
            </a:solidFill>
            <a:ln w="9525" cap="flat" cmpd="sng" algn="ctr">
              <a:solidFill>
                <a:schemeClr val="tx1"/>
              </a:solidFill>
              <a:prstDash val="solid"/>
              <a:round/>
              <a:headEnd type="none" w="med" len="med"/>
              <a:tailEnd type="none" w="med" len="med"/>
            </a:ln>
            <a:effectLst/>
          </p:spPr>
        </p:cxnSp>
        <p:cxnSp>
          <p:nvCxnSpPr>
            <p:cNvPr id="93" name="形状 92"/>
            <p:cNvCxnSpPr>
              <a:endCxn id="50" idx="1"/>
            </p:cNvCxnSpPr>
            <p:nvPr/>
          </p:nvCxnSpPr>
          <p:spPr bwMode="auto">
            <a:xfrm>
              <a:off x="5771964" y="5337212"/>
              <a:ext cx="440352" cy="621700"/>
            </a:xfrm>
            <a:prstGeom prst="bentConnector3">
              <a:avLst>
                <a:gd name="adj1" fmla="val 50000"/>
              </a:avLst>
            </a:prstGeom>
            <a:solidFill>
              <a:schemeClr val="accent1"/>
            </a:solidFill>
            <a:ln w="9525" cap="flat" cmpd="sng" algn="ctr">
              <a:solidFill>
                <a:schemeClr val="tx1"/>
              </a:solidFill>
              <a:prstDash val="solid"/>
              <a:round/>
              <a:headEnd type="none" w="med" len="med"/>
              <a:tailEnd type="none" w="med" len="med"/>
            </a:ln>
            <a:effectLst/>
          </p:spPr>
        </p:cxnSp>
        <p:sp>
          <p:nvSpPr>
            <p:cNvPr id="96" name="流程图: 过程 95"/>
            <p:cNvSpPr/>
            <p:nvPr/>
          </p:nvSpPr>
          <p:spPr>
            <a:xfrm>
              <a:off x="7905602" y="1957843"/>
              <a:ext cx="1549594" cy="504056"/>
            </a:xfrm>
            <a:prstGeom prst="flowChartProcess">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lstStyle/>
            <a:p>
              <a:pPr algn="l">
                <a:buNone/>
              </a:pPr>
              <a:r>
                <a:rPr lang="zh-CN" altLang="en-US" sz="1200" dirty="0">
                  <a:solidFill>
                    <a:srgbClr val="000000"/>
                  </a:solidFill>
                  <a:cs typeface="Arial" pitchFamily="34" charset="0"/>
                </a:rPr>
                <a:t>Emergency start/abort switch, gas release indicator, and audible and visual alarm</a:t>
              </a:r>
            </a:p>
          </p:txBody>
        </p:sp>
        <p:sp>
          <p:nvSpPr>
            <p:cNvPr id="97" name="流程图: 过程 96"/>
            <p:cNvSpPr/>
            <p:nvPr/>
          </p:nvSpPr>
          <p:spPr>
            <a:xfrm>
              <a:off x="4223792" y="1402038"/>
              <a:ext cx="1692188" cy="504056"/>
            </a:xfrm>
            <a:prstGeom prst="flowChartProcess">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18000" rIns="18000" rtlCol="0" anchor="ctr"/>
            <a:lstStyle/>
            <a:p>
              <a:pPr algn="l">
                <a:buNone/>
              </a:pPr>
              <a:r>
                <a:rPr lang="zh-CN" altLang="en-US" sz="1200" dirty="0">
                  <a:solidFill>
                    <a:srgbClr val="000000"/>
                  </a:solidFill>
                  <a:cs typeface="Arial" pitchFamily="34" charset="0"/>
                </a:rPr>
                <a:t>Very early alarm control system</a:t>
              </a:r>
            </a:p>
          </p:txBody>
        </p:sp>
        <p:sp>
          <p:nvSpPr>
            <p:cNvPr id="98" name="流程图: 联系 97"/>
            <p:cNvSpPr/>
            <p:nvPr/>
          </p:nvSpPr>
          <p:spPr bwMode="auto">
            <a:xfrm>
              <a:off x="5474218" y="2852937"/>
              <a:ext cx="45719" cy="45719"/>
            </a:xfrm>
            <a:prstGeom prst="flowChartConnector">
              <a:avLst/>
            </a:prstGeom>
            <a:solidFill>
              <a:schemeClr val="tx1"/>
            </a:solidFill>
            <a:ln w="9525" cap="flat" cmpd="sng" algn="ctr">
              <a:solidFill>
                <a:schemeClr val="tx1"/>
              </a:solidFill>
              <a:prstDash val="solid"/>
              <a:round/>
              <a:headEnd type="none" w="med" len="med"/>
              <a:tailEnd type="none" w="med" len="med"/>
            </a:ln>
            <a:effectLst/>
          </p:spPr>
          <p:txBody>
            <a:bodyPr vert="horz" wrap="square" lIns="18000" tIns="45720" rIns="18000" bIns="45720" numCol="1" rtlCol="0" anchor="t" anchorCtr="0" compatLnSpc="1">
              <a:prstTxWarp prst="textNoShape">
                <a:avLst/>
              </a:prstTxWarp>
            </a:bodyPr>
            <a:lstStyle/>
            <a:p>
              <a:pPr defTabSz="914400" fontAlgn="t">
                <a:spcBef>
                  <a:spcPct val="0"/>
                </a:spcBef>
                <a:spcAft>
                  <a:spcPct val="0"/>
                </a:spcAft>
              </a:pPr>
              <a:endParaRPr lang="zh-CN" altLang="en-US" sz="1200">
                <a:ea typeface="宋体" pitchFamily="2" charset="-122"/>
                <a:cs typeface="Arial" pitchFamily="34" charset="0"/>
              </a:endParaRPr>
            </a:p>
          </p:txBody>
        </p:sp>
        <p:sp>
          <p:nvSpPr>
            <p:cNvPr id="99" name="流程图: 联系 98"/>
            <p:cNvSpPr/>
            <p:nvPr/>
          </p:nvSpPr>
          <p:spPr bwMode="auto">
            <a:xfrm>
              <a:off x="5474218" y="3248981"/>
              <a:ext cx="45719" cy="45719"/>
            </a:xfrm>
            <a:prstGeom prst="flowChartConnector">
              <a:avLst/>
            </a:prstGeom>
            <a:solidFill>
              <a:schemeClr val="tx1"/>
            </a:solidFill>
            <a:ln w="9525" cap="flat" cmpd="sng" algn="ctr">
              <a:solidFill>
                <a:schemeClr val="tx1"/>
              </a:solidFill>
              <a:prstDash val="solid"/>
              <a:round/>
              <a:headEnd type="none" w="med" len="med"/>
              <a:tailEnd type="none" w="med" len="med"/>
            </a:ln>
            <a:effectLst/>
          </p:spPr>
          <p:txBody>
            <a:bodyPr vert="horz" wrap="square" lIns="18000" tIns="45720" rIns="18000" bIns="45720" numCol="1" rtlCol="0" anchor="t" anchorCtr="0" compatLnSpc="1">
              <a:prstTxWarp prst="textNoShape">
                <a:avLst/>
              </a:prstTxWarp>
            </a:bodyPr>
            <a:lstStyle/>
            <a:p>
              <a:pPr defTabSz="914400" fontAlgn="t">
                <a:spcBef>
                  <a:spcPct val="0"/>
                </a:spcBef>
                <a:spcAft>
                  <a:spcPct val="0"/>
                </a:spcAft>
              </a:pPr>
              <a:endParaRPr lang="zh-CN" altLang="en-US" sz="1200">
                <a:ea typeface="宋体" pitchFamily="2" charset="-122"/>
                <a:cs typeface="Arial" pitchFamily="34" charset="0"/>
              </a:endParaRPr>
            </a:p>
          </p:txBody>
        </p:sp>
        <p:sp>
          <p:nvSpPr>
            <p:cNvPr id="100" name="流程图: 联系 99"/>
            <p:cNvSpPr/>
            <p:nvPr/>
          </p:nvSpPr>
          <p:spPr bwMode="auto">
            <a:xfrm>
              <a:off x="5474218" y="3789041"/>
              <a:ext cx="45719" cy="45719"/>
            </a:xfrm>
            <a:prstGeom prst="flowChartConnector">
              <a:avLst/>
            </a:prstGeom>
            <a:solidFill>
              <a:schemeClr val="tx1"/>
            </a:solidFill>
            <a:ln w="9525" cap="flat" cmpd="sng" algn="ctr">
              <a:solidFill>
                <a:schemeClr val="tx1"/>
              </a:solidFill>
              <a:prstDash val="solid"/>
              <a:round/>
              <a:headEnd type="none" w="med" len="med"/>
              <a:tailEnd type="none" w="med" len="med"/>
            </a:ln>
            <a:effectLst/>
          </p:spPr>
          <p:txBody>
            <a:bodyPr vert="horz" wrap="square" lIns="18000" tIns="45720" rIns="18000" bIns="45720" numCol="1" rtlCol="0" anchor="t" anchorCtr="0" compatLnSpc="1">
              <a:prstTxWarp prst="textNoShape">
                <a:avLst/>
              </a:prstTxWarp>
            </a:bodyPr>
            <a:lstStyle/>
            <a:p>
              <a:pPr defTabSz="914400" fontAlgn="t">
                <a:spcBef>
                  <a:spcPct val="0"/>
                </a:spcBef>
                <a:spcAft>
                  <a:spcPct val="0"/>
                </a:spcAft>
              </a:pPr>
              <a:endParaRPr lang="zh-CN" altLang="en-US" sz="1200">
                <a:ea typeface="宋体" pitchFamily="2" charset="-122"/>
                <a:cs typeface="Arial" pitchFamily="34" charset="0"/>
              </a:endParaRPr>
            </a:p>
          </p:txBody>
        </p:sp>
        <p:sp>
          <p:nvSpPr>
            <p:cNvPr id="101" name="流程图: 联系 100"/>
            <p:cNvSpPr/>
            <p:nvPr/>
          </p:nvSpPr>
          <p:spPr bwMode="auto">
            <a:xfrm>
              <a:off x="5798254" y="2852937"/>
              <a:ext cx="45719" cy="45719"/>
            </a:xfrm>
            <a:prstGeom prst="flowChartConnector">
              <a:avLst/>
            </a:prstGeom>
            <a:solidFill>
              <a:schemeClr val="tx1"/>
            </a:solidFill>
            <a:ln w="9525" cap="flat" cmpd="sng" algn="ctr">
              <a:solidFill>
                <a:schemeClr val="tx1"/>
              </a:solidFill>
              <a:prstDash val="solid"/>
              <a:round/>
              <a:headEnd type="none" w="med" len="med"/>
              <a:tailEnd type="none" w="med" len="med"/>
            </a:ln>
            <a:effectLst/>
          </p:spPr>
          <p:txBody>
            <a:bodyPr vert="horz" wrap="square" lIns="18000" tIns="45720" rIns="18000" bIns="45720" numCol="1" rtlCol="0" anchor="t" anchorCtr="0" compatLnSpc="1">
              <a:prstTxWarp prst="textNoShape">
                <a:avLst/>
              </a:prstTxWarp>
            </a:bodyPr>
            <a:lstStyle/>
            <a:p>
              <a:pPr defTabSz="914400" fontAlgn="t">
                <a:spcBef>
                  <a:spcPct val="0"/>
                </a:spcBef>
                <a:spcAft>
                  <a:spcPct val="0"/>
                </a:spcAft>
              </a:pPr>
              <a:endParaRPr lang="zh-CN" altLang="en-US" sz="1200">
                <a:ea typeface="宋体" pitchFamily="2" charset="-122"/>
                <a:cs typeface="Arial" pitchFamily="34" charset="0"/>
              </a:endParaRPr>
            </a:p>
          </p:txBody>
        </p:sp>
        <p:sp>
          <p:nvSpPr>
            <p:cNvPr id="102" name="流程图: 联系 101"/>
            <p:cNvSpPr/>
            <p:nvPr/>
          </p:nvSpPr>
          <p:spPr bwMode="auto">
            <a:xfrm>
              <a:off x="5798254" y="3239266"/>
              <a:ext cx="45719" cy="45719"/>
            </a:xfrm>
            <a:prstGeom prst="flowChartConnector">
              <a:avLst/>
            </a:prstGeom>
            <a:solidFill>
              <a:schemeClr val="tx1"/>
            </a:solidFill>
            <a:ln w="9525" cap="flat" cmpd="sng" algn="ctr">
              <a:solidFill>
                <a:schemeClr val="tx1"/>
              </a:solidFill>
              <a:prstDash val="solid"/>
              <a:round/>
              <a:headEnd type="none" w="med" len="med"/>
              <a:tailEnd type="none" w="med" len="med"/>
            </a:ln>
            <a:effectLst/>
          </p:spPr>
          <p:txBody>
            <a:bodyPr vert="horz" wrap="square" lIns="18000" tIns="45720" rIns="18000" bIns="45720" numCol="1" rtlCol="0" anchor="t" anchorCtr="0" compatLnSpc="1">
              <a:prstTxWarp prst="textNoShape">
                <a:avLst/>
              </a:prstTxWarp>
            </a:bodyPr>
            <a:lstStyle/>
            <a:p>
              <a:pPr defTabSz="914400" fontAlgn="t">
                <a:spcBef>
                  <a:spcPct val="0"/>
                </a:spcBef>
                <a:spcAft>
                  <a:spcPct val="0"/>
                </a:spcAft>
              </a:pPr>
              <a:endParaRPr lang="zh-CN" altLang="en-US" sz="1200">
                <a:ea typeface="宋体" pitchFamily="2" charset="-122"/>
                <a:cs typeface="Arial" pitchFamily="34" charset="0"/>
              </a:endParaRPr>
            </a:p>
          </p:txBody>
        </p:sp>
        <p:sp>
          <p:nvSpPr>
            <p:cNvPr id="103" name="流程图: 联系 102"/>
            <p:cNvSpPr/>
            <p:nvPr/>
          </p:nvSpPr>
          <p:spPr bwMode="auto">
            <a:xfrm>
              <a:off x="5798254" y="3779326"/>
              <a:ext cx="45719" cy="45719"/>
            </a:xfrm>
            <a:prstGeom prst="flowChartConnector">
              <a:avLst/>
            </a:prstGeom>
            <a:solidFill>
              <a:schemeClr val="tx1"/>
            </a:solidFill>
            <a:ln w="9525" cap="flat" cmpd="sng" algn="ctr">
              <a:solidFill>
                <a:schemeClr val="tx1"/>
              </a:solidFill>
              <a:prstDash val="solid"/>
              <a:round/>
              <a:headEnd type="none" w="med" len="med"/>
              <a:tailEnd type="none" w="med" len="med"/>
            </a:ln>
            <a:effectLst/>
          </p:spPr>
          <p:txBody>
            <a:bodyPr vert="horz" wrap="square" lIns="18000" tIns="45720" rIns="18000" bIns="45720" numCol="1" rtlCol="0" anchor="t" anchorCtr="0" compatLnSpc="1">
              <a:prstTxWarp prst="textNoShape">
                <a:avLst/>
              </a:prstTxWarp>
            </a:bodyPr>
            <a:lstStyle/>
            <a:p>
              <a:pPr defTabSz="914400" fontAlgn="t">
                <a:spcBef>
                  <a:spcPct val="0"/>
                </a:spcBef>
                <a:spcAft>
                  <a:spcPct val="0"/>
                </a:spcAft>
              </a:pPr>
              <a:endParaRPr lang="zh-CN" altLang="en-US" sz="1200">
                <a:ea typeface="宋体" pitchFamily="2" charset="-122"/>
                <a:cs typeface="Arial" pitchFamily="34" charset="0"/>
              </a:endParaRPr>
            </a:p>
          </p:txBody>
        </p:sp>
        <p:sp>
          <p:nvSpPr>
            <p:cNvPr id="104" name="流程图: 联系 103"/>
            <p:cNvSpPr/>
            <p:nvPr/>
          </p:nvSpPr>
          <p:spPr bwMode="auto">
            <a:xfrm>
              <a:off x="5474218" y="4293097"/>
              <a:ext cx="45719" cy="45719"/>
            </a:xfrm>
            <a:prstGeom prst="flowChartConnector">
              <a:avLst/>
            </a:prstGeom>
            <a:solidFill>
              <a:schemeClr val="tx1"/>
            </a:solidFill>
            <a:ln w="9525" cap="flat" cmpd="sng" algn="ctr">
              <a:solidFill>
                <a:schemeClr val="tx1"/>
              </a:solidFill>
              <a:prstDash val="solid"/>
              <a:round/>
              <a:headEnd type="none" w="med" len="med"/>
              <a:tailEnd type="none" w="med" len="med"/>
            </a:ln>
            <a:effectLst/>
          </p:spPr>
          <p:txBody>
            <a:bodyPr vert="horz" wrap="square" lIns="18000" tIns="45720" rIns="18000" bIns="45720" numCol="1" rtlCol="0" anchor="t" anchorCtr="0" compatLnSpc="1">
              <a:prstTxWarp prst="textNoShape">
                <a:avLst/>
              </a:prstTxWarp>
            </a:bodyPr>
            <a:lstStyle/>
            <a:p>
              <a:pPr defTabSz="914400" fontAlgn="t">
                <a:spcBef>
                  <a:spcPct val="0"/>
                </a:spcBef>
                <a:spcAft>
                  <a:spcPct val="0"/>
                </a:spcAft>
              </a:pPr>
              <a:endParaRPr lang="zh-CN" altLang="en-US" sz="1200">
                <a:ea typeface="宋体" pitchFamily="2" charset="-122"/>
                <a:cs typeface="Arial" pitchFamily="34" charset="0"/>
              </a:endParaRPr>
            </a:p>
          </p:txBody>
        </p:sp>
        <p:sp>
          <p:nvSpPr>
            <p:cNvPr id="106" name="流程图: 联系 105"/>
            <p:cNvSpPr/>
            <p:nvPr/>
          </p:nvSpPr>
          <p:spPr bwMode="auto">
            <a:xfrm>
              <a:off x="5474218" y="4715430"/>
              <a:ext cx="45719" cy="45719"/>
            </a:xfrm>
            <a:prstGeom prst="flowChartConnector">
              <a:avLst/>
            </a:prstGeom>
            <a:solidFill>
              <a:schemeClr val="tx1"/>
            </a:solidFill>
            <a:ln w="9525" cap="flat" cmpd="sng" algn="ctr">
              <a:solidFill>
                <a:schemeClr val="tx1"/>
              </a:solidFill>
              <a:prstDash val="solid"/>
              <a:round/>
              <a:headEnd type="none" w="med" len="med"/>
              <a:tailEnd type="none" w="med" len="med"/>
            </a:ln>
            <a:effectLst/>
          </p:spPr>
          <p:txBody>
            <a:bodyPr vert="horz" wrap="square" lIns="18000" tIns="45720" rIns="18000" bIns="45720" numCol="1" rtlCol="0" anchor="t" anchorCtr="0" compatLnSpc="1">
              <a:prstTxWarp prst="textNoShape">
                <a:avLst/>
              </a:prstTxWarp>
            </a:bodyPr>
            <a:lstStyle/>
            <a:p>
              <a:pPr defTabSz="914400" fontAlgn="t">
                <a:spcBef>
                  <a:spcPct val="0"/>
                </a:spcBef>
                <a:spcAft>
                  <a:spcPct val="0"/>
                </a:spcAft>
              </a:pPr>
              <a:endParaRPr lang="zh-CN" altLang="en-US" sz="1200">
                <a:ea typeface="宋体" pitchFamily="2" charset="-122"/>
                <a:cs typeface="Arial" pitchFamily="34" charset="0"/>
              </a:endParaRPr>
            </a:p>
          </p:txBody>
        </p:sp>
        <p:sp>
          <p:nvSpPr>
            <p:cNvPr id="107" name="流程图: 联系 106"/>
            <p:cNvSpPr/>
            <p:nvPr/>
          </p:nvSpPr>
          <p:spPr bwMode="auto">
            <a:xfrm>
              <a:off x="5474218" y="5157193"/>
              <a:ext cx="45719" cy="45719"/>
            </a:xfrm>
            <a:prstGeom prst="flowChartConnector">
              <a:avLst/>
            </a:prstGeom>
            <a:solidFill>
              <a:schemeClr val="tx1"/>
            </a:solidFill>
            <a:ln w="9525" cap="flat" cmpd="sng" algn="ctr">
              <a:solidFill>
                <a:schemeClr val="tx1"/>
              </a:solidFill>
              <a:prstDash val="solid"/>
              <a:round/>
              <a:headEnd type="none" w="med" len="med"/>
              <a:tailEnd type="none" w="med" len="med"/>
            </a:ln>
            <a:effectLst/>
          </p:spPr>
          <p:txBody>
            <a:bodyPr vert="horz" wrap="square" lIns="18000" tIns="45720" rIns="18000" bIns="45720" numCol="1" rtlCol="0" anchor="t" anchorCtr="0" compatLnSpc="1">
              <a:prstTxWarp prst="textNoShape">
                <a:avLst/>
              </a:prstTxWarp>
            </a:bodyPr>
            <a:lstStyle/>
            <a:p>
              <a:pPr defTabSz="914400" fontAlgn="t">
                <a:spcBef>
                  <a:spcPct val="0"/>
                </a:spcBef>
                <a:spcAft>
                  <a:spcPct val="0"/>
                </a:spcAft>
              </a:pPr>
              <a:endParaRPr lang="zh-CN" altLang="en-US" sz="1200">
                <a:ea typeface="宋体" pitchFamily="2" charset="-122"/>
                <a:cs typeface="Arial" pitchFamily="34" charset="0"/>
              </a:endParaRPr>
            </a:p>
          </p:txBody>
        </p:sp>
        <p:sp>
          <p:nvSpPr>
            <p:cNvPr id="108" name="流程图: 联系 107"/>
            <p:cNvSpPr/>
            <p:nvPr/>
          </p:nvSpPr>
          <p:spPr bwMode="auto">
            <a:xfrm>
              <a:off x="5798254" y="4293097"/>
              <a:ext cx="45719" cy="45719"/>
            </a:xfrm>
            <a:prstGeom prst="flowChartConnector">
              <a:avLst/>
            </a:prstGeom>
            <a:solidFill>
              <a:schemeClr val="tx1"/>
            </a:solidFill>
            <a:ln w="9525" cap="flat" cmpd="sng" algn="ctr">
              <a:solidFill>
                <a:schemeClr val="tx1"/>
              </a:solidFill>
              <a:prstDash val="solid"/>
              <a:round/>
              <a:headEnd type="none" w="med" len="med"/>
              <a:tailEnd type="none" w="med" len="med"/>
            </a:ln>
            <a:effectLst/>
          </p:spPr>
          <p:txBody>
            <a:bodyPr vert="horz" wrap="square" lIns="18000" tIns="45720" rIns="18000" bIns="45720" numCol="1" rtlCol="0" anchor="t" anchorCtr="0" compatLnSpc="1">
              <a:prstTxWarp prst="textNoShape">
                <a:avLst/>
              </a:prstTxWarp>
            </a:bodyPr>
            <a:lstStyle/>
            <a:p>
              <a:pPr defTabSz="914400" fontAlgn="t">
                <a:spcBef>
                  <a:spcPct val="0"/>
                </a:spcBef>
                <a:spcAft>
                  <a:spcPct val="0"/>
                </a:spcAft>
              </a:pPr>
              <a:endParaRPr lang="zh-CN" altLang="en-US" sz="1200">
                <a:ea typeface="宋体" pitchFamily="2" charset="-122"/>
                <a:cs typeface="Arial" pitchFamily="34" charset="0"/>
              </a:endParaRPr>
            </a:p>
          </p:txBody>
        </p:sp>
        <p:sp>
          <p:nvSpPr>
            <p:cNvPr id="109" name="流程图: 联系 108"/>
            <p:cNvSpPr/>
            <p:nvPr/>
          </p:nvSpPr>
          <p:spPr bwMode="auto">
            <a:xfrm>
              <a:off x="5798254" y="4725145"/>
              <a:ext cx="45719" cy="45719"/>
            </a:xfrm>
            <a:prstGeom prst="flowChartConnector">
              <a:avLst/>
            </a:prstGeom>
            <a:solidFill>
              <a:schemeClr val="tx1"/>
            </a:solidFill>
            <a:ln w="9525" cap="flat" cmpd="sng" algn="ctr">
              <a:solidFill>
                <a:schemeClr val="tx1"/>
              </a:solidFill>
              <a:prstDash val="solid"/>
              <a:round/>
              <a:headEnd type="none" w="med" len="med"/>
              <a:tailEnd type="none" w="med" len="med"/>
            </a:ln>
            <a:effectLst/>
          </p:spPr>
          <p:txBody>
            <a:bodyPr vert="horz" wrap="square" lIns="18000" tIns="45720" rIns="18000" bIns="45720" numCol="1" rtlCol="0" anchor="t" anchorCtr="0" compatLnSpc="1">
              <a:prstTxWarp prst="textNoShape">
                <a:avLst/>
              </a:prstTxWarp>
            </a:bodyPr>
            <a:lstStyle/>
            <a:p>
              <a:pPr defTabSz="914400" fontAlgn="t">
                <a:spcBef>
                  <a:spcPct val="0"/>
                </a:spcBef>
                <a:spcAft>
                  <a:spcPct val="0"/>
                </a:spcAft>
              </a:pPr>
              <a:endParaRPr lang="zh-CN" altLang="en-US" sz="1200">
                <a:ea typeface="宋体" pitchFamily="2" charset="-122"/>
                <a:cs typeface="Arial" pitchFamily="34" charset="0"/>
              </a:endParaRPr>
            </a:p>
          </p:txBody>
        </p:sp>
        <p:sp>
          <p:nvSpPr>
            <p:cNvPr id="110" name="流程图: 联系 109"/>
            <p:cNvSpPr/>
            <p:nvPr/>
          </p:nvSpPr>
          <p:spPr bwMode="auto">
            <a:xfrm>
              <a:off x="5798254" y="5157193"/>
              <a:ext cx="45719" cy="45719"/>
            </a:xfrm>
            <a:prstGeom prst="flowChartConnector">
              <a:avLst/>
            </a:prstGeom>
            <a:solidFill>
              <a:schemeClr val="tx1"/>
            </a:solidFill>
            <a:ln w="9525" cap="flat" cmpd="sng" algn="ctr">
              <a:solidFill>
                <a:schemeClr val="tx1"/>
              </a:solidFill>
              <a:prstDash val="solid"/>
              <a:round/>
              <a:headEnd type="none" w="med" len="med"/>
              <a:tailEnd type="none" w="med" len="med"/>
            </a:ln>
            <a:effectLst/>
          </p:spPr>
          <p:txBody>
            <a:bodyPr vert="horz" wrap="square" lIns="18000" tIns="45720" rIns="18000" bIns="45720" numCol="1" rtlCol="0" anchor="t" anchorCtr="0" compatLnSpc="1">
              <a:prstTxWarp prst="textNoShape">
                <a:avLst/>
              </a:prstTxWarp>
            </a:bodyPr>
            <a:lstStyle/>
            <a:p>
              <a:pPr defTabSz="914400" fontAlgn="t">
                <a:spcBef>
                  <a:spcPct val="0"/>
                </a:spcBef>
                <a:spcAft>
                  <a:spcPct val="0"/>
                </a:spcAft>
              </a:pPr>
              <a:endParaRPr lang="zh-CN" altLang="en-US" sz="1200">
                <a:ea typeface="宋体" pitchFamily="2" charset="-122"/>
                <a:cs typeface="Arial" pitchFamily="34" charset="0"/>
              </a:endParaRPr>
            </a:p>
          </p:txBody>
        </p:sp>
        <p:sp>
          <p:nvSpPr>
            <p:cNvPr id="111" name="流程图: 联系 110"/>
            <p:cNvSpPr/>
            <p:nvPr/>
          </p:nvSpPr>
          <p:spPr bwMode="auto">
            <a:xfrm>
              <a:off x="5798254" y="5255490"/>
              <a:ext cx="45719" cy="45719"/>
            </a:xfrm>
            <a:prstGeom prst="flowChartConnector">
              <a:avLst/>
            </a:prstGeom>
            <a:solidFill>
              <a:schemeClr val="tx1"/>
            </a:solidFill>
            <a:ln w="9525" cap="flat" cmpd="sng" algn="ctr">
              <a:solidFill>
                <a:schemeClr val="tx1"/>
              </a:solidFill>
              <a:prstDash val="solid"/>
              <a:round/>
              <a:headEnd type="none" w="med" len="med"/>
              <a:tailEnd type="none" w="med" len="med"/>
            </a:ln>
            <a:effectLst/>
          </p:spPr>
          <p:txBody>
            <a:bodyPr vert="horz" wrap="square" lIns="18000" tIns="45720" rIns="18000" bIns="45720" numCol="1" rtlCol="0" anchor="t" anchorCtr="0" compatLnSpc="1">
              <a:prstTxWarp prst="textNoShape">
                <a:avLst/>
              </a:prstTxWarp>
            </a:bodyPr>
            <a:lstStyle/>
            <a:p>
              <a:pPr defTabSz="914400" fontAlgn="t">
                <a:spcBef>
                  <a:spcPct val="0"/>
                </a:spcBef>
                <a:spcAft>
                  <a:spcPct val="0"/>
                </a:spcAft>
              </a:pPr>
              <a:endParaRPr lang="zh-CN" altLang="en-US" sz="1200">
                <a:ea typeface="宋体" pitchFamily="2" charset="-122"/>
                <a:cs typeface="Arial" pitchFamily="34" charset="0"/>
              </a:endParaRPr>
            </a:p>
          </p:txBody>
        </p:sp>
        <p:sp>
          <p:nvSpPr>
            <p:cNvPr id="83" name="圆角矩形 82"/>
            <p:cNvSpPr/>
            <p:nvPr/>
          </p:nvSpPr>
          <p:spPr bwMode="auto">
            <a:xfrm>
              <a:off x="2999656" y="1376364"/>
              <a:ext cx="4507865" cy="4824412"/>
            </a:xfrm>
            <a:prstGeom prst="roundRect">
              <a:avLst/>
            </a:prstGeom>
            <a:noFill/>
            <a:ln w="28575" cap="flat" cmpd="sng" algn="ctr">
              <a:solidFill>
                <a:srgbClr val="FF0000"/>
              </a:solidFill>
              <a:prstDash val="solid"/>
              <a:round/>
              <a:headEnd type="none" w="med" len="med"/>
              <a:tailEnd type="none" w="med" len="med"/>
            </a:ln>
            <a:effectLst/>
          </p:spPr>
          <p:txBody>
            <a:bodyPr vert="horz" wrap="square" lIns="18000" tIns="45720" rIns="18000" bIns="45720" numCol="1" rtlCol="0" anchor="t" anchorCtr="0" compatLnSpc="1">
              <a:prstTxWarp prst="textNoShape">
                <a:avLst/>
              </a:prstTxWarp>
            </a:bodyPr>
            <a:lstStyle/>
            <a:p>
              <a:pPr defTabSz="914400" fontAlgn="t">
                <a:spcBef>
                  <a:spcPct val="0"/>
                </a:spcBef>
                <a:spcAft>
                  <a:spcPct val="0"/>
                </a:spcAft>
              </a:pPr>
              <a:endParaRPr lang="zh-CN" altLang="en-US" sz="1200">
                <a:ea typeface="宋体" pitchFamily="2" charset="-122"/>
                <a:cs typeface="Arial" pitchFamily="34" charset="0"/>
              </a:endParaRPr>
            </a:p>
          </p:txBody>
        </p:sp>
      </p:grpSp>
    </p:spTree>
    <p:extLst>
      <p:ext uri="{BB962C8B-B14F-4D97-AF65-F5344CB8AC3E}">
        <p14:creationId xmlns:p14="http://schemas.microsoft.com/office/powerpoint/2010/main" val="959460014"/>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rgi1epl">
      <a:majorFont>
        <a:latin typeface="Huawei Sans" panose="020F0302020204030204"/>
        <a:ea typeface="Huawei Sans"/>
        <a:cs typeface=""/>
      </a:majorFont>
      <a:minorFont>
        <a:latin typeface="Huawei Sans" panose="020F0502020204030204"/>
        <a:ea typeface="Huawei San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rgi1epl">
      <a:majorFont>
        <a:latin typeface="Huawei Sans" panose="020F0302020204030204"/>
        <a:ea typeface="Huawei Sans"/>
        <a:cs typeface=""/>
      </a:majorFont>
      <a:minorFont>
        <a:latin typeface="Huawei Sans" panose="020F0502020204030204"/>
        <a:ea typeface="Huawei San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rgi1epl">
      <a:majorFont>
        <a:latin typeface="Huawei Sans" panose="020F0302020204030204"/>
        <a:ea typeface="Huawei Sans"/>
        <a:cs typeface=""/>
      </a:majorFont>
      <a:minorFont>
        <a:latin typeface="Huawei Sans" panose="020F0502020204030204"/>
        <a:ea typeface="Huawei San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crgi1epl">
      <a:majorFont>
        <a:latin typeface="Huawei Sans" panose="020F0302020204030204"/>
        <a:ea typeface="Huawei Sans"/>
        <a:cs typeface=""/>
      </a:majorFont>
      <a:minorFont>
        <a:latin typeface="Huawei Sans" panose="020F0502020204030204"/>
        <a:ea typeface="Huawei San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文档" ma:contentTypeID="0x010100CC226774B8D87F4D92D9D1F6859ED44E" ma:contentTypeVersion="0" ma:contentTypeDescription="新建文档。" ma:contentTypeScope="" ma:versionID="15bce46875ac2ce7cb7e987677f92eb8">
  <xsd:schema xmlns:xsd="http://www.w3.org/2001/XMLSchema" xmlns:xs="http://www.w3.org/2001/XMLSchema" xmlns:p="http://schemas.microsoft.com/office/2006/metadata/properties" targetNamespace="http://schemas.microsoft.com/office/2006/metadata/properties" ma:root="true" ma:fieldsID="9adfd09ad98667f9c194c646e975416a">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527E5C0-0FFA-4F2E-A77F-FFF32C86F92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910EFEAE-CE38-4782-874C-F0C04452BAF1}">
  <ds:schemaRefs>
    <ds:schemaRef ds:uri="http://schemas.microsoft.com/sharepoint/v3/contenttype/forms"/>
  </ds:schemaRefs>
</ds:datastoreItem>
</file>

<file path=customXml/itemProps3.xml><?xml version="1.0" encoding="utf-8"?>
<ds:datastoreItem xmlns:ds="http://schemas.openxmlformats.org/officeDocument/2006/customXml" ds:itemID="{12296AD3-5121-4DF6-8150-62C25C031437}">
  <ds:schemaRefs>
    <ds:schemaRef ds:uri="http://schemas.microsoft.com/office/2006/documentManagement/types"/>
    <ds:schemaRef ds:uri="http://purl.org/dc/dcmitype/"/>
    <ds:schemaRef ds:uri="http://purl.org/dc/terms/"/>
    <ds:schemaRef ds:uri="http://www.w3.org/XML/1998/namespace"/>
    <ds:schemaRef ds:uri="http://schemas.microsoft.com/office/2006/metadata/properties"/>
    <ds:schemaRef ds:uri="http://purl.org/dc/elements/1.1/"/>
    <ds:schemaRef ds:uri="http://schemas.microsoft.com/office/infopath/2007/PartnerControl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
  <TotalTime>5864</TotalTime>
  <Words>6255</Words>
  <Application>Microsoft Office PowerPoint</Application>
  <PresentationFormat>宽屏</PresentationFormat>
  <Paragraphs>443</Paragraphs>
  <Slides>52</Slides>
  <Notes>52</Notes>
  <HiddenSlides>1</HiddenSlides>
  <MMClips>0</MMClips>
  <ScaleCrop>false</ScaleCrop>
  <HeadingPairs>
    <vt:vector size="8" baseType="variant">
      <vt:variant>
        <vt:lpstr>已用的字体</vt:lpstr>
      </vt:variant>
      <vt:variant>
        <vt:i4>14</vt:i4>
      </vt:variant>
      <vt:variant>
        <vt:lpstr>主题</vt:lpstr>
      </vt:variant>
      <vt:variant>
        <vt:i4>4</vt:i4>
      </vt:variant>
      <vt:variant>
        <vt:lpstr>嵌入 OLE 服务器</vt:lpstr>
      </vt:variant>
      <vt:variant>
        <vt:i4>2</vt:i4>
      </vt:variant>
      <vt:variant>
        <vt:lpstr>幻灯片标题</vt:lpstr>
      </vt:variant>
      <vt:variant>
        <vt:i4>52</vt:i4>
      </vt:variant>
    </vt:vector>
  </HeadingPairs>
  <TitlesOfParts>
    <vt:vector size="72" baseType="lpstr">
      <vt:lpstr>MS PGothic</vt:lpstr>
      <vt:lpstr>方正兰亭黑简体</vt:lpstr>
      <vt:lpstr>黑体</vt:lpstr>
      <vt:lpstr>华文细黑</vt:lpstr>
      <vt:lpstr>宋体</vt:lpstr>
      <vt:lpstr>Microsoft YaHei</vt:lpstr>
      <vt:lpstr>Microsoft YaHei</vt:lpstr>
      <vt:lpstr>Arial</vt:lpstr>
      <vt:lpstr>FrutigerNext LT Bold</vt:lpstr>
      <vt:lpstr>FrutigerNext LT Medium</vt:lpstr>
      <vt:lpstr>FrutigerNext LT Regular</vt:lpstr>
      <vt:lpstr>Huawei Sans</vt:lpstr>
      <vt:lpstr>Symbol</vt:lpstr>
      <vt:lpstr>Wingdings</vt:lpstr>
      <vt:lpstr>1_标题页模板</vt:lpstr>
      <vt:lpstr>2_自功能页模板</vt:lpstr>
      <vt:lpstr>3_内容页模板</vt:lpstr>
      <vt:lpstr>4_感谢页模板</vt:lpstr>
      <vt:lpstr>Visio</vt:lpstr>
      <vt:lpstr>Picture</vt:lpstr>
      <vt:lpstr>Introduction to Other Systems of Data Center Facility</vt:lpstr>
      <vt:lpstr>PowerPoint 演示文稿</vt:lpstr>
      <vt:lpstr>PowerPoint 演示文稿</vt:lpstr>
      <vt:lpstr>PowerPoint 演示文稿</vt:lpstr>
      <vt:lpstr>Fire Extinguishing System Overview (1)</vt:lpstr>
      <vt:lpstr>Fire Extinguishing System Overview (2)</vt:lpstr>
      <vt:lpstr>Structure of the Fire Extinguishing System (1) </vt:lpstr>
      <vt:lpstr>Structure of the Fire Extinguishing System (2) </vt:lpstr>
      <vt:lpstr>Structure of the Automatic Alarm System</vt:lpstr>
      <vt:lpstr>Automatic Fire Alarm System (1)</vt:lpstr>
      <vt:lpstr>Automatic Fire Alarm System (2)</vt:lpstr>
      <vt:lpstr>Automatic Fire Alarm System (3)</vt:lpstr>
      <vt:lpstr>Automatic Fire Alarm System (4)</vt:lpstr>
      <vt:lpstr>Automatic Fire Alarm System (5)</vt:lpstr>
      <vt:lpstr>Automatic Fire Alarm System (6)</vt:lpstr>
      <vt:lpstr>Automatic Fire Alarm System (7)</vt:lpstr>
      <vt:lpstr>Structure of the Gas Fire Extinguishing System</vt:lpstr>
      <vt:lpstr>Heptafluoropropane Extinguishing Agent</vt:lpstr>
      <vt:lpstr>Gas Fire Extinguishing System (1)</vt:lpstr>
      <vt:lpstr>Gas Fire Extinguishing System (1)</vt:lpstr>
      <vt:lpstr>Structure of the Smoke Control System</vt:lpstr>
      <vt:lpstr>Smoke Control System (1)</vt:lpstr>
      <vt:lpstr>Smoke Control System (2)</vt:lpstr>
      <vt:lpstr>Structure of the Safety Evacuation System</vt:lpstr>
      <vt:lpstr>Safety Evacuation System (1)</vt:lpstr>
      <vt:lpstr>Safety Evacuation System (2)</vt:lpstr>
      <vt:lpstr>PowerPoint 演示文稿</vt:lpstr>
      <vt:lpstr>Fresh Air System Overview</vt:lpstr>
      <vt:lpstr>Composition of the Fresh Air System</vt:lpstr>
      <vt:lpstr>Functions of the Components (1)</vt:lpstr>
      <vt:lpstr>Functions of the Components (2)</vt:lpstr>
      <vt:lpstr>Functions of the Components (3)</vt:lpstr>
      <vt:lpstr>Functions of the Components (4)</vt:lpstr>
      <vt:lpstr>PowerPoint 演示文稿</vt:lpstr>
      <vt:lpstr>Cabinet Overview</vt:lpstr>
      <vt:lpstr>How to Select a Cabinet?</vt:lpstr>
      <vt:lpstr>PowerPoint 演示文稿</vt:lpstr>
      <vt:lpstr>Lightning Overview</vt:lpstr>
      <vt:lpstr>Basic Forms of Lightning Overvoltage</vt:lpstr>
      <vt:lpstr>Lightning Arrester</vt:lpstr>
      <vt:lpstr>Grounding Overview</vt:lpstr>
      <vt:lpstr>PowerPoint 演示文稿</vt:lpstr>
      <vt:lpstr>Integrated Cabling System Overview</vt:lpstr>
      <vt:lpstr>Composition of the Integrated Cabling System</vt:lpstr>
      <vt:lpstr>Integrated Cabling in Data Centers</vt:lpstr>
      <vt:lpstr>PowerPoint 演示文稿</vt:lpstr>
      <vt:lpstr>Composition of Indoor Decoration System</vt:lpstr>
      <vt:lpstr>PowerPoint 演示文稿</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wangcongzjhw</cp:lastModifiedBy>
  <cp:revision>363</cp:revision>
  <dcterms:created xsi:type="dcterms:W3CDTF">2018-11-29T10:16:29Z</dcterms:created>
  <dcterms:modified xsi:type="dcterms:W3CDTF">2020-12-18T07:32:26Z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(3)1m/6wOUl22nZ46uMk5PgyMND6w0RaF2WrnzV+v7f+XJuyZp12AyUBRs3yWp1vYIVveYpBq6i
trWWuzMspzUvaQ+lqGkmdu6LhUfvKcaz9YxHaoj00ebR/415v326jKw/tohu5CSlxisSEJj8
mwNAyL9IbWkfatAoYjChJvgqqBgmR464T5u8Kk3gD0WQcWxJf4Q/2om/1jDskPJkhDbYlNR2
G0emglzS8cjRy7whuQ</vt:lpwstr>
  </property>
  <property fmtid="{D5CDD505-2E9C-101B-9397-08002B2CF9AE}" pid="3" name="_2015_ms_pID_7253431">
    <vt:lpwstr>9v9pMsYSLycY2RdnsS/tLoL/tDK59Zoc1GdOnZzvQgcOSamK4tv02K
yYe3Kz2FYsKIA8lKiuaM1wIo16DOUUo3QaLQx4JlgKINOF5yzWE/6olCIKJoE1mqrnAIULYW
avG3hCh/9TqgE7lVlrlkndkn0f0MbdSQ+tHIYNAwQcRcwxuxsOlA9c6GCpTeWC6zMjNmPBFo
7TaI1042fRm+oBOPTHaxTYr6euYBhak8W7XQ</vt:lpwstr>
  </property>
  <property fmtid="{D5CDD505-2E9C-101B-9397-08002B2CF9AE}" pid="4" name="_2015_ms_pID_7253432">
    <vt:lpwstr>8Q==</vt:lpwstr>
  </property>
  <property fmtid="{D5CDD505-2E9C-101B-9397-08002B2CF9AE}" pid="5" name="ContentTypeId">
    <vt:lpwstr>0x010100CC226774B8D87F4D92D9D1F6859ED44E</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1608270285</vt:lpwstr>
  </property>
</Properties>
</file>