
<file path=[Content_Types].xml><?xml version="1.0" encoding="utf-8"?>
<Types xmlns="http://schemas.openxmlformats.org/package/2006/content-types">
  <Default Extension="png" ContentType="image/png"/>
  <Default Extension="vsd" ContentType="application/vnd.visio"/>
  <Default Extension="tmp"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49"/>
  </p:notesMasterIdLst>
  <p:handoutMasterIdLst>
    <p:handoutMasterId r:id="rId50"/>
  </p:handoutMasterIdLst>
  <p:sldIdLst>
    <p:sldId id="257" r:id="rId8"/>
    <p:sldId id="258" r:id="rId9"/>
    <p:sldId id="259" r:id="rId10"/>
    <p:sldId id="260" r:id="rId11"/>
    <p:sldId id="261" r:id="rId12"/>
    <p:sldId id="262" r:id="rId13"/>
    <p:sldId id="263" r:id="rId14"/>
    <p:sldId id="264" r:id="rId15"/>
    <p:sldId id="265" r:id="rId16"/>
    <p:sldId id="266" r:id="rId17"/>
    <p:sldId id="298" r:id="rId18"/>
    <p:sldId id="276" r:id="rId19"/>
    <p:sldId id="277" r:id="rId20"/>
    <p:sldId id="278" r:id="rId21"/>
    <p:sldId id="267" r:id="rId22"/>
    <p:sldId id="268" r:id="rId23"/>
    <p:sldId id="297" r:id="rId24"/>
    <p:sldId id="279" r:id="rId25"/>
    <p:sldId id="280" r:id="rId26"/>
    <p:sldId id="282" r:id="rId27"/>
    <p:sldId id="281" r:id="rId28"/>
    <p:sldId id="283" r:id="rId29"/>
    <p:sldId id="269" r:id="rId30"/>
    <p:sldId id="270" r:id="rId31"/>
    <p:sldId id="271" r:id="rId32"/>
    <p:sldId id="272" r:id="rId33"/>
    <p:sldId id="273" r:id="rId34"/>
    <p:sldId id="284" r:id="rId35"/>
    <p:sldId id="285" r:id="rId36"/>
    <p:sldId id="286" r:id="rId37"/>
    <p:sldId id="287" r:id="rId38"/>
    <p:sldId id="288" r:id="rId39"/>
    <p:sldId id="289" r:id="rId40"/>
    <p:sldId id="290" r:id="rId41"/>
    <p:sldId id="291" r:id="rId42"/>
    <p:sldId id="274" r:id="rId43"/>
    <p:sldId id="275" r:id="rId44"/>
    <p:sldId id="292" r:id="rId45"/>
    <p:sldId id="296" r:id="rId46"/>
    <p:sldId id="295" r:id="rId47"/>
    <p:sldId id="256" r:id="rId48"/>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gcongzjhw" initials="w" lastIdx="1" clrIdx="0">
    <p:extLst>
      <p:ext uri="{19B8F6BF-5375-455C-9EA6-DF929625EA0E}">
        <p15:presenceInfo xmlns:p15="http://schemas.microsoft.com/office/powerpoint/2012/main" userId="S-1-5-21-147214757-305610072-1517763936-65856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FFFFFF"/>
    <a:srgbClr val="404040"/>
    <a:srgbClr val="151515"/>
    <a:srgbClr val="575756"/>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7973" autoAdjust="0"/>
  </p:normalViewPr>
  <p:slideViewPr>
    <p:cSldViewPr snapToGrid="0" snapToObjects="1">
      <p:cViewPr varScale="1">
        <p:scale>
          <a:sx n="55" d="100"/>
          <a:sy n="55" d="100"/>
        </p:scale>
        <p:origin x="1028"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44" d="100"/>
          <a:sy n="44" d="100"/>
        </p:scale>
        <p:origin x="2784" y="5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8" Type="http://schemas.openxmlformats.org/officeDocument/2006/relationships/slide" Target="slides/slide1.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A0BADE6-E8BF-4C5D-86A9-CE7AC70E331C}"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C5A46F77-9AFC-4AA8-99D6-83CA2200479A}">
      <dgm:prSet phldrT="[文本]"/>
      <dgm:spPr/>
      <dgm:t>
        <a:bodyPr/>
        <a:lstStyle/>
        <a:p>
          <a:r>
            <a:rPr lang="en-US"/>
            <a:t>Large sensible heat</a:t>
          </a:r>
        </a:p>
      </dgm:t>
    </dgm:pt>
    <dgm:pt modelId="{CAFE40E0-8FF1-4E1C-BC09-0D8AF3AB88BE}" type="parTrans" cxnId="{50977258-8A24-4E83-8ACC-033FCCB37E74}">
      <dgm:prSet/>
      <dgm:spPr/>
      <dgm:t>
        <a:bodyPr/>
        <a:lstStyle/>
        <a:p>
          <a:endParaRPr lang="zh-CN" altLang="en-US"/>
        </a:p>
      </dgm:t>
    </dgm:pt>
    <dgm:pt modelId="{05F676A0-B973-4622-B929-82579F7A27CF}" type="sibTrans" cxnId="{50977258-8A24-4E83-8ACC-033FCCB37E74}">
      <dgm:prSet/>
      <dgm:spPr/>
      <dgm:t>
        <a:bodyPr/>
        <a:lstStyle/>
        <a:p>
          <a:endParaRPr lang="zh-CN" altLang="en-US"/>
        </a:p>
      </dgm:t>
    </dgm:pt>
    <dgm:pt modelId="{B3E576E3-A635-4107-957D-99CA123544A8}">
      <dgm:prSet phldrT="[文本]"/>
      <dgm:spPr/>
      <dgm:t>
        <a:bodyPr/>
        <a:lstStyle/>
        <a:p>
          <a:r>
            <a:rPr lang="en-US"/>
            <a:t>Low latent heat</a:t>
          </a:r>
        </a:p>
      </dgm:t>
    </dgm:pt>
    <dgm:pt modelId="{A17905B3-03D4-40AF-9E25-36450440467A}" type="parTrans" cxnId="{CB01284D-58CD-425B-9390-21DFC7A1728B}">
      <dgm:prSet/>
      <dgm:spPr/>
      <dgm:t>
        <a:bodyPr/>
        <a:lstStyle/>
        <a:p>
          <a:endParaRPr lang="zh-CN" altLang="en-US"/>
        </a:p>
      </dgm:t>
    </dgm:pt>
    <dgm:pt modelId="{71F6ADE2-0A38-4735-A415-1B8873F9CF96}" type="sibTrans" cxnId="{CB01284D-58CD-425B-9390-21DFC7A1728B}">
      <dgm:prSet/>
      <dgm:spPr/>
      <dgm:t>
        <a:bodyPr/>
        <a:lstStyle/>
        <a:p>
          <a:endParaRPr lang="zh-CN" altLang="en-US"/>
        </a:p>
      </dgm:t>
    </dgm:pt>
    <dgm:pt modelId="{3811E928-DC9C-400F-8B2A-C1ECD1E9DFEA}">
      <dgm:prSet phldrT="[文本]"/>
      <dgm:spPr/>
      <dgm:t>
        <a:bodyPr/>
        <a:lstStyle/>
        <a:p>
          <a:r>
            <a:rPr lang="en-US" dirty="0"/>
            <a:t>Large air volume and small enthalpy difference</a:t>
          </a:r>
        </a:p>
      </dgm:t>
    </dgm:pt>
    <dgm:pt modelId="{FBB4D608-73E2-4CA8-9790-49869F06238A}" type="parTrans" cxnId="{D634C128-783B-4B10-A597-C5F58A9BA30C}">
      <dgm:prSet/>
      <dgm:spPr/>
      <dgm:t>
        <a:bodyPr/>
        <a:lstStyle/>
        <a:p>
          <a:endParaRPr lang="zh-CN" altLang="en-US"/>
        </a:p>
      </dgm:t>
    </dgm:pt>
    <dgm:pt modelId="{298279D1-E02D-48B2-80FA-EEBB583E6338}" type="sibTrans" cxnId="{D634C128-783B-4B10-A597-C5F58A9BA30C}">
      <dgm:prSet/>
      <dgm:spPr/>
      <dgm:t>
        <a:bodyPr/>
        <a:lstStyle/>
        <a:p>
          <a:endParaRPr lang="zh-CN" altLang="en-US"/>
        </a:p>
      </dgm:t>
    </dgm:pt>
    <dgm:pt modelId="{45FE3E13-9FE3-4C47-9E50-1FDBC5E0661C}">
      <dgm:prSet/>
      <dgm:spPr/>
      <dgm:t>
        <a:bodyPr/>
        <a:lstStyle/>
        <a:p>
          <a:r>
            <a:rPr lang="en-US" dirty="0"/>
            <a:t>Non-stop operation and perennial cooling</a:t>
          </a:r>
        </a:p>
      </dgm:t>
    </dgm:pt>
    <dgm:pt modelId="{F061C5EA-2925-4B05-894A-7596EEB34FC2}" type="parTrans" cxnId="{7C694470-6881-4CA9-B3BF-0105C6890290}">
      <dgm:prSet/>
      <dgm:spPr/>
      <dgm:t>
        <a:bodyPr/>
        <a:lstStyle/>
        <a:p>
          <a:endParaRPr lang="zh-CN" altLang="en-US"/>
        </a:p>
      </dgm:t>
    </dgm:pt>
    <dgm:pt modelId="{E25FA2A1-801C-4C87-877E-9DBDEF265A6D}" type="sibTrans" cxnId="{7C694470-6881-4CA9-B3BF-0105C6890290}">
      <dgm:prSet/>
      <dgm:spPr/>
      <dgm:t>
        <a:bodyPr/>
        <a:lstStyle/>
        <a:p>
          <a:endParaRPr lang="zh-CN" altLang="en-US"/>
        </a:p>
      </dgm:t>
    </dgm:pt>
    <dgm:pt modelId="{2265C7BB-63C7-44CB-A651-E1CCD2DC8A6D}">
      <dgm:prSet/>
      <dgm:spPr/>
      <dgm:t>
        <a:bodyPr/>
        <a:lstStyle/>
        <a:p>
          <a:r>
            <a:rPr lang="en-US"/>
            <a:t>Multiple air flow modes</a:t>
          </a:r>
        </a:p>
      </dgm:t>
    </dgm:pt>
    <dgm:pt modelId="{7D188A79-C89B-42EF-A6BE-4D4CA94E67B6}" type="parTrans" cxnId="{AF1A3DC6-71A6-4B17-86FD-8C5B01E97B32}">
      <dgm:prSet/>
      <dgm:spPr/>
      <dgm:t>
        <a:bodyPr/>
        <a:lstStyle/>
        <a:p>
          <a:endParaRPr lang="zh-CN" altLang="en-US"/>
        </a:p>
      </dgm:t>
    </dgm:pt>
    <dgm:pt modelId="{BDE4C916-26FF-4BC8-AAA6-7DE4DFC00A2F}" type="sibTrans" cxnId="{AF1A3DC6-71A6-4B17-86FD-8C5B01E97B32}">
      <dgm:prSet/>
      <dgm:spPr/>
      <dgm:t>
        <a:bodyPr/>
        <a:lstStyle/>
        <a:p>
          <a:endParaRPr lang="zh-CN" altLang="en-US"/>
        </a:p>
      </dgm:t>
    </dgm:pt>
    <dgm:pt modelId="{D204DFA9-E495-4882-925B-58EF304F46A3}">
      <dgm:prSet/>
      <dgm:spPr/>
      <dgm:t>
        <a:bodyPr/>
        <a:lstStyle/>
        <a:p>
          <a:r>
            <a:rPr lang="en-US"/>
            <a:t>Plenum chamber air supply</a:t>
          </a:r>
        </a:p>
      </dgm:t>
    </dgm:pt>
    <dgm:pt modelId="{6DD4A60B-A595-413B-B151-F677FBD10100}" type="parTrans" cxnId="{7D979C1F-ABDF-4CE2-BAEB-692A362A41A2}">
      <dgm:prSet/>
      <dgm:spPr/>
      <dgm:t>
        <a:bodyPr/>
        <a:lstStyle/>
        <a:p>
          <a:endParaRPr lang="zh-CN" altLang="en-US"/>
        </a:p>
      </dgm:t>
    </dgm:pt>
    <dgm:pt modelId="{BDB2083D-D390-4FA9-9FAF-60D2E3EE07BB}" type="sibTrans" cxnId="{7D979C1F-ABDF-4CE2-BAEB-692A362A41A2}">
      <dgm:prSet/>
      <dgm:spPr/>
      <dgm:t>
        <a:bodyPr/>
        <a:lstStyle/>
        <a:p>
          <a:endParaRPr lang="zh-CN" altLang="en-US"/>
        </a:p>
      </dgm:t>
    </dgm:pt>
    <dgm:pt modelId="{8E00AC36-A9E7-4FCA-ABFC-7CB0790BBA6D}">
      <dgm:prSet/>
      <dgm:spPr/>
      <dgm:t>
        <a:bodyPr/>
        <a:lstStyle/>
        <a:p>
          <a:r>
            <a:rPr lang="en-US"/>
            <a:t>Strict requirements for temperature, humidity, and cleanliness</a:t>
          </a:r>
        </a:p>
      </dgm:t>
    </dgm:pt>
    <dgm:pt modelId="{A4205008-DE9F-451B-9D27-48A5364E03E6}" type="parTrans" cxnId="{1FD447CC-9B02-4E4E-AD24-99B9C7186206}">
      <dgm:prSet/>
      <dgm:spPr/>
      <dgm:t>
        <a:bodyPr/>
        <a:lstStyle/>
        <a:p>
          <a:endParaRPr lang="zh-CN" altLang="en-US"/>
        </a:p>
      </dgm:t>
    </dgm:pt>
    <dgm:pt modelId="{AFA0025D-881F-4241-BAB4-C45B97B1141F}" type="sibTrans" cxnId="{1FD447CC-9B02-4E4E-AD24-99B9C7186206}">
      <dgm:prSet/>
      <dgm:spPr/>
      <dgm:t>
        <a:bodyPr/>
        <a:lstStyle/>
        <a:p>
          <a:endParaRPr lang="zh-CN" altLang="en-US"/>
        </a:p>
      </dgm:t>
    </dgm:pt>
    <dgm:pt modelId="{843E291D-DEDB-4B74-9C92-C579620D1B85}" type="pres">
      <dgm:prSet presAssocID="{3A0BADE6-E8BF-4C5D-86A9-CE7AC70E331C}" presName="Name0" presStyleCnt="0">
        <dgm:presLayoutVars>
          <dgm:chMax val="7"/>
          <dgm:chPref val="7"/>
          <dgm:dir/>
        </dgm:presLayoutVars>
      </dgm:prSet>
      <dgm:spPr/>
      <dgm:t>
        <a:bodyPr/>
        <a:lstStyle/>
        <a:p>
          <a:endParaRPr lang="zh-CN" altLang="en-US"/>
        </a:p>
      </dgm:t>
    </dgm:pt>
    <dgm:pt modelId="{3902D64D-D1B2-458E-A539-BFFB1AC750DC}" type="pres">
      <dgm:prSet presAssocID="{3A0BADE6-E8BF-4C5D-86A9-CE7AC70E331C}" presName="Name1" presStyleCnt="0"/>
      <dgm:spPr/>
    </dgm:pt>
    <dgm:pt modelId="{472CAC22-F075-4DE5-BC0C-A3304B981123}" type="pres">
      <dgm:prSet presAssocID="{3A0BADE6-E8BF-4C5D-86A9-CE7AC70E331C}" presName="cycle" presStyleCnt="0"/>
      <dgm:spPr/>
    </dgm:pt>
    <dgm:pt modelId="{B44D4B95-DD5E-4C7E-B170-2024687B99DF}" type="pres">
      <dgm:prSet presAssocID="{3A0BADE6-E8BF-4C5D-86A9-CE7AC70E331C}" presName="srcNode" presStyleLbl="node1" presStyleIdx="0" presStyleCnt="7"/>
      <dgm:spPr/>
    </dgm:pt>
    <dgm:pt modelId="{589E06DC-1D1E-4FE4-995D-92EB7F64CFE8}" type="pres">
      <dgm:prSet presAssocID="{3A0BADE6-E8BF-4C5D-86A9-CE7AC70E331C}" presName="conn" presStyleLbl="parChTrans1D2" presStyleIdx="0" presStyleCnt="1"/>
      <dgm:spPr/>
      <dgm:t>
        <a:bodyPr/>
        <a:lstStyle/>
        <a:p>
          <a:endParaRPr lang="zh-CN" altLang="en-US"/>
        </a:p>
      </dgm:t>
    </dgm:pt>
    <dgm:pt modelId="{66CEE39F-7B29-4BE5-8431-D471C5CCEFBC}" type="pres">
      <dgm:prSet presAssocID="{3A0BADE6-E8BF-4C5D-86A9-CE7AC70E331C}" presName="extraNode" presStyleLbl="node1" presStyleIdx="0" presStyleCnt="7"/>
      <dgm:spPr/>
    </dgm:pt>
    <dgm:pt modelId="{B9B9D4C1-74B0-436F-B3C9-D557ADD39591}" type="pres">
      <dgm:prSet presAssocID="{3A0BADE6-E8BF-4C5D-86A9-CE7AC70E331C}" presName="dstNode" presStyleLbl="node1" presStyleIdx="0" presStyleCnt="7"/>
      <dgm:spPr/>
    </dgm:pt>
    <dgm:pt modelId="{D3AB1FC0-FE3F-496B-8330-E9260FB0F135}" type="pres">
      <dgm:prSet presAssocID="{C5A46F77-9AFC-4AA8-99D6-83CA2200479A}" presName="text_1" presStyleLbl="node1" presStyleIdx="0" presStyleCnt="7">
        <dgm:presLayoutVars>
          <dgm:bulletEnabled val="1"/>
        </dgm:presLayoutVars>
      </dgm:prSet>
      <dgm:spPr/>
      <dgm:t>
        <a:bodyPr/>
        <a:lstStyle/>
        <a:p>
          <a:endParaRPr lang="zh-CN" altLang="en-US"/>
        </a:p>
      </dgm:t>
    </dgm:pt>
    <dgm:pt modelId="{1239B6E3-92AB-4F44-B8BB-A4E5CE385027}" type="pres">
      <dgm:prSet presAssocID="{C5A46F77-9AFC-4AA8-99D6-83CA2200479A}" presName="accent_1" presStyleCnt="0"/>
      <dgm:spPr/>
    </dgm:pt>
    <dgm:pt modelId="{D32D1901-3348-487C-A60A-AB52D56A1419}" type="pres">
      <dgm:prSet presAssocID="{C5A46F77-9AFC-4AA8-99D6-83CA2200479A}" presName="accentRepeatNode" presStyleLbl="solidFgAcc1" presStyleIdx="0" presStyleCnt="7"/>
      <dgm:spPr/>
    </dgm:pt>
    <dgm:pt modelId="{BBF42111-6A2B-481E-8618-0009B06A1C55}" type="pres">
      <dgm:prSet presAssocID="{B3E576E3-A635-4107-957D-99CA123544A8}" presName="text_2" presStyleLbl="node1" presStyleIdx="1" presStyleCnt="7">
        <dgm:presLayoutVars>
          <dgm:bulletEnabled val="1"/>
        </dgm:presLayoutVars>
      </dgm:prSet>
      <dgm:spPr/>
      <dgm:t>
        <a:bodyPr/>
        <a:lstStyle/>
        <a:p>
          <a:endParaRPr lang="zh-CN" altLang="en-US"/>
        </a:p>
      </dgm:t>
    </dgm:pt>
    <dgm:pt modelId="{6B4F9D61-AA28-4904-8A23-EB5C1FF49C5F}" type="pres">
      <dgm:prSet presAssocID="{B3E576E3-A635-4107-957D-99CA123544A8}" presName="accent_2" presStyleCnt="0"/>
      <dgm:spPr/>
    </dgm:pt>
    <dgm:pt modelId="{117EC43B-D0A9-45BD-B86D-D7E7BFDE62E7}" type="pres">
      <dgm:prSet presAssocID="{B3E576E3-A635-4107-957D-99CA123544A8}" presName="accentRepeatNode" presStyleLbl="solidFgAcc1" presStyleIdx="1" presStyleCnt="7"/>
      <dgm:spPr/>
    </dgm:pt>
    <dgm:pt modelId="{46058782-8CD2-4203-95CD-70516DC23D20}" type="pres">
      <dgm:prSet presAssocID="{3811E928-DC9C-400F-8B2A-C1ECD1E9DFEA}" presName="text_3" presStyleLbl="node1" presStyleIdx="2" presStyleCnt="7">
        <dgm:presLayoutVars>
          <dgm:bulletEnabled val="1"/>
        </dgm:presLayoutVars>
      </dgm:prSet>
      <dgm:spPr/>
      <dgm:t>
        <a:bodyPr/>
        <a:lstStyle/>
        <a:p>
          <a:endParaRPr lang="zh-CN" altLang="en-US"/>
        </a:p>
      </dgm:t>
    </dgm:pt>
    <dgm:pt modelId="{46DDD317-8A0C-4C24-A557-6B0C04F914A0}" type="pres">
      <dgm:prSet presAssocID="{3811E928-DC9C-400F-8B2A-C1ECD1E9DFEA}" presName="accent_3" presStyleCnt="0"/>
      <dgm:spPr/>
    </dgm:pt>
    <dgm:pt modelId="{9398CDEA-6081-4D7C-A5D1-5A6DF1FDA5FB}" type="pres">
      <dgm:prSet presAssocID="{3811E928-DC9C-400F-8B2A-C1ECD1E9DFEA}" presName="accentRepeatNode" presStyleLbl="solidFgAcc1" presStyleIdx="2" presStyleCnt="7"/>
      <dgm:spPr/>
    </dgm:pt>
    <dgm:pt modelId="{68F13310-0549-4B16-A39F-62302784BE0D}" type="pres">
      <dgm:prSet presAssocID="{45FE3E13-9FE3-4C47-9E50-1FDBC5E0661C}" presName="text_4" presStyleLbl="node1" presStyleIdx="3" presStyleCnt="7">
        <dgm:presLayoutVars>
          <dgm:bulletEnabled val="1"/>
        </dgm:presLayoutVars>
      </dgm:prSet>
      <dgm:spPr/>
      <dgm:t>
        <a:bodyPr/>
        <a:lstStyle/>
        <a:p>
          <a:endParaRPr lang="zh-CN" altLang="en-US"/>
        </a:p>
      </dgm:t>
    </dgm:pt>
    <dgm:pt modelId="{3F74472A-5937-4002-BF77-8125597C6FC3}" type="pres">
      <dgm:prSet presAssocID="{45FE3E13-9FE3-4C47-9E50-1FDBC5E0661C}" presName="accent_4" presStyleCnt="0"/>
      <dgm:spPr/>
    </dgm:pt>
    <dgm:pt modelId="{808C5959-997B-4440-86AC-9B4A036647F1}" type="pres">
      <dgm:prSet presAssocID="{45FE3E13-9FE3-4C47-9E50-1FDBC5E0661C}" presName="accentRepeatNode" presStyleLbl="solidFgAcc1" presStyleIdx="3" presStyleCnt="7"/>
      <dgm:spPr/>
    </dgm:pt>
    <dgm:pt modelId="{8196F13D-C789-417E-80AA-CCB2C50D004E}" type="pres">
      <dgm:prSet presAssocID="{2265C7BB-63C7-44CB-A651-E1CCD2DC8A6D}" presName="text_5" presStyleLbl="node1" presStyleIdx="4" presStyleCnt="7">
        <dgm:presLayoutVars>
          <dgm:bulletEnabled val="1"/>
        </dgm:presLayoutVars>
      </dgm:prSet>
      <dgm:spPr/>
      <dgm:t>
        <a:bodyPr/>
        <a:lstStyle/>
        <a:p>
          <a:endParaRPr lang="zh-CN" altLang="en-US"/>
        </a:p>
      </dgm:t>
    </dgm:pt>
    <dgm:pt modelId="{63E9F751-7644-4F51-ADF1-B9EE696C670F}" type="pres">
      <dgm:prSet presAssocID="{2265C7BB-63C7-44CB-A651-E1CCD2DC8A6D}" presName="accent_5" presStyleCnt="0"/>
      <dgm:spPr/>
    </dgm:pt>
    <dgm:pt modelId="{393E0E99-421B-44FE-B494-0A319101F867}" type="pres">
      <dgm:prSet presAssocID="{2265C7BB-63C7-44CB-A651-E1CCD2DC8A6D}" presName="accentRepeatNode" presStyleLbl="solidFgAcc1" presStyleIdx="4" presStyleCnt="7"/>
      <dgm:spPr/>
    </dgm:pt>
    <dgm:pt modelId="{312DE657-7321-4159-8029-7B2F3A1B913B}" type="pres">
      <dgm:prSet presAssocID="{D204DFA9-E495-4882-925B-58EF304F46A3}" presName="text_6" presStyleLbl="node1" presStyleIdx="5" presStyleCnt="7">
        <dgm:presLayoutVars>
          <dgm:bulletEnabled val="1"/>
        </dgm:presLayoutVars>
      </dgm:prSet>
      <dgm:spPr/>
      <dgm:t>
        <a:bodyPr/>
        <a:lstStyle/>
        <a:p>
          <a:endParaRPr lang="zh-CN" altLang="en-US"/>
        </a:p>
      </dgm:t>
    </dgm:pt>
    <dgm:pt modelId="{C3913DCF-CF11-41AE-BB75-4392DCF88EC6}" type="pres">
      <dgm:prSet presAssocID="{D204DFA9-E495-4882-925B-58EF304F46A3}" presName="accent_6" presStyleCnt="0"/>
      <dgm:spPr/>
    </dgm:pt>
    <dgm:pt modelId="{A2EBF4CB-DA60-44A1-A6A6-E4D94B1E8234}" type="pres">
      <dgm:prSet presAssocID="{D204DFA9-E495-4882-925B-58EF304F46A3}" presName="accentRepeatNode" presStyleLbl="solidFgAcc1" presStyleIdx="5" presStyleCnt="7"/>
      <dgm:spPr/>
    </dgm:pt>
    <dgm:pt modelId="{E71F80A0-C481-4CA7-8954-86A755F0FBB4}" type="pres">
      <dgm:prSet presAssocID="{8E00AC36-A9E7-4FCA-ABFC-7CB0790BBA6D}" presName="text_7" presStyleLbl="node1" presStyleIdx="6" presStyleCnt="7">
        <dgm:presLayoutVars>
          <dgm:bulletEnabled val="1"/>
        </dgm:presLayoutVars>
      </dgm:prSet>
      <dgm:spPr/>
      <dgm:t>
        <a:bodyPr/>
        <a:lstStyle/>
        <a:p>
          <a:endParaRPr lang="zh-CN" altLang="en-US"/>
        </a:p>
      </dgm:t>
    </dgm:pt>
    <dgm:pt modelId="{7F50528E-6E80-4C16-9473-60501CE257E6}" type="pres">
      <dgm:prSet presAssocID="{8E00AC36-A9E7-4FCA-ABFC-7CB0790BBA6D}" presName="accent_7" presStyleCnt="0"/>
      <dgm:spPr/>
    </dgm:pt>
    <dgm:pt modelId="{32095C27-573E-4E2C-B380-6443BDB70962}" type="pres">
      <dgm:prSet presAssocID="{8E00AC36-A9E7-4FCA-ABFC-7CB0790BBA6D}" presName="accentRepeatNode" presStyleLbl="solidFgAcc1" presStyleIdx="6" presStyleCnt="7"/>
      <dgm:spPr/>
    </dgm:pt>
  </dgm:ptLst>
  <dgm:cxnLst>
    <dgm:cxn modelId="{20E702F1-1678-48C2-BA9D-F88AC6A4C294}" type="presOf" srcId="{C5A46F77-9AFC-4AA8-99D6-83CA2200479A}" destId="{D3AB1FC0-FE3F-496B-8330-E9260FB0F135}" srcOrd="0" destOrd="0" presId="urn:microsoft.com/office/officeart/2008/layout/VerticalCurvedList"/>
    <dgm:cxn modelId="{7C694470-6881-4CA9-B3BF-0105C6890290}" srcId="{3A0BADE6-E8BF-4C5D-86A9-CE7AC70E331C}" destId="{45FE3E13-9FE3-4C47-9E50-1FDBC5E0661C}" srcOrd="3" destOrd="0" parTransId="{F061C5EA-2925-4B05-894A-7596EEB34FC2}" sibTransId="{E25FA2A1-801C-4C87-877E-9DBDEF265A6D}"/>
    <dgm:cxn modelId="{7D979C1F-ABDF-4CE2-BAEB-692A362A41A2}" srcId="{3A0BADE6-E8BF-4C5D-86A9-CE7AC70E331C}" destId="{D204DFA9-E495-4882-925B-58EF304F46A3}" srcOrd="5" destOrd="0" parTransId="{6DD4A60B-A595-413B-B151-F677FBD10100}" sibTransId="{BDB2083D-D390-4FA9-9FAF-60D2E3EE07BB}"/>
    <dgm:cxn modelId="{CB01284D-58CD-425B-9390-21DFC7A1728B}" srcId="{3A0BADE6-E8BF-4C5D-86A9-CE7AC70E331C}" destId="{B3E576E3-A635-4107-957D-99CA123544A8}" srcOrd="1" destOrd="0" parTransId="{A17905B3-03D4-40AF-9E25-36450440467A}" sibTransId="{71F6ADE2-0A38-4735-A415-1B8873F9CF96}"/>
    <dgm:cxn modelId="{8460007D-5AA9-457B-BB98-1CC953AF8F10}" type="presOf" srcId="{3811E928-DC9C-400F-8B2A-C1ECD1E9DFEA}" destId="{46058782-8CD2-4203-95CD-70516DC23D20}" srcOrd="0" destOrd="0" presId="urn:microsoft.com/office/officeart/2008/layout/VerticalCurvedList"/>
    <dgm:cxn modelId="{1FD447CC-9B02-4E4E-AD24-99B9C7186206}" srcId="{3A0BADE6-E8BF-4C5D-86A9-CE7AC70E331C}" destId="{8E00AC36-A9E7-4FCA-ABFC-7CB0790BBA6D}" srcOrd="6" destOrd="0" parTransId="{A4205008-DE9F-451B-9D27-48A5364E03E6}" sibTransId="{AFA0025D-881F-4241-BAB4-C45B97B1141F}"/>
    <dgm:cxn modelId="{1F9C5041-BA15-4825-9DF4-EB826ECE4F3C}" type="presOf" srcId="{2265C7BB-63C7-44CB-A651-E1CCD2DC8A6D}" destId="{8196F13D-C789-417E-80AA-CCB2C50D004E}" srcOrd="0" destOrd="0" presId="urn:microsoft.com/office/officeart/2008/layout/VerticalCurvedList"/>
    <dgm:cxn modelId="{AF1A3DC6-71A6-4B17-86FD-8C5B01E97B32}" srcId="{3A0BADE6-E8BF-4C5D-86A9-CE7AC70E331C}" destId="{2265C7BB-63C7-44CB-A651-E1CCD2DC8A6D}" srcOrd="4" destOrd="0" parTransId="{7D188A79-C89B-42EF-A6BE-4D4CA94E67B6}" sibTransId="{BDE4C916-26FF-4BC8-AAA6-7DE4DFC00A2F}"/>
    <dgm:cxn modelId="{549D43A5-72BC-44F5-AE1F-84AF75052D07}" type="presOf" srcId="{05F676A0-B973-4622-B929-82579F7A27CF}" destId="{589E06DC-1D1E-4FE4-995D-92EB7F64CFE8}" srcOrd="0" destOrd="0" presId="urn:microsoft.com/office/officeart/2008/layout/VerticalCurvedList"/>
    <dgm:cxn modelId="{E800CA10-FDD4-45EF-9AC7-BA6E915FD892}" type="presOf" srcId="{45FE3E13-9FE3-4C47-9E50-1FDBC5E0661C}" destId="{68F13310-0549-4B16-A39F-62302784BE0D}" srcOrd="0" destOrd="0" presId="urn:microsoft.com/office/officeart/2008/layout/VerticalCurvedList"/>
    <dgm:cxn modelId="{50977258-8A24-4E83-8ACC-033FCCB37E74}" srcId="{3A0BADE6-E8BF-4C5D-86A9-CE7AC70E331C}" destId="{C5A46F77-9AFC-4AA8-99D6-83CA2200479A}" srcOrd="0" destOrd="0" parTransId="{CAFE40E0-8FF1-4E1C-BC09-0D8AF3AB88BE}" sibTransId="{05F676A0-B973-4622-B929-82579F7A27CF}"/>
    <dgm:cxn modelId="{BBB742A1-4F9B-4859-8189-C30FFB957ACA}" type="presOf" srcId="{8E00AC36-A9E7-4FCA-ABFC-7CB0790BBA6D}" destId="{E71F80A0-C481-4CA7-8954-86A755F0FBB4}" srcOrd="0" destOrd="0" presId="urn:microsoft.com/office/officeart/2008/layout/VerticalCurvedList"/>
    <dgm:cxn modelId="{B5F1BC28-9017-4481-935D-26D8280A1F22}" type="presOf" srcId="{D204DFA9-E495-4882-925B-58EF304F46A3}" destId="{312DE657-7321-4159-8029-7B2F3A1B913B}" srcOrd="0" destOrd="0" presId="urn:microsoft.com/office/officeart/2008/layout/VerticalCurvedList"/>
    <dgm:cxn modelId="{53DE60DF-500E-4B6E-89DD-2AA91A4B32D9}" type="presOf" srcId="{B3E576E3-A635-4107-957D-99CA123544A8}" destId="{BBF42111-6A2B-481E-8618-0009B06A1C55}" srcOrd="0" destOrd="0" presId="urn:microsoft.com/office/officeart/2008/layout/VerticalCurvedList"/>
    <dgm:cxn modelId="{6F6DB47A-7ED2-470A-9C31-529D9ADE8CEA}" type="presOf" srcId="{3A0BADE6-E8BF-4C5D-86A9-CE7AC70E331C}" destId="{843E291D-DEDB-4B74-9C92-C579620D1B85}" srcOrd="0" destOrd="0" presId="urn:microsoft.com/office/officeart/2008/layout/VerticalCurvedList"/>
    <dgm:cxn modelId="{D634C128-783B-4B10-A597-C5F58A9BA30C}" srcId="{3A0BADE6-E8BF-4C5D-86A9-CE7AC70E331C}" destId="{3811E928-DC9C-400F-8B2A-C1ECD1E9DFEA}" srcOrd="2" destOrd="0" parTransId="{FBB4D608-73E2-4CA8-9790-49869F06238A}" sibTransId="{298279D1-E02D-48B2-80FA-EEBB583E6338}"/>
    <dgm:cxn modelId="{9719EC8C-AAA2-4972-8E45-64B3530842DB}" type="presParOf" srcId="{843E291D-DEDB-4B74-9C92-C579620D1B85}" destId="{3902D64D-D1B2-458E-A539-BFFB1AC750DC}" srcOrd="0" destOrd="0" presId="urn:microsoft.com/office/officeart/2008/layout/VerticalCurvedList"/>
    <dgm:cxn modelId="{FFED6E45-6E34-4755-A638-5738049F7127}" type="presParOf" srcId="{3902D64D-D1B2-458E-A539-BFFB1AC750DC}" destId="{472CAC22-F075-4DE5-BC0C-A3304B981123}" srcOrd="0" destOrd="0" presId="urn:microsoft.com/office/officeart/2008/layout/VerticalCurvedList"/>
    <dgm:cxn modelId="{3EAE1CE3-95AB-47DA-8161-F8E0B287DF36}" type="presParOf" srcId="{472CAC22-F075-4DE5-BC0C-A3304B981123}" destId="{B44D4B95-DD5E-4C7E-B170-2024687B99DF}" srcOrd="0" destOrd="0" presId="urn:microsoft.com/office/officeart/2008/layout/VerticalCurvedList"/>
    <dgm:cxn modelId="{1736E778-4B7F-4789-987A-6B0F2A5FB59C}" type="presParOf" srcId="{472CAC22-F075-4DE5-BC0C-A3304B981123}" destId="{589E06DC-1D1E-4FE4-995D-92EB7F64CFE8}" srcOrd="1" destOrd="0" presId="urn:microsoft.com/office/officeart/2008/layout/VerticalCurvedList"/>
    <dgm:cxn modelId="{99DF2172-EBFD-445C-8B0A-3781D4EDB1D4}" type="presParOf" srcId="{472CAC22-F075-4DE5-BC0C-A3304B981123}" destId="{66CEE39F-7B29-4BE5-8431-D471C5CCEFBC}" srcOrd="2" destOrd="0" presId="urn:microsoft.com/office/officeart/2008/layout/VerticalCurvedList"/>
    <dgm:cxn modelId="{D03121AB-9C4B-4584-B174-E35536FAA9C9}" type="presParOf" srcId="{472CAC22-F075-4DE5-BC0C-A3304B981123}" destId="{B9B9D4C1-74B0-436F-B3C9-D557ADD39591}" srcOrd="3" destOrd="0" presId="urn:microsoft.com/office/officeart/2008/layout/VerticalCurvedList"/>
    <dgm:cxn modelId="{2954FE74-B5F8-49DB-914C-78156C2CF490}" type="presParOf" srcId="{3902D64D-D1B2-458E-A539-BFFB1AC750DC}" destId="{D3AB1FC0-FE3F-496B-8330-E9260FB0F135}" srcOrd="1" destOrd="0" presId="urn:microsoft.com/office/officeart/2008/layout/VerticalCurvedList"/>
    <dgm:cxn modelId="{E71D2AE8-203E-43A1-8EA1-F2CB337FCD17}" type="presParOf" srcId="{3902D64D-D1B2-458E-A539-BFFB1AC750DC}" destId="{1239B6E3-92AB-4F44-B8BB-A4E5CE385027}" srcOrd="2" destOrd="0" presId="urn:microsoft.com/office/officeart/2008/layout/VerticalCurvedList"/>
    <dgm:cxn modelId="{DD59829A-825F-43E4-8AD2-ADE80E0F3155}" type="presParOf" srcId="{1239B6E3-92AB-4F44-B8BB-A4E5CE385027}" destId="{D32D1901-3348-487C-A60A-AB52D56A1419}" srcOrd="0" destOrd="0" presId="urn:microsoft.com/office/officeart/2008/layout/VerticalCurvedList"/>
    <dgm:cxn modelId="{376B9A25-3175-4DE3-A027-04F2F1565DF2}" type="presParOf" srcId="{3902D64D-D1B2-458E-A539-BFFB1AC750DC}" destId="{BBF42111-6A2B-481E-8618-0009B06A1C55}" srcOrd="3" destOrd="0" presId="urn:microsoft.com/office/officeart/2008/layout/VerticalCurvedList"/>
    <dgm:cxn modelId="{B078DC47-B7E4-424D-9F01-321BA08BCFF5}" type="presParOf" srcId="{3902D64D-D1B2-458E-A539-BFFB1AC750DC}" destId="{6B4F9D61-AA28-4904-8A23-EB5C1FF49C5F}" srcOrd="4" destOrd="0" presId="urn:microsoft.com/office/officeart/2008/layout/VerticalCurvedList"/>
    <dgm:cxn modelId="{67E47641-C460-4286-A75E-D329391520F3}" type="presParOf" srcId="{6B4F9D61-AA28-4904-8A23-EB5C1FF49C5F}" destId="{117EC43B-D0A9-45BD-B86D-D7E7BFDE62E7}" srcOrd="0" destOrd="0" presId="urn:microsoft.com/office/officeart/2008/layout/VerticalCurvedList"/>
    <dgm:cxn modelId="{7555F76F-ADC0-4791-9325-C45760954570}" type="presParOf" srcId="{3902D64D-D1B2-458E-A539-BFFB1AC750DC}" destId="{46058782-8CD2-4203-95CD-70516DC23D20}" srcOrd="5" destOrd="0" presId="urn:microsoft.com/office/officeart/2008/layout/VerticalCurvedList"/>
    <dgm:cxn modelId="{B1F89A5A-311C-45CF-8F8A-032582E449FB}" type="presParOf" srcId="{3902D64D-D1B2-458E-A539-BFFB1AC750DC}" destId="{46DDD317-8A0C-4C24-A557-6B0C04F914A0}" srcOrd="6" destOrd="0" presId="urn:microsoft.com/office/officeart/2008/layout/VerticalCurvedList"/>
    <dgm:cxn modelId="{4C1F8853-DC43-4A0D-93EC-C4182AA33BFB}" type="presParOf" srcId="{46DDD317-8A0C-4C24-A557-6B0C04F914A0}" destId="{9398CDEA-6081-4D7C-A5D1-5A6DF1FDA5FB}" srcOrd="0" destOrd="0" presId="urn:microsoft.com/office/officeart/2008/layout/VerticalCurvedList"/>
    <dgm:cxn modelId="{6B5A3ED0-8C29-40D6-AFFE-F4FAC2101360}" type="presParOf" srcId="{3902D64D-D1B2-458E-A539-BFFB1AC750DC}" destId="{68F13310-0549-4B16-A39F-62302784BE0D}" srcOrd="7" destOrd="0" presId="urn:microsoft.com/office/officeart/2008/layout/VerticalCurvedList"/>
    <dgm:cxn modelId="{6145051D-5A3E-4F0E-9BD6-88BFAF1AC97F}" type="presParOf" srcId="{3902D64D-D1B2-458E-A539-BFFB1AC750DC}" destId="{3F74472A-5937-4002-BF77-8125597C6FC3}" srcOrd="8" destOrd="0" presId="urn:microsoft.com/office/officeart/2008/layout/VerticalCurvedList"/>
    <dgm:cxn modelId="{8DE66F00-8886-489A-9FC3-5A7D64E1C861}" type="presParOf" srcId="{3F74472A-5937-4002-BF77-8125597C6FC3}" destId="{808C5959-997B-4440-86AC-9B4A036647F1}" srcOrd="0" destOrd="0" presId="urn:microsoft.com/office/officeart/2008/layout/VerticalCurvedList"/>
    <dgm:cxn modelId="{E97E2D36-3796-4BB6-89DB-2ADE32D0E2D8}" type="presParOf" srcId="{3902D64D-D1B2-458E-A539-BFFB1AC750DC}" destId="{8196F13D-C789-417E-80AA-CCB2C50D004E}" srcOrd="9" destOrd="0" presId="urn:microsoft.com/office/officeart/2008/layout/VerticalCurvedList"/>
    <dgm:cxn modelId="{E28F45C3-5F7A-4857-94BB-B7D78C484AB7}" type="presParOf" srcId="{3902D64D-D1B2-458E-A539-BFFB1AC750DC}" destId="{63E9F751-7644-4F51-ADF1-B9EE696C670F}" srcOrd="10" destOrd="0" presId="urn:microsoft.com/office/officeart/2008/layout/VerticalCurvedList"/>
    <dgm:cxn modelId="{BDE04421-498A-4C5C-B4C7-7C6778375B93}" type="presParOf" srcId="{63E9F751-7644-4F51-ADF1-B9EE696C670F}" destId="{393E0E99-421B-44FE-B494-0A319101F867}" srcOrd="0" destOrd="0" presId="urn:microsoft.com/office/officeart/2008/layout/VerticalCurvedList"/>
    <dgm:cxn modelId="{BA9511FE-2804-4B67-B5DC-349C0F916D8E}" type="presParOf" srcId="{3902D64D-D1B2-458E-A539-BFFB1AC750DC}" destId="{312DE657-7321-4159-8029-7B2F3A1B913B}" srcOrd="11" destOrd="0" presId="urn:microsoft.com/office/officeart/2008/layout/VerticalCurvedList"/>
    <dgm:cxn modelId="{AB87C2D4-D6FF-46A0-9192-43A33640D2AD}" type="presParOf" srcId="{3902D64D-D1B2-458E-A539-BFFB1AC750DC}" destId="{C3913DCF-CF11-41AE-BB75-4392DCF88EC6}" srcOrd="12" destOrd="0" presId="urn:microsoft.com/office/officeart/2008/layout/VerticalCurvedList"/>
    <dgm:cxn modelId="{1D9CC972-E7E0-4978-A1DB-35E9D4AD5C53}" type="presParOf" srcId="{C3913DCF-CF11-41AE-BB75-4392DCF88EC6}" destId="{A2EBF4CB-DA60-44A1-A6A6-E4D94B1E8234}" srcOrd="0" destOrd="0" presId="urn:microsoft.com/office/officeart/2008/layout/VerticalCurvedList"/>
    <dgm:cxn modelId="{F155A6A5-839B-4726-9EBE-4ACB668D58FA}" type="presParOf" srcId="{3902D64D-D1B2-458E-A539-BFFB1AC750DC}" destId="{E71F80A0-C481-4CA7-8954-86A755F0FBB4}" srcOrd="13" destOrd="0" presId="urn:microsoft.com/office/officeart/2008/layout/VerticalCurvedList"/>
    <dgm:cxn modelId="{A75DBB8B-179C-4B59-858A-FD779D8412DF}" type="presParOf" srcId="{3902D64D-D1B2-458E-A539-BFFB1AC750DC}" destId="{7F50528E-6E80-4C16-9473-60501CE257E6}" srcOrd="14" destOrd="0" presId="urn:microsoft.com/office/officeart/2008/layout/VerticalCurvedList"/>
    <dgm:cxn modelId="{D9562B3A-02E7-4BC5-99B3-1732C5DB8C26}" type="presParOf" srcId="{7F50528E-6E80-4C16-9473-60501CE257E6}" destId="{32095C27-573E-4E2C-B380-6443BDB70962}"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57041A-A64A-4D1A-BBCC-41ACCBA063E2}"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zh-CN" altLang="en-US"/>
        </a:p>
      </dgm:t>
    </dgm:pt>
    <dgm:pt modelId="{A751D1B7-7FDC-4F21-A684-7AC8EE0B35D6}">
      <dgm:prSet phldrT="[文本]"/>
      <dgm:spPr/>
      <dgm:t>
        <a:bodyPr/>
        <a:lstStyle/>
        <a:p>
          <a:r>
            <a:rPr lang="en-US"/>
            <a:t>Data center standards</a:t>
          </a:r>
        </a:p>
      </dgm:t>
    </dgm:pt>
    <dgm:pt modelId="{6CFBC686-FDDB-46FE-8AB4-010A70BB723D}" type="parTrans" cxnId="{D18B1F0E-5F68-497D-97CC-F2ED0BF789C4}">
      <dgm:prSet/>
      <dgm:spPr/>
      <dgm:t>
        <a:bodyPr/>
        <a:lstStyle/>
        <a:p>
          <a:endParaRPr lang="zh-CN" altLang="en-US"/>
        </a:p>
      </dgm:t>
    </dgm:pt>
    <dgm:pt modelId="{532CA80B-77BD-490A-B1A2-1D3BFCD06893}" type="sibTrans" cxnId="{D18B1F0E-5F68-497D-97CC-F2ED0BF789C4}">
      <dgm:prSet/>
      <dgm:spPr/>
      <dgm:t>
        <a:bodyPr/>
        <a:lstStyle/>
        <a:p>
          <a:endParaRPr lang="zh-CN" altLang="en-US"/>
        </a:p>
      </dgm:t>
    </dgm:pt>
    <dgm:pt modelId="{BEBB4139-39A5-491B-98EC-14461A230051}">
      <dgm:prSet phldrT="[文本]"/>
      <dgm:spPr/>
      <dgm:t>
        <a:bodyPr/>
        <a:lstStyle/>
        <a:p>
          <a:r>
            <a:rPr lang="en-US" dirty="0" smtClean="0"/>
            <a:t>National </a:t>
          </a:r>
          <a:r>
            <a:rPr lang="en-US" dirty="0"/>
            <a:t>standards</a:t>
          </a:r>
        </a:p>
      </dgm:t>
    </dgm:pt>
    <dgm:pt modelId="{202CFA96-8AD7-4C0E-B61B-149286580DA6}" type="parTrans" cxnId="{D2CBE3D6-5A62-4425-9293-B50C38D180F7}">
      <dgm:prSet/>
      <dgm:spPr/>
      <dgm:t>
        <a:bodyPr/>
        <a:lstStyle/>
        <a:p>
          <a:endParaRPr lang="zh-CN" altLang="en-US"/>
        </a:p>
      </dgm:t>
    </dgm:pt>
    <dgm:pt modelId="{A77B5AAE-D3B1-4C91-9BF5-0F8D68F37E0C}" type="sibTrans" cxnId="{D2CBE3D6-5A62-4425-9293-B50C38D180F7}">
      <dgm:prSet/>
      <dgm:spPr/>
      <dgm:t>
        <a:bodyPr/>
        <a:lstStyle/>
        <a:p>
          <a:endParaRPr lang="zh-CN" altLang="en-US"/>
        </a:p>
      </dgm:t>
    </dgm:pt>
    <dgm:pt modelId="{F1B82165-BD74-49BC-BBF7-4FEF47911064}">
      <dgm:prSet phldrT="[文本]"/>
      <dgm:spPr/>
      <dgm:t>
        <a:bodyPr/>
        <a:lstStyle/>
        <a:p>
          <a:r>
            <a:rPr lang="en-US" dirty="0"/>
            <a:t>Direct standards</a:t>
          </a:r>
        </a:p>
      </dgm:t>
    </dgm:pt>
    <dgm:pt modelId="{B4BAA928-15B5-4EA3-9D8A-F7B05ED3CF05}" type="parTrans" cxnId="{71ED148D-905F-4CE3-8B3A-39A045F8CF98}">
      <dgm:prSet/>
      <dgm:spPr/>
      <dgm:t>
        <a:bodyPr/>
        <a:lstStyle/>
        <a:p>
          <a:endParaRPr lang="zh-CN" altLang="en-US"/>
        </a:p>
      </dgm:t>
    </dgm:pt>
    <dgm:pt modelId="{AB6DFFBE-A479-4764-8D15-D65F7446D2BA}" type="sibTrans" cxnId="{71ED148D-905F-4CE3-8B3A-39A045F8CF98}">
      <dgm:prSet/>
      <dgm:spPr/>
      <dgm:t>
        <a:bodyPr/>
        <a:lstStyle/>
        <a:p>
          <a:endParaRPr lang="zh-CN" altLang="en-US"/>
        </a:p>
      </dgm:t>
    </dgm:pt>
    <dgm:pt modelId="{6BF84E4D-2942-4464-8D12-A11A89C2C05D}">
      <dgm:prSet phldrT="[文本]"/>
      <dgm:spPr/>
      <dgm:t>
        <a:bodyPr/>
        <a:lstStyle/>
        <a:p>
          <a:r>
            <a:rPr lang="en-US"/>
            <a:t>Related standards</a:t>
          </a:r>
        </a:p>
      </dgm:t>
    </dgm:pt>
    <dgm:pt modelId="{C99A6122-AA9B-4164-A414-FEEDDEA1CA5F}" type="parTrans" cxnId="{50206AD1-F1E9-457B-920D-FAA8A7E45395}">
      <dgm:prSet/>
      <dgm:spPr/>
      <dgm:t>
        <a:bodyPr/>
        <a:lstStyle/>
        <a:p>
          <a:endParaRPr lang="zh-CN" altLang="en-US"/>
        </a:p>
      </dgm:t>
    </dgm:pt>
    <dgm:pt modelId="{7402DC08-B937-4C7D-837F-F1A0565D5280}" type="sibTrans" cxnId="{50206AD1-F1E9-457B-920D-FAA8A7E45395}">
      <dgm:prSet/>
      <dgm:spPr/>
      <dgm:t>
        <a:bodyPr/>
        <a:lstStyle/>
        <a:p>
          <a:endParaRPr lang="zh-CN" altLang="en-US"/>
        </a:p>
      </dgm:t>
    </dgm:pt>
    <dgm:pt modelId="{89EB9C93-029C-4D95-8A28-571E66B9661F}">
      <dgm:prSet phldrT="[文本]"/>
      <dgm:spPr/>
      <dgm:t>
        <a:bodyPr/>
        <a:lstStyle/>
        <a:p>
          <a:r>
            <a:rPr lang="en-US" dirty="0"/>
            <a:t>Industry standards</a:t>
          </a:r>
        </a:p>
      </dgm:t>
    </dgm:pt>
    <dgm:pt modelId="{6A9C0FD6-470C-4CEE-844F-CE89102B5B09}" type="parTrans" cxnId="{450B5AA4-41D8-4607-B70E-3B53999270F2}">
      <dgm:prSet/>
      <dgm:spPr/>
      <dgm:t>
        <a:bodyPr/>
        <a:lstStyle/>
        <a:p>
          <a:endParaRPr lang="zh-CN" altLang="en-US"/>
        </a:p>
      </dgm:t>
    </dgm:pt>
    <dgm:pt modelId="{AF06A27C-9DCA-42C1-8521-022D91141FA9}" type="sibTrans" cxnId="{450B5AA4-41D8-4607-B70E-3B53999270F2}">
      <dgm:prSet/>
      <dgm:spPr/>
      <dgm:t>
        <a:bodyPr/>
        <a:lstStyle/>
        <a:p>
          <a:endParaRPr lang="zh-CN" altLang="en-US"/>
        </a:p>
      </dgm:t>
    </dgm:pt>
    <dgm:pt modelId="{B2E253BA-AAC3-4D97-BEDE-3176BABD4F15}">
      <dgm:prSet/>
      <dgm:spPr/>
      <dgm:t>
        <a:bodyPr/>
        <a:lstStyle/>
        <a:p>
          <a:r>
            <a:rPr lang="en-US" dirty="0"/>
            <a:t>Association standards</a:t>
          </a:r>
        </a:p>
      </dgm:t>
    </dgm:pt>
    <dgm:pt modelId="{ED357D34-FC0B-4109-B6D9-77C452C11E5A}" type="parTrans" cxnId="{C52FDC33-62BB-4191-8F2B-9C6EA37E3503}">
      <dgm:prSet/>
      <dgm:spPr/>
      <dgm:t>
        <a:bodyPr/>
        <a:lstStyle/>
        <a:p>
          <a:endParaRPr lang="zh-CN" altLang="en-US"/>
        </a:p>
      </dgm:t>
    </dgm:pt>
    <dgm:pt modelId="{BB2049DC-661B-45D0-AC49-85E5E6E179BD}" type="sibTrans" cxnId="{C52FDC33-62BB-4191-8F2B-9C6EA37E3503}">
      <dgm:prSet/>
      <dgm:spPr/>
      <dgm:t>
        <a:bodyPr/>
        <a:lstStyle/>
        <a:p>
          <a:endParaRPr lang="zh-CN" altLang="en-US"/>
        </a:p>
      </dgm:t>
    </dgm:pt>
    <dgm:pt modelId="{AFCA750A-553B-4569-8A4E-6C962BF995A8}">
      <dgm:prSet/>
      <dgm:spPr/>
      <dgm:t>
        <a:bodyPr/>
        <a:lstStyle/>
        <a:p>
          <a:r>
            <a:rPr lang="en-US" dirty="0"/>
            <a:t>Policy </a:t>
          </a:r>
          <a:r>
            <a:rPr lang="en-US" dirty="0" smtClean="0"/>
            <a:t>guidelines</a:t>
          </a:r>
          <a:endParaRPr lang="en-US" dirty="0"/>
        </a:p>
      </dgm:t>
    </dgm:pt>
    <dgm:pt modelId="{F33F7B04-A781-48A9-9702-5C2CC85EF1C5}" type="parTrans" cxnId="{C20833F5-12C1-4DC7-94E4-979BF6CCD010}">
      <dgm:prSet/>
      <dgm:spPr/>
      <dgm:t>
        <a:bodyPr/>
        <a:lstStyle/>
        <a:p>
          <a:endParaRPr lang="zh-CN" altLang="en-US"/>
        </a:p>
      </dgm:t>
    </dgm:pt>
    <dgm:pt modelId="{0357F74B-7FD9-424C-B043-F0E7160434DA}" type="sibTrans" cxnId="{C20833F5-12C1-4DC7-94E4-979BF6CCD010}">
      <dgm:prSet/>
      <dgm:spPr/>
      <dgm:t>
        <a:bodyPr/>
        <a:lstStyle/>
        <a:p>
          <a:endParaRPr lang="zh-CN" altLang="en-US"/>
        </a:p>
      </dgm:t>
    </dgm:pt>
    <dgm:pt modelId="{DB7BA35A-F7EA-40BF-B2BA-5FA9FFADF846}" type="pres">
      <dgm:prSet presAssocID="{0357041A-A64A-4D1A-BBCC-41ACCBA063E2}" presName="hierChild1" presStyleCnt="0">
        <dgm:presLayoutVars>
          <dgm:chPref val="1"/>
          <dgm:dir/>
          <dgm:animOne val="branch"/>
          <dgm:animLvl val="lvl"/>
          <dgm:resizeHandles/>
        </dgm:presLayoutVars>
      </dgm:prSet>
      <dgm:spPr/>
      <dgm:t>
        <a:bodyPr/>
        <a:lstStyle/>
        <a:p>
          <a:endParaRPr lang="zh-CN" altLang="en-US"/>
        </a:p>
      </dgm:t>
    </dgm:pt>
    <dgm:pt modelId="{25A56A91-CE70-4103-9489-F81115425DBD}" type="pres">
      <dgm:prSet presAssocID="{A751D1B7-7FDC-4F21-A684-7AC8EE0B35D6}" presName="hierRoot1" presStyleCnt="0"/>
      <dgm:spPr/>
    </dgm:pt>
    <dgm:pt modelId="{41C1B10E-0645-408B-AF6B-1329FADB72D1}" type="pres">
      <dgm:prSet presAssocID="{A751D1B7-7FDC-4F21-A684-7AC8EE0B35D6}" presName="composite" presStyleCnt="0"/>
      <dgm:spPr/>
    </dgm:pt>
    <dgm:pt modelId="{27CCFFFD-33BE-4D86-8DBA-F812ED6E7F41}" type="pres">
      <dgm:prSet presAssocID="{A751D1B7-7FDC-4F21-A684-7AC8EE0B35D6}" presName="background" presStyleLbl="node0" presStyleIdx="0" presStyleCnt="1"/>
      <dgm:spPr/>
    </dgm:pt>
    <dgm:pt modelId="{5E10CDC9-DCC4-4146-934F-807BA67F1AA4}" type="pres">
      <dgm:prSet presAssocID="{A751D1B7-7FDC-4F21-A684-7AC8EE0B35D6}" presName="text" presStyleLbl="fgAcc0" presStyleIdx="0" presStyleCnt="1">
        <dgm:presLayoutVars>
          <dgm:chPref val="3"/>
        </dgm:presLayoutVars>
      </dgm:prSet>
      <dgm:spPr/>
      <dgm:t>
        <a:bodyPr/>
        <a:lstStyle/>
        <a:p>
          <a:endParaRPr lang="zh-CN" altLang="en-US"/>
        </a:p>
      </dgm:t>
    </dgm:pt>
    <dgm:pt modelId="{2BEC6312-F774-4278-86BD-37748F117DFE}" type="pres">
      <dgm:prSet presAssocID="{A751D1B7-7FDC-4F21-A684-7AC8EE0B35D6}" presName="hierChild2" presStyleCnt="0"/>
      <dgm:spPr/>
    </dgm:pt>
    <dgm:pt modelId="{B540799E-5A34-406A-95E2-7C44D664C377}" type="pres">
      <dgm:prSet presAssocID="{202CFA96-8AD7-4C0E-B61B-149286580DA6}" presName="Name10" presStyleLbl="parChTrans1D2" presStyleIdx="0" presStyleCnt="3"/>
      <dgm:spPr/>
      <dgm:t>
        <a:bodyPr/>
        <a:lstStyle/>
        <a:p>
          <a:endParaRPr lang="zh-CN" altLang="en-US"/>
        </a:p>
      </dgm:t>
    </dgm:pt>
    <dgm:pt modelId="{B46E5E9D-EE61-43B0-81E4-DF5FA17FEEB9}" type="pres">
      <dgm:prSet presAssocID="{BEBB4139-39A5-491B-98EC-14461A230051}" presName="hierRoot2" presStyleCnt="0"/>
      <dgm:spPr/>
    </dgm:pt>
    <dgm:pt modelId="{48BF8511-57D2-46C2-A5F1-41E983D3AF27}" type="pres">
      <dgm:prSet presAssocID="{BEBB4139-39A5-491B-98EC-14461A230051}" presName="composite2" presStyleCnt="0"/>
      <dgm:spPr/>
    </dgm:pt>
    <dgm:pt modelId="{9FBC4855-CF02-486F-AEFC-299029A687CD}" type="pres">
      <dgm:prSet presAssocID="{BEBB4139-39A5-491B-98EC-14461A230051}" presName="background2" presStyleLbl="node2" presStyleIdx="0" presStyleCnt="3"/>
      <dgm:spPr/>
    </dgm:pt>
    <dgm:pt modelId="{60230BDE-178E-44B6-9411-D2487190590D}" type="pres">
      <dgm:prSet presAssocID="{BEBB4139-39A5-491B-98EC-14461A230051}" presName="text2" presStyleLbl="fgAcc2" presStyleIdx="0" presStyleCnt="3">
        <dgm:presLayoutVars>
          <dgm:chPref val="3"/>
        </dgm:presLayoutVars>
      </dgm:prSet>
      <dgm:spPr/>
      <dgm:t>
        <a:bodyPr/>
        <a:lstStyle/>
        <a:p>
          <a:endParaRPr lang="zh-CN" altLang="en-US"/>
        </a:p>
      </dgm:t>
    </dgm:pt>
    <dgm:pt modelId="{E043D561-7B2C-4F85-BF0F-3269607E148E}" type="pres">
      <dgm:prSet presAssocID="{BEBB4139-39A5-491B-98EC-14461A230051}" presName="hierChild3" presStyleCnt="0"/>
      <dgm:spPr/>
    </dgm:pt>
    <dgm:pt modelId="{355432C2-30AA-4904-BD7E-8CECCC34B1B8}" type="pres">
      <dgm:prSet presAssocID="{B4BAA928-15B5-4EA3-9D8A-F7B05ED3CF05}" presName="Name17" presStyleLbl="parChTrans1D3" presStyleIdx="0" presStyleCnt="3"/>
      <dgm:spPr/>
      <dgm:t>
        <a:bodyPr/>
        <a:lstStyle/>
        <a:p>
          <a:endParaRPr lang="zh-CN" altLang="en-US"/>
        </a:p>
      </dgm:t>
    </dgm:pt>
    <dgm:pt modelId="{84601229-B87C-4EC5-83DD-C4A9284D8C12}" type="pres">
      <dgm:prSet presAssocID="{F1B82165-BD74-49BC-BBF7-4FEF47911064}" presName="hierRoot3" presStyleCnt="0"/>
      <dgm:spPr/>
    </dgm:pt>
    <dgm:pt modelId="{7311DBF3-1715-4C96-A690-194B0108CC17}" type="pres">
      <dgm:prSet presAssocID="{F1B82165-BD74-49BC-BBF7-4FEF47911064}" presName="composite3" presStyleCnt="0"/>
      <dgm:spPr/>
    </dgm:pt>
    <dgm:pt modelId="{232AD9C4-96F6-495F-8D0B-514613ADA949}" type="pres">
      <dgm:prSet presAssocID="{F1B82165-BD74-49BC-BBF7-4FEF47911064}" presName="background3" presStyleLbl="node3" presStyleIdx="0" presStyleCnt="3"/>
      <dgm:spPr/>
    </dgm:pt>
    <dgm:pt modelId="{17F3C8EB-77BF-43A5-8098-F017115626D4}" type="pres">
      <dgm:prSet presAssocID="{F1B82165-BD74-49BC-BBF7-4FEF47911064}" presName="text3" presStyleLbl="fgAcc3" presStyleIdx="0" presStyleCnt="3">
        <dgm:presLayoutVars>
          <dgm:chPref val="3"/>
        </dgm:presLayoutVars>
      </dgm:prSet>
      <dgm:spPr/>
      <dgm:t>
        <a:bodyPr/>
        <a:lstStyle/>
        <a:p>
          <a:endParaRPr lang="zh-CN" altLang="en-US"/>
        </a:p>
      </dgm:t>
    </dgm:pt>
    <dgm:pt modelId="{26738E51-E248-4994-AED1-3F030BBE6C3F}" type="pres">
      <dgm:prSet presAssocID="{F1B82165-BD74-49BC-BBF7-4FEF47911064}" presName="hierChild4" presStyleCnt="0"/>
      <dgm:spPr/>
    </dgm:pt>
    <dgm:pt modelId="{99C10637-F114-45BB-A7EB-860995CD129A}" type="pres">
      <dgm:prSet presAssocID="{C99A6122-AA9B-4164-A414-FEEDDEA1CA5F}" presName="Name17" presStyleLbl="parChTrans1D3" presStyleIdx="1" presStyleCnt="3"/>
      <dgm:spPr/>
      <dgm:t>
        <a:bodyPr/>
        <a:lstStyle/>
        <a:p>
          <a:endParaRPr lang="zh-CN" altLang="en-US"/>
        </a:p>
      </dgm:t>
    </dgm:pt>
    <dgm:pt modelId="{BD2CFF7F-B749-45DB-AB31-04BB494F584A}" type="pres">
      <dgm:prSet presAssocID="{6BF84E4D-2942-4464-8D12-A11A89C2C05D}" presName="hierRoot3" presStyleCnt="0"/>
      <dgm:spPr/>
    </dgm:pt>
    <dgm:pt modelId="{BB5F8FEA-AD1F-48E7-9753-8EA6D963E5F8}" type="pres">
      <dgm:prSet presAssocID="{6BF84E4D-2942-4464-8D12-A11A89C2C05D}" presName="composite3" presStyleCnt="0"/>
      <dgm:spPr/>
    </dgm:pt>
    <dgm:pt modelId="{1F311E28-0558-4A22-99A9-5FFEE03CDE43}" type="pres">
      <dgm:prSet presAssocID="{6BF84E4D-2942-4464-8D12-A11A89C2C05D}" presName="background3" presStyleLbl="node3" presStyleIdx="1" presStyleCnt="3"/>
      <dgm:spPr/>
    </dgm:pt>
    <dgm:pt modelId="{4C7CE1A5-7C1A-4DBA-A05A-23DE1A6B0A74}" type="pres">
      <dgm:prSet presAssocID="{6BF84E4D-2942-4464-8D12-A11A89C2C05D}" presName="text3" presStyleLbl="fgAcc3" presStyleIdx="1" presStyleCnt="3">
        <dgm:presLayoutVars>
          <dgm:chPref val="3"/>
        </dgm:presLayoutVars>
      </dgm:prSet>
      <dgm:spPr/>
      <dgm:t>
        <a:bodyPr/>
        <a:lstStyle/>
        <a:p>
          <a:endParaRPr lang="zh-CN" altLang="en-US"/>
        </a:p>
      </dgm:t>
    </dgm:pt>
    <dgm:pt modelId="{0FCC9D4E-6C1F-49DA-8A38-FA0108AC5B3D}" type="pres">
      <dgm:prSet presAssocID="{6BF84E4D-2942-4464-8D12-A11A89C2C05D}" presName="hierChild4" presStyleCnt="0"/>
      <dgm:spPr/>
    </dgm:pt>
    <dgm:pt modelId="{C42CF166-D5A5-4A79-9CAC-4288B34C2262}" type="pres">
      <dgm:prSet presAssocID="{F33F7B04-A781-48A9-9702-5C2CC85EF1C5}" presName="Name17" presStyleLbl="parChTrans1D3" presStyleIdx="2" presStyleCnt="3"/>
      <dgm:spPr/>
      <dgm:t>
        <a:bodyPr/>
        <a:lstStyle/>
        <a:p>
          <a:endParaRPr lang="zh-CN" altLang="en-US"/>
        </a:p>
      </dgm:t>
    </dgm:pt>
    <dgm:pt modelId="{313EB707-6FF4-40BD-99A1-4A801C720E70}" type="pres">
      <dgm:prSet presAssocID="{AFCA750A-553B-4569-8A4E-6C962BF995A8}" presName="hierRoot3" presStyleCnt="0"/>
      <dgm:spPr/>
    </dgm:pt>
    <dgm:pt modelId="{E18795E7-D68A-4C81-B453-10528B2A22D3}" type="pres">
      <dgm:prSet presAssocID="{AFCA750A-553B-4569-8A4E-6C962BF995A8}" presName="composite3" presStyleCnt="0"/>
      <dgm:spPr/>
    </dgm:pt>
    <dgm:pt modelId="{18150C59-7C5C-4464-B31F-08C447D9A409}" type="pres">
      <dgm:prSet presAssocID="{AFCA750A-553B-4569-8A4E-6C962BF995A8}" presName="background3" presStyleLbl="node3" presStyleIdx="2" presStyleCnt="3"/>
      <dgm:spPr/>
    </dgm:pt>
    <dgm:pt modelId="{99D67C19-EECB-4642-94D6-B443CE915908}" type="pres">
      <dgm:prSet presAssocID="{AFCA750A-553B-4569-8A4E-6C962BF995A8}" presName="text3" presStyleLbl="fgAcc3" presStyleIdx="2" presStyleCnt="3">
        <dgm:presLayoutVars>
          <dgm:chPref val="3"/>
        </dgm:presLayoutVars>
      </dgm:prSet>
      <dgm:spPr/>
      <dgm:t>
        <a:bodyPr/>
        <a:lstStyle/>
        <a:p>
          <a:endParaRPr lang="zh-CN" altLang="en-US"/>
        </a:p>
      </dgm:t>
    </dgm:pt>
    <dgm:pt modelId="{634B3C20-D38A-4508-970B-1546BDAFB0B8}" type="pres">
      <dgm:prSet presAssocID="{AFCA750A-553B-4569-8A4E-6C962BF995A8}" presName="hierChild4" presStyleCnt="0"/>
      <dgm:spPr/>
    </dgm:pt>
    <dgm:pt modelId="{6B29F3F2-3412-455D-9D31-14EADB3CA512}" type="pres">
      <dgm:prSet presAssocID="{6A9C0FD6-470C-4CEE-844F-CE89102B5B09}" presName="Name10" presStyleLbl="parChTrans1D2" presStyleIdx="1" presStyleCnt="3"/>
      <dgm:spPr/>
      <dgm:t>
        <a:bodyPr/>
        <a:lstStyle/>
        <a:p>
          <a:endParaRPr lang="zh-CN" altLang="en-US"/>
        </a:p>
      </dgm:t>
    </dgm:pt>
    <dgm:pt modelId="{940AF6AC-D60B-4B88-8C2E-F3700984DD8A}" type="pres">
      <dgm:prSet presAssocID="{89EB9C93-029C-4D95-8A28-571E66B9661F}" presName="hierRoot2" presStyleCnt="0"/>
      <dgm:spPr/>
    </dgm:pt>
    <dgm:pt modelId="{DA7FAF05-881F-4C2E-8E4C-C9FBE143141A}" type="pres">
      <dgm:prSet presAssocID="{89EB9C93-029C-4D95-8A28-571E66B9661F}" presName="composite2" presStyleCnt="0"/>
      <dgm:spPr/>
    </dgm:pt>
    <dgm:pt modelId="{C44A5EAA-A9C9-4A75-9A9B-528BCF78ECBD}" type="pres">
      <dgm:prSet presAssocID="{89EB9C93-029C-4D95-8A28-571E66B9661F}" presName="background2" presStyleLbl="node2" presStyleIdx="1" presStyleCnt="3"/>
      <dgm:spPr/>
    </dgm:pt>
    <dgm:pt modelId="{9BA28219-2863-42F5-BE47-9014A2FFE00D}" type="pres">
      <dgm:prSet presAssocID="{89EB9C93-029C-4D95-8A28-571E66B9661F}" presName="text2" presStyleLbl="fgAcc2" presStyleIdx="1" presStyleCnt="3">
        <dgm:presLayoutVars>
          <dgm:chPref val="3"/>
        </dgm:presLayoutVars>
      </dgm:prSet>
      <dgm:spPr/>
      <dgm:t>
        <a:bodyPr/>
        <a:lstStyle/>
        <a:p>
          <a:endParaRPr lang="zh-CN" altLang="en-US"/>
        </a:p>
      </dgm:t>
    </dgm:pt>
    <dgm:pt modelId="{48B439F8-246E-4574-B44F-6AC82E910C83}" type="pres">
      <dgm:prSet presAssocID="{89EB9C93-029C-4D95-8A28-571E66B9661F}" presName="hierChild3" presStyleCnt="0"/>
      <dgm:spPr/>
    </dgm:pt>
    <dgm:pt modelId="{ED21970D-2FD1-4FDF-B7FA-3A22837A82E0}" type="pres">
      <dgm:prSet presAssocID="{ED357D34-FC0B-4109-B6D9-77C452C11E5A}" presName="Name10" presStyleLbl="parChTrans1D2" presStyleIdx="2" presStyleCnt="3"/>
      <dgm:spPr/>
      <dgm:t>
        <a:bodyPr/>
        <a:lstStyle/>
        <a:p>
          <a:endParaRPr lang="zh-CN" altLang="en-US"/>
        </a:p>
      </dgm:t>
    </dgm:pt>
    <dgm:pt modelId="{8FC542A9-78BD-4A34-AF67-FF881F4D9FC5}" type="pres">
      <dgm:prSet presAssocID="{B2E253BA-AAC3-4D97-BEDE-3176BABD4F15}" presName="hierRoot2" presStyleCnt="0"/>
      <dgm:spPr/>
    </dgm:pt>
    <dgm:pt modelId="{84CC7167-FDBE-4189-B5F8-00330509381D}" type="pres">
      <dgm:prSet presAssocID="{B2E253BA-AAC3-4D97-BEDE-3176BABD4F15}" presName="composite2" presStyleCnt="0"/>
      <dgm:spPr/>
    </dgm:pt>
    <dgm:pt modelId="{F65EDA28-032A-477B-B817-6359587C25F0}" type="pres">
      <dgm:prSet presAssocID="{B2E253BA-AAC3-4D97-BEDE-3176BABD4F15}" presName="background2" presStyleLbl="node2" presStyleIdx="2" presStyleCnt="3"/>
      <dgm:spPr/>
    </dgm:pt>
    <dgm:pt modelId="{89AD104C-9B16-411C-BC36-48BE01EDEE21}" type="pres">
      <dgm:prSet presAssocID="{B2E253BA-AAC3-4D97-BEDE-3176BABD4F15}" presName="text2" presStyleLbl="fgAcc2" presStyleIdx="2" presStyleCnt="3">
        <dgm:presLayoutVars>
          <dgm:chPref val="3"/>
        </dgm:presLayoutVars>
      </dgm:prSet>
      <dgm:spPr/>
      <dgm:t>
        <a:bodyPr/>
        <a:lstStyle/>
        <a:p>
          <a:endParaRPr lang="zh-CN" altLang="en-US"/>
        </a:p>
      </dgm:t>
    </dgm:pt>
    <dgm:pt modelId="{1181CB1C-C126-4416-AA41-F2BE9DAB9ECE}" type="pres">
      <dgm:prSet presAssocID="{B2E253BA-AAC3-4D97-BEDE-3176BABD4F15}" presName="hierChild3" presStyleCnt="0"/>
      <dgm:spPr/>
    </dgm:pt>
  </dgm:ptLst>
  <dgm:cxnLst>
    <dgm:cxn modelId="{96617F71-8278-42A4-B867-8813781994A0}" type="presOf" srcId="{B4BAA928-15B5-4EA3-9D8A-F7B05ED3CF05}" destId="{355432C2-30AA-4904-BD7E-8CECCC34B1B8}" srcOrd="0" destOrd="0" presId="urn:microsoft.com/office/officeart/2005/8/layout/hierarchy1"/>
    <dgm:cxn modelId="{B9C61F3F-1DA7-4A46-A61A-0A7B4E91B3D3}" type="presOf" srcId="{C99A6122-AA9B-4164-A414-FEEDDEA1CA5F}" destId="{99C10637-F114-45BB-A7EB-860995CD129A}" srcOrd="0" destOrd="0" presId="urn:microsoft.com/office/officeart/2005/8/layout/hierarchy1"/>
    <dgm:cxn modelId="{C20833F5-12C1-4DC7-94E4-979BF6CCD010}" srcId="{BEBB4139-39A5-491B-98EC-14461A230051}" destId="{AFCA750A-553B-4569-8A4E-6C962BF995A8}" srcOrd="2" destOrd="0" parTransId="{F33F7B04-A781-48A9-9702-5C2CC85EF1C5}" sibTransId="{0357F74B-7FD9-424C-B043-F0E7160434DA}"/>
    <dgm:cxn modelId="{22E8F05D-4004-40E9-8336-2FC694414F02}" type="presOf" srcId="{F1B82165-BD74-49BC-BBF7-4FEF47911064}" destId="{17F3C8EB-77BF-43A5-8098-F017115626D4}" srcOrd="0" destOrd="0" presId="urn:microsoft.com/office/officeart/2005/8/layout/hierarchy1"/>
    <dgm:cxn modelId="{68F4BC99-215F-468D-9D96-17482F268173}" type="presOf" srcId="{202CFA96-8AD7-4C0E-B61B-149286580DA6}" destId="{B540799E-5A34-406A-95E2-7C44D664C377}" srcOrd="0" destOrd="0" presId="urn:microsoft.com/office/officeart/2005/8/layout/hierarchy1"/>
    <dgm:cxn modelId="{A3344CD1-4F6A-4023-9363-D2C448B2EB5A}" type="presOf" srcId="{BEBB4139-39A5-491B-98EC-14461A230051}" destId="{60230BDE-178E-44B6-9411-D2487190590D}" srcOrd="0" destOrd="0" presId="urn:microsoft.com/office/officeart/2005/8/layout/hierarchy1"/>
    <dgm:cxn modelId="{71ED148D-905F-4CE3-8B3A-39A045F8CF98}" srcId="{BEBB4139-39A5-491B-98EC-14461A230051}" destId="{F1B82165-BD74-49BC-BBF7-4FEF47911064}" srcOrd="0" destOrd="0" parTransId="{B4BAA928-15B5-4EA3-9D8A-F7B05ED3CF05}" sibTransId="{AB6DFFBE-A479-4764-8D15-D65F7446D2BA}"/>
    <dgm:cxn modelId="{D18B1F0E-5F68-497D-97CC-F2ED0BF789C4}" srcId="{0357041A-A64A-4D1A-BBCC-41ACCBA063E2}" destId="{A751D1B7-7FDC-4F21-A684-7AC8EE0B35D6}" srcOrd="0" destOrd="0" parTransId="{6CFBC686-FDDB-46FE-8AB4-010A70BB723D}" sibTransId="{532CA80B-77BD-490A-B1A2-1D3BFCD06893}"/>
    <dgm:cxn modelId="{D2CBE3D6-5A62-4425-9293-B50C38D180F7}" srcId="{A751D1B7-7FDC-4F21-A684-7AC8EE0B35D6}" destId="{BEBB4139-39A5-491B-98EC-14461A230051}" srcOrd="0" destOrd="0" parTransId="{202CFA96-8AD7-4C0E-B61B-149286580DA6}" sibTransId="{A77B5AAE-D3B1-4C91-9BF5-0F8D68F37E0C}"/>
    <dgm:cxn modelId="{450B5AA4-41D8-4607-B70E-3B53999270F2}" srcId="{A751D1B7-7FDC-4F21-A684-7AC8EE0B35D6}" destId="{89EB9C93-029C-4D95-8A28-571E66B9661F}" srcOrd="1" destOrd="0" parTransId="{6A9C0FD6-470C-4CEE-844F-CE89102B5B09}" sibTransId="{AF06A27C-9DCA-42C1-8521-022D91141FA9}"/>
    <dgm:cxn modelId="{D3B5A10A-F0B0-47BE-960B-212037DAAA41}" type="presOf" srcId="{AFCA750A-553B-4569-8A4E-6C962BF995A8}" destId="{99D67C19-EECB-4642-94D6-B443CE915908}" srcOrd="0" destOrd="0" presId="urn:microsoft.com/office/officeart/2005/8/layout/hierarchy1"/>
    <dgm:cxn modelId="{BBB699FC-96BF-4159-AC56-1F85416A2026}" type="presOf" srcId="{6BF84E4D-2942-4464-8D12-A11A89C2C05D}" destId="{4C7CE1A5-7C1A-4DBA-A05A-23DE1A6B0A74}" srcOrd="0" destOrd="0" presId="urn:microsoft.com/office/officeart/2005/8/layout/hierarchy1"/>
    <dgm:cxn modelId="{DC2F21D4-28A4-444B-8891-5EDF42415546}" type="presOf" srcId="{A751D1B7-7FDC-4F21-A684-7AC8EE0B35D6}" destId="{5E10CDC9-DCC4-4146-934F-807BA67F1AA4}" srcOrd="0" destOrd="0" presId="urn:microsoft.com/office/officeart/2005/8/layout/hierarchy1"/>
    <dgm:cxn modelId="{88D81727-7275-4447-8FA0-DFE7EA0B11C5}" type="presOf" srcId="{89EB9C93-029C-4D95-8A28-571E66B9661F}" destId="{9BA28219-2863-42F5-BE47-9014A2FFE00D}" srcOrd="0" destOrd="0" presId="urn:microsoft.com/office/officeart/2005/8/layout/hierarchy1"/>
    <dgm:cxn modelId="{4BFD8132-8612-47E1-AE47-5A70CB776C61}" type="presOf" srcId="{F33F7B04-A781-48A9-9702-5C2CC85EF1C5}" destId="{C42CF166-D5A5-4A79-9CAC-4288B34C2262}" srcOrd="0" destOrd="0" presId="urn:microsoft.com/office/officeart/2005/8/layout/hierarchy1"/>
    <dgm:cxn modelId="{50206AD1-F1E9-457B-920D-FAA8A7E45395}" srcId="{BEBB4139-39A5-491B-98EC-14461A230051}" destId="{6BF84E4D-2942-4464-8D12-A11A89C2C05D}" srcOrd="1" destOrd="0" parTransId="{C99A6122-AA9B-4164-A414-FEEDDEA1CA5F}" sibTransId="{7402DC08-B937-4C7D-837F-F1A0565D5280}"/>
    <dgm:cxn modelId="{C52FDC33-62BB-4191-8F2B-9C6EA37E3503}" srcId="{A751D1B7-7FDC-4F21-A684-7AC8EE0B35D6}" destId="{B2E253BA-AAC3-4D97-BEDE-3176BABD4F15}" srcOrd="2" destOrd="0" parTransId="{ED357D34-FC0B-4109-B6D9-77C452C11E5A}" sibTransId="{BB2049DC-661B-45D0-AC49-85E5E6E179BD}"/>
    <dgm:cxn modelId="{5EB07A38-8189-42F3-AC93-BE37EABF0355}" type="presOf" srcId="{ED357D34-FC0B-4109-B6D9-77C452C11E5A}" destId="{ED21970D-2FD1-4FDF-B7FA-3A22837A82E0}" srcOrd="0" destOrd="0" presId="urn:microsoft.com/office/officeart/2005/8/layout/hierarchy1"/>
    <dgm:cxn modelId="{63AC480D-8D45-47E9-8E50-D606762CC9F6}" type="presOf" srcId="{6A9C0FD6-470C-4CEE-844F-CE89102B5B09}" destId="{6B29F3F2-3412-455D-9D31-14EADB3CA512}" srcOrd="0" destOrd="0" presId="urn:microsoft.com/office/officeart/2005/8/layout/hierarchy1"/>
    <dgm:cxn modelId="{4D64298E-FFF8-42F1-98FB-485251CFF87E}" type="presOf" srcId="{0357041A-A64A-4D1A-BBCC-41ACCBA063E2}" destId="{DB7BA35A-F7EA-40BF-B2BA-5FA9FFADF846}" srcOrd="0" destOrd="0" presId="urn:microsoft.com/office/officeart/2005/8/layout/hierarchy1"/>
    <dgm:cxn modelId="{AF5D38E1-9822-45EF-A867-B6AE0757275B}" type="presOf" srcId="{B2E253BA-AAC3-4D97-BEDE-3176BABD4F15}" destId="{89AD104C-9B16-411C-BC36-48BE01EDEE21}" srcOrd="0" destOrd="0" presId="urn:microsoft.com/office/officeart/2005/8/layout/hierarchy1"/>
    <dgm:cxn modelId="{9C533407-5F42-4E2D-9619-E7368B51434C}" type="presParOf" srcId="{DB7BA35A-F7EA-40BF-B2BA-5FA9FFADF846}" destId="{25A56A91-CE70-4103-9489-F81115425DBD}" srcOrd="0" destOrd="0" presId="urn:microsoft.com/office/officeart/2005/8/layout/hierarchy1"/>
    <dgm:cxn modelId="{BCEDB859-5288-4607-9336-00EBF664FB7A}" type="presParOf" srcId="{25A56A91-CE70-4103-9489-F81115425DBD}" destId="{41C1B10E-0645-408B-AF6B-1329FADB72D1}" srcOrd="0" destOrd="0" presId="urn:microsoft.com/office/officeart/2005/8/layout/hierarchy1"/>
    <dgm:cxn modelId="{4F55C73D-3D1F-4A38-8508-A500667D645D}" type="presParOf" srcId="{41C1B10E-0645-408B-AF6B-1329FADB72D1}" destId="{27CCFFFD-33BE-4D86-8DBA-F812ED6E7F41}" srcOrd="0" destOrd="0" presId="urn:microsoft.com/office/officeart/2005/8/layout/hierarchy1"/>
    <dgm:cxn modelId="{F7D6D03D-C36A-4B1F-947A-E41A5E090B0F}" type="presParOf" srcId="{41C1B10E-0645-408B-AF6B-1329FADB72D1}" destId="{5E10CDC9-DCC4-4146-934F-807BA67F1AA4}" srcOrd="1" destOrd="0" presId="urn:microsoft.com/office/officeart/2005/8/layout/hierarchy1"/>
    <dgm:cxn modelId="{A3B3D0C9-C747-45C1-B213-19D2C6B7F8B9}" type="presParOf" srcId="{25A56A91-CE70-4103-9489-F81115425DBD}" destId="{2BEC6312-F774-4278-86BD-37748F117DFE}" srcOrd="1" destOrd="0" presId="urn:microsoft.com/office/officeart/2005/8/layout/hierarchy1"/>
    <dgm:cxn modelId="{A6E51D16-3549-4518-9D43-06E1ADD93354}" type="presParOf" srcId="{2BEC6312-F774-4278-86BD-37748F117DFE}" destId="{B540799E-5A34-406A-95E2-7C44D664C377}" srcOrd="0" destOrd="0" presId="urn:microsoft.com/office/officeart/2005/8/layout/hierarchy1"/>
    <dgm:cxn modelId="{6369B446-6A46-4ABB-9623-A6989BF27BA1}" type="presParOf" srcId="{2BEC6312-F774-4278-86BD-37748F117DFE}" destId="{B46E5E9D-EE61-43B0-81E4-DF5FA17FEEB9}" srcOrd="1" destOrd="0" presId="urn:microsoft.com/office/officeart/2005/8/layout/hierarchy1"/>
    <dgm:cxn modelId="{9FE48D74-24FB-42ED-B580-C045A679F81C}" type="presParOf" srcId="{B46E5E9D-EE61-43B0-81E4-DF5FA17FEEB9}" destId="{48BF8511-57D2-46C2-A5F1-41E983D3AF27}" srcOrd="0" destOrd="0" presId="urn:microsoft.com/office/officeart/2005/8/layout/hierarchy1"/>
    <dgm:cxn modelId="{FF7DE105-5B04-402A-8714-1B9F8B073F00}" type="presParOf" srcId="{48BF8511-57D2-46C2-A5F1-41E983D3AF27}" destId="{9FBC4855-CF02-486F-AEFC-299029A687CD}" srcOrd="0" destOrd="0" presId="urn:microsoft.com/office/officeart/2005/8/layout/hierarchy1"/>
    <dgm:cxn modelId="{3333B528-B24F-45E8-AA23-098BCDA1B2D4}" type="presParOf" srcId="{48BF8511-57D2-46C2-A5F1-41E983D3AF27}" destId="{60230BDE-178E-44B6-9411-D2487190590D}" srcOrd="1" destOrd="0" presId="urn:microsoft.com/office/officeart/2005/8/layout/hierarchy1"/>
    <dgm:cxn modelId="{862E2854-3A6B-49C9-94BC-E6B4227FC6EF}" type="presParOf" srcId="{B46E5E9D-EE61-43B0-81E4-DF5FA17FEEB9}" destId="{E043D561-7B2C-4F85-BF0F-3269607E148E}" srcOrd="1" destOrd="0" presId="urn:microsoft.com/office/officeart/2005/8/layout/hierarchy1"/>
    <dgm:cxn modelId="{11E356B8-B35C-40B4-BDD0-F73C2C1D5721}" type="presParOf" srcId="{E043D561-7B2C-4F85-BF0F-3269607E148E}" destId="{355432C2-30AA-4904-BD7E-8CECCC34B1B8}" srcOrd="0" destOrd="0" presId="urn:microsoft.com/office/officeart/2005/8/layout/hierarchy1"/>
    <dgm:cxn modelId="{64481993-0B3D-4A1B-B133-0B97FCE310C9}" type="presParOf" srcId="{E043D561-7B2C-4F85-BF0F-3269607E148E}" destId="{84601229-B87C-4EC5-83DD-C4A9284D8C12}" srcOrd="1" destOrd="0" presId="urn:microsoft.com/office/officeart/2005/8/layout/hierarchy1"/>
    <dgm:cxn modelId="{74949787-4BAD-4A7A-B75F-8D706370382F}" type="presParOf" srcId="{84601229-B87C-4EC5-83DD-C4A9284D8C12}" destId="{7311DBF3-1715-4C96-A690-194B0108CC17}" srcOrd="0" destOrd="0" presId="urn:microsoft.com/office/officeart/2005/8/layout/hierarchy1"/>
    <dgm:cxn modelId="{FAB8B54E-0813-44AF-893F-2C331BC3DAEC}" type="presParOf" srcId="{7311DBF3-1715-4C96-A690-194B0108CC17}" destId="{232AD9C4-96F6-495F-8D0B-514613ADA949}" srcOrd="0" destOrd="0" presId="urn:microsoft.com/office/officeart/2005/8/layout/hierarchy1"/>
    <dgm:cxn modelId="{DD6CC489-381A-4398-A579-B94F395CDABF}" type="presParOf" srcId="{7311DBF3-1715-4C96-A690-194B0108CC17}" destId="{17F3C8EB-77BF-43A5-8098-F017115626D4}" srcOrd="1" destOrd="0" presId="urn:microsoft.com/office/officeart/2005/8/layout/hierarchy1"/>
    <dgm:cxn modelId="{6775EF22-0376-4B28-BF27-1D802B9E0403}" type="presParOf" srcId="{84601229-B87C-4EC5-83DD-C4A9284D8C12}" destId="{26738E51-E248-4994-AED1-3F030BBE6C3F}" srcOrd="1" destOrd="0" presId="urn:microsoft.com/office/officeart/2005/8/layout/hierarchy1"/>
    <dgm:cxn modelId="{2CF1C596-8B16-4038-88A6-7BA0A1F25A23}" type="presParOf" srcId="{E043D561-7B2C-4F85-BF0F-3269607E148E}" destId="{99C10637-F114-45BB-A7EB-860995CD129A}" srcOrd="2" destOrd="0" presId="urn:microsoft.com/office/officeart/2005/8/layout/hierarchy1"/>
    <dgm:cxn modelId="{79067861-6F0F-4D43-86BC-67D2F00EA38B}" type="presParOf" srcId="{E043D561-7B2C-4F85-BF0F-3269607E148E}" destId="{BD2CFF7F-B749-45DB-AB31-04BB494F584A}" srcOrd="3" destOrd="0" presId="urn:microsoft.com/office/officeart/2005/8/layout/hierarchy1"/>
    <dgm:cxn modelId="{874D14E4-0583-4CEB-B2FB-05128A11BF30}" type="presParOf" srcId="{BD2CFF7F-B749-45DB-AB31-04BB494F584A}" destId="{BB5F8FEA-AD1F-48E7-9753-8EA6D963E5F8}" srcOrd="0" destOrd="0" presId="urn:microsoft.com/office/officeart/2005/8/layout/hierarchy1"/>
    <dgm:cxn modelId="{B44A6DFB-4F0B-4A83-B7FB-1BFB6C426539}" type="presParOf" srcId="{BB5F8FEA-AD1F-48E7-9753-8EA6D963E5F8}" destId="{1F311E28-0558-4A22-99A9-5FFEE03CDE43}" srcOrd="0" destOrd="0" presId="urn:microsoft.com/office/officeart/2005/8/layout/hierarchy1"/>
    <dgm:cxn modelId="{694E9E16-C14D-41C9-B896-E0C83C32F9A2}" type="presParOf" srcId="{BB5F8FEA-AD1F-48E7-9753-8EA6D963E5F8}" destId="{4C7CE1A5-7C1A-4DBA-A05A-23DE1A6B0A74}" srcOrd="1" destOrd="0" presId="urn:microsoft.com/office/officeart/2005/8/layout/hierarchy1"/>
    <dgm:cxn modelId="{62611BE1-8044-4339-9FC6-B0FE226D312D}" type="presParOf" srcId="{BD2CFF7F-B749-45DB-AB31-04BB494F584A}" destId="{0FCC9D4E-6C1F-49DA-8A38-FA0108AC5B3D}" srcOrd="1" destOrd="0" presId="urn:microsoft.com/office/officeart/2005/8/layout/hierarchy1"/>
    <dgm:cxn modelId="{60CB69C6-EB40-4429-A288-8CC40E5B06E5}" type="presParOf" srcId="{E043D561-7B2C-4F85-BF0F-3269607E148E}" destId="{C42CF166-D5A5-4A79-9CAC-4288B34C2262}" srcOrd="4" destOrd="0" presId="urn:microsoft.com/office/officeart/2005/8/layout/hierarchy1"/>
    <dgm:cxn modelId="{32D1999E-FA3B-40AB-B441-8E92ED709497}" type="presParOf" srcId="{E043D561-7B2C-4F85-BF0F-3269607E148E}" destId="{313EB707-6FF4-40BD-99A1-4A801C720E70}" srcOrd="5" destOrd="0" presId="urn:microsoft.com/office/officeart/2005/8/layout/hierarchy1"/>
    <dgm:cxn modelId="{66D40149-1760-4B96-AABF-8C2B79FD5512}" type="presParOf" srcId="{313EB707-6FF4-40BD-99A1-4A801C720E70}" destId="{E18795E7-D68A-4C81-B453-10528B2A22D3}" srcOrd="0" destOrd="0" presId="urn:microsoft.com/office/officeart/2005/8/layout/hierarchy1"/>
    <dgm:cxn modelId="{5CB506E7-FF91-4F21-885A-07142C56EDBA}" type="presParOf" srcId="{E18795E7-D68A-4C81-B453-10528B2A22D3}" destId="{18150C59-7C5C-4464-B31F-08C447D9A409}" srcOrd="0" destOrd="0" presId="urn:microsoft.com/office/officeart/2005/8/layout/hierarchy1"/>
    <dgm:cxn modelId="{3FC38829-04C1-41E1-AF06-CECFA4762557}" type="presParOf" srcId="{E18795E7-D68A-4C81-B453-10528B2A22D3}" destId="{99D67C19-EECB-4642-94D6-B443CE915908}" srcOrd="1" destOrd="0" presId="urn:microsoft.com/office/officeart/2005/8/layout/hierarchy1"/>
    <dgm:cxn modelId="{BFF6319E-AFCE-42A3-B111-A321B59C36E8}" type="presParOf" srcId="{313EB707-6FF4-40BD-99A1-4A801C720E70}" destId="{634B3C20-D38A-4508-970B-1546BDAFB0B8}" srcOrd="1" destOrd="0" presId="urn:microsoft.com/office/officeart/2005/8/layout/hierarchy1"/>
    <dgm:cxn modelId="{94EAE4D2-1398-47EF-A31C-64521D1CAF58}" type="presParOf" srcId="{2BEC6312-F774-4278-86BD-37748F117DFE}" destId="{6B29F3F2-3412-455D-9D31-14EADB3CA512}" srcOrd="2" destOrd="0" presId="urn:microsoft.com/office/officeart/2005/8/layout/hierarchy1"/>
    <dgm:cxn modelId="{0CC53538-C2BB-4121-9CB9-A79F862C475B}" type="presParOf" srcId="{2BEC6312-F774-4278-86BD-37748F117DFE}" destId="{940AF6AC-D60B-4B88-8C2E-F3700984DD8A}" srcOrd="3" destOrd="0" presId="urn:microsoft.com/office/officeart/2005/8/layout/hierarchy1"/>
    <dgm:cxn modelId="{90709847-9B95-4561-A69D-FF4D46187B3D}" type="presParOf" srcId="{940AF6AC-D60B-4B88-8C2E-F3700984DD8A}" destId="{DA7FAF05-881F-4C2E-8E4C-C9FBE143141A}" srcOrd="0" destOrd="0" presId="urn:microsoft.com/office/officeart/2005/8/layout/hierarchy1"/>
    <dgm:cxn modelId="{4AE230F9-0BD9-4679-967A-A5BABCA778C7}" type="presParOf" srcId="{DA7FAF05-881F-4C2E-8E4C-C9FBE143141A}" destId="{C44A5EAA-A9C9-4A75-9A9B-528BCF78ECBD}" srcOrd="0" destOrd="0" presId="urn:microsoft.com/office/officeart/2005/8/layout/hierarchy1"/>
    <dgm:cxn modelId="{6F90321D-ADF7-4F1B-BD0D-0773F8FB8E97}" type="presParOf" srcId="{DA7FAF05-881F-4C2E-8E4C-C9FBE143141A}" destId="{9BA28219-2863-42F5-BE47-9014A2FFE00D}" srcOrd="1" destOrd="0" presId="urn:microsoft.com/office/officeart/2005/8/layout/hierarchy1"/>
    <dgm:cxn modelId="{5EFB9E0F-F278-4BF7-B502-9DC1D4584DE4}" type="presParOf" srcId="{940AF6AC-D60B-4B88-8C2E-F3700984DD8A}" destId="{48B439F8-246E-4574-B44F-6AC82E910C83}" srcOrd="1" destOrd="0" presId="urn:microsoft.com/office/officeart/2005/8/layout/hierarchy1"/>
    <dgm:cxn modelId="{5EEF7AA0-6C4D-44D2-8BAB-D1A18ED045CB}" type="presParOf" srcId="{2BEC6312-F774-4278-86BD-37748F117DFE}" destId="{ED21970D-2FD1-4FDF-B7FA-3A22837A82E0}" srcOrd="4" destOrd="0" presId="urn:microsoft.com/office/officeart/2005/8/layout/hierarchy1"/>
    <dgm:cxn modelId="{3E7738A7-BA5F-4ED8-AC3A-7D90110F77AC}" type="presParOf" srcId="{2BEC6312-F774-4278-86BD-37748F117DFE}" destId="{8FC542A9-78BD-4A34-AF67-FF881F4D9FC5}" srcOrd="5" destOrd="0" presId="urn:microsoft.com/office/officeart/2005/8/layout/hierarchy1"/>
    <dgm:cxn modelId="{4491E0A4-9C7A-4E16-A0B5-F86CD58D3C54}" type="presParOf" srcId="{8FC542A9-78BD-4A34-AF67-FF881F4D9FC5}" destId="{84CC7167-FDBE-4189-B5F8-00330509381D}" srcOrd="0" destOrd="0" presId="urn:microsoft.com/office/officeart/2005/8/layout/hierarchy1"/>
    <dgm:cxn modelId="{F3018783-81F7-47FA-B341-1A08403661C5}" type="presParOf" srcId="{84CC7167-FDBE-4189-B5F8-00330509381D}" destId="{F65EDA28-032A-477B-B817-6359587C25F0}" srcOrd="0" destOrd="0" presId="urn:microsoft.com/office/officeart/2005/8/layout/hierarchy1"/>
    <dgm:cxn modelId="{E2C30E5C-F822-49EB-97E4-778309F3C482}" type="presParOf" srcId="{84CC7167-FDBE-4189-B5F8-00330509381D}" destId="{89AD104C-9B16-411C-BC36-48BE01EDEE21}" srcOrd="1" destOrd="0" presId="urn:microsoft.com/office/officeart/2005/8/layout/hierarchy1"/>
    <dgm:cxn modelId="{2A9D6B9B-184C-4FC4-A179-77AD45107390}" type="presParOf" srcId="{8FC542A9-78BD-4A34-AF67-FF881F4D9FC5}" destId="{1181CB1C-C126-4416-AA41-F2BE9DAB9ECE}"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9E06DC-1D1E-4FE4-995D-92EB7F64CFE8}">
      <dsp:nvSpPr>
        <dsp:cNvPr id="0" name=""/>
        <dsp:cNvSpPr/>
      </dsp:nvSpPr>
      <dsp:spPr>
        <a:xfrm>
          <a:off x="-4220769" y="-647635"/>
          <a:ext cx="5029195" cy="5029195"/>
        </a:xfrm>
        <a:prstGeom prst="blockArc">
          <a:avLst>
            <a:gd name="adj1" fmla="val 18900000"/>
            <a:gd name="adj2" fmla="val 2700000"/>
            <a:gd name="adj3" fmla="val 429"/>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3AB1FC0-FE3F-496B-8330-E9260FB0F135}">
      <dsp:nvSpPr>
        <dsp:cNvPr id="0" name=""/>
        <dsp:cNvSpPr/>
      </dsp:nvSpPr>
      <dsp:spPr>
        <a:xfrm>
          <a:off x="261934" y="169744"/>
          <a:ext cx="4980477" cy="33933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9350" tIns="33020" rIns="33020" bIns="33020" numCol="1" spcCol="1270" anchor="ctr" anchorCtr="0">
          <a:noAutofit/>
        </a:bodyPr>
        <a:lstStyle/>
        <a:p>
          <a:pPr lvl="0" algn="l" defTabSz="577850">
            <a:lnSpc>
              <a:spcPct val="90000"/>
            </a:lnSpc>
            <a:spcBef>
              <a:spcPct val="0"/>
            </a:spcBef>
            <a:spcAft>
              <a:spcPct val="35000"/>
            </a:spcAft>
          </a:pPr>
          <a:r>
            <a:rPr lang="en-US" sz="1300" kern="1200"/>
            <a:t>Large sensible heat</a:t>
          </a:r>
        </a:p>
      </dsp:txBody>
      <dsp:txXfrm>
        <a:off x="261934" y="169744"/>
        <a:ext cx="4980477" cy="339339"/>
      </dsp:txXfrm>
    </dsp:sp>
    <dsp:sp modelId="{D32D1901-3348-487C-A60A-AB52D56A1419}">
      <dsp:nvSpPr>
        <dsp:cNvPr id="0" name=""/>
        <dsp:cNvSpPr/>
      </dsp:nvSpPr>
      <dsp:spPr>
        <a:xfrm>
          <a:off x="49847" y="127326"/>
          <a:ext cx="424173" cy="42417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BF42111-6A2B-481E-8618-0009B06A1C55}">
      <dsp:nvSpPr>
        <dsp:cNvPr id="0" name=""/>
        <dsp:cNvSpPr/>
      </dsp:nvSpPr>
      <dsp:spPr>
        <a:xfrm>
          <a:off x="569236" y="679051"/>
          <a:ext cx="4673175" cy="33933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9350" tIns="33020" rIns="33020" bIns="33020" numCol="1" spcCol="1270" anchor="ctr" anchorCtr="0">
          <a:noAutofit/>
        </a:bodyPr>
        <a:lstStyle/>
        <a:p>
          <a:pPr lvl="0" algn="l" defTabSz="577850">
            <a:lnSpc>
              <a:spcPct val="90000"/>
            </a:lnSpc>
            <a:spcBef>
              <a:spcPct val="0"/>
            </a:spcBef>
            <a:spcAft>
              <a:spcPct val="35000"/>
            </a:spcAft>
          </a:pPr>
          <a:r>
            <a:rPr lang="en-US" sz="1300" kern="1200"/>
            <a:t>Low latent heat</a:t>
          </a:r>
        </a:p>
      </dsp:txBody>
      <dsp:txXfrm>
        <a:off x="569236" y="679051"/>
        <a:ext cx="4673175" cy="339339"/>
      </dsp:txXfrm>
    </dsp:sp>
    <dsp:sp modelId="{117EC43B-D0A9-45BD-B86D-D7E7BFDE62E7}">
      <dsp:nvSpPr>
        <dsp:cNvPr id="0" name=""/>
        <dsp:cNvSpPr/>
      </dsp:nvSpPr>
      <dsp:spPr>
        <a:xfrm>
          <a:off x="357149" y="636634"/>
          <a:ext cx="424173" cy="42417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058782-8CD2-4203-95CD-70516DC23D20}">
      <dsp:nvSpPr>
        <dsp:cNvPr id="0" name=""/>
        <dsp:cNvSpPr/>
      </dsp:nvSpPr>
      <dsp:spPr>
        <a:xfrm>
          <a:off x="737636" y="1187985"/>
          <a:ext cx="4504775" cy="33933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9350" tIns="33020" rIns="33020" bIns="33020" numCol="1" spcCol="1270" anchor="ctr" anchorCtr="0">
          <a:noAutofit/>
        </a:bodyPr>
        <a:lstStyle/>
        <a:p>
          <a:pPr lvl="0" algn="l" defTabSz="577850">
            <a:lnSpc>
              <a:spcPct val="90000"/>
            </a:lnSpc>
            <a:spcBef>
              <a:spcPct val="0"/>
            </a:spcBef>
            <a:spcAft>
              <a:spcPct val="35000"/>
            </a:spcAft>
          </a:pPr>
          <a:r>
            <a:rPr lang="en-US" sz="1300" kern="1200" dirty="0"/>
            <a:t>Large air volume and small enthalpy difference</a:t>
          </a:r>
        </a:p>
      </dsp:txBody>
      <dsp:txXfrm>
        <a:off x="737636" y="1187985"/>
        <a:ext cx="4504775" cy="339339"/>
      </dsp:txXfrm>
    </dsp:sp>
    <dsp:sp modelId="{9398CDEA-6081-4D7C-A5D1-5A6DF1FDA5FB}">
      <dsp:nvSpPr>
        <dsp:cNvPr id="0" name=""/>
        <dsp:cNvSpPr/>
      </dsp:nvSpPr>
      <dsp:spPr>
        <a:xfrm>
          <a:off x="525549" y="1145568"/>
          <a:ext cx="424173" cy="42417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8F13310-0549-4B16-A39F-62302784BE0D}">
      <dsp:nvSpPr>
        <dsp:cNvPr id="0" name=""/>
        <dsp:cNvSpPr/>
      </dsp:nvSpPr>
      <dsp:spPr>
        <a:xfrm>
          <a:off x="791405" y="1697292"/>
          <a:ext cx="4451006" cy="33933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9350" tIns="33020" rIns="33020" bIns="33020" numCol="1" spcCol="1270" anchor="ctr" anchorCtr="0">
          <a:noAutofit/>
        </a:bodyPr>
        <a:lstStyle/>
        <a:p>
          <a:pPr lvl="0" algn="l" defTabSz="577850">
            <a:lnSpc>
              <a:spcPct val="90000"/>
            </a:lnSpc>
            <a:spcBef>
              <a:spcPct val="0"/>
            </a:spcBef>
            <a:spcAft>
              <a:spcPct val="35000"/>
            </a:spcAft>
          </a:pPr>
          <a:r>
            <a:rPr lang="en-US" sz="1300" kern="1200" dirty="0"/>
            <a:t>Non-stop operation and perennial cooling</a:t>
          </a:r>
        </a:p>
      </dsp:txBody>
      <dsp:txXfrm>
        <a:off x="791405" y="1697292"/>
        <a:ext cx="4451006" cy="339339"/>
      </dsp:txXfrm>
    </dsp:sp>
    <dsp:sp modelId="{808C5959-997B-4440-86AC-9B4A036647F1}">
      <dsp:nvSpPr>
        <dsp:cNvPr id="0" name=""/>
        <dsp:cNvSpPr/>
      </dsp:nvSpPr>
      <dsp:spPr>
        <a:xfrm>
          <a:off x="579318" y="1654875"/>
          <a:ext cx="424173" cy="42417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196F13D-C789-417E-80AA-CCB2C50D004E}">
      <dsp:nvSpPr>
        <dsp:cNvPr id="0" name=""/>
        <dsp:cNvSpPr/>
      </dsp:nvSpPr>
      <dsp:spPr>
        <a:xfrm>
          <a:off x="737636" y="2206600"/>
          <a:ext cx="4504775" cy="33933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9350" tIns="33020" rIns="33020" bIns="33020" numCol="1" spcCol="1270" anchor="ctr" anchorCtr="0">
          <a:noAutofit/>
        </a:bodyPr>
        <a:lstStyle/>
        <a:p>
          <a:pPr lvl="0" algn="l" defTabSz="577850">
            <a:lnSpc>
              <a:spcPct val="90000"/>
            </a:lnSpc>
            <a:spcBef>
              <a:spcPct val="0"/>
            </a:spcBef>
            <a:spcAft>
              <a:spcPct val="35000"/>
            </a:spcAft>
          </a:pPr>
          <a:r>
            <a:rPr lang="en-US" sz="1300" kern="1200"/>
            <a:t>Multiple air flow modes</a:t>
          </a:r>
        </a:p>
      </dsp:txBody>
      <dsp:txXfrm>
        <a:off x="737636" y="2206600"/>
        <a:ext cx="4504775" cy="339339"/>
      </dsp:txXfrm>
    </dsp:sp>
    <dsp:sp modelId="{393E0E99-421B-44FE-B494-0A319101F867}">
      <dsp:nvSpPr>
        <dsp:cNvPr id="0" name=""/>
        <dsp:cNvSpPr/>
      </dsp:nvSpPr>
      <dsp:spPr>
        <a:xfrm>
          <a:off x="525549" y="2164182"/>
          <a:ext cx="424173" cy="42417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2DE657-7321-4159-8029-7B2F3A1B913B}">
      <dsp:nvSpPr>
        <dsp:cNvPr id="0" name=""/>
        <dsp:cNvSpPr/>
      </dsp:nvSpPr>
      <dsp:spPr>
        <a:xfrm>
          <a:off x="569236" y="2715534"/>
          <a:ext cx="4673175" cy="33933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9350" tIns="33020" rIns="33020" bIns="33020" numCol="1" spcCol="1270" anchor="ctr" anchorCtr="0">
          <a:noAutofit/>
        </a:bodyPr>
        <a:lstStyle/>
        <a:p>
          <a:pPr lvl="0" algn="l" defTabSz="577850">
            <a:lnSpc>
              <a:spcPct val="90000"/>
            </a:lnSpc>
            <a:spcBef>
              <a:spcPct val="0"/>
            </a:spcBef>
            <a:spcAft>
              <a:spcPct val="35000"/>
            </a:spcAft>
          </a:pPr>
          <a:r>
            <a:rPr lang="en-US" sz="1300" kern="1200"/>
            <a:t>Plenum chamber air supply</a:t>
          </a:r>
        </a:p>
      </dsp:txBody>
      <dsp:txXfrm>
        <a:off x="569236" y="2715534"/>
        <a:ext cx="4673175" cy="339339"/>
      </dsp:txXfrm>
    </dsp:sp>
    <dsp:sp modelId="{A2EBF4CB-DA60-44A1-A6A6-E4D94B1E8234}">
      <dsp:nvSpPr>
        <dsp:cNvPr id="0" name=""/>
        <dsp:cNvSpPr/>
      </dsp:nvSpPr>
      <dsp:spPr>
        <a:xfrm>
          <a:off x="357149" y="2673116"/>
          <a:ext cx="424173" cy="42417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71F80A0-C481-4CA7-8954-86A755F0FBB4}">
      <dsp:nvSpPr>
        <dsp:cNvPr id="0" name=""/>
        <dsp:cNvSpPr/>
      </dsp:nvSpPr>
      <dsp:spPr>
        <a:xfrm>
          <a:off x="261934" y="3224841"/>
          <a:ext cx="4980477" cy="33933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9350" tIns="33020" rIns="33020" bIns="33020" numCol="1" spcCol="1270" anchor="ctr" anchorCtr="0">
          <a:noAutofit/>
        </a:bodyPr>
        <a:lstStyle/>
        <a:p>
          <a:pPr lvl="0" algn="l" defTabSz="577850">
            <a:lnSpc>
              <a:spcPct val="90000"/>
            </a:lnSpc>
            <a:spcBef>
              <a:spcPct val="0"/>
            </a:spcBef>
            <a:spcAft>
              <a:spcPct val="35000"/>
            </a:spcAft>
          </a:pPr>
          <a:r>
            <a:rPr lang="en-US" sz="1300" kern="1200"/>
            <a:t>Strict requirements for temperature, humidity, and cleanliness</a:t>
          </a:r>
        </a:p>
      </dsp:txBody>
      <dsp:txXfrm>
        <a:off x="261934" y="3224841"/>
        <a:ext cx="4980477" cy="339339"/>
      </dsp:txXfrm>
    </dsp:sp>
    <dsp:sp modelId="{32095C27-573E-4E2C-B380-6443BDB70962}">
      <dsp:nvSpPr>
        <dsp:cNvPr id="0" name=""/>
        <dsp:cNvSpPr/>
      </dsp:nvSpPr>
      <dsp:spPr>
        <a:xfrm>
          <a:off x="49847" y="3182424"/>
          <a:ext cx="424173" cy="42417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21970D-2FD1-4FDF-B7FA-3A22837A82E0}">
      <dsp:nvSpPr>
        <dsp:cNvPr id="0" name=""/>
        <dsp:cNvSpPr/>
      </dsp:nvSpPr>
      <dsp:spPr>
        <a:xfrm>
          <a:off x="2552859" y="955093"/>
          <a:ext cx="1059173" cy="252035"/>
        </a:xfrm>
        <a:custGeom>
          <a:avLst/>
          <a:gdLst/>
          <a:ahLst/>
          <a:cxnLst/>
          <a:rect l="0" t="0" r="0" b="0"/>
          <a:pathLst>
            <a:path>
              <a:moveTo>
                <a:pt x="0" y="0"/>
              </a:moveTo>
              <a:lnTo>
                <a:pt x="0" y="171754"/>
              </a:lnTo>
              <a:lnTo>
                <a:pt x="1059173" y="171754"/>
              </a:lnTo>
              <a:lnTo>
                <a:pt x="1059173" y="25203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29F3F2-3412-455D-9D31-14EADB3CA512}">
      <dsp:nvSpPr>
        <dsp:cNvPr id="0" name=""/>
        <dsp:cNvSpPr/>
      </dsp:nvSpPr>
      <dsp:spPr>
        <a:xfrm>
          <a:off x="2507139" y="955093"/>
          <a:ext cx="91440" cy="252035"/>
        </a:xfrm>
        <a:custGeom>
          <a:avLst/>
          <a:gdLst/>
          <a:ahLst/>
          <a:cxnLst/>
          <a:rect l="0" t="0" r="0" b="0"/>
          <a:pathLst>
            <a:path>
              <a:moveTo>
                <a:pt x="45720" y="0"/>
              </a:moveTo>
              <a:lnTo>
                <a:pt x="45720" y="25203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42CF166-D5A5-4A79-9CAC-4288B34C2262}">
      <dsp:nvSpPr>
        <dsp:cNvPr id="0" name=""/>
        <dsp:cNvSpPr/>
      </dsp:nvSpPr>
      <dsp:spPr>
        <a:xfrm>
          <a:off x="1493685" y="1757417"/>
          <a:ext cx="1059173" cy="252035"/>
        </a:xfrm>
        <a:custGeom>
          <a:avLst/>
          <a:gdLst/>
          <a:ahLst/>
          <a:cxnLst/>
          <a:rect l="0" t="0" r="0" b="0"/>
          <a:pathLst>
            <a:path>
              <a:moveTo>
                <a:pt x="0" y="0"/>
              </a:moveTo>
              <a:lnTo>
                <a:pt x="0" y="171754"/>
              </a:lnTo>
              <a:lnTo>
                <a:pt x="1059173" y="171754"/>
              </a:lnTo>
              <a:lnTo>
                <a:pt x="1059173" y="25203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9C10637-F114-45BB-A7EB-860995CD129A}">
      <dsp:nvSpPr>
        <dsp:cNvPr id="0" name=""/>
        <dsp:cNvSpPr/>
      </dsp:nvSpPr>
      <dsp:spPr>
        <a:xfrm>
          <a:off x="1447965" y="1757417"/>
          <a:ext cx="91440" cy="252035"/>
        </a:xfrm>
        <a:custGeom>
          <a:avLst/>
          <a:gdLst/>
          <a:ahLst/>
          <a:cxnLst/>
          <a:rect l="0" t="0" r="0" b="0"/>
          <a:pathLst>
            <a:path>
              <a:moveTo>
                <a:pt x="45720" y="0"/>
              </a:moveTo>
              <a:lnTo>
                <a:pt x="45720" y="25203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55432C2-30AA-4904-BD7E-8CECCC34B1B8}">
      <dsp:nvSpPr>
        <dsp:cNvPr id="0" name=""/>
        <dsp:cNvSpPr/>
      </dsp:nvSpPr>
      <dsp:spPr>
        <a:xfrm>
          <a:off x="434511" y="1757417"/>
          <a:ext cx="1059173" cy="252035"/>
        </a:xfrm>
        <a:custGeom>
          <a:avLst/>
          <a:gdLst/>
          <a:ahLst/>
          <a:cxnLst/>
          <a:rect l="0" t="0" r="0" b="0"/>
          <a:pathLst>
            <a:path>
              <a:moveTo>
                <a:pt x="1059173" y="0"/>
              </a:moveTo>
              <a:lnTo>
                <a:pt x="1059173" y="171754"/>
              </a:lnTo>
              <a:lnTo>
                <a:pt x="0" y="171754"/>
              </a:lnTo>
              <a:lnTo>
                <a:pt x="0" y="25203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540799E-5A34-406A-95E2-7C44D664C377}">
      <dsp:nvSpPr>
        <dsp:cNvPr id="0" name=""/>
        <dsp:cNvSpPr/>
      </dsp:nvSpPr>
      <dsp:spPr>
        <a:xfrm>
          <a:off x="1493685" y="955093"/>
          <a:ext cx="1059173" cy="252035"/>
        </a:xfrm>
        <a:custGeom>
          <a:avLst/>
          <a:gdLst/>
          <a:ahLst/>
          <a:cxnLst/>
          <a:rect l="0" t="0" r="0" b="0"/>
          <a:pathLst>
            <a:path>
              <a:moveTo>
                <a:pt x="1059173" y="0"/>
              </a:moveTo>
              <a:lnTo>
                <a:pt x="1059173" y="171754"/>
              </a:lnTo>
              <a:lnTo>
                <a:pt x="0" y="171754"/>
              </a:lnTo>
              <a:lnTo>
                <a:pt x="0" y="25203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7CCFFFD-33BE-4D86-8DBA-F812ED6E7F41}">
      <dsp:nvSpPr>
        <dsp:cNvPr id="0" name=""/>
        <dsp:cNvSpPr/>
      </dsp:nvSpPr>
      <dsp:spPr>
        <a:xfrm>
          <a:off x="2119560" y="404804"/>
          <a:ext cx="866596" cy="5502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10CDC9-DCC4-4146-934F-807BA67F1AA4}">
      <dsp:nvSpPr>
        <dsp:cNvPr id="0" name=""/>
        <dsp:cNvSpPr/>
      </dsp:nvSpPr>
      <dsp:spPr>
        <a:xfrm>
          <a:off x="2215849" y="496278"/>
          <a:ext cx="866596" cy="5502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a:t>Data center standards</a:t>
          </a:r>
        </a:p>
      </dsp:txBody>
      <dsp:txXfrm>
        <a:off x="2231966" y="512395"/>
        <a:ext cx="834362" cy="518054"/>
      </dsp:txXfrm>
    </dsp:sp>
    <dsp:sp modelId="{9FBC4855-CF02-486F-AEFC-299029A687CD}">
      <dsp:nvSpPr>
        <dsp:cNvPr id="0" name=""/>
        <dsp:cNvSpPr/>
      </dsp:nvSpPr>
      <dsp:spPr>
        <a:xfrm>
          <a:off x="1060387" y="1207128"/>
          <a:ext cx="866596" cy="5502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230BDE-178E-44B6-9411-D2487190590D}">
      <dsp:nvSpPr>
        <dsp:cNvPr id="0" name=""/>
        <dsp:cNvSpPr/>
      </dsp:nvSpPr>
      <dsp:spPr>
        <a:xfrm>
          <a:off x="1156675" y="1298602"/>
          <a:ext cx="866596" cy="5502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National </a:t>
          </a:r>
          <a:r>
            <a:rPr lang="en-US" sz="1100" kern="1200" dirty="0"/>
            <a:t>standards</a:t>
          </a:r>
        </a:p>
      </dsp:txBody>
      <dsp:txXfrm>
        <a:off x="1172792" y="1314719"/>
        <a:ext cx="834362" cy="518054"/>
      </dsp:txXfrm>
    </dsp:sp>
    <dsp:sp modelId="{232AD9C4-96F6-495F-8D0B-514613ADA949}">
      <dsp:nvSpPr>
        <dsp:cNvPr id="0" name=""/>
        <dsp:cNvSpPr/>
      </dsp:nvSpPr>
      <dsp:spPr>
        <a:xfrm>
          <a:off x="1213" y="2009452"/>
          <a:ext cx="866596" cy="5502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7F3C8EB-77BF-43A5-8098-F017115626D4}">
      <dsp:nvSpPr>
        <dsp:cNvPr id="0" name=""/>
        <dsp:cNvSpPr/>
      </dsp:nvSpPr>
      <dsp:spPr>
        <a:xfrm>
          <a:off x="97502" y="2100926"/>
          <a:ext cx="866596" cy="5502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a:t>Direct standards</a:t>
          </a:r>
        </a:p>
      </dsp:txBody>
      <dsp:txXfrm>
        <a:off x="113619" y="2117043"/>
        <a:ext cx="834362" cy="518054"/>
      </dsp:txXfrm>
    </dsp:sp>
    <dsp:sp modelId="{1F311E28-0558-4A22-99A9-5FFEE03CDE43}">
      <dsp:nvSpPr>
        <dsp:cNvPr id="0" name=""/>
        <dsp:cNvSpPr/>
      </dsp:nvSpPr>
      <dsp:spPr>
        <a:xfrm>
          <a:off x="1060387" y="2009452"/>
          <a:ext cx="866596" cy="5502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7CE1A5-7C1A-4DBA-A05A-23DE1A6B0A74}">
      <dsp:nvSpPr>
        <dsp:cNvPr id="0" name=""/>
        <dsp:cNvSpPr/>
      </dsp:nvSpPr>
      <dsp:spPr>
        <a:xfrm>
          <a:off x="1156675" y="2100926"/>
          <a:ext cx="866596" cy="5502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a:t>Related standards</a:t>
          </a:r>
        </a:p>
      </dsp:txBody>
      <dsp:txXfrm>
        <a:off x="1172792" y="2117043"/>
        <a:ext cx="834362" cy="518054"/>
      </dsp:txXfrm>
    </dsp:sp>
    <dsp:sp modelId="{18150C59-7C5C-4464-B31F-08C447D9A409}">
      <dsp:nvSpPr>
        <dsp:cNvPr id="0" name=""/>
        <dsp:cNvSpPr/>
      </dsp:nvSpPr>
      <dsp:spPr>
        <a:xfrm>
          <a:off x="2119560" y="2009452"/>
          <a:ext cx="866596" cy="5502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D67C19-EECB-4642-94D6-B443CE915908}">
      <dsp:nvSpPr>
        <dsp:cNvPr id="0" name=""/>
        <dsp:cNvSpPr/>
      </dsp:nvSpPr>
      <dsp:spPr>
        <a:xfrm>
          <a:off x="2215849" y="2100926"/>
          <a:ext cx="866596" cy="5502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a:t>Policy </a:t>
          </a:r>
          <a:r>
            <a:rPr lang="en-US" sz="1100" kern="1200" dirty="0" smtClean="0"/>
            <a:t>guidelines</a:t>
          </a:r>
          <a:endParaRPr lang="en-US" sz="1100" kern="1200" dirty="0"/>
        </a:p>
      </dsp:txBody>
      <dsp:txXfrm>
        <a:off x="2231966" y="2117043"/>
        <a:ext cx="834362" cy="518054"/>
      </dsp:txXfrm>
    </dsp:sp>
    <dsp:sp modelId="{C44A5EAA-A9C9-4A75-9A9B-528BCF78ECBD}">
      <dsp:nvSpPr>
        <dsp:cNvPr id="0" name=""/>
        <dsp:cNvSpPr/>
      </dsp:nvSpPr>
      <dsp:spPr>
        <a:xfrm>
          <a:off x="2119560" y="1207128"/>
          <a:ext cx="866596" cy="5502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BA28219-2863-42F5-BE47-9014A2FFE00D}">
      <dsp:nvSpPr>
        <dsp:cNvPr id="0" name=""/>
        <dsp:cNvSpPr/>
      </dsp:nvSpPr>
      <dsp:spPr>
        <a:xfrm>
          <a:off x="2215849" y="1298602"/>
          <a:ext cx="866596" cy="5502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a:t>Industry standards</a:t>
          </a:r>
        </a:p>
      </dsp:txBody>
      <dsp:txXfrm>
        <a:off x="2231966" y="1314719"/>
        <a:ext cx="834362" cy="518054"/>
      </dsp:txXfrm>
    </dsp:sp>
    <dsp:sp modelId="{F65EDA28-032A-477B-B817-6359587C25F0}">
      <dsp:nvSpPr>
        <dsp:cNvPr id="0" name=""/>
        <dsp:cNvSpPr/>
      </dsp:nvSpPr>
      <dsp:spPr>
        <a:xfrm>
          <a:off x="3178734" y="1207128"/>
          <a:ext cx="866596" cy="5502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AD104C-9B16-411C-BC36-48BE01EDEE21}">
      <dsp:nvSpPr>
        <dsp:cNvPr id="0" name=""/>
        <dsp:cNvSpPr/>
      </dsp:nvSpPr>
      <dsp:spPr>
        <a:xfrm>
          <a:off x="3275022" y="1298602"/>
          <a:ext cx="866596" cy="5502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a:t>Association standards</a:t>
          </a:r>
        </a:p>
      </dsp:txBody>
      <dsp:txXfrm>
        <a:off x="3291139" y="1314719"/>
        <a:ext cx="834362" cy="518054"/>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12/17/2020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7758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For details about the five phases, see Fundamentals of Managing the Data Center Life Cycle for Owners—Schneider Electric.</a:t>
            </a:r>
          </a:p>
          <a:p>
            <a:r>
              <a:rPr lang="en-US" dirty="0" smtClean="0"/>
              <a:t>Plan: This phase is the key to the success of the entire data center project. In this phase, the data center owner and manager need to build the prototype of the system architecture and project budget, and select the model design for the system. They also need to identify and determine the factors that may affect the system design. Once the system concept is defined, it is possible to prepare the site selection assessment.</a:t>
            </a:r>
          </a:p>
          <a:p>
            <a:r>
              <a:rPr lang="en-US" dirty="0" smtClean="0"/>
              <a:t>Design: The core content of the design phase is to convert the planning result into diagrams and construction documents. In this phase, it is equally important to ensure that the right people join the project at the right time. The design team should include IT and design engineers, possibly even architects and mechanical, electrical, and water supply and drainage engineers. The construction team consists of electrical, network, mechanical, low-voltage contractors and subcontractors. The data center owner or manager is responsible for selecting these teams and reviewing all design achievements.</a:t>
            </a:r>
          </a:p>
          <a:p>
            <a:r>
              <a:rPr lang="en-US" dirty="0" smtClean="0"/>
              <a:t>Build: In this phase, the documents of the construction team and the professional skills of the equipment supplier are combined. The phase is an excellent opportunity for the management team and employees to learn and improve. Commissioning can bring valuable documents to help improve equipment operating status. Although commissioning is not completely necessary, it helps the entire team better understand the complexity of the data center by detecting the response of the entire system to external inputs and external changes.</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8852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smtClean="0"/>
              <a:t>Operate: This is the longest and costliest phase in the data center lifecycle. It may last for up to 20 years. Successful O&amp;M projects require effective management of environmental health and safety, personnel management, emergency preparedness and response, training, performance monitoring, maintenance, archiving, infrastructure, quality, energy, and finance.</a:t>
            </a:r>
          </a:p>
          <a:p>
            <a:r>
              <a:rPr lang="en-US" altLang="zh-CN" dirty="0" smtClean="0"/>
              <a:t>Assess: This phase is often overlooked. However, it actually provides a lot of valuable information and feasibility advice for understanding how the operator and infrastructure system operate. Analyze the power supply, cooling, space capability, and usage trend continuously and periodically to better determine whether the infrastructure meets the design intention. The assessment phase also includes the appraisal of employee efficiency and O&amp;M project performance. In the five phases, O&amp;M mainly involves operation and assessment. To better understand the data center, the O&amp;M team can participate in the planning phase. For details about the </a:t>
            </a:r>
            <a:r>
              <a:rPr lang="en-US" altLang="zh-CN" dirty="0" err="1" smtClean="0"/>
              <a:t>periodogram</a:t>
            </a:r>
            <a:r>
              <a:rPr lang="en-US" altLang="zh-CN" dirty="0" smtClean="0"/>
              <a:t>, see Data Center O&amp;M Management Standards.</a:t>
            </a:r>
          </a:p>
          <a:p>
            <a:endParaRPr lang="zh-CN" altLang="en-US" dirty="0"/>
          </a:p>
        </p:txBody>
      </p:sp>
    </p:spTree>
    <p:extLst>
      <p:ext uri="{BB962C8B-B14F-4D97-AF65-F5344CB8AC3E}">
        <p14:creationId xmlns:p14="http://schemas.microsoft.com/office/powerpoint/2010/main" val="11988452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59322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lvl="0" fontAlgn="base"/>
            <a:r>
              <a:rPr lang="en-US" altLang="zh-CN" sz="1100" kern="1200" dirty="0" smtClean="0">
                <a:solidFill>
                  <a:schemeClr val="tx1"/>
                </a:solidFill>
                <a:latin typeface="+mn-lt"/>
                <a:ea typeface="华文细黑" pitchFamily="2" charset="-122"/>
                <a:cs typeface="+mn-cs"/>
              </a:rPr>
              <a:t>We have talked about the function room and classifications of the infrastructure hierarchically. Next, we will talk about its systems and compositions.</a:t>
            </a:r>
            <a:endParaRPr lang="zh-CN" altLang="zh-CN" sz="1100" kern="1200" dirty="0" smtClean="0">
              <a:solidFill>
                <a:schemeClr val="tx1"/>
              </a:solidFill>
              <a:latin typeface="+mn-lt"/>
              <a:ea typeface="华文细黑" pitchFamily="2" charset="-122"/>
              <a:cs typeface="+mn-cs"/>
            </a:endParaRPr>
          </a:p>
          <a:p>
            <a:pPr lvl="0" fontAlgn="base"/>
            <a:r>
              <a:rPr lang="en-US" altLang="zh-CN" sz="1100" kern="1200" dirty="0" smtClean="0">
                <a:solidFill>
                  <a:schemeClr val="tx1"/>
                </a:solidFill>
                <a:latin typeface="+mn-lt"/>
                <a:ea typeface="华文细黑" pitchFamily="2" charset="-122"/>
                <a:cs typeface="+mn-cs"/>
              </a:rPr>
              <a:t>As we all know, the data center site infrastructure is an integration of many subsystems. This is a figure about the Layer 1 of Huawei data center infrastructure. From this figure, we can see that the infrastructure contains eight systems.</a:t>
            </a:r>
            <a:endParaRPr lang="zh-CN" altLang="zh-CN" sz="1100" kern="1200" dirty="0" smtClean="0">
              <a:solidFill>
                <a:schemeClr val="tx1"/>
              </a:solidFill>
              <a:latin typeface="+mn-lt"/>
              <a:ea typeface="华文细黑" pitchFamily="2" charset="-122"/>
              <a:cs typeface="+mn-cs"/>
            </a:endParaRPr>
          </a:p>
          <a:p>
            <a:pPr lvl="0" fontAlgn="base"/>
            <a:r>
              <a:rPr lang="en-US" altLang="zh-CN" sz="1100" kern="1200" dirty="0" smtClean="0">
                <a:solidFill>
                  <a:schemeClr val="tx1"/>
                </a:solidFill>
                <a:latin typeface="+mn-lt"/>
                <a:ea typeface="华文细黑" pitchFamily="2" charset="-122"/>
                <a:cs typeface="+mn-cs"/>
              </a:rPr>
              <a:t>Power supply system: It includes the DG, ATS, UPS. DC cabinet, AC cabinet, static transfer switch, storage battery, battery rack, and power cables.</a:t>
            </a:r>
            <a:endParaRPr lang="zh-CN" altLang="zh-CN" sz="1100" kern="1200" dirty="0" smtClean="0">
              <a:solidFill>
                <a:schemeClr val="tx1"/>
              </a:solidFill>
              <a:latin typeface="+mn-lt"/>
              <a:ea typeface="华文细黑" pitchFamily="2" charset="-122"/>
              <a:cs typeface="+mn-cs"/>
            </a:endParaRPr>
          </a:p>
          <a:p>
            <a:pPr lvl="0" fontAlgn="base"/>
            <a:r>
              <a:rPr lang="en-US" altLang="zh-CN" sz="1100" kern="1200" dirty="0" smtClean="0">
                <a:solidFill>
                  <a:schemeClr val="tx1"/>
                </a:solidFill>
                <a:latin typeface="+mn-lt"/>
                <a:ea typeface="华文细黑" pitchFamily="2" charset="-122"/>
                <a:cs typeface="+mn-cs"/>
              </a:rPr>
              <a:t>Cooling system: It includes the precision air conditioner, comfort air conditioner, and ventilation system.</a:t>
            </a:r>
            <a:endParaRPr lang="zh-CN" altLang="zh-CN" sz="1100" kern="1200" dirty="0" smtClean="0">
              <a:solidFill>
                <a:schemeClr val="tx1"/>
              </a:solidFill>
              <a:latin typeface="+mn-lt"/>
              <a:ea typeface="华文细黑" pitchFamily="2" charset="-122"/>
              <a:cs typeface="+mn-cs"/>
            </a:endParaRPr>
          </a:p>
          <a:p>
            <a:pPr lvl="0" fontAlgn="base"/>
            <a:r>
              <a:rPr lang="en-US" altLang="zh-CN" sz="1100" kern="1200" dirty="0" smtClean="0">
                <a:solidFill>
                  <a:schemeClr val="tx1"/>
                </a:solidFill>
                <a:latin typeface="+mn-lt"/>
                <a:ea typeface="华文细黑" pitchFamily="2" charset="-122"/>
                <a:cs typeface="+mn-cs"/>
              </a:rPr>
              <a:t>The other six systems include the interior decoration, cabinet, surge protection/grounding, fire-fighting, integrated cabling, and integration management, all of which contain some components. We will skip them here.</a:t>
            </a:r>
            <a:endParaRPr lang="zh-CN" altLang="zh-CN" sz="1100" kern="1200" dirty="0" smtClean="0">
              <a:solidFill>
                <a:schemeClr val="tx1"/>
              </a:solidFill>
              <a:latin typeface="+mn-lt"/>
              <a:ea typeface="华文细黑" pitchFamily="2" charset="-122"/>
              <a:cs typeface="+mn-cs"/>
            </a:endParaRPr>
          </a:p>
          <a:p>
            <a:r>
              <a:rPr lang="en-US" altLang="zh-CN" sz="1100" kern="1200" dirty="0" smtClean="0">
                <a:solidFill>
                  <a:schemeClr val="tx1"/>
                </a:solidFill>
                <a:latin typeface="+mn-lt"/>
                <a:ea typeface="华文细黑" pitchFamily="2" charset="-122"/>
                <a:cs typeface="+mn-cs"/>
              </a:rPr>
              <a:t>We find that the eight systems defined here put much emphasis on products, for example, speaking of the power distribution system, we tend to emphasize the DG, ATS, and UPS under the system. Though this classification is valid to some extent, we must see things from the perspective of the whole system. Because the construction of data centers is a site project, with a view to realizing certain functions or meeting some customer requirements. A single device or simple patchwork of devices are doomed to failure. We must see the bigger picture, that is, considering the matching, coordination, and correlation amongst various devices, and design and install likewise to meet that requirement eventually.</a:t>
            </a:r>
            <a:endParaRPr lang="zh-CN" altLang="en-US" dirty="0" smtClean="0">
              <a:latin typeface="+mn-lt"/>
            </a:endParaRPr>
          </a:p>
          <a:p>
            <a:endParaRPr lang="zh-CN" altLang="en-US" dirty="0"/>
          </a:p>
        </p:txBody>
      </p:sp>
    </p:spTree>
    <p:extLst>
      <p:ext uri="{BB962C8B-B14F-4D97-AF65-F5344CB8AC3E}">
        <p14:creationId xmlns:p14="http://schemas.microsoft.com/office/powerpoint/2010/main" val="25356223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61713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In addition, the power supply and distribution system in a data center supplies and distributes power for the air conditioning, lighting, and other systems. It ensures the normal operation of the data center.</a:t>
            </a:r>
          </a:p>
          <a:p>
            <a:endParaRPr lang="zh-CN" altLang="en-US" dirty="0"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506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 Large sensible heat: The IT equipment and power devices in a data center dissipate heat through transferring, convection, and radiation, resulting in temperature rise in the equipment room. This type of heat is sensible heat. The heat dissipation capacity of a server cabinet ranges from thousands of watts to dozens of thousands of watts per hour, and the sensible heat ratio in the equipment room can reach 95%.</a:t>
            </a:r>
          </a:p>
          <a:p>
            <a:r>
              <a:rPr lang="en-US" dirty="0" smtClean="0"/>
              <a:t>B. Low latent heat: Latent heat is energy that changes the humidity ratio in air but not change the temperature in the equipment room. There is no moisture dissipation equipment in the equipment room. The latent heat mainly comes from staff and outdoor air.</a:t>
            </a:r>
          </a:p>
          <a:p>
            <a:r>
              <a:rPr lang="en-US" dirty="0" smtClean="0"/>
              <a:t>C. Large air volume and small enthalpy difference: Because of small latent heat in the equipment room, there is little humidity to be dehumidified. The temperature of air does not need to drop to below the dew point temperature before the air flows through the air conditioner evaporator. Therefore, the effective temperature difference and the enthalpy difference are small.</a:t>
            </a:r>
          </a:p>
          <a:p>
            <a:r>
              <a:rPr lang="en-US" dirty="0" smtClean="0"/>
              <a:t>E. Multiple air flow modes: In data centers, the air flow mode is determined by heat source and its distribution characteristics, story height, equipment layout, and cables. </a:t>
            </a:r>
            <a:r>
              <a:rPr lang="en-US" dirty="0" err="1" smtClean="0"/>
              <a:t>Downflow</a:t>
            </a:r>
            <a:r>
              <a:rPr lang="en-US" dirty="0" smtClean="0"/>
              <a:t>, </a:t>
            </a:r>
            <a:r>
              <a:rPr lang="en-US" dirty="0" err="1" smtClean="0"/>
              <a:t>upflow</a:t>
            </a:r>
            <a:r>
              <a:rPr lang="en-US" dirty="0" smtClean="0"/>
              <a:t>, and regional air flow are the main air flow modes </a:t>
            </a:r>
          </a:p>
          <a:p>
            <a:r>
              <a:rPr lang="en-US" dirty="0" smtClean="0"/>
              <a:t>F. Plenum chamber air supply: The air supply of air conditioners in the equipment room generally uses the space under the raised floor or above the ceiling for the plenum chamber air supply. The pressure stabilizing layer formed in the chamber ensures even air flow. The height of the plenum chamber should be lifted as high as possible.</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75363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smtClean="0"/>
              <a:t>G. Strict requirements for temperature and humidity: Over temperature will lead to a higher equipment failure rate and lower reliability of servers and even equipment breakdowns. A high relative humidity may cause short circuits, corrosion, and condensation on equipment in the data center. Low relative humidity may generate electrostatic discharge (ESD) that affects equipment running.</a:t>
            </a:r>
          </a:p>
          <a:p>
            <a:r>
              <a:rPr lang="en-US" altLang="zh-CN" dirty="0" smtClean="0"/>
              <a:t>H. Strict requirements for air cleanliness: There are strict requirements for air cleanliness in a data center. In a high-humidity environment, dust accelerates equipment corrosion and shortens its service life. In addition, accumulated dust on the heat sink increases the thermal resistance and reduces the heat exchange efficiency. Corrosive gases can quickly destroy metal films and conductors on printed circuit boards, resulting in increased resistance at terminations. Therefore, the air conditioning system for a data center must be equipped with efficient and proper filtering devices to filter out dust from the circulating air according to related standards.</a:t>
            </a:r>
            <a:endParaRPr lang="zh-CN" altLang="en-US" dirty="0" smtClean="0"/>
          </a:p>
          <a:p>
            <a:endParaRPr lang="en-US" altLang="zh-CN" dirty="0" smtClean="0"/>
          </a:p>
          <a:p>
            <a:endParaRPr lang="zh-CN" altLang="en-US" dirty="0"/>
          </a:p>
        </p:txBody>
      </p:sp>
    </p:spTree>
    <p:extLst>
      <p:ext uri="{BB962C8B-B14F-4D97-AF65-F5344CB8AC3E}">
        <p14:creationId xmlns:p14="http://schemas.microsoft.com/office/powerpoint/2010/main" val="11862955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471038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fontAlgn="base"/>
            <a:r>
              <a:rPr lang="en-US" altLang="zh-CN" sz="1100" kern="1200" dirty="0" smtClean="0">
                <a:solidFill>
                  <a:schemeClr val="tx1"/>
                </a:solidFill>
                <a:latin typeface="+mn-lt"/>
                <a:ea typeface="华文细黑" pitchFamily="2" charset="-122"/>
                <a:cs typeface="+mn-cs"/>
              </a:rPr>
              <a:t>Selection of In-room, In-row, and Cabinet-level Cooling for Data Centers</a:t>
            </a:r>
            <a:endParaRPr lang="zh-CN" altLang="zh-CN" sz="1200" kern="1200" dirty="0" smtClean="0">
              <a:solidFill>
                <a:schemeClr val="tx1"/>
              </a:solidFill>
              <a:latin typeface="+mn-lt"/>
              <a:ea typeface="华文细黑" pitchFamily="2" charset="-122"/>
              <a:cs typeface="+mn-cs"/>
            </a:endParaRPr>
          </a:p>
          <a:p>
            <a:pPr lvl="1" fontAlgn="base"/>
            <a:r>
              <a:rPr lang="en-US" altLang="zh-CN" sz="1100" b="0" kern="1200" dirty="0" smtClean="0">
                <a:solidFill>
                  <a:schemeClr val="tx1"/>
                </a:solidFill>
                <a:latin typeface="+mn-lt"/>
                <a:ea typeface="华文细黑" pitchFamily="2" charset="-122"/>
                <a:cs typeface="+mn-cs"/>
              </a:rPr>
              <a:t>Cabinet-level cooling is the most flexible mode, can be deployed in shortest time, and supports the highest power density. However, extra expenditure is required. </a:t>
            </a:r>
            <a:endParaRPr lang="zh-CN" altLang="zh-CN" sz="1200" b="0" kern="1200" dirty="0" smtClean="0">
              <a:solidFill>
                <a:schemeClr val="tx1"/>
              </a:solidFill>
              <a:latin typeface="+mn-lt"/>
              <a:ea typeface="华文细黑" pitchFamily="2" charset="-122"/>
              <a:cs typeface="+mn-cs"/>
            </a:endParaRPr>
          </a:p>
          <a:p>
            <a:pPr lvl="1" fontAlgn="base"/>
            <a:r>
              <a:rPr lang="en-US" altLang="zh-CN" sz="1100" b="0" kern="1200" dirty="0" smtClean="0">
                <a:solidFill>
                  <a:schemeClr val="tx1"/>
                </a:solidFill>
                <a:latin typeface="+mn-lt"/>
                <a:ea typeface="华文细黑" pitchFamily="2" charset="-122"/>
                <a:cs typeface="+mn-cs"/>
              </a:rPr>
              <a:t>In-row cooling has many advantages similar to those of the cabinet-level cooling, for example, flexibility, deployment speed, and power density, and has a relatively low cost.</a:t>
            </a:r>
          </a:p>
          <a:p>
            <a:pPr lvl="1" fontAlgn="base"/>
            <a:r>
              <a:rPr lang="en-US" altLang="zh-CN" sz="1100" b="0" kern="1200" dirty="0" smtClean="0">
                <a:solidFill>
                  <a:schemeClr val="tx1"/>
                </a:solidFill>
                <a:latin typeface="+mn-lt"/>
                <a:ea typeface="华文细黑" pitchFamily="2" charset="-122"/>
                <a:cs typeface="+mn-cs"/>
              </a:rPr>
              <a:t>In-room cooling can fast change the cooling distribution mode by configuring new perforated floors. In low-density data centers, all cabinets can share the cooling redundancy. This cooling mode has cost advantages and is also the simplest mode.</a:t>
            </a:r>
            <a:endParaRPr lang="en-US" altLang="zh-CN" sz="1100" b="0" i="0" kern="1200" dirty="0" smtClean="0">
              <a:solidFill>
                <a:schemeClr val="tx1"/>
              </a:solidFill>
              <a:effectLst/>
              <a:latin typeface="+mn-lt"/>
              <a:ea typeface="华文细黑" pitchFamily="2" charset="-122"/>
              <a:cs typeface="+mn-cs"/>
            </a:endParaRPr>
          </a:p>
          <a:p>
            <a:endParaRPr lang="zh-CN" altLang="en-US" dirty="0"/>
          </a:p>
        </p:txBody>
      </p:sp>
    </p:spTree>
    <p:extLst>
      <p:ext uri="{BB962C8B-B14F-4D97-AF65-F5344CB8AC3E}">
        <p14:creationId xmlns:p14="http://schemas.microsoft.com/office/powerpoint/2010/main" val="2055540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31951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a:lnSpc>
                <a:spcPct val="110000"/>
              </a:lnSpc>
            </a:pPr>
            <a:r>
              <a:rPr lang="en-US" altLang="zh-CN" sz="1100" dirty="0" smtClean="0"/>
              <a:t>Smart devices: Smart devices are monitored through communication ports (including RS232/422/485 bus serial and TCP/IP network communication ports). Smart devices include the UPS, master air conditioner, power meter, T/H sensor, ATS, chiller, and generator.</a:t>
            </a:r>
          </a:p>
          <a:p>
            <a:pPr>
              <a:lnSpc>
                <a:spcPct val="110000"/>
              </a:lnSpc>
            </a:pPr>
            <a:r>
              <a:rPr lang="en-US" altLang="zh-CN" sz="1100" dirty="0" smtClean="0"/>
              <a:t>Non-smart devices: Non-smart devices are monitored through external smart meters or dry contacts. Non-smart devices include the security switch, power distribution switch, water leakage detection switch, and SPD.</a:t>
            </a:r>
          </a:p>
          <a:p>
            <a:pPr>
              <a:lnSpc>
                <a:spcPct val="110000"/>
              </a:lnSpc>
            </a:pPr>
            <a:endParaRPr lang="zh-CN" altLang="en-US" sz="1100" dirty="0" smtClean="0"/>
          </a:p>
          <a:p>
            <a:endParaRPr lang="zh-CN" altLang="en-US" dirty="0"/>
          </a:p>
        </p:txBody>
      </p:sp>
    </p:spTree>
    <p:extLst>
      <p:ext uri="{BB962C8B-B14F-4D97-AF65-F5344CB8AC3E}">
        <p14:creationId xmlns:p14="http://schemas.microsoft.com/office/powerpoint/2010/main" val="23302147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691648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30490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There are many data center standards. Different countries have different standards. Only some standards are listed here.</a:t>
            </a:r>
          </a:p>
          <a:p>
            <a:r>
              <a:rPr lang="en-US" dirty="0" smtClean="0"/>
              <a:t>GB 50174-2017 is the main reference standard for data center design and construction in China.</a:t>
            </a:r>
          </a:p>
          <a:p>
            <a:r>
              <a:rPr lang="en-US" dirty="0" smtClean="0"/>
              <a:t>Tier standards are released by the Uptime Institute and are mainly used for Uptime Institute certification services. To obtain Uptime Institute certification, design, construction, and O&amp;M must comply with Tier standards.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686824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4121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TIA: Telecommunications Industry Association is an important industry association in the global communications and information technology industry.</a:t>
            </a:r>
          </a:p>
          <a:p>
            <a:r>
              <a:rPr lang="en-US" smtClean="0"/>
              <a:t>At the beginning of 2000, the Uptime Institute authorized the TIA committee to use the Tier concept. In the first version of TIA-942-2005, data centers were classified into four tiers: Tier 1, Tier 2, Tier 3 and Tier 4. In 2013, the Uptime Institute canceled the Tier authorization. Later, data centers are classified into four classes: I, II, III, and IV according to TIA standards.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706425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96936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93516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94808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smtClean="0">
              <a:latin typeface="FrutigerNext LT Regular"/>
            </a:endParaRPr>
          </a:p>
        </p:txBody>
      </p:sp>
    </p:spTree>
    <p:extLst>
      <p:ext uri="{BB962C8B-B14F-4D97-AF65-F5344CB8AC3E}">
        <p14:creationId xmlns:p14="http://schemas.microsoft.com/office/powerpoint/2010/main" val="3879783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718676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sz="1100" b="0" i="0" kern="1200" dirty="0" smtClean="0">
              <a:solidFill>
                <a:schemeClr val="tx1"/>
              </a:solidFill>
              <a:effectLst/>
              <a:latin typeface="FrutigerNext LT Regular"/>
              <a:ea typeface="华文细黑" pitchFamily="2" charset="-122"/>
              <a:cs typeface="+mn-cs"/>
            </a:endParaRPr>
          </a:p>
        </p:txBody>
      </p:sp>
    </p:spTree>
    <p:extLst>
      <p:ext uri="{BB962C8B-B14F-4D97-AF65-F5344CB8AC3E}">
        <p14:creationId xmlns:p14="http://schemas.microsoft.com/office/powerpoint/2010/main" val="12543332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lvl="0" fontAlgn="base"/>
            <a:r>
              <a:rPr lang="en-US" altLang="zh-CN" sz="1100" kern="1200" dirty="0" smtClean="0">
                <a:solidFill>
                  <a:schemeClr val="tx1"/>
                </a:solidFill>
                <a:latin typeface="+mn-lt"/>
                <a:ea typeface="华文细黑" pitchFamily="2" charset="-122"/>
                <a:cs typeface="+mn-cs"/>
              </a:rPr>
              <a:t>In essence, the PUE is used to calculate how much power of the total power supplied to the data center is actually applied to the IT devices. The </a:t>
            </a:r>
            <a:r>
              <a:rPr lang="en-US" altLang="zh-CN" sz="1100" kern="1200" dirty="0" err="1" smtClean="0">
                <a:solidFill>
                  <a:schemeClr val="tx1"/>
                </a:solidFill>
                <a:latin typeface="+mn-lt"/>
                <a:ea typeface="华文细黑" pitchFamily="2" charset="-122"/>
                <a:cs typeface="+mn-cs"/>
              </a:rPr>
              <a:t>PUE</a:t>
            </a:r>
            <a:r>
              <a:rPr lang="en-US" altLang="zh-CN" sz="1100" kern="1200" dirty="0" smtClean="0">
                <a:solidFill>
                  <a:schemeClr val="tx1"/>
                </a:solidFill>
                <a:latin typeface="+mn-lt"/>
                <a:ea typeface="华文细黑" pitchFamily="2" charset="-122"/>
                <a:cs typeface="+mn-cs"/>
              </a:rPr>
              <a:t> ranges from 1.0 to infinity. The greater the </a:t>
            </a:r>
            <a:r>
              <a:rPr lang="en-US" altLang="zh-CN" sz="1100" kern="1200" dirty="0" err="1" smtClean="0">
                <a:solidFill>
                  <a:schemeClr val="tx1"/>
                </a:solidFill>
                <a:latin typeface="+mn-lt"/>
                <a:ea typeface="华文细黑" pitchFamily="2" charset="-122"/>
                <a:cs typeface="+mn-cs"/>
              </a:rPr>
              <a:t>PUE</a:t>
            </a:r>
            <a:r>
              <a:rPr lang="en-US" altLang="zh-CN" sz="1100" kern="1200" dirty="0" smtClean="0">
                <a:solidFill>
                  <a:schemeClr val="tx1"/>
                </a:solidFill>
                <a:latin typeface="+mn-lt"/>
                <a:ea typeface="华文细黑" pitchFamily="2" charset="-122"/>
                <a:cs typeface="+mn-cs"/>
              </a:rPr>
              <a:t> value of the DC equipment room, the more the power consumed by the DC infrastructure, such as the cooling and power supply. The </a:t>
            </a:r>
            <a:r>
              <a:rPr lang="en-US" altLang="zh-CN" sz="1100" kern="1200" dirty="0" err="1" smtClean="0">
                <a:solidFill>
                  <a:schemeClr val="tx1"/>
                </a:solidFill>
                <a:latin typeface="+mn-lt"/>
                <a:ea typeface="华文细黑" pitchFamily="2" charset="-122"/>
                <a:cs typeface="+mn-cs"/>
              </a:rPr>
              <a:t>PUE</a:t>
            </a:r>
            <a:r>
              <a:rPr lang="en-US" altLang="zh-CN" sz="1100" kern="1200" dirty="0" smtClean="0">
                <a:solidFill>
                  <a:schemeClr val="tx1"/>
                </a:solidFill>
                <a:latin typeface="+mn-lt"/>
                <a:ea typeface="华文细黑" pitchFamily="2" charset="-122"/>
                <a:cs typeface="+mn-cs"/>
              </a:rPr>
              <a:t> is easy to be defined and calculated. Measure the total power consumption of the data center and that of the IT devices respectively, you can immediately calculate the </a:t>
            </a:r>
            <a:r>
              <a:rPr lang="en-US" altLang="zh-CN" sz="1100" kern="1200" dirty="0" err="1" smtClean="0">
                <a:solidFill>
                  <a:schemeClr val="tx1"/>
                </a:solidFill>
                <a:latin typeface="+mn-lt"/>
                <a:ea typeface="华文细黑" pitchFamily="2" charset="-122"/>
                <a:cs typeface="+mn-cs"/>
              </a:rPr>
              <a:t>PUE</a:t>
            </a:r>
            <a:r>
              <a:rPr lang="en-US" altLang="zh-CN" sz="1100" kern="1200" dirty="0" smtClean="0">
                <a:solidFill>
                  <a:schemeClr val="tx1"/>
                </a:solidFill>
                <a:latin typeface="+mn-lt"/>
                <a:ea typeface="华文细黑" pitchFamily="2" charset="-122"/>
                <a:cs typeface="+mn-cs"/>
              </a:rPr>
              <a:t> of the entire data center.</a:t>
            </a:r>
            <a:endParaRPr lang="zh-CN" altLang="zh-CN" sz="1100" kern="1200" dirty="0" smtClean="0">
              <a:solidFill>
                <a:schemeClr val="tx1"/>
              </a:solidFill>
              <a:latin typeface="+mn-lt"/>
              <a:ea typeface="华文细黑" pitchFamily="2" charset="-122"/>
              <a:cs typeface="+mn-cs"/>
            </a:endParaRPr>
          </a:p>
          <a:p>
            <a:r>
              <a:rPr lang="en-US" altLang="zh-CN" sz="1100" kern="1200" dirty="0" smtClean="0">
                <a:solidFill>
                  <a:schemeClr val="tx1"/>
                </a:solidFill>
                <a:latin typeface="+mn-lt"/>
                <a:ea typeface="华文细黑" pitchFamily="2" charset="-122"/>
                <a:cs typeface="+mn-cs"/>
              </a:rPr>
              <a:t>The total power consumption of the data center indicates all power consumption required to maintain the normal operation of the data center, including the power consumption of the IT devices, cooling devices, power supply and distribution system, and other facilities. If the building where lies the data center is also for office running and other purposes, the power consumption incurred by office running and others must not be included in the total power consumption of the data center. In data centers, only power consumed by the IT devices is regarded as meaningful power.</a:t>
            </a:r>
            <a:endParaRPr lang="zh-CN" altLang="en-US" dirty="0">
              <a:latin typeface="+mn-lt"/>
            </a:endParaRPr>
          </a:p>
        </p:txBody>
      </p:sp>
    </p:spTree>
    <p:extLst>
      <p:ext uri="{BB962C8B-B14F-4D97-AF65-F5344CB8AC3E}">
        <p14:creationId xmlns:p14="http://schemas.microsoft.com/office/powerpoint/2010/main" val="14980746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latin typeface="FrutigerNext LT Regular"/>
            </a:endParaRPr>
          </a:p>
        </p:txBody>
      </p:sp>
    </p:spTree>
    <p:extLst>
      <p:ext uri="{BB962C8B-B14F-4D97-AF65-F5344CB8AC3E}">
        <p14:creationId xmlns:p14="http://schemas.microsoft.com/office/powerpoint/2010/main" val="410585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latin typeface="FrutigerNext LT Regular"/>
            </a:endParaRPr>
          </a:p>
        </p:txBody>
      </p:sp>
    </p:spTree>
    <p:extLst>
      <p:ext uri="{BB962C8B-B14F-4D97-AF65-F5344CB8AC3E}">
        <p14:creationId xmlns:p14="http://schemas.microsoft.com/office/powerpoint/2010/main" val="1016042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latin typeface="FrutigerNext LT Regular"/>
            </a:endParaRPr>
          </a:p>
        </p:txBody>
      </p:sp>
    </p:spTree>
    <p:extLst>
      <p:ext uri="{BB962C8B-B14F-4D97-AF65-F5344CB8AC3E}">
        <p14:creationId xmlns:p14="http://schemas.microsoft.com/office/powerpoint/2010/main" val="33993938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54667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Huawei provides a full series (small to large data centers) of </a:t>
            </a:r>
            <a:r>
              <a:rPr lang="en-US" dirty="0" err="1" smtClean="0"/>
              <a:t>FusionModule</a:t>
            </a:r>
            <a:r>
              <a:rPr lang="en-US" dirty="0" smtClean="0"/>
              <a:t> data center facility solutions for industries, enterprise digital transformation, and data center service providers. In addition, Huawei also provides solutions of UPS and cooling for key equipment in industries (such as manufacturing and rail transportation).</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983214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Answers:</a:t>
            </a:r>
          </a:p>
          <a:p>
            <a:pPr lvl="1"/>
            <a:r>
              <a:rPr lang="en-US" smtClean="0"/>
              <a:t>A</a:t>
            </a:r>
          </a:p>
          <a:p>
            <a:pPr lvl="1"/>
            <a:r>
              <a:rPr lang="en-US" smtClean="0"/>
              <a:t>D</a:t>
            </a:r>
          </a:p>
          <a:p>
            <a:pPr lvl="1"/>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788441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33631802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74135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198233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23888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2015.7.4</a:t>
            </a:r>
          </a:p>
          <a:p>
            <a:pPr lvl="1"/>
            <a:r>
              <a:rPr lang="zh-CN" altLang="en-US" smtClean="0"/>
              <a:t>调整版权和页码对齐，位于参考线</a:t>
            </a:r>
            <a:r>
              <a:rPr lang="en-US" altLang="zh-CN" smtClean="0"/>
              <a:t>8.5</a:t>
            </a:r>
            <a:r>
              <a:rPr lang="zh-CN" altLang="en-US" smtClean="0"/>
              <a:t>到</a:t>
            </a:r>
            <a:r>
              <a:rPr lang="en-US" altLang="zh-CN" smtClean="0"/>
              <a:t>8.9</a:t>
            </a:r>
            <a:r>
              <a:rPr lang="zh-CN" altLang="en-US" smtClean="0"/>
              <a:t>之间。</a:t>
            </a:r>
          </a:p>
          <a:p>
            <a:pPr lvl="1"/>
            <a:r>
              <a:rPr lang="zh-CN" altLang="en-US" smtClean="0"/>
              <a:t>调整编辑框行距为单倍行距。</a:t>
            </a:r>
            <a:endParaRPr lang="en-US" altLang="zh-CN" smtClean="0"/>
          </a:p>
          <a:p>
            <a:pPr lvl="0"/>
            <a:r>
              <a:rPr lang="en-US" altLang="zh-CN" smtClean="0"/>
              <a:t>2015.7.9</a:t>
            </a:r>
          </a:p>
          <a:p>
            <a:pPr lvl="1"/>
            <a:r>
              <a:rPr lang="zh-CN" altLang="en-US" smtClean="0"/>
              <a:t>删除此页课程版本后的“</a:t>
            </a:r>
            <a:r>
              <a:rPr lang="en-US" altLang="zh-CN" smtClean="0"/>
              <a:t>ISSUE</a:t>
            </a:r>
            <a:r>
              <a:rPr lang="zh-CN" altLang="en-US" smtClean="0"/>
              <a:t>”。</a:t>
            </a:r>
            <a:endParaRPr lang="en-US" altLang="zh-CN" smtClean="0"/>
          </a:p>
          <a:p>
            <a:pPr lvl="1"/>
            <a:r>
              <a:rPr lang="zh-CN" altLang="en-US" smtClean="0"/>
              <a:t>新增“产品版本”和“课程版本”的示例。</a:t>
            </a:r>
            <a:endParaRPr lang="en-US" altLang="zh-CN" smtClean="0"/>
          </a:p>
          <a:p>
            <a:pPr lvl="0"/>
            <a:r>
              <a:rPr lang="en-US" altLang="zh-CN" smtClean="0"/>
              <a:t>2015.8.3</a:t>
            </a:r>
          </a:p>
          <a:p>
            <a:pPr lvl="1"/>
            <a:r>
              <a:rPr lang="zh-CN" altLang="en-US" smtClean="0"/>
              <a:t>调整母板主体和备注，段落格式为“允许标点溢出边界”。</a:t>
            </a:r>
            <a:endParaRPr lang="en-US" altLang="zh-CN" smtClean="0"/>
          </a:p>
          <a:p>
            <a:pPr lvl="0"/>
            <a:r>
              <a:rPr lang="en-US" altLang="zh-CN" smtClean="0"/>
              <a:t>2015.8.4</a:t>
            </a:r>
          </a:p>
          <a:p>
            <a:pPr lvl="1"/>
            <a:r>
              <a:rPr lang="zh-CN" altLang="en-US" smtClean="0"/>
              <a:t>删除缩略语页；</a:t>
            </a:r>
            <a:endParaRPr lang="en-US" altLang="zh-CN" smtClean="0"/>
          </a:p>
          <a:p>
            <a:pPr lvl="1"/>
            <a:r>
              <a:rPr lang="zh-CN" altLang="en-US" smtClean="0"/>
              <a:t>重命名版式“</a:t>
            </a:r>
            <a:r>
              <a:rPr lang="en-US" altLang="zh-CN" smtClean="0"/>
              <a:t>8#</a:t>
            </a:r>
            <a:r>
              <a:rPr lang="zh-CN" altLang="en-US" smtClean="0"/>
              <a:t>空白”为“</a:t>
            </a:r>
            <a:r>
              <a:rPr lang="en-US" altLang="zh-CN" smtClean="0"/>
              <a:t>8#</a:t>
            </a:r>
            <a:r>
              <a:rPr lang="zh-CN" altLang="en-US" smtClean="0"/>
              <a:t>仅标题”。</a:t>
            </a:r>
            <a:endParaRPr lang="en-US" altLang="zh-CN" smtClean="0"/>
          </a:p>
          <a:p>
            <a:r>
              <a:rPr lang="en-US" altLang="zh-CN" smtClean="0"/>
              <a:t>2015.9.2</a:t>
            </a:r>
          </a:p>
          <a:p>
            <a:pPr lvl="1"/>
            <a:r>
              <a:rPr lang="zh-CN" altLang="en-US" smtClean="0"/>
              <a:t>新增备注模板，备注页正上方添加页眉，显示本章标题。</a:t>
            </a:r>
            <a:endParaRPr lang="en-US" altLang="zh-CN" smtClean="0"/>
          </a:p>
          <a:p>
            <a:pPr lvl="0"/>
            <a:r>
              <a:rPr lang="en-US" altLang="zh-CN" smtClean="0"/>
              <a:t>2015.9.14</a:t>
            </a:r>
          </a:p>
          <a:p>
            <a:pPr lvl="1"/>
            <a:r>
              <a:rPr lang="zh-CN" altLang="en-US" smtClean="0"/>
              <a:t>删除“谢谢”那页的白色“谢谢”。</a:t>
            </a:r>
            <a:endParaRPr lang="en-US" altLang="zh-CN" smtClean="0"/>
          </a:p>
          <a:p>
            <a:pPr lvl="0"/>
            <a:r>
              <a:rPr lang="en-US" altLang="zh-CN" smtClean="0"/>
              <a:t>2017.11.8</a:t>
            </a:r>
          </a:p>
          <a:p>
            <a:pPr lvl="1"/>
            <a:r>
              <a:rPr lang="zh-CN" altLang="en-US" smtClean="0"/>
              <a:t>调整母版中标题宽度。</a:t>
            </a:r>
            <a:endParaRPr lang="en-US" altLang="zh-CN" smtClean="0"/>
          </a:p>
          <a:p>
            <a:r>
              <a:rPr lang="en-US" altLang="zh-CN" smtClean="0"/>
              <a:t>2017.12.8</a:t>
            </a:r>
          </a:p>
          <a:p>
            <a:pPr lvl="1"/>
            <a:r>
              <a:rPr lang="zh-CN" altLang="en-US" smtClean="0"/>
              <a:t>适当拉长了备注页文本框长度，防止</a:t>
            </a:r>
            <a:r>
              <a:rPr lang="en-US" altLang="zh-CN" smtClean="0"/>
              <a:t>2013</a:t>
            </a:r>
            <a:r>
              <a:rPr lang="zh-CN" altLang="en-US" smtClean="0"/>
              <a:t>版后的</a:t>
            </a:r>
            <a:r>
              <a:rPr lang="en-US" altLang="zh-CN" smtClean="0"/>
              <a:t>PPT</a:t>
            </a:r>
            <a:r>
              <a:rPr lang="zh-CN" altLang="en-US" smtClean="0"/>
              <a:t>会自动换页。</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50693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Since 2012, Internet data centers (IDCs) have been integrated and upgraded. Large scale, professionalization, and environmental protection have become the leading features.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32941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41985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7654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Three-year action plan (2018-2020) for promoting the construction of next-generation information infrastructure in Shanghai to improve the city's energy level and core competitiveness: The comprehensive PUE of new data centers should not exceed 1.3.</a:t>
            </a:r>
          </a:p>
          <a:p>
            <a:r>
              <a:rPr lang="en-US" dirty="0" smtClean="0"/>
              <a:t>Guidelines for Further Strengthening Energy Conservation and Emission Reduction in the Communications Industry: Optimize the layout of cold and hot air in equipment rooms, and adopt measures such as precise air supply and quick cooling of heat sources.</a:t>
            </a:r>
          </a:p>
          <a:p>
            <a:pPr lvl="1"/>
            <a:r>
              <a:rPr lang="en-US" dirty="0" smtClean="0"/>
              <a:t>Modular data center</a:t>
            </a:r>
          </a:p>
          <a:p>
            <a:pPr lvl="0"/>
            <a:r>
              <a:rPr lang="en-US" dirty="0" smtClean="0"/>
              <a:t>Energy conservation and consumption reduction are common. However, the future trend is to make them more comprehensive, efficient, and properly regulated.</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56742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DCIM: Data Center Infrastructure Management</a:t>
            </a:r>
          </a:p>
          <a:p>
            <a:r>
              <a:rPr lang="en-US" dirty="0" smtClean="0"/>
              <a:t>Intelligent terminals, virtual reality (VR), artificial intelligence, wearable equipment, and Internet of Things (</a:t>
            </a:r>
            <a:r>
              <a:rPr lang="en-US" dirty="0" err="1" smtClean="0"/>
              <a:t>IoT</a:t>
            </a:r>
            <a:r>
              <a:rPr lang="en-US" dirty="0" smtClean="0"/>
              <a:t>) also promote intelligent management of data centers.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792288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5#Thank You">
    <p:spTree>
      <p:nvGrpSpPr>
        <p:cNvPr id="1" name=""/>
        <p:cNvGrpSpPr/>
        <p:nvPr/>
      </p:nvGrpSpPr>
      <p:grpSpPr>
        <a:xfrm>
          <a:off x="0" y="0"/>
          <a:ext cx="0" cy="0"/>
          <a:chOff x="0" y="0"/>
          <a:chExt cx="0" cy="0"/>
        </a:xfrm>
      </p:grpSpPr>
      <p:sp>
        <p:nvSpPr>
          <p:cNvPr id="4" name="Text Box 8"/>
          <p:cNvSpPr txBox="1">
            <a:spLocks noChangeArrowheads="1"/>
          </p:cNvSpPr>
          <p:nvPr userDrawn="1"/>
        </p:nvSpPr>
        <p:spPr bwMode="auto">
          <a:xfrm>
            <a:off x="4544711" y="2503488"/>
            <a:ext cx="2639631" cy="710065"/>
          </a:xfrm>
          <a:prstGeom prst="rect">
            <a:avLst/>
          </a:prstGeom>
          <a:noFill/>
          <a:ln w="9525">
            <a:noFill/>
            <a:miter lim="800000"/>
            <a:headEnd/>
            <a:tailEnd/>
          </a:ln>
        </p:spPr>
        <p:txBody>
          <a:bodyPr wrap="none" lIns="78358" tIns="39179" rIns="78358" bIns="39179">
            <a:spAutoFit/>
          </a:bodyPr>
          <a:lstStyle/>
          <a:p>
            <a:pPr defTabSz="784225" eaLnBrk="0" fontAlgn="base" hangingPunct="0">
              <a:buSzPct val="100000"/>
              <a:defRPr/>
            </a:pPr>
            <a:r>
              <a:rPr lang="en-US" altLang="zh-CN" sz="4100" dirty="0" smtClean="0">
                <a:solidFill>
                  <a:srgbClr val="990000"/>
                </a:solidFill>
                <a:latin typeface="Arial" charset="0"/>
                <a:ea typeface="华文细黑" pitchFamily="2" charset="-122"/>
                <a:sym typeface="FrutigerNext LT Regular" pitchFamily="34" charset="0"/>
              </a:rPr>
              <a:t>Thank You</a:t>
            </a:r>
            <a:endParaRPr lang="zh-CN" altLang="zh-CN" sz="4100" dirty="0">
              <a:solidFill>
                <a:srgbClr val="990000"/>
              </a:solidFill>
              <a:latin typeface="Arial" charset="0"/>
              <a:ea typeface="华文细黑" pitchFamily="2" charset="-122"/>
              <a:sym typeface="FrutigerNext LT Regular" pitchFamily="34" charset="0"/>
            </a:endParaRPr>
          </a:p>
        </p:txBody>
      </p:sp>
    </p:spTree>
    <p:extLst>
      <p:ext uri="{BB962C8B-B14F-4D97-AF65-F5344CB8AC3E}">
        <p14:creationId xmlns:p14="http://schemas.microsoft.com/office/powerpoint/2010/main" val="196267868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r>
              <a:rPr lang="en-US" altLang="zh-CN" dirty="0" smtClean="0"/>
              <a:t>V1.0</a:t>
            </a:r>
            <a:endParaRPr lang="zh-CN" altLang="en-US" dirty="0"/>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r>
              <a:rPr lang="en-US" altLang="zh-CN" dirty="0" smtClean="0"/>
              <a:t>V1.0</a:t>
            </a:r>
            <a:endParaRPr lang="zh-CN" altLang="en-US" dirty="0"/>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r>
              <a:rPr lang="zh-CN" altLang="en-US" dirty="0" smtClean="0"/>
              <a:t>郭变</a:t>
            </a:r>
            <a:r>
              <a:rPr lang="en-US" altLang="zh-CN" dirty="0" smtClean="0"/>
              <a:t>/WX337261</a:t>
            </a:r>
            <a:endParaRPr lang="zh-CN" altLang="en-US" dirty="0"/>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marL="302279" marR="0" indent="-302279" algn="ctr" defTabSz="914034" rtl="0" eaLnBrk="1" fontAlgn="ctr" latinLnBrk="0" hangingPunct="1">
              <a:lnSpc>
                <a:spcPct val="100000"/>
              </a:lnSpc>
              <a:spcBef>
                <a:spcPts val="792"/>
              </a:spcBef>
              <a:spcAft>
                <a:spcPts val="0"/>
              </a:spcAft>
              <a:buClrTx/>
              <a:buSzPct val="50000"/>
              <a:buFont typeface="Wingdings" panose="05000000000000000000" pitchFamily="2" charset="2"/>
              <a:buNone/>
              <a:tabLst/>
              <a:defRPr sz="1600" baseline="0">
                <a:latin typeface="Huawei Sans" panose="020C0503030203020204" pitchFamily="34" charset="0"/>
                <a:ea typeface="方正兰亭黑简体" panose="02000000000000000000" pitchFamily="2" charset="-122"/>
              </a:defRPr>
            </a:lvl1pPr>
          </a:lstStyle>
          <a:p>
            <a:pPr marL="302279" marR="0" lvl="0" indent="-302279" algn="ctr" defTabSz="914034" rtl="0" eaLnBrk="1" fontAlgn="ctr" latinLnBrk="0" hangingPunct="1">
              <a:lnSpc>
                <a:spcPct val="100000"/>
              </a:lnSpc>
              <a:spcBef>
                <a:spcPts val="792"/>
              </a:spcBef>
              <a:spcAft>
                <a:spcPts val="0"/>
              </a:spcAft>
              <a:buClrTx/>
              <a:buSzPct val="50000"/>
              <a:buFont typeface="Wingdings" panose="05000000000000000000" pitchFamily="2" charset="2"/>
              <a:buNone/>
              <a:tabLst/>
              <a:defRPr/>
            </a:pPr>
            <a:r>
              <a:rPr lang="en-US" altLang="zh-CN" dirty="0" smtClean="0"/>
              <a:t>2017.04.11</a:t>
            </a:r>
            <a:endParaRPr lang="zh-CN" altLang="en-US" dirty="0" smtClean="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r>
              <a:rPr lang="zh-CN" altLang="en-US" dirty="0" smtClean="0"/>
              <a:t>王聪</a:t>
            </a:r>
            <a:r>
              <a:rPr lang="en-US" altLang="zh-CN" dirty="0" smtClean="0"/>
              <a:t>/wx760444</a:t>
            </a:r>
            <a:endParaRPr lang="zh-CN" altLang="en-US" dirty="0"/>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r>
              <a:rPr lang="en-US" altLang="zh-CN" dirty="0" smtClean="0"/>
              <a:t>2020.03</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58329989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总标题">
    <p:spTree>
      <p:nvGrpSpPr>
        <p:cNvPr id="1" name=""/>
        <p:cNvGrpSpPr/>
        <p:nvPr/>
      </p:nvGrpSpPr>
      <p:grpSpPr>
        <a:xfrm>
          <a:off x="0" y="0"/>
          <a:ext cx="0" cy="0"/>
          <a:chOff x="0" y="0"/>
          <a:chExt cx="0" cy="0"/>
        </a:xfrm>
      </p:grpSpPr>
      <p:pic>
        <p:nvPicPr>
          <p:cNvPr id="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41"/>
          <p:cNvSpPr>
            <a:spLocks noGrp="1" noChangeArrowheads="1"/>
          </p:cNvSpPr>
          <p:nvPr>
            <p:ph type="ctrTitle" sz="quarter" hasCustomPrompt="1"/>
          </p:nvPr>
        </p:nvSpPr>
        <p:spPr>
          <a:xfrm>
            <a:off x="448433" y="4957156"/>
            <a:ext cx="11300655"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4" name="文本占位符 29"/>
          <p:cNvSpPr>
            <a:spLocks noGrp="1"/>
          </p:cNvSpPr>
          <p:nvPr>
            <p:ph type="body" sz="quarter" idx="10" hasCustomPrompt="1"/>
          </p:nvPr>
        </p:nvSpPr>
        <p:spPr>
          <a:xfrm>
            <a:off x="448433" y="5816120"/>
            <a:ext cx="748069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15"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pic>
        <p:nvPicPr>
          <p:cNvPr id="16" name="图片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
        <p:nvSpPr>
          <p:cNvPr id="17"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36510176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107744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9"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904025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587388" y="515379"/>
            <a:ext cx="358335" cy="426359"/>
            <a:chOff x="3295650" y="230188"/>
            <a:chExt cx="936625" cy="1114426"/>
          </a:xfrm>
          <a:solidFill>
            <a:schemeClr val="bg1"/>
          </a:solidFill>
        </p:grpSpPr>
        <p:sp>
          <p:nvSpPr>
            <p:cNvPr id="31"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6"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19437105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prstGeom prst="rect">
            <a:avLst/>
          </a:prstGeo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10629580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0#思考题">
    <p:spTree>
      <p:nvGrpSpPr>
        <p:cNvPr id="1" name=""/>
        <p:cNvGrpSpPr/>
        <p:nvPr/>
      </p:nvGrpSpPr>
      <p:grpSpPr>
        <a:xfrm>
          <a:off x="0" y="0"/>
          <a:ext cx="0" cy="0"/>
          <a:chOff x="0" y="0"/>
          <a:chExt cx="0" cy="0"/>
        </a:xfrm>
      </p:grpSpPr>
      <p:sp>
        <p:nvSpPr>
          <p:cNvPr id="24"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5"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p:cNvGrpSpPr/>
          <p:nvPr userDrawn="1"/>
        </p:nvGrpSpPr>
        <p:grpSpPr>
          <a:xfrm>
            <a:off x="479376" y="424270"/>
            <a:ext cx="495619" cy="592462"/>
            <a:chOff x="5554662" y="2422526"/>
            <a:chExt cx="690564" cy="825500"/>
          </a:xfrm>
          <a:solidFill>
            <a:schemeClr val="bg1"/>
          </a:solidFill>
        </p:grpSpPr>
        <p:sp>
          <p:nvSpPr>
            <p:cNvPr id="29"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2"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622241410"/>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Revision Record">
    <p:spTree>
      <p:nvGrpSpPr>
        <p:cNvPr id="1" name=""/>
        <p:cNvGrpSpPr/>
        <p:nvPr/>
      </p:nvGrpSpPr>
      <p:grpSpPr>
        <a:xfrm>
          <a:off x="0" y="0"/>
          <a:ext cx="0" cy="0"/>
          <a:chOff x="0" y="0"/>
          <a:chExt cx="0" cy="0"/>
        </a:xfrm>
      </p:grpSpPr>
      <p:graphicFrame>
        <p:nvGraphicFramePr>
          <p:cNvPr id="17" name="Group 3"/>
          <p:cNvGraphicFramePr>
            <a:graphicFrameLocks noGrp="1"/>
          </p:cNvGraphicFramePr>
          <p:nvPr userDrawn="1"/>
        </p:nvGraphicFramePr>
        <p:xfrm>
          <a:off x="1007533" y="1417639"/>
          <a:ext cx="10464802" cy="1082675"/>
        </p:xfrm>
        <a:graphic>
          <a:graphicData uri="http://schemas.openxmlformats.org/drawingml/2006/table">
            <a:tbl>
              <a:tblPr/>
              <a:tblGrid>
                <a:gridCol w="3059004"/>
                <a:gridCol w="2155444"/>
                <a:gridCol w="2873927"/>
                <a:gridCol w="2376427"/>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Course Code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 Version</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smtClean="0">
                          <a:ln>
                            <a:noFill/>
                          </a:ln>
                          <a:solidFill>
                            <a:schemeClr val="tx1"/>
                          </a:solidFill>
                          <a:effectLst/>
                          <a:latin typeface="FrutigerNext LT Regular" pitchFamily="34" charset="0"/>
                          <a:ea typeface="华文细黑"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8" name="Group 21"/>
          <p:cNvGraphicFramePr>
            <a:graphicFrameLocks noGrp="1"/>
          </p:cNvGraphicFramePr>
          <p:nvPr userDrawn="1"/>
        </p:nvGraphicFramePr>
        <p:xfrm>
          <a:off x="1007533" y="2940051"/>
          <a:ext cx="10464800" cy="3038475"/>
        </p:xfrm>
        <a:graphic>
          <a:graphicData uri="http://schemas.openxmlformats.org/drawingml/2006/table">
            <a:tbl>
              <a:tblPr/>
              <a:tblGrid>
                <a:gridCol w="3085809"/>
                <a:gridCol w="2155920"/>
                <a:gridCol w="2912127"/>
                <a:gridCol w="2310944"/>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Author/ID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Reviewer/ID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New</a:t>
                      </a:r>
                      <a:r>
                        <a:rPr kumimoji="1" lang="zh-CN"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t>
                      </a: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 Update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 name="文本占位符 7"/>
          <p:cNvSpPr>
            <a:spLocks noGrp="1"/>
          </p:cNvSpPr>
          <p:nvPr>
            <p:ph type="body" sz="quarter" idx="17" hasCustomPrompt="1"/>
          </p:nvPr>
        </p:nvSpPr>
        <p:spPr>
          <a:xfrm>
            <a:off x="1007534" y="1988841"/>
            <a:ext cx="3024237"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Course Code</a:t>
            </a:r>
          </a:p>
        </p:txBody>
      </p:sp>
      <p:sp>
        <p:nvSpPr>
          <p:cNvPr id="36" name="文本占位符 7"/>
          <p:cNvSpPr>
            <a:spLocks noGrp="1"/>
          </p:cNvSpPr>
          <p:nvPr>
            <p:ph type="body" sz="quarter" idx="18" hasCustomPrompt="1"/>
          </p:nvPr>
        </p:nvSpPr>
        <p:spPr>
          <a:xfrm>
            <a:off x="4079776" y="1988841"/>
            <a:ext cx="21100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Product</a:t>
            </a:r>
          </a:p>
        </p:txBody>
      </p:sp>
      <p:sp>
        <p:nvSpPr>
          <p:cNvPr id="37" name="文本占位符 7"/>
          <p:cNvSpPr>
            <a:spLocks noGrp="1"/>
          </p:cNvSpPr>
          <p:nvPr>
            <p:ph type="body" sz="quarter" idx="19" hasCustomPrompt="1"/>
          </p:nvPr>
        </p:nvSpPr>
        <p:spPr>
          <a:xfrm>
            <a:off x="6239933" y="1988841"/>
            <a:ext cx="288040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38" name="文本占位符 7"/>
          <p:cNvSpPr>
            <a:spLocks noGrp="1"/>
          </p:cNvSpPr>
          <p:nvPr>
            <p:ph type="body" sz="quarter" idx="20" hasCustomPrompt="1"/>
          </p:nvPr>
        </p:nvSpPr>
        <p:spPr>
          <a:xfrm>
            <a:off x="9120336" y="1988841"/>
            <a:ext cx="2351997"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43" name="文本占位符 7"/>
          <p:cNvSpPr>
            <a:spLocks noGrp="1"/>
          </p:cNvSpPr>
          <p:nvPr>
            <p:ph type="body" sz="quarter" idx="13" hasCustomPrompt="1"/>
          </p:nvPr>
        </p:nvSpPr>
        <p:spPr>
          <a:xfrm>
            <a:off x="1007533" y="3500178"/>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44" name="文本占位符 7"/>
          <p:cNvSpPr>
            <a:spLocks noGrp="1"/>
          </p:cNvSpPr>
          <p:nvPr>
            <p:ph type="body" sz="quarter" idx="14" hasCustomPrompt="1"/>
          </p:nvPr>
        </p:nvSpPr>
        <p:spPr>
          <a:xfrm>
            <a:off x="4079776" y="3500178"/>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45" name="文本占位符 7"/>
          <p:cNvSpPr>
            <a:spLocks noGrp="1"/>
          </p:cNvSpPr>
          <p:nvPr>
            <p:ph type="body" sz="quarter" idx="15" hasCustomPrompt="1"/>
          </p:nvPr>
        </p:nvSpPr>
        <p:spPr>
          <a:xfrm>
            <a:off x="6239933" y="3500178"/>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46" name="文本占位符 7"/>
          <p:cNvSpPr>
            <a:spLocks noGrp="1"/>
          </p:cNvSpPr>
          <p:nvPr>
            <p:ph type="body" sz="quarter" idx="16" hasCustomPrompt="1"/>
          </p:nvPr>
        </p:nvSpPr>
        <p:spPr>
          <a:xfrm>
            <a:off x="9168341" y="3500178"/>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63" name="Rectangle 2"/>
          <p:cNvSpPr>
            <a:spLocks noChangeArrowheads="1"/>
          </p:cNvSpPr>
          <p:nvPr userDrawn="1"/>
        </p:nvSpPr>
        <p:spPr bwMode="auto">
          <a:xfrm>
            <a:off x="952501" y="573312"/>
            <a:ext cx="9402233" cy="479425"/>
          </a:xfrm>
          <a:prstGeom prst="rect">
            <a:avLst/>
          </a:prstGeom>
          <a:noFill/>
          <a:ln w="9525">
            <a:noFill/>
            <a:miter lim="800000"/>
            <a:headEnd/>
            <a:tailEnd/>
          </a:ln>
        </p:spPr>
        <p:txBody>
          <a:bodyPr lIns="78258" tIns="39127" rIns="78258" bIns="39127" anchor="ctr"/>
          <a:lstStyle/>
          <a:p>
            <a:pPr defTabSz="801688" fontAlgn="base"/>
            <a:r>
              <a:rPr lang="en-US" altLang="zh-CN" sz="3500" dirty="0" smtClean="0">
                <a:solidFill>
                  <a:srgbClr val="990000"/>
                </a:solidFill>
                <a:latin typeface="FrutigerNext LT Medium" pitchFamily="34" charset="0"/>
                <a:ea typeface="黑体" pitchFamily="2" charset="-122"/>
              </a:rPr>
              <a:t>Revision Record</a:t>
            </a:r>
            <a:endParaRPr lang="zh-CN" altLang="en-US" sz="3500" dirty="0">
              <a:solidFill>
                <a:srgbClr val="990000"/>
              </a:solidFill>
              <a:latin typeface="FrutigerNext LT Medium" pitchFamily="34" charset="0"/>
              <a:ea typeface="黑体" pitchFamily="2" charset="-122"/>
            </a:endParaRPr>
          </a:p>
        </p:txBody>
      </p:sp>
      <p:sp>
        <p:nvSpPr>
          <p:cNvPr id="64" name="Text Box 58"/>
          <p:cNvSpPr txBox="1">
            <a:spLocks noChangeArrowheads="1"/>
          </p:cNvSpPr>
          <p:nvPr userDrawn="1"/>
        </p:nvSpPr>
        <p:spPr bwMode="auto">
          <a:xfrm>
            <a:off x="7103435" y="529516"/>
            <a:ext cx="5088565" cy="523220"/>
          </a:xfrm>
          <a:prstGeom prst="rect">
            <a:avLst/>
          </a:prstGeom>
          <a:noFill/>
          <a:ln w="9525" algn="ctr">
            <a:noFill/>
            <a:miter lim="800000"/>
            <a:headEnd/>
            <a:tailEnd/>
          </a:ln>
        </p:spPr>
        <p:txBody>
          <a:bodyPr wrap="square">
            <a:spAutoFit/>
          </a:bodyPr>
          <a:lstStyle/>
          <a:p>
            <a:pPr>
              <a:spcBef>
                <a:spcPct val="50000"/>
              </a:spcBef>
            </a:pPr>
            <a:r>
              <a:rPr lang="en-US" altLang="zh-CN" sz="2800" dirty="0" smtClean="0">
                <a:solidFill>
                  <a:srgbClr val="4D4D4D"/>
                </a:solidFill>
                <a:latin typeface="Arial" charset="0"/>
              </a:rPr>
              <a:t>Do Not Print this Page</a:t>
            </a:r>
            <a:endParaRPr lang="zh-CN" altLang="en-US" sz="2800" dirty="0">
              <a:solidFill>
                <a:srgbClr val="4D4D4D"/>
              </a:solidFill>
              <a:latin typeface="Arial" charset="0"/>
            </a:endParaRPr>
          </a:p>
        </p:txBody>
      </p:sp>
      <p:sp>
        <p:nvSpPr>
          <p:cNvPr id="51" name="文本占位符 7"/>
          <p:cNvSpPr>
            <a:spLocks noGrp="1"/>
          </p:cNvSpPr>
          <p:nvPr>
            <p:ph type="body" sz="quarter" idx="21" hasCustomPrompt="1"/>
          </p:nvPr>
        </p:nvSpPr>
        <p:spPr>
          <a:xfrm>
            <a:off x="1007435" y="4004234"/>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52" name="文本占位符 7"/>
          <p:cNvSpPr>
            <a:spLocks noGrp="1"/>
          </p:cNvSpPr>
          <p:nvPr>
            <p:ph type="body" sz="quarter" idx="22" hasCustomPrompt="1"/>
          </p:nvPr>
        </p:nvSpPr>
        <p:spPr>
          <a:xfrm>
            <a:off x="4079678" y="4004234"/>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53" name="文本占位符 7"/>
          <p:cNvSpPr>
            <a:spLocks noGrp="1"/>
          </p:cNvSpPr>
          <p:nvPr>
            <p:ph type="body" sz="quarter" idx="23" hasCustomPrompt="1"/>
          </p:nvPr>
        </p:nvSpPr>
        <p:spPr>
          <a:xfrm>
            <a:off x="6239835" y="4004234"/>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54" name="文本占位符 7"/>
          <p:cNvSpPr>
            <a:spLocks noGrp="1"/>
          </p:cNvSpPr>
          <p:nvPr>
            <p:ph type="body" sz="quarter" idx="24" hasCustomPrompt="1"/>
          </p:nvPr>
        </p:nvSpPr>
        <p:spPr>
          <a:xfrm>
            <a:off x="9168243" y="4004234"/>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55" name="文本占位符 7"/>
          <p:cNvSpPr>
            <a:spLocks noGrp="1"/>
          </p:cNvSpPr>
          <p:nvPr>
            <p:ph type="body" sz="quarter" idx="25" hasCustomPrompt="1"/>
          </p:nvPr>
        </p:nvSpPr>
        <p:spPr>
          <a:xfrm>
            <a:off x="1007797" y="4508290"/>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56" name="文本占位符 7"/>
          <p:cNvSpPr>
            <a:spLocks noGrp="1"/>
          </p:cNvSpPr>
          <p:nvPr>
            <p:ph type="body" sz="quarter" idx="26" hasCustomPrompt="1"/>
          </p:nvPr>
        </p:nvSpPr>
        <p:spPr>
          <a:xfrm>
            <a:off x="4080040" y="4508290"/>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57" name="文本占位符 7"/>
          <p:cNvSpPr>
            <a:spLocks noGrp="1"/>
          </p:cNvSpPr>
          <p:nvPr>
            <p:ph type="body" sz="quarter" idx="27" hasCustomPrompt="1"/>
          </p:nvPr>
        </p:nvSpPr>
        <p:spPr>
          <a:xfrm>
            <a:off x="6240197" y="4508290"/>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58" name="文本占位符 7"/>
          <p:cNvSpPr>
            <a:spLocks noGrp="1"/>
          </p:cNvSpPr>
          <p:nvPr>
            <p:ph type="body" sz="quarter" idx="28" hasCustomPrompt="1"/>
          </p:nvPr>
        </p:nvSpPr>
        <p:spPr>
          <a:xfrm>
            <a:off x="9168605" y="4508290"/>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59" name="文本占位符 7"/>
          <p:cNvSpPr>
            <a:spLocks noGrp="1"/>
          </p:cNvSpPr>
          <p:nvPr>
            <p:ph type="body" sz="quarter" idx="29" hasCustomPrompt="1"/>
          </p:nvPr>
        </p:nvSpPr>
        <p:spPr>
          <a:xfrm>
            <a:off x="1007435" y="4976342"/>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60" name="文本占位符 7"/>
          <p:cNvSpPr>
            <a:spLocks noGrp="1"/>
          </p:cNvSpPr>
          <p:nvPr>
            <p:ph type="body" sz="quarter" idx="30" hasCustomPrompt="1"/>
          </p:nvPr>
        </p:nvSpPr>
        <p:spPr>
          <a:xfrm>
            <a:off x="4079678" y="4976342"/>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61" name="文本占位符 7"/>
          <p:cNvSpPr>
            <a:spLocks noGrp="1"/>
          </p:cNvSpPr>
          <p:nvPr>
            <p:ph type="body" sz="quarter" idx="31" hasCustomPrompt="1"/>
          </p:nvPr>
        </p:nvSpPr>
        <p:spPr>
          <a:xfrm>
            <a:off x="6239835" y="4976342"/>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62" name="文本占位符 7"/>
          <p:cNvSpPr>
            <a:spLocks noGrp="1"/>
          </p:cNvSpPr>
          <p:nvPr>
            <p:ph type="body" sz="quarter" idx="32" hasCustomPrompt="1"/>
          </p:nvPr>
        </p:nvSpPr>
        <p:spPr>
          <a:xfrm>
            <a:off x="9168243" y="4976342"/>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85" name="文本占位符 7"/>
          <p:cNvSpPr>
            <a:spLocks noGrp="1"/>
          </p:cNvSpPr>
          <p:nvPr>
            <p:ph type="body" sz="quarter" idx="33" hasCustomPrompt="1"/>
          </p:nvPr>
        </p:nvSpPr>
        <p:spPr>
          <a:xfrm>
            <a:off x="1007435" y="5480398"/>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86" name="文本占位符 7"/>
          <p:cNvSpPr>
            <a:spLocks noGrp="1"/>
          </p:cNvSpPr>
          <p:nvPr>
            <p:ph type="body" sz="quarter" idx="34" hasCustomPrompt="1"/>
          </p:nvPr>
        </p:nvSpPr>
        <p:spPr>
          <a:xfrm>
            <a:off x="4079678" y="5480398"/>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87" name="文本占位符 7"/>
          <p:cNvSpPr>
            <a:spLocks noGrp="1"/>
          </p:cNvSpPr>
          <p:nvPr>
            <p:ph type="body" sz="quarter" idx="35" hasCustomPrompt="1"/>
          </p:nvPr>
        </p:nvSpPr>
        <p:spPr>
          <a:xfrm>
            <a:off x="6239835" y="5480398"/>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88" name="文本占位符 7"/>
          <p:cNvSpPr>
            <a:spLocks noGrp="1"/>
          </p:cNvSpPr>
          <p:nvPr>
            <p:ph type="body" sz="quarter" idx="36" hasCustomPrompt="1"/>
          </p:nvPr>
        </p:nvSpPr>
        <p:spPr>
          <a:xfrm>
            <a:off x="9168243" y="5480398"/>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Tree>
    <p:extLst>
      <p:ext uri="{BB962C8B-B14F-4D97-AF65-F5344CB8AC3E}">
        <p14:creationId xmlns:p14="http://schemas.microsoft.com/office/powerpoint/2010/main" val="161974971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587388" y="515379"/>
            <a:ext cx="358335" cy="426359"/>
            <a:chOff x="3295650" y="230188"/>
            <a:chExt cx="936625" cy="1114426"/>
          </a:xfrm>
          <a:solidFill>
            <a:schemeClr val="bg1"/>
          </a:solidFill>
        </p:grpSpPr>
        <p:sp>
          <p:nvSpPr>
            <p:cNvPr id="31"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6"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文本占位符 6"/>
          <p:cNvSpPr>
            <a:spLocks noGrp="1"/>
          </p:cNvSpPr>
          <p:nvPr>
            <p:ph type="body" sz="quarter" idx="10" hasCustomPrompt="1"/>
          </p:nvPr>
        </p:nvSpPr>
        <p:spPr>
          <a:xfrm>
            <a:off x="454816" y="1233487"/>
            <a:ext cx="11307600" cy="4680000"/>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851130185"/>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3#More Information">
    <p:spTree>
      <p:nvGrpSpPr>
        <p:cNvPr id="1" name=""/>
        <p:cNvGrpSpPr/>
        <p:nvPr/>
      </p:nvGrpSpPr>
      <p:grpSpPr>
        <a:xfrm>
          <a:off x="0" y="0"/>
          <a:ext cx="0" cy="0"/>
          <a:chOff x="0" y="0"/>
          <a:chExt cx="0" cy="0"/>
        </a:xfrm>
      </p:grpSpPr>
      <p:sp>
        <p:nvSpPr>
          <p:cNvPr id="6" name="TextBox 5"/>
          <p:cNvSpPr txBox="1"/>
          <p:nvPr userDrawn="1"/>
        </p:nvSpPr>
        <p:spPr bwMode="auto">
          <a:xfrm>
            <a:off x="1775520" y="521192"/>
            <a:ext cx="7104789"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More Information</a:t>
            </a:r>
            <a:endParaRPr lang="zh-CN" altLang="en-US" sz="3500" dirty="0" smtClean="0">
              <a:solidFill>
                <a:srgbClr val="990000"/>
              </a:solidFill>
              <a:latin typeface="+mj-lt"/>
              <a:ea typeface="+mj-ea"/>
              <a:cs typeface="Arial" pitchFamily="34" charset="0"/>
            </a:endParaRPr>
          </a:p>
        </p:txBody>
      </p:sp>
      <p:pic>
        <p:nvPicPr>
          <p:cNvPr id="5"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9" name="文本占位符 6"/>
          <p:cNvSpPr>
            <a:spLocks noGrp="1"/>
          </p:cNvSpPr>
          <p:nvPr>
            <p:ph type="body" sz="quarter" idx="10" hasCustomPrompt="1"/>
          </p:nvPr>
        </p:nvSpPr>
        <p:spPr>
          <a:xfrm>
            <a:off x="912285" y="1376363"/>
            <a:ext cx="10560049" cy="3924300"/>
          </a:xfrm>
          <a:prstGeom prst="rect">
            <a:avLst/>
          </a:prstGeom>
        </p:spPr>
        <p:txBody>
          <a:bodyPr/>
          <a:lstStyle>
            <a:lvl1pPr>
              <a:defRPr baseline="0"/>
            </a:lvl1pPr>
            <a:lvl5pPr>
              <a:buNone/>
              <a:defRPr/>
            </a:lvl5pPr>
          </a:lstStyle>
          <a:p>
            <a:r>
              <a:rPr lang="en-US" altLang="zh-CN" dirty="0" smtClean="0"/>
              <a:t>More information for trainees</a:t>
            </a:r>
            <a:endParaRPr lang="zh-CN" altLang="en-US" dirty="0"/>
          </a:p>
        </p:txBody>
      </p:sp>
    </p:spTree>
    <p:extLst>
      <p:ext uri="{BB962C8B-B14F-4D97-AF65-F5344CB8AC3E}">
        <p14:creationId xmlns:p14="http://schemas.microsoft.com/office/powerpoint/2010/main" val="15003875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2#Title">
    <p:spTree>
      <p:nvGrpSpPr>
        <p:cNvPr id="1" name=""/>
        <p:cNvGrpSpPr/>
        <p:nvPr/>
      </p:nvGrpSpPr>
      <p:grpSpPr>
        <a:xfrm>
          <a:off x="0" y="0"/>
          <a:ext cx="0" cy="0"/>
          <a:chOff x="0" y="0"/>
          <a:chExt cx="0" cy="0"/>
        </a:xfrm>
      </p:grpSpPr>
      <p:pic>
        <p:nvPicPr>
          <p:cNvPr id="3" name="Picture 46" descr="Logo"/>
          <p:cNvPicPr>
            <a:picLocks noChangeAspect="1" noChangeArrowheads="1"/>
          </p:cNvPicPr>
          <p:nvPr/>
        </p:nvPicPr>
        <p:blipFill>
          <a:blip r:embed="rId2" cstate="print"/>
          <a:srcRect/>
          <a:stretch>
            <a:fillRect/>
          </a:stretch>
        </p:blipFill>
        <p:spPr bwMode="auto">
          <a:xfrm>
            <a:off x="10011834" y="5578475"/>
            <a:ext cx="1094317" cy="820738"/>
          </a:xfrm>
          <a:prstGeom prst="rect">
            <a:avLst/>
          </a:prstGeom>
          <a:noFill/>
          <a:ln w="9525">
            <a:noFill/>
            <a:miter lim="800000"/>
            <a:headEnd/>
            <a:tailEnd/>
          </a:ln>
        </p:spPr>
      </p:pic>
      <p:pic>
        <p:nvPicPr>
          <p:cNvPr id="4" name="Picture 47" descr="2"/>
          <p:cNvPicPr>
            <a:picLocks noChangeAspect="1" noChangeArrowheads="1"/>
          </p:cNvPicPr>
          <p:nvPr/>
        </p:nvPicPr>
        <p:blipFill>
          <a:blip r:embed="rId3" cstate="print"/>
          <a:srcRect/>
          <a:stretch>
            <a:fillRect/>
          </a:stretch>
        </p:blipFill>
        <p:spPr bwMode="auto">
          <a:xfrm>
            <a:off x="0" y="782638"/>
            <a:ext cx="12192000" cy="3810000"/>
          </a:xfrm>
          <a:prstGeom prst="rect">
            <a:avLst/>
          </a:prstGeom>
          <a:noFill/>
          <a:ln w="9525">
            <a:noFill/>
            <a:miter lim="800000"/>
            <a:headEnd/>
            <a:tailEnd/>
          </a:ln>
        </p:spPr>
      </p:pic>
      <p:sp>
        <p:nvSpPr>
          <p:cNvPr id="5" name="Text Box 48"/>
          <p:cNvSpPr txBox="1">
            <a:spLocks noChangeArrowheads="1"/>
          </p:cNvSpPr>
          <p:nvPr/>
        </p:nvSpPr>
        <p:spPr bwMode="auto">
          <a:xfrm>
            <a:off x="9632951" y="4094163"/>
            <a:ext cx="1285947" cy="265564"/>
          </a:xfrm>
          <a:prstGeom prst="rect">
            <a:avLst/>
          </a:prstGeom>
          <a:noFill/>
          <a:ln w="9525">
            <a:noFill/>
            <a:miter lim="800000"/>
            <a:headEnd/>
            <a:tailEnd/>
          </a:ln>
        </p:spPr>
        <p:txBody>
          <a:bodyPr wrap="none" lIns="80114" tIns="40058" rIns="80114" bIns="40058">
            <a:spAutoFit/>
          </a:bodyPr>
          <a:lstStyle/>
          <a:p>
            <a:pPr defTabSz="801688" eaLnBrk="0" fontAlgn="base" hangingPunct="0">
              <a:defRPr/>
            </a:pPr>
            <a:r>
              <a:rPr lang="en-US" altLang="zh-CN" sz="1200" dirty="0">
                <a:solidFill>
                  <a:schemeClr val="bg1"/>
                </a:solidFill>
                <a:ea typeface="MS PGothic" pitchFamily="34" charset="-128"/>
              </a:rPr>
              <a:t>www.huawei.com</a:t>
            </a:r>
          </a:p>
        </p:txBody>
      </p:sp>
      <p:sp>
        <p:nvSpPr>
          <p:cNvPr id="1414185" name="Rectangle 41"/>
          <p:cNvSpPr>
            <a:spLocks noGrp="1" noChangeArrowheads="1"/>
          </p:cNvSpPr>
          <p:nvPr>
            <p:ph type="ctrTitle" sz="quarter" hasCustomPrompt="1"/>
          </p:nvPr>
        </p:nvSpPr>
        <p:spPr>
          <a:xfrm>
            <a:off x="1007533" y="1419226"/>
            <a:ext cx="8016792" cy="1470025"/>
          </a:xfrm>
          <a:prstGeom prst="rect">
            <a:avLst/>
          </a:prstGeom>
          <a:ln algn="ctr"/>
        </p:spPr>
        <p:txBody>
          <a:bodyPr lIns="87802" tIns="43901" rIns="87802" bIns="43901"/>
          <a:lstStyle>
            <a:lvl1pPr defTabSz="784225" eaLnBrk="0" hangingPunct="0">
              <a:defRPr sz="4300">
                <a:solidFill>
                  <a:schemeClr val="bg1"/>
                </a:solidFill>
              </a:defRPr>
            </a:lvl1pPr>
          </a:lstStyle>
          <a:p>
            <a:r>
              <a:rPr lang="en-US" altLang="zh-CN" dirty="0" smtClean="0"/>
              <a:t>Click to Edit Title</a:t>
            </a:r>
            <a:endParaRPr lang="zh-CN" altLang="en-US" dirty="0"/>
          </a:p>
        </p:txBody>
      </p:sp>
      <p:sp>
        <p:nvSpPr>
          <p:cNvPr id="7" name="Rectangle 14"/>
          <p:cNvSpPr>
            <a:spLocks noChangeArrowheads="1"/>
          </p:cNvSpPr>
          <p:nvPr userDrawn="1"/>
        </p:nvSpPr>
        <p:spPr bwMode="auto">
          <a:xfrm>
            <a:off x="874184" y="6207125"/>
            <a:ext cx="5016365" cy="265552"/>
          </a:xfrm>
          <a:prstGeom prst="rect">
            <a:avLst/>
          </a:prstGeom>
          <a:noFill/>
          <a:ln w="9525" algn="ctr">
            <a:noFill/>
            <a:miter lim="800000"/>
            <a:headEnd/>
            <a:tailEnd/>
          </a:ln>
          <a:effectLst/>
        </p:spPr>
        <p:txBody>
          <a:bodyPr wrap="none" lIns="80101" tIns="40052" rIns="80101" bIns="40052">
            <a:spAutoFit/>
          </a:bodyPr>
          <a:lstStyle/>
          <a:p>
            <a:pPr defTabSz="801688" eaLnBrk="0" fontAlgn="base" hangingPunct="0">
              <a:defRPr/>
            </a:pPr>
            <a:r>
              <a:rPr lang="en-US" altLang="zh-CN" sz="1200" dirty="0" smtClean="0">
                <a:latin typeface="FrutigerNext LT Bold" pitchFamily="20" charset="0"/>
                <a:ea typeface="MS PGothic" pitchFamily="34" charset="-128"/>
              </a:rPr>
              <a:t>Copyright © 2017 Huawei Technologies Co., Ltd. All rights reserved. </a:t>
            </a:r>
            <a:endParaRPr lang="en-US" altLang="zh-CN" sz="1200" dirty="0">
              <a:latin typeface="FrutigerNext LT Bold" pitchFamily="20" charset="0"/>
              <a:ea typeface="MS PGothic" pitchFamily="34" charset="-128"/>
            </a:endParaRPr>
          </a:p>
        </p:txBody>
      </p:sp>
    </p:spTree>
    <p:extLst>
      <p:ext uri="{BB962C8B-B14F-4D97-AF65-F5344CB8AC3E}">
        <p14:creationId xmlns:p14="http://schemas.microsoft.com/office/powerpoint/2010/main" val="772162818"/>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4#Recommendations">
    <p:spTree>
      <p:nvGrpSpPr>
        <p:cNvPr id="1" name=""/>
        <p:cNvGrpSpPr/>
        <p:nvPr/>
      </p:nvGrpSpPr>
      <p:grpSpPr>
        <a:xfrm>
          <a:off x="0" y="0"/>
          <a:ext cx="0" cy="0"/>
          <a:chOff x="0" y="0"/>
          <a:chExt cx="0" cy="0"/>
        </a:xfrm>
      </p:grpSpPr>
      <p:pic>
        <p:nvPicPr>
          <p:cNvPr id="3"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4" name="TextBox 3"/>
          <p:cNvSpPr txBox="1"/>
          <p:nvPr userDrawn="1"/>
        </p:nvSpPr>
        <p:spPr bwMode="auto">
          <a:xfrm>
            <a:off x="1775520" y="521192"/>
            <a:ext cx="6480720"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Recommendations</a:t>
            </a:r>
            <a:endParaRPr lang="zh-CN" altLang="en-US" sz="3500" dirty="0" smtClean="0">
              <a:solidFill>
                <a:srgbClr val="990000"/>
              </a:solidFill>
              <a:latin typeface="+mj-lt"/>
              <a:ea typeface="+mj-ea"/>
              <a:cs typeface="Arial" pitchFamily="34" charset="0"/>
            </a:endParaRPr>
          </a:p>
        </p:txBody>
      </p:sp>
      <p:sp>
        <p:nvSpPr>
          <p:cNvPr id="6" name="文本占位符 6"/>
          <p:cNvSpPr>
            <a:spLocks noGrp="1"/>
          </p:cNvSpPr>
          <p:nvPr>
            <p:ph type="body" sz="quarter" idx="10"/>
          </p:nvPr>
        </p:nvSpPr>
        <p:spPr>
          <a:xfrm>
            <a:off x="912285" y="1376363"/>
            <a:ext cx="10560049" cy="3924300"/>
          </a:xfrm>
          <a:prstGeom prst="rect">
            <a:avLst/>
          </a:prstGeom>
        </p:spPr>
        <p:txBody>
          <a:bodyPr/>
          <a:lstStyle/>
          <a:p>
            <a:endParaRPr lang="zh-CN" altLang="en-US" dirty="0"/>
          </a:p>
        </p:txBody>
      </p:sp>
    </p:spTree>
    <p:extLst>
      <p:ext uri="{BB962C8B-B14F-4D97-AF65-F5344CB8AC3E}">
        <p14:creationId xmlns:p14="http://schemas.microsoft.com/office/powerpoint/2010/main" val="247077175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5#Thank You">
    <p:spTree>
      <p:nvGrpSpPr>
        <p:cNvPr id="1" name=""/>
        <p:cNvGrpSpPr/>
        <p:nvPr/>
      </p:nvGrpSpPr>
      <p:grpSpPr>
        <a:xfrm>
          <a:off x="0" y="0"/>
          <a:ext cx="0" cy="0"/>
          <a:chOff x="0" y="0"/>
          <a:chExt cx="0" cy="0"/>
        </a:xfrm>
      </p:grpSpPr>
      <p:sp>
        <p:nvSpPr>
          <p:cNvPr id="4" name="Text Box 8"/>
          <p:cNvSpPr txBox="1">
            <a:spLocks noChangeArrowheads="1"/>
          </p:cNvSpPr>
          <p:nvPr userDrawn="1"/>
        </p:nvSpPr>
        <p:spPr bwMode="auto">
          <a:xfrm>
            <a:off x="4544711" y="2503488"/>
            <a:ext cx="2639631" cy="710065"/>
          </a:xfrm>
          <a:prstGeom prst="rect">
            <a:avLst/>
          </a:prstGeom>
          <a:noFill/>
          <a:ln w="9525">
            <a:noFill/>
            <a:miter lim="800000"/>
            <a:headEnd/>
            <a:tailEnd/>
          </a:ln>
        </p:spPr>
        <p:txBody>
          <a:bodyPr wrap="none" lIns="78358" tIns="39179" rIns="78358" bIns="39179">
            <a:spAutoFit/>
          </a:bodyPr>
          <a:lstStyle/>
          <a:p>
            <a:pPr defTabSz="784225" eaLnBrk="0" fontAlgn="base" hangingPunct="0">
              <a:buSzPct val="100000"/>
              <a:defRPr/>
            </a:pPr>
            <a:r>
              <a:rPr lang="en-US" altLang="zh-CN" sz="4100" dirty="0" smtClean="0">
                <a:solidFill>
                  <a:srgbClr val="990000"/>
                </a:solidFill>
                <a:latin typeface="Arial" charset="0"/>
                <a:ea typeface="华文细黑" pitchFamily="2" charset="-122"/>
                <a:sym typeface="FrutigerNext LT Regular" pitchFamily="34" charset="0"/>
              </a:rPr>
              <a:t>Thank You</a:t>
            </a:r>
            <a:endParaRPr lang="zh-CN" altLang="zh-CN" sz="4100" dirty="0">
              <a:solidFill>
                <a:srgbClr val="990000"/>
              </a:solidFill>
              <a:latin typeface="Arial" charset="0"/>
              <a:ea typeface="华文细黑" pitchFamily="2" charset="-122"/>
              <a:sym typeface="FrutigerNext LT Regular" pitchFamily="34" charset="0"/>
            </a:endParaRPr>
          </a:p>
        </p:txBody>
      </p:sp>
    </p:spTree>
    <p:extLst>
      <p:ext uri="{BB962C8B-B14F-4D97-AF65-F5344CB8AC3E}">
        <p14:creationId xmlns:p14="http://schemas.microsoft.com/office/powerpoint/2010/main" val="4098567763"/>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501577982"/>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71169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8#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p:spPr>
        <p:txBody>
          <a:bodyPr/>
          <a:lstStyle>
            <a:lvl1pPr>
              <a:defRPr/>
            </a:lvl1pPr>
          </a:lstStyle>
          <a:p>
            <a:r>
              <a:rPr lang="en-US" altLang="zh-CN" dirty="0" smtClean="0"/>
              <a:t>Title</a:t>
            </a:r>
            <a:endParaRPr lang="zh-CN" altLang="en-US" dirty="0"/>
          </a:p>
        </p:txBody>
      </p:sp>
    </p:spTree>
    <p:extLst>
      <p:ext uri="{BB962C8B-B14F-4D97-AF65-F5344CB8AC3E}">
        <p14:creationId xmlns:p14="http://schemas.microsoft.com/office/powerpoint/2010/main" val="211159210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Foreword">
    <p:spTree>
      <p:nvGrpSpPr>
        <p:cNvPr id="1" name=""/>
        <p:cNvGrpSpPr/>
        <p:nvPr/>
      </p:nvGrpSpPr>
      <p:grpSpPr>
        <a:xfrm>
          <a:off x="0" y="0"/>
          <a:ext cx="0" cy="0"/>
          <a:chOff x="0" y="0"/>
          <a:chExt cx="0" cy="0"/>
        </a:xfrm>
      </p:grpSpPr>
      <p:pic>
        <p:nvPicPr>
          <p:cNvPr id="4" name="Picture 4" descr="前言 copy"/>
          <p:cNvPicPr>
            <a:picLocks noChangeAspect="1" noChangeArrowheads="1"/>
          </p:cNvPicPr>
          <p:nvPr userDrawn="1"/>
        </p:nvPicPr>
        <p:blipFill>
          <a:blip r:embed="rId2" cstate="print"/>
          <a:srcRect/>
          <a:stretch>
            <a:fillRect/>
          </a:stretch>
        </p:blipFill>
        <p:spPr bwMode="auto">
          <a:xfrm>
            <a:off x="1002259" y="527945"/>
            <a:ext cx="821267" cy="617537"/>
          </a:xfrm>
          <a:prstGeom prst="rect">
            <a:avLst/>
          </a:prstGeom>
          <a:noFill/>
          <a:ln w="9525">
            <a:noFill/>
            <a:miter lim="800000"/>
            <a:headEnd/>
            <a:tailEnd/>
          </a:ln>
        </p:spPr>
      </p:pic>
      <p:sp>
        <p:nvSpPr>
          <p:cNvPr id="8" name="文本占位符 6"/>
          <p:cNvSpPr>
            <a:spLocks noGrp="1"/>
          </p:cNvSpPr>
          <p:nvPr>
            <p:ph type="body" sz="quarter" idx="10" hasCustomPrompt="1"/>
          </p:nvPr>
        </p:nvSpPr>
        <p:spPr>
          <a:xfrm>
            <a:off x="912284" y="1376364"/>
            <a:ext cx="10560049" cy="4032856"/>
          </a:xfrm>
        </p:spPr>
        <p:txBody>
          <a:bodyPr/>
          <a:lstStyle>
            <a:lvl1pPr>
              <a:defRPr baseline="0"/>
            </a:lvl1pPr>
          </a:lstStyle>
          <a:p>
            <a:pPr eaLnBrk="1" hangingPunct="1"/>
            <a:r>
              <a:rPr lang="en-US" altLang="zh-CN" dirty="0" smtClean="0"/>
              <a:t>The chapter describes ...</a:t>
            </a:r>
            <a:endParaRPr lang="zh-CN" altLang="en-US" dirty="0" smtClean="0"/>
          </a:p>
          <a:p>
            <a:pPr lvl="4"/>
            <a:endParaRPr lang="zh-CN" altLang="en-US" dirty="0"/>
          </a:p>
        </p:txBody>
      </p:sp>
      <p:sp>
        <p:nvSpPr>
          <p:cNvPr id="11" name="TextBox 10"/>
          <p:cNvSpPr txBox="1"/>
          <p:nvPr userDrawn="1"/>
        </p:nvSpPr>
        <p:spPr bwMode="auto">
          <a:xfrm>
            <a:off x="1775520" y="521192"/>
            <a:ext cx="3696411"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Foreword</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266941359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8#空白">
    <p:spTree>
      <p:nvGrpSpPr>
        <p:cNvPr id="1" name=""/>
        <p:cNvGrpSpPr/>
        <p:nvPr/>
      </p:nvGrpSpPr>
      <p:grpSpPr>
        <a:xfrm>
          <a:off x="0" y="0"/>
          <a:ext cx="0" cy="0"/>
          <a:chOff x="0" y="0"/>
          <a:chExt cx="0" cy="0"/>
        </a:xfrm>
      </p:grpSpPr>
      <p:sp>
        <p:nvSpPr>
          <p:cNvPr id="2" name="标题 1"/>
          <p:cNvSpPr>
            <a:spLocks noGrp="1"/>
          </p:cNvSpPr>
          <p:nvPr>
            <p:ph type="title"/>
          </p:nvPr>
        </p:nvSpPr>
        <p:spPr>
          <a:xfrm>
            <a:off x="912284" y="387351"/>
            <a:ext cx="10284883" cy="868363"/>
          </a:xfrm>
        </p:spPr>
        <p:txBody>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564349109"/>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2#Summary">
    <p:spTree>
      <p:nvGrpSpPr>
        <p:cNvPr id="1" name=""/>
        <p:cNvGrpSpPr/>
        <p:nvPr/>
      </p:nvGrpSpPr>
      <p:grpSpPr>
        <a:xfrm>
          <a:off x="0" y="0"/>
          <a:ext cx="0" cy="0"/>
          <a:chOff x="0" y="0"/>
          <a:chExt cx="0" cy="0"/>
        </a:xfrm>
      </p:grpSpPr>
      <p:pic>
        <p:nvPicPr>
          <p:cNvPr id="5" name="Picture 8" descr="总结 copy"/>
          <p:cNvPicPr>
            <a:picLocks noChangeAspect="1" noChangeArrowheads="1"/>
          </p:cNvPicPr>
          <p:nvPr userDrawn="1"/>
        </p:nvPicPr>
        <p:blipFill>
          <a:blip r:embed="rId2" cstate="print"/>
          <a:srcRect/>
          <a:stretch>
            <a:fillRect/>
          </a:stretch>
        </p:blipFill>
        <p:spPr bwMode="auto">
          <a:xfrm>
            <a:off x="1000141" y="509589"/>
            <a:ext cx="823384" cy="617537"/>
          </a:xfrm>
          <a:prstGeom prst="rect">
            <a:avLst/>
          </a:prstGeom>
          <a:noFill/>
          <a:ln w="9525">
            <a:noFill/>
            <a:miter lim="800000"/>
            <a:headEnd/>
            <a:tailEnd/>
          </a:ln>
        </p:spPr>
      </p:pic>
      <p:sp>
        <p:nvSpPr>
          <p:cNvPr id="9" name="TextBox 8"/>
          <p:cNvSpPr txBox="1"/>
          <p:nvPr userDrawn="1"/>
        </p:nvSpPr>
        <p:spPr bwMode="auto">
          <a:xfrm>
            <a:off x="1775520" y="521192"/>
            <a:ext cx="4752528"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Summary</a:t>
            </a:r>
            <a:endParaRPr lang="zh-CN" altLang="en-US" sz="3500" dirty="0" smtClean="0">
              <a:solidFill>
                <a:srgbClr val="990000"/>
              </a:solidFill>
              <a:latin typeface="+mj-lt"/>
              <a:ea typeface="+mj-ea"/>
              <a:cs typeface="Arial" pitchFamily="34" charset="0"/>
            </a:endParaRPr>
          </a:p>
        </p:txBody>
      </p:sp>
      <p:sp>
        <p:nvSpPr>
          <p:cNvPr id="7" name="内容占位符 6"/>
          <p:cNvSpPr>
            <a:spLocks noGrp="1"/>
          </p:cNvSpPr>
          <p:nvPr>
            <p:ph sz="quarter" idx="10" hasCustomPrompt="1"/>
          </p:nvPr>
        </p:nvSpPr>
        <p:spPr>
          <a:xfrm>
            <a:off x="912285" y="1376364"/>
            <a:ext cx="10560049" cy="3889375"/>
          </a:xfrm>
        </p:spPr>
        <p:txBody>
          <a:bodyPr/>
          <a:lstStyle>
            <a:lvl1pPr>
              <a:defRPr baseline="0"/>
            </a:lvl1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509519669"/>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Objectives">
    <p:spTree>
      <p:nvGrpSpPr>
        <p:cNvPr id="1" name=""/>
        <p:cNvGrpSpPr/>
        <p:nvPr/>
      </p:nvGrpSpPr>
      <p:grpSpPr>
        <a:xfrm>
          <a:off x="0" y="0"/>
          <a:ext cx="0" cy="0"/>
          <a:chOff x="0" y="0"/>
          <a:chExt cx="0" cy="0"/>
        </a:xfrm>
      </p:grpSpPr>
      <p:sp>
        <p:nvSpPr>
          <p:cNvPr id="3" name="内容占位符 2"/>
          <p:cNvSpPr>
            <a:spLocks noGrp="1"/>
          </p:cNvSpPr>
          <p:nvPr>
            <p:ph idx="1" hasCustomPrompt="1"/>
          </p:nvPr>
        </p:nvSpPr>
        <p:spPr>
          <a:xfrm>
            <a:off x="912284" y="1376364"/>
            <a:ext cx="10530416" cy="4194175"/>
          </a:xfrm>
        </p:spPr>
        <p:txBody>
          <a:bodyPr/>
          <a:lstStyle>
            <a:lvl1pPr marL="301625" marR="0" indent="-301625" algn="l" defTabSz="801688" rtl="0" eaLnBrk="0" fontAlgn="base" latinLnBrk="0" hangingPunct="0">
              <a:lnSpc>
                <a:spcPct val="140000"/>
              </a:lnSpc>
              <a:spcBef>
                <a:spcPct val="30000"/>
              </a:spcBef>
              <a:spcAft>
                <a:spcPct val="0"/>
              </a:spcAft>
              <a:buClr>
                <a:srgbClr val="808080"/>
              </a:buClr>
              <a:buSzPct val="60000"/>
              <a:buFont typeface="Wingdings" pitchFamily="2" charset="2"/>
              <a:buChar char="l"/>
              <a:tabLst/>
              <a:defRPr baseline="0"/>
            </a:lvl1pPr>
          </a:lstStyle>
          <a:p>
            <a:pPr marL="301625" marR="0" lvl="0" indent="-301625" algn="l" defTabSz="801688" rtl="0" eaLnBrk="0" fontAlgn="base" latinLnBrk="0" hangingPunct="0">
              <a:lnSpc>
                <a:spcPct val="140000"/>
              </a:lnSpc>
              <a:spcBef>
                <a:spcPct val="30000"/>
              </a:spcBef>
              <a:spcAft>
                <a:spcPct val="0"/>
              </a:spcAft>
              <a:buClr>
                <a:srgbClr val="808080"/>
              </a:buClr>
              <a:buSzPct val="6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kumimoji="0" lang="zh-CN" altLang="en-US" sz="2200" b="0" i="0" u="none" strike="noStrike" kern="0" cap="none" spc="0" normalizeH="0" baseline="0" noProof="0" dirty="0" smtClean="0">
              <a:ln>
                <a:noFill/>
              </a:ln>
              <a:solidFill>
                <a:srgbClr val="000000"/>
              </a:solidFill>
              <a:effectLst/>
              <a:uLnTx/>
              <a:uFillTx/>
              <a:latin typeface="+mn-lt"/>
              <a:ea typeface="+mn-ea"/>
              <a:cs typeface="+mn-cs"/>
            </a:endParaRP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4" name="Picture 14" descr="目标 copy"/>
          <p:cNvPicPr>
            <a:picLocks noChangeAspect="1" noChangeArrowheads="1"/>
          </p:cNvPicPr>
          <p:nvPr userDrawn="1"/>
        </p:nvPicPr>
        <p:blipFill>
          <a:blip r:embed="rId2" cstate="print"/>
          <a:srcRect/>
          <a:stretch>
            <a:fillRect/>
          </a:stretch>
        </p:blipFill>
        <p:spPr bwMode="auto">
          <a:xfrm>
            <a:off x="1007435" y="518172"/>
            <a:ext cx="829733" cy="623888"/>
          </a:xfrm>
          <a:prstGeom prst="rect">
            <a:avLst/>
          </a:prstGeom>
          <a:noFill/>
          <a:ln w="9525">
            <a:noFill/>
            <a:miter lim="800000"/>
            <a:headEnd/>
            <a:tailEnd/>
          </a:ln>
        </p:spPr>
      </p:pic>
      <p:sp>
        <p:nvSpPr>
          <p:cNvPr id="8" name="TextBox 7"/>
          <p:cNvSpPr txBox="1"/>
          <p:nvPr userDrawn="1"/>
        </p:nvSpPr>
        <p:spPr bwMode="auto">
          <a:xfrm>
            <a:off x="1775520" y="521192"/>
            <a:ext cx="3552395"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Objectives</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31448993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a:prstGeom prst="rect">
            <a:avLst/>
          </a:prstGeom>
        </p:spPr>
        <p:txBody>
          <a:bodyPr/>
          <a:lstStyle>
            <a:lvl1pPr>
              <a:defRPr/>
            </a:lvl1pPr>
          </a:lstStyle>
          <a:p>
            <a:r>
              <a:rPr lang="en-US" altLang="zh-CN" dirty="0" smtClean="0"/>
              <a:t>Title</a:t>
            </a:r>
            <a:endParaRPr lang="zh-CN" altLang="en-US" dirty="0"/>
          </a:p>
        </p:txBody>
      </p:sp>
      <p:sp>
        <p:nvSpPr>
          <p:cNvPr id="3" name="文本占位符 6"/>
          <p:cNvSpPr>
            <a:spLocks noGrp="1"/>
          </p:cNvSpPr>
          <p:nvPr>
            <p:ph type="body" sz="quarter" idx="10" hasCustomPrompt="1"/>
          </p:nvPr>
        </p:nvSpPr>
        <p:spPr>
          <a:xfrm>
            <a:off x="912285" y="1376363"/>
            <a:ext cx="10560049" cy="3924300"/>
          </a:xfrm>
        </p:spPr>
        <p:txBody>
          <a:bodyPr/>
          <a:lstStyle>
            <a:lvl1pPr>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51944759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1#Section Summary(Optional)">
    <p:spTree>
      <p:nvGrpSpPr>
        <p:cNvPr id="1" name=""/>
        <p:cNvGrpSpPr/>
        <p:nvPr/>
      </p:nvGrpSpPr>
      <p:grpSpPr>
        <a:xfrm>
          <a:off x="0" y="0"/>
          <a:ext cx="0" cy="0"/>
          <a:chOff x="0" y="0"/>
          <a:chExt cx="0" cy="0"/>
        </a:xfrm>
      </p:grpSpPr>
      <p:sp>
        <p:nvSpPr>
          <p:cNvPr id="8" name="文本占位符 6"/>
          <p:cNvSpPr>
            <a:spLocks noGrp="1"/>
          </p:cNvSpPr>
          <p:nvPr>
            <p:ph type="body" sz="quarter" idx="10" hasCustomPrompt="1"/>
          </p:nvPr>
        </p:nvSpPr>
        <p:spPr>
          <a:xfrm>
            <a:off x="912285" y="1376363"/>
            <a:ext cx="10560049" cy="3924300"/>
          </a:xfrm>
        </p:spPr>
        <p:txBody>
          <a:bodyPr/>
          <a:lstStyle>
            <a:lvl1pPr>
              <a:defRPr baseline="0"/>
            </a:lvl1pPr>
            <a:lvl5pPr>
              <a:buNone/>
              <a:defRPr/>
            </a:lvl5pPr>
          </a:lstStyle>
          <a:p>
            <a:r>
              <a:rPr lang="en-US" altLang="zh-CN" dirty="0" smtClean="0"/>
              <a:t>Click here to edit summary</a:t>
            </a:r>
            <a:endParaRPr lang="zh-CN" altLang="en-US" dirty="0"/>
          </a:p>
        </p:txBody>
      </p:sp>
      <p:sp>
        <p:nvSpPr>
          <p:cNvPr id="5" name="TextBox 4"/>
          <p:cNvSpPr txBox="1"/>
          <p:nvPr userDrawn="1"/>
        </p:nvSpPr>
        <p:spPr bwMode="auto">
          <a:xfrm>
            <a:off x="1775520" y="521192"/>
            <a:ext cx="5568619"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Section Summary</a:t>
            </a:r>
            <a:endParaRPr lang="zh-CN" altLang="en-US" sz="3500" dirty="0" smtClean="0">
              <a:solidFill>
                <a:srgbClr val="990000"/>
              </a:solidFill>
              <a:latin typeface="+mj-lt"/>
              <a:ea typeface="+mj-ea"/>
              <a:cs typeface="Arial" pitchFamily="34" charset="0"/>
            </a:endParaRPr>
          </a:p>
        </p:txBody>
      </p:sp>
      <p:pic>
        <p:nvPicPr>
          <p:cNvPr id="4" name="Picture 8" descr="总结 copy"/>
          <p:cNvPicPr>
            <a:picLocks noChangeAspect="1" noChangeArrowheads="1"/>
          </p:cNvPicPr>
          <p:nvPr userDrawn="1"/>
        </p:nvPicPr>
        <p:blipFill>
          <a:blip r:embed="rId2" cstate="print"/>
          <a:srcRect/>
          <a:stretch>
            <a:fillRect/>
          </a:stretch>
        </p:blipFill>
        <p:spPr bwMode="auto">
          <a:xfrm>
            <a:off x="1000141" y="509589"/>
            <a:ext cx="823384" cy="617537"/>
          </a:xfrm>
          <a:prstGeom prst="rect">
            <a:avLst/>
          </a:prstGeom>
          <a:noFill/>
          <a:ln w="9525">
            <a:noFill/>
            <a:miter lim="800000"/>
            <a:headEnd/>
            <a:tailEnd/>
          </a:ln>
        </p:spPr>
      </p:pic>
    </p:spTree>
    <p:extLst>
      <p:ext uri="{BB962C8B-B14F-4D97-AF65-F5344CB8AC3E}">
        <p14:creationId xmlns:p14="http://schemas.microsoft.com/office/powerpoint/2010/main" val="29892469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3#More Information">
    <p:spTree>
      <p:nvGrpSpPr>
        <p:cNvPr id="1" name=""/>
        <p:cNvGrpSpPr/>
        <p:nvPr/>
      </p:nvGrpSpPr>
      <p:grpSpPr>
        <a:xfrm>
          <a:off x="0" y="0"/>
          <a:ext cx="0" cy="0"/>
          <a:chOff x="0" y="0"/>
          <a:chExt cx="0" cy="0"/>
        </a:xfrm>
      </p:grpSpPr>
      <p:sp>
        <p:nvSpPr>
          <p:cNvPr id="6" name="TextBox 5"/>
          <p:cNvSpPr txBox="1"/>
          <p:nvPr userDrawn="1"/>
        </p:nvSpPr>
        <p:spPr bwMode="auto">
          <a:xfrm>
            <a:off x="1775520" y="521192"/>
            <a:ext cx="7104789"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More Information</a:t>
            </a:r>
            <a:endParaRPr lang="zh-CN" altLang="en-US" sz="3500" dirty="0" smtClean="0">
              <a:solidFill>
                <a:srgbClr val="990000"/>
              </a:solidFill>
              <a:latin typeface="+mj-lt"/>
              <a:ea typeface="+mj-ea"/>
              <a:cs typeface="Arial" pitchFamily="34" charset="0"/>
            </a:endParaRPr>
          </a:p>
        </p:txBody>
      </p:sp>
      <p:pic>
        <p:nvPicPr>
          <p:cNvPr id="5"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9" name="文本占位符 6"/>
          <p:cNvSpPr>
            <a:spLocks noGrp="1"/>
          </p:cNvSpPr>
          <p:nvPr>
            <p:ph type="body" sz="quarter" idx="10" hasCustomPrompt="1"/>
          </p:nvPr>
        </p:nvSpPr>
        <p:spPr>
          <a:xfrm>
            <a:off x="912285" y="1376363"/>
            <a:ext cx="10560049" cy="3924300"/>
          </a:xfrm>
        </p:spPr>
        <p:txBody>
          <a:bodyPr/>
          <a:lstStyle>
            <a:lvl1pPr>
              <a:defRPr baseline="0"/>
            </a:lvl1pPr>
            <a:lvl5pPr>
              <a:buNone/>
              <a:defRPr/>
            </a:lvl5pPr>
          </a:lstStyle>
          <a:p>
            <a:r>
              <a:rPr lang="en-US" altLang="zh-CN" dirty="0" smtClean="0"/>
              <a:t>More information for trainees</a:t>
            </a:r>
            <a:endParaRPr lang="zh-CN" altLang="en-US" dirty="0"/>
          </a:p>
        </p:txBody>
      </p:sp>
    </p:spTree>
    <p:extLst>
      <p:ext uri="{BB962C8B-B14F-4D97-AF65-F5344CB8AC3E}">
        <p14:creationId xmlns:p14="http://schemas.microsoft.com/office/powerpoint/2010/main" val="288695079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4#Recommendations">
    <p:spTree>
      <p:nvGrpSpPr>
        <p:cNvPr id="1" name=""/>
        <p:cNvGrpSpPr/>
        <p:nvPr/>
      </p:nvGrpSpPr>
      <p:grpSpPr>
        <a:xfrm>
          <a:off x="0" y="0"/>
          <a:ext cx="0" cy="0"/>
          <a:chOff x="0" y="0"/>
          <a:chExt cx="0" cy="0"/>
        </a:xfrm>
      </p:grpSpPr>
      <p:pic>
        <p:nvPicPr>
          <p:cNvPr id="3"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4" name="TextBox 3"/>
          <p:cNvSpPr txBox="1"/>
          <p:nvPr userDrawn="1"/>
        </p:nvSpPr>
        <p:spPr bwMode="auto">
          <a:xfrm>
            <a:off x="1775520" y="521192"/>
            <a:ext cx="6480720"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Recommendations</a:t>
            </a:r>
            <a:endParaRPr lang="zh-CN" altLang="en-US" sz="3500" dirty="0" smtClean="0">
              <a:solidFill>
                <a:srgbClr val="990000"/>
              </a:solidFill>
              <a:latin typeface="+mj-lt"/>
              <a:ea typeface="+mj-ea"/>
              <a:cs typeface="Arial" pitchFamily="34" charset="0"/>
            </a:endParaRPr>
          </a:p>
        </p:txBody>
      </p:sp>
      <p:sp>
        <p:nvSpPr>
          <p:cNvPr id="6" name="文本占位符 6"/>
          <p:cNvSpPr>
            <a:spLocks noGrp="1"/>
          </p:cNvSpPr>
          <p:nvPr>
            <p:ph type="body" sz="quarter" idx="10"/>
          </p:nvPr>
        </p:nvSpPr>
        <p:spPr>
          <a:xfrm>
            <a:off x="912285" y="1376363"/>
            <a:ext cx="10560049" cy="3924300"/>
          </a:xfrm>
        </p:spPr>
        <p:txBody>
          <a:bodyPr/>
          <a:lstStyle/>
          <a:p>
            <a:endParaRPr lang="zh-CN" altLang="en-US" dirty="0"/>
          </a:p>
        </p:txBody>
      </p:sp>
    </p:spTree>
    <p:extLst>
      <p:ext uri="{BB962C8B-B14F-4D97-AF65-F5344CB8AC3E}">
        <p14:creationId xmlns:p14="http://schemas.microsoft.com/office/powerpoint/2010/main" val="1900943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6" Type="http://schemas.openxmlformats.org/officeDocument/2006/relationships/image" Target="../media/image11.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image" Target="../media/image11.png"/><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theme" Target="../theme/theme3.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 id="2147483879" r:id="rId2"/>
    <p:sldLayoutId id="2147483880" r:id="rId3"/>
    <p:sldLayoutId id="2147483881" r:id="rId4"/>
    <p:sldLayoutId id="2147483882" r:id="rId5"/>
    <p:sldLayoutId id="2147483884" r:id="rId6"/>
    <p:sldLayoutId id="2147483886" r:id="rId7"/>
    <p:sldLayoutId id="2147483887" r:id="rId8"/>
    <p:sldLayoutId id="2147483888" r:id="rId9"/>
    <p:sldLayoutId id="2147483889" r:id="rId10"/>
    <p:sldLayoutId id="2147483894" r:id="rId11"/>
    <p:sldLayoutId id="2147483895" r:id="rId12"/>
    <p:sldLayoutId id="2147483896" r:id="rId13"/>
    <p:sldLayoutId id="2147483897" r:id="rId14"/>
    <p:sldLayoutId id="2147483898" r:id="rId15"/>
    <p:sldLayoutId id="2147483899" r:id="rId16"/>
    <p:sldLayoutId id="2147483900"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 id="2147483890" r:id="rId11"/>
    <p:sldLayoutId id="2147483905" r:id="rId12"/>
    <p:sldLayoutId id="2147483906" r:id="rId13"/>
    <p:sldLayoutId id="2147483907" r:id="rId14"/>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 id="2147483893" r:id="rId6"/>
    <p:sldLayoutId id="2147483901" r:id="rId7"/>
    <p:sldLayoutId id="2147483902" r:id="rId8"/>
    <p:sldLayoutId id="2147483903" r:id="rId9"/>
    <p:sldLayoutId id="2147483904" r:id="rId10"/>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3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3.xml"/><Relationship Id="rId1" Type="http://schemas.openxmlformats.org/officeDocument/2006/relationships/vmlDrawing" Target="../drawings/vmlDrawing1.vml"/><Relationship Id="rId5" Type="http://schemas.openxmlformats.org/officeDocument/2006/relationships/image" Target="../media/image22.emf"/><Relationship Id="rId4" Type="http://schemas.openxmlformats.org/officeDocument/2006/relationships/oleObject" Target="../embeddings/Microsoft_Excel_97-2003____1.xls"/></Relationships>
</file>

<file path=ppt/slides/_rels/slide1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33.xml"/><Relationship Id="rId6" Type="http://schemas.openxmlformats.org/officeDocument/2006/relationships/image" Target="../media/image26.jpeg"/><Relationship Id="rId5" Type="http://schemas.openxmlformats.org/officeDocument/2006/relationships/image" Target="../media/image25.jpeg"/><Relationship Id="rId10" Type="http://schemas.openxmlformats.org/officeDocument/2006/relationships/image" Target="../media/image30.png"/><Relationship Id="rId4" Type="http://schemas.openxmlformats.org/officeDocument/2006/relationships/image" Target="../media/image24.jpeg"/><Relationship Id="rId9"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2.jpeg"/><Relationship Id="rId7" Type="http://schemas.openxmlformats.org/officeDocument/2006/relationships/diagramColors" Target="../diagrams/colors1.xml"/><Relationship Id="rId2" Type="http://schemas.openxmlformats.org/officeDocument/2006/relationships/notesSlide" Target="../notesSlides/notesSlide16.xml"/><Relationship Id="rId1" Type="http://schemas.openxmlformats.org/officeDocument/2006/relationships/slideLayout" Target="../slideLayouts/slideLayout3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8" Type="http://schemas.openxmlformats.org/officeDocument/2006/relationships/image" Target="cid:image006.gif@01CDC0F5.CCCD2790" TargetMode="External"/><Relationship Id="rId3" Type="http://schemas.openxmlformats.org/officeDocument/2006/relationships/image" Target="../media/image33.jpeg"/><Relationship Id="rId7" Type="http://schemas.openxmlformats.org/officeDocument/2006/relationships/image" Target="../media/image37.gif"/><Relationship Id="rId2" Type="http://schemas.openxmlformats.org/officeDocument/2006/relationships/notesSlide" Target="../notesSlides/notesSlide18.xml"/><Relationship Id="rId1" Type="http://schemas.openxmlformats.org/officeDocument/2006/relationships/slideLayout" Target="../slideLayouts/slideLayout33.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 Id="rId9"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33.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3.xml"/><Relationship Id="rId1" Type="http://schemas.openxmlformats.org/officeDocument/2006/relationships/vmlDrawing" Target="../drawings/vmlDrawing2.vml"/><Relationship Id="rId5" Type="http://schemas.openxmlformats.org/officeDocument/2006/relationships/image" Target="../media/image41.emf"/><Relationship Id="rId4" Type="http://schemas.openxmlformats.org/officeDocument/2006/relationships/oleObject" Target="../embeddings/Microsoft_Visio_2003-2010___2.vsd"/></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3.xml"/><Relationship Id="rId1" Type="http://schemas.openxmlformats.org/officeDocument/2006/relationships/slideLayout" Target="../slideLayouts/slideLayout3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3.xml"/><Relationship Id="rId1" Type="http://schemas.openxmlformats.org/officeDocument/2006/relationships/vmlDrawing" Target="../drawings/vmlDrawing3.vml"/><Relationship Id="rId5" Type="http://schemas.openxmlformats.org/officeDocument/2006/relationships/image" Target="../media/image45.emf"/><Relationship Id="rId4" Type="http://schemas.openxmlformats.org/officeDocument/2006/relationships/oleObject" Target="../embeddings/Microsoft_Visio_2003-2010___3.vsd"/></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2.xml"/><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4.xml"/><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8" Type="http://schemas.openxmlformats.org/officeDocument/2006/relationships/image" Target="../media/image52.png"/><Relationship Id="rId13" Type="http://schemas.microsoft.com/office/2007/relationships/hdphoto" Target="../media/hdphoto1.wdp"/><Relationship Id="rId18" Type="http://schemas.microsoft.com/office/2007/relationships/hdphoto" Target="../media/hdphoto2.wdp"/><Relationship Id="rId26" Type="http://schemas.openxmlformats.org/officeDocument/2006/relationships/image" Target="../media/image64.png"/><Relationship Id="rId3" Type="http://schemas.openxmlformats.org/officeDocument/2006/relationships/image" Target="../media/image48.png"/><Relationship Id="rId21" Type="http://schemas.openxmlformats.org/officeDocument/2006/relationships/image" Target="../media/image60.png"/><Relationship Id="rId7" Type="http://schemas.openxmlformats.org/officeDocument/2006/relationships/image" Target="../media/image51.png"/><Relationship Id="rId12" Type="http://schemas.openxmlformats.org/officeDocument/2006/relationships/image" Target="../media/image55.png"/><Relationship Id="rId17" Type="http://schemas.openxmlformats.org/officeDocument/2006/relationships/image" Target="../media/image58.png"/><Relationship Id="rId25" Type="http://schemas.openxmlformats.org/officeDocument/2006/relationships/image" Target="../media/image63.png"/><Relationship Id="rId2" Type="http://schemas.openxmlformats.org/officeDocument/2006/relationships/notesSlide" Target="../notesSlides/notesSlide36.xml"/><Relationship Id="rId16" Type="http://schemas.openxmlformats.org/officeDocument/2006/relationships/hyperlink" Target="#'NetEco&#21487;&#38144;&#21806;&#28165;&#21333;&#65288;&#26126;&#32454;&#29256;&#65289;'!A1"/><Relationship Id="rId20" Type="http://schemas.openxmlformats.org/officeDocument/2006/relationships/image" Target="../media/image59.emf"/><Relationship Id="rId29" Type="http://schemas.openxmlformats.org/officeDocument/2006/relationships/image" Target="../media/image66.png"/><Relationship Id="rId1" Type="http://schemas.openxmlformats.org/officeDocument/2006/relationships/slideLayout" Target="../slideLayouts/slideLayout33.xml"/><Relationship Id="rId6" Type="http://schemas.openxmlformats.org/officeDocument/2006/relationships/hyperlink" Target="#'FusionModule800&#21450;500&#21487;&#38144;&#21806;&#28165;&#21333;(&#26126;&#32454;&#29256;)'!A1"/><Relationship Id="rId11" Type="http://schemas.openxmlformats.org/officeDocument/2006/relationships/hyperlink" Target="#PDU8000V1&#31934;&#23494;&#37197;&#30005;&#26588;"/><Relationship Id="rId24" Type="http://schemas.microsoft.com/office/2007/relationships/hdphoto" Target="../media/hdphoto3.wdp"/><Relationship Id="rId5" Type="http://schemas.openxmlformats.org/officeDocument/2006/relationships/image" Target="../media/image50.png"/><Relationship Id="rId15" Type="http://schemas.openxmlformats.org/officeDocument/2006/relationships/image" Target="../media/image57.png"/><Relationship Id="rId23" Type="http://schemas.openxmlformats.org/officeDocument/2006/relationships/image" Target="../media/image62.png"/><Relationship Id="rId28" Type="http://schemas.openxmlformats.org/officeDocument/2006/relationships/image" Target="../media/image13.png"/><Relationship Id="rId10" Type="http://schemas.openxmlformats.org/officeDocument/2006/relationships/image" Target="../media/image54.jpeg"/><Relationship Id="rId19" Type="http://schemas.openxmlformats.org/officeDocument/2006/relationships/hyperlink" Target="#&#31227;&#21160;APP&#36816;&#32500;"/><Relationship Id="rId4" Type="http://schemas.openxmlformats.org/officeDocument/2006/relationships/image" Target="../media/image49.png"/><Relationship Id="rId9" Type="http://schemas.openxmlformats.org/officeDocument/2006/relationships/image" Target="../media/image53.png"/><Relationship Id="rId14" Type="http://schemas.openxmlformats.org/officeDocument/2006/relationships/image" Target="../media/image56.png"/><Relationship Id="rId22" Type="http://schemas.openxmlformats.org/officeDocument/2006/relationships/image" Target="../media/image61.png"/><Relationship Id="rId27" Type="http://schemas.openxmlformats.org/officeDocument/2006/relationships/image" Target="../media/image6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8" Type="http://schemas.openxmlformats.org/officeDocument/2006/relationships/image" Target="../media/image72.tmp"/><Relationship Id="rId3" Type="http://schemas.openxmlformats.org/officeDocument/2006/relationships/image" Target="../media/image67.png"/><Relationship Id="rId7" Type="http://schemas.openxmlformats.org/officeDocument/2006/relationships/image" Target="../media/image71.tmp"/><Relationship Id="rId2" Type="http://schemas.openxmlformats.org/officeDocument/2006/relationships/notesSlide" Target="../notesSlides/notesSlide39.xml"/><Relationship Id="rId1" Type="http://schemas.openxmlformats.org/officeDocument/2006/relationships/slideLayout" Target="../slideLayouts/slideLayout27.xml"/><Relationship Id="rId6" Type="http://schemas.openxmlformats.org/officeDocument/2006/relationships/image" Target="../media/image70.png"/><Relationship Id="rId5" Type="http://schemas.openxmlformats.org/officeDocument/2006/relationships/image" Target="../media/image69.tmp"/><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normAutofit/>
          </a:bodyPr>
          <a:lstStyle/>
          <a:p>
            <a:r>
              <a:rPr lang="en-US" dirty="0" smtClean="0"/>
              <a:t>Data </a:t>
            </a:r>
            <a:r>
              <a:rPr lang="en-US" dirty="0"/>
              <a:t>Center </a:t>
            </a:r>
            <a:r>
              <a:rPr lang="en-US" dirty="0" smtClean="0"/>
              <a:t>Facility Knowledge</a:t>
            </a:r>
            <a:endParaRPr lang="en-US" dirty="0"/>
          </a:p>
        </p:txBody>
      </p:sp>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p>
        </p:txBody>
      </p:sp>
    </p:spTree>
    <p:extLst>
      <p:ext uri="{BB962C8B-B14F-4D97-AF65-F5344CB8AC3E}">
        <p14:creationId xmlns:p14="http://schemas.microsoft.com/office/powerpoint/2010/main" val="24583184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42"/>
          <p:cNvSpPr>
            <a:spLocks noGrp="1"/>
          </p:cNvSpPr>
          <p:nvPr>
            <p:ph type="title"/>
          </p:nvPr>
        </p:nvSpPr>
        <p:spPr/>
        <p:txBody>
          <a:bodyPr/>
          <a:lstStyle/>
          <a:p>
            <a:r>
              <a:rPr lang="en-US" dirty="0"/>
              <a:t>Introduction to Data Center Lifecycle</a:t>
            </a:r>
          </a:p>
        </p:txBody>
      </p:sp>
      <p:pic>
        <p:nvPicPr>
          <p:cNvPr id="11" name="Picture 38" descr="SMP0001988_Vee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164214" y="1306512"/>
            <a:ext cx="2142624"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12" name="Text Box 6"/>
          <p:cNvSpPr txBox="1">
            <a:spLocks noChangeArrowheads="1"/>
          </p:cNvSpPr>
          <p:nvPr/>
        </p:nvSpPr>
        <p:spPr bwMode="auto">
          <a:xfrm>
            <a:off x="2226672" y="2790096"/>
            <a:ext cx="2017708" cy="58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33" tIns="45866" rIns="91733" bIns="45866">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algn="ctr" eaLnBrk="1" hangingPunct="1"/>
            <a:r>
              <a:rPr lang="en-US" sz="1600" b="1" dirty="0">
                <a:latin typeface="+mn-lt"/>
                <a:ea typeface="华文细黑" panose="02010600040101010101" pitchFamily="2" charset="-122"/>
              </a:rPr>
              <a:t>Planning</a:t>
            </a:r>
          </a:p>
          <a:p>
            <a:pPr algn="ctr" eaLnBrk="1" hangingPunct="1"/>
            <a:endParaRPr lang="en-US" sz="1600" b="1" dirty="0">
              <a:latin typeface="+mn-lt"/>
              <a:ea typeface="华文细黑" panose="02010600040101010101" pitchFamily="2" charset="-122"/>
            </a:endParaRPr>
          </a:p>
        </p:txBody>
      </p:sp>
      <p:sp>
        <p:nvSpPr>
          <p:cNvPr id="13" name="Text Box 7"/>
          <p:cNvSpPr txBox="1">
            <a:spLocks noChangeArrowheads="1"/>
          </p:cNvSpPr>
          <p:nvPr/>
        </p:nvSpPr>
        <p:spPr bwMode="auto">
          <a:xfrm>
            <a:off x="5016379" y="2770592"/>
            <a:ext cx="2015591" cy="5850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733" tIns="45866" rIns="91733" bIns="45866">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algn="ctr" eaLnBrk="1" hangingPunct="1"/>
            <a:r>
              <a:rPr lang="en-US" sz="1600" b="1">
                <a:latin typeface="+mn-lt"/>
                <a:ea typeface="华文细黑" panose="02010600040101010101" pitchFamily="2" charset="-122"/>
              </a:rPr>
              <a:t>Design</a:t>
            </a:r>
          </a:p>
          <a:p>
            <a:pPr algn="ctr" eaLnBrk="1" hangingPunct="1"/>
            <a:endParaRPr lang="en-US" sz="1600" b="1">
              <a:latin typeface="+mn-lt"/>
              <a:ea typeface="华文细黑" panose="02010600040101010101" pitchFamily="2" charset="-122"/>
            </a:endParaRPr>
          </a:p>
        </p:txBody>
      </p:sp>
      <p:sp>
        <p:nvSpPr>
          <p:cNvPr id="14" name="Text Box 8"/>
          <p:cNvSpPr txBox="1">
            <a:spLocks noChangeArrowheads="1"/>
          </p:cNvSpPr>
          <p:nvPr/>
        </p:nvSpPr>
        <p:spPr bwMode="auto">
          <a:xfrm>
            <a:off x="7610510" y="2770592"/>
            <a:ext cx="2400925" cy="5850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733" tIns="45866" rIns="91733" bIns="45866">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algn="ctr" eaLnBrk="1" hangingPunct="1"/>
            <a:r>
              <a:rPr lang="en-US" sz="1600" b="1">
                <a:latin typeface="+mn-lt"/>
                <a:ea typeface="华文细黑" panose="02010600040101010101" pitchFamily="2" charset="-122"/>
              </a:rPr>
              <a:t>Construction</a:t>
            </a:r>
          </a:p>
          <a:p>
            <a:pPr algn="ctr" eaLnBrk="1" hangingPunct="1"/>
            <a:endParaRPr lang="en-US" sz="1600" b="1">
              <a:latin typeface="+mn-lt"/>
              <a:ea typeface="华文细黑" panose="02010600040101010101" pitchFamily="2" charset="-122"/>
            </a:endParaRPr>
          </a:p>
        </p:txBody>
      </p:sp>
      <p:sp>
        <p:nvSpPr>
          <p:cNvPr id="15" name="Left Bracket 23"/>
          <p:cNvSpPr>
            <a:spLocks/>
          </p:cNvSpPr>
          <p:nvPr/>
        </p:nvSpPr>
        <p:spPr bwMode="auto">
          <a:xfrm rot="-5400000">
            <a:off x="3205104" y="2452836"/>
            <a:ext cx="85725" cy="1947840"/>
          </a:xfrm>
          <a:prstGeom prst="leftBracket">
            <a:avLst>
              <a:gd name="adj" fmla="val 78560"/>
            </a:avLst>
          </a:prstGeom>
          <a:noFill/>
          <a:ln w="12700">
            <a:solidFill>
              <a:srgbClr val="7F7F7F"/>
            </a:solidFill>
            <a:round/>
            <a:headEnd/>
            <a:tailEnd/>
          </a:ln>
          <a:extLst>
            <a:ext uri="{909E8E84-426E-40DD-AFC4-6F175D3DCCD1}">
              <a14:hiddenFill xmlns:a14="http://schemas.microsoft.com/office/drawing/2010/main">
                <a:solidFill>
                  <a:srgbClr val="FFFFFF"/>
                </a:solidFill>
              </a14:hiddenFill>
            </a:ext>
          </a:extLst>
        </p:spPr>
        <p:txBody>
          <a:bodyPr rot="10800000" lIns="91733" tIns="45866" rIns="91733" bIns="45866"/>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endParaRPr lang="de-AT" altLang="zh-CN" sz="1600">
              <a:solidFill>
                <a:schemeClr val="bg1"/>
              </a:solidFill>
              <a:latin typeface="MS Reference Sans Serif" panose="020B0604030504040204" pitchFamily="34" charset="0"/>
              <a:ea typeface="华文细黑" panose="02010600040101010101" pitchFamily="2" charset="-122"/>
            </a:endParaRPr>
          </a:p>
        </p:txBody>
      </p:sp>
      <p:sp>
        <p:nvSpPr>
          <p:cNvPr id="16" name="Left Bracket 23"/>
          <p:cNvSpPr>
            <a:spLocks/>
          </p:cNvSpPr>
          <p:nvPr/>
        </p:nvSpPr>
        <p:spPr bwMode="auto">
          <a:xfrm rot="-5400000">
            <a:off x="5984488" y="2456011"/>
            <a:ext cx="79375" cy="1947840"/>
          </a:xfrm>
          <a:prstGeom prst="leftBracket">
            <a:avLst>
              <a:gd name="adj" fmla="val 84844"/>
            </a:avLst>
          </a:prstGeom>
          <a:noFill/>
          <a:ln w="12700">
            <a:solidFill>
              <a:srgbClr val="7F7F7F"/>
            </a:solidFill>
            <a:round/>
            <a:headEnd/>
            <a:tailEnd/>
          </a:ln>
          <a:extLst>
            <a:ext uri="{909E8E84-426E-40DD-AFC4-6F175D3DCCD1}">
              <a14:hiddenFill xmlns:a14="http://schemas.microsoft.com/office/drawing/2010/main">
                <a:solidFill>
                  <a:srgbClr val="FFFFFF"/>
                </a:solidFill>
              </a14:hiddenFill>
            </a:ext>
          </a:extLst>
        </p:spPr>
        <p:txBody>
          <a:bodyPr rot="10800000" lIns="91733" tIns="45866" rIns="91733" bIns="45866"/>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endParaRPr lang="de-AT" altLang="zh-CN" sz="1600">
              <a:solidFill>
                <a:schemeClr val="bg1"/>
              </a:solidFill>
              <a:latin typeface="MS Reference Sans Serif" panose="020B0604030504040204" pitchFamily="34" charset="0"/>
              <a:ea typeface="华文细黑" panose="02010600040101010101" pitchFamily="2" charset="-122"/>
            </a:endParaRPr>
          </a:p>
        </p:txBody>
      </p:sp>
      <p:sp>
        <p:nvSpPr>
          <p:cNvPr id="17" name="Left Bracket 23"/>
          <p:cNvSpPr>
            <a:spLocks/>
          </p:cNvSpPr>
          <p:nvPr/>
        </p:nvSpPr>
        <p:spPr bwMode="auto">
          <a:xfrm rot="-5400000">
            <a:off x="8804102" y="2406257"/>
            <a:ext cx="85725" cy="2040998"/>
          </a:xfrm>
          <a:prstGeom prst="leftBracket">
            <a:avLst>
              <a:gd name="adj" fmla="val 82317"/>
            </a:avLst>
          </a:prstGeom>
          <a:noFill/>
          <a:ln w="12700">
            <a:solidFill>
              <a:srgbClr val="7F7F7F"/>
            </a:solidFill>
            <a:round/>
            <a:headEnd/>
            <a:tailEnd/>
          </a:ln>
          <a:extLst>
            <a:ext uri="{909E8E84-426E-40DD-AFC4-6F175D3DCCD1}">
              <a14:hiddenFill xmlns:a14="http://schemas.microsoft.com/office/drawing/2010/main">
                <a:solidFill>
                  <a:srgbClr val="FFFFFF"/>
                </a:solidFill>
              </a14:hiddenFill>
            </a:ext>
          </a:extLst>
        </p:spPr>
        <p:txBody>
          <a:bodyPr rot="10800000" lIns="91733" tIns="45866" rIns="91733" bIns="45866"/>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endParaRPr lang="de-AT" altLang="zh-CN" sz="1600">
              <a:solidFill>
                <a:schemeClr val="bg1"/>
              </a:solidFill>
              <a:latin typeface="MS Reference Sans Serif" panose="020B0604030504040204" pitchFamily="34" charset="0"/>
              <a:ea typeface="华文细黑" panose="02010600040101010101" pitchFamily="2" charset="-122"/>
            </a:endParaRPr>
          </a:p>
        </p:txBody>
      </p:sp>
      <p:pic>
        <p:nvPicPr>
          <p:cNvPr id="21" name="Picture 56" descr="slide_05_0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30273" y="1306512"/>
            <a:ext cx="2040998"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58" descr="slide_05_0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26465" y="1306512"/>
            <a:ext cx="2040998"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help_clients copy"/>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639594" y="3897468"/>
            <a:ext cx="1996537"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107"/>
          <p:cNvSpPr txBox="1">
            <a:spLocks noChangeArrowheads="1"/>
          </p:cNvSpPr>
          <p:nvPr/>
        </p:nvSpPr>
        <p:spPr bwMode="auto">
          <a:xfrm>
            <a:off x="3770861" y="5221847"/>
            <a:ext cx="1918199" cy="8312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733" tIns="45866" rIns="91733" bIns="45866">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algn="ctr" eaLnBrk="1" hangingPunct="1"/>
            <a:r>
              <a:rPr lang="en-US" sz="1600" b="1" dirty="0">
                <a:latin typeface="+mn-lt"/>
                <a:ea typeface="华文细黑" panose="02010600040101010101" pitchFamily="2" charset="-122"/>
              </a:rPr>
              <a:t>Operation &amp; Maintenance</a:t>
            </a:r>
          </a:p>
          <a:p>
            <a:pPr algn="ctr" eaLnBrk="1" hangingPunct="1"/>
            <a:endParaRPr lang="en-US" sz="1600" b="1" dirty="0">
              <a:latin typeface="+mn-lt"/>
              <a:ea typeface="华文细黑" panose="02010600040101010101" pitchFamily="2" charset="-122"/>
            </a:endParaRPr>
          </a:p>
        </p:txBody>
      </p:sp>
      <p:sp>
        <p:nvSpPr>
          <p:cNvPr id="24" name="Left Bracket 23"/>
          <p:cNvSpPr>
            <a:spLocks/>
          </p:cNvSpPr>
          <p:nvPr/>
        </p:nvSpPr>
        <p:spPr bwMode="auto">
          <a:xfrm rot="16200000">
            <a:off x="4630991" y="5039531"/>
            <a:ext cx="79375" cy="1947840"/>
          </a:xfrm>
          <a:prstGeom prst="leftBracket">
            <a:avLst>
              <a:gd name="adj" fmla="val 84844"/>
            </a:avLst>
          </a:prstGeom>
          <a:noFill/>
          <a:ln w="12700">
            <a:solidFill>
              <a:srgbClr val="7F7F7F"/>
            </a:solidFill>
            <a:round/>
            <a:headEnd/>
            <a:tailEnd/>
          </a:ln>
          <a:extLst>
            <a:ext uri="{909E8E84-426E-40DD-AFC4-6F175D3DCCD1}">
              <a14:hiddenFill xmlns:a14="http://schemas.microsoft.com/office/drawing/2010/main">
                <a:solidFill>
                  <a:srgbClr val="FFFFFF"/>
                </a:solidFill>
              </a14:hiddenFill>
            </a:ext>
          </a:extLst>
        </p:spPr>
        <p:txBody>
          <a:bodyPr rot="10800000" lIns="91733" tIns="45866" rIns="91733" bIns="45866"/>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endParaRPr lang="de-AT" altLang="zh-CN" sz="1600">
              <a:solidFill>
                <a:schemeClr val="bg1"/>
              </a:solidFill>
              <a:latin typeface="MS Reference Sans Serif" panose="020B0604030504040204" pitchFamily="34" charset="0"/>
              <a:ea typeface="华文细黑" panose="02010600040101010101" pitchFamily="2" charset="-122"/>
            </a:endParaRPr>
          </a:p>
        </p:txBody>
      </p:sp>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19907" y="3897468"/>
            <a:ext cx="1879700" cy="1120632"/>
          </a:xfrm>
          <a:prstGeom prst="rect">
            <a:avLst/>
          </a:prstGeom>
        </p:spPr>
      </p:pic>
      <p:sp>
        <p:nvSpPr>
          <p:cNvPr id="26" name="Text Box 107"/>
          <p:cNvSpPr txBox="1">
            <a:spLocks noChangeArrowheads="1"/>
          </p:cNvSpPr>
          <p:nvPr/>
        </p:nvSpPr>
        <p:spPr bwMode="auto">
          <a:xfrm>
            <a:off x="6400657" y="5274071"/>
            <a:ext cx="1918199" cy="5850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733" tIns="45866" rIns="91733" bIns="45866">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algn="ctr" eaLnBrk="1" hangingPunct="1"/>
            <a:r>
              <a:rPr lang="en-US" sz="1600" b="1">
                <a:latin typeface="+mn-lt"/>
                <a:ea typeface="华文细黑" panose="02010600040101010101" pitchFamily="2" charset="-122"/>
              </a:rPr>
              <a:t>Evaluation</a:t>
            </a:r>
          </a:p>
          <a:p>
            <a:pPr algn="ctr" eaLnBrk="1" hangingPunct="1"/>
            <a:endParaRPr lang="en-US" sz="1600" b="1">
              <a:latin typeface="+mn-lt"/>
              <a:ea typeface="华文细黑" panose="02010600040101010101" pitchFamily="2" charset="-122"/>
            </a:endParaRPr>
          </a:p>
        </p:txBody>
      </p:sp>
      <p:sp>
        <p:nvSpPr>
          <p:cNvPr id="27" name="Left Bracket 23"/>
          <p:cNvSpPr>
            <a:spLocks/>
          </p:cNvSpPr>
          <p:nvPr/>
        </p:nvSpPr>
        <p:spPr bwMode="auto">
          <a:xfrm rot="16200000">
            <a:off x="7349905" y="5039531"/>
            <a:ext cx="79375" cy="1947840"/>
          </a:xfrm>
          <a:prstGeom prst="leftBracket">
            <a:avLst>
              <a:gd name="adj" fmla="val 84844"/>
            </a:avLst>
          </a:prstGeom>
          <a:noFill/>
          <a:ln w="12700">
            <a:solidFill>
              <a:srgbClr val="7F7F7F"/>
            </a:solidFill>
            <a:round/>
            <a:headEnd/>
            <a:tailEnd/>
          </a:ln>
          <a:extLst>
            <a:ext uri="{909E8E84-426E-40DD-AFC4-6F175D3DCCD1}">
              <a14:hiddenFill xmlns:a14="http://schemas.microsoft.com/office/drawing/2010/main">
                <a:solidFill>
                  <a:srgbClr val="FFFFFF"/>
                </a:solidFill>
              </a14:hiddenFill>
            </a:ext>
          </a:extLst>
        </p:spPr>
        <p:txBody>
          <a:bodyPr rot="10800000" lIns="91733" tIns="45866" rIns="91733" bIns="45866"/>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endParaRPr lang="de-AT" altLang="zh-CN" sz="1600">
              <a:solidFill>
                <a:schemeClr val="bg1"/>
              </a:solidFill>
              <a:latin typeface="MS Reference Sans Serif" panose="020B0604030504040204" pitchFamily="34" charset="0"/>
              <a:ea typeface="华文细黑" panose="02010600040101010101" pitchFamily="2" charset="-122"/>
            </a:endParaRPr>
          </a:p>
        </p:txBody>
      </p:sp>
    </p:spTree>
    <p:extLst>
      <p:ext uri="{BB962C8B-B14F-4D97-AF65-F5344CB8AC3E}">
        <p14:creationId xmlns:p14="http://schemas.microsoft.com/office/powerpoint/2010/main" val="3991706062"/>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1040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rPr>
              <a:t>Introduction to Data Center Development</a:t>
            </a:r>
          </a:p>
          <a:p>
            <a:r>
              <a:rPr lang="en-US" b="1" dirty="0"/>
              <a:t>Composition of Data Center Infrastructure</a:t>
            </a:r>
          </a:p>
          <a:p>
            <a:r>
              <a:rPr lang="en-US" dirty="0">
                <a:solidFill>
                  <a:schemeClr val="bg1">
                    <a:lumMod val="50000"/>
                  </a:schemeClr>
                </a:solidFill>
              </a:rPr>
              <a:t>Introduction to Data Center Standards</a:t>
            </a:r>
          </a:p>
          <a:p>
            <a:r>
              <a:rPr lang="en-US" dirty="0">
                <a:solidFill>
                  <a:schemeClr val="bg1">
                    <a:lumMod val="50000"/>
                  </a:schemeClr>
                </a:solidFill>
              </a:rPr>
              <a:t>Common Energy Consumption Indicators</a:t>
            </a:r>
          </a:p>
          <a:p>
            <a:r>
              <a:rPr lang="en-US" dirty="0">
                <a:solidFill>
                  <a:schemeClr val="bg1">
                    <a:lumMod val="50000"/>
                  </a:schemeClr>
                </a:solidFill>
              </a:rPr>
              <a:t>Panorama of Huawei Data Center Solutions</a:t>
            </a:r>
          </a:p>
        </p:txBody>
      </p:sp>
    </p:spTree>
    <p:extLst>
      <p:ext uri="{BB962C8B-B14F-4D97-AF65-F5344CB8AC3E}">
        <p14:creationId xmlns:p14="http://schemas.microsoft.com/office/powerpoint/2010/main" val="40586936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Composition of the Data Center </a:t>
            </a:r>
            <a:r>
              <a:rPr lang="en-US" altLang="zh-CN" dirty="0" smtClean="0"/>
              <a:t>Facility</a:t>
            </a:r>
            <a:endParaRPr lang="zh-CN" altLang="en-US" dirty="0"/>
          </a:p>
        </p:txBody>
      </p:sp>
      <p:grpSp>
        <p:nvGrpSpPr>
          <p:cNvPr id="6" name="组合 60"/>
          <p:cNvGrpSpPr>
            <a:grpSpLocks/>
          </p:cNvGrpSpPr>
          <p:nvPr/>
        </p:nvGrpSpPr>
        <p:grpSpPr bwMode="auto">
          <a:xfrm>
            <a:off x="2212472" y="1490310"/>
            <a:ext cx="8091574" cy="4596575"/>
            <a:chOff x="-173962" y="1147938"/>
            <a:chExt cx="5532351" cy="6129801"/>
          </a:xfrm>
        </p:grpSpPr>
        <p:graphicFrame>
          <p:nvGraphicFramePr>
            <p:cNvPr id="7" name="图表 60"/>
            <p:cNvGraphicFramePr>
              <a:graphicFrameLocks/>
            </p:cNvGraphicFramePr>
            <p:nvPr/>
          </p:nvGraphicFramePr>
          <p:xfrm>
            <a:off x="756048" y="2348936"/>
            <a:ext cx="3384282" cy="2519261"/>
          </p:xfrm>
          <a:graphic>
            <a:graphicData uri="http://schemas.openxmlformats.org/presentationml/2006/ole">
              <mc:AlternateContent xmlns:mc="http://schemas.openxmlformats.org/markup-compatibility/2006">
                <mc:Choice xmlns:v="urn:schemas-microsoft-com:vml" Requires="v">
                  <p:oleObj spid="_x0000_s1049" name="工作表" r:id="rId4" imgW="4267200" imgH="2638425" progId="Excel.Sheet.8">
                    <p:embed/>
                  </p:oleObj>
                </mc:Choice>
                <mc:Fallback>
                  <p:oleObj name="工作表" r:id="rId4" imgW="4267200" imgH="2638425" progId="Excel.Shee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6048" y="2348936"/>
                          <a:ext cx="3384282" cy="25192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Line 36"/>
            <p:cNvSpPr>
              <a:spLocks noChangeShapeType="1"/>
            </p:cNvSpPr>
            <p:nvPr/>
          </p:nvSpPr>
          <p:spPr bwMode="auto">
            <a:xfrm>
              <a:off x="3452789" y="4443890"/>
              <a:ext cx="134854" cy="523156"/>
            </a:xfrm>
            <a:prstGeom prst="line">
              <a:avLst/>
            </a:prstGeom>
            <a:noFill/>
            <a:ln w="57150">
              <a:solidFill>
                <a:srgbClr val="800000"/>
              </a:solidFill>
              <a:round/>
              <a:headEnd/>
              <a:tailEnd type="triangle" w="med" len="med"/>
            </a:ln>
          </p:spPr>
          <p:txBody>
            <a:bodyPr wrap="square" lIns="59385" tIns="29692" rIns="59385" bIns="29692">
              <a:spAutoFit/>
            </a:bodyPr>
            <a:lstStyle/>
            <a:p>
              <a:endParaRPr lang="zh-CN" altLang="en-US" sz="800"/>
            </a:p>
          </p:txBody>
        </p:sp>
        <p:sp>
          <p:nvSpPr>
            <p:cNvPr id="9" name="Rectangle 37"/>
            <p:cNvSpPr>
              <a:spLocks noChangeArrowheads="1"/>
            </p:cNvSpPr>
            <p:nvPr/>
          </p:nvSpPr>
          <p:spPr bwMode="auto">
            <a:xfrm>
              <a:off x="3985894" y="2175705"/>
              <a:ext cx="1252300" cy="787304"/>
            </a:xfrm>
            <a:prstGeom prst="rect">
              <a:avLst/>
            </a:prstGeom>
            <a:noFill/>
            <a:ln w="9525" algn="ctr">
              <a:solidFill>
                <a:srgbClr val="C0C0C0"/>
              </a:solidFill>
              <a:prstDash val="dash"/>
              <a:miter lim="800000"/>
              <a:headEnd/>
              <a:tailEnd/>
            </a:ln>
          </p:spPr>
          <p:txBody>
            <a:bodyPr wrap="square" lIns="62506" tIns="31252" rIns="62506" bIns="31252" anchor="ctr"/>
            <a:lstStyle/>
            <a:p>
              <a:pPr marL="180975" indent="-180975">
                <a:buSzPct val="60000"/>
                <a:buFont typeface="Wingdings" pitchFamily="2" charset="2"/>
                <a:buChar char="l"/>
              </a:pPr>
              <a:r>
                <a:rPr lang="en-US" altLang="zh-CN" sz="1400" dirty="0"/>
                <a:t>Precision air supply cabinet</a:t>
              </a:r>
              <a:endParaRPr lang="zh-CN" altLang="zh-CN" sz="1400" dirty="0"/>
            </a:p>
            <a:p>
              <a:pPr marL="180975" indent="-180975">
                <a:buSzPct val="60000"/>
                <a:buFont typeface="Wingdings" pitchFamily="2" charset="2"/>
                <a:buChar char="l"/>
              </a:pPr>
              <a:r>
                <a:rPr lang="en-US" altLang="zh-CN" sz="1400" dirty="0"/>
                <a:t>IT device cabinet</a:t>
              </a:r>
              <a:endParaRPr lang="zh-CN" altLang="en-US" sz="1400" dirty="0"/>
            </a:p>
          </p:txBody>
        </p:sp>
        <p:sp>
          <p:nvSpPr>
            <p:cNvPr id="10" name="Line 38"/>
            <p:cNvSpPr>
              <a:spLocks noChangeShapeType="1"/>
            </p:cNvSpPr>
            <p:nvPr/>
          </p:nvSpPr>
          <p:spPr bwMode="auto">
            <a:xfrm flipV="1">
              <a:off x="3757629" y="2708846"/>
              <a:ext cx="271463" cy="215900"/>
            </a:xfrm>
            <a:prstGeom prst="line">
              <a:avLst/>
            </a:prstGeom>
            <a:noFill/>
            <a:ln w="57150">
              <a:solidFill>
                <a:srgbClr val="800000"/>
              </a:solidFill>
              <a:round/>
              <a:headEnd/>
              <a:tailEnd type="triangle" w="med" len="med"/>
            </a:ln>
          </p:spPr>
          <p:txBody>
            <a:bodyPr lIns="59385" tIns="29692" rIns="59385" bIns="29692">
              <a:spAutoFit/>
            </a:bodyPr>
            <a:lstStyle/>
            <a:p>
              <a:endParaRPr lang="zh-CN" altLang="en-US" sz="800"/>
            </a:p>
          </p:txBody>
        </p:sp>
        <p:sp>
          <p:nvSpPr>
            <p:cNvPr id="11" name="Rectangle 41"/>
            <p:cNvSpPr>
              <a:spLocks noChangeArrowheads="1"/>
            </p:cNvSpPr>
            <p:nvPr/>
          </p:nvSpPr>
          <p:spPr bwMode="auto">
            <a:xfrm>
              <a:off x="2850523" y="4989685"/>
              <a:ext cx="1403145" cy="2288054"/>
            </a:xfrm>
            <a:prstGeom prst="rect">
              <a:avLst/>
            </a:prstGeom>
            <a:noFill/>
            <a:ln w="9525" algn="ctr">
              <a:solidFill>
                <a:srgbClr val="C0C0C0"/>
              </a:solidFill>
              <a:prstDash val="dash"/>
              <a:miter lim="800000"/>
              <a:headEnd/>
              <a:tailEnd/>
            </a:ln>
          </p:spPr>
          <p:txBody>
            <a:bodyPr wrap="square" lIns="62506" tIns="31252" rIns="62506" bIns="31252" anchor="ctr"/>
            <a:lstStyle/>
            <a:p>
              <a:pPr marL="180975" indent="-180975">
                <a:buSzPct val="60000"/>
                <a:buFont typeface="Wingdings" pitchFamily="2" charset="2"/>
                <a:buChar char="l"/>
              </a:pPr>
              <a:r>
                <a:rPr lang="en-US" altLang="zh-CN" sz="1400" dirty="0"/>
                <a:t>DG &amp; ATS</a:t>
              </a:r>
              <a:endParaRPr lang="zh-CN" altLang="zh-CN" sz="1400" dirty="0"/>
            </a:p>
            <a:p>
              <a:pPr marL="180975" indent="-180975">
                <a:buSzPct val="60000"/>
                <a:buFont typeface="Wingdings" pitchFamily="2" charset="2"/>
                <a:buChar char="l"/>
              </a:pPr>
              <a:r>
                <a:rPr lang="en-US" altLang="zh-CN" sz="1400" dirty="0"/>
                <a:t>UPS</a:t>
              </a:r>
              <a:endParaRPr lang="zh-CN" altLang="zh-CN" sz="1400" dirty="0"/>
            </a:p>
            <a:p>
              <a:pPr marL="180975" indent="-180975">
                <a:buSzPct val="60000"/>
                <a:buFont typeface="Wingdings" pitchFamily="2" charset="2"/>
                <a:buChar char="l"/>
              </a:pPr>
              <a:r>
                <a:rPr lang="en-US" altLang="zh-CN" sz="1400" dirty="0"/>
                <a:t>DC power cabinet</a:t>
              </a:r>
              <a:endParaRPr lang="zh-CN" altLang="zh-CN" sz="1400" dirty="0"/>
            </a:p>
            <a:p>
              <a:pPr marL="180975" indent="-180975">
                <a:buSzPct val="60000"/>
                <a:buFont typeface="Wingdings" pitchFamily="2" charset="2"/>
                <a:buChar char="l"/>
              </a:pPr>
              <a:r>
                <a:rPr lang="en-US" altLang="zh-CN" sz="1400" dirty="0"/>
                <a:t>AC power cabinet</a:t>
              </a:r>
              <a:endParaRPr lang="zh-CN" altLang="zh-CN" sz="1400" dirty="0"/>
            </a:p>
            <a:p>
              <a:pPr marL="180975" indent="-180975">
                <a:buSzPct val="60000"/>
                <a:buFont typeface="Wingdings" pitchFamily="2" charset="2"/>
                <a:buChar char="l"/>
              </a:pPr>
              <a:r>
                <a:rPr lang="en-US" altLang="zh-CN" sz="1400" dirty="0"/>
                <a:t>Static transfer switch</a:t>
              </a:r>
              <a:endParaRPr lang="zh-CN" altLang="zh-CN" sz="1400" dirty="0"/>
            </a:p>
            <a:p>
              <a:pPr marL="180975" indent="-180975">
                <a:buSzPct val="60000"/>
                <a:buFont typeface="Wingdings" pitchFamily="2" charset="2"/>
                <a:buChar char="l"/>
              </a:pPr>
              <a:r>
                <a:rPr lang="en-US" altLang="zh-CN" sz="1400" dirty="0"/>
                <a:t>Battery and battery rack</a:t>
              </a:r>
              <a:endParaRPr lang="zh-CN" altLang="zh-CN" sz="1400" dirty="0"/>
            </a:p>
            <a:p>
              <a:pPr marL="180975" indent="-180975">
                <a:buSzPct val="60000"/>
                <a:buFont typeface="Wingdings" pitchFamily="2" charset="2"/>
                <a:buChar char="l"/>
              </a:pPr>
              <a:r>
                <a:rPr lang="en-US" altLang="zh-CN" sz="1400" dirty="0"/>
                <a:t>Power cable</a:t>
              </a:r>
              <a:endParaRPr lang="zh-CN" altLang="en-US" sz="1400" dirty="0"/>
            </a:p>
          </p:txBody>
        </p:sp>
        <p:sp>
          <p:nvSpPr>
            <p:cNvPr id="12" name="Line 42"/>
            <p:cNvSpPr>
              <a:spLocks noChangeShapeType="1"/>
            </p:cNvSpPr>
            <p:nvPr/>
          </p:nvSpPr>
          <p:spPr bwMode="auto">
            <a:xfrm flipH="1">
              <a:off x="1786712" y="4666720"/>
              <a:ext cx="145485" cy="360039"/>
            </a:xfrm>
            <a:prstGeom prst="line">
              <a:avLst/>
            </a:prstGeom>
            <a:noFill/>
            <a:ln w="57150">
              <a:solidFill>
                <a:srgbClr val="800000"/>
              </a:solidFill>
              <a:round/>
              <a:headEnd/>
              <a:tailEnd type="triangle" w="med" len="med"/>
            </a:ln>
          </p:spPr>
          <p:txBody>
            <a:bodyPr lIns="59385" tIns="29692" rIns="59385" bIns="29692">
              <a:spAutoFit/>
            </a:bodyPr>
            <a:lstStyle/>
            <a:p>
              <a:endParaRPr lang="zh-CN" altLang="en-US" sz="800"/>
            </a:p>
          </p:txBody>
        </p:sp>
        <p:sp>
          <p:nvSpPr>
            <p:cNvPr id="13" name="Rectangle 43"/>
            <p:cNvSpPr>
              <a:spLocks noChangeArrowheads="1"/>
            </p:cNvSpPr>
            <p:nvPr/>
          </p:nvSpPr>
          <p:spPr bwMode="auto">
            <a:xfrm>
              <a:off x="45641" y="4893275"/>
              <a:ext cx="1156979" cy="1903704"/>
            </a:xfrm>
            <a:prstGeom prst="rect">
              <a:avLst/>
            </a:prstGeom>
            <a:noFill/>
            <a:ln w="9525" algn="ctr">
              <a:solidFill>
                <a:srgbClr val="C0C0C0"/>
              </a:solidFill>
              <a:prstDash val="dash"/>
              <a:miter lim="800000"/>
              <a:headEnd/>
              <a:tailEnd/>
            </a:ln>
          </p:spPr>
          <p:txBody>
            <a:bodyPr wrap="square" lIns="62506" tIns="31252" rIns="62506" bIns="31252" anchor="ctr"/>
            <a:lstStyle/>
            <a:p>
              <a:pPr marL="180975" indent="-180975">
                <a:buSzPct val="60000"/>
                <a:buFont typeface="Wingdings" pitchFamily="2" charset="2"/>
                <a:buChar char="l"/>
              </a:pPr>
              <a:r>
                <a:rPr lang="en-US" altLang="zh-CN" sz="1400" dirty="0"/>
                <a:t>Cable tray</a:t>
              </a:r>
              <a:endParaRPr lang="zh-CN" altLang="zh-CN" sz="1400" dirty="0"/>
            </a:p>
            <a:p>
              <a:pPr marL="180975" indent="-180975">
                <a:buSzPct val="60000"/>
                <a:buFont typeface="Wingdings" pitchFamily="2" charset="2"/>
                <a:buChar char="l"/>
              </a:pPr>
              <a:r>
                <a:rPr lang="en-US" altLang="zh-CN" sz="1400" dirty="0"/>
                <a:t>Optical distribution frame</a:t>
              </a:r>
              <a:endParaRPr lang="zh-CN" altLang="zh-CN" sz="1400" dirty="0"/>
            </a:p>
            <a:p>
              <a:pPr marL="180975" indent="-180975">
                <a:buSzPct val="60000"/>
                <a:buFont typeface="Wingdings" pitchFamily="2" charset="2"/>
                <a:buChar char="l"/>
              </a:pPr>
              <a:r>
                <a:rPr lang="en-US" altLang="zh-CN" sz="1400" dirty="0"/>
                <a:t>Cables &amp; fibers</a:t>
              </a:r>
              <a:endParaRPr lang="zh-CN" altLang="zh-CN" sz="1400" dirty="0"/>
            </a:p>
            <a:p>
              <a:pPr marL="180975" indent="-180975">
                <a:buSzPct val="60000"/>
                <a:buFont typeface="Wingdings" pitchFamily="2" charset="2"/>
                <a:buChar char="l"/>
              </a:pPr>
              <a:r>
                <a:rPr lang="en-US" altLang="zh-CN" sz="1400" dirty="0"/>
                <a:t>Route label</a:t>
              </a:r>
              <a:endParaRPr lang="zh-CN" altLang="zh-CN" sz="1400" dirty="0"/>
            </a:p>
            <a:p>
              <a:pPr marL="180975" indent="-180975">
                <a:buSzPct val="60000"/>
                <a:buFont typeface="Wingdings" pitchFamily="2" charset="2"/>
                <a:buChar char="l"/>
              </a:pPr>
              <a:r>
                <a:rPr lang="en-US" altLang="zh-CN" sz="1400" dirty="0"/>
                <a:t>Cabling rack</a:t>
              </a:r>
            </a:p>
          </p:txBody>
        </p:sp>
        <p:sp>
          <p:nvSpPr>
            <p:cNvPr id="14" name="Rectangle 45"/>
            <p:cNvSpPr>
              <a:spLocks noChangeArrowheads="1"/>
            </p:cNvSpPr>
            <p:nvPr/>
          </p:nvSpPr>
          <p:spPr bwMode="auto">
            <a:xfrm>
              <a:off x="1043608" y="1147938"/>
              <a:ext cx="1536133" cy="1385021"/>
            </a:xfrm>
            <a:prstGeom prst="rect">
              <a:avLst/>
            </a:prstGeom>
            <a:noFill/>
            <a:ln w="9525" algn="ctr">
              <a:solidFill>
                <a:srgbClr val="C0C0C0"/>
              </a:solidFill>
              <a:prstDash val="dash"/>
              <a:miter lim="800000"/>
              <a:headEnd/>
              <a:tailEnd/>
            </a:ln>
          </p:spPr>
          <p:txBody>
            <a:bodyPr wrap="square" lIns="62506" tIns="31252" rIns="62506" bIns="31252" anchor="ctr"/>
            <a:lstStyle/>
            <a:p>
              <a:pPr marL="171450" indent="-171450">
                <a:buSzPct val="60000"/>
                <a:buFont typeface="Wingdings" pitchFamily="2" charset="2"/>
                <a:buChar char="l"/>
              </a:pPr>
              <a:r>
                <a:rPr lang="en-US" altLang="zh-CN" sz="1400" dirty="0"/>
                <a:t>Fire detection system</a:t>
              </a:r>
              <a:endParaRPr lang="zh-CN" altLang="zh-CN" sz="1400" dirty="0"/>
            </a:p>
            <a:p>
              <a:pPr marL="171450" indent="-171450">
                <a:buSzPct val="60000"/>
                <a:buFont typeface="Wingdings" pitchFamily="2" charset="2"/>
                <a:buChar char="l"/>
              </a:pPr>
              <a:r>
                <a:rPr lang="en-US" altLang="zh-CN" sz="1400" dirty="0"/>
                <a:t>Smoke detection system</a:t>
              </a:r>
              <a:endParaRPr lang="zh-CN" altLang="zh-CN" sz="1400" dirty="0"/>
            </a:p>
            <a:p>
              <a:pPr marL="171450" indent="-171450">
                <a:buSzPct val="60000"/>
                <a:buFont typeface="Wingdings" pitchFamily="2" charset="2"/>
                <a:buChar char="l"/>
              </a:pPr>
              <a:r>
                <a:rPr lang="en-US" altLang="zh-CN" sz="1400" dirty="0"/>
                <a:t>Fire extinguishing system</a:t>
              </a:r>
              <a:endParaRPr lang="zh-CN" altLang="en-US" sz="1400" dirty="0"/>
            </a:p>
          </p:txBody>
        </p:sp>
        <p:sp>
          <p:nvSpPr>
            <p:cNvPr id="15" name="Line 46"/>
            <p:cNvSpPr>
              <a:spLocks noChangeShapeType="1"/>
            </p:cNvSpPr>
            <p:nvPr/>
          </p:nvSpPr>
          <p:spPr bwMode="auto">
            <a:xfrm flipH="1" flipV="1">
              <a:off x="1834009" y="2205608"/>
              <a:ext cx="163513" cy="360363"/>
            </a:xfrm>
            <a:prstGeom prst="line">
              <a:avLst/>
            </a:prstGeom>
            <a:noFill/>
            <a:ln w="57150">
              <a:solidFill>
                <a:srgbClr val="800000"/>
              </a:solidFill>
              <a:round/>
              <a:headEnd/>
              <a:tailEnd type="triangle" w="med" len="med"/>
            </a:ln>
          </p:spPr>
          <p:txBody>
            <a:bodyPr lIns="59385" tIns="29692" rIns="59385" bIns="29692">
              <a:spAutoFit/>
            </a:bodyPr>
            <a:lstStyle/>
            <a:p>
              <a:endParaRPr lang="zh-CN" altLang="en-US" sz="800"/>
            </a:p>
          </p:txBody>
        </p:sp>
        <p:sp>
          <p:nvSpPr>
            <p:cNvPr id="16" name="Rectangle 47"/>
            <p:cNvSpPr>
              <a:spLocks noChangeArrowheads="1"/>
            </p:cNvSpPr>
            <p:nvPr/>
          </p:nvSpPr>
          <p:spPr bwMode="auto">
            <a:xfrm>
              <a:off x="4272069" y="3148984"/>
              <a:ext cx="1086320" cy="2225706"/>
            </a:xfrm>
            <a:prstGeom prst="rect">
              <a:avLst/>
            </a:prstGeom>
            <a:noFill/>
            <a:ln w="9525" algn="ctr">
              <a:solidFill>
                <a:srgbClr val="C0C0C0"/>
              </a:solidFill>
              <a:prstDash val="dash"/>
              <a:miter lim="800000"/>
              <a:headEnd/>
              <a:tailEnd/>
            </a:ln>
          </p:spPr>
          <p:txBody>
            <a:bodyPr wrap="square" lIns="62506" tIns="31252" rIns="62506" bIns="31252" anchor="ctr"/>
            <a:lstStyle/>
            <a:p>
              <a:pPr marL="180975" indent="-180975">
                <a:buSzPct val="60000"/>
                <a:buFont typeface="Wingdings" pitchFamily="2" charset="2"/>
                <a:buChar char="l"/>
              </a:pPr>
              <a:r>
                <a:rPr lang="en-US" altLang="zh-CN" sz="1400" dirty="0"/>
                <a:t>Floor plan</a:t>
              </a:r>
              <a:endParaRPr lang="zh-CN" altLang="zh-CN" sz="1400" dirty="0"/>
            </a:p>
            <a:p>
              <a:pPr marL="180975" indent="-180975">
                <a:buSzPct val="60000"/>
                <a:buFont typeface="Wingdings" pitchFamily="2" charset="2"/>
                <a:buChar char="l"/>
              </a:pPr>
              <a:r>
                <a:rPr lang="en-US" altLang="zh-CN" sz="1400" dirty="0"/>
                <a:t>Doors &amp; windows</a:t>
              </a:r>
              <a:endParaRPr lang="zh-CN" altLang="zh-CN" sz="1400" dirty="0"/>
            </a:p>
            <a:p>
              <a:pPr marL="180975" indent="-180975">
                <a:buSzPct val="60000"/>
                <a:buFont typeface="Wingdings" pitchFamily="2" charset="2"/>
                <a:buChar char="l"/>
              </a:pPr>
              <a:r>
                <a:rPr lang="en-US" altLang="zh-CN" sz="1400" dirty="0"/>
                <a:t>Walls &amp; ceilings</a:t>
              </a:r>
              <a:endParaRPr lang="zh-CN" altLang="zh-CN" sz="1400" dirty="0"/>
            </a:p>
            <a:p>
              <a:pPr marL="180975" indent="-180975">
                <a:buSzPct val="60000"/>
                <a:buFont typeface="Wingdings" pitchFamily="2" charset="2"/>
                <a:buChar char="l"/>
              </a:pPr>
              <a:r>
                <a:rPr lang="en-US" altLang="zh-CN" sz="1400" dirty="0"/>
                <a:t>Raised floor</a:t>
              </a:r>
              <a:endParaRPr lang="zh-CN" altLang="zh-CN" sz="1400" dirty="0"/>
            </a:p>
            <a:p>
              <a:pPr marL="180975" indent="-180975">
                <a:buSzPct val="60000"/>
                <a:buFont typeface="Wingdings" pitchFamily="2" charset="2"/>
                <a:buChar char="l"/>
              </a:pPr>
              <a:r>
                <a:rPr lang="en-US" altLang="zh-CN" sz="1400" dirty="0"/>
                <a:t>Lighting</a:t>
              </a:r>
              <a:endParaRPr lang="zh-CN" altLang="en-US" sz="1400" dirty="0"/>
            </a:p>
          </p:txBody>
        </p:sp>
        <p:sp>
          <p:nvSpPr>
            <p:cNvPr id="17" name="Line 48"/>
            <p:cNvSpPr>
              <a:spLocks noChangeShapeType="1"/>
            </p:cNvSpPr>
            <p:nvPr/>
          </p:nvSpPr>
          <p:spPr bwMode="auto">
            <a:xfrm flipV="1">
              <a:off x="2832547" y="2105199"/>
              <a:ext cx="133350" cy="365125"/>
            </a:xfrm>
            <a:prstGeom prst="line">
              <a:avLst/>
            </a:prstGeom>
            <a:noFill/>
            <a:ln w="57150">
              <a:solidFill>
                <a:srgbClr val="800000"/>
              </a:solidFill>
              <a:round/>
              <a:headEnd/>
              <a:tailEnd type="triangle" w="med" len="med"/>
            </a:ln>
          </p:spPr>
          <p:txBody>
            <a:bodyPr lIns="59385" tIns="29692" rIns="59385" bIns="29692">
              <a:spAutoFit/>
            </a:bodyPr>
            <a:lstStyle/>
            <a:p>
              <a:endParaRPr lang="zh-CN" altLang="en-US" sz="800"/>
            </a:p>
          </p:txBody>
        </p:sp>
        <p:sp>
          <p:nvSpPr>
            <p:cNvPr id="18" name="Rectangle 49"/>
            <p:cNvSpPr>
              <a:spLocks noChangeArrowheads="1"/>
            </p:cNvSpPr>
            <p:nvPr/>
          </p:nvSpPr>
          <p:spPr bwMode="auto">
            <a:xfrm>
              <a:off x="2637855" y="1188582"/>
              <a:ext cx="2108143" cy="747085"/>
            </a:xfrm>
            <a:prstGeom prst="rect">
              <a:avLst/>
            </a:prstGeom>
            <a:noFill/>
            <a:ln w="9525" algn="ctr">
              <a:solidFill>
                <a:srgbClr val="C0C0C0"/>
              </a:solidFill>
              <a:prstDash val="dash"/>
              <a:miter lim="800000"/>
              <a:headEnd/>
              <a:tailEnd/>
            </a:ln>
          </p:spPr>
          <p:txBody>
            <a:bodyPr wrap="square" lIns="62506" tIns="31252" rIns="62506" bIns="31252" anchor="ctr"/>
            <a:lstStyle/>
            <a:p>
              <a:pPr marL="161925" indent="-161925">
                <a:buSzPct val="60000"/>
                <a:buFont typeface="Wingdings" pitchFamily="2" charset="2"/>
                <a:buChar char="l"/>
              </a:pPr>
              <a:r>
                <a:rPr lang="en-US" altLang="zh-CN" sz="1400" dirty="0"/>
                <a:t>Transient surge voltage suppression device</a:t>
              </a:r>
              <a:endParaRPr lang="zh-CN" altLang="zh-CN" sz="1400" dirty="0"/>
            </a:p>
            <a:p>
              <a:pPr marL="161925" indent="-161925">
                <a:buSzPct val="60000"/>
                <a:buFont typeface="Wingdings" pitchFamily="2" charset="2"/>
                <a:buChar char="l"/>
              </a:pPr>
              <a:r>
                <a:rPr lang="en-US" altLang="zh-CN" sz="1400" dirty="0"/>
                <a:t>Ground protection system</a:t>
              </a:r>
              <a:endParaRPr lang="zh-CN" altLang="en-US" sz="1400" dirty="0"/>
            </a:p>
          </p:txBody>
        </p:sp>
        <p:sp>
          <p:nvSpPr>
            <p:cNvPr id="19" name="Line 108"/>
            <p:cNvSpPr>
              <a:spLocks noChangeShapeType="1"/>
            </p:cNvSpPr>
            <p:nvPr/>
          </p:nvSpPr>
          <p:spPr bwMode="auto">
            <a:xfrm>
              <a:off x="3978774" y="3501008"/>
              <a:ext cx="331788" cy="0"/>
            </a:xfrm>
            <a:prstGeom prst="line">
              <a:avLst/>
            </a:prstGeom>
            <a:noFill/>
            <a:ln w="57150">
              <a:solidFill>
                <a:srgbClr val="800000"/>
              </a:solidFill>
              <a:round/>
              <a:headEnd/>
              <a:tailEnd type="triangle" w="med" len="med"/>
            </a:ln>
          </p:spPr>
          <p:txBody>
            <a:bodyPr lIns="59385" tIns="29692" rIns="59385" bIns="29692">
              <a:spAutoFit/>
            </a:bodyPr>
            <a:lstStyle/>
            <a:p>
              <a:endParaRPr lang="zh-CN" altLang="en-US" sz="800"/>
            </a:p>
          </p:txBody>
        </p:sp>
        <p:sp>
          <p:nvSpPr>
            <p:cNvPr id="20" name="Rectangle 27"/>
            <p:cNvSpPr>
              <a:spLocks noChangeArrowheads="1"/>
            </p:cNvSpPr>
            <p:nvPr/>
          </p:nvSpPr>
          <p:spPr bwMode="auto">
            <a:xfrm rot="20875838">
              <a:off x="2715072" y="2881066"/>
              <a:ext cx="1058862" cy="292144"/>
            </a:xfrm>
            <a:prstGeom prst="rect">
              <a:avLst/>
            </a:prstGeom>
            <a:noFill/>
            <a:ln w="9525" algn="ctr">
              <a:noFill/>
              <a:miter lim="800000"/>
              <a:headEnd/>
              <a:tailEnd/>
            </a:ln>
          </p:spPr>
          <p:txBody>
            <a:bodyPr lIns="72931" tIns="36467" rIns="72931" bIns="36467">
              <a:spAutoFit/>
            </a:bodyPr>
            <a:lstStyle/>
            <a:p>
              <a:pPr algn="ctr" defTabSz="729659">
                <a:lnSpc>
                  <a:spcPct val="90000"/>
                </a:lnSpc>
              </a:pPr>
              <a:r>
                <a:rPr lang="en-US" altLang="zh-CN" sz="1050" dirty="0"/>
                <a:t>Cabinet system</a:t>
              </a:r>
              <a:endParaRPr kumimoji="1" lang="zh-CN" altLang="en-US" sz="1050" b="1" dirty="0"/>
            </a:p>
          </p:txBody>
        </p:sp>
        <p:sp>
          <p:nvSpPr>
            <p:cNvPr id="21" name="Rectangle 33"/>
            <p:cNvSpPr>
              <a:spLocks noChangeArrowheads="1"/>
            </p:cNvSpPr>
            <p:nvPr/>
          </p:nvSpPr>
          <p:spPr bwMode="auto">
            <a:xfrm>
              <a:off x="2915816" y="3291458"/>
              <a:ext cx="933450" cy="292144"/>
            </a:xfrm>
            <a:prstGeom prst="rect">
              <a:avLst/>
            </a:prstGeom>
            <a:noFill/>
            <a:ln w="9525" algn="ctr">
              <a:noFill/>
              <a:miter lim="800000"/>
              <a:headEnd/>
              <a:tailEnd/>
            </a:ln>
          </p:spPr>
          <p:txBody>
            <a:bodyPr lIns="72931" tIns="36467" rIns="72931" bIns="36467">
              <a:spAutoFit/>
            </a:bodyPr>
            <a:lstStyle/>
            <a:p>
              <a:pPr algn="ctr" defTabSz="729659">
                <a:lnSpc>
                  <a:spcPct val="90000"/>
                </a:lnSpc>
              </a:pPr>
              <a:r>
                <a:rPr lang="en-US" altLang="zh-CN" sz="1050" dirty="0"/>
                <a:t>Interior decoration</a:t>
              </a:r>
              <a:endParaRPr kumimoji="1" lang="zh-CN" altLang="en-US" sz="1050" dirty="0"/>
            </a:p>
          </p:txBody>
        </p:sp>
        <p:sp>
          <p:nvSpPr>
            <p:cNvPr id="22" name="Rectangle 30"/>
            <p:cNvSpPr>
              <a:spLocks noChangeArrowheads="1"/>
            </p:cNvSpPr>
            <p:nvPr/>
          </p:nvSpPr>
          <p:spPr bwMode="auto">
            <a:xfrm rot="2860397">
              <a:off x="2061384" y="3688041"/>
              <a:ext cx="1281190" cy="249212"/>
            </a:xfrm>
            <a:prstGeom prst="rect">
              <a:avLst/>
            </a:prstGeom>
            <a:noFill/>
            <a:ln w="9525" algn="ctr">
              <a:noFill/>
              <a:miter lim="800000"/>
              <a:headEnd/>
              <a:tailEnd/>
            </a:ln>
          </p:spPr>
          <p:txBody>
            <a:bodyPr wrap="square" lIns="72931" tIns="36467" rIns="72931" bIns="36467">
              <a:spAutoFit/>
            </a:bodyPr>
            <a:lstStyle/>
            <a:p>
              <a:pPr algn="ctr" defTabSz="729659">
                <a:lnSpc>
                  <a:spcPct val="90000"/>
                </a:lnSpc>
              </a:pPr>
              <a:r>
                <a:rPr lang="en-US" altLang="zh-CN" sz="1050" dirty="0"/>
                <a:t>Power supply system</a:t>
              </a:r>
              <a:endParaRPr kumimoji="1" lang="zh-CN" altLang="en-US" sz="1050" dirty="0"/>
            </a:p>
          </p:txBody>
        </p:sp>
        <p:sp>
          <p:nvSpPr>
            <p:cNvPr id="23" name="Rectangle 26"/>
            <p:cNvSpPr>
              <a:spLocks noChangeArrowheads="1"/>
            </p:cNvSpPr>
            <p:nvPr/>
          </p:nvSpPr>
          <p:spPr bwMode="auto">
            <a:xfrm rot="19839189">
              <a:off x="2398567" y="2498173"/>
              <a:ext cx="562972" cy="680008"/>
            </a:xfrm>
            <a:prstGeom prst="rect">
              <a:avLst/>
            </a:prstGeom>
            <a:noFill/>
            <a:ln w="9525" algn="ctr">
              <a:noFill/>
              <a:miter lim="800000"/>
              <a:headEnd/>
              <a:tailEnd/>
            </a:ln>
          </p:spPr>
          <p:txBody>
            <a:bodyPr wrap="square" lIns="72931" tIns="36467" rIns="72931" bIns="36467">
              <a:spAutoFit/>
            </a:bodyPr>
            <a:lstStyle/>
            <a:p>
              <a:pPr algn="ctr" defTabSz="729659">
                <a:lnSpc>
                  <a:spcPct val="90000"/>
                </a:lnSpc>
              </a:pPr>
              <a:r>
                <a:rPr lang="en-US" altLang="zh-CN" sz="1050" dirty="0"/>
                <a:t>Surge protection/</a:t>
              </a:r>
              <a:br>
                <a:rPr lang="en-US" altLang="zh-CN" sz="1050" dirty="0"/>
              </a:br>
              <a:r>
                <a:rPr lang="en-US" altLang="zh-CN" sz="1050" dirty="0"/>
                <a:t>grounding</a:t>
              </a:r>
              <a:endParaRPr kumimoji="1" lang="zh-CN" altLang="en-US" sz="1050" dirty="0"/>
            </a:p>
          </p:txBody>
        </p:sp>
        <p:sp>
          <p:nvSpPr>
            <p:cNvPr id="24" name="Rectangle 32"/>
            <p:cNvSpPr>
              <a:spLocks noChangeArrowheads="1"/>
            </p:cNvSpPr>
            <p:nvPr/>
          </p:nvSpPr>
          <p:spPr bwMode="auto">
            <a:xfrm rot="2277631">
              <a:off x="1885680" y="2715115"/>
              <a:ext cx="675982" cy="486076"/>
            </a:xfrm>
            <a:prstGeom prst="rect">
              <a:avLst/>
            </a:prstGeom>
            <a:noFill/>
            <a:ln w="9525" algn="ctr">
              <a:noFill/>
              <a:miter lim="800000"/>
              <a:headEnd/>
              <a:tailEnd/>
            </a:ln>
          </p:spPr>
          <p:txBody>
            <a:bodyPr wrap="square" lIns="72931" tIns="36467" rIns="72931" bIns="36467">
              <a:spAutoFit/>
            </a:bodyPr>
            <a:lstStyle/>
            <a:p>
              <a:pPr algn="ctr" defTabSz="729659">
                <a:lnSpc>
                  <a:spcPct val="90000"/>
                </a:lnSpc>
              </a:pPr>
              <a:r>
                <a:rPr lang="en-US" altLang="zh-CN" sz="1050" dirty="0"/>
                <a:t>Firefighting system</a:t>
              </a:r>
              <a:endParaRPr kumimoji="1" lang="zh-CN" altLang="en-US" sz="1050" dirty="0"/>
            </a:p>
          </p:txBody>
        </p:sp>
        <p:sp>
          <p:nvSpPr>
            <p:cNvPr id="25" name="Rectangle 29"/>
            <p:cNvSpPr>
              <a:spLocks noChangeArrowheads="1"/>
            </p:cNvSpPr>
            <p:nvPr/>
          </p:nvSpPr>
          <p:spPr bwMode="auto">
            <a:xfrm>
              <a:off x="1037084" y="3291458"/>
              <a:ext cx="1036638" cy="292144"/>
            </a:xfrm>
            <a:prstGeom prst="rect">
              <a:avLst/>
            </a:prstGeom>
            <a:noFill/>
            <a:ln w="9525" algn="ctr">
              <a:noFill/>
              <a:miter lim="800000"/>
              <a:headEnd/>
              <a:tailEnd/>
            </a:ln>
          </p:spPr>
          <p:txBody>
            <a:bodyPr lIns="72931" tIns="36467" rIns="72931" bIns="36467">
              <a:spAutoFit/>
            </a:bodyPr>
            <a:lstStyle/>
            <a:p>
              <a:pPr algn="ctr" defTabSz="729659">
                <a:lnSpc>
                  <a:spcPct val="90000"/>
                </a:lnSpc>
              </a:pPr>
              <a:r>
                <a:rPr lang="en-US" altLang="zh-CN" sz="1050" dirty="0"/>
                <a:t>Integrated cabling</a:t>
              </a:r>
              <a:endParaRPr kumimoji="1" lang="zh-CN" altLang="zh-CN" sz="1050" dirty="0"/>
            </a:p>
          </p:txBody>
        </p:sp>
        <p:sp>
          <p:nvSpPr>
            <p:cNvPr id="26" name="Line 42"/>
            <p:cNvSpPr>
              <a:spLocks noChangeShapeType="1"/>
            </p:cNvSpPr>
            <p:nvPr/>
          </p:nvSpPr>
          <p:spPr bwMode="auto">
            <a:xfrm flipH="1">
              <a:off x="856580" y="3933057"/>
              <a:ext cx="137872" cy="808521"/>
            </a:xfrm>
            <a:prstGeom prst="line">
              <a:avLst/>
            </a:prstGeom>
            <a:noFill/>
            <a:ln w="57150">
              <a:solidFill>
                <a:srgbClr val="800000"/>
              </a:solidFill>
              <a:round/>
              <a:headEnd/>
              <a:tailEnd type="triangle" w="med" len="med"/>
            </a:ln>
          </p:spPr>
          <p:txBody>
            <a:bodyPr wrap="square" lIns="59385" tIns="29692" rIns="59385" bIns="29692">
              <a:spAutoFit/>
            </a:bodyPr>
            <a:lstStyle/>
            <a:p>
              <a:endParaRPr lang="zh-CN" altLang="en-US" sz="800"/>
            </a:p>
          </p:txBody>
        </p:sp>
        <p:sp>
          <p:nvSpPr>
            <p:cNvPr id="27" name="Rectangle 28"/>
            <p:cNvSpPr>
              <a:spLocks noChangeArrowheads="1"/>
            </p:cNvSpPr>
            <p:nvPr/>
          </p:nvSpPr>
          <p:spPr bwMode="auto">
            <a:xfrm rot="20171711">
              <a:off x="1803217" y="3592386"/>
              <a:ext cx="734191" cy="292144"/>
            </a:xfrm>
            <a:prstGeom prst="rect">
              <a:avLst/>
            </a:prstGeom>
            <a:noFill/>
            <a:ln w="9525" algn="ctr">
              <a:noFill/>
              <a:miter lim="800000"/>
              <a:headEnd/>
              <a:tailEnd/>
            </a:ln>
          </p:spPr>
          <p:txBody>
            <a:bodyPr wrap="none" lIns="72931" tIns="36467" rIns="72931" bIns="36467">
              <a:spAutoFit/>
            </a:bodyPr>
            <a:lstStyle/>
            <a:p>
              <a:pPr algn="ctr" defTabSz="729659">
                <a:lnSpc>
                  <a:spcPct val="90000"/>
                </a:lnSpc>
              </a:pPr>
              <a:r>
                <a:rPr lang="en-US" altLang="zh-CN" sz="1050" dirty="0"/>
                <a:t>Cooling system</a:t>
              </a:r>
              <a:endParaRPr kumimoji="1" lang="zh-CN" altLang="en-US" sz="1050" b="1" dirty="0"/>
            </a:p>
          </p:txBody>
        </p:sp>
        <p:sp>
          <p:nvSpPr>
            <p:cNvPr id="28" name="Rectangle 29"/>
            <p:cNvSpPr>
              <a:spLocks noChangeArrowheads="1"/>
            </p:cNvSpPr>
            <p:nvPr/>
          </p:nvSpPr>
          <p:spPr bwMode="auto">
            <a:xfrm rot="535950">
              <a:off x="1200511" y="2810502"/>
              <a:ext cx="1035050" cy="486076"/>
            </a:xfrm>
            <a:prstGeom prst="rect">
              <a:avLst/>
            </a:prstGeom>
            <a:noFill/>
            <a:ln w="9525" algn="ctr">
              <a:noFill/>
              <a:miter lim="800000"/>
              <a:headEnd/>
              <a:tailEnd/>
            </a:ln>
          </p:spPr>
          <p:txBody>
            <a:bodyPr lIns="72931" tIns="36467" rIns="72931" bIns="36467">
              <a:spAutoFit/>
            </a:bodyPr>
            <a:lstStyle/>
            <a:p>
              <a:pPr algn="ctr" defTabSz="729659">
                <a:lnSpc>
                  <a:spcPct val="90000"/>
                </a:lnSpc>
              </a:pPr>
              <a:r>
                <a:rPr lang="en-US" altLang="zh-CN" sz="1050" dirty="0"/>
                <a:t>Integration management</a:t>
              </a:r>
              <a:endParaRPr kumimoji="1" lang="zh-CN" altLang="en-US" sz="1050" dirty="0"/>
            </a:p>
          </p:txBody>
        </p:sp>
        <p:sp>
          <p:nvSpPr>
            <p:cNvPr id="29" name="Rectangle 35"/>
            <p:cNvSpPr>
              <a:spLocks noChangeArrowheads="1"/>
            </p:cNvSpPr>
            <p:nvPr/>
          </p:nvSpPr>
          <p:spPr bwMode="auto">
            <a:xfrm>
              <a:off x="-173962" y="2204234"/>
              <a:ext cx="966625" cy="2441317"/>
            </a:xfrm>
            <a:prstGeom prst="rect">
              <a:avLst/>
            </a:prstGeom>
            <a:noFill/>
            <a:ln w="9525" algn="ctr">
              <a:solidFill>
                <a:srgbClr val="C0C0C0"/>
              </a:solidFill>
              <a:prstDash val="dash"/>
              <a:miter lim="800000"/>
              <a:headEnd/>
              <a:tailEnd/>
            </a:ln>
          </p:spPr>
          <p:txBody>
            <a:bodyPr wrap="square" lIns="62506" tIns="31252" rIns="62506" bIns="31252" anchor="ctr"/>
            <a:lstStyle/>
            <a:p>
              <a:pPr marL="152400" indent="-152400">
                <a:buSzPct val="60000"/>
                <a:buFont typeface="Wingdings" pitchFamily="2" charset="2"/>
                <a:buChar char="l"/>
              </a:pPr>
              <a:r>
                <a:rPr lang="en-US" altLang="zh-CN" sz="1400" dirty="0"/>
                <a:t>Integration management </a:t>
              </a:r>
              <a:endParaRPr lang="zh-CN" altLang="zh-CN" sz="1400" dirty="0"/>
            </a:p>
            <a:p>
              <a:pPr marL="152400" indent="-152400">
                <a:buSzPct val="60000"/>
                <a:buFont typeface="Wingdings" pitchFamily="2" charset="2"/>
                <a:buChar char="l"/>
              </a:pPr>
              <a:r>
                <a:rPr lang="en-US" altLang="zh-CN" sz="1400" dirty="0"/>
                <a:t>Access control</a:t>
              </a:r>
              <a:endParaRPr lang="zh-CN" altLang="zh-CN" sz="1400" dirty="0"/>
            </a:p>
            <a:p>
              <a:pPr marL="152400" indent="-152400">
                <a:buSzPct val="60000"/>
                <a:buFont typeface="Wingdings" pitchFamily="2" charset="2"/>
                <a:buChar char="l"/>
              </a:pPr>
              <a:r>
                <a:rPr lang="en-US" altLang="zh-CN" sz="1400" dirty="0"/>
                <a:t>CCTV</a:t>
              </a:r>
              <a:endParaRPr lang="zh-CN" altLang="zh-CN" sz="1400" dirty="0"/>
            </a:p>
            <a:p>
              <a:pPr marL="152400" indent="-152400">
                <a:buSzPct val="60000"/>
                <a:buFont typeface="Wingdings" pitchFamily="2" charset="2"/>
                <a:buChar char="l"/>
              </a:pPr>
              <a:r>
                <a:rPr lang="en-US" altLang="zh-CN" sz="1400" dirty="0"/>
                <a:t>Power and environment monitoring</a:t>
              </a:r>
              <a:endParaRPr lang="zh-CN" altLang="en-US" sz="1400" dirty="0"/>
            </a:p>
          </p:txBody>
        </p:sp>
        <p:sp>
          <p:nvSpPr>
            <p:cNvPr id="30" name="Line 51"/>
            <p:cNvSpPr>
              <a:spLocks noChangeShapeType="1"/>
            </p:cNvSpPr>
            <p:nvPr/>
          </p:nvSpPr>
          <p:spPr bwMode="auto">
            <a:xfrm flipH="1" flipV="1">
              <a:off x="846035" y="2708920"/>
              <a:ext cx="288032" cy="216026"/>
            </a:xfrm>
            <a:prstGeom prst="line">
              <a:avLst/>
            </a:prstGeom>
            <a:noFill/>
            <a:ln w="57150">
              <a:solidFill>
                <a:srgbClr val="800000"/>
              </a:solidFill>
              <a:round/>
              <a:headEnd/>
              <a:tailEnd type="triangle" w="med" len="med"/>
            </a:ln>
          </p:spPr>
          <p:txBody>
            <a:bodyPr lIns="59385" tIns="29692" rIns="59385" bIns="29692">
              <a:spAutoFit/>
            </a:bodyPr>
            <a:lstStyle/>
            <a:p>
              <a:endParaRPr lang="zh-CN" altLang="en-US" sz="800"/>
            </a:p>
          </p:txBody>
        </p:sp>
        <p:sp>
          <p:nvSpPr>
            <p:cNvPr id="31" name="Rectangle 39"/>
            <p:cNvSpPr>
              <a:spLocks noChangeArrowheads="1"/>
            </p:cNvSpPr>
            <p:nvPr/>
          </p:nvSpPr>
          <p:spPr bwMode="auto">
            <a:xfrm>
              <a:off x="1387482" y="4981646"/>
              <a:ext cx="1125357" cy="1968550"/>
            </a:xfrm>
            <a:prstGeom prst="rect">
              <a:avLst/>
            </a:prstGeom>
            <a:noFill/>
            <a:ln w="9525" algn="ctr">
              <a:solidFill>
                <a:srgbClr val="C0C0C0"/>
              </a:solidFill>
              <a:prstDash val="dash"/>
              <a:miter lim="800000"/>
              <a:headEnd/>
              <a:tailEnd/>
            </a:ln>
          </p:spPr>
          <p:txBody>
            <a:bodyPr wrap="square" lIns="62506" tIns="31252" rIns="62506" bIns="31252" anchor="ctr"/>
            <a:lstStyle/>
            <a:p>
              <a:pPr marL="180975" indent="-180975">
                <a:buSzPct val="60000"/>
                <a:buFont typeface="Wingdings" pitchFamily="2" charset="2"/>
                <a:buChar char="l"/>
              </a:pPr>
              <a:r>
                <a:rPr lang="en-US" altLang="zh-CN" sz="1400" dirty="0"/>
                <a:t>Precision air conditioner</a:t>
              </a:r>
              <a:endParaRPr lang="zh-CN" altLang="zh-CN" sz="1400" dirty="0"/>
            </a:p>
            <a:p>
              <a:pPr marL="180975" indent="-180975">
                <a:buSzPct val="60000"/>
                <a:buFont typeface="Wingdings" pitchFamily="2" charset="2"/>
                <a:buChar char="l"/>
              </a:pPr>
              <a:r>
                <a:rPr lang="en-US" altLang="zh-CN" sz="1400" dirty="0"/>
                <a:t>Comfort air conditioner</a:t>
              </a:r>
              <a:endParaRPr lang="zh-CN" altLang="zh-CN" sz="1400" dirty="0"/>
            </a:p>
            <a:p>
              <a:pPr marL="180975" indent="-180975">
                <a:buSzPct val="60000"/>
                <a:buFont typeface="Wingdings" pitchFamily="2" charset="2"/>
                <a:buChar char="l"/>
              </a:pPr>
              <a:r>
                <a:rPr lang="en-US" altLang="zh-CN" sz="1400" dirty="0"/>
                <a:t>Ventilation system</a:t>
              </a:r>
              <a:endParaRPr lang="zh-CN" altLang="en-US" sz="1400" dirty="0"/>
            </a:p>
          </p:txBody>
        </p:sp>
      </p:grpSp>
    </p:spTree>
    <p:extLst>
      <p:ext uri="{BB962C8B-B14F-4D97-AF65-F5344CB8AC3E}">
        <p14:creationId xmlns:p14="http://schemas.microsoft.com/office/powerpoint/2010/main" val="31036250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Power </a:t>
            </a:r>
            <a:r>
              <a:rPr lang="en-US" altLang="zh-CN" dirty="0"/>
              <a:t>Supply System (1)</a:t>
            </a:r>
            <a:endParaRPr lang="zh-CN" altLang="en-US" dirty="0"/>
          </a:p>
        </p:txBody>
      </p:sp>
      <p:sp>
        <p:nvSpPr>
          <p:cNvPr id="24" name="文本占位符 23"/>
          <p:cNvSpPr>
            <a:spLocks noGrp="1"/>
          </p:cNvSpPr>
          <p:nvPr>
            <p:ph type="body" sz="quarter" idx="10"/>
          </p:nvPr>
        </p:nvSpPr>
        <p:spPr>
          <a:xfrm>
            <a:off x="455612" y="1052514"/>
            <a:ext cx="5640389" cy="4875042"/>
          </a:xfrm>
        </p:spPr>
        <p:txBody>
          <a:bodyPr/>
          <a:lstStyle/>
          <a:p>
            <a:r>
              <a:rPr lang="en-US" altLang="zh-CN" sz="1800" dirty="0"/>
              <a:t>High-voltage power transformation and distribution system: Converts the 6 kV/10 kV/35 kV three-phase mains to 380 V/400 V three-phase mains and distributes power for downstream low-voltage devices.</a:t>
            </a:r>
          </a:p>
          <a:p>
            <a:r>
              <a:rPr lang="en-US" altLang="zh-CN" sz="1800" dirty="0"/>
              <a:t>DG system: As the backup power source, the DG system instantly supplies power to downstream devices once the mains power fails. There are low-voltage and medium-voltage DGs.</a:t>
            </a:r>
          </a:p>
          <a:p>
            <a:r>
              <a:rPr lang="en-US" altLang="zh-CN" sz="1800" dirty="0"/>
              <a:t>Automatic transfer switch (ATS) system: Automatically switches between one mains and the other and between the mains and the DG.</a:t>
            </a:r>
          </a:p>
          <a:p>
            <a:endParaRPr lang="zh-CN" altLang="en-US" sz="1800" dirty="0"/>
          </a:p>
        </p:txBody>
      </p:sp>
      <p:sp>
        <p:nvSpPr>
          <p:cNvPr id="4" name="文本占位符 5"/>
          <p:cNvSpPr txBox="1">
            <a:spLocks/>
          </p:cNvSpPr>
          <p:nvPr/>
        </p:nvSpPr>
        <p:spPr>
          <a:xfrm>
            <a:off x="2208214" y="1376363"/>
            <a:ext cx="3887787" cy="3924300"/>
          </a:xfrm>
          <a:prstGeom prst="rect">
            <a:avLst/>
          </a:prstGeom>
        </p:spPr>
        <p:txBody>
          <a:bodyPr>
            <a:noAutofit/>
          </a:bodyPr>
          <a:lstStyle>
            <a:lvl1pPr marL="301625" indent="-301625" algn="l" defTabSz="801688" rtl="0" eaLnBrk="0" fontAlgn="base" hangingPunct="1">
              <a:lnSpc>
                <a:spcPct val="140000"/>
              </a:lnSpc>
              <a:spcBef>
                <a:spcPct val="30000"/>
              </a:spcBef>
              <a:spcAft>
                <a:spcPct val="0"/>
              </a:spcAft>
              <a:buClr>
                <a:srgbClr val="808080"/>
              </a:buClr>
              <a:buSzPct val="60000"/>
              <a:buFont typeface="Wingdings" pitchFamily="2" charset="2"/>
              <a:buChar char="l"/>
              <a:defRPr sz="2200">
                <a:solidFill>
                  <a:schemeClr val="tx1"/>
                </a:solidFill>
                <a:latin typeface="+mn-lt"/>
                <a:ea typeface="+mn-ea"/>
                <a:cs typeface="+mn-cs"/>
              </a:defRPr>
            </a:lvl1pPr>
            <a:lvl2pPr marL="654050" indent="-252413" algn="l" defTabSz="801688" rtl="0" eaLnBrk="0"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0"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0"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0"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fontAlgn="ctr">
              <a:lnSpc>
                <a:spcPct val="120000"/>
              </a:lnSpc>
            </a:pPr>
            <a:endParaRPr lang="en-US" altLang="zh-CN" sz="1600" kern="0" dirty="0">
              <a:solidFill>
                <a:srgbClr val="333333"/>
              </a:solidFill>
              <a:latin typeface="FrutigerNext LT Regular"/>
            </a:endParaRPr>
          </a:p>
        </p:txBody>
      </p:sp>
      <p:grpSp>
        <p:nvGrpSpPr>
          <p:cNvPr id="5" name="组合 4"/>
          <p:cNvGrpSpPr/>
          <p:nvPr/>
        </p:nvGrpSpPr>
        <p:grpSpPr>
          <a:xfrm>
            <a:off x="7205499" y="1201545"/>
            <a:ext cx="3896208" cy="4576979"/>
            <a:chOff x="4564224" y="1607348"/>
            <a:chExt cx="3896208" cy="4576979"/>
          </a:xfrm>
          <a:effectLst/>
        </p:grpSpPr>
        <p:sp>
          <p:nvSpPr>
            <p:cNvPr id="6" name="Right Arrow 18"/>
            <p:cNvSpPr>
              <a:spLocks noChangeArrowheads="1"/>
            </p:cNvSpPr>
            <p:nvPr/>
          </p:nvSpPr>
          <p:spPr bwMode="auto">
            <a:xfrm rot="5400000">
              <a:off x="4996210" y="4743889"/>
              <a:ext cx="506957" cy="360039"/>
            </a:xfrm>
            <a:prstGeom prst="rightArrow">
              <a:avLst>
                <a:gd name="adj1" fmla="val 50000"/>
                <a:gd name="adj2" fmla="val 50229"/>
              </a:avLst>
            </a:prstGeom>
            <a:solidFill>
              <a:srgbClr val="FF0909"/>
            </a:solidFill>
            <a:ln w="9525" algn="ctr">
              <a:solidFill>
                <a:schemeClr val="tx1"/>
              </a:solidFill>
              <a:round/>
              <a:headEnd/>
              <a:tailEnd/>
            </a:ln>
          </p:spPr>
          <p:txBody>
            <a:bodyPr/>
            <a:lstStyle>
              <a:lvl1pPr marL="301625" indent="-301625" defTabSz="801688" eaLnBrk="0" hangingPunct="0">
                <a:defRPr sz="1000">
                  <a:solidFill>
                    <a:schemeClr val="tx1"/>
                  </a:solidFill>
                  <a:latin typeface="FrutigerNext LT Regular" panose="020B0803040504020204" pitchFamily="34" charset="0"/>
                  <a:ea typeface="宋体" panose="02010600030101010101" pitchFamily="2" charset="-122"/>
                </a:defRPr>
              </a:lvl1pPr>
              <a:lvl2pPr marL="742950" indent="-285750" defTabSz="801688" eaLnBrk="0" hangingPunct="0">
                <a:defRPr sz="1000">
                  <a:solidFill>
                    <a:schemeClr val="tx1"/>
                  </a:solidFill>
                  <a:latin typeface="FrutigerNext LT Regular" panose="020B0803040504020204" pitchFamily="34" charset="0"/>
                  <a:ea typeface="宋体" panose="02010600030101010101" pitchFamily="2" charset="-122"/>
                </a:defRPr>
              </a:lvl2pPr>
              <a:lvl3pPr marL="1143000" indent="-228600" defTabSz="801688" eaLnBrk="0" hangingPunct="0">
                <a:defRPr sz="1000">
                  <a:solidFill>
                    <a:schemeClr val="tx1"/>
                  </a:solidFill>
                  <a:latin typeface="FrutigerNext LT Regular" panose="020B0803040504020204" pitchFamily="34" charset="0"/>
                  <a:ea typeface="宋体" panose="02010600030101010101" pitchFamily="2" charset="-122"/>
                </a:defRPr>
              </a:lvl3pPr>
              <a:lvl4pPr marL="1600200" indent="-228600" defTabSz="801688" eaLnBrk="0" hangingPunct="0">
                <a:defRPr sz="1000">
                  <a:solidFill>
                    <a:schemeClr val="tx1"/>
                  </a:solidFill>
                  <a:latin typeface="FrutigerNext LT Regular" panose="020B0803040504020204" pitchFamily="34" charset="0"/>
                  <a:ea typeface="宋体" panose="02010600030101010101" pitchFamily="2" charset="-122"/>
                </a:defRPr>
              </a:lvl4pPr>
              <a:lvl5pPr marL="2057400" indent="-228600" defTabSz="801688" eaLnBrk="0" hangingPunct="0">
                <a:defRPr sz="1000">
                  <a:solidFill>
                    <a:schemeClr val="tx1"/>
                  </a:solidFill>
                  <a:latin typeface="FrutigerNext LT Regular" panose="020B0803040504020204" pitchFamily="34" charset="0"/>
                  <a:ea typeface="宋体" panose="02010600030101010101" pitchFamily="2" charset="-122"/>
                </a:defRPr>
              </a:lvl5pPr>
              <a:lvl6pPr marL="2514600" indent="-228600" defTabSz="801688" eaLnBrk="0" fontAlgn="base" hangingPunct="0">
                <a:spcBef>
                  <a:spcPct val="0"/>
                </a:spcBef>
                <a:spcAft>
                  <a:spcPct val="0"/>
                </a:spcAft>
                <a:defRPr sz="1000">
                  <a:solidFill>
                    <a:schemeClr val="tx1"/>
                  </a:solidFill>
                  <a:latin typeface="FrutigerNext LT Regular" panose="020B0803040504020204" pitchFamily="34" charset="0"/>
                  <a:ea typeface="宋体" panose="02010600030101010101" pitchFamily="2" charset="-122"/>
                </a:defRPr>
              </a:lvl6pPr>
              <a:lvl7pPr marL="2971800" indent="-228600" defTabSz="801688" eaLnBrk="0" fontAlgn="base" hangingPunct="0">
                <a:spcBef>
                  <a:spcPct val="0"/>
                </a:spcBef>
                <a:spcAft>
                  <a:spcPct val="0"/>
                </a:spcAft>
                <a:defRPr sz="1000">
                  <a:solidFill>
                    <a:schemeClr val="tx1"/>
                  </a:solidFill>
                  <a:latin typeface="FrutigerNext LT Regular" panose="020B0803040504020204" pitchFamily="34" charset="0"/>
                  <a:ea typeface="宋体" panose="02010600030101010101" pitchFamily="2" charset="-122"/>
                </a:defRPr>
              </a:lvl7pPr>
              <a:lvl8pPr marL="3429000" indent="-228600" defTabSz="801688" eaLnBrk="0" fontAlgn="base" hangingPunct="0">
                <a:spcBef>
                  <a:spcPct val="0"/>
                </a:spcBef>
                <a:spcAft>
                  <a:spcPct val="0"/>
                </a:spcAft>
                <a:defRPr sz="1000">
                  <a:solidFill>
                    <a:schemeClr val="tx1"/>
                  </a:solidFill>
                  <a:latin typeface="FrutigerNext LT Regular" panose="020B0803040504020204" pitchFamily="34" charset="0"/>
                  <a:ea typeface="宋体" panose="02010600030101010101" pitchFamily="2" charset="-122"/>
                </a:defRPr>
              </a:lvl8pPr>
              <a:lvl9pPr marL="3886200" indent="-228600" defTabSz="801688" eaLnBrk="0" fontAlgn="base" hangingPunct="0">
                <a:spcBef>
                  <a:spcPct val="0"/>
                </a:spcBef>
                <a:spcAft>
                  <a:spcPct val="0"/>
                </a:spcAft>
                <a:defRPr sz="1000">
                  <a:solidFill>
                    <a:schemeClr val="tx1"/>
                  </a:solidFill>
                  <a:latin typeface="FrutigerNext LT Regular" panose="020B0803040504020204" pitchFamily="34" charset="0"/>
                  <a:ea typeface="宋体" panose="02010600030101010101" pitchFamily="2" charset="-122"/>
                </a:defRPr>
              </a:lvl9pPr>
            </a:lstStyle>
            <a:p>
              <a:pPr eaLnBrk="1" fontAlgn="ctr" hangingPunct="1"/>
              <a:endParaRPr lang="en-US" altLang="zh-CN" sz="1400" dirty="0">
                <a:latin typeface="FrutigerNext LT Regular"/>
                <a:ea typeface="微软雅黑" panose="020B0503020204020204" pitchFamily="34" charset="-122"/>
              </a:endParaRPr>
            </a:p>
          </p:txBody>
        </p:sp>
        <p:sp>
          <p:nvSpPr>
            <p:cNvPr id="7" name="Right Arrow 18"/>
            <p:cNvSpPr>
              <a:spLocks noChangeArrowheads="1"/>
            </p:cNvSpPr>
            <p:nvPr/>
          </p:nvSpPr>
          <p:spPr bwMode="auto">
            <a:xfrm rot="5400000">
              <a:off x="5011550" y="2901883"/>
              <a:ext cx="506957" cy="360039"/>
            </a:xfrm>
            <a:prstGeom prst="rightArrow">
              <a:avLst>
                <a:gd name="adj1" fmla="val 50000"/>
                <a:gd name="adj2" fmla="val 50229"/>
              </a:avLst>
            </a:prstGeom>
            <a:solidFill>
              <a:srgbClr val="FF0909"/>
            </a:solidFill>
            <a:ln w="9525" algn="ctr">
              <a:solidFill>
                <a:schemeClr val="tx1"/>
              </a:solidFill>
              <a:round/>
              <a:headEnd/>
              <a:tailEnd/>
            </a:ln>
          </p:spPr>
          <p:txBody>
            <a:bodyPr/>
            <a:lstStyle>
              <a:lvl1pPr marL="301625" indent="-301625" defTabSz="801688" eaLnBrk="0" hangingPunct="0">
                <a:defRPr sz="1000">
                  <a:solidFill>
                    <a:schemeClr val="tx1"/>
                  </a:solidFill>
                  <a:latin typeface="FrutigerNext LT Regular" panose="020B0803040504020204" pitchFamily="34" charset="0"/>
                  <a:ea typeface="宋体" panose="02010600030101010101" pitchFamily="2" charset="-122"/>
                </a:defRPr>
              </a:lvl1pPr>
              <a:lvl2pPr marL="742950" indent="-285750" defTabSz="801688" eaLnBrk="0" hangingPunct="0">
                <a:defRPr sz="1000">
                  <a:solidFill>
                    <a:schemeClr val="tx1"/>
                  </a:solidFill>
                  <a:latin typeface="FrutigerNext LT Regular" panose="020B0803040504020204" pitchFamily="34" charset="0"/>
                  <a:ea typeface="宋体" panose="02010600030101010101" pitchFamily="2" charset="-122"/>
                </a:defRPr>
              </a:lvl2pPr>
              <a:lvl3pPr marL="1143000" indent="-228600" defTabSz="801688" eaLnBrk="0" hangingPunct="0">
                <a:defRPr sz="1000">
                  <a:solidFill>
                    <a:schemeClr val="tx1"/>
                  </a:solidFill>
                  <a:latin typeface="FrutigerNext LT Regular" panose="020B0803040504020204" pitchFamily="34" charset="0"/>
                  <a:ea typeface="宋体" panose="02010600030101010101" pitchFamily="2" charset="-122"/>
                </a:defRPr>
              </a:lvl3pPr>
              <a:lvl4pPr marL="1600200" indent="-228600" defTabSz="801688" eaLnBrk="0" hangingPunct="0">
                <a:defRPr sz="1000">
                  <a:solidFill>
                    <a:schemeClr val="tx1"/>
                  </a:solidFill>
                  <a:latin typeface="FrutigerNext LT Regular" panose="020B0803040504020204" pitchFamily="34" charset="0"/>
                  <a:ea typeface="宋体" panose="02010600030101010101" pitchFamily="2" charset="-122"/>
                </a:defRPr>
              </a:lvl4pPr>
              <a:lvl5pPr marL="2057400" indent="-228600" defTabSz="801688" eaLnBrk="0" hangingPunct="0">
                <a:defRPr sz="1000">
                  <a:solidFill>
                    <a:schemeClr val="tx1"/>
                  </a:solidFill>
                  <a:latin typeface="FrutigerNext LT Regular" panose="020B0803040504020204" pitchFamily="34" charset="0"/>
                  <a:ea typeface="宋体" panose="02010600030101010101" pitchFamily="2" charset="-122"/>
                </a:defRPr>
              </a:lvl5pPr>
              <a:lvl6pPr marL="2514600" indent="-228600" defTabSz="801688" eaLnBrk="0" fontAlgn="base" hangingPunct="0">
                <a:spcBef>
                  <a:spcPct val="0"/>
                </a:spcBef>
                <a:spcAft>
                  <a:spcPct val="0"/>
                </a:spcAft>
                <a:defRPr sz="1000">
                  <a:solidFill>
                    <a:schemeClr val="tx1"/>
                  </a:solidFill>
                  <a:latin typeface="FrutigerNext LT Regular" panose="020B0803040504020204" pitchFamily="34" charset="0"/>
                  <a:ea typeface="宋体" panose="02010600030101010101" pitchFamily="2" charset="-122"/>
                </a:defRPr>
              </a:lvl6pPr>
              <a:lvl7pPr marL="2971800" indent="-228600" defTabSz="801688" eaLnBrk="0" fontAlgn="base" hangingPunct="0">
                <a:spcBef>
                  <a:spcPct val="0"/>
                </a:spcBef>
                <a:spcAft>
                  <a:spcPct val="0"/>
                </a:spcAft>
                <a:defRPr sz="1000">
                  <a:solidFill>
                    <a:schemeClr val="tx1"/>
                  </a:solidFill>
                  <a:latin typeface="FrutigerNext LT Regular" panose="020B0803040504020204" pitchFamily="34" charset="0"/>
                  <a:ea typeface="宋体" panose="02010600030101010101" pitchFamily="2" charset="-122"/>
                </a:defRPr>
              </a:lvl7pPr>
              <a:lvl8pPr marL="3429000" indent="-228600" defTabSz="801688" eaLnBrk="0" fontAlgn="base" hangingPunct="0">
                <a:spcBef>
                  <a:spcPct val="0"/>
                </a:spcBef>
                <a:spcAft>
                  <a:spcPct val="0"/>
                </a:spcAft>
                <a:defRPr sz="1000">
                  <a:solidFill>
                    <a:schemeClr val="tx1"/>
                  </a:solidFill>
                  <a:latin typeface="FrutigerNext LT Regular" panose="020B0803040504020204" pitchFamily="34" charset="0"/>
                  <a:ea typeface="宋体" panose="02010600030101010101" pitchFamily="2" charset="-122"/>
                </a:defRPr>
              </a:lvl8pPr>
              <a:lvl9pPr marL="3886200" indent="-228600" defTabSz="801688" eaLnBrk="0" fontAlgn="base" hangingPunct="0">
                <a:spcBef>
                  <a:spcPct val="0"/>
                </a:spcBef>
                <a:spcAft>
                  <a:spcPct val="0"/>
                </a:spcAft>
                <a:defRPr sz="1000">
                  <a:solidFill>
                    <a:schemeClr val="tx1"/>
                  </a:solidFill>
                  <a:latin typeface="FrutigerNext LT Regular" panose="020B0803040504020204" pitchFamily="34" charset="0"/>
                  <a:ea typeface="宋体" panose="02010600030101010101" pitchFamily="2" charset="-122"/>
                </a:defRPr>
              </a:lvl9pPr>
            </a:lstStyle>
            <a:p>
              <a:pPr eaLnBrk="1" fontAlgn="ctr" hangingPunct="1"/>
              <a:endParaRPr lang="en-US" altLang="zh-CN" sz="1400" dirty="0">
                <a:latin typeface="FrutigerNext LT Regular"/>
                <a:ea typeface="微软雅黑" panose="020B0503020204020204" pitchFamily="34" charset="-122"/>
              </a:endParaRPr>
            </a:p>
          </p:txBody>
        </p:sp>
        <p:sp>
          <p:nvSpPr>
            <p:cNvPr id="8" name="下箭头 7"/>
            <p:cNvSpPr/>
            <p:nvPr/>
          </p:nvSpPr>
          <p:spPr bwMode="auto">
            <a:xfrm rot="16200000" flipV="1">
              <a:off x="6223721" y="1975136"/>
              <a:ext cx="370507" cy="505596"/>
            </a:xfrm>
            <a:prstGeom prst="downArrow">
              <a:avLst/>
            </a:prstGeom>
            <a:solidFill>
              <a:srgbClr val="FF0909"/>
            </a:solidFill>
            <a:ln w="9525" algn="ctr">
              <a:solidFill>
                <a:schemeClr val="tx1"/>
              </a:solidFill>
              <a:round/>
              <a:headEnd/>
              <a:tailEnd/>
            </a:ln>
          </p:spPr>
          <p:txBody>
            <a:bodyPr rtlCol="0" anchor="ctr"/>
            <a:lstStyle/>
            <a:p>
              <a:pPr algn="ctr" eaLnBrk="1" fontAlgn="ctr" hangingPunct="1"/>
              <a:endParaRPr lang="zh-CN" altLang="en-US">
                <a:latin typeface="FrutigerNext LT Regular"/>
              </a:endParaRPr>
            </a:p>
          </p:txBody>
        </p:sp>
        <p:grpSp>
          <p:nvGrpSpPr>
            <p:cNvPr id="9" name="组合 8"/>
            <p:cNvGrpSpPr/>
            <p:nvPr/>
          </p:nvGrpSpPr>
          <p:grpSpPr>
            <a:xfrm>
              <a:off x="4564224" y="1607348"/>
              <a:ext cx="3896208" cy="4576979"/>
              <a:chOff x="4584756" y="1607348"/>
              <a:chExt cx="3896208" cy="4576979"/>
            </a:xfrm>
          </p:grpSpPr>
          <p:grpSp>
            <p:nvGrpSpPr>
              <p:cNvPr id="10" name="组合 9"/>
              <p:cNvGrpSpPr/>
              <p:nvPr/>
            </p:nvGrpSpPr>
            <p:grpSpPr>
              <a:xfrm>
                <a:off x="4584756" y="1607348"/>
                <a:ext cx="3896208" cy="4576979"/>
                <a:chOff x="4738357" y="1584302"/>
                <a:chExt cx="3896208" cy="4576979"/>
              </a:xfrm>
              <a:solidFill>
                <a:srgbClr val="FF0909"/>
              </a:solidFill>
            </p:grpSpPr>
            <p:pic>
              <p:nvPicPr>
                <p:cNvPr id="13"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8357" y="1584302"/>
                  <a:ext cx="1561430" cy="1258538"/>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20" descr="C:\Users\z00185480\Desktop\%B6%B4~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4233" y="1715269"/>
                  <a:ext cx="1644192" cy="1128469"/>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4" descr="D:\图片\136279_0.jpg"/>
                <p:cNvPicPr>
                  <a:picLocks noChangeAspect="1" noChangeArrowheads="1"/>
                </p:cNvPicPr>
                <p:nvPr/>
              </p:nvPicPr>
              <p:blipFill>
                <a:blip r:embed="rId5" cstate="print">
                  <a:extLst>
                    <a:ext uri="{28A0092B-C50C-407E-A947-70E740481C1C}">
                      <a14:useLocalDpi xmlns:a14="http://schemas.microsoft.com/office/drawing/2010/main" val="0"/>
                    </a:ext>
                  </a:extLst>
                </a:blip>
                <a:srcRect t="3156"/>
                <a:stretch>
                  <a:fillRect/>
                </a:stretch>
              </p:blipFill>
              <p:spPr bwMode="auto">
                <a:xfrm>
                  <a:off x="4890149" y="5182499"/>
                  <a:ext cx="1337762" cy="978782"/>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2"/>
                <p:cNvPicPr>
                  <a:picLocks noChangeAspect="1"/>
                </p:cNvPicPr>
                <p:nvPr/>
              </p:nvPicPr>
              <p:blipFill>
                <a:blip r:embed="rId6" cstate="print">
                  <a:extLst>
                    <a:ext uri="{28A0092B-C50C-407E-A947-70E740481C1C}">
                      <a14:useLocalDpi xmlns:a14="http://schemas.microsoft.com/office/drawing/2010/main" val="0"/>
                    </a:ext>
                  </a:extLst>
                </a:blip>
                <a:srcRect l="2467" r="3290"/>
                <a:stretch>
                  <a:fillRect/>
                </a:stretch>
              </p:blipFill>
              <p:spPr bwMode="auto">
                <a:xfrm>
                  <a:off x="4848966" y="3315467"/>
                  <a:ext cx="1205028" cy="1258538"/>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3" descr="屏幕快照 2015-04-03 上午8.58.16.png"/>
                <p:cNvPicPr>
                  <a:picLocks/>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10170" y="4354800"/>
                  <a:ext cx="1924395" cy="716004"/>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虚尾箭头 17"/>
                <p:cNvSpPr/>
                <p:nvPr/>
              </p:nvSpPr>
              <p:spPr bwMode="auto">
                <a:xfrm rot="9208370">
                  <a:off x="6039401" y="4819976"/>
                  <a:ext cx="555591" cy="320975"/>
                </a:xfrm>
                <a:prstGeom prst="stripedRightArrow">
                  <a:avLst/>
                </a:prstGeom>
                <a:solidFill>
                  <a:schemeClr val="accent5">
                    <a:lumMod val="50000"/>
                  </a:schemeClr>
                </a:solidFill>
                <a:ln w="9525" algn="ctr">
                  <a:solidFill>
                    <a:schemeClr val="tx1"/>
                  </a:solidFill>
                  <a:round/>
                  <a:headEnd/>
                  <a:tailEnd/>
                </a:ln>
              </p:spPr>
              <p:txBody>
                <a:bodyPr rtlCol="0" anchor="ctr"/>
                <a:lstStyle/>
                <a:p>
                  <a:pPr algn="ctr" eaLnBrk="1" fontAlgn="ctr" hangingPunct="1"/>
                  <a:endParaRPr lang="zh-CN" altLang="en-US">
                    <a:latin typeface="FrutigerNext LT Regular"/>
                  </a:endParaRPr>
                </a:p>
              </p:txBody>
            </p:sp>
            <p:pic>
              <p:nvPicPr>
                <p:cNvPr id="19" name="Picture 1" descr="D:\MO\华为技术有限公司产品图\图片\UPS5000-E侧.png"/>
                <p:cNvPicPr>
                  <a:picLocks noChangeAspect="1" noChangeArrowheads="1"/>
                </p:cNvPicPr>
                <p:nvPr/>
              </p:nvPicPr>
              <p:blipFill>
                <a:blip r:embed="rId8" cstate="print"/>
                <a:srcRect/>
                <a:stretch>
                  <a:fillRect/>
                </a:stretch>
              </p:blipFill>
              <p:spPr bwMode="auto">
                <a:xfrm>
                  <a:off x="7089869" y="5335115"/>
                  <a:ext cx="330152" cy="781629"/>
                </a:xfrm>
                <a:prstGeom prst="rect">
                  <a:avLst/>
                </a:prstGeom>
                <a:ln>
                  <a:noFill/>
                </a:ln>
                <a:effectLst/>
              </p:spPr>
            </p:pic>
            <p:pic>
              <p:nvPicPr>
                <p:cNvPr id="20" name="Picture 1" descr="D:\MO\华为技术有限公司产品图\图片\UPS5000-E侧.png"/>
                <p:cNvPicPr>
                  <a:picLocks noChangeAspect="1" noChangeArrowheads="1"/>
                </p:cNvPicPr>
                <p:nvPr/>
              </p:nvPicPr>
              <p:blipFill>
                <a:blip r:embed="rId9" cstate="print"/>
                <a:srcRect/>
                <a:stretch>
                  <a:fillRect/>
                </a:stretch>
              </p:blipFill>
              <p:spPr bwMode="auto">
                <a:xfrm>
                  <a:off x="7445459" y="5334599"/>
                  <a:ext cx="330152" cy="781629"/>
                </a:xfrm>
                <a:prstGeom prst="rect">
                  <a:avLst/>
                </a:prstGeom>
                <a:ln>
                  <a:noFill/>
                </a:ln>
                <a:effectLst/>
              </p:spPr>
            </p:pic>
            <p:pic>
              <p:nvPicPr>
                <p:cNvPr id="21" name="Picture 1" descr="D:\MO\华为技术有限公司产品图\图片\UPS5000-E侧.png"/>
                <p:cNvPicPr>
                  <a:picLocks noChangeAspect="1" noChangeArrowheads="1"/>
                </p:cNvPicPr>
                <p:nvPr/>
              </p:nvPicPr>
              <p:blipFill>
                <a:blip r:embed="rId9" cstate="print"/>
                <a:srcRect/>
                <a:stretch>
                  <a:fillRect/>
                </a:stretch>
              </p:blipFill>
              <p:spPr bwMode="auto">
                <a:xfrm>
                  <a:off x="7798572" y="5334599"/>
                  <a:ext cx="330152" cy="781629"/>
                </a:xfrm>
                <a:prstGeom prst="rect">
                  <a:avLst/>
                </a:prstGeom>
                <a:ln>
                  <a:noFill/>
                </a:ln>
                <a:effectLst/>
              </p:spPr>
            </p:pic>
            <p:pic>
              <p:nvPicPr>
                <p:cNvPr id="22" name="Picture 1" descr="D:\MO\华为技术有限公司产品图\图片\UPS5000-E侧.png"/>
                <p:cNvPicPr>
                  <a:picLocks noChangeAspect="1" noChangeArrowheads="1"/>
                </p:cNvPicPr>
                <p:nvPr/>
              </p:nvPicPr>
              <p:blipFill>
                <a:blip r:embed="rId9" cstate="print"/>
                <a:srcRect/>
                <a:stretch>
                  <a:fillRect/>
                </a:stretch>
              </p:blipFill>
              <p:spPr bwMode="auto">
                <a:xfrm>
                  <a:off x="8151684" y="5334599"/>
                  <a:ext cx="330152" cy="781629"/>
                </a:xfrm>
                <a:prstGeom prst="rect">
                  <a:avLst/>
                </a:prstGeom>
                <a:ln>
                  <a:noFill/>
                </a:ln>
                <a:effectLst/>
              </p:spPr>
            </p:pic>
            <p:sp>
              <p:nvSpPr>
                <p:cNvPr id="23" name="下箭头 22"/>
                <p:cNvSpPr/>
                <p:nvPr/>
              </p:nvSpPr>
              <p:spPr bwMode="auto">
                <a:xfrm rot="16200000">
                  <a:off x="6530285" y="5454323"/>
                  <a:ext cx="346080" cy="542179"/>
                </a:xfrm>
                <a:prstGeom prst="downArrow">
                  <a:avLst/>
                </a:prstGeom>
                <a:grpFill/>
                <a:ln w="9525" algn="ctr">
                  <a:solidFill>
                    <a:schemeClr val="tx1"/>
                  </a:solidFill>
                  <a:round/>
                  <a:headEnd/>
                  <a:tailEnd/>
                </a:ln>
              </p:spPr>
              <p:txBody>
                <a:bodyPr rtlCol="0" anchor="ctr"/>
                <a:lstStyle/>
                <a:p>
                  <a:pPr algn="ctr" eaLnBrk="1" fontAlgn="ctr" hangingPunct="1"/>
                  <a:endParaRPr lang="zh-CN" altLang="en-US">
                    <a:latin typeface="FrutigerNext LT Regular"/>
                  </a:endParaRPr>
                </a:p>
              </p:txBody>
            </p:sp>
          </p:grpSp>
          <p:pic>
            <p:nvPicPr>
              <p:cNvPr id="11" name="图片 10"/>
              <p:cNvPicPr>
                <a:picLocks noChangeAspect="1"/>
              </p:cNvPicPr>
              <p:nvPr/>
            </p:nvPicPr>
            <p:blipFill rotWithShape="1">
              <a:blip r:embed="rId10" cstate="print"/>
              <a:srcRect r="4178"/>
              <a:stretch/>
            </p:blipFill>
            <p:spPr>
              <a:xfrm>
                <a:off x="6500429" y="3077289"/>
                <a:ext cx="1960003" cy="970451"/>
              </a:xfrm>
              <a:prstGeom prst="rect">
                <a:avLst/>
              </a:prstGeom>
              <a:ln>
                <a:noFill/>
              </a:ln>
              <a:effectLst/>
            </p:spPr>
          </p:pic>
          <p:sp>
            <p:nvSpPr>
              <p:cNvPr id="12" name="虚尾箭头 11"/>
              <p:cNvSpPr/>
              <p:nvPr/>
            </p:nvSpPr>
            <p:spPr bwMode="auto">
              <a:xfrm rot="13383378">
                <a:off x="5990123" y="3146722"/>
                <a:ext cx="555591" cy="359023"/>
              </a:xfrm>
              <a:prstGeom prst="stripedRightArrow">
                <a:avLst/>
              </a:prstGeom>
              <a:solidFill>
                <a:schemeClr val="accent5">
                  <a:lumMod val="50000"/>
                </a:schemeClr>
              </a:solidFill>
              <a:ln w="9525" algn="ctr">
                <a:solidFill>
                  <a:schemeClr val="tx1"/>
                </a:solidFill>
                <a:round/>
                <a:headEnd/>
                <a:tailEnd/>
              </a:ln>
            </p:spPr>
            <p:txBody>
              <a:bodyPr rtlCol="0" anchor="ctr"/>
              <a:lstStyle/>
              <a:p>
                <a:pPr algn="ctr" eaLnBrk="1" fontAlgn="ctr" hangingPunct="1"/>
                <a:endParaRPr lang="zh-CN" altLang="en-US">
                  <a:latin typeface="FrutigerNext LT Regular"/>
                </a:endParaRPr>
              </a:p>
            </p:txBody>
          </p:sp>
        </p:grpSp>
      </p:grpSp>
    </p:spTree>
    <p:extLst>
      <p:ext uri="{BB962C8B-B14F-4D97-AF65-F5344CB8AC3E}">
        <p14:creationId xmlns:p14="http://schemas.microsoft.com/office/powerpoint/2010/main" val="39612934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42"/>
          <p:cNvSpPr>
            <a:spLocks noGrp="1"/>
          </p:cNvSpPr>
          <p:nvPr>
            <p:ph type="title"/>
          </p:nvPr>
        </p:nvSpPr>
        <p:spPr/>
        <p:txBody>
          <a:bodyPr/>
          <a:lstStyle/>
          <a:p>
            <a:r>
              <a:rPr lang="en-US" dirty="0"/>
              <a:t>Power Supply System (2)</a:t>
            </a:r>
          </a:p>
        </p:txBody>
      </p:sp>
      <p:sp>
        <p:nvSpPr>
          <p:cNvPr id="86" name="文本占位符 85"/>
          <p:cNvSpPr>
            <a:spLocks noGrp="1"/>
          </p:cNvSpPr>
          <p:nvPr>
            <p:ph type="body" sz="quarter" idx="10"/>
          </p:nvPr>
        </p:nvSpPr>
        <p:spPr>
          <a:xfrm>
            <a:off x="455612" y="1052514"/>
            <a:ext cx="5651413" cy="4875042"/>
          </a:xfrm>
        </p:spPr>
        <p:txBody>
          <a:bodyPr/>
          <a:lstStyle/>
          <a:p>
            <a:r>
              <a:rPr lang="en-US" sz="1500" dirty="0" smtClean="0"/>
              <a:t>Low-voltage </a:t>
            </a:r>
            <a:r>
              <a:rPr lang="en-US" sz="1500" dirty="0"/>
              <a:t>distribution system: distributes the upstream electric energy to various electrical equipment, such as the uninterruptible power system (UPS), air conditioner, and lighting equipment, based on requirements, standards, and specifications.</a:t>
            </a:r>
          </a:p>
          <a:p>
            <a:r>
              <a:rPr lang="en-US" sz="1500" dirty="0" smtClean="0"/>
              <a:t>UPS system: </a:t>
            </a:r>
            <a:r>
              <a:rPr lang="en-US" sz="1500" dirty="0"/>
              <a:t>purifies and backs up electric energy, and provides pure and reliable power protection for IT loads.</a:t>
            </a:r>
          </a:p>
          <a:p>
            <a:r>
              <a:rPr lang="en-US" sz="1500" dirty="0"/>
              <a:t>UPS output power distribution system: distributes the UPS output electric energy to various IT equipment based on requirements and standards.</a:t>
            </a:r>
          </a:p>
          <a:p>
            <a:r>
              <a:rPr lang="en-US" sz="1500" dirty="0"/>
              <a:t>Rack power distribution system: distributes the electric energy inside the racks.</a:t>
            </a:r>
          </a:p>
          <a:p>
            <a:r>
              <a:rPr lang="en-US" sz="1500" dirty="0"/>
              <a:t>–48 V DC power supply: provides safe and reliable power supply for communication equipment.</a:t>
            </a:r>
          </a:p>
        </p:txBody>
      </p:sp>
      <p:sp>
        <p:nvSpPr>
          <p:cNvPr id="3" name="文本框 2"/>
          <p:cNvSpPr txBox="1"/>
          <p:nvPr/>
        </p:nvSpPr>
        <p:spPr>
          <a:xfrm>
            <a:off x="6269438" y="5581286"/>
            <a:ext cx="5518702" cy="338554"/>
          </a:xfrm>
          <a:prstGeom prst="rect">
            <a:avLst/>
          </a:prstGeom>
          <a:noFill/>
        </p:spPr>
        <p:txBody>
          <a:bodyPr wrap="square" rtlCol="0">
            <a:spAutoFit/>
          </a:bodyPr>
          <a:lstStyle/>
          <a:p>
            <a:r>
              <a:rPr lang="en-US" sz="1600" dirty="0"/>
              <a:t>Common power distribution architecture of data centers</a:t>
            </a:r>
          </a:p>
        </p:txBody>
      </p:sp>
      <p:grpSp>
        <p:nvGrpSpPr>
          <p:cNvPr id="6" name="组合 5"/>
          <p:cNvGrpSpPr/>
          <p:nvPr/>
        </p:nvGrpSpPr>
        <p:grpSpPr>
          <a:xfrm>
            <a:off x="6102349" y="1391606"/>
            <a:ext cx="5665313" cy="3652059"/>
            <a:chOff x="6181346" y="1895707"/>
            <a:chExt cx="5665313" cy="3652059"/>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08295" y="1974812"/>
              <a:ext cx="5539714" cy="3483052"/>
            </a:xfrm>
            <a:prstGeom prst="rect">
              <a:avLst/>
            </a:prstGeom>
          </p:spPr>
        </p:pic>
        <p:sp>
          <p:nvSpPr>
            <p:cNvPr id="2" name="矩形 1"/>
            <p:cNvSpPr/>
            <p:nvPr/>
          </p:nvSpPr>
          <p:spPr>
            <a:xfrm>
              <a:off x="7694341" y="1895707"/>
              <a:ext cx="446049" cy="256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48017" y="2297151"/>
              <a:ext cx="890983" cy="256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597141" y="2575800"/>
              <a:ext cx="988184" cy="256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484846" y="2354619"/>
              <a:ext cx="988184" cy="256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665334" y="2575800"/>
              <a:ext cx="713824" cy="256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11513" y="3587556"/>
              <a:ext cx="713824" cy="256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771022" y="3313616"/>
              <a:ext cx="713824" cy="331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86262" y="4036029"/>
              <a:ext cx="713824" cy="331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181346" y="4712257"/>
              <a:ext cx="935734" cy="331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758606" y="5182838"/>
              <a:ext cx="1381784" cy="331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690701" y="5216358"/>
              <a:ext cx="1381784" cy="331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506684" y="4005548"/>
              <a:ext cx="1064036" cy="429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958210" y="3751351"/>
              <a:ext cx="2136510" cy="22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465410" y="3306819"/>
              <a:ext cx="485180" cy="429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091001" y="3389804"/>
              <a:ext cx="609504" cy="429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284085" y="2194560"/>
              <a:ext cx="1411705" cy="369332"/>
            </a:xfrm>
            <a:prstGeom prst="rect">
              <a:avLst/>
            </a:prstGeom>
            <a:noFill/>
          </p:spPr>
          <p:txBody>
            <a:bodyPr wrap="square" rtlCol="0">
              <a:spAutoFit/>
            </a:bodyPr>
            <a:lstStyle/>
            <a:p>
              <a:r>
                <a:rPr lang="en-US" altLang="zh-CN" sz="900" b="1" dirty="0">
                  <a:solidFill>
                    <a:srgbClr val="C00000"/>
                  </a:solidFill>
                </a:rPr>
                <a:t>Access-level power distribution</a:t>
              </a:r>
              <a:endParaRPr lang="zh-CN" altLang="en-US" sz="900" b="1" dirty="0">
                <a:solidFill>
                  <a:srgbClr val="C00000"/>
                </a:solidFill>
              </a:endParaRPr>
            </a:p>
          </p:txBody>
        </p:sp>
        <p:sp>
          <p:nvSpPr>
            <p:cNvPr id="23" name="文本框 22"/>
            <p:cNvSpPr txBox="1"/>
            <p:nvPr/>
          </p:nvSpPr>
          <p:spPr>
            <a:xfrm>
              <a:off x="6284085" y="3628597"/>
              <a:ext cx="1411705" cy="369332"/>
            </a:xfrm>
            <a:prstGeom prst="rect">
              <a:avLst/>
            </a:prstGeom>
            <a:noFill/>
          </p:spPr>
          <p:txBody>
            <a:bodyPr wrap="square" rtlCol="0">
              <a:spAutoFit/>
            </a:bodyPr>
            <a:lstStyle/>
            <a:p>
              <a:r>
                <a:rPr lang="en-US" altLang="zh-CN" sz="900" b="1" dirty="0">
                  <a:solidFill>
                    <a:srgbClr val="C00000"/>
                  </a:solidFill>
                </a:rPr>
                <a:t>Room-level power distribution</a:t>
              </a:r>
              <a:endParaRPr lang="zh-CN" altLang="en-US" sz="900" b="1" dirty="0">
                <a:solidFill>
                  <a:srgbClr val="C00000"/>
                </a:solidFill>
              </a:endParaRPr>
            </a:p>
          </p:txBody>
        </p:sp>
        <p:sp>
          <p:nvSpPr>
            <p:cNvPr id="24" name="文本框 23"/>
            <p:cNvSpPr txBox="1"/>
            <p:nvPr/>
          </p:nvSpPr>
          <p:spPr>
            <a:xfrm>
              <a:off x="6284085" y="4752264"/>
              <a:ext cx="1411705" cy="369332"/>
            </a:xfrm>
            <a:prstGeom prst="rect">
              <a:avLst/>
            </a:prstGeom>
            <a:noFill/>
          </p:spPr>
          <p:txBody>
            <a:bodyPr wrap="square" rtlCol="0">
              <a:spAutoFit/>
            </a:bodyPr>
            <a:lstStyle/>
            <a:p>
              <a:r>
                <a:rPr lang="en-US" altLang="zh-CN" sz="900" b="1" dirty="0">
                  <a:solidFill>
                    <a:srgbClr val="C00000"/>
                  </a:solidFill>
                </a:rPr>
                <a:t>Cabinet row-level power distribution</a:t>
              </a:r>
              <a:endParaRPr lang="zh-CN" altLang="en-US" sz="900" b="1" dirty="0">
                <a:solidFill>
                  <a:srgbClr val="C00000"/>
                </a:solidFill>
              </a:endParaRPr>
            </a:p>
          </p:txBody>
        </p:sp>
        <p:sp>
          <p:nvSpPr>
            <p:cNvPr id="25" name="文本框 24"/>
            <p:cNvSpPr txBox="1"/>
            <p:nvPr/>
          </p:nvSpPr>
          <p:spPr>
            <a:xfrm>
              <a:off x="7599965" y="1936741"/>
              <a:ext cx="540425" cy="200055"/>
            </a:xfrm>
            <a:prstGeom prst="rect">
              <a:avLst/>
            </a:prstGeom>
            <a:noFill/>
          </p:spPr>
          <p:txBody>
            <a:bodyPr wrap="square" rtlCol="0">
              <a:spAutoFit/>
            </a:bodyPr>
            <a:lstStyle/>
            <a:p>
              <a:pPr algn="ctr"/>
              <a:r>
                <a:rPr lang="en-US" altLang="zh-CN" sz="700" dirty="0"/>
                <a:t>Mains</a:t>
              </a:r>
              <a:endParaRPr lang="zh-CN" altLang="en-US" sz="700" b="1" dirty="0">
                <a:solidFill>
                  <a:srgbClr val="C00000"/>
                </a:solidFill>
              </a:endParaRPr>
            </a:p>
          </p:txBody>
        </p:sp>
        <p:sp>
          <p:nvSpPr>
            <p:cNvPr id="26" name="文本框 25"/>
            <p:cNvSpPr txBox="1"/>
            <p:nvPr/>
          </p:nvSpPr>
          <p:spPr>
            <a:xfrm>
              <a:off x="7537872" y="2340851"/>
              <a:ext cx="962107" cy="200055"/>
            </a:xfrm>
            <a:prstGeom prst="rect">
              <a:avLst/>
            </a:prstGeom>
            <a:noFill/>
          </p:spPr>
          <p:txBody>
            <a:bodyPr wrap="square" rtlCol="0">
              <a:spAutoFit/>
            </a:bodyPr>
            <a:lstStyle/>
            <a:p>
              <a:pPr algn="ctr"/>
              <a:r>
                <a:rPr lang="en-US" altLang="zh-CN" sz="700" dirty="0"/>
                <a:t>Diesel generator</a:t>
              </a:r>
              <a:endParaRPr lang="zh-CN" altLang="en-US" sz="700" b="1" dirty="0">
                <a:solidFill>
                  <a:srgbClr val="C00000"/>
                </a:solidFill>
              </a:endParaRPr>
            </a:p>
          </p:txBody>
        </p:sp>
        <p:sp>
          <p:nvSpPr>
            <p:cNvPr id="27" name="文本框 26"/>
            <p:cNvSpPr txBox="1"/>
            <p:nvPr/>
          </p:nvSpPr>
          <p:spPr>
            <a:xfrm>
              <a:off x="7815429" y="2578759"/>
              <a:ext cx="962107" cy="200055"/>
            </a:xfrm>
            <a:prstGeom prst="rect">
              <a:avLst/>
            </a:prstGeom>
            <a:noFill/>
          </p:spPr>
          <p:txBody>
            <a:bodyPr wrap="square" rtlCol="0">
              <a:spAutoFit/>
            </a:bodyPr>
            <a:lstStyle/>
            <a:p>
              <a:pPr algn="ctr"/>
              <a:r>
                <a:rPr lang="en-US" altLang="zh-CN" sz="700" dirty="0"/>
                <a:t>UPS input PDF</a:t>
              </a:r>
              <a:endParaRPr lang="zh-CN" altLang="en-US" sz="700" b="1" dirty="0">
                <a:solidFill>
                  <a:srgbClr val="C00000"/>
                </a:solidFill>
              </a:endParaRPr>
            </a:p>
          </p:txBody>
        </p:sp>
        <p:sp>
          <p:nvSpPr>
            <p:cNvPr id="28" name="文本框 27"/>
            <p:cNvSpPr txBox="1"/>
            <p:nvPr/>
          </p:nvSpPr>
          <p:spPr>
            <a:xfrm>
              <a:off x="9591431" y="2484560"/>
              <a:ext cx="962107" cy="200055"/>
            </a:xfrm>
            <a:prstGeom prst="rect">
              <a:avLst/>
            </a:prstGeom>
            <a:noFill/>
          </p:spPr>
          <p:txBody>
            <a:bodyPr wrap="square" rtlCol="0">
              <a:spAutoFit/>
            </a:bodyPr>
            <a:lstStyle/>
            <a:p>
              <a:r>
                <a:rPr lang="en-US" altLang="zh-CN" sz="700" dirty="0"/>
                <a:t>Mains PDF</a:t>
              </a:r>
              <a:endParaRPr lang="zh-CN" altLang="en-US" sz="700" b="1" dirty="0">
                <a:solidFill>
                  <a:srgbClr val="C00000"/>
                </a:solidFill>
              </a:endParaRPr>
            </a:p>
          </p:txBody>
        </p:sp>
        <p:sp>
          <p:nvSpPr>
            <p:cNvPr id="30" name="文本框 29"/>
            <p:cNvSpPr txBox="1"/>
            <p:nvPr/>
          </p:nvSpPr>
          <p:spPr>
            <a:xfrm>
              <a:off x="6685152" y="3271043"/>
              <a:ext cx="962107" cy="200055"/>
            </a:xfrm>
            <a:prstGeom prst="rect">
              <a:avLst/>
            </a:prstGeom>
            <a:noFill/>
          </p:spPr>
          <p:txBody>
            <a:bodyPr wrap="square" rtlCol="0">
              <a:spAutoFit/>
            </a:bodyPr>
            <a:lstStyle/>
            <a:p>
              <a:pPr algn="ctr"/>
              <a:r>
                <a:rPr lang="en-US" altLang="zh-CN" sz="700" dirty="0"/>
                <a:t>Modular </a:t>
              </a:r>
              <a:r>
                <a:rPr lang="en-US" altLang="zh-CN" sz="700" dirty="0" smtClean="0"/>
                <a:t>UPS 1</a:t>
              </a:r>
              <a:endParaRPr lang="zh-CN" altLang="en-US" sz="700" b="1" dirty="0">
                <a:solidFill>
                  <a:srgbClr val="C00000"/>
                </a:solidFill>
              </a:endParaRPr>
            </a:p>
          </p:txBody>
        </p:sp>
        <p:sp>
          <p:nvSpPr>
            <p:cNvPr id="31" name="文本框 30"/>
            <p:cNvSpPr txBox="1"/>
            <p:nvPr/>
          </p:nvSpPr>
          <p:spPr>
            <a:xfrm>
              <a:off x="8309944" y="3284728"/>
              <a:ext cx="962107" cy="200055"/>
            </a:xfrm>
            <a:prstGeom prst="rect">
              <a:avLst/>
            </a:prstGeom>
            <a:noFill/>
          </p:spPr>
          <p:txBody>
            <a:bodyPr wrap="square" rtlCol="0">
              <a:spAutoFit/>
            </a:bodyPr>
            <a:lstStyle/>
            <a:p>
              <a:pPr algn="ctr"/>
              <a:r>
                <a:rPr lang="en-US" altLang="zh-CN" sz="700" dirty="0"/>
                <a:t>Modular </a:t>
              </a:r>
              <a:r>
                <a:rPr lang="en-US" altLang="zh-CN" sz="700" dirty="0" smtClean="0"/>
                <a:t>UPS 2</a:t>
              </a:r>
              <a:endParaRPr lang="zh-CN" altLang="en-US" sz="700" b="1" dirty="0">
                <a:solidFill>
                  <a:srgbClr val="C00000"/>
                </a:solidFill>
              </a:endParaRPr>
            </a:p>
          </p:txBody>
        </p:sp>
        <p:sp>
          <p:nvSpPr>
            <p:cNvPr id="32" name="文本框 31"/>
            <p:cNvSpPr txBox="1"/>
            <p:nvPr/>
          </p:nvSpPr>
          <p:spPr>
            <a:xfrm>
              <a:off x="6530341" y="4085916"/>
              <a:ext cx="1037010" cy="200055"/>
            </a:xfrm>
            <a:prstGeom prst="rect">
              <a:avLst/>
            </a:prstGeom>
            <a:noFill/>
          </p:spPr>
          <p:txBody>
            <a:bodyPr wrap="square" rtlCol="0">
              <a:spAutoFit/>
            </a:bodyPr>
            <a:lstStyle/>
            <a:p>
              <a:pPr algn="ctr"/>
              <a:r>
                <a:rPr lang="en-US" altLang="zh-CN" sz="700" dirty="0"/>
                <a:t>UPS output </a:t>
              </a:r>
              <a:r>
                <a:rPr lang="en-US" altLang="zh-CN" sz="700" dirty="0" smtClean="0"/>
                <a:t>PDF 1</a:t>
              </a:r>
              <a:endParaRPr lang="zh-CN" altLang="en-US" sz="700" b="1" dirty="0">
                <a:solidFill>
                  <a:srgbClr val="C00000"/>
                </a:solidFill>
              </a:endParaRPr>
            </a:p>
          </p:txBody>
        </p:sp>
        <p:sp>
          <p:nvSpPr>
            <p:cNvPr id="33" name="文本框 32"/>
            <p:cNvSpPr txBox="1"/>
            <p:nvPr/>
          </p:nvSpPr>
          <p:spPr>
            <a:xfrm>
              <a:off x="8520197" y="4096868"/>
              <a:ext cx="1037010" cy="200055"/>
            </a:xfrm>
            <a:prstGeom prst="rect">
              <a:avLst/>
            </a:prstGeom>
            <a:noFill/>
          </p:spPr>
          <p:txBody>
            <a:bodyPr wrap="square" rtlCol="0">
              <a:spAutoFit/>
            </a:bodyPr>
            <a:lstStyle/>
            <a:p>
              <a:pPr algn="ctr"/>
              <a:r>
                <a:rPr lang="en-US" altLang="zh-CN" sz="700" dirty="0"/>
                <a:t>UPS output </a:t>
              </a:r>
              <a:r>
                <a:rPr lang="en-US" altLang="zh-CN" sz="700" dirty="0" smtClean="0"/>
                <a:t>PDF 2</a:t>
              </a:r>
              <a:endParaRPr lang="zh-CN" altLang="en-US" sz="700" b="1" dirty="0">
                <a:solidFill>
                  <a:srgbClr val="C00000"/>
                </a:solidFill>
              </a:endParaRPr>
            </a:p>
          </p:txBody>
        </p:sp>
        <p:sp>
          <p:nvSpPr>
            <p:cNvPr id="34" name="文本框 33"/>
            <p:cNvSpPr txBox="1"/>
            <p:nvPr/>
          </p:nvSpPr>
          <p:spPr>
            <a:xfrm>
              <a:off x="9015842" y="3684607"/>
              <a:ext cx="851221" cy="307777"/>
            </a:xfrm>
            <a:prstGeom prst="rect">
              <a:avLst/>
            </a:prstGeom>
            <a:noFill/>
          </p:spPr>
          <p:txBody>
            <a:bodyPr wrap="square" rtlCol="0">
              <a:spAutoFit/>
            </a:bodyPr>
            <a:lstStyle/>
            <a:p>
              <a:pPr algn="ctr"/>
              <a:r>
                <a:rPr lang="en-US" altLang="zh-CN" sz="700" dirty="0"/>
                <a:t>Precision air </a:t>
              </a:r>
              <a:r>
                <a:rPr lang="en-US" altLang="zh-CN" sz="700" dirty="0" smtClean="0"/>
                <a:t>conditioner 1</a:t>
              </a:r>
              <a:endParaRPr lang="zh-CN" altLang="en-US" sz="700" b="1" dirty="0">
                <a:solidFill>
                  <a:srgbClr val="C00000"/>
                </a:solidFill>
              </a:endParaRPr>
            </a:p>
          </p:txBody>
        </p:sp>
        <p:sp>
          <p:nvSpPr>
            <p:cNvPr id="35" name="文本框 34"/>
            <p:cNvSpPr txBox="1"/>
            <p:nvPr/>
          </p:nvSpPr>
          <p:spPr>
            <a:xfrm>
              <a:off x="9658832" y="3684607"/>
              <a:ext cx="851221" cy="307777"/>
            </a:xfrm>
            <a:prstGeom prst="rect">
              <a:avLst/>
            </a:prstGeom>
            <a:noFill/>
          </p:spPr>
          <p:txBody>
            <a:bodyPr wrap="square" rtlCol="0">
              <a:spAutoFit/>
            </a:bodyPr>
            <a:lstStyle/>
            <a:p>
              <a:pPr algn="ctr"/>
              <a:r>
                <a:rPr lang="en-US" altLang="zh-CN" sz="700" dirty="0"/>
                <a:t>Precision air </a:t>
              </a:r>
              <a:r>
                <a:rPr lang="en-US" altLang="zh-CN" sz="700" dirty="0" smtClean="0"/>
                <a:t>conditioner 2</a:t>
              </a:r>
              <a:endParaRPr lang="zh-CN" altLang="en-US" sz="700" b="1" dirty="0">
                <a:solidFill>
                  <a:srgbClr val="C00000"/>
                </a:solidFill>
              </a:endParaRPr>
            </a:p>
          </p:txBody>
        </p:sp>
        <p:sp>
          <p:nvSpPr>
            <p:cNvPr id="36" name="文本框 35"/>
            <p:cNvSpPr txBox="1"/>
            <p:nvPr/>
          </p:nvSpPr>
          <p:spPr>
            <a:xfrm>
              <a:off x="10278989" y="3689855"/>
              <a:ext cx="851221" cy="307777"/>
            </a:xfrm>
            <a:prstGeom prst="rect">
              <a:avLst/>
            </a:prstGeom>
            <a:noFill/>
          </p:spPr>
          <p:txBody>
            <a:bodyPr wrap="square" rtlCol="0">
              <a:spAutoFit/>
            </a:bodyPr>
            <a:lstStyle/>
            <a:p>
              <a:pPr algn="ctr"/>
              <a:r>
                <a:rPr lang="en-US" altLang="zh-CN" sz="700" dirty="0"/>
                <a:t>Precision air </a:t>
              </a:r>
              <a:r>
                <a:rPr lang="en-US" altLang="zh-CN" sz="700" dirty="0" smtClean="0"/>
                <a:t>conditioner 3</a:t>
              </a:r>
              <a:endParaRPr lang="zh-CN" altLang="en-US" sz="700" b="1" dirty="0">
                <a:solidFill>
                  <a:srgbClr val="C00000"/>
                </a:solidFill>
              </a:endParaRPr>
            </a:p>
          </p:txBody>
        </p:sp>
        <p:sp>
          <p:nvSpPr>
            <p:cNvPr id="37" name="文本框 36"/>
            <p:cNvSpPr txBox="1"/>
            <p:nvPr/>
          </p:nvSpPr>
          <p:spPr>
            <a:xfrm>
              <a:off x="10913632" y="3337247"/>
              <a:ext cx="933027" cy="584775"/>
            </a:xfrm>
            <a:prstGeom prst="rect">
              <a:avLst/>
            </a:prstGeom>
            <a:noFill/>
          </p:spPr>
          <p:txBody>
            <a:bodyPr wrap="square" rtlCol="0">
              <a:spAutoFit/>
            </a:bodyPr>
            <a:lstStyle/>
            <a:p>
              <a:pPr algn="ctr"/>
              <a:r>
                <a:rPr lang="en-US" altLang="zh-CN" sz="800" dirty="0"/>
                <a:t>Lightings, sockets, and other electrical equipment</a:t>
              </a:r>
              <a:endParaRPr lang="zh-CN" altLang="en-US" sz="700" b="1" dirty="0">
                <a:solidFill>
                  <a:srgbClr val="C00000"/>
                </a:solidFill>
              </a:endParaRPr>
            </a:p>
          </p:txBody>
        </p:sp>
        <p:sp>
          <p:nvSpPr>
            <p:cNvPr id="38" name="文本框 37"/>
            <p:cNvSpPr txBox="1"/>
            <p:nvPr/>
          </p:nvSpPr>
          <p:spPr>
            <a:xfrm>
              <a:off x="7160325" y="5177364"/>
              <a:ext cx="1037010" cy="215444"/>
            </a:xfrm>
            <a:prstGeom prst="rect">
              <a:avLst/>
            </a:prstGeom>
            <a:noFill/>
          </p:spPr>
          <p:txBody>
            <a:bodyPr wrap="square" rtlCol="0">
              <a:spAutoFit/>
            </a:bodyPr>
            <a:lstStyle/>
            <a:p>
              <a:pPr algn="ctr"/>
              <a:r>
                <a:rPr lang="en-US" altLang="zh-CN" sz="800" dirty="0"/>
                <a:t>Precision </a:t>
              </a:r>
              <a:r>
                <a:rPr lang="en-US" altLang="zh-CN" sz="800" dirty="0" smtClean="0"/>
                <a:t>PDF 1</a:t>
              </a:r>
              <a:endParaRPr lang="zh-CN" altLang="en-US" sz="700" b="1" dirty="0">
                <a:solidFill>
                  <a:srgbClr val="C00000"/>
                </a:solidFill>
              </a:endParaRPr>
            </a:p>
          </p:txBody>
        </p:sp>
        <p:sp>
          <p:nvSpPr>
            <p:cNvPr id="39" name="文本框 38"/>
            <p:cNvSpPr txBox="1"/>
            <p:nvPr/>
          </p:nvSpPr>
          <p:spPr>
            <a:xfrm>
              <a:off x="8994190" y="5177364"/>
              <a:ext cx="1037010" cy="215444"/>
            </a:xfrm>
            <a:prstGeom prst="rect">
              <a:avLst/>
            </a:prstGeom>
            <a:noFill/>
          </p:spPr>
          <p:txBody>
            <a:bodyPr wrap="square" rtlCol="0">
              <a:spAutoFit/>
            </a:bodyPr>
            <a:lstStyle/>
            <a:p>
              <a:pPr algn="ctr"/>
              <a:r>
                <a:rPr lang="en-US" altLang="zh-CN" sz="800" dirty="0"/>
                <a:t>Precision </a:t>
              </a:r>
              <a:r>
                <a:rPr lang="en-US" altLang="zh-CN" sz="800" dirty="0" smtClean="0"/>
                <a:t>PDF 2</a:t>
              </a:r>
              <a:endParaRPr lang="zh-CN" altLang="en-US" sz="700" b="1" dirty="0">
                <a:solidFill>
                  <a:srgbClr val="C00000"/>
                </a:solidFill>
              </a:endParaRPr>
            </a:p>
          </p:txBody>
        </p:sp>
      </p:grpSp>
    </p:spTree>
    <p:extLst>
      <p:ext uri="{BB962C8B-B14F-4D97-AF65-F5344CB8AC3E}">
        <p14:creationId xmlns:p14="http://schemas.microsoft.com/office/powerpoint/2010/main" val="16644804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Cooling System (1)</a:t>
            </a:r>
          </a:p>
        </p:txBody>
      </p:sp>
      <p:sp>
        <p:nvSpPr>
          <p:cNvPr id="3" name="文本占位符 2"/>
          <p:cNvSpPr>
            <a:spLocks noGrp="1"/>
          </p:cNvSpPr>
          <p:nvPr>
            <p:ph type="body" sz="quarter" idx="10"/>
          </p:nvPr>
        </p:nvSpPr>
        <p:spPr>
          <a:noFill/>
          <a:ln w="9525">
            <a:noFill/>
            <a:miter lim="800000"/>
            <a:headEnd/>
            <a:tailEnd/>
          </a:ln>
        </p:spPr>
        <p:txBody>
          <a:bodyPr vert="horz" wrap="square" lIns="80141" tIns="40071" rIns="80141" bIns="40071" numCol="1" anchor="t" anchorCtr="0" compatLnSpc="1">
            <a:prstTxWarp prst="textNoShape">
              <a:avLst/>
            </a:prstTxWarp>
          </a:bodyPr>
          <a:lstStyle/>
          <a:p>
            <a:pPr algn="l"/>
            <a:r>
              <a:rPr lang="en-US" dirty="0"/>
              <a:t>With the development of the society and the application of new technologies, the power consumption and power density of the data center increase significantly. The cooling system ensures that the equipment in a data center work in a proper environment.</a:t>
            </a:r>
            <a:br>
              <a:rPr lang="en-US" dirty="0"/>
            </a:br>
            <a:r>
              <a:rPr lang="en-US" dirty="0"/>
              <a:t/>
            </a:r>
            <a:br>
              <a:rPr lang="en-US" dirty="0"/>
            </a:br>
            <a:r>
              <a:rPr lang="en-US" dirty="0"/>
              <a:t/>
            </a:r>
            <a:br>
              <a:rPr lang="en-US" dirty="0"/>
            </a:br>
            <a:r>
              <a:rPr lang="en-US" dirty="0"/>
              <a:t/>
            </a:r>
            <a:br>
              <a:rPr lang="en-US" dirty="0"/>
            </a:br>
            <a:endParaRPr lang="en-US" dirty="0"/>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10288" t="15095" r="7540" b="3790"/>
          <a:stretch/>
        </p:blipFill>
        <p:spPr>
          <a:xfrm>
            <a:off x="806143" y="3229634"/>
            <a:ext cx="5292260" cy="2785399"/>
          </a:xfrm>
          <a:prstGeom prst="rect">
            <a:avLst/>
          </a:prstGeom>
          <a:ln>
            <a:noFill/>
          </a:ln>
          <a:effectLst/>
        </p:spPr>
      </p:pic>
      <p:graphicFrame>
        <p:nvGraphicFramePr>
          <p:cNvPr id="4" name="图示 3"/>
          <p:cNvGraphicFramePr/>
          <p:nvPr>
            <p:extLst>
              <p:ext uri="{D42A27DB-BD31-4B8C-83A1-F6EECF244321}">
                <p14:modId xmlns:p14="http://schemas.microsoft.com/office/powerpoint/2010/main" val="2072380343"/>
              </p:ext>
            </p:extLst>
          </p:nvPr>
        </p:nvGraphicFramePr>
        <p:xfrm>
          <a:off x="6459943" y="2450791"/>
          <a:ext cx="5292260" cy="37339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881054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31173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Cooling </a:t>
            </a:r>
            <a:r>
              <a:rPr lang="en-US" altLang="zh-CN" dirty="0"/>
              <a:t>System (2)</a:t>
            </a:r>
            <a:endParaRPr lang="zh-CN" altLang="en-US" dirty="0"/>
          </a:p>
        </p:txBody>
      </p:sp>
      <p:sp>
        <p:nvSpPr>
          <p:cNvPr id="3" name="文本占位符 2"/>
          <p:cNvSpPr>
            <a:spLocks noGrp="1"/>
          </p:cNvSpPr>
          <p:nvPr>
            <p:ph type="body" sz="quarter" idx="10"/>
          </p:nvPr>
        </p:nvSpPr>
        <p:spPr/>
        <p:txBody>
          <a:bodyPr/>
          <a:lstStyle/>
          <a:p>
            <a:r>
              <a:rPr lang="en-US" altLang="zh-CN" sz="2000" dirty="0"/>
              <a:t>Based on the scale and total capacity of data centers, there are now two prevalent solutions: air cooled cooling system and chilled water cooling system. In general, the chilled water solution is primarily used in extra large and large-sized data centers, and the air cooled solution is usually used in small- and medium-sized data centers.</a:t>
            </a:r>
          </a:p>
          <a:p>
            <a:endParaRPr lang="zh-CN" altLang="en-US" sz="2000" dirty="0"/>
          </a:p>
        </p:txBody>
      </p:sp>
      <p:sp>
        <p:nvSpPr>
          <p:cNvPr id="4" name="文本占位符 2"/>
          <p:cNvSpPr txBox="1">
            <a:spLocks/>
          </p:cNvSpPr>
          <p:nvPr/>
        </p:nvSpPr>
        <p:spPr>
          <a:xfrm>
            <a:off x="2208214" y="1376363"/>
            <a:ext cx="7920037" cy="3924300"/>
          </a:xfrm>
          <a:prstGeom prst="rect">
            <a:avLst/>
          </a:prstGeom>
        </p:spPr>
        <p:txBody>
          <a:bodyPr>
            <a:noAutofit/>
          </a:bodyPr>
          <a:lstStyle>
            <a:lvl1pPr marL="301625" indent="-301625" algn="l" defTabSz="801688" rtl="0" eaLnBrk="0" fontAlgn="base" hangingPunct="1">
              <a:lnSpc>
                <a:spcPct val="140000"/>
              </a:lnSpc>
              <a:spcBef>
                <a:spcPct val="30000"/>
              </a:spcBef>
              <a:spcAft>
                <a:spcPct val="0"/>
              </a:spcAft>
              <a:buClr>
                <a:srgbClr val="808080"/>
              </a:buClr>
              <a:buSzPct val="60000"/>
              <a:buFont typeface="Wingdings" pitchFamily="2" charset="2"/>
              <a:buChar char="l"/>
              <a:defRPr sz="2200">
                <a:solidFill>
                  <a:schemeClr val="tx1"/>
                </a:solidFill>
                <a:latin typeface="+mn-lt"/>
                <a:ea typeface="+mn-ea"/>
                <a:cs typeface="+mn-cs"/>
              </a:defRPr>
            </a:lvl1pPr>
            <a:lvl2pPr marL="654050" indent="-252413" algn="l" defTabSz="801688" rtl="0" eaLnBrk="0"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0"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0"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0"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fontAlgn="ctr">
              <a:lnSpc>
                <a:spcPct val="100000"/>
              </a:lnSpc>
              <a:buNone/>
            </a:pPr>
            <a:r>
              <a:rPr lang="en-US" altLang="zh-CN" sz="1600" kern="0" dirty="0">
                <a:latin typeface="FrutigerNext LT Regular"/>
              </a:rPr>
              <a:t/>
            </a:r>
            <a:br>
              <a:rPr lang="en-US" altLang="zh-CN" sz="1600" kern="0" dirty="0">
                <a:latin typeface="FrutigerNext LT Regular"/>
              </a:rPr>
            </a:br>
            <a:endParaRPr lang="en-US" altLang="zh-CN" sz="1600" kern="0" dirty="0">
              <a:latin typeface="FrutigerNext LT Regular"/>
            </a:endParaRPr>
          </a:p>
        </p:txBody>
      </p:sp>
      <p:grpSp>
        <p:nvGrpSpPr>
          <p:cNvPr id="6" name="组合 5"/>
          <p:cNvGrpSpPr/>
          <p:nvPr/>
        </p:nvGrpSpPr>
        <p:grpSpPr>
          <a:xfrm>
            <a:off x="2385383" y="2803990"/>
            <a:ext cx="7814100" cy="3396734"/>
            <a:chOff x="2385383" y="2803990"/>
            <a:chExt cx="7814100" cy="3396734"/>
          </a:xfrm>
        </p:grpSpPr>
        <p:pic>
          <p:nvPicPr>
            <p:cNvPr id="5" name="Picture 1" descr="C:\Documents and Settings\Administrator\Application Data\Tencent\Users\1676270\QQ\WinTemp\RichOle\7ZVIZ~M$WGNFVSF0$J3MWXV.jpg"/>
            <p:cNvPicPr>
              <a:picLocks noChangeAspect="1" noChangeArrowheads="1"/>
            </p:cNvPicPr>
            <p:nvPr/>
          </p:nvPicPr>
          <p:blipFill>
            <a:blip r:embed="rId3" cstate="email"/>
            <a:srcRect/>
            <a:stretch>
              <a:fillRect/>
            </a:stretch>
          </p:blipFill>
          <p:spPr bwMode="auto">
            <a:xfrm>
              <a:off x="7005207" y="5075168"/>
              <a:ext cx="1878356" cy="1045802"/>
            </a:xfrm>
            <a:prstGeom prst="rect">
              <a:avLst/>
            </a:prstGeom>
            <a:noFill/>
            <a:ln w="9525">
              <a:noFill/>
              <a:miter lim="800000"/>
              <a:headEnd/>
              <a:tailEnd/>
            </a:ln>
          </p:spPr>
        </p:pic>
        <p:pic>
          <p:nvPicPr>
            <p:cNvPr id="7" name="Picture 2"/>
            <p:cNvPicPr>
              <a:picLocks noChangeAspect="1" noChangeArrowheads="1"/>
            </p:cNvPicPr>
            <p:nvPr/>
          </p:nvPicPr>
          <p:blipFill rotWithShape="1">
            <a:blip r:embed="rId4" cstate="print"/>
            <a:srcRect l="51765" t="45352" r="30800" b="35143"/>
            <a:stretch/>
          </p:blipFill>
          <p:spPr bwMode="auto">
            <a:xfrm>
              <a:off x="2653359" y="5059310"/>
              <a:ext cx="1631798" cy="1141414"/>
            </a:xfrm>
            <a:prstGeom prst="rect">
              <a:avLst/>
            </a:prstGeom>
            <a:noFill/>
            <a:ln w="9525">
              <a:noFill/>
              <a:miter lim="800000"/>
              <a:headEnd/>
              <a:tailEnd/>
            </a:ln>
          </p:spPr>
        </p:pic>
        <p:cxnSp>
          <p:nvCxnSpPr>
            <p:cNvPr id="8" name="直接箭头连接符 7"/>
            <p:cNvCxnSpPr/>
            <p:nvPr/>
          </p:nvCxnSpPr>
          <p:spPr>
            <a:xfrm>
              <a:off x="2423950" y="4532767"/>
              <a:ext cx="7740502"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589828" y="4437112"/>
              <a:ext cx="0" cy="9566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780076" y="4437112"/>
              <a:ext cx="0" cy="9566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73"/>
            <p:cNvSpPr txBox="1"/>
            <p:nvPr/>
          </p:nvSpPr>
          <p:spPr>
            <a:xfrm>
              <a:off x="4304729" y="4612541"/>
              <a:ext cx="738935" cy="278034"/>
            </a:xfrm>
            <a:prstGeom prst="rect">
              <a:avLst/>
            </a:prstGeom>
            <a:noFill/>
          </p:spPr>
          <p:txBody>
            <a:bodyPr wrap="square" rtlCol="0">
              <a:noAutofit/>
            </a:bodyPr>
            <a:lstStyle/>
            <a:p>
              <a:pPr fontAlgn="ctr"/>
              <a:r>
                <a:rPr lang="en-US" altLang="zh-CN" sz="1200" b="1" dirty="0">
                  <a:solidFill>
                    <a:prstClr val="black"/>
                  </a:solidFill>
                </a:rPr>
                <a:t>500 m</a:t>
              </a:r>
              <a:r>
                <a:rPr lang="en-US" altLang="zh-CN" sz="1200" b="1" baseline="30000" dirty="0">
                  <a:solidFill>
                    <a:prstClr val="black"/>
                  </a:solidFill>
                </a:rPr>
                <a:t>2</a:t>
              </a:r>
            </a:p>
          </p:txBody>
        </p:sp>
        <p:sp>
          <p:nvSpPr>
            <p:cNvPr id="12" name="TextBox 83"/>
            <p:cNvSpPr txBox="1"/>
            <p:nvPr/>
          </p:nvSpPr>
          <p:spPr>
            <a:xfrm>
              <a:off x="8385423" y="4533229"/>
              <a:ext cx="1814060" cy="203206"/>
            </a:xfrm>
            <a:prstGeom prst="rect">
              <a:avLst/>
            </a:prstGeom>
            <a:noFill/>
          </p:spPr>
          <p:txBody>
            <a:bodyPr wrap="square" rtlCol="0">
              <a:noAutofit/>
            </a:bodyPr>
            <a:lstStyle/>
            <a:p>
              <a:pPr algn="ctr" fontAlgn="ctr"/>
              <a:r>
                <a:rPr lang="en-US" altLang="zh-CN" sz="1200" b="1" dirty="0"/>
                <a:t>Equipment room scale</a:t>
              </a:r>
              <a:endParaRPr lang="en-US" altLang="zh-CN" sz="1200" b="1" dirty="0">
                <a:solidFill>
                  <a:prstClr val="black"/>
                </a:solidFill>
              </a:endParaRPr>
            </a:p>
          </p:txBody>
        </p:sp>
        <p:sp>
          <p:nvSpPr>
            <p:cNvPr id="13" name="TextBox 92"/>
            <p:cNvSpPr txBox="1"/>
            <p:nvPr/>
          </p:nvSpPr>
          <p:spPr>
            <a:xfrm>
              <a:off x="7493420" y="4628424"/>
              <a:ext cx="855801" cy="446744"/>
            </a:xfrm>
            <a:prstGeom prst="rect">
              <a:avLst/>
            </a:prstGeom>
            <a:noFill/>
            <a:ln>
              <a:solidFill>
                <a:srgbClr val="FF0000"/>
              </a:solidFill>
            </a:ln>
          </p:spPr>
          <p:txBody>
            <a:bodyPr wrap="square" rtlCol="0">
              <a:noAutofit/>
            </a:bodyPr>
            <a:lstStyle/>
            <a:p>
              <a:pPr algn="ctr" fontAlgn="ctr"/>
              <a:r>
                <a:rPr lang="en-US" altLang="zh-CN" sz="1400" b="1" dirty="0"/>
                <a:t>Chilled water</a:t>
              </a:r>
              <a:endParaRPr lang="en-US" altLang="zh-CN" sz="1400" b="1" dirty="0">
                <a:solidFill>
                  <a:prstClr val="black"/>
                </a:solidFill>
              </a:endParaRPr>
            </a:p>
          </p:txBody>
        </p:sp>
        <p:pic>
          <p:nvPicPr>
            <p:cNvPr id="14" name="Picture 3"/>
            <p:cNvPicPr>
              <a:picLocks noChangeAspect="1" noChangeArrowheads="1"/>
            </p:cNvPicPr>
            <p:nvPr/>
          </p:nvPicPr>
          <p:blipFill>
            <a:blip r:embed="rId5" cstate="print"/>
            <a:srcRect/>
            <a:stretch>
              <a:fillRect/>
            </a:stretch>
          </p:blipFill>
          <p:spPr bwMode="auto">
            <a:xfrm>
              <a:off x="6437696" y="3483478"/>
              <a:ext cx="1819660" cy="1004270"/>
            </a:xfrm>
            <a:prstGeom prst="rect">
              <a:avLst/>
            </a:prstGeom>
          </p:spPr>
        </p:pic>
        <p:pic>
          <p:nvPicPr>
            <p:cNvPr id="15" name="Picture 2"/>
            <p:cNvPicPr>
              <a:picLocks noChangeAspect="1" noChangeArrowheads="1"/>
            </p:cNvPicPr>
            <p:nvPr/>
          </p:nvPicPr>
          <p:blipFill>
            <a:blip r:embed="rId6" cstate="print"/>
            <a:srcRect l="18557" t="16520" r="22043" b="29480"/>
            <a:stretch>
              <a:fillRect/>
            </a:stretch>
          </p:blipFill>
          <p:spPr bwMode="auto">
            <a:xfrm>
              <a:off x="4285157" y="3372892"/>
              <a:ext cx="2044734" cy="1051771"/>
            </a:xfrm>
            <a:prstGeom prst="rect">
              <a:avLst/>
            </a:prstGeom>
            <a:noFill/>
            <a:ln w="9525">
              <a:noFill/>
              <a:miter lim="800000"/>
              <a:headEnd/>
              <a:tailEnd/>
            </a:ln>
          </p:spPr>
        </p:pic>
        <p:pic>
          <p:nvPicPr>
            <p:cNvPr id="16" name="图片 15" descr="cid:_1_1CECCA9C1CECC66C000F180848257AB4"/>
            <p:cNvPicPr/>
            <p:nvPr/>
          </p:nvPicPr>
          <p:blipFill>
            <a:blip r:embed="rId7" r:link="rId8" cstate="print"/>
            <a:srcRect r="37142" b="1563"/>
            <a:stretch>
              <a:fillRect/>
            </a:stretch>
          </p:blipFill>
          <p:spPr bwMode="auto">
            <a:xfrm>
              <a:off x="2385383" y="3446496"/>
              <a:ext cx="1749377" cy="1006499"/>
            </a:xfrm>
            <a:prstGeom prst="rect">
              <a:avLst/>
            </a:prstGeom>
            <a:noFill/>
            <a:ln w="9525">
              <a:noFill/>
              <a:miter lim="800000"/>
              <a:headEnd/>
              <a:tailEnd/>
            </a:ln>
          </p:spPr>
        </p:pic>
        <p:pic>
          <p:nvPicPr>
            <p:cNvPr id="17" name="图片 16" descr="BigBull_IMG_4760.JPG"/>
            <p:cNvPicPr>
              <a:picLocks noChangeAspect="1"/>
            </p:cNvPicPr>
            <p:nvPr/>
          </p:nvPicPr>
          <p:blipFill>
            <a:blip r:embed="rId9" cstate="print"/>
            <a:stretch>
              <a:fillRect/>
            </a:stretch>
          </p:blipFill>
          <p:spPr>
            <a:xfrm>
              <a:off x="8402337" y="3485274"/>
              <a:ext cx="1530434" cy="860646"/>
            </a:xfrm>
            <a:prstGeom prst="rect">
              <a:avLst/>
            </a:prstGeom>
          </p:spPr>
        </p:pic>
        <p:sp>
          <p:nvSpPr>
            <p:cNvPr id="18" name="TextBox 34"/>
            <p:cNvSpPr txBox="1"/>
            <p:nvPr/>
          </p:nvSpPr>
          <p:spPr>
            <a:xfrm>
              <a:off x="6490592" y="2815293"/>
              <a:ext cx="1834969" cy="538693"/>
            </a:xfrm>
            <a:prstGeom prst="rect">
              <a:avLst/>
            </a:prstGeom>
            <a:noFill/>
          </p:spPr>
          <p:txBody>
            <a:bodyPr wrap="square" rtlCol="0">
              <a:noAutofit/>
            </a:bodyPr>
            <a:lstStyle/>
            <a:p>
              <a:pPr algn="ctr" fontAlgn="ctr"/>
              <a:r>
                <a:rPr lang="en-US" altLang="zh-CN" sz="1600" b="1" dirty="0"/>
                <a:t>Building equipment room</a:t>
              </a:r>
              <a:endParaRPr lang="en-US" altLang="zh-CN" sz="1600" b="1" dirty="0">
                <a:solidFill>
                  <a:prstClr val="black"/>
                </a:solidFill>
              </a:endParaRPr>
            </a:p>
          </p:txBody>
        </p:sp>
        <p:sp>
          <p:nvSpPr>
            <p:cNvPr id="19" name="TextBox 35"/>
            <p:cNvSpPr txBox="1"/>
            <p:nvPr/>
          </p:nvSpPr>
          <p:spPr>
            <a:xfrm>
              <a:off x="8273354" y="2803990"/>
              <a:ext cx="1837495" cy="629242"/>
            </a:xfrm>
            <a:prstGeom prst="rect">
              <a:avLst/>
            </a:prstGeom>
            <a:noFill/>
          </p:spPr>
          <p:txBody>
            <a:bodyPr wrap="square" rtlCol="0">
              <a:noAutofit/>
            </a:bodyPr>
            <a:lstStyle/>
            <a:p>
              <a:pPr algn="ctr" fontAlgn="ctr"/>
              <a:r>
                <a:rPr lang="en-US" altLang="zh-CN" sz="1600" b="1" dirty="0"/>
                <a:t>Warehouse equipment room</a:t>
              </a:r>
              <a:endParaRPr lang="en-US" altLang="zh-CN" sz="1600" b="1" dirty="0">
                <a:solidFill>
                  <a:prstClr val="black"/>
                </a:solidFill>
              </a:endParaRPr>
            </a:p>
          </p:txBody>
        </p:sp>
        <p:sp>
          <p:nvSpPr>
            <p:cNvPr id="20" name="TextBox 36"/>
            <p:cNvSpPr txBox="1"/>
            <p:nvPr/>
          </p:nvSpPr>
          <p:spPr>
            <a:xfrm>
              <a:off x="4368323" y="2810146"/>
              <a:ext cx="1960222" cy="738664"/>
            </a:xfrm>
            <a:prstGeom prst="rect">
              <a:avLst/>
            </a:prstGeom>
            <a:noFill/>
          </p:spPr>
          <p:txBody>
            <a:bodyPr wrap="square" rtlCol="0">
              <a:noAutofit/>
            </a:bodyPr>
            <a:lstStyle/>
            <a:p>
              <a:pPr algn="ctr" fontAlgn="ctr"/>
              <a:r>
                <a:rPr lang="en-US" altLang="zh-CN" sz="1600" b="1" dirty="0"/>
                <a:t>Functional zoning for each floor</a:t>
              </a:r>
              <a:endParaRPr lang="en-US" altLang="zh-CN" sz="1600" b="1" dirty="0">
                <a:solidFill>
                  <a:prstClr val="black"/>
                </a:solidFill>
              </a:endParaRPr>
            </a:p>
          </p:txBody>
        </p:sp>
        <p:sp>
          <p:nvSpPr>
            <p:cNvPr id="21" name="TextBox 37"/>
            <p:cNvSpPr txBox="1"/>
            <p:nvPr/>
          </p:nvSpPr>
          <p:spPr>
            <a:xfrm>
              <a:off x="2481763" y="2815293"/>
              <a:ext cx="1631372" cy="523220"/>
            </a:xfrm>
            <a:prstGeom prst="rect">
              <a:avLst/>
            </a:prstGeom>
            <a:noFill/>
          </p:spPr>
          <p:txBody>
            <a:bodyPr wrap="square" rtlCol="0">
              <a:noAutofit/>
            </a:bodyPr>
            <a:lstStyle/>
            <a:p>
              <a:pPr algn="ctr" fontAlgn="ctr"/>
              <a:r>
                <a:rPr lang="en-US" altLang="zh-CN" sz="1600" b="1" dirty="0"/>
                <a:t>Independent room</a:t>
              </a:r>
              <a:endParaRPr lang="en-US" altLang="zh-CN" sz="1600" b="1" dirty="0">
                <a:solidFill>
                  <a:prstClr val="black"/>
                </a:solidFill>
              </a:endParaRPr>
            </a:p>
          </p:txBody>
        </p:sp>
        <p:sp>
          <p:nvSpPr>
            <p:cNvPr id="22" name="TextBox 86"/>
            <p:cNvSpPr txBox="1"/>
            <p:nvPr/>
          </p:nvSpPr>
          <p:spPr>
            <a:xfrm>
              <a:off x="2955419" y="4630189"/>
              <a:ext cx="1108873" cy="311905"/>
            </a:xfrm>
            <a:prstGeom prst="rect">
              <a:avLst/>
            </a:prstGeom>
            <a:noFill/>
            <a:ln>
              <a:solidFill>
                <a:srgbClr val="FF0000"/>
              </a:solidFill>
            </a:ln>
          </p:spPr>
          <p:txBody>
            <a:bodyPr wrap="square" rtlCol="0">
              <a:noAutofit/>
            </a:bodyPr>
            <a:lstStyle/>
            <a:p>
              <a:pPr algn="ctr" fontAlgn="ctr"/>
              <a:r>
                <a:rPr lang="en-US" altLang="zh-CN" sz="1400" b="1" dirty="0"/>
                <a:t>Air cooled</a:t>
              </a:r>
              <a:endParaRPr lang="en-US" altLang="zh-CN" sz="1400" b="1" dirty="0">
                <a:solidFill>
                  <a:prstClr val="black"/>
                </a:solidFill>
              </a:endParaRPr>
            </a:p>
          </p:txBody>
        </p:sp>
        <p:sp>
          <p:nvSpPr>
            <p:cNvPr id="23" name="TextBox 101"/>
            <p:cNvSpPr txBox="1"/>
            <p:nvPr/>
          </p:nvSpPr>
          <p:spPr>
            <a:xfrm>
              <a:off x="5120414" y="4612542"/>
              <a:ext cx="1317282" cy="554720"/>
            </a:xfrm>
            <a:prstGeom prst="rect">
              <a:avLst/>
            </a:prstGeom>
            <a:noFill/>
            <a:ln>
              <a:solidFill>
                <a:srgbClr val="FF0000"/>
              </a:solidFill>
            </a:ln>
          </p:spPr>
          <p:txBody>
            <a:bodyPr wrap="square" rtlCol="0">
              <a:noAutofit/>
            </a:bodyPr>
            <a:lstStyle/>
            <a:p>
              <a:pPr algn="ctr" fontAlgn="ctr"/>
              <a:r>
                <a:rPr lang="en-US" altLang="zh-CN" sz="1400" b="1" dirty="0"/>
                <a:t>Air cooled or chilled water</a:t>
              </a:r>
              <a:endParaRPr lang="en-US" altLang="zh-CN" sz="1400" b="1" dirty="0">
                <a:solidFill>
                  <a:prstClr val="black"/>
                </a:solidFill>
              </a:endParaRPr>
            </a:p>
          </p:txBody>
        </p:sp>
        <p:sp>
          <p:nvSpPr>
            <p:cNvPr id="24" name="TextBox 77"/>
            <p:cNvSpPr txBox="1"/>
            <p:nvPr/>
          </p:nvSpPr>
          <p:spPr>
            <a:xfrm>
              <a:off x="6490592" y="4608413"/>
              <a:ext cx="885371" cy="282163"/>
            </a:xfrm>
            <a:prstGeom prst="rect">
              <a:avLst/>
            </a:prstGeom>
            <a:noFill/>
          </p:spPr>
          <p:txBody>
            <a:bodyPr wrap="square" rtlCol="0">
              <a:noAutofit/>
            </a:bodyPr>
            <a:lstStyle/>
            <a:p>
              <a:pPr fontAlgn="ctr"/>
              <a:r>
                <a:rPr lang="en-US" altLang="zh-CN" sz="1200" b="1">
                  <a:solidFill>
                    <a:prstClr val="black"/>
                  </a:solidFill>
                </a:rPr>
                <a:t>1000 m</a:t>
              </a:r>
              <a:r>
                <a:rPr lang="en-US" altLang="zh-CN" sz="1200" b="1" baseline="30000">
                  <a:solidFill>
                    <a:prstClr val="black"/>
                  </a:solidFill>
                </a:rPr>
                <a:t>2</a:t>
              </a:r>
              <a:endParaRPr lang="en-US" altLang="zh-CN" sz="1200" b="1" baseline="30000" dirty="0">
                <a:solidFill>
                  <a:prstClr val="black"/>
                </a:solidFill>
              </a:endParaRPr>
            </a:p>
          </p:txBody>
        </p:sp>
        <p:sp>
          <p:nvSpPr>
            <p:cNvPr id="25" name="TextBox 25"/>
            <p:cNvSpPr txBox="1"/>
            <p:nvPr/>
          </p:nvSpPr>
          <p:spPr>
            <a:xfrm>
              <a:off x="6536818" y="4920318"/>
              <a:ext cx="1064821" cy="246944"/>
            </a:xfrm>
            <a:prstGeom prst="rect">
              <a:avLst/>
            </a:prstGeom>
            <a:noFill/>
          </p:spPr>
          <p:txBody>
            <a:bodyPr wrap="square" rtlCol="0">
              <a:noAutofit/>
            </a:bodyPr>
            <a:lstStyle/>
            <a:p>
              <a:pPr fontAlgn="ctr"/>
              <a:r>
                <a:rPr lang="en-US" altLang="zh-CN" sz="1400" b="1" dirty="0">
                  <a:solidFill>
                    <a:prstClr val="black"/>
                  </a:solidFill>
                  <a:ea typeface="宋体" pitchFamily="2" charset="-122"/>
                </a:rPr>
                <a:t>(2 MW)</a:t>
              </a:r>
            </a:p>
          </p:txBody>
        </p:sp>
      </p:grpSp>
    </p:spTree>
    <p:extLst>
      <p:ext uri="{BB962C8B-B14F-4D97-AF65-F5344CB8AC3E}">
        <p14:creationId xmlns:p14="http://schemas.microsoft.com/office/powerpoint/2010/main" val="5653552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Cooling </a:t>
            </a:r>
            <a:r>
              <a:rPr lang="en-US" altLang="zh-CN" dirty="0"/>
              <a:t>System </a:t>
            </a:r>
            <a:r>
              <a:rPr lang="en-US" altLang="zh-CN" dirty="0" smtClean="0"/>
              <a:t>(3)</a:t>
            </a:r>
            <a:endParaRPr lang="zh-CN" altLang="en-US" dirty="0"/>
          </a:p>
        </p:txBody>
      </p:sp>
      <p:sp>
        <p:nvSpPr>
          <p:cNvPr id="5" name="文本占位符 4"/>
          <p:cNvSpPr>
            <a:spLocks noGrp="1"/>
          </p:cNvSpPr>
          <p:nvPr>
            <p:ph type="body" sz="quarter" idx="10"/>
          </p:nvPr>
        </p:nvSpPr>
        <p:spPr/>
        <p:txBody>
          <a:bodyPr/>
          <a:lstStyle/>
          <a:p>
            <a:r>
              <a:rPr lang="en-US" altLang="zh-CN" dirty="0"/>
              <a:t>Three cooling configurations: equipment room cooling, in-row cooling, and cabinet cooling. </a:t>
            </a:r>
            <a:endParaRPr lang="zh-CN" altLang="en-US" dirty="0"/>
          </a:p>
        </p:txBody>
      </p:sp>
      <p:pic>
        <p:nvPicPr>
          <p:cNvPr id="3" name="Picture 2"/>
          <p:cNvPicPr>
            <a:picLocks noChangeAspect="1" noChangeArrowheads="1"/>
          </p:cNvPicPr>
          <p:nvPr/>
        </p:nvPicPr>
        <p:blipFill>
          <a:blip r:embed="rId3" cstate="print"/>
          <a:srcRect/>
          <a:stretch>
            <a:fillRect/>
          </a:stretch>
        </p:blipFill>
        <p:spPr bwMode="auto">
          <a:xfrm>
            <a:off x="7555805" y="2463194"/>
            <a:ext cx="3308171" cy="2506287"/>
          </a:xfrm>
          <a:prstGeom prst="rect">
            <a:avLst/>
          </a:prstGeom>
          <a:noFill/>
          <a:ln w="9525">
            <a:noFill/>
            <a:miter lim="800000"/>
            <a:headEnd/>
            <a:tailEnd/>
          </a:ln>
        </p:spPr>
      </p:pic>
      <p:sp>
        <p:nvSpPr>
          <p:cNvPr id="4" name="文本占位符 2"/>
          <p:cNvSpPr txBox="1">
            <a:spLocks/>
          </p:cNvSpPr>
          <p:nvPr/>
        </p:nvSpPr>
        <p:spPr>
          <a:xfrm>
            <a:off x="2208214" y="1376363"/>
            <a:ext cx="7920037" cy="3924300"/>
          </a:xfrm>
          <a:prstGeom prst="rect">
            <a:avLst/>
          </a:prstGeom>
        </p:spPr>
        <p:txBody>
          <a:bodyPr>
            <a:noAutofit/>
          </a:bodyPr>
          <a:lstStyle>
            <a:lvl1pPr marL="301625" indent="-301625" algn="l" defTabSz="801688" rtl="0" eaLnBrk="0" fontAlgn="base" hangingPunct="1">
              <a:lnSpc>
                <a:spcPct val="140000"/>
              </a:lnSpc>
              <a:spcBef>
                <a:spcPct val="30000"/>
              </a:spcBef>
              <a:spcAft>
                <a:spcPct val="0"/>
              </a:spcAft>
              <a:buClr>
                <a:srgbClr val="808080"/>
              </a:buClr>
              <a:buSzPct val="60000"/>
              <a:buFont typeface="Wingdings" pitchFamily="2" charset="2"/>
              <a:buChar char="l"/>
              <a:defRPr sz="2200">
                <a:solidFill>
                  <a:schemeClr val="tx1"/>
                </a:solidFill>
                <a:latin typeface="+mn-lt"/>
                <a:ea typeface="+mn-ea"/>
                <a:cs typeface="+mn-cs"/>
              </a:defRPr>
            </a:lvl1pPr>
            <a:lvl2pPr marL="654050" indent="-252413" algn="l" defTabSz="801688" rtl="0" eaLnBrk="0"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0"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0"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0"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fontAlgn="ctr">
              <a:lnSpc>
                <a:spcPct val="100000"/>
              </a:lnSpc>
            </a:pPr>
            <a:endParaRPr lang="en-US" altLang="zh-CN" sz="1600" kern="0" dirty="0">
              <a:latin typeface="FrutigerNext LT Regular"/>
            </a:endParaRPr>
          </a:p>
        </p:txBody>
      </p:sp>
      <p:pic>
        <p:nvPicPr>
          <p:cNvPr id="26" name="图片 25"/>
          <p:cNvPicPr>
            <a:picLocks noChangeAspect="1"/>
          </p:cNvPicPr>
          <p:nvPr/>
        </p:nvPicPr>
        <p:blipFill>
          <a:blip r:embed="rId4" cstate="print"/>
          <a:stretch>
            <a:fillRect/>
          </a:stretch>
        </p:blipFill>
        <p:spPr>
          <a:xfrm>
            <a:off x="1122633" y="3361963"/>
            <a:ext cx="4278318" cy="1806781"/>
          </a:xfrm>
          <a:prstGeom prst="rect">
            <a:avLst/>
          </a:prstGeom>
        </p:spPr>
      </p:pic>
      <p:sp>
        <p:nvSpPr>
          <p:cNvPr id="27" name="TextBox 37"/>
          <p:cNvSpPr txBox="1"/>
          <p:nvPr/>
        </p:nvSpPr>
        <p:spPr>
          <a:xfrm>
            <a:off x="4167472" y="2814638"/>
            <a:ext cx="1206888" cy="476688"/>
          </a:xfrm>
          <a:prstGeom prst="rect">
            <a:avLst/>
          </a:prstGeom>
          <a:noFill/>
        </p:spPr>
        <p:txBody>
          <a:bodyPr wrap="square" rtlCol="0">
            <a:noAutofit/>
          </a:bodyPr>
          <a:lstStyle/>
          <a:p>
            <a:pPr algn="ctr" fontAlgn="ctr"/>
            <a:r>
              <a:rPr lang="en-US" altLang="zh-CN" sz="1400" b="1" dirty="0"/>
              <a:t>In-cabinet </a:t>
            </a:r>
          </a:p>
          <a:p>
            <a:pPr algn="ctr" fontAlgn="ctr"/>
            <a:r>
              <a:rPr lang="en-US" altLang="zh-CN" sz="1400" b="1" dirty="0"/>
              <a:t>cooling</a:t>
            </a:r>
            <a:endParaRPr lang="en-US" altLang="zh-CN" sz="1400" b="1" dirty="0">
              <a:solidFill>
                <a:prstClr val="black"/>
              </a:solidFill>
            </a:endParaRPr>
          </a:p>
        </p:txBody>
      </p:sp>
      <p:sp>
        <p:nvSpPr>
          <p:cNvPr id="28" name="右箭头 27"/>
          <p:cNvSpPr/>
          <p:nvPr/>
        </p:nvSpPr>
        <p:spPr bwMode="auto">
          <a:xfrm>
            <a:off x="7612079" y="3502148"/>
            <a:ext cx="407781" cy="238710"/>
          </a:xfrm>
          <a:prstGeom prst="rightArrow">
            <a:avLst/>
          </a:prstGeom>
          <a:ln/>
          <a:extLst/>
        </p:spPr>
        <p:style>
          <a:lnRef idx="1">
            <a:schemeClr val="accent4"/>
          </a:lnRef>
          <a:fillRef idx="2">
            <a:schemeClr val="accent4"/>
          </a:fillRef>
          <a:effectRef idx="1">
            <a:schemeClr val="accent4"/>
          </a:effectRef>
          <a:fontRef idx="minor">
            <a:schemeClr val="dk1"/>
          </a:fontRef>
        </p:style>
        <p:txBody>
          <a:bodyPr>
            <a:noAutofit/>
          </a:bodyPr>
          <a:lstStyle/>
          <a:p>
            <a:pPr defTabSz="914245" fontAlgn="ctr">
              <a:buClr>
                <a:srgbClr val="CC9900"/>
              </a:buClr>
              <a:buFont typeface="Wingdings" pitchFamily="2" charset="2"/>
              <a:buChar char="n"/>
              <a:defRPr/>
            </a:pPr>
            <a:endParaRPr lang="en-US" altLang="zh-CN" dirty="0">
              <a:solidFill>
                <a:schemeClr val="tx1"/>
              </a:solidFill>
            </a:endParaRPr>
          </a:p>
        </p:txBody>
      </p:sp>
      <p:sp>
        <p:nvSpPr>
          <p:cNvPr id="29" name="TextBox 14"/>
          <p:cNvSpPr txBox="1"/>
          <p:nvPr/>
        </p:nvSpPr>
        <p:spPr bwMode="auto">
          <a:xfrm>
            <a:off x="6486532" y="3349619"/>
            <a:ext cx="1262706" cy="496016"/>
          </a:xfrm>
          <a:prstGeom prst="rect">
            <a:avLst/>
          </a:prstGeom>
          <a:noFill/>
        </p:spPr>
        <p:txBody>
          <a:bodyPr wrap="square">
            <a:noAutofit/>
          </a:bodyPr>
          <a:lstStyle/>
          <a:p>
            <a:pPr fontAlgn="ctr">
              <a:defRPr/>
            </a:pPr>
            <a:r>
              <a:rPr lang="en-US" altLang="zh-CN" sz="1600" dirty="0"/>
              <a:t>In-row air conditioner</a:t>
            </a:r>
          </a:p>
        </p:txBody>
      </p:sp>
      <p:sp>
        <p:nvSpPr>
          <p:cNvPr id="30" name="TextBox 16"/>
          <p:cNvSpPr txBox="1"/>
          <p:nvPr/>
        </p:nvSpPr>
        <p:spPr bwMode="auto">
          <a:xfrm>
            <a:off x="7180594" y="3903642"/>
            <a:ext cx="1424873" cy="461603"/>
          </a:xfrm>
          <a:prstGeom prst="rect">
            <a:avLst/>
          </a:prstGeom>
          <a:noFill/>
        </p:spPr>
        <p:txBody>
          <a:bodyPr wrap="square">
            <a:noAutofit/>
          </a:bodyPr>
          <a:lstStyle/>
          <a:p>
            <a:pPr fontAlgn="ctr">
              <a:defRPr/>
            </a:pPr>
            <a:r>
              <a:rPr lang="en-US" altLang="zh-CN" sz="1600" dirty="0"/>
              <a:t>In-cabinet air conditioner</a:t>
            </a:r>
          </a:p>
        </p:txBody>
      </p:sp>
      <p:sp>
        <p:nvSpPr>
          <p:cNvPr id="31" name="右箭头 30"/>
          <p:cNvSpPr/>
          <p:nvPr/>
        </p:nvSpPr>
        <p:spPr bwMode="auto">
          <a:xfrm>
            <a:off x="9503979" y="4454195"/>
            <a:ext cx="316081" cy="241246"/>
          </a:xfrm>
          <a:prstGeom prst="rightArrow">
            <a:avLst/>
          </a:prstGeom>
          <a:ln/>
          <a:extLst/>
        </p:spPr>
        <p:style>
          <a:lnRef idx="1">
            <a:schemeClr val="accent4"/>
          </a:lnRef>
          <a:fillRef idx="2">
            <a:schemeClr val="accent4"/>
          </a:fillRef>
          <a:effectRef idx="1">
            <a:schemeClr val="accent4"/>
          </a:effectRef>
          <a:fontRef idx="minor">
            <a:schemeClr val="dk1"/>
          </a:fontRef>
        </p:style>
        <p:txBody>
          <a:bodyPr>
            <a:noAutofit/>
          </a:bodyPr>
          <a:lstStyle/>
          <a:p>
            <a:pPr defTabSz="914245" fontAlgn="ctr">
              <a:buClr>
                <a:srgbClr val="CC9900"/>
              </a:buClr>
              <a:buFont typeface="Wingdings" pitchFamily="2" charset="2"/>
              <a:buChar char="n"/>
              <a:defRPr/>
            </a:pPr>
            <a:endParaRPr lang="en-US" altLang="zh-CN" dirty="0">
              <a:solidFill>
                <a:schemeClr val="tx1"/>
              </a:solidFill>
            </a:endParaRPr>
          </a:p>
        </p:txBody>
      </p:sp>
      <p:sp>
        <p:nvSpPr>
          <p:cNvPr id="32" name="右箭头 31"/>
          <p:cNvSpPr/>
          <p:nvPr/>
        </p:nvSpPr>
        <p:spPr bwMode="auto">
          <a:xfrm>
            <a:off x="8545289" y="3968492"/>
            <a:ext cx="407781" cy="238710"/>
          </a:xfrm>
          <a:prstGeom prst="rightArrow">
            <a:avLst/>
          </a:prstGeom>
          <a:ln/>
          <a:extLst/>
        </p:spPr>
        <p:style>
          <a:lnRef idx="1">
            <a:schemeClr val="accent4"/>
          </a:lnRef>
          <a:fillRef idx="2">
            <a:schemeClr val="accent4"/>
          </a:fillRef>
          <a:effectRef idx="1">
            <a:schemeClr val="accent4"/>
          </a:effectRef>
          <a:fontRef idx="minor">
            <a:schemeClr val="dk1"/>
          </a:fontRef>
        </p:style>
        <p:txBody>
          <a:bodyPr>
            <a:noAutofit/>
          </a:bodyPr>
          <a:lstStyle/>
          <a:p>
            <a:pPr defTabSz="914245" fontAlgn="ctr">
              <a:buClr>
                <a:srgbClr val="CC9900"/>
              </a:buClr>
              <a:buFont typeface="Wingdings" pitchFamily="2" charset="2"/>
              <a:buChar char="n"/>
              <a:defRPr/>
            </a:pPr>
            <a:endParaRPr lang="en-US" altLang="zh-CN" dirty="0">
              <a:solidFill>
                <a:schemeClr val="tx1"/>
              </a:solidFill>
            </a:endParaRPr>
          </a:p>
        </p:txBody>
      </p:sp>
      <p:sp>
        <p:nvSpPr>
          <p:cNvPr id="33" name="TextBox 17"/>
          <p:cNvSpPr txBox="1"/>
          <p:nvPr/>
        </p:nvSpPr>
        <p:spPr bwMode="auto">
          <a:xfrm>
            <a:off x="8329804" y="4401614"/>
            <a:ext cx="1246532" cy="471263"/>
          </a:xfrm>
          <a:prstGeom prst="rect">
            <a:avLst/>
          </a:prstGeom>
          <a:noFill/>
        </p:spPr>
        <p:txBody>
          <a:bodyPr wrap="square">
            <a:noAutofit/>
          </a:bodyPr>
          <a:lstStyle/>
          <a:p>
            <a:pPr fontAlgn="ctr">
              <a:defRPr/>
            </a:pPr>
            <a:r>
              <a:rPr lang="en-US" altLang="zh-CN" sz="1600" dirty="0"/>
              <a:t>In-room air conditioner</a:t>
            </a:r>
          </a:p>
        </p:txBody>
      </p:sp>
      <p:sp>
        <p:nvSpPr>
          <p:cNvPr id="34" name="矩形 33"/>
          <p:cNvSpPr/>
          <p:nvPr/>
        </p:nvSpPr>
        <p:spPr>
          <a:xfrm>
            <a:off x="1521790" y="2838742"/>
            <a:ext cx="936475" cy="523220"/>
          </a:xfrm>
          <a:prstGeom prst="rect">
            <a:avLst/>
          </a:prstGeom>
        </p:spPr>
        <p:txBody>
          <a:bodyPr wrap="none">
            <a:spAutoFit/>
          </a:bodyPr>
          <a:lstStyle/>
          <a:p>
            <a:r>
              <a:rPr lang="en-US" altLang="zh-CN" sz="1400" b="1" dirty="0"/>
              <a:t>In-room </a:t>
            </a:r>
          </a:p>
          <a:p>
            <a:pPr algn="ctr"/>
            <a:r>
              <a:rPr lang="en-US" altLang="zh-CN" sz="1400" b="1" dirty="0"/>
              <a:t>cooling </a:t>
            </a:r>
            <a:endParaRPr lang="zh-CN" altLang="en-US" sz="1400" dirty="0"/>
          </a:p>
        </p:txBody>
      </p:sp>
      <p:sp>
        <p:nvSpPr>
          <p:cNvPr id="35" name="矩形 34"/>
          <p:cNvSpPr/>
          <p:nvPr/>
        </p:nvSpPr>
        <p:spPr>
          <a:xfrm>
            <a:off x="3003140" y="2827109"/>
            <a:ext cx="873957" cy="523220"/>
          </a:xfrm>
          <a:prstGeom prst="rect">
            <a:avLst/>
          </a:prstGeom>
        </p:spPr>
        <p:txBody>
          <a:bodyPr wrap="none">
            <a:spAutoFit/>
          </a:bodyPr>
          <a:lstStyle/>
          <a:p>
            <a:r>
              <a:rPr lang="en-US" altLang="zh-CN" sz="1400" b="1" dirty="0"/>
              <a:t>In-row </a:t>
            </a:r>
          </a:p>
          <a:p>
            <a:r>
              <a:rPr lang="en-US" altLang="zh-CN" sz="1400" b="1" dirty="0"/>
              <a:t>cooling </a:t>
            </a:r>
            <a:endParaRPr lang="zh-CN" altLang="en-US" sz="1400" dirty="0"/>
          </a:p>
        </p:txBody>
      </p:sp>
    </p:spTree>
    <p:extLst>
      <p:ext uri="{BB962C8B-B14F-4D97-AF65-F5344CB8AC3E}">
        <p14:creationId xmlns:p14="http://schemas.microsoft.com/office/powerpoint/2010/main" val="2521344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t>This </a:t>
            </a:r>
            <a:r>
              <a:rPr lang="en-US" altLang="zh-CN" dirty="0"/>
              <a:t>slides </a:t>
            </a:r>
            <a:r>
              <a:rPr lang="en-US" dirty="0" smtClean="0"/>
              <a:t>describe </a:t>
            </a:r>
            <a:r>
              <a:rPr lang="en-US" dirty="0"/>
              <a:t>the development, key components, common standards, and common energy consumption indicators of the data center infrastructure.</a:t>
            </a:r>
          </a:p>
        </p:txBody>
      </p:sp>
    </p:spTree>
    <p:extLst>
      <p:ext uri="{BB962C8B-B14F-4D97-AF65-F5344CB8AC3E}">
        <p14:creationId xmlns:p14="http://schemas.microsoft.com/office/powerpoint/2010/main" val="17108690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Data Center Integrated Management </a:t>
            </a:r>
            <a:r>
              <a:rPr lang="en-US" altLang="zh-CN" dirty="0" smtClean="0"/>
              <a:t>(1)</a:t>
            </a:r>
            <a:endParaRPr lang="zh-CN" altLang="en-US" dirty="0"/>
          </a:p>
        </p:txBody>
      </p:sp>
      <p:sp>
        <p:nvSpPr>
          <p:cNvPr id="4" name="文本占位符 3"/>
          <p:cNvSpPr>
            <a:spLocks noGrp="1"/>
          </p:cNvSpPr>
          <p:nvPr>
            <p:ph type="body" sz="quarter" idx="10"/>
          </p:nvPr>
        </p:nvSpPr>
        <p:spPr/>
        <p:txBody>
          <a:bodyPr/>
          <a:lstStyle/>
          <a:p>
            <a:r>
              <a:rPr lang="en-US" altLang="zh-CN" sz="1600" dirty="0"/>
              <a:t>Concept: The monitoring system in the equipment room implements central monitoring and maintenance management over the power and environment in the equipment room to improve the reliability of the data center and security of data devices, facilitate O&amp;M, and increase management efficiency.</a:t>
            </a:r>
          </a:p>
          <a:p>
            <a:r>
              <a:rPr lang="en-US" altLang="zh-CN" sz="1600" dirty="0"/>
              <a:t>Objects: The power system, environment system, firefighting system, and security system are the primary objects to be monitored.</a:t>
            </a:r>
          </a:p>
          <a:p>
            <a:r>
              <a:rPr lang="en-US" altLang="zh-CN" sz="1600" dirty="0"/>
              <a:t>Functions: Based on the integrated network cabling system, the monitoring system in the equipment room adopts distributed monitoring, with the host placed in the monitoring room to run the software, to monitor all subsystems in a centralized manner using a uniform LCD. The monitoring system can monitor the operating status and parameters of all devices in real time, promptly generate alarms in forms of multimedia, voice, calls, and SMS when some components or parameters are abnormal, record historical data and alarms, and intelligently provide expert diagnosis, remote monitoring management, and web browsing.</a:t>
            </a:r>
          </a:p>
          <a:p>
            <a:endParaRPr lang="zh-CN" altLang="en-US" sz="1600" dirty="0"/>
          </a:p>
        </p:txBody>
      </p:sp>
    </p:spTree>
    <p:extLst>
      <p:ext uri="{BB962C8B-B14F-4D97-AF65-F5344CB8AC3E}">
        <p14:creationId xmlns:p14="http://schemas.microsoft.com/office/powerpoint/2010/main" val="7561103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Data Center Integrated Management </a:t>
            </a:r>
            <a:r>
              <a:rPr lang="en-US" altLang="zh-CN" dirty="0" smtClean="0"/>
              <a:t>(2)</a:t>
            </a:r>
            <a:endParaRPr lang="zh-CN" altLang="en-US" dirty="0"/>
          </a:p>
        </p:txBody>
      </p:sp>
      <p:graphicFrame>
        <p:nvGraphicFramePr>
          <p:cNvPr id="3" name="Object 1"/>
          <p:cNvGraphicFramePr>
            <a:graphicFrameLocks noChangeAspect="1"/>
          </p:cNvGraphicFramePr>
          <p:nvPr>
            <p:extLst>
              <p:ext uri="{D42A27DB-BD31-4B8C-83A1-F6EECF244321}">
                <p14:modId xmlns:p14="http://schemas.microsoft.com/office/powerpoint/2010/main" val="286748018"/>
              </p:ext>
            </p:extLst>
          </p:nvPr>
        </p:nvGraphicFramePr>
        <p:xfrm>
          <a:off x="1454227" y="1135077"/>
          <a:ext cx="9132983" cy="5055000"/>
        </p:xfrm>
        <a:graphic>
          <a:graphicData uri="http://schemas.openxmlformats.org/presentationml/2006/ole">
            <mc:AlternateContent xmlns:mc="http://schemas.openxmlformats.org/markup-compatibility/2006">
              <mc:Choice xmlns:v="urn:schemas-microsoft-com:vml" Requires="v">
                <p:oleObj spid="_x0000_s2072" name="Visio" r:id="rId4" imgW="5360956" imgH="3284696" progId="">
                  <p:embed/>
                </p:oleObj>
              </mc:Choice>
              <mc:Fallback>
                <p:oleObj name="Visio" r:id="rId4" imgW="5360956" imgH="3284696"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4227" y="1135077"/>
                        <a:ext cx="9132983" cy="5055000"/>
                      </a:xfrm>
                      <a:prstGeom prst="rect">
                        <a:avLst/>
                      </a:prstGeom>
                      <a:noFill/>
                      <a:extLst/>
                    </p:spPr>
                  </p:pic>
                </p:oleObj>
              </mc:Fallback>
            </mc:AlternateContent>
          </a:graphicData>
        </a:graphic>
      </p:graphicFrame>
    </p:spTree>
    <p:extLst>
      <p:ext uri="{BB962C8B-B14F-4D97-AF65-F5344CB8AC3E}">
        <p14:creationId xmlns:p14="http://schemas.microsoft.com/office/powerpoint/2010/main" val="33608248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rPr>
              <a:t>Introduction to Data Center Development</a:t>
            </a:r>
          </a:p>
          <a:p>
            <a:r>
              <a:rPr lang="en-US" dirty="0">
                <a:solidFill>
                  <a:schemeClr val="bg1">
                    <a:lumMod val="50000"/>
                  </a:schemeClr>
                </a:solidFill>
              </a:rPr>
              <a:t>Composition of Data Center Infrastructure</a:t>
            </a:r>
          </a:p>
          <a:p>
            <a:r>
              <a:rPr lang="en-US" b="1" dirty="0"/>
              <a:t>Introduction to Data Center Standards</a:t>
            </a:r>
          </a:p>
          <a:p>
            <a:r>
              <a:rPr lang="en-US" dirty="0">
                <a:solidFill>
                  <a:schemeClr val="bg1">
                    <a:lumMod val="50000"/>
                  </a:schemeClr>
                </a:solidFill>
              </a:rPr>
              <a:t>Common Energy Consumption Indicators</a:t>
            </a:r>
          </a:p>
          <a:p>
            <a:r>
              <a:rPr lang="en-US" dirty="0">
                <a:solidFill>
                  <a:schemeClr val="bg1">
                    <a:lumMod val="50000"/>
                  </a:schemeClr>
                </a:solidFill>
              </a:rPr>
              <a:t>Panorama of Huawei Data Center Solutions</a:t>
            </a:r>
          </a:p>
        </p:txBody>
      </p:sp>
    </p:spTree>
    <p:extLst>
      <p:ext uri="{BB962C8B-B14F-4D97-AF65-F5344CB8AC3E}">
        <p14:creationId xmlns:p14="http://schemas.microsoft.com/office/powerpoint/2010/main" val="41935810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Overview of Data Center Standards</a:t>
            </a:r>
          </a:p>
        </p:txBody>
      </p:sp>
      <p:sp>
        <p:nvSpPr>
          <p:cNvPr id="5" name="文本占位符 4"/>
          <p:cNvSpPr>
            <a:spLocks noGrp="1"/>
          </p:cNvSpPr>
          <p:nvPr>
            <p:ph type="body" sz="quarter" idx="10"/>
          </p:nvPr>
        </p:nvSpPr>
        <p:spPr/>
        <p:txBody>
          <a:bodyPr/>
          <a:lstStyle/>
          <a:p>
            <a:r>
              <a:rPr lang="en-US" sz="1800" dirty="0"/>
              <a:t>Standards are a way to unify the language and reduce communication costs. They are designed to make things simpler.</a:t>
            </a:r>
          </a:p>
          <a:p>
            <a:r>
              <a:rPr lang="en-US" sz="1600" dirty="0"/>
              <a:t>General standards</a:t>
            </a:r>
          </a:p>
          <a:p>
            <a:pPr lvl="1"/>
            <a:r>
              <a:rPr lang="en-US" sz="1400" dirty="0"/>
              <a:t>Code for Design of Data Centers (GB 50174-2017)</a:t>
            </a:r>
          </a:p>
          <a:p>
            <a:pPr lvl="1"/>
            <a:r>
              <a:rPr lang="en-US" sz="1400" dirty="0"/>
              <a:t>Data Center Site Infrastructure Tier Standard </a:t>
            </a:r>
            <a:r>
              <a:rPr lang="en-US" altLang="zh-CN" sz="1400" dirty="0"/>
              <a:t>– </a:t>
            </a:r>
            <a:r>
              <a:rPr lang="en-US" sz="1400" dirty="0" smtClean="0"/>
              <a:t>Operational Sustainability</a:t>
            </a:r>
          </a:p>
          <a:p>
            <a:pPr lvl="1"/>
            <a:r>
              <a:rPr lang="en-US" sz="1400" dirty="0" smtClean="0"/>
              <a:t>Data Center Site Infrastructure Tier Standard – Topology</a:t>
            </a:r>
            <a:endParaRPr lang="en-US" sz="1400" dirty="0"/>
          </a:p>
          <a:p>
            <a:pPr lvl="1"/>
            <a:r>
              <a:rPr lang="en-US" sz="1400" dirty="0"/>
              <a:t>TIA-942-B-2017, Telecommunication Infrastructure Standard for Data Centers, USA</a:t>
            </a:r>
          </a:p>
          <a:p>
            <a:pPr lvl="1"/>
            <a:endParaRPr lang="zh-CN" altLang="en-US" sz="1800" dirty="0" smtClean="0"/>
          </a:p>
          <a:p>
            <a:pPr lvl="1"/>
            <a:endParaRPr lang="zh-CN" altLang="en-US" sz="1800" dirty="0"/>
          </a:p>
          <a:p>
            <a:pPr lvl="1"/>
            <a:endParaRPr lang="zh-CN" altLang="en-US" sz="1800" dirty="0"/>
          </a:p>
          <a:p>
            <a:pPr lvl="1"/>
            <a:endParaRPr lang="zh-CN" altLang="en-US" sz="1800" dirty="0" smtClean="0"/>
          </a:p>
          <a:p>
            <a:endParaRPr lang="zh-CN" altLang="en-US" sz="2000" dirty="0"/>
          </a:p>
        </p:txBody>
      </p:sp>
      <p:graphicFrame>
        <p:nvGraphicFramePr>
          <p:cNvPr id="2" name="图示 1"/>
          <p:cNvGraphicFramePr/>
          <p:nvPr>
            <p:extLst/>
          </p:nvPr>
        </p:nvGraphicFramePr>
        <p:xfrm>
          <a:off x="7390618" y="2576014"/>
          <a:ext cx="4142833" cy="30560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365550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Introduction to Uptime Tier Standards </a:t>
            </a:r>
          </a:p>
        </p:txBody>
      </p:sp>
      <p:sp>
        <p:nvSpPr>
          <p:cNvPr id="4" name="文本占位符 3"/>
          <p:cNvSpPr>
            <a:spLocks noGrp="1"/>
          </p:cNvSpPr>
          <p:nvPr>
            <p:ph type="body" sz="quarter" idx="10"/>
          </p:nvPr>
        </p:nvSpPr>
        <p:spPr/>
        <p:txBody>
          <a:bodyPr/>
          <a:lstStyle/>
          <a:p>
            <a:pPr algn="l"/>
            <a:r>
              <a:rPr lang="en-US" sz="2000" dirty="0"/>
              <a:t>The Uptime Institute is a well-known data center standards organization and an independent certifier. Uptime Tier certification consists of three parts: Tier Certification of Design Documents, Tier Certification of Constructed Facility, and Tier Certification of Operational Sustainability.</a:t>
            </a:r>
          </a:p>
          <a:p>
            <a:pPr lvl="1"/>
            <a:endParaRPr lang="zh-CN" altLang="en-US" sz="1800" dirty="0"/>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59718" y="3154431"/>
            <a:ext cx="2348435" cy="2995863"/>
          </a:xfrm>
          <a:prstGeom prst="rect">
            <a:avLst/>
          </a:prstGeom>
        </p:spPr>
      </p:pic>
      <p:sp>
        <p:nvSpPr>
          <p:cNvPr id="5" name="文本占位符 3"/>
          <p:cNvSpPr txBox="1">
            <a:spLocks/>
          </p:cNvSpPr>
          <p:nvPr/>
        </p:nvSpPr>
        <p:spPr bwMode="auto">
          <a:xfrm>
            <a:off x="438312" y="2931407"/>
            <a:ext cx="8765846" cy="332648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2000" dirty="0"/>
              <a:t>According to the Uptime Tier standards, data center infrastructure is classified into four levels:</a:t>
            </a:r>
          </a:p>
          <a:p>
            <a:pPr lvl="1"/>
            <a:r>
              <a:rPr lang="en-US" sz="1800" dirty="0"/>
              <a:t>Tier I: Basic Data Center Site </a:t>
            </a:r>
            <a:r>
              <a:rPr lang="en-US" sz="1800" dirty="0" smtClean="0"/>
              <a:t>Infrastructure</a:t>
            </a:r>
            <a:endParaRPr lang="en-US" sz="1800" dirty="0"/>
          </a:p>
          <a:p>
            <a:pPr lvl="1"/>
            <a:r>
              <a:rPr lang="en-US" sz="1800" dirty="0"/>
              <a:t>Tier II: Redundant Site Infrastructure Capacity </a:t>
            </a:r>
            <a:r>
              <a:rPr lang="en-US" sz="1800" dirty="0" smtClean="0"/>
              <a:t>Components</a:t>
            </a:r>
            <a:endParaRPr lang="en-US" sz="1800" dirty="0"/>
          </a:p>
          <a:p>
            <a:pPr lvl="1"/>
            <a:r>
              <a:rPr lang="en-US" sz="1800" dirty="0"/>
              <a:t>Tier III: Concurrently Maintainable Site </a:t>
            </a:r>
            <a:r>
              <a:rPr lang="en-US" sz="1800" dirty="0" smtClean="0"/>
              <a:t>Infrastructure</a:t>
            </a:r>
            <a:endParaRPr lang="en-US" sz="1800" dirty="0"/>
          </a:p>
          <a:p>
            <a:pPr lvl="1"/>
            <a:r>
              <a:rPr lang="en-US" sz="1800" dirty="0"/>
              <a:t>Tier IV: Fault Tolerant Site </a:t>
            </a:r>
            <a:r>
              <a:rPr lang="en-US" sz="1800" dirty="0" smtClean="0"/>
              <a:t>Infrastructure</a:t>
            </a:r>
            <a:endParaRPr lang="en-US" sz="1800" dirty="0"/>
          </a:p>
          <a:p>
            <a:pPr lvl="1"/>
            <a:endParaRPr lang="zh-CN" altLang="en-US" sz="1800" dirty="0"/>
          </a:p>
        </p:txBody>
      </p:sp>
    </p:spTree>
    <p:extLst>
      <p:ext uri="{BB962C8B-B14F-4D97-AF65-F5344CB8AC3E}">
        <p14:creationId xmlns:p14="http://schemas.microsoft.com/office/powerpoint/2010/main" val="12764645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Introduction to TIA-942 Standard</a:t>
            </a:r>
          </a:p>
        </p:txBody>
      </p:sp>
      <p:sp>
        <p:nvSpPr>
          <p:cNvPr id="4" name="文本占位符 3"/>
          <p:cNvSpPr>
            <a:spLocks noGrp="1"/>
          </p:cNvSpPr>
          <p:nvPr>
            <p:ph type="body" sz="quarter" idx="10"/>
          </p:nvPr>
        </p:nvSpPr>
        <p:spPr/>
        <p:txBody>
          <a:bodyPr/>
          <a:lstStyle/>
          <a:p>
            <a:pPr algn="l"/>
            <a:r>
              <a:rPr lang="en-US" dirty="0"/>
              <a:t>TIA-942-B-2017 is </a:t>
            </a:r>
            <a:r>
              <a:rPr lang="en-US" i="1" dirty="0"/>
              <a:t>Telecommunications Infrastructure Standard for Data </a:t>
            </a:r>
            <a:r>
              <a:rPr lang="en-US" i="1" dirty="0" smtClean="0"/>
              <a:t>Centers</a:t>
            </a:r>
            <a:r>
              <a:rPr lang="en-US" dirty="0" smtClean="0"/>
              <a:t> </a:t>
            </a:r>
            <a:r>
              <a:rPr lang="en-US" dirty="0"/>
              <a:t>released by the USA. It classifies data centers into four </a:t>
            </a:r>
            <a:r>
              <a:rPr lang="en-US" dirty="0" smtClean="0"/>
              <a:t>classes based </a:t>
            </a:r>
            <a:r>
              <a:rPr lang="en-US" dirty="0"/>
              <a:t>on the usefulness and security of infrastructure. Its appendix describes the technical requirements of the four </a:t>
            </a:r>
            <a:r>
              <a:rPr lang="en-US" dirty="0" smtClean="0"/>
              <a:t>classes for telecommunications, architectural infrastructure, electrical, </a:t>
            </a:r>
            <a:r>
              <a:rPr lang="en-US" dirty="0"/>
              <a:t>and </a:t>
            </a:r>
            <a:r>
              <a:rPr lang="en-US" dirty="0" smtClean="0"/>
              <a:t>mechanical infrastructure.</a:t>
            </a:r>
            <a:endParaRPr lang="en-US" dirty="0"/>
          </a:p>
          <a:p>
            <a:pPr lvl="1"/>
            <a:r>
              <a:rPr lang="en-US" sz="2000" dirty="0"/>
              <a:t>I Data Center: Basic</a:t>
            </a:r>
          </a:p>
          <a:p>
            <a:pPr lvl="1"/>
            <a:r>
              <a:rPr lang="en-US" dirty="0"/>
              <a:t>II Data Center: Redundant Component</a:t>
            </a:r>
          </a:p>
          <a:p>
            <a:pPr lvl="1"/>
            <a:r>
              <a:rPr lang="en-US" dirty="0"/>
              <a:t>III Data Center: Concurrently Maintainable</a:t>
            </a:r>
          </a:p>
          <a:p>
            <a:pPr lvl="1"/>
            <a:r>
              <a:rPr lang="en-US" dirty="0"/>
              <a:t>IV Data Center: Fault Tolerant</a:t>
            </a:r>
          </a:p>
          <a:p>
            <a:pPr lvl="1"/>
            <a:endParaRPr lang="en-US" altLang="zh-CN" dirty="0" smtClean="0"/>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88056" y="3172879"/>
            <a:ext cx="2346113" cy="3007733"/>
          </a:xfrm>
          <a:prstGeom prst="rect">
            <a:avLst/>
          </a:prstGeom>
        </p:spPr>
      </p:pic>
    </p:spTree>
    <p:extLst>
      <p:ext uri="{BB962C8B-B14F-4D97-AF65-F5344CB8AC3E}">
        <p14:creationId xmlns:p14="http://schemas.microsoft.com/office/powerpoint/2010/main" val="41181412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Introduction to Other Standards (1)</a:t>
            </a:r>
          </a:p>
        </p:txBody>
      </p:sp>
      <p:sp>
        <p:nvSpPr>
          <p:cNvPr id="4" name="文本占位符 3"/>
          <p:cNvSpPr>
            <a:spLocks noGrp="1"/>
          </p:cNvSpPr>
          <p:nvPr>
            <p:ph type="body" sz="quarter" idx="10"/>
          </p:nvPr>
        </p:nvSpPr>
        <p:spPr/>
        <p:txBody>
          <a:bodyPr/>
          <a:lstStyle/>
          <a:p>
            <a:pPr marL="302279" lvl="1" indent="-302279" algn="just">
              <a:spcBef>
                <a:spcPts val="792"/>
              </a:spcBef>
              <a:buFont typeface="Wingdings" panose="05000000000000000000" pitchFamily="2" charset="2"/>
              <a:buChar char="l"/>
            </a:pPr>
            <a:r>
              <a:rPr lang="en-US" sz="2000" dirty="0">
                <a:cs typeface="Huawei Sans" panose="020C0503030203020204" pitchFamily="34" charset="0"/>
              </a:rPr>
              <a:t>ISO/IEC 30134 series standards, including five volumes</a:t>
            </a:r>
          </a:p>
          <a:p>
            <a:pPr marL="651339" lvl="2" indent="-302279" algn="just">
              <a:spcBef>
                <a:spcPts val="792"/>
              </a:spcBef>
              <a:buFont typeface="Wingdings" panose="05000000000000000000" pitchFamily="2" charset="2"/>
              <a:buChar char="l"/>
            </a:pPr>
            <a:r>
              <a:rPr lang="en-US" sz="1800" dirty="0">
                <a:cs typeface="Huawei Sans" panose="020C0503030203020204" pitchFamily="34" charset="0"/>
              </a:rPr>
              <a:t>Overview and general </a:t>
            </a:r>
            <a:r>
              <a:rPr lang="en-US" sz="1800" dirty="0" smtClean="0">
                <a:cs typeface="Huawei Sans" panose="020C0503030203020204" pitchFamily="34" charset="0"/>
              </a:rPr>
              <a:t>requirements - 2016</a:t>
            </a:r>
            <a:endParaRPr lang="en-US" sz="1800" dirty="0">
              <a:cs typeface="Huawei Sans" panose="020C0503030203020204" pitchFamily="34" charset="0"/>
            </a:endParaRPr>
          </a:p>
          <a:p>
            <a:pPr marL="651339" lvl="2" indent="-302279" algn="just">
              <a:spcBef>
                <a:spcPts val="792"/>
              </a:spcBef>
              <a:buFont typeface="Wingdings" panose="05000000000000000000" pitchFamily="2" charset="2"/>
              <a:buChar char="l"/>
            </a:pPr>
            <a:r>
              <a:rPr lang="en-US" sz="1800" dirty="0">
                <a:cs typeface="Huawei Sans" panose="020C0503030203020204" pitchFamily="34" charset="0"/>
              </a:rPr>
              <a:t>Power usage effectiveness (PUE) </a:t>
            </a:r>
            <a:r>
              <a:rPr lang="en-US" sz="1800" dirty="0" smtClean="0">
                <a:cs typeface="Huawei Sans" panose="020C0503030203020204" pitchFamily="34" charset="0"/>
              </a:rPr>
              <a:t>- 2016</a:t>
            </a:r>
            <a:endParaRPr lang="en-US" sz="1800" dirty="0">
              <a:cs typeface="Huawei Sans" panose="020C0503030203020204" pitchFamily="34" charset="0"/>
            </a:endParaRPr>
          </a:p>
          <a:p>
            <a:pPr marL="651339" lvl="2" indent="-302279" algn="just">
              <a:spcBef>
                <a:spcPts val="792"/>
              </a:spcBef>
              <a:buFont typeface="Wingdings" panose="05000000000000000000" pitchFamily="2" charset="2"/>
              <a:buChar char="l"/>
            </a:pPr>
            <a:r>
              <a:rPr lang="en-US" sz="1800" dirty="0">
                <a:cs typeface="Huawei Sans" panose="020C0503030203020204" pitchFamily="34" charset="0"/>
              </a:rPr>
              <a:t>Renewable energy factor (REF) </a:t>
            </a:r>
            <a:r>
              <a:rPr lang="en-US" sz="1800" dirty="0" smtClean="0">
                <a:cs typeface="Huawei Sans" panose="020C0503030203020204" pitchFamily="34" charset="0"/>
              </a:rPr>
              <a:t>- 2016</a:t>
            </a:r>
            <a:endParaRPr lang="en-US" sz="1800" dirty="0">
              <a:cs typeface="Huawei Sans" panose="020C0503030203020204" pitchFamily="34" charset="0"/>
            </a:endParaRPr>
          </a:p>
          <a:p>
            <a:pPr marL="651339" lvl="2" indent="-302279" algn="just">
              <a:spcBef>
                <a:spcPts val="792"/>
              </a:spcBef>
              <a:buFont typeface="Wingdings" panose="05000000000000000000" pitchFamily="2" charset="2"/>
              <a:buChar char="l"/>
            </a:pPr>
            <a:r>
              <a:rPr lang="en-US" sz="1800" dirty="0">
                <a:cs typeface="Huawei Sans" panose="020C0503030203020204" pitchFamily="34" charset="0"/>
              </a:rPr>
              <a:t>IT equipment energy efficiency for servers (ITEE) </a:t>
            </a:r>
            <a:r>
              <a:rPr lang="en-US" sz="1800" dirty="0" smtClean="0">
                <a:cs typeface="Huawei Sans" panose="020C0503030203020204" pitchFamily="34" charset="0"/>
              </a:rPr>
              <a:t>- 2017</a:t>
            </a:r>
            <a:endParaRPr lang="en-US" sz="1800" dirty="0">
              <a:cs typeface="Huawei Sans" panose="020C0503030203020204" pitchFamily="34" charset="0"/>
            </a:endParaRPr>
          </a:p>
          <a:p>
            <a:pPr marL="651339" lvl="2" indent="-302279" algn="just">
              <a:spcBef>
                <a:spcPts val="792"/>
              </a:spcBef>
              <a:buFont typeface="Wingdings" panose="05000000000000000000" pitchFamily="2" charset="2"/>
              <a:buChar char="l"/>
            </a:pPr>
            <a:r>
              <a:rPr lang="en-US" sz="1800" dirty="0">
                <a:cs typeface="Huawei Sans" panose="020C0503030203020204" pitchFamily="34" charset="0"/>
              </a:rPr>
              <a:t>IT equipment utilization for servers (ITEU_SV) </a:t>
            </a:r>
            <a:r>
              <a:rPr lang="en-US" sz="1800" dirty="0" smtClean="0">
                <a:cs typeface="Huawei Sans" panose="020C0503030203020204" pitchFamily="34" charset="0"/>
              </a:rPr>
              <a:t>- 2017</a:t>
            </a:r>
            <a:endParaRPr lang="en-US" sz="1800" dirty="0">
              <a:cs typeface="Huawei Sans" panose="020C0503030203020204" pitchFamily="34" charset="0"/>
            </a:endParaRPr>
          </a:p>
        </p:txBody>
      </p:sp>
    </p:spTree>
    <p:extLst>
      <p:ext uri="{BB962C8B-B14F-4D97-AF65-F5344CB8AC3E}">
        <p14:creationId xmlns:p14="http://schemas.microsoft.com/office/powerpoint/2010/main" val="35038736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t>Introduction to Other Standards (2)</a:t>
            </a:r>
          </a:p>
        </p:txBody>
      </p:sp>
      <p:sp>
        <p:nvSpPr>
          <p:cNvPr id="4" name="文本占位符 3"/>
          <p:cNvSpPr>
            <a:spLocks noGrp="1"/>
          </p:cNvSpPr>
          <p:nvPr>
            <p:ph type="body" sz="quarter" idx="10"/>
          </p:nvPr>
        </p:nvSpPr>
        <p:spPr/>
        <p:txBody>
          <a:bodyPr/>
          <a:lstStyle/>
          <a:p>
            <a:r>
              <a:rPr lang="en-US" sz="2000" dirty="0">
                <a:cs typeface="Huawei Sans" panose="020C0503030203020204" pitchFamily="34" charset="0"/>
              </a:rPr>
              <a:t>EU EN 50600 series standards</a:t>
            </a:r>
          </a:p>
          <a:p>
            <a:pPr lvl="1"/>
            <a:r>
              <a:rPr lang="en-US" sz="1800" dirty="0">
                <a:cs typeface="Huawei Sans" panose="020C0503030203020204" pitchFamily="34" charset="0"/>
              </a:rPr>
              <a:t>By 2017, the European Committee for </a:t>
            </a:r>
            <a:r>
              <a:rPr lang="en-US" sz="1800" dirty="0" err="1">
                <a:cs typeface="Huawei Sans" panose="020C0503030203020204" pitchFamily="34" charset="0"/>
              </a:rPr>
              <a:t>Electrotechnical</a:t>
            </a:r>
            <a:r>
              <a:rPr lang="en-US" sz="1800" dirty="0">
                <a:cs typeface="Huawei Sans" panose="020C0503030203020204" pitchFamily="34" charset="0"/>
              </a:rPr>
              <a:t> Standardization (CENELEC) of the European Union (EU) has released the EN 50600 series standards, which include four parts in 10 standard texts. The EN 50600 series standards specify three levels of systems for availability, physical security, and energy efficiency </a:t>
            </a:r>
            <a:r>
              <a:rPr lang="en-US" sz="1800" dirty="0" smtClean="0">
                <a:cs typeface="Huawei Sans" panose="020C0503030203020204" pitchFamily="34" charset="0"/>
              </a:rPr>
              <a:t>implementation. It </a:t>
            </a:r>
            <a:r>
              <a:rPr lang="en-US" sz="1800" dirty="0">
                <a:cs typeface="Huawei Sans" panose="020C0503030203020204" pitchFamily="34" charset="0"/>
              </a:rPr>
              <a:t>also provides requirements and suggestions on data center operation, processes and management.</a:t>
            </a:r>
          </a:p>
          <a:p>
            <a:r>
              <a:rPr lang="en-US" sz="2000" dirty="0"/>
              <a:t>Japan JDCC FS-001 standard</a:t>
            </a:r>
          </a:p>
          <a:p>
            <a:pPr lvl="1"/>
            <a:r>
              <a:rPr lang="en-US" sz="1800" dirty="0"/>
              <a:t>Based on the TIA-942 standard, the JDCC FS-001 standard classifies data centers into four levels. It is also supplemented and modified based on the actual situation of Japan. The JDCC FS-001 standard incorporates the unique elements of Japan, including earthquake risk and assessment, reliability of commercial electric power, and products of high efficiency, and reliability.</a:t>
            </a:r>
          </a:p>
        </p:txBody>
      </p:sp>
    </p:spTree>
    <p:extLst>
      <p:ext uri="{BB962C8B-B14F-4D97-AF65-F5344CB8AC3E}">
        <p14:creationId xmlns:p14="http://schemas.microsoft.com/office/powerpoint/2010/main" val="13842888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rPr>
              <a:t>Introduction to Data Center Development</a:t>
            </a:r>
          </a:p>
          <a:p>
            <a:r>
              <a:rPr lang="en-US" dirty="0">
                <a:solidFill>
                  <a:schemeClr val="bg1">
                    <a:lumMod val="50000"/>
                  </a:schemeClr>
                </a:solidFill>
              </a:rPr>
              <a:t>Composition of Data Center Infrastructure</a:t>
            </a:r>
          </a:p>
          <a:p>
            <a:r>
              <a:rPr lang="en-US" dirty="0">
                <a:solidFill>
                  <a:schemeClr val="bg1">
                    <a:lumMod val="50000"/>
                  </a:schemeClr>
                </a:solidFill>
              </a:rPr>
              <a:t>Introduction to Data Center Standards</a:t>
            </a:r>
          </a:p>
          <a:p>
            <a:r>
              <a:rPr lang="en-US" b="1" dirty="0"/>
              <a:t>Common Energy Consumption Indicators</a:t>
            </a:r>
          </a:p>
          <a:p>
            <a:r>
              <a:rPr lang="en-US" dirty="0">
                <a:solidFill>
                  <a:schemeClr val="bg1">
                    <a:lumMod val="50000"/>
                  </a:schemeClr>
                </a:solidFill>
              </a:rPr>
              <a:t>Panorama of Huawei Data Center Solutions</a:t>
            </a:r>
          </a:p>
        </p:txBody>
      </p:sp>
    </p:spTree>
    <p:extLst>
      <p:ext uri="{BB962C8B-B14F-4D97-AF65-F5344CB8AC3E}">
        <p14:creationId xmlns:p14="http://schemas.microsoft.com/office/powerpoint/2010/main" val="30605524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4"/>
          <p:cNvGrpSpPr/>
          <p:nvPr/>
        </p:nvGrpSpPr>
        <p:grpSpPr>
          <a:xfrm>
            <a:off x="5533529" y="2240432"/>
            <a:ext cx="5524618" cy="3959953"/>
            <a:chOff x="431913" y="1316039"/>
            <a:chExt cx="6864020" cy="4122737"/>
          </a:xfrm>
        </p:grpSpPr>
        <p:grpSp>
          <p:nvGrpSpPr>
            <p:cNvPr id="3" name="组合 67"/>
            <p:cNvGrpSpPr>
              <a:grpSpLocks/>
            </p:cNvGrpSpPr>
            <p:nvPr/>
          </p:nvGrpSpPr>
          <p:grpSpPr bwMode="auto">
            <a:xfrm>
              <a:off x="431913" y="1316039"/>
              <a:ext cx="6864020" cy="4122737"/>
              <a:chOff x="41472" y="1316629"/>
              <a:chExt cx="5146654" cy="4121640"/>
            </a:xfrm>
          </p:grpSpPr>
          <p:grpSp>
            <p:nvGrpSpPr>
              <p:cNvPr id="4" name="Group 47"/>
              <p:cNvGrpSpPr>
                <a:grpSpLocks/>
              </p:cNvGrpSpPr>
              <p:nvPr/>
            </p:nvGrpSpPr>
            <p:grpSpPr bwMode="auto">
              <a:xfrm>
                <a:off x="41472" y="1316629"/>
                <a:ext cx="5130351" cy="4121640"/>
                <a:chOff x="401" y="855"/>
                <a:chExt cx="5028" cy="3358"/>
              </a:xfrm>
            </p:grpSpPr>
            <p:pic>
              <p:nvPicPr>
                <p:cNvPr id="43031" name="Picture 39" descr="Sexy pipes scaled - flat v3"/>
                <p:cNvPicPr>
                  <a:picLocks noChangeArrowheads="1"/>
                </p:cNvPicPr>
                <p:nvPr/>
              </p:nvPicPr>
              <p:blipFill>
                <a:blip r:embed="rId3" cstate="print"/>
                <a:srcRect/>
                <a:stretch>
                  <a:fillRect/>
                </a:stretch>
              </p:blipFill>
              <p:spPr bwMode="auto">
                <a:xfrm>
                  <a:off x="402" y="855"/>
                  <a:ext cx="5027" cy="3081"/>
                </a:xfrm>
                <a:prstGeom prst="rect">
                  <a:avLst/>
                </a:prstGeom>
                <a:noFill/>
                <a:ln w="9525">
                  <a:noFill/>
                  <a:miter lim="800000"/>
                  <a:headEnd/>
                  <a:tailEnd/>
                </a:ln>
              </p:spPr>
            </p:pic>
            <p:sp>
              <p:nvSpPr>
                <p:cNvPr id="31" name="Oval 4"/>
                <p:cNvSpPr>
                  <a:spLocks noChangeArrowheads="1"/>
                </p:cNvSpPr>
                <p:nvPr/>
              </p:nvSpPr>
              <p:spPr bwMode="auto">
                <a:xfrm>
                  <a:off x="1632" y="1626"/>
                  <a:ext cx="2402" cy="336"/>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750" dirty="0">
                    <a:solidFill>
                      <a:srgbClr val="000000"/>
                    </a:solidFill>
                  </a:endParaRPr>
                </a:p>
              </p:txBody>
            </p:sp>
            <p:sp>
              <p:nvSpPr>
                <p:cNvPr id="43033" name="Text Box 5"/>
                <p:cNvSpPr txBox="1">
                  <a:spLocks noChangeArrowheads="1"/>
                </p:cNvSpPr>
                <p:nvPr/>
              </p:nvSpPr>
              <p:spPr bwMode="auto">
                <a:xfrm>
                  <a:off x="1867" y="1664"/>
                  <a:ext cx="2187" cy="261"/>
                </a:xfrm>
                <a:prstGeom prst="rect">
                  <a:avLst/>
                </a:prstGeom>
                <a:noFill/>
                <a:ln w="9525">
                  <a:noFill/>
                  <a:miter lim="800000"/>
                  <a:headEnd/>
                  <a:tailEnd/>
                </a:ln>
              </p:spPr>
              <p:txBody>
                <a:bodyPr>
                  <a:spAutoFit/>
                </a:bodyPr>
                <a:lstStyle/>
                <a:p>
                  <a:pPr algn="ctr">
                    <a:spcBef>
                      <a:spcPct val="50000"/>
                    </a:spcBef>
                  </a:pPr>
                  <a:r>
                    <a:rPr lang="en-US" altLang="zh-CN" sz="1400" dirty="0">
                      <a:solidFill>
                        <a:srgbClr val="000000"/>
                      </a:solidFill>
                    </a:rPr>
                    <a:t>Precision air conditioner</a:t>
                  </a:r>
                </a:p>
              </p:txBody>
            </p:sp>
            <p:sp>
              <p:nvSpPr>
                <p:cNvPr id="33" name="Oval 6"/>
                <p:cNvSpPr>
                  <a:spLocks noChangeArrowheads="1"/>
                </p:cNvSpPr>
                <p:nvPr/>
              </p:nvSpPr>
              <p:spPr bwMode="auto">
                <a:xfrm>
                  <a:off x="1440" y="2448"/>
                  <a:ext cx="2880" cy="432"/>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750" dirty="0">
                    <a:solidFill>
                      <a:srgbClr val="000000"/>
                    </a:solidFill>
                  </a:endParaRPr>
                </a:p>
              </p:txBody>
            </p:sp>
            <p:sp>
              <p:nvSpPr>
                <p:cNvPr id="43035" name="Text Box 7"/>
                <p:cNvSpPr txBox="1">
                  <a:spLocks noChangeArrowheads="1"/>
                </p:cNvSpPr>
                <p:nvPr/>
              </p:nvSpPr>
              <p:spPr bwMode="auto">
                <a:xfrm>
                  <a:off x="1919" y="2534"/>
                  <a:ext cx="1872" cy="261"/>
                </a:xfrm>
                <a:prstGeom prst="rect">
                  <a:avLst/>
                </a:prstGeom>
                <a:noFill/>
                <a:ln w="9525">
                  <a:noFill/>
                  <a:miter lim="800000"/>
                  <a:headEnd/>
                  <a:tailEnd/>
                </a:ln>
              </p:spPr>
              <p:txBody>
                <a:bodyPr wrap="square">
                  <a:spAutoFit/>
                </a:bodyPr>
                <a:lstStyle/>
                <a:p>
                  <a:pPr algn="ctr">
                    <a:spcBef>
                      <a:spcPct val="50000"/>
                    </a:spcBef>
                  </a:pPr>
                  <a:r>
                    <a:rPr lang="en-US" altLang="zh-CN" sz="1400" dirty="0">
                      <a:solidFill>
                        <a:srgbClr val="000000"/>
                      </a:solidFill>
                    </a:rPr>
                    <a:t>IT device</a:t>
                  </a:r>
                </a:p>
              </p:txBody>
            </p:sp>
            <p:sp>
              <p:nvSpPr>
                <p:cNvPr id="35" name="Oval 8"/>
                <p:cNvSpPr>
                  <a:spLocks noChangeArrowheads="1"/>
                </p:cNvSpPr>
                <p:nvPr/>
              </p:nvSpPr>
              <p:spPr bwMode="auto">
                <a:xfrm>
                  <a:off x="1871" y="1376"/>
                  <a:ext cx="1970" cy="239"/>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750" dirty="0">
                    <a:solidFill>
                      <a:srgbClr val="000000"/>
                    </a:solidFill>
                  </a:endParaRPr>
                </a:p>
              </p:txBody>
            </p:sp>
            <p:sp>
              <p:nvSpPr>
                <p:cNvPr id="43037" name="Text Box 9"/>
                <p:cNvSpPr txBox="1">
                  <a:spLocks noChangeArrowheads="1"/>
                </p:cNvSpPr>
                <p:nvPr/>
              </p:nvSpPr>
              <p:spPr bwMode="auto">
                <a:xfrm>
                  <a:off x="2216" y="1395"/>
                  <a:ext cx="1535" cy="261"/>
                </a:xfrm>
                <a:prstGeom prst="rect">
                  <a:avLst/>
                </a:prstGeom>
                <a:noFill/>
                <a:ln w="9525">
                  <a:noFill/>
                  <a:miter lim="800000"/>
                  <a:headEnd/>
                  <a:tailEnd/>
                </a:ln>
              </p:spPr>
              <p:txBody>
                <a:bodyPr>
                  <a:spAutoFit/>
                </a:bodyPr>
                <a:lstStyle/>
                <a:p>
                  <a:pPr algn="ctr">
                    <a:spcBef>
                      <a:spcPct val="50000"/>
                    </a:spcBef>
                  </a:pPr>
                  <a:r>
                    <a:rPr lang="en-US" altLang="zh-CN" sz="1400" dirty="0">
                      <a:solidFill>
                        <a:srgbClr val="000000"/>
                      </a:solidFill>
                    </a:rPr>
                    <a:t>Humidifier </a:t>
                  </a:r>
                </a:p>
              </p:txBody>
            </p:sp>
            <p:sp>
              <p:nvSpPr>
                <p:cNvPr id="37" name="Oval 10"/>
                <p:cNvSpPr>
                  <a:spLocks noChangeArrowheads="1"/>
                </p:cNvSpPr>
                <p:nvPr/>
              </p:nvSpPr>
              <p:spPr bwMode="auto">
                <a:xfrm>
                  <a:off x="1440" y="894"/>
                  <a:ext cx="2880" cy="432"/>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1400" dirty="0">
                    <a:solidFill>
                      <a:srgbClr val="000000"/>
                    </a:solidFill>
                  </a:endParaRPr>
                </a:p>
              </p:txBody>
            </p:sp>
            <p:sp>
              <p:nvSpPr>
                <p:cNvPr id="43039" name="Text Box 11"/>
                <p:cNvSpPr txBox="1">
                  <a:spLocks noChangeArrowheads="1"/>
                </p:cNvSpPr>
                <p:nvPr/>
              </p:nvSpPr>
              <p:spPr bwMode="auto">
                <a:xfrm>
                  <a:off x="1987" y="966"/>
                  <a:ext cx="1785" cy="261"/>
                </a:xfrm>
                <a:prstGeom prst="rect">
                  <a:avLst/>
                </a:prstGeom>
                <a:noFill/>
                <a:ln w="9525">
                  <a:noFill/>
                  <a:miter lim="800000"/>
                  <a:headEnd/>
                  <a:tailEnd/>
                </a:ln>
              </p:spPr>
              <p:txBody>
                <a:bodyPr>
                  <a:spAutoFit/>
                </a:bodyPr>
                <a:lstStyle/>
                <a:p>
                  <a:pPr algn="ctr">
                    <a:spcBef>
                      <a:spcPct val="50000"/>
                    </a:spcBef>
                  </a:pPr>
                  <a:r>
                    <a:rPr lang="en-US" altLang="zh-CN" sz="1400" dirty="0">
                      <a:solidFill>
                        <a:srgbClr val="000000"/>
                      </a:solidFill>
                    </a:rPr>
                    <a:t>Chiller</a:t>
                  </a:r>
                </a:p>
              </p:txBody>
            </p:sp>
            <p:sp>
              <p:nvSpPr>
                <p:cNvPr id="39" name="Oval 12"/>
                <p:cNvSpPr>
                  <a:spLocks noChangeArrowheads="1"/>
                </p:cNvSpPr>
                <p:nvPr/>
              </p:nvSpPr>
              <p:spPr bwMode="auto">
                <a:xfrm>
                  <a:off x="2161" y="3264"/>
                  <a:ext cx="1439" cy="193"/>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750" dirty="0">
                    <a:solidFill>
                      <a:srgbClr val="000000"/>
                    </a:solidFill>
                  </a:endParaRPr>
                </a:p>
              </p:txBody>
            </p:sp>
            <p:sp>
              <p:nvSpPr>
                <p:cNvPr id="43041" name="Text Box 13"/>
                <p:cNvSpPr txBox="1">
                  <a:spLocks noChangeArrowheads="1"/>
                </p:cNvSpPr>
                <p:nvPr/>
              </p:nvSpPr>
              <p:spPr bwMode="auto">
                <a:xfrm>
                  <a:off x="2410" y="3173"/>
                  <a:ext cx="1057" cy="261"/>
                </a:xfrm>
                <a:prstGeom prst="rect">
                  <a:avLst/>
                </a:prstGeom>
                <a:noFill/>
                <a:ln w="9525">
                  <a:noFill/>
                  <a:miter lim="800000"/>
                  <a:headEnd/>
                  <a:tailEnd/>
                </a:ln>
              </p:spPr>
              <p:txBody>
                <a:bodyPr>
                  <a:spAutoFit/>
                </a:bodyPr>
                <a:lstStyle/>
                <a:p>
                  <a:pPr algn="ctr">
                    <a:spcBef>
                      <a:spcPct val="50000"/>
                    </a:spcBef>
                  </a:pPr>
                  <a:r>
                    <a:rPr lang="en-US" altLang="zh-CN" sz="1400" dirty="0" err="1">
                      <a:solidFill>
                        <a:srgbClr val="000000"/>
                      </a:solidFill>
                    </a:rPr>
                    <a:t>PDU</a:t>
                  </a:r>
                  <a:endParaRPr lang="en-US" altLang="zh-CN" sz="1400" dirty="0">
                    <a:solidFill>
                      <a:srgbClr val="000000"/>
                    </a:solidFill>
                  </a:endParaRPr>
                </a:p>
              </p:txBody>
            </p:sp>
            <p:sp>
              <p:nvSpPr>
                <p:cNvPr id="41" name="Oval 14"/>
                <p:cNvSpPr>
                  <a:spLocks noChangeArrowheads="1"/>
                </p:cNvSpPr>
                <p:nvPr/>
              </p:nvSpPr>
              <p:spPr bwMode="auto">
                <a:xfrm>
                  <a:off x="2112" y="3407"/>
                  <a:ext cx="1487" cy="241"/>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750" dirty="0">
                    <a:solidFill>
                      <a:srgbClr val="000000"/>
                    </a:solidFill>
                  </a:endParaRPr>
                </a:p>
              </p:txBody>
            </p:sp>
            <p:sp>
              <p:nvSpPr>
                <p:cNvPr id="43043" name="Text Box 15"/>
                <p:cNvSpPr txBox="1">
                  <a:spLocks noChangeArrowheads="1"/>
                </p:cNvSpPr>
                <p:nvPr/>
              </p:nvSpPr>
              <p:spPr bwMode="auto">
                <a:xfrm>
                  <a:off x="2442" y="3373"/>
                  <a:ext cx="988" cy="261"/>
                </a:xfrm>
                <a:prstGeom prst="rect">
                  <a:avLst/>
                </a:prstGeom>
                <a:noFill/>
                <a:ln w="9525">
                  <a:noFill/>
                  <a:miter lim="800000"/>
                  <a:headEnd/>
                  <a:tailEnd/>
                </a:ln>
              </p:spPr>
              <p:txBody>
                <a:bodyPr>
                  <a:spAutoFit/>
                </a:bodyPr>
                <a:lstStyle/>
                <a:p>
                  <a:pPr algn="ctr">
                    <a:spcBef>
                      <a:spcPct val="50000"/>
                    </a:spcBef>
                  </a:pPr>
                  <a:r>
                    <a:rPr lang="en-US" altLang="zh-CN" sz="1400" dirty="0">
                      <a:solidFill>
                        <a:srgbClr val="000000"/>
                      </a:solidFill>
                    </a:rPr>
                    <a:t>UPS</a:t>
                  </a:r>
                </a:p>
              </p:txBody>
            </p:sp>
            <p:sp>
              <p:nvSpPr>
                <p:cNvPr id="43" name="Oval 16"/>
                <p:cNvSpPr>
                  <a:spLocks noChangeArrowheads="1"/>
                </p:cNvSpPr>
                <p:nvPr/>
              </p:nvSpPr>
              <p:spPr bwMode="auto">
                <a:xfrm>
                  <a:off x="748" y="3925"/>
                  <a:ext cx="2640" cy="288"/>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750" dirty="0">
                    <a:solidFill>
                      <a:srgbClr val="000000"/>
                    </a:solidFill>
                  </a:endParaRPr>
                </a:p>
              </p:txBody>
            </p:sp>
            <p:sp>
              <p:nvSpPr>
                <p:cNvPr id="44" name="Oval 17"/>
                <p:cNvSpPr>
                  <a:spLocks noChangeArrowheads="1"/>
                </p:cNvSpPr>
                <p:nvPr/>
              </p:nvSpPr>
              <p:spPr bwMode="auto">
                <a:xfrm>
                  <a:off x="1101" y="3797"/>
                  <a:ext cx="3529" cy="150"/>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750" dirty="0">
                    <a:solidFill>
                      <a:srgbClr val="000000"/>
                    </a:solidFill>
                  </a:endParaRPr>
                </a:p>
              </p:txBody>
            </p:sp>
            <p:sp>
              <p:nvSpPr>
                <p:cNvPr id="43046" name="Text Box 18"/>
                <p:cNvSpPr txBox="1">
                  <a:spLocks noChangeArrowheads="1"/>
                </p:cNvSpPr>
                <p:nvPr/>
              </p:nvSpPr>
              <p:spPr bwMode="auto">
                <a:xfrm>
                  <a:off x="1655" y="3771"/>
                  <a:ext cx="2410" cy="261"/>
                </a:xfrm>
                <a:prstGeom prst="rect">
                  <a:avLst/>
                </a:prstGeom>
                <a:noFill/>
                <a:ln w="9525">
                  <a:noFill/>
                  <a:miter lim="800000"/>
                  <a:headEnd/>
                  <a:tailEnd/>
                </a:ln>
              </p:spPr>
              <p:txBody>
                <a:bodyPr wrap="square">
                  <a:spAutoFit/>
                </a:bodyPr>
                <a:lstStyle/>
                <a:p>
                  <a:pPr algn="ctr">
                    <a:spcBef>
                      <a:spcPct val="50000"/>
                    </a:spcBef>
                  </a:pPr>
                  <a:r>
                    <a:rPr lang="en-US" altLang="zh-CN" sz="1400" dirty="0">
                      <a:solidFill>
                        <a:srgbClr val="000000"/>
                      </a:solidFill>
                    </a:rPr>
                    <a:t>Lighting and other devices</a:t>
                  </a:r>
                </a:p>
              </p:txBody>
            </p:sp>
            <p:sp>
              <p:nvSpPr>
                <p:cNvPr id="43047" name="Rectangle 19"/>
                <p:cNvSpPr>
                  <a:spLocks noChangeArrowheads="1"/>
                </p:cNvSpPr>
                <p:nvPr/>
              </p:nvSpPr>
              <p:spPr bwMode="auto">
                <a:xfrm>
                  <a:off x="401" y="960"/>
                  <a:ext cx="1104" cy="3024"/>
                </a:xfrm>
                <a:prstGeom prst="rect">
                  <a:avLst/>
                </a:prstGeom>
                <a:gradFill rotWithShape="1">
                  <a:gsLst>
                    <a:gs pos="0">
                      <a:srgbClr val="FFFFFF"/>
                    </a:gs>
                    <a:gs pos="100000">
                      <a:srgbClr val="FFFFFF">
                        <a:alpha val="0"/>
                      </a:srgbClr>
                    </a:gs>
                  </a:gsLst>
                  <a:lin ang="0" scaled="1"/>
                </a:gradFill>
                <a:ln w="9525">
                  <a:noFill/>
                  <a:miter lim="800000"/>
                  <a:headEnd/>
                  <a:tailEnd/>
                </a:ln>
              </p:spPr>
              <p:txBody>
                <a:bodyPr wrap="none" anchor="ctr"/>
                <a:lstStyle/>
                <a:p>
                  <a:endParaRPr lang="en-GB" altLang="zh-CN" sz="750" dirty="0">
                    <a:solidFill>
                      <a:srgbClr val="000000"/>
                    </a:solidFill>
                  </a:endParaRPr>
                </a:p>
              </p:txBody>
            </p:sp>
          </p:grpSp>
          <p:sp>
            <p:nvSpPr>
              <p:cNvPr id="60" name="矩形 59"/>
              <p:cNvSpPr/>
              <p:nvPr/>
            </p:nvSpPr>
            <p:spPr>
              <a:xfrm>
                <a:off x="195783" y="2673460"/>
                <a:ext cx="372737" cy="1198951"/>
              </a:xfrm>
              <a:prstGeom prst="rect">
                <a:avLst/>
              </a:prstGeom>
            </p:spPr>
            <p:txBody>
              <a:bodyPr vert="vert270" wrap="none">
                <a:spAutoFit/>
              </a:bodyPr>
              <a:lstStyle/>
              <a:p>
                <a:pPr>
                  <a:defRPr/>
                </a:pPr>
                <a:r>
                  <a:rPr lang="en-US" altLang="zh-CN" sz="1400" b="1" dirty="0">
                    <a:solidFill>
                      <a:schemeClr val="tx2">
                        <a:lumMod val="75000"/>
                      </a:schemeClr>
                    </a:solidFill>
                  </a:rPr>
                  <a:t>Power input</a:t>
                </a:r>
                <a:endParaRPr lang="zh-CN" altLang="en-US" sz="1400" b="1" dirty="0">
                  <a:solidFill>
                    <a:schemeClr val="tx2">
                      <a:lumMod val="75000"/>
                    </a:schemeClr>
                  </a:solidFill>
                </a:endParaRPr>
              </a:p>
            </p:txBody>
          </p:sp>
          <p:sp>
            <p:nvSpPr>
              <p:cNvPr id="65" name="Oval 12"/>
              <p:cNvSpPr>
                <a:spLocks noChangeArrowheads="1"/>
              </p:cNvSpPr>
              <p:nvPr/>
            </p:nvSpPr>
            <p:spPr bwMode="auto">
              <a:xfrm>
                <a:off x="1290830" y="4770110"/>
                <a:ext cx="3424223" cy="198384"/>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750" dirty="0">
                  <a:solidFill>
                    <a:srgbClr val="000000"/>
                  </a:solidFill>
                </a:endParaRPr>
              </a:p>
            </p:txBody>
          </p:sp>
          <p:sp>
            <p:nvSpPr>
              <p:cNvPr id="43028" name="Text Box 13"/>
              <p:cNvSpPr txBox="1">
                <a:spLocks noChangeArrowheads="1"/>
              </p:cNvSpPr>
              <p:nvPr/>
            </p:nvSpPr>
            <p:spPr bwMode="auto">
              <a:xfrm>
                <a:off x="1444288" y="4632601"/>
                <a:ext cx="2520280" cy="320344"/>
              </a:xfrm>
              <a:prstGeom prst="rect">
                <a:avLst/>
              </a:prstGeom>
              <a:noFill/>
              <a:ln w="9525">
                <a:noFill/>
                <a:miter lim="800000"/>
                <a:headEnd/>
                <a:tailEnd/>
              </a:ln>
            </p:spPr>
            <p:txBody>
              <a:bodyPr>
                <a:spAutoFit/>
              </a:bodyPr>
              <a:lstStyle/>
              <a:p>
                <a:pPr algn="ctr">
                  <a:spcBef>
                    <a:spcPct val="50000"/>
                  </a:spcBef>
                </a:pPr>
                <a:r>
                  <a:rPr lang="en-US" altLang="zh-CN" sz="1400" dirty="0">
                    <a:solidFill>
                      <a:srgbClr val="000000"/>
                    </a:solidFill>
                  </a:rPr>
                  <a:t>Switch/DG</a:t>
                </a:r>
              </a:p>
            </p:txBody>
          </p:sp>
          <p:sp>
            <p:nvSpPr>
              <p:cNvPr id="43029" name="Rectangle 19"/>
              <p:cNvSpPr>
                <a:spLocks noChangeArrowheads="1"/>
              </p:cNvSpPr>
              <p:nvPr/>
            </p:nvSpPr>
            <p:spPr bwMode="auto">
              <a:xfrm flipH="1">
                <a:off x="4252022" y="1413341"/>
                <a:ext cx="936104" cy="3711685"/>
              </a:xfrm>
              <a:prstGeom prst="rect">
                <a:avLst/>
              </a:prstGeom>
              <a:gradFill rotWithShape="1">
                <a:gsLst>
                  <a:gs pos="0">
                    <a:srgbClr val="FFFFFF"/>
                  </a:gs>
                  <a:gs pos="100000">
                    <a:srgbClr val="FFFFFF">
                      <a:alpha val="0"/>
                    </a:srgbClr>
                  </a:gs>
                </a:gsLst>
                <a:lin ang="0" scaled="1"/>
              </a:gradFill>
              <a:ln w="9525">
                <a:noFill/>
                <a:miter lim="800000"/>
                <a:headEnd/>
                <a:tailEnd/>
              </a:ln>
            </p:spPr>
            <p:txBody>
              <a:bodyPr wrap="none" anchor="ctr"/>
              <a:lstStyle/>
              <a:p>
                <a:endParaRPr lang="en-GB" altLang="zh-CN" sz="750" dirty="0">
                  <a:solidFill>
                    <a:srgbClr val="000000"/>
                  </a:solidFill>
                </a:endParaRPr>
              </a:p>
            </p:txBody>
          </p:sp>
          <p:sp>
            <p:nvSpPr>
              <p:cNvPr id="43030" name="矩形 60"/>
              <p:cNvSpPr>
                <a:spLocks noChangeArrowheads="1"/>
              </p:cNvSpPr>
              <p:nvPr/>
            </p:nvSpPr>
            <p:spPr bwMode="auto">
              <a:xfrm>
                <a:off x="4804942" y="2976232"/>
                <a:ext cx="372737" cy="1562675"/>
              </a:xfrm>
              <a:prstGeom prst="rect">
                <a:avLst/>
              </a:prstGeom>
              <a:noFill/>
              <a:ln w="9525">
                <a:noFill/>
                <a:miter lim="800000"/>
                <a:headEnd/>
                <a:tailEnd/>
              </a:ln>
            </p:spPr>
            <p:txBody>
              <a:bodyPr vert="vert270" wrap="none">
                <a:spAutoFit/>
              </a:bodyPr>
              <a:lstStyle/>
              <a:p>
                <a:r>
                  <a:rPr lang="en-US" altLang="zh-CN" sz="1400" b="1" dirty="0">
                    <a:solidFill>
                      <a:srgbClr val="C00000"/>
                    </a:solidFill>
                  </a:rPr>
                  <a:t>Heat dissipation</a:t>
                </a:r>
                <a:endParaRPr lang="zh-CN" altLang="en-US" sz="1400" b="1" dirty="0">
                  <a:solidFill>
                    <a:srgbClr val="C00000"/>
                  </a:solidFill>
                </a:endParaRPr>
              </a:p>
            </p:txBody>
          </p:sp>
        </p:grpSp>
        <p:sp>
          <p:nvSpPr>
            <p:cNvPr id="43018" name="AutoShape 31"/>
            <p:cNvSpPr>
              <a:spLocks noChangeArrowheads="1"/>
            </p:cNvSpPr>
            <p:nvPr/>
          </p:nvSpPr>
          <p:spPr bwMode="auto">
            <a:xfrm>
              <a:off x="6076416" y="2905125"/>
              <a:ext cx="546242" cy="1325563"/>
            </a:xfrm>
            <a:prstGeom prst="upDownArrow">
              <a:avLst>
                <a:gd name="adj1" fmla="val 45000"/>
                <a:gd name="adj2" fmla="val 116647"/>
              </a:avLst>
            </a:prstGeom>
            <a:solidFill>
              <a:schemeClr val="bg1"/>
            </a:solidFill>
            <a:ln w="9525">
              <a:noFill/>
              <a:miter lim="800000"/>
              <a:headEnd/>
              <a:tailEnd/>
            </a:ln>
          </p:spPr>
          <p:txBody>
            <a:bodyPr vert="eaVert" wrap="none" anchor="ctr"/>
            <a:lstStyle/>
            <a:p>
              <a:endParaRPr lang="en-GB" altLang="zh-CN" sz="750" dirty="0">
                <a:solidFill>
                  <a:srgbClr val="000000"/>
                </a:solidFill>
              </a:endParaRPr>
            </a:p>
          </p:txBody>
        </p:sp>
        <p:sp>
          <p:nvSpPr>
            <p:cNvPr id="43019" name="AutoShape 31"/>
            <p:cNvSpPr>
              <a:spLocks noChangeArrowheads="1"/>
            </p:cNvSpPr>
            <p:nvPr/>
          </p:nvSpPr>
          <p:spPr bwMode="auto">
            <a:xfrm>
              <a:off x="6076416" y="1762126"/>
              <a:ext cx="546242" cy="1122363"/>
            </a:xfrm>
            <a:prstGeom prst="upDownArrow">
              <a:avLst>
                <a:gd name="adj1" fmla="val 45000"/>
                <a:gd name="adj2" fmla="val 116793"/>
              </a:avLst>
            </a:prstGeom>
            <a:solidFill>
              <a:schemeClr val="bg1"/>
            </a:solidFill>
            <a:ln w="9525">
              <a:noFill/>
              <a:miter lim="800000"/>
              <a:headEnd/>
              <a:tailEnd/>
            </a:ln>
          </p:spPr>
          <p:txBody>
            <a:bodyPr vert="eaVert" wrap="none" anchor="ctr"/>
            <a:lstStyle/>
            <a:p>
              <a:endParaRPr lang="en-GB" altLang="zh-CN" sz="750" dirty="0">
                <a:solidFill>
                  <a:srgbClr val="000000"/>
                </a:solidFill>
              </a:endParaRPr>
            </a:p>
          </p:txBody>
        </p:sp>
        <p:sp>
          <p:nvSpPr>
            <p:cNvPr id="43020" name="矩形 51"/>
            <p:cNvSpPr>
              <a:spLocks noChangeArrowheads="1"/>
            </p:cNvSpPr>
            <p:nvPr/>
          </p:nvSpPr>
          <p:spPr bwMode="auto">
            <a:xfrm>
              <a:off x="6137527" y="1729130"/>
              <a:ext cx="430194" cy="1119164"/>
            </a:xfrm>
            <a:prstGeom prst="rect">
              <a:avLst/>
            </a:prstGeom>
            <a:noFill/>
            <a:ln w="9525">
              <a:noFill/>
              <a:miter lim="800000"/>
              <a:headEnd/>
              <a:tailEnd/>
            </a:ln>
          </p:spPr>
          <p:txBody>
            <a:bodyPr vert="vert270" wrap="none">
              <a:spAutoFit/>
            </a:bodyPr>
            <a:lstStyle/>
            <a:p>
              <a:r>
                <a:rPr lang="en-US" altLang="zh-CN" sz="1050" b="1" dirty="0">
                  <a:solidFill>
                    <a:srgbClr val="C00000"/>
                  </a:solidFill>
                </a:rPr>
                <a:t>Cooling system</a:t>
              </a:r>
              <a:endParaRPr lang="zh-CN" altLang="en-US" sz="1050" b="1" dirty="0">
                <a:solidFill>
                  <a:srgbClr val="C00000"/>
                </a:solidFill>
              </a:endParaRPr>
            </a:p>
          </p:txBody>
        </p:sp>
        <p:sp>
          <p:nvSpPr>
            <p:cNvPr id="43021" name="矩形 52"/>
            <p:cNvSpPr>
              <a:spLocks noChangeArrowheads="1"/>
            </p:cNvSpPr>
            <p:nvPr/>
          </p:nvSpPr>
          <p:spPr bwMode="auto">
            <a:xfrm>
              <a:off x="6134923" y="3121433"/>
              <a:ext cx="430194" cy="792162"/>
            </a:xfrm>
            <a:prstGeom prst="rect">
              <a:avLst/>
            </a:prstGeom>
            <a:noFill/>
            <a:ln w="9525">
              <a:noFill/>
              <a:miter lim="800000"/>
              <a:headEnd/>
              <a:tailEnd/>
            </a:ln>
          </p:spPr>
          <p:txBody>
            <a:bodyPr vert="vert270">
              <a:spAutoFit/>
            </a:bodyPr>
            <a:lstStyle/>
            <a:p>
              <a:r>
                <a:rPr lang="en-US" altLang="zh-CN" sz="1050" b="1" dirty="0">
                  <a:solidFill>
                    <a:srgbClr val="C00000"/>
                  </a:solidFill>
                </a:rPr>
                <a:t>IT device</a:t>
              </a:r>
              <a:endParaRPr lang="zh-CN" altLang="en-US" sz="1050" b="1" dirty="0">
                <a:solidFill>
                  <a:srgbClr val="C00000"/>
                </a:solidFill>
              </a:endParaRPr>
            </a:p>
          </p:txBody>
        </p:sp>
        <p:sp>
          <p:nvSpPr>
            <p:cNvPr id="43022" name="AutoShape 31"/>
            <p:cNvSpPr>
              <a:spLocks noChangeArrowheads="1"/>
            </p:cNvSpPr>
            <p:nvPr/>
          </p:nvSpPr>
          <p:spPr bwMode="auto">
            <a:xfrm>
              <a:off x="6076416" y="4219576"/>
              <a:ext cx="546242" cy="504825"/>
            </a:xfrm>
            <a:prstGeom prst="upDownArrow">
              <a:avLst>
                <a:gd name="adj1" fmla="val 45000"/>
                <a:gd name="adj2" fmla="val 116694"/>
              </a:avLst>
            </a:prstGeom>
            <a:solidFill>
              <a:schemeClr val="bg1"/>
            </a:solidFill>
            <a:ln w="9525">
              <a:noFill/>
              <a:miter lim="800000"/>
              <a:headEnd/>
              <a:tailEnd/>
            </a:ln>
          </p:spPr>
          <p:txBody>
            <a:bodyPr vert="eaVert" wrap="none" anchor="ctr"/>
            <a:lstStyle/>
            <a:p>
              <a:endParaRPr lang="en-GB" altLang="zh-CN" sz="750" dirty="0">
                <a:solidFill>
                  <a:srgbClr val="000000"/>
                </a:solidFill>
              </a:endParaRPr>
            </a:p>
          </p:txBody>
        </p:sp>
        <p:sp>
          <p:nvSpPr>
            <p:cNvPr id="43023" name="矩形 55"/>
            <p:cNvSpPr>
              <a:spLocks noChangeArrowheads="1"/>
            </p:cNvSpPr>
            <p:nvPr/>
          </p:nvSpPr>
          <p:spPr bwMode="auto">
            <a:xfrm>
              <a:off x="6137378" y="4187761"/>
              <a:ext cx="430194" cy="551738"/>
            </a:xfrm>
            <a:prstGeom prst="rect">
              <a:avLst/>
            </a:prstGeom>
            <a:noFill/>
            <a:ln w="9525">
              <a:noFill/>
              <a:miter lim="800000"/>
              <a:headEnd/>
              <a:tailEnd/>
            </a:ln>
          </p:spPr>
          <p:txBody>
            <a:bodyPr vert="vert270" wrap="none">
              <a:spAutoFit/>
            </a:bodyPr>
            <a:lstStyle/>
            <a:p>
              <a:r>
                <a:rPr lang="en-US" altLang="zh-CN" sz="1050" b="1" dirty="0">
                  <a:solidFill>
                    <a:srgbClr val="C00000"/>
                  </a:solidFill>
                </a:rPr>
                <a:t>Others</a:t>
              </a:r>
              <a:endParaRPr lang="zh-CN" altLang="en-US" sz="1050" b="1" dirty="0">
                <a:solidFill>
                  <a:srgbClr val="C00000"/>
                </a:solidFill>
              </a:endParaRPr>
            </a:p>
          </p:txBody>
        </p:sp>
      </p:grpSp>
      <p:sp>
        <p:nvSpPr>
          <p:cNvPr id="3073" name="Rectangle 1"/>
          <p:cNvSpPr>
            <a:spLocks noChangeArrowheads="1"/>
          </p:cNvSpPr>
          <p:nvPr/>
        </p:nvSpPr>
        <p:spPr bwMode="auto">
          <a:xfrm>
            <a:off x="-2097833" y="2863272"/>
            <a:ext cx="2507132" cy="2926733"/>
          </a:xfrm>
          <a:prstGeom prst="rect">
            <a:avLst/>
          </a:prstGeom>
          <a:noFill/>
          <a:ln w="9525">
            <a:noFill/>
            <a:miter lim="800000"/>
            <a:headEnd/>
            <a:tailEnd/>
          </a:ln>
          <a:effectLst/>
        </p:spPr>
        <p:txBody>
          <a:bodyPr vert="horz" wrap="square" lIns="68562" tIns="34281" rIns="68562" bIns="34281" numCol="1" anchor="ctr" anchorCtr="0" compatLnSpc="1">
            <a:prstTxWarp prst="textNoShape">
              <a:avLst/>
            </a:prstTxWarp>
            <a:noAutofit/>
          </a:bodyPr>
          <a:lstStyle/>
          <a:p>
            <a:pPr fontAlgn="ctr">
              <a:lnSpc>
                <a:spcPct val="130000"/>
              </a:lnSpc>
            </a:pPr>
            <a:endParaRPr lang="en-US" altLang="zh-CN" sz="1600" dirty="0">
              <a:latin typeface="FrutigerNext LT Regular"/>
            </a:endParaRPr>
          </a:p>
        </p:txBody>
      </p:sp>
      <p:sp>
        <p:nvSpPr>
          <p:cNvPr id="36" name="标题 35"/>
          <p:cNvSpPr>
            <a:spLocks noGrp="1"/>
          </p:cNvSpPr>
          <p:nvPr>
            <p:ph type="title"/>
          </p:nvPr>
        </p:nvSpPr>
        <p:spPr/>
        <p:txBody>
          <a:bodyPr/>
          <a:lstStyle/>
          <a:p>
            <a:r>
              <a:rPr lang="en-US" altLang="zh-CN" dirty="0" smtClean="0"/>
              <a:t>Data Center Power Consumption (1)</a:t>
            </a:r>
            <a:endParaRPr lang="en-US" dirty="0"/>
          </a:p>
        </p:txBody>
      </p:sp>
      <p:sp>
        <p:nvSpPr>
          <p:cNvPr id="5" name="文本占位符 4"/>
          <p:cNvSpPr>
            <a:spLocks noGrp="1"/>
          </p:cNvSpPr>
          <p:nvPr>
            <p:ph type="body" sz="quarter" idx="10"/>
          </p:nvPr>
        </p:nvSpPr>
        <p:spPr>
          <a:xfrm>
            <a:off x="455612" y="1052514"/>
            <a:ext cx="11293476" cy="4383713"/>
          </a:xfrm>
        </p:spPr>
        <p:txBody>
          <a:bodyPr/>
          <a:lstStyle/>
          <a:p>
            <a:r>
              <a:rPr lang="en-US" altLang="zh-CN" sz="1400" dirty="0"/>
              <a:t>Power consumption of data centers includes the IT device loads, cooling device loads, lighting loads, and device power losses. </a:t>
            </a:r>
          </a:p>
          <a:p>
            <a:r>
              <a:rPr lang="en-US" altLang="zh-CN" sz="1400" dirty="0"/>
              <a:t>Because the power consumption of IT devices is difficult to reduce and that of the cooling system is the lion's share, lowering the power consumption of the cooling system is the key to improve the energy efficiency of the data center.</a:t>
            </a:r>
          </a:p>
          <a:p>
            <a:endParaRPr lang="zh-CN" altLang="en-US" sz="1400" dirty="0"/>
          </a:p>
        </p:txBody>
      </p:sp>
    </p:spTree>
    <p:extLst>
      <p:ext uri="{BB962C8B-B14F-4D97-AF65-F5344CB8AC3E}">
        <p14:creationId xmlns:p14="http://schemas.microsoft.com/office/powerpoint/2010/main" val="362929136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lstStyle/>
          <a:p>
            <a:r>
              <a:rPr lang="en-US" dirty="0"/>
              <a:t>Upon completion of this course, you will:</a:t>
            </a:r>
          </a:p>
          <a:p>
            <a:pPr lvl="1"/>
            <a:r>
              <a:rPr lang="en-US" dirty="0"/>
              <a:t>Know the history of data center </a:t>
            </a:r>
            <a:r>
              <a:rPr lang="en-US" dirty="0" smtClean="0"/>
              <a:t>development</a:t>
            </a:r>
            <a:r>
              <a:rPr lang="en-US" dirty="0"/>
              <a:t>;</a:t>
            </a:r>
          </a:p>
          <a:p>
            <a:pPr lvl="1"/>
            <a:r>
              <a:rPr lang="en-US" dirty="0"/>
              <a:t>Know the common standards of data </a:t>
            </a:r>
            <a:r>
              <a:rPr lang="en-US" dirty="0" smtClean="0"/>
              <a:t>centers;</a:t>
            </a:r>
            <a:endParaRPr lang="en-US" dirty="0"/>
          </a:p>
          <a:p>
            <a:pPr lvl="1"/>
            <a:r>
              <a:rPr lang="en-US" dirty="0"/>
              <a:t>Know the composition and energy consumption indicators of data </a:t>
            </a:r>
            <a:r>
              <a:rPr lang="en-US" dirty="0" smtClean="0"/>
              <a:t>centers;</a:t>
            </a:r>
            <a:endParaRPr lang="en-US" dirty="0"/>
          </a:p>
          <a:p>
            <a:pPr lvl="1"/>
            <a:r>
              <a:rPr lang="en-US" dirty="0"/>
              <a:t>Know the Huawei data center products.</a:t>
            </a:r>
          </a:p>
          <a:p>
            <a:endParaRPr lang="zh-CN" altLang="en-US" dirty="0"/>
          </a:p>
        </p:txBody>
      </p:sp>
    </p:spTree>
    <p:extLst>
      <p:ext uri="{BB962C8B-B14F-4D97-AF65-F5344CB8AC3E}">
        <p14:creationId xmlns:p14="http://schemas.microsoft.com/office/powerpoint/2010/main" val="37495787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Data Center Power Consumption (2)</a:t>
            </a:r>
            <a:endParaRPr lang="en-US" altLang="zh-CN" dirty="0"/>
          </a:p>
        </p:txBody>
      </p:sp>
      <p:sp>
        <p:nvSpPr>
          <p:cNvPr id="6" name="文本占位符 5"/>
          <p:cNvSpPr>
            <a:spLocks noGrp="1"/>
          </p:cNvSpPr>
          <p:nvPr>
            <p:ph type="body" sz="quarter" idx="10"/>
          </p:nvPr>
        </p:nvSpPr>
        <p:spPr/>
        <p:txBody>
          <a:bodyPr/>
          <a:lstStyle/>
          <a:p>
            <a:r>
              <a:rPr lang="en-US" altLang="zh-CN" sz="1800" dirty="0"/>
              <a:t>Main sources of the data center energy consumption include the IT devices, lighting system, air conditioner, and power and distribution system. A lot of enterprises and scholars across the world made significant research in the data center energy consumption. Though the results differ in the exact proportion of each factor, the factors that constitute the energy consumption and the order of these factors by importance are largely the same.</a:t>
            </a:r>
          </a:p>
        </p:txBody>
      </p:sp>
      <p:sp>
        <p:nvSpPr>
          <p:cNvPr id="60418" name="Rectangle 2"/>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0417" name="Object 1"/>
          <p:cNvGraphicFramePr>
            <a:graphicFrameLocks noChangeAspect="1"/>
          </p:cNvGraphicFramePr>
          <p:nvPr>
            <p:extLst>
              <p:ext uri="{D42A27DB-BD31-4B8C-83A1-F6EECF244321}">
                <p14:modId xmlns:p14="http://schemas.microsoft.com/office/powerpoint/2010/main" val="414887039"/>
              </p:ext>
            </p:extLst>
          </p:nvPr>
        </p:nvGraphicFramePr>
        <p:xfrm>
          <a:off x="3539717" y="3227943"/>
          <a:ext cx="5668717" cy="2839484"/>
        </p:xfrm>
        <a:graphic>
          <a:graphicData uri="http://schemas.openxmlformats.org/presentationml/2006/ole">
            <mc:AlternateContent xmlns:mc="http://schemas.openxmlformats.org/markup-compatibility/2006">
              <mc:Choice xmlns:v="urn:schemas-microsoft-com:vml" Requires="v">
                <p:oleObj spid="_x0000_s3097" name="Visio" r:id="rId4" imgW="5360670" imgH="2684919" progId="">
                  <p:embed/>
                </p:oleObj>
              </mc:Choice>
              <mc:Fallback>
                <p:oleObj name="Visio" r:id="rId4" imgW="5360670" imgH="268491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39717" y="3227943"/>
                        <a:ext cx="5668717" cy="2839484"/>
                      </a:xfrm>
                      <a:prstGeom prst="rect">
                        <a:avLst/>
                      </a:prstGeom>
                      <a:noFill/>
                      <a:extLst/>
                    </p:spPr>
                  </p:pic>
                </p:oleObj>
              </mc:Fallback>
            </mc:AlternateContent>
          </a:graphicData>
        </a:graphic>
      </p:graphicFrame>
    </p:spTree>
    <p:extLst>
      <p:ext uri="{BB962C8B-B14F-4D97-AF65-F5344CB8AC3E}">
        <p14:creationId xmlns:p14="http://schemas.microsoft.com/office/powerpoint/2010/main" val="32252296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Power Consumption Index - PUE</a:t>
            </a:r>
            <a:endParaRPr lang="en-US" altLang="zh-CN" dirty="0"/>
          </a:p>
        </p:txBody>
      </p:sp>
      <p:sp>
        <p:nvSpPr>
          <p:cNvPr id="2" name="文本占位符 1"/>
          <p:cNvSpPr>
            <a:spLocks noGrp="1"/>
          </p:cNvSpPr>
          <p:nvPr>
            <p:ph type="body" sz="quarter" idx="10"/>
          </p:nvPr>
        </p:nvSpPr>
        <p:spPr/>
        <p:txBody>
          <a:bodyPr/>
          <a:lstStyle/>
          <a:p>
            <a:r>
              <a:rPr lang="en-US" altLang="zh-CN" sz="1600" dirty="0"/>
              <a:t>Power usage effectiveness (PUE) is a widely-used comprehensive indicator inside and outside China that measures the data center infrastructure efficiency (</a:t>
            </a:r>
            <a:r>
              <a:rPr lang="en-US" altLang="zh-CN" sz="1600" dirty="0" err="1"/>
              <a:t>DCiE</a:t>
            </a:r>
            <a:r>
              <a:rPr lang="en-US" altLang="zh-CN" sz="1600" dirty="0"/>
              <a:t>). The formula is: PUE = </a:t>
            </a:r>
            <a:r>
              <a:rPr lang="en-US" altLang="zh-CN" sz="1600" dirty="0" err="1"/>
              <a:t>P</a:t>
            </a:r>
            <a:r>
              <a:rPr lang="en-US" altLang="zh-CN" sz="1600" baseline="-25000" dirty="0" err="1"/>
              <a:t>Total</a:t>
            </a:r>
            <a:r>
              <a:rPr lang="en-US" altLang="zh-CN" sz="1600" dirty="0"/>
              <a:t>/P</a:t>
            </a:r>
            <a:r>
              <a:rPr lang="en-US" altLang="zh-CN" sz="1600" baseline="-25000" dirty="0"/>
              <a:t>IT</a:t>
            </a:r>
            <a:r>
              <a:rPr lang="en-US" altLang="zh-CN" sz="1600" dirty="0"/>
              <a:t>, where </a:t>
            </a:r>
            <a:r>
              <a:rPr lang="en-US" altLang="zh-CN" sz="1600" dirty="0" err="1"/>
              <a:t>P</a:t>
            </a:r>
            <a:r>
              <a:rPr lang="en-US" altLang="zh-CN" sz="1600" baseline="-25000" dirty="0" err="1"/>
              <a:t>Total</a:t>
            </a:r>
            <a:r>
              <a:rPr lang="en-US" altLang="zh-CN" sz="1600" dirty="0"/>
              <a:t> indicates the total power consumption of the data center and P</a:t>
            </a:r>
            <a:r>
              <a:rPr lang="en-US" altLang="zh-CN" sz="1600" baseline="-25000" dirty="0"/>
              <a:t>IT</a:t>
            </a:r>
            <a:r>
              <a:rPr lang="en-US" altLang="zh-CN" sz="1600" dirty="0"/>
              <a:t> indicates the power consumption of the IT devices.</a:t>
            </a:r>
          </a:p>
        </p:txBody>
      </p:sp>
      <p:graphicFrame>
        <p:nvGraphicFramePr>
          <p:cNvPr id="12" name="表格 11"/>
          <p:cNvGraphicFramePr>
            <a:graphicFrameLocks noGrp="1"/>
          </p:cNvGraphicFramePr>
          <p:nvPr>
            <p:extLst>
              <p:ext uri="{D42A27DB-BD31-4B8C-83A1-F6EECF244321}">
                <p14:modId xmlns:p14="http://schemas.microsoft.com/office/powerpoint/2010/main" val="2117273757"/>
              </p:ext>
            </p:extLst>
          </p:nvPr>
        </p:nvGraphicFramePr>
        <p:xfrm>
          <a:off x="2603612" y="3789040"/>
          <a:ext cx="7524638" cy="1958340"/>
        </p:xfrm>
        <a:graphic>
          <a:graphicData uri="http://schemas.openxmlformats.org/drawingml/2006/table">
            <a:tbl>
              <a:tblPr/>
              <a:tblGrid>
                <a:gridCol w="1031626"/>
                <a:gridCol w="1138303"/>
                <a:gridCol w="5354709"/>
              </a:tblGrid>
              <a:tr h="291123">
                <a:tc>
                  <a:txBody>
                    <a:bodyPr/>
                    <a:lstStyle/>
                    <a:p>
                      <a:pPr algn="ctr" fontAlgn="ctr">
                        <a:lnSpc>
                          <a:spcPct val="150000"/>
                        </a:lnSpc>
                        <a:spcAft>
                          <a:spcPts val="0"/>
                        </a:spcAft>
                      </a:pPr>
                      <a:r>
                        <a:rPr lang="en-US" sz="1400" b="1" dirty="0" smtClean="0">
                          <a:solidFill>
                            <a:schemeClr val="tx1"/>
                          </a:solidFill>
                          <a:latin typeface="+mn-lt"/>
                          <a:ea typeface="+mn-ea"/>
                        </a:rPr>
                        <a:t>PUE</a:t>
                      </a:r>
                      <a:endParaRPr lang="en-US" altLang="zh-CN" sz="1400" dirty="0">
                        <a:solidFill>
                          <a:schemeClr val="tx1"/>
                        </a:solidFill>
                        <a:latin typeface="+mn-lt"/>
                        <a:ea typeface="+mn-ea"/>
                      </a:endParaRPr>
                    </a:p>
                  </a:txBody>
                  <a:tcPr marL="51422" marR="5142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fontAlgn="ctr">
                        <a:lnSpc>
                          <a:spcPct val="150000"/>
                        </a:lnSpc>
                        <a:spcAft>
                          <a:spcPts val="0"/>
                        </a:spcAft>
                      </a:pPr>
                      <a:r>
                        <a:rPr lang="en-US" sz="1400" b="1" dirty="0" err="1" smtClean="0">
                          <a:solidFill>
                            <a:schemeClr val="tx1"/>
                          </a:solidFill>
                          <a:latin typeface="+mn-lt"/>
                          <a:ea typeface="+mn-ea"/>
                        </a:rPr>
                        <a:t>DCiE</a:t>
                      </a:r>
                      <a:endParaRPr lang="en-US" altLang="zh-CN" sz="1400" dirty="0">
                        <a:solidFill>
                          <a:schemeClr val="tx1"/>
                        </a:solidFill>
                        <a:latin typeface="+mn-lt"/>
                        <a:ea typeface="+mn-ea"/>
                      </a:endParaRPr>
                    </a:p>
                  </a:txBody>
                  <a:tcPr marL="51422" marR="5142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fontAlgn="ctr">
                        <a:lnSpc>
                          <a:spcPct val="150000"/>
                        </a:lnSpc>
                        <a:spcAft>
                          <a:spcPts val="0"/>
                        </a:spcAft>
                      </a:pPr>
                      <a:r>
                        <a:rPr lang="en-US" altLang="zh-CN" sz="1400" b="1" kern="1200" dirty="0" smtClean="0">
                          <a:solidFill>
                            <a:schemeClr val="tx1"/>
                          </a:solidFill>
                          <a:latin typeface="+mn-lt"/>
                          <a:ea typeface="+mn-ea"/>
                          <a:cs typeface="+mn-cs"/>
                        </a:rPr>
                        <a:t>Energy Efficiency Level</a:t>
                      </a:r>
                      <a:endParaRPr lang="en-US" altLang="zh-CN" sz="1400" b="1" dirty="0">
                        <a:solidFill>
                          <a:schemeClr val="tx1"/>
                        </a:solidFill>
                        <a:latin typeface="+mn-lt"/>
                        <a:ea typeface="+mn-ea"/>
                      </a:endParaRPr>
                    </a:p>
                  </a:txBody>
                  <a:tcPr marL="51422" marR="5142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r>
              <a:tr h="291123">
                <a:tc>
                  <a:txBody>
                    <a:bodyPr/>
                    <a:lstStyle/>
                    <a:p>
                      <a:pPr algn="ctr" fontAlgn="ctr">
                        <a:lnSpc>
                          <a:spcPct val="150000"/>
                        </a:lnSpc>
                        <a:spcAft>
                          <a:spcPts val="0"/>
                        </a:spcAft>
                      </a:pPr>
                      <a:r>
                        <a:rPr lang="en-US" sz="1400" b="1" dirty="0" smtClean="0">
                          <a:latin typeface="+mn-lt"/>
                          <a:ea typeface="+mn-ea"/>
                        </a:rPr>
                        <a:t>3.0</a:t>
                      </a:r>
                      <a:endParaRPr lang="en-US" altLang="zh-CN" sz="1400" dirty="0">
                        <a:latin typeface="+mn-lt"/>
                        <a:ea typeface="+mn-ea"/>
                      </a:endParaRPr>
                    </a:p>
                  </a:txBody>
                  <a:tcPr marL="51422" marR="5142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50000"/>
                        </a:lnSpc>
                        <a:spcAft>
                          <a:spcPts val="0"/>
                        </a:spcAft>
                      </a:pPr>
                      <a:r>
                        <a:rPr lang="en-US" sz="1400" dirty="0" smtClean="0">
                          <a:latin typeface="+mn-lt"/>
                          <a:ea typeface="+mn-ea"/>
                        </a:rPr>
                        <a:t>33%</a:t>
                      </a:r>
                      <a:endParaRPr lang="en-US" altLang="zh-CN" sz="1400" dirty="0">
                        <a:latin typeface="+mn-lt"/>
                        <a:ea typeface="+mn-ea"/>
                      </a:endParaRPr>
                    </a:p>
                  </a:txBody>
                  <a:tcPr marL="51422" marR="5142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50000"/>
                        </a:lnSpc>
                        <a:spcAft>
                          <a:spcPts val="0"/>
                        </a:spcAft>
                      </a:pPr>
                      <a:r>
                        <a:rPr lang="en-US" sz="1400" kern="1200" dirty="0" smtClean="0">
                          <a:latin typeface="+mn-lt"/>
                          <a:cs typeface="Times New Roman"/>
                        </a:rPr>
                        <a:t>Extremely poor</a:t>
                      </a:r>
                      <a:endParaRPr lang="en-US" altLang="zh-CN" sz="1400" dirty="0">
                        <a:latin typeface="+mn-lt"/>
                        <a:cs typeface="Times New Roman"/>
                      </a:endParaRPr>
                    </a:p>
                  </a:txBody>
                  <a:tcPr marL="51435" marR="51435"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1123">
                <a:tc>
                  <a:txBody>
                    <a:bodyPr/>
                    <a:lstStyle/>
                    <a:p>
                      <a:pPr algn="ctr" fontAlgn="ctr">
                        <a:lnSpc>
                          <a:spcPct val="150000"/>
                        </a:lnSpc>
                        <a:spcAft>
                          <a:spcPts val="0"/>
                        </a:spcAft>
                      </a:pPr>
                      <a:r>
                        <a:rPr lang="en-US" sz="1400" b="1" dirty="0" smtClean="0">
                          <a:latin typeface="+mn-lt"/>
                          <a:ea typeface="+mn-ea"/>
                        </a:rPr>
                        <a:t>2.5</a:t>
                      </a:r>
                      <a:endParaRPr lang="en-US" altLang="zh-CN" sz="1400" dirty="0">
                        <a:latin typeface="+mn-lt"/>
                        <a:ea typeface="+mn-ea"/>
                      </a:endParaRPr>
                    </a:p>
                  </a:txBody>
                  <a:tcPr marL="51422" marR="5142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50000"/>
                        </a:lnSpc>
                        <a:spcAft>
                          <a:spcPts val="0"/>
                        </a:spcAft>
                      </a:pPr>
                      <a:r>
                        <a:rPr lang="en-US" sz="1400" smtClean="0">
                          <a:latin typeface="+mn-lt"/>
                          <a:ea typeface="+mn-ea"/>
                        </a:rPr>
                        <a:t>40%</a:t>
                      </a:r>
                      <a:endParaRPr lang="en-US" altLang="zh-CN" sz="1400" dirty="0">
                        <a:latin typeface="+mn-lt"/>
                        <a:ea typeface="+mn-ea"/>
                      </a:endParaRPr>
                    </a:p>
                  </a:txBody>
                  <a:tcPr marL="51422" marR="5142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50000"/>
                        </a:lnSpc>
                        <a:spcAft>
                          <a:spcPts val="0"/>
                        </a:spcAft>
                      </a:pPr>
                      <a:r>
                        <a:rPr lang="en-US" sz="1400" kern="1200" dirty="0" smtClean="0">
                          <a:latin typeface="+mn-lt"/>
                          <a:cs typeface="Times New Roman"/>
                        </a:rPr>
                        <a:t>Poor</a:t>
                      </a:r>
                      <a:endParaRPr lang="en-US" altLang="zh-CN" sz="1400" dirty="0">
                        <a:latin typeface="+mn-lt"/>
                        <a:cs typeface="Times New Roman"/>
                      </a:endParaRPr>
                    </a:p>
                  </a:txBody>
                  <a:tcPr marL="51435" marR="51435"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1123">
                <a:tc>
                  <a:txBody>
                    <a:bodyPr/>
                    <a:lstStyle/>
                    <a:p>
                      <a:pPr algn="ctr" fontAlgn="ctr">
                        <a:lnSpc>
                          <a:spcPct val="150000"/>
                        </a:lnSpc>
                        <a:spcAft>
                          <a:spcPts val="0"/>
                        </a:spcAft>
                      </a:pPr>
                      <a:r>
                        <a:rPr lang="en-US" sz="1400" b="1" smtClean="0">
                          <a:latin typeface="+mn-lt"/>
                          <a:ea typeface="+mn-ea"/>
                        </a:rPr>
                        <a:t>2.0</a:t>
                      </a:r>
                      <a:endParaRPr lang="en-US" altLang="zh-CN" sz="1400">
                        <a:latin typeface="+mn-lt"/>
                        <a:ea typeface="+mn-ea"/>
                      </a:endParaRPr>
                    </a:p>
                  </a:txBody>
                  <a:tcPr marL="51422" marR="5142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50000"/>
                        </a:lnSpc>
                        <a:spcAft>
                          <a:spcPts val="0"/>
                        </a:spcAft>
                      </a:pPr>
                      <a:r>
                        <a:rPr lang="en-US" sz="1400" smtClean="0">
                          <a:latin typeface="+mn-lt"/>
                          <a:ea typeface="+mn-ea"/>
                        </a:rPr>
                        <a:t>50%</a:t>
                      </a:r>
                      <a:endParaRPr lang="en-US" altLang="zh-CN" sz="1400" dirty="0">
                        <a:latin typeface="+mn-lt"/>
                        <a:ea typeface="+mn-ea"/>
                      </a:endParaRPr>
                    </a:p>
                  </a:txBody>
                  <a:tcPr marL="51422" marR="5142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50000"/>
                        </a:lnSpc>
                        <a:spcAft>
                          <a:spcPts val="0"/>
                        </a:spcAft>
                      </a:pPr>
                      <a:r>
                        <a:rPr lang="en-US" sz="1400" kern="1200" dirty="0" smtClean="0">
                          <a:latin typeface="+mn-lt"/>
                          <a:cs typeface="Times New Roman"/>
                        </a:rPr>
                        <a:t>Average</a:t>
                      </a:r>
                      <a:endParaRPr lang="en-US" altLang="zh-CN" sz="1400" dirty="0">
                        <a:latin typeface="+mn-lt"/>
                        <a:cs typeface="Times New Roman"/>
                      </a:endParaRPr>
                    </a:p>
                  </a:txBody>
                  <a:tcPr marL="51435" marR="51435"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1123">
                <a:tc>
                  <a:txBody>
                    <a:bodyPr/>
                    <a:lstStyle/>
                    <a:p>
                      <a:pPr algn="ctr" fontAlgn="ctr">
                        <a:lnSpc>
                          <a:spcPct val="150000"/>
                        </a:lnSpc>
                        <a:spcAft>
                          <a:spcPts val="0"/>
                        </a:spcAft>
                      </a:pPr>
                      <a:r>
                        <a:rPr lang="en-US" sz="1400" b="1" smtClean="0">
                          <a:latin typeface="+mn-lt"/>
                          <a:ea typeface="+mn-ea"/>
                        </a:rPr>
                        <a:t>1.5</a:t>
                      </a:r>
                      <a:endParaRPr lang="en-US" altLang="zh-CN" sz="1400">
                        <a:latin typeface="+mn-lt"/>
                        <a:ea typeface="+mn-ea"/>
                      </a:endParaRPr>
                    </a:p>
                  </a:txBody>
                  <a:tcPr marL="51422" marR="5142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50000"/>
                        </a:lnSpc>
                        <a:spcAft>
                          <a:spcPts val="0"/>
                        </a:spcAft>
                      </a:pPr>
                      <a:r>
                        <a:rPr lang="en-US" sz="1400" smtClean="0">
                          <a:latin typeface="+mn-lt"/>
                          <a:ea typeface="+mn-ea"/>
                        </a:rPr>
                        <a:t>67%</a:t>
                      </a:r>
                      <a:endParaRPr lang="en-US" altLang="zh-CN" sz="1400" dirty="0">
                        <a:latin typeface="+mn-lt"/>
                        <a:ea typeface="+mn-ea"/>
                      </a:endParaRPr>
                    </a:p>
                  </a:txBody>
                  <a:tcPr marL="51422" marR="5142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50000"/>
                        </a:lnSpc>
                        <a:spcAft>
                          <a:spcPts val="0"/>
                        </a:spcAft>
                      </a:pPr>
                      <a:r>
                        <a:rPr lang="en-US" sz="1400" kern="1200" dirty="0" smtClean="0">
                          <a:latin typeface="+mn-lt"/>
                          <a:cs typeface="Times New Roman"/>
                        </a:rPr>
                        <a:t>Good</a:t>
                      </a:r>
                      <a:endParaRPr lang="en-US" altLang="zh-CN" sz="1400" dirty="0">
                        <a:latin typeface="+mn-lt"/>
                        <a:cs typeface="Times New Roman"/>
                      </a:endParaRPr>
                    </a:p>
                  </a:txBody>
                  <a:tcPr marL="51435" marR="51435"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91123">
                <a:tc>
                  <a:txBody>
                    <a:bodyPr/>
                    <a:lstStyle/>
                    <a:p>
                      <a:pPr algn="ctr" fontAlgn="ctr">
                        <a:lnSpc>
                          <a:spcPct val="150000"/>
                        </a:lnSpc>
                        <a:spcAft>
                          <a:spcPts val="0"/>
                        </a:spcAft>
                      </a:pPr>
                      <a:r>
                        <a:rPr lang="en-US" sz="1400" b="1" smtClean="0">
                          <a:latin typeface="+mn-lt"/>
                          <a:ea typeface="+mn-ea"/>
                        </a:rPr>
                        <a:t>1.2</a:t>
                      </a:r>
                      <a:endParaRPr lang="en-US" altLang="zh-CN" sz="1400">
                        <a:latin typeface="+mn-lt"/>
                        <a:ea typeface="+mn-ea"/>
                      </a:endParaRPr>
                    </a:p>
                  </a:txBody>
                  <a:tcPr marL="51422" marR="5142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50000"/>
                        </a:lnSpc>
                        <a:spcAft>
                          <a:spcPts val="0"/>
                        </a:spcAft>
                      </a:pPr>
                      <a:r>
                        <a:rPr lang="en-US" sz="1400" smtClean="0">
                          <a:latin typeface="+mn-lt"/>
                          <a:ea typeface="+mn-ea"/>
                        </a:rPr>
                        <a:t>83%</a:t>
                      </a:r>
                      <a:endParaRPr lang="en-US" altLang="zh-CN" sz="1400" dirty="0">
                        <a:latin typeface="+mn-lt"/>
                        <a:ea typeface="+mn-ea"/>
                      </a:endParaRPr>
                    </a:p>
                  </a:txBody>
                  <a:tcPr marL="51422" marR="5142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50000"/>
                        </a:lnSpc>
                        <a:spcAft>
                          <a:spcPts val="0"/>
                        </a:spcAft>
                      </a:pPr>
                      <a:r>
                        <a:rPr lang="en-US" sz="1400" kern="1200" dirty="0" smtClean="0">
                          <a:latin typeface="+mn-lt"/>
                          <a:cs typeface="Times New Roman"/>
                        </a:rPr>
                        <a:t>Excellent</a:t>
                      </a:r>
                      <a:endParaRPr lang="en-US" altLang="zh-CN" sz="1400" dirty="0">
                        <a:latin typeface="+mn-lt"/>
                        <a:cs typeface="Times New Roman"/>
                      </a:endParaRPr>
                    </a:p>
                  </a:txBody>
                  <a:tcPr marL="51435" marR="51435"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pSp>
        <p:nvGrpSpPr>
          <p:cNvPr id="4" name="组合 3"/>
          <p:cNvGrpSpPr/>
          <p:nvPr/>
        </p:nvGrpSpPr>
        <p:grpSpPr>
          <a:xfrm>
            <a:off x="2522558" y="2703662"/>
            <a:ext cx="7677897" cy="410390"/>
            <a:chOff x="926351" y="2777600"/>
            <a:chExt cx="7677897" cy="410390"/>
          </a:xfrm>
        </p:grpSpPr>
        <p:grpSp>
          <p:nvGrpSpPr>
            <p:cNvPr id="7" name="组合 13"/>
            <p:cNvGrpSpPr>
              <a:grpSpLocks/>
            </p:cNvGrpSpPr>
            <p:nvPr/>
          </p:nvGrpSpPr>
          <p:grpSpPr bwMode="auto">
            <a:xfrm>
              <a:off x="926351" y="2828011"/>
              <a:ext cx="7677897" cy="359979"/>
              <a:chOff x="962026" y="3071808"/>
              <a:chExt cx="4909883" cy="506812"/>
            </a:xfrm>
          </p:grpSpPr>
          <p:grpSp>
            <p:nvGrpSpPr>
              <p:cNvPr id="8" name="组合 7"/>
              <p:cNvGrpSpPr>
                <a:grpSpLocks/>
              </p:cNvGrpSpPr>
              <p:nvPr/>
            </p:nvGrpSpPr>
            <p:grpSpPr bwMode="auto">
              <a:xfrm>
                <a:off x="962026" y="3071808"/>
                <a:ext cx="4909883" cy="506812"/>
                <a:chOff x="701649" y="2924179"/>
                <a:chExt cx="5594292" cy="506660"/>
              </a:xfrm>
            </p:grpSpPr>
            <p:sp>
              <p:nvSpPr>
                <p:cNvPr id="10" name="Text Box 3"/>
                <p:cNvSpPr txBox="1">
                  <a:spLocks noChangeArrowheads="1"/>
                </p:cNvSpPr>
                <p:nvPr/>
              </p:nvSpPr>
              <p:spPr bwMode="auto">
                <a:xfrm>
                  <a:off x="757718" y="2924179"/>
                  <a:ext cx="5538223" cy="396053"/>
                </a:xfrm>
                <a:prstGeom prst="rect">
                  <a:avLst/>
                </a:prstGeom>
                <a:noFill/>
                <a:ln w="9525">
                  <a:noFill/>
                  <a:miter lim="800000"/>
                  <a:headEnd/>
                  <a:tailEnd/>
                </a:ln>
              </p:spPr>
              <p:txBody>
                <a:bodyPr wrap="square" tIns="13496">
                  <a:spAutoFit/>
                </a:bodyPr>
                <a:lstStyle/>
                <a:p>
                  <a:pPr>
                    <a:lnSpc>
                      <a:spcPct val="90000"/>
                    </a:lnSpc>
                    <a:buClr>
                      <a:srgbClr val="FFCC66"/>
                    </a:buClr>
                    <a:buFont typeface="Wingdings" pitchFamily="2" charset="2"/>
                    <a:buNone/>
                  </a:pPr>
                  <a:endParaRPr lang="en-US" altLang="zh-CN" sz="1600" dirty="0">
                    <a:solidFill>
                      <a:srgbClr val="000000"/>
                    </a:solidFill>
                    <a:latin typeface="FrutigerNext LT Regular"/>
                    <a:ea typeface="华文细黑"/>
                  </a:endParaRPr>
                </a:p>
              </p:txBody>
            </p:sp>
            <p:sp>
              <p:nvSpPr>
                <p:cNvPr id="11" name="矩形 6"/>
                <p:cNvSpPr>
                  <a:spLocks noChangeArrowheads="1"/>
                </p:cNvSpPr>
                <p:nvPr/>
              </p:nvSpPr>
              <p:spPr bwMode="auto">
                <a:xfrm>
                  <a:off x="701649" y="2954334"/>
                  <a:ext cx="544515" cy="476505"/>
                </a:xfrm>
                <a:prstGeom prst="rect">
                  <a:avLst/>
                </a:prstGeom>
                <a:noFill/>
                <a:ln w="9525">
                  <a:noFill/>
                  <a:miter lim="800000"/>
                  <a:headEnd/>
                  <a:tailEnd/>
                </a:ln>
              </p:spPr>
              <p:txBody>
                <a:bodyPr wrap="none">
                  <a:spAutoFit/>
                </a:bodyPr>
                <a:lstStyle/>
                <a:p>
                  <a:r>
                    <a:rPr lang="en-US" altLang="zh-CN" sz="1600" dirty="0" smtClean="0">
                      <a:solidFill>
                        <a:srgbClr val="000000"/>
                      </a:solidFill>
                      <a:ea typeface="华文细黑"/>
                    </a:rPr>
                    <a:t> PUE</a:t>
                  </a:r>
                  <a:r>
                    <a:rPr lang="en-US" altLang="zh-CN" sz="1600" b="1" dirty="0" smtClean="0">
                      <a:solidFill>
                        <a:srgbClr val="000000"/>
                      </a:solidFill>
                      <a:ea typeface="华文细黑"/>
                    </a:rPr>
                    <a:t>=</a:t>
                  </a:r>
                  <a:endParaRPr lang="zh-CN" altLang="en-US" sz="1600" b="1" dirty="0">
                    <a:solidFill>
                      <a:srgbClr val="000000"/>
                    </a:solidFill>
                    <a:ea typeface="华文细黑"/>
                  </a:endParaRPr>
                </a:p>
              </p:txBody>
            </p:sp>
          </p:grpSp>
          <p:sp>
            <p:nvSpPr>
              <p:cNvPr id="9" name="矩形 12"/>
              <p:cNvSpPr>
                <a:spLocks noChangeArrowheads="1"/>
              </p:cNvSpPr>
              <p:nvPr/>
            </p:nvSpPr>
            <p:spPr bwMode="auto">
              <a:xfrm>
                <a:off x="1405266" y="3116027"/>
                <a:ext cx="3154279" cy="441981"/>
              </a:xfrm>
              <a:prstGeom prst="rect">
                <a:avLst/>
              </a:prstGeom>
              <a:noFill/>
              <a:ln w="9525">
                <a:noFill/>
                <a:miter lim="800000"/>
                <a:headEnd/>
                <a:tailEnd/>
              </a:ln>
            </p:spPr>
            <p:txBody>
              <a:bodyPr wrap="square">
                <a:spAutoFit/>
              </a:bodyPr>
              <a:lstStyle/>
              <a:p>
                <a:pPr>
                  <a:lnSpc>
                    <a:spcPct val="90000"/>
                  </a:lnSpc>
                  <a:buClr>
                    <a:srgbClr val="FFCC66"/>
                  </a:buClr>
                  <a:buFont typeface="Wingdings" pitchFamily="2" charset="2"/>
                  <a:buNone/>
                </a:pPr>
                <a:r>
                  <a:rPr lang="en-US" altLang="zh-CN" sz="1600" dirty="0" err="1"/>
                  <a:t>P</a:t>
                </a:r>
                <a:r>
                  <a:rPr lang="en-US" altLang="zh-CN" sz="1600" baseline="-25000" dirty="0" err="1"/>
                  <a:t>Total</a:t>
                </a:r>
                <a:r>
                  <a:rPr lang="en-US" altLang="zh-CN" sz="1600" dirty="0"/>
                  <a:t>/P</a:t>
                </a:r>
                <a:r>
                  <a:rPr lang="en-US" altLang="zh-CN" sz="1600" baseline="-25000" dirty="0"/>
                  <a:t>IT</a:t>
                </a:r>
                <a:endParaRPr lang="zh-CN" altLang="en-US" sz="1600" baseline="-25000" dirty="0">
                  <a:solidFill>
                    <a:srgbClr val="000000"/>
                  </a:solidFill>
                  <a:latin typeface="FrutigerNext LT Regular"/>
                  <a:ea typeface="华文细黑"/>
                </a:endParaRPr>
              </a:p>
            </p:txBody>
          </p:sp>
        </p:grpSp>
        <p:sp>
          <p:nvSpPr>
            <p:cNvPr id="13" name="矩形 6"/>
            <p:cNvSpPr>
              <a:spLocks noChangeArrowheads="1"/>
            </p:cNvSpPr>
            <p:nvPr/>
          </p:nvSpPr>
          <p:spPr bwMode="auto">
            <a:xfrm>
              <a:off x="4607806" y="2804912"/>
              <a:ext cx="1633781" cy="338554"/>
            </a:xfrm>
            <a:prstGeom prst="rect">
              <a:avLst/>
            </a:prstGeom>
            <a:noFill/>
            <a:ln w="9525">
              <a:noFill/>
              <a:miter lim="800000"/>
              <a:headEnd/>
              <a:tailEnd/>
            </a:ln>
          </p:spPr>
          <p:txBody>
            <a:bodyPr wrap="none">
              <a:spAutoFit/>
            </a:bodyPr>
            <a:lstStyle/>
            <a:p>
              <a:r>
                <a:rPr lang="en-US" altLang="zh-CN" sz="1600" b="1" dirty="0" err="1">
                  <a:solidFill>
                    <a:srgbClr val="000000"/>
                  </a:solidFill>
                  <a:ea typeface="华文细黑"/>
                </a:rPr>
                <a:t>DCiE</a:t>
              </a:r>
              <a:r>
                <a:rPr lang="en-US" altLang="zh-CN" sz="1600" b="1" dirty="0">
                  <a:solidFill>
                    <a:srgbClr val="000000"/>
                  </a:solidFill>
                  <a:ea typeface="华文细黑"/>
                </a:rPr>
                <a:t> </a:t>
              </a:r>
              <a:r>
                <a:rPr lang="en-US" altLang="zh-CN" sz="1600" b="1" dirty="0" smtClean="0">
                  <a:solidFill>
                    <a:srgbClr val="000000"/>
                  </a:solidFill>
                  <a:ea typeface="华文细黑"/>
                </a:rPr>
                <a:t>=</a:t>
              </a:r>
              <a:r>
                <a:rPr lang="en-US" altLang="zh-CN" sz="1600" dirty="0"/>
                <a:t> </a:t>
              </a:r>
              <a:r>
                <a:rPr lang="en-US" altLang="zh-CN" sz="1600" dirty="0" smtClean="0"/>
                <a:t>P</a:t>
              </a:r>
              <a:r>
                <a:rPr lang="en-US" altLang="zh-CN" sz="1600" baseline="-25000" dirty="0" smtClean="0"/>
                <a:t>IT</a:t>
              </a:r>
              <a:r>
                <a:rPr lang="en-US" altLang="zh-CN" sz="1600" dirty="0" smtClean="0"/>
                <a:t>/</a:t>
              </a:r>
              <a:r>
                <a:rPr lang="en-US" altLang="zh-CN" sz="1600" dirty="0" err="1"/>
                <a:t>P</a:t>
              </a:r>
              <a:r>
                <a:rPr lang="en-US" altLang="zh-CN" sz="1600" baseline="-25000" dirty="0" err="1"/>
                <a:t>Total</a:t>
              </a:r>
              <a:endParaRPr lang="zh-CN" altLang="en-US" sz="1600" b="1" dirty="0">
                <a:solidFill>
                  <a:srgbClr val="000000"/>
                </a:solidFill>
                <a:latin typeface="FrutigerNext LT Regular"/>
                <a:ea typeface="华文细黑"/>
              </a:endParaRPr>
            </a:p>
          </p:txBody>
        </p:sp>
        <p:sp>
          <p:nvSpPr>
            <p:cNvPr id="14" name="矩形 12"/>
            <p:cNvSpPr>
              <a:spLocks noChangeArrowheads="1"/>
            </p:cNvSpPr>
            <p:nvPr/>
          </p:nvSpPr>
          <p:spPr bwMode="auto">
            <a:xfrm>
              <a:off x="5439161" y="2777600"/>
              <a:ext cx="2763380" cy="313932"/>
            </a:xfrm>
            <a:prstGeom prst="rect">
              <a:avLst/>
            </a:prstGeom>
            <a:noFill/>
            <a:ln w="9525">
              <a:noFill/>
              <a:miter lim="800000"/>
              <a:headEnd/>
              <a:tailEnd/>
            </a:ln>
          </p:spPr>
          <p:txBody>
            <a:bodyPr wrap="square">
              <a:spAutoFit/>
            </a:bodyPr>
            <a:lstStyle/>
            <a:p>
              <a:pPr>
                <a:lnSpc>
                  <a:spcPct val="90000"/>
                </a:lnSpc>
                <a:buClr>
                  <a:srgbClr val="FFCC66"/>
                </a:buClr>
                <a:buFont typeface="Wingdings" pitchFamily="2" charset="2"/>
                <a:buNone/>
              </a:pPr>
              <a:endParaRPr lang="en-US" altLang="zh-CN" sz="1600" u="sng" dirty="0">
                <a:solidFill>
                  <a:srgbClr val="000000"/>
                </a:solidFill>
                <a:latin typeface="FrutigerNext LT Regular"/>
                <a:ea typeface="华文细黑"/>
              </a:endParaRPr>
            </a:p>
          </p:txBody>
        </p:sp>
      </p:grpSp>
    </p:spTree>
    <p:extLst>
      <p:ext uri="{BB962C8B-B14F-4D97-AF65-F5344CB8AC3E}">
        <p14:creationId xmlns:p14="http://schemas.microsoft.com/office/powerpoint/2010/main" val="3395527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Power Consumption Index - </a:t>
            </a:r>
            <a:r>
              <a:rPr lang="en-US" altLang="zh-CN" dirty="0" err="1"/>
              <a:t>pPUE</a:t>
            </a:r>
            <a:endParaRPr lang="en-US" altLang="zh-CN" dirty="0"/>
          </a:p>
        </p:txBody>
      </p:sp>
      <p:sp>
        <p:nvSpPr>
          <p:cNvPr id="2" name="文本占位符 1"/>
          <p:cNvSpPr>
            <a:spLocks noGrp="1"/>
          </p:cNvSpPr>
          <p:nvPr>
            <p:ph type="body" sz="quarter" idx="10"/>
          </p:nvPr>
        </p:nvSpPr>
        <p:spPr/>
        <p:txBody>
          <a:bodyPr/>
          <a:lstStyle/>
          <a:p>
            <a:r>
              <a:rPr lang="en-US" altLang="zh-CN" sz="1600" dirty="0"/>
              <a:t>Partial PUE (</a:t>
            </a:r>
            <a:r>
              <a:rPr lang="en-US" altLang="zh-CN" sz="1600" dirty="0" err="1"/>
              <a:t>pPUE</a:t>
            </a:r>
            <a:r>
              <a:rPr lang="en-US" altLang="zh-CN" sz="1600" dirty="0"/>
              <a:t>) is an extension to the PUE concept and used to evaluate and analyze the energy efficiency of part of the data center or devices.</a:t>
            </a:r>
          </a:p>
          <a:p>
            <a:r>
              <a:rPr lang="en-US" altLang="zh-CN" sz="1600" dirty="0"/>
              <a:t>Before the </a:t>
            </a:r>
            <a:r>
              <a:rPr lang="en-US" altLang="zh-CN" sz="1600" dirty="0" err="1"/>
              <a:t>pPUE</a:t>
            </a:r>
            <a:r>
              <a:rPr lang="en-US" altLang="zh-CN" sz="1600" dirty="0"/>
              <a:t> is performed, the data center should be divided into different zones. The zone can be an equipment room in a multi-story data center building or a container module in a container data center.</a:t>
            </a:r>
          </a:p>
          <a:p>
            <a:r>
              <a:rPr lang="en-US" altLang="zh-CN" sz="1600" dirty="0" err="1"/>
              <a:t>pPUE</a:t>
            </a:r>
            <a:r>
              <a:rPr lang="en-US" altLang="zh-CN" sz="1600" dirty="0"/>
              <a:t> is used to represent the energy efficiency of some zones or devices, and can be greater or less than the PUE. Generally, to improve the overall efficiency, we must first ameliorate the efficiency of devices or zones with greater </a:t>
            </a:r>
            <a:r>
              <a:rPr lang="en-US" altLang="zh-CN" sz="1600" dirty="0" err="1"/>
              <a:t>pPUE</a:t>
            </a:r>
            <a:r>
              <a:rPr lang="en-US" altLang="zh-CN" sz="1600" dirty="0"/>
              <a:t> values in the data center. </a:t>
            </a:r>
            <a:r>
              <a:rPr lang="en-US" altLang="zh-CN" sz="1600" dirty="0" err="1"/>
              <a:t>pPUE</a:t>
            </a:r>
            <a:r>
              <a:rPr lang="en-US" altLang="zh-CN" sz="1600" dirty="0"/>
              <a:t> is applicable to the partial energy efficiency evaluation of modular data centers built based on containers or other modular units, or large-sized data centers composed of many buildings and equipment rooms.</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6043" y="4023402"/>
            <a:ext cx="3787249" cy="2177373"/>
          </a:xfrm>
          <a:prstGeom prst="rect">
            <a:avLst/>
          </a:prstGeom>
        </p:spPr>
      </p:pic>
    </p:spTree>
    <p:extLst>
      <p:ext uri="{BB962C8B-B14F-4D97-AF65-F5344CB8AC3E}">
        <p14:creationId xmlns:p14="http://schemas.microsoft.com/office/powerpoint/2010/main" val="2065292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Power Consumption Index - CLF/PLF</a:t>
            </a:r>
          </a:p>
        </p:txBody>
      </p:sp>
      <p:sp>
        <p:nvSpPr>
          <p:cNvPr id="2" name="文本占位符 1"/>
          <p:cNvSpPr>
            <a:spLocks noGrp="1"/>
          </p:cNvSpPr>
          <p:nvPr>
            <p:ph type="body" sz="quarter" idx="10"/>
          </p:nvPr>
        </p:nvSpPr>
        <p:spPr/>
        <p:txBody>
          <a:bodyPr/>
          <a:lstStyle/>
          <a:p>
            <a:r>
              <a:rPr lang="en-US" altLang="zh-CN" sz="1800" dirty="0"/>
              <a:t>CLF is short for cooling load factor and PLF power load factor. CLF is used to represent the ratio between the power consumption of the cooling devices and that of the IT devices. PLF is used to represent the ratio between the power consumption of the power and distribution system and that of the IT devices. </a:t>
            </a:r>
          </a:p>
          <a:p>
            <a:r>
              <a:rPr lang="en-US" altLang="zh-CN" sz="1800" dirty="0"/>
              <a:t>CLF and PLF are supplements and extensions to PUE. Calculating CLF and PLF can help you analyze in a detailed manner the respective energy efficiency of the cooling system and power and distribution system.</a:t>
            </a:r>
          </a:p>
        </p:txBody>
      </p:sp>
    </p:spTree>
    <p:extLst>
      <p:ext uri="{BB962C8B-B14F-4D97-AF65-F5344CB8AC3E}">
        <p14:creationId xmlns:p14="http://schemas.microsoft.com/office/powerpoint/2010/main" val="20211525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Power Consumption Index - RER</a:t>
            </a:r>
          </a:p>
        </p:txBody>
      </p:sp>
      <p:sp>
        <p:nvSpPr>
          <p:cNvPr id="2" name="文本占位符 1"/>
          <p:cNvSpPr>
            <a:spLocks noGrp="1"/>
          </p:cNvSpPr>
          <p:nvPr>
            <p:ph type="body" sz="quarter" idx="10"/>
          </p:nvPr>
        </p:nvSpPr>
        <p:spPr/>
        <p:txBody>
          <a:bodyPr/>
          <a:lstStyle/>
          <a:p>
            <a:r>
              <a:rPr lang="en-US" altLang="zh-CN" sz="1600" dirty="0"/>
              <a:t>Renewable energy ratio (RER) is used to measure the utilization of renewable sources to renew the solar energy, wind energy, and hydro energy, and promote the use of carbon-free or low-carbon sources. In general, renewable energy indicates recyclable energy sources in nature, such as the solar energy, wind energy, hydro energy, biomass energy, geothermal energy, and ocean energy. Renewable energy sources are environment-friendly in use, widely distributed, and can be exploited locally. Fossil fuels, such as coal, oil, and gas, and nuclear energy constitute the counterpart of renewable energy.</a:t>
            </a:r>
          </a:p>
          <a:p>
            <a:r>
              <a:rPr lang="en-US" altLang="zh-CN" sz="1600" dirty="0"/>
              <a:t>In particular, RER is a new indicator proposed at the China Cloud Computing Promotion and Policy Forum in light of the fast growth of renewable energy sources in China. Now, RER is submitted to The Green Grid (TGG), an internationally-renowned organization that commits itself to improving the IT efficiency, for discussion. </a:t>
            </a:r>
            <a:br>
              <a:rPr lang="en-US" altLang="zh-CN" sz="1600" dirty="0"/>
            </a:br>
            <a:endParaRPr lang="en-US" altLang="zh-CN" sz="1600" dirty="0"/>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55017" y="4282994"/>
            <a:ext cx="2458694" cy="1917781"/>
          </a:xfrm>
          <a:prstGeom prst="rect">
            <a:avLst/>
          </a:prstGeom>
        </p:spPr>
      </p:pic>
    </p:spTree>
    <p:extLst>
      <p:ext uri="{BB962C8B-B14F-4D97-AF65-F5344CB8AC3E}">
        <p14:creationId xmlns:p14="http://schemas.microsoft.com/office/powerpoint/2010/main" val="24561578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rPr>
              <a:t>Introduction to Data Center Development</a:t>
            </a:r>
          </a:p>
          <a:p>
            <a:r>
              <a:rPr lang="en-US" dirty="0">
                <a:solidFill>
                  <a:schemeClr val="bg1">
                    <a:lumMod val="50000"/>
                  </a:schemeClr>
                </a:solidFill>
              </a:rPr>
              <a:t>Composition of Data Center Infrastructure</a:t>
            </a:r>
          </a:p>
          <a:p>
            <a:r>
              <a:rPr lang="en-US" dirty="0">
                <a:solidFill>
                  <a:schemeClr val="bg1">
                    <a:lumMod val="50000"/>
                  </a:schemeClr>
                </a:solidFill>
              </a:rPr>
              <a:t>Introduction to Data Center Standards</a:t>
            </a:r>
          </a:p>
          <a:p>
            <a:r>
              <a:rPr lang="en-US" dirty="0">
                <a:solidFill>
                  <a:schemeClr val="bg1">
                    <a:lumMod val="50000"/>
                  </a:schemeClr>
                </a:solidFill>
              </a:rPr>
              <a:t>Common Energy Consumption Indicators</a:t>
            </a:r>
          </a:p>
          <a:p>
            <a:r>
              <a:rPr lang="en-US" b="1" dirty="0"/>
              <a:t>Panorama of Huawei Data Center Solutions</a:t>
            </a:r>
          </a:p>
        </p:txBody>
      </p:sp>
    </p:spTree>
    <p:extLst>
      <p:ext uri="{BB962C8B-B14F-4D97-AF65-F5344CB8AC3E}">
        <p14:creationId xmlns:p14="http://schemas.microsoft.com/office/powerpoint/2010/main" val="344466371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标题 57"/>
          <p:cNvSpPr>
            <a:spLocks noGrp="1"/>
          </p:cNvSpPr>
          <p:nvPr>
            <p:ph type="title"/>
          </p:nvPr>
        </p:nvSpPr>
        <p:spPr/>
        <p:txBody>
          <a:bodyPr/>
          <a:lstStyle/>
          <a:p>
            <a:r>
              <a:rPr lang="en-US" dirty="0"/>
              <a:t>Panorama of Huawei Data Center Solutions</a:t>
            </a:r>
          </a:p>
        </p:txBody>
      </p:sp>
      <p:sp>
        <p:nvSpPr>
          <p:cNvPr id="4" name="任意多边形 3"/>
          <p:cNvSpPr/>
          <p:nvPr/>
        </p:nvSpPr>
        <p:spPr>
          <a:xfrm flipH="1">
            <a:off x="6085441" y="2203317"/>
            <a:ext cx="296584" cy="959830"/>
          </a:xfrm>
          <a:custGeom>
            <a:avLst/>
            <a:gdLst>
              <a:gd name="connsiteX0" fmla="*/ 0 w 1694330"/>
              <a:gd name="connsiteY0" fmla="*/ 806974 h 806974"/>
              <a:gd name="connsiteX1" fmla="*/ 336177 w 1694330"/>
              <a:gd name="connsiteY1" fmla="*/ 363222 h 806974"/>
              <a:gd name="connsiteX2" fmla="*/ 1169894 w 1694330"/>
              <a:gd name="connsiteY2" fmla="*/ 80833 h 806974"/>
              <a:gd name="connsiteX3" fmla="*/ 1694330 w 1694330"/>
              <a:gd name="connsiteY3" fmla="*/ 151 h 806974"/>
            </a:gdLst>
            <a:ahLst/>
            <a:cxnLst>
              <a:cxn ang="0">
                <a:pos x="connsiteX0" y="connsiteY0"/>
              </a:cxn>
              <a:cxn ang="0">
                <a:pos x="connsiteX1" y="connsiteY1"/>
              </a:cxn>
              <a:cxn ang="0">
                <a:pos x="connsiteX2" y="connsiteY2"/>
              </a:cxn>
              <a:cxn ang="0">
                <a:pos x="connsiteX3" y="connsiteY3"/>
              </a:cxn>
            </a:cxnLst>
            <a:rect l="l" t="t" r="r" b="b"/>
            <a:pathLst>
              <a:path w="1694330" h="806974">
                <a:moveTo>
                  <a:pt x="0" y="806974"/>
                </a:moveTo>
                <a:cubicBezTo>
                  <a:pt x="70597" y="645609"/>
                  <a:pt x="141195" y="484245"/>
                  <a:pt x="336177" y="363222"/>
                </a:cubicBezTo>
                <a:cubicBezTo>
                  <a:pt x="531159" y="242198"/>
                  <a:pt x="943535" y="141345"/>
                  <a:pt x="1169894" y="80833"/>
                </a:cubicBezTo>
                <a:cubicBezTo>
                  <a:pt x="1396253" y="20321"/>
                  <a:pt x="1571065" y="-2090"/>
                  <a:pt x="1694330" y="151"/>
                </a:cubicBezTo>
              </a:path>
            </a:pathLst>
          </a:custGeom>
          <a:noFill/>
          <a:ln w="19050" cap="flat" cmpd="sng" algn="ctr">
            <a:solidFill>
              <a:srgbClr val="0070C0"/>
            </a:solidFill>
            <a:prstDash val="lgDashDot"/>
          </a:ln>
          <a:effectLst/>
        </p:spPr>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14217">
              <a:defRPr/>
            </a:pPr>
            <a:endParaRPr lang="en-US" sz="800" kern="0">
              <a:solidFill>
                <a:sysClr val="window" lastClr="FFFFFF"/>
              </a:solidFill>
              <a:cs typeface="Arial" panose="020B0604020202020204" pitchFamily="34" charset="0"/>
            </a:endParaRPr>
          </a:p>
        </p:txBody>
      </p:sp>
      <p:sp>
        <p:nvSpPr>
          <p:cNvPr id="5" name="任意多边形 4"/>
          <p:cNvSpPr/>
          <p:nvPr/>
        </p:nvSpPr>
        <p:spPr>
          <a:xfrm>
            <a:off x="2867946" y="1982389"/>
            <a:ext cx="3379096" cy="918498"/>
          </a:xfrm>
          <a:custGeom>
            <a:avLst/>
            <a:gdLst>
              <a:gd name="connsiteX0" fmla="*/ 4343400 w 4343400"/>
              <a:gd name="connsiteY0" fmla="*/ 32743 h 610966"/>
              <a:gd name="connsiteX1" fmla="*/ 2259106 w 4343400"/>
              <a:gd name="connsiteY1" fmla="*/ 19296 h 610966"/>
              <a:gd name="connsiteX2" fmla="*/ 685800 w 4343400"/>
              <a:gd name="connsiteY2" fmla="*/ 261343 h 610966"/>
              <a:gd name="connsiteX3" fmla="*/ 0 w 4343400"/>
              <a:gd name="connsiteY3" fmla="*/ 610966 h 610966"/>
            </a:gdLst>
            <a:ahLst/>
            <a:cxnLst>
              <a:cxn ang="0">
                <a:pos x="connsiteX0" y="connsiteY0"/>
              </a:cxn>
              <a:cxn ang="0">
                <a:pos x="connsiteX1" y="connsiteY1"/>
              </a:cxn>
              <a:cxn ang="0">
                <a:pos x="connsiteX2" y="connsiteY2"/>
              </a:cxn>
              <a:cxn ang="0">
                <a:pos x="connsiteX3" y="connsiteY3"/>
              </a:cxn>
            </a:cxnLst>
            <a:rect l="l" t="t" r="r" b="b"/>
            <a:pathLst>
              <a:path w="4343400" h="610966">
                <a:moveTo>
                  <a:pt x="4343400" y="32743"/>
                </a:moveTo>
                <a:cubicBezTo>
                  <a:pt x="3606053" y="6969"/>
                  <a:pt x="2868706" y="-18804"/>
                  <a:pt x="2259106" y="19296"/>
                </a:cubicBezTo>
                <a:cubicBezTo>
                  <a:pt x="1649506" y="57396"/>
                  <a:pt x="1062318" y="162731"/>
                  <a:pt x="685800" y="261343"/>
                </a:cubicBezTo>
                <a:cubicBezTo>
                  <a:pt x="309282" y="359955"/>
                  <a:pt x="154641" y="485460"/>
                  <a:pt x="0" y="610966"/>
                </a:cubicBezTo>
              </a:path>
            </a:pathLst>
          </a:custGeom>
          <a:noFill/>
          <a:ln w="19050" cap="flat" cmpd="sng" algn="ctr">
            <a:solidFill>
              <a:srgbClr val="0070C0"/>
            </a:solidFill>
            <a:prstDash val="lgDashDot"/>
          </a:ln>
          <a:effectLst/>
        </p:spPr>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14217">
              <a:defRPr/>
            </a:pPr>
            <a:endParaRPr lang="en-US" sz="800" kern="0">
              <a:solidFill>
                <a:sysClr val="window" lastClr="FFFFFF"/>
              </a:solidFill>
              <a:cs typeface="Arial" panose="020B0604020202020204" pitchFamily="34" charset="0"/>
            </a:endParaRPr>
          </a:p>
        </p:txBody>
      </p:sp>
      <p:grpSp>
        <p:nvGrpSpPr>
          <p:cNvPr id="6" name="组合 5"/>
          <p:cNvGrpSpPr/>
          <p:nvPr/>
        </p:nvGrpSpPr>
        <p:grpSpPr>
          <a:xfrm>
            <a:off x="1274169" y="1966681"/>
            <a:ext cx="9126325" cy="1161908"/>
            <a:chOff x="1531138" y="739473"/>
            <a:chExt cx="7203966" cy="1919594"/>
          </a:xfrm>
        </p:grpSpPr>
        <p:grpSp>
          <p:nvGrpSpPr>
            <p:cNvPr id="7" name="组合 6"/>
            <p:cNvGrpSpPr/>
            <p:nvPr/>
          </p:nvGrpSpPr>
          <p:grpSpPr>
            <a:xfrm>
              <a:off x="1531138" y="739473"/>
              <a:ext cx="7203966" cy="1262407"/>
              <a:chOff x="1531138" y="739473"/>
              <a:chExt cx="7203966" cy="1262407"/>
            </a:xfrm>
          </p:grpSpPr>
          <p:sp>
            <p:nvSpPr>
              <p:cNvPr id="11" name="任意多边形 10"/>
              <p:cNvSpPr/>
              <p:nvPr/>
            </p:nvSpPr>
            <p:spPr>
              <a:xfrm>
                <a:off x="1531138" y="739473"/>
                <a:ext cx="3942008" cy="1262407"/>
              </a:xfrm>
              <a:custGeom>
                <a:avLst/>
                <a:gdLst>
                  <a:gd name="connsiteX0" fmla="*/ 4343400 w 4343400"/>
                  <a:gd name="connsiteY0" fmla="*/ 32743 h 610966"/>
                  <a:gd name="connsiteX1" fmla="*/ 2259106 w 4343400"/>
                  <a:gd name="connsiteY1" fmla="*/ 19296 h 610966"/>
                  <a:gd name="connsiteX2" fmla="*/ 685800 w 4343400"/>
                  <a:gd name="connsiteY2" fmla="*/ 261343 h 610966"/>
                  <a:gd name="connsiteX3" fmla="*/ 0 w 4343400"/>
                  <a:gd name="connsiteY3" fmla="*/ 610966 h 610966"/>
                </a:gdLst>
                <a:ahLst/>
                <a:cxnLst>
                  <a:cxn ang="0">
                    <a:pos x="connsiteX0" y="connsiteY0"/>
                  </a:cxn>
                  <a:cxn ang="0">
                    <a:pos x="connsiteX1" y="connsiteY1"/>
                  </a:cxn>
                  <a:cxn ang="0">
                    <a:pos x="connsiteX2" y="connsiteY2"/>
                  </a:cxn>
                  <a:cxn ang="0">
                    <a:pos x="connsiteX3" y="connsiteY3"/>
                  </a:cxn>
                </a:cxnLst>
                <a:rect l="l" t="t" r="r" b="b"/>
                <a:pathLst>
                  <a:path w="4343400" h="610966">
                    <a:moveTo>
                      <a:pt x="4343400" y="32743"/>
                    </a:moveTo>
                    <a:cubicBezTo>
                      <a:pt x="3606053" y="6969"/>
                      <a:pt x="2868706" y="-18804"/>
                      <a:pt x="2259106" y="19296"/>
                    </a:cubicBezTo>
                    <a:cubicBezTo>
                      <a:pt x="1649506" y="57396"/>
                      <a:pt x="1062318" y="162731"/>
                      <a:pt x="685800" y="261343"/>
                    </a:cubicBezTo>
                    <a:cubicBezTo>
                      <a:pt x="309282" y="359955"/>
                      <a:pt x="154641" y="485460"/>
                      <a:pt x="0" y="610966"/>
                    </a:cubicBezTo>
                  </a:path>
                </a:pathLst>
              </a:custGeom>
              <a:noFill/>
              <a:ln w="19050" cap="flat" cmpd="sng" algn="ctr">
                <a:solidFill>
                  <a:srgbClr val="0070C0"/>
                </a:solidFill>
                <a:prstDash val="lgDashDot"/>
              </a:ln>
              <a:effectLst/>
            </p:spPr>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14217">
                  <a:defRPr/>
                </a:pPr>
                <a:endParaRPr lang="en-US" sz="800" kern="0">
                  <a:solidFill>
                    <a:sysClr val="window" lastClr="FFFFFF"/>
                  </a:solidFill>
                  <a:ea typeface="微软雅黑" panose="020B0503020204020204" pitchFamily="34" charset="-122"/>
                  <a:cs typeface="Arial" panose="020B0604020202020204" pitchFamily="34" charset="0"/>
                </a:endParaRPr>
              </a:p>
            </p:txBody>
          </p:sp>
          <p:sp>
            <p:nvSpPr>
              <p:cNvPr id="12" name="任意多边形 11"/>
              <p:cNvSpPr/>
              <p:nvPr/>
            </p:nvSpPr>
            <p:spPr>
              <a:xfrm flipH="1">
                <a:off x="5473146" y="739475"/>
                <a:ext cx="3261958" cy="1122632"/>
              </a:xfrm>
              <a:custGeom>
                <a:avLst/>
                <a:gdLst>
                  <a:gd name="connsiteX0" fmla="*/ 4343400 w 4343400"/>
                  <a:gd name="connsiteY0" fmla="*/ 32743 h 610966"/>
                  <a:gd name="connsiteX1" fmla="*/ 2259106 w 4343400"/>
                  <a:gd name="connsiteY1" fmla="*/ 19296 h 610966"/>
                  <a:gd name="connsiteX2" fmla="*/ 685800 w 4343400"/>
                  <a:gd name="connsiteY2" fmla="*/ 261343 h 610966"/>
                  <a:gd name="connsiteX3" fmla="*/ 0 w 4343400"/>
                  <a:gd name="connsiteY3" fmla="*/ 610966 h 610966"/>
                </a:gdLst>
                <a:ahLst/>
                <a:cxnLst>
                  <a:cxn ang="0">
                    <a:pos x="connsiteX0" y="connsiteY0"/>
                  </a:cxn>
                  <a:cxn ang="0">
                    <a:pos x="connsiteX1" y="connsiteY1"/>
                  </a:cxn>
                  <a:cxn ang="0">
                    <a:pos x="connsiteX2" y="connsiteY2"/>
                  </a:cxn>
                  <a:cxn ang="0">
                    <a:pos x="connsiteX3" y="connsiteY3"/>
                  </a:cxn>
                </a:cxnLst>
                <a:rect l="l" t="t" r="r" b="b"/>
                <a:pathLst>
                  <a:path w="4343400" h="610966">
                    <a:moveTo>
                      <a:pt x="4343400" y="32743"/>
                    </a:moveTo>
                    <a:cubicBezTo>
                      <a:pt x="3606053" y="6969"/>
                      <a:pt x="2868706" y="-18804"/>
                      <a:pt x="2259106" y="19296"/>
                    </a:cubicBezTo>
                    <a:cubicBezTo>
                      <a:pt x="1649506" y="57396"/>
                      <a:pt x="1062318" y="162731"/>
                      <a:pt x="685800" y="261343"/>
                    </a:cubicBezTo>
                    <a:cubicBezTo>
                      <a:pt x="309282" y="359955"/>
                      <a:pt x="154641" y="485460"/>
                      <a:pt x="0" y="610966"/>
                    </a:cubicBezTo>
                  </a:path>
                </a:pathLst>
              </a:custGeom>
              <a:noFill/>
              <a:ln w="19050" cap="flat" cmpd="sng" algn="ctr">
                <a:solidFill>
                  <a:srgbClr val="0070C0"/>
                </a:solidFill>
                <a:prstDash val="lgDashDot"/>
              </a:ln>
              <a:effectLst/>
            </p:spPr>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14217">
                  <a:defRPr/>
                </a:pPr>
                <a:endParaRPr lang="en-US" sz="800" kern="0">
                  <a:solidFill>
                    <a:sysClr val="window" lastClr="FFFFFF"/>
                  </a:solidFill>
                  <a:ea typeface="微软雅黑" panose="020B0503020204020204" pitchFamily="34" charset="-122"/>
                  <a:cs typeface="Arial" panose="020B0604020202020204" pitchFamily="34" charset="0"/>
                </a:endParaRPr>
              </a:p>
            </p:txBody>
          </p:sp>
        </p:grpSp>
        <p:grpSp>
          <p:nvGrpSpPr>
            <p:cNvPr id="8" name="组合 7"/>
            <p:cNvGrpSpPr/>
            <p:nvPr/>
          </p:nvGrpSpPr>
          <p:grpSpPr>
            <a:xfrm>
              <a:off x="3950803" y="777501"/>
              <a:ext cx="3543139" cy="1881566"/>
              <a:chOff x="3950803" y="777501"/>
              <a:chExt cx="3543139" cy="1881566"/>
            </a:xfrm>
          </p:grpSpPr>
          <p:sp>
            <p:nvSpPr>
              <p:cNvPr id="9" name="任意多边形 8"/>
              <p:cNvSpPr/>
              <p:nvPr/>
            </p:nvSpPr>
            <p:spPr>
              <a:xfrm>
                <a:off x="3950803" y="777501"/>
                <a:ext cx="1517558" cy="1343734"/>
              </a:xfrm>
              <a:custGeom>
                <a:avLst/>
                <a:gdLst>
                  <a:gd name="connsiteX0" fmla="*/ 0 w 1694330"/>
                  <a:gd name="connsiteY0" fmla="*/ 806974 h 806974"/>
                  <a:gd name="connsiteX1" fmla="*/ 336177 w 1694330"/>
                  <a:gd name="connsiteY1" fmla="*/ 363222 h 806974"/>
                  <a:gd name="connsiteX2" fmla="*/ 1169894 w 1694330"/>
                  <a:gd name="connsiteY2" fmla="*/ 80833 h 806974"/>
                  <a:gd name="connsiteX3" fmla="*/ 1694330 w 1694330"/>
                  <a:gd name="connsiteY3" fmla="*/ 151 h 806974"/>
                </a:gdLst>
                <a:ahLst/>
                <a:cxnLst>
                  <a:cxn ang="0">
                    <a:pos x="connsiteX0" y="connsiteY0"/>
                  </a:cxn>
                  <a:cxn ang="0">
                    <a:pos x="connsiteX1" y="connsiteY1"/>
                  </a:cxn>
                  <a:cxn ang="0">
                    <a:pos x="connsiteX2" y="connsiteY2"/>
                  </a:cxn>
                  <a:cxn ang="0">
                    <a:pos x="connsiteX3" y="connsiteY3"/>
                  </a:cxn>
                </a:cxnLst>
                <a:rect l="l" t="t" r="r" b="b"/>
                <a:pathLst>
                  <a:path w="1694330" h="806974">
                    <a:moveTo>
                      <a:pt x="0" y="806974"/>
                    </a:moveTo>
                    <a:cubicBezTo>
                      <a:pt x="70597" y="645609"/>
                      <a:pt x="141195" y="484245"/>
                      <a:pt x="336177" y="363222"/>
                    </a:cubicBezTo>
                    <a:cubicBezTo>
                      <a:pt x="531159" y="242198"/>
                      <a:pt x="943535" y="141345"/>
                      <a:pt x="1169894" y="80833"/>
                    </a:cubicBezTo>
                    <a:cubicBezTo>
                      <a:pt x="1396253" y="20321"/>
                      <a:pt x="1571065" y="-2090"/>
                      <a:pt x="1694330" y="151"/>
                    </a:cubicBezTo>
                  </a:path>
                </a:pathLst>
              </a:custGeom>
              <a:noFill/>
              <a:ln w="19050" cap="flat" cmpd="sng" algn="ctr">
                <a:solidFill>
                  <a:srgbClr val="0070C0"/>
                </a:solidFill>
                <a:prstDash val="lgDashDot"/>
              </a:ln>
              <a:effectLst/>
            </p:spPr>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14217">
                  <a:defRPr/>
                </a:pPr>
                <a:endParaRPr lang="en-US" sz="800" kern="0">
                  <a:solidFill>
                    <a:sysClr val="window" lastClr="FFFFFF"/>
                  </a:solidFill>
                  <a:ea typeface="微软雅黑" panose="020B0503020204020204" pitchFamily="34" charset="-122"/>
                  <a:cs typeface="Arial" panose="020B0604020202020204" pitchFamily="34" charset="0"/>
                </a:endParaRPr>
              </a:p>
            </p:txBody>
          </p:sp>
          <p:sp>
            <p:nvSpPr>
              <p:cNvPr id="10" name="任意多边形 9"/>
              <p:cNvSpPr/>
              <p:nvPr/>
            </p:nvSpPr>
            <p:spPr>
              <a:xfrm flipH="1">
                <a:off x="5236157" y="777501"/>
                <a:ext cx="2257785" cy="1881566"/>
              </a:xfrm>
              <a:custGeom>
                <a:avLst/>
                <a:gdLst>
                  <a:gd name="connsiteX0" fmla="*/ 0 w 1694330"/>
                  <a:gd name="connsiteY0" fmla="*/ 806974 h 806974"/>
                  <a:gd name="connsiteX1" fmla="*/ 336177 w 1694330"/>
                  <a:gd name="connsiteY1" fmla="*/ 363222 h 806974"/>
                  <a:gd name="connsiteX2" fmla="*/ 1169894 w 1694330"/>
                  <a:gd name="connsiteY2" fmla="*/ 80833 h 806974"/>
                  <a:gd name="connsiteX3" fmla="*/ 1694330 w 1694330"/>
                  <a:gd name="connsiteY3" fmla="*/ 151 h 806974"/>
                </a:gdLst>
                <a:ahLst/>
                <a:cxnLst>
                  <a:cxn ang="0">
                    <a:pos x="connsiteX0" y="connsiteY0"/>
                  </a:cxn>
                  <a:cxn ang="0">
                    <a:pos x="connsiteX1" y="connsiteY1"/>
                  </a:cxn>
                  <a:cxn ang="0">
                    <a:pos x="connsiteX2" y="connsiteY2"/>
                  </a:cxn>
                  <a:cxn ang="0">
                    <a:pos x="connsiteX3" y="connsiteY3"/>
                  </a:cxn>
                </a:cxnLst>
                <a:rect l="l" t="t" r="r" b="b"/>
                <a:pathLst>
                  <a:path w="1694330" h="806974">
                    <a:moveTo>
                      <a:pt x="0" y="806974"/>
                    </a:moveTo>
                    <a:cubicBezTo>
                      <a:pt x="70597" y="645609"/>
                      <a:pt x="141195" y="484245"/>
                      <a:pt x="336177" y="363222"/>
                    </a:cubicBezTo>
                    <a:cubicBezTo>
                      <a:pt x="531159" y="242198"/>
                      <a:pt x="943535" y="141345"/>
                      <a:pt x="1169894" y="80833"/>
                    </a:cubicBezTo>
                    <a:cubicBezTo>
                      <a:pt x="1396253" y="20321"/>
                      <a:pt x="1571065" y="-2090"/>
                      <a:pt x="1694330" y="151"/>
                    </a:cubicBezTo>
                  </a:path>
                </a:pathLst>
              </a:custGeom>
              <a:noFill/>
              <a:ln w="19050" cap="flat" cmpd="sng" algn="ctr">
                <a:solidFill>
                  <a:srgbClr val="0070C0"/>
                </a:solidFill>
                <a:prstDash val="lgDashDot"/>
              </a:ln>
              <a:effectLst/>
            </p:spPr>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14217">
                  <a:defRPr/>
                </a:pPr>
                <a:endParaRPr lang="en-US" sz="800" kern="0">
                  <a:solidFill>
                    <a:sysClr val="window" lastClr="FFFFFF"/>
                  </a:solidFill>
                  <a:ea typeface="微软雅黑" panose="020B0503020204020204" pitchFamily="34" charset="-122"/>
                  <a:cs typeface="Arial" panose="020B0604020202020204" pitchFamily="34" charset="0"/>
                </a:endParaRPr>
              </a:p>
            </p:txBody>
          </p:sp>
        </p:grpSp>
      </p:grpSp>
      <p:pic>
        <p:nvPicPr>
          <p:cNvPr id="14" name="Picture 8" descr="C:\Users\dh\Desktop\0507png\2\未标题-1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79211" y="4851577"/>
            <a:ext cx="5436022" cy="1029411"/>
          </a:xfrm>
          <a:prstGeom prst="rect">
            <a:avLst/>
          </a:prstGeom>
          <a:noFill/>
          <a:ln w="9525">
            <a:noFill/>
            <a:miter lim="800000"/>
            <a:headEnd/>
            <a:tailEnd/>
          </a:ln>
        </p:spPr>
      </p:pic>
      <p:sp>
        <p:nvSpPr>
          <p:cNvPr id="17" name="TextBox 55"/>
          <p:cNvSpPr txBox="1"/>
          <p:nvPr/>
        </p:nvSpPr>
        <p:spPr>
          <a:xfrm>
            <a:off x="6898685" y="5600730"/>
            <a:ext cx="1468214" cy="623248"/>
          </a:xfrm>
          <a:prstGeom prst="rect">
            <a:avLst/>
          </a:prstGeom>
          <a:noFill/>
        </p:spPr>
        <p:txBody>
          <a:bodyPr wrap="square" lIns="0" tIns="0" rIns="0" bIns="0" rtlCol="0" anchor="ctr"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a:solidFill>
                  <a:srgbClr val="0070C0"/>
                </a:solidFill>
                <a:cs typeface="Arial" panose="020B0604020202020204" pitchFamily="34" charset="0"/>
              </a:rPr>
              <a:t>NetCol5000-A/C</a:t>
            </a:r>
          </a:p>
          <a:p>
            <a:pPr algn="ctr" defTabSz="992879"/>
            <a:r>
              <a:rPr lang="en-US" sz="1000" b="1" dirty="0">
                <a:solidFill>
                  <a:sysClr val="windowText" lastClr="000000"/>
                </a:solidFill>
                <a:cs typeface="Arial" panose="020B0604020202020204" pitchFamily="34" charset="0"/>
              </a:rPr>
              <a:t>In-row precision air conditioner</a:t>
            </a:r>
          </a:p>
          <a:p>
            <a:pPr algn="ctr" defTabSz="992879"/>
            <a:r>
              <a:rPr lang="en-US" sz="1000" dirty="0">
                <a:solidFill>
                  <a:prstClr val="white">
                    <a:lumMod val="25000"/>
                  </a:prstClr>
                </a:solidFill>
                <a:cs typeface="Arial" panose="020B0604020202020204" pitchFamily="34" charset="0"/>
              </a:rPr>
              <a:t>(</a:t>
            </a:r>
            <a:r>
              <a:rPr lang="en-US" sz="1000" dirty="0" smtClean="0">
                <a:solidFill>
                  <a:sysClr val="windowText" lastClr="000000"/>
                </a:solidFill>
                <a:cs typeface="Arial" panose="020B0604020202020204" pitchFamily="34" charset="0"/>
              </a:rPr>
              <a:t>11</a:t>
            </a:r>
            <a:r>
              <a:rPr lang="en-US" altLang="zh-CN" sz="1000" dirty="0">
                <a:solidFill>
                  <a:sysClr val="windowText" lastClr="000000"/>
                </a:solidFill>
                <a:cs typeface="Arial" panose="020B0604020202020204" pitchFamily="34" charset="0"/>
              </a:rPr>
              <a:t>–</a:t>
            </a:r>
            <a:r>
              <a:rPr lang="en-US" sz="1000" dirty="0" smtClean="0">
                <a:solidFill>
                  <a:sysClr val="windowText" lastClr="000000"/>
                </a:solidFill>
                <a:cs typeface="Arial" panose="020B0604020202020204" pitchFamily="34" charset="0"/>
              </a:rPr>
              <a:t>80 </a:t>
            </a:r>
            <a:r>
              <a:rPr lang="en-US" sz="1000" dirty="0">
                <a:solidFill>
                  <a:sysClr val="windowText" lastClr="000000"/>
                </a:solidFill>
                <a:cs typeface="Arial" panose="020B0604020202020204" pitchFamily="34" charset="0"/>
              </a:rPr>
              <a:t>kW</a:t>
            </a:r>
            <a:r>
              <a:rPr lang="en-US" sz="1000" dirty="0">
                <a:solidFill>
                  <a:prstClr val="white">
                    <a:lumMod val="25000"/>
                  </a:prstClr>
                </a:solidFill>
                <a:cs typeface="Arial" panose="020B0604020202020204" pitchFamily="34" charset="0"/>
              </a:rPr>
              <a:t>)</a:t>
            </a:r>
          </a:p>
        </p:txBody>
      </p:sp>
      <p:sp>
        <p:nvSpPr>
          <p:cNvPr id="18" name="TextBox 56"/>
          <p:cNvSpPr txBox="1"/>
          <p:nvPr/>
        </p:nvSpPr>
        <p:spPr>
          <a:xfrm>
            <a:off x="8485255" y="5600730"/>
            <a:ext cx="1211195" cy="623248"/>
          </a:xfrm>
          <a:prstGeom prst="rect">
            <a:avLst/>
          </a:prstGeom>
          <a:noFill/>
        </p:spPr>
        <p:txBody>
          <a:bodyPr wrap="square" lIns="0" tIns="0" rIns="0" bIns="0" rtlCol="0" anchor="ctr"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a:solidFill>
                  <a:srgbClr val="0070C0"/>
                </a:solidFill>
                <a:cs typeface="Arial" panose="020B0604020202020204" pitchFamily="34" charset="0"/>
              </a:rPr>
              <a:t>NetCol8000-A/C</a:t>
            </a:r>
          </a:p>
          <a:p>
            <a:pPr algn="ctr" defTabSz="992879"/>
            <a:r>
              <a:rPr lang="en-US" sz="1000" b="1" dirty="0">
                <a:solidFill>
                  <a:sysClr val="windowText" lastClr="000000"/>
                </a:solidFill>
                <a:cs typeface="Arial" panose="020B0604020202020204" pitchFamily="34" charset="0"/>
              </a:rPr>
              <a:t>In-room precision air conditioner</a:t>
            </a:r>
          </a:p>
          <a:p>
            <a:pPr algn="ctr" defTabSz="992879"/>
            <a:r>
              <a:rPr lang="en-US" sz="1000" dirty="0">
                <a:solidFill>
                  <a:prstClr val="white">
                    <a:lumMod val="25000"/>
                  </a:prstClr>
                </a:solidFill>
                <a:cs typeface="Arial" panose="020B0604020202020204" pitchFamily="34" charset="0"/>
              </a:rPr>
              <a:t>(</a:t>
            </a:r>
            <a:r>
              <a:rPr lang="en-US" sz="1000" dirty="0" smtClean="0">
                <a:solidFill>
                  <a:sysClr val="windowText" lastClr="000000"/>
                </a:solidFill>
                <a:cs typeface="Arial" panose="020B0604020202020204" pitchFamily="34" charset="0"/>
              </a:rPr>
              <a:t>50</a:t>
            </a:r>
            <a:r>
              <a:rPr lang="en-US" altLang="zh-CN" sz="1000" dirty="0">
                <a:solidFill>
                  <a:sysClr val="windowText" lastClr="000000"/>
                </a:solidFill>
                <a:cs typeface="Arial" panose="020B0604020202020204" pitchFamily="34" charset="0"/>
              </a:rPr>
              <a:t>–</a:t>
            </a:r>
            <a:r>
              <a:rPr lang="en-US" sz="1000" dirty="0" smtClean="0">
                <a:solidFill>
                  <a:sysClr val="windowText" lastClr="000000"/>
                </a:solidFill>
                <a:cs typeface="Arial" panose="020B0604020202020204" pitchFamily="34" charset="0"/>
              </a:rPr>
              <a:t>253 </a:t>
            </a:r>
            <a:r>
              <a:rPr lang="en-US" sz="1000" dirty="0">
                <a:solidFill>
                  <a:sysClr val="windowText" lastClr="000000"/>
                </a:solidFill>
                <a:cs typeface="Arial" panose="020B0604020202020204" pitchFamily="34" charset="0"/>
              </a:rPr>
              <a:t>kW</a:t>
            </a:r>
            <a:r>
              <a:rPr lang="en-US" sz="1000" dirty="0">
                <a:solidFill>
                  <a:prstClr val="white">
                    <a:lumMod val="25000"/>
                  </a:prstClr>
                </a:solidFill>
                <a:cs typeface="Arial" panose="020B0604020202020204" pitchFamily="34" charset="0"/>
              </a:rPr>
              <a:t>)</a:t>
            </a:r>
          </a:p>
        </p:txBody>
      </p:sp>
      <p:pic>
        <p:nvPicPr>
          <p:cNvPr id="16" name="图片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42464" y="4841225"/>
            <a:ext cx="959266" cy="719834"/>
          </a:xfrm>
          <a:prstGeom prst="rect">
            <a:avLst/>
          </a:prstGeom>
        </p:spPr>
      </p:pic>
      <p:grpSp>
        <p:nvGrpSpPr>
          <p:cNvPr id="19" name="组合 18"/>
          <p:cNvGrpSpPr/>
          <p:nvPr/>
        </p:nvGrpSpPr>
        <p:grpSpPr>
          <a:xfrm>
            <a:off x="-20684" y="2395495"/>
            <a:ext cx="11937202" cy="2381117"/>
            <a:chOff x="-22101" y="2019428"/>
            <a:chExt cx="11939965" cy="2381668"/>
          </a:xfrm>
        </p:grpSpPr>
        <p:pic>
          <p:nvPicPr>
            <p:cNvPr id="20" name="Picture 8" descr="C:\Users\dh\Desktop\0507png\2\未标题-12.png"/>
            <p:cNvPicPr>
              <a:picLocks noChangeAspect="1" noChangeArrowheads="1"/>
            </p:cNvPicPr>
            <p:nvPr/>
          </p:nvPicPr>
          <p:blipFill>
            <a:blip r:embed="rId5" cstate="print"/>
            <a:srcRect/>
            <a:stretch>
              <a:fillRect/>
            </a:stretch>
          </p:blipFill>
          <p:spPr bwMode="auto">
            <a:xfrm>
              <a:off x="192931" y="2318973"/>
              <a:ext cx="11724933" cy="1859012"/>
            </a:xfrm>
            <a:prstGeom prst="rect">
              <a:avLst/>
            </a:prstGeom>
            <a:noFill/>
            <a:ln w="9525">
              <a:noFill/>
              <a:miter lim="800000"/>
              <a:headEnd/>
              <a:tailEnd/>
            </a:ln>
          </p:spPr>
        </p:pic>
        <p:grpSp>
          <p:nvGrpSpPr>
            <p:cNvPr id="21" name="组合 20"/>
            <p:cNvGrpSpPr/>
            <p:nvPr/>
          </p:nvGrpSpPr>
          <p:grpSpPr>
            <a:xfrm>
              <a:off x="-22101" y="2019428"/>
              <a:ext cx="11738633" cy="2223548"/>
              <a:chOff x="121144" y="821882"/>
              <a:chExt cx="11738633" cy="2223548"/>
            </a:xfrm>
          </p:grpSpPr>
          <p:pic>
            <p:nvPicPr>
              <p:cNvPr id="25" name="图片 24">
                <a:hlinkClick r:id="rId6"/>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1793" y="821882"/>
                <a:ext cx="573178" cy="1074711"/>
              </a:xfrm>
              <a:prstGeom prst="rect">
                <a:avLst/>
              </a:prstGeom>
            </p:spPr>
          </p:pic>
          <p:sp>
            <p:nvSpPr>
              <p:cNvPr id="26" name="文本框 12"/>
              <p:cNvSpPr txBox="1"/>
              <p:nvPr/>
            </p:nvSpPr>
            <p:spPr>
              <a:xfrm>
                <a:off x="2971005" y="2263028"/>
                <a:ext cx="3217547" cy="782402"/>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a:solidFill>
                      <a:srgbClr val="0070C0"/>
                    </a:solidFill>
                    <a:cs typeface="Arial" panose="020B0604020202020204" pitchFamily="34" charset="0"/>
                  </a:rPr>
                  <a:t>FusionModule2000</a:t>
                </a:r>
              </a:p>
              <a:p>
                <a:pPr algn="ctr" defTabSz="1219200"/>
                <a:r>
                  <a:rPr lang="en-US" sz="1000" b="1" dirty="0">
                    <a:solidFill>
                      <a:sysClr val="windowText" lastClr="000000"/>
                    </a:solidFill>
                    <a:cs typeface="Arial" panose="020B0604020202020204" pitchFamily="34" charset="0"/>
                  </a:rPr>
                  <a:t>Small and medium data center</a:t>
                </a:r>
              </a:p>
              <a:p>
                <a:pPr algn="ctr" defTabSz="1219200"/>
                <a:r>
                  <a:rPr lang="en-US" sz="1000" dirty="0">
                    <a:solidFill>
                      <a:sysClr val="windowText" lastClr="000000"/>
                    </a:solidFill>
                    <a:cs typeface="Arial" panose="020B0604020202020204" pitchFamily="34" charset="0"/>
                  </a:rPr>
                  <a:t>2–48 IT cabinets, ≤ 250 kW</a:t>
                </a:r>
              </a:p>
              <a:p>
                <a:pPr algn="ctr" defTabSz="1219200"/>
                <a:r>
                  <a:rPr lang="en-US" sz="1000" dirty="0">
                    <a:solidFill>
                      <a:sysClr val="windowText" lastClr="000000"/>
                    </a:solidFill>
                    <a:cs typeface="Arial" panose="020B0604020202020204" pitchFamily="34" charset="0"/>
                  </a:rPr>
                  <a:t>Air-cooled, ≤ 500 m</a:t>
                </a:r>
                <a:r>
                  <a:rPr lang="en-US" sz="1000" baseline="30000" dirty="0">
                    <a:solidFill>
                      <a:sysClr val="windowText" lastClr="000000"/>
                    </a:solidFill>
                    <a:cs typeface="Arial" panose="020B0604020202020204" pitchFamily="34" charset="0"/>
                  </a:rPr>
                  <a:t>2</a:t>
                </a:r>
                <a:r>
                  <a:rPr lang="en-US" sz="1000" dirty="0">
                    <a:solidFill>
                      <a:sysClr val="windowText" lastClr="000000"/>
                    </a:solidFill>
                    <a:cs typeface="Arial" panose="020B0604020202020204" pitchFamily="34" charset="0"/>
                  </a:rPr>
                  <a:t> (recommended)</a:t>
                </a:r>
              </a:p>
            </p:txBody>
          </p:sp>
          <p:sp>
            <p:nvSpPr>
              <p:cNvPr id="27" name="文本框 79"/>
              <p:cNvSpPr txBox="1"/>
              <p:nvPr/>
            </p:nvSpPr>
            <p:spPr>
              <a:xfrm>
                <a:off x="7778234" y="2212604"/>
                <a:ext cx="1960127" cy="747296"/>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smtClean="0">
                    <a:solidFill>
                      <a:srgbClr val="0070C0"/>
                    </a:solidFill>
                    <a:cs typeface="Arial" panose="020B0604020202020204" pitchFamily="34" charset="0"/>
                  </a:rPr>
                  <a:t>FusionDC1000A</a:t>
                </a:r>
                <a:endParaRPr lang="en-US" sz="1050" b="1" dirty="0">
                  <a:solidFill>
                    <a:srgbClr val="0070C0"/>
                  </a:solidFill>
                  <a:cs typeface="Arial" panose="020B0604020202020204" pitchFamily="34" charset="0"/>
                </a:endParaRPr>
              </a:p>
              <a:p>
                <a:pPr algn="ctr" defTabSz="1219200"/>
                <a:r>
                  <a:rPr lang="en-US" sz="1000" b="1" dirty="0">
                    <a:solidFill>
                      <a:sysClr val="windowText" lastClr="000000"/>
                    </a:solidFill>
                    <a:cs typeface="Arial" panose="020B0604020202020204" pitchFamily="34" charset="0"/>
                  </a:rPr>
                  <a:t>Small outdoor prefabricated all-in-one data center</a:t>
                </a:r>
              </a:p>
              <a:p>
                <a:pPr algn="ctr" defTabSz="1219200"/>
                <a:r>
                  <a:rPr lang="en-US" sz="1000" dirty="0">
                    <a:solidFill>
                      <a:sysClr val="windowText" lastClr="000000"/>
                    </a:solidFill>
                    <a:cs typeface="Arial" panose="020B0604020202020204" pitchFamily="34" charset="0"/>
                  </a:rPr>
                  <a:t>4–8 IT cabinets, 8–52 kW</a:t>
                </a:r>
              </a:p>
            </p:txBody>
          </p:sp>
          <p:sp>
            <p:nvSpPr>
              <p:cNvPr id="28" name="文本框 27"/>
              <p:cNvSpPr txBox="1"/>
              <p:nvPr/>
            </p:nvSpPr>
            <p:spPr>
              <a:xfrm>
                <a:off x="121144" y="1839365"/>
                <a:ext cx="2446504" cy="729515"/>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a:solidFill>
                      <a:srgbClr val="0070C0"/>
                    </a:solidFill>
                    <a:cs typeface="Arial" panose="020B0604020202020204" pitchFamily="34" charset="0"/>
                  </a:rPr>
                  <a:t>FusionModule500</a:t>
                </a:r>
              </a:p>
              <a:p>
                <a:pPr algn="ctr" defTabSz="1219200"/>
                <a:r>
                  <a:rPr lang="en-US" sz="1000" b="1" dirty="0">
                    <a:solidFill>
                      <a:sysClr val="windowText" lastClr="000000"/>
                    </a:solidFill>
                    <a:cs typeface="Arial" panose="020B0604020202020204" pitchFamily="34" charset="0"/>
                  </a:rPr>
                  <a:t>Micro data center</a:t>
                </a:r>
              </a:p>
              <a:p>
                <a:pPr algn="ctr" defTabSz="1219200"/>
                <a:r>
                  <a:rPr lang="en-US" sz="1000" dirty="0" smtClean="0">
                    <a:solidFill>
                      <a:sysClr val="windowText" lastClr="000000"/>
                    </a:solidFill>
                    <a:cs typeface="Arial" panose="020B0604020202020204" pitchFamily="34" charset="0"/>
                  </a:rPr>
                  <a:t>1–2 </a:t>
                </a:r>
                <a:r>
                  <a:rPr lang="en-US" sz="1000" dirty="0">
                    <a:solidFill>
                      <a:sysClr val="windowText" lastClr="000000"/>
                    </a:solidFill>
                    <a:cs typeface="Arial" panose="020B0604020202020204" pitchFamily="34" charset="0"/>
                  </a:rPr>
                  <a:t>IT cabinets, ≤ 3 kW</a:t>
                </a:r>
              </a:p>
            </p:txBody>
          </p:sp>
          <p:sp>
            <p:nvSpPr>
              <p:cNvPr id="29" name="文本框 95"/>
              <p:cNvSpPr txBox="1"/>
              <p:nvPr/>
            </p:nvSpPr>
            <p:spPr>
              <a:xfrm>
                <a:off x="9508751" y="1771590"/>
                <a:ext cx="2351026" cy="76587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smtClean="0">
                    <a:solidFill>
                      <a:srgbClr val="0070C0"/>
                    </a:solidFill>
                    <a:cs typeface="Arial" panose="020B0604020202020204" pitchFamily="34" charset="0"/>
                  </a:rPr>
                  <a:t>FusionDC1000B</a:t>
                </a:r>
                <a:endParaRPr lang="en-US" sz="1050" b="1" dirty="0">
                  <a:solidFill>
                    <a:srgbClr val="0070C0"/>
                  </a:solidFill>
                  <a:cs typeface="Arial" panose="020B0604020202020204" pitchFamily="34" charset="0"/>
                </a:endParaRPr>
              </a:p>
              <a:p>
                <a:pPr algn="ctr" defTabSz="1219200"/>
                <a:r>
                  <a:rPr lang="en-US" sz="1000" b="1" dirty="0">
                    <a:solidFill>
                      <a:sysClr val="windowText" lastClr="000000"/>
                    </a:solidFill>
                    <a:cs typeface="Arial" panose="020B0604020202020204" pitchFamily="34" charset="0"/>
                  </a:rPr>
                  <a:t>Large and medium outdoor prefabricated modular data center</a:t>
                </a:r>
              </a:p>
              <a:p>
                <a:pPr algn="ctr" defTabSz="1219200"/>
                <a:r>
                  <a:rPr lang="en-US" sz="1000" dirty="0">
                    <a:solidFill>
                      <a:sysClr val="windowText" lastClr="000000"/>
                    </a:solidFill>
                    <a:cs typeface="Arial" panose="020B0604020202020204" pitchFamily="34" charset="0"/>
                  </a:rPr>
                  <a:t>18–84 IT cabinets, &gt; 100 kW</a:t>
                </a:r>
              </a:p>
            </p:txBody>
          </p:sp>
        </p:grpSp>
        <p:pic>
          <p:nvPicPr>
            <p:cNvPr id="22" name="图片 21" descr="三柜冷M.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726229" y="2335378"/>
              <a:ext cx="1953035" cy="1066167"/>
            </a:xfrm>
            <a:prstGeom prst="rect">
              <a:avLst/>
            </a:prstGeom>
          </p:spPr>
        </p:pic>
        <p:sp>
          <p:nvSpPr>
            <p:cNvPr id="23" name="文本框 88"/>
            <p:cNvSpPr txBox="1"/>
            <p:nvPr/>
          </p:nvSpPr>
          <p:spPr>
            <a:xfrm>
              <a:off x="1418486" y="3378578"/>
              <a:ext cx="2446504" cy="762626"/>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a:solidFill>
                    <a:srgbClr val="0070C0"/>
                  </a:solidFill>
                  <a:cs typeface="Arial" panose="020B0604020202020204" pitchFamily="34" charset="0"/>
                </a:rPr>
                <a:t>FusionModule800</a:t>
              </a:r>
            </a:p>
            <a:p>
              <a:pPr algn="ctr" defTabSz="1219200"/>
              <a:r>
                <a:rPr lang="en-US" sz="1000" b="1" dirty="0">
                  <a:solidFill>
                    <a:sysClr val="windowText" lastClr="000000"/>
                  </a:solidFill>
                  <a:cs typeface="Arial" panose="020B0604020202020204" pitchFamily="34" charset="0"/>
                </a:rPr>
                <a:t>Small data center</a:t>
              </a:r>
            </a:p>
            <a:p>
              <a:pPr algn="ctr" defTabSz="1219200"/>
              <a:r>
                <a:rPr lang="en-US" sz="1000" dirty="0">
                  <a:solidFill>
                    <a:sysClr val="windowText" lastClr="000000"/>
                  </a:solidFill>
                  <a:cs typeface="Arial" panose="020B0604020202020204" pitchFamily="34" charset="0"/>
                </a:rPr>
                <a:t>1–8 IT cabinets, 3–15 kW</a:t>
              </a:r>
            </a:p>
          </p:txBody>
        </p:sp>
        <p:sp>
          <p:nvSpPr>
            <p:cNvPr id="24" name="文本框 12"/>
            <p:cNvSpPr txBox="1"/>
            <p:nvPr/>
          </p:nvSpPr>
          <p:spPr>
            <a:xfrm>
              <a:off x="5074222" y="3632463"/>
              <a:ext cx="3217547" cy="768633"/>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a:solidFill>
                    <a:srgbClr val="0070C0"/>
                  </a:solidFill>
                  <a:cs typeface="Arial" panose="020B0604020202020204" pitchFamily="34" charset="0"/>
                </a:rPr>
                <a:t>FusionModule5000</a:t>
              </a:r>
            </a:p>
            <a:p>
              <a:pPr algn="ctr" defTabSz="1219200"/>
              <a:r>
                <a:rPr lang="en-US" sz="1000" b="1" dirty="0">
                  <a:solidFill>
                    <a:sysClr val="windowText" lastClr="000000"/>
                  </a:solidFill>
                  <a:cs typeface="Arial" panose="020B0604020202020204" pitchFamily="34" charset="0"/>
                </a:rPr>
                <a:t>Medium and large data center</a:t>
              </a:r>
            </a:p>
            <a:p>
              <a:pPr algn="ctr" defTabSz="1219200"/>
              <a:r>
                <a:rPr lang="en-US" sz="1000" dirty="0">
                  <a:solidFill>
                    <a:sysClr val="windowText" lastClr="000000"/>
                  </a:solidFill>
                  <a:cs typeface="Arial" panose="020B0604020202020204" pitchFamily="34" charset="0"/>
                </a:rPr>
                <a:t>6–48 IT cabinets, ≤ 250 kW</a:t>
              </a:r>
            </a:p>
            <a:p>
              <a:pPr algn="ctr" defTabSz="1219200"/>
              <a:r>
                <a:rPr lang="en-US" sz="1000" dirty="0">
                  <a:solidFill>
                    <a:sysClr val="windowText" lastClr="000000"/>
                  </a:solidFill>
                  <a:cs typeface="Arial" panose="020B0604020202020204" pitchFamily="34" charset="0"/>
                </a:rPr>
                <a:t>Chilled water, &gt; 500 m</a:t>
              </a:r>
              <a:r>
                <a:rPr lang="en-US" sz="1000" baseline="30000" dirty="0">
                  <a:solidFill>
                    <a:sysClr val="windowText" lastClr="000000"/>
                  </a:solidFill>
                  <a:cs typeface="Arial" panose="020B0604020202020204" pitchFamily="34" charset="0"/>
                </a:rPr>
                <a:t>2</a:t>
              </a:r>
              <a:r>
                <a:rPr lang="en-US" sz="1000" dirty="0">
                  <a:solidFill>
                    <a:sysClr val="windowText" lastClr="000000"/>
                  </a:solidFill>
                  <a:cs typeface="Arial" panose="020B0604020202020204" pitchFamily="34" charset="0"/>
                </a:rPr>
                <a:t> (recommended)</a:t>
              </a:r>
            </a:p>
          </p:txBody>
        </p:sp>
      </p:grpSp>
      <p:pic>
        <p:nvPicPr>
          <p:cNvPr id="30" name="Picture 8" descr="C:\Users\dh\Desktop\0507png\2\未标题-1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3510" y="4851576"/>
            <a:ext cx="5436020" cy="1029411"/>
          </a:xfrm>
          <a:prstGeom prst="rect">
            <a:avLst/>
          </a:prstGeom>
          <a:noFill/>
          <a:ln w="9525">
            <a:noFill/>
            <a:miter lim="800000"/>
            <a:headEnd/>
            <a:tailEnd/>
          </a:ln>
        </p:spPr>
      </p:pic>
      <p:sp>
        <p:nvSpPr>
          <p:cNvPr id="31" name="Rectangle 24"/>
          <p:cNvSpPr>
            <a:spLocks noChangeArrowheads="1"/>
          </p:cNvSpPr>
          <p:nvPr/>
        </p:nvSpPr>
        <p:spPr bwMode="auto">
          <a:xfrm>
            <a:off x="1448594" y="5747951"/>
            <a:ext cx="1274168" cy="350913"/>
          </a:xfrm>
          <a:prstGeom prst="rect">
            <a:avLst/>
          </a:prstGeom>
          <a:noFill/>
          <a:ln w="12700">
            <a:noFill/>
            <a:miter lim="800000"/>
            <a:headEnd/>
            <a:tailEnd/>
          </a:ln>
          <a:effectLst/>
        </p:spPr>
        <p:txBody>
          <a:bodyPr wrap="square" lIns="0" tIns="0" rIns="0" bIns="0" anchor="ctr" anchorCtr="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a:solidFill>
                  <a:srgbClr val="0070C0"/>
                </a:solidFill>
                <a:cs typeface="Arial" panose="020B0604020202020204" pitchFamily="34" charset="0"/>
              </a:rPr>
              <a:t>UPS5000</a:t>
            </a:r>
          </a:p>
          <a:p>
            <a:pPr algn="ctr" defTabSz="1219200"/>
            <a:r>
              <a:rPr lang="en-US" sz="1000" dirty="0">
                <a:solidFill>
                  <a:prstClr val="white">
                    <a:lumMod val="25000"/>
                  </a:prstClr>
                </a:solidFill>
                <a:cs typeface="Arial" panose="020B0604020202020204" pitchFamily="34" charset="0"/>
              </a:rPr>
              <a:t>(</a:t>
            </a:r>
            <a:r>
              <a:rPr lang="en-US" sz="1000" dirty="0" smtClean="0">
                <a:solidFill>
                  <a:sysClr val="windowText" lastClr="000000"/>
                </a:solidFill>
                <a:cs typeface="Arial" panose="020B0604020202020204" pitchFamily="34" charset="0"/>
              </a:rPr>
              <a:t>25</a:t>
            </a:r>
            <a:r>
              <a:rPr lang="en-US" altLang="zh-CN" sz="1000" dirty="0">
                <a:solidFill>
                  <a:sysClr val="windowText" lastClr="000000"/>
                </a:solidFill>
                <a:cs typeface="Arial" panose="020B0604020202020204" pitchFamily="34" charset="0"/>
              </a:rPr>
              <a:t>–</a:t>
            </a:r>
            <a:r>
              <a:rPr lang="en-US" sz="1000" dirty="0" smtClean="0">
                <a:solidFill>
                  <a:sysClr val="windowText" lastClr="000000"/>
                </a:solidFill>
                <a:cs typeface="Arial" panose="020B0604020202020204" pitchFamily="34" charset="0"/>
              </a:rPr>
              <a:t>800 </a:t>
            </a:r>
            <a:r>
              <a:rPr lang="en-US" sz="1000" dirty="0">
                <a:solidFill>
                  <a:sysClr val="windowText" lastClr="000000"/>
                </a:solidFill>
                <a:cs typeface="Arial" panose="020B0604020202020204" pitchFamily="34" charset="0"/>
              </a:rPr>
              <a:t>kVA</a:t>
            </a:r>
            <a:r>
              <a:rPr lang="en-US" sz="1000" dirty="0">
                <a:solidFill>
                  <a:prstClr val="white">
                    <a:lumMod val="25000"/>
                  </a:prstClr>
                </a:solidFill>
                <a:cs typeface="Arial" panose="020B0604020202020204" pitchFamily="34" charset="0"/>
              </a:rPr>
              <a:t>)</a:t>
            </a:r>
          </a:p>
        </p:txBody>
      </p:sp>
      <p:sp>
        <p:nvSpPr>
          <p:cNvPr id="32" name="Text Box 14"/>
          <p:cNvSpPr txBox="1">
            <a:spLocks noChangeArrowheads="1"/>
          </p:cNvSpPr>
          <p:nvPr/>
        </p:nvSpPr>
        <p:spPr bwMode="auto">
          <a:xfrm>
            <a:off x="439887" y="5425985"/>
            <a:ext cx="1389707" cy="315471"/>
          </a:xfrm>
          <a:prstGeom prst="rect">
            <a:avLst/>
          </a:prstGeom>
          <a:noFill/>
        </p:spPr>
        <p:txBody>
          <a:bodyPr wrap="square" lIns="0" tIns="0" rIns="0" bIns="0" rtlCol="0" anchor="ctr"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a:solidFill>
                  <a:srgbClr val="0070C0"/>
                </a:solidFill>
                <a:cs typeface="Arial" panose="020B0604020202020204" pitchFamily="34" charset="0"/>
              </a:rPr>
              <a:t>UPS2000</a:t>
            </a:r>
          </a:p>
          <a:p>
            <a:pPr algn="ctr" defTabSz="1219200"/>
            <a:r>
              <a:rPr lang="en-US" sz="1000" dirty="0">
                <a:solidFill>
                  <a:prstClr val="white">
                    <a:lumMod val="25000"/>
                  </a:prstClr>
                </a:solidFill>
                <a:cs typeface="Arial" panose="020B0604020202020204" pitchFamily="34" charset="0"/>
              </a:rPr>
              <a:t>(</a:t>
            </a:r>
            <a:r>
              <a:rPr lang="en-US" sz="1000" dirty="0" smtClean="0">
                <a:solidFill>
                  <a:sysClr val="windowText" lastClr="000000"/>
                </a:solidFill>
                <a:cs typeface="Arial" panose="020B0604020202020204" pitchFamily="34" charset="0"/>
              </a:rPr>
              <a:t>1</a:t>
            </a:r>
            <a:r>
              <a:rPr lang="en-US" altLang="zh-CN" sz="1000" dirty="0">
                <a:solidFill>
                  <a:sysClr val="windowText" lastClr="000000"/>
                </a:solidFill>
                <a:cs typeface="Arial" panose="020B0604020202020204" pitchFamily="34" charset="0"/>
              </a:rPr>
              <a:t>–</a:t>
            </a:r>
            <a:r>
              <a:rPr lang="en-US" sz="1000" dirty="0" smtClean="0">
                <a:solidFill>
                  <a:sysClr val="windowText" lastClr="000000"/>
                </a:solidFill>
                <a:cs typeface="Arial" panose="020B0604020202020204" pitchFamily="34" charset="0"/>
              </a:rPr>
              <a:t>20 </a:t>
            </a:r>
            <a:r>
              <a:rPr lang="en-US" sz="1000" dirty="0">
                <a:solidFill>
                  <a:sysClr val="windowText" lastClr="000000"/>
                </a:solidFill>
                <a:cs typeface="Arial" panose="020B0604020202020204" pitchFamily="34" charset="0"/>
              </a:rPr>
              <a:t>kVA</a:t>
            </a:r>
            <a:r>
              <a:rPr lang="en-US" sz="1000" dirty="0">
                <a:solidFill>
                  <a:prstClr val="white">
                    <a:lumMod val="25000"/>
                  </a:prstClr>
                </a:solidFill>
                <a:cs typeface="Arial" panose="020B0604020202020204" pitchFamily="34" charset="0"/>
              </a:rPr>
              <a:t>)</a:t>
            </a:r>
          </a:p>
        </p:txBody>
      </p:sp>
      <p:grpSp>
        <p:nvGrpSpPr>
          <p:cNvPr id="33" name="组合 32"/>
          <p:cNvGrpSpPr/>
          <p:nvPr/>
        </p:nvGrpSpPr>
        <p:grpSpPr>
          <a:xfrm>
            <a:off x="841985" y="4840071"/>
            <a:ext cx="1646005" cy="719834"/>
            <a:chOff x="984013" y="3643349"/>
            <a:chExt cx="1646386" cy="720000"/>
          </a:xfrm>
        </p:grpSpPr>
        <p:pic>
          <p:nvPicPr>
            <p:cNvPr id="34" name="Picture 2" descr="D:\渠道大会 2014\UPS2000-G\主机\UPS2000-G-机架.png"/>
            <p:cNvPicPr>
              <a:picLocks noChangeAspect="1" noChangeArrowheads="1"/>
            </p:cNvPicPr>
            <p:nvPr/>
          </p:nvPicPr>
          <p:blipFill>
            <a:blip r:embed="rId9" cstate="screen">
              <a:lum bright="-10000"/>
              <a:extLst>
                <a:ext uri="{28A0092B-C50C-407E-A947-70E740481C1C}">
                  <a14:useLocalDpi xmlns:a14="http://schemas.microsoft.com/office/drawing/2010/main"/>
                </a:ext>
              </a:extLst>
            </a:blip>
            <a:srcRect/>
            <a:stretch>
              <a:fillRect/>
            </a:stretch>
          </p:blipFill>
          <p:spPr bwMode="auto">
            <a:xfrm>
              <a:off x="984013" y="3711505"/>
              <a:ext cx="585645" cy="360000"/>
            </a:xfrm>
            <a:prstGeom prst="rect">
              <a:avLst/>
            </a:prstGeom>
            <a:noFill/>
          </p:spPr>
        </p:pic>
        <p:pic>
          <p:nvPicPr>
            <p:cNvPr id="35" name="Picture 2" descr="D:\图片大全\UPS5000-E\UPS800K-2.jpg"/>
            <p:cNvPicPr>
              <a:picLocks noChangeAspect="1" noChangeArrowheads="1"/>
            </p:cNvPicPr>
            <p:nvPr/>
          </p:nvPicPr>
          <p:blipFill>
            <a:blip r:embed="rId10" cstate="screen">
              <a:clrChange>
                <a:clrFrom>
                  <a:srgbClr val="FFFFFF"/>
                </a:clrFrom>
                <a:clrTo>
                  <a:srgbClr val="FFFFFF">
                    <a:alpha val="0"/>
                  </a:srgbClr>
                </a:clrTo>
              </a:clrChange>
              <a:lum bright="-10000"/>
              <a:extLst>
                <a:ext uri="{28A0092B-C50C-407E-A947-70E740481C1C}">
                  <a14:useLocalDpi xmlns:a14="http://schemas.microsoft.com/office/drawing/2010/main"/>
                </a:ext>
              </a:extLst>
            </a:blip>
            <a:srcRect/>
            <a:stretch>
              <a:fillRect/>
            </a:stretch>
          </p:blipFill>
          <p:spPr bwMode="auto">
            <a:xfrm>
              <a:off x="1901827" y="3643349"/>
              <a:ext cx="728572" cy="720000"/>
            </a:xfrm>
            <a:prstGeom prst="rect">
              <a:avLst/>
            </a:prstGeom>
            <a:noFill/>
          </p:spPr>
        </p:pic>
      </p:grpSp>
      <p:pic>
        <p:nvPicPr>
          <p:cNvPr id="36" name="Picture 2" descr="\\szxnrd-fs\szx01\PS_Energy_DateCenter_M_F\5-品牌资料\01. 产品图片库\产品摄影成图2015-11-30\DSC_0619_1.jpg">
            <a:hlinkClick r:id="rId11"/>
          </p:cNvPr>
          <p:cNvPicPr>
            <a:picLocks noChangeAspect="1" noChangeArrowheads="1"/>
          </p:cNvPicPr>
          <p:nvPr/>
        </p:nvPicPr>
        <p:blipFill>
          <a:blip r:embed="rId12" cstate="screen">
            <a:extLst>
              <a:ext uri="{BEBA8EAE-BF5A-486C-A8C5-ECC9F3942E4B}">
                <a14:imgProps xmlns:a14="http://schemas.microsoft.com/office/drawing/2010/main">
                  <a14:imgLayer r:embed="rId13">
                    <a14:imgEffect>
                      <a14:backgroundRemoval t="0" b="100000" l="10000" r="90000"/>
                    </a14:imgEffect>
                  </a14:imgLayer>
                </a14:imgProps>
              </a:ext>
              <a:ext uri="{28A0092B-C50C-407E-A947-70E740481C1C}">
                <a14:useLocalDpi xmlns:a14="http://schemas.microsoft.com/office/drawing/2010/main"/>
              </a:ext>
            </a:extLst>
          </a:blip>
          <a:srcRect/>
          <a:stretch>
            <a:fillRect/>
          </a:stretch>
        </p:blipFill>
        <p:spPr bwMode="auto">
          <a:xfrm>
            <a:off x="4249274" y="4773612"/>
            <a:ext cx="592072" cy="887161"/>
          </a:xfrm>
          <a:prstGeom prst="rect">
            <a:avLst/>
          </a:prstGeom>
          <a:noFill/>
          <a:ln w="9525">
            <a:noFill/>
            <a:miter lim="800000"/>
            <a:headEnd/>
            <a:tailEnd/>
          </a:ln>
        </p:spPr>
      </p:pic>
      <p:sp>
        <p:nvSpPr>
          <p:cNvPr id="37" name="Rectangle 24"/>
          <p:cNvSpPr>
            <a:spLocks noChangeArrowheads="1"/>
          </p:cNvSpPr>
          <p:nvPr/>
        </p:nvSpPr>
        <p:spPr bwMode="auto">
          <a:xfrm>
            <a:off x="4136826" y="5683958"/>
            <a:ext cx="891172" cy="534296"/>
          </a:xfrm>
          <a:prstGeom prst="rect">
            <a:avLst/>
          </a:prstGeom>
          <a:noFill/>
          <a:ln w="12700">
            <a:noFill/>
            <a:miter lim="800000"/>
            <a:headEnd/>
            <a:tailEnd/>
          </a:ln>
          <a:effectLst/>
        </p:spPr>
        <p:txBody>
          <a:bodyPr wrap="square" lIns="0" tIns="0" rIns="0" bIns="0" anchor="ctr" anchorCtr="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a:solidFill>
                  <a:srgbClr val="0070C0"/>
                </a:solidFill>
                <a:cs typeface="Arial" panose="020B0604020202020204" pitchFamily="34" charset="0"/>
              </a:rPr>
              <a:t>Power distribution unit (PDU)</a:t>
            </a:r>
          </a:p>
          <a:p>
            <a:pPr algn="ctr" defTabSz="1219200"/>
            <a:endParaRPr lang="en-US" sz="1050" b="1" dirty="0">
              <a:solidFill>
                <a:srgbClr val="0070C0"/>
              </a:solidFill>
              <a:cs typeface="Arial" panose="020B0604020202020204" pitchFamily="34" charset="0"/>
            </a:endParaRPr>
          </a:p>
        </p:txBody>
      </p:sp>
      <p:pic>
        <p:nvPicPr>
          <p:cNvPr id="38" name="图片 37"/>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913606" y="4900447"/>
            <a:ext cx="712132" cy="400574"/>
          </a:xfrm>
          <a:prstGeom prst="rect">
            <a:avLst/>
          </a:prstGeom>
        </p:spPr>
      </p:pic>
      <p:sp>
        <p:nvSpPr>
          <p:cNvPr id="39" name="Text Box 14"/>
          <p:cNvSpPr txBox="1">
            <a:spLocks noChangeArrowheads="1"/>
          </p:cNvSpPr>
          <p:nvPr/>
        </p:nvSpPr>
        <p:spPr bwMode="auto">
          <a:xfrm>
            <a:off x="4678513" y="5288666"/>
            <a:ext cx="1307276" cy="469359"/>
          </a:xfrm>
          <a:prstGeom prst="rect">
            <a:avLst/>
          </a:prstGeom>
          <a:noFill/>
        </p:spPr>
        <p:txBody>
          <a:bodyPr wrap="square" lIns="0" tIns="0" rIns="0" bIns="0" rtlCol="0" anchor="ctr"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err="1">
                <a:solidFill>
                  <a:srgbClr val="0070C0"/>
                </a:solidFill>
                <a:cs typeface="Arial" panose="020B0604020202020204" pitchFamily="34" charset="0"/>
              </a:rPr>
              <a:t>iBattery</a:t>
            </a:r>
            <a:endParaRPr lang="en-US" sz="1050" b="1" dirty="0">
              <a:solidFill>
                <a:srgbClr val="0070C0"/>
              </a:solidFill>
              <a:cs typeface="Arial" panose="020B0604020202020204" pitchFamily="34" charset="0"/>
            </a:endParaRPr>
          </a:p>
          <a:p>
            <a:pPr algn="ctr" defTabSz="1219200"/>
            <a:r>
              <a:rPr lang="en-US" sz="1000" b="1" dirty="0">
                <a:solidFill>
                  <a:prstClr val="white">
                    <a:lumMod val="25000"/>
                  </a:prstClr>
                </a:solidFill>
                <a:cs typeface="Arial" panose="020B0604020202020204" pitchFamily="34" charset="0"/>
              </a:rPr>
              <a:t>Intelligent battery monitoring</a:t>
            </a:r>
          </a:p>
        </p:txBody>
      </p:sp>
      <p:sp>
        <p:nvSpPr>
          <p:cNvPr id="40" name="AutoShape 232"/>
          <p:cNvSpPr>
            <a:spLocks/>
          </p:cNvSpPr>
          <p:nvPr/>
        </p:nvSpPr>
        <p:spPr bwMode="auto">
          <a:xfrm>
            <a:off x="6206469" y="1671867"/>
            <a:ext cx="1215471" cy="856741"/>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solidFill>
            <a:schemeClr val="bg1"/>
          </a:solidFill>
          <a:ln w="25400">
            <a:solidFill>
              <a:srgbClr val="20798B"/>
            </a:solidFill>
          </a:ln>
        </p:spPr>
        <p:txBody>
          <a:bodyPr lIns="0" tIns="0" rIns="0" bIns="0"/>
          <a:lstStyle/>
          <a:p>
            <a:pPr defTabSz="1219200"/>
            <a:endParaRPr lang="en-US" sz="1100" dirty="0">
              <a:solidFill>
                <a:prstClr val="black"/>
              </a:solidFill>
              <a:ea typeface="微软雅黑" panose="020B0503020204020204" pitchFamily="34" charset="-122"/>
              <a:cs typeface="Arial" panose="020B0604020202020204" pitchFamily="34" charset="0"/>
            </a:endParaRPr>
          </a:p>
        </p:txBody>
      </p:sp>
      <p:sp>
        <p:nvSpPr>
          <p:cNvPr id="41" name="AutoShape 232"/>
          <p:cNvSpPr>
            <a:spLocks/>
          </p:cNvSpPr>
          <p:nvPr/>
        </p:nvSpPr>
        <p:spPr bwMode="auto">
          <a:xfrm>
            <a:off x="4689421" y="1343514"/>
            <a:ext cx="1741042" cy="1208315"/>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solidFill>
            <a:sysClr val="window" lastClr="FFFFFF"/>
          </a:solidFill>
          <a:ln w="25400">
            <a:solidFill>
              <a:srgbClr val="20798B"/>
            </a:solidFill>
          </a:ln>
        </p:spPr>
        <p:txBody>
          <a:bodyPr lIns="0" tIns="0" rIns="0" bIns="0"/>
          <a:lstStyle/>
          <a:p>
            <a:pPr defTabSz="1219200">
              <a:defRPr/>
            </a:pPr>
            <a:endParaRPr lang="en-US" sz="1100" kern="0" dirty="0">
              <a:solidFill>
                <a:prstClr val="black"/>
              </a:solidFill>
              <a:ea typeface="微软雅黑" panose="020B0503020204020204" pitchFamily="34" charset="-122"/>
              <a:cs typeface="Arial" panose="020B0604020202020204" pitchFamily="34" charset="0"/>
            </a:endParaRPr>
          </a:p>
        </p:txBody>
      </p:sp>
      <p:pic>
        <p:nvPicPr>
          <p:cNvPr id="42" name="图片 41"/>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959341" y="1698872"/>
            <a:ext cx="1192895" cy="727712"/>
          </a:xfrm>
          <a:prstGeom prst="rect">
            <a:avLst/>
          </a:prstGeom>
        </p:spPr>
      </p:pic>
      <p:sp>
        <p:nvSpPr>
          <p:cNvPr id="43" name="文本框 37">
            <a:hlinkClick r:id="rId16"/>
          </p:cNvPr>
          <p:cNvSpPr txBox="1"/>
          <p:nvPr/>
        </p:nvSpPr>
        <p:spPr>
          <a:xfrm>
            <a:off x="5716879" y="1199844"/>
            <a:ext cx="2574383" cy="52322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914217">
              <a:defRPr/>
            </a:pPr>
            <a:r>
              <a:rPr lang="en-US" sz="1600" b="1" dirty="0" smtClean="0">
                <a:solidFill>
                  <a:srgbClr val="0070C0"/>
                </a:solidFill>
                <a:ea typeface="微软雅黑" panose="020B0503020204020204" pitchFamily="34" charset="-122"/>
                <a:cs typeface="Arial" panose="020B0604020202020204" pitchFamily="34" charset="0"/>
              </a:rPr>
              <a:t>NetEco 6000</a:t>
            </a:r>
            <a:endParaRPr lang="en-US" sz="1600" b="1" dirty="0">
              <a:solidFill>
                <a:srgbClr val="0070C0"/>
              </a:solidFill>
              <a:ea typeface="微软雅黑" panose="020B0503020204020204" pitchFamily="34" charset="-122"/>
              <a:cs typeface="Arial" panose="020B0604020202020204" pitchFamily="34" charset="0"/>
            </a:endParaRPr>
          </a:p>
          <a:p>
            <a:pPr algn="ctr" defTabSz="914217">
              <a:defRPr/>
            </a:pPr>
            <a:r>
              <a:rPr lang="en-US" sz="1200" b="1" dirty="0">
                <a:solidFill>
                  <a:prstClr val="black"/>
                </a:solidFill>
                <a:cs typeface="Arial" panose="020B0604020202020204" pitchFamily="34" charset="0"/>
              </a:rPr>
              <a:t>m</a:t>
            </a:r>
            <a:r>
              <a:rPr lang="en-US" sz="1200" b="1" dirty="0" smtClean="0">
                <a:solidFill>
                  <a:prstClr val="black"/>
                </a:solidFill>
                <a:cs typeface="Arial" panose="020B0604020202020204" pitchFamily="34" charset="0"/>
              </a:rPr>
              <a:t>anagement </a:t>
            </a:r>
            <a:r>
              <a:rPr lang="en-US" sz="1200" b="1" dirty="0">
                <a:solidFill>
                  <a:prstClr val="black"/>
                </a:solidFill>
                <a:cs typeface="Arial" panose="020B0604020202020204" pitchFamily="34" charset="0"/>
              </a:rPr>
              <a:t>system</a:t>
            </a:r>
          </a:p>
        </p:txBody>
      </p:sp>
      <p:grpSp>
        <p:nvGrpSpPr>
          <p:cNvPr id="44" name="组合 43"/>
          <p:cNvGrpSpPr/>
          <p:nvPr/>
        </p:nvGrpSpPr>
        <p:grpSpPr>
          <a:xfrm>
            <a:off x="6700383" y="1754061"/>
            <a:ext cx="427118" cy="754489"/>
            <a:chOff x="7691425" y="1172144"/>
            <a:chExt cx="854434" cy="1509328"/>
          </a:xfrm>
        </p:grpSpPr>
        <p:pic>
          <p:nvPicPr>
            <p:cNvPr id="45" name="图片 44"/>
            <p:cNvPicPr>
              <a:picLocks noChangeAspect="1"/>
            </p:cNvPicPr>
            <p:nvPr/>
          </p:nvPicPr>
          <p:blipFill rotWithShape="1">
            <a:blip r:embed="rId17" cstate="screen">
              <a:extLst>
                <a:ext uri="{BEBA8EAE-BF5A-486C-A8C5-ECC9F3942E4B}">
                  <a14:imgProps xmlns:a14="http://schemas.microsoft.com/office/drawing/2010/main">
                    <a14:imgLayer r:embed="rId18">
                      <a14:imgEffect>
                        <a14:backgroundRemoval t="0" b="100000" l="0" r="100000"/>
                      </a14:imgEffect>
                    </a14:imgLayer>
                  </a14:imgProps>
                </a:ext>
                <a:ext uri="{28A0092B-C50C-407E-A947-70E740481C1C}">
                  <a14:useLocalDpi xmlns:a14="http://schemas.microsoft.com/office/drawing/2010/main"/>
                </a:ext>
              </a:extLst>
            </a:blip>
            <a:srcRect/>
            <a:stretch/>
          </p:blipFill>
          <p:spPr>
            <a:xfrm>
              <a:off x="7691425" y="1172144"/>
              <a:ext cx="850712" cy="1509328"/>
            </a:xfrm>
            <a:prstGeom prst="rect">
              <a:avLst/>
            </a:prstGeom>
          </p:spPr>
        </p:pic>
        <p:pic>
          <p:nvPicPr>
            <p:cNvPr id="46" name="图片 45">
              <a:hlinkClick r:id="rId19"/>
            </p:cNvPr>
            <p:cNvPicPr>
              <a:picLocks noChangeAspect="1" noChangeArrowheads="1"/>
            </p:cNvPicPr>
            <p:nvPr/>
          </p:nvPicPr>
          <p:blipFill rotWithShape="1">
            <a:blip r:embed="rId20" cstate="screen">
              <a:extLst>
                <a:ext uri="{28A0092B-C50C-407E-A947-70E740481C1C}">
                  <a14:useLocalDpi xmlns:a14="http://schemas.microsoft.com/office/drawing/2010/main"/>
                </a:ext>
              </a:extLst>
            </a:blip>
            <a:srcRect t="6801" b="10099"/>
            <a:stretch/>
          </p:blipFill>
          <p:spPr bwMode="auto">
            <a:xfrm>
              <a:off x="7765832" y="1345487"/>
              <a:ext cx="780027" cy="1129421"/>
            </a:xfrm>
            <a:prstGeom prst="rect">
              <a:avLst/>
            </a:prstGeom>
            <a:noFill/>
            <a:extLst/>
          </p:spPr>
        </p:pic>
      </p:grpSp>
      <p:grpSp>
        <p:nvGrpSpPr>
          <p:cNvPr id="47" name="组合 46"/>
          <p:cNvGrpSpPr/>
          <p:nvPr/>
        </p:nvGrpSpPr>
        <p:grpSpPr>
          <a:xfrm>
            <a:off x="5486639" y="2732515"/>
            <a:ext cx="2256980" cy="1344272"/>
            <a:chOff x="0" y="0"/>
            <a:chExt cx="2804584" cy="1814976"/>
          </a:xfrm>
        </p:grpSpPr>
        <p:pic>
          <p:nvPicPr>
            <p:cNvPr id="48" name="Picture 6" descr="E:\z_work\10-14 HCC2011_大会\8 ppt版整合\p12_4.png"/>
            <p:cNvPicPr>
              <a:picLocks noChangeAspect="1" noChangeArrowheads="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0" y="402168"/>
              <a:ext cx="2804584" cy="1412808"/>
            </a:xfrm>
            <a:prstGeom prst="rect">
              <a:avLst/>
            </a:prstGeom>
            <a:noFill/>
            <a:extLst>
              <a:ext uri="{909E8E84-426E-40DD-AFC4-6F175D3DCCD1}">
                <a14:hiddenFill xmlns:a14="http://schemas.microsoft.com/office/drawing/2010/main">
                  <a:solidFill>
                    <a:srgbClr val="FFFFFF"/>
                  </a:solidFill>
                </a14:hiddenFill>
              </a:ext>
            </a:extLst>
          </p:spPr>
        </p:pic>
        <p:grpSp>
          <p:nvGrpSpPr>
            <p:cNvPr id="49" name="组合 48"/>
            <p:cNvGrpSpPr/>
            <p:nvPr/>
          </p:nvGrpSpPr>
          <p:grpSpPr>
            <a:xfrm>
              <a:off x="75529" y="0"/>
              <a:ext cx="1342637" cy="963084"/>
              <a:chOff x="75529" y="0"/>
              <a:chExt cx="1374387" cy="1005416"/>
            </a:xfrm>
          </p:grpSpPr>
          <p:sp>
            <p:nvSpPr>
              <p:cNvPr id="50" name="椭圆形标注 49"/>
              <p:cNvSpPr/>
              <p:nvPr/>
            </p:nvSpPr>
            <p:spPr>
              <a:xfrm>
                <a:off x="127000" y="0"/>
                <a:ext cx="1248834" cy="1005416"/>
              </a:xfrm>
              <a:prstGeom prst="wedgeEllipseCallout">
                <a:avLst>
                  <a:gd name="adj1" fmla="val 65329"/>
                  <a:gd name="adj2" fmla="val 6039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914217"/>
                <a:endParaRPr lang="zh-CN" altLang="en-US" sz="800">
                  <a:solidFill>
                    <a:srgbClr val="FBFBFB"/>
                  </a:solidFill>
                  <a:cs typeface="Arial" panose="020B0604020202020204" pitchFamily="34" charset="0"/>
                </a:endParaRPr>
              </a:p>
            </p:txBody>
          </p:sp>
          <p:pic>
            <p:nvPicPr>
              <p:cNvPr id="51" name="Picture 2" descr="D:\2015\IDS2000\IDS2000图片\2.0m双排场景推拉门一侧 (2).png"/>
              <p:cNvPicPr>
                <a:picLocks noChangeAspect="1" noChangeArrowheads="1"/>
              </p:cNvPicPr>
              <p:nvPr/>
            </p:nvPicPr>
            <p:blipFill>
              <a:blip r:embed="rId22" cstate="screen">
                <a:extLst>
                  <a:ext uri="{28A0092B-C50C-407E-A947-70E740481C1C}">
                    <a14:useLocalDpi xmlns:a14="http://schemas.microsoft.com/office/drawing/2010/main"/>
                  </a:ext>
                </a:extLst>
              </a:blip>
              <a:stretch>
                <a:fillRect/>
              </a:stretch>
            </p:blipFill>
            <p:spPr bwMode="auto">
              <a:xfrm>
                <a:off x="75529" y="154839"/>
                <a:ext cx="1374387" cy="774216"/>
              </a:xfrm>
              <a:prstGeom prst="rect">
                <a:avLst/>
              </a:prstGeom>
              <a:noFill/>
              <a:ln>
                <a:noFill/>
              </a:ln>
            </p:spPr>
          </p:pic>
        </p:grpSp>
      </p:grpSp>
      <p:pic>
        <p:nvPicPr>
          <p:cNvPr id="52" name="图片 51"/>
          <p:cNvPicPr>
            <a:picLocks noChangeAspect="1"/>
          </p:cNvPicPr>
          <p:nvPr/>
        </p:nvPicPr>
        <p:blipFill>
          <a:blip r:embed="rId23" cstate="print">
            <a:extLst>
              <a:ext uri="{BEBA8EAE-BF5A-486C-A8C5-ECC9F3942E4B}">
                <a14:imgProps xmlns:a14="http://schemas.microsoft.com/office/drawing/2010/main">
                  <a14:imgLayer r:embed="rId24">
                    <a14:imgEffect>
                      <a14:backgroundRemoval t="9908" b="89990" l="3648" r="98057"/>
                    </a14:imgEffect>
                  </a14:imgLayer>
                </a14:imgProps>
              </a:ext>
              <a:ext uri="{28A0092B-C50C-407E-A947-70E740481C1C}">
                <a14:useLocalDpi xmlns:a14="http://schemas.microsoft.com/office/drawing/2010/main" val="0"/>
              </a:ext>
            </a:extLst>
          </a:blip>
          <a:stretch>
            <a:fillRect/>
          </a:stretch>
        </p:blipFill>
        <p:spPr>
          <a:xfrm>
            <a:off x="7809114" y="2754972"/>
            <a:ext cx="1610714" cy="1074977"/>
          </a:xfrm>
          <a:prstGeom prst="rect">
            <a:avLst/>
          </a:prstGeom>
        </p:spPr>
      </p:pic>
      <p:pic>
        <p:nvPicPr>
          <p:cNvPr id="53" name="图片 52"/>
          <p:cNvPicPr>
            <a:picLocks noChangeAspect="1"/>
          </p:cNvPicPr>
          <p:nvPr/>
        </p:nvPicPr>
        <p:blipFill>
          <a:blip r:embed="rId25" cstate="screen"/>
          <a:stretch>
            <a:fillRect/>
          </a:stretch>
        </p:blipFill>
        <p:spPr>
          <a:xfrm>
            <a:off x="9651680" y="2353602"/>
            <a:ext cx="1712484" cy="1011837"/>
          </a:xfrm>
          <a:prstGeom prst="rect">
            <a:avLst/>
          </a:prstGeom>
        </p:spPr>
      </p:pic>
      <p:pic>
        <p:nvPicPr>
          <p:cNvPr id="54" name="图片 53"/>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2790499" y="4828374"/>
            <a:ext cx="1393383" cy="783778"/>
          </a:xfrm>
          <a:prstGeom prst="rect">
            <a:avLst/>
          </a:prstGeom>
        </p:spPr>
      </p:pic>
      <p:sp>
        <p:nvSpPr>
          <p:cNvPr id="55" name="Rectangle 24"/>
          <p:cNvSpPr>
            <a:spLocks noChangeArrowheads="1"/>
          </p:cNvSpPr>
          <p:nvPr/>
        </p:nvSpPr>
        <p:spPr bwMode="auto">
          <a:xfrm>
            <a:off x="2660848" y="5747951"/>
            <a:ext cx="1652685" cy="350913"/>
          </a:xfrm>
          <a:prstGeom prst="rect">
            <a:avLst/>
          </a:prstGeom>
          <a:noFill/>
          <a:ln w="12700">
            <a:noFill/>
            <a:miter lim="800000"/>
            <a:headEnd/>
            <a:tailEnd/>
          </a:ln>
          <a:effectLst/>
        </p:spPr>
        <p:txBody>
          <a:bodyPr wrap="square" lIns="0" tIns="0" rIns="0" bIns="0" anchor="ctr" anchorCtr="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a:solidFill>
                  <a:srgbClr val="0070C0"/>
                </a:solidFill>
                <a:cs typeface="Arial" panose="020B0604020202020204" pitchFamily="34" charset="0"/>
              </a:rPr>
              <a:t>FusionPower5000</a:t>
            </a:r>
          </a:p>
          <a:p>
            <a:pPr algn="ctr" defTabSz="1219200"/>
            <a:r>
              <a:rPr lang="en-US" sz="1000" dirty="0">
                <a:solidFill>
                  <a:prstClr val="white">
                    <a:lumMod val="25000"/>
                  </a:prstClr>
                </a:solidFill>
                <a:cs typeface="Arial" panose="020B0604020202020204" pitchFamily="34" charset="0"/>
              </a:rPr>
              <a:t>(</a:t>
            </a:r>
            <a:r>
              <a:rPr lang="en-US" sz="1000" dirty="0" smtClean="0">
                <a:solidFill>
                  <a:sysClr val="windowText" lastClr="000000"/>
                </a:solidFill>
                <a:cs typeface="Arial" panose="020B0604020202020204" pitchFamily="34" charset="0"/>
              </a:rPr>
              <a:t>1.2 MVA</a:t>
            </a:r>
            <a:r>
              <a:rPr lang="en-US" sz="1000" dirty="0">
                <a:solidFill>
                  <a:prstClr val="white">
                    <a:lumMod val="25000"/>
                  </a:prstClr>
                </a:solidFill>
                <a:cs typeface="Arial" panose="020B0604020202020204" pitchFamily="34" charset="0"/>
              </a:rPr>
              <a:t>)</a:t>
            </a:r>
          </a:p>
        </p:txBody>
      </p:sp>
      <p:pic>
        <p:nvPicPr>
          <p:cNvPr id="56" name="图片 55"/>
          <p:cNvPicPr>
            <a:picLocks noChangeAspect="1"/>
          </p:cNvPicPr>
          <p:nvPr/>
        </p:nvPicPr>
        <p:blipFill rotWithShape="1">
          <a:blip r:embed="rId27" cstate="print">
            <a:extLst>
              <a:ext uri="{28A0092B-C50C-407E-A947-70E740481C1C}">
                <a14:useLocalDpi xmlns:a14="http://schemas.microsoft.com/office/drawing/2010/main" val="0"/>
              </a:ext>
            </a:extLst>
          </a:blip>
          <a:srcRect l="39376" r="33752"/>
          <a:stretch/>
        </p:blipFill>
        <p:spPr>
          <a:xfrm>
            <a:off x="7440653" y="4756620"/>
            <a:ext cx="403048" cy="843699"/>
          </a:xfrm>
          <a:prstGeom prst="rect">
            <a:avLst/>
          </a:prstGeom>
        </p:spPr>
      </p:pic>
      <p:pic>
        <p:nvPicPr>
          <p:cNvPr id="57" name="图片 56"/>
          <p:cNvPicPr>
            <a:picLocks noChangeAspect="1"/>
          </p:cNvPicPr>
          <p:nvPr/>
        </p:nvPicPr>
        <p:blipFill rotWithShape="1">
          <a:blip r:embed="rId28" cstate="print">
            <a:extLst>
              <a:ext uri="{28A0092B-C50C-407E-A947-70E740481C1C}">
                <a14:useLocalDpi xmlns:a14="http://schemas.microsoft.com/office/drawing/2010/main" val="0"/>
              </a:ext>
            </a:extLst>
          </a:blip>
          <a:srcRect l="13056" b="16170"/>
          <a:stretch/>
        </p:blipFill>
        <p:spPr>
          <a:xfrm>
            <a:off x="3551858" y="2551607"/>
            <a:ext cx="1851722" cy="1350902"/>
          </a:xfrm>
          <a:prstGeom prst="rect">
            <a:avLst/>
          </a:prstGeom>
        </p:spPr>
      </p:pic>
      <p:pic>
        <p:nvPicPr>
          <p:cNvPr id="60" name="图片 59"/>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9990550" y="4758058"/>
            <a:ext cx="1415993" cy="796496"/>
          </a:xfrm>
          <a:prstGeom prst="rect">
            <a:avLst/>
          </a:prstGeom>
        </p:spPr>
      </p:pic>
      <p:sp>
        <p:nvSpPr>
          <p:cNvPr id="61" name="TextBox 56"/>
          <p:cNvSpPr txBox="1"/>
          <p:nvPr/>
        </p:nvSpPr>
        <p:spPr>
          <a:xfrm>
            <a:off x="10064433" y="5600797"/>
            <a:ext cx="1349955" cy="623248"/>
          </a:xfrm>
          <a:prstGeom prst="rect">
            <a:avLst/>
          </a:prstGeom>
          <a:noFill/>
        </p:spPr>
        <p:txBody>
          <a:bodyPr wrap="square" lIns="0" tIns="0" rIns="0" bIns="0" rtlCol="0" anchor="ctr"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defTabSz="1219200"/>
            <a:r>
              <a:rPr lang="en-US" sz="1050" b="1" dirty="0">
                <a:solidFill>
                  <a:srgbClr val="0070C0"/>
                </a:solidFill>
                <a:cs typeface="Arial" panose="020B0604020202020204" pitchFamily="34" charset="0"/>
              </a:rPr>
              <a:t>NetCol8000-E</a:t>
            </a:r>
          </a:p>
          <a:p>
            <a:pPr algn="ctr" defTabSz="992879"/>
            <a:r>
              <a:rPr lang="en-US" sz="1000" b="1" dirty="0">
                <a:solidFill>
                  <a:sysClr val="windowText" lastClr="000000"/>
                </a:solidFill>
                <a:cs typeface="Arial" panose="020B0604020202020204" pitchFamily="34" charset="0"/>
              </a:rPr>
              <a:t>Indirect evaporative cooling system</a:t>
            </a:r>
          </a:p>
          <a:p>
            <a:pPr algn="ctr" defTabSz="992879"/>
            <a:r>
              <a:rPr lang="en-US" sz="1000" dirty="0" smtClean="0">
                <a:solidFill>
                  <a:prstClr val="white">
                    <a:lumMod val="25000"/>
                  </a:prstClr>
                </a:solidFill>
                <a:cs typeface="Arial" panose="020B0604020202020204" pitchFamily="34" charset="0"/>
              </a:rPr>
              <a:t>220 kW</a:t>
            </a:r>
            <a:endParaRPr lang="en-US" sz="1000" dirty="0">
              <a:solidFill>
                <a:prstClr val="white">
                  <a:lumMod val="25000"/>
                </a:prstClr>
              </a:solidFill>
              <a:cs typeface="Arial" panose="020B0604020202020204" pitchFamily="34" charset="0"/>
            </a:endParaRPr>
          </a:p>
        </p:txBody>
      </p:sp>
    </p:spTree>
    <p:extLst>
      <p:ext uri="{BB962C8B-B14F-4D97-AF65-F5344CB8AC3E}">
        <p14:creationId xmlns:p14="http://schemas.microsoft.com/office/powerpoint/2010/main" val="22810610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a:t>(Single)Which of the following belong to the power supply system? </a:t>
            </a:r>
          </a:p>
          <a:p>
            <a:pPr lvl="1"/>
            <a:r>
              <a:rPr lang="en-US" sz="1600" dirty="0" smtClean="0"/>
              <a:t>UPS</a:t>
            </a:r>
            <a:endParaRPr lang="en-US" sz="1600" dirty="0"/>
          </a:p>
          <a:p>
            <a:pPr lvl="1"/>
            <a:r>
              <a:rPr lang="en-US" sz="1600" dirty="0" smtClean="0"/>
              <a:t>CCTV</a:t>
            </a:r>
            <a:endParaRPr lang="en-US" sz="1600" dirty="0"/>
          </a:p>
          <a:p>
            <a:pPr lvl="1"/>
            <a:r>
              <a:rPr lang="en-US" sz="1600" dirty="0" smtClean="0"/>
              <a:t>Access </a:t>
            </a:r>
            <a:r>
              <a:rPr lang="en-US" sz="1600" dirty="0"/>
              <a:t>control system</a:t>
            </a:r>
          </a:p>
          <a:p>
            <a:pPr lvl="1"/>
            <a:r>
              <a:rPr lang="en-US" sz="1600" dirty="0" smtClean="0"/>
              <a:t>Cable </a:t>
            </a:r>
            <a:r>
              <a:rPr lang="en-US" sz="1600" dirty="0"/>
              <a:t>tray</a:t>
            </a:r>
          </a:p>
          <a:p>
            <a:r>
              <a:rPr lang="en-US" altLang="zh-CN" sz="1800" dirty="0"/>
              <a:t>(Single)</a:t>
            </a:r>
            <a:r>
              <a:rPr lang="en-US" sz="1800" dirty="0" smtClean="0"/>
              <a:t>Which </a:t>
            </a:r>
            <a:r>
              <a:rPr lang="en-US" sz="1800" dirty="0"/>
              <a:t>of the following is not an energy consumption indicator of a data center? </a:t>
            </a:r>
          </a:p>
          <a:p>
            <a:pPr lvl="1"/>
            <a:r>
              <a:rPr lang="en-US" sz="1600" dirty="0" smtClean="0"/>
              <a:t>PUE</a:t>
            </a:r>
            <a:endParaRPr lang="en-US" sz="1600" dirty="0"/>
          </a:p>
          <a:p>
            <a:pPr lvl="1"/>
            <a:r>
              <a:rPr lang="en-US" sz="1600" dirty="0" err="1" smtClean="0"/>
              <a:t>pPUE</a:t>
            </a:r>
            <a:endParaRPr lang="en-US" sz="1600" dirty="0"/>
          </a:p>
          <a:p>
            <a:pPr lvl="1"/>
            <a:r>
              <a:rPr lang="en-US" sz="1600" dirty="0" smtClean="0"/>
              <a:t>RER</a:t>
            </a:r>
            <a:endParaRPr lang="en-US" sz="1600" dirty="0"/>
          </a:p>
          <a:p>
            <a:pPr lvl="1"/>
            <a:r>
              <a:rPr lang="en-US" sz="1600" dirty="0" smtClean="0"/>
              <a:t>PFC</a:t>
            </a:r>
            <a:endParaRPr lang="en-US" sz="1600" dirty="0"/>
          </a:p>
          <a:p>
            <a:pPr marL="401637" lvl="1" indent="0">
              <a:buNone/>
            </a:pPr>
            <a:r>
              <a:rPr lang="en-US" sz="1600" dirty="0"/>
              <a:t/>
            </a:r>
            <a:br>
              <a:rPr lang="en-US" sz="1600" dirty="0"/>
            </a:br>
            <a:endParaRPr lang="en-US" sz="1600" dirty="0"/>
          </a:p>
          <a:p>
            <a:pPr lvl="1"/>
            <a:endParaRPr lang="en-US" altLang="zh-CN" sz="1600" dirty="0" smtClean="0"/>
          </a:p>
          <a:p>
            <a:pPr lvl="1"/>
            <a:endParaRPr lang="zh-CN" altLang="en-US" sz="1600" dirty="0"/>
          </a:p>
        </p:txBody>
      </p:sp>
    </p:spTree>
    <p:extLst>
      <p:ext uri="{BB962C8B-B14F-4D97-AF65-F5344CB8AC3E}">
        <p14:creationId xmlns:p14="http://schemas.microsoft.com/office/powerpoint/2010/main" val="245057160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dirty="0"/>
              <a:t>Introduction to Data Center Development</a:t>
            </a:r>
          </a:p>
          <a:p>
            <a:r>
              <a:rPr lang="en-US" altLang="zh-CN" dirty="0"/>
              <a:t>Composition of Data Center Infrastructure</a:t>
            </a:r>
          </a:p>
          <a:p>
            <a:r>
              <a:rPr lang="en-US" altLang="zh-CN" dirty="0"/>
              <a:t>Introduction to Data Center Standards</a:t>
            </a:r>
          </a:p>
          <a:p>
            <a:r>
              <a:rPr lang="en-US" altLang="zh-CN" dirty="0"/>
              <a:t>Common Energy Consumption Indicators</a:t>
            </a:r>
          </a:p>
          <a:p>
            <a:r>
              <a:rPr lang="en-US" altLang="zh-CN" dirty="0"/>
              <a:t>Panorama of Huawei Data Center </a:t>
            </a:r>
            <a:r>
              <a:rPr lang="en-US" altLang="zh-CN" dirty="0" smtClean="0"/>
              <a:t>Solutions</a:t>
            </a:r>
          </a:p>
          <a:p>
            <a:endParaRPr lang="en-US" altLang="zh-CN" dirty="0" smtClean="0"/>
          </a:p>
          <a:p>
            <a:endParaRPr lang="zh-CN" altLang="en-US" dirty="0"/>
          </a:p>
        </p:txBody>
      </p:sp>
    </p:spTree>
    <p:extLst>
      <p:ext uri="{BB962C8B-B14F-4D97-AF65-F5344CB8AC3E}">
        <p14:creationId xmlns:p14="http://schemas.microsoft.com/office/powerpoint/2010/main" val="30311711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2000" dirty="0">
                <a:latin typeface="+mn-lt"/>
                <a:ea typeface="+mn-ea"/>
                <a:cs typeface="+mn-ea"/>
                <a:sym typeface="+mn-lt"/>
              </a:rPr>
              <a:t>Huawei - Building A Better Connected World</a:t>
            </a:r>
          </a:p>
          <a:p>
            <a:pPr lvl="1"/>
            <a:r>
              <a:rPr lang="en-US" altLang="zh-CN" sz="1800" dirty="0">
                <a:latin typeface="+mn-lt"/>
                <a:ea typeface="+mn-ea"/>
                <a:cs typeface="+mn-ea"/>
                <a:sym typeface="+mn-lt"/>
              </a:rPr>
              <a:t>Huawei Enterprise</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://support.huawei.com/enterprise/</a:t>
            </a:r>
          </a:p>
          <a:p>
            <a:pPr lvl="1"/>
            <a:r>
              <a:rPr lang="en-US" altLang="zh-CN" sz="1800" dirty="0">
                <a:latin typeface="+mn-lt"/>
                <a:ea typeface="+mn-ea"/>
                <a:cs typeface="+mn-ea"/>
                <a:sym typeface="+mn-lt"/>
              </a:rPr>
              <a:t>Online </a:t>
            </a:r>
            <a:r>
              <a:rPr lang="en-US" altLang="zh-CN" sz="1800" dirty="0" smtClean="0">
                <a:latin typeface="+mn-lt"/>
                <a:ea typeface="+mn-ea"/>
                <a:cs typeface="+mn-ea"/>
                <a:sym typeface="+mn-lt"/>
              </a:rPr>
              <a:t>Learning</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a:t>
            </a:r>
            <a:r>
              <a:rPr lang="en-US" altLang="zh-CN" sz="1800" dirty="0" smtClean="0">
                <a:latin typeface="+mn-lt"/>
                <a:ea typeface="+mn-ea"/>
                <a:cs typeface="+mn-ea"/>
                <a:sym typeface="+mn-lt"/>
              </a:rPr>
              <a:t>learning.huawei.com/en</a:t>
            </a:r>
            <a:r>
              <a:rPr lang="en-US" altLang="zh-CN" sz="1800" dirty="0">
                <a:latin typeface="+mn-lt"/>
                <a:ea typeface="+mn-ea"/>
                <a:cs typeface="+mn-ea"/>
                <a:sym typeface="+mn-lt"/>
              </a:rPr>
              <a:t>/</a:t>
            </a:r>
          </a:p>
          <a:p>
            <a:r>
              <a:rPr lang="en-US" altLang="zh-CN" sz="2000" dirty="0">
                <a:latin typeface="+mn-lt"/>
                <a:ea typeface="+mn-ea"/>
                <a:cs typeface="+mn-ea"/>
                <a:sym typeface="+mn-lt"/>
              </a:rPr>
              <a:t>Popular Tools</a:t>
            </a:r>
          </a:p>
          <a:p>
            <a:pPr lvl="1"/>
            <a:r>
              <a:rPr lang="en-US" altLang="zh-CN" sz="1800" dirty="0" err="1" smtClean="0">
                <a:latin typeface="+mn-lt"/>
                <a:ea typeface="+mn-ea"/>
                <a:cs typeface="+mn-ea"/>
                <a:sym typeface="+mn-lt"/>
              </a:rPr>
              <a:t>HedEx</a:t>
            </a:r>
            <a:r>
              <a:rPr lang="en-US" altLang="zh-CN" sz="1800" dirty="0" smtClean="0">
                <a:latin typeface="+mn-lt"/>
                <a:ea typeface="+mn-ea"/>
                <a:cs typeface="+mn-ea"/>
                <a:sym typeface="+mn-lt"/>
              </a:rPr>
              <a:t> </a:t>
            </a:r>
            <a:r>
              <a:rPr lang="en-US" altLang="zh-CN" sz="1800" dirty="0">
                <a:latin typeface="+mn-lt"/>
                <a:ea typeface="+mn-ea"/>
                <a:cs typeface="+mn-ea"/>
                <a:sym typeface="+mn-lt"/>
              </a:rPr>
              <a:t>Lite</a:t>
            </a:r>
            <a:endParaRPr lang="zh-CN" altLang="en-US" sz="1800" dirty="0">
              <a:latin typeface="+mn-lt"/>
              <a:ea typeface="+mn-ea"/>
              <a:cs typeface="+mn-ea"/>
              <a:sym typeface="+mn-lt"/>
            </a:endParaRPr>
          </a:p>
          <a:p>
            <a:endParaRPr lang="zh-CN" altLang="en-US" sz="2000" dirty="0">
              <a:latin typeface="+mn-lt"/>
              <a:ea typeface="+mn-ea"/>
              <a:cs typeface="+mn-ea"/>
              <a:sym typeface="+mn-lt"/>
            </a:endParaRPr>
          </a:p>
        </p:txBody>
      </p:sp>
      <p:grpSp>
        <p:nvGrpSpPr>
          <p:cNvPr id="5" name="组合 4">
            <a:extLst>
              <a:ext uri="{FF2B5EF4-FFF2-40B4-BE49-F238E27FC236}">
                <a16:creationId xmlns="" xmlns:a16="http://schemas.microsoft.com/office/drawing/2014/main" id="{83F91931-180B-4236-AD33-35A849652E5B}"/>
              </a:ext>
            </a:extLst>
          </p:cNvPr>
          <p:cNvGrpSpPr/>
          <p:nvPr/>
        </p:nvGrpSpPr>
        <p:grpSpPr>
          <a:xfrm>
            <a:off x="7240636" y="3716338"/>
            <a:ext cx="1944000" cy="1951766"/>
            <a:chOff x="4716250" y="3981255"/>
            <a:chExt cx="1944000" cy="1951766"/>
          </a:xfrm>
        </p:grpSpPr>
        <p:pic>
          <p:nvPicPr>
            <p:cNvPr id="6" name="图片 5">
              <a:extLst>
                <a:ext uri="{FF2B5EF4-FFF2-40B4-BE49-F238E27FC236}">
                  <a16:creationId xmlns="" xmlns:a16="http://schemas.microsoft.com/office/drawing/2014/main" id="{C31C79E5-356B-486A-A06C-79CBC65DB1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250" y="3981255"/>
              <a:ext cx="1944000" cy="1944000"/>
            </a:xfrm>
            <a:prstGeom prst="rect">
              <a:avLst/>
            </a:prstGeom>
          </p:spPr>
        </p:pic>
        <p:sp>
          <p:nvSpPr>
            <p:cNvPr id="9" name="矩形 8">
              <a:extLst>
                <a:ext uri="{FF2B5EF4-FFF2-40B4-BE49-F238E27FC236}">
                  <a16:creationId xmlns="" xmlns:a16="http://schemas.microsoft.com/office/drawing/2014/main" id="{F0C0DE57-B92C-4D21-8E4E-12F0C1781314}"/>
                </a:ext>
              </a:extLst>
            </p:cNvPr>
            <p:cNvSpPr/>
            <p:nvPr/>
          </p:nvSpPr>
          <p:spPr>
            <a:xfrm>
              <a:off x="5059712" y="5625244"/>
              <a:ext cx="1257075" cy="307777"/>
            </a:xfrm>
            <a:prstGeom prst="rect">
              <a:avLst/>
            </a:prstGeom>
            <a:noFill/>
          </p:spPr>
          <p:txBody>
            <a:bodyPr wrap="none">
              <a:spAutoFit/>
            </a:bodyPr>
            <a:lstStyle/>
            <a:p>
              <a:pPr algn="ctr"/>
              <a:r>
                <a:rPr lang="en-US" altLang="zh-CN" sz="1400" b="1" dirty="0">
                  <a:cs typeface="+mn-ea"/>
                  <a:sym typeface="+mn-lt"/>
                </a:rPr>
                <a:t>Support </a:t>
              </a:r>
              <a:r>
                <a:rPr lang="en-US" altLang="zh-CN" sz="1400" b="1" dirty="0" smtClean="0">
                  <a:cs typeface="+mn-ea"/>
                  <a:sym typeface="+mn-lt"/>
                </a:rPr>
                <a:t>Web</a:t>
              </a:r>
              <a:endParaRPr lang="en-US" altLang="zh-CN" sz="1400" b="1" dirty="0">
                <a:cs typeface="+mn-ea"/>
                <a:sym typeface="+mn-lt"/>
              </a:endParaRPr>
            </a:p>
          </p:txBody>
        </p:sp>
        <p:pic>
          <p:nvPicPr>
            <p:cNvPr id="12" name="图片 11">
              <a:extLst>
                <a:ext uri="{FF2B5EF4-FFF2-40B4-BE49-F238E27FC236}">
                  <a16:creationId xmlns="" xmlns:a16="http://schemas.microsoft.com/office/drawing/2014/main" id="{AFCA7D09-9808-4602-A580-616FAED56F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746" t="40987" r="40734" b="40492"/>
            <a:stretch/>
          </p:blipFill>
          <p:spPr>
            <a:xfrm>
              <a:off x="5508230" y="4773235"/>
              <a:ext cx="360040" cy="360040"/>
            </a:xfrm>
            <a:prstGeom prst="rect">
              <a:avLst/>
            </a:prstGeom>
          </p:spPr>
        </p:pic>
      </p:grpSp>
      <p:grpSp>
        <p:nvGrpSpPr>
          <p:cNvPr id="3" name="组合 2"/>
          <p:cNvGrpSpPr/>
          <p:nvPr/>
        </p:nvGrpSpPr>
        <p:grpSpPr>
          <a:xfrm>
            <a:off x="5314716" y="3726630"/>
            <a:ext cx="1941474" cy="1972629"/>
            <a:chOff x="9669250" y="1374436"/>
            <a:chExt cx="2520000" cy="2560439"/>
          </a:xfrm>
        </p:grpSpPr>
        <p:pic>
          <p:nvPicPr>
            <p:cNvPr id="15" name="图片 14">
              <a:extLst>
                <a:ext uri="{FF2B5EF4-FFF2-40B4-BE49-F238E27FC236}">
                  <a16:creationId xmlns="" xmlns:a16="http://schemas.microsoft.com/office/drawing/2014/main" id="{E1BB73AF-7917-463E-9DE8-FD69630FB3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9250" y="1374436"/>
              <a:ext cx="2520000" cy="2520000"/>
            </a:xfrm>
            <a:prstGeom prst="rect">
              <a:avLst/>
            </a:prstGeom>
          </p:spPr>
        </p:pic>
        <p:sp>
          <p:nvSpPr>
            <p:cNvPr id="16" name="矩形 15">
              <a:extLst>
                <a:ext uri="{FF2B5EF4-FFF2-40B4-BE49-F238E27FC236}">
                  <a16:creationId xmlns="" xmlns:a16="http://schemas.microsoft.com/office/drawing/2014/main" id="{9BABD157-ECCC-4194-ADE5-234A95F2A814}"/>
                </a:ext>
              </a:extLst>
            </p:cNvPr>
            <p:cNvSpPr/>
            <p:nvPr/>
          </p:nvSpPr>
          <p:spPr>
            <a:xfrm>
              <a:off x="10141511" y="3575335"/>
              <a:ext cx="1575485" cy="359540"/>
            </a:xfrm>
            <a:prstGeom prst="rect">
              <a:avLst/>
            </a:prstGeom>
            <a:noFill/>
            <a:ln>
              <a:noFill/>
            </a:ln>
          </p:spPr>
          <p:txBody>
            <a:bodyPr wrap="none">
              <a:spAutoFit/>
            </a:bodyPr>
            <a:lstStyle/>
            <a:p>
              <a:pPr algn="ctr"/>
              <a:r>
                <a:rPr lang="en-US" altLang="zh-CN" sz="1200" b="1" dirty="0" smtClean="0">
                  <a:cs typeface="+mn-ea"/>
                  <a:sym typeface="+mn-lt"/>
                </a:rPr>
                <a:t>Enterprise APP</a:t>
              </a:r>
              <a:endParaRPr lang="en-US" altLang="zh-CN" sz="1200" b="1" dirty="0">
                <a:cs typeface="+mn-ea"/>
                <a:sym typeface="+mn-lt"/>
              </a:endParaRPr>
            </a:p>
          </p:txBody>
        </p:sp>
        <p:pic>
          <p:nvPicPr>
            <p:cNvPr id="18" name="图片 17" descr="屏幕剪辑">
              <a:extLst>
                <a:ext uri="{FF2B5EF4-FFF2-40B4-BE49-F238E27FC236}">
                  <a16:creationId xmlns="" xmlns:a16="http://schemas.microsoft.com/office/drawing/2014/main" id="{94EF2E64-506C-4AE2-B3EF-9ED9B3DC0D23}"/>
                </a:ext>
              </a:extLst>
            </p:cNvPr>
            <p:cNvPicPr/>
            <p:nvPr/>
          </p:nvPicPr>
          <p:blipFill>
            <a:blip r:embed="rId5">
              <a:extLst>
                <a:ext uri="{28A0092B-C50C-407E-A947-70E740481C1C}">
                  <a14:useLocalDpi xmlns:a14="http://schemas.microsoft.com/office/drawing/2010/main" val="0"/>
                </a:ext>
              </a:extLst>
            </a:blip>
            <a:stretch>
              <a:fillRect/>
            </a:stretch>
          </p:blipFill>
          <p:spPr>
            <a:xfrm>
              <a:off x="10065333" y="1752436"/>
              <a:ext cx="1764000" cy="1764000"/>
            </a:xfrm>
            <a:prstGeom prst="rect">
              <a:avLst/>
            </a:prstGeom>
          </p:spPr>
        </p:pic>
      </p:grpSp>
      <p:grpSp>
        <p:nvGrpSpPr>
          <p:cNvPr id="2" name="组合 1"/>
          <p:cNvGrpSpPr/>
          <p:nvPr/>
        </p:nvGrpSpPr>
        <p:grpSpPr>
          <a:xfrm>
            <a:off x="3332330" y="3726630"/>
            <a:ext cx="1941474" cy="1972629"/>
            <a:chOff x="7012015" y="1374436"/>
            <a:chExt cx="2520000" cy="2560439"/>
          </a:xfrm>
        </p:grpSpPr>
        <p:pic>
          <p:nvPicPr>
            <p:cNvPr id="14" name="图片 13">
              <a:extLst>
                <a:ext uri="{FF2B5EF4-FFF2-40B4-BE49-F238E27FC236}">
                  <a16:creationId xmlns="" xmlns:a16="http://schemas.microsoft.com/office/drawing/2014/main" id="{5AA13BF6-30FC-4CE7-92A8-F7EDBB2704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12015" y="1374436"/>
              <a:ext cx="2520000" cy="2520000"/>
            </a:xfrm>
            <a:prstGeom prst="rect">
              <a:avLst/>
            </a:prstGeom>
          </p:spPr>
        </p:pic>
        <p:sp>
          <p:nvSpPr>
            <p:cNvPr id="17" name="矩形 16">
              <a:extLst>
                <a:ext uri="{FF2B5EF4-FFF2-40B4-BE49-F238E27FC236}">
                  <a16:creationId xmlns="" xmlns:a16="http://schemas.microsoft.com/office/drawing/2014/main" id="{67A1AE1E-23DA-48D1-87C9-D26402CBE0DC}"/>
                </a:ext>
              </a:extLst>
            </p:cNvPr>
            <p:cNvSpPr/>
            <p:nvPr/>
          </p:nvSpPr>
          <p:spPr>
            <a:xfrm>
              <a:off x="7584148" y="3575335"/>
              <a:ext cx="1375740" cy="359540"/>
            </a:xfrm>
            <a:prstGeom prst="rect">
              <a:avLst/>
            </a:prstGeom>
            <a:noFill/>
            <a:ln>
              <a:noFill/>
            </a:ln>
          </p:spPr>
          <p:txBody>
            <a:bodyPr wrap="none">
              <a:spAutoFit/>
            </a:bodyPr>
            <a:lstStyle/>
            <a:p>
              <a:pPr algn="ctr"/>
              <a:r>
                <a:rPr lang="en-US" altLang="zh-CN" sz="1200" b="1" dirty="0" smtClean="0">
                  <a:cs typeface="+mn-ea"/>
                  <a:sym typeface="+mn-lt"/>
                </a:rPr>
                <a:t>Support APP</a:t>
              </a:r>
              <a:endParaRPr lang="en-US" altLang="zh-CN" sz="1200" b="1" dirty="0">
                <a:cs typeface="+mn-ea"/>
                <a:sym typeface="+mn-lt"/>
              </a:endParaRPr>
            </a:p>
          </p:txBody>
        </p:sp>
        <p:pic>
          <p:nvPicPr>
            <p:cNvPr id="19" name="图片 18" descr="屏幕剪辑">
              <a:extLst>
                <a:ext uri="{FF2B5EF4-FFF2-40B4-BE49-F238E27FC236}">
                  <a16:creationId xmlns="" xmlns:a16="http://schemas.microsoft.com/office/drawing/2014/main" id="{A89346DD-A6D1-4AE8-8F9F-E314DE086161}"/>
                </a:ext>
              </a:extLst>
            </p:cNvPr>
            <p:cNvPicPr/>
            <p:nvPr/>
          </p:nvPicPr>
          <p:blipFill>
            <a:blip r:embed="rId7">
              <a:extLst>
                <a:ext uri="{28A0092B-C50C-407E-A947-70E740481C1C}">
                  <a14:useLocalDpi xmlns:a14="http://schemas.microsoft.com/office/drawing/2010/main" val="0"/>
                </a:ext>
              </a:extLst>
            </a:blip>
            <a:stretch>
              <a:fillRect/>
            </a:stretch>
          </p:blipFill>
          <p:spPr>
            <a:xfrm>
              <a:off x="7390015" y="1752436"/>
              <a:ext cx="1764000" cy="1764000"/>
            </a:xfrm>
            <a:prstGeom prst="rect">
              <a:avLst/>
            </a:prstGeom>
          </p:spPr>
        </p:pic>
      </p:grpSp>
      <p:pic>
        <p:nvPicPr>
          <p:cNvPr id="21" name="图片 20" descr="屏幕剪辑">
            <a:extLst>
              <a:ext uri="{FF2B5EF4-FFF2-40B4-BE49-F238E27FC236}">
                <a16:creationId xmlns:a16="http://schemas.microsoft.com/office/drawing/2014/main" xmlns="" id="{C3B753F9-E9F1-41E3-A357-4281224BB1A0}"/>
              </a:ext>
            </a:extLst>
          </p:cNvPr>
          <p:cNvPicPr/>
          <p:nvPr/>
        </p:nvPicPr>
        <p:blipFill>
          <a:blip r:embed="rId8">
            <a:extLst>
              <a:ext uri="{28A0092B-C50C-407E-A947-70E740481C1C}">
                <a14:useLocalDpi xmlns:a14="http://schemas.microsoft.com/office/drawing/2010/main" val="0"/>
              </a:ext>
            </a:extLst>
          </a:blip>
          <a:stretch>
            <a:fillRect/>
          </a:stretch>
        </p:blipFill>
        <p:spPr>
          <a:xfrm>
            <a:off x="7517925" y="4017851"/>
            <a:ext cx="1368000" cy="1368000"/>
          </a:xfrm>
          <a:prstGeom prst="rect">
            <a:avLst/>
          </a:prstGeom>
        </p:spPr>
      </p:pic>
    </p:spTree>
    <p:extLst>
      <p:ext uri="{BB962C8B-B14F-4D97-AF65-F5344CB8AC3E}">
        <p14:creationId xmlns:p14="http://schemas.microsoft.com/office/powerpoint/2010/main" val="7448392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b="1" dirty="0"/>
              <a:t>Introduction to Data Center Development</a:t>
            </a:r>
          </a:p>
          <a:p>
            <a:r>
              <a:rPr lang="en-US" dirty="0">
                <a:solidFill>
                  <a:schemeClr val="bg1">
                    <a:lumMod val="50000"/>
                  </a:schemeClr>
                </a:solidFill>
              </a:rPr>
              <a:t>Composition of Data Center Infrastructure</a:t>
            </a:r>
          </a:p>
          <a:p>
            <a:r>
              <a:rPr lang="en-US" dirty="0">
                <a:solidFill>
                  <a:schemeClr val="bg1">
                    <a:lumMod val="50000"/>
                  </a:schemeClr>
                </a:solidFill>
              </a:rPr>
              <a:t>Introduction to Data Center Standards</a:t>
            </a:r>
          </a:p>
          <a:p>
            <a:r>
              <a:rPr lang="en-US" dirty="0">
                <a:solidFill>
                  <a:schemeClr val="bg1">
                    <a:lumMod val="50000"/>
                  </a:schemeClr>
                </a:solidFill>
              </a:rPr>
              <a:t>Common Energy Consumption Indicators</a:t>
            </a:r>
          </a:p>
          <a:p>
            <a:r>
              <a:rPr lang="en-US" dirty="0">
                <a:solidFill>
                  <a:schemeClr val="bg1">
                    <a:lumMod val="50000"/>
                  </a:schemeClr>
                </a:solidFill>
              </a:rPr>
              <a:t>Panorama of Huawei Data Center Solutions</a:t>
            </a:r>
          </a:p>
        </p:txBody>
      </p:sp>
    </p:spTree>
    <p:extLst>
      <p:ext uri="{BB962C8B-B14F-4D97-AF65-F5344CB8AC3E}">
        <p14:creationId xmlns:p14="http://schemas.microsoft.com/office/powerpoint/2010/main" val="275525506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589655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文本占位符 3"/>
          <p:cNvSpPr>
            <a:spLocks noGrp="1"/>
          </p:cNvSpPr>
          <p:nvPr>
            <p:ph type="body" sz="quarter" idx="17"/>
          </p:nvPr>
        </p:nvSpPr>
        <p:spPr/>
        <p:txBody>
          <a:bodyPr/>
          <a:lstStyle/>
          <a:p>
            <a:pPr lvl="0"/>
            <a:r>
              <a:rPr lang="en-US" altLang="zh-CN" dirty="0"/>
              <a:t>Course Code</a:t>
            </a:r>
          </a:p>
        </p:txBody>
      </p:sp>
      <p:sp>
        <p:nvSpPr>
          <p:cNvPr id="10" name="文本占位符 9"/>
          <p:cNvSpPr>
            <a:spLocks noGrp="1"/>
          </p:cNvSpPr>
          <p:nvPr>
            <p:ph type="body" sz="quarter" idx="18"/>
          </p:nvPr>
        </p:nvSpPr>
        <p:spPr/>
        <p:txBody>
          <a:bodyPr/>
          <a:lstStyle/>
          <a:p>
            <a:r>
              <a:rPr lang="en-US" altLang="zh-CN" dirty="0" smtClean="0"/>
              <a:t>HCIA-DCF</a:t>
            </a:r>
            <a:endParaRPr lang="en-US" altLang="zh-CN" dirty="0"/>
          </a:p>
        </p:txBody>
      </p:sp>
      <p:sp>
        <p:nvSpPr>
          <p:cNvPr id="33" name="文本占位符 32"/>
          <p:cNvSpPr>
            <a:spLocks noGrp="1"/>
          </p:cNvSpPr>
          <p:nvPr>
            <p:ph type="body" sz="quarter" idx="19"/>
          </p:nvPr>
        </p:nvSpPr>
        <p:spPr/>
        <p:txBody>
          <a:bodyPr/>
          <a:lstStyle/>
          <a:p>
            <a:r>
              <a:rPr lang="en-US" altLang="zh-CN" dirty="0" smtClean="0"/>
              <a:t>V2.0</a:t>
            </a:r>
            <a:endParaRPr lang="zh-CN" altLang="en-US" dirty="0"/>
          </a:p>
        </p:txBody>
      </p:sp>
      <p:sp>
        <p:nvSpPr>
          <p:cNvPr id="34" name="文本占位符 33"/>
          <p:cNvSpPr>
            <a:spLocks noGrp="1"/>
          </p:cNvSpPr>
          <p:nvPr>
            <p:ph type="body" sz="quarter" idx="20"/>
          </p:nvPr>
        </p:nvSpPr>
        <p:spPr/>
        <p:txBody>
          <a:bodyPr/>
          <a:lstStyle/>
          <a:p>
            <a:r>
              <a:rPr lang="en-US" altLang="zh-CN" dirty="0" smtClean="0"/>
              <a:t>V2.0</a:t>
            </a:r>
            <a:endParaRPr lang="zh-CN" altLang="en-US" dirty="0"/>
          </a:p>
        </p:txBody>
      </p:sp>
      <p:sp>
        <p:nvSpPr>
          <p:cNvPr id="52" name="文本占位符 51"/>
          <p:cNvSpPr>
            <a:spLocks noGrp="1"/>
          </p:cNvSpPr>
          <p:nvPr>
            <p:ph type="body" sz="quarter" idx="13"/>
          </p:nvPr>
        </p:nvSpPr>
        <p:spPr/>
        <p:txBody>
          <a:bodyPr/>
          <a:lstStyle/>
          <a:p>
            <a:r>
              <a:rPr lang="en-US" altLang="zh-CN" dirty="0" smtClean="0"/>
              <a:t>Guo </a:t>
            </a:r>
            <a:r>
              <a:rPr lang="en-US" altLang="zh-CN" dirty="0" err="1" smtClean="0"/>
              <a:t>Bian</a:t>
            </a:r>
            <a:r>
              <a:rPr lang="en-US" altLang="zh-CN" dirty="0" smtClean="0"/>
              <a:t>/wx337261</a:t>
            </a:r>
            <a:endParaRPr lang="zh-CN" altLang="en-US" dirty="0"/>
          </a:p>
        </p:txBody>
      </p:sp>
      <p:sp>
        <p:nvSpPr>
          <p:cNvPr id="11" name="文本占位符 10"/>
          <p:cNvSpPr>
            <a:spLocks noGrp="1"/>
          </p:cNvSpPr>
          <p:nvPr>
            <p:ph type="body" sz="quarter" idx="14"/>
          </p:nvPr>
        </p:nvSpPr>
        <p:spPr/>
        <p:txBody>
          <a:bodyPr/>
          <a:lstStyle/>
          <a:p>
            <a:r>
              <a:rPr lang="en-US" altLang="zh-CN" dirty="0"/>
              <a:t>2017.04.11</a:t>
            </a:r>
            <a:endParaRPr lang="zh-CN" altLang="en-US" dirty="0"/>
          </a:p>
        </p:txBody>
      </p:sp>
      <p:sp>
        <p:nvSpPr>
          <p:cNvPr id="12" name="文本占位符 11"/>
          <p:cNvSpPr>
            <a:spLocks noGrp="1"/>
          </p:cNvSpPr>
          <p:nvPr>
            <p:ph type="body" sz="quarter" idx="15"/>
          </p:nvPr>
        </p:nvSpPr>
        <p:spPr/>
        <p:txBody>
          <a:bodyPr/>
          <a:lstStyle/>
          <a:p>
            <a:r>
              <a:rPr lang="en-US" altLang="zh-CN" dirty="0"/>
              <a:t>Lishaofeng/l00486775</a:t>
            </a:r>
            <a:endParaRPr lang="zh-CN" altLang="en-US" dirty="0"/>
          </a:p>
        </p:txBody>
      </p:sp>
      <p:sp>
        <p:nvSpPr>
          <p:cNvPr id="3" name="文本占位符 2"/>
          <p:cNvSpPr>
            <a:spLocks noGrp="1"/>
          </p:cNvSpPr>
          <p:nvPr>
            <p:ph type="body" sz="quarter" idx="16"/>
          </p:nvPr>
        </p:nvSpPr>
        <p:spPr/>
        <p:txBody>
          <a:bodyPr/>
          <a:lstStyle/>
          <a:p>
            <a:pPr lvl="0"/>
            <a:r>
              <a:rPr lang="en-US" altLang="zh-CN" dirty="0"/>
              <a:t>Type</a:t>
            </a:r>
            <a:endParaRPr lang="zh-CN" altLang="en-US" dirty="0"/>
          </a:p>
        </p:txBody>
      </p:sp>
      <p:sp>
        <p:nvSpPr>
          <p:cNvPr id="2" name="文本占位符 1"/>
          <p:cNvSpPr>
            <a:spLocks noGrp="1"/>
          </p:cNvSpPr>
          <p:nvPr>
            <p:ph type="body" sz="quarter" idx="21"/>
          </p:nvPr>
        </p:nvSpPr>
        <p:spPr/>
        <p:txBody>
          <a:bodyPr/>
          <a:lstStyle/>
          <a:p>
            <a:r>
              <a:rPr lang="en-US" altLang="zh-CN" dirty="0"/>
              <a:t>Wang </a:t>
            </a:r>
            <a:r>
              <a:rPr lang="en-US" altLang="zh-CN" dirty="0" smtClean="0"/>
              <a:t>Cong/wx760444</a:t>
            </a:r>
            <a:endParaRPr lang="zh-CN" altLang="en-US" dirty="0"/>
          </a:p>
        </p:txBody>
      </p:sp>
      <p:sp>
        <p:nvSpPr>
          <p:cNvPr id="27" name="文本占位符 26"/>
          <p:cNvSpPr>
            <a:spLocks noGrp="1"/>
          </p:cNvSpPr>
          <p:nvPr>
            <p:ph type="body" sz="quarter" idx="22"/>
          </p:nvPr>
        </p:nvSpPr>
        <p:spPr/>
        <p:txBody>
          <a:bodyPr/>
          <a:lstStyle/>
          <a:p>
            <a:r>
              <a:rPr lang="en-US" altLang="zh-CN" dirty="0" smtClean="0"/>
              <a:t>2020.04</a:t>
            </a:r>
            <a:endParaRPr lang="zh-CN" altLang="en-US" dirty="0"/>
          </a:p>
        </p:txBody>
      </p:sp>
      <p:sp>
        <p:nvSpPr>
          <p:cNvPr id="28" name="文本占位符 27"/>
          <p:cNvSpPr>
            <a:spLocks noGrp="1"/>
          </p:cNvSpPr>
          <p:nvPr>
            <p:ph type="body" sz="quarter" idx="23"/>
          </p:nvPr>
        </p:nvSpPr>
        <p:spPr/>
        <p:txBody>
          <a:bodyPr/>
          <a:lstStyle/>
          <a:p>
            <a:r>
              <a:rPr lang="en-US" altLang="zh-CN" dirty="0" smtClean="0"/>
              <a:t>Lishaofeng/l00486775</a:t>
            </a:r>
            <a:endParaRPr lang="zh-CN" altLang="en-US" dirty="0"/>
          </a:p>
        </p:txBody>
      </p:sp>
      <p:sp>
        <p:nvSpPr>
          <p:cNvPr id="29" name="文本占位符 28"/>
          <p:cNvSpPr>
            <a:spLocks noGrp="1"/>
          </p:cNvSpPr>
          <p:nvPr>
            <p:ph type="body" sz="quarter" idx="24"/>
          </p:nvPr>
        </p:nvSpPr>
        <p:spPr/>
        <p:txBody>
          <a:bodyPr/>
          <a:lstStyle/>
          <a:p>
            <a:endParaRPr lang="zh-CN" altLang="en-US"/>
          </a:p>
        </p:txBody>
      </p:sp>
      <p:sp>
        <p:nvSpPr>
          <p:cNvPr id="30" name="文本占位符 29"/>
          <p:cNvSpPr>
            <a:spLocks noGrp="1"/>
          </p:cNvSpPr>
          <p:nvPr>
            <p:ph type="body" sz="quarter" idx="25"/>
          </p:nvPr>
        </p:nvSpPr>
        <p:spPr/>
        <p:txBody>
          <a:bodyPr/>
          <a:lstStyle/>
          <a:p>
            <a:endParaRPr lang="zh-CN" altLang="en-US"/>
          </a:p>
        </p:txBody>
      </p:sp>
      <p:sp>
        <p:nvSpPr>
          <p:cNvPr id="31" name="文本占位符 30"/>
          <p:cNvSpPr>
            <a:spLocks noGrp="1"/>
          </p:cNvSpPr>
          <p:nvPr>
            <p:ph type="body" sz="quarter" idx="26"/>
          </p:nvPr>
        </p:nvSpPr>
        <p:spPr/>
        <p:txBody>
          <a:bodyPr/>
          <a:lstStyle/>
          <a:p>
            <a:endParaRPr lang="zh-CN" altLang="en-US"/>
          </a:p>
        </p:txBody>
      </p:sp>
      <p:sp>
        <p:nvSpPr>
          <p:cNvPr id="32" name="文本占位符 31"/>
          <p:cNvSpPr>
            <a:spLocks noGrp="1"/>
          </p:cNvSpPr>
          <p:nvPr>
            <p:ph type="body" sz="quarter" idx="27"/>
          </p:nvPr>
        </p:nvSpPr>
        <p:spPr/>
        <p:txBody>
          <a:bodyPr/>
          <a:lstStyle/>
          <a:p>
            <a:endParaRPr lang="zh-CN" altLang="en-US"/>
          </a:p>
        </p:txBody>
      </p:sp>
      <p:sp>
        <p:nvSpPr>
          <p:cNvPr id="35" name="文本占位符 34"/>
          <p:cNvSpPr>
            <a:spLocks noGrp="1"/>
          </p:cNvSpPr>
          <p:nvPr>
            <p:ph type="body" sz="quarter" idx="28"/>
          </p:nvPr>
        </p:nvSpPr>
        <p:spPr/>
        <p:txBody>
          <a:bodyPr/>
          <a:lstStyle/>
          <a:p>
            <a:endParaRPr lang="zh-CN" altLang="en-US"/>
          </a:p>
        </p:txBody>
      </p:sp>
      <p:sp>
        <p:nvSpPr>
          <p:cNvPr id="36" name="文本占位符 35"/>
          <p:cNvSpPr>
            <a:spLocks noGrp="1"/>
          </p:cNvSpPr>
          <p:nvPr>
            <p:ph type="body" sz="quarter" idx="29"/>
          </p:nvPr>
        </p:nvSpPr>
        <p:spPr/>
        <p:txBody>
          <a:bodyPr/>
          <a:lstStyle/>
          <a:p>
            <a:endParaRPr lang="zh-CN" altLang="en-US"/>
          </a:p>
        </p:txBody>
      </p:sp>
      <p:sp>
        <p:nvSpPr>
          <p:cNvPr id="37" name="文本占位符 36"/>
          <p:cNvSpPr>
            <a:spLocks noGrp="1"/>
          </p:cNvSpPr>
          <p:nvPr>
            <p:ph type="body" sz="quarter" idx="30"/>
          </p:nvPr>
        </p:nvSpPr>
        <p:spPr/>
        <p:txBody>
          <a:bodyPr/>
          <a:lstStyle/>
          <a:p>
            <a:endParaRPr lang="zh-CN" altLang="en-US"/>
          </a:p>
        </p:txBody>
      </p:sp>
      <p:sp>
        <p:nvSpPr>
          <p:cNvPr id="38" name="文本占位符 37"/>
          <p:cNvSpPr>
            <a:spLocks noGrp="1"/>
          </p:cNvSpPr>
          <p:nvPr>
            <p:ph type="body" sz="quarter" idx="31"/>
          </p:nvPr>
        </p:nvSpPr>
        <p:spPr/>
        <p:txBody>
          <a:bodyPr/>
          <a:lstStyle/>
          <a:p>
            <a:endParaRPr lang="zh-CN" altLang="en-US"/>
          </a:p>
        </p:txBody>
      </p:sp>
      <p:sp>
        <p:nvSpPr>
          <p:cNvPr id="39" name="文本占位符 38"/>
          <p:cNvSpPr>
            <a:spLocks noGrp="1"/>
          </p:cNvSpPr>
          <p:nvPr>
            <p:ph type="body" sz="quarter" idx="32"/>
          </p:nvPr>
        </p:nvSpPr>
        <p:spPr/>
        <p:txBody>
          <a:bodyPr/>
          <a:lstStyle/>
          <a:p>
            <a:endParaRPr lang="zh-CN" altLang="en-US"/>
          </a:p>
        </p:txBody>
      </p:sp>
      <p:sp>
        <p:nvSpPr>
          <p:cNvPr id="40" name="文本占位符 39"/>
          <p:cNvSpPr>
            <a:spLocks noGrp="1"/>
          </p:cNvSpPr>
          <p:nvPr>
            <p:ph type="body" sz="quarter" idx="33"/>
          </p:nvPr>
        </p:nvSpPr>
        <p:spPr/>
        <p:txBody>
          <a:bodyPr/>
          <a:lstStyle/>
          <a:p>
            <a:endParaRPr lang="zh-CN" altLang="en-US"/>
          </a:p>
        </p:txBody>
      </p:sp>
      <p:sp>
        <p:nvSpPr>
          <p:cNvPr id="41" name="文本占位符 40"/>
          <p:cNvSpPr>
            <a:spLocks noGrp="1"/>
          </p:cNvSpPr>
          <p:nvPr>
            <p:ph type="body" sz="quarter" idx="34"/>
          </p:nvPr>
        </p:nvSpPr>
        <p:spPr/>
        <p:txBody>
          <a:bodyPr/>
          <a:lstStyle/>
          <a:p>
            <a:endParaRPr lang="zh-CN" altLang="en-US"/>
          </a:p>
        </p:txBody>
      </p:sp>
      <p:sp>
        <p:nvSpPr>
          <p:cNvPr id="42" name="文本占位符 41"/>
          <p:cNvSpPr>
            <a:spLocks noGrp="1"/>
          </p:cNvSpPr>
          <p:nvPr>
            <p:ph type="body" sz="quarter" idx="35"/>
          </p:nvPr>
        </p:nvSpPr>
        <p:spPr/>
        <p:txBody>
          <a:bodyPr/>
          <a:lstStyle/>
          <a:p>
            <a:endParaRPr lang="zh-CN" altLang="en-US"/>
          </a:p>
        </p:txBody>
      </p:sp>
      <p:sp>
        <p:nvSpPr>
          <p:cNvPr id="43" name="文本占位符 42"/>
          <p:cNvSpPr>
            <a:spLocks noGrp="1"/>
          </p:cNvSpPr>
          <p:nvPr>
            <p:ph type="body" sz="quarter" idx="36"/>
          </p:nvPr>
        </p:nvSpPr>
        <p:spPr/>
        <p:txBody>
          <a:bodyPr/>
          <a:lstStyle/>
          <a:p>
            <a:endParaRPr lang="zh-CN" altLang="en-US"/>
          </a:p>
        </p:txBody>
      </p:sp>
      <p:sp>
        <p:nvSpPr>
          <p:cNvPr id="44" name="文本占位符 43"/>
          <p:cNvSpPr>
            <a:spLocks noGrp="1"/>
          </p:cNvSpPr>
          <p:nvPr>
            <p:ph type="body" sz="quarter" idx="37"/>
          </p:nvPr>
        </p:nvSpPr>
        <p:spPr/>
        <p:txBody>
          <a:bodyPr/>
          <a:lstStyle/>
          <a:p>
            <a:endParaRPr lang="zh-CN" altLang="en-US"/>
          </a:p>
        </p:txBody>
      </p:sp>
      <p:sp>
        <p:nvSpPr>
          <p:cNvPr id="45" name="文本占位符 44"/>
          <p:cNvSpPr>
            <a:spLocks noGrp="1"/>
          </p:cNvSpPr>
          <p:nvPr>
            <p:ph type="body" sz="quarter" idx="38"/>
          </p:nvPr>
        </p:nvSpPr>
        <p:spPr/>
        <p:txBody>
          <a:bodyPr/>
          <a:lstStyle/>
          <a:p>
            <a:endParaRPr lang="zh-CN" altLang="en-US"/>
          </a:p>
        </p:txBody>
      </p:sp>
      <p:sp>
        <p:nvSpPr>
          <p:cNvPr id="46" name="文本占位符 45"/>
          <p:cNvSpPr>
            <a:spLocks noGrp="1"/>
          </p:cNvSpPr>
          <p:nvPr>
            <p:ph type="body" sz="quarter" idx="39"/>
          </p:nvPr>
        </p:nvSpPr>
        <p:spPr/>
        <p:txBody>
          <a:bodyPr/>
          <a:lstStyle/>
          <a:p>
            <a:endParaRPr lang="zh-CN" altLang="en-US"/>
          </a:p>
        </p:txBody>
      </p:sp>
      <p:sp>
        <p:nvSpPr>
          <p:cNvPr id="47" name="文本占位符 4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93852759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a:t>Development History of Global Data Centers</a:t>
            </a:r>
          </a:p>
        </p:txBody>
      </p:sp>
      <p:sp>
        <p:nvSpPr>
          <p:cNvPr id="6" name="文本占位符 5"/>
          <p:cNvSpPr>
            <a:spLocks noGrp="1"/>
          </p:cNvSpPr>
          <p:nvPr>
            <p:ph type="body" sz="quarter" idx="10"/>
          </p:nvPr>
        </p:nvSpPr>
        <p:spPr/>
        <p:txBody>
          <a:bodyPr/>
          <a:lstStyle/>
          <a:p>
            <a:r>
              <a:rPr lang="en-US" sz="1600" dirty="0"/>
              <a:t>In 1942, the first electronic digital universal computer was born.</a:t>
            </a:r>
          </a:p>
          <a:p>
            <a:r>
              <a:rPr lang="en-US" sz="1600" dirty="0"/>
              <a:t>Before 1990, data centers were mainly used for government and scientific research applications, but seldom for commercial applications. Data centers were large yet few.</a:t>
            </a:r>
          </a:p>
          <a:p>
            <a:r>
              <a:rPr lang="en-US" sz="1600" dirty="0"/>
              <a:t>From 1991 to 2000, Internet companies emerged, so did commercial data centers. These data centers were small, but they increased gradually.</a:t>
            </a:r>
          </a:p>
          <a:p>
            <a:r>
              <a:rPr lang="en-US" sz="1600" dirty="0"/>
              <a:t>From 2001 to 2011, the data volume from governments, the Internet, and financial transactions soared. Governmental and commercial data centers began to develop rapidly.</a:t>
            </a:r>
          </a:p>
          <a:p>
            <a:r>
              <a:rPr lang="en-US" sz="1600" dirty="0"/>
              <a:t>Since 2012, cloud data centers have become a new trend around the globe thanks to the increase of data center technologies and applications.</a:t>
            </a:r>
          </a:p>
          <a:p>
            <a:endParaRPr lang="zh-CN" altLang="en-US" sz="1600" dirty="0"/>
          </a:p>
        </p:txBody>
      </p:sp>
      <p:pic>
        <p:nvPicPr>
          <p:cNvPr id="9" name="图片 8" descr="1623290.jpg"/>
          <p:cNvPicPr>
            <a:picLocks noChangeAspect="1"/>
          </p:cNvPicPr>
          <p:nvPr/>
        </p:nvPicPr>
        <p:blipFill>
          <a:blip r:embed="rId3" cstate="print"/>
          <a:stretch>
            <a:fillRect/>
          </a:stretch>
        </p:blipFill>
        <p:spPr>
          <a:xfrm>
            <a:off x="8897816" y="4337061"/>
            <a:ext cx="2796186" cy="1825783"/>
          </a:xfrm>
          <a:prstGeom prst="rect">
            <a:avLst/>
          </a:prstGeom>
          <a:noFill/>
          <a:effectLst/>
        </p:spPr>
      </p:pic>
    </p:spTree>
    <p:extLst>
      <p:ext uri="{BB962C8B-B14F-4D97-AF65-F5344CB8AC3E}">
        <p14:creationId xmlns:p14="http://schemas.microsoft.com/office/powerpoint/2010/main" val="34594544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rmAutofit/>
          </a:bodyPr>
          <a:lstStyle/>
          <a:p>
            <a:r>
              <a:rPr lang="en-US" dirty="0"/>
              <a:t>Data Center Infrastructure Development Trend - Modular Data Center</a:t>
            </a:r>
          </a:p>
        </p:txBody>
      </p:sp>
      <p:sp>
        <p:nvSpPr>
          <p:cNvPr id="6" name="文本占位符 5"/>
          <p:cNvSpPr>
            <a:spLocks noGrp="1"/>
          </p:cNvSpPr>
          <p:nvPr>
            <p:ph type="body" sz="quarter" idx="10"/>
          </p:nvPr>
        </p:nvSpPr>
        <p:spPr/>
        <p:txBody>
          <a:bodyPr/>
          <a:lstStyle/>
          <a:p>
            <a:r>
              <a:rPr lang="en-US" sz="1600" dirty="0"/>
              <a:t>Small and medium data centers are constructed to be simple, easy to use, reliable, and controllable in operation and maintenance (O&amp;M). Compared with traditional data centers, modular data centers have unparalleled advantages in the four aspects.</a:t>
            </a:r>
          </a:p>
          <a:p>
            <a:pPr lvl="1"/>
            <a:r>
              <a:rPr lang="en-US" sz="1400" dirty="0"/>
              <a:t>Integrated modular data centers are constructed quickly and have low requirements on the deployment environment.</a:t>
            </a:r>
          </a:p>
          <a:p>
            <a:pPr lvl="1"/>
            <a:r>
              <a:rPr lang="en-US" sz="1400" dirty="0"/>
              <a:t>Modular products can be pre-integrated and pre-commissioned in the factory in advance. They also provide the intelligent management function.</a:t>
            </a:r>
          </a:p>
          <a:p>
            <a:r>
              <a:rPr lang="en-US" sz="1600" dirty="0"/>
              <a:t>For large data centers, the power density of information IT equipment is increasing. Modular data centers adopt in-row closely coupled cooling, which greatly improves the cooling efficiency. This adapts to the development trend of high power density.</a:t>
            </a: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5247" t="8448" r="4238" b="17755"/>
          <a:stretch/>
        </p:blipFill>
        <p:spPr>
          <a:xfrm>
            <a:off x="8980376" y="4280677"/>
            <a:ext cx="2768713" cy="1920098"/>
          </a:xfrm>
          <a:prstGeom prst="rect">
            <a:avLst/>
          </a:prstGeom>
        </p:spPr>
      </p:pic>
    </p:spTree>
    <p:extLst>
      <p:ext uri="{BB962C8B-B14F-4D97-AF65-F5344CB8AC3E}">
        <p14:creationId xmlns:p14="http://schemas.microsoft.com/office/powerpoint/2010/main" val="7397129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rmAutofit/>
          </a:bodyPr>
          <a:lstStyle/>
          <a:p>
            <a:r>
              <a:rPr lang="en-US" dirty="0"/>
              <a:t>Data Center Infrastructure Development Trend - Cloud Data Center</a:t>
            </a:r>
          </a:p>
        </p:txBody>
      </p:sp>
      <p:sp>
        <p:nvSpPr>
          <p:cNvPr id="3" name="文本占位符 2"/>
          <p:cNvSpPr>
            <a:spLocks noGrp="1"/>
          </p:cNvSpPr>
          <p:nvPr>
            <p:ph type="body" sz="quarter" idx="10"/>
          </p:nvPr>
        </p:nvSpPr>
        <p:spPr/>
        <p:txBody>
          <a:bodyPr/>
          <a:lstStyle/>
          <a:p>
            <a:r>
              <a:rPr lang="en-US" sz="1600" dirty="0"/>
              <a:t>The application and deepening of cloud computing promote the transformation of data center construction, operations management, and service modes.</a:t>
            </a:r>
          </a:p>
          <a:p>
            <a:pPr lvl="1"/>
            <a:r>
              <a:rPr lang="en-US" sz="1400" dirty="0"/>
              <a:t>Data traffic explosion, shared infrastructure, and improved resource utilization drive large-scale data centers.</a:t>
            </a:r>
          </a:p>
          <a:p>
            <a:pPr lvl="1"/>
            <a:r>
              <a:rPr lang="en-US" sz="1400" dirty="0"/>
              <a:t>Cloud computing enables flexible expansion, dynamic allocation, and centralized management and control of data centers.</a:t>
            </a:r>
          </a:p>
          <a:p>
            <a:pPr lvl="1"/>
            <a:r>
              <a:rPr lang="en-US" sz="1400" dirty="0"/>
              <a:t>The construction of cloud data centers creates new growth points and promote industry adjustment, transformation, and upgrade.</a:t>
            </a:r>
          </a:p>
          <a:p>
            <a:pPr lvl="1"/>
            <a:r>
              <a:rPr lang="en-US" sz="1400" dirty="0"/>
              <a:t>As the power consumption of data centers increases, a more efficient and energy-saving cooling system is required.</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3863" y="4101235"/>
            <a:ext cx="3045225" cy="2099540"/>
          </a:xfrm>
          <a:prstGeom prst="rect">
            <a:avLst/>
          </a:prstGeom>
        </p:spPr>
      </p:pic>
    </p:spTree>
    <p:extLst>
      <p:ext uri="{BB962C8B-B14F-4D97-AF65-F5344CB8AC3E}">
        <p14:creationId xmlns:p14="http://schemas.microsoft.com/office/powerpoint/2010/main" val="39089357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rmAutofit/>
          </a:bodyPr>
          <a:lstStyle/>
          <a:p>
            <a:r>
              <a:rPr lang="en-US" dirty="0"/>
              <a:t>Data Center Infrastructure Development Trend - Environmental Protection</a:t>
            </a:r>
          </a:p>
        </p:txBody>
      </p:sp>
      <p:sp>
        <p:nvSpPr>
          <p:cNvPr id="3" name="文本占位符 2"/>
          <p:cNvSpPr>
            <a:spLocks noGrp="1"/>
          </p:cNvSpPr>
          <p:nvPr>
            <p:ph type="body" sz="quarter" idx="10"/>
          </p:nvPr>
        </p:nvSpPr>
        <p:spPr/>
        <p:txBody>
          <a:bodyPr/>
          <a:lstStyle/>
          <a:p>
            <a:r>
              <a:rPr lang="en-US" dirty="0"/>
              <a:t>With the rapid development in </a:t>
            </a:r>
            <a:r>
              <a:rPr lang="en-US" dirty="0" err="1"/>
              <a:t>informatization</a:t>
            </a:r>
            <a:r>
              <a:rPr lang="en-US" dirty="0"/>
              <a:t>, the construction of global data centers is accelerated. Their power consumption accounts for 1.1% to 1.5% of the global total.</a:t>
            </a:r>
          </a:p>
          <a:p>
            <a:r>
              <a:rPr lang="en-US" dirty="0"/>
              <a:t>Clean energy, such as wind and solar energy, is increasingly used in data centers.</a:t>
            </a:r>
          </a:p>
          <a:p>
            <a:r>
              <a:rPr lang="en-US" dirty="0"/>
              <a:t>There is a call for saving energy and reducing consumption to reduce power usage effectiveness (PUE) of data centers.</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88559" y="4341431"/>
            <a:ext cx="2860529" cy="1859344"/>
          </a:xfrm>
          <a:prstGeom prst="rect">
            <a:avLst/>
          </a:prstGeom>
        </p:spPr>
      </p:pic>
    </p:spTree>
    <p:extLst>
      <p:ext uri="{BB962C8B-B14F-4D97-AF65-F5344CB8AC3E}">
        <p14:creationId xmlns:p14="http://schemas.microsoft.com/office/powerpoint/2010/main" val="9533590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rmAutofit/>
          </a:bodyPr>
          <a:lstStyle/>
          <a:p>
            <a:r>
              <a:rPr lang="en-US" dirty="0"/>
              <a:t>Data Center Infrastructure Development Trend - Intelligent Management</a:t>
            </a:r>
          </a:p>
        </p:txBody>
      </p:sp>
      <p:sp>
        <p:nvSpPr>
          <p:cNvPr id="3" name="文本占位符 2"/>
          <p:cNvSpPr>
            <a:spLocks noGrp="1"/>
          </p:cNvSpPr>
          <p:nvPr>
            <p:ph type="body" sz="quarter" idx="10"/>
          </p:nvPr>
        </p:nvSpPr>
        <p:spPr/>
        <p:txBody>
          <a:bodyPr/>
          <a:lstStyle/>
          <a:p>
            <a:r>
              <a:rPr lang="en-US" sz="2000" dirty="0"/>
              <a:t>Inefficient data centers lead to high costs, and data center infrastructure management (DCIM) is of vital importance.</a:t>
            </a:r>
          </a:p>
          <a:p>
            <a:pPr lvl="1"/>
            <a:r>
              <a:rPr lang="en-US" sz="1800" dirty="0"/>
              <a:t>Manage and monitor IT equipment, facility equipment, and IT processes in a unified manner.</a:t>
            </a:r>
          </a:p>
          <a:p>
            <a:pPr lvl="1"/>
            <a:r>
              <a:rPr lang="en-US" sz="1800" dirty="0"/>
              <a:t>Support resource management and asset management.</a:t>
            </a:r>
          </a:p>
          <a:p>
            <a:pPr lvl="1"/>
            <a:r>
              <a:rPr lang="en-US" sz="1800" dirty="0"/>
              <a:t>Support technologies such as real-time information, simulation, and remote monitoring.</a:t>
            </a:r>
          </a:p>
          <a:p>
            <a:pPr lvl="1"/>
            <a:endParaRPr lang="zh-CN" altLang="en-US" sz="1800" dirty="0"/>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5169"/>
          <a:stretch/>
        </p:blipFill>
        <p:spPr>
          <a:xfrm>
            <a:off x="3479477" y="3887637"/>
            <a:ext cx="5233046" cy="2285838"/>
          </a:xfrm>
          <a:prstGeom prst="rect">
            <a:avLst/>
          </a:prstGeom>
        </p:spPr>
      </p:pic>
    </p:spTree>
    <p:extLst>
      <p:ext uri="{BB962C8B-B14F-4D97-AF65-F5344CB8AC3E}">
        <p14:creationId xmlns:p14="http://schemas.microsoft.com/office/powerpoint/2010/main" val="3221100880"/>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CC226774B8D87F4D92D9D1F6859ED44E" ma:contentTypeVersion="0" ma:contentTypeDescription="新建文档。" ma:contentTypeScope="" ma:versionID="15bce46875ac2ce7cb7e987677f92eb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purl.org/dc/terms/"/>
    <ds:schemaRef ds:uri="http://purl.org/dc/dcmitype/"/>
    <ds:schemaRef ds:uri="http://schemas.microsoft.com/office/infopath/2007/PartnerControls"/>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A527E5C0-0FFA-4F2E-A77F-FFF32C86F9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4134</TotalTime>
  <Words>5126</Words>
  <Application>Microsoft Office PowerPoint</Application>
  <PresentationFormat>宽屏</PresentationFormat>
  <Paragraphs>403</Paragraphs>
  <Slides>41</Slides>
  <Notes>41</Notes>
  <HiddenSlides>3</HiddenSlides>
  <MMClips>0</MMClips>
  <ScaleCrop>false</ScaleCrop>
  <HeadingPairs>
    <vt:vector size="8" baseType="variant">
      <vt:variant>
        <vt:lpstr>已用的字体</vt:lpstr>
      </vt:variant>
      <vt:variant>
        <vt:i4>17</vt:i4>
      </vt:variant>
      <vt:variant>
        <vt:lpstr>主题</vt:lpstr>
      </vt:variant>
      <vt:variant>
        <vt:i4>4</vt:i4>
      </vt:variant>
      <vt:variant>
        <vt:lpstr>嵌入 OLE 服务器</vt:lpstr>
      </vt:variant>
      <vt:variant>
        <vt:i4>2</vt:i4>
      </vt:variant>
      <vt:variant>
        <vt:lpstr>幻灯片标题</vt:lpstr>
      </vt:variant>
      <vt:variant>
        <vt:i4>41</vt:i4>
      </vt:variant>
    </vt:vector>
  </HeadingPairs>
  <TitlesOfParts>
    <vt:vector size="64" baseType="lpstr">
      <vt:lpstr>MS PGothic</vt:lpstr>
      <vt:lpstr>方正兰亭黑简体</vt:lpstr>
      <vt:lpstr>黑体</vt:lpstr>
      <vt:lpstr>华文细黑</vt:lpstr>
      <vt:lpstr>宋体</vt:lpstr>
      <vt:lpstr>微软雅黑</vt:lpstr>
      <vt:lpstr>微软雅黑</vt:lpstr>
      <vt:lpstr>Arial</vt:lpstr>
      <vt:lpstr>Calibri</vt:lpstr>
      <vt:lpstr>Calibri Light</vt:lpstr>
      <vt:lpstr>FrutigerNext LT Bold</vt:lpstr>
      <vt:lpstr>FrutigerNext LT Medium</vt:lpstr>
      <vt:lpstr>FrutigerNext LT Regular</vt:lpstr>
      <vt:lpstr>Huawei Sans</vt:lpstr>
      <vt:lpstr>MS Reference Sans Serif</vt:lpstr>
      <vt:lpstr>Times New Roman</vt:lpstr>
      <vt:lpstr>Wingdings</vt:lpstr>
      <vt:lpstr>1_标题页模板</vt:lpstr>
      <vt:lpstr>2_自功能页模板</vt:lpstr>
      <vt:lpstr>3_内容页模板</vt:lpstr>
      <vt:lpstr>4_感谢页模板</vt:lpstr>
      <vt:lpstr>工作表</vt:lpstr>
      <vt:lpstr>Visio</vt:lpstr>
      <vt:lpstr>Data Center Facility Knowledge</vt:lpstr>
      <vt:lpstr>PowerPoint 演示文稿</vt:lpstr>
      <vt:lpstr>PowerPoint 演示文稿</vt:lpstr>
      <vt:lpstr>PowerPoint 演示文稿</vt:lpstr>
      <vt:lpstr>Development History of Global Data Centers</vt:lpstr>
      <vt:lpstr>Data Center Infrastructure Development Trend - Modular Data Center</vt:lpstr>
      <vt:lpstr>Data Center Infrastructure Development Trend - Cloud Data Center</vt:lpstr>
      <vt:lpstr>Data Center Infrastructure Development Trend - Environmental Protection</vt:lpstr>
      <vt:lpstr>Data Center Infrastructure Development Trend - Intelligent Management</vt:lpstr>
      <vt:lpstr>Introduction to Data Center Lifecycle</vt:lpstr>
      <vt:lpstr>PowerPoint 演示文稿</vt:lpstr>
      <vt:lpstr>PowerPoint 演示文稿</vt:lpstr>
      <vt:lpstr>Composition of the Data Center Facility</vt:lpstr>
      <vt:lpstr>Power Supply System (1)</vt:lpstr>
      <vt:lpstr>Power Supply System (2)</vt:lpstr>
      <vt:lpstr>Cooling System (1)</vt:lpstr>
      <vt:lpstr>PowerPoint 演示文稿</vt:lpstr>
      <vt:lpstr>Cooling System (2)</vt:lpstr>
      <vt:lpstr>Cooling System (3)</vt:lpstr>
      <vt:lpstr>Data Center Integrated Management (1)</vt:lpstr>
      <vt:lpstr>Data Center Integrated Management (2)</vt:lpstr>
      <vt:lpstr>PowerPoint 演示文稿</vt:lpstr>
      <vt:lpstr>Overview of Data Center Standards</vt:lpstr>
      <vt:lpstr>Introduction to Uptime Tier Standards </vt:lpstr>
      <vt:lpstr>Introduction to TIA-942 Standard</vt:lpstr>
      <vt:lpstr>Introduction to Other Standards (1)</vt:lpstr>
      <vt:lpstr>Introduction to Other Standards (2)</vt:lpstr>
      <vt:lpstr>PowerPoint 演示文稿</vt:lpstr>
      <vt:lpstr>Data Center Power Consumption (1)</vt:lpstr>
      <vt:lpstr>Data Center Power Consumption (2)</vt:lpstr>
      <vt:lpstr>Power Consumption Index - PUE</vt:lpstr>
      <vt:lpstr>Power Consumption Index - pPUE</vt:lpstr>
      <vt:lpstr>Power Consumption Index - CLF/PLF</vt:lpstr>
      <vt:lpstr>Power Consumption Index - RER</vt:lpstr>
      <vt:lpstr>PowerPoint 演示文稿</vt:lpstr>
      <vt:lpstr>Panorama of Huawei Data Center Solutions</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wangcongzjhw</cp:lastModifiedBy>
  <cp:revision>255</cp:revision>
  <dcterms:created xsi:type="dcterms:W3CDTF">2018-11-29T10:16:29Z</dcterms:created>
  <dcterms:modified xsi:type="dcterms:W3CDTF">2020-12-17T08:49:38Z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(3)GA+QjzHO7saDcOiPYG0dbGoWQydIhtzJdlrtMvn0lGfjVvIH1K8KvGCAEJ6ZkKZ2HeZAwETs
H5EM3GL+LCtNJ4RLnuxfxgpFwAIGsxIGSCIyTM9q3J0WKMwOZNaY/DaWwK+O5hJNiLmEjxVi
jKNJZkcw7dPH1RyRifmONsi1nYrKLmwH0gBsoVU3WtWcrswn30QbYCE9N4tZX8z8SNMFv/oy
alW+ubjpkzPL9K+2Mm</vt:lpwstr>
  </property>
  <property fmtid="{D5CDD505-2E9C-101B-9397-08002B2CF9AE}" pid="3" name="_2015_ms_pID_7253431">
    <vt:lpwstr>zN6QZV1zGd8nvH0CsPiOUMibl8Y8w2319p2IgQvqbK9w1/3QeClSnP
0Q80AbdR0WsrhNjg+lwIsakIYkapsXv3BBCPhLv2IBC6g6Rxth/ZPAVOUSZHB9P9qJdZpSt7
Ryf5eFO+3bbodPnq/q6/HVzepGllBDVLhp0i/fe0QjOHqJG9LRtB4RgUD9JWkmZoA/qj/p+a
QcZfZYEBvbZ+wgbkf1GM8jozLSJHTP/05597</vt:lpwstr>
  </property>
  <property fmtid="{D5CDD505-2E9C-101B-9397-08002B2CF9AE}" pid="4" name="_2015_ms_pID_7253432">
    <vt:lpwstr>Hg==</vt:lpwstr>
  </property>
  <property fmtid="{D5CDD505-2E9C-101B-9397-08002B2CF9AE}" pid="5" name="ContentTypeId">
    <vt:lpwstr>0x010100CC226774B8D87F4D92D9D1F6859ED44E</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1608184732</vt:lpwstr>
  </property>
</Properties>
</file>