
<file path=[Content_Types].xml><?xml version="1.0" encoding="utf-8"?>
<Types xmlns="http://schemas.openxmlformats.org/package/2006/content-types">
  <Default Extension="png" ContentType="image/png"/>
  <Default Extension="tmp" ContentType="image/png"/>
  <Default Extension="vsd" ContentType="application/vnd.visio"/>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59"/>
  </p:notesMasterIdLst>
  <p:handoutMasterIdLst>
    <p:handoutMasterId r:id="rId60"/>
  </p:handoutMasterIdLst>
  <p:sldIdLst>
    <p:sldId id="257" r:id="rId8"/>
    <p:sldId id="258" r:id="rId9"/>
    <p:sldId id="259" r:id="rId10"/>
    <p:sldId id="304" r:id="rId11"/>
    <p:sldId id="305" r:id="rId12"/>
    <p:sldId id="306" r:id="rId13"/>
    <p:sldId id="307" r:id="rId14"/>
    <p:sldId id="308" r:id="rId15"/>
    <p:sldId id="262" r:id="rId16"/>
    <p:sldId id="263" r:id="rId17"/>
    <p:sldId id="309" r:id="rId18"/>
    <p:sldId id="265" r:id="rId19"/>
    <p:sldId id="266" r:id="rId20"/>
    <p:sldId id="267" r:id="rId21"/>
    <p:sldId id="268" r:id="rId22"/>
    <p:sldId id="269" r:id="rId23"/>
    <p:sldId id="310" r:id="rId24"/>
    <p:sldId id="270" r:id="rId25"/>
    <p:sldId id="311" r:id="rId26"/>
    <p:sldId id="312" r:id="rId27"/>
    <p:sldId id="313" r:id="rId28"/>
    <p:sldId id="274" r:id="rId29"/>
    <p:sldId id="275" r:id="rId30"/>
    <p:sldId id="276" r:id="rId31"/>
    <p:sldId id="314"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315" r:id="rId46"/>
    <p:sldId id="316" r:id="rId47"/>
    <p:sldId id="291" r:id="rId48"/>
    <p:sldId id="290" r:id="rId49"/>
    <p:sldId id="292" r:id="rId50"/>
    <p:sldId id="293" r:id="rId51"/>
    <p:sldId id="294" r:id="rId52"/>
    <p:sldId id="295" r:id="rId53"/>
    <p:sldId id="318" r:id="rId54"/>
    <p:sldId id="300" r:id="rId55"/>
    <p:sldId id="317" r:id="rId56"/>
    <p:sldId id="303" r:id="rId57"/>
    <p:sldId id="256" r:id="rId58"/>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gcongzjhw" initials="w" lastIdx="1" clrIdx="0">
    <p:extLst>
      <p:ext uri="{19B8F6BF-5375-455C-9EA6-DF929625EA0E}">
        <p15:presenceInfo xmlns:p15="http://schemas.microsoft.com/office/powerpoint/2012/main" userId="S-1-5-21-147214757-305610072-1517763936-65856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FFFFFF"/>
    <a:srgbClr val="404040"/>
    <a:srgbClr val="151515"/>
    <a:srgbClr val="575756"/>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7973" autoAdjust="0"/>
  </p:normalViewPr>
  <p:slideViewPr>
    <p:cSldViewPr snapToGrid="0" snapToObjects="1">
      <p:cViewPr varScale="1">
        <p:scale>
          <a:sx n="55" d="100"/>
          <a:sy n="55" d="100"/>
        </p:scale>
        <p:origin x="1028" y="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44" d="100"/>
          <a:sy n="44" d="100"/>
        </p:scale>
        <p:origin x="2784" y="5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5" Type="http://schemas.openxmlformats.org/officeDocument/2006/relationships/slideMaster" Target="slideMasters/slideMaster2.xml"/><Relationship Id="rId61" Type="http://schemas.openxmlformats.org/officeDocument/2006/relationships/commentAuthors" Target="commentAuthor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notesMaster" Target="notesMasters/notesMaster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0" normalizeH="0" baseline="0">
                <a:solidFill>
                  <a:schemeClr val="dk1">
                    <a:lumMod val="50000"/>
                    <a:lumOff val="50000"/>
                  </a:schemeClr>
                </a:solidFill>
                <a:latin typeface="+mj-lt"/>
                <a:ea typeface="+mj-ea"/>
                <a:cs typeface="+mj-cs"/>
              </a:defRPr>
            </a:pPr>
            <a:r>
              <a:rPr lang="en-US" altLang="zh-CN" dirty="0" smtClean="0"/>
              <a:t>Injury types in handling accidents</a:t>
            </a:r>
            <a:endParaRPr lang="zh-CN" altLang="en-US" dirty="0"/>
          </a:p>
        </c:rich>
      </c:tx>
      <c:layout>
        <c:manualLayout>
          <c:xMode val="edge"/>
          <c:yMode val="edge"/>
          <c:x val="0.13793852643642965"/>
          <c:y val="2.2124947300814501E-2"/>
        </c:manualLayout>
      </c:layout>
      <c:overlay val="0"/>
      <c:spPr>
        <a:noFill/>
        <a:ln>
          <a:noFill/>
        </a:ln>
        <a:effectLst/>
      </c:spPr>
      <c:txPr>
        <a:bodyPr rot="0" spcFirstLastPara="1" vertOverflow="ellipsis" vert="horz" wrap="square" anchor="ctr" anchorCtr="1"/>
        <a:lstStyle/>
        <a:p>
          <a:pPr>
            <a:defRPr sz="2128" b="1" i="0" u="none" strike="noStrike" kern="1200" spc="0" normalizeH="0" baseline="0">
              <a:solidFill>
                <a:schemeClr val="dk1">
                  <a:lumMod val="50000"/>
                  <a:lumOff val="50000"/>
                </a:schemeClr>
              </a:solidFill>
              <a:latin typeface="+mj-lt"/>
              <a:ea typeface="+mj-ea"/>
              <a:cs typeface="+mj-cs"/>
            </a:defRPr>
          </a:pPr>
          <a:endParaRPr lang="zh-CN"/>
        </a:p>
      </c:txPr>
    </c:title>
    <c:autoTitleDeleted val="0"/>
    <c:plotArea>
      <c:layout/>
      <c:pieChart>
        <c:varyColors val="1"/>
        <c:ser>
          <c:idx val="0"/>
          <c:order val="0"/>
          <c:tx>
            <c:strRef>
              <c:f>Sheet1!$B$1</c:f>
              <c:strCache>
                <c:ptCount val="1"/>
                <c:pt idx="0">
                  <c:v>Injury types in handling accidents</c:v>
                </c:pt>
              </c:strCache>
            </c:strRef>
          </c:tx>
          <c:dPt>
            <c:idx val="0"/>
            <c:bubble3D val="0"/>
            <c:spPr>
              <a:gradFill>
                <a:gsLst>
                  <a:gs pos="100000">
                    <a:schemeClr val="accent1">
                      <a:lumMod val="60000"/>
                      <a:lumOff val="40000"/>
                    </a:schemeClr>
                  </a:gs>
                  <a:gs pos="0">
                    <a:schemeClr val="accent1"/>
                  </a:gs>
                </a:gsLst>
                <a:lin ang="5400000" scaled="0"/>
              </a:gradFill>
              <a:ln w="19050">
                <a:solidFill>
                  <a:schemeClr val="lt1"/>
                </a:solidFill>
              </a:ln>
              <a:effectLst/>
            </c:spPr>
          </c:dPt>
          <c:dPt>
            <c:idx val="1"/>
            <c:bubble3D val="0"/>
            <c:spPr>
              <a:gradFill>
                <a:gsLst>
                  <a:gs pos="100000">
                    <a:schemeClr val="accent2">
                      <a:lumMod val="60000"/>
                      <a:lumOff val="40000"/>
                    </a:schemeClr>
                  </a:gs>
                  <a:gs pos="0">
                    <a:schemeClr val="accent2"/>
                  </a:gs>
                </a:gsLst>
                <a:lin ang="5400000" scaled="0"/>
              </a:gradFill>
              <a:ln w="19050">
                <a:solidFill>
                  <a:schemeClr val="lt1"/>
                </a:solidFill>
              </a:ln>
              <a:effectLst/>
            </c:spPr>
          </c:dPt>
          <c:dPt>
            <c:idx val="2"/>
            <c:bubble3D val="0"/>
            <c:spPr>
              <a:gradFill>
                <a:gsLst>
                  <a:gs pos="100000">
                    <a:schemeClr val="accent3">
                      <a:lumMod val="60000"/>
                      <a:lumOff val="40000"/>
                    </a:schemeClr>
                  </a:gs>
                  <a:gs pos="0">
                    <a:schemeClr val="accent3"/>
                  </a:gs>
                </a:gsLst>
                <a:lin ang="5400000" scaled="0"/>
              </a:gradFill>
              <a:ln w="19050">
                <a:solidFill>
                  <a:schemeClr val="lt1"/>
                </a:solidFill>
              </a:ln>
              <a:effectLst/>
            </c:spPr>
          </c:dPt>
          <c:dPt>
            <c:idx val="3"/>
            <c:bubble3D val="0"/>
            <c:spPr>
              <a:gradFill>
                <a:gsLst>
                  <a:gs pos="100000">
                    <a:schemeClr val="accent4">
                      <a:lumMod val="60000"/>
                      <a:lumOff val="40000"/>
                    </a:schemeClr>
                  </a:gs>
                  <a:gs pos="0">
                    <a:schemeClr val="accent4"/>
                  </a:gs>
                </a:gsLst>
                <a:lin ang="5400000" scaled="0"/>
              </a:gradFill>
              <a:ln w="19050">
                <a:solidFill>
                  <a:schemeClr val="lt1"/>
                </a:solidFill>
              </a:ln>
              <a:effectLst/>
            </c:spPr>
          </c:dPt>
          <c:dPt>
            <c:idx val="4"/>
            <c:bubble3D val="0"/>
            <c:spPr>
              <a:gradFill>
                <a:gsLst>
                  <a:gs pos="100000">
                    <a:schemeClr val="accent5">
                      <a:lumMod val="60000"/>
                      <a:lumOff val="40000"/>
                    </a:schemeClr>
                  </a:gs>
                  <a:gs pos="0">
                    <a:schemeClr val="accent5"/>
                  </a:gs>
                </a:gsLst>
                <a:lin ang="5400000" scaled="0"/>
              </a:gradFill>
              <a:ln w="19050">
                <a:solidFill>
                  <a:schemeClr val="lt1"/>
                </a:solidFill>
              </a:ln>
              <a:effectLst/>
            </c:spPr>
          </c:dPt>
          <c:dPt>
            <c:idx val="5"/>
            <c:bubble3D val="0"/>
            <c:spPr>
              <a:gradFill>
                <a:gsLst>
                  <a:gs pos="100000">
                    <a:schemeClr val="accent6">
                      <a:lumMod val="60000"/>
                      <a:lumOff val="40000"/>
                    </a:schemeClr>
                  </a:gs>
                  <a:gs pos="0">
                    <a:schemeClr val="accent6"/>
                  </a:gs>
                </a:gsLst>
                <a:lin ang="5400000" scaled="0"/>
              </a:gradFill>
              <a:ln w="19050">
                <a:solidFill>
                  <a:schemeClr val="lt1"/>
                </a:solidFill>
              </a:ln>
              <a:effectLst/>
            </c:spPr>
          </c:dPt>
          <c:dLbls>
            <c:dLbl>
              <c:idx val="1"/>
              <c:layout>
                <c:manualLayout>
                  <c:x val="0.10635208704979271"/>
                  <c:y val="-7.7543692831720121E-2"/>
                </c:manualLayout>
              </c:layout>
              <c:tx>
                <c:rich>
                  <a:bodyPr/>
                  <a:lstStyle/>
                  <a:p>
                    <a:fld id="{8DB08084-9455-4DAF-BC32-EF22C0BFC117}" type="CATEGORYNAME">
                      <a:rPr lang="en-US" altLang="zh-CN" sz="900"/>
                      <a:pPr/>
                      <a:t>[类别名称]</a:t>
                    </a:fld>
                    <a:r>
                      <a:rPr lang="en-US" altLang="zh-CN" sz="900" baseline="0" dirty="0"/>
                      <a:t>
</a:t>
                    </a:r>
                    <a:fld id="{3AC7F1E9-0B35-49F5-B4C4-C7AD1494FC3E}" type="PERCENTAGE">
                      <a:rPr lang="en-US" altLang="zh-CN" sz="900" baseline="0"/>
                      <a:pPr/>
                      <a:t>[百分比]</a:t>
                    </a:fld>
                    <a:endParaRPr lang="en-US" altLang="zh-CN" sz="900" baseline="0" dirty="0"/>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2"/>
              <c:layout/>
              <c:tx>
                <c:rich>
                  <a:bodyPr/>
                  <a:lstStyle/>
                  <a:p>
                    <a:fld id="{DF6F1A1B-A15C-464A-BAEE-9F8CBB891411}" type="CATEGORYNAME">
                      <a:rPr lang="en-US" altLang="zh-CN" sz="900"/>
                      <a:pPr/>
                      <a:t>[类别名称]</a:t>
                    </a:fld>
                    <a:r>
                      <a:rPr lang="en-US" altLang="zh-CN" sz="900" baseline="0" dirty="0"/>
                      <a:t>
</a:t>
                    </a:r>
                    <a:fld id="{13FDD180-5968-48AA-B9A4-A2E392FF1871}" type="PERCENTAGE">
                      <a:rPr lang="en-US" altLang="zh-CN" sz="900" baseline="0"/>
                      <a:pPr/>
                      <a:t>[百分比]</a:t>
                    </a:fld>
                    <a:endParaRPr lang="en-US" altLang="zh-CN" sz="900" baseline="0" dirty="0"/>
                  </a:p>
                </c:rich>
              </c:tx>
              <c:dLblPos val="inEnd"/>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3"/>
              <c:layout>
                <c:manualLayout>
                  <c:x val="0.11460155998827802"/>
                  <c:y val="6.5225716513163362E-2"/>
                </c:manualLayout>
              </c:layout>
              <c:tx>
                <c:rich>
                  <a:bodyPr/>
                  <a:lstStyle/>
                  <a:p>
                    <a:fld id="{9161CCD4-4A3D-4C1D-9E31-61AA266CC0CD}" type="CATEGORYNAME">
                      <a:rPr lang="en-US" altLang="zh-CN" sz="900"/>
                      <a:pPr/>
                      <a:t>[类别名称]</a:t>
                    </a:fld>
                    <a:r>
                      <a:rPr lang="en-US" altLang="zh-CN" sz="900" baseline="0" dirty="0"/>
                      <a:t>
</a:t>
                    </a:r>
                    <a:fld id="{C2F5A736-60A8-4E9D-9668-985589A2AF2B}" type="PERCENTAGE">
                      <a:rPr lang="en-US" altLang="zh-CN" sz="900" baseline="0"/>
                      <a:pPr/>
                      <a:t>[百分比]</a:t>
                    </a:fld>
                    <a:endParaRPr lang="en-US" altLang="zh-CN" sz="900" baseline="0" dirty="0"/>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4"/>
              <c:layout>
                <c:manualLayout>
                  <c:x val="0.1106580231423393"/>
                  <c:y val="0.16981520906278924"/>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dk1">
                            <a:lumMod val="75000"/>
                            <a:lumOff val="25000"/>
                          </a:schemeClr>
                        </a:solidFill>
                        <a:latin typeface="+mn-lt"/>
                        <a:ea typeface="+mn-ea"/>
                        <a:cs typeface="+mn-cs"/>
                      </a:defRPr>
                    </a:pPr>
                    <a:fld id="{6BAF8235-60DF-4FB9-B65F-1DAED5352D10}" type="CATEGORYNAME">
                      <a:rPr lang="en-US" altLang="zh-CN" sz="900"/>
                      <a:pPr>
                        <a:defRPr/>
                      </a:pPr>
                      <a:t>[类别名称]</a:t>
                    </a:fld>
                    <a:r>
                      <a:rPr lang="en-US" altLang="zh-CN" sz="900" baseline="0" dirty="0"/>
                      <a:t>
</a:t>
                    </a:r>
                    <a:fld id="{5A0F8248-A6C0-4603-ACE5-DC7BCFE23833}" type="PERCENTAGE">
                      <a:rPr lang="en-US" altLang="zh-CN" sz="900" baseline="0"/>
                      <a:pPr>
                        <a:defRPr/>
                      </a:pPr>
                      <a:t>[百分比]</a:t>
                    </a:fld>
                    <a:endParaRPr lang="en-US" altLang="zh-CN" sz="900" baseline="0" dirty="0"/>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dk1">
                          <a:lumMod val="75000"/>
                          <a:lumOff val="25000"/>
                        </a:schemeClr>
                      </a:solidFill>
                      <a:latin typeface="+mn-lt"/>
                      <a:ea typeface="+mn-ea"/>
                      <a:cs typeface="+mn-cs"/>
                    </a:defRPr>
                  </a:pPr>
                  <a:endParaRPr lang="zh-CN"/>
                </a:p>
              </c:txPr>
              <c:dLblPos val="bestFit"/>
              <c:showLegendKey val="0"/>
              <c:showVal val="0"/>
              <c:showCatName val="1"/>
              <c:showSerName val="0"/>
              <c:showPercent val="1"/>
              <c:showBubbleSize val="0"/>
              <c:extLst>
                <c:ext xmlns:c15="http://schemas.microsoft.com/office/drawing/2012/chart" uri="{CE6537A1-D6FC-4f65-9D91-7224C49458BB}">
                  <c15:layout>
                    <c:manualLayout>
                      <c:w val="0.14598946019227432"/>
                      <c:h val="0.15738088481006995"/>
                    </c:manualLayout>
                  </c15:layout>
                  <c15:dlblFieldTable/>
                  <c15:showDataLabelsRange val="0"/>
                </c:ext>
              </c:extLst>
            </c:dLbl>
            <c:dLbl>
              <c:idx val="5"/>
              <c:layout>
                <c:manualLayout>
                  <c:x val="3.4923159979173599E-2"/>
                  <c:y val="0.12705802765765298"/>
                </c:manualLayout>
              </c:layout>
              <c:tx>
                <c:rich>
                  <a:bodyPr/>
                  <a:lstStyle/>
                  <a:p>
                    <a:fld id="{E2F79855-601A-4001-BFDC-EB07C4303BEE}" type="CATEGORYNAME">
                      <a:rPr lang="en-US" altLang="zh-CN" sz="800"/>
                      <a:pPr/>
                      <a:t>[类别名称]</a:t>
                    </a:fld>
                    <a:r>
                      <a:rPr lang="en-US" altLang="zh-CN" sz="1000" baseline="0" dirty="0"/>
                      <a:t>
</a:t>
                    </a:r>
                    <a:fld id="{06039EE7-AA49-4532-8C35-59862A6BC35D}" type="PERCENTAGE">
                      <a:rPr lang="en-US" altLang="zh-CN" sz="1000" baseline="0"/>
                      <a:pPr/>
                      <a:t>[百分比]</a:t>
                    </a:fld>
                    <a:endParaRPr lang="en-US" altLang="zh-CN" sz="1000" baseline="0" dirty="0"/>
                  </a:p>
                </c:rich>
              </c:tx>
              <c:dLblPos val="bestFit"/>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zh-CN"/>
              </a:p>
            </c:txPr>
            <c:dLblPos val="inEnd"/>
            <c:showLegendKey val="0"/>
            <c:showVal val="0"/>
            <c:showCatName val="1"/>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15:layout/>
              </c:ext>
            </c:extLst>
          </c:dLbls>
          <c:cat>
            <c:strRef>
              <c:f>Sheet1!$A$2:$A$7</c:f>
              <c:strCache>
                <c:ptCount val="6"/>
                <c:pt idx="0">
                  <c:v>Sprain</c:v>
                </c:pt>
                <c:pt idx="1">
                  <c:v>Fracture</c:v>
                </c:pt>
                <c:pt idx="2">
                  <c:v>Scratch</c:v>
                </c:pt>
                <c:pt idx="3">
                  <c:v>Contusion</c:v>
                </c:pt>
                <c:pt idx="4">
                  <c:v>Epidermis injury</c:v>
                </c:pt>
                <c:pt idx="5">
                  <c:v>Other</c:v>
                </c:pt>
              </c:strCache>
            </c:strRef>
          </c:cat>
          <c:val>
            <c:numRef>
              <c:f>Sheet1!$B$2:$B$7</c:f>
              <c:numCache>
                <c:formatCode>0%</c:formatCode>
                <c:ptCount val="6"/>
                <c:pt idx="0">
                  <c:v>0.65</c:v>
                </c:pt>
                <c:pt idx="1">
                  <c:v>0.05</c:v>
                </c:pt>
                <c:pt idx="2">
                  <c:v>7.0000000000000007E-2</c:v>
                </c:pt>
                <c:pt idx="3">
                  <c:v>7.0000000000000007E-2</c:v>
                </c:pt>
                <c:pt idx="4">
                  <c:v>0.09</c:v>
                </c:pt>
                <c:pt idx="5">
                  <c:v>7.0000000000000007E-2</c:v>
                </c:pt>
              </c:numCache>
            </c:numRef>
          </c:val>
        </c:ser>
        <c:dLbls>
          <c:dLblPos val="inEnd"/>
          <c:showLegendKey val="0"/>
          <c:showVal val="0"/>
          <c:showCatName val="1"/>
          <c:showSerName val="0"/>
          <c:showPercent val="1"/>
          <c:showBubbleSize val="0"/>
          <c:showLeaderLines val="1"/>
        </c:dLbls>
        <c:firstSliceAng val="0"/>
      </c:pieChart>
      <c:spPr>
        <a:noFill/>
        <a:ln>
          <a:noFill/>
        </a:ln>
        <a:effectLst/>
      </c:spPr>
    </c:plotArea>
    <c:legend>
      <c:legendPos val="r"/>
      <c:layout/>
      <c:overlay val="0"/>
      <c:spPr>
        <a:solidFill>
          <a:schemeClr val="lt1">
            <a:alpha val="50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zh-CN"/>
        </a:p>
      </c:txPr>
    </c:legend>
    <c:plotVisOnly val="1"/>
    <c:dispBlanksAs val="gap"/>
    <c:showDLblsOverMax val="0"/>
  </c:chart>
  <c:spPr>
    <a:pattFill prst="dkDnDiag">
      <a:fgClr>
        <a:schemeClr val="lt1"/>
      </a:fgClr>
      <a:bgClr>
        <a:schemeClr val="dk1">
          <a:lumMod val="10000"/>
          <a:lumOff val="90000"/>
        </a:schemeClr>
      </a:bgClr>
    </a:patt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EC77CD-9767-4C1C-ACCF-9745797BC824}" type="doc">
      <dgm:prSet loTypeId="urn:microsoft.com/office/officeart/2005/8/layout/pyramid2" loCatId="pyramid" qsTypeId="urn:microsoft.com/office/officeart/2005/8/quickstyle/simple1" qsCatId="simple" csTypeId="urn:microsoft.com/office/officeart/2005/8/colors/accent1_2" csCatId="accent1" phldr="1"/>
      <dgm:spPr/>
    </dgm:pt>
    <dgm:pt modelId="{FAF8520C-815E-4C64-B2BC-95ADDB517544}">
      <dgm:prSet phldrT="[文本]" custT="1"/>
      <dgm:spPr/>
      <dgm:t>
        <a:bodyPr/>
        <a:lstStyle/>
        <a:p>
          <a:r>
            <a:rPr lang="en-US" sz="1800" b="1"/>
            <a:t>Environment</a:t>
          </a:r>
        </a:p>
      </dgm:t>
    </dgm:pt>
    <dgm:pt modelId="{6E366FCE-243E-4522-91FE-251D0DEBC2A6}" type="parTrans" cxnId="{529F507B-9600-400F-AF5D-036C4118E627}">
      <dgm:prSet/>
      <dgm:spPr/>
      <dgm:t>
        <a:bodyPr/>
        <a:lstStyle/>
        <a:p>
          <a:endParaRPr lang="zh-CN" altLang="en-US" sz="1800"/>
        </a:p>
      </dgm:t>
    </dgm:pt>
    <dgm:pt modelId="{35DF3CE4-9A62-4A68-A2B7-01277C9839B1}" type="sibTrans" cxnId="{529F507B-9600-400F-AF5D-036C4118E627}">
      <dgm:prSet/>
      <dgm:spPr/>
      <dgm:t>
        <a:bodyPr/>
        <a:lstStyle/>
        <a:p>
          <a:endParaRPr lang="zh-CN" altLang="en-US" sz="1800"/>
        </a:p>
      </dgm:t>
    </dgm:pt>
    <dgm:pt modelId="{8BCCB878-88D8-4B82-9C1C-4FFCD3D956B7}">
      <dgm:prSet phldrT="[文本]" custT="1"/>
      <dgm:spPr/>
      <dgm:t>
        <a:bodyPr/>
        <a:lstStyle/>
        <a:p>
          <a:r>
            <a:rPr lang="en-US" sz="1800" b="1"/>
            <a:t>Health</a:t>
          </a:r>
        </a:p>
      </dgm:t>
    </dgm:pt>
    <dgm:pt modelId="{AED8A4C5-B6FB-4CA3-81B2-AC1E1706F19C}" type="parTrans" cxnId="{CFC21CED-7E71-478C-9518-DC285414FD7B}">
      <dgm:prSet/>
      <dgm:spPr/>
      <dgm:t>
        <a:bodyPr/>
        <a:lstStyle/>
        <a:p>
          <a:endParaRPr lang="zh-CN" altLang="en-US" sz="1800"/>
        </a:p>
      </dgm:t>
    </dgm:pt>
    <dgm:pt modelId="{227678BA-E77F-4C85-B276-2CB26F3603F7}" type="sibTrans" cxnId="{CFC21CED-7E71-478C-9518-DC285414FD7B}">
      <dgm:prSet/>
      <dgm:spPr/>
      <dgm:t>
        <a:bodyPr/>
        <a:lstStyle/>
        <a:p>
          <a:endParaRPr lang="zh-CN" altLang="en-US" sz="1800"/>
        </a:p>
      </dgm:t>
    </dgm:pt>
    <dgm:pt modelId="{CDC66FD7-BAEF-4807-A7B3-9C934B4AE149}">
      <dgm:prSet phldrT="[文本]" custT="1"/>
      <dgm:spPr/>
      <dgm:t>
        <a:bodyPr/>
        <a:lstStyle/>
        <a:p>
          <a:r>
            <a:rPr lang="en-US" sz="1800" b="1"/>
            <a:t>Safety</a:t>
          </a:r>
        </a:p>
      </dgm:t>
    </dgm:pt>
    <dgm:pt modelId="{692987B0-F33E-47F4-86E6-154A16B322FF}" type="parTrans" cxnId="{1CFFE9B3-6867-448A-891F-5B7FC5FA0C83}">
      <dgm:prSet/>
      <dgm:spPr/>
      <dgm:t>
        <a:bodyPr/>
        <a:lstStyle/>
        <a:p>
          <a:endParaRPr lang="zh-CN" altLang="en-US" sz="1800"/>
        </a:p>
      </dgm:t>
    </dgm:pt>
    <dgm:pt modelId="{39888DAA-40CD-4F15-BB0A-0103CE943E9D}" type="sibTrans" cxnId="{1CFFE9B3-6867-448A-891F-5B7FC5FA0C83}">
      <dgm:prSet/>
      <dgm:spPr/>
      <dgm:t>
        <a:bodyPr/>
        <a:lstStyle/>
        <a:p>
          <a:endParaRPr lang="zh-CN" altLang="en-US" sz="1800"/>
        </a:p>
      </dgm:t>
    </dgm:pt>
    <dgm:pt modelId="{1714BEE4-16D0-4423-A4F3-7059CB15EF5C}" type="pres">
      <dgm:prSet presAssocID="{1AEC77CD-9767-4C1C-ACCF-9745797BC824}" presName="compositeShape" presStyleCnt="0">
        <dgm:presLayoutVars>
          <dgm:dir/>
          <dgm:resizeHandles/>
        </dgm:presLayoutVars>
      </dgm:prSet>
      <dgm:spPr/>
    </dgm:pt>
    <dgm:pt modelId="{ABAD7686-3B95-41FC-BEAF-6564C4FC22F1}" type="pres">
      <dgm:prSet presAssocID="{1AEC77CD-9767-4C1C-ACCF-9745797BC824}" presName="pyramid" presStyleLbl="node1" presStyleIdx="0" presStyleCnt="1"/>
      <dgm:spPr/>
    </dgm:pt>
    <dgm:pt modelId="{CAC238BC-7EA9-4F80-853A-8826F6159056}" type="pres">
      <dgm:prSet presAssocID="{1AEC77CD-9767-4C1C-ACCF-9745797BC824}" presName="theList" presStyleCnt="0"/>
      <dgm:spPr/>
    </dgm:pt>
    <dgm:pt modelId="{00B27A27-018B-4471-901A-30FC8D426E05}" type="pres">
      <dgm:prSet presAssocID="{FAF8520C-815E-4C64-B2BC-95ADDB517544}" presName="aNode" presStyleLbl="fgAcc1" presStyleIdx="0" presStyleCnt="3">
        <dgm:presLayoutVars>
          <dgm:bulletEnabled val="1"/>
        </dgm:presLayoutVars>
      </dgm:prSet>
      <dgm:spPr/>
      <dgm:t>
        <a:bodyPr/>
        <a:lstStyle/>
        <a:p>
          <a:endParaRPr lang="zh-CN" altLang="en-US"/>
        </a:p>
      </dgm:t>
    </dgm:pt>
    <dgm:pt modelId="{3C497F61-E554-478F-98DB-B4065EF51C65}" type="pres">
      <dgm:prSet presAssocID="{FAF8520C-815E-4C64-B2BC-95ADDB517544}" presName="aSpace" presStyleCnt="0"/>
      <dgm:spPr/>
    </dgm:pt>
    <dgm:pt modelId="{8B936F66-6305-435C-A084-80661DB4B536}" type="pres">
      <dgm:prSet presAssocID="{8BCCB878-88D8-4B82-9C1C-4FFCD3D956B7}" presName="aNode" presStyleLbl="fgAcc1" presStyleIdx="1" presStyleCnt="3">
        <dgm:presLayoutVars>
          <dgm:bulletEnabled val="1"/>
        </dgm:presLayoutVars>
      </dgm:prSet>
      <dgm:spPr/>
      <dgm:t>
        <a:bodyPr/>
        <a:lstStyle/>
        <a:p>
          <a:endParaRPr lang="zh-CN" altLang="en-US"/>
        </a:p>
      </dgm:t>
    </dgm:pt>
    <dgm:pt modelId="{A9E43A8F-A2F1-4548-8373-21B8745C2413}" type="pres">
      <dgm:prSet presAssocID="{8BCCB878-88D8-4B82-9C1C-4FFCD3D956B7}" presName="aSpace" presStyleCnt="0"/>
      <dgm:spPr/>
    </dgm:pt>
    <dgm:pt modelId="{11F1B5FB-D3DB-4004-BF8C-58AC8106B5AA}" type="pres">
      <dgm:prSet presAssocID="{CDC66FD7-BAEF-4807-A7B3-9C934B4AE149}" presName="aNode" presStyleLbl="fgAcc1" presStyleIdx="2" presStyleCnt="3">
        <dgm:presLayoutVars>
          <dgm:bulletEnabled val="1"/>
        </dgm:presLayoutVars>
      </dgm:prSet>
      <dgm:spPr/>
      <dgm:t>
        <a:bodyPr/>
        <a:lstStyle/>
        <a:p>
          <a:endParaRPr lang="zh-CN" altLang="en-US"/>
        </a:p>
      </dgm:t>
    </dgm:pt>
    <dgm:pt modelId="{ABCF917E-D680-4B3A-99E9-C596DD237432}" type="pres">
      <dgm:prSet presAssocID="{CDC66FD7-BAEF-4807-A7B3-9C934B4AE149}" presName="aSpace" presStyleCnt="0"/>
      <dgm:spPr/>
    </dgm:pt>
  </dgm:ptLst>
  <dgm:cxnLst>
    <dgm:cxn modelId="{529F507B-9600-400F-AF5D-036C4118E627}" srcId="{1AEC77CD-9767-4C1C-ACCF-9745797BC824}" destId="{FAF8520C-815E-4C64-B2BC-95ADDB517544}" srcOrd="0" destOrd="0" parTransId="{6E366FCE-243E-4522-91FE-251D0DEBC2A6}" sibTransId="{35DF3CE4-9A62-4A68-A2B7-01277C9839B1}"/>
    <dgm:cxn modelId="{1CFFE9B3-6867-448A-891F-5B7FC5FA0C83}" srcId="{1AEC77CD-9767-4C1C-ACCF-9745797BC824}" destId="{CDC66FD7-BAEF-4807-A7B3-9C934B4AE149}" srcOrd="2" destOrd="0" parTransId="{692987B0-F33E-47F4-86E6-154A16B322FF}" sibTransId="{39888DAA-40CD-4F15-BB0A-0103CE943E9D}"/>
    <dgm:cxn modelId="{BC2A7A27-A8E1-4620-AD68-BB8C79ABB3EF}" type="presOf" srcId="{8BCCB878-88D8-4B82-9C1C-4FFCD3D956B7}" destId="{8B936F66-6305-435C-A084-80661DB4B536}" srcOrd="0" destOrd="0" presId="urn:microsoft.com/office/officeart/2005/8/layout/pyramid2"/>
    <dgm:cxn modelId="{CFC21CED-7E71-478C-9518-DC285414FD7B}" srcId="{1AEC77CD-9767-4C1C-ACCF-9745797BC824}" destId="{8BCCB878-88D8-4B82-9C1C-4FFCD3D956B7}" srcOrd="1" destOrd="0" parTransId="{AED8A4C5-B6FB-4CA3-81B2-AC1E1706F19C}" sibTransId="{227678BA-E77F-4C85-B276-2CB26F3603F7}"/>
    <dgm:cxn modelId="{8ED2833E-EEC0-43D0-A2DE-33E90A2F9E11}" type="presOf" srcId="{FAF8520C-815E-4C64-B2BC-95ADDB517544}" destId="{00B27A27-018B-4471-901A-30FC8D426E05}" srcOrd="0" destOrd="0" presId="urn:microsoft.com/office/officeart/2005/8/layout/pyramid2"/>
    <dgm:cxn modelId="{C3796813-9C66-448F-923C-22C31D66EC8A}" type="presOf" srcId="{CDC66FD7-BAEF-4807-A7B3-9C934B4AE149}" destId="{11F1B5FB-D3DB-4004-BF8C-58AC8106B5AA}" srcOrd="0" destOrd="0" presId="urn:microsoft.com/office/officeart/2005/8/layout/pyramid2"/>
    <dgm:cxn modelId="{EED1B47C-534D-465F-8020-90691155E6FF}" type="presOf" srcId="{1AEC77CD-9767-4C1C-ACCF-9745797BC824}" destId="{1714BEE4-16D0-4423-A4F3-7059CB15EF5C}" srcOrd="0" destOrd="0" presId="urn:microsoft.com/office/officeart/2005/8/layout/pyramid2"/>
    <dgm:cxn modelId="{72D7E29D-0708-44E6-9DAB-031ED8A98D40}" type="presParOf" srcId="{1714BEE4-16D0-4423-A4F3-7059CB15EF5C}" destId="{ABAD7686-3B95-41FC-BEAF-6564C4FC22F1}" srcOrd="0" destOrd="0" presId="urn:microsoft.com/office/officeart/2005/8/layout/pyramid2"/>
    <dgm:cxn modelId="{4661930F-9040-4F1A-8F2F-D19A0217D3B0}" type="presParOf" srcId="{1714BEE4-16D0-4423-A4F3-7059CB15EF5C}" destId="{CAC238BC-7EA9-4F80-853A-8826F6159056}" srcOrd="1" destOrd="0" presId="urn:microsoft.com/office/officeart/2005/8/layout/pyramid2"/>
    <dgm:cxn modelId="{028ED5D3-AF8B-47E3-9DE0-DB64C02DC118}" type="presParOf" srcId="{CAC238BC-7EA9-4F80-853A-8826F6159056}" destId="{00B27A27-018B-4471-901A-30FC8D426E05}" srcOrd="0" destOrd="0" presId="urn:microsoft.com/office/officeart/2005/8/layout/pyramid2"/>
    <dgm:cxn modelId="{5DECFE87-594D-4B7D-8F55-5B08F48123A1}" type="presParOf" srcId="{CAC238BC-7EA9-4F80-853A-8826F6159056}" destId="{3C497F61-E554-478F-98DB-B4065EF51C65}" srcOrd="1" destOrd="0" presId="urn:microsoft.com/office/officeart/2005/8/layout/pyramid2"/>
    <dgm:cxn modelId="{91FC20E4-FB69-46E9-B81B-A50BC148D6FA}" type="presParOf" srcId="{CAC238BC-7EA9-4F80-853A-8826F6159056}" destId="{8B936F66-6305-435C-A084-80661DB4B536}" srcOrd="2" destOrd="0" presId="urn:microsoft.com/office/officeart/2005/8/layout/pyramid2"/>
    <dgm:cxn modelId="{896B15A7-E736-4DC5-8B74-3E889A8BC221}" type="presParOf" srcId="{CAC238BC-7EA9-4F80-853A-8826F6159056}" destId="{A9E43A8F-A2F1-4548-8373-21B8745C2413}" srcOrd="3" destOrd="0" presId="urn:microsoft.com/office/officeart/2005/8/layout/pyramid2"/>
    <dgm:cxn modelId="{EC650EE5-0BA3-4B41-AAAC-10A66D7B268C}" type="presParOf" srcId="{CAC238BC-7EA9-4F80-853A-8826F6159056}" destId="{11F1B5FB-D3DB-4004-BF8C-58AC8106B5AA}" srcOrd="4" destOrd="0" presId="urn:microsoft.com/office/officeart/2005/8/layout/pyramid2"/>
    <dgm:cxn modelId="{6B6DEDCE-4664-4E9C-9031-93FFD5E4A901}" type="presParOf" srcId="{CAC238BC-7EA9-4F80-853A-8826F6159056}" destId="{ABCF917E-D680-4B3A-99E9-C596DD237432}" srcOrd="5"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EC77CD-9767-4C1C-ACCF-9745797BC824}" type="doc">
      <dgm:prSet loTypeId="urn:microsoft.com/office/officeart/2005/8/layout/pyramid2" loCatId="pyramid" qsTypeId="urn:microsoft.com/office/officeart/2005/8/quickstyle/simple1" qsCatId="simple" csTypeId="urn:microsoft.com/office/officeart/2005/8/colors/accent1_2" csCatId="accent1" phldr="1"/>
      <dgm:spPr/>
    </dgm:pt>
    <dgm:pt modelId="{FAF8520C-815E-4C64-B2BC-95ADDB517544}">
      <dgm:prSet phldrT="[文本]" custT="1"/>
      <dgm:spPr/>
      <dgm:t>
        <a:bodyPr/>
        <a:lstStyle/>
        <a:p>
          <a:r>
            <a:rPr lang="en-US" sz="1800" b="1" dirty="0"/>
            <a:t>Environment</a:t>
          </a:r>
        </a:p>
      </dgm:t>
    </dgm:pt>
    <dgm:pt modelId="{6E366FCE-243E-4522-91FE-251D0DEBC2A6}" type="parTrans" cxnId="{529F507B-9600-400F-AF5D-036C4118E627}">
      <dgm:prSet/>
      <dgm:spPr/>
      <dgm:t>
        <a:bodyPr/>
        <a:lstStyle/>
        <a:p>
          <a:endParaRPr lang="zh-CN" altLang="en-US" sz="1800"/>
        </a:p>
      </dgm:t>
    </dgm:pt>
    <dgm:pt modelId="{35DF3CE4-9A62-4A68-A2B7-01277C9839B1}" type="sibTrans" cxnId="{529F507B-9600-400F-AF5D-036C4118E627}">
      <dgm:prSet/>
      <dgm:spPr/>
      <dgm:t>
        <a:bodyPr/>
        <a:lstStyle/>
        <a:p>
          <a:endParaRPr lang="zh-CN" altLang="en-US" sz="1800"/>
        </a:p>
      </dgm:t>
    </dgm:pt>
    <dgm:pt modelId="{8BCCB878-88D8-4B82-9C1C-4FFCD3D956B7}">
      <dgm:prSet phldrT="[文本]" custT="1"/>
      <dgm:spPr/>
      <dgm:t>
        <a:bodyPr/>
        <a:lstStyle/>
        <a:p>
          <a:r>
            <a:rPr lang="en-US" sz="1800" b="1"/>
            <a:t>Health</a:t>
          </a:r>
        </a:p>
      </dgm:t>
    </dgm:pt>
    <dgm:pt modelId="{AED8A4C5-B6FB-4CA3-81B2-AC1E1706F19C}" type="parTrans" cxnId="{CFC21CED-7E71-478C-9518-DC285414FD7B}">
      <dgm:prSet/>
      <dgm:spPr/>
      <dgm:t>
        <a:bodyPr/>
        <a:lstStyle/>
        <a:p>
          <a:endParaRPr lang="zh-CN" altLang="en-US" sz="1800"/>
        </a:p>
      </dgm:t>
    </dgm:pt>
    <dgm:pt modelId="{227678BA-E77F-4C85-B276-2CB26F3603F7}" type="sibTrans" cxnId="{CFC21CED-7E71-478C-9518-DC285414FD7B}">
      <dgm:prSet/>
      <dgm:spPr/>
      <dgm:t>
        <a:bodyPr/>
        <a:lstStyle/>
        <a:p>
          <a:endParaRPr lang="zh-CN" altLang="en-US" sz="1800"/>
        </a:p>
      </dgm:t>
    </dgm:pt>
    <dgm:pt modelId="{CDC66FD7-BAEF-4807-A7B3-9C934B4AE149}">
      <dgm:prSet phldrT="[文本]" custT="1"/>
      <dgm:spPr/>
      <dgm:t>
        <a:bodyPr/>
        <a:lstStyle/>
        <a:p>
          <a:r>
            <a:rPr lang="en-US" sz="1800" b="1"/>
            <a:t>Safety</a:t>
          </a:r>
        </a:p>
      </dgm:t>
    </dgm:pt>
    <dgm:pt modelId="{692987B0-F33E-47F4-86E6-154A16B322FF}" type="parTrans" cxnId="{1CFFE9B3-6867-448A-891F-5B7FC5FA0C83}">
      <dgm:prSet/>
      <dgm:spPr/>
      <dgm:t>
        <a:bodyPr/>
        <a:lstStyle/>
        <a:p>
          <a:endParaRPr lang="zh-CN" altLang="en-US" sz="1800"/>
        </a:p>
      </dgm:t>
    </dgm:pt>
    <dgm:pt modelId="{39888DAA-40CD-4F15-BB0A-0103CE943E9D}" type="sibTrans" cxnId="{1CFFE9B3-6867-448A-891F-5B7FC5FA0C83}">
      <dgm:prSet/>
      <dgm:spPr/>
      <dgm:t>
        <a:bodyPr/>
        <a:lstStyle/>
        <a:p>
          <a:endParaRPr lang="zh-CN" altLang="en-US" sz="1800"/>
        </a:p>
      </dgm:t>
    </dgm:pt>
    <dgm:pt modelId="{1714BEE4-16D0-4423-A4F3-7059CB15EF5C}" type="pres">
      <dgm:prSet presAssocID="{1AEC77CD-9767-4C1C-ACCF-9745797BC824}" presName="compositeShape" presStyleCnt="0">
        <dgm:presLayoutVars>
          <dgm:dir/>
          <dgm:resizeHandles/>
        </dgm:presLayoutVars>
      </dgm:prSet>
      <dgm:spPr/>
    </dgm:pt>
    <dgm:pt modelId="{ABAD7686-3B95-41FC-BEAF-6564C4FC22F1}" type="pres">
      <dgm:prSet presAssocID="{1AEC77CD-9767-4C1C-ACCF-9745797BC824}" presName="pyramid" presStyleLbl="node1" presStyleIdx="0" presStyleCnt="1"/>
      <dgm:spPr/>
    </dgm:pt>
    <dgm:pt modelId="{CAC238BC-7EA9-4F80-853A-8826F6159056}" type="pres">
      <dgm:prSet presAssocID="{1AEC77CD-9767-4C1C-ACCF-9745797BC824}" presName="theList" presStyleCnt="0"/>
      <dgm:spPr/>
    </dgm:pt>
    <dgm:pt modelId="{00B27A27-018B-4471-901A-30FC8D426E05}" type="pres">
      <dgm:prSet presAssocID="{FAF8520C-815E-4C64-B2BC-95ADDB517544}" presName="aNode" presStyleLbl="fgAcc1" presStyleIdx="0" presStyleCnt="3">
        <dgm:presLayoutVars>
          <dgm:bulletEnabled val="1"/>
        </dgm:presLayoutVars>
      </dgm:prSet>
      <dgm:spPr/>
      <dgm:t>
        <a:bodyPr/>
        <a:lstStyle/>
        <a:p>
          <a:endParaRPr lang="zh-CN" altLang="en-US"/>
        </a:p>
      </dgm:t>
    </dgm:pt>
    <dgm:pt modelId="{3C497F61-E554-478F-98DB-B4065EF51C65}" type="pres">
      <dgm:prSet presAssocID="{FAF8520C-815E-4C64-B2BC-95ADDB517544}" presName="aSpace" presStyleCnt="0"/>
      <dgm:spPr/>
    </dgm:pt>
    <dgm:pt modelId="{8B936F66-6305-435C-A084-80661DB4B536}" type="pres">
      <dgm:prSet presAssocID="{8BCCB878-88D8-4B82-9C1C-4FFCD3D956B7}" presName="aNode" presStyleLbl="fgAcc1" presStyleIdx="1" presStyleCnt="3">
        <dgm:presLayoutVars>
          <dgm:bulletEnabled val="1"/>
        </dgm:presLayoutVars>
      </dgm:prSet>
      <dgm:spPr/>
      <dgm:t>
        <a:bodyPr/>
        <a:lstStyle/>
        <a:p>
          <a:endParaRPr lang="zh-CN" altLang="en-US"/>
        </a:p>
      </dgm:t>
    </dgm:pt>
    <dgm:pt modelId="{A9E43A8F-A2F1-4548-8373-21B8745C2413}" type="pres">
      <dgm:prSet presAssocID="{8BCCB878-88D8-4B82-9C1C-4FFCD3D956B7}" presName="aSpace" presStyleCnt="0"/>
      <dgm:spPr/>
    </dgm:pt>
    <dgm:pt modelId="{11F1B5FB-D3DB-4004-BF8C-58AC8106B5AA}" type="pres">
      <dgm:prSet presAssocID="{CDC66FD7-BAEF-4807-A7B3-9C934B4AE149}" presName="aNode" presStyleLbl="fgAcc1" presStyleIdx="2" presStyleCnt="3">
        <dgm:presLayoutVars>
          <dgm:bulletEnabled val="1"/>
        </dgm:presLayoutVars>
      </dgm:prSet>
      <dgm:spPr/>
      <dgm:t>
        <a:bodyPr/>
        <a:lstStyle/>
        <a:p>
          <a:endParaRPr lang="zh-CN" altLang="en-US"/>
        </a:p>
      </dgm:t>
    </dgm:pt>
    <dgm:pt modelId="{ABCF917E-D680-4B3A-99E9-C596DD237432}" type="pres">
      <dgm:prSet presAssocID="{CDC66FD7-BAEF-4807-A7B3-9C934B4AE149}" presName="aSpace" presStyleCnt="0"/>
      <dgm:spPr/>
    </dgm:pt>
  </dgm:ptLst>
  <dgm:cxnLst>
    <dgm:cxn modelId="{E1FBAA34-A68B-43E5-B4A6-8C292DC3A539}" type="presOf" srcId="{CDC66FD7-BAEF-4807-A7B3-9C934B4AE149}" destId="{11F1B5FB-D3DB-4004-BF8C-58AC8106B5AA}" srcOrd="0" destOrd="0" presId="urn:microsoft.com/office/officeart/2005/8/layout/pyramid2"/>
    <dgm:cxn modelId="{529F507B-9600-400F-AF5D-036C4118E627}" srcId="{1AEC77CD-9767-4C1C-ACCF-9745797BC824}" destId="{FAF8520C-815E-4C64-B2BC-95ADDB517544}" srcOrd="0" destOrd="0" parTransId="{6E366FCE-243E-4522-91FE-251D0DEBC2A6}" sibTransId="{35DF3CE4-9A62-4A68-A2B7-01277C9839B1}"/>
    <dgm:cxn modelId="{1CFFE9B3-6867-448A-891F-5B7FC5FA0C83}" srcId="{1AEC77CD-9767-4C1C-ACCF-9745797BC824}" destId="{CDC66FD7-BAEF-4807-A7B3-9C934B4AE149}" srcOrd="2" destOrd="0" parTransId="{692987B0-F33E-47F4-86E6-154A16B322FF}" sibTransId="{39888DAA-40CD-4F15-BB0A-0103CE943E9D}"/>
    <dgm:cxn modelId="{4062E24A-2051-43E5-A98A-BC466DDE86D3}" type="presOf" srcId="{1AEC77CD-9767-4C1C-ACCF-9745797BC824}" destId="{1714BEE4-16D0-4423-A4F3-7059CB15EF5C}" srcOrd="0" destOrd="0" presId="urn:microsoft.com/office/officeart/2005/8/layout/pyramid2"/>
    <dgm:cxn modelId="{CFC21CED-7E71-478C-9518-DC285414FD7B}" srcId="{1AEC77CD-9767-4C1C-ACCF-9745797BC824}" destId="{8BCCB878-88D8-4B82-9C1C-4FFCD3D956B7}" srcOrd="1" destOrd="0" parTransId="{AED8A4C5-B6FB-4CA3-81B2-AC1E1706F19C}" sibTransId="{227678BA-E77F-4C85-B276-2CB26F3603F7}"/>
    <dgm:cxn modelId="{0BB4259C-81C5-4D85-A1DF-8CA84588D955}" type="presOf" srcId="{FAF8520C-815E-4C64-B2BC-95ADDB517544}" destId="{00B27A27-018B-4471-901A-30FC8D426E05}" srcOrd="0" destOrd="0" presId="urn:microsoft.com/office/officeart/2005/8/layout/pyramid2"/>
    <dgm:cxn modelId="{5E951EC4-E230-45CB-AC02-B40FE77C3699}" type="presOf" srcId="{8BCCB878-88D8-4B82-9C1C-4FFCD3D956B7}" destId="{8B936F66-6305-435C-A084-80661DB4B536}" srcOrd="0" destOrd="0" presId="urn:microsoft.com/office/officeart/2005/8/layout/pyramid2"/>
    <dgm:cxn modelId="{4631A226-5320-48EE-BEA0-F648F3BCA435}" type="presParOf" srcId="{1714BEE4-16D0-4423-A4F3-7059CB15EF5C}" destId="{ABAD7686-3B95-41FC-BEAF-6564C4FC22F1}" srcOrd="0" destOrd="0" presId="urn:microsoft.com/office/officeart/2005/8/layout/pyramid2"/>
    <dgm:cxn modelId="{B377FDD9-877B-474D-84D5-4CE727BE3621}" type="presParOf" srcId="{1714BEE4-16D0-4423-A4F3-7059CB15EF5C}" destId="{CAC238BC-7EA9-4F80-853A-8826F6159056}" srcOrd="1" destOrd="0" presId="urn:microsoft.com/office/officeart/2005/8/layout/pyramid2"/>
    <dgm:cxn modelId="{ACF00E02-EAAA-4F32-BBA2-BDED2260F76D}" type="presParOf" srcId="{CAC238BC-7EA9-4F80-853A-8826F6159056}" destId="{00B27A27-018B-4471-901A-30FC8D426E05}" srcOrd="0" destOrd="0" presId="urn:microsoft.com/office/officeart/2005/8/layout/pyramid2"/>
    <dgm:cxn modelId="{02FC2D9D-9A5F-45AF-AF07-4EBD95BDB731}" type="presParOf" srcId="{CAC238BC-7EA9-4F80-853A-8826F6159056}" destId="{3C497F61-E554-478F-98DB-B4065EF51C65}" srcOrd="1" destOrd="0" presId="urn:microsoft.com/office/officeart/2005/8/layout/pyramid2"/>
    <dgm:cxn modelId="{89F4D28D-FC98-4EE5-BD58-0004C4E398A5}" type="presParOf" srcId="{CAC238BC-7EA9-4F80-853A-8826F6159056}" destId="{8B936F66-6305-435C-A084-80661DB4B536}" srcOrd="2" destOrd="0" presId="urn:microsoft.com/office/officeart/2005/8/layout/pyramid2"/>
    <dgm:cxn modelId="{DD3F9C0B-1F64-4382-9FD7-54B5E06927CC}" type="presParOf" srcId="{CAC238BC-7EA9-4F80-853A-8826F6159056}" destId="{A9E43A8F-A2F1-4548-8373-21B8745C2413}" srcOrd="3" destOrd="0" presId="urn:microsoft.com/office/officeart/2005/8/layout/pyramid2"/>
    <dgm:cxn modelId="{3601A623-9C83-4E5D-844F-72184E3C6A9D}" type="presParOf" srcId="{CAC238BC-7EA9-4F80-853A-8826F6159056}" destId="{11F1B5FB-D3DB-4004-BF8C-58AC8106B5AA}" srcOrd="4" destOrd="0" presId="urn:microsoft.com/office/officeart/2005/8/layout/pyramid2"/>
    <dgm:cxn modelId="{587AB358-2737-49CA-BFEB-D2E6BD64FB62}" type="presParOf" srcId="{CAC238BC-7EA9-4F80-853A-8826F6159056}" destId="{ABCF917E-D680-4B3A-99E9-C596DD237432}" srcOrd="5"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CE12EB7-1AB2-4C42-BCA6-5586930AD0AD}" type="doc">
      <dgm:prSet loTypeId="urn:microsoft.com/office/officeart/2005/8/layout/pyramid1" loCatId="pyramid" qsTypeId="urn:microsoft.com/office/officeart/2005/8/quickstyle/simple1" qsCatId="simple" csTypeId="urn:microsoft.com/office/officeart/2005/8/colors/accent1_2" csCatId="accent1" phldr="1"/>
      <dgm:spPr/>
    </dgm:pt>
    <dgm:pt modelId="{AA3F73FE-2F48-4266-825B-9FE00E7711F0}">
      <dgm:prSet phldrT="[文本]" custT="1"/>
      <dgm:spPr/>
      <dgm:t>
        <a:bodyPr tIns="360000" anchor="ctr" anchorCtr="0"/>
        <a:lstStyle/>
        <a:p>
          <a:r>
            <a:rPr lang="en-US" sz="1300" b="1" dirty="0"/>
            <a:t>Casualties</a:t>
          </a:r>
        </a:p>
      </dgm:t>
    </dgm:pt>
    <dgm:pt modelId="{5177384D-2B4D-4963-8A32-39431186986A}" type="parTrans" cxnId="{0B6B380E-6A19-4474-AC76-11D273E4B2ED}">
      <dgm:prSet/>
      <dgm:spPr/>
      <dgm:t>
        <a:bodyPr/>
        <a:lstStyle/>
        <a:p>
          <a:endParaRPr lang="zh-CN" altLang="en-US" sz="1300" b="1"/>
        </a:p>
      </dgm:t>
    </dgm:pt>
    <dgm:pt modelId="{27F193F0-0347-4565-8446-C6E13E7DCA6A}" type="sibTrans" cxnId="{0B6B380E-6A19-4474-AC76-11D273E4B2ED}">
      <dgm:prSet/>
      <dgm:spPr/>
      <dgm:t>
        <a:bodyPr/>
        <a:lstStyle/>
        <a:p>
          <a:endParaRPr lang="zh-CN" altLang="en-US" sz="1300" b="1"/>
        </a:p>
      </dgm:t>
    </dgm:pt>
    <dgm:pt modelId="{0976AC44-BF56-4DD3-AFBE-FB8AC890A9C6}">
      <dgm:prSet phldrT="[文本]" custT="1"/>
      <dgm:spPr/>
      <dgm:t>
        <a:bodyPr/>
        <a:lstStyle/>
        <a:p>
          <a:r>
            <a:rPr lang="en-US" sz="1300" b="1"/>
            <a:t>Minor injuries</a:t>
          </a:r>
        </a:p>
      </dgm:t>
    </dgm:pt>
    <dgm:pt modelId="{538DE03B-6C61-4716-A58C-C51E96020760}" type="parTrans" cxnId="{43763E76-7D9A-4289-94B6-E7B895763AB2}">
      <dgm:prSet/>
      <dgm:spPr/>
      <dgm:t>
        <a:bodyPr/>
        <a:lstStyle/>
        <a:p>
          <a:endParaRPr lang="zh-CN" altLang="en-US" sz="1300" b="1"/>
        </a:p>
      </dgm:t>
    </dgm:pt>
    <dgm:pt modelId="{B3927E11-723E-421D-B804-FE743F6646B0}" type="sibTrans" cxnId="{43763E76-7D9A-4289-94B6-E7B895763AB2}">
      <dgm:prSet/>
      <dgm:spPr/>
      <dgm:t>
        <a:bodyPr/>
        <a:lstStyle/>
        <a:p>
          <a:endParaRPr lang="zh-CN" altLang="en-US" sz="1300" b="1"/>
        </a:p>
      </dgm:t>
    </dgm:pt>
    <dgm:pt modelId="{313B3F08-8F60-4694-AD79-3601F33957D1}">
      <dgm:prSet phldrT="[文本]" custT="1"/>
      <dgm:spPr/>
      <dgm:t>
        <a:bodyPr/>
        <a:lstStyle/>
        <a:p>
          <a:r>
            <a:rPr lang="en-US" sz="1300" b="1"/>
            <a:t>Unsafe behaviors</a:t>
          </a:r>
        </a:p>
      </dgm:t>
    </dgm:pt>
    <dgm:pt modelId="{3511E9CD-598F-4A55-8DE4-D4B13BF113E8}" type="parTrans" cxnId="{39F257D7-1888-479B-A161-4E9E0F35DB05}">
      <dgm:prSet/>
      <dgm:spPr/>
      <dgm:t>
        <a:bodyPr/>
        <a:lstStyle/>
        <a:p>
          <a:endParaRPr lang="zh-CN" altLang="en-US" sz="1300" b="1"/>
        </a:p>
      </dgm:t>
    </dgm:pt>
    <dgm:pt modelId="{24171FCB-DF75-4C29-B6DC-7F3E770052F0}" type="sibTrans" cxnId="{39F257D7-1888-479B-A161-4E9E0F35DB05}">
      <dgm:prSet/>
      <dgm:spPr/>
      <dgm:t>
        <a:bodyPr/>
        <a:lstStyle/>
        <a:p>
          <a:endParaRPr lang="zh-CN" altLang="en-US" sz="1300" b="1"/>
        </a:p>
      </dgm:t>
    </dgm:pt>
    <dgm:pt modelId="{39872D71-C1C9-4659-A3BC-2114262B1934}" type="pres">
      <dgm:prSet presAssocID="{DCE12EB7-1AB2-4C42-BCA6-5586930AD0AD}" presName="Name0" presStyleCnt="0">
        <dgm:presLayoutVars>
          <dgm:dir/>
          <dgm:animLvl val="lvl"/>
          <dgm:resizeHandles val="exact"/>
        </dgm:presLayoutVars>
      </dgm:prSet>
      <dgm:spPr/>
    </dgm:pt>
    <dgm:pt modelId="{47A2DEB5-026F-4214-992A-6704280494C3}" type="pres">
      <dgm:prSet presAssocID="{AA3F73FE-2F48-4266-825B-9FE00E7711F0}" presName="Name8" presStyleCnt="0"/>
      <dgm:spPr/>
    </dgm:pt>
    <dgm:pt modelId="{C787B897-F474-4B4A-A663-51C8FE6E15CE}" type="pres">
      <dgm:prSet presAssocID="{AA3F73FE-2F48-4266-825B-9FE00E7711F0}" presName="level" presStyleLbl="node1" presStyleIdx="0" presStyleCnt="3">
        <dgm:presLayoutVars>
          <dgm:chMax val="1"/>
          <dgm:bulletEnabled val="1"/>
        </dgm:presLayoutVars>
      </dgm:prSet>
      <dgm:spPr/>
      <dgm:t>
        <a:bodyPr/>
        <a:lstStyle/>
        <a:p>
          <a:endParaRPr lang="zh-CN" altLang="en-US"/>
        </a:p>
      </dgm:t>
    </dgm:pt>
    <dgm:pt modelId="{21933A4F-F3FE-4B3E-A7DA-FD85373E5156}" type="pres">
      <dgm:prSet presAssocID="{AA3F73FE-2F48-4266-825B-9FE00E7711F0}" presName="levelTx" presStyleLbl="revTx" presStyleIdx="0" presStyleCnt="0">
        <dgm:presLayoutVars>
          <dgm:chMax val="1"/>
          <dgm:bulletEnabled val="1"/>
        </dgm:presLayoutVars>
      </dgm:prSet>
      <dgm:spPr/>
      <dgm:t>
        <a:bodyPr/>
        <a:lstStyle/>
        <a:p>
          <a:endParaRPr lang="zh-CN" altLang="en-US"/>
        </a:p>
      </dgm:t>
    </dgm:pt>
    <dgm:pt modelId="{F816CBA9-5D94-49F5-B1F4-2080000CEEF0}" type="pres">
      <dgm:prSet presAssocID="{0976AC44-BF56-4DD3-AFBE-FB8AC890A9C6}" presName="Name8" presStyleCnt="0"/>
      <dgm:spPr/>
    </dgm:pt>
    <dgm:pt modelId="{E86ED14F-BFD0-4A51-8351-F33F9D1C9F89}" type="pres">
      <dgm:prSet presAssocID="{0976AC44-BF56-4DD3-AFBE-FB8AC890A9C6}" presName="level" presStyleLbl="node1" presStyleIdx="1" presStyleCnt="3">
        <dgm:presLayoutVars>
          <dgm:chMax val="1"/>
          <dgm:bulletEnabled val="1"/>
        </dgm:presLayoutVars>
      </dgm:prSet>
      <dgm:spPr/>
      <dgm:t>
        <a:bodyPr/>
        <a:lstStyle/>
        <a:p>
          <a:endParaRPr lang="zh-CN" altLang="en-US"/>
        </a:p>
      </dgm:t>
    </dgm:pt>
    <dgm:pt modelId="{9114852A-03E2-441F-BCCC-0B6FA1CDCC64}" type="pres">
      <dgm:prSet presAssocID="{0976AC44-BF56-4DD3-AFBE-FB8AC890A9C6}" presName="levelTx" presStyleLbl="revTx" presStyleIdx="0" presStyleCnt="0">
        <dgm:presLayoutVars>
          <dgm:chMax val="1"/>
          <dgm:bulletEnabled val="1"/>
        </dgm:presLayoutVars>
      </dgm:prSet>
      <dgm:spPr/>
      <dgm:t>
        <a:bodyPr/>
        <a:lstStyle/>
        <a:p>
          <a:endParaRPr lang="zh-CN" altLang="en-US"/>
        </a:p>
      </dgm:t>
    </dgm:pt>
    <dgm:pt modelId="{F3BDCDD8-F64C-41B2-BAA7-FDF3F16E79B4}" type="pres">
      <dgm:prSet presAssocID="{313B3F08-8F60-4694-AD79-3601F33957D1}" presName="Name8" presStyleCnt="0"/>
      <dgm:spPr/>
    </dgm:pt>
    <dgm:pt modelId="{C87C746B-76F9-48F1-9652-A139BC723D26}" type="pres">
      <dgm:prSet presAssocID="{313B3F08-8F60-4694-AD79-3601F33957D1}" presName="level" presStyleLbl="node1" presStyleIdx="2" presStyleCnt="3">
        <dgm:presLayoutVars>
          <dgm:chMax val="1"/>
          <dgm:bulletEnabled val="1"/>
        </dgm:presLayoutVars>
      </dgm:prSet>
      <dgm:spPr/>
      <dgm:t>
        <a:bodyPr/>
        <a:lstStyle/>
        <a:p>
          <a:endParaRPr lang="zh-CN" altLang="en-US"/>
        </a:p>
      </dgm:t>
    </dgm:pt>
    <dgm:pt modelId="{0F8D02B3-DFE0-4A96-B43B-2A5E137F3D33}" type="pres">
      <dgm:prSet presAssocID="{313B3F08-8F60-4694-AD79-3601F33957D1}" presName="levelTx" presStyleLbl="revTx" presStyleIdx="0" presStyleCnt="0">
        <dgm:presLayoutVars>
          <dgm:chMax val="1"/>
          <dgm:bulletEnabled val="1"/>
        </dgm:presLayoutVars>
      </dgm:prSet>
      <dgm:spPr/>
      <dgm:t>
        <a:bodyPr/>
        <a:lstStyle/>
        <a:p>
          <a:endParaRPr lang="zh-CN" altLang="en-US"/>
        </a:p>
      </dgm:t>
    </dgm:pt>
  </dgm:ptLst>
  <dgm:cxnLst>
    <dgm:cxn modelId="{43763E76-7D9A-4289-94B6-E7B895763AB2}" srcId="{DCE12EB7-1AB2-4C42-BCA6-5586930AD0AD}" destId="{0976AC44-BF56-4DD3-AFBE-FB8AC890A9C6}" srcOrd="1" destOrd="0" parTransId="{538DE03B-6C61-4716-A58C-C51E96020760}" sibTransId="{B3927E11-723E-421D-B804-FE743F6646B0}"/>
    <dgm:cxn modelId="{18D7F008-A8DC-405D-9B0F-AAB9041AC488}" type="presOf" srcId="{AA3F73FE-2F48-4266-825B-9FE00E7711F0}" destId="{C787B897-F474-4B4A-A663-51C8FE6E15CE}" srcOrd="0" destOrd="0" presId="urn:microsoft.com/office/officeart/2005/8/layout/pyramid1"/>
    <dgm:cxn modelId="{99B18DDE-FAB3-407A-BE55-0433BF22B07B}" type="presOf" srcId="{0976AC44-BF56-4DD3-AFBE-FB8AC890A9C6}" destId="{9114852A-03E2-441F-BCCC-0B6FA1CDCC64}" srcOrd="1" destOrd="0" presId="urn:microsoft.com/office/officeart/2005/8/layout/pyramid1"/>
    <dgm:cxn modelId="{4C1D366E-DD56-4EDF-9462-7867028A80CA}" type="presOf" srcId="{313B3F08-8F60-4694-AD79-3601F33957D1}" destId="{C87C746B-76F9-48F1-9652-A139BC723D26}" srcOrd="0" destOrd="0" presId="urn:microsoft.com/office/officeart/2005/8/layout/pyramid1"/>
    <dgm:cxn modelId="{0B6B380E-6A19-4474-AC76-11D273E4B2ED}" srcId="{DCE12EB7-1AB2-4C42-BCA6-5586930AD0AD}" destId="{AA3F73FE-2F48-4266-825B-9FE00E7711F0}" srcOrd="0" destOrd="0" parTransId="{5177384D-2B4D-4963-8A32-39431186986A}" sibTransId="{27F193F0-0347-4565-8446-C6E13E7DCA6A}"/>
    <dgm:cxn modelId="{ACB70983-6224-4F12-B4B4-F8EB089D37FA}" type="presOf" srcId="{DCE12EB7-1AB2-4C42-BCA6-5586930AD0AD}" destId="{39872D71-C1C9-4659-A3BC-2114262B1934}" srcOrd="0" destOrd="0" presId="urn:microsoft.com/office/officeart/2005/8/layout/pyramid1"/>
    <dgm:cxn modelId="{20AF2431-A43E-4F06-878E-B1CEA5C7D737}" type="presOf" srcId="{313B3F08-8F60-4694-AD79-3601F33957D1}" destId="{0F8D02B3-DFE0-4A96-B43B-2A5E137F3D33}" srcOrd="1" destOrd="0" presId="urn:microsoft.com/office/officeart/2005/8/layout/pyramid1"/>
    <dgm:cxn modelId="{A6298329-D0E8-463B-A53C-C6CF4E17B2CB}" type="presOf" srcId="{0976AC44-BF56-4DD3-AFBE-FB8AC890A9C6}" destId="{E86ED14F-BFD0-4A51-8351-F33F9D1C9F89}" srcOrd="0" destOrd="0" presId="urn:microsoft.com/office/officeart/2005/8/layout/pyramid1"/>
    <dgm:cxn modelId="{A27BFB5F-C5AF-4225-9474-7596B5587534}" type="presOf" srcId="{AA3F73FE-2F48-4266-825B-9FE00E7711F0}" destId="{21933A4F-F3FE-4B3E-A7DA-FD85373E5156}" srcOrd="1" destOrd="0" presId="urn:microsoft.com/office/officeart/2005/8/layout/pyramid1"/>
    <dgm:cxn modelId="{39F257D7-1888-479B-A161-4E9E0F35DB05}" srcId="{DCE12EB7-1AB2-4C42-BCA6-5586930AD0AD}" destId="{313B3F08-8F60-4694-AD79-3601F33957D1}" srcOrd="2" destOrd="0" parTransId="{3511E9CD-598F-4A55-8DE4-D4B13BF113E8}" sibTransId="{24171FCB-DF75-4C29-B6DC-7F3E770052F0}"/>
    <dgm:cxn modelId="{D4D32C13-C0E5-4476-A8D3-9D04D9140FF4}" type="presParOf" srcId="{39872D71-C1C9-4659-A3BC-2114262B1934}" destId="{47A2DEB5-026F-4214-992A-6704280494C3}" srcOrd="0" destOrd="0" presId="urn:microsoft.com/office/officeart/2005/8/layout/pyramid1"/>
    <dgm:cxn modelId="{D75460D2-F282-4B2E-9A9A-04FC0171C4BF}" type="presParOf" srcId="{47A2DEB5-026F-4214-992A-6704280494C3}" destId="{C787B897-F474-4B4A-A663-51C8FE6E15CE}" srcOrd="0" destOrd="0" presId="urn:microsoft.com/office/officeart/2005/8/layout/pyramid1"/>
    <dgm:cxn modelId="{54BBDBE9-9880-4083-9753-D17CDCF80F29}" type="presParOf" srcId="{47A2DEB5-026F-4214-992A-6704280494C3}" destId="{21933A4F-F3FE-4B3E-A7DA-FD85373E5156}" srcOrd="1" destOrd="0" presId="urn:microsoft.com/office/officeart/2005/8/layout/pyramid1"/>
    <dgm:cxn modelId="{B1AD891C-0837-4E23-847A-998818430A71}" type="presParOf" srcId="{39872D71-C1C9-4659-A3BC-2114262B1934}" destId="{F816CBA9-5D94-49F5-B1F4-2080000CEEF0}" srcOrd="1" destOrd="0" presId="urn:microsoft.com/office/officeart/2005/8/layout/pyramid1"/>
    <dgm:cxn modelId="{79E5DBEC-B3D8-4FF1-A30C-C4BB0CF18F4D}" type="presParOf" srcId="{F816CBA9-5D94-49F5-B1F4-2080000CEEF0}" destId="{E86ED14F-BFD0-4A51-8351-F33F9D1C9F89}" srcOrd="0" destOrd="0" presId="urn:microsoft.com/office/officeart/2005/8/layout/pyramid1"/>
    <dgm:cxn modelId="{D9EB3E78-DB6B-4289-A58E-FB362EFF77D3}" type="presParOf" srcId="{F816CBA9-5D94-49F5-B1F4-2080000CEEF0}" destId="{9114852A-03E2-441F-BCCC-0B6FA1CDCC64}" srcOrd="1" destOrd="0" presId="urn:microsoft.com/office/officeart/2005/8/layout/pyramid1"/>
    <dgm:cxn modelId="{20694ACD-8C84-46A0-9CFA-5083A84024F9}" type="presParOf" srcId="{39872D71-C1C9-4659-A3BC-2114262B1934}" destId="{F3BDCDD8-F64C-41B2-BAA7-FDF3F16E79B4}" srcOrd="2" destOrd="0" presId="urn:microsoft.com/office/officeart/2005/8/layout/pyramid1"/>
    <dgm:cxn modelId="{C63AFC80-6505-49CD-928F-6F686E4C9924}" type="presParOf" srcId="{F3BDCDD8-F64C-41B2-BAA7-FDF3F16E79B4}" destId="{C87C746B-76F9-48F1-9652-A139BC723D26}" srcOrd="0" destOrd="0" presId="urn:microsoft.com/office/officeart/2005/8/layout/pyramid1"/>
    <dgm:cxn modelId="{582E08A2-D20F-4E60-B0D9-2CF9A8607C52}" type="presParOf" srcId="{F3BDCDD8-F64C-41B2-BAA7-FDF3F16E79B4}" destId="{0F8D02B3-DFE0-4A96-B43B-2A5E137F3D33}"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AD7686-3B95-41FC-BEAF-6564C4FC22F1}">
      <dsp:nvSpPr>
        <dsp:cNvPr id="0" name=""/>
        <dsp:cNvSpPr/>
      </dsp:nvSpPr>
      <dsp:spPr>
        <a:xfrm>
          <a:off x="33103" y="0"/>
          <a:ext cx="2576426" cy="2576426"/>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B27A27-018B-4471-901A-30FC8D426E05}">
      <dsp:nvSpPr>
        <dsp:cNvPr id="0" name=""/>
        <dsp:cNvSpPr/>
      </dsp:nvSpPr>
      <dsp:spPr>
        <a:xfrm>
          <a:off x="1321316" y="259026"/>
          <a:ext cx="1674676" cy="609888"/>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a:t>Environment</a:t>
          </a:r>
        </a:p>
      </dsp:txBody>
      <dsp:txXfrm>
        <a:off x="1351088" y="288798"/>
        <a:ext cx="1615132" cy="550344"/>
      </dsp:txXfrm>
    </dsp:sp>
    <dsp:sp modelId="{8B936F66-6305-435C-A084-80661DB4B536}">
      <dsp:nvSpPr>
        <dsp:cNvPr id="0" name=""/>
        <dsp:cNvSpPr/>
      </dsp:nvSpPr>
      <dsp:spPr>
        <a:xfrm>
          <a:off x="1321316" y="945150"/>
          <a:ext cx="1674676" cy="609888"/>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a:t>Health</a:t>
          </a:r>
        </a:p>
      </dsp:txBody>
      <dsp:txXfrm>
        <a:off x="1351088" y="974922"/>
        <a:ext cx="1615132" cy="550344"/>
      </dsp:txXfrm>
    </dsp:sp>
    <dsp:sp modelId="{11F1B5FB-D3DB-4004-BF8C-58AC8106B5AA}">
      <dsp:nvSpPr>
        <dsp:cNvPr id="0" name=""/>
        <dsp:cNvSpPr/>
      </dsp:nvSpPr>
      <dsp:spPr>
        <a:xfrm>
          <a:off x="1321316" y="1631275"/>
          <a:ext cx="1674676" cy="609888"/>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a:t>Safety</a:t>
          </a:r>
        </a:p>
      </dsp:txBody>
      <dsp:txXfrm>
        <a:off x="1351088" y="1661047"/>
        <a:ext cx="1615132" cy="5503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AD7686-3B95-41FC-BEAF-6564C4FC22F1}">
      <dsp:nvSpPr>
        <dsp:cNvPr id="0" name=""/>
        <dsp:cNvSpPr/>
      </dsp:nvSpPr>
      <dsp:spPr>
        <a:xfrm>
          <a:off x="33103" y="0"/>
          <a:ext cx="2576426" cy="2576426"/>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B27A27-018B-4471-901A-30FC8D426E05}">
      <dsp:nvSpPr>
        <dsp:cNvPr id="0" name=""/>
        <dsp:cNvSpPr/>
      </dsp:nvSpPr>
      <dsp:spPr>
        <a:xfrm>
          <a:off x="1321316" y="259026"/>
          <a:ext cx="1674676" cy="609888"/>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a:t>Environment</a:t>
          </a:r>
        </a:p>
      </dsp:txBody>
      <dsp:txXfrm>
        <a:off x="1351088" y="288798"/>
        <a:ext cx="1615132" cy="550344"/>
      </dsp:txXfrm>
    </dsp:sp>
    <dsp:sp modelId="{8B936F66-6305-435C-A084-80661DB4B536}">
      <dsp:nvSpPr>
        <dsp:cNvPr id="0" name=""/>
        <dsp:cNvSpPr/>
      </dsp:nvSpPr>
      <dsp:spPr>
        <a:xfrm>
          <a:off x="1321316" y="945150"/>
          <a:ext cx="1674676" cy="609888"/>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a:t>Health</a:t>
          </a:r>
        </a:p>
      </dsp:txBody>
      <dsp:txXfrm>
        <a:off x="1351088" y="974922"/>
        <a:ext cx="1615132" cy="550344"/>
      </dsp:txXfrm>
    </dsp:sp>
    <dsp:sp modelId="{11F1B5FB-D3DB-4004-BF8C-58AC8106B5AA}">
      <dsp:nvSpPr>
        <dsp:cNvPr id="0" name=""/>
        <dsp:cNvSpPr/>
      </dsp:nvSpPr>
      <dsp:spPr>
        <a:xfrm>
          <a:off x="1321316" y="1631275"/>
          <a:ext cx="1674676" cy="609888"/>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a:t>Safety</a:t>
          </a:r>
        </a:p>
      </dsp:txBody>
      <dsp:txXfrm>
        <a:off x="1351088" y="1661047"/>
        <a:ext cx="1615132" cy="5503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87B897-F474-4B4A-A663-51C8FE6E15CE}">
      <dsp:nvSpPr>
        <dsp:cNvPr id="0" name=""/>
        <dsp:cNvSpPr/>
      </dsp:nvSpPr>
      <dsp:spPr>
        <a:xfrm>
          <a:off x="1463179" y="0"/>
          <a:ext cx="1463178" cy="867845"/>
        </a:xfrm>
        <a:prstGeom prst="trapezoid">
          <a:avLst>
            <a:gd name="adj" fmla="val 84299"/>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360000" rIns="16510" bIns="16510" numCol="1" spcCol="1270" anchor="ctr" anchorCtr="0">
          <a:noAutofit/>
        </a:bodyPr>
        <a:lstStyle/>
        <a:p>
          <a:pPr lvl="0" algn="ctr" defTabSz="577850">
            <a:lnSpc>
              <a:spcPct val="90000"/>
            </a:lnSpc>
            <a:spcBef>
              <a:spcPct val="0"/>
            </a:spcBef>
            <a:spcAft>
              <a:spcPct val="35000"/>
            </a:spcAft>
          </a:pPr>
          <a:r>
            <a:rPr lang="en-US" sz="1300" b="1" kern="1200" dirty="0"/>
            <a:t>Casualties</a:t>
          </a:r>
        </a:p>
      </dsp:txBody>
      <dsp:txXfrm>
        <a:off x="1463179" y="0"/>
        <a:ext cx="1463178" cy="867845"/>
      </dsp:txXfrm>
    </dsp:sp>
    <dsp:sp modelId="{E86ED14F-BFD0-4A51-8351-F33F9D1C9F89}">
      <dsp:nvSpPr>
        <dsp:cNvPr id="0" name=""/>
        <dsp:cNvSpPr/>
      </dsp:nvSpPr>
      <dsp:spPr>
        <a:xfrm>
          <a:off x="731589" y="867846"/>
          <a:ext cx="2926357" cy="867845"/>
        </a:xfrm>
        <a:prstGeom prst="trapezoid">
          <a:avLst>
            <a:gd name="adj" fmla="val 84299"/>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a:t>Minor injuries</a:t>
          </a:r>
        </a:p>
      </dsp:txBody>
      <dsp:txXfrm>
        <a:off x="1243702" y="867846"/>
        <a:ext cx="1902132" cy="867845"/>
      </dsp:txXfrm>
    </dsp:sp>
    <dsp:sp modelId="{C87C746B-76F9-48F1-9652-A139BC723D26}">
      <dsp:nvSpPr>
        <dsp:cNvPr id="0" name=""/>
        <dsp:cNvSpPr/>
      </dsp:nvSpPr>
      <dsp:spPr>
        <a:xfrm>
          <a:off x="0" y="1735692"/>
          <a:ext cx="4389537" cy="867845"/>
        </a:xfrm>
        <a:prstGeom prst="trapezoid">
          <a:avLst>
            <a:gd name="adj" fmla="val 84299"/>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a:t>Unsafe behaviors</a:t>
          </a:r>
        </a:p>
      </dsp:txBody>
      <dsp:txXfrm>
        <a:off x="768168" y="1735692"/>
        <a:ext cx="2853199" cy="867845"/>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12/17/2020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05351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750591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66127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646919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744785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481568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833087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227888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564365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495279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43583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7525591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716355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400476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01352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55444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09073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62728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r>
              <a:rPr lang="en-US" altLang="zh-CN" sz="1100" kern="1200" dirty="0" smtClean="0">
                <a:solidFill>
                  <a:schemeClr val="tx1"/>
                </a:solidFill>
                <a:latin typeface="+mn-lt"/>
                <a:ea typeface="微软雅黑" panose="020B0503020204020204" pitchFamily="34" charset="-122"/>
                <a:cs typeface="+mn-cs"/>
              </a:rPr>
              <a:t>Example: Got electric shock due to carelessness</a:t>
            </a:r>
            <a:endParaRPr lang="zh-CN" altLang="en-US" dirty="0">
              <a:latin typeface="+mn-lt"/>
            </a:endParaRPr>
          </a:p>
        </p:txBody>
      </p:sp>
    </p:spTree>
    <p:extLst>
      <p:ext uri="{BB962C8B-B14F-4D97-AF65-F5344CB8AC3E}">
        <p14:creationId xmlns:p14="http://schemas.microsoft.com/office/powerpoint/2010/main" val="11280812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598751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r>
              <a:rPr lang="en-US" altLang="zh-CN" dirty="0" smtClean="0"/>
              <a:t>Sensing current: minimum value of electric current sensed by human bodies. Average sensing current ranges from 0.7–1.1 mA. In general, sensing current brings no harm to human bodies. </a:t>
            </a:r>
          </a:p>
          <a:p>
            <a:r>
              <a:rPr lang="en-US" altLang="zh-CN" dirty="0" smtClean="0"/>
              <a:t>Let-go current: maximum value of electric current through the body of a person at which that person can release himself or herself. Average let-go current ranges from 10–16 mA. In general, let-go current can be tolerated and cause no harms. </a:t>
            </a:r>
          </a:p>
          <a:p>
            <a:r>
              <a:rPr lang="en-US" altLang="zh-CN" dirty="0" smtClean="0"/>
              <a:t>Deadly current: minimum value of electric current that endangers life within a short time. 100 mA and higher current causes death. When the current is below DC 50 mA and industrial frequency 30 mA, it does not pose life risks. (So, DC 50 mA and industrial frequency 30 mA are regarded as the upper thresholds of safe current.)</a:t>
            </a:r>
          </a:p>
          <a:p>
            <a:endParaRPr lang="en-US" altLang="zh-CN" dirty="0" smtClean="0"/>
          </a:p>
          <a:p>
            <a:endParaRPr lang="zh-CN" altLang="en-US" dirty="0"/>
          </a:p>
        </p:txBody>
      </p:sp>
    </p:spTree>
    <p:extLst>
      <p:ext uri="{BB962C8B-B14F-4D97-AF65-F5344CB8AC3E}">
        <p14:creationId xmlns:p14="http://schemas.microsoft.com/office/powerpoint/2010/main" val="10510973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pPr marL="180000" marR="0" indent="-180000" algn="l" defTabSz="914400" rtl="0" eaLnBrk="0" fontAlgn="base" latinLnBrk="0" hangingPunct="1">
              <a:lnSpc>
                <a:spcPct val="125000"/>
              </a:lnSpc>
              <a:spcBef>
                <a:spcPct val="0"/>
              </a:spcBef>
              <a:spcAft>
                <a:spcPts val="600"/>
              </a:spcAft>
              <a:buClrTx/>
              <a:buSzPct val="60000"/>
              <a:tabLst/>
              <a:defRPr/>
            </a:pPr>
            <a:r>
              <a:rPr lang="en-US" altLang="zh-CN" sz="1100" dirty="0" smtClean="0">
                <a:solidFill>
                  <a:srgbClr val="FF0000"/>
                </a:solidFill>
              </a:rPr>
              <a:t>Note: Metal parts that pose dangerous voltage risks due to insulation damage or other causes must be grounded. Metal shells of electrical devices, such as motors, transformers, switches, and lighting devices, should all be grounded. In common low-voltage systems, ground resistance should be less than 4 ohms. </a:t>
            </a:r>
          </a:p>
          <a:p>
            <a:endParaRPr lang="zh-CN" altLang="en-US" dirty="0"/>
          </a:p>
        </p:txBody>
      </p:sp>
    </p:spTree>
    <p:extLst>
      <p:ext uri="{BB962C8B-B14F-4D97-AF65-F5344CB8AC3E}">
        <p14:creationId xmlns:p14="http://schemas.microsoft.com/office/powerpoint/2010/main" val="31654969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3641490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pPr marL="180000" marR="0" indent="-180000" algn="l" defTabSz="914400" rtl="0" eaLnBrk="0" fontAlgn="base" latinLnBrk="0" hangingPunct="1">
              <a:lnSpc>
                <a:spcPct val="125000"/>
              </a:lnSpc>
              <a:spcBef>
                <a:spcPct val="0"/>
              </a:spcBef>
              <a:spcAft>
                <a:spcPts val="600"/>
              </a:spcAft>
              <a:buClrTx/>
              <a:buSzPct val="60000"/>
              <a:tabLst/>
              <a:defRPr/>
            </a:pPr>
            <a:r>
              <a:rPr lang="en-US" altLang="zh-CN" sz="1100" dirty="0" smtClean="0">
                <a:solidFill>
                  <a:srgbClr val="FF0000"/>
                </a:solidFill>
              </a:rPr>
              <a:t>Note: Installing fuses and switches in the ground cable loop is not allowed. </a:t>
            </a:r>
          </a:p>
          <a:p>
            <a:endParaRPr lang="zh-CN" altLang="en-US" dirty="0"/>
          </a:p>
        </p:txBody>
      </p:sp>
    </p:spTree>
    <p:extLst>
      <p:ext uri="{BB962C8B-B14F-4D97-AF65-F5344CB8AC3E}">
        <p14:creationId xmlns:p14="http://schemas.microsoft.com/office/powerpoint/2010/main" val="6106214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pPr marL="180000" indent="-180000" fontAlgn="ctr">
              <a:lnSpc>
                <a:spcPct val="130000"/>
              </a:lnSpc>
              <a:buClr>
                <a:schemeClr val="bg1">
                  <a:lumMod val="50000"/>
                </a:schemeClr>
              </a:buClr>
              <a:buSzPct val="50000"/>
            </a:pPr>
            <a:r>
              <a:rPr lang="en-US" altLang="zh-CN" sz="1100" kern="1200" dirty="0" smtClean="0">
                <a:solidFill>
                  <a:schemeClr val="tx1"/>
                </a:solidFill>
                <a:latin typeface="+mn-lt"/>
                <a:ea typeface="微软雅黑" panose="020B0503020204020204" pitchFamily="34" charset="-122"/>
                <a:cs typeface="+mn-cs"/>
              </a:rPr>
              <a:t>In general, the lightning rod is used to protect the outdoor power transformation and distribution devices, buildings, and structures. The lightning wire is used to protect the power cables.</a:t>
            </a:r>
          </a:p>
          <a:p>
            <a:pPr marL="180000" indent="-180000" fontAlgn="ctr">
              <a:lnSpc>
                <a:spcPct val="130000"/>
              </a:lnSpc>
              <a:buClr>
                <a:schemeClr val="bg1">
                  <a:lumMod val="50000"/>
                </a:schemeClr>
              </a:buClr>
              <a:buSzPct val="50000"/>
            </a:pPr>
            <a:r>
              <a:rPr lang="en-US" altLang="zh-CN" sz="1100" kern="1200" dirty="0" smtClean="0">
                <a:solidFill>
                  <a:schemeClr val="tx1"/>
                </a:solidFill>
                <a:latin typeface="+mn-lt"/>
                <a:ea typeface="微软雅黑" panose="020B0503020204020204" pitchFamily="34" charset="-122"/>
                <a:cs typeface="+mn-cs"/>
              </a:rPr>
              <a:t>The lightning net and belt are used to protect the buildings. The surge protector is used to protect the devices. </a:t>
            </a:r>
          </a:p>
          <a:p>
            <a:endParaRPr lang="zh-CN" altLang="en-US" dirty="0"/>
          </a:p>
        </p:txBody>
      </p:sp>
    </p:spTree>
    <p:extLst>
      <p:ext uri="{BB962C8B-B14F-4D97-AF65-F5344CB8AC3E}">
        <p14:creationId xmlns:p14="http://schemas.microsoft.com/office/powerpoint/2010/main" val="23737814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856306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04852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761742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029278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pPr marL="180000" marR="0" indent="-180000" algn="l" defTabSz="914400" rtl="0" eaLnBrk="0" fontAlgn="base" latinLnBrk="0" hangingPunct="1">
              <a:lnSpc>
                <a:spcPct val="125000"/>
              </a:lnSpc>
              <a:spcBef>
                <a:spcPct val="0"/>
              </a:spcBef>
              <a:spcAft>
                <a:spcPts val="600"/>
              </a:spcAft>
              <a:buClrTx/>
              <a:buSzPct val="60000"/>
              <a:tabLst/>
              <a:defRPr/>
            </a:pPr>
            <a:r>
              <a:rPr lang="en-US" altLang="zh-CN" dirty="0" smtClean="0">
                <a:solidFill>
                  <a:srgbClr val="FF0000"/>
                </a:solidFill>
              </a:rPr>
              <a:t>Tips: diagrams for socket connections</a:t>
            </a:r>
          </a:p>
          <a:p>
            <a:endParaRPr lang="zh-CN" altLang="en-US" dirty="0"/>
          </a:p>
        </p:txBody>
      </p:sp>
    </p:spTree>
    <p:extLst>
      <p:ext uri="{BB962C8B-B14F-4D97-AF65-F5344CB8AC3E}">
        <p14:creationId xmlns:p14="http://schemas.microsoft.com/office/powerpoint/2010/main" val="36851268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130016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101653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Protect a lithium battery from mechanical vibration, collision, punctures, and strong impact. Otherwise, the battery may catch fire.</a:t>
            </a:r>
          </a:p>
          <a:p>
            <a:r>
              <a:rPr lang="en-US" smtClean="0"/>
              <a:t>Battery short-circuits may cause personal injury. The high transient current generated by a short-circuit may release a surge of energy and cause fire.</a:t>
            </a:r>
          </a:p>
          <a:p>
            <a:r>
              <a:rPr lang="en-US" smtClean="0"/>
              <a:t>The lithium battery is an enclosed battery system and will not release any gases under normal operations. If the lithium battery is severely misused, for example, being burned or thunderstruck, the battery may be damaged, resulting in electrolyte leakage. Because the electrolyte is of organic carbonate nature, it may produce CO2, CO, and N2 after being burned.</a:t>
            </a:r>
          </a:p>
          <a:p>
            <a:r>
              <a:rPr lang="en-US" smtClean="0"/>
              <a:t>On April 5, 2017, a battery string accident occurred in the network equipment room of Beijing University of Posts and Telecommunications. As a result, the networks of multiple universities in Beijing were interrupted.</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39295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146737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440309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653470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12410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863666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466698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9854458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453911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r>
              <a:rPr lang="en-US" altLang="zh-CN" dirty="0" smtClean="0"/>
              <a:t>Answer:</a:t>
            </a:r>
            <a:r>
              <a:rPr lang="en-US" altLang="zh-CN" baseline="0" dirty="0" smtClean="0"/>
              <a:t> ABCD</a:t>
            </a:r>
            <a:endParaRPr lang="zh-CN" altLang="en-US" dirty="0"/>
          </a:p>
        </p:txBody>
      </p:sp>
    </p:spTree>
    <p:extLst>
      <p:ext uri="{BB962C8B-B14F-4D97-AF65-F5344CB8AC3E}">
        <p14:creationId xmlns:p14="http://schemas.microsoft.com/office/powerpoint/2010/main" val="29382576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511842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31651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400452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46304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r>
              <a:rPr lang="en-US" altLang="zh-CN" dirty="0" smtClean="0"/>
              <a:t>2015.7.4</a:t>
            </a:r>
          </a:p>
          <a:p>
            <a:pPr lvl="1"/>
            <a:r>
              <a:rPr lang="zh-CN" altLang="en-US" dirty="0" smtClean="0"/>
              <a:t>调整版权和页码对齐，位于参考线</a:t>
            </a:r>
            <a:r>
              <a:rPr lang="en-US" altLang="zh-CN" dirty="0" smtClean="0"/>
              <a:t>8.5</a:t>
            </a:r>
            <a:r>
              <a:rPr lang="zh-CN" altLang="en-US" dirty="0" smtClean="0"/>
              <a:t>到</a:t>
            </a:r>
            <a:r>
              <a:rPr lang="en-US" altLang="zh-CN" dirty="0" smtClean="0"/>
              <a:t>8.9</a:t>
            </a:r>
            <a:r>
              <a:rPr lang="zh-CN" altLang="en-US" dirty="0" smtClean="0"/>
              <a:t>之间。</a:t>
            </a:r>
            <a:endParaRPr lang="en-US" altLang="zh-CN" dirty="0" smtClean="0"/>
          </a:p>
          <a:p>
            <a:pPr lvl="0"/>
            <a:r>
              <a:rPr lang="en-US" altLang="zh-CN" dirty="0" smtClean="0"/>
              <a:t>2015.7.14</a:t>
            </a:r>
          </a:p>
          <a:p>
            <a:pPr lvl="1"/>
            <a:r>
              <a:rPr lang="zh-CN" altLang="en-US" dirty="0" smtClean="0"/>
              <a:t>新增更多信息和推荐的样例。</a:t>
            </a:r>
            <a:endParaRPr lang="en-US" altLang="zh-CN" dirty="0" smtClean="0"/>
          </a:p>
          <a:p>
            <a:pPr lvl="0"/>
            <a:r>
              <a:rPr lang="en-US" altLang="zh-CN" dirty="0" smtClean="0"/>
              <a:t>2015.8.3</a:t>
            </a:r>
          </a:p>
          <a:p>
            <a:pPr lvl="1"/>
            <a:r>
              <a:rPr lang="zh-CN" altLang="en-US" dirty="0" smtClean="0"/>
              <a:t>胶片主体和备注页，段落设置为“允许标点溢出边界”。</a:t>
            </a:r>
            <a:endParaRPr lang="en-US" altLang="zh-CN" dirty="0" smtClean="0"/>
          </a:p>
          <a:p>
            <a:pPr lvl="0"/>
            <a:r>
              <a:rPr lang="en-US" altLang="zh-CN" dirty="0" smtClean="0"/>
              <a:t>2015.8.4</a:t>
            </a:r>
          </a:p>
          <a:p>
            <a:pPr lvl="1"/>
            <a:r>
              <a:rPr lang="zh-CN" altLang="en-US" dirty="0" smtClean="0"/>
              <a:t>删除缩略语页。</a:t>
            </a:r>
            <a:endParaRPr lang="en-US" altLang="zh-CN" dirty="0" smtClean="0"/>
          </a:p>
          <a:p>
            <a:r>
              <a:rPr lang="en-US" altLang="zh-CN" dirty="0" smtClean="0"/>
              <a:t>2015.9.2</a:t>
            </a:r>
          </a:p>
          <a:p>
            <a:pPr lvl="1"/>
            <a:r>
              <a:rPr lang="zh-CN" altLang="en-US" dirty="0" smtClean="0"/>
              <a:t>新增备注页页眉，居于备注页正上方，显示本章标题。</a:t>
            </a:r>
            <a:endParaRPr lang="en-US" altLang="zh-CN" dirty="0" smtClean="0"/>
          </a:p>
          <a:p>
            <a:pPr lvl="0"/>
            <a:r>
              <a:rPr lang="en-US" altLang="zh-CN" dirty="0" smtClean="0"/>
              <a:t>2015.9.14</a:t>
            </a:r>
          </a:p>
          <a:p>
            <a:pPr lvl="1"/>
            <a:r>
              <a:rPr lang="zh-CN" altLang="en-US" dirty="0" smtClean="0"/>
              <a:t>删除“谢谢”那页的白色“谢谢”。</a:t>
            </a:r>
            <a:endParaRPr lang="en-US" altLang="zh-CN" dirty="0" smtClean="0"/>
          </a:p>
          <a:p>
            <a:pPr lvl="0"/>
            <a:r>
              <a:rPr lang="en-US" altLang="zh-CN" dirty="0" smtClean="0"/>
              <a:t>2017.11.8</a:t>
            </a:r>
          </a:p>
          <a:p>
            <a:pPr lvl="1"/>
            <a:r>
              <a:rPr lang="zh-CN" altLang="en-US" dirty="0" smtClean="0"/>
              <a:t>调整母版中标题宽度。</a:t>
            </a:r>
            <a:endParaRPr lang="en-US" altLang="zh-CN" dirty="0" smtClean="0"/>
          </a:p>
        </p:txBody>
      </p:sp>
    </p:spTree>
    <p:extLst>
      <p:ext uri="{BB962C8B-B14F-4D97-AF65-F5344CB8AC3E}">
        <p14:creationId xmlns:p14="http://schemas.microsoft.com/office/powerpoint/2010/main" val="26476023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53419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830178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For different production processes and different types of accidents, the preceding proportion relationship may not be the same. However, this statistical rule indicates that in the same activity, numerous accidents inevitably lead to major casualty accidents. To prevent the occurrence of major accidents, we must reduce and eliminate non-injury accidents, and pay attention to the risks of accidents and near misses. Otherwise, serious accidents will occur.</a:t>
            </a:r>
          </a:p>
          <a:p>
            <a:r>
              <a:rPr lang="en-US" dirty="0" smtClean="0"/>
              <a:t>Tip of the iceberg</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65045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512224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5#Thank You">
    <p:spTree>
      <p:nvGrpSpPr>
        <p:cNvPr id="1" name=""/>
        <p:cNvGrpSpPr/>
        <p:nvPr/>
      </p:nvGrpSpPr>
      <p:grpSpPr>
        <a:xfrm>
          <a:off x="0" y="0"/>
          <a:ext cx="0" cy="0"/>
          <a:chOff x="0" y="0"/>
          <a:chExt cx="0" cy="0"/>
        </a:xfrm>
      </p:grpSpPr>
      <p:sp>
        <p:nvSpPr>
          <p:cNvPr id="4" name="Text Box 8"/>
          <p:cNvSpPr txBox="1">
            <a:spLocks noChangeArrowheads="1"/>
          </p:cNvSpPr>
          <p:nvPr userDrawn="1"/>
        </p:nvSpPr>
        <p:spPr bwMode="auto">
          <a:xfrm>
            <a:off x="4544711" y="2503488"/>
            <a:ext cx="2639631" cy="710065"/>
          </a:xfrm>
          <a:prstGeom prst="rect">
            <a:avLst/>
          </a:prstGeom>
          <a:noFill/>
          <a:ln w="9525">
            <a:noFill/>
            <a:miter lim="800000"/>
            <a:headEnd/>
            <a:tailEnd/>
          </a:ln>
        </p:spPr>
        <p:txBody>
          <a:bodyPr wrap="none" lIns="78358" tIns="39179" rIns="78358" bIns="39179">
            <a:spAutoFit/>
          </a:bodyPr>
          <a:lstStyle/>
          <a:p>
            <a:pPr defTabSz="784225" eaLnBrk="0" fontAlgn="base" hangingPunct="0">
              <a:buSzPct val="100000"/>
              <a:defRPr/>
            </a:pPr>
            <a:r>
              <a:rPr lang="en-US" altLang="zh-CN" sz="4100" dirty="0" smtClean="0">
                <a:solidFill>
                  <a:srgbClr val="990000"/>
                </a:solidFill>
                <a:latin typeface="Arial" charset="0"/>
                <a:ea typeface="华文细黑" pitchFamily="2" charset="-122"/>
                <a:sym typeface="FrutigerNext LT Regular" pitchFamily="34" charset="0"/>
              </a:rPr>
              <a:t>Thank You</a:t>
            </a:r>
            <a:endParaRPr lang="zh-CN" altLang="zh-CN" sz="4100" dirty="0">
              <a:solidFill>
                <a:srgbClr val="990000"/>
              </a:solidFill>
              <a:latin typeface="Arial" charset="0"/>
              <a:ea typeface="华文细黑" pitchFamily="2" charset="-122"/>
              <a:sym typeface="FrutigerNext LT Regular" pitchFamily="34" charset="0"/>
            </a:endParaRPr>
          </a:p>
        </p:txBody>
      </p:sp>
    </p:spTree>
    <p:extLst>
      <p:ext uri="{BB962C8B-B14F-4D97-AF65-F5344CB8AC3E}">
        <p14:creationId xmlns:p14="http://schemas.microsoft.com/office/powerpoint/2010/main" val="196267868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Revision Record">
    <p:spTree>
      <p:nvGrpSpPr>
        <p:cNvPr id="1" name=""/>
        <p:cNvGrpSpPr/>
        <p:nvPr/>
      </p:nvGrpSpPr>
      <p:grpSpPr>
        <a:xfrm>
          <a:off x="0" y="0"/>
          <a:ext cx="0" cy="0"/>
          <a:chOff x="0" y="0"/>
          <a:chExt cx="0" cy="0"/>
        </a:xfrm>
      </p:grpSpPr>
      <p:graphicFrame>
        <p:nvGraphicFramePr>
          <p:cNvPr id="17" name="Group 3"/>
          <p:cNvGraphicFramePr>
            <a:graphicFrameLocks noGrp="1"/>
          </p:cNvGraphicFramePr>
          <p:nvPr userDrawn="1"/>
        </p:nvGraphicFramePr>
        <p:xfrm>
          <a:off x="1007533" y="1417639"/>
          <a:ext cx="10464802" cy="1082675"/>
        </p:xfrm>
        <a:graphic>
          <a:graphicData uri="http://schemas.openxmlformats.org/drawingml/2006/table">
            <a:tbl>
              <a:tblPr/>
              <a:tblGrid>
                <a:gridCol w="3059004"/>
                <a:gridCol w="2155444"/>
                <a:gridCol w="2873927"/>
                <a:gridCol w="2376427"/>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Course Code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Product</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Product Version</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smtClean="0">
                          <a:ln>
                            <a:noFill/>
                          </a:ln>
                          <a:solidFill>
                            <a:schemeClr val="tx1"/>
                          </a:solidFill>
                          <a:effectLst/>
                          <a:latin typeface="FrutigerNext LT Regular" pitchFamily="34" charset="0"/>
                          <a:ea typeface="华文细黑"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8" name="Group 21"/>
          <p:cNvGraphicFramePr>
            <a:graphicFrameLocks noGrp="1"/>
          </p:cNvGraphicFramePr>
          <p:nvPr userDrawn="1"/>
        </p:nvGraphicFramePr>
        <p:xfrm>
          <a:off x="1007533" y="2940051"/>
          <a:ext cx="10464800" cy="3038475"/>
        </p:xfrm>
        <a:graphic>
          <a:graphicData uri="http://schemas.openxmlformats.org/drawingml/2006/table">
            <a:tbl>
              <a:tblPr/>
              <a:tblGrid>
                <a:gridCol w="3085809"/>
                <a:gridCol w="2155920"/>
                <a:gridCol w="2912127"/>
                <a:gridCol w="2310944"/>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Author/ID</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Date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Reviewer/ID</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New</a:t>
                      </a:r>
                      <a:r>
                        <a:rPr kumimoji="1" lang="zh-CN" altLang="zh-CN" sz="1600" b="1" i="0" u="none" strike="noStrike" cap="none" normalizeH="0" baseline="0" dirty="0" smtClean="0">
                          <a:ln>
                            <a:noFill/>
                          </a:ln>
                          <a:solidFill>
                            <a:schemeClr val="tx1"/>
                          </a:solidFill>
                          <a:effectLst/>
                          <a:latin typeface="FrutigerNext LT Regular" pitchFamily="34" charset="0"/>
                          <a:ea typeface="华文细黑" pitchFamily="2" charset="-122"/>
                        </a:rPr>
                        <a:t>/</a:t>
                      </a: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 Update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5" name="文本占位符 7"/>
          <p:cNvSpPr>
            <a:spLocks noGrp="1"/>
          </p:cNvSpPr>
          <p:nvPr>
            <p:ph type="body" sz="quarter" idx="17" hasCustomPrompt="1"/>
          </p:nvPr>
        </p:nvSpPr>
        <p:spPr>
          <a:xfrm>
            <a:off x="1007534" y="1988841"/>
            <a:ext cx="3024237"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Course Code</a:t>
            </a:r>
          </a:p>
        </p:txBody>
      </p:sp>
      <p:sp>
        <p:nvSpPr>
          <p:cNvPr id="36" name="文本占位符 7"/>
          <p:cNvSpPr>
            <a:spLocks noGrp="1"/>
          </p:cNvSpPr>
          <p:nvPr>
            <p:ph type="body" sz="quarter" idx="18" hasCustomPrompt="1"/>
          </p:nvPr>
        </p:nvSpPr>
        <p:spPr>
          <a:xfrm>
            <a:off x="4079776" y="1988841"/>
            <a:ext cx="21100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Product</a:t>
            </a:r>
          </a:p>
        </p:txBody>
      </p:sp>
      <p:sp>
        <p:nvSpPr>
          <p:cNvPr id="37" name="文本占位符 7"/>
          <p:cNvSpPr>
            <a:spLocks noGrp="1"/>
          </p:cNvSpPr>
          <p:nvPr>
            <p:ph type="body" sz="quarter" idx="19" hasCustomPrompt="1"/>
          </p:nvPr>
        </p:nvSpPr>
        <p:spPr>
          <a:xfrm>
            <a:off x="6239933" y="1988841"/>
            <a:ext cx="2880403"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X.X</a:t>
            </a:r>
          </a:p>
        </p:txBody>
      </p:sp>
      <p:sp>
        <p:nvSpPr>
          <p:cNvPr id="38" name="文本占位符 7"/>
          <p:cNvSpPr>
            <a:spLocks noGrp="1"/>
          </p:cNvSpPr>
          <p:nvPr>
            <p:ph type="body" sz="quarter" idx="20" hasCustomPrompt="1"/>
          </p:nvPr>
        </p:nvSpPr>
        <p:spPr>
          <a:xfrm>
            <a:off x="9120336" y="1988841"/>
            <a:ext cx="2351997"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X.X</a:t>
            </a:r>
          </a:p>
        </p:txBody>
      </p:sp>
      <p:sp>
        <p:nvSpPr>
          <p:cNvPr id="43" name="文本占位符 7"/>
          <p:cNvSpPr>
            <a:spLocks noGrp="1"/>
          </p:cNvSpPr>
          <p:nvPr>
            <p:ph type="body" sz="quarter" idx="13" hasCustomPrompt="1"/>
          </p:nvPr>
        </p:nvSpPr>
        <p:spPr>
          <a:xfrm>
            <a:off x="1007533" y="3500178"/>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44" name="文本占位符 7"/>
          <p:cNvSpPr>
            <a:spLocks noGrp="1"/>
          </p:cNvSpPr>
          <p:nvPr>
            <p:ph type="body" sz="quarter" idx="14" hasCustomPrompt="1"/>
          </p:nvPr>
        </p:nvSpPr>
        <p:spPr>
          <a:xfrm>
            <a:off x="4079776" y="3500178"/>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45" name="文本占位符 7"/>
          <p:cNvSpPr>
            <a:spLocks noGrp="1"/>
          </p:cNvSpPr>
          <p:nvPr>
            <p:ph type="body" sz="quarter" idx="15" hasCustomPrompt="1"/>
          </p:nvPr>
        </p:nvSpPr>
        <p:spPr>
          <a:xfrm>
            <a:off x="6239933" y="3500178"/>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46" name="文本占位符 7"/>
          <p:cNvSpPr>
            <a:spLocks noGrp="1"/>
          </p:cNvSpPr>
          <p:nvPr>
            <p:ph type="body" sz="quarter" idx="16" hasCustomPrompt="1"/>
          </p:nvPr>
        </p:nvSpPr>
        <p:spPr>
          <a:xfrm>
            <a:off x="9168341" y="3500178"/>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63" name="Rectangle 2"/>
          <p:cNvSpPr>
            <a:spLocks noChangeArrowheads="1"/>
          </p:cNvSpPr>
          <p:nvPr userDrawn="1"/>
        </p:nvSpPr>
        <p:spPr bwMode="auto">
          <a:xfrm>
            <a:off x="952501" y="573312"/>
            <a:ext cx="9402233" cy="479425"/>
          </a:xfrm>
          <a:prstGeom prst="rect">
            <a:avLst/>
          </a:prstGeom>
          <a:noFill/>
          <a:ln w="9525">
            <a:noFill/>
            <a:miter lim="800000"/>
            <a:headEnd/>
            <a:tailEnd/>
          </a:ln>
        </p:spPr>
        <p:txBody>
          <a:bodyPr lIns="78258" tIns="39127" rIns="78258" bIns="39127" anchor="ctr"/>
          <a:lstStyle/>
          <a:p>
            <a:pPr defTabSz="801688" fontAlgn="base"/>
            <a:r>
              <a:rPr lang="en-US" altLang="zh-CN" sz="3500" dirty="0" smtClean="0">
                <a:solidFill>
                  <a:srgbClr val="990000"/>
                </a:solidFill>
                <a:latin typeface="FrutigerNext LT Medium" pitchFamily="34" charset="0"/>
                <a:ea typeface="黑体" pitchFamily="2" charset="-122"/>
              </a:rPr>
              <a:t>Revision Record</a:t>
            </a:r>
            <a:endParaRPr lang="zh-CN" altLang="en-US" sz="3500" dirty="0">
              <a:solidFill>
                <a:srgbClr val="990000"/>
              </a:solidFill>
              <a:latin typeface="FrutigerNext LT Medium" pitchFamily="34" charset="0"/>
              <a:ea typeface="黑体" pitchFamily="2" charset="-122"/>
            </a:endParaRPr>
          </a:p>
        </p:txBody>
      </p:sp>
      <p:sp>
        <p:nvSpPr>
          <p:cNvPr id="64" name="Text Box 58"/>
          <p:cNvSpPr txBox="1">
            <a:spLocks noChangeArrowheads="1"/>
          </p:cNvSpPr>
          <p:nvPr userDrawn="1"/>
        </p:nvSpPr>
        <p:spPr bwMode="auto">
          <a:xfrm>
            <a:off x="7103435" y="529516"/>
            <a:ext cx="5088565" cy="523220"/>
          </a:xfrm>
          <a:prstGeom prst="rect">
            <a:avLst/>
          </a:prstGeom>
          <a:noFill/>
          <a:ln w="9525" algn="ctr">
            <a:noFill/>
            <a:miter lim="800000"/>
            <a:headEnd/>
            <a:tailEnd/>
          </a:ln>
        </p:spPr>
        <p:txBody>
          <a:bodyPr wrap="square">
            <a:spAutoFit/>
          </a:bodyPr>
          <a:lstStyle/>
          <a:p>
            <a:pPr>
              <a:spcBef>
                <a:spcPct val="50000"/>
              </a:spcBef>
            </a:pPr>
            <a:r>
              <a:rPr lang="en-US" altLang="zh-CN" sz="2800" dirty="0" smtClean="0">
                <a:solidFill>
                  <a:srgbClr val="4D4D4D"/>
                </a:solidFill>
                <a:latin typeface="Arial" charset="0"/>
              </a:rPr>
              <a:t>Do Not Print this Page</a:t>
            </a:r>
            <a:endParaRPr lang="zh-CN" altLang="en-US" sz="2800" dirty="0">
              <a:solidFill>
                <a:srgbClr val="4D4D4D"/>
              </a:solidFill>
              <a:latin typeface="Arial" charset="0"/>
            </a:endParaRPr>
          </a:p>
        </p:txBody>
      </p:sp>
      <p:sp>
        <p:nvSpPr>
          <p:cNvPr id="51" name="文本占位符 7"/>
          <p:cNvSpPr>
            <a:spLocks noGrp="1"/>
          </p:cNvSpPr>
          <p:nvPr>
            <p:ph type="body" sz="quarter" idx="21" hasCustomPrompt="1"/>
          </p:nvPr>
        </p:nvSpPr>
        <p:spPr>
          <a:xfrm>
            <a:off x="1007435" y="4004234"/>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52" name="文本占位符 7"/>
          <p:cNvSpPr>
            <a:spLocks noGrp="1"/>
          </p:cNvSpPr>
          <p:nvPr>
            <p:ph type="body" sz="quarter" idx="22" hasCustomPrompt="1"/>
          </p:nvPr>
        </p:nvSpPr>
        <p:spPr>
          <a:xfrm>
            <a:off x="4079678" y="4004234"/>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53" name="文本占位符 7"/>
          <p:cNvSpPr>
            <a:spLocks noGrp="1"/>
          </p:cNvSpPr>
          <p:nvPr>
            <p:ph type="body" sz="quarter" idx="23" hasCustomPrompt="1"/>
          </p:nvPr>
        </p:nvSpPr>
        <p:spPr>
          <a:xfrm>
            <a:off x="6239835" y="4004234"/>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54" name="文本占位符 7"/>
          <p:cNvSpPr>
            <a:spLocks noGrp="1"/>
          </p:cNvSpPr>
          <p:nvPr>
            <p:ph type="body" sz="quarter" idx="24" hasCustomPrompt="1"/>
          </p:nvPr>
        </p:nvSpPr>
        <p:spPr>
          <a:xfrm>
            <a:off x="9168243" y="4004234"/>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55" name="文本占位符 7"/>
          <p:cNvSpPr>
            <a:spLocks noGrp="1"/>
          </p:cNvSpPr>
          <p:nvPr>
            <p:ph type="body" sz="quarter" idx="25" hasCustomPrompt="1"/>
          </p:nvPr>
        </p:nvSpPr>
        <p:spPr>
          <a:xfrm>
            <a:off x="1007797" y="4508290"/>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56" name="文本占位符 7"/>
          <p:cNvSpPr>
            <a:spLocks noGrp="1"/>
          </p:cNvSpPr>
          <p:nvPr>
            <p:ph type="body" sz="quarter" idx="26" hasCustomPrompt="1"/>
          </p:nvPr>
        </p:nvSpPr>
        <p:spPr>
          <a:xfrm>
            <a:off x="4080040" y="4508290"/>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57" name="文本占位符 7"/>
          <p:cNvSpPr>
            <a:spLocks noGrp="1"/>
          </p:cNvSpPr>
          <p:nvPr>
            <p:ph type="body" sz="quarter" idx="27" hasCustomPrompt="1"/>
          </p:nvPr>
        </p:nvSpPr>
        <p:spPr>
          <a:xfrm>
            <a:off x="6240197" y="4508290"/>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58" name="文本占位符 7"/>
          <p:cNvSpPr>
            <a:spLocks noGrp="1"/>
          </p:cNvSpPr>
          <p:nvPr>
            <p:ph type="body" sz="quarter" idx="28" hasCustomPrompt="1"/>
          </p:nvPr>
        </p:nvSpPr>
        <p:spPr>
          <a:xfrm>
            <a:off x="9168605" y="4508290"/>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59" name="文本占位符 7"/>
          <p:cNvSpPr>
            <a:spLocks noGrp="1"/>
          </p:cNvSpPr>
          <p:nvPr>
            <p:ph type="body" sz="quarter" idx="29" hasCustomPrompt="1"/>
          </p:nvPr>
        </p:nvSpPr>
        <p:spPr>
          <a:xfrm>
            <a:off x="1007435" y="4976342"/>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60" name="文本占位符 7"/>
          <p:cNvSpPr>
            <a:spLocks noGrp="1"/>
          </p:cNvSpPr>
          <p:nvPr>
            <p:ph type="body" sz="quarter" idx="30" hasCustomPrompt="1"/>
          </p:nvPr>
        </p:nvSpPr>
        <p:spPr>
          <a:xfrm>
            <a:off x="4079678" y="4976342"/>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61" name="文本占位符 7"/>
          <p:cNvSpPr>
            <a:spLocks noGrp="1"/>
          </p:cNvSpPr>
          <p:nvPr>
            <p:ph type="body" sz="quarter" idx="31" hasCustomPrompt="1"/>
          </p:nvPr>
        </p:nvSpPr>
        <p:spPr>
          <a:xfrm>
            <a:off x="6239835" y="4976342"/>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62" name="文本占位符 7"/>
          <p:cNvSpPr>
            <a:spLocks noGrp="1"/>
          </p:cNvSpPr>
          <p:nvPr>
            <p:ph type="body" sz="quarter" idx="32" hasCustomPrompt="1"/>
          </p:nvPr>
        </p:nvSpPr>
        <p:spPr>
          <a:xfrm>
            <a:off x="9168243" y="4976342"/>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85" name="文本占位符 7"/>
          <p:cNvSpPr>
            <a:spLocks noGrp="1"/>
          </p:cNvSpPr>
          <p:nvPr>
            <p:ph type="body" sz="quarter" idx="33" hasCustomPrompt="1"/>
          </p:nvPr>
        </p:nvSpPr>
        <p:spPr>
          <a:xfrm>
            <a:off x="1007435" y="5480398"/>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86" name="文本占位符 7"/>
          <p:cNvSpPr>
            <a:spLocks noGrp="1"/>
          </p:cNvSpPr>
          <p:nvPr>
            <p:ph type="body" sz="quarter" idx="34" hasCustomPrompt="1"/>
          </p:nvPr>
        </p:nvSpPr>
        <p:spPr>
          <a:xfrm>
            <a:off x="4079678" y="5480398"/>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87" name="文本占位符 7"/>
          <p:cNvSpPr>
            <a:spLocks noGrp="1"/>
          </p:cNvSpPr>
          <p:nvPr>
            <p:ph type="body" sz="quarter" idx="35" hasCustomPrompt="1"/>
          </p:nvPr>
        </p:nvSpPr>
        <p:spPr>
          <a:xfrm>
            <a:off x="6239835" y="5480398"/>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88" name="文本占位符 7"/>
          <p:cNvSpPr>
            <a:spLocks noGrp="1"/>
          </p:cNvSpPr>
          <p:nvPr>
            <p:ph type="body" sz="quarter" idx="36" hasCustomPrompt="1"/>
          </p:nvPr>
        </p:nvSpPr>
        <p:spPr>
          <a:xfrm>
            <a:off x="9168243" y="5480398"/>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Tree>
    <p:extLst>
      <p:ext uri="{BB962C8B-B14F-4D97-AF65-F5344CB8AC3E}">
        <p14:creationId xmlns:p14="http://schemas.microsoft.com/office/powerpoint/2010/main" val="161974971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587388" y="515379"/>
            <a:ext cx="358335" cy="426359"/>
            <a:chOff x="3295650" y="230188"/>
            <a:chExt cx="936625" cy="1114426"/>
          </a:xfrm>
          <a:solidFill>
            <a:schemeClr val="bg1"/>
          </a:solidFill>
        </p:grpSpPr>
        <p:sp>
          <p:nvSpPr>
            <p:cNvPr id="31"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6"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文本占位符 6"/>
          <p:cNvSpPr>
            <a:spLocks noGrp="1"/>
          </p:cNvSpPr>
          <p:nvPr>
            <p:ph type="body" sz="quarter" idx="10" hasCustomPrompt="1"/>
          </p:nvPr>
        </p:nvSpPr>
        <p:spPr>
          <a:xfrm>
            <a:off x="454816" y="1233487"/>
            <a:ext cx="11307600" cy="4680000"/>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851130185"/>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prstGeom prst="rect">
            <a:avLst/>
          </a:prstGeo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673366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6760203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5015779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cSld name="2#Title">
    <p:spTree>
      <p:nvGrpSpPr>
        <p:cNvPr id="1" name=""/>
        <p:cNvGrpSpPr/>
        <p:nvPr/>
      </p:nvGrpSpPr>
      <p:grpSpPr>
        <a:xfrm>
          <a:off x="0" y="0"/>
          <a:ext cx="0" cy="0"/>
          <a:chOff x="0" y="0"/>
          <a:chExt cx="0" cy="0"/>
        </a:xfrm>
      </p:grpSpPr>
      <p:pic>
        <p:nvPicPr>
          <p:cNvPr id="3" name="Picture 46" descr="Logo"/>
          <p:cNvPicPr>
            <a:picLocks noChangeAspect="1" noChangeArrowheads="1"/>
          </p:cNvPicPr>
          <p:nvPr/>
        </p:nvPicPr>
        <p:blipFill>
          <a:blip r:embed="rId2" cstate="print"/>
          <a:srcRect/>
          <a:stretch>
            <a:fillRect/>
          </a:stretch>
        </p:blipFill>
        <p:spPr bwMode="auto">
          <a:xfrm>
            <a:off x="10011834" y="5578475"/>
            <a:ext cx="1094317" cy="820738"/>
          </a:xfrm>
          <a:prstGeom prst="rect">
            <a:avLst/>
          </a:prstGeom>
          <a:noFill/>
          <a:ln w="9525">
            <a:noFill/>
            <a:miter lim="800000"/>
            <a:headEnd/>
            <a:tailEnd/>
          </a:ln>
        </p:spPr>
      </p:pic>
      <p:pic>
        <p:nvPicPr>
          <p:cNvPr id="4" name="Picture 47" descr="2"/>
          <p:cNvPicPr>
            <a:picLocks noChangeAspect="1" noChangeArrowheads="1"/>
          </p:cNvPicPr>
          <p:nvPr/>
        </p:nvPicPr>
        <p:blipFill>
          <a:blip r:embed="rId3" cstate="print"/>
          <a:srcRect/>
          <a:stretch>
            <a:fillRect/>
          </a:stretch>
        </p:blipFill>
        <p:spPr bwMode="auto">
          <a:xfrm>
            <a:off x="0" y="782638"/>
            <a:ext cx="12192000" cy="3810000"/>
          </a:xfrm>
          <a:prstGeom prst="rect">
            <a:avLst/>
          </a:prstGeom>
          <a:noFill/>
          <a:ln w="9525">
            <a:noFill/>
            <a:miter lim="800000"/>
            <a:headEnd/>
            <a:tailEnd/>
          </a:ln>
        </p:spPr>
      </p:pic>
      <p:sp>
        <p:nvSpPr>
          <p:cNvPr id="5" name="Text Box 48"/>
          <p:cNvSpPr txBox="1">
            <a:spLocks noChangeArrowheads="1"/>
          </p:cNvSpPr>
          <p:nvPr/>
        </p:nvSpPr>
        <p:spPr bwMode="auto">
          <a:xfrm>
            <a:off x="9632951" y="4094163"/>
            <a:ext cx="1285947" cy="265564"/>
          </a:xfrm>
          <a:prstGeom prst="rect">
            <a:avLst/>
          </a:prstGeom>
          <a:noFill/>
          <a:ln w="9525">
            <a:noFill/>
            <a:miter lim="800000"/>
            <a:headEnd/>
            <a:tailEnd/>
          </a:ln>
        </p:spPr>
        <p:txBody>
          <a:bodyPr wrap="none" lIns="80114" tIns="40058" rIns="80114" bIns="40058">
            <a:spAutoFit/>
          </a:bodyPr>
          <a:lstStyle/>
          <a:p>
            <a:pPr defTabSz="801688" eaLnBrk="0" fontAlgn="base" hangingPunct="0">
              <a:defRPr/>
            </a:pPr>
            <a:r>
              <a:rPr lang="en-US" altLang="zh-CN" sz="1200" dirty="0">
                <a:solidFill>
                  <a:schemeClr val="bg1"/>
                </a:solidFill>
                <a:ea typeface="MS PGothic" pitchFamily="34" charset="-128"/>
              </a:rPr>
              <a:t>www.huawei.com</a:t>
            </a:r>
          </a:p>
        </p:txBody>
      </p:sp>
      <p:sp>
        <p:nvSpPr>
          <p:cNvPr id="1414185" name="Rectangle 41"/>
          <p:cNvSpPr>
            <a:spLocks noGrp="1" noChangeArrowheads="1"/>
          </p:cNvSpPr>
          <p:nvPr>
            <p:ph type="ctrTitle" sz="quarter" hasCustomPrompt="1"/>
          </p:nvPr>
        </p:nvSpPr>
        <p:spPr>
          <a:xfrm>
            <a:off x="1007533" y="1419226"/>
            <a:ext cx="8016792" cy="1470025"/>
          </a:xfrm>
          <a:prstGeom prst="rect">
            <a:avLst/>
          </a:prstGeom>
          <a:ln algn="ctr"/>
        </p:spPr>
        <p:txBody>
          <a:bodyPr lIns="87802" tIns="43901" rIns="87802" bIns="43901"/>
          <a:lstStyle>
            <a:lvl1pPr defTabSz="784225" eaLnBrk="0" hangingPunct="0">
              <a:defRPr sz="4300">
                <a:solidFill>
                  <a:schemeClr val="bg1"/>
                </a:solidFill>
              </a:defRPr>
            </a:lvl1pPr>
          </a:lstStyle>
          <a:p>
            <a:r>
              <a:rPr lang="en-US" altLang="zh-CN" dirty="0" smtClean="0"/>
              <a:t>Click to Edit Title</a:t>
            </a:r>
            <a:endParaRPr lang="zh-CN" altLang="en-US" dirty="0"/>
          </a:p>
        </p:txBody>
      </p:sp>
      <p:sp>
        <p:nvSpPr>
          <p:cNvPr id="7" name="Rectangle 14"/>
          <p:cNvSpPr>
            <a:spLocks noChangeArrowheads="1"/>
          </p:cNvSpPr>
          <p:nvPr userDrawn="1"/>
        </p:nvSpPr>
        <p:spPr bwMode="auto">
          <a:xfrm>
            <a:off x="874184" y="6207125"/>
            <a:ext cx="5016365" cy="265552"/>
          </a:xfrm>
          <a:prstGeom prst="rect">
            <a:avLst/>
          </a:prstGeom>
          <a:noFill/>
          <a:ln w="9525" algn="ctr">
            <a:noFill/>
            <a:miter lim="800000"/>
            <a:headEnd/>
            <a:tailEnd/>
          </a:ln>
          <a:effectLst/>
        </p:spPr>
        <p:txBody>
          <a:bodyPr wrap="none" lIns="80101" tIns="40052" rIns="80101" bIns="40052">
            <a:spAutoFit/>
          </a:bodyPr>
          <a:lstStyle/>
          <a:p>
            <a:pPr defTabSz="801688" eaLnBrk="0" fontAlgn="base" hangingPunct="0">
              <a:defRPr/>
            </a:pPr>
            <a:r>
              <a:rPr lang="en-US" altLang="zh-CN" sz="1200" dirty="0" smtClean="0">
                <a:latin typeface="FrutigerNext LT Bold" pitchFamily="20" charset="0"/>
                <a:ea typeface="MS PGothic" pitchFamily="34" charset="-128"/>
              </a:rPr>
              <a:t>Copyright © 2017 Huawei Technologies Co., Ltd. All rights reserved. </a:t>
            </a:r>
            <a:endParaRPr lang="en-US" altLang="zh-CN" sz="1200" dirty="0">
              <a:latin typeface="FrutigerNext LT Bold" pitchFamily="20" charset="0"/>
              <a:ea typeface="MS PGothic" pitchFamily="34" charset="-128"/>
            </a:endParaRPr>
          </a:p>
        </p:txBody>
      </p:sp>
    </p:spTree>
    <p:extLst>
      <p:ext uri="{BB962C8B-B14F-4D97-AF65-F5344CB8AC3E}">
        <p14:creationId xmlns:p14="http://schemas.microsoft.com/office/powerpoint/2010/main" val="772162818"/>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27486148"/>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Foreword">
    <p:spTree>
      <p:nvGrpSpPr>
        <p:cNvPr id="1" name=""/>
        <p:cNvGrpSpPr/>
        <p:nvPr/>
      </p:nvGrpSpPr>
      <p:grpSpPr>
        <a:xfrm>
          <a:off x="0" y="0"/>
          <a:ext cx="0" cy="0"/>
          <a:chOff x="0" y="0"/>
          <a:chExt cx="0" cy="0"/>
        </a:xfrm>
      </p:grpSpPr>
      <p:pic>
        <p:nvPicPr>
          <p:cNvPr id="4" name="Picture 4" descr="前言 copy"/>
          <p:cNvPicPr>
            <a:picLocks noChangeAspect="1" noChangeArrowheads="1"/>
          </p:cNvPicPr>
          <p:nvPr userDrawn="1"/>
        </p:nvPicPr>
        <p:blipFill>
          <a:blip r:embed="rId2" cstate="print"/>
          <a:srcRect/>
          <a:stretch>
            <a:fillRect/>
          </a:stretch>
        </p:blipFill>
        <p:spPr bwMode="auto">
          <a:xfrm>
            <a:off x="1002259" y="527945"/>
            <a:ext cx="821267" cy="617537"/>
          </a:xfrm>
          <a:prstGeom prst="rect">
            <a:avLst/>
          </a:prstGeom>
          <a:noFill/>
          <a:ln w="9525">
            <a:noFill/>
            <a:miter lim="800000"/>
            <a:headEnd/>
            <a:tailEnd/>
          </a:ln>
        </p:spPr>
      </p:pic>
      <p:sp>
        <p:nvSpPr>
          <p:cNvPr id="8" name="文本占位符 6"/>
          <p:cNvSpPr>
            <a:spLocks noGrp="1"/>
          </p:cNvSpPr>
          <p:nvPr>
            <p:ph type="body" sz="quarter" idx="10" hasCustomPrompt="1"/>
          </p:nvPr>
        </p:nvSpPr>
        <p:spPr>
          <a:xfrm>
            <a:off x="912284" y="1376364"/>
            <a:ext cx="10560049" cy="4032856"/>
          </a:xfrm>
        </p:spPr>
        <p:txBody>
          <a:bodyPr/>
          <a:lstStyle>
            <a:lvl1pPr>
              <a:defRPr baseline="0"/>
            </a:lvl1pPr>
          </a:lstStyle>
          <a:p>
            <a:pPr eaLnBrk="1" hangingPunct="1"/>
            <a:r>
              <a:rPr lang="en-US" altLang="zh-CN" dirty="0" smtClean="0"/>
              <a:t>The chapter describes ...</a:t>
            </a:r>
            <a:endParaRPr lang="zh-CN" altLang="en-US" dirty="0" smtClean="0"/>
          </a:p>
          <a:p>
            <a:pPr lvl="4"/>
            <a:endParaRPr lang="zh-CN" altLang="en-US" dirty="0"/>
          </a:p>
        </p:txBody>
      </p:sp>
      <p:sp>
        <p:nvSpPr>
          <p:cNvPr id="11" name="TextBox 10"/>
          <p:cNvSpPr txBox="1"/>
          <p:nvPr userDrawn="1"/>
        </p:nvSpPr>
        <p:spPr bwMode="auto">
          <a:xfrm>
            <a:off x="1775520" y="521192"/>
            <a:ext cx="3696411"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Foreword</a:t>
            </a:r>
            <a:endParaRPr lang="zh-CN" altLang="en-US" sz="3500" dirty="0" smtClean="0">
              <a:solidFill>
                <a:srgbClr val="990000"/>
              </a:solidFill>
              <a:latin typeface="+mj-lt"/>
              <a:ea typeface="+mj-ea"/>
              <a:cs typeface="Arial" pitchFamily="34" charset="0"/>
            </a:endParaRPr>
          </a:p>
        </p:txBody>
      </p:sp>
    </p:spTree>
    <p:extLst>
      <p:ext uri="{BB962C8B-B14F-4D97-AF65-F5344CB8AC3E}">
        <p14:creationId xmlns:p14="http://schemas.microsoft.com/office/powerpoint/2010/main" val="266941359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4#Objectives">
    <p:spTree>
      <p:nvGrpSpPr>
        <p:cNvPr id="1" name=""/>
        <p:cNvGrpSpPr/>
        <p:nvPr/>
      </p:nvGrpSpPr>
      <p:grpSpPr>
        <a:xfrm>
          <a:off x="0" y="0"/>
          <a:ext cx="0" cy="0"/>
          <a:chOff x="0" y="0"/>
          <a:chExt cx="0" cy="0"/>
        </a:xfrm>
      </p:grpSpPr>
      <p:sp>
        <p:nvSpPr>
          <p:cNvPr id="3" name="内容占位符 2"/>
          <p:cNvSpPr>
            <a:spLocks noGrp="1"/>
          </p:cNvSpPr>
          <p:nvPr>
            <p:ph idx="1" hasCustomPrompt="1"/>
          </p:nvPr>
        </p:nvSpPr>
        <p:spPr>
          <a:xfrm>
            <a:off x="912284" y="1376364"/>
            <a:ext cx="10530416" cy="4194175"/>
          </a:xfrm>
        </p:spPr>
        <p:txBody>
          <a:bodyPr/>
          <a:lstStyle>
            <a:lvl1pPr marL="301625" marR="0" indent="-301625" algn="l" defTabSz="801688" rtl="0" eaLnBrk="0" fontAlgn="base" latinLnBrk="0" hangingPunct="0">
              <a:lnSpc>
                <a:spcPct val="140000"/>
              </a:lnSpc>
              <a:spcBef>
                <a:spcPct val="30000"/>
              </a:spcBef>
              <a:spcAft>
                <a:spcPct val="0"/>
              </a:spcAft>
              <a:buClr>
                <a:srgbClr val="808080"/>
              </a:buClr>
              <a:buSzPct val="60000"/>
              <a:buFont typeface="Wingdings" pitchFamily="2" charset="2"/>
              <a:buChar char="l"/>
              <a:tabLst/>
              <a:defRPr baseline="0"/>
            </a:lvl1pPr>
          </a:lstStyle>
          <a:p>
            <a:pPr marL="301625" marR="0" lvl="0" indent="-301625" algn="l" defTabSz="801688" rtl="0" eaLnBrk="0" fontAlgn="base" latinLnBrk="0" hangingPunct="0">
              <a:lnSpc>
                <a:spcPct val="140000"/>
              </a:lnSpc>
              <a:spcBef>
                <a:spcPct val="30000"/>
              </a:spcBef>
              <a:spcAft>
                <a:spcPct val="0"/>
              </a:spcAft>
              <a:buClr>
                <a:srgbClr val="808080"/>
              </a:buClr>
              <a:buSzPct val="6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kumimoji="0" lang="zh-CN" altLang="en-US" sz="2200" b="0" i="0" u="none" strike="noStrike" kern="0" cap="none" spc="0" normalizeH="0" baseline="0" noProof="0" dirty="0" smtClean="0">
              <a:ln>
                <a:noFill/>
              </a:ln>
              <a:solidFill>
                <a:srgbClr val="000000"/>
              </a:solidFill>
              <a:effectLst/>
              <a:uLnTx/>
              <a:uFillTx/>
              <a:latin typeface="+mn-lt"/>
              <a:ea typeface="+mn-ea"/>
              <a:cs typeface="+mn-cs"/>
            </a:endParaRP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pic>
        <p:nvPicPr>
          <p:cNvPr id="4" name="Picture 14" descr="目标 copy"/>
          <p:cNvPicPr>
            <a:picLocks noChangeAspect="1" noChangeArrowheads="1"/>
          </p:cNvPicPr>
          <p:nvPr userDrawn="1"/>
        </p:nvPicPr>
        <p:blipFill>
          <a:blip r:embed="rId2" cstate="print"/>
          <a:srcRect/>
          <a:stretch>
            <a:fillRect/>
          </a:stretch>
        </p:blipFill>
        <p:spPr bwMode="auto">
          <a:xfrm>
            <a:off x="1007435" y="518172"/>
            <a:ext cx="829733" cy="623888"/>
          </a:xfrm>
          <a:prstGeom prst="rect">
            <a:avLst/>
          </a:prstGeom>
          <a:noFill/>
          <a:ln w="9525">
            <a:noFill/>
            <a:miter lim="800000"/>
            <a:headEnd/>
            <a:tailEnd/>
          </a:ln>
        </p:spPr>
      </p:pic>
      <p:sp>
        <p:nvSpPr>
          <p:cNvPr id="8" name="TextBox 7"/>
          <p:cNvSpPr txBox="1"/>
          <p:nvPr userDrawn="1"/>
        </p:nvSpPr>
        <p:spPr bwMode="auto">
          <a:xfrm>
            <a:off x="1775520" y="521192"/>
            <a:ext cx="3552395"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Objectives</a:t>
            </a:r>
            <a:endParaRPr lang="zh-CN" altLang="en-US" sz="3500" dirty="0" smtClean="0">
              <a:solidFill>
                <a:srgbClr val="990000"/>
              </a:solidFill>
              <a:latin typeface="+mj-lt"/>
              <a:ea typeface="+mj-ea"/>
              <a:cs typeface="Arial" pitchFamily="34" charset="0"/>
            </a:endParaRPr>
          </a:p>
        </p:txBody>
      </p:sp>
    </p:spTree>
    <p:extLst>
      <p:ext uri="{BB962C8B-B14F-4D97-AF65-F5344CB8AC3E}">
        <p14:creationId xmlns:p14="http://schemas.microsoft.com/office/powerpoint/2010/main" val="31448993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7#Title and Content">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12284" y="387351"/>
            <a:ext cx="10560049" cy="868363"/>
          </a:xfrm>
          <a:prstGeom prst="rect">
            <a:avLst/>
          </a:prstGeom>
        </p:spPr>
        <p:txBody>
          <a:bodyPr/>
          <a:lstStyle>
            <a:lvl1pPr>
              <a:defRPr/>
            </a:lvl1pPr>
          </a:lstStyle>
          <a:p>
            <a:r>
              <a:rPr lang="en-US" altLang="zh-CN" dirty="0" smtClean="0"/>
              <a:t>Title</a:t>
            </a:r>
            <a:endParaRPr lang="zh-CN" altLang="en-US" dirty="0"/>
          </a:p>
        </p:txBody>
      </p:sp>
      <p:sp>
        <p:nvSpPr>
          <p:cNvPr id="3" name="文本占位符 6"/>
          <p:cNvSpPr>
            <a:spLocks noGrp="1"/>
          </p:cNvSpPr>
          <p:nvPr>
            <p:ph type="body" sz="quarter" idx="10" hasCustomPrompt="1"/>
          </p:nvPr>
        </p:nvSpPr>
        <p:spPr>
          <a:xfrm>
            <a:off x="912285" y="1376363"/>
            <a:ext cx="10560049" cy="3924300"/>
          </a:xfrm>
        </p:spPr>
        <p:txBody>
          <a:bodyPr/>
          <a:lstStyle>
            <a:lvl1pPr>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51944759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1#Section Summary(Optional)">
    <p:spTree>
      <p:nvGrpSpPr>
        <p:cNvPr id="1" name=""/>
        <p:cNvGrpSpPr/>
        <p:nvPr/>
      </p:nvGrpSpPr>
      <p:grpSpPr>
        <a:xfrm>
          <a:off x="0" y="0"/>
          <a:ext cx="0" cy="0"/>
          <a:chOff x="0" y="0"/>
          <a:chExt cx="0" cy="0"/>
        </a:xfrm>
      </p:grpSpPr>
      <p:sp>
        <p:nvSpPr>
          <p:cNvPr id="8" name="文本占位符 6"/>
          <p:cNvSpPr>
            <a:spLocks noGrp="1"/>
          </p:cNvSpPr>
          <p:nvPr>
            <p:ph type="body" sz="quarter" idx="10" hasCustomPrompt="1"/>
          </p:nvPr>
        </p:nvSpPr>
        <p:spPr>
          <a:xfrm>
            <a:off x="912285" y="1376363"/>
            <a:ext cx="10560049" cy="3924300"/>
          </a:xfrm>
        </p:spPr>
        <p:txBody>
          <a:bodyPr/>
          <a:lstStyle>
            <a:lvl1pPr>
              <a:defRPr baseline="0"/>
            </a:lvl1pPr>
            <a:lvl5pPr>
              <a:buNone/>
              <a:defRPr/>
            </a:lvl5pPr>
          </a:lstStyle>
          <a:p>
            <a:r>
              <a:rPr lang="en-US" altLang="zh-CN" dirty="0" smtClean="0"/>
              <a:t>Click here to edit summary</a:t>
            </a:r>
            <a:endParaRPr lang="zh-CN" altLang="en-US" dirty="0"/>
          </a:p>
        </p:txBody>
      </p:sp>
      <p:sp>
        <p:nvSpPr>
          <p:cNvPr id="5" name="TextBox 4"/>
          <p:cNvSpPr txBox="1"/>
          <p:nvPr userDrawn="1"/>
        </p:nvSpPr>
        <p:spPr bwMode="auto">
          <a:xfrm>
            <a:off x="1775520" y="521192"/>
            <a:ext cx="5568619"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Section Summary</a:t>
            </a:r>
            <a:endParaRPr lang="zh-CN" altLang="en-US" sz="3500" dirty="0" smtClean="0">
              <a:solidFill>
                <a:srgbClr val="990000"/>
              </a:solidFill>
              <a:latin typeface="+mj-lt"/>
              <a:ea typeface="+mj-ea"/>
              <a:cs typeface="Arial" pitchFamily="34" charset="0"/>
            </a:endParaRPr>
          </a:p>
        </p:txBody>
      </p:sp>
      <p:pic>
        <p:nvPicPr>
          <p:cNvPr id="4" name="Picture 8" descr="总结 copy"/>
          <p:cNvPicPr>
            <a:picLocks noChangeAspect="1" noChangeArrowheads="1"/>
          </p:cNvPicPr>
          <p:nvPr userDrawn="1"/>
        </p:nvPicPr>
        <p:blipFill>
          <a:blip r:embed="rId2" cstate="print"/>
          <a:srcRect/>
          <a:stretch>
            <a:fillRect/>
          </a:stretch>
        </p:blipFill>
        <p:spPr bwMode="auto">
          <a:xfrm>
            <a:off x="1000141" y="509589"/>
            <a:ext cx="823384" cy="617537"/>
          </a:xfrm>
          <a:prstGeom prst="rect">
            <a:avLst/>
          </a:prstGeom>
          <a:noFill/>
          <a:ln w="9525">
            <a:noFill/>
            <a:miter lim="800000"/>
            <a:headEnd/>
            <a:tailEnd/>
          </a:ln>
        </p:spPr>
      </p:pic>
    </p:spTree>
    <p:extLst>
      <p:ext uri="{BB962C8B-B14F-4D97-AF65-F5344CB8AC3E}">
        <p14:creationId xmlns:p14="http://schemas.microsoft.com/office/powerpoint/2010/main" val="29892469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3#More Information">
    <p:spTree>
      <p:nvGrpSpPr>
        <p:cNvPr id="1" name=""/>
        <p:cNvGrpSpPr/>
        <p:nvPr/>
      </p:nvGrpSpPr>
      <p:grpSpPr>
        <a:xfrm>
          <a:off x="0" y="0"/>
          <a:ext cx="0" cy="0"/>
          <a:chOff x="0" y="0"/>
          <a:chExt cx="0" cy="0"/>
        </a:xfrm>
      </p:grpSpPr>
      <p:sp>
        <p:nvSpPr>
          <p:cNvPr id="6" name="TextBox 5"/>
          <p:cNvSpPr txBox="1"/>
          <p:nvPr userDrawn="1"/>
        </p:nvSpPr>
        <p:spPr bwMode="auto">
          <a:xfrm>
            <a:off x="1775520" y="521192"/>
            <a:ext cx="7104789"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More Information</a:t>
            </a:r>
            <a:endParaRPr lang="zh-CN" altLang="en-US" sz="3500" dirty="0" smtClean="0">
              <a:solidFill>
                <a:srgbClr val="990000"/>
              </a:solidFill>
              <a:latin typeface="+mj-lt"/>
              <a:ea typeface="+mj-ea"/>
              <a:cs typeface="Arial" pitchFamily="34" charset="0"/>
            </a:endParaRPr>
          </a:p>
        </p:txBody>
      </p:sp>
      <p:pic>
        <p:nvPicPr>
          <p:cNvPr id="5" name="Picture 19" descr="前言 copy"/>
          <p:cNvPicPr preferRelativeResize="0">
            <a:picLocks noChangeAspect="1" noChangeArrowheads="1"/>
          </p:cNvPicPr>
          <p:nvPr userDrawn="1"/>
        </p:nvPicPr>
        <p:blipFill>
          <a:blip r:embed="rId2" cstate="print"/>
          <a:srcRect/>
          <a:stretch>
            <a:fillRect/>
          </a:stretch>
        </p:blipFill>
        <p:spPr bwMode="auto">
          <a:xfrm>
            <a:off x="993792" y="512677"/>
            <a:ext cx="829733" cy="623887"/>
          </a:xfrm>
          <a:prstGeom prst="rect">
            <a:avLst/>
          </a:prstGeom>
          <a:noFill/>
          <a:ln w="9525">
            <a:noFill/>
            <a:miter lim="800000"/>
            <a:headEnd/>
            <a:tailEnd/>
          </a:ln>
        </p:spPr>
      </p:pic>
      <p:sp>
        <p:nvSpPr>
          <p:cNvPr id="9" name="文本占位符 6"/>
          <p:cNvSpPr>
            <a:spLocks noGrp="1"/>
          </p:cNvSpPr>
          <p:nvPr>
            <p:ph type="body" sz="quarter" idx="10" hasCustomPrompt="1"/>
          </p:nvPr>
        </p:nvSpPr>
        <p:spPr>
          <a:xfrm>
            <a:off x="912285" y="1376363"/>
            <a:ext cx="10560049" cy="3924300"/>
          </a:xfrm>
        </p:spPr>
        <p:txBody>
          <a:bodyPr/>
          <a:lstStyle>
            <a:lvl1pPr>
              <a:defRPr baseline="0"/>
            </a:lvl1pPr>
            <a:lvl5pPr>
              <a:buNone/>
              <a:defRPr/>
            </a:lvl5pPr>
          </a:lstStyle>
          <a:p>
            <a:r>
              <a:rPr lang="en-US" altLang="zh-CN" dirty="0" smtClean="0"/>
              <a:t>More information for trainees</a:t>
            </a:r>
            <a:endParaRPr lang="zh-CN" altLang="en-US" dirty="0"/>
          </a:p>
        </p:txBody>
      </p:sp>
    </p:spTree>
    <p:extLst>
      <p:ext uri="{BB962C8B-B14F-4D97-AF65-F5344CB8AC3E}">
        <p14:creationId xmlns:p14="http://schemas.microsoft.com/office/powerpoint/2010/main" val="288695079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4#Recommendations">
    <p:spTree>
      <p:nvGrpSpPr>
        <p:cNvPr id="1" name=""/>
        <p:cNvGrpSpPr/>
        <p:nvPr/>
      </p:nvGrpSpPr>
      <p:grpSpPr>
        <a:xfrm>
          <a:off x="0" y="0"/>
          <a:ext cx="0" cy="0"/>
          <a:chOff x="0" y="0"/>
          <a:chExt cx="0" cy="0"/>
        </a:xfrm>
      </p:grpSpPr>
      <p:pic>
        <p:nvPicPr>
          <p:cNvPr id="3" name="Picture 19" descr="前言 copy"/>
          <p:cNvPicPr preferRelativeResize="0">
            <a:picLocks noChangeAspect="1" noChangeArrowheads="1"/>
          </p:cNvPicPr>
          <p:nvPr userDrawn="1"/>
        </p:nvPicPr>
        <p:blipFill>
          <a:blip r:embed="rId2" cstate="print"/>
          <a:srcRect/>
          <a:stretch>
            <a:fillRect/>
          </a:stretch>
        </p:blipFill>
        <p:spPr bwMode="auto">
          <a:xfrm>
            <a:off x="993792" y="512677"/>
            <a:ext cx="829733" cy="623887"/>
          </a:xfrm>
          <a:prstGeom prst="rect">
            <a:avLst/>
          </a:prstGeom>
          <a:noFill/>
          <a:ln w="9525">
            <a:noFill/>
            <a:miter lim="800000"/>
            <a:headEnd/>
            <a:tailEnd/>
          </a:ln>
        </p:spPr>
      </p:pic>
      <p:sp>
        <p:nvSpPr>
          <p:cNvPr id="4" name="TextBox 3"/>
          <p:cNvSpPr txBox="1"/>
          <p:nvPr userDrawn="1"/>
        </p:nvSpPr>
        <p:spPr bwMode="auto">
          <a:xfrm>
            <a:off x="1775520" y="521192"/>
            <a:ext cx="6480720"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Recommendations</a:t>
            </a:r>
            <a:endParaRPr lang="zh-CN" altLang="en-US" sz="3500" dirty="0" smtClean="0">
              <a:solidFill>
                <a:srgbClr val="990000"/>
              </a:solidFill>
              <a:latin typeface="+mj-lt"/>
              <a:ea typeface="+mj-ea"/>
              <a:cs typeface="Arial" pitchFamily="34" charset="0"/>
            </a:endParaRPr>
          </a:p>
        </p:txBody>
      </p:sp>
      <p:sp>
        <p:nvSpPr>
          <p:cNvPr id="6" name="文本占位符 6"/>
          <p:cNvSpPr>
            <a:spLocks noGrp="1"/>
          </p:cNvSpPr>
          <p:nvPr>
            <p:ph type="body" sz="quarter" idx="10"/>
          </p:nvPr>
        </p:nvSpPr>
        <p:spPr>
          <a:xfrm>
            <a:off x="912285" y="1376363"/>
            <a:ext cx="10560049" cy="3924300"/>
          </a:xfrm>
        </p:spPr>
        <p:txBody>
          <a:bodyPr/>
          <a:lstStyle/>
          <a:p>
            <a:endParaRPr lang="zh-CN" altLang="en-US" dirty="0"/>
          </a:p>
        </p:txBody>
      </p:sp>
    </p:spTree>
    <p:extLst>
      <p:ext uri="{BB962C8B-B14F-4D97-AF65-F5344CB8AC3E}">
        <p14:creationId xmlns:p14="http://schemas.microsoft.com/office/powerpoint/2010/main" val="1900943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image" Target="../media/image9.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9.png"/><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 id="2147483879" r:id="rId2"/>
    <p:sldLayoutId id="2147483880" r:id="rId3"/>
    <p:sldLayoutId id="2147483881" r:id="rId4"/>
    <p:sldLayoutId id="2147483882" r:id="rId5"/>
    <p:sldLayoutId id="2147483884" r:id="rId6"/>
    <p:sldLayoutId id="2147483886" r:id="rId7"/>
    <p:sldLayoutId id="2147483887" r:id="rId8"/>
    <p:sldLayoutId id="2147483888" r:id="rId9"/>
    <p:sldLayoutId id="214748388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 id="2147483890" r:id="rId11"/>
    <p:sldLayoutId id="2147483891" r:id="rId12"/>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 id="2147483892" r:id="rId6"/>
    <p:sldLayoutId id="2147483893" r:id="rId7"/>
    <p:sldLayoutId id="2147483894" r:id="rId8"/>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24.xml"/><Relationship Id="rId4" Type="http://schemas.openxmlformats.org/officeDocument/2006/relationships/image" Target="../media/image11.tmp"/></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24.xml"/><Relationship Id="rId4" Type="http://schemas.openxmlformats.org/officeDocument/2006/relationships/image" Target="../media/image13.tmp"/></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24.xml"/><Relationship Id="rId6" Type="http://schemas.openxmlformats.org/officeDocument/2006/relationships/image" Target="../media/image17.tmp"/><Relationship Id="rId5" Type="http://schemas.openxmlformats.org/officeDocument/2006/relationships/image" Target="../media/image16.png"/><Relationship Id="rId4" Type="http://schemas.openxmlformats.org/officeDocument/2006/relationships/image" Target="../media/image15.tmp"/></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4.xml"/><Relationship Id="rId5" Type="http://schemas.openxmlformats.org/officeDocument/2006/relationships/image" Target="../media/image20.jpg"/><Relationship Id="rId4" Type="http://schemas.openxmlformats.org/officeDocument/2006/relationships/image" Target="../media/image19.jp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4.xml"/><Relationship Id="rId1" Type="http://schemas.openxmlformats.org/officeDocument/2006/relationships/vmlDrawing" Target="../drawings/vmlDrawing1.vml"/><Relationship Id="rId5" Type="http://schemas.openxmlformats.org/officeDocument/2006/relationships/image" Target="../media/image27.emf"/><Relationship Id="rId4" Type="http://schemas.openxmlformats.org/officeDocument/2006/relationships/oleObject" Target="../embeddings/Microsoft_Visio_2003-2010___1.vsd"/></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9.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1.xml"/><Relationship Id="rId1" Type="http://schemas.openxmlformats.org/officeDocument/2006/relationships/slideLayout" Target="../slideLayouts/slideLayout24.xml"/><Relationship Id="rId5" Type="http://schemas.openxmlformats.org/officeDocument/2006/relationships/image" Target="../media/image33.png"/><Relationship Id="rId4" Type="http://schemas.openxmlformats.org/officeDocument/2006/relationships/image" Target="../media/image32.png"/></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24.xml"/><Relationship Id="rId5" Type="http://schemas.openxmlformats.org/officeDocument/2006/relationships/image" Target="../media/image36.png"/><Relationship Id="rId4" Type="http://schemas.openxmlformats.org/officeDocument/2006/relationships/image" Target="../media/image35.png"/></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24.xml"/><Relationship Id="rId4" Type="http://schemas.openxmlformats.org/officeDocument/2006/relationships/image" Target="../media/image38.png"/></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4.xml"/><Relationship Id="rId1" Type="http://schemas.openxmlformats.org/officeDocument/2006/relationships/slideLayout" Target="../slideLayouts/slideLayout24.xml"/><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5.xml"/><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6.xml"/><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8" Type="http://schemas.openxmlformats.org/officeDocument/2006/relationships/image" Target="../media/image48.tmp"/><Relationship Id="rId3" Type="http://schemas.openxmlformats.org/officeDocument/2006/relationships/image" Target="../media/image43.png"/><Relationship Id="rId7" Type="http://schemas.openxmlformats.org/officeDocument/2006/relationships/image" Target="../media/image47.tmp"/><Relationship Id="rId2" Type="http://schemas.openxmlformats.org/officeDocument/2006/relationships/notesSlide" Target="../notesSlides/notesSlide49.xml"/><Relationship Id="rId1" Type="http://schemas.openxmlformats.org/officeDocument/2006/relationships/slideLayout" Target="../slideLayouts/slideLayout20.xml"/><Relationship Id="rId6" Type="http://schemas.openxmlformats.org/officeDocument/2006/relationships/image" Target="../media/image46.png"/><Relationship Id="rId5" Type="http://schemas.openxmlformats.org/officeDocument/2006/relationships/image" Target="../media/image45.tmp"/><Relationship Id="rId4" Type="http://schemas.openxmlformats.org/officeDocument/2006/relationships/image" Target="../media/image44.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2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sz="4000" dirty="0"/>
              <a:t>EHS </a:t>
            </a:r>
            <a:r>
              <a:rPr lang="en-US" altLang="zh-CN" sz="4000" dirty="0" smtClean="0"/>
              <a:t>Introduction</a:t>
            </a:r>
            <a:endParaRPr lang="zh-CN" altLang="en-US" sz="4000" dirty="0"/>
          </a:p>
        </p:txBody>
      </p:sp>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endParaRPr lang="zh-CN" altLang="en-US"/>
          </a:p>
        </p:txBody>
      </p:sp>
    </p:spTree>
    <p:extLst>
      <p:ext uri="{BB962C8B-B14F-4D97-AF65-F5344CB8AC3E}">
        <p14:creationId xmlns:p14="http://schemas.microsoft.com/office/powerpoint/2010/main" val="30566087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Sufficient Preparations to </a:t>
            </a:r>
            <a:r>
              <a:rPr lang="en-US" altLang="zh-CN" dirty="0"/>
              <a:t>R</a:t>
            </a:r>
            <a:r>
              <a:rPr lang="en-US" altLang="zh-CN" dirty="0" smtClean="0"/>
              <a:t>educe </a:t>
            </a:r>
            <a:r>
              <a:rPr lang="en-US" altLang="zh-CN" dirty="0"/>
              <a:t>F</a:t>
            </a:r>
            <a:r>
              <a:rPr lang="en-US" altLang="zh-CN" dirty="0" smtClean="0"/>
              <a:t>atal </a:t>
            </a:r>
            <a:r>
              <a:rPr lang="en-US" altLang="zh-CN" dirty="0"/>
              <a:t>E</a:t>
            </a:r>
            <a:r>
              <a:rPr lang="en-US" altLang="zh-CN" dirty="0" smtClean="0"/>
              <a:t>rrors</a:t>
            </a:r>
            <a:endParaRPr lang="zh-CN" altLang="en-US" dirty="0"/>
          </a:p>
        </p:txBody>
      </p:sp>
      <p:sp>
        <p:nvSpPr>
          <p:cNvPr id="4" name="文本占位符 3"/>
          <p:cNvSpPr>
            <a:spLocks noGrp="1"/>
          </p:cNvSpPr>
          <p:nvPr>
            <p:ph type="body" sz="quarter" idx="10"/>
          </p:nvPr>
        </p:nvSpPr>
        <p:spPr/>
        <p:txBody>
          <a:bodyPr/>
          <a:lstStyle/>
          <a:p>
            <a:pPr>
              <a:lnSpc>
                <a:spcPct val="100000"/>
              </a:lnSpc>
            </a:pPr>
            <a:r>
              <a:rPr lang="en-US" altLang="zh-CN" sz="1800" dirty="0"/>
              <a:t>Electricians must have good health and be free of diseases or physiological defects that affect their work, such as mental disease, heart attack, faint, and color blindness. </a:t>
            </a:r>
          </a:p>
          <a:p>
            <a:pPr>
              <a:lnSpc>
                <a:spcPct val="100000"/>
              </a:lnSpc>
            </a:pPr>
            <a:r>
              <a:rPr lang="en-US" altLang="zh-CN" sz="1800" dirty="0"/>
              <a:t>Operators must be well rested before performing an important operation. Working under fatigue is not allowed. </a:t>
            </a:r>
          </a:p>
          <a:p>
            <a:pPr>
              <a:lnSpc>
                <a:spcPct val="100000"/>
              </a:lnSpc>
            </a:pPr>
            <a:r>
              <a:rPr lang="en-US" altLang="zh-CN" sz="1800" dirty="0"/>
              <a:t>Huawei equipment can be installed, operated, and maintained only by personnel who have received a thorough training, understand all necessary safety precautions, and are able to correctly perform all operations. </a:t>
            </a:r>
          </a:p>
          <a:p>
            <a:pPr>
              <a:lnSpc>
                <a:spcPct val="100000"/>
              </a:lnSpc>
            </a:pPr>
            <a:r>
              <a:rPr lang="en-US" altLang="zh-CN" sz="1800" dirty="0"/>
              <a:t>Only trained and qualified personnel are allowed to install, operate, and maintain the equipment.</a:t>
            </a:r>
          </a:p>
          <a:p>
            <a:pPr>
              <a:lnSpc>
                <a:spcPct val="100000"/>
              </a:lnSpc>
            </a:pPr>
            <a:r>
              <a:rPr lang="en-US" altLang="zh-CN" sz="1800" dirty="0"/>
              <a:t>Only personnel certified or authorized by Huawei are allowed to replace or change the equipment or components (including software).</a:t>
            </a:r>
          </a:p>
          <a:p>
            <a:pPr>
              <a:lnSpc>
                <a:spcPct val="100000"/>
              </a:lnSpc>
            </a:pPr>
            <a:r>
              <a:rPr lang="en-US" altLang="zh-CN" sz="1800" dirty="0"/>
              <a:t>When operating the equipment, comply with local laws and regulations. The safety instructions in the document are only supplements to the local laws and regulations. </a:t>
            </a:r>
          </a:p>
          <a:p>
            <a:endParaRPr lang="zh-CN" altLang="en-US" sz="1800" dirty="0"/>
          </a:p>
        </p:txBody>
      </p:sp>
    </p:spTree>
    <p:extLst>
      <p:ext uri="{BB962C8B-B14F-4D97-AF65-F5344CB8AC3E}">
        <p14:creationId xmlns:p14="http://schemas.microsoft.com/office/powerpoint/2010/main" val="30640859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a:solidFill>
                  <a:schemeClr val="bg1">
                    <a:lumMod val="50000"/>
                  </a:schemeClr>
                </a:solidFill>
              </a:rPr>
              <a:t>Introduction to EHS</a:t>
            </a:r>
          </a:p>
          <a:p>
            <a:r>
              <a:rPr lang="en-US" dirty="0">
                <a:solidFill>
                  <a:schemeClr val="bg1">
                    <a:lumMod val="50000"/>
                  </a:schemeClr>
                </a:solidFill>
              </a:rPr>
              <a:t>Accident Probability and Personnel Qualification</a:t>
            </a:r>
          </a:p>
          <a:p>
            <a:r>
              <a:rPr lang="en-US" b="1" dirty="0" smtClean="0"/>
              <a:t>PPE Protection Overview</a:t>
            </a:r>
          </a:p>
          <a:p>
            <a:r>
              <a:rPr lang="en-US" dirty="0" smtClean="0">
                <a:solidFill>
                  <a:schemeClr val="bg1">
                    <a:lumMod val="50000"/>
                  </a:schemeClr>
                </a:solidFill>
              </a:rPr>
              <a:t>Engineering </a:t>
            </a:r>
            <a:r>
              <a:rPr lang="en-US" dirty="0">
                <a:solidFill>
                  <a:schemeClr val="bg1">
                    <a:lumMod val="50000"/>
                  </a:schemeClr>
                </a:solidFill>
              </a:rPr>
              <a:t>Construction Safety</a:t>
            </a:r>
          </a:p>
          <a:p>
            <a:endParaRPr lang="zh-CN" altLang="en-US" dirty="0" smtClean="0">
              <a:solidFill>
                <a:schemeClr val="bg1">
                  <a:lumMod val="50000"/>
                </a:schemeClr>
              </a:solidFill>
            </a:endParaRPr>
          </a:p>
          <a:p>
            <a:endParaRPr lang="zh-CN" altLang="en-US" dirty="0" smtClean="0"/>
          </a:p>
          <a:p>
            <a:endParaRPr lang="zh-CN" altLang="en-US" dirty="0"/>
          </a:p>
        </p:txBody>
      </p:sp>
    </p:spTree>
    <p:extLst>
      <p:ext uri="{BB962C8B-B14F-4D97-AF65-F5344CB8AC3E}">
        <p14:creationId xmlns:p14="http://schemas.microsoft.com/office/powerpoint/2010/main" val="3677358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PPE Protection (1)</a:t>
            </a:r>
            <a:endParaRPr lang="zh-CN" altLang="en-US" dirty="0"/>
          </a:p>
        </p:txBody>
      </p:sp>
      <p:sp>
        <p:nvSpPr>
          <p:cNvPr id="3" name="文本占位符 2"/>
          <p:cNvSpPr>
            <a:spLocks noGrp="1"/>
          </p:cNvSpPr>
          <p:nvPr>
            <p:ph type="body" sz="quarter" idx="10"/>
          </p:nvPr>
        </p:nvSpPr>
        <p:spPr/>
        <p:txBody>
          <a:bodyPr/>
          <a:lstStyle/>
          <a:p>
            <a:r>
              <a:rPr lang="en-US" altLang="zh-CN" sz="1800" dirty="0"/>
              <a:t>Definition</a:t>
            </a:r>
          </a:p>
          <a:p>
            <a:pPr lvl="1">
              <a:lnSpc>
                <a:spcPct val="100000"/>
              </a:lnSpc>
            </a:pPr>
            <a:r>
              <a:rPr lang="en-US" altLang="zh-CN" sz="1600" dirty="0"/>
              <a:t>The production process is filled with dangerous and harmful factors, which harm workers' bodies and health and even endanger their lives. Personal protective equipment (PPE) refers to articles workers wear during production to avoid or reduce accidents and occupational hazards. </a:t>
            </a:r>
          </a:p>
          <a:p>
            <a:r>
              <a:rPr lang="en-US" altLang="zh-CN" sz="1800" dirty="0"/>
              <a:t>Functions</a:t>
            </a:r>
          </a:p>
          <a:p>
            <a:pPr lvl="1">
              <a:lnSpc>
                <a:spcPct val="100000"/>
              </a:lnSpc>
            </a:pPr>
            <a:r>
              <a:rPr lang="en-US" altLang="zh-CN" sz="1600" dirty="0"/>
              <a:t>Protects our bodies against harms incurred by equipment or facilities during production, namely, to prevent work-related injuries.</a:t>
            </a:r>
          </a:p>
          <a:p>
            <a:pPr lvl="1"/>
            <a:r>
              <a:rPr lang="en-US" altLang="zh-CN" sz="1600" dirty="0"/>
              <a:t>Effectively ensures our health and prevents us from occupational diseases. </a:t>
            </a:r>
          </a:p>
          <a:p>
            <a:pPr lvl="1">
              <a:lnSpc>
                <a:spcPct val="100000"/>
              </a:lnSpc>
            </a:pPr>
            <a:r>
              <a:rPr lang="en-US" altLang="zh-CN" sz="1600" dirty="0"/>
              <a:t>Though all production processes are filled with dangerous and harmful factors, correctly using and wearing PPE is an effective measure to ensure work safety. </a:t>
            </a:r>
          </a:p>
          <a:p>
            <a:endParaRPr lang="en-US" altLang="zh-CN" sz="1800" dirty="0"/>
          </a:p>
          <a:p>
            <a:endParaRPr lang="zh-CN" altLang="en-US" sz="1800" dirty="0"/>
          </a:p>
        </p:txBody>
      </p:sp>
    </p:spTree>
    <p:extLst>
      <p:ext uri="{BB962C8B-B14F-4D97-AF65-F5344CB8AC3E}">
        <p14:creationId xmlns:p14="http://schemas.microsoft.com/office/powerpoint/2010/main" val="28397011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PPE </a:t>
            </a:r>
            <a:r>
              <a:rPr lang="en-US" altLang="zh-CN" dirty="0"/>
              <a:t>Protection </a:t>
            </a:r>
            <a:r>
              <a:rPr lang="en-US" altLang="zh-CN" dirty="0" smtClean="0"/>
              <a:t>(2)</a:t>
            </a:r>
            <a:endParaRPr lang="zh-CN" altLang="en-US" dirty="0"/>
          </a:p>
        </p:txBody>
      </p:sp>
      <p:graphicFrame>
        <p:nvGraphicFramePr>
          <p:cNvPr id="4" name="2130991082"/>
          <p:cNvGraphicFramePr>
            <a:graphicFrameLocks noGrp="1"/>
          </p:cNvGraphicFramePr>
          <p:nvPr>
            <p:extLst>
              <p:ext uri="{D42A27DB-BD31-4B8C-83A1-F6EECF244321}">
                <p14:modId xmlns:p14="http://schemas.microsoft.com/office/powerpoint/2010/main" val="3033292839"/>
              </p:ext>
            </p:extLst>
          </p:nvPr>
        </p:nvGraphicFramePr>
        <p:xfrm>
          <a:off x="694061" y="1111225"/>
          <a:ext cx="10884666" cy="5089549"/>
        </p:xfrm>
        <a:graphic>
          <a:graphicData uri="http://schemas.openxmlformats.org/drawingml/2006/table">
            <a:tbl>
              <a:tblPr firstRow="1" bandRow="1">
                <a:tableStyleId>{5C22544A-7EE6-4342-B048-85BDC9FD1C3A}</a:tableStyleId>
              </a:tblPr>
              <a:tblGrid>
                <a:gridCol w="619107"/>
                <a:gridCol w="1399849"/>
                <a:gridCol w="2177542"/>
                <a:gridCol w="4458779"/>
                <a:gridCol w="2229389"/>
              </a:tblGrid>
              <a:tr h="255035">
                <a:tc>
                  <a:txBody>
                    <a:bodyPr/>
                    <a:lstStyle/>
                    <a:p>
                      <a:pPr algn="ctr" fontAlgn="ctr">
                        <a:lnSpc>
                          <a:spcPct val="100000"/>
                        </a:lnSpc>
                      </a:pPr>
                      <a:r>
                        <a:rPr lang="en-US" altLang="zh-CN" sz="1300" dirty="0" smtClean="0">
                          <a:solidFill>
                            <a:schemeClr val="tx1"/>
                          </a:solidFill>
                          <a:latin typeface="+mn-lt"/>
                          <a:cs typeface="Arial" pitchFamily="34" charset="0"/>
                        </a:rPr>
                        <a:t>No.</a:t>
                      </a:r>
                      <a:endParaRPr lang="en-US" altLang="zh-CN" sz="1300" dirty="0">
                        <a:solidFill>
                          <a:schemeClr val="tx1"/>
                        </a:solidFill>
                        <a:latin typeface="+mn-lt"/>
                        <a:cs typeface="Arial" pitchFamily="34" charset="0"/>
                      </a:endParaRPr>
                    </a:p>
                  </a:txBody>
                  <a:tcPr marL="58127" marR="58127" marT="29064" marB="29064"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gridSpan="2">
                  <a:txBody>
                    <a:bodyPr/>
                    <a:lstStyle/>
                    <a:p>
                      <a:pPr algn="ctr" fontAlgn="ctr">
                        <a:lnSpc>
                          <a:spcPct val="100000"/>
                        </a:lnSpc>
                      </a:pPr>
                      <a:r>
                        <a:rPr lang="en-US" altLang="zh-CN" sz="1300" dirty="0" smtClean="0">
                          <a:solidFill>
                            <a:schemeClr val="tx1"/>
                          </a:solidFill>
                          <a:latin typeface="+mn-lt"/>
                          <a:cs typeface="Arial" pitchFamily="34" charset="0"/>
                        </a:rPr>
                        <a:t>Operation</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hMerge="1">
                  <a:txBody>
                    <a:bodyPr/>
                    <a:lstStyle/>
                    <a:p>
                      <a:endParaRPr lang="zh-CN" altLang="en-US"/>
                    </a:p>
                  </a:txBody>
                  <a:tcPr/>
                </a:tc>
                <a:tc>
                  <a:txBody>
                    <a:bodyPr/>
                    <a:lstStyle/>
                    <a:p>
                      <a:pPr algn="ctr" fontAlgn="ctr">
                        <a:lnSpc>
                          <a:spcPct val="100000"/>
                        </a:lnSpc>
                      </a:pPr>
                      <a:r>
                        <a:rPr lang="en-US" altLang="zh-CN" sz="1300" dirty="0" smtClean="0">
                          <a:solidFill>
                            <a:schemeClr val="tx1"/>
                          </a:solidFill>
                          <a:latin typeface="+mn-lt"/>
                          <a:cs typeface="Arial" pitchFamily="34" charset="0"/>
                        </a:rPr>
                        <a:t>Mandatory PPE</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a:txBody>
                    <a:bodyPr/>
                    <a:lstStyle/>
                    <a:p>
                      <a:pPr algn="ctr" fontAlgn="ctr">
                        <a:lnSpc>
                          <a:spcPct val="100000"/>
                        </a:lnSpc>
                      </a:pPr>
                      <a:r>
                        <a:rPr lang="en-US" altLang="zh-CN" sz="1300" dirty="0" smtClean="0">
                          <a:solidFill>
                            <a:schemeClr val="tx1"/>
                          </a:solidFill>
                          <a:latin typeface="+mn-lt"/>
                          <a:cs typeface="Arial" pitchFamily="34" charset="0"/>
                        </a:rPr>
                        <a:t>Recommended PPE</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r>
              <a:tr h="451944">
                <a:tc>
                  <a:txBody>
                    <a:bodyPr/>
                    <a:lstStyle/>
                    <a:p>
                      <a:pPr algn="ctr" fontAlgn="ctr">
                        <a:lnSpc>
                          <a:spcPct val="100000"/>
                        </a:lnSpc>
                      </a:pPr>
                      <a:r>
                        <a:rPr lang="en-US" altLang="zh-CN" sz="1300" dirty="0" smtClean="0">
                          <a:solidFill>
                            <a:schemeClr val="tx1"/>
                          </a:solidFill>
                          <a:latin typeface="+mn-lt"/>
                          <a:cs typeface="Arial" pitchFamily="34" charset="0"/>
                        </a:rPr>
                        <a:t>1</a:t>
                      </a:r>
                      <a:endParaRPr lang="en-US" altLang="zh-CN" sz="1300" dirty="0">
                        <a:solidFill>
                          <a:schemeClr val="tx1"/>
                        </a:solidFill>
                        <a:latin typeface="+mn-lt"/>
                        <a:cs typeface="Arial" pitchFamily="34" charset="0"/>
                      </a:endParaRPr>
                    </a:p>
                  </a:txBody>
                  <a:tcPr marL="58127" marR="58127" marT="29064" marB="29064"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fontAlgn="ctr">
                        <a:lnSpc>
                          <a:spcPct val="100000"/>
                        </a:lnSpc>
                      </a:pPr>
                      <a:r>
                        <a:rPr lang="en-US" altLang="zh-CN" sz="1300" dirty="0" smtClean="0">
                          <a:solidFill>
                            <a:schemeClr val="tx1"/>
                          </a:solidFill>
                          <a:latin typeface="+mn-lt"/>
                          <a:cs typeface="Arial" pitchFamily="34" charset="0"/>
                        </a:rPr>
                        <a:t>Operations involving objects falling and colliding</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algn="l" fontAlgn="ctr">
                        <a:lnSpc>
                          <a:spcPct val="100000"/>
                        </a:lnSpc>
                      </a:pPr>
                      <a:r>
                        <a:rPr lang="en-US" altLang="zh-CN" sz="1300" dirty="0" smtClean="0">
                          <a:solidFill>
                            <a:schemeClr val="tx1"/>
                          </a:solidFill>
                          <a:latin typeface="+mn-lt"/>
                          <a:cs typeface="Arial" pitchFamily="34" charset="0"/>
                        </a:rPr>
                        <a:t>1. Safety helmet; 2. Protective shoes</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lnSpc>
                          <a:spcPct val="100000"/>
                        </a:lnSpc>
                      </a:pPr>
                      <a:r>
                        <a:rPr lang="en-US" altLang="zh-CN" sz="1300" dirty="0" smtClean="0">
                          <a:solidFill>
                            <a:schemeClr val="tx1"/>
                          </a:solidFill>
                          <a:latin typeface="+mn-lt"/>
                          <a:cs typeface="Arial" pitchFamily="34" charset="0"/>
                        </a:rPr>
                        <a:t>Safety net</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3518">
                <a:tc>
                  <a:txBody>
                    <a:bodyPr/>
                    <a:lstStyle/>
                    <a:p>
                      <a:pPr algn="ctr" fontAlgn="ctr">
                        <a:lnSpc>
                          <a:spcPct val="100000"/>
                        </a:lnSpc>
                      </a:pPr>
                      <a:r>
                        <a:rPr lang="en-US" altLang="zh-CN" sz="1300" dirty="0" smtClean="0">
                          <a:solidFill>
                            <a:schemeClr val="tx1"/>
                          </a:solidFill>
                          <a:latin typeface="+mn-lt"/>
                          <a:cs typeface="Arial" pitchFamily="34" charset="0"/>
                        </a:rPr>
                        <a:t>2</a:t>
                      </a:r>
                      <a:endParaRPr lang="en-US" altLang="zh-CN" sz="1300" dirty="0">
                        <a:solidFill>
                          <a:schemeClr val="tx1"/>
                        </a:solidFill>
                        <a:latin typeface="+mn-lt"/>
                        <a:cs typeface="Arial" pitchFamily="34" charset="0"/>
                      </a:endParaRPr>
                    </a:p>
                  </a:txBody>
                  <a:tcPr marL="58127" marR="58127" marT="29064" marB="29064"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fontAlgn="ctr">
                        <a:lnSpc>
                          <a:spcPct val="100000"/>
                        </a:lnSpc>
                      </a:pPr>
                      <a:r>
                        <a:rPr lang="en-US" altLang="zh-CN" sz="1300" dirty="0" smtClean="0">
                          <a:solidFill>
                            <a:schemeClr val="tx1"/>
                          </a:solidFill>
                          <a:latin typeface="+mn-lt"/>
                          <a:cs typeface="Arial" pitchFamily="34" charset="0"/>
                        </a:rPr>
                        <a:t>Operations with flying scraps</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algn="l" fontAlgn="ctr">
                        <a:lnSpc>
                          <a:spcPct val="100000"/>
                        </a:lnSpc>
                      </a:pPr>
                      <a:r>
                        <a:rPr lang="en-US" altLang="zh-CN" sz="1300" dirty="0" smtClean="0">
                          <a:solidFill>
                            <a:schemeClr val="tx1"/>
                          </a:solidFill>
                          <a:latin typeface="+mn-lt"/>
                          <a:cs typeface="Arial" pitchFamily="34" charset="0"/>
                        </a:rPr>
                        <a:t>Shock-proof goggles</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lnSpc>
                          <a:spcPct val="100000"/>
                        </a:lnSpc>
                      </a:pP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55035">
                <a:tc>
                  <a:txBody>
                    <a:bodyPr/>
                    <a:lstStyle/>
                    <a:p>
                      <a:pPr algn="ctr" fontAlgn="ctr">
                        <a:lnSpc>
                          <a:spcPct val="100000"/>
                        </a:lnSpc>
                      </a:pPr>
                      <a:r>
                        <a:rPr lang="en-US" altLang="zh-CN" sz="1300" dirty="0" smtClean="0">
                          <a:solidFill>
                            <a:schemeClr val="tx1"/>
                          </a:solidFill>
                          <a:latin typeface="+mn-lt"/>
                          <a:cs typeface="Arial" pitchFamily="34" charset="0"/>
                        </a:rPr>
                        <a:t>3</a:t>
                      </a:r>
                      <a:endParaRPr lang="en-US" altLang="zh-CN" sz="1300" dirty="0">
                        <a:solidFill>
                          <a:schemeClr val="tx1"/>
                        </a:solidFill>
                        <a:latin typeface="+mn-lt"/>
                        <a:cs typeface="Arial" pitchFamily="34" charset="0"/>
                      </a:endParaRPr>
                    </a:p>
                  </a:txBody>
                  <a:tcPr marL="58127" marR="58127" marT="29064" marB="29064"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fontAlgn="ctr">
                        <a:lnSpc>
                          <a:spcPct val="100000"/>
                        </a:lnSpc>
                      </a:pPr>
                      <a:r>
                        <a:rPr lang="en-US" altLang="zh-CN" sz="1300" dirty="0" smtClean="0">
                          <a:solidFill>
                            <a:schemeClr val="tx1"/>
                          </a:solidFill>
                          <a:latin typeface="+mn-lt"/>
                          <a:cs typeface="Arial" pitchFamily="34" charset="0"/>
                        </a:rPr>
                        <a:t>Operations involving sharp instruments</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algn="l" fontAlgn="ctr">
                        <a:lnSpc>
                          <a:spcPct val="100000"/>
                        </a:lnSpc>
                      </a:pPr>
                      <a:r>
                        <a:rPr lang="en-US" altLang="zh-CN" sz="1300" dirty="0" smtClean="0">
                          <a:solidFill>
                            <a:schemeClr val="tx1"/>
                          </a:solidFill>
                          <a:latin typeface="+mn-lt"/>
                          <a:cs typeface="Arial" pitchFamily="34" charset="0"/>
                        </a:rPr>
                        <a:t>Anti-mechanical harm gloves (cut resistant gloves)</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lnSpc>
                          <a:spcPct val="100000"/>
                        </a:lnSpc>
                      </a:pP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8849">
                <a:tc>
                  <a:txBody>
                    <a:bodyPr/>
                    <a:lstStyle/>
                    <a:p>
                      <a:pPr algn="ctr" fontAlgn="ctr">
                        <a:lnSpc>
                          <a:spcPct val="100000"/>
                        </a:lnSpc>
                      </a:pPr>
                      <a:r>
                        <a:rPr lang="en-US" altLang="zh-CN" sz="1300" dirty="0" smtClean="0">
                          <a:solidFill>
                            <a:schemeClr val="tx1"/>
                          </a:solidFill>
                          <a:latin typeface="+mn-lt"/>
                          <a:cs typeface="Arial" pitchFamily="34" charset="0"/>
                        </a:rPr>
                        <a:t>4</a:t>
                      </a:r>
                      <a:endParaRPr lang="en-US" altLang="zh-CN" sz="1300" dirty="0">
                        <a:solidFill>
                          <a:schemeClr val="tx1"/>
                        </a:solidFill>
                        <a:latin typeface="+mn-lt"/>
                        <a:cs typeface="Arial" pitchFamily="34" charset="0"/>
                      </a:endParaRPr>
                    </a:p>
                  </a:txBody>
                  <a:tcPr marL="58127" marR="58127" marT="29064" marB="29064"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fontAlgn="ctr">
                        <a:lnSpc>
                          <a:spcPct val="100000"/>
                        </a:lnSpc>
                      </a:pPr>
                      <a:r>
                        <a:rPr lang="en-US" altLang="zh-CN" sz="1300" dirty="0" smtClean="0">
                          <a:solidFill>
                            <a:schemeClr val="tx1"/>
                          </a:solidFill>
                          <a:latin typeface="+mn-lt"/>
                          <a:cs typeface="Arial" pitchFamily="34" charset="0"/>
                        </a:rPr>
                        <a:t>Low-voltage (below 1 kV) electric operations</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algn="l" fontAlgn="ctr">
                        <a:lnSpc>
                          <a:spcPct val="100000"/>
                        </a:lnSpc>
                      </a:pPr>
                      <a:r>
                        <a:rPr lang="en-US" altLang="zh-CN" sz="1300" dirty="0" smtClean="0">
                          <a:solidFill>
                            <a:schemeClr val="tx1"/>
                          </a:solidFill>
                          <a:latin typeface="+mn-lt"/>
                          <a:cs typeface="Arial" pitchFamily="34" charset="0"/>
                        </a:rPr>
                        <a:t>1. Insulation gloves; 2. Insulation shoes</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lnSpc>
                          <a:spcPct val="100000"/>
                        </a:lnSpc>
                      </a:pPr>
                      <a:r>
                        <a:rPr lang="en-US" altLang="zh-CN" sz="1300" dirty="0" smtClean="0">
                          <a:solidFill>
                            <a:schemeClr val="tx1"/>
                          </a:solidFill>
                          <a:latin typeface="+mn-lt"/>
                          <a:cs typeface="Arial" pitchFamily="34" charset="0"/>
                        </a:rPr>
                        <a:t>Insulation protective clothing</a:t>
                      </a:r>
                    </a:p>
                  </a:txBody>
                  <a:tcPr marL="58127" marR="58127" marT="29064" marB="2906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8849">
                <a:tc>
                  <a:txBody>
                    <a:bodyPr/>
                    <a:lstStyle/>
                    <a:p>
                      <a:pPr algn="ctr" fontAlgn="ctr">
                        <a:lnSpc>
                          <a:spcPct val="100000"/>
                        </a:lnSpc>
                      </a:pPr>
                      <a:r>
                        <a:rPr lang="en-US" altLang="zh-CN" sz="1300" dirty="0" smtClean="0">
                          <a:solidFill>
                            <a:schemeClr val="tx1"/>
                          </a:solidFill>
                          <a:latin typeface="+mn-lt"/>
                          <a:cs typeface="Arial" pitchFamily="34" charset="0"/>
                        </a:rPr>
                        <a:t>5</a:t>
                      </a:r>
                      <a:endParaRPr lang="en-US" altLang="zh-CN" sz="1300" dirty="0">
                        <a:solidFill>
                          <a:schemeClr val="tx1"/>
                        </a:solidFill>
                        <a:latin typeface="+mn-lt"/>
                        <a:cs typeface="Arial" pitchFamily="34" charset="0"/>
                      </a:endParaRPr>
                    </a:p>
                  </a:txBody>
                  <a:tcPr marL="58127" marR="58127" marT="29064" marB="29064"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fontAlgn="ctr">
                        <a:lnSpc>
                          <a:spcPct val="100000"/>
                        </a:lnSpc>
                      </a:pPr>
                      <a:r>
                        <a:rPr lang="en-US" altLang="zh-CN" sz="1300" dirty="0" smtClean="0">
                          <a:solidFill>
                            <a:schemeClr val="tx1"/>
                          </a:solidFill>
                          <a:latin typeface="+mn-lt"/>
                          <a:cs typeface="Arial" pitchFamily="34" charset="0"/>
                        </a:rPr>
                        <a:t>High-voltage electric operations</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lnSpc>
                          <a:spcPct val="100000"/>
                        </a:lnSpc>
                      </a:pPr>
                      <a:r>
                        <a:rPr lang="en-US" altLang="zh-CN" sz="1300" dirty="0" smtClean="0">
                          <a:solidFill>
                            <a:schemeClr val="tx1"/>
                          </a:solidFill>
                          <a:latin typeface="+mn-lt"/>
                          <a:cs typeface="Arial" pitchFamily="34" charset="0"/>
                        </a:rPr>
                        <a:t>1–10 kV</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l" fontAlgn="ctr">
                        <a:lnSpc>
                          <a:spcPct val="100000"/>
                        </a:lnSpc>
                        <a:buNone/>
                      </a:pPr>
                      <a:r>
                        <a:rPr lang="en-US" altLang="zh-CN" sz="1300" dirty="0" smtClean="0">
                          <a:solidFill>
                            <a:schemeClr val="tx1"/>
                          </a:solidFill>
                          <a:latin typeface="+mn-lt"/>
                          <a:cs typeface="Arial" pitchFamily="34" charset="0"/>
                        </a:rPr>
                        <a:t>1.</a:t>
                      </a:r>
                      <a:r>
                        <a:rPr lang="en-US" altLang="zh-CN" sz="1300" baseline="0" dirty="0" smtClean="0">
                          <a:solidFill>
                            <a:schemeClr val="tx1"/>
                          </a:solidFill>
                          <a:latin typeface="+mn-lt"/>
                          <a:cs typeface="Arial" pitchFamily="34" charset="0"/>
                        </a:rPr>
                        <a:t> </a:t>
                      </a:r>
                      <a:r>
                        <a:rPr lang="en-US" altLang="zh-CN" sz="1300" dirty="0" smtClean="0">
                          <a:solidFill>
                            <a:schemeClr val="tx1"/>
                          </a:solidFill>
                          <a:latin typeface="+mn-lt"/>
                          <a:cs typeface="Arial" pitchFamily="34" charset="0"/>
                        </a:rPr>
                        <a:t>Insulation gloves; 2. Insulation shoes;</a:t>
                      </a:r>
                      <a:r>
                        <a:rPr lang="en-US" altLang="zh-CN" sz="1300" baseline="0" dirty="0" smtClean="0">
                          <a:solidFill>
                            <a:schemeClr val="tx1"/>
                          </a:solidFill>
                          <a:latin typeface="+mn-lt"/>
                          <a:cs typeface="Arial" pitchFamily="34" charset="0"/>
                        </a:rPr>
                        <a:t> </a:t>
                      </a:r>
                    </a:p>
                    <a:p>
                      <a:pPr marL="0" indent="0" algn="l" fontAlgn="ctr">
                        <a:lnSpc>
                          <a:spcPct val="100000"/>
                        </a:lnSpc>
                        <a:buNone/>
                      </a:pPr>
                      <a:r>
                        <a:rPr lang="en-US" altLang="zh-CN" sz="1300" dirty="0" smtClean="0">
                          <a:solidFill>
                            <a:schemeClr val="tx1"/>
                          </a:solidFill>
                          <a:latin typeface="+mn-lt"/>
                          <a:cs typeface="Arial" pitchFamily="34" charset="0"/>
                        </a:rPr>
                        <a:t>3. Insulation protective clothing</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altLang="zh-CN" sz="1300" dirty="0" smtClean="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3518">
                <a:tc>
                  <a:txBody>
                    <a:bodyPr/>
                    <a:lstStyle/>
                    <a:p>
                      <a:pPr algn="ctr" fontAlgn="ctr">
                        <a:lnSpc>
                          <a:spcPct val="100000"/>
                        </a:lnSpc>
                      </a:pPr>
                      <a:r>
                        <a:rPr lang="en-US" altLang="zh-CN" sz="1300" dirty="0" smtClean="0">
                          <a:solidFill>
                            <a:schemeClr val="tx1"/>
                          </a:solidFill>
                          <a:latin typeface="+mn-lt"/>
                          <a:cs typeface="Arial" pitchFamily="34" charset="0"/>
                        </a:rPr>
                        <a:t>6</a:t>
                      </a:r>
                      <a:endParaRPr lang="en-US" altLang="zh-CN" sz="1300" dirty="0">
                        <a:solidFill>
                          <a:schemeClr val="tx1"/>
                        </a:solidFill>
                        <a:latin typeface="+mn-lt"/>
                        <a:cs typeface="Arial" pitchFamily="34" charset="0"/>
                      </a:endParaRPr>
                    </a:p>
                  </a:txBody>
                  <a:tcPr marL="58127" marR="58127" marT="29064" marB="29064"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endParaRPr lang="zh-CN" altLang="en-US" sz="16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300" dirty="0" smtClean="0">
                          <a:solidFill>
                            <a:schemeClr val="tx1"/>
                          </a:solidFill>
                          <a:latin typeface="+mn-lt"/>
                          <a:cs typeface="Arial" pitchFamily="34" charset="0"/>
                        </a:rPr>
                        <a:t>10–500 kV</a:t>
                      </a: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lnSpc>
                          <a:spcPct val="100000"/>
                        </a:lnSpc>
                      </a:pPr>
                      <a:r>
                        <a:rPr lang="en-US" altLang="zh-CN" sz="1300" dirty="0" smtClean="0">
                          <a:solidFill>
                            <a:schemeClr val="tx1"/>
                          </a:solidFill>
                          <a:latin typeface="+mn-lt"/>
                          <a:cs typeface="Arial" pitchFamily="34" charset="0"/>
                        </a:rPr>
                        <a:t>Electricity shielding clothing</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lnSpc>
                          <a:spcPct val="100000"/>
                        </a:lnSpc>
                      </a:pP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1944">
                <a:tc>
                  <a:txBody>
                    <a:bodyPr/>
                    <a:lstStyle/>
                    <a:p>
                      <a:pPr algn="ctr" fontAlgn="ctr">
                        <a:lnSpc>
                          <a:spcPct val="100000"/>
                        </a:lnSpc>
                      </a:pPr>
                      <a:r>
                        <a:rPr lang="en-US" altLang="zh-CN" sz="1300" dirty="0" smtClean="0">
                          <a:solidFill>
                            <a:schemeClr val="tx1"/>
                          </a:solidFill>
                          <a:latin typeface="+mn-lt"/>
                          <a:cs typeface="Arial" pitchFamily="34" charset="0"/>
                        </a:rPr>
                        <a:t>7</a:t>
                      </a:r>
                      <a:endParaRPr lang="en-US" altLang="zh-CN" sz="1300" dirty="0">
                        <a:solidFill>
                          <a:schemeClr val="tx1"/>
                        </a:solidFill>
                        <a:latin typeface="+mn-lt"/>
                        <a:cs typeface="Arial" pitchFamily="34" charset="0"/>
                      </a:endParaRPr>
                    </a:p>
                  </a:txBody>
                  <a:tcPr marL="58127" marR="58127" marT="29064" marB="29064"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fontAlgn="ctr">
                        <a:lnSpc>
                          <a:spcPct val="100000"/>
                        </a:lnSpc>
                      </a:pPr>
                      <a:r>
                        <a:rPr lang="en-US" altLang="zh-CN" sz="1300" dirty="0" smtClean="0">
                          <a:solidFill>
                            <a:schemeClr val="tx1"/>
                          </a:solidFill>
                          <a:latin typeface="+mn-lt"/>
                          <a:cs typeface="Arial" pitchFamily="34" charset="0"/>
                        </a:rPr>
                        <a:t>Operations involving high temperature substances</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algn="l" fontAlgn="ctr">
                        <a:lnSpc>
                          <a:spcPct val="100000"/>
                        </a:lnSpc>
                      </a:pPr>
                      <a:r>
                        <a:rPr lang="en-US" altLang="zh-CN" sz="1300" dirty="0" smtClean="0">
                          <a:solidFill>
                            <a:schemeClr val="tx1"/>
                          </a:solidFill>
                          <a:latin typeface="+mn-lt"/>
                          <a:cs typeface="Arial" pitchFamily="34" charset="0"/>
                        </a:rPr>
                        <a:t>High-temperature resistant gloves</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lnSpc>
                          <a:spcPct val="100000"/>
                        </a:lnSpc>
                      </a:pP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8849">
                <a:tc>
                  <a:txBody>
                    <a:bodyPr/>
                    <a:lstStyle/>
                    <a:p>
                      <a:pPr algn="ctr" fontAlgn="ctr">
                        <a:lnSpc>
                          <a:spcPct val="100000"/>
                        </a:lnSpc>
                      </a:pPr>
                      <a:r>
                        <a:rPr lang="en-US" altLang="zh-CN" sz="1300" dirty="0" smtClean="0">
                          <a:solidFill>
                            <a:schemeClr val="tx1"/>
                          </a:solidFill>
                          <a:latin typeface="+mn-lt"/>
                          <a:cs typeface="Arial" pitchFamily="34" charset="0"/>
                        </a:rPr>
                        <a:t>8</a:t>
                      </a:r>
                      <a:endParaRPr lang="en-US" altLang="zh-CN" sz="1300" dirty="0">
                        <a:solidFill>
                          <a:schemeClr val="tx1"/>
                        </a:solidFill>
                        <a:latin typeface="+mn-lt"/>
                        <a:cs typeface="Arial" pitchFamily="34" charset="0"/>
                      </a:endParaRPr>
                    </a:p>
                  </a:txBody>
                  <a:tcPr marL="58127" marR="58127" marT="29064" marB="29064"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fontAlgn="ctr">
                        <a:lnSpc>
                          <a:spcPct val="100000"/>
                        </a:lnSpc>
                      </a:pPr>
                      <a:r>
                        <a:rPr lang="en-US" altLang="zh-CN" sz="1300" dirty="0" smtClean="0">
                          <a:solidFill>
                            <a:schemeClr val="tx1"/>
                          </a:solidFill>
                          <a:latin typeface="+mn-lt"/>
                          <a:cs typeface="Arial" pitchFamily="34" charset="0"/>
                        </a:rPr>
                        <a:t>Operations involving low temperature substances</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algn="l" fontAlgn="ctr">
                        <a:lnSpc>
                          <a:spcPct val="100000"/>
                        </a:lnSpc>
                      </a:pPr>
                      <a:r>
                        <a:rPr lang="en-US" altLang="zh-CN" sz="1300" dirty="0" smtClean="0">
                          <a:solidFill>
                            <a:schemeClr val="tx1"/>
                          </a:solidFill>
                          <a:latin typeface="+mn-lt"/>
                          <a:cs typeface="Arial" pitchFamily="34" charset="0"/>
                        </a:rPr>
                        <a:t>Low-temperature resistant gloves</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lnSpc>
                          <a:spcPct val="100000"/>
                        </a:lnSpc>
                      </a:pPr>
                      <a:r>
                        <a:rPr lang="en-US" altLang="zh-CN" sz="1300" dirty="0" smtClean="0">
                          <a:solidFill>
                            <a:schemeClr val="tx1"/>
                          </a:solidFill>
                          <a:latin typeface="+mn-lt"/>
                          <a:cs typeface="Arial" pitchFamily="34" charset="0"/>
                        </a:rPr>
                        <a:t>Low-temperature resistant clothing</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3518">
                <a:tc>
                  <a:txBody>
                    <a:bodyPr/>
                    <a:lstStyle/>
                    <a:p>
                      <a:pPr algn="ctr" fontAlgn="ctr">
                        <a:lnSpc>
                          <a:spcPct val="100000"/>
                        </a:lnSpc>
                      </a:pPr>
                      <a:r>
                        <a:rPr lang="en-US" altLang="zh-CN" sz="1300" dirty="0" smtClean="0">
                          <a:solidFill>
                            <a:schemeClr val="tx1"/>
                          </a:solidFill>
                          <a:latin typeface="+mn-lt"/>
                          <a:cs typeface="Arial" pitchFamily="34" charset="0"/>
                        </a:rPr>
                        <a:t>9</a:t>
                      </a:r>
                      <a:endParaRPr lang="en-US" altLang="zh-CN" sz="1300" dirty="0">
                        <a:solidFill>
                          <a:schemeClr val="tx1"/>
                        </a:solidFill>
                        <a:latin typeface="+mn-lt"/>
                        <a:cs typeface="Arial" pitchFamily="34" charset="0"/>
                      </a:endParaRPr>
                    </a:p>
                  </a:txBody>
                  <a:tcPr marL="58127" marR="58127" marT="29064" marB="29064"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fontAlgn="ctr">
                        <a:lnSpc>
                          <a:spcPct val="100000"/>
                        </a:lnSpc>
                      </a:pPr>
                      <a:r>
                        <a:rPr lang="en-US" altLang="zh-CN" sz="1300" dirty="0" smtClean="0">
                          <a:solidFill>
                            <a:schemeClr val="tx1"/>
                          </a:solidFill>
                          <a:latin typeface="+mn-lt"/>
                          <a:cs typeface="Arial" pitchFamily="34" charset="0"/>
                        </a:rPr>
                        <a:t>Operations at heights</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algn="l" fontAlgn="ctr">
                        <a:lnSpc>
                          <a:spcPct val="100000"/>
                        </a:lnSpc>
                      </a:pPr>
                      <a:r>
                        <a:rPr lang="en-US" altLang="zh-CN" sz="1300" dirty="0" smtClean="0">
                          <a:solidFill>
                            <a:schemeClr val="tx1"/>
                          </a:solidFill>
                          <a:latin typeface="+mn-lt"/>
                          <a:cs typeface="Arial" pitchFamily="34" charset="0"/>
                        </a:rPr>
                        <a:t>1. Safety helmet; 2. Safety belt</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altLang="zh-CN" sz="1300" dirty="0" smtClean="0">
                          <a:solidFill>
                            <a:schemeClr val="tx1"/>
                          </a:solidFill>
                          <a:latin typeface="+mn-lt"/>
                          <a:cs typeface="Arial" pitchFamily="34" charset="0"/>
                        </a:rPr>
                        <a:t>Safety net</a:t>
                      </a:r>
                    </a:p>
                  </a:txBody>
                  <a:tcPr marL="58127" marR="58127" marT="29064" marB="2906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3518">
                <a:tc>
                  <a:txBody>
                    <a:bodyPr/>
                    <a:lstStyle/>
                    <a:p>
                      <a:pPr algn="ctr" fontAlgn="ctr">
                        <a:lnSpc>
                          <a:spcPct val="100000"/>
                        </a:lnSpc>
                      </a:pPr>
                      <a:r>
                        <a:rPr lang="en-US" altLang="zh-CN" sz="1300" dirty="0" smtClean="0">
                          <a:solidFill>
                            <a:schemeClr val="tx1"/>
                          </a:solidFill>
                          <a:latin typeface="+mn-lt"/>
                          <a:cs typeface="Arial" pitchFamily="34" charset="0"/>
                        </a:rPr>
                        <a:t>11</a:t>
                      </a:r>
                      <a:endParaRPr lang="en-US" altLang="zh-CN" sz="1300" dirty="0">
                        <a:solidFill>
                          <a:schemeClr val="tx1"/>
                        </a:solidFill>
                        <a:latin typeface="+mn-lt"/>
                        <a:cs typeface="Arial" pitchFamily="34" charset="0"/>
                      </a:endParaRPr>
                    </a:p>
                  </a:txBody>
                  <a:tcPr marL="58127" marR="58127" marT="29064" marB="29064"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300" dirty="0" smtClean="0">
                          <a:solidFill>
                            <a:schemeClr val="tx1"/>
                          </a:solidFill>
                          <a:latin typeface="+mn-lt"/>
                          <a:cs typeface="Arial" pitchFamily="34" charset="0"/>
                        </a:rPr>
                        <a:t>Operations involving toxic substances</a:t>
                      </a: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algn="l" fontAlgn="ctr">
                        <a:lnSpc>
                          <a:spcPct val="100000"/>
                        </a:lnSpc>
                      </a:pPr>
                      <a:r>
                        <a:rPr lang="en-US" altLang="zh-CN" sz="1300" dirty="0" smtClean="0">
                          <a:solidFill>
                            <a:schemeClr val="tx1"/>
                          </a:solidFill>
                          <a:latin typeface="+mn-lt"/>
                          <a:cs typeface="Arial" pitchFamily="34" charset="0"/>
                        </a:rPr>
                        <a:t>1. Chemical resistant gloves; 2. Gas mask</a:t>
                      </a: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lnSpc>
                          <a:spcPct val="100000"/>
                        </a:lnSpc>
                      </a:pPr>
                      <a:endParaRPr lang="en-US" altLang="zh-CN" sz="1300" dirty="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8849">
                <a:tc>
                  <a:txBody>
                    <a:bodyPr/>
                    <a:lstStyle/>
                    <a:p>
                      <a:pPr algn="ctr" fontAlgn="ctr">
                        <a:lnSpc>
                          <a:spcPct val="100000"/>
                        </a:lnSpc>
                      </a:pPr>
                      <a:r>
                        <a:rPr lang="en-US" altLang="zh-CN" sz="1300" dirty="0" smtClean="0">
                          <a:solidFill>
                            <a:schemeClr val="tx1"/>
                          </a:solidFill>
                          <a:latin typeface="+mn-lt"/>
                          <a:cs typeface="Arial" pitchFamily="34" charset="0"/>
                        </a:rPr>
                        <a:t>12</a:t>
                      </a:r>
                      <a:endParaRPr lang="en-US" altLang="zh-CN" sz="1300" dirty="0">
                        <a:solidFill>
                          <a:schemeClr val="tx1"/>
                        </a:solidFill>
                        <a:latin typeface="+mn-lt"/>
                        <a:cs typeface="Arial" pitchFamily="34" charset="0"/>
                      </a:endParaRPr>
                    </a:p>
                  </a:txBody>
                  <a:tcPr marL="58127" marR="58127" marT="29064" marB="29064"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300" dirty="0" smtClean="0">
                          <a:solidFill>
                            <a:schemeClr val="tx1"/>
                          </a:solidFill>
                          <a:latin typeface="+mn-lt"/>
                          <a:cs typeface="Arial" pitchFamily="34" charset="0"/>
                        </a:rPr>
                        <a:t>Operations with corrosive substances</a:t>
                      </a: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dirty="0"/>
                    </a:p>
                  </a:txBody>
                  <a:tcPr/>
                </a:tc>
                <a:tc>
                  <a:txBody>
                    <a:bodyPr/>
                    <a:lstStyle/>
                    <a:p>
                      <a:pPr algn="l" fontAlgn="ctr">
                        <a:lnSpc>
                          <a:spcPct val="100000"/>
                        </a:lnSpc>
                      </a:pPr>
                      <a:r>
                        <a:rPr lang="en-US" altLang="zh-CN" sz="1300" dirty="0" smtClean="0">
                          <a:solidFill>
                            <a:schemeClr val="tx1"/>
                          </a:solidFill>
                          <a:latin typeface="+mn-lt"/>
                          <a:cs typeface="Arial" pitchFamily="34" charset="0"/>
                        </a:rPr>
                        <a:t>1. Anti-corrosion goggles; 2. Acid and alkali resistant gloves;</a:t>
                      </a:r>
                      <a:r>
                        <a:rPr lang="en-US" altLang="zh-CN" sz="1300" baseline="0" dirty="0" smtClean="0">
                          <a:solidFill>
                            <a:schemeClr val="tx1"/>
                          </a:solidFill>
                          <a:latin typeface="+mn-lt"/>
                          <a:cs typeface="Arial" pitchFamily="34" charset="0"/>
                        </a:rPr>
                        <a:t> </a:t>
                      </a:r>
                      <a:r>
                        <a:rPr lang="en-US" altLang="zh-CN" sz="1300" dirty="0" smtClean="0">
                          <a:solidFill>
                            <a:schemeClr val="tx1"/>
                          </a:solidFill>
                          <a:latin typeface="+mn-lt"/>
                          <a:cs typeface="Arial" pitchFamily="34" charset="0"/>
                        </a:rPr>
                        <a:t>3. Acid (alkali) resistant clothing</a:t>
                      </a: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altLang="zh-CN" sz="1300" dirty="0" smtClean="0">
                          <a:solidFill>
                            <a:schemeClr val="tx1"/>
                          </a:solidFill>
                          <a:latin typeface="+mn-lt"/>
                          <a:cs typeface="Arial" pitchFamily="34" charset="0"/>
                        </a:rPr>
                        <a:t>Chemical resistant shoes</a:t>
                      </a:r>
                    </a:p>
                  </a:txBody>
                  <a:tcPr marL="58127" marR="58127" marT="29064" marB="2906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8849">
                <a:tc>
                  <a:txBody>
                    <a:bodyPr/>
                    <a:lstStyle/>
                    <a:p>
                      <a:pPr algn="ctr" fontAlgn="ctr">
                        <a:lnSpc>
                          <a:spcPct val="100000"/>
                        </a:lnSpc>
                      </a:pPr>
                      <a:r>
                        <a:rPr lang="en-US" altLang="zh-CN" sz="1300" dirty="0" smtClean="0">
                          <a:solidFill>
                            <a:schemeClr val="tx1"/>
                          </a:solidFill>
                          <a:latin typeface="+mn-lt"/>
                          <a:cs typeface="Arial" pitchFamily="34" charset="0"/>
                        </a:rPr>
                        <a:t>13</a:t>
                      </a:r>
                      <a:endParaRPr lang="en-US" altLang="zh-CN" sz="1300" dirty="0">
                        <a:solidFill>
                          <a:schemeClr val="tx1"/>
                        </a:solidFill>
                        <a:latin typeface="+mn-lt"/>
                        <a:cs typeface="Arial" pitchFamily="34" charset="0"/>
                      </a:endParaRPr>
                    </a:p>
                  </a:txBody>
                  <a:tcPr marL="58127" marR="58127" marT="29064" marB="29064"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300" dirty="0" smtClean="0">
                          <a:solidFill>
                            <a:schemeClr val="tx1"/>
                          </a:solidFill>
                          <a:latin typeface="+mn-lt"/>
                          <a:cs typeface="Arial" pitchFamily="34" charset="0"/>
                        </a:rPr>
                        <a:t>Operations with pollution risks</a:t>
                      </a: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algn="l" fontAlgn="ctr">
                        <a:lnSpc>
                          <a:spcPct val="100000"/>
                        </a:lnSpc>
                      </a:pPr>
                      <a:r>
                        <a:rPr lang="en-US" altLang="zh-CN" sz="1300" dirty="0" smtClean="0">
                          <a:solidFill>
                            <a:schemeClr val="tx1"/>
                          </a:solidFill>
                          <a:latin typeface="+mn-lt"/>
                          <a:cs typeface="Arial" pitchFamily="34" charset="0"/>
                        </a:rPr>
                        <a:t>1. Acid and alkali resistant gloves; 2. Chemical resistant clothing</a:t>
                      </a:r>
                    </a:p>
                  </a:txBody>
                  <a:tcPr marL="58127" marR="58127" marT="29064" marB="290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altLang="zh-CN" sz="1300" dirty="0" smtClean="0">
                        <a:solidFill>
                          <a:schemeClr val="tx1"/>
                        </a:solidFill>
                        <a:latin typeface="+mn-lt"/>
                        <a:cs typeface="Arial" pitchFamily="34" charset="0"/>
                      </a:endParaRPr>
                    </a:p>
                  </a:txBody>
                  <a:tcPr marL="58127" marR="58127" marT="29064" marB="2906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6559592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PPE - Head </a:t>
            </a:r>
            <a:r>
              <a:rPr lang="en-US" altLang="zh-CN" dirty="0"/>
              <a:t>Protection</a:t>
            </a:r>
          </a:p>
        </p:txBody>
      </p:sp>
      <p:sp>
        <p:nvSpPr>
          <p:cNvPr id="3" name="文本占位符 2"/>
          <p:cNvSpPr>
            <a:spLocks noGrp="1"/>
          </p:cNvSpPr>
          <p:nvPr>
            <p:ph type="body" sz="quarter" idx="10"/>
          </p:nvPr>
        </p:nvSpPr>
        <p:spPr>
          <a:xfrm>
            <a:off x="455612" y="1052514"/>
            <a:ext cx="11293475" cy="4875042"/>
          </a:xfrm>
        </p:spPr>
        <p:txBody>
          <a:bodyPr/>
          <a:lstStyle/>
          <a:p>
            <a:r>
              <a:rPr lang="en-US" altLang="zh-CN" sz="2000" dirty="0"/>
              <a:t>Head </a:t>
            </a:r>
            <a:r>
              <a:rPr lang="en-US" altLang="zh-CN" sz="2000" dirty="0" smtClean="0"/>
              <a:t>Protection</a:t>
            </a:r>
          </a:p>
          <a:p>
            <a:pPr lvl="1"/>
            <a:r>
              <a:rPr lang="en-US" altLang="zh-CN" sz="1800" dirty="0"/>
              <a:t>Safety helmet: special protective equipment</a:t>
            </a:r>
          </a:p>
          <a:p>
            <a:pPr lvl="2"/>
            <a:r>
              <a:rPr lang="en-US" altLang="zh-CN" sz="1600" dirty="0"/>
              <a:t>T</a:t>
            </a:r>
            <a:r>
              <a:rPr lang="en-US" altLang="zh-CN" sz="1600" dirty="0" smtClean="0"/>
              <a:t>hree </a:t>
            </a:r>
            <a:r>
              <a:rPr lang="en-US" altLang="zh-CN" sz="1600" dirty="0"/>
              <a:t>certificates: production license, product qualification certificate, safety sign/safety authentication certificate).</a:t>
            </a:r>
          </a:p>
          <a:p>
            <a:pPr lvl="1"/>
            <a:r>
              <a:rPr lang="en-US" altLang="zh-CN" sz="1800" dirty="0"/>
              <a:t>Common head protection equipment </a:t>
            </a:r>
            <a:r>
              <a:rPr lang="en-US" altLang="zh-CN" sz="1800" dirty="0" smtClean="0"/>
              <a:t>: safety </a:t>
            </a:r>
            <a:r>
              <a:rPr lang="en-US" altLang="zh-CN" sz="1800" dirty="0"/>
              <a:t>helmet and ESD cap.</a:t>
            </a:r>
          </a:p>
          <a:p>
            <a:pPr lvl="1"/>
            <a:endParaRPr lang="en-US" altLang="zh-CN" sz="1800" dirty="0"/>
          </a:p>
          <a:p>
            <a:endParaRPr lang="en-US" altLang="zh-CN" sz="2000" dirty="0" smtClean="0"/>
          </a:p>
          <a:p>
            <a:endParaRPr lang="en-US" altLang="zh-CN" sz="2000" dirty="0"/>
          </a:p>
          <a:p>
            <a:endParaRPr lang="zh-CN" altLang="en-US" sz="2000" dirty="0"/>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3672" y="3548694"/>
            <a:ext cx="2429032" cy="1823587"/>
          </a:xfrm>
          <a:prstGeom prst="rect">
            <a:avLst/>
          </a:prstGeom>
        </p:spPr>
      </p:pic>
      <p:sp>
        <p:nvSpPr>
          <p:cNvPr id="12" name="文本框 11"/>
          <p:cNvSpPr txBox="1"/>
          <p:nvPr/>
        </p:nvSpPr>
        <p:spPr>
          <a:xfrm>
            <a:off x="3249629" y="5742890"/>
            <a:ext cx="1743075" cy="369332"/>
          </a:xfrm>
          <a:prstGeom prst="rect">
            <a:avLst/>
          </a:prstGeom>
          <a:noFill/>
        </p:spPr>
        <p:txBody>
          <a:bodyPr wrap="square" rtlCol="0">
            <a:spAutoFit/>
          </a:bodyPr>
          <a:lstStyle/>
          <a:p>
            <a:r>
              <a:rPr lang="en-US" altLang="zh-CN" dirty="0" smtClean="0"/>
              <a:t>ESD cap</a:t>
            </a:r>
            <a:endParaRPr lang="zh-CN" altLang="en-US" dirty="0"/>
          </a:p>
        </p:txBody>
      </p:sp>
      <p:pic>
        <p:nvPicPr>
          <p:cNvPr id="7" name="图片 6" descr="屏幕剪辑"/>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64300" y="3311773"/>
            <a:ext cx="3397444" cy="2297428"/>
          </a:xfrm>
          <a:prstGeom prst="rect">
            <a:avLst/>
          </a:prstGeom>
        </p:spPr>
      </p:pic>
      <p:sp>
        <p:nvSpPr>
          <p:cNvPr id="4" name="矩形 3"/>
          <p:cNvSpPr/>
          <p:nvPr/>
        </p:nvSpPr>
        <p:spPr>
          <a:xfrm>
            <a:off x="7174151" y="5742890"/>
            <a:ext cx="1640193" cy="369332"/>
          </a:xfrm>
          <a:prstGeom prst="rect">
            <a:avLst/>
          </a:prstGeom>
        </p:spPr>
        <p:txBody>
          <a:bodyPr wrap="none">
            <a:spAutoFit/>
          </a:bodyPr>
          <a:lstStyle/>
          <a:p>
            <a:r>
              <a:rPr lang="en-US" altLang="zh-CN" dirty="0"/>
              <a:t>Safety helmet</a:t>
            </a:r>
            <a:endParaRPr lang="zh-CN" altLang="en-US" dirty="0"/>
          </a:p>
        </p:txBody>
      </p:sp>
    </p:spTree>
    <p:extLst>
      <p:ext uri="{BB962C8B-B14F-4D97-AF65-F5344CB8AC3E}">
        <p14:creationId xmlns:p14="http://schemas.microsoft.com/office/powerpoint/2010/main" val="40390230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PPE - Facial </a:t>
            </a:r>
            <a:r>
              <a:rPr lang="en-US" altLang="zh-CN" dirty="0"/>
              <a:t>Protection</a:t>
            </a:r>
          </a:p>
        </p:txBody>
      </p:sp>
      <p:sp>
        <p:nvSpPr>
          <p:cNvPr id="2" name="文本占位符 1"/>
          <p:cNvSpPr>
            <a:spLocks noGrp="1"/>
          </p:cNvSpPr>
          <p:nvPr>
            <p:ph type="body" sz="quarter" idx="10"/>
          </p:nvPr>
        </p:nvSpPr>
        <p:spPr>
          <a:xfrm>
            <a:off x="455612" y="1052514"/>
            <a:ext cx="11293475" cy="4875042"/>
          </a:xfrm>
        </p:spPr>
        <p:txBody>
          <a:bodyPr/>
          <a:lstStyle/>
          <a:p>
            <a:r>
              <a:rPr lang="en-US" altLang="zh-CN" sz="1800" dirty="0"/>
              <a:t>Facial </a:t>
            </a:r>
            <a:r>
              <a:rPr lang="en-US" altLang="zh-CN" sz="1800" dirty="0" smtClean="0"/>
              <a:t>Protection</a:t>
            </a:r>
          </a:p>
          <a:p>
            <a:pPr lvl="1"/>
            <a:r>
              <a:rPr lang="en-US" altLang="zh-CN" sz="1600" dirty="0"/>
              <a:t>Facial protection refers to wearing protective articles to protect your eyes and face from smoke, dust, metal sparks, flying scraps, heat, electromagnetic radiation, laser, and chemical splashes. </a:t>
            </a:r>
            <a:endParaRPr lang="en-US" altLang="zh-CN" sz="1600" dirty="0" smtClean="0"/>
          </a:p>
          <a:p>
            <a:pPr lvl="1"/>
            <a:r>
              <a:rPr lang="en-US" altLang="zh-CN" sz="1600" dirty="0" smtClean="0"/>
              <a:t>Common </a:t>
            </a:r>
            <a:r>
              <a:rPr lang="en-US" altLang="zh-CN" sz="1600" dirty="0"/>
              <a:t>facial protection </a:t>
            </a:r>
            <a:r>
              <a:rPr lang="en-US" altLang="zh-CN" sz="1600" dirty="0" smtClean="0"/>
              <a:t>equipment: laser </a:t>
            </a:r>
            <a:r>
              <a:rPr lang="en-US" altLang="zh-CN" sz="1600" dirty="0"/>
              <a:t>safety glasses, goggles, and protective </a:t>
            </a:r>
            <a:r>
              <a:rPr lang="en-US" altLang="zh-CN" sz="1600" dirty="0" smtClean="0"/>
              <a:t>masks. </a:t>
            </a:r>
            <a:endParaRPr lang="en-US" altLang="zh-CN" sz="1600" dirty="0"/>
          </a:p>
          <a:p>
            <a:pPr lvl="1"/>
            <a:endParaRPr lang="en-US" altLang="zh-CN" sz="1600" dirty="0"/>
          </a:p>
          <a:p>
            <a:pPr lvl="1"/>
            <a:endParaRPr lang="en-US" altLang="zh-CN" sz="1600" dirty="0"/>
          </a:p>
          <a:p>
            <a:endParaRPr lang="zh-CN" altLang="en-US" sz="1800" dirty="0"/>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7596" y="3562358"/>
            <a:ext cx="2110500" cy="1666099"/>
          </a:xfrm>
          <a:prstGeom prst="rect">
            <a:avLst/>
          </a:prstGeom>
        </p:spPr>
      </p:pic>
      <p:sp>
        <p:nvSpPr>
          <p:cNvPr id="3" name="文本框 2"/>
          <p:cNvSpPr txBox="1"/>
          <p:nvPr/>
        </p:nvSpPr>
        <p:spPr>
          <a:xfrm>
            <a:off x="2653958" y="5744208"/>
            <a:ext cx="1945043" cy="369332"/>
          </a:xfrm>
          <a:prstGeom prst="rect">
            <a:avLst/>
          </a:prstGeom>
          <a:noFill/>
        </p:spPr>
        <p:txBody>
          <a:bodyPr wrap="square" rtlCol="0">
            <a:spAutoFit/>
          </a:bodyPr>
          <a:lstStyle/>
          <a:p>
            <a:r>
              <a:rPr lang="en-US" altLang="zh-CN" dirty="0" smtClean="0"/>
              <a:t>Protective masks</a:t>
            </a:r>
            <a:endParaRPr lang="zh-CN" altLang="en-US" dirty="0"/>
          </a:p>
        </p:txBody>
      </p:sp>
      <p:pic>
        <p:nvPicPr>
          <p:cNvPr id="7" name="图片 6" descr="屏幕剪辑"/>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95281" y="2934702"/>
            <a:ext cx="1788914" cy="2719595"/>
          </a:xfrm>
          <a:prstGeom prst="rect">
            <a:avLst/>
          </a:prstGeom>
        </p:spPr>
      </p:pic>
      <p:sp>
        <p:nvSpPr>
          <p:cNvPr id="6" name="文本框 5"/>
          <p:cNvSpPr txBox="1"/>
          <p:nvPr/>
        </p:nvSpPr>
        <p:spPr>
          <a:xfrm>
            <a:off x="7002684" y="5742890"/>
            <a:ext cx="2152891" cy="369332"/>
          </a:xfrm>
          <a:prstGeom prst="rect">
            <a:avLst/>
          </a:prstGeom>
          <a:noFill/>
        </p:spPr>
        <p:txBody>
          <a:bodyPr wrap="square" rtlCol="0">
            <a:spAutoFit/>
          </a:bodyPr>
          <a:lstStyle/>
          <a:p>
            <a:r>
              <a:rPr lang="en-US" altLang="zh-CN" dirty="0" smtClean="0"/>
              <a:t>Welding mask</a:t>
            </a:r>
            <a:endParaRPr lang="zh-CN" altLang="en-US" dirty="0"/>
          </a:p>
        </p:txBody>
      </p:sp>
    </p:spTree>
    <p:extLst>
      <p:ext uri="{BB962C8B-B14F-4D97-AF65-F5344CB8AC3E}">
        <p14:creationId xmlns:p14="http://schemas.microsoft.com/office/powerpoint/2010/main" val="18376072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PPE - Hand Protection</a:t>
            </a:r>
            <a:endParaRPr lang="zh-CN" altLang="en-US" dirty="0"/>
          </a:p>
        </p:txBody>
      </p:sp>
      <p:sp>
        <p:nvSpPr>
          <p:cNvPr id="2" name="文本占位符 1"/>
          <p:cNvSpPr>
            <a:spLocks noGrp="1"/>
          </p:cNvSpPr>
          <p:nvPr>
            <p:ph type="body" sz="quarter" idx="10"/>
          </p:nvPr>
        </p:nvSpPr>
        <p:spPr>
          <a:xfrm>
            <a:off x="455611" y="1052514"/>
            <a:ext cx="11293475" cy="4875042"/>
          </a:xfrm>
        </p:spPr>
        <p:txBody>
          <a:bodyPr/>
          <a:lstStyle/>
          <a:p>
            <a:r>
              <a:rPr lang="en-US" altLang="zh-CN" sz="1800" dirty="0"/>
              <a:t>Hand Protection</a:t>
            </a:r>
          </a:p>
          <a:p>
            <a:pPr lvl="1"/>
            <a:r>
              <a:rPr lang="en-US" altLang="zh-CN" sz="1600" dirty="0"/>
              <a:t>Gloves worn by workers during production to protect their hands and arms are called “hand protection equipment”.</a:t>
            </a:r>
          </a:p>
          <a:p>
            <a:pPr lvl="1"/>
            <a:r>
              <a:rPr lang="en-US" altLang="zh-CN" sz="1600" dirty="0"/>
              <a:t>C</a:t>
            </a:r>
            <a:r>
              <a:rPr lang="en-US" altLang="zh-CN" sz="1600" dirty="0" smtClean="0"/>
              <a:t>ommon </a:t>
            </a:r>
            <a:r>
              <a:rPr lang="en-US" altLang="zh-CN" sz="1600" dirty="0"/>
              <a:t>hand protection </a:t>
            </a:r>
            <a:r>
              <a:rPr lang="en-US" altLang="zh-CN" sz="1600" dirty="0" smtClean="0"/>
              <a:t>equipment: rubber </a:t>
            </a:r>
            <a:r>
              <a:rPr lang="en-US" altLang="zh-CN" sz="1600" dirty="0"/>
              <a:t>protective gloves (to prevent corrosion against acid, alkali, and other dangerous and chemical substances), finger cots, heat- and cold-resistant gloves, cut resistant gloves, and cotton </a:t>
            </a:r>
            <a:r>
              <a:rPr lang="en-US" altLang="zh-CN" sz="1600" dirty="0" smtClean="0"/>
              <a:t>gloves.</a:t>
            </a:r>
            <a:endParaRPr lang="en-US" altLang="zh-CN" sz="1600" dirty="0"/>
          </a:p>
          <a:p>
            <a:endParaRPr lang="zh-CN" altLang="en-US" sz="1800" dirty="0"/>
          </a:p>
        </p:txBody>
      </p:sp>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t="7187" b="4735"/>
          <a:stretch/>
        </p:blipFill>
        <p:spPr>
          <a:xfrm>
            <a:off x="807179" y="3940413"/>
            <a:ext cx="1582289" cy="1393656"/>
          </a:xfrm>
          <a:prstGeom prst="rect">
            <a:avLst/>
          </a:prstGeom>
          <a:ln w="12700">
            <a:solidFill>
              <a:schemeClr val="bg1">
                <a:lumMod val="85000"/>
              </a:schemeClr>
            </a:solidFill>
          </a:ln>
        </p:spPr>
      </p:pic>
      <p:pic>
        <p:nvPicPr>
          <p:cNvPr id="16" name="图片 15" descr="屏幕剪辑"/>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45430" y="3635579"/>
            <a:ext cx="1145621" cy="1671134"/>
          </a:xfrm>
          <a:prstGeom prst="rect">
            <a:avLst/>
          </a:prstGeom>
        </p:spPr>
      </p:pic>
      <p:sp>
        <p:nvSpPr>
          <p:cNvPr id="3" name="文本框 2"/>
          <p:cNvSpPr txBox="1"/>
          <p:nvPr/>
        </p:nvSpPr>
        <p:spPr>
          <a:xfrm>
            <a:off x="899332" y="5455748"/>
            <a:ext cx="1647825" cy="369332"/>
          </a:xfrm>
          <a:prstGeom prst="rect">
            <a:avLst/>
          </a:prstGeom>
          <a:noFill/>
        </p:spPr>
        <p:txBody>
          <a:bodyPr wrap="square" rtlCol="0">
            <a:spAutoFit/>
          </a:bodyPr>
          <a:lstStyle/>
          <a:p>
            <a:r>
              <a:rPr lang="en-US" altLang="zh-CN" dirty="0" smtClean="0"/>
              <a:t>Finger cots</a:t>
            </a:r>
            <a:endParaRPr lang="zh-CN" altLang="en-US" dirty="0"/>
          </a:p>
        </p:txBody>
      </p:sp>
      <p:sp>
        <p:nvSpPr>
          <p:cNvPr id="17" name="文本框 16"/>
          <p:cNvSpPr txBox="1"/>
          <p:nvPr/>
        </p:nvSpPr>
        <p:spPr>
          <a:xfrm>
            <a:off x="2972890" y="5481668"/>
            <a:ext cx="2290699" cy="369332"/>
          </a:xfrm>
          <a:prstGeom prst="rect">
            <a:avLst/>
          </a:prstGeom>
          <a:noFill/>
        </p:spPr>
        <p:txBody>
          <a:bodyPr wrap="square" rtlCol="0">
            <a:spAutoFit/>
          </a:bodyPr>
          <a:lstStyle/>
          <a:p>
            <a:r>
              <a:rPr lang="en-US" altLang="zh-CN" dirty="0" smtClean="0"/>
              <a:t>Cut </a:t>
            </a:r>
            <a:r>
              <a:rPr lang="en-US" altLang="zh-CN" dirty="0"/>
              <a:t>resistant gloves</a:t>
            </a:r>
            <a:endParaRPr lang="zh-CN" altLang="en-US" dirty="0"/>
          </a:p>
        </p:txBody>
      </p:sp>
      <p:pic>
        <p:nvPicPr>
          <p:cNvPr id="9" name="图片 8" descr="屏幕剪辑"/>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02348" y="3609923"/>
            <a:ext cx="2111988" cy="1840350"/>
          </a:xfrm>
          <a:prstGeom prst="rect">
            <a:avLst/>
          </a:prstGeom>
        </p:spPr>
      </p:pic>
      <p:sp>
        <p:nvSpPr>
          <p:cNvPr id="5" name="文本框 4"/>
          <p:cNvSpPr txBox="1"/>
          <p:nvPr/>
        </p:nvSpPr>
        <p:spPr>
          <a:xfrm>
            <a:off x="6024535" y="5504248"/>
            <a:ext cx="2384385" cy="369332"/>
          </a:xfrm>
          <a:prstGeom prst="rect">
            <a:avLst/>
          </a:prstGeom>
          <a:noFill/>
        </p:spPr>
        <p:txBody>
          <a:bodyPr wrap="square" rtlCol="0">
            <a:spAutoFit/>
          </a:bodyPr>
          <a:lstStyle/>
          <a:p>
            <a:r>
              <a:rPr lang="en-US" altLang="zh-CN" dirty="0" smtClean="0"/>
              <a:t>Cold-resistant </a:t>
            </a:r>
            <a:r>
              <a:rPr lang="en-US" altLang="zh-CN" dirty="0"/>
              <a:t>gloves</a:t>
            </a:r>
            <a:endParaRPr lang="zh-CN" altLang="en-US" dirty="0"/>
          </a:p>
        </p:txBody>
      </p:sp>
      <p:pic>
        <p:nvPicPr>
          <p:cNvPr id="11" name="图片 10" descr="屏幕剪辑"/>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87536" y="3030395"/>
            <a:ext cx="1944878" cy="2473853"/>
          </a:xfrm>
          <a:prstGeom prst="rect">
            <a:avLst/>
          </a:prstGeom>
        </p:spPr>
      </p:pic>
      <p:sp>
        <p:nvSpPr>
          <p:cNvPr id="6" name="矩形 5"/>
          <p:cNvSpPr/>
          <p:nvPr/>
        </p:nvSpPr>
        <p:spPr>
          <a:xfrm>
            <a:off x="8948319" y="5484044"/>
            <a:ext cx="2855269" cy="369332"/>
          </a:xfrm>
          <a:prstGeom prst="rect">
            <a:avLst/>
          </a:prstGeom>
        </p:spPr>
        <p:txBody>
          <a:bodyPr wrap="none">
            <a:spAutoFit/>
          </a:bodyPr>
          <a:lstStyle/>
          <a:p>
            <a:r>
              <a:rPr lang="en-US" altLang="zh-CN" dirty="0" smtClean="0"/>
              <a:t>Rubber </a:t>
            </a:r>
            <a:r>
              <a:rPr lang="en-US" altLang="zh-CN" dirty="0"/>
              <a:t>protective gloves </a:t>
            </a:r>
            <a:endParaRPr lang="zh-CN" altLang="en-US" dirty="0"/>
          </a:p>
        </p:txBody>
      </p:sp>
    </p:spTree>
    <p:extLst>
      <p:ext uri="{BB962C8B-B14F-4D97-AF65-F5344CB8AC3E}">
        <p14:creationId xmlns:p14="http://schemas.microsoft.com/office/powerpoint/2010/main" val="663023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PPE - Foot Protection</a:t>
            </a:r>
            <a:endParaRPr lang="zh-CN" altLang="en-US" dirty="0"/>
          </a:p>
        </p:txBody>
      </p:sp>
      <p:sp>
        <p:nvSpPr>
          <p:cNvPr id="3" name="文本占位符 2"/>
          <p:cNvSpPr>
            <a:spLocks noGrp="1"/>
          </p:cNvSpPr>
          <p:nvPr>
            <p:ph type="body" sz="quarter" idx="10"/>
          </p:nvPr>
        </p:nvSpPr>
        <p:spPr/>
        <p:txBody>
          <a:bodyPr/>
          <a:lstStyle/>
          <a:p>
            <a:r>
              <a:rPr lang="en-US" altLang="zh-CN" dirty="0"/>
              <a:t>Foot Protection</a:t>
            </a:r>
          </a:p>
          <a:p>
            <a:pPr lvl="1"/>
            <a:r>
              <a:rPr lang="en-US" altLang="zh-CN" dirty="0"/>
              <a:t>Protective wears used to protect the workers' feet against hazardous substances and energy. </a:t>
            </a:r>
          </a:p>
          <a:p>
            <a:pPr lvl="1"/>
            <a:r>
              <a:rPr lang="en-US" altLang="zh-CN" dirty="0" smtClean="0"/>
              <a:t>Common </a:t>
            </a:r>
            <a:r>
              <a:rPr lang="en-US" altLang="zh-CN" dirty="0"/>
              <a:t>foot protection </a:t>
            </a:r>
            <a:r>
              <a:rPr lang="en-US" altLang="zh-CN" dirty="0" smtClean="0"/>
              <a:t>equipment: ESD </a:t>
            </a:r>
            <a:r>
              <a:rPr lang="en-US" altLang="zh-CN" dirty="0"/>
              <a:t>shoes, puncture-proof shoes, high-temperature resistant shoes, insulation protective shoes, and acid and alkali resistant </a:t>
            </a:r>
            <a:r>
              <a:rPr lang="en-US" altLang="zh-CN" dirty="0" smtClean="0"/>
              <a:t>shoes. </a:t>
            </a:r>
            <a:endParaRPr lang="en-US" altLang="zh-CN" dirty="0"/>
          </a:p>
          <a:p>
            <a:endParaRPr lang="zh-CN" altLang="en-US" dirty="0"/>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7892" y="3489801"/>
            <a:ext cx="3325091" cy="2296391"/>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5657" y="3892900"/>
            <a:ext cx="2229500" cy="1887193"/>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23986" y="3846663"/>
            <a:ext cx="2587089" cy="1924794"/>
          </a:xfrm>
          <a:prstGeom prst="rect">
            <a:avLst/>
          </a:prstGeom>
        </p:spPr>
      </p:pic>
      <p:sp>
        <p:nvSpPr>
          <p:cNvPr id="11" name="文本框 10"/>
          <p:cNvSpPr txBox="1"/>
          <p:nvPr/>
        </p:nvSpPr>
        <p:spPr>
          <a:xfrm>
            <a:off x="1609725" y="5780093"/>
            <a:ext cx="1728757" cy="371475"/>
          </a:xfrm>
          <a:prstGeom prst="rect">
            <a:avLst/>
          </a:prstGeom>
          <a:noFill/>
        </p:spPr>
        <p:txBody>
          <a:bodyPr wrap="square" rtlCol="0">
            <a:spAutoFit/>
          </a:bodyPr>
          <a:lstStyle/>
          <a:p>
            <a:r>
              <a:rPr lang="en-US" altLang="zh-CN" dirty="0" smtClean="0"/>
              <a:t>ESD shoes</a:t>
            </a:r>
            <a:endParaRPr lang="zh-CN" altLang="en-US" dirty="0"/>
          </a:p>
        </p:txBody>
      </p:sp>
      <p:sp>
        <p:nvSpPr>
          <p:cNvPr id="23" name="文本框 22"/>
          <p:cNvSpPr txBox="1"/>
          <p:nvPr/>
        </p:nvSpPr>
        <p:spPr>
          <a:xfrm>
            <a:off x="4458428" y="5780093"/>
            <a:ext cx="3241705" cy="369332"/>
          </a:xfrm>
          <a:prstGeom prst="rect">
            <a:avLst/>
          </a:prstGeom>
          <a:noFill/>
        </p:spPr>
        <p:txBody>
          <a:bodyPr wrap="square" rtlCol="0">
            <a:spAutoFit/>
          </a:bodyPr>
          <a:lstStyle/>
          <a:p>
            <a:r>
              <a:rPr lang="en-US" altLang="zh-CN" smtClean="0"/>
              <a:t>Insulation protective shoes</a:t>
            </a:r>
            <a:endParaRPr lang="zh-CN" altLang="en-US" dirty="0"/>
          </a:p>
        </p:txBody>
      </p:sp>
      <p:sp>
        <p:nvSpPr>
          <p:cNvPr id="24" name="文本框 23"/>
          <p:cNvSpPr txBox="1"/>
          <p:nvPr/>
        </p:nvSpPr>
        <p:spPr>
          <a:xfrm>
            <a:off x="8335738" y="5769875"/>
            <a:ext cx="2579812" cy="369332"/>
          </a:xfrm>
          <a:prstGeom prst="rect">
            <a:avLst/>
          </a:prstGeom>
          <a:noFill/>
        </p:spPr>
        <p:txBody>
          <a:bodyPr wrap="square" rtlCol="0">
            <a:spAutoFit/>
          </a:bodyPr>
          <a:lstStyle/>
          <a:p>
            <a:r>
              <a:rPr lang="en-US" altLang="zh-CN" dirty="0" smtClean="0"/>
              <a:t>Puncture-proof </a:t>
            </a:r>
            <a:r>
              <a:rPr lang="en-US" altLang="zh-CN" dirty="0"/>
              <a:t>shoes</a:t>
            </a:r>
            <a:endParaRPr lang="zh-CN" altLang="en-US" dirty="0"/>
          </a:p>
        </p:txBody>
      </p:sp>
    </p:spTree>
    <p:extLst>
      <p:ext uri="{BB962C8B-B14F-4D97-AF65-F5344CB8AC3E}">
        <p14:creationId xmlns:p14="http://schemas.microsoft.com/office/powerpoint/2010/main" val="39392959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PPE - Falling Protection</a:t>
            </a:r>
            <a:endParaRPr lang="zh-CN" altLang="en-US" dirty="0"/>
          </a:p>
        </p:txBody>
      </p:sp>
      <p:sp>
        <p:nvSpPr>
          <p:cNvPr id="3" name="文本占位符 2"/>
          <p:cNvSpPr>
            <a:spLocks noGrp="1"/>
          </p:cNvSpPr>
          <p:nvPr>
            <p:ph type="body" sz="quarter" idx="10"/>
          </p:nvPr>
        </p:nvSpPr>
        <p:spPr/>
        <p:txBody>
          <a:bodyPr/>
          <a:lstStyle/>
          <a:p>
            <a:r>
              <a:rPr lang="en-US" altLang="zh-CN" sz="2000" dirty="0"/>
              <a:t>Falling Protection</a:t>
            </a:r>
          </a:p>
          <a:p>
            <a:pPr lvl="1"/>
            <a:r>
              <a:rPr lang="en-US" altLang="zh-CN" sz="1800" dirty="0"/>
              <a:t>Working at heights refers to operating at a height of 2 m or more with the possibility of falling down, such as installing high towers or cleaning walls of high buildings.</a:t>
            </a:r>
          </a:p>
          <a:p>
            <a:pPr lvl="1"/>
            <a:r>
              <a:rPr lang="en-US" altLang="zh-CN" sz="1800" dirty="0"/>
              <a:t>Securing workers operating at heights to a fixed object using a rope or belt to avoid falling from heights or making a net under the working region to protect those workers who accidentally fall from the heights.</a:t>
            </a:r>
          </a:p>
          <a:p>
            <a:endParaRPr lang="zh-CN" altLang="en-US" sz="2000" dirty="0"/>
          </a:p>
        </p:txBody>
      </p:sp>
      <p:pic>
        <p:nvPicPr>
          <p:cNvPr id="19" name="图片 18"/>
          <p:cNvPicPr/>
          <p:nvPr/>
        </p:nvPicPr>
        <p:blipFill rotWithShape="1">
          <a:blip r:embed="rId3" cstate="print"/>
          <a:srcRect r="34148"/>
          <a:stretch/>
        </p:blipFill>
        <p:spPr bwMode="auto">
          <a:xfrm>
            <a:off x="5151025" y="3269487"/>
            <a:ext cx="2441967" cy="2931288"/>
          </a:xfrm>
          <a:prstGeom prst="rect">
            <a:avLst/>
          </a:prstGeom>
          <a:noFill/>
          <a:ln w="9525">
            <a:noFill/>
            <a:miter lim="800000"/>
            <a:headEnd/>
            <a:tailEnd/>
          </a:ln>
        </p:spPr>
      </p:pic>
    </p:spTree>
    <p:extLst>
      <p:ext uri="{BB962C8B-B14F-4D97-AF65-F5344CB8AC3E}">
        <p14:creationId xmlns:p14="http://schemas.microsoft.com/office/powerpoint/2010/main" val="19149459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a:solidFill>
                  <a:schemeClr val="bg1">
                    <a:lumMod val="50000"/>
                  </a:schemeClr>
                </a:solidFill>
              </a:rPr>
              <a:t>Introduction to EHS</a:t>
            </a:r>
          </a:p>
          <a:p>
            <a:r>
              <a:rPr lang="en-US" dirty="0">
                <a:solidFill>
                  <a:schemeClr val="bg1">
                    <a:lumMod val="50000"/>
                  </a:schemeClr>
                </a:solidFill>
              </a:rPr>
              <a:t>Accident Probability and Personnel Qualification</a:t>
            </a:r>
          </a:p>
          <a:p>
            <a:r>
              <a:rPr lang="en-US" dirty="0">
                <a:solidFill>
                  <a:schemeClr val="bg1">
                    <a:lumMod val="50000"/>
                  </a:schemeClr>
                </a:solidFill>
              </a:rPr>
              <a:t>PPE Protection Overview</a:t>
            </a:r>
          </a:p>
          <a:p>
            <a:r>
              <a:rPr lang="en-US" b="1" dirty="0" smtClean="0"/>
              <a:t>Engineering </a:t>
            </a:r>
            <a:r>
              <a:rPr lang="en-US" b="1" dirty="0"/>
              <a:t>Construction Safety</a:t>
            </a:r>
          </a:p>
          <a:p>
            <a:endParaRPr lang="zh-CN" altLang="en-US" dirty="0" smtClean="0">
              <a:solidFill>
                <a:schemeClr val="bg1">
                  <a:lumMod val="50000"/>
                </a:schemeClr>
              </a:solidFill>
            </a:endParaRPr>
          </a:p>
          <a:p>
            <a:endParaRPr lang="zh-CN" altLang="en-US" dirty="0" smtClean="0"/>
          </a:p>
          <a:p>
            <a:endParaRPr lang="zh-CN" altLang="en-US" dirty="0"/>
          </a:p>
        </p:txBody>
      </p:sp>
    </p:spTree>
    <p:extLst>
      <p:ext uri="{BB962C8B-B14F-4D97-AF65-F5344CB8AC3E}">
        <p14:creationId xmlns:p14="http://schemas.microsoft.com/office/powerpoint/2010/main" val="8806841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a:t>The document describes the various safety accidents caused by </a:t>
            </a:r>
            <a:r>
              <a:rPr lang="en-US" altLang="zh-CN" dirty="0" err="1" smtClean="0"/>
              <a:t>misoperation</a:t>
            </a:r>
            <a:r>
              <a:rPr lang="en-US" altLang="zh-CN" dirty="0" smtClean="0"/>
              <a:t> </a:t>
            </a:r>
            <a:r>
              <a:rPr lang="en-US" altLang="zh-CN" dirty="0"/>
              <a:t>and lack of relevant safety knowledge in practice and introduces corresponding ways to avoid them, with a view to ensuring a safe environment. </a:t>
            </a:r>
          </a:p>
          <a:p>
            <a:endParaRPr lang="en-US" altLang="zh-CN" dirty="0" smtClean="0"/>
          </a:p>
        </p:txBody>
      </p:sp>
    </p:spTree>
    <p:extLst>
      <p:ext uri="{BB962C8B-B14F-4D97-AF65-F5344CB8AC3E}">
        <p14:creationId xmlns:p14="http://schemas.microsoft.com/office/powerpoint/2010/main" val="6565210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a:t>General Safety</a:t>
            </a:r>
          </a:p>
        </p:txBody>
      </p:sp>
      <p:sp>
        <p:nvSpPr>
          <p:cNvPr id="6" name="文本占位符 5"/>
          <p:cNvSpPr>
            <a:spLocks noGrp="1"/>
          </p:cNvSpPr>
          <p:nvPr>
            <p:ph type="body" sz="quarter" idx="10"/>
          </p:nvPr>
        </p:nvSpPr>
        <p:spPr/>
        <p:txBody>
          <a:bodyPr/>
          <a:lstStyle/>
          <a:p>
            <a:r>
              <a:rPr lang="en-US" sz="1400" dirty="0"/>
              <a:t>Personal safety</a:t>
            </a:r>
          </a:p>
          <a:p>
            <a:pPr lvl="1"/>
            <a:r>
              <a:rPr lang="en-US" sz="1200" dirty="0"/>
              <a:t>Do not operate the equipment or cables during thunderstorms.</a:t>
            </a:r>
          </a:p>
          <a:p>
            <a:pPr lvl="1"/>
            <a:r>
              <a:rPr lang="en-US" sz="1200" dirty="0"/>
              <a:t>Wear electrostatic discharge (ESD) clothing, ESD gloves, and an ESD wrist strap before operating equipment such as an uninterruptible power system (UPS) and air conditioner. Remove conductive objects such as jewelry and watches to avoid electric shocks or burns.</a:t>
            </a:r>
          </a:p>
          <a:p>
            <a:pPr lvl="1"/>
            <a:r>
              <a:rPr lang="en-US" sz="1200" dirty="0"/>
              <a:t>In the outbreak of fire, evacuate the building or equipment area and press the fire alarm bell or make a fire call. Do not enter the burning building again in any case.</a:t>
            </a:r>
          </a:p>
          <a:p>
            <a:pPr marL="302279" lvl="1" indent="-302279">
              <a:spcBef>
                <a:spcPts val="792"/>
              </a:spcBef>
              <a:buFont typeface="Wingdings" panose="05000000000000000000" pitchFamily="2" charset="2"/>
              <a:buChar char="l"/>
            </a:pPr>
            <a:r>
              <a:rPr lang="en-US" sz="1400" dirty="0">
                <a:cs typeface="Huawei Sans" panose="020C0503030203020204" pitchFamily="34" charset="0"/>
              </a:rPr>
              <a:t>Grounding requirements (for the equipment that need to be grounded)</a:t>
            </a:r>
          </a:p>
          <a:p>
            <a:pPr lvl="1"/>
            <a:r>
              <a:rPr lang="en-US" sz="1200" dirty="0"/>
              <a:t>Ground the equipment before installing it. When removing the equipment, remove the ground cable at last.</a:t>
            </a:r>
          </a:p>
          <a:p>
            <a:pPr lvl="1"/>
            <a:r>
              <a:rPr lang="en-US" sz="1200" dirty="0"/>
              <a:t>Do not damage the ground conductor.</a:t>
            </a:r>
          </a:p>
          <a:p>
            <a:pPr lvl="1"/>
            <a:r>
              <a:rPr lang="en-US" sz="1200" dirty="0"/>
              <a:t>Do not operate the equipment when the ground conductor is not installed. Before operating the equipment, check its electrical connection to ensure it is reliably grounded.</a:t>
            </a:r>
          </a:p>
          <a:p>
            <a:pPr marL="302279" lvl="1" indent="-302279">
              <a:spcBef>
                <a:spcPts val="792"/>
              </a:spcBef>
              <a:buFont typeface="Wingdings" panose="05000000000000000000" pitchFamily="2" charset="2"/>
              <a:buChar char="l"/>
            </a:pPr>
            <a:r>
              <a:rPr lang="en-US" sz="1400" dirty="0">
                <a:cs typeface="Huawei Sans" panose="020C0503030203020204" pitchFamily="34" charset="0"/>
              </a:rPr>
              <a:t>Regulatory requirements</a:t>
            </a:r>
          </a:p>
          <a:p>
            <a:pPr lvl="1"/>
            <a:r>
              <a:rPr lang="en-US" sz="1200" dirty="0"/>
              <a:t>Comply with local laws and regulations when operating the equipment. The safety considerations in the product manual are only supplements to the local safety regulations.</a:t>
            </a:r>
          </a:p>
          <a:p>
            <a:pPr lvl="1"/>
            <a:r>
              <a:rPr lang="en-US" sz="1200" dirty="0"/>
              <a:t>Only qualified and trained personnel are allowed to install, operate, and maintain the equipment.</a:t>
            </a:r>
          </a:p>
        </p:txBody>
      </p:sp>
    </p:spTree>
    <p:extLst>
      <p:ext uri="{BB962C8B-B14F-4D97-AF65-F5344CB8AC3E}">
        <p14:creationId xmlns:p14="http://schemas.microsoft.com/office/powerpoint/2010/main" val="2143931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a:t>Handling (Loading) Safety (1)</a:t>
            </a:r>
          </a:p>
        </p:txBody>
      </p:sp>
      <p:sp>
        <p:nvSpPr>
          <p:cNvPr id="6" name="文本占位符 5"/>
          <p:cNvSpPr>
            <a:spLocks noGrp="1"/>
          </p:cNvSpPr>
          <p:nvPr>
            <p:ph type="body" sz="quarter" idx="10"/>
          </p:nvPr>
        </p:nvSpPr>
        <p:spPr>
          <a:xfrm>
            <a:off x="455612" y="1052514"/>
            <a:ext cx="5640388" cy="4875042"/>
          </a:xfrm>
        </p:spPr>
        <p:txBody>
          <a:bodyPr/>
          <a:lstStyle/>
          <a:p>
            <a:r>
              <a:rPr lang="en-US" sz="1800" dirty="0"/>
              <a:t>Manual handling safety</a:t>
            </a:r>
          </a:p>
          <a:p>
            <a:pPr lvl="1"/>
            <a:r>
              <a:rPr lang="en-US" sz="1600" dirty="0"/>
              <a:t>A quarter of accidents are related to handling.</a:t>
            </a:r>
          </a:p>
          <a:p>
            <a:pPr lvl="1"/>
            <a:r>
              <a:rPr lang="en-US" sz="1600" dirty="0"/>
              <a:t>Handling accidents account for 6% of serious accidents.</a:t>
            </a:r>
          </a:p>
          <a:p>
            <a:pPr lvl="1"/>
            <a:r>
              <a:rPr lang="en-US" sz="1600" dirty="0"/>
              <a:t>Most handling accidents cause a loss of more than three workdays.</a:t>
            </a:r>
          </a:p>
          <a:p>
            <a:pPr lvl="1"/>
            <a:r>
              <a:rPr lang="en-US" sz="1600" dirty="0"/>
              <a:t>Most handling accidents cause back muscle strains or sprains.</a:t>
            </a:r>
          </a:p>
          <a:p>
            <a:pPr lvl="1"/>
            <a:r>
              <a:rPr lang="en-US" sz="1600" dirty="0"/>
              <a:t>Muscle sprains or strains are mostly caused by improper force and (or) prolonged force. Incorrect posture and excessive repetitive movements are the main causes of muscle sprains or strains.</a:t>
            </a:r>
          </a:p>
          <a:p>
            <a:pPr lvl="1"/>
            <a:r>
              <a:rPr lang="en-US" sz="1600" dirty="0"/>
              <a:t>Muscle strains and sprains are hard to fully recover.</a:t>
            </a:r>
          </a:p>
          <a:p>
            <a:endParaRPr lang="zh-CN" altLang="en-US" sz="2000" dirty="0"/>
          </a:p>
        </p:txBody>
      </p:sp>
      <p:graphicFrame>
        <p:nvGraphicFramePr>
          <p:cNvPr id="8" name="图表 7"/>
          <p:cNvGraphicFramePr/>
          <p:nvPr>
            <p:extLst>
              <p:ext uri="{D42A27DB-BD31-4B8C-83A1-F6EECF244321}">
                <p14:modId xmlns:p14="http://schemas.microsoft.com/office/powerpoint/2010/main" val="954415435"/>
              </p:ext>
            </p:extLst>
          </p:nvPr>
        </p:nvGraphicFramePr>
        <p:xfrm>
          <a:off x="6308725" y="1709045"/>
          <a:ext cx="5345113" cy="312473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97825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Handling </a:t>
            </a:r>
            <a:r>
              <a:rPr lang="en-US" altLang="zh-CN" dirty="0" smtClean="0"/>
              <a:t>Safety (2)</a:t>
            </a:r>
            <a:endParaRPr lang="zh-CN" altLang="en-US" dirty="0"/>
          </a:p>
        </p:txBody>
      </p:sp>
      <p:sp>
        <p:nvSpPr>
          <p:cNvPr id="3" name="文本占位符 2"/>
          <p:cNvSpPr>
            <a:spLocks noGrp="1"/>
          </p:cNvSpPr>
          <p:nvPr>
            <p:ph type="body" sz="quarter" idx="10"/>
          </p:nvPr>
        </p:nvSpPr>
        <p:spPr>
          <a:xfrm>
            <a:off x="455612" y="1052514"/>
            <a:ext cx="11293476" cy="4875042"/>
          </a:xfrm>
        </p:spPr>
        <p:txBody>
          <a:bodyPr/>
          <a:lstStyle/>
          <a:p>
            <a:r>
              <a:rPr lang="en-US" altLang="zh-CN" sz="1800" dirty="0"/>
              <a:t>Preventive </a:t>
            </a:r>
            <a:r>
              <a:rPr lang="en-US" altLang="zh-CN" sz="1800" dirty="0" smtClean="0"/>
              <a:t>measures </a:t>
            </a:r>
            <a:r>
              <a:rPr lang="en-US" altLang="zh-CN" sz="1800" dirty="0"/>
              <a:t>(1)</a:t>
            </a:r>
            <a:endParaRPr lang="en-US" altLang="zh-CN" sz="1800" dirty="0" smtClean="0"/>
          </a:p>
          <a:p>
            <a:pPr lvl="1"/>
            <a:r>
              <a:rPr lang="en-US" altLang="zh-CN" sz="1600" dirty="0" smtClean="0"/>
              <a:t>Improve </a:t>
            </a:r>
            <a:r>
              <a:rPr lang="en-US" altLang="zh-CN" sz="1600" dirty="0"/>
              <a:t>the layout and logistics and storage location of loads.</a:t>
            </a:r>
          </a:p>
          <a:p>
            <a:pPr lvl="1"/>
            <a:r>
              <a:rPr lang="en-US" altLang="zh-CN" sz="1600" dirty="0"/>
              <a:t>Improve the carrying efficiency. </a:t>
            </a:r>
          </a:p>
          <a:p>
            <a:pPr lvl="1">
              <a:lnSpc>
                <a:spcPct val="100000"/>
              </a:lnSpc>
            </a:pPr>
            <a:r>
              <a:rPr lang="en-US" altLang="zh-CN" sz="1600" dirty="0"/>
              <a:t>Try to keep the load you push in the direction consistent with that your eyes see and pull the load instead of carrying it.</a:t>
            </a:r>
          </a:p>
          <a:p>
            <a:pPr lvl="1"/>
            <a:r>
              <a:rPr lang="en-US" altLang="zh-CN" sz="1600" dirty="0"/>
              <a:t>Control the carrying frequency to reduce fatigue.</a:t>
            </a:r>
          </a:p>
          <a:p>
            <a:pPr lvl="1"/>
            <a:r>
              <a:rPr lang="en-US" altLang="zh-CN" sz="1600" dirty="0"/>
              <a:t>Have flexible rest time.</a:t>
            </a:r>
          </a:p>
          <a:p>
            <a:pPr lvl="1">
              <a:lnSpc>
                <a:spcPct val="100000"/>
              </a:lnSpc>
            </a:pPr>
            <a:r>
              <a:rPr lang="en-US" altLang="zh-CN" sz="1600" dirty="0"/>
              <a:t>Ensure adequate space when carrying loads in partnership. Hold the load firm and carry it in a coordinated manner. </a:t>
            </a:r>
          </a:p>
          <a:p>
            <a:pPr lvl="1"/>
            <a:r>
              <a:rPr lang="en-US" altLang="zh-CN" sz="1600" dirty="0"/>
              <a:t>Wear PPE accessories that do not bring safety risks. </a:t>
            </a:r>
          </a:p>
          <a:p>
            <a:pPr lvl="1">
              <a:lnSpc>
                <a:spcPct val="100000"/>
              </a:lnSpc>
            </a:pPr>
            <a:r>
              <a:rPr lang="en-US" altLang="zh-CN" sz="1600" dirty="0"/>
              <a:t>The auxiliary transporting equipment should be in good condition. </a:t>
            </a:r>
          </a:p>
          <a:p>
            <a:endParaRPr lang="zh-CN" altLang="en-US" sz="1800" dirty="0"/>
          </a:p>
        </p:txBody>
      </p:sp>
    </p:spTree>
    <p:extLst>
      <p:ext uri="{BB962C8B-B14F-4D97-AF65-F5344CB8AC3E}">
        <p14:creationId xmlns:p14="http://schemas.microsoft.com/office/powerpoint/2010/main" val="39704401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Handling Safety </a:t>
            </a:r>
            <a:r>
              <a:rPr lang="en-US" altLang="zh-CN" dirty="0" smtClean="0"/>
              <a:t>(3)</a:t>
            </a:r>
            <a:endParaRPr lang="en-US" altLang="zh-CN" dirty="0"/>
          </a:p>
        </p:txBody>
      </p:sp>
      <p:sp>
        <p:nvSpPr>
          <p:cNvPr id="3" name="文本占位符 2"/>
          <p:cNvSpPr>
            <a:spLocks noGrp="1"/>
          </p:cNvSpPr>
          <p:nvPr>
            <p:ph type="body" sz="quarter" idx="10"/>
          </p:nvPr>
        </p:nvSpPr>
        <p:spPr/>
        <p:txBody>
          <a:bodyPr/>
          <a:lstStyle/>
          <a:p>
            <a:r>
              <a:rPr lang="en-US" altLang="zh-CN" sz="1800" dirty="0"/>
              <a:t>Preventive </a:t>
            </a:r>
            <a:r>
              <a:rPr lang="en-US" altLang="zh-CN" sz="1800" dirty="0" smtClean="0"/>
              <a:t>measures (2)</a:t>
            </a:r>
          </a:p>
          <a:p>
            <a:pPr lvl="1"/>
            <a:r>
              <a:rPr lang="en-US" altLang="zh-CN" sz="1600" dirty="0" smtClean="0"/>
              <a:t>Reduce </a:t>
            </a:r>
            <a:r>
              <a:rPr lang="en-US" altLang="zh-CN" sz="1600" dirty="0"/>
              <a:t>workload. </a:t>
            </a:r>
          </a:p>
          <a:p>
            <a:pPr lvl="1"/>
            <a:r>
              <a:rPr lang="en-US" altLang="zh-CN" sz="1600" dirty="0"/>
              <a:t>Reduce load volume.</a:t>
            </a:r>
          </a:p>
          <a:p>
            <a:pPr lvl="1"/>
            <a:r>
              <a:rPr lang="en-US" altLang="zh-CN" sz="1600" dirty="0"/>
              <a:t>Facilitate the control of load.</a:t>
            </a:r>
          </a:p>
          <a:p>
            <a:pPr lvl="1">
              <a:lnSpc>
                <a:spcPct val="100000"/>
              </a:lnSpc>
            </a:pPr>
            <a:r>
              <a:rPr lang="en-US" altLang="zh-CN" sz="1600" dirty="0"/>
              <a:t>Keep the surface of the package clean and free from dirt, oil stains, and corrosive products.</a:t>
            </a:r>
          </a:p>
          <a:p>
            <a:pPr lvl="1"/>
            <a:r>
              <a:rPr lang="en-US" altLang="zh-CN" sz="1600" dirty="0"/>
              <a:t>Ensure that the package is free from sharp edges, unfilled corners, and rough surface.</a:t>
            </a:r>
          </a:p>
          <a:p>
            <a:pPr lvl="1"/>
            <a:r>
              <a:rPr lang="en-US" altLang="zh-CN" sz="1600" dirty="0"/>
              <a:t>Avoid scalding or frostbite by using auxiliary equipment and PPE. </a:t>
            </a:r>
          </a:p>
          <a:p>
            <a:endParaRPr lang="zh-CN" altLang="en-US" sz="1800" dirty="0"/>
          </a:p>
        </p:txBody>
      </p:sp>
    </p:spTree>
    <p:extLst>
      <p:ext uri="{BB962C8B-B14F-4D97-AF65-F5344CB8AC3E}">
        <p14:creationId xmlns:p14="http://schemas.microsoft.com/office/powerpoint/2010/main" val="29890035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Handling Safety </a:t>
            </a:r>
            <a:r>
              <a:rPr lang="en-US" altLang="zh-CN" dirty="0" smtClean="0"/>
              <a:t>(4)</a:t>
            </a:r>
            <a:endParaRPr lang="en-US" altLang="zh-CN" dirty="0"/>
          </a:p>
        </p:txBody>
      </p:sp>
      <p:sp>
        <p:nvSpPr>
          <p:cNvPr id="3" name="文本占位符 2"/>
          <p:cNvSpPr>
            <a:spLocks noGrp="1"/>
          </p:cNvSpPr>
          <p:nvPr>
            <p:ph type="body" sz="quarter" idx="10"/>
          </p:nvPr>
        </p:nvSpPr>
        <p:spPr/>
        <p:txBody>
          <a:bodyPr/>
          <a:lstStyle/>
          <a:p>
            <a:r>
              <a:rPr lang="en-US" altLang="zh-CN" sz="1800" dirty="0"/>
              <a:t>Preventive measures </a:t>
            </a:r>
            <a:r>
              <a:rPr lang="en-US" altLang="zh-CN" sz="1800" dirty="0" smtClean="0"/>
              <a:t>(3)</a:t>
            </a:r>
          </a:p>
          <a:p>
            <a:pPr lvl="1"/>
            <a:r>
              <a:rPr lang="en-US" altLang="zh-CN" sz="1600" dirty="0" smtClean="0"/>
              <a:t>Reduce </a:t>
            </a:r>
            <a:r>
              <a:rPr lang="en-US" altLang="zh-CN" sz="1600" dirty="0"/>
              <a:t>space obstacles. </a:t>
            </a:r>
          </a:p>
          <a:p>
            <a:pPr lvl="1"/>
            <a:r>
              <a:rPr lang="en-US" altLang="zh-CN" sz="1600" dirty="0"/>
              <a:t>Ensure that the ground or work surface is in good condition. </a:t>
            </a:r>
          </a:p>
          <a:p>
            <a:pPr lvl="1"/>
            <a:r>
              <a:rPr lang="en-US" altLang="zh-CN" sz="1600" dirty="0"/>
              <a:t>Do not carry load on a steep slope. </a:t>
            </a:r>
          </a:p>
          <a:p>
            <a:pPr lvl="1">
              <a:lnSpc>
                <a:spcPct val="100000"/>
              </a:lnSpc>
            </a:pPr>
            <a:r>
              <a:rPr lang="en-US" altLang="zh-CN" sz="1600" dirty="0"/>
              <a:t>When carrying objects on the ground of great height difference, use stairs or slopes as transition to facilitate the load carrying.</a:t>
            </a:r>
          </a:p>
          <a:p>
            <a:pPr lvl="1"/>
            <a:r>
              <a:rPr lang="en-US" altLang="zh-CN" sz="1600" dirty="0"/>
              <a:t>Avoid strong wind interference. </a:t>
            </a:r>
          </a:p>
          <a:p>
            <a:pPr lvl="1"/>
            <a:r>
              <a:rPr lang="en-US" altLang="zh-CN" sz="1600" dirty="0"/>
              <a:t>Lighting.</a:t>
            </a:r>
          </a:p>
        </p:txBody>
      </p:sp>
    </p:spTree>
    <p:extLst>
      <p:ext uri="{BB962C8B-B14F-4D97-AF65-F5344CB8AC3E}">
        <p14:creationId xmlns:p14="http://schemas.microsoft.com/office/powerpoint/2010/main" val="8264063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a:t>Mechanical Safety</a:t>
            </a:r>
          </a:p>
        </p:txBody>
      </p:sp>
      <p:sp>
        <p:nvSpPr>
          <p:cNvPr id="3" name="文本占位符 2"/>
          <p:cNvSpPr>
            <a:spLocks noGrp="1"/>
          </p:cNvSpPr>
          <p:nvPr>
            <p:ph type="body" sz="quarter" idx="10"/>
          </p:nvPr>
        </p:nvSpPr>
        <p:spPr>
          <a:xfrm>
            <a:off x="455612" y="1052514"/>
            <a:ext cx="9155113" cy="4875042"/>
          </a:xfrm>
        </p:spPr>
        <p:txBody>
          <a:bodyPr/>
          <a:lstStyle/>
          <a:p>
            <a:r>
              <a:rPr lang="en-US" sz="1800" dirty="0"/>
              <a:t>Drilling holes</a:t>
            </a:r>
          </a:p>
          <a:p>
            <a:pPr lvl="1"/>
            <a:r>
              <a:rPr lang="en-US" sz="1600" dirty="0"/>
              <a:t>Remove cables inside a cabinet before drilling holes on the cabinet.</a:t>
            </a:r>
          </a:p>
          <a:p>
            <a:pPr lvl="1"/>
            <a:r>
              <a:rPr lang="en-US" sz="1600" dirty="0"/>
              <a:t>Wear a pair of goggles when drilling holes to protect your eyes from metal scraps.</a:t>
            </a:r>
          </a:p>
          <a:p>
            <a:pPr lvl="1"/>
            <a:r>
              <a:rPr lang="en-US" sz="1600" dirty="0"/>
              <a:t>Wear protective gloves when drilling holes.</a:t>
            </a:r>
          </a:p>
          <a:p>
            <a:pPr lvl="1"/>
            <a:r>
              <a:rPr lang="en-US" sz="1600" dirty="0"/>
              <a:t>Prevent metal scraps from falling into the cabinet. Clean up metal scraps in time after drilling.</a:t>
            </a:r>
          </a:p>
          <a:p>
            <a:pPr marL="302279" lvl="1" indent="-302279" algn="just">
              <a:spcBef>
                <a:spcPts val="792"/>
              </a:spcBef>
              <a:buFont typeface="Wingdings" panose="05000000000000000000" pitchFamily="2" charset="2"/>
              <a:buChar char="l"/>
            </a:pPr>
            <a:r>
              <a:rPr lang="en-US" sz="1800" dirty="0">
                <a:cs typeface="Huawei Sans" panose="020C0503030203020204" pitchFamily="34" charset="0"/>
              </a:rPr>
              <a:t>Fans</a:t>
            </a:r>
          </a:p>
          <a:p>
            <a:pPr lvl="1"/>
            <a:r>
              <a:rPr lang="en-US" sz="1600" dirty="0"/>
              <a:t>Place the component, screws and tools in a safe place when replacing a component. If any of them fall into an operating fan, the fan and relevant equipment will be damaged.</a:t>
            </a:r>
          </a:p>
          <a:p>
            <a:pPr lvl="1"/>
            <a:r>
              <a:rPr lang="en-US" sz="1600" dirty="0"/>
              <a:t>Do not insert your fingers and boards into the operating fan until the fan is switched off and stops running when replacing a component near a fan; otherwise, you may get hurt or damage the equipment.</a:t>
            </a:r>
          </a:p>
        </p:txBody>
      </p:sp>
      <p:sp>
        <p:nvSpPr>
          <p:cNvPr id="11" name="矩形 10"/>
          <p:cNvSpPr/>
          <p:nvPr/>
        </p:nvSpPr>
        <p:spPr bwMode="auto">
          <a:xfrm>
            <a:off x="2154868" y="1863736"/>
            <a:ext cx="5290931" cy="3293490"/>
          </a:xfrm>
          <a:prstGeom prst="rect">
            <a:avLst/>
          </a:prstGeom>
          <a:noFill/>
          <a:ln w="19050">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62" tIns="34281" rIns="68562" bIns="34281" numCol="1" rtlCol="0" anchor="t" anchorCtr="0" compatLnSpc="1">
            <a:prstTxWarp prst="textNoShape">
              <a:avLst/>
            </a:prstTxWarp>
          </a:bodyPr>
          <a:lstStyle/>
          <a:p>
            <a:pPr marL="257106" indent="-257106">
              <a:lnSpc>
                <a:spcPct val="180000"/>
              </a:lnSpc>
            </a:pPr>
            <a:endParaRPr lang="en-US" altLang="zh-CN" sz="1350" dirty="0">
              <a:latin typeface="微软雅黑" panose="020B0503020204020204" pitchFamily="34" charset="-122"/>
              <a:ea typeface="微软雅黑" panose="020B0503020204020204" pitchFamily="34" charset="-122"/>
            </a:endParaRPr>
          </a:p>
        </p:txBody>
      </p:sp>
      <p:pic>
        <p:nvPicPr>
          <p:cNvPr id="5" name="Picture 2" descr="F:\LCU硬件系统介绍\硬件系统介绍用图片\风扇.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315168" y="1201974"/>
            <a:ext cx="2433920" cy="2384707"/>
          </a:xfrm>
          <a:prstGeom prst="rect">
            <a:avLst/>
          </a:prstGeom>
          <a:noFill/>
          <a:ln w="9525">
            <a:noFill/>
            <a:miter lim="800000"/>
            <a:headEnd/>
            <a:tailEnd/>
          </a:ln>
        </p:spPr>
      </p:pic>
      <p:sp>
        <p:nvSpPr>
          <p:cNvPr id="2" name="文本框 1"/>
          <p:cNvSpPr txBox="1"/>
          <p:nvPr/>
        </p:nvSpPr>
        <p:spPr>
          <a:xfrm>
            <a:off x="10212900" y="3341204"/>
            <a:ext cx="665018" cy="338554"/>
          </a:xfrm>
          <a:prstGeom prst="rect">
            <a:avLst/>
          </a:prstGeom>
          <a:noFill/>
        </p:spPr>
        <p:txBody>
          <a:bodyPr wrap="square" rtlCol="0">
            <a:spAutoFit/>
          </a:bodyPr>
          <a:lstStyle/>
          <a:p>
            <a:pPr algn="ctr"/>
            <a:r>
              <a:rPr lang="en-US" sz="1600" dirty="0"/>
              <a:t>Fan</a:t>
            </a:r>
          </a:p>
        </p:txBody>
      </p:sp>
    </p:spTree>
    <p:extLst>
      <p:ext uri="{BB962C8B-B14F-4D97-AF65-F5344CB8AC3E}">
        <p14:creationId xmlns:p14="http://schemas.microsoft.com/office/powerpoint/2010/main" val="30768729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Electrical Safety (1)</a:t>
            </a:r>
            <a:endParaRPr lang="en-US" altLang="zh-CN" dirty="0"/>
          </a:p>
        </p:txBody>
      </p:sp>
      <p:sp>
        <p:nvSpPr>
          <p:cNvPr id="2" name="文本占位符 1"/>
          <p:cNvSpPr>
            <a:spLocks noGrp="1"/>
          </p:cNvSpPr>
          <p:nvPr>
            <p:ph type="body" sz="quarter" idx="10"/>
          </p:nvPr>
        </p:nvSpPr>
        <p:spPr/>
        <p:txBody>
          <a:bodyPr/>
          <a:lstStyle/>
          <a:p>
            <a:r>
              <a:rPr lang="en-US" altLang="zh-CN" dirty="0" smtClean="0"/>
              <a:t>Personal safety refers to the safety of personnel in electrical operations. The following lists the two main causes. </a:t>
            </a:r>
          </a:p>
          <a:p>
            <a:r>
              <a:rPr lang="en-US" altLang="zh-CN" dirty="0" smtClean="0"/>
              <a:t>Lack of electrical safety knowledge.</a:t>
            </a:r>
          </a:p>
          <a:p>
            <a:r>
              <a:rPr lang="en-US" altLang="zh-CN" dirty="0" smtClean="0"/>
              <a:t>Non-compliant acts.</a:t>
            </a:r>
          </a:p>
          <a:p>
            <a:r>
              <a:rPr lang="en-US" altLang="zh-CN" dirty="0" smtClean="0"/>
              <a:t>Equipment safety refers to the safety of electrical equipment and auxiliary devices. </a:t>
            </a:r>
          </a:p>
          <a:p>
            <a:endParaRPr lang="zh-CN" altLang="en-US" dirty="0"/>
          </a:p>
        </p:txBody>
      </p:sp>
    </p:spTree>
    <p:extLst>
      <p:ext uri="{BB962C8B-B14F-4D97-AF65-F5344CB8AC3E}">
        <p14:creationId xmlns:p14="http://schemas.microsoft.com/office/powerpoint/2010/main" val="8155797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Electrical Safety </a:t>
            </a:r>
            <a:r>
              <a:rPr lang="en-US" altLang="zh-CN" dirty="0" smtClean="0"/>
              <a:t>(2)</a:t>
            </a:r>
            <a:endParaRPr lang="zh-CN" altLang="en-US" dirty="0"/>
          </a:p>
        </p:txBody>
      </p:sp>
      <p:sp>
        <p:nvSpPr>
          <p:cNvPr id="12" name="文本占位符 11"/>
          <p:cNvSpPr>
            <a:spLocks noGrp="1"/>
          </p:cNvSpPr>
          <p:nvPr>
            <p:ph type="body" sz="quarter" idx="10"/>
          </p:nvPr>
        </p:nvSpPr>
        <p:spPr/>
        <p:txBody>
          <a:bodyPr/>
          <a:lstStyle/>
          <a:p>
            <a:r>
              <a:rPr lang="en-US" altLang="zh-CN" sz="1800" dirty="0"/>
              <a:t>Electric Current Effects to the Human Body</a:t>
            </a:r>
          </a:p>
          <a:p>
            <a:pPr lvl="1"/>
            <a:r>
              <a:rPr lang="en-US" altLang="zh-CN" sz="1600" dirty="0"/>
              <a:t>Ventricular fibrillation: When the heart quivers instead of pumps due to disorganized electrical activity in the ventricles. It results in cardiac arrest with loss of consciousness and no pulse. </a:t>
            </a:r>
          </a:p>
          <a:p>
            <a:pPr lvl="1"/>
            <a:r>
              <a:rPr lang="en-US" altLang="zh-CN" sz="1600" dirty="0"/>
              <a:t>Suffocation: When the current flows through the respiratory center in brain, it inhibits the breathing; when excessive current flows through the chest in a certain time, it leads to abnormal contraction of chest muscles, resulting in respiratory arrest.</a:t>
            </a:r>
          </a:p>
          <a:p>
            <a:pPr lvl="1"/>
            <a:r>
              <a:rPr lang="en-US" altLang="zh-CN" sz="1600" dirty="0"/>
              <a:t>Electric shocks also bring intense spasm</a:t>
            </a:r>
            <a:r>
              <a:rPr lang="en-US" altLang="zh-CN" sz="1600" dirty="0" smtClean="0"/>
              <a:t>, </a:t>
            </a:r>
            <a:r>
              <a:rPr lang="en-US" altLang="zh-CN" sz="1600" dirty="0"/>
              <a:t>causing secondary accidents, such as tumble and falling. </a:t>
            </a:r>
          </a:p>
          <a:p>
            <a:endParaRPr lang="zh-CN" altLang="en-US" sz="1800" dirty="0"/>
          </a:p>
        </p:txBody>
      </p:sp>
    </p:spTree>
    <p:extLst>
      <p:ext uri="{BB962C8B-B14F-4D97-AF65-F5344CB8AC3E}">
        <p14:creationId xmlns:p14="http://schemas.microsoft.com/office/powerpoint/2010/main" val="119165162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mtClean="0"/>
              <a:t>Electrical Safety (3)</a:t>
            </a:r>
            <a:endParaRPr lang="zh-CN" altLang="en-US" dirty="0"/>
          </a:p>
        </p:txBody>
      </p:sp>
      <p:sp>
        <p:nvSpPr>
          <p:cNvPr id="6" name="文本占位符 5"/>
          <p:cNvSpPr>
            <a:spLocks noGrp="1"/>
          </p:cNvSpPr>
          <p:nvPr>
            <p:ph type="body" sz="quarter" idx="10"/>
          </p:nvPr>
        </p:nvSpPr>
        <p:spPr>
          <a:xfrm>
            <a:off x="455612" y="1052513"/>
            <a:ext cx="11293476" cy="5148261"/>
          </a:xfrm>
        </p:spPr>
        <p:txBody>
          <a:bodyPr/>
          <a:lstStyle/>
          <a:p>
            <a:r>
              <a:rPr lang="en-US" altLang="zh-CN" sz="1600" dirty="0"/>
              <a:t>Current intensity: The higher the current, the greater the harms to human bodies.</a:t>
            </a:r>
          </a:p>
          <a:p>
            <a:r>
              <a:rPr lang="en-US" altLang="zh-CN" sz="1600" dirty="0"/>
              <a:t>Energized duration: The longer the energized duration, the lower the body impedance, and the greater the harms of electric shock.</a:t>
            </a:r>
          </a:p>
          <a:p>
            <a:pPr marL="301625" lvl="1" indent="-301625">
              <a:buClr>
                <a:srgbClr val="808080"/>
              </a:buClr>
              <a:buSzPct val="60000"/>
              <a:buFont typeface="Wingdings" pitchFamily="2" charset="2"/>
              <a:buChar char="l"/>
            </a:pPr>
            <a:r>
              <a:rPr lang="en-US" altLang="zh-CN" sz="1600" dirty="0" smtClean="0"/>
              <a:t>International </a:t>
            </a:r>
            <a:r>
              <a:rPr lang="en-US" altLang="zh-CN" sz="1600" dirty="0" err="1"/>
              <a:t>Electrotechnical</a:t>
            </a:r>
            <a:r>
              <a:rPr lang="en-US" altLang="zh-CN" sz="1600" dirty="0"/>
              <a:t> Commission (IEC) stipulated that the contact voltage threshold (equivalent to the safe voltage) is 50 V, and that no preventive measures against electric shocks are needed for 25 V or lower voltages. </a:t>
            </a:r>
          </a:p>
          <a:p>
            <a:endParaRPr lang="en-US" altLang="zh-CN" sz="1600" dirty="0"/>
          </a:p>
        </p:txBody>
      </p:sp>
      <p:sp>
        <p:nvSpPr>
          <p:cNvPr id="2" name="矩形 1"/>
          <p:cNvSpPr/>
          <p:nvPr/>
        </p:nvSpPr>
        <p:spPr>
          <a:xfrm>
            <a:off x="5305425" y="5622146"/>
            <a:ext cx="676275" cy="36969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724298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srcRect/>
          <a:stretch>
            <a:fillRect/>
          </a:stretch>
        </p:blipFill>
        <p:spPr bwMode="auto">
          <a:xfrm>
            <a:off x="7284132" y="4665919"/>
            <a:ext cx="2484276" cy="1368667"/>
          </a:xfrm>
          <a:prstGeom prst="rect">
            <a:avLst/>
          </a:prstGeom>
          <a:noFill/>
          <a:ln w="9525">
            <a:noFill/>
            <a:miter lim="800000"/>
            <a:headEnd/>
            <a:tailEnd/>
          </a:ln>
        </p:spPr>
      </p:pic>
      <p:sp>
        <p:nvSpPr>
          <p:cNvPr id="2" name="标题 1"/>
          <p:cNvSpPr>
            <a:spLocks noGrp="1"/>
          </p:cNvSpPr>
          <p:nvPr>
            <p:ph type="title"/>
          </p:nvPr>
        </p:nvSpPr>
        <p:spPr/>
        <p:txBody>
          <a:bodyPr/>
          <a:lstStyle/>
          <a:p>
            <a:r>
              <a:rPr lang="en-US" altLang="zh-CN" dirty="0"/>
              <a:t>Electrical Safety </a:t>
            </a:r>
            <a:r>
              <a:rPr lang="en-US" altLang="zh-CN" dirty="0" smtClean="0"/>
              <a:t>(4)</a:t>
            </a:r>
            <a:endParaRPr lang="zh-CN" altLang="en-US" dirty="0"/>
          </a:p>
        </p:txBody>
      </p:sp>
      <p:sp>
        <p:nvSpPr>
          <p:cNvPr id="3" name="文本占位符 2"/>
          <p:cNvSpPr>
            <a:spLocks noGrp="1"/>
          </p:cNvSpPr>
          <p:nvPr>
            <p:ph type="body" sz="quarter" idx="10"/>
          </p:nvPr>
        </p:nvSpPr>
        <p:spPr/>
        <p:txBody>
          <a:bodyPr/>
          <a:lstStyle/>
          <a:p>
            <a:r>
              <a:rPr lang="en-US" altLang="zh-CN" sz="2400" dirty="0"/>
              <a:t>Protective Grounding and Protective Connecting to Neutral</a:t>
            </a:r>
          </a:p>
          <a:p>
            <a:pPr lvl="1">
              <a:lnSpc>
                <a:spcPct val="100000"/>
              </a:lnSpc>
            </a:pPr>
            <a:r>
              <a:rPr lang="en-US" altLang="zh-CN" sz="2000" dirty="0"/>
              <a:t>Protective grounding means that a certain point of electrical devices or energized circuits is directly connected to the ground, or a certain point of the de-energized part is manually connected to the ground. </a:t>
            </a:r>
          </a:p>
          <a:p>
            <a:pPr lvl="2">
              <a:lnSpc>
                <a:spcPct val="100000"/>
              </a:lnSpc>
            </a:pPr>
            <a:r>
              <a:rPr lang="en-US" altLang="zh-CN" sz="1800" dirty="0"/>
              <a:t>Working grounding refers the connection to the ground with a view to ensuring the normal operation of the power system, for instance, the neutral point grounding in the three-phase and four-wire low-voltage power distribution system.</a:t>
            </a:r>
          </a:p>
          <a:p>
            <a:pPr lvl="2">
              <a:lnSpc>
                <a:spcPct val="100000"/>
              </a:lnSpc>
            </a:pPr>
            <a:r>
              <a:rPr lang="en-US" altLang="zh-CN" sz="1800" dirty="0"/>
              <a:t>Safe grounding refers to the connection to the ground with a view to ensuring personal and equipment safety, including protective grounding (against electric shocks), surge protection grounding, ESD grounding, and shield grounding. </a:t>
            </a:r>
          </a:p>
          <a:p>
            <a:endParaRPr lang="zh-CN" altLang="en-US" sz="2400" dirty="0"/>
          </a:p>
        </p:txBody>
      </p:sp>
    </p:spTree>
    <p:extLst>
      <p:ext uri="{BB962C8B-B14F-4D97-AF65-F5344CB8AC3E}">
        <p14:creationId xmlns:p14="http://schemas.microsoft.com/office/powerpoint/2010/main" val="19707287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p:txBody>
          <a:bodyPr/>
          <a:lstStyle/>
          <a:p>
            <a:r>
              <a:rPr lang="en-US" altLang="zh-CN" dirty="0" smtClean="0"/>
              <a:t>Upon completion of this course, you will be able to:</a:t>
            </a:r>
          </a:p>
          <a:p>
            <a:pPr lvl="1"/>
            <a:r>
              <a:rPr lang="en-US" altLang="zh-CN" dirty="0"/>
              <a:t>U</a:t>
            </a:r>
            <a:r>
              <a:rPr lang="en-US" altLang="zh-CN" dirty="0" smtClean="0"/>
              <a:t>nderstand </a:t>
            </a:r>
            <a:r>
              <a:rPr lang="en-US" altLang="zh-CN" dirty="0"/>
              <a:t>the </a:t>
            </a:r>
            <a:r>
              <a:rPr lang="en-US" altLang="zh-CN" dirty="0" smtClean="0"/>
              <a:t>importance of safety training</a:t>
            </a:r>
            <a:r>
              <a:rPr lang="en-US" altLang="zh-CN" dirty="0"/>
              <a:t>;</a:t>
            </a:r>
            <a:endParaRPr lang="en-US" altLang="zh-CN" dirty="0" smtClean="0"/>
          </a:p>
          <a:p>
            <a:pPr lvl="1"/>
            <a:r>
              <a:rPr lang="en-US" altLang="zh-CN" dirty="0" smtClean="0"/>
              <a:t>Understand </a:t>
            </a:r>
            <a:r>
              <a:rPr lang="en-US" altLang="zh-CN" dirty="0"/>
              <a:t>causes </a:t>
            </a:r>
            <a:r>
              <a:rPr lang="en-US" altLang="zh-CN" dirty="0" smtClean="0"/>
              <a:t>of accidents in work</a:t>
            </a:r>
            <a:r>
              <a:rPr lang="en-US" altLang="zh-CN" dirty="0"/>
              <a:t>;</a:t>
            </a:r>
            <a:endParaRPr lang="en-US" altLang="zh-CN" dirty="0" smtClean="0"/>
          </a:p>
          <a:p>
            <a:pPr lvl="1"/>
            <a:r>
              <a:rPr lang="en-US" altLang="zh-CN" dirty="0" smtClean="0"/>
              <a:t>Understand </a:t>
            </a:r>
            <a:r>
              <a:rPr lang="en-US" altLang="zh-CN" dirty="0"/>
              <a:t>ways </a:t>
            </a:r>
            <a:r>
              <a:rPr lang="en-US" altLang="zh-CN" dirty="0" smtClean="0"/>
              <a:t>to avoid accidents</a:t>
            </a:r>
            <a:r>
              <a:rPr lang="en-US" altLang="zh-CN" dirty="0"/>
              <a:t>;</a:t>
            </a:r>
            <a:endParaRPr lang="en-US" altLang="zh-CN" dirty="0" smtClean="0"/>
          </a:p>
          <a:p>
            <a:pPr lvl="1"/>
            <a:r>
              <a:rPr lang="en-US" altLang="zh-CN" dirty="0"/>
              <a:t>U</a:t>
            </a:r>
            <a:r>
              <a:rPr lang="en-US" altLang="zh-CN" dirty="0" smtClean="0"/>
              <a:t>nderstand </a:t>
            </a:r>
            <a:r>
              <a:rPr lang="en-US" altLang="zh-CN" dirty="0"/>
              <a:t>how </a:t>
            </a:r>
            <a:r>
              <a:rPr lang="en-US" altLang="zh-CN" dirty="0" smtClean="0"/>
              <a:t>to implement protection.</a:t>
            </a:r>
            <a:endParaRPr lang="zh-CN" altLang="en-US" dirty="0"/>
          </a:p>
        </p:txBody>
      </p:sp>
    </p:spTree>
    <p:extLst>
      <p:ext uri="{BB962C8B-B14F-4D97-AF65-F5344CB8AC3E}">
        <p14:creationId xmlns:p14="http://schemas.microsoft.com/office/powerpoint/2010/main" val="299209331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srcRect/>
          <a:stretch>
            <a:fillRect/>
          </a:stretch>
        </p:blipFill>
        <p:spPr bwMode="auto">
          <a:xfrm>
            <a:off x="6828698" y="3873052"/>
            <a:ext cx="3299553" cy="2328256"/>
          </a:xfrm>
          <a:prstGeom prst="rect">
            <a:avLst/>
          </a:prstGeom>
          <a:noFill/>
          <a:ln w="9525">
            <a:noFill/>
            <a:miter lim="800000"/>
            <a:headEnd/>
            <a:tailEnd/>
          </a:ln>
        </p:spPr>
      </p:pic>
      <p:sp>
        <p:nvSpPr>
          <p:cNvPr id="2" name="标题 1"/>
          <p:cNvSpPr>
            <a:spLocks noGrp="1"/>
          </p:cNvSpPr>
          <p:nvPr>
            <p:ph type="title"/>
          </p:nvPr>
        </p:nvSpPr>
        <p:spPr/>
        <p:txBody>
          <a:bodyPr/>
          <a:lstStyle/>
          <a:p>
            <a:r>
              <a:rPr lang="en-US" altLang="zh-CN" dirty="0" smtClean="0"/>
              <a:t>Electrical Safety (5)</a:t>
            </a:r>
            <a:endParaRPr lang="zh-CN" altLang="en-US" dirty="0"/>
          </a:p>
        </p:txBody>
      </p:sp>
      <p:sp>
        <p:nvSpPr>
          <p:cNvPr id="3" name="文本占位符 2"/>
          <p:cNvSpPr>
            <a:spLocks noGrp="1"/>
          </p:cNvSpPr>
          <p:nvPr>
            <p:ph type="body" sz="quarter" idx="10"/>
          </p:nvPr>
        </p:nvSpPr>
        <p:spPr/>
        <p:txBody>
          <a:bodyPr/>
          <a:lstStyle/>
          <a:p>
            <a:r>
              <a:rPr lang="en-US" altLang="zh-CN" sz="2400" dirty="0"/>
              <a:t>Protective Grounding and Protective Connecting to Neutral</a:t>
            </a:r>
          </a:p>
          <a:p>
            <a:pPr lvl="1"/>
            <a:r>
              <a:rPr lang="en-US" altLang="zh-CN" sz="2000" dirty="0"/>
              <a:t>Protective connecting to neutral: refers to connecting the non-energized part of electrical devices in normal circumstances to the neutral wire of the power grid. It is worth noting that in the three-phase and four-wire power system, metal shells of the electrical devices are both grounded and connected to the neutral wire. This measure is called "repetitive grounding protection."</a:t>
            </a:r>
          </a:p>
        </p:txBody>
      </p:sp>
    </p:spTree>
    <p:extLst>
      <p:ext uri="{BB962C8B-B14F-4D97-AF65-F5344CB8AC3E}">
        <p14:creationId xmlns:p14="http://schemas.microsoft.com/office/powerpoint/2010/main" val="695975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Electrical Safety </a:t>
            </a:r>
            <a:r>
              <a:rPr lang="en-US" altLang="zh-CN" dirty="0" smtClean="0"/>
              <a:t>(6)</a:t>
            </a:r>
            <a:endParaRPr lang="zh-CN" altLang="en-US" dirty="0"/>
          </a:p>
        </p:txBody>
      </p:sp>
      <p:sp>
        <p:nvSpPr>
          <p:cNvPr id="3" name="文本占位符 2"/>
          <p:cNvSpPr>
            <a:spLocks noGrp="1"/>
          </p:cNvSpPr>
          <p:nvPr>
            <p:ph type="body" sz="quarter" idx="10"/>
          </p:nvPr>
        </p:nvSpPr>
        <p:spPr>
          <a:xfrm>
            <a:off x="455612" y="1052514"/>
            <a:ext cx="11293476" cy="4875042"/>
          </a:xfrm>
        </p:spPr>
        <p:txBody>
          <a:bodyPr/>
          <a:lstStyle/>
          <a:p>
            <a:r>
              <a:rPr lang="en-US" altLang="zh-CN" sz="1800" dirty="0"/>
              <a:t>Surge Protection Measures</a:t>
            </a:r>
          </a:p>
          <a:p>
            <a:pPr lvl="1">
              <a:lnSpc>
                <a:spcPct val="130000"/>
              </a:lnSpc>
            </a:pPr>
            <a:r>
              <a:rPr lang="en-US" altLang="zh-CN" sz="1600" dirty="0"/>
              <a:t>SPD types</a:t>
            </a:r>
            <a:r>
              <a:rPr lang="en-US" altLang="zh-CN" sz="1600" dirty="0" smtClean="0"/>
              <a:t>: Lightning </a:t>
            </a:r>
            <a:r>
              <a:rPr lang="en-US" altLang="zh-CN" sz="1600" dirty="0"/>
              <a:t>rod, lightning wire, lightning net, lightning belt, and surge protector.</a:t>
            </a:r>
          </a:p>
          <a:p>
            <a:r>
              <a:rPr lang="en-US" altLang="zh-CN" sz="1800" dirty="0"/>
              <a:t>Tips for individual lightning protection</a:t>
            </a:r>
          </a:p>
          <a:p>
            <a:pPr lvl="1">
              <a:lnSpc>
                <a:spcPct val="130000"/>
              </a:lnSpc>
            </a:pPr>
            <a:r>
              <a:rPr lang="en-US" altLang="zh-CN" sz="1600" dirty="0"/>
              <a:t>Do not stay in open areas, mountain tops, ridges, or rooftops. </a:t>
            </a:r>
          </a:p>
          <a:p>
            <a:pPr lvl="1">
              <a:lnSpc>
                <a:spcPct val="130000"/>
              </a:lnSpc>
            </a:pPr>
            <a:r>
              <a:rPr lang="en-US" altLang="zh-CN" sz="1600" dirty="0"/>
              <a:t>Do not stay near iron gates, metal clotheslines, and railway tracks.</a:t>
            </a:r>
          </a:p>
          <a:p>
            <a:pPr lvl="1">
              <a:lnSpc>
                <a:spcPct val="130000"/>
              </a:lnSpc>
            </a:pPr>
            <a:r>
              <a:rPr lang="en-US" altLang="zh-CN" sz="1600" dirty="0"/>
              <a:t>Do not stay in the swimming pool, lakes, or seaside or under isolated trees. </a:t>
            </a:r>
          </a:p>
          <a:p>
            <a:pPr lvl="1">
              <a:lnSpc>
                <a:spcPct val="130000"/>
              </a:lnSpc>
            </a:pPr>
            <a:r>
              <a:rPr lang="en-US" altLang="zh-CN" sz="1600" dirty="0"/>
              <a:t>Close doors and windows to avoid flank-striking lightning or lightning balls.</a:t>
            </a:r>
          </a:p>
          <a:p>
            <a:endParaRPr lang="en-US" altLang="zh-CN" sz="1800" dirty="0"/>
          </a:p>
          <a:p>
            <a:endParaRPr lang="zh-CN" altLang="en-US" sz="1800" dirty="0"/>
          </a:p>
        </p:txBody>
      </p:sp>
    </p:spTree>
    <p:extLst>
      <p:ext uri="{BB962C8B-B14F-4D97-AF65-F5344CB8AC3E}">
        <p14:creationId xmlns:p14="http://schemas.microsoft.com/office/powerpoint/2010/main" val="15986557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Electrical Safety </a:t>
            </a:r>
            <a:r>
              <a:rPr lang="en-US" altLang="zh-CN" dirty="0" smtClean="0"/>
              <a:t>(7)</a:t>
            </a:r>
            <a:endParaRPr lang="zh-CN" altLang="en-US" dirty="0"/>
          </a:p>
        </p:txBody>
      </p:sp>
      <p:sp>
        <p:nvSpPr>
          <p:cNvPr id="3" name="文本占位符 2"/>
          <p:cNvSpPr>
            <a:spLocks noGrp="1"/>
          </p:cNvSpPr>
          <p:nvPr>
            <p:ph type="body" sz="quarter" idx="10"/>
          </p:nvPr>
        </p:nvSpPr>
        <p:spPr/>
        <p:txBody>
          <a:bodyPr/>
          <a:lstStyle/>
          <a:p>
            <a:r>
              <a:rPr lang="en-US" altLang="zh-CN" sz="1800" dirty="0"/>
              <a:t>Measures against body ESD accidents</a:t>
            </a:r>
          </a:p>
          <a:p>
            <a:pPr lvl="1"/>
            <a:r>
              <a:rPr lang="en-US" altLang="zh-CN" sz="1600" dirty="0"/>
              <a:t>Use ESD floor/shoes/socks (static electricity conducted to the ground from feet).Put on ESD footgear and stand on the ESD floor, mats, and carpets to form a combined grounding. </a:t>
            </a:r>
          </a:p>
          <a:p>
            <a:pPr lvl="1"/>
            <a:r>
              <a:rPr lang="en-US" altLang="zh-CN" sz="1600" dirty="0"/>
              <a:t>Wear an ESD wrist strap and ground it (static electricity conducted to the ground from hands).Discharge the static electricity on the body from hands. The ESD wrist strap is composed of an ESD elastic, snap, spring, resistor, and plug/clip. The inner layer of the elastic is braided with ESD yarns and the outer layer is braided with common yarns. </a:t>
            </a:r>
          </a:p>
          <a:p>
            <a:endParaRPr lang="en-US" altLang="zh-CN" sz="1800" dirty="0"/>
          </a:p>
          <a:p>
            <a:endParaRPr lang="zh-CN" altLang="en-US" sz="1800" dirty="0"/>
          </a:p>
        </p:txBody>
      </p:sp>
      <p:pic>
        <p:nvPicPr>
          <p:cNvPr id="5" name="Picture 3"/>
          <p:cNvPicPr>
            <a:picLocks noChangeAspect="1" noChangeArrowheads="1"/>
          </p:cNvPicPr>
          <p:nvPr/>
        </p:nvPicPr>
        <p:blipFill>
          <a:blip r:embed="rId3" cstate="print"/>
          <a:srcRect/>
          <a:stretch>
            <a:fillRect/>
          </a:stretch>
        </p:blipFill>
        <p:spPr bwMode="auto">
          <a:xfrm>
            <a:off x="8524891" y="3569465"/>
            <a:ext cx="2176238" cy="2466042"/>
          </a:xfrm>
          <a:prstGeom prst="rect">
            <a:avLst/>
          </a:prstGeom>
          <a:noFill/>
          <a:ln w="9525">
            <a:noFill/>
            <a:miter lim="800000"/>
            <a:headEnd/>
            <a:tailEnd/>
          </a:ln>
        </p:spPr>
      </p:pic>
    </p:spTree>
    <p:extLst>
      <p:ext uri="{BB962C8B-B14F-4D97-AF65-F5344CB8AC3E}">
        <p14:creationId xmlns:p14="http://schemas.microsoft.com/office/powerpoint/2010/main" val="20508912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Electrical Safety </a:t>
            </a:r>
            <a:r>
              <a:rPr lang="en-US" altLang="zh-CN" dirty="0" smtClean="0"/>
              <a:t>(8)</a:t>
            </a:r>
            <a:endParaRPr lang="zh-CN" altLang="en-US" dirty="0"/>
          </a:p>
        </p:txBody>
      </p:sp>
      <p:sp>
        <p:nvSpPr>
          <p:cNvPr id="3" name="文本占位符 2"/>
          <p:cNvSpPr>
            <a:spLocks noGrp="1"/>
          </p:cNvSpPr>
          <p:nvPr>
            <p:ph type="body" sz="quarter" idx="10"/>
          </p:nvPr>
        </p:nvSpPr>
        <p:spPr/>
        <p:txBody>
          <a:bodyPr/>
          <a:lstStyle/>
          <a:p>
            <a:pPr>
              <a:lnSpc>
                <a:spcPct val="100000"/>
              </a:lnSpc>
            </a:pPr>
            <a:r>
              <a:rPr lang="en-US" altLang="zh-CN" sz="2000" dirty="0"/>
              <a:t>Establish comprehensive safety regulations and rules, and enhance the related education and trainings. </a:t>
            </a:r>
          </a:p>
          <a:p>
            <a:pPr>
              <a:lnSpc>
                <a:spcPct val="100000"/>
              </a:lnSpc>
            </a:pPr>
            <a:r>
              <a:rPr lang="en-US" altLang="zh-CN" sz="2000" dirty="0"/>
              <a:t>Electrical operations must be performed by qualified personnel. Personnel without related certificates must not maintain or repair electrical devices or perform unauthorized operations. </a:t>
            </a:r>
          </a:p>
          <a:p>
            <a:r>
              <a:rPr lang="en-US" altLang="zh-CN" sz="2000" dirty="0"/>
              <a:t>Electrical device safety</a:t>
            </a:r>
          </a:p>
          <a:p>
            <a:pPr lvl="1">
              <a:lnSpc>
                <a:spcPct val="100000"/>
              </a:lnSpc>
            </a:pPr>
            <a:r>
              <a:rPr lang="en-US" altLang="zh-CN" sz="1800" dirty="0"/>
              <a:t>The electrical devices should be protected </a:t>
            </a:r>
            <a:r>
              <a:rPr lang="en-US" altLang="zh-CN" sz="1800" dirty="0" smtClean="0"/>
              <a:t>from </a:t>
            </a:r>
            <a:r>
              <a:rPr lang="en-US" altLang="zh-CN" sz="1800" dirty="0"/>
              <a:t>corrosion and moisture. </a:t>
            </a:r>
          </a:p>
          <a:p>
            <a:pPr lvl="1">
              <a:lnSpc>
                <a:spcPct val="100000"/>
              </a:lnSpc>
            </a:pPr>
            <a:r>
              <a:rPr lang="en-US" altLang="zh-CN" sz="1800" dirty="0"/>
              <a:t>The metal shells of electrical devices must </a:t>
            </a:r>
            <a:r>
              <a:rPr lang="en-US" altLang="zh-CN" sz="1800" dirty="0" smtClean="0"/>
              <a:t>be </a:t>
            </a:r>
            <a:r>
              <a:rPr lang="en-US" altLang="zh-CN" sz="1800" dirty="0"/>
              <a:t>grounded (or connected to the neutral wire).</a:t>
            </a:r>
          </a:p>
          <a:p>
            <a:pPr lvl="1">
              <a:lnSpc>
                <a:spcPct val="100000"/>
              </a:lnSpc>
            </a:pPr>
            <a:r>
              <a:rPr lang="en-US" altLang="zh-CN" sz="1800" dirty="0"/>
              <a:t>Do not use electrical devices over their rated </a:t>
            </a:r>
            <a:r>
              <a:rPr lang="en-US" altLang="zh-CN" sz="1800" dirty="0" smtClean="0"/>
              <a:t>values</a:t>
            </a:r>
            <a:r>
              <a:rPr lang="en-US" altLang="zh-CN" sz="1800" dirty="0"/>
              <a:t>.</a:t>
            </a:r>
          </a:p>
        </p:txBody>
      </p:sp>
    </p:spTree>
    <p:extLst>
      <p:ext uri="{BB962C8B-B14F-4D97-AF65-F5344CB8AC3E}">
        <p14:creationId xmlns:p14="http://schemas.microsoft.com/office/powerpoint/2010/main" val="34692779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Electrical Safety </a:t>
            </a:r>
            <a:r>
              <a:rPr lang="en-US" altLang="zh-CN" dirty="0" smtClean="0"/>
              <a:t>(</a:t>
            </a:r>
            <a:r>
              <a:rPr lang="en-US" altLang="zh-CN" dirty="0"/>
              <a:t>9</a:t>
            </a:r>
            <a:r>
              <a:rPr lang="en-US" altLang="zh-CN" dirty="0" smtClean="0"/>
              <a:t>)</a:t>
            </a:r>
            <a:endParaRPr lang="zh-CN" altLang="en-US" dirty="0"/>
          </a:p>
        </p:txBody>
      </p:sp>
      <p:sp>
        <p:nvSpPr>
          <p:cNvPr id="3" name="文本占位符 2"/>
          <p:cNvSpPr>
            <a:spLocks noGrp="1"/>
          </p:cNvSpPr>
          <p:nvPr>
            <p:ph type="body" sz="quarter" idx="10"/>
          </p:nvPr>
        </p:nvSpPr>
        <p:spPr/>
        <p:txBody>
          <a:bodyPr/>
          <a:lstStyle/>
          <a:p>
            <a:r>
              <a:rPr lang="en-US" altLang="zh-CN" sz="1600" dirty="0"/>
              <a:t>Check the following items of instruments before working. </a:t>
            </a:r>
          </a:p>
          <a:p>
            <a:pPr lvl="1"/>
            <a:r>
              <a:rPr lang="en-US" altLang="zh-CN" sz="1400" dirty="0"/>
              <a:t>Insulation condition.</a:t>
            </a:r>
          </a:p>
          <a:p>
            <a:pPr lvl="1"/>
            <a:r>
              <a:rPr lang="en-US" altLang="zh-CN" sz="1400" dirty="0"/>
              <a:t>Validity period.</a:t>
            </a:r>
          </a:p>
          <a:p>
            <a:pPr lvl="1"/>
            <a:r>
              <a:rPr lang="en-US" altLang="zh-CN" sz="1400" dirty="0"/>
              <a:t>Voltage level.</a:t>
            </a:r>
          </a:p>
          <a:p>
            <a:r>
              <a:rPr lang="en-US" altLang="zh-CN" sz="1600" dirty="0"/>
              <a:t>Implement the work ticket system when checking, maintaining, or cleaning the power-off electrical devices. </a:t>
            </a:r>
          </a:p>
          <a:p>
            <a:r>
              <a:rPr lang="en-US" altLang="zh-CN" sz="1600" dirty="0"/>
              <a:t>To check, maintain, or clean the power-off electrical devices, the following safety measures must be taken. </a:t>
            </a:r>
          </a:p>
          <a:p>
            <a:pPr lvl="1"/>
            <a:r>
              <a:rPr lang="en-US" altLang="zh-CN" sz="1400" dirty="0"/>
              <a:t>Power off.</a:t>
            </a:r>
          </a:p>
          <a:p>
            <a:pPr lvl="1"/>
            <a:r>
              <a:rPr lang="en-US" altLang="zh-CN" sz="1400" dirty="0"/>
              <a:t>Check the power.</a:t>
            </a:r>
          </a:p>
          <a:p>
            <a:pPr lvl="1"/>
            <a:r>
              <a:rPr lang="en-US" altLang="zh-CN" sz="1400" dirty="0"/>
              <a:t>Install the ground cable.</a:t>
            </a:r>
          </a:p>
          <a:p>
            <a:pPr lvl="1"/>
            <a:r>
              <a:rPr lang="en-US" altLang="zh-CN" sz="1400" dirty="0"/>
              <a:t>Hang a sign and set a shelter.</a:t>
            </a:r>
          </a:p>
          <a:p>
            <a:endParaRPr lang="zh-CN" altLang="en-US" sz="1600" dirty="0"/>
          </a:p>
        </p:txBody>
      </p:sp>
      <p:pic>
        <p:nvPicPr>
          <p:cNvPr id="6" name="542028152"/>
          <p:cNvPicPr>
            <a:picLocks noChangeAspect="1" noChangeArrowheads="1"/>
          </p:cNvPicPr>
          <p:nvPr/>
        </p:nvPicPr>
        <p:blipFill>
          <a:blip r:embed="rId3" cstate="print"/>
          <a:srcRect/>
          <a:stretch>
            <a:fillRect/>
          </a:stretch>
        </p:blipFill>
        <p:spPr bwMode="auto">
          <a:xfrm>
            <a:off x="7772067" y="3767271"/>
            <a:ext cx="3037857" cy="2160285"/>
          </a:xfrm>
          <a:prstGeom prst="rect">
            <a:avLst/>
          </a:prstGeom>
          <a:noFill/>
          <a:ln w="9525">
            <a:noFill/>
            <a:miter lim="800000"/>
            <a:headEnd/>
            <a:tailEnd/>
          </a:ln>
        </p:spPr>
      </p:pic>
    </p:spTree>
    <p:extLst>
      <p:ext uri="{BB962C8B-B14F-4D97-AF65-F5344CB8AC3E}">
        <p14:creationId xmlns:p14="http://schemas.microsoft.com/office/powerpoint/2010/main" val="9717175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Electrical Safety (10)</a:t>
            </a:r>
            <a:endParaRPr lang="zh-CN" altLang="en-US" dirty="0"/>
          </a:p>
        </p:txBody>
      </p:sp>
      <p:sp>
        <p:nvSpPr>
          <p:cNvPr id="3" name="文本占位符 2"/>
          <p:cNvSpPr>
            <a:spLocks noGrp="1"/>
          </p:cNvSpPr>
          <p:nvPr>
            <p:ph type="body" sz="quarter" idx="10"/>
          </p:nvPr>
        </p:nvSpPr>
        <p:spPr/>
        <p:txBody>
          <a:bodyPr/>
          <a:lstStyle/>
          <a:p>
            <a:r>
              <a:rPr lang="en-US" altLang="zh-CN" sz="1800" dirty="0"/>
              <a:t>Precautions Against Ground Cable Installation</a:t>
            </a:r>
          </a:p>
          <a:p>
            <a:pPr lvl="1">
              <a:lnSpc>
                <a:spcPct val="100000"/>
              </a:lnSpc>
            </a:pPr>
            <a:r>
              <a:rPr lang="en-US" altLang="zh-CN" sz="1600" dirty="0"/>
              <a:t>All ground cables and the energized parts should be kept a proper distance required by regulations.</a:t>
            </a:r>
          </a:p>
          <a:p>
            <a:pPr lvl="1"/>
            <a:r>
              <a:rPr lang="en-US" altLang="zh-CN" sz="1600" dirty="0"/>
              <a:t>After checking that the device under maintenance is non-energized, promptly ground the device and perform a three-phase short circuit.</a:t>
            </a:r>
          </a:p>
          <a:p>
            <a:pPr lvl="1"/>
            <a:r>
              <a:rPr lang="en-US" altLang="zh-CN" sz="1600" dirty="0"/>
              <a:t>The ground resistance must meet requirements.</a:t>
            </a:r>
          </a:p>
          <a:p>
            <a:r>
              <a:rPr lang="en-US" altLang="zh-CN" sz="1800" dirty="0"/>
              <a:t>Precautions Against Power Check</a:t>
            </a:r>
          </a:p>
          <a:p>
            <a:pPr lvl="1"/>
            <a:r>
              <a:rPr lang="en-US" altLang="zh-CN" sz="1600" dirty="0"/>
              <a:t>Put "Do not switch on." signs on handles that can power on the device.</a:t>
            </a:r>
          </a:p>
          <a:p>
            <a:pPr lvl="1">
              <a:lnSpc>
                <a:spcPct val="100000"/>
              </a:lnSpc>
            </a:pPr>
            <a:r>
              <a:rPr lang="en-US" altLang="zh-CN" sz="1600" dirty="0"/>
              <a:t>Do not move or remove the shelter, ground, or other signs without</a:t>
            </a:r>
          </a:p>
          <a:p>
            <a:pPr marL="401637" lvl="1" indent="0">
              <a:lnSpc>
                <a:spcPct val="100000"/>
              </a:lnSpc>
              <a:buNone/>
            </a:pPr>
            <a:r>
              <a:rPr lang="en-US" altLang="zh-CN" sz="1600" dirty="0"/>
              <a:t>permission during the construction.</a:t>
            </a:r>
          </a:p>
          <a:p>
            <a:pPr>
              <a:lnSpc>
                <a:spcPct val="100000"/>
              </a:lnSpc>
            </a:pPr>
            <a:r>
              <a:rPr lang="en-US" altLang="zh-CN" sz="1800" dirty="0"/>
              <a:t>Operations performed after power-off must be carried out under </a:t>
            </a:r>
            <a:r>
              <a:rPr lang="en-US" altLang="zh-CN" sz="1800" dirty="0" smtClean="0"/>
              <a:t>supervision</a:t>
            </a:r>
            <a:r>
              <a:rPr lang="en-US" altLang="zh-CN" sz="1800" dirty="0"/>
              <a:t>.</a:t>
            </a:r>
          </a:p>
          <a:p>
            <a:pPr>
              <a:lnSpc>
                <a:spcPct val="100000"/>
              </a:lnSpc>
            </a:pPr>
            <a:r>
              <a:rPr lang="en-US" altLang="zh-CN" sz="1800" dirty="0"/>
              <a:t>Disconnect the power supply before you carry or move electrical </a:t>
            </a:r>
            <a:r>
              <a:rPr lang="en-US" altLang="zh-CN" sz="1800" dirty="0" smtClean="0"/>
              <a:t>devices</a:t>
            </a:r>
            <a:r>
              <a:rPr lang="en-US" altLang="zh-CN" sz="1800" dirty="0"/>
              <a:t>.</a:t>
            </a:r>
          </a:p>
        </p:txBody>
      </p:sp>
      <p:graphicFrame>
        <p:nvGraphicFramePr>
          <p:cNvPr id="5" name="Object 1"/>
          <p:cNvGraphicFramePr>
            <a:graphicFrameLocks noChangeAspect="1"/>
          </p:cNvGraphicFramePr>
          <p:nvPr>
            <p:extLst>
              <p:ext uri="{D42A27DB-BD31-4B8C-83A1-F6EECF244321}">
                <p14:modId xmlns:p14="http://schemas.microsoft.com/office/powerpoint/2010/main" val="2825392587"/>
              </p:ext>
            </p:extLst>
          </p:nvPr>
        </p:nvGraphicFramePr>
        <p:xfrm>
          <a:off x="9507053" y="3490035"/>
          <a:ext cx="1787956" cy="2224452"/>
        </p:xfrm>
        <a:graphic>
          <a:graphicData uri="http://schemas.openxmlformats.org/presentationml/2006/ole">
            <mc:AlternateContent xmlns:mc="http://schemas.openxmlformats.org/markup-compatibility/2006">
              <mc:Choice xmlns:v="urn:schemas-microsoft-com:vml" Requires="v">
                <p:oleObj spid="_x0000_s8219" name="Visio" r:id="rId4" imgW="2027682" imgH="2522887" progId="Visio.Drawing.11">
                  <p:embed/>
                </p:oleObj>
              </mc:Choice>
              <mc:Fallback>
                <p:oleObj name="Visio" r:id="rId4" imgW="2027682" imgH="2522887"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07053" y="3490035"/>
                        <a:ext cx="1787956" cy="2224452"/>
                      </a:xfrm>
                      <a:prstGeom prst="rect">
                        <a:avLst/>
                      </a:prstGeom>
                      <a:noFill/>
                      <a:extLst/>
                    </p:spPr>
                  </p:pic>
                </p:oleObj>
              </mc:Fallback>
            </mc:AlternateContent>
          </a:graphicData>
        </a:graphic>
      </p:graphicFrame>
    </p:spTree>
    <p:extLst>
      <p:ext uri="{BB962C8B-B14F-4D97-AF65-F5344CB8AC3E}">
        <p14:creationId xmlns:p14="http://schemas.microsoft.com/office/powerpoint/2010/main" val="3656119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Electrical Safety (11)</a:t>
            </a:r>
            <a:endParaRPr lang="zh-CN" altLang="en-US" dirty="0"/>
          </a:p>
        </p:txBody>
      </p:sp>
      <p:pic>
        <p:nvPicPr>
          <p:cNvPr id="6" name="Picture 2"/>
          <p:cNvPicPr>
            <a:picLocks noChangeAspect="1" noChangeArrowheads="1"/>
          </p:cNvPicPr>
          <p:nvPr/>
        </p:nvPicPr>
        <p:blipFill>
          <a:blip r:embed="rId3" cstate="print"/>
          <a:srcRect/>
          <a:stretch>
            <a:fillRect/>
          </a:stretch>
        </p:blipFill>
        <p:spPr bwMode="auto">
          <a:xfrm>
            <a:off x="1459490" y="1511927"/>
            <a:ext cx="9066503" cy="4029557"/>
          </a:xfrm>
          <a:prstGeom prst="rect">
            <a:avLst/>
          </a:prstGeom>
          <a:noFill/>
          <a:ln w="9525">
            <a:noFill/>
            <a:miter lim="800000"/>
            <a:headEnd/>
            <a:tailEnd/>
          </a:ln>
        </p:spPr>
      </p:pic>
    </p:spTree>
    <p:extLst>
      <p:ext uri="{BB962C8B-B14F-4D97-AF65-F5344CB8AC3E}">
        <p14:creationId xmlns:p14="http://schemas.microsoft.com/office/powerpoint/2010/main" val="26098226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Welding Safety (1)</a:t>
            </a:r>
            <a:endParaRPr lang="zh-CN" altLang="en-US" dirty="0"/>
          </a:p>
        </p:txBody>
      </p:sp>
      <p:sp>
        <p:nvSpPr>
          <p:cNvPr id="3" name="文本占位符 2"/>
          <p:cNvSpPr>
            <a:spLocks noGrp="1"/>
          </p:cNvSpPr>
          <p:nvPr>
            <p:ph type="body" sz="quarter" idx="10"/>
          </p:nvPr>
        </p:nvSpPr>
        <p:spPr/>
        <p:txBody>
          <a:bodyPr/>
          <a:lstStyle/>
          <a:p>
            <a:pPr>
              <a:lnSpc>
                <a:spcPct val="130000"/>
              </a:lnSpc>
            </a:pPr>
            <a:r>
              <a:rPr lang="en-US" altLang="zh-CN" sz="1600" dirty="0"/>
              <a:t>Welder shells must be grounded or connected to the neutral wire. Only electricians are allowed to install or uninstall the welder power system. The insulation resistance between the winding and iron core as well as between the winding, lead, and shell should not be less than 0.5 </a:t>
            </a:r>
            <a:r>
              <a:rPr lang="en-US" altLang="zh-CN" sz="1600" dirty="0" err="1"/>
              <a:t>mΩ</a:t>
            </a:r>
            <a:r>
              <a:rPr lang="en-US" altLang="zh-CN" sz="1600" dirty="0"/>
              <a:t> in the primary and secondary winding self-check of the welder. </a:t>
            </a:r>
          </a:p>
          <a:p>
            <a:pPr>
              <a:lnSpc>
                <a:spcPct val="130000"/>
              </a:lnSpc>
            </a:pPr>
            <a:r>
              <a:rPr lang="en-US" altLang="zh-CN" sz="1600" dirty="0"/>
              <a:t>The welder should be put in a rainproof place with good ventilation. Do not put combustible or explosive articles at the welding site. Wear protective equipment as required before welding.</a:t>
            </a:r>
          </a:p>
          <a:p>
            <a:pPr>
              <a:lnSpc>
                <a:spcPct val="130000"/>
              </a:lnSpc>
            </a:pPr>
            <a:r>
              <a:rPr lang="en-US" altLang="zh-CN" sz="1600" dirty="0"/>
              <a:t>Welding tongs and cables must be well insulated and securely connected. Wear gloves before changing welding rods. When working in a damp environment, stand on the insulation rubber or wooden floors.</a:t>
            </a:r>
          </a:p>
          <a:p>
            <a:pPr>
              <a:lnSpc>
                <a:spcPct val="100000"/>
              </a:lnSpc>
            </a:pPr>
            <a:r>
              <a:rPr lang="en-US" altLang="zh-CN" sz="1600" dirty="0"/>
              <a:t>Do not weld pressurized containers or pipes. Power off the electrical devices before welding them. </a:t>
            </a:r>
          </a:p>
        </p:txBody>
      </p:sp>
      <p:sp>
        <p:nvSpPr>
          <p:cNvPr id="6" name="文本占位符 2"/>
          <p:cNvSpPr txBox="1">
            <a:spLocks/>
          </p:cNvSpPr>
          <p:nvPr/>
        </p:nvSpPr>
        <p:spPr bwMode="auto">
          <a:xfrm>
            <a:off x="455612" y="4232831"/>
            <a:ext cx="8233808" cy="19679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altLang="zh-CN" sz="1600" dirty="0" smtClean="0"/>
              <a:t>Disconnect the power supply first before moving the welding cables as the working sites change. Do not climb a ladder holding welding cables.</a:t>
            </a:r>
          </a:p>
          <a:p>
            <a:r>
              <a:rPr lang="en-US" altLang="zh-CN" sz="1600" dirty="0" smtClean="0"/>
              <a:t>Clear the welding slag using the electric arc and wear protective glasses in the process to protect yourself.</a:t>
            </a:r>
          </a:p>
          <a:p>
            <a:endParaRPr lang="zh-CN" altLang="en-US" sz="1600" dirty="0"/>
          </a:p>
        </p:txBody>
      </p:sp>
    </p:spTree>
    <p:extLst>
      <p:ext uri="{BB962C8B-B14F-4D97-AF65-F5344CB8AC3E}">
        <p14:creationId xmlns:p14="http://schemas.microsoft.com/office/powerpoint/2010/main" val="400324163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Welding Safety (2)</a:t>
            </a:r>
            <a:endParaRPr lang="zh-CN" altLang="en-US" dirty="0"/>
          </a:p>
        </p:txBody>
      </p:sp>
      <p:sp>
        <p:nvSpPr>
          <p:cNvPr id="3" name="文本占位符 2"/>
          <p:cNvSpPr>
            <a:spLocks noGrp="1"/>
          </p:cNvSpPr>
          <p:nvPr>
            <p:ph type="body" sz="quarter" idx="10"/>
          </p:nvPr>
        </p:nvSpPr>
        <p:spPr/>
        <p:txBody>
          <a:bodyPr/>
          <a:lstStyle/>
          <a:p>
            <a:r>
              <a:rPr lang="en-US" altLang="zh-CN" sz="1600" dirty="0"/>
              <a:t>Outdoor welding operations are not allowed in thunderstorm days.</a:t>
            </a:r>
          </a:p>
          <a:p>
            <a:r>
              <a:rPr lang="en-US" altLang="zh-CN" sz="1600" dirty="0"/>
              <a:t>Obtain a permit from relevant departments before welding in combustible and explosive gas and liquid diffusion areas.</a:t>
            </a:r>
          </a:p>
          <a:p>
            <a:r>
              <a:rPr lang="en-US" altLang="zh-CN" sz="1600" dirty="0"/>
              <a:t>After the welding, disconnect the power supply from the welder, and check the site. Ensure that there is no fire hazard at the site before leaving.</a:t>
            </a:r>
          </a:p>
          <a:p>
            <a:r>
              <a:rPr lang="en-US" altLang="zh-CN" sz="1600" dirty="0"/>
              <a:t>If combustible or explosive articles are stacked near the welding site, do not weld until they are completely removed or effective safety measures are taken.</a:t>
            </a:r>
          </a:p>
          <a:p>
            <a:r>
              <a:rPr lang="en-US" altLang="zh-CN" sz="1600" dirty="0"/>
              <a:t>If a welding machine is on fire, disconnect the power supply from it first. </a:t>
            </a:r>
            <a:r>
              <a:rPr lang="en-US" altLang="zh-CN" sz="1600" dirty="0" smtClean="0"/>
              <a:t> </a:t>
            </a:r>
            <a:endParaRPr lang="en-US" altLang="zh-CN" sz="1600" dirty="0"/>
          </a:p>
          <a:p>
            <a:endParaRPr lang="zh-CN" altLang="en-US" sz="1600" dirty="0"/>
          </a:p>
        </p:txBody>
      </p:sp>
      <p:sp>
        <p:nvSpPr>
          <p:cNvPr id="5" name="文本占位符 2"/>
          <p:cNvSpPr txBox="1">
            <a:spLocks/>
          </p:cNvSpPr>
          <p:nvPr/>
        </p:nvSpPr>
        <p:spPr bwMode="auto">
          <a:xfrm>
            <a:off x="442913" y="4293120"/>
            <a:ext cx="11306175" cy="190765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altLang="zh-CN" sz="1600" dirty="0" smtClean="0"/>
              <a:t>Extinguish the fire using CO</a:t>
            </a:r>
            <a:r>
              <a:rPr lang="en-US" altLang="zh-CN" sz="1600" baseline="-25000" dirty="0" smtClean="0"/>
              <a:t>2</a:t>
            </a:r>
            <a:r>
              <a:rPr lang="en-US" altLang="zh-CN" sz="1600" dirty="0" smtClean="0"/>
              <a:t> or 1211 fire extinguishers. Do not use the foam fire extinguisher.</a:t>
            </a:r>
          </a:p>
          <a:p>
            <a:r>
              <a:rPr lang="en-US" altLang="zh-CN" sz="1600" dirty="0" smtClean="0"/>
              <a:t>Apply for the fire operation approval and surveillance measures in accordance with the site firefighting system before welding. </a:t>
            </a:r>
          </a:p>
          <a:p>
            <a:endParaRPr lang="zh-CN" altLang="en-US" sz="1600" dirty="0"/>
          </a:p>
        </p:txBody>
      </p:sp>
    </p:spTree>
    <p:extLst>
      <p:ext uri="{BB962C8B-B14F-4D97-AF65-F5344CB8AC3E}">
        <p14:creationId xmlns:p14="http://schemas.microsoft.com/office/powerpoint/2010/main" val="122428487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a:t>Battery Safety</a:t>
            </a:r>
          </a:p>
        </p:txBody>
      </p:sp>
      <p:sp>
        <p:nvSpPr>
          <p:cNvPr id="2" name="文本占位符 1"/>
          <p:cNvSpPr>
            <a:spLocks noGrp="1"/>
          </p:cNvSpPr>
          <p:nvPr>
            <p:ph type="body" sz="quarter" idx="10"/>
          </p:nvPr>
        </p:nvSpPr>
        <p:spPr/>
        <p:txBody>
          <a:bodyPr/>
          <a:lstStyle/>
          <a:p>
            <a:r>
              <a:rPr lang="en-US" sz="1600" dirty="0"/>
              <a:t>Basic protective measures (before battery installation and maintenance)</a:t>
            </a:r>
          </a:p>
          <a:p>
            <a:pPr lvl="1"/>
            <a:r>
              <a:rPr lang="en-US" sz="1400" dirty="0"/>
              <a:t>Use dedicated insulated tools.</a:t>
            </a:r>
          </a:p>
          <a:p>
            <a:pPr lvl="1"/>
            <a:r>
              <a:rPr lang="en-US" sz="1400" dirty="0"/>
              <a:t>Wear protective goggles and take other necessary protective measures.</a:t>
            </a:r>
          </a:p>
          <a:p>
            <a:pPr lvl="1"/>
            <a:r>
              <a:rPr lang="en-US" sz="1400" dirty="0"/>
              <a:t>Wear rubber gloves and a protective coat to guard against electrolyte overflow.</a:t>
            </a:r>
          </a:p>
          <a:p>
            <a:pPr marL="302279" lvl="1" indent="-302279" algn="just">
              <a:spcBef>
                <a:spcPts val="792"/>
              </a:spcBef>
              <a:buFont typeface="Wingdings" panose="05000000000000000000" pitchFamily="2" charset="2"/>
              <a:buChar char="l"/>
            </a:pPr>
            <a:r>
              <a:rPr lang="en-US" sz="1600" dirty="0">
                <a:cs typeface="Huawei Sans" panose="020C0503030203020204" pitchFamily="34" charset="0"/>
              </a:rPr>
              <a:t>Battery short circuit</a:t>
            </a:r>
          </a:p>
          <a:p>
            <a:pPr lvl="1"/>
            <a:r>
              <a:rPr lang="en-US" sz="1400" dirty="0"/>
              <a:t>To avoid battery short circuit, do not maintain batteries with power on.</a:t>
            </a:r>
          </a:p>
          <a:p>
            <a:pPr marL="302279" lvl="1" indent="-302279" algn="just">
              <a:spcBef>
                <a:spcPts val="792"/>
              </a:spcBef>
              <a:buFont typeface="Wingdings" panose="05000000000000000000" pitchFamily="2" charset="2"/>
              <a:buChar char="l"/>
            </a:pPr>
            <a:r>
              <a:rPr lang="en-US" sz="1600" dirty="0">
                <a:cs typeface="Huawei Sans" panose="020C0503030203020204" pitchFamily="34" charset="0"/>
              </a:rPr>
              <a:t>Hazardous gas</a:t>
            </a:r>
          </a:p>
          <a:p>
            <a:pPr lvl="1"/>
            <a:r>
              <a:rPr lang="en-US" sz="1400" dirty="0"/>
              <a:t>Lead-acid batteries in use emit flammable gas. Take ventilation and fireproofing measures at the sites where lead-acid batteries are used.</a:t>
            </a:r>
          </a:p>
          <a:p>
            <a:pPr marL="302279" lvl="1" indent="-302279" algn="just">
              <a:spcBef>
                <a:spcPts val="792"/>
              </a:spcBef>
              <a:buFont typeface="Wingdings" panose="05000000000000000000" pitchFamily="2" charset="2"/>
              <a:buChar char="l"/>
            </a:pPr>
            <a:r>
              <a:rPr lang="en-US" sz="1600" dirty="0">
                <a:cs typeface="Huawei Sans" panose="020C0503030203020204" pitchFamily="34" charset="0"/>
              </a:rPr>
              <a:t>Electrolyte leakage</a:t>
            </a:r>
          </a:p>
          <a:p>
            <a:pPr lvl="1"/>
            <a:r>
              <a:rPr lang="en-US" sz="1400" dirty="0"/>
              <a:t>Protect your skin and eyes from electrolyte leakage. If your body meets electrolyte leakage, wash with clean water immediately and visit a doctor.</a:t>
            </a:r>
          </a:p>
          <a:p>
            <a:pPr lvl="1"/>
            <a:endParaRPr lang="en-US" altLang="zh-CN" sz="1800" dirty="0"/>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4253" y="1108809"/>
            <a:ext cx="3942253" cy="2381226"/>
          </a:xfrm>
          <a:prstGeom prst="rect">
            <a:avLst/>
          </a:prstGeom>
        </p:spPr>
      </p:pic>
      <p:sp>
        <p:nvSpPr>
          <p:cNvPr id="5" name="文本框 4"/>
          <p:cNvSpPr txBox="1"/>
          <p:nvPr/>
        </p:nvSpPr>
        <p:spPr>
          <a:xfrm>
            <a:off x="7764253" y="3546330"/>
            <a:ext cx="3984835" cy="387902"/>
          </a:xfrm>
          <a:prstGeom prst="rect">
            <a:avLst/>
          </a:prstGeom>
          <a:noFill/>
        </p:spPr>
        <p:txBody>
          <a:bodyPr wrap="square" rtlCol="0">
            <a:normAutofit fontScale="92500"/>
          </a:bodyPr>
          <a:lstStyle/>
          <a:p>
            <a:pPr algn="ctr"/>
            <a:r>
              <a:rPr lang="en-US" sz="1600" dirty="0"/>
              <a:t>A </a:t>
            </a:r>
            <a:r>
              <a:rPr lang="en-US" sz="1600" dirty="0" smtClean="0"/>
              <a:t>battery </a:t>
            </a:r>
            <a:r>
              <a:rPr lang="en-US" sz="1600" dirty="0"/>
              <a:t>accident in </a:t>
            </a:r>
            <a:r>
              <a:rPr lang="en-US" sz="1600" dirty="0" smtClean="0"/>
              <a:t>an </a:t>
            </a:r>
            <a:r>
              <a:rPr lang="en-US" sz="1600" dirty="0"/>
              <a:t>equipment room</a:t>
            </a:r>
          </a:p>
        </p:txBody>
      </p:sp>
    </p:spTree>
    <p:extLst>
      <p:ext uri="{BB962C8B-B14F-4D97-AF65-F5344CB8AC3E}">
        <p14:creationId xmlns:p14="http://schemas.microsoft.com/office/powerpoint/2010/main" val="6847310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b="1" dirty="0"/>
              <a:t>Introduction to EHS</a:t>
            </a:r>
          </a:p>
          <a:p>
            <a:r>
              <a:rPr lang="en-US" dirty="0">
                <a:solidFill>
                  <a:schemeClr val="bg1">
                    <a:lumMod val="50000"/>
                  </a:schemeClr>
                </a:solidFill>
              </a:rPr>
              <a:t>Accident Probability and Personnel Qualification</a:t>
            </a:r>
          </a:p>
          <a:p>
            <a:r>
              <a:rPr lang="en-US" dirty="0">
                <a:solidFill>
                  <a:schemeClr val="bg1">
                    <a:lumMod val="50000"/>
                  </a:schemeClr>
                </a:solidFill>
              </a:rPr>
              <a:t>PPE Protection Overview</a:t>
            </a:r>
          </a:p>
          <a:p>
            <a:r>
              <a:rPr lang="en-US" dirty="0">
                <a:solidFill>
                  <a:schemeClr val="bg1">
                    <a:lumMod val="50000"/>
                  </a:schemeClr>
                </a:solidFill>
              </a:rPr>
              <a:t>Engineering Construction Safety</a:t>
            </a:r>
          </a:p>
          <a:p>
            <a:endParaRPr lang="zh-CN" altLang="en-US" dirty="0" smtClean="0">
              <a:solidFill>
                <a:schemeClr val="bg1">
                  <a:lumMod val="50000"/>
                </a:schemeClr>
              </a:solidFill>
            </a:endParaRPr>
          </a:p>
          <a:p>
            <a:endParaRPr lang="zh-CN" altLang="en-US" dirty="0" smtClean="0"/>
          </a:p>
          <a:p>
            <a:endParaRPr lang="zh-CN" altLang="en-US" dirty="0"/>
          </a:p>
        </p:txBody>
      </p:sp>
    </p:spTree>
    <p:extLst>
      <p:ext uri="{BB962C8B-B14F-4D97-AF65-F5344CB8AC3E}">
        <p14:creationId xmlns:p14="http://schemas.microsoft.com/office/powerpoint/2010/main" val="1486675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a:t>Air Conditioner Safety (1)</a:t>
            </a:r>
          </a:p>
        </p:txBody>
      </p:sp>
      <p:sp>
        <p:nvSpPr>
          <p:cNvPr id="9" name="文本占位符 8"/>
          <p:cNvSpPr>
            <a:spLocks noGrp="1"/>
          </p:cNvSpPr>
          <p:nvPr>
            <p:ph type="body" sz="quarter" idx="10"/>
          </p:nvPr>
        </p:nvSpPr>
        <p:spPr>
          <a:xfrm>
            <a:off x="455612" y="1052514"/>
            <a:ext cx="9155320" cy="4875042"/>
          </a:xfrm>
        </p:spPr>
        <p:txBody>
          <a:bodyPr/>
          <a:lstStyle/>
          <a:p>
            <a:r>
              <a:rPr lang="en-US" sz="1800" dirty="0"/>
              <a:t>High temperature and high pressure</a:t>
            </a:r>
          </a:p>
          <a:p>
            <a:pPr lvl="1"/>
            <a:r>
              <a:rPr lang="en-US" sz="1600" dirty="0" err="1" smtClean="0"/>
              <a:t>Misoperation</a:t>
            </a:r>
            <a:r>
              <a:rPr lang="en-US" sz="1600" dirty="0" smtClean="0"/>
              <a:t> </a:t>
            </a:r>
            <a:r>
              <a:rPr lang="en-US" sz="1600" dirty="0"/>
              <a:t>may cause high system pressure, which leads to the refrigerant system to crack or explode.</a:t>
            </a:r>
          </a:p>
          <a:p>
            <a:pPr lvl="1"/>
            <a:r>
              <a:rPr lang="en-US" sz="1600" dirty="0"/>
              <a:t>Pay attention to high-temperature components, such as the compressor, refrigerant pipe and electric heater.</a:t>
            </a:r>
          </a:p>
          <a:p>
            <a:pPr lvl="1"/>
            <a:r>
              <a:rPr lang="en-US" sz="1600" dirty="0"/>
              <a:t>Pay attention to high-pressure components, such as the compressor and refrigerant pipe.</a:t>
            </a:r>
          </a:p>
          <a:p>
            <a:pPr marL="302279" lvl="1" indent="-302279" algn="just">
              <a:spcBef>
                <a:spcPts val="792"/>
              </a:spcBef>
              <a:buFont typeface="Wingdings" panose="05000000000000000000" pitchFamily="2" charset="2"/>
              <a:buChar char="l"/>
            </a:pPr>
            <a:r>
              <a:rPr lang="en-US" sz="1800" dirty="0">
                <a:cs typeface="Huawei Sans" panose="020C0503030203020204" pitchFamily="34" charset="0"/>
              </a:rPr>
              <a:t>Refrigerant frostbite</a:t>
            </a:r>
          </a:p>
          <a:p>
            <a:pPr lvl="1"/>
            <a:r>
              <a:rPr lang="en-US" sz="1600" dirty="0"/>
              <a:t>Refrigerant leakage may cause frostbite. Take protective measures (such as wearing goggles and antifreeze gloves) when handling refrigerant.</a:t>
            </a:r>
          </a:p>
          <a:p>
            <a:pPr lvl="1"/>
            <a:r>
              <a:rPr lang="en-US" sz="1600" dirty="0"/>
              <a:t>Pay attention to low-temperature components</a:t>
            </a:r>
            <a:r>
              <a:rPr lang="en-US" sz="1600" dirty="0" smtClean="0"/>
              <a:t>, </a:t>
            </a:r>
            <a:r>
              <a:rPr lang="en-US" sz="1600" dirty="0"/>
              <a:t>such as the evaporator.</a:t>
            </a:r>
          </a:p>
          <a:p>
            <a:pPr marL="302279" lvl="1" indent="-302279" algn="just">
              <a:spcBef>
                <a:spcPts val="792"/>
              </a:spcBef>
              <a:buFont typeface="Wingdings" panose="05000000000000000000" pitchFamily="2" charset="2"/>
              <a:buChar char="l"/>
            </a:pPr>
            <a:r>
              <a:rPr lang="en-US" sz="1800" dirty="0">
                <a:latin typeface="+mn-lt"/>
                <a:ea typeface="+mn-ea"/>
                <a:cs typeface="Huawei Sans" panose="020C0503030203020204" pitchFamily="34" charset="0"/>
              </a:rPr>
              <a:t>High-speed operation</a:t>
            </a:r>
          </a:p>
          <a:p>
            <a:pPr lvl="1"/>
            <a:r>
              <a:rPr lang="en-US" sz="1600" dirty="0"/>
              <a:t>Pay attention to high-speed rotational components, such as fans.</a:t>
            </a:r>
          </a:p>
        </p:txBody>
      </p:sp>
      <p:pic>
        <p:nvPicPr>
          <p:cNvPr id="13"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710084" y="1252763"/>
            <a:ext cx="1826676" cy="4130228"/>
          </a:xfrm>
          <a:prstGeom prst="rect">
            <a:avLst/>
          </a:prstGeom>
          <a:noFill/>
          <a:ln w="9525">
            <a:noFill/>
            <a:miter lim="800000"/>
            <a:headEnd/>
            <a:tailEnd/>
          </a:ln>
        </p:spPr>
      </p:pic>
      <p:sp>
        <p:nvSpPr>
          <p:cNvPr id="2" name="文本框 1"/>
          <p:cNvSpPr txBox="1"/>
          <p:nvPr/>
        </p:nvSpPr>
        <p:spPr>
          <a:xfrm>
            <a:off x="9022814" y="5490942"/>
            <a:ext cx="2726273" cy="369332"/>
          </a:xfrm>
          <a:prstGeom prst="rect">
            <a:avLst/>
          </a:prstGeom>
          <a:noFill/>
        </p:spPr>
        <p:txBody>
          <a:bodyPr wrap="square" rtlCol="0">
            <a:spAutoFit/>
          </a:bodyPr>
          <a:lstStyle/>
          <a:p>
            <a:r>
              <a:rPr lang="en-US" dirty="0"/>
              <a:t>Precision air conditioner</a:t>
            </a:r>
          </a:p>
        </p:txBody>
      </p:sp>
    </p:spTree>
    <p:extLst>
      <p:ext uri="{BB962C8B-B14F-4D97-AF65-F5344CB8AC3E}">
        <p14:creationId xmlns:p14="http://schemas.microsoft.com/office/powerpoint/2010/main" val="18482552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Air Conditioner Safety </a:t>
            </a:r>
            <a:r>
              <a:rPr lang="en-US" altLang="zh-CN" dirty="0" smtClean="0"/>
              <a:t>(2)</a:t>
            </a:r>
            <a:endParaRPr lang="zh-CN" altLang="en-US" dirty="0"/>
          </a:p>
        </p:txBody>
      </p:sp>
      <p:sp>
        <p:nvSpPr>
          <p:cNvPr id="3" name="文本占位符 2"/>
          <p:cNvSpPr>
            <a:spLocks noGrp="1"/>
          </p:cNvSpPr>
          <p:nvPr>
            <p:ph type="body" sz="quarter" idx="10"/>
          </p:nvPr>
        </p:nvSpPr>
        <p:spPr/>
        <p:txBody>
          <a:bodyPr/>
          <a:lstStyle/>
          <a:p>
            <a:r>
              <a:rPr lang="en-US" altLang="zh-CN" sz="1600" dirty="0"/>
              <a:t>Temperature of the R410a refrigerant can be as low as –52°C the second it ejects from the cylinder, which can instantly frostbite human skins and underlying muscles, and the frostbitten skins become necrotic. In addition, if humans inhale too much refrigerant in a short time, they are likely to be suffocated to death. Therefore, having a general knowledge of refrigerant leak types in operating air conditioners and familiarizing with the related countermeasures are crucial in ensuring the safety of operators.</a:t>
            </a:r>
          </a:p>
          <a:p>
            <a:r>
              <a:rPr lang="en-US" altLang="zh-CN" sz="1600" dirty="0"/>
              <a:t>Minor leaks: If minor leaks occur in the pipe connection points or welding positions during the system running, tighten the connection ports, or re-weld the faulty positions after the system refrigerant is released. Minor leaks bring no personal injuries.</a:t>
            </a:r>
          </a:p>
          <a:p>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zh-CN" altLang="en-US" sz="1600" dirty="0"/>
          </a:p>
        </p:txBody>
      </p:sp>
      <p:pic>
        <p:nvPicPr>
          <p:cNvPr id="4" name="1061420"/>
          <p:cNvPicPr>
            <a:picLocks noChangeAspect="1" noChangeArrowheads="1"/>
          </p:cNvPicPr>
          <p:nvPr/>
        </p:nvPicPr>
        <p:blipFill>
          <a:blip r:embed="rId3" cstate="print"/>
          <a:srcRect/>
          <a:stretch>
            <a:fillRect/>
          </a:stretch>
        </p:blipFill>
        <p:spPr bwMode="auto">
          <a:xfrm>
            <a:off x="2567057" y="4213453"/>
            <a:ext cx="2246295" cy="1761050"/>
          </a:xfrm>
          <a:prstGeom prst="rect">
            <a:avLst/>
          </a:prstGeom>
          <a:noFill/>
          <a:ln w="9525">
            <a:noFill/>
            <a:miter lim="800000"/>
            <a:headEnd/>
            <a:tailEnd/>
          </a:ln>
        </p:spPr>
      </p:pic>
      <p:pic>
        <p:nvPicPr>
          <p:cNvPr id="5" name="Picture 1"/>
          <p:cNvPicPr>
            <a:picLocks noChangeAspect="1" noChangeArrowheads="1"/>
          </p:cNvPicPr>
          <p:nvPr/>
        </p:nvPicPr>
        <p:blipFill>
          <a:blip r:embed="rId4" cstate="print"/>
          <a:srcRect/>
          <a:stretch>
            <a:fillRect/>
          </a:stretch>
        </p:blipFill>
        <p:spPr bwMode="auto">
          <a:xfrm>
            <a:off x="5016444" y="4221089"/>
            <a:ext cx="2038305" cy="1805356"/>
          </a:xfrm>
          <a:prstGeom prst="rect">
            <a:avLst/>
          </a:prstGeom>
          <a:noFill/>
          <a:ln w="9525">
            <a:noFill/>
            <a:miter lim="800000"/>
            <a:headEnd/>
            <a:tailEnd/>
          </a:ln>
        </p:spPr>
      </p:pic>
      <p:pic>
        <p:nvPicPr>
          <p:cNvPr id="6" name="Picture 2"/>
          <p:cNvPicPr>
            <a:picLocks noChangeAspect="1" noChangeArrowheads="1"/>
          </p:cNvPicPr>
          <p:nvPr/>
        </p:nvPicPr>
        <p:blipFill>
          <a:blip r:embed="rId5" cstate="print"/>
          <a:srcRect/>
          <a:stretch>
            <a:fillRect/>
          </a:stretch>
        </p:blipFill>
        <p:spPr bwMode="auto">
          <a:xfrm>
            <a:off x="7176121" y="4221088"/>
            <a:ext cx="2520843" cy="1813676"/>
          </a:xfrm>
          <a:prstGeom prst="rect">
            <a:avLst/>
          </a:prstGeom>
          <a:noFill/>
          <a:ln w="9525">
            <a:noFill/>
            <a:miter lim="800000"/>
            <a:headEnd/>
            <a:tailEnd/>
          </a:ln>
        </p:spPr>
      </p:pic>
    </p:spTree>
    <p:extLst>
      <p:ext uri="{BB962C8B-B14F-4D97-AF65-F5344CB8AC3E}">
        <p14:creationId xmlns:p14="http://schemas.microsoft.com/office/powerpoint/2010/main" val="403346638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Air Conditioner Safety </a:t>
            </a:r>
            <a:r>
              <a:rPr lang="en-US" altLang="zh-CN" dirty="0" smtClean="0"/>
              <a:t>(3)</a:t>
            </a:r>
            <a:endParaRPr lang="zh-CN" altLang="en-US" dirty="0"/>
          </a:p>
        </p:txBody>
      </p:sp>
      <p:sp>
        <p:nvSpPr>
          <p:cNvPr id="3" name="文本占位符 2"/>
          <p:cNvSpPr>
            <a:spLocks noGrp="1"/>
          </p:cNvSpPr>
          <p:nvPr>
            <p:ph type="body" sz="quarter" idx="10"/>
          </p:nvPr>
        </p:nvSpPr>
        <p:spPr/>
        <p:txBody>
          <a:bodyPr/>
          <a:lstStyle/>
          <a:p>
            <a:r>
              <a:rPr lang="en-US" altLang="zh-CN" sz="1600" dirty="0"/>
              <a:t>Before welding the connection point of the indoor and outdoor units, completely exhaust nitrogen from the units, and ensure that related parts are in good condition.</a:t>
            </a:r>
          </a:p>
          <a:p>
            <a:r>
              <a:rPr lang="en-US" altLang="zh-CN" sz="1600" dirty="0"/>
              <a:t>Wear protective goggles and antifreeze gloves when refrigerant is involved in the operation. </a:t>
            </a:r>
          </a:p>
          <a:p>
            <a:endParaRPr lang="en-US" altLang="zh-CN" sz="1600" dirty="0"/>
          </a:p>
          <a:p>
            <a:endParaRPr lang="en-US" altLang="zh-CN" sz="1600" dirty="0"/>
          </a:p>
          <a:p>
            <a:endParaRPr lang="en-US" altLang="zh-CN" sz="1600" dirty="0"/>
          </a:p>
          <a:p>
            <a:pPr marL="0" indent="0">
              <a:buNone/>
            </a:pPr>
            <a:endParaRPr lang="en-US" altLang="zh-CN" sz="1600" dirty="0"/>
          </a:p>
          <a:p>
            <a:r>
              <a:rPr lang="en-US" altLang="zh-CN" sz="1600" dirty="0"/>
              <a:t>A nitrogen reducing valve must be equipped when operating the nitrogen cylinder.</a:t>
            </a:r>
          </a:p>
          <a:p>
            <a:endParaRPr lang="zh-CN" altLang="en-US" sz="1600" dirty="0"/>
          </a:p>
        </p:txBody>
      </p:sp>
      <p:pic>
        <p:nvPicPr>
          <p:cNvPr id="4" name="984657882"/>
          <p:cNvPicPr>
            <a:picLocks noChangeAspect="1" noChangeArrowheads="1"/>
          </p:cNvPicPr>
          <p:nvPr/>
        </p:nvPicPr>
        <p:blipFill>
          <a:blip r:embed="rId3" cstate="print"/>
          <a:srcRect/>
          <a:stretch>
            <a:fillRect/>
          </a:stretch>
        </p:blipFill>
        <p:spPr bwMode="auto">
          <a:xfrm>
            <a:off x="3197833" y="2334013"/>
            <a:ext cx="1922016" cy="1550868"/>
          </a:xfrm>
          <a:prstGeom prst="rect">
            <a:avLst/>
          </a:prstGeom>
          <a:noFill/>
          <a:ln w="1">
            <a:noFill/>
            <a:miter lim="800000"/>
            <a:headEnd/>
            <a:tailEnd/>
          </a:ln>
        </p:spPr>
      </p:pic>
      <p:sp>
        <p:nvSpPr>
          <p:cNvPr id="5" name="365556931"/>
          <p:cNvSpPr/>
          <p:nvPr/>
        </p:nvSpPr>
        <p:spPr bwMode="auto">
          <a:xfrm>
            <a:off x="3453762" y="3716338"/>
            <a:ext cx="1187823" cy="215503"/>
          </a:xfrm>
          <a:prstGeom prst="rect">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62" tIns="34281" rIns="68562" bIns="34281" numCol="1" rtlCol="0" anchor="t" anchorCtr="0" compatLnSpc="1">
            <a:prstTxWarp prst="textNoShape">
              <a:avLst/>
            </a:prstTxWarp>
            <a:noAutofit/>
          </a:bodyPr>
          <a:lstStyle/>
          <a:p>
            <a:pPr algn="ctr" fontAlgn="ctr">
              <a:buClr>
                <a:schemeClr val="tx1"/>
              </a:buClr>
              <a:buSzPct val="60000"/>
            </a:pPr>
            <a:r>
              <a:rPr lang="en-US" altLang="zh-CN" sz="1400" dirty="0"/>
              <a:t>Goggles</a:t>
            </a:r>
            <a:endParaRPr lang="en-US" altLang="zh-CN" sz="1400" dirty="0">
              <a:ea typeface="微软雅黑" panose="020B0503020204020204" pitchFamily="34" charset="-122"/>
            </a:endParaRPr>
          </a:p>
        </p:txBody>
      </p:sp>
      <p:pic>
        <p:nvPicPr>
          <p:cNvPr id="6" name="346604914"/>
          <p:cNvPicPr>
            <a:picLocks noChangeAspect="1" noChangeArrowheads="1"/>
          </p:cNvPicPr>
          <p:nvPr/>
        </p:nvPicPr>
        <p:blipFill>
          <a:blip r:embed="rId4" cstate="print"/>
          <a:srcRect/>
          <a:stretch>
            <a:fillRect/>
          </a:stretch>
        </p:blipFill>
        <p:spPr bwMode="auto">
          <a:xfrm>
            <a:off x="6771891" y="2363112"/>
            <a:ext cx="1735687" cy="1301765"/>
          </a:xfrm>
          <a:prstGeom prst="rect">
            <a:avLst/>
          </a:prstGeom>
          <a:noFill/>
          <a:ln w="9525">
            <a:noFill/>
            <a:miter lim="800000"/>
            <a:headEnd/>
            <a:tailEnd/>
          </a:ln>
        </p:spPr>
      </p:pic>
      <p:sp>
        <p:nvSpPr>
          <p:cNvPr id="7" name="897109471"/>
          <p:cNvSpPr/>
          <p:nvPr/>
        </p:nvSpPr>
        <p:spPr bwMode="auto">
          <a:xfrm>
            <a:off x="6594649" y="3716337"/>
            <a:ext cx="2078951" cy="215503"/>
          </a:xfrm>
          <a:prstGeom prst="rect">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62" tIns="34281" rIns="68562" bIns="34281" numCol="1" rtlCol="0" anchor="t" anchorCtr="0" compatLnSpc="1">
            <a:prstTxWarp prst="textNoShape">
              <a:avLst/>
            </a:prstTxWarp>
            <a:noAutofit/>
          </a:bodyPr>
          <a:lstStyle/>
          <a:p>
            <a:pPr algn="ctr" fontAlgn="ctr">
              <a:buClr>
                <a:schemeClr val="tx1"/>
              </a:buClr>
              <a:buSzPct val="60000"/>
            </a:pPr>
            <a:r>
              <a:rPr lang="en-US" altLang="zh-CN" sz="1400" dirty="0"/>
              <a:t>Antifreeze gloves</a:t>
            </a:r>
            <a:endParaRPr lang="en-US" altLang="zh-CN" sz="1400" dirty="0">
              <a:ea typeface="微软雅黑" panose="020B0503020204020204" pitchFamily="34" charset="-122"/>
            </a:endParaRPr>
          </a:p>
        </p:txBody>
      </p:sp>
      <p:sp>
        <p:nvSpPr>
          <p:cNvPr id="9" name="436689767"/>
          <p:cNvSpPr/>
          <p:nvPr/>
        </p:nvSpPr>
        <p:spPr bwMode="auto">
          <a:xfrm>
            <a:off x="4805524" y="5929339"/>
            <a:ext cx="2580953" cy="252864"/>
          </a:xfrm>
          <a:prstGeom prst="rect">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62" tIns="34281" rIns="68562" bIns="34281" numCol="1" rtlCol="0" anchor="t" anchorCtr="0" compatLnSpc="1">
            <a:prstTxWarp prst="textNoShape">
              <a:avLst/>
            </a:prstTxWarp>
            <a:noAutofit/>
          </a:bodyPr>
          <a:lstStyle/>
          <a:p>
            <a:pPr algn="ctr" fontAlgn="ctr">
              <a:buClr>
                <a:schemeClr val="tx1"/>
              </a:buClr>
              <a:buSzPct val="60000"/>
            </a:pPr>
            <a:r>
              <a:rPr lang="en-US" altLang="zh-CN" sz="1400" dirty="0"/>
              <a:t>Nitrogen reducing valve</a:t>
            </a:r>
            <a:endParaRPr lang="en-US" altLang="zh-CN" sz="1400" dirty="0">
              <a:ea typeface="微软雅黑" panose="020B0503020204020204" pitchFamily="34" charset="-122"/>
            </a:endParaRPr>
          </a:p>
        </p:txBody>
      </p:sp>
      <p:pic>
        <p:nvPicPr>
          <p:cNvPr id="10" name="图片 9"/>
          <p:cNvPicPr/>
          <p:nvPr/>
        </p:nvPicPr>
        <p:blipFill>
          <a:blip r:embed="rId5" cstate="print">
            <a:extLst>
              <a:ext uri="{28A0092B-C50C-407E-A947-70E740481C1C}">
                <a14:useLocalDpi xmlns:a14="http://schemas.microsoft.com/office/drawing/2010/main" val="0"/>
              </a:ext>
            </a:extLst>
          </a:blip>
          <a:stretch>
            <a:fillRect/>
          </a:stretch>
        </p:blipFill>
        <p:spPr>
          <a:xfrm>
            <a:off x="5324996" y="4468606"/>
            <a:ext cx="1542008" cy="1458950"/>
          </a:xfrm>
          <a:prstGeom prst="rect">
            <a:avLst/>
          </a:prstGeom>
        </p:spPr>
      </p:pic>
    </p:spTree>
    <p:extLst>
      <p:ext uri="{BB962C8B-B14F-4D97-AF65-F5344CB8AC3E}">
        <p14:creationId xmlns:p14="http://schemas.microsoft.com/office/powerpoint/2010/main" val="170410056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Air Conditioner Safety </a:t>
            </a:r>
            <a:r>
              <a:rPr lang="en-US" altLang="zh-CN" dirty="0" smtClean="0"/>
              <a:t>(4)</a:t>
            </a:r>
            <a:endParaRPr lang="zh-CN" altLang="en-US" dirty="0"/>
          </a:p>
        </p:txBody>
      </p:sp>
      <p:sp>
        <p:nvSpPr>
          <p:cNvPr id="3" name="文本占位符 2"/>
          <p:cNvSpPr>
            <a:spLocks noGrp="1"/>
          </p:cNvSpPr>
          <p:nvPr>
            <p:ph type="body" sz="quarter" idx="10"/>
          </p:nvPr>
        </p:nvSpPr>
        <p:spPr>
          <a:xfrm>
            <a:off x="455611" y="1052514"/>
            <a:ext cx="8038393" cy="4875042"/>
          </a:xfrm>
        </p:spPr>
        <p:txBody>
          <a:bodyPr/>
          <a:lstStyle/>
          <a:p>
            <a:r>
              <a:rPr lang="en-US" altLang="zh-CN" sz="1800" dirty="0"/>
              <a:t>Pipe break or needle valve plug damage: When the air conditioning pipes break or the needle valve plug is damaged, there will be major refrigerant leaks. The following lists the correct way to solve this problem.</a:t>
            </a:r>
          </a:p>
          <a:p>
            <a:r>
              <a:rPr lang="en-US" altLang="zh-CN" sz="1800" dirty="0"/>
              <a:t>Promptly open the doors of the air conditioner cabinets in a safe place.</a:t>
            </a:r>
          </a:p>
          <a:p>
            <a:r>
              <a:rPr lang="en-US" altLang="zh-CN" sz="1800" dirty="0"/>
              <a:t>Evacuate all persons in the air conditioner room.</a:t>
            </a:r>
          </a:p>
          <a:p>
            <a:r>
              <a:rPr lang="en-US" altLang="zh-CN" sz="1800" dirty="0"/>
              <a:t>Open all doors and windows that can be opened.</a:t>
            </a:r>
          </a:p>
          <a:p>
            <a:r>
              <a:rPr lang="en-US" altLang="zh-CN" sz="1800" dirty="0"/>
              <a:t>After refrigerant in the air conditioning system leaks out completely and the air inside the air conditioner room is safe to breathe (no obvious smell), you are allowed to continue the next operation.</a:t>
            </a:r>
          </a:p>
          <a:p>
            <a:r>
              <a:rPr lang="en-US" altLang="zh-CN" sz="1800" dirty="0">
                <a:solidFill>
                  <a:srgbClr val="C7000B"/>
                </a:solidFill>
              </a:rPr>
              <a:t>Note: In the event of major refrigerant leaks, do not try to stop the leak.</a:t>
            </a:r>
          </a:p>
          <a:p>
            <a:endParaRPr lang="en-US" altLang="zh-CN" sz="1800" dirty="0"/>
          </a:p>
          <a:p>
            <a:endParaRPr lang="en-US" altLang="zh-CN" sz="1800" dirty="0"/>
          </a:p>
          <a:p>
            <a:endParaRPr lang="en-US" altLang="zh-CN" sz="1800" dirty="0"/>
          </a:p>
          <a:p>
            <a:endParaRPr lang="en-US" altLang="zh-CN" sz="1800" dirty="0"/>
          </a:p>
          <a:p>
            <a:endParaRPr lang="en-US" altLang="zh-CN" sz="1800" dirty="0"/>
          </a:p>
          <a:p>
            <a:endParaRPr lang="zh-CN" altLang="en-US" sz="1800" dirty="0"/>
          </a:p>
        </p:txBody>
      </p:sp>
      <p:pic>
        <p:nvPicPr>
          <p:cNvPr id="4" name="Picture 2"/>
          <p:cNvPicPr>
            <a:picLocks noChangeAspect="1" noChangeArrowheads="1"/>
          </p:cNvPicPr>
          <p:nvPr/>
        </p:nvPicPr>
        <p:blipFill>
          <a:blip r:embed="rId3" cstate="print"/>
          <a:srcRect/>
          <a:stretch>
            <a:fillRect/>
          </a:stretch>
        </p:blipFill>
        <p:spPr bwMode="auto">
          <a:xfrm>
            <a:off x="8961903" y="1407870"/>
            <a:ext cx="2466337" cy="1829537"/>
          </a:xfrm>
          <a:prstGeom prst="rect">
            <a:avLst/>
          </a:prstGeom>
          <a:noFill/>
          <a:ln w="9525">
            <a:noFill/>
            <a:miter lim="800000"/>
            <a:headEnd/>
            <a:tailEnd/>
          </a:ln>
        </p:spPr>
      </p:pic>
      <p:pic>
        <p:nvPicPr>
          <p:cNvPr id="5" name="Picture 3"/>
          <p:cNvPicPr>
            <a:picLocks noChangeAspect="1" noChangeArrowheads="1"/>
          </p:cNvPicPr>
          <p:nvPr/>
        </p:nvPicPr>
        <p:blipFill>
          <a:blip r:embed="rId4" cstate="print"/>
          <a:srcRect/>
          <a:stretch>
            <a:fillRect/>
          </a:stretch>
        </p:blipFill>
        <p:spPr bwMode="auto">
          <a:xfrm>
            <a:off x="8961903" y="3933056"/>
            <a:ext cx="2452731" cy="1848257"/>
          </a:xfrm>
          <a:prstGeom prst="rect">
            <a:avLst/>
          </a:prstGeom>
          <a:noFill/>
          <a:ln w="9525">
            <a:noFill/>
            <a:miter lim="800000"/>
            <a:headEnd/>
            <a:tailEnd/>
          </a:ln>
        </p:spPr>
      </p:pic>
    </p:spTree>
    <p:extLst>
      <p:ext uri="{BB962C8B-B14F-4D97-AF65-F5344CB8AC3E}">
        <p14:creationId xmlns:p14="http://schemas.microsoft.com/office/powerpoint/2010/main" val="65848027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Air Conditioner Safety </a:t>
            </a:r>
            <a:r>
              <a:rPr lang="en-US" altLang="zh-CN" dirty="0" smtClean="0"/>
              <a:t>(5)</a:t>
            </a:r>
            <a:endParaRPr lang="zh-CN" altLang="en-US" dirty="0"/>
          </a:p>
        </p:txBody>
      </p:sp>
      <p:sp>
        <p:nvSpPr>
          <p:cNvPr id="3" name="文本占位符 2"/>
          <p:cNvSpPr>
            <a:spLocks noGrp="1"/>
          </p:cNvSpPr>
          <p:nvPr>
            <p:ph type="body" sz="quarter" idx="10"/>
          </p:nvPr>
        </p:nvSpPr>
        <p:spPr>
          <a:xfrm>
            <a:off x="455612" y="1052514"/>
            <a:ext cx="7983308" cy="4875042"/>
          </a:xfrm>
        </p:spPr>
        <p:txBody>
          <a:bodyPr/>
          <a:lstStyle/>
          <a:p>
            <a:pPr>
              <a:lnSpc>
                <a:spcPct val="130000"/>
              </a:lnSpc>
            </a:pPr>
            <a:r>
              <a:rPr lang="en-US" altLang="zh-CN" sz="1800" dirty="0"/>
              <a:t>Refrigerant cylinder damage: When the upper body of the refrigerant cylinder breaks or the safety port bursts, there will be major refrigerant leaks. The following lists the correct way to solve this problem.</a:t>
            </a:r>
          </a:p>
          <a:p>
            <a:pPr>
              <a:lnSpc>
                <a:spcPct val="130000"/>
              </a:lnSpc>
            </a:pPr>
            <a:r>
              <a:rPr lang="en-US" altLang="zh-CN" sz="1800" dirty="0"/>
              <a:t>Promptly open the doors of the air conditioner cabinets in a safe place.</a:t>
            </a:r>
          </a:p>
          <a:p>
            <a:pPr>
              <a:lnSpc>
                <a:spcPct val="130000"/>
              </a:lnSpc>
            </a:pPr>
            <a:r>
              <a:rPr lang="en-US" altLang="zh-CN" sz="1800" dirty="0"/>
              <a:t>Evacuate all persons in the air conditioner room.</a:t>
            </a:r>
          </a:p>
          <a:p>
            <a:pPr>
              <a:lnSpc>
                <a:spcPct val="130000"/>
              </a:lnSpc>
            </a:pPr>
            <a:r>
              <a:rPr lang="en-US" altLang="zh-CN" sz="1800" dirty="0"/>
              <a:t>Open all doors and windows that can be opened.</a:t>
            </a:r>
          </a:p>
          <a:p>
            <a:pPr>
              <a:lnSpc>
                <a:spcPct val="130000"/>
              </a:lnSpc>
            </a:pPr>
            <a:r>
              <a:rPr lang="en-US" altLang="zh-CN" sz="1800" dirty="0"/>
              <a:t>After refrigerant in the cylinder leaks out completely and the air inside the air conditioner room is safe to breathe (no obvious smell), you are allowed to continue the next operation.</a:t>
            </a:r>
          </a:p>
          <a:p>
            <a:pPr>
              <a:lnSpc>
                <a:spcPct val="130000"/>
              </a:lnSpc>
            </a:pPr>
            <a:r>
              <a:rPr lang="en-US" altLang="zh-CN" sz="1800" dirty="0">
                <a:solidFill>
                  <a:srgbClr val="C7000B"/>
                </a:solidFill>
              </a:rPr>
              <a:t>Note: In the event of major refrigerant leaks, do not try to stop the leak.</a:t>
            </a:r>
          </a:p>
          <a:p>
            <a:endParaRPr lang="en-US" altLang="zh-CN" sz="1800" dirty="0"/>
          </a:p>
          <a:p>
            <a:endParaRPr lang="en-US" altLang="zh-CN" sz="1800" dirty="0"/>
          </a:p>
          <a:p>
            <a:endParaRPr lang="zh-CN" altLang="en-US" sz="1800" dirty="0"/>
          </a:p>
        </p:txBody>
      </p:sp>
      <p:pic>
        <p:nvPicPr>
          <p:cNvPr id="4" name="797892392"/>
          <p:cNvPicPr>
            <a:picLocks noChangeAspect="1" noChangeArrowheads="1"/>
          </p:cNvPicPr>
          <p:nvPr/>
        </p:nvPicPr>
        <p:blipFill>
          <a:blip r:embed="rId3" cstate="print"/>
          <a:srcRect/>
          <a:stretch>
            <a:fillRect/>
          </a:stretch>
        </p:blipFill>
        <p:spPr bwMode="auto">
          <a:xfrm>
            <a:off x="9376948" y="1052513"/>
            <a:ext cx="1782125" cy="2258034"/>
          </a:xfrm>
          <a:prstGeom prst="rect">
            <a:avLst/>
          </a:prstGeom>
          <a:noFill/>
          <a:ln w="9525">
            <a:noFill/>
            <a:miter lim="800000"/>
            <a:headEnd/>
            <a:tailEnd/>
          </a:ln>
        </p:spPr>
      </p:pic>
      <p:pic>
        <p:nvPicPr>
          <p:cNvPr id="5" name="1417889448"/>
          <p:cNvPicPr>
            <a:picLocks noChangeAspect="1" noChangeArrowheads="1"/>
          </p:cNvPicPr>
          <p:nvPr/>
        </p:nvPicPr>
        <p:blipFill>
          <a:blip r:embed="rId4" cstate="print"/>
          <a:srcRect/>
          <a:stretch>
            <a:fillRect/>
          </a:stretch>
        </p:blipFill>
        <p:spPr bwMode="auto">
          <a:xfrm>
            <a:off x="9595187" y="3900247"/>
            <a:ext cx="1345645" cy="2105686"/>
          </a:xfrm>
          <a:prstGeom prst="rect">
            <a:avLst/>
          </a:prstGeom>
          <a:noFill/>
          <a:ln w="9525">
            <a:noFill/>
            <a:miter lim="800000"/>
            <a:headEnd/>
            <a:tailEnd/>
          </a:ln>
        </p:spPr>
      </p:pic>
    </p:spTree>
    <p:extLst>
      <p:ext uri="{BB962C8B-B14F-4D97-AF65-F5344CB8AC3E}">
        <p14:creationId xmlns:p14="http://schemas.microsoft.com/office/powerpoint/2010/main" val="156241421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sz="1600" dirty="0"/>
              <a:t>Connection pipe damage during refrigerant charging: If leaks occur due to breaks or damage of the connection pipe during the refrigerant charging, promptly close the valves on both sides, and replace the connection pipe. If there is only one valve, (for example, the pipe is connected to the needle valve), promptly close the valve, disconnect the pipe from the other end, and then replace the connection pipe.</a:t>
            </a:r>
          </a:p>
          <a:p>
            <a:endParaRPr lang="en-US" altLang="zh-CN" sz="1600" dirty="0">
              <a:solidFill>
                <a:srgbClr val="FF0000"/>
              </a:solidFill>
            </a:endParaRPr>
          </a:p>
          <a:p>
            <a:endParaRPr lang="en-US" altLang="zh-CN" sz="1600" dirty="0">
              <a:solidFill>
                <a:srgbClr val="FF0000"/>
              </a:solidFill>
            </a:endParaRPr>
          </a:p>
          <a:p>
            <a:endParaRPr lang="en-US" altLang="zh-CN" sz="1600" dirty="0">
              <a:solidFill>
                <a:srgbClr val="FF0000"/>
              </a:solidFill>
            </a:endParaRPr>
          </a:p>
          <a:p>
            <a:endParaRPr lang="en-US" altLang="zh-CN" sz="1600" dirty="0">
              <a:solidFill>
                <a:srgbClr val="FF0000"/>
              </a:solidFill>
            </a:endParaRPr>
          </a:p>
          <a:p>
            <a:pPr marL="0" indent="0">
              <a:buNone/>
            </a:pPr>
            <a:endParaRPr lang="en-US" altLang="zh-CN" sz="1600" dirty="0">
              <a:solidFill>
                <a:srgbClr val="FF0000"/>
              </a:solidFill>
            </a:endParaRPr>
          </a:p>
          <a:p>
            <a:r>
              <a:rPr lang="en-US" altLang="zh-CN" sz="1600" dirty="0">
                <a:solidFill>
                  <a:srgbClr val="C7000B"/>
                </a:solidFill>
              </a:rPr>
              <a:t>Note: If one end of the connection pipe is disconnected due to leaks at that end, promptly place a heavy object on the pipe so that the high-pressure gas ejection will do no personal harms. Then, proceed following preceding instructions.</a:t>
            </a:r>
          </a:p>
          <a:p>
            <a:endParaRPr lang="en-US" altLang="zh-CN" sz="1600" dirty="0"/>
          </a:p>
          <a:p>
            <a:endParaRPr lang="en-US" altLang="zh-CN" sz="1600" dirty="0"/>
          </a:p>
          <a:p>
            <a:endParaRPr lang="en-US" altLang="zh-CN" sz="1600" dirty="0"/>
          </a:p>
          <a:p>
            <a:endParaRPr lang="en-US" altLang="zh-CN" sz="1600" dirty="0"/>
          </a:p>
          <a:p>
            <a:endParaRPr lang="zh-CN" altLang="en-US" sz="1600" dirty="0"/>
          </a:p>
        </p:txBody>
      </p:sp>
      <p:grpSp>
        <p:nvGrpSpPr>
          <p:cNvPr id="7" name="组合 6"/>
          <p:cNvGrpSpPr/>
          <p:nvPr/>
        </p:nvGrpSpPr>
        <p:grpSpPr>
          <a:xfrm>
            <a:off x="8779356" y="2350884"/>
            <a:ext cx="1852294" cy="2405776"/>
            <a:chOff x="-4032956" y="512676"/>
            <a:chExt cx="4501008" cy="6017868"/>
          </a:xfrm>
        </p:grpSpPr>
        <p:pic>
          <p:nvPicPr>
            <p:cNvPr id="4" name="图片 3"/>
            <p:cNvPicPr>
              <a:picLocks noChangeAspect="1"/>
            </p:cNvPicPr>
            <p:nvPr/>
          </p:nvPicPr>
          <p:blipFill rotWithShape="1">
            <a:blip r:embed="rId3"/>
            <a:srcRect t="3969" b="1813"/>
            <a:stretch/>
          </p:blipFill>
          <p:spPr>
            <a:xfrm>
              <a:off x="-4032956" y="635619"/>
              <a:ext cx="4501008" cy="5894925"/>
            </a:xfrm>
            <a:prstGeom prst="rect">
              <a:avLst/>
            </a:prstGeom>
          </p:spPr>
        </p:pic>
        <p:sp>
          <p:nvSpPr>
            <p:cNvPr id="5" name="矩形 4"/>
            <p:cNvSpPr/>
            <p:nvPr/>
          </p:nvSpPr>
          <p:spPr bwMode="auto">
            <a:xfrm>
              <a:off x="-3852936" y="512676"/>
              <a:ext cx="756084" cy="74303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a:latin typeface="FrutigerNext LT Regular" pitchFamily="34" charset="0"/>
                <a:ea typeface="宋体" pitchFamily="2" charset="-122"/>
              </a:endParaRPr>
            </a:p>
          </p:txBody>
        </p:sp>
      </p:grpSp>
      <p:sp>
        <p:nvSpPr>
          <p:cNvPr id="2" name="标题 1"/>
          <p:cNvSpPr>
            <a:spLocks noGrp="1"/>
          </p:cNvSpPr>
          <p:nvPr>
            <p:ph type="title"/>
          </p:nvPr>
        </p:nvSpPr>
        <p:spPr/>
        <p:txBody>
          <a:bodyPr/>
          <a:lstStyle/>
          <a:p>
            <a:r>
              <a:rPr lang="en-US" altLang="zh-CN" dirty="0"/>
              <a:t>Air Conditioner Safety </a:t>
            </a:r>
            <a:r>
              <a:rPr lang="en-US" altLang="zh-CN" dirty="0" smtClean="0"/>
              <a:t>(6)</a:t>
            </a:r>
            <a:endParaRPr lang="zh-CN" altLang="en-US" dirty="0"/>
          </a:p>
        </p:txBody>
      </p:sp>
    </p:spTree>
    <p:extLst>
      <p:ext uri="{BB962C8B-B14F-4D97-AF65-F5344CB8AC3E}">
        <p14:creationId xmlns:p14="http://schemas.microsoft.com/office/powerpoint/2010/main" val="6348639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Air Conditioner Safety </a:t>
            </a:r>
            <a:r>
              <a:rPr lang="en-US" altLang="zh-CN" dirty="0" smtClean="0"/>
              <a:t>(7)</a:t>
            </a:r>
            <a:endParaRPr lang="zh-CN" altLang="en-US" dirty="0"/>
          </a:p>
        </p:txBody>
      </p:sp>
      <p:sp>
        <p:nvSpPr>
          <p:cNvPr id="3" name="文本占位符 2"/>
          <p:cNvSpPr>
            <a:spLocks noGrp="1"/>
          </p:cNvSpPr>
          <p:nvPr>
            <p:ph type="body" sz="quarter" idx="10"/>
          </p:nvPr>
        </p:nvSpPr>
        <p:spPr/>
        <p:txBody>
          <a:bodyPr/>
          <a:lstStyle/>
          <a:p>
            <a:r>
              <a:rPr lang="en-US" altLang="zh-CN" sz="1800" dirty="0"/>
              <a:t>Internal and external fans are high-speed rotational components, pay attention to the following instructions when maintaining them.</a:t>
            </a:r>
          </a:p>
          <a:p>
            <a:pPr lvl="1"/>
            <a:r>
              <a:rPr lang="en-US" altLang="zh-CN" sz="1600" dirty="0"/>
              <a:t>When maintaining the fans, motors, or adjacent components (such as fan guards), disconnect their power supply, and lock the power supply hangtag.</a:t>
            </a:r>
          </a:p>
          <a:p>
            <a:pPr lvl="1"/>
            <a:r>
              <a:rPr lang="en-US" altLang="zh-CN" sz="1600" dirty="0"/>
              <a:t>When operating such as maintaining adjacent the fans, prevent dropping tools or other articles in the rotating fans, because broken fans or other pieces flying out might hurt someone.</a:t>
            </a:r>
          </a:p>
          <a:p>
            <a:pPr lvl="1"/>
            <a:r>
              <a:rPr lang="en-US" altLang="zh-CN" sz="1600" dirty="0"/>
              <a:t>Do not wear hangers, such as necklace, employee ID card, and bracelet, when operating rotational components.</a:t>
            </a:r>
          </a:p>
          <a:p>
            <a:endParaRPr lang="en-US" altLang="zh-CN" sz="1800" dirty="0"/>
          </a:p>
          <a:p>
            <a:endParaRPr lang="en-US" altLang="zh-CN" sz="1800" dirty="0"/>
          </a:p>
          <a:p>
            <a:endParaRPr lang="zh-CN" altLang="en-US" sz="1800" dirty="0"/>
          </a:p>
        </p:txBody>
      </p:sp>
      <p:pic>
        <p:nvPicPr>
          <p:cNvPr id="4" name="图片 3" descr="qinxi.png"/>
          <p:cNvPicPr>
            <a:picLocks noChangeAspect="1"/>
          </p:cNvPicPr>
          <p:nvPr/>
        </p:nvPicPr>
        <p:blipFill>
          <a:blip r:embed="rId3" cstate="print"/>
          <a:stretch>
            <a:fillRect/>
          </a:stretch>
        </p:blipFill>
        <p:spPr>
          <a:xfrm>
            <a:off x="5100810" y="4021172"/>
            <a:ext cx="2476302" cy="2121336"/>
          </a:xfrm>
          <a:prstGeom prst="rect">
            <a:avLst/>
          </a:prstGeom>
        </p:spPr>
      </p:pic>
    </p:spTree>
    <p:extLst>
      <p:ext uri="{BB962C8B-B14F-4D97-AF65-F5344CB8AC3E}">
        <p14:creationId xmlns:p14="http://schemas.microsoft.com/office/powerpoint/2010/main" val="42937111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dirty="0"/>
              <a:t>(Multiple)Which of the following measures can reduce risks during transportation</a:t>
            </a:r>
            <a:r>
              <a:rPr lang="en-US" altLang="zh-CN" dirty="0" smtClean="0"/>
              <a:t>?</a:t>
            </a:r>
          </a:p>
          <a:p>
            <a:pPr lvl="1"/>
            <a:r>
              <a:rPr lang="en-US" altLang="zh-CN" dirty="0"/>
              <a:t>Control transportation frequency and reduce fatigue</a:t>
            </a:r>
          </a:p>
          <a:p>
            <a:pPr lvl="1"/>
            <a:r>
              <a:rPr lang="en-US" altLang="zh-CN" dirty="0"/>
              <a:t>Proper use of personal protective equipment</a:t>
            </a:r>
          </a:p>
          <a:p>
            <a:pPr lvl="1"/>
            <a:r>
              <a:rPr lang="en-US" altLang="zh-CN" dirty="0"/>
              <a:t>Avoid strong wind interference.</a:t>
            </a:r>
          </a:p>
          <a:p>
            <a:pPr lvl="1"/>
            <a:r>
              <a:rPr lang="en-US" altLang="zh-CN" dirty="0"/>
              <a:t>Good lighting conditions</a:t>
            </a:r>
            <a:endParaRPr lang="zh-CN" altLang="en-US" dirty="0"/>
          </a:p>
        </p:txBody>
      </p:sp>
    </p:spTree>
    <p:extLst>
      <p:ext uri="{BB962C8B-B14F-4D97-AF65-F5344CB8AC3E}">
        <p14:creationId xmlns:p14="http://schemas.microsoft.com/office/powerpoint/2010/main" val="387510126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sz="quarter" idx="10"/>
          </p:nvPr>
        </p:nvSpPr>
        <p:spPr/>
        <p:txBody>
          <a:bodyPr/>
          <a:lstStyle/>
          <a:p>
            <a:r>
              <a:rPr lang="en-US" altLang="zh-CN" dirty="0"/>
              <a:t>Introduction to EHS</a:t>
            </a:r>
          </a:p>
          <a:p>
            <a:r>
              <a:rPr lang="en-US" altLang="zh-CN" dirty="0"/>
              <a:t>Accident Probability and Personnel Qualification</a:t>
            </a:r>
          </a:p>
          <a:p>
            <a:r>
              <a:rPr lang="en-US" altLang="zh-CN" dirty="0"/>
              <a:t>PPE Protection Overview</a:t>
            </a:r>
          </a:p>
          <a:p>
            <a:r>
              <a:rPr lang="en-US" altLang="zh-CN" dirty="0"/>
              <a:t>Engineering Construction Safety</a:t>
            </a:r>
          </a:p>
        </p:txBody>
      </p:sp>
    </p:spTree>
    <p:extLst>
      <p:ext uri="{BB962C8B-B14F-4D97-AF65-F5344CB8AC3E}">
        <p14:creationId xmlns:p14="http://schemas.microsoft.com/office/powerpoint/2010/main" val="306347918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2000" dirty="0">
                <a:latin typeface="+mn-lt"/>
                <a:ea typeface="+mn-ea"/>
                <a:cs typeface="+mn-ea"/>
                <a:sym typeface="+mn-lt"/>
              </a:rPr>
              <a:t>Huawei - Building A Better Connected World</a:t>
            </a:r>
          </a:p>
          <a:p>
            <a:pPr lvl="1"/>
            <a:r>
              <a:rPr lang="en-US" altLang="zh-CN" sz="1800" dirty="0">
                <a:latin typeface="+mn-lt"/>
                <a:ea typeface="+mn-ea"/>
                <a:cs typeface="+mn-ea"/>
                <a:sym typeface="+mn-lt"/>
              </a:rPr>
              <a:t>Huawei Enterprise</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://support.huawei.com/enterprise/</a:t>
            </a:r>
          </a:p>
          <a:p>
            <a:pPr lvl="1"/>
            <a:r>
              <a:rPr lang="en-US" altLang="zh-CN" sz="1800" dirty="0">
                <a:latin typeface="+mn-lt"/>
                <a:ea typeface="+mn-ea"/>
                <a:cs typeface="+mn-ea"/>
                <a:sym typeface="+mn-lt"/>
              </a:rPr>
              <a:t>Online </a:t>
            </a:r>
            <a:r>
              <a:rPr lang="en-US" altLang="zh-CN" sz="1800" dirty="0" smtClean="0">
                <a:latin typeface="+mn-lt"/>
                <a:ea typeface="+mn-ea"/>
                <a:cs typeface="+mn-ea"/>
                <a:sym typeface="+mn-lt"/>
              </a:rPr>
              <a:t>Learning</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a:t>
            </a:r>
            <a:r>
              <a:rPr lang="en-US" altLang="zh-CN" sz="1800" dirty="0" smtClean="0">
                <a:latin typeface="+mn-lt"/>
                <a:ea typeface="+mn-ea"/>
                <a:cs typeface="+mn-ea"/>
                <a:sym typeface="+mn-lt"/>
              </a:rPr>
              <a:t>learning.huawei.com/en</a:t>
            </a:r>
            <a:r>
              <a:rPr lang="en-US" altLang="zh-CN" sz="1800" dirty="0">
                <a:latin typeface="+mn-lt"/>
                <a:ea typeface="+mn-ea"/>
                <a:cs typeface="+mn-ea"/>
                <a:sym typeface="+mn-lt"/>
              </a:rPr>
              <a:t>/</a:t>
            </a:r>
          </a:p>
          <a:p>
            <a:r>
              <a:rPr lang="en-US" altLang="zh-CN" sz="2000" dirty="0">
                <a:latin typeface="+mn-lt"/>
                <a:ea typeface="+mn-ea"/>
                <a:cs typeface="+mn-ea"/>
                <a:sym typeface="+mn-lt"/>
              </a:rPr>
              <a:t>Popular Tools</a:t>
            </a:r>
          </a:p>
          <a:p>
            <a:pPr lvl="1"/>
            <a:r>
              <a:rPr lang="en-US" altLang="zh-CN" sz="1800" dirty="0" err="1" smtClean="0">
                <a:latin typeface="+mn-lt"/>
                <a:ea typeface="+mn-ea"/>
                <a:cs typeface="+mn-ea"/>
                <a:sym typeface="+mn-lt"/>
              </a:rPr>
              <a:t>HedEx</a:t>
            </a:r>
            <a:r>
              <a:rPr lang="en-US" altLang="zh-CN" sz="1800" dirty="0" smtClean="0">
                <a:latin typeface="+mn-lt"/>
                <a:ea typeface="+mn-ea"/>
                <a:cs typeface="+mn-ea"/>
                <a:sym typeface="+mn-lt"/>
              </a:rPr>
              <a:t> </a:t>
            </a:r>
            <a:r>
              <a:rPr lang="en-US" altLang="zh-CN" sz="1800" dirty="0">
                <a:latin typeface="+mn-lt"/>
                <a:ea typeface="+mn-ea"/>
                <a:cs typeface="+mn-ea"/>
                <a:sym typeface="+mn-lt"/>
              </a:rPr>
              <a:t>Lite</a:t>
            </a:r>
            <a:endParaRPr lang="zh-CN" altLang="en-US" sz="1800" dirty="0">
              <a:latin typeface="+mn-lt"/>
              <a:ea typeface="+mn-ea"/>
              <a:cs typeface="+mn-ea"/>
              <a:sym typeface="+mn-lt"/>
            </a:endParaRPr>
          </a:p>
          <a:p>
            <a:endParaRPr lang="zh-CN" altLang="en-US" sz="2000" dirty="0">
              <a:latin typeface="+mn-lt"/>
              <a:ea typeface="+mn-ea"/>
              <a:cs typeface="+mn-ea"/>
              <a:sym typeface="+mn-lt"/>
            </a:endParaRPr>
          </a:p>
        </p:txBody>
      </p:sp>
      <p:grpSp>
        <p:nvGrpSpPr>
          <p:cNvPr id="5" name="组合 4">
            <a:extLst>
              <a:ext uri="{FF2B5EF4-FFF2-40B4-BE49-F238E27FC236}">
                <a16:creationId xmlns:a16="http://schemas.microsoft.com/office/drawing/2014/main" xmlns="" id="{83F91931-180B-4236-AD33-35A849652E5B}"/>
              </a:ext>
            </a:extLst>
          </p:cNvPr>
          <p:cNvGrpSpPr/>
          <p:nvPr/>
        </p:nvGrpSpPr>
        <p:grpSpPr>
          <a:xfrm>
            <a:off x="7240636" y="3716338"/>
            <a:ext cx="1944000" cy="1951766"/>
            <a:chOff x="4716250" y="3981255"/>
            <a:chExt cx="1944000" cy="1951766"/>
          </a:xfrm>
        </p:grpSpPr>
        <p:pic>
          <p:nvPicPr>
            <p:cNvPr id="6" name="图片 5">
              <a:extLst>
                <a:ext uri="{FF2B5EF4-FFF2-40B4-BE49-F238E27FC236}">
                  <a16:creationId xmlns:a16="http://schemas.microsoft.com/office/drawing/2014/main" xmlns="" id="{C31C79E5-356B-486A-A06C-79CBC65DB1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250" y="3981255"/>
              <a:ext cx="1944000" cy="1944000"/>
            </a:xfrm>
            <a:prstGeom prst="rect">
              <a:avLst/>
            </a:prstGeom>
          </p:spPr>
        </p:pic>
        <p:sp>
          <p:nvSpPr>
            <p:cNvPr id="9" name="矩形 8">
              <a:extLst>
                <a:ext uri="{FF2B5EF4-FFF2-40B4-BE49-F238E27FC236}">
                  <a16:creationId xmlns:a16="http://schemas.microsoft.com/office/drawing/2014/main" xmlns="" id="{F0C0DE57-B92C-4D21-8E4E-12F0C1781314}"/>
                </a:ext>
              </a:extLst>
            </p:cNvPr>
            <p:cNvSpPr/>
            <p:nvPr/>
          </p:nvSpPr>
          <p:spPr>
            <a:xfrm>
              <a:off x="5059712" y="5625244"/>
              <a:ext cx="1257075" cy="307777"/>
            </a:xfrm>
            <a:prstGeom prst="rect">
              <a:avLst/>
            </a:prstGeom>
            <a:noFill/>
          </p:spPr>
          <p:txBody>
            <a:bodyPr wrap="none">
              <a:spAutoFit/>
            </a:bodyPr>
            <a:lstStyle/>
            <a:p>
              <a:pPr algn="ctr"/>
              <a:r>
                <a:rPr lang="en-US" altLang="zh-CN" sz="1400" b="1" dirty="0">
                  <a:cs typeface="+mn-ea"/>
                  <a:sym typeface="+mn-lt"/>
                </a:rPr>
                <a:t>Support </a:t>
              </a:r>
              <a:r>
                <a:rPr lang="en-US" altLang="zh-CN" sz="1400" b="1" dirty="0" smtClean="0">
                  <a:cs typeface="+mn-ea"/>
                  <a:sym typeface="+mn-lt"/>
                </a:rPr>
                <a:t>Web</a:t>
              </a:r>
              <a:endParaRPr lang="en-US" altLang="zh-CN" sz="1400" b="1" dirty="0">
                <a:cs typeface="+mn-ea"/>
                <a:sym typeface="+mn-lt"/>
              </a:endParaRPr>
            </a:p>
          </p:txBody>
        </p:sp>
        <p:pic>
          <p:nvPicPr>
            <p:cNvPr id="12" name="图片 11">
              <a:extLst>
                <a:ext uri="{FF2B5EF4-FFF2-40B4-BE49-F238E27FC236}">
                  <a16:creationId xmlns:a16="http://schemas.microsoft.com/office/drawing/2014/main" xmlns="" id="{AFCA7D09-9808-4602-A580-616FAED56F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746" t="40987" r="40734" b="40492"/>
            <a:stretch/>
          </p:blipFill>
          <p:spPr>
            <a:xfrm>
              <a:off x="5508230" y="4773235"/>
              <a:ext cx="360040" cy="360040"/>
            </a:xfrm>
            <a:prstGeom prst="rect">
              <a:avLst/>
            </a:prstGeom>
          </p:spPr>
        </p:pic>
      </p:grpSp>
      <p:grpSp>
        <p:nvGrpSpPr>
          <p:cNvPr id="3" name="组合 2"/>
          <p:cNvGrpSpPr/>
          <p:nvPr/>
        </p:nvGrpSpPr>
        <p:grpSpPr>
          <a:xfrm>
            <a:off x="5314716" y="3726630"/>
            <a:ext cx="1941474" cy="1972629"/>
            <a:chOff x="9669250" y="1374436"/>
            <a:chExt cx="2520000" cy="2560439"/>
          </a:xfrm>
        </p:grpSpPr>
        <p:pic>
          <p:nvPicPr>
            <p:cNvPr id="15" name="图片 14">
              <a:extLst>
                <a:ext uri="{FF2B5EF4-FFF2-40B4-BE49-F238E27FC236}">
                  <a16:creationId xmlns:a16="http://schemas.microsoft.com/office/drawing/2014/main" xmlns="" id="{E1BB73AF-7917-463E-9DE8-FD69630FB3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69250" y="1374436"/>
              <a:ext cx="2520000" cy="2520000"/>
            </a:xfrm>
            <a:prstGeom prst="rect">
              <a:avLst/>
            </a:prstGeom>
          </p:spPr>
        </p:pic>
        <p:sp>
          <p:nvSpPr>
            <p:cNvPr id="16" name="矩形 15">
              <a:extLst>
                <a:ext uri="{FF2B5EF4-FFF2-40B4-BE49-F238E27FC236}">
                  <a16:creationId xmlns:a16="http://schemas.microsoft.com/office/drawing/2014/main" xmlns="" id="{9BABD157-ECCC-4194-ADE5-234A95F2A814}"/>
                </a:ext>
              </a:extLst>
            </p:cNvPr>
            <p:cNvSpPr/>
            <p:nvPr/>
          </p:nvSpPr>
          <p:spPr>
            <a:xfrm>
              <a:off x="10141511" y="3575335"/>
              <a:ext cx="1575485" cy="359540"/>
            </a:xfrm>
            <a:prstGeom prst="rect">
              <a:avLst/>
            </a:prstGeom>
            <a:noFill/>
            <a:ln>
              <a:noFill/>
            </a:ln>
          </p:spPr>
          <p:txBody>
            <a:bodyPr wrap="none">
              <a:spAutoFit/>
            </a:bodyPr>
            <a:lstStyle/>
            <a:p>
              <a:pPr algn="ctr"/>
              <a:r>
                <a:rPr lang="en-US" altLang="zh-CN" sz="1200" b="1" dirty="0" smtClean="0">
                  <a:cs typeface="+mn-ea"/>
                  <a:sym typeface="+mn-lt"/>
                </a:rPr>
                <a:t>Enterprise APP</a:t>
              </a:r>
              <a:endParaRPr lang="en-US" altLang="zh-CN" sz="1200" b="1" dirty="0">
                <a:cs typeface="+mn-ea"/>
                <a:sym typeface="+mn-lt"/>
              </a:endParaRPr>
            </a:p>
          </p:txBody>
        </p:sp>
        <p:pic>
          <p:nvPicPr>
            <p:cNvPr id="18" name="图片 17" descr="屏幕剪辑">
              <a:extLst>
                <a:ext uri="{FF2B5EF4-FFF2-40B4-BE49-F238E27FC236}">
                  <a16:creationId xmlns:a16="http://schemas.microsoft.com/office/drawing/2014/main" xmlns="" id="{94EF2E64-506C-4AE2-B3EF-9ED9B3DC0D23}"/>
                </a:ext>
              </a:extLst>
            </p:cNvPr>
            <p:cNvPicPr/>
            <p:nvPr/>
          </p:nvPicPr>
          <p:blipFill>
            <a:blip r:embed="rId5">
              <a:extLst>
                <a:ext uri="{28A0092B-C50C-407E-A947-70E740481C1C}">
                  <a14:useLocalDpi xmlns:a14="http://schemas.microsoft.com/office/drawing/2010/main" val="0"/>
                </a:ext>
              </a:extLst>
            </a:blip>
            <a:stretch>
              <a:fillRect/>
            </a:stretch>
          </p:blipFill>
          <p:spPr>
            <a:xfrm>
              <a:off x="10065333" y="1752436"/>
              <a:ext cx="1764000" cy="1764000"/>
            </a:xfrm>
            <a:prstGeom prst="rect">
              <a:avLst/>
            </a:prstGeom>
          </p:spPr>
        </p:pic>
      </p:grpSp>
      <p:grpSp>
        <p:nvGrpSpPr>
          <p:cNvPr id="2" name="组合 1"/>
          <p:cNvGrpSpPr/>
          <p:nvPr/>
        </p:nvGrpSpPr>
        <p:grpSpPr>
          <a:xfrm>
            <a:off x="3332330" y="3726630"/>
            <a:ext cx="1941474" cy="1972629"/>
            <a:chOff x="7012015" y="1374436"/>
            <a:chExt cx="2520000" cy="2560439"/>
          </a:xfrm>
        </p:grpSpPr>
        <p:pic>
          <p:nvPicPr>
            <p:cNvPr id="14" name="图片 13">
              <a:extLst>
                <a:ext uri="{FF2B5EF4-FFF2-40B4-BE49-F238E27FC236}">
                  <a16:creationId xmlns:a16="http://schemas.microsoft.com/office/drawing/2014/main" xmlns="" id="{5AA13BF6-30FC-4CE7-92A8-F7EDBB27048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12015" y="1374436"/>
              <a:ext cx="2520000" cy="2520000"/>
            </a:xfrm>
            <a:prstGeom prst="rect">
              <a:avLst/>
            </a:prstGeom>
          </p:spPr>
        </p:pic>
        <p:sp>
          <p:nvSpPr>
            <p:cNvPr id="17" name="矩形 16">
              <a:extLst>
                <a:ext uri="{FF2B5EF4-FFF2-40B4-BE49-F238E27FC236}">
                  <a16:creationId xmlns:a16="http://schemas.microsoft.com/office/drawing/2014/main" xmlns="" id="{67A1AE1E-23DA-48D1-87C9-D26402CBE0DC}"/>
                </a:ext>
              </a:extLst>
            </p:cNvPr>
            <p:cNvSpPr/>
            <p:nvPr/>
          </p:nvSpPr>
          <p:spPr>
            <a:xfrm>
              <a:off x="7584148" y="3575335"/>
              <a:ext cx="1375740" cy="359540"/>
            </a:xfrm>
            <a:prstGeom prst="rect">
              <a:avLst/>
            </a:prstGeom>
            <a:noFill/>
            <a:ln>
              <a:noFill/>
            </a:ln>
          </p:spPr>
          <p:txBody>
            <a:bodyPr wrap="none">
              <a:spAutoFit/>
            </a:bodyPr>
            <a:lstStyle/>
            <a:p>
              <a:pPr algn="ctr"/>
              <a:r>
                <a:rPr lang="en-US" altLang="zh-CN" sz="1200" b="1" dirty="0" smtClean="0">
                  <a:cs typeface="+mn-ea"/>
                  <a:sym typeface="+mn-lt"/>
                </a:rPr>
                <a:t>Support APP</a:t>
              </a:r>
              <a:endParaRPr lang="en-US" altLang="zh-CN" sz="1200" b="1" dirty="0">
                <a:cs typeface="+mn-ea"/>
                <a:sym typeface="+mn-lt"/>
              </a:endParaRPr>
            </a:p>
          </p:txBody>
        </p:sp>
        <p:pic>
          <p:nvPicPr>
            <p:cNvPr id="19" name="图片 18" descr="屏幕剪辑">
              <a:extLst>
                <a:ext uri="{FF2B5EF4-FFF2-40B4-BE49-F238E27FC236}">
                  <a16:creationId xmlns:a16="http://schemas.microsoft.com/office/drawing/2014/main" xmlns="" id="{A89346DD-A6D1-4AE8-8F9F-E314DE086161}"/>
                </a:ext>
              </a:extLst>
            </p:cNvPr>
            <p:cNvPicPr/>
            <p:nvPr/>
          </p:nvPicPr>
          <p:blipFill>
            <a:blip r:embed="rId7">
              <a:extLst>
                <a:ext uri="{28A0092B-C50C-407E-A947-70E740481C1C}">
                  <a14:useLocalDpi xmlns:a14="http://schemas.microsoft.com/office/drawing/2010/main" val="0"/>
                </a:ext>
              </a:extLst>
            </a:blip>
            <a:stretch>
              <a:fillRect/>
            </a:stretch>
          </p:blipFill>
          <p:spPr>
            <a:xfrm>
              <a:off x="7390015" y="1752436"/>
              <a:ext cx="1764000" cy="1764000"/>
            </a:xfrm>
            <a:prstGeom prst="rect">
              <a:avLst/>
            </a:prstGeom>
          </p:spPr>
        </p:pic>
      </p:grpSp>
      <p:pic>
        <p:nvPicPr>
          <p:cNvPr id="21" name="图片 20" descr="屏幕剪辑">
            <a:extLst>
              <a:ext uri="{FF2B5EF4-FFF2-40B4-BE49-F238E27FC236}">
                <a16:creationId xmlns="" xmlns:a16="http://schemas.microsoft.com/office/drawing/2014/main" id="{C3B753F9-E9F1-41E3-A357-4281224BB1A0}"/>
              </a:ext>
            </a:extLst>
          </p:cNvPr>
          <p:cNvPicPr/>
          <p:nvPr/>
        </p:nvPicPr>
        <p:blipFill>
          <a:blip r:embed="rId8">
            <a:extLst>
              <a:ext uri="{28A0092B-C50C-407E-A947-70E740481C1C}">
                <a14:useLocalDpi xmlns:a14="http://schemas.microsoft.com/office/drawing/2010/main" val="0"/>
              </a:ext>
            </a:extLst>
          </a:blip>
          <a:stretch>
            <a:fillRect/>
          </a:stretch>
        </p:blipFill>
        <p:spPr>
          <a:xfrm>
            <a:off x="7517925" y="4017851"/>
            <a:ext cx="1368000" cy="1368000"/>
          </a:xfrm>
          <a:prstGeom prst="rect">
            <a:avLst/>
          </a:prstGeom>
        </p:spPr>
      </p:pic>
    </p:spTree>
    <p:extLst>
      <p:ext uri="{BB962C8B-B14F-4D97-AF65-F5344CB8AC3E}">
        <p14:creationId xmlns:p14="http://schemas.microsoft.com/office/powerpoint/2010/main" val="1382155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t>Introduction to EHS (1)</a:t>
            </a:r>
          </a:p>
        </p:txBody>
      </p:sp>
      <p:sp>
        <p:nvSpPr>
          <p:cNvPr id="7" name="文本占位符 6"/>
          <p:cNvSpPr>
            <a:spLocks noGrp="1"/>
          </p:cNvSpPr>
          <p:nvPr>
            <p:ph type="body" sz="quarter" idx="10"/>
          </p:nvPr>
        </p:nvSpPr>
        <p:spPr/>
        <p:txBody>
          <a:bodyPr/>
          <a:lstStyle/>
          <a:p>
            <a:r>
              <a:rPr lang="en-US" dirty="0"/>
              <a:t>Concept</a:t>
            </a:r>
          </a:p>
          <a:p>
            <a:pPr lvl="1"/>
            <a:r>
              <a:rPr lang="en-US" dirty="0"/>
              <a:t>EHS is short for environment, health, and safety.</a:t>
            </a:r>
          </a:p>
          <a:p>
            <a:pPr lvl="1"/>
            <a:r>
              <a:rPr lang="en-US" dirty="0"/>
              <a:t>The EHS management system establishes a systematic prevention and management mechanism to minimize various accidents, environmental hazards, and occupational diseases. It improves the safety, environment, and health performance of enterprises.</a:t>
            </a:r>
          </a:p>
        </p:txBody>
      </p:sp>
      <p:graphicFrame>
        <p:nvGraphicFramePr>
          <p:cNvPr id="6" name="图示 5"/>
          <p:cNvGraphicFramePr/>
          <p:nvPr>
            <p:extLst/>
          </p:nvPr>
        </p:nvGraphicFramePr>
        <p:xfrm>
          <a:off x="7645991" y="3561908"/>
          <a:ext cx="3029097" cy="25764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723564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189658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 name="文本占位符 55"/>
          <p:cNvSpPr>
            <a:spLocks noGrp="1"/>
          </p:cNvSpPr>
          <p:nvPr>
            <p:ph type="body" sz="quarter" idx="17"/>
          </p:nvPr>
        </p:nvSpPr>
        <p:spPr/>
        <p:txBody>
          <a:bodyPr/>
          <a:lstStyle/>
          <a:p>
            <a:r>
              <a:rPr lang="en-US" altLang="zh-CN" smtClean="0"/>
              <a:t>HCIA-DCF</a:t>
            </a:r>
            <a:endParaRPr lang="zh-CN" altLang="en-US" dirty="0"/>
          </a:p>
        </p:txBody>
      </p:sp>
      <p:sp>
        <p:nvSpPr>
          <p:cNvPr id="57" name="文本占位符 56"/>
          <p:cNvSpPr>
            <a:spLocks noGrp="1"/>
          </p:cNvSpPr>
          <p:nvPr>
            <p:ph type="body" sz="quarter" idx="18"/>
          </p:nvPr>
        </p:nvSpPr>
        <p:spPr/>
        <p:txBody>
          <a:bodyPr/>
          <a:lstStyle/>
          <a:p>
            <a:r>
              <a:rPr lang="en-US" altLang="zh-CN" dirty="0" smtClean="0"/>
              <a:t>DCF</a:t>
            </a:r>
            <a:endParaRPr lang="zh-CN" altLang="en-US" dirty="0"/>
          </a:p>
        </p:txBody>
      </p:sp>
      <p:sp>
        <p:nvSpPr>
          <p:cNvPr id="58" name="文本占位符 57"/>
          <p:cNvSpPr>
            <a:spLocks noGrp="1"/>
          </p:cNvSpPr>
          <p:nvPr>
            <p:ph type="body" sz="quarter" idx="19"/>
          </p:nvPr>
        </p:nvSpPr>
        <p:spPr/>
        <p:txBody>
          <a:bodyPr/>
          <a:lstStyle/>
          <a:p>
            <a:r>
              <a:rPr lang="en-US" altLang="zh-CN" dirty="0"/>
              <a:t>2</a:t>
            </a:r>
            <a:r>
              <a:rPr lang="en-US" altLang="zh-CN" dirty="0" smtClean="0"/>
              <a:t>.0</a:t>
            </a:r>
            <a:endParaRPr lang="zh-CN" altLang="en-US" dirty="0"/>
          </a:p>
        </p:txBody>
      </p:sp>
      <p:sp>
        <p:nvSpPr>
          <p:cNvPr id="2" name="文本占位符 1"/>
          <p:cNvSpPr>
            <a:spLocks noGrp="1"/>
          </p:cNvSpPr>
          <p:nvPr>
            <p:ph type="body" sz="quarter" idx="20"/>
          </p:nvPr>
        </p:nvSpPr>
        <p:spPr/>
        <p:txBody>
          <a:bodyPr/>
          <a:lstStyle/>
          <a:p>
            <a:endParaRPr lang="zh-CN" altLang="en-US"/>
          </a:p>
        </p:txBody>
      </p:sp>
      <p:sp>
        <p:nvSpPr>
          <p:cNvPr id="53" name="文本占位符 52"/>
          <p:cNvSpPr>
            <a:spLocks noGrp="1"/>
          </p:cNvSpPr>
          <p:nvPr>
            <p:ph type="body" sz="quarter" idx="13"/>
          </p:nvPr>
        </p:nvSpPr>
        <p:spPr/>
        <p:txBody>
          <a:bodyPr/>
          <a:lstStyle/>
          <a:p>
            <a:r>
              <a:rPr lang="en-US" altLang="zh-CN" dirty="0" err="1" smtClean="0"/>
              <a:t>Guobian</a:t>
            </a:r>
            <a:r>
              <a:rPr lang="en-US" altLang="zh-CN" dirty="0" smtClean="0"/>
              <a:t>/wx337261</a:t>
            </a:r>
            <a:endParaRPr lang="zh-CN" altLang="en-US" dirty="0"/>
          </a:p>
        </p:txBody>
      </p:sp>
      <p:sp>
        <p:nvSpPr>
          <p:cNvPr id="4" name="文本占位符 3"/>
          <p:cNvSpPr>
            <a:spLocks noGrp="1"/>
          </p:cNvSpPr>
          <p:nvPr>
            <p:ph type="body" sz="quarter" idx="14"/>
          </p:nvPr>
        </p:nvSpPr>
        <p:spPr/>
        <p:txBody>
          <a:bodyPr/>
          <a:lstStyle/>
          <a:p>
            <a:r>
              <a:rPr lang="en-US" altLang="zh-CN" dirty="0" smtClean="0"/>
              <a:t>2017.05.17</a:t>
            </a:r>
            <a:endParaRPr lang="zh-CN" altLang="en-US" dirty="0"/>
          </a:p>
        </p:txBody>
      </p:sp>
      <p:sp>
        <p:nvSpPr>
          <p:cNvPr id="54" name="文本占位符 53"/>
          <p:cNvSpPr>
            <a:spLocks noGrp="1"/>
          </p:cNvSpPr>
          <p:nvPr>
            <p:ph type="body" sz="quarter" idx="15"/>
          </p:nvPr>
        </p:nvSpPr>
        <p:spPr/>
        <p:txBody>
          <a:bodyPr/>
          <a:lstStyle/>
          <a:p>
            <a:r>
              <a:rPr lang="en-US" altLang="zh-CN" dirty="0"/>
              <a:t>Lishaofeng/l00486775</a:t>
            </a:r>
            <a:endParaRPr lang="zh-CN" altLang="en-US" dirty="0"/>
          </a:p>
        </p:txBody>
      </p:sp>
      <p:sp>
        <p:nvSpPr>
          <p:cNvPr id="6" name="文本占位符 5"/>
          <p:cNvSpPr>
            <a:spLocks noGrp="1"/>
          </p:cNvSpPr>
          <p:nvPr>
            <p:ph type="body" sz="quarter" idx="16"/>
          </p:nvPr>
        </p:nvSpPr>
        <p:spPr/>
        <p:txBody>
          <a:bodyPr/>
          <a:lstStyle/>
          <a:p>
            <a:r>
              <a:rPr lang="en-US" altLang="zh-CN" dirty="0" smtClean="0"/>
              <a:t>New</a:t>
            </a:r>
            <a:endParaRPr lang="zh-CN" altLang="en-US" dirty="0"/>
          </a:p>
        </p:txBody>
      </p:sp>
      <p:sp>
        <p:nvSpPr>
          <p:cNvPr id="3" name="文本占位符 2"/>
          <p:cNvSpPr>
            <a:spLocks noGrp="1"/>
          </p:cNvSpPr>
          <p:nvPr>
            <p:ph type="body" sz="quarter" idx="21"/>
          </p:nvPr>
        </p:nvSpPr>
        <p:spPr/>
        <p:txBody>
          <a:bodyPr/>
          <a:lstStyle/>
          <a:p>
            <a:r>
              <a:rPr lang="en-US" altLang="zh-CN" dirty="0" err="1" smtClean="0"/>
              <a:t>WangCong</a:t>
            </a:r>
            <a:r>
              <a:rPr lang="en-US" altLang="zh-CN" dirty="0" smtClean="0"/>
              <a:t>/wx760444</a:t>
            </a:r>
            <a:endParaRPr lang="zh-CN" altLang="en-US" dirty="0"/>
          </a:p>
        </p:txBody>
      </p:sp>
      <p:sp>
        <p:nvSpPr>
          <p:cNvPr id="5" name="文本占位符 4"/>
          <p:cNvSpPr>
            <a:spLocks noGrp="1"/>
          </p:cNvSpPr>
          <p:nvPr>
            <p:ph type="body" sz="quarter" idx="22"/>
          </p:nvPr>
        </p:nvSpPr>
        <p:spPr/>
        <p:txBody>
          <a:bodyPr/>
          <a:lstStyle/>
          <a:p>
            <a:r>
              <a:rPr lang="en-US" altLang="zh-CN" dirty="0" smtClean="0"/>
              <a:t>2020.4</a:t>
            </a:r>
            <a:endParaRPr lang="zh-CN" altLang="en-US" dirty="0"/>
          </a:p>
        </p:txBody>
      </p:sp>
      <p:sp>
        <p:nvSpPr>
          <p:cNvPr id="7" name="文本占位符 6"/>
          <p:cNvSpPr>
            <a:spLocks noGrp="1"/>
          </p:cNvSpPr>
          <p:nvPr>
            <p:ph type="body" sz="quarter" idx="23"/>
          </p:nvPr>
        </p:nvSpPr>
        <p:spPr/>
        <p:txBody>
          <a:bodyPr/>
          <a:lstStyle/>
          <a:p>
            <a:r>
              <a:rPr lang="en-US" altLang="zh-CN" dirty="0" smtClean="0"/>
              <a:t>Lishaofeng/l00486775</a:t>
            </a:r>
            <a:endParaRPr lang="zh-CN" altLang="en-US" dirty="0"/>
          </a:p>
        </p:txBody>
      </p:sp>
      <p:sp>
        <p:nvSpPr>
          <p:cNvPr id="8" name="文本占位符 7"/>
          <p:cNvSpPr>
            <a:spLocks noGrp="1"/>
          </p:cNvSpPr>
          <p:nvPr>
            <p:ph type="body" sz="quarter" idx="24"/>
          </p:nvPr>
        </p:nvSpPr>
        <p:spPr/>
        <p:txBody>
          <a:bodyPr/>
          <a:lstStyle/>
          <a:p>
            <a:endParaRPr lang="zh-CN" altLang="en-US"/>
          </a:p>
        </p:txBody>
      </p:sp>
      <p:sp>
        <p:nvSpPr>
          <p:cNvPr id="9" name="文本占位符 8"/>
          <p:cNvSpPr>
            <a:spLocks noGrp="1"/>
          </p:cNvSpPr>
          <p:nvPr>
            <p:ph type="body" sz="quarter" idx="25"/>
          </p:nvPr>
        </p:nvSpPr>
        <p:spPr/>
        <p:txBody>
          <a:bodyPr/>
          <a:lstStyle/>
          <a:p>
            <a:endParaRPr lang="zh-CN" altLang="en-US"/>
          </a:p>
        </p:txBody>
      </p:sp>
      <p:sp>
        <p:nvSpPr>
          <p:cNvPr id="10" name="文本占位符 9"/>
          <p:cNvSpPr>
            <a:spLocks noGrp="1"/>
          </p:cNvSpPr>
          <p:nvPr>
            <p:ph type="body" sz="quarter" idx="26"/>
          </p:nvPr>
        </p:nvSpPr>
        <p:spPr/>
        <p:txBody>
          <a:bodyPr/>
          <a:lstStyle/>
          <a:p>
            <a:endParaRPr lang="zh-CN" altLang="en-US"/>
          </a:p>
        </p:txBody>
      </p:sp>
      <p:sp>
        <p:nvSpPr>
          <p:cNvPr id="11" name="文本占位符 10"/>
          <p:cNvSpPr>
            <a:spLocks noGrp="1"/>
          </p:cNvSpPr>
          <p:nvPr>
            <p:ph type="body" sz="quarter" idx="27"/>
          </p:nvPr>
        </p:nvSpPr>
        <p:spPr/>
        <p:txBody>
          <a:bodyPr/>
          <a:lstStyle/>
          <a:p>
            <a:endParaRPr lang="zh-CN" altLang="en-US" dirty="0"/>
          </a:p>
        </p:txBody>
      </p:sp>
      <p:sp>
        <p:nvSpPr>
          <p:cNvPr id="12" name="文本占位符 11"/>
          <p:cNvSpPr>
            <a:spLocks noGrp="1"/>
          </p:cNvSpPr>
          <p:nvPr>
            <p:ph type="body" sz="quarter" idx="28"/>
          </p:nvPr>
        </p:nvSpPr>
        <p:spPr/>
        <p:txBody>
          <a:bodyPr/>
          <a:lstStyle/>
          <a:p>
            <a:endParaRPr lang="zh-CN" altLang="en-US"/>
          </a:p>
        </p:txBody>
      </p:sp>
      <p:sp>
        <p:nvSpPr>
          <p:cNvPr id="13" name="文本占位符 12"/>
          <p:cNvSpPr>
            <a:spLocks noGrp="1"/>
          </p:cNvSpPr>
          <p:nvPr>
            <p:ph type="body" sz="quarter" idx="29"/>
          </p:nvPr>
        </p:nvSpPr>
        <p:spPr/>
        <p:txBody>
          <a:bodyPr/>
          <a:lstStyle/>
          <a:p>
            <a:endParaRPr lang="zh-CN" altLang="en-US"/>
          </a:p>
        </p:txBody>
      </p:sp>
      <p:sp>
        <p:nvSpPr>
          <p:cNvPr id="14" name="文本占位符 13"/>
          <p:cNvSpPr>
            <a:spLocks noGrp="1"/>
          </p:cNvSpPr>
          <p:nvPr>
            <p:ph type="body" sz="quarter" idx="30"/>
          </p:nvPr>
        </p:nvSpPr>
        <p:spPr/>
        <p:txBody>
          <a:bodyPr/>
          <a:lstStyle/>
          <a:p>
            <a:endParaRPr lang="zh-CN" altLang="en-US"/>
          </a:p>
        </p:txBody>
      </p:sp>
      <p:sp>
        <p:nvSpPr>
          <p:cNvPr id="15" name="文本占位符 14"/>
          <p:cNvSpPr>
            <a:spLocks noGrp="1"/>
          </p:cNvSpPr>
          <p:nvPr>
            <p:ph type="body" sz="quarter" idx="31"/>
          </p:nvPr>
        </p:nvSpPr>
        <p:spPr/>
        <p:txBody>
          <a:bodyPr/>
          <a:lstStyle/>
          <a:p>
            <a:endParaRPr lang="zh-CN" altLang="en-US"/>
          </a:p>
        </p:txBody>
      </p:sp>
      <p:sp>
        <p:nvSpPr>
          <p:cNvPr id="16" name="文本占位符 15"/>
          <p:cNvSpPr>
            <a:spLocks noGrp="1"/>
          </p:cNvSpPr>
          <p:nvPr>
            <p:ph type="body" sz="quarter" idx="32"/>
          </p:nvPr>
        </p:nvSpPr>
        <p:spPr/>
        <p:txBody>
          <a:bodyPr/>
          <a:lstStyle/>
          <a:p>
            <a:endParaRPr lang="zh-CN" altLang="en-US"/>
          </a:p>
        </p:txBody>
      </p:sp>
      <p:sp>
        <p:nvSpPr>
          <p:cNvPr id="17" name="文本占位符 16"/>
          <p:cNvSpPr>
            <a:spLocks noGrp="1"/>
          </p:cNvSpPr>
          <p:nvPr>
            <p:ph type="body" sz="quarter" idx="33"/>
          </p:nvPr>
        </p:nvSpPr>
        <p:spPr/>
        <p:txBody>
          <a:bodyPr/>
          <a:lstStyle/>
          <a:p>
            <a:endParaRPr lang="zh-CN" altLang="en-US"/>
          </a:p>
        </p:txBody>
      </p:sp>
      <p:sp>
        <p:nvSpPr>
          <p:cNvPr id="18" name="文本占位符 17"/>
          <p:cNvSpPr>
            <a:spLocks noGrp="1"/>
          </p:cNvSpPr>
          <p:nvPr>
            <p:ph type="body" sz="quarter" idx="34"/>
          </p:nvPr>
        </p:nvSpPr>
        <p:spPr/>
        <p:txBody>
          <a:bodyPr/>
          <a:lstStyle/>
          <a:p>
            <a:endParaRPr lang="zh-CN" altLang="en-US"/>
          </a:p>
        </p:txBody>
      </p:sp>
      <p:sp>
        <p:nvSpPr>
          <p:cNvPr id="19" name="文本占位符 18"/>
          <p:cNvSpPr>
            <a:spLocks noGrp="1"/>
          </p:cNvSpPr>
          <p:nvPr>
            <p:ph type="body" sz="quarter" idx="35"/>
          </p:nvPr>
        </p:nvSpPr>
        <p:spPr/>
        <p:txBody>
          <a:bodyPr/>
          <a:lstStyle/>
          <a:p>
            <a:endParaRPr lang="zh-CN" altLang="en-US"/>
          </a:p>
        </p:txBody>
      </p:sp>
      <p:sp>
        <p:nvSpPr>
          <p:cNvPr id="20" name="文本占位符 19"/>
          <p:cNvSpPr>
            <a:spLocks noGrp="1"/>
          </p:cNvSpPr>
          <p:nvPr>
            <p:ph type="body" sz="quarter" idx="36"/>
          </p:nvPr>
        </p:nvSpPr>
        <p:spPr/>
        <p:txBody>
          <a:bodyPr/>
          <a:lstStyle/>
          <a:p>
            <a:endParaRPr lang="zh-CN" altLang="en-US"/>
          </a:p>
        </p:txBody>
      </p:sp>
      <p:sp>
        <p:nvSpPr>
          <p:cNvPr id="21" name="文本占位符 20"/>
          <p:cNvSpPr>
            <a:spLocks noGrp="1"/>
          </p:cNvSpPr>
          <p:nvPr>
            <p:ph type="body" sz="quarter" idx="37"/>
          </p:nvPr>
        </p:nvSpPr>
        <p:spPr/>
        <p:txBody>
          <a:bodyPr/>
          <a:lstStyle/>
          <a:p>
            <a:endParaRPr lang="zh-CN" altLang="en-US"/>
          </a:p>
        </p:txBody>
      </p:sp>
      <p:sp>
        <p:nvSpPr>
          <p:cNvPr id="22" name="文本占位符 21"/>
          <p:cNvSpPr>
            <a:spLocks noGrp="1"/>
          </p:cNvSpPr>
          <p:nvPr>
            <p:ph type="body" sz="quarter" idx="38"/>
          </p:nvPr>
        </p:nvSpPr>
        <p:spPr/>
        <p:txBody>
          <a:bodyPr/>
          <a:lstStyle/>
          <a:p>
            <a:endParaRPr lang="zh-CN" altLang="en-US"/>
          </a:p>
        </p:txBody>
      </p:sp>
      <p:sp>
        <p:nvSpPr>
          <p:cNvPr id="23" name="文本占位符 22"/>
          <p:cNvSpPr>
            <a:spLocks noGrp="1"/>
          </p:cNvSpPr>
          <p:nvPr>
            <p:ph type="body" sz="quarter" idx="39"/>
          </p:nvPr>
        </p:nvSpPr>
        <p:spPr/>
        <p:txBody>
          <a:bodyPr/>
          <a:lstStyle/>
          <a:p>
            <a:endParaRPr lang="zh-CN" altLang="en-US"/>
          </a:p>
        </p:txBody>
      </p:sp>
      <p:sp>
        <p:nvSpPr>
          <p:cNvPr id="24" name="文本占位符 23"/>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152260340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t>Introduction to EHS (2)</a:t>
            </a:r>
          </a:p>
        </p:txBody>
      </p:sp>
      <p:sp>
        <p:nvSpPr>
          <p:cNvPr id="7" name="文本占位符 6"/>
          <p:cNvSpPr>
            <a:spLocks noGrp="1"/>
          </p:cNvSpPr>
          <p:nvPr>
            <p:ph type="body" sz="quarter" idx="10"/>
          </p:nvPr>
        </p:nvSpPr>
        <p:spPr/>
        <p:txBody>
          <a:bodyPr/>
          <a:lstStyle/>
          <a:p>
            <a:r>
              <a:rPr lang="en-US" sz="1800" dirty="0"/>
              <a:t>Functions</a:t>
            </a:r>
          </a:p>
          <a:p>
            <a:pPr lvl="1"/>
            <a:r>
              <a:rPr lang="en-US" sz="1600" dirty="0"/>
              <a:t>Helps enterprises meet the laws and regulations on environment, health, and safety.</a:t>
            </a:r>
          </a:p>
          <a:p>
            <a:pPr lvl="1"/>
            <a:r>
              <a:rPr lang="en-US" sz="1600" dirty="0"/>
              <a:t>Helps protect the environment and meet the requirements of the strategy for sustainable development.</a:t>
            </a:r>
          </a:p>
          <a:p>
            <a:pPr lvl="1"/>
            <a:r>
              <a:rPr lang="en-US" sz="1600" dirty="0"/>
              <a:t>Helps maintain the reputation of enterprises and enhance their competitiveness.</a:t>
            </a:r>
          </a:p>
          <a:p>
            <a:pPr lvl="1"/>
            <a:r>
              <a:rPr lang="en-US" sz="1600" dirty="0"/>
              <a:t>Helps reduce enterprise costs and save energy and resources. </a:t>
            </a:r>
          </a:p>
          <a:p>
            <a:pPr lvl="1"/>
            <a:r>
              <a:rPr lang="en-US" sz="1600" dirty="0"/>
              <a:t>Helps reduce the occurrence of various accidents and ensure the </a:t>
            </a:r>
            <a:r>
              <a:rPr lang="en-US" sz="1600" dirty="0" smtClean="0"/>
              <a:t>health</a:t>
            </a:r>
          </a:p>
          <a:p>
            <a:pPr marL="403039" lvl="1" indent="0">
              <a:buNone/>
            </a:pPr>
            <a:r>
              <a:rPr lang="en-US" sz="1600" dirty="0" smtClean="0"/>
              <a:t> </a:t>
            </a:r>
            <a:r>
              <a:rPr lang="en-US" sz="1600" dirty="0"/>
              <a:t>and safety of employees.</a:t>
            </a:r>
          </a:p>
          <a:p>
            <a:pPr lvl="1"/>
            <a:r>
              <a:rPr lang="en-US" sz="1600" dirty="0"/>
              <a:t>Helps meet public expectations and maintain favorable public and </a:t>
            </a:r>
            <a:endParaRPr lang="en-US" sz="1600" dirty="0" smtClean="0"/>
          </a:p>
          <a:p>
            <a:pPr marL="403039" lvl="1" indent="0">
              <a:buNone/>
            </a:pPr>
            <a:r>
              <a:rPr lang="en-US" sz="1600" dirty="0" smtClean="0"/>
              <a:t>social relationships.</a:t>
            </a:r>
          </a:p>
          <a:p>
            <a:pPr lvl="1"/>
            <a:r>
              <a:rPr lang="en-US" sz="1600" dirty="0" smtClean="0"/>
              <a:t>Helps </a:t>
            </a:r>
            <a:r>
              <a:rPr lang="en-US" sz="1600" dirty="0"/>
              <a:t>enterprises effectively combine economic benefits, social </a:t>
            </a:r>
            <a:endParaRPr lang="en-US" sz="1600" dirty="0" smtClean="0"/>
          </a:p>
          <a:p>
            <a:pPr marL="403039" lvl="1" indent="0">
              <a:buNone/>
            </a:pPr>
            <a:r>
              <a:rPr lang="en-US" sz="1600" dirty="0" smtClean="0"/>
              <a:t>benefits</a:t>
            </a:r>
            <a:r>
              <a:rPr lang="en-US" sz="1600" dirty="0"/>
              <a:t>, and environmental benefits.</a:t>
            </a:r>
          </a:p>
        </p:txBody>
      </p:sp>
      <p:graphicFrame>
        <p:nvGraphicFramePr>
          <p:cNvPr id="6" name="图示 5"/>
          <p:cNvGraphicFramePr/>
          <p:nvPr/>
        </p:nvGraphicFramePr>
        <p:xfrm>
          <a:off x="7645991" y="3561908"/>
          <a:ext cx="3029097" cy="25764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018462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a:solidFill>
                  <a:schemeClr val="bg1">
                    <a:lumMod val="50000"/>
                  </a:schemeClr>
                </a:solidFill>
              </a:rPr>
              <a:t>Introduction to EHS</a:t>
            </a:r>
          </a:p>
          <a:p>
            <a:r>
              <a:rPr lang="en-US" b="1" dirty="0" smtClean="0"/>
              <a:t>Accident Probability and Personnel Qualification</a:t>
            </a:r>
          </a:p>
          <a:p>
            <a:r>
              <a:rPr lang="en-US" dirty="0" smtClean="0">
                <a:solidFill>
                  <a:schemeClr val="bg1">
                    <a:lumMod val="50000"/>
                  </a:schemeClr>
                </a:solidFill>
              </a:rPr>
              <a:t>PPE Protection Overview</a:t>
            </a:r>
          </a:p>
          <a:p>
            <a:r>
              <a:rPr lang="en-US" dirty="0" smtClean="0">
                <a:solidFill>
                  <a:schemeClr val="bg1">
                    <a:lumMod val="50000"/>
                  </a:schemeClr>
                </a:solidFill>
              </a:rPr>
              <a:t>Engineering </a:t>
            </a:r>
            <a:r>
              <a:rPr lang="en-US" dirty="0">
                <a:solidFill>
                  <a:schemeClr val="bg1">
                    <a:lumMod val="50000"/>
                  </a:schemeClr>
                </a:solidFill>
              </a:rPr>
              <a:t>Construction Safety</a:t>
            </a:r>
          </a:p>
          <a:p>
            <a:endParaRPr lang="zh-CN" altLang="en-US" dirty="0" smtClean="0">
              <a:solidFill>
                <a:schemeClr val="bg1">
                  <a:lumMod val="50000"/>
                </a:schemeClr>
              </a:solidFill>
            </a:endParaRPr>
          </a:p>
          <a:p>
            <a:endParaRPr lang="zh-CN" altLang="en-US" dirty="0" smtClean="0"/>
          </a:p>
          <a:p>
            <a:endParaRPr lang="zh-CN" altLang="en-US" dirty="0"/>
          </a:p>
        </p:txBody>
      </p:sp>
    </p:spTree>
    <p:extLst>
      <p:ext uri="{BB962C8B-B14F-4D97-AF65-F5344CB8AC3E}">
        <p14:creationId xmlns:p14="http://schemas.microsoft.com/office/powerpoint/2010/main" val="17204488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a:t>Heinrich's Law</a:t>
            </a:r>
          </a:p>
        </p:txBody>
      </p:sp>
      <p:sp>
        <p:nvSpPr>
          <p:cNvPr id="7" name="文本占位符 6"/>
          <p:cNvSpPr>
            <a:spLocks noGrp="1"/>
          </p:cNvSpPr>
          <p:nvPr>
            <p:ph type="body" sz="quarter" idx="10"/>
          </p:nvPr>
        </p:nvSpPr>
        <p:spPr/>
        <p:txBody>
          <a:bodyPr/>
          <a:lstStyle/>
          <a:p>
            <a:pPr algn="l"/>
            <a:r>
              <a:rPr lang="en-US" dirty="0"/>
              <a:t>A famous U.S. safety engineer Heinrich induced Heinrich's Law in 1931. He counted 550,000 mechanical accidents, including non-injury accidents, 1666 fatalities and serious injuries, and 48,334 minor injuries. Later, he came to an important conclusion: the proportion of casualties (serious injuries and deaths), minor injuries, and unsafe behaviors in mechanical accidents was </a:t>
            </a:r>
            <a:r>
              <a:rPr lang="en-US" b="1" dirty="0"/>
              <a:t>1:29:300</a:t>
            </a:r>
            <a:r>
              <a:rPr lang="en-US" dirty="0"/>
              <a:t>. This law of accidents is internationally recognized.</a:t>
            </a:r>
          </a:p>
          <a:p>
            <a:pPr algn="l"/>
            <a:r>
              <a:rPr lang="en-US" dirty="0"/>
              <a:t>No accident does not mean no accident will occur.</a:t>
            </a:r>
          </a:p>
        </p:txBody>
      </p:sp>
      <p:graphicFrame>
        <p:nvGraphicFramePr>
          <p:cNvPr id="8" name="图示 7"/>
          <p:cNvGraphicFramePr/>
          <p:nvPr>
            <p:extLst>
              <p:ext uri="{D42A27DB-BD31-4B8C-83A1-F6EECF244321}">
                <p14:modId xmlns:p14="http://schemas.microsoft.com/office/powerpoint/2010/main" val="1196782932"/>
              </p:ext>
            </p:extLst>
          </p:nvPr>
        </p:nvGraphicFramePr>
        <p:xfrm>
          <a:off x="7096504" y="3562351"/>
          <a:ext cx="4389537" cy="26035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文本框 8"/>
          <p:cNvSpPr txBox="1"/>
          <p:nvPr/>
        </p:nvSpPr>
        <p:spPr>
          <a:xfrm>
            <a:off x="9863570" y="3932311"/>
            <a:ext cx="712520" cy="369332"/>
          </a:xfrm>
          <a:prstGeom prst="rect">
            <a:avLst/>
          </a:prstGeom>
          <a:noFill/>
        </p:spPr>
        <p:txBody>
          <a:bodyPr wrap="square" rtlCol="0">
            <a:spAutoFit/>
          </a:bodyPr>
          <a:lstStyle/>
          <a:p>
            <a:r>
              <a:rPr lang="en-US" dirty="0"/>
              <a:t>1</a:t>
            </a:r>
          </a:p>
        </p:txBody>
      </p:sp>
      <p:sp>
        <p:nvSpPr>
          <p:cNvPr id="26" name="文本框 25"/>
          <p:cNvSpPr txBox="1"/>
          <p:nvPr/>
        </p:nvSpPr>
        <p:spPr>
          <a:xfrm>
            <a:off x="10494805" y="4674161"/>
            <a:ext cx="712520" cy="369332"/>
          </a:xfrm>
          <a:prstGeom prst="rect">
            <a:avLst/>
          </a:prstGeom>
          <a:noFill/>
        </p:spPr>
        <p:txBody>
          <a:bodyPr wrap="square" rtlCol="0">
            <a:spAutoFit/>
          </a:bodyPr>
          <a:lstStyle/>
          <a:p>
            <a:r>
              <a:rPr lang="en-US" dirty="0"/>
              <a:t>29</a:t>
            </a:r>
          </a:p>
        </p:txBody>
      </p:sp>
      <p:sp>
        <p:nvSpPr>
          <p:cNvPr id="27" name="文本框 26"/>
          <p:cNvSpPr txBox="1"/>
          <p:nvPr/>
        </p:nvSpPr>
        <p:spPr>
          <a:xfrm>
            <a:off x="11041746" y="5461510"/>
            <a:ext cx="712520" cy="369332"/>
          </a:xfrm>
          <a:prstGeom prst="rect">
            <a:avLst/>
          </a:prstGeom>
          <a:noFill/>
        </p:spPr>
        <p:txBody>
          <a:bodyPr wrap="square" rtlCol="0">
            <a:spAutoFit/>
          </a:bodyPr>
          <a:lstStyle/>
          <a:p>
            <a:r>
              <a:rPr lang="en-US" dirty="0"/>
              <a:t>300</a:t>
            </a:r>
          </a:p>
        </p:txBody>
      </p:sp>
    </p:spTree>
    <p:extLst>
      <p:ext uri="{BB962C8B-B14F-4D97-AF65-F5344CB8AC3E}">
        <p14:creationId xmlns:p14="http://schemas.microsoft.com/office/powerpoint/2010/main" val="21770076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Staff's Mental Status Affects the Probability of Accidents</a:t>
            </a:r>
            <a:endParaRPr lang="zh-CN" altLang="en-US" dirty="0"/>
          </a:p>
        </p:txBody>
      </p:sp>
      <p:sp>
        <p:nvSpPr>
          <p:cNvPr id="2" name="文本占位符 1"/>
          <p:cNvSpPr>
            <a:spLocks noGrp="1"/>
          </p:cNvSpPr>
          <p:nvPr>
            <p:ph type="body" sz="quarter" idx="10"/>
          </p:nvPr>
        </p:nvSpPr>
        <p:spPr/>
        <p:txBody>
          <a:bodyPr/>
          <a:lstStyle/>
          <a:p>
            <a:r>
              <a:rPr lang="en-US" altLang="zh-CN" sz="1800" dirty="0"/>
              <a:t>Four states</a:t>
            </a:r>
          </a:p>
          <a:p>
            <a:pPr lvl="1"/>
            <a:r>
              <a:rPr lang="en-US" altLang="zh-CN" sz="1600" dirty="0"/>
              <a:t>Rush</a:t>
            </a:r>
          </a:p>
          <a:p>
            <a:pPr lvl="1"/>
            <a:r>
              <a:rPr lang="en-US" altLang="zh-CN" sz="1600" dirty="0"/>
              <a:t>Complacent</a:t>
            </a:r>
          </a:p>
          <a:p>
            <a:pPr lvl="1"/>
            <a:r>
              <a:rPr lang="en-US" altLang="zh-CN" sz="1600" dirty="0"/>
              <a:t>Fatigued</a:t>
            </a:r>
          </a:p>
          <a:p>
            <a:pPr lvl="1"/>
            <a:r>
              <a:rPr lang="en-US" altLang="zh-CN" sz="1600" dirty="0"/>
              <a:t>Frustrated</a:t>
            </a:r>
          </a:p>
          <a:p>
            <a:r>
              <a:rPr lang="en-US" altLang="zh-CN" sz="1800" dirty="0"/>
              <a:t>Four possible results</a:t>
            </a:r>
          </a:p>
          <a:p>
            <a:pPr lvl="1"/>
            <a:r>
              <a:rPr lang="en-US" altLang="zh-CN" sz="1600" dirty="0"/>
              <a:t>Eyes away</a:t>
            </a:r>
          </a:p>
          <a:p>
            <a:pPr lvl="1"/>
            <a:r>
              <a:rPr lang="en-US" altLang="zh-CN" sz="1600" dirty="0"/>
              <a:t>Absent-minded</a:t>
            </a:r>
          </a:p>
          <a:p>
            <a:pPr lvl="1"/>
            <a:r>
              <a:rPr lang="en-US" altLang="zh-CN" sz="1600" dirty="0"/>
              <a:t>Dangerous areas</a:t>
            </a:r>
          </a:p>
          <a:p>
            <a:pPr lvl="1"/>
            <a:r>
              <a:rPr lang="en-US" altLang="zh-CN" sz="1600" dirty="0"/>
              <a:t>Imbalanced/dragged/clipped</a:t>
            </a:r>
          </a:p>
          <a:p>
            <a:r>
              <a:rPr lang="en-US" altLang="zh-CN" sz="1800" dirty="0"/>
              <a:t>These errors increase the injury risk</a:t>
            </a:r>
          </a:p>
          <a:p>
            <a:endParaRPr lang="zh-CN" altLang="en-US" sz="1800" dirty="0"/>
          </a:p>
        </p:txBody>
      </p:sp>
    </p:spTree>
    <p:extLst>
      <p:ext uri="{BB962C8B-B14F-4D97-AF65-F5344CB8AC3E}">
        <p14:creationId xmlns:p14="http://schemas.microsoft.com/office/powerpoint/2010/main" val="4057577405"/>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CC226774B8D87F4D92D9D1F6859ED44E" ma:contentTypeVersion="0" ma:contentTypeDescription="新建文档。" ma:contentTypeScope="" ma:versionID="15bce46875ac2ce7cb7e987677f92eb8">
  <xsd:schema xmlns:xsd="http://www.w3.org/2001/XMLSchema" xmlns:xs="http://www.w3.org/2001/XMLSchema" xmlns:p="http://schemas.microsoft.com/office/2006/metadata/properties" targetNamespace="http://schemas.microsoft.com/office/2006/metadata/properties" ma:root="true" ma:fieldsID="9adfd09ad98667f9c194c646e975416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527E5C0-0FFA-4F2E-A77F-FFF32C86F9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12296AD3-5121-4DF6-8150-62C25C031437}">
  <ds:schemaRefs>
    <ds:schemaRef ds:uri="http://schemas.microsoft.com/office/2006/documentManagement/types"/>
    <ds:schemaRef ds:uri="http://www.w3.org/XML/1998/namespace"/>
    <ds:schemaRef ds:uri="http://schemas.microsoft.com/office/2006/metadata/properties"/>
    <ds:schemaRef ds:uri="http://schemas.openxmlformats.org/package/2006/metadata/core-properties"/>
    <ds:schemaRef ds:uri="http://purl.org/dc/dcmitype/"/>
    <ds:schemaRef ds:uri="http://purl.org/dc/elements/1.1/"/>
    <ds:schemaRef ds:uri="http://schemas.microsoft.com/office/infopath/2007/PartnerControl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2756</TotalTime>
  <Words>4759</Words>
  <Application>Microsoft Office PowerPoint</Application>
  <PresentationFormat>宽屏</PresentationFormat>
  <Paragraphs>442</Paragraphs>
  <Slides>51</Slides>
  <Notes>51</Notes>
  <HiddenSlides>1</HiddenSlides>
  <MMClips>0</MMClips>
  <ScaleCrop>false</ScaleCrop>
  <HeadingPairs>
    <vt:vector size="8" baseType="variant">
      <vt:variant>
        <vt:lpstr>已用的字体</vt:lpstr>
      </vt:variant>
      <vt:variant>
        <vt:i4>15</vt:i4>
      </vt:variant>
      <vt:variant>
        <vt:lpstr>主题</vt:lpstr>
      </vt:variant>
      <vt:variant>
        <vt:i4>4</vt:i4>
      </vt:variant>
      <vt:variant>
        <vt:lpstr>嵌入 OLE 服务器</vt:lpstr>
      </vt:variant>
      <vt:variant>
        <vt:i4>1</vt:i4>
      </vt:variant>
      <vt:variant>
        <vt:lpstr>幻灯片标题</vt:lpstr>
      </vt:variant>
      <vt:variant>
        <vt:i4>51</vt:i4>
      </vt:variant>
    </vt:vector>
  </HeadingPairs>
  <TitlesOfParts>
    <vt:vector size="71" baseType="lpstr">
      <vt:lpstr>MS PGothic</vt:lpstr>
      <vt:lpstr>方正兰亭黑简体</vt:lpstr>
      <vt:lpstr>黑体</vt:lpstr>
      <vt:lpstr>华文细黑</vt:lpstr>
      <vt:lpstr>宋体</vt:lpstr>
      <vt:lpstr>微软雅黑</vt:lpstr>
      <vt:lpstr>微软雅黑</vt:lpstr>
      <vt:lpstr>Arial</vt:lpstr>
      <vt:lpstr>Calibri</vt:lpstr>
      <vt:lpstr>Calibri Light</vt:lpstr>
      <vt:lpstr>FrutigerNext LT Bold</vt:lpstr>
      <vt:lpstr>FrutigerNext LT Medium</vt:lpstr>
      <vt:lpstr>FrutigerNext LT Regular</vt:lpstr>
      <vt:lpstr>Huawei Sans</vt:lpstr>
      <vt:lpstr>Wingdings</vt:lpstr>
      <vt:lpstr>1_标题页模板</vt:lpstr>
      <vt:lpstr>2_自功能页模板</vt:lpstr>
      <vt:lpstr>3_内容页模板</vt:lpstr>
      <vt:lpstr>4_感谢页模板</vt:lpstr>
      <vt:lpstr>Visio</vt:lpstr>
      <vt:lpstr>EHS Introduction</vt:lpstr>
      <vt:lpstr>PowerPoint 演示文稿</vt:lpstr>
      <vt:lpstr>PowerPoint 演示文稿</vt:lpstr>
      <vt:lpstr>PowerPoint 演示文稿</vt:lpstr>
      <vt:lpstr>Introduction to EHS (1)</vt:lpstr>
      <vt:lpstr>Introduction to EHS (2)</vt:lpstr>
      <vt:lpstr>PowerPoint 演示文稿</vt:lpstr>
      <vt:lpstr>Heinrich's Law</vt:lpstr>
      <vt:lpstr>Staff's Mental Status Affects the Probability of Accidents</vt:lpstr>
      <vt:lpstr>Sufficient Preparations to Reduce Fatal Errors</vt:lpstr>
      <vt:lpstr>PowerPoint 演示文稿</vt:lpstr>
      <vt:lpstr>PPE Protection (1)</vt:lpstr>
      <vt:lpstr>PPE Protection (2)</vt:lpstr>
      <vt:lpstr>PPE - Head Protection</vt:lpstr>
      <vt:lpstr>PPE - Facial Protection</vt:lpstr>
      <vt:lpstr>PPE - Hand Protection</vt:lpstr>
      <vt:lpstr>PPE - Foot Protection</vt:lpstr>
      <vt:lpstr>PPE - Falling Protection</vt:lpstr>
      <vt:lpstr>PowerPoint 演示文稿</vt:lpstr>
      <vt:lpstr>General Safety</vt:lpstr>
      <vt:lpstr>Handling (Loading) Safety (1)</vt:lpstr>
      <vt:lpstr>Handling Safety (2)</vt:lpstr>
      <vt:lpstr>Handling Safety (3)</vt:lpstr>
      <vt:lpstr>Handling Safety (4)</vt:lpstr>
      <vt:lpstr>Mechanical Safety</vt:lpstr>
      <vt:lpstr>Electrical Safety (1)</vt:lpstr>
      <vt:lpstr>Electrical Safety (2)</vt:lpstr>
      <vt:lpstr>Electrical Safety (3)</vt:lpstr>
      <vt:lpstr>Electrical Safety (4)</vt:lpstr>
      <vt:lpstr>Electrical Safety (5)</vt:lpstr>
      <vt:lpstr>Electrical Safety (6)</vt:lpstr>
      <vt:lpstr>Electrical Safety (7)</vt:lpstr>
      <vt:lpstr>Electrical Safety (8)</vt:lpstr>
      <vt:lpstr>Electrical Safety (9)</vt:lpstr>
      <vt:lpstr>Electrical Safety (10)</vt:lpstr>
      <vt:lpstr>Electrical Safety (11)</vt:lpstr>
      <vt:lpstr>Welding Safety (1)</vt:lpstr>
      <vt:lpstr>Welding Safety (2)</vt:lpstr>
      <vt:lpstr>Battery Safety</vt:lpstr>
      <vt:lpstr>Air Conditioner Safety (1)</vt:lpstr>
      <vt:lpstr>Air Conditioner Safety (2)</vt:lpstr>
      <vt:lpstr>Air Conditioner Safety (3)</vt:lpstr>
      <vt:lpstr>Air Conditioner Safety (4)</vt:lpstr>
      <vt:lpstr>Air Conditioner Safety (5)</vt:lpstr>
      <vt:lpstr>Air Conditioner Safety (6)</vt:lpstr>
      <vt:lpstr>Air Conditioner Safety (7)</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wangcongzjhw</cp:lastModifiedBy>
  <cp:revision>226</cp:revision>
  <dcterms:created xsi:type="dcterms:W3CDTF">2018-11-29T10:16:29Z</dcterms:created>
  <dcterms:modified xsi:type="dcterms:W3CDTF">2020-12-17T10:05:02Z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(3)HyB1Gge+py6iD4wmmHI5IuBc/oCTdk7cklLdrtOExDyQ3V4WfXH4/lIjISbmZC5yt6q5qN6t
owXTxm4Xd1Q+BzZjC9OMMoAj0+V7sQJS35fxnv01gp3ix6c7U8+Xv4rYhIo8RUGXnH/xCOIf
8GExTbPiHMhBzT+skMa3nODIrzSgUDDKfrjivfFyoGDl8CILlVwavSnD6zdNbRy76xsytUMq
hWnJLikZwdoDSu2Zyh</vt:lpwstr>
  </property>
  <property fmtid="{D5CDD505-2E9C-101B-9397-08002B2CF9AE}" pid="3" name="_2015_ms_pID_7253431">
    <vt:lpwstr>wn30RzQHTzRYJOg/69Rqs+5onx49Dx73ACO4eI+QFbgyzgjBqWGHhp
Rve/VmXjvAPF83UdltXrDFHPswhyb4PoCgmXyybbLVvkWn/PDY3CfZRNvK59ZpbIGrO0cY2d
1VcLuXdzRPGjl9ddei+XqVc05eF1U2z/DLTGIKmlpFA+B/y7hUGjrkaoPca77HK4IopP7hg6
SvkwpuNSo/t/i+PVlxXKFxXU6tIGeafnfAj/</vt:lpwstr>
  </property>
  <property fmtid="{D5CDD505-2E9C-101B-9397-08002B2CF9AE}" pid="4" name="_2015_ms_pID_7253432">
    <vt:lpwstr>gPjQJvvplTBFknm8V/EEipc=</vt:lpwstr>
  </property>
  <property fmtid="{D5CDD505-2E9C-101B-9397-08002B2CF9AE}" pid="5" name="ContentTypeId">
    <vt:lpwstr>0x010100CC226774B8D87F4D92D9D1F6859ED44E</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1608184732</vt:lpwstr>
  </property>
</Properties>
</file>