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2"/>
  </p:notesMasterIdLst>
  <p:handoutMasterIdLst>
    <p:handoutMasterId r:id="rId53"/>
  </p:handoutMasterIdLst>
  <p:sldIdLst>
    <p:sldId id="257" r:id="rId8"/>
    <p:sldId id="258" r:id="rId9"/>
    <p:sldId id="259" r:id="rId10"/>
    <p:sldId id="260" r:id="rId11"/>
    <p:sldId id="261" r:id="rId12"/>
    <p:sldId id="262" r:id="rId13"/>
    <p:sldId id="263" r:id="rId14"/>
    <p:sldId id="264" r:id="rId15"/>
    <p:sldId id="296" r:id="rId16"/>
    <p:sldId id="297" r:id="rId17"/>
    <p:sldId id="298" r:id="rId18"/>
    <p:sldId id="299" r:id="rId19"/>
    <p:sldId id="300" r:id="rId20"/>
    <p:sldId id="301" r:id="rId21"/>
    <p:sldId id="265" r:id="rId22"/>
    <p:sldId id="266" r:id="rId23"/>
    <p:sldId id="267" r:id="rId24"/>
    <p:sldId id="268" r:id="rId25"/>
    <p:sldId id="302" r:id="rId26"/>
    <p:sldId id="269" r:id="rId27"/>
    <p:sldId id="270" r:id="rId28"/>
    <p:sldId id="271" r:id="rId29"/>
    <p:sldId id="272" r:id="rId30"/>
    <p:sldId id="274" r:id="rId31"/>
    <p:sldId id="294" r:id="rId32"/>
    <p:sldId id="276" r:id="rId33"/>
    <p:sldId id="277" r:id="rId34"/>
    <p:sldId id="278" r:id="rId35"/>
    <p:sldId id="295" r:id="rId36"/>
    <p:sldId id="279" r:id="rId37"/>
    <p:sldId id="280" r:id="rId38"/>
    <p:sldId id="281" r:id="rId39"/>
    <p:sldId id="282" r:id="rId40"/>
    <p:sldId id="283" r:id="rId41"/>
    <p:sldId id="284" r:id="rId42"/>
    <p:sldId id="285" r:id="rId43"/>
    <p:sldId id="286" r:id="rId44"/>
    <p:sldId id="287" r:id="rId45"/>
    <p:sldId id="288" r:id="rId46"/>
    <p:sldId id="289" r:id="rId47"/>
    <p:sldId id="290" r:id="rId48"/>
    <p:sldId id="303" r:id="rId49"/>
    <p:sldId id="293" r:id="rId50"/>
    <p:sldId id="256" r:id="rId5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gcongzjhw" initials="w" lastIdx="1" clrIdx="0">
    <p:extLst>
      <p:ext uri="{19B8F6BF-5375-455C-9EA6-DF929625EA0E}">
        <p15:presenceInfo xmlns:p15="http://schemas.microsoft.com/office/powerpoint/2012/main" userId="S-1-5-21-147214757-305610072-1517763936-6585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FFFF"/>
    <a:srgbClr val="404040"/>
    <a:srgbClr val="151515"/>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973" autoAdjust="0"/>
  </p:normalViewPr>
  <p:slideViewPr>
    <p:cSldViewPr snapToGrid="0" snapToObjects="1">
      <p:cViewPr varScale="1">
        <p:scale>
          <a:sx n="55" d="100"/>
          <a:sy n="55" d="100"/>
        </p:scale>
        <p:origin x="1028"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DAC500-ED67-4290-9112-C891B45648C7}" type="doc">
      <dgm:prSet loTypeId="urn:microsoft.com/office/officeart/2005/8/layout/arrow2" loCatId="process" qsTypeId="urn:microsoft.com/office/officeart/2005/8/quickstyle/simple1" qsCatId="simple" csTypeId="urn:microsoft.com/office/officeart/2005/8/colors/accent1_2" csCatId="accent1" phldr="1"/>
      <dgm:spPr/>
    </dgm:pt>
    <dgm:pt modelId="{9A07A9E5-10BE-49A6-A0F0-445D13F9761C}">
      <dgm:prSet phldrT="[文本]" custT="1"/>
      <dgm:spPr/>
      <dgm:t>
        <a:bodyPr/>
        <a:lstStyle/>
        <a:p>
          <a:r>
            <a:rPr lang="en-US" sz="1600" dirty="0">
              <a:latin typeface="+mn-lt"/>
            </a:rPr>
            <a:t>UPS2000-A/G series</a:t>
          </a:r>
        </a:p>
        <a:p>
          <a:r>
            <a:rPr lang="en-US" sz="1600" dirty="0">
              <a:latin typeface="+mn-lt"/>
            </a:rPr>
            <a:t>(1–10 kVA/1–20 kVA)</a:t>
          </a:r>
        </a:p>
      </dgm:t>
    </dgm:pt>
    <dgm:pt modelId="{EEEBB6A1-1685-4F30-B6B0-C721218BBB94}" type="parTrans" cxnId="{6C7ED475-2199-42C0-858B-2C1D6DCCD7E4}">
      <dgm:prSet/>
      <dgm:spPr/>
      <dgm:t>
        <a:bodyPr/>
        <a:lstStyle/>
        <a:p>
          <a:endParaRPr lang="zh-CN" altLang="en-US"/>
        </a:p>
      </dgm:t>
    </dgm:pt>
    <dgm:pt modelId="{57BEBA91-ED41-44F2-A071-EFF8F32D9FB1}" type="sibTrans" cxnId="{6C7ED475-2199-42C0-858B-2C1D6DCCD7E4}">
      <dgm:prSet/>
      <dgm:spPr/>
      <dgm:t>
        <a:bodyPr/>
        <a:lstStyle/>
        <a:p>
          <a:endParaRPr lang="zh-CN" altLang="en-US"/>
        </a:p>
      </dgm:t>
    </dgm:pt>
    <dgm:pt modelId="{6BCE8A1E-5458-4FBD-A0B6-87C35C2D09CB}">
      <dgm:prSet phldrT="[文本]" custT="1"/>
      <dgm:spPr/>
      <dgm:t>
        <a:bodyPr/>
        <a:lstStyle/>
        <a:p>
          <a:r>
            <a:rPr lang="en-US" sz="1600" dirty="0">
              <a:latin typeface="+mn-lt"/>
            </a:rPr>
            <a:t>UPS5000-A series (30–800 kVA)</a:t>
          </a:r>
        </a:p>
      </dgm:t>
    </dgm:pt>
    <dgm:pt modelId="{397C1693-A2B2-439A-8D48-960593F28AC4}" type="parTrans" cxnId="{C43E8C36-B82F-473F-B131-10F34B2BC42F}">
      <dgm:prSet/>
      <dgm:spPr/>
      <dgm:t>
        <a:bodyPr/>
        <a:lstStyle/>
        <a:p>
          <a:endParaRPr lang="zh-CN" altLang="en-US"/>
        </a:p>
      </dgm:t>
    </dgm:pt>
    <dgm:pt modelId="{4B15E5B1-5FA5-4283-AFBD-B9CE6DBC10B6}" type="sibTrans" cxnId="{C43E8C36-B82F-473F-B131-10F34B2BC42F}">
      <dgm:prSet/>
      <dgm:spPr/>
      <dgm:t>
        <a:bodyPr/>
        <a:lstStyle/>
        <a:p>
          <a:endParaRPr lang="zh-CN" altLang="en-US"/>
        </a:p>
      </dgm:t>
    </dgm:pt>
    <dgm:pt modelId="{522E9309-B2F6-4310-9F0D-02586924D157}">
      <dgm:prSet phldrT="[文本]" custT="1"/>
      <dgm:spPr/>
      <dgm:t>
        <a:bodyPr/>
        <a:lstStyle/>
        <a:p>
          <a:r>
            <a:rPr lang="en-US" sz="1600" dirty="0">
              <a:latin typeface="+mn-lt"/>
            </a:rPr>
            <a:t>FusionPower series</a:t>
          </a:r>
        </a:p>
        <a:p>
          <a:r>
            <a:rPr lang="en-US" sz="1600" dirty="0" smtClean="0">
              <a:latin typeface="+mn-lt"/>
            </a:rPr>
            <a:t>1600 kVA</a:t>
          </a:r>
          <a:endParaRPr lang="en-US" sz="1600" dirty="0">
            <a:latin typeface="+mn-lt"/>
          </a:endParaRPr>
        </a:p>
      </dgm:t>
    </dgm:pt>
    <dgm:pt modelId="{BEA2697F-B93B-49DD-9A4F-BA0228191125}" type="parTrans" cxnId="{8182225C-33A9-4B74-A2A7-47D1B57A5CC0}">
      <dgm:prSet/>
      <dgm:spPr/>
      <dgm:t>
        <a:bodyPr/>
        <a:lstStyle/>
        <a:p>
          <a:endParaRPr lang="zh-CN" altLang="en-US"/>
        </a:p>
      </dgm:t>
    </dgm:pt>
    <dgm:pt modelId="{56175F42-9AE5-419C-B202-358920B280C5}" type="sibTrans" cxnId="{8182225C-33A9-4B74-A2A7-47D1B57A5CC0}">
      <dgm:prSet/>
      <dgm:spPr/>
      <dgm:t>
        <a:bodyPr/>
        <a:lstStyle/>
        <a:p>
          <a:endParaRPr lang="zh-CN" altLang="en-US"/>
        </a:p>
      </dgm:t>
    </dgm:pt>
    <dgm:pt modelId="{C224333B-30A8-49F9-BDB9-3F947698D332}">
      <dgm:prSet custT="1"/>
      <dgm:spPr/>
      <dgm:t>
        <a:bodyPr/>
        <a:lstStyle/>
        <a:p>
          <a:r>
            <a:rPr lang="en-US" sz="1600" dirty="0">
              <a:latin typeface="+mn-lt"/>
            </a:rPr>
            <a:t>Integrated UPS5000-E</a:t>
          </a:r>
        </a:p>
        <a:p>
          <a:r>
            <a:rPr lang="en-US" sz="1600" dirty="0">
              <a:latin typeface="+mn-lt"/>
            </a:rPr>
            <a:t>(50–125 kVA)</a:t>
          </a:r>
        </a:p>
      </dgm:t>
    </dgm:pt>
    <dgm:pt modelId="{27429735-4894-4E27-A82D-C3C06510F428}" type="parTrans" cxnId="{348DA5D2-C7C7-4BC1-9A78-7277082E030D}">
      <dgm:prSet/>
      <dgm:spPr/>
      <dgm:t>
        <a:bodyPr/>
        <a:lstStyle/>
        <a:p>
          <a:endParaRPr lang="zh-CN" altLang="en-US"/>
        </a:p>
      </dgm:t>
    </dgm:pt>
    <dgm:pt modelId="{583FFE7C-CC93-432B-A829-0E12A2109503}" type="sibTrans" cxnId="{348DA5D2-C7C7-4BC1-9A78-7277082E030D}">
      <dgm:prSet/>
      <dgm:spPr/>
      <dgm:t>
        <a:bodyPr/>
        <a:lstStyle/>
        <a:p>
          <a:endParaRPr lang="zh-CN" altLang="en-US"/>
        </a:p>
      </dgm:t>
    </dgm:pt>
    <dgm:pt modelId="{BEA95041-D02C-466C-9492-C88D01E85666}">
      <dgm:prSet custT="1"/>
      <dgm:spPr/>
      <dgm:t>
        <a:bodyPr/>
        <a:lstStyle/>
        <a:p>
          <a:r>
            <a:rPr lang="en-US" sz="1600" dirty="0">
              <a:latin typeface="+mn-lt"/>
            </a:rPr>
            <a:t>UPS5000-E/S series (50–800 kVA)</a:t>
          </a:r>
        </a:p>
      </dgm:t>
    </dgm:pt>
    <dgm:pt modelId="{BC5D7DC3-B3D4-44C3-889B-8B70BF3BB902}" type="parTrans" cxnId="{8AC2A2C0-EBF2-4E24-AF82-AFC7BA350A64}">
      <dgm:prSet/>
      <dgm:spPr/>
      <dgm:t>
        <a:bodyPr/>
        <a:lstStyle/>
        <a:p>
          <a:endParaRPr lang="zh-CN" altLang="en-US"/>
        </a:p>
      </dgm:t>
    </dgm:pt>
    <dgm:pt modelId="{2125B357-10DA-4E58-BF9C-6B6BF19D3196}" type="sibTrans" cxnId="{8AC2A2C0-EBF2-4E24-AF82-AFC7BA350A64}">
      <dgm:prSet/>
      <dgm:spPr/>
      <dgm:t>
        <a:bodyPr/>
        <a:lstStyle/>
        <a:p>
          <a:endParaRPr lang="zh-CN" altLang="en-US"/>
        </a:p>
      </dgm:t>
    </dgm:pt>
    <dgm:pt modelId="{005C246B-E76F-463D-8145-15245FD9748B}" type="pres">
      <dgm:prSet presAssocID="{6CDAC500-ED67-4290-9112-C891B45648C7}" presName="arrowDiagram" presStyleCnt="0">
        <dgm:presLayoutVars>
          <dgm:chMax val="5"/>
          <dgm:dir/>
          <dgm:resizeHandles val="exact"/>
        </dgm:presLayoutVars>
      </dgm:prSet>
      <dgm:spPr/>
    </dgm:pt>
    <dgm:pt modelId="{4BA03928-AF31-4062-AD4F-1DCE3400D688}" type="pres">
      <dgm:prSet presAssocID="{6CDAC500-ED67-4290-9112-C891B45648C7}" presName="arrow" presStyleLbl="bgShp" presStyleIdx="0" presStyleCnt="1" custScaleX="150026" custLinFactNeighborX="377"/>
      <dgm:spPr/>
    </dgm:pt>
    <dgm:pt modelId="{219A8A52-F623-4E2D-BFDC-957F20CEA38B}" type="pres">
      <dgm:prSet presAssocID="{6CDAC500-ED67-4290-9112-C891B45648C7}" presName="arrowDiagram5" presStyleCnt="0"/>
      <dgm:spPr/>
    </dgm:pt>
    <dgm:pt modelId="{2B203859-A42D-4E63-A529-3CFFC7A4C3DC}" type="pres">
      <dgm:prSet presAssocID="{9A07A9E5-10BE-49A6-A0F0-445D13F9761C}" presName="bullet5a" presStyleLbl="node1" presStyleIdx="0" presStyleCnt="5" custLinFactX="-200000" custLinFactY="-48157" custLinFactNeighborX="-230532" custLinFactNeighborY="-100000"/>
      <dgm:spPr/>
    </dgm:pt>
    <dgm:pt modelId="{06C71FE5-F518-4B2B-91D0-256BD7DDEE78}" type="pres">
      <dgm:prSet presAssocID="{9A07A9E5-10BE-49A6-A0F0-445D13F9761C}" presName="textBox5a" presStyleLbl="revTx" presStyleIdx="0" presStyleCnt="5" custScaleX="321958" custScaleY="73528" custLinFactX="-94161" custLinFactNeighborX="-100000" custLinFactNeighborY="-7034">
        <dgm:presLayoutVars>
          <dgm:bulletEnabled val="1"/>
        </dgm:presLayoutVars>
      </dgm:prSet>
      <dgm:spPr/>
      <dgm:t>
        <a:bodyPr/>
        <a:lstStyle/>
        <a:p>
          <a:endParaRPr lang="zh-CN" altLang="en-US"/>
        </a:p>
      </dgm:t>
    </dgm:pt>
    <dgm:pt modelId="{D014F0A8-FEE8-4159-B84B-9B755A5161C3}" type="pres">
      <dgm:prSet presAssocID="{C224333B-30A8-49F9-BDB9-3F947698D332}" presName="bullet5b" presStyleLbl="node1" presStyleIdx="1" presStyleCnt="5" custLinFactX="-100000" custLinFactNeighborX="-169355" custLinFactNeighborY="-60560"/>
      <dgm:spPr/>
    </dgm:pt>
    <dgm:pt modelId="{85AE8A46-6FDF-451A-BB01-4619CC8F53B1}" type="pres">
      <dgm:prSet presAssocID="{C224333B-30A8-49F9-BDB9-3F947698D332}" presName="textBox5b" presStyleLbl="revTx" presStyleIdx="1" presStyleCnt="5" custScaleX="243310" custScaleY="29830" custLinFactNeighborX="-60297" custLinFactNeighborY="-26203">
        <dgm:presLayoutVars>
          <dgm:bulletEnabled val="1"/>
        </dgm:presLayoutVars>
      </dgm:prSet>
      <dgm:spPr/>
      <dgm:t>
        <a:bodyPr/>
        <a:lstStyle/>
        <a:p>
          <a:endParaRPr lang="zh-CN" altLang="en-US"/>
        </a:p>
      </dgm:t>
    </dgm:pt>
    <dgm:pt modelId="{1BC14FE7-A7D8-44D6-8D29-5F60CB6AACDF}" type="pres">
      <dgm:prSet presAssocID="{BEA95041-D02C-466C-9492-C88D01E85666}" presName="bullet5c" presStyleLbl="node1" presStyleIdx="2" presStyleCnt="5" custLinFactX="-77480" custLinFactNeighborX="-100000"/>
      <dgm:spPr/>
    </dgm:pt>
    <dgm:pt modelId="{10571F63-19AD-42EB-9093-13BF35CF1B3C}" type="pres">
      <dgm:prSet presAssocID="{BEA95041-D02C-466C-9492-C88D01E85666}" presName="textBox5c" presStyleLbl="revTx" presStyleIdx="2" presStyleCnt="5" custScaleX="163992" custScaleY="27963" custLinFactNeighborX="-49879" custLinFactNeighborY="-28199">
        <dgm:presLayoutVars>
          <dgm:bulletEnabled val="1"/>
        </dgm:presLayoutVars>
      </dgm:prSet>
      <dgm:spPr/>
      <dgm:t>
        <a:bodyPr/>
        <a:lstStyle/>
        <a:p>
          <a:endParaRPr lang="zh-CN" altLang="en-US"/>
        </a:p>
      </dgm:t>
    </dgm:pt>
    <dgm:pt modelId="{814520DC-A423-4D26-A680-0096A5CA662B}" type="pres">
      <dgm:prSet presAssocID="{6BCE8A1E-5458-4FBD-A0B6-87C35C2D09CB}" presName="bullet5d" presStyleLbl="node1" presStyleIdx="3" presStyleCnt="5"/>
      <dgm:spPr/>
    </dgm:pt>
    <dgm:pt modelId="{D04FA97E-E2BB-4158-9D38-ABE840A80373}" type="pres">
      <dgm:prSet presAssocID="{6BCE8A1E-5458-4FBD-A0B6-87C35C2D09CB}" presName="textBox5d" presStyleLbl="revTx" presStyleIdx="3" presStyleCnt="5" custScaleX="165898" custScaleY="23602" custLinFactNeighborX="-2468" custLinFactNeighborY="-31394">
        <dgm:presLayoutVars>
          <dgm:bulletEnabled val="1"/>
        </dgm:presLayoutVars>
      </dgm:prSet>
      <dgm:spPr/>
      <dgm:t>
        <a:bodyPr/>
        <a:lstStyle/>
        <a:p>
          <a:endParaRPr lang="zh-CN" altLang="en-US"/>
        </a:p>
      </dgm:t>
    </dgm:pt>
    <dgm:pt modelId="{987FE50D-6794-40DA-828B-1559E158BAA5}" type="pres">
      <dgm:prSet presAssocID="{522E9309-B2F6-4310-9F0D-02586924D157}" presName="bullet5e" presStyleLbl="node1" presStyleIdx="4" presStyleCnt="5" custLinFactX="74934" custLinFactNeighborX="100000" custLinFactNeighborY="-10334"/>
      <dgm:spPr/>
    </dgm:pt>
    <dgm:pt modelId="{319FF91C-445A-4863-BE05-61647C6877D1}" type="pres">
      <dgm:prSet presAssocID="{522E9309-B2F6-4310-9F0D-02586924D157}" presName="textBox5e" presStyleLbl="revTx" presStyleIdx="4" presStyleCnt="5" custScaleX="163478" custScaleY="20800" custLinFactNeighborX="36115" custLinFactNeighborY="-31208">
        <dgm:presLayoutVars>
          <dgm:bulletEnabled val="1"/>
        </dgm:presLayoutVars>
      </dgm:prSet>
      <dgm:spPr/>
      <dgm:t>
        <a:bodyPr/>
        <a:lstStyle/>
        <a:p>
          <a:endParaRPr lang="zh-CN" altLang="en-US"/>
        </a:p>
      </dgm:t>
    </dgm:pt>
  </dgm:ptLst>
  <dgm:cxnLst>
    <dgm:cxn modelId="{C43E8C36-B82F-473F-B131-10F34B2BC42F}" srcId="{6CDAC500-ED67-4290-9112-C891B45648C7}" destId="{6BCE8A1E-5458-4FBD-A0B6-87C35C2D09CB}" srcOrd="3" destOrd="0" parTransId="{397C1693-A2B2-439A-8D48-960593F28AC4}" sibTransId="{4B15E5B1-5FA5-4283-AFBD-B9CE6DBC10B6}"/>
    <dgm:cxn modelId="{85D0F789-C3C2-4170-B21D-A7ABC508E1B9}" type="presOf" srcId="{BEA95041-D02C-466C-9492-C88D01E85666}" destId="{10571F63-19AD-42EB-9093-13BF35CF1B3C}" srcOrd="0" destOrd="0" presId="urn:microsoft.com/office/officeart/2005/8/layout/arrow2"/>
    <dgm:cxn modelId="{348DA5D2-C7C7-4BC1-9A78-7277082E030D}" srcId="{6CDAC500-ED67-4290-9112-C891B45648C7}" destId="{C224333B-30A8-49F9-BDB9-3F947698D332}" srcOrd="1" destOrd="0" parTransId="{27429735-4894-4E27-A82D-C3C06510F428}" sibTransId="{583FFE7C-CC93-432B-A829-0E12A2109503}"/>
    <dgm:cxn modelId="{446A269F-0875-4714-B5AE-F8C29D1BB31C}" type="presOf" srcId="{522E9309-B2F6-4310-9F0D-02586924D157}" destId="{319FF91C-445A-4863-BE05-61647C6877D1}" srcOrd="0" destOrd="0" presId="urn:microsoft.com/office/officeart/2005/8/layout/arrow2"/>
    <dgm:cxn modelId="{6C7ED475-2199-42C0-858B-2C1D6DCCD7E4}" srcId="{6CDAC500-ED67-4290-9112-C891B45648C7}" destId="{9A07A9E5-10BE-49A6-A0F0-445D13F9761C}" srcOrd="0" destOrd="0" parTransId="{EEEBB6A1-1685-4F30-B6B0-C721218BBB94}" sibTransId="{57BEBA91-ED41-44F2-A071-EFF8F32D9FB1}"/>
    <dgm:cxn modelId="{8182225C-33A9-4B74-A2A7-47D1B57A5CC0}" srcId="{6CDAC500-ED67-4290-9112-C891B45648C7}" destId="{522E9309-B2F6-4310-9F0D-02586924D157}" srcOrd="4" destOrd="0" parTransId="{BEA2697F-B93B-49DD-9A4F-BA0228191125}" sibTransId="{56175F42-9AE5-419C-B202-358920B280C5}"/>
    <dgm:cxn modelId="{F80FBB49-8767-4079-BB88-F4A337B3A614}" type="presOf" srcId="{6BCE8A1E-5458-4FBD-A0B6-87C35C2D09CB}" destId="{D04FA97E-E2BB-4158-9D38-ABE840A80373}" srcOrd="0" destOrd="0" presId="urn:microsoft.com/office/officeart/2005/8/layout/arrow2"/>
    <dgm:cxn modelId="{8AC2A2C0-EBF2-4E24-AF82-AFC7BA350A64}" srcId="{6CDAC500-ED67-4290-9112-C891B45648C7}" destId="{BEA95041-D02C-466C-9492-C88D01E85666}" srcOrd="2" destOrd="0" parTransId="{BC5D7DC3-B3D4-44C3-889B-8B70BF3BB902}" sibTransId="{2125B357-10DA-4E58-BF9C-6B6BF19D3196}"/>
    <dgm:cxn modelId="{054E5AC0-8061-40CC-8E2F-F56BE6E0ECB1}" type="presOf" srcId="{6CDAC500-ED67-4290-9112-C891B45648C7}" destId="{005C246B-E76F-463D-8145-15245FD9748B}" srcOrd="0" destOrd="0" presId="urn:microsoft.com/office/officeart/2005/8/layout/arrow2"/>
    <dgm:cxn modelId="{8EA04C48-515F-4A8D-B7D7-0F9A8D27F1CB}" type="presOf" srcId="{C224333B-30A8-49F9-BDB9-3F947698D332}" destId="{85AE8A46-6FDF-451A-BB01-4619CC8F53B1}" srcOrd="0" destOrd="0" presId="urn:microsoft.com/office/officeart/2005/8/layout/arrow2"/>
    <dgm:cxn modelId="{B53F09FA-CD3B-4337-9946-7E4B7DF505FD}" type="presOf" srcId="{9A07A9E5-10BE-49A6-A0F0-445D13F9761C}" destId="{06C71FE5-F518-4B2B-91D0-256BD7DDEE78}" srcOrd="0" destOrd="0" presId="urn:microsoft.com/office/officeart/2005/8/layout/arrow2"/>
    <dgm:cxn modelId="{94F5FB08-44D1-48DA-9DC3-892C35E366C0}" type="presParOf" srcId="{005C246B-E76F-463D-8145-15245FD9748B}" destId="{4BA03928-AF31-4062-AD4F-1DCE3400D688}" srcOrd="0" destOrd="0" presId="urn:microsoft.com/office/officeart/2005/8/layout/arrow2"/>
    <dgm:cxn modelId="{7C3EBD19-DC2F-46FE-802F-461C2F1410B2}" type="presParOf" srcId="{005C246B-E76F-463D-8145-15245FD9748B}" destId="{219A8A52-F623-4E2D-BFDC-957F20CEA38B}" srcOrd="1" destOrd="0" presId="urn:microsoft.com/office/officeart/2005/8/layout/arrow2"/>
    <dgm:cxn modelId="{C34932CD-AEE7-4338-B49D-14C9391CEC3C}" type="presParOf" srcId="{219A8A52-F623-4E2D-BFDC-957F20CEA38B}" destId="{2B203859-A42D-4E63-A529-3CFFC7A4C3DC}" srcOrd="0" destOrd="0" presId="urn:microsoft.com/office/officeart/2005/8/layout/arrow2"/>
    <dgm:cxn modelId="{F5F1D058-C1EE-4746-A03E-9EDC0C70B9D5}" type="presParOf" srcId="{219A8A52-F623-4E2D-BFDC-957F20CEA38B}" destId="{06C71FE5-F518-4B2B-91D0-256BD7DDEE78}" srcOrd="1" destOrd="0" presId="urn:microsoft.com/office/officeart/2005/8/layout/arrow2"/>
    <dgm:cxn modelId="{B96200A3-6C93-4914-8014-AE26F01194CE}" type="presParOf" srcId="{219A8A52-F623-4E2D-BFDC-957F20CEA38B}" destId="{D014F0A8-FEE8-4159-B84B-9B755A5161C3}" srcOrd="2" destOrd="0" presId="urn:microsoft.com/office/officeart/2005/8/layout/arrow2"/>
    <dgm:cxn modelId="{0E18B816-50F2-4A96-A69D-F10267F0CF6A}" type="presParOf" srcId="{219A8A52-F623-4E2D-BFDC-957F20CEA38B}" destId="{85AE8A46-6FDF-451A-BB01-4619CC8F53B1}" srcOrd="3" destOrd="0" presId="urn:microsoft.com/office/officeart/2005/8/layout/arrow2"/>
    <dgm:cxn modelId="{489FDBC2-B6AF-432F-AC81-DA1423AF45B5}" type="presParOf" srcId="{219A8A52-F623-4E2D-BFDC-957F20CEA38B}" destId="{1BC14FE7-A7D8-44D6-8D29-5F60CB6AACDF}" srcOrd="4" destOrd="0" presId="urn:microsoft.com/office/officeart/2005/8/layout/arrow2"/>
    <dgm:cxn modelId="{9C51DFD1-32FB-4832-8632-F750D3F991B5}" type="presParOf" srcId="{219A8A52-F623-4E2D-BFDC-957F20CEA38B}" destId="{10571F63-19AD-42EB-9093-13BF35CF1B3C}" srcOrd="5" destOrd="0" presId="urn:microsoft.com/office/officeart/2005/8/layout/arrow2"/>
    <dgm:cxn modelId="{7127A47D-0E14-4071-9909-7BC3A520DB6A}" type="presParOf" srcId="{219A8A52-F623-4E2D-BFDC-957F20CEA38B}" destId="{814520DC-A423-4D26-A680-0096A5CA662B}" srcOrd="6" destOrd="0" presId="urn:microsoft.com/office/officeart/2005/8/layout/arrow2"/>
    <dgm:cxn modelId="{B56C66BC-53C5-42C8-870F-A5D661FE8100}" type="presParOf" srcId="{219A8A52-F623-4E2D-BFDC-957F20CEA38B}" destId="{D04FA97E-E2BB-4158-9D38-ABE840A80373}" srcOrd="7" destOrd="0" presId="urn:microsoft.com/office/officeart/2005/8/layout/arrow2"/>
    <dgm:cxn modelId="{03649A81-6A7B-4436-BDB3-A1CCAC46DEBE}" type="presParOf" srcId="{219A8A52-F623-4E2D-BFDC-957F20CEA38B}" destId="{987FE50D-6794-40DA-828B-1559E158BAA5}" srcOrd="8" destOrd="0" presId="urn:microsoft.com/office/officeart/2005/8/layout/arrow2"/>
    <dgm:cxn modelId="{D7159033-2951-4C78-888C-09D03C242C24}" type="presParOf" srcId="{219A8A52-F623-4E2D-BFDC-957F20CEA38B}" destId="{319FF91C-445A-4863-BE05-61647C6877D1}"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UPS: Uninterruptible power supply</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7369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sz="quarter" idx="10"/>
          </p:nvPr>
        </p:nvSpPr>
        <p:spPr/>
        <p:txBody>
          <a:bodyPr/>
          <a:lstStyle/>
          <a:p>
            <a:r>
              <a:rPr lang="en-US" smtClean="0"/>
              <a:t>The rectifier is a circuit that converts AC </a:t>
            </a:r>
            <a:r>
              <a:rPr lang="en-US" altLang="zh-CN" smtClean="0"/>
              <a:t>power</a:t>
            </a:r>
            <a:r>
              <a:rPr lang="en-US" smtClean="0"/>
              <a:t> into DC power to provide stable DC power for the downstream inverter. In addition, the input power factor is adjusted to a value closer to 1, which reduces the pollution to the power grid.</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74567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sz="quarter" idx="10"/>
          </p:nvPr>
        </p:nvSpPr>
        <p:spPr/>
        <p:txBody>
          <a:bodyPr/>
          <a:lstStyle/>
          <a:p>
            <a:r>
              <a:rPr lang="en-US" smtClean="0"/>
              <a:t>The inverter is a circuit that converts DC power into AC power.</a:t>
            </a:r>
          </a:p>
          <a:p>
            <a:r>
              <a:rPr lang="en-US" smtClean="0"/>
              <a:t>During a mains outage, the inverter converts the DC power supplied by batteries into AC power for loads. It also converts DC power from the boost circuit of the upstream rectifier into pure AC power for loads by high-speed operation of switching diodes.</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81847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sz="quarter" idx="10"/>
          </p:nvPr>
        </p:nvSpPr>
        <p:spPr/>
        <p:txBody>
          <a:bodyPr/>
          <a:lstStyle/>
          <a:p>
            <a:r>
              <a:rPr lang="en-US" dirty="0" smtClean="0"/>
              <a:t>Internal bypass: When the main converter becomes faulty or fails to work properly, for example, due to </a:t>
            </a:r>
            <a:r>
              <a:rPr lang="en-US" dirty="0" err="1" smtClean="0"/>
              <a:t>overtemperature</a:t>
            </a:r>
            <a:r>
              <a:rPr lang="en-US" dirty="0" smtClean="0"/>
              <a:t> or overload, the UPS can switch to internal bypass mode automatically and manually.</a:t>
            </a:r>
          </a:p>
          <a:p>
            <a:r>
              <a:rPr lang="en-US" dirty="0" smtClean="0"/>
              <a:t>Maintenance bypass: It is used to separate one or more power circuits of the UPS to ensure security and/or power continuity of loads during maintenance. When the maintenance bypass is enabled, the main power supply or backup power supply can supply power to loads. In this case, loads are not protected.</a:t>
            </a:r>
          </a:p>
          <a:p>
            <a:r>
              <a:rPr lang="en-US" dirty="0" smtClean="0"/>
              <a:t>Focus on the differences between the two.</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823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sz="quarter" idx="10"/>
          </p:nvPr>
        </p:nvSpPr>
        <p:spPr/>
        <p:txBody>
          <a:bodyPr/>
          <a:lstStyle/>
          <a:p>
            <a:r>
              <a:rPr lang="en-US" smtClean="0"/>
              <a:t>Batteries supply DC power to the inverter to ensure continuous power supply when a mains outage occurs.</a:t>
            </a:r>
          </a:p>
          <a:p>
            <a:r>
              <a:rPr lang="en-US" smtClean="0"/>
              <a:t>Typically, the battery voltage is 2 V, 6 V, or 12 V. UPSs often use 12 V batteries. Batteries are connected in serial or parallel to provide required DC current and backup capacity.</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11161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4738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499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788167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601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1701915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704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latin typeface="Arial" charset="0"/>
              <a:cs typeface="Arial" charset="0"/>
            </a:endParaRPr>
          </a:p>
        </p:txBody>
      </p:sp>
    </p:spTree>
    <p:extLst>
      <p:ext uri="{BB962C8B-B14F-4D97-AF65-F5344CB8AC3E}">
        <p14:creationId xmlns:p14="http://schemas.microsoft.com/office/powerpoint/2010/main" val="649291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806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latin typeface="Arial" charset="0"/>
              <a:cs typeface="Arial" charset="0"/>
            </a:endParaRPr>
          </a:p>
        </p:txBody>
      </p:sp>
    </p:spTree>
    <p:extLst>
      <p:ext uri="{BB962C8B-B14F-4D97-AF65-F5344CB8AC3E}">
        <p14:creationId xmlns:p14="http://schemas.microsoft.com/office/powerpoint/2010/main" val="4183120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235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96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90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1621759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890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4079980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9216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latin typeface="Arial" charset="0"/>
              <a:cs typeface="Arial" charset="0"/>
            </a:endParaRPr>
          </a:p>
        </p:txBody>
      </p:sp>
    </p:spTree>
    <p:extLst>
      <p:ext uri="{BB962C8B-B14F-4D97-AF65-F5344CB8AC3E}">
        <p14:creationId xmlns:p14="http://schemas.microsoft.com/office/powerpoint/2010/main" val="3074597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bwMode="auto">
          <a:xfrm>
            <a:off x="750888" y="742950"/>
            <a:ext cx="5541962" cy="3117850"/>
          </a:xfrm>
          <a:noFill/>
          <a:ln>
            <a:solidFill>
              <a:srgbClr val="000000"/>
            </a:solidFill>
            <a:miter lim="800000"/>
            <a:headEnd/>
            <a:tailEnd/>
          </a:ln>
        </p:spPr>
      </p:sp>
      <p:sp>
        <p:nvSpPr>
          <p:cNvPr id="93187" name="Rectangle 158"/>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2528401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4089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53411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7523" name="备注占位符 2"/>
          <p:cNvSpPr>
            <a:spLocks noGrp="1"/>
          </p:cNvSpPr>
          <p:nvPr>
            <p:ph type="body" idx="1"/>
          </p:nvPr>
        </p:nvSpPr>
        <p:spPr bwMode="auto">
          <a:noFill/>
        </p:spPr>
        <p:txBody>
          <a:bodyPr wrap="square" numCol="1" anchor="t" anchorCtr="0" compatLnSpc="1">
            <a:prstTxWarp prst="textNoShape">
              <a:avLst/>
            </a:prstTxWarp>
          </a:bodyPr>
          <a:lstStyle/>
          <a:p>
            <a:pPr eaLnBrk="0" fontAlgn="ctr" hangingPunct="0">
              <a:lnSpc>
                <a:spcPct val="15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Application scenarios</a:t>
            </a:r>
          </a:p>
          <a:p>
            <a:pPr lvl="1" eaLnBrk="0" fontAlgn="ctr" hangingPunct="0">
              <a:lnSpc>
                <a:spcPct val="15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Customer service centers</a:t>
            </a:r>
          </a:p>
          <a:p>
            <a:pPr lvl="1" eaLnBrk="0" fontAlgn="ctr" hangingPunct="0">
              <a:lnSpc>
                <a:spcPct val="15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Offices NMS servers</a:t>
            </a:r>
          </a:p>
          <a:p>
            <a:pPr lvl="1" eaLnBrk="0" fontAlgn="ctr" hangingPunct="0">
              <a:lnSpc>
                <a:spcPct val="15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Access devices</a:t>
            </a:r>
          </a:p>
        </p:txBody>
      </p:sp>
    </p:spTree>
    <p:extLst>
      <p:ext uri="{BB962C8B-B14F-4D97-AF65-F5344CB8AC3E}">
        <p14:creationId xmlns:p14="http://schemas.microsoft.com/office/powerpoint/2010/main" val="1876521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5475" name="备注占位符 2"/>
          <p:cNvSpPr>
            <a:spLocks noGrp="1"/>
          </p:cNvSpPr>
          <p:nvPr>
            <p:ph type="body" idx="1"/>
          </p:nvPr>
        </p:nvSpPr>
        <p:spPr bwMode="auto">
          <a:noFill/>
        </p:spPr>
        <p:txBody>
          <a:bodyPr wrap="square" numCol="1" anchor="t" anchorCtr="0" compatLnSpc="1">
            <a:prstTxWarp prst="textNoShape">
              <a:avLst/>
            </a:prstTxWarp>
          </a:bodyPr>
          <a:lstStyle/>
          <a:p>
            <a:r>
              <a:rPr lang="en-US" altLang="zh-CN" sz="1100" dirty="0" smtClean="0">
                <a:sym typeface="Arial" charset="0"/>
              </a:rPr>
              <a:t>Application scenarios</a:t>
            </a:r>
          </a:p>
          <a:p>
            <a:pPr lvl="1"/>
            <a:r>
              <a:rPr lang="en-US" altLang="zh-CN" sz="1100" dirty="0" smtClean="0">
                <a:sym typeface="Arial" charset="0"/>
              </a:rPr>
              <a:t>Equipment rooms of data centers, such as the IDC</a:t>
            </a:r>
          </a:p>
          <a:p>
            <a:pPr lvl="1"/>
            <a:r>
              <a:rPr lang="en-US" altLang="zh-CN" sz="1100" dirty="0" smtClean="0">
                <a:sym typeface="Arial" charset="0"/>
              </a:rPr>
              <a:t>Central equipment rooms</a:t>
            </a:r>
          </a:p>
        </p:txBody>
      </p:sp>
    </p:spTree>
    <p:extLst>
      <p:ext uri="{BB962C8B-B14F-4D97-AF65-F5344CB8AC3E}">
        <p14:creationId xmlns:p14="http://schemas.microsoft.com/office/powerpoint/2010/main" val="19695873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6499" name="备注占位符 2"/>
          <p:cNvSpPr>
            <a:spLocks noGrp="1"/>
          </p:cNvSpPr>
          <p:nvPr>
            <p:ph type="body" idx="1"/>
          </p:nvPr>
        </p:nvSpPr>
        <p:spPr bwMode="auto">
          <a:noFill/>
        </p:spPr>
        <p:txBody>
          <a:bodyPr wrap="square" numCol="1" anchor="t" anchorCtr="0" compatLnSpc="1">
            <a:prstTxWarp prst="textNoShape">
              <a:avLst/>
            </a:prstTxWarp>
          </a:bodyPr>
          <a:lstStyle/>
          <a:p>
            <a:pPr eaLnBrk="0" fontAlgn="ctr" hangingPunct="0">
              <a:lnSpc>
                <a:spcPct val="14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Application scenarios</a:t>
            </a:r>
          </a:p>
          <a:p>
            <a:pPr lvl="1" eaLnBrk="0" fontAlgn="ctr" hangingPunct="0">
              <a:lnSpc>
                <a:spcPct val="14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Key equipment, such as routers, charging servers, and value-added servers in core equipment rooms</a:t>
            </a:r>
          </a:p>
          <a:p>
            <a:pPr lvl="1" eaLnBrk="0" fontAlgn="ctr" hangingPunct="0">
              <a:lnSpc>
                <a:spcPct val="140000"/>
              </a:lnSpc>
              <a:buClr>
                <a:schemeClr val="bg1">
                  <a:lumMod val="50000"/>
                </a:schemeClr>
              </a:buClr>
              <a:buSzPct val="60000"/>
              <a:defRPr/>
            </a:pPr>
            <a:r>
              <a:rPr lang="en-US" altLang="zh-CN" sz="1100" kern="1200" dirty="0" smtClean="0">
                <a:latin typeface="+mn-lt"/>
                <a:ea typeface="Arial Unicode MS" pitchFamily="34" charset="-122"/>
                <a:cs typeface="Arial Unicode MS" pitchFamily="34" charset="-122"/>
                <a:sym typeface="Arial" charset="0"/>
              </a:rPr>
              <a:t>IT equipment in key convergence equipment rooms and switching rooms.</a:t>
            </a:r>
          </a:p>
          <a:p>
            <a:pPr marL="180975" lvl="1" indent="-180975" algn="l" rtl="0" eaLnBrk="0" fontAlgn="ctr" hangingPunct="0">
              <a:lnSpc>
                <a:spcPct val="140000"/>
              </a:lnSpc>
              <a:spcBef>
                <a:spcPct val="0"/>
              </a:spcBef>
              <a:spcAft>
                <a:spcPts val="600"/>
              </a:spcAft>
              <a:buClr>
                <a:schemeClr val="bg1">
                  <a:lumMod val="50000"/>
                </a:schemeClr>
              </a:buClr>
              <a:buSzPct val="60000"/>
              <a:buFont typeface="Arial" panose="020B0604020202020204" pitchFamily="34" charset="0"/>
              <a:buChar char="•"/>
              <a:defRPr/>
            </a:pPr>
            <a:r>
              <a:rPr lang="en-US" altLang="zh-CN" sz="1100" kern="1200" dirty="0" smtClean="0">
                <a:latin typeface="+mn-lt"/>
                <a:ea typeface="Arial Unicode MS" pitchFamily="34" charset="-122"/>
                <a:cs typeface="Arial Unicode MS" pitchFamily="34" charset="-122"/>
                <a:sym typeface="Arial" charset="0"/>
              </a:rPr>
              <a:t>Advantage: Flexible configuration and strong expansion capability, meeting different requirements.</a:t>
            </a:r>
          </a:p>
        </p:txBody>
      </p:sp>
    </p:spTree>
    <p:extLst>
      <p:ext uri="{BB962C8B-B14F-4D97-AF65-F5344CB8AC3E}">
        <p14:creationId xmlns:p14="http://schemas.microsoft.com/office/powerpoint/2010/main" val="197403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5401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41056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2099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9571" name="备注占位符 2"/>
          <p:cNvSpPr>
            <a:spLocks noGrp="1"/>
          </p:cNvSpPr>
          <p:nvPr>
            <p:ph type="body" idx="1"/>
          </p:nvPr>
        </p:nvSpPr>
        <p:spPr bwMode="auto">
          <a:noFill/>
        </p:spPr>
        <p:txBody>
          <a:bodyPr wrap="square" numCol="1" anchor="t" anchorCtr="0" compatLnSpc="1">
            <a:prstTxWarp prst="textNoShape">
              <a:avLst/>
            </a:prstTxWarp>
          </a:bodyPr>
          <a:lstStyle/>
          <a:p>
            <a:pPr marL="180000" marR="0" indent="-180000" algn="l" defTabSz="914400" rtl="0" eaLnBrk="1" fontAlgn="base" latinLnBrk="0" hangingPunct="1">
              <a:lnSpc>
                <a:spcPct val="125000"/>
              </a:lnSpc>
              <a:spcBef>
                <a:spcPct val="0"/>
              </a:spcBef>
              <a:spcAft>
                <a:spcPts val="600"/>
              </a:spcAft>
              <a:buClrTx/>
              <a:buSzPct val="60000"/>
              <a:buFont typeface="Arial" panose="020B0604020202020204" pitchFamily="34" charset="0"/>
              <a:buChar char="•"/>
              <a:tabLst/>
              <a:defRPr/>
            </a:pPr>
            <a:r>
              <a:rPr lang="en-US" altLang="zh-CN" sz="1100" dirty="0" smtClean="0">
                <a:sym typeface="Arial" charset="0"/>
              </a:rPr>
              <a:t>A single UPS system meets the power supply requirements to key loads. N indicates the number of UPSs required for minimum power supply.</a:t>
            </a:r>
          </a:p>
          <a:p>
            <a:pPr eaLnBrk="1" hangingPunct="1">
              <a:spcBef>
                <a:spcPct val="0"/>
              </a:spcBef>
              <a:buNone/>
            </a:pPr>
            <a:endParaRPr lang="zh-CN" altLang="en-US" dirty="0" smtClean="0">
              <a:latin typeface="Arial" charset="0"/>
              <a:cs typeface="Arial" charset="0"/>
            </a:endParaRPr>
          </a:p>
        </p:txBody>
      </p:sp>
    </p:spTree>
    <p:extLst>
      <p:ext uri="{BB962C8B-B14F-4D97-AF65-F5344CB8AC3E}">
        <p14:creationId xmlns:p14="http://schemas.microsoft.com/office/powerpoint/2010/main" val="2788876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eaLnBrk="0" fontAlgn="ctr" hangingPunct="0">
              <a:lnSpc>
                <a:spcPct val="150000"/>
              </a:lnSpc>
              <a:buSzPct val="100000"/>
              <a:defRPr/>
            </a:pPr>
            <a:r>
              <a:rPr lang="en-US" altLang="zh-CN" sz="1100" dirty="0" smtClean="0">
                <a:solidFill>
                  <a:schemeClr val="tx1"/>
                </a:solidFill>
                <a:latin typeface="+mn-lt"/>
                <a:ea typeface="Arial Unicode MS" pitchFamily="34" charset="-122"/>
                <a:cs typeface="Arial Unicode MS" pitchFamily="34" charset="-122"/>
                <a:sym typeface="Arial" charset="0"/>
              </a:rPr>
              <a:t>Redundant parallel system configuration solution.</a:t>
            </a:r>
          </a:p>
          <a:p>
            <a:pPr lvl="1" eaLnBrk="0" fontAlgn="ctr" hangingPunct="0">
              <a:lnSpc>
                <a:spcPct val="150000"/>
              </a:lnSpc>
              <a:buSzPct val="100000"/>
              <a:defRPr/>
            </a:pPr>
            <a:r>
              <a:rPr lang="en-US" altLang="zh-CN" sz="1100" dirty="0" smtClean="0">
                <a:solidFill>
                  <a:schemeClr val="tx1"/>
                </a:solidFill>
                <a:latin typeface="+mn-lt"/>
                <a:ea typeface="Arial Unicode MS" pitchFamily="34" charset="-122"/>
                <a:cs typeface="Arial Unicode MS" pitchFamily="34" charset="-122"/>
                <a:sym typeface="Arial" charset="0"/>
              </a:rPr>
              <a:t>When a UPS is faulty, key loads do not need to be powered in bypass mode.</a:t>
            </a:r>
          </a:p>
          <a:p>
            <a:pPr lvl="1" eaLnBrk="0" fontAlgn="ctr" hangingPunct="0">
              <a:lnSpc>
                <a:spcPct val="150000"/>
              </a:lnSpc>
              <a:buSzPct val="100000"/>
              <a:defRPr/>
            </a:pPr>
            <a:r>
              <a:rPr lang="en-US" altLang="zh-CN" sz="1100" dirty="0" smtClean="0">
                <a:solidFill>
                  <a:schemeClr val="tx1"/>
                </a:solidFill>
                <a:latin typeface="+mn-lt"/>
                <a:ea typeface="Arial Unicode MS" pitchFamily="34" charset="-122"/>
                <a:cs typeface="Arial Unicode MS" pitchFamily="34" charset="-122"/>
                <a:sym typeface="Arial" charset="0"/>
              </a:rPr>
              <a:t>Outputs of multiple UPSs with the same capacity in a parallel system can be converged.</a:t>
            </a:r>
          </a:p>
          <a:p>
            <a:pPr lvl="1" eaLnBrk="0" fontAlgn="ctr" hangingPunct="0">
              <a:lnSpc>
                <a:spcPct val="150000"/>
              </a:lnSpc>
              <a:buSzPct val="100000"/>
              <a:defRPr/>
            </a:pPr>
            <a:r>
              <a:rPr lang="en-US" altLang="zh-CN" sz="1100" dirty="0" smtClean="0">
                <a:solidFill>
                  <a:schemeClr val="tx1"/>
                </a:solidFill>
                <a:latin typeface="+mn-lt"/>
                <a:ea typeface="Arial Unicode MS" pitchFamily="34" charset="-122"/>
                <a:cs typeface="Arial Unicode MS" pitchFamily="34" charset="-122"/>
                <a:sym typeface="Arial" charset="0"/>
              </a:rPr>
              <a:t>Communications cables are required to connecting UPSs in a parallel system to ensure output phase and amplitude synchronization between UPSs.</a:t>
            </a:r>
          </a:p>
          <a:p>
            <a:pPr>
              <a:buNone/>
            </a:pPr>
            <a:endParaRPr lang="zh-CN" altLang="en-US" sz="1100" dirty="0">
              <a:latin typeface="FrutigerNext LT Regular" pitchFamily="34" charset="0"/>
            </a:endParaRPr>
          </a:p>
        </p:txBody>
      </p:sp>
    </p:spTree>
    <p:extLst>
      <p:ext uri="{BB962C8B-B14F-4D97-AF65-F5344CB8AC3E}">
        <p14:creationId xmlns:p14="http://schemas.microsoft.com/office/powerpoint/2010/main" val="5229205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11619" name="备注占位符 2"/>
          <p:cNvSpPr>
            <a:spLocks noGrp="1"/>
          </p:cNvSpPr>
          <p:nvPr>
            <p:ph type="body" idx="1"/>
          </p:nvPr>
        </p:nvSpPr>
        <p:spPr bwMode="auto">
          <a:noFill/>
        </p:spPr>
        <p:txBody>
          <a:bodyPr wrap="square" numCol="1" anchor="t" anchorCtr="0" compatLnSpc="1">
            <a:prstTxWarp prst="textNoShape">
              <a:avLst/>
            </a:prstTxWarp>
          </a:bodyPr>
          <a:lstStyle/>
          <a:p>
            <a:pPr marL="302400" indent="-302400">
              <a:lnSpc>
                <a:spcPct val="130000"/>
              </a:lnSpc>
            </a:pPr>
            <a:r>
              <a:rPr lang="en-US" altLang="zh-CN" sz="1100" dirty="0" smtClean="0">
                <a:sym typeface="Arial" charset="0"/>
              </a:rPr>
              <a:t>Dual-bus system</a:t>
            </a:r>
          </a:p>
          <a:p>
            <a:pPr marL="662400" lvl="1" indent="-302400">
              <a:lnSpc>
                <a:spcPct val="130000"/>
              </a:lnSpc>
            </a:pPr>
            <a:r>
              <a:rPr lang="en-US" altLang="zh-CN" sz="1100" dirty="0" smtClean="0">
                <a:sym typeface="Arial" charset="0"/>
              </a:rPr>
              <a:t>No single point failure</a:t>
            </a:r>
          </a:p>
          <a:p>
            <a:pPr marL="662400" lvl="1" indent="-302400">
              <a:lnSpc>
                <a:spcPct val="130000"/>
              </a:lnSpc>
            </a:pPr>
            <a:r>
              <a:rPr lang="en-US" altLang="zh-CN" sz="1100" dirty="0" smtClean="0">
                <a:sym typeface="Arial" charset="0"/>
              </a:rPr>
              <a:t>High reliability and cost</a:t>
            </a:r>
          </a:p>
          <a:p>
            <a:pPr eaLnBrk="1" hangingPunct="1">
              <a:spcBef>
                <a:spcPct val="0"/>
              </a:spcBef>
            </a:pPr>
            <a:endParaRPr lang="zh-CN" altLang="en-US" dirty="0" smtClean="0">
              <a:latin typeface="Arial" charset="0"/>
              <a:cs typeface="Arial" charset="0"/>
            </a:endParaRPr>
          </a:p>
        </p:txBody>
      </p:sp>
    </p:spTree>
    <p:extLst>
      <p:ext uri="{BB962C8B-B14F-4D97-AF65-F5344CB8AC3E}">
        <p14:creationId xmlns:p14="http://schemas.microsoft.com/office/powerpoint/2010/main" val="11618608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1636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983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19671330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972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1310009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99331" name="备注占位符 2"/>
          <p:cNvSpPr>
            <a:spLocks noGrp="1"/>
          </p:cNvSpPr>
          <p:nvPr>
            <p:ph type="body" idx="1"/>
          </p:nvPr>
        </p:nvSpPr>
        <p:spPr bwMode="auto">
          <a:noFill/>
        </p:spPr>
        <p:txBody>
          <a:bodyPr wrap="square" numCol="1" anchor="t" anchorCtr="0" compatLnSpc="1">
            <a:prstTxWarp prst="textNoShape">
              <a:avLst/>
            </a:prstTxWarp>
          </a:bodyPr>
          <a:lstStyle/>
          <a:p>
            <a:pPr>
              <a:lnSpc>
                <a:spcPct val="130000"/>
              </a:lnSpc>
            </a:pPr>
            <a:r>
              <a:rPr lang="en-US" altLang="zh-CN" sz="1100" dirty="0" smtClean="0">
                <a:sym typeface="Arial" charset="0"/>
              </a:rPr>
              <a:t>The system must be smoothly upgraded in the future.</a:t>
            </a:r>
          </a:p>
          <a:p>
            <a:pPr>
              <a:lnSpc>
                <a:spcPct val="130000"/>
              </a:lnSpc>
            </a:pPr>
            <a:r>
              <a:rPr lang="en-US" altLang="zh-CN" sz="1100" dirty="0" smtClean="0">
                <a:sym typeface="Arial" charset="0"/>
              </a:rPr>
              <a:t>An intelligent remote monitoring solution must be provided to ensure uninterruptible power supply in an integrated manner.</a:t>
            </a:r>
          </a:p>
          <a:p>
            <a:pPr marL="180000" marR="0" lvl="0" indent="-180000" algn="l" defTabSz="1219304" rtl="0" eaLnBrk="1" fontAlgn="ctr" latinLnBrk="0" hangingPunct="1">
              <a:lnSpc>
                <a:spcPct val="130000"/>
              </a:lnSpc>
              <a:spcBef>
                <a:spcPts val="0"/>
              </a:spcBef>
              <a:spcAft>
                <a:spcPts val="600"/>
              </a:spcAft>
              <a:buClrTx/>
              <a:buSzTx/>
              <a:buFont typeface="Huawei Sans" panose="020C0503030203020204" pitchFamily="34" charset="0"/>
              <a:buChar char="•"/>
              <a:tabLst/>
              <a:defRPr/>
            </a:pPr>
            <a:r>
              <a:rPr lang="en-US" altLang="zh-CN" sz="1100" dirty="0" smtClean="0">
                <a:sym typeface="Arial" charset="0"/>
              </a:rPr>
              <a:t>Image Source: </a:t>
            </a:r>
            <a:r>
              <a:rPr lang="en-US" altLang="zh-CN" dirty="0" smtClean="0">
                <a:sym typeface="Arial" charset="0"/>
              </a:rPr>
              <a:t>http://3ms.huawei.com/multimedia/docMaintain/mmMaintain.do?method=showMMDetail&amp;f_id=img202008220107</a:t>
            </a:r>
          </a:p>
          <a:p>
            <a:pPr>
              <a:lnSpc>
                <a:spcPct val="130000"/>
              </a:lnSpc>
            </a:pPr>
            <a:endParaRPr lang="en-US" altLang="zh-CN" sz="1100" dirty="0" smtClean="0">
              <a:sym typeface="Arial" charset="0"/>
            </a:endParaRPr>
          </a:p>
        </p:txBody>
      </p:sp>
    </p:spTree>
    <p:extLst>
      <p:ext uri="{BB962C8B-B14F-4D97-AF65-F5344CB8AC3E}">
        <p14:creationId xmlns:p14="http://schemas.microsoft.com/office/powerpoint/2010/main" val="42286185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1379" name="备注占位符 2"/>
          <p:cNvSpPr>
            <a:spLocks noGrp="1"/>
          </p:cNvSpPr>
          <p:nvPr>
            <p:ph type="body" idx="1"/>
          </p:nvPr>
        </p:nvSpPr>
        <p:spPr bwMode="auto">
          <a:noFill/>
        </p:spPr>
        <p:txBody>
          <a:bodyPr wrap="square" numCol="1" anchor="t" anchorCtr="0" compatLnSpc="1">
            <a:prstTxWarp prst="textNoShape">
              <a:avLst/>
            </a:prstTxWarp>
          </a:bodyPr>
          <a:lstStyle/>
          <a:p>
            <a:pPr>
              <a:lnSpc>
                <a:spcPct val="130000"/>
              </a:lnSpc>
            </a:pPr>
            <a:r>
              <a:rPr lang="en-US" altLang="zh-CN" sz="1100" dirty="0" smtClean="0">
                <a:sym typeface="Arial" charset="0"/>
              </a:rPr>
              <a:t>NMSs require the UPS capacity of 1 kW to 10 kW and power backup time of 1 hour.</a:t>
            </a:r>
          </a:p>
          <a:p>
            <a:pPr>
              <a:lnSpc>
                <a:spcPct val="130000"/>
              </a:lnSpc>
            </a:pPr>
            <a:r>
              <a:rPr lang="en-US" altLang="zh-CN" sz="1100" dirty="0" smtClean="0">
                <a:sym typeface="Arial" charset="0"/>
              </a:rPr>
              <a:t>NMSs feature abundant ports, easy maintenance, and simple cable routing.</a:t>
            </a:r>
            <a:endParaRPr lang="zh-CN" altLang="en-US" sz="1100" dirty="0" smtClean="0"/>
          </a:p>
        </p:txBody>
      </p:sp>
    </p:spTree>
    <p:extLst>
      <p:ext uri="{BB962C8B-B14F-4D97-AF65-F5344CB8AC3E}">
        <p14:creationId xmlns:p14="http://schemas.microsoft.com/office/powerpoint/2010/main" val="27190275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100355" name="备注占位符 2"/>
          <p:cNvSpPr>
            <a:spLocks noGrp="1"/>
          </p:cNvSpPr>
          <p:nvPr>
            <p:ph type="body" idx="1"/>
          </p:nvPr>
        </p:nvSpPr>
        <p:spPr bwMode="auto">
          <a:noFill/>
        </p:spPr>
        <p:txBody>
          <a:bodyPr wrap="square" numCol="1" anchor="t" anchorCtr="0" compatLnSpc="1">
            <a:prstTxWarp prst="textNoShape">
              <a:avLst/>
            </a:prstTxWarp>
          </a:bodyPr>
          <a:lstStyle/>
          <a:p>
            <a:pPr marL="180975" marR="0" lvl="1" indent="-180975" algn="l" defTabSz="914400" rtl="0" eaLnBrk="1" fontAlgn="base" latinLnBrk="0" hangingPunct="1">
              <a:lnSpc>
                <a:spcPct val="125000"/>
              </a:lnSpc>
              <a:spcBef>
                <a:spcPct val="0"/>
              </a:spcBef>
              <a:spcAft>
                <a:spcPts val="600"/>
              </a:spcAft>
              <a:buClrTx/>
              <a:buSzPct val="60000"/>
              <a:buFont typeface="Arial" panose="020B0604020202020204" pitchFamily="34" charset="0"/>
              <a:buChar char="•"/>
              <a:tabLst/>
              <a:defRPr/>
            </a:pPr>
            <a:r>
              <a:rPr lang="en-US" altLang="zh-CN" sz="1100" dirty="0" smtClean="0">
                <a:cs typeface="+mn-cs"/>
                <a:sym typeface="Arial" charset="0"/>
              </a:rPr>
              <a:t>The input and output power distribution frames (PDFs) must have liquid crystal displays (LCDs).</a:t>
            </a:r>
          </a:p>
          <a:p>
            <a:pPr marL="180975" marR="0" lvl="1" indent="-180975" algn="l" defTabSz="914400" rtl="0" eaLnBrk="1" fontAlgn="base" latinLnBrk="0" hangingPunct="1">
              <a:lnSpc>
                <a:spcPct val="125000"/>
              </a:lnSpc>
              <a:spcBef>
                <a:spcPct val="0"/>
              </a:spcBef>
              <a:spcAft>
                <a:spcPts val="600"/>
              </a:spcAft>
              <a:buClrTx/>
              <a:buSzPct val="60000"/>
              <a:buFont typeface="Arial" panose="020B0604020202020204" pitchFamily="34" charset="0"/>
              <a:buChar char="•"/>
              <a:tabLst/>
              <a:defRPr/>
            </a:pPr>
            <a:r>
              <a:rPr lang="en-US" altLang="zh-CN" sz="1100" dirty="0" smtClean="0">
                <a:sym typeface="Arial" charset="0"/>
              </a:rPr>
              <a:t>Image Source: </a:t>
            </a:r>
            <a:r>
              <a:rPr lang="en-US" altLang="zh-CN" dirty="0" smtClean="0"/>
              <a:t>http://3ms.huawei.com/multimedia/docMaintain/mmMaintain.do?method=showMMDetail&amp;f_id=img202008150401</a:t>
            </a:r>
            <a:endParaRPr lang="en-US" altLang="zh-CN" sz="1100" dirty="0" smtClean="0">
              <a:cs typeface="+mn-cs"/>
              <a:sym typeface="Arial" charset="0"/>
            </a:endParaRPr>
          </a:p>
        </p:txBody>
      </p:sp>
    </p:spTree>
    <p:extLst>
      <p:ext uri="{BB962C8B-B14F-4D97-AF65-F5344CB8AC3E}">
        <p14:creationId xmlns:p14="http://schemas.microsoft.com/office/powerpoint/2010/main" val="775151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04820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a:t>
            </a:r>
            <a:r>
              <a:rPr lang="en-US" altLang="zh-CN" dirty="0" smtClean="0"/>
              <a:t>Power grid pollution affects network and device security.</a:t>
            </a:r>
          </a:p>
          <a:p>
            <a:r>
              <a:rPr lang="en-US" altLang="zh-CN" dirty="0" smtClean="0"/>
              <a:t>2</a:t>
            </a:r>
            <a:r>
              <a:rPr lang="zh-CN" altLang="en-US" dirty="0" smtClean="0"/>
              <a:t>、</a:t>
            </a:r>
            <a:r>
              <a:rPr lang="en-US" altLang="zh-CN" dirty="0" smtClean="0"/>
              <a:t>The modularized design facilitates capacity expansion and prevents excessive investment in initial construction</a:t>
            </a:r>
            <a:r>
              <a:rPr lang="zh-CN" altLang="en-US" dirty="0" smtClean="0"/>
              <a:t>；</a:t>
            </a:r>
            <a:r>
              <a:rPr lang="en-US" altLang="zh-CN" dirty="0" smtClean="0"/>
              <a:t>The redundancy design increases reliability and availability.</a:t>
            </a:r>
          </a:p>
          <a:p>
            <a:pPr marL="180000" indent="-180000"/>
            <a:r>
              <a:rPr lang="en-US" altLang="zh-CN" dirty="0" smtClean="0"/>
              <a:t>3</a:t>
            </a:r>
            <a:r>
              <a:rPr lang="zh-CN" altLang="en-US" dirty="0" smtClean="0"/>
              <a:t>、</a:t>
            </a:r>
            <a:r>
              <a:rPr lang="en-US" altLang="zh-CN" dirty="0" smtClean="0"/>
              <a:t>N,N+1 or</a:t>
            </a:r>
            <a:r>
              <a:rPr lang="en-US" altLang="zh-CN" baseline="0" dirty="0" smtClean="0"/>
              <a:t> 2N?</a:t>
            </a:r>
            <a:endParaRPr lang="zh-CN" altLang="en-US" dirty="0"/>
          </a:p>
        </p:txBody>
      </p:sp>
    </p:spTree>
    <p:extLst>
      <p:ext uri="{BB962C8B-B14F-4D97-AF65-F5344CB8AC3E}">
        <p14:creationId xmlns:p14="http://schemas.microsoft.com/office/powerpoint/2010/main" val="32882619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79010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98047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32391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r>
              <a:rPr lang="en-US" altLang="zh-CN" dirty="0" smtClean="0"/>
              <a:t>2015.7.4</a:t>
            </a:r>
          </a:p>
          <a:p>
            <a:pPr lvl="1"/>
            <a:r>
              <a:rPr lang="zh-CN" altLang="en-US" dirty="0" smtClean="0"/>
              <a:t>调整版权和页码对齐，位于参考线</a:t>
            </a:r>
            <a:r>
              <a:rPr lang="en-US" altLang="zh-CN" dirty="0" smtClean="0"/>
              <a:t>8.5</a:t>
            </a:r>
            <a:r>
              <a:rPr lang="zh-CN" altLang="en-US" dirty="0" smtClean="0"/>
              <a:t>到</a:t>
            </a:r>
            <a:r>
              <a:rPr lang="en-US" altLang="zh-CN" dirty="0" smtClean="0"/>
              <a:t>8.9</a:t>
            </a:r>
            <a:r>
              <a:rPr lang="zh-CN" altLang="en-US" dirty="0" smtClean="0"/>
              <a:t>之间。</a:t>
            </a:r>
            <a:endParaRPr lang="en-US" altLang="zh-CN" dirty="0" smtClean="0"/>
          </a:p>
          <a:p>
            <a:pPr lvl="0"/>
            <a:r>
              <a:rPr lang="en-US" altLang="zh-CN" dirty="0" smtClean="0"/>
              <a:t>2015.7.14</a:t>
            </a:r>
          </a:p>
          <a:p>
            <a:pPr lvl="1"/>
            <a:r>
              <a:rPr lang="zh-CN" altLang="en-US" dirty="0" smtClean="0"/>
              <a:t>新增更多信息和推荐的样例。</a:t>
            </a:r>
            <a:endParaRPr lang="en-US" altLang="zh-CN" dirty="0" smtClean="0"/>
          </a:p>
          <a:p>
            <a:pPr lvl="0"/>
            <a:r>
              <a:rPr lang="en-US" altLang="zh-CN" dirty="0" smtClean="0"/>
              <a:t>2015.8.3</a:t>
            </a:r>
          </a:p>
          <a:p>
            <a:pPr lvl="1"/>
            <a:r>
              <a:rPr lang="zh-CN" altLang="en-US" dirty="0" smtClean="0"/>
              <a:t>胶片主体和备注页，段落设置为“允许标点溢出边界”。</a:t>
            </a:r>
            <a:endParaRPr lang="en-US" altLang="zh-CN" dirty="0" smtClean="0"/>
          </a:p>
          <a:p>
            <a:pPr lvl="0"/>
            <a:r>
              <a:rPr lang="en-US" altLang="zh-CN" dirty="0" smtClean="0"/>
              <a:t>2015.8.4</a:t>
            </a:r>
          </a:p>
          <a:p>
            <a:pPr lvl="1"/>
            <a:r>
              <a:rPr lang="zh-CN" altLang="en-US" dirty="0" smtClean="0"/>
              <a:t>删除缩略语页。</a:t>
            </a:r>
            <a:endParaRPr lang="en-US" altLang="zh-CN" dirty="0" smtClean="0"/>
          </a:p>
          <a:p>
            <a:pPr lvl="0"/>
            <a:r>
              <a:rPr lang="en-US" altLang="zh-CN" dirty="0" smtClean="0"/>
              <a:t>2016.12.12</a:t>
            </a:r>
          </a:p>
          <a:p>
            <a:pPr lvl="1"/>
            <a:r>
              <a:rPr lang="en-US" altLang="zh-CN" dirty="0" smtClean="0"/>
              <a:t>P26</a:t>
            </a:r>
            <a:r>
              <a:rPr lang="en-US" altLang="zh-CN" baseline="0" dirty="0" smtClean="0"/>
              <a:t> </a:t>
            </a:r>
            <a:r>
              <a:rPr lang="zh-CN" altLang="en-US" baseline="0" dirty="0" smtClean="0"/>
              <a:t>名称更换</a:t>
            </a:r>
            <a:endParaRPr lang="zh-CN" altLang="en-US" dirty="0" smtClean="0"/>
          </a:p>
        </p:txBody>
      </p:sp>
    </p:spTree>
    <p:extLst>
      <p:ext uri="{BB962C8B-B14F-4D97-AF65-F5344CB8AC3E}">
        <p14:creationId xmlns:p14="http://schemas.microsoft.com/office/powerpoint/2010/main" val="168729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fontAlgn="ctr" hangingPunct="0">
              <a:buClr>
                <a:schemeClr val="bg1">
                  <a:lumMod val="50000"/>
                </a:schemeClr>
              </a:buClr>
              <a:buSzPct val="50000"/>
            </a:pPr>
            <a:r>
              <a:rPr lang="en-US" altLang="zh-CN" sz="1100" kern="1200" dirty="0" smtClean="0">
                <a:solidFill>
                  <a:srgbClr val="000000"/>
                </a:solidFill>
                <a:latin typeface="+mn-lt"/>
                <a:ea typeface="Arial Unicode MS" pitchFamily="34" charset="-122"/>
                <a:cs typeface="Arial Unicode MS" pitchFamily="34" charset="-122"/>
                <a:sym typeface="Arial" charset="0"/>
              </a:rPr>
              <a:t>First generation: Efficiency: 50%–60%; Key components: flywheel or generator; Control mode: analog control.</a:t>
            </a:r>
          </a:p>
          <a:p>
            <a:pPr fontAlgn="ctr" hangingPunct="0">
              <a:buClr>
                <a:schemeClr val="bg1">
                  <a:lumMod val="50000"/>
                </a:schemeClr>
              </a:buClr>
              <a:buSzPct val="50000"/>
            </a:pPr>
            <a:r>
              <a:rPr lang="en-US" altLang="zh-CN" sz="1100" dirty="0" smtClean="0">
                <a:latin typeface="+mn-lt"/>
                <a:ea typeface="Arial Unicode MS" pitchFamily="34" charset="-122"/>
                <a:cs typeface="Arial Unicode MS" pitchFamily="34" charset="-122"/>
                <a:sym typeface="Arial" charset="0"/>
              </a:rPr>
              <a:t>Second</a:t>
            </a:r>
            <a:r>
              <a:rPr lang="en-US" altLang="zh-CN" sz="1100" baseline="0" dirty="0" smtClean="0">
                <a:latin typeface="+mn-lt"/>
                <a:ea typeface="Arial Unicode MS" pitchFamily="34" charset="-122"/>
                <a:cs typeface="Arial Unicode MS" pitchFamily="34" charset="-122"/>
                <a:sym typeface="Arial" charset="0"/>
              </a:rPr>
              <a:t> generation:</a:t>
            </a:r>
            <a:r>
              <a:rPr lang="en-US" altLang="zh-CN" sz="1100" dirty="0" smtClean="0">
                <a:latin typeface="+mn-lt"/>
                <a:ea typeface="Arial Unicode MS" pitchFamily="34" charset="-122"/>
                <a:cs typeface="Arial Unicode MS" pitchFamily="34" charset="-122"/>
                <a:sym typeface="Arial" charset="0"/>
              </a:rPr>
              <a:t>1985–2000; </a:t>
            </a:r>
            <a:r>
              <a:rPr lang="en-US" altLang="zh-CN" sz="1100" kern="1200" dirty="0" smtClean="0">
                <a:solidFill>
                  <a:schemeClr val="tx1"/>
                </a:solidFill>
                <a:latin typeface="+mn-lt"/>
                <a:ea typeface="Arial Unicode MS" pitchFamily="34" charset="-122"/>
                <a:cs typeface="Arial Unicode MS" pitchFamily="34" charset="-122"/>
                <a:sym typeface="Arial" charset="0"/>
              </a:rPr>
              <a:t>Efficiency: &lt; 88%; Key components: silicon controlled rectifier (SCR); Control mode: analog control.</a:t>
            </a:r>
          </a:p>
          <a:p>
            <a:pPr fontAlgn="ctr" hangingPunct="0">
              <a:buClr>
                <a:schemeClr val="bg1">
                  <a:lumMod val="50000"/>
                </a:schemeClr>
              </a:buClr>
              <a:buSzPct val="50000"/>
            </a:pPr>
            <a:r>
              <a:rPr lang="en-US" altLang="zh-CN" sz="1100" kern="1200" dirty="0" smtClean="0">
                <a:solidFill>
                  <a:srgbClr val="000000"/>
                </a:solidFill>
                <a:latin typeface="+mn-lt"/>
                <a:ea typeface="Arial Unicode MS" pitchFamily="34" charset="-122"/>
                <a:cs typeface="Arial Unicode MS" pitchFamily="34" charset="-122"/>
                <a:sym typeface="Arial" charset="0"/>
              </a:rPr>
              <a:t>Third</a:t>
            </a:r>
            <a:r>
              <a:rPr lang="en-US" altLang="zh-CN" sz="1100" kern="1200" baseline="0" dirty="0" smtClean="0">
                <a:solidFill>
                  <a:srgbClr val="000000"/>
                </a:solidFill>
                <a:latin typeface="+mn-lt"/>
                <a:ea typeface="Arial Unicode MS" pitchFamily="34" charset="-122"/>
                <a:cs typeface="Arial Unicode MS" pitchFamily="34" charset="-122"/>
                <a:sym typeface="Arial" charset="0"/>
              </a:rPr>
              <a:t> generation: </a:t>
            </a:r>
            <a:r>
              <a:rPr lang="en-US" altLang="zh-CN" sz="1100" kern="1200" dirty="0" smtClean="0">
                <a:solidFill>
                  <a:srgbClr val="000000"/>
                </a:solidFill>
                <a:latin typeface="+mn-lt"/>
                <a:ea typeface="Arial Unicode MS" pitchFamily="34" charset="-122"/>
                <a:cs typeface="Arial Unicode MS" pitchFamily="34" charset="-122"/>
                <a:sym typeface="Arial" charset="0"/>
              </a:rPr>
              <a:t>2000–2006; Efficiency: 92%–94%; Key components: insulated gate bipolar transistor (IGBT) and metal-oxide semiconductor (MOS); Control mode: semi-digital UPS.</a:t>
            </a:r>
          </a:p>
          <a:p>
            <a:pPr fontAlgn="ctr" hangingPunct="0">
              <a:buClr>
                <a:schemeClr val="bg1">
                  <a:lumMod val="50000"/>
                </a:schemeClr>
              </a:buClr>
              <a:buSzPct val="50000"/>
            </a:pPr>
            <a:r>
              <a:rPr lang="en-US" altLang="zh-CN" dirty="0" smtClean="0">
                <a:latin typeface="+mn-lt"/>
              </a:rPr>
              <a:t>Fourth generation: </a:t>
            </a:r>
            <a:r>
              <a:rPr lang="en-US" altLang="zh-CN" sz="1100" kern="1200" dirty="0" smtClean="0">
                <a:solidFill>
                  <a:srgbClr val="000000"/>
                </a:solidFill>
                <a:latin typeface="+mn-lt"/>
                <a:ea typeface="Arial Unicode MS" pitchFamily="34" charset="-122"/>
                <a:cs typeface="Arial Unicode MS" pitchFamily="34" charset="-122"/>
                <a:sym typeface="Arial" charset="0"/>
              </a:rPr>
              <a:t>Since 2007; Efficiency: &gt; 96%; Key components: MOS (IGBT)+digital signal processing (DSP); Control mode: full-digital, redundant, and dual-bus.</a:t>
            </a:r>
          </a:p>
          <a:p>
            <a:pPr eaLnBrk="1">
              <a:buClr>
                <a:schemeClr val="bg1">
                  <a:lumMod val="50000"/>
                </a:schemeClr>
              </a:buClr>
              <a:buSzPct val="50000"/>
              <a:defRPr/>
            </a:pPr>
            <a:r>
              <a:rPr lang="en-US" altLang="zh-CN" sz="1100" dirty="0" smtClean="0">
                <a:latin typeface="+mn-lt"/>
                <a:sym typeface="Arial" charset="0"/>
              </a:rPr>
              <a:t>An uninterruptible power supply (UPS) is an energy conversion device that uses the battery chemical energy for backup to supply uninterruptible power when power failures, such as mains disconnection or exceptions, occur.</a:t>
            </a:r>
          </a:p>
        </p:txBody>
      </p:sp>
    </p:spTree>
    <p:extLst>
      <p:ext uri="{BB962C8B-B14F-4D97-AF65-F5344CB8AC3E}">
        <p14:creationId xmlns:p14="http://schemas.microsoft.com/office/powerpoint/2010/main" val="4015223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768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latin typeface="Arial" charset="0"/>
              <a:cs typeface="Arial" charset="0"/>
            </a:endParaRPr>
          </a:p>
        </p:txBody>
      </p:sp>
    </p:spTree>
    <p:extLst>
      <p:ext uri="{BB962C8B-B14F-4D97-AF65-F5344CB8AC3E}">
        <p14:creationId xmlns:p14="http://schemas.microsoft.com/office/powerpoint/2010/main" val="270239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778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642558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xfrm>
            <a:off x="750888" y="742950"/>
            <a:ext cx="5541962" cy="3117850"/>
          </a:xfrm>
          <a:noFill/>
          <a:ln>
            <a:solidFill>
              <a:srgbClr val="000000"/>
            </a:solidFill>
            <a:miter lim="800000"/>
            <a:headEnd/>
            <a:tailEnd/>
          </a:ln>
        </p:spPr>
      </p:sp>
      <p:sp>
        <p:nvSpPr>
          <p:cNvPr id="788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charset="0"/>
              <a:cs typeface="Arial" charset="0"/>
            </a:endParaRPr>
          </a:p>
        </p:txBody>
      </p:sp>
    </p:spTree>
    <p:extLst>
      <p:ext uri="{BB962C8B-B14F-4D97-AF65-F5344CB8AC3E}">
        <p14:creationId xmlns:p14="http://schemas.microsoft.com/office/powerpoint/2010/main" val="2945421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UPSs are classified into off-line UPSs, line-interactive UPSs, and double-conversion UPSs. Currently, double-conversion UPSs are mainly used.</a:t>
            </a:r>
          </a:p>
          <a:p>
            <a:r>
              <a:rPr lang="en-US" smtClean="0"/>
              <a:t>Double conversion: AC-DC-AC conversion, purifying mains input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58155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9626786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en-US" altLang="zh-CN" dirty="0" smtClean="0"/>
              <a:t>V1.0</a:t>
            </a:r>
            <a:endParaRPr lang="zh-CN" altLang="en-US" dirty="0"/>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郭变</a:t>
            </a:r>
            <a:r>
              <a:rPr lang="en-US" altLang="zh-CN" dirty="0" smtClean="0"/>
              <a:t>/WX337261</a:t>
            </a:r>
            <a:endParaRPr lang="zh-CN" altLang="en-US" dirty="0"/>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marL="302279" marR="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sz="1600" baseline="0">
                <a:latin typeface="Huawei Sans" panose="020C0503030203020204" pitchFamily="34" charset="0"/>
                <a:ea typeface="方正兰亭黑简体" panose="02000000000000000000" pitchFamily="2" charset="-122"/>
              </a:defRPr>
            </a:lvl1pPr>
          </a:lstStyle>
          <a:p>
            <a:pPr marL="302279" marR="0" lvl="0" indent="-302279" algn="ctr" defTabSz="914034" rtl="0" eaLnBrk="1" fontAlgn="ctr" latinLnBrk="0" hangingPunct="1">
              <a:lnSpc>
                <a:spcPct val="100000"/>
              </a:lnSpc>
              <a:spcBef>
                <a:spcPts val="792"/>
              </a:spcBef>
              <a:spcAft>
                <a:spcPts val="0"/>
              </a:spcAft>
              <a:buClrTx/>
              <a:buSzPct val="50000"/>
              <a:buFont typeface="Wingdings" panose="05000000000000000000" pitchFamily="2" charset="2"/>
              <a:buNone/>
              <a:tabLst/>
              <a:defRPr/>
            </a:pPr>
            <a:r>
              <a:rPr lang="en-US" altLang="zh-CN" dirty="0" smtClean="0"/>
              <a:t>2017.04.11</a:t>
            </a:r>
            <a:endParaRPr lang="zh-CN" altLang="en-US" dirty="0" smtClean="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r>
              <a:rPr lang="zh-CN" altLang="en-US" dirty="0" smtClean="0"/>
              <a:t>王聪</a:t>
            </a:r>
            <a:r>
              <a:rPr lang="en-US" altLang="zh-CN" dirty="0" smtClean="0"/>
              <a:t>/wx760444</a:t>
            </a:r>
            <a:endParaRPr lang="zh-CN" altLang="en-US" dirty="0"/>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r>
              <a:rPr lang="en-US" altLang="zh-CN" dirty="0" smtClean="0"/>
              <a:t>2020.03</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8329989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总标题">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1"/>
          <p:cNvSpPr>
            <a:spLocks noGrp="1" noChangeArrowheads="1"/>
          </p:cNvSpPr>
          <p:nvPr>
            <p:ph type="ctrTitle" sz="quarter" hasCustomPrompt="1"/>
          </p:nvPr>
        </p:nvSpPr>
        <p:spPr>
          <a:xfrm>
            <a:off x="448433" y="4957156"/>
            <a:ext cx="11300655"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4" name="文本占位符 29"/>
          <p:cNvSpPr>
            <a:spLocks noGrp="1"/>
          </p:cNvSpPr>
          <p:nvPr>
            <p:ph type="body" sz="quarter" idx="10" hasCustomPrompt="1"/>
          </p:nvPr>
        </p:nvSpPr>
        <p:spPr>
          <a:xfrm>
            <a:off x="448433" y="5816120"/>
            <a:ext cx="748069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15"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16" name="图片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
        <p:nvSpPr>
          <p:cNvPr id="1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6510176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07744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904025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1943710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10629580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4"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p:cNvGrpSpPr/>
          <p:nvPr userDrawn="1"/>
        </p:nvGrpSpPr>
        <p:grpSpPr>
          <a:xfrm>
            <a:off x="479376" y="424270"/>
            <a:ext cx="495619" cy="592462"/>
            <a:chOff x="5554662" y="2422526"/>
            <a:chExt cx="690564" cy="825500"/>
          </a:xfrm>
          <a:solidFill>
            <a:schemeClr val="bg1"/>
          </a:solidFill>
        </p:grpSpPr>
        <p:sp>
          <p:nvSpPr>
            <p:cNvPr id="29"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2"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2224141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869951" y="1417639"/>
          <a:ext cx="10488082" cy="1082675"/>
        </p:xfrm>
        <a:graphic>
          <a:graphicData uri="http://schemas.openxmlformats.org/drawingml/2006/table">
            <a:tbl>
              <a:tblPr/>
              <a:tblGrid>
                <a:gridCol w="2097616"/>
                <a:gridCol w="2336800"/>
                <a:gridCol w="2518833"/>
                <a:gridCol w="3534833"/>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831851" y="2940051"/>
          <a:ext cx="10526182" cy="3038475"/>
        </p:xfrm>
        <a:graphic>
          <a:graphicData uri="http://schemas.openxmlformats.org/drawingml/2006/table">
            <a:tbl>
              <a:tblPr/>
              <a:tblGrid>
                <a:gridCol w="2097616"/>
                <a:gridCol w="2336800"/>
                <a:gridCol w="2518833"/>
                <a:gridCol w="3572933"/>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Type (New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863419" y="1988841"/>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2975653" y="1988841"/>
            <a:ext cx="2304256"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5327915" y="1988841"/>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7872198" y="1988841"/>
            <a:ext cx="3504389"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815413" y="3500178"/>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2927648" y="3500178"/>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5279909" y="3500178"/>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7776187" y="3500178"/>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47" name="文本占位符 7"/>
          <p:cNvSpPr>
            <a:spLocks noGrp="1"/>
          </p:cNvSpPr>
          <p:nvPr>
            <p:ph type="body" sz="quarter" idx="21" hasCustomPrompt="1"/>
          </p:nvPr>
        </p:nvSpPr>
        <p:spPr>
          <a:xfrm>
            <a:off x="815413" y="4005065"/>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8" name="文本占位符 7"/>
          <p:cNvSpPr>
            <a:spLocks noGrp="1"/>
          </p:cNvSpPr>
          <p:nvPr>
            <p:ph type="body" sz="quarter" idx="22" hasCustomPrompt="1"/>
          </p:nvPr>
        </p:nvSpPr>
        <p:spPr>
          <a:xfrm>
            <a:off x="2927648" y="4005065"/>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9" name="文本占位符 7"/>
          <p:cNvSpPr>
            <a:spLocks noGrp="1"/>
          </p:cNvSpPr>
          <p:nvPr>
            <p:ph type="body" sz="quarter" idx="23" hasCustomPrompt="1"/>
          </p:nvPr>
        </p:nvSpPr>
        <p:spPr>
          <a:xfrm>
            <a:off x="5279909" y="4005065"/>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50" name="文本占位符 7"/>
          <p:cNvSpPr>
            <a:spLocks noGrp="1"/>
          </p:cNvSpPr>
          <p:nvPr>
            <p:ph type="body" sz="quarter" idx="24" hasCustomPrompt="1"/>
          </p:nvPr>
        </p:nvSpPr>
        <p:spPr>
          <a:xfrm>
            <a:off x="7776187" y="4005065"/>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31" name="文本占位符 7"/>
          <p:cNvSpPr>
            <a:spLocks noGrp="1"/>
          </p:cNvSpPr>
          <p:nvPr>
            <p:ph type="body" sz="quarter" idx="37" hasCustomPrompt="1"/>
          </p:nvPr>
        </p:nvSpPr>
        <p:spPr>
          <a:xfrm>
            <a:off x="815413" y="4040238"/>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32" name="文本占位符 7"/>
          <p:cNvSpPr>
            <a:spLocks noGrp="1"/>
          </p:cNvSpPr>
          <p:nvPr>
            <p:ph type="body" sz="quarter" idx="38" hasCustomPrompt="1"/>
          </p:nvPr>
        </p:nvSpPr>
        <p:spPr>
          <a:xfrm>
            <a:off x="2927648" y="4005065"/>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33" name="文本占位符 7"/>
          <p:cNvSpPr>
            <a:spLocks noGrp="1"/>
          </p:cNvSpPr>
          <p:nvPr>
            <p:ph type="body" sz="quarter" idx="39" hasCustomPrompt="1"/>
          </p:nvPr>
        </p:nvSpPr>
        <p:spPr>
          <a:xfrm>
            <a:off x="5279909" y="4041069"/>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34" name="文本占位符 7"/>
          <p:cNvSpPr>
            <a:spLocks noGrp="1"/>
          </p:cNvSpPr>
          <p:nvPr>
            <p:ph type="body" sz="quarter" idx="40" hasCustomPrompt="1"/>
          </p:nvPr>
        </p:nvSpPr>
        <p:spPr>
          <a:xfrm>
            <a:off x="7776187" y="4041069"/>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39" name="文本占位符 7"/>
          <p:cNvSpPr>
            <a:spLocks noGrp="1"/>
          </p:cNvSpPr>
          <p:nvPr>
            <p:ph type="body" sz="quarter" idx="41" hasCustomPrompt="1"/>
          </p:nvPr>
        </p:nvSpPr>
        <p:spPr>
          <a:xfrm>
            <a:off x="815413" y="4508290"/>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0" name="文本占位符 7"/>
          <p:cNvSpPr>
            <a:spLocks noGrp="1"/>
          </p:cNvSpPr>
          <p:nvPr>
            <p:ph type="body" sz="quarter" idx="42" hasCustomPrompt="1"/>
          </p:nvPr>
        </p:nvSpPr>
        <p:spPr>
          <a:xfrm>
            <a:off x="2927648" y="4508290"/>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1" name="文本占位符 7"/>
          <p:cNvSpPr>
            <a:spLocks noGrp="1"/>
          </p:cNvSpPr>
          <p:nvPr>
            <p:ph type="body" sz="quarter" idx="43" hasCustomPrompt="1"/>
          </p:nvPr>
        </p:nvSpPr>
        <p:spPr>
          <a:xfrm>
            <a:off x="5279909" y="4508290"/>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42" name="文本占位符 7"/>
          <p:cNvSpPr>
            <a:spLocks noGrp="1"/>
          </p:cNvSpPr>
          <p:nvPr>
            <p:ph type="body" sz="quarter" idx="44" hasCustomPrompt="1"/>
          </p:nvPr>
        </p:nvSpPr>
        <p:spPr>
          <a:xfrm>
            <a:off x="7776187" y="4508290"/>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65" name="文本占位符 7"/>
          <p:cNvSpPr>
            <a:spLocks noGrp="1"/>
          </p:cNvSpPr>
          <p:nvPr>
            <p:ph type="body" sz="quarter" idx="45" hasCustomPrompt="1"/>
          </p:nvPr>
        </p:nvSpPr>
        <p:spPr>
          <a:xfrm>
            <a:off x="815413" y="4543463"/>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6" name="文本占位符 7"/>
          <p:cNvSpPr>
            <a:spLocks noGrp="1"/>
          </p:cNvSpPr>
          <p:nvPr>
            <p:ph type="body" sz="quarter" idx="46" hasCustomPrompt="1"/>
          </p:nvPr>
        </p:nvSpPr>
        <p:spPr>
          <a:xfrm>
            <a:off x="2927648" y="4508290"/>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7" name="文本占位符 7"/>
          <p:cNvSpPr>
            <a:spLocks noGrp="1"/>
          </p:cNvSpPr>
          <p:nvPr>
            <p:ph type="body" sz="quarter" idx="47" hasCustomPrompt="1"/>
          </p:nvPr>
        </p:nvSpPr>
        <p:spPr>
          <a:xfrm>
            <a:off x="5279909" y="4544294"/>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8" name="文本占位符 7"/>
          <p:cNvSpPr>
            <a:spLocks noGrp="1"/>
          </p:cNvSpPr>
          <p:nvPr>
            <p:ph type="body" sz="quarter" idx="48" hasCustomPrompt="1"/>
          </p:nvPr>
        </p:nvSpPr>
        <p:spPr>
          <a:xfrm>
            <a:off x="7776187" y="4544294"/>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9" name="文本占位符 7"/>
          <p:cNvSpPr>
            <a:spLocks noGrp="1"/>
          </p:cNvSpPr>
          <p:nvPr>
            <p:ph type="body" sz="quarter" idx="49" hasCustomPrompt="1"/>
          </p:nvPr>
        </p:nvSpPr>
        <p:spPr>
          <a:xfrm>
            <a:off x="815413" y="4977173"/>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0" name="文本占位符 7"/>
          <p:cNvSpPr>
            <a:spLocks noGrp="1"/>
          </p:cNvSpPr>
          <p:nvPr>
            <p:ph type="body" sz="quarter" idx="50" hasCustomPrompt="1"/>
          </p:nvPr>
        </p:nvSpPr>
        <p:spPr>
          <a:xfrm>
            <a:off x="2927648" y="4977173"/>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1" name="文本占位符 7"/>
          <p:cNvSpPr>
            <a:spLocks noGrp="1"/>
          </p:cNvSpPr>
          <p:nvPr>
            <p:ph type="body" sz="quarter" idx="51" hasCustomPrompt="1"/>
          </p:nvPr>
        </p:nvSpPr>
        <p:spPr>
          <a:xfrm>
            <a:off x="5279909" y="4977173"/>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2" name="文本占位符 7"/>
          <p:cNvSpPr>
            <a:spLocks noGrp="1"/>
          </p:cNvSpPr>
          <p:nvPr>
            <p:ph type="body" sz="quarter" idx="52" hasCustomPrompt="1"/>
          </p:nvPr>
        </p:nvSpPr>
        <p:spPr>
          <a:xfrm>
            <a:off x="7776187" y="4977173"/>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73" name="文本占位符 7"/>
          <p:cNvSpPr>
            <a:spLocks noGrp="1"/>
          </p:cNvSpPr>
          <p:nvPr>
            <p:ph type="body" sz="quarter" idx="53" hasCustomPrompt="1"/>
          </p:nvPr>
        </p:nvSpPr>
        <p:spPr>
          <a:xfrm>
            <a:off x="815413" y="5012346"/>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74" name="文本占位符 7"/>
          <p:cNvSpPr>
            <a:spLocks noGrp="1"/>
          </p:cNvSpPr>
          <p:nvPr>
            <p:ph type="body" sz="quarter" idx="54" hasCustomPrompt="1"/>
          </p:nvPr>
        </p:nvSpPr>
        <p:spPr>
          <a:xfrm>
            <a:off x="2927648" y="4977173"/>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75" name="文本占位符 7"/>
          <p:cNvSpPr>
            <a:spLocks noGrp="1"/>
          </p:cNvSpPr>
          <p:nvPr>
            <p:ph type="body" sz="quarter" idx="55" hasCustomPrompt="1"/>
          </p:nvPr>
        </p:nvSpPr>
        <p:spPr>
          <a:xfrm>
            <a:off x="5279909" y="5013177"/>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76" name="文本占位符 7"/>
          <p:cNvSpPr>
            <a:spLocks noGrp="1"/>
          </p:cNvSpPr>
          <p:nvPr>
            <p:ph type="body" sz="quarter" idx="56" hasCustomPrompt="1"/>
          </p:nvPr>
        </p:nvSpPr>
        <p:spPr>
          <a:xfrm>
            <a:off x="7776187" y="5013177"/>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77" name="文本占位符 7"/>
          <p:cNvSpPr>
            <a:spLocks noGrp="1"/>
          </p:cNvSpPr>
          <p:nvPr>
            <p:ph type="body" sz="quarter" idx="57" hasCustomPrompt="1"/>
          </p:nvPr>
        </p:nvSpPr>
        <p:spPr>
          <a:xfrm>
            <a:off x="815413" y="5480398"/>
            <a:ext cx="2112235"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8" name="文本占位符 7"/>
          <p:cNvSpPr>
            <a:spLocks noGrp="1"/>
          </p:cNvSpPr>
          <p:nvPr>
            <p:ph type="body" sz="quarter" idx="58" hasCustomPrompt="1"/>
          </p:nvPr>
        </p:nvSpPr>
        <p:spPr>
          <a:xfrm>
            <a:off x="2927648" y="5480398"/>
            <a:ext cx="2304256"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79" name="文本占位符 7"/>
          <p:cNvSpPr>
            <a:spLocks noGrp="1"/>
          </p:cNvSpPr>
          <p:nvPr>
            <p:ph type="body" sz="quarter" idx="59" hasCustomPrompt="1"/>
          </p:nvPr>
        </p:nvSpPr>
        <p:spPr>
          <a:xfrm>
            <a:off x="5279909" y="5480398"/>
            <a:ext cx="2544283" cy="504887"/>
          </a:xfrm>
          <a:prstGeom prst="rect">
            <a:avLst/>
          </a:prstGeom>
        </p:spPr>
        <p:txBody>
          <a:bodyPr anchor="ctr"/>
          <a:lstStyle>
            <a:lvl1pPr algn="ctr">
              <a:buNone/>
              <a:defRPr sz="1600"/>
            </a:lvl1pPr>
          </a:lstStyle>
          <a:p>
            <a:pPr lvl="0"/>
            <a:r>
              <a:rPr lang="en-US" altLang="zh-CN" dirty="0" smtClean="0"/>
              <a:t> </a:t>
            </a:r>
            <a:endParaRPr lang="zh-CN" altLang="en-US" dirty="0"/>
          </a:p>
        </p:txBody>
      </p:sp>
      <p:sp>
        <p:nvSpPr>
          <p:cNvPr id="80" name="文本占位符 7"/>
          <p:cNvSpPr>
            <a:spLocks noGrp="1"/>
          </p:cNvSpPr>
          <p:nvPr>
            <p:ph type="body" sz="quarter" idx="60" hasCustomPrompt="1"/>
          </p:nvPr>
        </p:nvSpPr>
        <p:spPr>
          <a:xfrm>
            <a:off x="7776187" y="5480398"/>
            <a:ext cx="3504389" cy="504887"/>
          </a:xfrm>
          <a:prstGeom prst="rect">
            <a:avLst/>
          </a:prstGeom>
        </p:spPr>
        <p:txBody>
          <a:bodyPr anchor="ctr"/>
          <a:lstStyle>
            <a:lvl1pPr algn="ctr">
              <a:buNone/>
              <a:defRPr sz="1600"/>
            </a:lvl1pPr>
          </a:lstStyle>
          <a:p>
            <a:pPr lvl="0"/>
            <a:r>
              <a:rPr lang="zh-CN" altLang="en-US" dirty="0" smtClean="0"/>
              <a:t> </a:t>
            </a:r>
            <a:endParaRPr lang="zh-CN" altLang="en-US" dirty="0"/>
          </a:p>
        </p:txBody>
      </p:sp>
      <p:sp>
        <p:nvSpPr>
          <p:cNvPr id="81" name="文本占位符 7"/>
          <p:cNvSpPr>
            <a:spLocks noGrp="1"/>
          </p:cNvSpPr>
          <p:nvPr>
            <p:ph type="body" sz="quarter" idx="61" hasCustomPrompt="1"/>
          </p:nvPr>
        </p:nvSpPr>
        <p:spPr>
          <a:xfrm>
            <a:off x="815413" y="5515571"/>
            <a:ext cx="2112235"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2" name="文本占位符 7"/>
          <p:cNvSpPr>
            <a:spLocks noGrp="1"/>
          </p:cNvSpPr>
          <p:nvPr>
            <p:ph type="body" sz="quarter" idx="62" hasCustomPrompt="1"/>
          </p:nvPr>
        </p:nvSpPr>
        <p:spPr>
          <a:xfrm>
            <a:off x="2927648" y="5480398"/>
            <a:ext cx="2304256"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3" name="文本占位符 7"/>
          <p:cNvSpPr>
            <a:spLocks noGrp="1"/>
          </p:cNvSpPr>
          <p:nvPr>
            <p:ph type="body" sz="quarter" idx="63" hasCustomPrompt="1"/>
          </p:nvPr>
        </p:nvSpPr>
        <p:spPr>
          <a:xfrm>
            <a:off x="5279909" y="5516402"/>
            <a:ext cx="254428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4" name="文本占位符 7"/>
          <p:cNvSpPr>
            <a:spLocks noGrp="1"/>
          </p:cNvSpPr>
          <p:nvPr>
            <p:ph type="body" sz="quarter" idx="64" hasCustomPrompt="1"/>
          </p:nvPr>
        </p:nvSpPr>
        <p:spPr>
          <a:xfrm>
            <a:off x="7776187" y="5516402"/>
            <a:ext cx="3504389"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276546459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Contents">
    <p:spTree>
      <p:nvGrpSpPr>
        <p:cNvPr id="1" name=""/>
        <p:cNvGrpSpPr/>
        <p:nvPr/>
      </p:nvGrpSpPr>
      <p:grpSpPr>
        <a:xfrm>
          <a:off x="0" y="0"/>
          <a:ext cx="0" cy="0"/>
          <a:chOff x="0" y="0"/>
          <a:chExt cx="0" cy="0"/>
        </a:xfrm>
      </p:grpSpPr>
      <p:pic>
        <p:nvPicPr>
          <p:cNvPr id="10" name="Picture 18" descr="目录 copy"/>
          <p:cNvPicPr>
            <a:picLocks noChangeAspect="1" noChangeArrowheads="1"/>
          </p:cNvPicPr>
          <p:nvPr userDrawn="1"/>
        </p:nvPicPr>
        <p:blipFill>
          <a:blip r:embed="rId2" cstate="print"/>
          <a:srcRect/>
          <a:stretch>
            <a:fillRect/>
          </a:stretch>
        </p:blipFill>
        <p:spPr bwMode="auto">
          <a:xfrm>
            <a:off x="1007617" y="527007"/>
            <a:ext cx="827617" cy="622300"/>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3" y="1376363"/>
            <a:ext cx="10560051" cy="3924300"/>
          </a:xfrm>
        </p:spPr>
        <p:txBody>
          <a:bodyPr/>
          <a:lstStyle>
            <a:lvl1pPr marL="457200" marR="0" indent="-457200" algn="l" defTabSz="801688" rtl="0" eaLnBrk="0" fontAlgn="base" latinLnBrk="0" hangingPunct="0">
              <a:lnSpc>
                <a:spcPct val="140000"/>
              </a:lnSpc>
              <a:spcBef>
                <a:spcPct val="30000"/>
              </a:spcBef>
              <a:spcAft>
                <a:spcPct val="0"/>
              </a:spcAft>
              <a:buClr>
                <a:schemeClr val="tx1"/>
              </a:buClr>
              <a:buSzPct val="100000"/>
              <a:buFont typeface="+mj-lt"/>
              <a:buAutoNum type="arabicPeriod"/>
              <a:tabLst/>
              <a:defRPr baseline="0"/>
            </a:lvl1pPr>
            <a:lvl2pPr>
              <a:buFont typeface="Wingdings" pitchFamily="2" charset="2"/>
              <a:buChar char="p"/>
              <a:defRPr/>
            </a:lvl2pPr>
            <a:lvl3pPr>
              <a:defRPr/>
            </a:lvl3pPr>
            <a:lvl5pPr>
              <a:buNone/>
              <a:defRPr/>
            </a:lvl5pPr>
          </a:lstStyle>
          <a:p>
            <a:pPr marL="457200" indent="-457200">
              <a:buSzPct val="100000"/>
              <a:buFont typeface="+mj-lt"/>
              <a:buAutoNum type="arabicPeriod"/>
            </a:pPr>
            <a:r>
              <a:rPr lang="en-US" altLang="zh-CN" dirty="0" smtClean="0"/>
              <a:t>Item 1</a:t>
            </a:r>
          </a:p>
          <a:p>
            <a:pPr marL="457200" indent="-457200">
              <a:buSzPct val="100000"/>
              <a:buFont typeface="+mj-lt"/>
              <a:buAutoNum type="arabicPeriod"/>
            </a:pPr>
            <a:r>
              <a:rPr lang="en-US" altLang="zh-CN" dirty="0" smtClean="0"/>
              <a:t>Item 2</a:t>
            </a:r>
          </a:p>
          <a:p>
            <a:pPr marL="457200" indent="-457200">
              <a:buSzPct val="100000"/>
              <a:buFont typeface="+mj-lt"/>
              <a:buAutoNum type="arabicPeriod"/>
            </a:pPr>
            <a:r>
              <a:rPr lang="en-US" altLang="zh-CN" dirty="0" smtClean="0"/>
              <a:t>Item 3</a:t>
            </a:r>
          </a:p>
          <a:p>
            <a:pPr marL="457200" indent="-457200">
              <a:buSzPct val="100000"/>
              <a:buFont typeface="+mj-lt"/>
              <a:buAutoNum type="arabicPeriod"/>
            </a:pPr>
            <a:r>
              <a:rPr lang="en-US" altLang="zh-CN" dirty="0" smtClean="0"/>
              <a:t>Item 4</a:t>
            </a:r>
          </a:p>
          <a:p>
            <a:endParaRPr lang="zh-CN" altLang="en-US" dirty="0"/>
          </a:p>
        </p:txBody>
      </p:sp>
      <p:sp>
        <p:nvSpPr>
          <p:cNvPr id="6" name="TextBox 5"/>
          <p:cNvSpPr txBox="1"/>
          <p:nvPr userDrawn="1"/>
        </p:nvSpPr>
        <p:spPr bwMode="auto">
          <a:xfrm>
            <a:off x="1775520" y="476673"/>
            <a:ext cx="3744416"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Contents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214626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16197497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284883" cy="868363"/>
          </a:xfrm>
          <a:prstGeom prst="rect">
            <a:avLst/>
          </a:prstGeo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306771197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Quiz">
    <p:spTree>
      <p:nvGrpSpPr>
        <p:cNvPr id="1" name=""/>
        <p:cNvGrpSpPr/>
        <p:nvPr/>
      </p:nvGrpSpPr>
      <p:grpSpPr>
        <a:xfrm>
          <a:off x="0" y="0"/>
          <a:ext cx="0" cy="0"/>
          <a:chOff x="0" y="0"/>
          <a:chExt cx="0" cy="0"/>
        </a:xfrm>
      </p:grpSpPr>
      <p:pic>
        <p:nvPicPr>
          <p:cNvPr id="3" name="Picture 4" descr="问题 copy"/>
          <p:cNvPicPr>
            <a:picLocks noChangeAspect="1" noChangeArrowheads="1"/>
          </p:cNvPicPr>
          <p:nvPr userDrawn="1"/>
        </p:nvPicPr>
        <p:blipFill>
          <a:blip r:embed="rId2" cstate="print"/>
          <a:srcRect/>
          <a:stretch>
            <a:fillRect/>
          </a:stretch>
        </p:blipFill>
        <p:spPr bwMode="auto">
          <a:xfrm>
            <a:off x="1002259" y="507208"/>
            <a:ext cx="821267" cy="617537"/>
          </a:xfrm>
          <a:prstGeom prst="rect">
            <a:avLst/>
          </a:prstGeom>
          <a:noFill/>
          <a:ln w="9525">
            <a:noFill/>
            <a:miter lim="800000"/>
            <a:headEnd/>
            <a:tailEnd/>
          </a:ln>
        </p:spPr>
      </p:pic>
      <p:sp>
        <p:nvSpPr>
          <p:cNvPr id="4" name="文本占位符 6"/>
          <p:cNvSpPr>
            <a:spLocks noGrp="1"/>
          </p:cNvSpPr>
          <p:nvPr>
            <p:ph type="body" sz="quarter" idx="10" hasCustomPrompt="1"/>
          </p:nvPr>
        </p:nvSpPr>
        <p:spPr>
          <a:xfrm>
            <a:off x="912285" y="1376363"/>
            <a:ext cx="10560049" cy="3924300"/>
          </a:xfrm>
        </p:spPr>
        <p:txBody>
          <a:bodyPr/>
          <a:lstStyle>
            <a:lvl1pPr marL="457200" marR="0" indent="-457200" algn="l" defTabSz="801688" rtl="0" eaLnBrk="0" fontAlgn="base" latinLnBrk="0" hangingPunct="0">
              <a:lnSpc>
                <a:spcPct val="140000"/>
              </a:lnSpc>
              <a:spcBef>
                <a:spcPct val="30000"/>
              </a:spcBef>
              <a:spcAft>
                <a:spcPct val="0"/>
              </a:spcAft>
              <a:buClr>
                <a:srgbClr val="808080"/>
              </a:buClr>
              <a:buSzPct val="100000"/>
              <a:buFont typeface="+mj-lt"/>
              <a:buAutoNum type="arabicPeriod"/>
              <a:tabLst/>
              <a:defRPr sz="2000" baseline="0"/>
            </a:lvl1pPr>
            <a:lvl2pPr marL="858837" indent="-457200">
              <a:buSzPct val="100000"/>
              <a:buFont typeface="+mj-lt"/>
              <a:buAutoNum type="alphaUcPeriod"/>
              <a:defRPr sz="1800"/>
            </a:lvl2pPr>
            <a:lvl3pPr>
              <a:defRPr/>
            </a:lvl3pPr>
            <a:lvl5pPr>
              <a:buNone/>
              <a:defRPr/>
            </a:lvl5pPr>
          </a:lstStyle>
          <a:p>
            <a:r>
              <a:rPr lang="en-US" altLang="zh-CN" dirty="0" smtClean="0"/>
              <a:t>Question description.</a:t>
            </a:r>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zh-CN" altLang="en-US" dirty="0" smtClean="0"/>
          </a:p>
          <a:p>
            <a:pPr marL="457200" indent="-457200">
              <a:buSzPct val="100000"/>
              <a:buFont typeface="+mj-lt"/>
              <a:buAutoNum type="arabicPeriod"/>
            </a:pPr>
            <a:endParaRPr lang="en-US" altLang="zh-CN" dirty="0" smtClean="0"/>
          </a:p>
          <a:p>
            <a:endParaRPr lang="zh-CN" altLang="en-US" dirty="0"/>
          </a:p>
        </p:txBody>
      </p:sp>
      <p:sp>
        <p:nvSpPr>
          <p:cNvPr id="5" name="TextBox 4"/>
          <p:cNvSpPr txBox="1"/>
          <p:nvPr userDrawn="1"/>
        </p:nvSpPr>
        <p:spPr bwMode="auto">
          <a:xfrm>
            <a:off x="1775520" y="476673"/>
            <a:ext cx="3216357"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Quiz</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413330869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476673"/>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36499177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77216281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85113018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a:prstGeom prst="rect">
            <a:avLst/>
          </a:prstGeo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150038758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a:prstGeom prst="rect">
            <a:avLst/>
          </a:prstGeom>
        </p:spPr>
        <p:txBody>
          <a:bodyPr/>
          <a:lstStyle/>
          <a:p>
            <a:endParaRPr lang="zh-CN" altLang="en-US" dirty="0"/>
          </a:p>
        </p:txBody>
      </p:sp>
    </p:spTree>
    <p:extLst>
      <p:ext uri="{BB962C8B-B14F-4D97-AF65-F5344CB8AC3E}">
        <p14:creationId xmlns:p14="http://schemas.microsoft.com/office/powerpoint/2010/main" val="247077175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409856776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l">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cs typeface="Huawei Sans" panose="020C0503030203020204" pitchFamily="34" charset="0"/>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0520627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66941359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0157798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211159210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8#空白">
    <p:spTree>
      <p:nvGrpSpPr>
        <p:cNvPr id="1" name=""/>
        <p:cNvGrpSpPr/>
        <p:nvPr/>
      </p:nvGrpSpPr>
      <p:grpSpPr>
        <a:xfrm>
          <a:off x="0" y="0"/>
          <a:ext cx="0" cy="0"/>
          <a:chOff x="0" y="0"/>
          <a:chExt cx="0" cy="0"/>
        </a:xfrm>
      </p:grpSpPr>
      <p:sp>
        <p:nvSpPr>
          <p:cNvPr id="2" name="标题 1"/>
          <p:cNvSpPr>
            <a:spLocks noGrp="1"/>
          </p:cNvSpPr>
          <p:nvPr>
            <p:ph type="title"/>
          </p:nvPr>
        </p:nvSpPr>
        <p:spPr>
          <a:xfrm>
            <a:off x="912284" y="387351"/>
            <a:ext cx="10284883" cy="868363"/>
          </a:xfr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56434910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521192"/>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50951966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cs typeface="Huawei Sans" panose="020C0503030203020204" pitchFamily="34" charset="0"/>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64368412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144899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5194475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Section Summary(Optional)">
    <p:spTree>
      <p:nvGrpSpPr>
        <p:cNvPr id="1" name=""/>
        <p:cNvGrpSpPr/>
        <p:nvPr/>
      </p:nvGrpSpPr>
      <p:grpSpPr>
        <a:xfrm>
          <a:off x="0" y="0"/>
          <a:ext cx="0" cy="0"/>
          <a:chOff x="0" y="0"/>
          <a:chExt cx="0" cy="0"/>
        </a:xfrm>
      </p:grpSpPr>
      <p:sp>
        <p:nvSpPr>
          <p:cNvPr id="8"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Click here to edit summary</a:t>
            </a:r>
            <a:endParaRPr lang="zh-CN" altLang="en-US" dirty="0"/>
          </a:p>
        </p:txBody>
      </p:sp>
      <p:sp>
        <p:nvSpPr>
          <p:cNvPr id="5" name="TextBox 4"/>
          <p:cNvSpPr txBox="1"/>
          <p:nvPr userDrawn="1"/>
        </p:nvSpPr>
        <p:spPr bwMode="auto">
          <a:xfrm>
            <a:off x="1775520" y="521192"/>
            <a:ext cx="556861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Section Summary</a:t>
            </a:r>
            <a:endParaRPr lang="zh-CN" altLang="en-US" sz="3500" dirty="0" smtClean="0">
              <a:solidFill>
                <a:srgbClr val="990000"/>
              </a:solidFill>
              <a:latin typeface="+mj-lt"/>
              <a:ea typeface="+mj-ea"/>
              <a:cs typeface="Arial" pitchFamily="34" charset="0"/>
            </a:endParaRPr>
          </a:p>
        </p:txBody>
      </p:sp>
      <p:pic>
        <p:nvPicPr>
          <p:cNvPr id="4"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Tree>
    <p:extLst>
      <p:ext uri="{BB962C8B-B14F-4D97-AF65-F5344CB8AC3E}">
        <p14:creationId xmlns:p14="http://schemas.microsoft.com/office/powerpoint/2010/main" val="2989246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3#More Information">
    <p:spTree>
      <p:nvGrpSpPr>
        <p:cNvPr id="1" name=""/>
        <p:cNvGrpSpPr/>
        <p:nvPr/>
      </p:nvGrpSpPr>
      <p:grpSpPr>
        <a:xfrm>
          <a:off x="0" y="0"/>
          <a:ext cx="0" cy="0"/>
          <a:chOff x="0" y="0"/>
          <a:chExt cx="0" cy="0"/>
        </a:xfrm>
      </p:grpSpPr>
      <p:sp>
        <p:nvSpPr>
          <p:cNvPr id="6" name="TextBox 5"/>
          <p:cNvSpPr txBox="1"/>
          <p:nvPr userDrawn="1"/>
        </p:nvSpPr>
        <p:spPr bwMode="auto">
          <a:xfrm>
            <a:off x="1775520" y="521192"/>
            <a:ext cx="7104789"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More Information</a:t>
            </a:r>
            <a:endParaRPr lang="zh-CN" altLang="en-US" sz="3500" dirty="0" smtClean="0">
              <a:solidFill>
                <a:srgbClr val="990000"/>
              </a:solidFill>
              <a:latin typeface="+mj-lt"/>
              <a:ea typeface="+mj-ea"/>
              <a:cs typeface="Arial" pitchFamily="34" charset="0"/>
            </a:endParaRPr>
          </a:p>
        </p:txBody>
      </p:sp>
      <p:pic>
        <p:nvPicPr>
          <p:cNvPr id="5"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9" name="文本占位符 6"/>
          <p:cNvSpPr>
            <a:spLocks noGrp="1"/>
          </p:cNvSpPr>
          <p:nvPr>
            <p:ph type="body" sz="quarter" idx="10" hasCustomPrompt="1"/>
          </p:nvPr>
        </p:nvSpPr>
        <p:spPr>
          <a:xfrm>
            <a:off x="912285" y="1376363"/>
            <a:ext cx="10560049" cy="3924300"/>
          </a:xfrm>
        </p:spPr>
        <p:txBody>
          <a:bodyPr/>
          <a:lstStyle>
            <a:lvl1pPr>
              <a:defRPr baseline="0"/>
            </a:lvl1pPr>
            <a:lvl5pPr>
              <a:buNone/>
              <a:defRPr/>
            </a:lvl5pPr>
          </a:lstStyle>
          <a:p>
            <a:r>
              <a:rPr lang="en-US" altLang="zh-CN" dirty="0" smtClean="0"/>
              <a:t>More information for trainees</a:t>
            </a:r>
            <a:endParaRPr lang="zh-CN" altLang="en-US" dirty="0"/>
          </a:p>
        </p:txBody>
      </p:sp>
    </p:spTree>
    <p:extLst>
      <p:ext uri="{BB962C8B-B14F-4D97-AF65-F5344CB8AC3E}">
        <p14:creationId xmlns:p14="http://schemas.microsoft.com/office/powerpoint/2010/main" val="28869507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190094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13.png"/><Relationship Id="rId2" Type="http://schemas.openxmlformats.org/officeDocument/2006/relationships/slideLayout" Target="../slideLayouts/slideLayout24.xml"/><Relationship Id="rId16"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image" Target="../media/image13.png"/><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theme" Target="../theme/theme3.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2" r:id="rId5"/>
    <p:sldLayoutId id="2147483884" r:id="rId6"/>
    <p:sldLayoutId id="2147483886" r:id="rId7"/>
    <p:sldLayoutId id="2147483887" r:id="rId8"/>
    <p:sldLayoutId id="2147483888" r:id="rId9"/>
    <p:sldLayoutId id="2147483889" r:id="rId10"/>
    <p:sldLayoutId id="2147483894" r:id="rId11"/>
    <p:sldLayoutId id="2147483895" r:id="rId12"/>
    <p:sldLayoutId id="2147483896" r:id="rId13"/>
    <p:sldLayoutId id="2147483897" r:id="rId14"/>
    <p:sldLayoutId id="2147483898" r:id="rId15"/>
    <p:sldLayoutId id="2147483899" r:id="rId16"/>
    <p:sldLayoutId id="2147483900" r:id="rId17"/>
    <p:sldLayoutId id="2147483908" r:id="rId18"/>
    <p:sldLayoutId id="2147483909" r:id="rId19"/>
    <p:sldLayoutId id="2147483910" r:id="rId20"/>
    <p:sldLayoutId id="2147483911" r:id="rId21"/>
    <p:sldLayoutId id="2147483912"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0" r:id="rId11"/>
    <p:sldLayoutId id="2147483905" r:id="rId12"/>
    <p:sldLayoutId id="2147483906" r:id="rId13"/>
    <p:sldLayoutId id="2147483907" r:id="rId14"/>
    <p:sldLayoutId id="2147483913"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3" r:id="rId6"/>
    <p:sldLayoutId id="2147483902" r:id="rId7"/>
    <p:sldLayoutId id="2147483903" r:id="rId8"/>
    <p:sldLayoutId id="2147483904" r:id="rId9"/>
    <p:sldLayoutId id="2147483914" r:id="rId10"/>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9.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9.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8" Type="http://schemas.openxmlformats.org/officeDocument/2006/relationships/image" Target="../media/image28.tmp"/><Relationship Id="rId13" Type="http://schemas.openxmlformats.org/officeDocument/2006/relationships/image" Target="../media/image33.tmp"/><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2.tmp"/><Relationship Id="rId2" Type="http://schemas.openxmlformats.org/officeDocument/2006/relationships/notesSlide" Target="../notesSlides/notesSlide25.xml"/><Relationship Id="rId1" Type="http://schemas.openxmlformats.org/officeDocument/2006/relationships/slideLayout" Target="../slideLayouts/slideLayout39.xml"/><Relationship Id="rId6" Type="http://schemas.openxmlformats.org/officeDocument/2006/relationships/diagramColors" Target="../diagrams/colors1.xml"/><Relationship Id="rId11" Type="http://schemas.openxmlformats.org/officeDocument/2006/relationships/image" Target="../media/image31.png"/><Relationship Id="rId5" Type="http://schemas.openxmlformats.org/officeDocument/2006/relationships/diagramQuickStyle" Target="../diagrams/quickStyle1.xml"/><Relationship Id="rId10" Type="http://schemas.openxmlformats.org/officeDocument/2006/relationships/image" Target="../media/image30.tmp"/><Relationship Id="rId4" Type="http://schemas.openxmlformats.org/officeDocument/2006/relationships/diagramLayout" Target="../diagrams/layout1.xml"/><Relationship Id="rId9" Type="http://schemas.openxmlformats.org/officeDocument/2006/relationships/image" Target="../media/image29.png"/><Relationship Id="rId1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39.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emf"/><Relationship Id="rId2" Type="http://schemas.openxmlformats.org/officeDocument/2006/relationships/notesSlide" Target="../notesSlides/notesSlide35.xml"/><Relationship Id="rId1" Type="http://schemas.openxmlformats.org/officeDocument/2006/relationships/slideLayout" Target="../slideLayouts/slideLayout39.xml"/><Relationship Id="rId6" Type="http://schemas.openxmlformats.org/officeDocument/2006/relationships/image" Target="../media/image44.emf"/><Relationship Id="rId5" Type="http://schemas.openxmlformats.org/officeDocument/2006/relationships/image" Target="../media/image43.emf"/><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3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39.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8" Type="http://schemas.openxmlformats.org/officeDocument/2006/relationships/image" Target="../media/image60.JP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3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8.xml"/><Relationship Id="rId1" Type="http://schemas.openxmlformats.org/officeDocument/2006/relationships/slideLayout" Target="../slideLayouts/slideLayout39.xml"/><Relationship Id="rId6" Type="http://schemas.openxmlformats.org/officeDocument/2006/relationships/image" Target="../media/image64.tmp"/><Relationship Id="rId5" Type="http://schemas.openxmlformats.org/officeDocument/2006/relationships/image" Target="../media/image63.png"/><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39.xml"/><Relationship Id="rId6" Type="http://schemas.openxmlformats.org/officeDocument/2006/relationships/image" Target="../media/image68.JPG"/><Relationship Id="rId5" Type="http://schemas.openxmlformats.org/officeDocument/2006/relationships/image" Target="../media/image67.png"/><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8" Type="http://schemas.openxmlformats.org/officeDocument/2006/relationships/image" Target="../media/image74.tmp"/><Relationship Id="rId3" Type="http://schemas.openxmlformats.org/officeDocument/2006/relationships/image" Target="../media/image69.png"/><Relationship Id="rId7" Type="http://schemas.openxmlformats.org/officeDocument/2006/relationships/image" Target="../media/image73.tmp"/><Relationship Id="rId2" Type="http://schemas.openxmlformats.org/officeDocument/2006/relationships/notesSlide" Target="../notesSlides/notesSlide42.xml"/><Relationship Id="rId1" Type="http://schemas.openxmlformats.org/officeDocument/2006/relationships/slideLayout" Target="../slideLayouts/slideLayout32.xml"/><Relationship Id="rId6" Type="http://schemas.openxmlformats.org/officeDocument/2006/relationships/image" Target="../media/image72.png"/><Relationship Id="rId5" Type="http://schemas.openxmlformats.org/officeDocument/2006/relationships/image" Target="../media/image71.tmp"/><Relationship Id="rId4" Type="http://schemas.openxmlformats.org/officeDocument/2006/relationships/image" Target="../media/image7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9.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sym typeface="Arial" charset="0"/>
              </a:rPr>
              <a:t>Basic Knowledge of UPS</a:t>
            </a:r>
            <a:endParaRPr lang="zh-CN" altLang="en-US" dirty="0"/>
          </a:p>
        </p:txBody>
      </p:sp>
      <p:sp>
        <p:nvSpPr>
          <p:cNvPr id="2" name="文本占位符 1"/>
          <p:cNvSpPr>
            <a:spLocks noGrp="1"/>
          </p:cNvSpPr>
          <p:nvPr>
            <p:ph type="body" sz="quarter" idx="10"/>
          </p:nvPr>
        </p:nvSpPr>
        <p:spPr/>
        <p:txBody>
          <a:bodyPr/>
          <a:lstStyle/>
          <a:p>
            <a:endParaRPr lang="zh-CN" altLang="en-US"/>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250438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内容占位符 2"/>
          <p:cNvSpPr>
            <a:spLocks noGrp="1"/>
          </p:cNvSpPr>
          <p:nvPr>
            <p:ph type="body" sz="quarter" idx="10"/>
          </p:nvPr>
        </p:nvSpPr>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sz="2000" dirty="0" smtClean="0"/>
              <a:t>Functions </a:t>
            </a:r>
            <a:r>
              <a:rPr lang="en-US" sz="2000" dirty="0"/>
              <a:t>of the rectifier</a:t>
            </a:r>
          </a:p>
          <a:p>
            <a:pPr lvl="1"/>
            <a:r>
              <a:rPr lang="en-US" sz="1800" dirty="0"/>
              <a:t>Converts AC power into DC power.</a:t>
            </a:r>
          </a:p>
          <a:p>
            <a:pPr lvl="1"/>
            <a:r>
              <a:rPr lang="en-US" sz="1800" dirty="0"/>
              <a:t>Implements power factor correction (PFC) and voltage boosting.</a:t>
            </a:r>
          </a:p>
          <a:p>
            <a:pPr lvl="1"/>
            <a:r>
              <a:rPr lang="en-US" sz="1800" dirty="0" smtClean="0"/>
              <a:t>Reduces </a:t>
            </a:r>
            <a:r>
              <a:rPr lang="en-US" sz="1800" dirty="0"/>
              <a:t>the pollution to the power grid.</a:t>
            </a:r>
          </a:p>
        </p:txBody>
      </p:sp>
      <p:sp>
        <p:nvSpPr>
          <p:cNvPr id="17411" name="Rectangle 4"/>
          <p:cNvSpPr>
            <a:spLocks noChangeArrowheads="1"/>
          </p:cNvSpPr>
          <p:nvPr/>
        </p:nvSpPr>
        <p:spPr bwMode="auto">
          <a:xfrm>
            <a:off x="5930317" y="-178059"/>
            <a:ext cx="331366" cy="356118"/>
          </a:xfrm>
          <a:prstGeom prst="rect">
            <a:avLst/>
          </a:prstGeom>
          <a:noFill/>
          <a:ln w="9525">
            <a:noFill/>
            <a:miter lim="800000"/>
            <a:headEnd/>
            <a:tailEnd/>
          </a:ln>
        </p:spPr>
        <p:txBody>
          <a:bodyPr wrap="none" lIns="78355" tIns="39177" rIns="78355" bIns="39177" anchor="ctr">
            <a:spAutoFit/>
          </a:bodyPr>
          <a:lstStyle/>
          <a:p>
            <a:pPr algn="ctr">
              <a:buFont typeface="Wingdings" pitchFamily="2" charset="2"/>
              <a:buChar char="l"/>
            </a:pPr>
            <a:endParaRPr lang="zh-CN" altLang="en-US">
              <a:ea typeface="华文细黑" pitchFamily="2" charset="-122"/>
            </a:endParaRPr>
          </a:p>
        </p:txBody>
      </p:sp>
      <p:sp>
        <p:nvSpPr>
          <p:cNvPr id="17414" name="椭圆 11"/>
          <p:cNvSpPr>
            <a:spLocks noChangeArrowheads="1"/>
          </p:cNvSpPr>
          <p:nvPr/>
        </p:nvSpPr>
        <p:spPr bwMode="auto">
          <a:xfrm>
            <a:off x="5126918" y="2356391"/>
            <a:ext cx="1295400" cy="803275"/>
          </a:xfrm>
          <a:prstGeom prst="ellipse">
            <a:avLst/>
          </a:prstGeom>
          <a:solidFill>
            <a:srgbClr val="990000">
              <a:alpha val="21960"/>
            </a:srgbClr>
          </a:solidFill>
          <a:ln w="12700" algn="ctr">
            <a:noFill/>
            <a:round/>
            <a:headEnd/>
            <a:tailEnd/>
          </a:ln>
          <a:effectLst>
            <a:prstShdw prst="shdw17" dist="17961" dir="13500000">
              <a:srgbClr val="5C0000"/>
            </a:prstShdw>
          </a:effectLst>
        </p:spPr>
        <p:txBody>
          <a:bodyPr wrap="none" lIns="78355" tIns="39177" rIns="78355" bIns="39177" anchor="ctr"/>
          <a:lstStyle/>
          <a:p>
            <a:pPr algn="ctr">
              <a:buFont typeface="Wingdings" pitchFamily="2" charset="2"/>
              <a:buChar char="l"/>
            </a:pPr>
            <a:endParaRPr lang="zh-CN" altLang="en-US">
              <a:ea typeface="华文细黑" pitchFamily="2" charset="-122"/>
            </a:endParaRPr>
          </a:p>
        </p:txBody>
      </p:sp>
      <p:pic>
        <p:nvPicPr>
          <p:cNvPr id="17415"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88106" y="1106201"/>
            <a:ext cx="5272405" cy="3298908"/>
          </a:xfrm>
          <a:prstGeom prst="rect">
            <a:avLst/>
          </a:prstGeom>
          <a:noFill/>
          <a:ln w="9525">
            <a:noFill/>
            <a:miter lim="800000"/>
            <a:headEnd/>
            <a:tailEnd/>
          </a:ln>
        </p:spPr>
      </p:pic>
      <p:sp>
        <p:nvSpPr>
          <p:cNvPr id="17416" name="椭圆 13"/>
          <p:cNvSpPr>
            <a:spLocks noChangeArrowheads="1"/>
          </p:cNvSpPr>
          <p:nvPr/>
        </p:nvSpPr>
        <p:spPr bwMode="auto">
          <a:xfrm>
            <a:off x="5541484" y="2463386"/>
            <a:ext cx="1164194" cy="1019654"/>
          </a:xfrm>
          <a:prstGeom prst="ellipse">
            <a:avLst/>
          </a:prstGeom>
          <a:solidFill>
            <a:srgbClr val="990000">
              <a:alpha val="21960"/>
            </a:srgbClr>
          </a:solidFill>
          <a:ln w="12700" algn="ctr">
            <a:noFill/>
            <a:round/>
            <a:headEnd/>
            <a:tailEnd/>
          </a:ln>
          <a:effectLst>
            <a:prstShdw prst="shdw17" dist="17961" dir="13500000">
              <a:srgbClr val="5C0000"/>
            </a:prstShdw>
          </a:effectLst>
        </p:spPr>
        <p:txBody>
          <a:bodyPr wrap="none" lIns="78355" tIns="39177" rIns="78355" bIns="39177" anchor="ctr"/>
          <a:lstStyle/>
          <a:p>
            <a:pPr algn="ctr">
              <a:buFont typeface="Wingdings" pitchFamily="2" charset="2"/>
              <a:buChar char="l"/>
            </a:pPr>
            <a:endParaRPr lang="zh-CN" altLang="en-US">
              <a:ea typeface="华文细黑" pitchFamily="2" charset="-122"/>
            </a:endParaRPr>
          </a:p>
        </p:txBody>
      </p:sp>
      <p:sp>
        <p:nvSpPr>
          <p:cNvPr id="10" name="标题 9"/>
          <p:cNvSpPr>
            <a:spLocks noGrp="1"/>
          </p:cNvSpPr>
          <p:nvPr>
            <p:ph type="title"/>
          </p:nvPr>
        </p:nvSpPr>
        <p:spPr/>
        <p:txBody>
          <a:bodyPr/>
          <a:lstStyle/>
          <a:p>
            <a:r>
              <a:rPr lang="en-US" dirty="0"/>
              <a:t>Main Function Units of the UPS – Rectifier</a:t>
            </a:r>
          </a:p>
        </p:txBody>
      </p:sp>
    </p:spTree>
    <p:extLst>
      <p:ext uri="{BB962C8B-B14F-4D97-AF65-F5344CB8AC3E}">
        <p14:creationId xmlns:p14="http://schemas.microsoft.com/office/powerpoint/2010/main" val="35155388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内容占位符 2"/>
          <p:cNvSpPr>
            <a:spLocks noGrp="1"/>
          </p:cNvSpPr>
          <p:nvPr>
            <p:ph type="body" sz="quarter" idx="10"/>
          </p:nvPr>
        </p:nvSpPr>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sz="1800" dirty="0"/>
              <a:t>Functions of the inverter module</a:t>
            </a:r>
          </a:p>
          <a:p>
            <a:pPr lvl="1"/>
            <a:r>
              <a:rPr lang="en-US" sz="1800" dirty="0"/>
              <a:t>Converts DC power into AC power.</a:t>
            </a:r>
          </a:p>
          <a:p>
            <a:pPr lvl="1"/>
            <a:r>
              <a:rPr lang="en-US" sz="1800" dirty="0"/>
              <a:t>Converts DC power from batteries into AC power.</a:t>
            </a:r>
          </a:p>
          <a:p>
            <a:pPr lvl="1"/>
            <a:r>
              <a:rPr lang="en-US" sz="1800" dirty="0"/>
              <a:t>Provides pure AC power by high-speed operation of switching diodes.</a:t>
            </a:r>
          </a:p>
        </p:txBody>
      </p:sp>
      <p:pic>
        <p:nvPicPr>
          <p:cNvPr id="18438"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9141" y="1052514"/>
            <a:ext cx="5402301" cy="3380183"/>
          </a:xfrm>
          <a:prstGeom prst="rect">
            <a:avLst/>
          </a:prstGeom>
          <a:noFill/>
          <a:ln w="9525">
            <a:noFill/>
            <a:miter lim="800000"/>
            <a:headEnd/>
            <a:tailEnd/>
          </a:ln>
        </p:spPr>
      </p:pic>
      <p:sp>
        <p:nvSpPr>
          <p:cNvPr id="8" name="标题 7"/>
          <p:cNvSpPr>
            <a:spLocks noGrp="1"/>
          </p:cNvSpPr>
          <p:nvPr>
            <p:ph type="title"/>
          </p:nvPr>
        </p:nvSpPr>
        <p:spPr/>
        <p:txBody>
          <a:bodyPr/>
          <a:lstStyle/>
          <a:p>
            <a:r>
              <a:rPr lang="en-US" dirty="0"/>
              <a:t>Main Function Units of the UPS – Inverter</a:t>
            </a:r>
          </a:p>
        </p:txBody>
      </p:sp>
      <p:sp>
        <p:nvSpPr>
          <p:cNvPr id="18435" name="Rectangle 4"/>
          <p:cNvSpPr>
            <a:spLocks noChangeArrowheads="1"/>
          </p:cNvSpPr>
          <p:nvPr/>
        </p:nvSpPr>
        <p:spPr bwMode="auto">
          <a:xfrm>
            <a:off x="5930317" y="-178059"/>
            <a:ext cx="331366" cy="356118"/>
          </a:xfrm>
          <a:prstGeom prst="rect">
            <a:avLst/>
          </a:prstGeom>
          <a:noFill/>
          <a:ln w="9525">
            <a:noFill/>
            <a:miter lim="800000"/>
            <a:headEnd/>
            <a:tailEnd/>
          </a:ln>
        </p:spPr>
        <p:txBody>
          <a:bodyPr wrap="none" lIns="78355" tIns="39177" rIns="78355" bIns="39177" anchor="ctr">
            <a:spAutoFit/>
          </a:bodyPr>
          <a:lstStyle/>
          <a:p>
            <a:pPr algn="ctr">
              <a:buFont typeface="Wingdings" pitchFamily="2" charset="2"/>
              <a:buChar char="l"/>
            </a:pPr>
            <a:endParaRPr lang="zh-CN" altLang="en-US">
              <a:ea typeface="华文细黑" pitchFamily="2" charset="-122"/>
            </a:endParaRPr>
          </a:p>
        </p:txBody>
      </p:sp>
      <p:sp>
        <p:nvSpPr>
          <p:cNvPr id="18439" name="椭圆 13"/>
          <p:cNvSpPr>
            <a:spLocks noChangeArrowheads="1"/>
          </p:cNvSpPr>
          <p:nvPr/>
        </p:nvSpPr>
        <p:spPr bwMode="auto">
          <a:xfrm>
            <a:off x="7535536" y="2435744"/>
            <a:ext cx="1118761" cy="993546"/>
          </a:xfrm>
          <a:prstGeom prst="ellipse">
            <a:avLst/>
          </a:prstGeom>
          <a:solidFill>
            <a:srgbClr val="990000">
              <a:alpha val="21960"/>
            </a:srgbClr>
          </a:solidFill>
          <a:ln w="12700" algn="ctr">
            <a:noFill/>
            <a:round/>
            <a:headEnd/>
            <a:tailEnd/>
          </a:ln>
          <a:effectLst>
            <a:prstShdw prst="shdw17" dist="17961" dir="13500000">
              <a:srgbClr val="5C0000"/>
            </a:prstShdw>
          </a:effectLst>
        </p:spPr>
        <p:txBody>
          <a:bodyPr wrap="none" lIns="78355" tIns="39177" rIns="78355" bIns="39177" anchor="ctr"/>
          <a:lstStyle/>
          <a:p>
            <a:pPr algn="ctr">
              <a:buFont typeface="Wingdings" pitchFamily="2" charset="2"/>
              <a:buChar char="l"/>
            </a:pPr>
            <a:endParaRPr lang="zh-CN" altLang="en-US">
              <a:ea typeface="华文细黑" pitchFamily="2" charset="-122"/>
            </a:endParaRPr>
          </a:p>
        </p:txBody>
      </p:sp>
    </p:spTree>
    <p:extLst>
      <p:ext uri="{BB962C8B-B14F-4D97-AF65-F5344CB8AC3E}">
        <p14:creationId xmlns:p14="http://schemas.microsoft.com/office/powerpoint/2010/main" val="17684831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内容占位符 2"/>
          <p:cNvSpPr>
            <a:spLocks noGrp="1"/>
          </p:cNvSpPr>
          <p:nvPr>
            <p:ph type="body" sz="quarter" idx="10"/>
          </p:nvPr>
        </p:nvSpPr>
        <p:spPr/>
        <p:txBody>
          <a:bodyPr/>
          <a:lstStyle/>
          <a:p>
            <a:pPr marL="0" indent="0">
              <a:buNone/>
            </a:pPr>
            <a:r>
              <a:rPr lang="en-US" dirty="0"/>
              <a:t>  </a:t>
            </a:r>
          </a:p>
          <a:p>
            <a:endParaRPr lang="en-US" altLang="zh-CN" dirty="0" smtClean="0"/>
          </a:p>
          <a:p>
            <a:endParaRPr lang="en-US" altLang="zh-CN" dirty="0" smtClean="0"/>
          </a:p>
          <a:p>
            <a:endParaRPr lang="en-US" altLang="zh-CN" dirty="0" smtClean="0"/>
          </a:p>
          <a:p>
            <a:endParaRPr lang="en-US" altLang="zh-CN" dirty="0" smtClean="0"/>
          </a:p>
          <a:p>
            <a:r>
              <a:rPr lang="en-US" sz="1800" dirty="0"/>
              <a:t>Functions of the bypass module</a:t>
            </a:r>
          </a:p>
          <a:p>
            <a:pPr lvl="1"/>
            <a:r>
              <a:rPr lang="en-US" sz="1800" dirty="0"/>
              <a:t>Internal bypass: When the main converter becomes faulty or fails to work properly, the UPS automatically transfers to internal bypass mode.</a:t>
            </a:r>
          </a:p>
          <a:p>
            <a:pPr lvl="1"/>
            <a:r>
              <a:rPr lang="en-US" sz="1800" dirty="0"/>
              <a:t>The maintenance bypass isolates the UPS to ensure safety and power continuity during maintenance.</a:t>
            </a:r>
          </a:p>
        </p:txBody>
      </p:sp>
      <p:sp>
        <p:nvSpPr>
          <p:cNvPr id="19459" name="Rectangle 4"/>
          <p:cNvSpPr>
            <a:spLocks noChangeArrowheads="1"/>
          </p:cNvSpPr>
          <p:nvPr/>
        </p:nvSpPr>
        <p:spPr bwMode="auto">
          <a:xfrm>
            <a:off x="5930317" y="-178059"/>
            <a:ext cx="331366" cy="356118"/>
          </a:xfrm>
          <a:prstGeom prst="rect">
            <a:avLst/>
          </a:prstGeom>
          <a:noFill/>
          <a:ln w="9525">
            <a:noFill/>
            <a:miter lim="800000"/>
            <a:headEnd/>
            <a:tailEnd/>
          </a:ln>
        </p:spPr>
        <p:txBody>
          <a:bodyPr wrap="none" lIns="78355" tIns="39177" rIns="78355" bIns="39177" anchor="ctr">
            <a:spAutoFit/>
          </a:bodyPr>
          <a:lstStyle/>
          <a:p>
            <a:pPr algn="ctr">
              <a:buFont typeface="Wingdings" pitchFamily="2" charset="2"/>
              <a:buChar char="l"/>
            </a:pPr>
            <a:endParaRPr lang="zh-CN" altLang="en-US">
              <a:ea typeface="华文细黑" pitchFamily="2" charset="-122"/>
            </a:endParaRPr>
          </a:p>
        </p:txBody>
      </p:sp>
      <p:pic>
        <p:nvPicPr>
          <p:cNvPr id="19463" name="图片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51239" y="1187073"/>
            <a:ext cx="4707684" cy="2945566"/>
          </a:xfrm>
          <a:prstGeom prst="rect">
            <a:avLst/>
          </a:prstGeom>
          <a:noFill/>
          <a:ln w="9525">
            <a:noFill/>
            <a:miter lim="800000"/>
            <a:headEnd/>
            <a:tailEnd/>
          </a:ln>
        </p:spPr>
      </p:pic>
      <p:sp>
        <p:nvSpPr>
          <p:cNvPr id="19464" name="椭圆 13"/>
          <p:cNvSpPr>
            <a:spLocks noChangeArrowheads="1"/>
          </p:cNvSpPr>
          <p:nvPr/>
        </p:nvSpPr>
        <p:spPr bwMode="auto">
          <a:xfrm>
            <a:off x="5473418" y="1696598"/>
            <a:ext cx="1063326" cy="798005"/>
          </a:xfrm>
          <a:prstGeom prst="ellipse">
            <a:avLst/>
          </a:prstGeom>
          <a:solidFill>
            <a:srgbClr val="990000">
              <a:alpha val="21960"/>
            </a:srgbClr>
          </a:solidFill>
          <a:ln w="12700" algn="ctr">
            <a:noFill/>
            <a:round/>
            <a:headEnd/>
            <a:tailEnd/>
          </a:ln>
          <a:effectLst>
            <a:prstShdw prst="shdw17" dist="17961" dir="13500000">
              <a:srgbClr val="5C0000"/>
            </a:prstShdw>
          </a:effectLst>
        </p:spPr>
        <p:txBody>
          <a:bodyPr wrap="none" lIns="78355" tIns="39177" rIns="78355" bIns="39177" anchor="ctr"/>
          <a:lstStyle/>
          <a:p>
            <a:pPr algn="ctr">
              <a:buFont typeface="Wingdings" pitchFamily="2" charset="2"/>
              <a:buChar char="l"/>
            </a:pPr>
            <a:endParaRPr lang="zh-CN" altLang="en-US">
              <a:ea typeface="华文细黑" pitchFamily="2" charset="-122"/>
            </a:endParaRPr>
          </a:p>
        </p:txBody>
      </p:sp>
      <p:sp>
        <p:nvSpPr>
          <p:cNvPr id="10" name="标题 9"/>
          <p:cNvSpPr>
            <a:spLocks noGrp="1"/>
          </p:cNvSpPr>
          <p:nvPr>
            <p:ph type="title"/>
          </p:nvPr>
        </p:nvSpPr>
        <p:spPr/>
        <p:txBody>
          <a:bodyPr/>
          <a:lstStyle/>
          <a:p>
            <a:r>
              <a:rPr lang="en-US" dirty="0"/>
              <a:t>Main Function Units of the UPS – Bypass Module</a:t>
            </a:r>
          </a:p>
        </p:txBody>
      </p:sp>
    </p:spTree>
    <p:extLst>
      <p:ext uri="{BB962C8B-B14F-4D97-AF65-F5344CB8AC3E}">
        <p14:creationId xmlns:p14="http://schemas.microsoft.com/office/powerpoint/2010/main" val="21349614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99208" y="1387016"/>
            <a:ext cx="4932289" cy="3086100"/>
          </a:xfrm>
          <a:prstGeom prst="rect">
            <a:avLst/>
          </a:prstGeom>
          <a:noFill/>
          <a:ln w="9525">
            <a:noFill/>
            <a:miter lim="800000"/>
            <a:headEnd/>
            <a:tailEnd/>
          </a:ln>
        </p:spPr>
      </p:pic>
      <p:sp>
        <p:nvSpPr>
          <p:cNvPr id="20482" name="标题 1"/>
          <p:cNvSpPr>
            <a:spLocks noGrp="1"/>
          </p:cNvSpPr>
          <p:nvPr>
            <p:ph type="title"/>
          </p:nvPr>
        </p:nvSpPr>
        <p:spPr/>
        <p:txBody>
          <a:bodyPr/>
          <a:lstStyle/>
          <a:p>
            <a:r>
              <a:rPr lang="en-US" dirty="0"/>
              <a:t>Main Function Units of the UPS – Charger</a:t>
            </a:r>
          </a:p>
        </p:txBody>
      </p:sp>
      <p:sp>
        <p:nvSpPr>
          <p:cNvPr id="20485" name="内容占位符 2"/>
          <p:cNvSpPr>
            <a:spLocks noGrp="1"/>
          </p:cNvSpPr>
          <p:nvPr>
            <p:ph type="body" sz="quarter" idx="10"/>
          </p:nvPr>
        </p:nvSpPr>
        <p:spPr/>
        <p:txBody>
          <a:bodyPr/>
          <a:lstStyle/>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r>
              <a:rPr lang="en-US" sz="1800" dirty="0"/>
              <a:t>Functions of the charger</a:t>
            </a:r>
          </a:p>
          <a:p>
            <a:pPr lvl="1"/>
            <a:r>
              <a:rPr lang="en-US" sz="1800" dirty="0"/>
              <a:t>Charges batteries when the AC input is normal.</a:t>
            </a:r>
          </a:p>
        </p:txBody>
      </p:sp>
      <p:sp>
        <p:nvSpPr>
          <p:cNvPr id="20484" name="Rectangle 4"/>
          <p:cNvSpPr>
            <a:spLocks noChangeArrowheads="1"/>
          </p:cNvSpPr>
          <p:nvPr/>
        </p:nvSpPr>
        <p:spPr bwMode="auto">
          <a:xfrm>
            <a:off x="5930317" y="-178059"/>
            <a:ext cx="331366" cy="356118"/>
          </a:xfrm>
          <a:prstGeom prst="rect">
            <a:avLst/>
          </a:prstGeom>
          <a:noFill/>
          <a:ln w="9525">
            <a:noFill/>
            <a:miter lim="800000"/>
            <a:headEnd/>
            <a:tailEnd/>
          </a:ln>
        </p:spPr>
        <p:txBody>
          <a:bodyPr wrap="none" lIns="78355" tIns="39177" rIns="78355" bIns="39177" anchor="ctr">
            <a:spAutoFit/>
          </a:bodyPr>
          <a:lstStyle/>
          <a:p>
            <a:pPr algn="ctr">
              <a:buFont typeface="Wingdings" pitchFamily="2" charset="2"/>
              <a:buChar char="l"/>
            </a:pPr>
            <a:endParaRPr lang="zh-CN" altLang="en-US">
              <a:ea typeface="华文细黑" pitchFamily="2" charset="-122"/>
            </a:endParaRPr>
          </a:p>
        </p:txBody>
      </p:sp>
      <p:sp>
        <p:nvSpPr>
          <p:cNvPr id="20487" name="椭圆 13"/>
          <p:cNvSpPr>
            <a:spLocks noChangeArrowheads="1"/>
          </p:cNvSpPr>
          <p:nvPr/>
        </p:nvSpPr>
        <p:spPr bwMode="auto">
          <a:xfrm>
            <a:off x="5509419" y="3547603"/>
            <a:ext cx="1173162" cy="925513"/>
          </a:xfrm>
          <a:prstGeom prst="ellipse">
            <a:avLst/>
          </a:prstGeom>
          <a:solidFill>
            <a:srgbClr val="990000">
              <a:alpha val="21960"/>
            </a:srgbClr>
          </a:solidFill>
          <a:ln w="12700" algn="ctr">
            <a:noFill/>
            <a:round/>
            <a:headEnd/>
            <a:tailEnd/>
          </a:ln>
          <a:effectLst>
            <a:prstShdw prst="shdw17" dist="17961" dir="13500000">
              <a:srgbClr val="5C0000"/>
            </a:prstShdw>
          </a:effectLst>
        </p:spPr>
        <p:txBody>
          <a:bodyPr wrap="none" lIns="78355" tIns="39177" rIns="78355" bIns="39177" anchor="ctr"/>
          <a:lstStyle/>
          <a:p>
            <a:pPr algn="ctr">
              <a:buFont typeface="Wingdings" pitchFamily="2" charset="2"/>
              <a:buChar char="l"/>
            </a:pPr>
            <a:endParaRPr lang="zh-CN" altLang="en-US">
              <a:ea typeface="华文细黑" pitchFamily="2" charset="-122"/>
            </a:endParaRPr>
          </a:p>
        </p:txBody>
      </p:sp>
    </p:spTree>
    <p:extLst>
      <p:ext uri="{BB962C8B-B14F-4D97-AF65-F5344CB8AC3E}">
        <p14:creationId xmlns:p14="http://schemas.microsoft.com/office/powerpoint/2010/main" val="3348693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dirty="0"/>
              <a:t>UPS Working Modes – Classification</a:t>
            </a:r>
          </a:p>
        </p:txBody>
      </p:sp>
      <p:sp>
        <p:nvSpPr>
          <p:cNvPr id="4" name="文本占位符 3"/>
          <p:cNvSpPr>
            <a:spLocks noGrp="1"/>
          </p:cNvSpPr>
          <p:nvPr>
            <p:ph type="body" sz="quarter" idx="10"/>
          </p:nvPr>
        </p:nvSpPr>
        <p:spPr/>
        <p:txBody>
          <a:bodyPr/>
          <a:lstStyle/>
          <a:p>
            <a:r>
              <a:rPr lang="en-US" dirty="0"/>
              <a:t>The UPS has five working modes:</a:t>
            </a:r>
          </a:p>
          <a:p>
            <a:pPr lvl="1"/>
            <a:r>
              <a:rPr lang="en-US" dirty="0"/>
              <a:t>Normal mode</a:t>
            </a:r>
          </a:p>
          <a:p>
            <a:pPr lvl="1"/>
            <a:r>
              <a:rPr lang="en-US" dirty="0"/>
              <a:t>Battery mode</a:t>
            </a:r>
          </a:p>
          <a:p>
            <a:pPr lvl="1"/>
            <a:r>
              <a:rPr lang="en-US" dirty="0"/>
              <a:t>Bypass mode</a:t>
            </a:r>
          </a:p>
          <a:p>
            <a:pPr lvl="1"/>
            <a:r>
              <a:rPr lang="en-US" dirty="0" smtClean="0"/>
              <a:t>Maintenance mode</a:t>
            </a:r>
          </a:p>
          <a:p>
            <a:pPr lvl="1"/>
            <a:r>
              <a:rPr lang="en-US" altLang="zh-CN" dirty="0"/>
              <a:t>Economy control operation (ECO) </a:t>
            </a:r>
            <a:r>
              <a:rPr lang="en-US" altLang="zh-CN" dirty="0" smtClean="0"/>
              <a:t>mode</a:t>
            </a: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t>
            </a:r>
            <a:br>
              <a:rPr lang="en-US" dirty="0"/>
            </a:br>
            <a:endParaRPr lang="en-US" dirty="0"/>
          </a:p>
        </p:txBody>
      </p:sp>
    </p:spTree>
    <p:extLst>
      <p:ext uri="{BB962C8B-B14F-4D97-AF65-F5344CB8AC3E}">
        <p14:creationId xmlns:p14="http://schemas.microsoft.com/office/powerpoint/2010/main" val="69344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a:grpSpLocks/>
          </p:cNvGrpSpPr>
          <p:nvPr/>
        </p:nvGrpSpPr>
        <p:grpSpPr bwMode="auto">
          <a:xfrm>
            <a:off x="3071664" y="3221279"/>
            <a:ext cx="6484880" cy="2872110"/>
            <a:chOff x="1877695" y="1465042"/>
            <a:chExt cx="8648613" cy="2871159"/>
          </a:xfrm>
        </p:grpSpPr>
        <p:sp>
          <p:nvSpPr>
            <p:cNvPr id="22537" name="Line 16"/>
            <p:cNvSpPr>
              <a:spLocks noChangeShapeType="1"/>
            </p:cNvSpPr>
            <p:nvPr/>
          </p:nvSpPr>
          <p:spPr bwMode="auto">
            <a:xfrm>
              <a:off x="7187883" y="3175000"/>
              <a:ext cx="1279525" cy="0"/>
            </a:xfrm>
            <a:prstGeom prst="line">
              <a:avLst/>
            </a:prstGeom>
            <a:noFill/>
            <a:ln w="19050">
              <a:solidFill>
                <a:schemeClr val="tx1"/>
              </a:solidFill>
              <a:round/>
              <a:headEnd/>
              <a:tailEnd/>
            </a:ln>
          </p:spPr>
          <p:txBody>
            <a:bodyPr wrap="none" anchor="ctr"/>
            <a:lstStyle/>
            <a:p>
              <a:endParaRPr lang="zh-CN" altLang="en-US">
                <a:latin typeface="+mj-lt"/>
              </a:endParaRPr>
            </a:p>
          </p:txBody>
        </p:sp>
        <p:cxnSp>
          <p:nvCxnSpPr>
            <p:cNvPr id="22533" name="直接箭头连接符 35"/>
            <p:cNvCxnSpPr>
              <a:cxnSpLocks noChangeShapeType="1"/>
            </p:cNvCxnSpPr>
            <p:nvPr/>
          </p:nvCxnSpPr>
          <p:spPr bwMode="auto">
            <a:xfrm>
              <a:off x="2111058" y="3070225"/>
              <a:ext cx="8064500" cy="0"/>
            </a:xfrm>
            <a:prstGeom prst="straightConnector1">
              <a:avLst/>
            </a:prstGeom>
            <a:noFill/>
            <a:ln w="63500" algn="ctr">
              <a:solidFill>
                <a:srgbClr val="00B050"/>
              </a:solidFill>
              <a:prstDash val="sysDash"/>
              <a:round/>
              <a:headEnd/>
              <a:tailEnd type="triangle" w="med" len="lg"/>
            </a:ln>
          </p:spPr>
        </p:cxnSp>
        <p:sp>
          <p:nvSpPr>
            <p:cNvPr id="22534" name="Line 5"/>
            <p:cNvSpPr>
              <a:spLocks noChangeShapeType="1"/>
            </p:cNvSpPr>
            <p:nvPr/>
          </p:nvSpPr>
          <p:spPr bwMode="auto">
            <a:xfrm>
              <a:off x="2093595" y="3175000"/>
              <a:ext cx="1766888" cy="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35" name="Line 7"/>
            <p:cNvSpPr>
              <a:spLocks noChangeShapeType="1"/>
            </p:cNvSpPr>
            <p:nvPr/>
          </p:nvSpPr>
          <p:spPr bwMode="auto">
            <a:xfrm flipV="1">
              <a:off x="4581208" y="3175000"/>
              <a:ext cx="1692275" cy="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36" name="Rectangle 13"/>
            <p:cNvSpPr>
              <a:spLocks noChangeArrowheads="1"/>
            </p:cNvSpPr>
            <p:nvPr/>
          </p:nvSpPr>
          <p:spPr bwMode="auto">
            <a:xfrm>
              <a:off x="6232069" y="2868699"/>
              <a:ext cx="1005050" cy="523047"/>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DC/AC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Inverter</a:t>
              </a:r>
            </a:p>
          </p:txBody>
        </p:sp>
        <p:sp>
          <p:nvSpPr>
            <p:cNvPr id="22538" name="Text Box 17"/>
            <p:cNvSpPr txBox="1">
              <a:spLocks noChangeArrowheads="1"/>
            </p:cNvSpPr>
            <p:nvPr/>
          </p:nvSpPr>
          <p:spPr bwMode="auto">
            <a:xfrm>
              <a:off x="1917383" y="3180144"/>
              <a:ext cx="1390036" cy="307675"/>
            </a:xfrm>
            <a:prstGeom prst="rect">
              <a:avLst/>
            </a:prstGeom>
            <a:noFill/>
            <a:ln w="9525">
              <a:noFill/>
              <a:miter lim="800000"/>
              <a:headEnd/>
              <a:tailEnd/>
            </a:ln>
          </p:spPr>
          <p:txBody>
            <a:bodyPr wrap="none">
              <a:spAutoFit/>
            </a:bodyPr>
            <a:lstStyle/>
            <a:p>
              <a:pP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Mains input</a:t>
              </a:r>
            </a:p>
          </p:txBody>
        </p:sp>
        <p:sp>
          <p:nvSpPr>
            <p:cNvPr id="22539" name="Text Box 18"/>
            <p:cNvSpPr txBox="1">
              <a:spLocks noChangeArrowheads="1"/>
            </p:cNvSpPr>
            <p:nvPr/>
          </p:nvSpPr>
          <p:spPr bwMode="auto">
            <a:xfrm>
              <a:off x="9189720" y="3180144"/>
              <a:ext cx="1336588" cy="307675"/>
            </a:xfrm>
            <a:prstGeom prst="rect">
              <a:avLst/>
            </a:prstGeom>
            <a:noFill/>
            <a:ln w="9525">
              <a:noFill/>
              <a:miter lim="800000"/>
              <a:headEnd/>
              <a:tailEnd/>
            </a:ln>
          </p:spPr>
          <p:txBody>
            <a:bodyPr wrap="none">
              <a:spAutoFit/>
            </a:bodyPr>
            <a:lstStyle/>
            <a:p>
              <a:pP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UPS output</a:t>
              </a:r>
            </a:p>
          </p:txBody>
        </p:sp>
        <p:sp>
          <p:nvSpPr>
            <p:cNvPr id="22540" name="Rectangle 19"/>
            <p:cNvSpPr>
              <a:spLocks noChangeArrowheads="1"/>
            </p:cNvSpPr>
            <p:nvPr/>
          </p:nvSpPr>
          <p:spPr bwMode="auto">
            <a:xfrm>
              <a:off x="4970145" y="2036763"/>
              <a:ext cx="900000" cy="523220"/>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Static bypass</a:t>
              </a:r>
            </a:p>
          </p:txBody>
        </p:sp>
        <p:sp>
          <p:nvSpPr>
            <p:cNvPr id="22541" name="Rectangle 26"/>
            <p:cNvSpPr>
              <a:spLocks noChangeArrowheads="1"/>
            </p:cNvSpPr>
            <p:nvPr/>
          </p:nvSpPr>
          <p:spPr bwMode="auto">
            <a:xfrm>
              <a:off x="3573116" y="2870286"/>
              <a:ext cx="1042934" cy="523047"/>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AC/DC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rectifier</a:t>
              </a:r>
            </a:p>
          </p:txBody>
        </p:sp>
        <p:sp>
          <p:nvSpPr>
            <p:cNvPr id="22542" name="Line 27"/>
            <p:cNvSpPr>
              <a:spLocks noChangeShapeType="1"/>
            </p:cNvSpPr>
            <p:nvPr/>
          </p:nvSpPr>
          <p:spPr bwMode="auto">
            <a:xfrm>
              <a:off x="2717484" y="1680642"/>
              <a:ext cx="350836" cy="3175"/>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3" name="Line 35"/>
            <p:cNvSpPr>
              <a:spLocks noChangeShapeType="1"/>
            </p:cNvSpPr>
            <p:nvPr/>
          </p:nvSpPr>
          <p:spPr bwMode="auto">
            <a:xfrm flipH="1" flipV="1">
              <a:off x="5317807" y="3185586"/>
              <a:ext cx="0" cy="64135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4" name="Rectangle 19"/>
            <p:cNvSpPr>
              <a:spLocks noChangeArrowheads="1"/>
            </p:cNvSpPr>
            <p:nvPr/>
          </p:nvSpPr>
          <p:spPr bwMode="auto">
            <a:xfrm>
              <a:off x="3644583" y="1465042"/>
              <a:ext cx="1562100" cy="523047"/>
            </a:xfrm>
            <a:prstGeom prst="rect">
              <a:avLst/>
            </a:prstGeom>
            <a:solidFill>
              <a:schemeClr val="accent1"/>
            </a:solidFill>
            <a:ln w="9525">
              <a:solidFill>
                <a:schemeClr val="tx1"/>
              </a:solidFill>
              <a:miter lim="800000"/>
              <a:headEnd/>
              <a:tailEnd/>
            </a:ln>
          </p:spPr>
          <p:txBody>
            <a:bodyPr wrap="square" lIns="0" rIns="0"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Maintenance bypass</a:t>
              </a:r>
            </a:p>
          </p:txBody>
        </p:sp>
        <p:sp>
          <p:nvSpPr>
            <p:cNvPr id="22545" name="Line 5"/>
            <p:cNvSpPr>
              <a:spLocks noChangeShapeType="1"/>
            </p:cNvSpPr>
            <p:nvPr/>
          </p:nvSpPr>
          <p:spPr bwMode="auto">
            <a:xfrm>
              <a:off x="2082840" y="2254250"/>
              <a:ext cx="2881312" cy="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6" name="Line 5"/>
            <p:cNvSpPr>
              <a:spLocks noChangeShapeType="1"/>
            </p:cNvSpPr>
            <p:nvPr/>
          </p:nvSpPr>
          <p:spPr bwMode="auto">
            <a:xfrm flipV="1">
              <a:off x="5876608" y="2243138"/>
              <a:ext cx="2736850" cy="11112"/>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7" name="Line 35"/>
            <p:cNvSpPr>
              <a:spLocks noChangeShapeType="1"/>
            </p:cNvSpPr>
            <p:nvPr/>
          </p:nvSpPr>
          <p:spPr bwMode="auto">
            <a:xfrm flipV="1">
              <a:off x="8613458" y="2251075"/>
              <a:ext cx="0" cy="650875"/>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8" name="Line 16"/>
            <p:cNvSpPr>
              <a:spLocks noChangeShapeType="1"/>
            </p:cNvSpPr>
            <p:nvPr/>
          </p:nvSpPr>
          <p:spPr bwMode="auto">
            <a:xfrm>
              <a:off x="8732520" y="3165475"/>
              <a:ext cx="1244600" cy="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49" name="Line 37"/>
            <p:cNvSpPr>
              <a:spLocks noChangeShapeType="1"/>
            </p:cNvSpPr>
            <p:nvPr/>
          </p:nvSpPr>
          <p:spPr bwMode="auto">
            <a:xfrm flipH="1" flipV="1">
              <a:off x="8557894" y="2980453"/>
              <a:ext cx="200025" cy="181847"/>
            </a:xfrm>
            <a:prstGeom prst="line">
              <a:avLst/>
            </a:prstGeom>
            <a:noFill/>
            <a:ln w="12700">
              <a:solidFill>
                <a:schemeClr val="tx1"/>
              </a:solidFill>
              <a:round/>
              <a:headEnd/>
              <a:tailEnd/>
            </a:ln>
          </p:spPr>
          <p:txBody>
            <a:bodyPr wrap="none" anchor="ctr"/>
            <a:lstStyle/>
            <a:p>
              <a:endParaRPr lang="zh-CN" altLang="en-US">
                <a:latin typeface="+mj-lt"/>
              </a:endParaRPr>
            </a:p>
          </p:txBody>
        </p:sp>
        <p:sp>
          <p:nvSpPr>
            <p:cNvPr id="22550" name="Line 5"/>
            <p:cNvSpPr>
              <a:spLocks noChangeShapeType="1"/>
            </p:cNvSpPr>
            <p:nvPr/>
          </p:nvSpPr>
          <p:spPr bwMode="auto">
            <a:xfrm flipV="1">
              <a:off x="5206683" y="1677985"/>
              <a:ext cx="4054475" cy="2"/>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51" name="Line 35"/>
            <p:cNvSpPr>
              <a:spLocks noChangeShapeType="1"/>
            </p:cNvSpPr>
            <p:nvPr/>
          </p:nvSpPr>
          <p:spPr bwMode="auto">
            <a:xfrm flipH="1" flipV="1">
              <a:off x="9262745" y="1677988"/>
              <a:ext cx="9525" cy="1487487"/>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52" name="Line 37"/>
            <p:cNvSpPr>
              <a:spLocks noChangeShapeType="1"/>
            </p:cNvSpPr>
            <p:nvPr/>
          </p:nvSpPr>
          <p:spPr bwMode="auto">
            <a:xfrm flipH="1" flipV="1">
              <a:off x="3068320" y="1554683"/>
              <a:ext cx="288925" cy="115888"/>
            </a:xfrm>
            <a:prstGeom prst="line">
              <a:avLst/>
            </a:prstGeom>
            <a:noFill/>
            <a:ln w="12700">
              <a:solidFill>
                <a:schemeClr val="tx1"/>
              </a:solidFill>
              <a:round/>
              <a:headEnd/>
              <a:tailEnd/>
            </a:ln>
          </p:spPr>
          <p:txBody>
            <a:bodyPr wrap="none" anchor="ctr"/>
            <a:lstStyle/>
            <a:p>
              <a:endParaRPr lang="zh-CN" altLang="en-US">
                <a:latin typeface="+mj-lt"/>
              </a:endParaRPr>
            </a:p>
          </p:txBody>
        </p:sp>
        <p:sp>
          <p:nvSpPr>
            <p:cNvPr id="22553" name="Line 14"/>
            <p:cNvSpPr>
              <a:spLocks noChangeShapeType="1"/>
            </p:cNvSpPr>
            <p:nvPr/>
          </p:nvSpPr>
          <p:spPr bwMode="auto">
            <a:xfrm>
              <a:off x="3357245" y="1677988"/>
              <a:ext cx="304800" cy="0"/>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54" name="Line 35"/>
            <p:cNvSpPr>
              <a:spLocks noChangeShapeType="1"/>
            </p:cNvSpPr>
            <p:nvPr/>
          </p:nvSpPr>
          <p:spPr bwMode="auto">
            <a:xfrm flipV="1">
              <a:off x="2706370" y="1677988"/>
              <a:ext cx="3175" cy="582612"/>
            </a:xfrm>
            <a:prstGeom prst="line">
              <a:avLst/>
            </a:prstGeom>
            <a:noFill/>
            <a:ln w="19050">
              <a:solidFill>
                <a:schemeClr val="tx1"/>
              </a:solidFill>
              <a:round/>
              <a:headEnd/>
              <a:tailEnd/>
            </a:ln>
          </p:spPr>
          <p:txBody>
            <a:bodyPr wrap="none" anchor="ctr"/>
            <a:lstStyle/>
            <a:p>
              <a:endParaRPr lang="zh-CN" altLang="en-US">
                <a:latin typeface="+mj-lt"/>
              </a:endParaRPr>
            </a:p>
          </p:txBody>
        </p:sp>
        <p:sp>
          <p:nvSpPr>
            <p:cNvPr id="22555" name="Text Box 17"/>
            <p:cNvSpPr txBox="1">
              <a:spLocks noChangeArrowheads="1"/>
            </p:cNvSpPr>
            <p:nvPr/>
          </p:nvSpPr>
          <p:spPr bwMode="auto">
            <a:xfrm>
              <a:off x="1877695" y="2254250"/>
              <a:ext cx="1456137" cy="307675"/>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Bypass input</a:t>
              </a:r>
            </a:p>
          </p:txBody>
        </p:sp>
        <p:sp>
          <p:nvSpPr>
            <p:cNvPr id="22556" name="Rectangle 26"/>
            <p:cNvSpPr>
              <a:spLocks noChangeArrowheads="1"/>
            </p:cNvSpPr>
            <p:nvPr/>
          </p:nvSpPr>
          <p:spPr bwMode="auto">
            <a:xfrm>
              <a:off x="4868545" y="3812981"/>
              <a:ext cx="900001" cy="523220"/>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Battery string</a:t>
              </a:r>
            </a:p>
          </p:txBody>
        </p:sp>
        <p:cxnSp>
          <p:nvCxnSpPr>
            <p:cNvPr id="22557" name="直接箭头连接符 38"/>
            <p:cNvCxnSpPr>
              <a:cxnSpLocks noChangeShapeType="1"/>
            </p:cNvCxnSpPr>
            <p:nvPr/>
          </p:nvCxnSpPr>
          <p:spPr bwMode="auto">
            <a:xfrm>
              <a:off x="5206683" y="3070225"/>
              <a:ext cx="0" cy="717550"/>
            </a:xfrm>
            <a:prstGeom prst="straightConnector1">
              <a:avLst/>
            </a:prstGeom>
            <a:noFill/>
            <a:ln w="63500" algn="ctr">
              <a:solidFill>
                <a:srgbClr val="00B050"/>
              </a:solidFill>
              <a:prstDash val="sysDash"/>
              <a:round/>
              <a:headEnd/>
              <a:tailEnd type="triangle" w="med" len="lg"/>
            </a:ln>
          </p:spPr>
        </p:cxnSp>
      </p:grpSp>
      <p:sp>
        <p:nvSpPr>
          <p:cNvPr id="30" name="标题 29"/>
          <p:cNvSpPr>
            <a:spLocks noGrp="1"/>
          </p:cNvSpPr>
          <p:nvPr>
            <p:ph type="title"/>
          </p:nvPr>
        </p:nvSpPr>
        <p:spPr/>
        <p:txBody>
          <a:bodyPr/>
          <a:lstStyle/>
          <a:p>
            <a:r>
              <a:rPr lang="en-US" altLang="zh-CN" dirty="0" smtClean="0">
                <a:sym typeface="Arial" charset="0"/>
              </a:rPr>
              <a:t>Online UPS - Normal Mode</a:t>
            </a:r>
            <a:endParaRPr lang="zh-CN" altLang="en-US" dirty="0"/>
          </a:p>
        </p:txBody>
      </p:sp>
      <p:sp>
        <p:nvSpPr>
          <p:cNvPr id="32" name="文本占位符 31"/>
          <p:cNvSpPr>
            <a:spLocks noGrp="1"/>
          </p:cNvSpPr>
          <p:nvPr>
            <p:ph type="body" sz="quarter" idx="10"/>
          </p:nvPr>
        </p:nvSpPr>
        <p:spPr/>
        <p:txBody>
          <a:bodyPr/>
          <a:lstStyle/>
          <a:p>
            <a:r>
              <a:rPr lang="en-US" altLang="zh-CN" sz="1800" dirty="0">
                <a:sym typeface="Arial" charset="0"/>
              </a:rPr>
              <a:t>In normal cases, the UPS works in inverter </a:t>
            </a:r>
            <a:r>
              <a:rPr lang="en-US" altLang="zh-CN" sz="1800" dirty="0" smtClean="0">
                <a:sym typeface="Arial" charset="0"/>
              </a:rPr>
              <a:t>mode (</a:t>
            </a:r>
            <a:r>
              <a:rPr lang="en-US" altLang="zh-CN" sz="1800" dirty="0">
                <a:sym typeface="Arial" charset="0"/>
              </a:rPr>
              <a:t>normal mode);</a:t>
            </a:r>
          </a:p>
          <a:p>
            <a:r>
              <a:rPr lang="en-US" altLang="zh-CN" sz="1800" dirty="0">
                <a:sym typeface="Arial" charset="0"/>
              </a:rPr>
              <a:t>In this mode, the mains supplies power to customers' loads using rectifiers and inverters;</a:t>
            </a:r>
          </a:p>
          <a:p>
            <a:r>
              <a:rPr lang="en-US" altLang="zh-CN" sz="1800" dirty="0">
                <a:sym typeface="Arial" charset="0"/>
              </a:rPr>
              <a:t>UPS supplies power to the batteries using chargers.</a:t>
            </a:r>
          </a:p>
        </p:txBody>
      </p:sp>
    </p:spTree>
    <p:extLst>
      <p:ext uri="{BB962C8B-B14F-4D97-AF65-F5344CB8AC3E}">
        <p14:creationId xmlns:p14="http://schemas.microsoft.com/office/powerpoint/2010/main" val="259313915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a:grpSpLocks/>
          </p:cNvGrpSpPr>
          <p:nvPr/>
        </p:nvGrpSpPr>
        <p:grpSpPr bwMode="auto">
          <a:xfrm>
            <a:off x="3243746" y="3429203"/>
            <a:ext cx="6083844" cy="2140969"/>
            <a:chOff x="2014538" y="1727200"/>
            <a:chExt cx="8115300" cy="2140485"/>
          </a:xfrm>
        </p:grpSpPr>
        <p:cxnSp>
          <p:nvCxnSpPr>
            <p:cNvPr id="23557" name="直接箭头连接符 4"/>
            <p:cNvCxnSpPr>
              <a:cxnSpLocks noChangeShapeType="1"/>
            </p:cNvCxnSpPr>
            <p:nvPr/>
          </p:nvCxnSpPr>
          <p:spPr bwMode="auto">
            <a:xfrm>
              <a:off x="5360988" y="3114675"/>
              <a:ext cx="4768850" cy="4763"/>
            </a:xfrm>
            <a:prstGeom prst="straightConnector1">
              <a:avLst/>
            </a:prstGeom>
            <a:noFill/>
            <a:ln w="63500" algn="ctr">
              <a:solidFill>
                <a:srgbClr val="00B050"/>
              </a:solidFill>
              <a:prstDash val="sysDash"/>
              <a:round/>
              <a:headEnd/>
              <a:tailEnd type="triangle" w="med" len="lg"/>
            </a:ln>
          </p:spPr>
        </p:cxnSp>
        <p:sp>
          <p:nvSpPr>
            <p:cNvPr id="23558" name="Line 5"/>
            <p:cNvSpPr>
              <a:spLocks noChangeShapeType="1"/>
            </p:cNvSpPr>
            <p:nvPr/>
          </p:nvSpPr>
          <p:spPr bwMode="auto">
            <a:xfrm>
              <a:off x="2047875" y="3224213"/>
              <a:ext cx="1766888" cy="0"/>
            </a:xfrm>
            <a:prstGeom prst="line">
              <a:avLst/>
            </a:prstGeom>
            <a:noFill/>
            <a:ln w="19050">
              <a:solidFill>
                <a:schemeClr val="tx1"/>
              </a:solidFill>
              <a:round/>
              <a:headEnd/>
              <a:tailEnd/>
            </a:ln>
          </p:spPr>
          <p:txBody>
            <a:bodyPr wrap="none" anchor="ctr"/>
            <a:lstStyle/>
            <a:p>
              <a:endParaRPr lang="zh-CN" altLang="en-US"/>
            </a:p>
          </p:txBody>
        </p:sp>
        <p:sp>
          <p:nvSpPr>
            <p:cNvPr id="23559" name="Line 7"/>
            <p:cNvSpPr>
              <a:spLocks noChangeShapeType="1"/>
            </p:cNvSpPr>
            <p:nvPr/>
          </p:nvSpPr>
          <p:spPr bwMode="auto">
            <a:xfrm flipV="1">
              <a:off x="4535488" y="3224213"/>
              <a:ext cx="1692275" cy="0"/>
            </a:xfrm>
            <a:prstGeom prst="line">
              <a:avLst/>
            </a:prstGeom>
            <a:noFill/>
            <a:ln w="19050">
              <a:solidFill>
                <a:schemeClr val="tx1"/>
              </a:solidFill>
              <a:round/>
              <a:headEnd/>
              <a:tailEnd/>
            </a:ln>
          </p:spPr>
          <p:txBody>
            <a:bodyPr wrap="none" anchor="ctr"/>
            <a:lstStyle/>
            <a:p>
              <a:endParaRPr lang="zh-CN" altLang="en-US"/>
            </a:p>
          </p:txBody>
        </p:sp>
        <p:sp>
          <p:nvSpPr>
            <p:cNvPr id="23561" name="Line 16"/>
            <p:cNvSpPr>
              <a:spLocks noChangeShapeType="1"/>
            </p:cNvSpPr>
            <p:nvPr/>
          </p:nvSpPr>
          <p:spPr bwMode="auto">
            <a:xfrm>
              <a:off x="7142163" y="3224213"/>
              <a:ext cx="1279525" cy="0"/>
            </a:xfrm>
            <a:prstGeom prst="line">
              <a:avLst/>
            </a:prstGeom>
            <a:noFill/>
            <a:ln w="19050">
              <a:solidFill>
                <a:schemeClr val="tx1"/>
              </a:solidFill>
              <a:round/>
              <a:headEnd/>
              <a:tailEnd/>
            </a:ln>
          </p:spPr>
          <p:txBody>
            <a:bodyPr wrap="none" anchor="ctr"/>
            <a:lstStyle/>
            <a:p>
              <a:endParaRPr lang="zh-CN" altLang="en-US"/>
            </a:p>
          </p:txBody>
        </p:sp>
        <p:sp>
          <p:nvSpPr>
            <p:cNvPr id="23566" name="Line 27"/>
            <p:cNvSpPr>
              <a:spLocks noChangeShapeType="1"/>
            </p:cNvSpPr>
            <p:nvPr/>
          </p:nvSpPr>
          <p:spPr bwMode="auto">
            <a:xfrm>
              <a:off x="2659058" y="1751013"/>
              <a:ext cx="346075" cy="0"/>
            </a:xfrm>
            <a:prstGeom prst="line">
              <a:avLst/>
            </a:prstGeom>
            <a:noFill/>
            <a:ln w="19050">
              <a:solidFill>
                <a:schemeClr val="tx1"/>
              </a:solidFill>
              <a:round/>
              <a:headEnd/>
              <a:tailEnd/>
            </a:ln>
          </p:spPr>
          <p:txBody>
            <a:bodyPr wrap="none" anchor="ctr"/>
            <a:lstStyle/>
            <a:p>
              <a:endParaRPr lang="zh-CN" altLang="en-US"/>
            </a:p>
          </p:txBody>
        </p:sp>
        <p:sp>
          <p:nvSpPr>
            <p:cNvPr id="23567" name="Line 35"/>
            <p:cNvSpPr>
              <a:spLocks noChangeShapeType="1"/>
            </p:cNvSpPr>
            <p:nvPr/>
          </p:nvSpPr>
          <p:spPr bwMode="auto">
            <a:xfrm flipH="1" flipV="1">
              <a:off x="5272087" y="3226335"/>
              <a:ext cx="0" cy="641350"/>
            </a:xfrm>
            <a:prstGeom prst="line">
              <a:avLst/>
            </a:prstGeom>
            <a:noFill/>
            <a:ln w="19050">
              <a:solidFill>
                <a:schemeClr val="tx1"/>
              </a:solidFill>
              <a:round/>
              <a:headEnd/>
              <a:tailEnd/>
            </a:ln>
          </p:spPr>
          <p:txBody>
            <a:bodyPr wrap="none" anchor="ctr"/>
            <a:lstStyle/>
            <a:p>
              <a:endParaRPr lang="zh-CN" altLang="en-US"/>
            </a:p>
          </p:txBody>
        </p:sp>
        <p:sp>
          <p:nvSpPr>
            <p:cNvPr id="23569" name="Line 5"/>
            <p:cNvSpPr>
              <a:spLocks noChangeShapeType="1"/>
            </p:cNvSpPr>
            <p:nvPr/>
          </p:nvSpPr>
          <p:spPr bwMode="auto">
            <a:xfrm>
              <a:off x="2014538" y="2303463"/>
              <a:ext cx="2881312" cy="0"/>
            </a:xfrm>
            <a:prstGeom prst="line">
              <a:avLst/>
            </a:prstGeom>
            <a:noFill/>
            <a:ln w="19050">
              <a:solidFill>
                <a:schemeClr val="tx1"/>
              </a:solidFill>
              <a:round/>
              <a:headEnd/>
              <a:tailEnd/>
            </a:ln>
          </p:spPr>
          <p:txBody>
            <a:bodyPr wrap="none" anchor="ctr"/>
            <a:lstStyle/>
            <a:p>
              <a:endParaRPr lang="zh-CN" altLang="en-US"/>
            </a:p>
          </p:txBody>
        </p:sp>
        <p:sp>
          <p:nvSpPr>
            <p:cNvPr id="23570" name="Line 5"/>
            <p:cNvSpPr>
              <a:spLocks noChangeShapeType="1"/>
            </p:cNvSpPr>
            <p:nvPr/>
          </p:nvSpPr>
          <p:spPr bwMode="auto">
            <a:xfrm flipV="1">
              <a:off x="5778201" y="2292350"/>
              <a:ext cx="2789536" cy="0"/>
            </a:xfrm>
            <a:prstGeom prst="line">
              <a:avLst/>
            </a:prstGeom>
            <a:noFill/>
            <a:ln w="19050">
              <a:solidFill>
                <a:schemeClr val="tx1"/>
              </a:solidFill>
              <a:round/>
              <a:headEnd/>
              <a:tailEnd/>
            </a:ln>
          </p:spPr>
          <p:txBody>
            <a:bodyPr wrap="none" anchor="ctr"/>
            <a:lstStyle/>
            <a:p>
              <a:endParaRPr lang="zh-CN" altLang="en-US"/>
            </a:p>
          </p:txBody>
        </p:sp>
        <p:sp>
          <p:nvSpPr>
            <p:cNvPr id="23571" name="Line 35"/>
            <p:cNvSpPr>
              <a:spLocks noChangeShapeType="1"/>
            </p:cNvSpPr>
            <p:nvPr/>
          </p:nvSpPr>
          <p:spPr bwMode="auto">
            <a:xfrm flipV="1">
              <a:off x="8567738" y="2300288"/>
              <a:ext cx="0" cy="650875"/>
            </a:xfrm>
            <a:prstGeom prst="line">
              <a:avLst/>
            </a:prstGeom>
            <a:noFill/>
            <a:ln w="19050">
              <a:solidFill>
                <a:schemeClr val="tx1"/>
              </a:solidFill>
              <a:round/>
              <a:headEnd/>
              <a:tailEnd/>
            </a:ln>
          </p:spPr>
          <p:txBody>
            <a:bodyPr wrap="none" anchor="ctr"/>
            <a:lstStyle/>
            <a:p>
              <a:endParaRPr lang="zh-CN" altLang="en-US"/>
            </a:p>
          </p:txBody>
        </p:sp>
        <p:sp>
          <p:nvSpPr>
            <p:cNvPr id="23572" name="Line 16"/>
            <p:cNvSpPr>
              <a:spLocks noChangeShapeType="1"/>
            </p:cNvSpPr>
            <p:nvPr/>
          </p:nvSpPr>
          <p:spPr bwMode="auto">
            <a:xfrm>
              <a:off x="8686800" y="3214688"/>
              <a:ext cx="1244600" cy="0"/>
            </a:xfrm>
            <a:prstGeom prst="line">
              <a:avLst/>
            </a:prstGeom>
            <a:noFill/>
            <a:ln w="19050">
              <a:solidFill>
                <a:schemeClr val="tx1"/>
              </a:solidFill>
              <a:round/>
              <a:headEnd/>
              <a:tailEnd/>
            </a:ln>
          </p:spPr>
          <p:txBody>
            <a:bodyPr wrap="none" anchor="ctr"/>
            <a:lstStyle/>
            <a:p>
              <a:endParaRPr lang="zh-CN" altLang="en-US"/>
            </a:p>
          </p:txBody>
        </p:sp>
        <p:sp>
          <p:nvSpPr>
            <p:cNvPr id="23573" name="Line 37"/>
            <p:cNvSpPr>
              <a:spLocks noChangeShapeType="1"/>
            </p:cNvSpPr>
            <p:nvPr/>
          </p:nvSpPr>
          <p:spPr bwMode="auto">
            <a:xfrm flipH="1" flipV="1">
              <a:off x="8423275" y="3094038"/>
              <a:ext cx="288925" cy="117475"/>
            </a:xfrm>
            <a:prstGeom prst="line">
              <a:avLst/>
            </a:prstGeom>
            <a:noFill/>
            <a:ln w="12700">
              <a:solidFill>
                <a:schemeClr val="tx1"/>
              </a:solidFill>
              <a:round/>
              <a:headEnd/>
              <a:tailEnd/>
            </a:ln>
          </p:spPr>
          <p:txBody>
            <a:bodyPr wrap="none" anchor="ctr"/>
            <a:lstStyle/>
            <a:p>
              <a:endParaRPr lang="zh-CN" altLang="en-US"/>
            </a:p>
          </p:txBody>
        </p:sp>
        <p:sp>
          <p:nvSpPr>
            <p:cNvPr id="23574" name="Line 5"/>
            <p:cNvSpPr>
              <a:spLocks noChangeShapeType="1"/>
            </p:cNvSpPr>
            <p:nvPr/>
          </p:nvSpPr>
          <p:spPr bwMode="auto">
            <a:xfrm>
              <a:off x="4924425" y="1727200"/>
              <a:ext cx="4294807" cy="0"/>
            </a:xfrm>
            <a:prstGeom prst="line">
              <a:avLst/>
            </a:prstGeom>
            <a:noFill/>
            <a:ln w="19050">
              <a:solidFill>
                <a:schemeClr val="tx1"/>
              </a:solidFill>
              <a:round/>
              <a:headEnd/>
              <a:tailEnd/>
            </a:ln>
          </p:spPr>
          <p:txBody>
            <a:bodyPr wrap="none" anchor="ctr"/>
            <a:lstStyle/>
            <a:p>
              <a:endParaRPr lang="zh-CN" altLang="en-US"/>
            </a:p>
          </p:txBody>
        </p:sp>
        <p:sp>
          <p:nvSpPr>
            <p:cNvPr id="23575" name="Line 35"/>
            <p:cNvSpPr>
              <a:spLocks noChangeShapeType="1"/>
            </p:cNvSpPr>
            <p:nvPr/>
          </p:nvSpPr>
          <p:spPr bwMode="auto">
            <a:xfrm flipH="1" flipV="1">
              <a:off x="9217025" y="1727200"/>
              <a:ext cx="9525" cy="1487488"/>
            </a:xfrm>
            <a:prstGeom prst="line">
              <a:avLst/>
            </a:prstGeom>
            <a:noFill/>
            <a:ln w="19050">
              <a:solidFill>
                <a:schemeClr val="tx1"/>
              </a:solidFill>
              <a:round/>
              <a:headEnd/>
              <a:tailEnd/>
            </a:ln>
          </p:spPr>
          <p:txBody>
            <a:bodyPr wrap="none" anchor="ctr"/>
            <a:lstStyle/>
            <a:p>
              <a:endParaRPr lang="zh-CN" altLang="en-US"/>
            </a:p>
          </p:txBody>
        </p:sp>
        <p:sp>
          <p:nvSpPr>
            <p:cNvPr id="23577" name="Line 14"/>
            <p:cNvSpPr>
              <a:spLocks noChangeShapeType="1"/>
            </p:cNvSpPr>
            <p:nvPr/>
          </p:nvSpPr>
          <p:spPr bwMode="auto">
            <a:xfrm>
              <a:off x="3311525" y="1727200"/>
              <a:ext cx="304800" cy="0"/>
            </a:xfrm>
            <a:prstGeom prst="line">
              <a:avLst/>
            </a:prstGeom>
            <a:noFill/>
            <a:ln w="19050">
              <a:solidFill>
                <a:schemeClr val="tx1"/>
              </a:solidFill>
              <a:round/>
              <a:headEnd/>
              <a:tailEnd/>
            </a:ln>
          </p:spPr>
          <p:txBody>
            <a:bodyPr wrap="none" anchor="ctr"/>
            <a:lstStyle/>
            <a:p>
              <a:endParaRPr lang="zh-CN" altLang="en-US"/>
            </a:p>
          </p:txBody>
        </p:sp>
        <p:sp>
          <p:nvSpPr>
            <p:cNvPr id="23578" name="Line 35"/>
            <p:cNvSpPr>
              <a:spLocks noChangeShapeType="1"/>
            </p:cNvSpPr>
            <p:nvPr/>
          </p:nvSpPr>
          <p:spPr bwMode="auto">
            <a:xfrm flipV="1">
              <a:off x="2660650" y="1758950"/>
              <a:ext cx="0" cy="550863"/>
            </a:xfrm>
            <a:prstGeom prst="line">
              <a:avLst/>
            </a:prstGeom>
            <a:noFill/>
            <a:ln w="19050">
              <a:solidFill>
                <a:schemeClr val="tx1"/>
              </a:solidFill>
              <a:round/>
              <a:headEnd/>
              <a:tailEnd/>
            </a:ln>
          </p:spPr>
          <p:txBody>
            <a:bodyPr wrap="none" anchor="ctr"/>
            <a:lstStyle/>
            <a:p>
              <a:endParaRPr lang="zh-CN" altLang="en-US"/>
            </a:p>
          </p:txBody>
        </p:sp>
        <p:cxnSp>
          <p:nvCxnSpPr>
            <p:cNvPr id="23581" name="直接箭头连接符 29"/>
            <p:cNvCxnSpPr>
              <a:cxnSpLocks noChangeShapeType="1"/>
            </p:cNvCxnSpPr>
            <p:nvPr/>
          </p:nvCxnSpPr>
          <p:spPr bwMode="auto">
            <a:xfrm flipH="1" flipV="1">
              <a:off x="5370513" y="3141663"/>
              <a:ext cx="6350" cy="695325"/>
            </a:xfrm>
            <a:prstGeom prst="straightConnector1">
              <a:avLst/>
            </a:prstGeom>
            <a:noFill/>
            <a:ln w="63500" algn="ctr">
              <a:solidFill>
                <a:srgbClr val="00B050"/>
              </a:solidFill>
              <a:prstDash val="sysDash"/>
              <a:round/>
              <a:headEnd/>
              <a:tailEnd type="triangle" w="med" len="lg"/>
            </a:ln>
          </p:spPr>
        </p:cxnSp>
      </p:grpSp>
      <p:sp>
        <p:nvSpPr>
          <p:cNvPr id="30" name="标题 29"/>
          <p:cNvSpPr>
            <a:spLocks noGrp="1"/>
          </p:cNvSpPr>
          <p:nvPr>
            <p:ph type="title"/>
          </p:nvPr>
        </p:nvSpPr>
        <p:spPr/>
        <p:txBody>
          <a:bodyPr/>
          <a:lstStyle/>
          <a:p>
            <a:r>
              <a:rPr lang="en-US" altLang="zh-CN" dirty="0" smtClean="0">
                <a:sym typeface="Arial" charset="0"/>
              </a:rPr>
              <a:t>Online UPS - Battery Mode</a:t>
            </a:r>
            <a:endParaRPr lang="zh-CN" altLang="en-US" dirty="0"/>
          </a:p>
        </p:txBody>
      </p:sp>
      <p:sp>
        <p:nvSpPr>
          <p:cNvPr id="33" name="文本占位符 32"/>
          <p:cNvSpPr>
            <a:spLocks noGrp="1"/>
          </p:cNvSpPr>
          <p:nvPr>
            <p:ph type="body" sz="quarter" idx="10"/>
          </p:nvPr>
        </p:nvSpPr>
        <p:spPr/>
        <p:txBody>
          <a:bodyPr/>
          <a:lstStyle/>
          <a:p>
            <a:r>
              <a:rPr lang="en-US" altLang="zh-CN" sz="1800" dirty="0">
                <a:sym typeface="Arial" charset="0"/>
              </a:rPr>
              <a:t>If the mains supply fails or exceptions occur, the UPS immediately switches to the battery mode.</a:t>
            </a:r>
          </a:p>
          <a:p>
            <a:r>
              <a:rPr lang="en-US" altLang="zh-CN" sz="1800" dirty="0">
                <a:sym typeface="Arial" charset="0"/>
              </a:rPr>
              <a:t>In this case, batteries supply power to customers' loads using inverters.</a:t>
            </a:r>
          </a:p>
          <a:p>
            <a:r>
              <a:rPr lang="en-US" altLang="zh-CN" sz="1800" dirty="0">
                <a:sym typeface="Arial" charset="0"/>
              </a:rPr>
              <a:t>After the mains recovers, the UPS immediately switches back to the normal mode.</a:t>
            </a:r>
          </a:p>
        </p:txBody>
      </p:sp>
      <p:sp>
        <p:nvSpPr>
          <p:cNvPr id="31" name="Line 37"/>
          <p:cNvSpPr>
            <a:spLocks noChangeShapeType="1"/>
          </p:cNvSpPr>
          <p:nvPr/>
        </p:nvSpPr>
        <p:spPr bwMode="auto">
          <a:xfrm flipH="1" flipV="1">
            <a:off x="4014397" y="3326089"/>
            <a:ext cx="216641" cy="115926"/>
          </a:xfrm>
          <a:prstGeom prst="line">
            <a:avLst/>
          </a:prstGeom>
          <a:noFill/>
          <a:ln w="12700">
            <a:solidFill>
              <a:schemeClr val="tx1"/>
            </a:solidFill>
            <a:round/>
            <a:headEnd/>
            <a:tailEnd/>
          </a:ln>
        </p:spPr>
        <p:txBody>
          <a:bodyPr wrap="none" anchor="ctr"/>
          <a:lstStyle/>
          <a:p>
            <a:endParaRPr lang="zh-CN" altLang="en-US">
              <a:latin typeface="+mj-lt"/>
            </a:endParaRPr>
          </a:p>
        </p:txBody>
      </p:sp>
      <p:sp>
        <p:nvSpPr>
          <p:cNvPr id="34" name="Text Box 17"/>
          <p:cNvSpPr txBox="1">
            <a:spLocks noChangeArrowheads="1"/>
          </p:cNvSpPr>
          <p:nvPr/>
        </p:nvSpPr>
        <p:spPr bwMode="auto">
          <a:xfrm>
            <a:off x="3101424" y="4991143"/>
            <a:ext cx="1042273"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Mains input</a:t>
            </a:r>
          </a:p>
        </p:txBody>
      </p:sp>
      <p:sp>
        <p:nvSpPr>
          <p:cNvPr id="35" name="Text Box 18"/>
          <p:cNvSpPr txBox="1">
            <a:spLocks noChangeArrowheads="1"/>
          </p:cNvSpPr>
          <p:nvPr/>
        </p:nvSpPr>
        <p:spPr bwMode="auto">
          <a:xfrm>
            <a:off x="8591840" y="4991142"/>
            <a:ext cx="100219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UPS output</a:t>
            </a:r>
          </a:p>
        </p:txBody>
      </p:sp>
      <p:sp>
        <p:nvSpPr>
          <p:cNvPr id="36" name="Text Box 17"/>
          <p:cNvSpPr txBox="1">
            <a:spLocks noChangeArrowheads="1"/>
          </p:cNvSpPr>
          <p:nvPr/>
        </p:nvSpPr>
        <p:spPr bwMode="auto">
          <a:xfrm>
            <a:off x="3071665" y="4055039"/>
            <a:ext cx="109183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Bypass input</a:t>
            </a:r>
          </a:p>
        </p:txBody>
      </p:sp>
      <p:sp>
        <p:nvSpPr>
          <p:cNvPr id="42" name="Rectangle 13"/>
          <p:cNvSpPr>
            <a:spLocks noChangeArrowheads="1"/>
          </p:cNvSpPr>
          <p:nvPr/>
        </p:nvSpPr>
        <p:spPr bwMode="auto">
          <a:xfrm>
            <a:off x="6336649" y="4691503"/>
            <a:ext cx="753604"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DC/AC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Inverter</a:t>
            </a:r>
          </a:p>
        </p:txBody>
      </p:sp>
      <p:sp>
        <p:nvSpPr>
          <p:cNvPr id="43" name="Rectangle 19"/>
          <p:cNvSpPr>
            <a:spLocks noChangeArrowheads="1"/>
          </p:cNvSpPr>
          <p:nvPr/>
        </p:nvSpPr>
        <p:spPr bwMode="auto">
          <a:xfrm>
            <a:off x="5390437" y="3859292"/>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Static bypass</a:t>
            </a:r>
          </a:p>
        </p:txBody>
      </p:sp>
      <p:sp>
        <p:nvSpPr>
          <p:cNvPr id="44" name="Rectangle 26"/>
          <p:cNvSpPr>
            <a:spLocks noChangeArrowheads="1"/>
          </p:cNvSpPr>
          <p:nvPr/>
        </p:nvSpPr>
        <p:spPr bwMode="auto">
          <a:xfrm>
            <a:off x="4342920" y="4693090"/>
            <a:ext cx="782010"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AC/DC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rectifier</a:t>
            </a:r>
          </a:p>
        </p:txBody>
      </p:sp>
      <p:sp>
        <p:nvSpPr>
          <p:cNvPr id="45" name="Rectangle 19"/>
          <p:cNvSpPr>
            <a:spLocks noChangeArrowheads="1"/>
          </p:cNvSpPr>
          <p:nvPr/>
        </p:nvSpPr>
        <p:spPr bwMode="auto">
          <a:xfrm>
            <a:off x="4396507" y="3287381"/>
            <a:ext cx="1171290" cy="523220"/>
          </a:xfrm>
          <a:prstGeom prst="rect">
            <a:avLst/>
          </a:prstGeom>
          <a:solidFill>
            <a:schemeClr val="accent1"/>
          </a:solidFill>
          <a:ln w="9525">
            <a:solidFill>
              <a:schemeClr val="tx1"/>
            </a:solidFill>
            <a:miter lim="800000"/>
            <a:headEnd/>
            <a:tailEnd/>
          </a:ln>
        </p:spPr>
        <p:txBody>
          <a:bodyPr wrap="square" lIns="0" rIns="0"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Maintenance bypass</a:t>
            </a:r>
          </a:p>
        </p:txBody>
      </p:sp>
      <p:sp>
        <p:nvSpPr>
          <p:cNvPr id="46" name="Rectangle 26"/>
          <p:cNvSpPr>
            <a:spLocks noChangeArrowheads="1"/>
          </p:cNvSpPr>
          <p:nvPr/>
        </p:nvSpPr>
        <p:spPr bwMode="auto">
          <a:xfrm>
            <a:off x="5314255" y="5580667"/>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Battery string</a:t>
            </a:r>
          </a:p>
        </p:txBody>
      </p:sp>
    </p:spTree>
    <p:extLst>
      <p:ext uri="{BB962C8B-B14F-4D97-AF65-F5344CB8AC3E}">
        <p14:creationId xmlns:p14="http://schemas.microsoft.com/office/powerpoint/2010/main" val="247769385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578" name="直接箭头连接符 32"/>
          <p:cNvCxnSpPr>
            <a:cxnSpLocks noChangeShapeType="1"/>
          </p:cNvCxnSpPr>
          <p:nvPr/>
        </p:nvCxnSpPr>
        <p:spPr bwMode="auto">
          <a:xfrm flipV="1">
            <a:off x="3892714" y="4061402"/>
            <a:ext cx="4560096" cy="26987"/>
          </a:xfrm>
          <a:prstGeom prst="straightConnector1">
            <a:avLst/>
          </a:prstGeom>
          <a:noFill/>
          <a:ln w="63500" algn="ctr">
            <a:solidFill>
              <a:srgbClr val="00B050"/>
            </a:solidFill>
            <a:prstDash val="sysDash"/>
            <a:round/>
            <a:headEnd/>
            <a:tailEnd type="triangle" w="med" len="lg"/>
          </a:ln>
        </p:spPr>
      </p:cxnSp>
      <p:cxnSp>
        <p:nvCxnSpPr>
          <p:cNvPr id="24579" name="直接箭头连接符 4"/>
          <p:cNvCxnSpPr>
            <a:cxnSpLocks noChangeShapeType="1"/>
          </p:cNvCxnSpPr>
          <p:nvPr/>
        </p:nvCxnSpPr>
        <p:spPr bwMode="auto">
          <a:xfrm flipV="1">
            <a:off x="8594459" y="4809112"/>
            <a:ext cx="1021290" cy="14288"/>
          </a:xfrm>
          <a:prstGeom prst="straightConnector1">
            <a:avLst/>
          </a:prstGeom>
          <a:noFill/>
          <a:ln w="63500" algn="ctr">
            <a:solidFill>
              <a:srgbClr val="00B050"/>
            </a:solidFill>
            <a:prstDash val="sysDash"/>
            <a:round/>
            <a:headEnd/>
            <a:tailEnd type="triangle" w="med" len="lg"/>
          </a:ln>
        </p:spPr>
      </p:cxnSp>
      <p:sp>
        <p:nvSpPr>
          <p:cNvPr id="24580" name="Line 5"/>
          <p:cNvSpPr>
            <a:spLocks noChangeShapeType="1"/>
          </p:cNvSpPr>
          <p:nvPr/>
        </p:nvSpPr>
        <p:spPr bwMode="auto">
          <a:xfrm>
            <a:off x="3496005" y="4913887"/>
            <a:ext cx="1324821" cy="1588"/>
          </a:xfrm>
          <a:prstGeom prst="line">
            <a:avLst/>
          </a:prstGeom>
          <a:noFill/>
          <a:ln w="19050">
            <a:solidFill>
              <a:schemeClr val="tx1"/>
            </a:solidFill>
            <a:round/>
            <a:headEnd/>
            <a:tailEnd/>
          </a:ln>
        </p:spPr>
        <p:txBody>
          <a:bodyPr wrap="none" anchor="ctr"/>
          <a:lstStyle/>
          <a:p>
            <a:endParaRPr lang="zh-CN" altLang="en-US"/>
          </a:p>
        </p:txBody>
      </p:sp>
      <p:sp>
        <p:nvSpPr>
          <p:cNvPr id="24581" name="Line 7"/>
          <p:cNvSpPr>
            <a:spLocks noChangeShapeType="1"/>
          </p:cNvSpPr>
          <p:nvPr/>
        </p:nvSpPr>
        <p:spPr bwMode="auto">
          <a:xfrm flipV="1">
            <a:off x="5421079" y="4913887"/>
            <a:ext cx="1268876" cy="1588"/>
          </a:xfrm>
          <a:prstGeom prst="line">
            <a:avLst/>
          </a:prstGeom>
          <a:noFill/>
          <a:ln w="19050">
            <a:solidFill>
              <a:schemeClr val="tx1"/>
            </a:solidFill>
            <a:round/>
            <a:headEnd/>
            <a:tailEnd/>
          </a:ln>
        </p:spPr>
        <p:txBody>
          <a:bodyPr wrap="none" anchor="ctr"/>
          <a:lstStyle/>
          <a:p>
            <a:endParaRPr lang="zh-CN" altLang="en-US"/>
          </a:p>
        </p:txBody>
      </p:sp>
      <p:sp>
        <p:nvSpPr>
          <p:cNvPr id="24583" name="Line 16"/>
          <p:cNvSpPr>
            <a:spLocks noChangeShapeType="1"/>
          </p:cNvSpPr>
          <p:nvPr/>
        </p:nvSpPr>
        <p:spPr bwMode="auto">
          <a:xfrm>
            <a:off x="7403173" y="4913887"/>
            <a:ext cx="1025379" cy="0"/>
          </a:xfrm>
          <a:prstGeom prst="line">
            <a:avLst/>
          </a:prstGeom>
          <a:noFill/>
          <a:ln w="19050">
            <a:solidFill>
              <a:schemeClr val="tx1"/>
            </a:solidFill>
            <a:round/>
            <a:headEnd/>
            <a:tailEnd/>
          </a:ln>
        </p:spPr>
        <p:txBody>
          <a:bodyPr wrap="none" anchor="ctr"/>
          <a:lstStyle/>
          <a:p>
            <a:endParaRPr lang="zh-CN" altLang="en-US"/>
          </a:p>
        </p:txBody>
      </p:sp>
      <p:sp>
        <p:nvSpPr>
          <p:cNvPr id="24588" name="Line 27"/>
          <p:cNvSpPr>
            <a:spLocks noChangeShapeType="1"/>
          </p:cNvSpPr>
          <p:nvPr/>
        </p:nvSpPr>
        <p:spPr bwMode="auto">
          <a:xfrm>
            <a:off x="4023650" y="3440689"/>
            <a:ext cx="259489" cy="3175"/>
          </a:xfrm>
          <a:prstGeom prst="line">
            <a:avLst/>
          </a:prstGeom>
          <a:noFill/>
          <a:ln w="19050">
            <a:solidFill>
              <a:schemeClr val="tx1"/>
            </a:solidFill>
            <a:round/>
            <a:headEnd/>
            <a:tailEnd/>
          </a:ln>
        </p:spPr>
        <p:txBody>
          <a:bodyPr wrap="none" anchor="ctr"/>
          <a:lstStyle/>
          <a:p>
            <a:endParaRPr lang="zh-CN" altLang="en-US"/>
          </a:p>
        </p:txBody>
      </p:sp>
      <p:sp>
        <p:nvSpPr>
          <p:cNvPr id="24589" name="Line 35"/>
          <p:cNvSpPr>
            <a:spLocks noChangeShapeType="1"/>
          </p:cNvSpPr>
          <p:nvPr/>
        </p:nvSpPr>
        <p:spPr bwMode="auto">
          <a:xfrm flipH="1" flipV="1">
            <a:off x="5973385" y="4907539"/>
            <a:ext cx="0" cy="644525"/>
          </a:xfrm>
          <a:prstGeom prst="line">
            <a:avLst/>
          </a:prstGeom>
          <a:noFill/>
          <a:ln w="19050">
            <a:solidFill>
              <a:schemeClr val="tx1"/>
            </a:solidFill>
            <a:round/>
            <a:headEnd/>
            <a:tailEnd/>
          </a:ln>
        </p:spPr>
        <p:txBody>
          <a:bodyPr wrap="none" anchor="ctr"/>
          <a:lstStyle/>
          <a:p>
            <a:endParaRPr lang="zh-CN" altLang="en-US"/>
          </a:p>
        </p:txBody>
      </p:sp>
      <p:sp>
        <p:nvSpPr>
          <p:cNvPr id="24591" name="Line 5"/>
          <p:cNvSpPr>
            <a:spLocks noChangeShapeType="1"/>
          </p:cNvSpPr>
          <p:nvPr/>
        </p:nvSpPr>
        <p:spPr bwMode="auto">
          <a:xfrm>
            <a:off x="3530859" y="3993137"/>
            <a:ext cx="2160421" cy="0"/>
          </a:xfrm>
          <a:prstGeom prst="line">
            <a:avLst/>
          </a:prstGeom>
          <a:noFill/>
          <a:ln w="19050">
            <a:solidFill>
              <a:schemeClr val="tx1"/>
            </a:solidFill>
            <a:round/>
            <a:headEnd/>
            <a:tailEnd/>
          </a:ln>
        </p:spPr>
        <p:txBody>
          <a:bodyPr wrap="none" anchor="ctr"/>
          <a:lstStyle/>
          <a:p>
            <a:endParaRPr lang="zh-CN" altLang="en-US"/>
          </a:p>
        </p:txBody>
      </p:sp>
      <p:sp>
        <p:nvSpPr>
          <p:cNvPr id="24592" name="Line 5"/>
          <p:cNvSpPr>
            <a:spLocks noChangeShapeType="1"/>
          </p:cNvSpPr>
          <p:nvPr/>
        </p:nvSpPr>
        <p:spPr bwMode="auto">
          <a:xfrm flipV="1">
            <a:off x="6392377" y="3982025"/>
            <a:ext cx="2052103" cy="11112"/>
          </a:xfrm>
          <a:prstGeom prst="line">
            <a:avLst/>
          </a:prstGeom>
          <a:noFill/>
          <a:ln w="19050">
            <a:solidFill>
              <a:schemeClr val="tx1"/>
            </a:solidFill>
            <a:round/>
            <a:headEnd/>
            <a:tailEnd/>
          </a:ln>
        </p:spPr>
        <p:txBody>
          <a:bodyPr wrap="none" anchor="ctr"/>
          <a:lstStyle/>
          <a:p>
            <a:endParaRPr lang="zh-CN" altLang="en-US"/>
          </a:p>
        </p:txBody>
      </p:sp>
      <p:sp>
        <p:nvSpPr>
          <p:cNvPr id="24593" name="Line 35"/>
          <p:cNvSpPr>
            <a:spLocks noChangeShapeType="1"/>
          </p:cNvSpPr>
          <p:nvPr/>
        </p:nvSpPr>
        <p:spPr bwMode="auto">
          <a:xfrm flipV="1">
            <a:off x="8444479" y="3989964"/>
            <a:ext cx="0" cy="650875"/>
          </a:xfrm>
          <a:prstGeom prst="line">
            <a:avLst/>
          </a:prstGeom>
          <a:noFill/>
          <a:ln w="19050">
            <a:solidFill>
              <a:schemeClr val="tx1"/>
            </a:solidFill>
            <a:round/>
            <a:headEnd/>
            <a:tailEnd/>
          </a:ln>
        </p:spPr>
        <p:txBody>
          <a:bodyPr wrap="none" anchor="ctr"/>
          <a:lstStyle/>
          <a:p>
            <a:endParaRPr lang="zh-CN" altLang="en-US"/>
          </a:p>
        </p:txBody>
      </p:sp>
      <p:sp>
        <p:nvSpPr>
          <p:cNvPr id="24594" name="Line 16"/>
          <p:cNvSpPr>
            <a:spLocks noChangeShapeType="1"/>
          </p:cNvSpPr>
          <p:nvPr/>
        </p:nvSpPr>
        <p:spPr bwMode="auto">
          <a:xfrm>
            <a:off x="8533753" y="4904362"/>
            <a:ext cx="933207" cy="0"/>
          </a:xfrm>
          <a:prstGeom prst="line">
            <a:avLst/>
          </a:prstGeom>
          <a:noFill/>
          <a:ln w="19050">
            <a:solidFill>
              <a:schemeClr val="tx1"/>
            </a:solidFill>
            <a:round/>
            <a:headEnd/>
            <a:tailEnd/>
          </a:ln>
        </p:spPr>
        <p:txBody>
          <a:bodyPr wrap="none" anchor="ctr"/>
          <a:lstStyle/>
          <a:p>
            <a:endParaRPr lang="zh-CN" altLang="en-US"/>
          </a:p>
        </p:txBody>
      </p:sp>
      <p:sp>
        <p:nvSpPr>
          <p:cNvPr id="24595" name="Line 37"/>
          <p:cNvSpPr>
            <a:spLocks noChangeShapeType="1"/>
          </p:cNvSpPr>
          <p:nvPr/>
        </p:nvSpPr>
        <p:spPr bwMode="auto">
          <a:xfrm flipH="1" flipV="1">
            <a:off x="8336161" y="4785302"/>
            <a:ext cx="216637" cy="115887"/>
          </a:xfrm>
          <a:prstGeom prst="line">
            <a:avLst/>
          </a:prstGeom>
          <a:noFill/>
          <a:ln w="12700">
            <a:solidFill>
              <a:schemeClr val="tx1"/>
            </a:solidFill>
            <a:round/>
            <a:headEnd/>
            <a:tailEnd/>
          </a:ln>
        </p:spPr>
        <p:txBody>
          <a:bodyPr wrap="none" anchor="ctr"/>
          <a:lstStyle/>
          <a:p>
            <a:endParaRPr lang="zh-CN" altLang="en-US"/>
          </a:p>
        </p:txBody>
      </p:sp>
      <p:sp>
        <p:nvSpPr>
          <p:cNvPr id="24596" name="Line 5"/>
          <p:cNvSpPr>
            <a:spLocks noChangeShapeType="1"/>
          </p:cNvSpPr>
          <p:nvPr/>
        </p:nvSpPr>
        <p:spPr bwMode="auto">
          <a:xfrm>
            <a:off x="5712706" y="3416875"/>
            <a:ext cx="3219802" cy="0"/>
          </a:xfrm>
          <a:prstGeom prst="line">
            <a:avLst/>
          </a:prstGeom>
          <a:noFill/>
          <a:ln w="19050">
            <a:solidFill>
              <a:schemeClr val="tx1"/>
            </a:solidFill>
            <a:round/>
            <a:headEnd/>
            <a:tailEnd/>
          </a:ln>
        </p:spPr>
        <p:txBody>
          <a:bodyPr wrap="none" anchor="ctr"/>
          <a:lstStyle/>
          <a:p>
            <a:endParaRPr lang="zh-CN" altLang="en-US"/>
          </a:p>
        </p:txBody>
      </p:sp>
      <p:sp>
        <p:nvSpPr>
          <p:cNvPr id="24597" name="Line 35"/>
          <p:cNvSpPr>
            <a:spLocks noChangeShapeType="1"/>
          </p:cNvSpPr>
          <p:nvPr/>
        </p:nvSpPr>
        <p:spPr bwMode="auto">
          <a:xfrm flipH="1" flipV="1">
            <a:off x="8931317" y="3416877"/>
            <a:ext cx="7142" cy="1487487"/>
          </a:xfrm>
          <a:prstGeom prst="line">
            <a:avLst/>
          </a:prstGeom>
          <a:noFill/>
          <a:ln w="19050">
            <a:solidFill>
              <a:schemeClr val="tx1"/>
            </a:solidFill>
            <a:round/>
            <a:headEnd/>
            <a:tailEnd/>
          </a:ln>
        </p:spPr>
        <p:txBody>
          <a:bodyPr wrap="none" anchor="ctr"/>
          <a:lstStyle/>
          <a:p>
            <a:endParaRPr lang="zh-CN" altLang="en-US"/>
          </a:p>
        </p:txBody>
      </p:sp>
      <p:sp>
        <p:nvSpPr>
          <p:cNvPr id="24598" name="Line 37"/>
          <p:cNvSpPr>
            <a:spLocks noChangeShapeType="1"/>
          </p:cNvSpPr>
          <p:nvPr/>
        </p:nvSpPr>
        <p:spPr bwMode="auto">
          <a:xfrm flipH="1" flipV="1">
            <a:off x="4286709" y="3304162"/>
            <a:ext cx="216637" cy="115888"/>
          </a:xfrm>
          <a:prstGeom prst="line">
            <a:avLst/>
          </a:prstGeom>
          <a:noFill/>
          <a:ln w="12700">
            <a:solidFill>
              <a:schemeClr val="tx1"/>
            </a:solidFill>
            <a:round/>
            <a:headEnd/>
            <a:tailEnd/>
          </a:ln>
        </p:spPr>
        <p:txBody>
          <a:bodyPr wrap="none" anchor="ctr"/>
          <a:lstStyle/>
          <a:p>
            <a:endParaRPr lang="zh-CN" altLang="en-US"/>
          </a:p>
        </p:txBody>
      </p:sp>
      <p:sp>
        <p:nvSpPr>
          <p:cNvPr id="24599" name="Line 14"/>
          <p:cNvSpPr>
            <a:spLocks noChangeShapeType="1"/>
          </p:cNvSpPr>
          <p:nvPr/>
        </p:nvSpPr>
        <p:spPr bwMode="auto">
          <a:xfrm>
            <a:off x="4503345" y="3416875"/>
            <a:ext cx="228540" cy="0"/>
          </a:xfrm>
          <a:prstGeom prst="line">
            <a:avLst/>
          </a:prstGeom>
          <a:noFill/>
          <a:ln w="19050">
            <a:solidFill>
              <a:schemeClr val="tx1"/>
            </a:solidFill>
            <a:round/>
            <a:headEnd/>
            <a:tailEnd/>
          </a:ln>
        </p:spPr>
        <p:txBody>
          <a:bodyPr wrap="none" anchor="ctr"/>
          <a:lstStyle/>
          <a:p>
            <a:endParaRPr lang="zh-CN" altLang="en-US"/>
          </a:p>
        </p:txBody>
      </p:sp>
      <p:sp>
        <p:nvSpPr>
          <p:cNvPr id="24600" name="Line 35"/>
          <p:cNvSpPr>
            <a:spLocks noChangeShapeType="1"/>
          </p:cNvSpPr>
          <p:nvPr/>
        </p:nvSpPr>
        <p:spPr bwMode="auto">
          <a:xfrm flipV="1">
            <a:off x="4015316" y="3437514"/>
            <a:ext cx="0" cy="561975"/>
          </a:xfrm>
          <a:prstGeom prst="line">
            <a:avLst/>
          </a:prstGeom>
          <a:noFill/>
          <a:ln w="19050">
            <a:solidFill>
              <a:schemeClr val="tx1"/>
            </a:solidFill>
            <a:round/>
            <a:headEnd/>
            <a:tailEnd/>
          </a:ln>
        </p:spPr>
        <p:txBody>
          <a:bodyPr wrap="none" anchor="ctr"/>
          <a:lstStyle/>
          <a:p>
            <a:endParaRPr lang="zh-CN" altLang="en-US"/>
          </a:p>
        </p:txBody>
      </p:sp>
      <p:cxnSp>
        <p:nvCxnSpPr>
          <p:cNvPr id="24603" name="直接箭头连接符 29"/>
          <p:cNvCxnSpPr>
            <a:cxnSpLocks noChangeShapeType="1"/>
          </p:cNvCxnSpPr>
          <p:nvPr/>
        </p:nvCxnSpPr>
        <p:spPr bwMode="auto">
          <a:xfrm>
            <a:off x="8536132" y="4016950"/>
            <a:ext cx="0" cy="863600"/>
          </a:xfrm>
          <a:prstGeom prst="straightConnector1">
            <a:avLst/>
          </a:prstGeom>
          <a:noFill/>
          <a:ln w="63500" algn="ctr">
            <a:solidFill>
              <a:srgbClr val="00B050"/>
            </a:solidFill>
            <a:prstDash val="sysDash"/>
            <a:round/>
            <a:headEnd/>
            <a:tailEnd type="triangle" w="med" len="lg"/>
          </a:ln>
        </p:spPr>
      </p:cxnSp>
      <p:sp>
        <p:nvSpPr>
          <p:cNvPr id="30" name="标题 29"/>
          <p:cNvSpPr>
            <a:spLocks noGrp="1"/>
          </p:cNvSpPr>
          <p:nvPr>
            <p:ph type="title"/>
          </p:nvPr>
        </p:nvSpPr>
        <p:spPr/>
        <p:txBody>
          <a:bodyPr/>
          <a:lstStyle/>
          <a:p>
            <a:r>
              <a:rPr lang="en-US" altLang="zh-CN" dirty="0" smtClean="0">
                <a:sym typeface="Arial" charset="0"/>
              </a:rPr>
              <a:t>Online UPS - Bypass Mode</a:t>
            </a:r>
            <a:endParaRPr lang="zh-CN" altLang="en-US" dirty="0"/>
          </a:p>
        </p:txBody>
      </p:sp>
      <p:sp>
        <p:nvSpPr>
          <p:cNvPr id="32" name="文本占位符 31"/>
          <p:cNvSpPr>
            <a:spLocks noGrp="1"/>
          </p:cNvSpPr>
          <p:nvPr>
            <p:ph type="body" sz="quarter" idx="10"/>
          </p:nvPr>
        </p:nvSpPr>
        <p:spPr/>
        <p:txBody>
          <a:bodyPr/>
          <a:lstStyle/>
          <a:p>
            <a:r>
              <a:rPr lang="en-US" altLang="zh-CN" sz="1800" dirty="0">
                <a:sym typeface="Arial" charset="0"/>
              </a:rPr>
              <a:t>If a UPS is faulty, it immediately switches to the bypass </a:t>
            </a:r>
            <a:r>
              <a:rPr lang="en-US" altLang="zh-CN" sz="1800" dirty="0" smtClean="0">
                <a:sym typeface="Arial" charset="0"/>
              </a:rPr>
              <a:t>mode (</a:t>
            </a:r>
            <a:r>
              <a:rPr lang="en-US" altLang="zh-CN" sz="1800" dirty="0">
                <a:sym typeface="Arial" charset="0"/>
              </a:rPr>
              <a:t>static bypass mode) for power supply;</a:t>
            </a:r>
          </a:p>
          <a:p>
            <a:r>
              <a:rPr lang="en-US" altLang="zh-CN" sz="1800" dirty="0">
                <a:sym typeface="Arial" charset="0"/>
              </a:rPr>
              <a:t>In this case, the bypass power source supply power to customers' loads through the static bypass.</a:t>
            </a:r>
          </a:p>
        </p:txBody>
      </p:sp>
      <p:sp>
        <p:nvSpPr>
          <p:cNvPr id="31" name="Rectangle 13"/>
          <p:cNvSpPr>
            <a:spLocks noChangeArrowheads="1"/>
          </p:cNvSpPr>
          <p:nvPr/>
        </p:nvSpPr>
        <p:spPr bwMode="auto">
          <a:xfrm>
            <a:off x="6649569" y="4680486"/>
            <a:ext cx="753604"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DC/AC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Inverter</a:t>
            </a:r>
          </a:p>
        </p:txBody>
      </p:sp>
      <p:sp>
        <p:nvSpPr>
          <p:cNvPr id="33" name="Rectangle 19"/>
          <p:cNvSpPr>
            <a:spLocks noChangeArrowheads="1"/>
          </p:cNvSpPr>
          <p:nvPr/>
        </p:nvSpPr>
        <p:spPr bwMode="auto">
          <a:xfrm>
            <a:off x="5703357" y="3848275"/>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Static bypass</a:t>
            </a:r>
          </a:p>
        </p:txBody>
      </p:sp>
      <p:sp>
        <p:nvSpPr>
          <p:cNvPr id="34" name="Rectangle 26"/>
          <p:cNvSpPr>
            <a:spLocks noChangeArrowheads="1"/>
          </p:cNvSpPr>
          <p:nvPr/>
        </p:nvSpPr>
        <p:spPr bwMode="auto">
          <a:xfrm>
            <a:off x="4655840" y="4682073"/>
            <a:ext cx="782010"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AC/DC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rectifier</a:t>
            </a:r>
          </a:p>
        </p:txBody>
      </p:sp>
      <p:sp>
        <p:nvSpPr>
          <p:cNvPr id="35" name="Rectangle 19"/>
          <p:cNvSpPr>
            <a:spLocks noChangeArrowheads="1"/>
          </p:cNvSpPr>
          <p:nvPr/>
        </p:nvSpPr>
        <p:spPr bwMode="auto">
          <a:xfrm>
            <a:off x="4709427" y="3276364"/>
            <a:ext cx="1171290" cy="523220"/>
          </a:xfrm>
          <a:prstGeom prst="rect">
            <a:avLst/>
          </a:prstGeom>
          <a:solidFill>
            <a:schemeClr val="accent1"/>
          </a:solidFill>
          <a:ln w="9525">
            <a:solidFill>
              <a:schemeClr val="tx1"/>
            </a:solidFill>
            <a:miter lim="800000"/>
            <a:headEnd/>
            <a:tailEnd/>
          </a:ln>
        </p:spPr>
        <p:txBody>
          <a:bodyPr wrap="square" lIns="0" rIns="0"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Maintenance bypass</a:t>
            </a:r>
          </a:p>
        </p:txBody>
      </p:sp>
      <p:sp>
        <p:nvSpPr>
          <p:cNvPr id="36" name="Rectangle 26"/>
          <p:cNvSpPr>
            <a:spLocks noChangeArrowheads="1"/>
          </p:cNvSpPr>
          <p:nvPr/>
        </p:nvSpPr>
        <p:spPr bwMode="auto">
          <a:xfrm>
            <a:off x="5635967" y="5548583"/>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Battery string</a:t>
            </a:r>
          </a:p>
        </p:txBody>
      </p:sp>
      <p:sp>
        <p:nvSpPr>
          <p:cNvPr id="37" name="Text Box 17"/>
          <p:cNvSpPr txBox="1">
            <a:spLocks noChangeArrowheads="1"/>
          </p:cNvSpPr>
          <p:nvPr/>
        </p:nvSpPr>
        <p:spPr bwMode="auto">
          <a:xfrm>
            <a:off x="3101424" y="4944122"/>
            <a:ext cx="1042273"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Mains input</a:t>
            </a:r>
          </a:p>
        </p:txBody>
      </p:sp>
      <p:sp>
        <p:nvSpPr>
          <p:cNvPr id="38" name="Text Box 18"/>
          <p:cNvSpPr txBox="1">
            <a:spLocks noChangeArrowheads="1"/>
          </p:cNvSpPr>
          <p:nvPr/>
        </p:nvSpPr>
        <p:spPr bwMode="auto">
          <a:xfrm>
            <a:off x="8591840" y="4944121"/>
            <a:ext cx="100219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UPS output</a:t>
            </a:r>
          </a:p>
        </p:txBody>
      </p:sp>
      <p:sp>
        <p:nvSpPr>
          <p:cNvPr id="39" name="Text Box 17"/>
          <p:cNvSpPr txBox="1">
            <a:spLocks noChangeArrowheads="1"/>
          </p:cNvSpPr>
          <p:nvPr/>
        </p:nvSpPr>
        <p:spPr bwMode="auto">
          <a:xfrm>
            <a:off x="3071665" y="4008018"/>
            <a:ext cx="109183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Bypass input</a:t>
            </a:r>
          </a:p>
        </p:txBody>
      </p:sp>
    </p:spTree>
    <p:extLst>
      <p:ext uri="{BB962C8B-B14F-4D97-AF65-F5344CB8AC3E}">
        <p14:creationId xmlns:p14="http://schemas.microsoft.com/office/powerpoint/2010/main" val="368056628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602" name="直接箭头连接符 32"/>
          <p:cNvCxnSpPr>
            <a:cxnSpLocks noChangeShapeType="1"/>
          </p:cNvCxnSpPr>
          <p:nvPr/>
        </p:nvCxnSpPr>
        <p:spPr bwMode="auto">
          <a:xfrm flipV="1">
            <a:off x="3796323" y="3089499"/>
            <a:ext cx="4698174" cy="17463"/>
          </a:xfrm>
          <a:prstGeom prst="straightConnector1">
            <a:avLst/>
          </a:prstGeom>
          <a:noFill/>
          <a:ln w="63500" algn="ctr">
            <a:solidFill>
              <a:srgbClr val="00B050"/>
            </a:solidFill>
            <a:prstDash val="sysDash"/>
            <a:round/>
            <a:headEnd/>
            <a:tailEnd type="triangle" w="med" len="lg"/>
          </a:ln>
        </p:spPr>
      </p:cxnSp>
      <p:cxnSp>
        <p:nvCxnSpPr>
          <p:cNvPr id="25603" name="直接箭头连接符 4"/>
          <p:cNvCxnSpPr>
            <a:cxnSpLocks noChangeShapeType="1"/>
          </p:cNvCxnSpPr>
          <p:nvPr/>
        </p:nvCxnSpPr>
        <p:spPr bwMode="auto">
          <a:xfrm>
            <a:off x="8463548" y="4370610"/>
            <a:ext cx="786798" cy="4762"/>
          </a:xfrm>
          <a:prstGeom prst="straightConnector1">
            <a:avLst/>
          </a:prstGeom>
          <a:noFill/>
          <a:ln w="63500" algn="ctr">
            <a:solidFill>
              <a:srgbClr val="00B050"/>
            </a:solidFill>
            <a:prstDash val="sysDash"/>
            <a:round/>
            <a:headEnd/>
            <a:tailEnd type="triangle" w="med" len="lg"/>
          </a:ln>
        </p:spPr>
      </p:cxnSp>
      <p:sp>
        <p:nvSpPr>
          <p:cNvPr id="25604" name="Line 5"/>
          <p:cNvSpPr>
            <a:spLocks noChangeShapeType="1"/>
          </p:cNvSpPr>
          <p:nvPr/>
        </p:nvSpPr>
        <p:spPr bwMode="auto">
          <a:xfrm>
            <a:off x="3267823" y="4480147"/>
            <a:ext cx="1324821" cy="0"/>
          </a:xfrm>
          <a:prstGeom prst="line">
            <a:avLst/>
          </a:prstGeom>
          <a:noFill/>
          <a:ln w="19050">
            <a:solidFill>
              <a:schemeClr val="tx1"/>
            </a:solidFill>
            <a:round/>
            <a:headEnd/>
            <a:tailEnd/>
          </a:ln>
        </p:spPr>
        <p:txBody>
          <a:bodyPr wrap="none" anchor="ctr"/>
          <a:lstStyle/>
          <a:p>
            <a:endParaRPr lang="zh-CN" altLang="en-US"/>
          </a:p>
        </p:txBody>
      </p:sp>
      <p:sp>
        <p:nvSpPr>
          <p:cNvPr id="25605" name="Line 7"/>
          <p:cNvSpPr>
            <a:spLocks noChangeShapeType="1"/>
          </p:cNvSpPr>
          <p:nvPr/>
        </p:nvSpPr>
        <p:spPr bwMode="auto">
          <a:xfrm flipV="1">
            <a:off x="5133047" y="4480147"/>
            <a:ext cx="1268876" cy="0"/>
          </a:xfrm>
          <a:prstGeom prst="line">
            <a:avLst/>
          </a:prstGeom>
          <a:noFill/>
          <a:ln w="19050">
            <a:solidFill>
              <a:schemeClr val="tx1"/>
            </a:solidFill>
            <a:round/>
            <a:headEnd/>
            <a:tailEnd/>
          </a:ln>
        </p:spPr>
        <p:txBody>
          <a:bodyPr wrap="none" anchor="ctr"/>
          <a:lstStyle/>
          <a:p>
            <a:endParaRPr lang="zh-CN" altLang="en-US"/>
          </a:p>
        </p:txBody>
      </p:sp>
      <p:sp>
        <p:nvSpPr>
          <p:cNvPr id="25607" name="Line 16"/>
          <p:cNvSpPr>
            <a:spLocks noChangeShapeType="1"/>
          </p:cNvSpPr>
          <p:nvPr/>
        </p:nvSpPr>
        <p:spPr bwMode="auto">
          <a:xfrm>
            <a:off x="7087544" y="4480147"/>
            <a:ext cx="959394" cy="0"/>
          </a:xfrm>
          <a:prstGeom prst="line">
            <a:avLst/>
          </a:prstGeom>
          <a:noFill/>
          <a:ln w="19050">
            <a:solidFill>
              <a:schemeClr val="tx1"/>
            </a:solidFill>
            <a:round/>
            <a:headEnd/>
            <a:tailEnd/>
          </a:ln>
        </p:spPr>
        <p:txBody>
          <a:bodyPr wrap="none" anchor="ctr"/>
          <a:lstStyle/>
          <a:p>
            <a:endParaRPr lang="zh-CN" altLang="en-US"/>
          </a:p>
        </p:txBody>
      </p:sp>
      <p:sp>
        <p:nvSpPr>
          <p:cNvPr id="25612" name="Line 27"/>
          <p:cNvSpPr>
            <a:spLocks noChangeShapeType="1"/>
          </p:cNvSpPr>
          <p:nvPr/>
        </p:nvSpPr>
        <p:spPr bwMode="auto">
          <a:xfrm>
            <a:off x="3735618" y="2994249"/>
            <a:ext cx="259489" cy="3175"/>
          </a:xfrm>
          <a:prstGeom prst="line">
            <a:avLst/>
          </a:prstGeom>
          <a:noFill/>
          <a:ln w="19050">
            <a:solidFill>
              <a:schemeClr val="tx1"/>
            </a:solidFill>
            <a:round/>
            <a:headEnd/>
            <a:tailEnd/>
          </a:ln>
        </p:spPr>
        <p:txBody>
          <a:bodyPr wrap="none" anchor="ctr"/>
          <a:lstStyle/>
          <a:p>
            <a:endParaRPr lang="zh-CN" altLang="en-US"/>
          </a:p>
        </p:txBody>
      </p:sp>
      <p:sp>
        <p:nvSpPr>
          <p:cNvPr id="25613" name="Line 35"/>
          <p:cNvSpPr>
            <a:spLocks noChangeShapeType="1"/>
          </p:cNvSpPr>
          <p:nvPr/>
        </p:nvSpPr>
        <p:spPr bwMode="auto">
          <a:xfrm flipH="1" flipV="1">
            <a:off x="5685353" y="4480147"/>
            <a:ext cx="0" cy="641350"/>
          </a:xfrm>
          <a:prstGeom prst="line">
            <a:avLst/>
          </a:prstGeom>
          <a:noFill/>
          <a:ln w="19050">
            <a:solidFill>
              <a:schemeClr val="tx1"/>
            </a:solidFill>
            <a:round/>
            <a:headEnd/>
            <a:tailEnd/>
          </a:ln>
        </p:spPr>
        <p:txBody>
          <a:bodyPr wrap="none" anchor="ctr"/>
          <a:lstStyle/>
          <a:p>
            <a:endParaRPr lang="zh-CN" altLang="en-US"/>
          </a:p>
        </p:txBody>
      </p:sp>
      <p:sp>
        <p:nvSpPr>
          <p:cNvPr id="25615" name="Line 5"/>
          <p:cNvSpPr>
            <a:spLocks noChangeShapeType="1"/>
          </p:cNvSpPr>
          <p:nvPr/>
        </p:nvSpPr>
        <p:spPr bwMode="auto">
          <a:xfrm>
            <a:off x="3242827" y="3559397"/>
            <a:ext cx="2160421" cy="0"/>
          </a:xfrm>
          <a:prstGeom prst="line">
            <a:avLst/>
          </a:prstGeom>
          <a:noFill/>
          <a:ln w="19050">
            <a:solidFill>
              <a:schemeClr val="tx1"/>
            </a:solidFill>
            <a:round/>
            <a:headEnd/>
            <a:tailEnd/>
          </a:ln>
        </p:spPr>
        <p:txBody>
          <a:bodyPr wrap="none" anchor="ctr"/>
          <a:lstStyle/>
          <a:p>
            <a:endParaRPr lang="zh-CN" altLang="en-US"/>
          </a:p>
        </p:txBody>
      </p:sp>
      <p:sp>
        <p:nvSpPr>
          <p:cNvPr id="25616" name="Line 5"/>
          <p:cNvSpPr>
            <a:spLocks noChangeShapeType="1"/>
          </p:cNvSpPr>
          <p:nvPr/>
        </p:nvSpPr>
        <p:spPr bwMode="auto">
          <a:xfrm flipV="1">
            <a:off x="6104345" y="3548285"/>
            <a:ext cx="2052103" cy="11112"/>
          </a:xfrm>
          <a:prstGeom prst="line">
            <a:avLst/>
          </a:prstGeom>
          <a:noFill/>
          <a:ln w="19050">
            <a:solidFill>
              <a:schemeClr val="tx1"/>
            </a:solidFill>
            <a:round/>
            <a:headEnd/>
            <a:tailEnd/>
          </a:ln>
        </p:spPr>
        <p:txBody>
          <a:bodyPr wrap="none" anchor="ctr"/>
          <a:lstStyle/>
          <a:p>
            <a:endParaRPr lang="zh-CN" altLang="en-US"/>
          </a:p>
        </p:txBody>
      </p:sp>
      <p:sp>
        <p:nvSpPr>
          <p:cNvPr id="25617" name="Line 35"/>
          <p:cNvSpPr>
            <a:spLocks noChangeShapeType="1"/>
          </p:cNvSpPr>
          <p:nvPr/>
        </p:nvSpPr>
        <p:spPr bwMode="auto">
          <a:xfrm flipV="1">
            <a:off x="8156447" y="3556224"/>
            <a:ext cx="0" cy="650875"/>
          </a:xfrm>
          <a:prstGeom prst="line">
            <a:avLst/>
          </a:prstGeom>
          <a:noFill/>
          <a:ln w="19050">
            <a:solidFill>
              <a:schemeClr val="tx1"/>
            </a:solidFill>
            <a:round/>
            <a:headEnd/>
            <a:tailEnd/>
          </a:ln>
        </p:spPr>
        <p:txBody>
          <a:bodyPr wrap="none" anchor="ctr"/>
          <a:lstStyle/>
          <a:p>
            <a:endParaRPr lang="zh-CN" altLang="en-US"/>
          </a:p>
        </p:txBody>
      </p:sp>
      <p:sp>
        <p:nvSpPr>
          <p:cNvPr id="25618" name="Line 16"/>
          <p:cNvSpPr>
            <a:spLocks noChangeShapeType="1"/>
          </p:cNvSpPr>
          <p:nvPr/>
        </p:nvSpPr>
        <p:spPr bwMode="auto">
          <a:xfrm>
            <a:off x="8245721" y="4470622"/>
            <a:ext cx="933207" cy="0"/>
          </a:xfrm>
          <a:prstGeom prst="line">
            <a:avLst/>
          </a:prstGeom>
          <a:noFill/>
          <a:ln w="19050">
            <a:solidFill>
              <a:schemeClr val="tx1"/>
            </a:solidFill>
            <a:round/>
            <a:headEnd/>
            <a:tailEnd/>
          </a:ln>
        </p:spPr>
        <p:txBody>
          <a:bodyPr wrap="none" anchor="ctr"/>
          <a:lstStyle/>
          <a:p>
            <a:endParaRPr lang="zh-CN" altLang="en-US"/>
          </a:p>
        </p:txBody>
      </p:sp>
      <p:sp>
        <p:nvSpPr>
          <p:cNvPr id="25619" name="Line 37"/>
          <p:cNvSpPr>
            <a:spLocks noChangeShapeType="1"/>
          </p:cNvSpPr>
          <p:nvPr/>
        </p:nvSpPr>
        <p:spPr bwMode="auto">
          <a:xfrm flipH="1" flipV="1">
            <a:off x="8048129" y="4349974"/>
            <a:ext cx="216637" cy="117475"/>
          </a:xfrm>
          <a:prstGeom prst="line">
            <a:avLst/>
          </a:prstGeom>
          <a:noFill/>
          <a:ln w="12700">
            <a:solidFill>
              <a:schemeClr val="tx1"/>
            </a:solidFill>
            <a:round/>
            <a:headEnd/>
            <a:tailEnd/>
          </a:ln>
        </p:spPr>
        <p:txBody>
          <a:bodyPr wrap="none" anchor="ctr"/>
          <a:lstStyle/>
          <a:p>
            <a:endParaRPr lang="zh-CN" altLang="en-US"/>
          </a:p>
        </p:txBody>
      </p:sp>
      <p:sp>
        <p:nvSpPr>
          <p:cNvPr id="25620" name="Line 5"/>
          <p:cNvSpPr>
            <a:spLocks noChangeShapeType="1"/>
          </p:cNvSpPr>
          <p:nvPr/>
        </p:nvSpPr>
        <p:spPr bwMode="auto">
          <a:xfrm>
            <a:off x="5318736" y="2983135"/>
            <a:ext cx="3332882" cy="0"/>
          </a:xfrm>
          <a:prstGeom prst="line">
            <a:avLst/>
          </a:prstGeom>
          <a:noFill/>
          <a:ln w="19050">
            <a:solidFill>
              <a:schemeClr val="tx1"/>
            </a:solidFill>
            <a:round/>
            <a:headEnd/>
            <a:tailEnd/>
          </a:ln>
        </p:spPr>
        <p:txBody>
          <a:bodyPr wrap="none" anchor="ctr"/>
          <a:lstStyle/>
          <a:p>
            <a:endParaRPr lang="zh-CN" altLang="en-US"/>
          </a:p>
        </p:txBody>
      </p:sp>
      <p:sp>
        <p:nvSpPr>
          <p:cNvPr id="25621" name="Line 35"/>
          <p:cNvSpPr>
            <a:spLocks noChangeShapeType="1"/>
          </p:cNvSpPr>
          <p:nvPr/>
        </p:nvSpPr>
        <p:spPr bwMode="auto">
          <a:xfrm flipH="1" flipV="1">
            <a:off x="8643285" y="2983137"/>
            <a:ext cx="7142" cy="1487487"/>
          </a:xfrm>
          <a:prstGeom prst="line">
            <a:avLst/>
          </a:prstGeom>
          <a:noFill/>
          <a:ln w="19050">
            <a:solidFill>
              <a:schemeClr val="tx1"/>
            </a:solidFill>
            <a:round/>
            <a:headEnd/>
            <a:tailEnd/>
          </a:ln>
        </p:spPr>
        <p:txBody>
          <a:bodyPr wrap="none" anchor="ctr"/>
          <a:lstStyle/>
          <a:p>
            <a:endParaRPr lang="zh-CN" altLang="en-US"/>
          </a:p>
        </p:txBody>
      </p:sp>
      <p:sp>
        <p:nvSpPr>
          <p:cNvPr id="25624" name="Line 35"/>
          <p:cNvSpPr>
            <a:spLocks noChangeShapeType="1"/>
          </p:cNvSpPr>
          <p:nvPr/>
        </p:nvSpPr>
        <p:spPr bwMode="auto">
          <a:xfrm flipV="1">
            <a:off x="3727285" y="2983135"/>
            <a:ext cx="2381" cy="582612"/>
          </a:xfrm>
          <a:prstGeom prst="line">
            <a:avLst/>
          </a:prstGeom>
          <a:noFill/>
          <a:ln w="19050">
            <a:solidFill>
              <a:schemeClr val="tx1"/>
            </a:solidFill>
            <a:round/>
            <a:headEnd/>
            <a:tailEnd/>
          </a:ln>
        </p:spPr>
        <p:txBody>
          <a:bodyPr wrap="none" anchor="ctr"/>
          <a:lstStyle/>
          <a:p>
            <a:endParaRPr lang="zh-CN" altLang="en-US"/>
          </a:p>
        </p:txBody>
      </p:sp>
      <p:cxnSp>
        <p:nvCxnSpPr>
          <p:cNvPr id="25627" name="直接箭头连接符 29"/>
          <p:cNvCxnSpPr>
            <a:cxnSpLocks noChangeShapeType="1"/>
          </p:cNvCxnSpPr>
          <p:nvPr/>
        </p:nvCxnSpPr>
        <p:spPr bwMode="auto">
          <a:xfrm flipH="1">
            <a:off x="8518303" y="3170460"/>
            <a:ext cx="9523" cy="1060450"/>
          </a:xfrm>
          <a:prstGeom prst="straightConnector1">
            <a:avLst/>
          </a:prstGeom>
          <a:noFill/>
          <a:ln w="63500" algn="ctr">
            <a:solidFill>
              <a:srgbClr val="00B050"/>
            </a:solidFill>
            <a:prstDash val="sysDash"/>
            <a:round/>
            <a:headEnd/>
            <a:tailEnd type="triangle" w="med" len="lg"/>
          </a:ln>
        </p:spPr>
      </p:cxnSp>
      <p:sp>
        <p:nvSpPr>
          <p:cNvPr id="30" name="标题 29"/>
          <p:cNvSpPr>
            <a:spLocks noGrp="1"/>
          </p:cNvSpPr>
          <p:nvPr>
            <p:ph type="title"/>
          </p:nvPr>
        </p:nvSpPr>
        <p:spPr/>
        <p:txBody>
          <a:bodyPr/>
          <a:lstStyle/>
          <a:p>
            <a:r>
              <a:rPr lang="en-US" altLang="zh-CN" dirty="0" smtClean="0">
                <a:sym typeface="Arial" charset="0"/>
              </a:rPr>
              <a:t>Online UPS - </a:t>
            </a:r>
            <a:r>
              <a:rPr lang="en-US" altLang="zh-CN" dirty="0" err="1" smtClean="0">
                <a:sym typeface="Arial" charset="0"/>
              </a:rPr>
              <a:t>Maint</a:t>
            </a:r>
            <a:r>
              <a:rPr lang="en-US" altLang="zh-CN" dirty="0" smtClean="0">
                <a:sym typeface="Arial" charset="0"/>
              </a:rPr>
              <a:t>. Mode</a:t>
            </a:r>
            <a:endParaRPr lang="zh-CN" altLang="en-US" dirty="0"/>
          </a:p>
        </p:txBody>
      </p:sp>
      <p:sp>
        <p:nvSpPr>
          <p:cNvPr id="32" name="文本占位符 31"/>
          <p:cNvSpPr>
            <a:spLocks noGrp="1"/>
          </p:cNvSpPr>
          <p:nvPr>
            <p:ph type="body" sz="quarter" idx="10"/>
          </p:nvPr>
        </p:nvSpPr>
        <p:spPr/>
        <p:txBody>
          <a:bodyPr/>
          <a:lstStyle/>
          <a:p>
            <a:r>
              <a:rPr lang="en-US" altLang="zh-CN" sz="1800" dirty="0">
                <a:solidFill>
                  <a:srgbClr val="000000"/>
                </a:solidFill>
                <a:ea typeface="Arial Unicode MS" pitchFamily="34" charset="-122"/>
                <a:cs typeface="Arial Unicode MS" pitchFamily="34" charset="-122"/>
                <a:sym typeface="Arial" charset="0"/>
              </a:rPr>
              <a:t>When a faulty UPS is maintained, the UPS must be manually switched to the maintenance bypass mode.</a:t>
            </a:r>
          </a:p>
        </p:txBody>
      </p:sp>
      <p:sp>
        <p:nvSpPr>
          <p:cNvPr id="33" name="Line 37"/>
          <p:cNvSpPr>
            <a:spLocks noChangeShapeType="1"/>
          </p:cNvSpPr>
          <p:nvPr/>
        </p:nvSpPr>
        <p:spPr bwMode="auto">
          <a:xfrm flipH="1" flipV="1">
            <a:off x="3998677" y="2861492"/>
            <a:ext cx="216637" cy="115888"/>
          </a:xfrm>
          <a:prstGeom prst="line">
            <a:avLst/>
          </a:prstGeom>
          <a:noFill/>
          <a:ln w="12700">
            <a:solidFill>
              <a:schemeClr val="tx1"/>
            </a:solidFill>
            <a:round/>
            <a:headEnd/>
            <a:tailEnd/>
          </a:ln>
        </p:spPr>
        <p:txBody>
          <a:bodyPr wrap="none" anchor="ctr"/>
          <a:lstStyle/>
          <a:p>
            <a:endParaRPr lang="zh-CN" altLang="en-US"/>
          </a:p>
        </p:txBody>
      </p:sp>
      <p:sp>
        <p:nvSpPr>
          <p:cNvPr id="34" name="Line 14"/>
          <p:cNvSpPr>
            <a:spLocks noChangeShapeType="1"/>
          </p:cNvSpPr>
          <p:nvPr/>
        </p:nvSpPr>
        <p:spPr bwMode="auto">
          <a:xfrm>
            <a:off x="4215313" y="2969951"/>
            <a:ext cx="228540" cy="0"/>
          </a:xfrm>
          <a:prstGeom prst="line">
            <a:avLst/>
          </a:prstGeom>
          <a:noFill/>
          <a:ln w="19050">
            <a:solidFill>
              <a:schemeClr val="tx1"/>
            </a:solidFill>
            <a:round/>
            <a:headEnd/>
            <a:tailEnd/>
          </a:ln>
        </p:spPr>
        <p:txBody>
          <a:bodyPr wrap="none" anchor="ctr"/>
          <a:lstStyle/>
          <a:p>
            <a:endParaRPr lang="zh-CN" altLang="en-US"/>
          </a:p>
        </p:txBody>
      </p:sp>
      <p:sp>
        <p:nvSpPr>
          <p:cNvPr id="31" name="Rectangle 13"/>
          <p:cNvSpPr>
            <a:spLocks noChangeArrowheads="1"/>
          </p:cNvSpPr>
          <p:nvPr/>
        </p:nvSpPr>
        <p:spPr bwMode="auto">
          <a:xfrm>
            <a:off x="6368814" y="4221054"/>
            <a:ext cx="753604"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DC/AC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Inverter</a:t>
            </a:r>
          </a:p>
        </p:txBody>
      </p:sp>
      <p:sp>
        <p:nvSpPr>
          <p:cNvPr id="35" name="Rectangle 19"/>
          <p:cNvSpPr>
            <a:spLocks noChangeArrowheads="1"/>
          </p:cNvSpPr>
          <p:nvPr/>
        </p:nvSpPr>
        <p:spPr bwMode="auto">
          <a:xfrm>
            <a:off x="5422602" y="3388843"/>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Static bypass</a:t>
            </a:r>
          </a:p>
        </p:txBody>
      </p:sp>
      <p:sp>
        <p:nvSpPr>
          <p:cNvPr id="36" name="Rectangle 26"/>
          <p:cNvSpPr>
            <a:spLocks noChangeArrowheads="1"/>
          </p:cNvSpPr>
          <p:nvPr/>
        </p:nvSpPr>
        <p:spPr bwMode="auto">
          <a:xfrm>
            <a:off x="4375085" y="4222641"/>
            <a:ext cx="782010" cy="523220"/>
          </a:xfrm>
          <a:prstGeom prst="rect">
            <a:avLst/>
          </a:prstGeom>
          <a:solidFill>
            <a:schemeClr val="accent1"/>
          </a:solidFill>
          <a:ln w="9525">
            <a:solidFill>
              <a:schemeClr val="tx1"/>
            </a:solidFill>
            <a:miter lim="800000"/>
            <a:headEnd/>
            <a:tailEnd/>
          </a:ln>
        </p:spPr>
        <p:txBody>
          <a:bodyPr wrap="none"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AC/DC</a:t>
            </a:r>
          </a:p>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rectifier</a:t>
            </a:r>
          </a:p>
        </p:txBody>
      </p:sp>
      <p:sp>
        <p:nvSpPr>
          <p:cNvPr id="37" name="Rectangle 19"/>
          <p:cNvSpPr>
            <a:spLocks noChangeArrowheads="1"/>
          </p:cNvSpPr>
          <p:nvPr/>
        </p:nvSpPr>
        <p:spPr bwMode="auto">
          <a:xfrm>
            <a:off x="4428672" y="2816932"/>
            <a:ext cx="1171290" cy="523220"/>
          </a:xfrm>
          <a:prstGeom prst="rect">
            <a:avLst/>
          </a:prstGeom>
          <a:solidFill>
            <a:schemeClr val="accent1"/>
          </a:solidFill>
          <a:ln w="9525">
            <a:solidFill>
              <a:schemeClr val="tx1"/>
            </a:solidFill>
            <a:miter lim="800000"/>
            <a:headEnd/>
            <a:tailEnd/>
          </a:ln>
        </p:spPr>
        <p:txBody>
          <a:bodyPr wrap="square" lIns="0" rIns="0" anchor="ctr">
            <a:spAutoFit/>
          </a:bodyPr>
          <a:lstStyle/>
          <a:p>
            <a:pPr algn="ct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Maintenance bypass</a:t>
            </a:r>
          </a:p>
        </p:txBody>
      </p:sp>
      <p:sp>
        <p:nvSpPr>
          <p:cNvPr id="38" name="Rectangle 26"/>
          <p:cNvSpPr>
            <a:spLocks noChangeArrowheads="1"/>
          </p:cNvSpPr>
          <p:nvPr/>
        </p:nvSpPr>
        <p:spPr bwMode="auto">
          <a:xfrm>
            <a:off x="5347935" y="5131147"/>
            <a:ext cx="674836" cy="523393"/>
          </a:xfrm>
          <a:prstGeom prst="rect">
            <a:avLst/>
          </a:prstGeom>
          <a:solidFill>
            <a:schemeClr val="accent1"/>
          </a:solidFill>
          <a:ln w="9525">
            <a:solidFill>
              <a:schemeClr val="tx1"/>
            </a:solidFill>
            <a:miter lim="800000"/>
            <a:headEnd/>
            <a:tailEnd/>
          </a:ln>
        </p:spPr>
        <p:txBody>
          <a:bodyPr lIns="0" rIns="0" anchor="ctr">
            <a:spAutoFit/>
          </a:bodyPr>
          <a:lstStyle/>
          <a:p>
            <a:pPr algn="ctr" eaLnBrk="0" fontAlgn="ctr" hangingPunct="0">
              <a:buSzPct val="100000"/>
            </a:pPr>
            <a:r>
              <a:rPr lang="en-US" altLang="zh-CN" sz="1400">
                <a:solidFill>
                  <a:srgbClr val="000000"/>
                </a:solidFill>
                <a:latin typeface="+mj-lt"/>
                <a:ea typeface="Arial Unicode MS" pitchFamily="34" charset="-122"/>
                <a:cs typeface="Arial Unicode MS" pitchFamily="34" charset="-122"/>
                <a:sym typeface="Arial" charset="0"/>
              </a:rPr>
              <a:t>Battery string</a:t>
            </a:r>
          </a:p>
        </p:txBody>
      </p:sp>
      <p:sp>
        <p:nvSpPr>
          <p:cNvPr id="39" name="Text Box 17"/>
          <p:cNvSpPr txBox="1">
            <a:spLocks noChangeArrowheads="1"/>
          </p:cNvSpPr>
          <p:nvPr/>
        </p:nvSpPr>
        <p:spPr bwMode="auto">
          <a:xfrm>
            <a:off x="3101424" y="4545125"/>
            <a:ext cx="1042273"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Mains input</a:t>
            </a:r>
          </a:p>
        </p:txBody>
      </p:sp>
      <p:sp>
        <p:nvSpPr>
          <p:cNvPr id="40" name="Text Box 18"/>
          <p:cNvSpPr txBox="1">
            <a:spLocks noChangeArrowheads="1"/>
          </p:cNvSpPr>
          <p:nvPr/>
        </p:nvSpPr>
        <p:spPr bwMode="auto">
          <a:xfrm>
            <a:off x="8591840" y="4545124"/>
            <a:ext cx="100219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UPS output</a:t>
            </a:r>
          </a:p>
        </p:txBody>
      </p:sp>
      <p:sp>
        <p:nvSpPr>
          <p:cNvPr id="41" name="Text Box 17"/>
          <p:cNvSpPr txBox="1">
            <a:spLocks noChangeArrowheads="1"/>
          </p:cNvSpPr>
          <p:nvPr/>
        </p:nvSpPr>
        <p:spPr bwMode="auto">
          <a:xfrm>
            <a:off x="3071665" y="3609021"/>
            <a:ext cx="1091837"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solidFill>
                  <a:srgbClr val="000000"/>
                </a:solidFill>
                <a:latin typeface="+mj-lt"/>
                <a:ea typeface="Arial Unicode MS" pitchFamily="34" charset="-122"/>
                <a:cs typeface="Arial Unicode MS" pitchFamily="34" charset="-122"/>
                <a:sym typeface="Arial" charset="0"/>
              </a:rPr>
              <a:t>Bypass input</a:t>
            </a:r>
          </a:p>
        </p:txBody>
      </p:sp>
    </p:spTree>
    <p:extLst>
      <p:ext uri="{BB962C8B-B14F-4D97-AF65-F5344CB8AC3E}">
        <p14:creationId xmlns:p14="http://schemas.microsoft.com/office/powerpoint/2010/main" val="8089691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Arial" charset="0"/>
              </a:rPr>
              <a:t>Online </a:t>
            </a:r>
            <a:r>
              <a:rPr lang="en-US" altLang="zh-CN" dirty="0" smtClean="0">
                <a:sym typeface="Arial" charset="0"/>
              </a:rPr>
              <a:t>UPS </a:t>
            </a:r>
            <a:r>
              <a:rPr lang="en-US" dirty="0" smtClean="0"/>
              <a:t>– </a:t>
            </a:r>
            <a:r>
              <a:rPr lang="en-US" dirty="0"/>
              <a:t>ECO Mode</a:t>
            </a:r>
          </a:p>
        </p:txBody>
      </p:sp>
      <p:sp>
        <p:nvSpPr>
          <p:cNvPr id="11" name="文本占位符 10"/>
          <p:cNvSpPr>
            <a:spLocks noGrp="1"/>
          </p:cNvSpPr>
          <p:nvPr>
            <p:ph type="body" sz="quarter" idx="10"/>
          </p:nvPr>
        </p:nvSpPr>
        <p:spPr/>
        <p:txBody>
          <a:bodyPr/>
          <a:lstStyle/>
          <a:p>
            <a:r>
              <a:rPr lang="en-US" sz="2000" dirty="0"/>
              <a:t>In this mode, if the bypass voltage and frequency are in the specified range, the UPS supplies power to loads over the bypass. If the bypass voltage and frequency are outside the range, the UPS transfers to </a:t>
            </a:r>
            <a:r>
              <a:rPr lang="en-US" sz="2000" dirty="0" smtClean="0"/>
              <a:t>normal </a:t>
            </a:r>
            <a:r>
              <a:rPr lang="en-US" sz="2000" dirty="0"/>
              <a:t>or battery mode.</a:t>
            </a:r>
          </a:p>
        </p:txBody>
      </p:sp>
      <p:grpSp>
        <p:nvGrpSpPr>
          <p:cNvPr id="3" name="组合 117"/>
          <p:cNvGrpSpPr/>
          <p:nvPr/>
        </p:nvGrpSpPr>
        <p:grpSpPr>
          <a:xfrm>
            <a:off x="2370600" y="2870598"/>
            <a:ext cx="8280000" cy="3117058"/>
            <a:chOff x="1385005" y="2612538"/>
            <a:chExt cx="7161431" cy="2613051"/>
          </a:xfrm>
        </p:grpSpPr>
        <p:sp>
          <p:nvSpPr>
            <p:cNvPr id="134" name="Line 5"/>
            <p:cNvSpPr>
              <a:spLocks noChangeShapeType="1"/>
            </p:cNvSpPr>
            <p:nvPr/>
          </p:nvSpPr>
          <p:spPr bwMode="auto">
            <a:xfrm flipV="1">
              <a:off x="4383409" y="3324601"/>
              <a:ext cx="2052103" cy="11112"/>
            </a:xfrm>
            <a:prstGeom prst="line">
              <a:avLst/>
            </a:prstGeom>
            <a:noFill/>
            <a:ln w="19050">
              <a:solidFill>
                <a:schemeClr val="tx1"/>
              </a:solidFill>
              <a:round/>
              <a:headEnd/>
              <a:tailEnd/>
            </a:ln>
          </p:spPr>
          <p:txBody>
            <a:bodyPr wrap="none" anchor="ctr"/>
            <a:lstStyle/>
            <a:p>
              <a:endParaRPr lang="zh-CN" altLang="en-US"/>
            </a:p>
          </p:txBody>
        </p:sp>
        <p:cxnSp>
          <p:nvCxnSpPr>
            <p:cNvPr id="119" name="直接箭头连接符 32"/>
            <p:cNvCxnSpPr>
              <a:cxnSpLocks noChangeShapeType="1"/>
              <a:endCxn id="124" idx="1"/>
            </p:cNvCxnSpPr>
            <p:nvPr/>
          </p:nvCxnSpPr>
          <p:spPr bwMode="auto">
            <a:xfrm>
              <a:off x="1487037" y="4209633"/>
              <a:ext cx="3202282" cy="3968"/>
            </a:xfrm>
            <a:prstGeom prst="straightConnector1">
              <a:avLst/>
            </a:prstGeom>
            <a:noFill/>
            <a:ln w="63500" algn="ctr">
              <a:solidFill>
                <a:srgbClr val="00B050"/>
              </a:solidFill>
              <a:prstDash val="sysDash"/>
              <a:round/>
              <a:headEnd/>
              <a:tailEnd type="triangle" w="med" len="lg"/>
            </a:ln>
          </p:spPr>
        </p:cxnSp>
        <p:cxnSp>
          <p:nvCxnSpPr>
            <p:cNvPr id="120" name="直接箭头连接符 32"/>
            <p:cNvCxnSpPr>
              <a:cxnSpLocks noChangeShapeType="1"/>
            </p:cNvCxnSpPr>
            <p:nvPr/>
          </p:nvCxnSpPr>
          <p:spPr bwMode="auto">
            <a:xfrm flipV="1">
              <a:off x="1521891" y="3403978"/>
              <a:ext cx="4921952" cy="31749"/>
            </a:xfrm>
            <a:prstGeom prst="straightConnector1">
              <a:avLst/>
            </a:prstGeom>
            <a:noFill/>
            <a:ln w="63500" algn="ctr">
              <a:solidFill>
                <a:srgbClr val="00B050"/>
              </a:solidFill>
              <a:prstDash val="sysDash"/>
              <a:round/>
              <a:headEnd/>
              <a:tailEnd type="triangle" w="med" len="lg"/>
            </a:ln>
          </p:spPr>
        </p:cxnSp>
        <p:cxnSp>
          <p:nvCxnSpPr>
            <p:cNvPr id="121" name="直接箭头连接符 4"/>
            <p:cNvCxnSpPr>
              <a:cxnSpLocks noChangeShapeType="1"/>
            </p:cNvCxnSpPr>
            <p:nvPr/>
          </p:nvCxnSpPr>
          <p:spPr bwMode="auto">
            <a:xfrm flipV="1">
              <a:off x="6585492" y="4151688"/>
              <a:ext cx="1021290" cy="14288"/>
            </a:xfrm>
            <a:prstGeom prst="straightConnector1">
              <a:avLst/>
            </a:prstGeom>
            <a:noFill/>
            <a:ln w="63500" algn="ctr">
              <a:solidFill>
                <a:srgbClr val="00B050"/>
              </a:solidFill>
              <a:prstDash val="sysDash"/>
              <a:round/>
              <a:headEnd/>
              <a:tailEnd type="triangle" w="med" len="lg"/>
            </a:ln>
          </p:spPr>
        </p:cxnSp>
        <p:sp>
          <p:nvSpPr>
            <p:cNvPr id="122" name="Line 5"/>
            <p:cNvSpPr>
              <a:spLocks noChangeShapeType="1"/>
            </p:cNvSpPr>
            <p:nvPr/>
          </p:nvSpPr>
          <p:spPr bwMode="auto">
            <a:xfrm>
              <a:off x="1487037" y="4256463"/>
              <a:ext cx="1324821" cy="1588"/>
            </a:xfrm>
            <a:prstGeom prst="line">
              <a:avLst/>
            </a:prstGeom>
            <a:noFill/>
            <a:ln w="19050">
              <a:solidFill>
                <a:schemeClr val="tx1"/>
              </a:solidFill>
              <a:round/>
              <a:headEnd/>
              <a:tailEnd/>
            </a:ln>
          </p:spPr>
          <p:txBody>
            <a:bodyPr wrap="none" anchor="ctr"/>
            <a:lstStyle/>
            <a:p>
              <a:endParaRPr lang="zh-CN" altLang="en-US"/>
            </a:p>
          </p:txBody>
        </p:sp>
        <p:sp>
          <p:nvSpPr>
            <p:cNvPr id="123" name="Line 7"/>
            <p:cNvSpPr>
              <a:spLocks noChangeShapeType="1"/>
            </p:cNvSpPr>
            <p:nvPr/>
          </p:nvSpPr>
          <p:spPr bwMode="auto">
            <a:xfrm flipV="1">
              <a:off x="3412112" y="4256463"/>
              <a:ext cx="1268876" cy="1588"/>
            </a:xfrm>
            <a:prstGeom prst="line">
              <a:avLst/>
            </a:prstGeom>
            <a:noFill/>
            <a:ln w="19050">
              <a:solidFill>
                <a:schemeClr val="tx1"/>
              </a:solidFill>
              <a:round/>
              <a:headEnd/>
              <a:tailEnd/>
            </a:ln>
          </p:spPr>
          <p:txBody>
            <a:bodyPr wrap="none" anchor="ctr"/>
            <a:lstStyle/>
            <a:p>
              <a:endParaRPr lang="zh-CN" altLang="en-US"/>
            </a:p>
          </p:txBody>
        </p:sp>
        <p:sp>
          <p:nvSpPr>
            <p:cNvPr id="124" name="Rectangle 13"/>
            <p:cNvSpPr>
              <a:spLocks noChangeArrowheads="1"/>
            </p:cNvSpPr>
            <p:nvPr/>
          </p:nvSpPr>
          <p:spPr bwMode="auto">
            <a:xfrm>
              <a:off x="4689319" y="3844269"/>
              <a:ext cx="770872" cy="738664"/>
            </a:xfrm>
            <a:prstGeom prst="rect">
              <a:avLst/>
            </a:prstGeom>
            <a:solidFill>
              <a:schemeClr val="accent1"/>
            </a:solidFill>
            <a:ln w="9525">
              <a:solidFill>
                <a:schemeClr val="tx1"/>
              </a:solidFill>
              <a:miter lim="800000"/>
              <a:headEnd/>
              <a:tailEnd/>
            </a:ln>
          </p:spPr>
          <p:txBody>
            <a:bodyPr wrap="square" anchor="ctr">
              <a:spAutoFit/>
            </a:bodyPr>
            <a:lstStyle/>
            <a:p>
              <a:pPr algn="ctr" eaLnBrk="0" fontAlgn="ctr" hangingPunct="0">
                <a:buSzPct val="100000"/>
              </a:pPr>
              <a:r>
                <a:rPr lang="en-US" sz="1400">
                  <a:solidFill>
                    <a:srgbClr val="000000"/>
                  </a:solidFill>
                  <a:cs typeface="Arial Unicode MS" pitchFamily="34" charset="-122"/>
                  <a:sym typeface="Arial" charset="0"/>
                </a:rPr>
                <a:t>DC/AC inverter</a:t>
              </a:r>
            </a:p>
          </p:txBody>
        </p:sp>
        <p:sp>
          <p:nvSpPr>
            <p:cNvPr id="125" name="Line 16"/>
            <p:cNvSpPr>
              <a:spLocks noChangeShapeType="1"/>
            </p:cNvSpPr>
            <p:nvPr/>
          </p:nvSpPr>
          <p:spPr bwMode="auto">
            <a:xfrm>
              <a:off x="5460192" y="4256463"/>
              <a:ext cx="867002" cy="0"/>
            </a:xfrm>
            <a:prstGeom prst="line">
              <a:avLst/>
            </a:prstGeom>
            <a:noFill/>
            <a:ln w="19050">
              <a:solidFill>
                <a:schemeClr val="tx1"/>
              </a:solidFill>
              <a:round/>
              <a:headEnd/>
              <a:tailEnd/>
            </a:ln>
          </p:spPr>
          <p:txBody>
            <a:bodyPr wrap="none" anchor="ctr"/>
            <a:lstStyle/>
            <a:p>
              <a:endParaRPr lang="zh-CN" altLang="en-US"/>
            </a:p>
          </p:txBody>
        </p:sp>
        <p:sp>
          <p:nvSpPr>
            <p:cNvPr id="126" name="Text Box 17"/>
            <p:cNvSpPr txBox="1">
              <a:spLocks noChangeArrowheads="1"/>
            </p:cNvSpPr>
            <p:nvPr/>
          </p:nvSpPr>
          <p:spPr bwMode="auto">
            <a:xfrm>
              <a:off x="1414763" y="4270752"/>
              <a:ext cx="902811" cy="307777"/>
            </a:xfrm>
            <a:prstGeom prst="rect">
              <a:avLst/>
            </a:prstGeom>
            <a:noFill/>
            <a:ln w="9525">
              <a:noFill/>
              <a:miter lim="800000"/>
              <a:headEnd/>
              <a:tailEnd/>
            </a:ln>
          </p:spPr>
          <p:txBody>
            <a:bodyPr wrap="none">
              <a:spAutoFit/>
            </a:bodyPr>
            <a:lstStyle/>
            <a:p>
              <a:pPr eaLnBrk="0" fontAlgn="ctr" hangingPunct="0">
                <a:buSzPct val="100000"/>
              </a:pPr>
              <a:r>
                <a:rPr lang="en-US" sz="1400">
                  <a:solidFill>
                    <a:srgbClr val="000000"/>
                  </a:solidFill>
                  <a:cs typeface="Arial Unicode MS" pitchFamily="34" charset="-122"/>
                  <a:sym typeface="Arial" charset="0"/>
                </a:rPr>
                <a:t>Mains input</a:t>
              </a:r>
            </a:p>
          </p:txBody>
        </p:sp>
        <p:sp>
          <p:nvSpPr>
            <p:cNvPr id="127" name="Text Box 18"/>
            <p:cNvSpPr txBox="1">
              <a:spLocks noChangeArrowheads="1"/>
            </p:cNvSpPr>
            <p:nvPr/>
          </p:nvSpPr>
          <p:spPr bwMode="auto">
            <a:xfrm>
              <a:off x="7616373" y="4116863"/>
              <a:ext cx="930063" cy="307777"/>
            </a:xfrm>
            <a:prstGeom prst="rect">
              <a:avLst/>
            </a:prstGeom>
            <a:noFill/>
            <a:ln w="9525">
              <a:noFill/>
              <a:miter lim="800000"/>
              <a:headEnd/>
              <a:tailEnd/>
            </a:ln>
          </p:spPr>
          <p:txBody>
            <a:bodyPr wrap="none">
              <a:spAutoFit/>
            </a:bodyPr>
            <a:lstStyle/>
            <a:p>
              <a:pPr eaLnBrk="0" fontAlgn="ctr" hangingPunct="0">
                <a:buSzPct val="100000"/>
              </a:pPr>
              <a:r>
                <a:rPr lang="en-US" sz="1400">
                  <a:solidFill>
                    <a:srgbClr val="000000"/>
                  </a:solidFill>
                  <a:cs typeface="Arial Unicode MS" pitchFamily="34" charset="-122"/>
                  <a:sym typeface="Arial" charset="0"/>
                </a:rPr>
                <a:t>UPS load</a:t>
              </a:r>
            </a:p>
          </p:txBody>
        </p:sp>
        <p:sp>
          <p:nvSpPr>
            <p:cNvPr id="128" name="Rectangle 19"/>
            <p:cNvSpPr>
              <a:spLocks noChangeArrowheads="1"/>
            </p:cNvSpPr>
            <p:nvPr/>
          </p:nvSpPr>
          <p:spPr bwMode="auto">
            <a:xfrm>
              <a:off x="3703739" y="3120142"/>
              <a:ext cx="699622" cy="523220"/>
            </a:xfrm>
            <a:prstGeom prst="rect">
              <a:avLst/>
            </a:prstGeom>
            <a:solidFill>
              <a:schemeClr val="accent1"/>
            </a:solidFill>
            <a:ln w="9525">
              <a:solidFill>
                <a:schemeClr val="tx1"/>
              </a:solidFill>
              <a:miter lim="800000"/>
              <a:headEnd/>
              <a:tailEnd/>
            </a:ln>
          </p:spPr>
          <p:txBody>
            <a:bodyPr wrap="square" anchor="ctr">
              <a:spAutoFit/>
            </a:bodyPr>
            <a:lstStyle/>
            <a:p>
              <a:pPr algn="ctr" eaLnBrk="0" fontAlgn="ctr" hangingPunct="0">
                <a:buSzPct val="100000"/>
              </a:pPr>
              <a:r>
                <a:rPr lang="en-US" sz="1400" dirty="0">
                  <a:solidFill>
                    <a:srgbClr val="000000"/>
                  </a:solidFill>
                  <a:cs typeface="Arial Unicode MS" pitchFamily="34" charset="-122"/>
                  <a:sym typeface="Arial" charset="0"/>
                </a:rPr>
                <a:t>Static bypass</a:t>
              </a:r>
            </a:p>
          </p:txBody>
        </p:sp>
        <p:sp>
          <p:nvSpPr>
            <p:cNvPr id="129" name="Rectangle 26"/>
            <p:cNvSpPr>
              <a:spLocks noChangeArrowheads="1"/>
            </p:cNvSpPr>
            <p:nvPr/>
          </p:nvSpPr>
          <p:spPr bwMode="auto">
            <a:xfrm>
              <a:off x="2639165" y="3995880"/>
              <a:ext cx="745569" cy="438619"/>
            </a:xfrm>
            <a:prstGeom prst="rect">
              <a:avLst/>
            </a:prstGeom>
            <a:solidFill>
              <a:schemeClr val="accent1"/>
            </a:solidFill>
            <a:ln w="9525">
              <a:solidFill>
                <a:schemeClr val="tx1"/>
              </a:solidFill>
              <a:miter lim="800000"/>
              <a:headEnd/>
              <a:tailEnd/>
            </a:ln>
          </p:spPr>
          <p:txBody>
            <a:bodyPr wrap="square" anchor="ctr">
              <a:spAutoFit/>
            </a:bodyPr>
            <a:lstStyle/>
            <a:p>
              <a:pPr algn="ctr" eaLnBrk="0" fontAlgn="ctr" hangingPunct="0">
                <a:buSzPct val="100000"/>
              </a:pPr>
              <a:r>
                <a:rPr lang="en-US" sz="1400" dirty="0">
                  <a:solidFill>
                    <a:srgbClr val="000000"/>
                  </a:solidFill>
                  <a:cs typeface="Arial Unicode MS" pitchFamily="34" charset="-122"/>
                  <a:sym typeface="Arial" charset="0"/>
                </a:rPr>
                <a:t>AC/DC</a:t>
              </a:r>
            </a:p>
            <a:p>
              <a:pPr algn="ctr" eaLnBrk="0" fontAlgn="ctr" hangingPunct="0">
                <a:buSzPct val="100000"/>
              </a:pPr>
              <a:r>
                <a:rPr lang="en-US" sz="1400" dirty="0" smtClean="0">
                  <a:solidFill>
                    <a:srgbClr val="000000"/>
                  </a:solidFill>
                  <a:cs typeface="Arial Unicode MS" pitchFamily="34" charset="-122"/>
                  <a:sym typeface="Arial" charset="0"/>
                </a:rPr>
                <a:t>rectifier</a:t>
              </a:r>
              <a:endParaRPr lang="en-US" sz="1400" dirty="0">
                <a:solidFill>
                  <a:srgbClr val="000000"/>
                </a:solidFill>
                <a:cs typeface="Arial Unicode MS" pitchFamily="34" charset="-122"/>
                <a:sym typeface="Arial" charset="0"/>
              </a:endParaRPr>
            </a:p>
          </p:txBody>
        </p:sp>
        <p:sp>
          <p:nvSpPr>
            <p:cNvPr id="130" name="Line 27"/>
            <p:cNvSpPr>
              <a:spLocks noChangeShapeType="1"/>
            </p:cNvSpPr>
            <p:nvPr/>
          </p:nvSpPr>
          <p:spPr bwMode="auto">
            <a:xfrm>
              <a:off x="2003696" y="2783264"/>
              <a:ext cx="259489" cy="3175"/>
            </a:xfrm>
            <a:prstGeom prst="line">
              <a:avLst/>
            </a:prstGeom>
            <a:noFill/>
            <a:ln w="19050">
              <a:solidFill>
                <a:schemeClr val="tx1"/>
              </a:solidFill>
              <a:round/>
              <a:headEnd/>
              <a:tailEnd/>
            </a:ln>
          </p:spPr>
          <p:txBody>
            <a:bodyPr wrap="none" anchor="ctr"/>
            <a:lstStyle/>
            <a:p>
              <a:endParaRPr lang="zh-CN" altLang="en-US"/>
            </a:p>
          </p:txBody>
        </p:sp>
        <p:sp>
          <p:nvSpPr>
            <p:cNvPr id="131" name="Line 35"/>
            <p:cNvSpPr>
              <a:spLocks noChangeShapeType="1"/>
            </p:cNvSpPr>
            <p:nvPr/>
          </p:nvSpPr>
          <p:spPr bwMode="auto">
            <a:xfrm flipH="1" flipV="1">
              <a:off x="3964418" y="4275514"/>
              <a:ext cx="0" cy="644525"/>
            </a:xfrm>
            <a:prstGeom prst="line">
              <a:avLst/>
            </a:prstGeom>
            <a:noFill/>
            <a:ln w="19050">
              <a:solidFill>
                <a:schemeClr val="tx1"/>
              </a:solidFill>
              <a:round/>
              <a:headEnd/>
              <a:tailEnd/>
            </a:ln>
          </p:spPr>
          <p:txBody>
            <a:bodyPr wrap="none" anchor="ctr"/>
            <a:lstStyle/>
            <a:p>
              <a:endParaRPr lang="zh-CN" altLang="en-US"/>
            </a:p>
          </p:txBody>
        </p:sp>
        <p:sp>
          <p:nvSpPr>
            <p:cNvPr id="132" name="Rectangle 19"/>
            <p:cNvSpPr>
              <a:spLocks noChangeArrowheads="1"/>
            </p:cNvSpPr>
            <p:nvPr/>
          </p:nvSpPr>
          <p:spPr bwMode="auto">
            <a:xfrm>
              <a:off x="2709825" y="2612538"/>
              <a:ext cx="993914" cy="438619"/>
            </a:xfrm>
            <a:prstGeom prst="rect">
              <a:avLst/>
            </a:prstGeom>
            <a:solidFill>
              <a:schemeClr val="accent1"/>
            </a:solidFill>
            <a:ln w="9525">
              <a:solidFill>
                <a:schemeClr val="tx1"/>
              </a:solidFill>
              <a:miter lim="800000"/>
              <a:headEnd/>
              <a:tailEnd/>
            </a:ln>
          </p:spPr>
          <p:txBody>
            <a:bodyPr wrap="square" lIns="0" rIns="0" anchor="ctr">
              <a:spAutoFit/>
            </a:bodyPr>
            <a:lstStyle/>
            <a:p>
              <a:pPr algn="ctr" eaLnBrk="0" fontAlgn="ctr" hangingPunct="0">
                <a:buSzPct val="100000"/>
              </a:pPr>
              <a:r>
                <a:rPr lang="en-US" sz="1400" dirty="0">
                  <a:solidFill>
                    <a:srgbClr val="000000"/>
                  </a:solidFill>
                  <a:cs typeface="Arial Unicode MS" pitchFamily="34" charset="-122"/>
                  <a:sym typeface="Arial" charset="0"/>
                </a:rPr>
                <a:t>Maintenance bypass</a:t>
              </a:r>
            </a:p>
          </p:txBody>
        </p:sp>
        <p:sp>
          <p:nvSpPr>
            <p:cNvPr id="133" name="Line 5"/>
            <p:cNvSpPr>
              <a:spLocks noChangeShapeType="1"/>
            </p:cNvSpPr>
            <p:nvPr/>
          </p:nvSpPr>
          <p:spPr bwMode="auto">
            <a:xfrm>
              <a:off x="1521891" y="3335713"/>
              <a:ext cx="2181848" cy="0"/>
            </a:xfrm>
            <a:prstGeom prst="line">
              <a:avLst/>
            </a:prstGeom>
            <a:noFill/>
            <a:ln w="19050">
              <a:solidFill>
                <a:schemeClr val="tx1"/>
              </a:solidFill>
              <a:round/>
              <a:headEnd/>
              <a:tailEnd/>
            </a:ln>
          </p:spPr>
          <p:txBody>
            <a:bodyPr wrap="none" anchor="ctr"/>
            <a:lstStyle/>
            <a:p>
              <a:endParaRPr lang="zh-CN" altLang="en-US"/>
            </a:p>
          </p:txBody>
        </p:sp>
        <p:sp>
          <p:nvSpPr>
            <p:cNvPr id="135" name="Line 35"/>
            <p:cNvSpPr>
              <a:spLocks noChangeShapeType="1"/>
            </p:cNvSpPr>
            <p:nvPr/>
          </p:nvSpPr>
          <p:spPr bwMode="auto">
            <a:xfrm flipV="1">
              <a:off x="6435512" y="3332539"/>
              <a:ext cx="0" cy="650875"/>
            </a:xfrm>
            <a:prstGeom prst="line">
              <a:avLst/>
            </a:prstGeom>
            <a:noFill/>
            <a:ln w="19050">
              <a:solidFill>
                <a:schemeClr val="tx1"/>
              </a:solidFill>
              <a:round/>
              <a:headEnd/>
              <a:tailEnd/>
            </a:ln>
          </p:spPr>
          <p:txBody>
            <a:bodyPr wrap="none" anchor="ctr"/>
            <a:lstStyle/>
            <a:p>
              <a:endParaRPr lang="zh-CN" altLang="en-US"/>
            </a:p>
          </p:txBody>
        </p:sp>
        <p:sp>
          <p:nvSpPr>
            <p:cNvPr id="136" name="Line 16"/>
            <p:cNvSpPr>
              <a:spLocks noChangeShapeType="1"/>
            </p:cNvSpPr>
            <p:nvPr/>
          </p:nvSpPr>
          <p:spPr bwMode="auto">
            <a:xfrm>
              <a:off x="6524785" y="4246938"/>
              <a:ext cx="933207" cy="0"/>
            </a:xfrm>
            <a:prstGeom prst="line">
              <a:avLst/>
            </a:prstGeom>
            <a:noFill/>
            <a:ln w="19050">
              <a:solidFill>
                <a:schemeClr val="tx1"/>
              </a:solidFill>
              <a:round/>
              <a:headEnd/>
              <a:tailEnd/>
            </a:ln>
          </p:spPr>
          <p:txBody>
            <a:bodyPr wrap="none" anchor="ctr"/>
            <a:lstStyle/>
            <a:p>
              <a:endParaRPr lang="zh-CN" altLang="en-US"/>
            </a:p>
          </p:txBody>
        </p:sp>
        <p:sp>
          <p:nvSpPr>
            <p:cNvPr id="137" name="Line 37"/>
            <p:cNvSpPr>
              <a:spLocks noChangeShapeType="1"/>
            </p:cNvSpPr>
            <p:nvPr/>
          </p:nvSpPr>
          <p:spPr bwMode="auto">
            <a:xfrm flipH="1" flipV="1">
              <a:off x="6327193" y="4127877"/>
              <a:ext cx="216637" cy="115887"/>
            </a:xfrm>
            <a:prstGeom prst="line">
              <a:avLst/>
            </a:prstGeom>
            <a:noFill/>
            <a:ln w="12700">
              <a:solidFill>
                <a:schemeClr val="tx1"/>
              </a:solidFill>
              <a:round/>
              <a:headEnd/>
              <a:tailEnd/>
            </a:ln>
          </p:spPr>
          <p:txBody>
            <a:bodyPr wrap="none" anchor="ctr"/>
            <a:lstStyle/>
            <a:p>
              <a:endParaRPr lang="zh-CN" altLang="en-US"/>
            </a:p>
          </p:txBody>
        </p:sp>
        <p:sp>
          <p:nvSpPr>
            <p:cNvPr id="138" name="Line 5"/>
            <p:cNvSpPr>
              <a:spLocks noChangeShapeType="1"/>
            </p:cNvSpPr>
            <p:nvPr/>
          </p:nvSpPr>
          <p:spPr bwMode="auto">
            <a:xfrm>
              <a:off x="3703739" y="2759451"/>
              <a:ext cx="3219802" cy="0"/>
            </a:xfrm>
            <a:prstGeom prst="line">
              <a:avLst/>
            </a:prstGeom>
            <a:noFill/>
            <a:ln w="19050">
              <a:solidFill>
                <a:schemeClr val="tx1"/>
              </a:solidFill>
              <a:round/>
              <a:headEnd/>
              <a:tailEnd/>
            </a:ln>
          </p:spPr>
          <p:txBody>
            <a:bodyPr wrap="none" anchor="ctr"/>
            <a:lstStyle/>
            <a:p>
              <a:endParaRPr lang="zh-CN" altLang="en-US"/>
            </a:p>
          </p:txBody>
        </p:sp>
        <p:sp>
          <p:nvSpPr>
            <p:cNvPr id="139" name="Line 35"/>
            <p:cNvSpPr>
              <a:spLocks noChangeShapeType="1"/>
            </p:cNvSpPr>
            <p:nvPr/>
          </p:nvSpPr>
          <p:spPr bwMode="auto">
            <a:xfrm flipH="1" flipV="1">
              <a:off x="6922350" y="2759452"/>
              <a:ext cx="7142" cy="1487487"/>
            </a:xfrm>
            <a:prstGeom prst="line">
              <a:avLst/>
            </a:prstGeom>
            <a:noFill/>
            <a:ln w="19050">
              <a:solidFill>
                <a:schemeClr val="tx1"/>
              </a:solidFill>
              <a:round/>
              <a:headEnd/>
              <a:tailEnd/>
            </a:ln>
          </p:spPr>
          <p:txBody>
            <a:bodyPr wrap="none" anchor="ctr"/>
            <a:lstStyle/>
            <a:p>
              <a:endParaRPr lang="zh-CN" altLang="en-US"/>
            </a:p>
          </p:txBody>
        </p:sp>
        <p:sp>
          <p:nvSpPr>
            <p:cNvPr id="140" name="Line 37"/>
            <p:cNvSpPr>
              <a:spLocks noChangeShapeType="1"/>
            </p:cNvSpPr>
            <p:nvPr/>
          </p:nvSpPr>
          <p:spPr bwMode="auto">
            <a:xfrm flipH="1" flipV="1">
              <a:off x="2277741" y="2641605"/>
              <a:ext cx="216637" cy="115888"/>
            </a:xfrm>
            <a:prstGeom prst="line">
              <a:avLst/>
            </a:prstGeom>
            <a:noFill/>
            <a:ln w="12700">
              <a:solidFill>
                <a:schemeClr val="tx1"/>
              </a:solidFill>
              <a:round/>
              <a:headEnd/>
              <a:tailEnd/>
            </a:ln>
          </p:spPr>
          <p:txBody>
            <a:bodyPr wrap="none" anchor="ctr"/>
            <a:lstStyle/>
            <a:p>
              <a:endParaRPr lang="zh-CN" altLang="en-US"/>
            </a:p>
          </p:txBody>
        </p:sp>
        <p:sp>
          <p:nvSpPr>
            <p:cNvPr id="141" name="Line 14"/>
            <p:cNvSpPr>
              <a:spLocks noChangeShapeType="1"/>
            </p:cNvSpPr>
            <p:nvPr/>
          </p:nvSpPr>
          <p:spPr bwMode="auto">
            <a:xfrm>
              <a:off x="2494378" y="2759451"/>
              <a:ext cx="228540" cy="0"/>
            </a:xfrm>
            <a:prstGeom prst="line">
              <a:avLst/>
            </a:prstGeom>
            <a:noFill/>
            <a:ln w="19050">
              <a:solidFill>
                <a:schemeClr val="tx1"/>
              </a:solidFill>
              <a:round/>
              <a:headEnd/>
              <a:tailEnd/>
            </a:ln>
          </p:spPr>
          <p:txBody>
            <a:bodyPr wrap="none" anchor="ctr"/>
            <a:lstStyle/>
            <a:p>
              <a:endParaRPr lang="zh-CN" altLang="en-US"/>
            </a:p>
          </p:txBody>
        </p:sp>
        <p:sp>
          <p:nvSpPr>
            <p:cNvPr id="142" name="Line 35"/>
            <p:cNvSpPr>
              <a:spLocks noChangeShapeType="1"/>
            </p:cNvSpPr>
            <p:nvPr/>
          </p:nvSpPr>
          <p:spPr bwMode="auto">
            <a:xfrm flipV="1">
              <a:off x="2006349" y="2780089"/>
              <a:ext cx="0" cy="561975"/>
            </a:xfrm>
            <a:prstGeom prst="line">
              <a:avLst/>
            </a:prstGeom>
            <a:noFill/>
            <a:ln w="19050">
              <a:solidFill>
                <a:schemeClr val="tx1"/>
              </a:solidFill>
              <a:round/>
              <a:headEnd/>
              <a:tailEnd/>
            </a:ln>
          </p:spPr>
          <p:txBody>
            <a:bodyPr wrap="none" anchor="ctr"/>
            <a:lstStyle/>
            <a:p>
              <a:endParaRPr lang="zh-CN" altLang="en-US"/>
            </a:p>
          </p:txBody>
        </p:sp>
        <p:sp>
          <p:nvSpPr>
            <p:cNvPr id="143" name="Text Box 17"/>
            <p:cNvSpPr txBox="1">
              <a:spLocks noChangeArrowheads="1"/>
            </p:cNvSpPr>
            <p:nvPr/>
          </p:nvSpPr>
          <p:spPr bwMode="auto">
            <a:xfrm>
              <a:off x="1385005" y="3435727"/>
              <a:ext cx="902811" cy="307777"/>
            </a:xfrm>
            <a:prstGeom prst="rect">
              <a:avLst/>
            </a:prstGeom>
            <a:noFill/>
            <a:ln w="9525">
              <a:noFill/>
              <a:miter lim="800000"/>
              <a:headEnd/>
              <a:tailEnd/>
            </a:ln>
          </p:spPr>
          <p:txBody>
            <a:bodyPr wrap="none">
              <a:spAutoFit/>
            </a:bodyPr>
            <a:lstStyle/>
            <a:p>
              <a:pPr eaLnBrk="0" fontAlgn="ctr" hangingPunct="0">
                <a:buSzPct val="100000"/>
              </a:pPr>
              <a:r>
                <a:rPr lang="en-US" sz="1400" dirty="0">
                  <a:solidFill>
                    <a:srgbClr val="000000"/>
                  </a:solidFill>
                  <a:cs typeface="Arial Unicode MS" pitchFamily="34" charset="-122"/>
                  <a:sym typeface="Arial" charset="0"/>
                </a:rPr>
                <a:t>Bypass input</a:t>
              </a:r>
            </a:p>
          </p:txBody>
        </p:sp>
        <p:sp>
          <p:nvSpPr>
            <p:cNvPr id="144" name="Rectangle 26"/>
            <p:cNvSpPr>
              <a:spLocks noChangeArrowheads="1"/>
            </p:cNvSpPr>
            <p:nvPr/>
          </p:nvSpPr>
          <p:spPr bwMode="auto">
            <a:xfrm>
              <a:off x="3539266" y="4917812"/>
              <a:ext cx="763202" cy="307777"/>
            </a:xfrm>
            <a:prstGeom prst="rect">
              <a:avLst/>
            </a:prstGeom>
            <a:solidFill>
              <a:schemeClr val="accent1"/>
            </a:solidFill>
            <a:ln w="9525">
              <a:solidFill>
                <a:schemeClr val="tx1"/>
              </a:solidFill>
              <a:miter lim="800000"/>
              <a:headEnd/>
              <a:tailEnd/>
            </a:ln>
          </p:spPr>
          <p:txBody>
            <a:bodyPr wrap="square" anchor="ctr">
              <a:spAutoFit/>
            </a:bodyPr>
            <a:lstStyle/>
            <a:p>
              <a:pPr algn="ctr" eaLnBrk="0" fontAlgn="ctr" hangingPunct="0">
                <a:buSzPct val="100000"/>
              </a:pPr>
              <a:r>
                <a:rPr lang="en-US" sz="1400">
                  <a:solidFill>
                    <a:srgbClr val="000000"/>
                  </a:solidFill>
                  <a:cs typeface="Arial Unicode MS" pitchFamily="34" charset="-122"/>
                  <a:sym typeface="Arial" charset="0"/>
                </a:rPr>
                <a:t>Battery</a:t>
              </a:r>
            </a:p>
          </p:txBody>
        </p:sp>
        <p:cxnSp>
          <p:nvCxnSpPr>
            <p:cNvPr id="145" name="直接箭头连接符 29"/>
            <p:cNvCxnSpPr>
              <a:cxnSpLocks noChangeShapeType="1"/>
            </p:cNvCxnSpPr>
            <p:nvPr/>
          </p:nvCxnSpPr>
          <p:spPr bwMode="auto">
            <a:xfrm>
              <a:off x="6527165" y="3359526"/>
              <a:ext cx="0" cy="863600"/>
            </a:xfrm>
            <a:prstGeom prst="straightConnector1">
              <a:avLst/>
            </a:prstGeom>
            <a:noFill/>
            <a:ln w="63500" algn="ctr">
              <a:solidFill>
                <a:srgbClr val="00B050"/>
              </a:solidFill>
              <a:prstDash val="sysDash"/>
              <a:round/>
              <a:headEnd/>
              <a:tailEnd type="triangle" w="med" len="lg"/>
            </a:ln>
          </p:spPr>
        </p:cxnSp>
        <p:cxnSp>
          <p:nvCxnSpPr>
            <p:cNvPr id="146" name="直接箭头连接符 29"/>
            <p:cNvCxnSpPr>
              <a:cxnSpLocks noChangeShapeType="1"/>
              <a:stCxn id="131" idx="1"/>
            </p:cNvCxnSpPr>
            <p:nvPr/>
          </p:nvCxnSpPr>
          <p:spPr bwMode="auto">
            <a:xfrm>
              <a:off x="3964417" y="4275514"/>
              <a:ext cx="1" cy="640091"/>
            </a:xfrm>
            <a:prstGeom prst="straightConnector1">
              <a:avLst/>
            </a:prstGeom>
            <a:noFill/>
            <a:ln w="63500" algn="ctr">
              <a:solidFill>
                <a:srgbClr val="00B050"/>
              </a:solidFill>
              <a:prstDash val="sysDash"/>
              <a:round/>
              <a:headEnd/>
              <a:tailEnd type="triangle" w="med" len="lg"/>
            </a:ln>
          </p:spPr>
        </p:cxnSp>
      </p:grpSp>
    </p:spTree>
    <p:extLst>
      <p:ext uri="{BB962C8B-B14F-4D97-AF65-F5344CB8AC3E}">
        <p14:creationId xmlns:p14="http://schemas.microsoft.com/office/powerpoint/2010/main" val="530605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The chapter describes UPS basic knowledge, including the function and work principle of UPS and the common configuration solution. </a:t>
            </a:r>
          </a:p>
        </p:txBody>
      </p:sp>
    </p:spTree>
    <p:extLst>
      <p:ext uri="{BB962C8B-B14F-4D97-AF65-F5344CB8AC3E}">
        <p14:creationId xmlns:p14="http://schemas.microsoft.com/office/powerpoint/2010/main" val="3489060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sym typeface="Arial" charset="0"/>
              </a:rPr>
              <a:t>UPS Key Parameters (1)</a:t>
            </a:r>
            <a:endParaRPr lang="zh-CN" altLang="en-US" dirty="0"/>
          </a:p>
        </p:txBody>
      </p:sp>
      <p:sp>
        <p:nvSpPr>
          <p:cNvPr id="10" name="文本占位符 9"/>
          <p:cNvSpPr>
            <a:spLocks noGrp="1"/>
          </p:cNvSpPr>
          <p:nvPr>
            <p:ph type="body" sz="quarter" idx="10"/>
          </p:nvPr>
        </p:nvSpPr>
        <p:spPr/>
        <p:txBody>
          <a:bodyPr/>
          <a:lstStyle/>
          <a:p>
            <a:r>
              <a:rPr lang="en-US" altLang="zh-CN" sz="1800" dirty="0">
                <a:sym typeface="Arial" charset="0"/>
              </a:rPr>
              <a:t>Capacity</a:t>
            </a:r>
          </a:p>
          <a:p>
            <a:pPr lvl="1"/>
            <a:r>
              <a:rPr lang="en-US" altLang="zh-CN" sz="1600" dirty="0">
                <a:sym typeface="Arial" charset="0"/>
              </a:rPr>
              <a:t>The UPS loading capability can be indicated by the apparent power (</a:t>
            </a:r>
            <a:r>
              <a:rPr lang="en-US" altLang="zh-CN" sz="1600" dirty="0" err="1">
                <a:sym typeface="Arial" charset="0"/>
              </a:rPr>
              <a:t>kVA</a:t>
            </a:r>
            <a:r>
              <a:rPr lang="en-US" altLang="zh-CN" sz="1600" dirty="0">
                <a:sym typeface="Arial" charset="0"/>
              </a:rPr>
              <a:t>) or active power (kW), for example, 200 </a:t>
            </a:r>
            <a:r>
              <a:rPr lang="en-US" altLang="zh-CN" sz="1600" dirty="0" err="1">
                <a:sym typeface="Arial" charset="0"/>
              </a:rPr>
              <a:t>kVA</a:t>
            </a:r>
            <a:r>
              <a:rPr lang="en-US" altLang="zh-CN" sz="1600" dirty="0">
                <a:sym typeface="Arial" charset="0"/>
              </a:rPr>
              <a:t> or 180 kW. Since output capacitors of inverter units generate reactive power, the active power value cannot exceed the apparent power value.</a:t>
            </a:r>
          </a:p>
          <a:p>
            <a:r>
              <a:rPr lang="en-US" altLang="zh-CN" sz="1800" dirty="0">
                <a:sym typeface="Arial" charset="0"/>
              </a:rPr>
              <a:t>Output power factor</a:t>
            </a:r>
          </a:p>
          <a:p>
            <a:pPr lvl="1"/>
            <a:r>
              <a:rPr lang="en-US" altLang="zh-CN" sz="1600" dirty="0">
                <a:sym typeface="Arial" charset="0"/>
              </a:rPr>
              <a:t>The output power factor indicates the UPS capability for carrying loads with active power. Generally, the output power factor is 0.7, 0.8, 0.9, or 1. </a:t>
            </a:r>
          </a:p>
          <a:p>
            <a:r>
              <a:rPr lang="en-US" altLang="zh-CN" sz="1800" dirty="0">
                <a:sym typeface="Arial" charset="0"/>
              </a:rPr>
              <a:t>Efficiency</a:t>
            </a:r>
          </a:p>
          <a:p>
            <a:pPr lvl="1"/>
            <a:r>
              <a:rPr lang="en-US" altLang="zh-CN" sz="1600" dirty="0">
                <a:sym typeface="Arial" charset="0"/>
              </a:rPr>
              <a:t>Under the same customers' loads, higher UPS efficiency leads to less UPS loss and operating expense (OPEX). In normal cases, efficiency of medium- and large-sized UPSs is higher than 0.9. </a:t>
            </a:r>
            <a:endParaRPr lang="zh-CN" altLang="en-US" sz="1800" dirty="0"/>
          </a:p>
        </p:txBody>
      </p:sp>
    </p:spTree>
    <p:extLst>
      <p:ext uri="{BB962C8B-B14F-4D97-AF65-F5344CB8AC3E}">
        <p14:creationId xmlns:p14="http://schemas.microsoft.com/office/powerpoint/2010/main" val="380370158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sym typeface="Arial" charset="0"/>
              </a:rPr>
              <a:t>UPS Key Parameters (2)</a:t>
            </a:r>
            <a:endParaRPr lang="zh-CN" altLang="en-US" dirty="0"/>
          </a:p>
        </p:txBody>
      </p:sp>
      <p:sp>
        <p:nvSpPr>
          <p:cNvPr id="10" name="文本占位符 9"/>
          <p:cNvSpPr>
            <a:spLocks noGrp="1"/>
          </p:cNvSpPr>
          <p:nvPr>
            <p:ph type="body" sz="quarter" idx="10"/>
          </p:nvPr>
        </p:nvSpPr>
        <p:spPr/>
        <p:txBody>
          <a:bodyPr/>
          <a:lstStyle/>
          <a:p>
            <a:r>
              <a:rPr lang="en-US" altLang="zh-CN" sz="1800" dirty="0">
                <a:sym typeface="Arial" charset="0"/>
              </a:rPr>
              <a:t>Input voltage and frequency range</a:t>
            </a:r>
          </a:p>
          <a:p>
            <a:pPr lvl="1"/>
            <a:r>
              <a:rPr lang="en-US" altLang="zh-CN" sz="1600" dirty="0">
                <a:sym typeface="Arial" charset="0"/>
              </a:rPr>
              <a:t>If the input voltage and frequency range is wide, the UPS is adaptable to poor power grids. When the input voltage and frequency exceed the threshold, the UPS switches to the battery mode. A wide voltage range reduces the number of battery discharge times and therefore prolongs the battery lifespan.</a:t>
            </a:r>
          </a:p>
          <a:p>
            <a:r>
              <a:rPr lang="en-US" altLang="zh-CN" sz="1800" dirty="0">
                <a:sym typeface="Arial" charset="0"/>
              </a:rPr>
              <a:t>Overload capability</a:t>
            </a:r>
          </a:p>
          <a:p>
            <a:pPr lvl="1"/>
            <a:r>
              <a:rPr lang="en-US" altLang="zh-CN" sz="1600" dirty="0">
                <a:sym typeface="Arial" charset="0"/>
              </a:rPr>
              <a:t>The high overload capability ensures power supply quality. If the UPS overloads, it works in normal mode for a short period and then switches to the static bypass mode. If overload persists, the UPS shuts down.</a:t>
            </a:r>
          </a:p>
          <a:p>
            <a:r>
              <a:rPr lang="en-US" altLang="zh-CN" sz="1800" dirty="0">
                <a:sym typeface="Arial" charset="0"/>
              </a:rPr>
              <a:t>Input current harmonic</a:t>
            </a:r>
          </a:p>
          <a:p>
            <a:pPr lvl="1"/>
            <a:r>
              <a:rPr lang="en-US" altLang="zh-CN" sz="1600" dirty="0">
                <a:sym typeface="Arial" charset="0"/>
              </a:rPr>
              <a:t>The low total distortion of the input current waveform (</a:t>
            </a:r>
            <a:r>
              <a:rPr lang="en-US" altLang="zh-CN" sz="1600" dirty="0" err="1">
                <a:sym typeface="Arial" charset="0"/>
              </a:rPr>
              <a:t>THDi</a:t>
            </a:r>
            <a:r>
              <a:rPr lang="en-US" altLang="zh-CN" sz="1600" dirty="0">
                <a:sym typeface="Arial" charset="0"/>
              </a:rPr>
              <a:t>) reduces pollution to the power grid.</a:t>
            </a:r>
          </a:p>
          <a:p>
            <a:pPr lvl="1"/>
            <a:endParaRPr lang="en-US" altLang="zh-CN" sz="1800" dirty="0">
              <a:sym typeface="Arial" charset="0"/>
            </a:endParaRPr>
          </a:p>
          <a:p>
            <a:pPr lvl="1"/>
            <a:endParaRPr lang="en-US" altLang="zh-CN" sz="1800" dirty="0">
              <a:sym typeface="Arial" charset="0"/>
            </a:endParaRPr>
          </a:p>
          <a:p>
            <a:endParaRPr lang="en-US" altLang="zh-CN" sz="1800" dirty="0">
              <a:sym typeface="Arial" charset="0"/>
            </a:endParaRPr>
          </a:p>
          <a:p>
            <a:endParaRPr lang="en-US" altLang="zh-CN" sz="1800" dirty="0">
              <a:sym typeface="Arial" charset="0"/>
            </a:endParaRPr>
          </a:p>
          <a:p>
            <a:endParaRPr lang="zh-CN" altLang="en-US" sz="1800" dirty="0"/>
          </a:p>
        </p:txBody>
      </p:sp>
    </p:spTree>
    <p:extLst>
      <p:ext uri="{BB962C8B-B14F-4D97-AF65-F5344CB8AC3E}">
        <p14:creationId xmlns:p14="http://schemas.microsoft.com/office/powerpoint/2010/main" val="135770115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7"/>
          <p:cNvSpPr txBox="1">
            <a:spLocks noChangeArrowheads="1"/>
          </p:cNvSpPr>
          <p:nvPr/>
        </p:nvSpPr>
        <p:spPr bwMode="auto">
          <a:xfrm>
            <a:off x="8528753" y="3001272"/>
            <a:ext cx="1813702" cy="338554"/>
          </a:xfrm>
          <a:prstGeom prst="rect">
            <a:avLst/>
          </a:prstGeom>
          <a:noFill/>
          <a:ln w="9525">
            <a:noFill/>
            <a:miter lim="800000"/>
            <a:headEnd/>
            <a:tailEnd/>
          </a:ln>
        </p:spPr>
        <p:txBody>
          <a:bodyPr wrap="none">
            <a:spAutoFit/>
          </a:bodyPr>
          <a:lstStyle/>
          <a:p>
            <a:pPr algn="ctr" eaLnBrk="0" fontAlgn="ctr" hangingPunct="0">
              <a:buSzPct val="100000"/>
            </a:pPr>
            <a:r>
              <a:rPr lang="en-US" altLang="zh-CN" sz="1600" b="1" dirty="0">
                <a:solidFill>
                  <a:srgbClr val="000000"/>
                </a:solidFill>
                <a:ea typeface="Arial Unicode MS" pitchFamily="34" charset="-122"/>
                <a:cs typeface="Arial Unicode MS" pitchFamily="34" charset="-122"/>
                <a:sym typeface="Arial" charset="0"/>
              </a:rPr>
              <a:t>Rack-mounted UPS</a:t>
            </a:r>
          </a:p>
        </p:txBody>
      </p:sp>
      <p:sp>
        <p:nvSpPr>
          <p:cNvPr id="29701" name="Text Box 17"/>
          <p:cNvSpPr txBox="1">
            <a:spLocks noChangeArrowheads="1"/>
          </p:cNvSpPr>
          <p:nvPr/>
        </p:nvSpPr>
        <p:spPr bwMode="auto">
          <a:xfrm>
            <a:off x="8322173" y="5876671"/>
            <a:ext cx="1933413" cy="338554"/>
          </a:xfrm>
          <a:prstGeom prst="rect">
            <a:avLst/>
          </a:prstGeom>
          <a:noFill/>
          <a:ln w="9525">
            <a:noFill/>
            <a:miter lim="800000"/>
            <a:headEnd/>
            <a:tailEnd/>
          </a:ln>
        </p:spPr>
        <p:txBody>
          <a:bodyPr wrap="none">
            <a:spAutoFit/>
          </a:bodyPr>
          <a:lstStyle/>
          <a:p>
            <a:pPr algn="ctr" eaLnBrk="0" fontAlgn="ctr" hangingPunct="0">
              <a:buSzPct val="100000"/>
            </a:pPr>
            <a:r>
              <a:rPr lang="en-US" altLang="zh-CN" sz="1600" b="1" dirty="0">
                <a:solidFill>
                  <a:srgbClr val="000000"/>
                </a:solidFill>
                <a:ea typeface="Arial Unicode MS" pitchFamily="34" charset="-122"/>
                <a:cs typeface="Arial Unicode MS" pitchFamily="34" charset="-122"/>
                <a:sym typeface="Arial" charset="0"/>
              </a:rPr>
              <a:t>Tower-mounted UPS</a:t>
            </a:r>
          </a:p>
        </p:txBody>
      </p:sp>
      <p:pic>
        <p:nvPicPr>
          <p:cNvPr id="29702" name="Picture 7" descr="http://100yeuserfiles.100ye.com/goods_images/0033200001-0033220000/0033208201-0033208400/33208301.jpg"/>
          <p:cNvPicPr>
            <a:picLocks noChangeAspect="1" noChangeArrowheads="1"/>
          </p:cNvPicPr>
          <p:nvPr/>
        </p:nvPicPr>
        <p:blipFill>
          <a:blip r:embed="rId3" cstate="print"/>
          <a:srcRect/>
          <a:stretch>
            <a:fillRect/>
          </a:stretch>
        </p:blipFill>
        <p:spPr bwMode="auto">
          <a:xfrm>
            <a:off x="9617363" y="1090791"/>
            <a:ext cx="1450184" cy="1800795"/>
          </a:xfrm>
          <a:prstGeom prst="rect">
            <a:avLst/>
          </a:prstGeom>
          <a:noFill/>
          <a:ln w="9525">
            <a:noFill/>
            <a:miter lim="800000"/>
            <a:headEnd/>
            <a:tailEnd/>
          </a:ln>
        </p:spPr>
      </p:pic>
      <p:sp>
        <p:nvSpPr>
          <p:cNvPr id="14" name="右箭头 13"/>
          <p:cNvSpPr/>
          <p:nvPr/>
        </p:nvSpPr>
        <p:spPr bwMode="auto">
          <a:xfrm>
            <a:off x="8859892" y="1917877"/>
            <a:ext cx="702286" cy="647700"/>
          </a:xfrm>
          <a:prstGeom prst="rightArrow">
            <a:avLst/>
          </a:prstGeom>
          <a:solidFill>
            <a:schemeClr val="accent2">
              <a:lumMod val="40000"/>
              <a:lumOff val="60000"/>
            </a:schemeClr>
          </a:solidFill>
          <a:ln w="9525" cap="flat" cmpd="sng" algn="ctr">
            <a:noFill/>
            <a:prstDash val="solid"/>
            <a:round/>
            <a:headEnd type="none" w="med" len="med"/>
            <a:tailEnd type="none" w="med" len="med"/>
          </a:ln>
          <a:effectLst/>
        </p:spPr>
        <p:txBody>
          <a:bodyPr/>
          <a:lstStyle/>
          <a:p>
            <a:pPr defTabSz="784225" eaLnBrk="0" fontAlgn="ctr" hangingPunct="0">
              <a:defRPr/>
            </a:pPr>
            <a:endParaRPr lang="en-US" altLang="zh-CN" sz="2100">
              <a:ea typeface="Arial Unicode MS" pitchFamily="34" charset="-122"/>
              <a:cs typeface="Arial Unicode MS" pitchFamily="34" charset="-122"/>
            </a:endParaRPr>
          </a:p>
        </p:txBody>
      </p:sp>
      <p:pic>
        <p:nvPicPr>
          <p:cNvPr id="29705"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424728" y="2181404"/>
            <a:ext cx="1453375" cy="739775"/>
          </a:xfrm>
          <a:prstGeom prst="rect">
            <a:avLst/>
          </a:prstGeom>
          <a:noFill/>
          <a:ln w="9525">
            <a:noFill/>
            <a:miter lim="800000"/>
            <a:headEnd/>
            <a:tailEnd/>
          </a:ln>
        </p:spPr>
      </p:pic>
      <p:pic>
        <p:nvPicPr>
          <p:cNvPr id="29706" name="Picture 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454780" y="1555929"/>
            <a:ext cx="1459326" cy="509587"/>
          </a:xfrm>
          <a:prstGeom prst="rect">
            <a:avLst/>
          </a:prstGeom>
          <a:noFill/>
          <a:ln w="9525">
            <a:noFill/>
            <a:miter lim="800000"/>
            <a:headEnd/>
            <a:tailEnd/>
          </a:ln>
        </p:spPr>
      </p:pic>
      <p:pic>
        <p:nvPicPr>
          <p:cNvPr id="29707" name="Picture 4" descr="E:\2012.07-\华为技术有限公司产品图\塔式\002\6k10k塔式2.png"/>
          <p:cNvPicPr>
            <a:picLocks noChangeAspect="1" noChangeArrowheads="1"/>
          </p:cNvPicPr>
          <p:nvPr/>
        </p:nvPicPr>
        <p:blipFill>
          <a:blip r:embed="rId6" cstate="print"/>
          <a:srcRect/>
          <a:stretch>
            <a:fillRect/>
          </a:stretch>
        </p:blipFill>
        <p:spPr bwMode="auto">
          <a:xfrm>
            <a:off x="7953771" y="3966414"/>
            <a:ext cx="736805" cy="1751013"/>
          </a:xfrm>
          <a:prstGeom prst="rect">
            <a:avLst/>
          </a:prstGeom>
          <a:noFill/>
          <a:ln w="9525">
            <a:noFill/>
            <a:miter lim="800000"/>
            <a:headEnd/>
            <a:tailEnd/>
          </a:ln>
        </p:spPr>
      </p:pic>
      <p:pic>
        <p:nvPicPr>
          <p:cNvPr id="29708" name="Picture 3"/>
          <p:cNvPicPr>
            <a:picLocks noChangeAspect="1" noChangeArrowheads="1"/>
          </p:cNvPicPr>
          <p:nvPr/>
        </p:nvPicPr>
        <p:blipFill>
          <a:blip r:embed="rId7" cstate="print"/>
          <a:srcRect/>
          <a:stretch>
            <a:fillRect/>
          </a:stretch>
        </p:blipFill>
        <p:spPr bwMode="auto">
          <a:xfrm>
            <a:off x="9681962" y="3761730"/>
            <a:ext cx="974368" cy="1955696"/>
          </a:xfrm>
          <a:prstGeom prst="rect">
            <a:avLst/>
          </a:prstGeom>
          <a:noFill/>
          <a:ln w="9525">
            <a:noFill/>
            <a:miter lim="800000"/>
            <a:headEnd/>
            <a:tailEnd/>
          </a:ln>
        </p:spPr>
      </p:pic>
      <p:sp>
        <p:nvSpPr>
          <p:cNvPr id="13" name="标题 12"/>
          <p:cNvSpPr>
            <a:spLocks noGrp="1"/>
          </p:cNvSpPr>
          <p:nvPr>
            <p:ph type="title"/>
          </p:nvPr>
        </p:nvSpPr>
        <p:spPr/>
        <p:txBody>
          <a:bodyPr/>
          <a:lstStyle/>
          <a:p>
            <a:r>
              <a:rPr lang="en-US" altLang="zh-CN" dirty="0" err="1" smtClean="0">
                <a:sym typeface="Arial" charset="0"/>
              </a:rPr>
              <a:t>Rack&amp;Tower</a:t>
            </a:r>
            <a:r>
              <a:rPr lang="en-US" altLang="zh-CN" dirty="0" smtClean="0">
                <a:sym typeface="Arial" charset="0"/>
              </a:rPr>
              <a:t> - mounted UPS</a:t>
            </a:r>
            <a:endParaRPr lang="zh-CN" altLang="en-US" dirty="0"/>
          </a:p>
        </p:txBody>
      </p:sp>
      <p:sp>
        <p:nvSpPr>
          <p:cNvPr id="15" name="文本占位符 14"/>
          <p:cNvSpPr>
            <a:spLocks noGrp="1"/>
          </p:cNvSpPr>
          <p:nvPr>
            <p:ph type="body" sz="quarter" idx="10"/>
          </p:nvPr>
        </p:nvSpPr>
        <p:spPr>
          <a:xfrm>
            <a:off x="455612" y="1052514"/>
            <a:ext cx="5640388" cy="4875042"/>
          </a:xfrm>
        </p:spPr>
        <p:txBody>
          <a:bodyPr/>
          <a:lstStyle/>
          <a:p>
            <a:r>
              <a:rPr lang="en-US" altLang="zh-CN" sz="1800" dirty="0">
                <a:sym typeface="Arial" charset="0"/>
              </a:rPr>
              <a:t>Can be placed in a standard 19-inch cabinet;</a:t>
            </a:r>
          </a:p>
          <a:p>
            <a:r>
              <a:rPr lang="en-US" altLang="zh-CN" sz="1800" dirty="0">
                <a:sym typeface="Arial" charset="0"/>
              </a:rPr>
              <a:t>Provides a 20 </a:t>
            </a:r>
            <a:r>
              <a:rPr lang="en-US" altLang="zh-CN" sz="1800" dirty="0" err="1">
                <a:sym typeface="Arial" charset="0"/>
              </a:rPr>
              <a:t>kVA</a:t>
            </a:r>
            <a:r>
              <a:rPr lang="en-US" altLang="zh-CN" sz="1800" dirty="0">
                <a:sym typeface="Arial" charset="0"/>
              </a:rPr>
              <a:t> power capacity or lower;</a:t>
            </a:r>
          </a:p>
          <a:p>
            <a:r>
              <a:rPr lang="en-US" altLang="zh-CN" sz="1800" dirty="0">
                <a:sym typeface="Arial" charset="0"/>
              </a:rPr>
              <a:t>Enables customers to use rack-mounted batteries.</a:t>
            </a:r>
          </a:p>
          <a:p>
            <a:pPr>
              <a:buNone/>
            </a:pPr>
            <a:endParaRPr lang="en-US" altLang="zh-CN" sz="1800" dirty="0" smtClean="0">
              <a:sym typeface="Arial" charset="0"/>
            </a:endParaRPr>
          </a:p>
          <a:p>
            <a:pPr>
              <a:buNone/>
            </a:pPr>
            <a:endParaRPr lang="en-US" altLang="zh-CN" sz="1800" dirty="0">
              <a:sym typeface="Arial" charset="0"/>
            </a:endParaRPr>
          </a:p>
          <a:p>
            <a:pPr>
              <a:buNone/>
            </a:pPr>
            <a:endParaRPr lang="en-US" altLang="zh-CN" sz="1800" dirty="0">
              <a:sym typeface="Arial" charset="0"/>
            </a:endParaRPr>
          </a:p>
          <a:p>
            <a:r>
              <a:rPr lang="en-US" altLang="zh-CN" sz="1800" dirty="0">
                <a:sym typeface="Arial" charset="0"/>
              </a:rPr>
              <a:t>Can be placed on the ground or desk;</a:t>
            </a:r>
          </a:p>
          <a:p>
            <a:r>
              <a:rPr lang="en-US" altLang="zh-CN" sz="1800" dirty="0">
                <a:sym typeface="Arial" charset="0"/>
              </a:rPr>
              <a:t>Provides a power capacity of 0.5 kVA to 1500 </a:t>
            </a:r>
            <a:r>
              <a:rPr lang="en-US" altLang="zh-CN" sz="1800" dirty="0" smtClean="0">
                <a:sym typeface="Arial" charset="0"/>
              </a:rPr>
              <a:t>kVA, capacity </a:t>
            </a:r>
            <a:r>
              <a:rPr lang="en-US" altLang="zh-CN" sz="1800" dirty="0">
                <a:sym typeface="Arial" charset="0"/>
              </a:rPr>
              <a:t>higher than 3 kVA is placed on the ground.</a:t>
            </a:r>
          </a:p>
          <a:p>
            <a:endParaRPr lang="zh-CN" altLang="en-US" sz="1800" dirty="0"/>
          </a:p>
        </p:txBody>
      </p:sp>
    </p:spTree>
    <p:extLst>
      <p:ext uri="{BB962C8B-B14F-4D97-AF65-F5344CB8AC3E}">
        <p14:creationId xmlns:p14="http://schemas.microsoft.com/office/powerpoint/2010/main" val="172747110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p:cNvPicPr>
            <a:picLocks noChangeAspect="1" noChangeArrowheads="1"/>
          </p:cNvPicPr>
          <p:nvPr/>
        </p:nvPicPr>
        <p:blipFill>
          <a:blip r:embed="rId3" cstate="print"/>
          <a:srcRect/>
          <a:stretch>
            <a:fillRect/>
          </a:stretch>
        </p:blipFill>
        <p:spPr bwMode="auto">
          <a:xfrm>
            <a:off x="2794300" y="2914504"/>
            <a:ext cx="4057784" cy="3181350"/>
          </a:xfrm>
          <a:prstGeom prst="rect">
            <a:avLst/>
          </a:prstGeom>
          <a:noFill/>
          <a:ln w="9525" algn="ctr">
            <a:noFill/>
            <a:miter lim="800000"/>
            <a:headEnd/>
            <a:tailEnd/>
          </a:ln>
        </p:spPr>
      </p:pic>
      <p:sp>
        <p:nvSpPr>
          <p:cNvPr id="30723" name="矩形 36"/>
          <p:cNvSpPr>
            <a:spLocks noChangeArrowheads="1"/>
          </p:cNvSpPr>
          <p:nvPr/>
        </p:nvSpPr>
        <p:spPr bwMode="auto">
          <a:xfrm>
            <a:off x="3538652" y="3827602"/>
            <a:ext cx="2053293" cy="431800"/>
          </a:xfrm>
          <a:prstGeom prst="rect">
            <a:avLst/>
          </a:prstGeom>
          <a:noFill/>
          <a:ln w="19050" algn="ctr">
            <a:solidFill>
              <a:srgbClr val="FF0000"/>
            </a:solidFill>
            <a:round/>
            <a:headEnd/>
            <a:tailEnd/>
          </a:ln>
        </p:spPr>
        <p:txBody>
          <a:bodyPr/>
          <a:lstStyle/>
          <a:p>
            <a:pPr fontAlgn="ctr"/>
            <a:endParaRPr lang="en-US" altLang="zh-CN">
              <a:ea typeface="Arial Unicode MS" pitchFamily="34" charset="-122"/>
              <a:cs typeface="Arial Unicode MS" pitchFamily="34" charset="-122"/>
            </a:endParaRPr>
          </a:p>
        </p:txBody>
      </p:sp>
      <p:sp>
        <p:nvSpPr>
          <p:cNvPr id="30724" name="TextBox 50"/>
          <p:cNvSpPr txBox="1">
            <a:spLocks noChangeArrowheads="1"/>
          </p:cNvSpPr>
          <p:nvPr/>
        </p:nvSpPr>
        <p:spPr bwMode="auto">
          <a:xfrm>
            <a:off x="2412695" y="3935615"/>
            <a:ext cx="842328" cy="523875"/>
          </a:xfrm>
          <a:prstGeom prst="rect">
            <a:avLst/>
          </a:prstGeom>
          <a:noFill/>
          <a:ln w="9525">
            <a:noFill/>
            <a:miter lim="800000"/>
            <a:headEnd/>
            <a:tailEnd/>
          </a:ln>
        </p:spPr>
        <p:txBody>
          <a:bodyPr wrap="square">
            <a:spAutoFit/>
          </a:bodyPr>
          <a:lstStyle/>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Power module</a:t>
            </a:r>
          </a:p>
        </p:txBody>
      </p:sp>
      <p:pic>
        <p:nvPicPr>
          <p:cNvPr id="30727" name="Picture 2"/>
          <p:cNvPicPr>
            <a:picLocks noChangeAspect="1" noChangeArrowheads="1"/>
          </p:cNvPicPr>
          <p:nvPr/>
        </p:nvPicPr>
        <p:blipFill>
          <a:blip r:embed="rId4" cstate="print"/>
          <a:srcRect/>
          <a:stretch>
            <a:fillRect/>
          </a:stretch>
        </p:blipFill>
        <p:spPr bwMode="auto">
          <a:xfrm>
            <a:off x="8400256" y="3646888"/>
            <a:ext cx="1457470" cy="2387736"/>
          </a:xfrm>
          <a:prstGeom prst="rect">
            <a:avLst/>
          </a:prstGeom>
          <a:noFill/>
          <a:ln w="9525">
            <a:noFill/>
            <a:miter lim="800000"/>
            <a:headEnd/>
            <a:tailEnd/>
          </a:ln>
        </p:spPr>
      </p:pic>
      <p:pic>
        <p:nvPicPr>
          <p:cNvPr id="30728" name="Picture 1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104112" y="3129139"/>
            <a:ext cx="1058516" cy="3002186"/>
          </a:xfrm>
          <a:prstGeom prst="rect">
            <a:avLst/>
          </a:prstGeom>
          <a:noFill/>
          <a:ln w="9525">
            <a:noFill/>
            <a:miter lim="800000"/>
            <a:headEnd/>
            <a:tailEnd/>
          </a:ln>
        </p:spPr>
      </p:pic>
      <p:sp>
        <p:nvSpPr>
          <p:cNvPr id="9" name="标题 8"/>
          <p:cNvSpPr>
            <a:spLocks noGrp="1"/>
          </p:cNvSpPr>
          <p:nvPr>
            <p:ph type="title"/>
          </p:nvPr>
        </p:nvSpPr>
        <p:spPr/>
        <p:txBody>
          <a:bodyPr/>
          <a:lstStyle/>
          <a:p>
            <a:r>
              <a:rPr lang="en-US" altLang="zh-CN" dirty="0" smtClean="0">
                <a:sym typeface="Arial" charset="0"/>
              </a:rPr>
              <a:t>Modularized UPS</a:t>
            </a:r>
            <a:endParaRPr lang="zh-CN" altLang="en-US" dirty="0"/>
          </a:p>
        </p:txBody>
      </p:sp>
      <p:sp>
        <p:nvSpPr>
          <p:cNvPr id="10" name="文本占位符 9"/>
          <p:cNvSpPr>
            <a:spLocks noGrp="1"/>
          </p:cNvSpPr>
          <p:nvPr>
            <p:ph type="body" sz="quarter" idx="10"/>
          </p:nvPr>
        </p:nvSpPr>
        <p:spPr/>
        <p:txBody>
          <a:bodyPr/>
          <a:lstStyle/>
          <a:p>
            <a:r>
              <a:rPr lang="en-US" altLang="zh-CN" sz="1800" dirty="0" smtClean="0">
                <a:sym typeface="Arial" charset="0"/>
              </a:rPr>
              <a:t>The </a:t>
            </a:r>
            <a:r>
              <a:rPr lang="en-US" altLang="zh-CN" sz="1800" dirty="0">
                <a:sym typeface="Arial" charset="0"/>
              </a:rPr>
              <a:t>modularized design facilitates capacity expansion and prevents excessive investment in initial construction.</a:t>
            </a:r>
          </a:p>
          <a:p>
            <a:r>
              <a:rPr lang="en-US" altLang="zh-CN" sz="1800" dirty="0">
                <a:sym typeface="Arial" charset="0"/>
              </a:rPr>
              <a:t>The redundancy design increases reliability and availability.</a:t>
            </a:r>
          </a:p>
          <a:p>
            <a:pPr>
              <a:buNone/>
            </a:pPr>
            <a:endParaRPr lang="zh-CN" altLang="en-US" sz="1800" dirty="0"/>
          </a:p>
        </p:txBody>
      </p:sp>
    </p:spTree>
    <p:extLst>
      <p:ext uri="{BB962C8B-B14F-4D97-AF65-F5344CB8AC3E}">
        <p14:creationId xmlns:p14="http://schemas.microsoft.com/office/powerpoint/2010/main" val="115065837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solidFill>
                  <a:srgbClr val="7F7F7F"/>
                </a:solidFill>
                <a:ea typeface="Arial Unicode MS" pitchFamily="34" charset="-122"/>
                <a:cs typeface="Arial Unicode MS" pitchFamily="34" charset="-122"/>
                <a:sym typeface="Arial" charset="0"/>
              </a:rPr>
              <a:t>What Is a UPS</a:t>
            </a:r>
          </a:p>
          <a:p>
            <a:pPr>
              <a:buClrTx/>
            </a:pPr>
            <a:r>
              <a:rPr lang="en-US" altLang="zh-CN" b="1" dirty="0" smtClean="0">
                <a:sym typeface="Arial" charset="0"/>
              </a:rPr>
              <a:t>Huawei UPS Solutions</a:t>
            </a:r>
          </a:p>
          <a:p>
            <a:r>
              <a:rPr lang="en-US" altLang="zh-CN" dirty="0" smtClean="0">
                <a:solidFill>
                  <a:srgbClr val="7F7F7F"/>
                </a:solidFill>
                <a:ea typeface="Arial Unicode MS" pitchFamily="34" charset="-122"/>
                <a:cs typeface="Arial Unicode MS" pitchFamily="34" charset="-122"/>
                <a:sym typeface="Arial" charset="0"/>
              </a:rPr>
              <a:t>Common Configuration Solutions</a:t>
            </a:r>
          </a:p>
          <a:p>
            <a:r>
              <a:rPr lang="en-US" altLang="zh-CN" dirty="0" smtClean="0">
                <a:solidFill>
                  <a:srgbClr val="7F7F7F"/>
                </a:solidFill>
                <a:ea typeface="Arial Unicode MS" pitchFamily="34" charset="-122"/>
                <a:cs typeface="Arial Unicode MS" pitchFamily="34" charset="-122"/>
                <a:sym typeface="Arial" charset="0"/>
              </a:rPr>
              <a:t>Typical Application Scenarios</a:t>
            </a:r>
          </a:p>
          <a:p>
            <a:pPr>
              <a:buClr>
                <a:schemeClr val="bg1">
                  <a:lumMod val="65000"/>
                </a:schemeClr>
              </a:buClr>
            </a:pPr>
            <a:endParaRPr lang="en-US" altLang="zh-CN" dirty="0" smtClean="0">
              <a:solidFill>
                <a:srgbClr val="7F7F7F"/>
              </a:solidFill>
              <a:ea typeface="Arial Unicode MS" pitchFamily="34" charset="-122"/>
              <a:cs typeface="Arial Unicode MS" pitchFamily="34" charset="-122"/>
              <a:sym typeface="Arial" charset="0"/>
            </a:endParaRPr>
          </a:p>
          <a:p>
            <a:pPr>
              <a:buNone/>
            </a:pPr>
            <a:endParaRPr lang="en-US" altLang="zh-CN" dirty="0" smtClean="0">
              <a:solidFill>
                <a:srgbClr val="7F7F7F"/>
              </a:solidFill>
              <a:ea typeface="Arial Unicode MS" pitchFamily="34" charset="-122"/>
              <a:cs typeface="Arial Unicode MS" pitchFamily="34" charset="-122"/>
              <a:sym typeface="Arial" charset="0"/>
            </a:endParaRPr>
          </a:p>
          <a:p>
            <a:endParaRPr lang="zh-CN" altLang="en-US" dirty="0"/>
          </a:p>
        </p:txBody>
      </p:sp>
    </p:spTree>
    <p:extLst>
      <p:ext uri="{BB962C8B-B14F-4D97-AF65-F5344CB8AC3E}">
        <p14:creationId xmlns:p14="http://schemas.microsoft.com/office/powerpoint/2010/main" val="331345329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320602729"/>
              </p:ext>
            </p:extLst>
          </p:nvPr>
        </p:nvGraphicFramePr>
        <p:xfrm>
          <a:off x="442913" y="2156575"/>
          <a:ext cx="11303000" cy="3972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标题 3"/>
          <p:cNvSpPr>
            <a:spLocks noGrp="1"/>
          </p:cNvSpPr>
          <p:nvPr>
            <p:ph type="title"/>
          </p:nvPr>
        </p:nvSpPr>
        <p:spPr/>
        <p:txBody>
          <a:bodyPr/>
          <a:lstStyle/>
          <a:p>
            <a:r>
              <a:rPr lang="en-US" dirty="0"/>
              <a:t>Huawei </a:t>
            </a:r>
            <a:r>
              <a:rPr lang="en-US" dirty="0" smtClean="0"/>
              <a:t>UPSs</a:t>
            </a:r>
            <a:endParaRPr lang="en-US" dirty="0"/>
          </a:p>
        </p:txBody>
      </p:sp>
      <p:pic>
        <p:nvPicPr>
          <p:cNvPr id="6" name="图片 5" descr="屏幕剪辑"/>
          <p:cNvPicPr>
            <a:picLocks noChangeAspect="1"/>
          </p:cNvPicPr>
          <p:nvPr/>
        </p:nvPicPr>
        <p:blipFill rotWithShape="1">
          <a:blip r:embed="rId8">
            <a:extLst>
              <a:ext uri="{28A0092B-C50C-407E-A947-70E740481C1C}">
                <a14:useLocalDpi xmlns:a14="http://schemas.microsoft.com/office/drawing/2010/main" val="0"/>
              </a:ext>
            </a:extLst>
          </a:blip>
          <a:srcRect l="60005"/>
          <a:stretch/>
        </p:blipFill>
        <p:spPr>
          <a:xfrm>
            <a:off x="2057399" y="4142646"/>
            <a:ext cx="755515" cy="985199"/>
          </a:xfrm>
          <a:prstGeom prst="rect">
            <a:avLst/>
          </a:prstGeom>
        </p:spPr>
      </p:pic>
      <p:pic>
        <p:nvPicPr>
          <p:cNvPr id="7" name="图片 6" descr="屏幕剪辑"/>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13379" y="2431440"/>
            <a:ext cx="842439" cy="1779992"/>
          </a:xfrm>
          <a:prstGeom prst="rect">
            <a:avLst/>
          </a:prstGeom>
        </p:spPr>
      </p:pic>
      <p:pic>
        <p:nvPicPr>
          <p:cNvPr id="11" name="图片 10" descr="屏幕剪辑"/>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46483" y="1780394"/>
            <a:ext cx="1378788" cy="1843221"/>
          </a:xfrm>
          <a:prstGeom prst="rect">
            <a:avLst/>
          </a:prstGeom>
        </p:spPr>
      </p:pic>
      <p:pic>
        <p:nvPicPr>
          <p:cNvPr id="12" name="图片 11" descr="屏幕剪辑"/>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15936" y="1932236"/>
            <a:ext cx="763840" cy="1202152"/>
          </a:xfrm>
          <a:prstGeom prst="rect">
            <a:avLst/>
          </a:prstGeom>
        </p:spPr>
      </p:pic>
      <p:pic>
        <p:nvPicPr>
          <p:cNvPr id="14" name="图片 13" descr="屏幕剪辑"/>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300317" y="1516610"/>
            <a:ext cx="673904" cy="1586139"/>
          </a:xfrm>
          <a:prstGeom prst="rect">
            <a:avLst/>
          </a:prstGeom>
        </p:spPr>
      </p:pic>
      <p:pic>
        <p:nvPicPr>
          <p:cNvPr id="3" name="图片 2" descr="屏幕剪辑"/>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254822" y="1141045"/>
            <a:ext cx="2988943" cy="1582381"/>
          </a:xfrm>
          <a:prstGeom prst="rect">
            <a:avLst/>
          </a:prstGeom>
        </p:spPr>
      </p:pic>
      <p:pic>
        <p:nvPicPr>
          <p:cNvPr id="5" name="图片 4" descr="屏幕剪辑"/>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81818" y="4243973"/>
            <a:ext cx="475116" cy="782544"/>
          </a:xfrm>
          <a:prstGeom prst="rect">
            <a:avLst/>
          </a:prstGeom>
        </p:spPr>
      </p:pic>
    </p:spTree>
    <p:extLst>
      <p:ext uri="{BB962C8B-B14F-4D97-AF65-F5344CB8AC3E}">
        <p14:creationId xmlns:p14="http://schemas.microsoft.com/office/powerpoint/2010/main" val="9584174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Box 6"/>
          <p:cNvSpPr txBox="1">
            <a:spLocks noChangeArrowheads="1"/>
          </p:cNvSpPr>
          <p:nvPr/>
        </p:nvSpPr>
        <p:spPr bwMode="auto">
          <a:xfrm>
            <a:off x="9014488" y="5517233"/>
            <a:ext cx="2463980" cy="584775"/>
          </a:xfrm>
          <a:prstGeom prst="rect">
            <a:avLst/>
          </a:prstGeom>
          <a:noFill/>
          <a:ln w="9525">
            <a:noFill/>
            <a:miter lim="800000"/>
            <a:headEnd/>
            <a:tailEnd/>
          </a:ln>
        </p:spPr>
        <p:txBody>
          <a:bodyPr wrap="square">
            <a:spAutoFit/>
          </a:bodyPr>
          <a:lstStyle/>
          <a:p>
            <a:pPr eaLnBrk="0" fontAlgn="ctr" hangingPunct="0">
              <a:buSzPct val="100000"/>
            </a:pPr>
            <a:r>
              <a:rPr lang="en-US" altLang="zh-CN" sz="1600" dirty="0">
                <a:ea typeface="Arial Unicode MS" pitchFamily="34" charset="-122"/>
                <a:cs typeface="Arial Unicode MS" pitchFamily="34" charset="-122"/>
                <a:sym typeface="Arial" charset="0"/>
              </a:rPr>
              <a:t>UPS2000-G: </a:t>
            </a:r>
          </a:p>
          <a:p>
            <a:pPr eaLnBrk="0" fontAlgn="ctr" hangingPunct="0">
              <a:buSzPct val="100000"/>
            </a:pPr>
            <a:r>
              <a:rPr lang="en-US" altLang="zh-CN" sz="1600" dirty="0">
                <a:ea typeface="Arial Unicode MS" pitchFamily="34" charset="-122"/>
                <a:cs typeface="Arial Unicode MS" pitchFamily="34" charset="-122"/>
                <a:sym typeface="Arial" charset="0"/>
              </a:rPr>
              <a:t>1 kVA to 20 </a:t>
            </a:r>
            <a:r>
              <a:rPr lang="en-US" altLang="zh-CN" sz="1600" dirty="0" smtClean="0">
                <a:ea typeface="Arial Unicode MS" pitchFamily="34" charset="-122"/>
                <a:cs typeface="Arial Unicode MS" pitchFamily="34" charset="-122"/>
                <a:sym typeface="Arial" charset="0"/>
              </a:rPr>
              <a:t>kVA </a:t>
            </a:r>
            <a:endParaRPr lang="en-US" altLang="zh-CN" sz="1600" dirty="0">
              <a:ea typeface="Arial Unicode MS" pitchFamily="34" charset="-122"/>
              <a:cs typeface="Arial Unicode MS" pitchFamily="34" charset="-122"/>
              <a:sym typeface="Arial" charset="0"/>
            </a:endParaRPr>
          </a:p>
        </p:txBody>
      </p:sp>
      <p:pic>
        <p:nvPicPr>
          <p:cNvPr id="45062" name="Picture 3" descr="E:\2012.07-\华为技术有限公司产品图\塔式\002\6k10k塔式2.png"/>
          <p:cNvPicPr>
            <a:picLocks noChangeAspect="1" noChangeArrowheads="1"/>
          </p:cNvPicPr>
          <p:nvPr/>
        </p:nvPicPr>
        <p:blipFill>
          <a:blip r:embed="rId3" cstate="print"/>
          <a:srcRect/>
          <a:stretch>
            <a:fillRect/>
          </a:stretch>
        </p:blipFill>
        <p:spPr bwMode="auto">
          <a:xfrm>
            <a:off x="8565267" y="2611435"/>
            <a:ext cx="1172176" cy="2784479"/>
          </a:xfrm>
          <a:prstGeom prst="rect">
            <a:avLst/>
          </a:prstGeom>
          <a:noFill/>
          <a:ln w="9525">
            <a:noFill/>
            <a:miter lim="800000"/>
            <a:headEnd/>
            <a:tailEnd/>
          </a:ln>
        </p:spPr>
      </p:pic>
      <p:pic>
        <p:nvPicPr>
          <p:cNvPr id="45063" name="Picture 4" descr="E:\2012.07-\华为技术有限公司产品图\塔式\002\6k10k机架.png"/>
          <p:cNvPicPr>
            <a:picLocks noChangeAspect="1" noChangeArrowheads="1"/>
          </p:cNvPicPr>
          <p:nvPr/>
        </p:nvPicPr>
        <p:blipFill>
          <a:blip r:embed="rId4" cstate="print"/>
          <a:srcRect/>
          <a:stretch>
            <a:fillRect/>
          </a:stretch>
        </p:blipFill>
        <p:spPr bwMode="auto">
          <a:xfrm>
            <a:off x="9750474" y="4490977"/>
            <a:ext cx="1901240" cy="715689"/>
          </a:xfrm>
          <a:prstGeom prst="rect">
            <a:avLst/>
          </a:prstGeom>
          <a:noFill/>
          <a:ln w="9525">
            <a:noFill/>
            <a:miter lim="800000"/>
            <a:headEnd/>
            <a:tailEnd/>
          </a:ln>
        </p:spPr>
      </p:pic>
      <p:sp>
        <p:nvSpPr>
          <p:cNvPr id="8" name="标题 7"/>
          <p:cNvSpPr>
            <a:spLocks noGrp="1"/>
          </p:cNvSpPr>
          <p:nvPr>
            <p:ph type="title"/>
          </p:nvPr>
        </p:nvSpPr>
        <p:spPr/>
        <p:txBody>
          <a:bodyPr/>
          <a:lstStyle/>
          <a:p>
            <a:r>
              <a:rPr lang="en-US" altLang="zh-CN" dirty="0" smtClean="0">
                <a:sym typeface="Arial" charset="0"/>
              </a:rPr>
              <a:t>UPS2000-G Small-sized UPS Solution</a:t>
            </a:r>
            <a:endParaRPr lang="zh-CN" altLang="en-US" dirty="0"/>
          </a:p>
        </p:txBody>
      </p:sp>
      <p:sp>
        <p:nvSpPr>
          <p:cNvPr id="10" name="文本占位符 9"/>
          <p:cNvSpPr>
            <a:spLocks noGrp="1"/>
          </p:cNvSpPr>
          <p:nvPr>
            <p:ph type="body" sz="quarter" idx="10"/>
          </p:nvPr>
        </p:nvSpPr>
        <p:spPr>
          <a:xfrm>
            <a:off x="455612" y="1052514"/>
            <a:ext cx="7289246" cy="4875042"/>
          </a:xfrm>
        </p:spPr>
        <p:txBody>
          <a:bodyPr/>
          <a:lstStyle/>
          <a:p>
            <a:r>
              <a:rPr lang="en-US" altLang="zh-CN" sz="1600" dirty="0">
                <a:sym typeface="Arial" charset="0"/>
              </a:rPr>
              <a:t>Introduction</a:t>
            </a:r>
          </a:p>
          <a:p>
            <a:pPr lvl="1"/>
            <a:r>
              <a:rPr lang="en-US" altLang="zh-CN" sz="1400" dirty="0">
                <a:sym typeface="Arial" charset="0"/>
              </a:rPr>
              <a:t>N+X redundancy and single UPS configuration based on different reliability requirements;</a:t>
            </a:r>
          </a:p>
          <a:p>
            <a:pPr lvl="1"/>
            <a:r>
              <a:rPr lang="en-US" altLang="zh-CN" sz="1400" dirty="0">
                <a:sym typeface="Arial" charset="0"/>
              </a:rPr>
              <a:t>Power backup time from 10 minutes to 2 hours and an intelligent management solution;</a:t>
            </a:r>
          </a:p>
          <a:p>
            <a:pPr lvl="1"/>
            <a:r>
              <a:rPr lang="en-US" altLang="zh-CN" sz="1400" dirty="0">
                <a:sym typeface="Arial" charset="0"/>
              </a:rPr>
              <a:t>Network-wide monitoring platform.</a:t>
            </a:r>
          </a:p>
          <a:p>
            <a:r>
              <a:rPr lang="en-US" altLang="zh-CN" sz="1600" dirty="0">
                <a:sym typeface="Arial" charset="0"/>
              </a:rPr>
              <a:t>Advantages</a:t>
            </a:r>
          </a:p>
          <a:p>
            <a:pPr lvl="1"/>
            <a:r>
              <a:rPr lang="en-US" altLang="zh-CN" sz="1400" dirty="0">
                <a:sym typeface="Arial" charset="0"/>
              </a:rPr>
              <a:t>High reliability and efficiency, ensuring power supply continuity and reducing the OPEX;</a:t>
            </a:r>
          </a:p>
          <a:p>
            <a:pPr lvl="1"/>
            <a:r>
              <a:rPr lang="en-US" altLang="zh-CN" sz="1400" dirty="0">
                <a:sym typeface="Arial" charset="0"/>
              </a:rPr>
              <a:t>Intelligent battery management, prolonging the battery lifespan;</a:t>
            </a:r>
          </a:p>
          <a:p>
            <a:pPr lvl="1"/>
            <a:r>
              <a:rPr lang="en-US" altLang="zh-CN" sz="1400" dirty="0">
                <a:sym typeface="Arial" charset="0"/>
              </a:rPr>
              <a:t>Network-wide monitoring platform, improving system maintainability and reducing the OPEX.</a:t>
            </a:r>
          </a:p>
          <a:p>
            <a:pPr lvl="1"/>
            <a:endParaRPr lang="zh-CN" altLang="en-US" sz="1400" dirty="0">
              <a:sym typeface="Arial" charset="0"/>
            </a:endParaRPr>
          </a:p>
        </p:txBody>
      </p:sp>
    </p:spTree>
    <p:extLst>
      <p:ext uri="{BB962C8B-B14F-4D97-AF65-F5344CB8AC3E}">
        <p14:creationId xmlns:p14="http://schemas.microsoft.com/office/powerpoint/2010/main" val="211855776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Picture 3"/>
          <p:cNvPicPr>
            <a:picLocks noChangeAspect="1" noChangeArrowheads="1"/>
          </p:cNvPicPr>
          <p:nvPr/>
        </p:nvPicPr>
        <p:blipFill>
          <a:blip r:embed="rId3" cstate="print"/>
          <a:srcRect/>
          <a:stretch>
            <a:fillRect/>
          </a:stretch>
        </p:blipFill>
        <p:spPr bwMode="auto">
          <a:xfrm>
            <a:off x="9309228" y="1464595"/>
            <a:ext cx="1714054" cy="3438525"/>
          </a:xfrm>
          <a:prstGeom prst="rect">
            <a:avLst/>
          </a:prstGeom>
          <a:noFill/>
          <a:ln w="9525">
            <a:noFill/>
            <a:miter lim="800000"/>
            <a:headEnd/>
            <a:tailEnd/>
          </a:ln>
        </p:spPr>
      </p:pic>
      <p:sp>
        <p:nvSpPr>
          <p:cNvPr id="6" name="标题 5"/>
          <p:cNvSpPr>
            <a:spLocks noGrp="1"/>
          </p:cNvSpPr>
          <p:nvPr>
            <p:ph type="title"/>
          </p:nvPr>
        </p:nvSpPr>
        <p:spPr/>
        <p:txBody>
          <a:bodyPr/>
          <a:lstStyle/>
          <a:p>
            <a:r>
              <a:rPr lang="en-US" altLang="zh-CN" dirty="0" smtClean="0">
                <a:sym typeface="Arial" charset="0"/>
              </a:rPr>
              <a:t>L and M-sized UPS5000-A Solution</a:t>
            </a:r>
            <a:endParaRPr lang="zh-CN" altLang="en-US" dirty="0"/>
          </a:p>
        </p:txBody>
      </p:sp>
      <p:sp>
        <p:nvSpPr>
          <p:cNvPr id="7" name="文本占位符 6"/>
          <p:cNvSpPr>
            <a:spLocks noGrp="1"/>
          </p:cNvSpPr>
          <p:nvPr>
            <p:ph type="body" sz="quarter" idx="10"/>
          </p:nvPr>
        </p:nvSpPr>
        <p:spPr>
          <a:xfrm>
            <a:off x="455612" y="1052514"/>
            <a:ext cx="8005342" cy="4875042"/>
          </a:xfrm>
        </p:spPr>
        <p:txBody>
          <a:bodyPr/>
          <a:lstStyle/>
          <a:p>
            <a:pPr marL="302400" indent="-302400">
              <a:lnSpc>
                <a:spcPct val="130000"/>
              </a:lnSpc>
              <a:spcBef>
                <a:spcPts val="648"/>
              </a:spcBef>
            </a:pPr>
            <a:r>
              <a:rPr lang="en-US" altLang="zh-CN" dirty="0" smtClean="0">
                <a:sym typeface="Arial" charset="0"/>
              </a:rPr>
              <a:t>Introduction</a:t>
            </a:r>
          </a:p>
          <a:p>
            <a:pPr marL="651650" lvl="2" indent="-302400">
              <a:lnSpc>
                <a:spcPct val="130000"/>
              </a:lnSpc>
              <a:spcBef>
                <a:spcPts val="648"/>
              </a:spcBef>
              <a:buFont typeface="Wingdings" pitchFamily="2" charset="2"/>
              <a:buChar char="p"/>
            </a:pPr>
            <a:r>
              <a:rPr lang="en-US" altLang="zh-CN" dirty="0" smtClean="0">
                <a:latin typeface="+mn-lt"/>
                <a:sym typeface="Arial" charset="0"/>
              </a:rPr>
              <a:t> </a:t>
            </a:r>
            <a:r>
              <a:rPr lang="en-US" altLang="zh-CN" sz="1600" dirty="0">
                <a:sym typeface="Arial" charset="0"/>
              </a:rPr>
              <a:t>N+X redundancy and dual-bus configuration based on different reliability requirements;</a:t>
            </a:r>
          </a:p>
          <a:p>
            <a:pPr marL="651650" lvl="2" indent="-302400">
              <a:lnSpc>
                <a:spcPct val="130000"/>
              </a:lnSpc>
              <a:spcBef>
                <a:spcPts val="648"/>
              </a:spcBef>
              <a:buFont typeface="Wingdings" pitchFamily="2" charset="2"/>
              <a:buChar char="p"/>
            </a:pPr>
            <a:r>
              <a:rPr lang="en-US" altLang="zh-CN" sz="1600" dirty="0">
                <a:sym typeface="Arial" charset="0"/>
              </a:rPr>
              <a:t> Power backup time from 10 minutes to 2 hours;</a:t>
            </a:r>
          </a:p>
          <a:p>
            <a:pPr marL="651650" lvl="2" indent="-302400">
              <a:lnSpc>
                <a:spcPct val="130000"/>
              </a:lnSpc>
              <a:spcBef>
                <a:spcPts val="648"/>
              </a:spcBef>
              <a:buFont typeface="Wingdings" pitchFamily="2" charset="2"/>
              <a:buChar char="p"/>
            </a:pPr>
            <a:r>
              <a:rPr lang="en-US" altLang="zh-CN" sz="1600" dirty="0">
                <a:sym typeface="Arial" charset="0"/>
              </a:rPr>
              <a:t>Compatible with the </a:t>
            </a:r>
            <a:r>
              <a:rPr lang="en-US" altLang="zh-CN" sz="1600" dirty="0" err="1">
                <a:sym typeface="Arial" charset="0"/>
              </a:rPr>
              <a:t>NetEco</a:t>
            </a:r>
            <a:r>
              <a:rPr lang="en-US" altLang="zh-CN" sz="1600" dirty="0">
                <a:sym typeface="Arial" charset="0"/>
              </a:rPr>
              <a:t>.</a:t>
            </a:r>
          </a:p>
          <a:p>
            <a:pPr marL="302400" indent="-302400">
              <a:lnSpc>
                <a:spcPct val="130000"/>
              </a:lnSpc>
              <a:spcBef>
                <a:spcPts val="648"/>
              </a:spcBef>
            </a:pPr>
            <a:r>
              <a:rPr lang="en-US" altLang="zh-CN" dirty="0" smtClean="0">
                <a:sym typeface="Arial" charset="0"/>
              </a:rPr>
              <a:t>Advantages</a:t>
            </a:r>
          </a:p>
          <a:p>
            <a:pPr marL="651650" lvl="2" indent="-302400">
              <a:lnSpc>
                <a:spcPct val="130000"/>
              </a:lnSpc>
              <a:spcBef>
                <a:spcPts val="648"/>
              </a:spcBef>
              <a:buFont typeface="Wingdings" pitchFamily="2" charset="2"/>
              <a:buChar char="p"/>
            </a:pPr>
            <a:r>
              <a:rPr lang="en-US" altLang="zh-CN" sz="1600" dirty="0">
                <a:sym typeface="Arial" charset="0"/>
              </a:rPr>
              <a:t>High reliability and efficiency, protecting investment and reducing the OPEX;</a:t>
            </a:r>
          </a:p>
          <a:p>
            <a:pPr marL="651650" lvl="2" indent="-302400">
              <a:lnSpc>
                <a:spcPct val="130000"/>
              </a:lnSpc>
              <a:spcBef>
                <a:spcPts val="648"/>
              </a:spcBef>
              <a:buFont typeface="Wingdings" pitchFamily="2" charset="2"/>
              <a:buChar char="p"/>
            </a:pPr>
            <a:r>
              <a:rPr lang="en-US" altLang="zh-CN" sz="1600" dirty="0">
                <a:sym typeface="Arial" charset="0"/>
              </a:rPr>
              <a:t>Flexible configuration, meeting different requirements;</a:t>
            </a:r>
          </a:p>
          <a:p>
            <a:pPr marL="651650" lvl="2" indent="-302400">
              <a:lnSpc>
                <a:spcPct val="130000"/>
              </a:lnSpc>
              <a:spcBef>
                <a:spcPts val="648"/>
              </a:spcBef>
              <a:buFont typeface="Wingdings" pitchFamily="2" charset="2"/>
              <a:buChar char="p"/>
            </a:pPr>
            <a:r>
              <a:rPr lang="en-US" altLang="zh-CN" sz="1600" dirty="0">
                <a:sym typeface="Arial" charset="0"/>
              </a:rPr>
              <a:t>Intelligent battery management and network-wide monitoring platform, improving system maintainability.</a:t>
            </a:r>
          </a:p>
        </p:txBody>
      </p:sp>
    </p:spTree>
    <p:extLst>
      <p:ext uri="{BB962C8B-B14F-4D97-AF65-F5344CB8AC3E}">
        <p14:creationId xmlns:p14="http://schemas.microsoft.com/office/powerpoint/2010/main" val="396910945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3" descr="E:\2012.07-\华为技术有限公司产品图\图片\5000-E.png"/>
          <p:cNvPicPr>
            <a:picLocks noChangeAspect="1" noChangeArrowheads="1"/>
          </p:cNvPicPr>
          <p:nvPr/>
        </p:nvPicPr>
        <p:blipFill>
          <a:blip r:embed="rId3" cstate="print"/>
          <a:srcRect/>
          <a:stretch>
            <a:fillRect/>
          </a:stretch>
        </p:blipFill>
        <p:spPr bwMode="auto">
          <a:xfrm>
            <a:off x="9416506" y="1255712"/>
            <a:ext cx="1408413" cy="3600450"/>
          </a:xfrm>
          <a:prstGeom prst="rect">
            <a:avLst/>
          </a:prstGeom>
          <a:noFill/>
          <a:ln w="9525">
            <a:noFill/>
            <a:miter lim="800000"/>
            <a:headEnd/>
            <a:tailEnd/>
          </a:ln>
        </p:spPr>
      </p:pic>
      <p:sp>
        <p:nvSpPr>
          <p:cNvPr id="44038" name="TextBox 6"/>
          <p:cNvSpPr txBox="1">
            <a:spLocks noChangeArrowheads="1"/>
          </p:cNvSpPr>
          <p:nvPr/>
        </p:nvSpPr>
        <p:spPr bwMode="auto">
          <a:xfrm>
            <a:off x="9293096" y="4982927"/>
            <a:ext cx="2013308" cy="307777"/>
          </a:xfrm>
          <a:prstGeom prst="rect">
            <a:avLst/>
          </a:prstGeom>
          <a:noFill/>
          <a:ln w="9525">
            <a:noFill/>
            <a:miter lim="800000"/>
            <a:headEnd/>
            <a:tailEnd/>
          </a:ln>
        </p:spPr>
        <p:txBody>
          <a:bodyPr wrap="non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UPS5000-E-(50–200 </a:t>
            </a:r>
            <a:r>
              <a:rPr lang="en-US" altLang="zh-CN" sz="1400" dirty="0" err="1">
                <a:solidFill>
                  <a:srgbClr val="000000"/>
                </a:solidFill>
                <a:ea typeface="Arial Unicode MS" pitchFamily="34" charset="-122"/>
                <a:cs typeface="Arial Unicode MS" pitchFamily="34" charset="-122"/>
                <a:sym typeface="Arial" charset="0"/>
              </a:rPr>
              <a:t>kVA</a:t>
            </a:r>
            <a:r>
              <a:rPr lang="en-US" altLang="zh-CN" sz="1400" dirty="0">
                <a:solidFill>
                  <a:srgbClr val="000000"/>
                </a:solidFill>
                <a:ea typeface="Arial Unicode MS" pitchFamily="34" charset="-122"/>
                <a:cs typeface="Arial Unicode MS" pitchFamily="34" charset="-122"/>
                <a:sym typeface="Arial" charset="0"/>
              </a:rPr>
              <a:t>)</a:t>
            </a:r>
          </a:p>
        </p:txBody>
      </p:sp>
      <p:sp>
        <p:nvSpPr>
          <p:cNvPr id="6" name="标题 5"/>
          <p:cNvSpPr>
            <a:spLocks noGrp="1"/>
          </p:cNvSpPr>
          <p:nvPr>
            <p:ph type="title"/>
          </p:nvPr>
        </p:nvSpPr>
        <p:spPr/>
        <p:txBody>
          <a:bodyPr/>
          <a:lstStyle/>
          <a:p>
            <a:r>
              <a:rPr lang="en-US" altLang="zh-CN" dirty="0" smtClean="0">
                <a:sym typeface="Arial" charset="0"/>
              </a:rPr>
              <a:t>L and M-sized UPS5000-E/S Solution</a:t>
            </a:r>
            <a:endParaRPr lang="zh-CN" altLang="en-US" dirty="0"/>
          </a:p>
        </p:txBody>
      </p:sp>
      <p:sp>
        <p:nvSpPr>
          <p:cNvPr id="7" name="文本占位符 6"/>
          <p:cNvSpPr>
            <a:spLocks noGrp="1"/>
          </p:cNvSpPr>
          <p:nvPr>
            <p:ph type="body" sz="quarter" idx="10"/>
          </p:nvPr>
        </p:nvSpPr>
        <p:spPr>
          <a:xfrm>
            <a:off x="455612" y="1052514"/>
            <a:ext cx="7135010" cy="4875042"/>
          </a:xfrm>
        </p:spPr>
        <p:txBody>
          <a:bodyPr/>
          <a:lstStyle/>
          <a:p>
            <a:pPr marL="302400" indent="-302400">
              <a:lnSpc>
                <a:spcPct val="130000"/>
              </a:lnSpc>
              <a:spcBef>
                <a:spcPts val="684"/>
              </a:spcBef>
            </a:pPr>
            <a:r>
              <a:rPr lang="en-US" altLang="zh-CN" dirty="0" smtClean="0">
                <a:sym typeface="Arial" charset="0"/>
              </a:rPr>
              <a:t>Introduction</a:t>
            </a:r>
          </a:p>
          <a:p>
            <a:pPr marL="651650" lvl="2" indent="-302400">
              <a:lnSpc>
                <a:spcPct val="130000"/>
              </a:lnSpc>
              <a:spcBef>
                <a:spcPts val="648"/>
              </a:spcBef>
              <a:buFont typeface="Wingdings" pitchFamily="2" charset="2"/>
              <a:buChar char="p"/>
            </a:pPr>
            <a:r>
              <a:rPr lang="en-US" altLang="zh-CN" sz="1400" dirty="0">
                <a:sym typeface="Arial" charset="0"/>
              </a:rPr>
              <a:t>Modularized design, enabling smooth capacity expansion with load </a:t>
            </a:r>
            <a:r>
              <a:rPr lang="en-US" altLang="zh-CN" sz="1400" dirty="0" smtClean="0">
                <a:sym typeface="Arial" charset="0"/>
              </a:rPr>
              <a:t>increasing;</a:t>
            </a:r>
            <a:endParaRPr lang="en-US" altLang="zh-CN" sz="1400" dirty="0">
              <a:sym typeface="Arial" charset="0"/>
            </a:endParaRPr>
          </a:p>
          <a:p>
            <a:pPr marL="651650" lvl="2" indent="-302400">
              <a:lnSpc>
                <a:spcPct val="130000"/>
              </a:lnSpc>
              <a:spcBef>
                <a:spcPts val="648"/>
              </a:spcBef>
              <a:buFont typeface="Wingdings" pitchFamily="2" charset="2"/>
              <a:buChar char="p"/>
            </a:pPr>
            <a:r>
              <a:rPr lang="en-US" altLang="zh-CN" sz="1400" dirty="0">
                <a:sym typeface="Arial" charset="0"/>
              </a:rPr>
              <a:t>N+X redundancy and dual-bus configuration based on different reliability </a:t>
            </a:r>
            <a:r>
              <a:rPr lang="en-US" altLang="zh-CN" sz="1400" dirty="0" smtClean="0">
                <a:sym typeface="Arial" charset="0"/>
              </a:rPr>
              <a:t>requirements;</a:t>
            </a:r>
            <a:endParaRPr lang="en-US" altLang="zh-CN" sz="1400" dirty="0">
              <a:sym typeface="Arial" charset="0"/>
            </a:endParaRPr>
          </a:p>
          <a:p>
            <a:pPr marL="651650" lvl="2" indent="-302400">
              <a:lnSpc>
                <a:spcPct val="130000"/>
              </a:lnSpc>
              <a:spcBef>
                <a:spcPts val="648"/>
              </a:spcBef>
              <a:buFont typeface="Wingdings" pitchFamily="2" charset="2"/>
              <a:buChar char="p"/>
            </a:pPr>
            <a:r>
              <a:rPr lang="en-US" altLang="zh-CN" sz="1400" dirty="0">
                <a:sym typeface="Arial" charset="0"/>
              </a:rPr>
              <a:t>Network-wide monitoring platform, covering all power supply facilities.</a:t>
            </a:r>
          </a:p>
          <a:p>
            <a:pPr marL="302400" lvl="2" indent="-302400">
              <a:lnSpc>
                <a:spcPct val="130000"/>
              </a:lnSpc>
              <a:spcBef>
                <a:spcPts val="684"/>
              </a:spcBef>
              <a:buClr>
                <a:srgbClr val="808080"/>
              </a:buClr>
              <a:buSzPct val="60000"/>
              <a:buFont typeface="Wingdings" pitchFamily="2" charset="2"/>
              <a:buChar char="l"/>
            </a:pPr>
            <a:r>
              <a:rPr lang="en-US" altLang="zh-CN" sz="2200" dirty="0">
                <a:sym typeface="Arial" charset="0"/>
              </a:rPr>
              <a:t>Advantages</a:t>
            </a:r>
          </a:p>
          <a:p>
            <a:pPr marL="651650" lvl="2" indent="-302400">
              <a:lnSpc>
                <a:spcPct val="130000"/>
              </a:lnSpc>
              <a:spcBef>
                <a:spcPts val="648"/>
              </a:spcBef>
              <a:buFont typeface="Wingdings" pitchFamily="2" charset="2"/>
              <a:buChar char="p"/>
            </a:pPr>
            <a:r>
              <a:rPr lang="en-US" altLang="zh-CN" sz="1400" dirty="0">
                <a:sym typeface="Arial" charset="0"/>
              </a:rPr>
              <a:t>High efficiency and modularization, preventing low-efficiency power system running as services increase in initial construction;</a:t>
            </a:r>
          </a:p>
          <a:p>
            <a:pPr marL="651650" lvl="2" indent="-302400">
              <a:lnSpc>
                <a:spcPct val="130000"/>
              </a:lnSpc>
              <a:spcBef>
                <a:spcPts val="648"/>
              </a:spcBef>
              <a:buFont typeface="Wingdings" pitchFamily="2" charset="2"/>
              <a:buChar char="p"/>
            </a:pPr>
            <a:r>
              <a:rPr lang="en-US" altLang="zh-CN" sz="1400" dirty="0">
                <a:sym typeface="Arial" charset="0"/>
              </a:rPr>
              <a:t>Network-wide monitoring platform, improving system maintainability and reducing the OPEX.</a:t>
            </a:r>
          </a:p>
        </p:txBody>
      </p:sp>
    </p:spTree>
    <p:extLst>
      <p:ext uri="{BB962C8B-B14F-4D97-AF65-F5344CB8AC3E}">
        <p14:creationId xmlns:p14="http://schemas.microsoft.com/office/powerpoint/2010/main" val="1344142929"/>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FusionPower</a:t>
            </a:r>
          </a:p>
        </p:txBody>
      </p:sp>
      <p:sp>
        <p:nvSpPr>
          <p:cNvPr id="3" name="文本占位符 2"/>
          <p:cNvSpPr>
            <a:spLocks noGrp="1"/>
          </p:cNvSpPr>
          <p:nvPr>
            <p:ph type="body" sz="quarter" idx="10"/>
          </p:nvPr>
        </p:nvSpPr>
        <p:spPr>
          <a:xfrm>
            <a:off x="455612" y="1052514"/>
            <a:ext cx="7575684" cy="4875042"/>
          </a:xfrm>
        </p:spPr>
        <p:txBody>
          <a:bodyPr/>
          <a:lstStyle/>
          <a:p>
            <a:r>
              <a:rPr lang="en-US" sz="1600" dirty="0"/>
              <a:t>Introduction</a:t>
            </a:r>
          </a:p>
          <a:p>
            <a:pPr lvl="1"/>
            <a:r>
              <a:rPr lang="en-US" sz="1600" dirty="0"/>
              <a:t>Integrates the UPS input and output cabinets and UPS, and achieves a system efficiency of 97%.</a:t>
            </a:r>
          </a:p>
          <a:p>
            <a:pPr lvl="1"/>
            <a:r>
              <a:rPr lang="en-US" sz="1600" dirty="0"/>
              <a:t>Uses the </a:t>
            </a:r>
            <a:r>
              <a:rPr lang="en-US" sz="1600" dirty="0" err="1"/>
              <a:t>iPower</a:t>
            </a:r>
            <a:r>
              <a:rPr lang="en-US" sz="1600" dirty="0"/>
              <a:t> intelligent technology to improve system reliability and reduce O&amp;M costs for customers.</a:t>
            </a:r>
          </a:p>
          <a:p>
            <a:pPr lvl="1"/>
            <a:r>
              <a:rPr lang="en-US" sz="1600" dirty="0"/>
              <a:t>Adopts the all-in-one design to effectively reduce the power distribution workload, as well as save footprint and installation time.</a:t>
            </a:r>
          </a:p>
          <a:p>
            <a:r>
              <a:rPr lang="en-US" sz="1600" dirty="0"/>
              <a:t>Feature</a:t>
            </a:r>
          </a:p>
          <a:p>
            <a:pPr lvl="1"/>
            <a:r>
              <a:rPr lang="en-US" sz="1600" dirty="0"/>
              <a:t>The redundancy design for all modules improves reliability. Visualized monitoring of all links improves O&amp;M efficiency.</a:t>
            </a:r>
          </a:p>
          <a:p>
            <a:pPr lvl="1"/>
            <a:r>
              <a:rPr lang="en-US" sz="1600" dirty="0"/>
              <a:t>The </a:t>
            </a:r>
            <a:r>
              <a:rPr lang="en-US" sz="1600" dirty="0" err="1"/>
              <a:t>iBattery</a:t>
            </a:r>
            <a:r>
              <a:rPr lang="en-US" sz="1600" dirty="0"/>
              <a:t> monitors the battery status to eliminate fire risks.</a:t>
            </a:r>
          </a:p>
          <a:p>
            <a:pPr lvl="1"/>
            <a:r>
              <a:rPr lang="en-US" sz="1600" dirty="0"/>
              <a:t>High efficiency at low load: The efficiency is higher than 96% when the load rate ranges from 20% to 50%, saving electricity fees.</a:t>
            </a:r>
          </a:p>
        </p:txBody>
      </p:sp>
      <p:pic>
        <p:nvPicPr>
          <p:cNvPr id="5" name="图片 4"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6257" y="1598537"/>
            <a:ext cx="3572831" cy="1891498"/>
          </a:xfrm>
          <a:prstGeom prst="rect">
            <a:avLst/>
          </a:prstGeom>
        </p:spPr>
      </p:pic>
    </p:spTree>
    <p:extLst>
      <p:ext uri="{BB962C8B-B14F-4D97-AF65-F5344CB8AC3E}">
        <p14:creationId xmlns:p14="http://schemas.microsoft.com/office/powerpoint/2010/main" val="41435299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altLang="zh-CN" dirty="0" smtClean="0"/>
              <a:t>On completion of this course, you will be able to:</a:t>
            </a:r>
          </a:p>
          <a:p>
            <a:pPr lvl="1"/>
            <a:r>
              <a:rPr lang="en-US" altLang="zh-CN" dirty="0" smtClean="0"/>
              <a:t>Know the basic function of UPS;</a:t>
            </a:r>
          </a:p>
          <a:p>
            <a:pPr lvl="1"/>
            <a:r>
              <a:rPr lang="en-US" altLang="zh-CN" dirty="0" smtClean="0"/>
              <a:t>Know the basic working mode of UPS;</a:t>
            </a:r>
          </a:p>
          <a:p>
            <a:pPr lvl="1"/>
            <a:r>
              <a:rPr lang="en-US" altLang="zh-CN" dirty="0" smtClean="0"/>
              <a:t>Know the common configuration solution of UPS.</a:t>
            </a:r>
            <a:endParaRPr lang="en-US" altLang="zh-CN" dirty="0" smtClean="0">
              <a:sym typeface="FrutigerNext LT Regular" pitchFamily="34" charset="0"/>
            </a:endParaRPr>
          </a:p>
        </p:txBody>
      </p:sp>
    </p:spTree>
    <p:extLst>
      <p:ext uri="{BB962C8B-B14F-4D97-AF65-F5344CB8AC3E}">
        <p14:creationId xmlns:p14="http://schemas.microsoft.com/office/powerpoint/2010/main" val="3581494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solidFill>
                  <a:srgbClr val="7F7F7F"/>
                </a:solidFill>
                <a:ea typeface="Arial Unicode MS" pitchFamily="34" charset="-122"/>
                <a:cs typeface="Arial Unicode MS" pitchFamily="34" charset="-122"/>
                <a:sym typeface="Arial" charset="0"/>
              </a:rPr>
              <a:t>What Is a UPS</a:t>
            </a:r>
          </a:p>
          <a:p>
            <a:r>
              <a:rPr lang="en-US" altLang="zh-CN" dirty="0" smtClean="0">
                <a:solidFill>
                  <a:srgbClr val="7F7F7F"/>
                </a:solidFill>
                <a:ea typeface="Arial Unicode MS" pitchFamily="34" charset="-122"/>
                <a:cs typeface="Arial Unicode MS" pitchFamily="34" charset="-122"/>
                <a:sym typeface="Arial" charset="0"/>
              </a:rPr>
              <a:t>Huawei </a:t>
            </a:r>
            <a:r>
              <a:rPr lang="en-US" altLang="zh-CN" dirty="0" smtClean="0">
                <a:solidFill>
                  <a:schemeClr val="bg1">
                    <a:lumMod val="50000"/>
                  </a:schemeClr>
                </a:solidFill>
                <a:ea typeface="Arial Unicode MS" pitchFamily="34" charset="-122"/>
                <a:cs typeface="Arial Unicode MS" pitchFamily="34" charset="-122"/>
                <a:sym typeface="Arial" charset="0"/>
              </a:rPr>
              <a:t>UPS Solutions</a:t>
            </a:r>
          </a:p>
          <a:p>
            <a:pPr>
              <a:buClrTx/>
            </a:pPr>
            <a:r>
              <a:rPr lang="en-US" altLang="zh-CN" b="1" dirty="0" smtClean="0">
                <a:sym typeface="Arial" charset="0"/>
              </a:rPr>
              <a:t>Common Configuration Solutions</a:t>
            </a:r>
          </a:p>
          <a:p>
            <a:pPr>
              <a:buClrTx/>
            </a:pPr>
            <a:r>
              <a:rPr lang="en-US" altLang="zh-CN" dirty="0" smtClean="0">
                <a:solidFill>
                  <a:schemeClr val="bg1">
                    <a:lumMod val="50000"/>
                  </a:schemeClr>
                </a:solidFill>
                <a:sym typeface="Arial" charset="0"/>
              </a:rPr>
              <a:t>Typical Application Scenarios</a:t>
            </a:r>
          </a:p>
          <a:p>
            <a:pPr>
              <a:buClr>
                <a:schemeClr val="bg1">
                  <a:lumMod val="65000"/>
                </a:schemeClr>
              </a:buClr>
            </a:pPr>
            <a:endParaRPr lang="en-US" altLang="zh-CN" dirty="0" smtClean="0">
              <a:solidFill>
                <a:srgbClr val="7F7F7F"/>
              </a:solidFill>
              <a:ea typeface="Arial Unicode MS" pitchFamily="34" charset="-122"/>
              <a:cs typeface="Arial Unicode MS" pitchFamily="34" charset="-122"/>
              <a:sym typeface="Arial" charset="0"/>
            </a:endParaRPr>
          </a:p>
          <a:p>
            <a:pPr>
              <a:buNone/>
            </a:pPr>
            <a:endParaRPr lang="en-US" altLang="zh-CN" dirty="0" smtClean="0">
              <a:solidFill>
                <a:srgbClr val="7F7F7F"/>
              </a:solidFill>
              <a:ea typeface="Arial Unicode MS" pitchFamily="34" charset="-122"/>
              <a:cs typeface="Arial Unicode MS" pitchFamily="34" charset="-122"/>
              <a:sym typeface="Arial" charset="0"/>
            </a:endParaRPr>
          </a:p>
          <a:p>
            <a:endParaRPr lang="zh-CN" altLang="en-US" dirty="0"/>
          </a:p>
        </p:txBody>
      </p:sp>
    </p:spTree>
    <p:extLst>
      <p:ext uri="{BB962C8B-B14F-4D97-AF65-F5344CB8AC3E}">
        <p14:creationId xmlns:p14="http://schemas.microsoft.com/office/powerpoint/2010/main" val="4918729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1" name="TextBox 7"/>
          <p:cNvSpPr txBox="1">
            <a:spLocks noChangeArrowheads="1"/>
          </p:cNvSpPr>
          <p:nvPr/>
        </p:nvSpPr>
        <p:spPr bwMode="auto">
          <a:xfrm>
            <a:off x="8311257" y="5010576"/>
            <a:ext cx="3049569" cy="830997"/>
          </a:xfrm>
          <a:prstGeom prst="rect">
            <a:avLst/>
          </a:prstGeom>
          <a:noFill/>
          <a:ln w="9525">
            <a:noFill/>
            <a:miter lim="800000"/>
            <a:headEnd/>
            <a:tailEnd/>
          </a:ln>
        </p:spPr>
        <p:txBody>
          <a:bodyPr wrap="square">
            <a:spAutoFit/>
          </a:bodyPr>
          <a:lstStyle/>
          <a:p>
            <a:pPr eaLnBrk="0" fontAlgn="ctr" hangingPunct="0">
              <a:lnSpc>
                <a:spcPct val="150000"/>
              </a:lnSpc>
              <a:buSzPct val="100000"/>
            </a:pPr>
            <a:r>
              <a:rPr lang="en-US" altLang="zh-CN" sz="1600" dirty="0">
                <a:solidFill>
                  <a:srgbClr val="000000"/>
                </a:solidFill>
                <a:ea typeface="Arial Unicode MS" pitchFamily="34" charset="-122"/>
                <a:cs typeface="Arial Unicode MS" pitchFamily="34" charset="-122"/>
                <a:sym typeface="Arial" charset="0"/>
              </a:rPr>
              <a:t>ATS: automatic transfer switch</a:t>
            </a:r>
          </a:p>
          <a:p>
            <a:pPr eaLnBrk="0" fontAlgn="ctr" hangingPunct="0">
              <a:lnSpc>
                <a:spcPct val="150000"/>
              </a:lnSpc>
              <a:buSzPct val="100000"/>
            </a:pPr>
            <a:r>
              <a:rPr lang="en-US" altLang="zh-CN" sz="1600" dirty="0">
                <a:solidFill>
                  <a:srgbClr val="000000"/>
                </a:solidFill>
                <a:ea typeface="Arial Unicode MS" pitchFamily="34" charset="-122"/>
                <a:cs typeface="Arial Unicode MS" pitchFamily="34" charset="-122"/>
                <a:sym typeface="Arial" charset="0"/>
              </a:rPr>
              <a:t>PDF: power distribution frame</a:t>
            </a:r>
          </a:p>
        </p:txBody>
      </p:sp>
      <p:pic>
        <p:nvPicPr>
          <p:cNvPr id="11265" name="Picture 1"/>
          <p:cNvPicPr>
            <a:picLocks noChangeAspect="1" noChangeArrowheads="1"/>
          </p:cNvPicPr>
          <p:nvPr/>
        </p:nvPicPr>
        <p:blipFill>
          <a:blip r:embed="rId3" cstate="print"/>
          <a:srcRect/>
          <a:stretch>
            <a:fillRect/>
          </a:stretch>
        </p:blipFill>
        <p:spPr bwMode="auto">
          <a:xfrm>
            <a:off x="9004511" y="1337759"/>
            <a:ext cx="2085432" cy="3876675"/>
          </a:xfrm>
          <a:prstGeom prst="rect">
            <a:avLst/>
          </a:prstGeom>
          <a:noFill/>
          <a:ln w="9525">
            <a:noFill/>
            <a:miter lim="800000"/>
            <a:headEnd/>
            <a:tailEnd/>
          </a:ln>
        </p:spPr>
      </p:pic>
      <p:sp>
        <p:nvSpPr>
          <p:cNvPr id="8" name="标题 7"/>
          <p:cNvSpPr>
            <a:spLocks noGrp="1"/>
          </p:cNvSpPr>
          <p:nvPr>
            <p:ph type="title"/>
          </p:nvPr>
        </p:nvSpPr>
        <p:spPr/>
        <p:txBody>
          <a:bodyPr/>
          <a:lstStyle/>
          <a:p>
            <a:r>
              <a:rPr lang="en-US" altLang="zh-CN" dirty="0" smtClean="0">
                <a:sym typeface="Arial" charset="0"/>
              </a:rPr>
              <a:t>Single UPS</a:t>
            </a:r>
            <a:r>
              <a:rPr lang="zh-CN" altLang="en-US" dirty="0" smtClean="0">
                <a:sym typeface="Arial" charset="0"/>
              </a:rPr>
              <a:t> </a:t>
            </a:r>
            <a:r>
              <a:rPr lang="en-US" altLang="zh-CN" dirty="0" smtClean="0">
                <a:sym typeface="Arial" charset="0"/>
              </a:rPr>
              <a:t>System</a:t>
            </a:r>
            <a:endParaRPr lang="zh-CN" altLang="en-US" dirty="0"/>
          </a:p>
        </p:txBody>
      </p:sp>
      <p:sp>
        <p:nvSpPr>
          <p:cNvPr id="10" name="文本占位符 9"/>
          <p:cNvSpPr>
            <a:spLocks noGrp="1"/>
          </p:cNvSpPr>
          <p:nvPr>
            <p:ph type="body" sz="quarter" idx="10"/>
          </p:nvPr>
        </p:nvSpPr>
        <p:spPr>
          <a:xfrm>
            <a:off x="455611" y="1052514"/>
            <a:ext cx="7002807" cy="4875042"/>
          </a:xfrm>
        </p:spPr>
        <p:txBody>
          <a:bodyPr/>
          <a:lstStyle/>
          <a:p>
            <a:r>
              <a:rPr lang="en-US" altLang="zh-CN" sz="1800" dirty="0">
                <a:sym typeface="Arial" charset="0"/>
              </a:rPr>
              <a:t>Single UPS system advantages</a:t>
            </a:r>
          </a:p>
          <a:p>
            <a:pPr marL="651650" lvl="2" indent="-302400">
              <a:lnSpc>
                <a:spcPct val="130000"/>
              </a:lnSpc>
              <a:buFont typeface="Wingdings" pitchFamily="2" charset="2"/>
              <a:buChar char="p"/>
            </a:pPr>
            <a:r>
              <a:rPr lang="en-US" altLang="zh-CN" sz="1600" dirty="0">
                <a:sym typeface="Arial" charset="0"/>
              </a:rPr>
              <a:t>Simple configuration and low cost;</a:t>
            </a:r>
          </a:p>
          <a:p>
            <a:pPr marL="651650" lvl="2" indent="-302400">
              <a:lnSpc>
                <a:spcPct val="130000"/>
              </a:lnSpc>
              <a:buFont typeface="Wingdings" pitchFamily="2" charset="2"/>
              <a:buChar char="p"/>
            </a:pPr>
            <a:r>
              <a:rPr lang="en-US" altLang="zh-CN" sz="1600" dirty="0">
                <a:sym typeface="Arial" charset="0"/>
              </a:rPr>
              <a:t>High running efficiency.</a:t>
            </a:r>
          </a:p>
          <a:p>
            <a:r>
              <a:rPr lang="en-US" altLang="zh-CN" sz="1800" dirty="0">
                <a:sym typeface="Arial" charset="0"/>
              </a:rPr>
              <a:t>Single UPS system disadvantages</a:t>
            </a:r>
          </a:p>
          <a:p>
            <a:pPr marL="651650" lvl="2" indent="-302400">
              <a:lnSpc>
                <a:spcPct val="130000"/>
              </a:lnSpc>
              <a:buFont typeface="Wingdings" pitchFamily="2" charset="2"/>
              <a:buChar char="p"/>
            </a:pPr>
            <a:r>
              <a:rPr lang="en-US" altLang="zh-CN" sz="1600" dirty="0">
                <a:sym typeface="Arial" charset="0"/>
              </a:rPr>
              <a:t>The usability is limited. If the UPS is faulty, loads are powered in bypass mode, and the power supply quality cannot be guaranteed;</a:t>
            </a:r>
          </a:p>
          <a:p>
            <a:pPr marL="651650" lvl="2" indent="-302400">
              <a:lnSpc>
                <a:spcPct val="130000"/>
              </a:lnSpc>
              <a:buFont typeface="Wingdings" pitchFamily="2" charset="2"/>
              <a:buChar char="p"/>
            </a:pPr>
            <a:r>
              <a:rPr lang="en-US" altLang="zh-CN" sz="1600" dirty="0">
                <a:sym typeface="Arial" charset="0"/>
              </a:rPr>
              <a:t>During UPS, battery, or power distribution device maintenance, the load power supply quality cannot be guaranteed;</a:t>
            </a:r>
          </a:p>
          <a:p>
            <a:pPr marL="651650" lvl="2" indent="-302400">
              <a:lnSpc>
                <a:spcPct val="130000"/>
              </a:lnSpc>
              <a:buFont typeface="Wingdings" pitchFamily="2" charset="2"/>
              <a:buChar char="p"/>
            </a:pPr>
            <a:r>
              <a:rPr lang="en-US" altLang="zh-CN" sz="1600" dirty="0">
                <a:sym typeface="Arial" charset="0"/>
              </a:rPr>
              <a:t>No redundant system exists. When the UPS is faulty, loads are lack of protection;</a:t>
            </a:r>
          </a:p>
          <a:p>
            <a:pPr marL="651650" lvl="2" indent="-302400">
              <a:lnSpc>
                <a:spcPct val="130000"/>
              </a:lnSpc>
              <a:buFont typeface="Wingdings" pitchFamily="2" charset="2"/>
              <a:buChar char="p"/>
            </a:pPr>
            <a:r>
              <a:rPr lang="en-US" altLang="zh-CN" sz="1600" dirty="0">
                <a:sym typeface="Arial" charset="0"/>
              </a:rPr>
              <a:t>Multiple single point failures exist.</a:t>
            </a:r>
          </a:p>
          <a:p>
            <a:endParaRPr lang="zh-CN" altLang="en-US" sz="1800" dirty="0"/>
          </a:p>
        </p:txBody>
      </p:sp>
    </p:spTree>
    <p:extLst>
      <p:ext uri="{BB962C8B-B14F-4D97-AF65-F5344CB8AC3E}">
        <p14:creationId xmlns:p14="http://schemas.microsoft.com/office/powerpoint/2010/main" val="302961235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charset="0"/>
              </a:rPr>
              <a:t>Redundant Parallel or N+1 System</a:t>
            </a:r>
            <a:endParaRPr lang="zh-CN" altLang="en-US" dirty="0"/>
          </a:p>
        </p:txBody>
      </p:sp>
      <p:sp>
        <p:nvSpPr>
          <p:cNvPr id="3" name="文本占位符 2"/>
          <p:cNvSpPr>
            <a:spLocks noGrp="1"/>
          </p:cNvSpPr>
          <p:nvPr>
            <p:ph type="body" sz="quarter" idx="10"/>
          </p:nvPr>
        </p:nvSpPr>
        <p:spPr>
          <a:xfrm>
            <a:off x="455612" y="1052514"/>
            <a:ext cx="8038393" cy="4875042"/>
          </a:xfrm>
        </p:spPr>
        <p:txBody>
          <a:bodyPr/>
          <a:lstStyle/>
          <a:p>
            <a:pPr marL="302400" indent="-302400">
              <a:lnSpc>
                <a:spcPct val="130000"/>
              </a:lnSpc>
              <a:spcAft>
                <a:spcPct val="0"/>
              </a:spcAft>
              <a:defRPr/>
            </a:pPr>
            <a:r>
              <a:rPr lang="en-US" altLang="zh-CN" sz="1800" dirty="0">
                <a:sym typeface="Arial" charset="0"/>
              </a:rPr>
              <a:t>N+1 system advantages</a:t>
            </a:r>
          </a:p>
          <a:p>
            <a:pPr marL="654050" lvl="1" indent="-252413" defTabSz="801688" eaLnBrk="0" fontAlgn="base">
              <a:lnSpc>
                <a:spcPct val="130000"/>
              </a:lnSpc>
              <a:spcBef>
                <a:spcPct val="30000"/>
              </a:spcBef>
              <a:spcAft>
                <a:spcPct val="0"/>
              </a:spcAft>
              <a:buClr>
                <a:schemeClr val="tx1"/>
              </a:buClr>
              <a:defRPr/>
            </a:pPr>
            <a:r>
              <a:rPr lang="en-US" altLang="zh-CN" sz="1600" kern="0" dirty="0">
                <a:sym typeface="Arial" charset="0"/>
              </a:rPr>
              <a:t>The N+1 system can properly run if a UPS is faulty, which has higher reliability than the N system;</a:t>
            </a:r>
          </a:p>
          <a:p>
            <a:pPr marL="654050" lvl="1" indent="-252413" defTabSz="801688" eaLnBrk="0" fontAlgn="base">
              <a:lnSpc>
                <a:spcPct val="130000"/>
              </a:lnSpc>
              <a:spcBef>
                <a:spcPct val="30000"/>
              </a:spcBef>
              <a:spcAft>
                <a:spcPct val="0"/>
              </a:spcAft>
              <a:buClr>
                <a:schemeClr val="tx1"/>
              </a:buClr>
              <a:defRPr/>
            </a:pPr>
            <a:r>
              <a:rPr lang="en-US" altLang="zh-CN" sz="1600" kern="0" dirty="0">
                <a:sym typeface="Arial" charset="0"/>
              </a:rPr>
              <a:t>The system design is simple with low costs.</a:t>
            </a:r>
          </a:p>
          <a:p>
            <a:pPr marL="302400" indent="-302400">
              <a:lnSpc>
                <a:spcPct val="130000"/>
              </a:lnSpc>
              <a:spcAft>
                <a:spcPct val="0"/>
              </a:spcAft>
              <a:defRPr/>
            </a:pPr>
            <a:r>
              <a:rPr lang="en-US" altLang="zh-CN" sz="1800" dirty="0">
                <a:sym typeface="Arial" charset="0"/>
              </a:rPr>
              <a:t>N+1 system disadvantages</a:t>
            </a:r>
          </a:p>
          <a:p>
            <a:pPr marL="759600" lvl="2" indent="-302400" defTabSz="801688" eaLnBrk="0" fontAlgn="base">
              <a:lnSpc>
                <a:spcPct val="130000"/>
              </a:lnSpc>
              <a:spcBef>
                <a:spcPct val="30000"/>
              </a:spcBef>
              <a:buClr>
                <a:schemeClr val="tx1"/>
              </a:buClr>
              <a:buFont typeface="Wingdings" pitchFamily="2" charset="2"/>
              <a:buChar char="p"/>
            </a:pPr>
            <a:r>
              <a:rPr lang="en-US" altLang="zh-CN" sz="1600" kern="0" dirty="0">
                <a:sym typeface="Arial" charset="0"/>
              </a:rPr>
              <a:t>UPSs used in an N+1 system must be of the same </a:t>
            </a:r>
            <a:r>
              <a:rPr lang="en-US" altLang="zh-CN" sz="1600" kern="0" dirty="0" smtClean="0">
                <a:sym typeface="Arial" charset="0"/>
              </a:rPr>
              <a:t>design</a:t>
            </a:r>
            <a:r>
              <a:rPr lang="en-US" altLang="zh-CN" sz="1600" kern="0" dirty="0">
                <a:sym typeface="Arial" charset="0"/>
              </a:rPr>
              <a:t>, manufacturer, rated specifications, technique, and configurations;</a:t>
            </a:r>
          </a:p>
          <a:p>
            <a:pPr marL="759600" lvl="2" indent="-302400" defTabSz="801688" eaLnBrk="0" fontAlgn="base" hangingPunct="0">
              <a:lnSpc>
                <a:spcPct val="130000"/>
              </a:lnSpc>
              <a:spcBef>
                <a:spcPct val="30000"/>
              </a:spcBef>
              <a:buClr>
                <a:schemeClr val="tx1"/>
              </a:buClr>
              <a:buFont typeface="Wingdings" pitchFamily="2" charset="2"/>
              <a:buChar char="p"/>
              <a:defRPr/>
            </a:pPr>
            <a:r>
              <a:rPr lang="en-US" altLang="zh-CN" sz="1600" kern="0" dirty="0">
                <a:sym typeface="Arial" charset="0"/>
              </a:rPr>
              <a:t>Single point failures exist in inputs and outputs of the N+1 system;</a:t>
            </a:r>
          </a:p>
          <a:p>
            <a:pPr marL="759600" lvl="2" indent="-302400" defTabSz="801688" eaLnBrk="0" fontAlgn="base" hangingPunct="0">
              <a:lnSpc>
                <a:spcPct val="130000"/>
              </a:lnSpc>
              <a:spcBef>
                <a:spcPct val="30000"/>
              </a:spcBef>
              <a:buClr>
                <a:schemeClr val="tx1"/>
              </a:buClr>
              <a:buFont typeface="Wingdings" pitchFamily="2" charset="2"/>
              <a:buChar char="p"/>
              <a:defRPr/>
            </a:pPr>
            <a:r>
              <a:rPr lang="en-US" altLang="zh-CN" sz="1600" kern="0" dirty="0">
                <a:sym typeface="Arial" charset="0"/>
              </a:rPr>
              <a:t>If a single UPS and its downstream devices (except for batteries) are maintained, loads cannot be protected;</a:t>
            </a:r>
          </a:p>
          <a:p>
            <a:pPr marL="759600" lvl="2" indent="-302400" defTabSz="801688" eaLnBrk="0" fontAlgn="base" hangingPunct="0">
              <a:lnSpc>
                <a:spcPct val="130000"/>
              </a:lnSpc>
              <a:spcBef>
                <a:spcPct val="30000"/>
              </a:spcBef>
              <a:buClr>
                <a:schemeClr val="tx1"/>
              </a:buClr>
              <a:buFont typeface="Wingdings" pitchFamily="2" charset="2"/>
              <a:buChar char="p"/>
              <a:defRPr/>
            </a:pPr>
            <a:r>
              <a:rPr lang="en-US" altLang="zh-CN" sz="1600" kern="0" dirty="0">
                <a:sym typeface="Arial" charset="0"/>
              </a:rPr>
              <a:t>The UPS load ratio and the operation efficiency is low.</a:t>
            </a:r>
          </a:p>
          <a:p>
            <a:pPr marL="301625" indent="-301625" defTabSz="801688" eaLnBrk="0" fontAlgn="base">
              <a:spcBef>
                <a:spcPct val="30000"/>
              </a:spcBef>
              <a:spcAft>
                <a:spcPct val="0"/>
              </a:spcAft>
              <a:buClr>
                <a:srgbClr val="808080"/>
              </a:buClr>
              <a:buSzPct val="60000"/>
              <a:defRPr/>
            </a:pPr>
            <a:endParaRPr lang="zh-CN" altLang="en-US" kern="0" dirty="0"/>
          </a:p>
          <a:p>
            <a:endParaRPr lang="zh-CN" altLang="en-US" dirty="0"/>
          </a:p>
        </p:txBody>
      </p:sp>
      <p:sp>
        <p:nvSpPr>
          <p:cNvPr id="4" name="文本占位符 5"/>
          <p:cNvSpPr txBox="1">
            <a:spLocks/>
          </p:cNvSpPr>
          <p:nvPr/>
        </p:nvSpPr>
        <p:spPr>
          <a:xfrm>
            <a:off x="2208214" y="1304764"/>
            <a:ext cx="5759995" cy="4824412"/>
          </a:xfrm>
          <a:prstGeom prst="rect">
            <a:avLst/>
          </a:prstGeom>
        </p:spPr>
        <p:txBody>
          <a:bodyPr/>
          <a:lstStyle/>
          <a:p>
            <a:pPr marL="301625" indent="-301625" defTabSz="801688" eaLnBrk="0" fontAlgn="base">
              <a:lnSpc>
                <a:spcPct val="140000"/>
              </a:lnSpc>
              <a:spcBef>
                <a:spcPct val="30000"/>
              </a:spcBef>
              <a:spcAft>
                <a:spcPct val="0"/>
              </a:spcAft>
              <a:buClr>
                <a:srgbClr val="808080"/>
              </a:buClr>
              <a:buSzPct val="60000"/>
              <a:buFont typeface="Wingdings" pitchFamily="2" charset="2"/>
              <a:buChar char="l"/>
              <a:defRPr/>
            </a:pPr>
            <a:endParaRPr lang="zh-CN" altLang="en-US" kern="0" dirty="0"/>
          </a:p>
        </p:txBody>
      </p:sp>
      <p:pic>
        <p:nvPicPr>
          <p:cNvPr id="7" name="Picture 3"/>
          <p:cNvPicPr>
            <a:picLocks noChangeAspect="1" noChangeArrowheads="1"/>
          </p:cNvPicPr>
          <p:nvPr/>
        </p:nvPicPr>
        <p:blipFill>
          <a:blip r:embed="rId3" cstate="print"/>
          <a:srcRect/>
          <a:stretch>
            <a:fillRect/>
          </a:stretch>
        </p:blipFill>
        <p:spPr bwMode="auto">
          <a:xfrm>
            <a:off x="9148584" y="1304764"/>
            <a:ext cx="2196046" cy="4068452"/>
          </a:xfrm>
          <a:prstGeom prst="rect">
            <a:avLst/>
          </a:prstGeom>
          <a:noFill/>
          <a:ln w="9525">
            <a:noFill/>
            <a:miter lim="800000"/>
            <a:headEnd/>
            <a:tailEnd/>
          </a:ln>
        </p:spPr>
      </p:pic>
    </p:spTree>
    <p:extLst>
      <p:ext uri="{BB962C8B-B14F-4D97-AF65-F5344CB8AC3E}">
        <p14:creationId xmlns:p14="http://schemas.microsoft.com/office/powerpoint/2010/main" val="9147521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7" name="Picture 5"/>
          <p:cNvPicPr>
            <a:picLocks noChangeAspect="1" noChangeArrowheads="1"/>
          </p:cNvPicPr>
          <p:nvPr/>
        </p:nvPicPr>
        <p:blipFill>
          <a:blip r:embed="rId3" cstate="print"/>
          <a:srcRect/>
          <a:stretch>
            <a:fillRect/>
          </a:stretch>
        </p:blipFill>
        <p:spPr bwMode="auto">
          <a:xfrm>
            <a:off x="8026342" y="1189078"/>
            <a:ext cx="2571080" cy="4283075"/>
          </a:xfrm>
          <a:prstGeom prst="rect">
            <a:avLst/>
          </a:prstGeom>
          <a:noFill/>
          <a:ln w="9525" algn="ctr">
            <a:noFill/>
            <a:miter lim="800000"/>
            <a:headEnd/>
            <a:tailEnd/>
          </a:ln>
        </p:spPr>
      </p:pic>
      <p:sp>
        <p:nvSpPr>
          <p:cNvPr id="49158" name="TextBox 3"/>
          <p:cNvSpPr txBox="1">
            <a:spLocks noChangeArrowheads="1"/>
          </p:cNvSpPr>
          <p:nvPr/>
        </p:nvSpPr>
        <p:spPr bwMode="auto">
          <a:xfrm>
            <a:off x="10188330" y="4105811"/>
            <a:ext cx="1438214"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ea typeface="Arial Unicode MS" pitchFamily="34" charset="-122"/>
                <a:cs typeface="Arial Unicode MS" pitchFamily="34" charset="-122"/>
                <a:sym typeface="Arial" charset="0"/>
              </a:rPr>
              <a:t>Single input load</a:t>
            </a:r>
          </a:p>
        </p:txBody>
      </p:sp>
      <p:sp>
        <p:nvSpPr>
          <p:cNvPr id="49159" name="TextBox 4"/>
          <p:cNvSpPr txBox="1">
            <a:spLocks noChangeArrowheads="1"/>
          </p:cNvSpPr>
          <p:nvPr/>
        </p:nvSpPr>
        <p:spPr bwMode="auto">
          <a:xfrm>
            <a:off x="9970558" y="5705713"/>
            <a:ext cx="1332416" cy="307777"/>
          </a:xfrm>
          <a:prstGeom prst="rect">
            <a:avLst/>
          </a:prstGeom>
          <a:noFill/>
          <a:ln w="9525">
            <a:noFill/>
            <a:miter lim="800000"/>
            <a:headEnd/>
            <a:tailEnd/>
          </a:ln>
        </p:spPr>
        <p:txBody>
          <a:bodyPr wrap="none">
            <a:spAutoFit/>
          </a:bodyPr>
          <a:lstStyle/>
          <a:p>
            <a:pPr eaLnBrk="0" fontAlgn="ctr" hangingPunct="0">
              <a:buSzPct val="100000"/>
            </a:pPr>
            <a:r>
              <a:rPr lang="en-US" altLang="zh-CN" sz="1400" dirty="0">
                <a:ea typeface="Arial Unicode MS" pitchFamily="34" charset="-122"/>
                <a:cs typeface="Arial Unicode MS" pitchFamily="34" charset="-122"/>
                <a:sym typeface="Arial" charset="0"/>
              </a:rPr>
              <a:t>Dual input load</a:t>
            </a:r>
          </a:p>
        </p:txBody>
      </p:sp>
      <p:sp>
        <p:nvSpPr>
          <p:cNvPr id="8" name="标题 7"/>
          <p:cNvSpPr>
            <a:spLocks noGrp="1"/>
          </p:cNvSpPr>
          <p:nvPr>
            <p:ph type="title"/>
          </p:nvPr>
        </p:nvSpPr>
        <p:spPr/>
        <p:txBody>
          <a:bodyPr/>
          <a:lstStyle/>
          <a:p>
            <a:r>
              <a:rPr lang="en-US" altLang="zh-CN" dirty="0" smtClean="0">
                <a:sym typeface="Arial" charset="0"/>
              </a:rPr>
              <a:t>Dual-Bus Redundancy System</a:t>
            </a:r>
            <a:endParaRPr lang="zh-CN" altLang="en-US" dirty="0"/>
          </a:p>
        </p:txBody>
      </p:sp>
      <p:sp>
        <p:nvSpPr>
          <p:cNvPr id="11" name="文本占位符 10"/>
          <p:cNvSpPr>
            <a:spLocks noGrp="1"/>
          </p:cNvSpPr>
          <p:nvPr>
            <p:ph type="body" sz="quarter" idx="10"/>
          </p:nvPr>
        </p:nvSpPr>
        <p:spPr>
          <a:xfrm>
            <a:off x="455612" y="1052514"/>
            <a:ext cx="6859588" cy="4875042"/>
          </a:xfrm>
        </p:spPr>
        <p:txBody>
          <a:bodyPr/>
          <a:lstStyle/>
          <a:p>
            <a:pPr marL="302400" indent="-302400">
              <a:lnSpc>
                <a:spcPct val="130000"/>
              </a:lnSpc>
            </a:pPr>
            <a:r>
              <a:rPr lang="en-US" altLang="zh-CN" sz="1800" dirty="0">
                <a:sym typeface="Arial" charset="0"/>
              </a:rPr>
              <a:t>Dual-bus system advantages</a:t>
            </a:r>
          </a:p>
          <a:p>
            <a:pPr marL="651650" lvl="2" indent="-302400">
              <a:lnSpc>
                <a:spcPct val="130000"/>
              </a:lnSpc>
              <a:buFont typeface="Wingdings" pitchFamily="2" charset="2"/>
              <a:buChar char="p"/>
            </a:pPr>
            <a:r>
              <a:rPr lang="en-US" altLang="zh-CN" sz="1600" dirty="0">
                <a:sym typeface="Arial" charset="0"/>
              </a:rPr>
              <a:t>Two independent power supplies are available, preventing single point failures and providing powerful fault tolerance;</a:t>
            </a:r>
          </a:p>
          <a:p>
            <a:pPr marL="651650" lvl="2" indent="-302400">
              <a:lnSpc>
                <a:spcPct val="130000"/>
              </a:lnSpc>
              <a:buFont typeface="Wingdings" pitchFamily="2" charset="2"/>
              <a:buChar char="p"/>
            </a:pPr>
            <a:r>
              <a:rPr lang="en-US" altLang="zh-CN" sz="1600" dirty="0">
                <a:sym typeface="Arial" charset="0"/>
              </a:rPr>
              <a:t>The system provides comprehensive input and output redundant configuration;</a:t>
            </a:r>
          </a:p>
          <a:p>
            <a:pPr marL="651650" lvl="2" indent="-302400">
              <a:lnSpc>
                <a:spcPct val="130000"/>
              </a:lnSpc>
              <a:buFont typeface="Wingdings" pitchFamily="2" charset="2"/>
              <a:buChar char="p"/>
            </a:pPr>
            <a:r>
              <a:rPr lang="en-US" altLang="zh-CN" sz="1600" dirty="0">
                <a:sym typeface="Arial" charset="0"/>
              </a:rPr>
              <a:t>UPSs, batteries, and other power distribution devices can be maintained without transferring loads to the bypass mode.</a:t>
            </a:r>
          </a:p>
          <a:p>
            <a:pPr marL="302400" indent="-302400">
              <a:lnSpc>
                <a:spcPct val="130000"/>
              </a:lnSpc>
            </a:pPr>
            <a:r>
              <a:rPr lang="en-US" altLang="zh-CN" sz="1800" dirty="0">
                <a:sym typeface="Arial" charset="0"/>
              </a:rPr>
              <a:t>Dual-bus system disadvantages</a:t>
            </a:r>
          </a:p>
          <a:p>
            <a:pPr marL="651650" lvl="2" indent="-302400">
              <a:lnSpc>
                <a:spcPct val="130000"/>
              </a:lnSpc>
              <a:buFont typeface="Wingdings" pitchFamily="2" charset="2"/>
              <a:buChar char="p"/>
            </a:pPr>
            <a:r>
              <a:rPr lang="en-US" altLang="zh-CN" sz="1600" dirty="0">
                <a:sym typeface="Arial" charset="0"/>
              </a:rPr>
              <a:t>Redundancy design, leading to high costs;</a:t>
            </a:r>
          </a:p>
          <a:p>
            <a:pPr marL="651650" lvl="2" indent="-302400">
              <a:lnSpc>
                <a:spcPct val="130000"/>
              </a:lnSpc>
              <a:buFont typeface="Wingdings" pitchFamily="2" charset="2"/>
              <a:buChar char="p"/>
            </a:pPr>
            <a:r>
              <a:rPr lang="en-US" altLang="zh-CN" sz="1600" dirty="0">
                <a:sym typeface="Arial" charset="0"/>
              </a:rPr>
              <a:t>Low load ratio and low efficiency.</a:t>
            </a:r>
          </a:p>
          <a:p>
            <a:pPr marL="302400" indent="-302400">
              <a:lnSpc>
                <a:spcPct val="130000"/>
              </a:lnSpc>
            </a:pPr>
            <a:endParaRPr lang="zh-CN" altLang="en-US" sz="1800" dirty="0"/>
          </a:p>
        </p:txBody>
      </p:sp>
    </p:spTree>
    <p:extLst>
      <p:ext uri="{BB962C8B-B14F-4D97-AF65-F5344CB8AC3E}">
        <p14:creationId xmlns:p14="http://schemas.microsoft.com/office/powerpoint/2010/main" val="2526322424"/>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solidFill>
                  <a:srgbClr val="7F7F7F"/>
                </a:solidFill>
                <a:ea typeface="Arial Unicode MS" pitchFamily="34" charset="-122"/>
                <a:cs typeface="Arial Unicode MS" pitchFamily="34" charset="-122"/>
                <a:sym typeface="Arial" charset="0"/>
              </a:rPr>
              <a:t>Working Principles</a:t>
            </a:r>
          </a:p>
          <a:p>
            <a:r>
              <a:rPr lang="en-US" altLang="zh-CN" dirty="0" smtClean="0">
                <a:solidFill>
                  <a:srgbClr val="7F7F7F"/>
                </a:solidFill>
                <a:ea typeface="Arial Unicode MS" pitchFamily="34" charset="-122"/>
                <a:cs typeface="Arial Unicode MS" pitchFamily="34" charset="-122"/>
                <a:sym typeface="Arial" charset="0"/>
              </a:rPr>
              <a:t>Huawei </a:t>
            </a:r>
            <a:r>
              <a:rPr lang="en-US" altLang="zh-CN" dirty="0" smtClean="0">
                <a:solidFill>
                  <a:schemeClr val="bg1">
                    <a:lumMod val="50000"/>
                  </a:schemeClr>
                </a:solidFill>
                <a:ea typeface="Arial Unicode MS" pitchFamily="34" charset="-122"/>
                <a:cs typeface="Arial Unicode MS" pitchFamily="34" charset="-122"/>
                <a:sym typeface="Arial" charset="0"/>
              </a:rPr>
              <a:t>UPS Solutions</a:t>
            </a:r>
          </a:p>
          <a:p>
            <a:r>
              <a:rPr lang="en-US" altLang="zh-CN" dirty="0" smtClean="0">
                <a:solidFill>
                  <a:schemeClr val="bg1">
                    <a:lumMod val="50000"/>
                  </a:schemeClr>
                </a:solidFill>
                <a:ea typeface="Arial Unicode MS" pitchFamily="34" charset="-122"/>
                <a:cs typeface="Arial Unicode MS" pitchFamily="34" charset="-122"/>
                <a:sym typeface="Arial" charset="0"/>
              </a:rPr>
              <a:t>Common Configuration </a:t>
            </a:r>
            <a:r>
              <a:rPr lang="en-US" altLang="zh-CN" dirty="0" smtClean="0">
                <a:solidFill>
                  <a:srgbClr val="7F7F7F"/>
                </a:solidFill>
                <a:ea typeface="Arial Unicode MS" pitchFamily="34" charset="-122"/>
                <a:cs typeface="Arial Unicode MS" pitchFamily="34" charset="-122"/>
                <a:sym typeface="Arial" charset="0"/>
              </a:rPr>
              <a:t>Solutions</a:t>
            </a:r>
          </a:p>
          <a:p>
            <a:pPr>
              <a:buClrTx/>
            </a:pPr>
            <a:r>
              <a:rPr lang="en-US" altLang="zh-CN" b="1" dirty="0" smtClean="0">
                <a:sym typeface="Arial" charset="0"/>
              </a:rPr>
              <a:t>Typical Application Scenarios</a:t>
            </a:r>
          </a:p>
          <a:p>
            <a:pPr>
              <a:buClr>
                <a:schemeClr val="bg1">
                  <a:lumMod val="65000"/>
                </a:schemeClr>
              </a:buClr>
            </a:pPr>
            <a:endParaRPr lang="en-US" altLang="zh-CN" dirty="0" smtClean="0">
              <a:solidFill>
                <a:srgbClr val="7F7F7F"/>
              </a:solidFill>
              <a:ea typeface="Arial Unicode MS" pitchFamily="34" charset="-122"/>
              <a:cs typeface="Arial Unicode MS" pitchFamily="34" charset="-122"/>
              <a:sym typeface="Arial" charset="0"/>
            </a:endParaRPr>
          </a:p>
          <a:p>
            <a:pPr>
              <a:buNone/>
            </a:pPr>
            <a:endParaRPr lang="en-US" altLang="zh-CN" dirty="0" smtClean="0">
              <a:solidFill>
                <a:srgbClr val="7F7F7F"/>
              </a:solidFill>
              <a:ea typeface="Arial Unicode MS" pitchFamily="34" charset="-122"/>
              <a:cs typeface="Arial Unicode MS" pitchFamily="34" charset="-122"/>
              <a:sym typeface="Arial" charset="0"/>
            </a:endParaRPr>
          </a:p>
          <a:p>
            <a:endParaRPr lang="zh-CN" altLang="en-US" dirty="0"/>
          </a:p>
        </p:txBody>
      </p:sp>
    </p:spTree>
    <p:extLst>
      <p:ext uri="{BB962C8B-B14F-4D97-AF65-F5344CB8AC3E}">
        <p14:creationId xmlns:p14="http://schemas.microsoft.com/office/powerpoint/2010/main" val="4224186495"/>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2"/>
          <p:cNvSpPr>
            <a:spLocks noEditPoints="1"/>
          </p:cNvSpPr>
          <p:nvPr/>
        </p:nvSpPr>
        <p:spPr bwMode="gray">
          <a:xfrm rot="20241944">
            <a:off x="4017652" y="2207294"/>
            <a:ext cx="4064926" cy="3054350"/>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flip="none" rotWithShape="0">
            <a:gsLst>
              <a:gs pos="100000">
                <a:schemeClr val="accent3">
                  <a:lumMod val="75000"/>
                </a:schemeClr>
              </a:gs>
              <a:gs pos="100000">
                <a:srgbClr val="CCECFF"/>
              </a:gs>
            </a:gsLst>
            <a:lin ang="5400000" scaled="0"/>
            <a:tileRect/>
          </a:gradFill>
          <a:ln w="0">
            <a:noFill/>
            <a:prstDash val="solid"/>
            <a:round/>
            <a:headEnd/>
            <a:tailEnd/>
          </a:ln>
          <a:effectLst/>
        </p:spPr>
        <p:txBody>
          <a:bodyPr/>
          <a:lstStyle/>
          <a:p>
            <a:pPr eaLnBrk="0" fontAlgn="ctr" hangingPunct="0">
              <a:defRPr/>
            </a:pPr>
            <a:endParaRPr lang="en-US" altLang="zh-CN" sz="2400">
              <a:solidFill>
                <a:srgbClr val="000000"/>
              </a:solidFill>
              <a:ea typeface="Arial Unicode MS" pitchFamily="34" charset="-122"/>
              <a:cs typeface="Arial Unicode MS" pitchFamily="34" charset="-122"/>
            </a:endParaRPr>
          </a:p>
        </p:txBody>
      </p:sp>
      <p:sp>
        <p:nvSpPr>
          <p:cNvPr id="35844" name="Rectangle 4"/>
          <p:cNvSpPr>
            <a:spLocks noChangeArrowheads="1"/>
          </p:cNvSpPr>
          <p:nvPr/>
        </p:nvSpPr>
        <p:spPr bwMode="auto">
          <a:xfrm>
            <a:off x="2423593" y="2529985"/>
            <a:ext cx="1491693" cy="830997"/>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Business hall;</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Self-service terminal.</a:t>
            </a:r>
          </a:p>
        </p:txBody>
      </p:sp>
      <p:pic>
        <p:nvPicPr>
          <p:cNvPr id="50" name="图片 49" descr="http://t1.baidu.com/it/u=3459529089,1488538849&amp;fm=0&amp;gp=0.jpg"/>
          <p:cNvPicPr/>
          <p:nvPr/>
        </p:nvPicPr>
        <p:blipFill>
          <a:blip r:embed="rId3" cstate="email">
            <a:extLst/>
          </a:blip>
          <a:srcRect/>
          <a:stretch>
            <a:fillRect/>
          </a:stretch>
        </p:blipFill>
        <p:spPr bwMode="auto">
          <a:xfrm>
            <a:off x="3933015" y="2558442"/>
            <a:ext cx="944064" cy="772041"/>
          </a:xfrm>
          <a:prstGeom prst="roundRect">
            <a:avLst>
              <a:gd name="adj" fmla="val 8594"/>
            </a:avLst>
          </a:prstGeom>
          <a:solidFill>
            <a:srgbClr val="FFFFFF">
              <a:shade val="85000"/>
            </a:srgbClr>
          </a:solidFill>
          <a:ln>
            <a:noFill/>
          </a:ln>
          <a:effectLst/>
        </p:spPr>
      </p:pic>
      <p:sp>
        <p:nvSpPr>
          <p:cNvPr id="35846" name="Rectangle 4"/>
          <p:cNvSpPr>
            <a:spLocks noChangeArrowheads="1"/>
          </p:cNvSpPr>
          <p:nvPr/>
        </p:nvSpPr>
        <p:spPr bwMode="auto">
          <a:xfrm>
            <a:off x="3933142" y="2199753"/>
            <a:ext cx="943919" cy="415498"/>
          </a:xfrm>
          <a:prstGeom prst="rect">
            <a:avLst/>
          </a:prstGeom>
          <a:noFill/>
          <a:ln w="9525" algn="ctr">
            <a:noFill/>
            <a:miter lim="800000"/>
            <a:headEnd/>
            <a:tailEnd/>
          </a:ln>
        </p:spPr>
        <p:txBody>
          <a:bodyPr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Finance</a:t>
            </a:r>
          </a:p>
        </p:txBody>
      </p:sp>
      <p:grpSp>
        <p:nvGrpSpPr>
          <p:cNvPr id="2" name="组合 100"/>
          <p:cNvGrpSpPr>
            <a:grpSpLocks/>
          </p:cNvGrpSpPr>
          <p:nvPr/>
        </p:nvGrpSpPr>
        <p:grpSpPr bwMode="auto">
          <a:xfrm>
            <a:off x="3863752" y="1172187"/>
            <a:ext cx="2587048" cy="1157584"/>
            <a:chOff x="2903182" y="746142"/>
            <a:chExt cx="3848887" cy="1293802"/>
          </a:xfrm>
        </p:grpSpPr>
        <p:grpSp>
          <p:nvGrpSpPr>
            <p:cNvPr id="3" name="组合 89"/>
            <p:cNvGrpSpPr>
              <a:grpSpLocks/>
            </p:cNvGrpSpPr>
            <p:nvPr/>
          </p:nvGrpSpPr>
          <p:grpSpPr bwMode="auto">
            <a:xfrm>
              <a:off x="4724393" y="746142"/>
              <a:ext cx="2027676" cy="1293802"/>
              <a:chOff x="4434113" y="876768"/>
              <a:chExt cx="2027676" cy="1293802"/>
            </a:xfrm>
          </p:grpSpPr>
          <p:pic>
            <p:nvPicPr>
              <p:cNvPr id="46" name="图片 45" descr="http://t3.baidu.com/it/u=2972171181,2999648352&amp;fm=0&amp;gp=0.jpg"/>
              <p:cNvPicPr/>
              <p:nvPr/>
            </p:nvPicPr>
            <p:blipFill>
              <a:blip r:embed="rId4" cstate="email">
                <a:extLst/>
              </a:blip>
              <a:srcRect/>
              <a:stretch>
                <a:fillRect/>
              </a:stretch>
            </p:blipFill>
            <p:spPr bwMode="auto">
              <a:xfrm>
                <a:off x="5040960" y="1306570"/>
                <a:ext cx="1404000" cy="864000"/>
              </a:xfrm>
              <a:prstGeom prst="roundRect">
                <a:avLst>
                  <a:gd name="adj" fmla="val 8594"/>
                </a:avLst>
              </a:prstGeom>
              <a:solidFill>
                <a:srgbClr val="FFFFFF">
                  <a:shade val="85000"/>
                </a:srgbClr>
              </a:solidFill>
              <a:ln>
                <a:noFill/>
              </a:ln>
              <a:effectLst/>
            </p:spPr>
          </p:pic>
          <p:sp>
            <p:nvSpPr>
              <p:cNvPr id="35881" name="Rectangle 4"/>
              <p:cNvSpPr>
                <a:spLocks noChangeArrowheads="1"/>
              </p:cNvSpPr>
              <p:nvPr/>
            </p:nvSpPr>
            <p:spPr bwMode="auto">
              <a:xfrm>
                <a:off x="4434113" y="876768"/>
                <a:ext cx="2027676" cy="464392"/>
              </a:xfrm>
              <a:prstGeom prst="rect">
                <a:avLst/>
              </a:prstGeom>
              <a:noFill/>
              <a:ln w="9525" algn="ctr">
                <a:noFill/>
                <a:miter lim="800000"/>
                <a:headEnd/>
                <a:tailEnd/>
              </a:ln>
            </p:spPr>
            <p:txBody>
              <a:bodyPr wrap="square"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Government</a:t>
                </a:r>
              </a:p>
            </p:txBody>
          </p:sp>
        </p:grpSp>
        <p:sp>
          <p:nvSpPr>
            <p:cNvPr id="35879" name="Rectangle 4"/>
            <p:cNvSpPr>
              <a:spLocks noChangeArrowheads="1"/>
            </p:cNvSpPr>
            <p:nvPr/>
          </p:nvSpPr>
          <p:spPr bwMode="auto">
            <a:xfrm>
              <a:off x="2903182" y="1235844"/>
              <a:ext cx="2411235" cy="722388"/>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Monitoring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E-government.</a:t>
              </a:r>
            </a:p>
          </p:txBody>
        </p:sp>
      </p:grpSp>
      <p:grpSp>
        <p:nvGrpSpPr>
          <p:cNvPr id="4" name="组合 101"/>
          <p:cNvGrpSpPr>
            <a:grpSpLocks/>
          </p:cNvGrpSpPr>
          <p:nvPr/>
        </p:nvGrpSpPr>
        <p:grpSpPr bwMode="auto">
          <a:xfrm>
            <a:off x="2531604" y="4733645"/>
            <a:ext cx="2559712" cy="1334217"/>
            <a:chOff x="588250" y="4696538"/>
            <a:chExt cx="3807784" cy="1493827"/>
          </a:xfrm>
        </p:grpSpPr>
        <p:grpSp>
          <p:nvGrpSpPr>
            <p:cNvPr id="5" name="组合 88"/>
            <p:cNvGrpSpPr>
              <a:grpSpLocks/>
            </p:cNvGrpSpPr>
            <p:nvPr/>
          </p:nvGrpSpPr>
          <p:grpSpPr bwMode="auto">
            <a:xfrm>
              <a:off x="2569930" y="4696538"/>
              <a:ext cx="1826104" cy="1334589"/>
              <a:chOff x="2569930" y="4696538"/>
              <a:chExt cx="1826104" cy="1334589"/>
            </a:xfrm>
          </p:grpSpPr>
          <p:pic>
            <p:nvPicPr>
              <p:cNvPr id="42" name="图片 41"/>
              <p:cNvPicPr/>
              <p:nvPr/>
            </p:nvPicPr>
            <p:blipFill>
              <a:blip r:embed="rId5" cstate="email">
                <a:extLst/>
              </a:blip>
              <a:srcRect/>
              <a:stretch>
                <a:fillRect/>
              </a:stretch>
            </p:blipFill>
            <p:spPr bwMode="auto">
              <a:xfrm>
                <a:off x="2992034" y="5167127"/>
                <a:ext cx="1404000" cy="864000"/>
              </a:xfrm>
              <a:prstGeom prst="roundRect">
                <a:avLst>
                  <a:gd name="adj" fmla="val 8594"/>
                </a:avLst>
              </a:prstGeom>
              <a:solidFill>
                <a:srgbClr val="FFFFFF">
                  <a:shade val="85000"/>
                </a:srgbClr>
              </a:solidFill>
              <a:ln>
                <a:noFill/>
              </a:ln>
              <a:effectLst/>
            </p:spPr>
          </p:pic>
          <p:sp>
            <p:nvSpPr>
              <p:cNvPr id="35877" name="Rectangle 4"/>
              <p:cNvSpPr>
                <a:spLocks noChangeArrowheads="1"/>
              </p:cNvSpPr>
              <p:nvPr/>
            </p:nvSpPr>
            <p:spPr bwMode="auto">
              <a:xfrm>
                <a:off x="2569930" y="4696538"/>
                <a:ext cx="1404001" cy="465203"/>
              </a:xfrm>
              <a:prstGeom prst="rect">
                <a:avLst/>
              </a:prstGeom>
              <a:noFill/>
              <a:ln w="9525" algn="ctr">
                <a:noFill/>
                <a:miter lim="800000"/>
                <a:headEnd/>
                <a:tailEnd/>
              </a:ln>
            </p:spPr>
            <p:txBody>
              <a:bodyPr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Energy</a:t>
                </a:r>
              </a:p>
            </p:txBody>
          </p:sp>
        </p:grpSp>
        <p:sp>
          <p:nvSpPr>
            <p:cNvPr id="35875" name="Rectangle 4"/>
            <p:cNvSpPr>
              <a:spLocks noChangeArrowheads="1"/>
            </p:cNvSpPr>
            <p:nvPr/>
          </p:nvSpPr>
          <p:spPr bwMode="auto">
            <a:xfrm>
              <a:off x="588250" y="5053200"/>
              <a:ext cx="2483364" cy="1137165"/>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Scheduling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Monitoring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 for short message service.</a:t>
              </a:r>
              <a:endParaRPr lang="en-US" altLang="zh-CN" sz="1100" dirty="0">
                <a:solidFill>
                  <a:srgbClr val="000000"/>
                </a:solidFill>
                <a:ea typeface="Arial Unicode MS" pitchFamily="34" charset="-122"/>
                <a:cs typeface="Arial Unicode MS" pitchFamily="34" charset="-122"/>
                <a:sym typeface="Arial" charset="0"/>
              </a:endParaRPr>
            </a:p>
          </p:txBody>
        </p:sp>
      </p:grpSp>
      <p:grpSp>
        <p:nvGrpSpPr>
          <p:cNvPr id="6" name="组合 102"/>
          <p:cNvGrpSpPr>
            <a:grpSpLocks/>
          </p:cNvGrpSpPr>
          <p:nvPr/>
        </p:nvGrpSpPr>
        <p:grpSpPr bwMode="auto">
          <a:xfrm>
            <a:off x="6960092" y="1229995"/>
            <a:ext cx="3168154" cy="1203520"/>
            <a:chOff x="7529644" y="794805"/>
            <a:chExt cx="4711270" cy="1346904"/>
          </a:xfrm>
        </p:grpSpPr>
        <p:grpSp>
          <p:nvGrpSpPr>
            <p:cNvPr id="7" name="组合 86"/>
            <p:cNvGrpSpPr>
              <a:grpSpLocks/>
            </p:cNvGrpSpPr>
            <p:nvPr/>
          </p:nvGrpSpPr>
          <p:grpSpPr bwMode="auto">
            <a:xfrm>
              <a:off x="7529644" y="794805"/>
              <a:ext cx="2569949" cy="1344891"/>
              <a:chOff x="7529644" y="794805"/>
              <a:chExt cx="2569949" cy="1344891"/>
            </a:xfrm>
          </p:grpSpPr>
          <p:pic>
            <p:nvPicPr>
              <p:cNvPr id="38" name="图片 37"/>
              <p:cNvPicPr/>
              <p:nvPr/>
            </p:nvPicPr>
            <p:blipFill>
              <a:blip r:embed="rId6" cstate="email">
                <a:extLst/>
              </a:blip>
              <a:srcRect/>
              <a:stretch>
                <a:fillRect/>
              </a:stretch>
            </p:blipFill>
            <p:spPr bwMode="auto">
              <a:xfrm>
                <a:off x="7529644" y="1275696"/>
                <a:ext cx="1403999" cy="864000"/>
              </a:xfrm>
              <a:prstGeom prst="roundRect">
                <a:avLst>
                  <a:gd name="adj" fmla="val 8594"/>
                </a:avLst>
              </a:prstGeom>
              <a:solidFill>
                <a:srgbClr val="FFFFFF">
                  <a:shade val="85000"/>
                </a:srgbClr>
              </a:solidFill>
              <a:ln>
                <a:noFill/>
              </a:ln>
              <a:effectLst/>
            </p:spPr>
          </p:pic>
          <p:sp>
            <p:nvSpPr>
              <p:cNvPr id="35873" name="Rectangle 4"/>
              <p:cNvSpPr>
                <a:spLocks noChangeArrowheads="1"/>
              </p:cNvSpPr>
              <p:nvPr/>
            </p:nvSpPr>
            <p:spPr bwMode="auto">
              <a:xfrm>
                <a:off x="7904433" y="794805"/>
                <a:ext cx="2195160" cy="464999"/>
              </a:xfrm>
              <a:prstGeom prst="rect">
                <a:avLst/>
              </a:prstGeom>
              <a:noFill/>
              <a:ln w="9525" algn="ctr">
                <a:noFill/>
                <a:miter lim="800000"/>
                <a:headEnd/>
                <a:tailEnd/>
              </a:ln>
            </p:spPr>
            <p:txBody>
              <a:bodyPr wrap="square"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Transportation</a:t>
                </a:r>
              </a:p>
            </p:txBody>
          </p:sp>
        </p:grpSp>
        <p:sp>
          <p:nvSpPr>
            <p:cNvPr id="35871" name="Rectangle 4"/>
            <p:cNvSpPr>
              <a:spLocks noChangeArrowheads="1"/>
            </p:cNvSpPr>
            <p:nvPr/>
          </p:nvSpPr>
          <p:spPr bwMode="auto">
            <a:xfrm>
              <a:off x="8923526" y="1211710"/>
              <a:ext cx="3317388" cy="929999"/>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Communications scheduling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Basic power supply system.</a:t>
              </a:r>
            </a:p>
          </p:txBody>
        </p:sp>
      </p:grpSp>
      <p:grpSp>
        <p:nvGrpSpPr>
          <p:cNvPr id="8" name="组合 103"/>
          <p:cNvGrpSpPr>
            <a:grpSpLocks/>
          </p:cNvGrpSpPr>
          <p:nvPr/>
        </p:nvGrpSpPr>
        <p:grpSpPr bwMode="auto">
          <a:xfrm>
            <a:off x="5854306" y="4902580"/>
            <a:ext cx="2413148" cy="1030535"/>
            <a:chOff x="5695101" y="4853858"/>
            <a:chExt cx="3589152" cy="1152939"/>
          </a:xfrm>
        </p:grpSpPr>
        <p:grpSp>
          <p:nvGrpSpPr>
            <p:cNvPr id="9" name="组合 87"/>
            <p:cNvGrpSpPr>
              <a:grpSpLocks/>
            </p:cNvGrpSpPr>
            <p:nvPr/>
          </p:nvGrpSpPr>
          <p:grpSpPr bwMode="auto">
            <a:xfrm>
              <a:off x="5695101" y="4853858"/>
              <a:ext cx="3589152" cy="1152939"/>
              <a:chOff x="5695101" y="4874695"/>
              <a:chExt cx="3589152" cy="1152939"/>
            </a:xfrm>
          </p:grpSpPr>
          <p:pic>
            <p:nvPicPr>
              <p:cNvPr id="34" name="图片 33"/>
              <p:cNvPicPr/>
              <p:nvPr/>
            </p:nvPicPr>
            <p:blipFill>
              <a:blip r:embed="rId7" cstate="email">
                <a:extLst/>
              </a:blip>
              <a:srcRect/>
              <a:stretch>
                <a:fillRect/>
              </a:stretch>
            </p:blipFill>
            <p:spPr bwMode="auto">
              <a:xfrm>
                <a:off x="5695101" y="5163634"/>
                <a:ext cx="1404000" cy="864000"/>
              </a:xfrm>
              <a:prstGeom prst="roundRect">
                <a:avLst>
                  <a:gd name="adj" fmla="val 8594"/>
                </a:avLst>
              </a:prstGeom>
              <a:solidFill>
                <a:srgbClr val="FFFFFF">
                  <a:shade val="85000"/>
                </a:srgbClr>
              </a:solidFill>
              <a:ln>
                <a:noFill/>
              </a:ln>
              <a:effectLst/>
            </p:spPr>
          </p:pic>
          <p:sp>
            <p:nvSpPr>
              <p:cNvPr id="35869" name="Rectangle 4"/>
              <p:cNvSpPr>
                <a:spLocks noChangeArrowheads="1"/>
              </p:cNvSpPr>
              <p:nvPr/>
            </p:nvSpPr>
            <p:spPr bwMode="auto">
              <a:xfrm>
                <a:off x="7088708" y="4874695"/>
                <a:ext cx="2195545" cy="344334"/>
              </a:xfrm>
              <a:prstGeom prst="rect">
                <a:avLst/>
              </a:prstGeom>
              <a:noFill/>
              <a:ln w="9525" algn="ctr">
                <a:noFill/>
                <a:miter lim="800000"/>
                <a:headEnd/>
                <a:tailEnd/>
              </a:ln>
            </p:spPr>
            <p:txBody>
              <a:bodyPr wrap="square" anchor="ctr">
                <a:spAutoFit/>
              </a:bodyPr>
              <a:lstStyle/>
              <a:p>
                <a:pPr eaLnBrk="0" fontAlgn="ctr" hangingPunct="0">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Manufacturing</a:t>
                </a:r>
              </a:p>
            </p:txBody>
          </p:sp>
        </p:grpSp>
        <p:sp>
          <p:nvSpPr>
            <p:cNvPr id="35867" name="Rectangle 4"/>
            <p:cNvSpPr>
              <a:spLocks noChangeArrowheads="1"/>
            </p:cNvSpPr>
            <p:nvPr/>
          </p:nvSpPr>
          <p:spPr bwMode="auto">
            <a:xfrm>
              <a:off x="7094728" y="5167148"/>
              <a:ext cx="2119296" cy="723100"/>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Control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Office system.</a:t>
              </a:r>
            </a:p>
          </p:txBody>
        </p:sp>
      </p:grpSp>
      <p:grpSp>
        <p:nvGrpSpPr>
          <p:cNvPr id="10" name="组合 50"/>
          <p:cNvGrpSpPr>
            <a:grpSpLocks/>
          </p:cNvGrpSpPr>
          <p:nvPr/>
        </p:nvGrpSpPr>
        <p:grpSpPr bwMode="auto">
          <a:xfrm>
            <a:off x="7644172" y="2501505"/>
            <a:ext cx="2556284" cy="1137715"/>
            <a:chOff x="1812501" y="507689"/>
            <a:chExt cx="3802555" cy="1273900"/>
          </a:xfrm>
        </p:grpSpPr>
        <p:pic>
          <p:nvPicPr>
            <p:cNvPr id="28" name="Picture 2"/>
            <p:cNvPicPr preferRelativeResize="0">
              <a:picLocks noChangeArrowheads="1"/>
            </p:cNvPicPr>
            <p:nvPr/>
          </p:nvPicPr>
          <p:blipFill>
            <a:blip r:embed="rId8" cstate="email"/>
            <a:srcRect/>
            <a:stretch>
              <a:fillRect/>
            </a:stretch>
          </p:blipFill>
          <p:spPr bwMode="auto">
            <a:xfrm>
              <a:off x="1812501" y="917589"/>
              <a:ext cx="1404000" cy="864000"/>
            </a:xfrm>
            <a:prstGeom prst="roundRect">
              <a:avLst>
                <a:gd name="adj" fmla="val 8594"/>
              </a:avLst>
            </a:prstGeom>
            <a:solidFill>
              <a:srgbClr val="FFFFFF">
                <a:shade val="85000"/>
              </a:srgbClr>
            </a:solidFill>
            <a:ln>
              <a:noFill/>
            </a:ln>
            <a:effectLst/>
          </p:spPr>
        </p:pic>
        <p:grpSp>
          <p:nvGrpSpPr>
            <p:cNvPr id="11" name="组合 105"/>
            <p:cNvGrpSpPr>
              <a:grpSpLocks/>
            </p:cNvGrpSpPr>
            <p:nvPr/>
          </p:nvGrpSpPr>
          <p:grpSpPr bwMode="auto">
            <a:xfrm>
              <a:off x="2211444" y="507689"/>
              <a:ext cx="3403612" cy="1270197"/>
              <a:chOff x="8677559" y="2256660"/>
              <a:chExt cx="3403612" cy="1270197"/>
            </a:xfrm>
          </p:grpSpPr>
          <p:sp>
            <p:nvSpPr>
              <p:cNvPr id="35864" name="Rectangle 4"/>
              <p:cNvSpPr>
                <a:spLocks noChangeArrowheads="1"/>
              </p:cNvSpPr>
              <p:nvPr/>
            </p:nvSpPr>
            <p:spPr bwMode="auto">
              <a:xfrm>
                <a:off x="8677559" y="2256660"/>
                <a:ext cx="1404000" cy="465233"/>
              </a:xfrm>
              <a:prstGeom prst="rect">
                <a:avLst/>
              </a:prstGeom>
              <a:noFill/>
              <a:ln w="9525" algn="ctr">
                <a:noFill/>
                <a:miter lim="800000"/>
                <a:headEnd/>
                <a:tailEnd/>
              </a:ln>
            </p:spPr>
            <p:txBody>
              <a:bodyPr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Retail</a:t>
                </a:r>
              </a:p>
            </p:txBody>
          </p:sp>
          <p:sp>
            <p:nvSpPr>
              <p:cNvPr id="35865" name="Rectangle 4"/>
              <p:cNvSpPr>
                <a:spLocks noChangeArrowheads="1"/>
              </p:cNvSpPr>
              <p:nvPr/>
            </p:nvSpPr>
            <p:spPr bwMode="auto">
              <a:xfrm>
                <a:off x="9671101" y="2596389"/>
                <a:ext cx="2410070" cy="930468"/>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Billing system;</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Logistic scheduling center.</a:t>
                </a:r>
              </a:p>
            </p:txBody>
          </p:sp>
        </p:grpSp>
      </p:grpSp>
      <p:grpSp>
        <p:nvGrpSpPr>
          <p:cNvPr id="12" name="组合 49"/>
          <p:cNvGrpSpPr>
            <a:grpSpLocks/>
          </p:cNvGrpSpPr>
          <p:nvPr/>
        </p:nvGrpSpPr>
        <p:grpSpPr bwMode="auto">
          <a:xfrm>
            <a:off x="7311255" y="3675918"/>
            <a:ext cx="2512755" cy="1169607"/>
            <a:chOff x="2510971" y="3341106"/>
            <a:chExt cx="3736344" cy="1309284"/>
          </a:xfrm>
        </p:grpSpPr>
        <p:pic>
          <p:nvPicPr>
            <p:cNvPr id="24" name="Picture 3"/>
            <p:cNvPicPr>
              <a:picLocks noChangeAspect="1" noChangeArrowheads="1"/>
            </p:cNvPicPr>
            <p:nvPr/>
          </p:nvPicPr>
          <p:blipFill>
            <a:blip r:embed="rId9" cstate="email"/>
            <a:srcRect/>
            <a:stretch>
              <a:fillRect/>
            </a:stretch>
          </p:blipFill>
          <p:spPr bwMode="auto">
            <a:xfrm>
              <a:off x="2510971" y="3780000"/>
              <a:ext cx="1404000" cy="864000"/>
            </a:xfrm>
            <a:prstGeom prst="roundRect">
              <a:avLst>
                <a:gd name="adj" fmla="val 8594"/>
              </a:avLst>
            </a:prstGeom>
            <a:solidFill>
              <a:srgbClr val="FFFFFF">
                <a:shade val="85000"/>
              </a:srgbClr>
            </a:solidFill>
            <a:ln>
              <a:noFill/>
            </a:ln>
            <a:effectLst/>
          </p:spPr>
        </p:pic>
        <p:grpSp>
          <p:nvGrpSpPr>
            <p:cNvPr id="13" name="组合 104"/>
            <p:cNvGrpSpPr>
              <a:grpSpLocks/>
            </p:cNvGrpSpPr>
            <p:nvPr/>
          </p:nvGrpSpPr>
          <p:grpSpPr bwMode="auto">
            <a:xfrm>
              <a:off x="3261625" y="3341106"/>
              <a:ext cx="2985690" cy="1309284"/>
              <a:chOff x="8521060" y="3689450"/>
              <a:chExt cx="2985690" cy="1309284"/>
            </a:xfrm>
          </p:grpSpPr>
          <p:sp>
            <p:nvSpPr>
              <p:cNvPr id="35860" name="Rectangle 4"/>
              <p:cNvSpPr>
                <a:spLocks noChangeArrowheads="1"/>
              </p:cNvSpPr>
              <p:nvPr/>
            </p:nvSpPr>
            <p:spPr bwMode="auto">
              <a:xfrm>
                <a:off x="8521060" y="3689450"/>
                <a:ext cx="1404000" cy="465118"/>
              </a:xfrm>
              <a:prstGeom prst="rect">
                <a:avLst/>
              </a:prstGeom>
              <a:noFill/>
              <a:ln w="9525" algn="ctr">
                <a:noFill/>
                <a:miter lim="800000"/>
                <a:headEnd/>
                <a:tailEnd/>
              </a:ln>
            </p:spPr>
            <p:txBody>
              <a:bodyPr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ISP</a:t>
                </a:r>
              </a:p>
            </p:txBody>
          </p:sp>
          <p:sp>
            <p:nvSpPr>
              <p:cNvPr id="35861" name="Rectangle 4"/>
              <p:cNvSpPr>
                <a:spLocks noChangeArrowheads="1"/>
              </p:cNvSpPr>
              <p:nvPr/>
            </p:nvSpPr>
            <p:spPr bwMode="auto">
              <a:xfrm>
                <a:off x="9170252" y="4068497"/>
                <a:ext cx="2336498" cy="930237"/>
              </a:xfrm>
              <a:prstGeom prst="rect">
                <a:avLst/>
              </a:prstGeom>
              <a:noFill/>
              <a:ln w="9525" algn="ctr">
                <a:noFill/>
                <a:miter lim="800000"/>
                <a:headEnd/>
                <a:tailEnd/>
              </a:ln>
            </p:spPr>
            <p:txBody>
              <a:bodyPr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IDC;</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E-office system;</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Basic power supply system.</a:t>
                </a:r>
              </a:p>
            </p:txBody>
          </p:sp>
        </p:grpSp>
      </p:grpSp>
      <p:grpSp>
        <p:nvGrpSpPr>
          <p:cNvPr id="14" name="组合 73"/>
          <p:cNvGrpSpPr>
            <a:grpSpLocks/>
          </p:cNvGrpSpPr>
          <p:nvPr/>
        </p:nvGrpSpPr>
        <p:grpSpPr bwMode="auto">
          <a:xfrm>
            <a:off x="2226228" y="3437686"/>
            <a:ext cx="2753648" cy="1493513"/>
            <a:chOff x="222232" y="3304741"/>
            <a:chExt cx="4094529" cy="1672241"/>
          </a:xfrm>
        </p:grpSpPr>
        <p:sp>
          <p:nvSpPr>
            <p:cNvPr id="35854" name="Rectangle 4"/>
            <p:cNvSpPr>
              <a:spLocks noChangeArrowheads="1"/>
            </p:cNvSpPr>
            <p:nvPr/>
          </p:nvSpPr>
          <p:spPr bwMode="auto">
            <a:xfrm>
              <a:off x="222232" y="3426245"/>
              <a:ext cx="2274304" cy="1550737"/>
            </a:xfrm>
            <a:prstGeom prst="rect">
              <a:avLst/>
            </a:prstGeom>
            <a:noFill/>
            <a:ln w="9525" algn="ctr">
              <a:noFill/>
              <a:miter lim="800000"/>
              <a:headEnd/>
              <a:tailEnd/>
            </a:ln>
          </p:spPr>
          <p:txBody>
            <a:bodyPr wrap="square" anchor="ctr">
              <a:spAutoFit/>
            </a:bodyPr>
            <a:lstStyle/>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Data center;</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Central equipment room;</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Site equipment room;</a:t>
              </a:r>
            </a:p>
            <a:p>
              <a:pPr marL="161925" lvl="1" indent="-161925" eaLnBrk="0" fontAlgn="ctr" hangingPunct="0">
                <a:buClr>
                  <a:schemeClr val="bg1">
                    <a:lumMod val="50000"/>
                  </a:schemeClr>
                </a:buClr>
                <a:buSzPct val="60000"/>
                <a:buFont typeface="Wingdings" pitchFamily="2" charset="2"/>
                <a:buChar char="l"/>
              </a:pPr>
              <a:r>
                <a:rPr lang="en-US" altLang="zh-CN" sz="1200" dirty="0">
                  <a:solidFill>
                    <a:srgbClr val="000000"/>
                  </a:solidFill>
                  <a:ea typeface="Arial Unicode MS" pitchFamily="34" charset="-122"/>
                  <a:cs typeface="Arial Unicode MS" pitchFamily="34" charset="-122"/>
                  <a:sym typeface="Arial" charset="0"/>
                </a:rPr>
                <a:t>Customer service center.</a:t>
              </a:r>
            </a:p>
          </p:txBody>
        </p:sp>
        <p:grpSp>
          <p:nvGrpSpPr>
            <p:cNvPr id="15" name="组合 71"/>
            <p:cNvGrpSpPr>
              <a:grpSpLocks/>
            </p:cNvGrpSpPr>
            <p:nvPr/>
          </p:nvGrpSpPr>
          <p:grpSpPr bwMode="auto">
            <a:xfrm>
              <a:off x="1985327" y="3304741"/>
              <a:ext cx="2331434" cy="1332304"/>
              <a:chOff x="1985327" y="3304741"/>
              <a:chExt cx="2331434" cy="1332304"/>
            </a:xfrm>
          </p:grpSpPr>
          <p:sp>
            <p:nvSpPr>
              <p:cNvPr id="35856" name="Rectangle 4"/>
              <p:cNvSpPr>
                <a:spLocks noChangeArrowheads="1"/>
              </p:cNvSpPr>
              <p:nvPr/>
            </p:nvSpPr>
            <p:spPr bwMode="auto">
              <a:xfrm>
                <a:off x="1985327" y="3304741"/>
                <a:ext cx="2331434" cy="465221"/>
              </a:xfrm>
              <a:prstGeom prst="rect">
                <a:avLst/>
              </a:prstGeom>
              <a:noFill/>
              <a:ln w="9525" algn="ctr">
                <a:noFill/>
                <a:miter lim="800000"/>
                <a:headEnd/>
                <a:tailEnd/>
              </a:ln>
            </p:spPr>
            <p:txBody>
              <a:bodyPr wrap="square" anchor="ctr">
                <a:spAutoFit/>
              </a:bodyPr>
              <a:lstStyle/>
              <a:p>
                <a:pPr eaLnBrk="0" fontAlgn="ctr" hangingPunct="0">
                  <a:lnSpc>
                    <a:spcPct val="150000"/>
                  </a:lnSpc>
                  <a:spcBef>
                    <a:spcPct val="20000"/>
                  </a:spcBef>
                  <a:buSzPct val="100000"/>
                </a:pPr>
                <a:r>
                  <a:rPr lang="en-US" altLang="zh-CN" sz="1400" dirty="0">
                    <a:solidFill>
                      <a:srgbClr val="C00000"/>
                    </a:solidFill>
                    <a:ea typeface="Arial Unicode MS" pitchFamily="34" charset="-122"/>
                    <a:cs typeface="Arial Unicode MS" pitchFamily="34" charset="-122"/>
                    <a:sym typeface="Arial" charset="0"/>
                  </a:rPr>
                  <a:t>Communications</a:t>
                </a:r>
              </a:p>
            </p:txBody>
          </p:sp>
          <p:pic>
            <p:nvPicPr>
              <p:cNvPr id="17" name="Picture 2"/>
              <p:cNvPicPr preferRelativeResize="0">
                <a:picLocks noChangeArrowheads="1"/>
              </p:cNvPicPr>
              <p:nvPr/>
            </p:nvPicPr>
            <p:blipFill>
              <a:blip r:embed="rId10" cstate="email"/>
              <a:srcRect/>
              <a:stretch>
                <a:fillRect/>
              </a:stretch>
            </p:blipFill>
            <p:spPr bwMode="auto">
              <a:xfrm>
                <a:off x="2496536" y="3773046"/>
                <a:ext cx="1404000" cy="863999"/>
              </a:xfrm>
              <a:prstGeom prst="roundRect">
                <a:avLst>
                  <a:gd name="adj" fmla="val 8594"/>
                </a:avLst>
              </a:prstGeom>
              <a:solidFill>
                <a:srgbClr val="FFFFFF">
                  <a:shade val="85000"/>
                </a:srgbClr>
              </a:solidFill>
              <a:ln>
                <a:noFill/>
              </a:ln>
              <a:effectLst/>
            </p:spPr>
          </p:pic>
        </p:grpSp>
      </p:grpSp>
      <p:sp>
        <p:nvSpPr>
          <p:cNvPr id="44" name="标题 43"/>
          <p:cNvSpPr>
            <a:spLocks noGrp="1"/>
          </p:cNvSpPr>
          <p:nvPr>
            <p:ph type="title"/>
          </p:nvPr>
        </p:nvSpPr>
        <p:spPr/>
        <p:txBody>
          <a:bodyPr/>
          <a:lstStyle/>
          <a:p>
            <a:r>
              <a:rPr lang="en-US" altLang="zh-CN" dirty="0" smtClean="0">
                <a:sym typeface="Arial" charset="0"/>
              </a:rPr>
              <a:t>UPS Application</a:t>
            </a:r>
            <a:endParaRPr lang="zh-CN" altLang="en-US" dirty="0"/>
          </a:p>
        </p:txBody>
      </p:sp>
    </p:spTree>
    <p:extLst>
      <p:ext uri="{BB962C8B-B14F-4D97-AF65-F5344CB8AC3E}">
        <p14:creationId xmlns:p14="http://schemas.microsoft.com/office/powerpoint/2010/main" val="2167977816"/>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265113" indent="-265113" eaLnBrk="0" hangingPunct="0">
              <a:lnSpc>
                <a:spcPct val="130000"/>
              </a:lnSpc>
              <a:buClr>
                <a:schemeClr val="bg1">
                  <a:lumMod val="50000"/>
                </a:schemeClr>
              </a:buClr>
              <a:buSzPct val="60000"/>
            </a:pPr>
            <a:r>
              <a:rPr lang="en-US" altLang="zh-CN" dirty="0">
                <a:solidFill>
                  <a:srgbClr val="990000"/>
                </a:solidFill>
                <a:ea typeface="Arial Unicode MS" pitchFamily="34" charset="-122"/>
                <a:cs typeface="Arial Unicode MS" pitchFamily="34" charset="-122"/>
                <a:sym typeface="Arial" charset="0"/>
              </a:rPr>
              <a:t>IT equipment</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Server and storage device</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Switch and router</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Terminal</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ATM</a:t>
            </a:r>
          </a:p>
          <a:p>
            <a:endParaRPr lang="zh-CN" altLang="en-US" dirty="0"/>
          </a:p>
        </p:txBody>
      </p:sp>
      <p:sp>
        <p:nvSpPr>
          <p:cNvPr id="34819" name="Text Box 35"/>
          <p:cNvSpPr txBox="1">
            <a:spLocks noChangeArrowheads="1"/>
          </p:cNvSpPr>
          <p:nvPr/>
        </p:nvSpPr>
        <p:spPr bwMode="auto">
          <a:xfrm>
            <a:off x="695726" y="5083585"/>
            <a:ext cx="1152127" cy="307777"/>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Data center</a:t>
            </a:r>
          </a:p>
        </p:txBody>
      </p:sp>
      <p:sp>
        <p:nvSpPr>
          <p:cNvPr id="34820" name="Text Box 36"/>
          <p:cNvSpPr txBox="1">
            <a:spLocks noChangeArrowheads="1"/>
          </p:cNvSpPr>
          <p:nvPr/>
        </p:nvSpPr>
        <p:spPr bwMode="auto">
          <a:xfrm>
            <a:off x="695726" y="3391311"/>
            <a:ext cx="1144985" cy="954087"/>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Enterprise network equipment room</a:t>
            </a:r>
          </a:p>
        </p:txBody>
      </p:sp>
      <p:sp>
        <p:nvSpPr>
          <p:cNvPr id="34821" name="Text Box 37"/>
          <p:cNvSpPr txBox="1">
            <a:spLocks noChangeArrowheads="1"/>
          </p:cNvSpPr>
          <p:nvPr/>
        </p:nvSpPr>
        <p:spPr bwMode="auto">
          <a:xfrm>
            <a:off x="4451039" y="4830961"/>
            <a:ext cx="1113522" cy="739775"/>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System control center</a:t>
            </a:r>
          </a:p>
        </p:txBody>
      </p:sp>
      <p:pic>
        <p:nvPicPr>
          <p:cNvPr id="34822" name="Picture 38" descr="138"/>
          <p:cNvPicPr>
            <a:picLocks noChangeAspect="1" noChangeArrowheads="1"/>
          </p:cNvPicPr>
          <p:nvPr/>
        </p:nvPicPr>
        <p:blipFill>
          <a:blip r:embed="rId3" cstate="print"/>
          <a:srcRect/>
          <a:stretch>
            <a:fillRect/>
          </a:stretch>
        </p:blipFill>
        <p:spPr bwMode="auto">
          <a:xfrm>
            <a:off x="5675373" y="4624796"/>
            <a:ext cx="1187934" cy="1225550"/>
          </a:xfrm>
          <a:prstGeom prst="rect">
            <a:avLst/>
          </a:prstGeom>
          <a:noFill/>
          <a:ln w="9525">
            <a:noFill/>
            <a:miter lim="800000"/>
            <a:headEnd/>
            <a:tailEnd/>
          </a:ln>
        </p:spPr>
      </p:pic>
      <p:pic>
        <p:nvPicPr>
          <p:cNvPr id="34823" name="Picture 39" descr="IDC机房7"/>
          <p:cNvPicPr>
            <a:picLocks noChangeArrowheads="1"/>
          </p:cNvPicPr>
          <p:nvPr/>
        </p:nvPicPr>
        <p:blipFill>
          <a:blip r:embed="rId4" cstate="print"/>
          <a:srcRect/>
          <a:stretch>
            <a:fillRect/>
          </a:stretch>
        </p:blipFill>
        <p:spPr bwMode="auto">
          <a:xfrm>
            <a:off x="1847853" y="4626384"/>
            <a:ext cx="1187934" cy="1223962"/>
          </a:xfrm>
          <a:prstGeom prst="rect">
            <a:avLst/>
          </a:prstGeom>
          <a:noFill/>
          <a:ln w="9525">
            <a:noFill/>
            <a:miter lim="800000"/>
            <a:headEnd/>
            <a:tailEnd/>
          </a:ln>
        </p:spPr>
      </p:pic>
      <p:pic>
        <p:nvPicPr>
          <p:cNvPr id="34824" name="Picture 40" descr="网络机房1"/>
          <p:cNvPicPr>
            <a:picLocks noChangeArrowheads="1"/>
          </p:cNvPicPr>
          <p:nvPr/>
        </p:nvPicPr>
        <p:blipFill>
          <a:blip r:embed="rId5" cstate="print"/>
          <a:srcRect/>
          <a:stretch>
            <a:fillRect/>
          </a:stretch>
        </p:blipFill>
        <p:spPr bwMode="auto">
          <a:xfrm>
            <a:off x="1847853" y="3256373"/>
            <a:ext cx="1187934" cy="1223963"/>
          </a:xfrm>
          <a:prstGeom prst="rect">
            <a:avLst/>
          </a:prstGeom>
          <a:noFill/>
          <a:ln w="9525">
            <a:noFill/>
            <a:miter lim="800000"/>
            <a:headEnd/>
            <a:tailEnd/>
          </a:ln>
        </p:spPr>
      </p:pic>
      <p:pic>
        <p:nvPicPr>
          <p:cNvPr id="34828" name="图片 21" descr="制造业1.jpg"/>
          <p:cNvPicPr>
            <a:picLocks/>
          </p:cNvPicPr>
          <p:nvPr/>
        </p:nvPicPr>
        <p:blipFill>
          <a:blip r:embed="rId6" cstate="print"/>
          <a:srcRect/>
          <a:stretch>
            <a:fillRect/>
          </a:stretch>
        </p:blipFill>
        <p:spPr bwMode="auto">
          <a:xfrm>
            <a:off x="5675373" y="3256373"/>
            <a:ext cx="1187934" cy="1223963"/>
          </a:xfrm>
          <a:prstGeom prst="rect">
            <a:avLst/>
          </a:prstGeom>
          <a:noFill/>
          <a:ln w="9525">
            <a:noFill/>
            <a:miter lim="800000"/>
            <a:headEnd/>
            <a:tailEnd/>
          </a:ln>
        </p:spPr>
      </p:pic>
      <p:sp>
        <p:nvSpPr>
          <p:cNvPr id="34829" name="Text Box 37"/>
          <p:cNvSpPr txBox="1">
            <a:spLocks noChangeArrowheads="1"/>
          </p:cNvSpPr>
          <p:nvPr/>
        </p:nvSpPr>
        <p:spPr bwMode="auto">
          <a:xfrm>
            <a:off x="4286373" y="3499260"/>
            <a:ext cx="1424807" cy="523220"/>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Automated production line</a:t>
            </a:r>
          </a:p>
        </p:txBody>
      </p:sp>
      <p:pic>
        <p:nvPicPr>
          <p:cNvPr id="34830" name="Picture 2"/>
          <p:cNvPicPr>
            <a:picLocks noChangeArrowheads="1"/>
          </p:cNvPicPr>
          <p:nvPr/>
        </p:nvPicPr>
        <p:blipFill>
          <a:blip r:embed="rId7" cstate="print"/>
          <a:srcRect/>
          <a:stretch>
            <a:fillRect/>
          </a:stretch>
        </p:blipFill>
        <p:spPr bwMode="auto">
          <a:xfrm>
            <a:off x="9332427" y="3256373"/>
            <a:ext cx="1187934" cy="1223963"/>
          </a:xfrm>
          <a:prstGeom prst="rect">
            <a:avLst/>
          </a:prstGeom>
          <a:noFill/>
          <a:ln w="9525">
            <a:noFill/>
            <a:miter lim="800000"/>
            <a:headEnd/>
            <a:tailEnd/>
          </a:ln>
        </p:spPr>
      </p:pic>
      <p:pic>
        <p:nvPicPr>
          <p:cNvPr id="18435" name="Picture 3"/>
          <p:cNvPicPr>
            <a:picLocks noChangeArrowheads="1"/>
          </p:cNvPicPr>
          <p:nvPr/>
        </p:nvPicPr>
        <p:blipFill>
          <a:blip r:embed="rId8" cstate="print"/>
          <a:srcRect/>
          <a:stretch>
            <a:fillRect/>
          </a:stretch>
        </p:blipFill>
        <p:spPr bwMode="auto">
          <a:xfrm>
            <a:off x="9332427" y="4624524"/>
            <a:ext cx="1187934" cy="1223962"/>
          </a:xfrm>
          <a:prstGeom prst="rect">
            <a:avLst/>
          </a:prstGeom>
          <a:noFill/>
          <a:ln w="9525">
            <a:solidFill>
              <a:schemeClr val="bg1">
                <a:lumMod val="85000"/>
              </a:schemeClr>
            </a:solidFill>
            <a:miter lim="800000"/>
            <a:headEnd/>
            <a:tailEnd/>
          </a:ln>
        </p:spPr>
      </p:pic>
      <p:sp>
        <p:nvSpPr>
          <p:cNvPr id="34832" name="Text Box 37"/>
          <p:cNvSpPr txBox="1">
            <a:spLocks noChangeArrowheads="1"/>
          </p:cNvSpPr>
          <p:nvPr/>
        </p:nvSpPr>
        <p:spPr bwMode="auto">
          <a:xfrm>
            <a:off x="8103700" y="4840548"/>
            <a:ext cx="1200011" cy="523220"/>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Household acoustics</a:t>
            </a:r>
          </a:p>
        </p:txBody>
      </p:sp>
      <p:sp>
        <p:nvSpPr>
          <p:cNvPr id="34833" name="Text Box 37"/>
          <p:cNvSpPr txBox="1">
            <a:spLocks noChangeArrowheads="1"/>
          </p:cNvSpPr>
          <p:nvPr/>
        </p:nvSpPr>
        <p:spPr bwMode="auto">
          <a:xfrm>
            <a:off x="8396324" y="3832437"/>
            <a:ext cx="832031" cy="307975"/>
          </a:xfrm>
          <a:prstGeom prst="rect">
            <a:avLst/>
          </a:prstGeom>
          <a:noFill/>
          <a:ln w="9525">
            <a:noFill/>
            <a:miter lim="800000"/>
            <a:headEnd/>
            <a:tailEnd/>
          </a:ln>
        </p:spPr>
        <p:txBody>
          <a:bodyPr>
            <a:spAutoFit/>
          </a:bodyPr>
          <a:lstStyle/>
          <a:p>
            <a:pPr algn="ct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Office</a:t>
            </a:r>
          </a:p>
        </p:txBody>
      </p:sp>
      <p:sp>
        <p:nvSpPr>
          <p:cNvPr id="18" name="标题 17"/>
          <p:cNvSpPr>
            <a:spLocks noGrp="1"/>
          </p:cNvSpPr>
          <p:nvPr>
            <p:ph type="title"/>
          </p:nvPr>
        </p:nvSpPr>
        <p:spPr/>
        <p:txBody>
          <a:bodyPr/>
          <a:lstStyle/>
          <a:p>
            <a:r>
              <a:rPr lang="en-US" altLang="zh-CN" dirty="0" smtClean="0">
                <a:sym typeface="Arial" charset="0"/>
              </a:rPr>
              <a:t>UPS Load Types</a:t>
            </a:r>
            <a:endParaRPr lang="zh-CN" altLang="en-US" dirty="0"/>
          </a:p>
        </p:txBody>
      </p:sp>
      <p:sp>
        <p:nvSpPr>
          <p:cNvPr id="19" name="文本占位符 1"/>
          <p:cNvSpPr txBox="1">
            <a:spLocks/>
          </p:cNvSpPr>
          <p:nvPr/>
        </p:nvSpPr>
        <p:spPr bwMode="auto">
          <a:xfrm>
            <a:off x="4439325" y="1052513"/>
            <a:ext cx="3020114" cy="228107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265113" indent="-265113" eaLnBrk="0" hangingPunct="0">
              <a:lnSpc>
                <a:spcPct val="130000"/>
              </a:lnSpc>
              <a:buClr>
                <a:schemeClr val="bg1">
                  <a:lumMod val="50000"/>
                </a:schemeClr>
              </a:buClr>
              <a:buSzPct val="60000"/>
            </a:pPr>
            <a:r>
              <a:rPr lang="en-US" altLang="zh-CN" dirty="0">
                <a:solidFill>
                  <a:srgbClr val="990000"/>
                </a:solidFill>
                <a:ea typeface="Arial Unicode MS" pitchFamily="34" charset="-122"/>
                <a:cs typeface="Arial Unicode MS" pitchFamily="34" charset="-122"/>
                <a:sym typeface="Arial" charset="0"/>
              </a:rPr>
              <a:t>Industrial facilities</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Industrial control system</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Automated production line</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Precision </a:t>
            </a:r>
            <a:r>
              <a:rPr lang="en-US" altLang="zh-CN" sz="1400" dirty="0" smtClean="0">
                <a:solidFill>
                  <a:srgbClr val="000000"/>
                </a:solidFill>
                <a:ea typeface="Arial Unicode MS" pitchFamily="34" charset="-122"/>
                <a:cs typeface="Arial Unicode MS" pitchFamily="34" charset="-122"/>
                <a:sym typeface="Arial" charset="0"/>
              </a:rPr>
              <a:t>instrument</a:t>
            </a:r>
            <a:endParaRPr lang="en-US" altLang="zh-CN" sz="1400" dirty="0">
              <a:solidFill>
                <a:srgbClr val="000000"/>
              </a:solidFill>
              <a:ea typeface="Arial Unicode MS" pitchFamily="34" charset="-122"/>
              <a:cs typeface="Arial Unicode MS" pitchFamily="34" charset="-122"/>
              <a:sym typeface="Arial" charset="0"/>
            </a:endParaRPr>
          </a:p>
        </p:txBody>
      </p:sp>
      <p:sp>
        <p:nvSpPr>
          <p:cNvPr id="20" name="文本占位符 1"/>
          <p:cNvSpPr txBox="1">
            <a:spLocks/>
          </p:cNvSpPr>
          <p:nvPr/>
        </p:nvSpPr>
        <p:spPr bwMode="auto">
          <a:xfrm>
            <a:off x="8346815" y="1110241"/>
            <a:ext cx="3020114" cy="228107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265113" indent="-265113" eaLnBrk="0" hangingPunct="0">
              <a:lnSpc>
                <a:spcPct val="130000"/>
              </a:lnSpc>
              <a:buClr>
                <a:schemeClr val="bg1">
                  <a:lumMod val="50000"/>
                </a:schemeClr>
              </a:buClr>
              <a:buSzPct val="60000"/>
            </a:pPr>
            <a:r>
              <a:rPr lang="en-US" altLang="zh-CN" dirty="0">
                <a:solidFill>
                  <a:srgbClr val="990000"/>
                </a:solidFill>
                <a:ea typeface="Arial Unicode MS" pitchFamily="34" charset="-122"/>
                <a:cs typeface="Arial Unicode MS" pitchFamily="34" charset="-122"/>
                <a:sym typeface="Arial" charset="0"/>
              </a:rPr>
              <a:t>Personal use</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PC</a:t>
            </a:r>
          </a:p>
          <a:p>
            <a:pPr marL="759600" lvl="2" indent="-302400" eaLnBrk="0" hangingPunct="0">
              <a:lnSpc>
                <a:spcPct val="130000"/>
              </a:lnSpc>
              <a:buClr>
                <a:schemeClr val="tx1"/>
              </a:buClr>
              <a:buFont typeface="Wingdings" pitchFamily="2" charset="2"/>
              <a:buChar char="p"/>
            </a:pPr>
            <a:r>
              <a:rPr lang="en-US" altLang="zh-CN" sz="1400" dirty="0">
                <a:solidFill>
                  <a:srgbClr val="000000"/>
                </a:solidFill>
                <a:ea typeface="Arial Unicode MS" pitchFamily="34" charset="-122"/>
                <a:cs typeface="Arial Unicode MS" pitchFamily="34" charset="-122"/>
                <a:sym typeface="Arial" charset="0"/>
              </a:rPr>
              <a:t>Household appliance such as acoustics</a:t>
            </a:r>
          </a:p>
        </p:txBody>
      </p:sp>
    </p:spTree>
    <p:extLst>
      <p:ext uri="{BB962C8B-B14F-4D97-AF65-F5344CB8AC3E}">
        <p14:creationId xmlns:p14="http://schemas.microsoft.com/office/powerpoint/2010/main" val="834545159"/>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4"/>
          <p:cNvGrpSpPr>
            <a:grpSpLocks/>
          </p:cNvGrpSpPr>
          <p:nvPr/>
        </p:nvGrpSpPr>
        <p:grpSpPr bwMode="auto">
          <a:xfrm>
            <a:off x="6347319" y="3182340"/>
            <a:ext cx="4155389" cy="2740025"/>
            <a:chOff x="5161483" y="1790700"/>
            <a:chExt cx="5976664" cy="4235921"/>
          </a:xfrm>
        </p:grpSpPr>
        <p:sp>
          <p:nvSpPr>
            <p:cNvPr id="86" name="矩形 85"/>
            <p:cNvSpPr/>
            <p:nvPr/>
          </p:nvSpPr>
          <p:spPr bwMode="auto">
            <a:xfrm>
              <a:off x="5161483" y="1790700"/>
              <a:ext cx="5976664" cy="4235921"/>
            </a:xfrm>
            <a:prstGeom prst="rect">
              <a:avLst/>
            </a:prstGeom>
            <a:noFill/>
            <a:ln w="15875">
              <a:solidFill>
                <a:schemeClr val="bg1">
                  <a:lumMod val="85000"/>
                </a:schemeClr>
              </a:solidFill>
              <a:miter lim="800000"/>
              <a:headEnd/>
              <a:tailEnd/>
            </a:ln>
          </p:spPr>
          <p:txBody>
            <a:bodyPr wrap="none" lIns="0" tIns="0" rIns="0" bIns="0" anchor="ctr"/>
            <a:lstStyle/>
            <a:p>
              <a:pPr algn="ctr" eaLnBrk="0" fontAlgn="ctr" hangingPunct="0">
                <a:defRPr/>
              </a:pPr>
              <a:endParaRPr lang="en-US" altLang="zh-CN" sz="1300" b="1" dirty="0">
                <a:solidFill>
                  <a:srgbClr val="FFFFFF"/>
                </a:solidFill>
                <a:latin typeface="Arial"/>
                <a:ea typeface="Arial Unicode MS" pitchFamily="34" charset="-122"/>
                <a:cs typeface="Arial Unicode MS" pitchFamily="34" charset="-122"/>
              </a:endParaRPr>
            </a:p>
          </p:txBody>
        </p:sp>
        <p:cxnSp>
          <p:nvCxnSpPr>
            <p:cNvPr id="87" name="直接连接符 86"/>
            <p:cNvCxnSpPr/>
            <p:nvPr/>
          </p:nvCxnSpPr>
          <p:spPr>
            <a:xfrm>
              <a:off x="9729154" y="3702508"/>
              <a:ext cx="397189" cy="0"/>
            </a:xfrm>
            <a:prstGeom prst="line">
              <a:avLst/>
            </a:prstGeom>
            <a:ln w="3810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auto">
            <a:xfrm>
              <a:off x="9513440" y="4063274"/>
              <a:ext cx="0" cy="431936"/>
            </a:xfrm>
            <a:prstGeom prst="line">
              <a:avLst/>
            </a:prstGeom>
            <a:ln w="38100">
              <a:solidFill>
                <a:schemeClr val="bg1">
                  <a:lumMod val="75000"/>
                </a:schemeClr>
              </a:solidFill>
              <a:prstDash val="sysDash"/>
            </a:ln>
            <a:extLst/>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auto">
            <a:xfrm>
              <a:off x="7727802" y="4063274"/>
              <a:ext cx="0" cy="287139"/>
            </a:xfrm>
            <a:prstGeom prst="line">
              <a:avLst/>
            </a:prstGeom>
            <a:ln w="38100">
              <a:solidFill>
                <a:srgbClr val="333399"/>
              </a:solidFill>
            </a:ln>
            <a:extLst/>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698518" y="2166189"/>
              <a:ext cx="1578483" cy="0"/>
            </a:xfrm>
            <a:prstGeom prst="line">
              <a:avLst/>
            </a:prstGeom>
            <a:ln w="38100">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6875" name="Picture 515" descr="图片726"/>
            <p:cNvPicPr>
              <a:picLocks noChangeAspect="1" noChangeArrowheads="1"/>
            </p:cNvPicPr>
            <p:nvPr/>
          </p:nvPicPr>
          <p:blipFill>
            <a:blip r:embed="rId3" cstate="print"/>
            <a:srcRect/>
            <a:stretch>
              <a:fillRect/>
            </a:stretch>
          </p:blipFill>
          <p:spPr bwMode="auto">
            <a:xfrm>
              <a:off x="5908171" y="1817258"/>
              <a:ext cx="873063" cy="703898"/>
            </a:xfrm>
            <a:prstGeom prst="rect">
              <a:avLst/>
            </a:prstGeom>
            <a:noFill/>
            <a:ln w="9525">
              <a:noFill/>
              <a:miter lim="800000"/>
              <a:headEnd/>
              <a:tailEnd/>
            </a:ln>
          </p:spPr>
        </p:pic>
        <p:grpSp>
          <p:nvGrpSpPr>
            <p:cNvPr id="4" name="Group 7"/>
            <p:cNvGrpSpPr>
              <a:grpSpLocks/>
            </p:cNvGrpSpPr>
            <p:nvPr/>
          </p:nvGrpSpPr>
          <p:grpSpPr bwMode="auto">
            <a:xfrm>
              <a:off x="5961866" y="2594924"/>
              <a:ext cx="765672" cy="585842"/>
              <a:chOff x="2498" y="163"/>
              <a:chExt cx="610" cy="456"/>
            </a:xfrm>
          </p:grpSpPr>
          <p:sp>
            <p:nvSpPr>
              <p:cNvPr id="37002" name="AutoShape 8"/>
              <p:cNvSpPr>
                <a:spLocks noChangeAspect="1" noChangeArrowheads="1" noTextEdit="1"/>
              </p:cNvSpPr>
              <p:nvPr/>
            </p:nvSpPr>
            <p:spPr bwMode="auto">
              <a:xfrm>
                <a:off x="2498" y="163"/>
                <a:ext cx="610" cy="456"/>
              </a:xfrm>
              <a:prstGeom prst="rect">
                <a:avLst/>
              </a:prstGeom>
              <a:noFill/>
              <a:ln w="9525">
                <a:noFill/>
                <a:miter lim="800000"/>
                <a:headEnd/>
                <a:tailEnd/>
              </a:ln>
            </p:spPr>
            <p:txBody>
              <a:bodyPr/>
              <a:lstStyle/>
              <a:p>
                <a:endParaRPr lang="zh-CN" altLang="en-US"/>
              </a:p>
            </p:txBody>
          </p:sp>
          <p:sp>
            <p:nvSpPr>
              <p:cNvPr id="37003" name="Freeform 9"/>
              <p:cNvSpPr>
                <a:spLocks/>
              </p:cNvSpPr>
              <p:nvPr/>
            </p:nvSpPr>
            <p:spPr bwMode="auto">
              <a:xfrm>
                <a:off x="2520" y="394"/>
                <a:ext cx="528" cy="215"/>
              </a:xfrm>
              <a:custGeom>
                <a:avLst/>
                <a:gdLst>
                  <a:gd name="T0" fmla="*/ 528 w 528"/>
                  <a:gd name="T1" fmla="*/ 215 h 215"/>
                  <a:gd name="T2" fmla="*/ 3 w 528"/>
                  <a:gd name="T3" fmla="*/ 48 h 215"/>
                  <a:gd name="T4" fmla="*/ 0 w 528"/>
                  <a:gd name="T5" fmla="*/ 0 h 215"/>
                  <a:gd name="T6" fmla="*/ 528 w 528"/>
                  <a:gd name="T7" fmla="*/ 168 h 215"/>
                  <a:gd name="T8" fmla="*/ 528 w 528"/>
                  <a:gd name="T9" fmla="*/ 215 h 215"/>
                  <a:gd name="T10" fmla="*/ 0 60000 65536"/>
                  <a:gd name="T11" fmla="*/ 0 60000 65536"/>
                  <a:gd name="T12" fmla="*/ 0 60000 65536"/>
                  <a:gd name="T13" fmla="*/ 0 60000 65536"/>
                  <a:gd name="T14" fmla="*/ 0 60000 65536"/>
                  <a:gd name="T15" fmla="*/ 0 w 528"/>
                  <a:gd name="T16" fmla="*/ 0 h 215"/>
                  <a:gd name="T17" fmla="*/ 528 w 528"/>
                  <a:gd name="T18" fmla="*/ 215 h 215"/>
                </a:gdLst>
                <a:ahLst/>
                <a:cxnLst>
                  <a:cxn ang="T10">
                    <a:pos x="T0" y="T1"/>
                  </a:cxn>
                  <a:cxn ang="T11">
                    <a:pos x="T2" y="T3"/>
                  </a:cxn>
                  <a:cxn ang="T12">
                    <a:pos x="T4" y="T5"/>
                  </a:cxn>
                  <a:cxn ang="T13">
                    <a:pos x="T6" y="T7"/>
                  </a:cxn>
                  <a:cxn ang="T14">
                    <a:pos x="T8" y="T9"/>
                  </a:cxn>
                </a:cxnLst>
                <a:rect l="T15" t="T16" r="T17" b="T18"/>
                <a:pathLst>
                  <a:path w="528" h="215">
                    <a:moveTo>
                      <a:pt x="528" y="215"/>
                    </a:moveTo>
                    <a:lnTo>
                      <a:pt x="3" y="48"/>
                    </a:lnTo>
                    <a:lnTo>
                      <a:pt x="0" y="0"/>
                    </a:lnTo>
                    <a:lnTo>
                      <a:pt x="528" y="168"/>
                    </a:lnTo>
                    <a:lnTo>
                      <a:pt x="528" y="215"/>
                    </a:lnTo>
                    <a:close/>
                  </a:path>
                </a:pathLst>
              </a:custGeom>
              <a:solidFill>
                <a:srgbClr val="456488"/>
              </a:solidFill>
              <a:ln w="9525">
                <a:noFill/>
                <a:round/>
                <a:headEnd/>
                <a:tailEnd/>
              </a:ln>
            </p:spPr>
            <p:txBody>
              <a:bodyPr/>
              <a:lstStyle/>
              <a:p>
                <a:endParaRPr lang="zh-CN" altLang="en-US"/>
              </a:p>
            </p:txBody>
          </p:sp>
          <p:sp>
            <p:nvSpPr>
              <p:cNvPr id="37004" name="Freeform 10"/>
              <p:cNvSpPr>
                <a:spLocks/>
              </p:cNvSpPr>
              <p:nvPr/>
            </p:nvSpPr>
            <p:spPr bwMode="auto">
              <a:xfrm>
                <a:off x="2504" y="394"/>
                <a:ext cx="544" cy="174"/>
              </a:xfrm>
              <a:custGeom>
                <a:avLst/>
                <a:gdLst>
                  <a:gd name="T0" fmla="*/ 528 w 544"/>
                  <a:gd name="T1" fmla="*/ 174 h 174"/>
                  <a:gd name="T2" fmla="*/ 0 w 544"/>
                  <a:gd name="T3" fmla="*/ 10 h 174"/>
                  <a:gd name="T4" fmla="*/ 16 w 544"/>
                  <a:gd name="T5" fmla="*/ 0 h 174"/>
                  <a:gd name="T6" fmla="*/ 544 w 544"/>
                  <a:gd name="T7" fmla="*/ 168 h 174"/>
                  <a:gd name="T8" fmla="*/ 528 w 544"/>
                  <a:gd name="T9" fmla="*/ 174 h 174"/>
                  <a:gd name="T10" fmla="*/ 0 60000 65536"/>
                  <a:gd name="T11" fmla="*/ 0 60000 65536"/>
                  <a:gd name="T12" fmla="*/ 0 60000 65536"/>
                  <a:gd name="T13" fmla="*/ 0 60000 65536"/>
                  <a:gd name="T14" fmla="*/ 0 60000 65536"/>
                  <a:gd name="T15" fmla="*/ 0 w 544"/>
                  <a:gd name="T16" fmla="*/ 0 h 174"/>
                  <a:gd name="T17" fmla="*/ 544 w 544"/>
                  <a:gd name="T18" fmla="*/ 174 h 174"/>
                </a:gdLst>
                <a:ahLst/>
                <a:cxnLst>
                  <a:cxn ang="T10">
                    <a:pos x="T0" y="T1"/>
                  </a:cxn>
                  <a:cxn ang="T11">
                    <a:pos x="T2" y="T3"/>
                  </a:cxn>
                  <a:cxn ang="T12">
                    <a:pos x="T4" y="T5"/>
                  </a:cxn>
                  <a:cxn ang="T13">
                    <a:pos x="T6" y="T7"/>
                  </a:cxn>
                  <a:cxn ang="T14">
                    <a:pos x="T8" y="T9"/>
                  </a:cxn>
                </a:cxnLst>
                <a:rect l="T15" t="T16" r="T17" b="T18"/>
                <a:pathLst>
                  <a:path w="544" h="174">
                    <a:moveTo>
                      <a:pt x="528" y="174"/>
                    </a:moveTo>
                    <a:lnTo>
                      <a:pt x="0" y="10"/>
                    </a:lnTo>
                    <a:lnTo>
                      <a:pt x="16" y="0"/>
                    </a:lnTo>
                    <a:lnTo>
                      <a:pt x="544" y="168"/>
                    </a:lnTo>
                    <a:lnTo>
                      <a:pt x="528" y="174"/>
                    </a:lnTo>
                    <a:close/>
                  </a:path>
                </a:pathLst>
              </a:custGeom>
              <a:solidFill>
                <a:srgbClr val="5D7695"/>
              </a:solidFill>
              <a:ln w="9525">
                <a:noFill/>
                <a:round/>
                <a:headEnd/>
                <a:tailEnd/>
              </a:ln>
            </p:spPr>
            <p:txBody>
              <a:bodyPr/>
              <a:lstStyle/>
              <a:p>
                <a:endParaRPr lang="zh-CN" altLang="en-US"/>
              </a:p>
            </p:txBody>
          </p:sp>
          <p:sp>
            <p:nvSpPr>
              <p:cNvPr id="37005" name="Freeform 11"/>
              <p:cNvSpPr>
                <a:spLocks/>
              </p:cNvSpPr>
              <p:nvPr/>
            </p:nvSpPr>
            <p:spPr bwMode="auto">
              <a:xfrm>
                <a:off x="2501" y="404"/>
                <a:ext cx="531" cy="167"/>
              </a:xfrm>
              <a:custGeom>
                <a:avLst/>
                <a:gdLst>
                  <a:gd name="T0" fmla="*/ 531 w 531"/>
                  <a:gd name="T1" fmla="*/ 164 h 167"/>
                  <a:gd name="T2" fmla="*/ 3 w 531"/>
                  <a:gd name="T3" fmla="*/ 0 h 167"/>
                  <a:gd name="T4" fmla="*/ 0 w 531"/>
                  <a:gd name="T5" fmla="*/ 0 h 167"/>
                  <a:gd name="T6" fmla="*/ 527 w 531"/>
                  <a:gd name="T7" fmla="*/ 167 h 167"/>
                  <a:gd name="T8" fmla="*/ 531 w 531"/>
                  <a:gd name="T9" fmla="*/ 164 h 167"/>
                  <a:gd name="T10" fmla="*/ 0 60000 65536"/>
                  <a:gd name="T11" fmla="*/ 0 60000 65536"/>
                  <a:gd name="T12" fmla="*/ 0 60000 65536"/>
                  <a:gd name="T13" fmla="*/ 0 60000 65536"/>
                  <a:gd name="T14" fmla="*/ 0 60000 65536"/>
                  <a:gd name="T15" fmla="*/ 0 w 531"/>
                  <a:gd name="T16" fmla="*/ 0 h 167"/>
                  <a:gd name="T17" fmla="*/ 531 w 531"/>
                  <a:gd name="T18" fmla="*/ 167 h 167"/>
                </a:gdLst>
                <a:ahLst/>
                <a:cxnLst>
                  <a:cxn ang="T10">
                    <a:pos x="T0" y="T1"/>
                  </a:cxn>
                  <a:cxn ang="T11">
                    <a:pos x="T2" y="T3"/>
                  </a:cxn>
                  <a:cxn ang="T12">
                    <a:pos x="T4" y="T5"/>
                  </a:cxn>
                  <a:cxn ang="T13">
                    <a:pos x="T6" y="T7"/>
                  </a:cxn>
                  <a:cxn ang="T14">
                    <a:pos x="T8" y="T9"/>
                  </a:cxn>
                </a:cxnLst>
                <a:rect l="T15" t="T16" r="T17" b="T18"/>
                <a:pathLst>
                  <a:path w="531" h="167">
                    <a:moveTo>
                      <a:pt x="531" y="164"/>
                    </a:moveTo>
                    <a:lnTo>
                      <a:pt x="3" y="0"/>
                    </a:lnTo>
                    <a:lnTo>
                      <a:pt x="0" y="0"/>
                    </a:lnTo>
                    <a:lnTo>
                      <a:pt x="527" y="167"/>
                    </a:lnTo>
                    <a:lnTo>
                      <a:pt x="531" y="164"/>
                    </a:lnTo>
                    <a:close/>
                  </a:path>
                </a:pathLst>
              </a:custGeom>
              <a:solidFill>
                <a:srgbClr val="8BA6BD"/>
              </a:solidFill>
              <a:ln w="9525">
                <a:noFill/>
                <a:round/>
                <a:headEnd/>
                <a:tailEnd/>
              </a:ln>
            </p:spPr>
            <p:txBody>
              <a:bodyPr/>
              <a:lstStyle/>
              <a:p>
                <a:endParaRPr lang="zh-CN" altLang="en-US"/>
              </a:p>
            </p:txBody>
          </p:sp>
          <p:sp>
            <p:nvSpPr>
              <p:cNvPr id="37006" name="Freeform 12"/>
              <p:cNvSpPr>
                <a:spLocks/>
              </p:cNvSpPr>
              <p:nvPr/>
            </p:nvSpPr>
            <p:spPr bwMode="auto">
              <a:xfrm>
                <a:off x="2514" y="442"/>
                <a:ext cx="534" cy="171"/>
              </a:xfrm>
              <a:custGeom>
                <a:avLst/>
                <a:gdLst>
                  <a:gd name="T0" fmla="*/ 524 w 534"/>
                  <a:gd name="T1" fmla="*/ 171 h 171"/>
                  <a:gd name="T2" fmla="*/ 0 w 534"/>
                  <a:gd name="T3" fmla="*/ 3 h 171"/>
                  <a:gd name="T4" fmla="*/ 9 w 534"/>
                  <a:gd name="T5" fmla="*/ 0 h 171"/>
                  <a:gd name="T6" fmla="*/ 534 w 534"/>
                  <a:gd name="T7" fmla="*/ 167 h 171"/>
                  <a:gd name="T8" fmla="*/ 524 w 534"/>
                  <a:gd name="T9" fmla="*/ 171 h 171"/>
                  <a:gd name="T10" fmla="*/ 0 60000 65536"/>
                  <a:gd name="T11" fmla="*/ 0 60000 65536"/>
                  <a:gd name="T12" fmla="*/ 0 60000 65536"/>
                  <a:gd name="T13" fmla="*/ 0 60000 65536"/>
                  <a:gd name="T14" fmla="*/ 0 60000 65536"/>
                  <a:gd name="T15" fmla="*/ 0 w 534"/>
                  <a:gd name="T16" fmla="*/ 0 h 171"/>
                  <a:gd name="T17" fmla="*/ 534 w 534"/>
                  <a:gd name="T18" fmla="*/ 171 h 171"/>
                </a:gdLst>
                <a:ahLst/>
                <a:cxnLst>
                  <a:cxn ang="T10">
                    <a:pos x="T0" y="T1"/>
                  </a:cxn>
                  <a:cxn ang="T11">
                    <a:pos x="T2" y="T3"/>
                  </a:cxn>
                  <a:cxn ang="T12">
                    <a:pos x="T4" y="T5"/>
                  </a:cxn>
                  <a:cxn ang="T13">
                    <a:pos x="T6" y="T7"/>
                  </a:cxn>
                  <a:cxn ang="T14">
                    <a:pos x="T8" y="T9"/>
                  </a:cxn>
                </a:cxnLst>
                <a:rect l="T15" t="T16" r="T17" b="T18"/>
                <a:pathLst>
                  <a:path w="534" h="171">
                    <a:moveTo>
                      <a:pt x="524" y="171"/>
                    </a:moveTo>
                    <a:lnTo>
                      <a:pt x="0" y="3"/>
                    </a:lnTo>
                    <a:lnTo>
                      <a:pt x="9" y="0"/>
                    </a:lnTo>
                    <a:lnTo>
                      <a:pt x="534" y="167"/>
                    </a:lnTo>
                    <a:lnTo>
                      <a:pt x="524" y="171"/>
                    </a:lnTo>
                    <a:close/>
                  </a:path>
                </a:pathLst>
              </a:custGeom>
              <a:solidFill>
                <a:srgbClr val="5D7695"/>
              </a:solidFill>
              <a:ln w="9525">
                <a:noFill/>
                <a:round/>
                <a:headEnd/>
                <a:tailEnd/>
              </a:ln>
            </p:spPr>
            <p:txBody>
              <a:bodyPr/>
              <a:lstStyle/>
              <a:p>
                <a:endParaRPr lang="zh-CN" altLang="en-US"/>
              </a:p>
            </p:txBody>
          </p:sp>
          <p:sp>
            <p:nvSpPr>
              <p:cNvPr id="37007" name="Freeform 13"/>
              <p:cNvSpPr>
                <a:spLocks/>
              </p:cNvSpPr>
              <p:nvPr/>
            </p:nvSpPr>
            <p:spPr bwMode="auto">
              <a:xfrm>
                <a:off x="2514" y="445"/>
                <a:ext cx="524" cy="171"/>
              </a:xfrm>
              <a:custGeom>
                <a:avLst/>
                <a:gdLst>
                  <a:gd name="T0" fmla="*/ 524 w 524"/>
                  <a:gd name="T1" fmla="*/ 168 h 171"/>
                  <a:gd name="T2" fmla="*/ 0 w 524"/>
                  <a:gd name="T3" fmla="*/ 0 h 171"/>
                  <a:gd name="T4" fmla="*/ 0 w 524"/>
                  <a:gd name="T5" fmla="*/ 3 h 171"/>
                  <a:gd name="T6" fmla="*/ 524 w 524"/>
                  <a:gd name="T7" fmla="*/ 171 h 171"/>
                  <a:gd name="T8" fmla="*/ 524 w 524"/>
                  <a:gd name="T9" fmla="*/ 168 h 171"/>
                  <a:gd name="T10" fmla="*/ 0 60000 65536"/>
                  <a:gd name="T11" fmla="*/ 0 60000 65536"/>
                  <a:gd name="T12" fmla="*/ 0 60000 65536"/>
                  <a:gd name="T13" fmla="*/ 0 60000 65536"/>
                  <a:gd name="T14" fmla="*/ 0 60000 65536"/>
                  <a:gd name="T15" fmla="*/ 0 w 524"/>
                  <a:gd name="T16" fmla="*/ 0 h 171"/>
                  <a:gd name="T17" fmla="*/ 524 w 524"/>
                  <a:gd name="T18" fmla="*/ 171 h 171"/>
                </a:gdLst>
                <a:ahLst/>
                <a:cxnLst>
                  <a:cxn ang="T10">
                    <a:pos x="T0" y="T1"/>
                  </a:cxn>
                  <a:cxn ang="T11">
                    <a:pos x="T2" y="T3"/>
                  </a:cxn>
                  <a:cxn ang="T12">
                    <a:pos x="T4" y="T5"/>
                  </a:cxn>
                  <a:cxn ang="T13">
                    <a:pos x="T6" y="T7"/>
                  </a:cxn>
                  <a:cxn ang="T14">
                    <a:pos x="T8" y="T9"/>
                  </a:cxn>
                </a:cxnLst>
                <a:rect l="T15" t="T16" r="T17" b="T18"/>
                <a:pathLst>
                  <a:path w="524" h="171">
                    <a:moveTo>
                      <a:pt x="524" y="168"/>
                    </a:moveTo>
                    <a:lnTo>
                      <a:pt x="0" y="0"/>
                    </a:lnTo>
                    <a:lnTo>
                      <a:pt x="0" y="3"/>
                    </a:lnTo>
                    <a:lnTo>
                      <a:pt x="524" y="171"/>
                    </a:lnTo>
                    <a:lnTo>
                      <a:pt x="524" y="168"/>
                    </a:lnTo>
                    <a:close/>
                  </a:path>
                </a:pathLst>
              </a:custGeom>
              <a:solidFill>
                <a:srgbClr val="8BA6BD"/>
              </a:solidFill>
              <a:ln w="9525">
                <a:noFill/>
                <a:round/>
                <a:headEnd/>
                <a:tailEnd/>
              </a:ln>
            </p:spPr>
            <p:txBody>
              <a:bodyPr/>
              <a:lstStyle/>
              <a:p>
                <a:endParaRPr lang="zh-CN" altLang="en-US"/>
              </a:p>
            </p:txBody>
          </p:sp>
          <p:sp>
            <p:nvSpPr>
              <p:cNvPr id="37008" name="Freeform 14"/>
              <p:cNvSpPr>
                <a:spLocks/>
              </p:cNvSpPr>
              <p:nvPr/>
            </p:nvSpPr>
            <p:spPr bwMode="auto">
              <a:xfrm>
                <a:off x="2571" y="176"/>
                <a:ext cx="89" cy="243"/>
              </a:xfrm>
              <a:custGeom>
                <a:avLst/>
                <a:gdLst>
                  <a:gd name="T0" fmla="*/ 89 w 89"/>
                  <a:gd name="T1" fmla="*/ 193 h 243"/>
                  <a:gd name="T2" fmla="*/ 0 w 89"/>
                  <a:gd name="T3" fmla="*/ 243 h 243"/>
                  <a:gd name="T4" fmla="*/ 0 w 89"/>
                  <a:gd name="T5" fmla="*/ 47 h 243"/>
                  <a:gd name="T6" fmla="*/ 89 w 89"/>
                  <a:gd name="T7" fmla="*/ 0 h 243"/>
                  <a:gd name="T8" fmla="*/ 89 w 89"/>
                  <a:gd name="T9" fmla="*/ 193 h 243"/>
                  <a:gd name="T10" fmla="*/ 0 60000 65536"/>
                  <a:gd name="T11" fmla="*/ 0 60000 65536"/>
                  <a:gd name="T12" fmla="*/ 0 60000 65536"/>
                  <a:gd name="T13" fmla="*/ 0 60000 65536"/>
                  <a:gd name="T14" fmla="*/ 0 60000 65536"/>
                  <a:gd name="T15" fmla="*/ 0 w 89"/>
                  <a:gd name="T16" fmla="*/ 0 h 243"/>
                  <a:gd name="T17" fmla="*/ 89 w 89"/>
                  <a:gd name="T18" fmla="*/ 243 h 243"/>
                </a:gdLst>
                <a:ahLst/>
                <a:cxnLst>
                  <a:cxn ang="T10">
                    <a:pos x="T0" y="T1"/>
                  </a:cxn>
                  <a:cxn ang="T11">
                    <a:pos x="T2" y="T3"/>
                  </a:cxn>
                  <a:cxn ang="T12">
                    <a:pos x="T4" y="T5"/>
                  </a:cxn>
                  <a:cxn ang="T13">
                    <a:pos x="T6" y="T7"/>
                  </a:cxn>
                  <a:cxn ang="T14">
                    <a:pos x="T8" y="T9"/>
                  </a:cxn>
                </a:cxnLst>
                <a:rect l="T15" t="T16" r="T17" b="T18"/>
                <a:pathLst>
                  <a:path w="89" h="243">
                    <a:moveTo>
                      <a:pt x="89" y="193"/>
                    </a:moveTo>
                    <a:lnTo>
                      <a:pt x="0" y="243"/>
                    </a:lnTo>
                    <a:lnTo>
                      <a:pt x="0" y="47"/>
                    </a:lnTo>
                    <a:lnTo>
                      <a:pt x="89" y="0"/>
                    </a:lnTo>
                    <a:lnTo>
                      <a:pt x="89" y="193"/>
                    </a:lnTo>
                    <a:close/>
                  </a:path>
                </a:pathLst>
              </a:custGeom>
              <a:solidFill>
                <a:srgbClr val="0B3C68"/>
              </a:solidFill>
              <a:ln w="9525">
                <a:noFill/>
                <a:round/>
                <a:headEnd/>
                <a:tailEnd/>
              </a:ln>
            </p:spPr>
            <p:txBody>
              <a:bodyPr/>
              <a:lstStyle/>
              <a:p>
                <a:endParaRPr lang="zh-CN" altLang="en-US"/>
              </a:p>
            </p:txBody>
          </p:sp>
          <p:sp>
            <p:nvSpPr>
              <p:cNvPr id="37009" name="Freeform 15"/>
              <p:cNvSpPr>
                <a:spLocks/>
              </p:cNvSpPr>
              <p:nvPr/>
            </p:nvSpPr>
            <p:spPr bwMode="auto">
              <a:xfrm>
                <a:off x="2517" y="210"/>
                <a:ext cx="54" cy="209"/>
              </a:xfrm>
              <a:custGeom>
                <a:avLst/>
                <a:gdLst>
                  <a:gd name="T0" fmla="*/ 0 w 54"/>
                  <a:gd name="T1" fmla="*/ 197 h 209"/>
                  <a:gd name="T2" fmla="*/ 54 w 54"/>
                  <a:gd name="T3" fmla="*/ 209 h 209"/>
                  <a:gd name="T4" fmla="*/ 54 w 54"/>
                  <a:gd name="T5" fmla="*/ 13 h 209"/>
                  <a:gd name="T6" fmla="*/ 0 w 54"/>
                  <a:gd name="T7" fmla="*/ 0 h 209"/>
                  <a:gd name="T8" fmla="*/ 0 w 54"/>
                  <a:gd name="T9" fmla="*/ 197 h 209"/>
                  <a:gd name="T10" fmla="*/ 0 60000 65536"/>
                  <a:gd name="T11" fmla="*/ 0 60000 65536"/>
                  <a:gd name="T12" fmla="*/ 0 60000 65536"/>
                  <a:gd name="T13" fmla="*/ 0 60000 65536"/>
                  <a:gd name="T14" fmla="*/ 0 60000 65536"/>
                  <a:gd name="T15" fmla="*/ 0 w 54"/>
                  <a:gd name="T16" fmla="*/ 0 h 209"/>
                  <a:gd name="T17" fmla="*/ 54 w 54"/>
                  <a:gd name="T18" fmla="*/ 209 h 209"/>
                </a:gdLst>
                <a:ahLst/>
                <a:cxnLst>
                  <a:cxn ang="T10">
                    <a:pos x="T0" y="T1"/>
                  </a:cxn>
                  <a:cxn ang="T11">
                    <a:pos x="T2" y="T3"/>
                  </a:cxn>
                  <a:cxn ang="T12">
                    <a:pos x="T4" y="T5"/>
                  </a:cxn>
                  <a:cxn ang="T13">
                    <a:pos x="T6" y="T7"/>
                  </a:cxn>
                  <a:cxn ang="T14">
                    <a:pos x="T8" y="T9"/>
                  </a:cxn>
                </a:cxnLst>
                <a:rect l="T15" t="T16" r="T17" b="T18"/>
                <a:pathLst>
                  <a:path w="54" h="209">
                    <a:moveTo>
                      <a:pt x="0" y="197"/>
                    </a:moveTo>
                    <a:lnTo>
                      <a:pt x="54" y="209"/>
                    </a:lnTo>
                    <a:lnTo>
                      <a:pt x="54" y="13"/>
                    </a:lnTo>
                    <a:lnTo>
                      <a:pt x="0" y="0"/>
                    </a:lnTo>
                    <a:lnTo>
                      <a:pt x="0" y="197"/>
                    </a:lnTo>
                    <a:close/>
                  </a:path>
                </a:pathLst>
              </a:custGeom>
              <a:solidFill>
                <a:srgbClr val="5D7695"/>
              </a:solidFill>
              <a:ln w="9525">
                <a:noFill/>
                <a:round/>
                <a:headEnd/>
                <a:tailEnd/>
              </a:ln>
            </p:spPr>
            <p:txBody>
              <a:bodyPr/>
              <a:lstStyle/>
              <a:p>
                <a:endParaRPr lang="zh-CN" altLang="en-US"/>
              </a:p>
            </p:txBody>
          </p:sp>
          <p:sp>
            <p:nvSpPr>
              <p:cNvPr id="37010" name="Freeform 16"/>
              <p:cNvSpPr>
                <a:spLocks/>
              </p:cNvSpPr>
              <p:nvPr/>
            </p:nvSpPr>
            <p:spPr bwMode="auto">
              <a:xfrm>
                <a:off x="2517" y="163"/>
                <a:ext cx="143" cy="60"/>
              </a:xfrm>
              <a:custGeom>
                <a:avLst/>
                <a:gdLst>
                  <a:gd name="T0" fmla="*/ 92 w 143"/>
                  <a:gd name="T1" fmla="*/ 0 h 60"/>
                  <a:gd name="T2" fmla="*/ 143 w 143"/>
                  <a:gd name="T3" fmla="*/ 13 h 60"/>
                  <a:gd name="T4" fmla="*/ 54 w 143"/>
                  <a:gd name="T5" fmla="*/ 60 h 60"/>
                  <a:gd name="T6" fmla="*/ 0 w 143"/>
                  <a:gd name="T7" fmla="*/ 47 h 60"/>
                  <a:gd name="T8" fmla="*/ 92 w 143"/>
                  <a:gd name="T9" fmla="*/ 0 h 60"/>
                  <a:gd name="T10" fmla="*/ 0 60000 65536"/>
                  <a:gd name="T11" fmla="*/ 0 60000 65536"/>
                  <a:gd name="T12" fmla="*/ 0 60000 65536"/>
                  <a:gd name="T13" fmla="*/ 0 60000 65536"/>
                  <a:gd name="T14" fmla="*/ 0 60000 65536"/>
                  <a:gd name="T15" fmla="*/ 0 w 143"/>
                  <a:gd name="T16" fmla="*/ 0 h 60"/>
                  <a:gd name="T17" fmla="*/ 143 w 143"/>
                  <a:gd name="T18" fmla="*/ 60 h 60"/>
                </a:gdLst>
                <a:ahLst/>
                <a:cxnLst>
                  <a:cxn ang="T10">
                    <a:pos x="T0" y="T1"/>
                  </a:cxn>
                  <a:cxn ang="T11">
                    <a:pos x="T2" y="T3"/>
                  </a:cxn>
                  <a:cxn ang="T12">
                    <a:pos x="T4" y="T5"/>
                  </a:cxn>
                  <a:cxn ang="T13">
                    <a:pos x="T6" y="T7"/>
                  </a:cxn>
                  <a:cxn ang="T14">
                    <a:pos x="T8" y="T9"/>
                  </a:cxn>
                </a:cxnLst>
                <a:rect l="T15" t="T16" r="T17" b="T18"/>
                <a:pathLst>
                  <a:path w="143" h="60">
                    <a:moveTo>
                      <a:pt x="92" y="0"/>
                    </a:moveTo>
                    <a:lnTo>
                      <a:pt x="143" y="13"/>
                    </a:lnTo>
                    <a:lnTo>
                      <a:pt x="54" y="60"/>
                    </a:lnTo>
                    <a:lnTo>
                      <a:pt x="0" y="47"/>
                    </a:lnTo>
                    <a:lnTo>
                      <a:pt x="92" y="0"/>
                    </a:lnTo>
                    <a:close/>
                  </a:path>
                </a:pathLst>
              </a:custGeom>
              <a:solidFill>
                <a:srgbClr val="456488"/>
              </a:solidFill>
              <a:ln w="9525">
                <a:noFill/>
                <a:round/>
                <a:headEnd/>
                <a:tailEnd/>
              </a:ln>
            </p:spPr>
            <p:txBody>
              <a:bodyPr/>
              <a:lstStyle/>
              <a:p>
                <a:endParaRPr lang="zh-CN" altLang="en-US"/>
              </a:p>
            </p:txBody>
          </p:sp>
          <p:sp>
            <p:nvSpPr>
              <p:cNvPr id="37011" name="Freeform 17"/>
              <p:cNvSpPr>
                <a:spLocks/>
              </p:cNvSpPr>
              <p:nvPr/>
            </p:nvSpPr>
            <p:spPr bwMode="auto">
              <a:xfrm>
                <a:off x="2631" y="220"/>
                <a:ext cx="70" cy="196"/>
              </a:xfrm>
              <a:custGeom>
                <a:avLst/>
                <a:gdLst>
                  <a:gd name="T0" fmla="*/ 70 w 70"/>
                  <a:gd name="T1" fmla="*/ 158 h 196"/>
                  <a:gd name="T2" fmla="*/ 0 w 70"/>
                  <a:gd name="T3" fmla="*/ 196 h 196"/>
                  <a:gd name="T4" fmla="*/ 0 w 70"/>
                  <a:gd name="T5" fmla="*/ 35 h 196"/>
                  <a:gd name="T6" fmla="*/ 70 w 70"/>
                  <a:gd name="T7" fmla="*/ 0 h 196"/>
                  <a:gd name="T8" fmla="*/ 70 w 70"/>
                  <a:gd name="T9" fmla="*/ 158 h 196"/>
                  <a:gd name="T10" fmla="*/ 0 60000 65536"/>
                  <a:gd name="T11" fmla="*/ 0 60000 65536"/>
                  <a:gd name="T12" fmla="*/ 0 60000 65536"/>
                  <a:gd name="T13" fmla="*/ 0 60000 65536"/>
                  <a:gd name="T14" fmla="*/ 0 60000 65536"/>
                  <a:gd name="T15" fmla="*/ 0 w 70"/>
                  <a:gd name="T16" fmla="*/ 0 h 196"/>
                  <a:gd name="T17" fmla="*/ 70 w 70"/>
                  <a:gd name="T18" fmla="*/ 196 h 196"/>
                </a:gdLst>
                <a:ahLst/>
                <a:cxnLst>
                  <a:cxn ang="T10">
                    <a:pos x="T0" y="T1"/>
                  </a:cxn>
                  <a:cxn ang="T11">
                    <a:pos x="T2" y="T3"/>
                  </a:cxn>
                  <a:cxn ang="T12">
                    <a:pos x="T4" y="T5"/>
                  </a:cxn>
                  <a:cxn ang="T13">
                    <a:pos x="T6" y="T7"/>
                  </a:cxn>
                  <a:cxn ang="T14">
                    <a:pos x="T8" y="T9"/>
                  </a:cxn>
                </a:cxnLst>
                <a:rect l="T15" t="T16" r="T17" b="T18"/>
                <a:pathLst>
                  <a:path w="70" h="196">
                    <a:moveTo>
                      <a:pt x="70" y="158"/>
                    </a:moveTo>
                    <a:lnTo>
                      <a:pt x="0" y="196"/>
                    </a:lnTo>
                    <a:lnTo>
                      <a:pt x="0" y="35"/>
                    </a:lnTo>
                    <a:lnTo>
                      <a:pt x="70" y="0"/>
                    </a:lnTo>
                    <a:lnTo>
                      <a:pt x="70" y="158"/>
                    </a:lnTo>
                    <a:close/>
                  </a:path>
                </a:pathLst>
              </a:custGeom>
              <a:solidFill>
                <a:srgbClr val="456488"/>
              </a:solidFill>
              <a:ln w="9525">
                <a:noFill/>
                <a:round/>
                <a:headEnd/>
                <a:tailEnd/>
              </a:ln>
            </p:spPr>
            <p:txBody>
              <a:bodyPr/>
              <a:lstStyle/>
              <a:p>
                <a:endParaRPr lang="zh-CN" altLang="en-US"/>
              </a:p>
            </p:txBody>
          </p:sp>
          <p:sp>
            <p:nvSpPr>
              <p:cNvPr id="37012" name="Freeform 18"/>
              <p:cNvSpPr>
                <a:spLocks/>
              </p:cNvSpPr>
              <p:nvPr/>
            </p:nvSpPr>
            <p:spPr bwMode="auto">
              <a:xfrm>
                <a:off x="2593" y="245"/>
                <a:ext cx="38" cy="171"/>
              </a:xfrm>
              <a:custGeom>
                <a:avLst/>
                <a:gdLst>
                  <a:gd name="T0" fmla="*/ 0 w 38"/>
                  <a:gd name="T1" fmla="*/ 159 h 171"/>
                  <a:gd name="T2" fmla="*/ 38 w 38"/>
                  <a:gd name="T3" fmla="*/ 171 h 171"/>
                  <a:gd name="T4" fmla="*/ 38 w 38"/>
                  <a:gd name="T5" fmla="*/ 10 h 171"/>
                  <a:gd name="T6" fmla="*/ 0 w 38"/>
                  <a:gd name="T7" fmla="*/ 0 h 171"/>
                  <a:gd name="T8" fmla="*/ 0 w 38"/>
                  <a:gd name="T9" fmla="*/ 159 h 171"/>
                  <a:gd name="T10" fmla="*/ 0 60000 65536"/>
                  <a:gd name="T11" fmla="*/ 0 60000 65536"/>
                  <a:gd name="T12" fmla="*/ 0 60000 65536"/>
                  <a:gd name="T13" fmla="*/ 0 60000 65536"/>
                  <a:gd name="T14" fmla="*/ 0 60000 65536"/>
                  <a:gd name="T15" fmla="*/ 0 w 38"/>
                  <a:gd name="T16" fmla="*/ 0 h 171"/>
                  <a:gd name="T17" fmla="*/ 38 w 38"/>
                  <a:gd name="T18" fmla="*/ 171 h 171"/>
                </a:gdLst>
                <a:ahLst/>
                <a:cxnLst>
                  <a:cxn ang="T10">
                    <a:pos x="T0" y="T1"/>
                  </a:cxn>
                  <a:cxn ang="T11">
                    <a:pos x="T2" y="T3"/>
                  </a:cxn>
                  <a:cxn ang="T12">
                    <a:pos x="T4" y="T5"/>
                  </a:cxn>
                  <a:cxn ang="T13">
                    <a:pos x="T6" y="T7"/>
                  </a:cxn>
                  <a:cxn ang="T14">
                    <a:pos x="T8" y="T9"/>
                  </a:cxn>
                </a:cxnLst>
                <a:rect l="T15" t="T16" r="T17" b="T18"/>
                <a:pathLst>
                  <a:path w="38" h="171">
                    <a:moveTo>
                      <a:pt x="0" y="159"/>
                    </a:moveTo>
                    <a:lnTo>
                      <a:pt x="38" y="171"/>
                    </a:lnTo>
                    <a:lnTo>
                      <a:pt x="38" y="10"/>
                    </a:lnTo>
                    <a:lnTo>
                      <a:pt x="0" y="0"/>
                    </a:lnTo>
                    <a:lnTo>
                      <a:pt x="0" y="159"/>
                    </a:lnTo>
                    <a:close/>
                  </a:path>
                </a:pathLst>
              </a:custGeom>
              <a:solidFill>
                <a:srgbClr val="8BA6BD"/>
              </a:solidFill>
              <a:ln w="9525">
                <a:noFill/>
                <a:round/>
                <a:headEnd/>
                <a:tailEnd/>
              </a:ln>
            </p:spPr>
            <p:txBody>
              <a:bodyPr/>
              <a:lstStyle/>
              <a:p>
                <a:endParaRPr lang="zh-CN" altLang="en-US"/>
              </a:p>
            </p:txBody>
          </p:sp>
          <p:sp>
            <p:nvSpPr>
              <p:cNvPr id="37013" name="Freeform 19"/>
              <p:cNvSpPr>
                <a:spLocks/>
              </p:cNvSpPr>
              <p:nvPr/>
            </p:nvSpPr>
            <p:spPr bwMode="auto">
              <a:xfrm>
                <a:off x="2593" y="207"/>
                <a:ext cx="108" cy="48"/>
              </a:xfrm>
              <a:custGeom>
                <a:avLst/>
                <a:gdLst>
                  <a:gd name="T0" fmla="*/ 67 w 108"/>
                  <a:gd name="T1" fmla="*/ 0 h 48"/>
                  <a:gd name="T2" fmla="*/ 108 w 108"/>
                  <a:gd name="T3" fmla="*/ 13 h 48"/>
                  <a:gd name="T4" fmla="*/ 38 w 108"/>
                  <a:gd name="T5" fmla="*/ 48 h 48"/>
                  <a:gd name="T6" fmla="*/ 0 w 108"/>
                  <a:gd name="T7" fmla="*/ 38 h 48"/>
                  <a:gd name="T8" fmla="*/ 67 w 108"/>
                  <a:gd name="T9" fmla="*/ 0 h 48"/>
                  <a:gd name="T10" fmla="*/ 0 60000 65536"/>
                  <a:gd name="T11" fmla="*/ 0 60000 65536"/>
                  <a:gd name="T12" fmla="*/ 0 60000 65536"/>
                  <a:gd name="T13" fmla="*/ 0 60000 65536"/>
                  <a:gd name="T14" fmla="*/ 0 60000 65536"/>
                  <a:gd name="T15" fmla="*/ 0 w 108"/>
                  <a:gd name="T16" fmla="*/ 0 h 48"/>
                  <a:gd name="T17" fmla="*/ 108 w 108"/>
                  <a:gd name="T18" fmla="*/ 48 h 48"/>
                </a:gdLst>
                <a:ahLst/>
                <a:cxnLst>
                  <a:cxn ang="T10">
                    <a:pos x="T0" y="T1"/>
                  </a:cxn>
                  <a:cxn ang="T11">
                    <a:pos x="T2" y="T3"/>
                  </a:cxn>
                  <a:cxn ang="T12">
                    <a:pos x="T4" y="T5"/>
                  </a:cxn>
                  <a:cxn ang="T13">
                    <a:pos x="T6" y="T7"/>
                  </a:cxn>
                  <a:cxn ang="T14">
                    <a:pos x="T8" y="T9"/>
                  </a:cxn>
                </a:cxnLst>
                <a:rect l="T15" t="T16" r="T17" b="T18"/>
                <a:pathLst>
                  <a:path w="108" h="48">
                    <a:moveTo>
                      <a:pt x="67" y="0"/>
                    </a:moveTo>
                    <a:lnTo>
                      <a:pt x="108" y="13"/>
                    </a:lnTo>
                    <a:lnTo>
                      <a:pt x="38" y="48"/>
                    </a:lnTo>
                    <a:lnTo>
                      <a:pt x="0" y="38"/>
                    </a:lnTo>
                    <a:lnTo>
                      <a:pt x="67" y="0"/>
                    </a:lnTo>
                    <a:close/>
                  </a:path>
                </a:pathLst>
              </a:custGeom>
              <a:solidFill>
                <a:srgbClr val="7890A4"/>
              </a:solidFill>
              <a:ln w="9525">
                <a:noFill/>
                <a:round/>
                <a:headEnd/>
                <a:tailEnd/>
              </a:ln>
            </p:spPr>
            <p:txBody>
              <a:bodyPr/>
              <a:lstStyle/>
              <a:p>
                <a:endParaRPr lang="zh-CN" altLang="en-US"/>
              </a:p>
            </p:txBody>
          </p:sp>
          <p:sp>
            <p:nvSpPr>
              <p:cNvPr id="37014" name="Freeform 20"/>
              <p:cNvSpPr>
                <a:spLocks/>
              </p:cNvSpPr>
              <p:nvPr/>
            </p:nvSpPr>
            <p:spPr bwMode="auto">
              <a:xfrm>
                <a:off x="2676" y="432"/>
                <a:ext cx="429" cy="139"/>
              </a:xfrm>
              <a:custGeom>
                <a:avLst/>
                <a:gdLst>
                  <a:gd name="T0" fmla="*/ 429 w 429"/>
                  <a:gd name="T1" fmla="*/ 136 h 139"/>
                  <a:gd name="T2" fmla="*/ 13 w 429"/>
                  <a:gd name="T3" fmla="*/ 0 h 139"/>
                  <a:gd name="T4" fmla="*/ 0 w 429"/>
                  <a:gd name="T5" fmla="*/ 6 h 139"/>
                  <a:gd name="T6" fmla="*/ 419 w 429"/>
                  <a:gd name="T7" fmla="*/ 139 h 139"/>
                  <a:gd name="T8" fmla="*/ 429 w 429"/>
                  <a:gd name="T9" fmla="*/ 136 h 139"/>
                  <a:gd name="T10" fmla="*/ 0 60000 65536"/>
                  <a:gd name="T11" fmla="*/ 0 60000 65536"/>
                  <a:gd name="T12" fmla="*/ 0 60000 65536"/>
                  <a:gd name="T13" fmla="*/ 0 60000 65536"/>
                  <a:gd name="T14" fmla="*/ 0 60000 65536"/>
                  <a:gd name="T15" fmla="*/ 0 w 429"/>
                  <a:gd name="T16" fmla="*/ 0 h 139"/>
                  <a:gd name="T17" fmla="*/ 429 w 429"/>
                  <a:gd name="T18" fmla="*/ 139 h 139"/>
                </a:gdLst>
                <a:ahLst/>
                <a:cxnLst>
                  <a:cxn ang="T10">
                    <a:pos x="T0" y="T1"/>
                  </a:cxn>
                  <a:cxn ang="T11">
                    <a:pos x="T2" y="T3"/>
                  </a:cxn>
                  <a:cxn ang="T12">
                    <a:pos x="T4" y="T5"/>
                  </a:cxn>
                  <a:cxn ang="T13">
                    <a:pos x="T6" y="T7"/>
                  </a:cxn>
                  <a:cxn ang="T14">
                    <a:pos x="T8" y="T9"/>
                  </a:cxn>
                </a:cxnLst>
                <a:rect l="T15" t="T16" r="T17" b="T18"/>
                <a:pathLst>
                  <a:path w="429" h="139">
                    <a:moveTo>
                      <a:pt x="429" y="136"/>
                    </a:moveTo>
                    <a:lnTo>
                      <a:pt x="13" y="0"/>
                    </a:lnTo>
                    <a:lnTo>
                      <a:pt x="0" y="6"/>
                    </a:lnTo>
                    <a:lnTo>
                      <a:pt x="419" y="139"/>
                    </a:lnTo>
                    <a:lnTo>
                      <a:pt x="429" y="136"/>
                    </a:lnTo>
                    <a:close/>
                  </a:path>
                </a:pathLst>
              </a:custGeom>
              <a:solidFill>
                <a:srgbClr val="5D7695"/>
              </a:solidFill>
              <a:ln w="9525">
                <a:noFill/>
                <a:round/>
                <a:headEnd/>
                <a:tailEnd/>
              </a:ln>
            </p:spPr>
            <p:txBody>
              <a:bodyPr/>
              <a:lstStyle/>
              <a:p>
                <a:endParaRPr lang="zh-CN" altLang="en-US"/>
              </a:p>
            </p:txBody>
          </p:sp>
          <p:sp>
            <p:nvSpPr>
              <p:cNvPr id="37015" name="Freeform 21"/>
              <p:cNvSpPr>
                <a:spLocks/>
              </p:cNvSpPr>
              <p:nvPr/>
            </p:nvSpPr>
            <p:spPr bwMode="auto">
              <a:xfrm>
                <a:off x="2676" y="391"/>
                <a:ext cx="432" cy="142"/>
              </a:xfrm>
              <a:custGeom>
                <a:avLst/>
                <a:gdLst>
                  <a:gd name="T0" fmla="*/ 432 w 432"/>
                  <a:gd name="T1" fmla="*/ 133 h 142"/>
                  <a:gd name="T2" fmla="*/ 13 w 432"/>
                  <a:gd name="T3" fmla="*/ 0 h 142"/>
                  <a:gd name="T4" fmla="*/ 0 w 432"/>
                  <a:gd name="T5" fmla="*/ 9 h 142"/>
                  <a:gd name="T6" fmla="*/ 419 w 432"/>
                  <a:gd name="T7" fmla="*/ 142 h 142"/>
                  <a:gd name="T8" fmla="*/ 432 w 432"/>
                  <a:gd name="T9" fmla="*/ 133 h 142"/>
                  <a:gd name="T10" fmla="*/ 0 60000 65536"/>
                  <a:gd name="T11" fmla="*/ 0 60000 65536"/>
                  <a:gd name="T12" fmla="*/ 0 60000 65536"/>
                  <a:gd name="T13" fmla="*/ 0 60000 65536"/>
                  <a:gd name="T14" fmla="*/ 0 60000 65536"/>
                  <a:gd name="T15" fmla="*/ 0 w 432"/>
                  <a:gd name="T16" fmla="*/ 0 h 142"/>
                  <a:gd name="T17" fmla="*/ 432 w 432"/>
                  <a:gd name="T18" fmla="*/ 142 h 142"/>
                </a:gdLst>
                <a:ahLst/>
                <a:cxnLst>
                  <a:cxn ang="T10">
                    <a:pos x="T0" y="T1"/>
                  </a:cxn>
                  <a:cxn ang="T11">
                    <a:pos x="T2" y="T3"/>
                  </a:cxn>
                  <a:cxn ang="T12">
                    <a:pos x="T4" y="T5"/>
                  </a:cxn>
                  <a:cxn ang="T13">
                    <a:pos x="T6" y="T7"/>
                  </a:cxn>
                  <a:cxn ang="T14">
                    <a:pos x="T8" y="T9"/>
                  </a:cxn>
                </a:cxnLst>
                <a:rect l="T15" t="T16" r="T17" b="T18"/>
                <a:pathLst>
                  <a:path w="432" h="142">
                    <a:moveTo>
                      <a:pt x="432" y="133"/>
                    </a:moveTo>
                    <a:lnTo>
                      <a:pt x="13" y="0"/>
                    </a:lnTo>
                    <a:lnTo>
                      <a:pt x="0" y="9"/>
                    </a:lnTo>
                    <a:lnTo>
                      <a:pt x="419" y="142"/>
                    </a:lnTo>
                    <a:lnTo>
                      <a:pt x="432" y="133"/>
                    </a:lnTo>
                    <a:close/>
                  </a:path>
                </a:pathLst>
              </a:custGeom>
              <a:solidFill>
                <a:srgbClr val="5D7695"/>
              </a:solidFill>
              <a:ln w="9525">
                <a:noFill/>
                <a:round/>
                <a:headEnd/>
                <a:tailEnd/>
              </a:ln>
            </p:spPr>
            <p:txBody>
              <a:bodyPr/>
              <a:lstStyle/>
              <a:p>
                <a:endParaRPr lang="zh-CN" altLang="en-US"/>
              </a:p>
            </p:txBody>
          </p:sp>
          <p:sp>
            <p:nvSpPr>
              <p:cNvPr id="37016" name="Freeform 22"/>
              <p:cNvSpPr>
                <a:spLocks/>
              </p:cNvSpPr>
              <p:nvPr/>
            </p:nvSpPr>
            <p:spPr bwMode="auto">
              <a:xfrm>
                <a:off x="2676" y="400"/>
                <a:ext cx="419" cy="171"/>
              </a:xfrm>
              <a:custGeom>
                <a:avLst/>
                <a:gdLst>
                  <a:gd name="T0" fmla="*/ 419 w 419"/>
                  <a:gd name="T1" fmla="*/ 171 h 171"/>
                  <a:gd name="T2" fmla="*/ 3 w 419"/>
                  <a:gd name="T3" fmla="*/ 38 h 171"/>
                  <a:gd name="T4" fmla="*/ 0 w 419"/>
                  <a:gd name="T5" fmla="*/ 0 h 171"/>
                  <a:gd name="T6" fmla="*/ 419 w 419"/>
                  <a:gd name="T7" fmla="*/ 133 h 171"/>
                  <a:gd name="T8" fmla="*/ 419 w 419"/>
                  <a:gd name="T9" fmla="*/ 171 h 171"/>
                  <a:gd name="T10" fmla="*/ 0 60000 65536"/>
                  <a:gd name="T11" fmla="*/ 0 60000 65536"/>
                  <a:gd name="T12" fmla="*/ 0 60000 65536"/>
                  <a:gd name="T13" fmla="*/ 0 60000 65536"/>
                  <a:gd name="T14" fmla="*/ 0 60000 65536"/>
                  <a:gd name="T15" fmla="*/ 0 w 419"/>
                  <a:gd name="T16" fmla="*/ 0 h 171"/>
                  <a:gd name="T17" fmla="*/ 419 w 419"/>
                  <a:gd name="T18" fmla="*/ 171 h 171"/>
                </a:gdLst>
                <a:ahLst/>
                <a:cxnLst>
                  <a:cxn ang="T10">
                    <a:pos x="T0" y="T1"/>
                  </a:cxn>
                  <a:cxn ang="T11">
                    <a:pos x="T2" y="T3"/>
                  </a:cxn>
                  <a:cxn ang="T12">
                    <a:pos x="T4" y="T5"/>
                  </a:cxn>
                  <a:cxn ang="T13">
                    <a:pos x="T6" y="T7"/>
                  </a:cxn>
                  <a:cxn ang="T14">
                    <a:pos x="T8" y="T9"/>
                  </a:cxn>
                </a:cxnLst>
                <a:rect l="T15" t="T16" r="T17" b="T18"/>
                <a:pathLst>
                  <a:path w="419" h="171">
                    <a:moveTo>
                      <a:pt x="419" y="171"/>
                    </a:moveTo>
                    <a:lnTo>
                      <a:pt x="3" y="38"/>
                    </a:lnTo>
                    <a:lnTo>
                      <a:pt x="0" y="0"/>
                    </a:lnTo>
                    <a:lnTo>
                      <a:pt x="419" y="133"/>
                    </a:lnTo>
                    <a:lnTo>
                      <a:pt x="419" y="171"/>
                    </a:lnTo>
                    <a:close/>
                  </a:path>
                </a:pathLst>
              </a:custGeom>
              <a:solidFill>
                <a:srgbClr val="456488"/>
              </a:solidFill>
              <a:ln w="9525">
                <a:noFill/>
                <a:round/>
                <a:headEnd/>
                <a:tailEnd/>
              </a:ln>
            </p:spPr>
            <p:txBody>
              <a:bodyPr/>
              <a:lstStyle/>
              <a:p>
                <a:endParaRPr lang="zh-CN" altLang="en-US"/>
              </a:p>
            </p:txBody>
          </p:sp>
          <p:sp>
            <p:nvSpPr>
              <p:cNvPr id="37017" name="Freeform 23"/>
              <p:cNvSpPr>
                <a:spLocks/>
              </p:cNvSpPr>
              <p:nvPr/>
            </p:nvSpPr>
            <p:spPr bwMode="auto">
              <a:xfrm>
                <a:off x="2828" y="489"/>
                <a:ext cx="48" cy="22"/>
              </a:xfrm>
              <a:custGeom>
                <a:avLst/>
                <a:gdLst>
                  <a:gd name="T0" fmla="*/ 0 w 48"/>
                  <a:gd name="T1" fmla="*/ 10 h 22"/>
                  <a:gd name="T2" fmla="*/ 13 w 48"/>
                  <a:gd name="T3" fmla="*/ 6 h 22"/>
                  <a:gd name="T4" fmla="*/ 42 w 48"/>
                  <a:gd name="T5" fmla="*/ 13 h 22"/>
                  <a:gd name="T6" fmla="*/ 48 w 48"/>
                  <a:gd name="T7" fmla="*/ 22 h 22"/>
                  <a:gd name="T8" fmla="*/ 48 w 48"/>
                  <a:gd name="T9" fmla="*/ 22 h 22"/>
                  <a:gd name="T10" fmla="*/ 45 w 48"/>
                  <a:gd name="T11" fmla="*/ 13 h 22"/>
                  <a:gd name="T12" fmla="*/ 7 w 48"/>
                  <a:gd name="T13" fmla="*/ 0 h 22"/>
                  <a:gd name="T14" fmla="*/ 0 w 48"/>
                  <a:gd name="T15" fmla="*/ 10 h 22"/>
                  <a:gd name="T16" fmla="*/ 0 w 48"/>
                  <a:gd name="T17" fmla="*/ 1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22"/>
                  <a:gd name="T29" fmla="*/ 48 w 48"/>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22">
                    <a:moveTo>
                      <a:pt x="0" y="10"/>
                    </a:moveTo>
                    <a:lnTo>
                      <a:pt x="13" y="6"/>
                    </a:lnTo>
                    <a:lnTo>
                      <a:pt x="42" y="13"/>
                    </a:lnTo>
                    <a:lnTo>
                      <a:pt x="48" y="22"/>
                    </a:lnTo>
                    <a:lnTo>
                      <a:pt x="45" y="13"/>
                    </a:lnTo>
                    <a:lnTo>
                      <a:pt x="7" y="0"/>
                    </a:lnTo>
                    <a:lnTo>
                      <a:pt x="0" y="10"/>
                    </a:lnTo>
                    <a:close/>
                  </a:path>
                </a:pathLst>
              </a:custGeom>
              <a:solidFill>
                <a:srgbClr val="0B3C68"/>
              </a:solidFill>
              <a:ln w="9525">
                <a:noFill/>
                <a:round/>
                <a:headEnd/>
                <a:tailEnd/>
              </a:ln>
            </p:spPr>
            <p:txBody>
              <a:bodyPr/>
              <a:lstStyle/>
              <a:p>
                <a:endParaRPr lang="zh-CN" altLang="en-US"/>
              </a:p>
            </p:txBody>
          </p:sp>
          <p:sp>
            <p:nvSpPr>
              <p:cNvPr id="37018" name="Freeform 24"/>
              <p:cNvSpPr>
                <a:spLocks/>
              </p:cNvSpPr>
              <p:nvPr/>
            </p:nvSpPr>
            <p:spPr bwMode="auto">
              <a:xfrm>
                <a:off x="2873" y="454"/>
                <a:ext cx="108" cy="57"/>
              </a:xfrm>
              <a:custGeom>
                <a:avLst/>
                <a:gdLst>
                  <a:gd name="T0" fmla="*/ 3 w 108"/>
                  <a:gd name="T1" fmla="*/ 57 h 57"/>
                  <a:gd name="T2" fmla="*/ 0 w 108"/>
                  <a:gd name="T3" fmla="*/ 48 h 57"/>
                  <a:gd name="T4" fmla="*/ 105 w 108"/>
                  <a:gd name="T5" fmla="*/ 0 h 57"/>
                  <a:gd name="T6" fmla="*/ 108 w 108"/>
                  <a:gd name="T7" fmla="*/ 10 h 57"/>
                  <a:gd name="T8" fmla="*/ 3 w 108"/>
                  <a:gd name="T9" fmla="*/ 57 h 57"/>
                  <a:gd name="T10" fmla="*/ 0 60000 65536"/>
                  <a:gd name="T11" fmla="*/ 0 60000 65536"/>
                  <a:gd name="T12" fmla="*/ 0 60000 65536"/>
                  <a:gd name="T13" fmla="*/ 0 60000 65536"/>
                  <a:gd name="T14" fmla="*/ 0 60000 65536"/>
                  <a:gd name="T15" fmla="*/ 0 w 108"/>
                  <a:gd name="T16" fmla="*/ 0 h 57"/>
                  <a:gd name="T17" fmla="*/ 108 w 108"/>
                  <a:gd name="T18" fmla="*/ 57 h 57"/>
                </a:gdLst>
                <a:ahLst/>
                <a:cxnLst>
                  <a:cxn ang="T10">
                    <a:pos x="T0" y="T1"/>
                  </a:cxn>
                  <a:cxn ang="T11">
                    <a:pos x="T2" y="T3"/>
                  </a:cxn>
                  <a:cxn ang="T12">
                    <a:pos x="T4" y="T5"/>
                  </a:cxn>
                  <a:cxn ang="T13">
                    <a:pos x="T6" y="T7"/>
                  </a:cxn>
                  <a:cxn ang="T14">
                    <a:pos x="T8" y="T9"/>
                  </a:cxn>
                </a:cxnLst>
                <a:rect l="T15" t="T16" r="T17" b="T18"/>
                <a:pathLst>
                  <a:path w="108" h="57">
                    <a:moveTo>
                      <a:pt x="3" y="57"/>
                    </a:moveTo>
                    <a:lnTo>
                      <a:pt x="0" y="48"/>
                    </a:lnTo>
                    <a:lnTo>
                      <a:pt x="105" y="0"/>
                    </a:lnTo>
                    <a:lnTo>
                      <a:pt x="108" y="10"/>
                    </a:lnTo>
                    <a:lnTo>
                      <a:pt x="3" y="57"/>
                    </a:lnTo>
                    <a:close/>
                  </a:path>
                </a:pathLst>
              </a:custGeom>
              <a:solidFill>
                <a:srgbClr val="456488"/>
              </a:solidFill>
              <a:ln w="9525">
                <a:noFill/>
                <a:round/>
                <a:headEnd/>
                <a:tailEnd/>
              </a:ln>
            </p:spPr>
            <p:txBody>
              <a:bodyPr/>
              <a:lstStyle/>
              <a:p>
                <a:endParaRPr lang="zh-CN" altLang="en-US"/>
              </a:p>
            </p:txBody>
          </p:sp>
          <p:sp>
            <p:nvSpPr>
              <p:cNvPr id="37019" name="Freeform 25"/>
              <p:cNvSpPr>
                <a:spLocks/>
              </p:cNvSpPr>
              <p:nvPr/>
            </p:nvSpPr>
            <p:spPr bwMode="auto">
              <a:xfrm>
                <a:off x="2873" y="454"/>
                <a:ext cx="108" cy="57"/>
              </a:xfrm>
              <a:custGeom>
                <a:avLst/>
                <a:gdLst>
                  <a:gd name="T0" fmla="*/ 3 w 108"/>
                  <a:gd name="T1" fmla="*/ 57 h 57"/>
                  <a:gd name="T2" fmla="*/ 0 w 108"/>
                  <a:gd name="T3" fmla="*/ 48 h 57"/>
                  <a:gd name="T4" fmla="*/ 105 w 108"/>
                  <a:gd name="T5" fmla="*/ 0 h 57"/>
                  <a:gd name="T6" fmla="*/ 108 w 108"/>
                  <a:gd name="T7" fmla="*/ 10 h 57"/>
                  <a:gd name="T8" fmla="*/ 3 w 108"/>
                  <a:gd name="T9" fmla="*/ 57 h 57"/>
                  <a:gd name="T10" fmla="*/ 0 60000 65536"/>
                  <a:gd name="T11" fmla="*/ 0 60000 65536"/>
                  <a:gd name="T12" fmla="*/ 0 60000 65536"/>
                  <a:gd name="T13" fmla="*/ 0 60000 65536"/>
                  <a:gd name="T14" fmla="*/ 0 60000 65536"/>
                  <a:gd name="T15" fmla="*/ 0 w 108"/>
                  <a:gd name="T16" fmla="*/ 0 h 57"/>
                  <a:gd name="T17" fmla="*/ 108 w 108"/>
                  <a:gd name="T18" fmla="*/ 57 h 57"/>
                </a:gdLst>
                <a:ahLst/>
                <a:cxnLst>
                  <a:cxn ang="T10">
                    <a:pos x="T0" y="T1"/>
                  </a:cxn>
                  <a:cxn ang="T11">
                    <a:pos x="T2" y="T3"/>
                  </a:cxn>
                  <a:cxn ang="T12">
                    <a:pos x="T4" y="T5"/>
                  </a:cxn>
                  <a:cxn ang="T13">
                    <a:pos x="T6" y="T7"/>
                  </a:cxn>
                  <a:cxn ang="T14">
                    <a:pos x="T8" y="T9"/>
                  </a:cxn>
                </a:cxnLst>
                <a:rect l="T15" t="T16" r="T17" b="T18"/>
                <a:pathLst>
                  <a:path w="108" h="57">
                    <a:moveTo>
                      <a:pt x="3" y="57"/>
                    </a:moveTo>
                    <a:lnTo>
                      <a:pt x="0" y="48"/>
                    </a:lnTo>
                    <a:lnTo>
                      <a:pt x="105" y="0"/>
                    </a:lnTo>
                    <a:lnTo>
                      <a:pt x="108" y="10"/>
                    </a:lnTo>
                    <a:lnTo>
                      <a:pt x="3" y="57"/>
                    </a:lnTo>
                    <a:close/>
                  </a:path>
                </a:pathLst>
              </a:custGeom>
              <a:solidFill>
                <a:srgbClr val="8BA6BD"/>
              </a:solidFill>
              <a:ln w="9525">
                <a:noFill/>
                <a:round/>
                <a:headEnd/>
                <a:tailEnd/>
              </a:ln>
            </p:spPr>
            <p:txBody>
              <a:bodyPr/>
              <a:lstStyle/>
              <a:p>
                <a:endParaRPr lang="zh-CN" altLang="en-US"/>
              </a:p>
            </p:txBody>
          </p:sp>
          <p:sp>
            <p:nvSpPr>
              <p:cNvPr id="37020" name="Freeform 26"/>
              <p:cNvSpPr>
                <a:spLocks/>
              </p:cNvSpPr>
              <p:nvPr/>
            </p:nvSpPr>
            <p:spPr bwMode="auto">
              <a:xfrm>
                <a:off x="2835" y="438"/>
                <a:ext cx="143" cy="64"/>
              </a:xfrm>
              <a:custGeom>
                <a:avLst/>
                <a:gdLst>
                  <a:gd name="T0" fmla="*/ 108 w 143"/>
                  <a:gd name="T1" fmla="*/ 0 h 64"/>
                  <a:gd name="T2" fmla="*/ 0 w 143"/>
                  <a:gd name="T3" fmla="*/ 51 h 64"/>
                  <a:gd name="T4" fmla="*/ 38 w 143"/>
                  <a:gd name="T5" fmla="*/ 64 h 64"/>
                  <a:gd name="T6" fmla="*/ 143 w 143"/>
                  <a:gd name="T7" fmla="*/ 16 h 64"/>
                  <a:gd name="T8" fmla="*/ 108 w 143"/>
                  <a:gd name="T9" fmla="*/ 0 h 64"/>
                  <a:gd name="T10" fmla="*/ 0 60000 65536"/>
                  <a:gd name="T11" fmla="*/ 0 60000 65536"/>
                  <a:gd name="T12" fmla="*/ 0 60000 65536"/>
                  <a:gd name="T13" fmla="*/ 0 60000 65536"/>
                  <a:gd name="T14" fmla="*/ 0 60000 65536"/>
                  <a:gd name="T15" fmla="*/ 0 w 143"/>
                  <a:gd name="T16" fmla="*/ 0 h 64"/>
                  <a:gd name="T17" fmla="*/ 143 w 143"/>
                  <a:gd name="T18" fmla="*/ 64 h 64"/>
                </a:gdLst>
                <a:ahLst/>
                <a:cxnLst>
                  <a:cxn ang="T10">
                    <a:pos x="T0" y="T1"/>
                  </a:cxn>
                  <a:cxn ang="T11">
                    <a:pos x="T2" y="T3"/>
                  </a:cxn>
                  <a:cxn ang="T12">
                    <a:pos x="T4" y="T5"/>
                  </a:cxn>
                  <a:cxn ang="T13">
                    <a:pos x="T6" y="T7"/>
                  </a:cxn>
                  <a:cxn ang="T14">
                    <a:pos x="T8" y="T9"/>
                  </a:cxn>
                </a:cxnLst>
                <a:rect l="T15" t="T16" r="T17" b="T18"/>
                <a:pathLst>
                  <a:path w="143" h="64">
                    <a:moveTo>
                      <a:pt x="108" y="0"/>
                    </a:moveTo>
                    <a:lnTo>
                      <a:pt x="0" y="51"/>
                    </a:lnTo>
                    <a:lnTo>
                      <a:pt x="38" y="64"/>
                    </a:lnTo>
                    <a:lnTo>
                      <a:pt x="143" y="16"/>
                    </a:lnTo>
                    <a:lnTo>
                      <a:pt x="108" y="0"/>
                    </a:lnTo>
                    <a:close/>
                  </a:path>
                </a:pathLst>
              </a:custGeom>
              <a:solidFill>
                <a:srgbClr val="456488"/>
              </a:solidFill>
              <a:ln w="9525">
                <a:noFill/>
                <a:round/>
                <a:headEnd/>
                <a:tailEnd/>
              </a:ln>
            </p:spPr>
            <p:txBody>
              <a:bodyPr/>
              <a:lstStyle/>
              <a:p>
                <a:endParaRPr lang="zh-CN" altLang="en-US"/>
              </a:p>
            </p:txBody>
          </p:sp>
          <p:sp>
            <p:nvSpPr>
              <p:cNvPr id="37021" name="Freeform 27"/>
              <p:cNvSpPr>
                <a:spLocks/>
              </p:cNvSpPr>
              <p:nvPr/>
            </p:nvSpPr>
            <p:spPr bwMode="auto">
              <a:xfrm>
                <a:off x="2892" y="511"/>
                <a:ext cx="51" cy="19"/>
              </a:xfrm>
              <a:custGeom>
                <a:avLst/>
                <a:gdLst>
                  <a:gd name="T0" fmla="*/ 3 w 51"/>
                  <a:gd name="T1" fmla="*/ 10 h 19"/>
                  <a:gd name="T2" fmla="*/ 13 w 51"/>
                  <a:gd name="T3" fmla="*/ 3 h 19"/>
                  <a:gd name="T4" fmla="*/ 44 w 51"/>
                  <a:gd name="T5" fmla="*/ 13 h 19"/>
                  <a:gd name="T6" fmla="*/ 48 w 51"/>
                  <a:gd name="T7" fmla="*/ 19 h 19"/>
                  <a:gd name="T8" fmla="*/ 51 w 51"/>
                  <a:gd name="T9" fmla="*/ 19 h 19"/>
                  <a:gd name="T10" fmla="*/ 48 w 51"/>
                  <a:gd name="T11" fmla="*/ 13 h 19"/>
                  <a:gd name="T12" fmla="*/ 6 w 51"/>
                  <a:gd name="T13" fmla="*/ 0 h 19"/>
                  <a:gd name="T14" fmla="*/ 0 w 51"/>
                  <a:gd name="T15" fmla="*/ 7 h 19"/>
                  <a:gd name="T16" fmla="*/ 3 w 51"/>
                  <a:gd name="T17" fmla="*/ 1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9"/>
                  <a:gd name="T29" fmla="*/ 51 w 5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9">
                    <a:moveTo>
                      <a:pt x="3" y="10"/>
                    </a:moveTo>
                    <a:lnTo>
                      <a:pt x="13" y="3"/>
                    </a:lnTo>
                    <a:lnTo>
                      <a:pt x="44" y="13"/>
                    </a:lnTo>
                    <a:lnTo>
                      <a:pt x="48" y="19"/>
                    </a:lnTo>
                    <a:lnTo>
                      <a:pt x="51" y="19"/>
                    </a:lnTo>
                    <a:lnTo>
                      <a:pt x="48" y="13"/>
                    </a:lnTo>
                    <a:lnTo>
                      <a:pt x="6" y="0"/>
                    </a:lnTo>
                    <a:lnTo>
                      <a:pt x="0" y="7"/>
                    </a:lnTo>
                    <a:lnTo>
                      <a:pt x="3" y="10"/>
                    </a:lnTo>
                    <a:close/>
                  </a:path>
                </a:pathLst>
              </a:custGeom>
              <a:solidFill>
                <a:srgbClr val="0B3C68"/>
              </a:solidFill>
              <a:ln w="9525">
                <a:noFill/>
                <a:round/>
                <a:headEnd/>
                <a:tailEnd/>
              </a:ln>
            </p:spPr>
            <p:txBody>
              <a:bodyPr/>
              <a:lstStyle/>
              <a:p>
                <a:endParaRPr lang="zh-CN" altLang="en-US"/>
              </a:p>
            </p:txBody>
          </p:sp>
          <p:sp>
            <p:nvSpPr>
              <p:cNvPr id="37022" name="Freeform 28"/>
              <p:cNvSpPr>
                <a:spLocks/>
              </p:cNvSpPr>
              <p:nvPr/>
            </p:nvSpPr>
            <p:spPr bwMode="auto">
              <a:xfrm>
                <a:off x="2940" y="476"/>
                <a:ext cx="108" cy="54"/>
              </a:xfrm>
              <a:custGeom>
                <a:avLst/>
                <a:gdLst>
                  <a:gd name="T0" fmla="*/ 3 w 108"/>
                  <a:gd name="T1" fmla="*/ 54 h 54"/>
                  <a:gd name="T2" fmla="*/ 0 w 108"/>
                  <a:gd name="T3" fmla="*/ 48 h 54"/>
                  <a:gd name="T4" fmla="*/ 104 w 108"/>
                  <a:gd name="T5" fmla="*/ 0 h 54"/>
                  <a:gd name="T6" fmla="*/ 108 w 108"/>
                  <a:gd name="T7" fmla="*/ 10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8"/>
                    </a:lnTo>
                    <a:lnTo>
                      <a:pt x="104" y="0"/>
                    </a:lnTo>
                    <a:lnTo>
                      <a:pt x="108" y="10"/>
                    </a:lnTo>
                    <a:lnTo>
                      <a:pt x="3" y="54"/>
                    </a:lnTo>
                    <a:close/>
                  </a:path>
                </a:pathLst>
              </a:custGeom>
              <a:solidFill>
                <a:srgbClr val="456488"/>
              </a:solidFill>
              <a:ln w="9525">
                <a:noFill/>
                <a:round/>
                <a:headEnd/>
                <a:tailEnd/>
              </a:ln>
            </p:spPr>
            <p:txBody>
              <a:bodyPr/>
              <a:lstStyle/>
              <a:p>
                <a:endParaRPr lang="zh-CN" altLang="en-US"/>
              </a:p>
            </p:txBody>
          </p:sp>
          <p:sp>
            <p:nvSpPr>
              <p:cNvPr id="37023" name="Freeform 29"/>
              <p:cNvSpPr>
                <a:spLocks/>
              </p:cNvSpPr>
              <p:nvPr/>
            </p:nvSpPr>
            <p:spPr bwMode="auto">
              <a:xfrm>
                <a:off x="2940" y="476"/>
                <a:ext cx="108" cy="54"/>
              </a:xfrm>
              <a:custGeom>
                <a:avLst/>
                <a:gdLst>
                  <a:gd name="T0" fmla="*/ 3 w 108"/>
                  <a:gd name="T1" fmla="*/ 54 h 54"/>
                  <a:gd name="T2" fmla="*/ 0 w 108"/>
                  <a:gd name="T3" fmla="*/ 48 h 54"/>
                  <a:gd name="T4" fmla="*/ 104 w 108"/>
                  <a:gd name="T5" fmla="*/ 0 h 54"/>
                  <a:gd name="T6" fmla="*/ 108 w 108"/>
                  <a:gd name="T7" fmla="*/ 10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8"/>
                    </a:lnTo>
                    <a:lnTo>
                      <a:pt x="104" y="0"/>
                    </a:lnTo>
                    <a:lnTo>
                      <a:pt x="108" y="10"/>
                    </a:lnTo>
                    <a:lnTo>
                      <a:pt x="3" y="54"/>
                    </a:lnTo>
                    <a:close/>
                  </a:path>
                </a:pathLst>
              </a:custGeom>
              <a:solidFill>
                <a:srgbClr val="8BA6BD"/>
              </a:solidFill>
              <a:ln w="9525">
                <a:noFill/>
                <a:round/>
                <a:headEnd/>
                <a:tailEnd/>
              </a:ln>
            </p:spPr>
            <p:txBody>
              <a:bodyPr/>
              <a:lstStyle/>
              <a:p>
                <a:endParaRPr lang="zh-CN" altLang="en-US"/>
              </a:p>
            </p:txBody>
          </p:sp>
          <p:sp>
            <p:nvSpPr>
              <p:cNvPr id="37024" name="Freeform 30"/>
              <p:cNvSpPr>
                <a:spLocks/>
              </p:cNvSpPr>
              <p:nvPr/>
            </p:nvSpPr>
            <p:spPr bwMode="auto">
              <a:xfrm>
                <a:off x="2898" y="457"/>
                <a:ext cx="146" cy="67"/>
              </a:xfrm>
              <a:custGeom>
                <a:avLst/>
                <a:gdLst>
                  <a:gd name="T0" fmla="*/ 111 w 146"/>
                  <a:gd name="T1" fmla="*/ 0 h 67"/>
                  <a:gd name="T2" fmla="*/ 0 w 146"/>
                  <a:gd name="T3" fmla="*/ 54 h 67"/>
                  <a:gd name="T4" fmla="*/ 42 w 146"/>
                  <a:gd name="T5" fmla="*/ 67 h 67"/>
                  <a:gd name="T6" fmla="*/ 146 w 146"/>
                  <a:gd name="T7" fmla="*/ 19 h 67"/>
                  <a:gd name="T8" fmla="*/ 111 w 146"/>
                  <a:gd name="T9" fmla="*/ 0 h 67"/>
                  <a:gd name="T10" fmla="*/ 0 60000 65536"/>
                  <a:gd name="T11" fmla="*/ 0 60000 65536"/>
                  <a:gd name="T12" fmla="*/ 0 60000 65536"/>
                  <a:gd name="T13" fmla="*/ 0 60000 65536"/>
                  <a:gd name="T14" fmla="*/ 0 60000 65536"/>
                  <a:gd name="T15" fmla="*/ 0 w 146"/>
                  <a:gd name="T16" fmla="*/ 0 h 67"/>
                  <a:gd name="T17" fmla="*/ 146 w 146"/>
                  <a:gd name="T18" fmla="*/ 67 h 67"/>
                </a:gdLst>
                <a:ahLst/>
                <a:cxnLst>
                  <a:cxn ang="T10">
                    <a:pos x="T0" y="T1"/>
                  </a:cxn>
                  <a:cxn ang="T11">
                    <a:pos x="T2" y="T3"/>
                  </a:cxn>
                  <a:cxn ang="T12">
                    <a:pos x="T4" y="T5"/>
                  </a:cxn>
                  <a:cxn ang="T13">
                    <a:pos x="T6" y="T7"/>
                  </a:cxn>
                  <a:cxn ang="T14">
                    <a:pos x="T8" y="T9"/>
                  </a:cxn>
                </a:cxnLst>
                <a:rect l="T15" t="T16" r="T17" b="T18"/>
                <a:pathLst>
                  <a:path w="146" h="67">
                    <a:moveTo>
                      <a:pt x="111" y="0"/>
                    </a:moveTo>
                    <a:lnTo>
                      <a:pt x="0" y="54"/>
                    </a:lnTo>
                    <a:lnTo>
                      <a:pt x="42" y="67"/>
                    </a:lnTo>
                    <a:lnTo>
                      <a:pt x="146" y="19"/>
                    </a:lnTo>
                    <a:lnTo>
                      <a:pt x="111" y="0"/>
                    </a:lnTo>
                    <a:close/>
                  </a:path>
                </a:pathLst>
              </a:custGeom>
              <a:solidFill>
                <a:srgbClr val="456488"/>
              </a:solidFill>
              <a:ln w="9525">
                <a:noFill/>
                <a:round/>
                <a:headEnd/>
                <a:tailEnd/>
              </a:ln>
            </p:spPr>
            <p:txBody>
              <a:bodyPr/>
              <a:lstStyle/>
              <a:p>
                <a:endParaRPr lang="zh-CN" altLang="en-US"/>
              </a:p>
            </p:txBody>
          </p:sp>
          <p:sp>
            <p:nvSpPr>
              <p:cNvPr id="37025" name="Freeform 31"/>
              <p:cNvSpPr>
                <a:spLocks/>
              </p:cNvSpPr>
              <p:nvPr/>
            </p:nvSpPr>
            <p:spPr bwMode="auto">
              <a:xfrm>
                <a:off x="2695" y="451"/>
                <a:ext cx="51" cy="22"/>
              </a:xfrm>
              <a:custGeom>
                <a:avLst/>
                <a:gdLst>
                  <a:gd name="T0" fmla="*/ 3 w 51"/>
                  <a:gd name="T1" fmla="*/ 10 h 22"/>
                  <a:gd name="T2" fmla="*/ 13 w 51"/>
                  <a:gd name="T3" fmla="*/ 6 h 22"/>
                  <a:gd name="T4" fmla="*/ 44 w 51"/>
                  <a:gd name="T5" fmla="*/ 16 h 22"/>
                  <a:gd name="T6" fmla="*/ 51 w 51"/>
                  <a:gd name="T7" fmla="*/ 22 h 22"/>
                  <a:gd name="T8" fmla="*/ 51 w 51"/>
                  <a:gd name="T9" fmla="*/ 22 h 22"/>
                  <a:gd name="T10" fmla="*/ 48 w 51"/>
                  <a:gd name="T11" fmla="*/ 13 h 22"/>
                  <a:gd name="T12" fmla="*/ 9 w 51"/>
                  <a:gd name="T13" fmla="*/ 0 h 22"/>
                  <a:gd name="T14" fmla="*/ 0 w 51"/>
                  <a:gd name="T15" fmla="*/ 10 h 22"/>
                  <a:gd name="T16" fmla="*/ 3 w 51"/>
                  <a:gd name="T17" fmla="*/ 1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2"/>
                  <a:gd name="T29" fmla="*/ 51 w 5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2">
                    <a:moveTo>
                      <a:pt x="3" y="10"/>
                    </a:moveTo>
                    <a:lnTo>
                      <a:pt x="13" y="6"/>
                    </a:lnTo>
                    <a:lnTo>
                      <a:pt x="44" y="16"/>
                    </a:lnTo>
                    <a:lnTo>
                      <a:pt x="51" y="22"/>
                    </a:lnTo>
                    <a:lnTo>
                      <a:pt x="48" y="13"/>
                    </a:lnTo>
                    <a:lnTo>
                      <a:pt x="9" y="0"/>
                    </a:lnTo>
                    <a:lnTo>
                      <a:pt x="0" y="10"/>
                    </a:lnTo>
                    <a:lnTo>
                      <a:pt x="3" y="10"/>
                    </a:lnTo>
                    <a:close/>
                  </a:path>
                </a:pathLst>
              </a:custGeom>
              <a:solidFill>
                <a:srgbClr val="0B3C68"/>
              </a:solidFill>
              <a:ln w="9525">
                <a:noFill/>
                <a:round/>
                <a:headEnd/>
                <a:tailEnd/>
              </a:ln>
            </p:spPr>
            <p:txBody>
              <a:bodyPr/>
              <a:lstStyle/>
              <a:p>
                <a:endParaRPr lang="zh-CN" altLang="en-US"/>
              </a:p>
            </p:txBody>
          </p:sp>
          <p:sp>
            <p:nvSpPr>
              <p:cNvPr id="37026" name="Freeform 32"/>
              <p:cNvSpPr>
                <a:spLocks/>
              </p:cNvSpPr>
              <p:nvPr/>
            </p:nvSpPr>
            <p:spPr bwMode="auto">
              <a:xfrm>
                <a:off x="2743" y="419"/>
                <a:ext cx="108" cy="54"/>
              </a:xfrm>
              <a:custGeom>
                <a:avLst/>
                <a:gdLst>
                  <a:gd name="T0" fmla="*/ 3 w 108"/>
                  <a:gd name="T1" fmla="*/ 54 h 54"/>
                  <a:gd name="T2" fmla="*/ 0 w 108"/>
                  <a:gd name="T3" fmla="*/ 45 h 54"/>
                  <a:gd name="T4" fmla="*/ 104 w 108"/>
                  <a:gd name="T5" fmla="*/ 0 h 54"/>
                  <a:gd name="T6" fmla="*/ 108 w 108"/>
                  <a:gd name="T7" fmla="*/ 7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5"/>
                    </a:lnTo>
                    <a:lnTo>
                      <a:pt x="104" y="0"/>
                    </a:lnTo>
                    <a:lnTo>
                      <a:pt x="108" y="7"/>
                    </a:lnTo>
                    <a:lnTo>
                      <a:pt x="3" y="54"/>
                    </a:lnTo>
                    <a:close/>
                  </a:path>
                </a:pathLst>
              </a:custGeom>
              <a:solidFill>
                <a:srgbClr val="456488"/>
              </a:solidFill>
              <a:ln w="9525">
                <a:noFill/>
                <a:round/>
                <a:headEnd/>
                <a:tailEnd/>
              </a:ln>
            </p:spPr>
            <p:txBody>
              <a:bodyPr/>
              <a:lstStyle/>
              <a:p>
                <a:endParaRPr lang="zh-CN" altLang="en-US"/>
              </a:p>
            </p:txBody>
          </p:sp>
          <p:sp>
            <p:nvSpPr>
              <p:cNvPr id="37027" name="Freeform 33"/>
              <p:cNvSpPr>
                <a:spLocks/>
              </p:cNvSpPr>
              <p:nvPr/>
            </p:nvSpPr>
            <p:spPr bwMode="auto">
              <a:xfrm>
                <a:off x="2743" y="419"/>
                <a:ext cx="108" cy="54"/>
              </a:xfrm>
              <a:custGeom>
                <a:avLst/>
                <a:gdLst>
                  <a:gd name="T0" fmla="*/ 3 w 108"/>
                  <a:gd name="T1" fmla="*/ 54 h 54"/>
                  <a:gd name="T2" fmla="*/ 0 w 108"/>
                  <a:gd name="T3" fmla="*/ 45 h 54"/>
                  <a:gd name="T4" fmla="*/ 104 w 108"/>
                  <a:gd name="T5" fmla="*/ 0 h 54"/>
                  <a:gd name="T6" fmla="*/ 108 w 108"/>
                  <a:gd name="T7" fmla="*/ 7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5"/>
                    </a:lnTo>
                    <a:lnTo>
                      <a:pt x="104" y="0"/>
                    </a:lnTo>
                    <a:lnTo>
                      <a:pt x="108" y="7"/>
                    </a:lnTo>
                    <a:lnTo>
                      <a:pt x="3" y="54"/>
                    </a:lnTo>
                    <a:close/>
                  </a:path>
                </a:pathLst>
              </a:custGeom>
              <a:solidFill>
                <a:srgbClr val="8BA6BD"/>
              </a:solidFill>
              <a:ln w="9525">
                <a:noFill/>
                <a:round/>
                <a:headEnd/>
                <a:tailEnd/>
              </a:ln>
            </p:spPr>
            <p:txBody>
              <a:bodyPr/>
              <a:lstStyle/>
              <a:p>
                <a:endParaRPr lang="zh-CN" altLang="en-US"/>
              </a:p>
            </p:txBody>
          </p:sp>
          <p:sp>
            <p:nvSpPr>
              <p:cNvPr id="37028" name="Freeform 34"/>
              <p:cNvSpPr>
                <a:spLocks/>
              </p:cNvSpPr>
              <p:nvPr/>
            </p:nvSpPr>
            <p:spPr bwMode="auto">
              <a:xfrm>
                <a:off x="2704" y="400"/>
                <a:ext cx="143" cy="64"/>
              </a:xfrm>
              <a:custGeom>
                <a:avLst/>
                <a:gdLst>
                  <a:gd name="T0" fmla="*/ 108 w 143"/>
                  <a:gd name="T1" fmla="*/ 0 h 64"/>
                  <a:gd name="T2" fmla="*/ 0 w 143"/>
                  <a:gd name="T3" fmla="*/ 51 h 64"/>
                  <a:gd name="T4" fmla="*/ 39 w 143"/>
                  <a:gd name="T5" fmla="*/ 64 h 64"/>
                  <a:gd name="T6" fmla="*/ 143 w 143"/>
                  <a:gd name="T7" fmla="*/ 19 h 64"/>
                  <a:gd name="T8" fmla="*/ 108 w 143"/>
                  <a:gd name="T9" fmla="*/ 0 h 64"/>
                  <a:gd name="T10" fmla="*/ 0 60000 65536"/>
                  <a:gd name="T11" fmla="*/ 0 60000 65536"/>
                  <a:gd name="T12" fmla="*/ 0 60000 65536"/>
                  <a:gd name="T13" fmla="*/ 0 60000 65536"/>
                  <a:gd name="T14" fmla="*/ 0 60000 65536"/>
                  <a:gd name="T15" fmla="*/ 0 w 143"/>
                  <a:gd name="T16" fmla="*/ 0 h 64"/>
                  <a:gd name="T17" fmla="*/ 143 w 143"/>
                  <a:gd name="T18" fmla="*/ 64 h 64"/>
                </a:gdLst>
                <a:ahLst/>
                <a:cxnLst>
                  <a:cxn ang="T10">
                    <a:pos x="T0" y="T1"/>
                  </a:cxn>
                  <a:cxn ang="T11">
                    <a:pos x="T2" y="T3"/>
                  </a:cxn>
                  <a:cxn ang="T12">
                    <a:pos x="T4" y="T5"/>
                  </a:cxn>
                  <a:cxn ang="T13">
                    <a:pos x="T6" y="T7"/>
                  </a:cxn>
                  <a:cxn ang="T14">
                    <a:pos x="T8" y="T9"/>
                  </a:cxn>
                </a:cxnLst>
                <a:rect l="T15" t="T16" r="T17" b="T18"/>
                <a:pathLst>
                  <a:path w="143" h="64">
                    <a:moveTo>
                      <a:pt x="108" y="0"/>
                    </a:moveTo>
                    <a:lnTo>
                      <a:pt x="0" y="51"/>
                    </a:lnTo>
                    <a:lnTo>
                      <a:pt x="39" y="64"/>
                    </a:lnTo>
                    <a:lnTo>
                      <a:pt x="143" y="19"/>
                    </a:lnTo>
                    <a:lnTo>
                      <a:pt x="108" y="0"/>
                    </a:lnTo>
                    <a:close/>
                  </a:path>
                </a:pathLst>
              </a:custGeom>
              <a:solidFill>
                <a:srgbClr val="456488"/>
              </a:solidFill>
              <a:ln w="9525">
                <a:noFill/>
                <a:round/>
                <a:headEnd/>
                <a:tailEnd/>
              </a:ln>
            </p:spPr>
            <p:txBody>
              <a:bodyPr/>
              <a:lstStyle/>
              <a:p>
                <a:endParaRPr lang="zh-CN" altLang="en-US"/>
              </a:p>
            </p:txBody>
          </p:sp>
          <p:sp>
            <p:nvSpPr>
              <p:cNvPr id="37029" name="Freeform 35"/>
              <p:cNvSpPr>
                <a:spLocks/>
              </p:cNvSpPr>
              <p:nvPr/>
            </p:nvSpPr>
            <p:spPr bwMode="auto">
              <a:xfrm>
                <a:off x="2619" y="305"/>
                <a:ext cx="213" cy="168"/>
              </a:xfrm>
              <a:custGeom>
                <a:avLst/>
                <a:gdLst>
                  <a:gd name="T0" fmla="*/ 6841 w 67"/>
                  <a:gd name="T1" fmla="*/ 1306 h 53"/>
                  <a:gd name="T2" fmla="*/ 1930 w 67"/>
                  <a:gd name="T3" fmla="*/ 101 h 53"/>
                  <a:gd name="T4" fmla="*/ 1930 w 67"/>
                  <a:gd name="T5" fmla="*/ 101 h 53"/>
                  <a:gd name="T6" fmla="*/ 1930 w 67"/>
                  <a:gd name="T7" fmla="*/ 101 h 53"/>
                  <a:gd name="T8" fmla="*/ 191 w 67"/>
                  <a:gd name="T9" fmla="*/ 1819 h 53"/>
                  <a:gd name="T10" fmla="*/ 1122 w 67"/>
                  <a:gd name="T11" fmla="*/ 3950 h 53"/>
                  <a:gd name="T12" fmla="*/ 6043 w 67"/>
                  <a:gd name="T13" fmla="*/ 5357 h 53"/>
                  <a:gd name="T14" fmla="*/ 6841 w 67"/>
                  <a:gd name="T15" fmla="*/ 1306 h 53"/>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3"/>
                  <a:gd name="T26" fmla="*/ 67 w 6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endParaRPr lang="zh-CN" altLang="en-US"/>
              </a:p>
            </p:txBody>
          </p:sp>
          <p:sp>
            <p:nvSpPr>
              <p:cNvPr id="37030" name="Freeform 36"/>
              <p:cNvSpPr>
                <a:spLocks/>
              </p:cNvSpPr>
              <p:nvPr/>
            </p:nvSpPr>
            <p:spPr bwMode="auto">
              <a:xfrm>
                <a:off x="2768" y="340"/>
                <a:ext cx="105" cy="140"/>
              </a:xfrm>
              <a:custGeom>
                <a:avLst/>
                <a:gdLst>
                  <a:gd name="T0" fmla="*/ 3058 w 33"/>
                  <a:gd name="T1" fmla="*/ 2580 h 44"/>
                  <a:gd name="T2" fmla="*/ 1225 w 33"/>
                  <a:gd name="T3" fmla="*/ 4311 h 44"/>
                  <a:gd name="T4" fmla="*/ 191 w 33"/>
                  <a:gd name="T5" fmla="*/ 1935 h 44"/>
                  <a:gd name="T6" fmla="*/ 2157 w 33"/>
                  <a:gd name="T7" fmla="*/ 191 h 44"/>
                  <a:gd name="T8" fmla="*/ 3058 w 33"/>
                  <a:gd name="T9" fmla="*/ 2580 h 44"/>
                  <a:gd name="T10" fmla="*/ 0 60000 65536"/>
                  <a:gd name="T11" fmla="*/ 0 60000 65536"/>
                  <a:gd name="T12" fmla="*/ 0 60000 65536"/>
                  <a:gd name="T13" fmla="*/ 0 60000 65536"/>
                  <a:gd name="T14" fmla="*/ 0 60000 65536"/>
                  <a:gd name="T15" fmla="*/ 0 w 33"/>
                  <a:gd name="T16" fmla="*/ 0 h 44"/>
                  <a:gd name="T17" fmla="*/ 33 w 33"/>
                  <a:gd name="T18" fmla="*/ 44 h 44"/>
                </a:gdLst>
                <a:ahLst/>
                <a:cxnLst>
                  <a:cxn ang="T10">
                    <a:pos x="T0" y="T1"/>
                  </a:cxn>
                  <a:cxn ang="T11">
                    <a:pos x="T2" y="T3"/>
                  </a:cxn>
                  <a:cxn ang="T12">
                    <a:pos x="T4" y="T5"/>
                  </a:cxn>
                  <a:cxn ang="T13">
                    <a:pos x="T6" y="T7"/>
                  </a:cxn>
                  <a:cxn ang="T14">
                    <a:pos x="T8" y="T9"/>
                  </a:cxn>
                </a:cxnLst>
                <a:rect l="T15" t="T16" r="T17" b="T18"/>
                <a:pathLst>
                  <a:path w="33" h="44">
                    <a:moveTo>
                      <a:pt x="30" y="25"/>
                    </a:moveTo>
                    <a:cubicBezTo>
                      <a:pt x="28" y="36"/>
                      <a:pt x="20" y="44"/>
                      <a:pt x="12" y="42"/>
                    </a:cubicBezTo>
                    <a:cubicBezTo>
                      <a:pt x="4" y="40"/>
                      <a:pt x="0" y="30"/>
                      <a:pt x="2" y="19"/>
                    </a:cubicBezTo>
                    <a:cubicBezTo>
                      <a:pt x="5" y="8"/>
                      <a:pt x="13" y="0"/>
                      <a:pt x="21" y="2"/>
                    </a:cubicBezTo>
                    <a:cubicBezTo>
                      <a:pt x="28" y="4"/>
                      <a:pt x="33" y="14"/>
                      <a:pt x="30" y="25"/>
                    </a:cubicBezTo>
                  </a:path>
                </a:pathLst>
              </a:custGeom>
              <a:solidFill>
                <a:srgbClr val="0B3C68"/>
              </a:solidFill>
              <a:ln w="9525">
                <a:noFill/>
                <a:round/>
                <a:headEnd/>
                <a:tailEnd/>
              </a:ln>
            </p:spPr>
            <p:txBody>
              <a:bodyPr/>
              <a:lstStyle/>
              <a:p>
                <a:endParaRPr lang="zh-CN" altLang="en-US"/>
              </a:p>
            </p:txBody>
          </p:sp>
          <p:sp>
            <p:nvSpPr>
              <p:cNvPr id="37031" name="Freeform 37"/>
              <p:cNvSpPr>
                <a:spLocks/>
              </p:cNvSpPr>
              <p:nvPr/>
            </p:nvSpPr>
            <p:spPr bwMode="auto">
              <a:xfrm>
                <a:off x="2765" y="331"/>
                <a:ext cx="98" cy="152"/>
              </a:xfrm>
              <a:custGeom>
                <a:avLst/>
                <a:gdLst>
                  <a:gd name="T0" fmla="*/ 3098 w 31"/>
                  <a:gd name="T1" fmla="*/ 412 h 48"/>
                  <a:gd name="T2" fmla="*/ 2090 w 31"/>
                  <a:gd name="T3" fmla="*/ 190 h 48"/>
                  <a:gd name="T4" fmla="*/ 2090 w 31"/>
                  <a:gd name="T5" fmla="*/ 190 h 48"/>
                  <a:gd name="T6" fmla="*/ 2090 w 31"/>
                  <a:gd name="T7" fmla="*/ 190 h 48"/>
                  <a:gd name="T8" fmla="*/ 190 w 31"/>
                  <a:gd name="T9" fmla="*/ 1995 h 48"/>
                  <a:gd name="T10" fmla="*/ 1110 w 31"/>
                  <a:gd name="T11" fmla="*/ 4411 h 48"/>
                  <a:gd name="T12" fmla="*/ 2308 w 31"/>
                  <a:gd name="T13" fmla="*/ 4823 h 48"/>
                  <a:gd name="T14" fmla="*/ 3098 w 31"/>
                  <a:gd name="T15" fmla="*/ 412 h 4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8"/>
                  <a:gd name="T26" fmla="*/ 31 w 31"/>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8">
                    <a:moveTo>
                      <a:pt x="31" y="4"/>
                    </a:moveTo>
                    <a:cubicBezTo>
                      <a:pt x="21" y="2"/>
                      <a:pt x="21" y="2"/>
                      <a:pt x="21" y="2"/>
                    </a:cubicBezTo>
                    <a:cubicBezTo>
                      <a:pt x="21" y="2"/>
                      <a:pt x="21" y="2"/>
                      <a:pt x="21" y="2"/>
                    </a:cubicBezTo>
                    <a:cubicBezTo>
                      <a:pt x="21" y="2"/>
                      <a:pt x="21" y="2"/>
                      <a:pt x="21" y="2"/>
                    </a:cubicBezTo>
                    <a:cubicBezTo>
                      <a:pt x="13" y="0"/>
                      <a:pt x="4" y="8"/>
                      <a:pt x="2" y="20"/>
                    </a:cubicBezTo>
                    <a:cubicBezTo>
                      <a:pt x="0" y="31"/>
                      <a:pt x="2" y="42"/>
                      <a:pt x="11" y="44"/>
                    </a:cubicBezTo>
                    <a:cubicBezTo>
                      <a:pt x="23" y="48"/>
                      <a:pt x="23" y="48"/>
                      <a:pt x="23" y="48"/>
                    </a:cubicBezTo>
                    <a:lnTo>
                      <a:pt x="31" y="4"/>
                    </a:lnTo>
                    <a:close/>
                  </a:path>
                </a:pathLst>
              </a:custGeom>
              <a:solidFill>
                <a:srgbClr val="7890A4"/>
              </a:solidFill>
              <a:ln w="9525">
                <a:noFill/>
                <a:round/>
                <a:headEnd/>
                <a:tailEnd/>
              </a:ln>
            </p:spPr>
            <p:txBody>
              <a:bodyPr/>
              <a:lstStyle/>
              <a:p>
                <a:endParaRPr lang="zh-CN" altLang="en-US"/>
              </a:p>
            </p:txBody>
          </p:sp>
          <p:sp>
            <p:nvSpPr>
              <p:cNvPr id="37032" name="Freeform 38"/>
              <p:cNvSpPr>
                <a:spLocks/>
              </p:cNvSpPr>
              <p:nvPr/>
            </p:nvSpPr>
            <p:spPr bwMode="auto">
              <a:xfrm>
                <a:off x="2797" y="340"/>
                <a:ext cx="111" cy="149"/>
              </a:xfrm>
              <a:custGeom>
                <a:avLst/>
                <a:gdLst>
                  <a:gd name="T0" fmla="*/ 3349 w 35"/>
                  <a:gd name="T1" fmla="*/ 2612 h 47"/>
                  <a:gd name="T2" fmla="*/ 1307 w 35"/>
                  <a:gd name="T3" fmla="*/ 4552 h 47"/>
                  <a:gd name="T4" fmla="*/ 190 w 35"/>
                  <a:gd name="T5" fmla="*/ 2010 h 47"/>
                  <a:gd name="T6" fmla="*/ 2233 w 35"/>
                  <a:gd name="T7" fmla="*/ 190 h 47"/>
                  <a:gd name="T8" fmla="*/ 3349 w 35"/>
                  <a:gd name="T9" fmla="*/ 2612 h 47"/>
                  <a:gd name="T10" fmla="*/ 0 60000 65536"/>
                  <a:gd name="T11" fmla="*/ 0 60000 65536"/>
                  <a:gd name="T12" fmla="*/ 0 60000 65536"/>
                  <a:gd name="T13" fmla="*/ 0 60000 65536"/>
                  <a:gd name="T14" fmla="*/ 0 60000 65536"/>
                  <a:gd name="T15" fmla="*/ 0 w 35"/>
                  <a:gd name="T16" fmla="*/ 0 h 47"/>
                  <a:gd name="T17" fmla="*/ 35 w 35"/>
                  <a:gd name="T18" fmla="*/ 47 h 47"/>
                </a:gdLst>
                <a:ahLst/>
                <a:cxnLst>
                  <a:cxn ang="T10">
                    <a:pos x="T0" y="T1"/>
                  </a:cxn>
                  <a:cxn ang="T11">
                    <a:pos x="T2" y="T3"/>
                  </a:cxn>
                  <a:cxn ang="T12">
                    <a:pos x="T4" y="T5"/>
                  </a:cxn>
                  <a:cxn ang="T13">
                    <a:pos x="T6" y="T7"/>
                  </a:cxn>
                  <a:cxn ang="T14">
                    <a:pos x="T8" y="T9"/>
                  </a:cxn>
                </a:cxnLst>
                <a:rect l="T15" t="T16" r="T17" b="T18"/>
                <a:pathLst>
                  <a:path w="35" h="47">
                    <a:moveTo>
                      <a:pt x="33" y="26"/>
                    </a:moveTo>
                    <a:cubicBezTo>
                      <a:pt x="30" y="38"/>
                      <a:pt x="21" y="47"/>
                      <a:pt x="13" y="45"/>
                    </a:cubicBezTo>
                    <a:cubicBezTo>
                      <a:pt x="4" y="43"/>
                      <a:pt x="0" y="32"/>
                      <a:pt x="2" y="20"/>
                    </a:cubicBezTo>
                    <a:cubicBezTo>
                      <a:pt x="5" y="8"/>
                      <a:pt x="14" y="0"/>
                      <a:pt x="22" y="2"/>
                    </a:cubicBezTo>
                    <a:cubicBezTo>
                      <a:pt x="31" y="3"/>
                      <a:pt x="35" y="14"/>
                      <a:pt x="33" y="26"/>
                    </a:cubicBezTo>
                  </a:path>
                </a:pathLst>
              </a:custGeom>
              <a:solidFill>
                <a:srgbClr val="0B3C68"/>
              </a:solidFill>
              <a:ln w="9525">
                <a:noFill/>
                <a:round/>
                <a:headEnd/>
                <a:tailEnd/>
              </a:ln>
            </p:spPr>
            <p:txBody>
              <a:bodyPr/>
              <a:lstStyle/>
              <a:p>
                <a:endParaRPr lang="zh-CN" altLang="en-US"/>
              </a:p>
            </p:txBody>
          </p:sp>
          <p:sp>
            <p:nvSpPr>
              <p:cNvPr id="37033" name="Freeform 39"/>
              <p:cNvSpPr>
                <a:spLocks/>
              </p:cNvSpPr>
              <p:nvPr/>
            </p:nvSpPr>
            <p:spPr bwMode="auto">
              <a:xfrm>
                <a:off x="2809" y="356"/>
                <a:ext cx="213" cy="168"/>
              </a:xfrm>
              <a:custGeom>
                <a:avLst/>
                <a:gdLst>
                  <a:gd name="T0" fmla="*/ 6841 w 67"/>
                  <a:gd name="T1" fmla="*/ 1306 h 53"/>
                  <a:gd name="T2" fmla="*/ 1930 w 67"/>
                  <a:gd name="T3" fmla="*/ 101 h 53"/>
                  <a:gd name="T4" fmla="*/ 1930 w 67"/>
                  <a:gd name="T5" fmla="*/ 101 h 53"/>
                  <a:gd name="T6" fmla="*/ 1930 w 67"/>
                  <a:gd name="T7" fmla="*/ 101 h 53"/>
                  <a:gd name="T8" fmla="*/ 191 w 67"/>
                  <a:gd name="T9" fmla="*/ 1819 h 53"/>
                  <a:gd name="T10" fmla="*/ 1122 w 67"/>
                  <a:gd name="T11" fmla="*/ 3950 h 53"/>
                  <a:gd name="T12" fmla="*/ 6043 w 67"/>
                  <a:gd name="T13" fmla="*/ 5357 h 53"/>
                  <a:gd name="T14" fmla="*/ 6841 w 67"/>
                  <a:gd name="T15" fmla="*/ 1306 h 53"/>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3"/>
                  <a:gd name="T26" fmla="*/ 67 w 6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endParaRPr lang="zh-CN" altLang="en-US"/>
              </a:p>
            </p:txBody>
          </p:sp>
          <p:sp>
            <p:nvSpPr>
              <p:cNvPr id="37034" name="Freeform 40"/>
              <p:cNvSpPr>
                <a:spLocks/>
              </p:cNvSpPr>
              <p:nvPr/>
            </p:nvSpPr>
            <p:spPr bwMode="auto">
              <a:xfrm>
                <a:off x="2959" y="391"/>
                <a:ext cx="104" cy="136"/>
              </a:xfrm>
              <a:custGeom>
                <a:avLst/>
                <a:gdLst>
                  <a:gd name="T0" fmla="*/ 2969 w 33"/>
                  <a:gd name="T1" fmla="*/ 2502 h 43"/>
                  <a:gd name="T2" fmla="*/ 1191 w 33"/>
                  <a:gd name="T3" fmla="*/ 4213 h 43"/>
                  <a:gd name="T4" fmla="*/ 189 w 33"/>
                  <a:gd name="T5" fmla="*/ 1901 h 43"/>
                  <a:gd name="T6" fmla="*/ 2067 w 33"/>
                  <a:gd name="T7" fmla="*/ 190 h 43"/>
                  <a:gd name="T8" fmla="*/ 2969 w 33"/>
                  <a:gd name="T9" fmla="*/ 2502 h 43"/>
                  <a:gd name="T10" fmla="*/ 0 60000 65536"/>
                  <a:gd name="T11" fmla="*/ 0 60000 65536"/>
                  <a:gd name="T12" fmla="*/ 0 60000 65536"/>
                  <a:gd name="T13" fmla="*/ 0 60000 65536"/>
                  <a:gd name="T14" fmla="*/ 0 60000 65536"/>
                  <a:gd name="T15" fmla="*/ 0 w 33"/>
                  <a:gd name="T16" fmla="*/ 0 h 43"/>
                  <a:gd name="T17" fmla="*/ 33 w 33"/>
                  <a:gd name="T18" fmla="*/ 43 h 43"/>
                </a:gdLst>
                <a:ahLst/>
                <a:cxnLst>
                  <a:cxn ang="T10">
                    <a:pos x="T0" y="T1"/>
                  </a:cxn>
                  <a:cxn ang="T11">
                    <a:pos x="T2" y="T3"/>
                  </a:cxn>
                  <a:cxn ang="T12">
                    <a:pos x="T4" y="T5"/>
                  </a:cxn>
                  <a:cxn ang="T13">
                    <a:pos x="T6" y="T7"/>
                  </a:cxn>
                  <a:cxn ang="T14">
                    <a:pos x="T8" y="T9"/>
                  </a:cxn>
                </a:cxnLst>
                <a:rect l="T15" t="T16" r="T17" b="T18"/>
                <a:pathLst>
                  <a:path w="33" h="43">
                    <a:moveTo>
                      <a:pt x="30" y="25"/>
                    </a:moveTo>
                    <a:cubicBezTo>
                      <a:pt x="28" y="36"/>
                      <a:pt x="20" y="43"/>
                      <a:pt x="12" y="42"/>
                    </a:cubicBezTo>
                    <a:cubicBezTo>
                      <a:pt x="4" y="40"/>
                      <a:pt x="0" y="30"/>
                      <a:pt x="2" y="19"/>
                    </a:cubicBezTo>
                    <a:cubicBezTo>
                      <a:pt x="5" y="8"/>
                      <a:pt x="13" y="0"/>
                      <a:pt x="21" y="2"/>
                    </a:cubicBezTo>
                    <a:cubicBezTo>
                      <a:pt x="28" y="3"/>
                      <a:pt x="33" y="14"/>
                      <a:pt x="30" y="25"/>
                    </a:cubicBezTo>
                  </a:path>
                </a:pathLst>
              </a:custGeom>
              <a:solidFill>
                <a:srgbClr val="0B3C68"/>
              </a:solidFill>
              <a:ln w="9525">
                <a:noFill/>
                <a:round/>
                <a:headEnd/>
                <a:tailEnd/>
              </a:ln>
            </p:spPr>
            <p:txBody>
              <a:bodyPr/>
              <a:lstStyle/>
              <a:p>
                <a:endParaRPr lang="zh-CN" altLang="en-US"/>
              </a:p>
            </p:txBody>
          </p:sp>
          <p:sp>
            <p:nvSpPr>
              <p:cNvPr id="37035" name="Freeform 41"/>
              <p:cNvSpPr>
                <a:spLocks/>
              </p:cNvSpPr>
              <p:nvPr/>
            </p:nvSpPr>
            <p:spPr bwMode="auto">
              <a:xfrm>
                <a:off x="2755" y="283"/>
                <a:ext cx="54" cy="60"/>
              </a:xfrm>
              <a:custGeom>
                <a:avLst/>
                <a:gdLst>
                  <a:gd name="T0" fmla="*/ 54 w 54"/>
                  <a:gd name="T1" fmla="*/ 32 h 60"/>
                  <a:gd name="T2" fmla="*/ 0 w 54"/>
                  <a:gd name="T3" fmla="*/ 60 h 60"/>
                  <a:gd name="T4" fmla="*/ 0 w 54"/>
                  <a:gd name="T5" fmla="*/ 29 h 60"/>
                  <a:gd name="T6" fmla="*/ 54 w 54"/>
                  <a:gd name="T7" fmla="*/ 0 h 60"/>
                  <a:gd name="T8" fmla="*/ 54 w 54"/>
                  <a:gd name="T9" fmla="*/ 32 h 60"/>
                  <a:gd name="T10" fmla="*/ 0 60000 65536"/>
                  <a:gd name="T11" fmla="*/ 0 60000 65536"/>
                  <a:gd name="T12" fmla="*/ 0 60000 65536"/>
                  <a:gd name="T13" fmla="*/ 0 60000 65536"/>
                  <a:gd name="T14" fmla="*/ 0 60000 65536"/>
                  <a:gd name="T15" fmla="*/ 0 w 54"/>
                  <a:gd name="T16" fmla="*/ 0 h 60"/>
                  <a:gd name="T17" fmla="*/ 54 w 54"/>
                  <a:gd name="T18" fmla="*/ 60 h 60"/>
                </a:gdLst>
                <a:ahLst/>
                <a:cxnLst>
                  <a:cxn ang="T10">
                    <a:pos x="T0" y="T1"/>
                  </a:cxn>
                  <a:cxn ang="T11">
                    <a:pos x="T2" y="T3"/>
                  </a:cxn>
                  <a:cxn ang="T12">
                    <a:pos x="T4" y="T5"/>
                  </a:cxn>
                  <a:cxn ang="T13">
                    <a:pos x="T6" y="T7"/>
                  </a:cxn>
                  <a:cxn ang="T14">
                    <a:pos x="T8" y="T9"/>
                  </a:cxn>
                </a:cxnLst>
                <a:rect l="T15" t="T16" r="T17" b="T18"/>
                <a:pathLst>
                  <a:path w="54" h="60">
                    <a:moveTo>
                      <a:pt x="54" y="32"/>
                    </a:moveTo>
                    <a:lnTo>
                      <a:pt x="0" y="60"/>
                    </a:lnTo>
                    <a:lnTo>
                      <a:pt x="0" y="29"/>
                    </a:lnTo>
                    <a:lnTo>
                      <a:pt x="54" y="0"/>
                    </a:lnTo>
                    <a:lnTo>
                      <a:pt x="54" y="32"/>
                    </a:lnTo>
                    <a:close/>
                  </a:path>
                </a:pathLst>
              </a:custGeom>
              <a:solidFill>
                <a:srgbClr val="0B3C68"/>
              </a:solidFill>
              <a:ln w="9525">
                <a:noFill/>
                <a:round/>
                <a:headEnd/>
                <a:tailEnd/>
              </a:ln>
            </p:spPr>
            <p:txBody>
              <a:bodyPr/>
              <a:lstStyle/>
              <a:p>
                <a:endParaRPr lang="zh-CN" altLang="en-US"/>
              </a:p>
            </p:txBody>
          </p:sp>
          <p:sp>
            <p:nvSpPr>
              <p:cNvPr id="37036" name="Freeform 42"/>
              <p:cNvSpPr>
                <a:spLocks/>
              </p:cNvSpPr>
              <p:nvPr/>
            </p:nvSpPr>
            <p:spPr bwMode="auto">
              <a:xfrm>
                <a:off x="2650" y="283"/>
                <a:ext cx="105" cy="60"/>
              </a:xfrm>
              <a:custGeom>
                <a:avLst/>
                <a:gdLst>
                  <a:gd name="T0" fmla="*/ 0 w 105"/>
                  <a:gd name="T1" fmla="*/ 32 h 60"/>
                  <a:gd name="T2" fmla="*/ 105 w 105"/>
                  <a:gd name="T3" fmla="*/ 60 h 60"/>
                  <a:gd name="T4" fmla="*/ 105 w 105"/>
                  <a:gd name="T5" fmla="*/ 29 h 60"/>
                  <a:gd name="T6" fmla="*/ 0 w 105"/>
                  <a:gd name="T7" fmla="*/ 0 h 60"/>
                  <a:gd name="T8" fmla="*/ 0 w 105"/>
                  <a:gd name="T9" fmla="*/ 32 h 60"/>
                  <a:gd name="T10" fmla="*/ 0 60000 65536"/>
                  <a:gd name="T11" fmla="*/ 0 60000 65536"/>
                  <a:gd name="T12" fmla="*/ 0 60000 65536"/>
                  <a:gd name="T13" fmla="*/ 0 60000 65536"/>
                  <a:gd name="T14" fmla="*/ 0 60000 65536"/>
                  <a:gd name="T15" fmla="*/ 0 w 105"/>
                  <a:gd name="T16" fmla="*/ 0 h 60"/>
                  <a:gd name="T17" fmla="*/ 105 w 105"/>
                  <a:gd name="T18" fmla="*/ 60 h 60"/>
                </a:gdLst>
                <a:ahLst/>
                <a:cxnLst>
                  <a:cxn ang="T10">
                    <a:pos x="T0" y="T1"/>
                  </a:cxn>
                  <a:cxn ang="T11">
                    <a:pos x="T2" y="T3"/>
                  </a:cxn>
                  <a:cxn ang="T12">
                    <a:pos x="T4" y="T5"/>
                  </a:cxn>
                  <a:cxn ang="T13">
                    <a:pos x="T6" y="T7"/>
                  </a:cxn>
                  <a:cxn ang="T14">
                    <a:pos x="T8" y="T9"/>
                  </a:cxn>
                </a:cxnLst>
                <a:rect l="T15" t="T16" r="T17" b="T18"/>
                <a:pathLst>
                  <a:path w="105" h="60">
                    <a:moveTo>
                      <a:pt x="0" y="32"/>
                    </a:moveTo>
                    <a:lnTo>
                      <a:pt x="105" y="60"/>
                    </a:lnTo>
                    <a:lnTo>
                      <a:pt x="105" y="29"/>
                    </a:lnTo>
                    <a:lnTo>
                      <a:pt x="0" y="0"/>
                    </a:lnTo>
                    <a:lnTo>
                      <a:pt x="0" y="32"/>
                    </a:lnTo>
                    <a:close/>
                  </a:path>
                </a:pathLst>
              </a:custGeom>
              <a:solidFill>
                <a:srgbClr val="5D7695"/>
              </a:solidFill>
              <a:ln w="9525">
                <a:noFill/>
                <a:round/>
                <a:headEnd/>
                <a:tailEnd/>
              </a:ln>
            </p:spPr>
            <p:txBody>
              <a:bodyPr/>
              <a:lstStyle/>
              <a:p>
                <a:endParaRPr lang="zh-CN" altLang="en-US"/>
              </a:p>
            </p:txBody>
          </p:sp>
          <p:sp>
            <p:nvSpPr>
              <p:cNvPr id="37037" name="Freeform 43"/>
              <p:cNvSpPr>
                <a:spLocks/>
              </p:cNvSpPr>
              <p:nvPr/>
            </p:nvSpPr>
            <p:spPr bwMode="auto">
              <a:xfrm>
                <a:off x="2650" y="255"/>
                <a:ext cx="159" cy="57"/>
              </a:xfrm>
              <a:custGeom>
                <a:avLst/>
                <a:gdLst>
                  <a:gd name="T0" fmla="*/ 58 w 159"/>
                  <a:gd name="T1" fmla="*/ 0 h 57"/>
                  <a:gd name="T2" fmla="*/ 159 w 159"/>
                  <a:gd name="T3" fmla="*/ 28 h 57"/>
                  <a:gd name="T4" fmla="*/ 105 w 159"/>
                  <a:gd name="T5" fmla="*/ 57 h 57"/>
                  <a:gd name="T6" fmla="*/ 0 w 159"/>
                  <a:gd name="T7" fmla="*/ 28 h 57"/>
                  <a:gd name="T8" fmla="*/ 58 w 159"/>
                  <a:gd name="T9" fmla="*/ 0 h 57"/>
                  <a:gd name="T10" fmla="*/ 0 60000 65536"/>
                  <a:gd name="T11" fmla="*/ 0 60000 65536"/>
                  <a:gd name="T12" fmla="*/ 0 60000 65536"/>
                  <a:gd name="T13" fmla="*/ 0 60000 65536"/>
                  <a:gd name="T14" fmla="*/ 0 60000 65536"/>
                  <a:gd name="T15" fmla="*/ 0 w 159"/>
                  <a:gd name="T16" fmla="*/ 0 h 57"/>
                  <a:gd name="T17" fmla="*/ 159 w 159"/>
                  <a:gd name="T18" fmla="*/ 57 h 57"/>
                </a:gdLst>
                <a:ahLst/>
                <a:cxnLst>
                  <a:cxn ang="T10">
                    <a:pos x="T0" y="T1"/>
                  </a:cxn>
                  <a:cxn ang="T11">
                    <a:pos x="T2" y="T3"/>
                  </a:cxn>
                  <a:cxn ang="T12">
                    <a:pos x="T4" y="T5"/>
                  </a:cxn>
                  <a:cxn ang="T13">
                    <a:pos x="T6" y="T7"/>
                  </a:cxn>
                  <a:cxn ang="T14">
                    <a:pos x="T8" y="T9"/>
                  </a:cxn>
                </a:cxnLst>
                <a:rect l="T15" t="T16" r="T17" b="T18"/>
                <a:pathLst>
                  <a:path w="159" h="57">
                    <a:moveTo>
                      <a:pt x="58" y="0"/>
                    </a:moveTo>
                    <a:lnTo>
                      <a:pt x="159" y="28"/>
                    </a:lnTo>
                    <a:lnTo>
                      <a:pt x="105" y="57"/>
                    </a:lnTo>
                    <a:lnTo>
                      <a:pt x="0" y="28"/>
                    </a:lnTo>
                    <a:lnTo>
                      <a:pt x="58" y="0"/>
                    </a:lnTo>
                    <a:close/>
                  </a:path>
                </a:pathLst>
              </a:custGeom>
              <a:solidFill>
                <a:srgbClr val="456488"/>
              </a:solidFill>
              <a:ln w="9525">
                <a:noFill/>
                <a:round/>
                <a:headEnd/>
                <a:tailEnd/>
              </a:ln>
            </p:spPr>
            <p:txBody>
              <a:bodyPr/>
              <a:lstStyle/>
              <a:p>
                <a:endParaRPr lang="zh-CN" altLang="en-US"/>
              </a:p>
            </p:txBody>
          </p:sp>
          <p:sp>
            <p:nvSpPr>
              <p:cNvPr id="37038" name="Freeform 44"/>
              <p:cNvSpPr>
                <a:spLocks/>
              </p:cNvSpPr>
              <p:nvPr/>
            </p:nvSpPr>
            <p:spPr bwMode="auto">
              <a:xfrm>
                <a:off x="2768" y="337"/>
                <a:ext cx="22" cy="63"/>
              </a:xfrm>
              <a:custGeom>
                <a:avLst/>
                <a:gdLst>
                  <a:gd name="T0" fmla="*/ 3 w 22"/>
                  <a:gd name="T1" fmla="*/ 19 h 63"/>
                  <a:gd name="T2" fmla="*/ 3 w 22"/>
                  <a:gd name="T3" fmla="*/ 63 h 63"/>
                  <a:gd name="T4" fmla="*/ 0 w 22"/>
                  <a:gd name="T5" fmla="*/ 63 h 63"/>
                  <a:gd name="T6" fmla="*/ 0 w 22"/>
                  <a:gd name="T7" fmla="*/ 19 h 63"/>
                  <a:gd name="T8" fmla="*/ 19 w 22"/>
                  <a:gd name="T9" fmla="*/ 0 h 63"/>
                  <a:gd name="T10" fmla="*/ 22 w 22"/>
                  <a:gd name="T11" fmla="*/ 0 h 63"/>
                  <a:gd name="T12" fmla="*/ 3 w 22"/>
                  <a:gd name="T13" fmla="*/ 19 h 63"/>
                  <a:gd name="T14" fmla="*/ 0 60000 65536"/>
                  <a:gd name="T15" fmla="*/ 0 60000 65536"/>
                  <a:gd name="T16" fmla="*/ 0 60000 65536"/>
                  <a:gd name="T17" fmla="*/ 0 60000 65536"/>
                  <a:gd name="T18" fmla="*/ 0 60000 65536"/>
                  <a:gd name="T19" fmla="*/ 0 60000 65536"/>
                  <a:gd name="T20" fmla="*/ 0 60000 65536"/>
                  <a:gd name="T21" fmla="*/ 0 w 22"/>
                  <a:gd name="T22" fmla="*/ 0 h 63"/>
                  <a:gd name="T23" fmla="*/ 22 w 2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63">
                    <a:moveTo>
                      <a:pt x="3" y="19"/>
                    </a:moveTo>
                    <a:lnTo>
                      <a:pt x="3" y="63"/>
                    </a:lnTo>
                    <a:lnTo>
                      <a:pt x="0" y="63"/>
                    </a:lnTo>
                    <a:lnTo>
                      <a:pt x="0" y="19"/>
                    </a:lnTo>
                    <a:lnTo>
                      <a:pt x="19" y="0"/>
                    </a:lnTo>
                    <a:lnTo>
                      <a:pt x="22" y="0"/>
                    </a:lnTo>
                    <a:lnTo>
                      <a:pt x="3" y="19"/>
                    </a:lnTo>
                    <a:close/>
                  </a:path>
                </a:pathLst>
              </a:custGeom>
              <a:solidFill>
                <a:srgbClr val="456488"/>
              </a:solidFill>
              <a:ln w="9525">
                <a:noFill/>
                <a:round/>
                <a:headEnd/>
                <a:tailEnd/>
              </a:ln>
            </p:spPr>
            <p:txBody>
              <a:bodyPr/>
              <a:lstStyle/>
              <a:p>
                <a:endParaRPr lang="zh-CN" altLang="en-US"/>
              </a:p>
            </p:txBody>
          </p:sp>
          <p:sp>
            <p:nvSpPr>
              <p:cNvPr id="37039" name="Freeform 45"/>
              <p:cNvSpPr>
                <a:spLocks/>
              </p:cNvSpPr>
              <p:nvPr/>
            </p:nvSpPr>
            <p:spPr bwMode="auto">
              <a:xfrm>
                <a:off x="2758" y="334"/>
                <a:ext cx="29" cy="66"/>
              </a:xfrm>
              <a:custGeom>
                <a:avLst/>
                <a:gdLst>
                  <a:gd name="T0" fmla="*/ 0 w 29"/>
                  <a:gd name="T1" fmla="*/ 19 h 66"/>
                  <a:gd name="T2" fmla="*/ 0 w 29"/>
                  <a:gd name="T3" fmla="*/ 66 h 66"/>
                  <a:gd name="T4" fmla="*/ 10 w 29"/>
                  <a:gd name="T5" fmla="*/ 66 h 66"/>
                  <a:gd name="T6" fmla="*/ 10 w 29"/>
                  <a:gd name="T7" fmla="*/ 22 h 66"/>
                  <a:gd name="T8" fmla="*/ 29 w 29"/>
                  <a:gd name="T9" fmla="*/ 3 h 66"/>
                  <a:gd name="T10" fmla="*/ 19 w 29"/>
                  <a:gd name="T11" fmla="*/ 0 h 66"/>
                  <a:gd name="T12" fmla="*/ 0 w 29"/>
                  <a:gd name="T13" fmla="*/ 19 h 66"/>
                  <a:gd name="T14" fmla="*/ 0 60000 65536"/>
                  <a:gd name="T15" fmla="*/ 0 60000 65536"/>
                  <a:gd name="T16" fmla="*/ 0 60000 65536"/>
                  <a:gd name="T17" fmla="*/ 0 60000 65536"/>
                  <a:gd name="T18" fmla="*/ 0 60000 65536"/>
                  <a:gd name="T19" fmla="*/ 0 60000 65536"/>
                  <a:gd name="T20" fmla="*/ 0 60000 65536"/>
                  <a:gd name="T21" fmla="*/ 0 w 29"/>
                  <a:gd name="T22" fmla="*/ 0 h 66"/>
                  <a:gd name="T23" fmla="*/ 29 w 29"/>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66">
                    <a:moveTo>
                      <a:pt x="0" y="19"/>
                    </a:moveTo>
                    <a:lnTo>
                      <a:pt x="0" y="66"/>
                    </a:lnTo>
                    <a:lnTo>
                      <a:pt x="10" y="66"/>
                    </a:lnTo>
                    <a:lnTo>
                      <a:pt x="10" y="22"/>
                    </a:lnTo>
                    <a:lnTo>
                      <a:pt x="29" y="3"/>
                    </a:lnTo>
                    <a:lnTo>
                      <a:pt x="19" y="0"/>
                    </a:lnTo>
                    <a:lnTo>
                      <a:pt x="0" y="19"/>
                    </a:lnTo>
                    <a:close/>
                  </a:path>
                </a:pathLst>
              </a:custGeom>
              <a:solidFill>
                <a:srgbClr val="8BA6BD"/>
              </a:solidFill>
              <a:ln w="9525">
                <a:noFill/>
                <a:round/>
                <a:headEnd/>
                <a:tailEnd/>
              </a:ln>
            </p:spPr>
            <p:txBody>
              <a:bodyPr/>
              <a:lstStyle/>
              <a:p>
                <a:endParaRPr lang="zh-CN" altLang="en-US"/>
              </a:p>
            </p:txBody>
          </p:sp>
          <p:sp>
            <p:nvSpPr>
              <p:cNvPr id="37040" name="Freeform 46"/>
              <p:cNvSpPr>
                <a:spLocks/>
              </p:cNvSpPr>
              <p:nvPr/>
            </p:nvSpPr>
            <p:spPr bwMode="auto">
              <a:xfrm>
                <a:off x="2809" y="321"/>
                <a:ext cx="73" cy="35"/>
              </a:xfrm>
              <a:custGeom>
                <a:avLst/>
                <a:gdLst>
                  <a:gd name="T0" fmla="*/ 73 w 73"/>
                  <a:gd name="T1" fmla="*/ 3 h 35"/>
                  <a:gd name="T2" fmla="*/ 0 w 73"/>
                  <a:gd name="T3" fmla="*/ 35 h 35"/>
                  <a:gd name="T4" fmla="*/ 0 w 73"/>
                  <a:gd name="T5" fmla="*/ 32 h 35"/>
                  <a:gd name="T6" fmla="*/ 73 w 73"/>
                  <a:gd name="T7" fmla="*/ 0 h 35"/>
                  <a:gd name="T8" fmla="*/ 73 w 73"/>
                  <a:gd name="T9" fmla="*/ 3 h 35"/>
                  <a:gd name="T10" fmla="*/ 0 60000 65536"/>
                  <a:gd name="T11" fmla="*/ 0 60000 65536"/>
                  <a:gd name="T12" fmla="*/ 0 60000 65536"/>
                  <a:gd name="T13" fmla="*/ 0 60000 65536"/>
                  <a:gd name="T14" fmla="*/ 0 60000 65536"/>
                  <a:gd name="T15" fmla="*/ 0 w 73"/>
                  <a:gd name="T16" fmla="*/ 0 h 35"/>
                  <a:gd name="T17" fmla="*/ 73 w 73"/>
                  <a:gd name="T18" fmla="*/ 35 h 35"/>
                </a:gdLst>
                <a:ahLst/>
                <a:cxnLst>
                  <a:cxn ang="T10">
                    <a:pos x="T0" y="T1"/>
                  </a:cxn>
                  <a:cxn ang="T11">
                    <a:pos x="T2" y="T3"/>
                  </a:cxn>
                  <a:cxn ang="T12">
                    <a:pos x="T4" y="T5"/>
                  </a:cxn>
                  <a:cxn ang="T13">
                    <a:pos x="T6" y="T7"/>
                  </a:cxn>
                  <a:cxn ang="T14">
                    <a:pos x="T8" y="T9"/>
                  </a:cxn>
                </a:cxnLst>
                <a:rect l="T15" t="T16" r="T17" b="T18"/>
                <a:pathLst>
                  <a:path w="73" h="35">
                    <a:moveTo>
                      <a:pt x="73" y="3"/>
                    </a:moveTo>
                    <a:lnTo>
                      <a:pt x="0" y="35"/>
                    </a:lnTo>
                    <a:lnTo>
                      <a:pt x="0" y="32"/>
                    </a:lnTo>
                    <a:lnTo>
                      <a:pt x="73" y="0"/>
                    </a:lnTo>
                    <a:lnTo>
                      <a:pt x="73" y="3"/>
                    </a:lnTo>
                    <a:close/>
                  </a:path>
                </a:pathLst>
              </a:custGeom>
              <a:solidFill>
                <a:srgbClr val="456488"/>
              </a:solidFill>
              <a:ln w="9525">
                <a:noFill/>
                <a:round/>
                <a:headEnd/>
                <a:tailEnd/>
              </a:ln>
            </p:spPr>
            <p:txBody>
              <a:bodyPr/>
              <a:lstStyle/>
              <a:p>
                <a:endParaRPr lang="zh-CN" altLang="en-US"/>
              </a:p>
            </p:txBody>
          </p:sp>
          <p:sp>
            <p:nvSpPr>
              <p:cNvPr id="37041" name="Freeform 47"/>
              <p:cNvSpPr>
                <a:spLocks/>
              </p:cNvSpPr>
              <p:nvPr/>
            </p:nvSpPr>
            <p:spPr bwMode="auto">
              <a:xfrm>
                <a:off x="2749" y="337"/>
                <a:ext cx="60" cy="19"/>
              </a:xfrm>
              <a:custGeom>
                <a:avLst/>
                <a:gdLst>
                  <a:gd name="T0" fmla="*/ 0 w 60"/>
                  <a:gd name="T1" fmla="*/ 3 h 19"/>
                  <a:gd name="T2" fmla="*/ 60 w 60"/>
                  <a:gd name="T3" fmla="*/ 19 h 19"/>
                  <a:gd name="T4" fmla="*/ 60 w 60"/>
                  <a:gd name="T5" fmla="*/ 16 h 19"/>
                  <a:gd name="T6" fmla="*/ 0 w 60"/>
                  <a:gd name="T7" fmla="*/ 0 h 19"/>
                  <a:gd name="T8" fmla="*/ 0 w 60"/>
                  <a:gd name="T9" fmla="*/ 3 h 19"/>
                  <a:gd name="T10" fmla="*/ 0 60000 65536"/>
                  <a:gd name="T11" fmla="*/ 0 60000 65536"/>
                  <a:gd name="T12" fmla="*/ 0 60000 65536"/>
                  <a:gd name="T13" fmla="*/ 0 60000 65536"/>
                  <a:gd name="T14" fmla="*/ 0 60000 65536"/>
                  <a:gd name="T15" fmla="*/ 0 w 60"/>
                  <a:gd name="T16" fmla="*/ 0 h 19"/>
                  <a:gd name="T17" fmla="*/ 60 w 60"/>
                  <a:gd name="T18" fmla="*/ 19 h 19"/>
                </a:gdLst>
                <a:ahLst/>
                <a:cxnLst>
                  <a:cxn ang="T10">
                    <a:pos x="T0" y="T1"/>
                  </a:cxn>
                  <a:cxn ang="T11">
                    <a:pos x="T2" y="T3"/>
                  </a:cxn>
                  <a:cxn ang="T12">
                    <a:pos x="T4" y="T5"/>
                  </a:cxn>
                  <a:cxn ang="T13">
                    <a:pos x="T6" y="T7"/>
                  </a:cxn>
                  <a:cxn ang="T14">
                    <a:pos x="T8" y="T9"/>
                  </a:cxn>
                </a:cxnLst>
                <a:rect l="T15" t="T16" r="T17" b="T18"/>
                <a:pathLst>
                  <a:path w="60" h="19">
                    <a:moveTo>
                      <a:pt x="0" y="3"/>
                    </a:moveTo>
                    <a:lnTo>
                      <a:pt x="60" y="19"/>
                    </a:lnTo>
                    <a:lnTo>
                      <a:pt x="60" y="16"/>
                    </a:lnTo>
                    <a:lnTo>
                      <a:pt x="0" y="0"/>
                    </a:lnTo>
                    <a:lnTo>
                      <a:pt x="0" y="3"/>
                    </a:lnTo>
                    <a:close/>
                  </a:path>
                </a:pathLst>
              </a:custGeom>
              <a:solidFill>
                <a:srgbClr val="8BA6BD"/>
              </a:solidFill>
              <a:ln w="9525">
                <a:noFill/>
                <a:round/>
                <a:headEnd/>
                <a:tailEnd/>
              </a:ln>
            </p:spPr>
            <p:txBody>
              <a:bodyPr/>
              <a:lstStyle/>
              <a:p>
                <a:endParaRPr lang="zh-CN" altLang="en-US"/>
              </a:p>
            </p:txBody>
          </p:sp>
          <p:sp>
            <p:nvSpPr>
              <p:cNvPr id="37042" name="Freeform 48"/>
              <p:cNvSpPr>
                <a:spLocks/>
              </p:cNvSpPr>
              <p:nvPr/>
            </p:nvSpPr>
            <p:spPr bwMode="auto">
              <a:xfrm>
                <a:off x="2749" y="305"/>
                <a:ext cx="133" cy="48"/>
              </a:xfrm>
              <a:custGeom>
                <a:avLst/>
                <a:gdLst>
                  <a:gd name="T0" fmla="*/ 73 w 133"/>
                  <a:gd name="T1" fmla="*/ 0 h 48"/>
                  <a:gd name="T2" fmla="*/ 133 w 133"/>
                  <a:gd name="T3" fmla="*/ 16 h 48"/>
                  <a:gd name="T4" fmla="*/ 60 w 133"/>
                  <a:gd name="T5" fmla="*/ 48 h 48"/>
                  <a:gd name="T6" fmla="*/ 0 w 133"/>
                  <a:gd name="T7" fmla="*/ 32 h 48"/>
                  <a:gd name="T8" fmla="*/ 73 w 133"/>
                  <a:gd name="T9" fmla="*/ 0 h 48"/>
                  <a:gd name="T10" fmla="*/ 0 60000 65536"/>
                  <a:gd name="T11" fmla="*/ 0 60000 65536"/>
                  <a:gd name="T12" fmla="*/ 0 60000 65536"/>
                  <a:gd name="T13" fmla="*/ 0 60000 65536"/>
                  <a:gd name="T14" fmla="*/ 0 60000 65536"/>
                  <a:gd name="T15" fmla="*/ 0 w 133"/>
                  <a:gd name="T16" fmla="*/ 0 h 48"/>
                  <a:gd name="T17" fmla="*/ 133 w 133"/>
                  <a:gd name="T18" fmla="*/ 48 h 48"/>
                </a:gdLst>
                <a:ahLst/>
                <a:cxnLst>
                  <a:cxn ang="T10">
                    <a:pos x="T0" y="T1"/>
                  </a:cxn>
                  <a:cxn ang="T11">
                    <a:pos x="T2" y="T3"/>
                  </a:cxn>
                  <a:cxn ang="T12">
                    <a:pos x="T4" y="T5"/>
                  </a:cxn>
                  <a:cxn ang="T13">
                    <a:pos x="T6" y="T7"/>
                  </a:cxn>
                  <a:cxn ang="T14">
                    <a:pos x="T8" y="T9"/>
                  </a:cxn>
                </a:cxnLst>
                <a:rect l="T15" t="T16" r="T17" b="T18"/>
                <a:pathLst>
                  <a:path w="133" h="48">
                    <a:moveTo>
                      <a:pt x="73" y="0"/>
                    </a:moveTo>
                    <a:lnTo>
                      <a:pt x="133" y="16"/>
                    </a:lnTo>
                    <a:lnTo>
                      <a:pt x="60" y="48"/>
                    </a:lnTo>
                    <a:lnTo>
                      <a:pt x="0" y="32"/>
                    </a:lnTo>
                    <a:lnTo>
                      <a:pt x="73" y="0"/>
                    </a:lnTo>
                    <a:close/>
                  </a:path>
                </a:pathLst>
              </a:custGeom>
              <a:solidFill>
                <a:srgbClr val="5D7695"/>
              </a:solidFill>
              <a:ln w="9525">
                <a:noFill/>
                <a:round/>
                <a:headEnd/>
                <a:tailEnd/>
              </a:ln>
            </p:spPr>
            <p:txBody>
              <a:bodyPr/>
              <a:lstStyle/>
              <a:p>
                <a:endParaRPr lang="zh-CN" altLang="en-US"/>
              </a:p>
            </p:txBody>
          </p:sp>
          <p:sp>
            <p:nvSpPr>
              <p:cNvPr id="37043" name="Freeform 49"/>
              <p:cNvSpPr>
                <a:spLocks/>
              </p:cNvSpPr>
              <p:nvPr/>
            </p:nvSpPr>
            <p:spPr bwMode="auto">
              <a:xfrm>
                <a:off x="2781" y="267"/>
                <a:ext cx="95" cy="80"/>
              </a:xfrm>
              <a:custGeom>
                <a:avLst/>
                <a:gdLst>
                  <a:gd name="T0" fmla="*/ 0 w 30"/>
                  <a:gd name="T1" fmla="*/ 851 h 25"/>
                  <a:gd name="T2" fmla="*/ 1995 w 30"/>
                  <a:gd name="T3" fmla="*/ 102 h 25"/>
                  <a:gd name="T4" fmla="*/ 1995 w 30"/>
                  <a:gd name="T5" fmla="*/ 102 h 25"/>
                  <a:gd name="T6" fmla="*/ 2828 w 30"/>
                  <a:gd name="T7" fmla="*/ 717 h 25"/>
                  <a:gd name="T8" fmla="*/ 2508 w 30"/>
                  <a:gd name="T9" fmla="*/ 1773 h 25"/>
                  <a:gd name="T10" fmla="*/ 513 w 30"/>
                  <a:gd name="T11" fmla="*/ 2621 h 25"/>
                  <a:gd name="T12" fmla="*/ 0 w 30"/>
                  <a:gd name="T13" fmla="*/ 851 h 25"/>
                  <a:gd name="T14" fmla="*/ 0 60000 65536"/>
                  <a:gd name="T15" fmla="*/ 0 60000 65536"/>
                  <a:gd name="T16" fmla="*/ 0 60000 65536"/>
                  <a:gd name="T17" fmla="*/ 0 60000 65536"/>
                  <a:gd name="T18" fmla="*/ 0 60000 65536"/>
                  <a:gd name="T19" fmla="*/ 0 60000 65536"/>
                  <a:gd name="T20" fmla="*/ 0 60000 65536"/>
                  <a:gd name="T21" fmla="*/ 0 w 30"/>
                  <a:gd name="T22" fmla="*/ 0 h 25"/>
                  <a:gd name="T23" fmla="*/ 30 w 3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5">
                    <a:moveTo>
                      <a:pt x="0" y="8"/>
                    </a:moveTo>
                    <a:cubicBezTo>
                      <a:pt x="20" y="1"/>
                      <a:pt x="20" y="1"/>
                      <a:pt x="20" y="1"/>
                    </a:cubicBezTo>
                    <a:cubicBezTo>
                      <a:pt x="20" y="1"/>
                      <a:pt x="20" y="1"/>
                      <a:pt x="20" y="1"/>
                    </a:cubicBezTo>
                    <a:cubicBezTo>
                      <a:pt x="23" y="0"/>
                      <a:pt x="27" y="3"/>
                      <a:pt x="28" y="7"/>
                    </a:cubicBezTo>
                    <a:cubicBezTo>
                      <a:pt x="30" y="12"/>
                      <a:pt x="28" y="16"/>
                      <a:pt x="25" y="17"/>
                    </a:cubicBezTo>
                    <a:cubicBezTo>
                      <a:pt x="5" y="25"/>
                      <a:pt x="5" y="25"/>
                      <a:pt x="5" y="25"/>
                    </a:cubicBezTo>
                    <a:lnTo>
                      <a:pt x="0" y="8"/>
                    </a:lnTo>
                    <a:close/>
                  </a:path>
                </a:pathLst>
              </a:custGeom>
              <a:solidFill>
                <a:srgbClr val="3B5676"/>
              </a:solidFill>
              <a:ln w="9525">
                <a:noFill/>
                <a:round/>
                <a:headEnd/>
                <a:tailEnd/>
              </a:ln>
            </p:spPr>
            <p:txBody>
              <a:bodyPr/>
              <a:lstStyle/>
              <a:p>
                <a:endParaRPr lang="zh-CN" altLang="en-US"/>
              </a:p>
            </p:txBody>
          </p:sp>
          <p:sp>
            <p:nvSpPr>
              <p:cNvPr id="37044" name="Freeform 50"/>
              <p:cNvSpPr>
                <a:spLocks/>
              </p:cNvSpPr>
              <p:nvPr/>
            </p:nvSpPr>
            <p:spPr bwMode="auto">
              <a:xfrm>
                <a:off x="2765" y="290"/>
                <a:ext cx="47" cy="60"/>
              </a:xfrm>
              <a:custGeom>
                <a:avLst/>
                <a:gdLst>
                  <a:gd name="T0" fmla="*/ 88 w 15"/>
                  <a:gd name="T1" fmla="*/ 1108 h 19"/>
                  <a:gd name="T2" fmla="*/ 953 w 15"/>
                  <a:gd name="T3" fmla="*/ 1794 h 19"/>
                  <a:gd name="T4" fmla="*/ 1256 w 15"/>
                  <a:gd name="T5" fmla="*/ 786 h 19"/>
                  <a:gd name="T6" fmla="*/ 401 w 15"/>
                  <a:gd name="T7" fmla="*/ 88 h 19"/>
                  <a:gd name="T8" fmla="*/ 88 w 15"/>
                  <a:gd name="T9" fmla="*/ 1108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 y="11"/>
                    </a:moveTo>
                    <a:cubicBezTo>
                      <a:pt x="3" y="16"/>
                      <a:pt x="7" y="19"/>
                      <a:pt x="10" y="18"/>
                    </a:cubicBezTo>
                    <a:cubicBezTo>
                      <a:pt x="14" y="17"/>
                      <a:pt x="15" y="12"/>
                      <a:pt x="13" y="8"/>
                    </a:cubicBezTo>
                    <a:cubicBezTo>
                      <a:pt x="12" y="3"/>
                      <a:pt x="8" y="0"/>
                      <a:pt x="4" y="1"/>
                    </a:cubicBezTo>
                    <a:cubicBezTo>
                      <a:pt x="1" y="2"/>
                      <a:pt x="0" y="6"/>
                      <a:pt x="1" y="11"/>
                    </a:cubicBezTo>
                  </a:path>
                </a:pathLst>
              </a:custGeom>
              <a:solidFill>
                <a:srgbClr val="456488"/>
              </a:solidFill>
              <a:ln w="9525">
                <a:noFill/>
                <a:round/>
                <a:headEnd/>
                <a:tailEnd/>
              </a:ln>
            </p:spPr>
            <p:txBody>
              <a:bodyPr/>
              <a:lstStyle/>
              <a:p>
                <a:endParaRPr lang="zh-CN" altLang="en-US"/>
              </a:p>
            </p:txBody>
          </p:sp>
          <p:sp>
            <p:nvSpPr>
              <p:cNvPr id="37045" name="Freeform 51"/>
              <p:cNvSpPr>
                <a:spLocks/>
              </p:cNvSpPr>
              <p:nvPr/>
            </p:nvSpPr>
            <p:spPr bwMode="auto">
              <a:xfrm>
                <a:off x="2800" y="277"/>
                <a:ext cx="9" cy="13"/>
              </a:xfrm>
              <a:custGeom>
                <a:avLst/>
                <a:gdLst>
                  <a:gd name="T0" fmla="*/ 243 w 3"/>
                  <a:gd name="T1" fmla="*/ 0 h 4"/>
                  <a:gd name="T2" fmla="*/ 243 w 3"/>
                  <a:gd name="T3" fmla="*/ 442 h 4"/>
                  <a:gd name="T4" fmla="*/ 243 w 3"/>
                  <a:gd name="T5" fmla="*/ 442 h 4"/>
                  <a:gd name="T6" fmla="*/ 81 w 3"/>
                  <a:gd name="T7" fmla="*/ 442 h 4"/>
                  <a:gd name="T8" fmla="*/ 0 w 3"/>
                  <a:gd name="T9" fmla="*/ 338 h 4"/>
                  <a:gd name="T10" fmla="*/ 0 w 3"/>
                  <a:gd name="T11" fmla="*/ 0 h 4"/>
                  <a:gd name="T12" fmla="*/ 243 w 3"/>
                  <a:gd name="T13" fmla="*/ 0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3" y="0"/>
                    </a:moveTo>
                    <a:cubicBezTo>
                      <a:pt x="3" y="4"/>
                      <a:pt x="3" y="4"/>
                      <a:pt x="3" y="4"/>
                    </a:cubicBezTo>
                    <a:cubicBezTo>
                      <a:pt x="3" y="4"/>
                      <a:pt x="3" y="4"/>
                      <a:pt x="3" y="4"/>
                    </a:cubicBezTo>
                    <a:cubicBezTo>
                      <a:pt x="2" y="4"/>
                      <a:pt x="2" y="4"/>
                      <a:pt x="1" y="4"/>
                    </a:cubicBezTo>
                    <a:cubicBezTo>
                      <a:pt x="1" y="4"/>
                      <a:pt x="0" y="4"/>
                      <a:pt x="0" y="3"/>
                    </a:cubicBezTo>
                    <a:cubicBezTo>
                      <a:pt x="0" y="0"/>
                      <a:pt x="0" y="0"/>
                      <a:pt x="0" y="0"/>
                    </a:cubicBezTo>
                    <a:lnTo>
                      <a:pt x="3" y="0"/>
                    </a:lnTo>
                    <a:close/>
                  </a:path>
                </a:pathLst>
              </a:custGeom>
              <a:solidFill>
                <a:srgbClr val="0B3C68"/>
              </a:solidFill>
              <a:ln w="9525">
                <a:noFill/>
                <a:round/>
                <a:headEnd/>
                <a:tailEnd/>
              </a:ln>
            </p:spPr>
            <p:txBody>
              <a:bodyPr/>
              <a:lstStyle/>
              <a:p>
                <a:endParaRPr lang="zh-CN" altLang="en-US"/>
              </a:p>
            </p:txBody>
          </p:sp>
          <p:sp>
            <p:nvSpPr>
              <p:cNvPr id="37046" name="Freeform 52"/>
              <p:cNvSpPr>
                <a:spLocks/>
              </p:cNvSpPr>
              <p:nvPr/>
            </p:nvSpPr>
            <p:spPr bwMode="auto">
              <a:xfrm>
                <a:off x="2800" y="274"/>
                <a:ext cx="9" cy="3"/>
              </a:xfrm>
              <a:custGeom>
                <a:avLst/>
                <a:gdLst>
                  <a:gd name="T0" fmla="*/ 81 w 3"/>
                  <a:gd name="T1" fmla="*/ 0 h 1"/>
                  <a:gd name="T2" fmla="*/ 0 w 3"/>
                  <a:gd name="T3" fmla="*/ 81 h 1"/>
                  <a:gd name="T4" fmla="*/ 81 w 3"/>
                  <a:gd name="T5" fmla="*/ 81 h 1"/>
                  <a:gd name="T6" fmla="*/ 243 w 3"/>
                  <a:gd name="T7" fmla="*/ 81 h 1"/>
                  <a:gd name="T8" fmla="*/ 81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1" y="0"/>
                    </a:moveTo>
                    <a:cubicBezTo>
                      <a:pt x="1" y="0"/>
                      <a:pt x="0" y="1"/>
                      <a:pt x="0" y="1"/>
                    </a:cubicBezTo>
                    <a:cubicBezTo>
                      <a:pt x="0" y="1"/>
                      <a:pt x="1" y="1"/>
                      <a:pt x="1" y="1"/>
                    </a:cubicBezTo>
                    <a:cubicBezTo>
                      <a:pt x="2" y="1"/>
                      <a:pt x="2" y="1"/>
                      <a:pt x="3" y="1"/>
                    </a:cubicBezTo>
                    <a:cubicBezTo>
                      <a:pt x="3" y="1"/>
                      <a:pt x="2" y="0"/>
                      <a:pt x="1" y="0"/>
                    </a:cubicBezTo>
                  </a:path>
                </a:pathLst>
              </a:custGeom>
              <a:solidFill>
                <a:srgbClr val="456488"/>
              </a:solidFill>
              <a:ln w="9525">
                <a:noFill/>
                <a:round/>
                <a:headEnd/>
                <a:tailEnd/>
              </a:ln>
            </p:spPr>
            <p:txBody>
              <a:bodyPr/>
              <a:lstStyle/>
              <a:p>
                <a:endParaRPr lang="zh-CN" altLang="en-US"/>
              </a:p>
            </p:txBody>
          </p:sp>
          <p:sp>
            <p:nvSpPr>
              <p:cNvPr id="37047" name="Freeform 53"/>
              <p:cNvSpPr>
                <a:spLocks/>
              </p:cNvSpPr>
              <p:nvPr/>
            </p:nvSpPr>
            <p:spPr bwMode="auto">
              <a:xfrm>
                <a:off x="2832" y="267"/>
                <a:ext cx="6" cy="13"/>
              </a:xfrm>
              <a:custGeom>
                <a:avLst/>
                <a:gdLst>
                  <a:gd name="T0" fmla="*/ 162 w 2"/>
                  <a:gd name="T1" fmla="*/ 0 h 4"/>
                  <a:gd name="T2" fmla="*/ 162 w 2"/>
                  <a:gd name="T3" fmla="*/ 442 h 4"/>
                  <a:gd name="T4" fmla="*/ 162 w 2"/>
                  <a:gd name="T5" fmla="*/ 442 h 4"/>
                  <a:gd name="T6" fmla="*/ 81 w 2"/>
                  <a:gd name="T7" fmla="*/ 442 h 4"/>
                  <a:gd name="T8" fmla="*/ 0 w 2"/>
                  <a:gd name="T9" fmla="*/ 442 h 4"/>
                  <a:gd name="T10" fmla="*/ 0 w 2"/>
                  <a:gd name="T11" fmla="*/ 0 h 4"/>
                  <a:gd name="T12" fmla="*/ 162 w 2"/>
                  <a:gd name="T13" fmla="*/ 0 h 4"/>
                  <a:gd name="T14" fmla="*/ 0 60000 65536"/>
                  <a:gd name="T15" fmla="*/ 0 60000 65536"/>
                  <a:gd name="T16" fmla="*/ 0 60000 65536"/>
                  <a:gd name="T17" fmla="*/ 0 60000 65536"/>
                  <a:gd name="T18" fmla="*/ 0 60000 65536"/>
                  <a:gd name="T19" fmla="*/ 0 60000 65536"/>
                  <a:gd name="T20" fmla="*/ 0 60000 65536"/>
                  <a:gd name="T21" fmla="*/ 0 w 2"/>
                  <a:gd name="T22" fmla="*/ 0 h 4"/>
                  <a:gd name="T23" fmla="*/ 2 w 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4">
                    <a:moveTo>
                      <a:pt x="2" y="0"/>
                    </a:moveTo>
                    <a:cubicBezTo>
                      <a:pt x="2" y="4"/>
                      <a:pt x="2" y="4"/>
                      <a:pt x="2" y="4"/>
                    </a:cubicBezTo>
                    <a:cubicBezTo>
                      <a:pt x="2" y="4"/>
                      <a:pt x="2" y="4"/>
                      <a:pt x="2" y="4"/>
                    </a:cubicBezTo>
                    <a:cubicBezTo>
                      <a:pt x="2" y="4"/>
                      <a:pt x="2" y="4"/>
                      <a:pt x="1" y="4"/>
                    </a:cubicBezTo>
                    <a:cubicBezTo>
                      <a:pt x="0" y="4"/>
                      <a:pt x="0" y="4"/>
                      <a:pt x="0" y="4"/>
                    </a:cubicBezTo>
                    <a:cubicBezTo>
                      <a:pt x="0" y="0"/>
                      <a:pt x="0" y="0"/>
                      <a:pt x="0" y="0"/>
                    </a:cubicBezTo>
                    <a:lnTo>
                      <a:pt x="2" y="0"/>
                    </a:lnTo>
                    <a:close/>
                  </a:path>
                </a:pathLst>
              </a:custGeom>
              <a:solidFill>
                <a:srgbClr val="0B3C68"/>
              </a:solidFill>
              <a:ln w="9525">
                <a:noFill/>
                <a:round/>
                <a:headEnd/>
                <a:tailEnd/>
              </a:ln>
            </p:spPr>
            <p:txBody>
              <a:bodyPr/>
              <a:lstStyle/>
              <a:p>
                <a:endParaRPr lang="zh-CN" altLang="en-US"/>
              </a:p>
            </p:txBody>
          </p:sp>
          <p:sp>
            <p:nvSpPr>
              <p:cNvPr id="37048" name="Freeform 54"/>
              <p:cNvSpPr>
                <a:spLocks/>
              </p:cNvSpPr>
              <p:nvPr/>
            </p:nvSpPr>
            <p:spPr bwMode="auto">
              <a:xfrm>
                <a:off x="2832" y="267"/>
                <a:ext cx="6" cy="4"/>
              </a:xfrm>
              <a:custGeom>
                <a:avLst/>
                <a:gdLst>
                  <a:gd name="T0" fmla="*/ 81 w 2"/>
                  <a:gd name="T1" fmla="*/ 0 h 1"/>
                  <a:gd name="T2" fmla="*/ 0 w 2"/>
                  <a:gd name="T3" fmla="*/ 0 h 1"/>
                  <a:gd name="T4" fmla="*/ 81 w 2"/>
                  <a:gd name="T5" fmla="*/ 256 h 1"/>
                  <a:gd name="T6" fmla="*/ 162 w 2"/>
                  <a:gd name="T7" fmla="*/ 0 h 1"/>
                  <a:gd name="T8" fmla="*/ 81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1" y="0"/>
                    </a:moveTo>
                    <a:cubicBezTo>
                      <a:pt x="1" y="0"/>
                      <a:pt x="0" y="0"/>
                      <a:pt x="0" y="0"/>
                    </a:cubicBezTo>
                    <a:cubicBezTo>
                      <a:pt x="0" y="1"/>
                      <a:pt x="0" y="1"/>
                      <a:pt x="1" y="1"/>
                    </a:cubicBezTo>
                    <a:cubicBezTo>
                      <a:pt x="2" y="1"/>
                      <a:pt x="2" y="1"/>
                      <a:pt x="2" y="0"/>
                    </a:cubicBezTo>
                    <a:cubicBezTo>
                      <a:pt x="2" y="0"/>
                      <a:pt x="2" y="0"/>
                      <a:pt x="1" y="0"/>
                    </a:cubicBezTo>
                  </a:path>
                </a:pathLst>
              </a:custGeom>
              <a:solidFill>
                <a:srgbClr val="456488"/>
              </a:solidFill>
              <a:ln w="9525">
                <a:noFill/>
                <a:round/>
                <a:headEnd/>
                <a:tailEnd/>
              </a:ln>
            </p:spPr>
            <p:txBody>
              <a:bodyPr/>
              <a:lstStyle/>
              <a:p>
                <a:endParaRPr lang="zh-CN" altLang="en-US"/>
              </a:p>
            </p:txBody>
          </p:sp>
          <p:sp>
            <p:nvSpPr>
              <p:cNvPr id="37049" name="Freeform 55"/>
              <p:cNvSpPr>
                <a:spLocks/>
              </p:cNvSpPr>
              <p:nvPr/>
            </p:nvSpPr>
            <p:spPr bwMode="auto">
              <a:xfrm>
                <a:off x="2787" y="258"/>
                <a:ext cx="60" cy="25"/>
              </a:xfrm>
              <a:custGeom>
                <a:avLst/>
                <a:gdLst>
                  <a:gd name="T0" fmla="*/ 1794 w 19"/>
                  <a:gd name="T1" fmla="*/ 0 h 8"/>
                  <a:gd name="T2" fmla="*/ 1885 w 19"/>
                  <a:gd name="T3" fmla="*/ 184 h 8"/>
                  <a:gd name="T4" fmla="*/ 1885 w 19"/>
                  <a:gd name="T5" fmla="*/ 184 h 8"/>
                  <a:gd name="T6" fmla="*/ 878 w 19"/>
                  <a:gd name="T7" fmla="*/ 675 h 8"/>
                  <a:gd name="T8" fmla="*/ 88 w 19"/>
                  <a:gd name="T9" fmla="*/ 487 h 8"/>
                  <a:gd name="T10" fmla="*/ 0 w 19"/>
                  <a:gd name="T11" fmla="*/ 272 h 8"/>
                  <a:gd name="T12" fmla="*/ 1794 w 19"/>
                  <a:gd name="T13" fmla="*/ 0 h 8"/>
                  <a:gd name="T14" fmla="*/ 0 60000 65536"/>
                  <a:gd name="T15" fmla="*/ 0 60000 65536"/>
                  <a:gd name="T16" fmla="*/ 0 60000 65536"/>
                  <a:gd name="T17" fmla="*/ 0 60000 65536"/>
                  <a:gd name="T18" fmla="*/ 0 60000 65536"/>
                  <a:gd name="T19" fmla="*/ 0 60000 65536"/>
                  <a:gd name="T20" fmla="*/ 0 60000 65536"/>
                  <a:gd name="T21" fmla="*/ 0 w 19"/>
                  <a:gd name="T22" fmla="*/ 0 h 8"/>
                  <a:gd name="T23" fmla="*/ 19 w 1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8">
                    <a:moveTo>
                      <a:pt x="18" y="0"/>
                    </a:moveTo>
                    <a:cubicBezTo>
                      <a:pt x="19" y="2"/>
                      <a:pt x="19" y="2"/>
                      <a:pt x="19" y="2"/>
                    </a:cubicBezTo>
                    <a:cubicBezTo>
                      <a:pt x="19" y="2"/>
                      <a:pt x="19" y="2"/>
                      <a:pt x="19" y="2"/>
                    </a:cubicBezTo>
                    <a:cubicBezTo>
                      <a:pt x="19" y="4"/>
                      <a:pt x="14" y="7"/>
                      <a:pt x="9" y="7"/>
                    </a:cubicBezTo>
                    <a:cubicBezTo>
                      <a:pt x="5" y="8"/>
                      <a:pt x="1" y="7"/>
                      <a:pt x="1" y="5"/>
                    </a:cubicBezTo>
                    <a:cubicBezTo>
                      <a:pt x="0" y="3"/>
                      <a:pt x="0" y="3"/>
                      <a:pt x="0" y="3"/>
                    </a:cubicBezTo>
                    <a:lnTo>
                      <a:pt x="18" y="0"/>
                    </a:lnTo>
                    <a:close/>
                  </a:path>
                </a:pathLst>
              </a:custGeom>
              <a:solidFill>
                <a:srgbClr val="456488"/>
              </a:solidFill>
              <a:ln w="9525">
                <a:noFill/>
                <a:round/>
                <a:headEnd/>
                <a:tailEnd/>
              </a:ln>
            </p:spPr>
            <p:txBody>
              <a:bodyPr/>
              <a:lstStyle/>
              <a:p>
                <a:endParaRPr lang="zh-CN" altLang="en-US"/>
              </a:p>
            </p:txBody>
          </p:sp>
          <p:sp>
            <p:nvSpPr>
              <p:cNvPr id="37050" name="Freeform 56"/>
              <p:cNvSpPr>
                <a:spLocks/>
              </p:cNvSpPr>
              <p:nvPr/>
            </p:nvSpPr>
            <p:spPr bwMode="auto">
              <a:xfrm>
                <a:off x="2787" y="245"/>
                <a:ext cx="60" cy="32"/>
              </a:xfrm>
              <a:custGeom>
                <a:avLst/>
                <a:gdLst>
                  <a:gd name="T0" fmla="*/ 878 w 19"/>
                  <a:gd name="T1" fmla="*/ 102 h 10"/>
                  <a:gd name="T2" fmla="*/ 0 w 19"/>
                  <a:gd name="T3" fmla="*/ 717 h 10"/>
                  <a:gd name="T4" fmla="*/ 1007 w 19"/>
                  <a:gd name="T5" fmla="*/ 954 h 10"/>
                  <a:gd name="T6" fmla="*/ 1794 w 19"/>
                  <a:gd name="T7" fmla="*/ 429 h 10"/>
                  <a:gd name="T8" fmla="*/ 878 w 19"/>
                  <a:gd name="T9" fmla="*/ 102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9" y="1"/>
                    </a:moveTo>
                    <a:cubicBezTo>
                      <a:pt x="4" y="2"/>
                      <a:pt x="0" y="4"/>
                      <a:pt x="0" y="7"/>
                    </a:cubicBezTo>
                    <a:cubicBezTo>
                      <a:pt x="1" y="9"/>
                      <a:pt x="5" y="10"/>
                      <a:pt x="10" y="9"/>
                    </a:cubicBezTo>
                    <a:cubicBezTo>
                      <a:pt x="15" y="9"/>
                      <a:pt x="19" y="6"/>
                      <a:pt x="18" y="4"/>
                    </a:cubicBezTo>
                    <a:cubicBezTo>
                      <a:pt x="18" y="1"/>
                      <a:pt x="14" y="0"/>
                      <a:pt x="9" y="1"/>
                    </a:cubicBezTo>
                  </a:path>
                </a:pathLst>
              </a:custGeom>
              <a:solidFill>
                <a:srgbClr val="5D7695"/>
              </a:solidFill>
              <a:ln w="9525">
                <a:noFill/>
                <a:round/>
                <a:headEnd/>
                <a:tailEnd/>
              </a:ln>
            </p:spPr>
            <p:txBody>
              <a:bodyPr/>
              <a:lstStyle/>
              <a:p>
                <a:endParaRPr lang="zh-CN" altLang="en-US"/>
              </a:p>
            </p:txBody>
          </p:sp>
          <p:sp>
            <p:nvSpPr>
              <p:cNvPr id="37051" name="Freeform 57"/>
              <p:cNvSpPr>
                <a:spLocks/>
              </p:cNvSpPr>
              <p:nvPr/>
            </p:nvSpPr>
            <p:spPr bwMode="auto">
              <a:xfrm>
                <a:off x="2974" y="321"/>
                <a:ext cx="39" cy="105"/>
              </a:xfrm>
              <a:custGeom>
                <a:avLst/>
                <a:gdLst>
                  <a:gd name="T0" fmla="*/ 39 w 39"/>
                  <a:gd name="T1" fmla="*/ 86 h 105"/>
                  <a:gd name="T2" fmla="*/ 0 w 39"/>
                  <a:gd name="T3" fmla="*/ 105 h 105"/>
                  <a:gd name="T4" fmla="*/ 0 w 39"/>
                  <a:gd name="T5" fmla="*/ 19 h 105"/>
                  <a:gd name="T6" fmla="*/ 39 w 39"/>
                  <a:gd name="T7" fmla="*/ 0 h 105"/>
                  <a:gd name="T8" fmla="*/ 39 w 39"/>
                  <a:gd name="T9" fmla="*/ 86 h 105"/>
                  <a:gd name="T10" fmla="*/ 0 60000 65536"/>
                  <a:gd name="T11" fmla="*/ 0 60000 65536"/>
                  <a:gd name="T12" fmla="*/ 0 60000 65536"/>
                  <a:gd name="T13" fmla="*/ 0 60000 65536"/>
                  <a:gd name="T14" fmla="*/ 0 60000 65536"/>
                  <a:gd name="T15" fmla="*/ 0 w 39"/>
                  <a:gd name="T16" fmla="*/ 0 h 105"/>
                  <a:gd name="T17" fmla="*/ 39 w 39"/>
                  <a:gd name="T18" fmla="*/ 105 h 105"/>
                </a:gdLst>
                <a:ahLst/>
                <a:cxnLst>
                  <a:cxn ang="T10">
                    <a:pos x="T0" y="T1"/>
                  </a:cxn>
                  <a:cxn ang="T11">
                    <a:pos x="T2" y="T3"/>
                  </a:cxn>
                  <a:cxn ang="T12">
                    <a:pos x="T4" y="T5"/>
                  </a:cxn>
                  <a:cxn ang="T13">
                    <a:pos x="T6" y="T7"/>
                  </a:cxn>
                  <a:cxn ang="T14">
                    <a:pos x="T8" y="T9"/>
                  </a:cxn>
                </a:cxnLst>
                <a:rect l="T15" t="T16" r="T17" b="T18"/>
                <a:pathLst>
                  <a:path w="39" h="105">
                    <a:moveTo>
                      <a:pt x="39" y="86"/>
                    </a:moveTo>
                    <a:lnTo>
                      <a:pt x="0" y="105"/>
                    </a:lnTo>
                    <a:lnTo>
                      <a:pt x="0" y="19"/>
                    </a:lnTo>
                    <a:lnTo>
                      <a:pt x="39" y="0"/>
                    </a:lnTo>
                    <a:lnTo>
                      <a:pt x="39" y="86"/>
                    </a:lnTo>
                    <a:close/>
                  </a:path>
                </a:pathLst>
              </a:custGeom>
              <a:solidFill>
                <a:srgbClr val="0B3C68"/>
              </a:solidFill>
              <a:ln w="9525">
                <a:noFill/>
                <a:round/>
                <a:headEnd/>
                <a:tailEnd/>
              </a:ln>
            </p:spPr>
            <p:txBody>
              <a:bodyPr/>
              <a:lstStyle/>
              <a:p>
                <a:endParaRPr lang="zh-CN" altLang="en-US"/>
              </a:p>
            </p:txBody>
          </p:sp>
          <p:sp>
            <p:nvSpPr>
              <p:cNvPr id="37052" name="Freeform 58"/>
              <p:cNvSpPr>
                <a:spLocks/>
              </p:cNvSpPr>
              <p:nvPr/>
            </p:nvSpPr>
            <p:spPr bwMode="auto">
              <a:xfrm>
                <a:off x="2895" y="318"/>
                <a:ext cx="79" cy="108"/>
              </a:xfrm>
              <a:custGeom>
                <a:avLst/>
                <a:gdLst>
                  <a:gd name="T0" fmla="*/ 0 w 79"/>
                  <a:gd name="T1" fmla="*/ 86 h 108"/>
                  <a:gd name="T2" fmla="*/ 79 w 79"/>
                  <a:gd name="T3" fmla="*/ 108 h 108"/>
                  <a:gd name="T4" fmla="*/ 79 w 79"/>
                  <a:gd name="T5" fmla="*/ 22 h 108"/>
                  <a:gd name="T6" fmla="*/ 0 w 79"/>
                  <a:gd name="T7" fmla="*/ 0 h 108"/>
                  <a:gd name="T8" fmla="*/ 0 w 79"/>
                  <a:gd name="T9" fmla="*/ 86 h 108"/>
                  <a:gd name="T10" fmla="*/ 0 60000 65536"/>
                  <a:gd name="T11" fmla="*/ 0 60000 65536"/>
                  <a:gd name="T12" fmla="*/ 0 60000 65536"/>
                  <a:gd name="T13" fmla="*/ 0 60000 65536"/>
                  <a:gd name="T14" fmla="*/ 0 60000 65536"/>
                  <a:gd name="T15" fmla="*/ 0 w 79"/>
                  <a:gd name="T16" fmla="*/ 0 h 108"/>
                  <a:gd name="T17" fmla="*/ 79 w 79"/>
                  <a:gd name="T18" fmla="*/ 108 h 108"/>
                </a:gdLst>
                <a:ahLst/>
                <a:cxnLst>
                  <a:cxn ang="T10">
                    <a:pos x="T0" y="T1"/>
                  </a:cxn>
                  <a:cxn ang="T11">
                    <a:pos x="T2" y="T3"/>
                  </a:cxn>
                  <a:cxn ang="T12">
                    <a:pos x="T4" y="T5"/>
                  </a:cxn>
                  <a:cxn ang="T13">
                    <a:pos x="T6" y="T7"/>
                  </a:cxn>
                  <a:cxn ang="T14">
                    <a:pos x="T8" y="T9"/>
                  </a:cxn>
                </a:cxnLst>
                <a:rect l="T15" t="T16" r="T17" b="T18"/>
                <a:pathLst>
                  <a:path w="79" h="108">
                    <a:moveTo>
                      <a:pt x="0" y="86"/>
                    </a:moveTo>
                    <a:lnTo>
                      <a:pt x="79" y="108"/>
                    </a:lnTo>
                    <a:lnTo>
                      <a:pt x="79" y="22"/>
                    </a:lnTo>
                    <a:lnTo>
                      <a:pt x="0" y="0"/>
                    </a:lnTo>
                    <a:lnTo>
                      <a:pt x="0" y="86"/>
                    </a:lnTo>
                    <a:close/>
                  </a:path>
                </a:pathLst>
              </a:custGeom>
              <a:solidFill>
                <a:srgbClr val="5D7695"/>
              </a:solidFill>
              <a:ln w="9525">
                <a:noFill/>
                <a:round/>
                <a:headEnd/>
                <a:tailEnd/>
              </a:ln>
            </p:spPr>
            <p:txBody>
              <a:bodyPr/>
              <a:lstStyle/>
              <a:p>
                <a:endParaRPr lang="zh-CN" altLang="en-US"/>
              </a:p>
            </p:txBody>
          </p:sp>
          <p:sp>
            <p:nvSpPr>
              <p:cNvPr id="37053" name="Freeform 59"/>
              <p:cNvSpPr>
                <a:spLocks/>
              </p:cNvSpPr>
              <p:nvPr/>
            </p:nvSpPr>
            <p:spPr bwMode="auto">
              <a:xfrm>
                <a:off x="2895" y="296"/>
                <a:ext cx="118" cy="44"/>
              </a:xfrm>
              <a:custGeom>
                <a:avLst/>
                <a:gdLst>
                  <a:gd name="T0" fmla="*/ 38 w 118"/>
                  <a:gd name="T1" fmla="*/ 0 h 44"/>
                  <a:gd name="T2" fmla="*/ 118 w 118"/>
                  <a:gd name="T3" fmla="*/ 25 h 44"/>
                  <a:gd name="T4" fmla="*/ 79 w 118"/>
                  <a:gd name="T5" fmla="*/ 44 h 44"/>
                  <a:gd name="T6" fmla="*/ 0 w 118"/>
                  <a:gd name="T7" fmla="*/ 22 h 44"/>
                  <a:gd name="T8" fmla="*/ 38 w 118"/>
                  <a:gd name="T9" fmla="*/ 0 h 44"/>
                  <a:gd name="T10" fmla="*/ 0 60000 65536"/>
                  <a:gd name="T11" fmla="*/ 0 60000 65536"/>
                  <a:gd name="T12" fmla="*/ 0 60000 65536"/>
                  <a:gd name="T13" fmla="*/ 0 60000 65536"/>
                  <a:gd name="T14" fmla="*/ 0 60000 65536"/>
                  <a:gd name="T15" fmla="*/ 0 w 118"/>
                  <a:gd name="T16" fmla="*/ 0 h 44"/>
                  <a:gd name="T17" fmla="*/ 118 w 118"/>
                  <a:gd name="T18" fmla="*/ 44 h 44"/>
                </a:gdLst>
                <a:ahLst/>
                <a:cxnLst>
                  <a:cxn ang="T10">
                    <a:pos x="T0" y="T1"/>
                  </a:cxn>
                  <a:cxn ang="T11">
                    <a:pos x="T2" y="T3"/>
                  </a:cxn>
                  <a:cxn ang="T12">
                    <a:pos x="T4" y="T5"/>
                  </a:cxn>
                  <a:cxn ang="T13">
                    <a:pos x="T6" y="T7"/>
                  </a:cxn>
                  <a:cxn ang="T14">
                    <a:pos x="T8" y="T9"/>
                  </a:cxn>
                </a:cxnLst>
                <a:rect l="T15" t="T16" r="T17" b="T18"/>
                <a:pathLst>
                  <a:path w="118" h="44">
                    <a:moveTo>
                      <a:pt x="38" y="0"/>
                    </a:moveTo>
                    <a:lnTo>
                      <a:pt x="118" y="25"/>
                    </a:lnTo>
                    <a:lnTo>
                      <a:pt x="79" y="44"/>
                    </a:lnTo>
                    <a:lnTo>
                      <a:pt x="0" y="22"/>
                    </a:lnTo>
                    <a:lnTo>
                      <a:pt x="38" y="0"/>
                    </a:lnTo>
                    <a:close/>
                  </a:path>
                </a:pathLst>
              </a:custGeom>
              <a:solidFill>
                <a:srgbClr val="456488"/>
              </a:solidFill>
              <a:ln w="9525">
                <a:noFill/>
                <a:round/>
                <a:headEnd/>
                <a:tailEnd/>
              </a:ln>
            </p:spPr>
            <p:txBody>
              <a:bodyPr/>
              <a:lstStyle/>
              <a:p>
                <a:endParaRPr lang="zh-CN" altLang="en-US"/>
              </a:p>
            </p:txBody>
          </p:sp>
          <p:sp>
            <p:nvSpPr>
              <p:cNvPr id="37054" name="Freeform 60"/>
              <p:cNvSpPr>
                <a:spLocks/>
              </p:cNvSpPr>
              <p:nvPr/>
            </p:nvSpPr>
            <p:spPr bwMode="auto">
              <a:xfrm>
                <a:off x="3057" y="480"/>
                <a:ext cx="13" cy="38"/>
              </a:xfrm>
              <a:custGeom>
                <a:avLst/>
                <a:gdLst>
                  <a:gd name="T0" fmla="*/ 13 w 13"/>
                  <a:gd name="T1" fmla="*/ 38 h 38"/>
                  <a:gd name="T2" fmla="*/ 10 w 13"/>
                  <a:gd name="T3" fmla="*/ 38 h 38"/>
                  <a:gd name="T4" fmla="*/ 0 w 13"/>
                  <a:gd name="T5" fmla="*/ 0 h 38"/>
                  <a:gd name="T6" fmla="*/ 0 w 13"/>
                  <a:gd name="T7" fmla="*/ 0 h 38"/>
                  <a:gd name="T8" fmla="*/ 13 w 13"/>
                  <a:gd name="T9" fmla="*/ 38 h 38"/>
                  <a:gd name="T10" fmla="*/ 0 60000 65536"/>
                  <a:gd name="T11" fmla="*/ 0 60000 65536"/>
                  <a:gd name="T12" fmla="*/ 0 60000 65536"/>
                  <a:gd name="T13" fmla="*/ 0 60000 65536"/>
                  <a:gd name="T14" fmla="*/ 0 60000 65536"/>
                  <a:gd name="T15" fmla="*/ 0 w 13"/>
                  <a:gd name="T16" fmla="*/ 0 h 38"/>
                  <a:gd name="T17" fmla="*/ 13 w 13"/>
                  <a:gd name="T18" fmla="*/ 38 h 38"/>
                </a:gdLst>
                <a:ahLst/>
                <a:cxnLst>
                  <a:cxn ang="T10">
                    <a:pos x="T0" y="T1"/>
                  </a:cxn>
                  <a:cxn ang="T11">
                    <a:pos x="T2" y="T3"/>
                  </a:cxn>
                  <a:cxn ang="T12">
                    <a:pos x="T4" y="T5"/>
                  </a:cxn>
                  <a:cxn ang="T13">
                    <a:pos x="T6" y="T7"/>
                  </a:cxn>
                  <a:cxn ang="T14">
                    <a:pos x="T8" y="T9"/>
                  </a:cxn>
                </a:cxnLst>
                <a:rect l="T15" t="T16" r="T17" b="T18"/>
                <a:pathLst>
                  <a:path w="13" h="38">
                    <a:moveTo>
                      <a:pt x="13" y="38"/>
                    </a:moveTo>
                    <a:lnTo>
                      <a:pt x="10" y="38"/>
                    </a:lnTo>
                    <a:lnTo>
                      <a:pt x="0" y="0"/>
                    </a:lnTo>
                    <a:lnTo>
                      <a:pt x="13" y="38"/>
                    </a:lnTo>
                    <a:close/>
                  </a:path>
                </a:pathLst>
              </a:custGeom>
              <a:solidFill>
                <a:srgbClr val="456488"/>
              </a:solidFill>
              <a:ln w="9525">
                <a:noFill/>
                <a:round/>
                <a:headEnd/>
                <a:tailEnd/>
              </a:ln>
            </p:spPr>
            <p:txBody>
              <a:bodyPr/>
              <a:lstStyle/>
              <a:p>
                <a:endParaRPr lang="zh-CN" altLang="en-US"/>
              </a:p>
            </p:txBody>
          </p:sp>
          <p:sp>
            <p:nvSpPr>
              <p:cNvPr id="37055" name="Freeform 61"/>
              <p:cNvSpPr>
                <a:spLocks/>
              </p:cNvSpPr>
              <p:nvPr/>
            </p:nvSpPr>
            <p:spPr bwMode="auto">
              <a:xfrm>
                <a:off x="3035" y="480"/>
                <a:ext cx="32" cy="38"/>
              </a:xfrm>
              <a:custGeom>
                <a:avLst/>
                <a:gdLst>
                  <a:gd name="T0" fmla="*/ 0 w 32"/>
                  <a:gd name="T1" fmla="*/ 31 h 38"/>
                  <a:gd name="T2" fmla="*/ 32 w 32"/>
                  <a:gd name="T3" fmla="*/ 38 h 38"/>
                  <a:gd name="T4" fmla="*/ 22 w 32"/>
                  <a:gd name="T5" fmla="*/ 0 h 38"/>
                  <a:gd name="T6" fmla="*/ 13 w 32"/>
                  <a:gd name="T7" fmla="*/ 0 h 38"/>
                  <a:gd name="T8" fmla="*/ 0 w 32"/>
                  <a:gd name="T9" fmla="*/ 31 h 38"/>
                  <a:gd name="T10" fmla="*/ 0 60000 65536"/>
                  <a:gd name="T11" fmla="*/ 0 60000 65536"/>
                  <a:gd name="T12" fmla="*/ 0 60000 65536"/>
                  <a:gd name="T13" fmla="*/ 0 60000 65536"/>
                  <a:gd name="T14" fmla="*/ 0 60000 65536"/>
                  <a:gd name="T15" fmla="*/ 0 w 32"/>
                  <a:gd name="T16" fmla="*/ 0 h 38"/>
                  <a:gd name="T17" fmla="*/ 32 w 32"/>
                  <a:gd name="T18" fmla="*/ 38 h 38"/>
                </a:gdLst>
                <a:ahLst/>
                <a:cxnLst>
                  <a:cxn ang="T10">
                    <a:pos x="T0" y="T1"/>
                  </a:cxn>
                  <a:cxn ang="T11">
                    <a:pos x="T2" y="T3"/>
                  </a:cxn>
                  <a:cxn ang="T12">
                    <a:pos x="T4" y="T5"/>
                  </a:cxn>
                  <a:cxn ang="T13">
                    <a:pos x="T6" y="T7"/>
                  </a:cxn>
                  <a:cxn ang="T14">
                    <a:pos x="T8" y="T9"/>
                  </a:cxn>
                </a:cxnLst>
                <a:rect l="T15" t="T16" r="T17" b="T18"/>
                <a:pathLst>
                  <a:path w="32" h="38">
                    <a:moveTo>
                      <a:pt x="0" y="31"/>
                    </a:moveTo>
                    <a:lnTo>
                      <a:pt x="32" y="38"/>
                    </a:lnTo>
                    <a:lnTo>
                      <a:pt x="22" y="0"/>
                    </a:lnTo>
                    <a:lnTo>
                      <a:pt x="13" y="0"/>
                    </a:lnTo>
                    <a:lnTo>
                      <a:pt x="0" y="31"/>
                    </a:lnTo>
                    <a:close/>
                  </a:path>
                </a:pathLst>
              </a:custGeom>
              <a:solidFill>
                <a:srgbClr val="8BA6BD"/>
              </a:solidFill>
              <a:ln w="9525">
                <a:noFill/>
                <a:round/>
                <a:headEnd/>
                <a:tailEnd/>
              </a:ln>
            </p:spPr>
            <p:txBody>
              <a:bodyPr/>
              <a:lstStyle/>
              <a:p>
                <a:endParaRPr lang="zh-CN" altLang="en-US"/>
              </a:p>
            </p:txBody>
          </p:sp>
          <p:sp>
            <p:nvSpPr>
              <p:cNvPr id="37056" name="Freeform 62"/>
              <p:cNvSpPr>
                <a:spLocks/>
              </p:cNvSpPr>
              <p:nvPr/>
            </p:nvSpPr>
            <p:spPr bwMode="auto">
              <a:xfrm>
                <a:off x="3048" y="476"/>
                <a:ext cx="9" cy="4"/>
              </a:xfrm>
              <a:custGeom>
                <a:avLst/>
                <a:gdLst>
                  <a:gd name="T0" fmla="*/ 0 w 9"/>
                  <a:gd name="T1" fmla="*/ 0 h 4"/>
                  <a:gd name="T2" fmla="*/ 9 w 9"/>
                  <a:gd name="T3" fmla="*/ 4 h 4"/>
                  <a:gd name="T4" fmla="*/ 9 w 9"/>
                  <a:gd name="T5" fmla="*/ 4 h 4"/>
                  <a:gd name="T6" fmla="*/ 0 w 9"/>
                  <a:gd name="T7" fmla="*/ 4 h 4"/>
                  <a:gd name="T8" fmla="*/ 0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0" y="0"/>
                    </a:moveTo>
                    <a:lnTo>
                      <a:pt x="9" y="4"/>
                    </a:lnTo>
                    <a:lnTo>
                      <a:pt x="0" y="4"/>
                    </a:lnTo>
                    <a:lnTo>
                      <a:pt x="0" y="0"/>
                    </a:lnTo>
                    <a:close/>
                  </a:path>
                </a:pathLst>
              </a:custGeom>
              <a:solidFill>
                <a:srgbClr val="5D7695"/>
              </a:solidFill>
              <a:ln w="9525">
                <a:noFill/>
                <a:round/>
                <a:headEnd/>
                <a:tailEnd/>
              </a:ln>
            </p:spPr>
            <p:txBody>
              <a:bodyPr/>
              <a:lstStyle/>
              <a:p>
                <a:endParaRPr lang="zh-CN" altLang="en-US"/>
              </a:p>
            </p:txBody>
          </p:sp>
          <p:sp>
            <p:nvSpPr>
              <p:cNvPr id="37057" name="Freeform 63"/>
              <p:cNvSpPr>
                <a:spLocks/>
              </p:cNvSpPr>
              <p:nvPr/>
            </p:nvSpPr>
            <p:spPr bwMode="auto">
              <a:xfrm>
                <a:off x="3057" y="271"/>
                <a:ext cx="1" cy="243"/>
              </a:xfrm>
              <a:custGeom>
                <a:avLst/>
                <a:gdLst>
                  <a:gd name="T0" fmla="*/ 0 w 1"/>
                  <a:gd name="T1" fmla="*/ 243 h 243"/>
                  <a:gd name="T2" fmla="*/ 0 w 1"/>
                  <a:gd name="T3" fmla="*/ 243 h 243"/>
                  <a:gd name="T4" fmla="*/ 0 w 1"/>
                  <a:gd name="T5" fmla="*/ 3 h 243"/>
                  <a:gd name="T6" fmla="*/ 0 w 1"/>
                  <a:gd name="T7" fmla="*/ 0 h 243"/>
                  <a:gd name="T8" fmla="*/ 0 w 1"/>
                  <a:gd name="T9" fmla="*/ 243 h 243"/>
                  <a:gd name="T10" fmla="*/ 0 60000 65536"/>
                  <a:gd name="T11" fmla="*/ 0 60000 65536"/>
                  <a:gd name="T12" fmla="*/ 0 60000 65536"/>
                  <a:gd name="T13" fmla="*/ 0 60000 65536"/>
                  <a:gd name="T14" fmla="*/ 0 60000 65536"/>
                  <a:gd name="T15" fmla="*/ 0 w 1"/>
                  <a:gd name="T16" fmla="*/ 0 h 243"/>
                  <a:gd name="T17" fmla="*/ 1 w 1"/>
                  <a:gd name="T18" fmla="*/ 243 h 243"/>
                </a:gdLst>
                <a:ahLst/>
                <a:cxnLst>
                  <a:cxn ang="T10">
                    <a:pos x="T0" y="T1"/>
                  </a:cxn>
                  <a:cxn ang="T11">
                    <a:pos x="T2" y="T3"/>
                  </a:cxn>
                  <a:cxn ang="T12">
                    <a:pos x="T4" y="T5"/>
                  </a:cxn>
                  <a:cxn ang="T13">
                    <a:pos x="T6" y="T7"/>
                  </a:cxn>
                  <a:cxn ang="T14">
                    <a:pos x="T8" y="T9"/>
                  </a:cxn>
                </a:cxnLst>
                <a:rect l="T15" t="T16" r="T17" b="T18"/>
                <a:pathLst>
                  <a:path w="1" h="243">
                    <a:moveTo>
                      <a:pt x="0" y="243"/>
                    </a:moveTo>
                    <a:lnTo>
                      <a:pt x="0" y="243"/>
                    </a:lnTo>
                    <a:lnTo>
                      <a:pt x="0" y="3"/>
                    </a:lnTo>
                    <a:lnTo>
                      <a:pt x="0" y="0"/>
                    </a:lnTo>
                    <a:lnTo>
                      <a:pt x="0" y="243"/>
                    </a:lnTo>
                    <a:close/>
                  </a:path>
                </a:pathLst>
              </a:custGeom>
              <a:solidFill>
                <a:srgbClr val="456488"/>
              </a:solidFill>
              <a:ln w="9525">
                <a:noFill/>
                <a:round/>
                <a:headEnd/>
                <a:tailEnd/>
              </a:ln>
            </p:spPr>
            <p:txBody>
              <a:bodyPr/>
              <a:lstStyle/>
              <a:p>
                <a:endParaRPr lang="zh-CN" altLang="en-US"/>
              </a:p>
            </p:txBody>
          </p:sp>
          <p:sp>
            <p:nvSpPr>
              <p:cNvPr id="37058" name="Freeform 64"/>
              <p:cNvSpPr>
                <a:spLocks/>
              </p:cNvSpPr>
              <p:nvPr/>
            </p:nvSpPr>
            <p:spPr bwMode="auto">
              <a:xfrm>
                <a:off x="3048" y="271"/>
                <a:ext cx="9" cy="243"/>
              </a:xfrm>
              <a:custGeom>
                <a:avLst/>
                <a:gdLst>
                  <a:gd name="T0" fmla="*/ 0 w 9"/>
                  <a:gd name="T1" fmla="*/ 243 h 243"/>
                  <a:gd name="T2" fmla="*/ 9 w 9"/>
                  <a:gd name="T3" fmla="*/ 243 h 243"/>
                  <a:gd name="T4" fmla="*/ 9 w 9"/>
                  <a:gd name="T5" fmla="*/ 3 h 243"/>
                  <a:gd name="T6" fmla="*/ 0 w 9"/>
                  <a:gd name="T7" fmla="*/ 0 h 243"/>
                  <a:gd name="T8" fmla="*/ 0 w 9"/>
                  <a:gd name="T9" fmla="*/ 243 h 243"/>
                  <a:gd name="T10" fmla="*/ 0 60000 65536"/>
                  <a:gd name="T11" fmla="*/ 0 60000 65536"/>
                  <a:gd name="T12" fmla="*/ 0 60000 65536"/>
                  <a:gd name="T13" fmla="*/ 0 60000 65536"/>
                  <a:gd name="T14" fmla="*/ 0 60000 65536"/>
                  <a:gd name="T15" fmla="*/ 0 w 9"/>
                  <a:gd name="T16" fmla="*/ 0 h 243"/>
                  <a:gd name="T17" fmla="*/ 9 w 9"/>
                  <a:gd name="T18" fmla="*/ 243 h 243"/>
                </a:gdLst>
                <a:ahLst/>
                <a:cxnLst>
                  <a:cxn ang="T10">
                    <a:pos x="T0" y="T1"/>
                  </a:cxn>
                  <a:cxn ang="T11">
                    <a:pos x="T2" y="T3"/>
                  </a:cxn>
                  <a:cxn ang="T12">
                    <a:pos x="T4" y="T5"/>
                  </a:cxn>
                  <a:cxn ang="T13">
                    <a:pos x="T6" y="T7"/>
                  </a:cxn>
                  <a:cxn ang="T14">
                    <a:pos x="T8" y="T9"/>
                  </a:cxn>
                </a:cxnLst>
                <a:rect l="T15" t="T16" r="T17" b="T18"/>
                <a:pathLst>
                  <a:path w="9" h="243">
                    <a:moveTo>
                      <a:pt x="0" y="243"/>
                    </a:moveTo>
                    <a:lnTo>
                      <a:pt x="9" y="243"/>
                    </a:lnTo>
                    <a:lnTo>
                      <a:pt x="9" y="3"/>
                    </a:lnTo>
                    <a:lnTo>
                      <a:pt x="0" y="0"/>
                    </a:lnTo>
                    <a:lnTo>
                      <a:pt x="0" y="243"/>
                    </a:lnTo>
                    <a:close/>
                  </a:path>
                </a:pathLst>
              </a:custGeom>
              <a:solidFill>
                <a:srgbClr val="8BA6BD"/>
              </a:solidFill>
              <a:ln w="9525">
                <a:noFill/>
                <a:round/>
                <a:headEnd/>
                <a:tailEnd/>
              </a:ln>
            </p:spPr>
            <p:txBody>
              <a:bodyPr/>
              <a:lstStyle/>
              <a:p>
                <a:endParaRPr lang="zh-CN" altLang="en-US"/>
              </a:p>
            </p:txBody>
          </p:sp>
          <p:sp>
            <p:nvSpPr>
              <p:cNvPr id="37059" name="Freeform 65"/>
              <p:cNvSpPr>
                <a:spLocks/>
              </p:cNvSpPr>
              <p:nvPr/>
            </p:nvSpPr>
            <p:spPr bwMode="auto">
              <a:xfrm>
                <a:off x="3048" y="271"/>
                <a:ext cx="9" cy="3"/>
              </a:xfrm>
              <a:custGeom>
                <a:avLst/>
                <a:gdLst>
                  <a:gd name="T0" fmla="*/ 0 w 9"/>
                  <a:gd name="T1" fmla="*/ 0 h 3"/>
                  <a:gd name="T2" fmla="*/ 9 w 9"/>
                  <a:gd name="T3" fmla="*/ 0 h 3"/>
                  <a:gd name="T4" fmla="*/ 9 w 9"/>
                  <a:gd name="T5" fmla="*/ 3 h 3"/>
                  <a:gd name="T6" fmla="*/ 0 w 9"/>
                  <a:gd name="T7" fmla="*/ 0 h 3"/>
                  <a:gd name="T8" fmla="*/ 0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0" y="0"/>
                    </a:moveTo>
                    <a:lnTo>
                      <a:pt x="9" y="0"/>
                    </a:lnTo>
                    <a:lnTo>
                      <a:pt x="9" y="3"/>
                    </a:lnTo>
                    <a:lnTo>
                      <a:pt x="0" y="0"/>
                    </a:lnTo>
                    <a:close/>
                  </a:path>
                </a:pathLst>
              </a:custGeom>
              <a:solidFill>
                <a:srgbClr val="5D7695"/>
              </a:solidFill>
              <a:ln w="9525">
                <a:noFill/>
                <a:round/>
                <a:headEnd/>
                <a:tailEnd/>
              </a:ln>
            </p:spPr>
            <p:txBody>
              <a:bodyPr/>
              <a:lstStyle/>
              <a:p>
                <a:endParaRPr lang="zh-CN" altLang="en-US"/>
              </a:p>
            </p:txBody>
          </p:sp>
          <p:sp>
            <p:nvSpPr>
              <p:cNvPr id="37060" name="Freeform 66"/>
              <p:cNvSpPr>
                <a:spLocks/>
              </p:cNvSpPr>
              <p:nvPr/>
            </p:nvSpPr>
            <p:spPr bwMode="auto">
              <a:xfrm>
                <a:off x="3003" y="432"/>
                <a:ext cx="38" cy="57"/>
              </a:xfrm>
              <a:custGeom>
                <a:avLst/>
                <a:gdLst>
                  <a:gd name="T0" fmla="*/ 1203 w 12"/>
                  <a:gd name="T1" fmla="*/ 92 h 18"/>
                  <a:gd name="T2" fmla="*/ 792 w 12"/>
                  <a:gd name="T3" fmla="*/ 0 h 18"/>
                  <a:gd name="T4" fmla="*/ 792 w 12"/>
                  <a:gd name="T5" fmla="*/ 0 h 18"/>
                  <a:gd name="T6" fmla="*/ 792 w 12"/>
                  <a:gd name="T7" fmla="*/ 0 h 18"/>
                  <a:gd name="T8" fmla="*/ 101 w 12"/>
                  <a:gd name="T9" fmla="*/ 703 h 18"/>
                  <a:gd name="T10" fmla="*/ 510 w 12"/>
                  <a:gd name="T11" fmla="*/ 1615 h 18"/>
                  <a:gd name="T12" fmla="*/ 510 w 12"/>
                  <a:gd name="T13" fmla="*/ 1615 h 18"/>
                  <a:gd name="T14" fmla="*/ 510 w 12"/>
                  <a:gd name="T15" fmla="*/ 1713 h 18"/>
                  <a:gd name="T16" fmla="*/ 510 w 12"/>
                  <a:gd name="T17" fmla="*/ 1713 h 18"/>
                  <a:gd name="T18" fmla="*/ 510 w 12"/>
                  <a:gd name="T19" fmla="*/ 1713 h 18"/>
                  <a:gd name="T20" fmla="*/ 922 w 12"/>
                  <a:gd name="T21" fmla="*/ 1805 h 18"/>
                  <a:gd name="T22" fmla="*/ 1203 w 12"/>
                  <a:gd name="T23" fmla="*/ 9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8"/>
                  <a:gd name="T38" fmla="*/ 12 w 12"/>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8">
                    <a:moveTo>
                      <a:pt x="12" y="1"/>
                    </a:moveTo>
                    <a:cubicBezTo>
                      <a:pt x="8" y="0"/>
                      <a:pt x="8" y="0"/>
                      <a:pt x="8" y="0"/>
                    </a:cubicBezTo>
                    <a:cubicBezTo>
                      <a:pt x="8" y="0"/>
                      <a:pt x="8" y="0"/>
                      <a:pt x="8" y="0"/>
                    </a:cubicBezTo>
                    <a:cubicBezTo>
                      <a:pt x="8" y="0"/>
                      <a:pt x="8" y="0"/>
                      <a:pt x="8" y="0"/>
                    </a:cubicBezTo>
                    <a:cubicBezTo>
                      <a:pt x="5" y="0"/>
                      <a:pt x="2" y="3"/>
                      <a:pt x="1" y="7"/>
                    </a:cubicBezTo>
                    <a:cubicBezTo>
                      <a:pt x="0" y="12"/>
                      <a:pt x="2" y="16"/>
                      <a:pt x="5" y="16"/>
                    </a:cubicBezTo>
                    <a:cubicBezTo>
                      <a:pt x="5" y="16"/>
                      <a:pt x="5" y="16"/>
                      <a:pt x="5" y="16"/>
                    </a:cubicBezTo>
                    <a:cubicBezTo>
                      <a:pt x="5" y="17"/>
                      <a:pt x="5" y="17"/>
                      <a:pt x="5" y="17"/>
                    </a:cubicBezTo>
                    <a:cubicBezTo>
                      <a:pt x="5" y="17"/>
                      <a:pt x="5" y="17"/>
                      <a:pt x="5" y="17"/>
                    </a:cubicBezTo>
                    <a:cubicBezTo>
                      <a:pt x="5" y="17"/>
                      <a:pt x="5" y="17"/>
                      <a:pt x="5" y="17"/>
                    </a:cubicBezTo>
                    <a:cubicBezTo>
                      <a:pt x="9" y="18"/>
                      <a:pt x="9" y="18"/>
                      <a:pt x="9" y="18"/>
                    </a:cubicBezTo>
                    <a:lnTo>
                      <a:pt x="12" y="1"/>
                    </a:lnTo>
                    <a:close/>
                  </a:path>
                </a:pathLst>
              </a:custGeom>
              <a:solidFill>
                <a:srgbClr val="5D7695"/>
              </a:solidFill>
              <a:ln w="9525">
                <a:noFill/>
                <a:round/>
                <a:headEnd/>
                <a:tailEnd/>
              </a:ln>
            </p:spPr>
            <p:txBody>
              <a:bodyPr/>
              <a:lstStyle/>
              <a:p>
                <a:endParaRPr lang="zh-CN" altLang="en-US"/>
              </a:p>
            </p:txBody>
          </p:sp>
          <p:sp>
            <p:nvSpPr>
              <p:cNvPr id="37061" name="Freeform 67"/>
              <p:cNvSpPr>
                <a:spLocks/>
              </p:cNvSpPr>
              <p:nvPr/>
            </p:nvSpPr>
            <p:spPr bwMode="auto">
              <a:xfrm>
                <a:off x="3013" y="432"/>
                <a:ext cx="47" cy="60"/>
              </a:xfrm>
              <a:custGeom>
                <a:avLst/>
                <a:gdLst>
                  <a:gd name="T0" fmla="*/ 1354 w 15"/>
                  <a:gd name="T1" fmla="*/ 1108 h 19"/>
                  <a:gd name="T2" fmla="*/ 589 w 15"/>
                  <a:gd name="T3" fmla="*/ 1794 h 19"/>
                  <a:gd name="T4" fmla="*/ 88 w 15"/>
                  <a:gd name="T5" fmla="*/ 786 h 19"/>
                  <a:gd name="T6" fmla="*/ 865 w 15"/>
                  <a:gd name="T7" fmla="*/ 88 h 19"/>
                  <a:gd name="T8" fmla="*/ 1354 w 15"/>
                  <a:gd name="T9" fmla="*/ 1108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4" y="11"/>
                    </a:moveTo>
                    <a:cubicBezTo>
                      <a:pt x="13" y="16"/>
                      <a:pt x="9" y="19"/>
                      <a:pt x="6" y="18"/>
                    </a:cubicBezTo>
                    <a:cubicBezTo>
                      <a:pt x="2" y="17"/>
                      <a:pt x="0" y="13"/>
                      <a:pt x="1" y="8"/>
                    </a:cubicBezTo>
                    <a:cubicBezTo>
                      <a:pt x="2" y="3"/>
                      <a:pt x="6" y="0"/>
                      <a:pt x="9" y="1"/>
                    </a:cubicBezTo>
                    <a:cubicBezTo>
                      <a:pt x="13" y="2"/>
                      <a:pt x="15" y="6"/>
                      <a:pt x="14" y="11"/>
                    </a:cubicBezTo>
                  </a:path>
                </a:pathLst>
              </a:custGeom>
              <a:solidFill>
                <a:srgbClr val="0B3C68"/>
              </a:solidFill>
              <a:ln w="9525">
                <a:noFill/>
                <a:round/>
                <a:headEnd/>
                <a:tailEnd/>
              </a:ln>
            </p:spPr>
            <p:txBody>
              <a:bodyPr/>
              <a:lstStyle/>
              <a:p>
                <a:endParaRPr lang="zh-CN" altLang="en-US"/>
              </a:p>
            </p:txBody>
          </p:sp>
          <p:sp>
            <p:nvSpPr>
              <p:cNvPr id="37062" name="Freeform 68"/>
              <p:cNvSpPr>
                <a:spLocks/>
              </p:cNvSpPr>
              <p:nvPr/>
            </p:nvSpPr>
            <p:spPr bwMode="auto">
              <a:xfrm>
                <a:off x="3054" y="280"/>
                <a:ext cx="38" cy="101"/>
              </a:xfrm>
              <a:custGeom>
                <a:avLst/>
                <a:gdLst>
                  <a:gd name="T0" fmla="*/ 38 w 38"/>
                  <a:gd name="T1" fmla="*/ 82 h 101"/>
                  <a:gd name="T2" fmla="*/ 0 w 38"/>
                  <a:gd name="T3" fmla="*/ 101 h 101"/>
                  <a:gd name="T4" fmla="*/ 0 w 38"/>
                  <a:gd name="T5" fmla="*/ 22 h 101"/>
                  <a:gd name="T6" fmla="*/ 38 w 38"/>
                  <a:gd name="T7" fmla="*/ 0 h 101"/>
                  <a:gd name="T8" fmla="*/ 38 w 38"/>
                  <a:gd name="T9" fmla="*/ 82 h 101"/>
                  <a:gd name="T10" fmla="*/ 0 60000 65536"/>
                  <a:gd name="T11" fmla="*/ 0 60000 65536"/>
                  <a:gd name="T12" fmla="*/ 0 60000 65536"/>
                  <a:gd name="T13" fmla="*/ 0 60000 65536"/>
                  <a:gd name="T14" fmla="*/ 0 60000 65536"/>
                  <a:gd name="T15" fmla="*/ 0 w 38"/>
                  <a:gd name="T16" fmla="*/ 0 h 101"/>
                  <a:gd name="T17" fmla="*/ 38 w 38"/>
                  <a:gd name="T18" fmla="*/ 101 h 101"/>
                </a:gdLst>
                <a:ahLst/>
                <a:cxnLst>
                  <a:cxn ang="T10">
                    <a:pos x="T0" y="T1"/>
                  </a:cxn>
                  <a:cxn ang="T11">
                    <a:pos x="T2" y="T3"/>
                  </a:cxn>
                  <a:cxn ang="T12">
                    <a:pos x="T4" y="T5"/>
                  </a:cxn>
                  <a:cxn ang="T13">
                    <a:pos x="T6" y="T7"/>
                  </a:cxn>
                  <a:cxn ang="T14">
                    <a:pos x="T8" y="T9"/>
                  </a:cxn>
                </a:cxnLst>
                <a:rect l="T15" t="T16" r="T17" b="T18"/>
                <a:pathLst>
                  <a:path w="38" h="101">
                    <a:moveTo>
                      <a:pt x="38" y="82"/>
                    </a:moveTo>
                    <a:lnTo>
                      <a:pt x="0" y="101"/>
                    </a:lnTo>
                    <a:lnTo>
                      <a:pt x="0" y="22"/>
                    </a:lnTo>
                    <a:lnTo>
                      <a:pt x="38" y="0"/>
                    </a:lnTo>
                    <a:lnTo>
                      <a:pt x="38" y="82"/>
                    </a:lnTo>
                    <a:close/>
                  </a:path>
                </a:pathLst>
              </a:custGeom>
              <a:solidFill>
                <a:srgbClr val="456488"/>
              </a:solidFill>
              <a:ln w="9525">
                <a:noFill/>
                <a:round/>
                <a:headEnd/>
                <a:tailEnd/>
              </a:ln>
            </p:spPr>
            <p:txBody>
              <a:bodyPr/>
              <a:lstStyle/>
              <a:p>
                <a:endParaRPr lang="zh-CN" altLang="en-US"/>
              </a:p>
            </p:txBody>
          </p:sp>
          <p:sp>
            <p:nvSpPr>
              <p:cNvPr id="37063" name="Freeform 69"/>
              <p:cNvSpPr>
                <a:spLocks/>
              </p:cNvSpPr>
              <p:nvPr/>
            </p:nvSpPr>
            <p:spPr bwMode="auto">
              <a:xfrm>
                <a:off x="2994" y="283"/>
                <a:ext cx="60" cy="98"/>
              </a:xfrm>
              <a:custGeom>
                <a:avLst/>
                <a:gdLst>
                  <a:gd name="T0" fmla="*/ 0 w 60"/>
                  <a:gd name="T1" fmla="*/ 79 h 98"/>
                  <a:gd name="T2" fmla="*/ 60 w 60"/>
                  <a:gd name="T3" fmla="*/ 98 h 98"/>
                  <a:gd name="T4" fmla="*/ 60 w 60"/>
                  <a:gd name="T5" fmla="*/ 19 h 98"/>
                  <a:gd name="T6" fmla="*/ 0 w 60"/>
                  <a:gd name="T7" fmla="*/ 0 h 98"/>
                  <a:gd name="T8" fmla="*/ 0 w 60"/>
                  <a:gd name="T9" fmla="*/ 79 h 98"/>
                  <a:gd name="T10" fmla="*/ 0 60000 65536"/>
                  <a:gd name="T11" fmla="*/ 0 60000 65536"/>
                  <a:gd name="T12" fmla="*/ 0 60000 65536"/>
                  <a:gd name="T13" fmla="*/ 0 60000 65536"/>
                  <a:gd name="T14" fmla="*/ 0 60000 65536"/>
                  <a:gd name="T15" fmla="*/ 0 w 60"/>
                  <a:gd name="T16" fmla="*/ 0 h 98"/>
                  <a:gd name="T17" fmla="*/ 60 w 60"/>
                  <a:gd name="T18" fmla="*/ 98 h 98"/>
                </a:gdLst>
                <a:ahLst/>
                <a:cxnLst>
                  <a:cxn ang="T10">
                    <a:pos x="T0" y="T1"/>
                  </a:cxn>
                  <a:cxn ang="T11">
                    <a:pos x="T2" y="T3"/>
                  </a:cxn>
                  <a:cxn ang="T12">
                    <a:pos x="T4" y="T5"/>
                  </a:cxn>
                  <a:cxn ang="T13">
                    <a:pos x="T6" y="T7"/>
                  </a:cxn>
                  <a:cxn ang="T14">
                    <a:pos x="T8" y="T9"/>
                  </a:cxn>
                </a:cxnLst>
                <a:rect l="T15" t="T16" r="T17" b="T18"/>
                <a:pathLst>
                  <a:path w="60" h="98">
                    <a:moveTo>
                      <a:pt x="0" y="79"/>
                    </a:moveTo>
                    <a:lnTo>
                      <a:pt x="60" y="98"/>
                    </a:lnTo>
                    <a:lnTo>
                      <a:pt x="60" y="19"/>
                    </a:lnTo>
                    <a:lnTo>
                      <a:pt x="0" y="0"/>
                    </a:lnTo>
                    <a:lnTo>
                      <a:pt x="0" y="79"/>
                    </a:lnTo>
                    <a:close/>
                  </a:path>
                </a:pathLst>
              </a:custGeom>
              <a:solidFill>
                <a:srgbClr val="8BA6BD"/>
              </a:solidFill>
              <a:ln w="9525">
                <a:noFill/>
                <a:round/>
                <a:headEnd/>
                <a:tailEnd/>
              </a:ln>
            </p:spPr>
            <p:txBody>
              <a:bodyPr/>
              <a:lstStyle/>
              <a:p>
                <a:endParaRPr lang="zh-CN" altLang="en-US"/>
              </a:p>
            </p:txBody>
          </p:sp>
          <p:sp>
            <p:nvSpPr>
              <p:cNvPr id="37064" name="Freeform 70"/>
              <p:cNvSpPr>
                <a:spLocks/>
              </p:cNvSpPr>
              <p:nvPr/>
            </p:nvSpPr>
            <p:spPr bwMode="auto">
              <a:xfrm>
                <a:off x="2994" y="261"/>
                <a:ext cx="98" cy="41"/>
              </a:xfrm>
              <a:custGeom>
                <a:avLst/>
                <a:gdLst>
                  <a:gd name="T0" fmla="*/ 41 w 98"/>
                  <a:gd name="T1" fmla="*/ 0 h 41"/>
                  <a:gd name="T2" fmla="*/ 98 w 98"/>
                  <a:gd name="T3" fmla="*/ 19 h 41"/>
                  <a:gd name="T4" fmla="*/ 60 w 98"/>
                  <a:gd name="T5" fmla="*/ 41 h 41"/>
                  <a:gd name="T6" fmla="*/ 0 w 98"/>
                  <a:gd name="T7" fmla="*/ 22 h 41"/>
                  <a:gd name="T8" fmla="*/ 41 w 98"/>
                  <a:gd name="T9" fmla="*/ 0 h 41"/>
                  <a:gd name="T10" fmla="*/ 0 60000 65536"/>
                  <a:gd name="T11" fmla="*/ 0 60000 65536"/>
                  <a:gd name="T12" fmla="*/ 0 60000 65536"/>
                  <a:gd name="T13" fmla="*/ 0 60000 65536"/>
                  <a:gd name="T14" fmla="*/ 0 60000 65536"/>
                  <a:gd name="T15" fmla="*/ 0 w 98"/>
                  <a:gd name="T16" fmla="*/ 0 h 41"/>
                  <a:gd name="T17" fmla="*/ 98 w 98"/>
                  <a:gd name="T18" fmla="*/ 41 h 41"/>
                </a:gdLst>
                <a:ahLst/>
                <a:cxnLst>
                  <a:cxn ang="T10">
                    <a:pos x="T0" y="T1"/>
                  </a:cxn>
                  <a:cxn ang="T11">
                    <a:pos x="T2" y="T3"/>
                  </a:cxn>
                  <a:cxn ang="T12">
                    <a:pos x="T4" y="T5"/>
                  </a:cxn>
                  <a:cxn ang="T13">
                    <a:pos x="T6" y="T7"/>
                  </a:cxn>
                  <a:cxn ang="T14">
                    <a:pos x="T8" y="T9"/>
                  </a:cxn>
                </a:cxnLst>
                <a:rect l="T15" t="T16" r="T17" b="T18"/>
                <a:pathLst>
                  <a:path w="98" h="41">
                    <a:moveTo>
                      <a:pt x="41" y="0"/>
                    </a:moveTo>
                    <a:lnTo>
                      <a:pt x="98" y="19"/>
                    </a:lnTo>
                    <a:lnTo>
                      <a:pt x="60" y="41"/>
                    </a:lnTo>
                    <a:lnTo>
                      <a:pt x="0" y="22"/>
                    </a:lnTo>
                    <a:lnTo>
                      <a:pt x="41" y="0"/>
                    </a:lnTo>
                    <a:close/>
                  </a:path>
                </a:pathLst>
              </a:custGeom>
              <a:solidFill>
                <a:srgbClr val="5D7695"/>
              </a:solidFill>
              <a:ln w="9525">
                <a:noFill/>
                <a:round/>
                <a:headEnd/>
                <a:tailEnd/>
              </a:ln>
            </p:spPr>
            <p:txBody>
              <a:bodyPr/>
              <a:lstStyle/>
              <a:p>
                <a:endParaRPr lang="zh-CN" altLang="en-US"/>
              </a:p>
            </p:txBody>
          </p:sp>
          <p:sp>
            <p:nvSpPr>
              <p:cNvPr id="37065" name="Freeform 71"/>
              <p:cNvSpPr>
                <a:spLocks/>
              </p:cNvSpPr>
              <p:nvPr/>
            </p:nvSpPr>
            <p:spPr bwMode="auto">
              <a:xfrm>
                <a:off x="3076" y="290"/>
                <a:ext cx="13" cy="72"/>
              </a:xfrm>
              <a:custGeom>
                <a:avLst/>
                <a:gdLst>
                  <a:gd name="T0" fmla="*/ 13 w 13"/>
                  <a:gd name="T1" fmla="*/ 63 h 72"/>
                  <a:gd name="T2" fmla="*/ 0 w 13"/>
                  <a:gd name="T3" fmla="*/ 72 h 72"/>
                  <a:gd name="T4" fmla="*/ 0 w 13"/>
                  <a:gd name="T5" fmla="*/ 6 h 72"/>
                  <a:gd name="T6" fmla="*/ 13 w 13"/>
                  <a:gd name="T7" fmla="*/ 0 h 72"/>
                  <a:gd name="T8" fmla="*/ 13 w 13"/>
                  <a:gd name="T9" fmla="*/ 63 h 72"/>
                  <a:gd name="T10" fmla="*/ 0 60000 65536"/>
                  <a:gd name="T11" fmla="*/ 0 60000 65536"/>
                  <a:gd name="T12" fmla="*/ 0 60000 65536"/>
                  <a:gd name="T13" fmla="*/ 0 60000 65536"/>
                  <a:gd name="T14" fmla="*/ 0 60000 65536"/>
                  <a:gd name="T15" fmla="*/ 0 w 13"/>
                  <a:gd name="T16" fmla="*/ 0 h 72"/>
                  <a:gd name="T17" fmla="*/ 13 w 13"/>
                  <a:gd name="T18" fmla="*/ 72 h 72"/>
                </a:gdLst>
                <a:ahLst/>
                <a:cxnLst>
                  <a:cxn ang="T10">
                    <a:pos x="T0" y="T1"/>
                  </a:cxn>
                  <a:cxn ang="T11">
                    <a:pos x="T2" y="T3"/>
                  </a:cxn>
                  <a:cxn ang="T12">
                    <a:pos x="T4" y="T5"/>
                  </a:cxn>
                  <a:cxn ang="T13">
                    <a:pos x="T6" y="T7"/>
                  </a:cxn>
                  <a:cxn ang="T14">
                    <a:pos x="T8" y="T9"/>
                  </a:cxn>
                </a:cxnLst>
                <a:rect l="T15" t="T16" r="T17" b="T18"/>
                <a:pathLst>
                  <a:path w="13" h="72">
                    <a:moveTo>
                      <a:pt x="13" y="63"/>
                    </a:moveTo>
                    <a:lnTo>
                      <a:pt x="0" y="72"/>
                    </a:lnTo>
                    <a:lnTo>
                      <a:pt x="0" y="6"/>
                    </a:lnTo>
                    <a:lnTo>
                      <a:pt x="13" y="0"/>
                    </a:lnTo>
                    <a:lnTo>
                      <a:pt x="13" y="63"/>
                    </a:lnTo>
                    <a:close/>
                  </a:path>
                </a:pathLst>
              </a:custGeom>
              <a:solidFill>
                <a:srgbClr val="0B3C68"/>
              </a:solidFill>
              <a:ln w="9525">
                <a:noFill/>
                <a:round/>
                <a:headEnd/>
                <a:tailEnd/>
              </a:ln>
            </p:spPr>
            <p:txBody>
              <a:bodyPr/>
              <a:lstStyle/>
              <a:p>
                <a:endParaRPr lang="zh-CN" altLang="en-US"/>
              </a:p>
            </p:txBody>
          </p:sp>
          <p:sp>
            <p:nvSpPr>
              <p:cNvPr id="37066" name="Freeform 72"/>
              <p:cNvSpPr>
                <a:spLocks/>
              </p:cNvSpPr>
              <p:nvPr/>
            </p:nvSpPr>
            <p:spPr bwMode="auto">
              <a:xfrm>
                <a:off x="3057" y="296"/>
                <a:ext cx="16" cy="22"/>
              </a:xfrm>
              <a:custGeom>
                <a:avLst/>
                <a:gdLst>
                  <a:gd name="T0" fmla="*/ 16 w 16"/>
                  <a:gd name="T1" fmla="*/ 13 h 22"/>
                  <a:gd name="T2" fmla="*/ 0 w 16"/>
                  <a:gd name="T3" fmla="*/ 22 h 22"/>
                  <a:gd name="T4" fmla="*/ 0 w 16"/>
                  <a:gd name="T5" fmla="*/ 9 h 22"/>
                  <a:gd name="T6" fmla="*/ 16 w 16"/>
                  <a:gd name="T7" fmla="*/ 0 h 22"/>
                  <a:gd name="T8" fmla="*/ 16 w 16"/>
                  <a:gd name="T9" fmla="*/ 13 h 22"/>
                  <a:gd name="T10" fmla="*/ 0 60000 65536"/>
                  <a:gd name="T11" fmla="*/ 0 60000 65536"/>
                  <a:gd name="T12" fmla="*/ 0 60000 65536"/>
                  <a:gd name="T13" fmla="*/ 0 60000 65536"/>
                  <a:gd name="T14" fmla="*/ 0 60000 65536"/>
                  <a:gd name="T15" fmla="*/ 0 w 16"/>
                  <a:gd name="T16" fmla="*/ 0 h 22"/>
                  <a:gd name="T17" fmla="*/ 16 w 16"/>
                  <a:gd name="T18" fmla="*/ 22 h 22"/>
                </a:gdLst>
                <a:ahLst/>
                <a:cxnLst>
                  <a:cxn ang="T10">
                    <a:pos x="T0" y="T1"/>
                  </a:cxn>
                  <a:cxn ang="T11">
                    <a:pos x="T2" y="T3"/>
                  </a:cxn>
                  <a:cxn ang="T12">
                    <a:pos x="T4" y="T5"/>
                  </a:cxn>
                  <a:cxn ang="T13">
                    <a:pos x="T6" y="T7"/>
                  </a:cxn>
                  <a:cxn ang="T14">
                    <a:pos x="T8" y="T9"/>
                  </a:cxn>
                </a:cxnLst>
                <a:rect l="T15" t="T16" r="T17" b="T18"/>
                <a:pathLst>
                  <a:path w="16" h="22">
                    <a:moveTo>
                      <a:pt x="16" y="13"/>
                    </a:moveTo>
                    <a:lnTo>
                      <a:pt x="0" y="22"/>
                    </a:lnTo>
                    <a:lnTo>
                      <a:pt x="0" y="9"/>
                    </a:lnTo>
                    <a:lnTo>
                      <a:pt x="16" y="0"/>
                    </a:lnTo>
                    <a:lnTo>
                      <a:pt x="16" y="13"/>
                    </a:lnTo>
                    <a:close/>
                  </a:path>
                </a:pathLst>
              </a:custGeom>
              <a:solidFill>
                <a:srgbClr val="0B3C68"/>
              </a:solidFill>
              <a:ln w="9525">
                <a:noFill/>
                <a:round/>
                <a:headEnd/>
                <a:tailEnd/>
              </a:ln>
            </p:spPr>
            <p:txBody>
              <a:bodyPr/>
              <a:lstStyle/>
              <a:p>
                <a:endParaRPr lang="zh-CN" altLang="en-US"/>
              </a:p>
            </p:txBody>
          </p:sp>
          <p:sp>
            <p:nvSpPr>
              <p:cNvPr id="37067" name="Freeform 73"/>
              <p:cNvSpPr>
                <a:spLocks/>
              </p:cNvSpPr>
              <p:nvPr/>
            </p:nvSpPr>
            <p:spPr bwMode="auto">
              <a:xfrm>
                <a:off x="3079" y="347"/>
                <a:ext cx="7" cy="9"/>
              </a:xfrm>
              <a:custGeom>
                <a:avLst/>
                <a:gdLst>
                  <a:gd name="T0" fmla="*/ 294 w 2"/>
                  <a:gd name="T1" fmla="*/ 0 h 3"/>
                  <a:gd name="T2" fmla="*/ 171 w 2"/>
                  <a:gd name="T3" fmla="*/ 0 h 3"/>
                  <a:gd name="T4" fmla="*/ 171 w 2"/>
                  <a:gd name="T5" fmla="*/ 0 h 3"/>
                  <a:gd name="T6" fmla="*/ 0 w 2"/>
                  <a:gd name="T7" fmla="*/ 81 h 3"/>
                  <a:gd name="T8" fmla="*/ 171 w 2"/>
                  <a:gd name="T9" fmla="*/ 243 h 3"/>
                  <a:gd name="T10" fmla="*/ 171 w 2"/>
                  <a:gd name="T11" fmla="*/ 243 h 3"/>
                  <a:gd name="T12" fmla="*/ 171 w 2"/>
                  <a:gd name="T13" fmla="*/ 243 h 3"/>
                  <a:gd name="T14" fmla="*/ 171 w 2"/>
                  <a:gd name="T15" fmla="*/ 243 h 3"/>
                  <a:gd name="T16" fmla="*/ 171 w 2"/>
                  <a:gd name="T17" fmla="*/ 243 h 3"/>
                  <a:gd name="T18" fmla="*/ 294 w 2"/>
                  <a:gd name="T19" fmla="*/ 243 h 3"/>
                  <a:gd name="T20" fmla="*/ 294 w 2"/>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
                  <a:gd name="T34" fmla="*/ 0 h 3"/>
                  <a:gd name="T35" fmla="*/ 2 w 2"/>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 h="3">
                    <a:moveTo>
                      <a:pt x="2" y="0"/>
                    </a:moveTo>
                    <a:cubicBezTo>
                      <a:pt x="1" y="0"/>
                      <a:pt x="1" y="0"/>
                      <a:pt x="1" y="0"/>
                    </a:cubicBezTo>
                    <a:cubicBezTo>
                      <a:pt x="1" y="0"/>
                      <a:pt x="1" y="0"/>
                      <a:pt x="1" y="0"/>
                    </a:cubicBezTo>
                    <a:cubicBezTo>
                      <a:pt x="1" y="0"/>
                      <a:pt x="0" y="1"/>
                      <a:pt x="0" y="1"/>
                    </a:cubicBezTo>
                    <a:cubicBezTo>
                      <a:pt x="0" y="2"/>
                      <a:pt x="1" y="3"/>
                      <a:pt x="1"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lnTo>
                      <a:pt x="2" y="0"/>
                    </a:lnTo>
                    <a:close/>
                  </a:path>
                </a:pathLst>
              </a:custGeom>
              <a:solidFill>
                <a:srgbClr val="5D7695"/>
              </a:solidFill>
              <a:ln w="9525">
                <a:noFill/>
                <a:round/>
                <a:headEnd/>
                <a:tailEnd/>
              </a:ln>
            </p:spPr>
            <p:txBody>
              <a:bodyPr/>
              <a:lstStyle/>
              <a:p>
                <a:endParaRPr lang="zh-CN" altLang="en-US"/>
              </a:p>
            </p:txBody>
          </p:sp>
          <p:sp>
            <p:nvSpPr>
              <p:cNvPr id="37068" name="Freeform 74"/>
              <p:cNvSpPr>
                <a:spLocks/>
              </p:cNvSpPr>
              <p:nvPr/>
            </p:nvSpPr>
            <p:spPr bwMode="auto">
              <a:xfrm>
                <a:off x="3082" y="347"/>
                <a:ext cx="7" cy="9"/>
              </a:xfrm>
              <a:custGeom>
                <a:avLst/>
                <a:gdLst>
                  <a:gd name="T0" fmla="*/ 294 w 2"/>
                  <a:gd name="T1" fmla="*/ 162 h 3"/>
                  <a:gd name="T2" fmla="*/ 171 w 2"/>
                  <a:gd name="T3" fmla="*/ 243 h 3"/>
                  <a:gd name="T4" fmla="*/ 0 w 2"/>
                  <a:gd name="T5" fmla="*/ 81 h 3"/>
                  <a:gd name="T6" fmla="*/ 171 w 2"/>
                  <a:gd name="T7" fmla="*/ 0 h 3"/>
                  <a:gd name="T8" fmla="*/ 294 w 2"/>
                  <a:gd name="T9" fmla="*/ 162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3"/>
                      <a:pt x="1" y="3"/>
                      <a:pt x="1" y="3"/>
                    </a:cubicBezTo>
                    <a:cubicBezTo>
                      <a:pt x="0" y="3"/>
                      <a:pt x="0" y="2"/>
                      <a:pt x="0" y="1"/>
                    </a:cubicBezTo>
                    <a:cubicBezTo>
                      <a:pt x="0" y="1"/>
                      <a:pt x="1" y="0"/>
                      <a:pt x="1" y="0"/>
                    </a:cubicBezTo>
                    <a:cubicBezTo>
                      <a:pt x="2" y="0"/>
                      <a:pt x="2" y="1"/>
                      <a:pt x="2" y="2"/>
                    </a:cubicBezTo>
                  </a:path>
                </a:pathLst>
              </a:custGeom>
              <a:solidFill>
                <a:srgbClr val="0B3C68"/>
              </a:solidFill>
              <a:ln w="9525">
                <a:noFill/>
                <a:round/>
                <a:headEnd/>
                <a:tailEnd/>
              </a:ln>
            </p:spPr>
            <p:txBody>
              <a:bodyPr/>
              <a:lstStyle/>
              <a:p>
                <a:endParaRPr lang="zh-CN" altLang="en-US"/>
              </a:p>
            </p:txBody>
          </p:sp>
          <p:sp>
            <p:nvSpPr>
              <p:cNvPr id="37069" name="Freeform 75"/>
              <p:cNvSpPr>
                <a:spLocks/>
              </p:cNvSpPr>
              <p:nvPr/>
            </p:nvSpPr>
            <p:spPr bwMode="auto">
              <a:xfrm>
                <a:off x="3057" y="309"/>
                <a:ext cx="6" cy="3"/>
              </a:xfrm>
              <a:custGeom>
                <a:avLst/>
                <a:gdLst>
                  <a:gd name="T0" fmla="*/ 162 w 2"/>
                  <a:gd name="T1" fmla="*/ 0 h 1"/>
                  <a:gd name="T2" fmla="*/ 81 w 2"/>
                  <a:gd name="T3" fmla="*/ 0 h 1"/>
                  <a:gd name="T4" fmla="*/ 81 w 2"/>
                  <a:gd name="T5" fmla="*/ 0 h 1"/>
                  <a:gd name="T6" fmla="*/ 0 w 2"/>
                  <a:gd name="T7" fmla="*/ 0 h 1"/>
                  <a:gd name="T8" fmla="*/ 81 w 2"/>
                  <a:gd name="T9" fmla="*/ 81 h 1"/>
                  <a:gd name="T10" fmla="*/ 81 w 2"/>
                  <a:gd name="T11" fmla="*/ 81 h 1"/>
                  <a:gd name="T12" fmla="*/ 81 w 2"/>
                  <a:gd name="T13" fmla="*/ 81 h 1"/>
                  <a:gd name="T14" fmla="*/ 81 w 2"/>
                  <a:gd name="T15" fmla="*/ 81 h 1"/>
                  <a:gd name="T16" fmla="*/ 81 w 2"/>
                  <a:gd name="T17" fmla="*/ 81 h 1"/>
                  <a:gd name="T18" fmla="*/ 162 w 2"/>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1"/>
                  <a:gd name="T32" fmla="*/ 2 w 2"/>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1">
                    <a:moveTo>
                      <a:pt x="2" y="0"/>
                    </a:moveTo>
                    <a:cubicBezTo>
                      <a:pt x="1" y="0"/>
                      <a:pt x="1" y="0"/>
                      <a:pt x="1" y="0"/>
                    </a:cubicBezTo>
                    <a:cubicBezTo>
                      <a:pt x="1" y="0"/>
                      <a:pt x="1" y="0"/>
                      <a:pt x="1" y="0"/>
                    </a:cubicBezTo>
                    <a:cubicBezTo>
                      <a:pt x="1" y="0"/>
                      <a:pt x="1" y="0"/>
                      <a:pt x="0" y="0"/>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lnTo>
                      <a:pt x="2" y="0"/>
                    </a:lnTo>
                    <a:close/>
                  </a:path>
                </a:pathLst>
              </a:custGeom>
              <a:solidFill>
                <a:srgbClr val="5D7695"/>
              </a:solidFill>
              <a:ln w="9525">
                <a:noFill/>
                <a:round/>
                <a:headEnd/>
                <a:tailEnd/>
              </a:ln>
            </p:spPr>
            <p:txBody>
              <a:bodyPr/>
              <a:lstStyle/>
              <a:p>
                <a:endParaRPr lang="zh-CN" altLang="en-US"/>
              </a:p>
            </p:txBody>
          </p:sp>
          <p:sp>
            <p:nvSpPr>
              <p:cNvPr id="37070" name="Freeform 76"/>
              <p:cNvSpPr>
                <a:spLocks/>
              </p:cNvSpPr>
              <p:nvPr/>
            </p:nvSpPr>
            <p:spPr bwMode="auto">
              <a:xfrm>
                <a:off x="3060" y="309"/>
                <a:ext cx="3" cy="3"/>
              </a:xfrm>
              <a:custGeom>
                <a:avLst/>
                <a:gdLst>
                  <a:gd name="T0" fmla="*/ 81 w 1"/>
                  <a:gd name="T1" fmla="*/ 81 h 1"/>
                  <a:gd name="T2" fmla="*/ 0 w 1"/>
                  <a:gd name="T3" fmla="*/ 81 h 1"/>
                  <a:gd name="T4" fmla="*/ 0 w 1"/>
                  <a:gd name="T5" fmla="*/ 0 h 1"/>
                  <a:gd name="T6" fmla="*/ 81 w 1"/>
                  <a:gd name="T7" fmla="*/ 0 h 1"/>
                  <a:gd name="T8" fmla="*/ 81 w 1"/>
                  <a:gd name="T9" fmla="*/ 8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1"/>
                    </a:moveTo>
                    <a:cubicBezTo>
                      <a:pt x="1" y="1"/>
                      <a:pt x="1" y="1"/>
                      <a:pt x="0" y="1"/>
                    </a:cubicBezTo>
                    <a:cubicBezTo>
                      <a:pt x="0" y="1"/>
                      <a:pt x="0" y="1"/>
                      <a:pt x="0" y="0"/>
                    </a:cubicBezTo>
                    <a:cubicBezTo>
                      <a:pt x="0" y="0"/>
                      <a:pt x="0" y="0"/>
                      <a:pt x="1" y="0"/>
                    </a:cubicBezTo>
                    <a:cubicBezTo>
                      <a:pt x="1" y="0"/>
                      <a:pt x="1" y="0"/>
                      <a:pt x="1" y="1"/>
                    </a:cubicBezTo>
                  </a:path>
                </a:pathLst>
              </a:custGeom>
              <a:solidFill>
                <a:srgbClr val="0B3C68"/>
              </a:solidFill>
              <a:ln w="9525">
                <a:noFill/>
                <a:round/>
                <a:headEnd/>
                <a:tailEnd/>
              </a:ln>
            </p:spPr>
            <p:txBody>
              <a:bodyPr/>
              <a:lstStyle/>
              <a:p>
                <a:endParaRPr lang="zh-CN" altLang="en-US"/>
              </a:p>
            </p:txBody>
          </p:sp>
          <p:sp>
            <p:nvSpPr>
              <p:cNvPr id="37071" name="Freeform 77"/>
              <p:cNvSpPr>
                <a:spLocks/>
              </p:cNvSpPr>
              <p:nvPr/>
            </p:nvSpPr>
            <p:spPr bwMode="auto">
              <a:xfrm>
                <a:off x="3063" y="305"/>
                <a:ext cx="4" cy="7"/>
              </a:xfrm>
              <a:custGeom>
                <a:avLst/>
                <a:gdLst>
                  <a:gd name="T0" fmla="*/ 256 w 1"/>
                  <a:gd name="T1" fmla="*/ 0 h 2"/>
                  <a:gd name="T2" fmla="*/ 256 w 1"/>
                  <a:gd name="T3" fmla="*/ 0 h 2"/>
                  <a:gd name="T4" fmla="*/ 0 w 1"/>
                  <a:gd name="T5" fmla="*/ 0 h 2"/>
                  <a:gd name="T6" fmla="*/ 256 w 1"/>
                  <a:gd name="T7" fmla="*/ 171 h 2"/>
                  <a:gd name="T8" fmla="*/ 256 w 1"/>
                  <a:gd name="T9" fmla="*/ 171 h 2"/>
                  <a:gd name="T10" fmla="*/ 256 w 1"/>
                  <a:gd name="T11" fmla="*/ 171 h 2"/>
                  <a:gd name="T12" fmla="*/ 256 w 1"/>
                  <a:gd name="T13" fmla="*/ 171 h 2"/>
                  <a:gd name="T14" fmla="*/ 256 w 1"/>
                  <a:gd name="T15" fmla="*/ 294 h 2"/>
                  <a:gd name="T16" fmla="*/ 256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1" y="0"/>
                      <a:pt x="0" y="0"/>
                      <a:pt x="0" y="0"/>
                    </a:cubicBezTo>
                    <a:cubicBezTo>
                      <a:pt x="0" y="1"/>
                      <a:pt x="0" y="1"/>
                      <a:pt x="1" y="1"/>
                    </a:cubicBezTo>
                    <a:cubicBezTo>
                      <a:pt x="1" y="1"/>
                      <a:pt x="1" y="1"/>
                      <a:pt x="1" y="1"/>
                    </a:cubicBezTo>
                    <a:cubicBezTo>
                      <a:pt x="1" y="1"/>
                      <a:pt x="1" y="1"/>
                      <a:pt x="1" y="1"/>
                    </a:cubicBezTo>
                    <a:cubicBezTo>
                      <a:pt x="1" y="1"/>
                      <a:pt x="1" y="1"/>
                      <a:pt x="1" y="1"/>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72" name="Freeform 78"/>
              <p:cNvSpPr>
                <a:spLocks/>
              </p:cNvSpPr>
              <p:nvPr/>
            </p:nvSpPr>
            <p:spPr bwMode="auto">
              <a:xfrm>
                <a:off x="3067" y="305"/>
                <a:ext cx="3" cy="7"/>
              </a:xfrm>
              <a:custGeom>
                <a:avLst/>
                <a:gdLst>
                  <a:gd name="T0" fmla="*/ 81 w 1"/>
                  <a:gd name="T1" fmla="*/ 171 h 2"/>
                  <a:gd name="T2" fmla="*/ 0 w 1"/>
                  <a:gd name="T3" fmla="*/ 294 h 2"/>
                  <a:gd name="T4" fmla="*/ 0 w 1"/>
                  <a:gd name="T5" fmla="*/ 171 h 2"/>
                  <a:gd name="T6" fmla="*/ 0 w 1"/>
                  <a:gd name="T7" fmla="*/ 0 h 2"/>
                  <a:gd name="T8" fmla="*/ 81 w 1"/>
                  <a:gd name="T9" fmla="*/ 17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cubicBezTo>
                      <a:pt x="1" y="1"/>
                      <a:pt x="0" y="2"/>
                      <a:pt x="0" y="2"/>
                    </a:cubicBezTo>
                    <a:cubicBezTo>
                      <a:pt x="0" y="1"/>
                      <a:pt x="0" y="1"/>
                      <a:pt x="0" y="1"/>
                    </a:cubicBezTo>
                    <a:cubicBezTo>
                      <a:pt x="0" y="0"/>
                      <a:pt x="0" y="0"/>
                      <a:pt x="0" y="0"/>
                    </a:cubicBezTo>
                    <a:cubicBezTo>
                      <a:pt x="1" y="0"/>
                      <a:pt x="1" y="0"/>
                      <a:pt x="1" y="1"/>
                    </a:cubicBezTo>
                  </a:path>
                </a:pathLst>
              </a:custGeom>
              <a:solidFill>
                <a:srgbClr val="0B3C68"/>
              </a:solidFill>
              <a:ln w="9525">
                <a:noFill/>
                <a:round/>
                <a:headEnd/>
                <a:tailEnd/>
              </a:ln>
            </p:spPr>
            <p:txBody>
              <a:bodyPr/>
              <a:lstStyle/>
              <a:p>
                <a:endParaRPr lang="zh-CN" altLang="en-US"/>
              </a:p>
            </p:txBody>
          </p:sp>
          <p:sp>
            <p:nvSpPr>
              <p:cNvPr id="37073" name="Freeform 79"/>
              <p:cNvSpPr>
                <a:spLocks/>
              </p:cNvSpPr>
              <p:nvPr/>
            </p:nvSpPr>
            <p:spPr bwMode="auto">
              <a:xfrm>
                <a:off x="3057" y="343"/>
                <a:ext cx="3" cy="7"/>
              </a:xfrm>
              <a:custGeom>
                <a:avLst/>
                <a:gdLst>
                  <a:gd name="T0" fmla="*/ 81 w 1"/>
                  <a:gd name="T1" fmla="*/ 0 h 2"/>
                  <a:gd name="T2" fmla="*/ 81 w 1"/>
                  <a:gd name="T3" fmla="*/ 0 h 2"/>
                  <a:gd name="T4" fmla="*/ 0 w 1"/>
                  <a:gd name="T5" fmla="*/ 171 h 2"/>
                  <a:gd name="T6" fmla="*/ 0 w 1"/>
                  <a:gd name="T7" fmla="*/ 294 h 2"/>
                  <a:gd name="T8" fmla="*/ 0 w 1"/>
                  <a:gd name="T9" fmla="*/ 294 h 2"/>
                  <a:gd name="T10" fmla="*/ 0 w 1"/>
                  <a:gd name="T11" fmla="*/ 294 h 2"/>
                  <a:gd name="T12" fmla="*/ 0 w 1"/>
                  <a:gd name="T13" fmla="*/ 294 h 2"/>
                  <a:gd name="T14" fmla="*/ 81 w 1"/>
                  <a:gd name="T15" fmla="*/ 294 h 2"/>
                  <a:gd name="T16" fmla="*/ 81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74" name="Freeform 80"/>
              <p:cNvSpPr>
                <a:spLocks/>
              </p:cNvSpPr>
              <p:nvPr/>
            </p:nvSpPr>
            <p:spPr bwMode="auto">
              <a:xfrm>
                <a:off x="3057" y="343"/>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7075" name="Freeform 81"/>
              <p:cNvSpPr>
                <a:spLocks/>
              </p:cNvSpPr>
              <p:nvPr/>
            </p:nvSpPr>
            <p:spPr bwMode="auto">
              <a:xfrm>
                <a:off x="3063" y="340"/>
                <a:ext cx="4" cy="7"/>
              </a:xfrm>
              <a:custGeom>
                <a:avLst/>
                <a:gdLst>
                  <a:gd name="T0" fmla="*/ 256 w 1"/>
                  <a:gd name="T1" fmla="*/ 0 h 2"/>
                  <a:gd name="T2" fmla="*/ 256 w 1"/>
                  <a:gd name="T3" fmla="*/ 0 h 2"/>
                  <a:gd name="T4" fmla="*/ 0 w 1"/>
                  <a:gd name="T5" fmla="*/ 171 h 2"/>
                  <a:gd name="T6" fmla="*/ 0 w 1"/>
                  <a:gd name="T7" fmla="*/ 294 h 2"/>
                  <a:gd name="T8" fmla="*/ 0 w 1"/>
                  <a:gd name="T9" fmla="*/ 294 h 2"/>
                  <a:gd name="T10" fmla="*/ 256 w 1"/>
                  <a:gd name="T11" fmla="*/ 294 h 2"/>
                  <a:gd name="T12" fmla="*/ 256 w 1"/>
                  <a:gd name="T13" fmla="*/ 294 h 2"/>
                  <a:gd name="T14" fmla="*/ 256 w 1"/>
                  <a:gd name="T15" fmla="*/ 294 h 2"/>
                  <a:gd name="T16" fmla="*/ 256 w 1"/>
                  <a:gd name="T17" fmla="*/ 294 h 2"/>
                  <a:gd name="T18" fmla="*/ 256 w 1"/>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
                  <a:gd name="T31" fmla="*/ 0 h 2"/>
                  <a:gd name="T32" fmla="*/ 1 w 1"/>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76" name="Freeform 82"/>
              <p:cNvSpPr>
                <a:spLocks/>
              </p:cNvSpPr>
              <p:nvPr/>
            </p:nvSpPr>
            <p:spPr bwMode="auto">
              <a:xfrm>
                <a:off x="3063" y="340"/>
                <a:ext cx="7" cy="7"/>
              </a:xfrm>
              <a:custGeom>
                <a:avLst/>
                <a:gdLst>
                  <a:gd name="T0" fmla="*/ 294 w 2"/>
                  <a:gd name="T1" fmla="*/ 171 h 2"/>
                  <a:gd name="T2" fmla="*/ 171 w 2"/>
                  <a:gd name="T3" fmla="*/ 294 h 2"/>
                  <a:gd name="T4" fmla="*/ 0 w 2"/>
                  <a:gd name="T5" fmla="*/ 171 h 2"/>
                  <a:gd name="T6" fmla="*/ 171 w 2"/>
                  <a:gd name="T7" fmla="*/ 0 h 2"/>
                  <a:gd name="T8" fmla="*/ 294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1" y="2"/>
                      <a:pt x="0" y="2"/>
                      <a:pt x="0" y="1"/>
                    </a:cubicBezTo>
                    <a:cubicBezTo>
                      <a:pt x="1"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7077" name="Freeform 83"/>
              <p:cNvSpPr>
                <a:spLocks/>
              </p:cNvSpPr>
              <p:nvPr/>
            </p:nvSpPr>
            <p:spPr bwMode="auto">
              <a:xfrm>
                <a:off x="3070" y="337"/>
                <a:ext cx="3" cy="10"/>
              </a:xfrm>
              <a:custGeom>
                <a:avLst/>
                <a:gdLst>
                  <a:gd name="T0" fmla="*/ 81 w 1"/>
                  <a:gd name="T1" fmla="*/ 0 h 3"/>
                  <a:gd name="T2" fmla="*/ 81 w 1"/>
                  <a:gd name="T3" fmla="*/ 0 h 3"/>
                  <a:gd name="T4" fmla="*/ 0 w 1"/>
                  <a:gd name="T5" fmla="*/ 110 h 3"/>
                  <a:gd name="T6" fmla="*/ 0 w 1"/>
                  <a:gd name="T7" fmla="*/ 257 h 3"/>
                  <a:gd name="T8" fmla="*/ 0 w 1"/>
                  <a:gd name="T9" fmla="*/ 257 h 3"/>
                  <a:gd name="T10" fmla="*/ 0 w 1"/>
                  <a:gd name="T11" fmla="*/ 257 h 3"/>
                  <a:gd name="T12" fmla="*/ 81 w 1"/>
                  <a:gd name="T13" fmla="*/ 257 h 3"/>
                  <a:gd name="T14" fmla="*/ 81 w 1"/>
                  <a:gd name="T15" fmla="*/ 367 h 3"/>
                  <a:gd name="T16" fmla="*/ 81 w 1"/>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3"/>
                  <a:gd name="T29" fmla="*/ 1 w 1"/>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1" y="2"/>
                      <a:pt x="1" y="2"/>
                      <a:pt x="1" y="2"/>
                    </a:cubicBezTo>
                    <a:cubicBezTo>
                      <a:pt x="1" y="3"/>
                      <a:pt x="1" y="3"/>
                      <a:pt x="1" y="3"/>
                    </a:cubicBezTo>
                    <a:lnTo>
                      <a:pt x="1" y="0"/>
                    </a:lnTo>
                    <a:close/>
                  </a:path>
                </a:pathLst>
              </a:custGeom>
              <a:solidFill>
                <a:srgbClr val="5D7695"/>
              </a:solidFill>
              <a:ln w="9525">
                <a:noFill/>
                <a:round/>
                <a:headEnd/>
                <a:tailEnd/>
              </a:ln>
            </p:spPr>
            <p:txBody>
              <a:bodyPr/>
              <a:lstStyle/>
              <a:p>
                <a:endParaRPr lang="zh-CN" altLang="en-US"/>
              </a:p>
            </p:txBody>
          </p:sp>
          <p:sp>
            <p:nvSpPr>
              <p:cNvPr id="37078" name="Freeform 84"/>
              <p:cNvSpPr>
                <a:spLocks/>
              </p:cNvSpPr>
              <p:nvPr/>
            </p:nvSpPr>
            <p:spPr bwMode="auto">
              <a:xfrm>
                <a:off x="3070" y="337"/>
                <a:ext cx="6" cy="10"/>
              </a:xfrm>
              <a:custGeom>
                <a:avLst/>
                <a:gdLst>
                  <a:gd name="T0" fmla="*/ 162 w 2"/>
                  <a:gd name="T1" fmla="*/ 257 h 3"/>
                  <a:gd name="T2" fmla="*/ 81 w 2"/>
                  <a:gd name="T3" fmla="*/ 367 h 3"/>
                  <a:gd name="T4" fmla="*/ 0 w 2"/>
                  <a:gd name="T5" fmla="*/ 110 h 3"/>
                  <a:gd name="T6" fmla="*/ 81 w 2"/>
                  <a:gd name="T7" fmla="*/ 0 h 3"/>
                  <a:gd name="T8" fmla="*/ 162 w 2"/>
                  <a:gd name="T9" fmla="*/ 25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2"/>
                      <a:pt x="1" y="3"/>
                      <a:pt x="1" y="3"/>
                    </a:cubicBezTo>
                    <a:cubicBezTo>
                      <a:pt x="1" y="3"/>
                      <a:pt x="0" y="2"/>
                      <a:pt x="0" y="1"/>
                    </a:cubicBezTo>
                    <a:cubicBezTo>
                      <a:pt x="1" y="1"/>
                      <a:pt x="1" y="0"/>
                      <a:pt x="1" y="0"/>
                    </a:cubicBezTo>
                    <a:cubicBezTo>
                      <a:pt x="2" y="0"/>
                      <a:pt x="2" y="1"/>
                      <a:pt x="2" y="2"/>
                    </a:cubicBezTo>
                  </a:path>
                </a:pathLst>
              </a:custGeom>
              <a:solidFill>
                <a:srgbClr val="0B3C68"/>
              </a:solidFill>
              <a:ln w="9525">
                <a:noFill/>
                <a:round/>
                <a:headEnd/>
                <a:tailEnd/>
              </a:ln>
            </p:spPr>
            <p:txBody>
              <a:bodyPr/>
              <a:lstStyle/>
              <a:p>
                <a:endParaRPr lang="zh-CN" altLang="en-US"/>
              </a:p>
            </p:txBody>
          </p:sp>
          <p:sp>
            <p:nvSpPr>
              <p:cNvPr id="37079" name="Freeform 85"/>
              <p:cNvSpPr>
                <a:spLocks/>
              </p:cNvSpPr>
              <p:nvPr/>
            </p:nvSpPr>
            <p:spPr bwMode="auto">
              <a:xfrm>
                <a:off x="3057" y="359"/>
                <a:ext cx="3" cy="7"/>
              </a:xfrm>
              <a:custGeom>
                <a:avLst/>
                <a:gdLst>
                  <a:gd name="T0" fmla="*/ 81 w 1"/>
                  <a:gd name="T1" fmla="*/ 0 h 2"/>
                  <a:gd name="T2" fmla="*/ 81 w 1"/>
                  <a:gd name="T3" fmla="*/ 0 h 2"/>
                  <a:gd name="T4" fmla="*/ 0 w 1"/>
                  <a:gd name="T5" fmla="*/ 171 h 2"/>
                  <a:gd name="T6" fmla="*/ 0 w 1"/>
                  <a:gd name="T7" fmla="*/ 294 h 2"/>
                  <a:gd name="T8" fmla="*/ 0 w 1"/>
                  <a:gd name="T9" fmla="*/ 294 h 2"/>
                  <a:gd name="T10" fmla="*/ 0 w 1"/>
                  <a:gd name="T11" fmla="*/ 294 h 2"/>
                  <a:gd name="T12" fmla="*/ 0 w 1"/>
                  <a:gd name="T13" fmla="*/ 294 h 2"/>
                  <a:gd name="T14" fmla="*/ 81 w 1"/>
                  <a:gd name="T15" fmla="*/ 294 h 2"/>
                  <a:gd name="T16" fmla="*/ 81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80" name="Freeform 86"/>
              <p:cNvSpPr>
                <a:spLocks/>
              </p:cNvSpPr>
              <p:nvPr/>
            </p:nvSpPr>
            <p:spPr bwMode="auto">
              <a:xfrm>
                <a:off x="3057" y="359"/>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7081" name="Freeform 87"/>
              <p:cNvSpPr>
                <a:spLocks/>
              </p:cNvSpPr>
              <p:nvPr/>
            </p:nvSpPr>
            <p:spPr bwMode="auto">
              <a:xfrm>
                <a:off x="3063" y="356"/>
                <a:ext cx="4" cy="6"/>
              </a:xfrm>
              <a:custGeom>
                <a:avLst/>
                <a:gdLst>
                  <a:gd name="T0" fmla="*/ 256 w 1"/>
                  <a:gd name="T1" fmla="*/ 0 h 2"/>
                  <a:gd name="T2" fmla="*/ 256 w 1"/>
                  <a:gd name="T3" fmla="*/ 0 h 2"/>
                  <a:gd name="T4" fmla="*/ 0 w 1"/>
                  <a:gd name="T5" fmla="*/ 81 h 2"/>
                  <a:gd name="T6" fmla="*/ 0 w 1"/>
                  <a:gd name="T7" fmla="*/ 162 h 2"/>
                  <a:gd name="T8" fmla="*/ 256 w 1"/>
                  <a:gd name="T9" fmla="*/ 162 h 2"/>
                  <a:gd name="T10" fmla="*/ 256 w 1"/>
                  <a:gd name="T11" fmla="*/ 162 h 2"/>
                  <a:gd name="T12" fmla="*/ 256 w 1"/>
                  <a:gd name="T13" fmla="*/ 162 h 2"/>
                  <a:gd name="T14" fmla="*/ 256 w 1"/>
                  <a:gd name="T15" fmla="*/ 162 h 2"/>
                  <a:gd name="T16" fmla="*/ 256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82" name="Freeform 88"/>
              <p:cNvSpPr>
                <a:spLocks/>
              </p:cNvSpPr>
              <p:nvPr/>
            </p:nvSpPr>
            <p:spPr bwMode="auto">
              <a:xfrm>
                <a:off x="3063" y="356"/>
                <a:ext cx="7" cy="6"/>
              </a:xfrm>
              <a:custGeom>
                <a:avLst/>
                <a:gdLst>
                  <a:gd name="T0" fmla="*/ 294 w 2"/>
                  <a:gd name="T1" fmla="*/ 81 h 2"/>
                  <a:gd name="T2" fmla="*/ 171 w 2"/>
                  <a:gd name="T3" fmla="*/ 162 h 2"/>
                  <a:gd name="T4" fmla="*/ 0 w 2"/>
                  <a:gd name="T5" fmla="*/ 81 h 2"/>
                  <a:gd name="T6" fmla="*/ 171 w 2"/>
                  <a:gd name="T7" fmla="*/ 0 h 2"/>
                  <a:gd name="T8" fmla="*/ 294 w 2"/>
                  <a:gd name="T9" fmla="*/ 8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1" y="2"/>
                      <a:pt x="0" y="2"/>
                      <a:pt x="0" y="1"/>
                    </a:cubicBezTo>
                    <a:cubicBezTo>
                      <a:pt x="1" y="1"/>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7083" name="Freeform 89"/>
              <p:cNvSpPr>
                <a:spLocks/>
              </p:cNvSpPr>
              <p:nvPr/>
            </p:nvSpPr>
            <p:spPr bwMode="auto">
              <a:xfrm>
                <a:off x="3070" y="353"/>
                <a:ext cx="3" cy="9"/>
              </a:xfrm>
              <a:custGeom>
                <a:avLst/>
                <a:gdLst>
                  <a:gd name="T0" fmla="*/ 81 w 1"/>
                  <a:gd name="T1" fmla="*/ 0 h 3"/>
                  <a:gd name="T2" fmla="*/ 81 w 1"/>
                  <a:gd name="T3" fmla="*/ 0 h 3"/>
                  <a:gd name="T4" fmla="*/ 0 w 1"/>
                  <a:gd name="T5" fmla="*/ 81 h 3"/>
                  <a:gd name="T6" fmla="*/ 0 w 1"/>
                  <a:gd name="T7" fmla="*/ 162 h 3"/>
                  <a:gd name="T8" fmla="*/ 0 w 1"/>
                  <a:gd name="T9" fmla="*/ 162 h 3"/>
                  <a:gd name="T10" fmla="*/ 0 w 1"/>
                  <a:gd name="T11" fmla="*/ 162 h 3"/>
                  <a:gd name="T12" fmla="*/ 0 w 1"/>
                  <a:gd name="T13" fmla="*/ 243 h 3"/>
                  <a:gd name="T14" fmla="*/ 81 w 1"/>
                  <a:gd name="T15" fmla="*/ 243 h 3"/>
                  <a:gd name="T16" fmla="*/ 81 w 1"/>
                  <a:gd name="T17" fmla="*/ 243 h 3"/>
                  <a:gd name="T18" fmla="*/ 81 w 1"/>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
                  <a:gd name="T31" fmla="*/ 0 h 3"/>
                  <a:gd name="T32" fmla="*/ 1 w 1"/>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0" y="2"/>
                      <a:pt x="0" y="2"/>
                      <a:pt x="0" y="3"/>
                    </a:cubicBezTo>
                    <a:cubicBezTo>
                      <a:pt x="1" y="3"/>
                      <a:pt x="1" y="3"/>
                      <a:pt x="1" y="3"/>
                    </a:cubicBezTo>
                    <a:cubicBezTo>
                      <a:pt x="1" y="3"/>
                      <a:pt x="1" y="3"/>
                      <a:pt x="1" y="3"/>
                    </a:cubicBezTo>
                    <a:lnTo>
                      <a:pt x="1" y="0"/>
                    </a:lnTo>
                    <a:close/>
                  </a:path>
                </a:pathLst>
              </a:custGeom>
              <a:solidFill>
                <a:srgbClr val="5D7695"/>
              </a:solidFill>
              <a:ln w="9525">
                <a:noFill/>
                <a:round/>
                <a:headEnd/>
                <a:tailEnd/>
              </a:ln>
            </p:spPr>
            <p:txBody>
              <a:bodyPr/>
              <a:lstStyle/>
              <a:p>
                <a:endParaRPr lang="zh-CN" altLang="en-US"/>
              </a:p>
            </p:txBody>
          </p:sp>
          <p:sp>
            <p:nvSpPr>
              <p:cNvPr id="37084" name="Freeform 90"/>
              <p:cNvSpPr>
                <a:spLocks/>
              </p:cNvSpPr>
              <p:nvPr/>
            </p:nvSpPr>
            <p:spPr bwMode="auto">
              <a:xfrm>
                <a:off x="3070" y="353"/>
                <a:ext cx="6" cy="9"/>
              </a:xfrm>
              <a:custGeom>
                <a:avLst/>
                <a:gdLst>
                  <a:gd name="T0" fmla="*/ 162 w 2"/>
                  <a:gd name="T1" fmla="*/ 162 h 3"/>
                  <a:gd name="T2" fmla="*/ 81 w 2"/>
                  <a:gd name="T3" fmla="*/ 243 h 3"/>
                  <a:gd name="T4" fmla="*/ 0 w 2"/>
                  <a:gd name="T5" fmla="*/ 81 h 3"/>
                  <a:gd name="T6" fmla="*/ 81 w 2"/>
                  <a:gd name="T7" fmla="*/ 0 h 3"/>
                  <a:gd name="T8" fmla="*/ 162 w 2"/>
                  <a:gd name="T9" fmla="*/ 162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2"/>
                      <a:pt x="1" y="3"/>
                      <a:pt x="1" y="3"/>
                    </a:cubicBezTo>
                    <a:cubicBezTo>
                      <a:pt x="1" y="3"/>
                      <a:pt x="0" y="2"/>
                      <a:pt x="0" y="1"/>
                    </a:cubicBezTo>
                    <a:cubicBezTo>
                      <a:pt x="1" y="1"/>
                      <a:pt x="1" y="0"/>
                      <a:pt x="1" y="0"/>
                    </a:cubicBezTo>
                    <a:cubicBezTo>
                      <a:pt x="2" y="1"/>
                      <a:pt x="2" y="1"/>
                      <a:pt x="2" y="2"/>
                    </a:cubicBezTo>
                  </a:path>
                </a:pathLst>
              </a:custGeom>
              <a:solidFill>
                <a:srgbClr val="0B3C68"/>
              </a:solidFill>
              <a:ln w="9525">
                <a:noFill/>
                <a:round/>
                <a:headEnd/>
                <a:tailEnd/>
              </a:ln>
            </p:spPr>
            <p:txBody>
              <a:bodyPr/>
              <a:lstStyle/>
              <a:p>
                <a:endParaRPr lang="zh-CN" altLang="en-US"/>
              </a:p>
            </p:txBody>
          </p:sp>
          <p:sp>
            <p:nvSpPr>
              <p:cNvPr id="37085" name="Freeform 91"/>
              <p:cNvSpPr>
                <a:spLocks/>
              </p:cNvSpPr>
              <p:nvPr/>
            </p:nvSpPr>
            <p:spPr bwMode="auto">
              <a:xfrm>
                <a:off x="3070" y="302"/>
                <a:ext cx="3" cy="7"/>
              </a:xfrm>
              <a:custGeom>
                <a:avLst/>
                <a:gdLst>
                  <a:gd name="T0" fmla="*/ 81 w 1"/>
                  <a:gd name="T1" fmla="*/ 0 h 2"/>
                  <a:gd name="T2" fmla="*/ 81 w 1"/>
                  <a:gd name="T3" fmla="*/ 0 h 2"/>
                  <a:gd name="T4" fmla="*/ 81 w 1"/>
                  <a:gd name="T5" fmla="*/ 0 h 2"/>
                  <a:gd name="T6" fmla="*/ 81 w 1"/>
                  <a:gd name="T7" fmla="*/ 0 h 2"/>
                  <a:gd name="T8" fmla="*/ 0 w 1"/>
                  <a:gd name="T9" fmla="*/ 171 h 2"/>
                  <a:gd name="T10" fmla="*/ 0 w 1"/>
                  <a:gd name="T11" fmla="*/ 294 h 2"/>
                  <a:gd name="T12" fmla="*/ 0 w 1"/>
                  <a:gd name="T13" fmla="*/ 294 h 2"/>
                  <a:gd name="T14" fmla="*/ 0 w 1"/>
                  <a:gd name="T15" fmla="*/ 294 h 2"/>
                  <a:gd name="T16" fmla="*/ 0 w 1"/>
                  <a:gd name="T17" fmla="*/ 294 h 2"/>
                  <a:gd name="T18" fmla="*/ 81 w 1"/>
                  <a:gd name="T19" fmla="*/ 294 h 2"/>
                  <a:gd name="T20" fmla="*/ 81 w 1"/>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
                  <a:gd name="T35" fmla="*/ 1 w 1"/>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
                    <a:moveTo>
                      <a:pt x="1" y="0"/>
                    </a:moveTo>
                    <a:cubicBezTo>
                      <a:pt x="1" y="0"/>
                      <a:pt x="1" y="0"/>
                      <a:pt x="1" y="0"/>
                    </a:cubicBezTo>
                    <a:cubicBezTo>
                      <a:pt x="1" y="0"/>
                      <a:pt x="1" y="0"/>
                      <a:pt x="1" y="0"/>
                    </a:cubicBez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7086" name="Freeform 92"/>
              <p:cNvSpPr>
                <a:spLocks/>
              </p:cNvSpPr>
              <p:nvPr/>
            </p:nvSpPr>
            <p:spPr bwMode="auto">
              <a:xfrm>
                <a:off x="3070" y="302"/>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1" y="2"/>
                      <a:pt x="1" y="2"/>
                      <a:pt x="1" y="2"/>
                    </a:cubicBezTo>
                    <a:cubicBezTo>
                      <a:pt x="0" y="2"/>
                      <a:pt x="0" y="1"/>
                      <a:pt x="0" y="1"/>
                    </a:cubicBezTo>
                    <a:cubicBezTo>
                      <a:pt x="0" y="0"/>
                      <a:pt x="1" y="0"/>
                      <a:pt x="1" y="0"/>
                    </a:cubicBezTo>
                    <a:cubicBezTo>
                      <a:pt x="1" y="0"/>
                      <a:pt x="2" y="1"/>
                      <a:pt x="2" y="1"/>
                    </a:cubicBezTo>
                  </a:path>
                </a:pathLst>
              </a:custGeom>
              <a:solidFill>
                <a:srgbClr val="0B3C68"/>
              </a:solidFill>
              <a:ln w="9525">
                <a:noFill/>
                <a:round/>
                <a:headEnd/>
                <a:tailEnd/>
              </a:ln>
            </p:spPr>
            <p:txBody>
              <a:bodyPr/>
              <a:lstStyle/>
              <a:p>
                <a:endParaRPr lang="zh-CN" altLang="en-US"/>
              </a:p>
            </p:txBody>
          </p:sp>
          <p:sp>
            <p:nvSpPr>
              <p:cNvPr id="37087" name="Rectangle 93"/>
              <p:cNvSpPr>
                <a:spLocks noChangeArrowheads="1"/>
              </p:cNvSpPr>
              <p:nvPr/>
            </p:nvSpPr>
            <p:spPr bwMode="auto">
              <a:xfrm>
                <a:off x="3006" y="283"/>
                <a:ext cx="1" cy="266"/>
              </a:xfrm>
              <a:prstGeom prst="rect">
                <a:avLst/>
              </a:prstGeom>
              <a:solidFill>
                <a:srgbClr val="456488"/>
              </a:solidFill>
              <a:ln w="9525">
                <a:noFill/>
                <a:miter lim="800000"/>
                <a:headEnd/>
                <a:tailEnd/>
              </a:ln>
            </p:spPr>
            <p:txBody>
              <a:bodyPr/>
              <a:lstStyle/>
              <a:p>
                <a:pPr fontAlgn="ctr"/>
                <a:endParaRPr lang="en-US" altLang="zh-CN" sz="1300">
                  <a:ea typeface="Arial Unicode MS" pitchFamily="34" charset="-122"/>
                  <a:cs typeface="Arial Unicode MS" pitchFamily="34" charset="-122"/>
                </a:endParaRPr>
              </a:p>
            </p:txBody>
          </p:sp>
          <p:sp>
            <p:nvSpPr>
              <p:cNvPr id="37088" name="Freeform 94"/>
              <p:cNvSpPr>
                <a:spLocks/>
              </p:cNvSpPr>
              <p:nvPr/>
            </p:nvSpPr>
            <p:spPr bwMode="auto">
              <a:xfrm>
                <a:off x="2997" y="280"/>
                <a:ext cx="9" cy="269"/>
              </a:xfrm>
              <a:custGeom>
                <a:avLst/>
                <a:gdLst>
                  <a:gd name="T0" fmla="*/ 0 w 9"/>
                  <a:gd name="T1" fmla="*/ 266 h 269"/>
                  <a:gd name="T2" fmla="*/ 9 w 9"/>
                  <a:gd name="T3" fmla="*/ 269 h 269"/>
                  <a:gd name="T4" fmla="*/ 9 w 9"/>
                  <a:gd name="T5" fmla="*/ 3 h 269"/>
                  <a:gd name="T6" fmla="*/ 0 w 9"/>
                  <a:gd name="T7" fmla="*/ 0 h 269"/>
                  <a:gd name="T8" fmla="*/ 0 w 9"/>
                  <a:gd name="T9" fmla="*/ 266 h 269"/>
                  <a:gd name="T10" fmla="*/ 0 60000 65536"/>
                  <a:gd name="T11" fmla="*/ 0 60000 65536"/>
                  <a:gd name="T12" fmla="*/ 0 60000 65536"/>
                  <a:gd name="T13" fmla="*/ 0 60000 65536"/>
                  <a:gd name="T14" fmla="*/ 0 60000 65536"/>
                  <a:gd name="T15" fmla="*/ 0 w 9"/>
                  <a:gd name="T16" fmla="*/ 0 h 269"/>
                  <a:gd name="T17" fmla="*/ 9 w 9"/>
                  <a:gd name="T18" fmla="*/ 269 h 269"/>
                </a:gdLst>
                <a:ahLst/>
                <a:cxnLst>
                  <a:cxn ang="T10">
                    <a:pos x="T0" y="T1"/>
                  </a:cxn>
                  <a:cxn ang="T11">
                    <a:pos x="T2" y="T3"/>
                  </a:cxn>
                  <a:cxn ang="T12">
                    <a:pos x="T4" y="T5"/>
                  </a:cxn>
                  <a:cxn ang="T13">
                    <a:pos x="T6" y="T7"/>
                  </a:cxn>
                  <a:cxn ang="T14">
                    <a:pos x="T8" y="T9"/>
                  </a:cxn>
                </a:cxnLst>
                <a:rect l="T15" t="T16" r="T17" b="T18"/>
                <a:pathLst>
                  <a:path w="9" h="269">
                    <a:moveTo>
                      <a:pt x="0" y="266"/>
                    </a:moveTo>
                    <a:lnTo>
                      <a:pt x="9" y="269"/>
                    </a:lnTo>
                    <a:lnTo>
                      <a:pt x="9" y="3"/>
                    </a:lnTo>
                    <a:lnTo>
                      <a:pt x="0" y="0"/>
                    </a:lnTo>
                    <a:lnTo>
                      <a:pt x="0" y="266"/>
                    </a:lnTo>
                    <a:close/>
                  </a:path>
                </a:pathLst>
              </a:custGeom>
              <a:solidFill>
                <a:srgbClr val="8BA6BD"/>
              </a:solidFill>
              <a:ln w="9525">
                <a:noFill/>
                <a:round/>
                <a:headEnd/>
                <a:tailEnd/>
              </a:ln>
            </p:spPr>
            <p:txBody>
              <a:bodyPr/>
              <a:lstStyle/>
              <a:p>
                <a:endParaRPr lang="zh-CN" altLang="en-US"/>
              </a:p>
            </p:txBody>
          </p:sp>
          <p:sp>
            <p:nvSpPr>
              <p:cNvPr id="37089" name="Freeform 95"/>
              <p:cNvSpPr>
                <a:spLocks/>
              </p:cNvSpPr>
              <p:nvPr/>
            </p:nvSpPr>
            <p:spPr bwMode="auto">
              <a:xfrm>
                <a:off x="2997" y="280"/>
                <a:ext cx="9" cy="3"/>
              </a:xfrm>
              <a:custGeom>
                <a:avLst/>
                <a:gdLst>
                  <a:gd name="T0" fmla="*/ 0 w 9"/>
                  <a:gd name="T1" fmla="*/ 0 h 3"/>
                  <a:gd name="T2" fmla="*/ 9 w 9"/>
                  <a:gd name="T3" fmla="*/ 3 h 3"/>
                  <a:gd name="T4" fmla="*/ 9 w 9"/>
                  <a:gd name="T5" fmla="*/ 3 h 3"/>
                  <a:gd name="T6" fmla="*/ 0 w 9"/>
                  <a:gd name="T7" fmla="*/ 0 h 3"/>
                  <a:gd name="T8" fmla="*/ 0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0" y="0"/>
                    </a:moveTo>
                    <a:lnTo>
                      <a:pt x="9" y="3"/>
                    </a:lnTo>
                    <a:lnTo>
                      <a:pt x="0" y="0"/>
                    </a:lnTo>
                    <a:close/>
                  </a:path>
                </a:pathLst>
              </a:custGeom>
              <a:solidFill>
                <a:srgbClr val="5D7695"/>
              </a:solidFill>
              <a:ln w="9525">
                <a:noFill/>
                <a:round/>
                <a:headEnd/>
                <a:tailEnd/>
              </a:ln>
            </p:spPr>
            <p:txBody>
              <a:bodyPr/>
              <a:lstStyle/>
              <a:p>
                <a:endParaRPr lang="zh-CN" altLang="en-US"/>
              </a:p>
            </p:txBody>
          </p:sp>
          <p:sp>
            <p:nvSpPr>
              <p:cNvPr id="37090" name="Freeform 96"/>
              <p:cNvSpPr>
                <a:spLocks/>
              </p:cNvSpPr>
              <p:nvPr/>
            </p:nvSpPr>
            <p:spPr bwMode="auto">
              <a:xfrm>
                <a:off x="3006" y="518"/>
                <a:ext cx="13" cy="41"/>
              </a:xfrm>
              <a:custGeom>
                <a:avLst/>
                <a:gdLst>
                  <a:gd name="T0" fmla="*/ 13 w 13"/>
                  <a:gd name="T1" fmla="*/ 41 h 41"/>
                  <a:gd name="T2" fmla="*/ 10 w 13"/>
                  <a:gd name="T3" fmla="*/ 41 h 41"/>
                  <a:gd name="T4" fmla="*/ 0 w 13"/>
                  <a:gd name="T5" fmla="*/ 0 h 41"/>
                  <a:gd name="T6" fmla="*/ 0 w 13"/>
                  <a:gd name="T7" fmla="*/ 0 h 41"/>
                  <a:gd name="T8" fmla="*/ 13 w 13"/>
                  <a:gd name="T9" fmla="*/ 41 h 41"/>
                  <a:gd name="T10" fmla="*/ 0 60000 65536"/>
                  <a:gd name="T11" fmla="*/ 0 60000 65536"/>
                  <a:gd name="T12" fmla="*/ 0 60000 65536"/>
                  <a:gd name="T13" fmla="*/ 0 60000 65536"/>
                  <a:gd name="T14" fmla="*/ 0 60000 65536"/>
                  <a:gd name="T15" fmla="*/ 0 w 13"/>
                  <a:gd name="T16" fmla="*/ 0 h 41"/>
                  <a:gd name="T17" fmla="*/ 13 w 13"/>
                  <a:gd name="T18" fmla="*/ 41 h 41"/>
                </a:gdLst>
                <a:ahLst/>
                <a:cxnLst>
                  <a:cxn ang="T10">
                    <a:pos x="T0" y="T1"/>
                  </a:cxn>
                  <a:cxn ang="T11">
                    <a:pos x="T2" y="T3"/>
                  </a:cxn>
                  <a:cxn ang="T12">
                    <a:pos x="T4" y="T5"/>
                  </a:cxn>
                  <a:cxn ang="T13">
                    <a:pos x="T6" y="T7"/>
                  </a:cxn>
                  <a:cxn ang="T14">
                    <a:pos x="T8" y="T9"/>
                  </a:cxn>
                </a:cxnLst>
                <a:rect l="T15" t="T16" r="T17" b="T18"/>
                <a:pathLst>
                  <a:path w="13" h="41">
                    <a:moveTo>
                      <a:pt x="13" y="41"/>
                    </a:moveTo>
                    <a:lnTo>
                      <a:pt x="10" y="41"/>
                    </a:lnTo>
                    <a:lnTo>
                      <a:pt x="0" y="0"/>
                    </a:lnTo>
                    <a:lnTo>
                      <a:pt x="13" y="41"/>
                    </a:lnTo>
                    <a:close/>
                  </a:path>
                </a:pathLst>
              </a:custGeom>
              <a:solidFill>
                <a:srgbClr val="456488"/>
              </a:solidFill>
              <a:ln w="9525">
                <a:noFill/>
                <a:round/>
                <a:headEnd/>
                <a:tailEnd/>
              </a:ln>
            </p:spPr>
            <p:txBody>
              <a:bodyPr/>
              <a:lstStyle/>
              <a:p>
                <a:endParaRPr lang="zh-CN" altLang="en-US"/>
              </a:p>
            </p:txBody>
          </p:sp>
          <p:sp>
            <p:nvSpPr>
              <p:cNvPr id="37091" name="Freeform 97"/>
              <p:cNvSpPr>
                <a:spLocks/>
              </p:cNvSpPr>
              <p:nvPr/>
            </p:nvSpPr>
            <p:spPr bwMode="auto">
              <a:xfrm>
                <a:off x="2984" y="514"/>
                <a:ext cx="32" cy="45"/>
              </a:xfrm>
              <a:custGeom>
                <a:avLst/>
                <a:gdLst>
                  <a:gd name="T0" fmla="*/ 0 w 32"/>
                  <a:gd name="T1" fmla="*/ 35 h 45"/>
                  <a:gd name="T2" fmla="*/ 32 w 32"/>
                  <a:gd name="T3" fmla="*/ 45 h 45"/>
                  <a:gd name="T4" fmla="*/ 22 w 32"/>
                  <a:gd name="T5" fmla="*/ 4 h 45"/>
                  <a:gd name="T6" fmla="*/ 13 w 32"/>
                  <a:gd name="T7" fmla="*/ 0 h 45"/>
                  <a:gd name="T8" fmla="*/ 0 w 32"/>
                  <a:gd name="T9" fmla="*/ 35 h 45"/>
                  <a:gd name="T10" fmla="*/ 0 60000 65536"/>
                  <a:gd name="T11" fmla="*/ 0 60000 65536"/>
                  <a:gd name="T12" fmla="*/ 0 60000 65536"/>
                  <a:gd name="T13" fmla="*/ 0 60000 65536"/>
                  <a:gd name="T14" fmla="*/ 0 60000 65536"/>
                  <a:gd name="T15" fmla="*/ 0 w 32"/>
                  <a:gd name="T16" fmla="*/ 0 h 45"/>
                  <a:gd name="T17" fmla="*/ 32 w 32"/>
                  <a:gd name="T18" fmla="*/ 45 h 45"/>
                </a:gdLst>
                <a:ahLst/>
                <a:cxnLst>
                  <a:cxn ang="T10">
                    <a:pos x="T0" y="T1"/>
                  </a:cxn>
                  <a:cxn ang="T11">
                    <a:pos x="T2" y="T3"/>
                  </a:cxn>
                  <a:cxn ang="T12">
                    <a:pos x="T4" y="T5"/>
                  </a:cxn>
                  <a:cxn ang="T13">
                    <a:pos x="T6" y="T7"/>
                  </a:cxn>
                  <a:cxn ang="T14">
                    <a:pos x="T8" y="T9"/>
                  </a:cxn>
                </a:cxnLst>
                <a:rect l="T15" t="T16" r="T17" b="T18"/>
                <a:pathLst>
                  <a:path w="32" h="45">
                    <a:moveTo>
                      <a:pt x="0" y="35"/>
                    </a:moveTo>
                    <a:lnTo>
                      <a:pt x="32" y="45"/>
                    </a:lnTo>
                    <a:lnTo>
                      <a:pt x="22" y="4"/>
                    </a:lnTo>
                    <a:lnTo>
                      <a:pt x="13" y="0"/>
                    </a:lnTo>
                    <a:lnTo>
                      <a:pt x="0" y="35"/>
                    </a:lnTo>
                    <a:close/>
                  </a:path>
                </a:pathLst>
              </a:custGeom>
              <a:solidFill>
                <a:srgbClr val="8BA6BD"/>
              </a:solidFill>
              <a:ln w="9525">
                <a:noFill/>
                <a:round/>
                <a:headEnd/>
                <a:tailEnd/>
              </a:ln>
            </p:spPr>
            <p:txBody>
              <a:bodyPr/>
              <a:lstStyle/>
              <a:p>
                <a:endParaRPr lang="zh-CN" altLang="en-US"/>
              </a:p>
            </p:txBody>
          </p:sp>
          <p:sp>
            <p:nvSpPr>
              <p:cNvPr id="37092" name="Freeform 98"/>
              <p:cNvSpPr>
                <a:spLocks/>
              </p:cNvSpPr>
              <p:nvPr/>
            </p:nvSpPr>
            <p:spPr bwMode="auto">
              <a:xfrm>
                <a:off x="2997" y="514"/>
                <a:ext cx="9" cy="4"/>
              </a:xfrm>
              <a:custGeom>
                <a:avLst/>
                <a:gdLst>
                  <a:gd name="T0" fmla="*/ 0 w 9"/>
                  <a:gd name="T1" fmla="*/ 0 h 4"/>
                  <a:gd name="T2" fmla="*/ 9 w 9"/>
                  <a:gd name="T3" fmla="*/ 4 h 4"/>
                  <a:gd name="T4" fmla="*/ 9 w 9"/>
                  <a:gd name="T5" fmla="*/ 4 h 4"/>
                  <a:gd name="T6" fmla="*/ 0 w 9"/>
                  <a:gd name="T7" fmla="*/ 0 h 4"/>
                  <a:gd name="T8" fmla="*/ 0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0" y="0"/>
                    </a:moveTo>
                    <a:lnTo>
                      <a:pt x="9" y="4"/>
                    </a:lnTo>
                    <a:lnTo>
                      <a:pt x="0" y="0"/>
                    </a:lnTo>
                    <a:close/>
                  </a:path>
                </a:pathLst>
              </a:custGeom>
              <a:solidFill>
                <a:srgbClr val="5D7695"/>
              </a:solidFill>
              <a:ln w="9525">
                <a:noFill/>
                <a:round/>
                <a:headEnd/>
                <a:tailEnd/>
              </a:ln>
            </p:spPr>
            <p:txBody>
              <a:bodyPr/>
              <a:lstStyle/>
              <a:p>
                <a:endParaRPr lang="zh-CN" altLang="en-US"/>
              </a:p>
            </p:txBody>
          </p:sp>
          <p:sp>
            <p:nvSpPr>
              <p:cNvPr id="37093" name="Freeform 99"/>
              <p:cNvSpPr>
                <a:spLocks/>
              </p:cNvSpPr>
              <p:nvPr/>
            </p:nvSpPr>
            <p:spPr bwMode="auto">
              <a:xfrm>
                <a:off x="2962" y="356"/>
                <a:ext cx="9" cy="44"/>
              </a:xfrm>
              <a:custGeom>
                <a:avLst/>
                <a:gdLst>
                  <a:gd name="T0" fmla="*/ 9 w 9"/>
                  <a:gd name="T1" fmla="*/ 41 h 44"/>
                  <a:gd name="T2" fmla="*/ 0 w 9"/>
                  <a:gd name="T3" fmla="*/ 44 h 44"/>
                  <a:gd name="T4" fmla="*/ 0 w 9"/>
                  <a:gd name="T5" fmla="*/ 3 h 44"/>
                  <a:gd name="T6" fmla="*/ 9 w 9"/>
                  <a:gd name="T7" fmla="*/ 0 h 44"/>
                  <a:gd name="T8" fmla="*/ 9 w 9"/>
                  <a:gd name="T9" fmla="*/ 41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9" y="41"/>
                    </a:moveTo>
                    <a:lnTo>
                      <a:pt x="0" y="44"/>
                    </a:lnTo>
                    <a:lnTo>
                      <a:pt x="0" y="3"/>
                    </a:lnTo>
                    <a:lnTo>
                      <a:pt x="9" y="0"/>
                    </a:lnTo>
                    <a:lnTo>
                      <a:pt x="9" y="41"/>
                    </a:lnTo>
                    <a:close/>
                  </a:path>
                </a:pathLst>
              </a:custGeom>
              <a:solidFill>
                <a:srgbClr val="456488"/>
              </a:solidFill>
              <a:ln w="9525">
                <a:noFill/>
                <a:round/>
                <a:headEnd/>
                <a:tailEnd/>
              </a:ln>
            </p:spPr>
            <p:txBody>
              <a:bodyPr/>
              <a:lstStyle/>
              <a:p>
                <a:endParaRPr lang="zh-CN" altLang="en-US"/>
              </a:p>
            </p:txBody>
          </p:sp>
          <p:sp>
            <p:nvSpPr>
              <p:cNvPr id="37094" name="Freeform 100"/>
              <p:cNvSpPr>
                <a:spLocks/>
              </p:cNvSpPr>
              <p:nvPr/>
            </p:nvSpPr>
            <p:spPr bwMode="auto">
              <a:xfrm>
                <a:off x="2895" y="340"/>
                <a:ext cx="67" cy="60"/>
              </a:xfrm>
              <a:custGeom>
                <a:avLst/>
                <a:gdLst>
                  <a:gd name="T0" fmla="*/ 0 w 67"/>
                  <a:gd name="T1" fmla="*/ 41 h 60"/>
                  <a:gd name="T2" fmla="*/ 67 w 67"/>
                  <a:gd name="T3" fmla="*/ 60 h 60"/>
                  <a:gd name="T4" fmla="*/ 67 w 67"/>
                  <a:gd name="T5" fmla="*/ 19 h 60"/>
                  <a:gd name="T6" fmla="*/ 0 w 67"/>
                  <a:gd name="T7" fmla="*/ 0 h 60"/>
                  <a:gd name="T8" fmla="*/ 0 w 67"/>
                  <a:gd name="T9" fmla="*/ 41 h 60"/>
                  <a:gd name="T10" fmla="*/ 0 60000 65536"/>
                  <a:gd name="T11" fmla="*/ 0 60000 65536"/>
                  <a:gd name="T12" fmla="*/ 0 60000 65536"/>
                  <a:gd name="T13" fmla="*/ 0 60000 65536"/>
                  <a:gd name="T14" fmla="*/ 0 60000 65536"/>
                  <a:gd name="T15" fmla="*/ 0 w 67"/>
                  <a:gd name="T16" fmla="*/ 0 h 60"/>
                  <a:gd name="T17" fmla="*/ 67 w 67"/>
                  <a:gd name="T18" fmla="*/ 60 h 60"/>
                </a:gdLst>
                <a:ahLst/>
                <a:cxnLst>
                  <a:cxn ang="T10">
                    <a:pos x="T0" y="T1"/>
                  </a:cxn>
                  <a:cxn ang="T11">
                    <a:pos x="T2" y="T3"/>
                  </a:cxn>
                  <a:cxn ang="T12">
                    <a:pos x="T4" y="T5"/>
                  </a:cxn>
                  <a:cxn ang="T13">
                    <a:pos x="T6" y="T7"/>
                  </a:cxn>
                  <a:cxn ang="T14">
                    <a:pos x="T8" y="T9"/>
                  </a:cxn>
                </a:cxnLst>
                <a:rect l="T15" t="T16" r="T17" b="T18"/>
                <a:pathLst>
                  <a:path w="67" h="60">
                    <a:moveTo>
                      <a:pt x="0" y="41"/>
                    </a:moveTo>
                    <a:lnTo>
                      <a:pt x="67" y="60"/>
                    </a:lnTo>
                    <a:lnTo>
                      <a:pt x="67" y="19"/>
                    </a:lnTo>
                    <a:lnTo>
                      <a:pt x="0" y="0"/>
                    </a:lnTo>
                    <a:lnTo>
                      <a:pt x="0" y="41"/>
                    </a:lnTo>
                    <a:close/>
                  </a:path>
                </a:pathLst>
              </a:custGeom>
              <a:solidFill>
                <a:srgbClr val="8BA6BD"/>
              </a:solidFill>
              <a:ln w="9525">
                <a:noFill/>
                <a:round/>
                <a:headEnd/>
                <a:tailEnd/>
              </a:ln>
            </p:spPr>
            <p:txBody>
              <a:bodyPr/>
              <a:lstStyle/>
              <a:p>
                <a:endParaRPr lang="zh-CN" altLang="en-US"/>
              </a:p>
            </p:txBody>
          </p:sp>
          <p:sp>
            <p:nvSpPr>
              <p:cNvPr id="37095" name="Freeform 101"/>
              <p:cNvSpPr>
                <a:spLocks/>
              </p:cNvSpPr>
              <p:nvPr/>
            </p:nvSpPr>
            <p:spPr bwMode="auto">
              <a:xfrm>
                <a:off x="2895" y="334"/>
                <a:ext cx="76" cy="25"/>
              </a:xfrm>
              <a:custGeom>
                <a:avLst/>
                <a:gdLst>
                  <a:gd name="T0" fmla="*/ 6 w 76"/>
                  <a:gd name="T1" fmla="*/ 0 h 25"/>
                  <a:gd name="T2" fmla="*/ 76 w 76"/>
                  <a:gd name="T3" fmla="*/ 22 h 25"/>
                  <a:gd name="T4" fmla="*/ 67 w 76"/>
                  <a:gd name="T5" fmla="*/ 25 h 25"/>
                  <a:gd name="T6" fmla="*/ 0 w 76"/>
                  <a:gd name="T7" fmla="*/ 6 h 25"/>
                  <a:gd name="T8" fmla="*/ 6 w 76"/>
                  <a:gd name="T9" fmla="*/ 0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6" y="0"/>
                    </a:moveTo>
                    <a:lnTo>
                      <a:pt x="76" y="22"/>
                    </a:lnTo>
                    <a:lnTo>
                      <a:pt x="67" y="25"/>
                    </a:lnTo>
                    <a:lnTo>
                      <a:pt x="0" y="6"/>
                    </a:lnTo>
                    <a:lnTo>
                      <a:pt x="6" y="0"/>
                    </a:lnTo>
                    <a:close/>
                  </a:path>
                </a:pathLst>
              </a:custGeom>
              <a:solidFill>
                <a:srgbClr val="7890A4"/>
              </a:solidFill>
              <a:ln w="9525">
                <a:noFill/>
                <a:round/>
                <a:headEnd/>
                <a:tailEnd/>
              </a:ln>
            </p:spPr>
            <p:txBody>
              <a:bodyPr/>
              <a:lstStyle/>
              <a:p>
                <a:endParaRPr lang="zh-CN" altLang="en-US"/>
              </a:p>
            </p:txBody>
          </p:sp>
        </p:grpSp>
        <p:cxnSp>
          <p:nvCxnSpPr>
            <p:cNvPr id="93" name="直接连接符 92"/>
            <p:cNvCxnSpPr/>
            <p:nvPr/>
          </p:nvCxnSpPr>
          <p:spPr>
            <a:xfrm>
              <a:off x="6775918" y="2286445"/>
              <a:ext cx="397189"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775918" y="3047242"/>
              <a:ext cx="429718"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grpSp>
          <p:nvGrpSpPr>
            <p:cNvPr id="5" name="组合 171"/>
            <p:cNvGrpSpPr>
              <a:grpSpLocks/>
            </p:cNvGrpSpPr>
            <p:nvPr/>
          </p:nvGrpSpPr>
          <p:grpSpPr bwMode="auto">
            <a:xfrm>
              <a:off x="6776090" y="3166234"/>
              <a:ext cx="941747" cy="464909"/>
              <a:chOff x="5521523" y="3033523"/>
              <a:chExt cx="648072" cy="1043549"/>
            </a:xfrm>
          </p:grpSpPr>
          <p:cxnSp>
            <p:nvCxnSpPr>
              <p:cNvPr id="216" name="直接连接符 215"/>
              <p:cNvCxnSpPr/>
              <p:nvPr/>
            </p:nvCxnSpPr>
            <p:spPr>
              <a:xfrm>
                <a:off x="5521405" y="4077506"/>
                <a:ext cx="647978"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6169383" y="3030848"/>
                <a:ext cx="0" cy="1013606"/>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grpSp>
        <p:pic>
          <p:nvPicPr>
            <p:cNvPr id="36880" name="Picture 195" descr="图片54"/>
            <p:cNvPicPr>
              <a:picLocks noChangeAspect="1" noChangeArrowheads="1"/>
            </p:cNvPicPr>
            <p:nvPr/>
          </p:nvPicPr>
          <p:blipFill>
            <a:blip r:embed="rId4" cstate="print"/>
            <a:srcRect/>
            <a:stretch>
              <a:fillRect/>
            </a:stretch>
          </p:blipFill>
          <p:spPr bwMode="auto">
            <a:xfrm>
              <a:off x="6074686" y="3254534"/>
              <a:ext cx="540032" cy="517792"/>
            </a:xfrm>
            <a:prstGeom prst="rect">
              <a:avLst/>
            </a:prstGeom>
            <a:noFill/>
            <a:ln w="9525">
              <a:noFill/>
              <a:miter lim="800000"/>
              <a:headEnd/>
              <a:tailEnd/>
            </a:ln>
          </p:spPr>
        </p:pic>
        <p:pic>
          <p:nvPicPr>
            <p:cNvPr id="36881" name="Picture 1551" descr="图片613"/>
            <p:cNvPicPr>
              <a:picLocks noChangeAspect="1" noChangeArrowheads="1"/>
            </p:cNvPicPr>
            <p:nvPr/>
          </p:nvPicPr>
          <p:blipFill>
            <a:blip r:embed="rId5" cstate="print"/>
            <a:srcRect/>
            <a:stretch>
              <a:fillRect/>
            </a:stretch>
          </p:blipFill>
          <p:spPr bwMode="auto">
            <a:xfrm>
              <a:off x="10272402" y="1978006"/>
              <a:ext cx="425200" cy="553605"/>
            </a:xfrm>
            <a:prstGeom prst="rect">
              <a:avLst/>
            </a:prstGeom>
            <a:noFill/>
            <a:ln w="9525">
              <a:noFill/>
              <a:miter lim="800000"/>
              <a:headEnd/>
              <a:tailEnd/>
            </a:ln>
          </p:spPr>
        </p:pic>
        <p:pic>
          <p:nvPicPr>
            <p:cNvPr id="36882" name="Picture 515" descr="图片726"/>
            <p:cNvPicPr>
              <a:picLocks noChangeAspect="1" noChangeArrowheads="1"/>
            </p:cNvPicPr>
            <p:nvPr/>
          </p:nvPicPr>
          <p:blipFill>
            <a:blip r:embed="rId3" cstate="print"/>
            <a:srcRect/>
            <a:stretch>
              <a:fillRect/>
            </a:stretch>
          </p:blipFill>
          <p:spPr bwMode="auto">
            <a:xfrm>
              <a:off x="5908171" y="4437654"/>
              <a:ext cx="873063" cy="703898"/>
            </a:xfrm>
            <a:prstGeom prst="rect">
              <a:avLst/>
            </a:prstGeom>
            <a:noFill/>
            <a:ln w="9525">
              <a:noFill/>
              <a:miter lim="800000"/>
              <a:headEnd/>
              <a:tailEnd/>
            </a:ln>
          </p:spPr>
        </p:pic>
        <p:cxnSp>
          <p:nvCxnSpPr>
            <p:cNvPr id="99" name="直接连接符 98"/>
            <p:cNvCxnSpPr/>
            <p:nvPr/>
          </p:nvCxnSpPr>
          <p:spPr>
            <a:xfrm>
              <a:off x="6775918" y="4855975"/>
              <a:ext cx="397189"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775918" y="5503879"/>
              <a:ext cx="429718"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8530740" y="5513696"/>
              <a:ext cx="1717156" cy="0"/>
            </a:xfrm>
            <a:prstGeom prst="line">
              <a:avLst/>
            </a:prstGeom>
            <a:ln w="381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6886" name="Picture 1551" descr="图片613"/>
            <p:cNvPicPr>
              <a:picLocks noChangeAspect="1" noChangeArrowheads="1"/>
            </p:cNvPicPr>
            <p:nvPr/>
          </p:nvPicPr>
          <p:blipFill>
            <a:blip r:embed="rId5" cstate="print"/>
            <a:srcRect/>
            <a:stretch>
              <a:fillRect/>
            </a:stretch>
          </p:blipFill>
          <p:spPr bwMode="auto">
            <a:xfrm>
              <a:off x="10272402" y="3919175"/>
              <a:ext cx="425200" cy="553605"/>
            </a:xfrm>
            <a:prstGeom prst="rect">
              <a:avLst/>
            </a:prstGeom>
            <a:noFill/>
            <a:ln w="9525">
              <a:noFill/>
              <a:miter lim="800000"/>
              <a:headEnd/>
              <a:tailEnd/>
            </a:ln>
          </p:spPr>
        </p:pic>
        <p:pic>
          <p:nvPicPr>
            <p:cNvPr id="36887" name="Picture 1551" descr="图片613"/>
            <p:cNvPicPr>
              <a:picLocks noChangeAspect="1" noChangeArrowheads="1"/>
            </p:cNvPicPr>
            <p:nvPr/>
          </p:nvPicPr>
          <p:blipFill>
            <a:blip r:embed="rId5" cstate="print"/>
            <a:srcRect/>
            <a:stretch>
              <a:fillRect/>
            </a:stretch>
          </p:blipFill>
          <p:spPr bwMode="auto">
            <a:xfrm>
              <a:off x="10272402" y="5178144"/>
              <a:ext cx="425200" cy="553605"/>
            </a:xfrm>
            <a:prstGeom prst="rect">
              <a:avLst/>
            </a:prstGeom>
            <a:noFill/>
            <a:ln w="9525">
              <a:noFill/>
              <a:miter lim="800000"/>
              <a:headEnd/>
              <a:tailEnd/>
            </a:ln>
          </p:spPr>
        </p:pic>
        <p:pic>
          <p:nvPicPr>
            <p:cNvPr id="36888" name="Picture 187" descr="图片46"/>
            <p:cNvPicPr>
              <a:picLocks noChangeAspect="1" noChangeArrowheads="1"/>
            </p:cNvPicPr>
            <p:nvPr/>
          </p:nvPicPr>
          <p:blipFill>
            <a:blip r:embed="rId6" cstate="print"/>
            <a:srcRect/>
            <a:stretch>
              <a:fillRect/>
            </a:stretch>
          </p:blipFill>
          <p:spPr bwMode="auto">
            <a:xfrm>
              <a:off x="9263005" y="3419061"/>
              <a:ext cx="665654" cy="695851"/>
            </a:xfrm>
            <a:prstGeom prst="rect">
              <a:avLst/>
            </a:prstGeom>
            <a:noFill/>
            <a:ln w="9525">
              <a:noFill/>
              <a:miter lim="800000"/>
              <a:headEnd/>
              <a:tailEnd/>
            </a:ln>
          </p:spPr>
        </p:pic>
        <p:cxnSp>
          <p:nvCxnSpPr>
            <p:cNvPr id="105" name="直接连接符 104"/>
            <p:cNvCxnSpPr/>
            <p:nvPr/>
          </p:nvCxnSpPr>
          <p:spPr bwMode="auto">
            <a:xfrm>
              <a:off x="10112647" y="3128229"/>
              <a:ext cx="0" cy="1079841"/>
            </a:xfrm>
            <a:prstGeom prst="line">
              <a:avLst/>
            </a:prstGeom>
            <a:ln w="38100">
              <a:solidFill>
                <a:schemeClr val="accent3">
                  <a:lumMod val="60000"/>
                  <a:lumOff val="40000"/>
                </a:schemeClr>
              </a:solidFill>
              <a:prstDash val="sysDash"/>
            </a:ln>
            <a:extLst/>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10112647" y="3128229"/>
              <a:ext cx="215715" cy="0"/>
            </a:xfrm>
            <a:prstGeom prst="line">
              <a:avLst/>
            </a:prstGeom>
            <a:ln w="3810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10112647" y="4208070"/>
              <a:ext cx="215715" cy="0"/>
            </a:xfrm>
            <a:prstGeom prst="line">
              <a:avLst/>
            </a:prstGeom>
            <a:ln w="3810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6892" name="Picture 1551" descr="图片613"/>
            <p:cNvPicPr>
              <a:picLocks noChangeAspect="1" noChangeArrowheads="1"/>
            </p:cNvPicPr>
            <p:nvPr/>
          </p:nvPicPr>
          <p:blipFill>
            <a:blip r:embed="rId5" cstate="print"/>
            <a:srcRect/>
            <a:stretch>
              <a:fillRect/>
            </a:stretch>
          </p:blipFill>
          <p:spPr bwMode="auto">
            <a:xfrm>
              <a:off x="10272402" y="3926227"/>
              <a:ext cx="425200" cy="553605"/>
            </a:xfrm>
            <a:prstGeom prst="rect">
              <a:avLst/>
            </a:prstGeom>
            <a:noFill/>
            <a:ln w="9525">
              <a:noFill/>
              <a:miter lim="800000"/>
              <a:headEnd/>
              <a:tailEnd/>
            </a:ln>
          </p:spPr>
        </p:pic>
        <p:pic>
          <p:nvPicPr>
            <p:cNvPr id="36893" name="Picture 1551" descr="图片613"/>
            <p:cNvPicPr>
              <a:picLocks noChangeAspect="1" noChangeArrowheads="1"/>
            </p:cNvPicPr>
            <p:nvPr/>
          </p:nvPicPr>
          <p:blipFill>
            <a:blip r:embed="rId5" cstate="print"/>
            <a:srcRect/>
            <a:stretch>
              <a:fillRect/>
            </a:stretch>
          </p:blipFill>
          <p:spPr bwMode="auto">
            <a:xfrm>
              <a:off x="10272402" y="2839055"/>
              <a:ext cx="425200" cy="553605"/>
            </a:xfrm>
            <a:prstGeom prst="rect">
              <a:avLst/>
            </a:prstGeom>
            <a:noFill/>
            <a:ln w="9525">
              <a:noFill/>
              <a:miter lim="800000"/>
              <a:headEnd/>
              <a:tailEnd/>
            </a:ln>
          </p:spPr>
        </p:pic>
        <p:pic>
          <p:nvPicPr>
            <p:cNvPr id="36894" name="Picture 2" descr="C:\Users\s00188991.CHINA\Desktop\并机.png"/>
            <p:cNvPicPr>
              <a:picLocks noChangeAspect="1" noChangeArrowheads="1"/>
            </p:cNvPicPr>
            <p:nvPr/>
          </p:nvPicPr>
          <p:blipFill>
            <a:blip r:embed="rId7" cstate="print"/>
            <a:srcRect/>
            <a:stretch>
              <a:fillRect/>
            </a:stretch>
          </p:blipFill>
          <p:spPr bwMode="auto">
            <a:xfrm>
              <a:off x="6983147" y="1903111"/>
              <a:ext cx="1752618" cy="1440000"/>
            </a:xfrm>
            <a:prstGeom prst="rect">
              <a:avLst/>
            </a:prstGeom>
            <a:noFill/>
            <a:ln w="9525">
              <a:noFill/>
              <a:miter lim="800000"/>
              <a:headEnd/>
              <a:tailEnd/>
            </a:ln>
          </p:spPr>
        </p:pic>
        <p:pic>
          <p:nvPicPr>
            <p:cNvPr id="36895" name="Picture 2" descr="C:\Users\s00188991.CHINA\Desktop\并机.png"/>
            <p:cNvPicPr>
              <a:picLocks noChangeAspect="1" noChangeArrowheads="1"/>
            </p:cNvPicPr>
            <p:nvPr/>
          </p:nvPicPr>
          <p:blipFill>
            <a:blip r:embed="rId7" cstate="print"/>
            <a:srcRect/>
            <a:stretch>
              <a:fillRect/>
            </a:stretch>
          </p:blipFill>
          <p:spPr bwMode="auto">
            <a:xfrm>
              <a:off x="6983147" y="4351223"/>
              <a:ext cx="1752618" cy="1440000"/>
            </a:xfrm>
            <a:prstGeom prst="rect">
              <a:avLst/>
            </a:prstGeom>
            <a:noFill/>
            <a:ln w="9525">
              <a:noFill/>
              <a:miter lim="800000"/>
              <a:headEnd/>
              <a:tailEnd/>
            </a:ln>
          </p:spPr>
        </p:pic>
        <p:grpSp>
          <p:nvGrpSpPr>
            <p:cNvPr id="6" name="Group 7"/>
            <p:cNvGrpSpPr>
              <a:grpSpLocks/>
            </p:cNvGrpSpPr>
            <p:nvPr/>
          </p:nvGrpSpPr>
          <p:grpSpPr bwMode="auto">
            <a:xfrm>
              <a:off x="5961866" y="5215319"/>
              <a:ext cx="765672" cy="585842"/>
              <a:chOff x="2498" y="163"/>
              <a:chExt cx="610" cy="456"/>
            </a:xfrm>
          </p:grpSpPr>
          <p:sp>
            <p:nvSpPr>
              <p:cNvPr id="36906" name="AutoShape 8"/>
              <p:cNvSpPr>
                <a:spLocks noChangeAspect="1" noChangeArrowheads="1" noTextEdit="1"/>
              </p:cNvSpPr>
              <p:nvPr/>
            </p:nvSpPr>
            <p:spPr bwMode="auto">
              <a:xfrm>
                <a:off x="2498" y="163"/>
                <a:ext cx="610" cy="456"/>
              </a:xfrm>
              <a:prstGeom prst="rect">
                <a:avLst/>
              </a:prstGeom>
              <a:noFill/>
              <a:ln w="9525">
                <a:noFill/>
                <a:miter lim="800000"/>
                <a:headEnd/>
                <a:tailEnd/>
              </a:ln>
            </p:spPr>
            <p:txBody>
              <a:bodyPr/>
              <a:lstStyle/>
              <a:p>
                <a:endParaRPr lang="zh-CN" altLang="en-US"/>
              </a:p>
            </p:txBody>
          </p:sp>
          <p:sp>
            <p:nvSpPr>
              <p:cNvPr id="36907" name="Freeform 9"/>
              <p:cNvSpPr>
                <a:spLocks/>
              </p:cNvSpPr>
              <p:nvPr/>
            </p:nvSpPr>
            <p:spPr bwMode="auto">
              <a:xfrm>
                <a:off x="2520" y="394"/>
                <a:ext cx="528" cy="215"/>
              </a:xfrm>
              <a:custGeom>
                <a:avLst/>
                <a:gdLst>
                  <a:gd name="T0" fmla="*/ 528 w 528"/>
                  <a:gd name="T1" fmla="*/ 215 h 215"/>
                  <a:gd name="T2" fmla="*/ 3 w 528"/>
                  <a:gd name="T3" fmla="*/ 48 h 215"/>
                  <a:gd name="T4" fmla="*/ 0 w 528"/>
                  <a:gd name="T5" fmla="*/ 0 h 215"/>
                  <a:gd name="T6" fmla="*/ 528 w 528"/>
                  <a:gd name="T7" fmla="*/ 168 h 215"/>
                  <a:gd name="T8" fmla="*/ 528 w 528"/>
                  <a:gd name="T9" fmla="*/ 215 h 215"/>
                  <a:gd name="T10" fmla="*/ 0 60000 65536"/>
                  <a:gd name="T11" fmla="*/ 0 60000 65536"/>
                  <a:gd name="T12" fmla="*/ 0 60000 65536"/>
                  <a:gd name="T13" fmla="*/ 0 60000 65536"/>
                  <a:gd name="T14" fmla="*/ 0 60000 65536"/>
                  <a:gd name="T15" fmla="*/ 0 w 528"/>
                  <a:gd name="T16" fmla="*/ 0 h 215"/>
                  <a:gd name="T17" fmla="*/ 528 w 528"/>
                  <a:gd name="T18" fmla="*/ 215 h 215"/>
                </a:gdLst>
                <a:ahLst/>
                <a:cxnLst>
                  <a:cxn ang="T10">
                    <a:pos x="T0" y="T1"/>
                  </a:cxn>
                  <a:cxn ang="T11">
                    <a:pos x="T2" y="T3"/>
                  </a:cxn>
                  <a:cxn ang="T12">
                    <a:pos x="T4" y="T5"/>
                  </a:cxn>
                  <a:cxn ang="T13">
                    <a:pos x="T6" y="T7"/>
                  </a:cxn>
                  <a:cxn ang="T14">
                    <a:pos x="T8" y="T9"/>
                  </a:cxn>
                </a:cxnLst>
                <a:rect l="T15" t="T16" r="T17" b="T18"/>
                <a:pathLst>
                  <a:path w="528" h="215">
                    <a:moveTo>
                      <a:pt x="528" y="215"/>
                    </a:moveTo>
                    <a:lnTo>
                      <a:pt x="3" y="48"/>
                    </a:lnTo>
                    <a:lnTo>
                      <a:pt x="0" y="0"/>
                    </a:lnTo>
                    <a:lnTo>
                      <a:pt x="528" y="168"/>
                    </a:lnTo>
                    <a:lnTo>
                      <a:pt x="528" y="215"/>
                    </a:lnTo>
                    <a:close/>
                  </a:path>
                </a:pathLst>
              </a:custGeom>
              <a:solidFill>
                <a:srgbClr val="456488"/>
              </a:solidFill>
              <a:ln w="9525">
                <a:noFill/>
                <a:round/>
                <a:headEnd/>
                <a:tailEnd/>
              </a:ln>
            </p:spPr>
            <p:txBody>
              <a:bodyPr/>
              <a:lstStyle/>
              <a:p>
                <a:endParaRPr lang="zh-CN" altLang="en-US"/>
              </a:p>
            </p:txBody>
          </p:sp>
          <p:sp>
            <p:nvSpPr>
              <p:cNvPr id="36908" name="Freeform 10"/>
              <p:cNvSpPr>
                <a:spLocks/>
              </p:cNvSpPr>
              <p:nvPr/>
            </p:nvSpPr>
            <p:spPr bwMode="auto">
              <a:xfrm>
                <a:off x="2504" y="394"/>
                <a:ext cx="544" cy="174"/>
              </a:xfrm>
              <a:custGeom>
                <a:avLst/>
                <a:gdLst>
                  <a:gd name="T0" fmla="*/ 528 w 544"/>
                  <a:gd name="T1" fmla="*/ 174 h 174"/>
                  <a:gd name="T2" fmla="*/ 0 w 544"/>
                  <a:gd name="T3" fmla="*/ 10 h 174"/>
                  <a:gd name="T4" fmla="*/ 16 w 544"/>
                  <a:gd name="T5" fmla="*/ 0 h 174"/>
                  <a:gd name="T6" fmla="*/ 544 w 544"/>
                  <a:gd name="T7" fmla="*/ 168 h 174"/>
                  <a:gd name="T8" fmla="*/ 528 w 544"/>
                  <a:gd name="T9" fmla="*/ 174 h 174"/>
                  <a:gd name="T10" fmla="*/ 0 60000 65536"/>
                  <a:gd name="T11" fmla="*/ 0 60000 65536"/>
                  <a:gd name="T12" fmla="*/ 0 60000 65536"/>
                  <a:gd name="T13" fmla="*/ 0 60000 65536"/>
                  <a:gd name="T14" fmla="*/ 0 60000 65536"/>
                  <a:gd name="T15" fmla="*/ 0 w 544"/>
                  <a:gd name="T16" fmla="*/ 0 h 174"/>
                  <a:gd name="T17" fmla="*/ 544 w 544"/>
                  <a:gd name="T18" fmla="*/ 174 h 174"/>
                </a:gdLst>
                <a:ahLst/>
                <a:cxnLst>
                  <a:cxn ang="T10">
                    <a:pos x="T0" y="T1"/>
                  </a:cxn>
                  <a:cxn ang="T11">
                    <a:pos x="T2" y="T3"/>
                  </a:cxn>
                  <a:cxn ang="T12">
                    <a:pos x="T4" y="T5"/>
                  </a:cxn>
                  <a:cxn ang="T13">
                    <a:pos x="T6" y="T7"/>
                  </a:cxn>
                  <a:cxn ang="T14">
                    <a:pos x="T8" y="T9"/>
                  </a:cxn>
                </a:cxnLst>
                <a:rect l="T15" t="T16" r="T17" b="T18"/>
                <a:pathLst>
                  <a:path w="544" h="174">
                    <a:moveTo>
                      <a:pt x="528" y="174"/>
                    </a:moveTo>
                    <a:lnTo>
                      <a:pt x="0" y="10"/>
                    </a:lnTo>
                    <a:lnTo>
                      <a:pt x="16" y="0"/>
                    </a:lnTo>
                    <a:lnTo>
                      <a:pt x="544" y="168"/>
                    </a:lnTo>
                    <a:lnTo>
                      <a:pt x="528" y="174"/>
                    </a:lnTo>
                    <a:close/>
                  </a:path>
                </a:pathLst>
              </a:custGeom>
              <a:solidFill>
                <a:srgbClr val="5D7695"/>
              </a:solidFill>
              <a:ln w="9525">
                <a:noFill/>
                <a:round/>
                <a:headEnd/>
                <a:tailEnd/>
              </a:ln>
            </p:spPr>
            <p:txBody>
              <a:bodyPr/>
              <a:lstStyle/>
              <a:p>
                <a:endParaRPr lang="zh-CN" altLang="en-US"/>
              </a:p>
            </p:txBody>
          </p:sp>
          <p:sp>
            <p:nvSpPr>
              <p:cNvPr id="36909" name="Freeform 11"/>
              <p:cNvSpPr>
                <a:spLocks/>
              </p:cNvSpPr>
              <p:nvPr/>
            </p:nvSpPr>
            <p:spPr bwMode="auto">
              <a:xfrm>
                <a:off x="2501" y="404"/>
                <a:ext cx="531" cy="167"/>
              </a:xfrm>
              <a:custGeom>
                <a:avLst/>
                <a:gdLst>
                  <a:gd name="T0" fmla="*/ 531 w 531"/>
                  <a:gd name="T1" fmla="*/ 164 h 167"/>
                  <a:gd name="T2" fmla="*/ 3 w 531"/>
                  <a:gd name="T3" fmla="*/ 0 h 167"/>
                  <a:gd name="T4" fmla="*/ 0 w 531"/>
                  <a:gd name="T5" fmla="*/ 0 h 167"/>
                  <a:gd name="T6" fmla="*/ 527 w 531"/>
                  <a:gd name="T7" fmla="*/ 167 h 167"/>
                  <a:gd name="T8" fmla="*/ 531 w 531"/>
                  <a:gd name="T9" fmla="*/ 164 h 167"/>
                  <a:gd name="T10" fmla="*/ 0 60000 65536"/>
                  <a:gd name="T11" fmla="*/ 0 60000 65536"/>
                  <a:gd name="T12" fmla="*/ 0 60000 65536"/>
                  <a:gd name="T13" fmla="*/ 0 60000 65536"/>
                  <a:gd name="T14" fmla="*/ 0 60000 65536"/>
                  <a:gd name="T15" fmla="*/ 0 w 531"/>
                  <a:gd name="T16" fmla="*/ 0 h 167"/>
                  <a:gd name="T17" fmla="*/ 531 w 531"/>
                  <a:gd name="T18" fmla="*/ 167 h 167"/>
                </a:gdLst>
                <a:ahLst/>
                <a:cxnLst>
                  <a:cxn ang="T10">
                    <a:pos x="T0" y="T1"/>
                  </a:cxn>
                  <a:cxn ang="T11">
                    <a:pos x="T2" y="T3"/>
                  </a:cxn>
                  <a:cxn ang="T12">
                    <a:pos x="T4" y="T5"/>
                  </a:cxn>
                  <a:cxn ang="T13">
                    <a:pos x="T6" y="T7"/>
                  </a:cxn>
                  <a:cxn ang="T14">
                    <a:pos x="T8" y="T9"/>
                  </a:cxn>
                </a:cxnLst>
                <a:rect l="T15" t="T16" r="T17" b="T18"/>
                <a:pathLst>
                  <a:path w="531" h="167">
                    <a:moveTo>
                      <a:pt x="531" y="164"/>
                    </a:moveTo>
                    <a:lnTo>
                      <a:pt x="3" y="0"/>
                    </a:lnTo>
                    <a:lnTo>
                      <a:pt x="0" y="0"/>
                    </a:lnTo>
                    <a:lnTo>
                      <a:pt x="527" y="167"/>
                    </a:lnTo>
                    <a:lnTo>
                      <a:pt x="531" y="164"/>
                    </a:lnTo>
                    <a:close/>
                  </a:path>
                </a:pathLst>
              </a:custGeom>
              <a:solidFill>
                <a:srgbClr val="8BA6BD"/>
              </a:solidFill>
              <a:ln w="9525">
                <a:noFill/>
                <a:round/>
                <a:headEnd/>
                <a:tailEnd/>
              </a:ln>
            </p:spPr>
            <p:txBody>
              <a:bodyPr/>
              <a:lstStyle/>
              <a:p>
                <a:endParaRPr lang="zh-CN" altLang="en-US"/>
              </a:p>
            </p:txBody>
          </p:sp>
          <p:sp>
            <p:nvSpPr>
              <p:cNvPr id="36910" name="Freeform 12"/>
              <p:cNvSpPr>
                <a:spLocks/>
              </p:cNvSpPr>
              <p:nvPr/>
            </p:nvSpPr>
            <p:spPr bwMode="auto">
              <a:xfrm>
                <a:off x="2514" y="442"/>
                <a:ext cx="534" cy="171"/>
              </a:xfrm>
              <a:custGeom>
                <a:avLst/>
                <a:gdLst>
                  <a:gd name="T0" fmla="*/ 524 w 534"/>
                  <a:gd name="T1" fmla="*/ 171 h 171"/>
                  <a:gd name="T2" fmla="*/ 0 w 534"/>
                  <a:gd name="T3" fmla="*/ 3 h 171"/>
                  <a:gd name="T4" fmla="*/ 9 w 534"/>
                  <a:gd name="T5" fmla="*/ 0 h 171"/>
                  <a:gd name="T6" fmla="*/ 534 w 534"/>
                  <a:gd name="T7" fmla="*/ 167 h 171"/>
                  <a:gd name="T8" fmla="*/ 524 w 534"/>
                  <a:gd name="T9" fmla="*/ 171 h 171"/>
                  <a:gd name="T10" fmla="*/ 0 60000 65536"/>
                  <a:gd name="T11" fmla="*/ 0 60000 65536"/>
                  <a:gd name="T12" fmla="*/ 0 60000 65536"/>
                  <a:gd name="T13" fmla="*/ 0 60000 65536"/>
                  <a:gd name="T14" fmla="*/ 0 60000 65536"/>
                  <a:gd name="T15" fmla="*/ 0 w 534"/>
                  <a:gd name="T16" fmla="*/ 0 h 171"/>
                  <a:gd name="T17" fmla="*/ 534 w 534"/>
                  <a:gd name="T18" fmla="*/ 171 h 171"/>
                </a:gdLst>
                <a:ahLst/>
                <a:cxnLst>
                  <a:cxn ang="T10">
                    <a:pos x="T0" y="T1"/>
                  </a:cxn>
                  <a:cxn ang="T11">
                    <a:pos x="T2" y="T3"/>
                  </a:cxn>
                  <a:cxn ang="T12">
                    <a:pos x="T4" y="T5"/>
                  </a:cxn>
                  <a:cxn ang="T13">
                    <a:pos x="T6" y="T7"/>
                  </a:cxn>
                  <a:cxn ang="T14">
                    <a:pos x="T8" y="T9"/>
                  </a:cxn>
                </a:cxnLst>
                <a:rect l="T15" t="T16" r="T17" b="T18"/>
                <a:pathLst>
                  <a:path w="534" h="171">
                    <a:moveTo>
                      <a:pt x="524" y="171"/>
                    </a:moveTo>
                    <a:lnTo>
                      <a:pt x="0" y="3"/>
                    </a:lnTo>
                    <a:lnTo>
                      <a:pt x="9" y="0"/>
                    </a:lnTo>
                    <a:lnTo>
                      <a:pt x="534" y="167"/>
                    </a:lnTo>
                    <a:lnTo>
                      <a:pt x="524" y="171"/>
                    </a:lnTo>
                    <a:close/>
                  </a:path>
                </a:pathLst>
              </a:custGeom>
              <a:solidFill>
                <a:srgbClr val="5D7695"/>
              </a:solidFill>
              <a:ln w="9525">
                <a:noFill/>
                <a:round/>
                <a:headEnd/>
                <a:tailEnd/>
              </a:ln>
            </p:spPr>
            <p:txBody>
              <a:bodyPr/>
              <a:lstStyle/>
              <a:p>
                <a:endParaRPr lang="zh-CN" altLang="en-US"/>
              </a:p>
            </p:txBody>
          </p:sp>
          <p:sp>
            <p:nvSpPr>
              <p:cNvPr id="36911" name="Freeform 13"/>
              <p:cNvSpPr>
                <a:spLocks/>
              </p:cNvSpPr>
              <p:nvPr/>
            </p:nvSpPr>
            <p:spPr bwMode="auto">
              <a:xfrm>
                <a:off x="2514" y="445"/>
                <a:ext cx="524" cy="171"/>
              </a:xfrm>
              <a:custGeom>
                <a:avLst/>
                <a:gdLst>
                  <a:gd name="T0" fmla="*/ 524 w 524"/>
                  <a:gd name="T1" fmla="*/ 168 h 171"/>
                  <a:gd name="T2" fmla="*/ 0 w 524"/>
                  <a:gd name="T3" fmla="*/ 0 h 171"/>
                  <a:gd name="T4" fmla="*/ 0 w 524"/>
                  <a:gd name="T5" fmla="*/ 3 h 171"/>
                  <a:gd name="T6" fmla="*/ 524 w 524"/>
                  <a:gd name="T7" fmla="*/ 171 h 171"/>
                  <a:gd name="T8" fmla="*/ 524 w 524"/>
                  <a:gd name="T9" fmla="*/ 168 h 171"/>
                  <a:gd name="T10" fmla="*/ 0 60000 65536"/>
                  <a:gd name="T11" fmla="*/ 0 60000 65536"/>
                  <a:gd name="T12" fmla="*/ 0 60000 65536"/>
                  <a:gd name="T13" fmla="*/ 0 60000 65536"/>
                  <a:gd name="T14" fmla="*/ 0 60000 65536"/>
                  <a:gd name="T15" fmla="*/ 0 w 524"/>
                  <a:gd name="T16" fmla="*/ 0 h 171"/>
                  <a:gd name="T17" fmla="*/ 524 w 524"/>
                  <a:gd name="T18" fmla="*/ 171 h 171"/>
                </a:gdLst>
                <a:ahLst/>
                <a:cxnLst>
                  <a:cxn ang="T10">
                    <a:pos x="T0" y="T1"/>
                  </a:cxn>
                  <a:cxn ang="T11">
                    <a:pos x="T2" y="T3"/>
                  </a:cxn>
                  <a:cxn ang="T12">
                    <a:pos x="T4" y="T5"/>
                  </a:cxn>
                  <a:cxn ang="T13">
                    <a:pos x="T6" y="T7"/>
                  </a:cxn>
                  <a:cxn ang="T14">
                    <a:pos x="T8" y="T9"/>
                  </a:cxn>
                </a:cxnLst>
                <a:rect l="T15" t="T16" r="T17" b="T18"/>
                <a:pathLst>
                  <a:path w="524" h="171">
                    <a:moveTo>
                      <a:pt x="524" y="168"/>
                    </a:moveTo>
                    <a:lnTo>
                      <a:pt x="0" y="0"/>
                    </a:lnTo>
                    <a:lnTo>
                      <a:pt x="0" y="3"/>
                    </a:lnTo>
                    <a:lnTo>
                      <a:pt x="524" y="171"/>
                    </a:lnTo>
                    <a:lnTo>
                      <a:pt x="524" y="168"/>
                    </a:lnTo>
                    <a:close/>
                  </a:path>
                </a:pathLst>
              </a:custGeom>
              <a:solidFill>
                <a:srgbClr val="8BA6BD"/>
              </a:solidFill>
              <a:ln w="9525">
                <a:noFill/>
                <a:round/>
                <a:headEnd/>
                <a:tailEnd/>
              </a:ln>
            </p:spPr>
            <p:txBody>
              <a:bodyPr/>
              <a:lstStyle/>
              <a:p>
                <a:endParaRPr lang="zh-CN" altLang="en-US"/>
              </a:p>
            </p:txBody>
          </p:sp>
          <p:sp>
            <p:nvSpPr>
              <p:cNvPr id="36912" name="Freeform 14"/>
              <p:cNvSpPr>
                <a:spLocks/>
              </p:cNvSpPr>
              <p:nvPr/>
            </p:nvSpPr>
            <p:spPr bwMode="auto">
              <a:xfrm>
                <a:off x="2571" y="176"/>
                <a:ext cx="89" cy="243"/>
              </a:xfrm>
              <a:custGeom>
                <a:avLst/>
                <a:gdLst>
                  <a:gd name="T0" fmla="*/ 89 w 89"/>
                  <a:gd name="T1" fmla="*/ 193 h 243"/>
                  <a:gd name="T2" fmla="*/ 0 w 89"/>
                  <a:gd name="T3" fmla="*/ 243 h 243"/>
                  <a:gd name="T4" fmla="*/ 0 w 89"/>
                  <a:gd name="T5" fmla="*/ 47 h 243"/>
                  <a:gd name="T6" fmla="*/ 89 w 89"/>
                  <a:gd name="T7" fmla="*/ 0 h 243"/>
                  <a:gd name="T8" fmla="*/ 89 w 89"/>
                  <a:gd name="T9" fmla="*/ 193 h 243"/>
                  <a:gd name="T10" fmla="*/ 0 60000 65536"/>
                  <a:gd name="T11" fmla="*/ 0 60000 65536"/>
                  <a:gd name="T12" fmla="*/ 0 60000 65536"/>
                  <a:gd name="T13" fmla="*/ 0 60000 65536"/>
                  <a:gd name="T14" fmla="*/ 0 60000 65536"/>
                  <a:gd name="T15" fmla="*/ 0 w 89"/>
                  <a:gd name="T16" fmla="*/ 0 h 243"/>
                  <a:gd name="T17" fmla="*/ 89 w 89"/>
                  <a:gd name="T18" fmla="*/ 243 h 243"/>
                </a:gdLst>
                <a:ahLst/>
                <a:cxnLst>
                  <a:cxn ang="T10">
                    <a:pos x="T0" y="T1"/>
                  </a:cxn>
                  <a:cxn ang="T11">
                    <a:pos x="T2" y="T3"/>
                  </a:cxn>
                  <a:cxn ang="T12">
                    <a:pos x="T4" y="T5"/>
                  </a:cxn>
                  <a:cxn ang="T13">
                    <a:pos x="T6" y="T7"/>
                  </a:cxn>
                  <a:cxn ang="T14">
                    <a:pos x="T8" y="T9"/>
                  </a:cxn>
                </a:cxnLst>
                <a:rect l="T15" t="T16" r="T17" b="T18"/>
                <a:pathLst>
                  <a:path w="89" h="243">
                    <a:moveTo>
                      <a:pt x="89" y="193"/>
                    </a:moveTo>
                    <a:lnTo>
                      <a:pt x="0" y="243"/>
                    </a:lnTo>
                    <a:lnTo>
                      <a:pt x="0" y="47"/>
                    </a:lnTo>
                    <a:lnTo>
                      <a:pt x="89" y="0"/>
                    </a:lnTo>
                    <a:lnTo>
                      <a:pt x="89" y="193"/>
                    </a:lnTo>
                    <a:close/>
                  </a:path>
                </a:pathLst>
              </a:custGeom>
              <a:solidFill>
                <a:srgbClr val="0B3C68"/>
              </a:solidFill>
              <a:ln w="9525">
                <a:noFill/>
                <a:round/>
                <a:headEnd/>
                <a:tailEnd/>
              </a:ln>
            </p:spPr>
            <p:txBody>
              <a:bodyPr/>
              <a:lstStyle/>
              <a:p>
                <a:endParaRPr lang="zh-CN" altLang="en-US"/>
              </a:p>
            </p:txBody>
          </p:sp>
          <p:sp>
            <p:nvSpPr>
              <p:cNvPr id="36913" name="Freeform 15"/>
              <p:cNvSpPr>
                <a:spLocks/>
              </p:cNvSpPr>
              <p:nvPr/>
            </p:nvSpPr>
            <p:spPr bwMode="auto">
              <a:xfrm>
                <a:off x="2517" y="210"/>
                <a:ext cx="54" cy="209"/>
              </a:xfrm>
              <a:custGeom>
                <a:avLst/>
                <a:gdLst>
                  <a:gd name="T0" fmla="*/ 0 w 54"/>
                  <a:gd name="T1" fmla="*/ 197 h 209"/>
                  <a:gd name="T2" fmla="*/ 54 w 54"/>
                  <a:gd name="T3" fmla="*/ 209 h 209"/>
                  <a:gd name="T4" fmla="*/ 54 w 54"/>
                  <a:gd name="T5" fmla="*/ 13 h 209"/>
                  <a:gd name="T6" fmla="*/ 0 w 54"/>
                  <a:gd name="T7" fmla="*/ 0 h 209"/>
                  <a:gd name="T8" fmla="*/ 0 w 54"/>
                  <a:gd name="T9" fmla="*/ 197 h 209"/>
                  <a:gd name="T10" fmla="*/ 0 60000 65536"/>
                  <a:gd name="T11" fmla="*/ 0 60000 65536"/>
                  <a:gd name="T12" fmla="*/ 0 60000 65536"/>
                  <a:gd name="T13" fmla="*/ 0 60000 65536"/>
                  <a:gd name="T14" fmla="*/ 0 60000 65536"/>
                  <a:gd name="T15" fmla="*/ 0 w 54"/>
                  <a:gd name="T16" fmla="*/ 0 h 209"/>
                  <a:gd name="T17" fmla="*/ 54 w 54"/>
                  <a:gd name="T18" fmla="*/ 209 h 209"/>
                </a:gdLst>
                <a:ahLst/>
                <a:cxnLst>
                  <a:cxn ang="T10">
                    <a:pos x="T0" y="T1"/>
                  </a:cxn>
                  <a:cxn ang="T11">
                    <a:pos x="T2" y="T3"/>
                  </a:cxn>
                  <a:cxn ang="T12">
                    <a:pos x="T4" y="T5"/>
                  </a:cxn>
                  <a:cxn ang="T13">
                    <a:pos x="T6" y="T7"/>
                  </a:cxn>
                  <a:cxn ang="T14">
                    <a:pos x="T8" y="T9"/>
                  </a:cxn>
                </a:cxnLst>
                <a:rect l="T15" t="T16" r="T17" b="T18"/>
                <a:pathLst>
                  <a:path w="54" h="209">
                    <a:moveTo>
                      <a:pt x="0" y="197"/>
                    </a:moveTo>
                    <a:lnTo>
                      <a:pt x="54" y="209"/>
                    </a:lnTo>
                    <a:lnTo>
                      <a:pt x="54" y="13"/>
                    </a:lnTo>
                    <a:lnTo>
                      <a:pt x="0" y="0"/>
                    </a:lnTo>
                    <a:lnTo>
                      <a:pt x="0" y="197"/>
                    </a:lnTo>
                    <a:close/>
                  </a:path>
                </a:pathLst>
              </a:custGeom>
              <a:solidFill>
                <a:srgbClr val="5D7695"/>
              </a:solidFill>
              <a:ln w="9525">
                <a:noFill/>
                <a:round/>
                <a:headEnd/>
                <a:tailEnd/>
              </a:ln>
            </p:spPr>
            <p:txBody>
              <a:bodyPr/>
              <a:lstStyle/>
              <a:p>
                <a:endParaRPr lang="zh-CN" altLang="en-US"/>
              </a:p>
            </p:txBody>
          </p:sp>
          <p:sp>
            <p:nvSpPr>
              <p:cNvPr id="36914" name="Freeform 16"/>
              <p:cNvSpPr>
                <a:spLocks/>
              </p:cNvSpPr>
              <p:nvPr/>
            </p:nvSpPr>
            <p:spPr bwMode="auto">
              <a:xfrm>
                <a:off x="2517" y="163"/>
                <a:ext cx="143" cy="60"/>
              </a:xfrm>
              <a:custGeom>
                <a:avLst/>
                <a:gdLst>
                  <a:gd name="T0" fmla="*/ 92 w 143"/>
                  <a:gd name="T1" fmla="*/ 0 h 60"/>
                  <a:gd name="T2" fmla="*/ 143 w 143"/>
                  <a:gd name="T3" fmla="*/ 13 h 60"/>
                  <a:gd name="T4" fmla="*/ 54 w 143"/>
                  <a:gd name="T5" fmla="*/ 60 h 60"/>
                  <a:gd name="T6" fmla="*/ 0 w 143"/>
                  <a:gd name="T7" fmla="*/ 47 h 60"/>
                  <a:gd name="T8" fmla="*/ 92 w 143"/>
                  <a:gd name="T9" fmla="*/ 0 h 60"/>
                  <a:gd name="T10" fmla="*/ 0 60000 65536"/>
                  <a:gd name="T11" fmla="*/ 0 60000 65536"/>
                  <a:gd name="T12" fmla="*/ 0 60000 65536"/>
                  <a:gd name="T13" fmla="*/ 0 60000 65536"/>
                  <a:gd name="T14" fmla="*/ 0 60000 65536"/>
                  <a:gd name="T15" fmla="*/ 0 w 143"/>
                  <a:gd name="T16" fmla="*/ 0 h 60"/>
                  <a:gd name="T17" fmla="*/ 143 w 143"/>
                  <a:gd name="T18" fmla="*/ 60 h 60"/>
                </a:gdLst>
                <a:ahLst/>
                <a:cxnLst>
                  <a:cxn ang="T10">
                    <a:pos x="T0" y="T1"/>
                  </a:cxn>
                  <a:cxn ang="T11">
                    <a:pos x="T2" y="T3"/>
                  </a:cxn>
                  <a:cxn ang="T12">
                    <a:pos x="T4" y="T5"/>
                  </a:cxn>
                  <a:cxn ang="T13">
                    <a:pos x="T6" y="T7"/>
                  </a:cxn>
                  <a:cxn ang="T14">
                    <a:pos x="T8" y="T9"/>
                  </a:cxn>
                </a:cxnLst>
                <a:rect l="T15" t="T16" r="T17" b="T18"/>
                <a:pathLst>
                  <a:path w="143" h="60">
                    <a:moveTo>
                      <a:pt x="92" y="0"/>
                    </a:moveTo>
                    <a:lnTo>
                      <a:pt x="143" y="13"/>
                    </a:lnTo>
                    <a:lnTo>
                      <a:pt x="54" y="60"/>
                    </a:lnTo>
                    <a:lnTo>
                      <a:pt x="0" y="47"/>
                    </a:lnTo>
                    <a:lnTo>
                      <a:pt x="92" y="0"/>
                    </a:lnTo>
                    <a:close/>
                  </a:path>
                </a:pathLst>
              </a:custGeom>
              <a:solidFill>
                <a:srgbClr val="456488"/>
              </a:solidFill>
              <a:ln w="9525">
                <a:noFill/>
                <a:round/>
                <a:headEnd/>
                <a:tailEnd/>
              </a:ln>
            </p:spPr>
            <p:txBody>
              <a:bodyPr/>
              <a:lstStyle/>
              <a:p>
                <a:endParaRPr lang="zh-CN" altLang="en-US"/>
              </a:p>
            </p:txBody>
          </p:sp>
          <p:sp>
            <p:nvSpPr>
              <p:cNvPr id="36915" name="Freeform 17"/>
              <p:cNvSpPr>
                <a:spLocks/>
              </p:cNvSpPr>
              <p:nvPr/>
            </p:nvSpPr>
            <p:spPr bwMode="auto">
              <a:xfrm>
                <a:off x="2631" y="220"/>
                <a:ext cx="70" cy="196"/>
              </a:xfrm>
              <a:custGeom>
                <a:avLst/>
                <a:gdLst>
                  <a:gd name="T0" fmla="*/ 70 w 70"/>
                  <a:gd name="T1" fmla="*/ 158 h 196"/>
                  <a:gd name="T2" fmla="*/ 0 w 70"/>
                  <a:gd name="T3" fmla="*/ 196 h 196"/>
                  <a:gd name="T4" fmla="*/ 0 w 70"/>
                  <a:gd name="T5" fmla="*/ 35 h 196"/>
                  <a:gd name="T6" fmla="*/ 70 w 70"/>
                  <a:gd name="T7" fmla="*/ 0 h 196"/>
                  <a:gd name="T8" fmla="*/ 70 w 70"/>
                  <a:gd name="T9" fmla="*/ 158 h 196"/>
                  <a:gd name="T10" fmla="*/ 0 60000 65536"/>
                  <a:gd name="T11" fmla="*/ 0 60000 65536"/>
                  <a:gd name="T12" fmla="*/ 0 60000 65536"/>
                  <a:gd name="T13" fmla="*/ 0 60000 65536"/>
                  <a:gd name="T14" fmla="*/ 0 60000 65536"/>
                  <a:gd name="T15" fmla="*/ 0 w 70"/>
                  <a:gd name="T16" fmla="*/ 0 h 196"/>
                  <a:gd name="T17" fmla="*/ 70 w 70"/>
                  <a:gd name="T18" fmla="*/ 196 h 196"/>
                </a:gdLst>
                <a:ahLst/>
                <a:cxnLst>
                  <a:cxn ang="T10">
                    <a:pos x="T0" y="T1"/>
                  </a:cxn>
                  <a:cxn ang="T11">
                    <a:pos x="T2" y="T3"/>
                  </a:cxn>
                  <a:cxn ang="T12">
                    <a:pos x="T4" y="T5"/>
                  </a:cxn>
                  <a:cxn ang="T13">
                    <a:pos x="T6" y="T7"/>
                  </a:cxn>
                  <a:cxn ang="T14">
                    <a:pos x="T8" y="T9"/>
                  </a:cxn>
                </a:cxnLst>
                <a:rect l="T15" t="T16" r="T17" b="T18"/>
                <a:pathLst>
                  <a:path w="70" h="196">
                    <a:moveTo>
                      <a:pt x="70" y="158"/>
                    </a:moveTo>
                    <a:lnTo>
                      <a:pt x="0" y="196"/>
                    </a:lnTo>
                    <a:lnTo>
                      <a:pt x="0" y="35"/>
                    </a:lnTo>
                    <a:lnTo>
                      <a:pt x="70" y="0"/>
                    </a:lnTo>
                    <a:lnTo>
                      <a:pt x="70" y="158"/>
                    </a:lnTo>
                    <a:close/>
                  </a:path>
                </a:pathLst>
              </a:custGeom>
              <a:solidFill>
                <a:srgbClr val="456488"/>
              </a:solidFill>
              <a:ln w="9525">
                <a:noFill/>
                <a:round/>
                <a:headEnd/>
                <a:tailEnd/>
              </a:ln>
            </p:spPr>
            <p:txBody>
              <a:bodyPr/>
              <a:lstStyle/>
              <a:p>
                <a:endParaRPr lang="zh-CN" altLang="en-US"/>
              </a:p>
            </p:txBody>
          </p:sp>
          <p:sp>
            <p:nvSpPr>
              <p:cNvPr id="36916" name="Freeform 18"/>
              <p:cNvSpPr>
                <a:spLocks/>
              </p:cNvSpPr>
              <p:nvPr/>
            </p:nvSpPr>
            <p:spPr bwMode="auto">
              <a:xfrm>
                <a:off x="2593" y="245"/>
                <a:ext cx="38" cy="171"/>
              </a:xfrm>
              <a:custGeom>
                <a:avLst/>
                <a:gdLst>
                  <a:gd name="T0" fmla="*/ 0 w 38"/>
                  <a:gd name="T1" fmla="*/ 159 h 171"/>
                  <a:gd name="T2" fmla="*/ 38 w 38"/>
                  <a:gd name="T3" fmla="*/ 171 h 171"/>
                  <a:gd name="T4" fmla="*/ 38 w 38"/>
                  <a:gd name="T5" fmla="*/ 10 h 171"/>
                  <a:gd name="T6" fmla="*/ 0 w 38"/>
                  <a:gd name="T7" fmla="*/ 0 h 171"/>
                  <a:gd name="T8" fmla="*/ 0 w 38"/>
                  <a:gd name="T9" fmla="*/ 159 h 171"/>
                  <a:gd name="T10" fmla="*/ 0 60000 65536"/>
                  <a:gd name="T11" fmla="*/ 0 60000 65536"/>
                  <a:gd name="T12" fmla="*/ 0 60000 65536"/>
                  <a:gd name="T13" fmla="*/ 0 60000 65536"/>
                  <a:gd name="T14" fmla="*/ 0 60000 65536"/>
                  <a:gd name="T15" fmla="*/ 0 w 38"/>
                  <a:gd name="T16" fmla="*/ 0 h 171"/>
                  <a:gd name="T17" fmla="*/ 38 w 38"/>
                  <a:gd name="T18" fmla="*/ 171 h 171"/>
                </a:gdLst>
                <a:ahLst/>
                <a:cxnLst>
                  <a:cxn ang="T10">
                    <a:pos x="T0" y="T1"/>
                  </a:cxn>
                  <a:cxn ang="T11">
                    <a:pos x="T2" y="T3"/>
                  </a:cxn>
                  <a:cxn ang="T12">
                    <a:pos x="T4" y="T5"/>
                  </a:cxn>
                  <a:cxn ang="T13">
                    <a:pos x="T6" y="T7"/>
                  </a:cxn>
                  <a:cxn ang="T14">
                    <a:pos x="T8" y="T9"/>
                  </a:cxn>
                </a:cxnLst>
                <a:rect l="T15" t="T16" r="T17" b="T18"/>
                <a:pathLst>
                  <a:path w="38" h="171">
                    <a:moveTo>
                      <a:pt x="0" y="159"/>
                    </a:moveTo>
                    <a:lnTo>
                      <a:pt x="38" y="171"/>
                    </a:lnTo>
                    <a:lnTo>
                      <a:pt x="38" y="10"/>
                    </a:lnTo>
                    <a:lnTo>
                      <a:pt x="0" y="0"/>
                    </a:lnTo>
                    <a:lnTo>
                      <a:pt x="0" y="159"/>
                    </a:lnTo>
                    <a:close/>
                  </a:path>
                </a:pathLst>
              </a:custGeom>
              <a:solidFill>
                <a:srgbClr val="8BA6BD"/>
              </a:solidFill>
              <a:ln w="9525">
                <a:noFill/>
                <a:round/>
                <a:headEnd/>
                <a:tailEnd/>
              </a:ln>
            </p:spPr>
            <p:txBody>
              <a:bodyPr/>
              <a:lstStyle/>
              <a:p>
                <a:endParaRPr lang="zh-CN" altLang="en-US"/>
              </a:p>
            </p:txBody>
          </p:sp>
          <p:sp>
            <p:nvSpPr>
              <p:cNvPr id="36917" name="Freeform 19"/>
              <p:cNvSpPr>
                <a:spLocks/>
              </p:cNvSpPr>
              <p:nvPr/>
            </p:nvSpPr>
            <p:spPr bwMode="auto">
              <a:xfrm>
                <a:off x="2593" y="207"/>
                <a:ext cx="108" cy="48"/>
              </a:xfrm>
              <a:custGeom>
                <a:avLst/>
                <a:gdLst>
                  <a:gd name="T0" fmla="*/ 67 w 108"/>
                  <a:gd name="T1" fmla="*/ 0 h 48"/>
                  <a:gd name="T2" fmla="*/ 108 w 108"/>
                  <a:gd name="T3" fmla="*/ 13 h 48"/>
                  <a:gd name="T4" fmla="*/ 38 w 108"/>
                  <a:gd name="T5" fmla="*/ 48 h 48"/>
                  <a:gd name="T6" fmla="*/ 0 w 108"/>
                  <a:gd name="T7" fmla="*/ 38 h 48"/>
                  <a:gd name="T8" fmla="*/ 67 w 108"/>
                  <a:gd name="T9" fmla="*/ 0 h 48"/>
                  <a:gd name="T10" fmla="*/ 0 60000 65536"/>
                  <a:gd name="T11" fmla="*/ 0 60000 65536"/>
                  <a:gd name="T12" fmla="*/ 0 60000 65536"/>
                  <a:gd name="T13" fmla="*/ 0 60000 65536"/>
                  <a:gd name="T14" fmla="*/ 0 60000 65536"/>
                  <a:gd name="T15" fmla="*/ 0 w 108"/>
                  <a:gd name="T16" fmla="*/ 0 h 48"/>
                  <a:gd name="T17" fmla="*/ 108 w 108"/>
                  <a:gd name="T18" fmla="*/ 48 h 48"/>
                </a:gdLst>
                <a:ahLst/>
                <a:cxnLst>
                  <a:cxn ang="T10">
                    <a:pos x="T0" y="T1"/>
                  </a:cxn>
                  <a:cxn ang="T11">
                    <a:pos x="T2" y="T3"/>
                  </a:cxn>
                  <a:cxn ang="T12">
                    <a:pos x="T4" y="T5"/>
                  </a:cxn>
                  <a:cxn ang="T13">
                    <a:pos x="T6" y="T7"/>
                  </a:cxn>
                  <a:cxn ang="T14">
                    <a:pos x="T8" y="T9"/>
                  </a:cxn>
                </a:cxnLst>
                <a:rect l="T15" t="T16" r="T17" b="T18"/>
                <a:pathLst>
                  <a:path w="108" h="48">
                    <a:moveTo>
                      <a:pt x="67" y="0"/>
                    </a:moveTo>
                    <a:lnTo>
                      <a:pt x="108" y="13"/>
                    </a:lnTo>
                    <a:lnTo>
                      <a:pt x="38" y="48"/>
                    </a:lnTo>
                    <a:lnTo>
                      <a:pt x="0" y="38"/>
                    </a:lnTo>
                    <a:lnTo>
                      <a:pt x="67" y="0"/>
                    </a:lnTo>
                    <a:close/>
                  </a:path>
                </a:pathLst>
              </a:custGeom>
              <a:solidFill>
                <a:srgbClr val="7890A4"/>
              </a:solidFill>
              <a:ln w="9525">
                <a:noFill/>
                <a:round/>
                <a:headEnd/>
                <a:tailEnd/>
              </a:ln>
            </p:spPr>
            <p:txBody>
              <a:bodyPr/>
              <a:lstStyle/>
              <a:p>
                <a:endParaRPr lang="zh-CN" altLang="en-US"/>
              </a:p>
            </p:txBody>
          </p:sp>
          <p:sp>
            <p:nvSpPr>
              <p:cNvPr id="36918" name="Freeform 20"/>
              <p:cNvSpPr>
                <a:spLocks/>
              </p:cNvSpPr>
              <p:nvPr/>
            </p:nvSpPr>
            <p:spPr bwMode="auto">
              <a:xfrm>
                <a:off x="2676" y="432"/>
                <a:ext cx="429" cy="139"/>
              </a:xfrm>
              <a:custGeom>
                <a:avLst/>
                <a:gdLst>
                  <a:gd name="T0" fmla="*/ 429 w 429"/>
                  <a:gd name="T1" fmla="*/ 136 h 139"/>
                  <a:gd name="T2" fmla="*/ 13 w 429"/>
                  <a:gd name="T3" fmla="*/ 0 h 139"/>
                  <a:gd name="T4" fmla="*/ 0 w 429"/>
                  <a:gd name="T5" fmla="*/ 6 h 139"/>
                  <a:gd name="T6" fmla="*/ 419 w 429"/>
                  <a:gd name="T7" fmla="*/ 139 h 139"/>
                  <a:gd name="T8" fmla="*/ 429 w 429"/>
                  <a:gd name="T9" fmla="*/ 136 h 139"/>
                  <a:gd name="T10" fmla="*/ 0 60000 65536"/>
                  <a:gd name="T11" fmla="*/ 0 60000 65536"/>
                  <a:gd name="T12" fmla="*/ 0 60000 65536"/>
                  <a:gd name="T13" fmla="*/ 0 60000 65536"/>
                  <a:gd name="T14" fmla="*/ 0 60000 65536"/>
                  <a:gd name="T15" fmla="*/ 0 w 429"/>
                  <a:gd name="T16" fmla="*/ 0 h 139"/>
                  <a:gd name="T17" fmla="*/ 429 w 429"/>
                  <a:gd name="T18" fmla="*/ 139 h 139"/>
                </a:gdLst>
                <a:ahLst/>
                <a:cxnLst>
                  <a:cxn ang="T10">
                    <a:pos x="T0" y="T1"/>
                  </a:cxn>
                  <a:cxn ang="T11">
                    <a:pos x="T2" y="T3"/>
                  </a:cxn>
                  <a:cxn ang="T12">
                    <a:pos x="T4" y="T5"/>
                  </a:cxn>
                  <a:cxn ang="T13">
                    <a:pos x="T6" y="T7"/>
                  </a:cxn>
                  <a:cxn ang="T14">
                    <a:pos x="T8" y="T9"/>
                  </a:cxn>
                </a:cxnLst>
                <a:rect l="T15" t="T16" r="T17" b="T18"/>
                <a:pathLst>
                  <a:path w="429" h="139">
                    <a:moveTo>
                      <a:pt x="429" y="136"/>
                    </a:moveTo>
                    <a:lnTo>
                      <a:pt x="13" y="0"/>
                    </a:lnTo>
                    <a:lnTo>
                      <a:pt x="0" y="6"/>
                    </a:lnTo>
                    <a:lnTo>
                      <a:pt x="419" y="139"/>
                    </a:lnTo>
                    <a:lnTo>
                      <a:pt x="429" y="136"/>
                    </a:lnTo>
                    <a:close/>
                  </a:path>
                </a:pathLst>
              </a:custGeom>
              <a:solidFill>
                <a:srgbClr val="5D7695"/>
              </a:solidFill>
              <a:ln w="9525">
                <a:noFill/>
                <a:round/>
                <a:headEnd/>
                <a:tailEnd/>
              </a:ln>
            </p:spPr>
            <p:txBody>
              <a:bodyPr/>
              <a:lstStyle/>
              <a:p>
                <a:endParaRPr lang="zh-CN" altLang="en-US"/>
              </a:p>
            </p:txBody>
          </p:sp>
          <p:sp>
            <p:nvSpPr>
              <p:cNvPr id="36919" name="Freeform 21"/>
              <p:cNvSpPr>
                <a:spLocks/>
              </p:cNvSpPr>
              <p:nvPr/>
            </p:nvSpPr>
            <p:spPr bwMode="auto">
              <a:xfrm>
                <a:off x="2676" y="391"/>
                <a:ext cx="432" cy="142"/>
              </a:xfrm>
              <a:custGeom>
                <a:avLst/>
                <a:gdLst>
                  <a:gd name="T0" fmla="*/ 432 w 432"/>
                  <a:gd name="T1" fmla="*/ 133 h 142"/>
                  <a:gd name="T2" fmla="*/ 13 w 432"/>
                  <a:gd name="T3" fmla="*/ 0 h 142"/>
                  <a:gd name="T4" fmla="*/ 0 w 432"/>
                  <a:gd name="T5" fmla="*/ 9 h 142"/>
                  <a:gd name="T6" fmla="*/ 419 w 432"/>
                  <a:gd name="T7" fmla="*/ 142 h 142"/>
                  <a:gd name="T8" fmla="*/ 432 w 432"/>
                  <a:gd name="T9" fmla="*/ 133 h 142"/>
                  <a:gd name="T10" fmla="*/ 0 60000 65536"/>
                  <a:gd name="T11" fmla="*/ 0 60000 65536"/>
                  <a:gd name="T12" fmla="*/ 0 60000 65536"/>
                  <a:gd name="T13" fmla="*/ 0 60000 65536"/>
                  <a:gd name="T14" fmla="*/ 0 60000 65536"/>
                  <a:gd name="T15" fmla="*/ 0 w 432"/>
                  <a:gd name="T16" fmla="*/ 0 h 142"/>
                  <a:gd name="T17" fmla="*/ 432 w 432"/>
                  <a:gd name="T18" fmla="*/ 142 h 142"/>
                </a:gdLst>
                <a:ahLst/>
                <a:cxnLst>
                  <a:cxn ang="T10">
                    <a:pos x="T0" y="T1"/>
                  </a:cxn>
                  <a:cxn ang="T11">
                    <a:pos x="T2" y="T3"/>
                  </a:cxn>
                  <a:cxn ang="T12">
                    <a:pos x="T4" y="T5"/>
                  </a:cxn>
                  <a:cxn ang="T13">
                    <a:pos x="T6" y="T7"/>
                  </a:cxn>
                  <a:cxn ang="T14">
                    <a:pos x="T8" y="T9"/>
                  </a:cxn>
                </a:cxnLst>
                <a:rect l="T15" t="T16" r="T17" b="T18"/>
                <a:pathLst>
                  <a:path w="432" h="142">
                    <a:moveTo>
                      <a:pt x="432" y="133"/>
                    </a:moveTo>
                    <a:lnTo>
                      <a:pt x="13" y="0"/>
                    </a:lnTo>
                    <a:lnTo>
                      <a:pt x="0" y="9"/>
                    </a:lnTo>
                    <a:lnTo>
                      <a:pt x="419" y="142"/>
                    </a:lnTo>
                    <a:lnTo>
                      <a:pt x="432" y="133"/>
                    </a:lnTo>
                    <a:close/>
                  </a:path>
                </a:pathLst>
              </a:custGeom>
              <a:solidFill>
                <a:srgbClr val="5D7695"/>
              </a:solidFill>
              <a:ln w="9525">
                <a:noFill/>
                <a:round/>
                <a:headEnd/>
                <a:tailEnd/>
              </a:ln>
            </p:spPr>
            <p:txBody>
              <a:bodyPr/>
              <a:lstStyle/>
              <a:p>
                <a:endParaRPr lang="zh-CN" altLang="en-US"/>
              </a:p>
            </p:txBody>
          </p:sp>
          <p:sp>
            <p:nvSpPr>
              <p:cNvPr id="36920" name="Freeform 22"/>
              <p:cNvSpPr>
                <a:spLocks/>
              </p:cNvSpPr>
              <p:nvPr/>
            </p:nvSpPr>
            <p:spPr bwMode="auto">
              <a:xfrm>
                <a:off x="2676" y="400"/>
                <a:ext cx="419" cy="171"/>
              </a:xfrm>
              <a:custGeom>
                <a:avLst/>
                <a:gdLst>
                  <a:gd name="T0" fmla="*/ 419 w 419"/>
                  <a:gd name="T1" fmla="*/ 171 h 171"/>
                  <a:gd name="T2" fmla="*/ 3 w 419"/>
                  <a:gd name="T3" fmla="*/ 38 h 171"/>
                  <a:gd name="T4" fmla="*/ 0 w 419"/>
                  <a:gd name="T5" fmla="*/ 0 h 171"/>
                  <a:gd name="T6" fmla="*/ 419 w 419"/>
                  <a:gd name="T7" fmla="*/ 133 h 171"/>
                  <a:gd name="T8" fmla="*/ 419 w 419"/>
                  <a:gd name="T9" fmla="*/ 171 h 171"/>
                  <a:gd name="T10" fmla="*/ 0 60000 65536"/>
                  <a:gd name="T11" fmla="*/ 0 60000 65536"/>
                  <a:gd name="T12" fmla="*/ 0 60000 65536"/>
                  <a:gd name="T13" fmla="*/ 0 60000 65536"/>
                  <a:gd name="T14" fmla="*/ 0 60000 65536"/>
                  <a:gd name="T15" fmla="*/ 0 w 419"/>
                  <a:gd name="T16" fmla="*/ 0 h 171"/>
                  <a:gd name="T17" fmla="*/ 419 w 419"/>
                  <a:gd name="T18" fmla="*/ 171 h 171"/>
                </a:gdLst>
                <a:ahLst/>
                <a:cxnLst>
                  <a:cxn ang="T10">
                    <a:pos x="T0" y="T1"/>
                  </a:cxn>
                  <a:cxn ang="T11">
                    <a:pos x="T2" y="T3"/>
                  </a:cxn>
                  <a:cxn ang="T12">
                    <a:pos x="T4" y="T5"/>
                  </a:cxn>
                  <a:cxn ang="T13">
                    <a:pos x="T6" y="T7"/>
                  </a:cxn>
                  <a:cxn ang="T14">
                    <a:pos x="T8" y="T9"/>
                  </a:cxn>
                </a:cxnLst>
                <a:rect l="T15" t="T16" r="T17" b="T18"/>
                <a:pathLst>
                  <a:path w="419" h="171">
                    <a:moveTo>
                      <a:pt x="419" y="171"/>
                    </a:moveTo>
                    <a:lnTo>
                      <a:pt x="3" y="38"/>
                    </a:lnTo>
                    <a:lnTo>
                      <a:pt x="0" y="0"/>
                    </a:lnTo>
                    <a:lnTo>
                      <a:pt x="419" y="133"/>
                    </a:lnTo>
                    <a:lnTo>
                      <a:pt x="419" y="171"/>
                    </a:lnTo>
                    <a:close/>
                  </a:path>
                </a:pathLst>
              </a:custGeom>
              <a:solidFill>
                <a:srgbClr val="456488"/>
              </a:solidFill>
              <a:ln w="9525">
                <a:noFill/>
                <a:round/>
                <a:headEnd/>
                <a:tailEnd/>
              </a:ln>
            </p:spPr>
            <p:txBody>
              <a:bodyPr/>
              <a:lstStyle/>
              <a:p>
                <a:endParaRPr lang="zh-CN" altLang="en-US"/>
              </a:p>
            </p:txBody>
          </p:sp>
          <p:sp>
            <p:nvSpPr>
              <p:cNvPr id="36921" name="Freeform 23"/>
              <p:cNvSpPr>
                <a:spLocks/>
              </p:cNvSpPr>
              <p:nvPr/>
            </p:nvSpPr>
            <p:spPr bwMode="auto">
              <a:xfrm>
                <a:off x="2828" y="489"/>
                <a:ext cx="48" cy="22"/>
              </a:xfrm>
              <a:custGeom>
                <a:avLst/>
                <a:gdLst>
                  <a:gd name="T0" fmla="*/ 0 w 48"/>
                  <a:gd name="T1" fmla="*/ 10 h 22"/>
                  <a:gd name="T2" fmla="*/ 13 w 48"/>
                  <a:gd name="T3" fmla="*/ 6 h 22"/>
                  <a:gd name="T4" fmla="*/ 42 w 48"/>
                  <a:gd name="T5" fmla="*/ 13 h 22"/>
                  <a:gd name="T6" fmla="*/ 48 w 48"/>
                  <a:gd name="T7" fmla="*/ 22 h 22"/>
                  <a:gd name="T8" fmla="*/ 48 w 48"/>
                  <a:gd name="T9" fmla="*/ 22 h 22"/>
                  <a:gd name="T10" fmla="*/ 45 w 48"/>
                  <a:gd name="T11" fmla="*/ 13 h 22"/>
                  <a:gd name="T12" fmla="*/ 7 w 48"/>
                  <a:gd name="T13" fmla="*/ 0 h 22"/>
                  <a:gd name="T14" fmla="*/ 0 w 48"/>
                  <a:gd name="T15" fmla="*/ 10 h 22"/>
                  <a:gd name="T16" fmla="*/ 0 w 48"/>
                  <a:gd name="T17" fmla="*/ 1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22"/>
                  <a:gd name="T29" fmla="*/ 48 w 48"/>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22">
                    <a:moveTo>
                      <a:pt x="0" y="10"/>
                    </a:moveTo>
                    <a:lnTo>
                      <a:pt x="13" y="6"/>
                    </a:lnTo>
                    <a:lnTo>
                      <a:pt x="42" y="13"/>
                    </a:lnTo>
                    <a:lnTo>
                      <a:pt x="48" y="22"/>
                    </a:lnTo>
                    <a:lnTo>
                      <a:pt x="45" y="13"/>
                    </a:lnTo>
                    <a:lnTo>
                      <a:pt x="7" y="0"/>
                    </a:lnTo>
                    <a:lnTo>
                      <a:pt x="0" y="10"/>
                    </a:lnTo>
                    <a:close/>
                  </a:path>
                </a:pathLst>
              </a:custGeom>
              <a:solidFill>
                <a:srgbClr val="0B3C68"/>
              </a:solidFill>
              <a:ln w="9525">
                <a:noFill/>
                <a:round/>
                <a:headEnd/>
                <a:tailEnd/>
              </a:ln>
            </p:spPr>
            <p:txBody>
              <a:bodyPr/>
              <a:lstStyle/>
              <a:p>
                <a:endParaRPr lang="zh-CN" altLang="en-US"/>
              </a:p>
            </p:txBody>
          </p:sp>
          <p:sp>
            <p:nvSpPr>
              <p:cNvPr id="36922" name="Freeform 24"/>
              <p:cNvSpPr>
                <a:spLocks/>
              </p:cNvSpPr>
              <p:nvPr/>
            </p:nvSpPr>
            <p:spPr bwMode="auto">
              <a:xfrm>
                <a:off x="2873" y="454"/>
                <a:ext cx="108" cy="57"/>
              </a:xfrm>
              <a:custGeom>
                <a:avLst/>
                <a:gdLst>
                  <a:gd name="T0" fmla="*/ 3 w 108"/>
                  <a:gd name="T1" fmla="*/ 57 h 57"/>
                  <a:gd name="T2" fmla="*/ 0 w 108"/>
                  <a:gd name="T3" fmla="*/ 48 h 57"/>
                  <a:gd name="T4" fmla="*/ 105 w 108"/>
                  <a:gd name="T5" fmla="*/ 0 h 57"/>
                  <a:gd name="T6" fmla="*/ 108 w 108"/>
                  <a:gd name="T7" fmla="*/ 10 h 57"/>
                  <a:gd name="T8" fmla="*/ 3 w 108"/>
                  <a:gd name="T9" fmla="*/ 57 h 57"/>
                  <a:gd name="T10" fmla="*/ 0 60000 65536"/>
                  <a:gd name="T11" fmla="*/ 0 60000 65536"/>
                  <a:gd name="T12" fmla="*/ 0 60000 65536"/>
                  <a:gd name="T13" fmla="*/ 0 60000 65536"/>
                  <a:gd name="T14" fmla="*/ 0 60000 65536"/>
                  <a:gd name="T15" fmla="*/ 0 w 108"/>
                  <a:gd name="T16" fmla="*/ 0 h 57"/>
                  <a:gd name="T17" fmla="*/ 108 w 108"/>
                  <a:gd name="T18" fmla="*/ 57 h 57"/>
                </a:gdLst>
                <a:ahLst/>
                <a:cxnLst>
                  <a:cxn ang="T10">
                    <a:pos x="T0" y="T1"/>
                  </a:cxn>
                  <a:cxn ang="T11">
                    <a:pos x="T2" y="T3"/>
                  </a:cxn>
                  <a:cxn ang="T12">
                    <a:pos x="T4" y="T5"/>
                  </a:cxn>
                  <a:cxn ang="T13">
                    <a:pos x="T6" y="T7"/>
                  </a:cxn>
                  <a:cxn ang="T14">
                    <a:pos x="T8" y="T9"/>
                  </a:cxn>
                </a:cxnLst>
                <a:rect l="T15" t="T16" r="T17" b="T18"/>
                <a:pathLst>
                  <a:path w="108" h="57">
                    <a:moveTo>
                      <a:pt x="3" y="57"/>
                    </a:moveTo>
                    <a:lnTo>
                      <a:pt x="0" y="48"/>
                    </a:lnTo>
                    <a:lnTo>
                      <a:pt x="105" y="0"/>
                    </a:lnTo>
                    <a:lnTo>
                      <a:pt x="108" y="10"/>
                    </a:lnTo>
                    <a:lnTo>
                      <a:pt x="3" y="57"/>
                    </a:lnTo>
                    <a:close/>
                  </a:path>
                </a:pathLst>
              </a:custGeom>
              <a:solidFill>
                <a:srgbClr val="456488"/>
              </a:solidFill>
              <a:ln w="9525">
                <a:noFill/>
                <a:round/>
                <a:headEnd/>
                <a:tailEnd/>
              </a:ln>
            </p:spPr>
            <p:txBody>
              <a:bodyPr/>
              <a:lstStyle/>
              <a:p>
                <a:endParaRPr lang="zh-CN" altLang="en-US"/>
              </a:p>
            </p:txBody>
          </p:sp>
          <p:sp>
            <p:nvSpPr>
              <p:cNvPr id="36923" name="Freeform 25"/>
              <p:cNvSpPr>
                <a:spLocks/>
              </p:cNvSpPr>
              <p:nvPr/>
            </p:nvSpPr>
            <p:spPr bwMode="auto">
              <a:xfrm>
                <a:off x="2873" y="454"/>
                <a:ext cx="108" cy="57"/>
              </a:xfrm>
              <a:custGeom>
                <a:avLst/>
                <a:gdLst>
                  <a:gd name="T0" fmla="*/ 3 w 108"/>
                  <a:gd name="T1" fmla="*/ 57 h 57"/>
                  <a:gd name="T2" fmla="*/ 0 w 108"/>
                  <a:gd name="T3" fmla="*/ 48 h 57"/>
                  <a:gd name="T4" fmla="*/ 105 w 108"/>
                  <a:gd name="T5" fmla="*/ 0 h 57"/>
                  <a:gd name="T6" fmla="*/ 108 w 108"/>
                  <a:gd name="T7" fmla="*/ 10 h 57"/>
                  <a:gd name="T8" fmla="*/ 3 w 108"/>
                  <a:gd name="T9" fmla="*/ 57 h 57"/>
                  <a:gd name="T10" fmla="*/ 0 60000 65536"/>
                  <a:gd name="T11" fmla="*/ 0 60000 65536"/>
                  <a:gd name="T12" fmla="*/ 0 60000 65536"/>
                  <a:gd name="T13" fmla="*/ 0 60000 65536"/>
                  <a:gd name="T14" fmla="*/ 0 60000 65536"/>
                  <a:gd name="T15" fmla="*/ 0 w 108"/>
                  <a:gd name="T16" fmla="*/ 0 h 57"/>
                  <a:gd name="T17" fmla="*/ 108 w 108"/>
                  <a:gd name="T18" fmla="*/ 57 h 57"/>
                </a:gdLst>
                <a:ahLst/>
                <a:cxnLst>
                  <a:cxn ang="T10">
                    <a:pos x="T0" y="T1"/>
                  </a:cxn>
                  <a:cxn ang="T11">
                    <a:pos x="T2" y="T3"/>
                  </a:cxn>
                  <a:cxn ang="T12">
                    <a:pos x="T4" y="T5"/>
                  </a:cxn>
                  <a:cxn ang="T13">
                    <a:pos x="T6" y="T7"/>
                  </a:cxn>
                  <a:cxn ang="T14">
                    <a:pos x="T8" y="T9"/>
                  </a:cxn>
                </a:cxnLst>
                <a:rect l="T15" t="T16" r="T17" b="T18"/>
                <a:pathLst>
                  <a:path w="108" h="57">
                    <a:moveTo>
                      <a:pt x="3" y="57"/>
                    </a:moveTo>
                    <a:lnTo>
                      <a:pt x="0" y="48"/>
                    </a:lnTo>
                    <a:lnTo>
                      <a:pt x="105" y="0"/>
                    </a:lnTo>
                    <a:lnTo>
                      <a:pt x="108" y="10"/>
                    </a:lnTo>
                    <a:lnTo>
                      <a:pt x="3" y="57"/>
                    </a:lnTo>
                    <a:close/>
                  </a:path>
                </a:pathLst>
              </a:custGeom>
              <a:solidFill>
                <a:srgbClr val="8BA6BD"/>
              </a:solidFill>
              <a:ln w="9525">
                <a:noFill/>
                <a:round/>
                <a:headEnd/>
                <a:tailEnd/>
              </a:ln>
            </p:spPr>
            <p:txBody>
              <a:bodyPr/>
              <a:lstStyle/>
              <a:p>
                <a:endParaRPr lang="zh-CN" altLang="en-US"/>
              </a:p>
            </p:txBody>
          </p:sp>
          <p:sp>
            <p:nvSpPr>
              <p:cNvPr id="36924" name="Freeform 26"/>
              <p:cNvSpPr>
                <a:spLocks/>
              </p:cNvSpPr>
              <p:nvPr/>
            </p:nvSpPr>
            <p:spPr bwMode="auto">
              <a:xfrm>
                <a:off x="2835" y="438"/>
                <a:ext cx="143" cy="64"/>
              </a:xfrm>
              <a:custGeom>
                <a:avLst/>
                <a:gdLst>
                  <a:gd name="T0" fmla="*/ 108 w 143"/>
                  <a:gd name="T1" fmla="*/ 0 h 64"/>
                  <a:gd name="T2" fmla="*/ 0 w 143"/>
                  <a:gd name="T3" fmla="*/ 51 h 64"/>
                  <a:gd name="T4" fmla="*/ 38 w 143"/>
                  <a:gd name="T5" fmla="*/ 64 h 64"/>
                  <a:gd name="T6" fmla="*/ 143 w 143"/>
                  <a:gd name="T7" fmla="*/ 16 h 64"/>
                  <a:gd name="T8" fmla="*/ 108 w 143"/>
                  <a:gd name="T9" fmla="*/ 0 h 64"/>
                  <a:gd name="T10" fmla="*/ 0 60000 65536"/>
                  <a:gd name="T11" fmla="*/ 0 60000 65536"/>
                  <a:gd name="T12" fmla="*/ 0 60000 65536"/>
                  <a:gd name="T13" fmla="*/ 0 60000 65536"/>
                  <a:gd name="T14" fmla="*/ 0 60000 65536"/>
                  <a:gd name="T15" fmla="*/ 0 w 143"/>
                  <a:gd name="T16" fmla="*/ 0 h 64"/>
                  <a:gd name="T17" fmla="*/ 143 w 143"/>
                  <a:gd name="T18" fmla="*/ 64 h 64"/>
                </a:gdLst>
                <a:ahLst/>
                <a:cxnLst>
                  <a:cxn ang="T10">
                    <a:pos x="T0" y="T1"/>
                  </a:cxn>
                  <a:cxn ang="T11">
                    <a:pos x="T2" y="T3"/>
                  </a:cxn>
                  <a:cxn ang="T12">
                    <a:pos x="T4" y="T5"/>
                  </a:cxn>
                  <a:cxn ang="T13">
                    <a:pos x="T6" y="T7"/>
                  </a:cxn>
                  <a:cxn ang="T14">
                    <a:pos x="T8" y="T9"/>
                  </a:cxn>
                </a:cxnLst>
                <a:rect l="T15" t="T16" r="T17" b="T18"/>
                <a:pathLst>
                  <a:path w="143" h="64">
                    <a:moveTo>
                      <a:pt x="108" y="0"/>
                    </a:moveTo>
                    <a:lnTo>
                      <a:pt x="0" y="51"/>
                    </a:lnTo>
                    <a:lnTo>
                      <a:pt x="38" y="64"/>
                    </a:lnTo>
                    <a:lnTo>
                      <a:pt x="143" y="16"/>
                    </a:lnTo>
                    <a:lnTo>
                      <a:pt x="108" y="0"/>
                    </a:lnTo>
                    <a:close/>
                  </a:path>
                </a:pathLst>
              </a:custGeom>
              <a:solidFill>
                <a:srgbClr val="456488"/>
              </a:solidFill>
              <a:ln w="9525">
                <a:noFill/>
                <a:round/>
                <a:headEnd/>
                <a:tailEnd/>
              </a:ln>
            </p:spPr>
            <p:txBody>
              <a:bodyPr/>
              <a:lstStyle/>
              <a:p>
                <a:endParaRPr lang="zh-CN" altLang="en-US"/>
              </a:p>
            </p:txBody>
          </p:sp>
          <p:sp>
            <p:nvSpPr>
              <p:cNvPr id="36925" name="Freeform 27"/>
              <p:cNvSpPr>
                <a:spLocks/>
              </p:cNvSpPr>
              <p:nvPr/>
            </p:nvSpPr>
            <p:spPr bwMode="auto">
              <a:xfrm>
                <a:off x="2892" y="511"/>
                <a:ext cx="51" cy="19"/>
              </a:xfrm>
              <a:custGeom>
                <a:avLst/>
                <a:gdLst>
                  <a:gd name="T0" fmla="*/ 3 w 51"/>
                  <a:gd name="T1" fmla="*/ 10 h 19"/>
                  <a:gd name="T2" fmla="*/ 13 w 51"/>
                  <a:gd name="T3" fmla="*/ 3 h 19"/>
                  <a:gd name="T4" fmla="*/ 44 w 51"/>
                  <a:gd name="T5" fmla="*/ 13 h 19"/>
                  <a:gd name="T6" fmla="*/ 48 w 51"/>
                  <a:gd name="T7" fmla="*/ 19 h 19"/>
                  <a:gd name="T8" fmla="*/ 51 w 51"/>
                  <a:gd name="T9" fmla="*/ 19 h 19"/>
                  <a:gd name="T10" fmla="*/ 48 w 51"/>
                  <a:gd name="T11" fmla="*/ 13 h 19"/>
                  <a:gd name="T12" fmla="*/ 6 w 51"/>
                  <a:gd name="T13" fmla="*/ 0 h 19"/>
                  <a:gd name="T14" fmla="*/ 0 w 51"/>
                  <a:gd name="T15" fmla="*/ 7 h 19"/>
                  <a:gd name="T16" fmla="*/ 3 w 51"/>
                  <a:gd name="T17" fmla="*/ 1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9"/>
                  <a:gd name="T29" fmla="*/ 51 w 5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9">
                    <a:moveTo>
                      <a:pt x="3" y="10"/>
                    </a:moveTo>
                    <a:lnTo>
                      <a:pt x="13" y="3"/>
                    </a:lnTo>
                    <a:lnTo>
                      <a:pt x="44" y="13"/>
                    </a:lnTo>
                    <a:lnTo>
                      <a:pt x="48" y="19"/>
                    </a:lnTo>
                    <a:lnTo>
                      <a:pt x="51" y="19"/>
                    </a:lnTo>
                    <a:lnTo>
                      <a:pt x="48" y="13"/>
                    </a:lnTo>
                    <a:lnTo>
                      <a:pt x="6" y="0"/>
                    </a:lnTo>
                    <a:lnTo>
                      <a:pt x="0" y="7"/>
                    </a:lnTo>
                    <a:lnTo>
                      <a:pt x="3" y="10"/>
                    </a:lnTo>
                    <a:close/>
                  </a:path>
                </a:pathLst>
              </a:custGeom>
              <a:solidFill>
                <a:srgbClr val="0B3C68"/>
              </a:solidFill>
              <a:ln w="9525">
                <a:noFill/>
                <a:round/>
                <a:headEnd/>
                <a:tailEnd/>
              </a:ln>
            </p:spPr>
            <p:txBody>
              <a:bodyPr/>
              <a:lstStyle/>
              <a:p>
                <a:endParaRPr lang="zh-CN" altLang="en-US"/>
              </a:p>
            </p:txBody>
          </p:sp>
          <p:sp>
            <p:nvSpPr>
              <p:cNvPr id="36926" name="Freeform 28"/>
              <p:cNvSpPr>
                <a:spLocks/>
              </p:cNvSpPr>
              <p:nvPr/>
            </p:nvSpPr>
            <p:spPr bwMode="auto">
              <a:xfrm>
                <a:off x="2940" y="476"/>
                <a:ext cx="108" cy="54"/>
              </a:xfrm>
              <a:custGeom>
                <a:avLst/>
                <a:gdLst>
                  <a:gd name="T0" fmla="*/ 3 w 108"/>
                  <a:gd name="T1" fmla="*/ 54 h 54"/>
                  <a:gd name="T2" fmla="*/ 0 w 108"/>
                  <a:gd name="T3" fmla="*/ 48 h 54"/>
                  <a:gd name="T4" fmla="*/ 104 w 108"/>
                  <a:gd name="T5" fmla="*/ 0 h 54"/>
                  <a:gd name="T6" fmla="*/ 108 w 108"/>
                  <a:gd name="T7" fmla="*/ 10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8"/>
                    </a:lnTo>
                    <a:lnTo>
                      <a:pt x="104" y="0"/>
                    </a:lnTo>
                    <a:lnTo>
                      <a:pt x="108" y="10"/>
                    </a:lnTo>
                    <a:lnTo>
                      <a:pt x="3" y="54"/>
                    </a:lnTo>
                    <a:close/>
                  </a:path>
                </a:pathLst>
              </a:custGeom>
              <a:solidFill>
                <a:srgbClr val="456488"/>
              </a:solidFill>
              <a:ln w="9525">
                <a:noFill/>
                <a:round/>
                <a:headEnd/>
                <a:tailEnd/>
              </a:ln>
            </p:spPr>
            <p:txBody>
              <a:bodyPr/>
              <a:lstStyle/>
              <a:p>
                <a:endParaRPr lang="zh-CN" altLang="en-US"/>
              </a:p>
            </p:txBody>
          </p:sp>
          <p:sp>
            <p:nvSpPr>
              <p:cNvPr id="36927" name="Freeform 29"/>
              <p:cNvSpPr>
                <a:spLocks/>
              </p:cNvSpPr>
              <p:nvPr/>
            </p:nvSpPr>
            <p:spPr bwMode="auto">
              <a:xfrm>
                <a:off x="2940" y="476"/>
                <a:ext cx="108" cy="54"/>
              </a:xfrm>
              <a:custGeom>
                <a:avLst/>
                <a:gdLst>
                  <a:gd name="T0" fmla="*/ 3 w 108"/>
                  <a:gd name="T1" fmla="*/ 54 h 54"/>
                  <a:gd name="T2" fmla="*/ 0 w 108"/>
                  <a:gd name="T3" fmla="*/ 48 h 54"/>
                  <a:gd name="T4" fmla="*/ 104 w 108"/>
                  <a:gd name="T5" fmla="*/ 0 h 54"/>
                  <a:gd name="T6" fmla="*/ 108 w 108"/>
                  <a:gd name="T7" fmla="*/ 10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8"/>
                    </a:lnTo>
                    <a:lnTo>
                      <a:pt x="104" y="0"/>
                    </a:lnTo>
                    <a:lnTo>
                      <a:pt x="108" y="10"/>
                    </a:lnTo>
                    <a:lnTo>
                      <a:pt x="3" y="54"/>
                    </a:lnTo>
                    <a:close/>
                  </a:path>
                </a:pathLst>
              </a:custGeom>
              <a:solidFill>
                <a:srgbClr val="8BA6BD"/>
              </a:solidFill>
              <a:ln w="9525">
                <a:noFill/>
                <a:round/>
                <a:headEnd/>
                <a:tailEnd/>
              </a:ln>
            </p:spPr>
            <p:txBody>
              <a:bodyPr/>
              <a:lstStyle/>
              <a:p>
                <a:endParaRPr lang="zh-CN" altLang="en-US"/>
              </a:p>
            </p:txBody>
          </p:sp>
          <p:sp>
            <p:nvSpPr>
              <p:cNvPr id="36928" name="Freeform 30"/>
              <p:cNvSpPr>
                <a:spLocks/>
              </p:cNvSpPr>
              <p:nvPr/>
            </p:nvSpPr>
            <p:spPr bwMode="auto">
              <a:xfrm>
                <a:off x="2898" y="457"/>
                <a:ext cx="146" cy="67"/>
              </a:xfrm>
              <a:custGeom>
                <a:avLst/>
                <a:gdLst>
                  <a:gd name="T0" fmla="*/ 111 w 146"/>
                  <a:gd name="T1" fmla="*/ 0 h 67"/>
                  <a:gd name="T2" fmla="*/ 0 w 146"/>
                  <a:gd name="T3" fmla="*/ 54 h 67"/>
                  <a:gd name="T4" fmla="*/ 42 w 146"/>
                  <a:gd name="T5" fmla="*/ 67 h 67"/>
                  <a:gd name="T6" fmla="*/ 146 w 146"/>
                  <a:gd name="T7" fmla="*/ 19 h 67"/>
                  <a:gd name="T8" fmla="*/ 111 w 146"/>
                  <a:gd name="T9" fmla="*/ 0 h 67"/>
                  <a:gd name="T10" fmla="*/ 0 60000 65536"/>
                  <a:gd name="T11" fmla="*/ 0 60000 65536"/>
                  <a:gd name="T12" fmla="*/ 0 60000 65536"/>
                  <a:gd name="T13" fmla="*/ 0 60000 65536"/>
                  <a:gd name="T14" fmla="*/ 0 60000 65536"/>
                  <a:gd name="T15" fmla="*/ 0 w 146"/>
                  <a:gd name="T16" fmla="*/ 0 h 67"/>
                  <a:gd name="T17" fmla="*/ 146 w 146"/>
                  <a:gd name="T18" fmla="*/ 67 h 67"/>
                </a:gdLst>
                <a:ahLst/>
                <a:cxnLst>
                  <a:cxn ang="T10">
                    <a:pos x="T0" y="T1"/>
                  </a:cxn>
                  <a:cxn ang="T11">
                    <a:pos x="T2" y="T3"/>
                  </a:cxn>
                  <a:cxn ang="T12">
                    <a:pos x="T4" y="T5"/>
                  </a:cxn>
                  <a:cxn ang="T13">
                    <a:pos x="T6" y="T7"/>
                  </a:cxn>
                  <a:cxn ang="T14">
                    <a:pos x="T8" y="T9"/>
                  </a:cxn>
                </a:cxnLst>
                <a:rect l="T15" t="T16" r="T17" b="T18"/>
                <a:pathLst>
                  <a:path w="146" h="67">
                    <a:moveTo>
                      <a:pt x="111" y="0"/>
                    </a:moveTo>
                    <a:lnTo>
                      <a:pt x="0" y="54"/>
                    </a:lnTo>
                    <a:lnTo>
                      <a:pt x="42" y="67"/>
                    </a:lnTo>
                    <a:lnTo>
                      <a:pt x="146" y="19"/>
                    </a:lnTo>
                    <a:lnTo>
                      <a:pt x="111" y="0"/>
                    </a:lnTo>
                    <a:close/>
                  </a:path>
                </a:pathLst>
              </a:custGeom>
              <a:solidFill>
                <a:srgbClr val="456488"/>
              </a:solidFill>
              <a:ln w="9525">
                <a:noFill/>
                <a:round/>
                <a:headEnd/>
                <a:tailEnd/>
              </a:ln>
            </p:spPr>
            <p:txBody>
              <a:bodyPr/>
              <a:lstStyle/>
              <a:p>
                <a:endParaRPr lang="zh-CN" altLang="en-US"/>
              </a:p>
            </p:txBody>
          </p:sp>
          <p:sp>
            <p:nvSpPr>
              <p:cNvPr id="36929" name="Freeform 31"/>
              <p:cNvSpPr>
                <a:spLocks/>
              </p:cNvSpPr>
              <p:nvPr/>
            </p:nvSpPr>
            <p:spPr bwMode="auto">
              <a:xfrm>
                <a:off x="2695" y="451"/>
                <a:ext cx="51" cy="22"/>
              </a:xfrm>
              <a:custGeom>
                <a:avLst/>
                <a:gdLst>
                  <a:gd name="T0" fmla="*/ 3 w 51"/>
                  <a:gd name="T1" fmla="*/ 10 h 22"/>
                  <a:gd name="T2" fmla="*/ 13 w 51"/>
                  <a:gd name="T3" fmla="*/ 6 h 22"/>
                  <a:gd name="T4" fmla="*/ 44 w 51"/>
                  <a:gd name="T5" fmla="*/ 16 h 22"/>
                  <a:gd name="T6" fmla="*/ 51 w 51"/>
                  <a:gd name="T7" fmla="*/ 22 h 22"/>
                  <a:gd name="T8" fmla="*/ 51 w 51"/>
                  <a:gd name="T9" fmla="*/ 22 h 22"/>
                  <a:gd name="T10" fmla="*/ 48 w 51"/>
                  <a:gd name="T11" fmla="*/ 13 h 22"/>
                  <a:gd name="T12" fmla="*/ 9 w 51"/>
                  <a:gd name="T13" fmla="*/ 0 h 22"/>
                  <a:gd name="T14" fmla="*/ 0 w 51"/>
                  <a:gd name="T15" fmla="*/ 10 h 22"/>
                  <a:gd name="T16" fmla="*/ 3 w 51"/>
                  <a:gd name="T17" fmla="*/ 1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2"/>
                  <a:gd name="T29" fmla="*/ 51 w 51"/>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2">
                    <a:moveTo>
                      <a:pt x="3" y="10"/>
                    </a:moveTo>
                    <a:lnTo>
                      <a:pt x="13" y="6"/>
                    </a:lnTo>
                    <a:lnTo>
                      <a:pt x="44" y="16"/>
                    </a:lnTo>
                    <a:lnTo>
                      <a:pt x="51" y="22"/>
                    </a:lnTo>
                    <a:lnTo>
                      <a:pt x="48" y="13"/>
                    </a:lnTo>
                    <a:lnTo>
                      <a:pt x="9" y="0"/>
                    </a:lnTo>
                    <a:lnTo>
                      <a:pt x="0" y="10"/>
                    </a:lnTo>
                    <a:lnTo>
                      <a:pt x="3" y="10"/>
                    </a:lnTo>
                    <a:close/>
                  </a:path>
                </a:pathLst>
              </a:custGeom>
              <a:solidFill>
                <a:srgbClr val="0B3C68"/>
              </a:solidFill>
              <a:ln w="9525">
                <a:noFill/>
                <a:round/>
                <a:headEnd/>
                <a:tailEnd/>
              </a:ln>
            </p:spPr>
            <p:txBody>
              <a:bodyPr/>
              <a:lstStyle/>
              <a:p>
                <a:endParaRPr lang="zh-CN" altLang="en-US"/>
              </a:p>
            </p:txBody>
          </p:sp>
          <p:sp>
            <p:nvSpPr>
              <p:cNvPr id="36930" name="Freeform 32"/>
              <p:cNvSpPr>
                <a:spLocks/>
              </p:cNvSpPr>
              <p:nvPr/>
            </p:nvSpPr>
            <p:spPr bwMode="auto">
              <a:xfrm>
                <a:off x="2743" y="419"/>
                <a:ext cx="108" cy="54"/>
              </a:xfrm>
              <a:custGeom>
                <a:avLst/>
                <a:gdLst>
                  <a:gd name="T0" fmla="*/ 3 w 108"/>
                  <a:gd name="T1" fmla="*/ 54 h 54"/>
                  <a:gd name="T2" fmla="*/ 0 w 108"/>
                  <a:gd name="T3" fmla="*/ 45 h 54"/>
                  <a:gd name="T4" fmla="*/ 104 w 108"/>
                  <a:gd name="T5" fmla="*/ 0 h 54"/>
                  <a:gd name="T6" fmla="*/ 108 w 108"/>
                  <a:gd name="T7" fmla="*/ 7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5"/>
                    </a:lnTo>
                    <a:lnTo>
                      <a:pt x="104" y="0"/>
                    </a:lnTo>
                    <a:lnTo>
                      <a:pt x="108" y="7"/>
                    </a:lnTo>
                    <a:lnTo>
                      <a:pt x="3" y="54"/>
                    </a:lnTo>
                    <a:close/>
                  </a:path>
                </a:pathLst>
              </a:custGeom>
              <a:solidFill>
                <a:srgbClr val="456488"/>
              </a:solidFill>
              <a:ln w="9525">
                <a:noFill/>
                <a:round/>
                <a:headEnd/>
                <a:tailEnd/>
              </a:ln>
            </p:spPr>
            <p:txBody>
              <a:bodyPr/>
              <a:lstStyle/>
              <a:p>
                <a:endParaRPr lang="zh-CN" altLang="en-US"/>
              </a:p>
            </p:txBody>
          </p:sp>
          <p:sp>
            <p:nvSpPr>
              <p:cNvPr id="36931" name="Freeform 33"/>
              <p:cNvSpPr>
                <a:spLocks/>
              </p:cNvSpPr>
              <p:nvPr/>
            </p:nvSpPr>
            <p:spPr bwMode="auto">
              <a:xfrm>
                <a:off x="2743" y="419"/>
                <a:ext cx="108" cy="54"/>
              </a:xfrm>
              <a:custGeom>
                <a:avLst/>
                <a:gdLst>
                  <a:gd name="T0" fmla="*/ 3 w 108"/>
                  <a:gd name="T1" fmla="*/ 54 h 54"/>
                  <a:gd name="T2" fmla="*/ 0 w 108"/>
                  <a:gd name="T3" fmla="*/ 45 h 54"/>
                  <a:gd name="T4" fmla="*/ 104 w 108"/>
                  <a:gd name="T5" fmla="*/ 0 h 54"/>
                  <a:gd name="T6" fmla="*/ 108 w 108"/>
                  <a:gd name="T7" fmla="*/ 7 h 54"/>
                  <a:gd name="T8" fmla="*/ 3 w 108"/>
                  <a:gd name="T9" fmla="*/ 54 h 54"/>
                  <a:gd name="T10" fmla="*/ 0 60000 65536"/>
                  <a:gd name="T11" fmla="*/ 0 60000 65536"/>
                  <a:gd name="T12" fmla="*/ 0 60000 65536"/>
                  <a:gd name="T13" fmla="*/ 0 60000 65536"/>
                  <a:gd name="T14" fmla="*/ 0 60000 65536"/>
                  <a:gd name="T15" fmla="*/ 0 w 108"/>
                  <a:gd name="T16" fmla="*/ 0 h 54"/>
                  <a:gd name="T17" fmla="*/ 108 w 108"/>
                  <a:gd name="T18" fmla="*/ 54 h 54"/>
                </a:gdLst>
                <a:ahLst/>
                <a:cxnLst>
                  <a:cxn ang="T10">
                    <a:pos x="T0" y="T1"/>
                  </a:cxn>
                  <a:cxn ang="T11">
                    <a:pos x="T2" y="T3"/>
                  </a:cxn>
                  <a:cxn ang="T12">
                    <a:pos x="T4" y="T5"/>
                  </a:cxn>
                  <a:cxn ang="T13">
                    <a:pos x="T6" y="T7"/>
                  </a:cxn>
                  <a:cxn ang="T14">
                    <a:pos x="T8" y="T9"/>
                  </a:cxn>
                </a:cxnLst>
                <a:rect l="T15" t="T16" r="T17" b="T18"/>
                <a:pathLst>
                  <a:path w="108" h="54">
                    <a:moveTo>
                      <a:pt x="3" y="54"/>
                    </a:moveTo>
                    <a:lnTo>
                      <a:pt x="0" y="45"/>
                    </a:lnTo>
                    <a:lnTo>
                      <a:pt x="104" y="0"/>
                    </a:lnTo>
                    <a:lnTo>
                      <a:pt x="108" y="7"/>
                    </a:lnTo>
                    <a:lnTo>
                      <a:pt x="3" y="54"/>
                    </a:lnTo>
                    <a:close/>
                  </a:path>
                </a:pathLst>
              </a:custGeom>
              <a:solidFill>
                <a:srgbClr val="8BA6BD"/>
              </a:solidFill>
              <a:ln w="9525">
                <a:noFill/>
                <a:round/>
                <a:headEnd/>
                <a:tailEnd/>
              </a:ln>
            </p:spPr>
            <p:txBody>
              <a:bodyPr/>
              <a:lstStyle/>
              <a:p>
                <a:endParaRPr lang="zh-CN" altLang="en-US"/>
              </a:p>
            </p:txBody>
          </p:sp>
          <p:sp>
            <p:nvSpPr>
              <p:cNvPr id="36932" name="Freeform 34"/>
              <p:cNvSpPr>
                <a:spLocks/>
              </p:cNvSpPr>
              <p:nvPr/>
            </p:nvSpPr>
            <p:spPr bwMode="auto">
              <a:xfrm>
                <a:off x="2704" y="400"/>
                <a:ext cx="143" cy="64"/>
              </a:xfrm>
              <a:custGeom>
                <a:avLst/>
                <a:gdLst>
                  <a:gd name="T0" fmla="*/ 108 w 143"/>
                  <a:gd name="T1" fmla="*/ 0 h 64"/>
                  <a:gd name="T2" fmla="*/ 0 w 143"/>
                  <a:gd name="T3" fmla="*/ 51 h 64"/>
                  <a:gd name="T4" fmla="*/ 39 w 143"/>
                  <a:gd name="T5" fmla="*/ 64 h 64"/>
                  <a:gd name="T6" fmla="*/ 143 w 143"/>
                  <a:gd name="T7" fmla="*/ 19 h 64"/>
                  <a:gd name="T8" fmla="*/ 108 w 143"/>
                  <a:gd name="T9" fmla="*/ 0 h 64"/>
                  <a:gd name="T10" fmla="*/ 0 60000 65536"/>
                  <a:gd name="T11" fmla="*/ 0 60000 65536"/>
                  <a:gd name="T12" fmla="*/ 0 60000 65536"/>
                  <a:gd name="T13" fmla="*/ 0 60000 65536"/>
                  <a:gd name="T14" fmla="*/ 0 60000 65536"/>
                  <a:gd name="T15" fmla="*/ 0 w 143"/>
                  <a:gd name="T16" fmla="*/ 0 h 64"/>
                  <a:gd name="T17" fmla="*/ 143 w 143"/>
                  <a:gd name="T18" fmla="*/ 64 h 64"/>
                </a:gdLst>
                <a:ahLst/>
                <a:cxnLst>
                  <a:cxn ang="T10">
                    <a:pos x="T0" y="T1"/>
                  </a:cxn>
                  <a:cxn ang="T11">
                    <a:pos x="T2" y="T3"/>
                  </a:cxn>
                  <a:cxn ang="T12">
                    <a:pos x="T4" y="T5"/>
                  </a:cxn>
                  <a:cxn ang="T13">
                    <a:pos x="T6" y="T7"/>
                  </a:cxn>
                  <a:cxn ang="T14">
                    <a:pos x="T8" y="T9"/>
                  </a:cxn>
                </a:cxnLst>
                <a:rect l="T15" t="T16" r="T17" b="T18"/>
                <a:pathLst>
                  <a:path w="143" h="64">
                    <a:moveTo>
                      <a:pt x="108" y="0"/>
                    </a:moveTo>
                    <a:lnTo>
                      <a:pt x="0" y="51"/>
                    </a:lnTo>
                    <a:lnTo>
                      <a:pt x="39" y="64"/>
                    </a:lnTo>
                    <a:lnTo>
                      <a:pt x="143" y="19"/>
                    </a:lnTo>
                    <a:lnTo>
                      <a:pt x="108" y="0"/>
                    </a:lnTo>
                    <a:close/>
                  </a:path>
                </a:pathLst>
              </a:custGeom>
              <a:solidFill>
                <a:srgbClr val="456488"/>
              </a:solidFill>
              <a:ln w="9525">
                <a:noFill/>
                <a:round/>
                <a:headEnd/>
                <a:tailEnd/>
              </a:ln>
            </p:spPr>
            <p:txBody>
              <a:bodyPr/>
              <a:lstStyle/>
              <a:p>
                <a:endParaRPr lang="zh-CN" altLang="en-US"/>
              </a:p>
            </p:txBody>
          </p:sp>
          <p:sp>
            <p:nvSpPr>
              <p:cNvPr id="36933" name="Freeform 35"/>
              <p:cNvSpPr>
                <a:spLocks/>
              </p:cNvSpPr>
              <p:nvPr/>
            </p:nvSpPr>
            <p:spPr bwMode="auto">
              <a:xfrm>
                <a:off x="2619" y="305"/>
                <a:ext cx="213" cy="168"/>
              </a:xfrm>
              <a:custGeom>
                <a:avLst/>
                <a:gdLst>
                  <a:gd name="T0" fmla="*/ 6841 w 67"/>
                  <a:gd name="T1" fmla="*/ 1306 h 53"/>
                  <a:gd name="T2" fmla="*/ 1930 w 67"/>
                  <a:gd name="T3" fmla="*/ 101 h 53"/>
                  <a:gd name="T4" fmla="*/ 1930 w 67"/>
                  <a:gd name="T5" fmla="*/ 101 h 53"/>
                  <a:gd name="T6" fmla="*/ 1930 w 67"/>
                  <a:gd name="T7" fmla="*/ 101 h 53"/>
                  <a:gd name="T8" fmla="*/ 191 w 67"/>
                  <a:gd name="T9" fmla="*/ 1819 h 53"/>
                  <a:gd name="T10" fmla="*/ 1122 w 67"/>
                  <a:gd name="T11" fmla="*/ 3950 h 53"/>
                  <a:gd name="T12" fmla="*/ 6043 w 67"/>
                  <a:gd name="T13" fmla="*/ 5357 h 53"/>
                  <a:gd name="T14" fmla="*/ 6841 w 67"/>
                  <a:gd name="T15" fmla="*/ 1306 h 53"/>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3"/>
                  <a:gd name="T26" fmla="*/ 67 w 6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endParaRPr lang="zh-CN" altLang="en-US"/>
              </a:p>
            </p:txBody>
          </p:sp>
          <p:sp>
            <p:nvSpPr>
              <p:cNvPr id="36934" name="Freeform 36"/>
              <p:cNvSpPr>
                <a:spLocks/>
              </p:cNvSpPr>
              <p:nvPr/>
            </p:nvSpPr>
            <p:spPr bwMode="auto">
              <a:xfrm>
                <a:off x="2768" y="340"/>
                <a:ext cx="105" cy="140"/>
              </a:xfrm>
              <a:custGeom>
                <a:avLst/>
                <a:gdLst>
                  <a:gd name="T0" fmla="*/ 3058 w 33"/>
                  <a:gd name="T1" fmla="*/ 2580 h 44"/>
                  <a:gd name="T2" fmla="*/ 1225 w 33"/>
                  <a:gd name="T3" fmla="*/ 4311 h 44"/>
                  <a:gd name="T4" fmla="*/ 191 w 33"/>
                  <a:gd name="T5" fmla="*/ 1935 h 44"/>
                  <a:gd name="T6" fmla="*/ 2157 w 33"/>
                  <a:gd name="T7" fmla="*/ 191 h 44"/>
                  <a:gd name="T8" fmla="*/ 3058 w 33"/>
                  <a:gd name="T9" fmla="*/ 2580 h 44"/>
                  <a:gd name="T10" fmla="*/ 0 60000 65536"/>
                  <a:gd name="T11" fmla="*/ 0 60000 65536"/>
                  <a:gd name="T12" fmla="*/ 0 60000 65536"/>
                  <a:gd name="T13" fmla="*/ 0 60000 65536"/>
                  <a:gd name="T14" fmla="*/ 0 60000 65536"/>
                  <a:gd name="T15" fmla="*/ 0 w 33"/>
                  <a:gd name="T16" fmla="*/ 0 h 44"/>
                  <a:gd name="T17" fmla="*/ 33 w 33"/>
                  <a:gd name="T18" fmla="*/ 44 h 44"/>
                </a:gdLst>
                <a:ahLst/>
                <a:cxnLst>
                  <a:cxn ang="T10">
                    <a:pos x="T0" y="T1"/>
                  </a:cxn>
                  <a:cxn ang="T11">
                    <a:pos x="T2" y="T3"/>
                  </a:cxn>
                  <a:cxn ang="T12">
                    <a:pos x="T4" y="T5"/>
                  </a:cxn>
                  <a:cxn ang="T13">
                    <a:pos x="T6" y="T7"/>
                  </a:cxn>
                  <a:cxn ang="T14">
                    <a:pos x="T8" y="T9"/>
                  </a:cxn>
                </a:cxnLst>
                <a:rect l="T15" t="T16" r="T17" b="T18"/>
                <a:pathLst>
                  <a:path w="33" h="44">
                    <a:moveTo>
                      <a:pt x="30" y="25"/>
                    </a:moveTo>
                    <a:cubicBezTo>
                      <a:pt x="28" y="36"/>
                      <a:pt x="20" y="44"/>
                      <a:pt x="12" y="42"/>
                    </a:cubicBezTo>
                    <a:cubicBezTo>
                      <a:pt x="4" y="40"/>
                      <a:pt x="0" y="30"/>
                      <a:pt x="2" y="19"/>
                    </a:cubicBezTo>
                    <a:cubicBezTo>
                      <a:pt x="5" y="8"/>
                      <a:pt x="13" y="0"/>
                      <a:pt x="21" y="2"/>
                    </a:cubicBezTo>
                    <a:cubicBezTo>
                      <a:pt x="28" y="4"/>
                      <a:pt x="33" y="14"/>
                      <a:pt x="30" y="25"/>
                    </a:cubicBezTo>
                  </a:path>
                </a:pathLst>
              </a:custGeom>
              <a:solidFill>
                <a:srgbClr val="0B3C68"/>
              </a:solidFill>
              <a:ln w="9525">
                <a:noFill/>
                <a:round/>
                <a:headEnd/>
                <a:tailEnd/>
              </a:ln>
            </p:spPr>
            <p:txBody>
              <a:bodyPr/>
              <a:lstStyle/>
              <a:p>
                <a:endParaRPr lang="zh-CN" altLang="en-US"/>
              </a:p>
            </p:txBody>
          </p:sp>
          <p:sp>
            <p:nvSpPr>
              <p:cNvPr id="36935" name="Freeform 37"/>
              <p:cNvSpPr>
                <a:spLocks/>
              </p:cNvSpPr>
              <p:nvPr/>
            </p:nvSpPr>
            <p:spPr bwMode="auto">
              <a:xfrm>
                <a:off x="2765" y="331"/>
                <a:ext cx="98" cy="152"/>
              </a:xfrm>
              <a:custGeom>
                <a:avLst/>
                <a:gdLst>
                  <a:gd name="T0" fmla="*/ 3098 w 31"/>
                  <a:gd name="T1" fmla="*/ 412 h 48"/>
                  <a:gd name="T2" fmla="*/ 2090 w 31"/>
                  <a:gd name="T3" fmla="*/ 190 h 48"/>
                  <a:gd name="T4" fmla="*/ 2090 w 31"/>
                  <a:gd name="T5" fmla="*/ 190 h 48"/>
                  <a:gd name="T6" fmla="*/ 2090 w 31"/>
                  <a:gd name="T7" fmla="*/ 190 h 48"/>
                  <a:gd name="T8" fmla="*/ 190 w 31"/>
                  <a:gd name="T9" fmla="*/ 1995 h 48"/>
                  <a:gd name="T10" fmla="*/ 1110 w 31"/>
                  <a:gd name="T11" fmla="*/ 4411 h 48"/>
                  <a:gd name="T12" fmla="*/ 2308 w 31"/>
                  <a:gd name="T13" fmla="*/ 4823 h 48"/>
                  <a:gd name="T14" fmla="*/ 3098 w 31"/>
                  <a:gd name="T15" fmla="*/ 412 h 4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8"/>
                  <a:gd name="T26" fmla="*/ 31 w 31"/>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8">
                    <a:moveTo>
                      <a:pt x="31" y="4"/>
                    </a:moveTo>
                    <a:cubicBezTo>
                      <a:pt x="21" y="2"/>
                      <a:pt x="21" y="2"/>
                      <a:pt x="21" y="2"/>
                    </a:cubicBezTo>
                    <a:cubicBezTo>
                      <a:pt x="21" y="2"/>
                      <a:pt x="21" y="2"/>
                      <a:pt x="21" y="2"/>
                    </a:cubicBezTo>
                    <a:cubicBezTo>
                      <a:pt x="21" y="2"/>
                      <a:pt x="21" y="2"/>
                      <a:pt x="21" y="2"/>
                    </a:cubicBezTo>
                    <a:cubicBezTo>
                      <a:pt x="13" y="0"/>
                      <a:pt x="4" y="8"/>
                      <a:pt x="2" y="20"/>
                    </a:cubicBezTo>
                    <a:cubicBezTo>
                      <a:pt x="0" y="31"/>
                      <a:pt x="2" y="42"/>
                      <a:pt x="11" y="44"/>
                    </a:cubicBezTo>
                    <a:cubicBezTo>
                      <a:pt x="23" y="48"/>
                      <a:pt x="23" y="48"/>
                      <a:pt x="23" y="48"/>
                    </a:cubicBezTo>
                    <a:lnTo>
                      <a:pt x="31" y="4"/>
                    </a:lnTo>
                    <a:close/>
                  </a:path>
                </a:pathLst>
              </a:custGeom>
              <a:solidFill>
                <a:srgbClr val="7890A4"/>
              </a:solidFill>
              <a:ln w="9525">
                <a:noFill/>
                <a:round/>
                <a:headEnd/>
                <a:tailEnd/>
              </a:ln>
            </p:spPr>
            <p:txBody>
              <a:bodyPr/>
              <a:lstStyle/>
              <a:p>
                <a:endParaRPr lang="zh-CN" altLang="en-US"/>
              </a:p>
            </p:txBody>
          </p:sp>
          <p:sp>
            <p:nvSpPr>
              <p:cNvPr id="36936" name="Freeform 38"/>
              <p:cNvSpPr>
                <a:spLocks/>
              </p:cNvSpPr>
              <p:nvPr/>
            </p:nvSpPr>
            <p:spPr bwMode="auto">
              <a:xfrm>
                <a:off x="2797" y="340"/>
                <a:ext cx="111" cy="149"/>
              </a:xfrm>
              <a:custGeom>
                <a:avLst/>
                <a:gdLst>
                  <a:gd name="T0" fmla="*/ 3349 w 35"/>
                  <a:gd name="T1" fmla="*/ 2612 h 47"/>
                  <a:gd name="T2" fmla="*/ 1307 w 35"/>
                  <a:gd name="T3" fmla="*/ 4552 h 47"/>
                  <a:gd name="T4" fmla="*/ 190 w 35"/>
                  <a:gd name="T5" fmla="*/ 2010 h 47"/>
                  <a:gd name="T6" fmla="*/ 2233 w 35"/>
                  <a:gd name="T7" fmla="*/ 190 h 47"/>
                  <a:gd name="T8" fmla="*/ 3349 w 35"/>
                  <a:gd name="T9" fmla="*/ 2612 h 47"/>
                  <a:gd name="T10" fmla="*/ 0 60000 65536"/>
                  <a:gd name="T11" fmla="*/ 0 60000 65536"/>
                  <a:gd name="T12" fmla="*/ 0 60000 65536"/>
                  <a:gd name="T13" fmla="*/ 0 60000 65536"/>
                  <a:gd name="T14" fmla="*/ 0 60000 65536"/>
                  <a:gd name="T15" fmla="*/ 0 w 35"/>
                  <a:gd name="T16" fmla="*/ 0 h 47"/>
                  <a:gd name="T17" fmla="*/ 35 w 35"/>
                  <a:gd name="T18" fmla="*/ 47 h 47"/>
                </a:gdLst>
                <a:ahLst/>
                <a:cxnLst>
                  <a:cxn ang="T10">
                    <a:pos x="T0" y="T1"/>
                  </a:cxn>
                  <a:cxn ang="T11">
                    <a:pos x="T2" y="T3"/>
                  </a:cxn>
                  <a:cxn ang="T12">
                    <a:pos x="T4" y="T5"/>
                  </a:cxn>
                  <a:cxn ang="T13">
                    <a:pos x="T6" y="T7"/>
                  </a:cxn>
                  <a:cxn ang="T14">
                    <a:pos x="T8" y="T9"/>
                  </a:cxn>
                </a:cxnLst>
                <a:rect l="T15" t="T16" r="T17" b="T18"/>
                <a:pathLst>
                  <a:path w="35" h="47">
                    <a:moveTo>
                      <a:pt x="33" y="26"/>
                    </a:moveTo>
                    <a:cubicBezTo>
                      <a:pt x="30" y="38"/>
                      <a:pt x="21" y="47"/>
                      <a:pt x="13" y="45"/>
                    </a:cubicBezTo>
                    <a:cubicBezTo>
                      <a:pt x="4" y="43"/>
                      <a:pt x="0" y="32"/>
                      <a:pt x="2" y="20"/>
                    </a:cubicBezTo>
                    <a:cubicBezTo>
                      <a:pt x="5" y="8"/>
                      <a:pt x="14" y="0"/>
                      <a:pt x="22" y="2"/>
                    </a:cubicBezTo>
                    <a:cubicBezTo>
                      <a:pt x="31" y="3"/>
                      <a:pt x="35" y="14"/>
                      <a:pt x="33" y="26"/>
                    </a:cubicBezTo>
                  </a:path>
                </a:pathLst>
              </a:custGeom>
              <a:solidFill>
                <a:srgbClr val="0B3C68"/>
              </a:solidFill>
              <a:ln w="9525">
                <a:noFill/>
                <a:round/>
                <a:headEnd/>
                <a:tailEnd/>
              </a:ln>
            </p:spPr>
            <p:txBody>
              <a:bodyPr/>
              <a:lstStyle/>
              <a:p>
                <a:endParaRPr lang="zh-CN" altLang="en-US"/>
              </a:p>
            </p:txBody>
          </p:sp>
          <p:sp>
            <p:nvSpPr>
              <p:cNvPr id="36937" name="Freeform 39"/>
              <p:cNvSpPr>
                <a:spLocks/>
              </p:cNvSpPr>
              <p:nvPr/>
            </p:nvSpPr>
            <p:spPr bwMode="auto">
              <a:xfrm>
                <a:off x="2809" y="356"/>
                <a:ext cx="213" cy="168"/>
              </a:xfrm>
              <a:custGeom>
                <a:avLst/>
                <a:gdLst>
                  <a:gd name="T0" fmla="*/ 6841 w 67"/>
                  <a:gd name="T1" fmla="*/ 1306 h 53"/>
                  <a:gd name="T2" fmla="*/ 1930 w 67"/>
                  <a:gd name="T3" fmla="*/ 101 h 53"/>
                  <a:gd name="T4" fmla="*/ 1930 w 67"/>
                  <a:gd name="T5" fmla="*/ 101 h 53"/>
                  <a:gd name="T6" fmla="*/ 1930 w 67"/>
                  <a:gd name="T7" fmla="*/ 101 h 53"/>
                  <a:gd name="T8" fmla="*/ 191 w 67"/>
                  <a:gd name="T9" fmla="*/ 1819 h 53"/>
                  <a:gd name="T10" fmla="*/ 1122 w 67"/>
                  <a:gd name="T11" fmla="*/ 3950 h 53"/>
                  <a:gd name="T12" fmla="*/ 6043 w 67"/>
                  <a:gd name="T13" fmla="*/ 5357 h 53"/>
                  <a:gd name="T14" fmla="*/ 6841 w 67"/>
                  <a:gd name="T15" fmla="*/ 1306 h 53"/>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3"/>
                  <a:gd name="T26" fmla="*/ 67 w 6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endParaRPr lang="zh-CN" altLang="en-US"/>
              </a:p>
            </p:txBody>
          </p:sp>
          <p:sp>
            <p:nvSpPr>
              <p:cNvPr id="36938" name="Freeform 40"/>
              <p:cNvSpPr>
                <a:spLocks/>
              </p:cNvSpPr>
              <p:nvPr/>
            </p:nvSpPr>
            <p:spPr bwMode="auto">
              <a:xfrm>
                <a:off x="2959" y="391"/>
                <a:ext cx="104" cy="136"/>
              </a:xfrm>
              <a:custGeom>
                <a:avLst/>
                <a:gdLst>
                  <a:gd name="T0" fmla="*/ 2969 w 33"/>
                  <a:gd name="T1" fmla="*/ 2502 h 43"/>
                  <a:gd name="T2" fmla="*/ 1191 w 33"/>
                  <a:gd name="T3" fmla="*/ 4213 h 43"/>
                  <a:gd name="T4" fmla="*/ 189 w 33"/>
                  <a:gd name="T5" fmla="*/ 1901 h 43"/>
                  <a:gd name="T6" fmla="*/ 2067 w 33"/>
                  <a:gd name="T7" fmla="*/ 190 h 43"/>
                  <a:gd name="T8" fmla="*/ 2969 w 33"/>
                  <a:gd name="T9" fmla="*/ 2502 h 43"/>
                  <a:gd name="T10" fmla="*/ 0 60000 65536"/>
                  <a:gd name="T11" fmla="*/ 0 60000 65536"/>
                  <a:gd name="T12" fmla="*/ 0 60000 65536"/>
                  <a:gd name="T13" fmla="*/ 0 60000 65536"/>
                  <a:gd name="T14" fmla="*/ 0 60000 65536"/>
                  <a:gd name="T15" fmla="*/ 0 w 33"/>
                  <a:gd name="T16" fmla="*/ 0 h 43"/>
                  <a:gd name="T17" fmla="*/ 33 w 33"/>
                  <a:gd name="T18" fmla="*/ 43 h 43"/>
                </a:gdLst>
                <a:ahLst/>
                <a:cxnLst>
                  <a:cxn ang="T10">
                    <a:pos x="T0" y="T1"/>
                  </a:cxn>
                  <a:cxn ang="T11">
                    <a:pos x="T2" y="T3"/>
                  </a:cxn>
                  <a:cxn ang="T12">
                    <a:pos x="T4" y="T5"/>
                  </a:cxn>
                  <a:cxn ang="T13">
                    <a:pos x="T6" y="T7"/>
                  </a:cxn>
                  <a:cxn ang="T14">
                    <a:pos x="T8" y="T9"/>
                  </a:cxn>
                </a:cxnLst>
                <a:rect l="T15" t="T16" r="T17" b="T18"/>
                <a:pathLst>
                  <a:path w="33" h="43">
                    <a:moveTo>
                      <a:pt x="30" y="25"/>
                    </a:moveTo>
                    <a:cubicBezTo>
                      <a:pt x="28" y="36"/>
                      <a:pt x="20" y="43"/>
                      <a:pt x="12" y="42"/>
                    </a:cubicBezTo>
                    <a:cubicBezTo>
                      <a:pt x="4" y="40"/>
                      <a:pt x="0" y="30"/>
                      <a:pt x="2" y="19"/>
                    </a:cubicBezTo>
                    <a:cubicBezTo>
                      <a:pt x="5" y="8"/>
                      <a:pt x="13" y="0"/>
                      <a:pt x="21" y="2"/>
                    </a:cubicBezTo>
                    <a:cubicBezTo>
                      <a:pt x="28" y="3"/>
                      <a:pt x="33" y="14"/>
                      <a:pt x="30" y="25"/>
                    </a:cubicBezTo>
                  </a:path>
                </a:pathLst>
              </a:custGeom>
              <a:solidFill>
                <a:srgbClr val="0B3C68"/>
              </a:solidFill>
              <a:ln w="9525">
                <a:noFill/>
                <a:round/>
                <a:headEnd/>
                <a:tailEnd/>
              </a:ln>
            </p:spPr>
            <p:txBody>
              <a:bodyPr/>
              <a:lstStyle/>
              <a:p>
                <a:endParaRPr lang="zh-CN" altLang="en-US"/>
              </a:p>
            </p:txBody>
          </p:sp>
          <p:sp>
            <p:nvSpPr>
              <p:cNvPr id="36939" name="Freeform 41"/>
              <p:cNvSpPr>
                <a:spLocks/>
              </p:cNvSpPr>
              <p:nvPr/>
            </p:nvSpPr>
            <p:spPr bwMode="auto">
              <a:xfrm>
                <a:off x="2755" y="283"/>
                <a:ext cx="54" cy="60"/>
              </a:xfrm>
              <a:custGeom>
                <a:avLst/>
                <a:gdLst>
                  <a:gd name="T0" fmla="*/ 54 w 54"/>
                  <a:gd name="T1" fmla="*/ 32 h 60"/>
                  <a:gd name="T2" fmla="*/ 0 w 54"/>
                  <a:gd name="T3" fmla="*/ 60 h 60"/>
                  <a:gd name="T4" fmla="*/ 0 w 54"/>
                  <a:gd name="T5" fmla="*/ 29 h 60"/>
                  <a:gd name="T6" fmla="*/ 54 w 54"/>
                  <a:gd name="T7" fmla="*/ 0 h 60"/>
                  <a:gd name="T8" fmla="*/ 54 w 54"/>
                  <a:gd name="T9" fmla="*/ 32 h 60"/>
                  <a:gd name="T10" fmla="*/ 0 60000 65536"/>
                  <a:gd name="T11" fmla="*/ 0 60000 65536"/>
                  <a:gd name="T12" fmla="*/ 0 60000 65536"/>
                  <a:gd name="T13" fmla="*/ 0 60000 65536"/>
                  <a:gd name="T14" fmla="*/ 0 60000 65536"/>
                  <a:gd name="T15" fmla="*/ 0 w 54"/>
                  <a:gd name="T16" fmla="*/ 0 h 60"/>
                  <a:gd name="T17" fmla="*/ 54 w 54"/>
                  <a:gd name="T18" fmla="*/ 60 h 60"/>
                </a:gdLst>
                <a:ahLst/>
                <a:cxnLst>
                  <a:cxn ang="T10">
                    <a:pos x="T0" y="T1"/>
                  </a:cxn>
                  <a:cxn ang="T11">
                    <a:pos x="T2" y="T3"/>
                  </a:cxn>
                  <a:cxn ang="T12">
                    <a:pos x="T4" y="T5"/>
                  </a:cxn>
                  <a:cxn ang="T13">
                    <a:pos x="T6" y="T7"/>
                  </a:cxn>
                  <a:cxn ang="T14">
                    <a:pos x="T8" y="T9"/>
                  </a:cxn>
                </a:cxnLst>
                <a:rect l="T15" t="T16" r="T17" b="T18"/>
                <a:pathLst>
                  <a:path w="54" h="60">
                    <a:moveTo>
                      <a:pt x="54" y="32"/>
                    </a:moveTo>
                    <a:lnTo>
                      <a:pt x="0" y="60"/>
                    </a:lnTo>
                    <a:lnTo>
                      <a:pt x="0" y="29"/>
                    </a:lnTo>
                    <a:lnTo>
                      <a:pt x="54" y="0"/>
                    </a:lnTo>
                    <a:lnTo>
                      <a:pt x="54" y="32"/>
                    </a:lnTo>
                    <a:close/>
                  </a:path>
                </a:pathLst>
              </a:custGeom>
              <a:solidFill>
                <a:srgbClr val="0B3C68"/>
              </a:solidFill>
              <a:ln w="9525">
                <a:noFill/>
                <a:round/>
                <a:headEnd/>
                <a:tailEnd/>
              </a:ln>
            </p:spPr>
            <p:txBody>
              <a:bodyPr/>
              <a:lstStyle/>
              <a:p>
                <a:endParaRPr lang="zh-CN" altLang="en-US"/>
              </a:p>
            </p:txBody>
          </p:sp>
          <p:sp>
            <p:nvSpPr>
              <p:cNvPr id="36940" name="Freeform 42"/>
              <p:cNvSpPr>
                <a:spLocks/>
              </p:cNvSpPr>
              <p:nvPr/>
            </p:nvSpPr>
            <p:spPr bwMode="auto">
              <a:xfrm>
                <a:off x="2650" y="283"/>
                <a:ext cx="105" cy="60"/>
              </a:xfrm>
              <a:custGeom>
                <a:avLst/>
                <a:gdLst>
                  <a:gd name="T0" fmla="*/ 0 w 105"/>
                  <a:gd name="T1" fmla="*/ 32 h 60"/>
                  <a:gd name="T2" fmla="*/ 105 w 105"/>
                  <a:gd name="T3" fmla="*/ 60 h 60"/>
                  <a:gd name="T4" fmla="*/ 105 w 105"/>
                  <a:gd name="T5" fmla="*/ 29 h 60"/>
                  <a:gd name="T6" fmla="*/ 0 w 105"/>
                  <a:gd name="T7" fmla="*/ 0 h 60"/>
                  <a:gd name="T8" fmla="*/ 0 w 105"/>
                  <a:gd name="T9" fmla="*/ 32 h 60"/>
                  <a:gd name="T10" fmla="*/ 0 60000 65536"/>
                  <a:gd name="T11" fmla="*/ 0 60000 65536"/>
                  <a:gd name="T12" fmla="*/ 0 60000 65536"/>
                  <a:gd name="T13" fmla="*/ 0 60000 65536"/>
                  <a:gd name="T14" fmla="*/ 0 60000 65536"/>
                  <a:gd name="T15" fmla="*/ 0 w 105"/>
                  <a:gd name="T16" fmla="*/ 0 h 60"/>
                  <a:gd name="T17" fmla="*/ 105 w 105"/>
                  <a:gd name="T18" fmla="*/ 60 h 60"/>
                </a:gdLst>
                <a:ahLst/>
                <a:cxnLst>
                  <a:cxn ang="T10">
                    <a:pos x="T0" y="T1"/>
                  </a:cxn>
                  <a:cxn ang="T11">
                    <a:pos x="T2" y="T3"/>
                  </a:cxn>
                  <a:cxn ang="T12">
                    <a:pos x="T4" y="T5"/>
                  </a:cxn>
                  <a:cxn ang="T13">
                    <a:pos x="T6" y="T7"/>
                  </a:cxn>
                  <a:cxn ang="T14">
                    <a:pos x="T8" y="T9"/>
                  </a:cxn>
                </a:cxnLst>
                <a:rect l="T15" t="T16" r="T17" b="T18"/>
                <a:pathLst>
                  <a:path w="105" h="60">
                    <a:moveTo>
                      <a:pt x="0" y="32"/>
                    </a:moveTo>
                    <a:lnTo>
                      <a:pt x="105" y="60"/>
                    </a:lnTo>
                    <a:lnTo>
                      <a:pt x="105" y="29"/>
                    </a:lnTo>
                    <a:lnTo>
                      <a:pt x="0" y="0"/>
                    </a:lnTo>
                    <a:lnTo>
                      <a:pt x="0" y="32"/>
                    </a:lnTo>
                    <a:close/>
                  </a:path>
                </a:pathLst>
              </a:custGeom>
              <a:solidFill>
                <a:srgbClr val="5D7695"/>
              </a:solidFill>
              <a:ln w="9525">
                <a:noFill/>
                <a:round/>
                <a:headEnd/>
                <a:tailEnd/>
              </a:ln>
            </p:spPr>
            <p:txBody>
              <a:bodyPr/>
              <a:lstStyle/>
              <a:p>
                <a:endParaRPr lang="zh-CN" altLang="en-US"/>
              </a:p>
            </p:txBody>
          </p:sp>
          <p:sp>
            <p:nvSpPr>
              <p:cNvPr id="36941" name="Freeform 43"/>
              <p:cNvSpPr>
                <a:spLocks/>
              </p:cNvSpPr>
              <p:nvPr/>
            </p:nvSpPr>
            <p:spPr bwMode="auto">
              <a:xfrm>
                <a:off x="2650" y="255"/>
                <a:ext cx="159" cy="57"/>
              </a:xfrm>
              <a:custGeom>
                <a:avLst/>
                <a:gdLst>
                  <a:gd name="T0" fmla="*/ 58 w 159"/>
                  <a:gd name="T1" fmla="*/ 0 h 57"/>
                  <a:gd name="T2" fmla="*/ 159 w 159"/>
                  <a:gd name="T3" fmla="*/ 28 h 57"/>
                  <a:gd name="T4" fmla="*/ 105 w 159"/>
                  <a:gd name="T5" fmla="*/ 57 h 57"/>
                  <a:gd name="T6" fmla="*/ 0 w 159"/>
                  <a:gd name="T7" fmla="*/ 28 h 57"/>
                  <a:gd name="T8" fmla="*/ 58 w 159"/>
                  <a:gd name="T9" fmla="*/ 0 h 57"/>
                  <a:gd name="T10" fmla="*/ 0 60000 65536"/>
                  <a:gd name="T11" fmla="*/ 0 60000 65536"/>
                  <a:gd name="T12" fmla="*/ 0 60000 65536"/>
                  <a:gd name="T13" fmla="*/ 0 60000 65536"/>
                  <a:gd name="T14" fmla="*/ 0 60000 65536"/>
                  <a:gd name="T15" fmla="*/ 0 w 159"/>
                  <a:gd name="T16" fmla="*/ 0 h 57"/>
                  <a:gd name="T17" fmla="*/ 159 w 159"/>
                  <a:gd name="T18" fmla="*/ 57 h 57"/>
                </a:gdLst>
                <a:ahLst/>
                <a:cxnLst>
                  <a:cxn ang="T10">
                    <a:pos x="T0" y="T1"/>
                  </a:cxn>
                  <a:cxn ang="T11">
                    <a:pos x="T2" y="T3"/>
                  </a:cxn>
                  <a:cxn ang="T12">
                    <a:pos x="T4" y="T5"/>
                  </a:cxn>
                  <a:cxn ang="T13">
                    <a:pos x="T6" y="T7"/>
                  </a:cxn>
                  <a:cxn ang="T14">
                    <a:pos x="T8" y="T9"/>
                  </a:cxn>
                </a:cxnLst>
                <a:rect l="T15" t="T16" r="T17" b="T18"/>
                <a:pathLst>
                  <a:path w="159" h="57">
                    <a:moveTo>
                      <a:pt x="58" y="0"/>
                    </a:moveTo>
                    <a:lnTo>
                      <a:pt x="159" y="28"/>
                    </a:lnTo>
                    <a:lnTo>
                      <a:pt x="105" y="57"/>
                    </a:lnTo>
                    <a:lnTo>
                      <a:pt x="0" y="28"/>
                    </a:lnTo>
                    <a:lnTo>
                      <a:pt x="58" y="0"/>
                    </a:lnTo>
                    <a:close/>
                  </a:path>
                </a:pathLst>
              </a:custGeom>
              <a:solidFill>
                <a:srgbClr val="456488"/>
              </a:solidFill>
              <a:ln w="9525">
                <a:noFill/>
                <a:round/>
                <a:headEnd/>
                <a:tailEnd/>
              </a:ln>
            </p:spPr>
            <p:txBody>
              <a:bodyPr/>
              <a:lstStyle/>
              <a:p>
                <a:endParaRPr lang="zh-CN" altLang="en-US"/>
              </a:p>
            </p:txBody>
          </p:sp>
          <p:sp>
            <p:nvSpPr>
              <p:cNvPr id="36942" name="Freeform 44"/>
              <p:cNvSpPr>
                <a:spLocks/>
              </p:cNvSpPr>
              <p:nvPr/>
            </p:nvSpPr>
            <p:spPr bwMode="auto">
              <a:xfrm>
                <a:off x="2768" y="337"/>
                <a:ext cx="22" cy="63"/>
              </a:xfrm>
              <a:custGeom>
                <a:avLst/>
                <a:gdLst>
                  <a:gd name="T0" fmla="*/ 3 w 22"/>
                  <a:gd name="T1" fmla="*/ 19 h 63"/>
                  <a:gd name="T2" fmla="*/ 3 w 22"/>
                  <a:gd name="T3" fmla="*/ 63 h 63"/>
                  <a:gd name="T4" fmla="*/ 0 w 22"/>
                  <a:gd name="T5" fmla="*/ 63 h 63"/>
                  <a:gd name="T6" fmla="*/ 0 w 22"/>
                  <a:gd name="T7" fmla="*/ 19 h 63"/>
                  <a:gd name="T8" fmla="*/ 19 w 22"/>
                  <a:gd name="T9" fmla="*/ 0 h 63"/>
                  <a:gd name="T10" fmla="*/ 22 w 22"/>
                  <a:gd name="T11" fmla="*/ 0 h 63"/>
                  <a:gd name="T12" fmla="*/ 3 w 22"/>
                  <a:gd name="T13" fmla="*/ 19 h 63"/>
                  <a:gd name="T14" fmla="*/ 0 60000 65536"/>
                  <a:gd name="T15" fmla="*/ 0 60000 65536"/>
                  <a:gd name="T16" fmla="*/ 0 60000 65536"/>
                  <a:gd name="T17" fmla="*/ 0 60000 65536"/>
                  <a:gd name="T18" fmla="*/ 0 60000 65536"/>
                  <a:gd name="T19" fmla="*/ 0 60000 65536"/>
                  <a:gd name="T20" fmla="*/ 0 60000 65536"/>
                  <a:gd name="T21" fmla="*/ 0 w 22"/>
                  <a:gd name="T22" fmla="*/ 0 h 63"/>
                  <a:gd name="T23" fmla="*/ 22 w 2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63">
                    <a:moveTo>
                      <a:pt x="3" y="19"/>
                    </a:moveTo>
                    <a:lnTo>
                      <a:pt x="3" y="63"/>
                    </a:lnTo>
                    <a:lnTo>
                      <a:pt x="0" y="63"/>
                    </a:lnTo>
                    <a:lnTo>
                      <a:pt x="0" y="19"/>
                    </a:lnTo>
                    <a:lnTo>
                      <a:pt x="19" y="0"/>
                    </a:lnTo>
                    <a:lnTo>
                      <a:pt x="22" y="0"/>
                    </a:lnTo>
                    <a:lnTo>
                      <a:pt x="3" y="19"/>
                    </a:lnTo>
                    <a:close/>
                  </a:path>
                </a:pathLst>
              </a:custGeom>
              <a:solidFill>
                <a:srgbClr val="456488"/>
              </a:solidFill>
              <a:ln w="9525">
                <a:noFill/>
                <a:round/>
                <a:headEnd/>
                <a:tailEnd/>
              </a:ln>
            </p:spPr>
            <p:txBody>
              <a:bodyPr/>
              <a:lstStyle/>
              <a:p>
                <a:endParaRPr lang="zh-CN" altLang="en-US"/>
              </a:p>
            </p:txBody>
          </p:sp>
          <p:sp>
            <p:nvSpPr>
              <p:cNvPr id="36943" name="Freeform 45"/>
              <p:cNvSpPr>
                <a:spLocks/>
              </p:cNvSpPr>
              <p:nvPr/>
            </p:nvSpPr>
            <p:spPr bwMode="auto">
              <a:xfrm>
                <a:off x="2758" y="334"/>
                <a:ext cx="29" cy="66"/>
              </a:xfrm>
              <a:custGeom>
                <a:avLst/>
                <a:gdLst>
                  <a:gd name="T0" fmla="*/ 0 w 29"/>
                  <a:gd name="T1" fmla="*/ 19 h 66"/>
                  <a:gd name="T2" fmla="*/ 0 w 29"/>
                  <a:gd name="T3" fmla="*/ 66 h 66"/>
                  <a:gd name="T4" fmla="*/ 10 w 29"/>
                  <a:gd name="T5" fmla="*/ 66 h 66"/>
                  <a:gd name="T6" fmla="*/ 10 w 29"/>
                  <a:gd name="T7" fmla="*/ 22 h 66"/>
                  <a:gd name="T8" fmla="*/ 29 w 29"/>
                  <a:gd name="T9" fmla="*/ 3 h 66"/>
                  <a:gd name="T10" fmla="*/ 19 w 29"/>
                  <a:gd name="T11" fmla="*/ 0 h 66"/>
                  <a:gd name="T12" fmla="*/ 0 w 29"/>
                  <a:gd name="T13" fmla="*/ 19 h 66"/>
                  <a:gd name="T14" fmla="*/ 0 60000 65536"/>
                  <a:gd name="T15" fmla="*/ 0 60000 65536"/>
                  <a:gd name="T16" fmla="*/ 0 60000 65536"/>
                  <a:gd name="T17" fmla="*/ 0 60000 65536"/>
                  <a:gd name="T18" fmla="*/ 0 60000 65536"/>
                  <a:gd name="T19" fmla="*/ 0 60000 65536"/>
                  <a:gd name="T20" fmla="*/ 0 60000 65536"/>
                  <a:gd name="T21" fmla="*/ 0 w 29"/>
                  <a:gd name="T22" fmla="*/ 0 h 66"/>
                  <a:gd name="T23" fmla="*/ 29 w 29"/>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66">
                    <a:moveTo>
                      <a:pt x="0" y="19"/>
                    </a:moveTo>
                    <a:lnTo>
                      <a:pt x="0" y="66"/>
                    </a:lnTo>
                    <a:lnTo>
                      <a:pt x="10" y="66"/>
                    </a:lnTo>
                    <a:lnTo>
                      <a:pt x="10" y="22"/>
                    </a:lnTo>
                    <a:lnTo>
                      <a:pt x="29" y="3"/>
                    </a:lnTo>
                    <a:lnTo>
                      <a:pt x="19" y="0"/>
                    </a:lnTo>
                    <a:lnTo>
                      <a:pt x="0" y="19"/>
                    </a:lnTo>
                    <a:close/>
                  </a:path>
                </a:pathLst>
              </a:custGeom>
              <a:solidFill>
                <a:srgbClr val="8BA6BD"/>
              </a:solidFill>
              <a:ln w="9525">
                <a:noFill/>
                <a:round/>
                <a:headEnd/>
                <a:tailEnd/>
              </a:ln>
            </p:spPr>
            <p:txBody>
              <a:bodyPr/>
              <a:lstStyle/>
              <a:p>
                <a:endParaRPr lang="zh-CN" altLang="en-US"/>
              </a:p>
            </p:txBody>
          </p:sp>
          <p:sp>
            <p:nvSpPr>
              <p:cNvPr id="36944" name="Freeform 46"/>
              <p:cNvSpPr>
                <a:spLocks/>
              </p:cNvSpPr>
              <p:nvPr/>
            </p:nvSpPr>
            <p:spPr bwMode="auto">
              <a:xfrm>
                <a:off x="2809" y="321"/>
                <a:ext cx="73" cy="35"/>
              </a:xfrm>
              <a:custGeom>
                <a:avLst/>
                <a:gdLst>
                  <a:gd name="T0" fmla="*/ 73 w 73"/>
                  <a:gd name="T1" fmla="*/ 3 h 35"/>
                  <a:gd name="T2" fmla="*/ 0 w 73"/>
                  <a:gd name="T3" fmla="*/ 35 h 35"/>
                  <a:gd name="T4" fmla="*/ 0 w 73"/>
                  <a:gd name="T5" fmla="*/ 32 h 35"/>
                  <a:gd name="T6" fmla="*/ 73 w 73"/>
                  <a:gd name="T7" fmla="*/ 0 h 35"/>
                  <a:gd name="T8" fmla="*/ 73 w 73"/>
                  <a:gd name="T9" fmla="*/ 3 h 35"/>
                  <a:gd name="T10" fmla="*/ 0 60000 65536"/>
                  <a:gd name="T11" fmla="*/ 0 60000 65536"/>
                  <a:gd name="T12" fmla="*/ 0 60000 65536"/>
                  <a:gd name="T13" fmla="*/ 0 60000 65536"/>
                  <a:gd name="T14" fmla="*/ 0 60000 65536"/>
                  <a:gd name="T15" fmla="*/ 0 w 73"/>
                  <a:gd name="T16" fmla="*/ 0 h 35"/>
                  <a:gd name="T17" fmla="*/ 73 w 73"/>
                  <a:gd name="T18" fmla="*/ 35 h 35"/>
                </a:gdLst>
                <a:ahLst/>
                <a:cxnLst>
                  <a:cxn ang="T10">
                    <a:pos x="T0" y="T1"/>
                  </a:cxn>
                  <a:cxn ang="T11">
                    <a:pos x="T2" y="T3"/>
                  </a:cxn>
                  <a:cxn ang="T12">
                    <a:pos x="T4" y="T5"/>
                  </a:cxn>
                  <a:cxn ang="T13">
                    <a:pos x="T6" y="T7"/>
                  </a:cxn>
                  <a:cxn ang="T14">
                    <a:pos x="T8" y="T9"/>
                  </a:cxn>
                </a:cxnLst>
                <a:rect l="T15" t="T16" r="T17" b="T18"/>
                <a:pathLst>
                  <a:path w="73" h="35">
                    <a:moveTo>
                      <a:pt x="73" y="3"/>
                    </a:moveTo>
                    <a:lnTo>
                      <a:pt x="0" y="35"/>
                    </a:lnTo>
                    <a:lnTo>
                      <a:pt x="0" y="32"/>
                    </a:lnTo>
                    <a:lnTo>
                      <a:pt x="73" y="0"/>
                    </a:lnTo>
                    <a:lnTo>
                      <a:pt x="73" y="3"/>
                    </a:lnTo>
                    <a:close/>
                  </a:path>
                </a:pathLst>
              </a:custGeom>
              <a:solidFill>
                <a:srgbClr val="456488"/>
              </a:solidFill>
              <a:ln w="9525">
                <a:noFill/>
                <a:round/>
                <a:headEnd/>
                <a:tailEnd/>
              </a:ln>
            </p:spPr>
            <p:txBody>
              <a:bodyPr/>
              <a:lstStyle/>
              <a:p>
                <a:endParaRPr lang="zh-CN" altLang="en-US"/>
              </a:p>
            </p:txBody>
          </p:sp>
          <p:sp>
            <p:nvSpPr>
              <p:cNvPr id="36945" name="Freeform 47"/>
              <p:cNvSpPr>
                <a:spLocks/>
              </p:cNvSpPr>
              <p:nvPr/>
            </p:nvSpPr>
            <p:spPr bwMode="auto">
              <a:xfrm>
                <a:off x="2749" y="337"/>
                <a:ext cx="60" cy="19"/>
              </a:xfrm>
              <a:custGeom>
                <a:avLst/>
                <a:gdLst>
                  <a:gd name="T0" fmla="*/ 0 w 60"/>
                  <a:gd name="T1" fmla="*/ 3 h 19"/>
                  <a:gd name="T2" fmla="*/ 60 w 60"/>
                  <a:gd name="T3" fmla="*/ 19 h 19"/>
                  <a:gd name="T4" fmla="*/ 60 w 60"/>
                  <a:gd name="T5" fmla="*/ 16 h 19"/>
                  <a:gd name="T6" fmla="*/ 0 w 60"/>
                  <a:gd name="T7" fmla="*/ 0 h 19"/>
                  <a:gd name="T8" fmla="*/ 0 w 60"/>
                  <a:gd name="T9" fmla="*/ 3 h 19"/>
                  <a:gd name="T10" fmla="*/ 0 60000 65536"/>
                  <a:gd name="T11" fmla="*/ 0 60000 65536"/>
                  <a:gd name="T12" fmla="*/ 0 60000 65536"/>
                  <a:gd name="T13" fmla="*/ 0 60000 65536"/>
                  <a:gd name="T14" fmla="*/ 0 60000 65536"/>
                  <a:gd name="T15" fmla="*/ 0 w 60"/>
                  <a:gd name="T16" fmla="*/ 0 h 19"/>
                  <a:gd name="T17" fmla="*/ 60 w 60"/>
                  <a:gd name="T18" fmla="*/ 19 h 19"/>
                </a:gdLst>
                <a:ahLst/>
                <a:cxnLst>
                  <a:cxn ang="T10">
                    <a:pos x="T0" y="T1"/>
                  </a:cxn>
                  <a:cxn ang="T11">
                    <a:pos x="T2" y="T3"/>
                  </a:cxn>
                  <a:cxn ang="T12">
                    <a:pos x="T4" y="T5"/>
                  </a:cxn>
                  <a:cxn ang="T13">
                    <a:pos x="T6" y="T7"/>
                  </a:cxn>
                  <a:cxn ang="T14">
                    <a:pos x="T8" y="T9"/>
                  </a:cxn>
                </a:cxnLst>
                <a:rect l="T15" t="T16" r="T17" b="T18"/>
                <a:pathLst>
                  <a:path w="60" h="19">
                    <a:moveTo>
                      <a:pt x="0" y="3"/>
                    </a:moveTo>
                    <a:lnTo>
                      <a:pt x="60" y="19"/>
                    </a:lnTo>
                    <a:lnTo>
                      <a:pt x="60" y="16"/>
                    </a:lnTo>
                    <a:lnTo>
                      <a:pt x="0" y="0"/>
                    </a:lnTo>
                    <a:lnTo>
                      <a:pt x="0" y="3"/>
                    </a:lnTo>
                    <a:close/>
                  </a:path>
                </a:pathLst>
              </a:custGeom>
              <a:solidFill>
                <a:srgbClr val="8BA6BD"/>
              </a:solidFill>
              <a:ln w="9525">
                <a:noFill/>
                <a:round/>
                <a:headEnd/>
                <a:tailEnd/>
              </a:ln>
            </p:spPr>
            <p:txBody>
              <a:bodyPr/>
              <a:lstStyle/>
              <a:p>
                <a:endParaRPr lang="zh-CN" altLang="en-US"/>
              </a:p>
            </p:txBody>
          </p:sp>
          <p:sp>
            <p:nvSpPr>
              <p:cNvPr id="36946" name="Freeform 48"/>
              <p:cNvSpPr>
                <a:spLocks/>
              </p:cNvSpPr>
              <p:nvPr/>
            </p:nvSpPr>
            <p:spPr bwMode="auto">
              <a:xfrm>
                <a:off x="2749" y="305"/>
                <a:ext cx="133" cy="48"/>
              </a:xfrm>
              <a:custGeom>
                <a:avLst/>
                <a:gdLst>
                  <a:gd name="T0" fmla="*/ 73 w 133"/>
                  <a:gd name="T1" fmla="*/ 0 h 48"/>
                  <a:gd name="T2" fmla="*/ 133 w 133"/>
                  <a:gd name="T3" fmla="*/ 16 h 48"/>
                  <a:gd name="T4" fmla="*/ 60 w 133"/>
                  <a:gd name="T5" fmla="*/ 48 h 48"/>
                  <a:gd name="T6" fmla="*/ 0 w 133"/>
                  <a:gd name="T7" fmla="*/ 32 h 48"/>
                  <a:gd name="T8" fmla="*/ 73 w 133"/>
                  <a:gd name="T9" fmla="*/ 0 h 48"/>
                  <a:gd name="T10" fmla="*/ 0 60000 65536"/>
                  <a:gd name="T11" fmla="*/ 0 60000 65536"/>
                  <a:gd name="T12" fmla="*/ 0 60000 65536"/>
                  <a:gd name="T13" fmla="*/ 0 60000 65536"/>
                  <a:gd name="T14" fmla="*/ 0 60000 65536"/>
                  <a:gd name="T15" fmla="*/ 0 w 133"/>
                  <a:gd name="T16" fmla="*/ 0 h 48"/>
                  <a:gd name="T17" fmla="*/ 133 w 133"/>
                  <a:gd name="T18" fmla="*/ 48 h 48"/>
                </a:gdLst>
                <a:ahLst/>
                <a:cxnLst>
                  <a:cxn ang="T10">
                    <a:pos x="T0" y="T1"/>
                  </a:cxn>
                  <a:cxn ang="T11">
                    <a:pos x="T2" y="T3"/>
                  </a:cxn>
                  <a:cxn ang="T12">
                    <a:pos x="T4" y="T5"/>
                  </a:cxn>
                  <a:cxn ang="T13">
                    <a:pos x="T6" y="T7"/>
                  </a:cxn>
                  <a:cxn ang="T14">
                    <a:pos x="T8" y="T9"/>
                  </a:cxn>
                </a:cxnLst>
                <a:rect l="T15" t="T16" r="T17" b="T18"/>
                <a:pathLst>
                  <a:path w="133" h="48">
                    <a:moveTo>
                      <a:pt x="73" y="0"/>
                    </a:moveTo>
                    <a:lnTo>
                      <a:pt x="133" y="16"/>
                    </a:lnTo>
                    <a:lnTo>
                      <a:pt x="60" y="48"/>
                    </a:lnTo>
                    <a:lnTo>
                      <a:pt x="0" y="32"/>
                    </a:lnTo>
                    <a:lnTo>
                      <a:pt x="73" y="0"/>
                    </a:lnTo>
                    <a:close/>
                  </a:path>
                </a:pathLst>
              </a:custGeom>
              <a:solidFill>
                <a:srgbClr val="5D7695"/>
              </a:solidFill>
              <a:ln w="9525">
                <a:noFill/>
                <a:round/>
                <a:headEnd/>
                <a:tailEnd/>
              </a:ln>
            </p:spPr>
            <p:txBody>
              <a:bodyPr/>
              <a:lstStyle/>
              <a:p>
                <a:endParaRPr lang="zh-CN" altLang="en-US"/>
              </a:p>
            </p:txBody>
          </p:sp>
          <p:sp>
            <p:nvSpPr>
              <p:cNvPr id="36947" name="Freeform 49"/>
              <p:cNvSpPr>
                <a:spLocks/>
              </p:cNvSpPr>
              <p:nvPr/>
            </p:nvSpPr>
            <p:spPr bwMode="auto">
              <a:xfrm>
                <a:off x="2781" y="267"/>
                <a:ext cx="95" cy="80"/>
              </a:xfrm>
              <a:custGeom>
                <a:avLst/>
                <a:gdLst>
                  <a:gd name="T0" fmla="*/ 0 w 30"/>
                  <a:gd name="T1" fmla="*/ 851 h 25"/>
                  <a:gd name="T2" fmla="*/ 1995 w 30"/>
                  <a:gd name="T3" fmla="*/ 102 h 25"/>
                  <a:gd name="T4" fmla="*/ 1995 w 30"/>
                  <a:gd name="T5" fmla="*/ 102 h 25"/>
                  <a:gd name="T6" fmla="*/ 2828 w 30"/>
                  <a:gd name="T7" fmla="*/ 717 h 25"/>
                  <a:gd name="T8" fmla="*/ 2508 w 30"/>
                  <a:gd name="T9" fmla="*/ 1773 h 25"/>
                  <a:gd name="T10" fmla="*/ 513 w 30"/>
                  <a:gd name="T11" fmla="*/ 2621 h 25"/>
                  <a:gd name="T12" fmla="*/ 0 w 30"/>
                  <a:gd name="T13" fmla="*/ 851 h 25"/>
                  <a:gd name="T14" fmla="*/ 0 60000 65536"/>
                  <a:gd name="T15" fmla="*/ 0 60000 65536"/>
                  <a:gd name="T16" fmla="*/ 0 60000 65536"/>
                  <a:gd name="T17" fmla="*/ 0 60000 65536"/>
                  <a:gd name="T18" fmla="*/ 0 60000 65536"/>
                  <a:gd name="T19" fmla="*/ 0 60000 65536"/>
                  <a:gd name="T20" fmla="*/ 0 60000 65536"/>
                  <a:gd name="T21" fmla="*/ 0 w 30"/>
                  <a:gd name="T22" fmla="*/ 0 h 25"/>
                  <a:gd name="T23" fmla="*/ 30 w 3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5">
                    <a:moveTo>
                      <a:pt x="0" y="8"/>
                    </a:moveTo>
                    <a:cubicBezTo>
                      <a:pt x="20" y="1"/>
                      <a:pt x="20" y="1"/>
                      <a:pt x="20" y="1"/>
                    </a:cubicBezTo>
                    <a:cubicBezTo>
                      <a:pt x="20" y="1"/>
                      <a:pt x="20" y="1"/>
                      <a:pt x="20" y="1"/>
                    </a:cubicBezTo>
                    <a:cubicBezTo>
                      <a:pt x="23" y="0"/>
                      <a:pt x="27" y="3"/>
                      <a:pt x="28" y="7"/>
                    </a:cubicBezTo>
                    <a:cubicBezTo>
                      <a:pt x="30" y="12"/>
                      <a:pt x="28" y="16"/>
                      <a:pt x="25" y="17"/>
                    </a:cubicBezTo>
                    <a:cubicBezTo>
                      <a:pt x="5" y="25"/>
                      <a:pt x="5" y="25"/>
                      <a:pt x="5" y="25"/>
                    </a:cubicBezTo>
                    <a:lnTo>
                      <a:pt x="0" y="8"/>
                    </a:lnTo>
                    <a:close/>
                  </a:path>
                </a:pathLst>
              </a:custGeom>
              <a:solidFill>
                <a:srgbClr val="3B5676"/>
              </a:solidFill>
              <a:ln w="9525">
                <a:noFill/>
                <a:round/>
                <a:headEnd/>
                <a:tailEnd/>
              </a:ln>
            </p:spPr>
            <p:txBody>
              <a:bodyPr/>
              <a:lstStyle/>
              <a:p>
                <a:endParaRPr lang="zh-CN" altLang="en-US"/>
              </a:p>
            </p:txBody>
          </p:sp>
          <p:sp>
            <p:nvSpPr>
              <p:cNvPr id="36948" name="Freeform 50"/>
              <p:cNvSpPr>
                <a:spLocks/>
              </p:cNvSpPr>
              <p:nvPr/>
            </p:nvSpPr>
            <p:spPr bwMode="auto">
              <a:xfrm>
                <a:off x="2765" y="290"/>
                <a:ext cx="47" cy="60"/>
              </a:xfrm>
              <a:custGeom>
                <a:avLst/>
                <a:gdLst>
                  <a:gd name="T0" fmla="*/ 88 w 15"/>
                  <a:gd name="T1" fmla="*/ 1108 h 19"/>
                  <a:gd name="T2" fmla="*/ 953 w 15"/>
                  <a:gd name="T3" fmla="*/ 1794 h 19"/>
                  <a:gd name="T4" fmla="*/ 1256 w 15"/>
                  <a:gd name="T5" fmla="*/ 786 h 19"/>
                  <a:gd name="T6" fmla="*/ 401 w 15"/>
                  <a:gd name="T7" fmla="*/ 88 h 19"/>
                  <a:gd name="T8" fmla="*/ 88 w 15"/>
                  <a:gd name="T9" fmla="*/ 1108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 y="11"/>
                    </a:moveTo>
                    <a:cubicBezTo>
                      <a:pt x="3" y="16"/>
                      <a:pt x="7" y="19"/>
                      <a:pt x="10" y="18"/>
                    </a:cubicBezTo>
                    <a:cubicBezTo>
                      <a:pt x="14" y="17"/>
                      <a:pt x="15" y="12"/>
                      <a:pt x="13" y="8"/>
                    </a:cubicBezTo>
                    <a:cubicBezTo>
                      <a:pt x="12" y="3"/>
                      <a:pt x="8" y="0"/>
                      <a:pt x="4" y="1"/>
                    </a:cubicBezTo>
                    <a:cubicBezTo>
                      <a:pt x="1" y="2"/>
                      <a:pt x="0" y="6"/>
                      <a:pt x="1" y="11"/>
                    </a:cubicBezTo>
                  </a:path>
                </a:pathLst>
              </a:custGeom>
              <a:solidFill>
                <a:srgbClr val="456488"/>
              </a:solidFill>
              <a:ln w="9525">
                <a:noFill/>
                <a:round/>
                <a:headEnd/>
                <a:tailEnd/>
              </a:ln>
            </p:spPr>
            <p:txBody>
              <a:bodyPr/>
              <a:lstStyle/>
              <a:p>
                <a:endParaRPr lang="zh-CN" altLang="en-US"/>
              </a:p>
            </p:txBody>
          </p:sp>
          <p:sp>
            <p:nvSpPr>
              <p:cNvPr id="36949" name="Freeform 51"/>
              <p:cNvSpPr>
                <a:spLocks/>
              </p:cNvSpPr>
              <p:nvPr/>
            </p:nvSpPr>
            <p:spPr bwMode="auto">
              <a:xfrm>
                <a:off x="2800" y="277"/>
                <a:ext cx="9" cy="13"/>
              </a:xfrm>
              <a:custGeom>
                <a:avLst/>
                <a:gdLst>
                  <a:gd name="T0" fmla="*/ 243 w 3"/>
                  <a:gd name="T1" fmla="*/ 0 h 4"/>
                  <a:gd name="T2" fmla="*/ 243 w 3"/>
                  <a:gd name="T3" fmla="*/ 442 h 4"/>
                  <a:gd name="T4" fmla="*/ 243 w 3"/>
                  <a:gd name="T5" fmla="*/ 442 h 4"/>
                  <a:gd name="T6" fmla="*/ 81 w 3"/>
                  <a:gd name="T7" fmla="*/ 442 h 4"/>
                  <a:gd name="T8" fmla="*/ 0 w 3"/>
                  <a:gd name="T9" fmla="*/ 338 h 4"/>
                  <a:gd name="T10" fmla="*/ 0 w 3"/>
                  <a:gd name="T11" fmla="*/ 0 h 4"/>
                  <a:gd name="T12" fmla="*/ 243 w 3"/>
                  <a:gd name="T13" fmla="*/ 0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3" y="0"/>
                    </a:moveTo>
                    <a:cubicBezTo>
                      <a:pt x="3" y="4"/>
                      <a:pt x="3" y="4"/>
                      <a:pt x="3" y="4"/>
                    </a:cubicBezTo>
                    <a:cubicBezTo>
                      <a:pt x="3" y="4"/>
                      <a:pt x="3" y="4"/>
                      <a:pt x="3" y="4"/>
                    </a:cubicBezTo>
                    <a:cubicBezTo>
                      <a:pt x="2" y="4"/>
                      <a:pt x="2" y="4"/>
                      <a:pt x="1" y="4"/>
                    </a:cubicBezTo>
                    <a:cubicBezTo>
                      <a:pt x="1" y="4"/>
                      <a:pt x="0" y="4"/>
                      <a:pt x="0" y="3"/>
                    </a:cubicBezTo>
                    <a:cubicBezTo>
                      <a:pt x="0" y="0"/>
                      <a:pt x="0" y="0"/>
                      <a:pt x="0" y="0"/>
                    </a:cubicBezTo>
                    <a:lnTo>
                      <a:pt x="3" y="0"/>
                    </a:lnTo>
                    <a:close/>
                  </a:path>
                </a:pathLst>
              </a:custGeom>
              <a:solidFill>
                <a:srgbClr val="0B3C68"/>
              </a:solidFill>
              <a:ln w="9525">
                <a:noFill/>
                <a:round/>
                <a:headEnd/>
                <a:tailEnd/>
              </a:ln>
            </p:spPr>
            <p:txBody>
              <a:bodyPr/>
              <a:lstStyle/>
              <a:p>
                <a:endParaRPr lang="zh-CN" altLang="en-US"/>
              </a:p>
            </p:txBody>
          </p:sp>
          <p:sp>
            <p:nvSpPr>
              <p:cNvPr id="36950" name="Freeform 52"/>
              <p:cNvSpPr>
                <a:spLocks/>
              </p:cNvSpPr>
              <p:nvPr/>
            </p:nvSpPr>
            <p:spPr bwMode="auto">
              <a:xfrm>
                <a:off x="2800" y="274"/>
                <a:ext cx="9" cy="3"/>
              </a:xfrm>
              <a:custGeom>
                <a:avLst/>
                <a:gdLst>
                  <a:gd name="T0" fmla="*/ 81 w 3"/>
                  <a:gd name="T1" fmla="*/ 0 h 1"/>
                  <a:gd name="T2" fmla="*/ 0 w 3"/>
                  <a:gd name="T3" fmla="*/ 81 h 1"/>
                  <a:gd name="T4" fmla="*/ 81 w 3"/>
                  <a:gd name="T5" fmla="*/ 81 h 1"/>
                  <a:gd name="T6" fmla="*/ 243 w 3"/>
                  <a:gd name="T7" fmla="*/ 81 h 1"/>
                  <a:gd name="T8" fmla="*/ 81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1" y="0"/>
                    </a:moveTo>
                    <a:cubicBezTo>
                      <a:pt x="1" y="0"/>
                      <a:pt x="0" y="1"/>
                      <a:pt x="0" y="1"/>
                    </a:cubicBezTo>
                    <a:cubicBezTo>
                      <a:pt x="0" y="1"/>
                      <a:pt x="1" y="1"/>
                      <a:pt x="1" y="1"/>
                    </a:cubicBezTo>
                    <a:cubicBezTo>
                      <a:pt x="2" y="1"/>
                      <a:pt x="2" y="1"/>
                      <a:pt x="3" y="1"/>
                    </a:cubicBezTo>
                    <a:cubicBezTo>
                      <a:pt x="3" y="1"/>
                      <a:pt x="2" y="0"/>
                      <a:pt x="1" y="0"/>
                    </a:cubicBezTo>
                  </a:path>
                </a:pathLst>
              </a:custGeom>
              <a:solidFill>
                <a:srgbClr val="456488"/>
              </a:solidFill>
              <a:ln w="9525">
                <a:noFill/>
                <a:round/>
                <a:headEnd/>
                <a:tailEnd/>
              </a:ln>
            </p:spPr>
            <p:txBody>
              <a:bodyPr/>
              <a:lstStyle/>
              <a:p>
                <a:endParaRPr lang="zh-CN" altLang="en-US"/>
              </a:p>
            </p:txBody>
          </p:sp>
          <p:sp>
            <p:nvSpPr>
              <p:cNvPr id="36951" name="Freeform 53"/>
              <p:cNvSpPr>
                <a:spLocks/>
              </p:cNvSpPr>
              <p:nvPr/>
            </p:nvSpPr>
            <p:spPr bwMode="auto">
              <a:xfrm>
                <a:off x="2832" y="267"/>
                <a:ext cx="6" cy="13"/>
              </a:xfrm>
              <a:custGeom>
                <a:avLst/>
                <a:gdLst>
                  <a:gd name="T0" fmla="*/ 162 w 2"/>
                  <a:gd name="T1" fmla="*/ 0 h 4"/>
                  <a:gd name="T2" fmla="*/ 162 w 2"/>
                  <a:gd name="T3" fmla="*/ 442 h 4"/>
                  <a:gd name="T4" fmla="*/ 162 w 2"/>
                  <a:gd name="T5" fmla="*/ 442 h 4"/>
                  <a:gd name="T6" fmla="*/ 81 w 2"/>
                  <a:gd name="T7" fmla="*/ 442 h 4"/>
                  <a:gd name="T8" fmla="*/ 0 w 2"/>
                  <a:gd name="T9" fmla="*/ 442 h 4"/>
                  <a:gd name="T10" fmla="*/ 0 w 2"/>
                  <a:gd name="T11" fmla="*/ 0 h 4"/>
                  <a:gd name="T12" fmla="*/ 162 w 2"/>
                  <a:gd name="T13" fmla="*/ 0 h 4"/>
                  <a:gd name="T14" fmla="*/ 0 60000 65536"/>
                  <a:gd name="T15" fmla="*/ 0 60000 65536"/>
                  <a:gd name="T16" fmla="*/ 0 60000 65536"/>
                  <a:gd name="T17" fmla="*/ 0 60000 65536"/>
                  <a:gd name="T18" fmla="*/ 0 60000 65536"/>
                  <a:gd name="T19" fmla="*/ 0 60000 65536"/>
                  <a:gd name="T20" fmla="*/ 0 60000 65536"/>
                  <a:gd name="T21" fmla="*/ 0 w 2"/>
                  <a:gd name="T22" fmla="*/ 0 h 4"/>
                  <a:gd name="T23" fmla="*/ 2 w 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4">
                    <a:moveTo>
                      <a:pt x="2" y="0"/>
                    </a:moveTo>
                    <a:cubicBezTo>
                      <a:pt x="2" y="4"/>
                      <a:pt x="2" y="4"/>
                      <a:pt x="2" y="4"/>
                    </a:cubicBezTo>
                    <a:cubicBezTo>
                      <a:pt x="2" y="4"/>
                      <a:pt x="2" y="4"/>
                      <a:pt x="2" y="4"/>
                    </a:cubicBezTo>
                    <a:cubicBezTo>
                      <a:pt x="2" y="4"/>
                      <a:pt x="2" y="4"/>
                      <a:pt x="1" y="4"/>
                    </a:cubicBezTo>
                    <a:cubicBezTo>
                      <a:pt x="0" y="4"/>
                      <a:pt x="0" y="4"/>
                      <a:pt x="0" y="4"/>
                    </a:cubicBezTo>
                    <a:cubicBezTo>
                      <a:pt x="0" y="0"/>
                      <a:pt x="0" y="0"/>
                      <a:pt x="0" y="0"/>
                    </a:cubicBezTo>
                    <a:lnTo>
                      <a:pt x="2" y="0"/>
                    </a:lnTo>
                    <a:close/>
                  </a:path>
                </a:pathLst>
              </a:custGeom>
              <a:solidFill>
                <a:srgbClr val="0B3C68"/>
              </a:solidFill>
              <a:ln w="9525">
                <a:noFill/>
                <a:round/>
                <a:headEnd/>
                <a:tailEnd/>
              </a:ln>
            </p:spPr>
            <p:txBody>
              <a:bodyPr/>
              <a:lstStyle/>
              <a:p>
                <a:endParaRPr lang="zh-CN" altLang="en-US"/>
              </a:p>
            </p:txBody>
          </p:sp>
          <p:sp>
            <p:nvSpPr>
              <p:cNvPr id="36952" name="Freeform 54"/>
              <p:cNvSpPr>
                <a:spLocks/>
              </p:cNvSpPr>
              <p:nvPr/>
            </p:nvSpPr>
            <p:spPr bwMode="auto">
              <a:xfrm>
                <a:off x="2832" y="267"/>
                <a:ext cx="6" cy="4"/>
              </a:xfrm>
              <a:custGeom>
                <a:avLst/>
                <a:gdLst>
                  <a:gd name="T0" fmla="*/ 81 w 2"/>
                  <a:gd name="T1" fmla="*/ 0 h 1"/>
                  <a:gd name="T2" fmla="*/ 0 w 2"/>
                  <a:gd name="T3" fmla="*/ 0 h 1"/>
                  <a:gd name="T4" fmla="*/ 81 w 2"/>
                  <a:gd name="T5" fmla="*/ 256 h 1"/>
                  <a:gd name="T6" fmla="*/ 162 w 2"/>
                  <a:gd name="T7" fmla="*/ 0 h 1"/>
                  <a:gd name="T8" fmla="*/ 81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1" y="0"/>
                    </a:moveTo>
                    <a:cubicBezTo>
                      <a:pt x="1" y="0"/>
                      <a:pt x="0" y="0"/>
                      <a:pt x="0" y="0"/>
                    </a:cubicBezTo>
                    <a:cubicBezTo>
                      <a:pt x="0" y="1"/>
                      <a:pt x="0" y="1"/>
                      <a:pt x="1" y="1"/>
                    </a:cubicBezTo>
                    <a:cubicBezTo>
                      <a:pt x="2" y="1"/>
                      <a:pt x="2" y="1"/>
                      <a:pt x="2" y="0"/>
                    </a:cubicBezTo>
                    <a:cubicBezTo>
                      <a:pt x="2" y="0"/>
                      <a:pt x="2" y="0"/>
                      <a:pt x="1" y="0"/>
                    </a:cubicBezTo>
                  </a:path>
                </a:pathLst>
              </a:custGeom>
              <a:solidFill>
                <a:srgbClr val="456488"/>
              </a:solidFill>
              <a:ln w="9525">
                <a:noFill/>
                <a:round/>
                <a:headEnd/>
                <a:tailEnd/>
              </a:ln>
            </p:spPr>
            <p:txBody>
              <a:bodyPr/>
              <a:lstStyle/>
              <a:p>
                <a:endParaRPr lang="zh-CN" altLang="en-US"/>
              </a:p>
            </p:txBody>
          </p:sp>
          <p:sp>
            <p:nvSpPr>
              <p:cNvPr id="36953" name="Freeform 55"/>
              <p:cNvSpPr>
                <a:spLocks/>
              </p:cNvSpPr>
              <p:nvPr/>
            </p:nvSpPr>
            <p:spPr bwMode="auto">
              <a:xfrm>
                <a:off x="2787" y="258"/>
                <a:ext cx="60" cy="25"/>
              </a:xfrm>
              <a:custGeom>
                <a:avLst/>
                <a:gdLst>
                  <a:gd name="T0" fmla="*/ 1794 w 19"/>
                  <a:gd name="T1" fmla="*/ 0 h 8"/>
                  <a:gd name="T2" fmla="*/ 1885 w 19"/>
                  <a:gd name="T3" fmla="*/ 184 h 8"/>
                  <a:gd name="T4" fmla="*/ 1885 w 19"/>
                  <a:gd name="T5" fmla="*/ 184 h 8"/>
                  <a:gd name="T6" fmla="*/ 878 w 19"/>
                  <a:gd name="T7" fmla="*/ 675 h 8"/>
                  <a:gd name="T8" fmla="*/ 88 w 19"/>
                  <a:gd name="T9" fmla="*/ 487 h 8"/>
                  <a:gd name="T10" fmla="*/ 0 w 19"/>
                  <a:gd name="T11" fmla="*/ 272 h 8"/>
                  <a:gd name="T12" fmla="*/ 1794 w 19"/>
                  <a:gd name="T13" fmla="*/ 0 h 8"/>
                  <a:gd name="T14" fmla="*/ 0 60000 65536"/>
                  <a:gd name="T15" fmla="*/ 0 60000 65536"/>
                  <a:gd name="T16" fmla="*/ 0 60000 65536"/>
                  <a:gd name="T17" fmla="*/ 0 60000 65536"/>
                  <a:gd name="T18" fmla="*/ 0 60000 65536"/>
                  <a:gd name="T19" fmla="*/ 0 60000 65536"/>
                  <a:gd name="T20" fmla="*/ 0 60000 65536"/>
                  <a:gd name="T21" fmla="*/ 0 w 19"/>
                  <a:gd name="T22" fmla="*/ 0 h 8"/>
                  <a:gd name="T23" fmla="*/ 19 w 1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8">
                    <a:moveTo>
                      <a:pt x="18" y="0"/>
                    </a:moveTo>
                    <a:cubicBezTo>
                      <a:pt x="19" y="2"/>
                      <a:pt x="19" y="2"/>
                      <a:pt x="19" y="2"/>
                    </a:cubicBezTo>
                    <a:cubicBezTo>
                      <a:pt x="19" y="2"/>
                      <a:pt x="19" y="2"/>
                      <a:pt x="19" y="2"/>
                    </a:cubicBezTo>
                    <a:cubicBezTo>
                      <a:pt x="19" y="4"/>
                      <a:pt x="14" y="7"/>
                      <a:pt x="9" y="7"/>
                    </a:cubicBezTo>
                    <a:cubicBezTo>
                      <a:pt x="5" y="8"/>
                      <a:pt x="1" y="7"/>
                      <a:pt x="1" y="5"/>
                    </a:cubicBezTo>
                    <a:cubicBezTo>
                      <a:pt x="0" y="3"/>
                      <a:pt x="0" y="3"/>
                      <a:pt x="0" y="3"/>
                    </a:cubicBezTo>
                    <a:lnTo>
                      <a:pt x="18" y="0"/>
                    </a:lnTo>
                    <a:close/>
                  </a:path>
                </a:pathLst>
              </a:custGeom>
              <a:solidFill>
                <a:srgbClr val="456488"/>
              </a:solidFill>
              <a:ln w="9525">
                <a:noFill/>
                <a:round/>
                <a:headEnd/>
                <a:tailEnd/>
              </a:ln>
            </p:spPr>
            <p:txBody>
              <a:bodyPr/>
              <a:lstStyle/>
              <a:p>
                <a:endParaRPr lang="zh-CN" altLang="en-US"/>
              </a:p>
            </p:txBody>
          </p:sp>
          <p:sp>
            <p:nvSpPr>
              <p:cNvPr id="36954" name="Freeform 56"/>
              <p:cNvSpPr>
                <a:spLocks/>
              </p:cNvSpPr>
              <p:nvPr/>
            </p:nvSpPr>
            <p:spPr bwMode="auto">
              <a:xfrm>
                <a:off x="2787" y="245"/>
                <a:ext cx="60" cy="32"/>
              </a:xfrm>
              <a:custGeom>
                <a:avLst/>
                <a:gdLst>
                  <a:gd name="T0" fmla="*/ 878 w 19"/>
                  <a:gd name="T1" fmla="*/ 102 h 10"/>
                  <a:gd name="T2" fmla="*/ 0 w 19"/>
                  <a:gd name="T3" fmla="*/ 717 h 10"/>
                  <a:gd name="T4" fmla="*/ 1007 w 19"/>
                  <a:gd name="T5" fmla="*/ 954 h 10"/>
                  <a:gd name="T6" fmla="*/ 1794 w 19"/>
                  <a:gd name="T7" fmla="*/ 429 h 10"/>
                  <a:gd name="T8" fmla="*/ 878 w 19"/>
                  <a:gd name="T9" fmla="*/ 102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9" y="1"/>
                    </a:moveTo>
                    <a:cubicBezTo>
                      <a:pt x="4" y="2"/>
                      <a:pt x="0" y="4"/>
                      <a:pt x="0" y="7"/>
                    </a:cubicBezTo>
                    <a:cubicBezTo>
                      <a:pt x="1" y="9"/>
                      <a:pt x="5" y="10"/>
                      <a:pt x="10" y="9"/>
                    </a:cubicBezTo>
                    <a:cubicBezTo>
                      <a:pt x="15" y="9"/>
                      <a:pt x="19" y="6"/>
                      <a:pt x="18" y="4"/>
                    </a:cubicBezTo>
                    <a:cubicBezTo>
                      <a:pt x="18" y="1"/>
                      <a:pt x="14" y="0"/>
                      <a:pt x="9" y="1"/>
                    </a:cubicBezTo>
                  </a:path>
                </a:pathLst>
              </a:custGeom>
              <a:solidFill>
                <a:srgbClr val="5D7695"/>
              </a:solidFill>
              <a:ln w="9525">
                <a:noFill/>
                <a:round/>
                <a:headEnd/>
                <a:tailEnd/>
              </a:ln>
            </p:spPr>
            <p:txBody>
              <a:bodyPr/>
              <a:lstStyle/>
              <a:p>
                <a:endParaRPr lang="zh-CN" altLang="en-US"/>
              </a:p>
            </p:txBody>
          </p:sp>
          <p:sp>
            <p:nvSpPr>
              <p:cNvPr id="36955" name="Freeform 57"/>
              <p:cNvSpPr>
                <a:spLocks/>
              </p:cNvSpPr>
              <p:nvPr/>
            </p:nvSpPr>
            <p:spPr bwMode="auto">
              <a:xfrm>
                <a:off x="2974" y="321"/>
                <a:ext cx="39" cy="105"/>
              </a:xfrm>
              <a:custGeom>
                <a:avLst/>
                <a:gdLst>
                  <a:gd name="T0" fmla="*/ 39 w 39"/>
                  <a:gd name="T1" fmla="*/ 86 h 105"/>
                  <a:gd name="T2" fmla="*/ 0 w 39"/>
                  <a:gd name="T3" fmla="*/ 105 h 105"/>
                  <a:gd name="T4" fmla="*/ 0 w 39"/>
                  <a:gd name="T5" fmla="*/ 19 h 105"/>
                  <a:gd name="T6" fmla="*/ 39 w 39"/>
                  <a:gd name="T7" fmla="*/ 0 h 105"/>
                  <a:gd name="T8" fmla="*/ 39 w 39"/>
                  <a:gd name="T9" fmla="*/ 86 h 105"/>
                  <a:gd name="T10" fmla="*/ 0 60000 65536"/>
                  <a:gd name="T11" fmla="*/ 0 60000 65536"/>
                  <a:gd name="T12" fmla="*/ 0 60000 65536"/>
                  <a:gd name="T13" fmla="*/ 0 60000 65536"/>
                  <a:gd name="T14" fmla="*/ 0 60000 65536"/>
                  <a:gd name="T15" fmla="*/ 0 w 39"/>
                  <a:gd name="T16" fmla="*/ 0 h 105"/>
                  <a:gd name="T17" fmla="*/ 39 w 39"/>
                  <a:gd name="T18" fmla="*/ 105 h 105"/>
                </a:gdLst>
                <a:ahLst/>
                <a:cxnLst>
                  <a:cxn ang="T10">
                    <a:pos x="T0" y="T1"/>
                  </a:cxn>
                  <a:cxn ang="T11">
                    <a:pos x="T2" y="T3"/>
                  </a:cxn>
                  <a:cxn ang="T12">
                    <a:pos x="T4" y="T5"/>
                  </a:cxn>
                  <a:cxn ang="T13">
                    <a:pos x="T6" y="T7"/>
                  </a:cxn>
                  <a:cxn ang="T14">
                    <a:pos x="T8" y="T9"/>
                  </a:cxn>
                </a:cxnLst>
                <a:rect l="T15" t="T16" r="T17" b="T18"/>
                <a:pathLst>
                  <a:path w="39" h="105">
                    <a:moveTo>
                      <a:pt x="39" y="86"/>
                    </a:moveTo>
                    <a:lnTo>
                      <a:pt x="0" y="105"/>
                    </a:lnTo>
                    <a:lnTo>
                      <a:pt x="0" y="19"/>
                    </a:lnTo>
                    <a:lnTo>
                      <a:pt x="39" y="0"/>
                    </a:lnTo>
                    <a:lnTo>
                      <a:pt x="39" y="86"/>
                    </a:lnTo>
                    <a:close/>
                  </a:path>
                </a:pathLst>
              </a:custGeom>
              <a:solidFill>
                <a:srgbClr val="0B3C68"/>
              </a:solidFill>
              <a:ln w="9525">
                <a:noFill/>
                <a:round/>
                <a:headEnd/>
                <a:tailEnd/>
              </a:ln>
            </p:spPr>
            <p:txBody>
              <a:bodyPr/>
              <a:lstStyle/>
              <a:p>
                <a:endParaRPr lang="zh-CN" altLang="en-US"/>
              </a:p>
            </p:txBody>
          </p:sp>
          <p:sp>
            <p:nvSpPr>
              <p:cNvPr id="36956" name="Freeform 58"/>
              <p:cNvSpPr>
                <a:spLocks/>
              </p:cNvSpPr>
              <p:nvPr/>
            </p:nvSpPr>
            <p:spPr bwMode="auto">
              <a:xfrm>
                <a:off x="2895" y="318"/>
                <a:ext cx="79" cy="108"/>
              </a:xfrm>
              <a:custGeom>
                <a:avLst/>
                <a:gdLst>
                  <a:gd name="T0" fmla="*/ 0 w 79"/>
                  <a:gd name="T1" fmla="*/ 86 h 108"/>
                  <a:gd name="T2" fmla="*/ 79 w 79"/>
                  <a:gd name="T3" fmla="*/ 108 h 108"/>
                  <a:gd name="T4" fmla="*/ 79 w 79"/>
                  <a:gd name="T5" fmla="*/ 22 h 108"/>
                  <a:gd name="T6" fmla="*/ 0 w 79"/>
                  <a:gd name="T7" fmla="*/ 0 h 108"/>
                  <a:gd name="T8" fmla="*/ 0 w 79"/>
                  <a:gd name="T9" fmla="*/ 86 h 108"/>
                  <a:gd name="T10" fmla="*/ 0 60000 65536"/>
                  <a:gd name="T11" fmla="*/ 0 60000 65536"/>
                  <a:gd name="T12" fmla="*/ 0 60000 65536"/>
                  <a:gd name="T13" fmla="*/ 0 60000 65536"/>
                  <a:gd name="T14" fmla="*/ 0 60000 65536"/>
                  <a:gd name="T15" fmla="*/ 0 w 79"/>
                  <a:gd name="T16" fmla="*/ 0 h 108"/>
                  <a:gd name="T17" fmla="*/ 79 w 79"/>
                  <a:gd name="T18" fmla="*/ 108 h 108"/>
                </a:gdLst>
                <a:ahLst/>
                <a:cxnLst>
                  <a:cxn ang="T10">
                    <a:pos x="T0" y="T1"/>
                  </a:cxn>
                  <a:cxn ang="T11">
                    <a:pos x="T2" y="T3"/>
                  </a:cxn>
                  <a:cxn ang="T12">
                    <a:pos x="T4" y="T5"/>
                  </a:cxn>
                  <a:cxn ang="T13">
                    <a:pos x="T6" y="T7"/>
                  </a:cxn>
                  <a:cxn ang="T14">
                    <a:pos x="T8" y="T9"/>
                  </a:cxn>
                </a:cxnLst>
                <a:rect l="T15" t="T16" r="T17" b="T18"/>
                <a:pathLst>
                  <a:path w="79" h="108">
                    <a:moveTo>
                      <a:pt x="0" y="86"/>
                    </a:moveTo>
                    <a:lnTo>
                      <a:pt x="79" y="108"/>
                    </a:lnTo>
                    <a:lnTo>
                      <a:pt x="79" y="22"/>
                    </a:lnTo>
                    <a:lnTo>
                      <a:pt x="0" y="0"/>
                    </a:lnTo>
                    <a:lnTo>
                      <a:pt x="0" y="86"/>
                    </a:lnTo>
                    <a:close/>
                  </a:path>
                </a:pathLst>
              </a:custGeom>
              <a:solidFill>
                <a:srgbClr val="5D7695"/>
              </a:solidFill>
              <a:ln w="9525">
                <a:noFill/>
                <a:round/>
                <a:headEnd/>
                <a:tailEnd/>
              </a:ln>
            </p:spPr>
            <p:txBody>
              <a:bodyPr/>
              <a:lstStyle/>
              <a:p>
                <a:endParaRPr lang="zh-CN" altLang="en-US"/>
              </a:p>
            </p:txBody>
          </p:sp>
          <p:sp>
            <p:nvSpPr>
              <p:cNvPr id="36957" name="Freeform 59"/>
              <p:cNvSpPr>
                <a:spLocks/>
              </p:cNvSpPr>
              <p:nvPr/>
            </p:nvSpPr>
            <p:spPr bwMode="auto">
              <a:xfrm>
                <a:off x="2895" y="296"/>
                <a:ext cx="118" cy="44"/>
              </a:xfrm>
              <a:custGeom>
                <a:avLst/>
                <a:gdLst>
                  <a:gd name="T0" fmla="*/ 38 w 118"/>
                  <a:gd name="T1" fmla="*/ 0 h 44"/>
                  <a:gd name="T2" fmla="*/ 118 w 118"/>
                  <a:gd name="T3" fmla="*/ 25 h 44"/>
                  <a:gd name="T4" fmla="*/ 79 w 118"/>
                  <a:gd name="T5" fmla="*/ 44 h 44"/>
                  <a:gd name="T6" fmla="*/ 0 w 118"/>
                  <a:gd name="T7" fmla="*/ 22 h 44"/>
                  <a:gd name="T8" fmla="*/ 38 w 118"/>
                  <a:gd name="T9" fmla="*/ 0 h 44"/>
                  <a:gd name="T10" fmla="*/ 0 60000 65536"/>
                  <a:gd name="T11" fmla="*/ 0 60000 65536"/>
                  <a:gd name="T12" fmla="*/ 0 60000 65536"/>
                  <a:gd name="T13" fmla="*/ 0 60000 65536"/>
                  <a:gd name="T14" fmla="*/ 0 60000 65536"/>
                  <a:gd name="T15" fmla="*/ 0 w 118"/>
                  <a:gd name="T16" fmla="*/ 0 h 44"/>
                  <a:gd name="T17" fmla="*/ 118 w 118"/>
                  <a:gd name="T18" fmla="*/ 44 h 44"/>
                </a:gdLst>
                <a:ahLst/>
                <a:cxnLst>
                  <a:cxn ang="T10">
                    <a:pos x="T0" y="T1"/>
                  </a:cxn>
                  <a:cxn ang="T11">
                    <a:pos x="T2" y="T3"/>
                  </a:cxn>
                  <a:cxn ang="T12">
                    <a:pos x="T4" y="T5"/>
                  </a:cxn>
                  <a:cxn ang="T13">
                    <a:pos x="T6" y="T7"/>
                  </a:cxn>
                  <a:cxn ang="T14">
                    <a:pos x="T8" y="T9"/>
                  </a:cxn>
                </a:cxnLst>
                <a:rect l="T15" t="T16" r="T17" b="T18"/>
                <a:pathLst>
                  <a:path w="118" h="44">
                    <a:moveTo>
                      <a:pt x="38" y="0"/>
                    </a:moveTo>
                    <a:lnTo>
                      <a:pt x="118" y="25"/>
                    </a:lnTo>
                    <a:lnTo>
                      <a:pt x="79" y="44"/>
                    </a:lnTo>
                    <a:lnTo>
                      <a:pt x="0" y="22"/>
                    </a:lnTo>
                    <a:lnTo>
                      <a:pt x="38" y="0"/>
                    </a:lnTo>
                    <a:close/>
                  </a:path>
                </a:pathLst>
              </a:custGeom>
              <a:solidFill>
                <a:srgbClr val="456488"/>
              </a:solidFill>
              <a:ln w="9525">
                <a:noFill/>
                <a:round/>
                <a:headEnd/>
                <a:tailEnd/>
              </a:ln>
            </p:spPr>
            <p:txBody>
              <a:bodyPr/>
              <a:lstStyle/>
              <a:p>
                <a:endParaRPr lang="zh-CN" altLang="en-US"/>
              </a:p>
            </p:txBody>
          </p:sp>
          <p:sp>
            <p:nvSpPr>
              <p:cNvPr id="36958" name="Freeform 60"/>
              <p:cNvSpPr>
                <a:spLocks/>
              </p:cNvSpPr>
              <p:nvPr/>
            </p:nvSpPr>
            <p:spPr bwMode="auto">
              <a:xfrm>
                <a:off x="3057" y="480"/>
                <a:ext cx="13" cy="38"/>
              </a:xfrm>
              <a:custGeom>
                <a:avLst/>
                <a:gdLst>
                  <a:gd name="T0" fmla="*/ 13 w 13"/>
                  <a:gd name="T1" fmla="*/ 38 h 38"/>
                  <a:gd name="T2" fmla="*/ 10 w 13"/>
                  <a:gd name="T3" fmla="*/ 38 h 38"/>
                  <a:gd name="T4" fmla="*/ 0 w 13"/>
                  <a:gd name="T5" fmla="*/ 0 h 38"/>
                  <a:gd name="T6" fmla="*/ 0 w 13"/>
                  <a:gd name="T7" fmla="*/ 0 h 38"/>
                  <a:gd name="T8" fmla="*/ 13 w 13"/>
                  <a:gd name="T9" fmla="*/ 38 h 38"/>
                  <a:gd name="T10" fmla="*/ 0 60000 65536"/>
                  <a:gd name="T11" fmla="*/ 0 60000 65536"/>
                  <a:gd name="T12" fmla="*/ 0 60000 65536"/>
                  <a:gd name="T13" fmla="*/ 0 60000 65536"/>
                  <a:gd name="T14" fmla="*/ 0 60000 65536"/>
                  <a:gd name="T15" fmla="*/ 0 w 13"/>
                  <a:gd name="T16" fmla="*/ 0 h 38"/>
                  <a:gd name="T17" fmla="*/ 13 w 13"/>
                  <a:gd name="T18" fmla="*/ 38 h 38"/>
                </a:gdLst>
                <a:ahLst/>
                <a:cxnLst>
                  <a:cxn ang="T10">
                    <a:pos x="T0" y="T1"/>
                  </a:cxn>
                  <a:cxn ang="T11">
                    <a:pos x="T2" y="T3"/>
                  </a:cxn>
                  <a:cxn ang="T12">
                    <a:pos x="T4" y="T5"/>
                  </a:cxn>
                  <a:cxn ang="T13">
                    <a:pos x="T6" y="T7"/>
                  </a:cxn>
                  <a:cxn ang="T14">
                    <a:pos x="T8" y="T9"/>
                  </a:cxn>
                </a:cxnLst>
                <a:rect l="T15" t="T16" r="T17" b="T18"/>
                <a:pathLst>
                  <a:path w="13" h="38">
                    <a:moveTo>
                      <a:pt x="13" y="38"/>
                    </a:moveTo>
                    <a:lnTo>
                      <a:pt x="10" y="38"/>
                    </a:lnTo>
                    <a:lnTo>
                      <a:pt x="0" y="0"/>
                    </a:lnTo>
                    <a:lnTo>
                      <a:pt x="13" y="38"/>
                    </a:lnTo>
                    <a:close/>
                  </a:path>
                </a:pathLst>
              </a:custGeom>
              <a:solidFill>
                <a:srgbClr val="456488"/>
              </a:solidFill>
              <a:ln w="9525">
                <a:noFill/>
                <a:round/>
                <a:headEnd/>
                <a:tailEnd/>
              </a:ln>
            </p:spPr>
            <p:txBody>
              <a:bodyPr/>
              <a:lstStyle/>
              <a:p>
                <a:endParaRPr lang="zh-CN" altLang="en-US"/>
              </a:p>
            </p:txBody>
          </p:sp>
          <p:sp>
            <p:nvSpPr>
              <p:cNvPr id="36959" name="Freeform 61"/>
              <p:cNvSpPr>
                <a:spLocks/>
              </p:cNvSpPr>
              <p:nvPr/>
            </p:nvSpPr>
            <p:spPr bwMode="auto">
              <a:xfrm>
                <a:off x="3035" y="480"/>
                <a:ext cx="32" cy="38"/>
              </a:xfrm>
              <a:custGeom>
                <a:avLst/>
                <a:gdLst>
                  <a:gd name="T0" fmla="*/ 0 w 32"/>
                  <a:gd name="T1" fmla="*/ 31 h 38"/>
                  <a:gd name="T2" fmla="*/ 32 w 32"/>
                  <a:gd name="T3" fmla="*/ 38 h 38"/>
                  <a:gd name="T4" fmla="*/ 22 w 32"/>
                  <a:gd name="T5" fmla="*/ 0 h 38"/>
                  <a:gd name="T6" fmla="*/ 13 w 32"/>
                  <a:gd name="T7" fmla="*/ 0 h 38"/>
                  <a:gd name="T8" fmla="*/ 0 w 32"/>
                  <a:gd name="T9" fmla="*/ 31 h 38"/>
                  <a:gd name="T10" fmla="*/ 0 60000 65536"/>
                  <a:gd name="T11" fmla="*/ 0 60000 65536"/>
                  <a:gd name="T12" fmla="*/ 0 60000 65536"/>
                  <a:gd name="T13" fmla="*/ 0 60000 65536"/>
                  <a:gd name="T14" fmla="*/ 0 60000 65536"/>
                  <a:gd name="T15" fmla="*/ 0 w 32"/>
                  <a:gd name="T16" fmla="*/ 0 h 38"/>
                  <a:gd name="T17" fmla="*/ 32 w 32"/>
                  <a:gd name="T18" fmla="*/ 38 h 38"/>
                </a:gdLst>
                <a:ahLst/>
                <a:cxnLst>
                  <a:cxn ang="T10">
                    <a:pos x="T0" y="T1"/>
                  </a:cxn>
                  <a:cxn ang="T11">
                    <a:pos x="T2" y="T3"/>
                  </a:cxn>
                  <a:cxn ang="T12">
                    <a:pos x="T4" y="T5"/>
                  </a:cxn>
                  <a:cxn ang="T13">
                    <a:pos x="T6" y="T7"/>
                  </a:cxn>
                  <a:cxn ang="T14">
                    <a:pos x="T8" y="T9"/>
                  </a:cxn>
                </a:cxnLst>
                <a:rect l="T15" t="T16" r="T17" b="T18"/>
                <a:pathLst>
                  <a:path w="32" h="38">
                    <a:moveTo>
                      <a:pt x="0" y="31"/>
                    </a:moveTo>
                    <a:lnTo>
                      <a:pt x="32" y="38"/>
                    </a:lnTo>
                    <a:lnTo>
                      <a:pt x="22" y="0"/>
                    </a:lnTo>
                    <a:lnTo>
                      <a:pt x="13" y="0"/>
                    </a:lnTo>
                    <a:lnTo>
                      <a:pt x="0" y="31"/>
                    </a:lnTo>
                    <a:close/>
                  </a:path>
                </a:pathLst>
              </a:custGeom>
              <a:solidFill>
                <a:srgbClr val="8BA6BD"/>
              </a:solidFill>
              <a:ln w="9525">
                <a:noFill/>
                <a:round/>
                <a:headEnd/>
                <a:tailEnd/>
              </a:ln>
            </p:spPr>
            <p:txBody>
              <a:bodyPr/>
              <a:lstStyle/>
              <a:p>
                <a:endParaRPr lang="zh-CN" altLang="en-US"/>
              </a:p>
            </p:txBody>
          </p:sp>
          <p:sp>
            <p:nvSpPr>
              <p:cNvPr id="36960" name="Freeform 62"/>
              <p:cNvSpPr>
                <a:spLocks/>
              </p:cNvSpPr>
              <p:nvPr/>
            </p:nvSpPr>
            <p:spPr bwMode="auto">
              <a:xfrm>
                <a:off x="3048" y="476"/>
                <a:ext cx="9" cy="4"/>
              </a:xfrm>
              <a:custGeom>
                <a:avLst/>
                <a:gdLst>
                  <a:gd name="T0" fmla="*/ 0 w 9"/>
                  <a:gd name="T1" fmla="*/ 0 h 4"/>
                  <a:gd name="T2" fmla="*/ 9 w 9"/>
                  <a:gd name="T3" fmla="*/ 4 h 4"/>
                  <a:gd name="T4" fmla="*/ 9 w 9"/>
                  <a:gd name="T5" fmla="*/ 4 h 4"/>
                  <a:gd name="T6" fmla="*/ 0 w 9"/>
                  <a:gd name="T7" fmla="*/ 4 h 4"/>
                  <a:gd name="T8" fmla="*/ 0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0" y="0"/>
                    </a:moveTo>
                    <a:lnTo>
                      <a:pt x="9" y="4"/>
                    </a:lnTo>
                    <a:lnTo>
                      <a:pt x="0" y="4"/>
                    </a:lnTo>
                    <a:lnTo>
                      <a:pt x="0" y="0"/>
                    </a:lnTo>
                    <a:close/>
                  </a:path>
                </a:pathLst>
              </a:custGeom>
              <a:solidFill>
                <a:srgbClr val="5D7695"/>
              </a:solidFill>
              <a:ln w="9525">
                <a:noFill/>
                <a:round/>
                <a:headEnd/>
                <a:tailEnd/>
              </a:ln>
            </p:spPr>
            <p:txBody>
              <a:bodyPr/>
              <a:lstStyle/>
              <a:p>
                <a:endParaRPr lang="zh-CN" altLang="en-US"/>
              </a:p>
            </p:txBody>
          </p:sp>
          <p:sp>
            <p:nvSpPr>
              <p:cNvPr id="36961" name="Freeform 63"/>
              <p:cNvSpPr>
                <a:spLocks/>
              </p:cNvSpPr>
              <p:nvPr/>
            </p:nvSpPr>
            <p:spPr bwMode="auto">
              <a:xfrm>
                <a:off x="3057" y="271"/>
                <a:ext cx="1" cy="243"/>
              </a:xfrm>
              <a:custGeom>
                <a:avLst/>
                <a:gdLst>
                  <a:gd name="T0" fmla="*/ 0 w 1"/>
                  <a:gd name="T1" fmla="*/ 243 h 243"/>
                  <a:gd name="T2" fmla="*/ 0 w 1"/>
                  <a:gd name="T3" fmla="*/ 243 h 243"/>
                  <a:gd name="T4" fmla="*/ 0 w 1"/>
                  <a:gd name="T5" fmla="*/ 3 h 243"/>
                  <a:gd name="T6" fmla="*/ 0 w 1"/>
                  <a:gd name="T7" fmla="*/ 0 h 243"/>
                  <a:gd name="T8" fmla="*/ 0 w 1"/>
                  <a:gd name="T9" fmla="*/ 243 h 243"/>
                  <a:gd name="T10" fmla="*/ 0 60000 65536"/>
                  <a:gd name="T11" fmla="*/ 0 60000 65536"/>
                  <a:gd name="T12" fmla="*/ 0 60000 65536"/>
                  <a:gd name="T13" fmla="*/ 0 60000 65536"/>
                  <a:gd name="T14" fmla="*/ 0 60000 65536"/>
                  <a:gd name="T15" fmla="*/ 0 w 1"/>
                  <a:gd name="T16" fmla="*/ 0 h 243"/>
                  <a:gd name="T17" fmla="*/ 1 w 1"/>
                  <a:gd name="T18" fmla="*/ 243 h 243"/>
                </a:gdLst>
                <a:ahLst/>
                <a:cxnLst>
                  <a:cxn ang="T10">
                    <a:pos x="T0" y="T1"/>
                  </a:cxn>
                  <a:cxn ang="T11">
                    <a:pos x="T2" y="T3"/>
                  </a:cxn>
                  <a:cxn ang="T12">
                    <a:pos x="T4" y="T5"/>
                  </a:cxn>
                  <a:cxn ang="T13">
                    <a:pos x="T6" y="T7"/>
                  </a:cxn>
                  <a:cxn ang="T14">
                    <a:pos x="T8" y="T9"/>
                  </a:cxn>
                </a:cxnLst>
                <a:rect l="T15" t="T16" r="T17" b="T18"/>
                <a:pathLst>
                  <a:path w="1" h="243">
                    <a:moveTo>
                      <a:pt x="0" y="243"/>
                    </a:moveTo>
                    <a:lnTo>
                      <a:pt x="0" y="243"/>
                    </a:lnTo>
                    <a:lnTo>
                      <a:pt x="0" y="3"/>
                    </a:lnTo>
                    <a:lnTo>
                      <a:pt x="0" y="0"/>
                    </a:lnTo>
                    <a:lnTo>
                      <a:pt x="0" y="243"/>
                    </a:lnTo>
                    <a:close/>
                  </a:path>
                </a:pathLst>
              </a:custGeom>
              <a:solidFill>
                <a:srgbClr val="456488"/>
              </a:solidFill>
              <a:ln w="9525">
                <a:noFill/>
                <a:round/>
                <a:headEnd/>
                <a:tailEnd/>
              </a:ln>
            </p:spPr>
            <p:txBody>
              <a:bodyPr/>
              <a:lstStyle/>
              <a:p>
                <a:endParaRPr lang="zh-CN" altLang="en-US"/>
              </a:p>
            </p:txBody>
          </p:sp>
          <p:sp>
            <p:nvSpPr>
              <p:cNvPr id="36962" name="Freeform 64"/>
              <p:cNvSpPr>
                <a:spLocks/>
              </p:cNvSpPr>
              <p:nvPr/>
            </p:nvSpPr>
            <p:spPr bwMode="auto">
              <a:xfrm>
                <a:off x="3048" y="271"/>
                <a:ext cx="9" cy="243"/>
              </a:xfrm>
              <a:custGeom>
                <a:avLst/>
                <a:gdLst>
                  <a:gd name="T0" fmla="*/ 0 w 9"/>
                  <a:gd name="T1" fmla="*/ 243 h 243"/>
                  <a:gd name="T2" fmla="*/ 9 w 9"/>
                  <a:gd name="T3" fmla="*/ 243 h 243"/>
                  <a:gd name="T4" fmla="*/ 9 w 9"/>
                  <a:gd name="T5" fmla="*/ 3 h 243"/>
                  <a:gd name="T6" fmla="*/ 0 w 9"/>
                  <a:gd name="T7" fmla="*/ 0 h 243"/>
                  <a:gd name="T8" fmla="*/ 0 w 9"/>
                  <a:gd name="T9" fmla="*/ 243 h 243"/>
                  <a:gd name="T10" fmla="*/ 0 60000 65536"/>
                  <a:gd name="T11" fmla="*/ 0 60000 65536"/>
                  <a:gd name="T12" fmla="*/ 0 60000 65536"/>
                  <a:gd name="T13" fmla="*/ 0 60000 65536"/>
                  <a:gd name="T14" fmla="*/ 0 60000 65536"/>
                  <a:gd name="T15" fmla="*/ 0 w 9"/>
                  <a:gd name="T16" fmla="*/ 0 h 243"/>
                  <a:gd name="T17" fmla="*/ 9 w 9"/>
                  <a:gd name="T18" fmla="*/ 243 h 243"/>
                </a:gdLst>
                <a:ahLst/>
                <a:cxnLst>
                  <a:cxn ang="T10">
                    <a:pos x="T0" y="T1"/>
                  </a:cxn>
                  <a:cxn ang="T11">
                    <a:pos x="T2" y="T3"/>
                  </a:cxn>
                  <a:cxn ang="T12">
                    <a:pos x="T4" y="T5"/>
                  </a:cxn>
                  <a:cxn ang="T13">
                    <a:pos x="T6" y="T7"/>
                  </a:cxn>
                  <a:cxn ang="T14">
                    <a:pos x="T8" y="T9"/>
                  </a:cxn>
                </a:cxnLst>
                <a:rect l="T15" t="T16" r="T17" b="T18"/>
                <a:pathLst>
                  <a:path w="9" h="243">
                    <a:moveTo>
                      <a:pt x="0" y="243"/>
                    </a:moveTo>
                    <a:lnTo>
                      <a:pt x="9" y="243"/>
                    </a:lnTo>
                    <a:lnTo>
                      <a:pt x="9" y="3"/>
                    </a:lnTo>
                    <a:lnTo>
                      <a:pt x="0" y="0"/>
                    </a:lnTo>
                    <a:lnTo>
                      <a:pt x="0" y="243"/>
                    </a:lnTo>
                    <a:close/>
                  </a:path>
                </a:pathLst>
              </a:custGeom>
              <a:solidFill>
                <a:srgbClr val="8BA6BD"/>
              </a:solidFill>
              <a:ln w="9525">
                <a:noFill/>
                <a:round/>
                <a:headEnd/>
                <a:tailEnd/>
              </a:ln>
            </p:spPr>
            <p:txBody>
              <a:bodyPr/>
              <a:lstStyle/>
              <a:p>
                <a:endParaRPr lang="zh-CN" altLang="en-US"/>
              </a:p>
            </p:txBody>
          </p:sp>
          <p:sp>
            <p:nvSpPr>
              <p:cNvPr id="36963" name="Freeform 65"/>
              <p:cNvSpPr>
                <a:spLocks/>
              </p:cNvSpPr>
              <p:nvPr/>
            </p:nvSpPr>
            <p:spPr bwMode="auto">
              <a:xfrm>
                <a:off x="3048" y="271"/>
                <a:ext cx="9" cy="3"/>
              </a:xfrm>
              <a:custGeom>
                <a:avLst/>
                <a:gdLst>
                  <a:gd name="T0" fmla="*/ 0 w 9"/>
                  <a:gd name="T1" fmla="*/ 0 h 3"/>
                  <a:gd name="T2" fmla="*/ 9 w 9"/>
                  <a:gd name="T3" fmla="*/ 0 h 3"/>
                  <a:gd name="T4" fmla="*/ 9 w 9"/>
                  <a:gd name="T5" fmla="*/ 3 h 3"/>
                  <a:gd name="T6" fmla="*/ 0 w 9"/>
                  <a:gd name="T7" fmla="*/ 0 h 3"/>
                  <a:gd name="T8" fmla="*/ 0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0" y="0"/>
                    </a:moveTo>
                    <a:lnTo>
                      <a:pt x="9" y="0"/>
                    </a:lnTo>
                    <a:lnTo>
                      <a:pt x="9" y="3"/>
                    </a:lnTo>
                    <a:lnTo>
                      <a:pt x="0" y="0"/>
                    </a:lnTo>
                    <a:close/>
                  </a:path>
                </a:pathLst>
              </a:custGeom>
              <a:solidFill>
                <a:srgbClr val="5D7695"/>
              </a:solidFill>
              <a:ln w="9525">
                <a:noFill/>
                <a:round/>
                <a:headEnd/>
                <a:tailEnd/>
              </a:ln>
            </p:spPr>
            <p:txBody>
              <a:bodyPr/>
              <a:lstStyle/>
              <a:p>
                <a:endParaRPr lang="zh-CN" altLang="en-US"/>
              </a:p>
            </p:txBody>
          </p:sp>
          <p:sp>
            <p:nvSpPr>
              <p:cNvPr id="36964" name="Freeform 66"/>
              <p:cNvSpPr>
                <a:spLocks/>
              </p:cNvSpPr>
              <p:nvPr/>
            </p:nvSpPr>
            <p:spPr bwMode="auto">
              <a:xfrm>
                <a:off x="3003" y="432"/>
                <a:ext cx="38" cy="57"/>
              </a:xfrm>
              <a:custGeom>
                <a:avLst/>
                <a:gdLst>
                  <a:gd name="T0" fmla="*/ 1203 w 12"/>
                  <a:gd name="T1" fmla="*/ 92 h 18"/>
                  <a:gd name="T2" fmla="*/ 792 w 12"/>
                  <a:gd name="T3" fmla="*/ 0 h 18"/>
                  <a:gd name="T4" fmla="*/ 792 w 12"/>
                  <a:gd name="T5" fmla="*/ 0 h 18"/>
                  <a:gd name="T6" fmla="*/ 792 w 12"/>
                  <a:gd name="T7" fmla="*/ 0 h 18"/>
                  <a:gd name="T8" fmla="*/ 101 w 12"/>
                  <a:gd name="T9" fmla="*/ 703 h 18"/>
                  <a:gd name="T10" fmla="*/ 510 w 12"/>
                  <a:gd name="T11" fmla="*/ 1615 h 18"/>
                  <a:gd name="T12" fmla="*/ 510 w 12"/>
                  <a:gd name="T13" fmla="*/ 1615 h 18"/>
                  <a:gd name="T14" fmla="*/ 510 w 12"/>
                  <a:gd name="T15" fmla="*/ 1713 h 18"/>
                  <a:gd name="T16" fmla="*/ 510 w 12"/>
                  <a:gd name="T17" fmla="*/ 1713 h 18"/>
                  <a:gd name="T18" fmla="*/ 510 w 12"/>
                  <a:gd name="T19" fmla="*/ 1713 h 18"/>
                  <a:gd name="T20" fmla="*/ 922 w 12"/>
                  <a:gd name="T21" fmla="*/ 1805 h 18"/>
                  <a:gd name="T22" fmla="*/ 1203 w 12"/>
                  <a:gd name="T23" fmla="*/ 9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8"/>
                  <a:gd name="T38" fmla="*/ 12 w 12"/>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8">
                    <a:moveTo>
                      <a:pt x="12" y="1"/>
                    </a:moveTo>
                    <a:cubicBezTo>
                      <a:pt x="8" y="0"/>
                      <a:pt x="8" y="0"/>
                      <a:pt x="8" y="0"/>
                    </a:cubicBezTo>
                    <a:cubicBezTo>
                      <a:pt x="8" y="0"/>
                      <a:pt x="8" y="0"/>
                      <a:pt x="8" y="0"/>
                    </a:cubicBezTo>
                    <a:cubicBezTo>
                      <a:pt x="8" y="0"/>
                      <a:pt x="8" y="0"/>
                      <a:pt x="8" y="0"/>
                    </a:cubicBezTo>
                    <a:cubicBezTo>
                      <a:pt x="5" y="0"/>
                      <a:pt x="2" y="3"/>
                      <a:pt x="1" y="7"/>
                    </a:cubicBezTo>
                    <a:cubicBezTo>
                      <a:pt x="0" y="12"/>
                      <a:pt x="2" y="16"/>
                      <a:pt x="5" y="16"/>
                    </a:cubicBezTo>
                    <a:cubicBezTo>
                      <a:pt x="5" y="16"/>
                      <a:pt x="5" y="16"/>
                      <a:pt x="5" y="16"/>
                    </a:cubicBezTo>
                    <a:cubicBezTo>
                      <a:pt x="5" y="17"/>
                      <a:pt x="5" y="17"/>
                      <a:pt x="5" y="17"/>
                    </a:cubicBezTo>
                    <a:cubicBezTo>
                      <a:pt x="5" y="17"/>
                      <a:pt x="5" y="17"/>
                      <a:pt x="5" y="17"/>
                    </a:cubicBezTo>
                    <a:cubicBezTo>
                      <a:pt x="5" y="17"/>
                      <a:pt x="5" y="17"/>
                      <a:pt x="5" y="17"/>
                    </a:cubicBezTo>
                    <a:cubicBezTo>
                      <a:pt x="9" y="18"/>
                      <a:pt x="9" y="18"/>
                      <a:pt x="9" y="18"/>
                    </a:cubicBezTo>
                    <a:lnTo>
                      <a:pt x="12" y="1"/>
                    </a:lnTo>
                    <a:close/>
                  </a:path>
                </a:pathLst>
              </a:custGeom>
              <a:solidFill>
                <a:srgbClr val="5D7695"/>
              </a:solidFill>
              <a:ln w="9525">
                <a:noFill/>
                <a:round/>
                <a:headEnd/>
                <a:tailEnd/>
              </a:ln>
            </p:spPr>
            <p:txBody>
              <a:bodyPr/>
              <a:lstStyle/>
              <a:p>
                <a:endParaRPr lang="zh-CN" altLang="en-US"/>
              </a:p>
            </p:txBody>
          </p:sp>
          <p:sp>
            <p:nvSpPr>
              <p:cNvPr id="36965" name="Freeform 67"/>
              <p:cNvSpPr>
                <a:spLocks/>
              </p:cNvSpPr>
              <p:nvPr/>
            </p:nvSpPr>
            <p:spPr bwMode="auto">
              <a:xfrm>
                <a:off x="3013" y="432"/>
                <a:ext cx="47" cy="60"/>
              </a:xfrm>
              <a:custGeom>
                <a:avLst/>
                <a:gdLst>
                  <a:gd name="T0" fmla="*/ 1354 w 15"/>
                  <a:gd name="T1" fmla="*/ 1108 h 19"/>
                  <a:gd name="T2" fmla="*/ 589 w 15"/>
                  <a:gd name="T3" fmla="*/ 1794 h 19"/>
                  <a:gd name="T4" fmla="*/ 88 w 15"/>
                  <a:gd name="T5" fmla="*/ 786 h 19"/>
                  <a:gd name="T6" fmla="*/ 865 w 15"/>
                  <a:gd name="T7" fmla="*/ 88 h 19"/>
                  <a:gd name="T8" fmla="*/ 1354 w 15"/>
                  <a:gd name="T9" fmla="*/ 1108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4" y="11"/>
                    </a:moveTo>
                    <a:cubicBezTo>
                      <a:pt x="13" y="16"/>
                      <a:pt x="9" y="19"/>
                      <a:pt x="6" y="18"/>
                    </a:cubicBezTo>
                    <a:cubicBezTo>
                      <a:pt x="2" y="17"/>
                      <a:pt x="0" y="13"/>
                      <a:pt x="1" y="8"/>
                    </a:cubicBezTo>
                    <a:cubicBezTo>
                      <a:pt x="2" y="3"/>
                      <a:pt x="6" y="0"/>
                      <a:pt x="9" y="1"/>
                    </a:cubicBezTo>
                    <a:cubicBezTo>
                      <a:pt x="13" y="2"/>
                      <a:pt x="15" y="6"/>
                      <a:pt x="14" y="11"/>
                    </a:cubicBezTo>
                  </a:path>
                </a:pathLst>
              </a:custGeom>
              <a:solidFill>
                <a:srgbClr val="0B3C68"/>
              </a:solidFill>
              <a:ln w="9525">
                <a:noFill/>
                <a:round/>
                <a:headEnd/>
                <a:tailEnd/>
              </a:ln>
            </p:spPr>
            <p:txBody>
              <a:bodyPr/>
              <a:lstStyle/>
              <a:p>
                <a:endParaRPr lang="zh-CN" altLang="en-US"/>
              </a:p>
            </p:txBody>
          </p:sp>
          <p:sp>
            <p:nvSpPr>
              <p:cNvPr id="36966" name="Freeform 68"/>
              <p:cNvSpPr>
                <a:spLocks/>
              </p:cNvSpPr>
              <p:nvPr/>
            </p:nvSpPr>
            <p:spPr bwMode="auto">
              <a:xfrm>
                <a:off x="3054" y="280"/>
                <a:ext cx="38" cy="101"/>
              </a:xfrm>
              <a:custGeom>
                <a:avLst/>
                <a:gdLst>
                  <a:gd name="T0" fmla="*/ 38 w 38"/>
                  <a:gd name="T1" fmla="*/ 82 h 101"/>
                  <a:gd name="T2" fmla="*/ 0 w 38"/>
                  <a:gd name="T3" fmla="*/ 101 h 101"/>
                  <a:gd name="T4" fmla="*/ 0 w 38"/>
                  <a:gd name="T5" fmla="*/ 22 h 101"/>
                  <a:gd name="T6" fmla="*/ 38 w 38"/>
                  <a:gd name="T7" fmla="*/ 0 h 101"/>
                  <a:gd name="T8" fmla="*/ 38 w 38"/>
                  <a:gd name="T9" fmla="*/ 82 h 101"/>
                  <a:gd name="T10" fmla="*/ 0 60000 65536"/>
                  <a:gd name="T11" fmla="*/ 0 60000 65536"/>
                  <a:gd name="T12" fmla="*/ 0 60000 65536"/>
                  <a:gd name="T13" fmla="*/ 0 60000 65536"/>
                  <a:gd name="T14" fmla="*/ 0 60000 65536"/>
                  <a:gd name="T15" fmla="*/ 0 w 38"/>
                  <a:gd name="T16" fmla="*/ 0 h 101"/>
                  <a:gd name="T17" fmla="*/ 38 w 38"/>
                  <a:gd name="T18" fmla="*/ 101 h 101"/>
                </a:gdLst>
                <a:ahLst/>
                <a:cxnLst>
                  <a:cxn ang="T10">
                    <a:pos x="T0" y="T1"/>
                  </a:cxn>
                  <a:cxn ang="T11">
                    <a:pos x="T2" y="T3"/>
                  </a:cxn>
                  <a:cxn ang="T12">
                    <a:pos x="T4" y="T5"/>
                  </a:cxn>
                  <a:cxn ang="T13">
                    <a:pos x="T6" y="T7"/>
                  </a:cxn>
                  <a:cxn ang="T14">
                    <a:pos x="T8" y="T9"/>
                  </a:cxn>
                </a:cxnLst>
                <a:rect l="T15" t="T16" r="T17" b="T18"/>
                <a:pathLst>
                  <a:path w="38" h="101">
                    <a:moveTo>
                      <a:pt x="38" y="82"/>
                    </a:moveTo>
                    <a:lnTo>
                      <a:pt x="0" y="101"/>
                    </a:lnTo>
                    <a:lnTo>
                      <a:pt x="0" y="22"/>
                    </a:lnTo>
                    <a:lnTo>
                      <a:pt x="38" y="0"/>
                    </a:lnTo>
                    <a:lnTo>
                      <a:pt x="38" y="82"/>
                    </a:lnTo>
                    <a:close/>
                  </a:path>
                </a:pathLst>
              </a:custGeom>
              <a:solidFill>
                <a:srgbClr val="456488"/>
              </a:solidFill>
              <a:ln w="9525">
                <a:noFill/>
                <a:round/>
                <a:headEnd/>
                <a:tailEnd/>
              </a:ln>
            </p:spPr>
            <p:txBody>
              <a:bodyPr/>
              <a:lstStyle/>
              <a:p>
                <a:endParaRPr lang="zh-CN" altLang="en-US"/>
              </a:p>
            </p:txBody>
          </p:sp>
          <p:sp>
            <p:nvSpPr>
              <p:cNvPr id="36967" name="Freeform 69"/>
              <p:cNvSpPr>
                <a:spLocks/>
              </p:cNvSpPr>
              <p:nvPr/>
            </p:nvSpPr>
            <p:spPr bwMode="auto">
              <a:xfrm>
                <a:off x="2994" y="283"/>
                <a:ext cx="60" cy="98"/>
              </a:xfrm>
              <a:custGeom>
                <a:avLst/>
                <a:gdLst>
                  <a:gd name="T0" fmla="*/ 0 w 60"/>
                  <a:gd name="T1" fmla="*/ 79 h 98"/>
                  <a:gd name="T2" fmla="*/ 60 w 60"/>
                  <a:gd name="T3" fmla="*/ 98 h 98"/>
                  <a:gd name="T4" fmla="*/ 60 w 60"/>
                  <a:gd name="T5" fmla="*/ 19 h 98"/>
                  <a:gd name="T6" fmla="*/ 0 w 60"/>
                  <a:gd name="T7" fmla="*/ 0 h 98"/>
                  <a:gd name="T8" fmla="*/ 0 w 60"/>
                  <a:gd name="T9" fmla="*/ 79 h 98"/>
                  <a:gd name="T10" fmla="*/ 0 60000 65536"/>
                  <a:gd name="T11" fmla="*/ 0 60000 65536"/>
                  <a:gd name="T12" fmla="*/ 0 60000 65536"/>
                  <a:gd name="T13" fmla="*/ 0 60000 65536"/>
                  <a:gd name="T14" fmla="*/ 0 60000 65536"/>
                  <a:gd name="T15" fmla="*/ 0 w 60"/>
                  <a:gd name="T16" fmla="*/ 0 h 98"/>
                  <a:gd name="T17" fmla="*/ 60 w 60"/>
                  <a:gd name="T18" fmla="*/ 98 h 98"/>
                </a:gdLst>
                <a:ahLst/>
                <a:cxnLst>
                  <a:cxn ang="T10">
                    <a:pos x="T0" y="T1"/>
                  </a:cxn>
                  <a:cxn ang="T11">
                    <a:pos x="T2" y="T3"/>
                  </a:cxn>
                  <a:cxn ang="T12">
                    <a:pos x="T4" y="T5"/>
                  </a:cxn>
                  <a:cxn ang="T13">
                    <a:pos x="T6" y="T7"/>
                  </a:cxn>
                  <a:cxn ang="T14">
                    <a:pos x="T8" y="T9"/>
                  </a:cxn>
                </a:cxnLst>
                <a:rect l="T15" t="T16" r="T17" b="T18"/>
                <a:pathLst>
                  <a:path w="60" h="98">
                    <a:moveTo>
                      <a:pt x="0" y="79"/>
                    </a:moveTo>
                    <a:lnTo>
                      <a:pt x="60" y="98"/>
                    </a:lnTo>
                    <a:lnTo>
                      <a:pt x="60" y="19"/>
                    </a:lnTo>
                    <a:lnTo>
                      <a:pt x="0" y="0"/>
                    </a:lnTo>
                    <a:lnTo>
                      <a:pt x="0" y="79"/>
                    </a:lnTo>
                    <a:close/>
                  </a:path>
                </a:pathLst>
              </a:custGeom>
              <a:solidFill>
                <a:srgbClr val="8BA6BD"/>
              </a:solidFill>
              <a:ln w="9525">
                <a:noFill/>
                <a:round/>
                <a:headEnd/>
                <a:tailEnd/>
              </a:ln>
            </p:spPr>
            <p:txBody>
              <a:bodyPr/>
              <a:lstStyle/>
              <a:p>
                <a:endParaRPr lang="zh-CN" altLang="en-US"/>
              </a:p>
            </p:txBody>
          </p:sp>
          <p:sp>
            <p:nvSpPr>
              <p:cNvPr id="36968" name="Freeform 70"/>
              <p:cNvSpPr>
                <a:spLocks/>
              </p:cNvSpPr>
              <p:nvPr/>
            </p:nvSpPr>
            <p:spPr bwMode="auto">
              <a:xfrm>
                <a:off x="2994" y="261"/>
                <a:ext cx="98" cy="41"/>
              </a:xfrm>
              <a:custGeom>
                <a:avLst/>
                <a:gdLst>
                  <a:gd name="T0" fmla="*/ 41 w 98"/>
                  <a:gd name="T1" fmla="*/ 0 h 41"/>
                  <a:gd name="T2" fmla="*/ 98 w 98"/>
                  <a:gd name="T3" fmla="*/ 19 h 41"/>
                  <a:gd name="T4" fmla="*/ 60 w 98"/>
                  <a:gd name="T5" fmla="*/ 41 h 41"/>
                  <a:gd name="T6" fmla="*/ 0 w 98"/>
                  <a:gd name="T7" fmla="*/ 22 h 41"/>
                  <a:gd name="T8" fmla="*/ 41 w 98"/>
                  <a:gd name="T9" fmla="*/ 0 h 41"/>
                  <a:gd name="T10" fmla="*/ 0 60000 65536"/>
                  <a:gd name="T11" fmla="*/ 0 60000 65536"/>
                  <a:gd name="T12" fmla="*/ 0 60000 65536"/>
                  <a:gd name="T13" fmla="*/ 0 60000 65536"/>
                  <a:gd name="T14" fmla="*/ 0 60000 65536"/>
                  <a:gd name="T15" fmla="*/ 0 w 98"/>
                  <a:gd name="T16" fmla="*/ 0 h 41"/>
                  <a:gd name="T17" fmla="*/ 98 w 98"/>
                  <a:gd name="T18" fmla="*/ 41 h 41"/>
                </a:gdLst>
                <a:ahLst/>
                <a:cxnLst>
                  <a:cxn ang="T10">
                    <a:pos x="T0" y="T1"/>
                  </a:cxn>
                  <a:cxn ang="T11">
                    <a:pos x="T2" y="T3"/>
                  </a:cxn>
                  <a:cxn ang="T12">
                    <a:pos x="T4" y="T5"/>
                  </a:cxn>
                  <a:cxn ang="T13">
                    <a:pos x="T6" y="T7"/>
                  </a:cxn>
                  <a:cxn ang="T14">
                    <a:pos x="T8" y="T9"/>
                  </a:cxn>
                </a:cxnLst>
                <a:rect l="T15" t="T16" r="T17" b="T18"/>
                <a:pathLst>
                  <a:path w="98" h="41">
                    <a:moveTo>
                      <a:pt x="41" y="0"/>
                    </a:moveTo>
                    <a:lnTo>
                      <a:pt x="98" y="19"/>
                    </a:lnTo>
                    <a:lnTo>
                      <a:pt x="60" y="41"/>
                    </a:lnTo>
                    <a:lnTo>
                      <a:pt x="0" y="22"/>
                    </a:lnTo>
                    <a:lnTo>
                      <a:pt x="41" y="0"/>
                    </a:lnTo>
                    <a:close/>
                  </a:path>
                </a:pathLst>
              </a:custGeom>
              <a:solidFill>
                <a:srgbClr val="5D7695"/>
              </a:solidFill>
              <a:ln w="9525">
                <a:noFill/>
                <a:round/>
                <a:headEnd/>
                <a:tailEnd/>
              </a:ln>
            </p:spPr>
            <p:txBody>
              <a:bodyPr/>
              <a:lstStyle/>
              <a:p>
                <a:endParaRPr lang="zh-CN" altLang="en-US"/>
              </a:p>
            </p:txBody>
          </p:sp>
          <p:sp>
            <p:nvSpPr>
              <p:cNvPr id="36969" name="Freeform 71"/>
              <p:cNvSpPr>
                <a:spLocks/>
              </p:cNvSpPr>
              <p:nvPr/>
            </p:nvSpPr>
            <p:spPr bwMode="auto">
              <a:xfrm>
                <a:off x="3076" y="290"/>
                <a:ext cx="13" cy="72"/>
              </a:xfrm>
              <a:custGeom>
                <a:avLst/>
                <a:gdLst>
                  <a:gd name="T0" fmla="*/ 13 w 13"/>
                  <a:gd name="T1" fmla="*/ 63 h 72"/>
                  <a:gd name="T2" fmla="*/ 0 w 13"/>
                  <a:gd name="T3" fmla="*/ 72 h 72"/>
                  <a:gd name="T4" fmla="*/ 0 w 13"/>
                  <a:gd name="T5" fmla="*/ 6 h 72"/>
                  <a:gd name="T6" fmla="*/ 13 w 13"/>
                  <a:gd name="T7" fmla="*/ 0 h 72"/>
                  <a:gd name="T8" fmla="*/ 13 w 13"/>
                  <a:gd name="T9" fmla="*/ 63 h 72"/>
                  <a:gd name="T10" fmla="*/ 0 60000 65536"/>
                  <a:gd name="T11" fmla="*/ 0 60000 65536"/>
                  <a:gd name="T12" fmla="*/ 0 60000 65536"/>
                  <a:gd name="T13" fmla="*/ 0 60000 65536"/>
                  <a:gd name="T14" fmla="*/ 0 60000 65536"/>
                  <a:gd name="T15" fmla="*/ 0 w 13"/>
                  <a:gd name="T16" fmla="*/ 0 h 72"/>
                  <a:gd name="T17" fmla="*/ 13 w 13"/>
                  <a:gd name="T18" fmla="*/ 72 h 72"/>
                </a:gdLst>
                <a:ahLst/>
                <a:cxnLst>
                  <a:cxn ang="T10">
                    <a:pos x="T0" y="T1"/>
                  </a:cxn>
                  <a:cxn ang="T11">
                    <a:pos x="T2" y="T3"/>
                  </a:cxn>
                  <a:cxn ang="T12">
                    <a:pos x="T4" y="T5"/>
                  </a:cxn>
                  <a:cxn ang="T13">
                    <a:pos x="T6" y="T7"/>
                  </a:cxn>
                  <a:cxn ang="T14">
                    <a:pos x="T8" y="T9"/>
                  </a:cxn>
                </a:cxnLst>
                <a:rect l="T15" t="T16" r="T17" b="T18"/>
                <a:pathLst>
                  <a:path w="13" h="72">
                    <a:moveTo>
                      <a:pt x="13" y="63"/>
                    </a:moveTo>
                    <a:lnTo>
                      <a:pt x="0" y="72"/>
                    </a:lnTo>
                    <a:lnTo>
                      <a:pt x="0" y="6"/>
                    </a:lnTo>
                    <a:lnTo>
                      <a:pt x="13" y="0"/>
                    </a:lnTo>
                    <a:lnTo>
                      <a:pt x="13" y="63"/>
                    </a:lnTo>
                    <a:close/>
                  </a:path>
                </a:pathLst>
              </a:custGeom>
              <a:solidFill>
                <a:srgbClr val="0B3C68"/>
              </a:solidFill>
              <a:ln w="9525">
                <a:noFill/>
                <a:round/>
                <a:headEnd/>
                <a:tailEnd/>
              </a:ln>
            </p:spPr>
            <p:txBody>
              <a:bodyPr/>
              <a:lstStyle/>
              <a:p>
                <a:endParaRPr lang="zh-CN" altLang="en-US"/>
              </a:p>
            </p:txBody>
          </p:sp>
          <p:sp>
            <p:nvSpPr>
              <p:cNvPr id="36970" name="Freeform 72"/>
              <p:cNvSpPr>
                <a:spLocks/>
              </p:cNvSpPr>
              <p:nvPr/>
            </p:nvSpPr>
            <p:spPr bwMode="auto">
              <a:xfrm>
                <a:off x="3057" y="296"/>
                <a:ext cx="16" cy="22"/>
              </a:xfrm>
              <a:custGeom>
                <a:avLst/>
                <a:gdLst>
                  <a:gd name="T0" fmla="*/ 16 w 16"/>
                  <a:gd name="T1" fmla="*/ 13 h 22"/>
                  <a:gd name="T2" fmla="*/ 0 w 16"/>
                  <a:gd name="T3" fmla="*/ 22 h 22"/>
                  <a:gd name="T4" fmla="*/ 0 w 16"/>
                  <a:gd name="T5" fmla="*/ 9 h 22"/>
                  <a:gd name="T6" fmla="*/ 16 w 16"/>
                  <a:gd name="T7" fmla="*/ 0 h 22"/>
                  <a:gd name="T8" fmla="*/ 16 w 16"/>
                  <a:gd name="T9" fmla="*/ 13 h 22"/>
                  <a:gd name="T10" fmla="*/ 0 60000 65536"/>
                  <a:gd name="T11" fmla="*/ 0 60000 65536"/>
                  <a:gd name="T12" fmla="*/ 0 60000 65536"/>
                  <a:gd name="T13" fmla="*/ 0 60000 65536"/>
                  <a:gd name="T14" fmla="*/ 0 60000 65536"/>
                  <a:gd name="T15" fmla="*/ 0 w 16"/>
                  <a:gd name="T16" fmla="*/ 0 h 22"/>
                  <a:gd name="T17" fmla="*/ 16 w 16"/>
                  <a:gd name="T18" fmla="*/ 22 h 22"/>
                </a:gdLst>
                <a:ahLst/>
                <a:cxnLst>
                  <a:cxn ang="T10">
                    <a:pos x="T0" y="T1"/>
                  </a:cxn>
                  <a:cxn ang="T11">
                    <a:pos x="T2" y="T3"/>
                  </a:cxn>
                  <a:cxn ang="T12">
                    <a:pos x="T4" y="T5"/>
                  </a:cxn>
                  <a:cxn ang="T13">
                    <a:pos x="T6" y="T7"/>
                  </a:cxn>
                  <a:cxn ang="T14">
                    <a:pos x="T8" y="T9"/>
                  </a:cxn>
                </a:cxnLst>
                <a:rect l="T15" t="T16" r="T17" b="T18"/>
                <a:pathLst>
                  <a:path w="16" h="22">
                    <a:moveTo>
                      <a:pt x="16" y="13"/>
                    </a:moveTo>
                    <a:lnTo>
                      <a:pt x="0" y="22"/>
                    </a:lnTo>
                    <a:lnTo>
                      <a:pt x="0" y="9"/>
                    </a:lnTo>
                    <a:lnTo>
                      <a:pt x="16" y="0"/>
                    </a:lnTo>
                    <a:lnTo>
                      <a:pt x="16" y="13"/>
                    </a:lnTo>
                    <a:close/>
                  </a:path>
                </a:pathLst>
              </a:custGeom>
              <a:solidFill>
                <a:srgbClr val="0B3C68"/>
              </a:solidFill>
              <a:ln w="9525">
                <a:noFill/>
                <a:round/>
                <a:headEnd/>
                <a:tailEnd/>
              </a:ln>
            </p:spPr>
            <p:txBody>
              <a:bodyPr/>
              <a:lstStyle/>
              <a:p>
                <a:endParaRPr lang="zh-CN" altLang="en-US"/>
              </a:p>
            </p:txBody>
          </p:sp>
          <p:sp>
            <p:nvSpPr>
              <p:cNvPr id="36971" name="Freeform 73"/>
              <p:cNvSpPr>
                <a:spLocks/>
              </p:cNvSpPr>
              <p:nvPr/>
            </p:nvSpPr>
            <p:spPr bwMode="auto">
              <a:xfrm>
                <a:off x="3079" y="347"/>
                <a:ext cx="7" cy="9"/>
              </a:xfrm>
              <a:custGeom>
                <a:avLst/>
                <a:gdLst>
                  <a:gd name="T0" fmla="*/ 294 w 2"/>
                  <a:gd name="T1" fmla="*/ 0 h 3"/>
                  <a:gd name="T2" fmla="*/ 171 w 2"/>
                  <a:gd name="T3" fmla="*/ 0 h 3"/>
                  <a:gd name="T4" fmla="*/ 171 w 2"/>
                  <a:gd name="T5" fmla="*/ 0 h 3"/>
                  <a:gd name="T6" fmla="*/ 0 w 2"/>
                  <a:gd name="T7" fmla="*/ 81 h 3"/>
                  <a:gd name="T8" fmla="*/ 171 w 2"/>
                  <a:gd name="T9" fmla="*/ 243 h 3"/>
                  <a:gd name="T10" fmla="*/ 171 w 2"/>
                  <a:gd name="T11" fmla="*/ 243 h 3"/>
                  <a:gd name="T12" fmla="*/ 171 w 2"/>
                  <a:gd name="T13" fmla="*/ 243 h 3"/>
                  <a:gd name="T14" fmla="*/ 171 w 2"/>
                  <a:gd name="T15" fmla="*/ 243 h 3"/>
                  <a:gd name="T16" fmla="*/ 171 w 2"/>
                  <a:gd name="T17" fmla="*/ 243 h 3"/>
                  <a:gd name="T18" fmla="*/ 294 w 2"/>
                  <a:gd name="T19" fmla="*/ 243 h 3"/>
                  <a:gd name="T20" fmla="*/ 294 w 2"/>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
                  <a:gd name="T34" fmla="*/ 0 h 3"/>
                  <a:gd name="T35" fmla="*/ 2 w 2"/>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 h="3">
                    <a:moveTo>
                      <a:pt x="2" y="0"/>
                    </a:moveTo>
                    <a:cubicBezTo>
                      <a:pt x="1" y="0"/>
                      <a:pt x="1" y="0"/>
                      <a:pt x="1" y="0"/>
                    </a:cubicBezTo>
                    <a:cubicBezTo>
                      <a:pt x="1" y="0"/>
                      <a:pt x="1" y="0"/>
                      <a:pt x="1" y="0"/>
                    </a:cubicBezTo>
                    <a:cubicBezTo>
                      <a:pt x="1" y="0"/>
                      <a:pt x="0" y="1"/>
                      <a:pt x="0" y="1"/>
                    </a:cubicBezTo>
                    <a:cubicBezTo>
                      <a:pt x="0" y="2"/>
                      <a:pt x="1" y="3"/>
                      <a:pt x="1"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lnTo>
                      <a:pt x="2" y="0"/>
                    </a:lnTo>
                    <a:close/>
                  </a:path>
                </a:pathLst>
              </a:custGeom>
              <a:solidFill>
                <a:srgbClr val="5D7695"/>
              </a:solidFill>
              <a:ln w="9525">
                <a:noFill/>
                <a:round/>
                <a:headEnd/>
                <a:tailEnd/>
              </a:ln>
            </p:spPr>
            <p:txBody>
              <a:bodyPr/>
              <a:lstStyle/>
              <a:p>
                <a:endParaRPr lang="zh-CN" altLang="en-US"/>
              </a:p>
            </p:txBody>
          </p:sp>
          <p:sp>
            <p:nvSpPr>
              <p:cNvPr id="36972" name="Freeform 74"/>
              <p:cNvSpPr>
                <a:spLocks/>
              </p:cNvSpPr>
              <p:nvPr/>
            </p:nvSpPr>
            <p:spPr bwMode="auto">
              <a:xfrm>
                <a:off x="3082" y="347"/>
                <a:ext cx="7" cy="9"/>
              </a:xfrm>
              <a:custGeom>
                <a:avLst/>
                <a:gdLst>
                  <a:gd name="T0" fmla="*/ 294 w 2"/>
                  <a:gd name="T1" fmla="*/ 162 h 3"/>
                  <a:gd name="T2" fmla="*/ 171 w 2"/>
                  <a:gd name="T3" fmla="*/ 243 h 3"/>
                  <a:gd name="T4" fmla="*/ 0 w 2"/>
                  <a:gd name="T5" fmla="*/ 81 h 3"/>
                  <a:gd name="T6" fmla="*/ 171 w 2"/>
                  <a:gd name="T7" fmla="*/ 0 h 3"/>
                  <a:gd name="T8" fmla="*/ 294 w 2"/>
                  <a:gd name="T9" fmla="*/ 162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3"/>
                      <a:pt x="1" y="3"/>
                      <a:pt x="1" y="3"/>
                    </a:cubicBezTo>
                    <a:cubicBezTo>
                      <a:pt x="0" y="3"/>
                      <a:pt x="0" y="2"/>
                      <a:pt x="0" y="1"/>
                    </a:cubicBezTo>
                    <a:cubicBezTo>
                      <a:pt x="0" y="1"/>
                      <a:pt x="1" y="0"/>
                      <a:pt x="1" y="0"/>
                    </a:cubicBezTo>
                    <a:cubicBezTo>
                      <a:pt x="2" y="0"/>
                      <a:pt x="2" y="1"/>
                      <a:pt x="2" y="2"/>
                    </a:cubicBezTo>
                  </a:path>
                </a:pathLst>
              </a:custGeom>
              <a:solidFill>
                <a:srgbClr val="0B3C68"/>
              </a:solidFill>
              <a:ln w="9525">
                <a:noFill/>
                <a:round/>
                <a:headEnd/>
                <a:tailEnd/>
              </a:ln>
            </p:spPr>
            <p:txBody>
              <a:bodyPr/>
              <a:lstStyle/>
              <a:p>
                <a:endParaRPr lang="zh-CN" altLang="en-US"/>
              </a:p>
            </p:txBody>
          </p:sp>
          <p:sp>
            <p:nvSpPr>
              <p:cNvPr id="36973" name="Freeform 75"/>
              <p:cNvSpPr>
                <a:spLocks/>
              </p:cNvSpPr>
              <p:nvPr/>
            </p:nvSpPr>
            <p:spPr bwMode="auto">
              <a:xfrm>
                <a:off x="3057" y="309"/>
                <a:ext cx="6" cy="3"/>
              </a:xfrm>
              <a:custGeom>
                <a:avLst/>
                <a:gdLst>
                  <a:gd name="T0" fmla="*/ 162 w 2"/>
                  <a:gd name="T1" fmla="*/ 0 h 1"/>
                  <a:gd name="T2" fmla="*/ 81 w 2"/>
                  <a:gd name="T3" fmla="*/ 0 h 1"/>
                  <a:gd name="T4" fmla="*/ 81 w 2"/>
                  <a:gd name="T5" fmla="*/ 0 h 1"/>
                  <a:gd name="T6" fmla="*/ 0 w 2"/>
                  <a:gd name="T7" fmla="*/ 0 h 1"/>
                  <a:gd name="T8" fmla="*/ 81 w 2"/>
                  <a:gd name="T9" fmla="*/ 81 h 1"/>
                  <a:gd name="T10" fmla="*/ 81 w 2"/>
                  <a:gd name="T11" fmla="*/ 81 h 1"/>
                  <a:gd name="T12" fmla="*/ 81 w 2"/>
                  <a:gd name="T13" fmla="*/ 81 h 1"/>
                  <a:gd name="T14" fmla="*/ 81 w 2"/>
                  <a:gd name="T15" fmla="*/ 81 h 1"/>
                  <a:gd name="T16" fmla="*/ 81 w 2"/>
                  <a:gd name="T17" fmla="*/ 81 h 1"/>
                  <a:gd name="T18" fmla="*/ 162 w 2"/>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1"/>
                  <a:gd name="T32" fmla="*/ 2 w 2"/>
                  <a:gd name="T33" fmla="*/ 1 h 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1">
                    <a:moveTo>
                      <a:pt x="2" y="0"/>
                    </a:moveTo>
                    <a:cubicBezTo>
                      <a:pt x="1" y="0"/>
                      <a:pt x="1" y="0"/>
                      <a:pt x="1" y="0"/>
                    </a:cubicBezTo>
                    <a:cubicBezTo>
                      <a:pt x="1" y="0"/>
                      <a:pt x="1" y="0"/>
                      <a:pt x="1" y="0"/>
                    </a:cubicBezTo>
                    <a:cubicBezTo>
                      <a:pt x="1" y="0"/>
                      <a:pt x="1" y="0"/>
                      <a:pt x="0" y="0"/>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lnTo>
                      <a:pt x="2" y="0"/>
                    </a:lnTo>
                    <a:close/>
                  </a:path>
                </a:pathLst>
              </a:custGeom>
              <a:solidFill>
                <a:srgbClr val="5D7695"/>
              </a:solidFill>
              <a:ln w="9525">
                <a:noFill/>
                <a:round/>
                <a:headEnd/>
                <a:tailEnd/>
              </a:ln>
            </p:spPr>
            <p:txBody>
              <a:bodyPr/>
              <a:lstStyle/>
              <a:p>
                <a:endParaRPr lang="zh-CN" altLang="en-US"/>
              </a:p>
            </p:txBody>
          </p:sp>
          <p:sp>
            <p:nvSpPr>
              <p:cNvPr id="36974" name="Freeform 76"/>
              <p:cNvSpPr>
                <a:spLocks/>
              </p:cNvSpPr>
              <p:nvPr/>
            </p:nvSpPr>
            <p:spPr bwMode="auto">
              <a:xfrm>
                <a:off x="3060" y="309"/>
                <a:ext cx="3" cy="3"/>
              </a:xfrm>
              <a:custGeom>
                <a:avLst/>
                <a:gdLst>
                  <a:gd name="T0" fmla="*/ 81 w 1"/>
                  <a:gd name="T1" fmla="*/ 81 h 1"/>
                  <a:gd name="T2" fmla="*/ 0 w 1"/>
                  <a:gd name="T3" fmla="*/ 81 h 1"/>
                  <a:gd name="T4" fmla="*/ 0 w 1"/>
                  <a:gd name="T5" fmla="*/ 0 h 1"/>
                  <a:gd name="T6" fmla="*/ 81 w 1"/>
                  <a:gd name="T7" fmla="*/ 0 h 1"/>
                  <a:gd name="T8" fmla="*/ 81 w 1"/>
                  <a:gd name="T9" fmla="*/ 81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1"/>
                    </a:moveTo>
                    <a:cubicBezTo>
                      <a:pt x="1" y="1"/>
                      <a:pt x="1" y="1"/>
                      <a:pt x="0" y="1"/>
                    </a:cubicBezTo>
                    <a:cubicBezTo>
                      <a:pt x="0" y="1"/>
                      <a:pt x="0" y="1"/>
                      <a:pt x="0" y="0"/>
                    </a:cubicBezTo>
                    <a:cubicBezTo>
                      <a:pt x="0" y="0"/>
                      <a:pt x="0" y="0"/>
                      <a:pt x="1" y="0"/>
                    </a:cubicBezTo>
                    <a:cubicBezTo>
                      <a:pt x="1" y="0"/>
                      <a:pt x="1" y="0"/>
                      <a:pt x="1" y="1"/>
                    </a:cubicBezTo>
                  </a:path>
                </a:pathLst>
              </a:custGeom>
              <a:solidFill>
                <a:srgbClr val="0B3C68"/>
              </a:solidFill>
              <a:ln w="9525">
                <a:noFill/>
                <a:round/>
                <a:headEnd/>
                <a:tailEnd/>
              </a:ln>
            </p:spPr>
            <p:txBody>
              <a:bodyPr/>
              <a:lstStyle/>
              <a:p>
                <a:endParaRPr lang="zh-CN" altLang="en-US"/>
              </a:p>
            </p:txBody>
          </p:sp>
          <p:sp>
            <p:nvSpPr>
              <p:cNvPr id="36975" name="Freeform 77"/>
              <p:cNvSpPr>
                <a:spLocks/>
              </p:cNvSpPr>
              <p:nvPr/>
            </p:nvSpPr>
            <p:spPr bwMode="auto">
              <a:xfrm>
                <a:off x="3063" y="305"/>
                <a:ext cx="4" cy="7"/>
              </a:xfrm>
              <a:custGeom>
                <a:avLst/>
                <a:gdLst>
                  <a:gd name="T0" fmla="*/ 256 w 1"/>
                  <a:gd name="T1" fmla="*/ 0 h 2"/>
                  <a:gd name="T2" fmla="*/ 256 w 1"/>
                  <a:gd name="T3" fmla="*/ 0 h 2"/>
                  <a:gd name="T4" fmla="*/ 0 w 1"/>
                  <a:gd name="T5" fmla="*/ 0 h 2"/>
                  <a:gd name="T6" fmla="*/ 256 w 1"/>
                  <a:gd name="T7" fmla="*/ 171 h 2"/>
                  <a:gd name="T8" fmla="*/ 256 w 1"/>
                  <a:gd name="T9" fmla="*/ 171 h 2"/>
                  <a:gd name="T10" fmla="*/ 256 w 1"/>
                  <a:gd name="T11" fmla="*/ 171 h 2"/>
                  <a:gd name="T12" fmla="*/ 256 w 1"/>
                  <a:gd name="T13" fmla="*/ 171 h 2"/>
                  <a:gd name="T14" fmla="*/ 256 w 1"/>
                  <a:gd name="T15" fmla="*/ 294 h 2"/>
                  <a:gd name="T16" fmla="*/ 256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1" y="0"/>
                      <a:pt x="0" y="0"/>
                      <a:pt x="0" y="0"/>
                    </a:cubicBezTo>
                    <a:cubicBezTo>
                      <a:pt x="0" y="1"/>
                      <a:pt x="0" y="1"/>
                      <a:pt x="1" y="1"/>
                    </a:cubicBezTo>
                    <a:cubicBezTo>
                      <a:pt x="1" y="1"/>
                      <a:pt x="1" y="1"/>
                      <a:pt x="1" y="1"/>
                    </a:cubicBezTo>
                    <a:cubicBezTo>
                      <a:pt x="1" y="1"/>
                      <a:pt x="1" y="1"/>
                      <a:pt x="1" y="1"/>
                    </a:cubicBezTo>
                    <a:cubicBezTo>
                      <a:pt x="1" y="1"/>
                      <a:pt x="1" y="1"/>
                      <a:pt x="1" y="1"/>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76" name="Freeform 78"/>
              <p:cNvSpPr>
                <a:spLocks/>
              </p:cNvSpPr>
              <p:nvPr/>
            </p:nvSpPr>
            <p:spPr bwMode="auto">
              <a:xfrm>
                <a:off x="3067" y="305"/>
                <a:ext cx="3" cy="7"/>
              </a:xfrm>
              <a:custGeom>
                <a:avLst/>
                <a:gdLst>
                  <a:gd name="T0" fmla="*/ 81 w 1"/>
                  <a:gd name="T1" fmla="*/ 171 h 2"/>
                  <a:gd name="T2" fmla="*/ 0 w 1"/>
                  <a:gd name="T3" fmla="*/ 294 h 2"/>
                  <a:gd name="T4" fmla="*/ 0 w 1"/>
                  <a:gd name="T5" fmla="*/ 171 h 2"/>
                  <a:gd name="T6" fmla="*/ 0 w 1"/>
                  <a:gd name="T7" fmla="*/ 0 h 2"/>
                  <a:gd name="T8" fmla="*/ 81 w 1"/>
                  <a:gd name="T9" fmla="*/ 171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cubicBezTo>
                      <a:pt x="1" y="1"/>
                      <a:pt x="0" y="2"/>
                      <a:pt x="0" y="2"/>
                    </a:cubicBezTo>
                    <a:cubicBezTo>
                      <a:pt x="0" y="1"/>
                      <a:pt x="0" y="1"/>
                      <a:pt x="0" y="1"/>
                    </a:cubicBezTo>
                    <a:cubicBezTo>
                      <a:pt x="0" y="0"/>
                      <a:pt x="0" y="0"/>
                      <a:pt x="0" y="0"/>
                    </a:cubicBezTo>
                    <a:cubicBezTo>
                      <a:pt x="1" y="0"/>
                      <a:pt x="1" y="0"/>
                      <a:pt x="1" y="1"/>
                    </a:cubicBezTo>
                  </a:path>
                </a:pathLst>
              </a:custGeom>
              <a:solidFill>
                <a:srgbClr val="0B3C68"/>
              </a:solidFill>
              <a:ln w="9525">
                <a:noFill/>
                <a:round/>
                <a:headEnd/>
                <a:tailEnd/>
              </a:ln>
            </p:spPr>
            <p:txBody>
              <a:bodyPr/>
              <a:lstStyle/>
              <a:p>
                <a:endParaRPr lang="zh-CN" altLang="en-US"/>
              </a:p>
            </p:txBody>
          </p:sp>
          <p:sp>
            <p:nvSpPr>
              <p:cNvPr id="36977" name="Freeform 79"/>
              <p:cNvSpPr>
                <a:spLocks/>
              </p:cNvSpPr>
              <p:nvPr/>
            </p:nvSpPr>
            <p:spPr bwMode="auto">
              <a:xfrm>
                <a:off x="3057" y="343"/>
                <a:ext cx="3" cy="7"/>
              </a:xfrm>
              <a:custGeom>
                <a:avLst/>
                <a:gdLst>
                  <a:gd name="T0" fmla="*/ 81 w 1"/>
                  <a:gd name="T1" fmla="*/ 0 h 2"/>
                  <a:gd name="T2" fmla="*/ 81 w 1"/>
                  <a:gd name="T3" fmla="*/ 0 h 2"/>
                  <a:gd name="T4" fmla="*/ 0 w 1"/>
                  <a:gd name="T5" fmla="*/ 171 h 2"/>
                  <a:gd name="T6" fmla="*/ 0 w 1"/>
                  <a:gd name="T7" fmla="*/ 294 h 2"/>
                  <a:gd name="T8" fmla="*/ 0 w 1"/>
                  <a:gd name="T9" fmla="*/ 294 h 2"/>
                  <a:gd name="T10" fmla="*/ 0 w 1"/>
                  <a:gd name="T11" fmla="*/ 294 h 2"/>
                  <a:gd name="T12" fmla="*/ 0 w 1"/>
                  <a:gd name="T13" fmla="*/ 294 h 2"/>
                  <a:gd name="T14" fmla="*/ 81 w 1"/>
                  <a:gd name="T15" fmla="*/ 294 h 2"/>
                  <a:gd name="T16" fmla="*/ 81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78" name="Freeform 80"/>
              <p:cNvSpPr>
                <a:spLocks/>
              </p:cNvSpPr>
              <p:nvPr/>
            </p:nvSpPr>
            <p:spPr bwMode="auto">
              <a:xfrm>
                <a:off x="3057" y="343"/>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6979" name="Freeform 81"/>
              <p:cNvSpPr>
                <a:spLocks/>
              </p:cNvSpPr>
              <p:nvPr/>
            </p:nvSpPr>
            <p:spPr bwMode="auto">
              <a:xfrm>
                <a:off x="3063" y="340"/>
                <a:ext cx="4" cy="7"/>
              </a:xfrm>
              <a:custGeom>
                <a:avLst/>
                <a:gdLst>
                  <a:gd name="T0" fmla="*/ 256 w 1"/>
                  <a:gd name="T1" fmla="*/ 0 h 2"/>
                  <a:gd name="T2" fmla="*/ 256 w 1"/>
                  <a:gd name="T3" fmla="*/ 0 h 2"/>
                  <a:gd name="T4" fmla="*/ 0 w 1"/>
                  <a:gd name="T5" fmla="*/ 171 h 2"/>
                  <a:gd name="T6" fmla="*/ 0 w 1"/>
                  <a:gd name="T7" fmla="*/ 294 h 2"/>
                  <a:gd name="T8" fmla="*/ 0 w 1"/>
                  <a:gd name="T9" fmla="*/ 294 h 2"/>
                  <a:gd name="T10" fmla="*/ 256 w 1"/>
                  <a:gd name="T11" fmla="*/ 294 h 2"/>
                  <a:gd name="T12" fmla="*/ 256 w 1"/>
                  <a:gd name="T13" fmla="*/ 294 h 2"/>
                  <a:gd name="T14" fmla="*/ 256 w 1"/>
                  <a:gd name="T15" fmla="*/ 294 h 2"/>
                  <a:gd name="T16" fmla="*/ 256 w 1"/>
                  <a:gd name="T17" fmla="*/ 294 h 2"/>
                  <a:gd name="T18" fmla="*/ 256 w 1"/>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
                  <a:gd name="T31" fmla="*/ 0 h 2"/>
                  <a:gd name="T32" fmla="*/ 1 w 1"/>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80" name="Freeform 82"/>
              <p:cNvSpPr>
                <a:spLocks/>
              </p:cNvSpPr>
              <p:nvPr/>
            </p:nvSpPr>
            <p:spPr bwMode="auto">
              <a:xfrm>
                <a:off x="3063" y="340"/>
                <a:ext cx="7" cy="7"/>
              </a:xfrm>
              <a:custGeom>
                <a:avLst/>
                <a:gdLst>
                  <a:gd name="T0" fmla="*/ 294 w 2"/>
                  <a:gd name="T1" fmla="*/ 171 h 2"/>
                  <a:gd name="T2" fmla="*/ 171 w 2"/>
                  <a:gd name="T3" fmla="*/ 294 h 2"/>
                  <a:gd name="T4" fmla="*/ 0 w 2"/>
                  <a:gd name="T5" fmla="*/ 171 h 2"/>
                  <a:gd name="T6" fmla="*/ 171 w 2"/>
                  <a:gd name="T7" fmla="*/ 0 h 2"/>
                  <a:gd name="T8" fmla="*/ 294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1" y="2"/>
                      <a:pt x="0" y="2"/>
                      <a:pt x="0" y="1"/>
                    </a:cubicBezTo>
                    <a:cubicBezTo>
                      <a:pt x="1"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6981" name="Freeform 83"/>
              <p:cNvSpPr>
                <a:spLocks/>
              </p:cNvSpPr>
              <p:nvPr/>
            </p:nvSpPr>
            <p:spPr bwMode="auto">
              <a:xfrm>
                <a:off x="3070" y="337"/>
                <a:ext cx="3" cy="10"/>
              </a:xfrm>
              <a:custGeom>
                <a:avLst/>
                <a:gdLst>
                  <a:gd name="T0" fmla="*/ 81 w 1"/>
                  <a:gd name="T1" fmla="*/ 0 h 3"/>
                  <a:gd name="T2" fmla="*/ 81 w 1"/>
                  <a:gd name="T3" fmla="*/ 0 h 3"/>
                  <a:gd name="T4" fmla="*/ 0 w 1"/>
                  <a:gd name="T5" fmla="*/ 110 h 3"/>
                  <a:gd name="T6" fmla="*/ 0 w 1"/>
                  <a:gd name="T7" fmla="*/ 257 h 3"/>
                  <a:gd name="T8" fmla="*/ 0 w 1"/>
                  <a:gd name="T9" fmla="*/ 257 h 3"/>
                  <a:gd name="T10" fmla="*/ 0 w 1"/>
                  <a:gd name="T11" fmla="*/ 257 h 3"/>
                  <a:gd name="T12" fmla="*/ 81 w 1"/>
                  <a:gd name="T13" fmla="*/ 257 h 3"/>
                  <a:gd name="T14" fmla="*/ 81 w 1"/>
                  <a:gd name="T15" fmla="*/ 367 h 3"/>
                  <a:gd name="T16" fmla="*/ 81 w 1"/>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3"/>
                  <a:gd name="T29" fmla="*/ 1 w 1"/>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1" y="2"/>
                      <a:pt x="1" y="2"/>
                      <a:pt x="1" y="2"/>
                    </a:cubicBezTo>
                    <a:cubicBezTo>
                      <a:pt x="1" y="3"/>
                      <a:pt x="1" y="3"/>
                      <a:pt x="1" y="3"/>
                    </a:cubicBezTo>
                    <a:lnTo>
                      <a:pt x="1" y="0"/>
                    </a:lnTo>
                    <a:close/>
                  </a:path>
                </a:pathLst>
              </a:custGeom>
              <a:solidFill>
                <a:srgbClr val="5D7695"/>
              </a:solidFill>
              <a:ln w="9525">
                <a:noFill/>
                <a:round/>
                <a:headEnd/>
                <a:tailEnd/>
              </a:ln>
            </p:spPr>
            <p:txBody>
              <a:bodyPr/>
              <a:lstStyle/>
              <a:p>
                <a:endParaRPr lang="zh-CN" altLang="en-US"/>
              </a:p>
            </p:txBody>
          </p:sp>
          <p:sp>
            <p:nvSpPr>
              <p:cNvPr id="36982" name="Freeform 84"/>
              <p:cNvSpPr>
                <a:spLocks/>
              </p:cNvSpPr>
              <p:nvPr/>
            </p:nvSpPr>
            <p:spPr bwMode="auto">
              <a:xfrm>
                <a:off x="3070" y="337"/>
                <a:ext cx="6" cy="10"/>
              </a:xfrm>
              <a:custGeom>
                <a:avLst/>
                <a:gdLst>
                  <a:gd name="T0" fmla="*/ 162 w 2"/>
                  <a:gd name="T1" fmla="*/ 257 h 3"/>
                  <a:gd name="T2" fmla="*/ 81 w 2"/>
                  <a:gd name="T3" fmla="*/ 367 h 3"/>
                  <a:gd name="T4" fmla="*/ 0 w 2"/>
                  <a:gd name="T5" fmla="*/ 110 h 3"/>
                  <a:gd name="T6" fmla="*/ 81 w 2"/>
                  <a:gd name="T7" fmla="*/ 0 h 3"/>
                  <a:gd name="T8" fmla="*/ 162 w 2"/>
                  <a:gd name="T9" fmla="*/ 257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2"/>
                      <a:pt x="1" y="3"/>
                      <a:pt x="1" y="3"/>
                    </a:cubicBezTo>
                    <a:cubicBezTo>
                      <a:pt x="1" y="3"/>
                      <a:pt x="0" y="2"/>
                      <a:pt x="0" y="1"/>
                    </a:cubicBezTo>
                    <a:cubicBezTo>
                      <a:pt x="1" y="1"/>
                      <a:pt x="1" y="0"/>
                      <a:pt x="1" y="0"/>
                    </a:cubicBezTo>
                    <a:cubicBezTo>
                      <a:pt x="2" y="0"/>
                      <a:pt x="2" y="1"/>
                      <a:pt x="2" y="2"/>
                    </a:cubicBezTo>
                  </a:path>
                </a:pathLst>
              </a:custGeom>
              <a:solidFill>
                <a:srgbClr val="0B3C68"/>
              </a:solidFill>
              <a:ln w="9525">
                <a:noFill/>
                <a:round/>
                <a:headEnd/>
                <a:tailEnd/>
              </a:ln>
            </p:spPr>
            <p:txBody>
              <a:bodyPr/>
              <a:lstStyle/>
              <a:p>
                <a:endParaRPr lang="zh-CN" altLang="en-US"/>
              </a:p>
            </p:txBody>
          </p:sp>
          <p:sp>
            <p:nvSpPr>
              <p:cNvPr id="36983" name="Freeform 85"/>
              <p:cNvSpPr>
                <a:spLocks/>
              </p:cNvSpPr>
              <p:nvPr/>
            </p:nvSpPr>
            <p:spPr bwMode="auto">
              <a:xfrm>
                <a:off x="3057" y="359"/>
                <a:ext cx="3" cy="7"/>
              </a:xfrm>
              <a:custGeom>
                <a:avLst/>
                <a:gdLst>
                  <a:gd name="T0" fmla="*/ 81 w 1"/>
                  <a:gd name="T1" fmla="*/ 0 h 2"/>
                  <a:gd name="T2" fmla="*/ 81 w 1"/>
                  <a:gd name="T3" fmla="*/ 0 h 2"/>
                  <a:gd name="T4" fmla="*/ 0 w 1"/>
                  <a:gd name="T5" fmla="*/ 171 h 2"/>
                  <a:gd name="T6" fmla="*/ 0 w 1"/>
                  <a:gd name="T7" fmla="*/ 294 h 2"/>
                  <a:gd name="T8" fmla="*/ 0 w 1"/>
                  <a:gd name="T9" fmla="*/ 294 h 2"/>
                  <a:gd name="T10" fmla="*/ 0 w 1"/>
                  <a:gd name="T11" fmla="*/ 294 h 2"/>
                  <a:gd name="T12" fmla="*/ 0 w 1"/>
                  <a:gd name="T13" fmla="*/ 294 h 2"/>
                  <a:gd name="T14" fmla="*/ 81 w 1"/>
                  <a:gd name="T15" fmla="*/ 294 h 2"/>
                  <a:gd name="T16" fmla="*/ 81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84" name="Freeform 86"/>
              <p:cNvSpPr>
                <a:spLocks/>
              </p:cNvSpPr>
              <p:nvPr/>
            </p:nvSpPr>
            <p:spPr bwMode="auto">
              <a:xfrm>
                <a:off x="3057" y="359"/>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6985" name="Freeform 87"/>
              <p:cNvSpPr>
                <a:spLocks/>
              </p:cNvSpPr>
              <p:nvPr/>
            </p:nvSpPr>
            <p:spPr bwMode="auto">
              <a:xfrm>
                <a:off x="3063" y="356"/>
                <a:ext cx="4" cy="6"/>
              </a:xfrm>
              <a:custGeom>
                <a:avLst/>
                <a:gdLst>
                  <a:gd name="T0" fmla="*/ 256 w 1"/>
                  <a:gd name="T1" fmla="*/ 0 h 2"/>
                  <a:gd name="T2" fmla="*/ 256 w 1"/>
                  <a:gd name="T3" fmla="*/ 0 h 2"/>
                  <a:gd name="T4" fmla="*/ 0 w 1"/>
                  <a:gd name="T5" fmla="*/ 81 h 2"/>
                  <a:gd name="T6" fmla="*/ 0 w 1"/>
                  <a:gd name="T7" fmla="*/ 162 h 2"/>
                  <a:gd name="T8" fmla="*/ 256 w 1"/>
                  <a:gd name="T9" fmla="*/ 162 h 2"/>
                  <a:gd name="T10" fmla="*/ 256 w 1"/>
                  <a:gd name="T11" fmla="*/ 162 h 2"/>
                  <a:gd name="T12" fmla="*/ 256 w 1"/>
                  <a:gd name="T13" fmla="*/ 162 h 2"/>
                  <a:gd name="T14" fmla="*/ 256 w 1"/>
                  <a:gd name="T15" fmla="*/ 162 h 2"/>
                  <a:gd name="T16" fmla="*/ 256 w 1"/>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2"/>
                  <a:gd name="T29" fmla="*/ 1 w 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2">
                    <a:moveTo>
                      <a:pt x="1" y="0"/>
                    </a:moveTo>
                    <a:cubicBezTo>
                      <a:pt x="1" y="0"/>
                      <a:pt x="1" y="0"/>
                      <a:pt x="1" y="0"/>
                    </a:cubicBezTo>
                    <a:cubicBezTo>
                      <a:pt x="0" y="0"/>
                      <a:pt x="0" y="0"/>
                      <a:pt x="0" y="1"/>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86" name="Freeform 88"/>
              <p:cNvSpPr>
                <a:spLocks/>
              </p:cNvSpPr>
              <p:nvPr/>
            </p:nvSpPr>
            <p:spPr bwMode="auto">
              <a:xfrm>
                <a:off x="3063" y="356"/>
                <a:ext cx="7" cy="6"/>
              </a:xfrm>
              <a:custGeom>
                <a:avLst/>
                <a:gdLst>
                  <a:gd name="T0" fmla="*/ 294 w 2"/>
                  <a:gd name="T1" fmla="*/ 81 h 2"/>
                  <a:gd name="T2" fmla="*/ 171 w 2"/>
                  <a:gd name="T3" fmla="*/ 162 h 2"/>
                  <a:gd name="T4" fmla="*/ 0 w 2"/>
                  <a:gd name="T5" fmla="*/ 81 h 2"/>
                  <a:gd name="T6" fmla="*/ 171 w 2"/>
                  <a:gd name="T7" fmla="*/ 0 h 2"/>
                  <a:gd name="T8" fmla="*/ 294 w 2"/>
                  <a:gd name="T9" fmla="*/ 8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2" y="2"/>
                      <a:pt x="1" y="2"/>
                      <a:pt x="1" y="2"/>
                    </a:cubicBezTo>
                    <a:cubicBezTo>
                      <a:pt x="1" y="2"/>
                      <a:pt x="0" y="2"/>
                      <a:pt x="0" y="1"/>
                    </a:cubicBezTo>
                    <a:cubicBezTo>
                      <a:pt x="1" y="1"/>
                      <a:pt x="1" y="0"/>
                      <a:pt x="1" y="0"/>
                    </a:cubicBezTo>
                    <a:cubicBezTo>
                      <a:pt x="2" y="0"/>
                      <a:pt x="2" y="1"/>
                      <a:pt x="2" y="1"/>
                    </a:cubicBezTo>
                  </a:path>
                </a:pathLst>
              </a:custGeom>
              <a:solidFill>
                <a:srgbClr val="0B3C68"/>
              </a:solidFill>
              <a:ln w="9525">
                <a:noFill/>
                <a:round/>
                <a:headEnd/>
                <a:tailEnd/>
              </a:ln>
            </p:spPr>
            <p:txBody>
              <a:bodyPr/>
              <a:lstStyle/>
              <a:p>
                <a:endParaRPr lang="zh-CN" altLang="en-US"/>
              </a:p>
            </p:txBody>
          </p:sp>
          <p:sp>
            <p:nvSpPr>
              <p:cNvPr id="36987" name="Freeform 89"/>
              <p:cNvSpPr>
                <a:spLocks/>
              </p:cNvSpPr>
              <p:nvPr/>
            </p:nvSpPr>
            <p:spPr bwMode="auto">
              <a:xfrm>
                <a:off x="3070" y="353"/>
                <a:ext cx="3" cy="9"/>
              </a:xfrm>
              <a:custGeom>
                <a:avLst/>
                <a:gdLst>
                  <a:gd name="T0" fmla="*/ 81 w 1"/>
                  <a:gd name="T1" fmla="*/ 0 h 3"/>
                  <a:gd name="T2" fmla="*/ 81 w 1"/>
                  <a:gd name="T3" fmla="*/ 0 h 3"/>
                  <a:gd name="T4" fmla="*/ 0 w 1"/>
                  <a:gd name="T5" fmla="*/ 81 h 3"/>
                  <a:gd name="T6" fmla="*/ 0 w 1"/>
                  <a:gd name="T7" fmla="*/ 162 h 3"/>
                  <a:gd name="T8" fmla="*/ 0 w 1"/>
                  <a:gd name="T9" fmla="*/ 162 h 3"/>
                  <a:gd name="T10" fmla="*/ 0 w 1"/>
                  <a:gd name="T11" fmla="*/ 162 h 3"/>
                  <a:gd name="T12" fmla="*/ 0 w 1"/>
                  <a:gd name="T13" fmla="*/ 243 h 3"/>
                  <a:gd name="T14" fmla="*/ 81 w 1"/>
                  <a:gd name="T15" fmla="*/ 243 h 3"/>
                  <a:gd name="T16" fmla="*/ 81 w 1"/>
                  <a:gd name="T17" fmla="*/ 243 h 3"/>
                  <a:gd name="T18" fmla="*/ 81 w 1"/>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
                  <a:gd name="T31" fmla="*/ 0 h 3"/>
                  <a:gd name="T32" fmla="*/ 1 w 1"/>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0" y="2"/>
                      <a:pt x="0" y="2"/>
                      <a:pt x="0" y="3"/>
                    </a:cubicBezTo>
                    <a:cubicBezTo>
                      <a:pt x="1" y="3"/>
                      <a:pt x="1" y="3"/>
                      <a:pt x="1" y="3"/>
                    </a:cubicBezTo>
                    <a:cubicBezTo>
                      <a:pt x="1" y="3"/>
                      <a:pt x="1" y="3"/>
                      <a:pt x="1" y="3"/>
                    </a:cubicBezTo>
                    <a:lnTo>
                      <a:pt x="1" y="0"/>
                    </a:lnTo>
                    <a:close/>
                  </a:path>
                </a:pathLst>
              </a:custGeom>
              <a:solidFill>
                <a:srgbClr val="5D7695"/>
              </a:solidFill>
              <a:ln w="9525">
                <a:noFill/>
                <a:round/>
                <a:headEnd/>
                <a:tailEnd/>
              </a:ln>
            </p:spPr>
            <p:txBody>
              <a:bodyPr/>
              <a:lstStyle/>
              <a:p>
                <a:endParaRPr lang="zh-CN" altLang="en-US"/>
              </a:p>
            </p:txBody>
          </p:sp>
          <p:sp>
            <p:nvSpPr>
              <p:cNvPr id="36988" name="Freeform 90"/>
              <p:cNvSpPr>
                <a:spLocks/>
              </p:cNvSpPr>
              <p:nvPr/>
            </p:nvSpPr>
            <p:spPr bwMode="auto">
              <a:xfrm>
                <a:off x="3070" y="353"/>
                <a:ext cx="6" cy="9"/>
              </a:xfrm>
              <a:custGeom>
                <a:avLst/>
                <a:gdLst>
                  <a:gd name="T0" fmla="*/ 162 w 2"/>
                  <a:gd name="T1" fmla="*/ 162 h 3"/>
                  <a:gd name="T2" fmla="*/ 81 w 2"/>
                  <a:gd name="T3" fmla="*/ 243 h 3"/>
                  <a:gd name="T4" fmla="*/ 0 w 2"/>
                  <a:gd name="T5" fmla="*/ 81 h 3"/>
                  <a:gd name="T6" fmla="*/ 81 w 2"/>
                  <a:gd name="T7" fmla="*/ 0 h 3"/>
                  <a:gd name="T8" fmla="*/ 162 w 2"/>
                  <a:gd name="T9" fmla="*/ 162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2" y="2"/>
                    </a:moveTo>
                    <a:cubicBezTo>
                      <a:pt x="2" y="2"/>
                      <a:pt x="1" y="3"/>
                      <a:pt x="1" y="3"/>
                    </a:cubicBezTo>
                    <a:cubicBezTo>
                      <a:pt x="1" y="3"/>
                      <a:pt x="0" y="2"/>
                      <a:pt x="0" y="1"/>
                    </a:cubicBezTo>
                    <a:cubicBezTo>
                      <a:pt x="1" y="1"/>
                      <a:pt x="1" y="0"/>
                      <a:pt x="1" y="0"/>
                    </a:cubicBezTo>
                    <a:cubicBezTo>
                      <a:pt x="2" y="1"/>
                      <a:pt x="2" y="1"/>
                      <a:pt x="2" y="2"/>
                    </a:cubicBezTo>
                  </a:path>
                </a:pathLst>
              </a:custGeom>
              <a:solidFill>
                <a:srgbClr val="0B3C68"/>
              </a:solidFill>
              <a:ln w="9525">
                <a:noFill/>
                <a:round/>
                <a:headEnd/>
                <a:tailEnd/>
              </a:ln>
            </p:spPr>
            <p:txBody>
              <a:bodyPr/>
              <a:lstStyle/>
              <a:p>
                <a:endParaRPr lang="zh-CN" altLang="en-US"/>
              </a:p>
            </p:txBody>
          </p:sp>
          <p:sp>
            <p:nvSpPr>
              <p:cNvPr id="36989" name="Freeform 91"/>
              <p:cNvSpPr>
                <a:spLocks/>
              </p:cNvSpPr>
              <p:nvPr/>
            </p:nvSpPr>
            <p:spPr bwMode="auto">
              <a:xfrm>
                <a:off x="3070" y="302"/>
                <a:ext cx="3" cy="7"/>
              </a:xfrm>
              <a:custGeom>
                <a:avLst/>
                <a:gdLst>
                  <a:gd name="T0" fmla="*/ 81 w 1"/>
                  <a:gd name="T1" fmla="*/ 0 h 2"/>
                  <a:gd name="T2" fmla="*/ 81 w 1"/>
                  <a:gd name="T3" fmla="*/ 0 h 2"/>
                  <a:gd name="T4" fmla="*/ 81 w 1"/>
                  <a:gd name="T5" fmla="*/ 0 h 2"/>
                  <a:gd name="T6" fmla="*/ 81 w 1"/>
                  <a:gd name="T7" fmla="*/ 0 h 2"/>
                  <a:gd name="T8" fmla="*/ 0 w 1"/>
                  <a:gd name="T9" fmla="*/ 171 h 2"/>
                  <a:gd name="T10" fmla="*/ 0 w 1"/>
                  <a:gd name="T11" fmla="*/ 294 h 2"/>
                  <a:gd name="T12" fmla="*/ 0 w 1"/>
                  <a:gd name="T13" fmla="*/ 294 h 2"/>
                  <a:gd name="T14" fmla="*/ 0 w 1"/>
                  <a:gd name="T15" fmla="*/ 294 h 2"/>
                  <a:gd name="T16" fmla="*/ 0 w 1"/>
                  <a:gd name="T17" fmla="*/ 294 h 2"/>
                  <a:gd name="T18" fmla="*/ 81 w 1"/>
                  <a:gd name="T19" fmla="*/ 294 h 2"/>
                  <a:gd name="T20" fmla="*/ 81 w 1"/>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
                  <a:gd name="T35" fmla="*/ 1 w 1"/>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
                    <a:moveTo>
                      <a:pt x="1" y="0"/>
                    </a:moveTo>
                    <a:cubicBezTo>
                      <a:pt x="1" y="0"/>
                      <a:pt x="1" y="0"/>
                      <a:pt x="1" y="0"/>
                    </a:cubicBezTo>
                    <a:cubicBezTo>
                      <a:pt x="1" y="0"/>
                      <a:pt x="1" y="0"/>
                      <a:pt x="1" y="0"/>
                    </a:cubicBez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endParaRPr lang="zh-CN" altLang="en-US"/>
              </a:p>
            </p:txBody>
          </p:sp>
          <p:sp>
            <p:nvSpPr>
              <p:cNvPr id="36990" name="Freeform 92"/>
              <p:cNvSpPr>
                <a:spLocks/>
              </p:cNvSpPr>
              <p:nvPr/>
            </p:nvSpPr>
            <p:spPr bwMode="auto">
              <a:xfrm>
                <a:off x="3070" y="302"/>
                <a:ext cx="6" cy="7"/>
              </a:xfrm>
              <a:custGeom>
                <a:avLst/>
                <a:gdLst>
                  <a:gd name="T0" fmla="*/ 162 w 2"/>
                  <a:gd name="T1" fmla="*/ 171 h 2"/>
                  <a:gd name="T2" fmla="*/ 81 w 2"/>
                  <a:gd name="T3" fmla="*/ 294 h 2"/>
                  <a:gd name="T4" fmla="*/ 0 w 2"/>
                  <a:gd name="T5" fmla="*/ 171 h 2"/>
                  <a:gd name="T6" fmla="*/ 81 w 2"/>
                  <a:gd name="T7" fmla="*/ 0 h 2"/>
                  <a:gd name="T8" fmla="*/ 162 w 2"/>
                  <a:gd name="T9" fmla="*/ 171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cubicBezTo>
                      <a:pt x="1" y="2"/>
                      <a:pt x="1" y="2"/>
                      <a:pt x="1" y="2"/>
                    </a:cubicBezTo>
                    <a:cubicBezTo>
                      <a:pt x="0" y="2"/>
                      <a:pt x="0" y="1"/>
                      <a:pt x="0" y="1"/>
                    </a:cubicBezTo>
                    <a:cubicBezTo>
                      <a:pt x="0" y="0"/>
                      <a:pt x="1" y="0"/>
                      <a:pt x="1" y="0"/>
                    </a:cubicBezTo>
                    <a:cubicBezTo>
                      <a:pt x="1" y="0"/>
                      <a:pt x="2" y="1"/>
                      <a:pt x="2" y="1"/>
                    </a:cubicBezTo>
                  </a:path>
                </a:pathLst>
              </a:custGeom>
              <a:solidFill>
                <a:srgbClr val="0B3C68"/>
              </a:solidFill>
              <a:ln w="9525">
                <a:noFill/>
                <a:round/>
                <a:headEnd/>
                <a:tailEnd/>
              </a:ln>
            </p:spPr>
            <p:txBody>
              <a:bodyPr/>
              <a:lstStyle/>
              <a:p>
                <a:endParaRPr lang="zh-CN" altLang="en-US"/>
              </a:p>
            </p:txBody>
          </p:sp>
          <p:sp>
            <p:nvSpPr>
              <p:cNvPr id="36991" name="Rectangle 93"/>
              <p:cNvSpPr>
                <a:spLocks noChangeArrowheads="1"/>
              </p:cNvSpPr>
              <p:nvPr/>
            </p:nvSpPr>
            <p:spPr bwMode="auto">
              <a:xfrm>
                <a:off x="3006" y="283"/>
                <a:ext cx="1" cy="266"/>
              </a:xfrm>
              <a:prstGeom prst="rect">
                <a:avLst/>
              </a:prstGeom>
              <a:solidFill>
                <a:srgbClr val="456488"/>
              </a:solidFill>
              <a:ln w="9525">
                <a:noFill/>
                <a:miter lim="800000"/>
                <a:headEnd/>
                <a:tailEnd/>
              </a:ln>
            </p:spPr>
            <p:txBody>
              <a:bodyPr/>
              <a:lstStyle/>
              <a:p>
                <a:pPr fontAlgn="ctr"/>
                <a:endParaRPr lang="en-US" altLang="zh-CN" sz="1300">
                  <a:ea typeface="Arial Unicode MS" pitchFamily="34" charset="-122"/>
                  <a:cs typeface="Arial Unicode MS" pitchFamily="34" charset="-122"/>
                </a:endParaRPr>
              </a:p>
            </p:txBody>
          </p:sp>
          <p:sp>
            <p:nvSpPr>
              <p:cNvPr id="36992" name="Freeform 94"/>
              <p:cNvSpPr>
                <a:spLocks/>
              </p:cNvSpPr>
              <p:nvPr/>
            </p:nvSpPr>
            <p:spPr bwMode="auto">
              <a:xfrm>
                <a:off x="2997" y="280"/>
                <a:ext cx="9" cy="269"/>
              </a:xfrm>
              <a:custGeom>
                <a:avLst/>
                <a:gdLst>
                  <a:gd name="T0" fmla="*/ 0 w 9"/>
                  <a:gd name="T1" fmla="*/ 266 h 269"/>
                  <a:gd name="T2" fmla="*/ 9 w 9"/>
                  <a:gd name="T3" fmla="*/ 269 h 269"/>
                  <a:gd name="T4" fmla="*/ 9 w 9"/>
                  <a:gd name="T5" fmla="*/ 3 h 269"/>
                  <a:gd name="T6" fmla="*/ 0 w 9"/>
                  <a:gd name="T7" fmla="*/ 0 h 269"/>
                  <a:gd name="T8" fmla="*/ 0 w 9"/>
                  <a:gd name="T9" fmla="*/ 266 h 269"/>
                  <a:gd name="T10" fmla="*/ 0 60000 65536"/>
                  <a:gd name="T11" fmla="*/ 0 60000 65536"/>
                  <a:gd name="T12" fmla="*/ 0 60000 65536"/>
                  <a:gd name="T13" fmla="*/ 0 60000 65536"/>
                  <a:gd name="T14" fmla="*/ 0 60000 65536"/>
                  <a:gd name="T15" fmla="*/ 0 w 9"/>
                  <a:gd name="T16" fmla="*/ 0 h 269"/>
                  <a:gd name="T17" fmla="*/ 9 w 9"/>
                  <a:gd name="T18" fmla="*/ 269 h 269"/>
                </a:gdLst>
                <a:ahLst/>
                <a:cxnLst>
                  <a:cxn ang="T10">
                    <a:pos x="T0" y="T1"/>
                  </a:cxn>
                  <a:cxn ang="T11">
                    <a:pos x="T2" y="T3"/>
                  </a:cxn>
                  <a:cxn ang="T12">
                    <a:pos x="T4" y="T5"/>
                  </a:cxn>
                  <a:cxn ang="T13">
                    <a:pos x="T6" y="T7"/>
                  </a:cxn>
                  <a:cxn ang="T14">
                    <a:pos x="T8" y="T9"/>
                  </a:cxn>
                </a:cxnLst>
                <a:rect l="T15" t="T16" r="T17" b="T18"/>
                <a:pathLst>
                  <a:path w="9" h="269">
                    <a:moveTo>
                      <a:pt x="0" y="266"/>
                    </a:moveTo>
                    <a:lnTo>
                      <a:pt x="9" y="269"/>
                    </a:lnTo>
                    <a:lnTo>
                      <a:pt x="9" y="3"/>
                    </a:lnTo>
                    <a:lnTo>
                      <a:pt x="0" y="0"/>
                    </a:lnTo>
                    <a:lnTo>
                      <a:pt x="0" y="266"/>
                    </a:lnTo>
                    <a:close/>
                  </a:path>
                </a:pathLst>
              </a:custGeom>
              <a:solidFill>
                <a:srgbClr val="8BA6BD"/>
              </a:solidFill>
              <a:ln w="9525">
                <a:noFill/>
                <a:round/>
                <a:headEnd/>
                <a:tailEnd/>
              </a:ln>
            </p:spPr>
            <p:txBody>
              <a:bodyPr/>
              <a:lstStyle/>
              <a:p>
                <a:endParaRPr lang="zh-CN" altLang="en-US"/>
              </a:p>
            </p:txBody>
          </p:sp>
          <p:sp>
            <p:nvSpPr>
              <p:cNvPr id="36993" name="Freeform 95"/>
              <p:cNvSpPr>
                <a:spLocks/>
              </p:cNvSpPr>
              <p:nvPr/>
            </p:nvSpPr>
            <p:spPr bwMode="auto">
              <a:xfrm>
                <a:off x="2997" y="280"/>
                <a:ext cx="9" cy="3"/>
              </a:xfrm>
              <a:custGeom>
                <a:avLst/>
                <a:gdLst>
                  <a:gd name="T0" fmla="*/ 0 w 9"/>
                  <a:gd name="T1" fmla="*/ 0 h 3"/>
                  <a:gd name="T2" fmla="*/ 9 w 9"/>
                  <a:gd name="T3" fmla="*/ 3 h 3"/>
                  <a:gd name="T4" fmla="*/ 9 w 9"/>
                  <a:gd name="T5" fmla="*/ 3 h 3"/>
                  <a:gd name="T6" fmla="*/ 0 w 9"/>
                  <a:gd name="T7" fmla="*/ 0 h 3"/>
                  <a:gd name="T8" fmla="*/ 0 w 9"/>
                  <a:gd name="T9" fmla="*/ 0 h 3"/>
                  <a:gd name="T10" fmla="*/ 0 60000 65536"/>
                  <a:gd name="T11" fmla="*/ 0 60000 65536"/>
                  <a:gd name="T12" fmla="*/ 0 60000 65536"/>
                  <a:gd name="T13" fmla="*/ 0 60000 65536"/>
                  <a:gd name="T14" fmla="*/ 0 60000 65536"/>
                  <a:gd name="T15" fmla="*/ 0 w 9"/>
                  <a:gd name="T16" fmla="*/ 0 h 3"/>
                  <a:gd name="T17" fmla="*/ 9 w 9"/>
                  <a:gd name="T18" fmla="*/ 3 h 3"/>
                </a:gdLst>
                <a:ahLst/>
                <a:cxnLst>
                  <a:cxn ang="T10">
                    <a:pos x="T0" y="T1"/>
                  </a:cxn>
                  <a:cxn ang="T11">
                    <a:pos x="T2" y="T3"/>
                  </a:cxn>
                  <a:cxn ang="T12">
                    <a:pos x="T4" y="T5"/>
                  </a:cxn>
                  <a:cxn ang="T13">
                    <a:pos x="T6" y="T7"/>
                  </a:cxn>
                  <a:cxn ang="T14">
                    <a:pos x="T8" y="T9"/>
                  </a:cxn>
                </a:cxnLst>
                <a:rect l="T15" t="T16" r="T17" b="T18"/>
                <a:pathLst>
                  <a:path w="9" h="3">
                    <a:moveTo>
                      <a:pt x="0" y="0"/>
                    </a:moveTo>
                    <a:lnTo>
                      <a:pt x="9" y="3"/>
                    </a:lnTo>
                    <a:lnTo>
                      <a:pt x="0" y="0"/>
                    </a:lnTo>
                    <a:close/>
                  </a:path>
                </a:pathLst>
              </a:custGeom>
              <a:solidFill>
                <a:srgbClr val="5D7695"/>
              </a:solidFill>
              <a:ln w="9525">
                <a:noFill/>
                <a:round/>
                <a:headEnd/>
                <a:tailEnd/>
              </a:ln>
            </p:spPr>
            <p:txBody>
              <a:bodyPr/>
              <a:lstStyle/>
              <a:p>
                <a:endParaRPr lang="zh-CN" altLang="en-US"/>
              </a:p>
            </p:txBody>
          </p:sp>
          <p:sp>
            <p:nvSpPr>
              <p:cNvPr id="36994" name="Freeform 96"/>
              <p:cNvSpPr>
                <a:spLocks/>
              </p:cNvSpPr>
              <p:nvPr/>
            </p:nvSpPr>
            <p:spPr bwMode="auto">
              <a:xfrm>
                <a:off x="3006" y="518"/>
                <a:ext cx="13" cy="41"/>
              </a:xfrm>
              <a:custGeom>
                <a:avLst/>
                <a:gdLst>
                  <a:gd name="T0" fmla="*/ 13 w 13"/>
                  <a:gd name="T1" fmla="*/ 41 h 41"/>
                  <a:gd name="T2" fmla="*/ 10 w 13"/>
                  <a:gd name="T3" fmla="*/ 41 h 41"/>
                  <a:gd name="T4" fmla="*/ 0 w 13"/>
                  <a:gd name="T5" fmla="*/ 0 h 41"/>
                  <a:gd name="T6" fmla="*/ 0 w 13"/>
                  <a:gd name="T7" fmla="*/ 0 h 41"/>
                  <a:gd name="T8" fmla="*/ 13 w 13"/>
                  <a:gd name="T9" fmla="*/ 41 h 41"/>
                  <a:gd name="T10" fmla="*/ 0 60000 65536"/>
                  <a:gd name="T11" fmla="*/ 0 60000 65536"/>
                  <a:gd name="T12" fmla="*/ 0 60000 65536"/>
                  <a:gd name="T13" fmla="*/ 0 60000 65536"/>
                  <a:gd name="T14" fmla="*/ 0 60000 65536"/>
                  <a:gd name="T15" fmla="*/ 0 w 13"/>
                  <a:gd name="T16" fmla="*/ 0 h 41"/>
                  <a:gd name="T17" fmla="*/ 13 w 13"/>
                  <a:gd name="T18" fmla="*/ 41 h 41"/>
                </a:gdLst>
                <a:ahLst/>
                <a:cxnLst>
                  <a:cxn ang="T10">
                    <a:pos x="T0" y="T1"/>
                  </a:cxn>
                  <a:cxn ang="T11">
                    <a:pos x="T2" y="T3"/>
                  </a:cxn>
                  <a:cxn ang="T12">
                    <a:pos x="T4" y="T5"/>
                  </a:cxn>
                  <a:cxn ang="T13">
                    <a:pos x="T6" y="T7"/>
                  </a:cxn>
                  <a:cxn ang="T14">
                    <a:pos x="T8" y="T9"/>
                  </a:cxn>
                </a:cxnLst>
                <a:rect l="T15" t="T16" r="T17" b="T18"/>
                <a:pathLst>
                  <a:path w="13" h="41">
                    <a:moveTo>
                      <a:pt x="13" y="41"/>
                    </a:moveTo>
                    <a:lnTo>
                      <a:pt x="10" y="41"/>
                    </a:lnTo>
                    <a:lnTo>
                      <a:pt x="0" y="0"/>
                    </a:lnTo>
                    <a:lnTo>
                      <a:pt x="13" y="41"/>
                    </a:lnTo>
                    <a:close/>
                  </a:path>
                </a:pathLst>
              </a:custGeom>
              <a:solidFill>
                <a:srgbClr val="456488"/>
              </a:solidFill>
              <a:ln w="9525">
                <a:noFill/>
                <a:round/>
                <a:headEnd/>
                <a:tailEnd/>
              </a:ln>
            </p:spPr>
            <p:txBody>
              <a:bodyPr/>
              <a:lstStyle/>
              <a:p>
                <a:endParaRPr lang="zh-CN" altLang="en-US"/>
              </a:p>
            </p:txBody>
          </p:sp>
          <p:sp>
            <p:nvSpPr>
              <p:cNvPr id="36995" name="Freeform 97"/>
              <p:cNvSpPr>
                <a:spLocks/>
              </p:cNvSpPr>
              <p:nvPr/>
            </p:nvSpPr>
            <p:spPr bwMode="auto">
              <a:xfrm>
                <a:off x="2984" y="514"/>
                <a:ext cx="32" cy="45"/>
              </a:xfrm>
              <a:custGeom>
                <a:avLst/>
                <a:gdLst>
                  <a:gd name="T0" fmla="*/ 0 w 32"/>
                  <a:gd name="T1" fmla="*/ 35 h 45"/>
                  <a:gd name="T2" fmla="*/ 32 w 32"/>
                  <a:gd name="T3" fmla="*/ 45 h 45"/>
                  <a:gd name="T4" fmla="*/ 22 w 32"/>
                  <a:gd name="T5" fmla="*/ 4 h 45"/>
                  <a:gd name="T6" fmla="*/ 13 w 32"/>
                  <a:gd name="T7" fmla="*/ 0 h 45"/>
                  <a:gd name="T8" fmla="*/ 0 w 32"/>
                  <a:gd name="T9" fmla="*/ 35 h 45"/>
                  <a:gd name="T10" fmla="*/ 0 60000 65536"/>
                  <a:gd name="T11" fmla="*/ 0 60000 65536"/>
                  <a:gd name="T12" fmla="*/ 0 60000 65536"/>
                  <a:gd name="T13" fmla="*/ 0 60000 65536"/>
                  <a:gd name="T14" fmla="*/ 0 60000 65536"/>
                  <a:gd name="T15" fmla="*/ 0 w 32"/>
                  <a:gd name="T16" fmla="*/ 0 h 45"/>
                  <a:gd name="T17" fmla="*/ 32 w 32"/>
                  <a:gd name="T18" fmla="*/ 45 h 45"/>
                </a:gdLst>
                <a:ahLst/>
                <a:cxnLst>
                  <a:cxn ang="T10">
                    <a:pos x="T0" y="T1"/>
                  </a:cxn>
                  <a:cxn ang="T11">
                    <a:pos x="T2" y="T3"/>
                  </a:cxn>
                  <a:cxn ang="T12">
                    <a:pos x="T4" y="T5"/>
                  </a:cxn>
                  <a:cxn ang="T13">
                    <a:pos x="T6" y="T7"/>
                  </a:cxn>
                  <a:cxn ang="T14">
                    <a:pos x="T8" y="T9"/>
                  </a:cxn>
                </a:cxnLst>
                <a:rect l="T15" t="T16" r="T17" b="T18"/>
                <a:pathLst>
                  <a:path w="32" h="45">
                    <a:moveTo>
                      <a:pt x="0" y="35"/>
                    </a:moveTo>
                    <a:lnTo>
                      <a:pt x="32" y="45"/>
                    </a:lnTo>
                    <a:lnTo>
                      <a:pt x="22" y="4"/>
                    </a:lnTo>
                    <a:lnTo>
                      <a:pt x="13" y="0"/>
                    </a:lnTo>
                    <a:lnTo>
                      <a:pt x="0" y="35"/>
                    </a:lnTo>
                    <a:close/>
                  </a:path>
                </a:pathLst>
              </a:custGeom>
              <a:solidFill>
                <a:srgbClr val="8BA6BD"/>
              </a:solidFill>
              <a:ln w="9525">
                <a:noFill/>
                <a:round/>
                <a:headEnd/>
                <a:tailEnd/>
              </a:ln>
            </p:spPr>
            <p:txBody>
              <a:bodyPr/>
              <a:lstStyle/>
              <a:p>
                <a:endParaRPr lang="zh-CN" altLang="en-US"/>
              </a:p>
            </p:txBody>
          </p:sp>
          <p:sp>
            <p:nvSpPr>
              <p:cNvPr id="36996" name="Freeform 98"/>
              <p:cNvSpPr>
                <a:spLocks/>
              </p:cNvSpPr>
              <p:nvPr/>
            </p:nvSpPr>
            <p:spPr bwMode="auto">
              <a:xfrm>
                <a:off x="2997" y="514"/>
                <a:ext cx="9" cy="4"/>
              </a:xfrm>
              <a:custGeom>
                <a:avLst/>
                <a:gdLst>
                  <a:gd name="T0" fmla="*/ 0 w 9"/>
                  <a:gd name="T1" fmla="*/ 0 h 4"/>
                  <a:gd name="T2" fmla="*/ 9 w 9"/>
                  <a:gd name="T3" fmla="*/ 4 h 4"/>
                  <a:gd name="T4" fmla="*/ 9 w 9"/>
                  <a:gd name="T5" fmla="*/ 4 h 4"/>
                  <a:gd name="T6" fmla="*/ 0 w 9"/>
                  <a:gd name="T7" fmla="*/ 0 h 4"/>
                  <a:gd name="T8" fmla="*/ 0 w 9"/>
                  <a:gd name="T9" fmla="*/ 0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0" y="0"/>
                    </a:moveTo>
                    <a:lnTo>
                      <a:pt x="9" y="4"/>
                    </a:lnTo>
                    <a:lnTo>
                      <a:pt x="0" y="0"/>
                    </a:lnTo>
                    <a:close/>
                  </a:path>
                </a:pathLst>
              </a:custGeom>
              <a:solidFill>
                <a:srgbClr val="5D7695"/>
              </a:solidFill>
              <a:ln w="9525">
                <a:noFill/>
                <a:round/>
                <a:headEnd/>
                <a:tailEnd/>
              </a:ln>
            </p:spPr>
            <p:txBody>
              <a:bodyPr/>
              <a:lstStyle/>
              <a:p>
                <a:endParaRPr lang="zh-CN" altLang="en-US"/>
              </a:p>
            </p:txBody>
          </p:sp>
          <p:sp>
            <p:nvSpPr>
              <p:cNvPr id="36997" name="Freeform 99"/>
              <p:cNvSpPr>
                <a:spLocks/>
              </p:cNvSpPr>
              <p:nvPr/>
            </p:nvSpPr>
            <p:spPr bwMode="auto">
              <a:xfrm>
                <a:off x="2962" y="356"/>
                <a:ext cx="9" cy="44"/>
              </a:xfrm>
              <a:custGeom>
                <a:avLst/>
                <a:gdLst>
                  <a:gd name="T0" fmla="*/ 9 w 9"/>
                  <a:gd name="T1" fmla="*/ 41 h 44"/>
                  <a:gd name="T2" fmla="*/ 0 w 9"/>
                  <a:gd name="T3" fmla="*/ 44 h 44"/>
                  <a:gd name="T4" fmla="*/ 0 w 9"/>
                  <a:gd name="T5" fmla="*/ 3 h 44"/>
                  <a:gd name="T6" fmla="*/ 9 w 9"/>
                  <a:gd name="T7" fmla="*/ 0 h 44"/>
                  <a:gd name="T8" fmla="*/ 9 w 9"/>
                  <a:gd name="T9" fmla="*/ 41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9" y="41"/>
                    </a:moveTo>
                    <a:lnTo>
                      <a:pt x="0" y="44"/>
                    </a:lnTo>
                    <a:lnTo>
                      <a:pt x="0" y="3"/>
                    </a:lnTo>
                    <a:lnTo>
                      <a:pt x="9" y="0"/>
                    </a:lnTo>
                    <a:lnTo>
                      <a:pt x="9" y="41"/>
                    </a:lnTo>
                    <a:close/>
                  </a:path>
                </a:pathLst>
              </a:custGeom>
              <a:solidFill>
                <a:srgbClr val="456488"/>
              </a:solidFill>
              <a:ln w="9525">
                <a:noFill/>
                <a:round/>
                <a:headEnd/>
                <a:tailEnd/>
              </a:ln>
            </p:spPr>
            <p:txBody>
              <a:bodyPr/>
              <a:lstStyle/>
              <a:p>
                <a:endParaRPr lang="zh-CN" altLang="en-US"/>
              </a:p>
            </p:txBody>
          </p:sp>
          <p:sp>
            <p:nvSpPr>
              <p:cNvPr id="36998" name="Freeform 100"/>
              <p:cNvSpPr>
                <a:spLocks/>
              </p:cNvSpPr>
              <p:nvPr/>
            </p:nvSpPr>
            <p:spPr bwMode="auto">
              <a:xfrm>
                <a:off x="2895" y="340"/>
                <a:ext cx="67" cy="60"/>
              </a:xfrm>
              <a:custGeom>
                <a:avLst/>
                <a:gdLst>
                  <a:gd name="T0" fmla="*/ 0 w 67"/>
                  <a:gd name="T1" fmla="*/ 41 h 60"/>
                  <a:gd name="T2" fmla="*/ 67 w 67"/>
                  <a:gd name="T3" fmla="*/ 60 h 60"/>
                  <a:gd name="T4" fmla="*/ 67 w 67"/>
                  <a:gd name="T5" fmla="*/ 19 h 60"/>
                  <a:gd name="T6" fmla="*/ 0 w 67"/>
                  <a:gd name="T7" fmla="*/ 0 h 60"/>
                  <a:gd name="T8" fmla="*/ 0 w 67"/>
                  <a:gd name="T9" fmla="*/ 41 h 60"/>
                  <a:gd name="T10" fmla="*/ 0 60000 65536"/>
                  <a:gd name="T11" fmla="*/ 0 60000 65536"/>
                  <a:gd name="T12" fmla="*/ 0 60000 65536"/>
                  <a:gd name="T13" fmla="*/ 0 60000 65536"/>
                  <a:gd name="T14" fmla="*/ 0 60000 65536"/>
                  <a:gd name="T15" fmla="*/ 0 w 67"/>
                  <a:gd name="T16" fmla="*/ 0 h 60"/>
                  <a:gd name="T17" fmla="*/ 67 w 67"/>
                  <a:gd name="T18" fmla="*/ 60 h 60"/>
                </a:gdLst>
                <a:ahLst/>
                <a:cxnLst>
                  <a:cxn ang="T10">
                    <a:pos x="T0" y="T1"/>
                  </a:cxn>
                  <a:cxn ang="T11">
                    <a:pos x="T2" y="T3"/>
                  </a:cxn>
                  <a:cxn ang="T12">
                    <a:pos x="T4" y="T5"/>
                  </a:cxn>
                  <a:cxn ang="T13">
                    <a:pos x="T6" y="T7"/>
                  </a:cxn>
                  <a:cxn ang="T14">
                    <a:pos x="T8" y="T9"/>
                  </a:cxn>
                </a:cxnLst>
                <a:rect l="T15" t="T16" r="T17" b="T18"/>
                <a:pathLst>
                  <a:path w="67" h="60">
                    <a:moveTo>
                      <a:pt x="0" y="41"/>
                    </a:moveTo>
                    <a:lnTo>
                      <a:pt x="67" y="60"/>
                    </a:lnTo>
                    <a:lnTo>
                      <a:pt x="67" y="19"/>
                    </a:lnTo>
                    <a:lnTo>
                      <a:pt x="0" y="0"/>
                    </a:lnTo>
                    <a:lnTo>
                      <a:pt x="0" y="41"/>
                    </a:lnTo>
                    <a:close/>
                  </a:path>
                </a:pathLst>
              </a:custGeom>
              <a:solidFill>
                <a:srgbClr val="8BA6BD"/>
              </a:solidFill>
              <a:ln w="9525">
                <a:noFill/>
                <a:round/>
                <a:headEnd/>
                <a:tailEnd/>
              </a:ln>
            </p:spPr>
            <p:txBody>
              <a:bodyPr/>
              <a:lstStyle/>
              <a:p>
                <a:endParaRPr lang="zh-CN" altLang="en-US"/>
              </a:p>
            </p:txBody>
          </p:sp>
          <p:sp>
            <p:nvSpPr>
              <p:cNvPr id="36999" name="Freeform 101"/>
              <p:cNvSpPr>
                <a:spLocks/>
              </p:cNvSpPr>
              <p:nvPr/>
            </p:nvSpPr>
            <p:spPr bwMode="auto">
              <a:xfrm>
                <a:off x="2895" y="334"/>
                <a:ext cx="76" cy="25"/>
              </a:xfrm>
              <a:custGeom>
                <a:avLst/>
                <a:gdLst>
                  <a:gd name="T0" fmla="*/ 6 w 76"/>
                  <a:gd name="T1" fmla="*/ 0 h 25"/>
                  <a:gd name="T2" fmla="*/ 76 w 76"/>
                  <a:gd name="T3" fmla="*/ 22 h 25"/>
                  <a:gd name="T4" fmla="*/ 67 w 76"/>
                  <a:gd name="T5" fmla="*/ 25 h 25"/>
                  <a:gd name="T6" fmla="*/ 0 w 76"/>
                  <a:gd name="T7" fmla="*/ 6 h 25"/>
                  <a:gd name="T8" fmla="*/ 6 w 76"/>
                  <a:gd name="T9" fmla="*/ 0 h 25"/>
                  <a:gd name="T10" fmla="*/ 0 60000 65536"/>
                  <a:gd name="T11" fmla="*/ 0 60000 65536"/>
                  <a:gd name="T12" fmla="*/ 0 60000 65536"/>
                  <a:gd name="T13" fmla="*/ 0 60000 65536"/>
                  <a:gd name="T14" fmla="*/ 0 60000 65536"/>
                  <a:gd name="T15" fmla="*/ 0 w 76"/>
                  <a:gd name="T16" fmla="*/ 0 h 25"/>
                  <a:gd name="T17" fmla="*/ 76 w 76"/>
                  <a:gd name="T18" fmla="*/ 25 h 25"/>
                </a:gdLst>
                <a:ahLst/>
                <a:cxnLst>
                  <a:cxn ang="T10">
                    <a:pos x="T0" y="T1"/>
                  </a:cxn>
                  <a:cxn ang="T11">
                    <a:pos x="T2" y="T3"/>
                  </a:cxn>
                  <a:cxn ang="T12">
                    <a:pos x="T4" y="T5"/>
                  </a:cxn>
                  <a:cxn ang="T13">
                    <a:pos x="T6" y="T7"/>
                  </a:cxn>
                  <a:cxn ang="T14">
                    <a:pos x="T8" y="T9"/>
                  </a:cxn>
                </a:cxnLst>
                <a:rect l="T15" t="T16" r="T17" b="T18"/>
                <a:pathLst>
                  <a:path w="76" h="25">
                    <a:moveTo>
                      <a:pt x="6" y="0"/>
                    </a:moveTo>
                    <a:lnTo>
                      <a:pt x="76" y="22"/>
                    </a:lnTo>
                    <a:lnTo>
                      <a:pt x="67" y="25"/>
                    </a:lnTo>
                    <a:lnTo>
                      <a:pt x="0" y="6"/>
                    </a:lnTo>
                    <a:lnTo>
                      <a:pt x="6" y="0"/>
                    </a:lnTo>
                    <a:close/>
                  </a:path>
                </a:pathLst>
              </a:custGeom>
              <a:solidFill>
                <a:srgbClr val="7890A4"/>
              </a:solidFill>
              <a:ln w="9525">
                <a:noFill/>
                <a:round/>
                <a:headEnd/>
                <a:tailEnd/>
              </a:ln>
            </p:spPr>
            <p:txBody>
              <a:bodyPr/>
              <a:lstStyle/>
              <a:p>
                <a:endParaRPr lang="zh-CN" altLang="en-US"/>
              </a:p>
            </p:txBody>
          </p:sp>
        </p:grpSp>
        <p:pic>
          <p:nvPicPr>
            <p:cNvPr id="36897" name="Picture 195" descr="图片54"/>
            <p:cNvPicPr>
              <a:picLocks noChangeAspect="1" noChangeArrowheads="1"/>
            </p:cNvPicPr>
            <p:nvPr/>
          </p:nvPicPr>
          <p:blipFill>
            <a:blip r:embed="rId4" cstate="print"/>
            <a:srcRect/>
            <a:stretch>
              <a:fillRect/>
            </a:stretch>
          </p:blipFill>
          <p:spPr bwMode="auto">
            <a:xfrm>
              <a:off x="6074686" y="3846094"/>
              <a:ext cx="540032" cy="517792"/>
            </a:xfrm>
            <a:prstGeom prst="rect">
              <a:avLst/>
            </a:prstGeom>
            <a:noFill/>
            <a:ln w="9525">
              <a:noFill/>
              <a:miter lim="800000"/>
              <a:headEnd/>
              <a:tailEnd/>
            </a:ln>
          </p:spPr>
        </p:pic>
        <p:cxnSp>
          <p:nvCxnSpPr>
            <p:cNvPr id="114" name="直接连接符 113"/>
            <p:cNvCxnSpPr/>
            <p:nvPr/>
          </p:nvCxnSpPr>
          <p:spPr>
            <a:xfrm>
              <a:off x="6767358" y="4063274"/>
              <a:ext cx="945035" cy="0"/>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8984425" y="2156373"/>
              <a:ext cx="0" cy="3548750"/>
            </a:xfrm>
            <a:prstGeom prst="line">
              <a:avLst/>
            </a:prstGeom>
            <a:ln w="38100">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9040922" y="5314908"/>
              <a:ext cx="1206974" cy="0"/>
            </a:xfrm>
            <a:prstGeom prst="line">
              <a:avLst/>
            </a:prstGeom>
            <a:ln w="38100">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auto">
            <a:xfrm>
              <a:off x="9148779" y="2384612"/>
              <a:ext cx="0" cy="3121722"/>
            </a:xfrm>
            <a:prstGeom prst="line">
              <a:avLst/>
            </a:prstGeom>
            <a:ln w="38100">
              <a:solidFill>
                <a:schemeClr val="bg1">
                  <a:lumMod val="75000"/>
                </a:schemeClr>
              </a:solidFill>
              <a:prstDash val="sysDash"/>
            </a:ln>
            <a:extLst/>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9183019" y="2387066"/>
              <a:ext cx="1064877" cy="0"/>
            </a:xfrm>
            <a:prstGeom prst="line">
              <a:avLst/>
            </a:prstGeom>
            <a:ln w="381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9133371" y="4473122"/>
              <a:ext cx="383493" cy="0"/>
            </a:xfrm>
            <a:prstGeom prst="line">
              <a:avLst/>
            </a:prstGeom>
            <a:ln w="381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8955321" y="3101234"/>
              <a:ext cx="561543" cy="0"/>
            </a:xfrm>
            <a:prstGeom prst="line">
              <a:avLst/>
            </a:prstGeom>
            <a:ln w="38100">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9525423" y="3101234"/>
              <a:ext cx="0" cy="348494"/>
            </a:xfrm>
            <a:prstGeom prst="line">
              <a:avLst/>
            </a:prstGeom>
            <a:ln w="38100">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235" name="标题 234"/>
          <p:cNvSpPr>
            <a:spLocks noGrp="1"/>
          </p:cNvSpPr>
          <p:nvPr>
            <p:ph type="title"/>
          </p:nvPr>
        </p:nvSpPr>
        <p:spPr/>
        <p:txBody>
          <a:bodyPr/>
          <a:lstStyle/>
          <a:p>
            <a:r>
              <a:rPr lang="en-US" altLang="zh-CN" dirty="0" smtClean="0">
                <a:sym typeface="Arial" charset="0"/>
              </a:rPr>
              <a:t>Scenario (1) - Large-sized IDC </a:t>
            </a:r>
            <a:endParaRPr lang="zh-CN" altLang="en-US" dirty="0" smtClean="0">
              <a:sym typeface="Arial" charset="0"/>
            </a:endParaRPr>
          </a:p>
        </p:txBody>
      </p:sp>
      <p:sp>
        <p:nvSpPr>
          <p:cNvPr id="242" name="内容占位符 241"/>
          <p:cNvSpPr>
            <a:spLocks noGrp="1"/>
          </p:cNvSpPr>
          <p:nvPr>
            <p:ph type="body" sz="quarter" idx="10"/>
          </p:nvPr>
        </p:nvSpPr>
        <p:spPr/>
        <p:txBody>
          <a:bodyPr/>
          <a:lstStyle/>
          <a:p>
            <a:pPr>
              <a:lnSpc>
                <a:spcPct val="130000"/>
              </a:lnSpc>
            </a:pPr>
            <a:r>
              <a:rPr lang="en-US" altLang="zh-CN" sz="1800" dirty="0">
                <a:sym typeface="Arial" charset="0"/>
              </a:rPr>
              <a:t>Important loads, such as servers and storage devices, require reliable power supply systems.</a:t>
            </a:r>
          </a:p>
          <a:p>
            <a:pPr>
              <a:lnSpc>
                <a:spcPct val="130000"/>
              </a:lnSpc>
            </a:pPr>
            <a:r>
              <a:rPr lang="en-US" altLang="zh-CN" sz="1800" dirty="0">
                <a:sym typeface="Arial" charset="0"/>
              </a:rPr>
              <a:t>Large- and medium-sized equipment rooms require the UPS capacity of 300 kVA or higher and power backup time from 10 minutes to 2 hours.</a:t>
            </a:r>
          </a:p>
        </p:txBody>
      </p:sp>
      <p:pic>
        <p:nvPicPr>
          <p:cNvPr id="233" name="图片 2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9891" y="3253526"/>
            <a:ext cx="4345187" cy="2444167"/>
          </a:xfrm>
          <a:prstGeom prst="rect">
            <a:avLst/>
          </a:prstGeom>
        </p:spPr>
      </p:pic>
    </p:spTree>
    <p:extLst>
      <p:ext uri="{BB962C8B-B14F-4D97-AF65-F5344CB8AC3E}">
        <p14:creationId xmlns:p14="http://schemas.microsoft.com/office/powerpoint/2010/main" val="2675045860"/>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9295567" y="3700811"/>
            <a:ext cx="901722" cy="830997"/>
          </a:xfrm>
          <a:prstGeom prst="rect">
            <a:avLst/>
          </a:prstGeom>
          <a:noFill/>
          <a:ln>
            <a:noFill/>
          </a:ln>
        </p:spPr>
        <p:txBody>
          <a:bodyPr wrap="square">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M2000</a:t>
            </a:r>
          </a:p>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N2000</a:t>
            </a:r>
          </a:p>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T2000</a:t>
            </a:r>
          </a:p>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U2000</a:t>
            </a:r>
          </a:p>
        </p:txBody>
      </p:sp>
      <p:pic>
        <p:nvPicPr>
          <p:cNvPr id="38918" name="Picture 27" descr="配电柜6"/>
          <p:cNvPicPr>
            <a:picLocks noChangeAspect="1" noChangeArrowheads="1"/>
          </p:cNvPicPr>
          <p:nvPr/>
        </p:nvPicPr>
        <p:blipFill>
          <a:blip r:embed="rId3" cstate="print"/>
          <a:srcRect/>
          <a:stretch>
            <a:fillRect/>
          </a:stretch>
        </p:blipFill>
        <p:spPr bwMode="auto">
          <a:xfrm>
            <a:off x="6717346" y="3759547"/>
            <a:ext cx="344001" cy="1093788"/>
          </a:xfrm>
          <a:prstGeom prst="rect">
            <a:avLst/>
          </a:prstGeom>
          <a:noFill/>
          <a:ln w="9525">
            <a:noFill/>
            <a:miter lim="800000"/>
            <a:headEnd/>
            <a:tailEnd/>
          </a:ln>
        </p:spPr>
      </p:pic>
      <p:sp>
        <p:nvSpPr>
          <p:cNvPr id="29" name="Text Box 44"/>
          <p:cNvSpPr txBox="1">
            <a:spLocks noChangeArrowheads="1"/>
          </p:cNvSpPr>
          <p:nvPr/>
        </p:nvSpPr>
        <p:spPr bwMode="auto">
          <a:xfrm>
            <a:off x="6128397" y="3969099"/>
            <a:ext cx="792726" cy="276999"/>
          </a:xfrm>
          <a:prstGeom prst="rect">
            <a:avLst/>
          </a:prstGeom>
          <a:noFill/>
          <a:ln w="9525" algn="ctr">
            <a:noFill/>
            <a:miter lim="800000"/>
            <a:headEnd/>
            <a:tailEnd/>
          </a:ln>
          <a:effectLst/>
        </p:spPr>
        <p:txBody>
          <a:bodyPr wrap="square">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Input</a:t>
            </a:r>
          </a:p>
        </p:txBody>
      </p:sp>
      <p:cxnSp>
        <p:nvCxnSpPr>
          <p:cNvPr id="30" name="直接连接符 29"/>
          <p:cNvCxnSpPr/>
          <p:nvPr/>
        </p:nvCxnSpPr>
        <p:spPr bwMode="auto">
          <a:xfrm>
            <a:off x="6232888" y="4319935"/>
            <a:ext cx="432085" cy="0"/>
          </a:xfrm>
          <a:prstGeom prst="line">
            <a:avLst/>
          </a:prstGeom>
          <a:ln/>
          <a:extLst/>
        </p:spPr>
        <p:style>
          <a:lnRef idx="3">
            <a:schemeClr val="dk1"/>
          </a:lnRef>
          <a:fillRef idx="0">
            <a:schemeClr val="dk1"/>
          </a:fillRef>
          <a:effectRef idx="2">
            <a:schemeClr val="dk1"/>
          </a:effectRef>
          <a:fontRef idx="minor">
            <a:schemeClr val="tx1"/>
          </a:fontRef>
        </p:style>
      </p:cxnSp>
      <p:cxnSp>
        <p:nvCxnSpPr>
          <p:cNvPr id="31" name="直接连接符 30"/>
          <p:cNvCxnSpPr/>
          <p:nvPr/>
        </p:nvCxnSpPr>
        <p:spPr bwMode="auto">
          <a:xfrm>
            <a:off x="7080391" y="4319935"/>
            <a:ext cx="503504" cy="0"/>
          </a:xfrm>
          <a:prstGeom prst="line">
            <a:avLst/>
          </a:prstGeom>
          <a:ln/>
          <a:extLst/>
        </p:spPr>
        <p:style>
          <a:lnRef idx="3">
            <a:schemeClr val="dk1"/>
          </a:lnRef>
          <a:fillRef idx="0">
            <a:schemeClr val="dk1"/>
          </a:fillRef>
          <a:effectRef idx="2">
            <a:schemeClr val="dk1"/>
          </a:effectRef>
          <a:fontRef idx="minor">
            <a:schemeClr val="tx1"/>
          </a:fontRef>
        </p:style>
      </p:cxnSp>
      <p:pic>
        <p:nvPicPr>
          <p:cNvPr id="38922" name="Picture 2"/>
          <p:cNvPicPr>
            <a:picLocks noChangeAspect="1" noChangeArrowheads="1"/>
          </p:cNvPicPr>
          <p:nvPr/>
        </p:nvPicPr>
        <p:blipFill>
          <a:blip r:embed="rId4" cstate="print"/>
          <a:srcRect/>
          <a:stretch>
            <a:fillRect/>
          </a:stretch>
        </p:blipFill>
        <p:spPr bwMode="auto">
          <a:xfrm>
            <a:off x="8953948" y="3802410"/>
            <a:ext cx="321385" cy="1225550"/>
          </a:xfrm>
          <a:prstGeom prst="rect">
            <a:avLst/>
          </a:prstGeom>
          <a:noFill/>
          <a:ln w="9525">
            <a:noFill/>
            <a:miter lim="800000"/>
            <a:headEnd/>
            <a:tailEnd/>
          </a:ln>
        </p:spPr>
      </p:pic>
      <p:cxnSp>
        <p:nvCxnSpPr>
          <p:cNvPr id="35" name="直接连接符 34"/>
          <p:cNvCxnSpPr/>
          <p:nvPr/>
        </p:nvCxnSpPr>
        <p:spPr bwMode="auto">
          <a:xfrm>
            <a:off x="8418305" y="4343747"/>
            <a:ext cx="503504" cy="0"/>
          </a:xfrm>
          <a:prstGeom prst="line">
            <a:avLst/>
          </a:prstGeom>
          <a:ln/>
          <a:extLst/>
        </p:spPr>
        <p:style>
          <a:lnRef idx="3">
            <a:schemeClr val="dk1"/>
          </a:lnRef>
          <a:fillRef idx="0">
            <a:schemeClr val="dk1"/>
          </a:fillRef>
          <a:effectRef idx="2">
            <a:schemeClr val="dk1"/>
          </a:effectRef>
          <a:fontRef idx="minor">
            <a:schemeClr val="tx1"/>
          </a:fontRef>
        </p:style>
      </p:cxnSp>
      <p:sp>
        <p:nvSpPr>
          <p:cNvPr id="36" name="矩形 35"/>
          <p:cNvSpPr/>
          <p:nvPr/>
        </p:nvSpPr>
        <p:spPr>
          <a:xfrm>
            <a:off x="8118346" y="4800949"/>
            <a:ext cx="439544" cy="276999"/>
          </a:xfrm>
          <a:prstGeom prst="rect">
            <a:avLst/>
          </a:prstGeom>
          <a:noFill/>
          <a:ln>
            <a:noFill/>
          </a:ln>
        </p:spPr>
        <p:txBody>
          <a:bodyPr wrap="none">
            <a:spAutoFit/>
          </a:bodyPr>
          <a:lstStyle/>
          <a:p>
            <a:pPr eaLnBrk="0" fontAlgn="ctr" hangingPunct="0">
              <a:buSzPct val="100000"/>
              <a:defRPr/>
            </a:pPr>
            <a:r>
              <a:rPr lang="en-US" altLang="zh-CN" sz="1200" b="1">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UPS</a:t>
            </a:r>
          </a:p>
        </p:txBody>
      </p:sp>
      <p:sp>
        <p:nvSpPr>
          <p:cNvPr id="51" name="矩形 50"/>
          <p:cNvSpPr/>
          <p:nvPr/>
        </p:nvSpPr>
        <p:spPr>
          <a:xfrm>
            <a:off x="6574508" y="4910487"/>
            <a:ext cx="814647" cy="276999"/>
          </a:xfrm>
          <a:prstGeom prst="rect">
            <a:avLst/>
          </a:prstGeom>
          <a:noFill/>
          <a:ln>
            <a:noFill/>
          </a:ln>
        </p:spPr>
        <p:txBody>
          <a:bodyPr wrap="none">
            <a:spAutoFit/>
          </a:bodyPr>
          <a:lstStyle/>
          <a:p>
            <a:pPr eaLnBrk="0" fontAlgn="ctr" hangingPunct="0">
              <a:buSzPct val="100000"/>
              <a:defRPr/>
            </a:pPr>
            <a:r>
              <a:rPr lang="en-US" altLang="zh-CN" sz="1200" b="1">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Input PDF</a:t>
            </a:r>
          </a:p>
        </p:txBody>
      </p:sp>
      <p:pic>
        <p:nvPicPr>
          <p:cNvPr id="38926" name="Picture 4"/>
          <p:cNvPicPr>
            <a:picLocks noChangeAspect="1" noChangeArrowheads="1"/>
          </p:cNvPicPr>
          <p:nvPr/>
        </p:nvPicPr>
        <p:blipFill>
          <a:blip r:embed="rId5" cstate="print"/>
          <a:srcRect/>
          <a:stretch>
            <a:fillRect/>
          </a:stretch>
        </p:blipFill>
        <p:spPr bwMode="auto">
          <a:xfrm>
            <a:off x="7798151" y="3337274"/>
            <a:ext cx="361856" cy="1031875"/>
          </a:xfrm>
          <a:prstGeom prst="rect">
            <a:avLst/>
          </a:prstGeom>
          <a:noFill/>
          <a:ln w="9525">
            <a:noFill/>
            <a:miter lim="800000"/>
            <a:headEnd/>
            <a:tailEnd/>
          </a:ln>
        </p:spPr>
      </p:pic>
      <p:pic>
        <p:nvPicPr>
          <p:cNvPr id="38927" name="Picture 4"/>
          <p:cNvPicPr>
            <a:picLocks noChangeAspect="1" noChangeArrowheads="1"/>
          </p:cNvPicPr>
          <p:nvPr/>
        </p:nvPicPr>
        <p:blipFill>
          <a:blip r:embed="rId5" cstate="print"/>
          <a:srcRect/>
          <a:stretch>
            <a:fillRect/>
          </a:stretch>
        </p:blipFill>
        <p:spPr bwMode="auto">
          <a:xfrm>
            <a:off x="7785219" y="4234906"/>
            <a:ext cx="361856" cy="1030287"/>
          </a:xfrm>
          <a:prstGeom prst="rect">
            <a:avLst/>
          </a:prstGeom>
          <a:noFill/>
          <a:ln w="9525">
            <a:noFill/>
            <a:miter lim="800000"/>
            <a:headEnd/>
            <a:tailEnd/>
          </a:ln>
        </p:spPr>
      </p:pic>
      <p:cxnSp>
        <p:nvCxnSpPr>
          <p:cNvPr id="55" name="直接连接符 54"/>
          <p:cNvCxnSpPr/>
          <p:nvPr/>
        </p:nvCxnSpPr>
        <p:spPr bwMode="auto">
          <a:xfrm flipV="1">
            <a:off x="7600559" y="3946874"/>
            <a:ext cx="0" cy="735013"/>
          </a:xfrm>
          <a:prstGeom prst="line">
            <a:avLst/>
          </a:prstGeom>
          <a:ln/>
          <a:extLst/>
        </p:spPr>
        <p:style>
          <a:lnRef idx="3">
            <a:schemeClr val="dk1"/>
          </a:lnRef>
          <a:fillRef idx="0">
            <a:schemeClr val="dk1"/>
          </a:fillRef>
          <a:effectRef idx="2">
            <a:schemeClr val="dk1"/>
          </a:effectRef>
          <a:fontRef idx="minor">
            <a:schemeClr val="tx1"/>
          </a:fontRef>
        </p:style>
      </p:cxnSp>
      <p:cxnSp>
        <p:nvCxnSpPr>
          <p:cNvPr id="56" name="直接连接符 55"/>
          <p:cNvCxnSpPr/>
          <p:nvPr/>
        </p:nvCxnSpPr>
        <p:spPr bwMode="auto">
          <a:xfrm>
            <a:off x="7605321" y="3946872"/>
            <a:ext cx="170215" cy="1588"/>
          </a:xfrm>
          <a:prstGeom prst="line">
            <a:avLst/>
          </a:prstGeom>
          <a:ln/>
          <a:extLst/>
        </p:spPr>
        <p:style>
          <a:lnRef idx="3">
            <a:schemeClr val="dk1"/>
          </a:lnRef>
          <a:fillRef idx="0">
            <a:schemeClr val="dk1"/>
          </a:fillRef>
          <a:effectRef idx="2">
            <a:schemeClr val="dk1"/>
          </a:effectRef>
          <a:fontRef idx="minor">
            <a:schemeClr val="tx1"/>
          </a:fontRef>
        </p:style>
      </p:cxnSp>
      <p:cxnSp>
        <p:nvCxnSpPr>
          <p:cNvPr id="57" name="直接连接符 56"/>
          <p:cNvCxnSpPr/>
          <p:nvPr/>
        </p:nvCxnSpPr>
        <p:spPr bwMode="auto">
          <a:xfrm>
            <a:off x="7604131" y="4678712"/>
            <a:ext cx="170215" cy="3175"/>
          </a:xfrm>
          <a:prstGeom prst="line">
            <a:avLst/>
          </a:prstGeom>
          <a:ln/>
          <a:extLst/>
        </p:spPr>
        <p:style>
          <a:lnRef idx="3">
            <a:schemeClr val="dk1"/>
          </a:lnRef>
          <a:fillRef idx="0">
            <a:schemeClr val="dk1"/>
          </a:fillRef>
          <a:effectRef idx="2">
            <a:schemeClr val="dk1"/>
          </a:effectRef>
          <a:fontRef idx="minor">
            <a:schemeClr val="tx1"/>
          </a:fontRef>
        </p:style>
      </p:cxnSp>
      <p:cxnSp>
        <p:nvCxnSpPr>
          <p:cNvPr id="22" name="直接连接符 21"/>
          <p:cNvCxnSpPr/>
          <p:nvPr/>
        </p:nvCxnSpPr>
        <p:spPr bwMode="auto">
          <a:xfrm flipV="1">
            <a:off x="8400450" y="3954810"/>
            <a:ext cx="0" cy="735012"/>
          </a:xfrm>
          <a:prstGeom prst="line">
            <a:avLst/>
          </a:prstGeom>
          <a:ln/>
          <a:extLst/>
        </p:spPr>
        <p:style>
          <a:lnRef idx="3">
            <a:schemeClr val="dk1"/>
          </a:lnRef>
          <a:fillRef idx="0">
            <a:schemeClr val="dk1"/>
          </a:fillRef>
          <a:effectRef idx="2">
            <a:schemeClr val="dk1"/>
          </a:effectRef>
          <a:fontRef idx="minor">
            <a:schemeClr val="tx1"/>
          </a:fontRef>
        </p:style>
      </p:cxnSp>
      <p:cxnSp>
        <p:nvCxnSpPr>
          <p:cNvPr id="23" name="直接连接符 22"/>
          <p:cNvCxnSpPr/>
          <p:nvPr/>
        </p:nvCxnSpPr>
        <p:spPr bwMode="auto">
          <a:xfrm>
            <a:off x="8229046" y="3954812"/>
            <a:ext cx="171405" cy="1587"/>
          </a:xfrm>
          <a:prstGeom prst="line">
            <a:avLst/>
          </a:prstGeom>
          <a:ln/>
          <a:extLst/>
        </p:spPr>
        <p:style>
          <a:lnRef idx="3">
            <a:schemeClr val="dk1"/>
          </a:lnRef>
          <a:fillRef idx="0">
            <a:schemeClr val="dk1"/>
          </a:fillRef>
          <a:effectRef idx="2">
            <a:schemeClr val="dk1"/>
          </a:effectRef>
          <a:fontRef idx="minor">
            <a:schemeClr val="tx1"/>
          </a:fontRef>
        </p:style>
      </p:cxnSp>
      <p:cxnSp>
        <p:nvCxnSpPr>
          <p:cNvPr id="26" name="直接连接符 25"/>
          <p:cNvCxnSpPr/>
          <p:nvPr/>
        </p:nvCxnSpPr>
        <p:spPr bwMode="auto">
          <a:xfrm>
            <a:off x="8227856" y="4686649"/>
            <a:ext cx="171405" cy="3175"/>
          </a:xfrm>
          <a:prstGeom prst="line">
            <a:avLst/>
          </a:prstGeom>
          <a:ln/>
          <a:extLst/>
        </p:spPr>
        <p:style>
          <a:lnRef idx="3">
            <a:schemeClr val="dk1"/>
          </a:lnRef>
          <a:fillRef idx="0">
            <a:schemeClr val="dk1"/>
          </a:fillRef>
          <a:effectRef idx="2">
            <a:schemeClr val="dk1"/>
          </a:effectRef>
          <a:fontRef idx="minor">
            <a:schemeClr val="tx1"/>
          </a:fontRef>
        </p:style>
      </p:cxnSp>
      <p:sp>
        <p:nvSpPr>
          <p:cNvPr id="28" name="标题 27"/>
          <p:cNvSpPr>
            <a:spLocks noGrp="1"/>
          </p:cNvSpPr>
          <p:nvPr>
            <p:ph type="title"/>
          </p:nvPr>
        </p:nvSpPr>
        <p:spPr/>
        <p:txBody>
          <a:bodyPr/>
          <a:lstStyle/>
          <a:p>
            <a:r>
              <a:rPr lang="en-US" altLang="zh-CN" dirty="0" smtClean="0">
                <a:sym typeface="Arial" charset="0"/>
              </a:rPr>
              <a:t>Scenario (2) - NMS</a:t>
            </a:r>
            <a:endParaRPr lang="zh-CN" altLang="en-US" dirty="0"/>
          </a:p>
        </p:txBody>
      </p:sp>
      <p:sp>
        <p:nvSpPr>
          <p:cNvPr id="34" name="文本占位符 33"/>
          <p:cNvSpPr>
            <a:spLocks noGrp="1"/>
          </p:cNvSpPr>
          <p:nvPr>
            <p:ph type="body" sz="quarter" idx="10"/>
          </p:nvPr>
        </p:nvSpPr>
        <p:spPr/>
        <p:txBody>
          <a:bodyPr/>
          <a:lstStyle/>
          <a:p>
            <a:pPr>
              <a:lnSpc>
                <a:spcPct val="130000"/>
              </a:lnSpc>
            </a:pPr>
            <a:r>
              <a:rPr lang="en-US" altLang="zh-CN" sz="1800" dirty="0">
                <a:sym typeface="Arial" charset="0"/>
              </a:rPr>
              <a:t>High load importance requires a reliable power supply system.</a:t>
            </a:r>
          </a:p>
          <a:p>
            <a:pPr>
              <a:lnSpc>
                <a:spcPct val="130000"/>
              </a:lnSpc>
            </a:pPr>
            <a:r>
              <a:rPr lang="en-US" altLang="zh-CN" sz="1800" dirty="0">
                <a:sym typeface="Arial" charset="0"/>
              </a:rPr>
              <a:t>NMSs require that UPSs be fast deployed, easily installed and maintained, and transferred between tower-mounted and rack-mounted.</a:t>
            </a:r>
          </a:p>
        </p:txBody>
      </p:sp>
      <p:pic>
        <p:nvPicPr>
          <p:cNvPr id="32" name="图片 31" descr="屏幕剪辑"/>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9395" y="2714117"/>
            <a:ext cx="2169341" cy="3213438"/>
          </a:xfrm>
          <a:prstGeom prst="rect">
            <a:avLst/>
          </a:prstGeom>
        </p:spPr>
      </p:pic>
    </p:spTree>
    <p:extLst>
      <p:ext uri="{BB962C8B-B14F-4D97-AF65-F5344CB8AC3E}">
        <p14:creationId xmlns:p14="http://schemas.microsoft.com/office/powerpoint/2010/main" val="196716096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2"/>
          <p:cNvGrpSpPr>
            <a:grpSpLocks noChangeAspect="1"/>
          </p:cNvGrpSpPr>
          <p:nvPr/>
        </p:nvGrpSpPr>
        <p:grpSpPr bwMode="auto">
          <a:xfrm>
            <a:off x="5769830" y="3548925"/>
            <a:ext cx="5272592" cy="2111316"/>
            <a:chOff x="853517" y="4601980"/>
            <a:chExt cx="4602436" cy="1358475"/>
          </a:xfrm>
        </p:grpSpPr>
        <p:sp>
          <p:nvSpPr>
            <p:cNvPr id="54" name="TextBox 53"/>
            <p:cNvSpPr txBox="1"/>
            <p:nvPr/>
          </p:nvSpPr>
          <p:spPr>
            <a:xfrm>
              <a:off x="1711451" y="4688897"/>
              <a:ext cx="649454" cy="178228"/>
            </a:xfrm>
            <a:prstGeom prst="rect">
              <a:avLst/>
            </a:prstGeom>
            <a:noFill/>
          </p:spPr>
          <p:txBody>
            <a:bodyPr>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UPS 1</a:t>
              </a:r>
            </a:p>
          </p:txBody>
        </p:sp>
        <p:sp>
          <p:nvSpPr>
            <p:cNvPr id="55" name="TextBox 54"/>
            <p:cNvSpPr txBox="1"/>
            <p:nvPr/>
          </p:nvSpPr>
          <p:spPr>
            <a:xfrm>
              <a:off x="1710359" y="5489389"/>
              <a:ext cx="676742" cy="178228"/>
            </a:xfrm>
            <a:prstGeom prst="rect">
              <a:avLst/>
            </a:prstGeom>
            <a:noFill/>
          </p:spPr>
          <p:txBody>
            <a:bodyPr>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UPS 2</a:t>
              </a:r>
            </a:p>
          </p:txBody>
        </p:sp>
        <p:cxnSp>
          <p:nvCxnSpPr>
            <p:cNvPr id="56" name="直接箭头连接符 55"/>
            <p:cNvCxnSpPr/>
            <p:nvPr/>
          </p:nvCxnSpPr>
          <p:spPr bwMode="auto">
            <a:xfrm>
              <a:off x="917916" y="5184644"/>
              <a:ext cx="383124"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57" name="直接箭头连接符 56"/>
            <p:cNvCxnSpPr/>
            <p:nvPr/>
          </p:nvCxnSpPr>
          <p:spPr bwMode="auto">
            <a:xfrm>
              <a:off x="2836807" y="4926040"/>
              <a:ext cx="447523"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58" name="直接箭头连接符 57"/>
            <p:cNvCxnSpPr/>
            <p:nvPr/>
          </p:nvCxnSpPr>
          <p:spPr bwMode="auto">
            <a:xfrm>
              <a:off x="2836807" y="5474366"/>
              <a:ext cx="447523"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59" name="直接箭头连接符 58"/>
            <p:cNvCxnSpPr/>
            <p:nvPr/>
          </p:nvCxnSpPr>
          <p:spPr bwMode="auto">
            <a:xfrm>
              <a:off x="1705993" y="4926040"/>
              <a:ext cx="510831"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60" name="直接箭头连接符 59"/>
            <p:cNvCxnSpPr/>
            <p:nvPr/>
          </p:nvCxnSpPr>
          <p:spPr bwMode="auto">
            <a:xfrm>
              <a:off x="1721274" y="5474366"/>
              <a:ext cx="510831"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61" name="直接连接符 60"/>
            <p:cNvCxnSpPr/>
            <p:nvPr/>
          </p:nvCxnSpPr>
          <p:spPr bwMode="auto">
            <a:xfrm>
              <a:off x="3430599" y="5174986"/>
              <a:ext cx="383123" cy="0"/>
            </a:xfrm>
            <a:prstGeom prst="line">
              <a:avLst/>
            </a:prstGeom>
            <a:ln/>
            <a:extLst/>
          </p:spPr>
          <p:style>
            <a:lnRef idx="2">
              <a:schemeClr val="dk1"/>
            </a:lnRef>
            <a:fillRef idx="0">
              <a:schemeClr val="dk1"/>
            </a:fillRef>
            <a:effectRef idx="1">
              <a:schemeClr val="dk1"/>
            </a:effectRef>
            <a:fontRef idx="minor">
              <a:schemeClr val="tx1"/>
            </a:fontRef>
          </p:style>
        </p:cxnSp>
        <p:cxnSp>
          <p:nvCxnSpPr>
            <p:cNvPr id="62" name="直接箭头连接符 61"/>
            <p:cNvCxnSpPr/>
            <p:nvPr/>
          </p:nvCxnSpPr>
          <p:spPr bwMode="auto">
            <a:xfrm>
              <a:off x="3876577" y="4775813"/>
              <a:ext cx="383124"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63" name="直接箭头连接符 62"/>
            <p:cNvCxnSpPr/>
            <p:nvPr/>
          </p:nvCxnSpPr>
          <p:spPr bwMode="auto">
            <a:xfrm>
              <a:off x="3876577" y="5672879"/>
              <a:ext cx="383124"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64" name="直接箭头连接符 63"/>
            <p:cNvCxnSpPr/>
            <p:nvPr/>
          </p:nvCxnSpPr>
          <p:spPr bwMode="auto">
            <a:xfrm>
              <a:off x="3876577" y="5075193"/>
              <a:ext cx="383124"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cxnSp>
          <p:nvCxnSpPr>
            <p:cNvPr id="65" name="直接连接符 64"/>
            <p:cNvCxnSpPr/>
            <p:nvPr/>
          </p:nvCxnSpPr>
          <p:spPr bwMode="auto">
            <a:xfrm>
              <a:off x="3870588" y="4775813"/>
              <a:ext cx="0" cy="897066"/>
            </a:xfrm>
            <a:prstGeom prst="line">
              <a:avLst/>
            </a:prstGeom>
            <a:ln/>
            <a:extLst/>
          </p:spPr>
          <p:style>
            <a:lnRef idx="2">
              <a:schemeClr val="dk1"/>
            </a:lnRef>
            <a:fillRef idx="0">
              <a:schemeClr val="dk1"/>
            </a:fillRef>
            <a:effectRef idx="1">
              <a:schemeClr val="dk1"/>
            </a:effectRef>
            <a:fontRef idx="minor">
              <a:schemeClr val="tx1"/>
            </a:fontRef>
          </p:style>
        </p:cxnSp>
        <p:sp>
          <p:nvSpPr>
            <p:cNvPr id="66" name="矩形 65"/>
            <p:cNvSpPr/>
            <p:nvPr/>
          </p:nvSpPr>
          <p:spPr>
            <a:xfrm>
              <a:off x="4308175" y="4676020"/>
              <a:ext cx="516551" cy="178228"/>
            </a:xfrm>
            <a:prstGeom prst="rect">
              <a:avLst/>
            </a:prstGeom>
          </p:spPr>
          <p:txBody>
            <a:bodyPr wrap="none">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Server</a:t>
              </a:r>
            </a:p>
          </p:txBody>
        </p:sp>
        <p:sp>
          <p:nvSpPr>
            <p:cNvPr id="67" name="矩形 66"/>
            <p:cNvSpPr/>
            <p:nvPr/>
          </p:nvSpPr>
          <p:spPr>
            <a:xfrm>
              <a:off x="4184867" y="5573086"/>
              <a:ext cx="1271086" cy="178228"/>
            </a:xfrm>
            <a:prstGeom prst="rect">
              <a:avLst/>
            </a:prstGeom>
          </p:spPr>
          <p:txBody>
            <a:bodyPr wrap="none">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Midrange computer</a:t>
              </a:r>
            </a:p>
          </p:txBody>
        </p:sp>
        <p:cxnSp>
          <p:nvCxnSpPr>
            <p:cNvPr id="68" name="直接箭头连接符 67"/>
            <p:cNvCxnSpPr/>
            <p:nvPr/>
          </p:nvCxnSpPr>
          <p:spPr bwMode="auto">
            <a:xfrm>
              <a:off x="3876577" y="5374572"/>
              <a:ext cx="383124" cy="0"/>
            </a:xfrm>
            <a:prstGeom prst="straightConnector1">
              <a:avLst/>
            </a:prstGeom>
            <a:ln>
              <a:tailEnd type="arrow"/>
            </a:ln>
            <a:extLst/>
          </p:spPr>
          <p:style>
            <a:lnRef idx="2">
              <a:schemeClr val="dk1"/>
            </a:lnRef>
            <a:fillRef idx="0">
              <a:schemeClr val="dk1"/>
            </a:fillRef>
            <a:effectRef idx="1">
              <a:schemeClr val="dk1"/>
            </a:effectRef>
            <a:fontRef idx="minor">
              <a:schemeClr val="tx1"/>
            </a:fontRef>
          </p:style>
        </p:cxnSp>
        <p:sp>
          <p:nvSpPr>
            <p:cNvPr id="69" name="矩形 68"/>
            <p:cNvSpPr/>
            <p:nvPr/>
          </p:nvSpPr>
          <p:spPr>
            <a:xfrm>
              <a:off x="4308175" y="5274780"/>
              <a:ext cx="601121" cy="178228"/>
            </a:xfrm>
            <a:prstGeom prst="rect">
              <a:avLst/>
            </a:prstGeom>
          </p:spPr>
          <p:txBody>
            <a:bodyPr wrap="none">
              <a:spAutoFit/>
            </a:bodyPr>
            <a:lstStyle/>
            <a:p>
              <a:pPr eaLnBrk="0" fontAlgn="ctr" hangingPunct="0">
                <a:buSzPct val="100000"/>
                <a:defRPr/>
              </a:pPr>
              <a:r>
                <a:rPr lang="en-US" altLang="zh-CN" sz="1200" b="1">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Firewall</a:t>
              </a:r>
            </a:p>
          </p:txBody>
        </p:sp>
        <p:sp>
          <p:nvSpPr>
            <p:cNvPr id="70" name="TextBox 69"/>
            <p:cNvSpPr txBox="1"/>
            <p:nvPr/>
          </p:nvSpPr>
          <p:spPr>
            <a:xfrm>
              <a:off x="853517" y="4951793"/>
              <a:ext cx="510831" cy="178228"/>
            </a:xfrm>
            <a:prstGeom prst="rect">
              <a:avLst/>
            </a:prstGeom>
            <a:noFill/>
          </p:spPr>
          <p:txBody>
            <a:bodyPr>
              <a:spAutoFit/>
            </a:bodyPr>
            <a:lstStyle/>
            <a:p>
              <a:pP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Input</a:t>
              </a:r>
            </a:p>
          </p:txBody>
        </p:sp>
        <p:sp>
          <p:nvSpPr>
            <p:cNvPr id="71" name="TextBox 70"/>
            <p:cNvSpPr txBox="1"/>
            <p:nvPr/>
          </p:nvSpPr>
          <p:spPr>
            <a:xfrm>
              <a:off x="1167874" y="5619227"/>
              <a:ext cx="674559" cy="297047"/>
            </a:xfrm>
            <a:prstGeom prst="rect">
              <a:avLst/>
            </a:prstGeom>
            <a:noFill/>
          </p:spPr>
          <p:txBody>
            <a:bodyPr>
              <a:spAutoFit/>
            </a:bodyPr>
            <a:lstStyle/>
            <a:p>
              <a:pPr algn="ct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Input PDF</a:t>
              </a:r>
            </a:p>
          </p:txBody>
        </p:sp>
        <p:sp>
          <p:nvSpPr>
            <p:cNvPr id="72" name="TextBox 71"/>
            <p:cNvSpPr txBox="1"/>
            <p:nvPr/>
          </p:nvSpPr>
          <p:spPr>
            <a:xfrm>
              <a:off x="3040921" y="5599912"/>
              <a:ext cx="899412" cy="178228"/>
            </a:xfrm>
            <a:prstGeom prst="rect">
              <a:avLst/>
            </a:prstGeom>
            <a:noFill/>
          </p:spPr>
          <p:txBody>
            <a:bodyPr>
              <a:spAutoFit/>
            </a:bodyPr>
            <a:lstStyle/>
            <a:p>
              <a:pPr algn="ctr" eaLnBrk="0" fontAlgn="ctr" hangingPunct="0">
                <a:buSzPct val="100000"/>
                <a:defRPr/>
              </a:pPr>
              <a:r>
                <a:rPr lang="en-US" altLang="zh-CN" sz="1200" b="1" dirty="0">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Output PDF</a:t>
              </a:r>
            </a:p>
          </p:txBody>
        </p:sp>
        <p:pic>
          <p:nvPicPr>
            <p:cNvPr id="37913" name="Picture 5"/>
            <p:cNvPicPr>
              <a:picLocks noChangeAspect="1" noChangeArrowheads="1"/>
            </p:cNvPicPr>
            <p:nvPr/>
          </p:nvPicPr>
          <p:blipFill>
            <a:blip r:embed="rId3" cstate="print"/>
            <a:srcRect/>
            <a:stretch>
              <a:fillRect/>
            </a:stretch>
          </p:blipFill>
          <p:spPr bwMode="auto">
            <a:xfrm>
              <a:off x="1313619" y="4811844"/>
              <a:ext cx="350290" cy="831408"/>
            </a:xfrm>
            <a:prstGeom prst="rect">
              <a:avLst/>
            </a:prstGeom>
            <a:noFill/>
            <a:ln w="9525">
              <a:noFill/>
              <a:miter lim="800000"/>
              <a:headEnd/>
              <a:tailEnd/>
            </a:ln>
          </p:spPr>
        </p:pic>
        <p:pic>
          <p:nvPicPr>
            <p:cNvPr id="37914" name="Picture 6"/>
            <p:cNvPicPr>
              <a:picLocks noChangeAspect="1" noChangeArrowheads="1"/>
            </p:cNvPicPr>
            <p:nvPr/>
          </p:nvPicPr>
          <p:blipFill>
            <a:blip r:embed="rId4" cstate="print"/>
            <a:srcRect/>
            <a:stretch>
              <a:fillRect/>
            </a:stretch>
          </p:blipFill>
          <p:spPr bwMode="auto">
            <a:xfrm>
              <a:off x="2401030" y="4601980"/>
              <a:ext cx="312190" cy="681425"/>
            </a:xfrm>
            <a:prstGeom prst="rect">
              <a:avLst/>
            </a:prstGeom>
            <a:noFill/>
            <a:ln w="9525">
              <a:noFill/>
              <a:miter lim="800000"/>
              <a:headEnd/>
              <a:tailEnd/>
            </a:ln>
          </p:spPr>
        </p:pic>
        <p:pic>
          <p:nvPicPr>
            <p:cNvPr id="37915" name="Picture 6"/>
            <p:cNvPicPr>
              <a:picLocks noChangeAspect="1" noChangeArrowheads="1"/>
            </p:cNvPicPr>
            <p:nvPr/>
          </p:nvPicPr>
          <p:blipFill>
            <a:blip r:embed="rId4" cstate="print"/>
            <a:srcRect/>
            <a:stretch>
              <a:fillRect/>
            </a:stretch>
          </p:blipFill>
          <p:spPr bwMode="auto">
            <a:xfrm>
              <a:off x="2403530" y="5279030"/>
              <a:ext cx="312190" cy="681425"/>
            </a:xfrm>
            <a:prstGeom prst="rect">
              <a:avLst/>
            </a:prstGeom>
            <a:noFill/>
            <a:ln w="9525">
              <a:noFill/>
              <a:miter lim="800000"/>
              <a:headEnd/>
              <a:tailEnd/>
            </a:ln>
          </p:spPr>
        </p:pic>
        <p:pic>
          <p:nvPicPr>
            <p:cNvPr id="37916" name="Picture 7"/>
            <p:cNvPicPr>
              <a:picLocks noChangeAspect="1" noChangeArrowheads="1"/>
            </p:cNvPicPr>
            <p:nvPr/>
          </p:nvPicPr>
          <p:blipFill>
            <a:blip r:embed="rId5" cstate="print"/>
            <a:srcRect/>
            <a:stretch>
              <a:fillRect/>
            </a:stretch>
          </p:blipFill>
          <p:spPr bwMode="auto">
            <a:xfrm>
              <a:off x="3278892" y="4736892"/>
              <a:ext cx="409312" cy="895973"/>
            </a:xfrm>
            <a:prstGeom prst="rect">
              <a:avLst/>
            </a:prstGeom>
            <a:noFill/>
            <a:ln w="9525">
              <a:noFill/>
              <a:miter lim="800000"/>
              <a:headEnd/>
              <a:tailEnd/>
            </a:ln>
          </p:spPr>
        </p:pic>
        <p:sp>
          <p:nvSpPr>
            <p:cNvPr id="77" name="矩形 76"/>
            <p:cNvSpPr/>
            <p:nvPr/>
          </p:nvSpPr>
          <p:spPr>
            <a:xfrm>
              <a:off x="4308175" y="4963597"/>
              <a:ext cx="712727" cy="178228"/>
            </a:xfrm>
            <a:prstGeom prst="rect">
              <a:avLst/>
            </a:prstGeom>
          </p:spPr>
          <p:txBody>
            <a:bodyPr wrap="none">
              <a:spAutoFit/>
            </a:bodyPr>
            <a:lstStyle/>
            <a:p>
              <a:pPr eaLnBrk="0" fontAlgn="ctr" hangingPunct="0">
                <a:buSzPct val="100000"/>
                <a:defRPr/>
              </a:pPr>
              <a:r>
                <a:rPr lang="en-US" altLang="zh-CN" sz="1200" b="1">
                  <a:solidFill>
                    <a:srgbClr val="000000"/>
                  </a:solidFill>
                  <a:effectLst>
                    <a:outerShdw blurRad="38100" dist="38100" dir="2700000" algn="tl">
                      <a:srgbClr val="C0C0C0"/>
                    </a:outerShdw>
                  </a:effectLst>
                  <a:ea typeface="Arial Unicode MS" pitchFamily="34" charset="-122"/>
                  <a:cs typeface="Arial Unicode MS" pitchFamily="34" charset="-122"/>
                  <a:sym typeface="Arial" charset="0"/>
                </a:rPr>
                <a:t>Disk array</a:t>
              </a:r>
            </a:p>
          </p:txBody>
        </p:sp>
      </p:grpSp>
      <p:sp>
        <p:nvSpPr>
          <p:cNvPr id="32" name="标题 31"/>
          <p:cNvSpPr>
            <a:spLocks noGrp="1"/>
          </p:cNvSpPr>
          <p:nvPr>
            <p:ph type="title"/>
          </p:nvPr>
        </p:nvSpPr>
        <p:spPr/>
        <p:txBody>
          <a:bodyPr/>
          <a:lstStyle/>
          <a:p>
            <a:r>
              <a:rPr lang="en-US" altLang="zh-CN" dirty="0" smtClean="0">
                <a:sym typeface="Arial" charset="0"/>
              </a:rPr>
              <a:t>Scenario (3) - Centralized Equipment Room</a:t>
            </a:r>
            <a:endParaRPr lang="zh-CN" altLang="en-US" dirty="0"/>
          </a:p>
        </p:txBody>
      </p:sp>
      <p:sp>
        <p:nvSpPr>
          <p:cNvPr id="37" name="文本占位符 36"/>
          <p:cNvSpPr>
            <a:spLocks noGrp="1"/>
          </p:cNvSpPr>
          <p:nvPr>
            <p:ph type="body" sz="quarter" idx="10"/>
          </p:nvPr>
        </p:nvSpPr>
        <p:spPr/>
        <p:txBody>
          <a:bodyPr/>
          <a:lstStyle/>
          <a:p>
            <a:pPr>
              <a:lnSpc>
                <a:spcPct val="130000"/>
              </a:lnSpc>
            </a:pPr>
            <a:r>
              <a:rPr lang="en-US" altLang="zh-CN" sz="1800" dirty="0">
                <a:sym typeface="Arial" charset="0"/>
              </a:rPr>
              <a:t>High service importance requires a reliable power supply system.</a:t>
            </a:r>
          </a:p>
          <a:p>
            <a:pPr>
              <a:lnSpc>
                <a:spcPct val="130000"/>
              </a:lnSpc>
            </a:pPr>
            <a:r>
              <a:rPr lang="en-US" altLang="zh-CN" sz="1800" dirty="0">
                <a:sym typeface="Arial" charset="0"/>
              </a:rPr>
              <a:t>Provincial centralized equipment rooms require the UPS capacity of 60 kVA to 200 kVA and more than 1 hour power backup time.</a:t>
            </a:r>
          </a:p>
          <a:p>
            <a:pPr>
              <a:lnSpc>
                <a:spcPct val="130000"/>
              </a:lnSpc>
            </a:pPr>
            <a:r>
              <a:rPr lang="en-US" altLang="zh-CN" sz="1800" dirty="0">
                <a:sym typeface="Arial" charset="0"/>
              </a:rPr>
              <a:t>The UPSs must be applicable to multiple types of loads and servers and meet efficiency and energy conservation requirements.</a:t>
            </a:r>
          </a:p>
          <a:p>
            <a:endParaRPr lang="zh-CN" altLang="en-US" dirty="0"/>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25443" y="3574142"/>
            <a:ext cx="3739923" cy="2136577"/>
          </a:xfrm>
          <a:prstGeom prst="rect">
            <a:avLst/>
          </a:prstGeom>
        </p:spPr>
      </p:pic>
    </p:spTree>
    <p:extLst>
      <p:ext uri="{BB962C8B-B14F-4D97-AF65-F5344CB8AC3E}">
        <p14:creationId xmlns:p14="http://schemas.microsoft.com/office/powerpoint/2010/main" val="94214198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ClrTx/>
            </a:pPr>
            <a:r>
              <a:rPr lang="en-US" altLang="zh-CN" b="1" dirty="0" smtClean="0">
                <a:sym typeface="Arial" charset="0"/>
              </a:rPr>
              <a:t>What Is a UPS</a:t>
            </a:r>
          </a:p>
          <a:p>
            <a:r>
              <a:rPr lang="en-US" altLang="zh-CN" dirty="0" smtClean="0">
                <a:solidFill>
                  <a:schemeClr val="bg1">
                    <a:lumMod val="65000"/>
                  </a:schemeClr>
                </a:solidFill>
                <a:sym typeface="Arial" charset="0"/>
              </a:rPr>
              <a:t>Huawei UPS Solutions</a:t>
            </a:r>
          </a:p>
          <a:p>
            <a:r>
              <a:rPr lang="en-US" altLang="zh-CN" dirty="0" smtClean="0">
                <a:solidFill>
                  <a:schemeClr val="bg1">
                    <a:lumMod val="65000"/>
                  </a:schemeClr>
                </a:solidFill>
                <a:sym typeface="Arial" charset="0"/>
              </a:rPr>
              <a:t>Common Configuration Solutions</a:t>
            </a:r>
          </a:p>
          <a:p>
            <a:r>
              <a:rPr lang="en-US" altLang="zh-CN" dirty="0" smtClean="0">
                <a:solidFill>
                  <a:schemeClr val="bg1">
                    <a:lumMod val="65000"/>
                  </a:schemeClr>
                </a:solidFill>
                <a:sym typeface="Arial" charset="0"/>
              </a:rPr>
              <a:t>Typical Application Scenarios</a:t>
            </a:r>
          </a:p>
          <a:p>
            <a:pPr>
              <a:buClr>
                <a:schemeClr val="bg1">
                  <a:lumMod val="65000"/>
                </a:schemeClr>
              </a:buClr>
            </a:pPr>
            <a:endParaRPr lang="en-US" altLang="zh-CN" dirty="0" smtClean="0">
              <a:solidFill>
                <a:srgbClr val="7F7F7F"/>
              </a:solidFill>
              <a:ea typeface="Arial Unicode MS" pitchFamily="34" charset="-122"/>
              <a:cs typeface="Arial Unicode MS" pitchFamily="34" charset="-122"/>
              <a:sym typeface="Arial" charset="0"/>
            </a:endParaRPr>
          </a:p>
          <a:p>
            <a:pPr>
              <a:buNone/>
            </a:pPr>
            <a:endParaRPr lang="en-US" altLang="zh-CN" dirty="0" smtClean="0">
              <a:solidFill>
                <a:srgbClr val="7F7F7F"/>
              </a:solidFill>
              <a:ea typeface="Arial Unicode MS" pitchFamily="34" charset="-122"/>
              <a:cs typeface="Arial Unicode MS" pitchFamily="34" charset="-122"/>
              <a:sym typeface="Arial" charset="0"/>
            </a:endParaRPr>
          </a:p>
          <a:p>
            <a:endParaRPr lang="zh-CN" altLang="en-US" dirty="0"/>
          </a:p>
        </p:txBody>
      </p:sp>
    </p:spTree>
    <p:extLst>
      <p:ext uri="{BB962C8B-B14F-4D97-AF65-F5344CB8AC3E}">
        <p14:creationId xmlns:p14="http://schemas.microsoft.com/office/powerpoint/2010/main" val="4100366488"/>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a:t>
            </a:r>
            <a:r>
              <a:rPr lang="en-US" altLang="zh-CN" dirty="0"/>
              <a:t>Short Answer </a:t>
            </a:r>
            <a:r>
              <a:rPr lang="en-US" altLang="zh-CN" dirty="0" smtClean="0"/>
              <a:t>Question)Why </a:t>
            </a:r>
            <a:r>
              <a:rPr lang="en-US" altLang="zh-CN" dirty="0"/>
              <a:t>do we need UPS ?</a:t>
            </a:r>
          </a:p>
          <a:p>
            <a:r>
              <a:rPr lang="en-US" altLang="zh-CN" dirty="0"/>
              <a:t>(Short Answer Question)What is the benefit of module UPS</a:t>
            </a:r>
            <a:r>
              <a:rPr lang="en-US" altLang="zh-CN" dirty="0" smtClean="0"/>
              <a:t>?</a:t>
            </a:r>
          </a:p>
          <a:p>
            <a:r>
              <a:rPr lang="en-US" altLang="zh-CN" dirty="0"/>
              <a:t>(Short Answer Question)Which </a:t>
            </a:r>
            <a:r>
              <a:rPr lang="en-US" altLang="zh-CN" dirty="0" smtClean="0"/>
              <a:t>configuration solution  is used at your site?</a:t>
            </a:r>
          </a:p>
          <a:p>
            <a:pPr lvl="1"/>
            <a:endParaRPr lang="zh-CN" altLang="en-US" dirty="0"/>
          </a:p>
        </p:txBody>
      </p:sp>
    </p:spTree>
    <p:extLst>
      <p:ext uri="{BB962C8B-B14F-4D97-AF65-F5344CB8AC3E}">
        <p14:creationId xmlns:p14="http://schemas.microsoft.com/office/powerpoint/2010/main" val="32671477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dirty="0" smtClean="0"/>
              <a:t>The chapter describes UPS basic knowledge, including the function and work principle of UPS and the common configuration solution. </a:t>
            </a:r>
          </a:p>
        </p:txBody>
      </p:sp>
    </p:spTree>
    <p:extLst>
      <p:ext uri="{BB962C8B-B14F-4D97-AF65-F5344CB8AC3E}">
        <p14:creationId xmlns:p14="http://schemas.microsoft.com/office/powerpoint/2010/main" val="156466626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 xmlns:a16="http://schemas.microsoft.com/office/drawing/2014/main"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 xmlns:a16="http://schemas.microsoft.com/office/drawing/2014/main"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 xmlns:a16="http://schemas.microsoft.com/office/drawing/2014/main"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 xmlns:a16="http://schemas.microsoft.com/office/drawing/2014/main"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 xmlns:a16="http://schemas.microsoft.com/office/drawing/2014/main"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 xmlns:a16="http://schemas.microsoft.com/office/drawing/2014/main"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 xmlns:a16="http://schemas.microsoft.com/office/drawing/2014/main"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 xmlns:a16="http://schemas.microsoft.com/office/drawing/2014/main"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 xmlns:a16="http://schemas.microsoft.com/office/drawing/2014/main"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 xmlns:a16="http://schemas.microsoft.com/office/drawing/2014/main"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a16="http://schemas.microsoft.com/office/drawing/2014/main" xmlns=""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9111819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3337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 name="文本占位符 52"/>
          <p:cNvSpPr>
            <a:spLocks noGrp="1"/>
          </p:cNvSpPr>
          <p:nvPr>
            <p:ph type="body" sz="quarter" idx="13"/>
          </p:nvPr>
        </p:nvSpPr>
        <p:spPr/>
        <p:txBody>
          <a:bodyPr/>
          <a:lstStyle/>
          <a:p>
            <a:r>
              <a:rPr lang="en-US" altLang="zh-CN" smtClean="0"/>
              <a:t>LiShaofeng/  00178216</a:t>
            </a:r>
            <a:endParaRPr lang="zh-CN" altLang="en-US" dirty="0"/>
          </a:p>
        </p:txBody>
      </p:sp>
      <p:sp>
        <p:nvSpPr>
          <p:cNvPr id="4" name="文本占位符 3"/>
          <p:cNvSpPr>
            <a:spLocks noGrp="1"/>
          </p:cNvSpPr>
          <p:nvPr>
            <p:ph type="body" sz="quarter" idx="14"/>
          </p:nvPr>
        </p:nvSpPr>
        <p:spPr/>
        <p:txBody>
          <a:bodyPr/>
          <a:lstStyle/>
          <a:p>
            <a:r>
              <a:rPr lang="en-US" altLang="zh-CN" dirty="0" smtClean="0"/>
              <a:t>2015.10.8</a:t>
            </a:r>
            <a:endParaRPr lang="zh-CN" altLang="en-US" dirty="0"/>
          </a:p>
        </p:txBody>
      </p:sp>
      <p:sp>
        <p:nvSpPr>
          <p:cNvPr id="6" name="文本占位符 5"/>
          <p:cNvSpPr>
            <a:spLocks noGrp="1"/>
          </p:cNvSpPr>
          <p:nvPr>
            <p:ph type="body" sz="quarter" idx="15"/>
          </p:nvPr>
        </p:nvSpPr>
        <p:spPr/>
        <p:txBody>
          <a:bodyPr/>
          <a:lstStyle/>
          <a:p>
            <a:r>
              <a:rPr lang="en-US" altLang="zh-CN" smtClean="0"/>
              <a:t>New</a:t>
            </a:r>
            <a:endParaRPr lang="zh-CN" altLang="en-US" dirty="0"/>
          </a:p>
        </p:txBody>
      </p:sp>
      <p:sp>
        <p:nvSpPr>
          <p:cNvPr id="56" name="文本占位符 55"/>
          <p:cNvSpPr>
            <a:spLocks noGrp="1"/>
          </p:cNvSpPr>
          <p:nvPr>
            <p:ph type="body" sz="quarter" idx="16"/>
          </p:nvPr>
        </p:nvSpPr>
        <p:spPr/>
        <p:txBody>
          <a:bodyPr/>
          <a:lstStyle/>
          <a:p>
            <a:r>
              <a:rPr lang="en-US" altLang="zh-CN" smtClean="0"/>
              <a:t>HCIA-DCF</a:t>
            </a:r>
            <a:endParaRPr lang="zh-CN" altLang="en-US"/>
          </a:p>
        </p:txBody>
      </p:sp>
      <p:sp>
        <p:nvSpPr>
          <p:cNvPr id="62" name="文本占位符 61"/>
          <p:cNvSpPr>
            <a:spLocks noGrp="1"/>
          </p:cNvSpPr>
          <p:nvPr>
            <p:ph type="body" sz="quarter" idx="21"/>
          </p:nvPr>
        </p:nvSpPr>
        <p:spPr/>
        <p:txBody>
          <a:bodyPr/>
          <a:lstStyle/>
          <a:p>
            <a:r>
              <a:rPr lang="en-US" altLang="zh-CN" dirty="0"/>
              <a:t>Wang </a:t>
            </a:r>
            <a:r>
              <a:rPr lang="en-US" altLang="zh-CN" dirty="0" err="1" smtClean="0"/>
              <a:t>Congsai</a:t>
            </a:r>
            <a:r>
              <a:rPr lang="en-US" altLang="zh-CN" dirty="0" smtClean="0"/>
              <a:t>/wx277162</a:t>
            </a:r>
            <a:endParaRPr lang="en-US" altLang="zh-CN" dirty="0"/>
          </a:p>
        </p:txBody>
      </p:sp>
      <p:sp>
        <p:nvSpPr>
          <p:cNvPr id="67" name="文本占位符 66"/>
          <p:cNvSpPr>
            <a:spLocks noGrp="1"/>
          </p:cNvSpPr>
          <p:nvPr>
            <p:ph type="body" sz="quarter" idx="22"/>
          </p:nvPr>
        </p:nvSpPr>
        <p:spPr/>
        <p:txBody>
          <a:bodyPr/>
          <a:lstStyle/>
          <a:p>
            <a:r>
              <a:rPr lang="en-US" altLang="zh-CN" dirty="0" smtClean="0"/>
              <a:t>2016.11.21</a:t>
            </a:r>
            <a:endParaRPr lang="en-US" altLang="zh-CN" dirty="0"/>
          </a:p>
        </p:txBody>
      </p:sp>
      <p:sp>
        <p:nvSpPr>
          <p:cNvPr id="68" name="文本占位符 67"/>
          <p:cNvSpPr>
            <a:spLocks noGrp="1"/>
          </p:cNvSpPr>
          <p:nvPr>
            <p:ph type="body" sz="quarter" idx="23"/>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/00486775</a:t>
            </a:r>
            <a:endParaRPr lang="en-US" altLang="zh-CN" dirty="0">
              <a:cs typeface="+mn-ea"/>
              <a:sym typeface="+mn-lt"/>
            </a:endParaRPr>
          </a:p>
        </p:txBody>
      </p:sp>
      <p:sp>
        <p:nvSpPr>
          <p:cNvPr id="25" name="文本占位符 69"/>
          <p:cNvSpPr>
            <a:spLocks noGrp="1"/>
          </p:cNvSpPr>
          <p:nvPr>
            <p:ph type="body" sz="quarter" idx="24"/>
          </p:nvPr>
        </p:nvSpPr>
        <p:spPr/>
        <p:txBody>
          <a:bodyPr/>
          <a:lstStyle/>
          <a:p>
            <a:r>
              <a:rPr lang="en-US" altLang="zh-CN" smtClean="0"/>
              <a:t>Updated</a:t>
            </a:r>
            <a:endParaRPr lang="zh-CN" altLang="en-US" dirty="0"/>
          </a:p>
        </p:txBody>
      </p:sp>
      <p:sp>
        <p:nvSpPr>
          <p:cNvPr id="70" name="文本占位符 69"/>
          <p:cNvSpPr>
            <a:spLocks noGrp="1"/>
          </p:cNvSpPr>
          <p:nvPr>
            <p:ph type="body" sz="quarter" idx="25"/>
          </p:nvPr>
        </p:nvSpPr>
        <p:spPr/>
        <p:txBody>
          <a:bodyPr/>
          <a:lstStyle/>
          <a:p>
            <a:r>
              <a:rPr lang="en-US" altLang="zh-CN" dirty="0" err="1"/>
              <a:t>Guobian</a:t>
            </a:r>
            <a:r>
              <a:rPr lang="en-US" altLang="zh-CN" dirty="0"/>
              <a:t>/wx337261</a:t>
            </a:r>
          </a:p>
        </p:txBody>
      </p:sp>
      <p:sp>
        <p:nvSpPr>
          <p:cNvPr id="75" name="文本占位符 74"/>
          <p:cNvSpPr>
            <a:spLocks noGrp="1"/>
          </p:cNvSpPr>
          <p:nvPr>
            <p:ph type="body" sz="quarter" idx="26"/>
          </p:nvPr>
        </p:nvSpPr>
        <p:spPr/>
        <p:txBody>
          <a:bodyPr/>
          <a:lstStyle/>
          <a:p>
            <a:r>
              <a:rPr lang="en-US" altLang="zh-CN" dirty="0" smtClean="0"/>
              <a:t>2016.12.12</a:t>
            </a:r>
            <a:endParaRPr lang="en-US" altLang="zh-CN" dirty="0"/>
          </a:p>
        </p:txBody>
      </p:sp>
      <p:sp>
        <p:nvSpPr>
          <p:cNvPr id="76" name="文本占位符 75"/>
          <p:cNvSpPr>
            <a:spLocks noGrp="1"/>
          </p:cNvSpPr>
          <p:nvPr>
            <p:ph type="body" sz="quarter" idx="27"/>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/00486775</a:t>
            </a:r>
            <a:endParaRPr lang="en-US" altLang="zh-CN" dirty="0">
              <a:cs typeface="+mn-ea"/>
              <a:sym typeface="+mn-lt"/>
            </a:endParaRPr>
          </a:p>
        </p:txBody>
      </p:sp>
      <p:sp>
        <p:nvSpPr>
          <p:cNvPr id="47" name="文本占位符 46"/>
          <p:cNvSpPr>
            <a:spLocks noGrp="1"/>
          </p:cNvSpPr>
          <p:nvPr>
            <p:ph type="body" sz="quarter" idx="28"/>
          </p:nvPr>
        </p:nvSpPr>
        <p:spPr/>
        <p:txBody>
          <a:bodyPr/>
          <a:lstStyle/>
          <a:p>
            <a:endParaRPr lang="zh-CN" altLang="en-US"/>
          </a:p>
        </p:txBody>
      </p:sp>
      <p:sp>
        <p:nvSpPr>
          <p:cNvPr id="48" name="文本占位符 47"/>
          <p:cNvSpPr>
            <a:spLocks noGrp="1"/>
          </p:cNvSpPr>
          <p:nvPr>
            <p:ph type="body" sz="quarter" idx="29"/>
          </p:nvPr>
        </p:nvSpPr>
        <p:spPr/>
        <p:txBody>
          <a:bodyPr/>
          <a:lstStyle/>
          <a:p>
            <a:r>
              <a:rPr lang="en-US" altLang="zh-CN" dirty="0" smtClean="0"/>
              <a:t>Chenkaifeng/cwx377854</a:t>
            </a:r>
            <a:endParaRPr lang="en-US" altLang="zh-CN" dirty="0"/>
          </a:p>
        </p:txBody>
      </p:sp>
      <p:sp>
        <p:nvSpPr>
          <p:cNvPr id="49" name="文本占位符 48"/>
          <p:cNvSpPr>
            <a:spLocks noGrp="1"/>
          </p:cNvSpPr>
          <p:nvPr>
            <p:ph type="body" sz="quarter" idx="30"/>
          </p:nvPr>
        </p:nvSpPr>
        <p:spPr/>
        <p:txBody>
          <a:bodyPr/>
          <a:lstStyle/>
          <a:p>
            <a:r>
              <a:rPr lang="en-US" altLang="zh-CN" dirty="0" smtClean="0"/>
              <a:t>2017.04</a:t>
            </a:r>
            <a:endParaRPr lang="en-US" altLang="zh-CN" dirty="0"/>
          </a:p>
        </p:txBody>
      </p:sp>
      <p:sp>
        <p:nvSpPr>
          <p:cNvPr id="50" name="文本占位符 49"/>
          <p:cNvSpPr>
            <a:spLocks noGrp="1"/>
          </p:cNvSpPr>
          <p:nvPr>
            <p:ph type="body" sz="quarter" idx="31"/>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/00486775</a:t>
            </a:r>
            <a:endParaRPr lang="en-US" altLang="zh-CN" dirty="0">
              <a:cs typeface="+mn-ea"/>
              <a:sym typeface="+mn-lt"/>
            </a:endParaRPr>
          </a:p>
        </p:txBody>
      </p:sp>
      <p:sp>
        <p:nvSpPr>
          <p:cNvPr id="51" name="文本占位符 50"/>
          <p:cNvSpPr>
            <a:spLocks noGrp="1"/>
          </p:cNvSpPr>
          <p:nvPr>
            <p:ph type="body" sz="quarter" idx="32"/>
          </p:nvPr>
        </p:nvSpPr>
        <p:spPr/>
        <p:txBody>
          <a:bodyPr/>
          <a:lstStyle/>
          <a:p>
            <a:endParaRPr lang="zh-CN" altLang="en-US" dirty="0"/>
          </a:p>
        </p:txBody>
      </p:sp>
      <p:sp>
        <p:nvSpPr>
          <p:cNvPr id="52" name="文本占位符 51"/>
          <p:cNvSpPr>
            <a:spLocks noGrp="1"/>
          </p:cNvSpPr>
          <p:nvPr>
            <p:ph type="body" sz="quarter" idx="33"/>
          </p:nvPr>
        </p:nvSpPr>
        <p:spPr/>
        <p:txBody>
          <a:bodyPr/>
          <a:lstStyle/>
          <a:p>
            <a:r>
              <a:rPr lang="en-US" altLang="zh-CN" dirty="0" err="1" smtClean="0"/>
              <a:t>WangCong</a:t>
            </a:r>
            <a:r>
              <a:rPr lang="en-US" altLang="zh-CN" dirty="0" smtClean="0"/>
              <a:t>/wx760444</a:t>
            </a:r>
            <a:endParaRPr lang="zh-CN" altLang="en-US" dirty="0"/>
          </a:p>
        </p:txBody>
      </p:sp>
      <p:sp>
        <p:nvSpPr>
          <p:cNvPr id="63" name="文本占位符 62"/>
          <p:cNvSpPr>
            <a:spLocks noGrp="1"/>
          </p:cNvSpPr>
          <p:nvPr>
            <p:ph type="body" sz="quarter" idx="34"/>
          </p:nvPr>
        </p:nvSpPr>
        <p:spPr/>
        <p:txBody>
          <a:bodyPr/>
          <a:lstStyle/>
          <a:p>
            <a:r>
              <a:rPr lang="en-US" altLang="zh-CN" dirty="0" smtClean="0"/>
              <a:t>2020.4</a:t>
            </a:r>
            <a:endParaRPr lang="zh-CN" altLang="en-US" dirty="0"/>
          </a:p>
        </p:txBody>
      </p:sp>
      <p:sp>
        <p:nvSpPr>
          <p:cNvPr id="64" name="文本占位符 63"/>
          <p:cNvSpPr>
            <a:spLocks noGrp="1"/>
          </p:cNvSpPr>
          <p:nvPr>
            <p:ph type="body" sz="quarter" idx="35"/>
          </p:nvPr>
        </p:nvSpPr>
        <p:spPr/>
        <p:txBody>
          <a:bodyPr/>
          <a:lstStyle/>
          <a:p>
            <a:r>
              <a:rPr lang="en-US" altLang="zh-CN" dirty="0">
                <a:cs typeface="+mn-ea"/>
                <a:sym typeface="+mn-lt"/>
              </a:rPr>
              <a:t>Li </a:t>
            </a:r>
            <a:r>
              <a:rPr lang="en-US" altLang="zh-CN" dirty="0" err="1" smtClean="0">
                <a:cs typeface="+mn-ea"/>
                <a:sym typeface="+mn-lt"/>
              </a:rPr>
              <a:t>Shaofeng</a:t>
            </a:r>
            <a:r>
              <a:rPr lang="en-US" altLang="zh-CN" dirty="0" smtClean="0">
                <a:cs typeface="+mn-ea"/>
                <a:sym typeface="+mn-lt"/>
              </a:rPr>
              <a:t>/00486775</a:t>
            </a:r>
            <a:endParaRPr lang="en-US" altLang="zh-CN" dirty="0">
              <a:cs typeface="+mn-ea"/>
              <a:sym typeface="+mn-lt"/>
            </a:endParaRPr>
          </a:p>
        </p:txBody>
      </p:sp>
      <p:sp>
        <p:nvSpPr>
          <p:cNvPr id="65" name="文本占位符 64"/>
          <p:cNvSpPr>
            <a:spLocks noGrp="1"/>
          </p:cNvSpPr>
          <p:nvPr>
            <p:ph type="body" sz="quarter" idx="36"/>
          </p:nvPr>
        </p:nvSpPr>
        <p:spPr/>
        <p:txBody>
          <a:bodyPr/>
          <a:lstStyle/>
          <a:p>
            <a:endParaRPr lang="zh-CN" altLang="en-US"/>
          </a:p>
        </p:txBody>
      </p:sp>
      <p:sp>
        <p:nvSpPr>
          <p:cNvPr id="66" name="文本占位符 65"/>
          <p:cNvSpPr>
            <a:spLocks noGrp="1"/>
          </p:cNvSpPr>
          <p:nvPr>
            <p:ph type="body" sz="quarter" idx="37"/>
          </p:nvPr>
        </p:nvSpPr>
        <p:spPr/>
        <p:txBody>
          <a:bodyPr/>
          <a:lstStyle/>
          <a:p>
            <a:endParaRPr lang="zh-CN" altLang="en-US"/>
          </a:p>
        </p:txBody>
      </p:sp>
      <p:sp>
        <p:nvSpPr>
          <p:cNvPr id="71" name="文本占位符 70"/>
          <p:cNvSpPr>
            <a:spLocks noGrp="1"/>
          </p:cNvSpPr>
          <p:nvPr>
            <p:ph type="body" sz="quarter" idx="38"/>
          </p:nvPr>
        </p:nvSpPr>
        <p:spPr/>
        <p:txBody>
          <a:bodyPr/>
          <a:lstStyle/>
          <a:p>
            <a:endParaRPr lang="zh-CN" altLang="en-US"/>
          </a:p>
        </p:txBody>
      </p:sp>
      <p:sp>
        <p:nvSpPr>
          <p:cNvPr id="72" name="文本占位符 71"/>
          <p:cNvSpPr>
            <a:spLocks noGrp="1"/>
          </p:cNvSpPr>
          <p:nvPr>
            <p:ph type="body" sz="quarter" idx="39"/>
          </p:nvPr>
        </p:nvSpPr>
        <p:spPr/>
        <p:txBody>
          <a:bodyPr/>
          <a:lstStyle/>
          <a:p>
            <a:endParaRPr lang="zh-CN" altLang="en-US"/>
          </a:p>
        </p:txBody>
      </p:sp>
      <p:sp>
        <p:nvSpPr>
          <p:cNvPr id="73" name="文本占位符 72"/>
          <p:cNvSpPr>
            <a:spLocks noGrp="1"/>
          </p:cNvSpPr>
          <p:nvPr>
            <p:ph type="body" sz="quarter" idx="40"/>
          </p:nvPr>
        </p:nvSpPr>
        <p:spPr/>
        <p:txBody>
          <a:bodyPr/>
          <a:lstStyle/>
          <a:p>
            <a:endParaRPr lang="zh-CN" altLang="en-US"/>
          </a:p>
        </p:txBody>
      </p:sp>
      <p:sp>
        <p:nvSpPr>
          <p:cNvPr id="2" name="文本占位符 1"/>
          <p:cNvSpPr>
            <a:spLocks noGrp="1"/>
          </p:cNvSpPr>
          <p:nvPr>
            <p:ph type="body" sz="quarter" idx="17"/>
          </p:nvPr>
        </p:nvSpPr>
        <p:spPr/>
        <p:txBody>
          <a:bodyPr/>
          <a:lstStyle/>
          <a:p>
            <a:endParaRPr lang="zh-CN" altLang="en-US"/>
          </a:p>
        </p:txBody>
      </p:sp>
      <p:sp>
        <p:nvSpPr>
          <p:cNvPr id="3" name="文本占位符 2"/>
          <p:cNvSpPr>
            <a:spLocks noGrp="1"/>
          </p:cNvSpPr>
          <p:nvPr>
            <p:ph type="body" sz="quarter" idx="18"/>
          </p:nvPr>
        </p:nvSpPr>
        <p:spPr/>
        <p:txBody>
          <a:bodyPr/>
          <a:lstStyle/>
          <a:p>
            <a:endParaRPr lang="zh-CN" altLang="en-US"/>
          </a:p>
        </p:txBody>
      </p:sp>
      <p:sp>
        <p:nvSpPr>
          <p:cNvPr id="5" name="文本占位符 4"/>
          <p:cNvSpPr>
            <a:spLocks noGrp="1"/>
          </p:cNvSpPr>
          <p:nvPr>
            <p:ph type="body" sz="quarter" idx="19"/>
          </p:nvPr>
        </p:nvSpPr>
        <p:spPr/>
        <p:txBody>
          <a:bodyPr/>
          <a:lstStyle/>
          <a:p>
            <a:endParaRPr lang="zh-CN" altLang="en-US"/>
          </a:p>
        </p:txBody>
      </p:sp>
      <p:sp>
        <p:nvSpPr>
          <p:cNvPr id="7" name="文本占位符 6"/>
          <p:cNvSpPr>
            <a:spLocks noGrp="1"/>
          </p:cNvSpPr>
          <p:nvPr>
            <p:ph type="body" sz="quarter" idx="20"/>
          </p:nvPr>
        </p:nvSpPr>
        <p:spPr/>
        <p:txBody>
          <a:bodyPr/>
          <a:lstStyle/>
          <a:p>
            <a:endParaRPr lang="zh-CN" altLang="en-US"/>
          </a:p>
        </p:txBody>
      </p:sp>
    </p:spTree>
    <p:extLst>
      <p:ext uri="{BB962C8B-B14F-4D97-AF65-F5344CB8AC3E}">
        <p14:creationId xmlns:p14="http://schemas.microsoft.com/office/powerpoint/2010/main" val="125522503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Arial" charset="0"/>
              </a:rPr>
              <a:t>UPS Development History</a:t>
            </a:r>
            <a:endParaRPr lang="zh-CN" altLang="en-US" dirty="0"/>
          </a:p>
        </p:txBody>
      </p:sp>
      <p:cxnSp>
        <p:nvCxnSpPr>
          <p:cNvPr id="4" name="直接箭头连接符 3"/>
          <p:cNvCxnSpPr/>
          <p:nvPr/>
        </p:nvCxnSpPr>
        <p:spPr bwMode="auto">
          <a:xfrm flipV="1">
            <a:off x="1729648" y="1376363"/>
            <a:ext cx="8056762" cy="3779531"/>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5" name="Text Box 25"/>
          <p:cNvSpPr txBox="1">
            <a:spLocks noChangeArrowheads="1"/>
          </p:cNvSpPr>
          <p:nvPr/>
        </p:nvSpPr>
        <p:spPr bwMode="gray">
          <a:xfrm>
            <a:off x="1070172" y="4084258"/>
            <a:ext cx="1548098" cy="738648"/>
          </a:xfrm>
          <a:prstGeom prst="rect">
            <a:avLst/>
          </a:prstGeom>
          <a:noFill/>
          <a:ln w="9525" algn="ctr">
            <a:noFill/>
            <a:miter lim="800000"/>
            <a:headEnd/>
            <a:tailEnd/>
          </a:ln>
        </p:spPr>
        <p:txBody>
          <a:bodyPr wrap="square" lIns="91422" tIns="45712" rIns="91422" bIns="45712">
            <a:spAutoFit/>
          </a:bodyPr>
          <a:lstStyle/>
          <a:p>
            <a:pPr eaLnBrk="0" fontAlgn="ctr" hangingPunct="0">
              <a:buSzPct val="100000"/>
            </a:pPr>
            <a:r>
              <a:rPr lang="en-US" altLang="zh-CN" sz="1400" dirty="0">
                <a:solidFill>
                  <a:srgbClr val="FF0000"/>
                </a:solidFill>
                <a:ea typeface="Arial Unicode MS" pitchFamily="34" charset="-122"/>
                <a:cs typeface="Arial Unicode MS" pitchFamily="34" charset="-122"/>
                <a:sym typeface="Arial" charset="0"/>
              </a:rPr>
              <a:t>First generation:</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Dynamic storage UPS Before 1985</a:t>
            </a:r>
          </a:p>
        </p:txBody>
      </p:sp>
      <p:pic>
        <p:nvPicPr>
          <p:cNvPr id="6" name="Picture 8"/>
          <p:cNvPicPr preferRelativeResize="0">
            <a:picLocks noChangeArrowheads="1"/>
          </p:cNvPicPr>
          <p:nvPr/>
        </p:nvPicPr>
        <p:blipFill>
          <a:blip r:embed="rId3" cstate="email"/>
          <a:srcRect/>
          <a:stretch>
            <a:fillRect/>
          </a:stretch>
        </p:blipFill>
        <p:spPr bwMode="auto">
          <a:xfrm>
            <a:off x="2749843" y="5008203"/>
            <a:ext cx="1008280" cy="1058400"/>
          </a:xfrm>
          <a:prstGeom prst="roundRect">
            <a:avLst>
              <a:gd name="adj" fmla="val 8594"/>
            </a:avLst>
          </a:prstGeom>
          <a:solidFill>
            <a:srgbClr val="FFFFFF">
              <a:shade val="85000"/>
            </a:srgbClr>
          </a:solidFill>
          <a:ln>
            <a:noFill/>
          </a:ln>
          <a:effectLst/>
        </p:spPr>
      </p:pic>
      <p:sp>
        <p:nvSpPr>
          <p:cNvPr id="7" name="Text Box 32"/>
          <p:cNvSpPr txBox="1">
            <a:spLocks noChangeArrowheads="1"/>
          </p:cNvSpPr>
          <p:nvPr/>
        </p:nvSpPr>
        <p:spPr bwMode="gray">
          <a:xfrm>
            <a:off x="2963537" y="2813383"/>
            <a:ext cx="2091452" cy="954091"/>
          </a:xfrm>
          <a:prstGeom prst="rect">
            <a:avLst/>
          </a:prstGeom>
          <a:noFill/>
          <a:ln w="9525" algn="ctr">
            <a:noFill/>
            <a:miter lim="800000"/>
            <a:headEnd/>
            <a:tailEnd/>
          </a:ln>
        </p:spPr>
        <p:txBody>
          <a:bodyPr wrap="square" lIns="91422" tIns="45712" rIns="91422" bIns="45712">
            <a:spAutoFit/>
          </a:bodyPr>
          <a:lstStyle/>
          <a:p>
            <a:pPr eaLnBrk="0" fontAlgn="ctr" hangingPunct="0">
              <a:buSzPct val="100000"/>
            </a:pPr>
            <a:r>
              <a:rPr lang="en-US" altLang="zh-CN" sz="1400" dirty="0">
                <a:solidFill>
                  <a:srgbClr val="FF0000"/>
                </a:solidFill>
                <a:ea typeface="Arial Unicode MS" pitchFamily="34" charset="-122"/>
                <a:cs typeface="Arial Unicode MS" pitchFamily="34" charset="-122"/>
                <a:sym typeface="Arial" charset="0"/>
              </a:rPr>
              <a:t>Second generation:</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Analog control transformer-based UPS</a:t>
            </a:r>
          </a:p>
          <a:p>
            <a:pPr eaLnBrk="0" fontAlgn="ctr" hangingPunct="0">
              <a:buSzPct val="100000"/>
            </a:pPr>
            <a:r>
              <a:rPr lang="en-US" altLang="zh-CN" sz="1400" dirty="0">
                <a:ea typeface="Arial Unicode MS" pitchFamily="34" charset="-122"/>
                <a:cs typeface="Arial Unicode MS" pitchFamily="34" charset="-122"/>
                <a:sym typeface="Arial" charset="0"/>
              </a:rPr>
              <a:t>1985–2000</a:t>
            </a:r>
          </a:p>
        </p:txBody>
      </p:sp>
      <p:pic>
        <p:nvPicPr>
          <p:cNvPr id="8" name="Picture 5"/>
          <p:cNvPicPr preferRelativeResize="0">
            <a:picLocks noChangeArrowheads="1"/>
          </p:cNvPicPr>
          <p:nvPr/>
        </p:nvPicPr>
        <p:blipFill>
          <a:blip r:embed="rId4" cstate="email"/>
          <a:srcRect/>
          <a:stretch>
            <a:fillRect/>
          </a:stretch>
        </p:blipFill>
        <p:spPr bwMode="auto">
          <a:xfrm>
            <a:off x="5054989" y="4084258"/>
            <a:ext cx="1123687" cy="1131838"/>
          </a:xfrm>
          <a:prstGeom prst="roundRect">
            <a:avLst>
              <a:gd name="adj" fmla="val 8594"/>
            </a:avLst>
          </a:prstGeom>
          <a:solidFill>
            <a:srgbClr val="FFFFFF">
              <a:shade val="85000"/>
            </a:srgbClr>
          </a:solidFill>
          <a:ln>
            <a:noFill/>
          </a:ln>
          <a:effectLst/>
        </p:spPr>
      </p:pic>
      <p:sp>
        <p:nvSpPr>
          <p:cNvPr id="9" name="Text Box 18"/>
          <p:cNvSpPr txBox="1">
            <a:spLocks noChangeArrowheads="1"/>
          </p:cNvSpPr>
          <p:nvPr/>
        </p:nvSpPr>
        <p:spPr bwMode="gray">
          <a:xfrm>
            <a:off x="5194072" y="1935000"/>
            <a:ext cx="2394498" cy="954091"/>
          </a:xfrm>
          <a:prstGeom prst="rect">
            <a:avLst/>
          </a:prstGeom>
          <a:noFill/>
          <a:ln w="9525" algn="ctr">
            <a:noFill/>
            <a:miter lim="800000"/>
            <a:headEnd/>
            <a:tailEnd/>
          </a:ln>
        </p:spPr>
        <p:txBody>
          <a:bodyPr wrap="square" lIns="91422" tIns="45712" rIns="91422" bIns="45712">
            <a:spAutoFit/>
          </a:bodyPr>
          <a:lstStyle/>
          <a:p>
            <a:pPr eaLnBrk="0" fontAlgn="ctr" hangingPunct="0">
              <a:buSzPct val="100000"/>
            </a:pPr>
            <a:r>
              <a:rPr lang="en-US" altLang="zh-CN" sz="1400" dirty="0">
                <a:solidFill>
                  <a:srgbClr val="FF0000"/>
                </a:solidFill>
                <a:ea typeface="Arial Unicode MS" pitchFamily="34" charset="-122"/>
                <a:cs typeface="Arial Unicode MS" pitchFamily="34" charset="-122"/>
                <a:sym typeface="Arial" charset="0"/>
              </a:rPr>
              <a:t>Third generation:</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IGBT rectification-supported </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Transformer UPS</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2000–2006</a:t>
            </a:r>
          </a:p>
        </p:txBody>
      </p:sp>
      <p:pic>
        <p:nvPicPr>
          <p:cNvPr id="10" name="Picture 2" descr="http://www.apcmedia.com/resource/images/500/Front_Left/02444041-5056-AE36-FED62964191E556D_pr.jpg"/>
          <p:cNvPicPr>
            <a:picLocks noChangeAspect="1" noChangeArrowheads="1"/>
          </p:cNvPicPr>
          <p:nvPr/>
        </p:nvPicPr>
        <p:blipFill>
          <a:blip r:embed="rId5" cstate="print">
            <a:clrChange>
              <a:clrFrom>
                <a:srgbClr val="FFFFFF"/>
              </a:clrFrom>
              <a:clrTo>
                <a:srgbClr val="FFFFFF">
                  <a:alpha val="0"/>
                </a:srgbClr>
              </a:clrTo>
            </a:clrChange>
          </a:blip>
          <a:srcRect l="19705" t="12090" r="21735" b="12071"/>
          <a:stretch>
            <a:fillRect/>
          </a:stretch>
        </p:blipFill>
        <p:spPr bwMode="auto">
          <a:xfrm>
            <a:off x="7391524" y="3080719"/>
            <a:ext cx="713027" cy="1231940"/>
          </a:xfrm>
          <a:prstGeom prst="rect">
            <a:avLst/>
          </a:prstGeom>
          <a:noFill/>
          <a:ln w="9525">
            <a:noFill/>
            <a:miter lim="800000"/>
            <a:headEnd/>
            <a:tailEnd/>
          </a:ln>
        </p:spPr>
      </p:pic>
      <p:sp>
        <p:nvSpPr>
          <p:cNvPr id="11" name="Text Box 11"/>
          <p:cNvSpPr txBox="1">
            <a:spLocks noChangeArrowheads="1"/>
          </p:cNvSpPr>
          <p:nvPr/>
        </p:nvSpPr>
        <p:spPr bwMode="gray">
          <a:xfrm>
            <a:off x="6898873" y="1159978"/>
            <a:ext cx="2448271" cy="738648"/>
          </a:xfrm>
          <a:prstGeom prst="rect">
            <a:avLst/>
          </a:prstGeom>
          <a:noFill/>
          <a:ln w="9525" algn="ctr">
            <a:noFill/>
            <a:miter lim="800000"/>
            <a:headEnd/>
            <a:tailEnd/>
          </a:ln>
        </p:spPr>
        <p:txBody>
          <a:bodyPr wrap="square" lIns="91422" tIns="45712" rIns="91422" bIns="45712">
            <a:spAutoFit/>
          </a:bodyPr>
          <a:lstStyle/>
          <a:p>
            <a:pPr eaLnBrk="0" fontAlgn="ctr" hangingPunct="0">
              <a:buSzPct val="100000"/>
            </a:pPr>
            <a:r>
              <a:rPr lang="en-US" altLang="zh-CN" sz="1400" dirty="0">
                <a:solidFill>
                  <a:srgbClr val="FF0000"/>
                </a:solidFill>
                <a:ea typeface="Arial Unicode MS" pitchFamily="34" charset="-122"/>
                <a:cs typeface="Arial Unicode MS" pitchFamily="34" charset="-122"/>
                <a:sym typeface="Arial" charset="0"/>
              </a:rPr>
              <a:t>Fourth generation:</a:t>
            </a:r>
          </a:p>
          <a:p>
            <a:pPr eaLnBrk="0" fontAlgn="ctr" hangingPunct="0">
              <a:buSzPct val="100000"/>
            </a:pPr>
            <a:r>
              <a:rPr lang="en-US" altLang="zh-CN" sz="1400" dirty="0">
                <a:solidFill>
                  <a:srgbClr val="000000"/>
                </a:solidFill>
                <a:ea typeface="Arial Unicode MS" pitchFamily="34" charset="-122"/>
                <a:cs typeface="Arial Unicode MS" pitchFamily="34" charset="-122"/>
                <a:sym typeface="Arial" charset="0"/>
              </a:rPr>
              <a:t>Full-digital high-efficiency </a:t>
            </a:r>
            <a:br>
              <a:rPr lang="en-US" altLang="zh-CN" sz="1400" dirty="0">
                <a:solidFill>
                  <a:srgbClr val="000000"/>
                </a:solidFill>
                <a:ea typeface="Arial Unicode MS" pitchFamily="34" charset="-122"/>
                <a:cs typeface="Arial Unicode MS" pitchFamily="34" charset="-122"/>
                <a:sym typeface="Arial" charset="0"/>
              </a:rPr>
            </a:br>
            <a:r>
              <a:rPr lang="en-US" altLang="zh-CN" sz="1400" dirty="0">
                <a:solidFill>
                  <a:srgbClr val="000000"/>
                </a:solidFill>
                <a:ea typeface="Arial Unicode MS" pitchFamily="34" charset="-122"/>
                <a:cs typeface="Arial Unicode MS" pitchFamily="34" charset="-122"/>
                <a:sym typeface="Arial" charset="0"/>
              </a:rPr>
              <a:t>modularized UPS Since 2007</a:t>
            </a:r>
          </a:p>
        </p:txBody>
      </p:sp>
      <p:pic>
        <p:nvPicPr>
          <p:cNvPr id="12" name="Picture 3" descr="D:\Documents\UPS\Reference\华为UPS产品图片高清\模块化\DSC_0083.tif"/>
          <p:cNvPicPr>
            <a:picLocks noChangeAspect="1" noChangeArrowheads="1"/>
          </p:cNvPicPr>
          <p:nvPr/>
        </p:nvPicPr>
        <p:blipFill>
          <a:blip r:embed="rId6" cstate="print">
            <a:clrChange>
              <a:clrFrom>
                <a:srgbClr val="FFFFFF"/>
              </a:clrFrom>
              <a:clrTo>
                <a:srgbClr val="FFFFFF">
                  <a:alpha val="0"/>
                </a:srgbClr>
              </a:clrTo>
            </a:clrChange>
          </a:blip>
          <a:srcRect l="20702" t="11250" r="32246" b="7500"/>
          <a:stretch>
            <a:fillRect/>
          </a:stretch>
        </p:blipFill>
        <p:spPr bwMode="auto">
          <a:xfrm>
            <a:off x="9168084" y="1784937"/>
            <a:ext cx="837959" cy="2148575"/>
          </a:xfrm>
          <a:prstGeom prst="rect">
            <a:avLst/>
          </a:prstGeom>
          <a:noFill/>
          <a:ln w="9525">
            <a:noFill/>
            <a:miter lim="800000"/>
            <a:headEnd/>
            <a:tailEnd/>
          </a:ln>
        </p:spPr>
      </p:pic>
    </p:spTree>
    <p:extLst>
      <p:ext uri="{BB962C8B-B14F-4D97-AF65-F5344CB8AC3E}">
        <p14:creationId xmlns:p14="http://schemas.microsoft.com/office/powerpoint/2010/main" val="3799615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sym typeface="Arial" charset="0"/>
              </a:rPr>
              <a:t>Why Is the UPS Required? </a:t>
            </a:r>
            <a:endParaRPr lang="zh-CN" altLang="en-US" dirty="0"/>
          </a:p>
        </p:txBody>
      </p:sp>
      <p:sp>
        <p:nvSpPr>
          <p:cNvPr id="9" name="文本占位符 8"/>
          <p:cNvSpPr>
            <a:spLocks noGrp="1"/>
          </p:cNvSpPr>
          <p:nvPr>
            <p:ph type="body" sz="quarter" idx="10"/>
          </p:nvPr>
        </p:nvSpPr>
        <p:spPr>
          <a:xfrm>
            <a:off x="455612" y="1052514"/>
            <a:ext cx="5640388" cy="4875042"/>
          </a:xfrm>
        </p:spPr>
        <p:txBody>
          <a:bodyPr/>
          <a:lstStyle/>
          <a:p>
            <a:r>
              <a:rPr lang="en-US" altLang="zh-CN" sz="1800" dirty="0"/>
              <a:t> </a:t>
            </a:r>
            <a:r>
              <a:rPr lang="en-US" altLang="zh-CN" sz="1800" dirty="0">
                <a:sym typeface="Arial" charset="0"/>
              </a:rPr>
              <a:t>Power grid pollution affects network and device security.</a:t>
            </a:r>
          </a:p>
          <a:p>
            <a:pPr lvl="1"/>
            <a:r>
              <a:rPr lang="en-US" altLang="zh-CN" sz="1600" dirty="0">
                <a:sym typeface="Arial" charset="0"/>
              </a:rPr>
              <a:t>Power interruption, voltage fluctuation, transient peak currents, voltage surges, and high-voltage pulses which damage servers, routers, and disk arrays.</a:t>
            </a:r>
          </a:p>
          <a:p>
            <a:pPr lvl="1"/>
            <a:r>
              <a:rPr lang="en-US" altLang="zh-CN" sz="1600" dirty="0">
                <a:sym typeface="Arial" charset="0"/>
              </a:rPr>
              <a:t>Harmonic distortion, high-frequency interruption, and frequency drifts which substantially increase the bit error rate (BER) and decrease the data transmission rate.</a:t>
            </a:r>
          </a:p>
          <a:p>
            <a:pPr lvl="1"/>
            <a:endParaRPr lang="en-US" altLang="zh-CN" dirty="0" smtClean="0">
              <a:sym typeface="Arial" charset="0"/>
            </a:endParaRPr>
          </a:p>
        </p:txBody>
      </p:sp>
      <p:sp>
        <p:nvSpPr>
          <p:cNvPr id="12" name="TextBox 105"/>
          <p:cNvSpPr txBox="1">
            <a:spLocks noChangeArrowheads="1"/>
          </p:cNvSpPr>
          <p:nvPr/>
        </p:nvSpPr>
        <p:spPr bwMode="auto">
          <a:xfrm>
            <a:off x="7357460" y="5304824"/>
            <a:ext cx="3492388" cy="369332"/>
          </a:xfrm>
          <a:prstGeom prst="rect">
            <a:avLst/>
          </a:prstGeom>
          <a:noFill/>
          <a:ln w="9525">
            <a:noFill/>
            <a:miter lim="800000"/>
            <a:headEnd/>
            <a:tailEnd/>
          </a:ln>
        </p:spPr>
        <p:txBody>
          <a:bodyPr wrap="square">
            <a:spAutoFit/>
          </a:bodyPr>
          <a:lstStyle/>
          <a:p>
            <a:pPr algn="ctr" eaLnBrk="0" fontAlgn="ctr" hangingPunct="0">
              <a:buSzPct val="100000"/>
            </a:pPr>
            <a:r>
              <a:rPr lang="en-US" altLang="zh-CN" b="1" dirty="0">
                <a:solidFill>
                  <a:srgbClr val="000000"/>
                </a:solidFill>
                <a:ea typeface="Arial Unicode MS" pitchFamily="34" charset="-122"/>
                <a:cs typeface="Arial Unicode MS" pitchFamily="34" charset="-122"/>
                <a:sym typeface="Arial" charset="0"/>
              </a:rPr>
              <a:t>Nine power grid faults</a:t>
            </a:r>
          </a:p>
        </p:txBody>
      </p:sp>
      <p:pic>
        <p:nvPicPr>
          <p:cNvPr id="13" name="Picture 1"/>
          <p:cNvPicPr>
            <a:picLocks noChangeAspect="1" noChangeArrowheads="1"/>
          </p:cNvPicPr>
          <p:nvPr/>
        </p:nvPicPr>
        <p:blipFill>
          <a:blip r:embed="rId3" cstate="print"/>
          <a:srcRect/>
          <a:stretch>
            <a:fillRect/>
          </a:stretch>
        </p:blipFill>
        <p:spPr bwMode="auto">
          <a:xfrm>
            <a:off x="6982887" y="1441860"/>
            <a:ext cx="3971628" cy="3457575"/>
          </a:xfrm>
          <a:prstGeom prst="rect">
            <a:avLst/>
          </a:prstGeom>
          <a:noFill/>
          <a:ln w="9525">
            <a:noFill/>
            <a:miter lim="800000"/>
            <a:headEnd/>
            <a:tailEnd/>
          </a:ln>
        </p:spPr>
      </p:pic>
    </p:spTree>
    <p:extLst>
      <p:ext uri="{BB962C8B-B14F-4D97-AF65-F5344CB8AC3E}">
        <p14:creationId xmlns:p14="http://schemas.microsoft.com/office/powerpoint/2010/main" val="43418164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Freeform 2"/>
          <p:cNvSpPr>
            <a:spLocks/>
          </p:cNvSpPr>
          <p:nvPr/>
        </p:nvSpPr>
        <p:spPr bwMode="gray">
          <a:xfrm>
            <a:off x="1862130" y="1219931"/>
            <a:ext cx="2916324" cy="382449"/>
          </a:xfrm>
          <a:custGeom>
            <a:avLst/>
            <a:gdLst/>
            <a:ahLst/>
            <a:cxnLst>
              <a:cxn ang="0">
                <a:pos x="1" y="113"/>
              </a:cxn>
              <a:cxn ang="0">
                <a:pos x="1" y="283"/>
              </a:cxn>
              <a:cxn ang="0">
                <a:pos x="880" y="283"/>
              </a:cxn>
              <a:cxn ang="0">
                <a:pos x="880" y="106"/>
              </a:cxn>
              <a:cxn ang="0">
                <a:pos x="742" y="4"/>
              </a:cxn>
              <a:cxn ang="0">
                <a:pos x="140" y="4"/>
              </a:cxn>
              <a:cxn ang="0">
                <a:pos x="1" y="113"/>
              </a:cxn>
            </a:cxnLst>
            <a:rect l="0" t="0" r="r" b="b"/>
            <a:pathLst>
              <a:path w="880" h="283">
                <a:moveTo>
                  <a:pt x="1" y="113"/>
                </a:moveTo>
                <a:cubicBezTo>
                  <a:pt x="1" y="237"/>
                  <a:pt x="1" y="283"/>
                  <a:pt x="1" y="283"/>
                </a:cubicBezTo>
                <a:lnTo>
                  <a:pt x="880" y="283"/>
                </a:lnTo>
                <a:lnTo>
                  <a:pt x="880" y="106"/>
                </a:lnTo>
                <a:cubicBezTo>
                  <a:pt x="878" y="68"/>
                  <a:pt x="862" y="4"/>
                  <a:pt x="742" y="4"/>
                </a:cubicBezTo>
                <a:cubicBezTo>
                  <a:pt x="365" y="4"/>
                  <a:pt x="140" y="4"/>
                  <a:pt x="140" y="4"/>
                </a:cubicBezTo>
                <a:cubicBezTo>
                  <a:pt x="16" y="0"/>
                  <a:pt x="0" y="91"/>
                  <a:pt x="1" y="113"/>
                </a:cubicBezTo>
                <a:close/>
              </a:path>
            </a:pathLst>
          </a:custGeom>
          <a:solidFill>
            <a:srgbClr val="BBE0E3"/>
          </a:solidFill>
          <a:ln w="9525" cap="flat" cmpd="sng">
            <a:noFill/>
            <a:prstDash val="solid"/>
            <a:round/>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51" name="Rectangle 44"/>
          <p:cNvSpPr>
            <a:spLocks noChangeArrowheads="1"/>
          </p:cNvSpPr>
          <p:nvPr/>
        </p:nvSpPr>
        <p:spPr bwMode="gray">
          <a:xfrm>
            <a:off x="1625275" y="1483432"/>
            <a:ext cx="1997349" cy="1785938"/>
          </a:xfrm>
          <a:prstGeom prst="rect">
            <a:avLst/>
          </a:prstGeom>
          <a:noFill/>
          <a:ln w="9525" algn="ctr">
            <a:noFill/>
            <a:miter lim="800000"/>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52" name="Freeform 45"/>
          <p:cNvSpPr>
            <a:spLocks/>
          </p:cNvSpPr>
          <p:nvPr/>
        </p:nvSpPr>
        <p:spPr bwMode="gray">
          <a:xfrm>
            <a:off x="7500156" y="1246926"/>
            <a:ext cx="2016000" cy="360000"/>
          </a:xfrm>
          <a:custGeom>
            <a:avLst/>
            <a:gdLst/>
            <a:ahLst/>
            <a:cxnLst>
              <a:cxn ang="0">
                <a:pos x="1" y="113"/>
              </a:cxn>
              <a:cxn ang="0">
                <a:pos x="1" y="283"/>
              </a:cxn>
              <a:cxn ang="0">
                <a:pos x="880" y="283"/>
              </a:cxn>
              <a:cxn ang="0">
                <a:pos x="880" y="106"/>
              </a:cxn>
              <a:cxn ang="0">
                <a:pos x="742" y="4"/>
              </a:cxn>
              <a:cxn ang="0">
                <a:pos x="140" y="4"/>
              </a:cxn>
              <a:cxn ang="0">
                <a:pos x="1" y="113"/>
              </a:cxn>
            </a:cxnLst>
            <a:rect l="0" t="0" r="r" b="b"/>
            <a:pathLst>
              <a:path w="880" h="283">
                <a:moveTo>
                  <a:pt x="1" y="113"/>
                </a:moveTo>
                <a:cubicBezTo>
                  <a:pt x="1" y="237"/>
                  <a:pt x="1" y="283"/>
                  <a:pt x="1" y="283"/>
                </a:cubicBezTo>
                <a:lnTo>
                  <a:pt x="880" y="283"/>
                </a:lnTo>
                <a:lnTo>
                  <a:pt x="880" y="106"/>
                </a:lnTo>
                <a:cubicBezTo>
                  <a:pt x="878" y="68"/>
                  <a:pt x="862" y="4"/>
                  <a:pt x="742" y="4"/>
                </a:cubicBezTo>
                <a:cubicBezTo>
                  <a:pt x="365" y="4"/>
                  <a:pt x="140" y="4"/>
                  <a:pt x="140" y="4"/>
                </a:cubicBezTo>
                <a:cubicBezTo>
                  <a:pt x="16" y="0"/>
                  <a:pt x="0" y="91"/>
                  <a:pt x="1" y="113"/>
                </a:cubicBezTo>
                <a:close/>
              </a:path>
            </a:pathLst>
          </a:custGeom>
          <a:solidFill>
            <a:srgbClr val="009999"/>
          </a:solidFill>
          <a:ln w="9525" cap="flat" cmpd="sng">
            <a:noFill/>
            <a:prstDash val="solid"/>
            <a:round/>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54" name="Freeform 47"/>
          <p:cNvSpPr>
            <a:spLocks/>
          </p:cNvSpPr>
          <p:nvPr/>
        </p:nvSpPr>
        <p:spPr bwMode="gray">
          <a:xfrm>
            <a:off x="7452025" y="3716338"/>
            <a:ext cx="2268000" cy="360000"/>
          </a:xfrm>
          <a:custGeom>
            <a:avLst/>
            <a:gdLst/>
            <a:ahLst/>
            <a:cxnLst>
              <a:cxn ang="0">
                <a:pos x="1" y="113"/>
              </a:cxn>
              <a:cxn ang="0">
                <a:pos x="1" y="283"/>
              </a:cxn>
              <a:cxn ang="0">
                <a:pos x="880" y="283"/>
              </a:cxn>
              <a:cxn ang="0">
                <a:pos x="880" y="106"/>
              </a:cxn>
              <a:cxn ang="0">
                <a:pos x="742" y="4"/>
              </a:cxn>
              <a:cxn ang="0">
                <a:pos x="140" y="4"/>
              </a:cxn>
              <a:cxn ang="0">
                <a:pos x="1" y="113"/>
              </a:cxn>
            </a:cxnLst>
            <a:rect l="0" t="0" r="r" b="b"/>
            <a:pathLst>
              <a:path w="880" h="283">
                <a:moveTo>
                  <a:pt x="1" y="113"/>
                </a:moveTo>
                <a:cubicBezTo>
                  <a:pt x="1" y="237"/>
                  <a:pt x="1" y="283"/>
                  <a:pt x="1" y="283"/>
                </a:cubicBezTo>
                <a:lnTo>
                  <a:pt x="880" y="283"/>
                </a:lnTo>
                <a:lnTo>
                  <a:pt x="880" y="106"/>
                </a:lnTo>
                <a:cubicBezTo>
                  <a:pt x="878" y="68"/>
                  <a:pt x="862" y="4"/>
                  <a:pt x="742" y="4"/>
                </a:cubicBezTo>
                <a:cubicBezTo>
                  <a:pt x="365" y="4"/>
                  <a:pt x="140" y="4"/>
                  <a:pt x="140" y="4"/>
                </a:cubicBezTo>
                <a:cubicBezTo>
                  <a:pt x="16" y="0"/>
                  <a:pt x="0" y="91"/>
                  <a:pt x="1" y="113"/>
                </a:cubicBezTo>
                <a:close/>
              </a:path>
            </a:pathLst>
          </a:custGeom>
          <a:solidFill>
            <a:srgbClr val="99CC00"/>
          </a:solidFill>
          <a:ln w="9525" cap="flat" cmpd="sng">
            <a:noFill/>
            <a:prstDash val="solid"/>
            <a:round/>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56" name="Freeform 49"/>
          <p:cNvSpPr>
            <a:spLocks/>
          </p:cNvSpPr>
          <p:nvPr/>
        </p:nvSpPr>
        <p:spPr bwMode="gray">
          <a:xfrm>
            <a:off x="2441178" y="3774397"/>
            <a:ext cx="1997349" cy="288000"/>
          </a:xfrm>
          <a:custGeom>
            <a:avLst/>
            <a:gdLst/>
            <a:ahLst/>
            <a:cxnLst>
              <a:cxn ang="0">
                <a:pos x="1" y="113"/>
              </a:cxn>
              <a:cxn ang="0">
                <a:pos x="1" y="283"/>
              </a:cxn>
              <a:cxn ang="0">
                <a:pos x="880" y="283"/>
              </a:cxn>
              <a:cxn ang="0">
                <a:pos x="880" y="106"/>
              </a:cxn>
              <a:cxn ang="0">
                <a:pos x="742" y="4"/>
              </a:cxn>
              <a:cxn ang="0">
                <a:pos x="140" y="4"/>
              </a:cxn>
              <a:cxn ang="0">
                <a:pos x="1" y="113"/>
              </a:cxn>
            </a:cxnLst>
            <a:rect l="0" t="0" r="r" b="b"/>
            <a:pathLst>
              <a:path w="880" h="283">
                <a:moveTo>
                  <a:pt x="1" y="113"/>
                </a:moveTo>
                <a:cubicBezTo>
                  <a:pt x="1" y="237"/>
                  <a:pt x="1" y="283"/>
                  <a:pt x="1" y="283"/>
                </a:cubicBezTo>
                <a:lnTo>
                  <a:pt x="880" y="283"/>
                </a:lnTo>
                <a:lnTo>
                  <a:pt x="880" y="106"/>
                </a:lnTo>
                <a:cubicBezTo>
                  <a:pt x="878" y="68"/>
                  <a:pt x="862" y="4"/>
                  <a:pt x="742" y="4"/>
                </a:cubicBezTo>
                <a:cubicBezTo>
                  <a:pt x="365" y="4"/>
                  <a:pt x="140" y="4"/>
                  <a:pt x="140" y="4"/>
                </a:cubicBezTo>
                <a:cubicBezTo>
                  <a:pt x="16" y="0"/>
                  <a:pt x="0" y="91"/>
                  <a:pt x="1" y="113"/>
                </a:cubicBezTo>
                <a:close/>
              </a:path>
            </a:pathLst>
          </a:custGeom>
          <a:solidFill>
            <a:srgbClr val="333399"/>
          </a:solidFill>
          <a:ln w="9525" cap="flat" cmpd="sng">
            <a:noFill/>
            <a:prstDash val="solid"/>
            <a:round/>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15382" name="Text Box 51"/>
          <p:cNvSpPr txBox="1">
            <a:spLocks noChangeArrowheads="1"/>
          </p:cNvSpPr>
          <p:nvPr/>
        </p:nvSpPr>
        <p:spPr bwMode="gray">
          <a:xfrm>
            <a:off x="7500158" y="1275681"/>
            <a:ext cx="1997349" cy="338457"/>
          </a:xfrm>
          <a:prstGeom prst="rect">
            <a:avLst/>
          </a:prstGeom>
          <a:noFill/>
          <a:ln w="9525" algn="ctr">
            <a:noFill/>
            <a:miter lim="800000"/>
            <a:headEnd/>
            <a:tailEnd/>
          </a:ln>
        </p:spPr>
        <p:txBody>
          <a:bodyPr lIns="91329" tIns="45672" rIns="91329" bIns="45672">
            <a:spAutoFit/>
          </a:bodyPr>
          <a:lstStyle/>
          <a:p>
            <a:pPr algn="ctr" eaLnBrk="0" fontAlgn="ctr" hangingPunct="0">
              <a:spcBef>
                <a:spcPct val="50000"/>
              </a:spcBef>
              <a:buSzPct val="100000"/>
            </a:pPr>
            <a:r>
              <a:rPr lang="en-US" altLang="zh-CN" sz="1600" b="1" dirty="0">
                <a:solidFill>
                  <a:srgbClr val="000000"/>
                </a:solidFill>
                <a:ea typeface="Arial Unicode MS" pitchFamily="34" charset="-122"/>
                <a:cs typeface="Arial Unicode MS" pitchFamily="34" charset="-122"/>
                <a:sym typeface="Arial" charset="0"/>
              </a:rPr>
              <a:t>Power purification</a:t>
            </a:r>
          </a:p>
        </p:txBody>
      </p:sp>
      <p:sp>
        <p:nvSpPr>
          <p:cNvPr id="15383" name="Text Box 52"/>
          <p:cNvSpPr txBox="1">
            <a:spLocks noChangeArrowheads="1"/>
          </p:cNvSpPr>
          <p:nvPr/>
        </p:nvSpPr>
        <p:spPr bwMode="gray">
          <a:xfrm>
            <a:off x="2422303" y="3774438"/>
            <a:ext cx="1997349" cy="338457"/>
          </a:xfrm>
          <a:prstGeom prst="rect">
            <a:avLst/>
          </a:prstGeom>
          <a:noFill/>
          <a:ln w="9525" algn="ctr">
            <a:noFill/>
            <a:miter lim="800000"/>
            <a:headEnd/>
            <a:tailEnd/>
          </a:ln>
        </p:spPr>
        <p:txBody>
          <a:bodyPr lIns="91329" tIns="45672" rIns="91329" bIns="45672">
            <a:spAutoFit/>
          </a:bodyPr>
          <a:lstStyle/>
          <a:p>
            <a:pPr algn="ctr" eaLnBrk="0" fontAlgn="ctr" hangingPunct="0">
              <a:spcBef>
                <a:spcPct val="50000"/>
              </a:spcBef>
              <a:buSzPct val="100000"/>
            </a:pPr>
            <a:r>
              <a:rPr lang="en-US" altLang="zh-CN" sz="1600" b="1" dirty="0">
                <a:solidFill>
                  <a:srgbClr val="F8F8F8"/>
                </a:solidFill>
                <a:ea typeface="Arial Unicode MS" pitchFamily="34" charset="-122"/>
                <a:cs typeface="Arial Unicode MS" pitchFamily="34" charset="-122"/>
                <a:sym typeface="Arial" charset="0"/>
              </a:rPr>
              <a:t>Stable AC outputs</a:t>
            </a:r>
          </a:p>
        </p:txBody>
      </p:sp>
      <p:sp>
        <p:nvSpPr>
          <p:cNvPr id="15384" name="Text Box 53"/>
          <p:cNvSpPr txBox="1">
            <a:spLocks noChangeArrowheads="1"/>
          </p:cNvSpPr>
          <p:nvPr/>
        </p:nvSpPr>
        <p:spPr bwMode="gray">
          <a:xfrm>
            <a:off x="1782798" y="1271882"/>
            <a:ext cx="3110992" cy="338457"/>
          </a:xfrm>
          <a:prstGeom prst="rect">
            <a:avLst/>
          </a:prstGeom>
          <a:noFill/>
          <a:ln w="9525" algn="ctr">
            <a:noFill/>
            <a:miter lim="800000"/>
            <a:headEnd/>
            <a:tailEnd/>
          </a:ln>
        </p:spPr>
        <p:txBody>
          <a:bodyPr wrap="square" lIns="0" tIns="45672" rIns="0" bIns="45672">
            <a:spAutoFit/>
          </a:bodyPr>
          <a:lstStyle/>
          <a:p>
            <a:pPr algn="ctr" eaLnBrk="0" fontAlgn="ctr" hangingPunct="0">
              <a:spcBef>
                <a:spcPct val="50000"/>
              </a:spcBef>
              <a:buSzPct val="100000"/>
            </a:pPr>
            <a:r>
              <a:rPr lang="en-US" altLang="zh-CN" sz="1600" b="1" dirty="0">
                <a:solidFill>
                  <a:srgbClr val="000000"/>
                </a:solidFill>
                <a:ea typeface="Arial Unicode MS" pitchFamily="34" charset="-122"/>
                <a:cs typeface="Arial Unicode MS" pitchFamily="34" charset="-122"/>
                <a:sym typeface="Arial" charset="0"/>
              </a:rPr>
              <a:t>Uninterruptible power supply</a:t>
            </a:r>
          </a:p>
        </p:txBody>
      </p:sp>
      <p:sp>
        <p:nvSpPr>
          <p:cNvPr id="15385" name="Text Box 54"/>
          <p:cNvSpPr txBox="1">
            <a:spLocks noChangeArrowheads="1"/>
          </p:cNvSpPr>
          <p:nvPr/>
        </p:nvSpPr>
        <p:spPr bwMode="gray">
          <a:xfrm>
            <a:off x="7433150" y="3737922"/>
            <a:ext cx="2214631" cy="338457"/>
          </a:xfrm>
          <a:prstGeom prst="rect">
            <a:avLst/>
          </a:prstGeom>
          <a:noFill/>
          <a:ln w="9525" algn="ctr">
            <a:noFill/>
            <a:miter lim="800000"/>
            <a:headEnd/>
            <a:tailEnd/>
          </a:ln>
        </p:spPr>
        <p:txBody>
          <a:bodyPr wrap="square" lIns="91329" tIns="45672" rIns="91329" bIns="45672">
            <a:spAutoFit/>
          </a:bodyPr>
          <a:lstStyle/>
          <a:p>
            <a:pPr algn="ctr" eaLnBrk="0" fontAlgn="ctr" hangingPunct="0">
              <a:spcBef>
                <a:spcPct val="50000"/>
              </a:spcBef>
              <a:buSzPct val="100000"/>
            </a:pPr>
            <a:r>
              <a:rPr lang="en-US" altLang="zh-CN" sz="1600" b="1" dirty="0">
                <a:solidFill>
                  <a:srgbClr val="F8F8F8"/>
                </a:solidFill>
                <a:ea typeface="Arial Unicode MS" pitchFamily="34" charset="-122"/>
                <a:cs typeface="Arial Unicode MS" pitchFamily="34" charset="-122"/>
                <a:sym typeface="Arial" charset="0"/>
              </a:rPr>
              <a:t>Power management</a:t>
            </a:r>
          </a:p>
        </p:txBody>
      </p:sp>
      <p:sp>
        <p:nvSpPr>
          <p:cNvPr id="19483" name="Rectangle 56"/>
          <p:cNvSpPr>
            <a:spLocks noChangeArrowheads="1"/>
          </p:cNvSpPr>
          <p:nvPr/>
        </p:nvSpPr>
        <p:spPr bwMode="gray">
          <a:xfrm>
            <a:off x="6672064" y="1736812"/>
            <a:ext cx="3564198" cy="1849640"/>
          </a:xfrm>
          <a:prstGeom prst="rect">
            <a:avLst/>
          </a:prstGeom>
          <a:noFill/>
          <a:ln w="9525" algn="ctr">
            <a:noFill/>
            <a:miter lim="800000"/>
            <a:headEnd/>
            <a:tailEnd/>
          </a:ln>
        </p:spPr>
        <p:txBody>
          <a:bodyPr wrap="square" lIns="91329" tIns="45672" rIns="91329" bIns="45672">
            <a:spAutoFit/>
          </a:bodyPr>
          <a:lstStyle/>
          <a:p>
            <a:pPr marL="177800" indent="-177800" eaLnBrk="0" fontAlgn="ctr" hangingPunct="0">
              <a:lnSpc>
                <a:spcPct val="130000"/>
              </a:lnSpc>
              <a:spcAft>
                <a:spcPts val="600"/>
              </a:spcAft>
              <a:buClr>
                <a:schemeClr val="bg1">
                  <a:lumMod val="50000"/>
                </a:schemeClr>
              </a:buClr>
              <a:buSzPct val="60000"/>
              <a:buFont typeface="Wingdings" pitchFamily="2" charset="2"/>
              <a:buChar char="l"/>
              <a:tabLst>
                <a:tab pos="92075" algn="l"/>
              </a:tabLst>
              <a:defRPr/>
            </a:pPr>
            <a:r>
              <a:rPr lang="en-US" altLang="zh-CN" sz="1400" b="1" dirty="0">
                <a:solidFill>
                  <a:srgbClr val="000000"/>
                </a:solidFill>
                <a:ea typeface="Arial Unicode MS" pitchFamily="34" charset="-122"/>
                <a:cs typeface="Arial Unicode MS" pitchFamily="34" charset="-122"/>
                <a:sym typeface="Arial" charset="0"/>
              </a:rPr>
              <a:t>Solving the problem of power grid pollution</a:t>
            </a:r>
          </a:p>
          <a:p>
            <a:pPr marL="635000" lvl="1" indent="-176400" eaLnBrk="0" fontAlgn="ctr" hangingPunct="0">
              <a:lnSpc>
                <a:spcPct val="130000"/>
              </a:lnSpc>
              <a:buSzPct val="50000"/>
              <a:buFont typeface="Wingdings" pitchFamily="2" charset="2"/>
              <a:buChar char="p"/>
              <a:defRPr/>
            </a:pPr>
            <a:r>
              <a:rPr lang="en-US" altLang="zh-CN" sz="1400" dirty="0">
                <a:solidFill>
                  <a:srgbClr val="000000"/>
                </a:solidFill>
                <a:ea typeface="Arial Unicode MS" pitchFamily="34" charset="-122"/>
                <a:cs typeface="Arial Unicode MS" pitchFamily="34" charset="-122"/>
                <a:sym typeface="Arial" charset="0"/>
              </a:rPr>
              <a:t>Increases the input power factor, decreases harmonic pollution to the power grid, and supplies pure power to loads.</a:t>
            </a:r>
          </a:p>
        </p:txBody>
      </p:sp>
      <p:sp>
        <p:nvSpPr>
          <p:cNvPr id="19488" name="Rectangle 62"/>
          <p:cNvSpPr>
            <a:spLocks noChangeArrowheads="1"/>
          </p:cNvSpPr>
          <p:nvPr/>
        </p:nvSpPr>
        <p:spPr bwMode="gray">
          <a:xfrm>
            <a:off x="1898134" y="1709858"/>
            <a:ext cx="2880320" cy="1569564"/>
          </a:xfrm>
          <a:prstGeom prst="rect">
            <a:avLst/>
          </a:prstGeom>
          <a:noFill/>
          <a:ln w="9525" algn="ctr">
            <a:noFill/>
            <a:miter lim="800000"/>
            <a:headEnd/>
            <a:tailEnd/>
          </a:ln>
        </p:spPr>
        <p:txBody>
          <a:bodyPr wrap="square" lIns="91329" tIns="45672" rIns="91329" bIns="45672">
            <a:spAutoFit/>
          </a:bodyPr>
          <a:lstStyle/>
          <a:p>
            <a:pPr marL="177800" indent="-177800" eaLnBrk="0" fontAlgn="ctr" hangingPunct="0">
              <a:lnSpc>
                <a:spcPct val="130000"/>
              </a:lnSpc>
              <a:spcAft>
                <a:spcPts val="600"/>
              </a:spcAft>
              <a:buClr>
                <a:schemeClr val="bg1">
                  <a:lumMod val="50000"/>
                </a:schemeClr>
              </a:buClr>
              <a:buSzPct val="60000"/>
              <a:buFont typeface="Wingdings" pitchFamily="2" charset="2"/>
              <a:buChar char="l"/>
              <a:tabLst>
                <a:tab pos="92075" algn="l"/>
              </a:tabLst>
              <a:defRPr/>
            </a:pPr>
            <a:r>
              <a:rPr lang="en-US" altLang="zh-CN" sz="1400" b="1" dirty="0">
                <a:solidFill>
                  <a:srgbClr val="000000"/>
                </a:solidFill>
                <a:ea typeface="Arial Unicode MS" pitchFamily="34" charset="-122"/>
                <a:cs typeface="Arial Unicode MS" pitchFamily="34" charset="-122"/>
                <a:sym typeface="Arial" charset="0"/>
              </a:rPr>
              <a:t>Solving the problem of mains outage</a:t>
            </a:r>
          </a:p>
          <a:p>
            <a:pPr marL="635000" lvl="1" indent="-176400" eaLnBrk="0" fontAlgn="ctr" hangingPunct="0">
              <a:lnSpc>
                <a:spcPct val="130000"/>
              </a:lnSpc>
              <a:buSzPct val="50000"/>
              <a:buFont typeface="Wingdings" pitchFamily="2" charset="2"/>
              <a:buChar char="p"/>
              <a:defRPr/>
            </a:pPr>
            <a:r>
              <a:rPr lang="en-US" altLang="zh-CN" sz="1400" dirty="0">
                <a:solidFill>
                  <a:srgbClr val="000000"/>
                </a:solidFill>
                <a:ea typeface="Arial Unicode MS" pitchFamily="34" charset="-122"/>
                <a:cs typeface="Arial Unicode MS" pitchFamily="34" charset="-122"/>
                <a:sym typeface="Arial" charset="0"/>
              </a:rPr>
              <a:t>When the mains fails, batteries in the UPS supply power to loads.</a:t>
            </a:r>
          </a:p>
        </p:txBody>
      </p:sp>
      <p:sp>
        <p:nvSpPr>
          <p:cNvPr id="19489" name="Rectangle 63"/>
          <p:cNvSpPr>
            <a:spLocks noChangeArrowheads="1"/>
          </p:cNvSpPr>
          <p:nvPr/>
        </p:nvSpPr>
        <p:spPr bwMode="gray">
          <a:xfrm>
            <a:off x="1699387" y="4121001"/>
            <a:ext cx="3315203" cy="1849640"/>
          </a:xfrm>
          <a:prstGeom prst="rect">
            <a:avLst/>
          </a:prstGeom>
          <a:noFill/>
          <a:ln w="9525" algn="ctr">
            <a:noFill/>
            <a:miter lim="800000"/>
            <a:headEnd/>
            <a:tailEnd/>
          </a:ln>
        </p:spPr>
        <p:txBody>
          <a:bodyPr wrap="square" lIns="91329" tIns="45672" rIns="91329" bIns="45672">
            <a:spAutoFit/>
          </a:bodyPr>
          <a:lstStyle/>
          <a:p>
            <a:pPr marL="177800" indent="-177800" eaLnBrk="0" fontAlgn="ctr" hangingPunct="0">
              <a:lnSpc>
                <a:spcPct val="130000"/>
              </a:lnSpc>
              <a:spcAft>
                <a:spcPts val="600"/>
              </a:spcAft>
              <a:buClr>
                <a:schemeClr val="bg1">
                  <a:lumMod val="50000"/>
                </a:schemeClr>
              </a:buClr>
              <a:buSzPct val="60000"/>
              <a:buFont typeface="Wingdings" pitchFamily="2" charset="2"/>
              <a:buChar char="l"/>
              <a:tabLst>
                <a:tab pos="92075" algn="l"/>
              </a:tabLst>
              <a:defRPr/>
            </a:pPr>
            <a:r>
              <a:rPr lang="en-US" altLang="zh-CN" sz="1400" b="1" dirty="0">
                <a:solidFill>
                  <a:srgbClr val="000000"/>
                </a:solidFill>
                <a:ea typeface="Arial Unicode MS" pitchFamily="34" charset="-122"/>
                <a:cs typeface="Arial Unicode MS" pitchFamily="34" charset="-122"/>
                <a:sym typeface="Arial" charset="0"/>
              </a:rPr>
              <a:t>Solving the problem of mains voltage fluctuation</a:t>
            </a:r>
          </a:p>
          <a:p>
            <a:pPr marL="635000" lvl="1" indent="-176400" eaLnBrk="0" fontAlgn="ctr" hangingPunct="0">
              <a:lnSpc>
                <a:spcPct val="130000"/>
              </a:lnSpc>
              <a:buSzPct val="50000"/>
              <a:buFont typeface="Wingdings" pitchFamily="2" charset="2"/>
              <a:buChar char="p"/>
              <a:defRPr/>
            </a:pPr>
            <a:r>
              <a:rPr lang="en-US" altLang="zh-CN" sz="1400" dirty="0">
                <a:solidFill>
                  <a:srgbClr val="000000"/>
                </a:solidFill>
                <a:ea typeface="Arial Unicode MS" pitchFamily="34" charset="-122"/>
                <a:cs typeface="Arial Unicode MS" pitchFamily="34" charset="-122"/>
                <a:sym typeface="Arial" charset="0"/>
              </a:rPr>
              <a:t>The UPS supports a wide input voltage range, which ensures stable outputs for loads when the mains voltage fluctuates.</a:t>
            </a:r>
          </a:p>
        </p:txBody>
      </p:sp>
      <p:sp>
        <p:nvSpPr>
          <p:cNvPr id="19490" name="Rectangle 64"/>
          <p:cNvSpPr>
            <a:spLocks noChangeArrowheads="1"/>
          </p:cNvSpPr>
          <p:nvPr/>
        </p:nvSpPr>
        <p:spPr bwMode="gray">
          <a:xfrm>
            <a:off x="6803702" y="4076378"/>
            <a:ext cx="3492189" cy="1849640"/>
          </a:xfrm>
          <a:prstGeom prst="rect">
            <a:avLst/>
          </a:prstGeom>
          <a:noFill/>
          <a:ln w="9525" algn="ctr">
            <a:noFill/>
            <a:miter lim="800000"/>
            <a:headEnd/>
            <a:tailEnd/>
          </a:ln>
        </p:spPr>
        <p:txBody>
          <a:bodyPr wrap="square" lIns="91329" tIns="45672" rIns="91329" bIns="45672">
            <a:spAutoFit/>
          </a:bodyPr>
          <a:lstStyle/>
          <a:p>
            <a:pPr marL="177800" indent="-177800" eaLnBrk="0" fontAlgn="ctr" hangingPunct="0">
              <a:lnSpc>
                <a:spcPct val="130000"/>
              </a:lnSpc>
              <a:spcAft>
                <a:spcPts val="600"/>
              </a:spcAft>
              <a:buClr>
                <a:schemeClr val="bg1">
                  <a:lumMod val="50000"/>
                </a:schemeClr>
              </a:buClr>
              <a:buSzPct val="60000"/>
              <a:buFont typeface="Wingdings" pitchFamily="2" charset="2"/>
              <a:buChar char="l"/>
              <a:tabLst>
                <a:tab pos="92075" algn="l"/>
              </a:tabLst>
              <a:defRPr/>
            </a:pPr>
            <a:r>
              <a:rPr lang="en-US" altLang="zh-CN" sz="1400" b="1" dirty="0">
                <a:solidFill>
                  <a:srgbClr val="000000"/>
                </a:solidFill>
                <a:ea typeface="Arial Unicode MS" pitchFamily="34" charset="-122"/>
                <a:cs typeface="Arial Unicode MS" pitchFamily="34" charset="-122"/>
                <a:sym typeface="Arial" charset="0"/>
              </a:rPr>
              <a:t>Solving the problem during AC power maintenance    </a:t>
            </a:r>
          </a:p>
          <a:p>
            <a:pPr marL="635000" lvl="1" indent="-176400" eaLnBrk="0" fontAlgn="ctr" hangingPunct="0">
              <a:lnSpc>
                <a:spcPct val="130000"/>
              </a:lnSpc>
              <a:buClr>
                <a:schemeClr val="tx1"/>
              </a:buClr>
              <a:buSzPct val="50000"/>
              <a:buFont typeface="Wingdings" pitchFamily="2" charset="2"/>
              <a:buChar char="p"/>
              <a:defRPr/>
            </a:pPr>
            <a:r>
              <a:rPr lang="en-US" altLang="zh-CN" sz="1400" dirty="0">
                <a:solidFill>
                  <a:srgbClr val="000000"/>
                </a:solidFill>
                <a:ea typeface="Arial Unicode MS" pitchFamily="34" charset="-122"/>
                <a:cs typeface="Arial Unicode MS" pitchFamily="34" charset="-122"/>
                <a:sym typeface="Arial" charset="0"/>
              </a:rPr>
              <a:t>As an important power supply device, the UPS can be monitored by the network management system (NMS), ensuring easy maintenance.</a:t>
            </a:r>
          </a:p>
        </p:txBody>
      </p:sp>
      <p:sp>
        <p:nvSpPr>
          <p:cNvPr id="66" name="标题 65"/>
          <p:cNvSpPr>
            <a:spLocks noGrp="1"/>
          </p:cNvSpPr>
          <p:nvPr>
            <p:ph type="title"/>
          </p:nvPr>
        </p:nvSpPr>
        <p:spPr/>
        <p:txBody>
          <a:bodyPr/>
          <a:lstStyle/>
          <a:p>
            <a:r>
              <a:rPr lang="en-US" altLang="zh-CN" dirty="0" smtClean="0">
                <a:sym typeface="Arial" charset="0"/>
              </a:rPr>
              <a:t>UPS Functions</a:t>
            </a:r>
            <a:endParaRPr lang="zh-CN" altLang="en-US" dirty="0"/>
          </a:p>
        </p:txBody>
      </p:sp>
      <p:sp>
        <p:nvSpPr>
          <p:cNvPr id="22" name="Rectangle 46"/>
          <p:cNvSpPr>
            <a:spLocks noChangeArrowheads="1"/>
          </p:cNvSpPr>
          <p:nvPr/>
        </p:nvSpPr>
        <p:spPr bwMode="gray">
          <a:xfrm>
            <a:off x="6659686" y="4184199"/>
            <a:ext cx="3636205" cy="1966834"/>
          </a:xfrm>
          <a:prstGeom prst="rect">
            <a:avLst/>
          </a:prstGeom>
          <a:noFill/>
          <a:ln w="9525" algn="ctr">
            <a:solidFill>
              <a:srgbClr val="000000"/>
            </a:solidFill>
            <a:miter lim="800000"/>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3" name="Rectangle 46"/>
          <p:cNvSpPr>
            <a:spLocks noChangeArrowheads="1"/>
          </p:cNvSpPr>
          <p:nvPr/>
        </p:nvSpPr>
        <p:spPr bwMode="gray">
          <a:xfrm>
            <a:off x="6636060" y="1685744"/>
            <a:ext cx="3636205" cy="1966834"/>
          </a:xfrm>
          <a:prstGeom prst="rect">
            <a:avLst/>
          </a:prstGeom>
          <a:noFill/>
          <a:ln w="9525" algn="ctr">
            <a:solidFill>
              <a:srgbClr val="000000"/>
            </a:solidFill>
            <a:miter lim="800000"/>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4" name="Rectangle 46"/>
          <p:cNvSpPr>
            <a:spLocks noChangeArrowheads="1"/>
          </p:cNvSpPr>
          <p:nvPr/>
        </p:nvSpPr>
        <p:spPr bwMode="gray">
          <a:xfrm>
            <a:off x="1685566" y="4171499"/>
            <a:ext cx="3636205" cy="1966834"/>
          </a:xfrm>
          <a:prstGeom prst="rect">
            <a:avLst/>
          </a:prstGeom>
          <a:noFill/>
          <a:ln w="9525" algn="ctr">
            <a:solidFill>
              <a:srgbClr val="000000"/>
            </a:solidFill>
            <a:miter lim="800000"/>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
        <p:nvSpPr>
          <p:cNvPr id="25" name="Rectangle 46"/>
          <p:cNvSpPr>
            <a:spLocks noChangeArrowheads="1"/>
          </p:cNvSpPr>
          <p:nvPr/>
        </p:nvSpPr>
        <p:spPr bwMode="gray">
          <a:xfrm>
            <a:off x="1699387" y="1685744"/>
            <a:ext cx="3636205" cy="1966834"/>
          </a:xfrm>
          <a:prstGeom prst="rect">
            <a:avLst/>
          </a:prstGeom>
          <a:noFill/>
          <a:ln w="9525" algn="ctr">
            <a:solidFill>
              <a:srgbClr val="000000"/>
            </a:solidFill>
            <a:miter lim="800000"/>
            <a:headEnd/>
            <a:tailEnd/>
          </a:ln>
          <a:effectLst>
            <a:outerShdw dist="35921" dir="2700000" algn="ctr" rotWithShape="0">
              <a:srgbClr val="000000">
                <a:alpha val="50000"/>
              </a:srgbClr>
            </a:outerShdw>
          </a:effectLst>
        </p:spPr>
        <p:txBody>
          <a:bodyPr wrap="none" anchor="ctr"/>
          <a:lstStyle/>
          <a:p>
            <a:pPr fontAlgn="ctr">
              <a:defRPr/>
            </a:pPr>
            <a:endParaRPr lang="en-US" altLang="zh-CN" sz="1600" kern="0">
              <a:solidFill>
                <a:sysClr val="windowText" lastClr="000000"/>
              </a:solidFill>
              <a:ea typeface="Arial Unicode MS" pitchFamily="34" charset="-122"/>
              <a:cs typeface="Arial Unicode MS" pitchFamily="34" charset="-122"/>
            </a:endParaRPr>
          </a:p>
        </p:txBody>
      </p:sp>
    </p:spTree>
    <p:extLst>
      <p:ext uri="{BB962C8B-B14F-4D97-AF65-F5344CB8AC3E}">
        <p14:creationId xmlns:p14="http://schemas.microsoft.com/office/powerpoint/2010/main" val="231595757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sym typeface="Arial" charset="0"/>
              </a:rPr>
              <a:t>UPS System Classification</a:t>
            </a:r>
            <a:endParaRPr lang="zh-CN" altLang="en-US" dirty="0"/>
          </a:p>
        </p:txBody>
      </p:sp>
      <p:sp>
        <p:nvSpPr>
          <p:cNvPr id="9" name="文本占位符 8"/>
          <p:cNvSpPr>
            <a:spLocks noGrp="1"/>
          </p:cNvSpPr>
          <p:nvPr>
            <p:ph type="body" sz="quarter" idx="10"/>
          </p:nvPr>
        </p:nvSpPr>
        <p:spPr/>
        <p:txBody>
          <a:bodyPr/>
          <a:lstStyle/>
          <a:p>
            <a:r>
              <a:rPr lang="en-US" altLang="zh-CN" sz="1800" dirty="0"/>
              <a:t> </a:t>
            </a:r>
            <a:r>
              <a:rPr lang="en-US" altLang="zh-CN" sz="1800" dirty="0">
                <a:sym typeface="Arial" charset="0"/>
              </a:rPr>
              <a:t>By structure:</a:t>
            </a:r>
          </a:p>
          <a:p>
            <a:pPr lvl="1"/>
            <a:r>
              <a:rPr lang="en-US" altLang="zh-CN" sz="1600" dirty="0">
                <a:sym typeface="Arial" charset="0"/>
              </a:rPr>
              <a:t>Offline UPS;</a:t>
            </a:r>
          </a:p>
          <a:p>
            <a:pPr lvl="1"/>
            <a:r>
              <a:rPr lang="en-US" altLang="zh-CN" sz="1600" dirty="0">
                <a:sym typeface="Arial" charset="0"/>
              </a:rPr>
              <a:t>Line-interactive UPS;</a:t>
            </a:r>
          </a:p>
          <a:p>
            <a:pPr lvl="1"/>
            <a:r>
              <a:rPr lang="en-US" altLang="zh-CN" sz="1600" dirty="0">
                <a:sym typeface="Arial" charset="0"/>
              </a:rPr>
              <a:t>Online UPS.</a:t>
            </a:r>
          </a:p>
          <a:p>
            <a:r>
              <a:rPr lang="en-US" altLang="zh-CN" sz="1800" dirty="0">
                <a:sym typeface="Arial" charset="0"/>
              </a:rPr>
              <a:t>By capacity:</a:t>
            </a:r>
          </a:p>
          <a:p>
            <a:pPr lvl="1"/>
            <a:r>
              <a:rPr lang="en-US" altLang="zh-CN" sz="1600" dirty="0">
                <a:sym typeface="Arial" charset="0"/>
              </a:rPr>
              <a:t>Small-sized UPS (&lt; 20 </a:t>
            </a:r>
            <a:r>
              <a:rPr lang="en-US" altLang="zh-CN" sz="1600" dirty="0" err="1">
                <a:sym typeface="Arial" charset="0"/>
              </a:rPr>
              <a:t>kVA</a:t>
            </a:r>
            <a:r>
              <a:rPr lang="en-US" altLang="zh-CN" sz="1600" dirty="0">
                <a:sym typeface="Arial" charset="0"/>
              </a:rPr>
              <a:t>);</a:t>
            </a:r>
          </a:p>
          <a:p>
            <a:pPr lvl="1"/>
            <a:r>
              <a:rPr lang="en-US" altLang="zh-CN" sz="1600" dirty="0">
                <a:sym typeface="Arial" charset="0"/>
              </a:rPr>
              <a:t>Medium-sized UPS (20 </a:t>
            </a:r>
            <a:r>
              <a:rPr lang="en-US" altLang="zh-CN" sz="1600" dirty="0" err="1">
                <a:sym typeface="Arial" charset="0"/>
              </a:rPr>
              <a:t>kVA</a:t>
            </a:r>
            <a:r>
              <a:rPr lang="en-US" altLang="zh-CN" sz="1600" dirty="0">
                <a:sym typeface="Arial" charset="0"/>
              </a:rPr>
              <a:t> to 200 </a:t>
            </a:r>
            <a:r>
              <a:rPr lang="en-US" altLang="zh-CN" sz="1600" dirty="0" err="1">
                <a:sym typeface="Arial" charset="0"/>
              </a:rPr>
              <a:t>kVA</a:t>
            </a:r>
            <a:r>
              <a:rPr lang="en-US" altLang="zh-CN" sz="1600" dirty="0">
                <a:sym typeface="Arial" charset="0"/>
              </a:rPr>
              <a:t>);</a:t>
            </a:r>
          </a:p>
          <a:p>
            <a:pPr lvl="1"/>
            <a:r>
              <a:rPr lang="en-US" altLang="zh-CN" sz="1600" dirty="0">
                <a:sym typeface="Arial" charset="0"/>
              </a:rPr>
              <a:t>Large-sized UPS (&gt; 200 </a:t>
            </a:r>
            <a:r>
              <a:rPr lang="en-US" altLang="zh-CN" sz="1600" dirty="0" err="1">
                <a:sym typeface="Arial" charset="0"/>
              </a:rPr>
              <a:t>kVA</a:t>
            </a:r>
            <a:r>
              <a:rPr lang="en-US" altLang="zh-CN" sz="1600" dirty="0">
                <a:sym typeface="Arial" charset="0"/>
              </a:rPr>
              <a:t>).</a:t>
            </a:r>
          </a:p>
          <a:p>
            <a:r>
              <a:rPr lang="en-US" altLang="zh-CN" sz="1800" dirty="0">
                <a:sym typeface="Arial" charset="0"/>
              </a:rPr>
              <a:t>By installation method:</a:t>
            </a:r>
          </a:p>
          <a:p>
            <a:pPr lvl="1"/>
            <a:r>
              <a:rPr lang="en-US" altLang="zh-CN" sz="1600" dirty="0">
                <a:sym typeface="Arial" charset="0"/>
              </a:rPr>
              <a:t>Tower-mounted UPS;</a:t>
            </a:r>
          </a:p>
          <a:p>
            <a:pPr lvl="1"/>
            <a:r>
              <a:rPr lang="en-US" altLang="zh-CN" sz="1600" dirty="0">
                <a:sym typeface="Arial" charset="0"/>
              </a:rPr>
              <a:t>Rack-mounted UPS.</a:t>
            </a:r>
          </a:p>
          <a:p>
            <a:endParaRPr lang="en-US" altLang="zh-CN" sz="1600" dirty="0">
              <a:sym typeface="Arial" charset="0"/>
            </a:endParaRPr>
          </a:p>
          <a:p>
            <a:endParaRPr lang="zh-CN" altLang="en-US" sz="1600" dirty="0"/>
          </a:p>
        </p:txBody>
      </p:sp>
    </p:spTree>
    <p:extLst>
      <p:ext uri="{BB962C8B-B14F-4D97-AF65-F5344CB8AC3E}">
        <p14:creationId xmlns:p14="http://schemas.microsoft.com/office/powerpoint/2010/main" val="50071181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en-US" dirty="0"/>
              <a:t>Composition of an UPS</a:t>
            </a:r>
          </a:p>
        </p:txBody>
      </p:sp>
      <p:pic>
        <p:nvPicPr>
          <p:cNvPr id="16389" name="图片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10381" y="1045151"/>
            <a:ext cx="7771749" cy="4862731"/>
          </a:xfrm>
          <a:prstGeom prst="rect">
            <a:avLst/>
          </a:prstGeom>
          <a:noFill/>
          <a:ln w="9525">
            <a:noFill/>
            <a:miter lim="800000"/>
            <a:headEnd/>
            <a:tailEnd/>
          </a:ln>
        </p:spPr>
      </p:pic>
    </p:spTree>
    <p:extLst>
      <p:ext uri="{BB962C8B-B14F-4D97-AF65-F5344CB8AC3E}">
        <p14:creationId xmlns:p14="http://schemas.microsoft.com/office/powerpoint/2010/main" val="26366079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documentManagement/types"/>
    <ds:schemaRef ds:uri="http://purl.org/dc/terms/"/>
    <ds:schemaRef ds:uri="http://schemas.microsoft.com/office/2006/metadata/propertie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4625</TotalTime>
  <Words>3082</Words>
  <Application>Microsoft Office PowerPoint</Application>
  <PresentationFormat>宽屏</PresentationFormat>
  <Paragraphs>452</Paragraphs>
  <Slides>44</Slides>
  <Notes>44</Notes>
  <HiddenSlides>1</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44</vt:i4>
      </vt:variant>
    </vt:vector>
  </HeadingPairs>
  <TitlesOfParts>
    <vt:vector size="64" baseType="lpstr">
      <vt:lpstr>Arial Unicode MS</vt:lpstr>
      <vt:lpstr>MS PGothic</vt:lpstr>
      <vt:lpstr>方正兰亭黑简体</vt:lpstr>
      <vt:lpstr>黑体</vt:lpstr>
      <vt:lpstr>华文细黑</vt:lpstr>
      <vt:lpstr>宋体</vt:lpstr>
      <vt:lpstr>Microsoft YaHei</vt:lpstr>
      <vt:lpstr>Microsoft YaHei</vt:lpstr>
      <vt:lpstr>Arial</vt:lpstr>
      <vt:lpstr>Calibri</vt:lpstr>
      <vt:lpstr>Calibri Light</vt:lpstr>
      <vt:lpstr>FrutigerNext LT Bold</vt:lpstr>
      <vt:lpstr>FrutigerNext LT Medium</vt:lpstr>
      <vt:lpstr>FrutigerNext LT Regular</vt:lpstr>
      <vt:lpstr>Huawei Sans</vt:lpstr>
      <vt:lpstr>Wingdings</vt:lpstr>
      <vt:lpstr>1_标题页模板</vt:lpstr>
      <vt:lpstr>2_自功能页模板</vt:lpstr>
      <vt:lpstr>3_内容页模板</vt:lpstr>
      <vt:lpstr>4_感谢页模板</vt:lpstr>
      <vt:lpstr>Basic Knowledge of UPS</vt:lpstr>
      <vt:lpstr>PowerPoint 演示文稿</vt:lpstr>
      <vt:lpstr>PowerPoint 演示文稿</vt:lpstr>
      <vt:lpstr>PowerPoint 演示文稿</vt:lpstr>
      <vt:lpstr>UPS Development History</vt:lpstr>
      <vt:lpstr>Why Is the UPS Required? </vt:lpstr>
      <vt:lpstr>UPS Functions</vt:lpstr>
      <vt:lpstr>UPS System Classification</vt:lpstr>
      <vt:lpstr>Composition of an UPS</vt:lpstr>
      <vt:lpstr>Main Function Units of the UPS – Rectifier</vt:lpstr>
      <vt:lpstr>Main Function Units of the UPS – Inverter</vt:lpstr>
      <vt:lpstr>Main Function Units of the UPS – Bypass Module</vt:lpstr>
      <vt:lpstr>Main Function Units of the UPS – Charger</vt:lpstr>
      <vt:lpstr>UPS Working Modes – Classification</vt:lpstr>
      <vt:lpstr>Online UPS - Normal Mode</vt:lpstr>
      <vt:lpstr>Online UPS - Battery Mode</vt:lpstr>
      <vt:lpstr>Online UPS - Bypass Mode</vt:lpstr>
      <vt:lpstr>Online UPS - Maint. Mode</vt:lpstr>
      <vt:lpstr>Online UPS – ECO Mode</vt:lpstr>
      <vt:lpstr>UPS Key Parameters (1)</vt:lpstr>
      <vt:lpstr>UPS Key Parameters (2)</vt:lpstr>
      <vt:lpstr>Rack&amp;Tower - mounted UPS</vt:lpstr>
      <vt:lpstr>Modularized UPS</vt:lpstr>
      <vt:lpstr>PowerPoint 演示文稿</vt:lpstr>
      <vt:lpstr>Huawei UPSs</vt:lpstr>
      <vt:lpstr>UPS2000-G Small-sized UPS Solution</vt:lpstr>
      <vt:lpstr>L and M-sized UPS5000-A Solution</vt:lpstr>
      <vt:lpstr>L and M-sized UPS5000-E/S Solution</vt:lpstr>
      <vt:lpstr>FusionPower</vt:lpstr>
      <vt:lpstr>PowerPoint 演示文稿</vt:lpstr>
      <vt:lpstr>Single UPS System</vt:lpstr>
      <vt:lpstr>Redundant Parallel or N+1 System</vt:lpstr>
      <vt:lpstr>Dual-Bus Redundancy System</vt:lpstr>
      <vt:lpstr>PowerPoint 演示文稿</vt:lpstr>
      <vt:lpstr>UPS Application</vt:lpstr>
      <vt:lpstr>UPS Load Types</vt:lpstr>
      <vt:lpstr>Scenario (1) - Large-sized IDC </vt:lpstr>
      <vt:lpstr>Scenario (2) - NMS</vt:lpstr>
      <vt:lpstr>Scenario (3) - Centralized Equipment Room</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300</cp:revision>
  <dcterms:created xsi:type="dcterms:W3CDTF">2018-11-29T10:16:29Z</dcterms:created>
  <dcterms:modified xsi:type="dcterms:W3CDTF">2020-12-18T07:32:38Z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(3)0ZgEKRQBOMI3hs4aweytAeabvbhZkIy2vtmyL/2v6YuaXCqqT7qM3C/91T1B9b3O/kJrnWUd
TnO6Fkp9H19pNDP+5zkOo8DxmmJiF0wgubNXgyuRCQydatsSLRr0Upb3CQCAr25Ij7e9mWe8
8H+B5X4/Zl/T5h8N+NuaVL5mFg4GhsmarweWqo3msUrQ6K2hoseZi2L53hdptqxl04G6nF2y
0YFI6opWp8deas69V/</vt:lpwstr>
  </property>
  <property fmtid="{D5CDD505-2E9C-101B-9397-08002B2CF9AE}" pid="3" name="_2015_ms_pID_7253431">
    <vt:lpwstr>Z/xSOeP62wwIeMm8pnTPRlmmcJcS6oASRyd8WSCqfDHKNX970/M3c1
1pIPq76ESceb9FmKjg2p5quZaXFtBLWNO9FWOG4c3ZeJHwfJakkYXOSQJx2+9e/cBcQqEbbp
8tOvmS5NG1I0awkyihTTjeUUmJhMQiDnjkIEtzzmDbvbze43l9iujuvOJelAfe1skoS4MM/e
TjEG1Nool1xYWJtptbkHGM0wBv0/154OfVbs</vt:lpwstr>
  </property>
  <property fmtid="{D5CDD505-2E9C-101B-9397-08002B2CF9AE}" pid="4" name="_2015_ms_pID_7253432">
    <vt:lpwstr>Ig==</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