
<file path=[Content_Types].xml><?xml version="1.0" encoding="utf-8"?>
<Types xmlns="http://schemas.openxmlformats.org/package/2006/content-types">
  <Default Extension="png" ContentType="image/png"/>
  <Default Extension="bin" ContentType="application/vnd.openxmlformats-officedocument.oleObject"/>
  <Default Extension="tmp"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media/image82.jpg" ContentType="image/png"/>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61"/>
  </p:notesMasterIdLst>
  <p:handoutMasterIdLst>
    <p:handoutMasterId r:id="rId62"/>
  </p:handoutMasterIdLst>
  <p:sldIdLst>
    <p:sldId id="289" r:id="rId8"/>
    <p:sldId id="290" r:id="rId9"/>
    <p:sldId id="340" r:id="rId10"/>
    <p:sldId id="291" r:id="rId11"/>
    <p:sldId id="292" r:id="rId12"/>
    <p:sldId id="293" r:id="rId13"/>
    <p:sldId id="294" r:id="rId14"/>
    <p:sldId id="295" r:id="rId15"/>
    <p:sldId id="296" r:id="rId16"/>
    <p:sldId id="341" r:id="rId17"/>
    <p:sldId id="298"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 id="329" r:id="rId49"/>
    <p:sldId id="330" r:id="rId50"/>
    <p:sldId id="331" r:id="rId51"/>
    <p:sldId id="332" r:id="rId52"/>
    <p:sldId id="333" r:id="rId53"/>
    <p:sldId id="334" r:id="rId54"/>
    <p:sldId id="335" r:id="rId55"/>
    <p:sldId id="336" r:id="rId56"/>
    <p:sldId id="337" r:id="rId57"/>
    <p:sldId id="338" r:id="rId58"/>
    <p:sldId id="288" r:id="rId59"/>
    <p:sldId id="285" r:id="rId60"/>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404040"/>
    <a:srgbClr val="151515"/>
    <a:srgbClr val="C7000B"/>
    <a:srgbClr val="575756"/>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1712" autoAdjust="0"/>
  </p:normalViewPr>
  <p:slideViewPr>
    <p:cSldViewPr snapToGrid="0" snapToObjects="1">
      <p:cViewPr varScale="1">
        <p:scale>
          <a:sx n="68" d="100"/>
          <a:sy n="68" d="100"/>
        </p:scale>
        <p:origin x="702" y="6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52" d="100"/>
          <a:sy n="52" d="100"/>
        </p:scale>
        <p:origin x="2958" y="9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notesMaster" Target="notesMasters/notesMaster1.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2.wmf"/><Relationship Id="rId1" Type="http://schemas.openxmlformats.org/officeDocument/2006/relationships/image" Target="../media/image6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11/6/2020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4" name="备注占位符 3"/>
          <p:cNvSpPr>
            <a:spLocks noGrp="1"/>
          </p:cNvSpPr>
          <p:nvPr>
            <p:ph type="body" idx="1"/>
          </p:nvPr>
        </p:nvSpPr>
        <p:spPr/>
        <p:txBody>
          <a:bodyPr/>
          <a:lstStyle/>
          <a:p>
            <a:r>
              <a:rPr lang="en-US" altLang="zh-CN" dirty="0" smtClean="0">
                <a:latin typeface="Huawei Sans" panose="020C0503030203020204" pitchFamily="34" charset="0"/>
              </a:rPr>
              <a:t>2015-07-04</a:t>
            </a:r>
          </a:p>
          <a:p>
            <a:pPr marL="541338" marR="0" lvl="1" indent="-180975" algn="l" defTabSz="914400" rtl="0" eaLnBrk="0" fontAlgn="base" latinLnBrk="0" hangingPunct="0">
              <a:lnSpc>
                <a:spcPct val="125000"/>
              </a:lnSpc>
              <a:spcBef>
                <a:spcPct val="0"/>
              </a:spcBef>
              <a:spcAft>
                <a:spcPts val="600"/>
              </a:spcAft>
              <a:buClrTx/>
              <a:buSzPct val="50000"/>
              <a:buFont typeface="Wingdings" pitchFamily="2" charset="2"/>
              <a:buChar char="p"/>
              <a:tabLst/>
              <a:defRPr/>
            </a:pPr>
            <a:r>
              <a:rPr lang="en-US" altLang="zh-CN" dirty="0" smtClean="0">
                <a:latin typeface="Huawei Sans" panose="020C0503030203020204" pitchFamily="34" charset="0"/>
              </a:rPr>
              <a:t>Aligned the copyright and page number and placed them between reference lines 8.5 and 8.9.</a:t>
            </a:r>
          </a:p>
          <a:p>
            <a:pPr lvl="1"/>
            <a:r>
              <a:rPr lang="en-US" altLang="zh-CN" dirty="0" smtClean="0">
                <a:latin typeface="Huawei Sans" panose="020C0503030203020204" pitchFamily="34" charset="0"/>
              </a:rPr>
              <a:t>Adjusted the line spacing of the edit box to a single line spacing.</a:t>
            </a:r>
          </a:p>
          <a:p>
            <a:pPr lvl="0"/>
            <a:r>
              <a:rPr lang="en-US" altLang="zh-CN" dirty="0" smtClean="0">
                <a:latin typeface="Huawei Sans" panose="020C0503030203020204" pitchFamily="34" charset="0"/>
              </a:rPr>
              <a:t>2015-07-09</a:t>
            </a:r>
          </a:p>
          <a:p>
            <a:pPr lvl="1"/>
            <a:r>
              <a:rPr lang="en-US" altLang="zh-CN" dirty="0" smtClean="0">
                <a:latin typeface="Huawei Sans" panose="020C0503030203020204" pitchFamily="34" charset="0"/>
              </a:rPr>
              <a:t>Deleted the </a:t>
            </a:r>
            <a:r>
              <a:rPr lang="en-US" altLang="zh-CN" b="1" dirty="0" smtClean="0">
                <a:latin typeface="Huawei Sans" panose="020C0503030203020204" pitchFamily="34" charset="0"/>
              </a:rPr>
              <a:t>ISSUE</a:t>
            </a:r>
            <a:r>
              <a:rPr lang="en-US" altLang="zh-CN" dirty="0" smtClean="0">
                <a:latin typeface="Huawei Sans" panose="020C0503030203020204" pitchFamily="34" charset="0"/>
              </a:rPr>
              <a:t> column from this page.</a:t>
            </a:r>
          </a:p>
          <a:p>
            <a:pPr lvl="1"/>
            <a:r>
              <a:rPr lang="en-US" altLang="zh-CN" dirty="0" smtClean="0">
                <a:latin typeface="Huawei Sans" panose="020C0503030203020204" pitchFamily="34" charset="0"/>
              </a:rPr>
              <a:t>Added the examples of </a:t>
            </a:r>
            <a:r>
              <a:rPr lang="en-US" altLang="zh-CN" b="1" dirty="0" smtClean="0">
                <a:latin typeface="Huawei Sans" panose="020C0503030203020204" pitchFamily="34" charset="0"/>
              </a:rPr>
              <a:t>Product Version </a:t>
            </a:r>
            <a:r>
              <a:rPr lang="en-US" altLang="zh-CN" dirty="0" smtClean="0">
                <a:latin typeface="Huawei Sans" panose="020C0503030203020204" pitchFamily="34" charset="0"/>
              </a:rPr>
              <a:t>and </a:t>
            </a:r>
            <a:r>
              <a:rPr lang="en-US" altLang="zh-CN" b="1" dirty="0" smtClean="0">
                <a:latin typeface="Huawei Sans" panose="020C0503030203020204" pitchFamily="34" charset="0"/>
              </a:rPr>
              <a:t>Course Version</a:t>
            </a:r>
            <a:r>
              <a:rPr lang="en-US" altLang="zh-CN" dirty="0" smtClean="0">
                <a:latin typeface="Huawei Sans" panose="020C0503030203020204" pitchFamily="34" charset="0"/>
              </a:rPr>
              <a:t>.</a:t>
            </a:r>
          </a:p>
          <a:p>
            <a:pPr lvl="0"/>
            <a:r>
              <a:rPr lang="en-US" altLang="zh-CN" dirty="0" smtClean="0">
                <a:latin typeface="Huawei Sans" panose="020C0503030203020204" pitchFamily="34" charset="0"/>
              </a:rPr>
              <a:t>2015-08-03</a:t>
            </a:r>
          </a:p>
          <a:p>
            <a:pPr lvl="1"/>
            <a:r>
              <a:rPr lang="en-US" altLang="zh-CN" dirty="0" smtClean="0">
                <a:latin typeface="Huawei Sans" panose="020C0503030203020204" pitchFamily="34" charset="0"/>
              </a:rPr>
              <a:t>Adjusted the main body and remarks of the master page and set the paragraph format to "Allow Punctuations to Cross the Boundary."</a:t>
            </a:r>
          </a:p>
          <a:p>
            <a:pPr lvl="0"/>
            <a:r>
              <a:rPr lang="en-US" altLang="zh-CN" dirty="0" smtClean="0">
                <a:latin typeface="Huawei Sans" panose="020C0503030203020204" pitchFamily="34" charset="0"/>
              </a:rPr>
              <a:t>2015-08-04</a:t>
            </a:r>
          </a:p>
          <a:p>
            <a:pPr lvl="1"/>
            <a:r>
              <a:rPr lang="en-US" altLang="zh-CN" dirty="0" smtClean="0">
                <a:latin typeface="Huawei Sans" panose="020C0503030203020204" pitchFamily="34" charset="0"/>
              </a:rPr>
              <a:t>Deleted the acronyms and abbreviations.</a:t>
            </a:r>
          </a:p>
          <a:p>
            <a:pPr lvl="1"/>
            <a:r>
              <a:rPr lang="en-US" altLang="zh-CN" dirty="0" smtClean="0">
                <a:latin typeface="Huawei Sans" panose="020C0503030203020204" pitchFamily="34" charset="0"/>
              </a:rPr>
              <a:t>Changed the format name 8#blank to 8#title only.</a:t>
            </a:r>
          </a:p>
          <a:p>
            <a:r>
              <a:rPr lang="en-US" altLang="zh-CN" dirty="0" smtClean="0">
                <a:latin typeface="Huawei Sans" panose="020C0503030203020204" pitchFamily="34" charset="0"/>
              </a:rPr>
              <a:t>2015-09-02</a:t>
            </a:r>
          </a:p>
          <a:p>
            <a:pPr lvl="1"/>
            <a:r>
              <a:rPr lang="en-US" altLang="zh-CN" dirty="0" smtClean="0">
                <a:latin typeface="Huawei Sans" panose="020C0503030203020204" pitchFamily="34" charset="0"/>
              </a:rPr>
              <a:t>Added a remark template and add a header on the top of the remarks page to display the title of this chapter.</a:t>
            </a:r>
          </a:p>
          <a:p>
            <a:pPr lvl="0"/>
            <a:r>
              <a:rPr lang="en-US" altLang="zh-CN" dirty="0" smtClean="0">
                <a:latin typeface="Huawei Sans" panose="020C0503030203020204" pitchFamily="34" charset="0"/>
              </a:rPr>
              <a:t>2015-09-14</a:t>
            </a:r>
          </a:p>
          <a:p>
            <a:pPr lvl="1"/>
            <a:r>
              <a:rPr lang="en-US" altLang="zh-CN" dirty="0" smtClean="0">
                <a:latin typeface="Huawei Sans" panose="020C0503030203020204" pitchFamily="34" charset="0"/>
              </a:rPr>
              <a:t>Deleted the white Thank You from the Thank You page.</a:t>
            </a:r>
          </a:p>
          <a:p>
            <a:pPr lvl="0"/>
            <a:r>
              <a:rPr lang="en-US" altLang="zh-CN" dirty="0" smtClean="0">
                <a:latin typeface="Huawei Sans" panose="020C0503030203020204" pitchFamily="34" charset="0"/>
              </a:rPr>
              <a:t>2017-11-08</a:t>
            </a:r>
          </a:p>
          <a:p>
            <a:pPr lvl="1"/>
            <a:r>
              <a:rPr lang="en-US" altLang="zh-CN" dirty="0" smtClean="0">
                <a:latin typeface="Huawei Sans" panose="020C0503030203020204" pitchFamily="34" charset="0"/>
              </a:rPr>
              <a:t>Adjusted the title width in the master page.</a:t>
            </a:r>
          </a:p>
          <a:p>
            <a:r>
              <a:rPr lang="en-US" altLang="zh-CN" dirty="0" smtClean="0">
                <a:latin typeface="Huawei Sans" panose="020C0503030203020204" pitchFamily="34" charset="0"/>
              </a:rPr>
              <a:t>2017-12-08</a:t>
            </a:r>
          </a:p>
          <a:p>
            <a:pPr lvl="1"/>
            <a:r>
              <a:rPr lang="en-US" altLang="zh-CN" dirty="0" smtClean="0">
                <a:latin typeface="Huawei Sans" panose="020C0503030203020204" pitchFamily="34" charset="0"/>
              </a:rPr>
              <a:t>Lengthened the text box on the note page to prevent page break in PowerPoint 2013 and later versions.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82028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70859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464251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When the load is a pure resistance load, the power factor is 1. </a:t>
            </a:r>
          </a:p>
          <a:p>
            <a:r>
              <a:rPr lang="en-US" dirty="0" smtClean="0"/>
              <a:t>When the load contains inductors, the current lags the voltage by 90°. </a:t>
            </a:r>
          </a:p>
          <a:p>
            <a:r>
              <a:rPr lang="en-US" dirty="0" smtClean="0"/>
              <a:t>When the load contains capacitors, the current leads the voltage.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44546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the load is a pure inductive or capacitive load, φ = 90°, sinφ = 1. Therefore, Q = UI, that is, only reactive power is consumed and active power is not consumed. When the load is a pure resistance load, φ = 0°, sinφ = 0. Therefore, Q = 0, that is, only active power is consumed and no reactive power is required.</a:t>
            </a:r>
          </a:p>
          <a:p>
            <a:r>
              <a:rPr lang="en-US" smtClean="0"/>
              <a:t>When there are too many non-linear loads, the power factor of the power grid is too low to meet related requirements. In this case, capacitors need to be connected in parallel or in series to improve the power factor. For example, in an inductive load loop, if the active power is 90 kW and reactive power is 30 kW, the power factor needs to be increased to 0.9. In this case, the target reactive power is 10 kVar, the reactive power to be compensated is 20 kVar, and a 20 kVar capacitor compensation device can be connected in parallel.</a:t>
            </a:r>
          </a:p>
          <a:p>
            <a:pPr lvl="0"/>
            <a:r>
              <a:rPr lang="en-US" smtClean="0"/>
              <a:t>Power distribution transformers and motors can convert and transmit energy only by creating alternating magnetic fields. Therefore, reactive power is not useless, but its power is not converted into mechanical energy or thermal energy. Therefore, in the power supply and consumption system, both active power supply and reactive power supply are required.</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152048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data center carries core IT equipment and information data of enterprises. Any fault may bring great risks to customers. Therefore, the data center must meet the requirements for power supply quality, surge protection, and grounding of IT equipment to ensure that a stable and reliable modern computer room is constructed to better meet the future service development of enterprises.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605334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Harm of harmonics: The computer system in a data center is sensitive to voltage fluctuation. Harmonic may cause serious consequences such as damage to sensitive components, information loss, and disk program flushing.</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304069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 an LV power distribution system, when selecting cables, ensure that the current-carrying capacity of the cables meets the requirements and the line voltage drop meets the equipment requirements. The line voltage drop is the product of the current and impedance of the line. The value is expressed in percentage. Generally, the engineering design deviation does not exceed 5%.</a:t>
            </a:r>
          </a:p>
          <a:p>
            <a:pPr lvl="0"/>
            <a:r>
              <a:rPr lang="en-US" smtClean="0"/>
              <a:t>The line reactance consists of impedance and inductive reactance. For details, see the product manual of the manufacturer or the Code for Design of Low Voltage Electrical Installations.</a:t>
            </a:r>
          </a:p>
          <a:p>
            <a:pPr lvl="0"/>
            <a:r>
              <a:rPr lang="en-US" smtClean="0"/>
              <a:t>The voltage deviation should be the voltage difference of the entire loop from the power supply to the terminal of the power-consuming equipment.</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061275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Unavailability: the average value of instantaneous availability in a given time range in a stable state. It is evaluated based on the number of outage times and outage duration.</a:t>
            </a:r>
          </a:p>
          <a:p>
            <a:r>
              <a:rPr lang="en-US" dirty="0" smtClean="0"/>
              <a:t>(Source: GB/T 2900.13-2008 </a:t>
            </a:r>
            <a:r>
              <a:rPr lang="en-US" dirty="0" err="1" smtClean="0"/>
              <a:t>Electrotechnical</a:t>
            </a:r>
            <a:r>
              <a:rPr lang="en-US" dirty="0" smtClean="0"/>
              <a:t> terminology -- Dependability and quality of service and IEC 60050 (191): 1990)</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82877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39121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type="body" idx="1"/>
          </p:nvPr>
        </p:nvSpPr>
        <p:spPr/>
        <p:txBody>
          <a:bodyPr/>
          <a:lstStyle/>
          <a:p>
            <a:r>
              <a:rPr lang="en-US" smtClean="0"/>
              <a:t>Primary electrical equipment refers to the electrical equipment directly used in the production, conversion, transmission, diversion, distribution, and use of electric energy. It includes generators, transformers, circuit breakers, disconnectors, automatic switches, knife switches, buses, transmission lines, power cables, and so on.</a:t>
            </a:r>
          </a:p>
          <a:p>
            <a:r>
              <a:rPr lang="en-US" smtClean="0"/>
              <a:t>Primary equipment: conversion equipment, control equipment, protection equipment, and compensation equipment</a:t>
            </a:r>
          </a:p>
          <a:p>
            <a:r>
              <a:rPr lang="en-US" smtClean="0"/>
              <a:t>Secondary electrical equipment refers to the LV electrical equipment that monitors, controls, adjusts, and protects the primary equipment, provides operating conditions, or delivers production command signals for operation and maintenance personnel.</a:t>
            </a:r>
          </a:p>
          <a:p>
            <a:r>
              <a:rPr lang="en-US" smtClean="0"/>
              <a:t>It includes control switches, relays, control cables, instruments, signal equipment, automatic devices, and so on.</a:t>
            </a:r>
            <a:endParaRPr 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825226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987077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194416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sym typeface="+mn-lt"/>
              </a:rPr>
              <a:t>A group of coils connected to the AC power supply is called the primary winding, and the other group connected to the load is called the secondary winding. The two windings are not electrically connected.</a:t>
            </a:r>
          </a:p>
          <a:p>
            <a:r>
              <a:rPr lang="en-US" smtClean="0"/>
              <a:t>Transformer ratio: If the number of turns of the primary winding is N1 and the number of turns of the secondary winding is N2, the voltage ratio is N1/N2 and the current ratio is N2/N1. An ideal transformer does not have power loss during voltage conversion. Primary side power: U1 x I1 = U2 x I2.</a:t>
            </a:r>
          </a:p>
          <a:p>
            <a:r>
              <a:rPr lang="en-US" smtClean="0">
                <a:sym typeface="+mn-lt"/>
              </a:rPr>
              <a:t>A transformer uses electromagnetic induction to transfer AC power and signals and can be used as a voltage converter, current converter, and impedance converter, or used for electrical isolation.</a:t>
            </a:r>
          </a:p>
          <a:p>
            <a:r>
              <a:rPr lang="en-US" smtClean="0">
                <a:sym typeface="+mn-lt"/>
              </a:rPr>
              <a:t>Common transformer brands: ABB, Siemens, Schneider, and Tebian Electric Apparatus</a:t>
            </a:r>
            <a:endParaRPr lang="en-US" dirty="0">
              <a:sym typeface="+mn-lt"/>
            </a:endParaRP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846031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Diesel engine: converts the chemical energy of fuel into the mechanical energy of the rotor.</a:t>
            </a:r>
          </a:p>
          <a:p>
            <a:r>
              <a:rPr lang="en-US" smtClean="0"/>
              <a:t>Generator: converts the mechanical energy of the rotor to power.</a:t>
            </a:r>
          </a:p>
          <a:p>
            <a:r>
              <a:rPr lang="en-US" smtClean="0"/>
              <a:t>Control box: controls and protects the diesel engine and generator.</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420987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16637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rated voltage of a common LV PDF is 380 V or 660 V, the rated frequency is 50 Hz, and the current is determined based on the load.</a:t>
            </a:r>
          </a:p>
          <a:p>
            <a:r>
              <a:rPr lang="en-US" smtClean="0"/>
              <a:t>Based on the application environment, PDFs are classified into indoor PDFs and outdoor PDFs. The dustproof and waterproof level of outdoor PDFs is IP54 or higher, which is applicable to outdoor environments. The PDF uses an AC air conditioner, heat exchanger, or semiconductor air conditioner and a direct-ventilation unit for heat dissipation to keep the cabinet temperature at a constant value. Cables, rubber strips, and thermal insulation foam used in the PDF are made of flame retardant materials. Do not use indoor PDFs in outdoor scenarios.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14085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sym typeface="+mn-lt"/>
              </a:rPr>
              <a:t>Common HV PDFs are IP40-rated, LV PDFs are IP30-rated, and outdoor PDFs are IP54-rated or higher.</a:t>
            </a:r>
            <a:endParaRPr lang="en-US" dirty="0">
              <a:sym typeface="+mn-lt"/>
            </a:endParaRP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348600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sym typeface="+mn-lt"/>
              </a:rPr>
              <a:t>Common HV PDFs are IP40-rated, LV PDFs are IP30-rated, and outdoor PDFs are IP54-rated or higher.</a:t>
            </a:r>
            <a:endParaRPr lang="en-US" altLang="zh-CN" dirty="0">
              <a:sym typeface="+mn-lt"/>
            </a:endParaRP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518424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000149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The working principle of Air Circuit breaker is rather different from other types of circuit breaker. The main aim of circuit breaker is to prevent reestablishment of arcing after current zero where the contact gap will withstand the system recovery voltage. It does it same work, but in a different manner. During interruption of arc, it creates an arc voltage instead of supply voltage. Arc voltage is defined as the minimum voltage required for maintaining arc .</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343112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Tripping current is adjustable</a:t>
            </a:r>
          </a:p>
          <a:p>
            <a:r>
              <a:rPr lang="en-US" altLang="zh-CN" smtClean="0"/>
              <a:t>alarm when overload, short circuit, or inner fault</a:t>
            </a:r>
          </a:p>
          <a:p>
            <a:r>
              <a:rPr lang="en-US" altLang="zh-CN" smtClean="0"/>
              <a:t>Data transmission can be realized by communication module with modbus protocol to other devices.</a:t>
            </a:r>
            <a:endParaRPr lang="zh-CN"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89184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180180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An MCB or miniature circuit breaker is an electromagnetic device that embodies complete enclosure in a molded insulating material. The main function of an MCB is to switch the circuit, i.e., to open the circuit automatically when the current passing through it  exceeds the value for which it is set. It can be manually switched ON and OFF as similar to normal switch if necessary</a:t>
            </a:r>
            <a:endParaRPr lang="zh-CN" alt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434288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X axis indicates tripping current, it is times of rated current.  Y axis indicates the tripping time. top half of the curve stand for thermal tripping ,used as overload protection, tripping time is relatively long, as heating is a slow procedure, start point is 1.45In, as current increase, the tripping time become shorter, it is an inverse time curve. The bottom part of the curve stand for magnetic tripping, used for short circuit protection. The middle vertical line stand for trip setting value,  in the middle is  C type, its trip setting is (from</a:t>
            </a:r>
            <a:r>
              <a:rPr lang="zh-CN" altLang="en-US" dirty="0" smtClean="0"/>
              <a:t> </a:t>
            </a:r>
            <a:r>
              <a:rPr lang="en-US" altLang="zh-CN" dirty="0" smtClean="0"/>
              <a:t>5 to 10)</a:t>
            </a:r>
            <a:r>
              <a:rPr lang="zh-CN" altLang="en-US" dirty="0" smtClean="0"/>
              <a:t> </a:t>
            </a:r>
            <a:r>
              <a:rPr lang="en-US" altLang="zh-CN" dirty="0" smtClean="0"/>
              <a:t>In </a:t>
            </a:r>
            <a:r>
              <a:rPr lang="zh-CN" altLang="en-US" dirty="0" smtClean="0"/>
              <a:t>，</a:t>
            </a:r>
            <a:r>
              <a:rPr lang="en-US" altLang="zh-CN" dirty="0" smtClean="0"/>
              <a:t>match the need of low voltage power distribution. B type (3-5)In, is used for the load with small short current, such as household appliance. D (10-20)In, is used for the load with big starting current. Such as motors.</a:t>
            </a:r>
          </a:p>
          <a:p>
            <a:r>
              <a:rPr lang="en-US" altLang="zh-CN" dirty="0" smtClean="0"/>
              <a:t> K</a:t>
            </a:r>
            <a:r>
              <a:rPr lang="zh-CN" altLang="en-US" dirty="0" smtClean="0"/>
              <a:t> </a:t>
            </a:r>
            <a:r>
              <a:rPr lang="en-US" altLang="zh-CN" dirty="0" smtClean="0"/>
              <a:t>type trip setting (8 –15)In</a:t>
            </a:r>
            <a:r>
              <a:rPr lang="zh-CN" altLang="en-US" dirty="0" smtClean="0"/>
              <a:t>，</a:t>
            </a:r>
            <a:r>
              <a:rPr lang="en-US" altLang="zh-CN" dirty="0" smtClean="0"/>
              <a:t>suitable for motor protection. Because its thermal tripping start from 1.2In, but B/C/D type is 1.45In, suitable for motor overload protection.</a:t>
            </a:r>
            <a:r>
              <a:rPr lang="zh-CN" altLang="en-US" dirty="0" smtClean="0"/>
              <a:t> </a:t>
            </a:r>
            <a:r>
              <a:rPr lang="en-US" altLang="zh-CN" dirty="0" smtClean="0"/>
              <a:t>D</a:t>
            </a:r>
            <a:r>
              <a:rPr lang="zh-CN" altLang="en-US" dirty="0" smtClean="0"/>
              <a:t> </a:t>
            </a:r>
            <a:r>
              <a:rPr lang="en-US" altLang="zh-CN" dirty="0" smtClean="0"/>
              <a:t>type used with motor protection</a:t>
            </a:r>
            <a:r>
              <a:rPr lang="zh-CN" altLang="en-US" dirty="0" smtClean="0"/>
              <a:t>，</a:t>
            </a:r>
            <a:r>
              <a:rPr lang="en-US" altLang="zh-CN" dirty="0" smtClean="0"/>
              <a:t>need to add thermal relay for overload protection. </a:t>
            </a:r>
          </a:p>
          <a:p>
            <a:r>
              <a:rPr lang="en-US" altLang="zh-CN" dirty="0" smtClean="0"/>
              <a:t>Z</a:t>
            </a:r>
            <a:r>
              <a:rPr lang="zh-CN" altLang="en-US" dirty="0" smtClean="0"/>
              <a:t> </a:t>
            </a:r>
            <a:r>
              <a:rPr lang="en-US" altLang="zh-CN" dirty="0" smtClean="0"/>
              <a:t>type (2-3) In, for the protection of loads such as semiconductor devices or measuring circuits using current transformers.</a:t>
            </a:r>
          </a:p>
          <a:p>
            <a:r>
              <a:rPr lang="en-US" altLang="zh-CN" dirty="0" smtClean="0"/>
              <a:t>Thermal Trigger Q=I2Rt,Magnetic Trigger F=BIL</a:t>
            </a:r>
            <a:endParaRPr lang="zh-CN" altLang="en-US"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982219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514578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Automatic transfer switch (ATS) can divided into CB (over current protection)and PC(No over current protection )</a:t>
            </a:r>
          </a:p>
          <a:p>
            <a:r>
              <a:rPr lang="en-US" altLang="zh-CN" smtClean="0"/>
              <a:t>An Automatic Transfer Switch (ATS) is often installed where a backup generator is located, so that the generator may provide temporary electrical power if main source fails. (&lt;100ms)</a:t>
            </a:r>
          </a:p>
          <a:p>
            <a:r>
              <a:rPr lang="en-US" altLang="zh-CN" smtClean="0"/>
              <a:t>Static transfer switch (STS)</a:t>
            </a:r>
          </a:p>
          <a:p>
            <a:r>
              <a:rPr lang="en-US" altLang="zh-CN" smtClean="0"/>
              <a:t>A static transfer switch uses power semiconductors such as Silicon-controlled rectifiers (SCRs) to transfer a load between two sources. Because there are no mechanical moving parts, the transfer can be completed rapidly, perhaps within a quarter-cycle (&lt;10ms)of the power frequency.</a:t>
            </a:r>
          </a:p>
          <a:p>
            <a:r>
              <a:rPr lang="en-US" altLang="zh-CN" smtClean="0"/>
              <a:t>Phase Poles :2 (L,N), 3(L1,L2,L3),  4(L1,L2,L3,N)</a:t>
            </a:r>
          </a:p>
          <a:p>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697294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classification</a:t>
            </a:r>
            <a:r>
              <a:rPr lang="zh-CN" altLang="en-US" smtClean="0"/>
              <a:t>：</a:t>
            </a:r>
            <a:r>
              <a:rPr lang="en-US" altLang="zh-CN" smtClean="0"/>
              <a:t>D (delay)</a:t>
            </a:r>
            <a:r>
              <a:rPr lang="zh-CN" altLang="en-US" smtClean="0"/>
              <a:t>，</a:t>
            </a:r>
            <a:r>
              <a:rPr lang="en-US" altLang="zh-CN" smtClean="0"/>
              <a:t>N</a:t>
            </a:r>
            <a:r>
              <a:rPr lang="zh-CN" altLang="en-US" smtClean="0"/>
              <a:t>（</a:t>
            </a:r>
            <a:r>
              <a:rPr lang="en-US" altLang="zh-CN" smtClean="0"/>
              <a:t>Non-delay</a:t>
            </a:r>
            <a:r>
              <a:rPr lang="zh-CN" altLang="en-US" smtClean="0"/>
              <a:t>）</a:t>
            </a:r>
            <a:r>
              <a:rPr lang="en-US" altLang="zh-CN" smtClean="0"/>
              <a:t>R </a:t>
            </a:r>
            <a:r>
              <a:rPr lang="zh-CN" altLang="en-US" smtClean="0"/>
              <a:t> </a:t>
            </a:r>
            <a:r>
              <a:rPr lang="en-US" altLang="zh-CN" smtClean="0"/>
              <a:t>(rectifier protection) L cable protection</a:t>
            </a:r>
          </a:p>
          <a:p>
            <a:r>
              <a:rPr lang="en-US" altLang="zh-CN" smtClean="0"/>
              <a:t>Breaking capability normally hundreds of K amperes, greater can MCB(several K amperes).</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188730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repairing electrical equipment, cut off the power supply to separate the maintained part from the live part and keep an effective isolation distance.</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709034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备注占位符 2"/>
              <p:cNvSpPr>
                <a:spLocks noGrp="1"/>
              </p:cNvSpPr>
              <p:nvPr>
                <p:ph type="body" idx="1"/>
              </p:nvPr>
            </p:nvSpPr>
            <p:spPr/>
            <p:txBody>
              <a:bodyPr/>
              <a:lstStyle/>
              <a:p>
                <a:pPr lvl="0"/>
                <a:r>
                  <a:rPr lang="en-US" dirty="0" smtClean="0"/>
                  <a:t>The lightning protection level is determined based on the interception efficiency of the SPD or the importance, use nature, and value of the electronic information system.</a:t>
                </a:r>
              </a:p>
              <a:p>
                <a:pPr lvl="0"/>
                <a:r>
                  <a:rPr lang="en-US" dirty="0"/>
                  <a:t>Phase electrodes use </a:t>
                </a:r>
                <a:r>
                  <a:rPr lang="en-US" dirty="0" err="1"/>
                  <a:t>varistors</a:t>
                </a:r>
                <a:r>
                  <a:rPr lang="en-US" dirty="0"/>
                  <a:t> (disconnected after being broken down), and ground electrodes use gas discharge tubes (conductive after being broken down).</a:t>
                </a:r>
              </a:p>
              <a:p>
                <a:pPr lvl="0"/>
                <a:r>
                  <a:rPr lang="en-US" dirty="0"/>
                  <a:t>Rated shock resistance voltage: 6 kV for equipment at the input end of the power cable, 4 kV for power distribution branch circuit equipment, and 2.5 kV for power-consuming equipment</a:t>
                </a:r>
              </a:p>
              <a:p>
                <a:pPr lvl="0"/>
                <a:r>
                  <a:rPr lang="en-US" dirty="0"/>
                  <a:t>Nominal current: </a:t>
                </a:r>
                <a:r>
                  <a:rPr lang="en-US" dirty="0" smtClean="0"/>
                  <a:t>peak </a:t>
                </a:r>
                <a:r>
                  <a:rPr lang="en-US" dirty="0"/>
                  <a:t>value of the maximum impulse current that can pass </a:t>
                </a:r>
                <a:r>
                  <a:rPr lang="en-US" dirty="0" smtClean="0"/>
                  <a:t>the SPD </a:t>
                </a:r>
                <a:r>
                  <a:rPr lang="en-US" dirty="0"/>
                  <a:t>within a specified number of times and a specified waveform without causing any substantial damage to the SPD</a:t>
                </a:r>
              </a:p>
              <a:p>
                <a:pPr lvl="0"/>
                <a:r>
                  <a:rPr lang="en-US" dirty="0"/>
                  <a:t>Impulse current </a:t>
                </a:r>
                <a14:m>
                  <m:oMath xmlns:m="http://schemas.openxmlformats.org/officeDocument/2006/math">
                    <m:sSub>
                      <m:sSubPr>
                        <m:ctrlPr>
                          <a:rPr lang="en-US" altLang="zh-CN" i="1" smtClean="0">
                            <a:latin typeface="Cambria Math" panose="02040503050406030204" pitchFamily="18" charset="0"/>
                          </a:rPr>
                        </m:ctrlPr>
                      </m:sSubPr>
                      <m:e>
                        <m:r>
                          <a:rPr lang="en-US" altLang="zh-CN" smtClean="0">
                            <a:latin typeface="Cambria Math" panose="02040503050406030204" pitchFamily="18" charset="0"/>
                          </a:rPr>
                          <m:t>𝐼</m:t>
                        </m:r>
                      </m:e>
                      <m:sub>
                        <m:r>
                          <a:rPr lang="en-US" altLang="zh-CN" smtClean="0">
                            <a:latin typeface="Cambria Math" panose="02040503050406030204" pitchFamily="18" charset="0"/>
                          </a:rPr>
                          <m:t>𝑖𝑚𝑝</m:t>
                        </m:r>
                      </m:sub>
                    </m:sSub>
                  </m:oMath>
                </a14:m>
                <a:r>
                  <a:rPr lang="en-US" dirty="0"/>
                  <a:t>: 10/350 </a:t>
                </a:r>
                <a:r>
                  <a:rPr lang="en-US" dirty="0" err="1"/>
                  <a:t>μs</a:t>
                </a:r>
                <a:r>
                  <a:rPr lang="en-US" dirty="0"/>
                  <a:t> through the SPD. The amount of electric charge (Q) passing through the SPD within 10 </a:t>
                </a:r>
                <a:r>
                  <a:rPr lang="en-US" dirty="0" err="1"/>
                  <a:t>μs</a:t>
                </a:r>
                <a:r>
                  <a:rPr lang="en-US" dirty="0"/>
                  <a:t> should be equal to 50% of the amplitude current.</a:t>
                </a:r>
              </a:p>
              <a:p>
                <a:endParaRPr lang="zh-CN" altLang="en-US" dirty="0"/>
              </a:p>
            </p:txBody>
          </p:sp>
        </mc:Choice>
        <mc:Fallback xmlns="">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zh-CN" altLang="en-US" dirty="0" smtClean="0">
                    <a:latin typeface="Arial" panose="020B0604020202020204" pitchFamily="34" charset="0"/>
                  </a:rPr>
                  <a:t>雷电防护等级按照防雷装置拦截效率或电子信息系统的重要性、使用性质，价值确定。</a:t>
                </a:r>
                <a:endParaRPr lang="en-US" altLang="zh-CN" dirty="0" smtClean="0">
                  <a:latin typeface="Arial" panose="020B0604020202020204" pitchFamily="34" charset="0"/>
                </a:endParaRP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zh-CN" altLang="en-US" dirty="0" smtClean="0">
                    <a:latin typeface="Arial" panose="020B0604020202020204" pitchFamily="34" charset="0"/>
                  </a:rPr>
                  <a:t>相</a:t>
                </a:r>
                <a:r>
                  <a:rPr lang="zh-CN" altLang="en-US" dirty="0" smtClean="0">
                    <a:latin typeface="Arial" panose="020B0604020202020204" pitchFamily="34" charset="0"/>
                  </a:rPr>
                  <a:t>极使用的是</a:t>
                </a:r>
                <a:r>
                  <a:rPr lang="zh-CN" altLang="en-US" baseline="0" dirty="0" smtClean="0">
                    <a:latin typeface="Arial" panose="020B0604020202020204" pitchFamily="34" charset="0"/>
                  </a:rPr>
                  <a:t> 压敏电阻（击穿以后是断开的），接地极使用的是 气体放电管 （击穿以后是导通的）</a:t>
                </a:r>
                <a:r>
                  <a:rPr lang="zh-CN" altLang="en-US" baseline="0" dirty="0" smtClean="0">
                    <a:latin typeface="Arial" panose="020B0604020202020204" pitchFamily="34" charset="0"/>
                  </a:rPr>
                  <a:t>。</a:t>
                </a:r>
                <a:endParaRPr lang="en-US" altLang="zh-CN" baseline="0" dirty="0" smtClean="0">
                  <a:latin typeface="Arial" panose="020B0604020202020204" pitchFamily="34" charset="0"/>
                </a:endParaRP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zh-CN" altLang="en-US" sz="1100" kern="1200" baseline="0" dirty="0" smtClean="0">
                    <a:solidFill>
                      <a:schemeClr val="tx1"/>
                    </a:solidFill>
                    <a:latin typeface="Huawei Sans" panose="020C0503030203020204" pitchFamily="34" charset="0"/>
                    <a:ea typeface="方正兰亭黑简体" panose="02000000000000000000" pitchFamily="2" charset="-122"/>
                    <a:cs typeface="+mn-ea"/>
                    <a:sym typeface="+mn-lt"/>
                  </a:rPr>
                  <a:t>耐冲击电压额定值：</a:t>
                </a:r>
                <a:r>
                  <a:rPr lang="zh-CN" altLang="en-US" baseline="0" dirty="0" smtClean="0">
                    <a:latin typeface="Arial" panose="020B0604020202020204" pitchFamily="34" charset="0"/>
                  </a:rPr>
                  <a:t>电源进线端设备</a:t>
                </a:r>
                <a:r>
                  <a:rPr lang="en-US" altLang="zh-CN" baseline="0" dirty="0" smtClean="0">
                    <a:latin typeface="Arial" panose="020B0604020202020204" pitchFamily="34" charset="0"/>
                  </a:rPr>
                  <a:t>/6kV</a:t>
                </a:r>
                <a:r>
                  <a:rPr lang="zh-CN" altLang="en-US" baseline="0" dirty="0" smtClean="0">
                    <a:latin typeface="Arial" panose="020B0604020202020204" pitchFamily="34" charset="0"/>
                  </a:rPr>
                  <a:t>，配电分支电路设备</a:t>
                </a:r>
                <a:r>
                  <a:rPr lang="en-US" altLang="zh-CN" baseline="0" dirty="0" smtClean="0">
                    <a:latin typeface="Arial" panose="020B0604020202020204" pitchFamily="34" charset="0"/>
                  </a:rPr>
                  <a:t>/4kV</a:t>
                </a:r>
                <a:r>
                  <a:rPr lang="zh-CN" altLang="en-US" baseline="0" dirty="0" smtClean="0">
                    <a:latin typeface="Arial" panose="020B0604020202020204" pitchFamily="34" charset="0"/>
                  </a:rPr>
                  <a:t>，用电设备</a:t>
                </a:r>
                <a:r>
                  <a:rPr lang="en-US" altLang="zh-CN" baseline="0" dirty="0" smtClean="0">
                    <a:latin typeface="Arial" panose="020B0604020202020204" pitchFamily="34" charset="0"/>
                  </a:rPr>
                  <a:t>2.5kV</a:t>
                </a: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zh-CN" altLang="en-US" baseline="0" dirty="0" smtClean="0">
                    <a:latin typeface="Arial" panose="020B0604020202020204" pitchFamily="34" charset="0"/>
                  </a:rPr>
                  <a:t>标称电流：</a:t>
                </a:r>
                <a:r>
                  <a:rPr lang="en-US" altLang="zh-CN" baseline="0" dirty="0" smtClean="0">
                    <a:latin typeface="Arial" panose="020B0604020202020204" pitchFamily="34" charset="0"/>
                  </a:rPr>
                  <a:t>SPD</a:t>
                </a:r>
                <a:r>
                  <a:rPr lang="zh-CN" altLang="en-US" baseline="0" dirty="0" smtClean="0">
                    <a:latin typeface="Arial" panose="020B0604020202020204" pitchFamily="34" charset="0"/>
                  </a:rPr>
                  <a:t>不发生实质性破坏，而能通过规定次数，规定波形的最大限度的冲击电流峰值</a:t>
                </a:r>
                <a:endParaRPr lang="en-US" altLang="zh-CN" baseline="0" dirty="0" smtClean="0">
                  <a:latin typeface="Arial" panose="020B0604020202020204" pitchFamily="34" charset="0"/>
                </a:endParaRP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zh-CN" altLang="en-US" baseline="0" dirty="0" smtClean="0">
                    <a:latin typeface="Arial" panose="020B0604020202020204" pitchFamily="34" charset="0"/>
                  </a:rPr>
                  <a:t>冲击电流</a:t>
                </a:r>
                <a:r>
                  <a:rPr lang="en-US" altLang="zh-CN" b="0" i="0" smtClean="0">
                    <a:solidFill>
                      <a:schemeClr val="tx1"/>
                    </a:solidFill>
                    <a:latin typeface="Cambria Math" panose="02040503050406030204" pitchFamily="18" charset="0"/>
                  </a:rPr>
                  <a:t>𝐼</a:t>
                </a:r>
                <a:r>
                  <a:rPr lang="en-US" altLang="zh-CN" b="0" i="0" smtClean="0">
                    <a:solidFill>
                      <a:schemeClr val="tx1"/>
                    </a:solidFill>
                    <a:latin typeface="Cambria Math" panose="02040503050406030204" pitchFamily="18" charset="0"/>
                  </a:rPr>
                  <a:t>_</a:t>
                </a:r>
                <a:r>
                  <a:rPr lang="en-US" altLang="zh-CN" b="0" i="0" smtClean="0">
                    <a:solidFill>
                      <a:schemeClr val="tx1"/>
                    </a:solidFill>
                    <a:latin typeface="Cambria Math" panose="02040503050406030204" pitchFamily="18" charset="0"/>
                  </a:rPr>
                  <a:t>𝑖𝑚𝑝</a:t>
                </a:r>
                <a:r>
                  <a:rPr lang="zh-CN" altLang="en-US" baseline="0" dirty="0" smtClean="0">
                    <a:latin typeface="Arial" panose="020B0604020202020204" pitchFamily="34" charset="0"/>
                  </a:rPr>
                  <a:t>：流过</a:t>
                </a:r>
                <a:r>
                  <a:rPr lang="en-US" altLang="zh-CN" baseline="0" dirty="0" smtClean="0">
                    <a:latin typeface="Arial" panose="020B0604020202020204" pitchFamily="34" charset="0"/>
                  </a:rPr>
                  <a:t>SPD</a:t>
                </a:r>
                <a:r>
                  <a:rPr lang="zh-CN" altLang="en-US" baseline="0" dirty="0" smtClean="0">
                    <a:latin typeface="Arial" panose="020B0604020202020204" pitchFamily="34" charset="0"/>
                  </a:rPr>
                  <a:t>的</a:t>
                </a:r>
                <a:r>
                  <a:rPr lang="en-US" altLang="zh-CN" baseline="0" dirty="0" smtClean="0">
                    <a:latin typeface="Arial" panose="020B0604020202020204" pitchFamily="34" charset="0"/>
                  </a:rPr>
                  <a:t>10/350μs,</a:t>
                </a:r>
                <a:r>
                  <a:rPr lang="zh-CN" altLang="en-US" baseline="0" dirty="0" smtClean="0">
                    <a:latin typeface="Arial" panose="020B0604020202020204" pitchFamily="34" charset="0"/>
                  </a:rPr>
                  <a:t>其在</a:t>
                </a:r>
                <a:r>
                  <a:rPr lang="en-US" altLang="zh-CN" baseline="0" dirty="0" smtClean="0">
                    <a:latin typeface="Arial" panose="020B0604020202020204" pitchFamily="34" charset="0"/>
                  </a:rPr>
                  <a:t>10μs</a:t>
                </a:r>
                <a:r>
                  <a:rPr lang="zh-CN" altLang="en-US" baseline="0" dirty="0" smtClean="0">
                    <a:latin typeface="Arial" panose="020B0604020202020204" pitchFamily="34" charset="0"/>
                  </a:rPr>
                  <a:t>内通过的电荷量</a:t>
                </a:r>
                <a:r>
                  <a:rPr lang="en-US" altLang="zh-CN" baseline="0" dirty="0" smtClean="0">
                    <a:latin typeface="Arial" panose="020B0604020202020204" pitchFamily="34" charset="0"/>
                  </a:rPr>
                  <a:t>Q</a:t>
                </a:r>
                <a:r>
                  <a:rPr lang="zh-CN" altLang="en-US" baseline="0" dirty="0" smtClean="0">
                    <a:latin typeface="Arial" panose="020B0604020202020204" pitchFamily="34" charset="0"/>
                  </a:rPr>
                  <a:t>应等于幅值电流的</a:t>
                </a:r>
                <a:r>
                  <a:rPr lang="en-US" altLang="zh-CN" baseline="0" dirty="0" smtClean="0">
                    <a:latin typeface="Arial" panose="020B0604020202020204" pitchFamily="34" charset="0"/>
                  </a:rPr>
                  <a:t>50%</a:t>
                </a:r>
                <a:endParaRPr lang="en-US" altLang="zh-CN" dirty="0" smtClean="0">
                  <a:latin typeface="Arial" panose="020B0604020202020204" pitchFamily="34" charset="0"/>
                </a:endParaRPr>
              </a:p>
              <a:p>
                <a:endParaRPr lang="zh-CN" altLang="en-US" dirty="0"/>
              </a:p>
            </p:txBody>
          </p:sp>
        </mc:Fallback>
      </mc:AlternateContent>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356186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larger the nominal current and impulse current of the SPD, the better the performance of the SPD.</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573932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250529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details about cable types, see the Code for Design of Low Voltage Electrical Installations, Code for Cable Design of Electric Engineering, or manuals provided by manufacturers.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0505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641614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Aluminum alloy cable: YJHLV</a:t>
            </a:r>
          </a:p>
          <a:p>
            <a:r>
              <a:rPr lang="en-US" smtClean="0"/>
              <a:t>Type: flame-retardant cable, fire-resistant cable, and other types. Select based on environment requirements.</a:t>
            </a:r>
          </a:p>
          <a:p>
            <a:r>
              <a:rPr lang="en-US" smtClean="0"/>
              <a:t>Conductor: The electrical conductivity and reliability of copper are higher than those of aluminum. For materials with the same cross-sectional area, the current-carrying capacity of copper is larger.</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376887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428986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 a telecommunication bureau (station), grounding plays an important role. It is not only related to the safety of equipment and maintenance personnel, but also directly affects the quality of communication. Therefore, it is of great significance to master the basic knowledge of grounding and to choose and maintain the grounding equipment correctly.</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720990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69195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910925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In other words, to connect the metallic parts of electric machinery and devices to the earth plate or earth electrode (which is buried in the moisture earth) through a thick conductor wire (which has very low resistance) for safety purpose is known as Earthing or grounding.</a:t>
            </a:r>
            <a:endParaRPr lang="zh-CN" altLang="en-US" smtClean="0"/>
          </a:p>
          <a:p>
            <a:endParaRPr lang="zh-CN" altLang="en-US"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699005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In other words, to connect the metallic parts of electric machinery and devices to the earth plate or earth electrode (which is buried in the moisture earth) through a thick conductor wire (which has very low resistance) for safety purpose is known as Earthing or grounding.</a:t>
            </a:r>
            <a:endParaRPr lang="zh-CN" altLang="en-US" smtClean="0"/>
          </a:p>
          <a:p>
            <a:r>
              <a:rPr lang="en-US" altLang="zh-CN" smtClean="0"/>
              <a:t>TN networks[edit]</a:t>
            </a:r>
          </a:p>
          <a:p>
            <a:r>
              <a:rPr lang="en-US" altLang="zh-CN" smtClean="0"/>
              <a:t>In a TN earthing system, one of the points in the generator or transformer is connected with earth, usually the star point in a three-phase system. The body of the electrical device is connected with earth via this earth connection at the transformer.</a:t>
            </a:r>
          </a:p>
          <a:p>
            <a:r>
              <a:rPr lang="en-US" altLang="zh-CN" smtClean="0"/>
              <a:t>The conductor that connects the exposed metallic parts of the consumer's electrical installation is called protective earth (PE; see also: Ground). The conductor that connects to the star point in a three-phase system, or that carries the return current in a single-phase system, is called neutral (N). Three variants of TN systems are distinguished:</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016948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TN−S</a:t>
            </a:r>
            <a:r>
              <a:rPr lang="zh-CN" altLang="en-US" smtClean="0"/>
              <a:t>：</a:t>
            </a:r>
            <a:r>
              <a:rPr lang="en-US" altLang="zh-CN" smtClean="0"/>
              <a:t>PE and N are separate conductors that are connected together only near the power source. This arrangement is a current standard for most residential and industrial electric systems particularly in Europe.</a:t>
            </a:r>
          </a:p>
          <a:p>
            <a:r>
              <a:rPr lang="en-US" altLang="zh-CN" smtClean="0"/>
              <a:t>TN−C</a:t>
            </a:r>
            <a:r>
              <a:rPr lang="zh-CN" altLang="en-US" smtClean="0"/>
              <a:t>：</a:t>
            </a:r>
            <a:r>
              <a:rPr lang="en-US" altLang="zh-CN" smtClean="0"/>
              <a:t>combined PEN conductor fulfills the functions of both a PE and an N conductor.</a:t>
            </a:r>
          </a:p>
          <a:p>
            <a:r>
              <a:rPr lang="en-US" altLang="zh-CN" smtClean="0"/>
              <a:t>TN−C−S</a:t>
            </a:r>
            <a:r>
              <a:rPr lang="zh-CN" altLang="en-US" smtClean="0"/>
              <a:t>：</a:t>
            </a:r>
            <a:r>
              <a:rPr lang="en-US" altLang="zh-CN" smtClean="0"/>
              <a:t>combined PEN conductor from transformer to building distribution point, but separate PE and N conductors in fixed indoor wiring and flexible power cords.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108728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504694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683659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2"/>
          <p:cNvSpPr>
            <a:spLocks noGrp="1"/>
          </p:cNvSpPr>
          <p:nvPr>
            <p:ph type="body" idx="3"/>
          </p:nvPr>
        </p:nvSpPr>
        <p:spPr/>
        <p:txBody>
          <a:bodyPr/>
          <a:lstStyle/>
          <a:p>
            <a:r>
              <a:rPr lang="en-US" smtClean="0"/>
              <a:t>The power distribution system consists of power distribution substations, high-voltage (HV) power distribution lines, power distribution transformers, LV power distribution lines, and corresponding control and protection equipment.</a:t>
            </a:r>
          </a:p>
          <a:p>
            <a:r>
              <a:rPr lang="en-US" smtClean="0"/>
              <a:t>LV electrical equipment: equipment used for connection, disconnection, protection, control, or adjustment in circuits with 50/60 Hz AC, rated AC voltage of 1000 V or below, and rated DC voltage of 1500 V or below. LV electrical equipment mainly includes: the circuit breaker, load switch, disconnector, fuse, leakage protector, contactor, surge protective device (SPD), plug and socket, cable, and so on.</a:t>
            </a:r>
          </a:p>
          <a:p>
            <a:r>
              <a:rPr lang="en-US" smtClean="0"/>
              <a:t>Power distribution: an electrical system that consists of LV electrical equipment for power transmission, distribution, protection, control, and monitoring</a:t>
            </a:r>
          </a:p>
          <a:p>
            <a:r>
              <a:rPr lang="en-US" smtClean="0"/>
              <a:t>The power distribution design provides protection and control functions, such as short circuit protection, overcurrent protection, as well as connection and disconnection control.</a:t>
            </a:r>
          </a:p>
          <a:p>
            <a:r>
              <a:rPr lang="en-US" smtClean="0"/>
              <a:t>The power distribution design improves maintenance, safety, protection, and EMC performance.</a:t>
            </a:r>
          </a:p>
          <a:p>
            <a:r>
              <a:rPr lang="en-US" smtClean="0"/>
              <a:t>Power distribution standards: IEC, UL, GB, industry standards, and enterprise standards</a:t>
            </a:r>
          </a:p>
          <a:p>
            <a:endParaRPr lang="zh-CN" altLang="en-US" smtClean="0"/>
          </a:p>
          <a:p>
            <a:endParaRPr lang="zh-CN" altLang="en-US" dirty="0"/>
          </a:p>
        </p:txBody>
      </p:sp>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157227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Answers:</a:t>
            </a:r>
          </a:p>
          <a:p>
            <a:pPr lvl="1"/>
            <a:r>
              <a:rPr lang="en-US" smtClean="0"/>
              <a:t>C</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208478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329579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65893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Auxiliary facilities including security, lighting, elevators, etc.</a:t>
            </a:r>
          </a:p>
          <a:p>
            <a:r>
              <a:rPr lang="en-US" altLang="zh-CN" smtClean="0"/>
              <a:t>This panorama shows the power distribution structure of the data center in IT scenarios. In addition, CT scenarios are also available. That is, DC power supply is used for loads and DC power supply is used for devices</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78688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zh-CN" altLang="en-US" smtClean="0"/>
              <a:t>通过低压电气设备。</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89180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228031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sym typeface="+mn-lt"/>
              </a:rPr>
              <a:t>The dual power supplies may be power supplies from different power grids, and may be two different HV loops. When either power supply is abnormal, the other one can still supply power without interruption.</a:t>
            </a:r>
          </a:p>
          <a:p>
            <a:pPr lvl="0"/>
            <a:r>
              <a:rPr lang="en-US" smtClean="0">
                <a:sym typeface="+mn-lt"/>
              </a:rPr>
              <a:t>Emergency power supply system: a power supply system that maintains the operation of electrical equipment and electrical devices to avoid damage to the environment and other equipment</a:t>
            </a:r>
            <a:endParaRPr lang="en-US" dirty="0">
              <a:sym typeface="+mn-lt"/>
            </a:endParaRP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241500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4#Objectives">
    <p:spTree>
      <p:nvGrpSpPr>
        <p:cNvPr id="1" name=""/>
        <p:cNvGrpSpPr/>
        <p:nvPr/>
      </p:nvGrpSpPr>
      <p:grpSpPr>
        <a:xfrm>
          <a:off x="0" y="0"/>
          <a:ext cx="0" cy="0"/>
          <a:chOff x="0" y="0"/>
          <a:chExt cx="0" cy="0"/>
        </a:xfrm>
      </p:grpSpPr>
      <p:sp>
        <p:nvSpPr>
          <p:cNvPr id="3" name="内容占位符 2"/>
          <p:cNvSpPr>
            <a:spLocks noGrp="1"/>
          </p:cNvSpPr>
          <p:nvPr>
            <p:ph idx="1" hasCustomPrompt="1"/>
          </p:nvPr>
        </p:nvSpPr>
        <p:spPr>
          <a:xfrm>
            <a:off x="912284" y="1376364"/>
            <a:ext cx="10530416" cy="4194175"/>
          </a:xfrm>
        </p:spPr>
        <p:txBody>
          <a:bodyPr/>
          <a:lstStyle>
            <a:lvl1pPr marL="301625" marR="0" indent="-301625" algn="l" defTabSz="801688" rtl="0" eaLnBrk="0" fontAlgn="base" latinLnBrk="0" hangingPunct="0">
              <a:lnSpc>
                <a:spcPct val="140000"/>
              </a:lnSpc>
              <a:spcBef>
                <a:spcPct val="30000"/>
              </a:spcBef>
              <a:spcAft>
                <a:spcPct val="0"/>
              </a:spcAft>
              <a:buClr>
                <a:srgbClr val="808080"/>
              </a:buClr>
              <a:buSzPct val="60000"/>
              <a:buFont typeface="Wingdings" pitchFamily="2" charset="2"/>
              <a:buChar char="l"/>
              <a:tabLst/>
              <a:defRPr baseline="0"/>
            </a:lvl1pPr>
          </a:lstStyle>
          <a:p>
            <a:pPr marL="301625" marR="0" lvl="0" indent="-301625" algn="l" defTabSz="801688" rtl="0" eaLnBrk="0" fontAlgn="base" latinLnBrk="0" hangingPunct="0">
              <a:lnSpc>
                <a:spcPct val="140000"/>
              </a:lnSpc>
              <a:spcBef>
                <a:spcPct val="30000"/>
              </a:spcBef>
              <a:spcAft>
                <a:spcPct val="0"/>
              </a:spcAft>
              <a:buClr>
                <a:srgbClr val="808080"/>
              </a:buClr>
              <a:buSzPct val="6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kumimoji="0" lang="zh-CN" altLang="en-US" sz="2200" b="0" i="0" u="none" strike="noStrike" kern="0" cap="none" spc="0" normalizeH="0" baseline="0" noProof="0" dirty="0" smtClean="0">
              <a:ln>
                <a:noFill/>
              </a:ln>
              <a:solidFill>
                <a:srgbClr val="000000"/>
              </a:solidFill>
              <a:effectLst/>
              <a:uLnTx/>
              <a:uFillTx/>
              <a:latin typeface="+mn-lt"/>
              <a:ea typeface="+mn-ea"/>
              <a:cs typeface="+mn-cs"/>
            </a:endParaRP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pic>
        <p:nvPicPr>
          <p:cNvPr id="4" name="Picture 14" descr="目标 copy"/>
          <p:cNvPicPr>
            <a:picLocks noChangeAspect="1" noChangeArrowheads="1"/>
          </p:cNvPicPr>
          <p:nvPr userDrawn="1"/>
        </p:nvPicPr>
        <p:blipFill>
          <a:blip r:embed="rId2" cstate="print"/>
          <a:srcRect/>
          <a:stretch>
            <a:fillRect/>
          </a:stretch>
        </p:blipFill>
        <p:spPr bwMode="auto">
          <a:xfrm>
            <a:off x="1007435" y="518172"/>
            <a:ext cx="829733" cy="623888"/>
          </a:xfrm>
          <a:prstGeom prst="rect">
            <a:avLst/>
          </a:prstGeom>
          <a:noFill/>
          <a:ln w="9525">
            <a:noFill/>
            <a:miter lim="800000"/>
            <a:headEnd/>
            <a:tailEnd/>
          </a:ln>
        </p:spPr>
      </p:pic>
      <p:sp>
        <p:nvSpPr>
          <p:cNvPr id="8" name="TextBox 7"/>
          <p:cNvSpPr txBox="1"/>
          <p:nvPr userDrawn="1"/>
        </p:nvSpPr>
        <p:spPr bwMode="auto">
          <a:xfrm>
            <a:off x="1775520" y="521192"/>
            <a:ext cx="3552395"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Objectives</a:t>
            </a:r>
            <a:endParaRPr lang="zh-CN" altLang="en-US" sz="3500" dirty="0" smtClean="0">
              <a:solidFill>
                <a:srgbClr val="990000"/>
              </a:solidFill>
              <a:latin typeface="+mj-lt"/>
              <a:ea typeface="+mj-ea"/>
              <a:cs typeface="Arial" pitchFamily="34" charset="0"/>
            </a:endParaRPr>
          </a:p>
        </p:txBody>
      </p:sp>
    </p:spTree>
    <p:extLst>
      <p:ext uri="{BB962C8B-B14F-4D97-AF65-F5344CB8AC3E}">
        <p14:creationId xmlns:p14="http://schemas.microsoft.com/office/powerpoint/2010/main" val="369058028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image" Target="../media/image4.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theme" Target="../theme/theme2.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4.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 id="214748388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image" Target="../media/image49.png"/><Relationship Id="rId4" Type="http://schemas.openxmlformats.org/officeDocument/2006/relationships/image" Target="../media/image4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image" Target="../media/image58.png"/></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8.xml"/><Relationship Id="rId1" Type="http://schemas.openxmlformats.org/officeDocument/2006/relationships/slideLayout" Target="../slideLayouts/slideLayout14.xml"/><Relationship Id="rId4" Type="http://schemas.openxmlformats.org/officeDocument/2006/relationships/image" Target="../media/image6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62.wmf"/><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image" Target="../media/image61.wmf"/><Relationship Id="rId4" Type="http://schemas.openxmlformats.org/officeDocument/2006/relationships/oleObject" Target="../embeddings/oleObject4.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64.png"/></Relationships>
</file>

<file path=ppt/slides/_rels/slide3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2.xml"/><Relationship Id="rId1" Type="http://schemas.openxmlformats.org/officeDocument/2006/relationships/slideLayout" Target="../slideLayouts/slideLayout14.xml"/><Relationship Id="rId5" Type="http://schemas.openxmlformats.org/officeDocument/2006/relationships/image" Target="../media/image68.png"/><Relationship Id="rId4" Type="http://schemas.openxmlformats.org/officeDocument/2006/relationships/image" Target="../media/image67.png"/></Relationships>
</file>

<file path=ppt/slides/_rels/slide3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3.xml"/><Relationship Id="rId1" Type="http://schemas.openxmlformats.org/officeDocument/2006/relationships/slideLayout" Target="../slideLayouts/slideLayout14.xml"/><Relationship Id="rId5" Type="http://schemas.openxmlformats.org/officeDocument/2006/relationships/image" Target="../media/image71.png"/><Relationship Id="rId4" Type="http://schemas.openxmlformats.org/officeDocument/2006/relationships/image" Target="../media/image70.png"/></Relationships>
</file>

<file path=ppt/slides/_rels/slide34.x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notesSlide" Target="../notesSlides/notesSlide34.xml"/><Relationship Id="rId1" Type="http://schemas.openxmlformats.org/officeDocument/2006/relationships/slideLayout" Target="../slideLayouts/slideLayout14.xml"/><Relationship Id="rId5" Type="http://schemas.openxmlformats.org/officeDocument/2006/relationships/image" Target="../media/image74.wmf"/><Relationship Id="rId4" Type="http://schemas.openxmlformats.org/officeDocument/2006/relationships/image" Target="../media/image73.wmf"/></Relationships>
</file>

<file path=ppt/slides/_rels/slide35.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35.xml"/><Relationship Id="rId1" Type="http://schemas.openxmlformats.org/officeDocument/2006/relationships/slideLayout" Target="../slideLayouts/slideLayout14.xml"/><Relationship Id="rId5" Type="http://schemas.openxmlformats.org/officeDocument/2006/relationships/image" Target="../media/image77.jpeg"/><Relationship Id="rId4" Type="http://schemas.openxmlformats.org/officeDocument/2006/relationships/image" Target="../media/image76.jpg"/></Relationships>
</file>

<file path=ppt/slides/_rels/slide3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6.xml"/><Relationship Id="rId1" Type="http://schemas.openxmlformats.org/officeDocument/2006/relationships/slideLayout" Target="../slideLayouts/slideLayout14.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3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39.xml"/><Relationship Id="rId1" Type="http://schemas.openxmlformats.org/officeDocument/2006/relationships/slideLayout" Target="../slideLayouts/slideLayout14.xml"/><Relationship Id="rId4" Type="http://schemas.openxmlformats.org/officeDocument/2006/relationships/image" Target="../media/image83.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4.xml"/><Relationship Id="rId1" Type="http://schemas.openxmlformats.org/officeDocument/2006/relationships/slideLayout" Target="../slideLayouts/slideLayout16.xml"/><Relationship Id="rId4" Type="http://schemas.openxmlformats.org/officeDocument/2006/relationships/image" Target="../media/image86.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7.xml"/><Relationship Id="rId1" Type="http://schemas.openxmlformats.org/officeDocument/2006/relationships/slideLayout" Target="../slideLayouts/slideLayout16.xml"/><Relationship Id="rId5" Type="http://schemas.openxmlformats.org/officeDocument/2006/relationships/image" Target="../media/image89.png"/><Relationship Id="rId4" Type="http://schemas.openxmlformats.org/officeDocument/2006/relationships/image" Target="../media/image88.png"/></Relationships>
</file>

<file path=ppt/slides/_rels/slide4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image" Target="../media/image6.emf"/></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8" Type="http://schemas.openxmlformats.org/officeDocument/2006/relationships/image" Target="../media/image97.tmp"/><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notesSlide" Target="../notesSlides/notesSlide52.xml"/><Relationship Id="rId1" Type="http://schemas.openxmlformats.org/officeDocument/2006/relationships/slideLayout" Target="../slideLayouts/slideLayout12.xml"/><Relationship Id="rId6" Type="http://schemas.openxmlformats.org/officeDocument/2006/relationships/image" Target="../media/image95.tmp"/><Relationship Id="rId5" Type="http://schemas.openxmlformats.org/officeDocument/2006/relationships/image" Target="../media/image94.png"/><Relationship Id="rId10" Type="http://schemas.openxmlformats.org/officeDocument/2006/relationships/image" Target="../media/image99.tmp"/><Relationship Id="rId4" Type="http://schemas.openxmlformats.org/officeDocument/2006/relationships/image" Target="../media/image93.png"/><Relationship Id="rId9" Type="http://schemas.openxmlformats.org/officeDocument/2006/relationships/image" Target="../media/image98.tmp"/></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8" Type="http://schemas.openxmlformats.org/officeDocument/2006/relationships/image" Target="../media/image12.emf"/><Relationship Id="rId13" Type="http://schemas.openxmlformats.org/officeDocument/2006/relationships/image" Target="../media/image17.jpeg"/><Relationship Id="rId18" Type="http://schemas.openxmlformats.org/officeDocument/2006/relationships/image" Target="../media/image22.png"/><Relationship Id="rId3" Type="http://schemas.openxmlformats.org/officeDocument/2006/relationships/image" Target="../media/image7.emf"/><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21.jpeg"/><Relationship Id="rId2" Type="http://schemas.openxmlformats.org/officeDocument/2006/relationships/notesSlide" Target="../notesSlides/notesSlide6.xml"/><Relationship Id="rId16" Type="http://schemas.openxmlformats.org/officeDocument/2006/relationships/image" Target="../media/image20.png"/><Relationship Id="rId1" Type="http://schemas.openxmlformats.org/officeDocument/2006/relationships/slideLayout" Target="../slideLayouts/slideLayout16.xml"/><Relationship Id="rId6" Type="http://schemas.openxmlformats.org/officeDocument/2006/relationships/image" Target="../media/image10.jpeg"/><Relationship Id="rId11" Type="http://schemas.openxmlformats.org/officeDocument/2006/relationships/image" Target="../media/image15.emf"/><Relationship Id="rId5" Type="http://schemas.openxmlformats.org/officeDocument/2006/relationships/image" Target="../media/image9.jpeg"/><Relationship Id="rId15" Type="http://schemas.openxmlformats.org/officeDocument/2006/relationships/image" Target="../media/image19.pn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png"/></Relationships>
</file>

<file path=ppt/slides/_rels/slide7.xml.rels><?xml version="1.0" encoding="UTF-8" standalone="yes"?>
<Relationships xmlns="http://schemas.openxmlformats.org/package/2006/relationships"><Relationship Id="rId13" Type="http://schemas.openxmlformats.org/officeDocument/2006/relationships/hyperlink" Target="file:///E:\&#26631;&#20934;&#36164;&#26009;\ABB&#22521;&#35757;&#36164;&#26009;\OETL-OT%20for%20DI%202002.ppt#-1,1,No Slide Title" TargetMode="External"/><Relationship Id="rId18" Type="http://schemas.openxmlformats.org/officeDocument/2006/relationships/image" Target="../media/image33.png"/><Relationship Id="rId26" Type="http://schemas.openxmlformats.org/officeDocument/2006/relationships/image" Target="../media/image24.png"/><Relationship Id="rId39" Type="http://schemas.openxmlformats.org/officeDocument/2006/relationships/hyperlink" Target="file:///E:\&#26631;&#20934;&#36164;&#26009;\ABB&#22521;&#35757;&#36164;&#26009;\THF.ppt#-1,1,No Slide Title" TargetMode="External"/><Relationship Id="rId21" Type="http://schemas.openxmlformats.org/officeDocument/2006/relationships/image" Target="../media/image35.jpeg"/><Relationship Id="rId34" Type="http://schemas.openxmlformats.org/officeDocument/2006/relationships/image" Target="../media/image25.png"/><Relationship Id="rId42" Type="http://schemas.openxmlformats.org/officeDocument/2006/relationships/image" Target="../media/image44.jpeg"/><Relationship Id="rId47" Type="http://schemas.openxmlformats.org/officeDocument/2006/relationships/hyperlink" Target="file:///E:\&#26631;&#20934;&#36164;&#26009;\ABB&#22521;&#35757;&#36164;&#26009;\Update%20Presentation%20of%20PD%20Chinese%20Version.ppt#-1,1,&#27426;&#36814;&#36827;&#20837;ABB&#25351;&#31034;&#35013;&#32622;&#30340;&#19990;&#30028; " TargetMode="External"/><Relationship Id="rId7" Type="http://schemas.openxmlformats.org/officeDocument/2006/relationships/image" Target="../media/image26.jpeg"/><Relationship Id="rId2" Type="http://schemas.openxmlformats.org/officeDocument/2006/relationships/slideLayout" Target="../slideLayouts/slideLayout16.xml"/><Relationship Id="rId16" Type="http://schemas.openxmlformats.org/officeDocument/2006/relationships/image" Target="../media/image32.jpeg"/><Relationship Id="rId29" Type="http://schemas.openxmlformats.org/officeDocument/2006/relationships/hyperlink" Target="file:///E:\&#26631;&#20934;&#36164;&#26009;\ABB&#22521;&#35757;&#36164;&#26009;\S500-DI_May2002.ppt#-1,1,S500&#31995;&#21015;&#24494;&#22411;&#26029;&#36335;&#22120; " TargetMode="External"/><Relationship Id="rId1" Type="http://schemas.openxmlformats.org/officeDocument/2006/relationships/vmlDrawing" Target="../drawings/vmlDrawing1.vml"/><Relationship Id="rId6" Type="http://schemas.openxmlformats.org/officeDocument/2006/relationships/hyperlink" Target="file:///E:\&#26631;&#20934;&#36164;&#26009;\ABB&#22521;&#35757;&#36164;&#26009;\Emax.ppt#-1,1,No Slide Title" TargetMode="External"/><Relationship Id="rId11" Type="http://schemas.openxmlformats.org/officeDocument/2006/relationships/image" Target="../media/image29.jpeg"/><Relationship Id="rId24" Type="http://schemas.openxmlformats.org/officeDocument/2006/relationships/hyperlink" Target="file:///E:\&#26631;&#20934;&#36164;&#26009;\ABB&#22521;&#35757;&#36164;&#26009;\EWA.PPT#-1,1,&#20302;&#21387;&#20135;&#21697;&#30340;&#25216;&#26415;&#25506;&#35752;" TargetMode="External"/><Relationship Id="rId32" Type="http://schemas.openxmlformats.org/officeDocument/2006/relationships/hyperlink" Target="file:///E:\&#26631;&#20934;&#36164;&#26009;\ABB&#22521;&#35757;&#36164;&#26009;\ACM%20Leaflet%20_Aug2002.pdf" TargetMode="External"/><Relationship Id="rId37" Type="http://schemas.openxmlformats.org/officeDocument/2006/relationships/image" Target="../media/image41.jpeg"/><Relationship Id="rId40" Type="http://schemas.openxmlformats.org/officeDocument/2006/relationships/image" Target="../media/image43.jpeg"/><Relationship Id="rId45" Type="http://schemas.openxmlformats.org/officeDocument/2006/relationships/hyperlink" Target="file:///E:\&#26631;&#20934;&#36164;&#26009;\ABB&#22521;&#35757;&#36164;&#26009;\Accessories.ppt#-1,1,----&#25509;&#32447;&#31471;&#23376;&#38468;&#20214;" TargetMode="External"/><Relationship Id="rId5" Type="http://schemas.openxmlformats.org/officeDocument/2006/relationships/image" Target="../media/image23.wmf"/><Relationship Id="rId15" Type="http://schemas.openxmlformats.org/officeDocument/2006/relationships/hyperlink" Target="file:///E:\&#26631;&#20934;&#36164;&#26009;\ABB&#22521;&#35757;&#36164;&#26009;\OESA-OS%20for%20DI%202002.ppt#-1,1,No Slide Title" TargetMode="External"/><Relationship Id="rId23" Type="http://schemas.openxmlformats.org/officeDocument/2006/relationships/image" Target="../media/image36.png"/><Relationship Id="rId28" Type="http://schemas.openxmlformats.org/officeDocument/2006/relationships/image" Target="../media/image37.jpeg"/><Relationship Id="rId36" Type="http://schemas.openxmlformats.org/officeDocument/2006/relationships/image" Target="../media/image40.png"/><Relationship Id="rId10" Type="http://schemas.openxmlformats.org/officeDocument/2006/relationships/image" Target="../media/image28.jpeg"/><Relationship Id="rId19" Type="http://schemas.openxmlformats.org/officeDocument/2006/relationships/hyperlink" Target="file:///E:\&#26631;&#20934;&#36164;&#26009;\ABB&#22521;&#35757;&#36164;&#26009;\Isomax.ppt#-1,1,SACE Isomax S" TargetMode="External"/><Relationship Id="rId31" Type="http://schemas.openxmlformats.org/officeDocument/2006/relationships/image" Target="../media/image39.jpeg"/><Relationship Id="rId44" Type="http://schemas.openxmlformats.org/officeDocument/2006/relationships/hyperlink" Target="file:///E:\&#26631;&#20934;&#36164;&#26009;\ABB&#22521;&#35757;&#36164;&#26009;\CLMD-UA-RVC%20for%20DI%202002.ppt#-1,1,PowerPoint Presentation" TargetMode="External"/><Relationship Id="rId4" Type="http://schemas.openxmlformats.org/officeDocument/2006/relationships/oleObject" Target="../embeddings/oleObject1.bin"/><Relationship Id="rId9" Type="http://schemas.openxmlformats.org/officeDocument/2006/relationships/image" Target="../media/image27.jpeg"/><Relationship Id="rId14" Type="http://schemas.openxmlformats.org/officeDocument/2006/relationships/image" Target="../media/image31.png"/><Relationship Id="rId22" Type="http://schemas.openxmlformats.org/officeDocument/2006/relationships/hyperlink" Target="file:///E:\&#26631;&#20934;&#36164;&#26009;\ABB&#22521;&#35757;&#36164;&#26009;\MCB%20-%20General%20Presentation%20new.ppt#-1,1,PowerPoint Presentation" TargetMode="External"/><Relationship Id="rId27" Type="http://schemas.openxmlformats.org/officeDocument/2006/relationships/hyperlink" Target="file:///E:\&#26631;&#20934;&#36164;&#26009;\ABB&#22521;&#35757;&#36164;&#26009;\OVR%20selection%20guide%20-cn.ppt#-1,1,PowerPoint Presentation" TargetMode="External"/><Relationship Id="rId30" Type="http://schemas.openxmlformats.org/officeDocument/2006/relationships/image" Target="../media/image38.jpeg"/><Relationship Id="rId35" Type="http://schemas.openxmlformats.org/officeDocument/2006/relationships/hyperlink" Target="file:///E:\&#26631;&#20934;&#36164;&#26009;\ABB&#22521;&#35757;&#36164;&#26009;\softstarter.ppt#-1,1,No Slide Title" TargetMode="External"/><Relationship Id="rId43" Type="http://schemas.openxmlformats.org/officeDocument/2006/relationships/hyperlink" Target="file:///E:\&#26631;&#20934;&#36164;&#26009;\ABB&#22521;&#35757;&#36164;&#26009;\Contactor.ppt#-1,1,ABB&#25509;&#35302;&#22120;" TargetMode="External"/><Relationship Id="rId48" Type="http://schemas.openxmlformats.org/officeDocument/2006/relationships/image" Target="../media/image46.png"/><Relationship Id="rId8" Type="http://schemas.openxmlformats.org/officeDocument/2006/relationships/hyperlink" Target="file:///E:\&#26631;&#20934;&#36164;&#26009;\ABB&#22521;&#35757;&#36164;&#26009;\DPT-SE%20for%20DI%202002.ppt#-1,1,No Slide Title" TargetMode="External"/><Relationship Id="rId3" Type="http://schemas.openxmlformats.org/officeDocument/2006/relationships/notesSlide" Target="../notesSlides/notesSlide7.xml"/><Relationship Id="rId12" Type="http://schemas.openxmlformats.org/officeDocument/2006/relationships/image" Target="../media/image30.png"/><Relationship Id="rId17" Type="http://schemas.openxmlformats.org/officeDocument/2006/relationships/hyperlink" Target="file:///E:\&#26631;&#20934;&#36164;&#26009;\ABB&#22521;&#35757;&#36164;&#26009;\MMS.ppt#-1,1,No Slide Title" TargetMode="External"/><Relationship Id="rId25" Type="http://schemas.openxmlformats.org/officeDocument/2006/relationships/oleObject" Target="../embeddings/oleObject2.bin"/><Relationship Id="rId33" Type="http://schemas.openxmlformats.org/officeDocument/2006/relationships/oleObject" Target="../embeddings/oleObject3.bin"/><Relationship Id="rId38" Type="http://schemas.openxmlformats.org/officeDocument/2006/relationships/image" Target="../media/image42.jpeg"/><Relationship Id="rId46" Type="http://schemas.openxmlformats.org/officeDocument/2006/relationships/image" Target="../media/image45.png"/><Relationship Id="rId20" Type="http://schemas.openxmlformats.org/officeDocument/2006/relationships/image" Target="../media/image34.jpeg"/><Relationship Id="rId41" Type="http://schemas.openxmlformats.org/officeDocument/2006/relationships/hyperlink" Target="file:///E:\&#26631;&#20934;&#36164;&#26009;\ABB&#22521;&#35757;&#36164;&#26009;\PQFA.ppt#-1,1,PQFA  &#30005;&#32593;&#21697;&#36136;&#20928;&#21270;&#35013;&#32622;  ( A &#22411; )"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占位符 33"/>
          <p:cNvSpPr>
            <a:spLocks noGrp="1"/>
          </p:cNvSpPr>
          <p:nvPr>
            <p:ph type="body" sz="quarter" idx="17"/>
          </p:nvPr>
        </p:nvSpPr>
        <p:spPr/>
        <p:txBody>
          <a:bodyPr/>
          <a:lstStyle/>
          <a:p>
            <a:r>
              <a:rPr lang="en-US" altLang="zh-CN" dirty="0" smtClean="0">
                <a:latin typeface="+mn-lt"/>
                <a:ea typeface="+mn-ea"/>
                <a:cs typeface="+mn-ea"/>
                <a:sym typeface="+mn-lt"/>
              </a:rPr>
              <a:t>1.0</a:t>
            </a:r>
            <a:endParaRPr lang="zh-CN" altLang="en-US" dirty="0">
              <a:latin typeface="+mn-lt"/>
              <a:ea typeface="+mn-ea"/>
              <a:cs typeface="+mn-ea"/>
              <a:sym typeface="+mn-lt"/>
            </a:endParaRPr>
          </a:p>
        </p:txBody>
      </p:sp>
      <p:sp>
        <p:nvSpPr>
          <p:cNvPr id="3" name="文本占位符 34"/>
          <p:cNvSpPr>
            <a:spLocks noGrp="1"/>
          </p:cNvSpPr>
          <p:nvPr>
            <p:ph type="body" sz="quarter" idx="18"/>
          </p:nvPr>
        </p:nvSpPr>
        <p:spPr/>
        <p:txBody>
          <a:bodyPr/>
          <a:lstStyle/>
          <a:p>
            <a:r>
              <a:rPr lang="en-US" altLang="zh-CN" dirty="0">
                <a:latin typeface="+mn-lt"/>
                <a:ea typeface="+mn-ea"/>
                <a:cs typeface="+mn-ea"/>
                <a:sym typeface="+mn-lt"/>
              </a:rPr>
              <a:t>1.0</a:t>
            </a:r>
            <a:endParaRPr lang="zh-CN" altLang="en-US" dirty="0">
              <a:latin typeface="+mn-lt"/>
              <a:ea typeface="+mn-ea"/>
              <a:cs typeface="+mn-ea"/>
              <a:sym typeface="+mn-lt"/>
            </a:endParaRPr>
          </a:p>
        </p:txBody>
      </p:sp>
      <p:sp>
        <p:nvSpPr>
          <p:cNvPr id="4" name="文本占位符 35"/>
          <p:cNvSpPr>
            <a:spLocks noGrp="1"/>
          </p:cNvSpPr>
          <p:nvPr>
            <p:ph type="body" sz="quarter" idx="19"/>
          </p:nvPr>
        </p:nvSpPr>
        <p:spPr/>
        <p:txBody>
          <a:bodyPr/>
          <a:lstStyle/>
          <a:p>
            <a:r>
              <a:rPr lang="en-US" altLang="zh-CN" dirty="0">
                <a:latin typeface="+mn-lt"/>
                <a:ea typeface="+mn-ea"/>
                <a:cs typeface="+mn-ea"/>
                <a:sym typeface="+mn-lt"/>
              </a:rPr>
              <a:t>V2R0</a:t>
            </a:r>
            <a:endParaRPr lang="zh-CN" altLang="en-US" dirty="0">
              <a:latin typeface="+mn-lt"/>
              <a:ea typeface="+mn-ea"/>
              <a:cs typeface="+mn-ea"/>
              <a:sym typeface="+mn-lt"/>
            </a:endParaRPr>
          </a:p>
        </p:txBody>
      </p:sp>
      <p:sp>
        <p:nvSpPr>
          <p:cNvPr id="5" name="文本占位符 36"/>
          <p:cNvSpPr>
            <a:spLocks noGrp="1"/>
          </p:cNvSpPr>
          <p:nvPr>
            <p:ph type="body" sz="quarter" idx="20"/>
          </p:nvPr>
        </p:nvSpPr>
        <p:spPr/>
        <p:txBody>
          <a:bodyPr/>
          <a:lstStyle/>
          <a:p>
            <a:r>
              <a:rPr lang="en-US" altLang="zh-CN" dirty="0">
                <a:latin typeface="+mn-lt"/>
                <a:ea typeface="+mn-ea"/>
                <a:cs typeface="+mn-ea"/>
                <a:sym typeface="+mn-lt"/>
              </a:rPr>
              <a:t>V1R1</a:t>
            </a:r>
          </a:p>
        </p:txBody>
      </p:sp>
      <p:sp>
        <p:nvSpPr>
          <p:cNvPr id="6" name="文本占位符 29"/>
          <p:cNvSpPr>
            <a:spLocks noGrp="1"/>
          </p:cNvSpPr>
          <p:nvPr>
            <p:ph type="body" sz="quarter" idx="13"/>
          </p:nvPr>
        </p:nvSpPr>
        <p:spPr/>
        <p:txBody>
          <a:bodyPr/>
          <a:lstStyle/>
          <a:p>
            <a:r>
              <a:rPr lang="en-US" altLang="zh-CN" dirty="0">
                <a:latin typeface="+mn-lt"/>
                <a:ea typeface="+mn-ea"/>
                <a:cs typeface="+mn-ea"/>
                <a:sym typeface="+mn-lt"/>
              </a:rPr>
              <a:t>Guo </a:t>
            </a:r>
            <a:r>
              <a:rPr lang="en-US" altLang="zh-CN" dirty="0" err="1">
                <a:latin typeface="+mn-lt"/>
                <a:ea typeface="+mn-ea"/>
                <a:cs typeface="+mn-ea"/>
                <a:sym typeface="+mn-lt"/>
              </a:rPr>
              <a:t>Bian</a:t>
            </a:r>
            <a:r>
              <a:rPr lang="en-US" altLang="zh-CN" dirty="0">
                <a:latin typeface="+mn-lt"/>
                <a:ea typeface="+mn-ea"/>
                <a:cs typeface="+mn-ea"/>
                <a:sym typeface="+mn-lt"/>
              </a:rPr>
              <a:t>/wx337261</a:t>
            </a:r>
          </a:p>
        </p:txBody>
      </p:sp>
      <p:sp>
        <p:nvSpPr>
          <p:cNvPr id="7" name="文本占位符 30"/>
          <p:cNvSpPr>
            <a:spLocks noGrp="1"/>
          </p:cNvSpPr>
          <p:nvPr>
            <p:ph type="body" sz="quarter" idx="14"/>
          </p:nvPr>
        </p:nvSpPr>
        <p:spPr/>
        <p:txBody>
          <a:bodyPr/>
          <a:lstStyle/>
          <a:p>
            <a:r>
              <a:rPr lang="en-US" altLang="zh-CN" dirty="0">
                <a:latin typeface="+mn-lt"/>
                <a:ea typeface="+mn-ea"/>
                <a:cs typeface="+mn-ea"/>
                <a:sym typeface="+mn-lt"/>
              </a:rPr>
              <a:t>2017.05.04</a:t>
            </a:r>
          </a:p>
        </p:txBody>
      </p:sp>
      <p:sp>
        <p:nvSpPr>
          <p:cNvPr id="8" name="文本占位符 31"/>
          <p:cNvSpPr>
            <a:spLocks noGrp="1"/>
          </p:cNvSpPr>
          <p:nvPr>
            <p:ph type="body" sz="quarter" idx="15"/>
          </p:nvPr>
        </p:nvSpPr>
        <p:spPr/>
        <p:txBody>
          <a:bodyPr/>
          <a:lstStyle/>
          <a:p>
            <a:r>
              <a:rPr lang="en-US" altLang="zh-CN" dirty="0">
                <a:latin typeface="+mn-lt"/>
                <a:ea typeface="+mn-ea"/>
                <a:cs typeface="+mn-ea"/>
                <a:sym typeface="+mn-lt"/>
              </a:rPr>
              <a:t>Li </a:t>
            </a:r>
            <a:r>
              <a:rPr lang="en-US" altLang="zh-CN" dirty="0" err="1">
                <a:latin typeface="+mn-lt"/>
                <a:ea typeface="+mn-ea"/>
                <a:cs typeface="+mn-ea"/>
                <a:sym typeface="+mn-lt"/>
              </a:rPr>
              <a:t>Shaofeng</a:t>
            </a:r>
            <a:r>
              <a:rPr lang="en-US" altLang="zh-CN" dirty="0">
                <a:latin typeface="+mn-lt"/>
                <a:ea typeface="+mn-ea"/>
                <a:cs typeface="+mn-ea"/>
                <a:sym typeface="+mn-lt"/>
              </a:rPr>
              <a:t>/00486775</a:t>
            </a:r>
          </a:p>
        </p:txBody>
      </p:sp>
      <p:sp>
        <p:nvSpPr>
          <p:cNvPr id="9" name="文本占位符 32"/>
          <p:cNvSpPr>
            <a:spLocks noGrp="1"/>
          </p:cNvSpPr>
          <p:nvPr>
            <p:ph type="body" sz="quarter" idx="16"/>
          </p:nvPr>
        </p:nvSpPr>
        <p:spPr/>
        <p:txBody>
          <a:bodyPr/>
          <a:lstStyle/>
          <a:p>
            <a:r>
              <a:rPr lang="en-US" altLang="zh-CN" dirty="0" smtClean="0">
                <a:latin typeface="+mn-lt"/>
                <a:ea typeface="+mn-ea"/>
                <a:cs typeface="+mn-ea"/>
                <a:sym typeface="+mn-lt"/>
              </a:rPr>
              <a:t>New</a:t>
            </a:r>
            <a:endParaRPr lang="zh-CN" altLang="en-US" dirty="0">
              <a:latin typeface="+mn-lt"/>
              <a:ea typeface="+mn-ea"/>
              <a:cs typeface="+mn-ea"/>
              <a:sym typeface="+mn-lt"/>
            </a:endParaRPr>
          </a:p>
        </p:txBody>
      </p:sp>
      <p:sp>
        <p:nvSpPr>
          <p:cNvPr id="10" name="文本占位符 37"/>
          <p:cNvSpPr>
            <a:spLocks noGrp="1"/>
          </p:cNvSpPr>
          <p:nvPr>
            <p:ph type="body" sz="quarter" idx="21"/>
          </p:nvPr>
        </p:nvSpPr>
        <p:spPr/>
        <p:txBody>
          <a:bodyPr/>
          <a:lstStyle/>
          <a:p>
            <a:r>
              <a:rPr lang="en-US" altLang="zh-CN" dirty="0">
                <a:latin typeface="+mn-lt"/>
                <a:ea typeface="+mn-ea"/>
                <a:cs typeface="+mn-ea"/>
                <a:sym typeface="+mn-lt"/>
              </a:rPr>
              <a:t>Wang </a:t>
            </a:r>
            <a:r>
              <a:rPr lang="en-US" altLang="zh-CN" dirty="0" err="1">
                <a:latin typeface="+mn-lt"/>
                <a:ea typeface="+mn-ea"/>
                <a:cs typeface="+mn-ea"/>
                <a:sym typeface="+mn-lt"/>
              </a:rPr>
              <a:t>Pulin</a:t>
            </a:r>
            <a:r>
              <a:rPr lang="en-US" altLang="zh-CN" dirty="0">
                <a:latin typeface="+mn-lt"/>
                <a:ea typeface="+mn-ea"/>
                <a:cs typeface="+mn-ea"/>
                <a:sym typeface="+mn-lt"/>
              </a:rPr>
              <a:t>/wx763618</a:t>
            </a:r>
          </a:p>
        </p:txBody>
      </p:sp>
      <p:sp>
        <p:nvSpPr>
          <p:cNvPr id="11" name="文本占位符 38"/>
          <p:cNvSpPr>
            <a:spLocks noGrp="1"/>
          </p:cNvSpPr>
          <p:nvPr>
            <p:ph type="body" sz="quarter" idx="22"/>
          </p:nvPr>
        </p:nvSpPr>
        <p:spPr/>
        <p:txBody>
          <a:bodyPr/>
          <a:lstStyle/>
          <a:p>
            <a:r>
              <a:rPr lang="en-US" altLang="zh-CN" dirty="0">
                <a:latin typeface="+mn-lt"/>
                <a:ea typeface="+mn-ea"/>
                <a:cs typeface="+mn-ea"/>
                <a:sym typeface="+mn-lt"/>
              </a:rPr>
              <a:t>2020.04.02</a:t>
            </a:r>
            <a:endParaRPr lang="zh-CN" altLang="en-US" dirty="0">
              <a:latin typeface="+mn-lt"/>
              <a:ea typeface="+mn-ea"/>
              <a:cs typeface="+mn-ea"/>
              <a:sym typeface="+mn-lt"/>
            </a:endParaRPr>
          </a:p>
        </p:txBody>
      </p:sp>
      <p:sp>
        <p:nvSpPr>
          <p:cNvPr id="12" name="文本占位符 39"/>
          <p:cNvSpPr>
            <a:spLocks noGrp="1"/>
          </p:cNvSpPr>
          <p:nvPr>
            <p:ph type="body" sz="quarter" idx="23"/>
          </p:nvPr>
        </p:nvSpPr>
        <p:spPr/>
        <p:txBody>
          <a:bodyPr/>
          <a:lstStyle/>
          <a:p>
            <a:r>
              <a:rPr lang="en-US" altLang="zh-CN" dirty="0">
                <a:latin typeface="+mn-lt"/>
                <a:ea typeface="+mn-ea"/>
                <a:cs typeface="+mn-ea"/>
                <a:sym typeface="+mn-lt"/>
              </a:rPr>
              <a:t>Li </a:t>
            </a:r>
            <a:r>
              <a:rPr lang="en-US" altLang="zh-CN" dirty="0" err="1">
                <a:latin typeface="+mn-lt"/>
                <a:ea typeface="+mn-ea"/>
                <a:cs typeface="+mn-ea"/>
                <a:sym typeface="+mn-lt"/>
              </a:rPr>
              <a:t>Shaofeng</a:t>
            </a:r>
            <a:r>
              <a:rPr lang="en-US" altLang="zh-CN" dirty="0">
                <a:latin typeface="+mn-lt"/>
                <a:ea typeface="+mn-ea"/>
                <a:cs typeface="+mn-ea"/>
                <a:sym typeface="+mn-lt"/>
              </a:rPr>
              <a:t>/00486775</a:t>
            </a:r>
          </a:p>
        </p:txBody>
      </p:sp>
      <p:sp>
        <p:nvSpPr>
          <p:cNvPr id="13" name="文本占位符 40"/>
          <p:cNvSpPr>
            <a:spLocks noGrp="1"/>
          </p:cNvSpPr>
          <p:nvPr>
            <p:ph type="body" sz="quarter" idx="24"/>
          </p:nvPr>
        </p:nvSpPr>
        <p:spPr/>
        <p:txBody>
          <a:bodyPr/>
          <a:lstStyle/>
          <a:p>
            <a:r>
              <a:rPr lang="en-US" altLang="zh-CN" dirty="0" smtClean="0">
                <a:latin typeface="+mn-lt"/>
                <a:ea typeface="+mn-ea"/>
                <a:cs typeface="+mn-ea"/>
                <a:sym typeface="+mn-lt"/>
              </a:rPr>
              <a:t>Update</a:t>
            </a:r>
            <a:endParaRPr lang="zh-CN" altLang="en-US" dirty="0">
              <a:latin typeface="+mn-lt"/>
              <a:ea typeface="+mn-ea"/>
              <a:cs typeface="+mn-ea"/>
              <a:sym typeface="+mn-lt"/>
            </a:endParaRPr>
          </a:p>
        </p:txBody>
      </p:sp>
      <p:sp>
        <p:nvSpPr>
          <p:cNvPr id="17" name="文本占位符 44"/>
          <p:cNvSpPr>
            <a:spLocks noGrp="1"/>
          </p:cNvSpPr>
          <p:nvPr>
            <p:ph type="body" sz="quarter" idx="25"/>
          </p:nvPr>
        </p:nvSpPr>
        <p:spPr/>
        <p:txBody>
          <a:bodyPr/>
          <a:lstStyle/>
          <a:p>
            <a:r>
              <a:rPr lang="en-US" altLang="zh-CN" dirty="0">
                <a:latin typeface="+mn-lt"/>
                <a:ea typeface="+mn-ea"/>
                <a:cs typeface="+mn-ea"/>
                <a:sym typeface="+mn-lt"/>
              </a:rPr>
              <a:t>Update</a:t>
            </a:r>
            <a:endParaRPr lang="zh-CN" altLang="en-US" dirty="0">
              <a:latin typeface="+mn-lt"/>
              <a:ea typeface="+mn-ea"/>
              <a:cs typeface="+mn-ea"/>
              <a:sym typeface="+mn-lt"/>
            </a:endParaRPr>
          </a:p>
        </p:txBody>
      </p:sp>
      <p:sp>
        <p:nvSpPr>
          <p:cNvPr id="21" name="文本占位符 48"/>
          <p:cNvSpPr>
            <a:spLocks noGrp="1"/>
          </p:cNvSpPr>
          <p:nvPr>
            <p:ph type="body" sz="quarter" idx="26"/>
          </p:nvPr>
        </p:nvSpPr>
        <p:spPr/>
        <p:txBody>
          <a:bodyPr/>
          <a:lstStyle/>
          <a:p>
            <a:r>
              <a:rPr lang="en-US" altLang="zh-CN" dirty="0">
                <a:latin typeface="+mn-lt"/>
                <a:ea typeface="+mn-ea"/>
                <a:cs typeface="+mn-ea"/>
                <a:sym typeface="+mn-lt"/>
              </a:rPr>
              <a:t>Update</a:t>
            </a:r>
            <a:endParaRPr lang="zh-CN" altLang="en-US" dirty="0">
              <a:latin typeface="+mn-lt"/>
              <a:ea typeface="+mn-ea"/>
              <a:cs typeface="+mn-ea"/>
              <a:sym typeface="+mn-lt"/>
            </a:endParaRPr>
          </a:p>
        </p:txBody>
      </p:sp>
      <p:sp>
        <p:nvSpPr>
          <p:cNvPr id="29" name="文本占位符 84"/>
          <p:cNvSpPr>
            <a:spLocks noGrp="1"/>
          </p:cNvSpPr>
          <p:nvPr>
            <p:ph type="body" sz="quarter" idx="27"/>
          </p:nvPr>
        </p:nvSpPr>
        <p:spPr/>
        <p:txBody>
          <a:bodyPr/>
          <a:lstStyle/>
          <a:p>
            <a:r>
              <a:rPr lang="en-US" altLang="zh-CN" dirty="0">
                <a:latin typeface="+mn-lt"/>
                <a:ea typeface="+mn-ea"/>
                <a:cs typeface="+mn-ea"/>
                <a:sym typeface="+mn-lt"/>
              </a:rPr>
              <a:t>Update</a:t>
            </a:r>
            <a:endParaRPr lang="zh-CN" altLang="en-US" dirty="0">
              <a:latin typeface="+mn-lt"/>
              <a:ea typeface="+mn-ea"/>
              <a:cs typeface="+mn-ea"/>
              <a:sym typeface="+mn-lt"/>
            </a:endParaRPr>
          </a:p>
        </p:txBody>
      </p:sp>
      <p:sp>
        <p:nvSpPr>
          <p:cNvPr id="22" name="文本占位符 21"/>
          <p:cNvSpPr>
            <a:spLocks noGrp="1"/>
          </p:cNvSpPr>
          <p:nvPr>
            <p:ph type="body" sz="quarter" idx="28"/>
          </p:nvPr>
        </p:nvSpPr>
        <p:spPr/>
        <p:txBody>
          <a:bodyPr/>
          <a:lstStyle/>
          <a:p>
            <a:endParaRPr lang="zh-CN" altLang="en-US">
              <a:latin typeface="+mn-lt"/>
              <a:ea typeface="+mn-ea"/>
              <a:cs typeface="+mn-ea"/>
              <a:sym typeface="+mn-lt"/>
            </a:endParaRPr>
          </a:p>
        </p:txBody>
      </p:sp>
      <p:sp>
        <p:nvSpPr>
          <p:cNvPr id="23" name="文本占位符 22"/>
          <p:cNvSpPr>
            <a:spLocks noGrp="1"/>
          </p:cNvSpPr>
          <p:nvPr>
            <p:ph type="body" sz="quarter" idx="29"/>
          </p:nvPr>
        </p:nvSpPr>
        <p:spPr/>
        <p:txBody>
          <a:bodyPr/>
          <a:lstStyle/>
          <a:p>
            <a:endParaRPr lang="zh-CN" altLang="en-US">
              <a:latin typeface="+mn-lt"/>
              <a:ea typeface="+mn-ea"/>
              <a:cs typeface="+mn-ea"/>
              <a:sym typeface="+mn-lt"/>
            </a:endParaRPr>
          </a:p>
        </p:txBody>
      </p:sp>
      <p:sp>
        <p:nvSpPr>
          <p:cNvPr id="24" name="文本占位符 23"/>
          <p:cNvSpPr>
            <a:spLocks noGrp="1"/>
          </p:cNvSpPr>
          <p:nvPr>
            <p:ph type="body" sz="quarter" idx="30"/>
          </p:nvPr>
        </p:nvSpPr>
        <p:spPr/>
        <p:txBody>
          <a:bodyPr/>
          <a:lstStyle/>
          <a:p>
            <a:endParaRPr lang="zh-CN" altLang="en-US">
              <a:latin typeface="+mn-lt"/>
              <a:ea typeface="+mn-ea"/>
              <a:cs typeface="+mn-ea"/>
              <a:sym typeface="+mn-lt"/>
            </a:endParaRPr>
          </a:p>
        </p:txBody>
      </p:sp>
      <p:sp>
        <p:nvSpPr>
          <p:cNvPr id="25" name="文本占位符 24"/>
          <p:cNvSpPr>
            <a:spLocks noGrp="1"/>
          </p:cNvSpPr>
          <p:nvPr>
            <p:ph type="body" sz="quarter" idx="31"/>
          </p:nvPr>
        </p:nvSpPr>
        <p:spPr/>
        <p:txBody>
          <a:bodyPr/>
          <a:lstStyle/>
          <a:p>
            <a:endParaRPr lang="zh-CN" altLang="en-US">
              <a:latin typeface="+mn-lt"/>
              <a:ea typeface="+mn-ea"/>
              <a:cs typeface="+mn-ea"/>
              <a:sym typeface="+mn-lt"/>
            </a:endParaRPr>
          </a:p>
        </p:txBody>
      </p:sp>
      <p:sp>
        <p:nvSpPr>
          <p:cNvPr id="30" name="文本占位符 29"/>
          <p:cNvSpPr>
            <a:spLocks noGrp="1"/>
          </p:cNvSpPr>
          <p:nvPr>
            <p:ph type="body" sz="quarter" idx="32"/>
          </p:nvPr>
        </p:nvSpPr>
        <p:spPr/>
        <p:txBody>
          <a:bodyPr/>
          <a:lstStyle/>
          <a:p>
            <a:endParaRPr lang="zh-CN" altLang="en-US">
              <a:latin typeface="+mn-lt"/>
              <a:ea typeface="+mn-ea"/>
              <a:cs typeface="+mn-ea"/>
              <a:sym typeface="+mn-lt"/>
            </a:endParaRPr>
          </a:p>
        </p:txBody>
      </p:sp>
      <p:sp>
        <p:nvSpPr>
          <p:cNvPr id="31" name="文本占位符 30"/>
          <p:cNvSpPr>
            <a:spLocks noGrp="1"/>
          </p:cNvSpPr>
          <p:nvPr>
            <p:ph type="body" sz="quarter" idx="33"/>
          </p:nvPr>
        </p:nvSpPr>
        <p:spPr/>
        <p:txBody>
          <a:bodyPr/>
          <a:lstStyle/>
          <a:p>
            <a:endParaRPr lang="zh-CN" altLang="en-US">
              <a:latin typeface="+mn-lt"/>
              <a:ea typeface="+mn-ea"/>
              <a:cs typeface="+mn-ea"/>
              <a:sym typeface="+mn-lt"/>
            </a:endParaRPr>
          </a:p>
        </p:txBody>
      </p:sp>
      <p:sp>
        <p:nvSpPr>
          <p:cNvPr id="32" name="文本占位符 31"/>
          <p:cNvSpPr>
            <a:spLocks noGrp="1"/>
          </p:cNvSpPr>
          <p:nvPr>
            <p:ph type="body" sz="quarter" idx="34"/>
          </p:nvPr>
        </p:nvSpPr>
        <p:spPr/>
        <p:txBody>
          <a:bodyPr/>
          <a:lstStyle/>
          <a:p>
            <a:endParaRPr lang="zh-CN" altLang="en-US">
              <a:latin typeface="+mn-lt"/>
              <a:ea typeface="+mn-ea"/>
              <a:cs typeface="+mn-ea"/>
              <a:sym typeface="+mn-lt"/>
            </a:endParaRPr>
          </a:p>
        </p:txBody>
      </p:sp>
      <p:sp>
        <p:nvSpPr>
          <p:cNvPr id="33" name="文本占位符 32"/>
          <p:cNvSpPr>
            <a:spLocks noGrp="1"/>
          </p:cNvSpPr>
          <p:nvPr>
            <p:ph type="body" sz="quarter" idx="35"/>
          </p:nvPr>
        </p:nvSpPr>
        <p:spPr/>
        <p:txBody>
          <a:bodyPr/>
          <a:lstStyle/>
          <a:p>
            <a:endParaRPr lang="zh-CN" altLang="en-US">
              <a:latin typeface="+mn-lt"/>
              <a:ea typeface="+mn-ea"/>
              <a:cs typeface="+mn-ea"/>
              <a:sym typeface="+mn-lt"/>
            </a:endParaRPr>
          </a:p>
        </p:txBody>
      </p:sp>
      <p:sp>
        <p:nvSpPr>
          <p:cNvPr id="34" name="文本占位符 33"/>
          <p:cNvSpPr>
            <a:spLocks noGrp="1"/>
          </p:cNvSpPr>
          <p:nvPr>
            <p:ph type="body" sz="quarter" idx="36"/>
          </p:nvPr>
        </p:nvSpPr>
        <p:spPr/>
        <p:txBody>
          <a:bodyPr/>
          <a:lstStyle/>
          <a:p>
            <a:endParaRPr lang="zh-CN" altLang="en-US">
              <a:latin typeface="+mn-lt"/>
              <a:ea typeface="+mn-ea"/>
              <a:cs typeface="+mn-ea"/>
              <a:sym typeface="+mn-lt"/>
            </a:endParaRPr>
          </a:p>
        </p:txBody>
      </p:sp>
      <p:sp>
        <p:nvSpPr>
          <p:cNvPr id="35" name="文本占位符 34"/>
          <p:cNvSpPr>
            <a:spLocks noGrp="1"/>
          </p:cNvSpPr>
          <p:nvPr>
            <p:ph type="body" sz="quarter" idx="37"/>
          </p:nvPr>
        </p:nvSpPr>
        <p:spPr/>
        <p:txBody>
          <a:bodyPr/>
          <a:lstStyle/>
          <a:p>
            <a:endParaRPr lang="zh-CN" altLang="en-US">
              <a:latin typeface="+mn-lt"/>
              <a:ea typeface="+mn-ea"/>
              <a:cs typeface="+mn-ea"/>
              <a:sym typeface="+mn-lt"/>
            </a:endParaRPr>
          </a:p>
        </p:txBody>
      </p:sp>
      <p:sp>
        <p:nvSpPr>
          <p:cNvPr id="36" name="文本占位符 35"/>
          <p:cNvSpPr>
            <a:spLocks noGrp="1"/>
          </p:cNvSpPr>
          <p:nvPr>
            <p:ph type="body" sz="quarter" idx="38"/>
          </p:nvPr>
        </p:nvSpPr>
        <p:spPr/>
        <p:txBody>
          <a:bodyPr/>
          <a:lstStyle/>
          <a:p>
            <a:endParaRPr lang="zh-CN" altLang="en-US">
              <a:latin typeface="+mn-lt"/>
              <a:ea typeface="+mn-ea"/>
              <a:cs typeface="+mn-ea"/>
              <a:sym typeface="+mn-lt"/>
            </a:endParaRPr>
          </a:p>
        </p:txBody>
      </p:sp>
      <p:sp>
        <p:nvSpPr>
          <p:cNvPr id="37" name="文本占位符 36"/>
          <p:cNvSpPr>
            <a:spLocks noGrp="1"/>
          </p:cNvSpPr>
          <p:nvPr>
            <p:ph type="body" sz="quarter" idx="39"/>
          </p:nvPr>
        </p:nvSpPr>
        <p:spPr/>
        <p:txBody>
          <a:bodyPr/>
          <a:lstStyle/>
          <a:p>
            <a:endParaRPr lang="zh-CN" altLang="en-US">
              <a:latin typeface="+mn-lt"/>
              <a:ea typeface="+mn-ea"/>
              <a:cs typeface="+mn-ea"/>
              <a:sym typeface="+mn-lt"/>
            </a:endParaRPr>
          </a:p>
        </p:txBody>
      </p:sp>
      <p:sp>
        <p:nvSpPr>
          <p:cNvPr id="38" name="文本占位符 37"/>
          <p:cNvSpPr>
            <a:spLocks noGrp="1"/>
          </p:cNvSpPr>
          <p:nvPr>
            <p:ph type="body" sz="quarter" idx="40"/>
          </p:nvPr>
        </p:nvSpPr>
        <p:spPr/>
        <p:txBody>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val="27802418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latin typeface="+mn-lt"/>
                <a:ea typeface="+mn-ea"/>
                <a:cs typeface="+mn-ea"/>
                <a:sym typeface="+mn-lt"/>
              </a:rPr>
              <a:t>Power </a:t>
            </a:r>
            <a:r>
              <a:rPr lang="en-US" dirty="0">
                <a:latin typeface="+mn-lt"/>
                <a:ea typeface="+mn-ea"/>
                <a:cs typeface="+mn-ea"/>
                <a:sym typeface="+mn-lt"/>
              </a:rPr>
              <a:t>Supply Requirements</a:t>
            </a:r>
          </a:p>
        </p:txBody>
      </p:sp>
      <p:sp>
        <p:nvSpPr>
          <p:cNvPr id="3" name="文本占位符 2"/>
          <p:cNvSpPr>
            <a:spLocks noGrp="1"/>
          </p:cNvSpPr>
          <p:nvPr>
            <p:ph type="body" sz="quarter" idx="10"/>
          </p:nvPr>
        </p:nvSpPr>
        <p:spPr>
          <a:xfrm>
            <a:off x="455612" y="1052514"/>
            <a:ext cx="11293476" cy="922469"/>
          </a:xfrm>
        </p:spPr>
        <p:txBody>
          <a:bodyPr/>
          <a:lstStyle/>
          <a:p>
            <a:r>
              <a:rPr lang="en-US" altLang="zh-CN" sz="1800" dirty="0"/>
              <a:t>Uptime Institute Uptime specifies the power supply reliability requirements of data centers of different levels.</a:t>
            </a:r>
            <a:endParaRPr lang="zh-CN" altLang="en-US" sz="1800" dirty="0"/>
          </a:p>
        </p:txBody>
      </p:sp>
      <p:graphicFrame>
        <p:nvGraphicFramePr>
          <p:cNvPr id="9" name="表格 8"/>
          <p:cNvGraphicFramePr>
            <a:graphicFrameLocks noGrp="1"/>
          </p:cNvGraphicFramePr>
          <p:nvPr>
            <p:extLst>
              <p:ext uri="{D42A27DB-BD31-4B8C-83A1-F6EECF244321}">
                <p14:modId xmlns:p14="http://schemas.microsoft.com/office/powerpoint/2010/main" val="3296099657"/>
              </p:ext>
            </p:extLst>
          </p:nvPr>
        </p:nvGraphicFramePr>
        <p:xfrm>
          <a:off x="682837" y="1878218"/>
          <a:ext cx="10839024" cy="4197785"/>
        </p:xfrm>
        <a:graphic>
          <a:graphicData uri="http://schemas.openxmlformats.org/drawingml/2006/table">
            <a:tbl>
              <a:tblPr firstRow="1" bandRow="1">
                <a:tableStyleId>{5C22544A-7EE6-4342-B048-85BDC9FD1C3A}</a:tableStyleId>
              </a:tblPr>
              <a:tblGrid>
                <a:gridCol w="1872429"/>
                <a:gridCol w="2712270"/>
                <a:gridCol w="2476500"/>
                <a:gridCol w="1778000"/>
                <a:gridCol w="1999825"/>
              </a:tblGrid>
              <a:tr h="343704">
                <a:tc>
                  <a:txBody>
                    <a:bodyPr/>
                    <a:lstStyle/>
                    <a:p>
                      <a:r>
                        <a:rPr lang="en-US" sz="1600" dirty="0">
                          <a:solidFill>
                            <a:schemeClr val="tx1"/>
                          </a:solidFill>
                          <a:latin typeface="Huawei Sans" panose="020C0503030203020204" pitchFamily="34" charset="0"/>
                        </a:rPr>
                        <a:t>Data Center Tier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600" dirty="0">
                          <a:solidFill>
                            <a:schemeClr val="tx1"/>
                          </a:solidFill>
                          <a:latin typeface="Huawei Sans" panose="020C0503030203020204" pitchFamily="34" charset="0"/>
                        </a:rPr>
                        <a:t>Tier IV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600" dirty="0">
                          <a:solidFill>
                            <a:schemeClr val="tx1"/>
                          </a:solidFill>
                          <a:latin typeface="Huawei Sans" panose="020C0503030203020204" pitchFamily="34" charset="0"/>
                        </a:rPr>
                        <a:t>Tier III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600" dirty="0">
                          <a:solidFill>
                            <a:schemeClr val="tx1"/>
                          </a:solidFill>
                          <a:latin typeface="Huawei Sans" panose="020C0503030203020204" pitchFamily="34" charset="0"/>
                        </a:rPr>
                        <a:t>Tier II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600" dirty="0">
                          <a:solidFill>
                            <a:schemeClr val="tx1"/>
                          </a:solidFill>
                          <a:latin typeface="Huawei Sans" panose="020C0503030203020204" pitchFamily="34" charset="0"/>
                        </a:rPr>
                        <a:t>Tier I</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721779">
                <a:tc>
                  <a:txBody>
                    <a:bodyPr/>
                    <a:lstStyle/>
                    <a:p>
                      <a:r>
                        <a:rPr lang="en-US" sz="1600" dirty="0">
                          <a:latin typeface="Huawei Sans" panose="020C0503030203020204" pitchFamily="34" charset="0"/>
                        </a:rPr>
                        <a:t>Overall function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Fault tolerance (one fault), active-active power supply and distribution routes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Planned online maintenance, active-standby power supply and distribution routes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One power supply and distribution route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smtClean="0">
                        <a:latin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One </a:t>
                      </a:r>
                      <a:r>
                        <a:rPr lang="en-US" sz="1400" dirty="0">
                          <a:latin typeface="Huawei Sans" panose="020C0503030203020204" pitchFamily="34" charset="0"/>
                        </a:rPr>
                        <a:t>power supply and distribution route</a:t>
                      </a:r>
                    </a:p>
                    <a:p>
                      <a:endParaRPr lang="zh-CN" altLang="en-US" sz="14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84297">
                <a:tc>
                  <a:txBody>
                    <a:bodyPr/>
                    <a:lstStyle/>
                    <a:p>
                      <a:r>
                        <a:rPr lang="en-US" sz="1600" dirty="0">
                          <a:latin typeface="Huawei Sans" panose="020C0503030203020204" pitchFamily="34" charset="0"/>
                        </a:rPr>
                        <a:t>Mains input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5556">
                <a:tc>
                  <a:txBody>
                    <a:bodyPr/>
                    <a:lstStyle/>
                    <a:p>
                      <a:r>
                        <a:rPr lang="en-US" sz="1600">
                          <a:latin typeface="Huawei Sans" panose="020C0503030203020204" pitchFamily="34" charset="0"/>
                        </a:rPr>
                        <a:t>DG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2N is recommended, but N+1 can also be used.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43704">
                <a:tc>
                  <a:txBody>
                    <a:bodyPr/>
                    <a:lstStyle/>
                    <a:p>
                      <a:r>
                        <a:rPr lang="en-US" sz="1600" dirty="0">
                          <a:latin typeface="Huawei Sans" panose="020C0503030203020204" pitchFamily="34" charset="0"/>
                        </a:rPr>
                        <a:t>UPS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2N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84297">
                <a:tc>
                  <a:txBody>
                    <a:bodyPr/>
                    <a:lstStyle/>
                    <a:p>
                      <a:r>
                        <a:rPr lang="en-US" sz="1600" dirty="0">
                          <a:latin typeface="Huawei Sans" panose="020C0503030203020204" pitchFamily="34" charset="0"/>
                        </a:rPr>
                        <a:t>Backup time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Meeting DG startup requirements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Meeting DG startup requirements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Meeting DG startup requirements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Meeting DG startup requirements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84297">
                <a:tc>
                  <a:txBody>
                    <a:bodyPr/>
                    <a:lstStyle/>
                    <a:p>
                      <a:r>
                        <a:rPr lang="en-US" sz="1600" dirty="0">
                          <a:latin typeface="Huawei Sans" panose="020C0503030203020204" pitchFamily="34" charset="0"/>
                        </a:rPr>
                        <a:t>DG fuel storage </a:t>
                      </a:r>
                      <a:r>
                        <a:rPr lang="en-US" sz="1600" dirty="0" smtClean="0">
                          <a:latin typeface="Huawei Sans" panose="020C0503030203020204" pitchFamily="34" charset="0"/>
                        </a:rPr>
                        <a:t>requirement</a:t>
                      </a:r>
                      <a:endParaRPr lang="en-US" sz="16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12 hours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smtClean="0">
                        <a:latin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12 </a:t>
                      </a:r>
                      <a:r>
                        <a:rPr lang="en-US" sz="1400" dirty="0">
                          <a:latin typeface="Huawei Sans" panose="020C0503030203020204" pitchFamily="34" charset="0"/>
                        </a:rPr>
                        <a:t>hours</a:t>
                      </a:r>
                    </a:p>
                    <a:p>
                      <a:endParaRPr lang="zh-CN" altLang="en-US" sz="14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smtClean="0">
                        <a:latin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12 </a:t>
                      </a:r>
                      <a:r>
                        <a:rPr lang="en-US" sz="1400" dirty="0">
                          <a:latin typeface="Huawei Sans" panose="020C0503030203020204" pitchFamily="34" charset="0"/>
                        </a:rPr>
                        <a:t>hours</a:t>
                      </a:r>
                    </a:p>
                    <a:p>
                      <a:endParaRPr lang="zh-CN" altLang="en-US" sz="14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No specific requirements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0824955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mn-lt"/>
                <a:ea typeface="+mn-ea"/>
                <a:cs typeface="+mn-ea"/>
                <a:sym typeface="+mn-lt"/>
              </a:rPr>
              <a:t>Voltage</a:t>
            </a:r>
          </a:p>
        </p:txBody>
      </p:sp>
      <p:sp>
        <p:nvSpPr>
          <p:cNvPr id="3" name="文本占位符 2"/>
          <p:cNvSpPr>
            <a:spLocks noGrp="1"/>
          </p:cNvSpPr>
          <p:nvPr>
            <p:ph type="body" sz="quarter" idx="10"/>
          </p:nvPr>
        </p:nvSpPr>
        <p:spPr/>
        <p:txBody>
          <a:bodyPr/>
          <a:lstStyle/>
          <a:p>
            <a:r>
              <a:rPr lang="en-US" sz="1400" dirty="0">
                <a:latin typeface="+mn-lt"/>
                <a:ea typeface="+mn-ea"/>
                <a:cs typeface="+mn-ea"/>
                <a:sym typeface="+mn-lt"/>
              </a:rPr>
              <a:t>The power grid transmits 110 kV, 35 kV, 20 kV, and 10 kV power to enterprises. Then the transformer decreases the voltage to 380 V, and the LV power distribution system transmits the power to the power-consuming equipment in </a:t>
            </a:r>
            <a:r>
              <a:rPr lang="en-US" sz="1400" dirty="0" smtClean="0">
                <a:latin typeface="+mn-lt"/>
                <a:ea typeface="+mn-ea"/>
                <a:cs typeface="+mn-ea"/>
                <a:sym typeface="+mn-lt"/>
              </a:rPr>
              <a:t>data </a:t>
            </a:r>
            <a:r>
              <a:rPr lang="en-US" sz="1400" dirty="0">
                <a:latin typeface="+mn-lt"/>
                <a:ea typeface="+mn-ea"/>
                <a:cs typeface="+mn-ea"/>
                <a:sym typeface="+mn-lt"/>
              </a:rPr>
              <a:t>centers.</a:t>
            </a:r>
          </a:p>
          <a:p>
            <a:r>
              <a:rPr lang="en-US" sz="1400" dirty="0">
                <a:latin typeface="+mn-lt"/>
                <a:ea typeface="+mn-ea"/>
                <a:cs typeface="+mn-ea"/>
                <a:sym typeface="+mn-lt"/>
              </a:rPr>
              <a:t>When 220 V/380 V single-phase power-consuming equipment is connected to a three-phase system, it is recommended that the three phases be balanced.</a:t>
            </a:r>
          </a:p>
          <a:p>
            <a:r>
              <a:rPr lang="en-US" sz="1400" dirty="0">
                <a:latin typeface="+mn-lt"/>
                <a:ea typeface="+mn-ea"/>
                <a:cs typeface="+mn-ea"/>
                <a:sym typeface="+mn-lt"/>
              </a:rPr>
              <a:t>For the 220 V load supplied by the LV power grid, if the line current is less than or equal to 60 A, the 220 V single-phase power supply can be used. When the line current is greater than 60 A, the </a:t>
            </a:r>
            <a:r>
              <a:rPr lang="en-US" sz="1400" dirty="0" smtClean="0">
                <a:latin typeface="+mn-lt"/>
                <a:ea typeface="+mn-ea"/>
                <a:cs typeface="+mn-ea"/>
                <a:sym typeface="+mn-lt"/>
              </a:rPr>
              <a:t>380 </a:t>
            </a:r>
            <a:r>
              <a:rPr lang="en-US" sz="1400" dirty="0">
                <a:latin typeface="+mn-lt"/>
                <a:ea typeface="+mn-ea"/>
                <a:cs typeface="+mn-ea"/>
                <a:sym typeface="+mn-lt"/>
              </a:rPr>
              <a:t>V three-phase four-wire power supply is recommended.</a:t>
            </a:r>
          </a:p>
        </p:txBody>
      </p:sp>
      <p:pic>
        <p:nvPicPr>
          <p:cNvPr id="4" name="图片 3"/>
          <p:cNvPicPr>
            <a:picLocks noChangeAspect="1"/>
          </p:cNvPicPr>
          <p:nvPr/>
        </p:nvPicPr>
        <p:blipFill>
          <a:blip r:embed="rId3"/>
          <a:stretch>
            <a:fillRect/>
          </a:stretch>
        </p:blipFill>
        <p:spPr>
          <a:xfrm>
            <a:off x="955119" y="3746910"/>
            <a:ext cx="2912651" cy="1370353"/>
          </a:xfrm>
          <a:prstGeom prst="rect">
            <a:avLst/>
          </a:prstGeom>
        </p:spPr>
      </p:pic>
      <p:sp>
        <p:nvSpPr>
          <p:cNvPr id="6" name="文本框 5"/>
          <p:cNvSpPr txBox="1"/>
          <p:nvPr/>
        </p:nvSpPr>
        <p:spPr>
          <a:xfrm>
            <a:off x="1116057" y="5414315"/>
            <a:ext cx="2590774" cy="369332"/>
          </a:xfrm>
          <a:prstGeom prst="rect">
            <a:avLst/>
          </a:prstGeom>
          <a:noFill/>
        </p:spPr>
        <p:txBody>
          <a:bodyPr wrap="none" rtlCol="0">
            <a:spAutoFit/>
          </a:bodyPr>
          <a:lstStyle/>
          <a:p>
            <a:r>
              <a:rPr lang="en-US" dirty="0">
                <a:cs typeface="+mn-ea"/>
                <a:sym typeface="+mn-lt"/>
              </a:rPr>
              <a:t>Single-phase, two-wire</a:t>
            </a:r>
          </a:p>
        </p:txBody>
      </p:sp>
      <p:pic>
        <p:nvPicPr>
          <p:cNvPr id="7" name="图片 6"/>
          <p:cNvPicPr>
            <a:picLocks noChangeAspect="1"/>
          </p:cNvPicPr>
          <p:nvPr/>
        </p:nvPicPr>
        <p:blipFill>
          <a:blip r:embed="rId4"/>
          <a:stretch>
            <a:fillRect/>
          </a:stretch>
        </p:blipFill>
        <p:spPr>
          <a:xfrm>
            <a:off x="4324011" y="3452673"/>
            <a:ext cx="2890985" cy="1958825"/>
          </a:xfrm>
          <a:prstGeom prst="rect">
            <a:avLst/>
          </a:prstGeom>
        </p:spPr>
      </p:pic>
      <p:sp>
        <p:nvSpPr>
          <p:cNvPr id="8" name="文本框 7"/>
          <p:cNvSpPr txBox="1"/>
          <p:nvPr/>
        </p:nvSpPr>
        <p:spPr>
          <a:xfrm>
            <a:off x="8145422" y="5411497"/>
            <a:ext cx="2587568" cy="369332"/>
          </a:xfrm>
          <a:prstGeom prst="rect">
            <a:avLst/>
          </a:prstGeom>
          <a:noFill/>
        </p:spPr>
        <p:txBody>
          <a:bodyPr wrap="none" rtlCol="0">
            <a:spAutoFit/>
          </a:bodyPr>
          <a:lstStyle/>
          <a:p>
            <a:r>
              <a:rPr lang="en-US" dirty="0">
                <a:cs typeface="+mn-ea"/>
                <a:sym typeface="+mn-lt"/>
              </a:rPr>
              <a:t>Three-phase, four-wire</a:t>
            </a:r>
          </a:p>
        </p:txBody>
      </p:sp>
      <p:sp>
        <p:nvSpPr>
          <p:cNvPr id="10" name="文本框 9"/>
          <p:cNvSpPr txBox="1"/>
          <p:nvPr/>
        </p:nvSpPr>
        <p:spPr>
          <a:xfrm>
            <a:off x="4398775" y="5411497"/>
            <a:ext cx="2741456" cy="369332"/>
          </a:xfrm>
          <a:prstGeom prst="rect">
            <a:avLst/>
          </a:prstGeom>
          <a:noFill/>
        </p:spPr>
        <p:txBody>
          <a:bodyPr wrap="none" rtlCol="0">
            <a:spAutoFit/>
          </a:bodyPr>
          <a:lstStyle/>
          <a:p>
            <a:r>
              <a:rPr lang="en-US">
                <a:cs typeface="+mn-ea"/>
                <a:sym typeface="+mn-lt"/>
              </a:rPr>
              <a:t>Single-phase, three-wire</a:t>
            </a:r>
          </a:p>
        </p:txBody>
      </p:sp>
      <p:pic>
        <p:nvPicPr>
          <p:cNvPr id="5" name="图片 4"/>
          <p:cNvPicPr>
            <a:picLocks noChangeAspect="1"/>
          </p:cNvPicPr>
          <p:nvPr/>
        </p:nvPicPr>
        <p:blipFill>
          <a:blip r:embed="rId5"/>
          <a:stretch>
            <a:fillRect/>
          </a:stretch>
        </p:blipFill>
        <p:spPr>
          <a:xfrm>
            <a:off x="7671237" y="3429545"/>
            <a:ext cx="3969817" cy="2005080"/>
          </a:xfrm>
          <a:prstGeom prst="rect">
            <a:avLst/>
          </a:prstGeom>
        </p:spPr>
      </p:pic>
    </p:spTree>
    <p:extLst>
      <p:ext uri="{BB962C8B-B14F-4D97-AF65-F5344CB8AC3E}">
        <p14:creationId xmlns:p14="http://schemas.microsoft.com/office/powerpoint/2010/main" val="15972972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sz="3000" dirty="0">
                <a:latin typeface="+mn-lt"/>
                <a:ea typeface="+mn-ea"/>
                <a:cs typeface="+mn-ea"/>
                <a:sym typeface="+mn-lt"/>
              </a:rPr>
              <a:t>Load Characteristics: Resistor, Capacitor, and Inductor</a:t>
            </a:r>
          </a:p>
        </p:txBody>
      </p:sp>
      <p:sp>
        <p:nvSpPr>
          <p:cNvPr id="3" name="文本占位符 2"/>
          <p:cNvSpPr>
            <a:spLocks noGrp="1"/>
          </p:cNvSpPr>
          <p:nvPr>
            <p:ph type="body" sz="quarter" idx="10"/>
          </p:nvPr>
        </p:nvSpPr>
        <p:spPr/>
        <p:txBody>
          <a:bodyPr/>
          <a:lstStyle/>
          <a:p>
            <a:r>
              <a:rPr lang="en-US" sz="1600" dirty="0">
                <a:latin typeface="+mn-lt"/>
                <a:ea typeface="+mn-ea"/>
                <a:cs typeface="+mn-ea"/>
                <a:sym typeface="+mn-lt"/>
              </a:rPr>
              <a:t>Resistors have the function of blocking current and can be used as electric heating parts to convert electric energy into internal energy. It is marked as R or r, and the unit is ohm.</a:t>
            </a:r>
          </a:p>
          <a:p>
            <a:r>
              <a:rPr lang="en-US" sz="1600" dirty="0">
                <a:latin typeface="+mn-lt"/>
                <a:ea typeface="+mn-ea"/>
                <a:cs typeface="+mn-ea"/>
                <a:sym typeface="+mn-lt"/>
              </a:rPr>
              <a:t>Capacitors are two unconnected plates used to store and discharge electric charges, converting electrical energy into electric field energy. It is marked as C, and the unit is F.</a:t>
            </a:r>
          </a:p>
          <a:p>
            <a:r>
              <a:rPr lang="en-US" sz="1600" dirty="0">
                <a:latin typeface="+mn-lt"/>
                <a:ea typeface="+mn-ea"/>
                <a:cs typeface="+mn-ea"/>
                <a:sym typeface="+mn-lt"/>
              </a:rPr>
              <a:t>Inductors are spiral coils, in which a changing magnetic field is generated by changing a current, and the magnetic field is prevented from converting electric energy into magnetic energy by changing a magnetic flux. It is marked as L, and the unit is H.</a:t>
            </a:r>
          </a:p>
        </p:txBody>
      </p:sp>
      <p:sp>
        <p:nvSpPr>
          <p:cNvPr id="27" name="文本框 26"/>
          <p:cNvSpPr txBox="1"/>
          <p:nvPr/>
        </p:nvSpPr>
        <p:spPr>
          <a:xfrm>
            <a:off x="3879166" y="5549362"/>
            <a:ext cx="325730" cy="369332"/>
          </a:xfrm>
          <a:prstGeom prst="rect">
            <a:avLst/>
          </a:prstGeom>
          <a:noFill/>
        </p:spPr>
        <p:txBody>
          <a:bodyPr wrap="none" rtlCol="0">
            <a:spAutoFit/>
          </a:bodyPr>
          <a:lstStyle/>
          <a:p>
            <a:r>
              <a:rPr lang="en-US">
                <a:cs typeface="+mn-ea"/>
                <a:sym typeface="+mn-lt"/>
              </a:rPr>
              <a:t>R</a:t>
            </a:r>
          </a:p>
        </p:txBody>
      </p:sp>
      <p:cxnSp>
        <p:nvCxnSpPr>
          <p:cNvPr id="5" name="直接箭头连接符 4"/>
          <p:cNvCxnSpPr/>
          <p:nvPr/>
        </p:nvCxnSpPr>
        <p:spPr>
          <a:xfrm>
            <a:off x="2310426" y="5563539"/>
            <a:ext cx="3062514"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V="1">
            <a:off x="5372940" y="3749253"/>
            <a:ext cx="0" cy="180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5372940" y="3749253"/>
            <a:ext cx="0" cy="90000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2310426" y="4649253"/>
            <a:ext cx="3062514" cy="91428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3812957" y="4736221"/>
            <a:ext cx="317716" cy="369332"/>
          </a:xfrm>
          <a:prstGeom prst="rect">
            <a:avLst/>
          </a:prstGeom>
          <a:noFill/>
        </p:spPr>
        <p:txBody>
          <a:bodyPr wrap="none" rtlCol="0">
            <a:spAutoFit/>
          </a:bodyPr>
          <a:lstStyle/>
          <a:p>
            <a:r>
              <a:rPr lang="en-US">
                <a:cs typeface="+mn-ea"/>
                <a:sym typeface="+mn-lt"/>
              </a:rPr>
              <a:t>Z</a:t>
            </a:r>
          </a:p>
        </p:txBody>
      </p:sp>
      <p:sp>
        <p:nvSpPr>
          <p:cNvPr id="28" name="文本框 27"/>
          <p:cNvSpPr txBox="1"/>
          <p:nvPr/>
        </p:nvSpPr>
        <p:spPr>
          <a:xfrm>
            <a:off x="5447906" y="4159466"/>
            <a:ext cx="325730" cy="369332"/>
          </a:xfrm>
          <a:prstGeom prst="rect">
            <a:avLst/>
          </a:prstGeom>
          <a:noFill/>
        </p:spPr>
        <p:txBody>
          <a:bodyPr wrap="none" rtlCol="0">
            <a:spAutoFit/>
          </a:bodyPr>
          <a:lstStyle/>
          <a:p>
            <a:r>
              <a:rPr lang="en-US">
                <a:cs typeface="+mn-ea"/>
                <a:sym typeface="+mn-lt"/>
              </a:rPr>
              <a:t>C</a:t>
            </a:r>
          </a:p>
        </p:txBody>
      </p:sp>
      <p:sp>
        <p:nvSpPr>
          <p:cNvPr id="29" name="文本框 28"/>
          <p:cNvSpPr txBox="1"/>
          <p:nvPr/>
        </p:nvSpPr>
        <p:spPr>
          <a:xfrm>
            <a:off x="5447906" y="4924809"/>
            <a:ext cx="301686" cy="369332"/>
          </a:xfrm>
          <a:prstGeom prst="rect">
            <a:avLst/>
          </a:prstGeom>
          <a:noFill/>
        </p:spPr>
        <p:txBody>
          <a:bodyPr wrap="none" rtlCol="0">
            <a:spAutoFit/>
          </a:bodyPr>
          <a:lstStyle/>
          <a:p>
            <a:r>
              <a:rPr lang="en-US">
                <a:cs typeface="+mn-ea"/>
                <a:sym typeface="+mn-lt"/>
              </a:rPr>
              <a:t>L</a:t>
            </a:r>
          </a:p>
        </p:txBody>
      </p:sp>
      <p:sp>
        <p:nvSpPr>
          <p:cNvPr id="33" name="文本框 32"/>
          <p:cNvSpPr txBox="1"/>
          <p:nvPr/>
        </p:nvSpPr>
        <p:spPr>
          <a:xfrm>
            <a:off x="6249581" y="4155593"/>
            <a:ext cx="3789568" cy="1754326"/>
          </a:xfrm>
          <a:prstGeom prst="rect">
            <a:avLst/>
          </a:prstGeom>
          <a:noFill/>
        </p:spPr>
        <p:txBody>
          <a:bodyPr wrap="square" rtlCol="0">
            <a:spAutoFit/>
          </a:bodyPr>
          <a:lstStyle/>
          <a:p>
            <a:pPr>
              <a:lnSpc>
                <a:spcPct val="150000"/>
              </a:lnSpc>
            </a:pPr>
            <a:r>
              <a:rPr lang="en-US" dirty="0">
                <a:cs typeface="+mn-ea"/>
                <a:sym typeface="+mn-lt"/>
              </a:rPr>
              <a:t>R: Resistor</a:t>
            </a:r>
          </a:p>
          <a:p>
            <a:pPr>
              <a:lnSpc>
                <a:spcPct val="150000"/>
              </a:lnSpc>
            </a:pPr>
            <a:r>
              <a:rPr lang="en-US" dirty="0">
                <a:cs typeface="+mn-ea"/>
                <a:sym typeface="+mn-lt"/>
              </a:rPr>
              <a:t>L: Inductor</a:t>
            </a:r>
          </a:p>
          <a:p>
            <a:pPr>
              <a:lnSpc>
                <a:spcPct val="150000"/>
              </a:lnSpc>
            </a:pPr>
            <a:r>
              <a:rPr lang="en-US" dirty="0">
                <a:cs typeface="+mn-ea"/>
                <a:sym typeface="+mn-lt"/>
              </a:rPr>
              <a:t>C: Capacitor</a:t>
            </a:r>
          </a:p>
          <a:p>
            <a:pPr>
              <a:lnSpc>
                <a:spcPct val="150000"/>
              </a:lnSpc>
            </a:pPr>
            <a:r>
              <a:rPr lang="en-US" dirty="0">
                <a:cs typeface="+mn-ea"/>
                <a:sym typeface="+mn-lt"/>
              </a:rPr>
              <a:t>Z: Impedance</a:t>
            </a:r>
          </a:p>
        </p:txBody>
      </p:sp>
      <p:sp>
        <p:nvSpPr>
          <p:cNvPr id="34" name="文本框 33"/>
          <p:cNvSpPr txBox="1"/>
          <p:nvPr/>
        </p:nvSpPr>
        <p:spPr>
          <a:xfrm>
            <a:off x="2617221" y="5909919"/>
            <a:ext cx="2694969" cy="338554"/>
          </a:xfrm>
          <a:prstGeom prst="rect">
            <a:avLst/>
          </a:prstGeom>
          <a:noFill/>
        </p:spPr>
        <p:txBody>
          <a:bodyPr wrap="none" rtlCol="0">
            <a:spAutoFit/>
          </a:bodyPr>
          <a:lstStyle/>
          <a:p>
            <a:r>
              <a:rPr lang="en-US" sz="1600" dirty="0">
                <a:cs typeface="+mn-ea"/>
                <a:sym typeface="+mn-lt"/>
              </a:rPr>
              <a:t>Impedance vector diagram</a:t>
            </a:r>
          </a:p>
        </p:txBody>
      </p:sp>
    </p:spTree>
    <p:extLst>
      <p:ext uri="{BB962C8B-B14F-4D97-AF65-F5344CB8AC3E}">
        <p14:creationId xmlns:p14="http://schemas.microsoft.com/office/powerpoint/2010/main" val="30846787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ea typeface="+mn-ea"/>
                <a:cs typeface="+mn-ea"/>
                <a:sym typeface="+mn-lt"/>
              </a:rPr>
              <a:t>Power</a:t>
            </a:r>
          </a:p>
        </p:txBody>
      </p:sp>
      <p:sp>
        <p:nvSpPr>
          <p:cNvPr id="3" name="文本占位符 2"/>
          <p:cNvSpPr>
            <a:spLocks noGrp="1"/>
          </p:cNvSpPr>
          <p:nvPr>
            <p:ph type="body" sz="quarter" idx="10"/>
          </p:nvPr>
        </p:nvSpPr>
        <p:spPr/>
        <p:txBody>
          <a:bodyPr/>
          <a:lstStyle/>
          <a:p>
            <a:pPr algn="l"/>
            <a:r>
              <a:rPr lang="en-US" sz="1600" dirty="0">
                <a:latin typeface="+mn-lt"/>
                <a:ea typeface="+mn-ea"/>
                <a:cs typeface="+mn-ea"/>
                <a:sym typeface="+mn-lt"/>
              </a:rPr>
              <a:t>There are three kinds of power supplied to the load by the power supply: active power, reactive power, and apparent power.</a:t>
            </a:r>
          </a:p>
          <a:p>
            <a:pPr lvl="1"/>
            <a:r>
              <a:rPr lang="en-US" sz="1600" dirty="0">
                <a:solidFill>
                  <a:prstClr val="black"/>
                </a:solidFill>
                <a:latin typeface="+mn-lt"/>
                <a:ea typeface="+mn-ea"/>
                <a:cs typeface="+mn-ea"/>
                <a:sym typeface="+mn-lt"/>
              </a:rPr>
              <a:t>Active power (P): the power that can convert electric energy into other forms of energy and can be directly consumed</a:t>
            </a:r>
          </a:p>
          <a:p>
            <a:pPr marL="403039" lvl="1" indent="0">
              <a:buNone/>
            </a:pPr>
            <a:r>
              <a:rPr lang="en-US" sz="1600" dirty="0">
                <a:latin typeface="+mn-lt"/>
                <a:ea typeface="+mn-ea"/>
                <a:cs typeface="+mn-ea"/>
                <a:sym typeface="+mn-lt"/>
              </a:rPr>
              <a:t>The formula for calculating the power of a three-phase circuit is as follows: P = √</a:t>
            </a:r>
            <a:r>
              <a:rPr lang="en-US" sz="1600" dirty="0" smtClean="0">
                <a:latin typeface="+mn-lt"/>
                <a:ea typeface="+mn-ea"/>
                <a:cs typeface="+mn-ea"/>
                <a:sym typeface="+mn-lt"/>
              </a:rPr>
              <a:t>3UIcosφ</a:t>
            </a:r>
            <a:endParaRPr lang="en-US" sz="1600" dirty="0">
              <a:latin typeface="+mn-lt"/>
              <a:ea typeface="+mn-ea"/>
              <a:cs typeface="+mn-ea"/>
              <a:sym typeface="+mn-lt"/>
            </a:endParaRPr>
          </a:p>
          <a:p>
            <a:pPr lvl="1"/>
            <a:r>
              <a:rPr lang="en-US" sz="1600" dirty="0">
                <a:solidFill>
                  <a:prstClr val="black"/>
                </a:solidFill>
                <a:latin typeface="+mn-lt"/>
                <a:ea typeface="+mn-ea"/>
                <a:cs typeface="+mn-ea"/>
                <a:sym typeface="+mn-lt"/>
              </a:rPr>
              <a:t>Reactive power (Q): When the load contains inductors or capacitors, the equipment generates reactive power. Equipment such as transformers and motors require the magnetic field generated by reactive power to work. Therefore, reactive power is not useless.</a:t>
            </a:r>
          </a:p>
          <a:p>
            <a:pPr marL="403039" lvl="1" indent="0">
              <a:buNone/>
            </a:pPr>
            <a:r>
              <a:rPr lang="en-US" sz="1600" dirty="0">
                <a:latin typeface="+mn-lt"/>
                <a:ea typeface="+mn-ea"/>
                <a:cs typeface="+mn-ea"/>
                <a:sym typeface="+mn-lt"/>
              </a:rPr>
              <a:t>The formula for calculating the power of a three-phase circuit is as follows: Q = √3UIsinφ</a:t>
            </a:r>
          </a:p>
          <a:p>
            <a:pPr lvl="1"/>
            <a:r>
              <a:rPr lang="en-US" sz="1600" dirty="0">
                <a:solidFill>
                  <a:prstClr val="black"/>
                </a:solidFill>
                <a:latin typeface="+mn-lt"/>
                <a:ea typeface="+mn-ea"/>
                <a:cs typeface="+mn-ea"/>
                <a:sym typeface="+mn-lt"/>
              </a:rPr>
              <a:t>Apparent power (S): the sum of active power P and reactive power Q</a:t>
            </a:r>
          </a:p>
          <a:p>
            <a:pPr marL="403039" lvl="1" indent="0">
              <a:buNone/>
            </a:pPr>
            <a:r>
              <a:rPr lang="en-US" sz="1600" dirty="0">
                <a:latin typeface="+mn-lt"/>
                <a:ea typeface="+mn-ea"/>
                <a:cs typeface="+mn-ea"/>
                <a:sym typeface="+mn-lt"/>
              </a:rPr>
              <a:t>The formula for calculating the power of a three-phase circuit is as follows: S</a:t>
            </a:r>
            <a:r>
              <a:rPr lang="en-US" sz="1600" baseline="30000" dirty="0">
                <a:latin typeface="+mn-lt"/>
                <a:ea typeface="+mn-ea"/>
                <a:cs typeface="+mn-ea"/>
                <a:sym typeface="+mn-lt"/>
              </a:rPr>
              <a:t>2</a:t>
            </a:r>
            <a:r>
              <a:rPr lang="en-US" sz="1600" dirty="0">
                <a:latin typeface="+mn-lt"/>
                <a:ea typeface="+mn-ea"/>
                <a:cs typeface="+mn-ea"/>
                <a:sym typeface="+mn-lt"/>
              </a:rPr>
              <a:t> = Q</a:t>
            </a:r>
            <a:r>
              <a:rPr lang="en-US" sz="1600" baseline="30000" dirty="0">
                <a:latin typeface="+mn-lt"/>
                <a:ea typeface="+mn-ea"/>
                <a:cs typeface="+mn-ea"/>
                <a:sym typeface="+mn-lt"/>
              </a:rPr>
              <a:t>2</a:t>
            </a:r>
            <a:r>
              <a:rPr lang="en-US" sz="1600" dirty="0">
                <a:latin typeface="+mn-lt"/>
                <a:ea typeface="+mn-ea"/>
                <a:cs typeface="+mn-ea"/>
                <a:sym typeface="+mn-lt"/>
              </a:rPr>
              <a:t> + P</a:t>
            </a:r>
            <a:r>
              <a:rPr lang="en-US" sz="1600" baseline="30000" dirty="0">
                <a:latin typeface="+mn-lt"/>
                <a:ea typeface="+mn-ea"/>
                <a:cs typeface="+mn-ea"/>
                <a:sym typeface="+mn-lt"/>
              </a:rPr>
              <a:t>2</a:t>
            </a:r>
            <a:r>
              <a:rPr lang="en-US" sz="1600" dirty="0">
                <a:latin typeface="+mn-lt"/>
                <a:ea typeface="+mn-ea"/>
                <a:cs typeface="+mn-ea"/>
                <a:sym typeface="+mn-lt"/>
              </a:rPr>
              <a:t> = √3UI</a:t>
            </a:r>
          </a:p>
          <a:p>
            <a:pPr marL="403039" lvl="1" indent="0">
              <a:buNone/>
            </a:pPr>
            <a:endParaRPr lang="zh-CN" altLang="en-US" sz="1600" dirty="0">
              <a:latin typeface="+mn-lt"/>
              <a:ea typeface="+mn-ea"/>
              <a:cs typeface="+mn-ea"/>
              <a:sym typeface="+mn-lt"/>
            </a:endParaRPr>
          </a:p>
        </p:txBody>
      </p:sp>
    </p:spTree>
    <p:extLst>
      <p:ext uri="{BB962C8B-B14F-4D97-AF65-F5344CB8AC3E}">
        <p14:creationId xmlns:p14="http://schemas.microsoft.com/office/powerpoint/2010/main" val="4829606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latin typeface="+mn-lt"/>
                <a:ea typeface="+mn-ea"/>
                <a:cs typeface="+mn-ea"/>
                <a:sym typeface="+mn-lt"/>
              </a:rPr>
              <a:t>Power Quality and Harmonic</a:t>
            </a:r>
            <a:endParaRPr lang="en-US">
              <a:latin typeface="+mn-lt"/>
              <a:ea typeface="+mn-ea"/>
              <a:cs typeface="+mn-ea"/>
              <a:sym typeface="+mn-lt"/>
            </a:endParaRPr>
          </a:p>
        </p:txBody>
      </p:sp>
      <p:sp>
        <p:nvSpPr>
          <p:cNvPr id="3" name="文本占位符 2"/>
          <p:cNvSpPr>
            <a:spLocks noGrp="1"/>
          </p:cNvSpPr>
          <p:nvPr>
            <p:ph type="body" sz="quarter" idx="10"/>
          </p:nvPr>
        </p:nvSpPr>
        <p:spPr/>
        <p:txBody>
          <a:bodyPr/>
          <a:lstStyle/>
          <a:p>
            <a:pPr algn="l"/>
            <a:r>
              <a:rPr lang="en-US" sz="2000" dirty="0" smtClean="0">
                <a:latin typeface="+mn-lt"/>
                <a:ea typeface="+mn-ea"/>
                <a:cs typeface="+mn-ea"/>
                <a:sym typeface="+mn-lt"/>
              </a:rPr>
              <a:t>Power quality: refers to the voltage quality, that is, the quality of the voltage amplitude, frequency, and waveform. The main technical specifications include harmonic, voltage deviation, power supply interruption, three-phase voltage imbalance, and voltage fluctuation and flicker. The ideal power quality means the sinusoidal voltage with constant power and constant amplitude, as well as continuous power supply.</a:t>
            </a:r>
          </a:p>
          <a:p>
            <a:pPr algn="l"/>
            <a:r>
              <a:rPr lang="en-US" sz="2000" dirty="0" smtClean="0">
                <a:latin typeface="+mn-lt"/>
                <a:ea typeface="+mn-ea"/>
                <a:cs typeface="+mn-ea"/>
                <a:sym typeface="+mn-lt"/>
              </a:rPr>
              <a:t>Power quality issues may cause great loss to data centers. Common power quality issues of data centers include harmonic, voltage deviation, and power supply interruption.</a:t>
            </a:r>
          </a:p>
          <a:p>
            <a:pPr algn="l"/>
            <a:r>
              <a:rPr lang="en-US" sz="2000" dirty="0" smtClean="0">
                <a:latin typeface="+mn-lt"/>
                <a:ea typeface="+mn-ea"/>
                <a:cs typeface="+mn-ea"/>
                <a:sym typeface="+mn-lt"/>
              </a:rPr>
              <a:t>We will focus on these three issues this time.</a:t>
            </a:r>
            <a:endParaRPr lang="en-US" sz="2000" dirty="0">
              <a:latin typeface="+mn-lt"/>
              <a:ea typeface="+mn-ea"/>
              <a:cs typeface="+mn-ea"/>
              <a:sym typeface="+mn-lt"/>
            </a:endParaRPr>
          </a:p>
        </p:txBody>
      </p:sp>
    </p:spTree>
    <p:extLst>
      <p:ext uri="{BB962C8B-B14F-4D97-AF65-F5344CB8AC3E}">
        <p14:creationId xmlns:p14="http://schemas.microsoft.com/office/powerpoint/2010/main" val="9596611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latin typeface="+mn-lt"/>
                <a:ea typeface="+mn-ea"/>
                <a:cs typeface="+mn-ea"/>
                <a:sym typeface="+mn-lt"/>
              </a:rPr>
              <a:t>Power Quality and Harmonic</a:t>
            </a:r>
            <a:endParaRPr lang="en-US">
              <a:latin typeface="+mn-lt"/>
              <a:ea typeface="+mn-ea"/>
              <a:cs typeface="+mn-ea"/>
              <a:sym typeface="+mn-lt"/>
            </a:endParaRPr>
          </a:p>
        </p:txBody>
      </p:sp>
      <p:sp>
        <p:nvSpPr>
          <p:cNvPr id="3" name="文本占位符 2"/>
          <p:cNvSpPr>
            <a:spLocks noGrp="1"/>
          </p:cNvSpPr>
          <p:nvPr>
            <p:ph type="body" sz="quarter" idx="10"/>
          </p:nvPr>
        </p:nvSpPr>
        <p:spPr/>
        <p:txBody>
          <a:bodyPr/>
          <a:lstStyle/>
          <a:p>
            <a:r>
              <a:rPr lang="en-US" sz="2000" dirty="0" smtClean="0">
                <a:latin typeface="+mn-lt"/>
                <a:ea typeface="+mn-ea"/>
                <a:cs typeface="+mn-ea"/>
                <a:sym typeface="+mn-lt"/>
              </a:rPr>
              <a:t>Harmonic: In the AC power grid, the voltage and current waveforms of much non-linear electrical equipment are not complete sine waveforms. The part that is the same as the industrial frequency (50 Hz) is the fundamental wave. The wave whose frequency is a multiple of the fundamental wave frequency (greater than 1) is the harmonic wave.</a:t>
            </a:r>
            <a:endParaRPr lang="en-US" sz="2000" dirty="0">
              <a:latin typeface="+mn-lt"/>
              <a:ea typeface="+mn-ea"/>
              <a:cs typeface="+mn-ea"/>
              <a:sym typeface="+mn-lt"/>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2557" y="3012440"/>
            <a:ext cx="4580978" cy="2453152"/>
          </a:xfrm>
          <a:prstGeom prst="rect">
            <a:avLst/>
          </a:prstGeom>
          <a:ln>
            <a:solidFill>
              <a:schemeClr val="tx1"/>
            </a:solidFill>
          </a:ln>
        </p:spPr>
      </p:pic>
      <p:sp>
        <p:nvSpPr>
          <p:cNvPr id="4" name="文本框 3"/>
          <p:cNvSpPr txBox="1"/>
          <p:nvPr/>
        </p:nvSpPr>
        <p:spPr>
          <a:xfrm>
            <a:off x="4910859" y="5553121"/>
            <a:ext cx="2164375" cy="369332"/>
          </a:xfrm>
          <a:prstGeom prst="rect">
            <a:avLst/>
          </a:prstGeom>
          <a:noFill/>
        </p:spPr>
        <p:txBody>
          <a:bodyPr wrap="none" rtlCol="0">
            <a:spAutoFit/>
          </a:bodyPr>
          <a:lstStyle/>
          <a:p>
            <a:r>
              <a:rPr lang="en-US" dirty="0">
                <a:cs typeface="+mn-ea"/>
                <a:sym typeface="+mn-lt"/>
              </a:rPr>
              <a:t>Harmonic diagram</a:t>
            </a:r>
          </a:p>
        </p:txBody>
      </p:sp>
    </p:spTree>
    <p:extLst>
      <p:ext uri="{BB962C8B-B14F-4D97-AF65-F5344CB8AC3E}">
        <p14:creationId xmlns:p14="http://schemas.microsoft.com/office/powerpoint/2010/main" val="8217643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ea typeface="+mn-ea"/>
                <a:cs typeface="+mn-ea"/>
                <a:sym typeface="+mn-lt"/>
              </a:rPr>
              <a:t>Voltage Deviation</a:t>
            </a:r>
          </a:p>
        </p:txBody>
      </p:sp>
      <mc:AlternateContent xmlns:mc="http://schemas.openxmlformats.org/markup-compatibility/2006" xmlns:a14="http://schemas.microsoft.com/office/drawing/2010/main">
        <mc:Choice Requires="a14">
          <p:sp>
            <p:nvSpPr>
              <p:cNvPr id="3" name="文本占位符 2"/>
              <p:cNvSpPr>
                <a:spLocks noGrp="1"/>
              </p:cNvSpPr>
              <p:nvPr>
                <p:ph type="body" sz="quarter" idx="10"/>
              </p:nvPr>
            </p:nvSpPr>
            <p:spPr>
              <a:xfrm>
                <a:off x="455612" y="1052514"/>
                <a:ext cx="11293476" cy="3752301"/>
              </a:xfrm>
            </p:spPr>
            <p:txBody>
              <a:bodyPr/>
              <a:lstStyle/>
              <a:p>
                <a:pPr algn="l"/>
                <a:r>
                  <a:rPr lang="en-US" dirty="0" smtClean="0">
                    <a:latin typeface="+mn-lt"/>
                    <a:ea typeface="+mn-ea"/>
                    <a:cs typeface="+mn-ea"/>
                    <a:sym typeface="+mn-lt"/>
                  </a:rPr>
                  <a:t>The voltage deviation is the relative deviation of the operating voltage to the nominal voltage of the power supply and distribution system under normal operating conditions. The value is expressed in percentage:</a:t>
                </a:r>
                <a:endParaRPr lang="en-US" altLang="zh-CN" sz="2000" i="1" dirty="0" smtClean="0">
                  <a:latin typeface="+mn-lt"/>
                  <a:ea typeface="+mn-ea"/>
                  <a:cs typeface="+mn-ea"/>
                  <a:sym typeface="+mn-lt"/>
                </a:endParaRPr>
              </a:p>
              <a:p>
                <a:pPr marL="0" indent="0" algn="ctr">
                  <a:buNone/>
                </a:pPr>
                <a:r>
                  <a:rPr lang="en-US" altLang="zh-CN" sz="2000" dirty="0">
                    <a:latin typeface="+mn-lt"/>
                    <a:ea typeface="+mn-ea"/>
                    <a:cs typeface="+mn-ea"/>
                    <a:sym typeface="+mn-lt"/>
                  </a:rPr>
                  <a:t> </a:t>
                </a:r>
                <a:r>
                  <a:rPr lang="en-US" altLang="zh-CN" sz="2000" dirty="0" smtClean="0">
                    <a:latin typeface="+mn-lt"/>
                    <a:ea typeface="+mn-ea"/>
                    <a:cs typeface="+mn-ea"/>
                    <a:sym typeface="+mn-lt"/>
                  </a:rPr>
                  <a:t>     </a:t>
                </a:r>
                <a14:m>
                  <m:oMath xmlns:m="http://schemas.openxmlformats.org/officeDocument/2006/math">
                    <m:r>
                      <a:rPr lang="en-US" altLang="zh-CN" sz="2000" i="1" smtClean="0">
                        <a:latin typeface="Cambria Math" panose="02040503050406030204" pitchFamily="18" charset="0"/>
                        <a:ea typeface="+mn-ea"/>
                        <a:cs typeface="+mn-ea"/>
                        <a:sym typeface="+mn-lt"/>
                      </a:rPr>
                      <m:t>∆</m:t>
                    </m:r>
                    <m:r>
                      <a:rPr lang="en-US" altLang="zh-CN" sz="2000" b="0" i="1" smtClean="0">
                        <a:latin typeface="Cambria Math" panose="02040503050406030204" pitchFamily="18" charset="0"/>
                        <a:ea typeface="+mn-ea"/>
                        <a:cs typeface="+mn-ea"/>
                        <a:sym typeface="+mn-lt"/>
                      </a:rPr>
                      <m:t>𝑢</m:t>
                    </m:r>
                    <m:r>
                      <a:rPr lang="en-US" altLang="zh-CN" sz="2000" b="0" i="1" smtClean="0">
                        <a:latin typeface="Cambria Math" panose="02040503050406030204" pitchFamily="18" charset="0"/>
                        <a:ea typeface="+mn-ea"/>
                        <a:cs typeface="+mn-ea"/>
                        <a:sym typeface="+mn-lt"/>
                      </a:rPr>
                      <m:t>=</m:t>
                    </m:r>
                    <m:f>
                      <m:fPr>
                        <m:ctrlPr>
                          <a:rPr lang="en-US" altLang="zh-CN" sz="2000" b="0" i="1" smtClean="0">
                            <a:latin typeface="Cambria Math" panose="02040503050406030204" pitchFamily="18" charset="0"/>
                            <a:ea typeface="+mn-ea"/>
                            <a:cs typeface="+mn-ea"/>
                            <a:sym typeface="+mn-lt"/>
                          </a:rPr>
                        </m:ctrlPr>
                      </m:fPr>
                      <m:num>
                        <m:r>
                          <a:rPr lang="en-US" altLang="zh-CN" sz="2000" b="0" i="1" smtClean="0">
                            <a:latin typeface="Cambria Math" panose="02040503050406030204" pitchFamily="18" charset="0"/>
                            <a:ea typeface="+mn-ea"/>
                            <a:cs typeface="+mn-ea"/>
                            <a:sym typeface="+mn-lt"/>
                          </a:rPr>
                          <m:t>𝑈</m:t>
                        </m:r>
                        <m:r>
                          <a:rPr lang="en-US" altLang="zh-CN" sz="2000" b="0" i="1" smtClean="0">
                            <a:latin typeface="Cambria Math" panose="02040503050406030204" pitchFamily="18" charset="0"/>
                            <a:ea typeface="+mn-ea"/>
                            <a:cs typeface="+mn-ea"/>
                            <a:sym typeface="+mn-lt"/>
                          </a:rPr>
                          <m:t>−</m:t>
                        </m:r>
                        <m:sSub>
                          <m:sSubPr>
                            <m:ctrlPr>
                              <a:rPr lang="en-US" altLang="zh-CN" sz="2000" b="0" i="1" smtClean="0">
                                <a:latin typeface="Cambria Math" panose="02040503050406030204" pitchFamily="18" charset="0"/>
                                <a:ea typeface="+mn-ea"/>
                                <a:cs typeface="+mn-ea"/>
                                <a:sym typeface="+mn-lt"/>
                              </a:rPr>
                            </m:ctrlPr>
                          </m:sSubPr>
                          <m:e>
                            <m:r>
                              <a:rPr lang="en-US" altLang="zh-CN" sz="2000" b="0" i="1" smtClean="0">
                                <a:latin typeface="Cambria Math" panose="02040503050406030204" pitchFamily="18" charset="0"/>
                                <a:ea typeface="+mn-ea"/>
                                <a:cs typeface="+mn-ea"/>
                                <a:sym typeface="+mn-lt"/>
                              </a:rPr>
                              <m:t>𝑈</m:t>
                            </m:r>
                          </m:e>
                          <m:sub>
                            <m:r>
                              <a:rPr lang="en-US" altLang="zh-CN" sz="2000" b="0" i="1" smtClean="0">
                                <a:latin typeface="Cambria Math" panose="02040503050406030204" pitchFamily="18" charset="0"/>
                                <a:ea typeface="+mn-ea"/>
                                <a:cs typeface="+mn-ea"/>
                                <a:sym typeface="+mn-lt"/>
                              </a:rPr>
                              <m:t>𝑛</m:t>
                            </m:r>
                          </m:sub>
                        </m:sSub>
                      </m:num>
                      <m:den>
                        <m:sSub>
                          <m:sSubPr>
                            <m:ctrlPr>
                              <a:rPr lang="en-US" altLang="zh-CN" sz="2000" b="0" i="1" smtClean="0">
                                <a:latin typeface="Cambria Math" panose="02040503050406030204" pitchFamily="18" charset="0"/>
                                <a:ea typeface="+mn-ea"/>
                                <a:cs typeface="+mn-ea"/>
                                <a:sym typeface="+mn-lt"/>
                              </a:rPr>
                            </m:ctrlPr>
                          </m:sSubPr>
                          <m:e>
                            <m:r>
                              <a:rPr lang="en-US" altLang="zh-CN" sz="2000" b="0" i="1" smtClean="0">
                                <a:latin typeface="Cambria Math" panose="02040503050406030204" pitchFamily="18" charset="0"/>
                                <a:ea typeface="+mn-ea"/>
                                <a:cs typeface="+mn-ea"/>
                                <a:sym typeface="+mn-lt"/>
                              </a:rPr>
                              <m:t>𝑈</m:t>
                            </m:r>
                          </m:e>
                          <m:sub>
                            <m:r>
                              <a:rPr lang="en-US" altLang="zh-CN" sz="2000" b="0" i="1" smtClean="0">
                                <a:latin typeface="Cambria Math" panose="02040503050406030204" pitchFamily="18" charset="0"/>
                                <a:ea typeface="+mn-ea"/>
                                <a:cs typeface="+mn-ea"/>
                                <a:sym typeface="+mn-lt"/>
                              </a:rPr>
                              <m:t>𝑛</m:t>
                            </m:r>
                          </m:sub>
                        </m:sSub>
                      </m:den>
                    </m:f>
                    <m:r>
                      <a:rPr lang="en-US" altLang="zh-CN" sz="2000" i="1">
                        <a:latin typeface="Cambria Math" panose="02040503050406030204" pitchFamily="18" charset="0"/>
                        <a:ea typeface="+mn-ea"/>
                        <a:cs typeface="+mn-ea"/>
                        <a:sym typeface="+mn-lt"/>
                      </a:rPr>
                      <m:t>×</m:t>
                    </m:r>
                  </m:oMath>
                </a14:m>
                <a:r>
                  <a:rPr lang="en-US" dirty="0">
                    <a:latin typeface="+mn-lt"/>
                    <a:ea typeface="+mn-ea"/>
                    <a:cs typeface="+mn-ea"/>
                    <a:sym typeface="+mn-lt"/>
                  </a:rPr>
                  <a:t>100%.</a:t>
                </a:r>
                <a:endParaRPr lang="en-US" dirty="0" smtClean="0">
                  <a:latin typeface="+mn-lt"/>
                  <a:ea typeface="+mn-ea"/>
                  <a:cs typeface="+mn-ea"/>
                  <a:sym typeface="+mn-lt"/>
                </a:endParaRPr>
              </a:p>
              <a:p>
                <a:pPr marL="0" indent="0" algn="l">
                  <a:buNone/>
                </a:pPr>
                <a:r>
                  <a:rPr lang="en-US" sz="2000" dirty="0" smtClean="0">
                    <a:latin typeface="+mn-lt"/>
                    <a:ea typeface="+mn-ea"/>
                    <a:cs typeface="+mn-ea"/>
                    <a:sym typeface="+mn-lt"/>
                  </a:rPr>
                  <a:t>     </a:t>
                </a:r>
                <a14:m>
                  <m:oMath xmlns:m="http://schemas.openxmlformats.org/officeDocument/2006/math">
                    <m:r>
                      <a:rPr lang="en-US" altLang="zh-CN" sz="2000" b="0" i="0" smtClean="0">
                        <a:latin typeface="Cambria Math" panose="02040503050406030204" pitchFamily="18" charset="0"/>
                        <a:ea typeface="+mn-ea"/>
                        <a:cs typeface="+mn-ea"/>
                        <a:sym typeface="+mn-lt"/>
                      </a:rPr>
                      <m:t> </m:t>
                    </m:r>
                    <m:r>
                      <a:rPr lang="en-US" altLang="zh-CN" sz="2000" i="1">
                        <a:latin typeface="Cambria Math" panose="02040503050406030204" pitchFamily="18" charset="0"/>
                        <a:ea typeface="+mn-ea"/>
                        <a:cs typeface="+mn-ea"/>
                        <a:sym typeface="+mn-lt"/>
                      </a:rPr>
                      <m:t>∆</m:t>
                    </m:r>
                    <m:r>
                      <a:rPr lang="en-US" altLang="zh-CN" sz="2000" i="1" smtClean="0">
                        <a:latin typeface="Cambria Math" panose="02040503050406030204" pitchFamily="18" charset="0"/>
                        <a:ea typeface="+mn-ea"/>
                        <a:cs typeface="+mn-ea"/>
                        <a:sym typeface="+mn-lt"/>
                      </a:rPr>
                      <m:t>𝑢</m:t>
                    </m:r>
                    <m:r>
                      <a:rPr lang="en-US" altLang="zh-CN" sz="2000" b="0" i="0" smtClean="0">
                        <a:latin typeface="Cambria Math" panose="02040503050406030204" pitchFamily="18" charset="0"/>
                        <a:ea typeface="+mn-ea"/>
                        <a:cs typeface="+mn-ea"/>
                        <a:sym typeface="+mn-lt"/>
                      </a:rPr>
                      <m:t>                                                  </m:t>
                    </m:r>
                  </m:oMath>
                </a14:m>
                <a:r>
                  <a:rPr lang="en-US" sz="2000" dirty="0">
                    <a:latin typeface="+mn-lt"/>
                    <a:ea typeface="+mn-ea"/>
                    <a:cs typeface="+mn-ea"/>
                    <a:sym typeface="+mn-lt"/>
                  </a:rPr>
                  <a:t>              </a:t>
                </a:r>
                <a:endParaRPr lang="en-US" sz="2000" dirty="0" smtClean="0">
                  <a:latin typeface="+mn-lt"/>
                  <a:ea typeface="+mn-ea"/>
                  <a:cs typeface="+mn-ea"/>
                  <a:sym typeface="+mn-lt"/>
                </a:endParaRPr>
              </a:p>
              <a:p>
                <a:pPr marL="0" indent="0" algn="l">
                  <a:buNone/>
                </a:pPr>
                <a:r>
                  <a:rPr lang="en-US" sz="2000" dirty="0">
                    <a:latin typeface="+mn-lt"/>
                    <a:ea typeface="+mn-ea"/>
                    <a:cs typeface="+mn-ea"/>
                    <a:sym typeface="+mn-lt"/>
                  </a:rPr>
                  <a:t> </a:t>
                </a:r>
                <a:r>
                  <a:rPr lang="en-US" sz="2000" dirty="0" smtClean="0">
                    <a:latin typeface="+mn-lt"/>
                    <a:ea typeface="+mn-ea"/>
                    <a:cs typeface="+mn-ea"/>
                    <a:sym typeface="+mn-lt"/>
                  </a:rPr>
                  <a:t>     U                                 </a:t>
                </a:r>
              </a:p>
              <a:p>
                <a:pPr marL="0" indent="0" algn="l">
                  <a:buNone/>
                </a:pPr>
                <a:r>
                  <a:rPr lang="en-US" sz="2000" dirty="0">
                    <a:latin typeface="+mn-lt"/>
                    <a:ea typeface="+mn-ea"/>
                    <a:cs typeface="+mn-ea"/>
                    <a:sym typeface="+mn-lt"/>
                  </a:rPr>
                  <a:t> </a:t>
                </a:r>
                <a:r>
                  <a:rPr lang="en-US" sz="2000" dirty="0" smtClean="0">
                    <a:latin typeface="+mn-lt"/>
                    <a:ea typeface="+mn-ea"/>
                    <a:cs typeface="+mn-ea"/>
                    <a:sym typeface="+mn-lt"/>
                  </a:rPr>
                  <a:t>     </a:t>
                </a:r>
                <a14:m>
                  <m:oMath xmlns:m="http://schemas.openxmlformats.org/officeDocument/2006/math">
                    <m:sSub>
                      <m:sSubPr>
                        <m:ctrlPr>
                          <a:rPr lang="en-US" altLang="zh-CN" sz="2000" i="1">
                            <a:latin typeface="Cambria Math" panose="02040503050406030204" pitchFamily="18" charset="0"/>
                            <a:ea typeface="+mn-ea"/>
                            <a:cs typeface="+mn-ea"/>
                            <a:sym typeface="+mn-lt"/>
                          </a:rPr>
                        </m:ctrlPr>
                      </m:sSubPr>
                      <m:e>
                        <m:r>
                          <a:rPr lang="en-US" altLang="zh-CN" sz="2000" i="1">
                            <a:latin typeface="Cambria Math" panose="02040503050406030204" pitchFamily="18" charset="0"/>
                            <a:ea typeface="+mn-ea"/>
                            <a:cs typeface="+mn-ea"/>
                            <a:sym typeface="+mn-lt"/>
                          </a:rPr>
                          <m:t>𝑈</m:t>
                        </m:r>
                      </m:e>
                      <m:sub>
                        <m:r>
                          <a:rPr lang="en-US" altLang="zh-CN" sz="2000" i="1">
                            <a:latin typeface="Cambria Math" panose="02040503050406030204" pitchFamily="18" charset="0"/>
                            <a:ea typeface="+mn-ea"/>
                            <a:cs typeface="+mn-ea"/>
                            <a:sym typeface="+mn-lt"/>
                          </a:rPr>
                          <m:t>𝑛</m:t>
                        </m:r>
                      </m:sub>
                    </m:sSub>
                  </m:oMath>
                </a14:m>
                <a:endParaRPr lang="zh-CN" altLang="en-US" sz="2000" dirty="0">
                  <a:latin typeface="+mn-lt"/>
                  <a:ea typeface="+mn-ea"/>
                  <a:cs typeface="+mn-ea"/>
                  <a:sym typeface="+mn-lt"/>
                </a:endParaRPr>
              </a:p>
              <a:p>
                <a:pPr algn="l"/>
                <a:endParaRPr lang="zh-CN" altLang="en-US" sz="2000" dirty="0">
                  <a:latin typeface="+mn-lt"/>
                  <a:ea typeface="+mn-ea"/>
                  <a:cs typeface="+mn-ea"/>
                  <a:sym typeface="+mn-lt"/>
                </a:endParaRPr>
              </a:p>
            </p:txBody>
          </p:sp>
        </mc:Choice>
        <mc:Fallback xmlns="">
          <p:sp>
            <p:nvSpPr>
              <p:cNvPr id="3" name="文本占位符 2"/>
              <p:cNvSpPr>
                <a:spLocks noGrp="1" noRot="1" noChangeAspect="1" noMove="1" noResize="1" noEditPoints="1" noAdjustHandles="1" noChangeArrowheads="1" noChangeShapeType="1" noTextEdit="1"/>
              </p:cNvSpPr>
              <p:nvPr>
                <p:ph type="body" sz="quarter" idx="10"/>
              </p:nvPr>
            </p:nvSpPr>
            <p:spPr>
              <a:xfrm>
                <a:off x="455612" y="1052514"/>
                <a:ext cx="11293476" cy="3752301"/>
              </a:xfrm>
              <a:blipFill rotWithShape="0">
                <a:blip r:embed="rId3"/>
                <a:stretch>
                  <a:fillRect l="-54" b="-2439"/>
                </a:stretch>
              </a:blipFill>
            </p:spPr>
            <p:txBody>
              <a:bodyPr/>
              <a:lstStyle/>
              <a:p>
                <a:r>
                  <a:rPr lang="zh-CN" altLang="en-US">
                    <a:noFill/>
                  </a:rPr>
                  <a:t> </a:t>
                </a:r>
              </a:p>
            </p:txBody>
          </p:sp>
        </mc:Fallback>
      </mc:AlternateContent>
      <p:sp>
        <p:nvSpPr>
          <p:cNvPr id="6" name="文本框 5"/>
          <p:cNvSpPr txBox="1"/>
          <p:nvPr/>
        </p:nvSpPr>
        <p:spPr>
          <a:xfrm>
            <a:off x="1338580" y="3443466"/>
            <a:ext cx="4092787" cy="369332"/>
          </a:xfrm>
          <a:prstGeom prst="rect">
            <a:avLst/>
          </a:prstGeom>
          <a:noFill/>
        </p:spPr>
        <p:txBody>
          <a:bodyPr wrap="none" rtlCol="0">
            <a:spAutoFit/>
          </a:bodyPr>
          <a:lstStyle/>
          <a:p>
            <a:r>
              <a:rPr lang="en-US" dirty="0">
                <a:cs typeface="+mn-ea"/>
                <a:sym typeface="+mn-lt"/>
              </a:rPr>
              <a:t>: voltage deviation percentage, 100%</a:t>
            </a:r>
          </a:p>
        </p:txBody>
      </p:sp>
      <p:sp>
        <p:nvSpPr>
          <p:cNvPr id="7" name="文本框 6"/>
          <p:cNvSpPr txBox="1"/>
          <p:nvPr/>
        </p:nvSpPr>
        <p:spPr>
          <a:xfrm>
            <a:off x="1338580" y="3949914"/>
            <a:ext cx="2577950" cy="369332"/>
          </a:xfrm>
          <a:prstGeom prst="rect">
            <a:avLst/>
          </a:prstGeom>
          <a:noFill/>
        </p:spPr>
        <p:txBody>
          <a:bodyPr wrap="none" rtlCol="0">
            <a:spAutoFit/>
          </a:bodyPr>
          <a:lstStyle/>
          <a:p>
            <a:r>
              <a:rPr lang="en-US" dirty="0">
                <a:cs typeface="+mn-ea"/>
                <a:sym typeface="+mn-lt"/>
              </a:rPr>
              <a:t>: operating voltage (V)</a:t>
            </a:r>
          </a:p>
        </p:txBody>
      </p:sp>
      <p:sp>
        <p:nvSpPr>
          <p:cNvPr id="8" name="文本框 7"/>
          <p:cNvSpPr txBox="1"/>
          <p:nvPr/>
        </p:nvSpPr>
        <p:spPr>
          <a:xfrm>
            <a:off x="1338580" y="4474120"/>
            <a:ext cx="3918060" cy="369332"/>
          </a:xfrm>
          <a:prstGeom prst="rect">
            <a:avLst/>
          </a:prstGeom>
          <a:noFill/>
        </p:spPr>
        <p:txBody>
          <a:bodyPr wrap="none" rtlCol="0">
            <a:spAutoFit/>
          </a:bodyPr>
          <a:lstStyle/>
          <a:p>
            <a:r>
              <a:rPr lang="en-US" dirty="0">
                <a:cs typeface="+mn-ea"/>
                <a:sym typeface="+mn-lt"/>
              </a:rPr>
              <a:t>: nominal voltage of the system (V)</a:t>
            </a:r>
          </a:p>
        </p:txBody>
      </p:sp>
    </p:spTree>
    <p:extLst>
      <p:ext uri="{BB962C8B-B14F-4D97-AF65-F5344CB8AC3E}">
        <p14:creationId xmlns:p14="http://schemas.microsoft.com/office/powerpoint/2010/main" val="34261094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ea typeface="+mn-ea"/>
                <a:cs typeface="+mn-ea"/>
                <a:sym typeface="+mn-lt"/>
              </a:rPr>
              <a:t>Power Supply Reliability</a:t>
            </a:r>
          </a:p>
        </p:txBody>
      </p:sp>
      <p:sp>
        <p:nvSpPr>
          <p:cNvPr id="3" name="文本占位符 2"/>
          <p:cNvSpPr>
            <a:spLocks noGrp="1"/>
          </p:cNvSpPr>
          <p:nvPr>
            <p:ph type="body" sz="quarter" idx="10"/>
          </p:nvPr>
        </p:nvSpPr>
        <p:spPr/>
        <p:txBody>
          <a:bodyPr/>
          <a:lstStyle/>
          <a:p>
            <a:r>
              <a:rPr lang="en-US" sz="1600" dirty="0">
                <a:latin typeface="+mn-lt"/>
                <a:ea typeface="+mn-ea"/>
                <a:cs typeface="+mn-ea"/>
                <a:sym typeface="+mn-lt"/>
              </a:rPr>
              <a:t>Power supply reliability: refers to the continuous power supply capability of </a:t>
            </a:r>
            <a:r>
              <a:rPr lang="en-US" sz="1600" dirty="0" smtClean="0">
                <a:latin typeface="+mn-lt"/>
                <a:ea typeface="+mn-ea"/>
                <a:cs typeface="+mn-ea"/>
                <a:sym typeface="+mn-lt"/>
              </a:rPr>
              <a:t>a power </a:t>
            </a:r>
            <a:r>
              <a:rPr lang="en-US" sz="1600" dirty="0">
                <a:latin typeface="+mn-lt"/>
                <a:ea typeface="+mn-ea"/>
                <a:cs typeface="+mn-ea"/>
                <a:sym typeface="+mn-lt"/>
              </a:rPr>
              <a:t>supply system.</a:t>
            </a:r>
          </a:p>
          <a:p>
            <a:r>
              <a:rPr lang="en-US" sz="1600" dirty="0">
                <a:latin typeface="+mn-lt"/>
                <a:ea typeface="+mn-ea"/>
                <a:cs typeface="+mn-ea"/>
                <a:sym typeface="+mn-lt"/>
              </a:rPr>
              <a:t>The electric energy of a data center is mainly from the power grid. The power supply reliability of the power grid directly affects the power supply system architecture (power supply configuration and battery configuration) of the data center. The mains power supply reliability is classified into the following types.</a:t>
            </a:r>
          </a:p>
        </p:txBody>
      </p:sp>
      <p:graphicFrame>
        <p:nvGraphicFramePr>
          <p:cNvPr id="5" name="表格 4"/>
          <p:cNvGraphicFramePr>
            <a:graphicFrameLocks noGrp="1"/>
          </p:cNvGraphicFramePr>
          <p:nvPr>
            <p:extLst>
              <p:ext uri="{D42A27DB-BD31-4B8C-83A1-F6EECF244321}">
                <p14:modId xmlns:p14="http://schemas.microsoft.com/office/powerpoint/2010/main" val="457357803"/>
              </p:ext>
            </p:extLst>
          </p:nvPr>
        </p:nvGraphicFramePr>
        <p:xfrm>
          <a:off x="845499" y="3214391"/>
          <a:ext cx="10151113" cy="2419025"/>
        </p:xfrm>
        <a:graphic>
          <a:graphicData uri="http://schemas.openxmlformats.org/drawingml/2006/table">
            <a:tbl>
              <a:tblPr firstRow="1" bandRow="1">
                <a:tableStyleId>{F2DE63D5-997A-4646-A377-4702673A728D}</a:tableStyleId>
              </a:tblPr>
              <a:tblGrid>
                <a:gridCol w="2240601"/>
                <a:gridCol w="3733800"/>
                <a:gridCol w="4176712"/>
              </a:tblGrid>
              <a:tr h="483805">
                <a:tc>
                  <a:txBody>
                    <a:bodyPr/>
                    <a:lstStyle/>
                    <a:p>
                      <a:r>
                        <a:rPr lang="en-US" sz="1600" dirty="0">
                          <a:solidFill>
                            <a:schemeClr val="tx1"/>
                          </a:solidFill>
                          <a:latin typeface="+mn-lt"/>
                          <a:ea typeface="+mn-ea"/>
                          <a:cs typeface="+mn-ea"/>
                          <a:sym typeface="+mn-lt"/>
                        </a:rPr>
                        <a:t>Type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r>
                        <a:rPr lang="en-US" sz="1600">
                          <a:solidFill>
                            <a:schemeClr val="tx1"/>
                          </a:solidFill>
                          <a:latin typeface="+mn-lt"/>
                          <a:ea typeface="+mn-ea"/>
                          <a:cs typeface="+mn-ea"/>
                          <a:sym typeface="+mn-lt"/>
                        </a:rPr>
                        <a:t>Power Outage Times (Times/Year)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r>
                        <a:rPr lang="en-US" sz="1600">
                          <a:solidFill>
                            <a:schemeClr val="tx1"/>
                          </a:solidFill>
                          <a:latin typeface="+mn-lt"/>
                          <a:ea typeface="+mn-ea"/>
                          <a:cs typeface="+mn-ea"/>
                          <a:sym typeface="+mn-lt"/>
                        </a:rPr>
                        <a:t>Power Outage Duration (Hours/Times)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483805">
                <a:tc>
                  <a:txBody>
                    <a:bodyPr/>
                    <a:lstStyle/>
                    <a:p>
                      <a:r>
                        <a:rPr lang="en-US" sz="1600" dirty="0">
                          <a:solidFill>
                            <a:schemeClr val="tx1"/>
                          </a:solidFill>
                          <a:latin typeface="+mn-lt"/>
                          <a:ea typeface="+mn-ea"/>
                          <a:cs typeface="+mn-ea"/>
                          <a:sym typeface="+mn-lt"/>
                        </a:rPr>
                        <a:t>Class 1 power supply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solidFill>
                            <a:schemeClr val="tx1"/>
                          </a:solidFill>
                          <a:latin typeface="+mn-lt"/>
                          <a:ea typeface="+mn-ea"/>
                          <a:cs typeface="+mn-ea"/>
                          <a:sym typeface="+mn-lt"/>
                        </a:rPr>
                        <a:t>≤ 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solidFill>
                            <a:schemeClr val="tx1"/>
                          </a:solidFill>
                          <a:latin typeface="+mn-lt"/>
                          <a:ea typeface="+mn-ea"/>
                          <a:cs typeface="+mn-ea"/>
                          <a:sym typeface="+mn-lt"/>
                        </a:rPr>
                        <a:t>≤ 0.5</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3805">
                <a:tc>
                  <a:txBody>
                    <a:bodyPr/>
                    <a:lstStyle/>
                    <a:p>
                      <a:r>
                        <a:rPr lang="en-US" sz="1600">
                          <a:solidFill>
                            <a:schemeClr val="tx1"/>
                          </a:solidFill>
                          <a:latin typeface="+mn-lt"/>
                          <a:ea typeface="+mn-ea"/>
                          <a:cs typeface="+mn-ea"/>
                          <a:sym typeface="+mn-lt"/>
                        </a:rPr>
                        <a:t>Class 2 power supply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600">
                          <a:solidFill>
                            <a:schemeClr val="tx1"/>
                          </a:solidFill>
                          <a:latin typeface="+mn-lt"/>
                          <a:ea typeface="+mn-ea"/>
                          <a:cs typeface="+mn-ea"/>
                          <a:sym typeface="+mn-lt"/>
                        </a:rPr>
                        <a:t>≤ 42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600">
                          <a:solidFill>
                            <a:schemeClr val="tx1"/>
                          </a:solidFill>
                          <a:latin typeface="+mn-lt"/>
                          <a:ea typeface="+mn-ea"/>
                          <a:cs typeface="+mn-ea"/>
                          <a:sym typeface="+mn-lt"/>
                        </a:rPr>
                        <a:t>≤ 6</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3805">
                <a:tc>
                  <a:txBody>
                    <a:bodyPr/>
                    <a:lstStyle/>
                    <a:p>
                      <a:r>
                        <a:rPr lang="en-US" sz="1600">
                          <a:solidFill>
                            <a:schemeClr val="tx1"/>
                          </a:solidFill>
                          <a:latin typeface="+mn-lt"/>
                          <a:ea typeface="+mn-ea"/>
                          <a:cs typeface="+mn-ea"/>
                          <a:sym typeface="+mn-lt"/>
                        </a:rPr>
                        <a:t>Class 3 power supply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600">
                          <a:solidFill>
                            <a:schemeClr val="tx1"/>
                          </a:solidFill>
                          <a:latin typeface="+mn-lt"/>
                          <a:ea typeface="+mn-ea"/>
                          <a:cs typeface="+mn-ea"/>
                          <a:sym typeface="+mn-lt"/>
                        </a:rPr>
                        <a:t>≤ 54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600">
                          <a:solidFill>
                            <a:schemeClr val="tx1"/>
                          </a:solidFill>
                          <a:latin typeface="+mn-lt"/>
                          <a:ea typeface="+mn-ea"/>
                          <a:cs typeface="+mn-ea"/>
                          <a:sym typeface="+mn-lt"/>
                        </a:rPr>
                        <a:t>≤ 8</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3805">
                <a:tc>
                  <a:txBody>
                    <a:bodyPr/>
                    <a:lstStyle/>
                    <a:p>
                      <a:r>
                        <a:rPr lang="en-US" sz="1600">
                          <a:solidFill>
                            <a:schemeClr val="tx1"/>
                          </a:solidFill>
                          <a:latin typeface="+mn-lt"/>
                          <a:ea typeface="+mn-ea"/>
                          <a:cs typeface="+mn-ea"/>
                          <a:sym typeface="+mn-lt"/>
                        </a:rPr>
                        <a:t>Class 4 power supply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gridSpan="2">
                  <a:txBody>
                    <a:bodyPr/>
                    <a:lstStyle/>
                    <a:p>
                      <a:r>
                        <a:rPr lang="en-US" sz="1600" dirty="0">
                          <a:solidFill>
                            <a:schemeClr val="tx1"/>
                          </a:solidFill>
                          <a:latin typeface="+mn-lt"/>
                          <a:ea typeface="+mn-ea"/>
                          <a:cs typeface="+mn-ea"/>
                          <a:sym typeface="+mn-lt"/>
                        </a:rPr>
                        <a:t>Seasonal long-time power outage occurs or no mains is available.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206060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419100" indent="-419100" eaLnBrk="1" hangingPunct="1">
              <a:buClr>
                <a:srgbClr val="000000"/>
              </a:buClr>
              <a:buFont typeface="Arial" panose="020B0604020202020204" pitchFamily="34" charset="0"/>
              <a:buAutoNum type="arabicPeriod"/>
            </a:pPr>
            <a:r>
              <a:rPr lang="en-US" dirty="0">
                <a:solidFill>
                  <a:srgbClr val="777777"/>
                </a:solidFill>
                <a:latin typeface="+mn-lt"/>
                <a:ea typeface="+mn-ea"/>
                <a:cs typeface="+mn-ea"/>
                <a:sym typeface="+mn-lt"/>
              </a:rPr>
              <a:t>Power Distribution System Overview</a:t>
            </a:r>
          </a:p>
          <a:p>
            <a:pPr marL="419100" indent="-419100" eaLnBrk="1" hangingPunct="1">
              <a:buClr>
                <a:srgbClr val="000000"/>
              </a:buClr>
              <a:buFont typeface="Arial" panose="020B0604020202020204" pitchFamily="34" charset="0"/>
              <a:buAutoNum type="arabicPeriod"/>
            </a:pPr>
            <a:r>
              <a:rPr lang="en-US" dirty="0">
                <a:solidFill>
                  <a:srgbClr val="777777"/>
                </a:solidFill>
                <a:latin typeface="+mn-lt"/>
                <a:ea typeface="+mn-ea"/>
                <a:cs typeface="+mn-ea"/>
                <a:sym typeface="+mn-lt"/>
              </a:rPr>
              <a:t>Basic Concepts of the Power Distribution System</a:t>
            </a:r>
          </a:p>
          <a:p>
            <a:pPr marL="419100" indent="-419100" eaLnBrk="1" hangingPunct="1">
              <a:buClr>
                <a:srgbClr val="000000"/>
              </a:buClr>
              <a:buFont typeface="Arial" panose="020B0604020202020204" pitchFamily="34" charset="0"/>
              <a:buAutoNum type="arabicPeriod"/>
            </a:pPr>
            <a:r>
              <a:rPr lang="en-US" b="1" dirty="0">
                <a:solidFill>
                  <a:srgbClr val="000000"/>
                </a:solidFill>
                <a:latin typeface="+mn-lt"/>
                <a:ea typeface="+mn-ea"/>
                <a:cs typeface="+mn-ea"/>
                <a:sym typeface="+mn-lt"/>
              </a:rPr>
              <a:t>Common LV Electrical Equipment</a:t>
            </a:r>
          </a:p>
          <a:p>
            <a:pPr marL="687387" lvl="1" indent="-285750" defTabSz="801688" fontAlgn="base">
              <a:spcBef>
                <a:spcPct val="30000"/>
              </a:spcBef>
              <a:spcAft>
                <a:spcPct val="0"/>
              </a:spcAft>
              <a:buClr>
                <a:srgbClr val="000000"/>
              </a:buClr>
              <a:buSzPct val="60000"/>
              <a:buFont typeface="Wingdings" panose="05000000000000000000" pitchFamily="2" charset="2"/>
              <a:buChar char="n"/>
            </a:pPr>
            <a:r>
              <a:rPr lang="en-US" sz="1800" dirty="0">
                <a:latin typeface="+mn-lt"/>
                <a:ea typeface="+mn-ea"/>
                <a:cs typeface="+mn-ea"/>
                <a:sym typeface="+mn-lt"/>
              </a:rPr>
              <a:t>Abstract</a:t>
            </a:r>
          </a:p>
          <a:p>
            <a:pPr marL="654050" lvl="1" indent="-252413" defTabSz="801688" fontAlgn="base">
              <a:spcBef>
                <a:spcPct val="30000"/>
              </a:spcBef>
              <a:spcAft>
                <a:spcPct val="0"/>
              </a:spcAft>
              <a:buClr>
                <a:srgbClr val="000000"/>
              </a:buClr>
              <a:buSzPct val="50000"/>
              <a:buFont typeface="Wingdings" pitchFamily="2" charset="2"/>
              <a:buChar char="p"/>
            </a:pPr>
            <a:r>
              <a:rPr lang="en-US" sz="1800" dirty="0">
                <a:solidFill>
                  <a:srgbClr val="FFFFFF">
                    <a:lumMod val="50000"/>
                  </a:srgbClr>
                </a:solidFill>
                <a:latin typeface="+mn-lt"/>
                <a:ea typeface="+mn-ea"/>
                <a:cs typeface="+mn-ea"/>
                <a:sym typeface="+mn-lt"/>
              </a:rPr>
              <a:t>Conversion Equipment</a:t>
            </a:r>
          </a:p>
          <a:p>
            <a:pPr marL="654050" lvl="1" indent="-252413" defTabSz="801688" fontAlgn="base">
              <a:spcBef>
                <a:spcPct val="30000"/>
              </a:spcBef>
              <a:spcAft>
                <a:spcPct val="0"/>
              </a:spcAft>
              <a:buClr>
                <a:srgbClr val="000000"/>
              </a:buClr>
              <a:buSzPct val="50000"/>
              <a:buFont typeface="Wingdings" pitchFamily="2" charset="2"/>
              <a:buChar char="p"/>
            </a:pPr>
            <a:r>
              <a:rPr lang="en-US" sz="1800" dirty="0">
                <a:solidFill>
                  <a:srgbClr val="FFFFFF">
                    <a:lumMod val="50000"/>
                  </a:srgbClr>
                </a:solidFill>
                <a:latin typeface="+mn-lt"/>
                <a:ea typeface="+mn-ea"/>
                <a:cs typeface="+mn-ea"/>
                <a:sym typeface="+mn-lt"/>
              </a:rPr>
              <a:t>Control Equipment</a:t>
            </a:r>
          </a:p>
          <a:p>
            <a:pPr marL="654050" lvl="1" indent="-252413" defTabSz="801688" fontAlgn="base">
              <a:spcBef>
                <a:spcPct val="30000"/>
              </a:spcBef>
              <a:spcAft>
                <a:spcPct val="0"/>
              </a:spcAft>
              <a:buClr>
                <a:srgbClr val="000000"/>
              </a:buClr>
              <a:buSzPct val="50000"/>
              <a:buFont typeface="Wingdings" pitchFamily="2" charset="2"/>
              <a:buChar char="p"/>
            </a:pPr>
            <a:r>
              <a:rPr lang="en-US" sz="1800" dirty="0">
                <a:solidFill>
                  <a:srgbClr val="FFFFFF">
                    <a:lumMod val="50000"/>
                  </a:srgbClr>
                </a:solidFill>
                <a:latin typeface="+mn-lt"/>
                <a:ea typeface="+mn-ea"/>
                <a:cs typeface="+mn-ea"/>
                <a:sym typeface="+mn-lt"/>
              </a:rPr>
              <a:t>Auxiliary Materials</a:t>
            </a:r>
          </a:p>
          <a:p>
            <a:pPr marL="457200" lvl="1" indent="-457200" algn="just" defTabSz="801367">
              <a:spcBef>
                <a:spcPct val="30000"/>
              </a:spcBef>
              <a:spcAft>
                <a:spcPct val="0"/>
              </a:spcAft>
              <a:buClr>
                <a:srgbClr val="000000"/>
              </a:buClr>
              <a:buFont typeface="+mj-lt"/>
              <a:buAutoNum type="arabicPeriod" startAt="4"/>
            </a:pPr>
            <a:r>
              <a:rPr lang="en-US" sz="2199" dirty="0">
                <a:solidFill>
                  <a:srgbClr val="777777"/>
                </a:solidFill>
                <a:latin typeface="+mn-lt"/>
                <a:ea typeface="+mn-ea"/>
                <a:cs typeface="+mn-ea"/>
                <a:sym typeface="+mn-lt"/>
              </a:rPr>
              <a:t>Common Grounding Systems</a:t>
            </a:r>
          </a:p>
        </p:txBody>
      </p:sp>
    </p:spTree>
    <p:extLst>
      <p:ext uri="{BB962C8B-B14F-4D97-AF65-F5344CB8AC3E}">
        <p14:creationId xmlns:p14="http://schemas.microsoft.com/office/powerpoint/2010/main" val="32671744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r>
              <a:rPr lang="en-US">
                <a:latin typeface="+mn-lt"/>
                <a:ea typeface="+mn-ea"/>
                <a:cs typeface="+mn-ea"/>
                <a:sym typeface="+mn-lt"/>
              </a:rPr>
              <a:t>LV Power Distribution Equipment</a:t>
            </a:r>
          </a:p>
        </p:txBody>
      </p:sp>
      <p:sp>
        <p:nvSpPr>
          <p:cNvPr id="2" name="文本占位符 1"/>
          <p:cNvSpPr>
            <a:spLocks noGrp="1"/>
          </p:cNvSpPr>
          <p:nvPr>
            <p:ph type="body" sz="quarter" idx="10"/>
          </p:nvPr>
        </p:nvSpPr>
        <p:spPr/>
        <p:txBody>
          <a:bodyPr/>
          <a:lstStyle/>
          <a:p>
            <a:r>
              <a:rPr lang="en-US" sz="1800" dirty="0">
                <a:latin typeface="+mn-lt"/>
                <a:ea typeface="+mn-ea"/>
                <a:cs typeface="+mn-ea"/>
                <a:sym typeface="+mn-lt"/>
              </a:rPr>
              <a:t>Definition</a:t>
            </a:r>
          </a:p>
          <a:p>
            <a:pPr lvl="1"/>
            <a:r>
              <a:rPr lang="en-US" sz="1600" dirty="0">
                <a:latin typeface="+mn-lt"/>
                <a:ea typeface="+mn-ea"/>
                <a:cs typeface="+mn-ea"/>
                <a:sym typeface="+mn-lt"/>
              </a:rPr>
              <a:t>Based on the usage requirements and control signals, the LV power distribution equipment can connect and disconnect the circuits with the rated voltage of 1000 V AC or 1500 V DC or below using one or more components manually or automatically to control, adjust, convert, detect, and protect the controlled objects in the circuit.</a:t>
            </a:r>
          </a:p>
          <a:p>
            <a:r>
              <a:rPr lang="en-US" sz="1800" dirty="0">
                <a:latin typeface="+mn-lt"/>
                <a:ea typeface="+mn-ea"/>
                <a:cs typeface="+mn-ea"/>
                <a:sym typeface="+mn-lt"/>
              </a:rPr>
              <a:t>Common equipment</a:t>
            </a:r>
          </a:p>
          <a:p>
            <a:pPr lvl="1"/>
            <a:r>
              <a:rPr lang="en-US" sz="1600" dirty="0">
                <a:latin typeface="+mn-lt"/>
                <a:ea typeface="+mn-ea"/>
                <a:cs typeface="+mn-ea"/>
                <a:sym typeface="+mn-lt"/>
              </a:rPr>
              <a:t>Conversion equipment: transformer and diesel generator (DG)</a:t>
            </a:r>
          </a:p>
          <a:p>
            <a:pPr lvl="1"/>
            <a:r>
              <a:rPr lang="en-US" sz="1600" dirty="0">
                <a:latin typeface="+mn-lt"/>
                <a:ea typeface="+mn-ea"/>
                <a:cs typeface="+mn-ea"/>
                <a:sym typeface="+mn-lt"/>
              </a:rPr>
              <a:t>Control equipment: power distribution frame (PDF), circuit breaker, and fuse</a:t>
            </a:r>
          </a:p>
          <a:p>
            <a:pPr lvl="1"/>
            <a:r>
              <a:rPr lang="en-US" sz="1600" dirty="0">
                <a:latin typeface="+mn-lt"/>
                <a:ea typeface="+mn-ea"/>
                <a:cs typeface="+mn-ea"/>
                <a:sym typeface="+mn-lt"/>
              </a:rPr>
              <a:t>Auxiliary materials: cables</a:t>
            </a:r>
          </a:p>
        </p:txBody>
      </p:sp>
      <p:pic>
        <p:nvPicPr>
          <p:cNvPr id="23557"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55222" y="3153886"/>
            <a:ext cx="2865070" cy="2637314"/>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82139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dirty="0">
                <a:latin typeface="+mn-lt"/>
                <a:ea typeface="+mn-ea"/>
                <a:cs typeface="+mn-ea"/>
                <a:sym typeface="+mn-lt"/>
              </a:rPr>
              <a:t>Basic Knowledge of Power Distribution</a:t>
            </a:r>
          </a:p>
        </p:txBody>
      </p:sp>
      <p:sp>
        <p:nvSpPr>
          <p:cNvPr id="2" name="文本占位符 1"/>
          <p:cNvSpPr>
            <a:spLocks noGrp="1"/>
          </p:cNvSpPr>
          <p:nvPr>
            <p:ph type="body" sz="quarter" idx="10"/>
          </p:nvPr>
        </p:nvSpPr>
        <p:spPr/>
        <p:txBody>
          <a:bodyPr/>
          <a:lstStyle/>
          <a:p>
            <a:endParaRPr lang="zh-CN" altLang="en-US">
              <a:latin typeface="+mn-lt"/>
              <a:ea typeface="+mn-ea"/>
              <a:cs typeface="+mn-ea"/>
              <a:sym typeface="+mn-lt"/>
            </a:endParaRPr>
          </a:p>
        </p:txBody>
      </p:sp>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endParaRPr lang="zh-CN" altLang="en-US">
              <a:cs typeface="+mn-ea"/>
              <a:sym typeface="+mn-lt"/>
            </a:endParaRPr>
          </a:p>
        </p:txBody>
      </p:sp>
    </p:spTree>
    <p:extLst>
      <p:ext uri="{BB962C8B-B14F-4D97-AF65-F5344CB8AC3E}">
        <p14:creationId xmlns:p14="http://schemas.microsoft.com/office/powerpoint/2010/main" val="16456859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419100" indent="-419100" eaLnBrk="1" hangingPunct="1">
              <a:buClr>
                <a:srgbClr val="000000"/>
              </a:buClr>
              <a:buFont typeface="Arial" panose="020B0604020202020204" pitchFamily="34" charset="0"/>
              <a:buAutoNum type="arabicPeriod"/>
            </a:pPr>
            <a:r>
              <a:rPr lang="en-US" dirty="0">
                <a:solidFill>
                  <a:srgbClr val="777777"/>
                </a:solidFill>
                <a:latin typeface="+mn-lt"/>
                <a:ea typeface="+mn-ea"/>
                <a:cs typeface="+mn-ea"/>
                <a:sym typeface="+mn-lt"/>
              </a:rPr>
              <a:t>Power Distribution System Overview</a:t>
            </a:r>
          </a:p>
          <a:p>
            <a:pPr marL="419100" indent="-419100" eaLnBrk="1" hangingPunct="1">
              <a:buClr>
                <a:srgbClr val="000000"/>
              </a:buClr>
              <a:buFont typeface="Arial" panose="020B0604020202020204" pitchFamily="34" charset="0"/>
              <a:buAutoNum type="arabicPeriod"/>
            </a:pPr>
            <a:r>
              <a:rPr lang="en-US" dirty="0">
                <a:solidFill>
                  <a:srgbClr val="777777"/>
                </a:solidFill>
                <a:latin typeface="+mn-lt"/>
                <a:ea typeface="+mn-ea"/>
                <a:cs typeface="+mn-ea"/>
                <a:sym typeface="+mn-lt"/>
              </a:rPr>
              <a:t>Basic Concepts of the Power Distribution System</a:t>
            </a:r>
          </a:p>
          <a:p>
            <a:pPr marL="419100" indent="-419100" eaLnBrk="1" hangingPunct="1">
              <a:buClr>
                <a:srgbClr val="000000"/>
              </a:buClr>
              <a:buFont typeface="Arial" panose="020B0604020202020204" pitchFamily="34" charset="0"/>
              <a:buAutoNum type="arabicPeriod"/>
            </a:pPr>
            <a:r>
              <a:rPr lang="en-US" b="1" dirty="0">
                <a:solidFill>
                  <a:srgbClr val="000000"/>
                </a:solidFill>
                <a:latin typeface="+mn-lt"/>
                <a:ea typeface="+mn-ea"/>
                <a:cs typeface="+mn-ea"/>
                <a:sym typeface="+mn-lt"/>
              </a:rPr>
              <a:t>Common LV Electrical Equipment</a:t>
            </a:r>
          </a:p>
          <a:p>
            <a:pPr marL="654050" lvl="1" indent="-252413" defTabSz="801688" fontAlgn="base">
              <a:spcBef>
                <a:spcPct val="30000"/>
              </a:spcBef>
              <a:spcAft>
                <a:spcPct val="0"/>
              </a:spcAft>
              <a:buClr>
                <a:srgbClr val="000000"/>
              </a:buClr>
              <a:buSzPct val="50000"/>
              <a:buFont typeface="Wingdings" pitchFamily="2" charset="2"/>
              <a:buChar char="p"/>
            </a:pPr>
            <a:r>
              <a:rPr lang="en-US" sz="1800" dirty="0">
                <a:solidFill>
                  <a:srgbClr val="FFFFFF">
                    <a:lumMod val="50000"/>
                  </a:srgbClr>
                </a:solidFill>
                <a:latin typeface="+mn-lt"/>
                <a:ea typeface="+mn-ea"/>
                <a:cs typeface="+mn-ea"/>
                <a:sym typeface="+mn-lt"/>
              </a:rPr>
              <a:t>Abstract</a:t>
            </a:r>
          </a:p>
          <a:p>
            <a:pPr marL="687387" lvl="1" indent="-285750" defTabSz="801688" fontAlgn="base">
              <a:spcBef>
                <a:spcPct val="30000"/>
              </a:spcBef>
              <a:spcAft>
                <a:spcPct val="0"/>
              </a:spcAft>
              <a:buClr>
                <a:srgbClr val="000000"/>
              </a:buClr>
              <a:buSzPct val="60000"/>
              <a:buFont typeface="Wingdings" panose="05000000000000000000" pitchFamily="2" charset="2"/>
              <a:buChar char="n"/>
            </a:pPr>
            <a:r>
              <a:rPr lang="en-US" sz="1800" dirty="0">
                <a:latin typeface="+mn-lt"/>
                <a:ea typeface="+mn-ea"/>
                <a:cs typeface="+mn-ea"/>
                <a:sym typeface="+mn-lt"/>
              </a:rPr>
              <a:t>Conversion Equipment</a:t>
            </a:r>
          </a:p>
          <a:p>
            <a:pPr marL="654050" lvl="1" indent="-252413" defTabSz="801688" fontAlgn="base">
              <a:spcBef>
                <a:spcPct val="30000"/>
              </a:spcBef>
              <a:spcAft>
                <a:spcPct val="0"/>
              </a:spcAft>
              <a:buClr>
                <a:srgbClr val="000000"/>
              </a:buClr>
              <a:buSzPct val="50000"/>
              <a:buFont typeface="Wingdings" pitchFamily="2" charset="2"/>
              <a:buChar char="p"/>
            </a:pPr>
            <a:r>
              <a:rPr lang="en-US" sz="1800" dirty="0">
                <a:solidFill>
                  <a:srgbClr val="FFFFFF">
                    <a:lumMod val="50000"/>
                  </a:srgbClr>
                </a:solidFill>
                <a:latin typeface="+mn-lt"/>
                <a:ea typeface="+mn-ea"/>
                <a:cs typeface="+mn-ea"/>
                <a:sym typeface="+mn-lt"/>
              </a:rPr>
              <a:t>Control equipment</a:t>
            </a:r>
          </a:p>
          <a:p>
            <a:pPr marL="654050" lvl="1" indent="-252413" defTabSz="801688" fontAlgn="base">
              <a:spcBef>
                <a:spcPct val="30000"/>
              </a:spcBef>
              <a:spcAft>
                <a:spcPct val="0"/>
              </a:spcAft>
              <a:buClr>
                <a:srgbClr val="000000"/>
              </a:buClr>
              <a:buSzPct val="50000"/>
              <a:buFont typeface="Wingdings" pitchFamily="2" charset="2"/>
              <a:buChar char="p"/>
            </a:pPr>
            <a:r>
              <a:rPr lang="en-US" sz="1800" dirty="0">
                <a:solidFill>
                  <a:srgbClr val="FFFFFF">
                    <a:lumMod val="50000"/>
                  </a:srgbClr>
                </a:solidFill>
                <a:latin typeface="+mn-lt"/>
                <a:ea typeface="+mn-ea"/>
                <a:cs typeface="+mn-ea"/>
                <a:sym typeface="+mn-lt"/>
              </a:rPr>
              <a:t>Auxiliary materials</a:t>
            </a:r>
          </a:p>
          <a:p>
            <a:pPr marL="457200" lvl="1" indent="-457200" algn="just" defTabSz="801367">
              <a:spcBef>
                <a:spcPct val="30000"/>
              </a:spcBef>
              <a:spcAft>
                <a:spcPct val="0"/>
              </a:spcAft>
              <a:buClr>
                <a:srgbClr val="000000"/>
              </a:buClr>
              <a:buFont typeface="+mj-lt"/>
              <a:buAutoNum type="arabicPeriod" startAt="4"/>
            </a:pPr>
            <a:r>
              <a:rPr lang="en-US" sz="2199" dirty="0">
                <a:solidFill>
                  <a:srgbClr val="777777"/>
                </a:solidFill>
                <a:latin typeface="+mn-lt"/>
                <a:ea typeface="+mn-ea"/>
                <a:cs typeface="+mn-ea"/>
                <a:sym typeface="+mn-lt"/>
              </a:rPr>
              <a:t>Common Grounding </a:t>
            </a:r>
            <a:r>
              <a:rPr lang="en-US" sz="2199" dirty="0" smtClean="0">
                <a:solidFill>
                  <a:srgbClr val="777777"/>
                </a:solidFill>
                <a:latin typeface="+mn-lt"/>
                <a:ea typeface="+mn-ea"/>
                <a:cs typeface="+mn-ea"/>
                <a:sym typeface="+mn-lt"/>
              </a:rPr>
              <a:t>Systems</a:t>
            </a:r>
            <a:endParaRPr lang="en-US" sz="2199" dirty="0">
              <a:solidFill>
                <a:srgbClr val="777777"/>
              </a:solidFill>
              <a:latin typeface="+mn-lt"/>
              <a:ea typeface="+mn-ea"/>
              <a:cs typeface="+mn-ea"/>
              <a:sym typeface="+mn-lt"/>
            </a:endParaRPr>
          </a:p>
        </p:txBody>
      </p:sp>
    </p:spTree>
    <p:extLst>
      <p:ext uri="{BB962C8B-B14F-4D97-AF65-F5344CB8AC3E}">
        <p14:creationId xmlns:p14="http://schemas.microsoft.com/office/powerpoint/2010/main" val="32227215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latin typeface="+mn-lt"/>
                <a:ea typeface="+mn-ea"/>
                <a:cs typeface="+mn-ea"/>
                <a:sym typeface="+mn-lt"/>
              </a:rPr>
              <a:t>Transformer</a:t>
            </a:r>
            <a:endParaRPr lang="en-US">
              <a:latin typeface="+mn-lt"/>
              <a:ea typeface="+mn-ea"/>
              <a:cs typeface="+mn-ea"/>
              <a:sym typeface="+mn-lt"/>
            </a:endParaRPr>
          </a:p>
        </p:txBody>
      </p:sp>
      <p:sp>
        <p:nvSpPr>
          <p:cNvPr id="3" name="文本占位符 2"/>
          <p:cNvSpPr>
            <a:spLocks noGrp="1"/>
          </p:cNvSpPr>
          <p:nvPr>
            <p:ph type="body" sz="quarter" idx="10"/>
          </p:nvPr>
        </p:nvSpPr>
        <p:spPr/>
        <p:txBody>
          <a:bodyPr/>
          <a:lstStyle/>
          <a:p>
            <a:r>
              <a:rPr lang="en-US" sz="1600" dirty="0" smtClean="0">
                <a:latin typeface="+mn-lt"/>
                <a:ea typeface="+mn-ea"/>
                <a:cs typeface="+mn-ea"/>
                <a:sym typeface="+mn-lt"/>
              </a:rPr>
              <a:t>A transformer consists of an iron core and two or more coils (windings) with different numbers of turns wound around the iron core.</a:t>
            </a:r>
          </a:p>
          <a:p>
            <a:r>
              <a:rPr lang="en-US" sz="1600" dirty="0" smtClean="0">
                <a:latin typeface="+mn-lt"/>
                <a:ea typeface="+mn-ea"/>
                <a:cs typeface="+mn-ea"/>
                <a:sym typeface="+mn-lt"/>
              </a:rPr>
              <a:t>In a data center, the transformer converts the 10 kV/20 kV voltage on the power grid side into 400 V voltage for equipment.</a:t>
            </a:r>
          </a:p>
          <a:p>
            <a:r>
              <a:rPr lang="en-US" sz="1600" dirty="0" smtClean="0">
                <a:latin typeface="+mn-lt"/>
                <a:ea typeface="+mn-ea"/>
                <a:cs typeface="+mn-ea"/>
                <a:sym typeface="+mn-lt"/>
              </a:rPr>
              <a:t>Common transformer types:</a:t>
            </a:r>
          </a:p>
          <a:p>
            <a:pPr lvl="1"/>
            <a:r>
              <a:rPr lang="en-US" sz="1400" dirty="0" smtClean="0">
                <a:latin typeface="+mn-lt"/>
                <a:ea typeface="+mn-ea"/>
                <a:cs typeface="+mn-ea"/>
                <a:sym typeface="+mn-lt"/>
              </a:rPr>
              <a:t>Common oil-immersed transformer: applies to substations in normal environments.</a:t>
            </a:r>
          </a:p>
          <a:p>
            <a:pPr lvl="1"/>
            <a:r>
              <a:rPr lang="en-US" sz="1400" dirty="0" smtClean="0">
                <a:latin typeface="+mn-lt"/>
                <a:ea typeface="+mn-ea"/>
                <a:cs typeface="+mn-ea"/>
                <a:sym typeface="+mn-lt"/>
              </a:rPr>
              <a:t>Dry-type transformer: applies to places with high fireproof requirements or substations in damp and dusty environments.</a:t>
            </a:r>
            <a:endParaRPr lang="en-US" sz="1400" dirty="0">
              <a:latin typeface="+mn-lt"/>
              <a:ea typeface="+mn-ea"/>
              <a:cs typeface="+mn-ea"/>
              <a:sym typeface="+mn-lt"/>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9740" y="3789316"/>
            <a:ext cx="2522482" cy="2134020"/>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9595" y="3833731"/>
            <a:ext cx="2515900" cy="2093825"/>
          </a:xfrm>
          <a:prstGeom prst="rect">
            <a:avLst/>
          </a:prstGeom>
        </p:spPr>
      </p:pic>
      <p:sp>
        <p:nvSpPr>
          <p:cNvPr id="5" name="文本框 4"/>
          <p:cNvSpPr txBox="1"/>
          <p:nvPr/>
        </p:nvSpPr>
        <p:spPr>
          <a:xfrm>
            <a:off x="3081793" y="5915739"/>
            <a:ext cx="1189749" cy="307777"/>
          </a:xfrm>
          <a:prstGeom prst="rect">
            <a:avLst/>
          </a:prstGeom>
          <a:noFill/>
        </p:spPr>
        <p:txBody>
          <a:bodyPr wrap="none" rtlCol="0">
            <a:spAutoFit/>
          </a:bodyPr>
          <a:lstStyle/>
          <a:p>
            <a:pPr algn="ctr"/>
            <a:r>
              <a:rPr lang="en-US" sz="1400">
                <a:cs typeface="+mn-ea"/>
                <a:sym typeface="+mn-lt"/>
              </a:rPr>
              <a:t>Transformer</a:t>
            </a:r>
          </a:p>
        </p:txBody>
      </p:sp>
      <p:sp>
        <p:nvSpPr>
          <p:cNvPr id="7" name="文本框 6"/>
          <p:cNvSpPr txBox="1"/>
          <p:nvPr/>
        </p:nvSpPr>
        <p:spPr>
          <a:xfrm>
            <a:off x="6225277" y="5949130"/>
            <a:ext cx="1975221" cy="307777"/>
          </a:xfrm>
          <a:prstGeom prst="rect">
            <a:avLst/>
          </a:prstGeom>
          <a:noFill/>
        </p:spPr>
        <p:txBody>
          <a:bodyPr wrap="none" rtlCol="0">
            <a:spAutoFit/>
          </a:bodyPr>
          <a:lstStyle/>
          <a:p>
            <a:pPr algn="ctr"/>
            <a:r>
              <a:rPr lang="en-US" sz="1400" dirty="0">
                <a:cs typeface="+mn-ea"/>
                <a:sym typeface="+mn-lt"/>
              </a:rPr>
              <a:t>Transformer structure</a:t>
            </a:r>
          </a:p>
        </p:txBody>
      </p:sp>
    </p:spTree>
    <p:extLst>
      <p:ext uri="{BB962C8B-B14F-4D97-AF65-F5344CB8AC3E}">
        <p14:creationId xmlns:p14="http://schemas.microsoft.com/office/powerpoint/2010/main" val="8465571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ea typeface="+mn-ea"/>
                <a:cs typeface="+mn-ea"/>
                <a:sym typeface="+mn-lt"/>
              </a:rPr>
              <a:t>DG</a:t>
            </a:r>
          </a:p>
        </p:txBody>
      </p:sp>
      <p:sp>
        <p:nvSpPr>
          <p:cNvPr id="3" name="文本占位符 2"/>
          <p:cNvSpPr>
            <a:spLocks noGrp="1"/>
          </p:cNvSpPr>
          <p:nvPr>
            <p:ph type="body" sz="quarter" idx="10"/>
          </p:nvPr>
        </p:nvSpPr>
        <p:spPr/>
        <p:txBody>
          <a:bodyPr/>
          <a:lstStyle/>
          <a:p>
            <a:r>
              <a:rPr lang="en-US" sz="1600" dirty="0">
                <a:latin typeface="+mn-lt"/>
                <a:ea typeface="+mn-ea"/>
                <a:cs typeface="+mn-ea"/>
                <a:sym typeface="+mn-lt"/>
              </a:rPr>
              <a:t>A DG is a combination of a diesel engine and a generator (usually an AC generator) to generate power in cases of a mains outage</a:t>
            </a:r>
          </a:p>
          <a:p>
            <a:r>
              <a:rPr lang="en-US" sz="1600" dirty="0">
                <a:latin typeface="+mn-lt"/>
                <a:ea typeface="+mn-ea"/>
                <a:cs typeface="+mn-ea"/>
                <a:sym typeface="+mn-lt"/>
              </a:rPr>
              <a:t>The DG starts and burns diesel fuel to convert chemical energy into power, ensuring normal operation of the data center.</a:t>
            </a:r>
          </a:p>
          <a:p>
            <a:r>
              <a:rPr lang="en-US" sz="1600" dirty="0">
                <a:latin typeface="+mn-lt"/>
                <a:ea typeface="+mn-ea"/>
                <a:cs typeface="+mn-ea"/>
                <a:sym typeface="+mn-lt"/>
              </a:rPr>
              <a:t>The whole set is generally composed of a diesel engine, generator, control box, fuel tank, battery for starting and controlling, protection equipment, emergency cabinet, and so on.</a:t>
            </a:r>
          </a:p>
        </p:txBody>
      </p:sp>
      <p:sp>
        <p:nvSpPr>
          <p:cNvPr id="4" name="Rectangle 4"/>
          <p:cNvSpPr>
            <a:spLocks noChangeArrowheads="1"/>
          </p:cNvSpPr>
          <p:nvPr/>
        </p:nvSpPr>
        <p:spPr bwMode="auto">
          <a:xfrm>
            <a:off x="2795120" y="4073238"/>
            <a:ext cx="1683772" cy="1242760"/>
          </a:xfrm>
          <a:prstGeom prst="rect">
            <a:avLst/>
          </a:prstGeom>
          <a:solidFill>
            <a:srgbClr val="FFFF99"/>
          </a:solidFill>
          <a:ln w="9525">
            <a:solidFill>
              <a:schemeClr val="tx1"/>
            </a:solidFill>
            <a:miter lim="800000"/>
          </a:ln>
        </p:spPr>
        <p:txBody>
          <a:bodyPr wrap="none" anchor="ctr"/>
          <a:lstStyle>
            <a:lvl1pPr>
              <a:spcBef>
                <a:spcPct val="20000"/>
              </a:spcBef>
              <a:buChar char="•"/>
              <a:defRPr sz="3200">
                <a:solidFill>
                  <a:schemeClr val="tx1"/>
                </a:solidFill>
                <a:latin typeface="Arial" pitchFamily="34" charset="0"/>
              </a:defRPr>
            </a:lvl1pPr>
            <a:lvl2pPr marL="742950" indent="-285750">
              <a:spcBef>
                <a:spcPct val="20000"/>
              </a:spcBef>
              <a:buChar char="–"/>
              <a:defRPr sz="2800">
                <a:solidFill>
                  <a:schemeClr val="tx1"/>
                </a:solidFill>
                <a:latin typeface="Arial" pitchFamily="34" charset="0"/>
              </a:defRPr>
            </a:lvl2pPr>
            <a:lvl3pPr marL="1143000" indent="-228600">
              <a:spcBef>
                <a:spcPct val="20000"/>
              </a:spcBef>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pPr>
            <a:endParaRPr kumimoji="1" lang="zh-CN" altLang="en-US" sz="2400">
              <a:solidFill>
                <a:srgbClr val="000000"/>
              </a:solidFill>
              <a:latin typeface="+mn-lt"/>
              <a:cs typeface="+mn-ea"/>
              <a:sym typeface="+mn-lt"/>
            </a:endParaRPr>
          </a:p>
        </p:txBody>
      </p:sp>
      <p:sp>
        <p:nvSpPr>
          <p:cNvPr id="5" name="Rectangle 5"/>
          <p:cNvSpPr>
            <a:spLocks noChangeArrowheads="1"/>
          </p:cNvSpPr>
          <p:nvPr/>
        </p:nvSpPr>
        <p:spPr bwMode="auto">
          <a:xfrm>
            <a:off x="1927556" y="3679927"/>
            <a:ext cx="867564" cy="1623510"/>
          </a:xfrm>
          <a:prstGeom prst="rect">
            <a:avLst/>
          </a:prstGeom>
          <a:solidFill>
            <a:schemeClr val="accent3">
              <a:lumMod val="65000"/>
            </a:schemeClr>
          </a:solidFill>
          <a:ln w="9525">
            <a:solidFill>
              <a:schemeClr val="tx1"/>
            </a:solidFill>
            <a:miter lim="800000"/>
          </a:ln>
        </p:spPr>
        <p:txBody>
          <a:bodyPr wrap="none" anchor="ctr"/>
          <a:lstStyle>
            <a:lvl1pPr>
              <a:spcBef>
                <a:spcPct val="20000"/>
              </a:spcBef>
              <a:buChar char="•"/>
              <a:defRPr sz="3200">
                <a:solidFill>
                  <a:schemeClr val="tx1"/>
                </a:solidFill>
                <a:latin typeface="Arial" pitchFamily="34" charset="0"/>
              </a:defRPr>
            </a:lvl1pPr>
            <a:lvl2pPr marL="742950" indent="-285750">
              <a:spcBef>
                <a:spcPct val="20000"/>
              </a:spcBef>
              <a:buChar char="–"/>
              <a:defRPr sz="2800">
                <a:solidFill>
                  <a:schemeClr val="tx1"/>
                </a:solidFill>
                <a:latin typeface="Arial" pitchFamily="34" charset="0"/>
              </a:defRPr>
            </a:lvl2pPr>
            <a:lvl3pPr marL="1143000" indent="-228600">
              <a:spcBef>
                <a:spcPct val="20000"/>
              </a:spcBef>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pPr>
            <a:r>
              <a:rPr lang="en-US" sz="2800" b="1">
                <a:solidFill>
                  <a:schemeClr val="accent5">
                    <a:lumMod val="50000"/>
                  </a:schemeClr>
                </a:solidFill>
                <a:latin typeface="+mn-lt"/>
                <a:cs typeface="+mn-ea"/>
                <a:sym typeface="+mn-lt"/>
              </a:rPr>
              <a:t> </a:t>
            </a:r>
          </a:p>
        </p:txBody>
      </p:sp>
      <p:sp>
        <p:nvSpPr>
          <p:cNvPr id="6" name="Rectangle 6"/>
          <p:cNvSpPr>
            <a:spLocks noChangeArrowheads="1"/>
          </p:cNvSpPr>
          <p:nvPr/>
        </p:nvSpPr>
        <p:spPr bwMode="auto">
          <a:xfrm>
            <a:off x="4471166" y="4362394"/>
            <a:ext cx="1709106" cy="940040"/>
          </a:xfrm>
          <a:prstGeom prst="rect">
            <a:avLst/>
          </a:prstGeom>
          <a:solidFill>
            <a:srgbClr val="FFFF99"/>
          </a:solidFill>
          <a:ln w="9525">
            <a:solidFill>
              <a:schemeClr val="tx1"/>
            </a:solidFill>
            <a:miter lim="800000"/>
          </a:ln>
        </p:spPr>
        <p:txBody>
          <a:bodyPr wrap="none" anchor="ctr"/>
          <a:lstStyle>
            <a:lvl1pPr>
              <a:spcBef>
                <a:spcPct val="20000"/>
              </a:spcBef>
              <a:buChar char="•"/>
              <a:defRPr sz="3200">
                <a:solidFill>
                  <a:schemeClr val="tx1"/>
                </a:solidFill>
                <a:latin typeface="Arial" pitchFamily="34" charset="0"/>
              </a:defRPr>
            </a:lvl1pPr>
            <a:lvl2pPr marL="742950" indent="-285750">
              <a:spcBef>
                <a:spcPct val="20000"/>
              </a:spcBef>
              <a:buChar char="–"/>
              <a:defRPr sz="2800">
                <a:solidFill>
                  <a:schemeClr val="tx1"/>
                </a:solidFill>
                <a:latin typeface="Arial" pitchFamily="34" charset="0"/>
              </a:defRPr>
            </a:lvl2pPr>
            <a:lvl3pPr marL="1143000" indent="-228600">
              <a:spcBef>
                <a:spcPct val="20000"/>
              </a:spcBef>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pPr>
            <a:endParaRPr lang="zh-CN" altLang="en-US" sz="1800">
              <a:latin typeface="+mn-lt"/>
              <a:cs typeface="+mn-ea"/>
              <a:sym typeface="+mn-lt"/>
            </a:endParaRPr>
          </a:p>
        </p:txBody>
      </p:sp>
      <p:sp>
        <p:nvSpPr>
          <p:cNvPr id="7" name="Rectangle 7"/>
          <p:cNvSpPr>
            <a:spLocks noChangeArrowheads="1"/>
          </p:cNvSpPr>
          <p:nvPr/>
        </p:nvSpPr>
        <p:spPr bwMode="auto">
          <a:xfrm>
            <a:off x="6167758" y="3781820"/>
            <a:ext cx="360363" cy="1555902"/>
          </a:xfrm>
          <a:prstGeom prst="rect">
            <a:avLst/>
          </a:prstGeom>
          <a:solidFill>
            <a:schemeClr val="accent3">
              <a:lumMod val="65000"/>
            </a:schemeClr>
          </a:solidFill>
          <a:ln w="9525">
            <a:solidFill>
              <a:schemeClr val="tx1"/>
            </a:solidFill>
            <a:miter lim="800000"/>
          </a:ln>
        </p:spPr>
        <p:txBody>
          <a:bodyPr wrap="none" anchor="ctr"/>
          <a:lstStyle>
            <a:lvl1pPr>
              <a:spcBef>
                <a:spcPct val="20000"/>
              </a:spcBef>
              <a:buChar char="•"/>
              <a:defRPr sz="3200">
                <a:solidFill>
                  <a:schemeClr val="tx1"/>
                </a:solidFill>
                <a:latin typeface="Arial" pitchFamily="34" charset="0"/>
              </a:defRPr>
            </a:lvl1pPr>
            <a:lvl2pPr marL="742950" indent="-285750">
              <a:spcBef>
                <a:spcPct val="20000"/>
              </a:spcBef>
              <a:buChar char="–"/>
              <a:defRPr sz="2800">
                <a:solidFill>
                  <a:schemeClr val="tx1"/>
                </a:solidFill>
                <a:latin typeface="Arial" pitchFamily="34" charset="0"/>
              </a:defRPr>
            </a:lvl2pPr>
            <a:lvl3pPr marL="1143000" indent="-228600">
              <a:spcBef>
                <a:spcPct val="20000"/>
              </a:spcBef>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pPr>
            <a:endParaRPr lang="zh-CN" altLang="en-US" sz="2400" b="1">
              <a:solidFill>
                <a:schemeClr val="hlink"/>
              </a:solidFill>
              <a:latin typeface="+mn-lt"/>
              <a:cs typeface="+mn-ea"/>
              <a:sym typeface="+mn-lt"/>
            </a:endParaRPr>
          </a:p>
        </p:txBody>
      </p:sp>
      <p:sp>
        <p:nvSpPr>
          <p:cNvPr id="8" name="Rectangle 8"/>
          <p:cNvSpPr>
            <a:spLocks noChangeArrowheads="1"/>
          </p:cNvSpPr>
          <p:nvPr/>
        </p:nvSpPr>
        <p:spPr bwMode="auto">
          <a:xfrm>
            <a:off x="6250949" y="3620590"/>
            <a:ext cx="205373" cy="134102"/>
          </a:xfrm>
          <a:prstGeom prst="rect">
            <a:avLst/>
          </a:prstGeom>
          <a:solidFill>
            <a:schemeClr val="accent3">
              <a:lumMod val="65000"/>
            </a:schemeClr>
          </a:solidFill>
          <a:ln w="9525">
            <a:solidFill>
              <a:schemeClr val="tx1"/>
            </a:solidFill>
            <a:miter lim="800000"/>
          </a:ln>
        </p:spPr>
        <p:txBody>
          <a:bodyPr wrap="none" anchor="ctr"/>
          <a:lstStyle>
            <a:lvl1pPr>
              <a:spcBef>
                <a:spcPct val="20000"/>
              </a:spcBef>
              <a:buChar char="•"/>
              <a:defRPr sz="3200">
                <a:solidFill>
                  <a:schemeClr val="tx1"/>
                </a:solidFill>
                <a:latin typeface="Arial" pitchFamily="34" charset="0"/>
              </a:defRPr>
            </a:lvl1pPr>
            <a:lvl2pPr marL="742950" indent="-285750">
              <a:spcBef>
                <a:spcPct val="20000"/>
              </a:spcBef>
              <a:buChar char="–"/>
              <a:defRPr sz="2800">
                <a:solidFill>
                  <a:schemeClr val="tx1"/>
                </a:solidFill>
                <a:latin typeface="Arial" pitchFamily="34" charset="0"/>
              </a:defRPr>
            </a:lvl2pPr>
            <a:lvl3pPr marL="1143000" indent="-228600">
              <a:spcBef>
                <a:spcPct val="20000"/>
              </a:spcBef>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pPr>
            <a:endParaRPr lang="zh-CN" altLang="en-US" sz="1800">
              <a:latin typeface="+mn-lt"/>
              <a:cs typeface="+mn-ea"/>
              <a:sym typeface="+mn-lt"/>
            </a:endParaRPr>
          </a:p>
        </p:txBody>
      </p:sp>
      <p:sp>
        <p:nvSpPr>
          <p:cNvPr id="9" name="Rectangle 9"/>
          <p:cNvSpPr>
            <a:spLocks noChangeArrowheads="1"/>
          </p:cNvSpPr>
          <p:nvPr/>
        </p:nvSpPr>
        <p:spPr bwMode="auto">
          <a:xfrm>
            <a:off x="1927556" y="5315998"/>
            <a:ext cx="4629663" cy="260128"/>
          </a:xfrm>
          <a:prstGeom prst="rect">
            <a:avLst/>
          </a:prstGeom>
          <a:solidFill>
            <a:srgbClr val="474747"/>
          </a:solidFill>
          <a:ln w="9525">
            <a:solidFill>
              <a:schemeClr val="tx1"/>
            </a:solidFill>
            <a:miter lim="800000"/>
          </a:ln>
        </p:spPr>
        <p:txBody>
          <a:bodyPr wrap="none" anchor="ctr"/>
          <a:lstStyle>
            <a:lvl1pPr>
              <a:spcBef>
                <a:spcPct val="20000"/>
              </a:spcBef>
              <a:buChar char="•"/>
              <a:defRPr sz="3200">
                <a:solidFill>
                  <a:schemeClr val="tx1"/>
                </a:solidFill>
                <a:latin typeface="Arial" pitchFamily="34" charset="0"/>
              </a:defRPr>
            </a:lvl1pPr>
            <a:lvl2pPr marL="742950" indent="-285750">
              <a:spcBef>
                <a:spcPct val="20000"/>
              </a:spcBef>
              <a:buChar char="–"/>
              <a:defRPr sz="2800">
                <a:solidFill>
                  <a:schemeClr val="tx1"/>
                </a:solidFill>
                <a:latin typeface="Arial" pitchFamily="34" charset="0"/>
              </a:defRPr>
            </a:lvl2pPr>
            <a:lvl3pPr marL="1143000" indent="-228600">
              <a:spcBef>
                <a:spcPct val="20000"/>
              </a:spcBef>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pPr>
            <a:endParaRPr lang="zh-CN" altLang="en-US" sz="1800">
              <a:latin typeface="+mn-lt"/>
              <a:cs typeface="+mn-ea"/>
              <a:sym typeface="+mn-lt"/>
            </a:endParaRPr>
          </a:p>
        </p:txBody>
      </p:sp>
      <p:sp>
        <p:nvSpPr>
          <p:cNvPr id="10" name="Text Box 10"/>
          <p:cNvSpPr txBox="1">
            <a:spLocks noChangeArrowheads="1"/>
          </p:cNvSpPr>
          <p:nvPr/>
        </p:nvSpPr>
        <p:spPr bwMode="auto">
          <a:xfrm>
            <a:off x="3058293" y="4522832"/>
            <a:ext cx="1295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defRPr>
            </a:lvl1pPr>
            <a:lvl2pPr marL="742950" indent="-285750">
              <a:spcBef>
                <a:spcPct val="20000"/>
              </a:spcBef>
              <a:buChar char="–"/>
              <a:defRPr sz="2800">
                <a:solidFill>
                  <a:schemeClr val="tx1"/>
                </a:solidFill>
                <a:latin typeface="Arial" pitchFamily="34" charset="0"/>
              </a:defRPr>
            </a:lvl2pPr>
            <a:lvl3pPr marL="1143000" indent="-228600">
              <a:spcBef>
                <a:spcPct val="20000"/>
              </a:spcBef>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50000"/>
              </a:spcBef>
              <a:buFontTx/>
              <a:buNone/>
            </a:pPr>
            <a:r>
              <a:rPr kumimoji="1" lang="en-US" sz="2000" b="1">
                <a:solidFill>
                  <a:schemeClr val="accent1">
                    <a:lumMod val="25000"/>
                  </a:schemeClr>
                </a:solidFill>
                <a:latin typeface="+mn-lt"/>
                <a:cs typeface="+mn-ea"/>
                <a:sym typeface="+mn-lt"/>
              </a:rPr>
              <a:t>DG</a:t>
            </a:r>
          </a:p>
        </p:txBody>
      </p:sp>
      <p:sp>
        <p:nvSpPr>
          <p:cNvPr id="11" name="Text Box 11"/>
          <p:cNvSpPr txBox="1">
            <a:spLocks noChangeArrowheads="1"/>
          </p:cNvSpPr>
          <p:nvPr/>
        </p:nvSpPr>
        <p:spPr bwMode="auto">
          <a:xfrm>
            <a:off x="4597857" y="4530362"/>
            <a:ext cx="16530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ctr">
              <a:spcBef>
                <a:spcPct val="50000"/>
              </a:spcBef>
              <a:buFontTx/>
              <a:buNone/>
              <a:defRPr kumimoji="1" sz="2000" b="1">
                <a:solidFill>
                  <a:schemeClr val="accent1">
                    <a:lumMod val="25000"/>
                  </a:schemeClr>
                </a:solidFill>
                <a:latin typeface="方正兰亭黑简体" panose="02000000000000000000" pitchFamily="2" charset="-122"/>
                <a:ea typeface="方正兰亭黑简体" panose="02000000000000000000" pitchFamily="2" charset="-122"/>
              </a:defRPr>
            </a:lvl1pPr>
            <a:lvl2pPr marL="742950" indent="-285750">
              <a:spcBef>
                <a:spcPct val="20000"/>
              </a:spcBef>
              <a:buChar char="–"/>
              <a:defRPr sz="2800">
                <a:latin typeface="Arial" pitchFamily="34" charset="0"/>
              </a:defRPr>
            </a:lvl2pPr>
            <a:lvl3pPr marL="1143000" indent="-228600">
              <a:spcBef>
                <a:spcPct val="20000"/>
              </a:spcBef>
              <a:buChar char="•"/>
              <a:defRPr sz="2400">
                <a:latin typeface="Arial" pitchFamily="34" charset="0"/>
              </a:defRPr>
            </a:lvl3pPr>
            <a:lvl4pPr marL="1600200" indent="-228600">
              <a:spcBef>
                <a:spcPct val="20000"/>
              </a:spcBef>
              <a:buChar char="–"/>
              <a:defRPr sz="2000">
                <a:latin typeface="Arial" pitchFamily="34" charset="0"/>
              </a:defRPr>
            </a:lvl4pPr>
            <a:lvl5pPr marL="2057400" indent="-228600">
              <a:spcBef>
                <a:spcPct val="20000"/>
              </a:spcBef>
              <a:buChar char="»"/>
              <a:defRPr sz="2000">
                <a:latin typeface="Arial" pitchFamily="34" charset="0"/>
              </a:defRPr>
            </a:lvl5pPr>
            <a:lvl6pPr marL="2514600" indent="-228600" eaLnBrk="0" fontAlgn="base" hangingPunct="0">
              <a:spcBef>
                <a:spcPct val="20000"/>
              </a:spcBef>
              <a:spcAft>
                <a:spcPct val="0"/>
              </a:spcAft>
              <a:buChar char="»"/>
              <a:defRPr sz="2000">
                <a:latin typeface="Arial" pitchFamily="34" charset="0"/>
              </a:defRPr>
            </a:lvl6pPr>
            <a:lvl7pPr marL="2971800" indent="-228600" eaLnBrk="0" fontAlgn="base" hangingPunct="0">
              <a:spcBef>
                <a:spcPct val="20000"/>
              </a:spcBef>
              <a:spcAft>
                <a:spcPct val="0"/>
              </a:spcAft>
              <a:buChar char="»"/>
              <a:defRPr sz="2000">
                <a:latin typeface="Arial" pitchFamily="34" charset="0"/>
              </a:defRPr>
            </a:lvl7pPr>
            <a:lvl8pPr marL="3429000" indent="-228600" eaLnBrk="0" fontAlgn="base" hangingPunct="0">
              <a:spcBef>
                <a:spcPct val="20000"/>
              </a:spcBef>
              <a:spcAft>
                <a:spcPct val="0"/>
              </a:spcAft>
              <a:buChar char="»"/>
              <a:defRPr sz="2000">
                <a:latin typeface="Arial" pitchFamily="34" charset="0"/>
              </a:defRPr>
            </a:lvl8pPr>
            <a:lvl9pPr marL="3886200" indent="-228600" eaLnBrk="0" fontAlgn="base" hangingPunct="0">
              <a:spcBef>
                <a:spcPct val="20000"/>
              </a:spcBef>
              <a:spcAft>
                <a:spcPct val="0"/>
              </a:spcAft>
              <a:buChar char="»"/>
              <a:defRPr sz="2000">
                <a:latin typeface="Arial" pitchFamily="34" charset="0"/>
              </a:defRPr>
            </a:lvl9pPr>
          </a:lstStyle>
          <a:p>
            <a:r>
              <a:rPr lang="en-US" dirty="0">
                <a:latin typeface="+mn-lt"/>
                <a:ea typeface="+mn-ea"/>
                <a:cs typeface="+mn-ea"/>
                <a:sym typeface="+mn-lt"/>
              </a:rPr>
              <a:t>Diesel engine</a:t>
            </a:r>
          </a:p>
        </p:txBody>
      </p:sp>
      <p:sp>
        <p:nvSpPr>
          <p:cNvPr id="12" name="矩形 11"/>
          <p:cNvSpPr/>
          <p:nvPr/>
        </p:nvSpPr>
        <p:spPr>
          <a:xfrm>
            <a:off x="1964377" y="4559771"/>
            <a:ext cx="746067" cy="523220"/>
          </a:xfrm>
          <a:prstGeom prst="rect">
            <a:avLst/>
          </a:prstGeom>
        </p:spPr>
        <p:txBody>
          <a:bodyPr wrap="square">
            <a:spAutoFit/>
          </a:bodyPr>
          <a:lstStyle/>
          <a:p>
            <a:r>
              <a:rPr lang="en-US" sz="1400" b="1">
                <a:solidFill>
                  <a:schemeClr val="bg1"/>
                </a:solidFill>
                <a:cs typeface="+mn-ea"/>
                <a:sym typeface="+mn-lt"/>
              </a:rPr>
              <a:t>Heat sink</a:t>
            </a:r>
          </a:p>
        </p:txBody>
      </p:sp>
      <p:pic>
        <p:nvPicPr>
          <p:cNvPr id="13" name="图片 12"/>
          <p:cNvPicPr>
            <a:picLocks noChangeAspect="1"/>
          </p:cNvPicPr>
          <p:nvPr/>
        </p:nvPicPr>
        <p:blipFill>
          <a:blip r:embed="rId3"/>
          <a:stretch>
            <a:fillRect/>
          </a:stretch>
        </p:blipFill>
        <p:spPr>
          <a:xfrm>
            <a:off x="8216987" y="3476051"/>
            <a:ext cx="1453535" cy="2167440"/>
          </a:xfrm>
          <a:prstGeom prst="rect">
            <a:avLst/>
          </a:prstGeom>
        </p:spPr>
      </p:pic>
      <p:sp>
        <p:nvSpPr>
          <p:cNvPr id="14" name="十字箭头 13"/>
          <p:cNvSpPr/>
          <p:nvPr/>
        </p:nvSpPr>
        <p:spPr bwMode="auto">
          <a:xfrm>
            <a:off x="7040043" y="4450923"/>
            <a:ext cx="686288" cy="612068"/>
          </a:xfrm>
          <a:prstGeom prst="quadArrow">
            <a:avLst/>
          </a:prstGeom>
          <a:solidFill>
            <a:srgbClr val="0874C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cs typeface="+mn-ea"/>
              <a:sym typeface="+mn-lt"/>
            </a:endParaRPr>
          </a:p>
        </p:txBody>
      </p:sp>
      <p:sp>
        <p:nvSpPr>
          <p:cNvPr id="15" name="矩形 14"/>
          <p:cNvSpPr/>
          <p:nvPr/>
        </p:nvSpPr>
        <p:spPr>
          <a:xfrm>
            <a:off x="8345673" y="5653352"/>
            <a:ext cx="1140056" cy="307777"/>
          </a:xfrm>
          <a:prstGeom prst="rect">
            <a:avLst/>
          </a:prstGeom>
        </p:spPr>
        <p:txBody>
          <a:bodyPr wrap="none">
            <a:spAutoFit/>
          </a:bodyPr>
          <a:lstStyle/>
          <a:p>
            <a:r>
              <a:rPr lang="en-US" sz="1400" b="1" dirty="0">
                <a:cs typeface="+mn-ea"/>
                <a:sym typeface="+mn-lt"/>
              </a:rPr>
              <a:t>Control box</a:t>
            </a:r>
          </a:p>
        </p:txBody>
      </p:sp>
    </p:spTree>
    <p:extLst>
      <p:ext uri="{BB962C8B-B14F-4D97-AF65-F5344CB8AC3E}">
        <p14:creationId xmlns:p14="http://schemas.microsoft.com/office/powerpoint/2010/main" val="2863011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419100" indent="-419100" eaLnBrk="1" hangingPunct="1">
              <a:buClr>
                <a:srgbClr val="000000"/>
              </a:buClr>
              <a:buFont typeface="Arial" panose="020B0604020202020204" pitchFamily="34" charset="0"/>
              <a:buAutoNum type="arabicPeriod"/>
            </a:pPr>
            <a:r>
              <a:rPr lang="en-US">
                <a:solidFill>
                  <a:srgbClr val="777777"/>
                </a:solidFill>
                <a:latin typeface="+mn-lt"/>
                <a:ea typeface="+mn-ea"/>
                <a:cs typeface="+mn-ea"/>
                <a:sym typeface="+mn-lt"/>
              </a:rPr>
              <a:t>Power Distribution System Overview</a:t>
            </a:r>
          </a:p>
          <a:p>
            <a:pPr marL="419100" indent="-419100" eaLnBrk="1" hangingPunct="1">
              <a:buClr>
                <a:srgbClr val="000000"/>
              </a:buClr>
              <a:buFont typeface="Arial" panose="020B0604020202020204" pitchFamily="34" charset="0"/>
              <a:buAutoNum type="arabicPeriod"/>
            </a:pPr>
            <a:r>
              <a:rPr lang="en-US">
                <a:solidFill>
                  <a:srgbClr val="777777"/>
                </a:solidFill>
                <a:latin typeface="+mn-lt"/>
                <a:ea typeface="+mn-ea"/>
                <a:cs typeface="+mn-ea"/>
                <a:sym typeface="+mn-lt"/>
              </a:rPr>
              <a:t>Basic Concepts of the Power Distribution System</a:t>
            </a:r>
          </a:p>
          <a:p>
            <a:pPr marL="419100" indent="-419100" eaLnBrk="1" hangingPunct="1">
              <a:buClr>
                <a:srgbClr val="000000"/>
              </a:buClr>
              <a:buFont typeface="Arial" panose="020B0604020202020204" pitchFamily="34" charset="0"/>
              <a:buAutoNum type="arabicPeriod"/>
            </a:pPr>
            <a:r>
              <a:rPr lang="en-US" b="1">
                <a:solidFill>
                  <a:srgbClr val="000000"/>
                </a:solidFill>
                <a:latin typeface="+mn-lt"/>
                <a:ea typeface="+mn-ea"/>
                <a:cs typeface="+mn-ea"/>
                <a:sym typeface="+mn-lt"/>
              </a:rPr>
              <a:t>Common LV Electrical Equipment</a:t>
            </a:r>
          </a:p>
          <a:p>
            <a:pPr marL="654050" lvl="1" indent="-252413" defTabSz="801688" fontAlgn="base">
              <a:spcBef>
                <a:spcPct val="30000"/>
              </a:spcBef>
              <a:spcAft>
                <a:spcPct val="0"/>
              </a:spcAft>
              <a:buClr>
                <a:srgbClr val="000000"/>
              </a:buClr>
              <a:buSzPct val="50000"/>
              <a:buFont typeface="Wingdings" pitchFamily="2" charset="2"/>
              <a:buChar char="p"/>
            </a:pPr>
            <a:r>
              <a:rPr lang="en-US" sz="1800">
                <a:solidFill>
                  <a:srgbClr val="FFFFFF">
                    <a:lumMod val="50000"/>
                  </a:srgbClr>
                </a:solidFill>
                <a:latin typeface="+mn-lt"/>
                <a:ea typeface="+mn-ea"/>
                <a:cs typeface="+mn-ea"/>
                <a:sym typeface="+mn-lt"/>
              </a:rPr>
              <a:t>Abstract</a:t>
            </a:r>
          </a:p>
          <a:p>
            <a:pPr marL="654050" lvl="1" indent="-252413" defTabSz="801688" fontAlgn="base">
              <a:spcBef>
                <a:spcPct val="30000"/>
              </a:spcBef>
              <a:spcAft>
                <a:spcPct val="0"/>
              </a:spcAft>
              <a:buClr>
                <a:srgbClr val="000000"/>
              </a:buClr>
              <a:buSzPct val="50000"/>
              <a:buFont typeface="Wingdings" pitchFamily="2" charset="2"/>
              <a:buChar char="p"/>
            </a:pPr>
            <a:r>
              <a:rPr lang="en-US" sz="1800">
                <a:solidFill>
                  <a:srgbClr val="FFFFFF">
                    <a:lumMod val="50000"/>
                  </a:srgbClr>
                </a:solidFill>
                <a:latin typeface="+mn-lt"/>
                <a:ea typeface="+mn-ea"/>
                <a:cs typeface="+mn-ea"/>
                <a:sym typeface="+mn-lt"/>
              </a:rPr>
              <a:t>Conversion Equipment</a:t>
            </a:r>
          </a:p>
          <a:p>
            <a:pPr marL="687387" lvl="1" indent="-285750" defTabSz="801688" fontAlgn="base">
              <a:spcBef>
                <a:spcPct val="30000"/>
              </a:spcBef>
              <a:spcAft>
                <a:spcPct val="0"/>
              </a:spcAft>
              <a:buClr>
                <a:srgbClr val="000000"/>
              </a:buClr>
              <a:buSzPct val="60000"/>
              <a:buFont typeface="Wingdings" panose="05000000000000000000" pitchFamily="2" charset="2"/>
              <a:buChar char="n"/>
            </a:pPr>
            <a:r>
              <a:rPr lang="en-US" sz="1800">
                <a:latin typeface="+mn-lt"/>
                <a:ea typeface="+mn-ea"/>
                <a:cs typeface="+mn-ea"/>
                <a:sym typeface="+mn-lt"/>
              </a:rPr>
              <a:t>Control equipment</a:t>
            </a:r>
          </a:p>
          <a:p>
            <a:pPr marL="654050" lvl="1" indent="-252413" defTabSz="801688" fontAlgn="base">
              <a:spcBef>
                <a:spcPct val="30000"/>
              </a:spcBef>
              <a:spcAft>
                <a:spcPct val="0"/>
              </a:spcAft>
              <a:buClr>
                <a:srgbClr val="000000"/>
              </a:buClr>
              <a:buSzPct val="50000"/>
              <a:buFont typeface="Wingdings" pitchFamily="2" charset="2"/>
              <a:buChar char="p"/>
            </a:pPr>
            <a:r>
              <a:rPr lang="en-US" sz="1800">
                <a:solidFill>
                  <a:srgbClr val="FFFFFF">
                    <a:lumMod val="50000"/>
                  </a:srgbClr>
                </a:solidFill>
                <a:latin typeface="+mn-lt"/>
                <a:ea typeface="+mn-ea"/>
                <a:cs typeface="+mn-ea"/>
                <a:sym typeface="+mn-lt"/>
              </a:rPr>
              <a:t>Auxiliary materials</a:t>
            </a:r>
          </a:p>
          <a:p>
            <a:pPr marL="457200" lvl="1" indent="-457200" algn="just" defTabSz="801367">
              <a:spcBef>
                <a:spcPct val="30000"/>
              </a:spcBef>
              <a:spcAft>
                <a:spcPct val="0"/>
              </a:spcAft>
              <a:buClr>
                <a:srgbClr val="000000"/>
              </a:buClr>
              <a:buFont typeface="+mj-lt"/>
              <a:buAutoNum type="arabicPeriod" startAt="4"/>
            </a:pPr>
            <a:r>
              <a:rPr lang="en-US" sz="2199">
                <a:solidFill>
                  <a:srgbClr val="777777"/>
                </a:solidFill>
                <a:latin typeface="+mn-lt"/>
                <a:ea typeface="+mn-ea"/>
                <a:cs typeface="+mn-ea"/>
                <a:sym typeface="+mn-lt"/>
              </a:rPr>
              <a:t>Common Grounding Systems</a:t>
            </a:r>
          </a:p>
        </p:txBody>
      </p:sp>
    </p:spTree>
    <p:extLst>
      <p:ext uri="{BB962C8B-B14F-4D97-AF65-F5344CB8AC3E}">
        <p14:creationId xmlns:p14="http://schemas.microsoft.com/office/powerpoint/2010/main" val="3902812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ea typeface="+mn-ea"/>
                <a:cs typeface="+mn-ea"/>
                <a:sym typeface="+mn-lt"/>
              </a:rPr>
              <a:t>LV PDF</a:t>
            </a:r>
          </a:p>
        </p:txBody>
      </p:sp>
      <p:sp>
        <p:nvSpPr>
          <p:cNvPr id="3" name="文本占位符 2"/>
          <p:cNvSpPr>
            <a:spLocks noGrp="1"/>
          </p:cNvSpPr>
          <p:nvPr>
            <p:ph type="body" sz="quarter" idx="10"/>
          </p:nvPr>
        </p:nvSpPr>
        <p:spPr/>
        <p:txBody>
          <a:bodyPr/>
          <a:lstStyle/>
          <a:p>
            <a:r>
              <a:rPr lang="en-US" sz="1800" dirty="0">
                <a:latin typeface="+mn-lt"/>
                <a:ea typeface="+mn-ea"/>
                <a:cs typeface="+mn-ea"/>
                <a:sym typeface="+mn-lt"/>
              </a:rPr>
              <a:t>The rated current of the LV PDF is </a:t>
            </a:r>
            <a:r>
              <a:rPr lang="en-US" sz="1800" dirty="0" smtClean="0">
                <a:latin typeface="+mn-lt"/>
                <a:ea typeface="+mn-ea"/>
                <a:cs typeface="+mn-ea"/>
                <a:sym typeface="+mn-lt"/>
              </a:rPr>
              <a:t>50 Hz </a:t>
            </a:r>
            <a:r>
              <a:rPr lang="en-US" altLang="zh-CN" sz="1800" dirty="0" smtClean="0">
                <a:latin typeface="+mn-lt"/>
                <a:ea typeface="+mn-ea"/>
                <a:cs typeface="+mn-ea"/>
                <a:sym typeface="+mn-lt"/>
              </a:rPr>
              <a:t>AC</a:t>
            </a:r>
            <a:r>
              <a:rPr lang="en-US" sz="1800" dirty="0" smtClean="0">
                <a:latin typeface="+mn-lt"/>
                <a:ea typeface="+mn-ea"/>
                <a:cs typeface="+mn-ea"/>
                <a:sym typeface="+mn-lt"/>
              </a:rPr>
              <a:t>. </a:t>
            </a:r>
            <a:r>
              <a:rPr lang="en-US" sz="1800" dirty="0">
                <a:latin typeface="+mn-lt"/>
                <a:ea typeface="+mn-ea"/>
                <a:cs typeface="+mn-ea"/>
                <a:sym typeface="+mn-lt"/>
              </a:rPr>
              <a:t>The power distribution system with a rated voltage of 380 V is used as the driving force for power conversion and control for lighting and power distribution.</a:t>
            </a:r>
          </a:p>
          <a:p>
            <a:r>
              <a:rPr lang="en-US" sz="1800" dirty="0">
                <a:latin typeface="+mn-lt"/>
                <a:ea typeface="+mn-ea"/>
                <a:cs typeface="+mn-ea"/>
                <a:sym typeface="+mn-lt"/>
              </a:rPr>
              <a:t>The LV PDF should adapt to the rated circuit value and installation conditions. The basic features are as follows:</a:t>
            </a:r>
          </a:p>
          <a:p>
            <a:pPr lvl="1"/>
            <a:r>
              <a:rPr lang="en-US" sz="1600" dirty="0">
                <a:solidFill>
                  <a:prstClr val="black"/>
                </a:solidFill>
                <a:latin typeface="+mn-lt"/>
                <a:ea typeface="+mn-ea"/>
                <a:cs typeface="+mn-ea"/>
                <a:sym typeface="+mn-lt"/>
              </a:rPr>
              <a:t>Rated operating voltage</a:t>
            </a:r>
          </a:p>
          <a:p>
            <a:pPr lvl="1"/>
            <a:r>
              <a:rPr lang="en-US" sz="1600" dirty="0">
                <a:solidFill>
                  <a:prstClr val="black"/>
                </a:solidFill>
                <a:latin typeface="+mn-lt"/>
                <a:ea typeface="+mn-ea"/>
                <a:cs typeface="+mn-ea"/>
                <a:sym typeface="+mn-lt"/>
              </a:rPr>
              <a:t>Rated frequency</a:t>
            </a:r>
          </a:p>
          <a:p>
            <a:pPr lvl="1"/>
            <a:r>
              <a:rPr lang="en-US" sz="1600" dirty="0">
                <a:solidFill>
                  <a:prstClr val="black"/>
                </a:solidFill>
                <a:latin typeface="+mn-lt"/>
                <a:ea typeface="+mn-ea"/>
                <a:cs typeface="+mn-ea"/>
                <a:sym typeface="+mn-lt"/>
              </a:rPr>
              <a:t>Rated operating current</a:t>
            </a:r>
          </a:p>
          <a:p>
            <a:pPr lvl="1"/>
            <a:r>
              <a:rPr lang="en-US" sz="1600" dirty="0">
                <a:solidFill>
                  <a:prstClr val="black"/>
                </a:solidFill>
                <a:latin typeface="+mn-lt"/>
                <a:ea typeface="+mn-ea"/>
                <a:cs typeface="+mn-ea"/>
                <a:sym typeface="+mn-lt"/>
              </a:rPr>
              <a:t>Indoor and outdoor </a:t>
            </a:r>
            <a:r>
              <a:rPr lang="en-US" sz="1600" dirty="0" smtClean="0">
                <a:solidFill>
                  <a:prstClr val="black"/>
                </a:solidFill>
                <a:latin typeface="+mn-lt"/>
                <a:ea typeface="+mn-ea"/>
                <a:cs typeface="+mn-ea"/>
                <a:sym typeface="+mn-lt"/>
              </a:rPr>
              <a:t>types, Ingress </a:t>
            </a:r>
            <a:r>
              <a:rPr lang="en-US" sz="1600" dirty="0">
                <a:solidFill>
                  <a:prstClr val="black"/>
                </a:solidFill>
                <a:latin typeface="+mn-lt"/>
                <a:ea typeface="+mn-ea"/>
                <a:cs typeface="+mn-ea"/>
                <a:sym typeface="+mn-lt"/>
              </a:rPr>
              <a:t>protection (IP) rating</a:t>
            </a:r>
          </a:p>
          <a:p>
            <a:pPr lvl="1"/>
            <a:r>
              <a:rPr lang="en-US" sz="1600" dirty="0" smtClean="0">
                <a:solidFill>
                  <a:prstClr val="black"/>
                </a:solidFill>
                <a:latin typeface="+mn-lt"/>
                <a:ea typeface="+mn-ea"/>
                <a:cs typeface="+mn-ea"/>
                <a:sym typeface="+mn-lt"/>
              </a:rPr>
              <a:t>Fixed </a:t>
            </a:r>
            <a:r>
              <a:rPr lang="en-US" altLang="zh-CN" sz="1600" dirty="0" smtClean="0">
                <a:solidFill>
                  <a:prstClr val="black"/>
                </a:solidFill>
                <a:latin typeface="+mn-lt"/>
                <a:ea typeface="+mn-ea"/>
                <a:cs typeface="+mn-ea"/>
                <a:sym typeface="+mn-lt"/>
              </a:rPr>
              <a:t>type</a:t>
            </a:r>
            <a:r>
              <a:rPr lang="en-US" sz="1600" dirty="0" smtClean="0">
                <a:solidFill>
                  <a:prstClr val="black"/>
                </a:solidFill>
                <a:latin typeface="+mn-lt"/>
                <a:ea typeface="+mn-ea"/>
                <a:cs typeface="+mn-ea"/>
                <a:sym typeface="+mn-lt"/>
              </a:rPr>
              <a:t> </a:t>
            </a:r>
            <a:r>
              <a:rPr lang="en-US" sz="1600" dirty="0">
                <a:solidFill>
                  <a:prstClr val="black"/>
                </a:solidFill>
                <a:latin typeface="+mn-lt"/>
                <a:ea typeface="+mn-ea"/>
                <a:cs typeface="+mn-ea"/>
                <a:sym typeface="+mn-lt"/>
              </a:rPr>
              <a:t>or </a:t>
            </a:r>
            <a:r>
              <a:rPr lang="en-US" sz="1600" dirty="0" smtClean="0">
                <a:solidFill>
                  <a:prstClr val="black"/>
                </a:solidFill>
                <a:latin typeface="+mn-lt"/>
                <a:ea typeface="+mn-ea"/>
                <a:cs typeface="+mn-ea"/>
                <a:sym typeface="+mn-lt"/>
              </a:rPr>
              <a:t>drawer type</a:t>
            </a:r>
            <a:endParaRPr lang="en-US" sz="1600" dirty="0">
              <a:solidFill>
                <a:prstClr val="black"/>
              </a:solidFill>
              <a:latin typeface="+mn-lt"/>
              <a:ea typeface="+mn-ea"/>
              <a:cs typeface="+mn-ea"/>
              <a:sym typeface="+mn-lt"/>
            </a:endParaRPr>
          </a:p>
          <a:p>
            <a:pPr marL="403039" lvl="1" indent="0">
              <a:buNone/>
            </a:pPr>
            <a:endParaRPr lang="en-US" altLang="zh-CN" sz="1600" dirty="0" smtClean="0">
              <a:solidFill>
                <a:prstClr val="black"/>
              </a:solidFill>
              <a:latin typeface="+mn-lt"/>
              <a:ea typeface="+mn-ea"/>
              <a:cs typeface="+mn-ea"/>
              <a:sym typeface="+mn-lt"/>
            </a:endParaRPr>
          </a:p>
        </p:txBody>
      </p:sp>
      <p:pic>
        <p:nvPicPr>
          <p:cNvPr id="4" name="图片 3"/>
          <p:cNvPicPr>
            <a:picLocks noChangeAspect="1"/>
          </p:cNvPicPr>
          <p:nvPr/>
        </p:nvPicPr>
        <p:blipFill>
          <a:blip r:embed="rId3" cstate="print"/>
          <a:stretch>
            <a:fillRect/>
          </a:stretch>
        </p:blipFill>
        <p:spPr>
          <a:xfrm>
            <a:off x="7908263" y="2684776"/>
            <a:ext cx="2079548" cy="3696974"/>
          </a:xfrm>
          <a:prstGeom prst="rect">
            <a:avLst/>
          </a:prstGeom>
        </p:spPr>
      </p:pic>
    </p:spTree>
    <p:extLst>
      <p:ext uri="{BB962C8B-B14F-4D97-AF65-F5344CB8AC3E}">
        <p14:creationId xmlns:p14="http://schemas.microsoft.com/office/powerpoint/2010/main" val="36749342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ea typeface="+mn-ea"/>
                <a:cs typeface="+mn-ea"/>
                <a:sym typeface="+mn-lt"/>
              </a:rPr>
              <a:t>IP Rating</a:t>
            </a:r>
          </a:p>
        </p:txBody>
      </p:sp>
      <p:sp>
        <p:nvSpPr>
          <p:cNvPr id="14" name="文本占位符 13"/>
          <p:cNvSpPr>
            <a:spLocks noGrp="1"/>
          </p:cNvSpPr>
          <p:nvPr>
            <p:ph type="body" sz="quarter" idx="10"/>
          </p:nvPr>
        </p:nvSpPr>
        <p:spPr>
          <a:xfrm>
            <a:off x="455612" y="1052514"/>
            <a:ext cx="8674632" cy="1339639"/>
          </a:xfrm>
        </p:spPr>
        <p:txBody>
          <a:bodyPr/>
          <a:lstStyle/>
          <a:p>
            <a:pPr algn="l"/>
            <a:r>
              <a:rPr lang="en-US" sz="1400" dirty="0">
                <a:latin typeface="+mn-lt"/>
                <a:ea typeface="+mn-ea"/>
                <a:cs typeface="+mn-ea"/>
                <a:sym typeface="+mn-lt"/>
              </a:rPr>
              <a:t>IP rating refers to the protection level of protecting electrical equipment against intrusion of foreign </a:t>
            </a:r>
            <a:r>
              <a:rPr lang="en-US" sz="1400" dirty="0" smtClean="0">
                <a:latin typeface="+mn-lt"/>
                <a:ea typeface="+mn-ea"/>
                <a:cs typeface="+mn-ea"/>
                <a:sym typeface="+mn-lt"/>
              </a:rPr>
              <a:t>objects. IP </a:t>
            </a:r>
            <a:r>
              <a:rPr lang="en-US" sz="1400" dirty="0">
                <a:latin typeface="+mn-lt"/>
                <a:ea typeface="+mn-ea"/>
                <a:cs typeface="+mn-ea"/>
                <a:sym typeface="+mn-lt"/>
              </a:rPr>
              <a:t>rating consists of two digits. The first digit indicates the level of protection against dust and foreign object intrusion. The second digit indicates the level of protection against moisture and water intrusion. The larger the value, the higher the protection level.</a:t>
            </a:r>
          </a:p>
        </p:txBody>
      </p:sp>
      <p:grpSp>
        <p:nvGrpSpPr>
          <p:cNvPr id="12" name="组合 11"/>
          <p:cNvGrpSpPr/>
          <p:nvPr/>
        </p:nvGrpSpPr>
        <p:grpSpPr>
          <a:xfrm>
            <a:off x="8903730" y="1225054"/>
            <a:ext cx="2684434" cy="1051712"/>
            <a:chOff x="2394567" y="882398"/>
            <a:chExt cx="2684434" cy="1051712"/>
          </a:xfrm>
        </p:grpSpPr>
        <p:grpSp>
          <p:nvGrpSpPr>
            <p:cNvPr id="4" name="组合 3"/>
            <p:cNvGrpSpPr/>
            <p:nvPr/>
          </p:nvGrpSpPr>
          <p:grpSpPr>
            <a:xfrm>
              <a:off x="2394567" y="882398"/>
              <a:ext cx="2684434" cy="1051712"/>
              <a:chOff x="839036" y="991761"/>
              <a:chExt cx="2684434" cy="1051712"/>
            </a:xfrm>
          </p:grpSpPr>
          <p:sp>
            <p:nvSpPr>
              <p:cNvPr id="5" name="TextBox 50"/>
              <p:cNvSpPr txBox="1"/>
              <p:nvPr/>
            </p:nvSpPr>
            <p:spPr>
              <a:xfrm>
                <a:off x="839036" y="1243254"/>
                <a:ext cx="985249" cy="523220"/>
              </a:xfrm>
              <a:prstGeom prst="rect">
                <a:avLst/>
              </a:prstGeom>
              <a:noFill/>
            </p:spPr>
            <p:txBody>
              <a:bodyPr wrap="square" rtlCol="0">
                <a:spAutoFit/>
              </a:bodyPr>
              <a:lstStyle/>
              <a:p>
                <a:r>
                  <a:rPr lang="en-US" sz="2800" b="1" dirty="0">
                    <a:solidFill>
                      <a:schemeClr val="tx1"/>
                    </a:solidFill>
                    <a:cs typeface="+mn-ea"/>
                    <a:sym typeface="+mn-lt"/>
                  </a:rPr>
                  <a:t>IP</a:t>
                </a:r>
                <a:r>
                  <a:rPr lang="en-US" sz="2800" b="1" dirty="0">
                    <a:solidFill>
                      <a:srgbClr val="C00000"/>
                    </a:solidFill>
                    <a:cs typeface="+mn-ea"/>
                    <a:sym typeface="+mn-lt"/>
                  </a:rPr>
                  <a:t>X</a:t>
                </a:r>
                <a:r>
                  <a:rPr lang="en-US" sz="2800" b="1" dirty="0">
                    <a:solidFill>
                      <a:srgbClr val="00B050"/>
                    </a:solidFill>
                    <a:cs typeface="+mn-ea"/>
                    <a:sym typeface="+mn-lt"/>
                  </a:rPr>
                  <a:t>X</a:t>
                </a:r>
              </a:p>
            </p:txBody>
          </p:sp>
          <p:cxnSp>
            <p:nvCxnSpPr>
              <p:cNvPr id="6" name="直接箭头连接符 5"/>
              <p:cNvCxnSpPr/>
              <p:nvPr/>
            </p:nvCxnSpPr>
            <p:spPr bwMode="auto">
              <a:xfrm>
                <a:off x="1342170" y="1879388"/>
                <a:ext cx="1152128" cy="2473"/>
              </a:xfrm>
              <a:prstGeom prst="straightConnector1">
                <a:avLst/>
              </a:prstGeom>
              <a:noFill/>
              <a:ln w="9525" cap="flat" cmpd="sng" algn="ctr">
                <a:solidFill>
                  <a:schemeClr val="tx1"/>
                </a:solidFill>
                <a:prstDash val="solid"/>
                <a:round/>
                <a:headEnd type="none" w="med" len="med"/>
                <a:tailEnd type="arrow"/>
              </a:ln>
              <a:effectLst/>
            </p:spPr>
          </p:cxnSp>
          <p:sp>
            <p:nvSpPr>
              <p:cNvPr id="7" name="TextBox 59"/>
              <p:cNvSpPr txBox="1"/>
              <p:nvPr/>
            </p:nvSpPr>
            <p:spPr>
              <a:xfrm>
                <a:off x="2494298" y="1766474"/>
                <a:ext cx="1029172" cy="276999"/>
              </a:xfrm>
              <a:prstGeom prst="rect">
                <a:avLst/>
              </a:prstGeom>
              <a:noFill/>
            </p:spPr>
            <p:txBody>
              <a:bodyPr wrap="square" rtlCol="0">
                <a:spAutoFit/>
              </a:bodyPr>
              <a:lstStyle/>
              <a:p>
                <a:r>
                  <a:rPr lang="en-US" sz="1200" dirty="0">
                    <a:solidFill>
                      <a:srgbClr val="C00000"/>
                    </a:solidFill>
                    <a:cs typeface="+mn-ea"/>
                    <a:sym typeface="+mn-lt"/>
                  </a:rPr>
                  <a:t>Dustproof</a:t>
                </a:r>
              </a:p>
            </p:txBody>
          </p:sp>
          <p:cxnSp>
            <p:nvCxnSpPr>
              <p:cNvPr id="8" name="直接箭头连接符 7"/>
              <p:cNvCxnSpPr/>
              <p:nvPr/>
            </p:nvCxnSpPr>
            <p:spPr bwMode="auto">
              <a:xfrm>
                <a:off x="1547664" y="1119286"/>
                <a:ext cx="946634" cy="10974"/>
              </a:xfrm>
              <a:prstGeom prst="straightConnector1">
                <a:avLst/>
              </a:prstGeom>
              <a:noFill/>
              <a:ln w="9525" cap="flat" cmpd="sng" algn="ctr">
                <a:solidFill>
                  <a:schemeClr val="tx1"/>
                </a:solidFill>
                <a:prstDash val="solid"/>
                <a:round/>
                <a:headEnd type="none" w="med" len="med"/>
                <a:tailEnd type="arrow"/>
              </a:ln>
              <a:effectLst/>
            </p:spPr>
          </p:cxnSp>
          <p:sp>
            <p:nvSpPr>
              <p:cNvPr id="9" name="TextBox 84"/>
              <p:cNvSpPr txBox="1"/>
              <p:nvPr/>
            </p:nvSpPr>
            <p:spPr>
              <a:xfrm>
                <a:off x="2494298" y="991761"/>
                <a:ext cx="1029172" cy="276999"/>
              </a:xfrm>
              <a:prstGeom prst="rect">
                <a:avLst/>
              </a:prstGeom>
              <a:noFill/>
            </p:spPr>
            <p:txBody>
              <a:bodyPr wrap="square" rtlCol="0">
                <a:spAutoFit/>
              </a:bodyPr>
              <a:lstStyle/>
              <a:p>
                <a:r>
                  <a:rPr lang="en-US" sz="1200" dirty="0">
                    <a:solidFill>
                      <a:srgbClr val="00B050"/>
                    </a:solidFill>
                    <a:cs typeface="+mn-ea"/>
                    <a:sym typeface="+mn-lt"/>
                  </a:rPr>
                  <a:t>Waterproof</a:t>
                </a:r>
              </a:p>
            </p:txBody>
          </p:sp>
        </p:grpSp>
        <p:cxnSp>
          <p:nvCxnSpPr>
            <p:cNvPr id="10" name="直接连接符 9"/>
            <p:cNvCxnSpPr/>
            <p:nvPr/>
          </p:nvCxnSpPr>
          <p:spPr bwMode="auto">
            <a:xfrm flipV="1">
              <a:off x="2897701" y="1535680"/>
              <a:ext cx="0" cy="234345"/>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bwMode="auto">
            <a:xfrm>
              <a:off x="3103195" y="1007963"/>
              <a:ext cx="0" cy="184134"/>
            </a:xfrm>
            <a:prstGeom prst="line">
              <a:avLst/>
            </a:prstGeom>
            <a:noFill/>
            <a:ln w="9525" cap="flat" cmpd="sng" algn="ctr">
              <a:solidFill>
                <a:schemeClr val="tx1"/>
              </a:solidFill>
              <a:prstDash val="solid"/>
              <a:round/>
              <a:headEnd type="none" w="med" len="med"/>
              <a:tailEnd type="none" w="med" len="med"/>
            </a:ln>
            <a:effectLst/>
          </p:spPr>
        </p:cxnSp>
      </p:grpSp>
      <p:graphicFrame>
        <p:nvGraphicFramePr>
          <p:cNvPr id="17" name="表格 16"/>
          <p:cNvGraphicFramePr>
            <a:graphicFrameLocks noGrp="1"/>
          </p:cNvGraphicFramePr>
          <p:nvPr>
            <p:extLst>
              <p:ext uri="{D42A27DB-BD31-4B8C-83A1-F6EECF244321}">
                <p14:modId xmlns:p14="http://schemas.microsoft.com/office/powerpoint/2010/main" val="1951209258"/>
              </p:ext>
            </p:extLst>
          </p:nvPr>
        </p:nvGraphicFramePr>
        <p:xfrm>
          <a:off x="764140" y="2401400"/>
          <a:ext cx="10600899" cy="3491436"/>
        </p:xfrm>
        <a:graphic>
          <a:graphicData uri="http://schemas.openxmlformats.org/drawingml/2006/table">
            <a:tbl>
              <a:tblPr>
                <a:tableStyleId>{5940675A-B579-460E-94D1-54222C63F5DA}</a:tableStyleId>
              </a:tblPr>
              <a:tblGrid>
                <a:gridCol w="546100"/>
                <a:gridCol w="2875394"/>
                <a:gridCol w="7179405"/>
              </a:tblGrid>
              <a:tr h="274490">
                <a:tc>
                  <a:txBody>
                    <a:bodyPr/>
                    <a:lstStyle/>
                    <a:p>
                      <a:pPr algn="ctr">
                        <a:lnSpc>
                          <a:spcPct val="120000"/>
                        </a:lnSpc>
                        <a:spcAft>
                          <a:spcPts val="0"/>
                        </a:spcAft>
                      </a:pPr>
                      <a:r>
                        <a:rPr lang="en-US" sz="1400" b="1" dirty="0">
                          <a:solidFill>
                            <a:schemeClr val="tx1"/>
                          </a:solidFill>
                          <a:latin typeface="+mn-lt"/>
                          <a:ea typeface="+mn-ea"/>
                          <a:cs typeface="+mn-ea"/>
                          <a:sym typeface="+mn-lt"/>
                        </a:rPr>
                        <a:t>Digit</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20000"/>
                        </a:lnSpc>
                        <a:spcAft>
                          <a:spcPts val="0"/>
                        </a:spcAft>
                      </a:pPr>
                      <a:r>
                        <a:rPr lang="en-US" sz="1400" b="1">
                          <a:solidFill>
                            <a:schemeClr val="tx1"/>
                          </a:solidFill>
                          <a:latin typeface="+mn-lt"/>
                          <a:ea typeface="+mn-ea"/>
                          <a:cs typeface="+mn-ea"/>
                          <a:sym typeface="+mn-lt"/>
                        </a:rPr>
                        <a:t>Dustproof Range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20000"/>
                        </a:lnSpc>
                        <a:spcAft>
                          <a:spcPts val="0"/>
                        </a:spcAft>
                      </a:pPr>
                      <a:r>
                        <a:rPr lang="en-US" sz="1400" b="1">
                          <a:solidFill>
                            <a:schemeClr val="tx1"/>
                          </a:solidFill>
                          <a:latin typeface="+mn-lt"/>
                          <a:ea typeface="+mn-ea"/>
                          <a:cs typeface="+mn-ea"/>
                          <a:sym typeface="+mn-lt"/>
                        </a:rPr>
                        <a:t>Description</a:t>
                      </a:r>
                    </a:p>
                  </a:txBody>
                  <a:tcPr marL="9525"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62599">
                <a:tc>
                  <a:txBody>
                    <a:bodyPr/>
                    <a:lstStyle/>
                    <a:p>
                      <a:pPr algn="ctr">
                        <a:lnSpc>
                          <a:spcPct val="120000"/>
                        </a:lnSpc>
                        <a:spcAft>
                          <a:spcPts val="0"/>
                        </a:spcAft>
                      </a:pPr>
                      <a:r>
                        <a:rPr lang="en-US" sz="1200">
                          <a:latin typeface="+mn-lt"/>
                          <a:ea typeface="+mn-ea"/>
                          <a:cs typeface="+mn-ea"/>
                          <a:sym typeface="+mn-lt"/>
                        </a:rPr>
                        <a:t>0</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a:latin typeface="+mn-lt"/>
                          <a:ea typeface="+mn-ea"/>
                          <a:cs typeface="+mn-ea"/>
                          <a:sym typeface="+mn-lt"/>
                        </a:rPr>
                        <a:t>No protection</a:t>
                      </a:r>
                    </a:p>
                  </a:txBody>
                  <a:tcPr marL="72000"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dirty="0">
                          <a:latin typeface="+mn-lt"/>
                          <a:ea typeface="+mn-ea"/>
                          <a:cs typeface="+mn-ea"/>
                          <a:sym typeface="+mn-lt"/>
                        </a:rPr>
                        <a:t>There is no special protection against people or objects outside.</a:t>
                      </a:r>
                    </a:p>
                  </a:txBody>
                  <a:tcPr marL="72000"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5616">
                <a:tc>
                  <a:txBody>
                    <a:bodyPr/>
                    <a:lstStyle/>
                    <a:p>
                      <a:pPr algn="ctr">
                        <a:lnSpc>
                          <a:spcPct val="120000"/>
                        </a:lnSpc>
                        <a:spcAft>
                          <a:spcPts val="0"/>
                        </a:spcAft>
                      </a:pPr>
                      <a:r>
                        <a:rPr lang="en-US" sz="1200">
                          <a:latin typeface="+mn-lt"/>
                          <a:ea typeface="+mn-ea"/>
                          <a:cs typeface="+mn-ea"/>
                          <a:sym typeface="+mn-lt"/>
                        </a:rPr>
                        <a:t>1</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dirty="0">
                          <a:latin typeface="+mn-lt"/>
                          <a:ea typeface="+mn-ea"/>
                          <a:cs typeface="+mn-ea"/>
                          <a:sym typeface="+mn-lt"/>
                        </a:rPr>
                        <a:t>Prevents intrusion of solid objects with a diameter of greater than 50 mm.</a:t>
                      </a:r>
                    </a:p>
                  </a:txBody>
                  <a:tcPr marL="72000"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dirty="0">
                          <a:latin typeface="+mn-lt"/>
                          <a:ea typeface="+mn-ea"/>
                          <a:cs typeface="+mn-ea"/>
                          <a:sym typeface="+mn-lt"/>
                        </a:rPr>
                        <a:t>Prevents human bodies (such as palms) from contacting internal electrical parts due to accidents and prevents large foreign objects (with a diameter greater than 50 mm) from intrusion.</a:t>
                      </a:r>
                    </a:p>
                  </a:txBody>
                  <a:tcPr marL="72000"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5616">
                <a:tc>
                  <a:txBody>
                    <a:bodyPr/>
                    <a:lstStyle/>
                    <a:p>
                      <a:pPr algn="ctr">
                        <a:lnSpc>
                          <a:spcPct val="120000"/>
                        </a:lnSpc>
                        <a:spcAft>
                          <a:spcPts val="0"/>
                        </a:spcAft>
                      </a:pPr>
                      <a:r>
                        <a:rPr lang="en-US" sz="1200" dirty="0">
                          <a:latin typeface="+mn-lt"/>
                          <a:ea typeface="+mn-ea"/>
                          <a:cs typeface="+mn-ea"/>
                          <a:sym typeface="+mn-lt"/>
                        </a:rPr>
                        <a:t>2</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dirty="0">
                          <a:latin typeface="+mn-lt"/>
                          <a:ea typeface="+mn-ea"/>
                          <a:cs typeface="+mn-ea"/>
                          <a:sym typeface="+mn-lt"/>
                        </a:rPr>
                        <a:t>Prevents intrusion of solid objects with a diameter of greater than 12.5 mm.</a:t>
                      </a:r>
                    </a:p>
                  </a:txBody>
                  <a:tcPr marL="72000"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dirty="0">
                          <a:latin typeface="+mn-lt"/>
                          <a:ea typeface="+mn-ea"/>
                          <a:cs typeface="+mn-ea"/>
                          <a:sym typeface="+mn-lt"/>
                        </a:rPr>
                        <a:t>Prevents fingers from contacting internal electrical parts and prevents medium-sized foreign objects (with a diameter greater than 12.5 mm) from intrusion.</a:t>
                      </a:r>
                    </a:p>
                  </a:txBody>
                  <a:tcPr marL="72000"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5616">
                <a:tc>
                  <a:txBody>
                    <a:bodyPr/>
                    <a:lstStyle/>
                    <a:p>
                      <a:pPr algn="ctr">
                        <a:lnSpc>
                          <a:spcPct val="120000"/>
                        </a:lnSpc>
                        <a:spcAft>
                          <a:spcPts val="0"/>
                        </a:spcAft>
                      </a:pPr>
                      <a:r>
                        <a:rPr lang="en-US" sz="1200">
                          <a:latin typeface="+mn-lt"/>
                          <a:ea typeface="+mn-ea"/>
                          <a:cs typeface="+mn-ea"/>
                          <a:sym typeface="+mn-lt"/>
                        </a:rPr>
                        <a:t>3</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a:latin typeface="+mn-lt"/>
                          <a:ea typeface="+mn-ea"/>
                          <a:cs typeface="+mn-ea"/>
                          <a:sym typeface="+mn-lt"/>
                        </a:rPr>
                        <a:t>Prevents intrusion of solid objects with a diameter of greater than 2.5 mm.</a:t>
                      </a:r>
                    </a:p>
                  </a:txBody>
                  <a:tcPr marL="72000"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dirty="0">
                          <a:latin typeface="+mn-lt"/>
                          <a:ea typeface="+mn-ea"/>
                          <a:cs typeface="+mn-ea"/>
                          <a:sym typeface="+mn-lt"/>
                        </a:rPr>
                        <a:t>Prevents tools, wires, and similar small objects whose diameter or thickness is greater than 2.5 mm from contacting internal electrical parts.</a:t>
                      </a:r>
                    </a:p>
                  </a:txBody>
                  <a:tcPr marL="72000"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5616">
                <a:tc>
                  <a:txBody>
                    <a:bodyPr/>
                    <a:lstStyle/>
                    <a:p>
                      <a:pPr algn="ctr">
                        <a:lnSpc>
                          <a:spcPct val="120000"/>
                        </a:lnSpc>
                        <a:spcAft>
                          <a:spcPts val="0"/>
                        </a:spcAft>
                      </a:pPr>
                      <a:r>
                        <a:rPr lang="en-US" sz="1200">
                          <a:latin typeface="+mn-lt"/>
                          <a:ea typeface="+mn-ea"/>
                          <a:cs typeface="+mn-ea"/>
                          <a:sym typeface="+mn-lt"/>
                        </a:rPr>
                        <a:t>4</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a:latin typeface="+mn-lt"/>
                          <a:ea typeface="+mn-ea"/>
                          <a:cs typeface="+mn-ea"/>
                          <a:sym typeface="+mn-lt"/>
                        </a:rPr>
                        <a:t>Prevents intrusion of solid objects with a diameter of greater than 1.0 mm.</a:t>
                      </a:r>
                    </a:p>
                  </a:txBody>
                  <a:tcPr marL="72000"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a:latin typeface="+mn-lt"/>
                          <a:ea typeface="+mn-ea"/>
                          <a:cs typeface="+mn-ea"/>
                          <a:sym typeface="+mn-lt"/>
                        </a:rPr>
                        <a:t>Prevents tools, wires, and similar small objects whose diameter or thickness is greater than 1.0 mm from contacting internal electrical parts.</a:t>
                      </a:r>
                    </a:p>
                  </a:txBody>
                  <a:tcPr marL="72000"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0425">
                <a:tc>
                  <a:txBody>
                    <a:bodyPr/>
                    <a:lstStyle/>
                    <a:p>
                      <a:pPr algn="ctr">
                        <a:lnSpc>
                          <a:spcPct val="120000"/>
                        </a:lnSpc>
                        <a:spcAft>
                          <a:spcPts val="0"/>
                        </a:spcAft>
                      </a:pPr>
                      <a:r>
                        <a:rPr lang="en-US" sz="1200">
                          <a:latin typeface="+mn-lt"/>
                          <a:ea typeface="+mn-ea"/>
                          <a:cs typeface="+mn-ea"/>
                          <a:sym typeface="+mn-lt"/>
                        </a:rPr>
                        <a:t>5</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a:latin typeface="+mn-lt"/>
                          <a:ea typeface="+mn-ea"/>
                          <a:cs typeface="+mn-ea"/>
                          <a:sym typeface="+mn-lt"/>
                        </a:rPr>
                        <a:t>Prevents foreign objects and dust.</a:t>
                      </a:r>
                    </a:p>
                  </a:txBody>
                  <a:tcPr marL="72000"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a:latin typeface="+mn-lt"/>
                          <a:ea typeface="+mn-ea"/>
                          <a:cs typeface="+mn-ea"/>
                          <a:sym typeface="+mn-lt"/>
                        </a:rPr>
                        <a:t>Prevents foreign objects from intrusion. Although dust cannot be completely prevented, the dust does not affect the normal operation of electrical equipment.</a:t>
                      </a:r>
                    </a:p>
                  </a:txBody>
                  <a:tcPr marL="72000"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0866">
                <a:tc>
                  <a:txBody>
                    <a:bodyPr/>
                    <a:lstStyle/>
                    <a:p>
                      <a:pPr algn="ctr">
                        <a:lnSpc>
                          <a:spcPct val="120000"/>
                        </a:lnSpc>
                        <a:spcAft>
                          <a:spcPts val="0"/>
                        </a:spcAft>
                      </a:pPr>
                      <a:r>
                        <a:rPr lang="en-US" sz="1200">
                          <a:latin typeface="+mn-lt"/>
                          <a:ea typeface="+mn-ea"/>
                          <a:cs typeface="+mn-ea"/>
                          <a:sym typeface="+mn-lt"/>
                        </a:rPr>
                        <a:t>6</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dirty="0">
                          <a:latin typeface="+mn-lt"/>
                          <a:ea typeface="+mn-ea"/>
                          <a:cs typeface="+mn-ea"/>
                          <a:sym typeface="+mn-lt"/>
                        </a:rPr>
                        <a:t>Prevents foreign objects and dust.</a:t>
                      </a:r>
                    </a:p>
                  </a:txBody>
                  <a:tcPr marL="72000"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dirty="0">
                          <a:latin typeface="+mn-lt"/>
                          <a:ea typeface="+mn-ea"/>
                          <a:cs typeface="+mn-ea"/>
                          <a:sym typeface="+mn-lt"/>
                        </a:rPr>
                        <a:t>Prevents foreign objects and dust from intrusion.</a:t>
                      </a:r>
                    </a:p>
                  </a:txBody>
                  <a:tcPr marL="72000"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316779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ea typeface="+mn-ea"/>
                <a:cs typeface="+mn-ea"/>
                <a:sym typeface="+mn-lt"/>
              </a:rPr>
              <a:t>IP Rating</a:t>
            </a:r>
          </a:p>
        </p:txBody>
      </p:sp>
      <p:graphicFrame>
        <p:nvGraphicFramePr>
          <p:cNvPr id="18" name="表格 17"/>
          <p:cNvGraphicFramePr>
            <a:graphicFrameLocks noGrp="1"/>
          </p:cNvGraphicFramePr>
          <p:nvPr>
            <p:extLst>
              <p:ext uri="{D42A27DB-BD31-4B8C-83A1-F6EECF244321}">
                <p14:modId xmlns:p14="http://schemas.microsoft.com/office/powerpoint/2010/main" val="527566815"/>
              </p:ext>
            </p:extLst>
          </p:nvPr>
        </p:nvGraphicFramePr>
        <p:xfrm>
          <a:off x="788194" y="1167585"/>
          <a:ext cx="10615612" cy="4729806"/>
        </p:xfrm>
        <a:graphic>
          <a:graphicData uri="http://schemas.openxmlformats.org/drawingml/2006/table">
            <a:tbl>
              <a:tblPr>
                <a:tableStyleId>{5940675A-B579-460E-94D1-54222C63F5DA}</a:tableStyleId>
              </a:tblPr>
              <a:tblGrid>
                <a:gridCol w="707082"/>
                <a:gridCol w="2883541"/>
                <a:gridCol w="7024989"/>
              </a:tblGrid>
              <a:tr h="432000">
                <a:tc>
                  <a:txBody>
                    <a:bodyPr/>
                    <a:lstStyle/>
                    <a:p>
                      <a:pPr algn="ctr">
                        <a:lnSpc>
                          <a:spcPct val="120000"/>
                        </a:lnSpc>
                        <a:spcAft>
                          <a:spcPts val="0"/>
                        </a:spcAft>
                      </a:pPr>
                      <a:r>
                        <a:rPr lang="en-US" sz="1400" b="1" dirty="0">
                          <a:solidFill>
                            <a:schemeClr val="tx1"/>
                          </a:solidFill>
                          <a:latin typeface="+mn-lt"/>
                          <a:ea typeface="+mn-ea"/>
                          <a:cs typeface="+mn-ea"/>
                          <a:sym typeface="+mn-lt"/>
                        </a:rPr>
                        <a:t>Digit</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20000"/>
                        </a:lnSpc>
                        <a:spcAft>
                          <a:spcPts val="0"/>
                        </a:spcAft>
                      </a:pPr>
                      <a:r>
                        <a:rPr lang="en-US" sz="1400" b="1" dirty="0">
                          <a:solidFill>
                            <a:schemeClr val="tx1"/>
                          </a:solidFill>
                          <a:latin typeface="+mn-lt"/>
                          <a:ea typeface="+mn-ea"/>
                          <a:cs typeface="+mn-ea"/>
                          <a:sym typeface="+mn-lt"/>
                        </a:rPr>
                        <a:t>Waterproof Range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latinLnBrk="0" hangingPunct="1">
                        <a:lnSpc>
                          <a:spcPct val="120000"/>
                        </a:lnSpc>
                        <a:spcAft>
                          <a:spcPts val="0"/>
                        </a:spcAft>
                      </a:pPr>
                      <a:r>
                        <a:rPr lang="en-US" sz="1200" b="1" dirty="0">
                          <a:solidFill>
                            <a:schemeClr val="tx1"/>
                          </a:solidFill>
                          <a:latin typeface="+mn-lt"/>
                          <a:ea typeface="+mn-ea"/>
                          <a:cs typeface="+mn-ea"/>
                          <a:sym typeface="+mn-lt"/>
                        </a:rPr>
                        <a:t>Description</a:t>
                      </a:r>
                    </a:p>
                  </a:txBody>
                  <a:tcPr marL="9525"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52520">
                <a:tc>
                  <a:txBody>
                    <a:bodyPr/>
                    <a:lstStyle/>
                    <a:p>
                      <a:pPr algn="ctr">
                        <a:lnSpc>
                          <a:spcPct val="120000"/>
                        </a:lnSpc>
                        <a:spcAft>
                          <a:spcPts val="0"/>
                        </a:spcAft>
                      </a:pPr>
                      <a:r>
                        <a:rPr lang="en-US" sz="1200">
                          <a:latin typeface="+mn-lt"/>
                          <a:ea typeface="+mn-ea"/>
                          <a:cs typeface="+mn-ea"/>
                          <a:sym typeface="+mn-lt"/>
                        </a:rPr>
                        <a:t>0</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dirty="0">
                          <a:latin typeface="+mn-lt"/>
                          <a:ea typeface="+mn-ea"/>
                          <a:cs typeface="+mn-ea"/>
                          <a:sym typeface="+mn-lt"/>
                        </a:rPr>
                        <a:t>No protection</a:t>
                      </a:r>
                    </a:p>
                  </a:txBody>
                  <a:tcPr marL="72000"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latinLnBrk="0" hangingPunct="1">
                        <a:lnSpc>
                          <a:spcPct val="120000"/>
                        </a:lnSpc>
                        <a:spcAft>
                          <a:spcPts val="0"/>
                        </a:spcAft>
                      </a:pPr>
                      <a:r>
                        <a:rPr lang="en-US" sz="1200">
                          <a:solidFill>
                            <a:schemeClr val="tx1"/>
                          </a:solidFill>
                          <a:latin typeface="+mn-lt"/>
                          <a:ea typeface="+mn-ea"/>
                          <a:cs typeface="+mn-ea"/>
                          <a:sym typeface="+mn-lt"/>
                        </a:rPr>
                        <a:t>There is no special protection against water or moisture.</a:t>
                      </a:r>
                    </a:p>
                  </a:txBody>
                  <a:tcPr marL="72000"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513">
                <a:tc>
                  <a:txBody>
                    <a:bodyPr/>
                    <a:lstStyle/>
                    <a:p>
                      <a:pPr algn="ctr">
                        <a:lnSpc>
                          <a:spcPct val="120000"/>
                        </a:lnSpc>
                        <a:spcAft>
                          <a:spcPts val="0"/>
                        </a:spcAft>
                      </a:pPr>
                      <a:r>
                        <a:rPr lang="en-US" sz="1200">
                          <a:latin typeface="+mn-lt"/>
                          <a:ea typeface="+mn-ea"/>
                          <a:cs typeface="+mn-ea"/>
                          <a:sym typeface="+mn-lt"/>
                        </a:rPr>
                        <a:t>1</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a:latin typeface="+mn-lt"/>
                          <a:ea typeface="+mn-ea"/>
                          <a:cs typeface="+mn-ea"/>
                          <a:sym typeface="+mn-lt"/>
                        </a:rPr>
                        <a:t>Prevents droplets from intrusion.</a:t>
                      </a:r>
                    </a:p>
                  </a:txBody>
                  <a:tcPr marL="72000"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latinLnBrk="0" hangingPunct="1">
                        <a:lnSpc>
                          <a:spcPct val="120000"/>
                        </a:lnSpc>
                        <a:spcAft>
                          <a:spcPts val="0"/>
                        </a:spcAft>
                      </a:pPr>
                      <a:r>
                        <a:rPr lang="en-US" sz="1200">
                          <a:solidFill>
                            <a:schemeClr val="tx1"/>
                          </a:solidFill>
                          <a:latin typeface="+mn-lt"/>
                          <a:ea typeface="+mn-ea"/>
                          <a:cs typeface="+mn-ea"/>
                          <a:sym typeface="+mn-lt"/>
                        </a:rPr>
                        <a:t>Vertical droplets (such as condensed water) do not cause damage to electrical equipment.</a:t>
                      </a:r>
                    </a:p>
                  </a:txBody>
                  <a:tcPr marL="72000"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2945">
                <a:tc>
                  <a:txBody>
                    <a:bodyPr/>
                    <a:lstStyle/>
                    <a:p>
                      <a:pPr algn="ctr">
                        <a:lnSpc>
                          <a:spcPct val="120000"/>
                        </a:lnSpc>
                        <a:spcAft>
                          <a:spcPts val="0"/>
                        </a:spcAft>
                      </a:pPr>
                      <a:r>
                        <a:rPr lang="en-US" sz="1200">
                          <a:latin typeface="+mn-lt"/>
                          <a:ea typeface="+mn-ea"/>
                          <a:cs typeface="+mn-ea"/>
                          <a:sym typeface="+mn-lt"/>
                        </a:rPr>
                        <a:t>2</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a:latin typeface="+mn-lt"/>
                          <a:ea typeface="+mn-ea"/>
                          <a:cs typeface="+mn-ea"/>
                          <a:sym typeface="+mn-lt"/>
                        </a:rPr>
                        <a:t>When the equipment is tilted by 15 degrees, droplets can still be prevented.</a:t>
                      </a:r>
                    </a:p>
                  </a:txBody>
                  <a:tcPr marL="72000"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latinLnBrk="0" hangingPunct="1">
                        <a:lnSpc>
                          <a:spcPct val="120000"/>
                        </a:lnSpc>
                        <a:spcAft>
                          <a:spcPts val="0"/>
                        </a:spcAft>
                      </a:pPr>
                      <a:r>
                        <a:rPr lang="en-US" sz="1200" dirty="0">
                          <a:solidFill>
                            <a:schemeClr val="tx1"/>
                          </a:solidFill>
                          <a:latin typeface="+mn-lt"/>
                          <a:ea typeface="+mn-ea"/>
                          <a:cs typeface="+mn-ea"/>
                          <a:sym typeface="+mn-lt"/>
                        </a:rPr>
                        <a:t>When the electrical equipment is tilted by 15 degrees, droplets do not damage the equipment.</a:t>
                      </a:r>
                    </a:p>
                  </a:txBody>
                  <a:tcPr marL="72000"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3082">
                <a:tc>
                  <a:txBody>
                    <a:bodyPr/>
                    <a:lstStyle/>
                    <a:p>
                      <a:pPr algn="ctr">
                        <a:lnSpc>
                          <a:spcPct val="120000"/>
                        </a:lnSpc>
                        <a:spcAft>
                          <a:spcPts val="0"/>
                        </a:spcAft>
                      </a:pPr>
                      <a:r>
                        <a:rPr lang="en-US" sz="1200">
                          <a:latin typeface="+mn-lt"/>
                          <a:ea typeface="+mn-ea"/>
                          <a:cs typeface="+mn-ea"/>
                          <a:sym typeface="+mn-lt"/>
                        </a:rPr>
                        <a:t>3</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a:latin typeface="+mn-lt"/>
                          <a:ea typeface="+mn-ea"/>
                          <a:cs typeface="+mn-ea"/>
                          <a:sym typeface="+mn-lt"/>
                        </a:rPr>
                        <a:t>Prevents sprayed water from intrusion.</a:t>
                      </a:r>
                    </a:p>
                  </a:txBody>
                  <a:tcPr marL="72000"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latinLnBrk="0" hangingPunct="1">
                        <a:lnSpc>
                          <a:spcPct val="120000"/>
                        </a:lnSpc>
                        <a:spcAft>
                          <a:spcPts val="0"/>
                        </a:spcAft>
                      </a:pPr>
                      <a:r>
                        <a:rPr lang="en-US" sz="1200" dirty="0">
                          <a:solidFill>
                            <a:schemeClr val="tx1"/>
                          </a:solidFill>
                          <a:latin typeface="+mn-lt"/>
                          <a:ea typeface="+mn-ea"/>
                          <a:cs typeface="+mn-ea"/>
                          <a:sym typeface="+mn-lt"/>
                        </a:rPr>
                        <a:t>Prevents rain or damage caused by water sprayed in the direction less than 60 degrees from the vertical angle.</a:t>
                      </a:r>
                    </a:p>
                  </a:txBody>
                  <a:tcPr marL="72000"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3082">
                <a:tc>
                  <a:txBody>
                    <a:bodyPr/>
                    <a:lstStyle/>
                    <a:p>
                      <a:pPr algn="ctr">
                        <a:lnSpc>
                          <a:spcPct val="120000"/>
                        </a:lnSpc>
                        <a:spcAft>
                          <a:spcPts val="0"/>
                        </a:spcAft>
                      </a:pPr>
                      <a:r>
                        <a:rPr lang="en-US" sz="1200">
                          <a:latin typeface="+mn-lt"/>
                          <a:ea typeface="+mn-ea"/>
                          <a:cs typeface="+mn-ea"/>
                          <a:sym typeface="+mn-lt"/>
                        </a:rPr>
                        <a:t>4</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a:latin typeface="+mn-lt"/>
                          <a:ea typeface="+mn-ea"/>
                          <a:cs typeface="+mn-ea"/>
                          <a:sym typeface="+mn-lt"/>
                        </a:rPr>
                        <a:t>Prevents splashing water from intrusion.</a:t>
                      </a:r>
                    </a:p>
                  </a:txBody>
                  <a:tcPr marL="72000"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latinLnBrk="0" hangingPunct="1">
                        <a:lnSpc>
                          <a:spcPct val="120000"/>
                        </a:lnSpc>
                        <a:spcAft>
                          <a:spcPts val="0"/>
                        </a:spcAft>
                      </a:pPr>
                      <a:r>
                        <a:rPr lang="en-US" sz="1200" dirty="0">
                          <a:solidFill>
                            <a:schemeClr val="tx1"/>
                          </a:solidFill>
                          <a:latin typeface="+mn-lt"/>
                          <a:ea typeface="+mn-ea"/>
                          <a:cs typeface="+mn-ea"/>
                          <a:sym typeface="+mn-lt"/>
                        </a:rPr>
                        <a:t>Prevents splashing water in all directions from intruding into electrical equipment and causing damage.</a:t>
                      </a:r>
                    </a:p>
                  </a:txBody>
                  <a:tcPr marL="72000"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3082">
                <a:tc>
                  <a:txBody>
                    <a:bodyPr/>
                    <a:lstStyle/>
                    <a:p>
                      <a:pPr algn="ctr">
                        <a:lnSpc>
                          <a:spcPct val="120000"/>
                        </a:lnSpc>
                        <a:spcAft>
                          <a:spcPts val="0"/>
                        </a:spcAft>
                      </a:pPr>
                      <a:r>
                        <a:rPr lang="en-US" sz="1200">
                          <a:latin typeface="+mn-lt"/>
                          <a:ea typeface="+mn-ea"/>
                          <a:cs typeface="+mn-ea"/>
                          <a:sym typeface="+mn-lt"/>
                        </a:rPr>
                        <a:t>5</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a:latin typeface="+mn-lt"/>
                          <a:ea typeface="+mn-ea"/>
                          <a:cs typeface="+mn-ea"/>
                          <a:sym typeface="+mn-lt"/>
                        </a:rPr>
                        <a:t>Prevents water jets.</a:t>
                      </a:r>
                    </a:p>
                  </a:txBody>
                  <a:tcPr marL="72000"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latinLnBrk="0" hangingPunct="1">
                        <a:lnSpc>
                          <a:spcPct val="120000"/>
                        </a:lnSpc>
                        <a:spcAft>
                          <a:spcPts val="0"/>
                        </a:spcAft>
                      </a:pPr>
                      <a:r>
                        <a:rPr lang="en-US" sz="1200" dirty="0">
                          <a:solidFill>
                            <a:schemeClr val="tx1"/>
                          </a:solidFill>
                          <a:latin typeface="+mn-lt"/>
                          <a:ea typeface="+mn-ea"/>
                          <a:cs typeface="+mn-ea"/>
                          <a:sym typeface="+mn-lt"/>
                        </a:rPr>
                        <a:t>Prevents water jets from all directions from the nozzle from intruding into the electrical equipment and causing damage.</a:t>
                      </a:r>
                    </a:p>
                  </a:txBody>
                  <a:tcPr marL="72000"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3082">
                <a:tc>
                  <a:txBody>
                    <a:bodyPr/>
                    <a:lstStyle/>
                    <a:p>
                      <a:pPr algn="ctr">
                        <a:lnSpc>
                          <a:spcPct val="120000"/>
                        </a:lnSpc>
                        <a:spcAft>
                          <a:spcPts val="0"/>
                        </a:spcAft>
                      </a:pPr>
                      <a:r>
                        <a:rPr lang="en-US" sz="1200">
                          <a:latin typeface="+mn-lt"/>
                          <a:ea typeface="+mn-ea"/>
                          <a:cs typeface="+mn-ea"/>
                          <a:sym typeface="+mn-lt"/>
                        </a:rPr>
                        <a:t>6</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a:latin typeface="+mn-lt"/>
                          <a:ea typeface="+mn-ea"/>
                          <a:cs typeface="+mn-ea"/>
                          <a:sym typeface="+mn-lt"/>
                        </a:rPr>
                        <a:t>Prevents large waves from intrusion.</a:t>
                      </a:r>
                    </a:p>
                  </a:txBody>
                  <a:tcPr marL="72000"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latinLnBrk="0" hangingPunct="1">
                        <a:lnSpc>
                          <a:spcPct val="120000"/>
                        </a:lnSpc>
                        <a:spcAft>
                          <a:spcPts val="0"/>
                        </a:spcAft>
                      </a:pPr>
                      <a:r>
                        <a:rPr lang="en-US" sz="1200">
                          <a:solidFill>
                            <a:schemeClr val="tx1"/>
                          </a:solidFill>
                          <a:latin typeface="+mn-lt"/>
                          <a:ea typeface="+mn-ea"/>
                          <a:cs typeface="+mn-ea"/>
                          <a:sym typeface="+mn-lt"/>
                        </a:rPr>
                        <a:t>Prevents damage caused by the invasion of large waves for electrical equipment installed on the deck.</a:t>
                      </a:r>
                    </a:p>
                  </a:txBody>
                  <a:tcPr marL="72000"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3082">
                <a:tc>
                  <a:txBody>
                    <a:bodyPr/>
                    <a:lstStyle/>
                    <a:p>
                      <a:pPr algn="ctr">
                        <a:lnSpc>
                          <a:spcPct val="120000"/>
                        </a:lnSpc>
                        <a:spcAft>
                          <a:spcPts val="0"/>
                        </a:spcAft>
                      </a:pPr>
                      <a:r>
                        <a:rPr lang="en-US" sz="1200">
                          <a:latin typeface="+mn-lt"/>
                          <a:ea typeface="+mn-ea"/>
                          <a:cs typeface="+mn-ea"/>
                          <a:sym typeface="+mn-lt"/>
                        </a:rPr>
                        <a:t>7</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a:latin typeface="+mn-lt"/>
                          <a:ea typeface="+mn-ea"/>
                          <a:cs typeface="+mn-ea"/>
                          <a:sym typeface="+mn-lt"/>
                        </a:rPr>
                        <a:t>Prevents water intrusion during immersion.</a:t>
                      </a:r>
                    </a:p>
                  </a:txBody>
                  <a:tcPr marL="72000"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latinLnBrk="0" hangingPunct="1">
                        <a:lnSpc>
                          <a:spcPct val="120000"/>
                        </a:lnSpc>
                        <a:spcAft>
                          <a:spcPts val="0"/>
                        </a:spcAft>
                      </a:pPr>
                      <a:r>
                        <a:rPr lang="en-US" sz="1200" dirty="0">
                          <a:solidFill>
                            <a:schemeClr val="tx1"/>
                          </a:solidFill>
                          <a:latin typeface="+mn-lt"/>
                          <a:ea typeface="+mn-ea"/>
                          <a:cs typeface="+mn-ea"/>
                          <a:sym typeface="+mn-lt"/>
                        </a:rPr>
                        <a:t>Ensures that the electrical equipment is not damaged due to water immersion when electrical equipment </a:t>
                      </a:r>
                      <a:r>
                        <a:rPr lang="en-US" sz="1200" dirty="0" smtClean="0">
                          <a:solidFill>
                            <a:schemeClr val="tx1"/>
                          </a:solidFill>
                          <a:latin typeface="+mn-lt"/>
                          <a:ea typeface="+mn-ea"/>
                          <a:cs typeface="+mn-ea"/>
                          <a:sym typeface="+mn-lt"/>
                        </a:rPr>
                        <a:t>is</a:t>
                      </a:r>
                      <a:r>
                        <a:rPr lang="en-US" sz="1200" baseline="0" dirty="0" smtClean="0">
                          <a:solidFill>
                            <a:schemeClr val="tx1"/>
                          </a:solidFill>
                          <a:latin typeface="+mn-lt"/>
                          <a:ea typeface="+mn-ea"/>
                          <a:cs typeface="+mn-ea"/>
                          <a:sym typeface="+mn-lt"/>
                        </a:rPr>
                        <a:t> </a:t>
                      </a:r>
                      <a:r>
                        <a:rPr lang="en-US" sz="1200" dirty="0" smtClean="0">
                          <a:solidFill>
                            <a:schemeClr val="tx1"/>
                          </a:solidFill>
                          <a:latin typeface="+mn-lt"/>
                          <a:ea typeface="+mn-ea"/>
                          <a:cs typeface="+mn-ea"/>
                          <a:sym typeface="+mn-lt"/>
                        </a:rPr>
                        <a:t>immersed </a:t>
                      </a:r>
                      <a:r>
                        <a:rPr lang="en-US" sz="1200" dirty="0">
                          <a:solidFill>
                            <a:schemeClr val="tx1"/>
                          </a:solidFill>
                          <a:latin typeface="+mn-lt"/>
                          <a:ea typeface="+mn-ea"/>
                          <a:cs typeface="+mn-ea"/>
                          <a:sym typeface="+mn-lt"/>
                        </a:rPr>
                        <a:t>in water for a certain period of time or the water pressure is below a certain standard.</a:t>
                      </a:r>
                    </a:p>
                  </a:txBody>
                  <a:tcPr marL="72000"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3082">
                <a:tc>
                  <a:txBody>
                    <a:bodyPr/>
                    <a:lstStyle/>
                    <a:p>
                      <a:pPr algn="ctr">
                        <a:lnSpc>
                          <a:spcPct val="120000"/>
                        </a:lnSpc>
                        <a:spcAft>
                          <a:spcPts val="0"/>
                        </a:spcAft>
                      </a:pPr>
                      <a:r>
                        <a:rPr lang="en-US" sz="1200">
                          <a:latin typeface="+mn-lt"/>
                          <a:ea typeface="+mn-ea"/>
                          <a:cs typeface="+mn-ea"/>
                          <a:sym typeface="+mn-lt"/>
                        </a:rPr>
                        <a:t>8</a:t>
                      </a:r>
                    </a:p>
                  </a:txBody>
                  <a:tcPr marL="9525" marR="9525" marT="9525" marB="95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nSpc>
                          <a:spcPct val="120000"/>
                        </a:lnSpc>
                        <a:spcAft>
                          <a:spcPts val="0"/>
                        </a:spcAft>
                      </a:pPr>
                      <a:r>
                        <a:rPr lang="en-US" sz="1200">
                          <a:latin typeface="+mn-lt"/>
                          <a:ea typeface="+mn-ea"/>
                          <a:cs typeface="+mn-ea"/>
                          <a:sym typeface="+mn-lt"/>
                        </a:rPr>
                        <a:t>Prevents water intrusion during sinking.</a:t>
                      </a:r>
                    </a:p>
                  </a:txBody>
                  <a:tcPr marL="72000"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034" rtl="0" eaLnBrk="1" latinLnBrk="0" hangingPunct="1">
                        <a:lnSpc>
                          <a:spcPct val="120000"/>
                        </a:lnSpc>
                        <a:spcAft>
                          <a:spcPts val="0"/>
                        </a:spcAft>
                      </a:pPr>
                      <a:r>
                        <a:rPr lang="en-US" sz="1200" dirty="0">
                          <a:solidFill>
                            <a:schemeClr val="tx1"/>
                          </a:solidFill>
                          <a:latin typeface="+mn-lt"/>
                          <a:ea typeface="+mn-ea"/>
                          <a:cs typeface="+mn-ea"/>
                          <a:sym typeface="+mn-lt"/>
                        </a:rPr>
                        <a:t>Ensure that no damage is caused by water immersion when the electrical equipment </a:t>
                      </a:r>
                      <a:r>
                        <a:rPr lang="en-US" sz="1200" dirty="0" smtClean="0">
                          <a:solidFill>
                            <a:schemeClr val="tx1"/>
                          </a:solidFill>
                          <a:latin typeface="+mn-lt"/>
                          <a:ea typeface="+mn-ea"/>
                          <a:cs typeface="+mn-ea"/>
                          <a:sym typeface="+mn-lt"/>
                        </a:rPr>
                        <a:t>sinks </a:t>
                      </a:r>
                      <a:r>
                        <a:rPr lang="en-US" sz="1200" dirty="0">
                          <a:solidFill>
                            <a:schemeClr val="tx1"/>
                          </a:solidFill>
                          <a:latin typeface="+mn-lt"/>
                          <a:ea typeface="+mn-ea"/>
                          <a:cs typeface="+mn-ea"/>
                          <a:sym typeface="+mn-lt"/>
                        </a:rPr>
                        <a:t>indefinitely under specified water pressure.</a:t>
                      </a:r>
                    </a:p>
                  </a:txBody>
                  <a:tcPr marL="72000" marR="9525" marT="9525" marB="95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727627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Low-Voltage Circuit </a:t>
            </a:r>
            <a:r>
              <a:rPr lang="en-US" altLang="zh-CN" dirty="0" smtClean="0">
                <a:latin typeface="+mn-lt"/>
                <a:ea typeface="+mn-ea"/>
                <a:cs typeface="+mn-ea"/>
                <a:sym typeface="+mn-lt"/>
              </a:rPr>
              <a:t>Breakers</a:t>
            </a:r>
            <a:endParaRPr lang="zh-CN" altLang="en-US" dirty="0">
              <a:latin typeface="+mn-lt"/>
              <a:ea typeface="+mn-ea"/>
              <a:cs typeface="+mn-ea"/>
              <a:sym typeface="+mn-lt"/>
            </a:endParaRPr>
          </a:p>
        </p:txBody>
      </p:sp>
      <p:sp>
        <p:nvSpPr>
          <p:cNvPr id="3" name="文本占位符 2"/>
          <p:cNvSpPr>
            <a:spLocks noGrp="1"/>
          </p:cNvSpPr>
          <p:nvPr>
            <p:ph type="body" sz="quarter" idx="10"/>
          </p:nvPr>
        </p:nvSpPr>
        <p:spPr/>
        <p:txBody>
          <a:bodyPr/>
          <a:lstStyle/>
          <a:p>
            <a:r>
              <a:rPr lang="en-US" altLang="zh-CN" sz="1800" dirty="0">
                <a:latin typeface="+mn-lt"/>
                <a:ea typeface="+mn-ea"/>
                <a:cs typeface="+mn-ea"/>
                <a:sym typeface="+mn-lt"/>
              </a:rPr>
              <a:t>Function:</a:t>
            </a:r>
          </a:p>
          <a:p>
            <a:pPr lvl="1"/>
            <a:r>
              <a:rPr lang="en-US" altLang="zh-CN" sz="1600" dirty="0">
                <a:latin typeface="+mn-lt"/>
                <a:ea typeface="+mn-ea"/>
                <a:cs typeface="+mn-ea"/>
                <a:sym typeface="+mn-lt"/>
              </a:rPr>
              <a:t>Switch</a:t>
            </a:r>
          </a:p>
          <a:p>
            <a:pPr lvl="1"/>
            <a:r>
              <a:rPr lang="en-US" altLang="zh-CN" sz="1600" dirty="0">
                <a:latin typeface="+mn-lt"/>
                <a:ea typeface="+mn-ea"/>
                <a:cs typeface="+mn-ea"/>
                <a:sym typeface="+mn-lt"/>
              </a:rPr>
              <a:t>Overload protection</a:t>
            </a:r>
          </a:p>
          <a:p>
            <a:pPr lvl="1"/>
            <a:r>
              <a:rPr lang="en-US" altLang="zh-CN" sz="1600" dirty="0">
                <a:latin typeface="+mn-lt"/>
                <a:ea typeface="+mn-ea"/>
                <a:cs typeface="+mn-ea"/>
                <a:sym typeface="+mn-lt"/>
              </a:rPr>
              <a:t>Short circuit protection ( instant /short delay )</a:t>
            </a:r>
          </a:p>
          <a:p>
            <a:r>
              <a:rPr lang="en-US" altLang="zh-CN" sz="1800" dirty="0">
                <a:latin typeface="+mn-lt"/>
                <a:ea typeface="+mn-ea"/>
                <a:cs typeface="+mn-ea"/>
                <a:sym typeface="+mn-lt"/>
              </a:rPr>
              <a:t>Classification:</a:t>
            </a:r>
          </a:p>
          <a:p>
            <a:pPr lvl="1"/>
            <a:r>
              <a:rPr lang="en-US" altLang="zh-CN" sz="1600" dirty="0">
                <a:latin typeface="+mn-lt"/>
                <a:ea typeface="+mn-ea"/>
                <a:cs typeface="+mn-ea"/>
                <a:sym typeface="+mn-lt"/>
              </a:rPr>
              <a:t>ACB (Air Circuit Breaker)</a:t>
            </a:r>
          </a:p>
          <a:p>
            <a:pPr lvl="1"/>
            <a:r>
              <a:rPr lang="en-US" altLang="zh-CN" sz="1600" dirty="0">
                <a:latin typeface="+mn-lt"/>
                <a:ea typeface="+mn-ea"/>
                <a:cs typeface="+mn-ea"/>
                <a:sym typeface="+mn-lt"/>
              </a:rPr>
              <a:t>MCCB (</a:t>
            </a:r>
            <a:r>
              <a:rPr lang="en-US" altLang="zh-CN" sz="1600" dirty="0" err="1">
                <a:latin typeface="+mn-lt"/>
                <a:ea typeface="+mn-ea"/>
                <a:cs typeface="+mn-ea"/>
                <a:sym typeface="+mn-lt"/>
              </a:rPr>
              <a:t>Mould</a:t>
            </a:r>
            <a:r>
              <a:rPr lang="en-US" altLang="zh-CN" sz="1600" dirty="0">
                <a:latin typeface="+mn-lt"/>
                <a:ea typeface="+mn-ea"/>
                <a:cs typeface="+mn-ea"/>
                <a:sym typeface="+mn-lt"/>
              </a:rPr>
              <a:t> Case Circuit Breaker)</a:t>
            </a:r>
          </a:p>
          <a:p>
            <a:pPr lvl="1"/>
            <a:r>
              <a:rPr lang="en-US" altLang="zh-CN" sz="1600" dirty="0">
                <a:latin typeface="+mn-lt"/>
                <a:ea typeface="+mn-ea"/>
                <a:cs typeface="+mn-ea"/>
                <a:sym typeface="+mn-lt"/>
              </a:rPr>
              <a:t>MCB (Miniature Circuit Breaker)</a:t>
            </a:r>
          </a:p>
          <a:p>
            <a:pPr lvl="1"/>
            <a:r>
              <a:rPr lang="en-US" altLang="zh-CN" sz="1600" dirty="0">
                <a:latin typeface="+mn-lt"/>
                <a:ea typeface="+mn-ea"/>
                <a:cs typeface="+mn-ea"/>
                <a:sym typeface="+mn-lt"/>
              </a:rPr>
              <a:t>HY-MAG (Hydraulic-pressure Magnetic Circuit Breaker</a:t>
            </a:r>
            <a:r>
              <a:rPr lang="en-US" altLang="zh-CN" sz="1800" dirty="0">
                <a:latin typeface="+mn-lt"/>
                <a:ea typeface="+mn-ea"/>
                <a:cs typeface="+mn-ea"/>
                <a:sym typeface="+mn-lt"/>
              </a:rPr>
              <a:t>)</a:t>
            </a:r>
          </a:p>
          <a:p>
            <a:pPr lvl="1"/>
            <a:r>
              <a:rPr lang="en-US" altLang="zh-CN" sz="1600" dirty="0">
                <a:latin typeface="+mn-lt"/>
                <a:ea typeface="+mn-ea"/>
                <a:cs typeface="+mn-ea"/>
                <a:sym typeface="+mn-lt"/>
              </a:rPr>
              <a:t>RCD (Residual Current Device)</a:t>
            </a:r>
          </a:p>
        </p:txBody>
      </p:sp>
      <p:pic>
        <p:nvPicPr>
          <p:cNvPr id="4" name="图片 3"/>
          <p:cNvPicPr>
            <a:picLocks noChangeAspect="1"/>
          </p:cNvPicPr>
          <p:nvPr/>
        </p:nvPicPr>
        <p:blipFill>
          <a:blip r:embed="rId3" cstate="print"/>
          <a:stretch>
            <a:fillRect/>
          </a:stretch>
        </p:blipFill>
        <p:spPr>
          <a:xfrm>
            <a:off x="6599008" y="3490035"/>
            <a:ext cx="3797264" cy="2124212"/>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4" cstate="print"/>
          <a:stretch>
            <a:fillRect/>
          </a:stretch>
        </p:blipFill>
        <p:spPr>
          <a:xfrm>
            <a:off x="6965078" y="1301849"/>
            <a:ext cx="2808312" cy="18381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243005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latin typeface="+mn-lt"/>
                <a:ea typeface="+mn-ea"/>
                <a:cs typeface="+mn-ea"/>
                <a:sym typeface="+mn-lt"/>
              </a:rPr>
              <a:t>Low-Voltage Circuit </a:t>
            </a:r>
            <a:r>
              <a:rPr lang="en-US" altLang="zh-CN" dirty="0" smtClean="0">
                <a:latin typeface="+mn-lt"/>
                <a:ea typeface="+mn-ea"/>
                <a:cs typeface="+mn-ea"/>
                <a:sym typeface="+mn-lt"/>
              </a:rPr>
              <a:t>Breakers - ACB</a:t>
            </a:r>
            <a:endParaRPr lang="zh-CN" altLang="en-US" dirty="0">
              <a:latin typeface="+mn-lt"/>
              <a:ea typeface="+mn-ea"/>
              <a:cs typeface="+mn-ea"/>
              <a:sym typeface="+mn-lt"/>
            </a:endParaRPr>
          </a:p>
        </p:txBody>
      </p:sp>
      <p:sp>
        <p:nvSpPr>
          <p:cNvPr id="6" name="文本占位符 5"/>
          <p:cNvSpPr>
            <a:spLocks noGrp="1"/>
          </p:cNvSpPr>
          <p:nvPr>
            <p:ph type="body" sz="quarter" idx="10"/>
          </p:nvPr>
        </p:nvSpPr>
        <p:spPr>
          <a:xfrm>
            <a:off x="455612" y="1052514"/>
            <a:ext cx="7344960" cy="4875042"/>
          </a:xfrm>
        </p:spPr>
        <p:txBody>
          <a:bodyPr/>
          <a:lstStyle/>
          <a:p>
            <a:r>
              <a:rPr lang="en-US" altLang="zh-CN" sz="1800" dirty="0">
                <a:latin typeface="+mn-lt"/>
                <a:ea typeface="+mn-ea"/>
                <a:cs typeface="+mn-ea"/>
                <a:sym typeface="+mn-lt"/>
              </a:rPr>
              <a:t>Definition:</a:t>
            </a:r>
          </a:p>
          <a:p>
            <a:pPr lvl="1"/>
            <a:r>
              <a:rPr lang="en-US" altLang="zh-CN" sz="1600" dirty="0">
                <a:latin typeface="+mn-lt"/>
                <a:ea typeface="+mn-ea"/>
                <a:cs typeface="+mn-ea"/>
                <a:sym typeface="+mn-lt"/>
              </a:rPr>
              <a:t>The type of circuit breaker, which operates in air (where air-blast as an arc quenching medium) at atmospheric pressure, is known to be an Air Circuit Breaker.</a:t>
            </a:r>
          </a:p>
          <a:p>
            <a:r>
              <a:rPr lang="en-US" altLang="zh-CN" sz="1800" dirty="0">
                <a:latin typeface="+mn-lt"/>
                <a:ea typeface="+mn-ea"/>
                <a:cs typeface="+mn-ea"/>
                <a:sym typeface="+mn-lt"/>
              </a:rPr>
              <a:t>Application and Uses:</a:t>
            </a:r>
          </a:p>
          <a:p>
            <a:pPr lvl="1"/>
            <a:r>
              <a:rPr lang="en-US" altLang="zh-CN" sz="1600" dirty="0">
                <a:latin typeface="+mn-lt"/>
                <a:ea typeface="+mn-ea"/>
                <a:cs typeface="+mn-ea"/>
                <a:sym typeface="+mn-lt"/>
              </a:rPr>
              <a:t>Used for main power distribution in large industrial plant.</a:t>
            </a:r>
          </a:p>
          <a:p>
            <a:pPr lvl="1"/>
            <a:r>
              <a:rPr lang="en-US" altLang="zh-CN" sz="1600" dirty="0">
                <a:latin typeface="+mn-lt"/>
                <a:ea typeface="+mn-ea"/>
                <a:cs typeface="+mn-ea"/>
                <a:sym typeface="+mn-lt"/>
              </a:rPr>
              <a:t>Used for protection of transformers, capacitors and generators.</a:t>
            </a:r>
          </a:p>
          <a:p>
            <a:pPr lvl="1"/>
            <a:r>
              <a:rPr lang="en-US" altLang="zh-CN" sz="1600" dirty="0">
                <a:latin typeface="+mn-lt"/>
                <a:ea typeface="+mn-ea"/>
                <a:cs typeface="+mn-ea"/>
                <a:sym typeface="+mn-lt"/>
              </a:rPr>
              <a:t>Carry heavy current (thousands of amperes).</a:t>
            </a:r>
          </a:p>
          <a:p>
            <a:pPr lvl="1"/>
            <a:r>
              <a:rPr lang="en-US" altLang="zh-CN" sz="1600" dirty="0">
                <a:latin typeface="+mn-lt"/>
                <a:ea typeface="+mn-ea"/>
                <a:cs typeface="+mn-ea"/>
                <a:sym typeface="+mn-lt"/>
              </a:rPr>
              <a:t>Intelligent monitoring functions: remote control, alarms and data transmission.</a:t>
            </a:r>
          </a:p>
          <a:p>
            <a:endParaRPr lang="en-US" altLang="zh-CN" sz="1800" dirty="0">
              <a:latin typeface="+mn-lt"/>
              <a:ea typeface="+mn-ea"/>
              <a:cs typeface="+mn-ea"/>
              <a:sym typeface="+mn-lt"/>
            </a:endParaRPr>
          </a:p>
          <a:p>
            <a:endParaRPr lang="zh-CN" altLang="en-US" sz="1800" dirty="0">
              <a:latin typeface="+mn-lt"/>
              <a:ea typeface="+mn-ea"/>
              <a:cs typeface="+mn-ea"/>
              <a:sym typeface="+mn-lt"/>
            </a:endParaRPr>
          </a:p>
        </p:txBody>
      </p:sp>
      <p:pic>
        <p:nvPicPr>
          <p:cNvPr id="7" name="图片 6"/>
          <p:cNvPicPr>
            <a:picLocks noChangeAspect="1"/>
          </p:cNvPicPr>
          <p:nvPr/>
        </p:nvPicPr>
        <p:blipFill>
          <a:blip r:embed="rId3" cstate="print"/>
          <a:stretch>
            <a:fillRect/>
          </a:stretch>
        </p:blipFill>
        <p:spPr>
          <a:xfrm>
            <a:off x="7800572" y="3784782"/>
            <a:ext cx="2327678" cy="2452506"/>
          </a:xfrm>
          <a:prstGeom prst="rect">
            <a:avLst/>
          </a:prstGeom>
        </p:spPr>
      </p:pic>
      <p:pic>
        <p:nvPicPr>
          <p:cNvPr id="8" name="图片 7"/>
          <p:cNvPicPr>
            <a:picLocks noChangeAspect="1"/>
          </p:cNvPicPr>
          <p:nvPr/>
        </p:nvPicPr>
        <p:blipFill>
          <a:blip r:embed="rId4" cstate="print"/>
          <a:stretch>
            <a:fillRect/>
          </a:stretch>
        </p:blipFill>
        <p:spPr>
          <a:xfrm>
            <a:off x="8022736" y="1457887"/>
            <a:ext cx="1673665" cy="223155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2403555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n-lt"/>
                <a:ea typeface="+mn-ea"/>
                <a:cs typeface="+mn-ea"/>
                <a:sym typeface="+mn-lt"/>
              </a:rPr>
              <a:t>Low-Voltage Circuit Breakers - </a:t>
            </a:r>
            <a:r>
              <a:rPr lang="en-US" altLang="zh-CN" sz="3600" dirty="0">
                <a:latin typeface="+mn-lt"/>
                <a:ea typeface="+mn-ea"/>
                <a:cs typeface="+mn-ea"/>
                <a:sym typeface="+mn-lt"/>
              </a:rPr>
              <a:t>MCCB </a:t>
            </a:r>
            <a:endParaRPr lang="zh-CN" altLang="en-US" dirty="0">
              <a:latin typeface="+mn-lt"/>
              <a:ea typeface="+mn-ea"/>
              <a:cs typeface="+mn-ea"/>
              <a:sym typeface="+mn-lt"/>
            </a:endParaRPr>
          </a:p>
        </p:txBody>
      </p:sp>
      <p:sp>
        <p:nvSpPr>
          <p:cNvPr id="3" name="文本占位符 2"/>
          <p:cNvSpPr>
            <a:spLocks noGrp="1"/>
          </p:cNvSpPr>
          <p:nvPr>
            <p:ph type="body" sz="quarter" idx="10"/>
          </p:nvPr>
        </p:nvSpPr>
        <p:spPr>
          <a:xfrm>
            <a:off x="455612" y="1052514"/>
            <a:ext cx="7593684" cy="4875042"/>
          </a:xfrm>
        </p:spPr>
        <p:txBody>
          <a:bodyPr/>
          <a:lstStyle/>
          <a:p>
            <a:r>
              <a:rPr lang="en-US" altLang="zh-CN" sz="1800" dirty="0">
                <a:latin typeface="+mn-lt"/>
                <a:ea typeface="+mn-ea"/>
                <a:cs typeface="+mn-ea"/>
                <a:sym typeface="+mn-lt"/>
              </a:rPr>
              <a:t>Definition:</a:t>
            </a:r>
          </a:p>
          <a:p>
            <a:pPr lvl="1"/>
            <a:r>
              <a:rPr lang="en-US" altLang="zh-CN" sz="1600" dirty="0">
                <a:latin typeface="+mn-lt"/>
                <a:ea typeface="+mn-ea"/>
                <a:cs typeface="+mn-ea"/>
                <a:sym typeface="+mn-lt"/>
              </a:rPr>
              <a:t>MCCB is a type of electrical protection device that is commonly used when load currents exceed the capabilities of miniature circuit breakers. </a:t>
            </a:r>
          </a:p>
          <a:p>
            <a:r>
              <a:rPr lang="en-US" altLang="zh-CN" sz="1800" dirty="0">
                <a:latin typeface="+mn-lt"/>
                <a:ea typeface="+mn-ea"/>
                <a:cs typeface="+mn-ea"/>
                <a:sym typeface="+mn-lt"/>
              </a:rPr>
              <a:t>Features:</a:t>
            </a:r>
          </a:p>
          <a:p>
            <a:pPr lvl="1"/>
            <a:r>
              <a:rPr lang="en-US" altLang="zh-CN" sz="1600" dirty="0">
                <a:latin typeface="+mn-lt"/>
                <a:ea typeface="+mn-ea"/>
                <a:cs typeface="+mn-ea"/>
                <a:sym typeface="+mn-lt"/>
              </a:rPr>
              <a:t>Used in industrial areas widely.</a:t>
            </a:r>
          </a:p>
          <a:p>
            <a:pPr lvl="1"/>
            <a:r>
              <a:rPr lang="en-US" altLang="zh-CN" sz="1600" dirty="0">
                <a:latin typeface="+mn-lt"/>
                <a:ea typeface="+mn-ea"/>
                <a:cs typeface="+mn-ea"/>
                <a:sym typeface="+mn-lt"/>
              </a:rPr>
              <a:t>carry medium current (hundreds of amperes).</a:t>
            </a:r>
          </a:p>
          <a:p>
            <a:pPr lvl="1"/>
            <a:r>
              <a:rPr lang="en-US" altLang="zh-CN" sz="1600" dirty="0">
                <a:latin typeface="+mn-lt"/>
                <a:ea typeface="+mn-ea"/>
                <a:cs typeface="+mn-ea"/>
                <a:sym typeface="+mn-lt"/>
              </a:rPr>
              <a:t>High breaking capability (</a:t>
            </a:r>
            <a:r>
              <a:rPr lang="en-US" altLang="zh-CN" sz="1600" dirty="0" err="1">
                <a:latin typeface="+mn-lt"/>
                <a:ea typeface="+mn-ea"/>
                <a:cs typeface="+mn-ea"/>
                <a:sym typeface="+mn-lt"/>
              </a:rPr>
              <a:t>Icu</a:t>
            </a:r>
            <a:r>
              <a:rPr lang="en-US" altLang="zh-CN" sz="1600" dirty="0">
                <a:latin typeface="+mn-lt"/>
                <a:ea typeface="+mn-ea"/>
                <a:cs typeface="+mn-ea"/>
                <a:sym typeface="+mn-lt"/>
              </a:rPr>
              <a:t> </a:t>
            </a:r>
            <a:r>
              <a:rPr lang="en-US" altLang="zh-CN" sz="1600" dirty="0" err="1">
                <a:latin typeface="+mn-lt"/>
                <a:ea typeface="+mn-ea"/>
                <a:cs typeface="+mn-ea"/>
                <a:sym typeface="+mn-lt"/>
              </a:rPr>
              <a:t>Ics</a:t>
            </a:r>
            <a:r>
              <a:rPr lang="en-US" altLang="zh-CN" sz="1600" dirty="0">
                <a:latin typeface="+mn-lt"/>
                <a:ea typeface="+mn-ea"/>
                <a:cs typeface="+mn-ea"/>
                <a:sym typeface="+mn-lt"/>
              </a:rPr>
              <a:t>).</a:t>
            </a:r>
          </a:p>
          <a:p>
            <a:pPr lvl="1"/>
            <a:r>
              <a:rPr lang="en-US" altLang="zh-CN" sz="1600" dirty="0">
                <a:latin typeface="+mn-lt"/>
                <a:ea typeface="+mn-ea"/>
                <a:cs typeface="+mn-ea"/>
                <a:sym typeface="+mn-lt"/>
              </a:rPr>
              <a:t>operated rapidly.</a:t>
            </a:r>
          </a:p>
          <a:p>
            <a:pPr lvl="1"/>
            <a:r>
              <a:rPr lang="en-US" altLang="zh-CN" sz="1600" dirty="0">
                <a:latin typeface="+mn-lt"/>
                <a:ea typeface="+mn-ea"/>
                <a:cs typeface="+mn-ea"/>
                <a:sym typeface="+mn-lt"/>
              </a:rPr>
              <a:t>The tripping devices are interchangeable and adjustable.</a:t>
            </a:r>
          </a:p>
          <a:p>
            <a:pPr lvl="1"/>
            <a:r>
              <a:rPr lang="en-US" altLang="zh-CN" sz="1600" dirty="0">
                <a:latin typeface="+mn-lt"/>
                <a:ea typeface="+mn-ea"/>
                <a:cs typeface="+mn-ea"/>
                <a:sym typeface="+mn-lt"/>
              </a:rPr>
              <a:t>Intelligent monitoring functions: catenation, remote control, </a:t>
            </a:r>
          </a:p>
          <a:p>
            <a:pPr lvl="1"/>
            <a:r>
              <a:rPr lang="en-US" altLang="zh-CN" sz="1600" dirty="0">
                <a:latin typeface="+mn-lt"/>
                <a:ea typeface="+mn-ea"/>
                <a:cs typeface="+mn-ea"/>
                <a:sym typeface="+mn-lt"/>
              </a:rPr>
              <a:t>alarms and data transmission.</a:t>
            </a:r>
          </a:p>
          <a:p>
            <a:endParaRPr lang="en-US" altLang="zh-CN" sz="1800" dirty="0">
              <a:latin typeface="+mn-lt"/>
              <a:ea typeface="+mn-ea"/>
              <a:cs typeface="+mn-ea"/>
              <a:sym typeface="+mn-lt"/>
            </a:endParaRPr>
          </a:p>
          <a:p>
            <a:endParaRPr lang="zh-CN" altLang="en-US" sz="1800" dirty="0">
              <a:latin typeface="+mn-lt"/>
              <a:ea typeface="+mn-ea"/>
              <a:cs typeface="+mn-ea"/>
              <a:sym typeface="+mn-lt"/>
            </a:endParaRPr>
          </a:p>
        </p:txBody>
      </p:sp>
      <p:graphicFrame>
        <p:nvGraphicFramePr>
          <p:cNvPr id="4" name="Object 4"/>
          <p:cNvGraphicFramePr>
            <a:graphicFrameLocks noChangeAspect="1"/>
          </p:cNvGraphicFramePr>
          <p:nvPr>
            <p:extLst/>
          </p:nvPr>
        </p:nvGraphicFramePr>
        <p:xfrm>
          <a:off x="8414757" y="1449579"/>
          <a:ext cx="2014537" cy="2232025"/>
        </p:xfrm>
        <a:graphic>
          <a:graphicData uri="http://schemas.openxmlformats.org/presentationml/2006/ole">
            <mc:AlternateContent xmlns:mc="http://schemas.openxmlformats.org/markup-compatibility/2006">
              <mc:Choice xmlns:v="urn:schemas-microsoft-com:vml" Requires="v">
                <p:oleObj spid="_x0000_s2080" name="绘图" r:id="rId4" imgW="1594338" imgH="1807485" progId="">
                  <p:embed/>
                </p:oleObj>
              </mc:Choice>
              <mc:Fallback>
                <p:oleObj name="绘图" r:id="rId4" imgW="1594338" imgH="180748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14757" y="1449579"/>
                        <a:ext cx="2014537"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5"/>
          <p:cNvGraphicFramePr>
            <a:graphicFrameLocks noChangeAspect="1"/>
          </p:cNvGraphicFramePr>
          <p:nvPr>
            <p:extLst/>
          </p:nvPr>
        </p:nvGraphicFramePr>
        <p:xfrm>
          <a:off x="8503923" y="3681603"/>
          <a:ext cx="1836204" cy="2537588"/>
        </p:xfrm>
        <a:graphic>
          <a:graphicData uri="http://schemas.openxmlformats.org/presentationml/2006/ole">
            <mc:AlternateContent xmlns:mc="http://schemas.openxmlformats.org/markup-compatibility/2006">
              <mc:Choice xmlns:v="urn:schemas-microsoft-com:vml" Requires="v">
                <p:oleObj spid="_x0000_s2081" name="绘图" r:id="rId6" imgW="994793" imgH="1424441" progId="">
                  <p:embed/>
                </p:oleObj>
              </mc:Choice>
              <mc:Fallback>
                <p:oleObj name="绘图" r:id="rId6" imgW="994793" imgH="1424441"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03923" y="3681603"/>
                        <a:ext cx="1836204" cy="25375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277706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p:txBody>
          <a:bodyPr/>
          <a:lstStyle/>
          <a:p>
            <a:r>
              <a:rPr lang="en-US" altLang="zh-CN" dirty="0">
                <a:latin typeface="+mn-lt"/>
                <a:ea typeface="+mn-ea"/>
                <a:cs typeface="+mn-ea"/>
                <a:sym typeface="+mn-lt"/>
              </a:rPr>
              <a:t>After learning this course, you </a:t>
            </a:r>
            <a:r>
              <a:rPr lang="en-US" altLang="zh-CN" dirty="0" smtClean="0">
                <a:latin typeface="+mn-lt"/>
                <a:ea typeface="+mn-ea"/>
                <a:cs typeface="+mn-ea"/>
                <a:sym typeface="+mn-lt"/>
              </a:rPr>
              <a:t>will </a:t>
            </a:r>
            <a:r>
              <a:rPr lang="en-US" altLang="zh-CN" dirty="0">
                <a:latin typeface="+mn-lt"/>
                <a:ea typeface="+mn-ea"/>
                <a:cs typeface="+mn-ea"/>
                <a:sym typeface="+mn-lt"/>
              </a:rPr>
              <a:t>be able to:</a:t>
            </a:r>
          </a:p>
          <a:p>
            <a:pPr lvl="1"/>
            <a:r>
              <a:rPr lang="en-US" altLang="zh-CN" dirty="0">
                <a:latin typeface="+mn-lt"/>
                <a:ea typeface="+mn-ea"/>
                <a:cs typeface="+mn-ea"/>
                <a:sym typeface="+mn-lt"/>
              </a:rPr>
              <a:t>Understand the basic concepts of power distribution</a:t>
            </a:r>
          </a:p>
          <a:p>
            <a:pPr lvl="1"/>
            <a:r>
              <a:rPr lang="en-US" altLang="zh-CN" dirty="0">
                <a:latin typeface="+mn-lt"/>
                <a:ea typeface="+mn-ea"/>
                <a:cs typeface="+mn-ea"/>
                <a:sym typeface="+mn-lt"/>
              </a:rPr>
              <a:t>Know the grounding system </a:t>
            </a:r>
          </a:p>
          <a:p>
            <a:pPr lvl="1"/>
            <a:r>
              <a:rPr lang="en-US" altLang="zh-CN" dirty="0">
                <a:latin typeface="+mn-lt"/>
                <a:ea typeface="+mn-ea"/>
                <a:cs typeface="+mn-ea"/>
                <a:sym typeface="+mn-lt"/>
              </a:rPr>
              <a:t>Know the common power distribution </a:t>
            </a:r>
            <a:r>
              <a:rPr lang="en-US" altLang="zh-CN" dirty="0" smtClean="0">
                <a:latin typeface="+mn-lt"/>
                <a:ea typeface="+mn-ea"/>
                <a:cs typeface="+mn-ea"/>
                <a:sym typeface="+mn-lt"/>
              </a:rPr>
              <a:t>products</a:t>
            </a:r>
            <a:endParaRPr lang="en-US" altLang="zh-CN" dirty="0">
              <a:latin typeface="+mn-lt"/>
              <a:ea typeface="+mn-ea"/>
              <a:cs typeface="+mn-ea"/>
              <a:sym typeface="+mn-lt"/>
            </a:endParaRPr>
          </a:p>
        </p:txBody>
      </p:sp>
    </p:spTree>
    <p:extLst>
      <p:ext uri="{BB962C8B-B14F-4D97-AF65-F5344CB8AC3E}">
        <p14:creationId xmlns:p14="http://schemas.microsoft.com/office/powerpoint/2010/main" val="33243954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67658" y="1880829"/>
            <a:ext cx="2555826" cy="1216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4472" y="3969061"/>
            <a:ext cx="2762201" cy="2041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7"/>
          <p:cNvSpPr>
            <a:spLocks noGrp="1"/>
          </p:cNvSpPr>
          <p:nvPr>
            <p:ph type="title"/>
          </p:nvPr>
        </p:nvSpPr>
        <p:spPr/>
        <p:txBody>
          <a:bodyPr/>
          <a:lstStyle/>
          <a:p>
            <a:r>
              <a:rPr lang="en-US" altLang="zh-CN" dirty="0">
                <a:latin typeface="+mn-lt"/>
                <a:ea typeface="+mn-ea"/>
                <a:cs typeface="+mn-ea"/>
                <a:sym typeface="+mn-lt"/>
              </a:rPr>
              <a:t>Low-Voltage Circuit </a:t>
            </a:r>
            <a:r>
              <a:rPr lang="en-US" altLang="zh-CN" dirty="0" smtClean="0">
                <a:latin typeface="+mn-lt"/>
                <a:ea typeface="+mn-ea"/>
                <a:cs typeface="+mn-ea"/>
                <a:sym typeface="+mn-lt"/>
              </a:rPr>
              <a:t>Breakers</a:t>
            </a:r>
            <a:r>
              <a:rPr lang="en-US" altLang="zh-CN" dirty="0">
                <a:latin typeface="+mn-lt"/>
                <a:ea typeface="+mn-ea"/>
                <a:cs typeface="+mn-ea"/>
                <a:sym typeface="+mn-lt"/>
              </a:rPr>
              <a:t> -</a:t>
            </a:r>
            <a:r>
              <a:rPr lang="en-US" altLang="zh-CN" dirty="0" smtClean="0">
                <a:latin typeface="+mn-lt"/>
                <a:ea typeface="+mn-ea"/>
                <a:cs typeface="+mn-ea"/>
                <a:sym typeface="+mn-lt"/>
              </a:rPr>
              <a:t> MCB (1)</a:t>
            </a:r>
            <a:endParaRPr lang="zh-CN" altLang="en-US" dirty="0">
              <a:latin typeface="+mn-lt"/>
              <a:ea typeface="+mn-ea"/>
              <a:cs typeface="+mn-ea"/>
              <a:sym typeface="+mn-lt"/>
            </a:endParaRPr>
          </a:p>
        </p:txBody>
      </p:sp>
      <p:sp>
        <p:nvSpPr>
          <p:cNvPr id="10" name="文本占位符 9"/>
          <p:cNvSpPr>
            <a:spLocks noGrp="1"/>
          </p:cNvSpPr>
          <p:nvPr>
            <p:ph type="body" sz="quarter" idx="10"/>
          </p:nvPr>
        </p:nvSpPr>
        <p:spPr>
          <a:xfrm>
            <a:off x="455612" y="1052514"/>
            <a:ext cx="6627768" cy="4875042"/>
          </a:xfrm>
        </p:spPr>
        <p:txBody>
          <a:bodyPr/>
          <a:lstStyle/>
          <a:p>
            <a:r>
              <a:rPr lang="en-US" altLang="zh-CN" sz="1800" dirty="0">
                <a:latin typeface="+mn-lt"/>
                <a:ea typeface="+mn-ea"/>
                <a:cs typeface="+mn-ea"/>
                <a:sym typeface="+mn-lt"/>
              </a:rPr>
              <a:t>Definition:</a:t>
            </a:r>
          </a:p>
          <a:p>
            <a:pPr lvl="1">
              <a:lnSpc>
                <a:spcPct val="130000"/>
              </a:lnSpc>
            </a:pPr>
            <a:r>
              <a:rPr lang="en-US" altLang="zh-CN" sz="1600" dirty="0">
                <a:latin typeface="+mn-lt"/>
                <a:ea typeface="+mn-ea"/>
                <a:cs typeface="+mn-ea"/>
                <a:sym typeface="+mn-lt"/>
              </a:rPr>
              <a:t>An MCB or miniature circuit breaker is an </a:t>
            </a:r>
          </a:p>
          <a:p>
            <a:pPr marL="401637" lvl="1" indent="0">
              <a:lnSpc>
                <a:spcPct val="130000"/>
              </a:lnSpc>
              <a:buNone/>
            </a:pPr>
            <a:r>
              <a:rPr lang="en-US" altLang="zh-CN" sz="1600" dirty="0">
                <a:latin typeface="+mn-lt"/>
                <a:ea typeface="+mn-ea"/>
                <a:cs typeface="+mn-ea"/>
                <a:sym typeface="+mn-lt"/>
              </a:rPr>
              <a:t>electromagnetic device that embodies complete </a:t>
            </a:r>
          </a:p>
          <a:p>
            <a:pPr marL="401637" lvl="1" indent="0">
              <a:lnSpc>
                <a:spcPct val="130000"/>
              </a:lnSpc>
              <a:buNone/>
            </a:pPr>
            <a:r>
              <a:rPr lang="en-US" altLang="zh-CN" sz="1600" dirty="0">
                <a:latin typeface="+mn-lt"/>
                <a:ea typeface="+mn-ea"/>
                <a:cs typeface="+mn-ea"/>
                <a:sym typeface="+mn-lt"/>
              </a:rPr>
              <a:t>enclosure in a molded insulating material. </a:t>
            </a:r>
          </a:p>
          <a:p>
            <a:r>
              <a:rPr lang="en-US" altLang="zh-CN" sz="1800" dirty="0">
                <a:latin typeface="+mn-lt"/>
                <a:ea typeface="+mn-ea"/>
                <a:cs typeface="+mn-ea"/>
                <a:sym typeface="+mn-lt"/>
              </a:rPr>
              <a:t>Main parameters:</a:t>
            </a:r>
          </a:p>
          <a:p>
            <a:pPr lvl="1">
              <a:lnSpc>
                <a:spcPct val="130000"/>
              </a:lnSpc>
            </a:pPr>
            <a:r>
              <a:rPr lang="en-US" altLang="zh-CN" sz="1600" dirty="0">
                <a:latin typeface="+mn-lt"/>
                <a:ea typeface="+mn-ea"/>
                <a:cs typeface="+mn-ea"/>
                <a:sym typeface="+mn-lt"/>
              </a:rPr>
              <a:t>Carry miniature current (from 1 A to 100 A usually)</a:t>
            </a:r>
          </a:p>
          <a:p>
            <a:pPr lvl="1">
              <a:lnSpc>
                <a:spcPct val="130000"/>
              </a:lnSpc>
            </a:pPr>
            <a:r>
              <a:rPr lang="en-US" altLang="zh-CN" sz="1600" dirty="0">
                <a:latin typeface="+mn-lt"/>
                <a:ea typeface="+mn-ea"/>
                <a:cs typeface="+mn-ea"/>
                <a:sym typeface="+mn-lt"/>
              </a:rPr>
              <a:t>Nearest to the  loads</a:t>
            </a:r>
          </a:p>
          <a:p>
            <a:pPr lvl="1">
              <a:lnSpc>
                <a:spcPct val="130000"/>
              </a:lnSpc>
            </a:pPr>
            <a:r>
              <a:rPr lang="en-US" altLang="zh-CN" sz="1600" dirty="0">
                <a:latin typeface="+mn-lt"/>
                <a:ea typeface="+mn-ea"/>
                <a:cs typeface="+mn-ea"/>
                <a:sym typeface="+mn-lt"/>
              </a:rPr>
              <a:t>Rated voltage Un</a:t>
            </a:r>
            <a:r>
              <a:rPr lang="zh-CN" altLang="en-US" sz="1600" dirty="0">
                <a:latin typeface="+mn-lt"/>
                <a:ea typeface="+mn-ea"/>
                <a:cs typeface="+mn-ea"/>
                <a:sym typeface="+mn-lt"/>
              </a:rPr>
              <a:t>：</a:t>
            </a:r>
            <a:r>
              <a:rPr lang="en-US" altLang="zh-CN" sz="1600" dirty="0">
                <a:latin typeface="+mn-lt"/>
                <a:ea typeface="+mn-ea"/>
                <a:cs typeface="+mn-ea"/>
                <a:sym typeface="+mn-lt"/>
              </a:rPr>
              <a:t>230V/400Vac, 60Vdc</a:t>
            </a:r>
          </a:p>
          <a:p>
            <a:pPr lvl="1">
              <a:lnSpc>
                <a:spcPct val="130000"/>
              </a:lnSpc>
            </a:pPr>
            <a:r>
              <a:rPr lang="en-US" altLang="zh-CN" sz="1600" dirty="0">
                <a:latin typeface="+mn-lt"/>
                <a:ea typeface="+mn-ea"/>
                <a:cs typeface="+mn-ea"/>
                <a:sym typeface="+mn-lt"/>
              </a:rPr>
              <a:t>Rated breaking current </a:t>
            </a:r>
            <a:r>
              <a:rPr lang="en-US" altLang="zh-CN" sz="1600" dirty="0" err="1">
                <a:latin typeface="+mn-lt"/>
                <a:ea typeface="+mn-ea"/>
                <a:cs typeface="+mn-ea"/>
                <a:sym typeface="+mn-lt"/>
              </a:rPr>
              <a:t>Icu</a:t>
            </a:r>
            <a:r>
              <a:rPr lang="zh-CN" altLang="en-US" sz="1600" dirty="0">
                <a:latin typeface="+mn-lt"/>
                <a:ea typeface="+mn-ea"/>
                <a:cs typeface="+mn-ea"/>
                <a:sym typeface="+mn-lt"/>
              </a:rPr>
              <a:t>：</a:t>
            </a:r>
            <a:r>
              <a:rPr lang="en-US" altLang="zh-CN" sz="1600" dirty="0">
                <a:latin typeface="+mn-lt"/>
                <a:ea typeface="+mn-ea"/>
                <a:cs typeface="+mn-ea"/>
                <a:sym typeface="+mn-lt"/>
              </a:rPr>
              <a:t>4.5kA</a:t>
            </a:r>
            <a:r>
              <a:rPr lang="zh-CN" altLang="en-US" sz="1600" dirty="0">
                <a:latin typeface="+mn-lt"/>
                <a:ea typeface="+mn-ea"/>
                <a:cs typeface="+mn-ea"/>
                <a:sym typeface="+mn-lt"/>
              </a:rPr>
              <a:t>，</a:t>
            </a:r>
            <a:r>
              <a:rPr lang="en-US" altLang="zh-CN" sz="1600" dirty="0">
                <a:latin typeface="+mn-lt"/>
                <a:ea typeface="+mn-ea"/>
                <a:cs typeface="+mn-ea"/>
                <a:sym typeface="+mn-lt"/>
              </a:rPr>
              <a:t>6kA</a:t>
            </a:r>
            <a:r>
              <a:rPr lang="zh-CN" altLang="en-US" sz="1600" dirty="0">
                <a:latin typeface="+mn-lt"/>
                <a:ea typeface="+mn-ea"/>
                <a:cs typeface="+mn-ea"/>
                <a:sym typeface="+mn-lt"/>
              </a:rPr>
              <a:t>，</a:t>
            </a:r>
            <a:r>
              <a:rPr lang="en-US" altLang="zh-CN" sz="1600" dirty="0">
                <a:latin typeface="+mn-lt"/>
                <a:ea typeface="+mn-ea"/>
                <a:cs typeface="+mn-ea"/>
                <a:sym typeface="+mn-lt"/>
              </a:rPr>
              <a:t>10kA… </a:t>
            </a:r>
          </a:p>
          <a:p>
            <a:pPr lvl="1">
              <a:lnSpc>
                <a:spcPct val="130000"/>
              </a:lnSpc>
            </a:pPr>
            <a:r>
              <a:rPr lang="en-US" altLang="zh-CN" sz="1600" dirty="0">
                <a:latin typeface="+mn-lt"/>
                <a:ea typeface="+mn-ea"/>
                <a:cs typeface="+mn-ea"/>
                <a:sym typeface="+mn-lt"/>
              </a:rPr>
              <a:t>Characteristic: B, C or D</a:t>
            </a:r>
          </a:p>
          <a:p>
            <a:pPr lvl="1">
              <a:lnSpc>
                <a:spcPct val="130000"/>
              </a:lnSpc>
            </a:pPr>
            <a:r>
              <a:rPr lang="en-US" altLang="zh-CN" sz="1600" dirty="0">
                <a:latin typeface="+mn-lt"/>
                <a:ea typeface="+mn-ea"/>
                <a:cs typeface="+mn-ea"/>
                <a:sym typeface="+mn-lt"/>
              </a:rPr>
              <a:t>Tripping principle: Thermal-Magnetic tripping</a:t>
            </a:r>
            <a:r>
              <a:rPr lang="zh-CN" altLang="en-US" sz="1600" dirty="0">
                <a:latin typeface="+mn-lt"/>
                <a:ea typeface="+mn-ea"/>
                <a:cs typeface="+mn-ea"/>
                <a:sym typeface="+mn-lt"/>
              </a:rPr>
              <a:t>（</a:t>
            </a:r>
            <a:r>
              <a:rPr lang="en-US" altLang="zh-CN" sz="1600" dirty="0">
                <a:latin typeface="+mn-lt"/>
                <a:ea typeface="+mn-ea"/>
                <a:cs typeface="+mn-ea"/>
                <a:sym typeface="+mn-lt"/>
              </a:rPr>
              <a:t>TM</a:t>
            </a:r>
            <a:r>
              <a:rPr lang="zh-CN" altLang="en-US" sz="1600" dirty="0">
                <a:latin typeface="+mn-lt"/>
                <a:ea typeface="+mn-ea"/>
                <a:cs typeface="+mn-ea"/>
                <a:sym typeface="+mn-lt"/>
              </a:rPr>
              <a:t>）</a:t>
            </a:r>
          </a:p>
        </p:txBody>
      </p:sp>
    </p:spTree>
    <p:extLst>
      <p:ext uri="{BB962C8B-B14F-4D97-AF65-F5344CB8AC3E}">
        <p14:creationId xmlns:p14="http://schemas.microsoft.com/office/powerpoint/2010/main" val="155857597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Low-Voltage Circuit </a:t>
            </a:r>
            <a:r>
              <a:rPr lang="en-US" altLang="zh-CN" dirty="0" smtClean="0">
                <a:latin typeface="+mn-lt"/>
                <a:ea typeface="+mn-ea"/>
                <a:cs typeface="+mn-ea"/>
                <a:sym typeface="+mn-lt"/>
              </a:rPr>
              <a:t>Breakers</a:t>
            </a:r>
            <a:r>
              <a:rPr lang="en-US" altLang="zh-CN" dirty="0">
                <a:latin typeface="+mn-lt"/>
                <a:ea typeface="+mn-ea"/>
                <a:cs typeface="+mn-ea"/>
                <a:sym typeface="+mn-lt"/>
              </a:rPr>
              <a:t> -</a:t>
            </a:r>
            <a:r>
              <a:rPr lang="en-US" altLang="zh-CN" dirty="0" smtClean="0">
                <a:latin typeface="+mn-lt"/>
                <a:ea typeface="+mn-ea"/>
                <a:cs typeface="+mn-ea"/>
                <a:sym typeface="+mn-lt"/>
              </a:rPr>
              <a:t> MCB (2)</a:t>
            </a:r>
            <a:endParaRPr lang="zh-CN" altLang="en-US" dirty="0">
              <a:latin typeface="+mn-lt"/>
              <a:ea typeface="+mn-ea"/>
              <a:cs typeface="+mn-ea"/>
              <a:sym typeface="+mn-lt"/>
            </a:endParaRPr>
          </a:p>
        </p:txBody>
      </p:sp>
      <p:sp>
        <p:nvSpPr>
          <p:cNvPr id="3" name="文本占位符 2"/>
          <p:cNvSpPr>
            <a:spLocks noGrp="1"/>
          </p:cNvSpPr>
          <p:nvPr>
            <p:ph type="body" sz="quarter" idx="10"/>
          </p:nvPr>
        </p:nvSpPr>
        <p:spPr>
          <a:xfrm>
            <a:off x="455612" y="1052514"/>
            <a:ext cx="6252456" cy="4875042"/>
          </a:xfrm>
        </p:spPr>
        <p:txBody>
          <a:bodyPr/>
          <a:lstStyle/>
          <a:p>
            <a:r>
              <a:rPr lang="en-US" altLang="zh-CN" sz="1800" dirty="0">
                <a:latin typeface="+mn-lt"/>
                <a:ea typeface="+mn-ea"/>
                <a:cs typeface="+mn-ea"/>
                <a:sym typeface="+mn-lt"/>
              </a:rPr>
              <a:t>Tripping Characteristics </a:t>
            </a:r>
          </a:p>
          <a:p>
            <a:pPr lvl="1"/>
            <a:r>
              <a:rPr lang="en-US" altLang="zh-CN" sz="1600" dirty="0">
                <a:latin typeface="+mn-lt"/>
                <a:ea typeface="+mn-ea"/>
                <a:cs typeface="+mn-ea"/>
                <a:sym typeface="+mn-lt"/>
              </a:rPr>
              <a:t>Definition: </a:t>
            </a:r>
          </a:p>
          <a:p>
            <a:pPr lvl="2"/>
            <a:r>
              <a:rPr lang="en-US" altLang="zh-CN" sz="1400" dirty="0">
                <a:latin typeface="+mn-lt"/>
                <a:ea typeface="+mn-ea"/>
                <a:cs typeface="+mn-ea"/>
                <a:sym typeface="+mn-lt"/>
              </a:rPr>
              <a:t>B, C,  D according to IEC 60898</a:t>
            </a:r>
          </a:p>
          <a:p>
            <a:pPr lvl="2"/>
            <a:r>
              <a:rPr lang="en-US" altLang="zh-CN" sz="1400" dirty="0">
                <a:latin typeface="+mn-lt"/>
                <a:ea typeface="+mn-ea"/>
                <a:cs typeface="+mn-ea"/>
                <a:sym typeface="+mn-lt"/>
              </a:rPr>
              <a:t>Z, K according to IEC 60947-2</a:t>
            </a:r>
          </a:p>
          <a:p>
            <a:pPr lvl="1"/>
            <a:r>
              <a:rPr lang="en-US" altLang="zh-CN" sz="1600" dirty="0">
                <a:latin typeface="+mn-lt"/>
                <a:ea typeface="+mn-ea"/>
                <a:cs typeface="+mn-ea"/>
                <a:sym typeface="+mn-lt"/>
              </a:rPr>
              <a:t>Application:</a:t>
            </a:r>
          </a:p>
          <a:p>
            <a:pPr lvl="2"/>
            <a:r>
              <a:rPr lang="en-US" altLang="zh-CN" sz="1400" dirty="0">
                <a:latin typeface="+mn-lt"/>
                <a:ea typeface="+mn-ea"/>
                <a:cs typeface="+mn-ea"/>
                <a:sym typeface="+mn-lt"/>
              </a:rPr>
              <a:t>Characteristics Z (2-3) In</a:t>
            </a:r>
          </a:p>
          <a:p>
            <a:pPr lvl="2"/>
            <a:r>
              <a:rPr lang="en-US" altLang="zh-CN" sz="1400" dirty="0">
                <a:latin typeface="+mn-lt"/>
                <a:ea typeface="+mn-ea"/>
                <a:cs typeface="+mn-ea"/>
                <a:sym typeface="+mn-lt"/>
              </a:rPr>
              <a:t>Characteristics B (3-5)In</a:t>
            </a:r>
          </a:p>
          <a:p>
            <a:pPr lvl="2"/>
            <a:r>
              <a:rPr lang="en-US" altLang="zh-CN" sz="1400" dirty="0">
                <a:latin typeface="+mn-lt"/>
                <a:ea typeface="+mn-ea"/>
                <a:cs typeface="+mn-ea"/>
                <a:sym typeface="+mn-lt"/>
              </a:rPr>
              <a:t>Characteristics C (5-10) In </a:t>
            </a:r>
          </a:p>
          <a:p>
            <a:pPr lvl="2"/>
            <a:r>
              <a:rPr lang="en-US" altLang="zh-CN" sz="1400" dirty="0">
                <a:latin typeface="+mn-lt"/>
                <a:ea typeface="+mn-ea"/>
                <a:cs typeface="+mn-ea"/>
                <a:sym typeface="+mn-lt"/>
              </a:rPr>
              <a:t>Characteristics D (10-20)In</a:t>
            </a:r>
          </a:p>
          <a:p>
            <a:pPr lvl="2"/>
            <a:r>
              <a:rPr lang="en-US" altLang="zh-CN" sz="1400" dirty="0">
                <a:latin typeface="+mn-lt"/>
                <a:ea typeface="+mn-ea"/>
                <a:cs typeface="+mn-ea"/>
                <a:sym typeface="+mn-lt"/>
              </a:rPr>
              <a:t>Characteristics K (8 –15)In</a:t>
            </a:r>
          </a:p>
          <a:p>
            <a:pPr marL="401637" lvl="1" indent="0">
              <a:buNone/>
            </a:pPr>
            <a:r>
              <a:rPr lang="en-US" altLang="zh-CN" sz="1600" dirty="0">
                <a:latin typeface="+mn-lt"/>
                <a:ea typeface="+mn-ea"/>
                <a:cs typeface="+mn-ea"/>
                <a:sym typeface="+mn-lt"/>
              </a:rPr>
              <a:t>Characteristic C is suggested for the MCB in </a:t>
            </a:r>
            <a:r>
              <a:rPr lang="en-US" altLang="zh-CN" sz="1600" dirty="0" smtClean="0">
                <a:latin typeface="+mn-lt"/>
                <a:ea typeface="+mn-ea"/>
                <a:cs typeface="+mn-ea"/>
                <a:sym typeface="+mn-lt"/>
              </a:rPr>
              <a:t>t</a:t>
            </a:r>
            <a:r>
              <a:rPr lang="en-US" altLang="zh-CN" sz="1600" dirty="0" smtClean="0">
                <a:latin typeface="+mn-lt"/>
                <a:ea typeface="+mn-ea"/>
                <a:cs typeface="+mn-ea"/>
                <a:sym typeface="+mn-lt"/>
              </a:rPr>
              <a:t>he ICT loads scenario. </a:t>
            </a:r>
            <a:endParaRPr lang="en-US" altLang="zh-CN" sz="1800" dirty="0">
              <a:latin typeface="+mn-lt"/>
              <a:ea typeface="+mn-ea"/>
              <a:cs typeface="+mn-ea"/>
              <a:sym typeface="+mn-lt"/>
            </a:endParaRPr>
          </a:p>
          <a:p>
            <a:endParaRPr lang="zh-CN" altLang="en-US" sz="1800" dirty="0">
              <a:latin typeface="+mn-lt"/>
              <a:ea typeface="+mn-ea"/>
              <a:cs typeface="+mn-ea"/>
              <a:sym typeface="+mn-lt"/>
            </a:endParaRPr>
          </a:p>
        </p:txBody>
      </p:sp>
      <p:pic>
        <p:nvPicPr>
          <p:cNvPr id="4" name="图片 3"/>
          <p:cNvPicPr>
            <a:picLocks noChangeAspect="1"/>
          </p:cNvPicPr>
          <p:nvPr/>
        </p:nvPicPr>
        <p:blipFill>
          <a:blip r:embed="rId3" cstate="print"/>
          <a:stretch>
            <a:fillRect/>
          </a:stretch>
        </p:blipFill>
        <p:spPr>
          <a:xfrm>
            <a:off x="7055797" y="1289069"/>
            <a:ext cx="3210915" cy="440193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534869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Low-Voltage Circuit </a:t>
            </a:r>
            <a:r>
              <a:rPr lang="en-US" altLang="zh-CN" dirty="0" smtClean="0">
                <a:latin typeface="+mn-lt"/>
                <a:ea typeface="+mn-ea"/>
                <a:cs typeface="+mn-ea"/>
                <a:sym typeface="+mn-lt"/>
              </a:rPr>
              <a:t>Breakers</a:t>
            </a:r>
            <a:r>
              <a:rPr lang="en-US" altLang="zh-CN" dirty="0">
                <a:latin typeface="+mn-lt"/>
                <a:ea typeface="+mn-ea"/>
                <a:cs typeface="+mn-ea"/>
                <a:sym typeface="+mn-lt"/>
              </a:rPr>
              <a:t> </a:t>
            </a:r>
            <a:r>
              <a:rPr lang="en-US" altLang="zh-CN" dirty="0" smtClean="0">
                <a:latin typeface="+mn-lt"/>
                <a:ea typeface="+mn-ea"/>
                <a:cs typeface="+mn-ea"/>
                <a:sym typeface="+mn-lt"/>
              </a:rPr>
              <a:t>- RCD</a:t>
            </a:r>
            <a:endParaRPr lang="zh-CN" altLang="en-US" dirty="0">
              <a:latin typeface="+mn-lt"/>
              <a:ea typeface="+mn-ea"/>
              <a:cs typeface="+mn-ea"/>
              <a:sym typeface="+mn-lt"/>
            </a:endParaRPr>
          </a:p>
        </p:txBody>
      </p:sp>
      <p:sp>
        <p:nvSpPr>
          <p:cNvPr id="9" name="文本占位符 8"/>
          <p:cNvSpPr>
            <a:spLocks noGrp="1"/>
          </p:cNvSpPr>
          <p:nvPr>
            <p:ph type="body" sz="quarter" idx="10"/>
          </p:nvPr>
        </p:nvSpPr>
        <p:spPr>
          <a:xfrm>
            <a:off x="455612" y="1052514"/>
            <a:ext cx="6730799" cy="4875042"/>
          </a:xfrm>
        </p:spPr>
        <p:txBody>
          <a:bodyPr/>
          <a:lstStyle/>
          <a:p>
            <a:r>
              <a:rPr lang="en-US" altLang="zh-CN" sz="1800" dirty="0">
                <a:latin typeface="+mn-lt"/>
                <a:ea typeface="+mn-ea"/>
                <a:cs typeface="+mn-ea"/>
                <a:sym typeface="+mn-lt"/>
              </a:rPr>
              <a:t>Principle:</a:t>
            </a:r>
          </a:p>
          <a:p>
            <a:pPr lvl="1"/>
            <a:r>
              <a:rPr lang="en-US" altLang="zh-CN" sz="1600" dirty="0" err="1">
                <a:latin typeface="+mn-lt"/>
                <a:ea typeface="+mn-ea"/>
                <a:cs typeface="+mn-ea"/>
                <a:sym typeface="+mn-lt"/>
              </a:rPr>
              <a:t>Kirchoffs</a:t>
            </a:r>
            <a:r>
              <a:rPr lang="en-US" altLang="zh-CN" sz="1600" dirty="0">
                <a:latin typeface="+mn-lt"/>
                <a:ea typeface="+mn-ea"/>
                <a:cs typeface="+mn-ea"/>
                <a:sym typeface="+mn-lt"/>
              </a:rPr>
              <a:t> Law:  ∑I=0</a:t>
            </a:r>
          </a:p>
          <a:p>
            <a:pPr lvl="1"/>
            <a:r>
              <a:rPr lang="en-US" altLang="zh-CN" sz="1600" dirty="0">
                <a:latin typeface="+mn-lt"/>
                <a:ea typeface="+mn-ea"/>
                <a:cs typeface="+mn-ea"/>
                <a:sym typeface="+mn-lt"/>
              </a:rPr>
              <a:t>Earth leakage current protector</a:t>
            </a:r>
          </a:p>
          <a:p>
            <a:r>
              <a:rPr lang="en-US" altLang="zh-CN" sz="1800" dirty="0">
                <a:latin typeface="+mn-lt"/>
                <a:ea typeface="+mn-ea"/>
                <a:cs typeface="+mn-ea"/>
                <a:sym typeface="+mn-lt"/>
              </a:rPr>
              <a:t>Classification:</a:t>
            </a:r>
          </a:p>
          <a:p>
            <a:pPr lvl="1"/>
            <a:r>
              <a:rPr lang="en-US" altLang="zh-CN" sz="1600" dirty="0">
                <a:latin typeface="+mn-lt"/>
                <a:ea typeface="+mn-ea"/>
                <a:cs typeface="+mn-ea"/>
                <a:sym typeface="+mn-lt"/>
              </a:rPr>
              <a:t>By Principle: </a:t>
            </a:r>
          </a:p>
          <a:p>
            <a:pPr lvl="2"/>
            <a:r>
              <a:rPr lang="en-US" altLang="zh-CN" sz="1400" dirty="0">
                <a:latin typeface="+mn-lt"/>
                <a:ea typeface="+mn-ea"/>
                <a:cs typeface="+mn-ea"/>
                <a:sym typeface="+mn-lt"/>
              </a:rPr>
              <a:t>Electromagnetic type</a:t>
            </a:r>
          </a:p>
          <a:p>
            <a:pPr lvl="2"/>
            <a:r>
              <a:rPr lang="en-US" altLang="zh-CN" sz="1400" dirty="0">
                <a:latin typeface="+mn-lt"/>
                <a:ea typeface="+mn-ea"/>
                <a:cs typeface="+mn-ea"/>
                <a:sym typeface="+mn-lt"/>
              </a:rPr>
              <a:t>Electronic type</a:t>
            </a:r>
          </a:p>
          <a:p>
            <a:pPr lvl="1"/>
            <a:r>
              <a:rPr lang="en-US" altLang="zh-CN" sz="1600" dirty="0">
                <a:latin typeface="+mn-lt"/>
                <a:ea typeface="+mn-ea"/>
                <a:cs typeface="+mn-ea"/>
                <a:sym typeface="+mn-lt"/>
              </a:rPr>
              <a:t>By over current protection: </a:t>
            </a:r>
          </a:p>
          <a:p>
            <a:pPr lvl="2"/>
            <a:r>
              <a:rPr lang="en-US" altLang="zh-CN" sz="1400" dirty="0">
                <a:latin typeface="+mn-lt"/>
                <a:ea typeface="+mn-ea"/>
                <a:cs typeface="+mn-ea"/>
                <a:sym typeface="+mn-lt"/>
              </a:rPr>
              <a:t>Residual Current Circuit Breaker (RCCB)</a:t>
            </a:r>
          </a:p>
          <a:p>
            <a:pPr lvl="2"/>
            <a:r>
              <a:rPr lang="en-US" altLang="zh-CN" sz="1400" dirty="0">
                <a:latin typeface="+mn-lt"/>
                <a:ea typeface="+mn-ea"/>
                <a:cs typeface="+mn-ea"/>
                <a:sym typeface="+mn-lt"/>
              </a:rPr>
              <a:t>Residual current Circuit Breaker with Over-current protection (RCBO)</a:t>
            </a:r>
          </a:p>
          <a:p>
            <a:pPr lvl="1"/>
            <a:r>
              <a:rPr lang="en-US" altLang="zh-CN" sz="1600" dirty="0">
                <a:latin typeface="+mn-lt"/>
                <a:ea typeface="+mn-ea"/>
                <a:cs typeface="+mn-ea"/>
                <a:sym typeface="+mn-lt"/>
              </a:rPr>
              <a:t>By relay time: instant type, selected type </a:t>
            </a:r>
          </a:p>
          <a:p>
            <a:endParaRPr lang="en-US" altLang="zh-CN" sz="1800" dirty="0">
              <a:latin typeface="+mn-lt"/>
              <a:ea typeface="+mn-ea"/>
              <a:cs typeface="+mn-ea"/>
              <a:sym typeface="+mn-lt"/>
            </a:endParaRPr>
          </a:p>
          <a:p>
            <a:endParaRPr lang="zh-CN" altLang="en-US" sz="1800" dirty="0">
              <a:latin typeface="+mn-lt"/>
              <a:ea typeface="+mn-ea"/>
              <a:cs typeface="+mn-ea"/>
              <a:sym typeface="+mn-lt"/>
            </a:endParaRPr>
          </a:p>
        </p:txBody>
      </p:sp>
      <p:pic>
        <p:nvPicPr>
          <p:cNvPr id="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25265" y="4198275"/>
            <a:ext cx="1867154" cy="13907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5"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80325" y="1479550"/>
            <a:ext cx="3024188" cy="22367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81648" y="4173066"/>
            <a:ext cx="1054100" cy="14874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7" name="Text Box 10"/>
          <p:cNvSpPr txBox="1">
            <a:spLocks noChangeArrowheads="1"/>
          </p:cNvSpPr>
          <p:nvPr/>
        </p:nvSpPr>
        <p:spPr bwMode="auto">
          <a:xfrm>
            <a:off x="8872026" y="5782451"/>
            <a:ext cx="75349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nSpc>
                <a:spcPct val="140000"/>
              </a:lnSpc>
              <a:spcBef>
                <a:spcPct val="30000"/>
              </a:spcBef>
              <a:buClr>
                <a:srgbClr val="808080"/>
              </a:buClr>
              <a:buSzPct val="60000"/>
              <a:buFont typeface="Arial" panose="020B0604020202020204" pitchFamily="34" charset="0"/>
              <a:buChar char="l"/>
              <a:defRPr sz="2200">
                <a:solidFill>
                  <a:schemeClr val="tx1"/>
                </a:solidFill>
                <a:latin typeface="Arial" panose="020B0604020202020204" pitchFamily="34" charset="0"/>
                <a:ea typeface="华文细黑" panose="02010600040101010101" pitchFamily="2" charset="-122"/>
              </a:defRPr>
            </a:lvl1pPr>
            <a:lvl2pPr marL="742950" indent="-285750">
              <a:lnSpc>
                <a:spcPct val="140000"/>
              </a:lnSpc>
              <a:spcBef>
                <a:spcPct val="30000"/>
              </a:spcBef>
              <a:buClr>
                <a:srgbClr val="080808"/>
              </a:buClr>
              <a:buSzPct val="50000"/>
              <a:buFont typeface="Arial" panose="020B0604020202020204" pitchFamily="34" charset="0"/>
              <a:buChar char="p"/>
              <a:defRPr sz="2000">
                <a:solidFill>
                  <a:schemeClr val="tx1"/>
                </a:solidFill>
                <a:latin typeface="Arial" panose="020B0604020202020204" pitchFamily="34" charset="0"/>
                <a:ea typeface="华文细黑" panose="02010600040101010101" pitchFamily="2" charset="-122"/>
              </a:defRPr>
            </a:lvl2pPr>
            <a:lvl3pPr marL="1143000" indent="-228600">
              <a:lnSpc>
                <a:spcPct val="140000"/>
              </a:lnSpc>
              <a:spcBef>
                <a:spcPct val="30000"/>
              </a:spcBef>
              <a:buSzPct val="50000"/>
              <a:buFont typeface="Arial" panose="020B0604020202020204" pitchFamily="34" charset="0"/>
              <a:buChar char="n"/>
              <a:defRPr>
                <a:solidFill>
                  <a:schemeClr val="tx1"/>
                </a:solidFill>
                <a:latin typeface="Arial" panose="020B0604020202020204" pitchFamily="34" charset="0"/>
                <a:ea typeface="华文细黑" panose="02010600040101010101" pitchFamily="2" charset="-122"/>
              </a:defRPr>
            </a:lvl3pPr>
            <a:lvl4pPr marL="1600200" indent="-228600">
              <a:lnSpc>
                <a:spcPct val="140000"/>
              </a:lnSpc>
              <a:spcBef>
                <a:spcPct val="30000"/>
              </a:spcBef>
              <a:buChar char="–"/>
              <a:defRPr sz="1600">
                <a:solidFill>
                  <a:schemeClr val="tx1"/>
                </a:solidFill>
                <a:latin typeface="Arial" panose="020B0604020202020204" pitchFamily="34" charset="0"/>
                <a:ea typeface="华文细黑" panose="02010600040101010101" pitchFamily="2" charset="-122"/>
              </a:defRPr>
            </a:lvl4pPr>
            <a:lvl5pPr marL="2057400" indent="-228600">
              <a:lnSpc>
                <a:spcPct val="140000"/>
              </a:lnSpc>
              <a:spcBef>
                <a:spcPct val="30000"/>
              </a:spcBef>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5pPr>
            <a:lvl6pPr marL="25146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6pPr>
            <a:lvl7pPr marL="29718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7pPr>
            <a:lvl8pPr marL="34290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8pPr>
            <a:lvl9pPr marL="38862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9pPr>
          </a:lstStyle>
          <a:p>
            <a:pPr eaLnBrk="1" fontAlgn="t" hangingPunct="1">
              <a:lnSpc>
                <a:spcPct val="100000"/>
              </a:lnSpc>
              <a:spcBef>
                <a:spcPct val="50000"/>
              </a:spcBef>
              <a:buClrTx/>
              <a:buSzTx/>
              <a:buFontTx/>
              <a:buNone/>
            </a:pPr>
            <a:r>
              <a:rPr lang="en-US" altLang="zh-CN" sz="1600" dirty="0">
                <a:latin typeface="+mn-lt"/>
                <a:ea typeface="+mn-ea"/>
                <a:cs typeface="+mn-ea"/>
                <a:sym typeface="+mn-lt"/>
              </a:rPr>
              <a:t>RCCB</a:t>
            </a:r>
          </a:p>
        </p:txBody>
      </p:sp>
      <p:sp>
        <p:nvSpPr>
          <p:cNvPr id="8" name="Rectangle 11"/>
          <p:cNvSpPr>
            <a:spLocks noChangeArrowheads="1"/>
          </p:cNvSpPr>
          <p:nvPr/>
        </p:nvSpPr>
        <p:spPr bwMode="auto">
          <a:xfrm>
            <a:off x="8401050" y="3696396"/>
            <a:ext cx="17572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lnSpc>
                <a:spcPct val="140000"/>
              </a:lnSpc>
              <a:spcBef>
                <a:spcPct val="30000"/>
              </a:spcBef>
              <a:buClr>
                <a:srgbClr val="808080"/>
              </a:buClr>
              <a:buSzPct val="60000"/>
              <a:buFont typeface="Arial" panose="020B0604020202020204" pitchFamily="34" charset="0"/>
              <a:buChar char="l"/>
              <a:defRPr sz="2200">
                <a:solidFill>
                  <a:schemeClr val="tx1"/>
                </a:solidFill>
                <a:latin typeface="Arial" panose="020B0604020202020204" pitchFamily="34" charset="0"/>
                <a:ea typeface="华文细黑" panose="02010600040101010101" pitchFamily="2" charset="-122"/>
              </a:defRPr>
            </a:lvl1pPr>
            <a:lvl2pPr marL="742950" indent="-285750">
              <a:lnSpc>
                <a:spcPct val="140000"/>
              </a:lnSpc>
              <a:spcBef>
                <a:spcPct val="30000"/>
              </a:spcBef>
              <a:buClr>
                <a:srgbClr val="080808"/>
              </a:buClr>
              <a:buSzPct val="50000"/>
              <a:buFont typeface="Arial" panose="020B0604020202020204" pitchFamily="34" charset="0"/>
              <a:buChar char="p"/>
              <a:defRPr sz="2000">
                <a:solidFill>
                  <a:schemeClr val="tx1"/>
                </a:solidFill>
                <a:latin typeface="Arial" panose="020B0604020202020204" pitchFamily="34" charset="0"/>
                <a:ea typeface="华文细黑" panose="02010600040101010101" pitchFamily="2" charset="-122"/>
              </a:defRPr>
            </a:lvl2pPr>
            <a:lvl3pPr marL="1143000" indent="-228600">
              <a:lnSpc>
                <a:spcPct val="140000"/>
              </a:lnSpc>
              <a:spcBef>
                <a:spcPct val="30000"/>
              </a:spcBef>
              <a:buSzPct val="50000"/>
              <a:buFont typeface="Arial" panose="020B0604020202020204" pitchFamily="34" charset="0"/>
              <a:buChar char="n"/>
              <a:defRPr>
                <a:solidFill>
                  <a:schemeClr val="tx1"/>
                </a:solidFill>
                <a:latin typeface="Arial" panose="020B0604020202020204" pitchFamily="34" charset="0"/>
                <a:ea typeface="华文细黑" panose="02010600040101010101" pitchFamily="2" charset="-122"/>
              </a:defRPr>
            </a:lvl3pPr>
            <a:lvl4pPr marL="1600200" indent="-228600">
              <a:lnSpc>
                <a:spcPct val="140000"/>
              </a:lnSpc>
              <a:spcBef>
                <a:spcPct val="30000"/>
              </a:spcBef>
              <a:buChar char="–"/>
              <a:defRPr sz="1600">
                <a:solidFill>
                  <a:schemeClr val="tx1"/>
                </a:solidFill>
                <a:latin typeface="Arial" panose="020B0604020202020204" pitchFamily="34" charset="0"/>
                <a:ea typeface="华文细黑" panose="02010600040101010101" pitchFamily="2" charset="-122"/>
              </a:defRPr>
            </a:lvl4pPr>
            <a:lvl5pPr marL="2057400" indent="-228600">
              <a:lnSpc>
                <a:spcPct val="140000"/>
              </a:lnSpc>
              <a:spcBef>
                <a:spcPct val="30000"/>
              </a:spcBef>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5pPr>
            <a:lvl6pPr marL="25146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6pPr>
            <a:lvl7pPr marL="29718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7pPr>
            <a:lvl8pPr marL="34290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8pPr>
            <a:lvl9pPr marL="38862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9pPr>
          </a:lstStyle>
          <a:p>
            <a:pPr eaLnBrk="1" fontAlgn="t" hangingPunct="1">
              <a:lnSpc>
                <a:spcPct val="100000"/>
              </a:lnSpc>
              <a:spcBef>
                <a:spcPct val="0"/>
              </a:spcBef>
              <a:buClrTx/>
              <a:buSzTx/>
              <a:buFontTx/>
              <a:buNone/>
            </a:pPr>
            <a:r>
              <a:rPr lang="en-US" altLang="zh-CN" sz="1400" dirty="0">
                <a:latin typeface="+mn-lt"/>
                <a:ea typeface="+mn-ea"/>
                <a:cs typeface="+mn-ea"/>
                <a:sym typeface="+mn-lt"/>
              </a:rPr>
              <a:t>Magnetic type RCD</a:t>
            </a:r>
          </a:p>
        </p:txBody>
      </p:sp>
    </p:spTree>
    <p:extLst>
      <p:ext uri="{BB962C8B-B14F-4D97-AF65-F5344CB8AC3E}">
        <p14:creationId xmlns:p14="http://schemas.microsoft.com/office/powerpoint/2010/main" val="400279440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Transfer Switch</a:t>
            </a:r>
            <a:endParaRPr lang="zh-CN" altLang="en-US" dirty="0">
              <a:latin typeface="+mn-lt"/>
              <a:ea typeface="+mn-ea"/>
              <a:cs typeface="+mn-ea"/>
              <a:sym typeface="+mn-lt"/>
            </a:endParaRPr>
          </a:p>
        </p:txBody>
      </p:sp>
      <p:sp>
        <p:nvSpPr>
          <p:cNvPr id="3" name="文本占位符 2"/>
          <p:cNvSpPr>
            <a:spLocks noGrp="1"/>
          </p:cNvSpPr>
          <p:nvPr>
            <p:ph type="body" sz="quarter" idx="10"/>
          </p:nvPr>
        </p:nvSpPr>
        <p:spPr/>
        <p:txBody>
          <a:bodyPr/>
          <a:lstStyle/>
          <a:p>
            <a:r>
              <a:rPr lang="en-US" altLang="zh-CN" sz="1800" dirty="0">
                <a:latin typeface="+mn-lt"/>
                <a:ea typeface="+mn-ea"/>
                <a:cs typeface="+mn-ea"/>
                <a:sym typeface="+mn-lt"/>
              </a:rPr>
              <a:t>Definition:</a:t>
            </a:r>
          </a:p>
          <a:p>
            <a:pPr lvl="1"/>
            <a:r>
              <a:rPr lang="en-US" altLang="zh-CN" sz="1600" dirty="0">
                <a:latin typeface="+mn-lt"/>
                <a:ea typeface="+mn-ea"/>
                <a:cs typeface="+mn-ea"/>
                <a:sym typeface="+mn-lt"/>
              </a:rPr>
              <a:t>A transfer switch is an electrical switch that switches a load between two sources.</a:t>
            </a:r>
          </a:p>
          <a:p>
            <a:r>
              <a:rPr lang="en-US" altLang="zh-CN" sz="1800" dirty="0">
                <a:latin typeface="+mn-lt"/>
                <a:ea typeface="+mn-ea"/>
                <a:cs typeface="+mn-ea"/>
                <a:sym typeface="+mn-lt"/>
              </a:rPr>
              <a:t>Classification:</a:t>
            </a:r>
          </a:p>
          <a:p>
            <a:pPr lvl="1"/>
            <a:r>
              <a:rPr lang="en-US" altLang="zh-CN" sz="1600" dirty="0">
                <a:latin typeface="+mn-lt"/>
                <a:ea typeface="+mn-ea"/>
                <a:cs typeface="+mn-ea"/>
                <a:sym typeface="+mn-lt"/>
              </a:rPr>
              <a:t>ATS: Automatic Transfer Switch ( Mechanical action )</a:t>
            </a:r>
          </a:p>
          <a:p>
            <a:pPr lvl="1"/>
            <a:r>
              <a:rPr lang="en-US" altLang="zh-CN" sz="1600" dirty="0">
                <a:latin typeface="+mn-lt"/>
                <a:ea typeface="+mn-ea"/>
                <a:cs typeface="+mn-ea"/>
                <a:sym typeface="+mn-lt"/>
              </a:rPr>
              <a:t>STS: Static Transfer Switch (  SCR )</a:t>
            </a:r>
          </a:p>
          <a:p>
            <a:r>
              <a:rPr lang="en-US" altLang="zh-CN" sz="1800" dirty="0">
                <a:latin typeface="+mn-lt"/>
                <a:ea typeface="+mn-ea"/>
                <a:cs typeface="+mn-ea"/>
                <a:sym typeface="+mn-lt"/>
              </a:rPr>
              <a:t> Types </a:t>
            </a:r>
          </a:p>
          <a:p>
            <a:pPr lvl="1"/>
            <a:r>
              <a:rPr lang="en-US" altLang="zh-CN" sz="1600" dirty="0">
                <a:latin typeface="+mn-lt"/>
                <a:ea typeface="+mn-ea"/>
                <a:cs typeface="+mn-ea"/>
                <a:sym typeface="+mn-lt"/>
              </a:rPr>
              <a:t>Open transition</a:t>
            </a:r>
          </a:p>
          <a:p>
            <a:pPr lvl="1"/>
            <a:r>
              <a:rPr lang="en-US" altLang="zh-CN" sz="1600" dirty="0">
                <a:latin typeface="+mn-lt"/>
                <a:ea typeface="+mn-ea"/>
                <a:cs typeface="+mn-ea"/>
                <a:sym typeface="+mn-lt"/>
              </a:rPr>
              <a:t>Closed transition</a:t>
            </a:r>
          </a:p>
          <a:p>
            <a:pPr lvl="1"/>
            <a:r>
              <a:rPr lang="en-US" altLang="zh-CN" sz="1600" dirty="0">
                <a:latin typeface="+mn-lt"/>
                <a:ea typeface="+mn-ea"/>
                <a:cs typeface="+mn-ea"/>
                <a:sym typeface="+mn-lt"/>
              </a:rPr>
              <a:t>Soft loading</a:t>
            </a:r>
          </a:p>
          <a:p>
            <a:endParaRPr lang="en-US" altLang="zh-CN" sz="1800" dirty="0">
              <a:latin typeface="+mn-lt"/>
              <a:ea typeface="+mn-ea"/>
              <a:cs typeface="+mn-ea"/>
              <a:sym typeface="+mn-lt"/>
            </a:endParaRPr>
          </a:p>
          <a:p>
            <a:endParaRPr lang="zh-CN" altLang="en-US" sz="1800" dirty="0">
              <a:latin typeface="+mn-lt"/>
              <a:ea typeface="+mn-ea"/>
              <a:cs typeface="+mn-ea"/>
              <a:sym typeface="+mn-lt"/>
            </a:endParaRPr>
          </a:p>
        </p:txBody>
      </p:sp>
      <p:pic>
        <p:nvPicPr>
          <p:cNvPr id="4" name="图片 3"/>
          <p:cNvPicPr>
            <a:picLocks noChangeAspect="1"/>
          </p:cNvPicPr>
          <p:nvPr/>
        </p:nvPicPr>
        <p:blipFill>
          <a:blip r:embed="rId3" cstate="print"/>
          <a:stretch>
            <a:fillRect/>
          </a:stretch>
        </p:blipFill>
        <p:spPr>
          <a:xfrm>
            <a:off x="8332642" y="4819475"/>
            <a:ext cx="1894658" cy="379452"/>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4" cstate="print"/>
          <a:stretch>
            <a:fillRect/>
          </a:stretch>
        </p:blipFill>
        <p:spPr>
          <a:xfrm>
            <a:off x="8323520" y="2457953"/>
            <a:ext cx="1734077" cy="1945221"/>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5" cstate="print"/>
          <a:stretch>
            <a:fillRect/>
          </a:stretch>
        </p:blipFill>
        <p:spPr>
          <a:xfrm>
            <a:off x="4160928" y="3577734"/>
            <a:ext cx="3200442" cy="16508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586620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n-lt"/>
                <a:ea typeface="+mn-ea"/>
                <a:cs typeface="+mn-ea"/>
                <a:sym typeface="+mn-lt"/>
              </a:rPr>
              <a:t>Fuse</a:t>
            </a:r>
            <a:endParaRPr lang="zh-CN" altLang="en-US" dirty="0">
              <a:latin typeface="+mn-lt"/>
              <a:ea typeface="+mn-ea"/>
              <a:cs typeface="+mn-ea"/>
              <a:sym typeface="+mn-lt"/>
            </a:endParaRPr>
          </a:p>
        </p:txBody>
      </p:sp>
      <p:sp>
        <p:nvSpPr>
          <p:cNvPr id="3" name="文本占位符 2"/>
          <p:cNvSpPr>
            <a:spLocks noGrp="1"/>
          </p:cNvSpPr>
          <p:nvPr>
            <p:ph type="body" sz="quarter" idx="10"/>
          </p:nvPr>
        </p:nvSpPr>
        <p:spPr/>
        <p:txBody>
          <a:bodyPr/>
          <a:lstStyle/>
          <a:p>
            <a:pPr eaLnBrk="1"/>
            <a:r>
              <a:rPr lang="en-US" altLang="zh-CN" sz="1600" dirty="0">
                <a:latin typeface="+mn-lt"/>
                <a:ea typeface="+mn-ea"/>
                <a:cs typeface="+mn-ea"/>
                <a:sym typeface="+mn-lt"/>
              </a:rPr>
              <a:t>Definition:</a:t>
            </a:r>
          </a:p>
          <a:p>
            <a:pPr lvl="1" eaLnBrk="1"/>
            <a:r>
              <a:rPr lang="en-US" altLang="zh-CN" sz="1400" dirty="0">
                <a:latin typeface="+mn-lt"/>
                <a:ea typeface="+mn-ea"/>
                <a:cs typeface="+mn-ea"/>
                <a:sym typeface="+mn-lt"/>
              </a:rPr>
              <a:t>Widely applied in low voltage distribution and control systems</a:t>
            </a:r>
          </a:p>
          <a:p>
            <a:pPr lvl="1" eaLnBrk="1"/>
            <a:r>
              <a:rPr lang="en-US" altLang="zh-CN" sz="1400" dirty="0">
                <a:latin typeface="+mn-lt"/>
                <a:ea typeface="+mn-ea"/>
                <a:cs typeface="+mn-ea"/>
                <a:sym typeface="+mn-lt"/>
              </a:rPr>
              <a:t>One key short-circuit protection device for a single electrical equipment. </a:t>
            </a:r>
          </a:p>
          <a:p>
            <a:pPr eaLnBrk="1"/>
            <a:r>
              <a:rPr lang="en-US" altLang="zh-CN" sz="1600" dirty="0">
                <a:latin typeface="+mn-lt"/>
                <a:ea typeface="+mn-ea"/>
                <a:cs typeface="+mn-ea"/>
                <a:sym typeface="+mn-lt"/>
              </a:rPr>
              <a:t>Classification:</a:t>
            </a:r>
          </a:p>
          <a:p>
            <a:pPr lvl="1" eaLnBrk="1"/>
            <a:r>
              <a:rPr lang="en-US" altLang="zh-CN" sz="1400" dirty="0">
                <a:latin typeface="+mn-lt"/>
                <a:ea typeface="+mn-ea"/>
                <a:cs typeface="+mn-ea"/>
                <a:sym typeface="+mn-lt"/>
              </a:rPr>
              <a:t>Based on the breaking range: g (for full range breaking) and a (for partial breaking)   </a:t>
            </a:r>
          </a:p>
          <a:p>
            <a:pPr lvl="1" eaLnBrk="1"/>
            <a:r>
              <a:rPr lang="en-US" altLang="zh-CN" sz="1400" dirty="0">
                <a:latin typeface="+mn-lt"/>
                <a:ea typeface="+mn-ea"/>
                <a:cs typeface="+mn-ea"/>
                <a:sym typeface="+mn-lt"/>
              </a:rPr>
              <a:t>Based on the classification: G (common fuse) and M (for motor circuits)   </a:t>
            </a:r>
          </a:p>
          <a:p>
            <a:pPr eaLnBrk="1"/>
            <a:r>
              <a:rPr lang="en-US" altLang="zh-CN" sz="1600" dirty="0">
                <a:latin typeface="+mn-lt"/>
                <a:ea typeface="+mn-ea"/>
                <a:cs typeface="+mn-ea"/>
                <a:sym typeface="+mn-lt"/>
              </a:rPr>
              <a:t>Feature parameters:</a:t>
            </a:r>
          </a:p>
          <a:p>
            <a:pPr lvl="1" eaLnBrk="1"/>
            <a:r>
              <a:rPr lang="en-US" altLang="zh-CN" sz="1400" dirty="0">
                <a:latin typeface="+mn-lt"/>
                <a:ea typeface="+mn-ea"/>
                <a:cs typeface="+mn-ea"/>
                <a:sym typeface="+mn-lt"/>
              </a:rPr>
              <a:t>Rated voltage</a:t>
            </a:r>
          </a:p>
          <a:p>
            <a:pPr lvl="1" eaLnBrk="1"/>
            <a:r>
              <a:rPr lang="en-US" altLang="zh-CN" sz="1400" dirty="0">
                <a:latin typeface="+mn-lt"/>
                <a:ea typeface="+mn-ea"/>
                <a:cs typeface="+mn-ea"/>
                <a:sym typeface="+mn-lt"/>
              </a:rPr>
              <a:t>Rated current </a:t>
            </a:r>
          </a:p>
          <a:p>
            <a:pPr lvl="1" eaLnBrk="1"/>
            <a:r>
              <a:rPr lang="en-US" altLang="zh-CN" sz="1400" dirty="0">
                <a:latin typeface="+mn-lt"/>
                <a:ea typeface="+mn-ea"/>
                <a:cs typeface="+mn-ea"/>
                <a:sym typeface="+mn-lt"/>
              </a:rPr>
              <a:t>Rated breaking capability</a:t>
            </a:r>
          </a:p>
          <a:p>
            <a:pPr lvl="1" eaLnBrk="1"/>
            <a:r>
              <a:rPr lang="en-US" altLang="zh-CN" sz="1400" dirty="0">
                <a:latin typeface="+mn-lt"/>
                <a:ea typeface="+mn-ea"/>
                <a:cs typeface="+mn-ea"/>
                <a:sym typeface="+mn-lt"/>
              </a:rPr>
              <a:t>Time-Current feature</a:t>
            </a:r>
          </a:p>
        </p:txBody>
      </p:sp>
      <p:pic>
        <p:nvPicPr>
          <p:cNvPr id="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72264" y="1269690"/>
            <a:ext cx="1001712"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84232" y="4752976"/>
            <a:ext cx="1512888"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8"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44273" y="2997200"/>
            <a:ext cx="1258887" cy="15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9" name="Text Box 8"/>
          <p:cNvSpPr txBox="1">
            <a:spLocks noChangeArrowheads="1"/>
          </p:cNvSpPr>
          <p:nvPr/>
        </p:nvSpPr>
        <p:spPr bwMode="auto">
          <a:xfrm>
            <a:off x="9409783" y="1916114"/>
            <a:ext cx="7921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nSpc>
                <a:spcPct val="140000"/>
              </a:lnSpc>
              <a:spcBef>
                <a:spcPct val="30000"/>
              </a:spcBef>
              <a:buClr>
                <a:srgbClr val="808080"/>
              </a:buClr>
              <a:buSzPct val="60000"/>
              <a:buFont typeface="Arial" panose="020B0604020202020204" pitchFamily="34" charset="0"/>
              <a:buChar char="l"/>
              <a:defRPr sz="2200">
                <a:solidFill>
                  <a:schemeClr val="tx1"/>
                </a:solidFill>
                <a:latin typeface="Arial" panose="020B0604020202020204" pitchFamily="34" charset="0"/>
                <a:ea typeface="华文细黑" panose="02010600040101010101" pitchFamily="2" charset="-122"/>
              </a:defRPr>
            </a:lvl1pPr>
            <a:lvl2pPr marL="742950" indent="-285750">
              <a:lnSpc>
                <a:spcPct val="140000"/>
              </a:lnSpc>
              <a:spcBef>
                <a:spcPct val="30000"/>
              </a:spcBef>
              <a:buClr>
                <a:srgbClr val="080808"/>
              </a:buClr>
              <a:buSzPct val="50000"/>
              <a:buFont typeface="Arial" panose="020B0604020202020204" pitchFamily="34" charset="0"/>
              <a:buChar char="p"/>
              <a:defRPr sz="2000">
                <a:solidFill>
                  <a:schemeClr val="tx1"/>
                </a:solidFill>
                <a:latin typeface="Arial" panose="020B0604020202020204" pitchFamily="34" charset="0"/>
                <a:ea typeface="华文细黑" panose="02010600040101010101" pitchFamily="2" charset="-122"/>
              </a:defRPr>
            </a:lvl2pPr>
            <a:lvl3pPr marL="1143000" indent="-228600">
              <a:lnSpc>
                <a:spcPct val="140000"/>
              </a:lnSpc>
              <a:spcBef>
                <a:spcPct val="30000"/>
              </a:spcBef>
              <a:buSzPct val="50000"/>
              <a:buFont typeface="Arial" panose="020B0604020202020204" pitchFamily="34" charset="0"/>
              <a:buChar char="n"/>
              <a:defRPr>
                <a:solidFill>
                  <a:schemeClr val="tx1"/>
                </a:solidFill>
                <a:latin typeface="Arial" panose="020B0604020202020204" pitchFamily="34" charset="0"/>
                <a:ea typeface="华文细黑" panose="02010600040101010101" pitchFamily="2" charset="-122"/>
              </a:defRPr>
            </a:lvl3pPr>
            <a:lvl4pPr marL="1600200" indent="-228600">
              <a:lnSpc>
                <a:spcPct val="140000"/>
              </a:lnSpc>
              <a:spcBef>
                <a:spcPct val="30000"/>
              </a:spcBef>
              <a:buChar char="–"/>
              <a:defRPr sz="1600">
                <a:solidFill>
                  <a:schemeClr val="tx1"/>
                </a:solidFill>
                <a:latin typeface="Arial" panose="020B0604020202020204" pitchFamily="34" charset="0"/>
                <a:ea typeface="华文细黑" panose="02010600040101010101" pitchFamily="2" charset="-122"/>
              </a:defRPr>
            </a:lvl4pPr>
            <a:lvl5pPr marL="2057400" indent="-228600">
              <a:lnSpc>
                <a:spcPct val="140000"/>
              </a:lnSpc>
              <a:spcBef>
                <a:spcPct val="30000"/>
              </a:spcBef>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5pPr>
            <a:lvl6pPr marL="25146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6pPr>
            <a:lvl7pPr marL="29718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7pPr>
            <a:lvl8pPr marL="34290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8pPr>
            <a:lvl9pPr marL="38862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9pPr>
          </a:lstStyle>
          <a:p>
            <a:pPr eaLnBrk="1" fontAlgn="t" hangingPunct="1">
              <a:lnSpc>
                <a:spcPct val="100000"/>
              </a:lnSpc>
              <a:spcBef>
                <a:spcPct val="50000"/>
              </a:spcBef>
              <a:buClrTx/>
              <a:buSzTx/>
              <a:buFontTx/>
              <a:buNone/>
            </a:pPr>
            <a:r>
              <a:rPr lang="en-US" altLang="zh-CN" sz="1600" dirty="0">
                <a:latin typeface="+mn-lt"/>
                <a:ea typeface="+mn-ea"/>
                <a:cs typeface="+mn-ea"/>
                <a:sym typeface="+mn-lt"/>
              </a:rPr>
              <a:t>Fuses</a:t>
            </a:r>
          </a:p>
        </p:txBody>
      </p:sp>
      <p:sp>
        <p:nvSpPr>
          <p:cNvPr id="10" name="Text Box 9"/>
          <p:cNvSpPr txBox="1">
            <a:spLocks noChangeArrowheads="1"/>
          </p:cNvSpPr>
          <p:nvPr/>
        </p:nvSpPr>
        <p:spPr bwMode="auto">
          <a:xfrm>
            <a:off x="9336757" y="3860800"/>
            <a:ext cx="10429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nSpc>
                <a:spcPct val="140000"/>
              </a:lnSpc>
              <a:spcBef>
                <a:spcPct val="30000"/>
              </a:spcBef>
              <a:buClr>
                <a:srgbClr val="808080"/>
              </a:buClr>
              <a:buSzPct val="60000"/>
              <a:buFont typeface="Arial" panose="020B0604020202020204" pitchFamily="34" charset="0"/>
              <a:buChar char="l"/>
              <a:defRPr sz="2200">
                <a:solidFill>
                  <a:schemeClr val="tx1"/>
                </a:solidFill>
                <a:latin typeface="Arial" panose="020B0604020202020204" pitchFamily="34" charset="0"/>
                <a:ea typeface="华文细黑" panose="02010600040101010101" pitchFamily="2" charset="-122"/>
              </a:defRPr>
            </a:lvl1pPr>
            <a:lvl2pPr marL="742950" indent="-285750">
              <a:lnSpc>
                <a:spcPct val="140000"/>
              </a:lnSpc>
              <a:spcBef>
                <a:spcPct val="30000"/>
              </a:spcBef>
              <a:buClr>
                <a:srgbClr val="080808"/>
              </a:buClr>
              <a:buSzPct val="50000"/>
              <a:buFont typeface="Arial" panose="020B0604020202020204" pitchFamily="34" charset="0"/>
              <a:buChar char="p"/>
              <a:defRPr sz="2000">
                <a:solidFill>
                  <a:schemeClr val="tx1"/>
                </a:solidFill>
                <a:latin typeface="Arial" panose="020B0604020202020204" pitchFamily="34" charset="0"/>
                <a:ea typeface="华文细黑" panose="02010600040101010101" pitchFamily="2" charset="-122"/>
              </a:defRPr>
            </a:lvl2pPr>
            <a:lvl3pPr marL="1143000" indent="-228600">
              <a:lnSpc>
                <a:spcPct val="140000"/>
              </a:lnSpc>
              <a:spcBef>
                <a:spcPct val="30000"/>
              </a:spcBef>
              <a:buSzPct val="50000"/>
              <a:buFont typeface="Arial" panose="020B0604020202020204" pitchFamily="34" charset="0"/>
              <a:buChar char="n"/>
              <a:defRPr>
                <a:solidFill>
                  <a:schemeClr val="tx1"/>
                </a:solidFill>
                <a:latin typeface="Arial" panose="020B0604020202020204" pitchFamily="34" charset="0"/>
                <a:ea typeface="华文细黑" panose="02010600040101010101" pitchFamily="2" charset="-122"/>
              </a:defRPr>
            </a:lvl3pPr>
            <a:lvl4pPr marL="1600200" indent="-228600">
              <a:lnSpc>
                <a:spcPct val="140000"/>
              </a:lnSpc>
              <a:spcBef>
                <a:spcPct val="30000"/>
              </a:spcBef>
              <a:buChar char="–"/>
              <a:defRPr sz="1600">
                <a:solidFill>
                  <a:schemeClr val="tx1"/>
                </a:solidFill>
                <a:latin typeface="Arial" panose="020B0604020202020204" pitchFamily="34" charset="0"/>
                <a:ea typeface="华文细黑" panose="02010600040101010101" pitchFamily="2" charset="-122"/>
              </a:defRPr>
            </a:lvl4pPr>
            <a:lvl5pPr marL="2057400" indent="-228600">
              <a:lnSpc>
                <a:spcPct val="140000"/>
              </a:lnSpc>
              <a:spcBef>
                <a:spcPct val="30000"/>
              </a:spcBef>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5pPr>
            <a:lvl6pPr marL="25146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6pPr>
            <a:lvl7pPr marL="29718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7pPr>
            <a:lvl8pPr marL="34290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8pPr>
            <a:lvl9pPr marL="38862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9pPr>
          </a:lstStyle>
          <a:p>
            <a:pPr eaLnBrk="1" fontAlgn="t" hangingPunct="1">
              <a:lnSpc>
                <a:spcPct val="100000"/>
              </a:lnSpc>
              <a:spcBef>
                <a:spcPct val="50000"/>
              </a:spcBef>
              <a:buClrTx/>
              <a:buSzTx/>
              <a:buFontTx/>
              <a:buNone/>
            </a:pPr>
            <a:r>
              <a:rPr lang="en-US" altLang="zh-CN" sz="1600" dirty="0">
                <a:latin typeface="+mn-lt"/>
                <a:ea typeface="+mn-ea"/>
                <a:cs typeface="+mn-ea"/>
                <a:sym typeface="+mn-lt"/>
              </a:rPr>
              <a:t>Holders</a:t>
            </a:r>
          </a:p>
        </p:txBody>
      </p:sp>
      <p:sp>
        <p:nvSpPr>
          <p:cNvPr id="11" name="Text Box 10"/>
          <p:cNvSpPr txBox="1">
            <a:spLocks noChangeArrowheads="1"/>
          </p:cNvSpPr>
          <p:nvPr/>
        </p:nvSpPr>
        <p:spPr bwMode="auto">
          <a:xfrm>
            <a:off x="9408196" y="5589589"/>
            <a:ext cx="9366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nSpc>
                <a:spcPct val="140000"/>
              </a:lnSpc>
              <a:spcBef>
                <a:spcPct val="30000"/>
              </a:spcBef>
              <a:buClr>
                <a:srgbClr val="808080"/>
              </a:buClr>
              <a:buSzPct val="60000"/>
              <a:buFont typeface="Arial" panose="020B0604020202020204" pitchFamily="34" charset="0"/>
              <a:buChar char="l"/>
              <a:defRPr sz="2200">
                <a:solidFill>
                  <a:schemeClr val="tx1"/>
                </a:solidFill>
                <a:latin typeface="Arial" panose="020B0604020202020204" pitchFamily="34" charset="0"/>
                <a:ea typeface="华文细黑" panose="02010600040101010101" pitchFamily="2" charset="-122"/>
              </a:defRPr>
            </a:lvl1pPr>
            <a:lvl2pPr marL="742950" indent="-285750">
              <a:lnSpc>
                <a:spcPct val="140000"/>
              </a:lnSpc>
              <a:spcBef>
                <a:spcPct val="30000"/>
              </a:spcBef>
              <a:buClr>
                <a:srgbClr val="080808"/>
              </a:buClr>
              <a:buSzPct val="50000"/>
              <a:buFont typeface="Arial" panose="020B0604020202020204" pitchFamily="34" charset="0"/>
              <a:buChar char="p"/>
              <a:defRPr sz="2000">
                <a:solidFill>
                  <a:schemeClr val="tx1"/>
                </a:solidFill>
                <a:latin typeface="Arial" panose="020B0604020202020204" pitchFamily="34" charset="0"/>
                <a:ea typeface="华文细黑" panose="02010600040101010101" pitchFamily="2" charset="-122"/>
              </a:defRPr>
            </a:lvl2pPr>
            <a:lvl3pPr marL="1143000" indent="-228600">
              <a:lnSpc>
                <a:spcPct val="140000"/>
              </a:lnSpc>
              <a:spcBef>
                <a:spcPct val="30000"/>
              </a:spcBef>
              <a:buSzPct val="50000"/>
              <a:buFont typeface="Arial" panose="020B0604020202020204" pitchFamily="34" charset="0"/>
              <a:buChar char="n"/>
              <a:defRPr>
                <a:solidFill>
                  <a:schemeClr val="tx1"/>
                </a:solidFill>
                <a:latin typeface="Arial" panose="020B0604020202020204" pitchFamily="34" charset="0"/>
                <a:ea typeface="华文细黑" panose="02010600040101010101" pitchFamily="2" charset="-122"/>
              </a:defRPr>
            </a:lvl3pPr>
            <a:lvl4pPr marL="1600200" indent="-228600">
              <a:lnSpc>
                <a:spcPct val="140000"/>
              </a:lnSpc>
              <a:spcBef>
                <a:spcPct val="30000"/>
              </a:spcBef>
              <a:buChar char="–"/>
              <a:defRPr sz="1600">
                <a:solidFill>
                  <a:schemeClr val="tx1"/>
                </a:solidFill>
                <a:latin typeface="Arial" panose="020B0604020202020204" pitchFamily="34" charset="0"/>
                <a:ea typeface="华文细黑" panose="02010600040101010101" pitchFamily="2" charset="-122"/>
              </a:defRPr>
            </a:lvl4pPr>
            <a:lvl5pPr marL="2057400" indent="-228600">
              <a:lnSpc>
                <a:spcPct val="140000"/>
              </a:lnSpc>
              <a:spcBef>
                <a:spcPct val="30000"/>
              </a:spcBef>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5pPr>
            <a:lvl6pPr marL="25146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6pPr>
            <a:lvl7pPr marL="29718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7pPr>
            <a:lvl8pPr marL="34290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8pPr>
            <a:lvl9pPr marL="3886200" indent="-228600" eaLnBrk="0" fontAlgn="base" hangingPunct="0">
              <a:lnSpc>
                <a:spcPct val="140000"/>
              </a:lnSpc>
              <a:spcBef>
                <a:spcPct val="30000"/>
              </a:spcBef>
              <a:spcAft>
                <a:spcPct val="0"/>
              </a:spcAft>
              <a:buFont typeface="Arial" panose="020B0604020202020204" pitchFamily="34" charset="0"/>
              <a:buChar char="~"/>
              <a:defRPr sz="1600">
                <a:solidFill>
                  <a:schemeClr val="tx1"/>
                </a:solidFill>
                <a:latin typeface="Arial" panose="020B0604020202020204" pitchFamily="34" charset="0"/>
                <a:ea typeface="华文细黑" panose="02010600040101010101" pitchFamily="2" charset="-122"/>
              </a:defRPr>
            </a:lvl9pPr>
          </a:lstStyle>
          <a:p>
            <a:pPr eaLnBrk="1" fontAlgn="t" hangingPunct="1">
              <a:lnSpc>
                <a:spcPct val="100000"/>
              </a:lnSpc>
              <a:spcBef>
                <a:spcPct val="50000"/>
              </a:spcBef>
              <a:buClrTx/>
              <a:buSzTx/>
              <a:buFontTx/>
              <a:buNone/>
            </a:pPr>
            <a:r>
              <a:rPr lang="en-US" altLang="zh-CN" sz="1600" dirty="0">
                <a:latin typeface="+mn-lt"/>
                <a:ea typeface="+mn-ea"/>
                <a:cs typeface="+mn-ea"/>
                <a:sym typeface="+mn-lt"/>
              </a:rPr>
              <a:t>Pullers</a:t>
            </a:r>
          </a:p>
        </p:txBody>
      </p:sp>
    </p:spTree>
    <p:extLst>
      <p:ext uri="{BB962C8B-B14F-4D97-AF65-F5344CB8AC3E}">
        <p14:creationId xmlns:p14="http://schemas.microsoft.com/office/powerpoint/2010/main" val="17261244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ea typeface="+mn-ea"/>
                <a:cs typeface="+mn-ea"/>
                <a:sym typeface="+mn-lt"/>
              </a:rPr>
              <a:t>Disconnector</a:t>
            </a:r>
          </a:p>
        </p:txBody>
      </p:sp>
      <p:sp>
        <p:nvSpPr>
          <p:cNvPr id="3" name="文本占位符 2"/>
          <p:cNvSpPr>
            <a:spLocks noGrp="1"/>
          </p:cNvSpPr>
          <p:nvPr>
            <p:ph type="body" sz="quarter" idx="10"/>
          </p:nvPr>
        </p:nvSpPr>
        <p:spPr/>
        <p:txBody>
          <a:bodyPr/>
          <a:lstStyle/>
          <a:p>
            <a:r>
              <a:rPr lang="en-US" sz="1600" dirty="0">
                <a:latin typeface="+mn-lt"/>
                <a:ea typeface="+mn-ea"/>
                <a:cs typeface="+mn-ea"/>
                <a:sym typeface="+mn-lt"/>
              </a:rPr>
              <a:t>Definition</a:t>
            </a:r>
          </a:p>
          <a:p>
            <a:pPr lvl="1"/>
            <a:r>
              <a:rPr lang="en-US" sz="1400" dirty="0">
                <a:latin typeface="+mn-lt"/>
                <a:ea typeface="+mn-ea"/>
                <a:cs typeface="+mn-ea"/>
                <a:sym typeface="+mn-lt"/>
              </a:rPr>
              <a:t>It is mainly used to isolate the power supply, transfer switching, and connect and cut off the small-current circuit. It has no arc extinguishing function.</a:t>
            </a:r>
          </a:p>
          <a:p>
            <a:r>
              <a:rPr lang="en-US" sz="1600" dirty="0">
                <a:latin typeface="+mn-lt"/>
                <a:ea typeface="+mn-ea"/>
                <a:cs typeface="+mn-ea"/>
                <a:sym typeface="+mn-lt"/>
              </a:rPr>
              <a:t>Feature</a:t>
            </a:r>
          </a:p>
          <a:p>
            <a:pPr lvl="1"/>
            <a:r>
              <a:rPr lang="en-US" sz="1400" dirty="0">
                <a:solidFill>
                  <a:prstClr val="black"/>
                </a:solidFill>
                <a:latin typeface="+mn-lt"/>
                <a:ea typeface="+mn-ea"/>
                <a:cs typeface="+mn-ea"/>
                <a:sym typeface="+mn-lt"/>
              </a:rPr>
              <a:t>During electrical equipment maintenance, the </a:t>
            </a:r>
            <a:r>
              <a:rPr lang="en-US" sz="1400" dirty="0" err="1">
                <a:solidFill>
                  <a:prstClr val="black"/>
                </a:solidFill>
                <a:latin typeface="+mn-lt"/>
                <a:ea typeface="+mn-ea"/>
                <a:cs typeface="+mn-ea"/>
                <a:sym typeface="+mn-lt"/>
              </a:rPr>
              <a:t>disconnector</a:t>
            </a:r>
            <a:r>
              <a:rPr lang="en-US" sz="1400" dirty="0">
                <a:solidFill>
                  <a:prstClr val="black"/>
                </a:solidFill>
                <a:latin typeface="+mn-lt"/>
                <a:ea typeface="+mn-ea"/>
                <a:cs typeface="+mn-ea"/>
                <a:sym typeface="+mn-lt"/>
              </a:rPr>
              <a:t> can provide an electrical interval, which is a visible disconnection point.</a:t>
            </a:r>
          </a:p>
          <a:p>
            <a:pPr lvl="1"/>
            <a:r>
              <a:rPr lang="en-US" sz="1400" dirty="0">
                <a:latin typeface="+mn-lt"/>
                <a:ea typeface="+mn-ea"/>
                <a:cs typeface="+mn-ea"/>
                <a:sym typeface="+mn-lt"/>
              </a:rPr>
              <a:t>The </a:t>
            </a:r>
            <a:r>
              <a:rPr lang="en-US" sz="1400" dirty="0" err="1">
                <a:latin typeface="+mn-lt"/>
                <a:ea typeface="+mn-ea"/>
                <a:cs typeface="+mn-ea"/>
                <a:sym typeface="+mn-lt"/>
              </a:rPr>
              <a:t>disconnector</a:t>
            </a:r>
            <a:r>
              <a:rPr lang="en-US" sz="1400" dirty="0">
                <a:latin typeface="+mn-lt"/>
                <a:ea typeface="+mn-ea"/>
                <a:cs typeface="+mn-ea"/>
                <a:sym typeface="+mn-lt"/>
              </a:rPr>
              <a:t> cannot be operated with load. It can be operated only when the circuit breaker is disconnected.</a:t>
            </a:r>
          </a:p>
          <a:p>
            <a:r>
              <a:rPr lang="en-US" sz="1600" dirty="0">
                <a:latin typeface="+mn-lt"/>
                <a:ea typeface="+mn-ea"/>
                <a:cs typeface="+mn-ea"/>
                <a:sym typeface="+mn-lt"/>
              </a:rPr>
              <a:t>Classification by structure</a:t>
            </a:r>
          </a:p>
          <a:p>
            <a:pPr lvl="1"/>
            <a:r>
              <a:rPr lang="en-US" sz="1400" dirty="0">
                <a:latin typeface="+mn-lt"/>
                <a:ea typeface="+mn-ea"/>
                <a:cs typeface="+mn-ea"/>
                <a:sym typeface="+mn-lt"/>
              </a:rPr>
              <a:t>Knife switch</a:t>
            </a:r>
          </a:p>
          <a:p>
            <a:pPr lvl="1"/>
            <a:r>
              <a:rPr lang="en-US" sz="1400" dirty="0">
                <a:latin typeface="+mn-lt"/>
                <a:ea typeface="+mn-ea"/>
                <a:cs typeface="+mn-ea"/>
                <a:sym typeface="+mn-lt"/>
              </a:rPr>
              <a:t>Fuse-type knife switch</a:t>
            </a:r>
          </a:p>
          <a:p>
            <a:pPr marL="302279" lvl="1" indent="-302279" algn="just">
              <a:spcBef>
                <a:spcPts val="792"/>
              </a:spcBef>
              <a:buFont typeface="Wingdings" panose="05000000000000000000" pitchFamily="2" charset="2"/>
              <a:buChar char="l"/>
            </a:pPr>
            <a:r>
              <a:rPr lang="en-US" sz="1600" dirty="0">
                <a:latin typeface="+mn-lt"/>
                <a:ea typeface="+mn-ea"/>
                <a:cs typeface="+mn-ea"/>
                <a:sym typeface="+mn-lt"/>
              </a:rPr>
              <a:t>Classification by operation mode</a:t>
            </a:r>
          </a:p>
          <a:p>
            <a:pPr lvl="1"/>
            <a:r>
              <a:rPr lang="en-US" sz="1400" dirty="0">
                <a:latin typeface="+mn-lt"/>
                <a:ea typeface="+mn-ea"/>
                <a:cs typeface="+mn-ea"/>
                <a:sym typeface="+mn-lt"/>
              </a:rPr>
              <a:t>Manual </a:t>
            </a:r>
            <a:r>
              <a:rPr lang="en-US" sz="1400" dirty="0" err="1">
                <a:latin typeface="+mn-lt"/>
                <a:ea typeface="+mn-ea"/>
                <a:cs typeface="+mn-ea"/>
                <a:sym typeface="+mn-lt"/>
              </a:rPr>
              <a:t>disconnector</a:t>
            </a:r>
            <a:endParaRPr lang="en-US" sz="1400" dirty="0">
              <a:latin typeface="+mn-lt"/>
              <a:ea typeface="+mn-ea"/>
              <a:cs typeface="+mn-ea"/>
              <a:sym typeface="+mn-lt"/>
            </a:endParaRPr>
          </a:p>
          <a:p>
            <a:pPr lvl="1"/>
            <a:r>
              <a:rPr lang="en-US" sz="1400" dirty="0">
                <a:latin typeface="+mn-lt"/>
                <a:ea typeface="+mn-ea"/>
                <a:cs typeface="+mn-ea"/>
                <a:sym typeface="+mn-lt"/>
              </a:rPr>
              <a:t>Automatic </a:t>
            </a:r>
            <a:r>
              <a:rPr lang="en-US" sz="1400" dirty="0" err="1">
                <a:latin typeface="+mn-lt"/>
                <a:ea typeface="+mn-ea"/>
                <a:cs typeface="+mn-ea"/>
                <a:sym typeface="+mn-lt"/>
              </a:rPr>
              <a:t>disconnector</a:t>
            </a:r>
            <a:endParaRPr lang="en-US" sz="1400" dirty="0">
              <a:latin typeface="+mn-lt"/>
              <a:ea typeface="+mn-ea"/>
              <a:cs typeface="+mn-ea"/>
              <a:sym typeface="+mn-lt"/>
            </a:endParaRPr>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27273" b="26667"/>
          <a:stretch/>
        </p:blipFill>
        <p:spPr>
          <a:xfrm>
            <a:off x="8986400" y="4300446"/>
            <a:ext cx="2898127" cy="1334895"/>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t="25657" b="25858"/>
          <a:stretch/>
        </p:blipFill>
        <p:spPr>
          <a:xfrm>
            <a:off x="5875487" y="4300446"/>
            <a:ext cx="2933439" cy="1422274"/>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25129" y="4300446"/>
            <a:ext cx="1584163" cy="1584163"/>
          </a:xfrm>
          <a:prstGeom prst="rect">
            <a:avLst/>
          </a:prstGeom>
        </p:spPr>
      </p:pic>
      <p:sp>
        <p:nvSpPr>
          <p:cNvPr id="9" name="文本框 8"/>
          <p:cNvSpPr txBox="1"/>
          <p:nvPr/>
        </p:nvSpPr>
        <p:spPr>
          <a:xfrm>
            <a:off x="4329549" y="5803664"/>
            <a:ext cx="1175322" cy="307777"/>
          </a:xfrm>
          <a:prstGeom prst="rect">
            <a:avLst/>
          </a:prstGeom>
          <a:noFill/>
        </p:spPr>
        <p:txBody>
          <a:bodyPr wrap="none" rtlCol="0">
            <a:spAutoFit/>
          </a:bodyPr>
          <a:lstStyle/>
          <a:p>
            <a:pPr algn="ctr"/>
            <a:r>
              <a:rPr lang="en-US" sz="1400">
                <a:cs typeface="+mn-ea"/>
                <a:sym typeface="+mn-lt"/>
              </a:rPr>
              <a:t>Knife switch</a:t>
            </a:r>
          </a:p>
        </p:txBody>
      </p:sp>
      <p:sp>
        <p:nvSpPr>
          <p:cNvPr id="10" name="文本框 9"/>
          <p:cNvSpPr txBox="1"/>
          <p:nvPr/>
        </p:nvSpPr>
        <p:spPr>
          <a:xfrm>
            <a:off x="6338566" y="5803663"/>
            <a:ext cx="2007281" cy="307777"/>
          </a:xfrm>
          <a:prstGeom prst="rect">
            <a:avLst/>
          </a:prstGeom>
          <a:noFill/>
        </p:spPr>
        <p:txBody>
          <a:bodyPr wrap="none" rtlCol="0">
            <a:spAutoFit/>
          </a:bodyPr>
          <a:lstStyle/>
          <a:p>
            <a:pPr algn="ctr"/>
            <a:r>
              <a:rPr lang="en-US" sz="1400">
                <a:cs typeface="+mn-ea"/>
                <a:sym typeface="+mn-lt"/>
              </a:rPr>
              <a:t>Fuse-type knife switch</a:t>
            </a:r>
          </a:p>
        </p:txBody>
      </p:sp>
      <p:sp>
        <p:nvSpPr>
          <p:cNvPr id="11" name="文本框 10"/>
          <p:cNvSpPr txBox="1"/>
          <p:nvPr/>
        </p:nvSpPr>
        <p:spPr>
          <a:xfrm>
            <a:off x="9374917" y="5803662"/>
            <a:ext cx="2121093" cy="307777"/>
          </a:xfrm>
          <a:prstGeom prst="rect">
            <a:avLst/>
          </a:prstGeom>
          <a:noFill/>
        </p:spPr>
        <p:txBody>
          <a:bodyPr wrap="none" rtlCol="0">
            <a:spAutoFit/>
          </a:bodyPr>
          <a:lstStyle/>
          <a:p>
            <a:pPr algn="ctr"/>
            <a:r>
              <a:rPr lang="en-US" sz="1400">
                <a:cs typeface="+mn-ea"/>
                <a:sym typeface="+mn-lt"/>
              </a:rPr>
              <a:t>Automatic </a:t>
            </a:r>
            <a:r>
              <a:rPr lang="en-US" sz="1400" dirty="0" err="1">
                <a:cs typeface="+mn-ea"/>
                <a:sym typeface="+mn-lt"/>
              </a:rPr>
              <a:t>disconnector</a:t>
            </a:r>
            <a:endParaRPr lang="en-US" sz="1400" dirty="0">
              <a:cs typeface="+mn-ea"/>
              <a:sym typeface="+mn-lt"/>
            </a:endParaRPr>
          </a:p>
        </p:txBody>
      </p:sp>
    </p:spTree>
    <p:extLst>
      <p:ext uri="{BB962C8B-B14F-4D97-AF65-F5344CB8AC3E}">
        <p14:creationId xmlns:p14="http://schemas.microsoft.com/office/powerpoint/2010/main" val="37710055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ea typeface="+mn-ea"/>
                <a:cs typeface="+mn-ea"/>
                <a:sym typeface="+mn-lt"/>
              </a:rPr>
              <a:t>SPD (1)</a:t>
            </a:r>
          </a:p>
        </p:txBody>
      </p:sp>
      <mc:AlternateContent xmlns:mc="http://schemas.openxmlformats.org/markup-compatibility/2006" xmlns:a14="http://schemas.microsoft.com/office/drawing/2010/main">
        <mc:Choice Requires="a14">
          <p:sp>
            <p:nvSpPr>
              <p:cNvPr id="3" name="文本占位符 2"/>
              <p:cNvSpPr>
                <a:spLocks noGrp="1"/>
              </p:cNvSpPr>
              <p:nvPr>
                <p:ph type="body" sz="quarter" idx="10"/>
              </p:nvPr>
            </p:nvSpPr>
            <p:spPr>
              <a:xfrm>
                <a:off x="455612" y="1052514"/>
                <a:ext cx="6836252" cy="4875042"/>
              </a:xfrm>
            </p:spPr>
            <p:txBody>
              <a:bodyPr/>
              <a:lstStyle/>
              <a:p>
                <a:r>
                  <a:rPr lang="en-US" sz="1600" dirty="0">
                    <a:latin typeface="+mn-lt"/>
                    <a:ea typeface="+mn-ea"/>
                    <a:cs typeface="+mn-ea"/>
                    <a:sym typeface="+mn-lt"/>
                  </a:rPr>
                  <a:t>Definition</a:t>
                </a:r>
              </a:p>
              <a:p>
                <a:pPr lvl="1"/>
                <a:r>
                  <a:rPr lang="en-US" sz="1400" dirty="0">
                    <a:latin typeface="+mn-lt"/>
                    <a:ea typeface="+mn-ea"/>
                    <a:cs typeface="+mn-ea"/>
                    <a:sym typeface="+mn-lt"/>
                  </a:rPr>
                  <a:t>SPD is installed at the front end of equipment to protect the equipment from being damaged by overvoltage or overcurrent caused by external cables.</a:t>
                </a:r>
              </a:p>
              <a:p>
                <a:r>
                  <a:rPr lang="en-US" sz="1600" dirty="0">
                    <a:latin typeface="+mn-lt"/>
                    <a:ea typeface="+mn-ea"/>
                    <a:cs typeface="+mn-ea"/>
                    <a:sym typeface="+mn-lt"/>
                  </a:rPr>
                  <a:t>Feature</a:t>
                </a:r>
              </a:p>
              <a:p>
                <a:pPr lvl="1"/>
                <a:r>
                  <a:rPr lang="en-US" sz="1400" dirty="0">
                    <a:latin typeface="+mn-lt"/>
                    <a:ea typeface="+mn-ea"/>
                    <a:cs typeface="+mn-ea"/>
                    <a:sym typeface="+mn-lt"/>
                  </a:rPr>
                  <a:t>Protection level: level I, II, and III, or class B, C, and D</a:t>
                </a:r>
              </a:p>
              <a:p>
                <a:pPr lvl="1"/>
                <a:r>
                  <a:rPr lang="en-US" sz="1400" dirty="0">
                    <a:latin typeface="+mn-lt"/>
                    <a:ea typeface="+mn-ea"/>
                    <a:cs typeface="+mn-ea"/>
                    <a:sym typeface="+mn-lt"/>
                  </a:rPr>
                  <a:t>Maximum discharge current Imax: maximum single shot current the SPD can handle without getting damaged</a:t>
                </a:r>
              </a:p>
              <a:p>
                <a:pPr lvl="1"/>
                <a:r>
                  <a:rPr lang="en-US" sz="1400" dirty="0">
                    <a:latin typeface="+mn-lt"/>
                    <a:ea typeface="+mn-ea"/>
                    <a:cs typeface="+mn-ea"/>
                    <a:sym typeface="+mn-lt"/>
                  </a:rPr>
                  <a:t>Nominal discharge current In: through-current capability that enables the SPD to endure surge</a:t>
                </a:r>
              </a:p>
              <a:p>
                <a:pPr lvl="1"/>
                <a:r>
                  <a:rPr lang="en-US" sz="1400" dirty="0">
                    <a:latin typeface="+mn-lt"/>
                    <a:ea typeface="+mn-ea"/>
                    <a:cs typeface="+mn-ea"/>
                    <a:sym typeface="+mn-lt"/>
                  </a:rPr>
                  <a:t>Rated impulse voltage value </a:t>
                </a:r>
                <a14:m>
                  <m:oMath xmlns:m="http://schemas.openxmlformats.org/officeDocument/2006/math">
                    <m:sSub>
                      <m:sSubPr>
                        <m:ctrlPr>
                          <a:rPr lang="en-US" altLang="zh-CN" sz="1400" i="1">
                            <a:latin typeface="Cambria Math" panose="02040503050406030204" pitchFamily="18" charset="0"/>
                            <a:ea typeface="+mn-ea"/>
                            <a:cs typeface="+mn-ea"/>
                            <a:sym typeface="+mn-lt"/>
                          </a:rPr>
                        </m:ctrlPr>
                      </m:sSubPr>
                      <m:e>
                        <m:r>
                          <a:rPr lang="en-US" altLang="zh-CN" sz="1400">
                            <a:latin typeface="Cambria Math" panose="02040503050406030204" pitchFamily="18" charset="0"/>
                            <a:ea typeface="+mn-ea"/>
                            <a:cs typeface="+mn-ea"/>
                            <a:sym typeface="+mn-lt"/>
                          </a:rPr>
                          <m:t>𝑈</m:t>
                        </m:r>
                      </m:e>
                      <m:sub>
                        <m:r>
                          <a:rPr lang="en-US" altLang="zh-CN" sz="1400">
                            <a:latin typeface="Cambria Math" panose="02040503050406030204" pitchFamily="18" charset="0"/>
                            <a:ea typeface="+mn-ea"/>
                            <a:cs typeface="+mn-ea"/>
                            <a:sym typeface="+mn-lt"/>
                          </a:rPr>
                          <m:t>𝑤</m:t>
                        </m:r>
                      </m:sub>
                    </m:sSub>
                  </m:oMath>
                </a14:m>
                <a:r>
                  <a:rPr lang="en-US" sz="1400" dirty="0">
                    <a:latin typeface="+mn-lt"/>
                    <a:ea typeface="+mn-ea"/>
                    <a:cs typeface="+mn-ea"/>
                    <a:sym typeface="+mn-lt"/>
                  </a:rPr>
                  <a:t>: resistance capability that enables the SPD to prevent overvoltage</a:t>
                </a:r>
              </a:p>
              <a:p>
                <a:pPr lvl="1"/>
                <a:r>
                  <a:rPr lang="en-US" sz="1400" dirty="0">
                    <a:latin typeface="+mn-lt"/>
                    <a:ea typeface="+mn-ea"/>
                    <a:cs typeface="+mn-ea"/>
                    <a:sym typeface="+mn-lt"/>
                  </a:rPr>
                  <a:t>Residual voltage: peak voltage between SPD terminals when the discharge current passes through</a:t>
                </a:r>
                <a:endParaRPr lang="zh-CN" altLang="en-US" sz="1400" dirty="0">
                  <a:latin typeface="+mn-lt"/>
                  <a:ea typeface="+mn-ea"/>
                  <a:cs typeface="+mn-ea"/>
                  <a:sym typeface="+mn-lt"/>
                </a:endParaRPr>
              </a:p>
              <a:p>
                <a:endParaRPr lang="zh-CN" altLang="en-US" sz="1600" dirty="0">
                  <a:latin typeface="+mn-lt"/>
                  <a:ea typeface="+mn-ea"/>
                  <a:cs typeface="+mn-ea"/>
                  <a:sym typeface="+mn-lt"/>
                </a:endParaRPr>
              </a:p>
            </p:txBody>
          </p:sp>
        </mc:Choice>
        <mc:Fallback xmlns="">
          <p:sp>
            <p:nvSpPr>
              <p:cNvPr id="3" name="文本占位符 2"/>
              <p:cNvSpPr>
                <a:spLocks noGrp="1" noRot="1" noChangeAspect="1" noMove="1" noResize="1" noEditPoints="1" noAdjustHandles="1" noChangeArrowheads="1" noChangeShapeType="1" noTextEdit="1"/>
              </p:cNvSpPr>
              <p:nvPr>
                <p:ph type="body" sz="quarter" idx="10"/>
              </p:nvPr>
            </p:nvSpPr>
            <p:spPr>
              <a:xfrm>
                <a:off x="455612" y="1052514"/>
                <a:ext cx="6836252" cy="4875042"/>
              </a:xfrm>
              <a:blipFill rotWithShape="0">
                <a:blip r:embed="rId3"/>
                <a:stretch>
                  <a:fillRect r="-624" b="-3630"/>
                </a:stretch>
              </a:blipFill>
            </p:spPr>
            <p:txBody>
              <a:bodyPr/>
              <a:lstStyle/>
              <a:p>
                <a:r>
                  <a:rPr lang="zh-CN" altLang="en-US">
                    <a:noFill/>
                  </a:rPr>
                  <a:t> </a:t>
                </a:r>
              </a:p>
            </p:txBody>
          </p:sp>
        </mc:Fallback>
      </mc:AlternateContent>
      <p:pic>
        <p:nvPicPr>
          <p:cNvPr id="6" name="Picture 8"/>
          <p:cNvPicPr>
            <a:picLocks noChangeAspect="1" noChangeArrowheads="1"/>
          </p:cNvPicPr>
          <p:nvPr/>
        </p:nvPicPr>
        <p:blipFill>
          <a:blip r:embed="rId4" cstate="email"/>
          <a:srcRect/>
          <a:stretch>
            <a:fillRect/>
          </a:stretch>
        </p:blipFill>
        <p:spPr bwMode="auto">
          <a:xfrm>
            <a:off x="7592299" y="1827810"/>
            <a:ext cx="1643819" cy="1709873"/>
          </a:xfrm>
          <a:prstGeom prst="rect">
            <a:avLst/>
          </a:prstGeom>
          <a:noFill/>
          <a:ln w="9525" algn="ctr">
            <a:noFill/>
            <a:miter lim="800000"/>
            <a:headEnd/>
            <a:tailEnd/>
          </a:ln>
          <a:effectLst/>
        </p:spPr>
      </p:pic>
      <p:pic>
        <p:nvPicPr>
          <p:cNvPr id="7" name="Picture 6"/>
          <p:cNvPicPr>
            <a:picLocks noChangeAspect="1" noChangeArrowheads="1"/>
          </p:cNvPicPr>
          <p:nvPr/>
        </p:nvPicPr>
        <p:blipFill>
          <a:blip r:embed="rId5" cstate="email"/>
          <a:srcRect/>
          <a:stretch>
            <a:fillRect/>
          </a:stretch>
        </p:blipFill>
        <p:spPr bwMode="auto">
          <a:xfrm>
            <a:off x="9536553" y="1928014"/>
            <a:ext cx="2194528" cy="1509464"/>
          </a:xfrm>
          <a:prstGeom prst="rect">
            <a:avLst/>
          </a:prstGeom>
          <a:noFill/>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79596" y="3781425"/>
            <a:ext cx="3951485" cy="2086909"/>
          </a:xfrm>
          <a:prstGeom prst="rect">
            <a:avLst/>
          </a:prstGeom>
        </p:spPr>
      </p:pic>
    </p:spTree>
    <p:extLst>
      <p:ext uri="{BB962C8B-B14F-4D97-AF65-F5344CB8AC3E}">
        <p14:creationId xmlns:p14="http://schemas.microsoft.com/office/powerpoint/2010/main" val="34216867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mn-lt"/>
                <a:ea typeface="+mn-ea"/>
                <a:cs typeface="+mn-ea"/>
                <a:sym typeface="+mn-lt"/>
              </a:rPr>
              <a:t>SPD (2)</a:t>
            </a:r>
          </a:p>
        </p:txBody>
      </p:sp>
      <p:sp>
        <p:nvSpPr>
          <p:cNvPr id="3" name="文本占位符 2"/>
          <p:cNvSpPr>
            <a:spLocks noGrp="1"/>
          </p:cNvSpPr>
          <p:nvPr>
            <p:ph type="body" sz="quarter" idx="10"/>
          </p:nvPr>
        </p:nvSpPr>
        <p:spPr/>
        <p:txBody>
          <a:bodyPr/>
          <a:lstStyle/>
          <a:p>
            <a:pPr marL="0" indent="0">
              <a:buNone/>
            </a:pPr>
            <a:r>
              <a:rPr lang="en-US" sz="1800" dirty="0">
                <a:latin typeface="+mn-lt"/>
                <a:ea typeface="+mn-ea"/>
                <a:cs typeface="+mn-ea"/>
                <a:sym typeface="+mn-lt"/>
              </a:rPr>
              <a:t>Impulse current and nominal current of the SPD</a:t>
            </a:r>
          </a:p>
        </p:txBody>
      </p:sp>
      <mc:AlternateContent xmlns:mc="http://schemas.openxmlformats.org/markup-compatibility/2006" xmlns:a14="http://schemas.microsoft.com/office/drawing/2010/main">
        <mc:Choice Requires="a14">
          <p:graphicFrame>
            <p:nvGraphicFramePr>
              <p:cNvPr id="4" name="表格 3"/>
              <p:cNvGraphicFramePr>
                <a:graphicFrameLocks noGrp="1"/>
              </p:cNvGraphicFramePr>
              <p:nvPr>
                <p:extLst>
                  <p:ext uri="{D42A27DB-BD31-4B8C-83A1-F6EECF244321}">
                    <p14:modId xmlns:p14="http://schemas.microsoft.com/office/powerpoint/2010/main" val="1638152064"/>
                  </p:ext>
                </p:extLst>
              </p:nvPr>
            </p:nvGraphicFramePr>
            <p:xfrm>
              <a:off x="1263580" y="1783694"/>
              <a:ext cx="10059790" cy="3412682"/>
            </p:xfrm>
            <a:graphic>
              <a:graphicData uri="http://schemas.openxmlformats.org/drawingml/2006/table">
                <a:tbl>
                  <a:tblPr firstRow="1" bandRow="1">
                    <a:tableStyleId>{F2DE63D5-997A-4646-A377-4702673A728D}</a:tableStyleId>
                  </a:tblPr>
                  <a:tblGrid>
                    <a:gridCol w="2214789"/>
                    <a:gridCol w="1765300"/>
                    <a:gridCol w="1854200"/>
                    <a:gridCol w="2273300"/>
                    <a:gridCol w="1952201"/>
                  </a:tblGrid>
                  <a:tr h="564703">
                    <a:tc rowSpan="3">
                      <a:txBody>
                        <a:bodyPr/>
                        <a:lstStyle/>
                        <a:p>
                          <a:pPr algn="ctr"/>
                          <a:r>
                            <a:rPr lang="en-US" sz="1400" b="0" dirty="0">
                              <a:solidFill>
                                <a:schemeClr val="tx1"/>
                              </a:solidFill>
                              <a:latin typeface="+mn-lt"/>
                              <a:ea typeface="+mn-ea"/>
                              <a:cs typeface="+mn-ea"/>
                              <a:sym typeface="+mn-lt"/>
                            </a:rPr>
                            <a:t>Lightning Protection Level</a:t>
                          </a:r>
                        </a:p>
                        <a:p>
                          <a:pPr algn="ctr"/>
                          <a:endParaRPr lang="en-US" sz="1400" b="0" dirty="0">
                            <a:solidFill>
                              <a:schemeClr val="tx1"/>
                            </a:solidFill>
                            <a:latin typeface="+mn-lt"/>
                            <a:ea typeface="+mn-ea"/>
                            <a:cs typeface="+mn-ea"/>
                            <a:sym typeface="+mn-lt"/>
                          </a:endParaRPr>
                        </a:p>
                        <a:p>
                          <a:pPr algn="ctr"/>
                          <a:endParaRPr lang="en-US" sz="1400" b="0" dirty="0">
                            <a:solidFill>
                              <a:schemeClr val="tx1"/>
                            </a:solidFill>
                            <a:latin typeface="+mn-lt"/>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r>
                            <a:rPr lang="en-US" sz="1400" b="0">
                              <a:solidFill>
                                <a:schemeClr val="tx1"/>
                              </a:solidFill>
                              <a:latin typeface="+mn-lt"/>
                              <a:ea typeface="+mn-ea"/>
                              <a:cs typeface="+mn-ea"/>
                              <a:sym typeface="+mn-lt"/>
                            </a:rPr>
                            <a:t>General Power Distribution Box (PDB)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b="0">
                              <a:solidFill>
                                <a:schemeClr val="tx1"/>
                              </a:solidFill>
                              <a:latin typeface="+mn-lt"/>
                              <a:ea typeface="+mn-ea"/>
                              <a:cs typeface="+mn-ea"/>
                              <a:sym typeface="+mn-lt"/>
                            </a:rPr>
                            <a:t>Branch PDB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b="0">
                              <a:solidFill>
                                <a:schemeClr val="tx1"/>
                              </a:solidFill>
                              <a:latin typeface="+mn-lt"/>
                              <a:ea typeface="+mn-ea"/>
                              <a:cs typeface="+mn-ea"/>
                              <a:sym typeface="+mn-lt"/>
                            </a:rPr>
                            <a:t>Equipment Room PDB</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64703">
                    <a:tc vMerge="1">
                      <a:txBody>
                        <a:bodyPr/>
                        <a:lstStyle/>
                        <a:p>
                          <a:pPr algn="l" rtl="0"/>
                          <a:endParaRPr lang="zh-CN" alt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0" dirty="0">
                              <a:solidFill>
                                <a:schemeClr val="tx1"/>
                              </a:solidFill>
                              <a:latin typeface="+mn-lt"/>
                              <a:ea typeface="+mn-ea"/>
                              <a:cs typeface="+mn-ea"/>
                              <a:sym typeface="+mn-lt"/>
                            </a:rPr>
                            <a:t>Class 1 test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0" dirty="0">
                              <a:solidFill>
                                <a:schemeClr val="tx1"/>
                              </a:solidFill>
                              <a:latin typeface="+mn-lt"/>
                              <a:ea typeface="+mn-ea"/>
                              <a:cs typeface="+mn-ea"/>
                              <a:sym typeface="+mn-lt"/>
                            </a:rPr>
                            <a:t>Class 2 test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0">
                              <a:solidFill>
                                <a:schemeClr val="tx1"/>
                              </a:solidFill>
                              <a:latin typeface="+mn-lt"/>
                              <a:ea typeface="+mn-ea"/>
                              <a:cs typeface="+mn-ea"/>
                              <a:sym typeface="+mn-lt"/>
                            </a:rPr>
                            <a:t>Class 2 test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0">
                              <a:solidFill>
                                <a:schemeClr val="tx1"/>
                              </a:solidFill>
                              <a:latin typeface="+mn-lt"/>
                              <a:ea typeface="+mn-ea"/>
                              <a:cs typeface="+mn-ea"/>
                              <a:sym typeface="+mn-lt"/>
                            </a:rPr>
                            <a:t>Class 2 test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9167">
                    <a:tc vMerge="1">
                      <a:txBody>
                        <a:bodyPr/>
                        <a:lstStyle/>
                        <a:p>
                          <a:pPr algn="l" rtl="0"/>
                          <a:endParaRPr lang="zh-CN" alt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14:m>
                            <m:oMath xmlns:m="http://schemas.openxmlformats.org/officeDocument/2006/math">
                              <m:sSub>
                                <m:sSubPr>
                                  <m:ctrlPr>
                                    <a:rPr lang="en-US" altLang="zh-CN" sz="1400" b="0" i="1" smtClean="0">
                                      <a:solidFill>
                                        <a:schemeClr val="tx1"/>
                                      </a:solidFill>
                                      <a:latin typeface="Cambria Math" panose="02040503050406030204" pitchFamily="18" charset="0"/>
                                      <a:ea typeface="+mn-ea"/>
                                      <a:cs typeface="+mn-ea"/>
                                      <a:sym typeface="+mn-lt"/>
                                    </a:rPr>
                                  </m:ctrlPr>
                                </m:sSubPr>
                                <m:e>
                                  <m:r>
                                    <a:rPr lang="en-US" altLang="zh-CN" sz="1400" b="0" i="1" smtClean="0">
                                      <a:solidFill>
                                        <a:schemeClr val="tx1"/>
                                      </a:solidFill>
                                      <a:latin typeface="Cambria Math" panose="02040503050406030204" pitchFamily="18" charset="0"/>
                                      <a:ea typeface="+mn-ea"/>
                                      <a:cs typeface="+mn-ea"/>
                                      <a:sym typeface="+mn-lt"/>
                                    </a:rPr>
                                    <m:t>𝐼</m:t>
                                  </m:r>
                                </m:e>
                                <m:sub>
                                  <m:r>
                                    <a:rPr lang="en-US" altLang="zh-CN" sz="1400" b="0" i="1" smtClean="0">
                                      <a:solidFill>
                                        <a:schemeClr val="tx1"/>
                                      </a:solidFill>
                                      <a:latin typeface="Cambria Math" panose="02040503050406030204" pitchFamily="18" charset="0"/>
                                      <a:ea typeface="+mn-ea"/>
                                      <a:cs typeface="+mn-ea"/>
                                      <a:sym typeface="+mn-lt"/>
                                    </a:rPr>
                                    <m:t>𝑖𝑚𝑝</m:t>
                                  </m:r>
                                </m:sub>
                              </m:sSub>
                            </m:oMath>
                          </a14:m>
                          <a:r>
                            <a:rPr lang="en-US" sz="1400" b="0">
                              <a:solidFill>
                                <a:schemeClr val="tx1"/>
                              </a:solidFill>
                              <a:latin typeface="+mn-lt"/>
                              <a:ea typeface="+mn-ea"/>
                              <a:cs typeface="+mn-ea"/>
                              <a:sym typeface="+mn-lt"/>
                            </a:rPr>
                            <a:t> (kA)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14:m>
                            <m:oMath xmlns:m="http://schemas.openxmlformats.org/officeDocument/2006/math">
                              <m:sSub>
                                <m:sSubPr>
                                  <m:ctrlPr>
                                    <a:rPr lang="en-US" altLang="zh-CN" sz="1400" b="0" i="1" smtClean="0">
                                      <a:solidFill>
                                        <a:schemeClr val="tx1"/>
                                      </a:solidFill>
                                      <a:latin typeface="Cambria Math" panose="02040503050406030204" pitchFamily="18" charset="0"/>
                                      <a:ea typeface="+mn-ea"/>
                                      <a:cs typeface="+mn-ea"/>
                                      <a:sym typeface="+mn-lt"/>
                                    </a:rPr>
                                  </m:ctrlPr>
                                </m:sSubPr>
                                <m:e>
                                  <m:r>
                                    <a:rPr lang="en-US" altLang="zh-CN" sz="1400" b="0" i="1" smtClean="0">
                                      <a:solidFill>
                                        <a:schemeClr val="tx1"/>
                                      </a:solidFill>
                                      <a:latin typeface="Cambria Math" panose="02040503050406030204" pitchFamily="18" charset="0"/>
                                      <a:ea typeface="+mn-ea"/>
                                      <a:cs typeface="+mn-ea"/>
                                      <a:sym typeface="+mn-lt"/>
                                    </a:rPr>
                                    <m:t>𝐼</m:t>
                                  </m:r>
                                </m:e>
                                <m:sub>
                                  <m:r>
                                    <a:rPr lang="en-US" altLang="zh-CN" sz="1400" b="0" i="1" smtClean="0">
                                      <a:solidFill>
                                        <a:schemeClr val="tx1"/>
                                      </a:solidFill>
                                      <a:latin typeface="Cambria Math" panose="02040503050406030204" pitchFamily="18" charset="0"/>
                                      <a:ea typeface="+mn-ea"/>
                                      <a:cs typeface="+mn-ea"/>
                                      <a:sym typeface="+mn-lt"/>
                                    </a:rPr>
                                    <m:t>𝑛</m:t>
                                  </m:r>
                                </m:sub>
                              </m:sSub>
                            </m:oMath>
                          </a14:m>
                          <a:r>
                            <a:rPr lang="en-US" sz="1400" b="0" dirty="0">
                              <a:solidFill>
                                <a:schemeClr val="tx1"/>
                              </a:solidFill>
                              <a:latin typeface="+mn-lt"/>
                              <a:ea typeface="+mn-ea"/>
                              <a:cs typeface="+mn-ea"/>
                              <a:sym typeface="+mn-lt"/>
                            </a:rPr>
                            <a:t> (kA)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altLang="zh-CN" sz="1400" b="0" i="1" smtClean="0">
                                      <a:solidFill>
                                        <a:schemeClr val="tx1"/>
                                      </a:solidFill>
                                      <a:latin typeface="Cambria Math" panose="02040503050406030204" pitchFamily="18" charset="0"/>
                                      <a:ea typeface="+mn-ea"/>
                                      <a:cs typeface="+mn-ea"/>
                                      <a:sym typeface="+mn-lt"/>
                                    </a:rPr>
                                  </m:ctrlPr>
                                </m:sSubPr>
                                <m:e>
                                  <m:r>
                                    <a:rPr lang="en-US" altLang="zh-CN" sz="1400" b="0" i="1" smtClean="0">
                                      <a:solidFill>
                                        <a:schemeClr val="tx1"/>
                                      </a:solidFill>
                                      <a:latin typeface="Cambria Math" panose="02040503050406030204" pitchFamily="18" charset="0"/>
                                      <a:ea typeface="+mn-ea"/>
                                      <a:cs typeface="+mn-ea"/>
                                      <a:sym typeface="+mn-lt"/>
                                    </a:rPr>
                                    <m:t>𝐼</m:t>
                                  </m:r>
                                </m:e>
                                <m:sub>
                                  <m:r>
                                    <a:rPr lang="en-US" altLang="zh-CN" sz="1400" b="0" i="1" smtClean="0">
                                      <a:solidFill>
                                        <a:schemeClr val="tx1"/>
                                      </a:solidFill>
                                      <a:latin typeface="Cambria Math" panose="02040503050406030204" pitchFamily="18" charset="0"/>
                                      <a:ea typeface="+mn-ea"/>
                                      <a:cs typeface="+mn-ea"/>
                                      <a:sym typeface="+mn-lt"/>
                                    </a:rPr>
                                    <m:t>𝑛</m:t>
                                  </m:r>
                                </m:sub>
                              </m:sSub>
                            </m:oMath>
                          </a14:m>
                          <a:r>
                            <a:rPr lang="en-US" sz="1400" b="0" dirty="0">
                              <a:solidFill>
                                <a:schemeClr val="tx1"/>
                              </a:solidFill>
                              <a:latin typeface="+mn-lt"/>
                              <a:ea typeface="+mn-ea"/>
                              <a:cs typeface="+mn-ea"/>
                              <a:sym typeface="+mn-lt"/>
                            </a:rPr>
                            <a:t> (kA)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altLang="zh-CN" sz="1400" b="0" i="1" smtClean="0">
                                      <a:solidFill>
                                        <a:schemeClr val="tx1"/>
                                      </a:solidFill>
                                      <a:latin typeface="Cambria Math" panose="02040503050406030204" pitchFamily="18" charset="0"/>
                                      <a:ea typeface="+mn-ea"/>
                                      <a:cs typeface="+mn-ea"/>
                                      <a:sym typeface="+mn-lt"/>
                                    </a:rPr>
                                  </m:ctrlPr>
                                </m:sSubPr>
                                <m:e>
                                  <m:r>
                                    <a:rPr lang="en-US" altLang="zh-CN" sz="1400" b="0" i="1" smtClean="0">
                                      <a:solidFill>
                                        <a:schemeClr val="tx1"/>
                                      </a:solidFill>
                                      <a:latin typeface="Cambria Math" panose="02040503050406030204" pitchFamily="18" charset="0"/>
                                      <a:ea typeface="+mn-ea"/>
                                      <a:cs typeface="+mn-ea"/>
                                      <a:sym typeface="+mn-lt"/>
                                    </a:rPr>
                                    <m:t>𝐼</m:t>
                                  </m:r>
                                </m:e>
                                <m:sub>
                                  <m:r>
                                    <a:rPr lang="en-US" altLang="zh-CN" sz="1400" b="0" i="1" smtClean="0">
                                      <a:solidFill>
                                        <a:schemeClr val="tx1"/>
                                      </a:solidFill>
                                      <a:latin typeface="Cambria Math" panose="02040503050406030204" pitchFamily="18" charset="0"/>
                                      <a:ea typeface="+mn-ea"/>
                                      <a:cs typeface="+mn-ea"/>
                                      <a:sym typeface="+mn-lt"/>
                                    </a:rPr>
                                    <m:t>𝑛</m:t>
                                  </m:r>
                                </m:sub>
                              </m:sSub>
                            </m:oMath>
                          </a14:m>
                          <a:r>
                            <a:rPr lang="en-US" sz="1400" b="0">
                              <a:solidFill>
                                <a:schemeClr val="tx1"/>
                              </a:solidFill>
                              <a:latin typeface="+mn-lt"/>
                              <a:ea typeface="+mn-ea"/>
                              <a:cs typeface="+mn-ea"/>
                              <a:sym typeface="+mn-lt"/>
                            </a:rPr>
                            <a:t> (kA)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4703">
                    <a:tc>
                      <a:txBody>
                        <a:bodyPr/>
                        <a:lstStyle/>
                        <a:p>
                          <a:pPr algn="ctr"/>
                          <a:r>
                            <a:rPr lang="en-US" sz="1400" b="0">
                              <a:solidFill>
                                <a:schemeClr val="tx1"/>
                              </a:solidFill>
                              <a:latin typeface="+mn-lt"/>
                              <a:ea typeface="+mn-ea"/>
                              <a:cs typeface="+mn-ea"/>
                              <a:sym typeface="+mn-lt"/>
                            </a:rPr>
                            <a:t>B</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0">
                              <a:solidFill>
                                <a:schemeClr val="tx1"/>
                              </a:solidFill>
                              <a:latin typeface="+mn-lt"/>
                              <a:ea typeface="+mn-ea"/>
                              <a:cs typeface="+mn-ea"/>
                              <a:sym typeface="+mn-lt"/>
                            </a:rPr>
                            <a:t>≥ 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mn-lt"/>
                              <a:ea typeface="+mn-ea"/>
                              <a:cs typeface="+mn-ea"/>
                              <a:sym typeface="+mn-lt"/>
                            </a:rPr>
                            <a:t>≥ 60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mn-lt"/>
                              <a:ea typeface="+mn-ea"/>
                              <a:cs typeface="+mn-ea"/>
                              <a:sym typeface="+mn-lt"/>
                            </a:rPr>
                            <a:t>≥ 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mn-lt"/>
                              <a:ea typeface="+mn-ea"/>
                              <a:cs typeface="+mn-ea"/>
                              <a:sym typeface="+mn-lt"/>
                            </a:rPr>
                            <a:t>≥ 5</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4703">
                    <a:tc>
                      <a:txBody>
                        <a:bodyPr/>
                        <a:lstStyle/>
                        <a:p>
                          <a:pPr algn="ctr"/>
                          <a:r>
                            <a:rPr lang="en-US" sz="1400" b="0">
                              <a:solidFill>
                                <a:schemeClr val="tx1"/>
                              </a:solidFill>
                              <a:latin typeface="+mn-lt"/>
                              <a:ea typeface="+mn-ea"/>
                              <a:cs typeface="+mn-ea"/>
                              <a:sym typeface="+mn-lt"/>
                            </a:rPr>
                            <a:t>C</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mn-lt"/>
                              <a:ea typeface="+mn-ea"/>
                              <a:cs typeface="+mn-ea"/>
                              <a:sym typeface="+mn-lt"/>
                            </a:rPr>
                            <a:t>≥ 12.5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mn-lt"/>
                              <a:ea typeface="+mn-ea"/>
                              <a:cs typeface="+mn-ea"/>
                              <a:sym typeface="+mn-lt"/>
                            </a:rPr>
                            <a:t>≥ 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mn-lt"/>
                              <a:ea typeface="+mn-ea"/>
                              <a:cs typeface="+mn-ea"/>
                              <a:sym typeface="+mn-lt"/>
                            </a:rPr>
                            <a:t>≥ 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mn-lt"/>
                              <a:ea typeface="+mn-ea"/>
                              <a:cs typeface="+mn-ea"/>
                              <a:sym typeface="+mn-lt"/>
                            </a:rPr>
                            <a:t>≥ 3</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564703">
                    <a:tc>
                      <a:txBody>
                        <a:bodyPr/>
                        <a:lstStyle/>
                        <a:p>
                          <a:pPr algn="ctr"/>
                          <a:r>
                            <a:rPr lang="en-US" sz="1400" b="0">
                              <a:solidFill>
                                <a:schemeClr val="tx1"/>
                              </a:solidFill>
                              <a:latin typeface="+mn-lt"/>
                              <a:ea typeface="+mn-ea"/>
                              <a:cs typeface="+mn-ea"/>
                              <a:sym typeface="+mn-lt"/>
                            </a:rPr>
                            <a:t>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mn-lt"/>
                              <a:ea typeface="+mn-ea"/>
                              <a:cs typeface="+mn-ea"/>
                              <a:sym typeface="+mn-lt"/>
                            </a:rPr>
                            <a:t>≥ 12.5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mn-lt"/>
                              <a:ea typeface="+mn-ea"/>
                              <a:cs typeface="+mn-ea"/>
                              <a:sym typeface="+mn-lt"/>
                            </a:rPr>
                            <a:t>≥ 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mn-lt"/>
                              <a:ea typeface="+mn-ea"/>
                              <a:cs typeface="+mn-ea"/>
                              <a:sym typeface="+mn-lt"/>
                            </a:rPr>
                            <a:t>≥ 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mn-lt"/>
                              <a:ea typeface="+mn-ea"/>
                              <a:cs typeface="+mn-ea"/>
                              <a:sym typeface="+mn-lt"/>
                            </a:rPr>
                            <a:t>≥ 3</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mc:Choice>
        <mc:Fallback xmlns="">
          <p:graphicFrame>
            <p:nvGraphicFramePr>
              <p:cNvPr id="4" name="表格 3"/>
              <p:cNvGraphicFramePr>
                <a:graphicFrameLocks noGrp="1"/>
              </p:cNvGraphicFramePr>
              <p:nvPr>
                <p:extLst>
                  <p:ext uri="{D42A27DB-BD31-4B8C-83A1-F6EECF244321}">
                    <p14:modId xmlns:p14="http://schemas.microsoft.com/office/powerpoint/2010/main" val="4234003956"/>
                  </p:ext>
                </p:extLst>
              </p:nvPr>
            </p:nvGraphicFramePr>
            <p:xfrm>
              <a:off x="1263580" y="1783694"/>
              <a:ext cx="10059790" cy="3412682"/>
            </p:xfrm>
            <a:graphic>
              <a:graphicData uri="http://schemas.openxmlformats.org/drawingml/2006/table">
                <a:tbl>
                  <a:tblPr firstRow="1" bandRow="1">
                    <a:tableStyleId>{F2DE63D5-997A-4646-A377-4702673A728D}</a:tableStyleId>
                  </a:tblPr>
                  <a:tblGrid>
                    <a:gridCol w="2214789"/>
                    <a:gridCol w="1765300"/>
                    <a:gridCol w="1854200"/>
                    <a:gridCol w="2273300"/>
                    <a:gridCol w="1952201"/>
                  </a:tblGrid>
                  <a:tr h="564703">
                    <a:tc rowSpan="3">
                      <a:txBody>
                        <a:bodyPr/>
                        <a:lstStyle/>
                        <a:p>
                          <a:pPr algn="ctr"/>
                          <a:r>
                            <a:rPr lang="en-US" sz="1400" b="0" dirty="0">
                              <a:solidFill>
                                <a:schemeClr val="tx1"/>
                              </a:solidFill>
                              <a:latin typeface="Huawei Sans" panose="020C0503030203020204" pitchFamily="34" charset="0"/>
                              <a:ea typeface="+mn-ea"/>
                              <a:cs typeface="+mn-ea"/>
                              <a:sym typeface="+mn-lt"/>
                            </a:rPr>
                            <a:t>Lightning Protection Level</a:t>
                          </a:r>
                        </a:p>
                        <a:p>
                          <a:pPr algn="ctr"/>
                          <a:endParaRPr lang="en-US" sz="1400" b="0" dirty="0">
                            <a:solidFill>
                              <a:schemeClr val="tx1"/>
                            </a:solidFill>
                            <a:latin typeface="Huawei Sans" panose="020C0503030203020204" pitchFamily="34" charset="0"/>
                            <a:ea typeface="+mn-ea"/>
                            <a:cs typeface="+mn-ea"/>
                            <a:sym typeface="+mn-lt"/>
                          </a:endParaRPr>
                        </a:p>
                        <a:p>
                          <a:pPr algn="ctr"/>
                          <a:endParaRPr lang="en-US" sz="1400" b="0" dirty="0">
                            <a:solidFill>
                              <a:schemeClr val="tx1"/>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r>
                            <a:rPr lang="en-US" sz="1400" b="0">
                              <a:solidFill>
                                <a:schemeClr val="tx1"/>
                              </a:solidFill>
                              <a:latin typeface="Huawei Sans" panose="020C0503030203020204" pitchFamily="34" charset="0"/>
                              <a:ea typeface="+mn-ea"/>
                              <a:cs typeface="+mn-ea"/>
                              <a:sym typeface="+mn-lt"/>
                            </a:rPr>
                            <a:t>General Power Distribution Box (PDB)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b="0">
                              <a:solidFill>
                                <a:schemeClr val="tx1"/>
                              </a:solidFill>
                              <a:latin typeface="Huawei Sans" panose="020C0503030203020204" pitchFamily="34" charset="0"/>
                              <a:ea typeface="+mn-ea"/>
                              <a:cs typeface="+mn-ea"/>
                              <a:sym typeface="+mn-lt"/>
                            </a:rPr>
                            <a:t>Branch PDB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b="0">
                              <a:solidFill>
                                <a:schemeClr val="tx1"/>
                              </a:solidFill>
                              <a:latin typeface="Huawei Sans" panose="020C0503030203020204" pitchFamily="34" charset="0"/>
                              <a:ea typeface="+mn-ea"/>
                              <a:cs typeface="+mn-ea"/>
                              <a:sym typeface="+mn-lt"/>
                            </a:rPr>
                            <a:t>Equipment Room PDB</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64703">
                    <a:tc vMerge="1">
                      <a:txBody>
                        <a:bodyPr/>
                        <a:lstStyle/>
                        <a:p>
                          <a:pPr algn="l" rtl="0"/>
                          <a:endParaRPr lang="zh-CN" alt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0" dirty="0">
                              <a:solidFill>
                                <a:schemeClr val="tx1"/>
                              </a:solidFill>
                              <a:latin typeface="Huawei Sans" panose="020C0503030203020204" pitchFamily="34" charset="0"/>
                              <a:ea typeface="+mn-ea"/>
                              <a:cs typeface="+mn-ea"/>
                              <a:sym typeface="+mn-lt"/>
                            </a:rPr>
                            <a:t>Class 1 test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0" dirty="0">
                              <a:solidFill>
                                <a:schemeClr val="tx1"/>
                              </a:solidFill>
                              <a:latin typeface="Huawei Sans" panose="020C0503030203020204" pitchFamily="34" charset="0"/>
                              <a:ea typeface="+mn-ea"/>
                              <a:cs typeface="+mn-ea"/>
                              <a:sym typeface="+mn-lt"/>
                            </a:rPr>
                            <a:t>Class 2 test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0">
                              <a:solidFill>
                                <a:schemeClr val="tx1"/>
                              </a:solidFill>
                              <a:latin typeface="Huawei Sans" panose="020C0503030203020204" pitchFamily="34" charset="0"/>
                              <a:ea typeface="+mn-ea"/>
                              <a:cs typeface="+mn-ea"/>
                              <a:sym typeface="+mn-lt"/>
                            </a:rPr>
                            <a:t>Class 2 test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0">
                              <a:solidFill>
                                <a:schemeClr val="tx1"/>
                              </a:solidFill>
                              <a:latin typeface="Huawei Sans" panose="020C0503030203020204" pitchFamily="34" charset="0"/>
                              <a:ea typeface="+mn-ea"/>
                              <a:cs typeface="+mn-ea"/>
                              <a:sym typeface="+mn-lt"/>
                            </a:rPr>
                            <a:t>Class 2 test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9167">
                    <a:tc vMerge="1">
                      <a:txBody>
                        <a:bodyPr/>
                        <a:lstStyle/>
                        <a:p>
                          <a:pPr algn="l" rtl="0"/>
                          <a:endParaRPr lang="zh-CN" alt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126207" t="-193814" r="-345862" b="-291753"/>
                          </a:stretch>
                        </a:blipFill>
                      </a:tcPr>
                    </a:tc>
                    <a:tc>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215082" t="-193814" r="-228852" b="-291753"/>
                          </a:stretch>
                        </a:blipFill>
                      </a:tcPr>
                    </a:tc>
                    <a:tc>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257641" t="-193814" r="-87131" b="-291753"/>
                          </a:stretch>
                        </a:blipFill>
                      </a:tcPr>
                    </a:tc>
                    <a:tc>
                      <a:txBody>
                        <a:bodyPr/>
                        <a:lstStyle/>
                        <a:p>
                          <a:endParaRPr lang="zh-CN"/>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0">
                          <a:blip r:embed="rId3"/>
                          <a:stretch>
                            <a:fillRect l="-416875" t="-193814" r="-1563" b="-291753"/>
                          </a:stretch>
                        </a:blipFill>
                      </a:tcPr>
                    </a:tc>
                  </a:tr>
                  <a:tr h="564703">
                    <a:tc>
                      <a:txBody>
                        <a:bodyPr/>
                        <a:lstStyle/>
                        <a:p>
                          <a:pPr algn="ctr"/>
                          <a:r>
                            <a:rPr lang="en-US" sz="1400" b="0">
                              <a:solidFill>
                                <a:schemeClr val="tx1"/>
                              </a:solidFill>
                              <a:latin typeface="Huawei Sans" panose="020C0503030203020204" pitchFamily="34" charset="0"/>
                              <a:ea typeface="+mn-ea"/>
                              <a:cs typeface="+mn-ea"/>
                              <a:sym typeface="+mn-lt"/>
                            </a:rPr>
                            <a:t>B</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0">
                              <a:solidFill>
                                <a:schemeClr val="tx1"/>
                              </a:solidFill>
                              <a:latin typeface="Huawei Sans" panose="020C0503030203020204" pitchFamily="34" charset="0"/>
                              <a:ea typeface="+mn-ea"/>
                              <a:cs typeface="+mn-ea"/>
                              <a:sym typeface="+mn-lt"/>
                            </a:rPr>
                            <a:t>≥ 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Huawei Sans" panose="020C0503030203020204" pitchFamily="34" charset="0"/>
                              <a:ea typeface="+mn-ea"/>
                              <a:cs typeface="+mn-ea"/>
                              <a:sym typeface="+mn-lt"/>
                            </a:rPr>
                            <a:t>≥ 60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Huawei Sans" panose="020C0503030203020204" pitchFamily="34" charset="0"/>
                              <a:ea typeface="+mn-ea"/>
                              <a:cs typeface="+mn-ea"/>
                              <a:sym typeface="+mn-lt"/>
                            </a:rPr>
                            <a:t>≥ 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Huawei Sans" panose="020C0503030203020204" pitchFamily="34" charset="0"/>
                              <a:ea typeface="+mn-ea"/>
                              <a:cs typeface="+mn-ea"/>
                              <a:sym typeface="+mn-lt"/>
                            </a:rPr>
                            <a:t>≥ 5</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4703">
                    <a:tc>
                      <a:txBody>
                        <a:bodyPr/>
                        <a:lstStyle/>
                        <a:p>
                          <a:pPr algn="ctr"/>
                          <a:r>
                            <a:rPr lang="en-US" sz="1400" b="0">
                              <a:solidFill>
                                <a:schemeClr val="tx1"/>
                              </a:solidFill>
                              <a:latin typeface="Huawei Sans" panose="020C0503030203020204" pitchFamily="34" charset="0"/>
                              <a:ea typeface="+mn-ea"/>
                              <a:cs typeface="+mn-ea"/>
                              <a:sym typeface="+mn-lt"/>
                            </a:rPr>
                            <a:t>C</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Huawei Sans" panose="020C0503030203020204" pitchFamily="34" charset="0"/>
                              <a:ea typeface="+mn-ea"/>
                              <a:cs typeface="+mn-ea"/>
                              <a:sym typeface="+mn-lt"/>
                            </a:rPr>
                            <a:t>≥ 12.5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Huawei Sans" panose="020C0503030203020204" pitchFamily="34" charset="0"/>
                              <a:ea typeface="+mn-ea"/>
                              <a:cs typeface="+mn-ea"/>
                              <a:sym typeface="+mn-lt"/>
                            </a:rPr>
                            <a:t>≥ 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Huawei Sans" panose="020C0503030203020204" pitchFamily="34" charset="0"/>
                              <a:ea typeface="+mn-ea"/>
                              <a:cs typeface="+mn-ea"/>
                              <a:sym typeface="+mn-lt"/>
                            </a:rPr>
                            <a:t>≥ 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Huawei Sans" panose="020C0503030203020204" pitchFamily="34" charset="0"/>
                              <a:ea typeface="+mn-ea"/>
                              <a:cs typeface="+mn-ea"/>
                              <a:sym typeface="+mn-lt"/>
                            </a:rPr>
                            <a:t>≥ 3</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564703">
                    <a:tc>
                      <a:txBody>
                        <a:bodyPr/>
                        <a:lstStyle/>
                        <a:p>
                          <a:pPr algn="ctr"/>
                          <a:r>
                            <a:rPr lang="en-US" sz="1400" b="0">
                              <a:solidFill>
                                <a:schemeClr val="tx1"/>
                              </a:solidFill>
                              <a:latin typeface="Huawei Sans" panose="020C0503030203020204" pitchFamily="34" charset="0"/>
                              <a:ea typeface="+mn-ea"/>
                              <a:cs typeface="+mn-ea"/>
                              <a:sym typeface="+mn-lt"/>
                            </a:rPr>
                            <a:t>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Huawei Sans" panose="020C0503030203020204" pitchFamily="34" charset="0"/>
                              <a:ea typeface="+mn-ea"/>
                              <a:cs typeface="+mn-ea"/>
                              <a:sym typeface="+mn-lt"/>
                            </a:rPr>
                            <a:t>≥ 12.5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Huawei Sans" panose="020C0503030203020204" pitchFamily="34" charset="0"/>
                              <a:ea typeface="+mn-ea"/>
                              <a:cs typeface="+mn-ea"/>
                              <a:sym typeface="+mn-lt"/>
                            </a:rPr>
                            <a:t>≥ 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Huawei Sans" panose="020C0503030203020204" pitchFamily="34" charset="0"/>
                              <a:ea typeface="+mn-ea"/>
                              <a:cs typeface="+mn-ea"/>
                              <a:sym typeface="+mn-lt"/>
                            </a:rPr>
                            <a:t>≥ 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Huawei Sans" panose="020C0503030203020204" pitchFamily="34" charset="0"/>
                              <a:ea typeface="+mn-ea"/>
                              <a:cs typeface="+mn-ea"/>
                              <a:sym typeface="+mn-lt"/>
                            </a:rPr>
                            <a:t>≥ 3</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mc:Fallback>
      </mc:AlternateContent>
    </p:spTree>
    <p:extLst>
      <p:ext uri="{BB962C8B-B14F-4D97-AF65-F5344CB8AC3E}">
        <p14:creationId xmlns:p14="http://schemas.microsoft.com/office/powerpoint/2010/main" val="298420248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419100" indent="-419100" eaLnBrk="1" hangingPunct="1">
              <a:buClr>
                <a:srgbClr val="000000"/>
              </a:buClr>
              <a:buFont typeface="Arial" panose="020B0604020202020204" pitchFamily="34" charset="0"/>
              <a:buAutoNum type="arabicPeriod"/>
            </a:pPr>
            <a:r>
              <a:rPr lang="en-US">
                <a:solidFill>
                  <a:srgbClr val="777777"/>
                </a:solidFill>
                <a:latin typeface="+mn-lt"/>
                <a:ea typeface="+mn-ea"/>
                <a:cs typeface="+mn-ea"/>
                <a:sym typeface="+mn-lt"/>
              </a:rPr>
              <a:t>Power Distribution System Overview</a:t>
            </a:r>
          </a:p>
          <a:p>
            <a:pPr marL="419100" indent="-419100" eaLnBrk="1" hangingPunct="1">
              <a:buClr>
                <a:srgbClr val="000000"/>
              </a:buClr>
              <a:buFont typeface="Arial" panose="020B0604020202020204" pitchFamily="34" charset="0"/>
              <a:buAutoNum type="arabicPeriod"/>
            </a:pPr>
            <a:r>
              <a:rPr lang="en-US">
                <a:solidFill>
                  <a:srgbClr val="777777"/>
                </a:solidFill>
                <a:latin typeface="+mn-lt"/>
                <a:ea typeface="+mn-ea"/>
                <a:cs typeface="+mn-ea"/>
                <a:sym typeface="+mn-lt"/>
              </a:rPr>
              <a:t>Basic Concepts of the Power Distribution System</a:t>
            </a:r>
          </a:p>
          <a:p>
            <a:pPr marL="419100" indent="-419100" eaLnBrk="1" hangingPunct="1">
              <a:buClr>
                <a:srgbClr val="000000"/>
              </a:buClr>
              <a:buFont typeface="Arial" panose="020B0604020202020204" pitchFamily="34" charset="0"/>
              <a:buAutoNum type="arabicPeriod"/>
            </a:pPr>
            <a:r>
              <a:rPr lang="en-US" b="1">
                <a:solidFill>
                  <a:srgbClr val="000000"/>
                </a:solidFill>
                <a:latin typeface="+mn-lt"/>
                <a:ea typeface="+mn-ea"/>
                <a:cs typeface="+mn-ea"/>
                <a:sym typeface="+mn-lt"/>
              </a:rPr>
              <a:t>Common LV Electrical Equipment</a:t>
            </a:r>
          </a:p>
          <a:p>
            <a:pPr marL="654050" lvl="1" indent="-252413" defTabSz="801688" fontAlgn="base">
              <a:spcBef>
                <a:spcPct val="30000"/>
              </a:spcBef>
              <a:spcAft>
                <a:spcPct val="0"/>
              </a:spcAft>
              <a:buClr>
                <a:srgbClr val="000000"/>
              </a:buClr>
              <a:buSzPct val="50000"/>
              <a:buFont typeface="Wingdings" pitchFamily="2" charset="2"/>
              <a:buChar char="p"/>
            </a:pPr>
            <a:r>
              <a:rPr lang="en-US" sz="1800">
                <a:solidFill>
                  <a:srgbClr val="FFFFFF">
                    <a:lumMod val="50000"/>
                  </a:srgbClr>
                </a:solidFill>
                <a:latin typeface="+mn-lt"/>
                <a:ea typeface="+mn-ea"/>
                <a:cs typeface="+mn-ea"/>
                <a:sym typeface="+mn-lt"/>
              </a:rPr>
              <a:t>Abstract</a:t>
            </a:r>
          </a:p>
          <a:p>
            <a:pPr marL="654050" lvl="1" indent="-252413" defTabSz="801688" fontAlgn="base">
              <a:spcBef>
                <a:spcPct val="30000"/>
              </a:spcBef>
              <a:spcAft>
                <a:spcPct val="0"/>
              </a:spcAft>
              <a:buClr>
                <a:srgbClr val="000000"/>
              </a:buClr>
              <a:buSzPct val="50000"/>
              <a:buFont typeface="Wingdings" pitchFamily="2" charset="2"/>
              <a:buChar char="p"/>
            </a:pPr>
            <a:r>
              <a:rPr lang="en-US" sz="1800">
                <a:solidFill>
                  <a:srgbClr val="FFFFFF">
                    <a:lumMod val="50000"/>
                  </a:srgbClr>
                </a:solidFill>
                <a:latin typeface="+mn-lt"/>
                <a:ea typeface="+mn-ea"/>
                <a:cs typeface="+mn-ea"/>
                <a:sym typeface="+mn-lt"/>
              </a:rPr>
              <a:t>Conversion Equipment</a:t>
            </a:r>
          </a:p>
          <a:p>
            <a:pPr marL="654050" lvl="1" indent="-252413" defTabSz="801688" fontAlgn="base">
              <a:spcBef>
                <a:spcPct val="30000"/>
              </a:spcBef>
              <a:spcAft>
                <a:spcPct val="0"/>
              </a:spcAft>
              <a:buClr>
                <a:srgbClr val="000000"/>
              </a:buClr>
              <a:buSzPct val="50000"/>
              <a:buFont typeface="Wingdings" pitchFamily="2" charset="2"/>
              <a:buChar char="p"/>
            </a:pPr>
            <a:r>
              <a:rPr lang="en-US" sz="1800">
                <a:solidFill>
                  <a:srgbClr val="FFFFFF">
                    <a:lumMod val="50000"/>
                  </a:srgbClr>
                </a:solidFill>
                <a:latin typeface="+mn-lt"/>
                <a:ea typeface="+mn-ea"/>
                <a:cs typeface="+mn-ea"/>
                <a:sym typeface="+mn-lt"/>
              </a:rPr>
              <a:t>Control equipment</a:t>
            </a:r>
          </a:p>
          <a:p>
            <a:pPr marL="687387" lvl="1" indent="-285750" defTabSz="801688" fontAlgn="base">
              <a:spcBef>
                <a:spcPct val="30000"/>
              </a:spcBef>
              <a:spcAft>
                <a:spcPct val="0"/>
              </a:spcAft>
              <a:buClr>
                <a:srgbClr val="000000"/>
              </a:buClr>
              <a:buSzPct val="60000"/>
              <a:buFont typeface="Wingdings" panose="05000000000000000000" pitchFamily="2" charset="2"/>
              <a:buChar char="n"/>
            </a:pPr>
            <a:r>
              <a:rPr lang="en-US" sz="1800">
                <a:latin typeface="+mn-lt"/>
                <a:ea typeface="+mn-ea"/>
                <a:cs typeface="+mn-ea"/>
                <a:sym typeface="+mn-lt"/>
              </a:rPr>
              <a:t>Auxiliary materials</a:t>
            </a:r>
          </a:p>
          <a:p>
            <a:pPr marL="457200" lvl="1" indent="-457200" algn="just" defTabSz="801367">
              <a:spcBef>
                <a:spcPct val="30000"/>
              </a:spcBef>
              <a:spcAft>
                <a:spcPct val="0"/>
              </a:spcAft>
              <a:buClr>
                <a:srgbClr val="000000"/>
              </a:buClr>
              <a:buFont typeface="+mj-lt"/>
              <a:buAutoNum type="arabicPeriod" startAt="4"/>
            </a:pPr>
            <a:r>
              <a:rPr lang="en-US" sz="2199">
                <a:solidFill>
                  <a:srgbClr val="777777"/>
                </a:solidFill>
                <a:latin typeface="+mn-lt"/>
                <a:ea typeface="+mn-ea"/>
                <a:cs typeface="+mn-ea"/>
                <a:sym typeface="+mn-lt"/>
              </a:rPr>
              <a:t>Common Grounding Systems</a:t>
            </a:r>
          </a:p>
        </p:txBody>
      </p:sp>
    </p:spTree>
    <p:extLst>
      <p:ext uri="{BB962C8B-B14F-4D97-AF65-F5344CB8AC3E}">
        <p14:creationId xmlns:p14="http://schemas.microsoft.com/office/powerpoint/2010/main" val="183883559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ea typeface="+mn-ea"/>
                <a:cs typeface="+mn-ea"/>
                <a:sym typeface="+mn-lt"/>
              </a:rPr>
              <a:t>Introduction to Power Cables</a:t>
            </a:r>
          </a:p>
        </p:txBody>
      </p:sp>
      <p:sp>
        <p:nvSpPr>
          <p:cNvPr id="3" name="文本占位符 2"/>
          <p:cNvSpPr>
            <a:spLocks noGrp="1"/>
          </p:cNvSpPr>
          <p:nvPr>
            <p:ph type="body" sz="quarter" idx="10"/>
          </p:nvPr>
        </p:nvSpPr>
        <p:spPr/>
        <p:txBody>
          <a:bodyPr/>
          <a:lstStyle/>
          <a:p>
            <a:r>
              <a:rPr lang="en-US" sz="1600" dirty="0">
                <a:latin typeface="+mn-lt"/>
                <a:ea typeface="+mn-ea"/>
                <a:cs typeface="+mn-ea"/>
                <a:sym typeface="+mn-lt"/>
              </a:rPr>
              <a:t>The basic structure of a power cable consists of the core (conductor), insulation layer, shield layer, and protection layer.</a:t>
            </a:r>
          </a:p>
          <a:p>
            <a:r>
              <a:rPr lang="en-US" sz="1600" dirty="0">
                <a:latin typeface="+mn-lt"/>
                <a:ea typeface="+mn-ea"/>
                <a:cs typeface="+mn-ea"/>
                <a:sym typeface="+mn-lt"/>
              </a:rPr>
              <a:t>Copper, aluminum, and aluminum alloy are usually used as cable conductors. Copper conductors are recommended for data center cables.</a:t>
            </a:r>
          </a:p>
          <a:p>
            <a:r>
              <a:rPr lang="en-US" sz="1600" dirty="0">
                <a:latin typeface="+mn-lt"/>
                <a:ea typeface="+mn-ea"/>
                <a:cs typeface="+mn-ea"/>
                <a:sym typeface="+mn-lt"/>
              </a:rPr>
              <a:t>Cables can be classified into DC cables and AC cables based on the power system.</a:t>
            </a:r>
          </a:p>
          <a:p>
            <a:r>
              <a:rPr lang="en-US" sz="1600" dirty="0">
                <a:latin typeface="+mn-lt"/>
                <a:ea typeface="+mn-ea"/>
                <a:cs typeface="+mn-ea"/>
                <a:sym typeface="+mn-lt"/>
              </a:rPr>
              <a:t>Basic cable features:</a:t>
            </a:r>
          </a:p>
          <a:p>
            <a:pPr lvl="1"/>
            <a:r>
              <a:rPr lang="en-US" sz="1400" dirty="0">
                <a:solidFill>
                  <a:prstClr val="black"/>
                </a:solidFill>
                <a:latin typeface="+mn-lt"/>
                <a:ea typeface="+mn-ea"/>
                <a:cs typeface="+mn-ea"/>
                <a:sym typeface="+mn-lt"/>
              </a:rPr>
              <a:t>Cable type</a:t>
            </a:r>
          </a:p>
          <a:p>
            <a:pPr lvl="1"/>
            <a:r>
              <a:rPr lang="en-US" sz="1400" dirty="0">
                <a:solidFill>
                  <a:prstClr val="black"/>
                </a:solidFill>
                <a:latin typeface="+mn-lt"/>
                <a:ea typeface="+mn-ea"/>
                <a:cs typeface="+mn-ea"/>
                <a:sym typeface="+mn-lt"/>
              </a:rPr>
              <a:t>Rated operating voltage</a:t>
            </a:r>
          </a:p>
          <a:p>
            <a:pPr lvl="1"/>
            <a:r>
              <a:rPr lang="en-US" sz="1400" dirty="0">
                <a:solidFill>
                  <a:prstClr val="black"/>
                </a:solidFill>
                <a:latin typeface="+mn-lt"/>
                <a:ea typeface="+mn-ea"/>
                <a:cs typeface="+mn-ea"/>
                <a:sym typeface="+mn-lt"/>
              </a:rPr>
              <a:t>Insulating material</a:t>
            </a:r>
          </a:p>
          <a:p>
            <a:pPr lvl="1"/>
            <a:r>
              <a:rPr lang="en-US" sz="1400" dirty="0">
                <a:solidFill>
                  <a:prstClr val="black"/>
                </a:solidFill>
                <a:latin typeface="+mn-lt"/>
                <a:ea typeface="+mn-ea"/>
                <a:cs typeface="+mn-ea"/>
                <a:sym typeface="+mn-lt"/>
              </a:rPr>
              <a:t>Conductor type</a:t>
            </a:r>
          </a:p>
          <a:p>
            <a:pPr lvl="1"/>
            <a:r>
              <a:rPr lang="en-US" sz="1400" dirty="0">
                <a:solidFill>
                  <a:prstClr val="black"/>
                </a:solidFill>
                <a:latin typeface="+mn-lt"/>
                <a:ea typeface="+mn-ea"/>
                <a:cs typeface="+mn-ea"/>
                <a:sym typeface="+mn-lt"/>
              </a:rPr>
              <a:t>Cross-sectional area</a:t>
            </a:r>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9514"/>
          <a:stretch/>
        </p:blipFill>
        <p:spPr>
          <a:xfrm>
            <a:off x="4107881" y="3495674"/>
            <a:ext cx="2732125" cy="2022735"/>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b="4314"/>
          <a:stretch/>
        </p:blipFill>
        <p:spPr>
          <a:xfrm>
            <a:off x="7669343" y="3489562"/>
            <a:ext cx="3071740" cy="1969299"/>
          </a:xfrm>
          <a:prstGeom prst="rect">
            <a:avLst/>
          </a:prstGeom>
        </p:spPr>
      </p:pic>
    </p:spTree>
    <p:extLst>
      <p:ext uri="{BB962C8B-B14F-4D97-AF65-F5344CB8AC3E}">
        <p14:creationId xmlns:p14="http://schemas.microsoft.com/office/powerpoint/2010/main" val="14931547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419100" indent="-419100" eaLnBrk="1" hangingPunct="1">
              <a:buClr>
                <a:srgbClr val="000000"/>
              </a:buClr>
              <a:buFont typeface="Arial" panose="020B0604020202020204" pitchFamily="34" charset="0"/>
              <a:buAutoNum type="arabicPeriod"/>
            </a:pPr>
            <a:r>
              <a:rPr lang="en-US" b="1">
                <a:solidFill>
                  <a:srgbClr val="000000"/>
                </a:solidFill>
                <a:latin typeface="+mn-lt"/>
                <a:ea typeface="+mn-ea"/>
                <a:cs typeface="+mn-ea"/>
                <a:sym typeface="+mn-lt"/>
              </a:rPr>
              <a:t>Power Distribution System Overview</a:t>
            </a:r>
          </a:p>
          <a:p>
            <a:pPr marL="419100" indent="-419100">
              <a:buClr>
                <a:srgbClr val="000000"/>
              </a:buClr>
              <a:buFont typeface="Arial" panose="020B0604020202020204" pitchFamily="34" charset="0"/>
              <a:buAutoNum type="arabicPeriod"/>
            </a:pPr>
            <a:r>
              <a:rPr lang="en-US">
                <a:solidFill>
                  <a:srgbClr val="777777"/>
                </a:solidFill>
                <a:latin typeface="+mn-lt"/>
                <a:ea typeface="+mn-ea"/>
                <a:cs typeface="+mn-ea"/>
                <a:sym typeface="+mn-lt"/>
              </a:rPr>
              <a:t>Basic Concepts of the Power Distribution System</a:t>
            </a:r>
          </a:p>
          <a:p>
            <a:pPr marL="419100" indent="-419100">
              <a:buClr>
                <a:srgbClr val="000000"/>
              </a:buClr>
              <a:buFont typeface="Arial" panose="020B0604020202020204" pitchFamily="34" charset="0"/>
              <a:buAutoNum type="arabicPeriod"/>
            </a:pPr>
            <a:r>
              <a:rPr lang="en-US">
                <a:solidFill>
                  <a:srgbClr val="777777"/>
                </a:solidFill>
                <a:latin typeface="+mn-lt"/>
                <a:ea typeface="+mn-ea"/>
                <a:cs typeface="+mn-ea"/>
                <a:sym typeface="+mn-lt"/>
              </a:rPr>
              <a:t>Common LV Electrical Equipment</a:t>
            </a:r>
          </a:p>
          <a:p>
            <a:pPr marL="419100" indent="-419100">
              <a:buClr>
                <a:srgbClr val="000000"/>
              </a:buClr>
              <a:buFont typeface="Arial" panose="020B0604020202020204" pitchFamily="34" charset="0"/>
              <a:buAutoNum type="arabicPeriod"/>
            </a:pPr>
            <a:r>
              <a:rPr lang="en-US">
                <a:solidFill>
                  <a:srgbClr val="777777"/>
                </a:solidFill>
                <a:latin typeface="+mn-lt"/>
                <a:ea typeface="+mn-ea"/>
                <a:cs typeface="+mn-ea"/>
                <a:sym typeface="+mn-lt"/>
              </a:rPr>
              <a:t>Common Grounding Systems</a:t>
            </a:r>
          </a:p>
        </p:txBody>
      </p:sp>
    </p:spTree>
    <p:extLst>
      <p:ext uri="{BB962C8B-B14F-4D97-AF65-F5344CB8AC3E}">
        <p14:creationId xmlns:p14="http://schemas.microsoft.com/office/powerpoint/2010/main" val="334281237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mn-lt"/>
                <a:ea typeface="+mn-ea"/>
                <a:cs typeface="+mn-ea"/>
                <a:sym typeface="+mn-lt"/>
              </a:rPr>
              <a:t>Naming Rules for Power Cables</a:t>
            </a:r>
          </a:p>
        </p:txBody>
      </p:sp>
      <p:graphicFrame>
        <p:nvGraphicFramePr>
          <p:cNvPr id="4" name="表格 3"/>
          <p:cNvGraphicFramePr>
            <a:graphicFrameLocks noGrp="1"/>
          </p:cNvGraphicFramePr>
          <p:nvPr>
            <p:extLst>
              <p:ext uri="{D42A27DB-BD31-4B8C-83A1-F6EECF244321}">
                <p14:modId xmlns:p14="http://schemas.microsoft.com/office/powerpoint/2010/main" val="3394317451"/>
              </p:ext>
            </p:extLst>
          </p:nvPr>
        </p:nvGraphicFramePr>
        <p:xfrm>
          <a:off x="1698295" y="3131362"/>
          <a:ext cx="8958416" cy="3033526"/>
        </p:xfrm>
        <a:graphic>
          <a:graphicData uri="http://schemas.openxmlformats.org/drawingml/2006/table">
            <a:tbl>
              <a:tblPr/>
              <a:tblGrid>
                <a:gridCol w="1222705"/>
                <a:gridCol w="2373489"/>
                <a:gridCol w="5362222"/>
              </a:tblGrid>
              <a:tr h="445598">
                <a:tc>
                  <a:txBody>
                    <a:bodyPr/>
                    <a:lstStyle/>
                    <a:p>
                      <a:pPr algn="ctr" fontAlgn="ctr"/>
                      <a:r>
                        <a:rPr lang="en-US" sz="1600" b="1" i="0" u="none" strike="noStrike" dirty="0">
                          <a:solidFill>
                            <a:srgbClr val="000000"/>
                          </a:solidFill>
                          <a:latin typeface="+mn-lt"/>
                          <a:ea typeface="+mn-ea"/>
                          <a:cs typeface="+mn-ea"/>
                          <a:sym typeface="+mn-lt"/>
                        </a:rPr>
                        <a:t>No.</a:t>
                      </a: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i="0" u="none" strike="noStrike">
                          <a:solidFill>
                            <a:srgbClr val="000000"/>
                          </a:solidFill>
                          <a:latin typeface="+mn-lt"/>
                          <a:ea typeface="+mn-ea"/>
                          <a:cs typeface="+mn-ea"/>
                          <a:sym typeface="+mn-lt"/>
                        </a:rPr>
                        <a:t>Meaning</a:t>
                      </a: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i="0" u="none" strike="noStrike">
                          <a:solidFill>
                            <a:srgbClr val="000000"/>
                          </a:solidFill>
                          <a:latin typeface="+mn-lt"/>
                          <a:ea typeface="+mn-ea"/>
                          <a:cs typeface="+mn-ea"/>
                          <a:sym typeface="+mn-lt"/>
                        </a:rPr>
                        <a:t>Value</a:t>
                      </a: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32309">
                <a:tc>
                  <a:txBody>
                    <a:bodyPr/>
                    <a:lstStyle/>
                    <a:p>
                      <a:pPr algn="ctr" fontAlgn="ctr"/>
                      <a:r>
                        <a:rPr lang="en-US" sz="1600" b="0" i="0" u="none" strike="noStrike">
                          <a:solidFill>
                            <a:srgbClr val="000000"/>
                          </a:solidFill>
                          <a:latin typeface="+mn-lt"/>
                          <a:ea typeface="+mn-ea"/>
                          <a:cs typeface="+mn-ea"/>
                          <a:sym typeface="+mn-lt"/>
                        </a:rPr>
                        <a:t>1</a:t>
                      </a: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mn-lt"/>
                          <a:ea typeface="+mn-ea"/>
                          <a:cs typeface="+mn-ea"/>
                          <a:sym typeface="+mn-lt"/>
                        </a:rPr>
                        <a:t>Type code</a:t>
                      </a: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600" b="0" i="0" u="none" strike="noStrike" dirty="0">
                          <a:solidFill>
                            <a:srgbClr val="000000"/>
                          </a:solidFill>
                          <a:latin typeface="+mn-lt"/>
                          <a:ea typeface="+mn-ea"/>
                          <a:cs typeface="+mn-ea"/>
                          <a:sym typeface="+mn-lt"/>
                        </a:rPr>
                        <a:t>ZRC: </a:t>
                      </a:r>
                      <a:r>
                        <a:rPr lang="en-US" sz="1600" b="0" i="0" u="none" strike="noStrike" dirty="0" smtClean="0">
                          <a:solidFill>
                            <a:srgbClr val="000000"/>
                          </a:solidFill>
                          <a:latin typeface="+mn-lt"/>
                          <a:ea typeface="+mn-ea"/>
                          <a:cs typeface="+mn-ea"/>
                          <a:sym typeface="+mn-lt"/>
                        </a:rPr>
                        <a:t>class </a:t>
                      </a:r>
                      <a:r>
                        <a:rPr lang="en-US" sz="1600" b="0" i="0" u="none" strike="noStrike" dirty="0">
                          <a:solidFill>
                            <a:srgbClr val="000000"/>
                          </a:solidFill>
                          <a:latin typeface="+mn-lt"/>
                          <a:ea typeface="+mn-ea"/>
                          <a:cs typeface="+mn-ea"/>
                          <a:sym typeface="+mn-lt"/>
                        </a:rPr>
                        <a:t>C flame retardant</a:t>
                      </a: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2309">
                <a:tc>
                  <a:txBody>
                    <a:bodyPr/>
                    <a:lstStyle/>
                    <a:p>
                      <a:pPr algn="ctr" fontAlgn="ctr"/>
                      <a:r>
                        <a:rPr lang="en-US" sz="1600" b="0" i="0" u="none" strike="noStrike">
                          <a:solidFill>
                            <a:srgbClr val="000000"/>
                          </a:solidFill>
                          <a:latin typeface="+mn-lt"/>
                          <a:ea typeface="+mn-ea"/>
                          <a:cs typeface="+mn-ea"/>
                          <a:sym typeface="+mn-lt"/>
                        </a:rPr>
                        <a:t>2</a:t>
                      </a: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mn-lt"/>
                          <a:ea typeface="+mn-ea"/>
                          <a:cs typeface="+mn-ea"/>
                          <a:sym typeface="+mn-lt"/>
                        </a:rPr>
                        <a:t>Conductor</a:t>
                      </a: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600" b="0" i="0" u="none" strike="noStrike" dirty="0">
                          <a:solidFill>
                            <a:srgbClr val="000000"/>
                          </a:solidFill>
                          <a:latin typeface="+mn-lt"/>
                          <a:ea typeface="+mn-ea"/>
                          <a:cs typeface="+mn-ea"/>
                          <a:sym typeface="+mn-lt"/>
                        </a:rPr>
                        <a:t>L: aluminum; T: copper</a:t>
                      </a: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2309">
                <a:tc>
                  <a:txBody>
                    <a:bodyPr/>
                    <a:lstStyle/>
                    <a:p>
                      <a:pPr algn="ctr" fontAlgn="ctr"/>
                      <a:r>
                        <a:rPr lang="en-US" sz="1600" b="0" i="0" u="none" strike="noStrike">
                          <a:solidFill>
                            <a:srgbClr val="000000"/>
                          </a:solidFill>
                          <a:latin typeface="+mn-lt"/>
                          <a:ea typeface="+mn-ea"/>
                          <a:cs typeface="+mn-ea"/>
                          <a:sym typeface="+mn-lt"/>
                        </a:rPr>
                        <a:t>3</a:t>
                      </a: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mn-lt"/>
                          <a:ea typeface="+mn-ea"/>
                          <a:cs typeface="+mn-ea"/>
                          <a:sym typeface="+mn-lt"/>
                        </a:rPr>
                        <a:t>Insulation layer code</a:t>
                      </a: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600" dirty="0">
                          <a:latin typeface="+mn-lt"/>
                          <a:ea typeface="+mn-ea"/>
                          <a:cs typeface="+mn-ea"/>
                          <a:sym typeface="+mn-lt"/>
                        </a:rPr>
                        <a:t>YJ: </a:t>
                      </a:r>
                      <a:r>
                        <a:rPr lang="en-US" sz="1600" dirty="0" err="1">
                          <a:latin typeface="+mn-lt"/>
                          <a:ea typeface="+mn-ea"/>
                          <a:cs typeface="+mn-ea"/>
                          <a:sym typeface="+mn-lt"/>
                        </a:rPr>
                        <a:t>crosslinked</a:t>
                      </a:r>
                      <a:r>
                        <a:rPr lang="en-US" sz="1600" dirty="0">
                          <a:latin typeface="+mn-lt"/>
                          <a:ea typeface="+mn-ea"/>
                          <a:cs typeface="+mn-ea"/>
                          <a:sym typeface="+mn-lt"/>
                        </a:rPr>
                        <a:t> polyethylene; V: PVC sheath</a:t>
                      </a: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2309">
                <a:tc>
                  <a:txBody>
                    <a:bodyPr/>
                    <a:lstStyle/>
                    <a:p>
                      <a:pPr algn="ctr" fontAlgn="ctr"/>
                      <a:r>
                        <a:rPr lang="en-US" sz="1600" b="0" i="0" u="none" strike="noStrike">
                          <a:solidFill>
                            <a:srgbClr val="000000"/>
                          </a:solidFill>
                          <a:latin typeface="+mn-lt"/>
                          <a:ea typeface="+mn-ea"/>
                          <a:cs typeface="+mn-ea"/>
                          <a:sym typeface="+mn-lt"/>
                        </a:rPr>
                        <a:t>4</a:t>
                      </a: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mn-lt"/>
                          <a:ea typeface="+mn-ea"/>
                          <a:cs typeface="+mn-ea"/>
                          <a:sym typeface="+mn-lt"/>
                        </a:rPr>
                        <a:t>Protection layer code</a:t>
                      </a: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600" dirty="0">
                          <a:latin typeface="+mn-lt"/>
                          <a:ea typeface="+mn-ea"/>
                          <a:cs typeface="+mn-ea"/>
                          <a:sym typeface="+mn-lt"/>
                        </a:rPr>
                        <a:t>V: PVC sheath</a:t>
                      </a: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2309">
                <a:tc>
                  <a:txBody>
                    <a:bodyPr/>
                    <a:lstStyle/>
                    <a:p>
                      <a:pPr algn="ctr" fontAlgn="ctr"/>
                      <a:r>
                        <a:rPr lang="en-US" sz="1600" b="0" i="0" u="none" strike="noStrike">
                          <a:solidFill>
                            <a:srgbClr val="000000"/>
                          </a:solidFill>
                          <a:latin typeface="+mn-lt"/>
                          <a:ea typeface="+mn-ea"/>
                          <a:cs typeface="+mn-ea"/>
                          <a:sym typeface="+mn-lt"/>
                        </a:rPr>
                        <a:t>5</a:t>
                      </a: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mn-lt"/>
                          <a:ea typeface="+mn-ea"/>
                          <a:cs typeface="+mn-ea"/>
                          <a:sym typeface="+mn-lt"/>
                        </a:rPr>
                        <a:t>Armored layer code</a:t>
                      </a: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600">
                          <a:latin typeface="+mn-lt"/>
                          <a:ea typeface="+mn-ea"/>
                          <a:cs typeface="+mn-ea"/>
                          <a:sym typeface="+mn-lt"/>
                        </a:rPr>
                        <a:t>0: none; 2: double steel belt; 3: thin steel wire</a:t>
                      </a: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3288">
                <a:tc>
                  <a:txBody>
                    <a:bodyPr/>
                    <a:lstStyle/>
                    <a:p>
                      <a:pPr algn="ctr" fontAlgn="ctr"/>
                      <a:r>
                        <a:rPr lang="en-US" sz="1600" b="0" i="0" u="none" strike="noStrike">
                          <a:solidFill>
                            <a:srgbClr val="000000"/>
                          </a:solidFill>
                          <a:latin typeface="+mn-lt"/>
                          <a:ea typeface="+mn-ea"/>
                          <a:cs typeface="+mn-ea"/>
                          <a:sym typeface="+mn-lt"/>
                        </a:rPr>
                        <a:t>6</a:t>
                      </a: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mn-lt"/>
                          <a:ea typeface="+mn-ea"/>
                          <a:cs typeface="+mn-ea"/>
                          <a:sym typeface="+mn-lt"/>
                        </a:rPr>
                        <a:t>Number of cable cores</a:t>
                      </a: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600" b="0" i="0" u="none" strike="noStrike">
                          <a:solidFill>
                            <a:srgbClr val="000000"/>
                          </a:solidFill>
                          <a:latin typeface="+mn-lt"/>
                          <a:ea typeface="+mn-ea"/>
                          <a:cs typeface="+mn-ea"/>
                          <a:sym typeface="+mn-lt"/>
                        </a:rPr>
                        <a:t>3: three-core cable</a:t>
                      </a: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2309">
                <a:tc>
                  <a:txBody>
                    <a:bodyPr/>
                    <a:lstStyle/>
                    <a:p>
                      <a:pPr algn="ctr" fontAlgn="ctr"/>
                      <a:r>
                        <a:rPr lang="en-US" sz="1600" b="0" i="0" u="none" strike="noStrike">
                          <a:solidFill>
                            <a:srgbClr val="000000"/>
                          </a:solidFill>
                          <a:latin typeface="+mn-lt"/>
                          <a:ea typeface="+mn-ea"/>
                          <a:cs typeface="+mn-ea"/>
                          <a:sym typeface="+mn-lt"/>
                        </a:rPr>
                        <a:t>7</a:t>
                      </a: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mn-lt"/>
                          <a:ea typeface="+mn-ea"/>
                          <a:cs typeface="+mn-ea"/>
                          <a:sym typeface="+mn-lt"/>
                        </a:rPr>
                        <a:t>Cross-sectional area</a:t>
                      </a: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600" b="0" i="0" u="none" strike="noStrike" dirty="0">
                          <a:solidFill>
                            <a:srgbClr val="000000"/>
                          </a:solidFill>
                          <a:latin typeface="+mn-lt"/>
                          <a:ea typeface="+mn-ea"/>
                          <a:cs typeface="+mn-ea"/>
                          <a:sym typeface="+mn-lt"/>
                        </a:rPr>
                        <a:t>120: 120 mm²</a:t>
                      </a: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5" name="文本框 4"/>
          <p:cNvSpPr txBox="1"/>
          <p:nvPr/>
        </p:nvSpPr>
        <p:spPr bwMode="auto">
          <a:xfrm>
            <a:off x="1980970" y="1367954"/>
            <a:ext cx="8050225" cy="573367"/>
          </a:xfrm>
          <a:prstGeom prst="rect">
            <a:avLst/>
          </a:prstGeom>
          <a:noFill/>
          <a:ln w="9525">
            <a:noFill/>
            <a:miter lim="800000"/>
            <a:headEnd/>
            <a:tailEnd/>
          </a:ln>
        </p:spPr>
        <p:txBody>
          <a:bodyPr vert="horz" wrap="none" lIns="80141" tIns="40071" rIns="80141" bIns="40071" numCol="1" rtlCol="0" anchor="t" anchorCtr="0" compatLnSpc="1">
            <a:prstTxWarp prst="textNoShape">
              <a:avLst/>
            </a:prstTxWarp>
            <a:spAutoFit/>
          </a:bodyPr>
          <a:lstStyle/>
          <a:p>
            <a:r>
              <a:rPr lang="en-US" sz="3200" b="1" u="heavy">
                <a:solidFill>
                  <a:prstClr val="black"/>
                </a:solidFill>
                <a:cs typeface="+mn-ea"/>
                <a:sym typeface="+mn-lt"/>
              </a:rPr>
              <a:t>ZRC</a:t>
            </a:r>
            <a:r>
              <a:rPr lang="en-US" sz="3200" b="1">
                <a:solidFill>
                  <a:prstClr val="black"/>
                </a:solidFill>
                <a:cs typeface="+mn-ea"/>
                <a:sym typeface="+mn-lt"/>
              </a:rPr>
              <a:t> </a:t>
            </a:r>
            <a:r>
              <a:rPr lang="en-US" sz="3200" b="1" u="heavy">
                <a:solidFill>
                  <a:prstClr val="black"/>
                </a:solidFill>
                <a:cs typeface="+mn-ea"/>
                <a:sym typeface="+mn-lt"/>
              </a:rPr>
              <a:t>L</a:t>
            </a:r>
            <a:r>
              <a:rPr lang="en-US" sz="3200" b="1">
                <a:solidFill>
                  <a:prstClr val="black"/>
                </a:solidFill>
                <a:cs typeface="+mn-ea"/>
                <a:sym typeface="+mn-lt"/>
              </a:rPr>
              <a:t> – </a:t>
            </a:r>
            <a:r>
              <a:rPr lang="en-US" sz="3200" b="1" u="heavy">
                <a:solidFill>
                  <a:prstClr val="black"/>
                </a:solidFill>
                <a:cs typeface="+mn-ea"/>
                <a:sym typeface="+mn-lt"/>
              </a:rPr>
              <a:t>YJV</a:t>
            </a:r>
            <a:r>
              <a:rPr lang="en-US" sz="3200" b="1">
                <a:solidFill>
                  <a:prstClr val="black"/>
                </a:solidFill>
                <a:cs typeface="+mn-ea"/>
                <a:sym typeface="+mn-lt"/>
              </a:rPr>
              <a:t> </a:t>
            </a:r>
            <a:r>
              <a:rPr lang="en-US" sz="3200" b="1" u="heavy">
                <a:solidFill>
                  <a:prstClr val="black"/>
                </a:solidFill>
                <a:cs typeface="+mn-ea"/>
                <a:sym typeface="+mn-lt"/>
              </a:rPr>
              <a:t>22</a:t>
            </a:r>
            <a:r>
              <a:rPr lang="en-US" sz="3200" b="1">
                <a:solidFill>
                  <a:prstClr val="black"/>
                </a:solidFill>
                <a:cs typeface="+mn-ea"/>
                <a:sym typeface="+mn-lt"/>
              </a:rPr>
              <a:t> -</a:t>
            </a:r>
            <a:r>
              <a:rPr lang="en-US" sz="3200" b="1" u="heavy">
                <a:solidFill>
                  <a:prstClr val="black"/>
                </a:solidFill>
                <a:cs typeface="+mn-ea"/>
                <a:sym typeface="+mn-lt"/>
              </a:rPr>
              <a:t>3×120mm²</a:t>
            </a:r>
            <a:r>
              <a:rPr lang="en-US" sz="3200" b="1">
                <a:solidFill>
                  <a:prstClr val="black"/>
                </a:solidFill>
                <a:cs typeface="+mn-ea"/>
                <a:sym typeface="+mn-lt"/>
              </a:rPr>
              <a:t>+ </a:t>
            </a:r>
            <a:r>
              <a:rPr lang="en-US" sz="3200" b="1" u="heavy">
                <a:solidFill>
                  <a:prstClr val="black"/>
                </a:solidFill>
                <a:cs typeface="+mn-ea"/>
                <a:sym typeface="+mn-lt"/>
              </a:rPr>
              <a:t>1×70mm²</a:t>
            </a:r>
          </a:p>
        </p:txBody>
      </p:sp>
      <p:cxnSp>
        <p:nvCxnSpPr>
          <p:cNvPr id="7" name="直接连接符 6"/>
          <p:cNvCxnSpPr/>
          <p:nvPr/>
        </p:nvCxnSpPr>
        <p:spPr>
          <a:xfrm>
            <a:off x="2440961" y="1988629"/>
            <a:ext cx="0" cy="539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767530" y="1957496"/>
            <a:ext cx="0" cy="539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575379" y="1972927"/>
            <a:ext cx="0" cy="539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208174" y="1956819"/>
            <a:ext cx="0" cy="539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45329" y="1972927"/>
            <a:ext cx="0" cy="539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bwMode="auto">
          <a:xfrm>
            <a:off x="2288703" y="2527929"/>
            <a:ext cx="309324" cy="388701"/>
          </a:xfrm>
          <a:prstGeom prst="rect">
            <a:avLst/>
          </a:prstGeom>
          <a:noFill/>
          <a:ln w="9525">
            <a:noFill/>
            <a:miter lim="800000"/>
            <a:headEnd/>
            <a:tailEnd/>
          </a:ln>
        </p:spPr>
        <p:txBody>
          <a:bodyPr vert="horz" wrap="none" lIns="80141" tIns="40071" rIns="80141" bIns="40071" numCol="1" rtlCol="0" anchor="t" anchorCtr="0" compatLnSpc="1">
            <a:prstTxWarp prst="textNoShape">
              <a:avLst/>
            </a:prstTxWarp>
            <a:spAutoFit/>
          </a:bodyPr>
          <a:lstStyle/>
          <a:p>
            <a:r>
              <a:rPr lang="en-US" sz="2000" b="1">
                <a:solidFill>
                  <a:prstClr val="black"/>
                </a:solidFill>
                <a:cs typeface="+mn-ea"/>
                <a:sym typeface="+mn-lt"/>
              </a:rPr>
              <a:t>1</a:t>
            </a:r>
          </a:p>
        </p:txBody>
      </p:sp>
      <p:sp>
        <p:nvSpPr>
          <p:cNvPr id="13" name="文本框 12"/>
          <p:cNvSpPr txBox="1"/>
          <p:nvPr/>
        </p:nvSpPr>
        <p:spPr bwMode="auto">
          <a:xfrm>
            <a:off x="3606396" y="2496796"/>
            <a:ext cx="309324" cy="388701"/>
          </a:xfrm>
          <a:prstGeom prst="rect">
            <a:avLst/>
          </a:prstGeom>
          <a:noFill/>
          <a:ln w="9525">
            <a:noFill/>
            <a:miter lim="800000"/>
            <a:headEnd/>
            <a:tailEnd/>
          </a:ln>
        </p:spPr>
        <p:txBody>
          <a:bodyPr vert="horz" wrap="none" lIns="80141" tIns="40071" rIns="80141" bIns="40071" numCol="1" rtlCol="0" anchor="t" anchorCtr="0" compatLnSpc="1">
            <a:prstTxWarp prst="textNoShape">
              <a:avLst/>
            </a:prstTxWarp>
            <a:spAutoFit/>
          </a:bodyPr>
          <a:lstStyle/>
          <a:p>
            <a:r>
              <a:rPr lang="en-US" sz="2000" b="1">
                <a:solidFill>
                  <a:prstClr val="black"/>
                </a:solidFill>
                <a:cs typeface="+mn-ea"/>
                <a:sym typeface="+mn-lt"/>
              </a:rPr>
              <a:t>3</a:t>
            </a:r>
          </a:p>
        </p:txBody>
      </p:sp>
      <p:sp>
        <p:nvSpPr>
          <p:cNvPr id="14" name="文本框 13"/>
          <p:cNvSpPr txBox="1"/>
          <p:nvPr/>
        </p:nvSpPr>
        <p:spPr bwMode="auto">
          <a:xfrm>
            <a:off x="5055916" y="2496119"/>
            <a:ext cx="309324" cy="388701"/>
          </a:xfrm>
          <a:prstGeom prst="rect">
            <a:avLst/>
          </a:prstGeom>
          <a:noFill/>
          <a:ln w="9525">
            <a:noFill/>
            <a:miter lim="800000"/>
            <a:headEnd/>
            <a:tailEnd/>
          </a:ln>
        </p:spPr>
        <p:txBody>
          <a:bodyPr vert="horz" wrap="none" lIns="80141" tIns="40071" rIns="80141" bIns="40071" numCol="1" rtlCol="0" anchor="t" anchorCtr="0" compatLnSpc="1">
            <a:prstTxWarp prst="textNoShape">
              <a:avLst/>
            </a:prstTxWarp>
            <a:spAutoFit/>
          </a:bodyPr>
          <a:lstStyle/>
          <a:p>
            <a:r>
              <a:rPr lang="en-US" sz="2000" b="1">
                <a:solidFill>
                  <a:prstClr val="black"/>
                </a:solidFill>
                <a:cs typeface="+mn-ea"/>
                <a:sym typeface="+mn-lt"/>
              </a:rPr>
              <a:t>6</a:t>
            </a:r>
          </a:p>
        </p:txBody>
      </p:sp>
      <p:sp>
        <p:nvSpPr>
          <p:cNvPr id="16" name="文本框 15"/>
          <p:cNvSpPr txBox="1"/>
          <p:nvPr/>
        </p:nvSpPr>
        <p:spPr bwMode="auto">
          <a:xfrm>
            <a:off x="5893071" y="2512227"/>
            <a:ext cx="309324" cy="388701"/>
          </a:xfrm>
          <a:prstGeom prst="rect">
            <a:avLst/>
          </a:prstGeom>
          <a:noFill/>
          <a:ln w="9525">
            <a:noFill/>
            <a:miter lim="800000"/>
            <a:headEnd/>
            <a:tailEnd/>
          </a:ln>
        </p:spPr>
        <p:txBody>
          <a:bodyPr vert="horz" wrap="none" lIns="80141" tIns="40071" rIns="80141" bIns="40071" numCol="1" rtlCol="0" anchor="t" anchorCtr="0" compatLnSpc="1">
            <a:prstTxWarp prst="textNoShape">
              <a:avLst/>
            </a:prstTxWarp>
            <a:spAutoFit/>
          </a:bodyPr>
          <a:lstStyle/>
          <a:p>
            <a:r>
              <a:rPr lang="en-US" sz="2000" b="1">
                <a:solidFill>
                  <a:prstClr val="black"/>
                </a:solidFill>
                <a:cs typeface="+mn-ea"/>
                <a:sym typeface="+mn-lt"/>
              </a:rPr>
              <a:t>7</a:t>
            </a:r>
          </a:p>
        </p:txBody>
      </p:sp>
      <p:sp>
        <p:nvSpPr>
          <p:cNvPr id="17" name="文本框 16"/>
          <p:cNvSpPr txBox="1"/>
          <p:nvPr/>
        </p:nvSpPr>
        <p:spPr bwMode="auto">
          <a:xfrm>
            <a:off x="4423121" y="2512227"/>
            <a:ext cx="309324" cy="388701"/>
          </a:xfrm>
          <a:prstGeom prst="rect">
            <a:avLst/>
          </a:prstGeom>
          <a:noFill/>
          <a:ln w="9525">
            <a:noFill/>
            <a:miter lim="800000"/>
            <a:headEnd/>
            <a:tailEnd/>
          </a:ln>
        </p:spPr>
        <p:txBody>
          <a:bodyPr vert="horz" wrap="none" lIns="80141" tIns="40071" rIns="80141" bIns="40071" numCol="1" rtlCol="0" anchor="t" anchorCtr="0" compatLnSpc="1">
            <a:prstTxWarp prst="textNoShape">
              <a:avLst/>
            </a:prstTxWarp>
            <a:spAutoFit/>
          </a:bodyPr>
          <a:lstStyle/>
          <a:p>
            <a:r>
              <a:rPr lang="en-US" sz="2000" b="1">
                <a:solidFill>
                  <a:prstClr val="black"/>
                </a:solidFill>
                <a:cs typeface="+mn-ea"/>
                <a:sym typeface="+mn-lt"/>
              </a:rPr>
              <a:t>5</a:t>
            </a:r>
          </a:p>
        </p:txBody>
      </p:sp>
      <p:cxnSp>
        <p:nvCxnSpPr>
          <p:cNvPr id="15" name="直接连接符 14"/>
          <p:cNvCxnSpPr/>
          <p:nvPr/>
        </p:nvCxnSpPr>
        <p:spPr>
          <a:xfrm>
            <a:off x="4072045" y="1957496"/>
            <a:ext cx="0" cy="539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bwMode="auto">
          <a:xfrm>
            <a:off x="3910911" y="2496796"/>
            <a:ext cx="309324" cy="388701"/>
          </a:xfrm>
          <a:prstGeom prst="rect">
            <a:avLst/>
          </a:prstGeom>
          <a:noFill/>
          <a:ln w="9525">
            <a:noFill/>
            <a:miter lim="800000"/>
            <a:headEnd/>
            <a:tailEnd/>
          </a:ln>
        </p:spPr>
        <p:txBody>
          <a:bodyPr vert="horz" wrap="none" lIns="80141" tIns="40071" rIns="80141" bIns="40071" numCol="1" rtlCol="0" anchor="t" anchorCtr="0" compatLnSpc="1">
            <a:prstTxWarp prst="textNoShape">
              <a:avLst/>
            </a:prstTxWarp>
            <a:spAutoFit/>
          </a:bodyPr>
          <a:lstStyle/>
          <a:p>
            <a:r>
              <a:rPr lang="en-US" sz="2000" b="1">
                <a:solidFill>
                  <a:prstClr val="black"/>
                </a:solidFill>
                <a:cs typeface="+mn-ea"/>
                <a:sym typeface="+mn-lt"/>
              </a:rPr>
              <a:t>4</a:t>
            </a:r>
          </a:p>
        </p:txBody>
      </p:sp>
      <p:cxnSp>
        <p:nvCxnSpPr>
          <p:cNvPr id="19" name="直接连接符 18"/>
          <p:cNvCxnSpPr/>
          <p:nvPr/>
        </p:nvCxnSpPr>
        <p:spPr>
          <a:xfrm>
            <a:off x="3041272" y="1988358"/>
            <a:ext cx="0" cy="539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bwMode="auto">
          <a:xfrm>
            <a:off x="2880138" y="2527658"/>
            <a:ext cx="309324" cy="388701"/>
          </a:xfrm>
          <a:prstGeom prst="rect">
            <a:avLst/>
          </a:prstGeom>
          <a:noFill/>
          <a:ln w="9525">
            <a:noFill/>
            <a:miter lim="800000"/>
            <a:headEnd/>
            <a:tailEnd/>
          </a:ln>
        </p:spPr>
        <p:txBody>
          <a:bodyPr vert="horz" wrap="none" lIns="80141" tIns="40071" rIns="80141" bIns="40071" numCol="1" rtlCol="0" anchor="t" anchorCtr="0" compatLnSpc="1">
            <a:prstTxWarp prst="textNoShape">
              <a:avLst/>
            </a:prstTxWarp>
            <a:spAutoFit/>
          </a:bodyPr>
          <a:lstStyle/>
          <a:p>
            <a:r>
              <a:rPr lang="en-US" sz="2000" b="1">
                <a:solidFill>
                  <a:prstClr val="black"/>
                </a:solidFill>
                <a:cs typeface="+mn-ea"/>
                <a:sym typeface="+mn-lt"/>
              </a:rPr>
              <a:t>2</a:t>
            </a:r>
          </a:p>
        </p:txBody>
      </p:sp>
      <p:cxnSp>
        <p:nvCxnSpPr>
          <p:cNvPr id="21" name="直接连接符 20"/>
          <p:cNvCxnSpPr/>
          <p:nvPr/>
        </p:nvCxnSpPr>
        <p:spPr>
          <a:xfrm>
            <a:off x="7791717" y="1972927"/>
            <a:ext cx="0" cy="539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bwMode="auto">
          <a:xfrm>
            <a:off x="7639459" y="2512227"/>
            <a:ext cx="309324" cy="388701"/>
          </a:xfrm>
          <a:prstGeom prst="rect">
            <a:avLst/>
          </a:prstGeom>
          <a:noFill/>
          <a:ln w="9525">
            <a:noFill/>
            <a:miter lim="800000"/>
            <a:headEnd/>
            <a:tailEnd/>
          </a:ln>
        </p:spPr>
        <p:txBody>
          <a:bodyPr vert="horz" wrap="none" lIns="80141" tIns="40071" rIns="80141" bIns="40071" numCol="1" rtlCol="0" anchor="t" anchorCtr="0" compatLnSpc="1">
            <a:prstTxWarp prst="textNoShape">
              <a:avLst/>
            </a:prstTxWarp>
            <a:spAutoFit/>
          </a:bodyPr>
          <a:lstStyle/>
          <a:p>
            <a:r>
              <a:rPr lang="en-US" sz="2000" b="1">
                <a:solidFill>
                  <a:prstClr val="black"/>
                </a:solidFill>
                <a:cs typeface="+mn-ea"/>
                <a:sym typeface="+mn-lt"/>
              </a:rPr>
              <a:t>6</a:t>
            </a:r>
          </a:p>
        </p:txBody>
      </p:sp>
      <p:cxnSp>
        <p:nvCxnSpPr>
          <p:cNvPr id="23" name="直接连接符 22"/>
          <p:cNvCxnSpPr/>
          <p:nvPr/>
        </p:nvCxnSpPr>
        <p:spPr>
          <a:xfrm>
            <a:off x="8541786" y="1972927"/>
            <a:ext cx="0" cy="539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bwMode="auto">
          <a:xfrm>
            <a:off x="8389528" y="2512227"/>
            <a:ext cx="309324" cy="388701"/>
          </a:xfrm>
          <a:prstGeom prst="rect">
            <a:avLst/>
          </a:prstGeom>
          <a:noFill/>
          <a:ln w="9525">
            <a:noFill/>
            <a:miter lim="800000"/>
            <a:headEnd/>
            <a:tailEnd/>
          </a:ln>
        </p:spPr>
        <p:txBody>
          <a:bodyPr vert="horz" wrap="none" lIns="80141" tIns="40071" rIns="80141" bIns="40071" numCol="1" rtlCol="0" anchor="t" anchorCtr="0" compatLnSpc="1">
            <a:prstTxWarp prst="textNoShape">
              <a:avLst/>
            </a:prstTxWarp>
            <a:spAutoFit/>
          </a:bodyPr>
          <a:lstStyle/>
          <a:p>
            <a:r>
              <a:rPr lang="en-US" sz="2000" b="1">
                <a:solidFill>
                  <a:prstClr val="black"/>
                </a:solidFill>
                <a:cs typeface="+mn-ea"/>
                <a:sym typeface="+mn-lt"/>
              </a:rPr>
              <a:t>7</a:t>
            </a:r>
          </a:p>
        </p:txBody>
      </p:sp>
    </p:spTree>
    <p:extLst>
      <p:ext uri="{BB962C8B-B14F-4D97-AF65-F5344CB8AC3E}">
        <p14:creationId xmlns:p14="http://schemas.microsoft.com/office/powerpoint/2010/main" val="15445810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419100" indent="-419100" eaLnBrk="1" hangingPunct="1">
              <a:buClr>
                <a:srgbClr val="000000"/>
              </a:buClr>
              <a:buFont typeface="Arial" panose="020B0604020202020204" pitchFamily="34" charset="0"/>
              <a:buAutoNum type="arabicPeriod"/>
            </a:pPr>
            <a:r>
              <a:rPr lang="en-US" dirty="0">
                <a:solidFill>
                  <a:srgbClr val="777777"/>
                </a:solidFill>
                <a:latin typeface="+mn-lt"/>
                <a:ea typeface="+mn-ea"/>
                <a:cs typeface="+mn-ea"/>
                <a:sym typeface="+mn-lt"/>
              </a:rPr>
              <a:t>Power Distribution System Overview</a:t>
            </a:r>
          </a:p>
          <a:p>
            <a:pPr marL="419100" indent="-419100">
              <a:buClr>
                <a:srgbClr val="000000"/>
              </a:buClr>
              <a:buFont typeface="Arial" panose="020B0604020202020204" pitchFamily="34" charset="0"/>
              <a:buAutoNum type="arabicPeriod"/>
            </a:pPr>
            <a:r>
              <a:rPr lang="en-US" dirty="0">
                <a:solidFill>
                  <a:srgbClr val="777777"/>
                </a:solidFill>
                <a:latin typeface="+mn-lt"/>
                <a:ea typeface="+mn-ea"/>
                <a:cs typeface="+mn-ea"/>
                <a:sym typeface="+mn-lt"/>
              </a:rPr>
              <a:t>Basic Concepts of the Power Distribution System</a:t>
            </a:r>
          </a:p>
          <a:p>
            <a:pPr marL="419100" indent="-419100">
              <a:buClr>
                <a:srgbClr val="000000"/>
              </a:buClr>
              <a:buFont typeface="Arial" panose="020B0604020202020204" pitchFamily="34" charset="0"/>
              <a:buAutoNum type="arabicPeriod"/>
            </a:pPr>
            <a:r>
              <a:rPr lang="en-US" dirty="0">
                <a:solidFill>
                  <a:srgbClr val="777777"/>
                </a:solidFill>
                <a:latin typeface="+mn-lt"/>
                <a:ea typeface="+mn-ea"/>
                <a:cs typeface="+mn-ea"/>
                <a:sym typeface="+mn-lt"/>
              </a:rPr>
              <a:t>Common LV Electrical Equipment</a:t>
            </a:r>
          </a:p>
          <a:p>
            <a:pPr marL="419100" indent="-419100">
              <a:buClr>
                <a:srgbClr val="000000"/>
              </a:buClr>
              <a:buFont typeface="Arial" panose="020B0604020202020204" pitchFamily="34" charset="0"/>
              <a:buAutoNum type="arabicPeriod"/>
            </a:pPr>
            <a:r>
              <a:rPr lang="en-US" b="1" dirty="0">
                <a:solidFill>
                  <a:srgbClr val="000000"/>
                </a:solidFill>
                <a:latin typeface="+mn-lt"/>
                <a:ea typeface="+mn-ea"/>
                <a:cs typeface="+mn-ea"/>
                <a:sym typeface="+mn-lt"/>
              </a:rPr>
              <a:t>Common Grounding Systems</a:t>
            </a:r>
          </a:p>
        </p:txBody>
      </p:sp>
    </p:spTree>
    <p:extLst>
      <p:ext uri="{BB962C8B-B14F-4D97-AF65-F5344CB8AC3E}">
        <p14:creationId xmlns:p14="http://schemas.microsoft.com/office/powerpoint/2010/main" val="112561895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latin typeface="+mn-lt"/>
                <a:ea typeface="+mn-ea"/>
                <a:cs typeface="+mn-ea"/>
                <a:sym typeface="+mn-lt"/>
              </a:rPr>
              <a:t>Grounding System Overview</a:t>
            </a:r>
            <a:endParaRPr lang="en-US">
              <a:latin typeface="+mn-lt"/>
              <a:ea typeface="+mn-ea"/>
              <a:cs typeface="+mn-ea"/>
              <a:sym typeface="+mn-lt"/>
            </a:endParaRPr>
          </a:p>
        </p:txBody>
      </p:sp>
      <p:sp>
        <p:nvSpPr>
          <p:cNvPr id="4" name="文本占位符 3"/>
          <p:cNvSpPr>
            <a:spLocks noGrp="1"/>
          </p:cNvSpPr>
          <p:nvPr>
            <p:ph type="body" sz="quarter" idx="10"/>
          </p:nvPr>
        </p:nvSpPr>
        <p:spPr/>
        <p:txBody>
          <a:bodyPr/>
          <a:lstStyle/>
          <a:p>
            <a:r>
              <a:rPr lang="en-US" sz="1800" dirty="0">
                <a:latin typeface="+mn-lt"/>
                <a:ea typeface="+mn-ea"/>
                <a:cs typeface="+mn-ea"/>
                <a:sym typeface="+mn-lt"/>
              </a:rPr>
              <a:t>Concept</a:t>
            </a:r>
          </a:p>
          <a:p>
            <a:pPr lvl="1"/>
            <a:r>
              <a:rPr lang="en-US" sz="1600" dirty="0">
                <a:latin typeface="+mn-lt"/>
                <a:ea typeface="+mn-ea"/>
                <a:cs typeface="+mn-ea"/>
                <a:sym typeface="+mn-lt"/>
              </a:rPr>
              <a:t>Grounding is to connect the grounding terminals of electrical equipment or communication equipment to the ground through grounding devices and inject the electric charges of the grounding terminals into the ground for the purpose of working or protection. In this way, the dangerous voltage is reduced and electromagnetic interference is prevented. </a:t>
            </a:r>
          </a:p>
          <a:p>
            <a:pPr marL="302279" lvl="1" indent="-302279" algn="just">
              <a:spcBef>
                <a:spcPts val="792"/>
              </a:spcBef>
              <a:buFont typeface="Wingdings" panose="05000000000000000000" pitchFamily="2" charset="2"/>
              <a:buChar char="l"/>
            </a:pPr>
            <a:r>
              <a:rPr lang="en-US" sz="1800" dirty="0">
                <a:latin typeface="+mn-lt"/>
                <a:ea typeface="+mn-ea"/>
                <a:cs typeface="+mn-ea"/>
                <a:sym typeface="+mn-lt"/>
              </a:rPr>
              <a:t>Components of the grounding system</a:t>
            </a:r>
          </a:p>
          <a:p>
            <a:pPr marL="302279" lvl="1" indent="-302279" algn="just">
              <a:spcBef>
                <a:spcPts val="792"/>
              </a:spcBef>
              <a:buFont typeface="Wingdings" panose="05000000000000000000" pitchFamily="2" charset="2"/>
              <a:buChar char="l"/>
            </a:pPr>
            <a:r>
              <a:rPr lang="en-US" sz="1800" dirty="0">
                <a:latin typeface="+mn-lt"/>
                <a:ea typeface="+mn-ea"/>
                <a:cs typeface="+mn-ea"/>
                <a:sym typeface="+mn-lt"/>
              </a:rPr>
              <a:t>Types and functions of grounding</a:t>
            </a:r>
          </a:p>
          <a:p>
            <a:pPr lvl="1"/>
            <a:endParaRPr lang="zh-CN" altLang="en-US" sz="1600" dirty="0" smtClean="0">
              <a:latin typeface="+mn-lt"/>
              <a:ea typeface="+mn-ea"/>
              <a:cs typeface="+mn-ea"/>
              <a:sym typeface="+mn-lt"/>
            </a:endParaRPr>
          </a:p>
          <a:p>
            <a:endParaRPr lang="zh-CN" altLang="en-US" sz="1800" dirty="0" smtClean="0">
              <a:latin typeface="+mn-lt"/>
              <a:ea typeface="+mn-ea"/>
              <a:cs typeface="+mn-ea"/>
              <a:sym typeface="+mn-lt"/>
            </a:endParaRPr>
          </a:p>
          <a:p>
            <a:endParaRPr lang="zh-CN" altLang="en-US" sz="1800" dirty="0">
              <a:latin typeface="+mn-lt"/>
              <a:ea typeface="+mn-ea"/>
              <a:cs typeface="+mn-ea"/>
              <a:sym typeface="+mn-lt"/>
            </a:endParaRPr>
          </a:p>
        </p:txBody>
      </p:sp>
    </p:spTree>
    <p:extLst>
      <p:ext uri="{BB962C8B-B14F-4D97-AF65-F5344CB8AC3E}">
        <p14:creationId xmlns:p14="http://schemas.microsoft.com/office/powerpoint/2010/main" val="84165950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ea typeface="+mn-ea"/>
                <a:cs typeface="+mn-ea"/>
                <a:sym typeface="+mn-lt"/>
              </a:rPr>
              <a:t>Components of the Grounding System</a:t>
            </a:r>
          </a:p>
        </p:txBody>
      </p:sp>
      <p:sp>
        <p:nvSpPr>
          <p:cNvPr id="3" name="文本占位符 2"/>
          <p:cNvSpPr>
            <a:spLocks noGrp="1"/>
          </p:cNvSpPr>
          <p:nvPr>
            <p:ph type="body" sz="quarter" idx="10"/>
          </p:nvPr>
        </p:nvSpPr>
        <p:spPr/>
        <p:txBody>
          <a:bodyPr/>
          <a:lstStyle/>
          <a:p>
            <a:pPr algn="l"/>
            <a:r>
              <a:rPr lang="en-US" sz="1800" dirty="0">
                <a:latin typeface="+mn-lt"/>
                <a:ea typeface="+mn-ea"/>
                <a:cs typeface="+mn-ea"/>
                <a:sym typeface="+mn-lt"/>
              </a:rPr>
              <a:t>The grounding device consists of all grounding bodies and grounding leads. The grounding system is formed by connecting the grounding devices to the grounding terminals of the electrical equipment through the ground cable.</a:t>
            </a:r>
          </a:p>
        </p:txBody>
      </p:sp>
      <p:pic>
        <p:nvPicPr>
          <p:cNvPr id="4" name="Picture 7" descr="1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15597" y="2634618"/>
            <a:ext cx="4255400" cy="3240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5878317" y="2634618"/>
            <a:ext cx="5237727" cy="2862322"/>
          </a:xfrm>
          <a:prstGeom prst="rect">
            <a:avLst/>
          </a:prstGeom>
        </p:spPr>
        <p:txBody>
          <a:bodyPr wrap="square">
            <a:spAutoFit/>
          </a:bodyPr>
          <a:lstStyle/>
          <a:p>
            <a:pPr marL="342900" indent="-342900">
              <a:lnSpc>
                <a:spcPct val="150000"/>
              </a:lnSpc>
              <a:buFont typeface="+mj-ea"/>
              <a:buAutoNum type="circleNumDbPlain"/>
            </a:pPr>
            <a:r>
              <a:rPr lang="en-US" sz="1500" dirty="0" smtClean="0">
                <a:cs typeface="+mn-ea"/>
                <a:sym typeface="+mn-lt"/>
              </a:rPr>
              <a:t>Ground </a:t>
            </a:r>
            <a:r>
              <a:rPr lang="en-US" sz="1500" dirty="0">
                <a:cs typeface="+mn-ea"/>
                <a:sym typeface="+mn-lt"/>
              </a:rPr>
              <a:t>conductor  </a:t>
            </a:r>
          </a:p>
          <a:p>
            <a:pPr marL="342900" indent="-342900">
              <a:lnSpc>
                <a:spcPct val="150000"/>
              </a:lnSpc>
              <a:buFont typeface="+mj-ea"/>
              <a:buAutoNum type="circleNumDbPlain"/>
            </a:pPr>
            <a:r>
              <a:rPr lang="en-US" sz="1500" dirty="0">
                <a:cs typeface="+mn-ea"/>
                <a:sym typeface="+mn-lt"/>
              </a:rPr>
              <a:t>Ground lead </a:t>
            </a:r>
          </a:p>
          <a:p>
            <a:pPr marL="342900" indent="-342900">
              <a:lnSpc>
                <a:spcPct val="150000"/>
              </a:lnSpc>
              <a:buFont typeface="+mj-ea"/>
              <a:buAutoNum type="circleNumDbPlain"/>
            </a:pPr>
            <a:r>
              <a:rPr lang="en-US" sz="1500" dirty="0">
                <a:cs typeface="+mn-ea"/>
                <a:sym typeface="+mn-lt"/>
              </a:rPr>
              <a:t>Ground bar</a:t>
            </a:r>
          </a:p>
          <a:p>
            <a:pPr marL="342900" indent="-342900">
              <a:lnSpc>
                <a:spcPct val="150000"/>
              </a:lnSpc>
              <a:buFont typeface="+mj-ea"/>
              <a:buAutoNum type="circleNumDbPlain"/>
            </a:pPr>
            <a:r>
              <a:rPr lang="en-US" sz="1500" dirty="0">
                <a:cs typeface="+mn-ea"/>
                <a:sym typeface="+mn-lt"/>
              </a:rPr>
              <a:t>Ground cable </a:t>
            </a:r>
          </a:p>
          <a:p>
            <a:pPr marL="342900" indent="-342900">
              <a:lnSpc>
                <a:spcPct val="150000"/>
              </a:lnSpc>
              <a:buFont typeface="+mj-ea"/>
              <a:buAutoNum type="circleNumDbPlain"/>
            </a:pPr>
            <a:r>
              <a:rPr lang="en-US" sz="1500" dirty="0">
                <a:cs typeface="+mn-ea"/>
                <a:sym typeface="+mn-lt"/>
              </a:rPr>
              <a:t>Ground bar of the power distribution panel  </a:t>
            </a:r>
          </a:p>
          <a:p>
            <a:pPr marL="342900" indent="-342900">
              <a:lnSpc>
                <a:spcPct val="150000"/>
              </a:lnSpc>
              <a:buFont typeface="+mj-ea"/>
              <a:buAutoNum type="circleNumDbPlain"/>
            </a:pPr>
            <a:r>
              <a:rPr lang="en-US" sz="1500" dirty="0" err="1">
                <a:cs typeface="+mn-ea"/>
                <a:sym typeface="+mn-lt"/>
              </a:rPr>
              <a:t>Busbar</a:t>
            </a:r>
            <a:r>
              <a:rPr lang="en-US" sz="1500" dirty="0">
                <a:cs typeface="+mn-ea"/>
                <a:sym typeface="+mn-lt"/>
              </a:rPr>
              <a:t> to the communications equipment room  </a:t>
            </a:r>
          </a:p>
          <a:p>
            <a:pPr marL="342900" indent="-342900">
              <a:lnSpc>
                <a:spcPct val="150000"/>
              </a:lnSpc>
              <a:buFont typeface="+mj-ea"/>
              <a:buAutoNum type="circleNumDbPlain"/>
            </a:pPr>
            <a:r>
              <a:rPr lang="en-US" sz="1500" dirty="0">
                <a:cs typeface="+mn-ea"/>
                <a:sym typeface="+mn-lt"/>
              </a:rPr>
              <a:t>Ground branch cable  </a:t>
            </a:r>
          </a:p>
          <a:p>
            <a:pPr marL="342900" indent="-342900">
              <a:lnSpc>
                <a:spcPct val="150000"/>
              </a:lnSpc>
              <a:buFont typeface="+mj-ea"/>
              <a:buAutoNum type="circleNumDbPlain"/>
            </a:pPr>
            <a:r>
              <a:rPr lang="en-US" sz="1500" dirty="0">
                <a:cs typeface="+mn-ea"/>
                <a:sym typeface="+mn-lt"/>
              </a:rPr>
              <a:t>Ground terminal of the equipment</a:t>
            </a:r>
          </a:p>
        </p:txBody>
      </p:sp>
    </p:spTree>
    <p:extLst>
      <p:ext uri="{BB962C8B-B14F-4D97-AF65-F5344CB8AC3E}">
        <p14:creationId xmlns:p14="http://schemas.microsoft.com/office/powerpoint/2010/main" val="99312835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ea typeface="+mn-ea"/>
                <a:cs typeface="+mn-ea"/>
                <a:sym typeface="+mn-lt"/>
              </a:rPr>
              <a:t>Grounding Types</a:t>
            </a:r>
          </a:p>
        </p:txBody>
      </p:sp>
      <p:cxnSp>
        <p:nvCxnSpPr>
          <p:cNvPr id="14" name="AutoShape 13"/>
          <p:cNvCxnSpPr>
            <a:cxnSpLocks noChangeShapeType="1"/>
          </p:cNvCxnSpPr>
          <p:nvPr/>
        </p:nvCxnSpPr>
        <p:spPr bwMode="gray">
          <a:xfrm flipV="1">
            <a:off x="2331192" y="3710725"/>
            <a:ext cx="681037" cy="3175"/>
          </a:xfrm>
          <a:prstGeom prst="bentConnector3">
            <a:avLst>
              <a:gd name="adj1" fmla="val 49884"/>
            </a:avLst>
          </a:prstGeom>
          <a:noFill/>
          <a:ln w="9525">
            <a:solidFill>
              <a:srgbClr val="080808"/>
            </a:solidFill>
            <a:miter lim="800000"/>
            <a:headEnd/>
            <a:tailEnd/>
          </a:ln>
        </p:spPr>
      </p:cxnSp>
      <p:cxnSp>
        <p:nvCxnSpPr>
          <p:cNvPr id="15" name="AutoShape 14"/>
          <p:cNvCxnSpPr>
            <a:cxnSpLocks noChangeShapeType="1"/>
            <a:endCxn id="74" idx="1"/>
          </p:cNvCxnSpPr>
          <p:nvPr/>
        </p:nvCxnSpPr>
        <p:spPr bwMode="gray">
          <a:xfrm rot="16200000" flipH="1">
            <a:off x="2383602" y="4008140"/>
            <a:ext cx="916735" cy="340519"/>
          </a:xfrm>
          <a:prstGeom prst="bentConnector2">
            <a:avLst/>
          </a:prstGeom>
          <a:noFill/>
          <a:ln w="9525">
            <a:solidFill>
              <a:srgbClr val="080808"/>
            </a:solidFill>
            <a:miter lim="800000"/>
            <a:headEnd/>
            <a:tailEnd/>
          </a:ln>
        </p:spPr>
      </p:cxnSp>
      <p:grpSp>
        <p:nvGrpSpPr>
          <p:cNvPr id="48" name="Group 47"/>
          <p:cNvGrpSpPr>
            <a:grpSpLocks/>
          </p:cNvGrpSpPr>
          <p:nvPr/>
        </p:nvGrpSpPr>
        <p:grpSpPr bwMode="auto">
          <a:xfrm>
            <a:off x="1070945" y="3099717"/>
            <a:ext cx="1270741" cy="1296272"/>
            <a:chOff x="478" y="1689"/>
            <a:chExt cx="1210" cy="1278"/>
          </a:xfrm>
        </p:grpSpPr>
        <p:pic>
          <p:nvPicPr>
            <p:cNvPr id="49" name="Picture 48" descr="light_shadow"/>
            <p:cNvPicPr>
              <a:picLocks noChangeAspect="1" noChangeArrowheads="1"/>
            </p:cNvPicPr>
            <p:nvPr/>
          </p:nvPicPr>
          <p:blipFill>
            <a:blip r:embed="rId3" cstate="email">
              <a:lum bright="-78000" contrast="-78000"/>
              <a:extLst>
                <a:ext uri="{28A0092B-C50C-407E-A947-70E740481C1C}">
                  <a14:useLocalDpi xmlns:a14="http://schemas.microsoft.com/office/drawing/2010/main"/>
                </a:ext>
              </a:extLst>
            </a:blip>
            <a:srcRect/>
            <a:stretch>
              <a:fillRect/>
            </a:stretch>
          </p:blipFill>
          <p:spPr bwMode="gray">
            <a:xfrm>
              <a:off x="593" y="2691"/>
              <a:ext cx="996" cy="276"/>
            </a:xfrm>
            <a:prstGeom prst="rect">
              <a:avLst/>
            </a:prstGeom>
            <a:noFill/>
            <a:ln w="9525">
              <a:noFill/>
              <a:miter lim="800000"/>
              <a:headEnd/>
              <a:tailEnd/>
            </a:ln>
          </p:spPr>
        </p:pic>
        <p:pic>
          <p:nvPicPr>
            <p:cNvPr id="50" name="Picture 49" descr="circuler_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gray">
            <a:xfrm>
              <a:off x="478" y="1689"/>
              <a:ext cx="1210" cy="1178"/>
            </a:xfrm>
            <a:prstGeom prst="rect">
              <a:avLst/>
            </a:prstGeom>
            <a:noFill/>
            <a:ln w="9525">
              <a:noFill/>
              <a:miter lim="800000"/>
              <a:headEnd/>
              <a:tailEnd/>
            </a:ln>
          </p:spPr>
        </p:pic>
        <p:sp>
          <p:nvSpPr>
            <p:cNvPr id="51" name="Oval 50"/>
            <p:cNvSpPr>
              <a:spLocks noChangeArrowheads="1"/>
            </p:cNvSpPr>
            <p:nvPr/>
          </p:nvSpPr>
          <p:spPr bwMode="gray">
            <a:xfrm>
              <a:off x="478" y="1689"/>
              <a:ext cx="1202" cy="1182"/>
            </a:xfrm>
            <a:prstGeom prst="ellipse">
              <a:avLst/>
            </a:prstGeom>
            <a:gradFill rotWithShape="1">
              <a:gsLst>
                <a:gs pos="0">
                  <a:srgbClr val="004B66">
                    <a:alpha val="89999"/>
                  </a:srgbClr>
                </a:gs>
                <a:gs pos="50000">
                  <a:srgbClr val="6AC1FC">
                    <a:alpha val="55000"/>
                  </a:srgbClr>
                </a:gs>
                <a:gs pos="100000">
                  <a:srgbClr val="004B66">
                    <a:alpha val="89999"/>
                  </a:srgbClr>
                </a:gs>
              </a:gsLst>
              <a:lin ang="5400000" scaled="1"/>
            </a:gradFill>
            <a:ln w="9525" algn="ctr">
              <a:noFill/>
              <a:round/>
              <a:headEnd/>
              <a:tailEnd/>
            </a:ln>
            <a:effectLst/>
          </p:spPr>
          <p:txBody>
            <a:bodyPr wrap="none" anchor="ctr"/>
            <a:lstStyle/>
            <a:p>
              <a:pPr>
                <a:defRPr/>
              </a:pPr>
              <a:endParaRPr lang="zh-CN" altLang="en-US">
                <a:cs typeface="+mn-ea"/>
                <a:sym typeface="+mn-lt"/>
              </a:endParaRPr>
            </a:p>
          </p:txBody>
        </p:sp>
        <p:sp>
          <p:nvSpPr>
            <p:cNvPr id="52" name="Freeform 51"/>
            <p:cNvSpPr>
              <a:spLocks/>
            </p:cNvSpPr>
            <p:nvPr/>
          </p:nvSpPr>
          <p:spPr bwMode="gray">
            <a:xfrm>
              <a:off x="602" y="1713"/>
              <a:ext cx="945" cy="409"/>
            </a:xfrm>
            <a:custGeom>
              <a:avLst/>
              <a:gdLst>
                <a:gd name="T0" fmla="*/ 931 w 1321"/>
                <a:gd name="T1" fmla="*/ 230 h 712"/>
                <a:gd name="T2" fmla="*/ 942 w 1321"/>
                <a:gd name="T3" fmla="*/ 254 h 712"/>
                <a:gd name="T4" fmla="*/ 945 w 1321"/>
                <a:gd name="T5" fmla="*/ 276 h 712"/>
                <a:gd name="T6" fmla="*/ 941 w 1321"/>
                <a:gd name="T7" fmla="*/ 296 h 712"/>
                <a:gd name="T8" fmla="*/ 929 w 1321"/>
                <a:gd name="T9" fmla="*/ 316 h 712"/>
                <a:gd name="T10" fmla="*/ 910 w 1321"/>
                <a:gd name="T11" fmla="*/ 333 h 712"/>
                <a:gd name="T12" fmla="*/ 886 w 1321"/>
                <a:gd name="T13" fmla="*/ 347 h 712"/>
                <a:gd name="T14" fmla="*/ 856 w 1321"/>
                <a:gd name="T15" fmla="*/ 361 h 712"/>
                <a:gd name="T16" fmla="*/ 821 w 1321"/>
                <a:gd name="T17" fmla="*/ 373 h 712"/>
                <a:gd name="T18" fmla="*/ 781 w 1321"/>
                <a:gd name="T19" fmla="*/ 383 h 712"/>
                <a:gd name="T20" fmla="*/ 738 w 1321"/>
                <a:gd name="T21" fmla="*/ 392 h 712"/>
                <a:gd name="T22" fmla="*/ 692 w 1321"/>
                <a:gd name="T23" fmla="*/ 399 h 712"/>
                <a:gd name="T24" fmla="*/ 641 w 1321"/>
                <a:gd name="T25" fmla="*/ 404 h 712"/>
                <a:gd name="T26" fmla="*/ 589 w 1321"/>
                <a:gd name="T27" fmla="*/ 408 h 712"/>
                <a:gd name="T28" fmla="*/ 569 w 1321"/>
                <a:gd name="T29" fmla="*/ 409 h 712"/>
                <a:gd name="T30" fmla="*/ 341 w 1321"/>
                <a:gd name="T31" fmla="*/ 409 h 712"/>
                <a:gd name="T32" fmla="*/ 338 w 1321"/>
                <a:gd name="T33" fmla="*/ 409 h 712"/>
                <a:gd name="T34" fmla="*/ 293 w 1321"/>
                <a:gd name="T35" fmla="*/ 407 h 712"/>
                <a:gd name="T36" fmla="*/ 249 w 1321"/>
                <a:gd name="T37" fmla="*/ 404 h 712"/>
                <a:gd name="T38" fmla="*/ 207 w 1321"/>
                <a:gd name="T39" fmla="*/ 400 h 712"/>
                <a:gd name="T40" fmla="*/ 168 w 1321"/>
                <a:gd name="T41" fmla="*/ 396 h 712"/>
                <a:gd name="T42" fmla="*/ 133 w 1321"/>
                <a:gd name="T43" fmla="*/ 389 h 712"/>
                <a:gd name="T44" fmla="*/ 101 w 1321"/>
                <a:gd name="T45" fmla="*/ 381 h 712"/>
                <a:gd name="T46" fmla="*/ 73 w 1321"/>
                <a:gd name="T47" fmla="*/ 372 h 712"/>
                <a:gd name="T48" fmla="*/ 48 w 1321"/>
                <a:gd name="T49" fmla="*/ 362 h 712"/>
                <a:gd name="T50" fmla="*/ 28 w 1321"/>
                <a:gd name="T51" fmla="*/ 349 h 712"/>
                <a:gd name="T52" fmla="*/ 13 w 1321"/>
                <a:gd name="T53" fmla="*/ 335 h 712"/>
                <a:gd name="T54" fmla="*/ 4 w 1321"/>
                <a:gd name="T55" fmla="*/ 318 h 712"/>
                <a:gd name="T56" fmla="*/ 0 w 1321"/>
                <a:gd name="T57" fmla="*/ 301 h 712"/>
                <a:gd name="T58" fmla="*/ 0 w 1321"/>
                <a:gd name="T59" fmla="*/ 299 h 712"/>
                <a:gd name="T60" fmla="*/ 3 w 1321"/>
                <a:gd name="T61" fmla="*/ 280 h 712"/>
                <a:gd name="T62" fmla="*/ 11 w 1321"/>
                <a:gd name="T63" fmla="*/ 256 h 712"/>
                <a:gd name="T64" fmla="*/ 36 w 1321"/>
                <a:gd name="T65" fmla="*/ 213 h 712"/>
                <a:gd name="T66" fmla="*/ 67 w 1321"/>
                <a:gd name="T67" fmla="*/ 172 h 712"/>
                <a:gd name="T68" fmla="*/ 105 w 1321"/>
                <a:gd name="T69" fmla="*/ 135 h 712"/>
                <a:gd name="T70" fmla="*/ 146 w 1321"/>
                <a:gd name="T71" fmla="*/ 101 h 712"/>
                <a:gd name="T72" fmla="*/ 193 w 1321"/>
                <a:gd name="T73" fmla="*/ 72 h 712"/>
                <a:gd name="T74" fmla="*/ 244 w 1321"/>
                <a:gd name="T75" fmla="*/ 47 h 712"/>
                <a:gd name="T76" fmla="*/ 297 w 1321"/>
                <a:gd name="T77" fmla="*/ 27 h 712"/>
                <a:gd name="T78" fmla="*/ 356 w 1321"/>
                <a:gd name="T79" fmla="*/ 12 h 712"/>
                <a:gd name="T80" fmla="*/ 416 w 1321"/>
                <a:gd name="T81" fmla="*/ 3 h 712"/>
                <a:gd name="T82" fmla="*/ 477 w 1321"/>
                <a:gd name="T83" fmla="*/ 0 h 712"/>
                <a:gd name="T84" fmla="*/ 477 w 1321"/>
                <a:gd name="T85" fmla="*/ 0 h 712"/>
                <a:gd name="T86" fmla="*/ 543 w 1321"/>
                <a:gd name="T87" fmla="*/ 3 h 712"/>
                <a:gd name="T88" fmla="*/ 606 w 1321"/>
                <a:gd name="T89" fmla="*/ 13 h 712"/>
                <a:gd name="T90" fmla="*/ 667 w 1321"/>
                <a:gd name="T91" fmla="*/ 30 h 712"/>
                <a:gd name="T92" fmla="*/ 723 w 1321"/>
                <a:gd name="T93" fmla="*/ 52 h 712"/>
                <a:gd name="T94" fmla="*/ 774 w 1321"/>
                <a:gd name="T95" fmla="*/ 79 h 712"/>
                <a:gd name="T96" fmla="*/ 822 w 1321"/>
                <a:gd name="T97" fmla="*/ 111 h 712"/>
                <a:gd name="T98" fmla="*/ 864 w 1321"/>
                <a:gd name="T99" fmla="*/ 147 h 712"/>
                <a:gd name="T100" fmla="*/ 900 w 1321"/>
                <a:gd name="T101" fmla="*/ 187 h 712"/>
                <a:gd name="T102" fmla="*/ 931 w 1321"/>
                <a:gd name="T103" fmla="*/ 230 h 712"/>
                <a:gd name="T104" fmla="*/ 931 w 1321"/>
                <a:gd name="T105" fmla="*/ 23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7CBFE0"/>
                </a:gs>
              </a:gsLst>
              <a:lin ang="5400000" scaled="1"/>
            </a:gradFill>
            <a:ln w="0">
              <a:noFill/>
              <a:round/>
              <a:headEnd/>
              <a:tailEnd/>
            </a:ln>
          </p:spPr>
          <p:txBody>
            <a:bodyPr/>
            <a:lstStyle/>
            <a:p>
              <a:endParaRPr lang="zh-CN" altLang="en-US">
                <a:cs typeface="+mn-ea"/>
                <a:sym typeface="+mn-lt"/>
              </a:endParaRPr>
            </a:p>
          </p:txBody>
        </p:sp>
      </p:grpSp>
      <p:sp>
        <p:nvSpPr>
          <p:cNvPr id="53" name="Rectangle 52"/>
          <p:cNvSpPr>
            <a:spLocks noChangeArrowheads="1"/>
          </p:cNvSpPr>
          <p:nvPr/>
        </p:nvSpPr>
        <p:spPr bwMode="auto">
          <a:xfrm>
            <a:off x="1111334" y="3501146"/>
            <a:ext cx="1085850" cy="338554"/>
          </a:xfrm>
          <a:prstGeom prst="rect">
            <a:avLst/>
          </a:prstGeom>
          <a:noFill/>
          <a:ln w="9525">
            <a:noFill/>
            <a:miter lim="800000"/>
            <a:headEnd/>
            <a:tailEnd/>
          </a:ln>
        </p:spPr>
        <p:txBody>
          <a:bodyPr>
            <a:spAutoFit/>
          </a:bodyPr>
          <a:lstStyle/>
          <a:p>
            <a:pPr algn="ctr"/>
            <a:r>
              <a:rPr lang="en-US" sz="1600" b="1" dirty="0">
                <a:cs typeface="+mn-ea"/>
                <a:sym typeface="+mn-lt"/>
              </a:rPr>
              <a:t>Function</a:t>
            </a:r>
          </a:p>
        </p:txBody>
      </p:sp>
      <p:sp>
        <p:nvSpPr>
          <p:cNvPr id="73" name="矩形 72"/>
          <p:cNvSpPr/>
          <p:nvPr/>
        </p:nvSpPr>
        <p:spPr>
          <a:xfrm>
            <a:off x="3012229" y="3312793"/>
            <a:ext cx="2143096" cy="3884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151515"/>
                </a:solidFill>
                <a:cs typeface="+mn-ea"/>
                <a:sym typeface="+mn-lt"/>
              </a:rPr>
              <a:t>Functional grounding</a:t>
            </a:r>
          </a:p>
        </p:txBody>
      </p:sp>
      <p:sp>
        <p:nvSpPr>
          <p:cNvPr id="74" name="矩形 73"/>
          <p:cNvSpPr/>
          <p:nvPr/>
        </p:nvSpPr>
        <p:spPr>
          <a:xfrm>
            <a:off x="3012229" y="4360871"/>
            <a:ext cx="2143096" cy="55179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rgbClr val="151515"/>
                </a:solidFill>
                <a:cs typeface="+mn-ea"/>
                <a:sym typeface="+mn-lt"/>
              </a:rPr>
              <a:t>Functional and protective grounding</a:t>
            </a:r>
          </a:p>
        </p:txBody>
      </p:sp>
      <p:sp>
        <p:nvSpPr>
          <p:cNvPr id="75" name="矩形 74"/>
          <p:cNvSpPr/>
          <p:nvPr/>
        </p:nvSpPr>
        <p:spPr>
          <a:xfrm>
            <a:off x="3012229" y="3720033"/>
            <a:ext cx="2143096" cy="5096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151515"/>
                </a:solidFill>
                <a:cs typeface="+mn-ea"/>
                <a:sym typeface="+mn-lt"/>
              </a:rPr>
              <a:t>Grounding for purposes other than electrical safety</a:t>
            </a:r>
          </a:p>
        </p:txBody>
      </p:sp>
      <p:sp>
        <p:nvSpPr>
          <p:cNvPr id="76" name="矩形 75"/>
          <p:cNvSpPr/>
          <p:nvPr/>
        </p:nvSpPr>
        <p:spPr>
          <a:xfrm>
            <a:off x="3012229" y="1925728"/>
            <a:ext cx="2143096" cy="3884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151515"/>
                </a:solidFill>
                <a:cs typeface="+mn-ea"/>
                <a:sym typeface="+mn-lt"/>
              </a:rPr>
              <a:t>Protective ground</a:t>
            </a:r>
          </a:p>
        </p:txBody>
      </p:sp>
      <p:sp>
        <p:nvSpPr>
          <p:cNvPr id="77" name="矩形 76"/>
          <p:cNvSpPr/>
          <p:nvPr/>
        </p:nvSpPr>
        <p:spPr>
          <a:xfrm>
            <a:off x="3012229" y="2323996"/>
            <a:ext cx="2143096" cy="6707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151515"/>
                </a:solidFill>
                <a:cs typeface="+mn-ea"/>
                <a:sym typeface="+mn-lt"/>
              </a:rPr>
              <a:t>For safety purposes, ground the system or equipment at one or more points.</a:t>
            </a:r>
          </a:p>
        </p:txBody>
      </p:sp>
      <p:sp>
        <p:nvSpPr>
          <p:cNvPr id="78" name="矩形 77"/>
          <p:cNvSpPr/>
          <p:nvPr/>
        </p:nvSpPr>
        <p:spPr>
          <a:xfrm>
            <a:off x="5629305" y="1008804"/>
            <a:ext cx="5914994" cy="19332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buFont typeface="Wingdings" panose="05000000000000000000" pitchFamily="2" charset="2"/>
              <a:buChar char="Ø"/>
            </a:pPr>
            <a:r>
              <a:rPr lang="en-US" sz="1400" dirty="0">
                <a:solidFill>
                  <a:srgbClr val="151515"/>
                </a:solidFill>
                <a:cs typeface="+mn-ea"/>
                <a:sym typeface="+mn-lt"/>
              </a:rPr>
              <a:t>Protective grounding of electrical equipment: The exposed conductive parts of electrical equipment are grounded, for example, the shells of the UPS and PDF are grounded.</a:t>
            </a:r>
          </a:p>
          <a:p>
            <a:pPr marL="285750" indent="-285750">
              <a:buFont typeface="Wingdings" panose="05000000000000000000" pitchFamily="2" charset="2"/>
              <a:buChar char="Ø"/>
            </a:pPr>
            <a:r>
              <a:rPr lang="en-US" sz="1400" dirty="0">
                <a:solidFill>
                  <a:srgbClr val="151515"/>
                </a:solidFill>
                <a:cs typeface="+mn-ea"/>
                <a:sym typeface="+mn-lt"/>
              </a:rPr>
              <a:t>Operating grounding: ground the live parts that have been powered off.</a:t>
            </a:r>
          </a:p>
          <a:p>
            <a:pPr marL="285750" indent="-285750">
              <a:buFont typeface="Wingdings" panose="05000000000000000000" pitchFamily="2" charset="2"/>
              <a:buChar char="Ø"/>
            </a:pPr>
            <a:r>
              <a:rPr lang="en-US" sz="1400" dirty="0">
                <a:solidFill>
                  <a:srgbClr val="151515"/>
                </a:solidFill>
                <a:cs typeface="+mn-ea"/>
                <a:sym typeface="+mn-lt"/>
              </a:rPr>
              <a:t>Lightning protection and grounding: SPD (such as lightning rod and overvoltage protector)</a:t>
            </a:r>
          </a:p>
          <a:p>
            <a:pPr marL="285750" indent="-285750">
              <a:buFont typeface="Wingdings" panose="05000000000000000000" pitchFamily="2" charset="2"/>
              <a:buChar char="Ø"/>
            </a:pPr>
            <a:r>
              <a:rPr lang="en-US" sz="1400" dirty="0">
                <a:solidFill>
                  <a:srgbClr val="151515"/>
                </a:solidFill>
                <a:cs typeface="+mn-ea"/>
                <a:sym typeface="+mn-lt"/>
              </a:rPr>
              <a:t>ESD grounding: ground the static electricity, such as the grounding of flammable and explosive pipes and electronic components.</a:t>
            </a:r>
          </a:p>
        </p:txBody>
      </p:sp>
      <p:sp>
        <p:nvSpPr>
          <p:cNvPr id="82" name="矩形 81"/>
          <p:cNvSpPr/>
          <p:nvPr/>
        </p:nvSpPr>
        <p:spPr>
          <a:xfrm>
            <a:off x="5629305" y="3037890"/>
            <a:ext cx="5914994" cy="132298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buFont typeface="Wingdings" panose="05000000000000000000" pitchFamily="2" charset="2"/>
              <a:buChar char="Ø"/>
            </a:pPr>
            <a:r>
              <a:rPr lang="en-US" sz="1400" dirty="0">
                <a:solidFill>
                  <a:srgbClr val="151515"/>
                </a:solidFill>
                <a:cs typeface="+mn-ea"/>
                <a:sym typeface="+mn-lt"/>
              </a:rPr>
              <a:t>Grounding of the power system: ground the power system according to the operation requirements of the system. For example, ground the neutral point of the AC power system and the positive pole of the DC power system.</a:t>
            </a:r>
          </a:p>
          <a:p>
            <a:pPr marL="285750" indent="-285750">
              <a:buFont typeface="Wingdings" panose="05000000000000000000" pitchFamily="2" charset="2"/>
              <a:buChar char="Ø"/>
            </a:pPr>
            <a:r>
              <a:rPr lang="en-US" sz="1400" dirty="0">
                <a:solidFill>
                  <a:srgbClr val="151515"/>
                </a:solidFill>
                <a:cs typeface="+mn-ea"/>
                <a:sym typeface="+mn-lt"/>
              </a:rPr>
              <a:t>Signal circuit grounding: ensures that signals have stable reference potentials.</a:t>
            </a:r>
          </a:p>
        </p:txBody>
      </p:sp>
      <p:sp>
        <p:nvSpPr>
          <p:cNvPr id="86" name="矩形 85"/>
          <p:cNvSpPr/>
          <p:nvPr/>
        </p:nvSpPr>
        <p:spPr>
          <a:xfrm>
            <a:off x="5629305" y="4456681"/>
            <a:ext cx="5914995" cy="7777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85750" indent="-285750">
              <a:buFont typeface="Wingdings" panose="05000000000000000000" pitchFamily="2" charset="2"/>
              <a:buChar char="Ø"/>
            </a:pPr>
            <a:r>
              <a:rPr lang="en-US" sz="1400" dirty="0">
                <a:solidFill>
                  <a:srgbClr val="151515"/>
                </a:solidFill>
                <a:cs typeface="+mn-ea"/>
                <a:sym typeface="+mn-lt"/>
              </a:rPr>
              <a:t>Grounding that improves the electromagnetic compatibility of equipment, including functional grounding (anti-interference) and protective grounding (anti-damage)</a:t>
            </a:r>
          </a:p>
        </p:txBody>
      </p:sp>
      <p:cxnSp>
        <p:nvCxnSpPr>
          <p:cNvPr id="88" name="直接连接符 87"/>
          <p:cNvCxnSpPr/>
          <p:nvPr/>
        </p:nvCxnSpPr>
        <p:spPr>
          <a:xfrm flipH="1" flipV="1">
            <a:off x="5155325" y="2300893"/>
            <a:ext cx="473980" cy="1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flipV="1">
            <a:off x="2671710" y="2314134"/>
            <a:ext cx="340519"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2671710" y="2314136"/>
            <a:ext cx="0" cy="14185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flipV="1">
            <a:off x="5155325" y="3719818"/>
            <a:ext cx="473980"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flipV="1">
            <a:off x="5155325" y="4619220"/>
            <a:ext cx="473980"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3" name="Group 47"/>
          <p:cNvGrpSpPr>
            <a:grpSpLocks/>
          </p:cNvGrpSpPr>
          <p:nvPr/>
        </p:nvGrpSpPr>
        <p:grpSpPr bwMode="auto">
          <a:xfrm>
            <a:off x="1054816" y="4912664"/>
            <a:ext cx="1270741" cy="1296272"/>
            <a:chOff x="478" y="1689"/>
            <a:chExt cx="1210" cy="1278"/>
          </a:xfrm>
        </p:grpSpPr>
        <p:pic>
          <p:nvPicPr>
            <p:cNvPr id="104" name="Picture 48" descr="light_shadow"/>
            <p:cNvPicPr>
              <a:picLocks noChangeAspect="1" noChangeArrowheads="1"/>
            </p:cNvPicPr>
            <p:nvPr/>
          </p:nvPicPr>
          <p:blipFill>
            <a:blip r:embed="rId3" cstate="email">
              <a:lum bright="-78000" contrast="-78000"/>
              <a:extLst>
                <a:ext uri="{28A0092B-C50C-407E-A947-70E740481C1C}">
                  <a14:useLocalDpi xmlns:a14="http://schemas.microsoft.com/office/drawing/2010/main"/>
                </a:ext>
              </a:extLst>
            </a:blip>
            <a:srcRect/>
            <a:stretch>
              <a:fillRect/>
            </a:stretch>
          </p:blipFill>
          <p:spPr bwMode="gray">
            <a:xfrm>
              <a:off x="593" y="2691"/>
              <a:ext cx="996" cy="276"/>
            </a:xfrm>
            <a:prstGeom prst="rect">
              <a:avLst/>
            </a:prstGeom>
            <a:noFill/>
            <a:ln w="9525">
              <a:noFill/>
              <a:miter lim="800000"/>
              <a:headEnd/>
              <a:tailEnd/>
            </a:ln>
          </p:spPr>
        </p:pic>
        <p:pic>
          <p:nvPicPr>
            <p:cNvPr id="105" name="Picture 49" descr="circuler_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gray">
            <a:xfrm>
              <a:off x="478" y="1689"/>
              <a:ext cx="1210" cy="1178"/>
            </a:xfrm>
            <a:prstGeom prst="rect">
              <a:avLst/>
            </a:prstGeom>
            <a:noFill/>
            <a:ln w="9525">
              <a:noFill/>
              <a:miter lim="800000"/>
              <a:headEnd/>
              <a:tailEnd/>
            </a:ln>
          </p:spPr>
        </p:pic>
        <p:sp>
          <p:nvSpPr>
            <p:cNvPr id="106" name="Oval 50"/>
            <p:cNvSpPr>
              <a:spLocks noChangeArrowheads="1"/>
            </p:cNvSpPr>
            <p:nvPr/>
          </p:nvSpPr>
          <p:spPr bwMode="gray">
            <a:xfrm>
              <a:off x="478" y="1689"/>
              <a:ext cx="1202" cy="1182"/>
            </a:xfrm>
            <a:prstGeom prst="ellipse">
              <a:avLst/>
            </a:prstGeom>
            <a:gradFill rotWithShape="1">
              <a:gsLst>
                <a:gs pos="0">
                  <a:srgbClr val="004B66">
                    <a:alpha val="89999"/>
                  </a:srgbClr>
                </a:gs>
                <a:gs pos="50000">
                  <a:srgbClr val="6AC1FC">
                    <a:alpha val="55000"/>
                  </a:srgbClr>
                </a:gs>
                <a:gs pos="100000">
                  <a:srgbClr val="004B66">
                    <a:alpha val="89999"/>
                  </a:srgbClr>
                </a:gs>
              </a:gsLst>
              <a:lin ang="5400000" scaled="1"/>
            </a:gradFill>
            <a:ln w="9525" algn="ctr">
              <a:noFill/>
              <a:round/>
              <a:headEnd/>
              <a:tailEnd/>
            </a:ln>
            <a:effectLst/>
          </p:spPr>
          <p:txBody>
            <a:bodyPr wrap="none" anchor="ctr"/>
            <a:lstStyle/>
            <a:p>
              <a:pPr>
                <a:defRPr/>
              </a:pPr>
              <a:endParaRPr lang="zh-CN" altLang="en-US">
                <a:cs typeface="+mn-ea"/>
                <a:sym typeface="+mn-lt"/>
              </a:endParaRPr>
            </a:p>
          </p:txBody>
        </p:sp>
        <p:sp>
          <p:nvSpPr>
            <p:cNvPr id="107" name="Freeform 51"/>
            <p:cNvSpPr>
              <a:spLocks/>
            </p:cNvSpPr>
            <p:nvPr/>
          </p:nvSpPr>
          <p:spPr bwMode="gray">
            <a:xfrm>
              <a:off x="602" y="1713"/>
              <a:ext cx="945" cy="409"/>
            </a:xfrm>
            <a:custGeom>
              <a:avLst/>
              <a:gdLst>
                <a:gd name="T0" fmla="*/ 931 w 1321"/>
                <a:gd name="T1" fmla="*/ 230 h 712"/>
                <a:gd name="T2" fmla="*/ 942 w 1321"/>
                <a:gd name="T3" fmla="*/ 254 h 712"/>
                <a:gd name="T4" fmla="*/ 945 w 1321"/>
                <a:gd name="T5" fmla="*/ 276 h 712"/>
                <a:gd name="T6" fmla="*/ 941 w 1321"/>
                <a:gd name="T7" fmla="*/ 296 h 712"/>
                <a:gd name="T8" fmla="*/ 929 w 1321"/>
                <a:gd name="T9" fmla="*/ 316 h 712"/>
                <a:gd name="T10" fmla="*/ 910 w 1321"/>
                <a:gd name="T11" fmla="*/ 333 h 712"/>
                <a:gd name="T12" fmla="*/ 886 w 1321"/>
                <a:gd name="T13" fmla="*/ 347 h 712"/>
                <a:gd name="T14" fmla="*/ 856 w 1321"/>
                <a:gd name="T15" fmla="*/ 361 h 712"/>
                <a:gd name="T16" fmla="*/ 821 w 1321"/>
                <a:gd name="T17" fmla="*/ 373 h 712"/>
                <a:gd name="T18" fmla="*/ 781 w 1321"/>
                <a:gd name="T19" fmla="*/ 383 h 712"/>
                <a:gd name="T20" fmla="*/ 738 w 1321"/>
                <a:gd name="T21" fmla="*/ 392 h 712"/>
                <a:gd name="T22" fmla="*/ 692 w 1321"/>
                <a:gd name="T23" fmla="*/ 399 h 712"/>
                <a:gd name="T24" fmla="*/ 641 w 1321"/>
                <a:gd name="T25" fmla="*/ 404 h 712"/>
                <a:gd name="T26" fmla="*/ 589 w 1321"/>
                <a:gd name="T27" fmla="*/ 408 h 712"/>
                <a:gd name="T28" fmla="*/ 569 w 1321"/>
                <a:gd name="T29" fmla="*/ 409 h 712"/>
                <a:gd name="T30" fmla="*/ 341 w 1321"/>
                <a:gd name="T31" fmla="*/ 409 h 712"/>
                <a:gd name="T32" fmla="*/ 338 w 1321"/>
                <a:gd name="T33" fmla="*/ 409 h 712"/>
                <a:gd name="T34" fmla="*/ 293 w 1321"/>
                <a:gd name="T35" fmla="*/ 407 h 712"/>
                <a:gd name="T36" fmla="*/ 249 w 1321"/>
                <a:gd name="T37" fmla="*/ 404 h 712"/>
                <a:gd name="T38" fmla="*/ 207 w 1321"/>
                <a:gd name="T39" fmla="*/ 400 h 712"/>
                <a:gd name="T40" fmla="*/ 168 w 1321"/>
                <a:gd name="T41" fmla="*/ 396 h 712"/>
                <a:gd name="T42" fmla="*/ 133 w 1321"/>
                <a:gd name="T43" fmla="*/ 389 h 712"/>
                <a:gd name="T44" fmla="*/ 101 w 1321"/>
                <a:gd name="T45" fmla="*/ 381 h 712"/>
                <a:gd name="T46" fmla="*/ 73 w 1321"/>
                <a:gd name="T47" fmla="*/ 372 h 712"/>
                <a:gd name="T48" fmla="*/ 48 w 1321"/>
                <a:gd name="T49" fmla="*/ 362 h 712"/>
                <a:gd name="T50" fmla="*/ 28 w 1321"/>
                <a:gd name="T51" fmla="*/ 349 h 712"/>
                <a:gd name="T52" fmla="*/ 13 w 1321"/>
                <a:gd name="T53" fmla="*/ 335 h 712"/>
                <a:gd name="T54" fmla="*/ 4 w 1321"/>
                <a:gd name="T55" fmla="*/ 318 h 712"/>
                <a:gd name="T56" fmla="*/ 0 w 1321"/>
                <a:gd name="T57" fmla="*/ 301 h 712"/>
                <a:gd name="T58" fmla="*/ 0 w 1321"/>
                <a:gd name="T59" fmla="*/ 299 h 712"/>
                <a:gd name="T60" fmla="*/ 3 w 1321"/>
                <a:gd name="T61" fmla="*/ 280 h 712"/>
                <a:gd name="T62" fmla="*/ 11 w 1321"/>
                <a:gd name="T63" fmla="*/ 256 h 712"/>
                <a:gd name="T64" fmla="*/ 36 w 1321"/>
                <a:gd name="T65" fmla="*/ 213 h 712"/>
                <a:gd name="T66" fmla="*/ 67 w 1321"/>
                <a:gd name="T67" fmla="*/ 172 h 712"/>
                <a:gd name="T68" fmla="*/ 105 w 1321"/>
                <a:gd name="T69" fmla="*/ 135 h 712"/>
                <a:gd name="T70" fmla="*/ 146 w 1321"/>
                <a:gd name="T71" fmla="*/ 101 h 712"/>
                <a:gd name="T72" fmla="*/ 193 w 1321"/>
                <a:gd name="T73" fmla="*/ 72 h 712"/>
                <a:gd name="T74" fmla="*/ 244 w 1321"/>
                <a:gd name="T75" fmla="*/ 47 h 712"/>
                <a:gd name="T76" fmla="*/ 297 w 1321"/>
                <a:gd name="T77" fmla="*/ 27 h 712"/>
                <a:gd name="T78" fmla="*/ 356 w 1321"/>
                <a:gd name="T79" fmla="*/ 12 h 712"/>
                <a:gd name="T80" fmla="*/ 416 w 1321"/>
                <a:gd name="T81" fmla="*/ 3 h 712"/>
                <a:gd name="T82" fmla="*/ 477 w 1321"/>
                <a:gd name="T83" fmla="*/ 0 h 712"/>
                <a:gd name="T84" fmla="*/ 477 w 1321"/>
                <a:gd name="T85" fmla="*/ 0 h 712"/>
                <a:gd name="T86" fmla="*/ 543 w 1321"/>
                <a:gd name="T87" fmla="*/ 3 h 712"/>
                <a:gd name="T88" fmla="*/ 606 w 1321"/>
                <a:gd name="T89" fmla="*/ 13 h 712"/>
                <a:gd name="T90" fmla="*/ 667 w 1321"/>
                <a:gd name="T91" fmla="*/ 30 h 712"/>
                <a:gd name="T92" fmla="*/ 723 w 1321"/>
                <a:gd name="T93" fmla="*/ 52 h 712"/>
                <a:gd name="T94" fmla="*/ 774 w 1321"/>
                <a:gd name="T95" fmla="*/ 79 h 712"/>
                <a:gd name="T96" fmla="*/ 822 w 1321"/>
                <a:gd name="T97" fmla="*/ 111 h 712"/>
                <a:gd name="T98" fmla="*/ 864 w 1321"/>
                <a:gd name="T99" fmla="*/ 147 h 712"/>
                <a:gd name="T100" fmla="*/ 900 w 1321"/>
                <a:gd name="T101" fmla="*/ 187 h 712"/>
                <a:gd name="T102" fmla="*/ 931 w 1321"/>
                <a:gd name="T103" fmla="*/ 230 h 712"/>
                <a:gd name="T104" fmla="*/ 931 w 1321"/>
                <a:gd name="T105" fmla="*/ 23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7CBFE0"/>
                </a:gs>
              </a:gsLst>
              <a:lin ang="5400000" scaled="1"/>
            </a:gradFill>
            <a:ln w="0">
              <a:noFill/>
              <a:round/>
              <a:headEnd/>
              <a:tailEnd/>
            </a:ln>
          </p:spPr>
          <p:txBody>
            <a:bodyPr/>
            <a:lstStyle/>
            <a:p>
              <a:endParaRPr lang="zh-CN" altLang="en-US">
                <a:cs typeface="+mn-ea"/>
                <a:sym typeface="+mn-lt"/>
              </a:endParaRPr>
            </a:p>
          </p:txBody>
        </p:sp>
      </p:grpSp>
      <p:sp>
        <p:nvSpPr>
          <p:cNvPr id="108" name="Rectangle 52"/>
          <p:cNvSpPr>
            <a:spLocks noChangeArrowheads="1"/>
          </p:cNvSpPr>
          <p:nvPr/>
        </p:nvSpPr>
        <p:spPr bwMode="auto">
          <a:xfrm>
            <a:off x="1134319" y="5310885"/>
            <a:ext cx="1085850" cy="338554"/>
          </a:xfrm>
          <a:prstGeom prst="rect">
            <a:avLst/>
          </a:prstGeom>
          <a:noFill/>
          <a:ln w="9525">
            <a:noFill/>
            <a:miter lim="800000"/>
            <a:headEnd/>
            <a:tailEnd/>
          </a:ln>
        </p:spPr>
        <p:txBody>
          <a:bodyPr>
            <a:spAutoFit/>
          </a:bodyPr>
          <a:lstStyle/>
          <a:p>
            <a:pPr algn="ctr"/>
            <a:r>
              <a:rPr lang="en-US" sz="1600" b="1" dirty="0">
                <a:cs typeface="+mn-ea"/>
                <a:sym typeface="+mn-lt"/>
              </a:rPr>
              <a:t>Load</a:t>
            </a:r>
          </a:p>
        </p:txBody>
      </p:sp>
      <p:sp>
        <p:nvSpPr>
          <p:cNvPr id="109" name="矩形 108"/>
          <p:cNvSpPr/>
          <p:nvPr/>
        </p:nvSpPr>
        <p:spPr>
          <a:xfrm>
            <a:off x="3012229" y="5097790"/>
            <a:ext cx="2143096" cy="3884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rgbClr val="151515"/>
                </a:solidFill>
                <a:cs typeface="+mn-ea"/>
                <a:sym typeface="+mn-lt"/>
              </a:rPr>
              <a:t>AC system grounding</a:t>
            </a:r>
          </a:p>
        </p:txBody>
      </p:sp>
      <p:sp>
        <p:nvSpPr>
          <p:cNvPr id="110" name="矩形 109"/>
          <p:cNvSpPr/>
          <p:nvPr/>
        </p:nvSpPr>
        <p:spPr>
          <a:xfrm>
            <a:off x="3012229" y="5656772"/>
            <a:ext cx="2143096" cy="3884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rgbClr val="151515"/>
                </a:solidFill>
                <a:cs typeface="+mn-ea"/>
                <a:sym typeface="+mn-lt"/>
              </a:rPr>
              <a:t>DC system grounding</a:t>
            </a:r>
          </a:p>
        </p:txBody>
      </p:sp>
      <p:cxnSp>
        <p:nvCxnSpPr>
          <p:cNvPr id="112" name="直接连接符 111"/>
          <p:cNvCxnSpPr>
            <a:stCxn id="109" idx="1"/>
          </p:cNvCxnSpPr>
          <p:nvPr/>
        </p:nvCxnSpPr>
        <p:spPr>
          <a:xfrm flipH="1">
            <a:off x="2671710" y="5291994"/>
            <a:ext cx="3405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2671710" y="5291994"/>
            <a:ext cx="0" cy="5239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H="1">
            <a:off x="2671710" y="5815986"/>
            <a:ext cx="3405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flipH="1">
            <a:off x="2341686" y="5559638"/>
            <a:ext cx="3405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066661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lstStyle/>
          <a:p>
            <a:r>
              <a:rPr lang="en-US" altLang="zh-CN" dirty="0" err="1">
                <a:latin typeface="+mn-lt"/>
                <a:ea typeface="+mn-ea"/>
                <a:cs typeface="+mn-ea"/>
                <a:sym typeface="+mn-lt"/>
              </a:rPr>
              <a:t>Earthing</a:t>
            </a:r>
            <a:r>
              <a:rPr lang="en-US" altLang="zh-CN" dirty="0">
                <a:latin typeface="+mn-lt"/>
                <a:ea typeface="+mn-ea"/>
                <a:cs typeface="+mn-ea"/>
                <a:sym typeface="+mn-lt"/>
              </a:rPr>
              <a:t> system Introduction</a:t>
            </a:r>
            <a:endParaRPr lang="zh-CN" altLang="en-US" dirty="0">
              <a:latin typeface="+mn-lt"/>
              <a:ea typeface="+mn-ea"/>
              <a:cs typeface="+mn-ea"/>
              <a:sym typeface="+mn-lt"/>
            </a:endParaRPr>
          </a:p>
        </p:txBody>
      </p:sp>
      <p:sp>
        <p:nvSpPr>
          <p:cNvPr id="10" name="文本占位符 9"/>
          <p:cNvSpPr>
            <a:spLocks noGrp="1"/>
          </p:cNvSpPr>
          <p:nvPr>
            <p:ph type="body" sz="quarter" idx="10"/>
          </p:nvPr>
        </p:nvSpPr>
        <p:spPr/>
        <p:txBody>
          <a:bodyPr/>
          <a:lstStyle/>
          <a:p>
            <a:pPr>
              <a:lnSpc>
                <a:spcPct val="125000"/>
              </a:lnSpc>
            </a:pPr>
            <a:r>
              <a:rPr lang="en-US" altLang="zh-CN" sz="1600" dirty="0">
                <a:latin typeface="+mn-lt"/>
                <a:ea typeface="+mn-ea"/>
                <a:cs typeface="+mn-ea"/>
                <a:sym typeface="+mn-lt"/>
              </a:rPr>
              <a:t>Definition</a:t>
            </a:r>
            <a:r>
              <a:rPr lang="zh-CN" altLang="en-US" sz="1600" dirty="0">
                <a:latin typeface="+mn-lt"/>
                <a:ea typeface="+mn-ea"/>
                <a:cs typeface="+mn-ea"/>
                <a:sym typeface="+mn-lt"/>
              </a:rPr>
              <a:t>：</a:t>
            </a:r>
          </a:p>
          <a:p>
            <a:pPr lvl="1">
              <a:lnSpc>
                <a:spcPct val="125000"/>
              </a:lnSpc>
            </a:pPr>
            <a:r>
              <a:rPr lang="en-US" altLang="zh-CN" sz="1400" dirty="0">
                <a:latin typeface="+mn-lt"/>
                <a:ea typeface="+mn-ea"/>
                <a:cs typeface="+mn-ea"/>
                <a:sym typeface="+mn-lt"/>
              </a:rPr>
              <a:t>To connect the metallic (conductive) Parts of an Electric appliance or installations to the earth (ground) is called </a:t>
            </a:r>
            <a:r>
              <a:rPr lang="en-US" altLang="zh-CN" sz="1400" dirty="0" err="1">
                <a:latin typeface="+mn-lt"/>
                <a:ea typeface="+mn-ea"/>
                <a:cs typeface="+mn-ea"/>
                <a:sym typeface="+mn-lt"/>
              </a:rPr>
              <a:t>Earthing</a:t>
            </a:r>
            <a:r>
              <a:rPr lang="en-US" altLang="zh-CN" sz="1400" dirty="0">
                <a:latin typeface="+mn-lt"/>
                <a:ea typeface="+mn-ea"/>
                <a:cs typeface="+mn-ea"/>
                <a:sym typeface="+mn-lt"/>
              </a:rPr>
              <a:t>. IEC 60364 distinguishes three families of </a:t>
            </a:r>
            <a:r>
              <a:rPr lang="en-US" altLang="zh-CN" sz="1400" dirty="0" err="1">
                <a:latin typeface="+mn-lt"/>
                <a:ea typeface="+mn-ea"/>
                <a:cs typeface="+mn-ea"/>
                <a:sym typeface="+mn-lt"/>
              </a:rPr>
              <a:t>earthing</a:t>
            </a:r>
            <a:r>
              <a:rPr lang="en-US" altLang="zh-CN" sz="1400" dirty="0">
                <a:latin typeface="+mn-lt"/>
                <a:ea typeface="+mn-ea"/>
                <a:cs typeface="+mn-ea"/>
                <a:sym typeface="+mn-lt"/>
              </a:rPr>
              <a:t> arrangements, using the two-letter codes TN, TT, and IT.</a:t>
            </a:r>
          </a:p>
          <a:p>
            <a:pPr>
              <a:lnSpc>
                <a:spcPct val="125000"/>
              </a:lnSpc>
            </a:pPr>
            <a:r>
              <a:rPr lang="en-US" altLang="zh-CN" sz="1600" dirty="0">
                <a:latin typeface="+mn-lt"/>
                <a:ea typeface="+mn-ea"/>
                <a:cs typeface="+mn-ea"/>
                <a:sym typeface="+mn-lt"/>
              </a:rPr>
              <a:t>The first letter indicates the connection between earth and the power-supply equipment (generator or transformer):</a:t>
            </a:r>
          </a:p>
          <a:p>
            <a:pPr lvl="1">
              <a:lnSpc>
                <a:spcPct val="125000"/>
              </a:lnSpc>
            </a:pPr>
            <a:r>
              <a:rPr lang="en-US" altLang="zh-CN" sz="1400" dirty="0">
                <a:latin typeface="+mn-lt"/>
                <a:ea typeface="+mn-ea"/>
                <a:cs typeface="+mn-ea"/>
                <a:sym typeface="+mn-lt"/>
              </a:rPr>
              <a:t>"T" — Direct connection of a point with earth (Latin: terra)</a:t>
            </a:r>
          </a:p>
          <a:p>
            <a:pPr lvl="1">
              <a:lnSpc>
                <a:spcPct val="125000"/>
              </a:lnSpc>
            </a:pPr>
            <a:r>
              <a:rPr lang="en-US" altLang="zh-CN" sz="1400" dirty="0">
                <a:latin typeface="+mn-lt"/>
                <a:ea typeface="+mn-ea"/>
                <a:cs typeface="+mn-ea"/>
                <a:sym typeface="+mn-lt"/>
              </a:rPr>
              <a:t>"I" — No point is connected with earth (isolation), except perhaps via a high impedance.</a:t>
            </a:r>
          </a:p>
          <a:p>
            <a:pPr>
              <a:lnSpc>
                <a:spcPct val="125000"/>
              </a:lnSpc>
            </a:pPr>
            <a:r>
              <a:rPr lang="en-US" altLang="zh-CN" sz="1600" dirty="0">
                <a:latin typeface="+mn-lt"/>
                <a:ea typeface="+mn-ea"/>
                <a:cs typeface="+mn-ea"/>
                <a:sym typeface="+mn-lt"/>
              </a:rPr>
              <a:t>The second letter indicates the connection between earth and the electrical device being supplied:</a:t>
            </a:r>
          </a:p>
          <a:p>
            <a:pPr lvl="1">
              <a:lnSpc>
                <a:spcPct val="125000"/>
              </a:lnSpc>
            </a:pPr>
            <a:r>
              <a:rPr lang="en-US" altLang="zh-CN" sz="1400" dirty="0">
                <a:latin typeface="+mn-lt"/>
                <a:ea typeface="+mn-ea"/>
                <a:cs typeface="+mn-ea"/>
                <a:sym typeface="+mn-lt"/>
              </a:rPr>
              <a:t>"T" — Earth connection is by a local direct connection to earth (Latin: terra), usually via a ground rod.</a:t>
            </a:r>
          </a:p>
          <a:p>
            <a:pPr lvl="1">
              <a:lnSpc>
                <a:spcPct val="125000"/>
              </a:lnSpc>
            </a:pPr>
            <a:r>
              <a:rPr lang="en-US" altLang="zh-CN" sz="1400" dirty="0">
                <a:latin typeface="+mn-lt"/>
                <a:ea typeface="+mn-ea"/>
                <a:cs typeface="+mn-ea"/>
                <a:sym typeface="+mn-lt"/>
              </a:rPr>
              <a:t>"N" — Earth connection is supplied by the electricity supply Network, either as a separate protective earth (PE) conductor or combined with the neutral conductor.</a:t>
            </a:r>
          </a:p>
          <a:p>
            <a:pPr>
              <a:lnSpc>
                <a:spcPct val="125000"/>
              </a:lnSpc>
            </a:pPr>
            <a:r>
              <a:rPr lang="en-US" altLang="zh-CN" sz="1600" dirty="0">
                <a:latin typeface="+mn-lt"/>
                <a:ea typeface="+mn-ea"/>
                <a:cs typeface="+mn-ea"/>
                <a:sym typeface="+mn-lt"/>
              </a:rPr>
              <a:t>Classification: TN( TN-C, TN-S,TN-C-S,) </a:t>
            </a:r>
            <a:r>
              <a:rPr lang="zh-CN" altLang="en-US" sz="1600" dirty="0">
                <a:latin typeface="+mn-lt"/>
                <a:ea typeface="+mn-ea"/>
                <a:cs typeface="+mn-ea"/>
                <a:sym typeface="+mn-lt"/>
              </a:rPr>
              <a:t>、</a:t>
            </a:r>
            <a:r>
              <a:rPr lang="en-US" altLang="zh-CN" sz="1600" dirty="0">
                <a:latin typeface="+mn-lt"/>
                <a:ea typeface="+mn-ea"/>
                <a:cs typeface="+mn-ea"/>
                <a:sym typeface="+mn-lt"/>
              </a:rPr>
              <a:t>IT</a:t>
            </a:r>
            <a:r>
              <a:rPr lang="zh-CN" altLang="en-US" sz="1600" dirty="0">
                <a:latin typeface="+mn-lt"/>
                <a:ea typeface="+mn-ea"/>
                <a:cs typeface="+mn-ea"/>
                <a:sym typeface="+mn-lt"/>
              </a:rPr>
              <a:t>、</a:t>
            </a:r>
            <a:r>
              <a:rPr lang="en-US" altLang="zh-CN" sz="1600" dirty="0">
                <a:latin typeface="+mn-lt"/>
                <a:ea typeface="+mn-ea"/>
                <a:cs typeface="+mn-ea"/>
                <a:sym typeface="+mn-lt"/>
              </a:rPr>
              <a:t>TT.</a:t>
            </a:r>
          </a:p>
        </p:txBody>
      </p:sp>
    </p:spTree>
    <p:extLst>
      <p:ext uri="{BB962C8B-B14F-4D97-AF65-F5344CB8AC3E}">
        <p14:creationId xmlns:p14="http://schemas.microsoft.com/office/powerpoint/2010/main" val="361139961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err="1" smtClean="0">
                <a:latin typeface="+mn-lt"/>
                <a:ea typeface="+mn-ea"/>
                <a:cs typeface="+mn-ea"/>
                <a:sym typeface="+mn-lt"/>
              </a:rPr>
              <a:t>Earthing</a:t>
            </a:r>
            <a:r>
              <a:rPr lang="en-US" altLang="zh-CN" dirty="0" smtClean="0">
                <a:latin typeface="+mn-lt"/>
                <a:ea typeface="+mn-ea"/>
                <a:cs typeface="+mn-ea"/>
                <a:sym typeface="+mn-lt"/>
              </a:rPr>
              <a:t> system Introduction - TN (1)</a:t>
            </a:r>
            <a:endParaRPr lang="zh-CN" altLang="en-US" dirty="0">
              <a:latin typeface="+mn-lt"/>
              <a:ea typeface="+mn-ea"/>
              <a:cs typeface="+mn-ea"/>
              <a:sym typeface="+mn-lt"/>
            </a:endParaRPr>
          </a:p>
        </p:txBody>
      </p:sp>
      <p:sp>
        <p:nvSpPr>
          <p:cNvPr id="4" name="文本占位符 3"/>
          <p:cNvSpPr>
            <a:spLocks noGrp="1"/>
          </p:cNvSpPr>
          <p:nvPr>
            <p:ph type="body" sz="quarter" idx="10"/>
          </p:nvPr>
        </p:nvSpPr>
        <p:spPr/>
        <p:txBody>
          <a:bodyPr/>
          <a:lstStyle/>
          <a:p>
            <a:pPr>
              <a:lnSpc>
                <a:spcPct val="130000"/>
              </a:lnSpc>
            </a:pPr>
            <a:r>
              <a:rPr lang="en-US" altLang="zh-CN" sz="1600" dirty="0">
                <a:latin typeface="+mn-lt"/>
                <a:ea typeface="+mn-ea"/>
                <a:cs typeface="+mn-ea"/>
                <a:sym typeface="+mn-lt"/>
              </a:rPr>
              <a:t>Definition</a:t>
            </a:r>
            <a:r>
              <a:rPr lang="zh-CN" altLang="en-US" sz="1600" dirty="0">
                <a:latin typeface="+mn-lt"/>
                <a:ea typeface="+mn-ea"/>
                <a:cs typeface="+mn-ea"/>
                <a:sym typeface="+mn-lt"/>
              </a:rPr>
              <a:t>：</a:t>
            </a:r>
          </a:p>
          <a:p>
            <a:pPr lvl="1">
              <a:lnSpc>
                <a:spcPct val="130000"/>
              </a:lnSpc>
            </a:pPr>
            <a:r>
              <a:rPr lang="en-US" altLang="zh-CN" sz="1400" dirty="0">
                <a:latin typeface="+mn-lt"/>
                <a:ea typeface="+mn-ea"/>
                <a:cs typeface="+mn-ea"/>
                <a:sym typeface="+mn-lt"/>
              </a:rPr>
              <a:t>In a TN </a:t>
            </a:r>
            <a:r>
              <a:rPr lang="en-US" altLang="zh-CN" sz="1400" dirty="0" err="1">
                <a:latin typeface="+mn-lt"/>
                <a:ea typeface="+mn-ea"/>
                <a:cs typeface="+mn-ea"/>
                <a:sym typeface="+mn-lt"/>
              </a:rPr>
              <a:t>earthing</a:t>
            </a:r>
            <a:r>
              <a:rPr lang="en-US" altLang="zh-CN" sz="1400" dirty="0">
                <a:latin typeface="+mn-lt"/>
                <a:ea typeface="+mn-ea"/>
                <a:cs typeface="+mn-ea"/>
                <a:sym typeface="+mn-lt"/>
              </a:rPr>
              <a:t> system, one of the points in the generator or transformer is connected with earth, usually the star point in a three-phase system. The body of the electrical device is connected with earth via this earth connection at the transformer.</a:t>
            </a:r>
          </a:p>
          <a:p>
            <a:pPr>
              <a:lnSpc>
                <a:spcPct val="130000"/>
              </a:lnSpc>
            </a:pPr>
            <a:r>
              <a:rPr lang="en-US" altLang="zh-CN" sz="1600" dirty="0">
                <a:latin typeface="+mn-lt"/>
                <a:ea typeface="+mn-ea"/>
                <a:cs typeface="+mn-ea"/>
                <a:sym typeface="+mn-lt"/>
              </a:rPr>
              <a:t>Classification</a:t>
            </a:r>
            <a:r>
              <a:rPr lang="zh-CN" altLang="en-US" sz="1600" dirty="0">
                <a:latin typeface="+mn-lt"/>
                <a:ea typeface="+mn-ea"/>
                <a:cs typeface="+mn-ea"/>
                <a:sym typeface="+mn-lt"/>
              </a:rPr>
              <a:t>：</a:t>
            </a:r>
          </a:p>
          <a:p>
            <a:pPr lvl="1">
              <a:lnSpc>
                <a:spcPct val="130000"/>
              </a:lnSpc>
            </a:pPr>
            <a:r>
              <a:rPr lang="en-US" altLang="zh-CN" sz="1400" dirty="0">
                <a:latin typeface="+mn-lt"/>
                <a:ea typeface="+mn-ea"/>
                <a:cs typeface="+mn-ea"/>
                <a:sym typeface="+mn-lt"/>
              </a:rPr>
              <a:t>TN−S</a:t>
            </a:r>
            <a:r>
              <a:rPr lang="zh-CN" altLang="en-US" sz="1400" dirty="0">
                <a:latin typeface="+mn-lt"/>
                <a:ea typeface="+mn-ea"/>
                <a:cs typeface="+mn-ea"/>
                <a:sym typeface="+mn-lt"/>
              </a:rPr>
              <a:t>：</a:t>
            </a:r>
            <a:r>
              <a:rPr lang="en-US" altLang="zh-CN" sz="1400" dirty="0">
                <a:latin typeface="+mn-lt"/>
                <a:ea typeface="+mn-ea"/>
                <a:cs typeface="+mn-ea"/>
                <a:sym typeface="+mn-lt"/>
              </a:rPr>
              <a:t>PE and N are separate conductors that are connected together only near the power source. This arrangement is a current standard for most residential and industrial electric systems particularly in Europe.</a:t>
            </a:r>
          </a:p>
          <a:p>
            <a:pPr lvl="1">
              <a:lnSpc>
                <a:spcPct val="130000"/>
              </a:lnSpc>
            </a:pPr>
            <a:r>
              <a:rPr lang="en-US" altLang="zh-CN" sz="1400" dirty="0">
                <a:latin typeface="+mn-lt"/>
                <a:ea typeface="+mn-ea"/>
                <a:cs typeface="+mn-ea"/>
                <a:sym typeface="+mn-lt"/>
              </a:rPr>
              <a:t>TN−C</a:t>
            </a:r>
            <a:r>
              <a:rPr lang="zh-CN" altLang="en-US" sz="1400" dirty="0">
                <a:latin typeface="+mn-lt"/>
                <a:ea typeface="+mn-ea"/>
                <a:cs typeface="+mn-ea"/>
                <a:sym typeface="+mn-lt"/>
              </a:rPr>
              <a:t>：</a:t>
            </a:r>
            <a:r>
              <a:rPr lang="en-US" altLang="zh-CN" sz="1400" dirty="0">
                <a:latin typeface="+mn-lt"/>
                <a:ea typeface="+mn-ea"/>
                <a:cs typeface="+mn-ea"/>
                <a:sym typeface="+mn-lt"/>
              </a:rPr>
              <a:t>combined PEN conductor fulfills the functions of both a PE and an N conductor.</a:t>
            </a:r>
          </a:p>
          <a:p>
            <a:pPr lvl="1">
              <a:lnSpc>
                <a:spcPct val="130000"/>
              </a:lnSpc>
            </a:pPr>
            <a:r>
              <a:rPr lang="en-US" altLang="zh-CN" sz="1400" dirty="0">
                <a:latin typeface="+mn-lt"/>
                <a:ea typeface="+mn-ea"/>
                <a:cs typeface="+mn-ea"/>
                <a:sym typeface="+mn-lt"/>
              </a:rPr>
              <a:t>TN−C−S</a:t>
            </a:r>
            <a:r>
              <a:rPr lang="zh-CN" altLang="en-US" sz="1400" dirty="0">
                <a:latin typeface="+mn-lt"/>
                <a:ea typeface="+mn-ea"/>
                <a:cs typeface="+mn-ea"/>
                <a:sym typeface="+mn-lt"/>
              </a:rPr>
              <a:t>：</a:t>
            </a:r>
            <a:r>
              <a:rPr lang="en-US" altLang="zh-CN" sz="1400" dirty="0">
                <a:latin typeface="+mn-lt"/>
                <a:ea typeface="+mn-ea"/>
                <a:cs typeface="+mn-ea"/>
                <a:sym typeface="+mn-lt"/>
              </a:rPr>
              <a:t>combined PEN conductor from transformer to building distribution point, but separate PE and N conductors in fixed indoor wiring and flexible power cords.</a:t>
            </a:r>
          </a:p>
          <a:p>
            <a:pPr>
              <a:lnSpc>
                <a:spcPct val="130000"/>
              </a:lnSpc>
            </a:pPr>
            <a:endParaRPr lang="en-US" altLang="zh-CN" sz="1600" dirty="0">
              <a:latin typeface="+mn-lt"/>
              <a:ea typeface="+mn-ea"/>
              <a:cs typeface="+mn-ea"/>
              <a:sym typeface="+mn-lt"/>
            </a:endParaRPr>
          </a:p>
        </p:txBody>
      </p:sp>
    </p:spTree>
    <p:extLst>
      <p:ext uri="{BB962C8B-B14F-4D97-AF65-F5344CB8AC3E}">
        <p14:creationId xmlns:p14="http://schemas.microsoft.com/office/powerpoint/2010/main" val="146417692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err="1">
                <a:latin typeface="+mn-lt"/>
                <a:ea typeface="+mn-ea"/>
                <a:cs typeface="+mn-ea"/>
                <a:sym typeface="+mn-lt"/>
              </a:rPr>
              <a:t>Earthing</a:t>
            </a:r>
            <a:r>
              <a:rPr lang="en-US" altLang="zh-CN" dirty="0">
                <a:latin typeface="+mn-lt"/>
                <a:ea typeface="+mn-ea"/>
                <a:cs typeface="+mn-ea"/>
                <a:sym typeface="+mn-lt"/>
              </a:rPr>
              <a:t> system </a:t>
            </a:r>
            <a:r>
              <a:rPr lang="en-US" altLang="zh-CN" dirty="0" smtClean="0">
                <a:latin typeface="+mn-lt"/>
                <a:ea typeface="+mn-ea"/>
                <a:cs typeface="+mn-ea"/>
                <a:sym typeface="+mn-lt"/>
              </a:rPr>
              <a:t>Introduction - TN (2)</a:t>
            </a:r>
            <a:endParaRPr lang="zh-CN" altLang="en-US" dirty="0">
              <a:latin typeface="+mn-lt"/>
              <a:ea typeface="+mn-ea"/>
              <a:cs typeface="+mn-ea"/>
              <a:sym typeface="+mn-lt"/>
            </a:endParaRPr>
          </a:p>
        </p:txBody>
      </p:sp>
      <p:pic>
        <p:nvPicPr>
          <p:cNvPr id="6" name="图片 5"/>
          <p:cNvPicPr>
            <a:picLocks noChangeAspect="1"/>
          </p:cNvPicPr>
          <p:nvPr/>
        </p:nvPicPr>
        <p:blipFill>
          <a:blip r:embed="rId3" cstate="print"/>
          <a:stretch>
            <a:fillRect/>
          </a:stretch>
        </p:blipFill>
        <p:spPr>
          <a:xfrm>
            <a:off x="7069937" y="3716338"/>
            <a:ext cx="2844316" cy="2504358"/>
          </a:xfrm>
          <a:prstGeom prst="rect">
            <a:avLst/>
          </a:prstGeom>
          <a:ln>
            <a:noFill/>
          </a:ln>
          <a:effectLst>
            <a:outerShdw blurRad="292100" dist="139700" dir="2700000" algn="tl" rotWithShape="0">
              <a:srgbClr val="333333">
                <a:alpha val="65000"/>
              </a:srgbClr>
            </a:outerShdw>
          </a:effectLst>
        </p:spPr>
      </p:pic>
      <p:pic>
        <p:nvPicPr>
          <p:cNvPr id="7" name="图片 6"/>
          <p:cNvPicPr>
            <a:picLocks noChangeAspect="1"/>
          </p:cNvPicPr>
          <p:nvPr/>
        </p:nvPicPr>
        <p:blipFill>
          <a:blip r:embed="rId4" cstate="print"/>
          <a:stretch>
            <a:fillRect/>
          </a:stretch>
        </p:blipFill>
        <p:spPr>
          <a:xfrm>
            <a:off x="4857750" y="1501309"/>
            <a:ext cx="2476500" cy="2095500"/>
          </a:xfrm>
          <a:prstGeom prst="rect">
            <a:avLst/>
          </a:prstGeom>
          <a:ln>
            <a:noFill/>
          </a:ln>
          <a:effectLst>
            <a:outerShdw blurRad="292100" dist="139700" dir="2700000" algn="tl" rotWithShape="0">
              <a:srgbClr val="333333">
                <a:alpha val="65000"/>
              </a:srgbClr>
            </a:outerShdw>
          </a:effectLst>
        </p:spPr>
      </p:pic>
      <p:pic>
        <p:nvPicPr>
          <p:cNvPr id="8" name="图片 7"/>
          <p:cNvPicPr>
            <a:picLocks noChangeAspect="1"/>
          </p:cNvPicPr>
          <p:nvPr/>
        </p:nvPicPr>
        <p:blipFill>
          <a:blip r:embed="rId5" cstate="print"/>
          <a:stretch>
            <a:fillRect/>
          </a:stretch>
        </p:blipFill>
        <p:spPr>
          <a:xfrm>
            <a:off x="2567609" y="3842406"/>
            <a:ext cx="2623195" cy="2270671"/>
          </a:xfrm>
          <a:prstGeom prst="rect">
            <a:avLst/>
          </a:prstGeom>
          <a:ln>
            <a:noFill/>
          </a:ln>
          <a:effectLst>
            <a:outerShdw blurRad="292100" dist="139700" dir="2700000" algn="tl" rotWithShape="0">
              <a:srgbClr val="333333">
                <a:alpha val="65000"/>
              </a:srgbClr>
            </a:outerShdw>
          </a:effectLst>
        </p:spPr>
      </p:pic>
      <p:sp>
        <p:nvSpPr>
          <p:cNvPr id="9" name="矩形 8"/>
          <p:cNvSpPr/>
          <p:nvPr/>
        </p:nvSpPr>
        <p:spPr>
          <a:xfrm>
            <a:off x="3225765" y="3332978"/>
            <a:ext cx="705642" cy="369332"/>
          </a:xfrm>
          <a:prstGeom prst="rect">
            <a:avLst/>
          </a:prstGeom>
        </p:spPr>
        <p:txBody>
          <a:bodyPr wrap="none">
            <a:spAutoFit/>
          </a:bodyPr>
          <a:lstStyle/>
          <a:p>
            <a:r>
              <a:rPr lang="en-US" altLang="zh-CN" b="1" dirty="0">
                <a:solidFill>
                  <a:srgbClr val="000000"/>
                </a:solidFill>
                <a:cs typeface="+mn-ea"/>
                <a:sym typeface="+mn-lt"/>
              </a:rPr>
              <a:t>TN-S</a:t>
            </a:r>
            <a:endParaRPr lang="zh-CN" altLang="en-US" dirty="0">
              <a:cs typeface="+mn-ea"/>
              <a:sym typeface="+mn-lt"/>
            </a:endParaRPr>
          </a:p>
        </p:txBody>
      </p:sp>
      <p:sp>
        <p:nvSpPr>
          <p:cNvPr id="10" name="矩形 9"/>
          <p:cNvSpPr/>
          <p:nvPr/>
        </p:nvSpPr>
        <p:spPr>
          <a:xfrm>
            <a:off x="5627841" y="3842405"/>
            <a:ext cx="938077" cy="369332"/>
          </a:xfrm>
          <a:prstGeom prst="rect">
            <a:avLst/>
          </a:prstGeom>
        </p:spPr>
        <p:txBody>
          <a:bodyPr wrap="none">
            <a:spAutoFit/>
          </a:bodyPr>
          <a:lstStyle/>
          <a:p>
            <a:r>
              <a:rPr lang="en-US" altLang="zh-CN" b="1" dirty="0">
                <a:solidFill>
                  <a:srgbClr val="000000"/>
                </a:solidFill>
                <a:cs typeface="+mn-ea"/>
                <a:sym typeface="+mn-lt"/>
              </a:rPr>
              <a:t>TN-C-S</a:t>
            </a:r>
            <a:endParaRPr lang="zh-CN" altLang="en-US" dirty="0">
              <a:cs typeface="+mn-ea"/>
              <a:sym typeface="+mn-lt"/>
            </a:endParaRPr>
          </a:p>
        </p:txBody>
      </p:sp>
      <p:sp>
        <p:nvSpPr>
          <p:cNvPr id="11" name="矩形 10"/>
          <p:cNvSpPr/>
          <p:nvPr/>
        </p:nvSpPr>
        <p:spPr>
          <a:xfrm>
            <a:off x="8161492" y="3325931"/>
            <a:ext cx="723275" cy="369332"/>
          </a:xfrm>
          <a:prstGeom prst="rect">
            <a:avLst/>
          </a:prstGeom>
        </p:spPr>
        <p:txBody>
          <a:bodyPr wrap="none">
            <a:spAutoFit/>
          </a:bodyPr>
          <a:lstStyle/>
          <a:p>
            <a:r>
              <a:rPr lang="en-US" altLang="zh-CN" b="1" dirty="0">
                <a:solidFill>
                  <a:srgbClr val="000000"/>
                </a:solidFill>
                <a:cs typeface="+mn-ea"/>
                <a:sym typeface="+mn-lt"/>
              </a:rPr>
              <a:t>TN-C</a:t>
            </a:r>
            <a:endParaRPr lang="zh-CN" altLang="en-US" dirty="0">
              <a:cs typeface="+mn-ea"/>
              <a:sym typeface="+mn-lt"/>
            </a:endParaRPr>
          </a:p>
        </p:txBody>
      </p:sp>
    </p:spTree>
    <p:extLst>
      <p:ext uri="{BB962C8B-B14F-4D97-AF65-F5344CB8AC3E}">
        <p14:creationId xmlns:p14="http://schemas.microsoft.com/office/powerpoint/2010/main" val="26114439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err="1" smtClean="0">
                <a:latin typeface="+mn-lt"/>
                <a:ea typeface="+mn-ea"/>
                <a:cs typeface="+mn-ea"/>
                <a:sym typeface="+mn-lt"/>
              </a:rPr>
              <a:t>Earthing</a:t>
            </a:r>
            <a:r>
              <a:rPr lang="en-US" altLang="zh-CN" dirty="0" smtClean="0">
                <a:latin typeface="+mn-lt"/>
                <a:ea typeface="+mn-ea"/>
                <a:cs typeface="+mn-ea"/>
                <a:sym typeface="+mn-lt"/>
              </a:rPr>
              <a:t> system Introduction - TT</a:t>
            </a:r>
            <a:endParaRPr lang="zh-CN" altLang="en-US" dirty="0">
              <a:latin typeface="+mn-lt"/>
              <a:ea typeface="+mn-ea"/>
              <a:cs typeface="+mn-ea"/>
              <a:sym typeface="+mn-lt"/>
            </a:endParaRPr>
          </a:p>
        </p:txBody>
      </p:sp>
      <p:sp>
        <p:nvSpPr>
          <p:cNvPr id="4" name="文本占位符 3"/>
          <p:cNvSpPr>
            <a:spLocks noGrp="1"/>
          </p:cNvSpPr>
          <p:nvPr>
            <p:ph type="body" sz="quarter" idx="10"/>
          </p:nvPr>
        </p:nvSpPr>
        <p:spPr/>
        <p:txBody>
          <a:bodyPr/>
          <a:lstStyle/>
          <a:p>
            <a:r>
              <a:rPr lang="en-US" altLang="zh-CN" sz="1800" dirty="0">
                <a:latin typeface="+mn-lt"/>
                <a:ea typeface="+mn-ea"/>
                <a:cs typeface="+mn-ea"/>
                <a:sym typeface="+mn-lt"/>
              </a:rPr>
              <a:t>Definition</a:t>
            </a:r>
            <a:r>
              <a:rPr lang="zh-CN" altLang="en-US" sz="1800" dirty="0">
                <a:latin typeface="+mn-lt"/>
                <a:ea typeface="+mn-ea"/>
                <a:cs typeface="+mn-ea"/>
                <a:sym typeface="+mn-lt"/>
              </a:rPr>
              <a:t>：</a:t>
            </a:r>
            <a:endParaRPr lang="en-US" altLang="zh-CN" sz="1800" dirty="0">
              <a:latin typeface="+mn-lt"/>
              <a:ea typeface="+mn-ea"/>
              <a:cs typeface="+mn-ea"/>
              <a:sym typeface="+mn-lt"/>
            </a:endParaRPr>
          </a:p>
          <a:p>
            <a:pPr lvl="1"/>
            <a:r>
              <a:rPr lang="en-US" altLang="zh-CN" sz="1600" dirty="0">
                <a:latin typeface="+mn-lt"/>
                <a:ea typeface="+mn-ea"/>
                <a:cs typeface="+mn-ea"/>
                <a:sym typeface="+mn-lt"/>
              </a:rPr>
              <a:t>The TT system : Technique for the protection of persons: the exposed conductive parts are earthed and residual current devices (RCDs) are used.</a:t>
            </a:r>
          </a:p>
          <a:p>
            <a:pPr lvl="1"/>
            <a:r>
              <a:rPr lang="en-US" altLang="zh-CN" sz="1600" dirty="0">
                <a:latin typeface="+mn-lt"/>
                <a:ea typeface="+mn-ea"/>
                <a:cs typeface="+mn-ea"/>
                <a:sym typeface="+mn-lt"/>
              </a:rPr>
              <a:t>Operating technique: interruption for the first insulation fault.</a:t>
            </a:r>
          </a:p>
        </p:txBody>
      </p:sp>
      <p:pic>
        <p:nvPicPr>
          <p:cNvPr id="2" name="图片 1"/>
          <p:cNvPicPr>
            <a:picLocks noChangeAspect="1"/>
          </p:cNvPicPr>
          <p:nvPr/>
        </p:nvPicPr>
        <p:blipFill>
          <a:blip r:embed="rId3" cstate="print"/>
          <a:stretch>
            <a:fillRect/>
          </a:stretch>
        </p:blipFill>
        <p:spPr>
          <a:xfrm>
            <a:off x="2883136" y="3284984"/>
            <a:ext cx="6425729" cy="248780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764474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err="1" smtClean="0">
                <a:latin typeface="+mn-lt"/>
                <a:ea typeface="+mn-ea"/>
                <a:cs typeface="+mn-ea"/>
                <a:sym typeface="+mn-lt"/>
              </a:rPr>
              <a:t>Earthing</a:t>
            </a:r>
            <a:r>
              <a:rPr lang="en-US" altLang="zh-CN" dirty="0" smtClean="0">
                <a:latin typeface="+mn-lt"/>
                <a:ea typeface="+mn-ea"/>
                <a:cs typeface="+mn-ea"/>
                <a:sym typeface="+mn-lt"/>
              </a:rPr>
              <a:t> system Introduction - IT</a:t>
            </a:r>
            <a:endParaRPr lang="zh-CN" altLang="en-US" dirty="0">
              <a:latin typeface="+mn-lt"/>
              <a:ea typeface="+mn-ea"/>
              <a:cs typeface="+mn-ea"/>
              <a:sym typeface="+mn-lt"/>
            </a:endParaRPr>
          </a:p>
        </p:txBody>
      </p:sp>
      <p:sp>
        <p:nvSpPr>
          <p:cNvPr id="4" name="文本占位符 3"/>
          <p:cNvSpPr>
            <a:spLocks noGrp="1"/>
          </p:cNvSpPr>
          <p:nvPr>
            <p:ph type="body" sz="quarter" idx="10"/>
          </p:nvPr>
        </p:nvSpPr>
        <p:spPr/>
        <p:txBody>
          <a:bodyPr/>
          <a:lstStyle/>
          <a:p>
            <a:r>
              <a:rPr lang="en-US" altLang="zh-CN" sz="1800" dirty="0">
                <a:latin typeface="+mn-lt"/>
                <a:ea typeface="+mn-ea"/>
                <a:cs typeface="+mn-ea"/>
                <a:sym typeface="+mn-lt"/>
              </a:rPr>
              <a:t>Definition</a:t>
            </a:r>
            <a:r>
              <a:rPr lang="zh-CN" altLang="en-US" sz="1800" dirty="0">
                <a:latin typeface="+mn-lt"/>
                <a:ea typeface="+mn-ea"/>
                <a:cs typeface="+mn-ea"/>
                <a:sym typeface="+mn-lt"/>
              </a:rPr>
              <a:t>：</a:t>
            </a:r>
            <a:endParaRPr lang="en-US" altLang="zh-CN" sz="1800" dirty="0">
              <a:latin typeface="+mn-lt"/>
              <a:ea typeface="+mn-ea"/>
              <a:cs typeface="+mn-ea"/>
              <a:sym typeface="+mn-lt"/>
            </a:endParaRPr>
          </a:p>
          <a:p>
            <a:pPr lvl="1"/>
            <a:r>
              <a:rPr lang="en-US" altLang="zh-CN" sz="1600" dirty="0">
                <a:latin typeface="+mn-lt"/>
                <a:ea typeface="+mn-ea"/>
                <a:cs typeface="+mn-ea"/>
                <a:sym typeface="+mn-lt"/>
              </a:rPr>
              <a:t>In an IT network, the electrical distribution system has no connection to earth at all, or it has only a high impedance connection.</a:t>
            </a:r>
          </a:p>
        </p:txBody>
      </p:sp>
      <p:pic>
        <p:nvPicPr>
          <p:cNvPr id="5" name="图片 4"/>
          <p:cNvPicPr>
            <a:picLocks noChangeAspect="1"/>
          </p:cNvPicPr>
          <p:nvPr/>
        </p:nvPicPr>
        <p:blipFill>
          <a:blip r:embed="rId3" cstate="print"/>
          <a:stretch>
            <a:fillRect/>
          </a:stretch>
        </p:blipFill>
        <p:spPr>
          <a:xfrm>
            <a:off x="2899610" y="2682034"/>
            <a:ext cx="6186300" cy="24122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33688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r>
              <a:rPr lang="en-US">
                <a:latin typeface="+mn-lt"/>
                <a:ea typeface="+mn-ea"/>
                <a:cs typeface="+mn-ea"/>
                <a:sym typeface="+mn-lt"/>
              </a:rPr>
              <a:t>What Is Power Distribution?</a:t>
            </a:r>
          </a:p>
        </p:txBody>
      </p:sp>
      <p:sp>
        <p:nvSpPr>
          <p:cNvPr id="12292" name="Rectangle 10"/>
          <p:cNvSpPr>
            <a:spLocks noChangeArrowheads="1"/>
          </p:cNvSpPr>
          <p:nvPr/>
        </p:nvSpPr>
        <p:spPr bwMode="gray">
          <a:xfrm>
            <a:off x="2261155" y="4761148"/>
            <a:ext cx="1691677" cy="1001946"/>
          </a:xfrm>
          <a:prstGeom prst="rect">
            <a:avLst/>
          </a:prstGeom>
          <a:noFill/>
          <a:ln w="28575" algn="ctr">
            <a:noFill/>
            <a:miter lim="800000"/>
            <a:headEnd/>
            <a:tailEnd/>
          </a:ln>
        </p:spPr>
        <p:txBody>
          <a:bodyPr lIns="78341" tIns="39170" rIns="78341" bIns="39170"/>
          <a:lstStyle/>
          <a:p>
            <a:pPr algn="ctr" defTabSz="784093">
              <a:buClr>
                <a:schemeClr val="bg1">
                  <a:lumMod val="50000"/>
                </a:schemeClr>
              </a:buClr>
              <a:buSzPct val="60000"/>
              <a:tabLst>
                <a:tab pos="880914" algn="l"/>
                <a:tab pos="1468189" algn="l"/>
              </a:tabLst>
            </a:pPr>
            <a:r>
              <a:rPr lang="en-US" sz="1400" dirty="0">
                <a:cs typeface="+mn-ea"/>
                <a:sym typeface="+mn-lt"/>
              </a:rPr>
              <a:t>Electrical system</a:t>
            </a:r>
          </a:p>
          <a:p>
            <a:pPr algn="ctr" defTabSz="784093">
              <a:buClr>
                <a:schemeClr val="bg1">
                  <a:lumMod val="50000"/>
                </a:schemeClr>
              </a:buClr>
              <a:buSzPct val="60000"/>
              <a:tabLst>
                <a:tab pos="880914" algn="l"/>
                <a:tab pos="1468189" algn="l"/>
              </a:tabLst>
            </a:pPr>
            <a:r>
              <a:rPr lang="en-US" sz="1400" dirty="0">
                <a:cs typeface="+mn-ea"/>
                <a:sym typeface="+mn-lt"/>
              </a:rPr>
              <a:t>Low-voltage (LV) electrical equipment</a:t>
            </a:r>
          </a:p>
        </p:txBody>
      </p:sp>
      <p:sp>
        <p:nvSpPr>
          <p:cNvPr id="12293" name="AutoShape 12"/>
          <p:cNvSpPr>
            <a:spLocks noChangeArrowheads="1"/>
          </p:cNvSpPr>
          <p:nvPr/>
        </p:nvSpPr>
        <p:spPr bwMode="auto">
          <a:xfrm>
            <a:off x="2260642" y="4725144"/>
            <a:ext cx="1692189" cy="982820"/>
          </a:xfrm>
          <a:prstGeom prst="foldedCorner">
            <a:avLst>
              <a:gd name="adj" fmla="val 0"/>
            </a:avLst>
          </a:prstGeom>
          <a:noFill/>
          <a:ln w="28575">
            <a:solidFill>
              <a:srgbClr val="00537C"/>
            </a:solidFill>
            <a:round/>
            <a:headEnd/>
            <a:tailEnd/>
          </a:ln>
        </p:spPr>
        <p:txBody>
          <a:bodyPr wrap="none" lIns="91423" tIns="45712" rIns="91423" bIns="45712" anchor="ctr"/>
          <a:lstStyle/>
          <a:p>
            <a:pPr marL="285750" indent="-285750" algn="ctr">
              <a:buClr>
                <a:schemeClr val="bg1">
                  <a:lumMod val="50000"/>
                </a:schemeClr>
              </a:buClr>
              <a:buSzPct val="60000"/>
              <a:buFont typeface="Wingdings" panose="05000000000000000000" pitchFamily="2" charset="2"/>
              <a:buChar char="l"/>
            </a:pPr>
            <a:endParaRPr lang="zh-CN" altLang="zh-CN">
              <a:cs typeface="+mn-ea"/>
              <a:sym typeface="+mn-lt"/>
            </a:endParaRPr>
          </a:p>
        </p:txBody>
      </p:sp>
      <p:sp>
        <p:nvSpPr>
          <p:cNvPr id="12295" name="Oval 21"/>
          <p:cNvSpPr>
            <a:spLocks noChangeArrowheads="1"/>
          </p:cNvSpPr>
          <p:nvPr/>
        </p:nvSpPr>
        <p:spPr bwMode="gray">
          <a:xfrm>
            <a:off x="2617249" y="4417720"/>
            <a:ext cx="979488" cy="211075"/>
          </a:xfrm>
          <a:prstGeom prst="ellipse">
            <a:avLst/>
          </a:prstGeom>
          <a:gradFill rotWithShape="1">
            <a:gsLst>
              <a:gs pos="0">
                <a:srgbClr val="969696"/>
              </a:gs>
              <a:gs pos="100000">
                <a:srgbClr val="ECF4F6"/>
              </a:gs>
            </a:gsLst>
            <a:path path="shape">
              <a:fillToRect l="50000" t="50000" r="50000" b="50000"/>
            </a:path>
          </a:gradFill>
          <a:ln w="9525">
            <a:noFill/>
            <a:round/>
            <a:headEnd/>
            <a:tailEnd/>
          </a:ln>
        </p:spPr>
        <p:txBody>
          <a:bodyPr wrap="none" lIns="78341" tIns="39170" rIns="78341" bIns="39170" anchor="ctr"/>
          <a:lstStyle/>
          <a:p>
            <a:pPr marL="285750" indent="-285750" defTabSz="784093">
              <a:buClr>
                <a:schemeClr val="bg1">
                  <a:lumMod val="50000"/>
                </a:schemeClr>
              </a:buClr>
              <a:buSzPct val="60000"/>
              <a:buFont typeface="Wingdings" panose="05000000000000000000" pitchFamily="2" charset="2"/>
              <a:buChar char="l"/>
            </a:pPr>
            <a:endParaRPr lang="zh-CN" altLang="zh-CN" sz="1400" dirty="0">
              <a:cs typeface="+mn-ea"/>
              <a:sym typeface="+mn-lt"/>
            </a:endParaRPr>
          </a:p>
        </p:txBody>
      </p:sp>
      <p:sp>
        <p:nvSpPr>
          <p:cNvPr id="12296" name="Oval 24"/>
          <p:cNvSpPr>
            <a:spLocks noChangeArrowheads="1"/>
          </p:cNvSpPr>
          <p:nvPr/>
        </p:nvSpPr>
        <p:spPr bwMode="auto">
          <a:xfrm>
            <a:off x="2494218" y="3284582"/>
            <a:ext cx="1225550" cy="1050612"/>
          </a:xfrm>
          <a:prstGeom prst="ellipse">
            <a:avLst/>
          </a:prstGeom>
          <a:gradFill rotWithShape="0">
            <a:gsLst>
              <a:gs pos="0">
                <a:srgbClr val="535E6C"/>
              </a:gs>
              <a:gs pos="100000">
                <a:srgbClr val="B3CBE9"/>
              </a:gs>
            </a:gsLst>
            <a:lin ang="2700000" scaled="1"/>
          </a:gradFill>
          <a:ln w="28575" algn="ctr">
            <a:solidFill>
              <a:srgbClr val="4E70A2"/>
            </a:solidFill>
            <a:round/>
            <a:headEnd/>
            <a:tailEnd/>
          </a:ln>
        </p:spPr>
        <p:txBody>
          <a:bodyPr wrap="none" lIns="91423" tIns="45712" rIns="91423" bIns="45712" anchor="ctr"/>
          <a:lstStyle/>
          <a:p>
            <a:pPr algn="ctr">
              <a:buNone/>
            </a:pPr>
            <a:endParaRPr lang="zh-CN" altLang="zh-CN" sz="857">
              <a:cs typeface="+mn-ea"/>
              <a:sym typeface="+mn-lt"/>
            </a:endParaRPr>
          </a:p>
        </p:txBody>
      </p:sp>
      <p:pic>
        <p:nvPicPr>
          <p:cNvPr id="12297" name="Picture 25" descr="guang8"/>
          <p:cNvPicPr>
            <a:picLocks noChangeAspect="1" noChangeArrowheads="1"/>
          </p:cNvPicPr>
          <p:nvPr/>
        </p:nvPicPr>
        <p:blipFill>
          <a:blip r:embed="rId3" cstate="print"/>
          <a:srcRect/>
          <a:stretch>
            <a:fillRect/>
          </a:stretch>
        </p:blipFill>
        <p:spPr bwMode="auto">
          <a:xfrm>
            <a:off x="2709864" y="3327430"/>
            <a:ext cx="850900" cy="601484"/>
          </a:xfrm>
          <a:prstGeom prst="rect">
            <a:avLst/>
          </a:prstGeom>
          <a:noFill/>
          <a:ln w="9525">
            <a:noFill/>
            <a:miter lim="800000"/>
            <a:headEnd/>
            <a:tailEnd/>
          </a:ln>
        </p:spPr>
      </p:pic>
      <p:pic>
        <p:nvPicPr>
          <p:cNvPr id="12300" name="Picture 30" descr="Picture1"/>
          <p:cNvPicPr>
            <a:picLocks noChangeAspect="1" noChangeArrowheads="1"/>
          </p:cNvPicPr>
          <p:nvPr/>
        </p:nvPicPr>
        <p:blipFill>
          <a:blip r:embed="rId4" cstate="print"/>
          <a:srcRect/>
          <a:stretch>
            <a:fillRect/>
          </a:stretch>
        </p:blipFill>
        <p:spPr bwMode="gray">
          <a:xfrm>
            <a:off x="2849681" y="3259243"/>
            <a:ext cx="738188" cy="679248"/>
          </a:xfrm>
          <a:prstGeom prst="rect">
            <a:avLst/>
          </a:prstGeom>
          <a:noFill/>
          <a:ln w="9525">
            <a:noFill/>
            <a:miter lim="800000"/>
            <a:headEnd/>
            <a:tailEnd/>
          </a:ln>
        </p:spPr>
      </p:pic>
      <p:sp>
        <p:nvSpPr>
          <p:cNvPr id="12301" name="Text Box 31"/>
          <p:cNvSpPr txBox="1">
            <a:spLocks noChangeArrowheads="1"/>
          </p:cNvSpPr>
          <p:nvPr/>
        </p:nvSpPr>
        <p:spPr bwMode="gray">
          <a:xfrm>
            <a:off x="2623675" y="3662614"/>
            <a:ext cx="966126" cy="294549"/>
          </a:xfrm>
          <a:prstGeom prst="rect">
            <a:avLst/>
          </a:prstGeom>
          <a:noFill/>
          <a:ln w="9525" algn="ctr">
            <a:noFill/>
            <a:miter lim="800000"/>
            <a:headEnd/>
            <a:tailEnd/>
          </a:ln>
        </p:spPr>
        <p:txBody>
          <a:bodyPr wrap="none" lIns="78341" tIns="39170" rIns="78341" bIns="39170">
            <a:spAutoFit/>
          </a:bodyPr>
          <a:lstStyle/>
          <a:p>
            <a:pPr algn="ctr" defTabSz="784093"/>
            <a:r>
              <a:rPr lang="en-US" sz="1400" b="1" dirty="0">
                <a:solidFill>
                  <a:srgbClr val="080808"/>
                </a:solidFill>
                <a:cs typeface="+mn-ea"/>
                <a:sym typeface="+mn-lt"/>
              </a:rPr>
              <a:t>Definition</a:t>
            </a:r>
          </a:p>
        </p:txBody>
      </p:sp>
      <p:sp>
        <p:nvSpPr>
          <p:cNvPr id="12303" name="Oval 45"/>
          <p:cNvSpPr>
            <a:spLocks noChangeArrowheads="1"/>
          </p:cNvSpPr>
          <p:nvPr/>
        </p:nvSpPr>
        <p:spPr bwMode="gray">
          <a:xfrm>
            <a:off x="8672439" y="4417720"/>
            <a:ext cx="977900" cy="211075"/>
          </a:xfrm>
          <a:prstGeom prst="ellipse">
            <a:avLst/>
          </a:prstGeom>
          <a:gradFill rotWithShape="1">
            <a:gsLst>
              <a:gs pos="0">
                <a:srgbClr val="969696"/>
              </a:gs>
              <a:gs pos="100000">
                <a:srgbClr val="ECF4F6"/>
              </a:gs>
            </a:gsLst>
            <a:path path="shape">
              <a:fillToRect l="50000" t="50000" r="50000" b="50000"/>
            </a:path>
          </a:gradFill>
          <a:ln w="9525">
            <a:noFill/>
            <a:round/>
            <a:headEnd/>
            <a:tailEnd/>
          </a:ln>
        </p:spPr>
        <p:txBody>
          <a:bodyPr wrap="none" lIns="78341" tIns="39170" rIns="78341" bIns="39170" anchor="ctr"/>
          <a:lstStyle/>
          <a:p>
            <a:pPr marL="285750" indent="-285750" defTabSz="784093">
              <a:buClr>
                <a:schemeClr val="bg1">
                  <a:lumMod val="50000"/>
                </a:schemeClr>
              </a:buClr>
              <a:buSzPct val="60000"/>
              <a:buFont typeface="Wingdings" panose="05000000000000000000" pitchFamily="2" charset="2"/>
              <a:buChar char="l"/>
            </a:pPr>
            <a:endParaRPr lang="zh-CN" altLang="zh-CN" sz="1400" dirty="0">
              <a:cs typeface="+mn-ea"/>
              <a:sym typeface="+mn-lt"/>
            </a:endParaRPr>
          </a:p>
        </p:txBody>
      </p:sp>
      <p:sp>
        <p:nvSpPr>
          <p:cNvPr id="12304" name="Oval 46"/>
          <p:cNvSpPr>
            <a:spLocks noChangeArrowheads="1"/>
          </p:cNvSpPr>
          <p:nvPr/>
        </p:nvSpPr>
        <p:spPr bwMode="gray">
          <a:xfrm>
            <a:off x="8497020" y="3189361"/>
            <a:ext cx="1328738" cy="1102983"/>
          </a:xfrm>
          <a:prstGeom prst="ellipse">
            <a:avLst/>
          </a:prstGeom>
          <a:solidFill>
            <a:srgbClr val="99CC00">
              <a:alpha val="85097"/>
            </a:srgbClr>
          </a:solidFill>
          <a:ln w="28575" algn="ctr">
            <a:solidFill>
              <a:srgbClr val="205A60"/>
            </a:solidFill>
            <a:round/>
            <a:headEnd/>
            <a:tailEnd/>
          </a:ln>
        </p:spPr>
        <p:txBody>
          <a:bodyPr wrap="none" lIns="78341" tIns="39170" rIns="78341" bIns="39170" anchor="ctr"/>
          <a:lstStyle/>
          <a:p>
            <a:pPr defTabSz="784093"/>
            <a:endParaRPr lang="zh-CN" altLang="zh-CN" sz="857" dirty="0">
              <a:cs typeface="+mn-ea"/>
              <a:sym typeface="+mn-lt"/>
            </a:endParaRPr>
          </a:p>
        </p:txBody>
      </p:sp>
      <p:pic>
        <p:nvPicPr>
          <p:cNvPr id="12305" name="Picture 47" descr="guang8"/>
          <p:cNvPicPr>
            <a:picLocks noChangeAspect="1" noChangeArrowheads="1"/>
          </p:cNvPicPr>
          <p:nvPr/>
        </p:nvPicPr>
        <p:blipFill>
          <a:blip r:embed="rId3" cstate="print"/>
          <a:srcRect/>
          <a:stretch>
            <a:fillRect/>
          </a:stretch>
        </p:blipFill>
        <p:spPr bwMode="auto">
          <a:xfrm>
            <a:off x="8702677" y="3263950"/>
            <a:ext cx="849313" cy="604658"/>
          </a:xfrm>
          <a:prstGeom prst="rect">
            <a:avLst/>
          </a:prstGeom>
          <a:noFill/>
          <a:ln w="9525">
            <a:noFill/>
            <a:miter lim="800000"/>
            <a:headEnd/>
            <a:tailEnd/>
          </a:ln>
        </p:spPr>
      </p:pic>
      <p:sp>
        <p:nvSpPr>
          <p:cNvPr id="12306" name="Text Box 48"/>
          <p:cNvSpPr txBox="1">
            <a:spLocks noChangeArrowheads="1"/>
          </p:cNvSpPr>
          <p:nvPr/>
        </p:nvSpPr>
        <p:spPr bwMode="gray">
          <a:xfrm>
            <a:off x="8439151" y="3593578"/>
            <a:ext cx="1328737" cy="294549"/>
          </a:xfrm>
          <a:prstGeom prst="rect">
            <a:avLst/>
          </a:prstGeom>
          <a:noFill/>
          <a:ln w="9525" algn="ctr">
            <a:noFill/>
            <a:miter lim="800000"/>
            <a:headEnd/>
            <a:tailEnd/>
          </a:ln>
        </p:spPr>
        <p:txBody>
          <a:bodyPr wrap="square" lIns="78341" tIns="39170" rIns="78341" bIns="39170">
            <a:spAutoFit/>
          </a:bodyPr>
          <a:lstStyle/>
          <a:p>
            <a:pPr algn="ctr" defTabSz="784093"/>
            <a:r>
              <a:rPr lang="en-US" sz="1400" b="1" dirty="0">
                <a:solidFill>
                  <a:srgbClr val="080808"/>
                </a:solidFill>
                <a:cs typeface="+mn-ea"/>
                <a:sym typeface="+mn-lt"/>
              </a:rPr>
              <a:t>Requirement</a:t>
            </a:r>
          </a:p>
        </p:txBody>
      </p:sp>
      <p:sp>
        <p:nvSpPr>
          <p:cNvPr id="12307" name="Oval 49"/>
          <p:cNvSpPr>
            <a:spLocks noChangeArrowheads="1"/>
          </p:cNvSpPr>
          <p:nvPr/>
        </p:nvSpPr>
        <p:spPr bwMode="gray">
          <a:xfrm>
            <a:off x="5603398" y="4432690"/>
            <a:ext cx="977900" cy="211075"/>
          </a:xfrm>
          <a:prstGeom prst="ellipse">
            <a:avLst/>
          </a:prstGeom>
          <a:gradFill rotWithShape="1">
            <a:gsLst>
              <a:gs pos="0">
                <a:srgbClr val="969696"/>
              </a:gs>
              <a:gs pos="100000">
                <a:srgbClr val="ECF4F6"/>
              </a:gs>
            </a:gsLst>
            <a:path path="shape">
              <a:fillToRect l="50000" t="50000" r="50000" b="50000"/>
            </a:path>
          </a:gradFill>
          <a:ln w="9525">
            <a:noFill/>
            <a:round/>
            <a:headEnd/>
            <a:tailEnd/>
          </a:ln>
        </p:spPr>
        <p:txBody>
          <a:bodyPr wrap="none" lIns="78341" tIns="39170" rIns="78341" bIns="39170" anchor="ctr"/>
          <a:lstStyle/>
          <a:p>
            <a:pPr marL="285750" indent="-285750" defTabSz="784093">
              <a:buClr>
                <a:schemeClr val="bg1">
                  <a:lumMod val="50000"/>
                </a:schemeClr>
              </a:buClr>
              <a:buSzPct val="60000"/>
              <a:buFont typeface="Wingdings" panose="05000000000000000000" pitchFamily="2" charset="2"/>
              <a:buChar char="l"/>
            </a:pPr>
            <a:endParaRPr lang="zh-CN" altLang="zh-CN" sz="1400" dirty="0">
              <a:cs typeface="+mn-ea"/>
              <a:sym typeface="+mn-lt"/>
            </a:endParaRPr>
          </a:p>
        </p:txBody>
      </p:sp>
      <p:sp>
        <p:nvSpPr>
          <p:cNvPr id="12308" name="Oval 50"/>
          <p:cNvSpPr>
            <a:spLocks noChangeArrowheads="1"/>
          </p:cNvSpPr>
          <p:nvPr/>
        </p:nvSpPr>
        <p:spPr bwMode="gray">
          <a:xfrm>
            <a:off x="5520054" y="3263950"/>
            <a:ext cx="1144588" cy="1053786"/>
          </a:xfrm>
          <a:prstGeom prst="ellipse">
            <a:avLst/>
          </a:prstGeom>
          <a:solidFill>
            <a:srgbClr val="CCFFCC">
              <a:alpha val="85097"/>
            </a:srgbClr>
          </a:solidFill>
          <a:ln w="28575" algn="ctr">
            <a:solidFill>
              <a:srgbClr val="205A60"/>
            </a:solidFill>
            <a:round/>
            <a:headEnd/>
            <a:tailEnd/>
          </a:ln>
        </p:spPr>
        <p:txBody>
          <a:bodyPr wrap="none" lIns="78341" tIns="39170" rIns="78341" bIns="39170" anchor="ctr"/>
          <a:lstStyle/>
          <a:p>
            <a:pPr defTabSz="784093"/>
            <a:endParaRPr lang="zh-CN" altLang="zh-CN" sz="857" dirty="0">
              <a:cs typeface="+mn-ea"/>
              <a:sym typeface="+mn-lt"/>
            </a:endParaRPr>
          </a:p>
        </p:txBody>
      </p:sp>
      <p:sp>
        <p:nvSpPr>
          <p:cNvPr id="12310" name="Text Box 52"/>
          <p:cNvSpPr txBox="1">
            <a:spLocks noChangeArrowheads="1"/>
          </p:cNvSpPr>
          <p:nvPr/>
        </p:nvSpPr>
        <p:spPr bwMode="gray">
          <a:xfrm>
            <a:off x="5658177" y="3643569"/>
            <a:ext cx="868343" cy="294549"/>
          </a:xfrm>
          <a:prstGeom prst="rect">
            <a:avLst/>
          </a:prstGeom>
          <a:noFill/>
          <a:ln w="9525" algn="ctr">
            <a:noFill/>
            <a:miter lim="800000"/>
            <a:headEnd/>
            <a:tailEnd/>
          </a:ln>
        </p:spPr>
        <p:txBody>
          <a:bodyPr wrap="none" lIns="78341" tIns="39170" rIns="78341" bIns="39170">
            <a:spAutoFit/>
          </a:bodyPr>
          <a:lstStyle/>
          <a:p>
            <a:pPr algn="ctr" defTabSz="784093"/>
            <a:r>
              <a:rPr lang="en-US" sz="1400" b="1" dirty="0">
                <a:solidFill>
                  <a:srgbClr val="080808"/>
                </a:solidFill>
                <a:cs typeface="+mn-ea"/>
                <a:sym typeface="+mn-lt"/>
              </a:rPr>
              <a:t>Function</a:t>
            </a:r>
          </a:p>
        </p:txBody>
      </p:sp>
      <p:sp>
        <p:nvSpPr>
          <p:cNvPr id="12312" name="AutoShape 64"/>
          <p:cNvSpPr>
            <a:spLocks noChangeArrowheads="1"/>
          </p:cNvSpPr>
          <p:nvPr/>
        </p:nvSpPr>
        <p:spPr bwMode="auto">
          <a:xfrm>
            <a:off x="5312257" y="4709097"/>
            <a:ext cx="1560182" cy="1200815"/>
          </a:xfrm>
          <a:prstGeom prst="foldedCorner">
            <a:avLst>
              <a:gd name="adj" fmla="val 0"/>
            </a:avLst>
          </a:prstGeom>
          <a:noFill/>
          <a:ln w="28575">
            <a:solidFill>
              <a:srgbClr val="00537C"/>
            </a:solidFill>
            <a:round/>
            <a:headEnd/>
            <a:tailEnd/>
          </a:ln>
        </p:spPr>
        <p:txBody>
          <a:bodyPr wrap="none" lIns="91423" tIns="45712" rIns="91423" bIns="45712" anchor="ctr"/>
          <a:lstStyle/>
          <a:p>
            <a:pPr algn="ctr" defTabSz="784093">
              <a:buClr>
                <a:schemeClr val="bg1">
                  <a:lumMod val="50000"/>
                </a:schemeClr>
              </a:buClr>
              <a:buSzPct val="60000"/>
              <a:tabLst>
                <a:tab pos="880914" algn="l"/>
                <a:tab pos="1468189" algn="l"/>
              </a:tabLst>
            </a:pPr>
            <a:r>
              <a:rPr lang="en-US" sz="1400" dirty="0">
                <a:cs typeface="+mn-ea"/>
                <a:sym typeface="+mn-lt"/>
              </a:rPr>
              <a:t>Transmission</a:t>
            </a:r>
          </a:p>
          <a:p>
            <a:pPr algn="ctr" defTabSz="784093">
              <a:buClr>
                <a:schemeClr val="bg1">
                  <a:lumMod val="50000"/>
                </a:schemeClr>
              </a:buClr>
              <a:buSzPct val="60000"/>
              <a:tabLst>
                <a:tab pos="880914" algn="l"/>
                <a:tab pos="1468189" algn="l"/>
              </a:tabLst>
            </a:pPr>
            <a:r>
              <a:rPr lang="en-US" sz="1400" dirty="0">
                <a:cs typeface="+mn-ea"/>
                <a:sym typeface="+mn-lt"/>
              </a:rPr>
              <a:t>Power distribution</a:t>
            </a:r>
          </a:p>
          <a:p>
            <a:pPr algn="ctr" defTabSz="784093">
              <a:buClr>
                <a:schemeClr val="bg1">
                  <a:lumMod val="50000"/>
                </a:schemeClr>
              </a:buClr>
              <a:buSzPct val="60000"/>
              <a:tabLst>
                <a:tab pos="880914" algn="l"/>
                <a:tab pos="1468189" algn="l"/>
              </a:tabLst>
            </a:pPr>
            <a:r>
              <a:rPr lang="en-US" sz="1400" dirty="0">
                <a:cs typeface="+mn-ea"/>
                <a:sym typeface="+mn-lt"/>
              </a:rPr>
              <a:t>Protection</a:t>
            </a:r>
          </a:p>
          <a:p>
            <a:pPr algn="ctr" defTabSz="784093">
              <a:buClr>
                <a:schemeClr val="bg1">
                  <a:lumMod val="50000"/>
                </a:schemeClr>
              </a:buClr>
              <a:buSzPct val="60000"/>
              <a:tabLst>
                <a:tab pos="880914" algn="l"/>
                <a:tab pos="1468189" algn="l"/>
              </a:tabLst>
            </a:pPr>
            <a:r>
              <a:rPr lang="en-US" sz="1400" dirty="0">
                <a:cs typeface="+mn-ea"/>
                <a:sym typeface="+mn-lt"/>
              </a:rPr>
              <a:t>Control</a:t>
            </a:r>
          </a:p>
          <a:p>
            <a:pPr algn="ctr" defTabSz="784093">
              <a:buClr>
                <a:schemeClr val="bg1">
                  <a:lumMod val="50000"/>
                </a:schemeClr>
              </a:buClr>
              <a:buSzPct val="60000"/>
              <a:tabLst>
                <a:tab pos="880914" algn="l"/>
                <a:tab pos="1468189" algn="l"/>
              </a:tabLst>
            </a:pPr>
            <a:r>
              <a:rPr lang="en-US" sz="1400" dirty="0">
                <a:cs typeface="+mn-ea"/>
                <a:sym typeface="+mn-lt"/>
              </a:rPr>
              <a:t>Monitoring</a:t>
            </a:r>
          </a:p>
        </p:txBody>
      </p:sp>
      <p:sp>
        <p:nvSpPr>
          <p:cNvPr id="12317" name="AutoShape 69"/>
          <p:cNvSpPr>
            <a:spLocks noChangeArrowheads="1"/>
          </p:cNvSpPr>
          <p:nvPr/>
        </p:nvSpPr>
        <p:spPr bwMode="auto">
          <a:xfrm rot="3247795">
            <a:off x="3491027" y="1892525"/>
            <a:ext cx="755425" cy="1571625"/>
          </a:xfrm>
          <a:prstGeom prst="downArrow">
            <a:avLst>
              <a:gd name="adj1" fmla="val 50000"/>
              <a:gd name="adj2" fmla="val 51996"/>
            </a:avLst>
          </a:prstGeom>
          <a:solidFill>
            <a:schemeClr val="accent1"/>
          </a:solidFill>
          <a:ln w="9525" algn="ctr">
            <a:solidFill>
              <a:schemeClr val="tx1"/>
            </a:solidFill>
            <a:miter lim="800000"/>
            <a:headEnd/>
            <a:tailEnd/>
          </a:ln>
        </p:spPr>
        <p:txBody>
          <a:bodyPr wrap="none" lIns="91423" tIns="45712" rIns="91423" bIns="45712" anchor="ctr"/>
          <a:lstStyle/>
          <a:p>
            <a:pPr>
              <a:buNone/>
            </a:pPr>
            <a:endParaRPr lang="zh-CN" altLang="en-US" sz="857">
              <a:cs typeface="+mn-ea"/>
              <a:sym typeface="+mn-lt"/>
            </a:endParaRPr>
          </a:p>
        </p:txBody>
      </p:sp>
      <p:sp>
        <p:nvSpPr>
          <p:cNvPr id="12318" name="AutoShape 70"/>
          <p:cNvSpPr>
            <a:spLocks noChangeArrowheads="1"/>
          </p:cNvSpPr>
          <p:nvPr/>
        </p:nvSpPr>
        <p:spPr bwMode="auto">
          <a:xfrm>
            <a:off x="5659764" y="2547068"/>
            <a:ext cx="792163" cy="576092"/>
          </a:xfrm>
          <a:prstGeom prst="downArrow">
            <a:avLst>
              <a:gd name="adj1" fmla="val 50000"/>
              <a:gd name="adj2" fmla="val 25000"/>
            </a:avLst>
          </a:prstGeom>
          <a:solidFill>
            <a:schemeClr val="accent1"/>
          </a:solidFill>
          <a:ln w="9525" algn="ctr">
            <a:solidFill>
              <a:schemeClr val="tx1"/>
            </a:solidFill>
            <a:miter lim="800000"/>
            <a:headEnd/>
            <a:tailEnd/>
          </a:ln>
        </p:spPr>
        <p:txBody>
          <a:bodyPr wrap="none" lIns="91423" tIns="45712" rIns="91423" bIns="45712" anchor="ctr"/>
          <a:lstStyle/>
          <a:p>
            <a:pPr>
              <a:buNone/>
            </a:pPr>
            <a:endParaRPr lang="zh-CN" altLang="en-US" sz="857">
              <a:cs typeface="+mn-ea"/>
              <a:sym typeface="+mn-lt"/>
            </a:endParaRPr>
          </a:p>
        </p:txBody>
      </p:sp>
      <p:sp>
        <p:nvSpPr>
          <p:cNvPr id="12320" name="AutoShape 72"/>
          <p:cNvSpPr>
            <a:spLocks noChangeArrowheads="1"/>
          </p:cNvSpPr>
          <p:nvPr/>
        </p:nvSpPr>
        <p:spPr bwMode="auto">
          <a:xfrm rot="-3564586">
            <a:off x="7963814" y="1777454"/>
            <a:ext cx="791926" cy="1647825"/>
          </a:xfrm>
          <a:prstGeom prst="downArrow">
            <a:avLst>
              <a:gd name="adj1" fmla="val 50000"/>
              <a:gd name="adj2" fmla="val 52004"/>
            </a:avLst>
          </a:prstGeom>
          <a:solidFill>
            <a:schemeClr val="accent1"/>
          </a:solidFill>
          <a:ln w="9525" algn="ctr">
            <a:solidFill>
              <a:schemeClr val="tx1"/>
            </a:solidFill>
            <a:miter lim="800000"/>
            <a:headEnd/>
            <a:tailEnd/>
          </a:ln>
        </p:spPr>
        <p:txBody>
          <a:bodyPr wrap="none" lIns="91423" tIns="45712" rIns="91423" bIns="45712" anchor="ctr"/>
          <a:lstStyle/>
          <a:p>
            <a:pPr>
              <a:buNone/>
            </a:pPr>
            <a:endParaRPr lang="zh-CN" altLang="en-US" sz="857">
              <a:cs typeface="+mn-ea"/>
              <a:sym typeface="+mn-lt"/>
            </a:endParaRPr>
          </a:p>
        </p:txBody>
      </p:sp>
      <p:sp>
        <p:nvSpPr>
          <p:cNvPr id="12321" name="Oval 73"/>
          <p:cNvSpPr>
            <a:spLocks noChangeArrowheads="1"/>
          </p:cNvSpPr>
          <p:nvPr/>
        </p:nvSpPr>
        <p:spPr bwMode="gray">
          <a:xfrm>
            <a:off x="4583115" y="1342060"/>
            <a:ext cx="3024187" cy="1053786"/>
          </a:xfrm>
          <a:prstGeom prst="ellipse">
            <a:avLst/>
          </a:prstGeom>
          <a:solidFill>
            <a:srgbClr val="00CCFF">
              <a:alpha val="85097"/>
            </a:srgbClr>
          </a:solidFill>
          <a:ln w="28575" algn="ctr">
            <a:solidFill>
              <a:srgbClr val="205A60"/>
            </a:solidFill>
            <a:round/>
            <a:headEnd/>
            <a:tailEnd/>
          </a:ln>
        </p:spPr>
        <p:txBody>
          <a:bodyPr wrap="none" lIns="78341" tIns="39170" rIns="78341" bIns="39170" anchor="ctr"/>
          <a:lstStyle/>
          <a:p>
            <a:pPr defTabSz="784093"/>
            <a:endParaRPr lang="zh-CN" altLang="zh-CN" sz="857" dirty="0">
              <a:cs typeface="+mn-ea"/>
              <a:sym typeface="+mn-lt"/>
            </a:endParaRPr>
          </a:p>
        </p:txBody>
      </p:sp>
      <p:pic>
        <p:nvPicPr>
          <p:cNvPr id="12323" name="Picture 75" descr="guang8"/>
          <p:cNvPicPr>
            <a:picLocks noChangeAspect="1" noChangeArrowheads="1"/>
          </p:cNvPicPr>
          <p:nvPr/>
        </p:nvPicPr>
        <p:blipFill>
          <a:blip r:embed="rId3" cstate="print"/>
          <a:srcRect/>
          <a:stretch>
            <a:fillRect/>
          </a:stretch>
        </p:blipFill>
        <p:spPr bwMode="auto">
          <a:xfrm>
            <a:off x="4945062" y="1413476"/>
            <a:ext cx="1953074" cy="676074"/>
          </a:xfrm>
          <a:prstGeom prst="rect">
            <a:avLst/>
          </a:prstGeom>
          <a:noFill/>
          <a:ln w="9525">
            <a:noFill/>
            <a:miter lim="800000"/>
            <a:headEnd/>
            <a:tailEnd/>
          </a:ln>
        </p:spPr>
      </p:pic>
      <p:sp>
        <p:nvSpPr>
          <p:cNvPr id="12322" name="Text Box 74"/>
          <p:cNvSpPr txBox="1">
            <a:spLocks noChangeArrowheads="1"/>
          </p:cNvSpPr>
          <p:nvPr/>
        </p:nvSpPr>
        <p:spPr bwMode="gray">
          <a:xfrm>
            <a:off x="4946899" y="1675512"/>
            <a:ext cx="2296618" cy="386882"/>
          </a:xfrm>
          <a:prstGeom prst="rect">
            <a:avLst/>
          </a:prstGeom>
          <a:noFill/>
          <a:ln w="9525" algn="ctr">
            <a:noFill/>
            <a:miter lim="800000"/>
            <a:headEnd/>
            <a:tailEnd/>
          </a:ln>
        </p:spPr>
        <p:txBody>
          <a:bodyPr wrap="none" lIns="78341" tIns="39170" rIns="78341" bIns="39170">
            <a:spAutoFit/>
          </a:bodyPr>
          <a:lstStyle/>
          <a:p>
            <a:pPr algn="ctr" defTabSz="784093"/>
            <a:r>
              <a:rPr lang="en-US" sz="2000" dirty="0">
                <a:solidFill>
                  <a:srgbClr val="080808"/>
                </a:solidFill>
                <a:cs typeface="+mn-ea"/>
                <a:sym typeface="+mn-lt"/>
              </a:rPr>
              <a:t>Power distribution</a:t>
            </a:r>
          </a:p>
        </p:txBody>
      </p:sp>
      <p:sp>
        <p:nvSpPr>
          <p:cNvPr id="35" name="AutoShape 68"/>
          <p:cNvSpPr>
            <a:spLocks noChangeArrowheads="1"/>
          </p:cNvSpPr>
          <p:nvPr/>
        </p:nvSpPr>
        <p:spPr bwMode="auto">
          <a:xfrm>
            <a:off x="8303706" y="4709097"/>
            <a:ext cx="1715366" cy="851081"/>
          </a:xfrm>
          <a:prstGeom prst="foldedCorner">
            <a:avLst>
              <a:gd name="adj" fmla="val 0"/>
            </a:avLst>
          </a:prstGeom>
          <a:noFill/>
          <a:ln w="28575">
            <a:solidFill>
              <a:srgbClr val="00537C"/>
            </a:solidFill>
            <a:round/>
            <a:headEnd/>
            <a:tailEnd/>
          </a:ln>
        </p:spPr>
        <p:txBody>
          <a:bodyPr wrap="none" lIns="91423" tIns="45712" rIns="91423" bIns="45712" anchor="ctr"/>
          <a:lstStyle/>
          <a:p>
            <a:pPr algn="ctr" defTabSz="784093">
              <a:buClr>
                <a:schemeClr val="bg1">
                  <a:lumMod val="50000"/>
                </a:schemeClr>
              </a:buClr>
              <a:buSzPct val="60000"/>
              <a:tabLst>
                <a:tab pos="880914" algn="l"/>
                <a:tab pos="1468189" algn="l"/>
              </a:tabLst>
            </a:pPr>
            <a:r>
              <a:rPr lang="en-US" sz="1400" dirty="0">
                <a:cs typeface="+mn-ea"/>
                <a:sym typeface="+mn-lt"/>
              </a:rPr>
              <a:t>IEC, UL</a:t>
            </a:r>
          </a:p>
          <a:p>
            <a:pPr algn="ctr" defTabSz="784093">
              <a:buClr>
                <a:schemeClr val="bg1">
                  <a:lumMod val="50000"/>
                </a:schemeClr>
              </a:buClr>
              <a:buSzPct val="60000"/>
              <a:tabLst>
                <a:tab pos="880914" algn="l"/>
                <a:tab pos="1468189" algn="l"/>
              </a:tabLst>
            </a:pPr>
            <a:r>
              <a:rPr lang="en-US" sz="1400" dirty="0">
                <a:cs typeface="+mn-ea"/>
                <a:sym typeface="+mn-lt"/>
              </a:rPr>
              <a:t>Industry standards</a:t>
            </a:r>
          </a:p>
          <a:p>
            <a:pPr algn="ctr" defTabSz="784093">
              <a:buClr>
                <a:schemeClr val="bg1">
                  <a:lumMod val="50000"/>
                </a:schemeClr>
              </a:buClr>
              <a:buSzPct val="60000"/>
              <a:tabLst>
                <a:tab pos="880914" algn="l"/>
                <a:tab pos="1468189" algn="l"/>
              </a:tabLst>
            </a:pPr>
            <a:r>
              <a:rPr lang="en-US" sz="1400" dirty="0">
                <a:cs typeface="+mn-ea"/>
                <a:sym typeface="+mn-lt"/>
              </a:rPr>
              <a:t>Enterprise standards</a:t>
            </a:r>
          </a:p>
        </p:txBody>
      </p:sp>
    </p:spTree>
    <p:extLst>
      <p:ext uri="{BB962C8B-B14F-4D97-AF65-F5344CB8AC3E}">
        <p14:creationId xmlns:p14="http://schemas.microsoft.com/office/powerpoint/2010/main" val="110296743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latin typeface="+mn-lt"/>
                <a:ea typeface="+mn-ea"/>
                <a:cs typeface="+mn-ea"/>
                <a:sym typeface="+mn-lt"/>
              </a:rPr>
              <a:t>Which of the following is the most common grounding system in a data center?</a:t>
            </a:r>
          </a:p>
          <a:p>
            <a:pPr marL="0" indent="0">
              <a:buNone/>
            </a:pPr>
            <a:r>
              <a:rPr lang="en-US" dirty="0">
                <a:latin typeface="+mn-lt"/>
                <a:ea typeface="+mn-ea"/>
                <a:cs typeface="+mn-ea"/>
                <a:sym typeface="+mn-lt"/>
              </a:rPr>
              <a:t>	A. TN-S</a:t>
            </a:r>
          </a:p>
          <a:p>
            <a:pPr marL="0" indent="0">
              <a:buNone/>
            </a:pPr>
            <a:r>
              <a:rPr lang="en-US" dirty="0">
                <a:latin typeface="+mn-lt"/>
                <a:ea typeface="+mn-ea"/>
                <a:cs typeface="+mn-ea"/>
                <a:sym typeface="+mn-lt"/>
              </a:rPr>
              <a:t>	B. TN-C</a:t>
            </a:r>
          </a:p>
          <a:p>
            <a:pPr marL="0" indent="0">
              <a:buNone/>
            </a:pPr>
            <a:r>
              <a:rPr lang="en-US" dirty="0">
                <a:latin typeface="+mn-lt"/>
                <a:ea typeface="+mn-ea"/>
                <a:cs typeface="+mn-ea"/>
                <a:sym typeface="+mn-lt"/>
              </a:rPr>
              <a:t>	C. TN-C-S</a:t>
            </a:r>
          </a:p>
          <a:p>
            <a:pPr marL="0" indent="0">
              <a:buNone/>
            </a:pPr>
            <a:r>
              <a:rPr lang="en-US" dirty="0">
                <a:latin typeface="+mn-lt"/>
                <a:ea typeface="+mn-ea"/>
                <a:cs typeface="+mn-ea"/>
                <a:sym typeface="+mn-lt"/>
              </a:rPr>
              <a:t>	D. TT</a:t>
            </a:r>
          </a:p>
          <a:p>
            <a:pPr marL="0" indent="0">
              <a:buNone/>
            </a:pPr>
            <a:r>
              <a:rPr lang="en-US" dirty="0">
                <a:latin typeface="+mn-lt"/>
                <a:ea typeface="+mn-ea"/>
                <a:cs typeface="+mn-ea"/>
                <a:sym typeface="+mn-lt"/>
              </a:rPr>
              <a:t>	E. IT</a:t>
            </a:r>
          </a:p>
        </p:txBody>
      </p:sp>
    </p:spTree>
    <p:extLst>
      <p:ext uri="{BB962C8B-B14F-4D97-AF65-F5344CB8AC3E}">
        <p14:creationId xmlns:p14="http://schemas.microsoft.com/office/powerpoint/2010/main" val="24515060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atin typeface="+mn-lt"/>
                <a:ea typeface="+mn-ea"/>
                <a:cs typeface="+mn-ea"/>
                <a:sym typeface="+mn-lt"/>
              </a:rPr>
              <a:t>Data Center Power Distribution Overview</a:t>
            </a:r>
          </a:p>
          <a:p>
            <a:r>
              <a:rPr lang="en-US">
                <a:latin typeface="+mn-lt"/>
                <a:ea typeface="+mn-ea"/>
                <a:cs typeface="+mn-ea"/>
                <a:sym typeface="+mn-lt"/>
              </a:rPr>
              <a:t>Basic Concepts of the Power Distribution System</a:t>
            </a:r>
          </a:p>
          <a:p>
            <a:r>
              <a:rPr lang="en-US">
                <a:latin typeface="+mn-lt"/>
                <a:ea typeface="+mn-ea"/>
                <a:cs typeface="+mn-ea"/>
                <a:sym typeface="+mn-lt"/>
              </a:rPr>
              <a:t>Common LV Electrical Equipment</a:t>
            </a:r>
          </a:p>
          <a:p>
            <a:r>
              <a:rPr lang="en-US">
                <a:latin typeface="+mn-lt"/>
                <a:ea typeface="+mn-ea"/>
                <a:cs typeface="+mn-ea"/>
                <a:sym typeface="+mn-lt"/>
              </a:rPr>
              <a:t>Common Grounding Systems</a:t>
            </a:r>
          </a:p>
          <a:p>
            <a:r>
              <a:rPr lang="en-US">
                <a:latin typeface="+mn-lt"/>
                <a:ea typeface="+mn-ea"/>
                <a:cs typeface="+mn-ea"/>
                <a:sym typeface="+mn-lt"/>
              </a:rPr>
              <a:t>Introduction to Data Center Digital Power Products</a:t>
            </a:r>
          </a:p>
        </p:txBody>
      </p:sp>
    </p:spTree>
    <p:extLst>
      <p:ext uri="{BB962C8B-B14F-4D97-AF65-F5344CB8AC3E}">
        <p14:creationId xmlns:p14="http://schemas.microsoft.com/office/powerpoint/2010/main" val="17579897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2000" dirty="0">
                <a:latin typeface="+mn-lt"/>
                <a:ea typeface="+mn-ea"/>
                <a:cs typeface="+mn-ea"/>
                <a:sym typeface="+mn-lt"/>
              </a:rPr>
              <a:t>Huawei - Building A Better Connected World</a:t>
            </a:r>
          </a:p>
          <a:p>
            <a:pPr lvl="1"/>
            <a:r>
              <a:rPr lang="en-US" altLang="zh-CN" sz="1800" dirty="0">
                <a:latin typeface="+mn-lt"/>
                <a:ea typeface="+mn-ea"/>
                <a:cs typeface="+mn-ea"/>
                <a:sym typeface="+mn-lt"/>
              </a:rPr>
              <a:t>Huawei Enterprise</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://support.huawei.com/enterprise/</a:t>
            </a:r>
          </a:p>
          <a:p>
            <a:pPr lvl="1"/>
            <a:r>
              <a:rPr lang="en-US" altLang="zh-CN" sz="1800" dirty="0">
                <a:latin typeface="+mn-lt"/>
                <a:ea typeface="+mn-ea"/>
                <a:cs typeface="+mn-ea"/>
                <a:sym typeface="+mn-lt"/>
              </a:rPr>
              <a:t>Online </a:t>
            </a:r>
            <a:r>
              <a:rPr lang="en-US" altLang="zh-CN" sz="1800" dirty="0" smtClean="0">
                <a:latin typeface="+mn-lt"/>
                <a:ea typeface="+mn-ea"/>
                <a:cs typeface="+mn-ea"/>
                <a:sym typeface="+mn-lt"/>
              </a:rPr>
              <a:t>Learning</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a:t>
            </a:r>
            <a:r>
              <a:rPr lang="en-US" altLang="zh-CN" sz="1800" dirty="0" smtClean="0">
                <a:latin typeface="+mn-lt"/>
                <a:ea typeface="+mn-ea"/>
                <a:cs typeface="+mn-ea"/>
                <a:sym typeface="+mn-lt"/>
              </a:rPr>
              <a:t>learning.huawei.com/en</a:t>
            </a:r>
            <a:r>
              <a:rPr lang="en-US" altLang="zh-CN" sz="1800" dirty="0">
                <a:latin typeface="+mn-lt"/>
                <a:ea typeface="+mn-ea"/>
                <a:cs typeface="+mn-ea"/>
                <a:sym typeface="+mn-lt"/>
              </a:rPr>
              <a:t>/</a:t>
            </a:r>
          </a:p>
          <a:p>
            <a:r>
              <a:rPr lang="en-US" altLang="zh-CN" sz="2000" dirty="0">
                <a:latin typeface="+mn-lt"/>
                <a:ea typeface="+mn-ea"/>
                <a:cs typeface="+mn-ea"/>
                <a:sym typeface="+mn-lt"/>
              </a:rPr>
              <a:t>Popular Tools</a:t>
            </a:r>
          </a:p>
          <a:p>
            <a:pPr lvl="1"/>
            <a:r>
              <a:rPr lang="en-US" altLang="zh-CN" sz="1800" dirty="0" err="1" smtClean="0">
                <a:latin typeface="+mn-lt"/>
                <a:ea typeface="+mn-ea"/>
                <a:cs typeface="+mn-ea"/>
                <a:sym typeface="+mn-lt"/>
              </a:rPr>
              <a:t>HedEx</a:t>
            </a:r>
            <a:r>
              <a:rPr lang="en-US" altLang="zh-CN" sz="1800" dirty="0" smtClean="0">
                <a:latin typeface="+mn-lt"/>
                <a:ea typeface="+mn-ea"/>
                <a:cs typeface="+mn-ea"/>
                <a:sym typeface="+mn-lt"/>
              </a:rPr>
              <a:t> </a:t>
            </a:r>
            <a:r>
              <a:rPr lang="en-US" altLang="zh-CN" sz="1800" dirty="0">
                <a:latin typeface="+mn-lt"/>
                <a:ea typeface="+mn-ea"/>
                <a:cs typeface="+mn-ea"/>
                <a:sym typeface="+mn-lt"/>
              </a:rPr>
              <a:t>Lite</a:t>
            </a:r>
            <a:endParaRPr lang="zh-CN" altLang="en-US" sz="1800" dirty="0">
              <a:latin typeface="+mn-lt"/>
              <a:ea typeface="+mn-ea"/>
              <a:cs typeface="+mn-ea"/>
              <a:sym typeface="+mn-lt"/>
            </a:endParaRPr>
          </a:p>
          <a:p>
            <a:endParaRPr lang="zh-CN" altLang="en-US" sz="2000" dirty="0">
              <a:latin typeface="+mn-lt"/>
              <a:ea typeface="+mn-ea"/>
              <a:cs typeface="+mn-ea"/>
              <a:sym typeface="+mn-lt"/>
            </a:endParaRPr>
          </a:p>
        </p:txBody>
      </p:sp>
      <p:grpSp>
        <p:nvGrpSpPr>
          <p:cNvPr id="5" name="组合 4">
            <a:extLst>
              <a:ext uri="{FF2B5EF4-FFF2-40B4-BE49-F238E27FC236}">
                <a16:creationId xmlns:a16="http://schemas.microsoft.com/office/drawing/2014/main" xmlns="" id="{83F91931-180B-4236-AD33-35A849652E5B}"/>
              </a:ext>
            </a:extLst>
          </p:cNvPr>
          <p:cNvGrpSpPr/>
          <p:nvPr/>
        </p:nvGrpSpPr>
        <p:grpSpPr>
          <a:xfrm>
            <a:off x="7240636" y="3716338"/>
            <a:ext cx="3932189" cy="1951766"/>
            <a:chOff x="4716250" y="3981255"/>
            <a:chExt cx="3932189" cy="1951766"/>
          </a:xfrm>
        </p:grpSpPr>
        <p:pic>
          <p:nvPicPr>
            <p:cNvPr id="6" name="图片 5">
              <a:extLst>
                <a:ext uri="{FF2B5EF4-FFF2-40B4-BE49-F238E27FC236}">
                  <a16:creationId xmlns:a16="http://schemas.microsoft.com/office/drawing/2014/main" xmlns="" id="{C31C79E5-356B-486A-A06C-79CBC65DB1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250" y="3981255"/>
              <a:ext cx="1944000" cy="1944000"/>
            </a:xfrm>
            <a:prstGeom prst="rect">
              <a:avLst/>
            </a:prstGeom>
          </p:spPr>
        </p:pic>
        <p:pic>
          <p:nvPicPr>
            <p:cNvPr id="7" name="图片 6">
              <a:extLst>
                <a:ext uri="{FF2B5EF4-FFF2-40B4-BE49-F238E27FC236}">
                  <a16:creationId xmlns:a16="http://schemas.microsoft.com/office/drawing/2014/main" xmlns="" id="{D6EE5A41-3B9D-4CD4-97FB-9B05DF878C5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04439" y="3981255"/>
              <a:ext cx="1944000" cy="1944000"/>
            </a:xfrm>
            <a:prstGeom prst="rect">
              <a:avLst/>
            </a:prstGeom>
          </p:spPr>
        </p:pic>
        <p:sp>
          <p:nvSpPr>
            <p:cNvPr id="8" name="矩形 7">
              <a:extLst>
                <a:ext uri="{FF2B5EF4-FFF2-40B4-BE49-F238E27FC236}">
                  <a16:creationId xmlns:a16="http://schemas.microsoft.com/office/drawing/2014/main" xmlns="" id="{D4014635-1BE6-47BD-9315-EB3D51863A68}"/>
                </a:ext>
              </a:extLst>
            </p:cNvPr>
            <p:cNvSpPr/>
            <p:nvPr/>
          </p:nvSpPr>
          <p:spPr>
            <a:xfrm>
              <a:off x="7023056" y="5625244"/>
              <a:ext cx="1306768" cy="307777"/>
            </a:xfrm>
            <a:prstGeom prst="rect">
              <a:avLst/>
            </a:prstGeom>
            <a:noFill/>
          </p:spPr>
          <p:txBody>
            <a:bodyPr wrap="none">
              <a:spAutoFit/>
            </a:bodyPr>
            <a:lstStyle/>
            <a:p>
              <a:pPr algn="ctr"/>
              <a:r>
                <a:rPr lang="en-US" altLang="zh-CN" sz="1400" b="1" dirty="0">
                  <a:cs typeface="+mn-ea"/>
                  <a:sym typeface="+mn-lt"/>
                </a:rPr>
                <a:t>Popular Tools</a:t>
              </a:r>
            </a:p>
          </p:txBody>
        </p:sp>
        <p:sp>
          <p:nvSpPr>
            <p:cNvPr id="9" name="矩形 8">
              <a:extLst>
                <a:ext uri="{FF2B5EF4-FFF2-40B4-BE49-F238E27FC236}">
                  <a16:creationId xmlns:a16="http://schemas.microsoft.com/office/drawing/2014/main" xmlns="" id="{F0C0DE57-B92C-4D21-8E4E-12F0C1781314}"/>
                </a:ext>
              </a:extLst>
            </p:cNvPr>
            <p:cNvSpPr/>
            <p:nvPr/>
          </p:nvSpPr>
          <p:spPr>
            <a:xfrm>
              <a:off x="5059712" y="5625244"/>
              <a:ext cx="1257075" cy="307777"/>
            </a:xfrm>
            <a:prstGeom prst="rect">
              <a:avLst/>
            </a:prstGeom>
            <a:noFill/>
          </p:spPr>
          <p:txBody>
            <a:bodyPr wrap="none">
              <a:spAutoFit/>
            </a:bodyPr>
            <a:lstStyle/>
            <a:p>
              <a:pPr algn="ctr"/>
              <a:r>
                <a:rPr lang="en-US" altLang="zh-CN" sz="1400" b="1" dirty="0">
                  <a:cs typeface="+mn-ea"/>
                  <a:sym typeface="+mn-lt"/>
                </a:rPr>
                <a:t>Support </a:t>
              </a:r>
              <a:r>
                <a:rPr lang="en-US" altLang="zh-CN" sz="1400" b="1" dirty="0" smtClean="0">
                  <a:cs typeface="+mn-ea"/>
                  <a:sym typeface="+mn-lt"/>
                </a:rPr>
                <a:t>Web</a:t>
              </a:r>
              <a:endParaRPr lang="en-US" altLang="zh-CN" sz="1400" b="1" dirty="0">
                <a:cs typeface="+mn-ea"/>
                <a:sym typeface="+mn-lt"/>
              </a:endParaRPr>
            </a:p>
          </p:txBody>
        </p:sp>
        <p:pic>
          <p:nvPicPr>
            <p:cNvPr id="12" name="图片 11">
              <a:extLst>
                <a:ext uri="{FF2B5EF4-FFF2-40B4-BE49-F238E27FC236}">
                  <a16:creationId xmlns:a16="http://schemas.microsoft.com/office/drawing/2014/main" xmlns="" id="{AFCA7D09-9808-4602-A580-616FAED56F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746" t="40987" r="40734" b="40492"/>
            <a:stretch/>
          </p:blipFill>
          <p:spPr>
            <a:xfrm>
              <a:off x="5508230" y="4773235"/>
              <a:ext cx="360040" cy="360040"/>
            </a:xfrm>
            <a:prstGeom prst="rect">
              <a:avLst/>
            </a:prstGeom>
          </p:spPr>
        </p:pic>
        <p:pic>
          <p:nvPicPr>
            <p:cNvPr id="13" name="图片 12">
              <a:extLst>
                <a:ext uri="{FF2B5EF4-FFF2-40B4-BE49-F238E27FC236}">
                  <a16:creationId xmlns:a16="http://schemas.microsoft.com/office/drawing/2014/main" xmlns="" id="{464A7EA6-CF2D-42AD-98D5-1A176F468D6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746" t="40987" r="40734" b="40492"/>
            <a:stretch/>
          </p:blipFill>
          <p:spPr>
            <a:xfrm>
              <a:off x="7496419" y="4773235"/>
              <a:ext cx="360040" cy="360040"/>
            </a:xfrm>
            <a:prstGeom prst="rect">
              <a:avLst/>
            </a:prstGeom>
          </p:spPr>
        </p:pic>
      </p:grpSp>
      <p:grpSp>
        <p:nvGrpSpPr>
          <p:cNvPr id="3" name="组合 2"/>
          <p:cNvGrpSpPr/>
          <p:nvPr/>
        </p:nvGrpSpPr>
        <p:grpSpPr>
          <a:xfrm>
            <a:off x="5314716" y="3726630"/>
            <a:ext cx="1941474" cy="1972629"/>
            <a:chOff x="9669250" y="1374436"/>
            <a:chExt cx="2520000" cy="2560439"/>
          </a:xfrm>
        </p:grpSpPr>
        <p:pic>
          <p:nvPicPr>
            <p:cNvPr id="15" name="图片 14">
              <a:extLst>
                <a:ext uri="{FF2B5EF4-FFF2-40B4-BE49-F238E27FC236}">
                  <a16:creationId xmlns:a16="http://schemas.microsoft.com/office/drawing/2014/main" xmlns="" id="{E1BB73AF-7917-463E-9DE8-FD69630FB38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69250" y="1374436"/>
              <a:ext cx="2520000" cy="2520000"/>
            </a:xfrm>
            <a:prstGeom prst="rect">
              <a:avLst/>
            </a:prstGeom>
          </p:spPr>
        </p:pic>
        <p:sp>
          <p:nvSpPr>
            <p:cNvPr id="16" name="矩形 15">
              <a:extLst>
                <a:ext uri="{FF2B5EF4-FFF2-40B4-BE49-F238E27FC236}">
                  <a16:creationId xmlns:a16="http://schemas.microsoft.com/office/drawing/2014/main" xmlns="" id="{9BABD157-ECCC-4194-ADE5-234A95F2A814}"/>
                </a:ext>
              </a:extLst>
            </p:cNvPr>
            <p:cNvSpPr/>
            <p:nvPr/>
          </p:nvSpPr>
          <p:spPr>
            <a:xfrm>
              <a:off x="10141511" y="3575335"/>
              <a:ext cx="1575485" cy="359540"/>
            </a:xfrm>
            <a:prstGeom prst="rect">
              <a:avLst/>
            </a:prstGeom>
            <a:noFill/>
            <a:ln>
              <a:noFill/>
            </a:ln>
          </p:spPr>
          <p:txBody>
            <a:bodyPr wrap="none">
              <a:spAutoFit/>
            </a:bodyPr>
            <a:lstStyle/>
            <a:p>
              <a:pPr algn="ctr"/>
              <a:r>
                <a:rPr lang="en-US" altLang="zh-CN" sz="1200" b="1" dirty="0" smtClean="0">
                  <a:cs typeface="+mn-ea"/>
                  <a:sym typeface="+mn-lt"/>
                </a:rPr>
                <a:t>Enterprise APP</a:t>
              </a:r>
              <a:endParaRPr lang="en-US" altLang="zh-CN" sz="1200" b="1" dirty="0">
                <a:cs typeface="+mn-ea"/>
                <a:sym typeface="+mn-lt"/>
              </a:endParaRPr>
            </a:p>
          </p:txBody>
        </p:sp>
        <p:pic>
          <p:nvPicPr>
            <p:cNvPr id="18" name="图片 17" descr="屏幕剪辑">
              <a:extLst>
                <a:ext uri="{FF2B5EF4-FFF2-40B4-BE49-F238E27FC236}">
                  <a16:creationId xmlns:a16="http://schemas.microsoft.com/office/drawing/2014/main" xmlns="" id="{94EF2E64-506C-4AE2-B3EF-9ED9B3DC0D23}"/>
                </a:ext>
              </a:extLst>
            </p:cNvPr>
            <p:cNvPicPr/>
            <p:nvPr/>
          </p:nvPicPr>
          <p:blipFill>
            <a:blip r:embed="rId6">
              <a:extLst>
                <a:ext uri="{28A0092B-C50C-407E-A947-70E740481C1C}">
                  <a14:useLocalDpi xmlns:a14="http://schemas.microsoft.com/office/drawing/2010/main" val="0"/>
                </a:ext>
              </a:extLst>
            </a:blip>
            <a:stretch>
              <a:fillRect/>
            </a:stretch>
          </p:blipFill>
          <p:spPr>
            <a:xfrm>
              <a:off x="10065333" y="1752436"/>
              <a:ext cx="1764000" cy="1764000"/>
            </a:xfrm>
            <a:prstGeom prst="rect">
              <a:avLst/>
            </a:prstGeom>
          </p:spPr>
        </p:pic>
      </p:grpSp>
      <p:grpSp>
        <p:nvGrpSpPr>
          <p:cNvPr id="2" name="组合 1"/>
          <p:cNvGrpSpPr/>
          <p:nvPr/>
        </p:nvGrpSpPr>
        <p:grpSpPr>
          <a:xfrm>
            <a:off x="3332330" y="3726630"/>
            <a:ext cx="1941474" cy="1972629"/>
            <a:chOff x="7012015" y="1374436"/>
            <a:chExt cx="2520000" cy="2560439"/>
          </a:xfrm>
        </p:grpSpPr>
        <p:pic>
          <p:nvPicPr>
            <p:cNvPr id="14" name="图片 13">
              <a:extLst>
                <a:ext uri="{FF2B5EF4-FFF2-40B4-BE49-F238E27FC236}">
                  <a16:creationId xmlns:a16="http://schemas.microsoft.com/office/drawing/2014/main" xmlns="" id="{5AA13BF6-30FC-4CE7-92A8-F7EDBB2704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12015" y="1374436"/>
              <a:ext cx="2520000" cy="2520000"/>
            </a:xfrm>
            <a:prstGeom prst="rect">
              <a:avLst/>
            </a:prstGeom>
          </p:spPr>
        </p:pic>
        <p:sp>
          <p:nvSpPr>
            <p:cNvPr id="17" name="矩形 16">
              <a:extLst>
                <a:ext uri="{FF2B5EF4-FFF2-40B4-BE49-F238E27FC236}">
                  <a16:creationId xmlns:a16="http://schemas.microsoft.com/office/drawing/2014/main" xmlns="" id="{67A1AE1E-23DA-48D1-87C9-D26402CBE0DC}"/>
                </a:ext>
              </a:extLst>
            </p:cNvPr>
            <p:cNvSpPr/>
            <p:nvPr/>
          </p:nvSpPr>
          <p:spPr>
            <a:xfrm>
              <a:off x="7584148" y="3575335"/>
              <a:ext cx="1375740" cy="359540"/>
            </a:xfrm>
            <a:prstGeom prst="rect">
              <a:avLst/>
            </a:prstGeom>
            <a:noFill/>
            <a:ln>
              <a:noFill/>
            </a:ln>
          </p:spPr>
          <p:txBody>
            <a:bodyPr wrap="none">
              <a:spAutoFit/>
            </a:bodyPr>
            <a:lstStyle/>
            <a:p>
              <a:pPr algn="ctr"/>
              <a:r>
                <a:rPr lang="en-US" altLang="zh-CN" sz="1200" b="1" dirty="0" smtClean="0">
                  <a:cs typeface="+mn-ea"/>
                  <a:sym typeface="+mn-lt"/>
                </a:rPr>
                <a:t>Support APP</a:t>
              </a:r>
              <a:endParaRPr lang="en-US" altLang="zh-CN" sz="1200" b="1" dirty="0">
                <a:cs typeface="+mn-ea"/>
                <a:sym typeface="+mn-lt"/>
              </a:endParaRPr>
            </a:p>
          </p:txBody>
        </p:sp>
        <p:pic>
          <p:nvPicPr>
            <p:cNvPr id="19" name="图片 18" descr="屏幕剪辑">
              <a:extLst>
                <a:ext uri="{FF2B5EF4-FFF2-40B4-BE49-F238E27FC236}">
                  <a16:creationId xmlns:a16="http://schemas.microsoft.com/office/drawing/2014/main" xmlns="" id="{A89346DD-A6D1-4AE8-8F9F-E314DE086161}"/>
                </a:ext>
              </a:extLst>
            </p:cNvPr>
            <p:cNvPicPr/>
            <p:nvPr/>
          </p:nvPicPr>
          <p:blipFill>
            <a:blip r:embed="rId8">
              <a:extLst>
                <a:ext uri="{28A0092B-C50C-407E-A947-70E740481C1C}">
                  <a14:useLocalDpi xmlns:a14="http://schemas.microsoft.com/office/drawing/2010/main" val="0"/>
                </a:ext>
              </a:extLst>
            </a:blip>
            <a:stretch>
              <a:fillRect/>
            </a:stretch>
          </p:blipFill>
          <p:spPr>
            <a:xfrm>
              <a:off x="7390015" y="1752436"/>
              <a:ext cx="1764000" cy="1764000"/>
            </a:xfrm>
            <a:prstGeom prst="rect">
              <a:avLst/>
            </a:prstGeom>
          </p:spPr>
        </p:pic>
      </p:grpSp>
      <p:pic>
        <p:nvPicPr>
          <p:cNvPr id="20" name="图片 19" descr="屏幕剪辑">
            <a:extLst>
              <a:ext uri="{FF2B5EF4-FFF2-40B4-BE49-F238E27FC236}">
                <a16:creationId xmlns="" xmlns:a16="http://schemas.microsoft.com/office/drawing/2014/main" id="{4F295694-808F-4FDD-B499-D71A25B1E37A}"/>
              </a:ext>
            </a:extLst>
          </p:cNvPr>
          <p:cNvPicPr/>
          <p:nvPr/>
        </p:nvPicPr>
        <p:blipFill>
          <a:blip r:embed="rId9">
            <a:extLst>
              <a:ext uri="{28A0092B-C50C-407E-A947-70E740481C1C}">
                <a14:useLocalDpi xmlns:a14="http://schemas.microsoft.com/office/drawing/2010/main" val="0"/>
              </a:ext>
            </a:extLst>
          </a:blip>
          <a:stretch>
            <a:fillRect/>
          </a:stretch>
        </p:blipFill>
        <p:spPr>
          <a:xfrm>
            <a:off x="9532919" y="4017851"/>
            <a:ext cx="1368000" cy="1368000"/>
          </a:xfrm>
          <a:prstGeom prst="rect">
            <a:avLst/>
          </a:prstGeom>
        </p:spPr>
      </p:pic>
      <p:pic>
        <p:nvPicPr>
          <p:cNvPr id="21" name="图片 20" descr="屏幕剪辑">
            <a:extLst>
              <a:ext uri="{FF2B5EF4-FFF2-40B4-BE49-F238E27FC236}">
                <a16:creationId xmlns="" xmlns:a16="http://schemas.microsoft.com/office/drawing/2014/main" id="{C3B753F9-E9F1-41E3-A357-4281224BB1A0}"/>
              </a:ext>
            </a:extLst>
          </p:cNvPr>
          <p:cNvPicPr/>
          <p:nvPr/>
        </p:nvPicPr>
        <p:blipFill>
          <a:blip r:embed="rId10">
            <a:extLst>
              <a:ext uri="{28A0092B-C50C-407E-A947-70E740481C1C}">
                <a14:useLocalDpi xmlns:a14="http://schemas.microsoft.com/office/drawing/2010/main" val="0"/>
              </a:ext>
            </a:extLst>
          </a:blip>
          <a:stretch>
            <a:fillRect/>
          </a:stretch>
        </p:blipFill>
        <p:spPr>
          <a:xfrm>
            <a:off x="7517925" y="4017851"/>
            <a:ext cx="1368000" cy="1368000"/>
          </a:xfrm>
          <a:prstGeom prst="rect">
            <a:avLst/>
          </a:prstGeom>
        </p:spPr>
      </p:pic>
    </p:spTree>
    <p:extLst>
      <p:ext uri="{BB962C8B-B14F-4D97-AF65-F5344CB8AC3E}">
        <p14:creationId xmlns:p14="http://schemas.microsoft.com/office/powerpoint/2010/main" val="31630867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latin typeface="+mn-lt"/>
                <a:ea typeface="+mn-ea"/>
                <a:cs typeface="+mn-ea"/>
                <a:sym typeface="+mn-lt"/>
              </a:rPr>
              <a:t>Data Center Distribution System</a:t>
            </a:r>
            <a:endParaRPr lang="zh-CN" altLang="en-US" dirty="0">
              <a:latin typeface="+mn-lt"/>
              <a:ea typeface="+mn-ea"/>
              <a:cs typeface="+mn-ea"/>
              <a:sym typeface="+mn-lt"/>
            </a:endParaRPr>
          </a:p>
        </p:txBody>
      </p:sp>
      <p:pic>
        <p:nvPicPr>
          <p:cNvPr id="50" name="图片 49"/>
          <p:cNvPicPr/>
          <p:nvPr/>
        </p:nvPicPr>
        <p:blipFill>
          <a:blip r:embed="rId3" cstate="print"/>
          <a:srcRect/>
          <a:stretch>
            <a:fillRect/>
          </a:stretch>
        </p:blipFill>
        <p:spPr bwMode="auto">
          <a:xfrm>
            <a:off x="3397476" y="5187178"/>
            <a:ext cx="1397293" cy="777648"/>
          </a:xfrm>
          <a:prstGeom prst="rect">
            <a:avLst/>
          </a:prstGeom>
          <a:noFill/>
          <a:ln w="9525">
            <a:noFill/>
            <a:miter lim="800000"/>
            <a:headEnd/>
            <a:tailEnd/>
          </a:ln>
        </p:spPr>
      </p:pic>
      <p:sp>
        <p:nvSpPr>
          <p:cNvPr id="51" name="左箭头 50"/>
          <p:cNvSpPr/>
          <p:nvPr/>
        </p:nvSpPr>
        <p:spPr bwMode="auto">
          <a:xfrm flipH="1">
            <a:off x="3428936" y="1929316"/>
            <a:ext cx="432000" cy="216000"/>
          </a:xfrm>
          <a:prstGeom prst="leftArrow">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defPPr>
              <a:defRPr lang="en-US"/>
            </a:defPPr>
            <a:lvl1pPr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1pPr>
            <a:lvl2pPr marL="4572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2pPr>
            <a:lvl3pPr marL="9144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3pPr>
            <a:lvl4pPr marL="13716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4pPr>
            <a:lvl5pPr marL="18288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5pPr>
            <a:lvl6pPr marL="2286000" algn="l" defTabSz="914400" rtl="0" eaLnBrk="1" latinLnBrk="0" hangingPunct="1">
              <a:defRPr sz="1400" kern="1200">
                <a:solidFill>
                  <a:schemeClr val="bg1"/>
                </a:solidFill>
                <a:latin typeface="FrutigerNext LT Regular" pitchFamily="34" charset="0"/>
                <a:ea typeface="ＭＳ Ｐゴシック" pitchFamily="34" charset="-128"/>
                <a:cs typeface="+mn-cs"/>
              </a:defRPr>
            </a:lvl6pPr>
            <a:lvl7pPr marL="2743200" algn="l" defTabSz="914400" rtl="0" eaLnBrk="1" latinLnBrk="0" hangingPunct="1">
              <a:defRPr sz="1400" kern="1200">
                <a:solidFill>
                  <a:schemeClr val="bg1"/>
                </a:solidFill>
                <a:latin typeface="FrutigerNext LT Regular" pitchFamily="34" charset="0"/>
                <a:ea typeface="ＭＳ Ｐゴシック" pitchFamily="34" charset="-128"/>
                <a:cs typeface="+mn-cs"/>
              </a:defRPr>
            </a:lvl7pPr>
            <a:lvl8pPr marL="3200400" algn="l" defTabSz="914400" rtl="0" eaLnBrk="1" latinLnBrk="0" hangingPunct="1">
              <a:defRPr sz="1400" kern="1200">
                <a:solidFill>
                  <a:schemeClr val="bg1"/>
                </a:solidFill>
                <a:latin typeface="FrutigerNext LT Regular" pitchFamily="34" charset="0"/>
                <a:ea typeface="ＭＳ Ｐゴシック" pitchFamily="34" charset="-128"/>
                <a:cs typeface="+mn-cs"/>
              </a:defRPr>
            </a:lvl8pPr>
            <a:lvl9pPr marL="3657600" algn="l" defTabSz="914400" rtl="0" eaLnBrk="1" latinLnBrk="0" hangingPunct="1">
              <a:defRPr sz="1400" kern="1200">
                <a:solidFill>
                  <a:schemeClr val="bg1"/>
                </a:solidFill>
                <a:latin typeface="FrutigerNext LT Regular" pitchFamily="34" charset="0"/>
                <a:ea typeface="ＭＳ Ｐゴシック" pitchFamily="34" charset="-128"/>
                <a:cs typeface="+mn-cs"/>
              </a:defRPr>
            </a:lvl9pPr>
          </a:lstStyle>
          <a:p>
            <a:pPr defTabSz="801688"/>
            <a:endParaRPr lang="zh-CN" altLang="en-US" sz="1600" dirty="0">
              <a:solidFill>
                <a:srgbClr val="000000"/>
              </a:solidFill>
              <a:latin typeface="+mn-lt"/>
              <a:ea typeface="+mn-ea"/>
              <a:cs typeface="+mn-ea"/>
              <a:sym typeface="+mn-lt"/>
            </a:endParaRPr>
          </a:p>
        </p:txBody>
      </p:sp>
      <p:sp>
        <p:nvSpPr>
          <p:cNvPr id="52" name="左箭头 51"/>
          <p:cNvSpPr/>
          <p:nvPr/>
        </p:nvSpPr>
        <p:spPr bwMode="auto">
          <a:xfrm flipH="1">
            <a:off x="2331522" y="1929316"/>
            <a:ext cx="360000" cy="216000"/>
          </a:xfrm>
          <a:prstGeom prst="leftArrow">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defPPr>
              <a:defRPr lang="en-US"/>
            </a:defPPr>
            <a:lvl1pPr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1pPr>
            <a:lvl2pPr marL="4572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2pPr>
            <a:lvl3pPr marL="9144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3pPr>
            <a:lvl4pPr marL="13716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4pPr>
            <a:lvl5pPr marL="18288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5pPr>
            <a:lvl6pPr marL="2286000" algn="l" defTabSz="914400" rtl="0" eaLnBrk="1" latinLnBrk="0" hangingPunct="1">
              <a:defRPr sz="1400" kern="1200">
                <a:solidFill>
                  <a:schemeClr val="bg1"/>
                </a:solidFill>
                <a:latin typeface="FrutigerNext LT Regular" pitchFamily="34" charset="0"/>
                <a:ea typeface="ＭＳ Ｐゴシック" pitchFamily="34" charset="-128"/>
                <a:cs typeface="+mn-cs"/>
              </a:defRPr>
            </a:lvl6pPr>
            <a:lvl7pPr marL="2743200" algn="l" defTabSz="914400" rtl="0" eaLnBrk="1" latinLnBrk="0" hangingPunct="1">
              <a:defRPr sz="1400" kern="1200">
                <a:solidFill>
                  <a:schemeClr val="bg1"/>
                </a:solidFill>
                <a:latin typeface="FrutigerNext LT Regular" pitchFamily="34" charset="0"/>
                <a:ea typeface="ＭＳ Ｐゴシック" pitchFamily="34" charset="-128"/>
                <a:cs typeface="+mn-cs"/>
              </a:defRPr>
            </a:lvl7pPr>
            <a:lvl8pPr marL="3200400" algn="l" defTabSz="914400" rtl="0" eaLnBrk="1" latinLnBrk="0" hangingPunct="1">
              <a:defRPr sz="1400" kern="1200">
                <a:solidFill>
                  <a:schemeClr val="bg1"/>
                </a:solidFill>
                <a:latin typeface="FrutigerNext LT Regular" pitchFamily="34" charset="0"/>
                <a:ea typeface="ＭＳ Ｐゴシック" pitchFamily="34" charset="-128"/>
                <a:cs typeface="+mn-cs"/>
              </a:defRPr>
            </a:lvl8pPr>
            <a:lvl9pPr marL="3657600" algn="l" defTabSz="914400" rtl="0" eaLnBrk="1" latinLnBrk="0" hangingPunct="1">
              <a:defRPr sz="1400" kern="1200">
                <a:solidFill>
                  <a:schemeClr val="bg1"/>
                </a:solidFill>
                <a:latin typeface="FrutigerNext LT Regular" pitchFamily="34" charset="0"/>
                <a:ea typeface="ＭＳ Ｐゴシック" pitchFamily="34" charset="-128"/>
                <a:cs typeface="+mn-cs"/>
              </a:defRPr>
            </a:lvl9pPr>
          </a:lstStyle>
          <a:p>
            <a:pPr defTabSz="801688"/>
            <a:endParaRPr lang="zh-CN" altLang="en-US" sz="1600" dirty="0">
              <a:solidFill>
                <a:srgbClr val="000000"/>
              </a:solidFill>
              <a:latin typeface="+mn-lt"/>
              <a:ea typeface="+mn-ea"/>
              <a:cs typeface="+mn-ea"/>
              <a:sym typeface="+mn-lt"/>
            </a:endParaRPr>
          </a:p>
        </p:txBody>
      </p:sp>
      <p:sp>
        <p:nvSpPr>
          <p:cNvPr id="53" name="矩形 52"/>
          <p:cNvSpPr/>
          <p:nvPr/>
        </p:nvSpPr>
        <p:spPr bwMode="auto">
          <a:xfrm>
            <a:off x="6885951" y="2184300"/>
            <a:ext cx="4443597" cy="1845526"/>
          </a:xfrm>
          <a:prstGeom prst="rect">
            <a:avLst/>
          </a:prstGeom>
          <a:noFill/>
          <a:ln w="25400" cap="flat" cmpd="sng" algn="ctr">
            <a:solidFill>
              <a:srgbClr val="FFC000"/>
            </a:solidFill>
            <a:prstDash val="dash"/>
            <a:round/>
            <a:headEnd type="arrow"/>
            <a:tailEnd type="arrow"/>
          </a:ln>
          <a:effectLst/>
        </p:spPr>
        <p:txBody>
          <a:bodyPr vert="horz" wrap="square" lIns="79200" tIns="39600" rIns="79200" bIns="39600" numCol="1" rtlCol="0" anchor="t" anchorCtr="0" compatLnSpc="1">
            <a:prstTxWarp prst="textNoShape">
              <a:avLst/>
            </a:prstTxWarp>
            <a:noAutofit/>
          </a:bodyPr>
          <a:lstStyle>
            <a:defPPr>
              <a:defRPr lang="en-US"/>
            </a:defPPr>
            <a:lvl1pPr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1pPr>
            <a:lvl2pPr marL="4572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2pPr>
            <a:lvl3pPr marL="9144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3pPr>
            <a:lvl4pPr marL="13716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4pPr>
            <a:lvl5pPr marL="18288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5pPr>
            <a:lvl6pPr marL="2286000" algn="l" defTabSz="914400" rtl="0" eaLnBrk="1" latinLnBrk="0" hangingPunct="1">
              <a:defRPr sz="1400" kern="1200">
                <a:solidFill>
                  <a:schemeClr val="bg1"/>
                </a:solidFill>
                <a:latin typeface="FrutigerNext LT Regular" pitchFamily="34" charset="0"/>
                <a:ea typeface="ＭＳ Ｐゴシック" pitchFamily="34" charset="-128"/>
                <a:cs typeface="+mn-cs"/>
              </a:defRPr>
            </a:lvl6pPr>
            <a:lvl7pPr marL="2743200" algn="l" defTabSz="914400" rtl="0" eaLnBrk="1" latinLnBrk="0" hangingPunct="1">
              <a:defRPr sz="1400" kern="1200">
                <a:solidFill>
                  <a:schemeClr val="bg1"/>
                </a:solidFill>
                <a:latin typeface="FrutigerNext LT Regular" pitchFamily="34" charset="0"/>
                <a:ea typeface="ＭＳ Ｐゴシック" pitchFamily="34" charset="-128"/>
                <a:cs typeface="+mn-cs"/>
              </a:defRPr>
            </a:lvl7pPr>
            <a:lvl8pPr marL="3200400" algn="l" defTabSz="914400" rtl="0" eaLnBrk="1" latinLnBrk="0" hangingPunct="1">
              <a:defRPr sz="1400" kern="1200">
                <a:solidFill>
                  <a:schemeClr val="bg1"/>
                </a:solidFill>
                <a:latin typeface="FrutigerNext LT Regular" pitchFamily="34" charset="0"/>
                <a:ea typeface="ＭＳ Ｐゴシック" pitchFamily="34" charset="-128"/>
                <a:cs typeface="+mn-cs"/>
              </a:defRPr>
            </a:lvl8pPr>
            <a:lvl9pPr marL="3657600" algn="l" defTabSz="914400" rtl="0" eaLnBrk="1" latinLnBrk="0" hangingPunct="1">
              <a:defRPr sz="1400" kern="1200">
                <a:solidFill>
                  <a:schemeClr val="bg1"/>
                </a:solidFill>
                <a:latin typeface="FrutigerNext LT Regular" pitchFamily="34" charset="0"/>
                <a:ea typeface="ＭＳ Ｐゴシック" pitchFamily="34" charset="-128"/>
                <a:cs typeface="+mn-cs"/>
              </a:defRPr>
            </a:lvl9pPr>
          </a:lstStyle>
          <a:p>
            <a:pPr defTabSz="801688"/>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ea typeface="+mn-ea"/>
              <a:cs typeface="+mn-ea"/>
              <a:sym typeface="+mn-lt"/>
            </a:endParaRPr>
          </a:p>
        </p:txBody>
      </p:sp>
      <p:pic>
        <p:nvPicPr>
          <p:cNvPr id="74" name="图片 73" descr="gcs"/>
          <p:cNvPicPr/>
          <p:nvPr/>
        </p:nvPicPr>
        <p:blipFill>
          <a:blip r:embed="rId4" cstate="print"/>
          <a:srcRect/>
          <a:stretch>
            <a:fillRect/>
          </a:stretch>
        </p:blipFill>
        <p:spPr bwMode="auto">
          <a:xfrm>
            <a:off x="2830759" y="3189431"/>
            <a:ext cx="554569" cy="1168672"/>
          </a:xfrm>
          <a:prstGeom prst="rect">
            <a:avLst/>
          </a:prstGeom>
          <a:noFill/>
          <a:ln w="9525">
            <a:noFill/>
            <a:miter lim="800000"/>
            <a:headEnd/>
            <a:tailEnd/>
          </a:ln>
        </p:spPr>
      </p:pic>
      <p:pic>
        <p:nvPicPr>
          <p:cNvPr id="83" name="图片 82" descr="DSC00286 -zs1"/>
          <p:cNvPicPr/>
          <p:nvPr/>
        </p:nvPicPr>
        <p:blipFill>
          <a:blip r:embed="rId5" cstate="print"/>
          <a:srcRect/>
          <a:stretch>
            <a:fillRect/>
          </a:stretch>
        </p:blipFill>
        <p:spPr bwMode="auto">
          <a:xfrm>
            <a:off x="3349324" y="3189431"/>
            <a:ext cx="554569" cy="1168672"/>
          </a:xfrm>
          <a:prstGeom prst="rect">
            <a:avLst/>
          </a:prstGeom>
          <a:noFill/>
          <a:ln w="9525">
            <a:noFill/>
            <a:miter lim="800000"/>
            <a:headEnd/>
            <a:tailEnd/>
          </a:ln>
        </p:spPr>
      </p:pic>
      <p:cxnSp>
        <p:nvCxnSpPr>
          <p:cNvPr id="92" name="直接箭头连接符 91"/>
          <p:cNvCxnSpPr>
            <a:stCxn id="118" idx="2"/>
          </p:cNvCxnSpPr>
          <p:nvPr/>
        </p:nvCxnSpPr>
        <p:spPr bwMode="auto">
          <a:xfrm flipH="1">
            <a:off x="4951743" y="3859438"/>
            <a:ext cx="776633" cy="727591"/>
          </a:xfrm>
          <a:prstGeom prst="straightConnector1">
            <a:avLst/>
          </a:prstGeom>
          <a:noFill/>
          <a:ln w="25400" cap="rnd" cmpd="sng" algn="ctr">
            <a:solidFill>
              <a:srgbClr val="00B050"/>
            </a:solidFill>
            <a:prstDash val="solid"/>
            <a:round/>
            <a:headEnd type="oval" w="med" len="med"/>
            <a:tailEnd type="stealth" w="lg" len="lg"/>
          </a:ln>
          <a:effectLst/>
        </p:spPr>
      </p:cxnSp>
      <p:pic>
        <p:nvPicPr>
          <p:cNvPr id="96" name="Picture 2" descr="C:\Users\z00185480\Pictures\1294283958.jpg"/>
          <p:cNvPicPr>
            <a:picLocks noChangeAspect="1" noChangeArrowheads="1"/>
          </p:cNvPicPr>
          <p:nvPr/>
        </p:nvPicPr>
        <p:blipFill>
          <a:blip r:embed="rId6" cstate="print"/>
          <a:srcRect/>
          <a:stretch>
            <a:fillRect/>
          </a:stretch>
        </p:blipFill>
        <p:spPr bwMode="auto">
          <a:xfrm>
            <a:off x="6146113" y="5361892"/>
            <a:ext cx="582530" cy="485248"/>
          </a:xfrm>
          <a:prstGeom prst="rect">
            <a:avLst/>
          </a:prstGeom>
          <a:noFill/>
        </p:spPr>
      </p:pic>
      <p:pic>
        <p:nvPicPr>
          <p:cNvPr id="99" name="图片 98"/>
          <p:cNvPicPr/>
          <p:nvPr/>
        </p:nvPicPr>
        <p:blipFill>
          <a:blip r:embed="rId7" cstate="print"/>
          <a:srcRect l="3271" t="11667" r="3738"/>
          <a:stretch>
            <a:fillRect/>
          </a:stretch>
        </p:blipFill>
        <p:spPr bwMode="auto">
          <a:xfrm>
            <a:off x="4862330" y="5210344"/>
            <a:ext cx="1067002" cy="877214"/>
          </a:xfrm>
          <a:prstGeom prst="rect">
            <a:avLst/>
          </a:prstGeom>
          <a:noFill/>
          <a:ln w="9525">
            <a:noFill/>
            <a:miter lim="800000"/>
            <a:headEnd/>
            <a:tailEnd/>
          </a:ln>
        </p:spPr>
      </p:pic>
      <p:pic>
        <p:nvPicPr>
          <p:cNvPr id="100" name="图片 99"/>
          <p:cNvPicPr/>
          <p:nvPr/>
        </p:nvPicPr>
        <p:blipFill>
          <a:blip r:embed="rId8" cstate="print"/>
          <a:srcRect r="5028"/>
          <a:stretch>
            <a:fillRect/>
          </a:stretch>
        </p:blipFill>
        <p:spPr bwMode="auto">
          <a:xfrm>
            <a:off x="9721433" y="5060371"/>
            <a:ext cx="415927" cy="1038826"/>
          </a:xfrm>
          <a:prstGeom prst="rect">
            <a:avLst/>
          </a:prstGeom>
          <a:noFill/>
          <a:ln w="9525">
            <a:noFill/>
            <a:miter lim="800000"/>
            <a:headEnd/>
            <a:tailEnd/>
          </a:ln>
        </p:spPr>
      </p:pic>
      <p:cxnSp>
        <p:nvCxnSpPr>
          <p:cNvPr id="104" name="直接箭头连接符 103"/>
          <p:cNvCxnSpPr/>
          <p:nvPr/>
        </p:nvCxnSpPr>
        <p:spPr bwMode="auto">
          <a:xfrm>
            <a:off x="6393571" y="3844769"/>
            <a:ext cx="1026317" cy="742260"/>
          </a:xfrm>
          <a:prstGeom prst="straightConnector1">
            <a:avLst/>
          </a:prstGeom>
          <a:noFill/>
          <a:ln w="25400" cap="rnd" cmpd="sng" algn="ctr">
            <a:solidFill>
              <a:srgbClr val="00B050"/>
            </a:solidFill>
            <a:prstDash val="solid"/>
            <a:round/>
            <a:headEnd type="oval" w="med" len="med"/>
            <a:tailEnd type="stealth" w="lg" len="lg"/>
          </a:ln>
          <a:effectLst/>
        </p:spPr>
      </p:cxnSp>
      <p:cxnSp>
        <p:nvCxnSpPr>
          <p:cNvPr id="105" name="直接箭头连接符 104"/>
          <p:cNvCxnSpPr/>
          <p:nvPr/>
        </p:nvCxnSpPr>
        <p:spPr bwMode="auto">
          <a:xfrm>
            <a:off x="8587103" y="5523133"/>
            <a:ext cx="1152000" cy="0"/>
          </a:xfrm>
          <a:prstGeom prst="straightConnector1">
            <a:avLst/>
          </a:prstGeom>
          <a:noFill/>
          <a:ln w="25400" cap="rnd" cmpd="sng" algn="ctr">
            <a:solidFill>
              <a:srgbClr val="00B050"/>
            </a:solidFill>
            <a:prstDash val="solid"/>
            <a:round/>
            <a:headEnd type="oval" w="med" len="med"/>
            <a:tailEnd type="stealth" w="lg" len="lg"/>
          </a:ln>
          <a:effectLst/>
        </p:spPr>
      </p:cxnSp>
      <p:pic>
        <p:nvPicPr>
          <p:cNvPr id="106" name="图片 105"/>
          <p:cNvPicPr/>
          <p:nvPr/>
        </p:nvPicPr>
        <p:blipFill>
          <a:blip r:embed="rId9" cstate="print"/>
          <a:srcRect/>
          <a:stretch>
            <a:fillRect/>
          </a:stretch>
        </p:blipFill>
        <p:spPr bwMode="auto">
          <a:xfrm>
            <a:off x="8047039" y="5056818"/>
            <a:ext cx="485248" cy="1006214"/>
          </a:xfrm>
          <a:prstGeom prst="rect">
            <a:avLst/>
          </a:prstGeom>
          <a:noFill/>
          <a:ln w="9525">
            <a:noFill/>
            <a:miter lim="800000"/>
            <a:headEnd/>
            <a:tailEnd/>
          </a:ln>
        </p:spPr>
      </p:pic>
      <p:pic>
        <p:nvPicPr>
          <p:cNvPr id="107" name="图片 106"/>
          <p:cNvPicPr/>
          <p:nvPr/>
        </p:nvPicPr>
        <p:blipFill>
          <a:blip r:embed="rId10" cstate="print"/>
          <a:srcRect/>
          <a:stretch>
            <a:fillRect/>
          </a:stretch>
        </p:blipFill>
        <p:spPr bwMode="auto">
          <a:xfrm>
            <a:off x="7030046" y="2694032"/>
            <a:ext cx="831854" cy="1038823"/>
          </a:xfrm>
          <a:prstGeom prst="rect">
            <a:avLst/>
          </a:prstGeom>
          <a:noFill/>
          <a:ln w="9525">
            <a:noFill/>
            <a:miter lim="800000"/>
            <a:headEnd/>
            <a:tailEnd/>
          </a:ln>
        </p:spPr>
      </p:pic>
      <p:pic>
        <p:nvPicPr>
          <p:cNvPr id="108" name="图片 107"/>
          <p:cNvPicPr/>
          <p:nvPr/>
        </p:nvPicPr>
        <p:blipFill>
          <a:blip r:embed="rId11" cstate="print"/>
          <a:srcRect/>
          <a:stretch>
            <a:fillRect/>
          </a:stretch>
        </p:blipFill>
        <p:spPr bwMode="auto">
          <a:xfrm rot="5400000">
            <a:off x="8978074" y="3202610"/>
            <a:ext cx="973898" cy="277285"/>
          </a:xfrm>
          <a:prstGeom prst="rect">
            <a:avLst/>
          </a:prstGeom>
          <a:noFill/>
          <a:ln w="9525">
            <a:noFill/>
            <a:miter lim="800000"/>
            <a:headEnd/>
            <a:tailEnd/>
          </a:ln>
        </p:spPr>
      </p:pic>
      <p:pic>
        <p:nvPicPr>
          <p:cNvPr id="109" name="Picture 5"/>
          <p:cNvPicPr>
            <a:picLocks noChangeAspect="1" noChangeArrowheads="1"/>
          </p:cNvPicPr>
          <p:nvPr/>
        </p:nvPicPr>
        <p:blipFill>
          <a:blip r:embed="rId12" cstate="print"/>
          <a:srcRect/>
          <a:stretch>
            <a:fillRect/>
          </a:stretch>
        </p:blipFill>
        <p:spPr bwMode="auto">
          <a:xfrm>
            <a:off x="10158677" y="2777576"/>
            <a:ext cx="996005" cy="988739"/>
          </a:xfrm>
          <a:prstGeom prst="rect">
            <a:avLst/>
          </a:prstGeom>
          <a:noFill/>
          <a:ln w="9525">
            <a:noFill/>
            <a:miter lim="800000"/>
            <a:headEnd/>
            <a:tailEnd/>
          </a:ln>
        </p:spPr>
      </p:pic>
      <p:cxnSp>
        <p:nvCxnSpPr>
          <p:cNvPr id="110" name="直接箭头连接符 109"/>
          <p:cNvCxnSpPr>
            <a:stCxn id="118" idx="3"/>
            <a:endCxn id="53" idx="1"/>
          </p:cNvCxnSpPr>
          <p:nvPr/>
        </p:nvCxnSpPr>
        <p:spPr bwMode="auto">
          <a:xfrm flipV="1">
            <a:off x="6393571" y="3107063"/>
            <a:ext cx="492380" cy="107102"/>
          </a:xfrm>
          <a:prstGeom prst="straightConnector1">
            <a:avLst/>
          </a:prstGeom>
          <a:noFill/>
          <a:ln w="25400" cap="rnd" cmpd="sng" algn="ctr">
            <a:solidFill>
              <a:srgbClr val="00B050"/>
            </a:solidFill>
            <a:prstDash val="solid"/>
            <a:round/>
            <a:headEnd type="oval" w="med" len="med"/>
            <a:tailEnd type="stealth" w="lg" len="lg"/>
          </a:ln>
          <a:effectLst/>
        </p:spPr>
      </p:cxnSp>
      <p:cxnSp>
        <p:nvCxnSpPr>
          <p:cNvPr id="111" name="直接箭头连接符 110"/>
          <p:cNvCxnSpPr/>
          <p:nvPr/>
        </p:nvCxnSpPr>
        <p:spPr bwMode="auto">
          <a:xfrm flipV="1">
            <a:off x="7868384" y="3224678"/>
            <a:ext cx="360000" cy="2652"/>
          </a:xfrm>
          <a:prstGeom prst="straightConnector1">
            <a:avLst/>
          </a:prstGeom>
          <a:noFill/>
          <a:ln w="25400" cap="rnd" cmpd="sng" algn="ctr">
            <a:solidFill>
              <a:srgbClr val="00B050"/>
            </a:solidFill>
            <a:prstDash val="solid"/>
            <a:round/>
            <a:headEnd type="oval" w="med" len="med"/>
            <a:tailEnd type="stealth" w="lg" len="lg"/>
          </a:ln>
          <a:effectLst/>
        </p:spPr>
      </p:cxnSp>
      <p:pic>
        <p:nvPicPr>
          <p:cNvPr id="112" name="图片 111" descr="伊顿PPM系列抢占机房配电市场先机"/>
          <p:cNvPicPr/>
          <p:nvPr/>
        </p:nvPicPr>
        <p:blipFill>
          <a:blip r:embed="rId13" cstate="print"/>
          <a:srcRect l="8759" t="3667" r="13139" b="2667"/>
          <a:stretch>
            <a:fillRect/>
          </a:stretch>
        </p:blipFill>
        <p:spPr bwMode="auto">
          <a:xfrm>
            <a:off x="8232034" y="2740240"/>
            <a:ext cx="418193" cy="1028618"/>
          </a:xfrm>
          <a:prstGeom prst="rect">
            <a:avLst/>
          </a:prstGeom>
          <a:noFill/>
          <a:ln w="9525">
            <a:noFill/>
            <a:miter lim="800000"/>
            <a:headEnd/>
            <a:tailEnd/>
          </a:ln>
        </p:spPr>
      </p:pic>
      <p:sp>
        <p:nvSpPr>
          <p:cNvPr id="113" name="矩形 112"/>
          <p:cNvSpPr/>
          <p:nvPr/>
        </p:nvSpPr>
        <p:spPr bwMode="auto">
          <a:xfrm>
            <a:off x="883870" y="1040851"/>
            <a:ext cx="5741333" cy="3400843"/>
          </a:xfrm>
          <a:prstGeom prst="rect">
            <a:avLst/>
          </a:prstGeom>
          <a:noFill/>
          <a:ln w="25400" cap="flat" cmpd="sng" algn="ctr">
            <a:solidFill>
              <a:srgbClr val="FFC000"/>
            </a:solidFill>
            <a:prstDash val="solid"/>
            <a:round/>
            <a:headEnd type="arrow"/>
            <a:tailEnd type="arrow"/>
          </a:ln>
          <a:effectLst/>
        </p:spPr>
        <p:txBody>
          <a:bodyPr vert="horz" wrap="square" lIns="79200" tIns="39600" rIns="79200" bIns="39600" numCol="1" rtlCol="0" anchor="t" anchorCtr="0" compatLnSpc="1">
            <a:prstTxWarp prst="textNoShape">
              <a:avLst/>
            </a:prstTxWarp>
            <a:noAutofit/>
          </a:bodyPr>
          <a:lstStyle>
            <a:defPPr>
              <a:defRPr lang="en-US"/>
            </a:defPPr>
            <a:lvl1pPr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1pPr>
            <a:lvl2pPr marL="4572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2pPr>
            <a:lvl3pPr marL="9144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3pPr>
            <a:lvl4pPr marL="13716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4pPr>
            <a:lvl5pPr marL="18288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5pPr>
            <a:lvl6pPr marL="2286000" algn="l" defTabSz="914400" rtl="0" eaLnBrk="1" latinLnBrk="0" hangingPunct="1">
              <a:defRPr sz="1400" kern="1200">
                <a:solidFill>
                  <a:schemeClr val="bg1"/>
                </a:solidFill>
                <a:latin typeface="FrutigerNext LT Regular" pitchFamily="34" charset="0"/>
                <a:ea typeface="ＭＳ Ｐゴシック" pitchFamily="34" charset="-128"/>
                <a:cs typeface="+mn-cs"/>
              </a:defRPr>
            </a:lvl6pPr>
            <a:lvl7pPr marL="2743200" algn="l" defTabSz="914400" rtl="0" eaLnBrk="1" latinLnBrk="0" hangingPunct="1">
              <a:defRPr sz="1400" kern="1200">
                <a:solidFill>
                  <a:schemeClr val="bg1"/>
                </a:solidFill>
                <a:latin typeface="FrutigerNext LT Regular" pitchFamily="34" charset="0"/>
                <a:ea typeface="ＭＳ Ｐゴシック" pitchFamily="34" charset="-128"/>
                <a:cs typeface="+mn-cs"/>
              </a:defRPr>
            </a:lvl7pPr>
            <a:lvl8pPr marL="3200400" algn="l" defTabSz="914400" rtl="0" eaLnBrk="1" latinLnBrk="0" hangingPunct="1">
              <a:defRPr sz="1400" kern="1200">
                <a:solidFill>
                  <a:schemeClr val="bg1"/>
                </a:solidFill>
                <a:latin typeface="FrutigerNext LT Regular" pitchFamily="34" charset="0"/>
                <a:ea typeface="ＭＳ Ｐゴシック" pitchFamily="34" charset="-128"/>
                <a:cs typeface="+mn-cs"/>
              </a:defRPr>
            </a:lvl8pPr>
            <a:lvl9pPr marL="3657600" algn="l" defTabSz="914400" rtl="0" eaLnBrk="1" latinLnBrk="0" hangingPunct="1">
              <a:defRPr sz="1400" kern="1200">
                <a:solidFill>
                  <a:schemeClr val="bg1"/>
                </a:solidFill>
                <a:latin typeface="FrutigerNext LT Regular" pitchFamily="34" charset="0"/>
                <a:ea typeface="ＭＳ Ｐゴシック" pitchFamily="34" charset="-128"/>
                <a:cs typeface="+mn-cs"/>
              </a:defRPr>
            </a:lvl9pPr>
          </a:lstStyle>
          <a:p>
            <a:pPr defTabSz="801688"/>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ea typeface="+mn-ea"/>
              <a:cs typeface="+mn-ea"/>
              <a:sym typeface="+mn-lt"/>
            </a:endParaRPr>
          </a:p>
        </p:txBody>
      </p:sp>
      <p:sp>
        <p:nvSpPr>
          <p:cNvPr id="114" name="TextBox 94"/>
          <p:cNvSpPr txBox="1"/>
          <p:nvPr/>
        </p:nvSpPr>
        <p:spPr>
          <a:xfrm>
            <a:off x="1132367" y="2789412"/>
            <a:ext cx="1003921" cy="307777"/>
          </a:xfrm>
          <a:prstGeom prst="rect">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wrap="square" rtlCol="0">
            <a:spAutoFit/>
          </a:bodyPr>
          <a:lstStyle>
            <a:defPPr>
              <a:defRPr lang="en-US"/>
            </a:defPPr>
            <a:lvl1pPr algn="l" rtl="0" fontAlgn="base">
              <a:spcBef>
                <a:spcPct val="0"/>
              </a:spcBef>
              <a:spcAft>
                <a:spcPct val="0"/>
              </a:spcAft>
              <a:defRPr sz="1400" kern="1200">
                <a:solidFill>
                  <a:schemeClr val="lt1"/>
                </a:solidFill>
                <a:latin typeface="+mn-lt"/>
                <a:ea typeface="+mn-ea"/>
                <a:cs typeface="+mn-cs"/>
              </a:defRPr>
            </a:lvl1pPr>
            <a:lvl2pPr marL="457200" algn="l" rtl="0" fontAlgn="base">
              <a:spcBef>
                <a:spcPct val="0"/>
              </a:spcBef>
              <a:spcAft>
                <a:spcPct val="0"/>
              </a:spcAft>
              <a:defRPr sz="1400" kern="1200">
                <a:solidFill>
                  <a:schemeClr val="lt1"/>
                </a:solidFill>
                <a:latin typeface="+mn-lt"/>
                <a:ea typeface="+mn-ea"/>
                <a:cs typeface="+mn-cs"/>
              </a:defRPr>
            </a:lvl2pPr>
            <a:lvl3pPr marL="914400" algn="l" rtl="0" fontAlgn="base">
              <a:spcBef>
                <a:spcPct val="0"/>
              </a:spcBef>
              <a:spcAft>
                <a:spcPct val="0"/>
              </a:spcAft>
              <a:defRPr sz="1400" kern="1200">
                <a:solidFill>
                  <a:schemeClr val="lt1"/>
                </a:solidFill>
                <a:latin typeface="+mn-lt"/>
                <a:ea typeface="+mn-ea"/>
                <a:cs typeface="+mn-cs"/>
              </a:defRPr>
            </a:lvl3pPr>
            <a:lvl4pPr marL="1371600" algn="l" rtl="0" fontAlgn="base">
              <a:spcBef>
                <a:spcPct val="0"/>
              </a:spcBef>
              <a:spcAft>
                <a:spcPct val="0"/>
              </a:spcAft>
              <a:defRPr sz="1400" kern="1200">
                <a:solidFill>
                  <a:schemeClr val="lt1"/>
                </a:solidFill>
                <a:latin typeface="+mn-lt"/>
                <a:ea typeface="+mn-ea"/>
                <a:cs typeface="+mn-cs"/>
              </a:defRPr>
            </a:lvl4pPr>
            <a:lvl5pPr marL="1828800" algn="l"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defTabSz="801688">
              <a:defRPr/>
            </a:pPr>
            <a:r>
              <a:rPr lang="en-US" altLang="zh-CN" b="1" kern="0" dirty="0">
                <a:solidFill>
                  <a:schemeClr val="tx1"/>
                </a:solidFill>
                <a:cs typeface="+mn-ea"/>
                <a:sym typeface="+mn-lt"/>
              </a:rPr>
              <a:t>Generator</a:t>
            </a:r>
          </a:p>
        </p:txBody>
      </p:sp>
      <p:pic>
        <p:nvPicPr>
          <p:cNvPr id="115" name="Picture 2"/>
          <p:cNvPicPr>
            <a:picLocks noChangeAspect="1" noChangeArrowheads="1"/>
          </p:cNvPicPr>
          <p:nvPr/>
        </p:nvPicPr>
        <p:blipFill>
          <a:blip r:embed="rId14" cstate="print"/>
          <a:srcRect/>
          <a:stretch>
            <a:fillRect/>
          </a:stretch>
        </p:blipFill>
        <p:spPr bwMode="auto">
          <a:xfrm>
            <a:off x="1015060" y="3169023"/>
            <a:ext cx="1187333" cy="1081156"/>
          </a:xfrm>
          <a:prstGeom prst="rect">
            <a:avLst/>
          </a:prstGeom>
          <a:noFill/>
          <a:ln w="9525">
            <a:noFill/>
            <a:miter lim="800000"/>
            <a:headEnd/>
            <a:tailEnd/>
          </a:ln>
        </p:spPr>
      </p:pic>
      <p:sp>
        <p:nvSpPr>
          <p:cNvPr id="116" name="TextBox 96"/>
          <p:cNvSpPr txBox="1"/>
          <p:nvPr/>
        </p:nvSpPr>
        <p:spPr>
          <a:xfrm>
            <a:off x="2745032" y="2630837"/>
            <a:ext cx="1158861" cy="523220"/>
          </a:xfrm>
          <a:prstGeom prst="rect">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wrap="square" rtlCol="0">
            <a:spAutoFit/>
          </a:bodyPr>
          <a:lstStyle>
            <a:defPPr>
              <a:defRPr lang="en-US"/>
            </a:defPPr>
            <a:lvl1pPr algn="l" rtl="0" fontAlgn="base">
              <a:spcBef>
                <a:spcPct val="0"/>
              </a:spcBef>
              <a:spcAft>
                <a:spcPct val="0"/>
              </a:spcAft>
              <a:defRPr sz="1400" kern="1200">
                <a:solidFill>
                  <a:schemeClr val="lt1"/>
                </a:solidFill>
                <a:latin typeface="+mn-lt"/>
                <a:ea typeface="+mn-ea"/>
                <a:cs typeface="+mn-cs"/>
              </a:defRPr>
            </a:lvl1pPr>
            <a:lvl2pPr marL="457200" algn="l" rtl="0" fontAlgn="base">
              <a:spcBef>
                <a:spcPct val="0"/>
              </a:spcBef>
              <a:spcAft>
                <a:spcPct val="0"/>
              </a:spcAft>
              <a:defRPr sz="1400" kern="1200">
                <a:solidFill>
                  <a:schemeClr val="lt1"/>
                </a:solidFill>
                <a:latin typeface="+mn-lt"/>
                <a:ea typeface="+mn-ea"/>
                <a:cs typeface="+mn-cs"/>
              </a:defRPr>
            </a:lvl2pPr>
            <a:lvl3pPr marL="914400" algn="l" rtl="0" fontAlgn="base">
              <a:spcBef>
                <a:spcPct val="0"/>
              </a:spcBef>
              <a:spcAft>
                <a:spcPct val="0"/>
              </a:spcAft>
              <a:defRPr sz="1400" kern="1200">
                <a:solidFill>
                  <a:schemeClr val="lt1"/>
                </a:solidFill>
                <a:latin typeface="+mn-lt"/>
                <a:ea typeface="+mn-ea"/>
                <a:cs typeface="+mn-cs"/>
              </a:defRPr>
            </a:lvl3pPr>
            <a:lvl4pPr marL="1371600" algn="l" rtl="0" fontAlgn="base">
              <a:spcBef>
                <a:spcPct val="0"/>
              </a:spcBef>
              <a:spcAft>
                <a:spcPct val="0"/>
              </a:spcAft>
              <a:defRPr sz="1400" kern="1200">
                <a:solidFill>
                  <a:schemeClr val="lt1"/>
                </a:solidFill>
                <a:latin typeface="+mn-lt"/>
                <a:ea typeface="+mn-ea"/>
                <a:cs typeface="+mn-cs"/>
              </a:defRPr>
            </a:lvl4pPr>
            <a:lvl5pPr marL="1828800" algn="l"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defTabSz="801688">
              <a:defRPr/>
            </a:pPr>
            <a:r>
              <a:rPr lang="en-US" altLang="zh-CN" b="1" kern="0" dirty="0">
                <a:solidFill>
                  <a:schemeClr val="tx1"/>
                </a:solidFill>
                <a:cs typeface="+mn-ea"/>
                <a:sym typeface="+mn-lt"/>
              </a:rPr>
              <a:t>Generator distribution</a:t>
            </a:r>
          </a:p>
        </p:txBody>
      </p:sp>
      <p:sp>
        <p:nvSpPr>
          <p:cNvPr id="117" name="TextBox 99"/>
          <p:cNvSpPr txBox="1"/>
          <p:nvPr/>
        </p:nvSpPr>
        <p:spPr>
          <a:xfrm>
            <a:off x="5106596" y="1958321"/>
            <a:ext cx="1257946" cy="523220"/>
          </a:xfrm>
          <a:prstGeom prst="rect">
            <a:avLst/>
          </a:prstGeom>
          <a:solidFill>
            <a:srgbClr val="0099CC"/>
          </a:solidFill>
        </p:spPr>
        <p:style>
          <a:lnRef idx="0">
            <a:schemeClr val="accent2"/>
          </a:lnRef>
          <a:fillRef idx="3">
            <a:schemeClr val="accent2"/>
          </a:fillRef>
          <a:effectRef idx="3">
            <a:schemeClr val="accent2"/>
          </a:effectRef>
          <a:fontRef idx="minor">
            <a:schemeClr val="lt1"/>
          </a:fontRef>
        </p:style>
        <p:txBody>
          <a:bodyPr wrap="square" rtlCol="0">
            <a:spAutoFit/>
          </a:bodyPr>
          <a:lstStyle>
            <a:defPPr>
              <a:defRPr lang="en-US"/>
            </a:defPPr>
            <a:lvl1pPr algn="l" rtl="0" fontAlgn="base">
              <a:spcBef>
                <a:spcPct val="0"/>
              </a:spcBef>
              <a:spcAft>
                <a:spcPct val="0"/>
              </a:spcAft>
              <a:defRPr sz="1400" kern="1200">
                <a:solidFill>
                  <a:schemeClr val="lt1"/>
                </a:solidFill>
                <a:latin typeface="+mn-lt"/>
                <a:ea typeface="+mn-ea"/>
                <a:cs typeface="+mn-cs"/>
              </a:defRPr>
            </a:lvl1pPr>
            <a:lvl2pPr marL="457200" algn="l" rtl="0" fontAlgn="base">
              <a:spcBef>
                <a:spcPct val="0"/>
              </a:spcBef>
              <a:spcAft>
                <a:spcPct val="0"/>
              </a:spcAft>
              <a:defRPr sz="1400" kern="1200">
                <a:solidFill>
                  <a:schemeClr val="lt1"/>
                </a:solidFill>
                <a:latin typeface="+mn-lt"/>
                <a:ea typeface="+mn-ea"/>
                <a:cs typeface="+mn-cs"/>
              </a:defRPr>
            </a:lvl2pPr>
            <a:lvl3pPr marL="914400" algn="l" rtl="0" fontAlgn="base">
              <a:spcBef>
                <a:spcPct val="0"/>
              </a:spcBef>
              <a:spcAft>
                <a:spcPct val="0"/>
              </a:spcAft>
              <a:defRPr sz="1400" kern="1200">
                <a:solidFill>
                  <a:schemeClr val="lt1"/>
                </a:solidFill>
                <a:latin typeface="+mn-lt"/>
                <a:ea typeface="+mn-ea"/>
                <a:cs typeface="+mn-cs"/>
              </a:defRPr>
            </a:lvl3pPr>
            <a:lvl4pPr marL="1371600" algn="l" rtl="0" fontAlgn="base">
              <a:spcBef>
                <a:spcPct val="0"/>
              </a:spcBef>
              <a:spcAft>
                <a:spcPct val="0"/>
              </a:spcAft>
              <a:defRPr sz="1400" kern="1200">
                <a:solidFill>
                  <a:schemeClr val="lt1"/>
                </a:solidFill>
                <a:latin typeface="+mn-lt"/>
                <a:ea typeface="+mn-ea"/>
                <a:cs typeface="+mn-cs"/>
              </a:defRPr>
            </a:lvl4pPr>
            <a:lvl5pPr marL="1828800" algn="l"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defTabSz="801688">
              <a:defRPr/>
            </a:pPr>
            <a:r>
              <a:rPr lang="en-US" altLang="zh-CN" b="1" kern="0" dirty="0">
                <a:solidFill>
                  <a:schemeClr val="tx1"/>
                </a:solidFill>
                <a:cs typeface="+mn-ea"/>
                <a:sym typeface="+mn-lt"/>
              </a:rPr>
              <a:t>L-voltage distribution </a:t>
            </a:r>
          </a:p>
        </p:txBody>
      </p:sp>
      <p:pic>
        <p:nvPicPr>
          <p:cNvPr id="118" name="Picture 3"/>
          <p:cNvPicPr>
            <a:picLocks noChangeAspect="1" noChangeArrowheads="1"/>
          </p:cNvPicPr>
          <p:nvPr/>
        </p:nvPicPr>
        <p:blipFill>
          <a:blip r:embed="rId15" cstate="print"/>
          <a:srcRect/>
          <a:stretch>
            <a:fillRect/>
          </a:stretch>
        </p:blipFill>
        <p:spPr bwMode="auto">
          <a:xfrm>
            <a:off x="5063180" y="2568891"/>
            <a:ext cx="1330391" cy="1290547"/>
          </a:xfrm>
          <a:prstGeom prst="rect">
            <a:avLst/>
          </a:prstGeom>
          <a:noFill/>
          <a:ln w="9525">
            <a:noFill/>
            <a:miter lim="800000"/>
            <a:headEnd/>
            <a:tailEnd/>
          </a:ln>
        </p:spPr>
      </p:pic>
      <p:sp>
        <p:nvSpPr>
          <p:cNvPr id="119" name="矩形 118"/>
          <p:cNvSpPr/>
          <p:nvPr/>
        </p:nvSpPr>
        <p:spPr bwMode="auto">
          <a:xfrm>
            <a:off x="3142860" y="4615940"/>
            <a:ext cx="3727082" cy="1493308"/>
          </a:xfrm>
          <a:prstGeom prst="rect">
            <a:avLst/>
          </a:prstGeom>
          <a:noFill/>
          <a:ln w="25400" cap="flat" cmpd="sng" algn="ctr">
            <a:solidFill>
              <a:srgbClr val="FFC000"/>
            </a:solidFill>
            <a:prstDash val="solid"/>
            <a:round/>
            <a:headEnd type="arrow"/>
            <a:tailEnd type="arrow"/>
          </a:ln>
          <a:effectLst/>
        </p:spPr>
        <p:txBody>
          <a:bodyPr vert="horz" wrap="square" lIns="79200" tIns="39600" rIns="79200" bIns="39600" numCol="1" rtlCol="0" anchor="t" anchorCtr="0" compatLnSpc="1">
            <a:prstTxWarp prst="textNoShape">
              <a:avLst/>
            </a:prstTxWarp>
            <a:noAutofit/>
          </a:bodyPr>
          <a:lstStyle>
            <a:defPPr>
              <a:defRPr lang="en-US"/>
            </a:defPPr>
            <a:lvl1pPr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1pPr>
            <a:lvl2pPr marL="4572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2pPr>
            <a:lvl3pPr marL="9144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3pPr>
            <a:lvl4pPr marL="13716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4pPr>
            <a:lvl5pPr marL="18288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5pPr>
            <a:lvl6pPr marL="2286000" algn="l" defTabSz="914400" rtl="0" eaLnBrk="1" latinLnBrk="0" hangingPunct="1">
              <a:defRPr sz="1400" kern="1200">
                <a:solidFill>
                  <a:schemeClr val="bg1"/>
                </a:solidFill>
                <a:latin typeface="FrutigerNext LT Regular" pitchFamily="34" charset="0"/>
                <a:ea typeface="ＭＳ Ｐゴシック" pitchFamily="34" charset="-128"/>
                <a:cs typeface="+mn-cs"/>
              </a:defRPr>
            </a:lvl6pPr>
            <a:lvl7pPr marL="2743200" algn="l" defTabSz="914400" rtl="0" eaLnBrk="1" latinLnBrk="0" hangingPunct="1">
              <a:defRPr sz="1400" kern="1200">
                <a:solidFill>
                  <a:schemeClr val="bg1"/>
                </a:solidFill>
                <a:latin typeface="FrutigerNext LT Regular" pitchFamily="34" charset="0"/>
                <a:ea typeface="ＭＳ Ｐゴシック" pitchFamily="34" charset="-128"/>
                <a:cs typeface="+mn-cs"/>
              </a:defRPr>
            </a:lvl7pPr>
            <a:lvl8pPr marL="3200400" algn="l" defTabSz="914400" rtl="0" eaLnBrk="1" latinLnBrk="0" hangingPunct="1">
              <a:defRPr sz="1400" kern="1200">
                <a:solidFill>
                  <a:schemeClr val="bg1"/>
                </a:solidFill>
                <a:latin typeface="FrutigerNext LT Regular" pitchFamily="34" charset="0"/>
                <a:ea typeface="ＭＳ Ｐゴシック" pitchFamily="34" charset="-128"/>
                <a:cs typeface="+mn-cs"/>
              </a:defRPr>
            </a:lvl8pPr>
            <a:lvl9pPr marL="3657600" algn="l" defTabSz="914400" rtl="0" eaLnBrk="1" latinLnBrk="0" hangingPunct="1">
              <a:defRPr sz="1400" kern="1200">
                <a:solidFill>
                  <a:schemeClr val="bg1"/>
                </a:solidFill>
                <a:latin typeface="FrutigerNext LT Regular" pitchFamily="34" charset="0"/>
                <a:ea typeface="ＭＳ Ｐゴシック" pitchFamily="34" charset="-128"/>
                <a:cs typeface="+mn-cs"/>
              </a:defRPr>
            </a:lvl9pPr>
          </a:lstStyle>
          <a:p>
            <a:pPr defTabSz="801688"/>
            <a:endParaRPr lang="zh-CN" altLang="en-US" b="1"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latin typeface="+mn-lt"/>
              <a:ea typeface="+mn-ea"/>
              <a:cs typeface="+mn-ea"/>
              <a:sym typeface="+mn-lt"/>
            </a:endParaRPr>
          </a:p>
        </p:txBody>
      </p:sp>
      <p:sp>
        <p:nvSpPr>
          <p:cNvPr id="120" name="TextBox 107"/>
          <p:cNvSpPr txBox="1"/>
          <p:nvPr/>
        </p:nvSpPr>
        <p:spPr>
          <a:xfrm>
            <a:off x="4240867" y="4705155"/>
            <a:ext cx="1717071" cy="307777"/>
          </a:xfrm>
          <a:prstGeom prst="rect">
            <a:avLst/>
          </a:prstGeom>
          <a:solidFill>
            <a:schemeClr val="tx2">
              <a:lumMod val="20000"/>
              <a:lumOff val="80000"/>
            </a:schemeClr>
          </a:solidFill>
        </p:spPr>
        <p:style>
          <a:lnRef idx="0">
            <a:schemeClr val="accent2"/>
          </a:lnRef>
          <a:fillRef idx="3">
            <a:schemeClr val="accent2"/>
          </a:fillRef>
          <a:effectRef idx="3">
            <a:schemeClr val="accent2"/>
          </a:effectRef>
          <a:fontRef idx="minor">
            <a:schemeClr val="lt1"/>
          </a:fontRef>
        </p:style>
        <p:txBody>
          <a:bodyPr wrap="square" rtlCol="0">
            <a:spAutoFit/>
          </a:bodyPr>
          <a:lstStyle>
            <a:defPPr>
              <a:defRPr lang="en-US"/>
            </a:defPPr>
            <a:lvl1pPr algn="l" rtl="0" fontAlgn="base">
              <a:spcBef>
                <a:spcPct val="0"/>
              </a:spcBef>
              <a:spcAft>
                <a:spcPct val="0"/>
              </a:spcAft>
              <a:defRPr sz="1400" kern="1200">
                <a:solidFill>
                  <a:schemeClr val="lt1"/>
                </a:solidFill>
                <a:latin typeface="+mn-lt"/>
                <a:ea typeface="+mn-ea"/>
                <a:cs typeface="+mn-cs"/>
              </a:defRPr>
            </a:lvl1pPr>
            <a:lvl2pPr marL="457200" algn="l" rtl="0" fontAlgn="base">
              <a:spcBef>
                <a:spcPct val="0"/>
              </a:spcBef>
              <a:spcAft>
                <a:spcPct val="0"/>
              </a:spcAft>
              <a:defRPr sz="1400" kern="1200">
                <a:solidFill>
                  <a:schemeClr val="lt1"/>
                </a:solidFill>
                <a:latin typeface="+mn-lt"/>
                <a:ea typeface="+mn-ea"/>
                <a:cs typeface="+mn-cs"/>
              </a:defRPr>
            </a:lvl2pPr>
            <a:lvl3pPr marL="914400" algn="l" rtl="0" fontAlgn="base">
              <a:spcBef>
                <a:spcPct val="0"/>
              </a:spcBef>
              <a:spcAft>
                <a:spcPct val="0"/>
              </a:spcAft>
              <a:defRPr sz="1400" kern="1200">
                <a:solidFill>
                  <a:schemeClr val="lt1"/>
                </a:solidFill>
                <a:latin typeface="+mn-lt"/>
                <a:ea typeface="+mn-ea"/>
                <a:cs typeface="+mn-cs"/>
              </a:defRPr>
            </a:lvl3pPr>
            <a:lvl4pPr marL="1371600" algn="l" rtl="0" fontAlgn="base">
              <a:spcBef>
                <a:spcPct val="0"/>
              </a:spcBef>
              <a:spcAft>
                <a:spcPct val="0"/>
              </a:spcAft>
              <a:defRPr sz="1400" kern="1200">
                <a:solidFill>
                  <a:schemeClr val="lt1"/>
                </a:solidFill>
                <a:latin typeface="+mn-lt"/>
                <a:ea typeface="+mn-ea"/>
                <a:cs typeface="+mn-cs"/>
              </a:defRPr>
            </a:lvl4pPr>
            <a:lvl5pPr marL="1828800" algn="l"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defTabSz="801688">
              <a:defRPr/>
            </a:pPr>
            <a:r>
              <a:rPr lang="en-US" altLang="zh-CN" b="1" kern="0" dirty="0">
                <a:solidFill>
                  <a:schemeClr val="tx1"/>
                </a:solidFill>
                <a:cs typeface="+mn-ea"/>
                <a:sym typeface="+mn-lt"/>
              </a:rPr>
              <a:t>Auxiliary facilities</a:t>
            </a:r>
          </a:p>
        </p:txBody>
      </p:sp>
      <p:sp>
        <p:nvSpPr>
          <p:cNvPr id="121" name="矩形 120"/>
          <p:cNvSpPr/>
          <p:nvPr/>
        </p:nvSpPr>
        <p:spPr bwMode="auto">
          <a:xfrm>
            <a:off x="7455884" y="4587029"/>
            <a:ext cx="3873664" cy="1493308"/>
          </a:xfrm>
          <a:prstGeom prst="rect">
            <a:avLst/>
          </a:prstGeom>
          <a:noFill/>
          <a:ln w="25400" cap="flat" cmpd="sng" algn="ctr">
            <a:solidFill>
              <a:srgbClr val="FFC000"/>
            </a:solidFill>
            <a:prstDash val="solid"/>
            <a:round/>
            <a:headEnd type="arrow"/>
            <a:tailEnd type="arrow"/>
          </a:ln>
          <a:effectLst/>
        </p:spPr>
        <p:txBody>
          <a:bodyPr vert="horz" wrap="square" lIns="79200" tIns="39600" rIns="79200" bIns="39600" numCol="1" rtlCol="0" anchor="t" anchorCtr="0" compatLnSpc="1">
            <a:prstTxWarp prst="textNoShape">
              <a:avLst/>
            </a:prstTxWarp>
            <a:noAutofit/>
          </a:bodyPr>
          <a:lstStyle>
            <a:defPPr>
              <a:defRPr lang="en-US"/>
            </a:defPPr>
            <a:lvl1pPr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1pPr>
            <a:lvl2pPr marL="4572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2pPr>
            <a:lvl3pPr marL="9144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3pPr>
            <a:lvl4pPr marL="13716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4pPr>
            <a:lvl5pPr marL="18288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5pPr>
            <a:lvl6pPr marL="2286000" algn="l" defTabSz="914400" rtl="0" eaLnBrk="1" latinLnBrk="0" hangingPunct="1">
              <a:defRPr sz="1400" kern="1200">
                <a:solidFill>
                  <a:schemeClr val="bg1"/>
                </a:solidFill>
                <a:latin typeface="FrutigerNext LT Regular" pitchFamily="34" charset="0"/>
                <a:ea typeface="ＭＳ Ｐゴシック" pitchFamily="34" charset="-128"/>
                <a:cs typeface="+mn-cs"/>
              </a:defRPr>
            </a:lvl6pPr>
            <a:lvl7pPr marL="2743200" algn="l" defTabSz="914400" rtl="0" eaLnBrk="1" latinLnBrk="0" hangingPunct="1">
              <a:defRPr sz="1400" kern="1200">
                <a:solidFill>
                  <a:schemeClr val="bg1"/>
                </a:solidFill>
                <a:latin typeface="FrutigerNext LT Regular" pitchFamily="34" charset="0"/>
                <a:ea typeface="ＭＳ Ｐゴシック" pitchFamily="34" charset="-128"/>
                <a:cs typeface="+mn-cs"/>
              </a:defRPr>
            </a:lvl7pPr>
            <a:lvl8pPr marL="3200400" algn="l" defTabSz="914400" rtl="0" eaLnBrk="1" latinLnBrk="0" hangingPunct="1">
              <a:defRPr sz="1400" kern="1200">
                <a:solidFill>
                  <a:schemeClr val="bg1"/>
                </a:solidFill>
                <a:latin typeface="FrutigerNext LT Regular" pitchFamily="34" charset="0"/>
                <a:ea typeface="ＭＳ Ｐゴシック" pitchFamily="34" charset="-128"/>
                <a:cs typeface="+mn-cs"/>
              </a:defRPr>
            </a:lvl8pPr>
            <a:lvl9pPr marL="3657600" algn="l" defTabSz="914400" rtl="0" eaLnBrk="1" latinLnBrk="0" hangingPunct="1">
              <a:defRPr sz="1400" kern="1200">
                <a:solidFill>
                  <a:schemeClr val="bg1"/>
                </a:solidFill>
                <a:latin typeface="FrutigerNext LT Regular" pitchFamily="34" charset="0"/>
                <a:ea typeface="ＭＳ Ｐゴシック" pitchFamily="34" charset="-128"/>
                <a:cs typeface="+mn-cs"/>
              </a:defRPr>
            </a:lvl9pPr>
          </a:lstStyle>
          <a:p>
            <a:pPr defTabSz="801688"/>
            <a:endParaRPr lang="zh-CN" altLang="en-US" b="1"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latin typeface="+mn-lt"/>
              <a:ea typeface="+mn-ea"/>
              <a:cs typeface="+mn-ea"/>
              <a:sym typeface="+mn-lt"/>
            </a:endParaRPr>
          </a:p>
        </p:txBody>
      </p:sp>
      <p:sp>
        <p:nvSpPr>
          <p:cNvPr id="122" name="TextBox 119"/>
          <p:cNvSpPr txBox="1"/>
          <p:nvPr/>
        </p:nvSpPr>
        <p:spPr>
          <a:xfrm>
            <a:off x="7097623" y="2309007"/>
            <a:ext cx="612000" cy="307777"/>
          </a:xfrm>
          <a:prstGeom prst="rect">
            <a:avLst/>
          </a:prstGeom>
          <a:solidFill>
            <a:schemeClr val="tx2">
              <a:lumMod val="20000"/>
              <a:lumOff val="80000"/>
            </a:schemeClr>
          </a:solidFill>
        </p:spPr>
        <p:style>
          <a:lnRef idx="0">
            <a:schemeClr val="accent2"/>
          </a:lnRef>
          <a:fillRef idx="3">
            <a:schemeClr val="accent2"/>
          </a:fillRef>
          <a:effectRef idx="3">
            <a:schemeClr val="accent2"/>
          </a:effectRef>
          <a:fontRef idx="minor">
            <a:schemeClr val="lt1"/>
          </a:fontRef>
        </p:style>
        <p:txBody>
          <a:bodyPr wrap="square" rtlCol="0">
            <a:spAutoFit/>
          </a:bodyPr>
          <a:lstStyle>
            <a:defPPr>
              <a:defRPr lang="en-US"/>
            </a:defPPr>
            <a:lvl1pPr algn="l" rtl="0" fontAlgn="base">
              <a:spcBef>
                <a:spcPct val="0"/>
              </a:spcBef>
              <a:spcAft>
                <a:spcPct val="0"/>
              </a:spcAft>
              <a:defRPr sz="1400" kern="1200">
                <a:solidFill>
                  <a:schemeClr val="lt1"/>
                </a:solidFill>
                <a:latin typeface="+mn-lt"/>
                <a:ea typeface="+mn-ea"/>
                <a:cs typeface="+mn-cs"/>
              </a:defRPr>
            </a:lvl1pPr>
            <a:lvl2pPr marL="457200" algn="l" rtl="0" fontAlgn="base">
              <a:spcBef>
                <a:spcPct val="0"/>
              </a:spcBef>
              <a:spcAft>
                <a:spcPct val="0"/>
              </a:spcAft>
              <a:defRPr sz="1400" kern="1200">
                <a:solidFill>
                  <a:schemeClr val="lt1"/>
                </a:solidFill>
                <a:latin typeface="+mn-lt"/>
                <a:ea typeface="+mn-ea"/>
                <a:cs typeface="+mn-cs"/>
              </a:defRPr>
            </a:lvl2pPr>
            <a:lvl3pPr marL="914400" algn="l" rtl="0" fontAlgn="base">
              <a:spcBef>
                <a:spcPct val="0"/>
              </a:spcBef>
              <a:spcAft>
                <a:spcPct val="0"/>
              </a:spcAft>
              <a:defRPr sz="1400" kern="1200">
                <a:solidFill>
                  <a:schemeClr val="lt1"/>
                </a:solidFill>
                <a:latin typeface="+mn-lt"/>
                <a:ea typeface="+mn-ea"/>
                <a:cs typeface="+mn-cs"/>
              </a:defRPr>
            </a:lvl3pPr>
            <a:lvl4pPr marL="1371600" algn="l" rtl="0" fontAlgn="base">
              <a:spcBef>
                <a:spcPct val="0"/>
              </a:spcBef>
              <a:spcAft>
                <a:spcPct val="0"/>
              </a:spcAft>
              <a:defRPr sz="1400" kern="1200">
                <a:solidFill>
                  <a:schemeClr val="lt1"/>
                </a:solidFill>
                <a:latin typeface="+mn-lt"/>
                <a:ea typeface="+mn-ea"/>
                <a:cs typeface="+mn-cs"/>
              </a:defRPr>
            </a:lvl4pPr>
            <a:lvl5pPr marL="1828800" algn="l"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algn="ctr" defTabSz="801688">
              <a:defRPr/>
            </a:pPr>
            <a:r>
              <a:rPr lang="en-US" altLang="zh-CN" b="1" kern="0" dirty="0" smtClean="0">
                <a:solidFill>
                  <a:schemeClr val="tx1"/>
                </a:solidFill>
                <a:cs typeface="+mn-ea"/>
                <a:sym typeface="+mn-lt"/>
              </a:rPr>
              <a:t>UPS</a:t>
            </a:r>
            <a:endParaRPr lang="en-US" altLang="zh-CN" b="1" kern="0" dirty="0">
              <a:solidFill>
                <a:schemeClr val="tx1"/>
              </a:solidFill>
              <a:cs typeface="+mn-ea"/>
              <a:sym typeface="+mn-lt"/>
            </a:endParaRPr>
          </a:p>
        </p:txBody>
      </p:sp>
      <p:sp>
        <p:nvSpPr>
          <p:cNvPr id="123" name="TextBox 120"/>
          <p:cNvSpPr txBox="1"/>
          <p:nvPr/>
        </p:nvSpPr>
        <p:spPr>
          <a:xfrm>
            <a:off x="8160472" y="2309007"/>
            <a:ext cx="612000" cy="307777"/>
          </a:xfrm>
          <a:prstGeom prst="rect">
            <a:avLst/>
          </a:prstGeom>
          <a:solidFill>
            <a:schemeClr val="tx2">
              <a:lumMod val="20000"/>
              <a:lumOff val="80000"/>
            </a:schemeClr>
          </a:solidFill>
        </p:spPr>
        <p:style>
          <a:lnRef idx="0">
            <a:schemeClr val="accent2"/>
          </a:lnRef>
          <a:fillRef idx="3">
            <a:schemeClr val="accent2"/>
          </a:fillRef>
          <a:effectRef idx="3">
            <a:schemeClr val="accent2"/>
          </a:effectRef>
          <a:fontRef idx="minor">
            <a:schemeClr val="lt1"/>
          </a:fontRef>
        </p:style>
        <p:txBody>
          <a:bodyPr wrap="square" rtlCol="0">
            <a:spAutoFit/>
          </a:bodyPr>
          <a:lstStyle>
            <a:defPPr>
              <a:defRPr lang="en-US"/>
            </a:defPPr>
            <a:lvl1pPr algn="l" rtl="0" fontAlgn="base">
              <a:spcBef>
                <a:spcPct val="0"/>
              </a:spcBef>
              <a:spcAft>
                <a:spcPct val="0"/>
              </a:spcAft>
              <a:defRPr sz="1400" kern="1200">
                <a:solidFill>
                  <a:schemeClr val="lt1"/>
                </a:solidFill>
                <a:latin typeface="+mn-lt"/>
                <a:ea typeface="+mn-ea"/>
                <a:cs typeface="+mn-cs"/>
              </a:defRPr>
            </a:lvl1pPr>
            <a:lvl2pPr marL="457200" algn="l" rtl="0" fontAlgn="base">
              <a:spcBef>
                <a:spcPct val="0"/>
              </a:spcBef>
              <a:spcAft>
                <a:spcPct val="0"/>
              </a:spcAft>
              <a:defRPr sz="1400" kern="1200">
                <a:solidFill>
                  <a:schemeClr val="lt1"/>
                </a:solidFill>
                <a:latin typeface="+mn-lt"/>
                <a:ea typeface="+mn-ea"/>
                <a:cs typeface="+mn-cs"/>
              </a:defRPr>
            </a:lvl2pPr>
            <a:lvl3pPr marL="914400" algn="l" rtl="0" fontAlgn="base">
              <a:spcBef>
                <a:spcPct val="0"/>
              </a:spcBef>
              <a:spcAft>
                <a:spcPct val="0"/>
              </a:spcAft>
              <a:defRPr sz="1400" kern="1200">
                <a:solidFill>
                  <a:schemeClr val="lt1"/>
                </a:solidFill>
                <a:latin typeface="+mn-lt"/>
                <a:ea typeface="+mn-ea"/>
                <a:cs typeface="+mn-cs"/>
              </a:defRPr>
            </a:lvl3pPr>
            <a:lvl4pPr marL="1371600" algn="l" rtl="0" fontAlgn="base">
              <a:spcBef>
                <a:spcPct val="0"/>
              </a:spcBef>
              <a:spcAft>
                <a:spcPct val="0"/>
              </a:spcAft>
              <a:defRPr sz="1400" kern="1200">
                <a:solidFill>
                  <a:schemeClr val="lt1"/>
                </a:solidFill>
                <a:latin typeface="+mn-lt"/>
                <a:ea typeface="+mn-ea"/>
                <a:cs typeface="+mn-cs"/>
              </a:defRPr>
            </a:lvl4pPr>
            <a:lvl5pPr marL="1828800" algn="l"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algn="ctr" defTabSz="801688">
              <a:defRPr/>
            </a:pPr>
            <a:r>
              <a:rPr lang="en-US" altLang="zh-CN" b="1" kern="0" dirty="0" smtClean="0">
                <a:solidFill>
                  <a:schemeClr val="tx1"/>
                </a:solidFill>
                <a:cs typeface="+mn-ea"/>
                <a:sym typeface="+mn-lt"/>
              </a:rPr>
              <a:t>PDF</a:t>
            </a:r>
            <a:endParaRPr lang="en-US" altLang="zh-CN" b="1" kern="0" dirty="0">
              <a:solidFill>
                <a:schemeClr val="tx1"/>
              </a:solidFill>
              <a:cs typeface="+mn-ea"/>
              <a:sym typeface="+mn-lt"/>
            </a:endParaRPr>
          </a:p>
        </p:txBody>
      </p:sp>
      <p:sp>
        <p:nvSpPr>
          <p:cNvPr id="124" name="TextBox 126"/>
          <p:cNvSpPr txBox="1"/>
          <p:nvPr/>
        </p:nvSpPr>
        <p:spPr>
          <a:xfrm>
            <a:off x="10266162" y="2309007"/>
            <a:ext cx="888519" cy="307777"/>
          </a:xfrm>
          <a:prstGeom prst="rect">
            <a:avLst/>
          </a:prstGeom>
          <a:solidFill>
            <a:schemeClr val="tx2">
              <a:lumMod val="20000"/>
              <a:lumOff val="80000"/>
            </a:schemeClr>
          </a:solidFill>
        </p:spPr>
        <p:style>
          <a:lnRef idx="0">
            <a:schemeClr val="accent2"/>
          </a:lnRef>
          <a:fillRef idx="3">
            <a:schemeClr val="accent2"/>
          </a:fillRef>
          <a:effectRef idx="3">
            <a:schemeClr val="accent2"/>
          </a:effectRef>
          <a:fontRef idx="minor">
            <a:schemeClr val="lt1"/>
          </a:fontRef>
        </p:style>
        <p:txBody>
          <a:bodyPr wrap="square" rtlCol="0">
            <a:spAutoFit/>
          </a:bodyPr>
          <a:lstStyle>
            <a:defPPr>
              <a:defRPr lang="en-US"/>
            </a:defPPr>
            <a:lvl1pPr algn="l" rtl="0" fontAlgn="base">
              <a:spcBef>
                <a:spcPct val="0"/>
              </a:spcBef>
              <a:spcAft>
                <a:spcPct val="0"/>
              </a:spcAft>
              <a:defRPr sz="1400" kern="1200">
                <a:solidFill>
                  <a:schemeClr val="lt1"/>
                </a:solidFill>
                <a:latin typeface="+mn-lt"/>
                <a:ea typeface="+mn-ea"/>
                <a:cs typeface="+mn-cs"/>
              </a:defRPr>
            </a:lvl1pPr>
            <a:lvl2pPr marL="457200" algn="l" rtl="0" fontAlgn="base">
              <a:spcBef>
                <a:spcPct val="0"/>
              </a:spcBef>
              <a:spcAft>
                <a:spcPct val="0"/>
              </a:spcAft>
              <a:defRPr sz="1400" kern="1200">
                <a:solidFill>
                  <a:schemeClr val="lt1"/>
                </a:solidFill>
                <a:latin typeface="+mn-lt"/>
                <a:ea typeface="+mn-ea"/>
                <a:cs typeface="+mn-cs"/>
              </a:defRPr>
            </a:lvl2pPr>
            <a:lvl3pPr marL="914400" algn="l" rtl="0" fontAlgn="base">
              <a:spcBef>
                <a:spcPct val="0"/>
              </a:spcBef>
              <a:spcAft>
                <a:spcPct val="0"/>
              </a:spcAft>
              <a:defRPr sz="1400" kern="1200">
                <a:solidFill>
                  <a:schemeClr val="lt1"/>
                </a:solidFill>
                <a:latin typeface="+mn-lt"/>
                <a:ea typeface="+mn-ea"/>
                <a:cs typeface="+mn-cs"/>
              </a:defRPr>
            </a:lvl3pPr>
            <a:lvl4pPr marL="1371600" algn="l" rtl="0" fontAlgn="base">
              <a:spcBef>
                <a:spcPct val="0"/>
              </a:spcBef>
              <a:spcAft>
                <a:spcPct val="0"/>
              </a:spcAft>
              <a:defRPr sz="1400" kern="1200">
                <a:solidFill>
                  <a:schemeClr val="lt1"/>
                </a:solidFill>
                <a:latin typeface="+mn-lt"/>
                <a:ea typeface="+mn-ea"/>
                <a:cs typeface="+mn-cs"/>
              </a:defRPr>
            </a:lvl4pPr>
            <a:lvl5pPr marL="1828800" algn="l"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algn="ctr" defTabSz="801688">
              <a:defRPr/>
            </a:pPr>
            <a:r>
              <a:rPr lang="en-US" altLang="zh-CN" b="1" kern="0" dirty="0">
                <a:solidFill>
                  <a:schemeClr val="tx1"/>
                </a:solidFill>
                <a:cs typeface="+mn-ea"/>
                <a:sym typeface="+mn-lt"/>
              </a:rPr>
              <a:t>IT</a:t>
            </a:r>
            <a:r>
              <a:rPr lang="zh-CN" altLang="en-US" b="1" kern="0" dirty="0">
                <a:solidFill>
                  <a:schemeClr val="tx1"/>
                </a:solidFill>
                <a:cs typeface="+mn-ea"/>
                <a:sym typeface="+mn-lt"/>
              </a:rPr>
              <a:t> </a:t>
            </a:r>
            <a:r>
              <a:rPr lang="en-US" altLang="zh-CN" b="1" kern="0" dirty="0">
                <a:solidFill>
                  <a:schemeClr val="tx1"/>
                </a:solidFill>
                <a:cs typeface="+mn-ea"/>
                <a:sym typeface="+mn-lt"/>
              </a:rPr>
              <a:t>load</a:t>
            </a:r>
          </a:p>
        </p:txBody>
      </p:sp>
      <p:sp>
        <p:nvSpPr>
          <p:cNvPr id="125" name="TextBox 134"/>
          <p:cNvSpPr txBox="1"/>
          <p:nvPr/>
        </p:nvSpPr>
        <p:spPr>
          <a:xfrm>
            <a:off x="7552413" y="4705155"/>
            <a:ext cx="1468435" cy="307777"/>
          </a:xfrm>
          <a:prstGeom prst="rect">
            <a:avLst/>
          </a:prstGeom>
          <a:solidFill>
            <a:schemeClr val="tx2">
              <a:lumMod val="20000"/>
              <a:lumOff val="80000"/>
            </a:schemeClr>
          </a:solidFill>
        </p:spPr>
        <p:style>
          <a:lnRef idx="0">
            <a:schemeClr val="accent2"/>
          </a:lnRef>
          <a:fillRef idx="3">
            <a:schemeClr val="accent2"/>
          </a:fillRef>
          <a:effectRef idx="3">
            <a:schemeClr val="accent2"/>
          </a:effectRef>
          <a:fontRef idx="minor">
            <a:schemeClr val="lt1"/>
          </a:fontRef>
        </p:style>
        <p:txBody>
          <a:bodyPr wrap="square" rtlCol="0">
            <a:spAutoFit/>
          </a:bodyPr>
          <a:lstStyle>
            <a:defPPr>
              <a:defRPr lang="en-US"/>
            </a:defPPr>
            <a:lvl1pPr algn="l" rtl="0" fontAlgn="base">
              <a:spcBef>
                <a:spcPct val="0"/>
              </a:spcBef>
              <a:spcAft>
                <a:spcPct val="0"/>
              </a:spcAft>
              <a:defRPr sz="1400" kern="1200">
                <a:solidFill>
                  <a:schemeClr val="lt1"/>
                </a:solidFill>
                <a:latin typeface="+mn-lt"/>
                <a:ea typeface="+mn-ea"/>
                <a:cs typeface="+mn-cs"/>
              </a:defRPr>
            </a:lvl1pPr>
            <a:lvl2pPr marL="457200" algn="l" rtl="0" fontAlgn="base">
              <a:spcBef>
                <a:spcPct val="0"/>
              </a:spcBef>
              <a:spcAft>
                <a:spcPct val="0"/>
              </a:spcAft>
              <a:defRPr sz="1400" kern="1200">
                <a:solidFill>
                  <a:schemeClr val="lt1"/>
                </a:solidFill>
                <a:latin typeface="+mn-lt"/>
                <a:ea typeface="+mn-ea"/>
                <a:cs typeface="+mn-cs"/>
              </a:defRPr>
            </a:lvl2pPr>
            <a:lvl3pPr marL="914400" algn="l" rtl="0" fontAlgn="base">
              <a:spcBef>
                <a:spcPct val="0"/>
              </a:spcBef>
              <a:spcAft>
                <a:spcPct val="0"/>
              </a:spcAft>
              <a:defRPr sz="1400" kern="1200">
                <a:solidFill>
                  <a:schemeClr val="lt1"/>
                </a:solidFill>
                <a:latin typeface="+mn-lt"/>
                <a:ea typeface="+mn-ea"/>
                <a:cs typeface="+mn-cs"/>
              </a:defRPr>
            </a:lvl3pPr>
            <a:lvl4pPr marL="1371600" algn="l" rtl="0" fontAlgn="base">
              <a:spcBef>
                <a:spcPct val="0"/>
              </a:spcBef>
              <a:spcAft>
                <a:spcPct val="0"/>
              </a:spcAft>
              <a:defRPr sz="1400" kern="1200">
                <a:solidFill>
                  <a:schemeClr val="lt1"/>
                </a:solidFill>
                <a:latin typeface="+mn-lt"/>
                <a:ea typeface="+mn-ea"/>
                <a:cs typeface="+mn-cs"/>
              </a:defRPr>
            </a:lvl4pPr>
            <a:lvl5pPr marL="1828800" algn="l"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defTabSz="801688">
              <a:defRPr/>
            </a:pPr>
            <a:r>
              <a:rPr lang="en-US" altLang="zh-CN" b="1" kern="0" dirty="0" smtClean="0">
                <a:solidFill>
                  <a:schemeClr val="tx1"/>
                </a:solidFill>
                <a:cs typeface="+mn-ea"/>
                <a:sym typeface="+mn-lt"/>
              </a:rPr>
              <a:t>PDF for </a:t>
            </a:r>
            <a:r>
              <a:rPr lang="en-US" altLang="zh-CN" b="1" kern="0" dirty="0">
                <a:solidFill>
                  <a:schemeClr val="tx1"/>
                </a:solidFill>
                <a:cs typeface="+mn-ea"/>
                <a:sym typeface="+mn-lt"/>
              </a:rPr>
              <a:t>Cooling</a:t>
            </a:r>
          </a:p>
        </p:txBody>
      </p:sp>
      <p:sp>
        <p:nvSpPr>
          <p:cNvPr id="126" name="TextBox 135"/>
          <p:cNvSpPr txBox="1"/>
          <p:nvPr/>
        </p:nvSpPr>
        <p:spPr>
          <a:xfrm>
            <a:off x="9249506" y="4705155"/>
            <a:ext cx="1498850" cy="307777"/>
          </a:xfrm>
          <a:prstGeom prst="rect">
            <a:avLst/>
          </a:prstGeom>
          <a:solidFill>
            <a:schemeClr val="tx2">
              <a:lumMod val="20000"/>
              <a:lumOff val="80000"/>
            </a:schemeClr>
          </a:solidFill>
        </p:spPr>
        <p:style>
          <a:lnRef idx="0">
            <a:schemeClr val="accent2"/>
          </a:lnRef>
          <a:fillRef idx="3">
            <a:schemeClr val="accent2"/>
          </a:fillRef>
          <a:effectRef idx="3">
            <a:schemeClr val="accent2"/>
          </a:effectRef>
          <a:fontRef idx="minor">
            <a:schemeClr val="lt1"/>
          </a:fontRef>
        </p:style>
        <p:txBody>
          <a:bodyPr wrap="square" rtlCol="0">
            <a:spAutoFit/>
          </a:bodyPr>
          <a:lstStyle>
            <a:defPPr>
              <a:defRPr lang="en-US"/>
            </a:defPPr>
            <a:lvl1pPr algn="l" rtl="0" fontAlgn="base">
              <a:spcBef>
                <a:spcPct val="0"/>
              </a:spcBef>
              <a:spcAft>
                <a:spcPct val="0"/>
              </a:spcAft>
              <a:defRPr sz="1400" kern="1200">
                <a:solidFill>
                  <a:schemeClr val="lt1"/>
                </a:solidFill>
                <a:latin typeface="+mn-lt"/>
                <a:ea typeface="+mn-ea"/>
                <a:cs typeface="+mn-cs"/>
              </a:defRPr>
            </a:lvl1pPr>
            <a:lvl2pPr marL="457200" algn="l" rtl="0" fontAlgn="base">
              <a:spcBef>
                <a:spcPct val="0"/>
              </a:spcBef>
              <a:spcAft>
                <a:spcPct val="0"/>
              </a:spcAft>
              <a:defRPr sz="1400" kern="1200">
                <a:solidFill>
                  <a:schemeClr val="lt1"/>
                </a:solidFill>
                <a:latin typeface="+mn-lt"/>
                <a:ea typeface="+mn-ea"/>
                <a:cs typeface="+mn-cs"/>
              </a:defRPr>
            </a:lvl2pPr>
            <a:lvl3pPr marL="914400" algn="l" rtl="0" fontAlgn="base">
              <a:spcBef>
                <a:spcPct val="0"/>
              </a:spcBef>
              <a:spcAft>
                <a:spcPct val="0"/>
              </a:spcAft>
              <a:defRPr sz="1400" kern="1200">
                <a:solidFill>
                  <a:schemeClr val="lt1"/>
                </a:solidFill>
                <a:latin typeface="+mn-lt"/>
                <a:ea typeface="+mn-ea"/>
                <a:cs typeface="+mn-cs"/>
              </a:defRPr>
            </a:lvl3pPr>
            <a:lvl4pPr marL="1371600" algn="l" rtl="0" fontAlgn="base">
              <a:spcBef>
                <a:spcPct val="0"/>
              </a:spcBef>
              <a:spcAft>
                <a:spcPct val="0"/>
              </a:spcAft>
              <a:defRPr sz="1400" kern="1200">
                <a:solidFill>
                  <a:schemeClr val="lt1"/>
                </a:solidFill>
                <a:latin typeface="+mn-lt"/>
                <a:ea typeface="+mn-ea"/>
                <a:cs typeface="+mn-cs"/>
              </a:defRPr>
            </a:lvl4pPr>
            <a:lvl5pPr marL="1828800" algn="l"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defTabSz="801688">
              <a:defRPr/>
            </a:pPr>
            <a:r>
              <a:rPr lang="en-US" altLang="zh-CN" b="1" kern="0" dirty="0">
                <a:solidFill>
                  <a:schemeClr val="tx1"/>
                </a:solidFill>
                <a:cs typeface="+mn-ea"/>
                <a:sym typeface="+mn-lt"/>
              </a:rPr>
              <a:t>Cooling system</a:t>
            </a:r>
          </a:p>
        </p:txBody>
      </p:sp>
      <p:sp>
        <p:nvSpPr>
          <p:cNvPr id="127" name="TextBox 125"/>
          <p:cNvSpPr txBox="1"/>
          <p:nvPr/>
        </p:nvSpPr>
        <p:spPr>
          <a:xfrm>
            <a:off x="9058601" y="2309007"/>
            <a:ext cx="720000" cy="307777"/>
          </a:xfrm>
          <a:prstGeom prst="rect">
            <a:avLst/>
          </a:prstGeom>
          <a:solidFill>
            <a:schemeClr val="tx2">
              <a:lumMod val="20000"/>
              <a:lumOff val="80000"/>
            </a:schemeClr>
          </a:solidFill>
        </p:spPr>
        <p:style>
          <a:lnRef idx="0">
            <a:schemeClr val="accent2"/>
          </a:lnRef>
          <a:fillRef idx="3">
            <a:schemeClr val="accent2"/>
          </a:fillRef>
          <a:effectRef idx="3">
            <a:schemeClr val="accent2"/>
          </a:effectRef>
          <a:fontRef idx="minor">
            <a:schemeClr val="lt1"/>
          </a:fontRef>
        </p:style>
        <p:txBody>
          <a:bodyPr wrap="square" rtlCol="0">
            <a:spAutoFit/>
          </a:bodyPr>
          <a:lstStyle>
            <a:defPPr>
              <a:defRPr lang="en-US"/>
            </a:defPPr>
            <a:lvl1pPr algn="l" rtl="0" fontAlgn="base">
              <a:spcBef>
                <a:spcPct val="0"/>
              </a:spcBef>
              <a:spcAft>
                <a:spcPct val="0"/>
              </a:spcAft>
              <a:defRPr sz="1400" kern="1200">
                <a:solidFill>
                  <a:schemeClr val="lt1"/>
                </a:solidFill>
                <a:latin typeface="+mn-lt"/>
                <a:ea typeface="+mn-ea"/>
                <a:cs typeface="+mn-cs"/>
              </a:defRPr>
            </a:lvl1pPr>
            <a:lvl2pPr marL="457200" algn="l" rtl="0" fontAlgn="base">
              <a:spcBef>
                <a:spcPct val="0"/>
              </a:spcBef>
              <a:spcAft>
                <a:spcPct val="0"/>
              </a:spcAft>
              <a:defRPr sz="1400" kern="1200">
                <a:solidFill>
                  <a:schemeClr val="lt1"/>
                </a:solidFill>
                <a:latin typeface="+mn-lt"/>
                <a:ea typeface="+mn-ea"/>
                <a:cs typeface="+mn-cs"/>
              </a:defRPr>
            </a:lvl2pPr>
            <a:lvl3pPr marL="914400" algn="l" rtl="0" fontAlgn="base">
              <a:spcBef>
                <a:spcPct val="0"/>
              </a:spcBef>
              <a:spcAft>
                <a:spcPct val="0"/>
              </a:spcAft>
              <a:defRPr sz="1400" kern="1200">
                <a:solidFill>
                  <a:schemeClr val="lt1"/>
                </a:solidFill>
                <a:latin typeface="+mn-lt"/>
                <a:ea typeface="+mn-ea"/>
                <a:cs typeface="+mn-cs"/>
              </a:defRPr>
            </a:lvl3pPr>
            <a:lvl4pPr marL="1371600" algn="l" rtl="0" fontAlgn="base">
              <a:spcBef>
                <a:spcPct val="0"/>
              </a:spcBef>
              <a:spcAft>
                <a:spcPct val="0"/>
              </a:spcAft>
              <a:defRPr sz="1400" kern="1200">
                <a:solidFill>
                  <a:schemeClr val="lt1"/>
                </a:solidFill>
                <a:latin typeface="+mn-lt"/>
                <a:ea typeface="+mn-ea"/>
                <a:cs typeface="+mn-cs"/>
              </a:defRPr>
            </a:lvl4pPr>
            <a:lvl5pPr marL="1828800" algn="l"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algn="ctr" defTabSz="801688">
              <a:defRPr/>
            </a:pPr>
            <a:r>
              <a:rPr lang="en-US" altLang="zh-CN" b="1" kern="0" dirty="0" smtClean="0">
                <a:solidFill>
                  <a:schemeClr val="tx1"/>
                </a:solidFill>
                <a:cs typeface="+mn-ea"/>
                <a:sym typeface="+mn-lt"/>
              </a:rPr>
              <a:t>RPDU</a:t>
            </a:r>
            <a:endParaRPr lang="en-US" altLang="zh-CN" b="1" kern="0" dirty="0">
              <a:solidFill>
                <a:schemeClr val="tx1"/>
              </a:solidFill>
              <a:cs typeface="+mn-ea"/>
              <a:sym typeface="+mn-lt"/>
            </a:endParaRPr>
          </a:p>
        </p:txBody>
      </p:sp>
      <p:pic>
        <p:nvPicPr>
          <p:cNvPr id="128" name="图片 127" descr="E:\2011年工作\untitled.bmp"/>
          <p:cNvPicPr/>
          <p:nvPr/>
        </p:nvPicPr>
        <p:blipFill>
          <a:blip r:embed="rId16" cstate="print"/>
          <a:srcRect/>
          <a:stretch>
            <a:fillRect/>
          </a:stretch>
        </p:blipFill>
        <p:spPr bwMode="auto">
          <a:xfrm>
            <a:off x="3886972" y="1619086"/>
            <a:ext cx="1064771" cy="973896"/>
          </a:xfrm>
          <a:prstGeom prst="rect">
            <a:avLst/>
          </a:prstGeom>
          <a:noFill/>
          <a:ln w="9525">
            <a:noFill/>
            <a:miter lim="800000"/>
            <a:headEnd/>
            <a:tailEnd/>
          </a:ln>
        </p:spPr>
      </p:pic>
      <p:pic>
        <p:nvPicPr>
          <p:cNvPr id="129" name="图片 128" descr="C:\Users\z00185480\Desktop\%B6%B4~1.JPG"/>
          <p:cNvPicPr/>
          <p:nvPr/>
        </p:nvPicPr>
        <p:blipFill>
          <a:blip r:embed="rId17" cstate="print"/>
          <a:srcRect/>
          <a:stretch>
            <a:fillRect/>
          </a:stretch>
        </p:blipFill>
        <p:spPr bwMode="auto">
          <a:xfrm>
            <a:off x="957425" y="1584680"/>
            <a:ext cx="1317102" cy="1048469"/>
          </a:xfrm>
          <a:prstGeom prst="rect">
            <a:avLst/>
          </a:prstGeom>
          <a:noFill/>
          <a:ln w="9525">
            <a:noFill/>
            <a:miter lim="800000"/>
            <a:headEnd/>
            <a:tailEnd/>
          </a:ln>
        </p:spPr>
      </p:pic>
      <p:pic>
        <p:nvPicPr>
          <p:cNvPr id="130" name="图片 129"/>
          <p:cNvPicPr/>
          <p:nvPr/>
        </p:nvPicPr>
        <p:blipFill>
          <a:blip r:embed="rId18" cstate="print"/>
          <a:srcRect/>
          <a:stretch>
            <a:fillRect/>
          </a:stretch>
        </p:blipFill>
        <p:spPr bwMode="auto">
          <a:xfrm>
            <a:off x="2748284" y="1625541"/>
            <a:ext cx="623890" cy="1038826"/>
          </a:xfrm>
          <a:prstGeom prst="rect">
            <a:avLst/>
          </a:prstGeom>
          <a:noFill/>
          <a:ln w="9525">
            <a:noFill/>
            <a:miter lim="800000"/>
            <a:headEnd/>
            <a:tailEnd/>
          </a:ln>
          <a:effectLst/>
        </p:spPr>
      </p:pic>
      <p:sp>
        <p:nvSpPr>
          <p:cNvPr id="131" name="TextBox 93"/>
          <p:cNvSpPr txBox="1"/>
          <p:nvPr/>
        </p:nvSpPr>
        <p:spPr>
          <a:xfrm>
            <a:off x="1065671" y="1075105"/>
            <a:ext cx="1176836" cy="307777"/>
          </a:xfrm>
          <a:prstGeom prst="rect">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wrap="square" rtlCol="0">
            <a:spAutoFit/>
          </a:bodyPr>
          <a:lstStyle>
            <a:defPPr>
              <a:defRPr lang="en-US"/>
            </a:defPPr>
            <a:lvl1pPr algn="l" rtl="0" fontAlgn="base">
              <a:spcBef>
                <a:spcPct val="0"/>
              </a:spcBef>
              <a:spcAft>
                <a:spcPct val="0"/>
              </a:spcAft>
              <a:defRPr sz="1400" kern="1200">
                <a:solidFill>
                  <a:schemeClr val="lt1"/>
                </a:solidFill>
                <a:latin typeface="+mn-lt"/>
                <a:ea typeface="+mn-ea"/>
                <a:cs typeface="+mn-cs"/>
              </a:defRPr>
            </a:lvl1pPr>
            <a:lvl2pPr marL="457200" algn="l" rtl="0" fontAlgn="base">
              <a:spcBef>
                <a:spcPct val="0"/>
              </a:spcBef>
              <a:spcAft>
                <a:spcPct val="0"/>
              </a:spcAft>
              <a:defRPr sz="1400" kern="1200">
                <a:solidFill>
                  <a:schemeClr val="lt1"/>
                </a:solidFill>
                <a:latin typeface="+mn-lt"/>
                <a:ea typeface="+mn-ea"/>
                <a:cs typeface="+mn-cs"/>
              </a:defRPr>
            </a:lvl2pPr>
            <a:lvl3pPr marL="914400" algn="l" rtl="0" fontAlgn="base">
              <a:spcBef>
                <a:spcPct val="0"/>
              </a:spcBef>
              <a:spcAft>
                <a:spcPct val="0"/>
              </a:spcAft>
              <a:defRPr sz="1400" kern="1200">
                <a:solidFill>
                  <a:schemeClr val="lt1"/>
                </a:solidFill>
                <a:latin typeface="+mn-lt"/>
                <a:ea typeface="+mn-ea"/>
                <a:cs typeface="+mn-cs"/>
              </a:defRPr>
            </a:lvl3pPr>
            <a:lvl4pPr marL="1371600" algn="l" rtl="0" fontAlgn="base">
              <a:spcBef>
                <a:spcPct val="0"/>
              </a:spcBef>
              <a:spcAft>
                <a:spcPct val="0"/>
              </a:spcAft>
              <a:defRPr sz="1400" kern="1200">
                <a:solidFill>
                  <a:schemeClr val="lt1"/>
                </a:solidFill>
                <a:latin typeface="+mn-lt"/>
                <a:ea typeface="+mn-ea"/>
                <a:cs typeface="+mn-cs"/>
              </a:defRPr>
            </a:lvl4pPr>
            <a:lvl5pPr marL="1828800" algn="l"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defTabSz="801688">
              <a:defRPr/>
            </a:pPr>
            <a:r>
              <a:rPr lang="en-US" altLang="zh-CN" b="1" kern="0" dirty="0">
                <a:solidFill>
                  <a:schemeClr val="tx1"/>
                </a:solidFill>
                <a:cs typeface="+mn-ea"/>
                <a:sym typeface="+mn-lt"/>
              </a:rPr>
              <a:t>Power gird</a:t>
            </a:r>
          </a:p>
        </p:txBody>
      </p:sp>
      <p:sp>
        <p:nvSpPr>
          <p:cNvPr id="132" name="TextBox 95"/>
          <p:cNvSpPr txBox="1"/>
          <p:nvPr/>
        </p:nvSpPr>
        <p:spPr>
          <a:xfrm>
            <a:off x="2490359" y="1060591"/>
            <a:ext cx="1154577" cy="523220"/>
          </a:xfrm>
          <a:prstGeom prst="rect">
            <a:avLst/>
          </a:prstGeom>
          <a:solidFill>
            <a:srgbClr val="0099CC"/>
          </a:solidFill>
        </p:spPr>
        <p:style>
          <a:lnRef idx="0">
            <a:schemeClr val="accent2"/>
          </a:lnRef>
          <a:fillRef idx="3">
            <a:schemeClr val="accent2"/>
          </a:fillRef>
          <a:effectRef idx="3">
            <a:schemeClr val="accent2"/>
          </a:effectRef>
          <a:fontRef idx="minor">
            <a:schemeClr val="lt1"/>
          </a:fontRef>
        </p:style>
        <p:txBody>
          <a:bodyPr wrap="square" rtlCol="0">
            <a:spAutoFit/>
          </a:bodyPr>
          <a:lstStyle>
            <a:defPPr>
              <a:defRPr lang="en-US"/>
            </a:defPPr>
            <a:lvl1pPr algn="l" rtl="0" fontAlgn="base">
              <a:spcBef>
                <a:spcPct val="0"/>
              </a:spcBef>
              <a:spcAft>
                <a:spcPct val="0"/>
              </a:spcAft>
              <a:defRPr sz="1400" kern="1200">
                <a:solidFill>
                  <a:schemeClr val="lt1"/>
                </a:solidFill>
                <a:latin typeface="+mn-lt"/>
                <a:ea typeface="+mn-ea"/>
                <a:cs typeface="+mn-cs"/>
              </a:defRPr>
            </a:lvl1pPr>
            <a:lvl2pPr marL="457200" algn="l" rtl="0" fontAlgn="base">
              <a:spcBef>
                <a:spcPct val="0"/>
              </a:spcBef>
              <a:spcAft>
                <a:spcPct val="0"/>
              </a:spcAft>
              <a:defRPr sz="1400" kern="1200">
                <a:solidFill>
                  <a:schemeClr val="lt1"/>
                </a:solidFill>
                <a:latin typeface="+mn-lt"/>
                <a:ea typeface="+mn-ea"/>
                <a:cs typeface="+mn-cs"/>
              </a:defRPr>
            </a:lvl2pPr>
            <a:lvl3pPr marL="914400" algn="l" rtl="0" fontAlgn="base">
              <a:spcBef>
                <a:spcPct val="0"/>
              </a:spcBef>
              <a:spcAft>
                <a:spcPct val="0"/>
              </a:spcAft>
              <a:defRPr sz="1400" kern="1200">
                <a:solidFill>
                  <a:schemeClr val="lt1"/>
                </a:solidFill>
                <a:latin typeface="+mn-lt"/>
                <a:ea typeface="+mn-ea"/>
                <a:cs typeface="+mn-cs"/>
              </a:defRPr>
            </a:lvl3pPr>
            <a:lvl4pPr marL="1371600" algn="l" rtl="0" fontAlgn="base">
              <a:spcBef>
                <a:spcPct val="0"/>
              </a:spcBef>
              <a:spcAft>
                <a:spcPct val="0"/>
              </a:spcAft>
              <a:defRPr sz="1400" kern="1200">
                <a:solidFill>
                  <a:schemeClr val="lt1"/>
                </a:solidFill>
                <a:latin typeface="+mn-lt"/>
                <a:ea typeface="+mn-ea"/>
                <a:cs typeface="+mn-cs"/>
              </a:defRPr>
            </a:lvl4pPr>
            <a:lvl5pPr marL="1828800" algn="l"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defTabSz="801688">
              <a:defRPr/>
            </a:pPr>
            <a:r>
              <a:rPr lang="en-US" altLang="zh-CN" b="1" kern="0" dirty="0">
                <a:solidFill>
                  <a:schemeClr val="tx1"/>
                </a:solidFill>
                <a:cs typeface="+mn-ea"/>
                <a:sym typeface="+mn-lt"/>
              </a:rPr>
              <a:t>H-voltage distribution </a:t>
            </a:r>
          </a:p>
        </p:txBody>
      </p:sp>
      <p:sp>
        <p:nvSpPr>
          <p:cNvPr id="133" name="TextBox 97"/>
          <p:cNvSpPr txBox="1"/>
          <p:nvPr/>
        </p:nvSpPr>
        <p:spPr>
          <a:xfrm>
            <a:off x="3875492" y="1075104"/>
            <a:ext cx="1223911" cy="307777"/>
          </a:xfrm>
          <a:prstGeom prst="rect">
            <a:avLst/>
          </a:prstGeom>
          <a:solidFill>
            <a:schemeClr val="accent1">
              <a:lumMod val="90000"/>
            </a:schemeClr>
          </a:solidFill>
        </p:spPr>
        <p:style>
          <a:lnRef idx="0">
            <a:schemeClr val="accent2"/>
          </a:lnRef>
          <a:fillRef idx="3">
            <a:schemeClr val="accent2"/>
          </a:fillRef>
          <a:effectRef idx="3">
            <a:schemeClr val="accent2"/>
          </a:effectRef>
          <a:fontRef idx="minor">
            <a:schemeClr val="lt1"/>
          </a:fontRef>
        </p:style>
        <p:txBody>
          <a:bodyPr wrap="square" rtlCol="0">
            <a:spAutoFit/>
          </a:bodyPr>
          <a:lstStyle>
            <a:defPPr>
              <a:defRPr lang="en-US"/>
            </a:defPPr>
            <a:lvl1pPr algn="l" rtl="0" fontAlgn="base">
              <a:spcBef>
                <a:spcPct val="0"/>
              </a:spcBef>
              <a:spcAft>
                <a:spcPct val="0"/>
              </a:spcAft>
              <a:defRPr sz="1400" kern="1200">
                <a:solidFill>
                  <a:schemeClr val="lt1"/>
                </a:solidFill>
                <a:latin typeface="+mn-lt"/>
                <a:ea typeface="+mn-ea"/>
                <a:cs typeface="+mn-cs"/>
              </a:defRPr>
            </a:lvl1pPr>
            <a:lvl2pPr marL="457200" algn="l" rtl="0" fontAlgn="base">
              <a:spcBef>
                <a:spcPct val="0"/>
              </a:spcBef>
              <a:spcAft>
                <a:spcPct val="0"/>
              </a:spcAft>
              <a:defRPr sz="1400" kern="1200">
                <a:solidFill>
                  <a:schemeClr val="lt1"/>
                </a:solidFill>
                <a:latin typeface="+mn-lt"/>
                <a:ea typeface="+mn-ea"/>
                <a:cs typeface="+mn-cs"/>
              </a:defRPr>
            </a:lvl2pPr>
            <a:lvl3pPr marL="914400" algn="l" rtl="0" fontAlgn="base">
              <a:spcBef>
                <a:spcPct val="0"/>
              </a:spcBef>
              <a:spcAft>
                <a:spcPct val="0"/>
              </a:spcAft>
              <a:defRPr sz="1400" kern="1200">
                <a:solidFill>
                  <a:schemeClr val="lt1"/>
                </a:solidFill>
                <a:latin typeface="+mn-lt"/>
                <a:ea typeface="+mn-ea"/>
                <a:cs typeface="+mn-cs"/>
              </a:defRPr>
            </a:lvl3pPr>
            <a:lvl4pPr marL="1371600" algn="l" rtl="0" fontAlgn="base">
              <a:spcBef>
                <a:spcPct val="0"/>
              </a:spcBef>
              <a:spcAft>
                <a:spcPct val="0"/>
              </a:spcAft>
              <a:defRPr sz="1400" kern="1200">
                <a:solidFill>
                  <a:schemeClr val="lt1"/>
                </a:solidFill>
                <a:latin typeface="+mn-lt"/>
                <a:ea typeface="+mn-ea"/>
                <a:cs typeface="+mn-cs"/>
              </a:defRPr>
            </a:lvl4pPr>
            <a:lvl5pPr marL="1828800" algn="l" rtl="0" fontAlgn="base">
              <a:spcBef>
                <a:spcPct val="0"/>
              </a:spcBef>
              <a:spcAft>
                <a:spcPct val="0"/>
              </a:spcAft>
              <a:defRPr sz="1400" kern="1200">
                <a:solidFill>
                  <a:schemeClr val="lt1"/>
                </a:solidFill>
                <a:latin typeface="+mn-lt"/>
                <a:ea typeface="+mn-ea"/>
                <a:cs typeface="+mn-cs"/>
              </a:defRPr>
            </a:lvl5pPr>
            <a:lvl6pPr marL="2286000" algn="l" defTabSz="914400" rtl="0" eaLnBrk="1" latinLnBrk="0" hangingPunct="1">
              <a:defRPr sz="1400" kern="1200">
                <a:solidFill>
                  <a:schemeClr val="lt1"/>
                </a:solidFill>
                <a:latin typeface="+mn-lt"/>
                <a:ea typeface="+mn-ea"/>
                <a:cs typeface="+mn-cs"/>
              </a:defRPr>
            </a:lvl6pPr>
            <a:lvl7pPr marL="2743200" algn="l" defTabSz="914400" rtl="0" eaLnBrk="1" latinLnBrk="0" hangingPunct="1">
              <a:defRPr sz="1400" kern="1200">
                <a:solidFill>
                  <a:schemeClr val="lt1"/>
                </a:solidFill>
                <a:latin typeface="+mn-lt"/>
                <a:ea typeface="+mn-ea"/>
                <a:cs typeface="+mn-cs"/>
              </a:defRPr>
            </a:lvl7pPr>
            <a:lvl8pPr marL="3200400" algn="l" defTabSz="914400" rtl="0" eaLnBrk="1" latinLnBrk="0" hangingPunct="1">
              <a:defRPr sz="1400" kern="1200">
                <a:solidFill>
                  <a:schemeClr val="lt1"/>
                </a:solidFill>
                <a:latin typeface="+mn-lt"/>
                <a:ea typeface="+mn-ea"/>
                <a:cs typeface="+mn-cs"/>
              </a:defRPr>
            </a:lvl8pPr>
            <a:lvl9pPr marL="3657600" algn="l" defTabSz="914400" rtl="0" eaLnBrk="1" latinLnBrk="0" hangingPunct="1">
              <a:defRPr sz="1400" kern="1200">
                <a:solidFill>
                  <a:schemeClr val="lt1"/>
                </a:solidFill>
                <a:latin typeface="+mn-lt"/>
                <a:ea typeface="+mn-ea"/>
                <a:cs typeface="+mn-cs"/>
              </a:defRPr>
            </a:lvl9pPr>
          </a:lstStyle>
          <a:p>
            <a:pPr defTabSz="801688">
              <a:defRPr/>
            </a:pPr>
            <a:r>
              <a:rPr lang="en-US" altLang="zh-CN" b="1" kern="0" dirty="0">
                <a:solidFill>
                  <a:schemeClr val="tx1"/>
                </a:solidFill>
                <a:cs typeface="+mn-ea"/>
                <a:sym typeface="+mn-lt"/>
              </a:rPr>
              <a:t>Transformer</a:t>
            </a:r>
          </a:p>
        </p:txBody>
      </p:sp>
      <p:sp>
        <p:nvSpPr>
          <p:cNvPr id="134" name="左箭头 133"/>
          <p:cNvSpPr/>
          <p:nvPr/>
        </p:nvSpPr>
        <p:spPr bwMode="auto">
          <a:xfrm flipH="1">
            <a:off x="2274527" y="3444062"/>
            <a:ext cx="432000" cy="216000"/>
          </a:xfrm>
          <a:prstGeom prst="leftArrow">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defPPr>
              <a:defRPr lang="en-US"/>
            </a:defPPr>
            <a:lvl1pPr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1pPr>
            <a:lvl2pPr marL="4572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2pPr>
            <a:lvl3pPr marL="9144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3pPr>
            <a:lvl4pPr marL="13716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4pPr>
            <a:lvl5pPr marL="18288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5pPr>
            <a:lvl6pPr marL="2286000" algn="l" defTabSz="914400" rtl="0" eaLnBrk="1" latinLnBrk="0" hangingPunct="1">
              <a:defRPr sz="1400" kern="1200">
                <a:solidFill>
                  <a:schemeClr val="bg1"/>
                </a:solidFill>
                <a:latin typeface="FrutigerNext LT Regular" pitchFamily="34" charset="0"/>
                <a:ea typeface="ＭＳ Ｐゴシック" pitchFamily="34" charset="-128"/>
                <a:cs typeface="+mn-cs"/>
              </a:defRPr>
            </a:lvl6pPr>
            <a:lvl7pPr marL="2743200" algn="l" defTabSz="914400" rtl="0" eaLnBrk="1" latinLnBrk="0" hangingPunct="1">
              <a:defRPr sz="1400" kern="1200">
                <a:solidFill>
                  <a:schemeClr val="bg1"/>
                </a:solidFill>
                <a:latin typeface="FrutigerNext LT Regular" pitchFamily="34" charset="0"/>
                <a:ea typeface="ＭＳ Ｐゴシック" pitchFamily="34" charset="-128"/>
                <a:cs typeface="+mn-cs"/>
              </a:defRPr>
            </a:lvl7pPr>
            <a:lvl8pPr marL="3200400" algn="l" defTabSz="914400" rtl="0" eaLnBrk="1" latinLnBrk="0" hangingPunct="1">
              <a:defRPr sz="1400" kern="1200">
                <a:solidFill>
                  <a:schemeClr val="bg1"/>
                </a:solidFill>
                <a:latin typeface="FrutigerNext LT Regular" pitchFamily="34" charset="0"/>
                <a:ea typeface="ＭＳ Ｐゴシック" pitchFamily="34" charset="-128"/>
                <a:cs typeface="+mn-cs"/>
              </a:defRPr>
            </a:lvl8pPr>
            <a:lvl9pPr marL="3657600" algn="l" defTabSz="914400" rtl="0" eaLnBrk="1" latinLnBrk="0" hangingPunct="1">
              <a:defRPr sz="1400" kern="1200">
                <a:solidFill>
                  <a:schemeClr val="bg1"/>
                </a:solidFill>
                <a:latin typeface="FrutigerNext LT Regular" pitchFamily="34" charset="0"/>
                <a:ea typeface="ＭＳ Ｐゴシック" pitchFamily="34" charset="-128"/>
                <a:cs typeface="+mn-cs"/>
              </a:defRPr>
            </a:lvl9pPr>
          </a:lstStyle>
          <a:p>
            <a:pPr defTabSz="801688"/>
            <a:endParaRPr lang="zh-CN" altLang="en-US" sz="1600" dirty="0">
              <a:solidFill>
                <a:srgbClr val="000000"/>
              </a:solidFill>
              <a:latin typeface="+mn-lt"/>
              <a:ea typeface="+mn-ea"/>
              <a:cs typeface="+mn-ea"/>
              <a:sym typeface="+mn-lt"/>
            </a:endParaRPr>
          </a:p>
        </p:txBody>
      </p:sp>
      <p:cxnSp>
        <p:nvCxnSpPr>
          <p:cNvPr id="135" name="直接箭头连接符 134"/>
          <p:cNvCxnSpPr/>
          <p:nvPr/>
        </p:nvCxnSpPr>
        <p:spPr bwMode="auto">
          <a:xfrm>
            <a:off x="8716294" y="3226004"/>
            <a:ext cx="612000" cy="0"/>
          </a:xfrm>
          <a:prstGeom prst="straightConnector1">
            <a:avLst/>
          </a:prstGeom>
          <a:noFill/>
          <a:ln w="25400" cap="rnd" cmpd="sng" algn="ctr">
            <a:solidFill>
              <a:srgbClr val="00B050"/>
            </a:solidFill>
            <a:prstDash val="solid"/>
            <a:round/>
            <a:headEnd type="oval" w="med" len="med"/>
            <a:tailEnd type="stealth" w="lg" len="lg"/>
          </a:ln>
          <a:effectLst/>
        </p:spPr>
      </p:cxnSp>
      <p:cxnSp>
        <p:nvCxnSpPr>
          <p:cNvPr id="136" name="直接箭头连接符 135"/>
          <p:cNvCxnSpPr/>
          <p:nvPr/>
        </p:nvCxnSpPr>
        <p:spPr bwMode="auto">
          <a:xfrm>
            <a:off x="9664167" y="3226004"/>
            <a:ext cx="468000" cy="0"/>
          </a:xfrm>
          <a:prstGeom prst="straightConnector1">
            <a:avLst/>
          </a:prstGeom>
          <a:noFill/>
          <a:ln w="25400" cap="rnd" cmpd="sng" algn="ctr">
            <a:solidFill>
              <a:srgbClr val="00B050"/>
            </a:solidFill>
            <a:prstDash val="solid"/>
            <a:round/>
            <a:headEnd type="oval" w="med" len="med"/>
            <a:tailEnd type="stealth" w="lg" len="lg"/>
          </a:ln>
          <a:effectLst/>
        </p:spPr>
      </p:cxnSp>
      <p:sp>
        <p:nvSpPr>
          <p:cNvPr id="138" name="左箭头 137"/>
          <p:cNvSpPr/>
          <p:nvPr/>
        </p:nvSpPr>
        <p:spPr bwMode="auto">
          <a:xfrm flipH="1">
            <a:off x="3948321" y="3414879"/>
            <a:ext cx="1080000" cy="216000"/>
          </a:xfrm>
          <a:prstGeom prst="leftArrow">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defPPr>
              <a:defRPr lang="en-US"/>
            </a:defPPr>
            <a:lvl1pPr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1pPr>
            <a:lvl2pPr marL="4572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2pPr>
            <a:lvl3pPr marL="9144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3pPr>
            <a:lvl4pPr marL="13716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4pPr>
            <a:lvl5pPr marL="1828800" algn="l" rtl="0" fontAlgn="base">
              <a:spcBef>
                <a:spcPct val="0"/>
              </a:spcBef>
              <a:spcAft>
                <a:spcPct val="0"/>
              </a:spcAft>
              <a:defRPr sz="1400" kern="1200">
                <a:solidFill>
                  <a:schemeClr val="bg1"/>
                </a:solidFill>
                <a:latin typeface="FrutigerNext LT Regular" pitchFamily="34" charset="0"/>
                <a:ea typeface="ＭＳ Ｐゴシック" pitchFamily="34" charset="-128"/>
                <a:cs typeface="+mn-cs"/>
              </a:defRPr>
            </a:lvl5pPr>
            <a:lvl6pPr marL="2286000" algn="l" defTabSz="914400" rtl="0" eaLnBrk="1" latinLnBrk="0" hangingPunct="1">
              <a:defRPr sz="1400" kern="1200">
                <a:solidFill>
                  <a:schemeClr val="bg1"/>
                </a:solidFill>
                <a:latin typeface="FrutigerNext LT Regular" pitchFamily="34" charset="0"/>
                <a:ea typeface="ＭＳ Ｐゴシック" pitchFamily="34" charset="-128"/>
                <a:cs typeface="+mn-cs"/>
              </a:defRPr>
            </a:lvl6pPr>
            <a:lvl7pPr marL="2743200" algn="l" defTabSz="914400" rtl="0" eaLnBrk="1" latinLnBrk="0" hangingPunct="1">
              <a:defRPr sz="1400" kern="1200">
                <a:solidFill>
                  <a:schemeClr val="bg1"/>
                </a:solidFill>
                <a:latin typeface="FrutigerNext LT Regular" pitchFamily="34" charset="0"/>
                <a:ea typeface="ＭＳ Ｐゴシック" pitchFamily="34" charset="-128"/>
                <a:cs typeface="+mn-cs"/>
              </a:defRPr>
            </a:lvl7pPr>
            <a:lvl8pPr marL="3200400" algn="l" defTabSz="914400" rtl="0" eaLnBrk="1" latinLnBrk="0" hangingPunct="1">
              <a:defRPr sz="1400" kern="1200">
                <a:solidFill>
                  <a:schemeClr val="bg1"/>
                </a:solidFill>
                <a:latin typeface="FrutigerNext LT Regular" pitchFamily="34" charset="0"/>
                <a:ea typeface="ＭＳ Ｐゴシック" pitchFamily="34" charset="-128"/>
                <a:cs typeface="+mn-cs"/>
              </a:defRPr>
            </a:lvl8pPr>
            <a:lvl9pPr marL="3657600" algn="l" defTabSz="914400" rtl="0" eaLnBrk="1" latinLnBrk="0" hangingPunct="1">
              <a:defRPr sz="1400" kern="1200">
                <a:solidFill>
                  <a:schemeClr val="bg1"/>
                </a:solidFill>
                <a:latin typeface="FrutigerNext LT Regular" pitchFamily="34" charset="0"/>
                <a:ea typeface="ＭＳ Ｐゴシック" pitchFamily="34" charset="-128"/>
                <a:cs typeface="+mn-cs"/>
              </a:defRPr>
            </a:lvl9pPr>
          </a:lstStyle>
          <a:p>
            <a:pPr defTabSz="801688"/>
            <a:endParaRPr lang="zh-CN" altLang="en-US" sz="1600" dirty="0">
              <a:solidFill>
                <a:srgbClr val="000000"/>
              </a:solidFill>
              <a:latin typeface="+mn-lt"/>
              <a:ea typeface="+mn-ea"/>
              <a:cs typeface="+mn-ea"/>
              <a:sym typeface="+mn-lt"/>
            </a:endParaRPr>
          </a:p>
        </p:txBody>
      </p:sp>
      <p:sp>
        <p:nvSpPr>
          <p:cNvPr id="139" name="矩形 138"/>
          <p:cNvSpPr/>
          <p:nvPr/>
        </p:nvSpPr>
        <p:spPr>
          <a:xfrm>
            <a:off x="4405234" y="2550313"/>
            <a:ext cx="108000" cy="90000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4862330" y="5942293"/>
            <a:ext cx="1095608" cy="127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698141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n-lt"/>
                <a:ea typeface="+mn-ea"/>
                <a:cs typeface="+mn-ea"/>
                <a:sym typeface="+mn-lt"/>
              </a:rPr>
              <a:t>Low-Voltage Electrical Devices</a:t>
            </a:r>
            <a:endParaRPr lang="en-US" altLang="zh-CN" dirty="0">
              <a:latin typeface="+mn-lt"/>
              <a:ea typeface="+mn-ea"/>
              <a:cs typeface="+mn-ea"/>
              <a:sym typeface="+mn-lt"/>
            </a:endParaRPr>
          </a:p>
        </p:txBody>
      </p:sp>
      <p:grpSp>
        <p:nvGrpSpPr>
          <p:cNvPr id="11" name="Group 4"/>
          <p:cNvGrpSpPr>
            <a:grpSpLocks/>
          </p:cNvGrpSpPr>
          <p:nvPr/>
        </p:nvGrpSpPr>
        <p:grpSpPr bwMode="auto">
          <a:xfrm>
            <a:off x="3234681" y="1231491"/>
            <a:ext cx="7000703" cy="4727347"/>
            <a:chOff x="2562" y="527"/>
            <a:chExt cx="2942" cy="2794"/>
          </a:xfrm>
        </p:grpSpPr>
        <p:graphicFrame>
          <p:nvGraphicFramePr>
            <p:cNvPr id="12" name="Object 5"/>
            <p:cNvGraphicFramePr>
              <a:graphicFrameLocks noChangeAspect="1"/>
            </p:cNvGraphicFramePr>
            <p:nvPr/>
          </p:nvGraphicFramePr>
          <p:xfrm>
            <a:off x="2562" y="527"/>
            <a:ext cx="2942" cy="2632"/>
          </p:xfrm>
          <a:graphic>
            <a:graphicData uri="http://schemas.openxmlformats.org/presentationml/2006/ole">
              <mc:AlternateContent xmlns:mc="http://schemas.openxmlformats.org/markup-compatibility/2006">
                <mc:Choice xmlns:v="urn:schemas-microsoft-com:vml" Requires="v">
                  <p:oleObj spid="_x0000_s1068" name="Drawing" r:id="rId4" imgW="8458200" imgH="5381625" progId="">
                    <p:embed/>
                  </p:oleObj>
                </mc:Choice>
                <mc:Fallback>
                  <p:oleObj name="Drawing" r:id="rId4" imgW="8458200" imgH="538162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62" y="527"/>
                          <a:ext cx="2942" cy="2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3" name="Picture 6" descr="e">
              <a:hlinkClick r:id="rId6" action="ppaction://hlinkpres?slideindex=1&amp;slidetitle=No Slide Title"/>
            </p:cNvPr>
            <p:cNvPicPr>
              <a:picLocks noChangeAspect="1" noChangeArrowheads="1"/>
            </p:cNvPicPr>
            <p:nvPr/>
          </p:nvPicPr>
          <p:blipFill>
            <a:blip r:embed="rId7" cstate="email"/>
            <a:srcRect/>
            <a:stretch>
              <a:fillRect/>
            </a:stretch>
          </p:blipFill>
          <p:spPr bwMode="auto">
            <a:xfrm>
              <a:off x="2814" y="995"/>
              <a:ext cx="321" cy="413"/>
            </a:xfrm>
            <a:prstGeom prst="rect">
              <a:avLst/>
            </a:prstGeom>
            <a:noFill/>
          </p:spPr>
        </p:pic>
        <p:pic>
          <p:nvPicPr>
            <p:cNvPr id="14" name="Picture 7" descr="e"/>
            <p:cNvPicPr>
              <a:picLocks noChangeAspect="1" noChangeArrowheads="1"/>
            </p:cNvPicPr>
            <p:nvPr/>
          </p:nvPicPr>
          <p:blipFill>
            <a:blip r:embed="rId7" cstate="email"/>
            <a:srcRect/>
            <a:stretch>
              <a:fillRect/>
            </a:stretch>
          </p:blipFill>
          <p:spPr bwMode="auto">
            <a:xfrm>
              <a:off x="3821" y="1293"/>
              <a:ext cx="321" cy="413"/>
            </a:xfrm>
            <a:prstGeom prst="rect">
              <a:avLst/>
            </a:prstGeom>
            <a:noFill/>
          </p:spPr>
        </p:pic>
        <p:pic>
          <p:nvPicPr>
            <p:cNvPr id="15" name="Picture 8" descr="e"/>
            <p:cNvPicPr>
              <a:picLocks noChangeAspect="1" noChangeArrowheads="1"/>
            </p:cNvPicPr>
            <p:nvPr/>
          </p:nvPicPr>
          <p:blipFill>
            <a:blip r:embed="rId7" cstate="email"/>
            <a:srcRect/>
            <a:stretch>
              <a:fillRect/>
            </a:stretch>
          </p:blipFill>
          <p:spPr bwMode="auto">
            <a:xfrm>
              <a:off x="4908" y="995"/>
              <a:ext cx="321" cy="413"/>
            </a:xfrm>
            <a:prstGeom prst="rect">
              <a:avLst/>
            </a:prstGeom>
            <a:noFill/>
          </p:spPr>
        </p:pic>
        <p:pic>
          <p:nvPicPr>
            <p:cNvPr id="16" name="Picture 9" descr="DPTSE-1">
              <a:hlinkClick r:id="rId8" action="ppaction://hlinkpres?slideindex=1&amp;slidetitle=No Slide Title"/>
            </p:cNvPr>
            <p:cNvPicPr>
              <a:picLocks noChangeAspect="1" noChangeArrowheads="1"/>
            </p:cNvPicPr>
            <p:nvPr/>
          </p:nvPicPr>
          <p:blipFill>
            <a:blip r:embed="rId9" cstate="email">
              <a:lum bright="22000" contrast="8000"/>
            </a:blip>
            <a:srcRect/>
            <a:stretch>
              <a:fillRect/>
            </a:stretch>
          </p:blipFill>
          <p:spPr bwMode="auto">
            <a:xfrm flipH="1">
              <a:off x="3847" y="800"/>
              <a:ext cx="285" cy="469"/>
            </a:xfrm>
            <a:prstGeom prst="rect">
              <a:avLst/>
            </a:prstGeom>
            <a:noFill/>
          </p:spPr>
        </p:pic>
        <p:grpSp>
          <p:nvGrpSpPr>
            <p:cNvPr id="17" name="Group 10"/>
            <p:cNvGrpSpPr>
              <a:grpSpLocks/>
            </p:cNvGrpSpPr>
            <p:nvPr/>
          </p:nvGrpSpPr>
          <p:grpSpPr bwMode="auto">
            <a:xfrm>
              <a:off x="2715" y="2076"/>
              <a:ext cx="602" cy="857"/>
              <a:chOff x="493" y="2460"/>
              <a:chExt cx="1091" cy="1104"/>
            </a:xfrm>
          </p:grpSpPr>
          <p:pic>
            <p:nvPicPr>
              <p:cNvPr id="42" name="Picture 11" descr="capacitor"/>
              <p:cNvPicPr>
                <a:picLocks noChangeAspect="1" noChangeArrowheads="1"/>
              </p:cNvPicPr>
              <p:nvPr/>
            </p:nvPicPr>
            <p:blipFill>
              <a:blip r:embed="rId10" cstate="email"/>
              <a:srcRect/>
              <a:stretch>
                <a:fillRect/>
              </a:stretch>
            </p:blipFill>
            <p:spPr bwMode="auto">
              <a:xfrm>
                <a:off x="493" y="2988"/>
                <a:ext cx="397" cy="576"/>
              </a:xfrm>
              <a:prstGeom prst="rect">
                <a:avLst/>
              </a:prstGeom>
              <a:noFill/>
            </p:spPr>
          </p:pic>
          <p:pic>
            <p:nvPicPr>
              <p:cNvPr id="43" name="Picture 12" descr="ua"/>
              <p:cNvPicPr>
                <a:picLocks noChangeAspect="1" noChangeArrowheads="1"/>
              </p:cNvPicPr>
              <p:nvPr/>
            </p:nvPicPr>
            <p:blipFill>
              <a:blip r:embed="rId11" cstate="email"/>
              <a:srcRect/>
              <a:stretch>
                <a:fillRect/>
              </a:stretch>
            </p:blipFill>
            <p:spPr bwMode="auto">
              <a:xfrm>
                <a:off x="576" y="2460"/>
                <a:ext cx="268" cy="480"/>
              </a:xfrm>
              <a:prstGeom prst="rect">
                <a:avLst/>
              </a:prstGeom>
              <a:noFill/>
            </p:spPr>
          </p:pic>
          <p:pic>
            <p:nvPicPr>
              <p:cNvPr id="44" name="Picture 13" descr="rvt"/>
              <p:cNvPicPr>
                <a:picLocks noChangeAspect="1" noChangeArrowheads="1"/>
              </p:cNvPicPr>
              <p:nvPr/>
            </p:nvPicPr>
            <p:blipFill>
              <a:blip r:embed="rId12" cstate="email"/>
              <a:srcRect/>
              <a:stretch>
                <a:fillRect/>
              </a:stretch>
            </p:blipFill>
            <p:spPr bwMode="auto">
              <a:xfrm>
                <a:off x="960" y="2556"/>
                <a:ext cx="624" cy="368"/>
              </a:xfrm>
              <a:prstGeom prst="rect">
                <a:avLst/>
              </a:prstGeom>
              <a:noFill/>
            </p:spPr>
          </p:pic>
        </p:grpSp>
        <p:pic>
          <p:nvPicPr>
            <p:cNvPr id="18" name="Picture 14" descr="oetl">
              <a:hlinkClick r:id="rId13" action="ppaction://hlinkpres?slideindex=1&amp;slidetitle=No Slide Title"/>
            </p:cNvPr>
            <p:cNvPicPr>
              <a:picLocks noChangeAspect="1" noChangeArrowheads="1"/>
            </p:cNvPicPr>
            <p:nvPr/>
          </p:nvPicPr>
          <p:blipFill>
            <a:blip r:embed="rId14" cstate="email"/>
            <a:srcRect/>
            <a:stretch>
              <a:fillRect/>
            </a:stretch>
          </p:blipFill>
          <p:spPr bwMode="auto">
            <a:xfrm>
              <a:off x="2999" y="1666"/>
              <a:ext cx="265" cy="352"/>
            </a:xfrm>
            <a:prstGeom prst="rect">
              <a:avLst/>
            </a:prstGeom>
            <a:noFill/>
          </p:spPr>
        </p:pic>
        <p:pic>
          <p:nvPicPr>
            <p:cNvPr id="19" name="Picture 15" descr="oesa">
              <a:hlinkClick r:id="rId15" action="ppaction://hlinkpres?slideindex=1&amp;slidetitle=No Slide Title"/>
            </p:cNvPr>
            <p:cNvPicPr>
              <a:picLocks noChangeAspect="1" noChangeArrowheads="1"/>
            </p:cNvPicPr>
            <p:nvPr/>
          </p:nvPicPr>
          <p:blipFill>
            <a:blip r:embed="rId16" cstate="email"/>
            <a:srcRect/>
            <a:stretch>
              <a:fillRect/>
            </a:stretch>
          </p:blipFill>
          <p:spPr bwMode="auto">
            <a:xfrm>
              <a:off x="2681" y="1703"/>
              <a:ext cx="278" cy="307"/>
            </a:xfrm>
            <a:prstGeom prst="rect">
              <a:avLst/>
            </a:prstGeom>
            <a:noFill/>
          </p:spPr>
        </p:pic>
        <p:pic>
          <p:nvPicPr>
            <p:cNvPr id="20" name="Picture 16" descr="mms2">
              <a:hlinkClick r:id="rId17" action="ppaction://hlinkpres?slideindex=1&amp;slidetitle=No Slide Title"/>
            </p:cNvPr>
            <p:cNvPicPr>
              <a:picLocks noChangeAspect="1" noChangeArrowheads="1"/>
            </p:cNvPicPr>
            <p:nvPr/>
          </p:nvPicPr>
          <p:blipFill>
            <a:blip r:embed="rId18" cstate="email"/>
            <a:srcRect/>
            <a:stretch>
              <a:fillRect/>
            </a:stretch>
          </p:blipFill>
          <p:spPr bwMode="auto">
            <a:xfrm>
              <a:off x="3344" y="2179"/>
              <a:ext cx="159" cy="335"/>
            </a:xfrm>
            <a:prstGeom prst="rect">
              <a:avLst/>
            </a:prstGeom>
            <a:noFill/>
          </p:spPr>
        </p:pic>
        <p:pic>
          <p:nvPicPr>
            <p:cNvPr id="21" name="Picture 17" descr="s">
              <a:hlinkClick r:id="rId19" action="ppaction://hlinkpres?slideindex=1&amp;slidetitle=SACE Isomax S"/>
            </p:cNvPr>
            <p:cNvPicPr>
              <a:picLocks noChangeAspect="1" noChangeArrowheads="1"/>
            </p:cNvPicPr>
            <p:nvPr/>
          </p:nvPicPr>
          <p:blipFill>
            <a:blip r:embed="rId20" cstate="email"/>
            <a:srcRect/>
            <a:stretch>
              <a:fillRect/>
            </a:stretch>
          </p:blipFill>
          <p:spPr bwMode="auto">
            <a:xfrm>
              <a:off x="3503" y="1620"/>
              <a:ext cx="191" cy="393"/>
            </a:xfrm>
            <a:prstGeom prst="rect">
              <a:avLst/>
            </a:prstGeom>
            <a:noFill/>
          </p:spPr>
        </p:pic>
        <p:pic>
          <p:nvPicPr>
            <p:cNvPr id="22" name="Picture 18" descr="scontactor"/>
            <p:cNvPicPr>
              <a:picLocks noChangeAspect="1" noChangeArrowheads="1"/>
            </p:cNvPicPr>
            <p:nvPr/>
          </p:nvPicPr>
          <p:blipFill>
            <a:blip r:embed="rId21" cstate="email"/>
            <a:srcRect/>
            <a:stretch>
              <a:fillRect/>
            </a:stretch>
          </p:blipFill>
          <p:spPr bwMode="auto">
            <a:xfrm>
              <a:off x="4192" y="2551"/>
              <a:ext cx="121" cy="298"/>
            </a:xfrm>
            <a:prstGeom prst="rect">
              <a:avLst/>
            </a:prstGeom>
            <a:noFill/>
          </p:spPr>
        </p:pic>
        <p:pic>
          <p:nvPicPr>
            <p:cNvPr id="23" name="Picture 19" descr="scontactor"/>
            <p:cNvPicPr>
              <a:picLocks noChangeAspect="1" noChangeArrowheads="1"/>
            </p:cNvPicPr>
            <p:nvPr/>
          </p:nvPicPr>
          <p:blipFill>
            <a:blip r:embed="rId21" cstate="email"/>
            <a:srcRect/>
            <a:stretch>
              <a:fillRect/>
            </a:stretch>
          </p:blipFill>
          <p:spPr bwMode="auto">
            <a:xfrm>
              <a:off x="3344" y="2589"/>
              <a:ext cx="121" cy="298"/>
            </a:xfrm>
            <a:prstGeom prst="rect">
              <a:avLst/>
            </a:prstGeom>
            <a:noFill/>
          </p:spPr>
        </p:pic>
        <p:pic>
          <p:nvPicPr>
            <p:cNvPr id="24" name="Picture 20">
              <a:hlinkClick r:id="rId22" action="ppaction://hlinkpres?slideindex=1&amp;slidetitle=PowerPoint Presentation"/>
            </p:cNvPr>
            <p:cNvPicPr>
              <a:picLocks noChangeArrowheads="1"/>
            </p:cNvPicPr>
            <p:nvPr/>
          </p:nvPicPr>
          <p:blipFill>
            <a:blip r:embed="rId23" cstate="email"/>
            <a:srcRect/>
            <a:stretch>
              <a:fillRect/>
            </a:stretch>
          </p:blipFill>
          <p:spPr bwMode="auto">
            <a:xfrm>
              <a:off x="3635" y="2179"/>
              <a:ext cx="133" cy="335"/>
            </a:xfrm>
            <a:prstGeom prst="rect">
              <a:avLst/>
            </a:prstGeom>
            <a:noFill/>
            <a:ln w="12700">
              <a:noFill/>
              <a:miter lim="800000"/>
              <a:headEnd/>
              <a:tailEnd/>
            </a:ln>
            <a:effectLst/>
          </p:spPr>
        </p:pic>
        <p:graphicFrame>
          <p:nvGraphicFramePr>
            <p:cNvPr id="25" name="Object 21">
              <a:hlinkClick r:id="rId24" action="ppaction://hlinkpres?slideindex=1&amp;slidetitle=低压产品的技术探讨"/>
            </p:cNvPr>
            <p:cNvGraphicFramePr>
              <a:graphicFrameLocks noChangeAspect="1"/>
            </p:cNvGraphicFramePr>
            <p:nvPr/>
          </p:nvGraphicFramePr>
          <p:xfrm>
            <a:off x="3635" y="2626"/>
            <a:ext cx="186" cy="261"/>
          </p:xfrm>
          <a:graphic>
            <a:graphicData uri="http://schemas.openxmlformats.org/presentationml/2006/ole">
              <mc:AlternateContent xmlns:mc="http://schemas.openxmlformats.org/markup-compatibility/2006">
                <mc:Choice xmlns:v="urn:schemas-microsoft-com:vml" Requires="v">
                  <p:oleObj spid="_x0000_s1069" name="Photo Editor Photo" r:id="rId25" imgW="533474" imgH="533474" progId="">
                    <p:embed/>
                  </p:oleObj>
                </mc:Choice>
                <mc:Fallback>
                  <p:oleObj name="Photo Editor Photo" r:id="rId25" imgW="533474" imgH="533474" progId="">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635" y="2626"/>
                          <a:ext cx="186"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6" name="Picture 22" descr="PIC00019B">
              <a:hlinkClick r:id="rId27" action="ppaction://hlinkpres?slideindex=1&amp;slidetitle=PowerPoint Presentation"/>
            </p:cNvPr>
            <p:cNvPicPr>
              <a:picLocks noChangeAspect="1" noChangeArrowheads="1"/>
            </p:cNvPicPr>
            <p:nvPr/>
          </p:nvPicPr>
          <p:blipFill>
            <a:blip r:embed="rId28" cstate="email"/>
            <a:srcRect/>
            <a:stretch>
              <a:fillRect/>
            </a:stretch>
          </p:blipFill>
          <p:spPr bwMode="auto">
            <a:xfrm>
              <a:off x="3900" y="2626"/>
              <a:ext cx="133" cy="335"/>
            </a:xfrm>
            <a:prstGeom prst="rect">
              <a:avLst/>
            </a:prstGeom>
            <a:noFill/>
          </p:spPr>
        </p:pic>
        <p:pic>
          <p:nvPicPr>
            <p:cNvPr id="27" name="Picture 23" descr="500">
              <a:hlinkClick r:id="rId29" action="ppaction://hlinkpres?slideindex=1&amp;slidetitle=S500系列微型断路器 "/>
            </p:cNvPr>
            <p:cNvPicPr>
              <a:picLocks noChangeAspect="1" noChangeArrowheads="1"/>
            </p:cNvPicPr>
            <p:nvPr/>
          </p:nvPicPr>
          <p:blipFill>
            <a:blip r:embed="rId30" cstate="email"/>
            <a:srcRect/>
            <a:stretch>
              <a:fillRect/>
            </a:stretch>
          </p:blipFill>
          <p:spPr bwMode="auto">
            <a:xfrm>
              <a:off x="4112" y="2179"/>
              <a:ext cx="239" cy="326"/>
            </a:xfrm>
            <a:prstGeom prst="rect">
              <a:avLst/>
            </a:prstGeom>
            <a:noFill/>
          </p:spPr>
        </p:pic>
        <p:pic>
          <p:nvPicPr>
            <p:cNvPr id="28" name="Picture 24" descr="s">
              <a:hlinkClick r:id="rId19" action="ppaction://hlinkpres?slideindex=1&amp;slidetitle=SACE Isomax S"/>
            </p:cNvPr>
            <p:cNvPicPr>
              <a:picLocks noChangeAspect="1" noChangeArrowheads="1"/>
            </p:cNvPicPr>
            <p:nvPr/>
          </p:nvPicPr>
          <p:blipFill>
            <a:blip r:embed="rId31" cstate="email"/>
            <a:srcRect/>
            <a:stretch>
              <a:fillRect/>
            </a:stretch>
          </p:blipFill>
          <p:spPr bwMode="auto">
            <a:xfrm>
              <a:off x="4430" y="1470"/>
              <a:ext cx="164" cy="336"/>
            </a:xfrm>
            <a:prstGeom prst="rect">
              <a:avLst/>
            </a:prstGeom>
            <a:noFill/>
          </p:spPr>
        </p:pic>
        <p:graphicFrame>
          <p:nvGraphicFramePr>
            <p:cNvPr id="29" name="Object 25">
              <a:hlinkClick r:id="rId32" action="ppaction://hlinkfile"/>
            </p:cNvPr>
            <p:cNvGraphicFramePr>
              <a:graphicFrameLocks/>
            </p:cNvGraphicFramePr>
            <p:nvPr/>
          </p:nvGraphicFramePr>
          <p:xfrm>
            <a:off x="4377" y="1843"/>
            <a:ext cx="424" cy="932"/>
          </p:xfrm>
          <a:graphic>
            <a:graphicData uri="http://schemas.openxmlformats.org/presentationml/2006/ole">
              <mc:AlternateContent xmlns:mc="http://schemas.openxmlformats.org/markup-compatibility/2006">
                <mc:Choice xmlns:v="urn:schemas-microsoft-com:vml" Requires="v">
                  <p:oleObj spid="_x0000_s1070" name="Bitmap Image" r:id="rId33" imgW="14733333" imgH="13114286" progId="PBrush">
                    <p:embed/>
                  </p:oleObj>
                </mc:Choice>
                <mc:Fallback>
                  <p:oleObj name="Bitmap Image" r:id="rId33" imgW="14733333" imgH="13114286" progId="PBrush">
                    <p:embed/>
                    <p:pic>
                      <p:nvPicPr>
                        <p:cNvPr id="0" name=""/>
                        <p:cNvPicPr>
                          <a:picLocks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4377" y="1843"/>
                          <a:ext cx="424" cy="9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0" name="Picture 26" descr="ss2">
              <a:hlinkClick r:id="rId35" action="ppaction://hlinkpres?slideindex=1&amp;slidetitle=No Slide Title"/>
            </p:cNvPr>
            <p:cNvPicPr>
              <a:picLocks noChangeAspect="1" noChangeArrowheads="1"/>
            </p:cNvPicPr>
            <p:nvPr/>
          </p:nvPicPr>
          <p:blipFill>
            <a:blip r:embed="rId36" cstate="email"/>
            <a:srcRect/>
            <a:stretch>
              <a:fillRect/>
            </a:stretch>
          </p:blipFill>
          <p:spPr bwMode="auto">
            <a:xfrm>
              <a:off x="4801" y="2179"/>
              <a:ext cx="230" cy="372"/>
            </a:xfrm>
            <a:prstGeom prst="rect">
              <a:avLst/>
            </a:prstGeom>
            <a:noFill/>
          </p:spPr>
        </p:pic>
        <p:grpSp>
          <p:nvGrpSpPr>
            <p:cNvPr id="31" name="Group 27"/>
            <p:cNvGrpSpPr>
              <a:grpSpLocks/>
            </p:cNvGrpSpPr>
            <p:nvPr/>
          </p:nvGrpSpPr>
          <p:grpSpPr bwMode="auto">
            <a:xfrm>
              <a:off x="4828" y="1843"/>
              <a:ext cx="211" cy="954"/>
              <a:chOff x="4128" y="2268"/>
              <a:chExt cx="384" cy="1228"/>
            </a:xfrm>
          </p:grpSpPr>
          <p:pic>
            <p:nvPicPr>
              <p:cNvPr id="40" name="Picture 28" descr="contactor"/>
              <p:cNvPicPr preferRelativeResize="0">
                <a:picLocks noChangeArrowheads="1"/>
              </p:cNvPicPr>
              <p:nvPr/>
            </p:nvPicPr>
            <p:blipFill>
              <a:blip r:embed="rId37" cstate="email"/>
              <a:srcRect/>
              <a:stretch>
                <a:fillRect/>
              </a:stretch>
            </p:blipFill>
            <p:spPr bwMode="auto">
              <a:xfrm>
                <a:off x="4128" y="2268"/>
                <a:ext cx="284" cy="432"/>
              </a:xfrm>
              <a:prstGeom prst="rect">
                <a:avLst/>
              </a:prstGeom>
              <a:noFill/>
              <a:ln w="9525">
                <a:noFill/>
                <a:miter lim="800000"/>
                <a:headEnd/>
                <a:tailEnd/>
              </a:ln>
            </p:spPr>
          </p:pic>
          <p:pic>
            <p:nvPicPr>
              <p:cNvPr id="41" name="Picture 29" descr="tor"/>
              <p:cNvPicPr preferRelativeResize="0">
                <a:picLocks noChangeArrowheads="1"/>
              </p:cNvPicPr>
              <p:nvPr/>
            </p:nvPicPr>
            <p:blipFill>
              <a:blip r:embed="rId38" cstate="email"/>
              <a:srcRect/>
              <a:stretch>
                <a:fillRect/>
              </a:stretch>
            </p:blipFill>
            <p:spPr bwMode="auto">
              <a:xfrm>
                <a:off x="4176" y="3180"/>
                <a:ext cx="336" cy="316"/>
              </a:xfrm>
              <a:prstGeom prst="rect">
                <a:avLst/>
              </a:prstGeom>
              <a:noFill/>
              <a:ln w="9525">
                <a:noFill/>
                <a:miter lim="800000"/>
                <a:headEnd/>
                <a:tailEnd/>
              </a:ln>
            </p:spPr>
          </p:pic>
        </p:grpSp>
        <p:pic>
          <p:nvPicPr>
            <p:cNvPr id="32" name="Picture 30" descr="oesa"/>
            <p:cNvPicPr>
              <a:picLocks noChangeAspect="1" noChangeArrowheads="1"/>
            </p:cNvPicPr>
            <p:nvPr/>
          </p:nvPicPr>
          <p:blipFill>
            <a:blip r:embed="rId16" cstate="email"/>
            <a:srcRect/>
            <a:stretch>
              <a:fillRect/>
            </a:stretch>
          </p:blipFill>
          <p:spPr bwMode="auto">
            <a:xfrm>
              <a:off x="4775" y="1508"/>
              <a:ext cx="278" cy="306"/>
            </a:xfrm>
            <a:prstGeom prst="rect">
              <a:avLst/>
            </a:prstGeom>
            <a:noFill/>
          </p:spPr>
        </p:pic>
        <p:pic>
          <p:nvPicPr>
            <p:cNvPr id="33" name="Picture 31" descr="thf">
              <a:hlinkClick r:id="rId39" action="ppaction://hlinkpres?slideindex=1&amp;slidetitle=No Slide Title"/>
            </p:cNvPr>
            <p:cNvPicPr>
              <a:picLocks noChangeAspect="1" noChangeArrowheads="1"/>
            </p:cNvPicPr>
            <p:nvPr/>
          </p:nvPicPr>
          <p:blipFill>
            <a:blip r:embed="rId40" cstate="email"/>
            <a:srcRect/>
            <a:stretch>
              <a:fillRect/>
            </a:stretch>
          </p:blipFill>
          <p:spPr bwMode="auto">
            <a:xfrm>
              <a:off x="5173" y="2179"/>
              <a:ext cx="236" cy="521"/>
            </a:xfrm>
            <a:prstGeom prst="rect">
              <a:avLst/>
            </a:prstGeom>
            <a:noFill/>
          </p:spPr>
        </p:pic>
        <p:pic>
          <p:nvPicPr>
            <p:cNvPr id="34" name="Picture 32" descr="pqfa">
              <a:hlinkClick r:id="rId41" action="ppaction://hlinkpres?slideindex=1&amp;slidetitle=PQFA  电网品质净化装置  ( A 型 )"/>
            </p:cNvPr>
            <p:cNvPicPr>
              <a:picLocks noChangeAspect="1" noChangeArrowheads="1"/>
            </p:cNvPicPr>
            <p:nvPr/>
          </p:nvPicPr>
          <p:blipFill>
            <a:blip r:embed="rId42" cstate="email"/>
            <a:srcRect/>
            <a:stretch>
              <a:fillRect/>
            </a:stretch>
          </p:blipFill>
          <p:spPr bwMode="auto">
            <a:xfrm>
              <a:off x="5146" y="1508"/>
              <a:ext cx="292" cy="633"/>
            </a:xfrm>
            <a:prstGeom prst="rect">
              <a:avLst/>
            </a:prstGeom>
            <a:noFill/>
          </p:spPr>
        </p:pic>
        <p:sp>
          <p:nvSpPr>
            <p:cNvPr id="35" name="Line 33"/>
            <p:cNvSpPr>
              <a:spLocks noChangeShapeType="1"/>
            </p:cNvSpPr>
            <p:nvPr/>
          </p:nvSpPr>
          <p:spPr bwMode="auto">
            <a:xfrm>
              <a:off x="2602" y="539"/>
              <a:ext cx="2836" cy="0"/>
            </a:xfrm>
            <a:prstGeom prst="line">
              <a:avLst/>
            </a:prstGeom>
            <a:noFill/>
            <a:ln w="31750">
              <a:solidFill>
                <a:schemeClr val="tx1"/>
              </a:solidFill>
              <a:round/>
              <a:headEnd/>
              <a:tailEnd/>
            </a:ln>
            <a:effectLst/>
          </p:spPr>
          <p:txBody>
            <a:bodyPr wrap="none" anchor="ctr"/>
            <a:lstStyle/>
            <a:p>
              <a:endParaRPr lang="zh-CN" altLang="en-US">
                <a:cs typeface="+mn-ea"/>
                <a:sym typeface="+mn-lt"/>
              </a:endParaRPr>
            </a:p>
          </p:txBody>
        </p:sp>
        <p:sp>
          <p:nvSpPr>
            <p:cNvPr id="36" name="Rectangle 34">
              <a:hlinkClick r:id="rId43" action="ppaction://hlinkpres?slideindex=1&amp;slidetitle=ABB接触器"/>
            </p:cNvPr>
            <p:cNvSpPr>
              <a:spLocks noChangeArrowheads="1"/>
            </p:cNvSpPr>
            <p:nvPr/>
          </p:nvSpPr>
          <p:spPr bwMode="auto">
            <a:xfrm>
              <a:off x="4855" y="1843"/>
              <a:ext cx="106" cy="298"/>
            </a:xfrm>
            <a:prstGeom prst="rect">
              <a:avLst/>
            </a:prstGeom>
            <a:noFill/>
            <a:ln w="9525">
              <a:noFill/>
              <a:miter lim="800000"/>
              <a:headEnd/>
              <a:tailEnd/>
            </a:ln>
            <a:effectLst/>
          </p:spPr>
          <p:txBody>
            <a:bodyPr wrap="none" anchor="ctr"/>
            <a:lstStyle/>
            <a:p>
              <a:endParaRPr lang="zh-CN" altLang="en-US">
                <a:cs typeface="+mn-ea"/>
                <a:sym typeface="+mn-lt"/>
              </a:endParaRPr>
            </a:p>
          </p:txBody>
        </p:sp>
        <p:sp>
          <p:nvSpPr>
            <p:cNvPr id="37" name="Rectangle 35">
              <a:hlinkClick r:id="rId44" action="ppaction://hlinkpres?slideindex=1&amp;slidetitle=PowerPoint Presentation"/>
            </p:cNvPr>
            <p:cNvSpPr>
              <a:spLocks noChangeArrowheads="1"/>
            </p:cNvSpPr>
            <p:nvPr/>
          </p:nvSpPr>
          <p:spPr bwMode="auto">
            <a:xfrm>
              <a:off x="2681" y="2104"/>
              <a:ext cx="583" cy="745"/>
            </a:xfrm>
            <a:prstGeom prst="rect">
              <a:avLst/>
            </a:prstGeom>
            <a:noFill/>
            <a:ln w="9525">
              <a:noFill/>
              <a:miter lim="800000"/>
              <a:headEnd/>
              <a:tailEnd/>
            </a:ln>
            <a:effectLst/>
          </p:spPr>
          <p:txBody>
            <a:bodyPr wrap="none" anchor="ctr"/>
            <a:lstStyle/>
            <a:p>
              <a:endParaRPr lang="zh-CN" altLang="en-US">
                <a:cs typeface="+mn-ea"/>
                <a:sym typeface="+mn-lt"/>
              </a:endParaRPr>
            </a:p>
          </p:txBody>
        </p:sp>
        <p:pic>
          <p:nvPicPr>
            <p:cNvPr id="38" name="Picture 36" descr="accessoires">
              <a:hlinkClick r:id="rId45" action="ppaction://hlinkpres?slideindex=1&amp;slidetitle=----接线端子附件"/>
            </p:cNvPr>
            <p:cNvPicPr>
              <a:picLocks noChangeAspect="1" noChangeArrowheads="1"/>
            </p:cNvPicPr>
            <p:nvPr/>
          </p:nvPicPr>
          <p:blipFill>
            <a:blip r:embed="rId46" cstate="email"/>
            <a:srcRect/>
            <a:stretch>
              <a:fillRect/>
            </a:stretch>
          </p:blipFill>
          <p:spPr bwMode="auto">
            <a:xfrm>
              <a:off x="4455" y="2861"/>
              <a:ext cx="277" cy="460"/>
            </a:xfrm>
            <a:prstGeom prst="rect">
              <a:avLst/>
            </a:prstGeom>
            <a:solidFill>
              <a:schemeClr val="accent1"/>
            </a:solidFill>
            <a:ln w="38100">
              <a:solidFill>
                <a:srgbClr val="FF6600"/>
              </a:solidFill>
              <a:miter lim="800000"/>
              <a:headEnd/>
              <a:tailEnd/>
            </a:ln>
          </p:spPr>
        </p:pic>
        <p:pic>
          <p:nvPicPr>
            <p:cNvPr id="39" name="Picture 37">
              <a:hlinkClick r:id="rId47" action="ppaction://hlinkpres?slideindex=1&amp;slidetitle=欢迎进入ABB指示装置的世界 "/>
            </p:cNvPr>
            <p:cNvPicPr>
              <a:picLocks noChangeAspect="1" noChangeArrowheads="1"/>
            </p:cNvPicPr>
            <p:nvPr/>
          </p:nvPicPr>
          <p:blipFill>
            <a:blip r:embed="rId48" cstate="email"/>
            <a:srcRect/>
            <a:stretch>
              <a:fillRect/>
            </a:stretch>
          </p:blipFill>
          <p:spPr bwMode="auto">
            <a:xfrm>
              <a:off x="5173" y="2738"/>
              <a:ext cx="291" cy="363"/>
            </a:xfrm>
            <a:prstGeom prst="rect">
              <a:avLst/>
            </a:prstGeom>
            <a:noFill/>
            <a:ln w="12700">
              <a:noFill/>
              <a:miter lim="800000"/>
              <a:headEnd type="none" w="sm" len="sm"/>
              <a:tailEnd type="none" w="sm" len="sm"/>
            </a:ln>
            <a:effectLst/>
          </p:spPr>
        </p:pic>
      </p:grpSp>
      <p:grpSp>
        <p:nvGrpSpPr>
          <p:cNvPr id="3" name="组合 2"/>
          <p:cNvGrpSpPr/>
          <p:nvPr/>
        </p:nvGrpSpPr>
        <p:grpSpPr>
          <a:xfrm>
            <a:off x="1840996" y="1511555"/>
            <a:ext cx="1127838" cy="3793400"/>
            <a:chOff x="107504" y="1844824"/>
            <a:chExt cx="1506438" cy="3291382"/>
          </a:xfrm>
        </p:grpSpPr>
        <p:sp>
          <p:nvSpPr>
            <p:cNvPr id="45" name="TextBox 44"/>
            <p:cNvSpPr txBox="1"/>
            <p:nvPr/>
          </p:nvSpPr>
          <p:spPr>
            <a:xfrm>
              <a:off x="107504" y="1844824"/>
              <a:ext cx="1506438" cy="453977"/>
            </a:xfrm>
            <a:prstGeom prst="rect">
              <a:avLst/>
            </a:prstGeom>
            <a:noFill/>
          </p:spPr>
          <p:txBody>
            <a:bodyPr wrap="square" rtlCol="0">
              <a:spAutoFit/>
            </a:bodyPr>
            <a:lstStyle/>
            <a:p>
              <a:r>
                <a:rPr lang="en-US" altLang="zh-CN" sz="1400" dirty="0" err="1">
                  <a:cs typeface="+mn-ea"/>
                  <a:sym typeface="+mn-lt"/>
                </a:rPr>
                <a:t>Level.A</a:t>
              </a:r>
              <a:r>
                <a:rPr lang="zh-CN" altLang="en-US" sz="1400" dirty="0">
                  <a:cs typeface="+mn-ea"/>
                  <a:sym typeface="+mn-lt"/>
                </a:rPr>
                <a:t>：  </a:t>
              </a:r>
              <a:r>
                <a:rPr lang="en-US" altLang="zh-CN" sz="1400" dirty="0">
                  <a:cs typeface="+mn-ea"/>
                  <a:sym typeface="+mn-lt"/>
                </a:rPr>
                <a:t>ACB</a:t>
              </a:r>
              <a:endParaRPr lang="zh-CN" altLang="en-US" sz="1400" dirty="0">
                <a:cs typeface="+mn-ea"/>
                <a:sym typeface="+mn-lt"/>
              </a:endParaRPr>
            </a:p>
          </p:txBody>
        </p:sp>
        <p:sp>
          <p:nvSpPr>
            <p:cNvPr id="48" name="TextBox 47"/>
            <p:cNvSpPr txBox="1"/>
            <p:nvPr/>
          </p:nvSpPr>
          <p:spPr>
            <a:xfrm>
              <a:off x="107504" y="2780928"/>
              <a:ext cx="1506438" cy="453977"/>
            </a:xfrm>
            <a:prstGeom prst="rect">
              <a:avLst/>
            </a:prstGeom>
            <a:noFill/>
          </p:spPr>
          <p:txBody>
            <a:bodyPr wrap="square" rtlCol="0">
              <a:spAutoFit/>
            </a:bodyPr>
            <a:lstStyle/>
            <a:p>
              <a:r>
                <a:rPr lang="en-US" altLang="zh-CN" sz="1400" dirty="0" err="1">
                  <a:cs typeface="+mn-ea"/>
                  <a:sym typeface="+mn-lt"/>
                </a:rPr>
                <a:t>Level.B</a:t>
              </a:r>
              <a:r>
                <a:rPr lang="en-US" altLang="zh-CN" sz="1400" dirty="0">
                  <a:cs typeface="+mn-ea"/>
                  <a:sym typeface="+mn-lt"/>
                </a:rPr>
                <a:t> </a:t>
              </a:r>
              <a:r>
                <a:rPr lang="zh-CN" altLang="en-US" sz="1400" dirty="0">
                  <a:cs typeface="+mn-ea"/>
                  <a:sym typeface="+mn-lt"/>
                </a:rPr>
                <a:t>：  </a:t>
              </a:r>
              <a:r>
                <a:rPr lang="en-US" altLang="zh-CN" sz="1400" dirty="0">
                  <a:cs typeface="+mn-ea"/>
                  <a:sym typeface="+mn-lt"/>
                </a:rPr>
                <a:t>MCCB</a:t>
              </a:r>
              <a:endParaRPr lang="zh-CN" altLang="en-US" sz="1400" dirty="0">
                <a:cs typeface="+mn-ea"/>
                <a:sym typeface="+mn-lt"/>
              </a:endParaRPr>
            </a:p>
          </p:txBody>
        </p:sp>
        <p:sp>
          <p:nvSpPr>
            <p:cNvPr id="49" name="TextBox 48"/>
            <p:cNvSpPr txBox="1"/>
            <p:nvPr/>
          </p:nvSpPr>
          <p:spPr>
            <a:xfrm>
              <a:off x="107504" y="4005064"/>
              <a:ext cx="1497171" cy="453977"/>
            </a:xfrm>
            <a:prstGeom prst="rect">
              <a:avLst/>
            </a:prstGeom>
            <a:noFill/>
          </p:spPr>
          <p:txBody>
            <a:bodyPr wrap="square" rtlCol="0">
              <a:spAutoFit/>
            </a:bodyPr>
            <a:lstStyle/>
            <a:p>
              <a:r>
                <a:rPr lang="en-US" altLang="zh-CN" sz="1400" dirty="0" err="1">
                  <a:cs typeface="+mn-ea"/>
                  <a:sym typeface="+mn-lt"/>
                </a:rPr>
                <a:t>Level.C</a:t>
              </a:r>
              <a:r>
                <a:rPr lang="en-US" altLang="zh-CN" sz="1400" dirty="0">
                  <a:cs typeface="+mn-ea"/>
                  <a:sym typeface="+mn-lt"/>
                </a:rPr>
                <a:t> </a:t>
              </a:r>
              <a:r>
                <a:rPr lang="zh-CN" altLang="en-US" sz="1400" dirty="0">
                  <a:cs typeface="+mn-ea"/>
                  <a:sym typeface="+mn-lt"/>
                </a:rPr>
                <a:t>：  </a:t>
              </a:r>
              <a:r>
                <a:rPr lang="en-US" altLang="zh-CN" sz="1400" dirty="0">
                  <a:cs typeface="+mn-ea"/>
                  <a:sym typeface="+mn-lt"/>
                </a:rPr>
                <a:t>MCB</a:t>
              </a:r>
              <a:endParaRPr lang="zh-CN" altLang="en-US" sz="1400" dirty="0">
                <a:cs typeface="+mn-ea"/>
                <a:sym typeface="+mn-lt"/>
              </a:endParaRPr>
            </a:p>
          </p:txBody>
        </p:sp>
        <p:cxnSp>
          <p:nvCxnSpPr>
            <p:cNvPr id="51" name="直接箭头连接符 50"/>
            <p:cNvCxnSpPr/>
            <p:nvPr/>
          </p:nvCxnSpPr>
          <p:spPr bwMode="auto">
            <a:xfrm>
              <a:off x="539552" y="2276872"/>
              <a:ext cx="0" cy="432048"/>
            </a:xfrm>
            <a:prstGeom prst="straightConnector1">
              <a:avLst/>
            </a:prstGeom>
            <a:noFill/>
            <a:ln w="9525" cap="flat" cmpd="sng" algn="ctr">
              <a:solidFill>
                <a:schemeClr val="tx1"/>
              </a:solidFill>
              <a:prstDash val="solid"/>
              <a:round/>
              <a:headEnd type="none" w="med" len="med"/>
              <a:tailEnd type="arrow"/>
            </a:ln>
            <a:effectLst/>
          </p:spPr>
        </p:cxnSp>
        <p:cxnSp>
          <p:nvCxnSpPr>
            <p:cNvPr id="52" name="直接箭头连接符 51"/>
            <p:cNvCxnSpPr/>
            <p:nvPr/>
          </p:nvCxnSpPr>
          <p:spPr bwMode="auto">
            <a:xfrm>
              <a:off x="539552" y="3284984"/>
              <a:ext cx="0" cy="432048"/>
            </a:xfrm>
            <a:prstGeom prst="straightConnector1">
              <a:avLst/>
            </a:prstGeom>
            <a:noFill/>
            <a:ln w="9525" cap="flat" cmpd="sng" algn="ctr">
              <a:solidFill>
                <a:schemeClr val="tx1"/>
              </a:solidFill>
              <a:prstDash val="solid"/>
              <a:round/>
              <a:headEnd type="none" w="med" len="med"/>
              <a:tailEnd type="arrow"/>
            </a:ln>
            <a:effectLst/>
          </p:spPr>
        </p:cxnSp>
        <p:cxnSp>
          <p:nvCxnSpPr>
            <p:cNvPr id="53" name="直接箭头连接符 52"/>
            <p:cNvCxnSpPr/>
            <p:nvPr/>
          </p:nvCxnSpPr>
          <p:spPr bwMode="auto">
            <a:xfrm>
              <a:off x="539552" y="4437112"/>
              <a:ext cx="0" cy="432048"/>
            </a:xfrm>
            <a:prstGeom prst="straightConnector1">
              <a:avLst/>
            </a:prstGeom>
            <a:noFill/>
            <a:ln w="9525" cap="flat" cmpd="sng" algn="ctr">
              <a:solidFill>
                <a:schemeClr val="tx1"/>
              </a:solidFill>
              <a:prstDash val="solid"/>
              <a:round/>
              <a:headEnd type="none" w="med" len="med"/>
              <a:tailEnd type="arrow"/>
            </a:ln>
            <a:effectLst/>
          </p:spPr>
        </p:cxnSp>
        <p:sp>
          <p:nvSpPr>
            <p:cNvPr id="54" name="TextBox 53"/>
            <p:cNvSpPr txBox="1"/>
            <p:nvPr/>
          </p:nvSpPr>
          <p:spPr>
            <a:xfrm>
              <a:off x="144227" y="4869160"/>
              <a:ext cx="1125468" cy="267046"/>
            </a:xfrm>
            <a:prstGeom prst="rect">
              <a:avLst/>
            </a:prstGeom>
            <a:noFill/>
          </p:spPr>
          <p:txBody>
            <a:bodyPr wrap="square" rtlCol="0">
              <a:spAutoFit/>
            </a:bodyPr>
            <a:lstStyle/>
            <a:p>
              <a:r>
                <a:rPr lang="en-US" altLang="zh-CN" sz="1400" dirty="0">
                  <a:cs typeface="+mn-ea"/>
                  <a:sym typeface="+mn-lt"/>
                </a:rPr>
                <a:t>IT load</a:t>
              </a:r>
              <a:endParaRPr lang="zh-CN" altLang="en-US" sz="1400" dirty="0">
                <a:cs typeface="+mn-ea"/>
                <a:sym typeface="+mn-lt"/>
              </a:endParaRPr>
            </a:p>
          </p:txBody>
        </p:sp>
      </p:grpSp>
    </p:spTree>
    <p:extLst>
      <p:ext uri="{BB962C8B-B14F-4D97-AF65-F5344CB8AC3E}">
        <p14:creationId xmlns:p14="http://schemas.microsoft.com/office/powerpoint/2010/main" val="34710069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419100" indent="-419100" eaLnBrk="1" hangingPunct="1">
              <a:buClr>
                <a:srgbClr val="000000"/>
              </a:buClr>
              <a:buFont typeface="Arial" panose="020B0604020202020204" pitchFamily="34" charset="0"/>
              <a:buAutoNum type="arabicPeriod"/>
            </a:pPr>
            <a:r>
              <a:rPr lang="en-US">
                <a:solidFill>
                  <a:srgbClr val="777777"/>
                </a:solidFill>
                <a:latin typeface="+mn-lt"/>
                <a:ea typeface="+mn-ea"/>
                <a:cs typeface="+mn-ea"/>
                <a:sym typeface="+mn-lt"/>
              </a:rPr>
              <a:t>Power Distribution System Overview</a:t>
            </a:r>
          </a:p>
          <a:p>
            <a:pPr marL="419100" indent="-419100">
              <a:buClr>
                <a:srgbClr val="000000"/>
              </a:buClr>
              <a:buFont typeface="Arial" panose="020B0604020202020204" pitchFamily="34" charset="0"/>
              <a:buAutoNum type="arabicPeriod"/>
            </a:pPr>
            <a:r>
              <a:rPr lang="en-US" b="1">
                <a:solidFill>
                  <a:srgbClr val="000000"/>
                </a:solidFill>
                <a:latin typeface="+mn-lt"/>
                <a:ea typeface="+mn-ea"/>
                <a:cs typeface="+mn-ea"/>
                <a:sym typeface="+mn-lt"/>
              </a:rPr>
              <a:t>Basic Concepts of the Power Distribution System</a:t>
            </a:r>
          </a:p>
          <a:p>
            <a:pPr marL="419100" indent="-419100">
              <a:buClr>
                <a:srgbClr val="000000"/>
              </a:buClr>
              <a:buFont typeface="Arial" panose="020B0604020202020204" pitchFamily="34" charset="0"/>
              <a:buAutoNum type="arabicPeriod"/>
            </a:pPr>
            <a:r>
              <a:rPr lang="en-US">
                <a:solidFill>
                  <a:srgbClr val="777777"/>
                </a:solidFill>
                <a:latin typeface="+mn-lt"/>
                <a:ea typeface="+mn-ea"/>
                <a:cs typeface="+mn-ea"/>
                <a:sym typeface="+mn-lt"/>
              </a:rPr>
              <a:t>Common LV Electrical Equipment</a:t>
            </a:r>
          </a:p>
          <a:p>
            <a:pPr marL="419100" indent="-419100" eaLnBrk="1" hangingPunct="1">
              <a:buClr>
                <a:srgbClr val="000000"/>
              </a:buClr>
              <a:buFont typeface="Arial" panose="020B0604020202020204" pitchFamily="34" charset="0"/>
              <a:buAutoNum type="arabicPeriod"/>
            </a:pPr>
            <a:r>
              <a:rPr lang="en-US">
                <a:solidFill>
                  <a:srgbClr val="777777"/>
                </a:solidFill>
                <a:latin typeface="+mn-lt"/>
                <a:ea typeface="+mn-ea"/>
                <a:cs typeface="+mn-ea"/>
                <a:sym typeface="+mn-lt"/>
              </a:rPr>
              <a:t>Common Grounding Systems</a:t>
            </a:r>
          </a:p>
        </p:txBody>
      </p:sp>
    </p:spTree>
    <p:extLst>
      <p:ext uri="{BB962C8B-B14F-4D97-AF65-F5344CB8AC3E}">
        <p14:creationId xmlns:p14="http://schemas.microsoft.com/office/powerpoint/2010/main" val="23047560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atin typeface="+mn-lt"/>
                <a:ea typeface="+mn-ea"/>
                <a:cs typeface="+mn-ea"/>
                <a:sym typeface="+mn-lt"/>
              </a:rPr>
              <a:t>Power Supply</a:t>
            </a:r>
          </a:p>
        </p:txBody>
      </p:sp>
      <p:sp>
        <p:nvSpPr>
          <p:cNvPr id="5" name="文本占位符 4"/>
          <p:cNvSpPr>
            <a:spLocks noGrp="1"/>
          </p:cNvSpPr>
          <p:nvPr>
            <p:ph type="body" sz="quarter" idx="10"/>
          </p:nvPr>
        </p:nvSpPr>
        <p:spPr/>
        <p:txBody>
          <a:bodyPr/>
          <a:lstStyle/>
          <a:p>
            <a:pPr algn="l"/>
            <a:r>
              <a:rPr lang="en-US" sz="1600" dirty="0">
                <a:latin typeface="+mn-lt"/>
                <a:ea typeface="+mn-ea"/>
                <a:cs typeface="+mn-ea"/>
                <a:sym typeface="+mn-lt"/>
              </a:rPr>
              <a:t>Dual power supplies: A load has two power supplies, which are considered independent of each other for safety.</a:t>
            </a:r>
          </a:p>
          <a:p>
            <a:pPr algn="l"/>
            <a:r>
              <a:rPr lang="en-US" sz="1600" dirty="0">
                <a:latin typeface="+mn-lt"/>
                <a:ea typeface="+mn-ea"/>
                <a:cs typeface="+mn-ea"/>
                <a:sym typeface="+mn-lt"/>
              </a:rPr>
              <a:t>Emergency power supply system: To ensure personal safety, the emergency power supply system protects the environment and other equipment from being damaged.</a:t>
            </a:r>
          </a:p>
          <a:p>
            <a:pPr algn="l"/>
            <a:r>
              <a:rPr lang="en-US" sz="1600" dirty="0">
                <a:latin typeface="+mn-lt"/>
                <a:ea typeface="+mn-ea"/>
                <a:cs typeface="+mn-ea"/>
                <a:sym typeface="+mn-lt"/>
              </a:rPr>
              <a:t>Emergency power supply (power supply for safety facilities): It serves as a part of the emergency power supply system.</a:t>
            </a:r>
          </a:p>
          <a:p>
            <a:pPr lvl="1"/>
            <a:r>
              <a:rPr lang="en-US" sz="1600" dirty="0">
                <a:latin typeface="+mn-lt"/>
                <a:ea typeface="+mn-ea"/>
                <a:cs typeface="+mn-ea"/>
                <a:sym typeface="+mn-lt"/>
              </a:rPr>
              <a:t>In data centers, it means power supply for emergency lights, fire pumps, and other safety equipment.</a:t>
            </a:r>
          </a:p>
          <a:p>
            <a:pPr algn="l"/>
            <a:r>
              <a:rPr lang="en-US" sz="1600" dirty="0">
                <a:latin typeface="+mn-lt"/>
                <a:ea typeface="+mn-ea"/>
                <a:cs typeface="+mn-ea"/>
                <a:sym typeface="+mn-lt"/>
              </a:rPr>
              <a:t>Standby power supply: When the normal power supply is powered off, the standby power supply is used to maintain the power supply required by the equipment for non-safety reasons.</a:t>
            </a:r>
          </a:p>
          <a:p>
            <a:pPr lvl="1"/>
            <a:r>
              <a:rPr lang="en-US" sz="1600" dirty="0">
                <a:latin typeface="+mn-lt"/>
                <a:ea typeface="+mn-ea"/>
                <a:cs typeface="+mn-ea"/>
                <a:sym typeface="+mn-lt"/>
              </a:rPr>
              <a:t>The standby power supply can be a generator set or a dedicated feed loop independent of the normal power supply.</a:t>
            </a:r>
          </a:p>
        </p:txBody>
      </p:sp>
    </p:spTree>
    <p:extLst>
      <p:ext uri="{BB962C8B-B14F-4D97-AF65-F5344CB8AC3E}">
        <p14:creationId xmlns:p14="http://schemas.microsoft.com/office/powerpoint/2010/main" val="2094678053"/>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Huawei Sans" panose="020F0302020204030204"/>
        <a:ea typeface="方正兰亭黑简体"/>
        <a:cs typeface=""/>
      </a:majorFont>
      <a:minorFont>
        <a:latin typeface="Huawei Sans" panose="020F0502020204030204"/>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D93DE70F6445D429FB5DD775D88EADA" ma:contentTypeVersion="1" ma:contentTypeDescription="Create a new document." ma:contentTypeScope="" ma:versionID="60e1d53e646fd6dbe6592239d1c70d53">
  <xsd:schema xmlns:xsd="http://www.w3.org/2001/XMLSchema" xmlns:xs="http://www.w3.org/2001/XMLSchema" xmlns:p="http://schemas.microsoft.com/office/2006/metadata/properties" xmlns:ns2="b21b0ac3-395e-4210-a063-8791720efb8c" targetNamespace="http://schemas.microsoft.com/office/2006/metadata/properties" ma:root="true" ma:fieldsID="c9b5162f3aa5f3df45a2250f411049b9" ns2:_="">
    <xsd:import namespace="b21b0ac3-395e-4210-a063-8791720efb8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1b0ac3-395e-4210-a063-8791720efb8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2.xml><?xml version="1.0" encoding="utf-8"?>
<ds:datastoreItem xmlns:ds="http://schemas.openxmlformats.org/officeDocument/2006/customXml" ds:itemID="{E315B5CE-52C8-4EF3-9565-64859FC3E73A}"/>
</file>

<file path=customXml/itemProps3.xml><?xml version="1.0" encoding="utf-8"?>
<ds:datastoreItem xmlns:ds="http://schemas.openxmlformats.org/officeDocument/2006/customXml" ds:itemID="{12296AD3-5121-4DF6-8150-62C25C031437}">
  <ds:schemaRefs>
    <ds:schemaRef ds:uri="http://purl.org/dc/terms/"/>
    <ds:schemaRef ds:uri="http://purl.org/dc/dcmitype/"/>
    <ds:schemaRef ds:uri="http://purl.org/dc/elements/1.1/"/>
    <ds:schemaRef ds:uri="http://schemas.microsoft.com/office/2006/documentManagement/types"/>
    <ds:schemaRef ds:uri="http://schemas.openxmlformats.org/package/2006/metadata/core-properties"/>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1172</TotalTime>
  <Words>6516</Words>
  <Application>Microsoft Office PowerPoint</Application>
  <PresentationFormat>宽屏</PresentationFormat>
  <Paragraphs>666</Paragraphs>
  <Slides>53</Slides>
  <Notes>53</Notes>
  <HiddenSlides>1</HiddenSlides>
  <MMClips>0</MMClips>
  <ScaleCrop>false</ScaleCrop>
  <HeadingPairs>
    <vt:vector size="8" baseType="variant">
      <vt:variant>
        <vt:lpstr>已用的字体</vt:lpstr>
      </vt:variant>
      <vt:variant>
        <vt:i4>7</vt:i4>
      </vt:variant>
      <vt:variant>
        <vt:lpstr>主题</vt:lpstr>
      </vt:variant>
      <vt:variant>
        <vt:i4>4</vt:i4>
      </vt:variant>
      <vt:variant>
        <vt:lpstr>嵌入 OLE 服务器</vt:lpstr>
      </vt:variant>
      <vt:variant>
        <vt:i4>4</vt:i4>
      </vt:variant>
      <vt:variant>
        <vt:lpstr>幻灯片标题</vt:lpstr>
      </vt:variant>
      <vt:variant>
        <vt:i4>53</vt:i4>
      </vt:variant>
    </vt:vector>
  </HeadingPairs>
  <TitlesOfParts>
    <vt:vector size="68" baseType="lpstr">
      <vt:lpstr>方正兰亭黑简体</vt:lpstr>
      <vt:lpstr>Microsoft YaHei</vt:lpstr>
      <vt:lpstr>Microsoft YaHei</vt:lpstr>
      <vt:lpstr>Arial</vt:lpstr>
      <vt:lpstr>Cambria Math</vt:lpstr>
      <vt:lpstr>Huawei Sans</vt:lpstr>
      <vt:lpstr>Wingdings</vt:lpstr>
      <vt:lpstr>1_标题页模板</vt:lpstr>
      <vt:lpstr>2_自功能页模板</vt:lpstr>
      <vt:lpstr>3_内容页模板</vt:lpstr>
      <vt:lpstr>4_感谢页模板</vt:lpstr>
      <vt:lpstr>Drawing</vt:lpstr>
      <vt:lpstr>Photo Editor Photo</vt:lpstr>
      <vt:lpstr>Bitmap Image</vt:lpstr>
      <vt:lpstr>绘图</vt:lpstr>
      <vt:lpstr>PowerPoint 演示文稿</vt:lpstr>
      <vt:lpstr>Basic Knowledge of Power Distribution</vt:lpstr>
      <vt:lpstr>PowerPoint 演示文稿</vt:lpstr>
      <vt:lpstr>PowerPoint 演示文稿</vt:lpstr>
      <vt:lpstr>What Is Power Distribution?</vt:lpstr>
      <vt:lpstr>Data Center Distribution System</vt:lpstr>
      <vt:lpstr>Low-Voltage Electrical Devices</vt:lpstr>
      <vt:lpstr>PowerPoint 演示文稿</vt:lpstr>
      <vt:lpstr>Power Supply</vt:lpstr>
      <vt:lpstr>Power Supply Requirements</vt:lpstr>
      <vt:lpstr>Voltage</vt:lpstr>
      <vt:lpstr>Load Characteristics: Resistor, Capacitor, and Inductor</vt:lpstr>
      <vt:lpstr>Power</vt:lpstr>
      <vt:lpstr>Power Quality and Harmonic</vt:lpstr>
      <vt:lpstr>Power Quality and Harmonic</vt:lpstr>
      <vt:lpstr>Voltage Deviation</vt:lpstr>
      <vt:lpstr>Power Supply Reliability</vt:lpstr>
      <vt:lpstr>PowerPoint 演示文稿</vt:lpstr>
      <vt:lpstr>LV Power Distribution Equipment</vt:lpstr>
      <vt:lpstr>PowerPoint 演示文稿</vt:lpstr>
      <vt:lpstr>Transformer</vt:lpstr>
      <vt:lpstr>DG</vt:lpstr>
      <vt:lpstr>PowerPoint 演示文稿</vt:lpstr>
      <vt:lpstr>LV PDF</vt:lpstr>
      <vt:lpstr>IP Rating</vt:lpstr>
      <vt:lpstr>IP Rating</vt:lpstr>
      <vt:lpstr>Low-Voltage Circuit Breakers</vt:lpstr>
      <vt:lpstr>Low-Voltage Circuit Breakers - ACB</vt:lpstr>
      <vt:lpstr>Low-Voltage Circuit Breakers - MCCB </vt:lpstr>
      <vt:lpstr>Low-Voltage Circuit Breakers - MCB (1)</vt:lpstr>
      <vt:lpstr>Low-Voltage Circuit Breakers - MCB (2)</vt:lpstr>
      <vt:lpstr>Low-Voltage Circuit Breakers - RCD</vt:lpstr>
      <vt:lpstr>Transfer Switch</vt:lpstr>
      <vt:lpstr>Fuse</vt:lpstr>
      <vt:lpstr>Disconnector</vt:lpstr>
      <vt:lpstr>SPD (1)</vt:lpstr>
      <vt:lpstr>SPD (2)</vt:lpstr>
      <vt:lpstr>PowerPoint 演示文稿</vt:lpstr>
      <vt:lpstr>Introduction to Power Cables</vt:lpstr>
      <vt:lpstr>Naming Rules for Power Cables</vt:lpstr>
      <vt:lpstr>PowerPoint 演示文稿</vt:lpstr>
      <vt:lpstr>Grounding System Overview</vt:lpstr>
      <vt:lpstr>Components of the Grounding System</vt:lpstr>
      <vt:lpstr>Grounding Types</vt:lpstr>
      <vt:lpstr>Earthing system Introduction</vt:lpstr>
      <vt:lpstr>Earthing system Introduction - TN (1)</vt:lpstr>
      <vt:lpstr>Earthing system Introduction - TN (2)</vt:lpstr>
      <vt:lpstr>Earthing system Introduction - TT</vt:lpstr>
      <vt:lpstr>Earthing system Introduction - IT</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wangpulin</cp:lastModifiedBy>
  <cp:revision>137</cp:revision>
  <dcterms:created xsi:type="dcterms:W3CDTF">2018-11-29T10:16:29Z</dcterms:created>
  <dcterms:modified xsi:type="dcterms:W3CDTF">2020-11-06T01:46:24Z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(3)wure0rqSZaWIm+4Ne18v5hHWfWYNDQm1o2oltY3q2w6ynzMUKIlum6UxQJBnOWwssl5laPQG
vjpWAkAxXYgUp3vzffJT22+GbcJJjZ2bSpQMh5oEHrV9MC8P8qRMU6g4/W7MNiiTKuBHypZl
3SIIqx0hRT433BimxkgWq1YxdNjN7Bo4TFGCCA4wKZrVbTU6IyCdMHrWYdVpCraAA6ANOFjV
dN35TGM2TYOdld4c29</vt:lpwstr>
  </property>
  <property fmtid="{D5CDD505-2E9C-101B-9397-08002B2CF9AE}" pid="3" name="_2015_ms_pID_7253431">
    <vt:lpwstr>+EdWYItV3Uh7O6LhIOozZQWSU6nxth8aciqBOKaT6SSM2W9pLZlsx1
v43qGVVVQO2eKXGK89gzhCwyeJfeeI3gQFp6BqYX9gwh/xI+hQZ5SYjUk39a5jSA08QNDQuZ
MJOo9heDvf7HsLQky1v1xb9k6uSGp23zVWtrw0VhOhy6tJ0dP+seLgWaMmr4ji5HEdu7a4xs
T310Bh80HjvqcLOI9EOXD5Wt7Q60lh4h8A23</vt:lpwstr>
  </property>
  <property fmtid="{D5CDD505-2E9C-101B-9397-08002B2CF9AE}" pid="4" name="_2015_ms_pID_7253432">
    <vt:lpwstr>Iw==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1575248629</vt:lpwstr>
  </property>
  <property fmtid="{D5CDD505-2E9C-101B-9397-08002B2CF9AE}" pid="9" name="ContentTypeId">
    <vt:lpwstr>0x010100AD93DE70F6445D429FB5DD775D88EADA</vt:lpwstr>
  </property>
</Properties>
</file>