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9"/>
  </p:notesMasterIdLst>
  <p:handoutMasterIdLst>
    <p:handoutMasterId r:id="rId60"/>
  </p:handoutMasterIdLst>
  <p:sldIdLst>
    <p:sldId id="257" r:id="rId8"/>
    <p:sldId id="258" r:id="rId9"/>
    <p:sldId id="259" r:id="rId10"/>
    <p:sldId id="302" r:id="rId11"/>
    <p:sldId id="261" r:id="rId12"/>
    <p:sldId id="262" r:id="rId13"/>
    <p:sldId id="263" r:id="rId14"/>
    <p:sldId id="304" r:id="rId15"/>
    <p:sldId id="305" r:id="rId16"/>
    <p:sldId id="306" r:id="rId17"/>
    <p:sldId id="307" r:id="rId18"/>
    <p:sldId id="308" r:id="rId19"/>
    <p:sldId id="309" r:id="rId20"/>
    <p:sldId id="310" r:id="rId21"/>
    <p:sldId id="311" r:id="rId22"/>
    <p:sldId id="312" r:id="rId23"/>
    <p:sldId id="313" r:id="rId24"/>
    <p:sldId id="314" r:id="rId25"/>
    <p:sldId id="319" r:id="rId26"/>
    <p:sldId id="316" r:id="rId27"/>
    <p:sldId id="318" r:id="rId28"/>
    <p:sldId id="320" r:id="rId29"/>
    <p:sldId id="321" r:id="rId30"/>
    <p:sldId id="323" r:id="rId31"/>
    <p:sldId id="324" r:id="rId32"/>
    <p:sldId id="322" r:id="rId33"/>
    <p:sldId id="325" r:id="rId34"/>
    <p:sldId id="326" r:id="rId35"/>
    <p:sldId id="327" r:id="rId36"/>
    <p:sldId id="328" r:id="rId37"/>
    <p:sldId id="329" r:id="rId38"/>
    <p:sldId id="330" r:id="rId39"/>
    <p:sldId id="331" r:id="rId40"/>
    <p:sldId id="332" r:id="rId41"/>
    <p:sldId id="333" r:id="rId42"/>
    <p:sldId id="334" r:id="rId43"/>
    <p:sldId id="335" r:id="rId44"/>
    <p:sldId id="336" r:id="rId45"/>
    <p:sldId id="337" r:id="rId46"/>
    <p:sldId id="338" r:id="rId47"/>
    <p:sldId id="339" r:id="rId48"/>
    <p:sldId id="340" r:id="rId49"/>
    <p:sldId id="341" r:id="rId50"/>
    <p:sldId id="342" r:id="rId51"/>
    <p:sldId id="343" r:id="rId52"/>
    <p:sldId id="344" r:id="rId53"/>
    <p:sldId id="345" r:id="rId54"/>
    <p:sldId id="295" r:id="rId55"/>
    <p:sldId id="346" r:id="rId56"/>
    <p:sldId id="297" r:id="rId57"/>
    <p:sldId id="256" r:id="rId5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oyan (O)" initials="g(" lastIdx="19" clrIdx="0">
    <p:extLst>
      <p:ext uri="{19B8F6BF-5375-455C-9EA6-DF929625EA0E}">
        <p15:presenceInfo xmlns:p15="http://schemas.microsoft.com/office/powerpoint/2012/main" userId="S-1-5-21-147214757-305610072-1517763936-70719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80946" autoAdjust="0"/>
  </p:normalViewPr>
  <p:slideViewPr>
    <p:cSldViewPr snapToGrid="0" snapToObjects="1">
      <p:cViewPr varScale="1">
        <p:scale>
          <a:sx n="51" d="100"/>
          <a:sy n="51" d="100"/>
        </p:scale>
        <p:origin x="1080"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197857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section mainly describes the preceding three mainstream types. In addition, air conditioners are classified into the following types based on the indoor unit layout mode: backplane heat pipe air conditioner, top-mounted air conditioner, and bottom-mounted air conditioner.</a:t>
            </a:r>
          </a:p>
          <a:p>
            <a:pPr lvl="0"/>
            <a:r>
              <a:rPr lang="en-US" smtClean="0"/>
              <a:t>To solve the problem of mixing of cold and hot air in the data center, in-room, in-row, and in-cabinet cooling modes are mainly used during data center design. In these modes, the air-conditioning system is integrated with a room, a cabinet row, or a single cabinet to reduce air mixing. This improves predictability, density, and efficiency, and also brings many other benefits. The preceding figure shows the differences between in-room air conditioners, in-row air conditioners, and in-cabinet air conditioners.</a:t>
            </a:r>
            <a:endParaRPr 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2036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Air conditioners are classified into air conditioners with dual cooling sources and other types of air conditioners. This section mainly describes air-cooled air conditioners, chilled water air conditioners, and free cooling air conditioners.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72928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Upflow air conditioners can be equipped with the tuyere or air duct for overhead air supply. Air supply with a tuyere applies to small- and medium-sized equipment rooms where the air supply distance of a single air conditioner is less than 15 m and the power of a single cabinet is less than 2 kW. Air supply with an air duct applies to equipment rooms with long air supply distances and low power.</a:t>
            </a:r>
          </a:p>
          <a:p>
            <a:r>
              <a:rPr lang="en-US" smtClean="0"/>
              <a:t>For downflow air conditioners, the raised floor must be at least 400 mm above the ground. Thermal insulation measures must be taken for the floor. This mode applies to scenarios where the air supply distance of a single air conditioner is less than 15 m. Aisle containment can improve efficiency.</a:t>
            </a:r>
          </a:p>
          <a:p>
            <a:r>
              <a:rPr lang="en-US" smtClean="0"/>
              <a:t>In-row air conditioners with horizontal airflow apply to high-power equipment rooms and do not require raised floors.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75294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291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4328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808594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4088265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6076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section uses a Huawei air conditioner as an example to describe the layout of main components of the air-cooled air conditioner. The layout varies according to the model of the air conditioner from different vendors. The actual layout prevails.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4034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rtl="0"/>
            <a:r>
              <a:rPr lang="en-US" altLang="zh-CN" dirty="0" smtClean="0">
                <a:effectLst/>
              </a:rPr>
              <a:t>There are 5 types of compressors used in refrigeration and air conditioning industry: reciprocating, screw, rotary, scroll compressor and centrifugal compressor, reciprocating compressor is a kind of widely used in small and medium-sized commercial refrigeration system. Screw compressors are mainly used in large commercial and industrial systems. Rotary compressor, scroll compressor is mainly used for household and small capacity, commercial air-conditioning unit, centrifugal compressor is widely used in large buildings air conditioning system. </a:t>
            </a:r>
          </a:p>
          <a:p>
            <a:pPr rtl="0"/>
            <a:r>
              <a:rPr lang="en-US" altLang="zh-CN" dirty="0" smtClean="0">
                <a:effectLst/>
              </a:rPr>
              <a:t>According to the different cooling medium, the condenser can be divided into two types: water cooled type and air cooled type. Water cooled condenser uses water as the cooling medium, take away the heat by the water; air cooling condenser uses air as the cooling medium, take away the heat by the air. </a:t>
            </a:r>
          </a:p>
          <a:p>
            <a:pPr rtl="0"/>
            <a:r>
              <a:rPr lang="en-US" altLang="zh-CN" dirty="0" smtClean="0">
                <a:effectLst/>
              </a:rPr>
              <a:t>Expansion valve can be divided into thermal expansion valve, electronic expansion valve, expansion valve is divided into two types - thermal and electronic. Thermal expansion valve not only can control the fluid volume of evaporator, but also throttling saturated liquid refrigerant, thermal expansion valve are</a:t>
            </a:r>
            <a:r>
              <a:rPr lang="en-US" altLang="zh-CN" baseline="0" dirty="0" smtClean="0">
                <a:effectLst/>
              </a:rPr>
              <a:t> </a:t>
            </a:r>
            <a:r>
              <a:rPr lang="en-US" altLang="zh-CN" dirty="0" smtClean="0">
                <a:effectLst/>
              </a:rPr>
              <a:t>divided into internal and external balance according to the structure; electronic expansion valve is mainly used in variable frequency air conditioning system; </a:t>
            </a:r>
          </a:p>
          <a:p>
            <a:pPr rtl="0"/>
            <a:r>
              <a:rPr lang="en-US" altLang="zh-CN" dirty="0" smtClean="0">
                <a:effectLst/>
              </a:rPr>
              <a:t>According to the different types of the cooling medium, the evaporator can be divided into two categories: the type of cooling air evaporator and the type of cooling liquid evaporator. </a:t>
            </a:r>
          </a:p>
        </p:txBody>
      </p:sp>
    </p:spTree>
    <p:extLst>
      <p:ext uri="{BB962C8B-B14F-4D97-AF65-F5344CB8AC3E}">
        <p14:creationId xmlns:p14="http://schemas.microsoft.com/office/powerpoint/2010/main" val="237048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750888" y="742950"/>
            <a:ext cx="5541962" cy="3117850"/>
          </a:xfrm>
          <a:ln/>
        </p:spPr>
      </p:sp>
      <p:sp>
        <p:nvSpPr>
          <p:cNvPr id="107523"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val="4271627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The oil</a:t>
            </a:r>
            <a:r>
              <a:rPr lang="en-US" altLang="zh-CN" baseline="0" dirty="0" smtClean="0"/>
              <a:t> gas separator and liquid storage tank, 25 and 35 kW air conditioner have these components, because these air conditioner use </a:t>
            </a:r>
            <a:r>
              <a:rPr lang="en-US" altLang="zh-CN" dirty="0" smtClean="0">
                <a:effectLst/>
              </a:rPr>
              <a:t>variable frequency compressor</a:t>
            </a:r>
            <a:r>
              <a:rPr lang="en-US" altLang="zh-CN" baseline="0" dirty="0" smtClean="0"/>
              <a:t>. So this kind of compressor is small. So we need oil gas separator and liquid storage tank. </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baseline="0" dirty="0" smtClean="0"/>
              <a:t>Other components such as high pressure switch, temperature switch,</a:t>
            </a:r>
            <a:r>
              <a:rPr lang="en-US" altLang="zh-CN" sz="1100" dirty="0" smtClean="0">
                <a:sym typeface="Arial" pitchFamily="34" charset="0"/>
              </a:rPr>
              <a:t> temperature sensor,</a:t>
            </a:r>
            <a:r>
              <a:rPr lang="en-US" altLang="zh-CN" sz="1100" kern="0" dirty="0" smtClean="0">
                <a:sym typeface="Arial" pitchFamily="34" charset="0"/>
              </a:rPr>
              <a:t> differential pressure switch,</a:t>
            </a:r>
            <a:r>
              <a:rPr lang="en-US" altLang="zh-CN" sz="1100" dirty="0" smtClean="0">
                <a:sym typeface="Arial" pitchFamily="34" charset="0"/>
              </a:rPr>
              <a:t> pressure sensor,</a:t>
            </a:r>
            <a:r>
              <a:rPr lang="en-US" altLang="zh-CN" sz="1100" kern="0" dirty="0" smtClean="0">
                <a:sym typeface="Arial" pitchFamily="34" charset="0"/>
              </a:rPr>
              <a:t> condensate pump, etc.</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dirty="0" smtClean="0">
              <a:sym typeface="Arial"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kern="0" dirty="0" smtClean="0">
              <a:sym typeface="Arial"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dirty="0" smtClean="0">
              <a:sym typeface="Arial" pitchFamily="34" charset="0"/>
            </a:endParaRPr>
          </a:p>
          <a:p>
            <a:endParaRPr lang="en-US" altLang="zh-CN" baseline="0" dirty="0" smtClean="0"/>
          </a:p>
          <a:p>
            <a:endParaRPr lang="zh-CN" altLang="en-US" dirty="0"/>
          </a:p>
        </p:txBody>
      </p:sp>
    </p:spTree>
    <p:extLst>
      <p:ext uri="{BB962C8B-B14F-4D97-AF65-F5344CB8AC3E}">
        <p14:creationId xmlns:p14="http://schemas.microsoft.com/office/powerpoint/2010/main" val="2158253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180360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67918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LDU: evenly distributes the low-temperature chilled water to each indoor unit. An LDU is required if there are multiple indoor units.</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60394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6846372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982911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Cooling tower mode: The cooling water is directly in contact with the air after the water temperature increases. The air absorbs the heat of the water. After the water temperature decreases, the cooling water flows back to the water-cooled condenser and can be used again.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5638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4990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section uses a Huawei air conditioner as an example to describe the layout of some components of the chilled water air conditioner. The layout varies according to the model of the air conditioner from different vendors. The actual layout prevails.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3345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702568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750888" y="742950"/>
            <a:ext cx="5541962" cy="3117850"/>
          </a:xfrm>
          <a:ln/>
        </p:spPr>
      </p:sp>
      <p:sp>
        <p:nvSpPr>
          <p:cNvPr id="108547"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val="783718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41483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420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Note that the total amount of heat absorbed is very large. If 1 g water is added to each kg of air, the air temperature decreases by 2.5°C after the water evaporates.</a:t>
            </a:r>
          </a:p>
          <a:p>
            <a:pPr lvl="0"/>
            <a:r>
              <a:rPr lang="en-US" smtClean="0"/>
              <a:t>Enthalpy is an important state function that measures the energy of a material system in thermodynamics.</a:t>
            </a:r>
          </a:p>
          <a:p>
            <a:pPr lvl="0"/>
            <a:r>
              <a:rPr lang="en-US" smtClean="0"/>
              <a:t>If a system absorbs heat, the enthalpy value increases. If the system releases heat, the enthalpy value decreases.</a:t>
            </a:r>
          </a:p>
          <a:p>
            <a:pPr lvl="0"/>
            <a:r>
              <a:rPr lang="en-US" smtClean="0"/>
              <a:t>For simple state changes of a homogeneous system, the enthalpy of high-temperature materials is higher than that of low-temperature materials because of the temperature rise of the system.</a:t>
            </a:r>
          </a:p>
          <a:p>
            <a:pPr lvl="0"/>
            <a:r>
              <a:rPr lang="en-US" smtClean="0"/>
              <a:t>During phase changes, heat is absorbed when solids change to liquids, solids change to gases, and liquids change to gases. Therefore, the enthalpy values of the same material in different aggregation states at the same temperature are not equal: H (g) &gt; H (l) &gt; H (s).</a:t>
            </a:r>
          </a:p>
          <a:p>
            <a:pPr lvl="0"/>
            <a:r>
              <a:rPr lang="en-US" smtClean="0"/>
              <a:t>For the chemical reaction when the temperature remains constant, if the reactant absorbs heat, the enthalpy of the product is higher than that of the reactant. If the reactant releases heat, the enthalpy of the product is lower than that of the reactant.</a:t>
            </a:r>
          </a:p>
          <a:p>
            <a:pPr lvl="0"/>
            <a:endParaRPr lang="zh-CN" altLang="en-US"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71888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Primary air is air that is indirectly cooled.</a:t>
            </a:r>
          </a:p>
          <a:p>
            <a:r>
              <a:rPr lang="en-US" smtClean="0"/>
              <a:t>Secondary air is air cooled by direct evaporation.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59791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40598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67782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section uses a Huawei air conditioner as an example to describe the layout of some components of the indirect evaporative cooling air conditioner. The layout varies according to the model of the air conditioner from different vendors. The actual layout prevails.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657176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Other components include the auxiliary cooling system, pipes, pressure sensor, temperature and humidity sensor, and one-way valve.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521131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6443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Refrigerant pump: refers to a pump lined with fluoroplastics, which is widely used in chemical production and transports strong corrosive media for a long time in the environment of –20°C to +150°C.</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70537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82413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Fan Wall Data Center Airflow Organization Research And Energy Consumption Analysis: The fan wall system consists of the chilled water cooling system and fresh air system. There are four modes: chilled water cooling mode, fresh air and chilled water parallel mode, fresh air mode, and fresh air mixture cooling mode.</a:t>
            </a:r>
          </a:p>
          <a:p>
            <a:r>
              <a:rPr lang="en-US" dirty="0" smtClean="0"/>
              <a:t>Different vendors may adopt different fan wall modes.</a:t>
            </a:r>
          </a:p>
          <a:p>
            <a:r>
              <a:rPr lang="en-US" dirty="0" smtClean="0"/>
              <a:t>Yahoo's Compute Coop is an early and well-known data center that uses the fan wall technology. In some areas in China, the fan wall technology fails to be promoted due to air quality problems. Some equipment rooms in Baidu Cloud Computing (Yangquan) Center use fan walls and high-temperature corrosion-resistant servers.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71161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heat pipe is a heat transfer element with extremely high thermal conductivity. It transfers heat by evaporation and condensation of liquids in a fully enclosed vacuum pipe. A heat exchanger formed by heat pipes has advantages such as high heat transfer efficiency, a compact structure, and small fluid resistance.</a:t>
            </a:r>
          </a:p>
          <a:p>
            <a:r>
              <a:rPr lang="en-US" smtClean="0"/>
              <a:t>This air conditioner type prevents water from entering the cabinet area and eliminates water leakage risks.</a:t>
            </a:r>
          </a:p>
          <a:p>
            <a:r>
              <a:rPr lang="en-US" smtClean="0"/>
              <a:t>There are a large number of indoor units (backplanes), pipes, and connectors, and the O&amp;M workload is heavy.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495945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data center construction cost is reduced by 60%: Raised floors, heat dissipation channels, and server spaces are not required.</a:t>
            </a:r>
          </a:p>
          <a:p>
            <a:r>
              <a:rPr lang="en-US" smtClean="0"/>
              <a:t>Energy consumption of cooling is reduced by 90%: Fans and heat sinks are removed from servers, and no air conditioner humidifier is required in the equipment room, reducing noise in the equipment room.</a:t>
            </a:r>
          </a:p>
          <a:p>
            <a:r>
              <a:rPr lang="en-US" smtClean="0"/>
              <a:t>The total energy and maintenance costs are reduced by 50%: The hardware service life is prolonged and the number of components is reduced.</a:t>
            </a:r>
          </a:p>
          <a:p>
            <a:r>
              <a:rPr lang="en-US" smtClean="0"/>
              <a:t>High reliability is required. Leakage risks exist.</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79521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79882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3765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74503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Answer to question 1: C. Four major components of an air conditioner are the compressor, condenser, expansion valve, and evaporator.</a:t>
            </a:r>
          </a:p>
          <a:p>
            <a:r>
              <a:rPr lang="en-US" dirty="0" smtClean="0"/>
              <a:t>Answer to question 2: B, C, and D. Precision air conditioners feature small enthalpy difference and large air volume. Cooling can be implemented throughout the year. In addition, to ensure the environment for equipment in the equipment room, high reliability and redundancy design are required. In addition, air conditioners in an equipment room support multiple air supply modes, including upward air supply, downward air supply, and horizontal air supply.</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34340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t>Answer to question 3: A</a:t>
            </a:r>
          </a:p>
          <a:p>
            <a:endParaRPr lang="zh-CN" altLang="en-US" dirty="0"/>
          </a:p>
        </p:txBody>
      </p:sp>
    </p:spTree>
    <p:extLst>
      <p:ext uri="{BB962C8B-B14F-4D97-AF65-F5344CB8AC3E}">
        <p14:creationId xmlns:p14="http://schemas.microsoft.com/office/powerpoint/2010/main" val="4035650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17151469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3865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sz="1100" b="0" kern="1200" dirty="0" smtClean="0">
                <a:solidFill>
                  <a:schemeClr val="tx1"/>
                </a:solidFill>
                <a:latin typeface="+mn-lt"/>
                <a:ea typeface="微软雅黑" pitchFamily="34" charset="-122"/>
                <a:cs typeface="+mn-cs"/>
                <a:sym typeface="Arial" pitchFamily="34" charset="0"/>
              </a:rPr>
              <a:t>According to Arrhenius equation, electronic components degrade by 50% in terms of reliability for rise of temperature by each 10ºC.</a:t>
            </a:r>
          </a:p>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sz="1100" b="0" kern="1200" dirty="0" smtClean="0">
                <a:solidFill>
                  <a:schemeClr val="tx1"/>
                </a:solidFill>
                <a:latin typeface="+mn-lt"/>
                <a:ea typeface="微软雅黑" pitchFamily="34" charset="-122"/>
                <a:cs typeface="+mn-cs"/>
                <a:sym typeface="Arial" pitchFamily="34" charset="0"/>
              </a:rPr>
              <a:t>On November 11, 2012, taobao.com encountered short shutdown due to superheat of computer room.</a:t>
            </a:r>
          </a:p>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sz="1100" b="0" kern="1200" dirty="0" smtClean="0">
                <a:solidFill>
                  <a:schemeClr val="tx1"/>
                </a:solidFill>
                <a:latin typeface="+mn-lt"/>
                <a:ea typeface="微软雅黑" pitchFamily="34" charset="-122"/>
                <a:cs typeface="+mn-cs"/>
                <a:sym typeface="Arial" pitchFamily="34" charset="0"/>
              </a:rPr>
              <a:t>On the first day of transport during the Spring Festival period in 2013, the online ticketing website 12306.cn encountered shutdown due to superheat of computer room.</a:t>
            </a:r>
            <a:endParaRPr lang="zh-CN" altLang="en-US" dirty="0">
              <a:latin typeface="+mn-lt"/>
            </a:endParaRPr>
          </a:p>
        </p:txBody>
      </p:sp>
    </p:spTree>
    <p:extLst>
      <p:ext uri="{BB962C8B-B14F-4D97-AF65-F5344CB8AC3E}">
        <p14:creationId xmlns:p14="http://schemas.microsoft.com/office/powerpoint/2010/main" val="23353770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59516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2015.7.4</a:t>
            </a:r>
          </a:p>
          <a:p>
            <a:pPr lvl="1"/>
            <a:r>
              <a:rPr lang="zh-CN" altLang="en-US" dirty="0" smtClean="0"/>
              <a:t>调整版权和页码对齐，位于参考线</a:t>
            </a:r>
            <a:r>
              <a:rPr lang="en-US" altLang="zh-CN" dirty="0" smtClean="0"/>
              <a:t>8.5</a:t>
            </a:r>
            <a:r>
              <a:rPr lang="zh-CN" altLang="en-US" dirty="0" smtClean="0"/>
              <a:t>到</a:t>
            </a:r>
            <a:r>
              <a:rPr lang="en-US" altLang="zh-CN" dirty="0" smtClean="0"/>
              <a:t>8.9</a:t>
            </a:r>
            <a:r>
              <a:rPr lang="zh-CN" altLang="en-US" dirty="0" smtClean="0"/>
              <a:t>之间。</a:t>
            </a:r>
            <a:endParaRPr lang="en-US" altLang="zh-CN" dirty="0" smtClean="0"/>
          </a:p>
          <a:p>
            <a:pPr lvl="0"/>
            <a:r>
              <a:rPr lang="en-US" altLang="zh-CN" dirty="0" smtClean="0"/>
              <a:t>2015.7.14</a:t>
            </a:r>
          </a:p>
          <a:p>
            <a:pPr lvl="1"/>
            <a:r>
              <a:rPr lang="zh-CN" altLang="en-US" dirty="0" smtClean="0"/>
              <a:t>新增更多信息和推荐的样例。</a:t>
            </a:r>
            <a:endParaRPr lang="en-US" altLang="zh-CN" dirty="0" smtClean="0"/>
          </a:p>
          <a:p>
            <a:pPr lvl="0"/>
            <a:r>
              <a:rPr lang="en-US" altLang="zh-CN" dirty="0" smtClean="0"/>
              <a:t>2015.8.3</a:t>
            </a:r>
          </a:p>
          <a:p>
            <a:pPr lvl="1"/>
            <a:r>
              <a:rPr lang="zh-CN" altLang="en-US" dirty="0" smtClean="0"/>
              <a:t>胶片主体和备注页，段落设置为“允许标点溢出边界”。</a:t>
            </a:r>
            <a:endParaRPr lang="en-US" altLang="zh-CN" dirty="0" smtClean="0"/>
          </a:p>
          <a:p>
            <a:pPr lvl="0"/>
            <a:r>
              <a:rPr lang="en-US" altLang="zh-CN" dirty="0" smtClean="0"/>
              <a:t>2015.8.4</a:t>
            </a:r>
          </a:p>
          <a:p>
            <a:pPr lvl="1"/>
            <a:r>
              <a:rPr lang="zh-CN" altLang="en-US" dirty="0" smtClean="0"/>
              <a:t>删除缩略语页。</a:t>
            </a:r>
            <a:endParaRPr lang="en-US" altLang="zh-CN" dirty="0" smtClean="0"/>
          </a:p>
          <a:p>
            <a:r>
              <a:rPr lang="en-US" altLang="zh-CN" dirty="0" smtClean="0"/>
              <a:t>2015.9.2</a:t>
            </a:r>
          </a:p>
          <a:p>
            <a:pPr lvl="1"/>
            <a:r>
              <a:rPr lang="zh-CN" altLang="en-US" dirty="0" smtClean="0"/>
              <a:t>新增备注页页眉，居于备注页正上方，显示本章标题。</a:t>
            </a:r>
            <a:endParaRPr lang="en-US" altLang="zh-CN" dirty="0" smtClean="0"/>
          </a:p>
          <a:p>
            <a:pPr lvl="0"/>
            <a:r>
              <a:rPr lang="en-US" altLang="zh-CN" dirty="0" smtClean="0"/>
              <a:t>2015.9.14</a:t>
            </a:r>
          </a:p>
          <a:p>
            <a:pPr lvl="1"/>
            <a:r>
              <a:rPr lang="zh-CN" altLang="en-US" dirty="0" smtClean="0"/>
              <a:t>删除“谢谢”那页的白色“谢谢”。</a:t>
            </a:r>
            <a:endParaRPr lang="en-US" altLang="zh-CN" dirty="0" smtClean="0"/>
          </a:p>
          <a:p>
            <a:pPr lvl="0"/>
            <a:r>
              <a:rPr lang="en-US" altLang="zh-CN" dirty="0" smtClean="0"/>
              <a:t>2017.11.8</a:t>
            </a:r>
          </a:p>
          <a:p>
            <a:pPr lvl="1"/>
            <a:r>
              <a:rPr lang="zh-CN" altLang="en-US" dirty="0" smtClean="0"/>
              <a:t>调整母版中标题宽度。</a:t>
            </a:r>
            <a:endParaRPr lang="en-US" altLang="zh-CN" dirty="0" smtClean="0"/>
          </a:p>
        </p:txBody>
      </p:sp>
    </p:spTree>
    <p:extLst>
      <p:ext uri="{BB962C8B-B14F-4D97-AF65-F5344CB8AC3E}">
        <p14:creationId xmlns:p14="http://schemas.microsoft.com/office/powerpoint/2010/main" val="88469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defTabSz="746821" eaLnBrk="0" hangingPunct="0">
              <a:buSzPct val="100000"/>
            </a:pPr>
            <a:r>
              <a:rPr lang="en-US" altLang="zh-CN" dirty="0" smtClean="0"/>
              <a:t>Coefficient of performance. Consumed power for refrigeration: total power consumed when an air conditioner is refrigerating (unit: W).Consumed power for heating: total power consumed when an air conditioner is heating (unit: W), including power consumed by the electric heater supplementing the heat pump. </a:t>
            </a:r>
          </a:p>
          <a:p>
            <a:pPr defTabSz="746821" eaLnBrk="0" hangingPunct="0">
              <a:buSzPct val="100000"/>
            </a:pPr>
            <a:r>
              <a:rPr lang="en-US" altLang="zh-CN" dirty="0" smtClean="0"/>
              <a:t>Sensible heat ratio = sensible heat/total heat = sensible heat/(sensible heat + latent heat).</a:t>
            </a:r>
          </a:p>
        </p:txBody>
      </p:sp>
    </p:spTree>
    <p:extLst>
      <p:ext uri="{BB962C8B-B14F-4D97-AF65-F5344CB8AC3E}">
        <p14:creationId xmlns:p14="http://schemas.microsoft.com/office/powerpoint/2010/main" val="866277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baseline="0" dirty="0" smtClean="0"/>
              <a:t>In row air conditioner used in </a:t>
            </a:r>
            <a:r>
              <a:rPr lang="en-US" altLang="zh-CN" dirty="0" smtClean="0"/>
              <a:t>modular and</a:t>
            </a:r>
            <a:r>
              <a:rPr lang="en-US" altLang="zh-CN" baseline="0" dirty="0" smtClean="0"/>
              <a:t> container data center. In room air conditioner normally use in room air conditioner.</a:t>
            </a:r>
          </a:p>
        </p:txBody>
      </p:sp>
    </p:spTree>
    <p:extLst>
      <p:ext uri="{BB962C8B-B14F-4D97-AF65-F5344CB8AC3E}">
        <p14:creationId xmlns:p14="http://schemas.microsoft.com/office/powerpoint/2010/main" val="2079411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3435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different scenarios, data center air conditioners are classified in different ways. This course describes several common classification methods.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848732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528322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413297479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408770159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44428984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6368214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36670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16110996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78873287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31219442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52923453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4"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p:cNvGrpSpPr/>
          <p:nvPr userDrawn="1"/>
        </p:nvGrpSpPr>
        <p:grpSpPr>
          <a:xfrm>
            <a:off x="479376" y="424270"/>
            <a:ext cx="495619" cy="592462"/>
            <a:chOff x="5554662" y="2422526"/>
            <a:chExt cx="690564" cy="825500"/>
          </a:xfrm>
          <a:solidFill>
            <a:schemeClr val="bg1"/>
          </a:solidFill>
        </p:grpSpPr>
        <p:sp>
          <p:nvSpPr>
            <p:cNvPr id="29"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2"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88055641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9877453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18597899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2531474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521192"/>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641149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995583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3237183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9.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2" r:id="rId5"/>
    <p:sldLayoutId id="2147483884" r:id="rId6"/>
    <p:sldLayoutId id="2147483888" r:id="rId7"/>
    <p:sldLayoutId id="2147483889" r:id="rId8"/>
    <p:sldLayoutId id="2147483890" r:id="rId9"/>
    <p:sldLayoutId id="214748389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2" r:id="rId11"/>
    <p:sldLayoutId id="2147483897" r:id="rId12"/>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4" r:id="rId6"/>
    <p:sldLayoutId id="2147483895" r:id="rId7"/>
    <p:sldLayoutId id="2147483896" r:id="rId8"/>
    <p:sldLayoutId id="2147483898" r:id="rId9"/>
    <p:sldLayoutId id="2147483899" r:id="rId10"/>
    <p:sldLayoutId id="2147483900" r:id="rId11"/>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24.PNG"/><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image" Target="../media/image23.emf"/><Relationship Id="rId5" Type="http://schemas.openxmlformats.org/officeDocument/2006/relationships/image" Target="../media/image22.png"/><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file:///E:\&#21160;&#21147;&#31995;&#35838;&#20214;\2003.6&#21160;&#21147;&#31995;&#35838;&#20214;\2003.6&#21046;&#20919;&#35838;&#20214;-jw\pic\nbjg.j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4.xml"/><Relationship Id="rId6" Type="http://schemas.openxmlformats.org/officeDocument/2006/relationships/image" Target="../media/image47.jpeg"/><Relationship Id="rId5" Type="http://schemas.openxmlformats.org/officeDocument/2006/relationships/image" Target="../media/image38.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notesSlide" Target="../notesSlides/notesSlide34.xml"/><Relationship Id="rId1" Type="http://schemas.openxmlformats.org/officeDocument/2006/relationships/slideLayout" Target="../slideLayouts/slideLayout24.xml"/><Relationship Id="rId5" Type="http://schemas.openxmlformats.org/officeDocument/2006/relationships/image" Target="../media/image55.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3" Type="http://schemas.openxmlformats.org/officeDocument/2006/relationships/image" Target="../media/image56.tmp"/><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7.png"/><Relationship Id="rId7" Type="http://schemas.openxmlformats.org/officeDocument/2006/relationships/image" Target="../media/image60.png"/><Relationship Id="rId2" Type="http://schemas.openxmlformats.org/officeDocument/2006/relationships/notesSlide" Target="../notesSlides/notesSlide37.xml"/><Relationship Id="rId1" Type="http://schemas.openxmlformats.org/officeDocument/2006/relationships/slideLayout" Target="../slideLayouts/slideLayout24.xml"/><Relationship Id="rId6" Type="http://schemas.openxmlformats.org/officeDocument/2006/relationships/image" Target="../media/image59.png"/><Relationship Id="rId5" Type="http://schemas.openxmlformats.org/officeDocument/2006/relationships/image" Target="../media/image58.emf"/><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2.xml"/><Relationship Id="rId1" Type="http://schemas.openxmlformats.org/officeDocument/2006/relationships/slideLayout" Target="../slideLayouts/slideLayout24.xml"/><Relationship Id="rId5" Type="http://schemas.openxmlformats.org/officeDocument/2006/relationships/image" Target="../media/image66.tmp"/><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24.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jpeg"/></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5.xml"/><Relationship Id="rId1" Type="http://schemas.openxmlformats.org/officeDocument/2006/relationships/slideLayout" Target="../slideLayouts/slideLayout24.xml"/><Relationship Id="rId4" Type="http://schemas.openxmlformats.org/officeDocument/2006/relationships/image" Target="../media/image72.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8" Type="http://schemas.openxmlformats.org/officeDocument/2006/relationships/image" Target="../media/image78.tmp"/><Relationship Id="rId3" Type="http://schemas.openxmlformats.org/officeDocument/2006/relationships/image" Target="../media/image73.png"/><Relationship Id="rId7" Type="http://schemas.openxmlformats.org/officeDocument/2006/relationships/image" Target="../media/image77.tmp"/><Relationship Id="rId2" Type="http://schemas.openxmlformats.org/officeDocument/2006/relationships/notesSlide" Target="../notesSlides/notesSlide49.xml"/><Relationship Id="rId1" Type="http://schemas.openxmlformats.org/officeDocument/2006/relationships/slideLayout" Target="../slideLayouts/slideLayout20.xml"/><Relationship Id="rId6" Type="http://schemas.openxmlformats.org/officeDocument/2006/relationships/image" Target="../media/image76.png"/><Relationship Id="rId5" Type="http://schemas.openxmlformats.org/officeDocument/2006/relationships/image" Target="../media/image75.tmp"/><Relationship Id="rId4" Type="http://schemas.openxmlformats.org/officeDocument/2006/relationships/image" Target="../media/image7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a:latin typeface="+mn-lt"/>
                <a:ea typeface="+mn-ea"/>
                <a:cs typeface="+mn-ea"/>
                <a:sym typeface="+mn-lt"/>
              </a:rPr>
              <a:t>Basic Knowledge of Precision Air Conditioners in Data Centers</a:t>
            </a:r>
            <a:endParaRPr lang="zh-CN"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20339419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atin typeface="+mn-lt"/>
                <a:ea typeface="+mn-ea"/>
                <a:cs typeface="+mn-ea"/>
                <a:sym typeface="+mn-lt"/>
              </a:rPr>
              <a:t>Classification (2)</a:t>
            </a:r>
          </a:p>
        </p:txBody>
      </p:sp>
      <p:sp>
        <p:nvSpPr>
          <p:cNvPr id="3" name="文本占位符 2"/>
          <p:cNvSpPr>
            <a:spLocks noGrp="1"/>
          </p:cNvSpPr>
          <p:nvPr>
            <p:ph type="body" sz="quarter" idx="10"/>
          </p:nvPr>
        </p:nvSpPr>
        <p:spPr/>
        <p:txBody>
          <a:bodyPr/>
          <a:lstStyle/>
          <a:p>
            <a:r>
              <a:rPr lang="en-US" dirty="0">
                <a:latin typeface="+mn-lt"/>
                <a:ea typeface="+mn-ea"/>
                <a:cs typeface="+mn-ea"/>
                <a:sym typeface="+mn-lt"/>
              </a:rPr>
              <a:t>Classified by indoor unit layout</a:t>
            </a:r>
          </a:p>
        </p:txBody>
      </p:sp>
      <p:grpSp>
        <p:nvGrpSpPr>
          <p:cNvPr id="4" name="组合 3"/>
          <p:cNvGrpSpPr/>
          <p:nvPr/>
        </p:nvGrpSpPr>
        <p:grpSpPr>
          <a:xfrm>
            <a:off x="1839074" y="1515857"/>
            <a:ext cx="7661765" cy="4519650"/>
            <a:chOff x="1839074" y="1830787"/>
            <a:chExt cx="7661765" cy="4519650"/>
          </a:xfrm>
        </p:grpSpPr>
        <p:pic>
          <p:nvPicPr>
            <p:cNvPr id="29702" name="Picture 2"/>
            <p:cNvPicPr>
              <a:picLocks noChangeAspect="1" noChangeArrowheads="1"/>
            </p:cNvPicPr>
            <p:nvPr/>
          </p:nvPicPr>
          <p:blipFill>
            <a:blip r:embed="rId3" cstate="print"/>
            <a:srcRect/>
            <a:stretch>
              <a:fillRect/>
            </a:stretch>
          </p:blipFill>
          <p:spPr bwMode="auto">
            <a:xfrm>
              <a:off x="3072805" y="1830787"/>
              <a:ext cx="6428034" cy="4519650"/>
            </a:xfrm>
            <a:prstGeom prst="rect">
              <a:avLst/>
            </a:prstGeom>
            <a:noFill/>
            <a:ln w="9525">
              <a:noFill/>
              <a:miter lim="800000"/>
              <a:headEnd/>
              <a:tailEnd/>
            </a:ln>
          </p:spPr>
        </p:pic>
        <p:sp>
          <p:nvSpPr>
            <p:cNvPr id="13" name="右箭头 12"/>
            <p:cNvSpPr/>
            <p:nvPr/>
          </p:nvSpPr>
          <p:spPr bwMode="auto">
            <a:xfrm>
              <a:off x="3102826" y="3689553"/>
              <a:ext cx="720697" cy="387670"/>
            </a:xfrm>
            <a:prstGeom prst="rightArrow">
              <a:avLst/>
            </a:prstGeom>
            <a:ln/>
            <a:extLst/>
          </p:spPr>
          <p:style>
            <a:lnRef idx="1">
              <a:schemeClr val="accent4"/>
            </a:lnRef>
            <a:fillRef idx="2">
              <a:schemeClr val="accent4"/>
            </a:fillRef>
            <a:effectRef idx="1">
              <a:schemeClr val="accent4"/>
            </a:effectRef>
            <a:fontRef idx="minor">
              <a:schemeClr val="dk1"/>
            </a:fontRef>
          </p:style>
          <p:txBody>
            <a:bodyPr/>
            <a:lstStyle/>
            <a:p>
              <a:pPr defTabSz="914245">
                <a:buClr>
                  <a:srgbClr val="CC9900"/>
                </a:buClr>
                <a:buFont typeface="Wingdings" pitchFamily="2" charset="2"/>
                <a:buChar char="n"/>
                <a:defRPr/>
              </a:pPr>
              <a:endParaRPr lang="zh-CN" altLang="en-US" sz="1400" b="1" dirty="0">
                <a:solidFill>
                  <a:schemeClr val="tx1"/>
                </a:solidFill>
                <a:cs typeface="+mn-ea"/>
                <a:sym typeface="+mn-lt"/>
              </a:endParaRPr>
            </a:p>
          </p:txBody>
        </p:sp>
        <p:sp>
          <p:nvSpPr>
            <p:cNvPr id="15" name="TextBox 14"/>
            <p:cNvSpPr txBox="1"/>
            <p:nvPr/>
          </p:nvSpPr>
          <p:spPr bwMode="auto">
            <a:xfrm>
              <a:off x="1839074" y="3610328"/>
              <a:ext cx="1233731" cy="523220"/>
            </a:xfrm>
            <a:prstGeom prst="rect">
              <a:avLst/>
            </a:prstGeom>
            <a:noFill/>
          </p:spPr>
          <p:txBody>
            <a:bodyPr wrap="square">
              <a:spAutoFit/>
            </a:bodyPr>
            <a:lstStyle/>
            <a:p>
              <a:pPr>
                <a:defRPr/>
              </a:pPr>
              <a:r>
                <a:rPr lang="en-US" sz="1400" b="1" dirty="0">
                  <a:cs typeface="+mn-ea"/>
                  <a:sym typeface="+mn-lt"/>
                </a:rPr>
                <a:t>In-row air </a:t>
              </a:r>
              <a:r>
                <a:rPr lang="en-US" sz="1400" b="1" dirty="0" smtClean="0">
                  <a:cs typeface="+mn-ea"/>
                  <a:sym typeface="+mn-lt"/>
                </a:rPr>
                <a:t>conditioner</a:t>
              </a:r>
              <a:endParaRPr lang="en-US" sz="1400" b="1" dirty="0">
                <a:cs typeface="+mn-ea"/>
                <a:sym typeface="+mn-lt"/>
              </a:endParaRPr>
            </a:p>
          </p:txBody>
        </p:sp>
        <p:sp>
          <p:nvSpPr>
            <p:cNvPr id="17" name="TextBox 16"/>
            <p:cNvSpPr txBox="1"/>
            <p:nvPr/>
          </p:nvSpPr>
          <p:spPr bwMode="auto">
            <a:xfrm>
              <a:off x="3041152" y="4296322"/>
              <a:ext cx="1735070" cy="523220"/>
            </a:xfrm>
            <a:prstGeom prst="rect">
              <a:avLst/>
            </a:prstGeom>
            <a:noFill/>
          </p:spPr>
          <p:txBody>
            <a:bodyPr wrap="square">
              <a:spAutoFit/>
            </a:bodyPr>
            <a:lstStyle/>
            <a:p>
              <a:pPr>
                <a:defRPr/>
              </a:pPr>
              <a:r>
                <a:rPr lang="en-US" sz="1400" b="1" dirty="0">
                  <a:cs typeface="+mn-ea"/>
                  <a:sym typeface="+mn-lt"/>
                </a:rPr>
                <a:t>In-cabinet air conditioner</a:t>
              </a:r>
            </a:p>
          </p:txBody>
        </p:sp>
        <p:sp>
          <p:nvSpPr>
            <p:cNvPr id="18" name="TextBox 17"/>
            <p:cNvSpPr txBox="1"/>
            <p:nvPr/>
          </p:nvSpPr>
          <p:spPr bwMode="auto">
            <a:xfrm>
              <a:off x="4199187" y="4813215"/>
              <a:ext cx="1260936" cy="523220"/>
            </a:xfrm>
            <a:prstGeom prst="rect">
              <a:avLst/>
            </a:prstGeom>
            <a:noFill/>
          </p:spPr>
          <p:txBody>
            <a:bodyPr>
              <a:spAutoFit/>
            </a:bodyPr>
            <a:lstStyle/>
            <a:p>
              <a:pPr>
                <a:defRPr/>
              </a:pPr>
              <a:r>
                <a:rPr lang="en-US" sz="1400" b="1" dirty="0">
                  <a:cs typeface="+mn-ea"/>
                  <a:sym typeface="+mn-lt"/>
                </a:rPr>
                <a:t>In-room air conditioner</a:t>
              </a:r>
            </a:p>
          </p:txBody>
        </p:sp>
        <p:sp>
          <p:nvSpPr>
            <p:cNvPr id="19" name="右箭头 18"/>
            <p:cNvSpPr/>
            <p:nvPr/>
          </p:nvSpPr>
          <p:spPr bwMode="auto">
            <a:xfrm>
              <a:off x="4484068" y="4334450"/>
              <a:ext cx="1021459" cy="387670"/>
            </a:xfrm>
            <a:prstGeom prst="rightArrow">
              <a:avLst/>
            </a:prstGeom>
            <a:ln/>
            <a:extLst/>
          </p:spPr>
          <p:style>
            <a:lnRef idx="1">
              <a:schemeClr val="accent4"/>
            </a:lnRef>
            <a:fillRef idx="2">
              <a:schemeClr val="accent4"/>
            </a:fillRef>
            <a:effectRef idx="1">
              <a:schemeClr val="accent4"/>
            </a:effectRef>
            <a:fontRef idx="minor">
              <a:schemeClr val="dk1"/>
            </a:fontRef>
          </p:style>
          <p:txBody>
            <a:bodyPr/>
            <a:lstStyle/>
            <a:p>
              <a:pPr defTabSz="914245">
                <a:buClr>
                  <a:srgbClr val="CC9900"/>
                </a:buClr>
                <a:buFont typeface="Wingdings" pitchFamily="2" charset="2"/>
                <a:buChar char="n"/>
                <a:defRPr/>
              </a:pPr>
              <a:endParaRPr lang="zh-CN" altLang="en-US" sz="1400" b="1" dirty="0">
                <a:solidFill>
                  <a:schemeClr val="tx1"/>
                </a:solidFill>
                <a:cs typeface="+mn-ea"/>
                <a:sym typeface="+mn-lt"/>
              </a:endParaRPr>
            </a:p>
          </p:txBody>
        </p:sp>
        <p:sp>
          <p:nvSpPr>
            <p:cNvPr id="20" name="右箭头 19"/>
            <p:cNvSpPr/>
            <p:nvPr/>
          </p:nvSpPr>
          <p:spPr bwMode="auto">
            <a:xfrm>
              <a:off x="5445375" y="4851342"/>
              <a:ext cx="1021459" cy="386451"/>
            </a:xfrm>
            <a:prstGeom prst="rightArrow">
              <a:avLst/>
            </a:prstGeom>
            <a:ln/>
            <a:extLst/>
          </p:spPr>
          <p:style>
            <a:lnRef idx="1">
              <a:schemeClr val="accent4"/>
            </a:lnRef>
            <a:fillRef idx="2">
              <a:schemeClr val="accent4"/>
            </a:fillRef>
            <a:effectRef idx="1">
              <a:schemeClr val="accent4"/>
            </a:effectRef>
            <a:fontRef idx="minor">
              <a:schemeClr val="dk1"/>
            </a:fontRef>
          </p:style>
          <p:txBody>
            <a:bodyPr/>
            <a:lstStyle/>
            <a:p>
              <a:pPr defTabSz="914245">
                <a:buClr>
                  <a:srgbClr val="CC9900"/>
                </a:buClr>
                <a:buFont typeface="Wingdings" pitchFamily="2" charset="2"/>
                <a:buChar char="n"/>
                <a:defRPr/>
              </a:pPr>
              <a:endParaRPr lang="zh-CN" altLang="en-US" sz="1400" b="1" dirty="0">
                <a:solidFill>
                  <a:schemeClr val="tx1"/>
                </a:solidFill>
                <a:cs typeface="+mn-ea"/>
                <a:sym typeface="+mn-lt"/>
              </a:endParaRPr>
            </a:p>
          </p:txBody>
        </p:sp>
      </p:grpSp>
    </p:spTree>
    <p:extLst>
      <p:ext uri="{BB962C8B-B14F-4D97-AF65-F5344CB8AC3E}">
        <p14:creationId xmlns:p14="http://schemas.microsoft.com/office/powerpoint/2010/main" val="30715219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atin typeface="+mn-lt"/>
                <a:ea typeface="+mn-ea"/>
                <a:cs typeface="+mn-ea"/>
                <a:sym typeface="+mn-lt"/>
              </a:rPr>
              <a:t>Classification (3)</a:t>
            </a:r>
          </a:p>
        </p:txBody>
      </p:sp>
      <p:sp>
        <p:nvSpPr>
          <p:cNvPr id="6" name="文本占位符 5"/>
          <p:cNvSpPr>
            <a:spLocks noGrp="1"/>
          </p:cNvSpPr>
          <p:nvPr>
            <p:ph type="body" sz="quarter" idx="10"/>
          </p:nvPr>
        </p:nvSpPr>
        <p:spPr/>
        <p:txBody>
          <a:bodyPr/>
          <a:lstStyle/>
          <a:p>
            <a:r>
              <a:rPr lang="en-US" dirty="0">
                <a:latin typeface="+mn-lt"/>
                <a:ea typeface="+mn-ea"/>
                <a:cs typeface="+mn-ea"/>
                <a:sym typeface="+mn-lt"/>
              </a:rPr>
              <a:t>Classified by cooling mode</a:t>
            </a:r>
          </a:p>
        </p:txBody>
      </p:sp>
      <p:sp>
        <p:nvSpPr>
          <p:cNvPr id="16" name="TextBox 16"/>
          <p:cNvSpPr txBox="1"/>
          <p:nvPr/>
        </p:nvSpPr>
        <p:spPr bwMode="auto">
          <a:xfrm>
            <a:off x="526862" y="2410357"/>
            <a:ext cx="1682521" cy="584775"/>
          </a:xfrm>
          <a:prstGeom prst="rect">
            <a:avLst/>
          </a:prstGeom>
          <a:noFill/>
        </p:spPr>
        <p:txBody>
          <a:bodyPr wrap="square">
            <a:spAutoFit/>
          </a:bodyPr>
          <a:lstStyle/>
          <a:p>
            <a:pPr>
              <a:defRPr/>
            </a:pPr>
            <a:r>
              <a:rPr lang="en-US" sz="1600" b="1" dirty="0">
                <a:cs typeface="+mn-ea"/>
                <a:sym typeface="+mn-lt"/>
              </a:rPr>
              <a:t>Air-cooled air conditioner</a:t>
            </a:r>
          </a:p>
        </p:txBody>
      </p:sp>
      <p:sp>
        <p:nvSpPr>
          <p:cNvPr id="21" name="TextBox 16"/>
          <p:cNvSpPr txBox="1"/>
          <p:nvPr/>
        </p:nvSpPr>
        <p:spPr bwMode="auto">
          <a:xfrm>
            <a:off x="9934574" y="2410356"/>
            <a:ext cx="1814513" cy="584775"/>
          </a:xfrm>
          <a:prstGeom prst="rect">
            <a:avLst/>
          </a:prstGeom>
          <a:noFill/>
        </p:spPr>
        <p:txBody>
          <a:bodyPr wrap="square">
            <a:spAutoFit/>
          </a:bodyPr>
          <a:lstStyle/>
          <a:p>
            <a:pPr>
              <a:defRPr/>
            </a:pPr>
            <a:r>
              <a:rPr lang="en-US" sz="1600" b="1" dirty="0">
                <a:cs typeface="+mn-ea"/>
                <a:sym typeface="+mn-lt"/>
              </a:rPr>
              <a:t>Chilled water air conditioner</a:t>
            </a:r>
          </a:p>
        </p:txBody>
      </p:sp>
      <p:grpSp>
        <p:nvGrpSpPr>
          <p:cNvPr id="134" name="Group 658"/>
          <p:cNvGrpSpPr/>
          <p:nvPr/>
        </p:nvGrpSpPr>
        <p:grpSpPr>
          <a:xfrm>
            <a:off x="3844691" y="3345459"/>
            <a:ext cx="4765464" cy="2662512"/>
            <a:chOff x="8375657" y="3318805"/>
            <a:chExt cx="4087589" cy="1938508"/>
          </a:xfrm>
        </p:grpSpPr>
        <p:pic>
          <p:nvPicPr>
            <p:cNvPr id="135" name="Picture 2"/>
            <p:cNvPicPr>
              <a:picLocks noChangeAspect="1" noChangeArrowheads="1"/>
            </p:cNvPicPr>
            <p:nvPr/>
          </p:nvPicPr>
          <p:blipFill>
            <a:blip r:embed="rId3" cstate="print"/>
            <a:srcRect/>
            <a:stretch>
              <a:fillRect/>
            </a:stretch>
          </p:blipFill>
          <p:spPr bwMode="auto">
            <a:xfrm>
              <a:off x="8375657" y="4687252"/>
              <a:ext cx="709190" cy="510982"/>
            </a:xfrm>
            <a:prstGeom prst="rect">
              <a:avLst/>
            </a:prstGeom>
            <a:noFill/>
            <a:ln w="9525">
              <a:noFill/>
              <a:miter lim="800000"/>
              <a:headEnd/>
              <a:tailEnd/>
            </a:ln>
          </p:spPr>
        </p:pic>
        <p:sp>
          <p:nvSpPr>
            <p:cNvPr id="136" name="Rectangle 128" descr="横向砖形"/>
            <p:cNvSpPr>
              <a:spLocks noChangeArrowheads="1"/>
            </p:cNvSpPr>
            <p:nvPr/>
          </p:nvSpPr>
          <p:spPr bwMode="auto">
            <a:xfrm>
              <a:off x="9359954" y="3751148"/>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cs typeface="+mn-ea"/>
                <a:sym typeface="+mn-lt"/>
              </a:endParaRPr>
            </a:p>
          </p:txBody>
        </p:sp>
        <p:sp>
          <p:nvSpPr>
            <p:cNvPr id="137" name="AutoShape 130"/>
            <p:cNvSpPr>
              <a:spLocks noChangeArrowheads="1"/>
            </p:cNvSpPr>
            <p:nvPr/>
          </p:nvSpPr>
          <p:spPr bwMode="auto">
            <a:xfrm rot="10800000" flipH="1">
              <a:off x="9707918" y="4904969"/>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38" name="Rectangle 51" descr="花岗岩"/>
            <p:cNvSpPr>
              <a:spLocks noChangeArrowheads="1"/>
            </p:cNvSpPr>
            <p:nvPr/>
          </p:nvSpPr>
          <p:spPr bwMode="auto">
            <a:xfrm>
              <a:off x="10417229" y="4792450"/>
              <a:ext cx="394934" cy="25990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39" name="Rectangle 59" descr="花岗岩"/>
            <p:cNvSpPr>
              <a:spLocks noChangeArrowheads="1"/>
            </p:cNvSpPr>
            <p:nvPr/>
          </p:nvSpPr>
          <p:spPr bwMode="auto">
            <a:xfrm>
              <a:off x="11309680" y="4790567"/>
              <a:ext cx="280864" cy="25990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40" name="AutoShape 67"/>
            <p:cNvSpPr>
              <a:spLocks noChangeArrowheads="1"/>
            </p:cNvSpPr>
            <p:nvPr/>
          </p:nvSpPr>
          <p:spPr bwMode="auto">
            <a:xfrm rot="5400000" flipH="1">
              <a:off x="10847144" y="4439266"/>
              <a:ext cx="165853" cy="1043547"/>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41" name="AutoShape 68"/>
            <p:cNvSpPr>
              <a:spLocks noChangeArrowheads="1"/>
            </p:cNvSpPr>
            <p:nvPr/>
          </p:nvSpPr>
          <p:spPr bwMode="auto">
            <a:xfrm>
              <a:off x="11001964" y="4832184"/>
              <a:ext cx="74769" cy="277498"/>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42" name="AutoShape 77"/>
            <p:cNvSpPr>
              <a:spLocks noChangeArrowheads="1"/>
            </p:cNvSpPr>
            <p:nvPr/>
          </p:nvSpPr>
          <p:spPr bwMode="auto">
            <a:xfrm rot="5400000">
              <a:off x="10738129" y="4856473"/>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43" name="AutoShape 82"/>
            <p:cNvSpPr>
              <a:spLocks noChangeArrowheads="1"/>
            </p:cNvSpPr>
            <p:nvPr/>
          </p:nvSpPr>
          <p:spPr bwMode="auto">
            <a:xfrm rot="5400000" flipH="1">
              <a:off x="11631538" y="3389590"/>
              <a:ext cx="166795" cy="1496620"/>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44" name="Rectangle 48"/>
            <p:cNvSpPr>
              <a:spLocks noChangeArrowheads="1"/>
            </p:cNvSpPr>
            <p:nvPr/>
          </p:nvSpPr>
          <p:spPr bwMode="auto">
            <a:xfrm>
              <a:off x="11327929" y="4405146"/>
              <a:ext cx="312496" cy="259902"/>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45" name="Rectangle 49"/>
            <p:cNvSpPr>
              <a:spLocks noChangeArrowheads="1"/>
            </p:cNvSpPr>
            <p:nvPr/>
          </p:nvSpPr>
          <p:spPr bwMode="auto">
            <a:xfrm>
              <a:off x="11309716" y="4405146"/>
              <a:ext cx="18213"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46" name="Rectangle 50"/>
            <p:cNvSpPr>
              <a:spLocks noChangeArrowheads="1"/>
            </p:cNvSpPr>
            <p:nvPr/>
          </p:nvSpPr>
          <p:spPr bwMode="auto">
            <a:xfrm>
              <a:off x="11640425" y="4407031"/>
              <a:ext cx="18213"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47" name="Rectangle 60"/>
            <p:cNvSpPr>
              <a:spLocks noChangeArrowheads="1"/>
            </p:cNvSpPr>
            <p:nvPr/>
          </p:nvSpPr>
          <p:spPr bwMode="auto">
            <a:xfrm>
              <a:off x="11404615" y="4580894"/>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48" name="Rectangle 61"/>
            <p:cNvSpPr>
              <a:spLocks noChangeArrowheads="1"/>
            </p:cNvSpPr>
            <p:nvPr/>
          </p:nvSpPr>
          <p:spPr bwMode="auto">
            <a:xfrm>
              <a:off x="11404615" y="4371222"/>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49" name="Rectangle 62"/>
            <p:cNvSpPr>
              <a:spLocks noChangeArrowheads="1"/>
            </p:cNvSpPr>
            <p:nvPr/>
          </p:nvSpPr>
          <p:spPr bwMode="auto">
            <a:xfrm>
              <a:off x="11404615" y="4168146"/>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50" name="Rectangle 63"/>
            <p:cNvSpPr>
              <a:spLocks noChangeArrowheads="1"/>
            </p:cNvSpPr>
            <p:nvPr/>
          </p:nvSpPr>
          <p:spPr bwMode="auto">
            <a:xfrm>
              <a:off x="11407491" y="4061662"/>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51" name="Rectangle 64"/>
            <p:cNvSpPr>
              <a:spLocks noChangeArrowheads="1"/>
            </p:cNvSpPr>
            <p:nvPr/>
          </p:nvSpPr>
          <p:spPr bwMode="auto">
            <a:xfrm>
              <a:off x="11309716" y="4024440"/>
              <a:ext cx="348922"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52" name="Line 65"/>
            <p:cNvSpPr>
              <a:spLocks noChangeShapeType="1"/>
            </p:cNvSpPr>
            <p:nvPr/>
          </p:nvSpPr>
          <p:spPr bwMode="auto">
            <a:xfrm>
              <a:off x="11326962" y="4170881"/>
              <a:ext cx="0" cy="593678"/>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153" name="Line 66"/>
            <p:cNvSpPr>
              <a:spLocks noChangeShapeType="1"/>
            </p:cNvSpPr>
            <p:nvPr/>
          </p:nvSpPr>
          <p:spPr bwMode="auto">
            <a:xfrm>
              <a:off x="11407491" y="4764559"/>
              <a:ext cx="232935" cy="0"/>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154" name="AutoShape 75"/>
            <p:cNvSpPr>
              <a:spLocks noChangeArrowheads="1"/>
            </p:cNvSpPr>
            <p:nvPr/>
          </p:nvSpPr>
          <p:spPr bwMode="auto">
            <a:xfrm>
              <a:off x="11251233" y="3771968"/>
              <a:ext cx="107361" cy="88075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55" name="AutoShape 78"/>
            <p:cNvSpPr>
              <a:spLocks noChangeArrowheads="1"/>
            </p:cNvSpPr>
            <p:nvPr/>
          </p:nvSpPr>
          <p:spPr bwMode="auto">
            <a:xfrm rot="5400000">
              <a:off x="11444640" y="4551625"/>
              <a:ext cx="83868" cy="326923"/>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56" name="AutoShape 79"/>
            <p:cNvSpPr>
              <a:spLocks noChangeArrowheads="1"/>
            </p:cNvSpPr>
            <p:nvPr/>
          </p:nvSpPr>
          <p:spPr bwMode="auto">
            <a:xfrm rot="5400000">
              <a:off x="11408944" y="4335288"/>
              <a:ext cx="168680" cy="329884"/>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57" name="AutoShape 80"/>
            <p:cNvSpPr>
              <a:spLocks noChangeArrowheads="1"/>
            </p:cNvSpPr>
            <p:nvPr/>
          </p:nvSpPr>
          <p:spPr bwMode="auto">
            <a:xfrm rot="5400000">
              <a:off x="11451244" y="4134165"/>
              <a:ext cx="71618" cy="326923"/>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58" name="AutoShape 81"/>
            <p:cNvSpPr>
              <a:spLocks noChangeArrowheads="1"/>
            </p:cNvSpPr>
            <p:nvPr/>
          </p:nvSpPr>
          <p:spPr bwMode="auto">
            <a:xfrm rot="5400000">
              <a:off x="11511367" y="4027277"/>
              <a:ext cx="40521" cy="323961"/>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59" name="AutoShape 83"/>
            <p:cNvSpPr>
              <a:spLocks noChangeArrowheads="1"/>
            </p:cNvSpPr>
            <p:nvPr/>
          </p:nvSpPr>
          <p:spPr bwMode="auto">
            <a:xfrm rot="5400000">
              <a:off x="11635299" y="4130801"/>
              <a:ext cx="72560" cy="329884"/>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60" name="AutoShape 84"/>
            <p:cNvSpPr>
              <a:spLocks noChangeArrowheads="1"/>
            </p:cNvSpPr>
            <p:nvPr/>
          </p:nvSpPr>
          <p:spPr bwMode="auto">
            <a:xfrm rot="5400000">
              <a:off x="11584364" y="4336232"/>
              <a:ext cx="168680" cy="329884"/>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61" name="AutoShape 85"/>
            <p:cNvSpPr>
              <a:spLocks noChangeArrowheads="1"/>
            </p:cNvSpPr>
            <p:nvPr/>
          </p:nvSpPr>
          <p:spPr bwMode="auto">
            <a:xfrm rot="5400000">
              <a:off x="11623893" y="4545433"/>
              <a:ext cx="83868" cy="329884"/>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62" name="Rectangle 98" descr="花岗岩"/>
            <p:cNvSpPr>
              <a:spLocks noChangeArrowheads="1"/>
            </p:cNvSpPr>
            <p:nvPr/>
          </p:nvSpPr>
          <p:spPr bwMode="auto">
            <a:xfrm flipH="1">
              <a:off x="9943728" y="4791510"/>
              <a:ext cx="473537" cy="25990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63" name="Rectangle 87"/>
            <p:cNvSpPr>
              <a:spLocks noChangeArrowheads="1"/>
            </p:cNvSpPr>
            <p:nvPr/>
          </p:nvSpPr>
          <p:spPr bwMode="auto">
            <a:xfrm flipH="1">
              <a:off x="10483412" y="4405146"/>
              <a:ext cx="312496" cy="259902"/>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64" name="Rectangle 88"/>
            <p:cNvSpPr>
              <a:spLocks noChangeArrowheads="1"/>
            </p:cNvSpPr>
            <p:nvPr/>
          </p:nvSpPr>
          <p:spPr bwMode="auto">
            <a:xfrm flipH="1">
              <a:off x="10795908" y="4405146"/>
              <a:ext cx="18213"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65" name="Rectangle 89"/>
            <p:cNvSpPr>
              <a:spLocks noChangeArrowheads="1"/>
            </p:cNvSpPr>
            <p:nvPr/>
          </p:nvSpPr>
          <p:spPr bwMode="auto">
            <a:xfrm flipH="1">
              <a:off x="10465199" y="4407031"/>
              <a:ext cx="18213"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grpSp>
          <p:nvGrpSpPr>
            <p:cNvPr id="166" name="Group 214"/>
            <p:cNvGrpSpPr/>
            <p:nvPr/>
          </p:nvGrpSpPr>
          <p:grpSpPr>
            <a:xfrm>
              <a:off x="10817032" y="4791423"/>
              <a:ext cx="256899" cy="259902"/>
              <a:chOff x="9931898" y="4198059"/>
              <a:chExt cx="425450" cy="573753"/>
            </a:xfrm>
          </p:grpSpPr>
          <p:sp>
            <p:nvSpPr>
              <p:cNvPr id="250" name="Rectangle 91"/>
              <p:cNvSpPr>
                <a:spLocks noChangeArrowheads="1"/>
              </p:cNvSpPr>
              <p:nvPr/>
            </p:nvSpPr>
            <p:spPr bwMode="auto">
              <a:xfrm flipH="1">
                <a:off x="9931898" y="4198059"/>
                <a:ext cx="425450" cy="573753"/>
              </a:xfrm>
              <a:prstGeom prst="rect">
                <a:avLst/>
              </a:prstGeom>
              <a:no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251"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52"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53"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54"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55"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56"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grpSp>
        <p:sp>
          <p:nvSpPr>
            <p:cNvPr id="167" name="Rectangle 99"/>
            <p:cNvSpPr>
              <a:spLocks noChangeArrowheads="1"/>
            </p:cNvSpPr>
            <p:nvPr/>
          </p:nvSpPr>
          <p:spPr bwMode="auto">
            <a:xfrm flipH="1">
              <a:off x="10502583" y="4580894"/>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68" name="Rectangle 100"/>
            <p:cNvSpPr>
              <a:spLocks noChangeArrowheads="1"/>
            </p:cNvSpPr>
            <p:nvPr/>
          </p:nvSpPr>
          <p:spPr bwMode="auto">
            <a:xfrm flipH="1">
              <a:off x="10502583" y="4371222"/>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69" name="Rectangle 101"/>
            <p:cNvSpPr>
              <a:spLocks noChangeArrowheads="1"/>
            </p:cNvSpPr>
            <p:nvPr/>
          </p:nvSpPr>
          <p:spPr bwMode="auto">
            <a:xfrm flipH="1">
              <a:off x="10502583" y="4168146"/>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70" name="Rectangle 102"/>
            <p:cNvSpPr>
              <a:spLocks noChangeArrowheads="1"/>
            </p:cNvSpPr>
            <p:nvPr/>
          </p:nvSpPr>
          <p:spPr bwMode="auto">
            <a:xfrm flipH="1">
              <a:off x="10499708" y="4061662"/>
              <a:ext cx="216639"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71" name="Rectangle 103"/>
            <p:cNvSpPr>
              <a:spLocks noChangeArrowheads="1"/>
            </p:cNvSpPr>
            <p:nvPr/>
          </p:nvSpPr>
          <p:spPr bwMode="auto">
            <a:xfrm flipH="1">
              <a:off x="10465199" y="4024440"/>
              <a:ext cx="348922" cy="25990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cs typeface="+mn-ea"/>
                <a:sym typeface="+mn-lt"/>
              </a:endParaRPr>
            </a:p>
          </p:txBody>
        </p:sp>
        <p:sp>
          <p:nvSpPr>
            <p:cNvPr id="172" name="Line 104"/>
            <p:cNvSpPr>
              <a:spLocks noChangeShapeType="1"/>
            </p:cNvSpPr>
            <p:nvPr/>
          </p:nvSpPr>
          <p:spPr bwMode="auto">
            <a:xfrm flipH="1">
              <a:off x="10719222" y="4170881"/>
              <a:ext cx="0" cy="593678"/>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173" name="Line 105"/>
            <p:cNvSpPr>
              <a:spLocks noChangeShapeType="1"/>
            </p:cNvSpPr>
            <p:nvPr/>
          </p:nvSpPr>
          <p:spPr bwMode="auto">
            <a:xfrm flipH="1">
              <a:off x="10483412" y="4764559"/>
              <a:ext cx="232935" cy="0"/>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174" name="AutoShape 117"/>
            <p:cNvSpPr>
              <a:spLocks noChangeArrowheads="1"/>
            </p:cNvSpPr>
            <p:nvPr/>
          </p:nvSpPr>
          <p:spPr bwMode="auto">
            <a:xfrm rot="16200000" flipH="1">
              <a:off x="10595329" y="4551625"/>
              <a:ext cx="83868" cy="326923"/>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75" name="AutoShape 118"/>
            <p:cNvSpPr>
              <a:spLocks noChangeArrowheads="1"/>
            </p:cNvSpPr>
            <p:nvPr/>
          </p:nvSpPr>
          <p:spPr bwMode="auto">
            <a:xfrm rot="16200000" flipH="1">
              <a:off x="10546213" y="4335288"/>
              <a:ext cx="168680" cy="329884"/>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76" name="AutoShape 119"/>
            <p:cNvSpPr>
              <a:spLocks noChangeArrowheads="1"/>
            </p:cNvSpPr>
            <p:nvPr/>
          </p:nvSpPr>
          <p:spPr bwMode="auto">
            <a:xfrm rot="16200000" flipH="1">
              <a:off x="10601934" y="4134165"/>
              <a:ext cx="71618" cy="326923"/>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77" name="AutoShape 120"/>
            <p:cNvSpPr>
              <a:spLocks noChangeArrowheads="1"/>
            </p:cNvSpPr>
            <p:nvPr/>
          </p:nvSpPr>
          <p:spPr bwMode="auto">
            <a:xfrm rot="16200000" flipH="1">
              <a:off x="10571950" y="4027277"/>
              <a:ext cx="40521" cy="323961"/>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78" name="AutoShape 121"/>
            <p:cNvSpPr>
              <a:spLocks noChangeArrowheads="1"/>
            </p:cNvSpPr>
            <p:nvPr/>
          </p:nvSpPr>
          <p:spPr bwMode="auto">
            <a:xfrm rot="16200000">
              <a:off x="10319973" y="3389590"/>
              <a:ext cx="166795" cy="1496620"/>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79" name="AutoShape 122"/>
            <p:cNvSpPr>
              <a:spLocks noChangeArrowheads="1"/>
            </p:cNvSpPr>
            <p:nvPr/>
          </p:nvSpPr>
          <p:spPr bwMode="auto">
            <a:xfrm rot="16200000" flipH="1">
              <a:off x="10415978" y="4130801"/>
              <a:ext cx="72560" cy="329884"/>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0" name="AutoShape 123"/>
            <p:cNvSpPr>
              <a:spLocks noChangeArrowheads="1"/>
            </p:cNvSpPr>
            <p:nvPr/>
          </p:nvSpPr>
          <p:spPr bwMode="auto">
            <a:xfrm rot="16200000" flipH="1">
              <a:off x="10370794" y="4336232"/>
              <a:ext cx="168680" cy="329884"/>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1" name="AutoShape 124"/>
            <p:cNvSpPr>
              <a:spLocks noChangeArrowheads="1"/>
            </p:cNvSpPr>
            <p:nvPr/>
          </p:nvSpPr>
          <p:spPr bwMode="auto">
            <a:xfrm rot="16200000" flipH="1">
              <a:off x="10416075" y="4545433"/>
              <a:ext cx="83868" cy="329884"/>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2" name="Rectangle 125"/>
            <p:cNvSpPr>
              <a:spLocks noChangeArrowheads="1"/>
            </p:cNvSpPr>
            <p:nvPr/>
          </p:nvSpPr>
          <p:spPr bwMode="auto">
            <a:xfrm>
              <a:off x="9620687" y="4280756"/>
              <a:ext cx="323041" cy="25990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83" name="Rectangle 126"/>
            <p:cNvSpPr>
              <a:spLocks noChangeArrowheads="1"/>
            </p:cNvSpPr>
            <p:nvPr/>
          </p:nvSpPr>
          <p:spPr bwMode="auto">
            <a:xfrm>
              <a:off x="9620687" y="4708111"/>
              <a:ext cx="323041" cy="25990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84" name="Rectangle 127" descr="花岗岩"/>
            <p:cNvSpPr>
              <a:spLocks noChangeArrowheads="1"/>
            </p:cNvSpPr>
            <p:nvPr/>
          </p:nvSpPr>
          <p:spPr bwMode="auto">
            <a:xfrm flipH="1">
              <a:off x="9490321" y="4792450"/>
              <a:ext cx="127491" cy="25990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185" name="Rectangle 129" descr="白色大理石"/>
            <p:cNvSpPr>
              <a:spLocks noChangeArrowheads="1"/>
            </p:cNvSpPr>
            <p:nvPr/>
          </p:nvSpPr>
          <p:spPr bwMode="auto">
            <a:xfrm>
              <a:off x="9359954" y="4997411"/>
              <a:ext cx="137251" cy="259902"/>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cs typeface="+mn-ea"/>
                <a:sym typeface="+mn-lt"/>
              </a:endParaRPr>
            </a:p>
          </p:txBody>
        </p:sp>
        <p:sp>
          <p:nvSpPr>
            <p:cNvPr id="186" name="AutoShape 131"/>
            <p:cNvSpPr>
              <a:spLocks noChangeArrowheads="1"/>
            </p:cNvSpPr>
            <p:nvPr/>
          </p:nvSpPr>
          <p:spPr bwMode="auto">
            <a:xfrm rot="5400000">
              <a:off x="10159545" y="4855129"/>
              <a:ext cx="127216" cy="344690"/>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7" name="AutoShape 132"/>
            <p:cNvSpPr>
              <a:spLocks noChangeArrowheads="1"/>
            </p:cNvSpPr>
            <p:nvPr/>
          </p:nvSpPr>
          <p:spPr bwMode="auto">
            <a:xfrm rot="5400000">
              <a:off x="10543538" y="4856473"/>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8" name="AutoShape 134"/>
            <p:cNvSpPr>
              <a:spLocks noChangeArrowheads="1"/>
            </p:cNvSpPr>
            <p:nvPr/>
          </p:nvSpPr>
          <p:spPr bwMode="auto">
            <a:xfrm rot="16200000" flipH="1">
              <a:off x="10337239" y="3739257"/>
              <a:ext cx="168680" cy="350613"/>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89" name="AutoShape 135"/>
            <p:cNvSpPr>
              <a:spLocks noChangeArrowheads="1"/>
            </p:cNvSpPr>
            <p:nvPr/>
          </p:nvSpPr>
          <p:spPr bwMode="auto">
            <a:xfrm rot="16200000" flipH="1">
              <a:off x="10752524" y="3743026"/>
              <a:ext cx="121562" cy="350613"/>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0" name="Text Box 138"/>
            <p:cNvSpPr txBox="1">
              <a:spLocks noChangeArrowheads="1"/>
            </p:cNvSpPr>
            <p:nvPr/>
          </p:nvSpPr>
          <p:spPr bwMode="auto">
            <a:xfrm>
              <a:off x="9608371" y="4587394"/>
              <a:ext cx="504243" cy="175871"/>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sz="1050" b="1">
                  <a:solidFill>
                    <a:srgbClr val="0000FF"/>
                  </a:solidFill>
                  <a:cs typeface="+mn-ea"/>
                  <a:sym typeface="+mn-lt"/>
                </a:rPr>
                <a:t>CRAC</a:t>
              </a:r>
            </a:p>
          </p:txBody>
        </p:sp>
        <p:sp>
          <p:nvSpPr>
            <p:cNvPr id="191" name="AutoShape 140"/>
            <p:cNvSpPr>
              <a:spLocks noChangeArrowheads="1"/>
            </p:cNvSpPr>
            <p:nvPr/>
          </p:nvSpPr>
          <p:spPr bwMode="auto">
            <a:xfrm flipH="1">
              <a:off x="11088146" y="3318805"/>
              <a:ext cx="316331" cy="1282923"/>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2" name="Rectangle 59" descr="花岗岩"/>
            <p:cNvSpPr>
              <a:spLocks noChangeArrowheads="1"/>
            </p:cNvSpPr>
            <p:nvPr/>
          </p:nvSpPr>
          <p:spPr bwMode="auto">
            <a:xfrm>
              <a:off x="11505220" y="4790568"/>
              <a:ext cx="280864" cy="25990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grpSp>
          <p:nvGrpSpPr>
            <p:cNvPr id="193" name="Group 215"/>
            <p:cNvGrpSpPr/>
            <p:nvPr/>
          </p:nvGrpSpPr>
          <p:grpSpPr>
            <a:xfrm>
              <a:off x="11075847" y="4791424"/>
              <a:ext cx="256899" cy="259902"/>
              <a:chOff x="9931898" y="4198059"/>
              <a:chExt cx="425450" cy="573753"/>
            </a:xfrm>
          </p:grpSpPr>
          <p:sp>
            <p:nvSpPr>
              <p:cNvPr id="243" name="Rectangle 91"/>
              <p:cNvSpPr>
                <a:spLocks noChangeArrowheads="1"/>
              </p:cNvSpPr>
              <p:nvPr/>
            </p:nvSpPr>
            <p:spPr bwMode="auto">
              <a:xfrm flipH="1">
                <a:off x="9931898" y="4198059"/>
                <a:ext cx="425450" cy="573753"/>
              </a:xfrm>
              <a:prstGeom prst="rect">
                <a:avLst/>
              </a:prstGeom>
              <a:noFill/>
              <a:ln w="9525" algn="ctr">
                <a:solidFill>
                  <a:schemeClr val="tx1"/>
                </a:solidFill>
                <a:miter lim="800000"/>
                <a:headEnd/>
                <a:tailEnd/>
              </a:ln>
            </p:spPr>
            <p:txBody>
              <a:bodyPr lIns="79200" tIns="39600" rIns="79200" bIns="39600" anchor="ctr">
                <a:spAutoFit/>
              </a:bodyPr>
              <a:lstStyle/>
              <a:p>
                <a:endParaRPr lang="en-US">
                  <a:cs typeface="+mn-ea"/>
                  <a:sym typeface="+mn-lt"/>
                </a:endParaRPr>
              </a:p>
            </p:txBody>
          </p:sp>
          <p:sp>
            <p:nvSpPr>
              <p:cNvPr id="244"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45"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46"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47"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48"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sp>
            <p:nvSpPr>
              <p:cNvPr id="249"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cs typeface="+mn-ea"/>
                  <a:sym typeface="+mn-lt"/>
                </a:endParaRPr>
              </a:p>
            </p:txBody>
          </p:sp>
        </p:grpSp>
        <p:sp>
          <p:nvSpPr>
            <p:cNvPr id="194" name="AutoShape 67"/>
            <p:cNvSpPr>
              <a:spLocks noChangeArrowheads="1"/>
            </p:cNvSpPr>
            <p:nvPr/>
          </p:nvSpPr>
          <p:spPr bwMode="auto">
            <a:xfrm rot="5400000" flipH="1">
              <a:off x="11059949" y="4439266"/>
              <a:ext cx="165853" cy="1043547"/>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5" name="AutoShape 68"/>
            <p:cNvSpPr>
              <a:spLocks noChangeArrowheads="1"/>
            </p:cNvSpPr>
            <p:nvPr/>
          </p:nvSpPr>
          <p:spPr bwMode="auto">
            <a:xfrm>
              <a:off x="11214768" y="4832184"/>
              <a:ext cx="74769" cy="277498"/>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6" name="AutoShape 132"/>
            <p:cNvSpPr>
              <a:spLocks noChangeArrowheads="1"/>
            </p:cNvSpPr>
            <p:nvPr/>
          </p:nvSpPr>
          <p:spPr bwMode="auto">
            <a:xfrm rot="16200000">
              <a:off x="10790851" y="4138407"/>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7" name="AutoShape 132"/>
            <p:cNvSpPr>
              <a:spLocks noChangeArrowheads="1"/>
            </p:cNvSpPr>
            <p:nvPr/>
          </p:nvSpPr>
          <p:spPr bwMode="auto">
            <a:xfrm rot="16200000">
              <a:off x="10808285" y="4341848"/>
              <a:ext cx="124713" cy="33876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cs typeface="+mn-ea"/>
                <a:sym typeface="+mn-lt"/>
              </a:endParaRPr>
            </a:p>
          </p:txBody>
        </p:sp>
        <p:sp>
          <p:nvSpPr>
            <p:cNvPr id="198" name="AutoShape 132"/>
            <p:cNvSpPr>
              <a:spLocks noChangeArrowheads="1"/>
            </p:cNvSpPr>
            <p:nvPr/>
          </p:nvSpPr>
          <p:spPr bwMode="auto">
            <a:xfrm rot="16200000">
              <a:off x="10793727" y="4553981"/>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199" name="AutoShape 77"/>
            <p:cNvSpPr>
              <a:spLocks noChangeArrowheads="1"/>
            </p:cNvSpPr>
            <p:nvPr/>
          </p:nvSpPr>
          <p:spPr bwMode="auto">
            <a:xfrm rot="5400000">
              <a:off x="11235632" y="4553981"/>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00" name="AutoShape 77"/>
            <p:cNvSpPr>
              <a:spLocks noChangeArrowheads="1"/>
            </p:cNvSpPr>
            <p:nvPr/>
          </p:nvSpPr>
          <p:spPr bwMode="auto">
            <a:xfrm rot="5400000">
              <a:off x="11182535" y="4344743"/>
              <a:ext cx="116234" cy="335807"/>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cs typeface="+mn-ea"/>
                <a:sym typeface="+mn-lt"/>
              </a:endParaRPr>
            </a:p>
          </p:txBody>
        </p:sp>
        <p:sp>
          <p:nvSpPr>
            <p:cNvPr id="201" name="AutoShape 77"/>
            <p:cNvSpPr>
              <a:spLocks noChangeArrowheads="1"/>
            </p:cNvSpPr>
            <p:nvPr/>
          </p:nvSpPr>
          <p:spPr bwMode="auto">
            <a:xfrm rot="5400000">
              <a:off x="11232755" y="4144062"/>
              <a:ext cx="84811" cy="326923"/>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02" name="AutoShape 75"/>
            <p:cNvSpPr>
              <a:spLocks noChangeArrowheads="1"/>
            </p:cNvSpPr>
            <p:nvPr/>
          </p:nvSpPr>
          <p:spPr bwMode="auto">
            <a:xfrm flipH="1">
              <a:off x="10749626" y="4158013"/>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cs typeface="+mn-ea"/>
                <a:sym typeface="+mn-lt"/>
              </a:endParaRPr>
            </a:p>
          </p:txBody>
        </p:sp>
        <p:sp>
          <p:nvSpPr>
            <p:cNvPr id="203" name="AutoShape 68"/>
            <p:cNvSpPr>
              <a:spLocks noChangeArrowheads="1"/>
            </p:cNvSpPr>
            <p:nvPr/>
          </p:nvSpPr>
          <p:spPr bwMode="auto">
            <a:xfrm>
              <a:off x="11027845" y="4580578"/>
              <a:ext cx="74769" cy="277498"/>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04" name="AutoShape 68"/>
            <p:cNvSpPr>
              <a:spLocks noChangeArrowheads="1"/>
            </p:cNvSpPr>
            <p:nvPr/>
          </p:nvSpPr>
          <p:spPr bwMode="auto">
            <a:xfrm>
              <a:off x="11024969" y="4295047"/>
              <a:ext cx="74769" cy="277498"/>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grpSp>
          <p:nvGrpSpPr>
            <p:cNvPr id="205" name="Group 293"/>
            <p:cNvGrpSpPr/>
            <p:nvPr/>
          </p:nvGrpSpPr>
          <p:grpSpPr>
            <a:xfrm>
              <a:off x="9674829" y="4624436"/>
              <a:ext cx="206264" cy="443393"/>
              <a:chOff x="8473984" y="4586995"/>
              <a:chExt cx="680760" cy="643635"/>
            </a:xfrm>
          </p:grpSpPr>
          <p:sp>
            <p:nvSpPr>
              <p:cNvPr id="240" name="Freeform 541"/>
              <p:cNvSpPr>
                <a:spLocks/>
              </p:cNvSpPr>
              <p:nvPr/>
            </p:nvSpPr>
            <p:spPr bwMode="auto">
              <a:xfrm>
                <a:off x="8473984" y="4822423"/>
                <a:ext cx="313367" cy="377279"/>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41" name="Freeform 542"/>
              <p:cNvSpPr>
                <a:spLocks/>
              </p:cNvSpPr>
              <p:nvPr/>
            </p:nvSpPr>
            <p:spPr bwMode="auto">
              <a:xfrm rot="10800000">
                <a:off x="8840177" y="4701929"/>
                <a:ext cx="314567" cy="37727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42" name="AutoShape 544"/>
              <p:cNvSpPr>
                <a:spLocks noChangeArrowheads="1"/>
              </p:cNvSpPr>
              <p:nvPr/>
            </p:nvSpPr>
            <p:spPr bwMode="auto">
              <a:xfrm rot="10800000">
                <a:off x="8781347" y="4586995"/>
                <a:ext cx="96052" cy="64363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206" name="Rounded Rectangle 6"/>
            <p:cNvSpPr/>
            <p:nvPr/>
          </p:nvSpPr>
          <p:spPr bwMode="auto">
            <a:xfrm rot="19446825">
              <a:off x="9617010" y="4371589"/>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dirty="0" smtClean="0">
                <a:cs typeface="+mn-ea"/>
                <a:sym typeface="+mn-lt"/>
              </a:endParaRPr>
            </a:p>
          </p:txBody>
        </p:sp>
        <p:cxnSp>
          <p:nvCxnSpPr>
            <p:cNvPr id="207" name="Shape 96"/>
            <p:cNvCxnSpPr/>
            <p:nvPr/>
          </p:nvCxnSpPr>
          <p:spPr>
            <a:xfrm rot="10800000" flipV="1">
              <a:off x="8927906" y="4543234"/>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208" name="Shape 292"/>
            <p:cNvCxnSpPr>
              <a:stCxn id="206" idx="1"/>
            </p:cNvCxnSpPr>
            <p:nvPr/>
          </p:nvCxnSpPr>
          <p:spPr>
            <a:xfrm rot="10800000" flipV="1">
              <a:off x="8927909" y="4509685"/>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209" name="Rectangle 99"/>
            <p:cNvSpPr/>
            <p:nvPr/>
          </p:nvSpPr>
          <p:spPr bwMode="auto">
            <a:xfrm>
              <a:off x="9367452" y="3751148"/>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dirty="0" smtClean="0">
                <a:cs typeface="+mn-ea"/>
                <a:sym typeface="+mn-lt"/>
              </a:endParaRPr>
            </a:p>
          </p:txBody>
        </p:sp>
        <p:sp>
          <p:nvSpPr>
            <p:cNvPr id="210" name="Rectangle 125"/>
            <p:cNvSpPr>
              <a:spLocks noChangeArrowheads="1"/>
            </p:cNvSpPr>
            <p:nvPr/>
          </p:nvSpPr>
          <p:spPr bwMode="auto">
            <a:xfrm>
              <a:off x="11780668" y="3828543"/>
              <a:ext cx="144016" cy="147860"/>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dirty="0">
                <a:cs typeface="+mn-ea"/>
                <a:sym typeface="+mn-lt"/>
              </a:endParaRPr>
            </a:p>
          </p:txBody>
        </p:sp>
        <p:grpSp>
          <p:nvGrpSpPr>
            <p:cNvPr id="211" name="Group 131"/>
            <p:cNvGrpSpPr/>
            <p:nvPr/>
          </p:nvGrpSpPr>
          <p:grpSpPr>
            <a:xfrm rot="16200000">
              <a:off x="11733016" y="3636338"/>
              <a:ext cx="193182" cy="522365"/>
              <a:chOff x="3266567" y="2348775"/>
              <a:chExt cx="206265" cy="1263970"/>
            </a:xfrm>
          </p:grpSpPr>
          <p:sp>
            <p:nvSpPr>
              <p:cNvPr id="237" name="Freeform 541"/>
              <p:cNvSpPr>
                <a:spLocks/>
              </p:cNvSpPr>
              <p:nvPr/>
            </p:nvSpPr>
            <p:spPr bwMode="auto">
              <a:xfrm>
                <a:off x="3266567" y="2588131"/>
                <a:ext cx="94947" cy="740900"/>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8" name="Freeform 542"/>
              <p:cNvSpPr>
                <a:spLocks/>
              </p:cNvSpPr>
              <p:nvPr/>
            </p:nvSpPr>
            <p:spPr bwMode="auto">
              <a:xfrm rot="10800000">
                <a:off x="3377521" y="2597741"/>
                <a:ext cx="95311" cy="740900"/>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9" name="AutoShape 544"/>
              <p:cNvSpPr>
                <a:spLocks noChangeArrowheads="1"/>
              </p:cNvSpPr>
              <p:nvPr/>
            </p:nvSpPr>
            <p:spPr bwMode="auto">
              <a:xfrm rot="10800000">
                <a:off x="3359696" y="2348775"/>
                <a:ext cx="29103" cy="126397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12" name="Group 135"/>
            <p:cNvGrpSpPr/>
            <p:nvPr/>
          </p:nvGrpSpPr>
          <p:grpSpPr>
            <a:xfrm flipH="1">
              <a:off x="11878960" y="3797756"/>
              <a:ext cx="45721" cy="200564"/>
              <a:chOff x="3143669" y="2945778"/>
              <a:chExt cx="72011" cy="200564"/>
            </a:xfrm>
          </p:grpSpPr>
          <p:sp>
            <p:nvSpPr>
              <p:cNvPr id="232" name="Rectangle 125"/>
              <p:cNvSpPr>
                <a:spLocks noChangeArrowheads="1"/>
              </p:cNvSpPr>
              <p:nvPr/>
            </p:nvSpPr>
            <p:spPr bwMode="auto">
              <a:xfrm>
                <a:off x="3143672" y="2976365"/>
                <a:ext cx="72008" cy="147861"/>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dirty="0">
                  <a:cs typeface="+mn-ea"/>
                  <a:sym typeface="+mn-lt"/>
                </a:endParaRPr>
              </a:p>
            </p:txBody>
          </p:sp>
          <p:cxnSp>
            <p:nvCxnSpPr>
              <p:cNvPr id="233" name="Straight Connector 137"/>
              <p:cNvCxnSpPr>
                <a:endCxn id="232" idx="0"/>
              </p:cNvCxnSpPr>
              <p:nvPr/>
            </p:nvCxnSpPr>
            <p:spPr bwMode="auto">
              <a:xfrm flipV="1">
                <a:off x="3143669" y="2976365"/>
                <a:ext cx="36007" cy="49771"/>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4" name="Straight Connector 138"/>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 name="Straight Connector 139"/>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 name="Straight Connector 140"/>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3" name="Rectangle 125"/>
            <p:cNvSpPr>
              <a:spLocks noChangeArrowheads="1"/>
            </p:cNvSpPr>
            <p:nvPr/>
          </p:nvSpPr>
          <p:spPr bwMode="auto">
            <a:xfrm>
              <a:off x="9404096" y="3876408"/>
              <a:ext cx="539065" cy="147860"/>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dirty="0">
                <a:cs typeface="+mn-ea"/>
                <a:sym typeface="+mn-lt"/>
              </a:endParaRPr>
            </a:p>
          </p:txBody>
        </p:sp>
        <p:grpSp>
          <p:nvGrpSpPr>
            <p:cNvPr id="214" name="Group 115"/>
            <p:cNvGrpSpPr/>
            <p:nvPr/>
          </p:nvGrpSpPr>
          <p:grpSpPr>
            <a:xfrm rot="16200000">
              <a:off x="9369231" y="3689347"/>
              <a:ext cx="193181" cy="522366"/>
              <a:chOff x="3261116" y="2379683"/>
              <a:chExt cx="206266" cy="1263964"/>
            </a:xfrm>
          </p:grpSpPr>
          <p:sp>
            <p:nvSpPr>
              <p:cNvPr id="229" name="Freeform 541"/>
              <p:cNvSpPr>
                <a:spLocks/>
              </p:cNvSpPr>
              <p:nvPr/>
            </p:nvSpPr>
            <p:spPr bwMode="auto">
              <a:xfrm>
                <a:off x="3261116" y="2619018"/>
                <a:ext cx="94948" cy="740889"/>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0" name="Freeform 542"/>
              <p:cNvSpPr>
                <a:spLocks/>
              </p:cNvSpPr>
              <p:nvPr/>
            </p:nvSpPr>
            <p:spPr bwMode="auto">
              <a:xfrm rot="10800000">
                <a:off x="3372070" y="2628650"/>
                <a:ext cx="95312" cy="740893"/>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1" name="AutoShape 544"/>
              <p:cNvSpPr>
                <a:spLocks noChangeArrowheads="1"/>
              </p:cNvSpPr>
              <p:nvPr/>
            </p:nvSpPr>
            <p:spPr bwMode="auto">
              <a:xfrm rot="10800000">
                <a:off x="3354244" y="2379683"/>
                <a:ext cx="29103" cy="1263964"/>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15" name="Group 129"/>
            <p:cNvGrpSpPr/>
            <p:nvPr/>
          </p:nvGrpSpPr>
          <p:grpSpPr>
            <a:xfrm flipH="1">
              <a:off x="9358275" y="3845470"/>
              <a:ext cx="45721" cy="200564"/>
              <a:chOff x="3143669" y="2945778"/>
              <a:chExt cx="72011" cy="200564"/>
            </a:xfrm>
          </p:grpSpPr>
          <p:sp>
            <p:nvSpPr>
              <p:cNvPr id="224" name="Rectangle 125"/>
              <p:cNvSpPr>
                <a:spLocks noChangeArrowheads="1"/>
              </p:cNvSpPr>
              <p:nvPr/>
            </p:nvSpPr>
            <p:spPr bwMode="auto">
              <a:xfrm>
                <a:off x="3143672" y="2976365"/>
                <a:ext cx="72008" cy="147861"/>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dirty="0">
                  <a:cs typeface="+mn-ea"/>
                  <a:sym typeface="+mn-lt"/>
                </a:endParaRPr>
              </a:p>
            </p:txBody>
          </p:sp>
          <p:cxnSp>
            <p:nvCxnSpPr>
              <p:cNvPr id="225" name="Straight Connector 121"/>
              <p:cNvCxnSpPr>
                <a:endCxn id="224" idx="0"/>
              </p:cNvCxnSpPr>
              <p:nvPr/>
            </p:nvCxnSpPr>
            <p:spPr bwMode="auto">
              <a:xfrm flipV="1">
                <a:off x="3143669" y="2976365"/>
                <a:ext cx="36007" cy="49771"/>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Straight Connector 125"/>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7" name="Straight Connector 127"/>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8" name="Straight Connector 128"/>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6" name="AutoShape 133"/>
            <p:cNvSpPr>
              <a:spLocks noChangeArrowheads="1"/>
            </p:cNvSpPr>
            <p:nvPr/>
          </p:nvSpPr>
          <p:spPr bwMode="auto">
            <a:xfrm rot="16200000" flipH="1">
              <a:off x="9732660" y="3525913"/>
              <a:ext cx="248779" cy="987283"/>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17" name="AutoShape 140"/>
            <p:cNvSpPr>
              <a:spLocks noChangeArrowheads="1"/>
            </p:cNvSpPr>
            <p:nvPr/>
          </p:nvSpPr>
          <p:spPr bwMode="auto">
            <a:xfrm>
              <a:off x="11620501" y="3825562"/>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cs typeface="+mn-ea"/>
                <a:sym typeface="+mn-lt"/>
              </a:endParaRPr>
            </a:p>
          </p:txBody>
        </p:sp>
        <p:sp>
          <p:nvSpPr>
            <p:cNvPr id="218" name="AutoShape 84"/>
            <p:cNvSpPr>
              <a:spLocks noChangeArrowheads="1"/>
            </p:cNvSpPr>
            <p:nvPr/>
          </p:nvSpPr>
          <p:spPr bwMode="auto">
            <a:xfrm rot="5400000">
              <a:off x="12023785" y="3742555"/>
              <a:ext cx="168680" cy="329884"/>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19" name="AutoShape 131"/>
            <p:cNvSpPr>
              <a:spLocks noChangeArrowheads="1"/>
            </p:cNvSpPr>
            <p:nvPr/>
          </p:nvSpPr>
          <p:spPr bwMode="auto">
            <a:xfrm rot="5400000">
              <a:off x="9016212" y="3786427"/>
              <a:ext cx="127216" cy="344690"/>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20" name="AutoShape 131"/>
            <p:cNvSpPr>
              <a:spLocks noChangeArrowheads="1"/>
            </p:cNvSpPr>
            <p:nvPr/>
          </p:nvSpPr>
          <p:spPr bwMode="auto">
            <a:xfrm rot="5400000">
              <a:off x="9592276" y="3786427"/>
              <a:ext cx="127216" cy="344690"/>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cs typeface="+mn-ea"/>
                <a:sym typeface="+mn-lt"/>
              </a:endParaRPr>
            </a:p>
          </p:txBody>
        </p:sp>
        <p:sp>
          <p:nvSpPr>
            <p:cNvPr id="221" name="AutoShape 68"/>
            <p:cNvSpPr>
              <a:spLocks noChangeArrowheads="1"/>
            </p:cNvSpPr>
            <p:nvPr/>
          </p:nvSpPr>
          <p:spPr bwMode="auto">
            <a:xfrm flipV="1">
              <a:off x="9719994" y="4235319"/>
              <a:ext cx="144016" cy="297606"/>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cs typeface="+mn-ea"/>
                <a:sym typeface="+mn-lt"/>
              </a:endParaRPr>
            </a:p>
          </p:txBody>
        </p:sp>
        <p:sp>
          <p:nvSpPr>
            <p:cNvPr id="222" name="Text Box 138"/>
            <p:cNvSpPr txBox="1">
              <a:spLocks noChangeArrowheads="1"/>
            </p:cNvSpPr>
            <p:nvPr/>
          </p:nvSpPr>
          <p:spPr bwMode="auto">
            <a:xfrm>
              <a:off x="9488888" y="4975284"/>
              <a:ext cx="308172" cy="11204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sz="1000" b="1" dirty="0">
                  <a:solidFill>
                    <a:schemeClr val="tx1"/>
                  </a:solidFill>
                  <a:cs typeface="+mn-ea"/>
                  <a:sym typeface="+mn-lt"/>
                </a:rPr>
                <a:t>20°C</a:t>
              </a:r>
            </a:p>
          </p:txBody>
        </p:sp>
        <p:sp>
          <p:nvSpPr>
            <p:cNvPr id="223" name="Text Box 138"/>
            <p:cNvSpPr txBox="1">
              <a:spLocks noChangeArrowheads="1"/>
            </p:cNvSpPr>
            <p:nvPr/>
          </p:nvSpPr>
          <p:spPr bwMode="auto">
            <a:xfrm>
              <a:off x="8614500" y="3903786"/>
              <a:ext cx="316976" cy="282311"/>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spAutoFit/>
            </a:bodyPr>
            <a:lstStyle/>
            <a:p>
              <a:pPr algn="ctr" defTabSz="801688">
                <a:spcBef>
                  <a:spcPct val="50000"/>
                </a:spcBef>
              </a:pPr>
              <a:r>
                <a:rPr lang="en-US" sz="1000" b="1" dirty="0">
                  <a:solidFill>
                    <a:schemeClr val="tx1"/>
                  </a:solidFill>
                  <a:cs typeface="+mn-ea"/>
                  <a:sym typeface="+mn-lt"/>
                </a:rPr>
                <a:t>Cold air</a:t>
              </a:r>
            </a:p>
          </p:txBody>
        </p:sp>
      </p:grpSp>
      <p:sp>
        <p:nvSpPr>
          <p:cNvPr id="2" name="文本框 1"/>
          <p:cNvSpPr txBox="1"/>
          <p:nvPr/>
        </p:nvSpPr>
        <p:spPr>
          <a:xfrm>
            <a:off x="4746557" y="5939856"/>
            <a:ext cx="2901361" cy="338554"/>
          </a:xfrm>
          <a:prstGeom prst="rect">
            <a:avLst/>
          </a:prstGeom>
          <a:noFill/>
        </p:spPr>
        <p:txBody>
          <a:bodyPr wrap="square" rtlCol="0">
            <a:spAutoFit/>
          </a:bodyPr>
          <a:lstStyle/>
          <a:p>
            <a:pPr algn="ctr"/>
            <a:r>
              <a:rPr lang="en-US" sz="1600" b="1" dirty="0">
                <a:cs typeface="+mn-ea"/>
                <a:sym typeface="+mn-lt"/>
              </a:rPr>
              <a:t>Free cooling air conditioner</a:t>
            </a:r>
          </a:p>
        </p:txBody>
      </p:sp>
      <p:pic>
        <p:nvPicPr>
          <p:cNvPr id="132" name="图片 131"/>
          <p:cNvPicPr>
            <a:picLocks noChangeAspect="1"/>
          </p:cNvPicPr>
          <p:nvPr/>
        </p:nvPicPr>
        <p:blipFill>
          <a:blip r:embed="rId6" cstate="print"/>
          <a:stretch>
            <a:fillRect/>
          </a:stretch>
        </p:blipFill>
        <p:spPr>
          <a:xfrm>
            <a:off x="2669591" y="1668570"/>
            <a:ext cx="3309491" cy="2257870"/>
          </a:xfrm>
          <a:prstGeom prst="rect">
            <a:avLst/>
          </a:prstGeom>
        </p:spPr>
      </p:pic>
      <p:pic>
        <p:nvPicPr>
          <p:cNvPr id="133" name="图片 132"/>
          <p:cNvPicPr>
            <a:picLocks noChangeAspect="1"/>
          </p:cNvPicPr>
          <p:nvPr/>
        </p:nvPicPr>
        <p:blipFill>
          <a:blip r:embed="rId7" cstate="print"/>
          <a:stretch>
            <a:fillRect/>
          </a:stretch>
        </p:blipFill>
        <p:spPr>
          <a:xfrm>
            <a:off x="6482883" y="1705567"/>
            <a:ext cx="3150296" cy="2115243"/>
          </a:xfrm>
          <a:prstGeom prst="rect">
            <a:avLst/>
          </a:prstGeom>
        </p:spPr>
      </p:pic>
    </p:spTree>
    <p:extLst>
      <p:ext uri="{BB962C8B-B14F-4D97-AF65-F5344CB8AC3E}">
        <p14:creationId xmlns:p14="http://schemas.microsoft.com/office/powerpoint/2010/main" val="13084550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Classification (4)</a:t>
            </a:r>
          </a:p>
        </p:txBody>
      </p:sp>
      <p:sp>
        <p:nvSpPr>
          <p:cNvPr id="3" name="文本占位符 2"/>
          <p:cNvSpPr>
            <a:spLocks noGrp="1"/>
          </p:cNvSpPr>
          <p:nvPr>
            <p:ph type="body" sz="quarter" idx="10"/>
          </p:nvPr>
        </p:nvSpPr>
        <p:spPr/>
        <p:txBody>
          <a:bodyPr/>
          <a:lstStyle/>
          <a:p>
            <a:r>
              <a:rPr lang="en-US" dirty="0">
                <a:latin typeface="+mn-lt"/>
                <a:ea typeface="+mn-ea"/>
                <a:cs typeface="+mn-ea"/>
                <a:sym typeface="+mn-lt"/>
              </a:rPr>
              <a:t>Classified by airflow organization</a:t>
            </a:r>
          </a:p>
        </p:txBody>
      </p:sp>
      <p:graphicFrame>
        <p:nvGraphicFramePr>
          <p:cNvPr id="4" name="Object 3"/>
          <p:cNvGraphicFramePr>
            <a:graphicFrameLocks/>
          </p:cNvGraphicFramePr>
          <p:nvPr>
            <p:extLst/>
          </p:nvPr>
        </p:nvGraphicFramePr>
        <p:xfrm>
          <a:off x="6508057" y="2105232"/>
          <a:ext cx="4531074" cy="1765342"/>
        </p:xfrm>
        <a:graphic>
          <a:graphicData uri="http://schemas.openxmlformats.org/presentationml/2006/ole">
            <mc:AlternateContent xmlns:mc="http://schemas.openxmlformats.org/markup-compatibility/2006">
              <mc:Choice xmlns:v="urn:schemas-microsoft-com:vml" Requires="v">
                <p:oleObj spid="_x0000_s2077" name="Photo Editor Photo" r:id="rId4" imgW="5028571" imgH="2895238" progId="">
                  <p:embed/>
                </p:oleObj>
              </mc:Choice>
              <mc:Fallback>
                <p:oleObj name="Photo Editor Photo" r:id="rId4" imgW="5028571" imgH="2895238" progId="">
                  <p:embed/>
                  <p:pic>
                    <p:nvPicPr>
                      <p:cNvPr id="0" name=""/>
                      <p:cNvPicPr preferRelativeResize="0">
                        <a:picLocks noChangeArrowheads="1"/>
                      </p:cNvPicPr>
                      <p:nvPr/>
                    </p:nvPicPr>
                    <p:blipFill>
                      <a:blip r:embed="rId5">
                        <a:extLst>
                          <a:ext uri="{28A0092B-C50C-407E-A947-70E740481C1C}">
                            <a14:useLocalDpi xmlns:a14="http://schemas.microsoft.com/office/drawing/2010/main" val="0"/>
                          </a:ext>
                        </a:extLst>
                      </a:blip>
                      <a:srcRect b="16165"/>
                      <a:stretch>
                        <a:fillRect/>
                      </a:stretch>
                    </p:blipFill>
                    <p:spPr bwMode="auto">
                      <a:xfrm>
                        <a:off x="6508057" y="2105232"/>
                        <a:ext cx="4531074" cy="1765342"/>
                      </a:xfrm>
                      <a:prstGeom prst="rect">
                        <a:avLst/>
                      </a:prstGeom>
                      <a:noFill/>
                      <a:ln>
                        <a:noFill/>
                      </a:ln>
                      <a:effectLst/>
                      <a:extLst/>
                    </p:spPr>
                  </p:pic>
                </p:oleObj>
              </mc:Fallback>
            </mc:AlternateContent>
          </a:graphicData>
        </a:graphic>
      </p:graphicFrame>
      <p:pic>
        <p:nvPicPr>
          <p:cNvPr id="5" name="图片 4"/>
          <p:cNvPicPr>
            <a:picLocks noChangeAspect="1"/>
          </p:cNvPicPr>
          <p:nvPr/>
        </p:nvPicPr>
        <p:blipFill>
          <a:blip r:embed="rId6" cstate="print"/>
          <a:stretch>
            <a:fillRect/>
          </a:stretch>
        </p:blipFill>
        <p:spPr>
          <a:xfrm>
            <a:off x="4092948" y="3976076"/>
            <a:ext cx="4010909" cy="1926652"/>
          </a:xfrm>
          <a:prstGeom prst="rect">
            <a:avLst/>
          </a:prstGeom>
          <a:ln>
            <a:solidFill>
              <a:schemeClr val="bg1">
                <a:lumMod val="85000"/>
              </a:schemeClr>
            </a:solidFill>
          </a:ln>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6723" y="1910163"/>
            <a:ext cx="3740342" cy="2108308"/>
          </a:xfrm>
          <a:prstGeom prst="rect">
            <a:avLst/>
          </a:prstGeom>
          <a:ln>
            <a:solidFill>
              <a:schemeClr val="bg1">
                <a:lumMod val="85000"/>
              </a:schemeClr>
            </a:solidFill>
          </a:ln>
        </p:spPr>
      </p:pic>
      <p:sp>
        <p:nvSpPr>
          <p:cNvPr id="11" name="文本框 10"/>
          <p:cNvSpPr txBox="1"/>
          <p:nvPr/>
        </p:nvSpPr>
        <p:spPr>
          <a:xfrm>
            <a:off x="1955801" y="4110687"/>
            <a:ext cx="1611326" cy="646331"/>
          </a:xfrm>
          <a:prstGeom prst="rect">
            <a:avLst/>
          </a:prstGeom>
          <a:noFill/>
        </p:spPr>
        <p:txBody>
          <a:bodyPr wrap="square" rtlCol="0">
            <a:spAutoFit/>
          </a:bodyPr>
          <a:lstStyle/>
          <a:p>
            <a:pPr algn="ctr"/>
            <a:r>
              <a:rPr lang="en-US" dirty="0">
                <a:cs typeface="+mn-ea"/>
                <a:sym typeface="+mn-lt"/>
              </a:rPr>
              <a:t>Upflow air conditioner</a:t>
            </a:r>
          </a:p>
        </p:txBody>
      </p:sp>
      <p:sp>
        <p:nvSpPr>
          <p:cNvPr id="12" name="文本框 11"/>
          <p:cNvSpPr txBox="1"/>
          <p:nvPr/>
        </p:nvSpPr>
        <p:spPr>
          <a:xfrm>
            <a:off x="8505902" y="4110687"/>
            <a:ext cx="2177629" cy="646331"/>
          </a:xfrm>
          <a:prstGeom prst="rect">
            <a:avLst/>
          </a:prstGeom>
          <a:noFill/>
        </p:spPr>
        <p:txBody>
          <a:bodyPr wrap="square" rtlCol="0">
            <a:spAutoFit/>
          </a:bodyPr>
          <a:lstStyle/>
          <a:p>
            <a:r>
              <a:rPr lang="en-US" dirty="0">
                <a:cs typeface="+mn-ea"/>
                <a:sym typeface="+mn-lt"/>
              </a:rPr>
              <a:t>Downflow air conditioner</a:t>
            </a:r>
          </a:p>
        </p:txBody>
      </p:sp>
      <p:sp>
        <p:nvSpPr>
          <p:cNvPr id="13" name="文本框 12"/>
          <p:cNvSpPr txBox="1"/>
          <p:nvPr/>
        </p:nvSpPr>
        <p:spPr>
          <a:xfrm>
            <a:off x="3782218" y="5887312"/>
            <a:ext cx="4637882" cy="369332"/>
          </a:xfrm>
          <a:prstGeom prst="rect">
            <a:avLst/>
          </a:prstGeom>
          <a:noFill/>
        </p:spPr>
        <p:txBody>
          <a:bodyPr wrap="square" rtlCol="0">
            <a:spAutoFit/>
          </a:bodyPr>
          <a:lstStyle/>
          <a:p>
            <a:r>
              <a:rPr lang="en-US" dirty="0">
                <a:cs typeface="+mn-ea"/>
                <a:sym typeface="+mn-lt"/>
              </a:rPr>
              <a:t>Air conditioner with horizontal airflow</a:t>
            </a:r>
          </a:p>
        </p:txBody>
      </p:sp>
      <p:sp>
        <p:nvSpPr>
          <p:cNvPr id="6" name="矩形 5"/>
          <p:cNvSpPr/>
          <p:nvPr/>
        </p:nvSpPr>
        <p:spPr>
          <a:xfrm>
            <a:off x="2722652" y="1940643"/>
            <a:ext cx="844475" cy="1950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4283645" y="2007697"/>
            <a:ext cx="410276" cy="1950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361989" y="2465034"/>
            <a:ext cx="410276" cy="13529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837989" y="3163534"/>
            <a:ext cx="186074" cy="4416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2469255" y="3163534"/>
            <a:ext cx="186074" cy="4416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3076894" y="3211159"/>
            <a:ext cx="186074" cy="4416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4132593" y="3298505"/>
            <a:ext cx="186074" cy="4416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3825905" y="3376319"/>
            <a:ext cx="186074" cy="2765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2285995" y="1932835"/>
            <a:ext cx="1019499" cy="276999"/>
          </a:xfrm>
          <a:prstGeom prst="rect">
            <a:avLst/>
          </a:prstGeom>
          <a:noFill/>
        </p:spPr>
        <p:txBody>
          <a:bodyPr wrap="square" rtlCol="0">
            <a:spAutoFit/>
          </a:bodyPr>
          <a:lstStyle/>
          <a:p>
            <a:r>
              <a:rPr lang="en-US" altLang="zh-CN" sz="600" dirty="0">
                <a:cs typeface="+mn-ea"/>
                <a:sym typeface="+mn-lt"/>
              </a:rPr>
              <a:t>External thermal insulation </a:t>
            </a:r>
            <a:r>
              <a:rPr lang="en-US" altLang="zh-CN" sz="600" dirty="0" smtClean="0">
                <a:cs typeface="+mn-ea"/>
                <a:sym typeface="+mn-lt"/>
              </a:rPr>
              <a:t>material</a:t>
            </a:r>
            <a:endParaRPr lang="en-US" altLang="zh-CN" sz="600" dirty="0">
              <a:cs typeface="+mn-ea"/>
              <a:sym typeface="+mn-lt"/>
            </a:endParaRPr>
          </a:p>
        </p:txBody>
      </p:sp>
      <p:sp>
        <p:nvSpPr>
          <p:cNvPr id="21" name="文本框 20"/>
          <p:cNvSpPr txBox="1"/>
          <p:nvPr/>
        </p:nvSpPr>
        <p:spPr>
          <a:xfrm>
            <a:off x="3996544" y="1937037"/>
            <a:ext cx="458171" cy="184666"/>
          </a:xfrm>
          <a:prstGeom prst="rect">
            <a:avLst/>
          </a:prstGeom>
          <a:noFill/>
        </p:spPr>
        <p:txBody>
          <a:bodyPr wrap="square" rtlCol="0">
            <a:spAutoFit/>
          </a:bodyPr>
          <a:lstStyle/>
          <a:p>
            <a:r>
              <a:rPr lang="en-US" altLang="zh-CN" sz="600" dirty="0">
                <a:cs typeface="+mn-ea"/>
                <a:sym typeface="+mn-lt"/>
              </a:rPr>
              <a:t>Air duct</a:t>
            </a:r>
          </a:p>
        </p:txBody>
      </p:sp>
      <p:sp>
        <p:nvSpPr>
          <p:cNvPr id="22" name="文本框 21"/>
          <p:cNvSpPr txBox="1"/>
          <p:nvPr/>
        </p:nvSpPr>
        <p:spPr>
          <a:xfrm>
            <a:off x="1783871" y="3201633"/>
            <a:ext cx="276999" cy="394054"/>
          </a:xfrm>
          <a:prstGeom prst="rect">
            <a:avLst/>
          </a:prstGeom>
          <a:noFill/>
        </p:spPr>
        <p:txBody>
          <a:bodyPr vert="vert270" wrap="square" rtlCol="0">
            <a:spAutoFit/>
          </a:bodyPr>
          <a:lstStyle/>
          <a:p>
            <a:r>
              <a:rPr lang="en-US" altLang="zh-CN" sz="600" dirty="0">
                <a:cs typeface="+mn-ea"/>
                <a:sym typeface="+mn-lt"/>
              </a:rPr>
              <a:t>Device</a:t>
            </a:r>
          </a:p>
        </p:txBody>
      </p:sp>
      <p:sp>
        <p:nvSpPr>
          <p:cNvPr id="23" name="文本框 22"/>
          <p:cNvSpPr txBox="1"/>
          <p:nvPr/>
        </p:nvSpPr>
        <p:spPr>
          <a:xfrm>
            <a:off x="2415137" y="3201633"/>
            <a:ext cx="276999" cy="394054"/>
          </a:xfrm>
          <a:prstGeom prst="rect">
            <a:avLst/>
          </a:prstGeom>
          <a:noFill/>
        </p:spPr>
        <p:txBody>
          <a:bodyPr vert="vert270" wrap="square" rtlCol="0">
            <a:spAutoFit/>
          </a:bodyPr>
          <a:lstStyle/>
          <a:p>
            <a:r>
              <a:rPr lang="en-US" altLang="zh-CN" sz="600" dirty="0">
                <a:cs typeface="+mn-ea"/>
                <a:sym typeface="+mn-lt"/>
              </a:rPr>
              <a:t>Device</a:t>
            </a:r>
          </a:p>
        </p:txBody>
      </p:sp>
      <p:sp>
        <p:nvSpPr>
          <p:cNvPr id="24" name="文本框 23"/>
          <p:cNvSpPr txBox="1"/>
          <p:nvPr/>
        </p:nvSpPr>
        <p:spPr>
          <a:xfrm>
            <a:off x="3025577" y="3192886"/>
            <a:ext cx="276999" cy="394054"/>
          </a:xfrm>
          <a:prstGeom prst="rect">
            <a:avLst/>
          </a:prstGeom>
          <a:noFill/>
        </p:spPr>
        <p:txBody>
          <a:bodyPr vert="vert270" wrap="square" rtlCol="0">
            <a:spAutoFit/>
          </a:bodyPr>
          <a:lstStyle/>
          <a:p>
            <a:r>
              <a:rPr lang="en-US" altLang="zh-CN" sz="600" dirty="0">
                <a:cs typeface="+mn-ea"/>
                <a:sym typeface="+mn-lt"/>
              </a:rPr>
              <a:t>Device</a:t>
            </a:r>
          </a:p>
        </p:txBody>
      </p:sp>
      <p:sp>
        <p:nvSpPr>
          <p:cNvPr id="25" name="文本框 24"/>
          <p:cNvSpPr txBox="1"/>
          <p:nvPr/>
        </p:nvSpPr>
        <p:spPr>
          <a:xfrm>
            <a:off x="3621862" y="3365292"/>
            <a:ext cx="458171" cy="184666"/>
          </a:xfrm>
          <a:prstGeom prst="rect">
            <a:avLst/>
          </a:prstGeom>
          <a:noFill/>
        </p:spPr>
        <p:txBody>
          <a:bodyPr wrap="square" rtlCol="0">
            <a:spAutoFit/>
          </a:bodyPr>
          <a:lstStyle/>
          <a:p>
            <a:r>
              <a:rPr lang="en-US" altLang="zh-CN" sz="600" dirty="0">
                <a:cs typeface="+mn-ea"/>
                <a:sym typeface="+mn-lt"/>
              </a:rPr>
              <a:t> Front</a:t>
            </a:r>
          </a:p>
        </p:txBody>
      </p:sp>
      <p:sp>
        <p:nvSpPr>
          <p:cNvPr id="26" name="文本框 25"/>
          <p:cNvSpPr txBox="1"/>
          <p:nvPr/>
        </p:nvSpPr>
        <p:spPr>
          <a:xfrm>
            <a:off x="4045320" y="3283375"/>
            <a:ext cx="369332" cy="492270"/>
          </a:xfrm>
          <a:prstGeom prst="rect">
            <a:avLst/>
          </a:prstGeom>
          <a:noFill/>
        </p:spPr>
        <p:txBody>
          <a:bodyPr vert="vert270" wrap="square" rtlCol="0">
            <a:spAutoFit/>
          </a:bodyPr>
          <a:lstStyle/>
          <a:p>
            <a:pPr algn="ctr"/>
            <a:r>
              <a:rPr lang="en-US" altLang="zh-CN" sz="600" dirty="0">
                <a:cs typeface="+mn-ea"/>
                <a:sym typeface="+mn-lt"/>
              </a:rPr>
              <a:t>Air conditioner</a:t>
            </a:r>
          </a:p>
        </p:txBody>
      </p:sp>
    </p:spTree>
    <p:extLst>
      <p:ext uri="{BB962C8B-B14F-4D97-AF65-F5344CB8AC3E}">
        <p14:creationId xmlns:p14="http://schemas.microsoft.com/office/powerpoint/2010/main" val="14298058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b="1" dirty="0">
                <a:latin typeface="+mn-lt"/>
                <a:ea typeface="+mn-ea"/>
                <a:cs typeface="+mn-ea"/>
                <a:sym typeface="+mn-lt"/>
              </a:rPr>
              <a:t>Air-Cooled Precision Air Conditioner</a:t>
            </a:r>
          </a:p>
          <a:p>
            <a:pPr lvl="1">
              <a:buSzPct val="60000"/>
              <a:buFont typeface="Wingdings" panose="05000000000000000000" pitchFamily="2" charset="2"/>
              <a:buChar char="n"/>
            </a:pPr>
            <a:r>
              <a:rPr lang="en-US" dirty="0">
                <a:latin typeface="+mn-lt"/>
                <a:ea typeface="+mn-ea"/>
                <a:cs typeface="+mn-ea"/>
                <a:sym typeface="+mn-lt"/>
              </a:rPr>
              <a:t>Basic Principles</a:t>
            </a:r>
          </a:p>
          <a:p>
            <a:pPr lvl="1"/>
            <a:r>
              <a:rPr lang="en-US" dirty="0">
                <a:solidFill>
                  <a:schemeClr val="bg1">
                    <a:lumMod val="50000"/>
                  </a:schemeClr>
                </a:solidFill>
                <a:latin typeface="+mn-lt"/>
                <a:ea typeface="+mn-ea"/>
                <a:cs typeface="+mn-ea"/>
                <a:sym typeface="+mn-lt"/>
              </a:rPr>
              <a:t>Components</a:t>
            </a:r>
          </a:p>
          <a:p>
            <a:r>
              <a:rPr lang="en-US" dirty="0">
                <a:solidFill>
                  <a:schemeClr val="bg1">
                    <a:lumMod val="50000"/>
                  </a:schemeClr>
                </a:solidFill>
                <a:latin typeface="+mn-lt"/>
                <a:ea typeface="+mn-ea"/>
                <a:cs typeface="+mn-ea"/>
                <a:sym typeface="+mn-lt"/>
              </a:rPr>
              <a:t>Chilled Water Precision Air Conditioner</a:t>
            </a:r>
          </a:p>
          <a:p>
            <a:r>
              <a:rPr lang="en-US" dirty="0">
                <a:solidFill>
                  <a:schemeClr val="bg1">
                    <a:lumMod val="50000"/>
                  </a:schemeClr>
                </a:solidFill>
                <a:latin typeface="+mn-lt"/>
                <a:ea typeface="+mn-ea"/>
                <a:cs typeface="+mn-ea"/>
                <a:sym typeface="+mn-lt"/>
              </a:rPr>
              <a:t>Indirect Evaporative Cooling Air Conditioner</a:t>
            </a:r>
          </a:p>
          <a:p>
            <a:r>
              <a:rPr lang="en-US" dirty="0">
                <a:solidFill>
                  <a:schemeClr val="bg1">
                    <a:lumMod val="50000"/>
                  </a:schemeClr>
                </a:solidFill>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2974585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latin typeface="+mn-lt"/>
                <a:ea typeface="+mn-ea"/>
                <a:cs typeface="+mn-ea"/>
                <a:sym typeface="+mn-lt"/>
              </a:rPr>
              <a:t>Basic Principles (1)</a:t>
            </a:r>
          </a:p>
        </p:txBody>
      </p:sp>
      <p:sp>
        <p:nvSpPr>
          <p:cNvPr id="11" name="文本占位符 10"/>
          <p:cNvSpPr>
            <a:spLocks noGrp="1"/>
          </p:cNvSpPr>
          <p:nvPr>
            <p:ph type="body" sz="quarter" idx="10"/>
          </p:nvPr>
        </p:nvSpPr>
        <p:spPr>
          <a:xfrm>
            <a:off x="5264756" y="1052514"/>
            <a:ext cx="6484332" cy="4875042"/>
          </a:xfrm>
        </p:spPr>
        <p:txBody>
          <a:bodyPr/>
          <a:lstStyle/>
          <a:p>
            <a:pPr algn="l"/>
            <a:r>
              <a:rPr lang="en-US" sz="1400" dirty="0">
                <a:latin typeface="+mn-lt"/>
                <a:ea typeface="+mn-ea"/>
                <a:cs typeface="+mn-ea"/>
                <a:sym typeface="+mn-lt"/>
              </a:rPr>
              <a:t>1——2: The low-temperature and low-pressure vapor is compressed into high-temperature and high-pressure vapor by the compressor.</a:t>
            </a:r>
          </a:p>
          <a:p>
            <a:pPr algn="l"/>
            <a:endParaRPr lang="en-US" altLang="zh-CN" sz="1400" dirty="0" smtClean="0">
              <a:latin typeface="+mn-lt"/>
              <a:ea typeface="+mn-ea"/>
              <a:cs typeface="+mn-ea"/>
              <a:sym typeface="+mn-lt"/>
            </a:endParaRPr>
          </a:p>
          <a:p>
            <a:pPr algn="l"/>
            <a:r>
              <a:rPr lang="en-US" sz="1400" dirty="0">
                <a:latin typeface="+mn-lt"/>
                <a:ea typeface="+mn-ea"/>
                <a:cs typeface="+mn-ea"/>
                <a:sym typeface="+mn-lt"/>
              </a:rPr>
              <a:t>2——3: The heat of the high-temperature and high-pressure vapor is released by the condenser to form medium-temperature and high-pressure liquid.</a:t>
            </a:r>
          </a:p>
          <a:p>
            <a:pPr algn="l"/>
            <a:endParaRPr lang="en-US" altLang="zh-CN" sz="1400" dirty="0" smtClean="0">
              <a:latin typeface="+mn-lt"/>
              <a:ea typeface="+mn-ea"/>
              <a:cs typeface="+mn-ea"/>
              <a:sym typeface="+mn-lt"/>
            </a:endParaRPr>
          </a:p>
          <a:p>
            <a:pPr algn="l"/>
            <a:r>
              <a:rPr lang="en-US" sz="1400" dirty="0">
                <a:latin typeface="+mn-lt"/>
                <a:ea typeface="+mn-ea"/>
                <a:cs typeface="+mn-ea"/>
                <a:sym typeface="+mn-lt"/>
              </a:rPr>
              <a:t>3——4: The saturated liquid passes through the expansion valve to form a low-temperature and low-pressure gas-liquid mixture.</a:t>
            </a:r>
          </a:p>
          <a:p>
            <a:pPr algn="l"/>
            <a:endParaRPr lang="en-US" altLang="zh-CN" sz="1400" dirty="0" smtClean="0">
              <a:latin typeface="+mn-lt"/>
              <a:ea typeface="+mn-ea"/>
              <a:cs typeface="+mn-ea"/>
              <a:sym typeface="+mn-lt"/>
            </a:endParaRPr>
          </a:p>
          <a:p>
            <a:pPr algn="l"/>
            <a:r>
              <a:rPr lang="en-US" sz="1400" dirty="0">
                <a:latin typeface="+mn-lt"/>
                <a:ea typeface="+mn-ea"/>
                <a:cs typeface="+mn-ea"/>
                <a:sym typeface="+mn-lt"/>
              </a:rPr>
              <a:t>4——1: The gas-liquid mixture absorbs heat through the evaporator to form low-temperature and low-pressure vapor.</a:t>
            </a:r>
          </a:p>
        </p:txBody>
      </p:sp>
      <p:grpSp>
        <p:nvGrpSpPr>
          <p:cNvPr id="16" name="组合 15"/>
          <p:cNvGrpSpPr/>
          <p:nvPr/>
        </p:nvGrpSpPr>
        <p:grpSpPr>
          <a:xfrm>
            <a:off x="592711" y="1888120"/>
            <a:ext cx="4430981" cy="3410993"/>
            <a:chOff x="592711" y="1888120"/>
            <a:chExt cx="5065258" cy="3656435"/>
          </a:xfrm>
        </p:grpSpPr>
        <p:pic>
          <p:nvPicPr>
            <p:cNvPr id="14" name="图片 13"/>
            <p:cNvPicPr>
              <a:picLocks noChangeAspect="1"/>
            </p:cNvPicPr>
            <p:nvPr/>
          </p:nvPicPr>
          <p:blipFill>
            <a:blip r:embed="rId3" cstate="print"/>
            <a:stretch>
              <a:fillRect/>
            </a:stretch>
          </p:blipFill>
          <p:spPr>
            <a:xfrm>
              <a:off x="592711" y="1888120"/>
              <a:ext cx="5065258" cy="3656435"/>
            </a:xfrm>
            <a:prstGeom prst="rect">
              <a:avLst/>
            </a:prstGeom>
            <a:ln>
              <a:solidFill>
                <a:schemeClr val="bg1">
                  <a:lumMod val="85000"/>
                </a:schemeClr>
              </a:solidFill>
            </a:ln>
          </p:spPr>
        </p:pic>
        <p:sp>
          <p:nvSpPr>
            <p:cNvPr id="9" name="文本框 8"/>
            <p:cNvSpPr txBox="1"/>
            <p:nvPr/>
          </p:nvSpPr>
          <p:spPr>
            <a:xfrm>
              <a:off x="4417763" y="4636532"/>
              <a:ext cx="363556" cy="395908"/>
            </a:xfrm>
            <a:prstGeom prst="rect">
              <a:avLst/>
            </a:prstGeom>
            <a:noFill/>
            <a:ln>
              <a:solidFill>
                <a:schemeClr val="bg1">
                  <a:lumMod val="85000"/>
                </a:schemeClr>
              </a:solidFill>
            </a:ln>
          </p:spPr>
          <p:txBody>
            <a:bodyPr wrap="square" rtlCol="0">
              <a:spAutoFit/>
            </a:bodyPr>
            <a:lstStyle/>
            <a:p>
              <a:r>
                <a:rPr lang="en-US">
                  <a:cs typeface="+mn-ea"/>
                  <a:sym typeface="+mn-lt"/>
                </a:rPr>
                <a:t>1</a:t>
              </a:r>
            </a:p>
          </p:txBody>
        </p:sp>
        <p:sp>
          <p:nvSpPr>
            <p:cNvPr id="17" name="文本框 16"/>
            <p:cNvSpPr txBox="1"/>
            <p:nvPr/>
          </p:nvSpPr>
          <p:spPr>
            <a:xfrm>
              <a:off x="4417763" y="2487976"/>
              <a:ext cx="363556" cy="395908"/>
            </a:xfrm>
            <a:prstGeom prst="rect">
              <a:avLst/>
            </a:prstGeom>
            <a:noFill/>
            <a:ln>
              <a:solidFill>
                <a:schemeClr val="bg1">
                  <a:lumMod val="85000"/>
                </a:schemeClr>
              </a:solidFill>
            </a:ln>
          </p:spPr>
          <p:txBody>
            <a:bodyPr wrap="square" rtlCol="0">
              <a:spAutoFit/>
            </a:bodyPr>
            <a:lstStyle/>
            <a:p>
              <a:r>
                <a:rPr lang="en-US" dirty="0">
                  <a:cs typeface="+mn-ea"/>
                  <a:sym typeface="+mn-lt"/>
                </a:rPr>
                <a:t>2</a:t>
              </a:r>
            </a:p>
          </p:txBody>
        </p:sp>
        <p:sp>
          <p:nvSpPr>
            <p:cNvPr id="18" name="文本框 17"/>
            <p:cNvSpPr txBox="1"/>
            <p:nvPr/>
          </p:nvSpPr>
          <p:spPr>
            <a:xfrm>
              <a:off x="1062100" y="2487976"/>
              <a:ext cx="363556" cy="395908"/>
            </a:xfrm>
            <a:prstGeom prst="rect">
              <a:avLst/>
            </a:prstGeom>
            <a:noFill/>
            <a:ln>
              <a:solidFill>
                <a:schemeClr val="bg1">
                  <a:lumMod val="85000"/>
                </a:schemeClr>
              </a:solidFill>
            </a:ln>
          </p:spPr>
          <p:txBody>
            <a:bodyPr wrap="square" rtlCol="0">
              <a:spAutoFit/>
            </a:bodyPr>
            <a:lstStyle/>
            <a:p>
              <a:r>
                <a:rPr lang="en-US">
                  <a:cs typeface="+mn-ea"/>
                  <a:sym typeface="+mn-lt"/>
                </a:rPr>
                <a:t>3</a:t>
              </a:r>
            </a:p>
          </p:txBody>
        </p:sp>
        <p:sp>
          <p:nvSpPr>
            <p:cNvPr id="19" name="文本框 18"/>
            <p:cNvSpPr txBox="1"/>
            <p:nvPr/>
          </p:nvSpPr>
          <p:spPr>
            <a:xfrm>
              <a:off x="1062100" y="4652273"/>
              <a:ext cx="363556" cy="395908"/>
            </a:xfrm>
            <a:prstGeom prst="rect">
              <a:avLst/>
            </a:prstGeom>
            <a:noFill/>
            <a:ln>
              <a:solidFill>
                <a:schemeClr val="bg1">
                  <a:lumMod val="85000"/>
                </a:schemeClr>
              </a:solidFill>
            </a:ln>
          </p:spPr>
          <p:txBody>
            <a:bodyPr wrap="square" rtlCol="0">
              <a:spAutoFit/>
            </a:bodyPr>
            <a:lstStyle/>
            <a:p>
              <a:r>
                <a:rPr lang="en-US">
                  <a:cs typeface="+mn-ea"/>
                  <a:sym typeface="+mn-lt"/>
                </a:rPr>
                <a:t>4</a:t>
              </a:r>
            </a:p>
          </p:txBody>
        </p:sp>
      </p:grpSp>
      <p:sp>
        <p:nvSpPr>
          <p:cNvPr id="2" name="矩形 1"/>
          <p:cNvSpPr/>
          <p:nvPr/>
        </p:nvSpPr>
        <p:spPr>
          <a:xfrm>
            <a:off x="2229492" y="2845942"/>
            <a:ext cx="839677" cy="2774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2212300" y="4000184"/>
            <a:ext cx="839677" cy="2774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637165" y="3389891"/>
            <a:ext cx="544364" cy="2774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4097801" y="3949511"/>
            <a:ext cx="544364" cy="2774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941816" y="2820259"/>
            <a:ext cx="1356188" cy="261610"/>
          </a:xfrm>
          <a:prstGeom prst="rect">
            <a:avLst/>
          </a:prstGeom>
          <a:noFill/>
        </p:spPr>
        <p:txBody>
          <a:bodyPr wrap="square" rtlCol="0">
            <a:spAutoFit/>
          </a:bodyPr>
          <a:lstStyle/>
          <a:p>
            <a:pPr algn="ctr"/>
            <a:r>
              <a:rPr lang="en-US" altLang="zh-CN" sz="1100" dirty="0" smtClean="0">
                <a:cs typeface="+mn-ea"/>
                <a:sym typeface="+mn-lt"/>
              </a:rPr>
              <a:t>Condenser</a:t>
            </a:r>
            <a:endParaRPr lang="en-US" altLang="zh-CN" sz="1100" dirty="0">
              <a:cs typeface="+mn-ea"/>
              <a:sym typeface="+mn-lt"/>
            </a:endParaRPr>
          </a:p>
        </p:txBody>
      </p:sp>
      <p:sp>
        <p:nvSpPr>
          <p:cNvPr id="20" name="文本框 19"/>
          <p:cNvSpPr txBox="1"/>
          <p:nvPr/>
        </p:nvSpPr>
        <p:spPr>
          <a:xfrm>
            <a:off x="1971236" y="4000184"/>
            <a:ext cx="1356188" cy="261610"/>
          </a:xfrm>
          <a:prstGeom prst="rect">
            <a:avLst/>
          </a:prstGeom>
          <a:noFill/>
        </p:spPr>
        <p:txBody>
          <a:bodyPr wrap="square" rtlCol="0">
            <a:spAutoFit/>
          </a:bodyPr>
          <a:lstStyle/>
          <a:p>
            <a:pPr algn="ctr"/>
            <a:r>
              <a:rPr lang="en-US" altLang="zh-CN" sz="1100" dirty="0">
                <a:cs typeface="+mn-ea"/>
                <a:sym typeface="+mn-lt"/>
              </a:rPr>
              <a:t>Evaporator</a:t>
            </a:r>
          </a:p>
        </p:txBody>
      </p:sp>
      <p:sp>
        <p:nvSpPr>
          <p:cNvPr id="21" name="文本框 20"/>
          <p:cNvSpPr txBox="1"/>
          <p:nvPr/>
        </p:nvSpPr>
        <p:spPr>
          <a:xfrm>
            <a:off x="291341" y="3480329"/>
            <a:ext cx="1356188" cy="430887"/>
          </a:xfrm>
          <a:prstGeom prst="rect">
            <a:avLst/>
          </a:prstGeom>
          <a:noFill/>
        </p:spPr>
        <p:txBody>
          <a:bodyPr wrap="square" rtlCol="0">
            <a:spAutoFit/>
          </a:bodyPr>
          <a:lstStyle/>
          <a:p>
            <a:pPr algn="ctr"/>
            <a:r>
              <a:rPr lang="en-US" altLang="zh-CN" sz="1100" dirty="0">
                <a:cs typeface="+mn-ea"/>
                <a:sym typeface="+mn-lt"/>
              </a:rPr>
              <a:t>Expansion </a:t>
            </a:r>
            <a:endParaRPr lang="en-US" altLang="zh-CN" sz="1100" dirty="0" smtClean="0">
              <a:cs typeface="+mn-ea"/>
              <a:sym typeface="+mn-lt"/>
            </a:endParaRPr>
          </a:p>
          <a:p>
            <a:pPr algn="ctr"/>
            <a:r>
              <a:rPr lang="en-US" altLang="zh-CN" sz="1100" dirty="0" smtClean="0">
                <a:cs typeface="+mn-ea"/>
                <a:sym typeface="+mn-lt"/>
              </a:rPr>
              <a:t>valve</a:t>
            </a:r>
            <a:endParaRPr lang="en-US" altLang="zh-CN" sz="1100" dirty="0">
              <a:cs typeface="+mn-ea"/>
              <a:sym typeface="+mn-lt"/>
            </a:endParaRPr>
          </a:p>
        </p:txBody>
      </p:sp>
      <p:sp>
        <p:nvSpPr>
          <p:cNvPr id="22" name="文本框 21"/>
          <p:cNvSpPr txBox="1"/>
          <p:nvPr/>
        </p:nvSpPr>
        <p:spPr>
          <a:xfrm>
            <a:off x="3805228" y="3923771"/>
            <a:ext cx="1356188" cy="261610"/>
          </a:xfrm>
          <a:prstGeom prst="rect">
            <a:avLst/>
          </a:prstGeom>
          <a:noFill/>
        </p:spPr>
        <p:txBody>
          <a:bodyPr wrap="square" rtlCol="0">
            <a:spAutoFit/>
          </a:bodyPr>
          <a:lstStyle/>
          <a:p>
            <a:pPr algn="ctr"/>
            <a:r>
              <a:rPr lang="en-US" altLang="zh-CN" sz="1100" dirty="0">
                <a:cs typeface="+mn-ea"/>
                <a:sym typeface="+mn-lt"/>
              </a:rPr>
              <a:t>Compressor</a:t>
            </a:r>
          </a:p>
        </p:txBody>
      </p:sp>
    </p:spTree>
    <p:extLst>
      <p:ext uri="{BB962C8B-B14F-4D97-AF65-F5344CB8AC3E}">
        <p14:creationId xmlns:p14="http://schemas.microsoft.com/office/powerpoint/2010/main" val="13772977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latin typeface="+mn-lt"/>
                <a:ea typeface="+mn-ea"/>
                <a:cs typeface="+mn-ea"/>
                <a:sym typeface="+mn-lt"/>
              </a:rPr>
              <a:t>Basic Principles </a:t>
            </a:r>
            <a:r>
              <a:rPr lang="en-US" altLang="zh-CN" dirty="0" smtClean="0">
                <a:latin typeface="+mn-lt"/>
                <a:ea typeface="+mn-ea"/>
                <a:cs typeface="+mn-ea"/>
                <a:sym typeface="+mn-lt"/>
              </a:rPr>
              <a:t>(2)</a:t>
            </a:r>
          </a:p>
        </p:txBody>
      </p:sp>
      <p:sp>
        <p:nvSpPr>
          <p:cNvPr id="46" name="文本占位符 45"/>
          <p:cNvSpPr>
            <a:spLocks noGrp="1"/>
          </p:cNvSpPr>
          <p:nvPr>
            <p:ph type="body" sz="quarter" idx="10"/>
          </p:nvPr>
        </p:nvSpPr>
        <p:spPr/>
        <p:txBody>
          <a:bodyPr/>
          <a:lstStyle/>
          <a:p>
            <a:pPr>
              <a:lnSpc>
                <a:spcPct val="110000"/>
              </a:lnSpc>
              <a:spcBef>
                <a:spcPts val="600"/>
              </a:spcBef>
            </a:pPr>
            <a:r>
              <a:rPr lang="en-US" altLang="zh-CN" sz="1800" dirty="0">
                <a:latin typeface="+mn-lt"/>
                <a:ea typeface="+mn-ea"/>
                <a:cs typeface="+mn-ea"/>
                <a:sym typeface="+mn-lt"/>
              </a:rPr>
              <a:t>Direct expansion </a:t>
            </a:r>
            <a:r>
              <a:rPr lang="en-US" altLang="zh-CN" sz="1800" dirty="0" smtClean="0">
                <a:latin typeface="+mn-lt"/>
                <a:ea typeface="+mn-ea"/>
                <a:cs typeface="+mn-ea"/>
                <a:sym typeface="+mn-lt"/>
              </a:rPr>
              <a:t>air-cooled</a:t>
            </a:r>
          </a:p>
          <a:p>
            <a:pPr lvl="1">
              <a:lnSpc>
                <a:spcPct val="110000"/>
              </a:lnSpc>
              <a:spcBef>
                <a:spcPts val="600"/>
              </a:spcBef>
            </a:pPr>
            <a:r>
              <a:rPr lang="en-US" altLang="zh-CN" sz="1600" dirty="0" smtClean="0">
                <a:latin typeface="+mn-lt"/>
                <a:ea typeface="+mn-ea"/>
                <a:cs typeface="+mn-ea"/>
                <a:sym typeface="+mn-lt"/>
              </a:rPr>
              <a:t>Device</a:t>
            </a:r>
            <a:r>
              <a:rPr lang="zh-CN" altLang="zh-CN" sz="1600" dirty="0" smtClean="0">
                <a:latin typeface="+mn-lt"/>
                <a:ea typeface="+mn-ea"/>
                <a:cs typeface="+mn-ea"/>
                <a:sym typeface="+mn-lt"/>
              </a:rPr>
              <a:t> </a:t>
            </a:r>
            <a:r>
              <a:rPr lang="zh-CN" altLang="zh-CN" sz="1600" dirty="0">
                <a:latin typeface="+mn-lt"/>
                <a:ea typeface="+mn-ea"/>
                <a:cs typeface="+mn-ea"/>
                <a:sym typeface="+mn-lt"/>
              </a:rPr>
              <a:t>refrigerant: refrigerants such as R410A, R407c, and R22</a:t>
            </a:r>
            <a:r>
              <a:rPr lang="en-US" altLang="zh-CN" sz="1600" dirty="0">
                <a:latin typeface="+mn-lt"/>
                <a:ea typeface="+mn-ea"/>
                <a:cs typeface="+mn-ea"/>
                <a:sym typeface="+mn-lt"/>
              </a:rPr>
              <a:t>;</a:t>
            </a:r>
            <a:endParaRPr lang="zh-CN" altLang="zh-CN" sz="1600" dirty="0">
              <a:latin typeface="+mn-lt"/>
              <a:ea typeface="+mn-ea"/>
              <a:cs typeface="+mn-ea"/>
              <a:sym typeface="+mn-lt"/>
            </a:endParaRPr>
          </a:p>
          <a:p>
            <a:pPr lvl="1">
              <a:lnSpc>
                <a:spcPct val="110000"/>
              </a:lnSpc>
              <a:spcBef>
                <a:spcPts val="600"/>
              </a:spcBef>
            </a:pPr>
            <a:r>
              <a:rPr lang="zh-CN" altLang="zh-CN" sz="1600" dirty="0">
                <a:latin typeface="+mn-lt"/>
                <a:ea typeface="+mn-ea"/>
                <a:cs typeface="+mn-ea"/>
                <a:sym typeface="+mn-lt"/>
              </a:rPr>
              <a:t>Application scenarios: small and medium-sized data centers </a:t>
            </a:r>
            <a:r>
              <a:rPr lang="en-US" altLang="zh-CN" sz="1600" dirty="0">
                <a:latin typeface="+mn-lt"/>
                <a:ea typeface="+mn-ea"/>
                <a:cs typeface="+mn-ea"/>
                <a:sym typeface="+mn-lt"/>
              </a:rPr>
              <a:t>without 24 h</a:t>
            </a:r>
            <a:r>
              <a:rPr lang="zh-CN" altLang="zh-CN" sz="1600" dirty="0">
                <a:latin typeface="+mn-lt"/>
                <a:ea typeface="+mn-ea"/>
                <a:cs typeface="+mn-ea"/>
                <a:sym typeface="+mn-lt"/>
              </a:rPr>
              <a:t> chilled water</a:t>
            </a:r>
            <a:r>
              <a:rPr lang="en-US" altLang="zh-CN" sz="1600" dirty="0">
                <a:latin typeface="+mn-lt"/>
                <a:ea typeface="+mn-ea"/>
                <a:cs typeface="+mn-ea"/>
                <a:sym typeface="+mn-lt"/>
              </a:rPr>
              <a:t> source </a:t>
            </a:r>
            <a:r>
              <a:rPr lang="zh-CN" altLang="zh-CN" sz="1600" dirty="0">
                <a:latin typeface="+mn-lt"/>
                <a:ea typeface="+mn-ea"/>
                <a:cs typeface="+mn-ea"/>
                <a:sym typeface="+mn-lt"/>
              </a:rPr>
              <a:t>(with the cooling capacity less than 500 kW</a:t>
            </a:r>
            <a:r>
              <a:rPr lang="zh-CN" altLang="zh-CN" sz="1600" dirty="0" smtClean="0">
                <a:latin typeface="+mn-lt"/>
                <a:ea typeface="+mn-ea"/>
                <a:cs typeface="+mn-ea"/>
                <a:sym typeface="+mn-lt"/>
              </a:rPr>
              <a:t>)</a:t>
            </a:r>
            <a:r>
              <a:rPr lang="en-US" altLang="zh-CN" sz="1600" dirty="0" smtClean="0">
                <a:latin typeface="+mn-lt"/>
                <a:ea typeface="+mn-ea"/>
                <a:cs typeface="+mn-ea"/>
                <a:sym typeface="+mn-lt"/>
              </a:rPr>
              <a:t>;</a:t>
            </a:r>
            <a:endParaRPr lang="zh-CN" altLang="zh-CN" sz="1600" dirty="0">
              <a:latin typeface="+mn-lt"/>
              <a:ea typeface="+mn-ea"/>
              <a:cs typeface="+mn-ea"/>
              <a:sym typeface="+mn-lt"/>
            </a:endParaRPr>
          </a:p>
          <a:p>
            <a:pPr lvl="1">
              <a:lnSpc>
                <a:spcPct val="110000"/>
              </a:lnSpc>
              <a:spcBef>
                <a:spcPts val="600"/>
              </a:spcBef>
            </a:pPr>
            <a:r>
              <a:rPr lang="zh-CN" altLang="zh-CN" sz="1600" dirty="0">
                <a:latin typeface="+mn-lt"/>
                <a:ea typeface="+mn-ea"/>
                <a:cs typeface="+mn-ea"/>
                <a:sym typeface="+mn-lt"/>
              </a:rPr>
              <a:t>Characteristics</a:t>
            </a:r>
            <a:r>
              <a:rPr lang="zh-CN" altLang="zh-CN" sz="1600" dirty="0" smtClean="0">
                <a:latin typeface="+mn-lt"/>
                <a:ea typeface="+mn-ea"/>
                <a:cs typeface="+mn-ea"/>
                <a:sym typeface="+mn-lt"/>
              </a:rPr>
              <a:t>:</a:t>
            </a:r>
            <a:endParaRPr lang="zh-CN" altLang="zh-CN" sz="1600" dirty="0">
              <a:latin typeface="+mn-lt"/>
              <a:ea typeface="+mn-ea"/>
              <a:cs typeface="+mn-ea"/>
              <a:sym typeface="+mn-lt"/>
            </a:endParaRPr>
          </a:p>
        </p:txBody>
      </p:sp>
      <p:pic>
        <p:nvPicPr>
          <p:cNvPr id="7" name="Picture 2"/>
          <p:cNvPicPr>
            <a:picLocks noChangeAspect="1" noChangeArrowheads="1"/>
          </p:cNvPicPr>
          <p:nvPr/>
        </p:nvPicPr>
        <p:blipFill>
          <a:blip r:embed="rId3" cstate="print"/>
          <a:srcRect/>
          <a:stretch>
            <a:fillRect/>
          </a:stretch>
        </p:blipFill>
        <p:spPr bwMode="auto">
          <a:xfrm>
            <a:off x="7605142" y="2739862"/>
            <a:ext cx="3798151" cy="2635033"/>
          </a:xfrm>
          <a:prstGeom prst="rect">
            <a:avLst/>
          </a:prstGeom>
          <a:noFill/>
          <a:ln w="9525">
            <a:noFill/>
            <a:miter lim="800000"/>
            <a:headEnd/>
            <a:tailEnd/>
          </a:ln>
        </p:spPr>
      </p:pic>
      <p:sp>
        <p:nvSpPr>
          <p:cNvPr id="6" name="文本占位符 45"/>
          <p:cNvSpPr txBox="1">
            <a:spLocks/>
          </p:cNvSpPr>
          <p:nvPr/>
        </p:nvSpPr>
        <p:spPr bwMode="auto">
          <a:xfrm>
            <a:off x="455612" y="2739862"/>
            <a:ext cx="6990217" cy="34609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2">
              <a:lnSpc>
                <a:spcPct val="110000"/>
              </a:lnSpc>
              <a:spcBef>
                <a:spcPts val="600"/>
              </a:spcBef>
            </a:pPr>
            <a:r>
              <a:rPr lang="zh-CN" altLang="zh-CN" sz="1600" dirty="0" smtClean="0">
                <a:latin typeface="+mn-lt"/>
                <a:ea typeface="+mn-ea"/>
                <a:cs typeface="+mn-ea"/>
                <a:sym typeface="+mn-lt"/>
              </a:rPr>
              <a:t>Simple structure, easy and quick installation, and low cost</a:t>
            </a:r>
            <a:r>
              <a:rPr lang="en-US" altLang="zh-CN" sz="1600" dirty="0" smtClean="0">
                <a:latin typeface="+mn-lt"/>
                <a:ea typeface="+mn-ea"/>
                <a:cs typeface="+mn-ea"/>
                <a:sym typeface="+mn-lt"/>
              </a:rPr>
              <a:t>;</a:t>
            </a:r>
            <a:endParaRPr lang="zh-CN" altLang="zh-CN" sz="1600" dirty="0" smtClean="0">
              <a:latin typeface="+mn-lt"/>
              <a:ea typeface="+mn-ea"/>
              <a:cs typeface="+mn-ea"/>
              <a:sym typeface="+mn-lt"/>
            </a:endParaRPr>
          </a:p>
          <a:p>
            <a:pPr lvl="2">
              <a:lnSpc>
                <a:spcPct val="110000"/>
              </a:lnSpc>
              <a:spcBef>
                <a:spcPts val="600"/>
              </a:spcBef>
            </a:pPr>
            <a:r>
              <a:rPr lang="zh-CN" altLang="zh-CN" sz="1600" dirty="0" smtClean="0">
                <a:latin typeface="+mn-lt"/>
                <a:ea typeface="+mn-ea"/>
                <a:cs typeface="+mn-ea"/>
                <a:sym typeface="+mn-lt"/>
              </a:rPr>
              <a:t>Relatively small, independent refrigeration cycle, and easy maintenance</a:t>
            </a:r>
            <a:r>
              <a:rPr lang="en-US" altLang="zh-CN" sz="1600" dirty="0" smtClean="0">
                <a:latin typeface="+mn-lt"/>
                <a:ea typeface="+mn-ea"/>
                <a:cs typeface="+mn-ea"/>
                <a:sym typeface="+mn-lt"/>
              </a:rPr>
              <a:t>;</a:t>
            </a:r>
            <a:endParaRPr lang="zh-CN" altLang="zh-CN" sz="1600" dirty="0" smtClean="0">
              <a:latin typeface="+mn-lt"/>
              <a:ea typeface="+mn-ea"/>
              <a:cs typeface="+mn-ea"/>
              <a:sym typeface="+mn-lt"/>
            </a:endParaRPr>
          </a:p>
          <a:p>
            <a:pPr lvl="2">
              <a:lnSpc>
                <a:spcPct val="110000"/>
              </a:lnSpc>
              <a:spcBef>
                <a:spcPts val="600"/>
              </a:spcBef>
            </a:pPr>
            <a:r>
              <a:rPr lang="zh-CN" altLang="zh-CN" sz="1600" dirty="0" smtClean="0">
                <a:latin typeface="+mn-lt"/>
                <a:ea typeface="+mn-ea"/>
                <a:cs typeface="+mn-ea"/>
                <a:sym typeface="+mn-lt"/>
              </a:rPr>
              <a:t>Suitable for areas where water is scarce and where a cooling water system is absent</a:t>
            </a:r>
            <a:r>
              <a:rPr lang="en-US" altLang="zh-CN" sz="1600" dirty="0" smtClean="0">
                <a:latin typeface="+mn-lt"/>
                <a:ea typeface="+mn-ea"/>
                <a:cs typeface="+mn-ea"/>
                <a:sym typeface="+mn-lt"/>
              </a:rPr>
              <a:t>;</a:t>
            </a:r>
            <a:endParaRPr lang="zh-CN" altLang="zh-CN" sz="1600" dirty="0" smtClean="0">
              <a:latin typeface="+mn-lt"/>
              <a:ea typeface="+mn-ea"/>
              <a:cs typeface="+mn-ea"/>
              <a:sym typeface="+mn-lt"/>
            </a:endParaRPr>
          </a:p>
          <a:p>
            <a:pPr lvl="2">
              <a:lnSpc>
                <a:spcPct val="110000"/>
              </a:lnSpc>
              <a:spcBef>
                <a:spcPts val="600"/>
              </a:spcBef>
            </a:pPr>
            <a:r>
              <a:rPr lang="zh-CN" altLang="zh-CN" sz="1600" dirty="0" smtClean="0">
                <a:latin typeface="+mn-lt"/>
                <a:ea typeface="+mn-ea"/>
                <a:cs typeface="+mn-ea"/>
                <a:sym typeface="+mn-lt"/>
              </a:rPr>
              <a:t>Relatively low cooling energy efficiency ratio</a:t>
            </a:r>
            <a:r>
              <a:rPr lang="en-US" altLang="zh-CN" sz="1600" dirty="0" smtClean="0">
                <a:latin typeface="+mn-lt"/>
                <a:ea typeface="+mn-ea"/>
                <a:cs typeface="+mn-ea"/>
                <a:sym typeface="+mn-lt"/>
              </a:rPr>
              <a:t>;</a:t>
            </a:r>
            <a:endParaRPr lang="zh-CN" altLang="zh-CN" sz="1600" dirty="0" smtClean="0">
              <a:latin typeface="+mn-lt"/>
              <a:ea typeface="+mn-ea"/>
              <a:cs typeface="+mn-ea"/>
              <a:sym typeface="+mn-lt"/>
            </a:endParaRPr>
          </a:p>
          <a:p>
            <a:pPr lvl="2">
              <a:lnSpc>
                <a:spcPct val="110000"/>
              </a:lnSpc>
              <a:spcBef>
                <a:spcPts val="600"/>
              </a:spcBef>
            </a:pPr>
            <a:r>
              <a:rPr lang="en-US" altLang="zh-CN" sz="1600" dirty="0" smtClean="0">
                <a:latin typeface="+mn-lt"/>
                <a:ea typeface="+mn-ea"/>
                <a:cs typeface="+mn-ea"/>
                <a:sym typeface="+mn-lt"/>
              </a:rPr>
              <a:t>Not supporting long-distance </a:t>
            </a:r>
            <a:r>
              <a:rPr lang="zh-CN" altLang="zh-CN" sz="1600" dirty="0" smtClean="0">
                <a:latin typeface="+mn-lt"/>
                <a:ea typeface="+mn-ea"/>
                <a:cs typeface="+mn-ea"/>
                <a:sym typeface="+mn-lt"/>
              </a:rPr>
              <a:t>installation</a:t>
            </a:r>
            <a:r>
              <a:rPr lang="en-US" altLang="zh-CN" sz="1600" dirty="0" smtClean="0">
                <a:latin typeface="+mn-lt"/>
                <a:ea typeface="+mn-ea"/>
                <a:cs typeface="+mn-ea"/>
                <a:sym typeface="+mn-lt"/>
              </a:rPr>
              <a:t>. </a:t>
            </a:r>
            <a:r>
              <a:rPr lang="zh-CN" altLang="zh-CN" sz="1600" dirty="0" smtClean="0">
                <a:latin typeface="+mn-lt"/>
                <a:ea typeface="+mn-ea"/>
                <a:cs typeface="+mn-ea"/>
                <a:sym typeface="+mn-lt"/>
              </a:rPr>
              <a:t>(</a:t>
            </a:r>
            <a:r>
              <a:rPr lang="en-US" altLang="zh-CN" sz="1600" dirty="0" smtClean="0">
                <a:latin typeface="+mn-lt"/>
                <a:ea typeface="+mn-ea"/>
                <a:cs typeface="+mn-ea"/>
                <a:sym typeface="+mn-lt"/>
              </a:rPr>
              <a:t>B</a:t>
            </a:r>
            <a:r>
              <a:rPr lang="zh-CN" altLang="zh-CN" sz="1600" dirty="0" smtClean="0">
                <a:latin typeface="+mn-lt"/>
                <a:ea typeface="+mn-ea"/>
                <a:cs typeface="+mn-ea"/>
                <a:sym typeface="+mn-lt"/>
              </a:rPr>
              <a:t>ecause such installation results in heavy cooling loss)</a:t>
            </a:r>
            <a:r>
              <a:rPr lang="en-US" altLang="zh-CN" sz="1600" dirty="0" smtClean="0">
                <a:latin typeface="+mn-lt"/>
                <a:ea typeface="+mn-ea"/>
                <a:cs typeface="+mn-ea"/>
                <a:sym typeface="+mn-lt"/>
              </a:rPr>
              <a:t>.</a:t>
            </a:r>
            <a:endParaRPr lang="zh-CN" altLang="zh-CN" sz="1600" dirty="0">
              <a:latin typeface="+mn-lt"/>
              <a:ea typeface="+mn-ea"/>
              <a:cs typeface="+mn-ea"/>
              <a:sym typeface="+mn-lt"/>
            </a:endParaRPr>
          </a:p>
        </p:txBody>
      </p:sp>
    </p:spTree>
    <p:extLst>
      <p:ext uri="{BB962C8B-B14F-4D97-AF65-F5344CB8AC3E}">
        <p14:creationId xmlns:p14="http://schemas.microsoft.com/office/powerpoint/2010/main" val="31575967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latin typeface="+mn-lt"/>
                <a:ea typeface="+mn-ea"/>
                <a:cs typeface="+mn-ea"/>
                <a:sym typeface="+mn-lt"/>
              </a:rPr>
              <a:t>Basic Principles </a:t>
            </a:r>
            <a:r>
              <a:rPr lang="en-US" altLang="zh-CN" dirty="0" smtClean="0">
                <a:latin typeface="+mn-lt"/>
                <a:ea typeface="+mn-ea"/>
                <a:cs typeface="+mn-ea"/>
                <a:sym typeface="+mn-lt"/>
              </a:rPr>
              <a:t>(3)</a:t>
            </a:r>
          </a:p>
        </p:txBody>
      </p:sp>
      <p:sp>
        <p:nvSpPr>
          <p:cNvPr id="46" name="文本占位符 45"/>
          <p:cNvSpPr>
            <a:spLocks noGrp="1"/>
          </p:cNvSpPr>
          <p:nvPr>
            <p:ph type="body" sz="quarter" idx="10"/>
          </p:nvPr>
        </p:nvSpPr>
        <p:spPr>
          <a:xfrm>
            <a:off x="455612" y="1052514"/>
            <a:ext cx="6729514" cy="4875042"/>
          </a:xfrm>
        </p:spPr>
        <p:txBody>
          <a:bodyPr/>
          <a:lstStyle/>
          <a:p>
            <a:pPr>
              <a:lnSpc>
                <a:spcPct val="130000"/>
              </a:lnSpc>
            </a:pPr>
            <a:r>
              <a:rPr lang="en-US" altLang="zh-CN" sz="1800" dirty="0">
                <a:latin typeface="+mn-lt"/>
                <a:ea typeface="+mn-ea"/>
                <a:cs typeface="+mn-ea"/>
                <a:sym typeface="+mn-lt"/>
              </a:rPr>
              <a:t>Direct expansion water</a:t>
            </a:r>
            <a:r>
              <a:rPr lang="en-US" altLang="zh-CN" sz="1800" dirty="0" smtClean="0">
                <a:latin typeface="+mn-lt"/>
                <a:ea typeface="+mn-ea"/>
                <a:cs typeface="+mn-ea"/>
                <a:sym typeface="+mn-lt"/>
              </a:rPr>
              <a:t>-cooled</a:t>
            </a:r>
          </a:p>
          <a:p>
            <a:pPr lvl="1">
              <a:lnSpc>
                <a:spcPct val="130000"/>
              </a:lnSpc>
            </a:pPr>
            <a:r>
              <a:rPr lang="en-US" altLang="zh-CN" sz="1600" dirty="0" smtClean="0">
                <a:latin typeface="+mn-lt"/>
                <a:ea typeface="+mn-ea"/>
                <a:cs typeface="+mn-ea"/>
                <a:sym typeface="+mn-lt"/>
              </a:rPr>
              <a:t>Device</a:t>
            </a:r>
            <a:r>
              <a:rPr lang="zh-CN" altLang="zh-CN" sz="1600" dirty="0" smtClean="0">
                <a:latin typeface="+mn-lt"/>
                <a:ea typeface="+mn-ea"/>
                <a:cs typeface="+mn-ea"/>
                <a:sym typeface="+mn-lt"/>
              </a:rPr>
              <a:t> </a:t>
            </a:r>
            <a:r>
              <a:rPr lang="zh-CN" altLang="zh-CN" sz="1600" dirty="0">
                <a:latin typeface="+mn-lt"/>
                <a:ea typeface="+mn-ea"/>
                <a:cs typeface="+mn-ea"/>
                <a:sym typeface="+mn-lt"/>
              </a:rPr>
              <a:t>refrigerant: refrigerants such as R410A, R407c, and R22</a:t>
            </a:r>
            <a:r>
              <a:rPr lang="en-US" altLang="zh-CN" sz="1600" dirty="0">
                <a:latin typeface="+mn-lt"/>
                <a:ea typeface="+mn-ea"/>
                <a:cs typeface="+mn-ea"/>
                <a:sym typeface="+mn-lt"/>
              </a:rPr>
              <a:t>;</a:t>
            </a:r>
            <a:endParaRPr lang="zh-CN" altLang="zh-CN" sz="1600" dirty="0">
              <a:latin typeface="+mn-lt"/>
              <a:ea typeface="+mn-ea"/>
              <a:cs typeface="+mn-ea"/>
              <a:sym typeface="+mn-lt"/>
            </a:endParaRPr>
          </a:p>
          <a:p>
            <a:pPr lvl="1">
              <a:lnSpc>
                <a:spcPct val="130000"/>
              </a:lnSpc>
            </a:pPr>
            <a:r>
              <a:rPr lang="zh-CN" altLang="zh-CN" sz="1600" dirty="0">
                <a:latin typeface="+mn-lt"/>
                <a:ea typeface="+mn-ea"/>
                <a:cs typeface="+mn-ea"/>
                <a:sym typeface="+mn-lt"/>
              </a:rPr>
              <a:t>Application scenarios: areas with abundant water sources</a:t>
            </a:r>
            <a:r>
              <a:rPr lang="en-US" altLang="zh-CN" sz="1600" dirty="0">
                <a:latin typeface="+mn-lt"/>
                <a:ea typeface="+mn-ea"/>
                <a:cs typeface="+mn-ea"/>
                <a:sym typeface="+mn-lt"/>
              </a:rPr>
              <a:t>;</a:t>
            </a:r>
            <a:endParaRPr lang="zh-CN" altLang="zh-CN" sz="1600" dirty="0">
              <a:latin typeface="+mn-lt"/>
              <a:ea typeface="+mn-ea"/>
              <a:cs typeface="+mn-ea"/>
              <a:sym typeface="+mn-lt"/>
            </a:endParaRPr>
          </a:p>
          <a:p>
            <a:pPr lvl="1">
              <a:lnSpc>
                <a:spcPct val="130000"/>
              </a:lnSpc>
            </a:pPr>
            <a:r>
              <a:rPr lang="zh-CN" altLang="zh-CN" sz="1600" dirty="0">
                <a:latin typeface="+mn-lt"/>
                <a:ea typeface="+mn-ea"/>
                <a:cs typeface="+mn-ea"/>
                <a:sym typeface="+mn-lt"/>
              </a:rPr>
              <a:t>Characteristics:</a:t>
            </a:r>
          </a:p>
          <a:p>
            <a:pPr lvl="2">
              <a:lnSpc>
                <a:spcPct val="130000"/>
              </a:lnSpc>
            </a:pPr>
            <a:r>
              <a:rPr lang="zh-CN" altLang="zh-CN" sz="1600" dirty="0">
                <a:latin typeface="+mn-lt"/>
                <a:ea typeface="+mn-ea"/>
                <a:cs typeface="+mn-ea"/>
                <a:sym typeface="+mn-lt"/>
              </a:rPr>
              <a:t>Convenient and quick installation</a:t>
            </a:r>
            <a:r>
              <a:rPr lang="en-US" altLang="zh-CN" sz="1600" dirty="0">
                <a:latin typeface="+mn-lt"/>
                <a:ea typeface="+mn-ea"/>
                <a:cs typeface="+mn-ea"/>
                <a:sym typeface="+mn-lt"/>
              </a:rPr>
              <a:t>;</a:t>
            </a:r>
            <a:r>
              <a:rPr lang="zh-CN" altLang="zh-CN" sz="1600" dirty="0">
                <a:latin typeface="+mn-lt"/>
                <a:ea typeface="+mn-ea"/>
                <a:cs typeface="+mn-ea"/>
                <a:sym typeface="+mn-lt"/>
              </a:rPr>
              <a:t> (because refrigerants have been filled in factories)</a:t>
            </a:r>
            <a:r>
              <a:rPr lang="en-US" altLang="zh-CN" sz="1600" dirty="0">
                <a:latin typeface="+mn-lt"/>
                <a:ea typeface="+mn-ea"/>
                <a:cs typeface="+mn-ea"/>
                <a:sym typeface="+mn-lt"/>
              </a:rPr>
              <a:t>;</a:t>
            </a:r>
            <a:endParaRPr lang="zh-CN" altLang="zh-CN" sz="1600" dirty="0">
              <a:latin typeface="+mn-lt"/>
              <a:ea typeface="+mn-ea"/>
              <a:cs typeface="+mn-ea"/>
              <a:sym typeface="+mn-lt"/>
            </a:endParaRPr>
          </a:p>
          <a:p>
            <a:pPr lvl="2">
              <a:lnSpc>
                <a:spcPct val="130000"/>
              </a:lnSpc>
            </a:pPr>
            <a:r>
              <a:rPr lang="en-US" altLang="zh-CN" sz="1600" dirty="0">
                <a:latin typeface="+mn-lt"/>
                <a:ea typeface="+mn-ea"/>
                <a:cs typeface="+mn-ea"/>
                <a:sym typeface="+mn-lt"/>
              </a:rPr>
              <a:t>Supporting long-distance</a:t>
            </a:r>
            <a:r>
              <a:rPr lang="zh-CN" altLang="zh-CN" sz="1600" dirty="0">
                <a:latin typeface="+mn-lt"/>
                <a:ea typeface="+mn-ea"/>
                <a:cs typeface="+mn-ea"/>
                <a:sym typeface="+mn-lt"/>
              </a:rPr>
              <a:t> installation</a:t>
            </a:r>
            <a:r>
              <a:rPr lang="en-US" altLang="zh-CN" sz="1600" dirty="0">
                <a:latin typeface="+mn-lt"/>
                <a:ea typeface="+mn-ea"/>
                <a:cs typeface="+mn-ea"/>
                <a:sym typeface="+mn-lt"/>
              </a:rPr>
              <a:t>;</a:t>
            </a:r>
            <a:endParaRPr lang="zh-CN" altLang="zh-CN" sz="1600" dirty="0">
              <a:latin typeface="+mn-lt"/>
              <a:ea typeface="+mn-ea"/>
              <a:cs typeface="+mn-ea"/>
              <a:sym typeface="+mn-lt"/>
            </a:endParaRPr>
          </a:p>
          <a:p>
            <a:pPr lvl="2">
              <a:lnSpc>
                <a:spcPct val="130000"/>
              </a:lnSpc>
            </a:pPr>
            <a:r>
              <a:rPr lang="zh-CN" altLang="zh-CN" sz="1600" dirty="0">
                <a:latin typeface="+mn-lt"/>
                <a:ea typeface="+mn-ea"/>
                <a:cs typeface="+mn-ea"/>
                <a:sym typeface="+mn-lt"/>
              </a:rPr>
              <a:t>A mixed solution of water and ethylene glycol generally required</a:t>
            </a:r>
            <a:r>
              <a:rPr lang="en-US" altLang="zh-CN" sz="1600" dirty="0">
                <a:latin typeface="+mn-lt"/>
                <a:ea typeface="+mn-ea"/>
                <a:cs typeface="+mn-ea"/>
                <a:sym typeface="+mn-lt"/>
              </a:rPr>
              <a:t>;</a:t>
            </a:r>
            <a:endParaRPr lang="zh-CN" altLang="zh-CN" sz="1600" dirty="0">
              <a:latin typeface="+mn-lt"/>
              <a:ea typeface="+mn-ea"/>
              <a:cs typeface="+mn-ea"/>
              <a:sym typeface="+mn-lt"/>
            </a:endParaRPr>
          </a:p>
          <a:p>
            <a:pPr lvl="2">
              <a:lnSpc>
                <a:spcPct val="130000"/>
              </a:lnSpc>
            </a:pPr>
            <a:r>
              <a:rPr lang="zh-CN" altLang="zh-CN" sz="1600" dirty="0">
                <a:latin typeface="+mn-lt"/>
                <a:ea typeface="+mn-ea"/>
                <a:cs typeface="+mn-ea"/>
                <a:sym typeface="+mn-lt"/>
              </a:rPr>
              <a:t>More suitable for large-scale systems with a cooling tower</a:t>
            </a:r>
            <a:r>
              <a:rPr lang="en-US" altLang="zh-CN" sz="1600" dirty="0">
                <a:latin typeface="+mn-lt"/>
                <a:ea typeface="+mn-ea"/>
                <a:cs typeface="+mn-ea"/>
                <a:sym typeface="+mn-lt"/>
              </a:rPr>
              <a:t>.</a:t>
            </a:r>
            <a:endParaRPr lang="zh-CN" altLang="zh-CN" sz="1600" dirty="0">
              <a:latin typeface="+mn-lt"/>
              <a:ea typeface="+mn-ea"/>
              <a:cs typeface="+mn-ea"/>
              <a:sym typeface="+mn-lt"/>
            </a:endParaRPr>
          </a:p>
        </p:txBody>
      </p:sp>
      <p:pic>
        <p:nvPicPr>
          <p:cNvPr id="10" name="Picture 1"/>
          <p:cNvPicPr>
            <a:picLocks noChangeAspect="1" noChangeArrowheads="1"/>
          </p:cNvPicPr>
          <p:nvPr/>
        </p:nvPicPr>
        <p:blipFill>
          <a:blip r:embed="rId3" cstate="print"/>
          <a:srcRect/>
          <a:stretch>
            <a:fillRect/>
          </a:stretch>
        </p:blipFill>
        <p:spPr bwMode="auto">
          <a:xfrm>
            <a:off x="8111058" y="3373043"/>
            <a:ext cx="2365661" cy="2595563"/>
          </a:xfrm>
          <a:prstGeom prst="rect">
            <a:avLst/>
          </a:prstGeom>
          <a:noFill/>
          <a:ln w="9525">
            <a:noFill/>
            <a:miter lim="800000"/>
            <a:headEnd/>
            <a:tailEnd/>
          </a:ln>
        </p:spPr>
      </p:pic>
      <p:grpSp>
        <p:nvGrpSpPr>
          <p:cNvPr id="11" name="组合 8"/>
          <p:cNvGrpSpPr>
            <a:grpSpLocks/>
          </p:cNvGrpSpPr>
          <p:nvPr/>
        </p:nvGrpSpPr>
        <p:grpSpPr bwMode="auto">
          <a:xfrm>
            <a:off x="7730564" y="1269606"/>
            <a:ext cx="3888432" cy="2022475"/>
            <a:chOff x="6570148" y="1392921"/>
            <a:chExt cx="3348293" cy="1999129"/>
          </a:xfrm>
        </p:grpSpPr>
        <p:cxnSp>
          <p:nvCxnSpPr>
            <p:cNvPr id="12" name="直接连接符 9"/>
            <p:cNvCxnSpPr>
              <a:cxnSpLocks noChangeShapeType="1"/>
            </p:cNvCxnSpPr>
            <p:nvPr/>
          </p:nvCxnSpPr>
          <p:spPr bwMode="auto">
            <a:xfrm>
              <a:off x="7400469" y="1809118"/>
              <a:ext cx="992441" cy="0"/>
            </a:xfrm>
            <a:prstGeom prst="line">
              <a:avLst/>
            </a:prstGeom>
            <a:noFill/>
            <a:ln w="19050" algn="ctr">
              <a:solidFill>
                <a:srgbClr val="0000FF"/>
              </a:solidFill>
              <a:round/>
              <a:headEnd/>
              <a:tailEnd/>
            </a:ln>
          </p:spPr>
        </p:cxnSp>
        <p:cxnSp>
          <p:nvCxnSpPr>
            <p:cNvPr id="13" name="直接连接符 10"/>
            <p:cNvCxnSpPr>
              <a:cxnSpLocks noChangeShapeType="1"/>
            </p:cNvCxnSpPr>
            <p:nvPr/>
          </p:nvCxnSpPr>
          <p:spPr bwMode="auto">
            <a:xfrm>
              <a:off x="7405532" y="1809118"/>
              <a:ext cx="0" cy="358362"/>
            </a:xfrm>
            <a:prstGeom prst="line">
              <a:avLst/>
            </a:prstGeom>
            <a:noFill/>
            <a:ln w="19050" algn="ctr">
              <a:solidFill>
                <a:srgbClr val="0000FF"/>
              </a:solidFill>
              <a:round/>
              <a:headEnd/>
              <a:tailEnd/>
            </a:ln>
          </p:spPr>
        </p:cxnSp>
        <p:cxnSp>
          <p:nvCxnSpPr>
            <p:cNvPr id="14" name="直接连接符 11"/>
            <p:cNvCxnSpPr>
              <a:cxnSpLocks noChangeShapeType="1"/>
            </p:cNvCxnSpPr>
            <p:nvPr/>
          </p:nvCxnSpPr>
          <p:spPr bwMode="auto">
            <a:xfrm flipH="1">
              <a:off x="7344771" y="2162361"/>
              <a:ext cx="60762" cy="61434"/>
            </a:xfrm>
            <a:prstGeom prst="line">
              <a:avLst/>
            </a:prstGeom>
            <a:noFill/>
            <a:ln w="19050" algn="ctr">
              <a:solidFill>
                <a:srgbClr val="0000FF"/>
              </a:solidFill>
              <a:round/>
              <a:headEnd/>
              <a:tailEnd/>
            </a:ln>
          </p:spPr>
        </p:cxnSp>
        <p:cxnSp>
          <p:nvCxnSpPr>
            <p:cNvPr id="15" name="直接连接符 12"/>
            <p:cNvCxnSpPr>
              <a:cxnSpLocks noChangeShapeType="1"/>
            </p:cNvCxnSpPr>
            <p:nvPr/>
          </p:nvCxnSpPr>
          <p:spPr bwMode="auto">
            <a:xfrm flipH="1">
              <a:off x="7359961" y="2310825"/>
              <a:ext cx="60762" cy="61434"/>
            </a:xfrm>
            <a:prstGeom prst="line">
              <a:avLst/>
            </a:prstGeom>
            <a:noFill/>
            <a:ln w="19050" algn="ctr">
              <a:solidFill>
                <a:srgbClr val="0000FF"/>
              </a:solidFill>
              <a:round/>
              <a:headEnd/>
              <a:tailEnd/>
            </a:ln>
          </p:spPr>
        </p:cxnSp>
        <p:cxnSp>
          <p:nvCxnSpPr>
            <p:cNvPr id="16" name="直接连接符 13"/>
            <p:cNvCxnSpPr>
              <a:cxnSpLocks noChangeShapeType="1"/>
            </p:cNvCxnSpPr>
            <p:nvPr/>
          </p:nvCxnSpPr>
          <p:spPr bwMode="auto">
            <a:xfrm flipH="1">
              <a:off x="7365024" y="2459290"/>
              <a:ext cx="60762" cy="61434"/>
            </a:xfrm>
            <a:prstGeom prst="line">
              <a:avLst/>
            </a:prstGeom>
            <a:noFill/>
            <a:ln w="19050" algn="ctr">
              <a:solidFill>
                <a:srgbClr val="0000FF"/>
              </a:solidFill>
              <a:round/>
              <a:headEnd/>
              <a:tailEnd/>
            </a:ln>
          </p:spPr>
        </p:cxnSp>
        <p:cxnSp>
          <p:nvCxnSpPr>
            <p:cNvPr id="17" name="直接连接符 14"/>
            <p:cNvCxnSpPr>
              <a:cxnSpLocks noChangeShapeType="1"/>
            </p:cNvCxnSpPr>
            <p:nvPr/>
          </p:nvCxnSpPr>
          <p:spPr bwMode="auto">
            <a:xfrm flipH="1">
              <a:off x="7359960" y="2602634"/>
              <a:ext cx="60762" cy="61434"/>
            </a:xfrm>
            <a:prstGeom prst="line">
              <a:avLst/>
            </a:prstGeom>
            <a:noFill/>
            <a:ln w="19050" algn="ctr">
              <a:solidFill>
                <a:srgbClr val="0000FF"/>
              </a:solidFill>
              <a:round/>
              <a:headEnd/>
              <a:tailEnd/>
            </a:ln>
          </p:spPr>
        </p:cxnSp>
        <p:cxnSp>
          <p:nvCxnSpPr>
            <p:cNvPr id="18" name="直接连接符 15"/>
            <p:cNvCxnSpPr>
              <a:cxnSpLocks noChangeShapeType="1"/>
            </p:cNvCxnSpPr>
            <p:nvPr/>
          </p:nvCxnSpPr>
          <p:spPr bwMode="auto">
            <a:xfrm flipH="1" flipV="1">
              <a:off x="7344771" y="2228914"/>
              <a:ext cx="65825" cy="76792"/>
            </a:xfrm>
            <a:prstGeom prst="line">
              <a:avLst/>
            </a:prstGeom>
            <a:noFill/>
            <a:ln w="19050" algn="ctr">
              <a:solidFill>
                <a:srgbClr val="0000FF"/>
              </a:solidFill>
              <a:round/>
              <a:headEnd/>
              <a:tailEnd/>
            </a:ln>
          </p:spPr>
        </p:cxnSp>
        <p:cxnSp>
          <p:nvCxnSpPr>
            <p:cNvPr id="19" name="直接连接符 16"/>
            <p:cNvCxnSpPr>
              <a:cxnSpLocks noChangeShapeType="1"/>
            </p:cNvCxnSpPr>
            <p:nvPr/>
          </p:nvCxnSpPr>
          <p:spPr bwMode="auto">
            <a:xfrm flipH="1" flipV="1">
              <a:off x="7354897" y="2382498"/>
              <a:ext cx="65825" cy="76792"/>
            </a:xfrm>
            <a:prstGeom prst="line">
              <a:avLst/>
            </a:prstGeom>
            <a:noFill/>
            <a:ln w="19050" algn="ctr">
              <a:solidFill>
                <a:srgbClr val="0000FF"/>
              </a:solidFill>
              <a:round/>
              <a:headEnd/>
              <a:tailEnd/>
            </a:ln>
          </p:spPr>
        </p:cxnSp>
        <p:cxnSp>
          <p:nvCxnSpPr>
            <p:cNvPr id="20" name="直接连接符 17"/>
            <p:cNvCxnSpPr>
              <a:cxnSpLocks noChangeShapeType="1"/>
            </p:cNvCxnSpPr>
            <p:nvPr/>
          </p:nvCxnSpPr>
          <p:spPr bwMode="auto">
            <a:xfrm flipH="1" flipV="1">
              <a:off x="7359961" y="2530963"/>
              <a:ext cx="65825" cy="76792"/>
            </a:xfrm>
            <a:prstGeom prst="line">
              <a:avLst/>
            </a:prstGeom>
            <a:noFill/>
            <a:ln w="19050" algn="ctr">
              <a:solidFill>
                <a:srgbClr val="0000FF"/>
              </a:solidFill>
              <a:round/>
              <a:headEnd/>
              <a:tailEnd/>
            </a:ln>
          </p:spPr>
        </p:cxnSp>
        <p:cxnSp>
          <p:nvCxnSpPr>
            <p:cNvPr id="21" name="直接连接符 18"/>
            <p:cNvCxnSpPr>
              <a:cxnSpLocks noChangeShapeType="1"/>
            </p:cNvCxnSpPr>
            <p:nvPr/>
          </p:nvCxnSpPr>
          <p:spPr bwMode="auto">
            <a:xfrm flipH="1" flipV="1">
              <a:off x="7354897" y="2658951"/>
              <a:ext cx="50635" cy="71670"/>
            </a:xfrm>
            <a:prstGeom prst="line">
              <a:avLst/>
            </a:prstGeom>
            <a:noFill/>
            <a:ln w="19050" algn="ctr">
              <a:solidFill>
                <a:srgbClr val="0000FF"/>
              </a:solidFill>
              <a:round/>
              <a:headEnd/>
              <a:tailEnd/>
            </a:ln>
          </p:spPr>
        </p:cxnSp>
        <p:cxnSp>
          <p:nvCxnSpPr>
            <p:cNvPr id="22" name="直接连接符 19"/>
            <p:cNvCxnSpPr>
              <a:cxnSpLocks noChangeShapeType="1"/>
            </p:cNvCxnSpPr>
            <p:nvPr/>
          </p:nvCxnSpPr>
          <p:spPr bwMode="auto">
            <a:xfrm>
              <a:off x="7411440" y="2721236"/>
              <a:ext cx="0" cy="358362"/>
            </a:xfrm>
            <a:prstGeom prst="line">
              <a:avLst/>
            </a:prstGeom>
            <a:noFill/>
            <a:ln w="19050" algn="ctr">
              <a:solidFill>
                <a:srgbClr val="0000FF"/>
              </a:solidFill>
              <a:round/>
              <a:headEnd/>
              <a:tailEnd/>
            </a:ln>
          </p:spPr>
        </p:cxnSp>
        <p:cxnSp>
          <p:nvCxnSpPr>
            <p:cNvPr id="23" name="直接连接符 20"/>
            <p:cNvCxnSpPr>
              <a:cxnSpLocks noChangeShapeType="1"/>
            </p:cNvCxnSpPr>
            <p:nvPr/>
          </p:nvCxnSpPr>
          <p:spPr bwMode="auto">
            <a:xfrm>
              <a:off x="7830864" y="1768163"/>
              <a:ext cx="151904" cy="97270"/>
            </a:xfrm>
            <a:prstGeom prst="line">
              <a:avLst/>
            </a:prstGeom>
            <a:noFill/>
            <a:ln w="19050" algn="ctr">
              <a:solidFill>
                <a:srgbClr val="0000FF"/>
              </a:solidFill>
              <a:round/>
              <a:headEnd/>
              <a:tailEnd/>
            </a:ln>
          </p:spPr>
        </p:cxnSp>
        <p:cxnSp>
          <p:nvCxnSpPr>
            <p:cNvPr id="24" name="直接连接符 21"/>
            <p:cNvCxnSpPr>
              <a:cxnSpLocks noChangeShapeType="1"/>
            </p:cNvCxnSpPr>
            <p:nvPr/>
          </p:nvCxnSpPr>
          <p:spPr bwMode="auto">
            <a:xfrm flipH="1" flipV="1">
              <a:off x="7982768" y="1763043"/>
              <a:ext cx="5063" cy="102389"/>
            </a:xfrm>
            <a:prstGeom prst="line">
              <a:avLst/>
            </a:prstGeom>
            <a:noFill/>
            <a:ln w="19050" algn="ctr">
              <a:solidFill>
                <a:srgbClr val="0000FF"/>
              </a:solidFill>
              <a:round/>
              <a:headEnd/>
              <a:tailEnd/>
            </a:ln>
          </p:spPr>
        </p:cxnSp>
        <p:cxnSp>
          <p:nvCxnSpPr>
            <p:cNvPr id="25" name="直接连接符 22"/>
            <p:cNvCxnSpPr>
              <a:cxnSpLocks noChangeShapeType="1"/>
            </p:cNvCxnSpPr>
            <p:nvPr/>
          </p:nvCxnSpPr>
          <p:spPr bwMode="auto">
            <a:xfrm flipH="1">
              <a:off x="7825801" y="1757923"/>
              <a:ext cx="167094" cy="107509"/>
            </a:xfrm>
            <a:prstGeom prst="line">
              <a:avLst/>
            </a:prstGeom>
            <a:noFill/>
            <a:ln w="19050" algn="ctr">
              <a:solidFill>
                <a:srgbClr val="0000FF"/>
              </a:solidFill>
              <a:round/>
              <a:headEnd/>
              <a:tailEnd/>
            </a:ln>
          </p:spPr>
        </p:cxnSp>
        <p:cxnSp>
          <p:nvCxnSpPr>
            <p:cNvPr id="26" name="直接连接符 23"/>
            <p:cNvCxnSpPr>
              <a:cxnSpLocks noChangeShapeType="1"/>
            </p:cNvCxnSpPr>
            <p:nvPr/>
          </p:nvCxnSpPr>
          <p:spPr bwMode="auto">
            <a:xfrm flipV="1">
              <a:off x="7820737" y="1752804"/>
              <a:ext cx="10127" cy="107509"/>
            </a:xfrm>
            <a:prstGeom prst="line">
              <a:avLst/>
            </a:prstGeom>
            <a:noFill/>
            <a:ln w="19050" algn="ctr">
              <a:solidFill>
                <a:srgbClr val="0000FF"/>
              </a:solidFill>
              <a:round/>
              <a:headEnd/>
              <a:tailEnd/>
            </a:ln>
          </p:spPr>
        </p:cxnSp>
        <p:cxnSp>
          <p:nvCxnSpPr>
            <p:cNvPr id="27" name="直接连接符 24"/>
            <p:cNvCxnSpPr>
              <a:cxnSpLocks noChangeShapeType="1"/>
            </p:cNvCxnSpPr>
            <p:nvPr/>
          </p:nvCxnSpPr>
          <p:spPr bwMode="auto">
            <a:xfrm>
              <a:off x="8388690" y="1809971"/>
              <a:ext cx="0" cy="1044856"/>
            </a:xfrm>
            <a:prstGeom prst="line">
              <a:avLst/>
            </a:prstGeom>
            <a:noFill/>
            <a:ln w="19050" algn="ctr">
              <a:solidFill>
                <a:srgbClr val="0000FF"/>
              </a:solidFill>
              <a:round/>
              <a:headEnd/>
              <a:tailEnd/>
            </a:ln>
          </p:spPr>
        </p:cxnSp>
        <p:cxnSp>
          <p:nvCxnSpPr>
            <p:cNvPr id="28" name="直接连接符 25"/>
            <p:cNvCxnSpPr>
              <a:cxnSpLocks noChangeShapeType="1"/>
            </p:cNvCxnSpPr>
            <p:nvPr/>
          </p:nvCxnSpPr>
          <p:spPr bwMode="auto">
            <a:xfrm>
              <a:off x="8388607" y="2722089"/>
              <a:ext cx="0" cy="358362"/>
            </a:xfrm>
            <a:prstGeom prst="line">
              <a:avLst/>
            </a:prstGeom>
            <a:noFill/>
            <a:ln w="19050" algn="ctr">
              <a:solidFill>
                <a:srgbClr val="0000FF"/>
              </a:solidFill>
              <a:round/>
              <a:headEnd/>
              <a:tailEnd/>
            </a:ln>
          </p:spPr>
        </p:cxnSp>
        <p:cxnSp>
          <p:nvCxnSpPr>
            <p:cNvPr id="29" name="直接箭头连接符 26"/>
            <p:cNvCxnSpPr>
              <a:cxnSpLocks noChangeShapeType="1"/>
            </p:cNvCxnSpPr>
            <p:nvPr/>
          </p:nvCxnSpPr>
          <p:spPr bwMode="auto">
            <a:xfrm>
              <a:off x="7446884" y="3079599"/>
              <a:ext cx="201695" cy="0"/>
            </a:xfrm>
            <a:prstGeom prst="straightConnector1">
              <a:avLst/>
            </a:prstGeom>
            <a:noFill/>
            <a:ln w="19050" algn="ctr">
              <a:solidFill>
                <a:srgbClr val="0000FF"/>
              </a:solidFill>
              <a:round/>
              <a:headEnd/>
              <a:tailEnd type="triangle" w="med" len="lg"/>
            </a:ln>
          </p:spPr>
        </p:cxnSp>
        <p:cxnSp>
          <p:nvCxnSpPr>
            <p:cNvPr id="30" name="直接连接符 27"/>
            <p:cNvCxnSpPr>
              <a:cxnSpLocks noChangeShapeType="1"/>
            </p:cNvCxnSpPr>
            <p:nvPr/>
          </p:nvCxnSpPr>
          <p:spPr bwMode="auto">
            <a:xfrm>
              <a:off x="7405532" y="3078745"/>
              <a:ext cx="987377" cy="0"/>
            </a:xfrm>
            <a:prstGeom prst="line">
              <a:avLst/>
            </a:prstGeom>
            <a:noFill/>
            <a:ln w="19050" algn="ctr">
              <a:solidFill>
                <a:srgbClr val="0000FF"/>
              </a:solidFill>
              <a:round/>
              <a:headEnd/>
              <a:tailEnd/>
            </a:ln>
          </p:spPr>
        </p:cxnSp>
        <p:sp>
          <p:nvSpPr>
            <p:cNvPr id="31" name="矩形 28"/>
            <p:cNvSpPr>
              <a:spLocks noChangeArrowheads="1"/>
            </p:cNvSpPr>
            <p:nvPr/>
          </p:nvSpPr>
          <p:spPr bwMode="auto">
            <a:xfrm>
              <a:off x="7648579" y="2960526"/>
              <a:ext cx="562890" cy="246361"/>
            </a:xfrm>
            <a:prstGeom prst="rect">
              <a:avLst/>
            </a:prstGeom>
            <a:solidFill>
              <a:schemeClr val="bg1"/>
            </a:solidFill>
            <a:ln w="19050" algn="ctr">
              <a:solidFill>
                <a:schemeClr val="tx1"/>
              </a:solidFill>
              <a:round/>
              <a:headEnd/>
              <a:tailEnd/>
            </a:ln>
          </p:spPr>
          <p:txBody>
            <a:bodyPr lIns="0" rIns="0" anchor="ctr"/>
            <a:lstStyle/>
            <a:p>
              <a:pPr algn="ctr" defTabSz="801688" eaLnBrk="0" fontAlgn="t" hangingPunct="0">
                <a:buSzPct val="100000"/>
              </a:pPr>
              <a:r>
                <a:rPr lang="zh-CN" altLang="zh-CN" sz="1200" dirty="0">
                  <a:solidFill>
                    <a:srgbClr val="000000"/>
                  </a:solidFill>
                  <a:cs typeface="+mn-ea"/>
                  <a:sym typeface="+mn-lt"/>
                </a:rPr>
                <a:t>Compressor</a:t>
              </a:r>
            </a:p>
          </p:txBody>
        </p:sp>
        <p:sp>
          <p:nvSpPr>
            <p:cNvPr id="32" name="矩形 29"/>
            <p:cNvSpPr>
              <a:spLocks noChangeArrowheads="1"/>
            </p:cNvSpPr>
            <p:nvPr/>
          </p:nvSpPr>
          <p:spPr bwMode="auto">
            <a:xfrm>
              <a:off x="8293592" y="2010483"/>
              <a:ext cx="440259" cy="750855"/>
            </a:xfrm>
            <a:prstGeom prst="rect">
              <a:avLst/>
            </a:prstGeom>
            <a:noFill/>
            <a:ln w="19050" algn="ctr">
              <a:solidFill>
                <a:schemeClr val="tx1"/>
              </a:solidFill>
              <a:round/>
              <a:headEnd/>
              <a:tailEnd/>
            </a:ln>
          </p:spPr>
          <p:txBody>
            <a:bodyPr/>
            <a:lstStyle/>
            <a:p>
              <a:pPr algn="ctr" defTabSz="801688"/>
              <a:endParaRPr lang="zh-CN" altLang="en-US" sz="1200">
                <a:solidFill>
                  <a:srgbClr val="009999"/>
                </a:solidFill>
                <a:cs typeface="+mn-ea"/>
                <a:sym typeface="+mn-lt"/>
              </a:endParaRPr>
            </a:p>
          </p:txBody>
        </p:sp>
        <p:sp>
          <p:nvSpPr>
            <p:cNvPr id="33" name="TextBox 27"/>
            <p:cNvSpPr txBox="1">
              <a:spLocks noChangeArrowheads="1"/>
            </p:cNvSpPr>
            <p:nvPr/>
          </p:nvSpPr>
          <p:spPr bwMode="auto">
            <a:xfrm rot="10800000">
              <a:off x="7033362" y="1897901"/>
              <a:ext cx="351762" cy="957727"/>
            </a:xfrm>
            <a:prstGeom prst="rect">
              <a:avLst/>
            </a:prstGeom>
            <a:noFill/>
            <a:ln w="9525">
              <a:noFill/>
              <a:miter lim="800000"/>
              <a:headEnd/>
              <a:tailEnd/>
            </a:ln>
          </p:spPr>
          <p:txBody>
            <a:bodyPr vert="eaVert"/>
            <a:lstStyle/>
            <a:p>
              <a:pPr eaLnBrk="0" fontAlgn="t" hangingPunct="0">
                <a:buSzPct val="100000"/>
              </a:pPr>
              <a:r>
                <a:rPr lang="zh-CN" altLang="zh-CN" sz="1200" dirty="0">
                  <a:solidFill>
                    <a:srgbClr val="000000"/>
                  </a:solidFill>
                  <a:cs typeface="+mn-ea"/>
                  <a:sym typeface="+mn-lt"/>
                </a:rPr>
                <a:t>Evaporator</a:t>
              </a:r>
            </a:p>
          </p:txBody>
        </p:sp>
        <p:cxnSp>
          <p:nvCxnSpPr>
            <p:cNvPr id="34" name="直接箭头连接符 31"/>
            <p:cNvCxnSpPr>
              <a:cxnSpLocks noChangeShapeType="1"/>
            </p:cNvCxnSpPr>
            <p:nvPr/>
          </p:nvCxnSpPr>
          <p:spPr bwMode="auto">
            <a:xfrm flipH="1">
              <a:off x="8034248" y="1809972"/>
              <a:ext cx="177221" cy="0"/>
            </a:xfrm>
            <a:prstGeom prst="straightConnector1">
              <a:avLst/>
            </a:prstGeom>
            <a:noFill/>
            <a:ln w="19050" algn="ctr">
              <a:solidFill>
                <a:srgbClr val="0000FF"/>
              </a:solidFill>
              <a:round/>
              <a:headEnd/>
              <a:tailEnd type="triangle" w="med" len="lg"/>
            </a:ln>
          </p:spPr>
        </p:cxnSp>
        <p:cxnSp>
          <p:nvCxnSpPr>
            <p:cNvPr id="35" name="直接箭头连接符 32"/>
            <p:cNvCxnSpPr>
              <a:cxnSpLocks noChangeShapeType="1"/>
            </p:cNvCxnSpPr>
            <p:nvPr/>
          </p:nvCxnSpPr>
          <p:spPr bwMode="auto">
            <a:xfrm flipH="1">
              <a:off x="7568408" y="1809971"/>
              <a:ext cx="177221" cy="0"/>
            </a:xfrm>
            <a:prstGeom prst="straightConnector1">
              <a:avLst/>
            </a:prstGeom>
            <a:noFill/>
            <a:ln w="19050" algn="ctr">
              <a:solidFill>
                <a:srgbClr val="0000FF"/>
              </a:solidFill>
              <a:round/>
              <a:headEnd/>
              <a:tailEnd type="triangle" w="med" len="lg"/>
            </a:ln>
          </p:spPr>
        </p:cxnSp>
        <p:sp>
          <p:nvSpPr>
            <p:cNvPr id="36" name="TextBox 30"/>
            <p:cNvSpPr txBox="1">
              <a:spLocks noChangeArrowheads="1"/>
            </p:cNvSpPr>
            <p:nvPr/>
          </p:nvSpPr>
          <p:spPr bwMode="auto">
            <a:xfrm>
              <a:off x="8419580" y="1947839"/>
              <a:ext cx="351762" cy="946537"/>
            </a:xfrm>
            <a:prstGeom prst="rect">
              <a:avLst/>
            </a:prstGeom>
            <a:noFill/>
            <a:ln w="9525">
              <a:noFill/>
              <a:miter lim="800000"/>
              <a:headEnd/>
              <a:tailEnd/>
            </a:ln>
          </p:spPr>
          <p:txBody>
            <a:bodyPr vert="eaVert"/>
            <a:lstStyle/>
            <a:p>
              <a:pPr algn="ctr" eaLnBrk="0" fontAlgn="t" hangingPunct="0">
                <a:buSzPct val="100000"/>
              </a:pPr>
              <a:r>
                <a:rPr lang="zh-CN" altLang="zh-CN" sz="1200" dirty="0">
                  <a:solidFill>
                    <a:srgbClr val="000000"/>
                  </a:solidFill>
                  <a:cs typeface="+mn-ea"/>
                  <a:sym typeface="+mn-lt"/>
                </a:rPr>
                <a:t>Plate heat exchanger</a:t>
              </a:r>
            </a:p>
          </p:txBody>
        </p:sp>
        <p:cxnSp>
          <p:nvCxnSpPr>
            <p:cNvPr id="37" name="直接箭头连接符 34"/>
            <p:cNvCxnSpPr>
              <a:cxnSpLocks noChangeShapeType="1"/>
            </p:cNvCxnSpPr>
            <p:nvPr/>
          </p:nvCxnSpPr>
          <p:spPr bwMode="auto">
            <a:xfrm>
              <a:off x="8105979" y="3080452"/>
              <a:ext cx="201695" cy="0"/>
            </a:xfrm>
            <a:prstGeom prst="straightConnector1">
              <a:avLst/>
            </a:prstGeom>
            <a:noFill/>
            <a:ln w="19050" algn="ctr">
              <a:solidFill>
                <a:srgbClr val="0000FF"/>
              </a:solidFill>
              <a:round/>
              <a:headEnd/>
              <a:tailEnd type="triangle" w="med" len="lg"/>
            </a:ln>
          </p:spPr>
        </p:cxnSp>
        <p:sp>
          <p:nvSpPr>
            <p:cNvPr id="38" name="TextBox 32"/>
            <p:cNvSpPr txBox="1">
              <a:spLocks noChangeArrowheads="1"/>
            </p:cNvSpPr>
            <p:nvPr/>
          </p:nvSpPr>
          <p:spPr bwMode="auto">
            <a:xfrm>
              <a:off x="7587032" y="1399663"/>
              <a:ext cx="749268" cy="262052"/>
            </a:xfrm>
            <a:prstGeom prst="rect">
              <a:avLst/>
            </a:prstGeom>
            <a:noFill/>
            <a:ln w="9525">
              <a:noFill/>
              <a:miter lim="800000"/>
              <a:headEnd/>
              <a:tailEnd/>
            </a:ln>
          </p:spPr>
          <p:txBody>
            <a:bodyPr/>
            <a:lstStyle/>
            <a:p>
              <a:pPr algn="ctr" eaLnBrk="0" fontAlgn="t" hangingPunct="0">
                <a:buSzPct val="100000"/>
              </a:pPr>
              <a:r>
                <a:rPr lang="zh-CN" altLang="zh-CN" sz="1200" dirty="0">
                  <a:solidFill>
                    <a:srgbClr val="000000"/>
                  </a:solidFill>
                  <a:cs typeface="+mn-ea"/>
                  <a:sym typeface="+mn-lt"/>
                </a:rPr>
                <a:t>Throttling </a:t>
              </a:r>
              <a:r>
                <a:rPr lang="en-US" altLang="zh-CN" sz="1200" dirty="0">
                  <a:solidFill>
                    <a:srgbClr val="000000"/>
                  </a:solidFill>
                  <a:cs typeface="+mn-ea"/>
                  <a:sym typeface="+mn-lt"/>
                </a:rPr>
                <a:t>device</a:t>
              </a:r>
              <a:endParaRPr lang="zh-CN" altLang="zh-CN" sz="1200" dirty="0">
                <a:solidFill>
                  <a:srgbClr val="000000"/>
                </a:solidFill>
                <a:cs typeface="+mn-ea"/>
                <a:sym typeface="+mn-lt"/>
              </a:endParaRPr>
            </a:p>
          </p:txBody>
        </p:sp>
        <p:sp>
          <p:nvSpPr>
            <p:cNvPr id="39" name="矩形 36"/>
            <p:cNvSpPr>
              <a:spLocks noChangeArrowheads="1"/>
            </p:cNvSpPr>
            <p:nvPr/>
          </p:nvSpPr>
          <p:spPr bwMode="auto">
            <a:xfrm>
              <a:off x="7021552" y="2019869"/>
              <a:ext cx="506347" cy="870309"/>
            </a:xfrm>
            <a:prstGeom prst="rect">
              <a:avLst/>
            </a:prstGeom>
            <a:noFill/>
            <a:ln w="19050" algn="ctr">
              <a:solidFill>
                <a:schemeClr val="tx1"/>
              </a:solidFill>
              <a:round/>
              <a:headEnd/>
              <a:tailEnd/>
            </a:ln>
          </p:spPr>
          <p:txBody>
            <a:bodyPr/>
            <a:lstStyle/>
            <a:p>
              <a:pPr algn="ctr" defTabSz="801688"/>
              <a:endParaRPr lang="zh-CN" altLang="en-US" sz="1200">
                <a:solidFill>
                  <a:srgbClr val="009999"/>
                </a:solidFill>
                <a:cs typeface="+mn-ea"/>
                <a:sym typeface="+mn-lt"/>
              </a:endParaRPr>
            </a:p>
          </p:txBody>
        </p:sp>
        <p:grpSp>
          <p:nvGrpSpPr>
            <p:cNvPr id="40" name="组合 176"/>
            <p:cNvGrpSpPr>
              <a:grpSpLocks/>
            </p:cNvGrpSpPr>
            <p:nvPr/>
          </p:nvGrpSpPr>
          <p:grpSpPr bwMode="auto">
            <a:xfrm>
              <a:off x="7575147" y="2186356"/>
              <a:ext cx="149010" cy="515598"/>
              <a:chOff x="4982547" y="3736995"/>
              <a:chExt cx="261257" cy="894099"/>
            </a:xfrm>
          </p:grpSpPr>
          <p:grpSp>
            <p:nvGrpSpPr>
              <p:cNvPr id="72" name="组合 256"/>
              <p:cNvGrpSpPr>
                <a:grpSpLocks/>
              </p:cNvGrpSpPr>
              <p:nvPr/>
            </p:nvGrpSpPr>
            <p:grpSpPr bwMode="auto">
              <a:xfrm>
                <a:off x="4982547" y="3736995"/>
                <a:ext cx="186612" cy="894099"/>
                <a:chOff x="4991878" y="3498980"/>
                <a:chExt cx="283028" cy="1356049"/>
              </a:xfrm>
            </p:grpSpPr>
            <p:sp>
              <p:nvSpPr>
                <p:cNvPr id="74" name="椭圆 72"/>
                <p:cNvSpPr>
                  <a:spLocks noChangeArrowheads="1"/>
                </p:cNvSpPr>
                <p:nvPr/>
              </p:nvSpPr>
              <p:spPr bwMode="auto">
                <a:xfrm>
                  <a:off x="4991878" y="3498980"/>
                  <a:ext cx="270587" cy="671804"/>
                </a:xfrm>
                <a:prstGeom prst="ellipse">
                  <a:avLst/>
                </a:prstGeom>
                <a:solidFill>
                  <a:schemeClr val="bg1"/>
                </a:solid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sp>
              <p:nvSpPr>
                <p:cNvPr id="75" name="椭圆 73"/>
                <p:cNvSpPr>
                  <a:spLocks noChangeArrowheads="1"/>
                </p:cNvSpPr>
                <p:nvPr/>
              </p:nvSpPr>
              <p:spPr bwMode="auto">
                <a:xfrm>
                  <a:off x="5004319" y="4183225"/>
                  <a:ext cx="270587" cy="671804"/>
                </a:xfrm>
                <a:prstGeom prst="ellipse">
                  <a:avLst/>
                </a:prstGeom>
                <a:solidFill>
                  <a:schemeClr val="bg1"/>
                </a:solid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grpSp>
          <p:cxnSp>
            <p:nvCxnSpPr>
              <p:cNvPr id="73" name="直接连接符 71"/>
              <p:cNvCxnSpPr>
                <a:cxnSpLocks noChangeShapeType="1"/>
                <a:stCxn id="75" idx="0"/>
              </p:cNvCxnSpPr>
              <p:nvPr/>
            </p:nvCxnSpPr>
            <p:spPr bwMode="auto">
              <a:xfrm>
                <a:off x="5079955" y="4188146"/>
                <a:ext cx="163849" cy="0"/>
              </a:xfrm>
              <a:prstGeom prst="line">
                <a:avLst/>
              </a:prstGeom>
              <a:noFill/>
              <a:ln w="19050" algn="ctr">
                <a:solidFill>
                  <a:srgbClr val="000000"/>
                </a:solidFill>
                <a:round/>
                <a:headEnd/>
                <a:tailEnd/>
              </a:ln>
            </p:spPr>
          </p:cxnSp>
        </p:grpSp>
        <p:sp>
          <p:nvSpPr>
            <p:cNvPr id="41" name="矩形 38"/>
            <p:cNvSpPr>
              <a:spLocks noChangeArrowheads="1"/>
            </p:cNvSpPr>
            <p:nvPr/>
          </p:nvSpPr>
          <p:spPr bwMode="auto">
            <a:xfrm>
              <a:off x="8805971" y="1394453"/>
              <a:ext cx="1000960" cy="1990844"/>
            </a:xfrm>
            <a:prstGeom prst="rect">
              <a:avLst/>
            </a:prstGeom>
            <a:no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sp>
          <p:nvSpPr>
            <p:cNvPr id="42" name="TextBox 36"/>
            <p:cNvSpPr txBox="1">
              <a:spLocks noChangeArrowheads="1"/>
            </p:cNvSpPr>
            <p:nvPr/>
          </p:nvSpPr>
          <p:spPr bwMode="auto">
            <a:xfrm>
              <a:off x="6842298" y="1424305"/>
              <a:ext cx="781112" cy="262052"/>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Indoor unit</a:t>
              </a:r>
            </a:p>
          </p:txBody>
        </p:sp>
        <p:sp>
          <p:nvSpPr>
            <p:cNvPr id="43" name="TextBox 37"/>
            <p:cNvSpPr txBox="1">
              <a:spLocks noChangeArrowheads="1"/>
            </p:cNvSpPr>
            <p:nvPr/>
          </p:nvSpPr>
          <p:spPr bwMode="auto">
            <a:xfrm>
              <a:off x="8815832" y="1410181"/>
              <a:ext cx="1102609" cy="260483"/>
            </a:xfrm>
            <a:prstGeom prst="rect">
              <a:avLst/>
            </a:prstGeom>
            <a:noFill/>
            <a:ln w="9525">
              <a:noFill/>
              <a:miter lim="800000"/>
              <a:headEnd/>
              <a:tailEnd/>
            </a:ln>
          </p:spPr>
          <p:txBody>
            <a:bodyPr/>
            <a:lstStyle/>
            <a:p>
              <a:pPr eaLnBrk="0" fontAlgn="t" hangingPunct="0">
                <a:buSzPct val="100000"/>
              </a:pPr>
              <a:r>
                <a:rPr lang="zh-CN" altLang="zh-CN" sz="1200">
                  <a:solidFill>
                    <a:srgbClr val="000000"/>
                  </a:solidFill>
                  <a:cs typeface="+mn-ea"/>
                  <a:sym typeface="+mn-lt"/>
                </a:rPr>
                <a:t>Dry cooler</a:t>
              </a:r>
            </a:p>
          </p:txBody>
        </p:sp>
        <p:cxnSp>
          <p:nvCxnSpPr>
            <p:cNvPr id="44" name="直接连接符 41"/>
            <p:cNvCxnSpPr>
              <a:cxnSpLocks noChangeShapeType="1"/>
            </p:cNvCxnSpPr>
            <p:nvPr/>
          </p:nvCxnSpPr>
          <p:spPr bwMode="auto">
            <a:xfrm flipH="1">
              <a:off x="9062754" y="2197535"/>
              <a:ext cx="60762" cy="61434"/>
            </a:xfrm>
            <a:prstGeom prst="line">
              <a:avLst/>
            </a:prstGeom>
            <a:noFill/>
            <a:ln w="19050" algn="ctr">
              <a:solidFill>
                <a:schemeClr val="tx1"/>
              </a:solidFill>
              <a:round/>
              <a:headEnd/>
              <a:tailEnd/>
            </a:ln>
          </p:spPr>
        </p:cxnSp>
        <p:cxnSp>
          <p:nvCxnSpPr>
            <p:cNvPr id="45" name="直接连接符 42"/>
            <p:cNvCxnSpPr>
              <a:cxnSpLocks noChangeShapeType="1"/>
            </p:cNvCxnSpPr>
            <p:nvPr/>
          </p:nvCxnSpPr>
          <p:spPr bwMode="auto">
            <a:xfrm flipH="1">
              <a:off x="9077944" y="2345999"/>
              <a:ext cx="60762" cy="61434"/>
            </a:xfrm>
            <a:prstGeom prst="line">
              <a:avLst/>
            </a:prstGeom>
            <a:noFill/>
            <a:ln w="19050" algn="ctr">
              <a:solidFill>
                <a:schemeClr val="tx1"/>
              </a:solidFill>
              <a:round/>
              <a:headEnd/>
              <a:tailEnd/>
            </a:ln>
          </p:spPr>
        </p:cxnSp>
        <p:cxnSp>
          <p:nvCxnSpPr>
            <p:cNvPr id="47" name="直接连接符 43"/>
            <p:cNvCxnSpPr>
              <a:cxnSpLocks noChangeShapeType="1"/>
            </p:cNvCxnSpPr>
            <p:nvPr/>
          </p:nvCxnSpPr>
          <p:spPr bwMode="auto">
            <a:xfrm flipH="1">
              <a:off x="9083007" y="2494463"/>
              <a:ext cx="60762" cy="61434"/>
            </a:xfrm>
            <a:prstGeom prst="line">
              <a:avLst/>
            </a:prstGeom>
            <a:noFill/>
            <a:ln w="19050" algn="ctr">
              <a:solidFill>
                <a:schemeClr val="tx1"/>
              </a:solidFill>
              <a:round/>
              <a:headEnd/>
              <a:tailEnd/>
            </a:ln>
          </p:spPr>
        </p:cxnSp>
        <p:cxnSp>
          <p:nvCxnSpPr>
            <p:cNvPr id="48" name="直接连接符 44"/>
            <p:cNvCxnSpPr>
              <a:cxnSpLocks noChangeShapeType="1"/>
            </p:cNvCxnSpPr>
            <p:nvPr/>
          </p:nvCxnSpPr>
          <p:spPr bwMode="auto">
            <a:xfrm flipH="1">
              <a:off x="9077943" y="2637808"/>
              <a:ext cx="60762" cy="61434"/>
            </a:xfrm>
            <a:prstGeom prst="line">
              <a:avLst/>
            </a:prstGeom>
            <a:noFill/>
            <a:ln w="19050" algn="ctr">
              <a:solidFill>
                <a:schemeClr val="tx1"/>
              </a:solidFill>
              <a:round/>
              <a:headEnd/>
              <a:tailEnd/>
            </a:ln>
          </p:spPr>
        </p:cxnSp>
        <p:cxnSp>
          <p:nvCxnSpPr>
            <p:cNvPr id="49" name="直接连接符 45"/>
            <p:cNvCxnSpPr>
              <a:cxnSpLocks noChangeShapeType="1"/>
            </p:cNvCxnSpPr>
            <p:nvPr/>
          </p:nvCxnSpPr>
          <p:spPr bwMode="auto">
            <a:xfrm flipH="1" flipV="1">
              <a:off x="9062754" y="2264088"/>
              <a:ext cx="65825" cy="76792"/>
            </a:xfrm>
            <a:prstGeom prst="line">
              <a:avLst/>
            </a:prstGeom>
            <a:noFill/>
            <a:ln w="19050" algn="ctr">
              <a:solidFill>
                <a:schemeClr val="tx1"/>
              </a:solidFill>
              <a:round/>
              <a:headEnd/>
              <a:tailEnd/>
            </a:ln>
          </p:spPr>
        </p:cxnSp>
        <p:cxnSp>
          <p:nvCxnSpPr>
            <p:cNvPr id="50" name="直接连接符 46"/>
            <p:cNvCxnSpPr>
              <a:cxnSpLocks noChangeShapeType="1"/>
            </p:cNvCxnSpPr>
            <p:nvPr/>
          </p:nvCxnSpPr>
          <p:spPr bwMode="auto">
            <a:xfrm flipH="1" flipV="1">
              <a:off x="9072880" y="2417673"/>
              <a:ext cx="65825" cy="76792"/>
            </a:xfrm>
            <a:prstGeom prst="line">
              <a:avLst/>
            </a:prstGeom>
            <a:noFill/>
            <a:ln w="19050" algn="ctr">
              <a:solidFill>
                <a:schemeClr val="tx1"/>
              </a:solidFill>
              <a:round/>
              <a:headEnd/>
              <a:tailEnd/>
            </a:ln>
          </p:spPr>
        </p:cxnSp>
        <p:cxnSp>
          <p:nvCxnSpPr>
            <p:cNvPr id="51" name="直接连接符 47"/>
            <p:cNvCxnSpPr>
              <a:cxnSpLocks noChangeShapeType="1"/>
            </p:cNvCxnSpPr>
            <p:nvPr/>
          </p:nvCxnSpPr>
          <p:spPr bwMode="auto">
            <a:xfrm flipH="1" flipV="1">
              <a:off x="9077943" y="2561018"/>
              <a:ext cx="65825" cy="76792"/>
            </a:xfrm>
            <a:prstGeom prst="line">
              <a:avLst/>
            </a:prstGeom>
            <a:noFill/>
            <a:ln w="19050" algn="ctr">
              <a:solidFill>
                <a:schemeClr val="tx1"/>
              </a:solidFill>
              <a:round/>
              <a:headEnd/>
              <a:tailEnd/>
            </a:ln>
          </p:spPr>
        </p:cxnSp>
        <p:cxnSp>
          <p:nvCxnSpPr>
            <p:cNvPr id="52" name="直接连接符 48"/>
            <p:cNvCxnSpPr>
              <a:cxnSpLocks noChangeShapeType="1"/>
            </p:cNvCxnSpPr>
            <p:nvPr/>
          </p:nvCxnSpPr>
          <p:spPr bwMode="auto">
            <a:xfrm flipH="1" flipV="1">
              <a:off x="9072880" y="2694125"/>
              <a:ext cx="50635" cy="71670"/>
            </a:xfrm>
            <a:prstGeom prst="line">
              <a:avLst/>
            </a:prstGeom>
            <a:noFill/>
            <a:ln w="19050" algn="ctr">
              <a:solidFill>
                <a:schemeClr val="tx1"/>
              </a:solidFill>
              <a:round/>
              <a:headEnd/>
              <a:tailEnd/>
            </a:ln>
          </p:spPr>
        </p:cxnSp>
        <p:sp>
          <p:nvSpPr>
            <p:cNvPr id="53" name="矩形 49"/>
            <p:cNvSpPr>
              <a:spLocks noChangeArrowheads="1"/>
            </p:cNvSpPr>
            <p:nvPr/>
          </p:nvSpPr>
          <p:spPr bwMode="auto">
            <a:xfrm>
              <a:off x="9034408" y="2044804"/>
              <a:ext cx="440259" cy="750855"/>
            </a:xfrm>
            <a:prstGeom prst="rect">
              <a:avLst/>
            </a:prstGeom>
            <a:noFill/>
            <a:ln w="19050" algn="ctr">
              <a:solidFill>
                <a:schemeClr val="tx1"/>
              </a:solidFill>
              <a:round/>
              <a:headEnd/>
              <a:tailEnd/>
            </a:ln>
          </p:spPr>
          <p:txBody>
            <a:bodyPr/>
            <a:lstStyle/>
            <a:p>
              <a:pPr algn="ctr" defTabSz="801688"/>
              <a:endParaRPr lang="zh-CN" altLang="en-US" sz="1200">
                <a:solidFill>
                  <a:srgbClr val="009999"/>
                </a:solidFill>
                <a:cs typeface="+mn-ea"/>
                <a:sym typeface="+mn-lt"/>
              </a:endParaRPr>
            </a:p>
          </p:txBody>
        </p:sp>
        <p:sp>
          <p:nvSpPr>
            <p:cNvPr id="54" name="TextBox 47"/>
            <p:cNvSpPr txBox="1">
              <a:spLocks noChangeArrowheads="1"/>
            </p:cNvSpPr>
            <p:nvPr/>
          </p:nvSpPr>
          <p:spPr bwMode="auto">
            <a:xfrm>
              <a:off x="9174377" y="2066861"/>
              <a:ext cx="389770" cy="665330"/>
            </a:xfrm>
            <a:prstGeom prst="rect">
              <a:avLst/>
            </a:prstGeom>
            <a:noFill/>
            <a:ln w="9525">
              <a:noFill/>
              <a:miter lim="800000"/>
              <a:headEnd/>
              <a:tailEnd/>
            </a:ln>
          </p:spPr>
          <p:txBody>
            <a:bodyPr vert="eaVert"/>
            <a:lstStyle/>
            <a:p>
              <a:pPr algn="ctr" eaLnBrk="0" fontAlgn="t" hangingPunct="0">
                <a:buSzPct val="100000"/>
              </a:pPr>
              <a:r>
                <a:rPr lang="zh-CN" altLang="zh-CN" sz="1200" dirty="0">
                  <a:solidFill>
                    <a:srgbClr val="000000"/>
                  </a:solidFill>
                  <a:cs typeface="+mn-ea"/>
                  <a:sym typeface="+mn-lt"/>
                </a:rPr>
                <a:t>Cooling tower</a:t>
              </a:r>
            </a:p>
          </p:txBody>
        </p:sp>
        <p:grpSp>
          <p:nvGrpSpPr>
            <p:cNvPr id="55" name="组合 232"/>
            <p:cNvGrpSpPr>
              <a:grpSpLocks/>
            </p:cNvGrpSpPr>
            <p:nvPr/>
          </p:nvGrpSpPr>
          <p:grpSpPr bwMode="auto">
            <a:xfrm rot="10800000">
              <a:off x="8903135" y="2190188"/>
              <a:ext cx="106436" cy="515598"/>
              <a:chOff x="4991878" y="3498980"/>
              <a:chExt cx="283028" cy="1356049"/>
            </a:xfrm>
          </p:grpSpPr>
          <p:sp>
            <p:nvSpPr>
              <p:cNvPr id="70" name="椭圆 68"/>
              <p:cNvSpPr>
                <a:spLocks noChangeArrowheads="1"/>
              </p:cNvSpPr>
              <p:nvPr/>
            </p:nvSpPr>
            <p:spPr bwMode="auto">
              <a:xfrm>
                <a:off x="4991878" y="3498980"/>
                <a:ext cx="270587" cy="671804"/>
              </a:xfrm>
              <a:prstGeom prst="ellipse">
                <a:avLst/>
              </a:prstGeom>
              <a:solidFill>
                <a:schemeClr val="bg1"/>
              </a:solid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sp>
            <p:nvSpPr>
              <p:cNvPr id="71" name="椭圆 69"/>
              <p:cNvSpPr>
                <a:spLocks noChangeArrowheads="1"/>
              </p:cNvSpPr>
              <p:nvPr/>
            </p:nvSpPr>
            <p:spPr bwMode="auto">
              <a:xfrm>
                <a:off x="5004319" y="4183225"/>
                <a:ext cx="270587" cy="671804"/>
              </a:xfrm>
              <a:prstGeom prst="ellipse">
                <a:avLst/>
              </a:prstGeom>
              <a:solidFill>
                <a:schemeClr val="bg1"/>
              </a:solid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grpSp>
        <p:cxnSp>
          <p:nvCxnSpPr>
            <p:cNvPr id="56" name="直接连接符 52"/>
            <p:cNvCxnSpPr>
              <a:cxnSpLocks noChangeShapeType="1"/>
              <a:stCxn id="71" idx="0"/>
            </p:cNvCxnSpPr>
            <p:nvPr/>
          </p:nvCxnSpPr>
          <p:spPr bwMode="auto">
            <a:xfrm rot="10800000">
              <a:off x="8860561" y="2445620"/>
              <a:ext cx="93453" cy="0"/>
            </a:xfrm>
            <a:prstGeom prst="line">
              <a:avLst/>
            </a:prstGeom>
            <a:noFill/>
            <a:ln w="19050" algn="ctr">
              <a:solidFill>
                <a:srgbClr val="000000"/>
              </a:solidFill>
              <a:round/>
              <a:headEnd/>
              <a:tailEnd/>
            </a:ln>
          </p:spPr>
        </p:cxnSp>
        <p:sp>
          <p:nvSpPr>
            <p:cNvPr id="57" name="矩形 53"/>
            <p:cNvSpPr>
              <a:spLocks noChangeArrowheads="1"/>
            </p:cNvSpPr>
            <p:nvPr/>
          </p:nvSpPr>
          <p:spPr bwMode="auto">
            <a:xfrm>
              <a:off x="8619050" y="1794912"/>
              <a:ext cx="515176" cy="1284012"/>
            </a:xfrm>
            <a:prstGeom prst="rect">
              <a:avLst/>
            </a:prstGeom>
            <a:noFill/>
            <a:ln w="19050" algn="ctr">
              <a:solidFill>
                <a:srgbClr val="FF0000"/>
              </a:solidFill>
              <a:round/>
              <a:headEnd/>
              <a:tailEnd/>
            </a:ln>
          </p:spPr>
          <p:txBody>
            <a:bodyPr/>
            <a:lstStyle/>
            <a:p>
              <a:pPr algn="ctr" defTabSz="801688"/>
              <a:endParaRPr lang="zh-CN" altLang="en-US" sz="1200">
                <a:solidFill>
                  <a:srgbClr val="009999"/>
                </a:solidFill>
                <a:cs typeface="+mn-ea"/>
                <a:sym typeface="+mn-lt"/>
              </a:endParaRPr>
            </a:p>
          </p:txBody>
        </p:sp>
        <p:sp>
          <p:nvSpPr>
            <p:cNvPr id="58" name="TextBox 51"/>
            <p:cNvSpPr txBox="1">
              <a:spLocks noChangeArrowheads="1"/>
            </p:cNvSpPr>
            <p:nvPr/>
          </p:nvSpPr>
          <p:spPr bwMode="auto">
            <a:xfrm>
              <a:off x="8870647" y="1592695"/>
              <a:ext cx="619010" cy="261610"/>
            </a:xfrm>
            <a:prstGeom prst="rect">
              <a:avLst/>
            </a:prstGeom>
            <a:noFill/>
            <a:ln w="9525">
              <a:noFill/>
              <a:miter lim="800000"/>
              <a:headEnd/>
              <a:tailEnd/>
            </a:ln>
          </p:spPr>
          <p:txBody>
            <a:bodyPr/>
            <a:lstStyle/>
            <a:p>
              <a:pPr eaLnBrk="0" fontAlgn="t" hangingPunct="0">
                <a:buSzPct val="100000"/>
              </a:pPr>
              <a:r>
                <a:rPr lang="zh-CN" altLang="zh-CN" sz="1200" b="1" dirty="0">
                  <a:solidFill>
                    <a:srgbClr val="000000"/>
                  </a:solidFill>
                  <a:cs typeface="+mn-ea"/>
                  <a:sym typeface="+mn-lt"/>
                </a:rPr>
                <a:t>Water</a:t>
              </a:r>
            </a:p>
          </p:txBody>
        </p:sp>
        <p:cxnSp>
          <p:nvCxnSpPr>
            <p:cNvPr id="59" name="直接箭头连接符 55"/>
            <p:cNvCxnSpPr>
              <a:cxnSpLocks noChangeShapeType="1"/>
            </p:cNvCxnSpPr>
            <p:nvPr/>
          </p:nvCxnSpPr>
          <p:spPr bwMode="auto">
            <a:xfrm flipH="1">
              <a:off x="6799571" y="2200641"/>
              <a:ext cx="152400" cy="0"/>
            </a:xfrm>
            <a:prstGeom prst="straightConnector1">
              <a:avLst/>
            </a:prstGeom>
            <a:noFill/>
            <a:ln w="6350" algn="ctr">
              <a:solidFill>
                <a:srgbClr val="00B050"/>
              </a:solidFill>
              <a:round/>
              <a:headEnd/>
              <a:tailEnd type="arrow" w="med" len="med"/>
            </a:ln>
          </p:spPr>
        </p:cxnSp>
        <p:cxnSp>
          <p:nvCxnSpPr>
            <p:cNvPr id="60" name="直接箭头连接符 57"/>
            <p:cNvCxnSpPr>
              <a:cxnSpLocks noChangeShapeType="1"/>
            </p:cNvCxnSpPr>
            <p:nvPr/>
          </p:nvCxnSpPr>
          <p:spPr bwMode="auto">
            <a:xfrm flipH="1">
              <a:off x="6799571" y="2345421"/>
              <a:ext cx="152400" cy="0"/>
            </a:xfrm>
            <a:prstGeom prst="straightConnector1">
              <a:avLst/>
            </a:prstGeom>
            <a:noFill/>
            <a:ln w="6350" algn="ctr">
              <a:solidFill>
                <a:srgbClr val="00B050"/>
              </a:solidFill>
              <a:round/>
              <a:headEnd/>
              <a:tailEnd type="arrow" w="med" len="med"/>
            </a:ln>
          </p:spPr>
        </p:cxnSp>
        <p:cxnSp>
          <p:nvCxnSpPr>
            <p:cNvPr id="61" name="直接箭头连接符 58"/>
            <p:cNvCxnSpPr>
              <a:cxnSpLocks noChangeShapeType="1"/>
            </p:cNvCxnSpPr>
            <p:nvPr/>
          </p:nvCxnSpPr>
          <p:spPr bwMode="auto">
            <a:xfrm flipH="1">
              <a:off x="6799571" y="2513061"/>
              <a:ext cx="152400" cy="0"/>
            </a:xfrm>
            <a:prstGeom prst="straightConnector1">
              <a:avLst/>
            </a:prstGeom>
            <a:noFill/>
            <a:ln w="6350" algn="ctr">
              <a:solidFill>
                <a:srgbClr val="00B050"/>
              </a:solidFill>
              <a:round/>
              <a:headEnd/>
              <a:tailEnd type="arrow" w="med" len="med"/>
            </a:ln>
          </p:spPr>
        </p:cxnSp>
        <p:cxnSp>
          <p:nvCxnSpPr>
            <p:cNvPr id="62" name="直接箭头连接符 59"/>
            <p:cNvCxnSpPr>
              <a:cxnSpLocks noChangeShapeType="1"/>
            </p:cNvCxnSpPr>
            <p:nvPr/>
          </p:nvCxnSpPr>
          <p:spPr bwMode="auto">
            <a:xfrm flipH="1">
              <a:off x="6799571" y="2680701"/>
              <a:ext cx="152400" cy="0"/>
            </a:xfrm>
            <a:prstGeom prst="straightConnector1">
              <a:avLst/>
            </a:prstGeom>
            <a:noFill/>
            <a:ln w="6350" algn="ctr">
              <a:solidFill>
                <a:srgbClr val="00B050"/>
              </a:solidFill>
              <a:round/>
              <a:headEnd/>
              <a:tailEnd type="arrow" w="med" len="med"/>
            </a:ln>
          </p:spPr>
        </p:cxnSp>
        <p:sp>
          <p:nvSpPr>
            <p:cNvPr id="63" name="TextBox 56"/>
            <p:cNvSpPr txBox="1">
              <a:spLocks noChangeArrowheads="1"/>
            </p:cNvSpPr>
            <p:nvPr/>
          </p:nvSpPr>
          <p:spPr bwMode="auto">
            <a:xfrm>
              <a:off x="6570148" y="1802982"/>
              <a:ext cx="816651" cy="237272"/>
            </a:xfrm>
            <a:prstGeom prst="rect">
              <a:avLst/>
            </a:prstGeom>
            <a:noFill/>
            <a:ln w="9525">
              <a:noFill/>
              <a:miter lim="800000"/>
              <a:headEnd/>
              <a:tailEnd/>
            </a:ln>
          </p:spPr>
          <p:txBody>
            <a:bodyPr/>
            <a:lstStyle/>
            <a:p>
              <a:pPr eaLnBrk="0" fontAlgn="t" hangingPunct="0">
                <a:buSzPct val="100000"/>
              </a:pPr>
              <a:r>
                <a:rPr lang="zh-CN" altLang="zh-CN" sz="1200" b="1" dirty="0">
                  <a:solidFill>
                    <a:srgbClr val="000000"/>
                  </a:solidFill>
                  <a:cs typeface="+mn-ea"/>
                  <a:sym typeface="+mn-lt"/>
                </a:rPr>
                <a:t>Cold air</a:t>
              </a:r>
            </a:p>
          </p:txBody>
        </p:sp>
        <p:cxnSp>
          <p:nvCxnSpPr>
            <p:cNvPr id="64" name="直接箭头连接符 61"/>
            <p:cNvCxnSpPr>
              <a:cxnSpLocks noChangeShapeType="1"/>
            </p:cNvCxnSpPr>
            <p:nvPr/>
          </p:nvCxnSpPr>
          <p:spPr bwMode="auto">
            <a:xfrm>
              <a:off x="9507211" y="2139681"/>
              <a:ext cx="167640" cy="0"/>
            </a:xfrm>
            <a:prstGeom prst="straightConnector1">
              <a:avLst/>
            </a:prstGeom>
            <a:noFill/>
            <a:ln w="6350" algn="ctr">
              <a:solidFill>
                <a:srgbClr val="FF0000"/>
              </a:solidFill>
              <a:round/>
              <a:headEnd/>
              <a:tailEnd type="arrow" w="med" len="med"/>
            </a:ln>
          </p:spPr>
        </p:cxnSp>
        <p:cxnSp>
          <p:nvCxnSpPr>
            <p:cNvPr id="65" name="直接箭头连接符 62"/>
            <p:cNvCxnSpPr>
              <a:cxnSpLocks noChangeShapeType="1"/>
            </p:cNvCxnSpPr>
            <p:nvPr/>
          </p:nvCxnSpPr>
          <p:spPr bwMode="auto">
            <a:xfrm>
              <a:off x="9507211" y="2276841"/>
              <a:ext cx="167640" cy="0"/>
            </a:xfrm>
            <a:prstGeom prst="straightConnector1">
              <a:avLst/>
            </a:prstGeom>
            <a:noFill/>
            <a:ln w="6350" algn="ctr">
              <a:solidFill>
                <a:srgbClr val="FF0000"/>
              </a:solidFill>
              <a:round/>
              <a:headEnd/>
              <a:tailEnd type="arrow" w="med" len="med"/>
            </a:ln>
          </p:spPr>
        </p:cxnSp>
        <p:cxnSp>
          <p:nvCxnSpPr>
            <p:cNvPr id="66" name="直接箭头连接符 63"/>
            <p:cNvCxnSpPr>
              <a:cxnSpLocks noChangeShapeType="1"/>
            </p:cNvCxnSpPr>
            <p:nvPr/>
          </p:nvCxnSpPr>
          <p:spPr bwMode="auto">
            <a:xfrm>
              <a:off x="9507211" y="2436861"/>
              <a:ext cx="167640" cy="0"/>
            </a:xfrm>
            <a:prstGeom prst="straightConnector1">
              <a:avLst/>
            </a:prstGeom>
            <a:noFill/>
            <a:ln w="6350" algn="ctr">
              <a:solidFill>
                <a:srgbClr val="FF0000"/>
              </a:solidFill>
              <a:round/>
              <a:headEnd/>
              <a:tailEnd type="arrow" w="med" len="med"/>
            </a:ln>
          </p:spPr>
        </p:cxnSp>
        <p:cxnSp>
          <p:nvCxnSpPr>
            <p:cNvPr id="67" name="直接箭头连接符 65"/>
            <p:cNvCxnSpPr>
              <a:cxnSpLocks noChangeShapeType="1"/>
            </p:cNvCxnSpPr>
            <p:nvPr/>
          </p:nvCxnSpPr>
          <p:spPr bwMode="auto">
            <a:xfrm>
              <a:off x="9507211" y="2612121"/>
              <a:ext cx="167640" cy="0"/>
            </a:xfrm>
            <a:prstGeom prst="straightConnector1">
              <a:avLst/>
            </a:prstGeom>
            <a:noFill/>
            <a:ln w="6350" algn="ctr">
              <a:solidFill>
                <a:srgbClr val="FF0000"/>
              </a:solidFill>
              <a:round/>
              <a:headEnd/>
              <a:tailEnd type="arrow" w="med" len="med"/>
            </a:ln>
          </p:spPr>
        </p:cxnSp>
        <p:sp>
          <p:nvSpPr>
            <p:cNvPr id="68" name="TextBox 61"/>
            <p:cNvSpPr txBox="1">
              <a:spLocks noChangeArrowheads="1"/>
            </p:cNvSpPr>
            <p:nvPr/>
          </p:nvSpPr>
          <p:spPr bwMode="auto">
            <a:xfrm>
              <a:off x="9239635" y="1696043"/>
              <a:ext cx="635304" cy="272619"/>
            </a:xfrm>
            <a:prstGeom prst="rect">
              <a:avLst/>
            </a:prstGeom>
            <a:noFill/>
            <a:ln w="9525">
              <a:noFill/>
              <a:miter lim="800000"/>
              <a:headEnd/>
              <a:tailEnd/>
            </a:ln>
          </p:spPr>
          <p:txBody>
            <a:bodyPr/>
            <a:lstStyle/>
            <a:p>
              <a:pPr eaLnBrk="0" fontAlgn="t" hangingPunct="0">
                <a:buSzPct val="100000"/>
              </a:pPr>
              <a:r>
                <a:rPr lang="zh-CN" altLang="zh-CN" sz="1200" b="1" dirty="0">
                  <a:solidFill>
                    <a:srgbClr val="000000"/>
                  </a:solidFill>
                  <a:cs typeface="+mn-ea"/>
                  <a:sym typeface="+mn-lt"/>
                </a:rPr>
                <a:t>Hot air</a:t>
              </a:r>
            </a:p>
          </p:txBody>
        </p:sp>
        <p:sp>
          <p:nvSpPr>
            <p:cNvPr id="69" name="矩形标注 67"/>
            <p:cNvSpPr>
              <a:spLocks noChangeArrowheads="1"/>
            </p:cNvSpPr>
            <p:nvPr/>
          </p:nvSpPr>
          <p:spPr bwMode="auto">
            <a:xfrm>
              <a:off x="6601152" y="1392921"/>
              <a:ext cx="3209365" cy="1999129"/>
            </a:xfrm>
            <a:prstGeom prst="wedgeRectCallout">
              <a:avLst>
                <a:gd name="adj1" fmla="val -24384"/>
                <a:gd name="adj2" fmla="val -49435"/>
              </a:avLst>
            </a:prstGeom>
            <a:noFill/>
            <a:ln w="19050" algn="ctr">
              <a:solidFill>
                <a:srgbClr val="000000"/>
              </a:solidFill>
              <a:round/>
              <a:headEnd/>
              <a:tailEnd/>
            </a:ln>
          </p:spPr>
          <p:txBody>
            <a:bodyPr/>
            <a:lstStyle/>
            <a:p>
              <a:pPr algn="ctr" defTabSz="801688"/>
              <a:endParaRPr lang="zh-CN" altLang="en-US" sz="1200">
                <a:solidFill>
                  <a:srgbClr val="009999"/>
                </a:solidFill>
                <a:cs typeface="+mn-ea"/>
                <a:sym typeface="+mn-lt"/>
              </a:endParaRPr>
            </a:p>
          </p:txBody>
        </p:sp>
      </p:grpSp>
      <p:sp>
        <p:nvSpPr>
          <p:cNvPr id="76" name="TextBox 27"/>
          <p:cNvSpPr txBox="1"/>
          <p:nvPr/>
        </p:nvSpPr>
        <p:spPr>
          <a:xfrm rot="16200000">
            <a:off x="10551473" y="3631377"/>
            <a:ext cx="354013" cy="872395"/>
          </a:xfrm>
          <a:prstGeom prst="rect">
            <a:avLst/>
          </a:prstGeom>
        </p:spPr>
        <p:style>
          <a:lnRef idx="2">
            <a:schemeClr val="accent3"/>
          </a:lnRef>
          <a:fillRef idx="1">
            <a:schemeClr val="lt1"/>
          </a:fillRef>
          <a:effectRef idx="0">
            <a:schemeClr val="accent3"/>
          </a:effectRef>
          <a:fontRef idx="minor">
            <a:schemeClr val="dk1"/>
          </a:fontRef>
        </p:style>
        <p:txBody>
          <a:bodyPr vert="eaVert"/>
          <a:lstStyle/>
          <a:p>
            <a:pPr eaLnBrk="0" fontAlgn="t" hangingPunct="0">
              <a:buSzPct val="100000"/>
              <a:defRPr/>
            </a:pPr>
            <a:r>
              <a:rPr lang="zh-CN" altLang="zh-CN" sz="1200" dirty="0">
                <a:solidFill>
                  <a:srgbClr val="000000"/>
                </a:solidFill>
                <a:cs typeface="+mn-ea"/>
                <a:sym typeface="+mn-lt"/>
              </a:rPr>
              <a:t>Evaporator</a:t>
            </a:r>
          </a:p>
        </p:txBody>
      </p:sp>
      <p:sp>
        <p:nvSpPr>
          <p:cNvPr id="77" name="TextBox 32"/>
          <p:cNvSpPr txBox="1">
            <a:spLocks noChangeArrowheads="1"/>
          </p:cNvSpPr>
          <p:nvPr/>
        </p:nvSpPr>
        <p:spPr bwMode="auto">
          <a:xfrm>
            <a:off x="10249420" y="4412855"/>
            <a:ext cx="1425063" cy="291995"/>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Throttling </a:t>
            </a:r>
            <a:r>
              <a:rPr lang="en-US" altLang="zh-CN" sz="1200" dirty="0">
                <a:solidFill>
                  <a:srgbClr val="000000"/>
                </a:solidFill>
                <a:cs typeface="+mn-ea"/>
                <a:sym typeface="+mn-lt"/>
              </a:rPr>
              <a:t>device</a:t>
            </a:r>
            <a:endParaRPr lang="zh-CN" altLang="zh-CN" sz="1200" dirty="0">
              <a:solidFill>
                <a:srgbClr val="000000"/>
              </a:solidFill>
              <a:cs typeface="+mn-ea"/>
              <a:sym typeface="+mn-lt"/>
            </a:endParaRPr>
          </a:p>
        </p:txBody>
      </p:sp>
      <p:sp>
        <p:nvSpPr>
          <p:cNvPr id="78" name="矩形 2"/>
          <p:cNvSpPr>
            <a:spLocks noChangeArrowheads="1"/>
          </p:cNvSpPr>
          <p:nvPr/>
        </p:nvSpPr>
        <p:spPr bwMode="auto">
          <a:xfrm>
            <a:off x="10493329" y="4817667"/>
            <a:ext cx="1125668" cy="261938"/>
          </a:xfrm>
          <a:prstGeom prst="rect">
            <a:avLst/>
          </a:prstGeom>
          <a:noFill/>
          <a:ln w="9525">
            <a:noFill/>
            <a:miter lim="800000"/>
            <a:headEnd/>
            <a:tailEnd/>
          </a:ln>
        </p:spPr>
        <p:txBody>
          <a:bodyPr/>
          <a:lstStyle/>
          <a:p>
            <a:pPr defTabSz="801688" eaLnBrk="0" fontAlgn="t" hangingPunct="0">
              <a:buSzPct val="100000"/>
            </a:pPr>
            <a:r>
              <a:rPr lang="zh-CN" altLang="zh-CN" sz="1200" dirty="0">
                <a:solidFill>
                  <a:srgbClr val="000000"/>
                </a:solidFill>
                <a:cs typeface="+mn-ea"/>
                <a:sym typeface="+mn-lt"/>
              </a:rPr>
              <a:t>Compressor</a:t>
            </a:r>
          </a:p>
        </p:txBody>
      </p:sp>
      <p:sp>
        <p:nvSpPr>
          <p:cNvPr id="79" name="TextBox 30"/>
          <p:cNvSpPr txBox="1">
            <a:spLocks noChangeArrowheads="1"/>
          </p:cNvSpPr>
          <p:nvPr/>
        </p:nvSpPr>
        <p:spPr bwMode="auto">
          <a:xfrm rot="-5400000">
            <a:off x="10889657" y="4896873"/>
            <a:ext cx="354012" cy="1176676"/>
          </a:xfrm>
          <a:prstGeom prst="rect">
            <a:avLst/>
          </a:prstGeom>
          <a:noFill/>
          <a:ln w="9525">
            <a:noFill/>
            <a:miter lim="800000"/>
            <a:headEnd/>
            <a:tailEnd/>
          </a:ln>
        </p:spPr>
        <p:txBody>
          <a:bodyPr vert="eaVert"/>
          <a:lstStyle/>
          <a:p>
            <a:pPr eaLnBrk="0" fontAlgn="t" hangingPunct="0">
              <a:buSzPct val="100000"/>
            </a:pPr>
            <a:r>
              <a:rPr lang="zh-CN" altLang="zh-CN" sz="1200" dirty="0">
                <a:solidFill>
                  <a:srgbClr val="000000"/>
                </a:solidFill>
                <a:cs typeface="+mn-ea"/>
                <a:sym typeface="+mn-lt"/>
              </a:rPr>
              <a:t>Plate heat exchanger</a:t>
            </a:r>
          </a:p>
        </p:txBody>
      </p:sp>
      <p:cxnSp>
        <p:nvCxnSpPr>
          <p:cNvPr id="80" name="直接连接符 4"/>
          <p:cNvCxnSpPr>
            <a:cxnSpLocks noChangeShapeType="1"/>
            <a:endCxn id="76" idx="0"/>
          </p:cNvCxnSpPr>
          <p:nvPr/>
        </p:nvCxnSpPr>
        <p:spPr bwMode="auto">
          <a:xfrm flipV="1">
            <a:off x="9803333" y="4067574"/>
            <a:ext cx="488949" cy="283369"/>
          </a:xfrm>
          <a:prstGeom prst="line">
            <a:avLst/>
          </a:prstGeom>
          <a:noFill/>
          <a:ln w="9525" algn="ctr">
            <a:solidFill>
              <a:schemeClr val="tx1"/>
            </a:solidFill>
            <a:round/>
            <a:headEnd/>
            <a:tailEnd/>
          </a:ln>
        </p:spPr>
      </p:cxnSp>
      <p:cxnSp>
        <p:nvCxnSpPr>
          <p:cNvPr id="81" name="直接连接符 56"/>
          <p:cNvCxnSpPr>
            <a:cxnSpLocks noChangeShapeType="1"/>
            <a:endCxn id="77" idx="1"/>
          </p:cNvCxnSpPr>
          <p:nvPr/>
        </p:nvCxnSpPr>
        <p:spPr bwMode="auto">
          <a:xfrm>
            <a:off x="9846195" y="4544618"/>
            <a:ext cx="403225" cy="14235"/>
          </a:xfrm>
          <a:prstGeom prst="line">
            <a:avLst/>
          </a:prstGeom>
          <a:noFill/>
          <a:ln w="9525" algn="ctr">
            <a:solidFill>
              <a:schemeClr val="tx1"/>
            </a:solidFill>
            <a:round/>
            <a:headEnd/>
            <a:tailEnd/>
          </a:ln>
        </p:spPr>
      </p:cxnSp>
      <p:sp>
        <p:nvSpPr>
          <p:cNvPr id="82" name="任意多边形 78"/>
          <p:cNvSpPr>
            <a:spLocks noChangeArrowheads="1"/>
          </p:cNvSpPr>
          <p:nvPr/>
        </p:nvSpPr>
        <p:spPr bwMode="auto">
          <a:xfrm>
            <a:off x="9420744" y="4951017"/>
            <a:ext cx="986719" cy="204788"/>
          </a:xfrm>
          <a:custGeom>
            <a:avLst/>
            <a:gdLst>
              <a:gd name="T0" fmla="*/ 0 w 891540"/>
              <a:gd name="T1" fmla="*/ 195507 h 205740"/>
              <a:gd name="T2" fmla="*/ 722974 w 891540"/>
              <a:gd name="T3" fmla="*/ 0 h 205740"/>
              <a:gd name="T4" fmla="*/ 881123 w 891540"/>
              <a:gd name="T5" fmla="*/ 0 h 205740"/>
              <a:gd name="T6" fmla="*/ 0 60000 65536"/>
              <a:gd name="T7" fmla="*/ 0 60000 65536"/>
              <a:gd name="T8" fmla="*/ 0 60000 65536"/>
              <a:gd name="T9" fmla="*/ 0 w 891540"/>
              <a:gd name="T10" fmla="*/ 0 h 205740"/>
              <a:gd name="T11" fmla="*/ 891540 w 891540"/>
              <a:gd name="T12" fmla="*/ 205740 h 205740"/>
            </a:gdLst>
            <a:ahLst/>
            <a:cxnLst>
              <a:cxn ang="T6">
                <a:pos x="T0" y="T1"/>
              </a:cxn>
              <a:cxn ang="T7">
                <a:pos x="T2" y="T3"/>
              </a:cxn>
              <a:cxn ang="T8">
                <a:pos x="T4" y="T5"/>
              </a:cxn>
            </a:cxnLst>
            <a:rect l="T9" t="T10" r="T11" b="T12"/>
            <a:pathLst>
              <a:path w="891540" h="205740">
                <a:moveTo>
                  <a:pt x="0" y="205740"/>
                </a:moveTo>
                <a:lnTo>
                  <a:pt x="731520" y="0"/>
                </a:lnTo>
                <a:lnTo>
                  <a:pt x="891540" y="0"/>
                </a:lnTo>
              </a:path>
            </a:pathLst>
          </a:custGeom>
          <a:noFill/>
          <a:ln w="9525" algn="ctr">
            <a:solidFill>
              <a:schemeClr val="tx1"/>
            </a:solidFill>
            <a:round/>
            <a:headEnd/>
            <a:tailEnd/>
          </a:ln>
        </p:spPr>
        <p:txBody>
          <a:bodyPr/>
          <a:lstStyle/>
          <a:p>
            <a:endParaRPr lang="zh-CN" altLang="en-US" sz="1200">
              <a:cs typeface="+mn-ea"/>
              <a:sym typeface="+mn-lt"/>
            </a:endParaRPr>
          </a:p>
        </p:txBody>
      </p:sp>
      <p:cxnSp>
        <p:nvCxnSpPr>
          <p:cNvPr id="83" name="直接连接符 84"/>
          <p:cNvCxnSpPr>
            <a:cxnSpLocks noChangeShapeType="1"/>
            <a:endCxn id="79" idx="0"/>
          </p:cNvCxnSpPr>
          <p:nvPr/>
        </p:nvCxnSpPr>
        <p:spPr bwMode="auto">
          <a:xfrm flipV="1">
            <a:off x="9900475" y="5485211"/>
            <a:ext cx="577851" cy="794"/>
          </a:xfrm>
          <a:prstGeom prst="line">
            <a:avLst/>
          </a:prstGeom>
          <a:noFill/>
          <a:ln w="9525" algn="ctr">
            <a:solidFill>
              <a:schemeClr val="tx1"/>
            </a:solidFill>
            <a:round/>
            <a:headEnd/>
            <a:tailEnd/>
          </a:ln>
        </p:spPr>
      </p:cxnSp>
    </p:spTree>
    <p:extLst>
      <p:ext uri="{BB962C8B-B14F-4D97-AF65-F5344CB8AC3E}">
        <p14:creationId xmlns:p14="http://schemas.microsoft.com/office/powerpoint/2010/main" val="2227467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b="1" dirty="0">
                <a:latin typeface="+mn-lt"/>
                <a:ea typeface="+mn-ea"/>
                <a:cs typeface="+mn-ea"/>
                <a:sym typeface="+mn-lt"/>
              </a:rPr>
              <a:t>Air-Cooled Precision Air Conditioner</a:t>
            </a:r>
          </a:p>
          <a:p>
            <a:pPr lvl="1"/>
            <a:r>
              <a:rPr lang="en-US" dirty="0">
                <a:solidFill>
                  <a:schemeClr val="bg1">
                    <a:lumMod val="50000"/>
                  </a:schemeClr>
                </a:solidFill>
                <a:latin typeface="+mn-lt"/>
                <a:ea typeface="+mn-ea"/>
                <a:cs typeface="+mn-ea"/>
                <a:sym typeface="+mn-lt"/>
              </a:rPr>
              <a:t>Basic Principles</a:t>
            </a:r>
          </a:p>
          <a:p>
            <a:pPr lvl="1">
              <a:buSzPct val="60000"/>
              <a:buFont typeface="Wingdings" panose="05000000000000000000" pitchFamily="2" charset="2"/>
              <a:buChar char="n"/>
            </a:pPr>
            <a:r>
              <a:rPr lang="en-US" dirty="0">
                <a:latin typeface="+mn-lt"/>
                <a:ea typeface="+mn-ea"/>
                <a:cs typeface="+mn-ea"/>
                <a:sym typeface="+mn-lt"/>
              </a:rPr>
              <a:t>Components</a:t>
            </a:r>
          </a:p>
          <a:p>
            <a:r>
              <a:rPr lang="en-US" dirty="0">
                <a:solidFill>
                  <a:schemeClr val="bg1">
                    <a:lumMod val="50000"/>
                  </a:schemeClr>
                </a:solidFill>
                <a:latin typeface="+mn-lt"/>
                <a:ea typeface="+mn-ea"/>
                <a:cs typeface="+mn-ea"/>
                <a:sym typeface="+mn-lt"/>
              </a:rPr>
              <a:t>Chilled Water Precision Air Conditioner</a:t>
            </a:r>
          </a:p>
          <a:p>
            <a:r>
              <a:rPr lang="en-US" dirty="0">
                <a:solidFill>
                  <a:schemeClr val="bg1">
                    <a:lumMod val="50000"/>
                  </a:schemeClr>
                </a:solidFill>
                <a:latin typeface="+mn-lt"/>
                <a:ea typeface="+mn-ea"/>
                <a:cs typeface="+mn-ea"/>
                <a:sym typeface="+mn-lt"/>
              </a:rPr>
              <a:t>Indirect Evaporative Cooling Air Conditioner</a:t>
            </a:r>
          </a:p>
          <a:p>
            <a:r>
              <a:rPr lang="en-US" dirty="0">
                <a:solidFill>
                  <a:schemeClr val="bg1">
                    <a:lumMod val="50000"/>
                  </a:schemeClr>
                </a:solidFill>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11398365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latin typeface="+mn-lt"/>
                <a:ea typeface="+mn-ea"/>
                <a:cs typeface="+mn-ea"/>
                <a:sym typeface="+mn-lt"/>
              </a:rPr>
              <a:t>Components of a Huawei Air-Cooled Air Conditioner</a:t>
            </a:r>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087" y="1572842"/>
            <a:ext cx="6028560" cy="3277271"/>
          </a:xfrm>
          <a:prstGeom prst="rect">
            <a:avLst/>
          </a:prstGeom>
          <a:ln>
            <a:solidFill>
              <a:schemeClr val="bg1">
                <a:lumMod val="85000"/>
              </a:schemeClr>
            </a:solidFill>
          </a:ln>
        </p:spPr>
      </p:pic>
      <p:graphicFrame>
        <p:nvGraphicFramePr>
          <p:cNvPr id="5" name="表格 4"/>
          <p:cNvGraphicFramePr>
            <a:graphicFrameLocks noGrp="1"/>
          </p:cNvGraphicFramePr>
          <p:nvPr>
            <p:extLst>
              <p:ext uri="{D42A27DB-BD31-4B8C-83A1-F6EECF244321}">
                <p14:modId xmlns:p14="http://schemas.microsoft.com/office/powerpoint/2010/main" val="1000768583"/>
              </p:ext>
            </p:extLst>
          </p:nvPr>
        </p:nvGraphicFramePr>
        <p:xfrm>
          <a:off x="7079468" y="1254693"/>
          <a:ext cx="1916934" cy="4693920"/>
        </p:xfrm>
        <a:graphic>
          <a:graphicData uri="http://schemas.openxmlformats.org/drawingml/2006/table">
            <a:tbl>
              <a:tblPr firstRow="1" bandRow="1">
                <a:tableStyleId>{72833802-FEF1-4C79-8D5D-14CF1EAF98D9}</a:tableStyleId>
              </a:tblPr>
              <a:tblGrid>
                <a:gridCol w="573373"/>
                <a:gridCol w="1343561"/>
              </a:tblGrid>
              <a:tr h="370840">
                <a:tc>
                  <a:txBody>
                    <a:bodyPr/>
                    <a:lstStyle/>
                    <a:p>
                      <a:pPr algn="ctr"/>
                      <a:r>
                        <a:rPr lang="en-US" sz="1400" dirty="0">
                          <a:solidFill>
                            <a:schemeClr val="tx1"/>
                          </a:solidFill>
                          <a:latin typeface="+mn-lt"/>
                          <a:ea typeface="+mn-ea"/>
                          <a:cs typeface="+mn-ea"/>
                          <a:sym typeface="+mn-lt"/>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latin typeface="+mn-lt"/>
                          <a:ea typeface="+mn-ea"/>
                          <a:cs typeface="+mn-ea"/>
                          <a:sym typeface="+mn-lt"/>
                        </a:rPr>
                        <a:t>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a:r>
                        <a:rPr lang="en-US" sz="1200" dirty="0">
                          <a:latin typeface="+mn-lt"/>
                          <a:ea typeface="+mn-ea"/>
                          <a:cs typeface="+mn-ea"/>
                          <a:sym typeface="+mn-lt"/>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Compressor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Discharge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High pressure switch</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mn-lt"/>
                          <a:ea typeface="+mn-ea"/>
                          <a:cs typeface="+mn-ea"/>
                          <a:sym typeface="+mn-lt"/>
                        </a:rPr>
                        <a:t>High pressure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mn-lt"/>
                          <a:ea typeface="+mn-ea"/>
                          <a:cs typeface="+mn-ea"/>
                          <a:sym typeface="+mn-lt"/>
                        </a:rPr>
                        <a:t>Oil separator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mn-lt"/>
                          <a:ea typeface="+mn-ea"/>
                          <a:cs typeface="+mn-ea"/>
                          <a:sym typeface="+mn-lt"/>
                        </a:rPr>
                        <a:t>One-way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Exhaust pipe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Oil trap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Outdoor unit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Inverted U-shaped trap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754466033"/>
              </p:ext>
            </p:extLst>
          </p:nvPr>
        </p:nvGraphicFramePr>
        <p:xfrm>
          <a:off x="9355015" y="1275898"/>
          <a:ext cx="2390897" cy="4881880"/>
        </p:xfrm>
        <a:graphic>
          <a:graphicData uri="http://schemas.openxmlformats.org/drawingml/2006/table">
            <a:tbl>
              <a:tblPr firstRow="1" bandRow="1">
                <a:tableStyleId>{72833802-FEF1-4C79-8D5D-14CF1EAF98D9}</a:tableStyleId>
              </a:tblPr>
              <a:tblGrid>
                <a:gridCol w="715139"/>
                <a:gridCol w="1675758"/>
              </a:tblGrid>
              <a:tr h="370840">
                <a:tc>
                  <a:txBody>
                    <a:bodyPr/>
                    <a:lstStyle/>
                    <a:p>
                      <a:pPr algn="ctr"/>
                      <a:r>
                        <a:rPr lang="en-US" sz="1400" dirty="0">
                          <a:solidFill>
                            <a:schemeClr val="tx1"/>
                          </a:solidFill>
                          <a:latin typeface="+mn-lt"/>
                          <a:ea typeface="+mn-ea"/>
                          <a:cs typeface="+mn-ea"/>
                          <a:sym typeface="+mn-lt"/>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mn-lt"/>
                          <a:ea typeface="+mn-ea"/>
                          <a:cs typeface="+mn-ea"/>
                          <a:sym typeface="+mn-lt"/>
                        </a:rPr>
                        <a:t>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a:r>
                        <a:rPr lang="en-US" sz="1200" dirty="0">
                          <a:latin typeface="+mn-lt"/>
                          <a:ea typeface="+mn-ea"/>
                          <a:cs typeface="+mn-ea"/>
                          <a:sym typeface="+mn-lt"/>
                        </a:rPr>
                        <a:t>11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Liquid pipe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dirty="0">
                          <a:latin typeface="+mn-lt"/>
                          <a:ea typeface="+mn-ea"/>
                          <a:cs typeface="+mn-ea"/>
                          <a:sym typeface="+mn-lt"/>
                        </a:rPr>
                        <a:t>12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Filter dryer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Sight glass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Liquid pipe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Electronic expansion valve (EEV)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Low pressure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Evaporator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Indoor fan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19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Liquid distributor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20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Low pressure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200">
                          <a:latin typeface="+mn-lt"/>
                          <a:ea typeface="+mn-ea"/>
                          <a:cs typeface="+mn-ea"/>
                          <a:sym typeface="+mn-lt"/>
                        </a:rPr>
                        <a:t>21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mn-lt"/>
                          <a:ea typeface="+mn-ea"/>
                          <a:cs typeface="+mn-ea"/>
                          <a:sym typeface="+mn-lt"/>
                        </a:rPr>
                        <a:t>Suction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773380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latin typeface="+mn-lt"/>
                <a:ea typeface="+mn-ea"/>
                <a:cs typeface="+mn-ea"/>
                <a:sym typeface="+mn-lt"/>
              </a:rPr>
              <a:t>Main Components (1) </a:t>
            </a:r>
            <a:endParaRPr lang="zh-CN" altLang="en-US" dirty="0">
              <a:latin typeface="+mn-lt"/>
              <a:ea typeface="+mn-ea"/>
              <a:cs typeface="+mn-ea"/>
              <a:sym typeface="+mn-lt"/>
            </a:endParaRPr>
          </a:p>
        </p:txBody>
      </p:sp>
      <p:sp>
        <p:nvSpPr>
          <p:cNvPr id="12" name="文本占位符 11"/>
          <p:cNvSpPr>
            <a:spLocks noGrp="1"/>
          </p:cNvSpPr>
          <p:nvPr>
            <p:ph type="body" sz="quarter" idx="10"/>
          </p:nvPr>
        </p:nvSpPr>
        <p:spPr/>
        <p:txBody>
          <a:bodyPr/>
          <a:lstStyle/>
          <a:p>
            <a:r>
              <a:rPr lang="en-US" altLang="zh-CN" sz="1600" b="1" dirty="0">
                <a:latin typeface="+mn-lt"/>
                <a:ea typeface="+mn-ea"/>
                <a:cs typeface="+mn-ea"/>
                <a:sym typeface="+mn-lt"/>
              </a:rPr>
              <a:t>Four main components of refrigerating system</a:t>
            </a:r>
          </a:p>
          <a:p>
            <a:pPr lvl="1"/>
            <a:r>
              <a:rPr lang="en-US" altLang="zh-CN" sz="1400" dirty="0">
                <a:latin typeface="+mn-lt"/>
                <a:ea typeface="+mn-ea"/>
                <a:cs typeface="+mn-ea"/>
                <a:sym typeface="+mn-lt"/>
              </a:rPr>
              <a:t>Compressor: The compressor is the core of the refrigeration cycle and is a power unit for refrigerant to circulate inside the system. </a:t>
            </a:r>
            <a:endParaRPr lang="en-US" altLang="zh-CN" sz="1400" dirty="0" smtClean="0">
              <a:latin typeface="+mn-lt"/>
              <a:ea typeface="+mn-ea"/>
              <a:cs typeface="+mn-ea"/>
              <a:sym typeface="+mn-lt"/>
            </a:endParaRPr>
          </a:p>
          <a:p>
            <a:pPr lvl="1"/>
            <a:r>
              <a:rPr lang="en-US" altLang="zh-CN" sz="1400" dirty="0" smtClean="0">
                <a:latin typeface="+mn-lt"/>
                <a:ea typeface="+mn-ea"/>
                <a:cs typeface="+mn-ea"/>
                <a:sym typeface="+mn-lt"/>
              </a:rPr>
              <a:t>Condenser</a:t>
            </a:r>
            <a:r>
              <a:rPr lang="en-US" altLang="zh-CN" sz="1400" dirty="0">
                <a:latin typeface="+mn-lt"/>
                <a:ea typeface="+mn-ea"/>
                <a:cs typeface="+mn-ea"/>
                <a:sym typeface="+mn-lt"/>
              </a:rPr>
              <a:t>: Under the effect of condensing medium, the condenser liquidizes the superheat saturated steam discharged by the compressor</a:t>
            </a:r>
            <a:r>
              <a:rPr lang="en-US" altLang="zh-CN" sz="1400" dirty="0" smtClean="0">
                <a:latin typeface="+mn-lt"/>
                <a:ea typeface="+mn-ea"/>
                <a:cs typeface="+mn-ea"/>
                <a:sym typeface="+mn-lt"/>
              </a:rPr>
              <a:t>.</a:t>
            </a:r>
          </a:p>
          <a:p>
            <a:pPr lvl="1"/>
            <a:r>
              <a:rPr lang="en-US" altLang="zh-CN" sz="1600" dirty="0">
                <a:latin typeface="+mn-lt"/>
                <a:ea typeface="+mn-ea"/>
                <a:cs typeface="+mn-ea"/>
                <a:sym typeface="+mn-lt"/>
              </a:rPr>
              <a:t>Expansion valve: used for throttling. It is a regulating device for circular flow of refrigerant</a:t>
            </a:r>
            <a:r>
              <a:rPr lang="en-US" altLang="zh-CN" sz="1600" dirty="0" smtClean="0">
                <a:latin typeface="+mn-lt"/>
                <a:ea typeface="+mn-ea"/>
                <a:cs typeface="+mn-ea"/>
                <a:sym typeface="+mn-lt"/>
              </a:rPr>
              <a:t>.</a:t>
            </a:r>
          </a:p>
          <a:p>
            <a:pPr lvl="1"/>
            <a:r>
              <a:rPr lang="en-US" altLang="zh-CN" sz="1600" dirty="0">
                <a:latin typeface="+mn-lt"/>
                <a:ea typeface="+mn-ea"/>
                <a:cs typeface="+mn-ea"/>
                <a:sym typeface="+mn-lt"/>
              </a:rPr>
              <a:t>Evaporator: The liquid refrigerant that is throttled absorbs heat and evaporates in the evaporator to cool down cooled materials, so as to achieve the objective of refrigeration</a:t>
            </a:r>
            <a:r>
              <a:rPr lang="en-US" altLang="zh-CN" sz="1600" dirty="0" smtClean="0">
                <a:latin typeface="+mn-lt"/>
                <a:ea typeface="+mn-ea"/>
                <a:cs typeface="+mn-ea"/>
                <a:sym typeface="+mn-lt"/>
              </a:rPr>
              <a:t>.</a:t>
            </a:r>
            <a:endParaRPr lang="en-US" altLang="zh-CN" sz="1600" dirty="0">
              <a:latin typeface="+mn-lt"/>
              <a:ea typeface="+mn-ea"/>
              <a:cs typeface="+mn-ea"/>
              <a:sym typeface="+mn-lt"/>
            </a:endParaRPr>
          </a:p>
        </p:txBody>
      </p:sp>
      <p:grpSp>
        <p:nvGrpSpPr>
          <p:cNvPr id="5" name="组合 7"/>
          <p:cNvGrpSpPr>
            <a:grpSpLocks/>
          </p:cNvGrpSpPr>
          <p:nvPr/>
        </p:nvGrpSpPr>
        <p:grpSpPr bwMode="auto">
          <a:xfrm>
            <a:off x="1199408" y="3982859"/>
            <a:ext cx="2330998" cy="2343460"/>
            <a:chOff x="3779061" y="2286000"/>
            <a:chExt cx="2738401" cy="2752005"/>
          </a:xfrm>
        </p:grpSpPr>
        <p:pic>
          <p:nvPicPr>
            <p:cNvPr id="6" name="Picture 17" descr="E:\动力系课件\2003.6动力系课件\2003.6制冷课件-jw\pic\nbjg.jpg"/>
            <p:cNvPicPr>
              <a:picLocks noChangeAspect="1" noChangeArrowheads="1"/>
            </p:cNvPicPr>
            <p:nvPr/>
          </p:nvPicPr>
          <p:blipFill>
            <a:blip r:embed="rId3" r:link="rId4" cstate="print"/>
            <a:srcRect/>
            <a:stretch>
              <a:fillRect/>
            </a:stretch>
          </p:blipFill>
          <p:spPr bwMode="auto">
            <a:xfrm>
              <a:off x="4248150" y="2286000"/>
              <a:ext cx="1085850" cy="2333625"/>
            </a:xfrm>
            <a:prstGeom prst="rect">
              <a:avLst/>
            </a:prstGeom>
            <a:noFill/>
            <a:ln w="9525">
              <a:noFill/>
              <a:miter lim="800000"/>
              <a:headEnd/>
              <a:tailEnd/>
            </a:ln>
          </p:spPr>
        </p:pic>
        <p:sp>
          <p:nvSpPr>
            <p:cNvPr id="8" name="Rectangle 5"/>
            <p:cNvSpPr>
              <a:spLocks noChangeArrowheads="1"/>
            </p:cNvSpPr>
            <p:nvPr/>
          </p:nvSpPr>
          <p:spPr bwMode="auto">
            <a:xfrm>
              <a:off x="3779061" y="4483521"/>
              <a:ext cx="2738401" cy="554484"/>
            </a:xfrm>
            <a:prstGeom prst="rect">
              <a:avLst/>
            </a:prstGeom>
            <a:noFill/>
            <a:ln w="12700">
              <a:noFill/>
              <a:miter lim="800000"/>
              <a:headEnd/>
              <a:tailEnd/>
            </a:ln>
          </p:spPr>
          <p:txBody>
            <a:bodyPr lIns="90488" tIns="44450" rIns="90488" bIns="44450"/>
            <a:lstStyle/>
            <a:p>
              <a:pPr marL="342803" indent="-342803" eaLnBrk="0" hangingPunct="0">
                <a:lnSpc>
                  <a:spcPct val="150000"/>
                </a:lnSpc>
                <a:spcBef>
                  <a:spcPct val="20000"/>
                </a:spcBef>
                <a:buSzPct val="100000"/>
              </a:pPr>
              <a:r>
                <a:rPr lang="en-US" altLang="zh-CN" sz="1400" dirty="0">
                  <a:solidFill>
                    <a:srgbClr val="000000"/>
                  </a:solidFill>
                  <a:cs typeface="+mn-ea"/>
                  <a:sym typeface="+mn-lt"/>
                </a:rPr>
                <a:t>Scroll compressor</a:t>
              </a:r>
            </a:p>
          </p:txBody>
        </p:sp>
      </p:grpSp>
      <p:sp>
        <p:nvSpPr>
          <p:cNvPr id="10" name="TextBox 13"/>
          <p:cNvSpPr txBox="1">
            <a:spLocks noChangeArrowheads="1"/>
          </p:cNvSpPr>
          <p:nvPr/>
        </p:nvSpPr>
        <p:spPr bwMode="auto">
          <a:xfrm>
            <a:off x="3832611" y="5913262"/>
            <a:ext cx="1367674" cy="307777"/>
          </a:xfrm>
          <a:prstGeom prst="rect">
            <a:avLst/>
          </a:prstGeom>
          <a:noFill/>
          <a:ln w="9525">
            <a:noFill/>
            <a:miter lim="800000"/>
            <a:headEnd/>
            <a:tailEnd/>
          </a:ln>
        </p:spPr>
        <p:txBody>
          <a:bodyPr>
            <a:spAutoFit/>
          </a:bodyPr>
          <a:lstStyle/>
          <a:p>
            <a:pPr eaLnBrk="0" hangingPunct="0">
              <a:buSzPct val="100000"/>
            </a:pPr>
            <a:r>
              <a:rPr lang="en-US" altLang="zh-CN" sz="1400" dirty="0">
                <a:solidFill>
                  <a:srgbClr val="000000"/>
                </a:solidFill>
                <a:cs typeface="+mn-ea"/>
                <a:sym typeface="+mn-lt"/>
              </a:rPr>
              <a:t>Condenser</a:t>
            </a:r>
          </a:p>
        </p:txBody>
      </p:sp>
      <p:pic>
        <p:nvPicPr>
          <p:cNvPr id="11" name="图片 10"/>
          <p:cNvPicPr>
            <a:picLocks noChangeAspect="1"/>
          </p:cNvPicPr>
          <p:nvPr/>
        </p:nvPicPr>
        <p:blipFill>
          <a:blip r:embed="rId5" cstate="print"/>
          <a:stretch>
            <a:fillRect/>
          </a:stretch>
        </p:blipFill>
        <p:spPr>
          <a:xfrm>
            <a:off x="3553989" y="4139943"/>
            <a:ext cx="1818774" cy="1830106"/>
          </a:xfrm>
          <a:prstGeom prst="rect">
            <a:avLst/>
          </a:prstGeom>
        </p:spPr>
      </p:pic>
      <p:sp>
        <p:nvSpPr>
          <p:cNvPr id="16" name="TextBox 14"/>
          <p:cNvSpPr txBox="1">
            <a:spLocks noChangeArrowheads="1"/>
          </p:cNvSpPr>
          <p:nvPr/>
        </p:nvSpPr>
        <p:spPr bwMode="auto">
          <a:xfrm>
            <a:off x="6096000" y="5846829"/>
            <a:ext cx="2880320" cy="307777"/>
          </a:xfrm>
          <a:prstGeom prst="rect">
            <a:avLst/>
          </a:prstGeom>
          <a:noFill/>
          <a:ln w="9525">
            <a:noFill/>
            <a:miter lim="800000"/>
            <a:headEnd/>
            <a:tailEnd/>
          </a:ln>
        </p:spPr>
        <p:txBody>
          <a:bodyPr wrap="square">
            <a:spAutoFit/>
          </a:bodyPr>
          <a:lstStyle/>
          <a:p>
            <a:pPr algn="ctr" eaLnBrk="0" hangingPunct="0">
              <a:buSzPct val="100000"/>
            </a:pPr>
            <a:r>
              <a:rPr lang="en-US" altLang="zh-CN" sz="1400" dirty="0">
                <a:solidFill>
                  <a:srgbClr val="000000"/>
                </a:solidFill>
                <a:cs typeface="+mn-ea"/>
                <a:sym typeface="+mn-lt"/>
              </a:rPr>
              <a:t>Electronic expansion valve</a:t>
            </a:r>
          </a:p>
        </p:txBody>
      </p:sp>
      <p:grpSp>
        <p:nvGrpSpPr>
          <p:cNvPr id="17" name="组合 21"/>
          <p:cNvGrpSpPr>
            <a:grpSpLocks/>
          </p:cNvGrpSpPr>
          <p:nvPr/>
        </p:nvGrpSpPr>
        <p:grpSpPr bwMode="auto">
          <a:xfrm>
            <a:off x="9224036" y="3796509"/>
            <a:ext cx="2277335" cy="2396009"/>
            <a:chOff x="891208" y="1188368"/>
            <a:chExt cx="2420937" cy="2579114"/>
          </a:xfrm>
        </p:grpSpPr>
        <p:pic>
          <p:nvPicPr>
            <p:cNvPr id="18" name="Picture 3"/>
            <p:cNvPicPr>
              <a:picLocks noChangeAspect="1" noChangeArrowheads="1"/>
            </p:cNvPicPr>
            <p:nvPr/>
          </p:nvPicPr>
          <p:blipFill>
            <a:blip r:embed="rId6" cstate="print"/>
            <a:srcRect/>
            <a:stretch>
              <a:fillRect/>
            </a:stretch>
          </p:blipFill>
          <p:spPr bwMode="auto">
            <a:xfrm>
              <a:off x="891208" y="1188368"/>
              <a:ext cx="2420937" cy="2303462"/>
            </a:xfrm>
            <a:prstGeom prst="rect">
              <a:avLst/>
            </a:prstGeom>
            <a:noFill/>
            <a:ln w="9525">
              <a:noFill/>
              <a:miter lim="800000"/>
              <a:headEnd/>
              <a:tailEnd/>
            </a:ln>
          </p:spPr>
        </p:pic>
        <p:sp>
          <p:nvSpPr>
            <p:cNvPr id="19" name="TextBox 23"/>
            <p:cNvSpPr txBox="1">
              <a:spLocks noChangeArrowheads="1"/>
            </p:cNvSpPr>
            <p:nvPr/>
          </p:nvSpPr>
          <p:spPr bwMode="auto">
            <a:xfrm>
              <a:off x="1619672" y="3436184"/>
              <a:ext cx="1368152" cy="331298"/>
            </a:xfrm>
            <a:prstGeom prst="rect">
              <a:avLst/>
            </a:prstGeom>
            <a:noFill/>
            <a:ln w="9525">
              <a:noFill/>
              <a:miter lim="800000"/>
              <a:headEnd/>
              <a:tailEnd/>
            </a:ln>
          </p:spPr>
          <p:txBody>
            <a:bodyPr>
              <a:spAutoFit/>
            </a:bodyPr>
            <a:lstStyle/>
            <a:p>
              <a:pPr algn="ctr" eaLnBrk="0" hangingPunct="0">
                <a:buSzPct val="100000"/>
              </a:pPr>
              <a:r>
                <a:rPr lang="en-US" altLang="zh-CN" sz="1400" dirty="0">
                  <a:solidFill>
                    <a:srgbClr val="000000"/>
                  </a:solidFill>
                  <a:cs typeface="+mn-ea"/>
                  <a:sym typeface="+mn-lt"/>
                </a:rPr>
                <a:t>Evaporator</a:t>
              </a:r>
            </a:p>
          </p:txBody>
        </p:sp>
      </p:grpSp>
      <p:pic>
        <p:nvPicPr>
          <p:cNvPr id="20" name="图片 19"/>
          <p:cNvPicPr>
            <a:picLocks noChangeAspect="1"/>
          </p:cNvPicPr>
          <p:nvPr/>
        </p:nvPicPr>
        <p:blipFill>
          <a:blip r:embed="rId7" cstate="print"/>
          <a:stretch>
            <a:fillRect/>
          </a:stretch>
        </p:blipFill>
        <p:spPr>
          <a:xfrm>
            <a:off x="6599687" y="4160659"/>
            <a:ext cx="1895412" cy="1698486"/>
          </a:xfrm>
          <a:prstGeom prst="rect">
            <a:avLst/>
          </a:prstGeom>
        </p:spPr>
      </p:pic>
    </p:spTree>
    <p:extLst>
      <p:ext uri="{BB962C8B-B14F-4D97-AF65-F5344CB8AC3E}">
        <p14:creationId xmlns:p14="http://schemas.microsoft.com/office/powerpoint/2010/main" val="11112869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en-US" altLang="zh-CN" dirty="0">
                <a:latin typeface="+mn-lt"/>
                <a:ea typeface="+mn-ea"/>
                <a:cs typeface="+mn-ea"/>
                <a:sym typeface="+mn-lt"/>
              </a:rPr>
              <a:t>The slides describe the basic knowledge of precision air conditioners in data centers, as well as the technical principles and main components of the air-cooled precision air conditioner, chilled water precision air conditioner, and indirect evaporative cooling system.</a:t>
            </a:r>
          </a:p>
        </p:txBody>
      </p:sp>
    </p:spTree>
    <p:extLst>
      <p:ext uri="{BB962C8B-B14F-4D97-AF65-F5344CB8AC3E}">
        <p14:creationId xmlns:p14="http://schemas.microsoft.com/office/powerpoint/2010/main" val="423342646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5"/>
          <p:cNvGrpSpPr>
            <a:grpSpLocks/>
          </p:cNvGrpSpPr>
          <p:nvPr/>
        </p:nvGrpSpPr>
        <p:grpSpPr bwMode="auto">
          <a:xfrm>
            <a:off x="4125827" y="4605192"/>
            <a:ext cx="2626757" cy="1369611"/>
            <a:chOff x="930140" y="2465981"/>
            <a:chExt cx="2627313" cy="1369800"/>
          </a:xfrm>
        </p:grpSpPr>
        <p:pic>
          <p:nvPicPr>
            <p:cNvPr id="6" name="d0e290"/>
            <p:cNvPicPr>
              <a:picLocks noChangeAspect="1" noChangeArrowheads="1"/>
            </p:cNvPicPr>
            <p:nvPr/>
          </p:nvPicPr>
          <p:blipFill>
            <a:blip r:embed="rId3" cstate="print"/>
            <a:srcRect/>
            <a:stretch>
              <a:fillRect/>
            </a:stretch>
          </p:blipFill>
          <p:spPr bwMode="auto">
            <a:xfrm>
              <a:off x="930140" y="2465981"/>
              <a:ext cx="2627313" cy="841375"/>
            </a:xfrm>
            <a:prstGeom prst="rect">
              <a:avLst/>
            </a:prstGeom>
            <a:noFill/>
            <a:ln w="9525">
              <a:noFill/>
              <a:miter lim="800000"/>
              <a:headEnd/>
              <a:tailEnd/>
            </a:ln>
          </p:spPr>
        </p:pic>
        <p:sp>
          <p:nvSpPr>
            <p:cNvPr id="7" name="TextBox 13"/>
            <p:cNvSpPr txBox="1">
              <a:spLocks noChangeArrowheads="1"/>
            </p:cNvSpPr>
            <p:nvPr/>
          </p:nvSpPr>
          <p:spPr bwMode="auto">
            <a:xfrm>
              <a:off x="1244944" y="3558744"/>
              <a:ext cx="1728192" cy="277037"/>
            </a:xfrm>
            <a:prstGeom prst="rect">
              <a:avLst/>
            </a:prstGeom>
            <a:noFill/>
            <a:ln w="9525">
              <a:noFill/>
              <a:miter lim="800000"/>
              <a:headEnd/>
              <a:tailEnd/>
            </a:ln>
          </p:spPr>
          <p:txBody>
            <a:bodyPr>
              <a:spAutoFit/>
            </a:bodyPr>
            <a:lstStyle/>
            <a:p>
              <a:pPr algn="ctr" eaLnBrk="0" hangingPunct="0">
                <a:buSzPct val="100000"/>
              </a:pPr>
              <a:r>
                <a:rPr lang="en-US" altLang="zh-CN" sz="1200" dirty="0">
                  <a:cs typeface="+mn-ea"/>
                  <a:sym typeface="+mn-lt"/>
                </a:rPr>
                <a:t>Filter dryer</a:t>
              </a:r>
            </a:p>
          </p:txBody>
        </p:sp>
      </p:grpSp>
      <p:grpSp>
        <p:nvGrpSpPr>
          <p:cNvPr id="8" name="组合 17"/>
          <p:cNvGrpSpPr>
            <a:grpSpLocks/>
          </p:cNvGrpSpPr>
          <p:nvPr/>
        </p:nvGrpSpPr>
        <p:grpSpPr bwMode="auto">
          <a:xfrm>
            <a:off x="795647" y="3878008"/>
            <a:ext cx="1449599" cy="2093628"/>
            <a:chOff x="1043607" y="1916832"/>
            <a:chExt cx="1728192" cy="2489631"/>
          </a:xfrm>
        </p:grpSpPr>
        <p:pic>
          <p:nvPicPr>
            <p:cNvPr id="9" name="Picture 2"/>
            <p:cNvPicPr>
              <a:picLocks noChangeAspect="1" noChangeArrowheads="1"/>
            </p:cNvPicPr>
            <p:nvPr/>
          </p:nvPicPr>
          <p:blipFill>
            <a:blip r:embed="rId4" cstate="print"/>
            <a:srcRect/>
            <a:stretch>
              <a:fillRect/>
            </a:stretch>
          </p:blipFill>
          <p:spPr bwMode="auto">
            <a:xfrm>
              <a:off x="1187624" y="1916832"/>
              <a:ext cx="1219200" cy="2133600"/>
            </a:xfrm>
            <a:prstGeom prst="rect">
              <a:avLst/>
            </a:prstGeom>
            <a:noFill/>
            <a:ln w="9525">
              <a:noFill/>
              <a:miter lim="800000"/>
              <a:headEnd/>
              <a:tailEnd/>
            </a:ln>
          </p:spPr>
        </p:pic>
        <p:sp>
          <p:nvSpPr>
            <p:cNvPr id="10" name="TextBox 16"/>
            <p:cNvSpPr txBox="1">
              <a:spLocks noChangeArrowheads="1"/>
            </p:cNvSpPr>
            <p:nvPr/>
          </p:nvSpPr>
          <p:spPr bwMode="auto">
            <a:xfrm>
              <a:off x="1043607" y="4077071"/>
              <a:ext cx="1728192" cy="329392"/>
            </a:xfrm>
            <a:prstGeom prst="rect">
              <a:avLst/>
            </a:prstGeom>
            <a:noFill/>
            <a:ln w="9525">
              <a:noFill/>
              <a:miter lim="800000"/>
              <a:headEnd/>
              <a:tailEnd/>
            </a:ln>
          </p:spPr>
          <p:txBody>
            <a:bodyPr>
              <a:spAutoFit/>
            </a:bodyPr>
            <a:lstStyle/>
            <a:p>
              <a:pPr algn="ctr" eaLnBrk="0" hangingPunct="0">
                <a:buSzPct val="100000"/>
              </a:pPr>
              <a:r>
                <a:rPr lang="en-US" altLang="zh-CN" sz="1200" dirty="0">
                  <a:cs typeface="+mn-ea"/>
                  <a:sym typeface="+mn-lt"/>
                </a:rPr>
                <a:t>Oil-gas separator</a:t>
              </a:r>
            </a:p>
          </p:txBody>
        </p:sp>
      </p:grpSp>
      <p:grpSp>
        <p:nvGrpSpPr>
          <p:cNvPr id="12" name="组合 24"/>
          <p:cNvGrpSpPr>
            <a:grpSpLocks/>
          </p:cNvGrpSpPr>
          <p:nvPr/>
        </p:nvGrpSpPr>
        <p:grpSpPr bwMode="auto">
          <a:xfrm>
            <a:off x="2456377" y="3887039"/>
            <a:ext cx="1537087" cy="2087764"/>
            <a:chOff x="5694800" y="1628800"/>
            <a:chExt cx="2457196" cy="3237909"/>
          </a:xfrm>
        </p:grpSpPr>
        <p:pic>
          <p:nvPicPr>
            <p:cNvPr id="13" name="Picture 5"/>
            <p:cNvPicPr>
              <a:picLocks noChangeAspect="1" noChangeArrowheads="1"/>
            </p:cNvPicPr>
            <p:nvPr/>
          </p:nvPicPr>
          <p:blipFill>
            <a:blip r:embed="rId5" cstate="print"/>
            <a:srcRect b="6107"/>
            <a:stretch>
              <a:fillRect/>
            </a:stretch>
          </p:blipFill>
          <p:spPr bwMode="auto">
            <a:xfrm>
              <a:off x="6228184" y="1628800"/>
              <a:ext cx="1168828" cy="2736304"/>
            </a:xfrm>
            <a:prstGeom prst="rect">
              <a:avLst/>
            </a:prstGeom>
            <a:noFill/>
            <a:ln w="9525">
              <a:noFill/>
              <a:miter lim="800000"/>
              <a:headEnd/>
              <a:tailEnd/>
            </a:ln>
          </p:spPr>
        </p:pic>
        <p:sp>
          <p:nvSpPr>
            <p:cNvPr id="14" name="TextBox 21"/>
            <p:cNvSpPr txBox="1">
              <a:spLocks noChangeArrowheads="1"/>
            </p:cNvSpPr>
            <p:nvPr/>
          </p:nvSpPr>
          <p:spPr bwMode="auto">
            <a:xfrm>
              <a:off x="5694800" y="4437112"/>
              <a:ext cx="2457196" cy="429597"/>
            </a:xfrm>
            <a:prstGeom prst="rect">
              <a:avLst/>
            </a:prstGeom>
            <a:noFill/>
            <a:ln w="9525">
              <a:noFill/>
              <a:miter lim="800000"/>
              <a:headEnd/>
              <a:tailEnd/>
            </a:ln>
          </p:spPr>
          <p:txBody>
            <a:bodyPr wrap="square">
              <a:spAutoFit/>
            </a:bodyPr>
            <a:lstStyle/>
            <a:p>
              <a:pPr algn="ctr" eaLnBrk="0" hangingPunct="0">
                <a:buSzPct val="100000"/>
              </a:pPr>
              <a:r>
                <a:rPr lang="en-US" altLang="zh-CN" sz="1200" dirty="0">
                  <a:cs typeface="+mn-ea"/>
                  <a:sym typeface="+mn-lt"/>
                </a:rPr>
                <a:t>Liquid storage tank</a:t>
              </a:r>
            </a:p>
          </p:txBody>
        </p:sp>
      </p:grpSp>
      <p:sp>
        <p:nvSpPr>
          <p:cNvPr id="17" name="标题 3"/>
          <p:cNvSpPr>
            <a:spLocks noGrp="1"/>
          </p:cNvSpPr>
          <p:nvPr>
            <p:ph type="title"/>
          </p:nvPr>
        </p:nvSpPr>
        <p:spPr/>
        <p:txBody>
          <a:bodyPr/>
          <a:lstStyle/>
          <a:p>
            <a:r>
              <a:rPr lang="en-US" altLang="zh-CN" dirty="0" smtClean="0">
                <a:latin typeface="+mn-lt"/>
                <a:ea typeface="+mn-ea"/>
                <a:cs typeface="+mn-ea"/>
                <a:sym typeface="+mn-lt"/>
              </a:rPr>
              <a:t>Main Components (2) </a:t>
            </a:r>
            <a:endParaRPr lang="zh-CN" altLang="en-US" dirty="0">
              <a:latin typeface="+mn-lt"/>
              <a:ea typeface="+mn-ea"/>
              <a:cs typeface="+mn-ea"/>
              <a:sym typeface="+mn-lt"/>
            </a:endParaRPr>
          </a:p>
        </p:txBody>
      </p:sp>
      <p:sp>
        <p:nvSpPr>
          <p:cNvPr id="15" name="文本占位符 14"/>
          <p:cNvSpPr>
            <a:spLocks noGrp="1"/>
          </p:cNvSpPr>
          <p:nvPr>
            <p:ph type="body" sz="quarter" idx="10"/>
          </p:nvPr>
        </p:nvSpPr>
        <p:spPr/>
        <p:txBody>
          <a:bodyPr/>
          <a:lstStyle/>
          <a:p>
            <a:r>
              <a:rPr lang="en-US" altLang="zh-CN" sz="1400" b="1" dirty="0">
                <a:latin typeface="+mn-lt"/>
                <a:ea typeface="+mn-ea"/>
                <a:cs typeface="+mn-ea"/>
                <a:sym typeface="+mn-lt"/>
              </a:rPr>
              <a:t>Common auxiliary parts of refrigerating system</a:t>
            </a:r>
          </a:p>
          <a:p>
            <a:pPr lvl="1"/>
            <a:r>
              <a:rPr lang="en-US" altLang="zh-CN" sz="1200" dirty="0">
                <a:latin typeface="+mn-lt"/>
                <a:ea typeface="+mn-ea"/>
                <a:cs typeface="+mn-ea"/>
                <a:sym typeface="+mn-lt"/>
              </a:rPr>
              <a:t>Oil-gas separator: It is used to separate the lubricant brought out due to exhaustion of the compressor and brings back the separated lubricant to the compressor.</a:t>
            </a:r>
          </a:p>
          <a:p>
            <a:pPr lvl="1"/>
            <a:r>
              <a:rPr lang="en-US" altLang="zh-CN" sz="1200" dirty="0">
                <a:latin typeface="+mn-lt"/>
                <a:ea typeface="+mn-ea"/>
                <a:cs typeface="+mn-ea"/>
                <a:sym typeface="+mn-lt"/>
              </a:rPr>
              <a:t>Liquid storage tank: It is used to store excessive refrigerant in the system and guarantee that the refrigerant entering the expansion valve is liquid.</a:t>
            </a:r>
          </a:p>
          <a:p>
            <a:pPr lvl="1"/>
            <a:r>
              <a:rPr lang="en-US" altLang="zh-CN" sz="1200" dirty="0">
                <a:latin typeface="+mn-lt"/>
                <a:ea typeface="+mn-ea"/>
                <a:cs typeface="+mn-ea"/>
                <a:sym typeface="+mn-lt"/>
              </a:rPr>
              <a:t>Filter dryer: It is used to absorb moisture and filters out impurities in the refrigerating system</a:t>
            </a:r>
            <a:r>
              <a:rPr lang="en-US" altLang="zh-CN" sz="1200" dirty="0" smtClean="0">
                <a:latin typeface="+mn-lt"/>
                <a:ea typeface="+mn-ea"/>
                <a:cs typeface="+mn-ea"/>
                <a:sym typeface="+mn-lt"/>
              </a:rPr>
              <a:t>.</a:t>
            </a:r>
          </a:p>
          <a:p>
            <a:pPr lvl="1"/>
            <a:r>
              <a:rPr lang="en-US" altLang="zh-CN" sz="1200" dirty="0">
                <a:latin typeface="+mn-lt"/>
                <a:ea typeface="+mn-ea"/>
                <a:cs typeface="+mn-ea"/>
                <a:sym typeface="+mn-lt"/>
              </a:rPr>
              <a:t>Sight glass: It is used to check whether water exists in the refrigerating system and observe the state of refrigerant</a:t>
            </a:r>
            <a:r>
              <a:rPr lang="en-US" altLang="zh-CN" sz="1200" dirty="0" smtClean="0">
                <a:latin typeface="+mn-lt"/>
                <a:ea typeface="+mn-ea"/>
                <a:cs typeface="+mn-ea"/>
                <a:sym typeface="+mn-lt"/>
              </a:rPr>
              <a:t>.</a:t>
            </a:r>
          </a:p>
          <a:p>
            <a:pPr lvl="1"/>
            <a:r>
              <a:rPr lang="en-US" altLang="zh-CN" sz="1200" dirty="0">
                <a:latin typeface="+mn-lt"/>
                <a:ea typeface="+mn-ea"/>
                <a:cs typeface="+mn-ea"/>
                <a:sym typeface="+mn-lt"/>
              </a:rPr>
              <a:t>Solenoid valve: It is used prevent slugging due to migration of refrigerant when the air conditioning unit is powered off</a:t>
            </a:r>
            <a:r>
              <a:rPr lang="en-US" altLang="zh-CN" sz="1200" dirty="0" smtClean="0">
                <a:latin typeface="+mn-lt"/>
                <a:ea typeface="+mn-ea"/>
                <a:cs typeface="+mn-ea"/>
                <a:sym typeface="+mn-lt"/>
              </a:rPr>
              <a:t>.</a:t>
            </a:r>
          </a:p>
          <a:p>
            <a:pPr lvl="1"/>
            <a:r>
              <a:rPr lang="en-US" altLang="zh-CN" sz="1200" dirty="0" smtClean="0">
                <a:latin typeface="+mn-lt"/>
                <a:ea typeface="+mn-ea"/>
                <a:cs typeface="+mn-ea"/>
                <a:sym typeface="+mn-lt"/>
              </a:rPr>
              <a:t>Fan: Accelerating </a:t>
            </a:r>
            <a:r>
              <a:rPr lang="en-US" altLang="zh-CN" sz="1200" dirty="0">
                <a:latin typeface="+mn-lt"/>
                <a:ea typeface="+mn-ea"/>
                <a:cs typeface="+mn-ea"/>
                <a:sym typeface="+mn-lt"/>
              </a:rPr>
              <a:t>the air flow and improving the heat transfer capability of the heat </a:t>
            </a:r>
            <a:r>
              <a:rPr lang="en-US" altLang="zh-CN" sz="1200" dirty="0" smtClean="0">
                <a:latin typeface="+mn-lt"/>
                <a:ea typeface="+mn-ea"/>
                <a:cs typeface="+mn-ea"/>
                <a:sym typeface="+mn-lt"/>
              </a:rPr>
              <a:t>exchanger</a:t>
            </a:r>
            <a:r>
              <a:rPr lang="en-US" altLang="zh-CN" sz="1200" dirty="0">
                <a:latin typeface="+mn-lt"/>
                <a:ea typeface="+mn-ea"/>
                <a:cs typeface="+mn-ea"/>
                <a:sym typeface="+mn-lt"/>
              </a:rPr>
              <a:t>.</a:t>
            </a:r>
          </a:p>
          <a:p>
            <a:pPr lvl="1"/>
            <a:endParaRPr lang="en-US" altLang="zh-CN" sz="1200" dirty="0">
              <a:latin typeface="+mn-lt"/>
              <a:ea typeface="+mn-ea"/>
              <a:cs typeface="+mn-ea"/>
              <a:sym typeface="+mn-lt"/>
            </a:endParaRPr>
          </a:p>
          <a:p>
            <a:pPr lvl="1"/>
            <a:endParaRPr lang="en-US" altLang="zh-CN" sz="1200" dirty="0">
              <a:latin typeface="+mn-lt"/>
              <a:ea typeface="+mn-ea"/>
              <a:cs typeface="+mn-ea"/>
              <a:sym typeface="+mn-lt"/>
            </a:endParaRPr>
          </a:p>
        </p:txBody>
      </p:sp>
      <p:grpSp>
        <p:nvGrpSpPr>
          <p:cNvPr id="16" name="组合 15"/>
          <p:cNvGrpSpPr>
            <a:grpSpLocks/>
          </p:cNvGrpSpPr>
          <p:nvPr/>
        </p:nvGrpSpPr>
        <p:grpSpPr bwMode="auto">
          <a:xfrm>
            <a:off x="6823051" y="4915664"/>
            <a:ext cx="2310730" cy="1083397"/>
            <a:chOff x="827584" y="2276872"/>
            <a:chExt cx="3600400" cy="1622338"/>
          </a:xfrm>
        </p:grpSpPr>
        <p:pic>
          <p:nvPicPr>
            <p:cNvPr id="18" name="Picture 7" descr="http://www.cr-expo.com/Resource/CompanyProduct/12834/2983912834sight%20glass.jpg"/>
            <p:cNvPicPr>
              <a:picLocks noChangeAspect="1" noChangeArrowheads="1"/>
            </p:cNvPicPr>
            <p:nvPr/>
          </p:nvPicPr>
          <p:blipFill>
            <a:blip r:embed="rId6" cstate="print"/>
            <a:srcRect t="35773" r="10640" b="37994"/>
            <a:stretch>
              <a:fillRect/>
            </a:stretch>
          </p:blipFill>
          <p:spPr bwMode="auto">
            <a:xfrm>
              <a:off x="827584" y="2276872"/>
              <a:ext cx="3600400" cy="792088"/>
            </a:xfrm>
            <a:prstGeom prst="rect">
              <a:avLst/>
            </a:prstGeom>
            <a:noFill/>
            <a:ln w="9525">
              <a:noFill/>
              <a:miter lim="800000"/>
              <a:headEnd/>
              <a:tailEnd/>
            </a:ln>
          </p:spPr>
        </p:pic>
        <p:sp>
          <p:nvSpPr>
            <p:cNvPr id="19" name="TextBox 14"/>
            <p:cNvSpPr txBox="1">
              <a:spLocks noChangeArrowheads="1"/>
            </p:cNvSpPr>
            <p:nvPr/>
          </p:nvSpPr>
          <p:spPr bwMode="auto">
            <a:xfrm>
              <a:off x="1224139" y="3484416"/>
              <a:ext cx="2160240" cy="414794"/>
            </a:xfrm>
            <a:prstGeom prst="rect">
              <a:avLst/>
            </a:prstGeom>
            <a:noFill/>
            <a:ln w="9525">
              <a:noFill/>
              <a:miter lim="800000"/>
              <a:headEnd/>
              <a:tailEnd/>
            </a:ln>
          </p:spPr>
          <p:txBody>
            <a:bodyPr>
              <a:spAutoFit/>
            </a:bodyPr>
            <a:lstStyle/>
            <a:p>
              <a:pPr algn="ctr" eaLnBrk="0" hangingPunct="0">
                <a:buSzPct val="100000"/>
              </a:pPr>
              <a:r>
                <a:rPr lang="en-US" altLang="zh-CN" sz="1200" dirty="0">
                  <a:cs typeface="+mn-ea"/>
                  <a:sym typeface="+mn-lt"/>
                </a:rPr>
                <a:t>Sight glass</a:t>
              </a:r>
            </a:p>
          </p:txBody>
        </p:sp>
      </p:grpSp>
      <p:grpSp>
        <p:nvGrpSpPr>
          <p:cNvPr id="20" name="组合 18"/>
          <p:cNvGrpSpPr>
            <a:grpSpLocks/>
          </p:cNvGrpSpPr>
          <p:nvPr/>
        </p:nvGrpSpPr>
        <p:grpSpPr bwMode="auto">
          <a:xfrm>
            <a:off x="9480342" y="4351870"/>
            <a:ext cx="1347282" cy="1617768"/>
            <a:chOff x="5508173" y="1484784"/>
            <a:chExt cx="2160240" cy="3064332"/>
          </a:xfrm>
        </p:grpSpPr>
        <p:pic>
          <p:nvPicPr>
            <p:cNvPr id="21" name="Picture 3"/>
            <p:cNvPicPr>
              <a:picLocks noChangeAspect="1" noChangeArrowheads="1"/>
            </p:cNvPicPr>
            <p:nvPr/>
          </p:nvPicPr>
          <p:blipFill>
            <a:blip r:embed="rId7" cstate="print"/>
            <a:srcRect/>
            <a:stretch>
              <a:fillRect/>
            </a:stretch>
          </p:blipFill>
          <p:spPr bwMode="auto">
            <a:xfrm>
              <a:off x="5652120" y="1484784"/>
              <a:ext cx="1962150" cy="2390775"/>
            </a:xfrm>
            <a:prstGeom prst="rect">
              <a:avLst/>
            </a:prstGeom>
            <a:noFill/>
            <a:ln w="9525">
              <a:noFill/>
              <a:miter lim="800000"/>
              <a:headEnd/>
              <a:tailEnd/>
            </a:ln>
          </p:spPr>
        </p:pic>
        <p:sp>
          <p:nvSpPr>
            <p:cNvPr id="22" name="TextBox 17"/>
            <p:cNvSpPr txBox="1">
              <a:spLocks noChangeArrowheads="1"/>
            </p:cNvSpPr>
            <p:nvPr/>
          </p:nvSpPr>
          <p:spPr bwMode="auto">
            <a:xfrm>
              <a:off x="5508173" y="4024432"/>
              <a:ext cx="2160240" cy="524684"/>
            </a:xfrm>
            <a:prstGeom prst="rect">
              <a:avLst/>
            </a:prstGeom>
            <a:noFill/>
            <a:ln w="9525">
              <a:noFill/>
              <a:miter lim="800000"/>
              <a:headEnd/>
              <a:tailEnd/>
            </a:ln>
          </p:spPr>
          <p:txBody>
            <a:bodyPr>
              <a:spAutoFit/>
            </a:bodyPr>
            <a:lstStyle/>
            <a:p>
              <a:pPr algn="ctr" eaLnBrk="0" hangingPunct="0">
                <a:buSzPct val="100000"/>
              </a:pPr>
              <a:r>
                <a:rPr lang="en-US" altLang="zh-CN" sz="1200" dirty="0">
                  <a:cs typeface="+mn-ea"/>
                  <a:sym typeface="+mn-lt"/>
                </a:rPr>
                <a:t>Solenoid valve</a:t>
              </a:r>
            </a:p>
          </p:txBody>
        </p:sp>
      </p:grpSp>
      <p:grpSp>
        <p:nvGrpSpPr>
          <p:cNvPr id="3" name="组合 2"/>
          <p:cNvGrpSpPr/>
          <p:nvPr/>
        </p:nvGrpSpPr>
        <p:grpSpPr>
          <a:xfrm>
            <a:off x="10337751" y="2694522"/>
            <a:ext cx="1305494" cy="1549397"/>
            <a:chOff x="10337751" y="2570057"/>
            <a:chExt cx="1305494" cy="1549397"/>
          </a:xfrm>
        </p:grpSpPr>
        <p:pic>
          <p:nvPicPr>
            <p:cNvPr id="23" name="Picture 2" descr="F:\LCU硬件系统介绍\硬件系统介绍用图片\风扇.PN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0337751" y="2570057"/>
              <a:ext cx="1305494" cy="1316982"/>
            </a:xfrm>
            <a:prstGeom prst="rect">
              <a:avLst/>
            </a:prstGeom>
            <a:noFill/>
            <a:ln w="9525">
              <a:noFill/>
              <a:miter lim="800000"/>
              <a:headEnd/>
              <a:tailEnd/>
            </a:ln>
          </p:spPr>
        </p:pic>
        <p:sp>
          <p:nvSpPr>
            <p:cNvPr id="2" name="文本框 1"/>
            <p:cNvSpPr txBox="1"/>
            <p:nvPr/>
          </p:nvSpPr>
          <p:spPr>
            <a:xfrm>
              <a:off x="10699668" y="3842455"/>
              <a:ext cx="805871" cy="276999"/>
            </a:xfrm>
            <a:prstGeom prst="rect">
              <a:avLst/>
            </a:prstGeom>
            <a:noFill/>
          </p:spPr>
          <p:txBody>
            <a:bodyPr wrap="square" rtlCol="0">
              <a:spAutoFit/>
            </a:bodyPr>
            <a:lstStyle/>
            <a:p>
              <a:r>
                <a:rPr lang="en-US" altLang="zh-CN" sz="1200" dirty="0" smtClean="0">
                  <a:cs typeface="+mn-ea"/>
                  <a:sym typeface="+mn-lt"/>
                </a:rPr>
                <a:t>Fan</a:t>
              </a:r>
              <a:endParaRPr lang="zh-CN" altLang="en-US" sz="1200" dirty="0">
                <a:cs typeface="+mn-ea"/>
                <a:sym typeface="+mn-lt"/>
              </a:endParaRPr>
            </a:p>
          </p:txBody>
        </p:sp>
      </p:grpSp>
    </p:spTree>
    <p:extLst>
      <p:ext uri="{BB962C8B-B14F-4D97-AF65-F5344CB8AC3E}">
        <p14:creationId xmlns:p14="http://schemas.microsoft.com/office/powerpoint/2010/main" val="11216842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dirty="0" smtClean="0">
                <a:latin typeface="+mn-lt"/>
                <a:ea typeface="+mn-ea"/>
                <a:cs typeface="+mn-ea"/>
                <a:sym typeface="+mn-lt"/>
              </a:rPr>
              <a:t>Main Components (3) </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r>
              <a:rPr lang="en-US" altLang="zh-CN" sz="1600" dirty="0">
                <a:latin typeface="+mn-lt"/>
                <a:ea typeface="+mn-ea"/>
                <a:cs typeface="+mn-ea"/>
                <a:sym typeface="+mn-lt"/>
              </a:rPr>
              <a:t>Low temperature components - If we use air conditioner in lower temperature environments, we require a low temperature components to improve the continuous low pressure caused by low temperature starting. By adding low temperature components, the air conditioner can operate normally. </a:t>
            </a:r>
          </a:p>
        </p:txBody>
      </p:sp>
      <p:pic>
        <p:nvPicPr>
          <p:cNvPr id="6" name="图片 5"/>
          <p:cNvPicPr>
            <a:picLocks noChangeAspect="1"/>
          </p:cNvPicPr>
          <p:nvPr/>
        </p:nvPicPr>
        <p:blipFill>
          <a:blip r:embed="rId3" cstate="print"/>
          <a:stretch>
            <a:fillRect/>
          </a:stretch>
        </p:blipFill>
        <p:spPr>
          <a:xfrm>
            <a:off x="1332196" y="2722746"/>
            <a:ext cx="5767626" cy="3204810"/>
          </a:xfrm>
          <a:prstGeom prst="rect">
            <a:avLst/>
          </a:prstGeom>
        </p:spPr>
      </p:pic>
      <p:pic>
        <p:nvPicPr>
          <p:cNvPr id="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3340" y="3000591"/>
            <a:ext cx="3682230" cy="219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70925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b="1" dirty="0">
                <a:latin typeface="+mn-lt"/>
                <a:ea typeface="+mn-ea"/>
                <a:cs typeface="+mn-ea"/>
                <a:sym typeface="+mn-lt"/>
              </a:rPr>
              <a:t>Chilled Water Precision Air Conditioner</a:t>
            </a:r>
          </a:p>
          <a:p>
            <a:pPr lvl="1">
              <a:buSzPct val="60000"/>
              <a:buFont typeface="Wingdings" panose="05000000000000000000" pitchFamily="2" charset="2"/>
              <a:buChar char="n"/>
            </a:pPr>
            <a:r>
              <a:rPr lang="en-US" altLang="zh-CN" dirty="0">
                <a:latin typeface="+mn-lt"/>
                <a:ea typeface="+mn-ea"/>
                <a:cs typeface="+mn-ea"/>
                <a:sym typeface="+mn-lt"/>
              </a:rPr>
              <a:t>Basic Principles</a:t>
            </a:r>
          </a:p>
          <a:p>
            <a:pPr lvl="1"/>
            <a:r>
              <a:rPr lang="en-US" altLang="zh-CN" dirty="0" smtClean="0">
                <a:solidFill>
                  <a:schemeClr val="bg1">
                    <a:lumMod val="50000"/>
                  </a:schemeClr>
                </a:solidFill>
                <a:latin typeface="+mn-lt"/>
                <a:ea typeface="+mn-ea"/>
                <a:cs typeface="+mn-ea"/>
                <a:sym typeface="+mn-lt"/>
              </a:rPr>
              <a:t>Components</a:t>
            </a:r>
            <a:endParaRPr lang="en-US" dirty="0">
              <a:solidFill>
                <a:schemeClr val="bg1">
                  <a:lumMod val="50000"/>
                </a:schemeClr>
              </a:solidFill>
              <a:latin typeface="+mn-lt"/>
              <a:ea typeface="+mn-ea"/>
              <a:cs typeface="+mn-ea"/>
              <a:sym typeface="+mn-lt"/>
            </a:endParaRPr>
          </a:p>
          <a:p>
            <a:r>
              <a:rPr lang="en-US" dirty="0">
                <a:solidFill>
                  <a:schemeClr val="bg1">
                    <a:lumMod val="50000"/>
                  </a:schemeClr>
                </a:solidFill>
                <a:latin typeface="+mn-lt"/>
                <a:ea typeface="+mn-ea"/>
                <a:cs typeface="+mn-ea"/>
                <a:sym typeface="+mn-lt"/>
              </a:rPr>
              <a:t>Indirect Evaporative Cooling Air Conditioner</a:t>
            </a:r>
          </a:p>
          <a:p>
            <a:r>
              <a:rPr lang="en-US" dirty="0">
                <a:solidFill>
                  <a:schemeClr val="bg1">
                    <a:lumMod val="50000"/>
                  </a:schemeClr>
                </a:solidFill>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5374146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Basic Principles (1)</a:t>
            </a:r>
          </a:p>
        </p:txBody>
      </p:sp>
      <p:sp>
        <p:nvSpPr>
          <p:cNvPr id="138" name="文本框 137"/>
          <p:cNvSpPr txBox="1"/>
          <p:nvPr/>
        </p:nvSpPr>
        <p:spPr>
          <a:xfrm>
            <a:off x="6048221" y="4161573"/>
            <a:ext cx="5820649" cy="2031325"/>
          </a:xfrm>
          <a:prstGeom prst="rect">
            <a:avLst/>
          </a:prstGeom>
          <a:noFill/>
        </p:spPr>
        <p:txBody>
          <a:bodyPr wrap="square" rtlCol="0">
            <a:spAutoFit/>
          </a:bodyPr>
          <a:lstStyle/>
          <a:p>
            <a:pPr marL="285750" indent="-285750">
              <a:buFont typeface="Arial" panose="020B0604020202020204" pitchFamily="34" charset="0"/>
              <a:buChar char="•"/>
            </a:pPr>
            <a:r>
              <a:rPr lang="en-US" sz="1400" dirty="0">
                <a:cs typeface="+mn-ea"/>
                <a:sym typeface="+mn-lt"/>
              </a:rPr>
              <a:t>The chiller uses the vapor-compression refrigeration principle to produce low-temperature water (called chilled water), and distributes the low-temperature water to the indoor unit (fan coil). The hot air in the room flows through the surface of the fan coil to reduce the temperature.</a:t>
            </a:r>
          </a:p>
          <a:p>
            <a:pPr marL="285750" indent="-285750">
              <a:buFont typeface="Arial" panose="020B0604020202020204" pitchFamily="34" charset="0"/>
              <a:buChar char="•"/>
            </a:pPr>
            <a:endParaRPr lang="zh-CN" altLang="en-US" sz="1400" dirty="0">
              <a:cs typeface="+mn-ea"/>
              <a:sym typeface="+mn-lt"/>
            </a:endParaRPr>
          </a:p>
          <a:p>
            <a:pPr marL="285750" indent="-285750">
              <a:buFont typeface="Arial" panose="020B0604020202020204" pitchFamily="34" charset="0"/>
              <a:buChar char="•"/>
            </a:pPr>
            <a:r>
              <a:rPr lang="en-US" sz="1400" dirty="0">
                <a:cs typeface="+mn-ea"/>
                <a:sym typeface="+mn-lt"/>
              </a:rPr>
              <a:t>After heat absorption, the temperature of the chilled water increases and the water flows back to the chiller. The preceding process is repeated.</a:t>
            </a:r>
          </a:p>
        </p:txBody>
      </p:sp>
      <p:grpSp>
        <p:nvGrpSpPr>
          <p:cNvPr id="141" name="组合 140"/>
          <p:cNvGrpSpPr/>
          <p:nvPr/>
        </p:nvGrpSpPr>
        <p:grpSpPr>
          <a:xfrm>
            <a:off x="664574" y="1143946"/>
            <a:ext cx="6003372" cy="4976699"/>
            <a:chOff x="798906" y="1405050"/>
            <a:chExt cx="6003372" cy="4976699"/>
          </a:xfrm>
        </p:grpSpPr>
        <p:grpSp>
          <p:nvGrpSpPr>
            <p:cNvPr id="5" name="Group 2"/>
            <p:cNvGrpSpPr>
              <a:grpSpLocks/>
            </p:cNvGrpSpPr>
            <p:nvPr/>
          </p:nvGrpSpPr>
          <p:grpSpPr bwMode="auto">
            <a:xfrm>
              <a:off x="798906" y="1405050"/>
              <a:ext cx="6003372" cy="4976699"/>
              <a:chOff x="2520" y="2610"/>
              <a:chExt cx="8670" cy="11910"/>
            </a:xfrm>
          </p:grpSpPr>
          <p:grpSp>
            <p:nvGrpSpPr>
              <p:cNvPr id="6" name="Group 3"/>
              <p:cNvGrpSpPr>
                <a:grpSpLocks/>
              </p:cNvGrpSpPr>
              <p:nvPr/>
            </p:nvGrpSpPr>
            <p:grpSpPr bwMode="auto">
              <a:xfrm>
                <a:off x="2771" y="2867"/>
                <a:ext cx="8419" cy="11653"/>
                <a:chOff x="2771" y="2867"/>
                <a:chExt cx="8419" cy="11653"/>
              </a:xfrm>
            </p:grpSpPr>
            <p:grpSp>
              <p:nvGrpSpPr>
                <p:cNvPr id="11" name="Group 4"/>
                <p:cNvGrpSpPr>
                  <a:grpSpLocks/>
                </p:cNvGrpSpPr>
                <p:nvPr/>
              </p:nvGrpSpPr>
              <p:grpSpPr bwMode="auto">
                <a:xfrm>
                  <a:off x="2771" y="2867"/>
                  <a:ext cx="8419" cy="5560"/>
                  <a:chOff x="2771" y="2867"/>
                  <a:chExt cx="8419" cy="5560"/>
                </a:xfrm>
              </p:grpSpPr>
              <p:grpSp>
                <p:nvGrpSpPr>
                  <p:cNvPr id="81" name="Group 5"/>
                  <p:cNvGrpSpPr>
                    <a:grpSpLocks/>
                  </p:cNvGrpSpPr>
                  <p:nvPr/>
                </p:nvGrpSpPr>
                <p:grpSpPr bwMode="auto">
                  <a:xfrm>
                    <a:off x="2802" y="2867"/>
                    <a:ext cx="6053" cy="1600"/>
                    <a:chOff x="3489" y="6612"/>
                    <a:chExt cx="6053" cy="1600"/>
                  </a:xfrm>
                </p:grpSpPr>
                <p:sp>
                  <p:nvSpPr>
                    <p:cNvPr id="117" name="Text Box 7"/>
                    <p:cNvSpPr txBox="1">
                      <a:spLocks noChangeArrowheads="1"/>
                    </p:cNvSpPr>
                    <p:nvPr/>
                  </p:nvSpPr>
                  <p:spPr bwMode="auto">
                    <a:xfrm>
                      <a:off x="5893" y="7674"/>
                      <a:ext cx="1867" cy="53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Condenser</a:t>
                      </a:r>
                    </a:p>
                  </p:txBody>
                </p:sp>
                <p:cxnSp>
                  <p:nvCxnSpPr>
                    <p:cNvPr id="118" name="AutoShape 8"/>
                    <p:cNvCxnSpPr>
                      <a:cxnSpLocks noChangeShapeType="1"/>
                    </p:cNvCxnSpPr>
                    <p:nvPr/>
                  </p:nvCxnSpPr>
                  <p:spPr bwMode="auto">
                    <a:xfrm>
                      <a:off x="3489" y="6612"/>
                      <a:ext cx="2637" cy="0"/>
                    </a:xfrm>
                    <a:prstGeom prst="straightConnector1">
                      <a:avLst/>
                    </a:prstGeom>
                    <a:noFill/>
                    <a:ln w="9525">
                      <a:solidFill>
                        <a:srgbClr val="000000"/>
                      </a:solidFill>
                      <a:round/>
                      <a:headEnd/>
                      <a:tailEnd/>
                    </a:ln>
                  </p:spPr>
                </p:cxnSp>
                <p:cxnSp>
                  <p:nvCxnSpPr>
                    <p:cNvPr id="119" name="AutoShape 9"/>
                    <p:cNvCxnSpPr>
                      <a:cxnSpLocks noChangeShapeType="1"/>
                    </p:cNvCxnSpPr>
                    <p:nvPr/>
                  </p:nvCxnSpPr>
                  <p:spPr bwMode="auto">
                    <a:xfrm>
                      <a:off x="7336" y="6737"/>
                      <a:ext cx="2206" cy="0"/>
                    </a:xfrm>
                    <a:prstGeom prst="straightConnector1">
                      <a:avLst/>
                    </a:prstGeom>
                    <a:noFill/>
                    <a:ln w="9525">
                      <a:solidFill>
                        <a:srgbClr val="000000"/>
                      </a:solidFill>
                      <a:round/>
                      <a:headEnd/>
                      <a:tailEnd/>
                    </a:ln>
                  </p:spPr>
                </p:cxnSp>
              </p:grpSp>
              <p:grpSp>
                <p:nvGrpSpPr>
                  <p:cNvPr id="82" name="Group 10"/>
                  <p:cNvGrpSpPr>
                    <a:grpSpLocks/>
                  </p:cNvGrpSpPr>
                  <p:nvPr/>
                </p:nvGrpSpPr>
                <p:grpSpPr bwMode="auto">
                  <a:xfrm>
                    <a:off x="2771" y="2867"/>
                    <a:ext cx="2050" cy="2759"/>
                    <a:chOff x="3458" y="6612"/>
                    <a:chExt cx="2050" cy="2759"/>
                  </a:xfrm>
                </p:grpSpPr>
                <p:cxnSp>
                  <p:nvCxnSpPr>
                    <p:cNvPr id="110" name="AutoShape 11"/>
                    <p:cNvCxnSpPr>
                      <a:cxnSpLocks noChangeShapeType="1"/>
                    </p:cNvCxnSpPr>
                    <p:nvPr/>
                  </p:nvCxnSpPr>
                  <p:spPr bwMode="auto">
                    <a:xfrm flipH="1">
                      <a:off x="3489" y="8337"/>
                      <a:ext cx="330" cy="0"/>
                    </a:xfrm>
                    <a:prstGeom prst="straightConnector1">
                      <a:avLst/>
                    </a:prstGeom>
                    <a:noFill/>
                    <a:ln w="9525">
                      <a:solidFill>
                        <a:srgbClr val="000000"/>
                      </a:solidFill>
                      <a:round/>
                      <a:headEnd/>
                      <a:tailEnd/>
                    </a:ln>
                  </p:spPr>
                </p:cxnSp>
                <p:cxnSp>
                  <p:nvCxnSpPr>
                    <p:cNvPr id="111" name="AutoShape 12"/>
                    <p:cNvCxnSpPr>
                      <a:cxnSpLocks noChangeShapeType="1"/>
                    </p:cNvCxnSpPr>
                    <p:nvPr/>
                  </p:nvCxnSpPr>
                  <p:spPr bwMode="auto">
                    <a:xfrm flipV="1">
                      <a:off x="4759" y="8627"/>
                      <a:ext cx="0" cy="744"/>
                    </a:xfrm>
                    <a:prstGeom prst="straightConnector1">
                      <a:avLst/>
                    </a:prstGeom>
                    <a:noFill/>
                    <a:ln w="9525">
                      <a:solidFill>
                        <a:srgbClr val="000000"/>
                      </a:solidFill>
                      <a:round/>
                      <a:headEnd/>
                      <a:tailEnd type="triangle" w="med" len="med"/>
                    </a:ln>
                  </p:spPr>
                </p:cxnSp>
                <p:cxnSp>
                  <p:nvCxnSpPr>
                    <p:cNvPr id="112" name="AutoShape 13"/>
                    <p:cNvCxnSpPr>
                      <a:cxnSpLocks noChangeShapeType="1"/>
                    </p:cNvCxnSpPr>
                    <p:nvPr/>
                  </p:nvCxnSpPr>
                  <p:spPr bwMode="auto">
                    <a:xfrm>
                      <a:off x="4483" y="8627"/>
                      <a:ext cx="274" cy="0"/>
                    </a:xfrm>
                    <a:prstGeom prst="straightConnector1">
                      <a:avLst/>
                    </a:prstGeom>
                    <a:noFill/>
                    <a:ln w="9525">
                      <a:solidFill>
                        <a:srgbClr val="000000"/>
                      </a:solidFill>
                      <a:round/>
                      <a:headEnd/>
                      <a:tailEnd/>
                    </a:ln>
                  </p:spPr>
                </p:cxnSp>
                <p:sp>
                  <p:nvSpPr>
                    <p:cNvPr id="113" name="Text Box 14"/>
                    <p:cNvSpPr txBox="1">
                      <a:spLocks noChangeArrowheads="1"/>
                    </p:cNvSpPr>
                    <p:nvPr/>
                  </p:nvSpPr>
                  <p:spPr bwMode="auto">
                    <a:xfrm>
                      <a:off x="3458" y="6923"/>
                      <a:ext cx="2050" cy="38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Compressor</a:t>
                      </a:r>
                    </a:p>
                  </p:txBody>
                </p:sp>
                <p:cxnSp>
                  <p:nvCxnSpPr>
                    <p:cNvPr id="115" name="AutoShape 16"/>
                    <p:cNvCxnSpPr>
                      <a:cxnSpLocks noChangeShapeType="1"/>
                    </p:cNvCxnSpPr>
                    <p:nvPr/>
                  </p:nvCxnSpPr>
                  <p:spPr bwMode="auto">
                    <a:xfrm flipV="1">
                      <a:off x="3489" y="6612"/>
                      <a:ext cx="0" cy="1725"/>
                    </a:xfrm>
                    <a:prstGeom prst="straightConnector1">
                      <a:avLst/>
                    </a:prstGeom>
                    <a:noFill/>
                    <a:ln w="9525">
                      <a:solidFill>
                        <a:srgbClr val="000000"/>
                      </a:solidFill>
                      <a:round/>
                      <a:headEnd/>
                      <a:tailEnd type="triangle" w="med" len="med"/>
                    </a:ln>
                  </p:spPr>
                </p:cxnSp>
              </p:grpSp>
              <p:grpSp>
                <p:nvGrpSpPr>
                  <p:cNvPr id="83" name="Group 17"/>
                  <p:cNvGrpSpPr>
                    <a:grpSpLocks/>
                  </p:cNvGrpSpPr>
                  <p:nvPr/>
                </p:nvGrpSpPr>
                <p:grpSpPr bwMode="auto">
                  <a:xfrm>
                    <a:off x="7482" y="2992"/>
                    <a:ext cx="1580" cy="3376"/>
                    <a:chOff x="8169" y="6737"/>
                    <a:chExt cx="1580" cy="3376"/>
                  </a:xfrm>
                </p:grpSpPr>
                <p:cxnSp>
                  <p:nvCxnSpPr>
                    <p:cNvPr id="105" name="AutoShape 21"/>
                    <p:cNvCxnSpPr>
                      <a:cxnSpLocks noChangeShapeType="1"/>
                    </p:cNvCxnSpPr>
                    <p:nvPr/>
                  </p:nvCxnSpPr>
                  <p:spPr bwMode="auto">
                    <a:xfrm flipH="1">
                      <a:off x="9538" y="6737"/>
                      <a:ext cx="6" cy="1208"/>
                    </a:xfrm>
                    <a:prstGeom prst="straightConnector1">
                      <a:avLst/>
                    </a:prstGeom>
                    <a:noFill/>
                    <a:ln w="9525">
                      <a:solidFill>
                        <a:srgbClr val="000000"/>
                      </a:solidFill>
                      <a:round/>
                      <a:headEnd/>
                      <a:tailEnd type="triangle" w="med" len="med"/>
                    </a:ln>
                  </p:spPr>
                </p:cxnSp>
                <p:sp>
                  <p:nvSpPr>
                    <p:cNvPr id="106" name="Text Box 22"/>
                    <p:cNvSpPr txBox="1">
                      <a:spLocks noChangeArrowheads="1"/>
                    </p:cNvSpPr>
                    <p:nvPr/>
                  </p:nvSpPr>
                  <p:spPr bwMode="auto">
                    <a:xfrm>
                      <a:off x="8169" y="8005"/>
                      <a:ext cx="1580" cy="509"/>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Expansion valve</a:t>
                      </a:r>
                    </a:p>
                  </p:txBody>
                </p:sp>
                <p:cxnSp>
                  <p:nvCxnSpPr>
                    <p:cNvPr id="107" name="AutoShape 23"/>
                    <p:cNvCxnSpPr>
                      <a:cxnSpLocks noChangeShapeType="1"/>
                    </p:cNvCxnSpPr>
                    <p:nvPr/>
                  </p:nvCxnSpPr>
                  <p:spPr bwMode="auto">
                    <a:xfrm>
                      <a:off x="9543" y="8702"/>
                      <a:ext cx="1" cy="1411"/>
                    </a:xfrm>
                    <a:prstGeom prst="straightConnector1">
                      <a:avLst/>
                    </a:prstGeom>
                    <a:noFill/>
                    <a:ln w="9525">
                      <a:solidFill>
                        <a:srgbClr val="000000"/>
                      </a:solidFill>
                      <a:round/>
                      <a:headEnd/>
                      <a:tailEnd type="triangle" w="med" len="med"/>
                    </a:ln>
                  </p:spPr>
                </p:cxnSp>
              </p:grpSp>
              <p:grpSp>
                <p:nvGrpSpPr>
                  <p:cNvPr id="84" name="Group 24"/>
                  <p:cNvGrpSpPr>
                    <a:grpSpLocks/>
                  </p:cNvGrpSpPr>
                  <p:nvPr/>
                </p:nvGrpSpPr>
                <p:grpSpPr bwMode="auto">
                  <a:xfrm>
                    <a:off x="4000" y="5464"/>
                    <a:ext cx="7190" cy="2963"/>
                    <a:chOff x="4000" y="5464"/>
                    <a:chExt cx="7190" cy="2963"/>
                  </a:xfrm>
                </p:grpSpPr>
                <p:sp>
                  <p:nvSpPr>
                    <p:cNvPr id="85" name="Text Box 25"/>
                    <p:cNvSpPr txBox="1">
                      <a:spLocks noChangeArrowheads="1"/>
                    </p:cNvSpPr>
                    <p:nvPr/>
                  </p:nvSpPr>
                  <p:spPr bwMode="auto">
                    <a:xfrm>
                      <a:off x="4000" y="5939"/>
                      <a:ext cx="1367" cy="59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Evaporator</a:t>
                      </a:r>
                    </a:p>
                  </p:txBody>
                </p:sp>
                <p:grpSp>
                  <p:nvGrpSpPr>
                    <p:cNvPr id="86" name="Group 26"/>
                    <p:cNvGrpSpPr>
                      <a:grpSpLocks/>
                    </p:cNvGrpSpPr>
                    <p:nvPr/>
                  </p:nvGrpSpPr>
                  <p:grpSpPr bwMode="auto">
                    <a:xfrm>
                      <a:off x="4070" y="5464"/>
                      <a:ext cx="7120" cy="2963"/>
                      <a:chOff x="4070" y="5464"/>
                      <a:chExt cx="7120" cy="2963"/>
                    </a:xfrm>
                  </p:grpSpPr>
                  <p:sp>
                    <p:nvSpPr>
                      <p:cNvPr id="87" name="Text Box 27"/>
                      <p:cNvSpPr txBox="1">
                        <a:spLocks noChangeArrowheads="1"/>
                      </p:cNvSpPr>
                      <p:nvPr/>
                    </p:nvSpPr>
                    <p:spPr bwMode="auto">
                      <a:xfrm>
                        <a:off x="8024" y="6412"/>
                        <a:ext cx="3166" cy="47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Chilled water pump</a:t>
                        </a:r>
                      </a:p>
                    </p:txBody>
                  </p:sp>
                  <p:grpSp>
                    <p:nvGrpSpPr>
                      <p:cNvPr id="88" name="Group 28"/>
                      <p:cNvGrpSpPr>
                        <a:grpSpLocks/>
                      </p:cNvGrpSpPr>
                      <p:nvPr/>
                    </p:nvGrpSpPr>
                    <p:grpSpPr bwMode="auto">
                      <a:xfrm>
                        <a:off x="4070" y="5464"/>
                        <a:ext cx="4785" cy="2249"/>
                        <a:chOff x="4686" y="10548"/>
                        <a:chExt cx="4785" cy="2249"/>
                      </a:xfrm>
                    </p:grpSpPr>
                    <p:sp>
                      <p:nvSpPr>
                        <p:cNvPr id="98" name="Rectangle 29"/>
                        <p:cNvSpPr>
                          <a:spLocks noChangeArrowheads="1"/>
                        </p:cNvSpPr>
                        <p:nvPr/>
                      </p:nvSpPr>
                      <p:spPr bwMode="auto">
                        <a:xfrm>
                          <a:off x="5966" y="10548"/>
                          <a:ext cx="2747" cy="2249"/>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99" name="Arc 30"/>
                        <p:cNvSpPr>
                          <a:spLocks/>
                        </p:cNvSpPr>
                        <p:nvPr/>
                      </p:nvSpPr>
                      <p:spPr bwMode="auto">
                        <a:xfrm>
                          <a:off x="8441" y="10709"/>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100" name="Arc 31"/>
                        <p:cNvSpPr>
                          <a:spLocks/>
                        </p:cNvSpPr>
                        <p:nvPr/>
                      </p:nvSpPr>
                      <p:spPr bwMode="auto">
                        <a:xfrm flipH="1">
                          <a:off x="6103" y="11081"/>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101" name="AutoShape 32"/>
                        <p:cNvCxnSpPr>
                          <a:cxnSpLocks noChangeShapeType="1"/>
                        </p:cNvCxnSpPr>
                        <p:nvPr/>
                      </p:nvCxnSpPr>
                      <p:spPr bwMode="auto">
                        <a:xfrm>
                          <a:off x="4686" y="10710"/>
                          <a:ext cx="3755" cy="0"/>
                        </a:xfrm>
                        <a:prstGeom prst="straightConnector1">
                          <a:avLst/>
                        </a:prstGeom>
                        <a:noFill/>
                        <a:ln w="9525">
                          <a:solidFill>
                            <a:srgbClr val="000000"/>
                          </a:solidFill>
                          <a:round/>
                          <a:headEnd/>
                          <a:tailEnd/>
                        </a:ln>
                      </p:spPr>
                    </p:cxnSp>
                    <p:cxnSp>
                      <p:nvCxnSpPr>
                        <p:cNvPr id="102" name="AutoShape 33"/>
                        <p:cNvCxnSpPr>
                          <a:cxnSpLocks noChangeShapeType="1"/>
                        </p:cNvCxnSpPr>
                        <p:nvPr/>
                      </p:nvCxnSpPr>
                      <p:spPr bwMode="auto">
                        <a:xfrm>
                          <a:off x="6255" y="11081"/>
                          <a:ext cx="2186" cy="0"/>
                        </a:xfrm>
                        <a:prstGeom prst="straightConnector1">
                          <a:avLst/>
                        </a:prstGeom>
                        <a:noFill/>
                        <a:ln w="9525">
                          <a:solidFill>
                            <a:srgbClr val="000000"/>
                          </a:solidFill>
                          <a:round/>
                          <a:headEnd/>
                          <a:tailEnd/>
                        </a:ln>
                      </p:spPr>
                    </p:cxnSp>
                    <p:cxnSp>
                      <p:nvCxnSpPr>
                        <p:cNvPr id="103" name="AutoShape 34"/>
                        <p:cNvCxnSpPr>
                          <a:cxnSpLocks noChangeShapeType="1"/>
                        </p:cNvCxnSpPr>
                        <p:nvPr/>
                      </p:nvCxnSpPr>
                      <p:spPr bwMode="auto">
                        <a:xfrm>
                          <a:off x="6255" y="11452"/>
                          <a:ext cx="3216" cy="0"/>
                        </a:xfrm>
                        <a:prstGeom prst="straightConnector1">
                          <a:avLst/>
                        </a:prstGeom>
                        <a:noFill/>
                        <a:ln w="9525">
                          <a:solidFill>
                            <a:srgbClr val="000000"/>
                          </a:solidFill>
                          <a:round/>
                          <a:headEnd/>
                          <a:tailEnd/>
                        </a:ln>
                      </p:spPr>
                    </p:cxnSp>
                  </p:grpSp>
                  <p:grpSp>
                    <p:nvGrpSpPr>
                      <p:cNvPr id="89" name="Group 35"/>
                      <p:cNvGrpSpPr>
                        <a:grpSpLocks/>
                      </p:cNvGrpSpPr>
                      <p:nvPr/>
                    </p:nvGrpSpPr>
                    <p:grpSpPr bwMode="auto">
                      <a:xfrm>
                        <a:off x="4072" y="6701"/>
                        <a:ext cx="4785" cy="1726"/>
                        <a:chOff x="4072" y="6701"/>
                        <a:chExt cx="4785" cy="1726"/>
                      </a:xfrm>
                    </p:grpSpPr>
                    <p:cxnSp>
                      <p:nvCxnSpPr>
                        <p:cNvPr id="90" name="AutoShape 36"/>
                        <p:cNvCxnSpPr>
                          <a:cxnSpLocks noChangeShapeType="1"/>
                        </p:cNvCxnSpPr>
                        <p:nvPr/>
                      </p:nvCxnSpPr>
                      <p:spPr bwMode="auto">
                        <a:xfrm flipV="1">
                          <a:off x="4072" y="6701"/>
                          <a:ext cx="0" cy="1637"/>
                        </a:xfrm>
                        <a:prstGeom prst="straightConnector1">
                          <a:avLst/>
                        </a:prstGeom>
                        <a:noFill/>
                        <a:ln w="9525">
                          <a:solidFill>
                            <a:srgbClr val="0070C0"/>
                          </a:solidFill>
                          <a:round/>
                          <a:headEnd/>
                          <a:tailEnd type="triangle" w="med" len="med"/>
                        </a:ln>
                      </p:spPr>
                    </p:cxnSp>
                    <p:cxnSp>
                      <p:nvCxnSpPr>
                        <p:cNvPr id="91" name="AutoShape 37"/>
                        <p:cNvCxnSpPr>
                          <a:cxnSpLocks noChangeShapeType="1"/>
                        </p:cNvCxnSpPr>
                        <p:nvPr/>
                      </p:nvCxnSpPr>
                      <p:spPr bwMode="auto">
                        <a:xfrm>
                          <a:off x="8857" y="7458"/>
                          <a:ext cx="0" cy="969"/>
                        </a:xfrm>
                        <a:prstGeom prst="straightConnector1">
                          <a:avLst/>
                        </a:prstGeom>
                        <a:noFill/>
                        <a:ln w="9525">
                          <a:solidFill>
                            <a:srgbClr val="0070C0"/>
                          </a:solidFill>
                          <a:round/>
                          <a:headEnd/>
                          <a:tailEnd type="triangle" w="med" len="med"/>
                        </a:ln>
                      </p:spPr>
                    </p:cxnSp>
                    <p:sp>
                      <p:nvSpPr>
                        <p:cNvPr id="92" name="Arc 38"/>
                        <p:cNvSpPr>
                          <a:spLocks/>
                        </p:cNvSpPr>
                        <p:nvPr/>
                      </p:nvSpPr>
                      <p:spPr bwMode="auto">
                        <a:xfrm>
                          <a:off x="7827" y="6715"/>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93" name="Arc 39"/>
                        <p:cNvSpPr>
                          <a:spLocks/>
                        </p:cNvSpPr>
                        <p:nvPr/>
                      </p:nvSpPr>
                      <p:spPr bwMode="auto">
                        <a:xfrm flipH="1">
                          <a:off x="5489" y="7087"/>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94" name="AutoShape 40"/>
                        <p:cNvCxnSpPr>
                          <a:cxnSpLocks noChangeShapeType="1"/>
                        </p:cNvCxnSpPr>
                        <p:nvPr/>
                      </p:nvCxnSpPr>
                      <p:spPr bwMode="auto">
                        <a:xfrm>
                          <a:off x="4072" y="6716"/>
                          <a:ext cx="3755" cy="0"/>
                        </a:xfrm>
                        <a:prstGeom prst="straightConnector1">
                          <a:avLst/>
                        </a:prstGeom>
                        <a:noFill/>
                        <a:ln w="9525">
                          <a:solidFill>
                            <a:srgbClr val="0070C0"/>
                          </a:solidFill>
                          <a:round/>
                          <a:headEnd/>
                          <a:tailEnd/>
                        </a:ln>
                      </p:spPr>
                    </p:cxnSp>
                    <p:cxnSp>
                      <p:nvCxnSpPr>
                        <p:cNvPr id="95" name="AutoShape 41"/>
                        <p:cNvCxnSpPr>
                          <a:cxnSpLocks noChangeShapeType="1"/>
                        </p:cNvCxnSpPr>
                        <p:nvPr/>
                      </p:nvCxnSpPr>
                      <p:spPr bwMode="auto">
                        <a:xfrm>
                          <a:off x="5641" y="7087"/>
                          <a:ext cx="2186" cy="0"/>
                        </a:xfrm>
                        <a:prstGeom prst="straightConnector1">
                          <a:avLst/>
                        </a:prstGeom>
                        <a:noFill/>
                        <a:ln w="9525">
                          <a:solidFill>
                            <a:srgbClr val="0070C0"/>
                          </a:solidFill>
                          <a:round/>
                          <a:headEnd/>
                          <a:tailEnd/>
                        </a:ln>
                      </p:spPr>
                    </p:cxnSp>
                    <p:cxnSp>
                      <p:nvCxnSpPr>
                        <p:cNvPr id="96" name="AutoShape 42"/>
                        <p:cNvCxnSpPr>
                          <a:cxnSpLocks noChangeShapeType="1"/>
                        </p:cNvCxnSpPr>
                        <p:nvPr/>
                      </p:nvCxnSpPr>
                      <p:spPr bwMode="auto">
                        <a:xfrm>
                          <a:off x="5641" y="7458"/>
                          <a:ext cx="3216" cy="0"/>
                        </a:xfrm>
                        <a:prstGeom prst="straightConnector1">
                          <a:avLst/>
                        </a:prstGeom>
                        <a:noFill/>
                        <a:ln w="9525">
                          <a:solidFill>
                            <a:srgbClr val="0070C0"/>
                          </a:solidFill>
                          <a:round/>
                          <a:headEnd/>
                          <a:tailEnd/>
                        </a:ln>
                      </p:spPr>
                    </p:cxnSp>
                  </p:grpSp>
                </p:grpSp>
              </p:grpSp>
            </p:grpSp>
            <p:grpSp>
              <p:nvGrpSpPr>
                <p:cNvPr id="12" name="Group 44"/>
                <p:cNvGrpSpPr>
                  <a:grpSpLocks/>
                </p:cNvGrpSpPr>
                <p:nvPr/>
              </p:nvGrpSpPr>
              <p:grpSpPr bwMode="auto">
                <a:xfrm>
                  <a:off x="4070" y="8338"/>
                  <a:ext cx="5345" cy="6182"/>
                  <a:chOff x="4070" y="8338"/>
                  <a:chExt cx="5345" cy="6182"/>
                </a:xfrm>
              </p:grpSpPr>
              <p:cxnSp>
                <p:nvCxnSpPr>
                  <p:cNvPr id="13" name="AutoShape 45"/>
                  <p:cNvCxnSpPr>
                    <a:cxnSpLocks noChangeShapeType="1"/>
                  </p:cNvCxnSpPr>
                  <p:nvPr/>
                </p:nvCxnSpPr>
                <p:spPr bwMode="auto">
                  <a:xfrm flipH="1">
                    <a:off x="8855" y="8427"/>
                    <a:ext cx="2" cy="4857"/>
                  </a:xfrm>
                  <a:prstGeom prst="straightConnector1">
                    <a:avLst/>
                  </a:prstGeom>
                  <a:noFill/>
                  <a:ln w="9525">
                    <a:solidFill>
                      <a:srgbClr val="0070C0"/>
                    </a:solidFill>
                    <a:round/>
                    <a:headEnd/>
                    <a:tailEnd/>
                  </a:ln>
                </p:spPr>
              </p:cxnSp>
              <p:grpSp>
                <p:nvGrpSpPr>
                  <p:cNvPr id="14" name="Group 46"/>
                  <p:cNvGrpSpPr>
                    <a:grpSpLocks/>
                  </p:cNvGrpSpPr>
                  <p:nvPr/>
                </p:nvGrpSpPr>
                <p:grpSpPr bwMode="auto">
                  <a:xfrm>
                    <a:off x="4070" y="8427"/>
                    <a:ext cx="4962" cy="1825"/>
                    <a:chOff x="4070" y="8427"/>
                    <a:chExt cx="4962" cy="1825"/>
                  </a:xfrm>
                </p:grpSpPr>
                <p:grpSp>
                  <p:nvGrpSpPr>
                    <p:cNvPr id="60" name="Group 47"/>
                    <p:cNvGrpSpPr>
                      <a:grpSpLocks/>
                    </p:cNvGrpSpPr>
                    <p:nvPr/>
                  </p:nvGrpSpPr>
                  <p:grpSpPr bwMode="auto">
                    <a:xfrm rot="5400000">
                      <a:off x="6927" y="9408"/>
                      <a:ext cx="427" cy="388"/>
                      <a:chOff x="6248" y="9065"/>
                      <a:chExt cx="1278" cy="1115"/>
                    </a:xfrm>
                  </p:grpSpPr>
                  <p:sp>
                    <p:nvSpPr>
                      <p:cNvPr id="79" name="AutoShape 48"/>
                      <p:cNvSpPr>
                        <a:spLocks noChangeArrowheads="1"/>
                      </p:cNvSpPr>
                      <p:nvPr/>
                    </p:nvSpPr>
                    <p:spPr bwMode="auto">
                      <a:xfrm>
                        <a:off x="6248" y="9065"/>
                        <a:ext cx="1278" cy="1115"/>
                      </a:xfrm>
                      <a:prstGeom prst="flowChartMagneticTap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80" name="Oval 49"/>
                      <p:cNvSpPr>
                        <a:spLocks noChangeArrowheads="1"/>
                      </p:cNvSpPr>
                      <p:nvPr/>
                    </p:nvSpPr>
                    <p:spPr bwMode="auto">
                      <a:xfrm>
                        <a:off x="6624" y="9328"/>
                        <a:ext cx="576" cy="564"/>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sp>
                  <p:nvSpPr>
                    <p:cNvPr id="61" name="AutoShape 50"/>
                    <p:cNvSpPr>
                      <a:spLocks noChangeArrowheads="1"/>
                    </p:cNvSpPr>
                    <p:nvPr/>
                  </p:nvSpPr>
                  <p:spPr bwMode="auto">
                    <a:xfrm>
                      <a:off x="7099" y="10014"/>
                      <a:ext cx="144" cy="238"/>
                    </a:xfrm>
                    <a:prstGeom prst="downArrow">
                      <a:avLst>
                        <a:gd name="adj1" fmla="val 50000"/>
                        <a:gd name="adj2" fmla="val 41319"/>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nvGrpSpPr>
                    <p:cNvPr id="62" name="Group 51"/>
                    <p:cNvGrpSpPr>
                      <a:grpSpLocks/>
                    </p:cNvGrpSpPr>
                    <p:nvPr/>
                  </p:nvGrpSpPr>
                  <p:grpSpPr bwMode="auto">
                    <a:xfrm>
                      <a:off x="4070" y="8427"/>
                      <a:ext cx="4962" cy="1523"/>
                      <a:chOff x="4070" y="8427"/>
                      <a:chExt cx="4962" cy="1523"/>
                    </a:xfrm>
                  </p:grpSpPr>
                  <p:sp>
                    <p:nvSpPr>
                      <p:cNvPr id="63" name="Text Box 52"/>
                      <p:cNvSpPr txBox="1">
                        <a:spLocks noChangeArrowheads="1"/>
                      </p:cNvSpPr>
                      <p:nvPr/>
                    </p:nvSpPr>
                    <p:spPr bwMode="auto">
                      <a:xfrm>
                        <a:off x="4838" y="8868"/>
                        <a:ext cx="1377" cy="59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a:ln>
                              <a:noFill/>
                            </a:ln>
                            <a:solidFill>
                              <a:schemeClr val="tx1"/>
                            </a:solidFill>
                            <a:cs typeface="+mn-ea"/>
                            <a:sym typeface="+mn-lt"/>
                          </a:rPr>
                          <a:t>Fan coil</a:t>
                        </a:r>
                      </a:p>
                    </p:txBody>
                  </p:sp>
                  <p:grpSp>
                    <p:nvGrpSpPr>
                      <p:cNvPr id="64" name="Group 53"/>
                      <p:cNvGrpSpPr>
                        <a:grpSpLocks/>
                      </p:cNvGrpSpPr>
                      <p:nvPr/>
                    </p:nvGrpSpPr>
                    <p:grpSpPr bwMode="auto">
                      <a:xfrm>
                        <a:off x="4072" y="8616"/>
                        <a:ext cx="4960" cy="1334"/>
                        <a:chOff x="4072" y="8616"/>
                        <a:chExt cx="4960" cy="1334"/>
                      </a:xfrm>
                    </p:grpSpPr>
                    <p:sp>
                      <p:nvSpPr>
                        <p:cNvPr id="67" name="AutoShape 54"/>
                        <p:cNvSpPr>
                          <a:spLocks noChangeArrowheads="1"/>
                        </p:cNvSpPr>
                        <p:nvPr/>
                      </p:nvSpPr>
                      <p:spPr bwMode="auto">
                        <a:xfrm>
                          <a:off x="7827" y="9163"/>
                          <a:ext cx="226" cy="222"/>
                        </a:xfrm>
                        <a:prstGeom prst="flowChar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68" name="Text Box 55"/>
                        <p:cNvSpPr txBox="1">
                          <a:spLocks noChangeArrowheads="1"/>
                        </p:cNvSpPr>
                        <p:nvPr/>
                      </p:nvSpPr>
                      <p:spPr bwMode="auto">
                        <a:xfrm>
                          <a:off x="7374" y="9459"/>
                          <a:ext cx="1658" cy="49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cs typeface="+mn-ea"/>
                              <a:sym typeface="+mn-lt"/>
                            </a:rPr>
                            <a:t>Electromagnetic</a:t>
                          </a:r>
                          <a:r>
                            <a:rPr kumimoji="0" lang="en-US" sz="1000" b="0" i="0" u="none" strike="noStrike" cap="none" normalizeH="0" dirty="0" smtClean="0">
                              <a:ln>
                                <a:noFill/>
                              </a:ln>
                              <a:solidFill>
                                <a:schemeClr val="tx1"/>
                              </a:solidFill>
                              <a:cs typeface="+mn-ea"/>
                              <a:sym typeface="+mn-lt"/>
                            </a:rPr>
                            <a:t> </a:t>
                          </a:r>
                          <a:r>
                            <a:rPr kumimoji="0" lang="en-US" sz="1000" b="0" i="0" u="none" strike="noStrike" cap="none" normalizeH="0" baseline="0" dirty="0" smtClean="0">
                              <a:ln>
                                <a:noFill/>
                              </a:ln>
                              <a:solidFill>
                                <a:schemeClr val="tx1"/>
                              </a:solidFill>
                              <a:cs typeface="+mn-ea"/>
                              <a:sym typeface="+mn-lt"/>
                            </a:rPr>
                            <a:t>three-way </a:t>
                          </a:r>
                          <a:r>
                            <a:rPr kumimoji="0" lang="en-US" sz="1000" b="0" i="0" u="none" strike="noStrike" cap="none" normalizeH="0" baseline="0" dirty="0">
                              <a:ln>
                                <a:noFill/>
                              </a:ln>
                              <a:solidFill>
                                <a:schemeClr val="tx1"/>
                              </a:solidFill>
                              <a:cs typeface="+mn-ea"/>
                              <a:sym typeface="+mn-lt"/>
                            </a:rPr>
                            <a:t>valve</a:t>
                          </a:r>
                        </a:p>
                      </p:txBody>
                    </p:sp>
                    <p:grpSp>
                      <p:nvGrpSpPr>
                        <p:cNvPr id="69" name="Group 56"/>
                        <p:cNvGrpSpPr>
                          <a:grpSpLocks/>
                        </p:cNvGrpSpPr>
                        <p:nvPr/>
                      </p:nvGrpSpPr>
                      <p:grpSpPr bwMode="auto">
                        <a:xfrm>
                          <a:off x="6151" y="8920"/>
                          <a:ext cx="1676" cy="410"/>
                          <a:chOff x="4458" y="7727"/>
                          <a:chExt cx="4821" cy="1102"/>
                        </a:xfrm>
                      </p:grpSpPr>
                      <p:sp>
                        <p:nvSpPr>
                          <p:cNvPr id="73" name="Rectangle 57"/>
                          <p:cNvSpPr>
                            <a:spLocks noChangeArrowheads="1"/>
                          </p:cNvSpPr>
                          <p:nvPr/>
                        </p:nvSpPr>
                        <p:spPr bwMode="auto">
                          <a:xfrm>
                            <a:off x="5748" y="7727"/>
                            <a:ext cx="2767" cy="110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74" name="Arc 58"/>
                          <p:cNvSpPr>
                            <a:spLocks/>
                          </p:cNvSpPr>
                          <p:nvPr/>
                        </p:nvSpPr>
                        <p:spPr bwMode="auto">
                          <a:xfrm>
                            <a:off x="8241" y="7890"/>
                            <a:ext cx="162"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75" name="Arc 59"/>
                          <p:cNvSpPr>
                            <a:spLocks/>
                          </p:cNvSpPr>
                          <p:nvPr/>
                        </p:nvSpPr>
                        <p:spPr bwMode="auto">
                          <a:xfrm flipH="1">
                            <a:off x="5886" y="8266"/>
                            <a:ext cx="153"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76" name="AutoShape 60"/>
                          <p:cNvCxnSpPr>
                            <a:cxnSpLocks noChangeShapeType="1"/>
                          </p:cNvCxnSpPr>
                          <p:nvPr/>
                        </p:nvCxnSpPr>
                        <p:spPr bwMode="auto">
                          <a:xfrm>
                            <a:off x="4458" y="7891"/>
                            <a:ext cx="3783" cy="0"/>
                          </a:xfrm>
                          <a:prstGeom prst="straightConnector1">
                            <a:avLst/>
                          </a:prstGeom>
                          <a:noFill/>
                          <a:ln w="9525">
                            <a:solidFill>
                              <a:srgbClr val="000000"/>
                            </a:solidFill>
                            <a:round/>
                            <a:headEnd/>
                            <a:tailEnd/>
                          </a:ln>
                        </p:spPr>
                      </p:cxnSp>
                      <p:cxnSp>
                        <p:nvCxnSpPr>
                          <p:cNvPr id="77" name="AutoShape 61"/>
                          <p:cNvCxnSpPr>
                            <a:cxnSpLocks noChangeShapeType="1"/>
                          </p:cNvCxnSpPr>
                          <p:nvPr/>
                        </p:nvCxnSpPr>
                        <p:spPr bwMode="auto">
                          <a:xfrm>
                            <a:off x="6039" y="8266"/>
                            <a:ext cx="2202" cy="0"/>
                          </a:xfrm>
                          <a:prstGeom prst="straightConnector1">
                            <a:avLst/>
                          </a:prstGeom>
                          <a:noFill/>
                          <a:ln w="9525">
                            <a:solidFill>
                              <a:srgbClr val="000000"/>
                            </a:solidFill>
                            <a:round/>
                            <a:headEnd/>
                            <a:tailEnd/>
                          </a:ln>
                        </p:spPr>
                      </p:cxnSp>
                      <p:cxnSp>
                        <p:nvCxnSpPr>
                          <p:cNvPr id="78" name="AutoShape 62"/>
                          <p:cNvCxnSpPr>
                            <a:cxnSpLocks noChangeShapeType="1"/>
                          </p:cNvCxnSpPr>
                          <p:nvPr/>
                        </p:nvCxnSpPr>
                        <p:spPr bwMode="auto">
                          <a:xfrm>
                            <a:off x="6039" y="8642"/>
                            <a:ext cx="3240" cy="0"/>
                          </a:xfrm>
                          <a:prstGeom prst="straightConnector1">
                            <a:avLst/>
                          </a:prstGeom>
                          <a:noFill/>
                          <a:ln w="9525">
                            <a:solidFill>
                              <a:srgbClr val="000000"/>
                            </a:solidFill>
                            <a:round/>
                            <a:headEnd/>
                            <a:tailEnd/>
                          </a:ln>
                        </p:spPr>
                      </p:cxnSp>
                    </p:grpSp>
                    <p:cxnSp>
                      <p:nvCxnSpPr>
                        <p:cNvPr id="70" name="AutoShape 63"/>
                        <p:cNvCxnSpPr>
                          <a:cxnSpLocks noChangeShapeType="1"/>
                        </p:cNvCxnSpPr>
                        <p:nvPr/>
                      </p:nvCxnSpPr>
                      <p:spPr bwMode="auto">
                        <a:xfrm flipH="1">
                          <a:off x="8052" y="9260"/>
                          <a:ext cx="803" cy="0"/>
                        </a:xfrm>
                        <a:prstGeom prst="straightConnector1">
                          <a:avLst/>
                        </a:prstGeom>
                        <a:noFill/>
                        <a:ln w="9525">
                          <a:solidFill>
                            <a:srgbClr val="000000"/>
                          </a:solidFill>
                          <a:round/>
                          <a:headEnd/>
                          <a:tailEnd type="triangle" w="med" len="med"/>
                        </a:ln>
                      </p:spPr>
                    </p:cxnSp>
                    <p:cxnSp>
                      <p:nvCxnSpPr>
                        <p:cNvPr id="71" name="AutoShape 64"/>
                        <p:cNvCxnSpPr>
                          <a:cxnSpLocks noChangeShapeType="1"/>
                        </p:cNvCxnSpPr>
                        <p:nvPr/>
                      </p:nvCxnSpPr>
                      <p:spPr bwMode="auto">
                        <a:xfrm flipV="1">
                          <a:off x="7938" y="8616"/>
                          <a:ext cx="3" cy="547"/>
                        </a:xfrm>
                        <a:prstGeom prst="straightConnector1">
                          <a:avLst/>
                        </a:prstGeom>
                        <a:noFill/>
                        <a:ln w="9525">
                          <a:solidFill>
                            <a:srgbClr val="000000"/>
                          </a:solidFill>
                          <a:round/>
                          <a:headEnd/>
                          <a:tailEnd/>
                        </a:ln>
                      </p:spPr>
                    </p:cxnSp>
                    <p:cxnSp>
                      <p:nvCxnSpPr>
                        <p:cNvPr id="72" name="AutoShape 65"/>
                        <p:cNvCxnSpPr>
                          <a:cxnSpLocks noChangeShapeType="1"/>
                        </p:cNvCxnSpPr>
                        <p:nvPr/>
                      </p:nvCxnSpPr>
                      <p:spPr bwMode="auto">
                        <a:xfrm flipH="1">
                          <a:off x="4072" y="8616"/>
                          <a:ext cx="3869" cy="0"/>
                        </a:xfrm>
                        <a:prstGeom prst="straightConnector1">
                          <a:avLst/>
                        </a:prstGeom>
                        <a:noFill/>
                        <a:ln w="9525">
                          <a:solidFill>
                            <a:srgbClr val="000000"/>
                          </a:solidFill>
                          <a:round/>
                          <a:headEnd/>
                          <a:tailEnd/>
                        </a:ln>
                      </p:spPr>
                    </p:cxnSp>
                  </p:grpSp>
                  <p:sp>
                    <p:nvSpPr>
                      <p:cNvPr id="65" name="Rectangle 66"/>
                      <p:cNvSpPr>
                        <a:spLocks noChangeArrowheads="1"/>
                      </p:cNvSpPr>
                      <p:nvPr/>
                    </p:nvSpPr>
                    <p:spPr bwMode="auto">
                      <a:xfrm>
                        <a:off x="6330" y="8427"/>
                        <a:ext cx="1976" cy="1512"/>
                      </a:xfrm>
                      <a:prstGeom prst="rect">
                        <a:avLst/>
                      </a:prstGeom>
                      <a:noFill/>
                      <a:ln w="9525" cap="rnd">
                        <a:solidFill>
                          <a:srgbClr val="002060"/>
                        </a:solidFill>
                        <a:prstDash val="sysDot"/>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66" name="AutoShape 67"/>
                      <p:cNvCxnSpPr>
                        <a:cxnSpLocks noChangeShapeType="1"/>
                      </p:cNvCxnSpPr>
                      <p:nvPr/>
                    </p:nvCxnSpPr>
                    <p:spPr bwMode="auto">
                      <a:xfrm flipH="1">
                        <a:off x="4070" y="8981"/>
                        <a:ext cx="2132" cy="0"/>
                      </a:xfrm>
                      <a:prstGeom prst="straightConnector1">
                        <a:avLst/>
                      </a:prstGeom>
                      <a:noFill/>
                      <a:ln w="9525">
                        <a:solidFill>
                          <a:srgbClr val="000000"/>
                        </a:solidFill>
                        <a:round/>
                        <a:headEnd/>
                        <a:tailEnd/>
                      </a:ln>
                    </p:spPr>
                  </p:cxnSp>
                </p:grpSp>
              </p:grpSp>
              <p:grpSp>
                <p:nvGrpSpPr>
                  <p:cNvPr id="15" name="Group 68"/>
                  <p:cNvGrpSpPr>
                    <a:grpSpLocks/>
                  </p:cNvGrpSpPr>
                  <p:nvPr/>
                </p:nvGrpSpPr>
                <p:grpSpPr bwMode="auto">
                  <a:xfrm>
                    <a:off x="4072" y="10402"/>
                    <a:ext cx="5166" cy="1825"/>
                    <a:chOff x="4070" y="8427"/>
                    <a:chExt cx="5166" cy="1825"/>
                  </a:xfrm>
                </p:grpSpPr>
                <p:grpSp>
                  <p:nvGrpSpPr>
                    <p:cNvPr id="39" name="Group 69"/>
                    <p:cNvGrpSpPr>
                      <a:grpSpLocks/>
                    </p:cNvGrpSpPr>
                    <p:nvPr/>
                  </p:nvGrpSpPr>
                  <p:grpSpPr bwMode="auto">
                    <a:xfrm rot="5400000">
                      <a:off x="6927" y="9408"/>
                      <a:ext cx="427" cy="388"/>
                      <a:chOff x="6248" y="9065"/>
                      <a:chExt cx="1278" cy="1115"/>
                    </a:xfrm>
                  </p:grpSpPr>
                  <p:sp>
                    <p:nvSpPr>
                      <p:cNvPr id="58" name="AutoShape 70"/>
                      <p:cNvSpPr>
                        <a:spLocks noChangeArrowheads="1"/>
                      </p:cNvSpPr>
                      <p:nvPr/>
                    </p:nvSpPr>
                    <p:spPr bwMode="auto">
                      <a:xfrm>
                        <a:off x="6248" y="9065"/>
                        <a:ext cx="1278" cy="1115"/>
                      </a:xfrm>
                      <a:prstGeom prst="flowChartMagneticTap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59" name="Oval 71"/>
                      <p:cNvSpPr>
                        <a:spLocks noChangeArrowheads="1"/>
                      </p:cNvSpPr>
                      <p:nvPr/>
                    </p:nvSpPr>
                    <p:spPr bwMode="auto">
                      <a:xfrm>
                        <a:off x="6624" y="9328"/>
                        <a:ext cx="576" cy="564"/>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sp>
                  <p:nvSpPr>
                    <p:cNvPr id="40" name="AutoShape 72"/>
                    <p:cNvSpPr>
                      <a:spLocks noChangeArrowheads="1"/>
                    </p:cNvSpPr>
                    <p:nvPr/>
                  </p:nvSpPr>
                  <p:spPr bwMode="auto">
                    <a:xfrm>
                      <a:off x="7099" y="10014"/>
                      <a:ext cx="144" cy="238"/>
                    </a:xfrm>
                    <a:prstGeom prst="downArrow">
                      <a:avLst>
                        <a:gd name="adj1" fmla="val 50000"/>
                        <a:gd name="adj2" fmla="val 41319"/>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nvGrpSpPr>
                    <p:cNvPr id="41" name="Group 73"/>
                    <p:cNvGrpSpPr>
                      <a:grpSpLocks/>
                    </p:cNvGrpSpPr>
                    <p:nvPr/>
                  </p:nvGrpSpPr>
                  <p:grpSpPr bwMode="auto">
                    <a:xfrm>
                      <a:off x="4070" y="8427"/>
                      <a:ext cx="5166" cy="1512"/>
                      <a:chOff x="4070" y="8427"/>
                      <a:chExt cx="5166" cy="1512"/>
                    </a:xfrm>
                  </p:grpSpPr>
                  <p:sp>
                    <p:nvSpPr>
                      <p:cNvPr id="42" name="Text Box 74"/>
                      <p:cNvSpPr txBox="1">
                        <a:spLocks noChangeArrowheads="1"/>
                      </p:cNvSpPr>
                      <p:nvPr/>
                    </p:nvSpPr>
                    <p:spPr bwMode="auto">
                      <a:xfrm>
                        <a:off x="4840" y="9113"/>
                        <a:ext cx="1373" cy="65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a:ln>
                              <a:noFill/>
                            </a:ln>
                            <a:solidFill>
                              <a:schemeClr val="tx1"/>
                            </a:solidFill>
                            <a:cs typeface="+mn-ea"/>
                            <a:sym typeface="+mn-lt"/>
                          </a:rPr>
                          <a:t>Fan coil</a:t>
                        </a:r>
                      </a:p>
                    </p:txBody>
                  </p:sp>
                  <p:grpSp>
                    <p:nvGrpSpPr>
                      <p:cNvPr id="43" name="Group 75"/>
                      <p:cNvGrpSpPr>
                        <a:grpSpLocks/>
                      </p:cNvGrpSpPr>
                      <p:nvPr/>
                    </p:nvGrpSpPr>
                    <p:grpSpPr bwMode="auto">
                      <a:xfrm>
                        <a:off x="4072" y="8616"/>
                        <a:ext cx="5164" cy="1151"/>
                        <a:chOff x="4072" y="8616"/>
                        <a:chExt cx="5164" cy="1151"/>
                      </a:xfrm>
                    </p:grpSpPr>
                    <p:sp>
                      <p:nvSpPr>
                        <p:cNvPr id="46" name="AutoShape 76"/>
                        <p:cNvSpPr>
                          <a:spLocks noChangeArrowheads="1"/>
                        </p:cNvSpPr>
                        <p:nvPr/>
                      </p:nvSpPr>
                      <p:spPr bwMode="auto">
                        <a:xfrm>
                          <a:off x="7827" y="9163"/>
                          <a:ext cx="226" cy="222"/>
                        </a:xfrm>
                        <a:prstGeom prst="flowChar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47" name="Text Box 77"/>
                        <p:cNvSpPr txBox="1">
                          <a:spLocks noChangeArrowheads="1"/>
                        </p:cNvSpPr>
                        <p:nvPr/>
                      </p:nvSpPr>
                      <p:spPr bwMode="auto">
                        <a:xfrm>
                          <a:off x="7379" y="9404"/>
                          <a:ext cx="1857" cy="36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cs typeface="+mn-ea"/>
                              <a:sym typeface="+mn-lt"/>
                            </a:rPr>
                            <a:t>Electromagnetic three-way valve</a:t>
                          </a:r>
                        </a:p>
                      </p:txBody>
                    </p:sp>
                    <p:grpSp>
                      <p:nvGrpSpPr>
                        <p:cNvPr id="48" name="Group 78"/>
                        <p:cNvGrpSpPr>
                          <a:grpSpLocks/>
                        </p:cNvGrpSpPr>
                        <p:nvPr/>
                      </p:nvGrpSpPr>
                      <p:grpSpPr bwMode="auto">
                        <a:xfrm>
                          <a:off x="6151" y="8920"/>
                          <a:ext cx="1676" cy="410"/>
                          <a:chOff x="4458" y="7727"/>
                          <a:chExt cx="4821" cy="1102"/>
                        </a:xfrm>
                      </p:grpSpPr>
                      <p:sp>
                        <p:nvSpPr>
                          <p:cNvPr id="52" name="Rectangle 79"/>
                          <p:cNvSpPr>
                            <a:spLocks noChangeArrowheads="1"/>
                          </p:cNvSpPr>
                          <p:nvPr/>
                        </p:nvSpPr>
                        <p:spPr bwMode="auto">
                          <a:xfrm>
                            <a:off x="5748" y="7727"/>
                            <a:ext cx="2767" cy="110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53" name="Arc 80"/>
                          <p:cNvSpPr>
                            <a:spLocks/>
                          </p:cNvSpPr>
                          <p:nvPr/>
                        </p:nvSpPr>
                        <p:spPr bwMode="auto">
                          <a:xfrm>
                            <a:off x="8241" y="7890"/>
                            <a:ext cx="162"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54" name="Arc 81"/>
                          <p:cNvSpPr>
                            <a:spLocks/>
                          </p:cNvSpPr>
                          <p:nvPr/>
                        </p:nvSpPr>
                        <p:spPr bwMode="auto">
                          <a:xfrm flipH="1">
                            <a:off x="5886" y="8266"/>
                            <a:ext cx="153"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55" name="AutoShape 82"/>
                          <p:cNvCxnSpPr>
                            <a:cxnSpLocks noChangeShapeType="1"/>
                          </p:cNvCxnSpPr>
                          <p:nvPr/>
                        </p:nvCxnSpPr>
                        <p:spPr bwMode="auto">
                          <a:xfrm>
                            <a:off x="4458" y="7891"/>
                            <a:ext cx="3783" cy="0"/>
                          </a:xfrm>
                          <a:prstGeom prst="straightConnector1">
                            <a:avLst/>
                          </a:prstGeom>
                          <a:noFill/>
                          <a:ln w="9525">
                            <a:solidFill>
                              <a:srgbClr val="000000"/>
                            </a:solidFill>
                            <a:round/>
                            <a:headEnd/>
                            <a:tailEnd/>
                          </a:ln>
                        </p:spPr>
                      </p:cxnSp>
                      <p:cxnSp>
                        <p:nvCxnSpPr>
                          <p:cNvPr id="56" name="AutoShape 83"/>
                          <p:cNvCxnSpPr>
                            <a:cxnSpLocks noChangeShapeType="1"/>
                          </p:cNvCxnSpPr>
                          <p:nvPr/>
                        </p:nvCxnSpPr>
                        <p:spPr bwMode="auto">
                          <a:xfrm>
                            <a:off x="6039" y="8266"/>
                            <a:ext cx="2202" cy="0"/>
                          </a:xfrm>
                          <a:prstGeom prst="straightConnector1">
                            <a:avLst/>
                          </a:prstGeom>
                          <a:noFill/>
                          <a:ln w="9525">
                            <a:solidFill>
                              <a:srgbClr val="000000"/>
                            </a:solidFill>
                            <a:round/>
                            <a:headEnd/>
                            <a:tailEnd/>
                          </a:ln>
                        </p:spPr>
                      </p:cxnSp>
                      <p:cxnSp>
                        <p:nvCxnSpPr>
                          <p:cNvPr id="57" name="AutoShape 84"/>
                          <p:cNvCxnSpPr>
                            <a:cxnSpLocks noChangeShapeType="1"/>
                          </p:cNvCxnSpPr>
                          <p:nvPr/>
                        </p:nvCxnSpPr>
                        <p:spPr bwMode="auto">
                          <a:xfrm>
                            <a:off x="6039" y="8642"/>
                            <a:ext cx="3240" cy="0"/>
                          </a:xfrm>
                          <a:prstGeom prst="straightConnector1">
                            <a:avLst/>
                          </a:prstGeom>
                          <a:noFill/>
                          <a:ln w="9525">
                            <a:solidFill>
                              <a:srgbClr val="000000"/>
                            </a:solidFill>
                            <a:round/>
                            <a:headEnd/>
                            <a:tailEnd/>
                          </a:ln>
                        </p:spPr>
                      </p:cxnSp>
                    </p:grpSp>
                    <p:cxnSp>
                      <p:nvCxnSpPr>
                        <p:cNvPr id="49" name="AutoShape 85"/>
                        <p:cNvCxnSpPr>
                          <a:cxnSpLocks noChangeShapeType="1"/>
                        </p:cNvCxnSpPr>
                        <p:nvPr/>
                      </p:nvCxnSpPr>
                      <p:spPr bwMode="auto">
                        <a:xfrm flipH="1">
                          <a:off x="8052" y="9260"/>
                          <a:ext cx="803" cy="0"/>
                        </a:xfrm>
                        <a:prstGeom prst="straightConnector1">
                          <a:avLst/>
                        </a:prstGeom>
                        <a:noFill/>
                        <a:ln w="9525">
                          <a:solidFill>
                            <a:srgbClr val="000000"/>
                          </a:solidFill>
                          <a:round/>
                          <a:headEnd/>
                          <a:tailEnd type="triangle" w="med" len="med"/>
                        </a:ln>
                      </p:spPr>
                    </p:cxnSp>
                    <p:cxnSp>
                      <p:nvCxnSpPr>
                        <p:cNvPr id="50" name="AutoShape 86"/>
                        <p:cNvCxnSpPr>
                          <a:cxnSpLocks noChangeShapeType="1"/>
                        </p:cNvCxnSpPr>
                        <p:nvPr/>
                      </p:nvCxnSpPr>
                      <p:spPr bwMode="auto">
                        <a:xfrm flipV="1">
                          <a:off x="7938" y="8616"/>
                          <a:ext cx="3" cy="547"/>
                        </a:xfrm>
                        <a:prstGeom prst="straightConnector1">
                          <a:avLst/>
                        </a:prstGeom>
                        <a:noFill/>
                        <a:ln w="9525">
                          <a:solidFill>
                            <a:srgbClr val="000000"/>
                          </a:solidFill>
                          <a:round/>
                          <a:headEnd/>
                          <a:tailEnd/>
                        </a:ln>
                      </p:spPr>
                    </p:cxnSp>
                    <p:cxnSp>
                      <p:nvCxnSpPr>
                        <p:cNvPr id="51" name="AutoShape 87"/>
                        <p:cNvCxnSpPr>
                          <a:cxnSpLocks noChangeShapeType="1"/>
                        </p:cNvCxnSpPr>
                        <p:nvPr/>
                      </p:nvCxnSpPr>
                      <p:spPr bwMode="auto">
                        <a:xfrm flipH="1">
                          <a:off x="4072" y="8616"/>
                          <a:ext cx="3869" cy="0"/>
                        </a:xfrm>
                        <a:prstGeom prst="straightConnector1">
                          <a:avLst/>
                        </a:prstGeom>
                        <a:noFill/>
                        <a:ln w="9525">
                          <a:solidFill>
                            <a:srgbClr val="000000"/>
                          </a:solidFill>
                          <a:round/>
                          <a:headEnd/>
                          <a:tailEnd/>
                        </a:ln>
                      </p:spPr>
                    </p:cxnSp>
                  </p:grpSp>
                  <p:sp>
                    <p:nvSpPr>
                      <p:cNvPr id="44" name="Rectangle 88"/>
                      <p:cNvSpPr>
                        <a:spLocks noChangeArrowheads="1"/>
                      </p:cNvSpPr>
                      <p:nvPr/>
                    </p:nvSpPr>
                    <p:spPr bwMode="auto">
                      <a:xfrm>
                        <a:off x="6330" y="8427"/>
                        <a:ext cx="1976" cy="1512"/>
                      </a:xfrm>
                      <a:prstGeom prst="rect">
                        <a:avLst/>
                      </a:prstGeom>
                      <a:noFill/>
                      <a:ln w="9525" cap="rnd">
                        <a:solidFill>
                          <a:srgbClr val="002060"/>
                        </a:solidFill>
                        <a:prstDash val="sysDot"/>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45" name="AutoShape 89"/>
                      <p:cNvCxnSpPr>
                        <a:cxnSpLocks noChangeShapeType="1"/>
                      </p:cNvCxnSpPr>
                      <p:nvPr/>
                    </p:nvCxnSpPr>
                    <p:spPr bwMode="auto">
                      <a:xfrm flipH="1">
                        <a:off x="4070" y="8981"/>
                        <a:ext cx="2132" cy="0"/>
                      </a:xfrm>
                      <a:prstGeom prst="straightConnector1">
                        <a:avLst/>
                      </a:prstGeom>
                      <a:noFill/>
                      <a:ln w="9525">
                        <a:solidFill>
                          <a:srgbClr val="000000"/>
                        </a:solidFill>
                        <a:round/>
                        <a:headEnd/>
                        <a:tailEnd/>
                      </a:ln>
                    </p:spPr>
                  </p:cxnSp>
                </p:grpSp>
              </p:grpSp>
              <p:grpSp>
                <p:nvGrpSpPr>
                  <p:cNvPr id="16" name="Group 90"/>
                  <p:cNvGrpSpPr>
                    <a:grpSpLocks/>
                  </p:cNvGrpSpPr>
                  <p:nvPr/>
                </p:nvGrpSpPr>
                <p:grpSpPr bwMode="auto">
                  <a:xfrm>
                    <a:off x="4074" y="12451"/>
                    <a:ext cx="5341" cy="2069"/>
                    <a:chOff x="4070" y="8427"/>
                    <a:chExt cx="5341" cy="2069"/>
                  </a:xfrm>
                </p:grpSpPr>
                <p:grpSp>
                  <p:nvGrpSpPr>
                    <p:cNvPr id="18" name="Group 91"/>
                    <p:cNvGrpSpPr>
                      <a:grpSpLocks/>
                    </p:cNvGrpSpPr>
                    <p:nvPr/>
                  </p:nvGrpSpPr>
                  <p:grpSpPr bwMode="auto">
                    <a:xfrm rot="5400000">
                      <a:off x="6927" y="9408"/>
                      <a:ext cx="427" cy="388"/>
                      <a:chOff x="6248" y="9065"/>
                      <a:chExt cx="1278" cy="1115"/>
                    </a:xfrm>
                  </p:grpSpPr>
                  <p:sp>
                    <p:nvSpPr>
                      <p:cNvPr id="37" name="AutoShape 92"/>
                      <p:cNvSpPr>
                        <a:spLocks noChangeArrowheads="1"/>
                      </p:cNvSpPr>
                      <p:nvPr/>
                    </p:nvSpPr>
                    <p:spPr bwMode="auto">
                      <a:xfrm>
                        <a:off x="6248" y="9065"/>
                        <a:ext cx="1278" cy="1115"/>
                      </a:xfrm>
                      <a:prstGeom prst="flowChartMagneticTape">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38" name="Oval 93"/>
                      <p:cNvSpPr>
                        <a:spLocks noChangeArrowheads="1"/>
                      </p:cNvSpPr>
                      <p:nvPr/>
                    </p:nvSpPr>
                    <p:spPr bwMode="auto">
                      <a:xfrm>
                        <a:off x="6624" y="9328"/>
                        <a:ext cx="576" cy="564"/>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sp>
                  <p:nvSpPr>
                    <p:cNvPr id="19" name="AutoShape 94"/>
                    <p:cNvSpPr>
                      <a:spLocks noChangeArrowheads="1"/>
                    </p:cNvSpPr>
                    <p:nvPr/>
                  </p:nvSpPr>
                  <p:spPr bwMode="auto">
                    <a:xfrm>
                      <a:off x="7054" y="10014"/>
                      <a:ext cx="214" cy="482"/>
                    </a:xfrm>
                    <a:prstGeom prst="downArrow">
                      <a:avLst>
                        <a:gd name="adj1" fmla="val 50000"/>
                        <a:gd name="adj2" fmla="val 41319"/>
                      </a:avLst>
                    </a:prstGeom>
                    <a:solidFill>
                      <a:srgbClr val="00B0F0"/>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grpSp>
                  <p:nvGrpSpPr>
                    <p:cNvPr id="20" name="Group 95"/>
                    <p:cNvGrpSpPr>
                      <a:grpSpLocks/>
                    </p:cNvGrpSpPr>
                    <p:nvPr/>
                  </p:nvGrpSpPr>
                  <p:grpSpPr bwMode="auto">
                    <a:xfrm>
                      <a:off x="4070" y="8427"/>
                      <a:ext cx="5341" cy="1512"/>
                      <a:chOff x="4070" y="8427"/>
                      <a:chExt cx="5341" cy="1512"/>
                    </a:xfrm>
                  </p:grpSpPr>
                  <p:sp>
                    <p:nvSpPr>
                      <p:cNvPr id="21" name="Text Box 96"/>
                      <p:cNvSpPr txBox="1">
                        <a:spLocks noChangeArrowheads="1"/>
                      </p:cNvSpPr>
                      <p:nvPr/>
                    </p:nvSpPr>
                    <p:spPr bwMode="auto">
                      <a:xfrm>
                        <a:off x="4838" y="9163"/>
                        <a:ext cx="1373" cy="59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a:ln>
                              <a:noFill/>
                            </a:ln>
                            <a:solidFill>
                              <a:schemeClr val="tx1"/>
                            </a:solidFill>
                            <a:cs typeface="+mn-ea"/>
                            <a:sym typeface="+mn-lt"/>
                          </a:rPr>
                          <a:t>Fan coil</a:t>
                        </a:r>
                      </a:p>
                    </p:txBody>
                  </p:sp>
                  <p:grpSp>
                    <p:nvGrpSpPr>
                      <p:cNvPr id="22" name="Group 97"/>
                      <p:cNvGrpSpPr>
                        <a:grpSpLocks/>
                      </p:cNvGrpSpPr>
                      <p:nvPr/>
                    </p:nvGrpSpPr>
                    <p:grpSpPr bwMode="auto">
                      <a:xfrm>
                        <a:off x="4072" y="8616"/>
                        <a:ext cx="5339" cy="1141"/>
                        <a:chOff x="4072" y="8616"/>
                        <a:chExt cx="5339" cy="1141"/>
                      </a:xfrm>
                    </p:grpSpPr>
                    <p:sp>
                      <p:nvSpPr>
                        <p:cNvPr id="25" name="AutoShape 98"/>
                        <p:cNvSpPr>
                          <a:spLocks noChangeArrowheads="1"/>
                        </p:cNvSpPr>
                        <p:nvPr/>
                      </p:nvSpPr>
                      <p:spPr bwMode="auto">
                        <a:xfrm>
                          <a:off x="7827" y="9163"/>
                          <a:ext cx="226" cy="222"/>
                        </a:xfrm>
                        <a:prstGeom prst="flowChartOr">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26" name="Text Box 99"/>
                        <p:cNvSpPr txBox="1">
                          <a:spLocks noChangeArrowheads="1"/>
                        </p:cNvSpPr>
                        <p:nvPr/>
                      </p:nvSpPr>
                      <p:spPr bwMode="auto">
                        <a:xfrm>
                          <a:off x="7379" y="9404"/>
                          <a:ext cx="2032" cy="35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cs typeface="+mn-ea"/>
                              <a:sym typeface="+mn-lt"/>
                            </a:rPr>
                            <a:t>Electromagnetic three-way valve</a:t>
                          </a:r>
                        </a:p>
                      </p:txBody>
                    </p:sp>
                    <p:grpSp>
                      <p:nvGrpSpPr>
                        <p:cNvPr id="27" name="Group 100"/>
                        <p:cNvGrpSpPr>
                          <a:grpSpLocks/>
                        </p:cNvGrpSpPr>
                        <p:nvPr/>
                      </p:nvGrpSpPr>
                      <p:grpSpPr bwMode="auto">
                        <a:xfrm>
                          <a:off x="6151" y="8920"/>
                          <a:ext cx="1676" cy="410"/>
                          <a:chOff x="4458" y="7727"/>
                          <a:chExt cx="4821" cy="1102"/>
                        </a:xfrm>
                      </p:grpSpPr>
                      <p:sp>
                        <p:nvSpPr>
                          <p:cNvPr id="31" name="Rectangle 101"/>
                          <p:cNvSpPr>
                            <a:spLocks noChangeArrowheads="1"/>
                          </p:cNvSpPr>
                          <p:nvPr/>
                        </p:nvSpPr>
                        <p:spPr bwMode="auto">
                          <a:xfrm>
                            <a:off x="5748" y="7727"/>
                            <a:ext cx="2767" cy="110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32" name="Arc 102"/>
                          <p:cNvSpPr>
                            <a:spLocks/>
                          </p:cNvSpPr>
                          <p:nvPr/>
                        </p:nvSpPr>
                        <p:spPr bwMode="auto">
                          <a:xfrm>
                            <a:off x="8241" y="7890"/>
                            <a:ext cx="162"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33" name="Arc 103"/>
                          <p:cNvSpPr>
                            <a:spLocks/>
                          </p:cNvSpPr>
                          <p:nvPr/>
                        </p:nvSpPr>
                        <p:spPr bwMode="auto">
                          <a:xfrm flipH="1">
                            <a:off x="5886" y="8266"/>
                            <a:ext cx="153"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34" name="AutoShape 104"/>
                          <p:cNvCxnSpPr>
                            <a:cxnSpLocks noChangeShapeType="1"/>
                          </p:cNvCxnSpPr>
                          <p:nvPr/>
                        </p:nvCxnSpPr>
                        <p:spPr bwMode="auto">
                          <a:xfrm>
                            <a:off x="4458" y="7891"/>
                            <a:ext cx="3783" cy="0"/>
                          </a:xfrm>
                          <a:prstGeom prst="straightConnector1">
                            <a:avLst/>
                          </a:prstGeom>
                          <a:noFill/>
                          <a:ln w="9525">
                            <a:solidFill>
                              <a:srgbClr val="000000"/>
                            </a:solidFill>
                            <a:round/>
                            <a:headEnd/>
                            <a:tailEnd/>
                          </a:ln>
                        </p:spPr>
                      </p:cxnSp>
                      <p:cxnSp>
                        <p:nvCxnSpPr>
                          <p:cNvPr id="35" name="AutoShape 105"/>
                          <p:cNvCxnSpPr>
                            <a:cxnSpLocks noChangeShapeType="1"/>
                          </p:cNvCxnSpPr>
                          <p:nvPr/>
                        </p:nvCxnSpPr>
                        <p:spPr bwMode="auto">
                          <a:xfrm>
                            <a:off x="6039" y="8266"/>
                            <a:ext cx="2202" cy="0"/>
                          </a:xfrm>
                          <a:prstGeom prst="straightConnector1">
                            <a:avLst/>
                          </a:prstGeom>
                          <a:noFill/>
                          <a:ln w="9525">
                            <a:solidFill>
                              <a:srgbClr val="000000"/>
                            </a:solidFill>
                            <a:round/>
                            <a:headEnd/>
                            <a:tailEnd/>
                          </a:ln>
                        </p:spPr>
                      </p:cxnSp>
                      <p:cxnSp>
                        <p:nvCxnSpPr>
                          <p:cNvPr id="36" name="AutoShape 106"/>
                          <p:cNvCxnSpPr>
                            <a:cxnSpLocks noChangeShapeType="1"/>
                          </p:cNvCxnSpPr>
                          <p:nvPr/>
                        </p:nvCxnSpPr>
                        <p:spPr bwMode="auto">
                          <a:xfrm>
                            <a:off x="6039" y="8642"/>
                            <a:ext cx="3240" cy="0"/>
                          </a:xfrm>
                          <a:prstGeom prst="straightConnector1">
                            <a:avLst/>
                          </a:prstGeom>
                          <a:noFill/>
                          <a:ln w="9525">
                            <a:solidFill>
                              <a:srgbClr val="000000"/>
                            </a:solidFill>
                            <a:round/>
                            <a:headEnd/>
                            <a:tailEnd/>
                          </a:ln>
                        </p:spPr>
                      </p:cxnSp>
                    </p:grpSp>
                    <p:cxnSp>
                      <p:nvCxnSpPr>
                        <p:cNvPr id="28" name="AutoShape 107"/>
                        <p:cNvCxnSpPr>
                          <a:cxnSpLocks noChangeShapeType="1"/>
                        </p:cNvCxnSpPr>
                        <p:nvPr/>
                      </p:nvCxnSpPr>
                      <p:spPr bwMode="auto">
                        <a:xfrm flipH="1">
                          <a:off x="8052" y="9260"/>
                          <a:ext cx="803" cy="0"/>
                        </a:xfrm>
                        <a:prstGeom prst="straightConnector1">
                          <a:avLst/>
                        </a:prstGeom>
                        <a:noFill/>
                        <a:ln w="9525">
                          <a:solidFill>
                            <a:srgbClr val="000000"/>
                          </a:solidFill>
                          <a:round/>
                          <a:headEnd/>
                          <a:tailEnd type="triangle" w="med" len="med"/>
                        </a:ln>
                      </p:spPr>
                    </p:cxnSp>
                    <p:cxnSp>
                      <p:nvCxnSpPr>
                        <p:cNvPr id="29" name="AutoShape 108"/>
                        <p:cNvCxnSpPr>
                          <a:cxnSpLocks noChangeShapeType="1"/>
                        </p:cNvCxnSpPr>
                        <p:nvPr/>
                      </p:nvCxnSpPr>
                      <p:spPr bwMode="auto">
                        <a:xfrm flipV="1">
                          <a:off x="7938" y="8616"/>
                          <a:ext cx="3" cy="547"/>
                        </a:xfrm>
                        <a:prstGeom prst="straightConnector1">
                          <a:avLst/>
                        </a:prstGeom>
                        <a:noFill/>
                        <a:ln w="9525">
                          <a:solidFill>
                            <a:srgbClr val="000000"/>
                          </a:solidFill>
                          <a:round/>
                          <a:headEnd/>
                          <a:tailEnd/>
                        </a:ln>
                      </p:spPr>
                    </p:cxnSp>
                    <p:cxnSp>
                      <p:nvCxnSpPr>
                        <p:cNvPr id="30" name="AutoShape 109"/>
                        <p:cNvCxnSpPr>
                          <a:cxnSpLocks noChangeShapeType="1"/>
                        </p:cNvCxnSpPr>
                        <p:nvPr/>
                      </p:nvCxnSpPr>
                      <p:spPr bwMode="auto">
                        <a:xfrm flipH="1">
                          <a:off x="4072" y="8616"/>
                          <a:ext cx="3869" cy="0"/>
                        </a:xfrm>
                        <a:prstGeom prst="straightConnector1">
                          <a:avLst/>
                        </a:prstGeom>
                        <a:noFill/>
                        <a:ln w="9525">
                          <a:solidFill>
                            <a:srgbClr val="000000"/>
                          </a:solidFill>
                          <a:round/>
                          <a:headEnd/>
                          <a:tailEnd/>
                        </a:ln>
                      </p:spPr>
                    </p:cxnSp>
                  </p:grpSp>
                  <p:sp>
                    <p:nvSpPr>
                      <p:cNvPr id="23" name="Rectangle 110"/>
                      <p:cNvSpPr>
                        <a:spLocks noChangeArrowheads="1"/>
                      </p:cNvSpPr>
                      <p:nvPr/>
                    </p:nvSpPr>
                    <p:spPr bwMode="auto">
                      <a:xfrm>
                        <a:off x="6330" y="8427"/>
                        <a:ext cx="1976" cy="1512"/>
                      </a:xfrm>
                      <a:prstGeom prst="rect">
                        <a:avLst/>
                      </a:prstGeom>
                      <a:noFill/>
                      <a:ln w="9525" cap="rnd">
                        <a:solidFill>
                          <a:srgbClr val="002060"/>
                        </a:solidFill>
                        <a:prstDash val="sysDot"/>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cxnSp>
                    <p:nvCxnSpPr>
                      <p:cNvPr id="24" name="AutoShape 111"/>
                      <p:cNvCxnSpPr>
                        <a:cxnSpLocks noChangeShapeType="1"/>
                      </p:cNvCxnSpPr>
                      <p:nvPr/>
                    </p:nvCxnSpPr>
                    <p:spPr bwMode="auto">
                      <a:xfrm flipH="1">
                        <a:off x="4070" y="8981"/>
                        <a:ext cx="2132" cy="0"/>
                      </a:xfrm>
                      <a:prstGeom prst="straightConnector1">
                        <a:avLst/>
                      </a:prstGeom>
                      <a:noFill/>
                      <a:ln w="9525">
                        <a:solidFill>
                          <a:srgbClr val="000000"/>
                        </a:solidFill>
                        <a:round/>
                        <a:headEnd/>
                        <a:tailEnd/>
                      </a:ln>
                    </p:spPr>
                  </p:cxnSp>
                </p:grpSp>
              </p:grpSp>
              <p:cxnSp>
                <p:nvCxnSpPr>
                  <p:cNvPr id="17" name="AutoShape 112"/>
                  <p:cNvCxnSpPr>
                    <a:cxnSpLocks noChangeShapeType="1"/>
                  </p:cNvCxnSpPr>
                  <p:nvPr/>
                </p:nvCxnSpPr>
                <p:spPr bwMode="auto">
                  <a:xfrm flipH="1">
                    <a:off x="4070" y="8338"/>
                    <a:ext cx="6" cy="4667"/>
                  </a:xfrm>
                  <a:prstGeom prst="straightConnector1">
                    <a:avLst/>
                  </a:prstGeom>
                  <a:noFill/>
                  <a:ln w="9525">
                    <a:solidFill>
                      <a:srgbClr val="0070C0"/>
                    </a:solidFill>
                    <a:round/>
                    <a:headEnd/>
                    <a:tailEnd/>
                  </a:ln>
                </p:spPr>
              </p:cxnSp>
            </p:grpSp>
          </p:grpSp>
          <p:sp>
            <p:nvSpPr>
              <p:cNvPr id="7" name="Rectangle 113"/>
              <p:cNvSpPr>
                <a:spLocks noChangeArrowheads="1"/>
              </p:cNvSpPr>
              <p:nvPr/>
            </p:nvSpPr>
            <p:spPr bwMode="auto">
              <a:xfrm>
                <a:off x="2520" y="2610"/>
                <a:ext cx="7650" cy="5325"/>
              </a:xfrm>
              <a:prstGeom prst="rect">
                <a:avLst/>
              </a:prstGeom>
              <a:noFill/>
              <a:ln w="9525">
                <a:solidFill>
                  <a:srgbClr val="00B050"/>
                </a:solidFill>
                <a:prstDash val="lgDash"/>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8" name="Rectangle 114"/>
              <p:cNvSpPr>
                <a:spLocks noChangeArrowheads="1"/>
              </p:cNvSpPr>
              <p:nvPr/>
            </p:nvSpPr>
            <p:spPr bwMode="auto">
              <a:xfrm>
                <a:off x="2520" y="8235"/>
                <a:ext cx="7650" cy="6285"/>
              </a:xfrm>
              <a:prstGeom prst="rect">
                <a:avLst/>
              </a:prstGeom>
              <a:noFill/>
              <a:ln w="9525">
                <a:solidFill>
                  <a:srgbClr val="00B050"/>
                </a:solidFill>
                <a:prstDash val="dash"/>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0">
                  <a:cs typeface="+mn-ea"/>
                  <a:sym typeface="+mn-lt"/>
                </a:endParaRPr>
              </a:p>
            </p:txBody>
          </p:sp>
          <p:sp>
            <p:nvSpPr>
              <p:cNvPr id="9" name="Text Box 115"/>
              <p:cNvSpPr txBox="1">
                <a:spLocks noChangeArrowheads="1"/>
              </p:cNvSpPr>
              <p:nvPr/>
            </p:nvSpPr>
            <p:spPr bwMode="auto">
              <a:xfrm>
                <a:off x="2603" y="5064"/>
                <a:ext cx="735" cy="2458"/>
              </a:xfrm>
              <a:prstGeom prst="rect">
                <a:avLst/>
              </a:prstGeom>
              <a:solidFill>
                <a:srgbClr val="FFFFFF"/>
              </a:solidFill>
              <a:ln w="9525">
                <a:no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B050"/>
                    </a:solidFill>
                    <a:cs typeface="+mn-ea"/>
                    <a:sym typeface="+mn-lt"/>
                  </a:rPr>
                  <a:t>Outdoor unit</a:t>
                </a:r>
              </a:p>
            </p:txBody>
          </p:sp>
          <p:sp>
            <p:nvSpPr>
              <p:cNvPr id="10" name="Text Box 116"/>
              <p:cNvSpPr txBox="1">
                <a:spLocks noChangeArrowheads="1"/>
              </p:cNvSpPr>
              <p:nvPr/>
            </p:nvSpPr>
            <p:spPr bwMode="auto">
              <a:xfrm>
                <a:off x="2736" y="9627"/>
                <a:ext cx="735" cy="3045"/>
              </a:xfrm>
              <a:prstGeom prst="rect">
                <a:avLst/>
              </a:prstGeom>
              <a:solidFill>
                <a:srgbClr val="FFFFFF"/>
              </a:solidFill>
              <a:ln w="9525">
                <a:no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B050"/>
                    </a:solidFill>
                    <a:cs typeface="+mn-ea"/>
                    <a:sym typeface="+mn-lt"/>
                  </a:rPr>
                  <a:t>Indoor unit</a:t>
                </a:r>
              </a:p>
            </p:txBody>
          </p:sp>
        </p:grpSp>
        <p:grpSp>
          <p:nvGrpSpPr>
            <p:cNvPr id="121" name="组合 27727"/>
            <p:cNvGrpSpPr>
              <a:grpSpLocks/>
            </p:cNvGrpSpPr>
            <p:nvPr/>
          </p:nvGrpSpPr>
          <p:grpSpPr bwMode="auto">
            <a:xfrm>
              <a:off x="2833023" y="1418670"/>
              <a:ext cx="825231" cy="523903"/>
              <a:chOff x="4225925" y="744538"/>
              <a:chExt cx="684213" cy="422275"/>
            </a:xfrm>
          </p:grpSpPr>
          <p:sp>
            <p:nvSpPr>
              <p:cNvPr id="122" name="Freeform 90"/>
              <p:cNvSpPr>
                <a:spLocks noEditPoints="1"/>
              </p:cNvSpPr>
              <p:nvPr/>
            </p:nvSpPr>
            <p:spPr bwMode="auto">
              <a:xfrm>
                <a:off x="4302125" y="811213"/>
                <a:ext cx="260350" cy="258763"/>
              </a:xfrm>
              <a:custGeom>
                <a:avLst/>
                <a:gdLst>
                  <a:gd name="T0" fmla="*/ 2147483647 w 618"/>
                  <a:gd name="T1" fmla="*/ 2147483647 h 618"/>
                  <a:gd name="T2" fmla="*/ 2147483647 w 618"/>
                  <a:gd name="T3" fmla="*/ 2147483647 h 618"/>
                  <a:gd name="T4" fmla="*/ 2147483647 w 618"/>
                  <a:gd name="T5" fmla="*/ 2147483647 h 618"/>
                  <a:gd name="T6" fmla="*/ 2147483647 w 618"/>
                  <a:gd name="T7" fmla="*/ 2147483647 h 618"/>
                  <a:gd name="T8" fmla="*/ 2147483647 w 618"/>
                  <a:gd name="T9" fmla="*/ 2147483647 h 618"/>
                  <a:gd name="T10" fmla="*/ 2147483647 w 618"/>
                  <a:gd name="T11" fmla="*/ 2147483647 h 618"/>
                  <a:gd name="T12" fmla="*/ 2147483647 w 618"/>
                  <a:gd name="T13" fmla="*/ 2147483647 h 618"/>
                  <a:gd name="T14" fmla="*/ 2147483647 w 618"/>
                  <a:gd name="T15" fmla="*/ 2147483647 h 618"/>
                  <a:gd name="T16" fmla="*/ 2147483647 w 618"/>
                  <a:gd name="T17" fmla="*/ 2147483647 h 618"/>
                  <a:gd name="T18" fmla="*/ 2147483647 w 618"/>
                  <a:gd name="T19" fmla="*/ 2147483647 h 618"/>
                  <a:gd name="T20" fmla="*/ 2147483647 w 618"/>
                  <a:gd name="T21" fmla="*/ 2147483647 h 618"/>
                  <a:gd name="T22" fmla="*/ 2147483647 w 618"/>
                  <a:gd name="T23" fmla="*/ 2147483647 h 618"/>
                  <a:gd name="T24" fmla="*/ 2147483647 w 618"/>
                  <a:gd name="T25" fmla="*/ 2147483647 h 618"/>
                  <a:gd name="T26" fmla="*/ 2147483647 w 618"/>
                  <a:gd name="T27" fmla="*/ 2147483647 h 618"/>
                  <a:gd name="T28" fmla="*/ 2147483647 w 618"/>
                  <a:gd name="T29" fmla="*/ 2147483647 h 618"/>
                  <a:gd name="T30" fmla="*/ 2147483647 w 618"/>
                  <a:gd name="T31" fmla="*/ 2147483647 h 618"/>
                  <a:gd name="T32" fmla="*/ 2147483647 w 618"/>
                  <a:gd name="T33" fmla="*/ 2147483647 h 618"/>
                  <a:gd name="T34" fmla="*/ 2147483647 w 618"/>
                  <a:gd name="T35" fmla="*/ 2147483647 h 618"/>
                  <a:gd name="T36" fmla="*/ 2147483647 w 618"/>
                  <a:gd name="T37" fmla="*/ 2147483647 h 618"/>
                  <a:gd name="T38" fmla="*/ 2147483647 w 618"/>
                  <a:gd name="T39" fmla="*/ 2147483647 h 618"/>
                  <a:gd name="T40" fmla="*/ 2147483647 w 618"/>
                  <a:gd name="T41" fmla="*/ 2147483647 h 618"/>
                  <a:gd name="T42" fmla="*/ 2147483647 w 618"/>
                  <a:gd name="T43" fmla="*/ 2147483647 h 618"/>
                  <a:gd name="T44" fmla="*/ 2147483647 w 618"/>
                  <a:gd name="T45" fmla="*/ 2147483647 h 618"/>
                  <a:gd name="T46" fmla="*/ 2147483647 w 618"/>
                  <a:gd name="T47" fmla="*/ 2147483647 h 618"/>
                  <a:gd name="T48" fmla="*/ 2147483647 w 618"/>
                  <a:gd name="T49" fmla="*/ 2147483647 h 618"/>
                  <a:gd name="T50" fmla="*/ 2147483647 w 618"/>
                  <a:gd name="T51" fmla="*/ 2147483647 h 618"/>
                  <a:gd name="T52" fmla="*/ 2147483647 w 618"/>
                  <a:gd name="T53" fmla="*/ 2147483647 h 618"/>
                  <a:gd name="T54" fmla="*/ 2147483647 w 618"/>
                  <a:gd name="T55" fmla="*/ 2147483647 h 618"/>
                  <a:gd name="T56" fmla="*/ 2147483647 w 618"/>
                  <a:gd name="T57" fmla="*/ 2147483647 h 618"/>
                  <a:gd name="T58" fmla="*/ 2147483647 w 618"/>
                  <a:gd name="T59" fmla="*/ 2147483647 h 618"/>
                  <a:gd name="T60" fmla="*/ 2147483647 w 618"/>
                  <a:gd name="T61" fmla="*/ 2147483647 h 618"/>
                  <a:gd name="T62" fmla="*/ 2147483647 w 618"/>
                  <a:gd name="T63" fmla="*/ 2147483647 h 618"/>
                  <a:gd name="T64" fmla="*/ 2147483647 w 618"/>
                  <a:gd name="T65" fmla="*/ 2147483647 h 618"/>
                  <a:gd name="T66" fmla="*/ 2147483647 w 618"/>
                  <a:gd name="T67" fmla="*/ 2147483647 h 618"/>
                  <a:gd name="T68" fmla="*/ 2147483647 w 618"/>
                  <a:gd name="T69" fmla="*/ 2147483647 h 618"/>
                  <a:gd name="T70" fmla="*/ 2147483647 w 618"/>
                  <a:gd name="T71" fmla="*/ 2147483647 h 618"/>
                  <a:gd name="T72" fmla="*/ 2147483647 w 618"/>
                  <a:gd name="T73" fmla="*/ 2147483647 h 618"/>
                  <a:gd name="T74" fmla="*/ 2147483647 w 618"/>
                  <a:gd name="T75" fmla="*/ 2147483647 h 618"/>
                  <a:gd name="T76" fmla="*/ 2147483647 w 618"/>
                  <a:gd name="T77" fmla="*/ 2147483647 h 618"/>
                  <a:gd name="T78" fmla="*/ 2147483647 w 618"/>
                  <a:gd name="T79" fmla="*/ 2147483647 h 618"/>
                  <a:gd name="T80" fmla="*/ 2147483647 w 618"/>
                  <a:gd name="T81" fmla="*/ 2147483647 h 618"/>
                  <a:gd name="T82" fmla="*/ 2147483647 w 618"/>
                  <a:gd name="T83" fmla="*/ 2147483647 h 618"/>
                  <a:gd name="T84" fmla="*/ 2147483647 w 618"/>
                  <a:gd name="T85" fmla="*/ 2147483647 h 618"/>
                  <a:gd name="T86" fmla="*/ 2147483647 w 618"/>
                  <a:gd name="T87" fmla="*/ 2147483647 h 618"/>
                  <a:gd name="T88" fmla="*/ 2147483647 w 618"/>
                  <a:gd name="T89" fmla="*/ 2147483647 h 618"/>
                  <a:gd name="T90" fmla="*/ 2147483647 w 618"/>
                  <a:gd name="T91" fmla="*/ 2147483647 h 618"/>
                  <a:gd name="T92" fmla="*/ 2147483647 w 618"/>
                  <a:gd name="T93" fmla="*/ 2147483647 h 618"/>
                  <a:gd name="T94" fmla="*/ 2147483647 w 618"/>
                  <a:gd name="T95" fmla="*/ 2147483647 h 618"/>
                  <a:gd name="T96" fmla="*/ 2147483647 w 618"/>
                  <a:gd name="T97" fmla="*/ 2147483647 h 618"/>
                  <a:gd name="T98" fmla="*/ 2147483647 w 618"/>
                  <a:gd name="T99" fmla="*/ 2147483647 h 618"/>
                  <a:gd name="T100" fmla="*/ 2147483647 w 618"/>
                  <a:gd name="T101" fmla="*/ 2147483647 h 618"/>
                  <a:gd name="T102" fmla="*/ 2147483647 w 618"/>
                  <a:gd name="T103" fmla="*/ 2147483647 h 618"/>
                  <a:gd name="T104" fmla="*/ 2147483647 w 618"/>
                  <a:gd name="T105" fmla="*/ 2147483647 h 618"/>
                  <a:gd name="T106" fmla="*/ 2147483647 w 618"/>
                  <a:gd name="T107" fmla="*/ 2147483647 h 618"/>
                  <a:gd name="T108" fmla="*/ 2147483647 w 618"/>
                  <a:gd name="T109" fmla="*/ 2147483647 h 618"/>
                  <a:gd name="T110" fmla="*/ 2147483647 w 618"/>
                  <a:gd name="T111" fmla="*/ 2147483647 h 618"/>
                  <a:gd name="T112" fmla="*/ 2147483647 w 618"/>
                  <a:gd name="T113" fmla="*/ 2147483647 h 618"/>
                  <a:gd name="T114" fmla="*/ 0 w 618"/>
                  <a:gd name="T115" fmla="*/ 2147483647 h 618"/>
                  <a:gd name="T116" fmla="*/ 0 w 618"/>
                  <a:gd name="T117" fmla="*/ 2147483647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8" h="618">
                    <a:moveTo>
                      <a:pt x="526" y="467"/>
                    </a:moveTo>
                    <a:lnTo>
                      <a:pt x="526" y="467"/>
                    </a:lnTo>
                    <a:lnTo>
                      <a:pt x="500" y="441"/>
                    </a:lnTo>
                    <a:cubicBezTo>
                      <a:pt x="525" y="403"/>
                      <a:pt x="541" y="358"/>
                      <a:pt x="541" y="309"/>
                    </a:cubicBezTo>
                    <a:cubicBezTo>
                      <a:pt x="541" y="261"/>
                      <a:pt x="525" y="215"/>
                      <a:pt x="500" y="178"/>
                    </a:cubicBezTo>
                    <a:lnTo>
                      <a:pt x="526" y="151"/>
                    </a:lnTo>
                    <a:cubicBezTo>
                      <a:pt x="559" y="196"/>
                      <a:pt x="578" y="250"/>
                      <a:pt x="578" y="309"/>
                    </a:cubicBezTo>
                    <a:cubicBezTo>
                      <a:pt x="578" y="368"/>
                      <a:pt x="559" y="423"/>
                      <a:pt x="526" y="467"/>
                    </a:cubicBezTo>
                    <a:close/>
                    <a:moveTo>
                      <a:pt x="151" y="524"/>
                    </a:moveTo>
                    <a:lnTo>
                      <a:pt x="151" y="524"/>
                    </a:lnTo>
                    <a:lnTo>
                      <a:pt x="176" y="499"/>
                    </a:lnTo>
                    <a:cubicBezTo>
                      <a:pt x="214" y="525"/>
                      <a:pt x="260" y="541"/>
                      <a:pt x="309" y="541"/>
                    </a:cubicBezTo>
                    <a:cubicBezTo>
                      <a:pt x="359" y="541"/>
                      <a:pt x="404" y="525"/>
                      <a:pt x="442" y="499"/>
                    </a:cubicBezTo>
                    <a:lnTo>
                      <a:pt x="468" y="524"/>
                    </a:lnTo>
                    <a:cubicBezTo>
                      <a:pt x="468" y="524"/>
                      <a:pt x="469" y="525"/>
                      <a:pt x="469" y="525"/>
                    </a:cubicBezTo>
                    <a:cubicBezTo>
                      <a:pt x="424" y="558"/>
                      <a:pt x="369" y="578"/>
                      <a:pt x="309" y="578"/>
                    </a:cubicBezTo>
                    <a:cubicBezTo>
                      <a:pt x="249" y="578"/>
                      <a:pt x="194" y="558"/>
                      <a:pt x="149" y="525"/>
                    </a:cubicBezTo>
                    <a:cubicBezTo>
                      <a:pt x="150" y="525"/>
                      <a:pt x="150" y="524"/>
                      <a:pt x="151" y="524"/>
                    </a:cubicBezTo>
                    <a:close/>
                    <a:moveTo>
                      <a:pt x="109" y="488"/>
                    </a:moveTo>
                    <a:lnTo>
                      <a:pt x="109" y="488"/>
                    </a:lnTo>
                    <a:lnTo>
                      <a:pt x="135" y="462"/>
                    </a:lnTo>
                    <a:cubicBezTo>
                      <a:pt x="142" y="469"/>
                      <a:pt x="148" y="476"/>
                      <a:pt x="155" y="482"/>
                    </a:cubicBezTo>
                    <a:lnTo>
                      <a:pt x="132" y="505"/>
                    </a:lnTo>
                    <a:cubicBezTo>
                      <a:pt x="131" y="506"/>
                      <a:pt x="129" y="507"/>
                      <a:pt x="128" y="507"/>
                    </a:cubicBezTo>
                    <a:cubicBezTo>
                      <a:pt x="121" y="501"/>
                      <a:pt x="115" y="495"/>
                      <a:pt x="109" y="488"/>
                    </a:cubicBezTo>
                    <a:close/>
                    <a:moveTo>
                      <a:pt x="92" y="151"/>
                    </a:moveTo>
                    <a:lnTo>
                      <a:pt x="92" y="151"/>
                    </a:lnTo>
                    <a:lnTo>
                      <a:pt x="119" y="178"/>
                    </a:lnTo>
                    <a:cubicBezTo>
                      <a:pt x="93" y="215"/>
                      <a:pt x="78" y="261"/>
                      <a:pt x="78" y="309"/>
                    </a:cubicBezTo>
                    <a:cubicBezTo>
                      <a:pt x="78" y="358"/>
                      <a:pt x="93" y="403"/>
                      <a:pt x="119" y="441"/>
                    </a:cubicBezTo>
                    <a:lnTo>
                      <a:pt x="92" y="467"/>
                    </a:lnTo>
                    <a:cubicBezTo>
                      <a:pt x="60" y="423"/>
                      <a:pt x="40" y="368"/>
                      <a:pt x="40" y="309"/>
                    </a:cubicBezTo>
                    <a:cubicBezTo>
                      <a:pt x="40" y="250"/>
                      <a:pt x="60" y="196"/>
                      <a:pt x="92" y="151"/>
                    </a:cubicBezTo>
                    <a:close/>
                    <a:moveTo>
                      <a:pt x="468" y="95"/>
                    </a:moveTo>
                    <a:lnTo>
                      <a:pt x="468" y="95"/>
                    </a:lnTo>
                    <a:lnTo>
                      <a:pt x="442" y="120"/>
                    </a:lnTo>
                    <a:cubicBezTo>
                      <a:pt x="404" y="94"/>
                      <a:pt x="359" y="78"/>
                      <a:pt x="309" y="78"/>
                    </a:cubicBezTo>
                    <a:cubicBezTo>
                      <a:pt x="260" y="78"/>
                      <a:pt x="214" y="94"/>
                      <a:pt x="176" y="120"/>
                    </a:cubicBezTo>
                    <a:lnTo>
                      <a:pt x="151" y="95"/>
                    </a:lnTo>
                    <a:cubicBezTo>
                      <a:pt x="150" y="94"/>
                      <a:pt x="150" y="94"/>
                      <a:pt x="149" y="94"/>
                    </a:cubicBezTo>
                    <a:cubicBezTo>
                      <a:pt x="194" y="60"/>
                      <a:pt x="249" y="40"/>
                      <a:pt x="309" y="40"/>
                    </a:cubicBezTo>
                    <a:cubicBezTo>
                      <a:pt x="369" y="40"/>
                      <a:pt x="424" y="60"/>
                      <a:pt x="469" y="94"/>
                    </a:cubicBezTo>
                    <a:cubicBezTo>
                      <a:pt x="469" y="94"/>
                      <a:pt x="468" y="94"/>
                      <a:pt x="468" y="95"/>
                    </a:cubicBezTo>
                    <a:close/>
                    <a:moveTo>
                      <a:pt x="438" y="202"/>
                    </a:moveTo>
                    <a:lnTo>
                      <a:pt x="438" y="202"/>
                    </a:lnTo>
                    <a:cubicBezTo>
                      <a:pt x="431" y="195"/>
                      <a:pt x="425" y="188"/>
                      <a:pt x="418" y="182"/>
                    </a:cubicBezTo>
                    <a:lnTo>
                      <a:pt x="455" y="145"/>
                    </a:lnTo>
                    <a:cubicBezTo>
                      <a:pt x="462" y="152"/>
                      <a:pt x="468" y="158"/>
                      <a:pt x="474" y="165"/>
                    </a:cubicBezTo>
                    <a:lnTo>
                      <a:pt x="438" y="202"/>
                    </a:lnTo>
                    <a:close/>
                    <a:moveTo>
                      <a:pt x="453" y="395"/>
                    </a:moveTo>
                    <a:lnTo>
                      <a:pt x="453" y="395"/>
                    </a:lnTo>
                    <a:cubicBezTo>
                      <a:pt x="468" y="370"/>
                      <a:pt x="477" y="340"/>
                      <a:pt x="477" y="309"/>
                    </a:cubicBezTo>
                    <a:cubicBezTo>
                      <a:pt x="477" y="278"/>
                      <a:pt x="468" y="249"/>
                      <a:pt x="453" y="224"/>
                    </a:cubicBezTo>
                    <a:lnTo>
                      <a:pt x="491" y="187"/>
                    </a:lnTo>
                    <a:cubicBezTo>
                      <a:pt x="515" y="222"/>
                      <a:pt x="529" y="264"/>
                      <a:pt x="529" y="309"/>
                    </a:cubicBezTo>
                    <a:cubicBezTo>
                      <a:pt x="529" y="355"/>
                      <a:pt x="515" y="397"/>
                      <a:pt x="491" y="432"/>
                    </a:cubicBezTo>
                    <a:lnTo>
                      <a:pt x="453" y="395"/>
                    </a:lnTo>
                    <a:close/>
                    <a:moveTo>
                      <a:pt x="223" y="452"/>
                    </a:moveTo>
                    <a:lnTo>
                      <a:pt x="223" y="452"/>
                    </a:lnTo>
                    <a:cubicBezTo>
                      <a:pt x="248" y="468"/>
                      <a:pt x="278" y="477"/>
                      <a:pt x="309" y="477"/>
                    </a:cubicBezTo>
                    <a:cubicBezTo>
                      <a:pt x="341" y="477"/>
                      <a:pt x="370" y="468"/>
                      <a:pt x="396" y="452"/>
                    </a:cubicBezTo>
                    <a:lnTo>
                      <a:pt x="434" y="490"/>
                    </a:lnTo>
                    <a:cubicBezTo>
                      <a:pt x="398" y="514"/>
                      <a:pt x="355" y="529"/>
                      <a:pt x="309" y="529"/>
                    </a:cubicBezTo>
                    <a:cubicBezTo>
                      <a:pt x="263" y="529"/>
                      <a:pt x="220" y="514"/>
                      <a:pt x="185" y="490"/>
                    </a:cubicBezTo>
                    <a:lnTo>
                      <a:pt x="223" y="452"/>
                    </a:lnTo>
                    <a:close/>
                    <a:moveTo>
                      <a:pt x="181" y="417"/>
                    </a:moveTo>
                    <a:lnTo>
                      <a:pt x="181" y="417"/>
                    </a:lnTo>
                    <a:cubicBezTo>
                      <a:pt x="187" y="424"/>
                      <a:pt x="194" y="431"/>
                      <a:pt x="201" y="437"/>
                    </a:cubicBezTo>
                    <a:lnTo>
                      <a:pt x="164" y="473"/>
                    </a:lnTo>
                    <a:cubicBezTo>
                      <a:pt x="157" y="467"/>
                      <a:pt x="150" y="460"/>
                      <a:pt x="144" y="453"/>
                    </a:cubicBezTo>
                    <a:lnTo>
                      <a:pt x="181" y="417"/>
                    </a:lnTo>
                    <a:close/>
                    <a:moveTo>
                      <a:pt x="165" y="224"/>
                    </a:moveTo>
                    <a:lnTo>
                      <a:pt x="165" y="224"/>
                    </a:lnTo>
                    <a:cubicBezTo>
                      <a:pt x="150" y="249"/>
                      <a:pt x="142" y="278"/>
                      <a:pt x="142" y="309"/>
                    </a:cubicBezTo>
                    <a:cubicBezTo>
                      <a:pt x="142" y="340"/>
                      <a:pt x="150" y="370"/>
                      <a:pt x="165" y="395"/>
                    </a:cubicBezTo>
                    <a:lnTo>
                      <a:pt x="127" y="432"/>
                    </a:lnTo>
                    <a:cubicBezTo>
                      <a:pt x="104" y="397"/>
                      <a:pt x="90" y="355"/>
                      <a:pt x="90" y="309"/>
                    </a:cubicBezTo>
                    <a:cubicBezTo>
                      <a:pt x="90" y="264"/>
                      <a:pt x="104" y="222"/>
                      <a:pt x="127" y="186"/>
                    </a:cubicBezTo>
                    <a:lnTo>
                      <a:pt x="165" y="224"/>
                    </a:lnTo>
                    <a:close/>
                    <a:moveTo>
                      <a:pt x="309" y="142"/>
                    </a:moveTo>
                    <a:lnTo>
                      <a:pt x="309" y="142"/>
                    </a:lnTo>
                    <a:cubicBezTo>
                      <a:pt x="278" y="142"/>
                      <a:pt x="248" y="151"/>
                      <a:pt x="223" y="166"/>
                    </a:cubicBezTo>
                    <a:lnTo>
                      <a:pt x="185" y="129"/>
                    </a:lnTo>
                    <a:cubicBezTo>
                      <a:pt x="220" y="104"/>
                      <a:pt x="263" y="90"/>
                      <a:pt x="309" y="90"/>
                    </a:cubicBezTo>
                    <a:cubicBezTo>
                      <a:pt x="355" y="90"/>
                      <a:pt x="398" y="104"/>
                      <a:pt x="434" y="129"/>
                    </a:cubicBezTo>
                    <a:lnTo>
                      <a:pt x="396" y="166"/>
                    </a:lnTo>
                    <a:cubicBezTo>
                      <a:pt x="370" y="151"/>
                      <a:pt x="341" y="142"/>
                      <a:pt x="309" y="142"/>
                    </a:cubicBezTo>
                    <a:close/>
                    <a:moveTo>
                      <a:pt x="348" y="214"/>
                    </a:moveTo>
                    <a:lnTo>
                      <a:pt x="348" y="214"/>
                    </a:lnTo>
                    <a:cubicBezTo>
                      <a:pt x="336" y="209"/>
                      <a:pt x="323" y="206"/>
                      <a:pt x="309" y="206"/>
                    </a:cubicBezTo>
                    <a:cubicBezTo>
                      <a:pt x="296" y="206"/>
                      <a:pt x="282" y="209"/>
                      <a:pt x="271" y="214"/>
                    </a:cubicBezTo>
                    <a:lnTo>
                      <a:pt x="231" y="174"/>
                    </a:lnTo>
                    <a:cubicBezTo>
                      <a:pt x="254" y="160"/>
                      <a:pt x="281" y="153"/>
                      <a:pt x="309" y="153"/>
                    </a:cubicBezTo>
                    <a:cubicBezTo>
                      <a:pt x="338" y="153"/>
                      <a:pt x="365" y="160"/>
                      <a:pt x="388" y="174"/>
                    </a:cubicBezTo>
                    <a:lnTo>
                      <a:pt x="348" y="214"/>
                    </a:lnTo>
                    <a:close/>
                    <a:moveTo>
                      <a:pt x="392" y="247"/>
                    </a:moveTo>
                    <a:lnTo>
                      <a:pt x="392" y="247"/>
                    </a:lnTo>
                    <a:cubicBezTo>
                      <a:pt x="386" y="240"/>
                      <a:pt x="379" y="233"/>
                      <a:pt x="372" y="227"/>
                    </a:cubicBezTo>
                    <a:lnTo>
                      <a:pt x="410" y="189"/>
                    </a:lnTo>
                    <a:cubicBezTo>
                      <a:pt x="417" y="196"/>
                      <a:pt x="424" y="202"/>
                      <a:pt x="430" y="210"/>
                    </a:cubicBezTo>
                    <a:lnTo>
                      <a:pt x="392" y="247"/>
                    </a:lnTo>
                    <a:close/>
                    <a:moveTo>
                      <a:pt x="405" y="347"/>
                    </a:moveTo>
                    <a:lnTo>
                      <a:pt x="405" y="347"/>
                    </a:lnTo>
                    <a:cubicBezTo>
                      <a:pt x="410" y="335"/>
                      <a:pt x="413" y="323"/>
                      <a:pt x="413" y="309"/>
                    </a:cubicBezTo>
                    <a:cubicBezTo>
                      <a:pt x="413" y="296"/>
                      <a:pt x="410" y="283"/>
                      <a:pt x="405" y="272"/>
                    </a:cubicBezTo>
                    <a:lnTo>
                      <a:pt x="445" y="232"/>
                    </a:lnTo>
                    <a:cubicBezTo>
                      <a:pt x="458" y="255"/>
                      <a:pt x="466" y="281"/>
                      <a:pt x="466" y="309"/>
                    </a:cubicBezTo>
                    <a:cubicBezTo>
                      <a:pt x="466" y="338"/>
                      <a:pt x="458" y="364"/>
                      <a:pt x="445" y="387"/>
                    </a:cubicBezTo>
                    <a:lnTo>
                      <a:pt x="405" y="347"/>
                    </a:lnTo>
                    <a:close/>
                    <a:moveTo>
                      <a:pt x="372" y="391"/>
                    </a:moveTo>
                    <a:lnTo>
                      <a:pt x="372" y="391"/>
                    </a:lnTo>
                    <a:cubicBezTo>
                      <a:pt x="379" y="386"/>
                      <a:pt x="386" y="379"/>
                      <a:pt x="392" y="371"/>
                    </a:cubicBezTo>
                    <a:lnTo>
                      <a:pt x="430" y="409"/>
                    </a:lnTo>
                    <a:cubicBezTo>
                      <a:pt x="424" y="416"/>
                      <a:pt x="417" y="423"/>
                      <a:pt x="410" y="429"/>
                    </a:cubicBezTo>
                    <a:lnTo>
                      <a:pt x="372" y="391"/>
                    </a:lnTo>
                    <a:close/>
                    <a:moveTo>
                      <a:pt x="271" y="405"/>
                    </a:moveTo>
                    <a:lnTo>
                      <a:pt x="271" y="405"/>
                    </a:lnTo>
                    <a:cubicBezTo>
                      <a:pt x="282" y="410"/>
                      <a:pt x="296" y="413"/>
                      <a:pt x="309" y="413"/>
                    </a:cubicBezTo>
                    <a:cubicBezTo>
                      <a:pt x="323" y="413"/>
                      <a:pt x="336" y="410"/>
                      <a:pt x="348" y="405"/>
                    </a:cubicBezTo>
                    <a:lnTo>
                      <a:pt x="388" y="445"/>
                    </a:lnTo>
                    <a:cubicBezTo>
                      <a:pt x="365" y="458"/>
                      <a:pt x="338" y="466"/>
                      <a:pt x="309" y="466"/>
                    </a:cubicBezTo>
                    <a:cubicBezTo>
                      <a:pt x="281" y="466"/>
                      <a:pt x="254" y="458"/>
                      <a:pt x="231" y="445"/>
                    </a:cubicBezTo>
                    <a:lnTo>
                      <a:pt x="271" y="405"/>
                    </a:lnTo>
                    <a:close/>
                    <a:moveTo>
                      <a:pt x="227" y="371"/>
                    </a:moveTo>
                    <a:lnTo>
                      <a:pt x="227" y="371"/>
                    </a:lnTo>
                    <a:cubicBezTo>
                      <a:pt x="232" y="379"/>
                      <a:pt x="239" y="386"/>
                      <a:pt x="247" y="391"/>
                    </a:cubicBezTo>
                    <a:lnTo>
                      <a:pt x="208" y="429"/>
                    </a:lnTo>
                    <a:cubicBezTo>
                      <a:pt x="201" y="423"/>
                      <a:pt x="194" y="416"/>
                      <a:pt x="188" y="409"/>
                    </a:cubicBezTo>
                    <a:lnTo>
                      <a:pt x="227" y="371"/>
                    </a:lnTo>
                    <a:close/>
                    <a:moveTo>
                      <a:pt x="213" y="271"/>
                    </a:moveTo>
                    <a:lnTo>
                      <a:pt x="213" y="271"/>
                    </a:lnTo>
                    <a:cubicBezTo>
                      <a:pt x="208" y="283"/>
                      <a:pt x="206" y="296"/>
                      <a:pt x="206" y="309"/>
                    </a:cubicBezTo>
                    <a:cubicBezTo>
                      <a:pt x="206" y="323"/>
                      <a:pt x="208" y="335"/>
                      <a:pt x="213" y="347"/>
                    </a:cubicBezTo>
                    <a:lnTo>
                      <a:pt x="173" y="387"/>
                    </a:lnTo>
                    <a:cubicBezTo>
                      <a:pt x="160" y="364"/>
                      <a:pt x="152" y="338"/>
                      <a:pt x="152" y="309"/>
                    </a:cubicBezTo>
                    <a:cubicBezTo>
                      <a:pt x="152" y="281"/>
                      <a:pt x="160" y="255"/>
                      <a:pt x="173" y="232"/>
                    </a:cubicBezTo>
                    <a:lnTo>
                      <a:pt x="213" y="271"/>
                    </a:lnTo>
                    <a:close/>
                    <a:moveTo>
                      <a:pt x="227" y="247"/>
                    </a:moveTo>
                    <a:lnTo>
                      <a:pt x="227" y="247"/>
                    </a:lnTo>
                    <a:lnTo>
                      <a:pt x="188" y="209"/>
                    </a:lnTo>
                    <a:cubicBezTo>
                      <a:pt x="194" y="202"/>
                      <a:pt x="201" y="196"/>
                      <a:pt x="208" y="189"/>
                    </a:cubicBezTo>
                    <a:lnTo>
                      <a:pt x="247" y="227"/>
                    </a:lnTo>
                    <a:cubicBezTo>
                      <a:pt x="239" y="233"/>
                      <a:pt x="232" y="240"/>
                      <a:pt x="227" y="247"/>
                    </a:cubicBezTo>
                    <a:close/>
                    <a:moveTo>
                      <a:pt x="293" y="274"/>
                    </a:moveTo>
                    <a:lnTo>
                      <a:pt x="293" y="274"/>
                    </a:lnTo>
                    <a:cubicBezTo>
                      <a:pt x="284" y="278"/>
                      <a:pt x="277" y="285"/>
                      <a:pt x="273" y="294"/>
                    </a:cubicBezTo>
                    <a:lnTo>
                      <a:pt x="233" y="254"/>
                    </a:lnTo>
                    <a:cubicBezTo>
                      <a:pt x="239" y="246"/>
                      <a:pt x="246" y="240"/>
                      <a:pt x="253" y="234"/>
                    </a:cubicBezTo>
                    <a:lnTo>
                      <a:pt x="293" y="274"/>
                    </a:lnTo>
                    <a:close/>
                    <a:moveTo>
                      <a:pt x="309" y="252"/>
                    </a:moveTo>
                    <a:lnTo>
                      <a:pt x="309" y="252"/>
                    </a:lnTo>
                    <a:lnTo>
                      <a:pt x="278" y="221"/>
                    </a:lnTo>
                    <a:cubicBezTo>
                      <a:pt x="288" y="217"/>
                      <a:pt x="298" y="215"/>
                      <a:pt x="309" y="215"/>
                    </a:cubicBezTo>
                    <a:cubicBezTo>
                      <a:pt x="320" y="215"/>
                      <a:pt x="331" y="217"/>
                      <a:pt x="341" y="221"/>
                    </a:cubicBezTo>
                    <a:lnTo>
                      <a:pt x="309" y="252"/>
                    </a:lnTo>
                    <a:close/>
                    <a:moveTo>
                      <a:pt x="345" y="294"/>
                    </a:moveTo>
                    <a:lnTo>
                      <a:pt x="345" y="294"/>
                    </a:lnTo>
                    <a:cubicBezTo>
                      <a:pt x="341" y="285"/>
                      <a:pt x="334" y="278"/>
                      <a:pt x="325" y="274"/>
                    </a:cubicBezTo>
                    <a:lnTo>
                      <a:pt x="365" y="234"/>
                    </a:lnTo>
                    <a:cubicBezTo>
                      <a:pt x="373" y="240"/>
                      <a:pt x="379" y="246"/>
                      <a:pt x="385" y="254"/>
                    </a:cubicBezTo>
                    <a:lnTo>
                      <a:pt x="345" y="294"/>
                    </a:lnTo>
                    <a:close/>
                    <a:moveTo>
                      <a:pt x="325" y="345"/>
                    </a:moveTo>
                    <a:lnTo>
                      <a:pt x="325" y="345"/>
                    </a:lnTo>
                    <a:cubicBezTo>
                      <a:pt x="334" y="341"/>
                      <a:pt x="341" y="334"/>
                      <a:pt x="345" y="325"/>
                    </a:cubicBezTo>
                    <a:lnTo>
                      <a:pt x="385" y="365"/>
                    </a:lnTo>
                    <a:cubicBezTo>
                      <a:pt x="379" y="372"/>
                      <a:pt x="373" y="379"/>
                      <a:pt x="365" y="385"/>
                    </a:cubicBezTo>
                    <a:lnTo>
                      <a:pt x="325" y="345"/>
                    </a:lnTo>
                    <a:close/>
                    <a:moveTo>
                      <a:pt x="309" y="367"/>
                    </a:moveTo>
                    <a:lnTo>
                      <a:pt x="309" y="367"/>
                    </a:lnTo>
                    <a:lnTo>
                      <a:pt x="341" y="398"/>
                    </a:lnTo>
                    <a:cubicBezTo>
                      <a:pt x="331" y="401"/>
                      <a:pt x="320" y="403"/>
                      <a:pt x="309" y="403"/>
                    </a:cubicBezTo>
                    <a:cubicBezTo>
                      <a:pt x="298" y="403"/>
                      <a:pt x="288" y="401"/>
                      <a:pt x="278" y="398"/>
                    </a:cubicBezTo>
                    <a:lnTo>
                      <a:pt x="309" y="367"/>
                    </a:lnTo>
                    <a:close/>
                    <a:moveTo>
                      <a:pt x="273" y="325"/>
                    </a:moveTo>
                    <a:lnTo>
                      <a:pt x="273" y="325"/>
                    </a:lnTo>
                    <a:cubicBezTo>
                      <a:pt x="277" y="334"/>
                      <a:pt x="284" y="341"/>
                      <a:pt x="293" y="345"/>
                    </a:cubicBezTo>
                    <a:lnTo>
                      <a:pt x="253" y="385"/>
                    </a:lnTo>
                    <a:cubicBezTo>
                      <a:pt x="246" y="379"/>
                      <a:pt x="239" y="372"/>
                      <a:pt x="233" y="365"/>
                    </a:cubicBezTo>
                    <a:lnTo>
                      <a:pt x="273" y="325"/>
                    </a:lnTo>
                    <a:close/>
                    <a:moveTo>
                      <a:pt x="284" y="309"/>
                    </a:moveTo>
                    <a:lnTo>
                      <a:pt x="284" y="309"/>
                    </a:lnTo>
                    <a:cubicBezTo>
                      <a:pt x="284" y="296"/>
                      <a:pt x="296" y="285"/>
                      <a:pt x="309" y="285"/>
                    </a:cubicBezTo>
                    <a:cubicBezTo>
                      <a:pt x="323" y="285"/>
                      <a:pt x="334" y="296"/>
                      <a:pt x="334" y="309"/>
                    </a:cubicBezTo>
                    <a:cubicBezTo>
                      <a:pt x="334" y="323"/>
                      <a:pt x="323" y="334"/>
                      <a:pt x="309" y="334"/>
                    </a:cubicBezTo>
                    <a:cubicBezTo>
                      <a:pt x="296" y="334"/>
                      <a:pt x="284" y="323"/>
                      <a:pt x="284" y="309"/>
                    </a:cubicBezTo>
                    <a:close/>
                    <a:moveTo>
                      <a:pt x="215" y="309"/>
                    </a:moveTo>
                    <a:lnTo>
                      <a:pt x="215" y="309"/>
                    </a:lnTo>
                    <a:cubicBezTo>
                      <a:pt x="215" y="299"/>
                      <a:pt x="217" y="288"/>
                      <a:pt x="220" y="279"/>
                    </a:cubicBezTo>
                    <a:lnTo>
                      <a:pt x="251" y="309"/>
                    </a:lnTo>
                    <a:lnTo>
                      <a:pt x="220" y="340"/>
                    </a:lnTo>
                    <a:cubicBezTo>
                      <a:pt x="217" y="330"/>
                      <a:pt x="215" y="320"/>
                      <a:pt x="215" y="309"/>
                    </a:cubicBezTo>
                    <a:close/>
                    <a:moveTo>
                      <a:pt x="403" y="309"/>
                    </a:moveTo>
                    <a:lnTo>
                      <a:pt x="403" y="309"/>
                    </a:lnTo>
                    <a:cubicBezTo>
                      <a:pt x="403" y="320"/>
                      <a:pt x="401" y="330"/>
                      <a:pt x="398" y="340"/>
                    </a:cubicBezTo>
                    <a:lnTo>
                      <a:pt x="367" y="309"/>
                    </a:lnTo>
                    <a:lnTo>
                      <a:pt x="398" y="279"/>
                    </a:lnTo>
                    <a:cubicBezTo>
                      <a:pt x="401" y="288"/>
                      <a:pt x="403" y="299"/>
                      <a:pt x="403" y="309"/>
                    </a:cubicBezTo>
                    <a:close/>
                    <a:moveTo>
                      <a:pt x="164" y="145"/>
                    </a:moveTo>
                    <a:lnTo>
                      <a:pt x="164" y="145"/>
                    </a:lnTo>
                    <a:lnTo>
                      <a:pt x="201" y="182"/>
                    </a:lnTo>
                    <a:cubicBezTo>
                      <a:pt x="194" y="188"/>
                      <a:pt x="187" y="195"/>
                      <a:pt x="181" y="202"/>
                    </a:cubicBezTo>
                    <a:lnTo>
                      <a:pt x="144" y="165"/>
                    </a:lnTo>
                    <a:cubicBezTo>
                      <a:pt x="150" y="158"/>
                      <a:pt x="157" y="152"/>
                      <a:pt x="164" y="145"/>
                    </a:cubicBezTo>
                    <a:close/>
                    <a:moveTo>
                      <a:pt x="128" y="111"/>
                    </a:moveTo>
                    <a:lnTo>
                      <a:pt x="128" y="111"/>
                    </a:lnTo>
                    <a:cubicBezTo>
                      <a:pt x="129" y="112"/>
                      <a:pt x="131" y="113"/>
                      <a:pt x="132" y="114"/>
                    </a:cubicBezTo>
                    <a:lnTo>
                      <a:pt x="155" y="137"/>
                    </a:lnTo>
                    <a:cubicBezTo>
                      <a:pt x="148" y="143"/>
                      <a:pt x="142" y="150"/>
                      <a:pt x="135" y="157"/>
                    </a:cubicBezTo>
                    <a:lnTo>
                      <a:pt x="109" y="131"/>
                    </a:lnTo>
                    <a:cubicBezTo>
                      <a:pt x="115" y="124"/>
                      <a:pt x="121" y="117"/>
                      <a:pt x="128" y="111"/>
                    </a:cubicBezTo>
                    <a:close/>
                    <a:moveTo>
                      <a:pt x="455" y="473"/>
                    </a:moveTo>
                    <a:lnTo>
                      <a:pt x="455" y="473"/>
                    </a:lnTo>
                    <a:lnTo>
                      <a:pt x="418" y="437"/>
                    </a:lnTo>
                    <a:cubicBezTo>
                      <a:pt x="425" y="431"/>
                      <a:pt x="431" y="424"/>
                      <a:pt x="438" y="417"/>
                    </a:cubicBezTo>
                    <a:lnTo>
                      <a:pt x="474" y="453"/>
                    </a:lnTo>
                    <a:cubicBezTo>
                      <a:pt x="468" y="460"/>
                      <a:pt x="462" y="467"/>
                      <a:pt x="455" y="473"/>
                    </a:cubicBezTo>
                    <a:close/>
                    <a:moveTo>
                      <a:pt x="490" y="507"/>
                    </a:moveTo>
                    <a:lnTo>
                      <a:pt x="490" y="507"/>
                    </a:lnTo>
                    <a:cubicBezTo>
                      <a:pt x="489" y="507"/>
                      <a:pt x="487" y="506"/>
                      <a:pt x="486" y="505"/>
                    </a:cubicBezTo>
                    <a:lnTo>
                      <a:pt x="463" y="482"/>
                    </a:lnTo>
                    <a:cubicBezTo>
                      <a:pt x="470" y="476"/>
                      <a:pt x="477" y="469"/>
                      <a:pt x="483" y="462"/>
                    </a:cubicBezTo>
                    <a:lnTo>
                      <a:pt x="510" y="488"/>
                    </a:lnTo>
                    <a:cubicBezTo>
                      <a:pt x="503" y="495"/>
                      <a:pt x="497" y="501"/>
                      <a:pt x="490" y="507"/>
                    </a:cubicBezTo>
                    <a:close/>
                    <a:moveTo>
                      <a:pt x="510" y="131"/>
                    </a:moveTo>
                    <a:lnTo>
                      <a:pt x="510" y="131"/>
                    </a:lnTo>
                    <a:lnTo>
                      <a:pt x="483" y="157"/>
                    </a:lnTo>
                    <a:cubicBezTo>
                      <a:pt x="477" y="150"/>
                      <a:pt x="470" y="143"/>
                      <a:pt x="463" y="137"/>
                    </a:cubicBezTo>
                    <a:lnTo>
                      <a:pt x="486" y="114"/>
                    </a:lnTo>
                    <a:cubicBezTo>
                      <a:pt x="487" y="113"/>
                      <a:pt x="489" y="112"/>
                      <a:pt x="490" y="111"/>
                    </a:cubicBezTo>
                    <a:cubicBezTo>
                      <a:pt x="497" y="117"/>
                      <a:pt x="503" y="124"/>
                      <a:pt x="510" y="131"/>
                    </a:cubicBezTo>
                    <a:close/>
                    <a:moveTo>
                      <a:pt x="0" y="309"/>
                    </a:moveTo>
                    <a:lnTo>
                      <a:pt x="0" y="309"/>
                    </a:lnTo>
                    <a:cubicBezTo>
                      <a:pt x="0" y="480"/>
                      <a:pt x="139" y="618"/>
                      <a:pt x="309" y="618"/>
                    </a:cubicBezTo>
                    <a:cubicBezTo>
                      <a:pt x="480" y="618"/>
                      <a:pt x="618" y="480"/>
                      <a:pt x="618" y="309"/>
                    </a:cubicBezTo>
                    <a:cubicBezTo>
                      <a:pt x="618" y="139"/>
                      <a:pt x="480" y="0"/>
                      <a:pt x="309" y="0"/>
                    </a:cubicBezTo>
                    <a:cubicBezTo>
                      <a:pt x="139" y="0"/>
                      <a:pt x="0" y="139"/>
                      <a:pt x="0" y="309"/>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23" name="Freeform 91"/>
              <p:cNvSpPr>
                <a:spLocks noEditPoints="1"/>
              </p:cNvSpPr>
              <p:nvPr/>
            </p:nvSpPr>
            <p:spPr bwMode="auto">
              <a:xfrm>
                <a:off x="4589463" y="811213"/>
                <a:ext cx="258763" cy="258763"/>
              </a:xfrm>
              <a:custGeom>
                <a:avLst/>
                <a:gdLst>
                  <a:gd name="T0" fmla="*/ 2147483647 w 618"/>
                  <a:gd name="T1" fmla="*/ 2147483647 h 618"/>
                  <a:gd name="T2" fmla="*/ 2147483647 w 618"/>
                  <a:gd name="T3" fmla="*/ 2147483647 h 618"/>
                  <a:gd name="T4" fmla="*/ 2147483647 w 618"/>
                  <a:gd name="T5" fmla="*/ 2147483647 h 618"/>
                  <a:gd name="T6" fmla="*/ 2147483647 w 618"/>
                  <a:gd name="T7" fmla="*/ 2147483647 h 618"/>
                  <a:gd name="T8" fmla="*/ 2147483647 w 618"/>
                  <a:gd name="T9" fmla="*/ 2147483647 h 618"/>
                  <a:gd name="T10" fmla="*/ 2147483647 w 618"/>
                  <a:gd name="T11" fmla="*/ 2147483647 h 618"/>
                  <a:gd name="T12" fmla="*/ 2147483647 w 618"/>
                  <a:gd name="T13" fmla="*/ 2147483647 h 618"/>
                  <a:gd name="T14" fmla="*/ 2147483647 w 618"/>
                  <a:gd name="T15" fmla="*/ 2147483647 h 618"/>
                  <a:gd name="T16" fmla="*/ 2147483647 w 618"/>
                  <a:gd name="T17" fmla="*/ 2147483647 h 618"/>
                  <a:gd name="T18" fmla="*/ 2147483647 w 618"/>
                  <a:gd name="T19" fmla="*/ 2147483647 h 618"/>
                  <a:gd name="T20" fmla="*/ 2147483647 w 618"/>
                  <a:gd name="T21" fmla="*/ 2147483647 h 618"/>
                  <a:gd name="T22" fmla="*/ 2147483647 w 618"/>
                  <a:gd name="T23" fmla="*/ 2147483647 h 618"/>
                  <a:gd name="T24" fmla="*/ 2147483647 w 618"/>
                  <a:gd name="T25" fmla="*/ 2147483647 h 618"/>
                  <a:gd name="T26" fmla="*/ 2147483647 w 618"/>
                  <a:gd name="T27" fmla="*/ 2147483647 h 618"/>
                  <a:gd name="T28" fmla="*/ 2147483647 w 618"/>
                  <a:gd name="T29" fmla="*/ 2147483647 h 618"/>
                  <a:gd name="T30" fmla="*/ 2147483647 w 618"/>
                  <a:gd name="T31" fmla="*/ 2147483647 h 618"/>
                  <a:gd name="T32" fmla="*/ 2147483647 w 618"/>
                  <a:gd name="T33" fmla="*/ 2147483647 h 618"/>
                  <a:gd name="T34" fmla="*/ 2147483647 w 618"/>
                  <a:gd name="T35" fmla="*/ 2147483647 h 618"/>
                  <a:gd name="T36" fmla="*/ 2147483647 w 618"/>
                  <a:gd name="T37" fmla="*/ 2147483647 h 618"/>
                  <a:gd name="T38" fmla="*/ 2147483647 w 618"/>
                  <a:gd name="T39" fmla="*/ 2147483647 h 618"/>
                  <a:gd name="T40" fmla="*/ 2147483647 w 618"/>
                  <a:gd name="T41" fmla="*/ 2147483647 h 618"/>
                  <a:gd name="T42" fmla="*/ 2147483647 w 618"/>
                  <a:gd name="T43" fmla="*/ 2147483647 h 618"/>
                  <a:gd name="T44" fmla="*/ 2147483647 w 618"/>
                  <a:gd name="T45" fmla="*/ 2147483647 h 618"/>
                  <a:gd name="T46" fmla="*/ 2147483647 w 618"/>
                  <a:gd name="T47" fmla="*/ 2147483647 h 618"/>
                  <a:gd name="T48" fmla="*/ 2147483647 w 618"/>
                  <a:gd name="T49" fmla="*/ 2147483647 h 618"/>
                  <a:gd name="T50" fmla="*/ 2147483647 w 618"/>
                  <a:gd name="T51" fmla="*/ 2147483647 h 618"/>
                  <a:gd name="T52" fmla="*/ 2147483647 w 618"/>
                  <a:gd name="T53" fmla="*/ 2147483647 h 618"/>
                  <a:gd name="T54" fmla="*/ 2147483647 w 618"/>
                  <a:gd name="T55" fmla="*/ 2147483647 h 618"/>
                  <a:gd name="T56" fmla="*/ 2147483647 w 618"/>
                  <a:gd name="T57" fmla="*/ 2147483647 h 618"/>
                  <a:gd name="T58" fmla="*/ 2147483647 w 618"/>
                  <a:gd name="T59" fmla="*/ 2147483647 h 618"/>
                  <a:gd name="T60" fmla="*/ 2147483647 w 618"/>
                  <a:gd name="T61" fmla="*/ 2147483647 h 618"/>
                  <a:gd name="T62" fmla="*/ 2147483647 w 618"/>
                  <a:gd name="T63" fmla="*/ 2147483647 h 618"/>
                  <a:gd name="T64" fmla="*/ 2147483647 w 618"/>
                  <a:gd name="T65" fmla="*/ 2147483647 h 618"/>
                  <a:gd name="T66" fmla="*/ 2147483647 w 618"/>
                  <a:gd name="T67" fmla="*/ 2147483647 h 618"/>
                  <a:gd name="T68" fmla="*/ 2147483647 w 618"/>
                  <a:gd name="T69" fmla="*/ 2147483647 h 618"/>
                  <a:gd name="T70" fmla="*/ 2147483647 w 618"/>
                  <a:gd name="T71" fmla="*/ 2147483647 h 618"/>
                  <a:gd name="T72" fmla="*/ 2147483647 w 618"/>
                  <a:gd name="T73" fmla="*/ 2147483647 h 618"/>
                  <a:gd name="T74" fmla="*/ 2147483647 w 618"/>
                  <a:gd name="T75" fmla="*/ 2147483647 h 618"/>
                  <a:gd name="T76" fmla="*/ 2147483647 w 618"/>
                  <a:gd name="T77" fmla="*/ 2147483647 h 618"/>
                  <a:gd name="T78" fmla="*/ 2147483647 w 618"/>
                  <a:gd name="T79" fmla="*/ 2147483647 h 618"/>
                  <a:gd name="T80" fmla="*/ 2147483647 w 618"/>
                  <a:gd name="T81" fmla="*/ 2147483647 h 618"/>
                  <a:gd name="T82" fmla="*/ 2147483647 w 618"/>
                  <a:gd name="T83" fmla="*/ 2147483647 h 618"/>
                  <a:gd name="T84" fmla="*/ 2147483647 w 618"/>
                  <a:gd name="T85" fmla="*/ 2147483647 h 618"/>
                  <a:gd name="T86" fmla="*/ 2147483647 w 618"/>
                  <a:gd name="T87" fmla="*/ 2147483647 h 618"/>
                  <a:gd name="T88" fmla="*/ 2147483647 w 618"/>
                  <a:gd name="T89" fmla="*/ 2147483647 h 618"/>
                  <a:gd name="T90" fmla="*/ 2147483647 w 618"/>
                  <a:gd name="T91" fmla="*/ 2147483647 h 618"/>
                  <a:gd name="T92" fmla="*/ 2147483647 w 618"/>
                  <a:gd name="T93" fmla="*/ 2147483647 h 618"/>
                  <a:gd name="T94" fmla="*/ 2147483647 w 618"/>
                  <a:gd name="T95" fmla="*/ 2147483647 h 618"/>
                  <a:gd name="T96" fmla="*/ 2147483647 w 618"/>
                  <a:gd name="T97" fmla="*/ 2147483647 h 618"/>
                  <a:gd name="T98" fmla="*/ 2147483647 w 618"/>
                  <a:gd name="T99" fmla="*/ 2147483647 h 618"/>
                  <a:gd name="T100" fmla="*/ 2147483647 w 618"/>
                  <a:gd name="T101" fmla="*/ 2147483647 h 618"/>
                  <a:gd name="T102" fmla="*/ 2147483647 w 618"/>
                  <a:gd name="T103" fmla="*/ 2147483647 h 618"/>
                  <a:gd name="T104" fmla="*/ 2147483647 w 618"/>
                  <a:gd name="T105" fmla="*/ 2147483647 h 618"/>
                  <a:gd name="T106" fmla="*/ 2147483647 w 618"/>
                  <a:gd name="T107" fmla="*/ 2147483647 h 618"/>
                  <a:gd name="T108" fmla="*/ 2147483647 w 618"/>
                  <a:gd name="T109" fmla="*/ 2147483647 h 618"/>
                  <a:gd name="T110" fmla="*/ 2147483647 w 618"/>
                  <a:gd name="T111" fmla="*/ 2147483647 h 618"/>
                  <a:gd name="T112" fmla="*/ 2147483647 w 618"/>
                  <a:gd name="T113" fmla="*/ 2147483647 h 618"/>
                  <a:gd name="T114" fmla="*/ 2147483647 w 618"/>
                  <a:gd name="T115" fmla="*/ 2147483647 h 618"/>
                  <a:gd name="T116" fmla="*/ 2147483647 w 618"/>
                  <a:gd name="T117" fmla="*/ 2147483647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8" h="618">
                    <a:moveTo>
                      <a:pt x="151" y="524"/>
                    </a:moveTo>
                    <a:lnTo>
                      <a:pt x="151" y="524"/>
                    </a:lnTo>
                    <a:lnTo>
                      <a:pt x="176" y="499"/>
                    </a:lnTo>
                    <a:cubicBezTo>
                      <a:pt x="214" y="525"/>
                      <a:pt x="259" y="541"/>
                      <a:pt x="309" y="541"/>
                    </a:cubicBezTo>
                    <a:cubicBezTo>
                      <a:pt x="358" y="541"/>
                      <a:pt x="404" y="525"/>
                      <a:pt x="442" y="499"/>
                    </a:cubicBezTo>
                    <a:lnTo>
                      <a:pt x="467" y="524"/>
                    </a:lnTo>
                    <a:cubicBezTo>
                      <a:pt x="468" y="524"/>
                      <a:pt x="468" y="525"/>
                      <a:pt x="469" y="525"/>
                    </a:cubicBezTo>
                    <a:cubicBezTo>
                      <a:pt x="424" y="558"/>
                      <a:pt x="369" y="578"/>
                      <a:pt x="309" y="578"/>
                    </a:cubicBezTo>
                    <a:cubicBezTo>
                      <a:pt x="249" y="578"/>
                      <a:pt x="194" y="558"/>
                      <a:pt x="149" y="525"/>
                    </a:cubicBezTo>
                    <a:cubicBezTo>
                      <a:pt x="149" y="525"/>
                      <a:pt x="150" y="524"/>
                      <a:pt x="151" y="524"/>
                    </a:cubicBezTo>
                    <a:close/>
                    <a:moveTo>
                      <a:pt x="109" y="488"/>
                    </a:moveTo>
                    <a:lnTo>
                      <a:pt x="109" y="488"/>
                    </a:lnTo>
                    <a:lnTo>
                      <a:pt x="135" y="462"/>
                    </a:lnTo>
                    <a:cubicBezTo>
                      <a:pt x="141" y="469"/>
                      <a:pt x="148" y="476"/>
                      <a:pt x="155" y="482"/>
                    </a:cubicBezTo>
                    <a:lnTo>
                      <a:pt x="132" y="505"/>
                    </a:lnTo>
                    <a:cubicBezTo>
                      <a:pt x="131" y="506"/>
                      <a:pt x="129" y="507"/>
                      <a:pt x="128" y="507"/>
                    </a:cubicBezTo>
                    <a:cubicBezTo>
                      <a:pt x="121" y="501"/>
                      <a:pt x="115" y="495"/>
                      <a:pt x="109" y="488"/>
                    </a:cubicBezTo>
                    <a:close/>
                    <a:moveTo>
                      <a:pt x="92" y="151"/>
                    </a:moveTo>
                    <a:lnTo>
                      <a:pt x="92" y="151"/>
                    </a:lnTo>
                    <a:lnTo>
                      <a:pt x="118" y="178"/>
                    </a:lnTo>
                    <a:cubicBezTo>
                      <a:pt x="93" y="215"/>
                      <a:pt x="77" y="261"/>
                      <a:pt x="77" y="309"/>
                    </a:cubicBezTo>
                    <a:cubicBezTo>
                      <a:pt x="77" y="358"/>
                      <a:pt x="93" y="403"/>
                      <a:pt x="118" y="441"/>
                    </a:cubicBezTo>
                    <a:lnTo>
                      <a:pt x="92" y="467"/>
                    </a:lnTo>
                    <a:cubicBezTo>
                      <a:pt x="59" y="423"/>
                      <a:pt x="40" y="368"/>
                      <a:pt x="40" y="309"/>
                    </a:cubicBezTo>
                    <a:cubicBezTo>
                      <a:pt x="40" y="250"/>
                      <a:pt x="59" y="196"/>
                      <a:pt x="92" y="151"/>
                    </a:cubicBezTo>
                    <a:close/>
                    <a:moveTo>
                      <a:pt x="467" y="95"/>
                    </a:moveTo>
                    <a:lnTo>
                      <a:pt x="467" y="95"/>
                    </a:lnTo>
                    <a:lnTo>
                      <a:pt x="442" y="120"/>
                    </a:lnTo>
                    <a:cubicBezTo>
                      <a:pt x="404" y="94"/>
                      <a:pt x="358" y="78"/>
                      <a:pt x="309" y="78"/>
                    </a:cubicBezTo>
                    <a:cubicBezTo>
                      <a:pt x="259" y="78"/>
                      <a:pt x="214" y="94"/>
                      <a:pt x="176" y="120"/>
                    </a:cubicBezTo>
                    <a:lnTo>
                      <a:pt x="151" y="95"/>
                    </a:lnTo>
                    <a:cubicBezTo>
                      <a:pt x="150" y="94"/>
                      <a:pt x="150" y="94"/>
                      <a:pt x="149" y="94"/>
                    </a:cubicBezTo>
                    <a:cubicBezTo>
                      <a:pt x="194" y="60"/>
                      <a:pt x="249" y="40"/>
                      <a:pt x="309" y="40"/>
                    </a:cubicBezTo>
                    <a:cubicBezTo>
                      <a:pt x="369" y="40"/>
                      <a:pt x="424" y="60"/>
                      <a:pt x="469" y="94"/>
                    </a:cubicBezTo>
                    <a:cubicBezTo>
                      <a:pt x="468" y="94"/>
                      <a:pt x="468" y="94"/>
                      <a:pt x="467" y="95"/>
                    </a:cubicBezTo>
                    <a:close/>
                    <a:moveTo>
                      <a:pt x="509" y="131"/>
                    </a:moveTo>
                    <a:lnTo>
                      <a:pt x="509" y="131"/>
                    </a:lnTo>
                    <a:lnTo>
                      <a:pt x="483" y="157"/>
                    </a:lnTo>
                    <a:cubicBezTo>
                      <a:pt x="476" y="150"/>
                      <a:pt x="470" y="143"/>
                      <a:pt x="463" y="137"/>
                    </a:cubicBezTo>
                    <a:lnTo>
                      <a:pt x="486" y="114"/>
                    </a:lnTo>
                    <a:cubicBezTo>
                      <a:pt x="487" y="113"/>
                      <a:pt x="489" y="112"/>
                      <a:pt x="490" y="111"/>
                    </a:cubicBezTo>
                    <a:cubicBezTo>
                      <a:pt x="497" y="117"/>
                      <a:pt x="503" y="124"/>
                      <a:pt x="509" y="131"/>
                    </a:cubicBezTo>
                    <a:close/>
                    <a:moveTo>
                      <a:pt x="417" y="437"/>
                    </a:moveTo>
                    <a:lnTo>
                      <a:pt x="417" y="437"/>
                    </a:lnTo>
                    <a:cubicBezTo>
                      <a:pt x="424" y="431"/>
                      <a:pt x="431" y="424"/>
                      <a:pt x="437" y="417"/>
                    </a:cubicBezTo>
                    <a:lnTo>
                      <a:pt x="474" y="453"/>
                    </a:lnTo>
                    <a:cubicBezTo>
                      <a:pt x="468" y="460"/>
                      <a:pt x="461" y="467"/>
                      <a:pt x="454" y="473"/>
                    </a:cubicBezTo>
                    <a:lnTo>
                      <a:pt x="417" y="437"/>
                    </a:lnTo>
                    <a:close/>
                    <a:moveTo>
                      <a:pt x="222" y="452"/>
                    </a:moveTo>
                    <a:lnTo>
                      <a:pt x="222" y="452"/>
                    </a:lnTo>
                    <a:cubicBezTo>
                      <a:pt x="248" y="468"/>
                      <a:pt x="277" y="477"/>
                      <a:pt x="309" y="477"/>
                    </a:cubicBezTo>
                    <a:cubicBezTo>
                      <a:pt x="341" y="477"/>
                      <a:pt x="370" y="468"/>
                      <a:pt x="395" y="452"/>
                    </a:cubicBezTo>
                    <a:lnTo>
                      <a:pt x="433" y="490"/>
                    </a:lnTo>
                    <a:cubicBezTo>
                      <a:pt x="398" y="514"/>
                      <a:pt x="355" y="529"/>
                      <a:pt x="309" y="529"/>
                    </a:cubicBezTo>
                    <a:cubicBezTo>
                      <a:pt x="263" y="529"/>
                      <a:pt x="220" y="514"/>
                      <a:pt x="185" y="490"/>
                    </a:cubicBezTo>
                    <a:lnTo>
                      <a:pt x="222" y="452"/>
                    </a:lnTo>
                    <a:close/>
                    <a:moveTo>
                      <a:pt x="181" y="417"/>
                    </a:moveTo>
                    <a:lnTo>
                      <a:pt x="181" y="417"/>
                    </a:lnTo>
                    <a:cubicBezTo>
                      <a:pt x="187" y="424"/>
                      <a:pt x="193" y="431"/>
                      <a:pt x="201" y="437"/>
                    </a:cubicBezTo>
                    <a:lnTo>
                      <a:pt x="164" y="473"/>
                    </a:lnTo>
                    <a:cubicBezTo>
                      <a:pt x="156" y="467"/>
                      <a:pt x="150" y="460"/>
                      <a:pt x="144" y="453"/>
                    </a:cubicBezTo>
                    <a:lnTo>
                      <a:pt x="181" y="417"/>
                    </a:lnTo>
                    <a:close/>
                    <a:moveTo>
                      <a:pt x="165" y="224"/>
                    </a:moveTo>
                    <a:lnTo>
                      <a:pt x="165" y="224"/>
                    </a:lnTo>
                    <a:cubicBezTo>
                      <a:pt x="150" y="249"/>
                      <a:pt x="141" y="278"/>
                      <a:pt x="141" y="309"/>
                    </a:cubicBezTo>
                    <a:cubicBezTo>
                      <a:pt x="141" y="340"/>
                      <a:pt x="150" y="370"/>
                      <a:pt x="165" y="395"/>
                    </a:cubicBezTo>
                    <a:lnTo>
                      <a:pt x="127" y="432"/>
                    </a:lnTo>
                    <a:cubicBezTo>
                      <a:pt x="103" y="397"/>
                      <a:pt x="89" y="355"/>
                      <a:pt x="89" y="309"/>
                    </a:cubicBezTo>
                    <a:cubicBezTo>
                      <a:pt x="89" y="264"/>
                      <a:pt x="103" y="222"/>
                      <a:pt x="127" y="187"/>
                    </a:cubicBezTo>
                    <a:lnTo>
                      <a:pt x="165" y="224"/>
                    </a:lnTo>
                    <a:close/>
                    <a:moveTo>
                      <a:pt x="395" y="166"/>
                    </a:moveTo>
                    <a:lnTo>
                      <a:pt x="395" y="166"/>
                    </a:lnTo>
                    <a:cubicBezTo>
                      <a:pt x="370" y="151"/>
                      <a:pt x="341" y="142"/>
                      <a:pt x="309" y="142"/>
                    </a:cubicBezTo>
                    <a:cubicBezTo>
                      <a:pt x="277" y="142"/>
                      <a:pt x="248" y="151"/>
                      <a:pt x="222" y="166"/>
                    </a:cubicBezTo>
                    <a:lnTo>
                      <a:pt x="185" y="129"/>
                    </a:lnTo>
                    <a:cubicBezTo>
                      <a:pt x="220" y="104"/>
                      <a:pt x="263" y="90"/>
                      <a:pt x="309" y="90"/>
                    </a:cubicBezTo>
                    <a:cubicBezTo>
                      <a:pt x="355" y="90"/>
                      <a:pt x="398" y="104"/>
                      <a:pt x="433" y="129"/>
                    </a:cubicBezTo>
                    <a:lnTo>
                      <a:pt x="395" y="166"/>
                    </a:lnTo>
                    <a:close/>
                    <a:moveTo>
                      <a:pt x="437" y="202"/>
                    </a:moveTo>
                    <a:lnTo>
                      <a:pt x="437" y="202"/>
                    </a:lnTo>
                    <a:cubicBezTo>
                      <a:pt x="431" y="195"/>
                      <a:pt x="424" y="188"/>
                      <a:pt x="417" y="182"/>
                    </a:cubicBezTo>
                    <a:lnTo>
                      <a:pt x="454" y="145"/>
                    </a:lnTo>
                    <a:cubicBezTo>
                      <a:pt x="461" y="152"/>
                      <a:pt x="468" y="158"/>
                      <a:pt x="474" y="165"/>
                    </a:cubicBezTo>
                    <a:lnTo>
                      <a:pt x="437" y="202"/>
                    </a:lnTo>
                    <a:close/>
                    <a:moveTo>
                      <a:pt x="476" y="309"/>
                    </a:moveTo>
                    <a:lnTo>
                      <a:pt x="476" y="309"/>
                    </a:lnTo>
                    <a:cubicBezTo>
                      <a:pt x="476" y="278"/>
                      <a:pt x="468" y="249"/>
                      <a:pt x="453" y="224"/>
                    </a:cubicBezTo>
                    <a:lnTo>
                      <a:pt x="491" y="187"/>
                    </a:lnTo>
                    <a:cubicBezTo>
                      <a:pt x="515" y="222"/>
                      <a:pt x="528" y="264"/>
                      <a:pt x="528" y="309"/>
                    </a:cubicBezTo>
                    <a:cubicBezTo>
                      <a:pt x="528" y="355"/>
                      <a:pt x="514" y="397"/>
                      <a:pt x="491" y="432"/>
                    </a:cubicBezTo>
                    <a:lnTo>
                      <a:pt x="453" y="395"/>
                    </a:lnTo>
                    <a:cubicBezTo>
                      <a:pt x="468" y="370"/>
                      <a:pt x="476" y="340"/>
                      <a:pt x="476" y="309"/>
                    </a:cubicBezTo>
                    <a:close/>
                    <a:moveTo>
                      <a:pt x="405" y="347"/>
                    </a:moveTo>
                    <a:lnTo>
                      <a:pt x="405" y="347"/>
                    </a:lnTo>
                    <a:cubicBezTo>
                      <a:pt x="410" y="335"/>
                      <a:pt x="412" y="323"/>
                      <a:pt x="412" y="309"/>
                    </a:cubicBezTo>
                    <a:cubicBezTo>
                      <a:pt x="412" y="296"/>
                      <a:pt x="410" y="283"/>
                      <a:pt x="405" y="272"/>
                    </a:cubicBezTo>
                    <a:lnTo>
                      <a:pt x="445" y="232"/>
                    </a:lnTo>
                    <a:cubicBezTo>
                      <a:pt x="458" y="255"/>
                      <a:pt x="466" y="281"/>
                      <a:pt x="466" y="309"/>
                    </a:cubicBezTo>
                    <a:cubicBezTo>
                      <a:pt x="466" y="338"/>
                      <a:pt x="458" y="364"/>
                      <a:pt x="445" y="387"/>
                    </a:cubicBezTo>
                    <a:lnTo>
                      <a:pt x="405" y="347"/>
                    </a:lnTo>
                    <a:close/>
                    <a:moveTo>
                      <a:pt x="372" y="391"/>
                    </a:moveTo>
                    <a:lnTo>
                      <a:pt x="372" y="391"/>
                    </a:lnTo>
                    <a:cubicBezTo>
                      <a:pt x="379" y="386"/>
                      <a:pt x="386" y="379"/>
                      <a:pt x="391" y="371"/>
                    </a:cubicBezTo>
                    <a:lnTo>
                      <a:pt x="430" y="409"/>
                    </a:lnTo>
                    <a:cubicBezTo>
                      <a:pt x="424" y="416"/>
                      <a:pt x="417" y="423"/>
                      <a:pt x="410" y="429"/>
                    </a:cubicBezTo>
                    <a:lnTo>
                      <a:pt x="372" y="391"/>
                    </a:lnTo>
                    <a:close/>
                    <a:moveTo>
                      <a:pt x="270" y="405"/>
                    </a:moveTo>
                    <a:lnTo>
                      <a:pt x="270" y="405"/>
                    </a:lnTo>
                    <a:cubicBezTo>
                      <a:pt x="282" y="410"/>
                      <a:pt x="295" y="413"/>
                      <a:pt x="309" y="413"/>
                    </a:cubicBezTo>
                    <a:cubicBezTo>
                      <a:pt x="323" y="413"/>
                      <a:pt x="336" y="410"/>
                      <a:pt x="348" y="405"/>
                    </a:cubicBezTo>
                    <a:lnTo>
                      <a:pt x="388" y="445"/>
                    </a:lnTo>
                    <a:cubicBezTo>
                      <a:pt x="364" y="458"/>
                      <a:pt x="338" y="466"/>
                      <a:pt x="309" y="466"/>
                    </a:cubicBezTo>
                    <a:cubicBezTo>
                      <a:pt x="280" y="466"/>
                      <a:pt x="253" y="458"/>
                      <a:pt x="230" y="445"/>
                    </a:cubicBezTo>
                    <a:lnTo>
                      <a:pt x="270" y="405"/>
                    </a:lnTo>
                    <a:close/>
                    <a:moveTo>
                      <a:pt x="226" y="371"/>
                    </a:moveTo>
                    <a:lnTo>
                      <a:pt x="226" y="371"/>
                    </a:lnTo>
                    <a:cubicBezTo>
                      <a:pt x="232" y="379"/>
                      <a:pt x="239" y="386"/>
                      <a:pt x="246" y="391"/>
                    </a:cubicBezTo>
                    <a:lnTo>
                      <a:pt x="208" y="429"/>
                    </a:lnTo>
                    <a:cubicBezTo>
                      <a:pt x="201" y="423"/>
                      <a:pt x="194" y="416"/>
                      <a:pt x="188" y="409"/>
                    </a:cubicBezTo>
                    <a:lnTo>
                      <a:pt x="226" y="371"/>
                    </a:lnTo>
                    <a:close/>
                    <a:moveTo>
                      <a:pt x="213" y="272"/>
                    </a:moveTo>
                    <a:lnTo>
                      <a:pt x="213" y="272"/>
                    </a:lnTo>
                    <a:cubicBezTo>
                      <a:pt x="208" y="283"/>
                      <a:pt x="206" y="296"/>
                      <a:pt x="206" y="309"/>
                    </a:cubicBezTo>
                    <a:cubicBezTo>
                      <a:pt x="206" y="323"/>
                      <a:pt x="208" y="335"/>
                      <a:pt x="213" y="347"/>
                    </a:cubicBezTo>
                    <a:lnTo>
                      <a:pt x="173" y="387"/>
                    </a:lnTo>
                    <a:cubicBezTo>
                      <a:pt x="160" y="364"/>
                      <a:pt x="152" y="338"/>
                      <a:pt x="152" y="309"/>
                    </a:cubicBezTo>
                    <a:cubicBezTo>
                      <a:pt x="152" y="281"/>
                      <a:pt x="160" y="255"/>
                      <a:pt x="173" y="232"/>
                    </a:cubicBezTo>
                    <a:lnTo>
                      <a:pt x="213" y="272"/>
                    </a:lnTo>
                    <a:close/>
                    <a:moveTo>
                      <a:pt x="246" y="227"/>
                    </a:moveTo>
                    <a:lnTo>
                      <a:pt x="246" y="227"/>
                    </a:lnTo>
                    <a:cubicBezTo>
                      <a:pt x="239" y="233"/>
                      <a:pt x="232" y="240"/>
                      <a:pt x="226" y="247"/>
                    </a:cubicBezTo>
                    <a:lnTo>
                      <a:pt x="188" y="210"/>
                    </a:lnTo>
                    <a:cubicBezTo>
                      <a:pt x="194" y="202"/>
                      <a:pt x="201" y="196"/>
                      <a:pt x="208" y="189"/>
                    </a:cubicBezTo>
                    <a:lnTo>
                      <a:pt x="246" y="227"/>
                    </a:lnTo>
                    <a:close/>
                    <a:moveTo>
                      <a:pt x="348" y="214"/>
                    </a:moveTo>
                    <a:lnTo>
                      <a:pt x="348" y="214"/>
                    </a:lnTo>
                    <a:cubicBezTo>
                      <a:pt x="336" y="209"/>
                      <a:pt x="323" y="206"/>
                      <a:pt x="309" y="206"/>
                    </a:cubicBezTo>
                    <a:cubicBezTo>
                      <a:pt x="295" y="206"/>
                      <a:pt x="282" y="209"/>
                      <a:pt x="270" y="214"/>
                    </a:cubicBezTo>
                    <a:lnTo>
                      <a:pt x="230" y="174"/>
                    </a:lnTo>
                    <a:cubicBezTo>
                      <a:pt x="253" y="160"/>
                      <a:pt x="280" y="153"/>
                      <a:pt x="309" y="153"/>
                    </a:cubicBezTo>
                    <a:cubicBezTo>
                      <a:pt x="338" y="153"/>
                      <a:pt x="364" y="160"/>
                      <a:pt x="388" y="174"/>
                    </a:cubicBezTo>
                    <a:lnTo>
                      <a:pt x="348" y="214"/>
                    </a:lnTo>
                    <a:close/>
                    <a:moveTo>
                      <a:pt x="372" y="227"/>
                    </a:moveTo>
                    <a:lnTo>
                      <a:pt x="372" y="227"/>
                    </a:lnTo>
                    <a:lnTo>
                      <a:pt x="410" y="189"/>
                    </a:lnTo>
                    <a:cubicBezTo>
                      <a:pt x="417" y="196"/>
                      <a:pt x="424" y="202"/>
                      <a:pt x="430" y="209"/>
                    </a:cubicBezTo>
                    <a:lnTo>
                      <a:pt x="391" y="247"/>
                    </a:lnTo>
                    <a:cubicBezTo>
                      <a:pt x="386" y="240"/>
                      <a:pt x="379" y="233"/>
                      <a:pt x="372" y="227"/>
                    </a:cubicBezTo>
                    <a:close/>
                    <a:moveTo>
                      <a:pt x="345" y="294"/>
                    </a:moveTo>
                    <a:lnTo>
                      <a:pt x="345" y="294"/>
                    </a:lnTo>
                    <a:cubicBezTo>
                      <a:pt x="341" y="285"/>
                      <a:pt x="334" y="278"/>
                      <a:pt x="325" y="274"/>
                    </a:cubicBezTo>
                    <a:lnTo>
                      <a:pt x="365" y="234"/>
                    </a:lnTo>
                    <a:cubicBezTo>
                      <a:pt x="372" y="240"/>
                      <a:pt x="379" y="246"/>
                      <a:pt x="385" y="254"/>
                    </a:cubicBezTo>
                    <a:lnTo>
                      <a:pt x="345" y="294"/>
                    </a:lnTo>
                    <a:close/>
                    <a:moveTo>
                      <a:pt x="325" y="345"/>
                    </a:moveTo>
                    <a:lnTo>
                      <a:pt x="325" y="345"/>
                    </a:lnTo>
                    <a:cubicBezTo>
                      <a:pt x="334" y="341"/>
                      <a:pt x="341" y="334"/>
                      <a:pt x="345" y="325"/>
                    </a:cubicBezTo>
                    <a:lnTo>
                      <a:pt x="385" y="365"/>
                    </a:lnTo>
                    <a:cubicBezTo>
                      <a:pt x="379" y="372"/>
                      <a:pt x="372" y="379"/>
                      <a:pt x="365" y="385"/>
                    </a:cubicBezTo>
                    <a:lnTo>
                      <a:pt x="325" y="345"/>
                    </a:lnTo>
                    <a:close/>
                    <a:moveTo>
                      <a:pt x="309" y="367"/>
                    </a:moveTo>
                    <a:lnTo>
                      <a:pt x="309" y="367"/>
                    </a:lnTo>
                    <a:lnTo>
                      <a:pt x="340" y="398"/>
                    </a:lnTo>
                    <a:cubicBezTo>
                      <a:pt x="330" y="401"/>
                      <a:pt x="320" y="403"/>
                      <a:pt x="309" y="403"/>
                    </a:cubicBezTo>
                    <a:cubicBezTo>
                      <a:pt x="298" y="403"/>
                      <a:pt x="287" y="401"/>
                      <a:pt x="278" y="398"/>
                    </a:cubicBezTo>
                    <a:lnTo>
                      <a:pt x="309" y="367"/>
                    </a:lnTo>
                    <a:close/>
                    <a:moveTo>
                      <a:pt x="273" y="325"/>
                    </a:moveTo>
                    <a:lnTo>
                      <a:pt x="273" y="325"/>
                    </a:lnTo>
                    <a:cubicBezTo>
                      <a:pt x="277" y="334"/>
                      <a:pt x="284" y="341"/>
                      <a:pt x="293" y="345"/>
                    </a:cubicBezTo>
                    <a:lnTo>
                      <a:pt x="253" y="385"/>
                    </a:lnTo>
                    <a:cubicBezTo>
                      <a:pt x="245" y="379"/>
                      <a:pt x="239" y="372"/>
                      <a:pt x="233" y="365"/>
                    </a:cubicBezTo>
                    <a:lnTo>
                      <a:pt x="273" y="325"/>
                    </a:lnTo>
                    <a:close/>
                    <a:moveTo>
                      <a:pt x="293" y="274"/>
                    </a:moveTo>
                    <a:lnTo>
                      <a:pt x="293" y="274"/>
                    </a:lnTo>
                    <a:cubicBezTo>
                      <a:pt x="284" y="278"/>
                      <a:pt x="277" y="285"/>
                      <a:pt x="273" y="294"/>
                    </a:cubicBezTo>
                    <a:lnTo>
                      <a:pt x="233" y="254"/>
                    </a:lnTo>
                    <a:cubicBezTo>
                      <a:pt x="239" y="246"/>
                      <a:pt x="245" y="240"/>
                      <a:pt x="253" y="234"/>
                    </a:cubicBezTo>
                    <a:lnTo>
                      <a:pt x="293" y="274"/>
                    </a:lnTo>
                    <a:close/>
                    <a:moveTo>
                      <a:pt x="309" y="252"/>
                    </a:moveTo>
                    <a:lnTo>
                      <a:pt x="309" y="252"/>
                    </a:lnTo>
                    <a:lnTo>
                      <a:pt x="278" y="221"/>
                    </a:lnTo>
                    <a:cubicBezTo>
                      <a:pt x="287" y="217"/>
                      <a:pt x="298" y="215"/>
                      <a:pt x="309" y="215"/>
                    </a:cubicBezTo>
                    <a:cubicBezTo>
                      <a:pt x="320" y="215"/>
                      <a:pt x="330" y="217"/>
                      <a:pt x="340" y="221"/>
                    </a:cubicBezTo>
                    <a:lnTo>
                      <a:pt x="309" y="252"/>
                    </a:lnTo>
                    <a:close/>
                    <a:moveTo>
                      <a:pt x="309" y="285"/>
                    </a:moveTo>
                    <a:lnTo>
                      <a:pt x="309" y="285"/>
                    </a:lnTo>
                    <a:cubicBezTo>
                      <a:pt x="323" y="285"/>
                      <a:pt x="334" y="296"/>
                      <a:pt x="334" y="309"/>
                    </a:cubicBezTo>
                    <a:cubicBezTo>
                      <a:pt x="334" y="323"/>
                      <a:pt x="323" y="334"/>
                      <a:pt x="309" y="334"/>
                    </a:cubicBezTo>
                    <a:cubicBezTo>
                      <a:pt x="295" y="334"/>
                      <a:pt x="284" y="323"/>
                      <a:pt x="284" y="309"/>
                    </a:cubicBezTo>
                    <a:cubicBezTo>
                      <a:pt x="284" y="296"/>
                      <a:pt x="295" y="285"/>
                      <a:pt x="309" y="285"/>
                    </a:cubicBezTo>
                    <a:close/>
                    <a:moveTo>
                      <a:pt x="215" y="309"/>
                    </a:moveTo>
                    <a:lnTo>
                      <a:pt x="215" y="309"/>
                    </a:lnTo>
                    <a:cubicBezTo>
                      <a:pt x="215" y="299"/>
                      <a:pt x="217" y="288"/>
                      <a:pt x="220" y="279"/>
                    </a:cubicBezTo>
                    <a:lnTo>
                      <a:pt x="251" y="309"/>
                    </a:lnTo>
                    <a:lnTo>
                      <a:pt x="220" y="340"/>
                    </a:lnTo>
                    <a:cubicBezTo>
                      <a:pt x="217" y="330"/>
                      <a:pt x="215" y="320"/>
                      <a:pt x="215" y="309"/>
                    </a:cubicBezTo>
                    <a:close/>
                    <a:moveTo>
                      <a:pt x="403" y="309"/>
                    </a:moveTo>
                    <a:lnTo>
                      <a:pt x="403" y="309"/>
                    </a:lnTo>
                    <a:cubicBezTo>
                      <a:pt x="403" y="320"/>
                      <a:pt x="401" y="330"/>
                      <a:pt x="398" y="340"/>
                    </a:cubicBezTo>
                    <a:lnTo>
                      <a:pt x="367" y="309"/>
                    </a:lnTo>
                    <a:lnTo>
                      <a:pt x="398" y="279"/>
                    </a:lnTo>
                    <a:cubicBezTo>
                      <a:pt x="401" y="288"/>
                      <a:pt x="403" y="299"/>
                      <a:pt x="403" y="309"/>
                    </a:cubicBezTo>
                    <a:close/>
                    <a:moveTo>
                      <a:pt x="164" y="145"/>
                    </a:moveTo>
                    <a:lnTo>
                      <a:pt x="164" y="145"/>
                    </a:lnTo>
                    <a:lnTo>
                      <a:pt x="200" y="182"/>
                    </a:lnTo>
                    <a:cubicBezTo>
                      <a:pt x="193" y="188"/>
                      <a:pt x="187" y="195"/>
                      <a:pt x="181" y="202"/>
                    </a:cubicBezTo>
                    <a:lnTo>
                      <a:pt x="144" y="165"/>
                    </a:lnTo>
                    <a:cubicBezTo>
                      <a:pt x="150" y="158"/>
                      <a:pt x="156" y="152"/>
                      <a:pt x="164" y="145"/>
                    </a:cubicBezTo>
                    <a:close/>
                    <a:moveTo>
                      <a:pt x="128" y="111"/>
                    </a:moveTo>
                    <a:lnTo>
                      <a:pt x="128" y="111"/>
                    </a:lnTo>
                    <a:cubicBezTo>
                      <a:pt x="129" y="112"/>
                      <a:pt x="131" y="113"/>
                      <a:pt x="132" y="114"/>
                    </a:cubicBezTo>
                    <a:lnTo>
                      <a:pt x="155" y="137"/>
                    </a:lnTo>
                    <a:cubicBezTo>
                      <a:pt x="148" y="143"/>
                      <a:pt x="141" y="150"/>
                      <a:pt x="135" y="157"/>
                    </a:cubicBezTo>
                    <a:lnTo>
                      <a:pt x="109" y="131"/>
                    </a:lnTo>
                    <a:cubicBezTo>
                      <a:pt x="115" y="124"/>
                      <a:pt x="121" y="117"/>
                      <a:pt x="128" y="111"/>
                    </a:cubicBezTo>
                    <a:close/>
                    <a:moveTo>
                      <a:pt x="490" y="507"/>
                    </a:moveTo>
                    <a:lnTo>
                      <a:pt x="490" y="507"/>
                    </a:lnTo>
                    <a:cubicBezTo>
                      <a:pt x="489" y="507"/>
                      <a:pt x="487" y="506"/>
                      <a:pt x="486" y="505"/>
                    </a:cubicBezTo>
                    <a:lnTo>
                      <a:pt x="463" y="482"/>
                    </a:lnTo>
                    <a:cubicBezTo>
                      <a:pt x="470" y="476"/>
                      <a:pt x="476" y="469"/>
                      <a:pt x="483" y="462"/>
                    </a:cubicBezTo>
                    <a:lnTo>
                      <a:pt x="509" y="488"/>
                    </a:lnTo>
                    <a:cubicBezTo>
                      <a:pt x="503" y="495"/>
                      <a:pt x="497" y="501"/>
                      <a:pt x="490" y="507"/>
                    </a:cubicBezTo>
                    <a:close/>
                    <a:moveTo>
                      <a:pt x="526" y="467"/>
                    </a:moveTo>
                    <a:lnTo>
                      <a:pt x="526" y="467"/>
                    </a:lnTo>
                    <a:lnTo>
                      <a:pt x="499" y="441"/>
                    </a:lnTo>
                    <a:cubicBezTo>
                      <a:pt x="525" y="403"/>
                      <a:pt x="540" y="358"/>
                      <a:pt x="540" y="309"/>
                    </a:cubicBezTo>
                    <a:cubicBezTo>
                      <a:pt x="540" y="261"/>
                      <a:pt x="525" y="215"/>
                      <a:pt x="499" y="178"/>
                    </a:cubicBezTo>
                    <a:lnTo>
                      <a:pt x="526" y="151"/>
                    </a:lnTo>
                    <a:cubicBezTo>
                      <a:pt x="558" y="196"/>
                      <a:pt x="578" y="250"/>
                      <a:pt x="578" y="309"/>
                    </a:cubicBezTo>
                    <a:cubicBezTo>
                      <a:pt x="578" y="368"/>
                      <a:pt x="558" y="423"/>
                      <a:pt x="526" y="467"/>
                    </a:cubicBezTo>
                    <a:close/>
                    <a:moveTo>
                      <a:pt x="618" y="309"/>
                    </a:moveTo>
                    <a:lnTo>
                      <a:pt x="618" y="309"/>
                    </a:lnTo>
                    <a:cubicBezTo>
                      <a:pt x="618" y="139"/>
                      <a:pt x="479" y="0"/>
                      <a:pt x="309" y="0"/>
                    </a:cubicBezTo>
                    <a:cubicBezTo>
                      <a:pt x="139" y="0"/>
                      <a:pt x="0" y="139"/>
                      <a:pt x="0" y="309"/>
                    </a:cubicBezTo>
                    <a:cubicBezTo>
                      <a:pt x="0" y="480"/>
                      <a:pt x="139" y="618"/>
                      <a:pt x="309" y="618"/>
                    </a:cubicBezTo>
                    <a:cubicBezTo>
                      <a:pt x="479" y="618"/>
                      <a:pt x="618" y="480"/>
                      <a:pt x="618" y="309"/>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24" name="Freeform 92"/>
              <p:cNvSpPr>
                <a:spLocks/>
              </p:cNvSpPr>
              <p:nvPr/>
            </p:nvSpPr>
            <p:spPr bwMode="auto">
              <a:xfrm>
                <a:off x="4225925" y="744538"/>
                <a:ext cx="684213" cy="422275"/>
              </a:xfrm>
              <a:custGeom>
                <a:avLst/>
                <a:gdLst>
                  <a:gd name="T0" fmla="*/ 2147483647 w 1632"/>
                  <a:gd name="T1" fmla="*/ 0 h 1003"/>
                  <a:gd name="T2" fmla="*/ 2147483647 w 1632"/>
                  <a:gd name="T3" fmla="*/ 0 h 1003"/>
                  <a:gd name="T4" fmla="*/ 2147483647 w 1632"/>
                  <a:gd name="T5" fmla="*/ 0 h 1003"/>
                  <a:gd name="T6" fmla="*/ 0 w 1632"/>
                  <a:gd name="T7" fmla="*/ 2147483647 h 1003"/>
                  <a:gd name="T8" fmla="*/ 0 w 1632"/>
                  <a:gd name="T9" fmla="*/ 2147483647 h 1003"/>
                  <a:gd name="T10" fmla="*/ 2147483647 w 1632"/>
                  <a:gd name="T11" fmla="*/ 2147483647 h 1003"/>
                  <a:gd name="T12" fmla="*/ 2147483647 w 1632"/>
                  <a:gd name="T13" fmla="*/ 2147483647 h 1003"/>
                  <a:gd name="T14" fmla="*/ 2147483647 w 1632"/>
                  <a:gd name="T15" fmla="*/ 2147483647 h 1003"/>
                  <a:gd name="T16" fmla="*/ 2147483647 w 1632"/>
                  <a:gd name="T17" fmla="*/ 2147483647 h 1003"/>
                  <a:gd name="T18" fmla="*/ 2147483647 w 1632"/>
                  <a:gd name="T19" fmla="*/ 2147483647 h 1003"/>
                  <a:gd name="T20" fmla="*/ 2147483647 w 1632"/>
                  <a:gd name="T21" fmla="*/ 2147483647 h 1003"/>
                  <a:gd name="T22" fmla="*/ 2147483647 w 1632"/>
                  <a:gd name="T23" fmla="*/ 2147483647 h 1003"/>
                  <a:gd name="T24" fmla="*/ 2147483647 w 1632"/>
                  <a:gd name="T25" fmla="*/ 2147483647 h 1003"/>
                  <a:gd name="T26" fmla="*/ 2147483647 w 1632"/>
                  <a:gd name="T27" fmla="*/ 2147483647 h 1003"/>
                  <a:gd name="T28" fmla="*/ 2147483647 w 1632"/>
                  <a:gd name="T29" fmla="*/ 2147483647 h 1003"/>
                  <a:gd name="T30" fmla="*/ 2147483647 w 1632"/>
                  <a:gd name="T31" fmla="*/ 2147483647 h 1003"/>
                  <a:gd name="T32" fmla="*/ 2147483647 w 1632"/>
                  <a:gd name="T33" fmla="*/ 2147483647 h 1003"/>
                  <a:gd name="T34" fmla="*/ 2147483647 w 1632"/>
                  <a:gd name="T35" fmla="*/ 2147483647 h 1003"/>
                  <a:gd name="T36" fmla="*/ 2147483647 w 1632"/>
                  <a:gd name="T37" fmla="*/ 2147483647 h 1003"/>
                  <a:gd name="T38" fmla="*/ 2147483647 w 1632"/>
                  <a:gd name="T39" fmla="*/ 2147483647 h 1003"/>
                  <a:gd name="T40" fmla="*/ 2147483647 w 1632"/>
                  <a:gd name="T41" fmla="*/ 2147483647 h 1003"/>
                  <a:gd name="T42" fmla="*/ 2147483647 w 1632"/>
                  <a:gd name="T43" fmla="*/ 2147483647 h 1003"/>
                  <a:gd name="T44" fmla="*/ 2147483647 w 1632"/>
                  <a:gd name="T45" fmla="*/ 2147483647 h 1003"/>
                  <a:gd name="T46" fmla="*/ 2147483647 w 1632"/>
                  <a:gd name="T47" fmla="*/ 0 h 10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2" h="1003">
                    <a:moveTo>
                      <a:pt x="1599" y="0"/>
                    </a:moveTo>
                    <a:lnTo>
                      <a:pt x="1599" y="0"/>
                    </a:lnTo>
                    <a:lnTo>
                      <a:pt x="33" y="0"/>
                    </a:lnTo>
                    <a:cubicBezTo>
                      <a:pt x="15" y="0"/>
                      <a:pt x="0" y="15"/>
                      <a:pt x="0" y="33"/>
                    </a:cubicBezTo>
                    <a:lnTo>
                      <a:pt x="0" y="936"/>
                    </a:lnTo>
                    <a:cubicBezTo>
                      <a:pt x="0" y="955"/>
                      <a:pt x="15" y="970"/>
                      <a:pt x="33" y="970"/>
                    </a:cubicBezTo>
                    <a:lnTo>
                      <a:pt x="1073" y="970"/>
                    </a:lnTo>
                    <a:cubicBezTo>
                      <a:pt x="1081" y="989"/>
                      <a:pt x="1100" y="1003"/>
                      <a:pt x="1122" y="1003"/>
                    </a:cubicBezTo>
                    <a:cubicBezTo>
                      <a:pt x="1152" y="1003"/>
                      <a:pt x="1175" y="979"/>
                      <a:pt x="1175" y="950"/>
                    </a:cubicBezTo>
                    <a:cubicBezTo>
                      <a:pt x="1175" y="920"/>
                      <a:pt x="1152" y="897"/>
                      <a:pt x="1122" y="897"/>
                    </a:cubicBezTo>
                    <a:cubicBezTo>
                      <a:pt x="1100" y="897"/>
                      <a:pt x="1081" y="910"/>
                      <a:pt x="1073" y="930"/>
                    </a:cubicBezTo>
                    <a:lnTo>
                      <a:pt x="40" y="930"/>
                    </a:lnTo>
                    <a:lnTo>
                      <a:pt x="40" y="40"/>
                    </a:lnTo>
                    <a:lnTo>
                      <a:pt x="1592" y="40"/>
                    </a:lnTo>
                    <a:lnTo>
                      <a:pt x="1592" y="930"/>
                    </a:lnTo>
                    <a:lnTo>
                      <a:pt x="1333" y="930"/>
                    </a:lnTo>
                    <a:cubicBezTo>
                      <a:pt x="1325" y="910"/>
                      <a:pt x="1306" y="897"/>
                      <a:pt x="1284" y="897"/>
                    </a:cubicBezTo>
                    <a:cubicBezTo>
                      <a:pt x="1255" y="897"/>
                      <a:pt x="1231" y="920"/>
                      <a:pt x="1231" y="950"/>
                    </a:cubicBezTo>
                    <a:cubicBezTo>
                      <a:pt x="1231" y="979"/>
                      <a:pt x="1255" y="1003"/>
                      <a:pt x="1284" y="1003"/>
                    </a:cubicBezTo>
                    <a:cubicBezTo>
                      <a:pt x="1306" y="1003"/>
                      <a:pt x="1325" y="989"/>
                      <a:pt x="1333" y="970"/>
                    </a:cubicBezTo>
                    <a:lnTo>
                      <a:pt x="1599" y="970"/>
                    </a:lnTo>
                    <a:cubicBezTo>
                      <a:pt x="1617" y="970"/>
                      <a:pt x="1632" y="955"/>
                      <a:pt x="1632" y="936"/>
                    </a:cubicBezTo>
                    <a:lnTo>
                      <a:pt x="1632" y="33"/>
                    </a:lnTo>
                    <a:cubicBezTo>
                      <a:pt x="1632" y="15"/>
                      <a:pt x="1617" y="0"/>
                      <a:pt x="1599"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grpSp>
          <p:nvGrpSpPr>
            <p:cNvPr id="127" name="组合 27739"/>
            <p:cNvGrpSpPr>
              <a:grpSpLocks/>
            </p:cNvGrpSpPr>
            <p:nvPr/>
          </p:nvGrpSpPr>
          <p:grpSpPr bwMode="auto">
            <a:xfrm>
              <a:off x="1204133" y="1974850"/>
              <a:ext cx="485775" cy="641350"/>
              <a:chOff x="7778750" y="3468688"/>
              <a:chExt cx="433388" cy="571500"/>
            </a:xfrm>
          </p:grpSpPr>
          <p:sp>
            <p:nvSpPr>
              <p:cNvPr id="128" name="Freeform 31"/>
              <p:cNvSpPr>
                <a:spLocks/>
              </p:cNvSpPr>
              <p:nvPr/>
            </p:nvSpPr>
            <p:spPr bwMode="auto">
              <a:xfrm>
                <a:off x="8077200" y="3495675"/>
                <a:ext cx="11113" cy="11113"/>
              </a:xfrm>
              <a:custGeom>
                <a:avLst/>
                <a:gdLst>
                  <a:gd name="T0" fmla="*/ 2147483647 w 25"/>
                  <a:gd name="T1" fmla="*/ 0 h 25"/>
                  <a:gd name="T2" fmla="*/ 2147483647 w 25"/>
                  <a:gd name="T3" fmla="*/ 0 h 25"/>
                  <a:gd name="T4" fmla="*/ 0 w 25"/>
                  <a:gd name="T5" fmla="*/ 2147483647 h 25"/>
                  <a:gd name="T6" fmla="*/ 2147483647 w 25"/>
                  <a:gd name="T7" fmla="*/ 2147483647 h 25"/>
                  <a:gd name="T8" fmla="*/ 2147483647 w 25"/>
                  <a:gd name="T9" fmla="*/ 2147483647 h 25"/>
                  <a:gd name="T10" fmla="*/ 2147483647 w 25"/>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5">
                    <a:moveTo>
                      <a:pt x="13" y="0"/>
                    </a:moveTo>
                    <a:lnTo>
                      <a:pt x="13" y="0"/>
                    </a:lnTo>
                    <a:cubicBezTo>
                      <a:pt x="6" y="0"/>
                      <a:pt x="0" y="5"/>
                      <a:pt x="0" y="12"/>
                    </a:cubicBezTo>
                    <a:cubicBezTo>
                      <a:pt x="0" y="19"/>
                      <a:pt x="6" y="25"/>
                      <a:pt x="13" y="25"/>
                    </a:cubicBezTo>
                    <a:cubicBezTo>
                      <a:pt x="20" y="25"/>
                      <a:pt x="25" y="19"/>
                      <a:pt x="25" y="12"/>
                    </a:cubicBezTo>
                    <a:cubicBezTo>
                      <a:pt x="25" y="5"/>
                      <a:pt x="20" y="0"/>
                      <a:pt x="13"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29" name="Freeform 32"/>
              <p:cNvSpPr>
                <a:spLocks noEditPoints="1"/>
              </p:cNvSpPr>
              <p:nvPr/>
            </p:nvSpPr>
            <p:spPr bwMode="auto">
              <a:xfrm>
                <a:off x="7778750" y="3468688"/>
                <a:ext cx="433388" cy="571500"/>
              </a:xfrm>
              <a:custGeom>
                <a:avLst/>
                <a:gdLst>
                  <a:gd name="T0" fmla="*/ 2147483647 w 1035"/>
                  <a:gd name="T1" fmla="*/ 2147483647 h 1361"/>
                  <a:gd name="T2" fmla="*/ 2147483647 w 1035"/>
                  <a:gd name="T3" fmla="*/ 2147483647 h 1361"/>
                  <a:gd name="T4" fmla="*/ 2147483647 w 1035"/>
                  <a:gd name="T5" fmla="*/ 2147483647 h 1361"/>
                  <a:gd name="T6" fmla="*/ 2147483647 w 1035"/>
                  <a:gd name="T7" fmla="*/ 2147483647 h 1361"/>
                  <a:gd name="T8" fmla="*/ 2147483647 w 1035"/>
                  <a:gd name="T9" fmla="*/ 2147483647 h 1361"/>
                  <a:gd name="T10" fmla="*/ 2147483647 w 1035"/>
                  <a:gd name="T11" fmla="*/ 2147483647 h 1361"/>
                  <a:gd name="T12" fmla="*/ 2147483647 w 1035"/>
                  <a:gd name="T13" fmla="*/ 2147483647 h 1361"/>
                  <a:gd name="T14" fmla="*/ 2147483647 w 1035"/>
                  <a:gd name="T15" fmla="*/ 2147483647 h 1361"/>
                  <a:gd name="T16" fmla="*/ 2147483647 w 1035"/>
                  <a:gd name="T17" fmla="*/ 2147483647 h 1361"/>
                  <a:gd name="T18" fmla="*/ 2147483647 w 1035"/>
                  <a:gd name="T19" fmla="*/ 2147483647 h 1361"/>
                  <a:gd name="T20" fmla="*/ 2147483647 w 1035"/>
                  <a:gd name="T21" fmla="*/ 2147483647 h 1361"/>
                  <a:gd name="T22" fmla="*/ 2147483647 w 1035"/>
                  <a:gd name="T23" fmla="*/ 2147483647 h 1361"/>
                  <a:gd name="T24" fmla="*/ 2147483647 w 1035"/>
                  <a:gd name="T25" fmla="*/ 2147483647 h 1361"/>
                  <a:gd name="T26" fmla="*/ 2147483647 w 1035"/>
                  <a:gd name="T27" fmla="*/ 2147483647 h 1361"/>
                  <a:gd name="T28" fmla="*/ 2147483647 w 1035"/>
                  <a:gd name="T29" fmla="*/ 2147483647 h 1361"/>
                  <a:gd name="T30" fmla="*/ 2147483647 w 1035"/>
                  <a:gd name="T31" fmla="*/ 2147483647 h 1361"/>
                  <a:gd name="T32" fmla="*/ 2147483647 w 1035"/>
                  <a:gd name="T33" fmla="*/ 2147483647 h 1361"/>
                  <a:gd name="T34" fmla="*/ 2147483647 w 1035"/>
                  <a:gd name="T35" fmla="*/ 2147483647 h 1361"/>
                  <a:gd name="T36" fmla="*/ 2147483647 w 1035"/>
                  <a:gd name="T37" fmla="*/ 2147483647 h 1361"/>
                  <a:gd name="T38" fmla="*/ 2147483647 w 1035"/>
                  <a:gd name="T39" fmla="*/ 2147483647 h 1361"/>
                  <a:gd name="T40" fmla="*/ 2147483647 w 1035"/>
                  <a:gd name="T41" fmla="*/ 2147483647 h 1361"/>
                  <a:gd name="T42" fmla="*/ 2147483647 w 1035"/>
                  <a:gd name="T43" fmla="*/ 2147483647 h 1361"/>
                  <a:gd name="T44" fmla="*/ 2147483647 w 1035"/>
                  <a:gd name="T45" fmla="*/ 2147483647 h 1361"/>
                  <a:gd name="T46" fmla="*/ 2147483647 w 1035"/>
                  <a:gd name="T47" fmla="*/ 2147483647 h 1361"/>
                  <a:gd name="T48" fmla="*/ 2147483647 w 1035"/>
                  <a:gd name="T49" fmla="*/ 2147483647 h 1361"/>
                  <a:gd name="T50" fmla="*/ 2147483647 w 1035"/>
                  <a:gd name="T51" fmla="*/ 2147483647 h 1361"/>
                  <a:gd name="T52" fmla="*/ 2147483647 w 1035"/>
                  <a:gd name="T53" fmla="*/ 2147483647 h 1361"/>
                  <a:gd name="T54" fmla="*/ 2147483647 w 1035"/>
                  <a:gd name="T55" fmla="*/ 2147483647 h 1361"/>
                  <a:gd name="T56" fmla="*/ 2147483647 w 1035"/>
                  <a:gd name="T57" fmla="*/ 2147483647 h 1361"/>
                  <a:gd name="T58" fmla="*/ 2147483647 w 1035"/>
                  <a:gd name="T59" fmla="*/ 2147483647 h 1361"/>
                  <a:gd name="T60" fmla="*/ 2147483647 w 1035"/>
                  <a:gd name="T61" fmla="*/ 2147483647 h 1361"/>
                  <a:gd name="T62" fmla="*/ 2147483647 w 1035"/>
                  <a:gd name="T63" fmla="*/ 2147483647 h 1361"/>
                  <a:gd name="T64" fmla="*/ 2147483647 w 1035"/>
                  <a:gd name="T65" fmla="*/ 2147483647 h 1361"/>
                  <a:gd name="T66" fmla="*/ 2147483647 w 1035"/>
                  <a:gd name="T67" fmla="*/ 2147483647 h 1361"/>
                  <a:gd name="T68" fmla="*/ 2147483647 w 1035"/>
                  <a:gd name="T69" fmla="*/ 2147483647 h 1361"/>
                  <a:gd name="T70" fmla="*/ 2147483647 w 1035"/>
                  <a:gd name="T71" fmla="*/ 2147483647 h 1361"/>
                  <a:gd name="T72" fmla="*/ 2147483647 w 1035"/>
                  <a:gd name="T73" fmla="*/ 2147483647 h 1361"/>
                  <a:gd name="T74" fmla="*/ 2147483647 w 1035"/>
                  <a:gd name="T75" fmla="*/ 2147483647 h 1361"/>
                  <a:gd name="T76" fmla="*/ 2147483647 w 1035"/>
                  <a:gd name="T77" fmla="*/ 2147483647 h 1361"/>
                  <a:gd name="T78" fmla="*/ 2147483647 w 1035"/>
                  <a:gd name="T79" fmla="*/ 2147483647 h 1361"/>
                  <a:gd name="T80" fmla="*/ 2147483647 w 1035"/>
                  <a:gd name="T81" fmla="*/ 2147483647 h 1361"/>
                  <a:gd name="T82" fmla="*/ 2147483647 w 1035"/>
                  <a:gd name="T83" fmla="*/ 2147483647 h 1361"/>
                  <a:gd name="T84" fmla="*/ 2147483647 w 1035"/>
                  <a:gd name="T85" fmla="*/ 2147483647 h 1361"/>
                  <a:gd name="T86" fmla="*/ 2147483647 w 1035"/>
                  <a:gd name="T87" fmla="*/ 0 h 1361"/>
                  <a:gd name="T88" fmla="*/ 2147483647 w 1035"/>
                  <a:gd name="T89" fmla="*/ 2147483647 h 1361"/>
                  <a:gd name="T90" fmla="*/ 2147483647 w 1035"/>
                  <a:gd name="T91" fmla="*/ 2147483647 h 1361"/>
                  <a:gd name="T92" fmla="*/ 2147483647 w 1035"/>
                  <a:gd name="T93" fmla="*/ 2147483647 h 1361"/>
                  <a:gd name="T94" fmla="*/ 2147483647 w 1035"/>
                  <a:gd name="T95" fmla="*/ 2147483647 h 1361"/>
                  <a:gd name="T96" fmla="*/ 2147483647 w 1035"/>
                  <a:gd name="T97" fmla="*/ 2147483647 h 1361"/>
                  <a:gd name="T98" fmla="*/ 2147483647 w 1035"/>
                  <a:gd name="T99" fmla="*/ 2147483647 h 1361"/>
                  <a:gd name="T100" fmla="*/ 2147483647 w 1035"/>
                  <a:gd name="T101" fmla="*/ 2147483647 h 1361"/>
                  <a:gd name="T102" fmla="*/ 2147483647 w 1035"/>
                  <a:gd name="T103" fmla="*/ 2147483647 h 1361"/>
                  <a:gd name="T104" fmla="*/ 2147483647 w 1035"/>
                  <a:gd name="T105" fmla="*/ 2147483647 h 1361"/>
                  <a:gd name="T106" fmla="*/ 2147483647 w 1035"/>
                  <a:gd name="T107" fmla="*/ 2147483647 h 1361"/>
                  <a:gd name="T108" fmla="*/ 2147483647 w 1035"/>
                  <a:gd name="T109" fmla="*/ 2147483647 h 1361"/>
                  <a:gd name="T110" fmla="*/ 2147483647 w 1035"/>
                  <a:gd name="T111" fmla="*/ 2147483647 h 1361"/>
                  <a:gd name="T112" fmla="*/ 2147483647 w 1035"/>
                  <a:gd name="T113" fmla="*/ 2147483647 h 1361"/>
                  <a:gd name="T114" fmla="*/ 2147483647 w 1035"/>
                  <a:gd name="T115" fmla="*/ 2147483647 h 1361"/>
                  <a:gd name="T116" fmla="*/ 2147483647 w 1035"/>
                  <a:gd name="T117" fmla="*/ 2147483647 h 1361"/>
                  <a:gd name="T118" fmla="*/ 2147483647 w 1035"/>
                  <a:gd name="T119" fmla="*/ 2147483647 h 1361"/>
                  <a:gd name="T120" fmla="*/ 2147483647 w 1035"/>
                  <a:gd name="T121" fmla="*/ 2147483647 h 1361"/>
                  <a:gd name="T122" fmla="*/ 2147483647 w 1035"/>
                  <a:gd name="T123" fmla="*/ 2147483647 h 1361"/>
                  <a:gd name="T124" fmla="*/ 2147483647 w 1035"/>
                  <a:gd name="T125" fmla="*/ 2147483647 h 136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35" h="1361">
                    <a:moveTo>
                      <a:pt x="864" y="1321"/>
                    </a:moveTo>
                    <a:lnTo>
                      <a:pt x="864" y="1321"/>
                    </a:lnTo>
                    <a:lnTo>
                      <a:pt x="833" y="1244"/>
                    </a:lnTo>
                    <a:lnTo>
                      <a:pt x="885" y="1230"/>
                    </a:lnTo>
                    <a:lnTo>
                      <a:pt x="920" y="1321"/>
                    </a:lnTo>
                    <a:lnTo>
                      <a:pt x="864" y="1321"/>
                    </a:lnTo>
                    <a:close/>
                    <a:moveTo>
                      <a:pt x="369" y="1321"/>
                    </a:moveTo>
                    <a:lnTo>
                      <a:pt x="369" y="1321"/>
                    </a:lnTo>
                    <a:lnTo>
                      <a:pt x="313" y="1321"/>
                    </a:lnTo>
                    <a:lnTo>
                      <a:pt x="347" y="1230"/>
                    </a:lnTo>
                    <a:lnTo>
                      <a:pt x="400" y="1244"/>
                    </a:lnTo>
                    <a:lnTo>
                      <a:pt x="369" y="1321"/>
                    </a:lnTo>
                    <a:close/>
                    <a:moveTo>
                      <a:pt x="198" y="626"/>
                    </a:moveTo>
                    <a:lnTo>
                      <a:pt x="198" y="626"/>
                    </a:lnTo>
                    <a:lnTo>
                      <a:pt x="335" y="626"/>
                    </a:lnTo>
                    <a:cubicBezTo>
                      <a:pt x="344" y="630"/>
                      <a:pt x="367" y="674"/>
                      <a:pt x="367" y="759"/>
                    </a:cubicBezTo>
                    <a:cubicBezTo>
                      <a:pt x="367" y="845"/>
                      <a:pt x="344" y="890"/>
                      <a:pt x="336" y="893"/>
                    </a:cubicBezTo>
                    <a:lnTo>
                      <a:pt x="198" y="893"/>
                    </a:lnTo>
                    <a:cubicBezTo>
                      <a:pt x="211" y="854"/>
                      <a:pt x="217" y="807"/>
                      <a:pt x="217" y="759"/>
                    </a:cubicBezTo>
                    <a:cubicBezTo>
                      <a:pt x="217" y="712"/>
                      <a:pt x="211" y="665"/>
                      <a:pt x="198" y="626"/>
                    </a:cubicBezTo>
                    <a:close/>
                    <a:moveTo>
                      <a:pt x="122" y="938"/>
                    </a:moveTo>
                    <a:lnTo>
                      <a:pt x="122" y="938"/>
                    </a:lnTo>
                    <a:cubicBezTo>
                      <a:pt x="117" y="938"/>
                      <a:pt x="111" y="934"/>
                      <a:pt x="106" y="927"/>
                    </a:cubicBezTo>
                    <a:cubicBezTo>
                      <a:pt x="133" y="891"/>
                      <a:pt x="142" y="811"/>
                      <a:pt x="142" y="759"/>
                    </a:cubicBezTo>
                    <a:cubicBezTo>
                      <a:pt x="142" y="707"/>
                      <a:pt x="133" y="628"/>
                      <a:pt x="106" y="592"/>
                    </a:cubicBezTo>
                    <a:cubicBezTo>
                      <a:pt x="111" y="585"/>
                      <a:pt x="117" y="581"/>
                      <a:pt x="122" y="581"/>
                    </a:cubicBezTo>
                    <a:cubicBezTo>
                      <a:pt x="144" y="581"/>
                      <a:pt x="177" y="652"/>
                      <a:pt x="177" y="759"/>
                    </a:cubicBezTo>
                    <a:cubicBezTo>
                      <a:pt x="177" y="867"/>
                      <a:pt x="144" y="938"/>
                      <a:pt x="122" y="938"/>
                    </a:cubicBezTo>
                    <a:close/>
                    <a:moveTo>
                      <a:pt x="40" y="759"/>
                    </a:moveTo>
                    <a:lnTo>
                      <a:pt x="40" y="759"/>
                    </a:lnTo>
                    <a:cubicBezTo>
                      <a:pt x="40" y="678"/>
                      <a:pt x="58" y="624"/>
                      <a:pt x="70" y="614"/>
                    </a:cubicBezTo>
                    <a:cubicBezTo>
                      <a:pt x="71" y="615"/>
                      <a:pt x="72" y="615"/>
                      <a:pt x="73" y="615"/>
                    </a:cubicBezTo>
                    <a:cubicBezTo>
                      <a:pt x="85" y="629"/>
                      <a:pt x="102" y="681"/>
                      <a:pt x="102" y="759"/>
                    </a:cubicBezTo>
                    <a:cubicBezTo>
                      <a:pt x="102" y="840"/>
                      <a:pt x="84" y="893"/>
                      <a:pt x="72" y="904"/>
                    </a:cubicBezTo>
                    <a:cubicBezTo>
                      <a:pt x="72" y="905"/>
                      <a:pt x="71" y="905"/>
                      <a:pt x="70" y="905"/>
                    </a:cubicBezTo>
                    <a:cubicBezTo>
                      <a:pt x="59" y="896"/>
                      <a:pt x="40" y="842"/>
                      <a:pt x="40" y="759"/>
                    </a:cubicBezTo>
                    <a:close/>
                    <a:moveTo>
                      <a:pt x="617" y="156"/>
                    </a:moveTo>
                    <a:lnTo>
                      <a:pt x="617" y="156"/>
                    </a:lnTo>
                    <a:cubicBezTo>
                      <a:pt x="673" y="156"/>
                      <a:pt x="723" y="161"/>
                      <a:pt x="768" y="168"/>
                    </a:cubicBezTo>
                    <a:cubicBezTo>
                      <a:pt x="769" y="169"/>
                      <a:pt x="770" y="169"/>
                      <a:pt x="771" y="169"/>
                    </a:cubicBezTo>
                    <a:cubicBezTo>
                      <a:pt x="888" y="190"/>
                      <a:pt x="961" y="232"/>
                      <a:pt x="961" y="271"/>
                    </a:cubicBezTo>
                    <a:lnTo>
                      <a:pt x="961" y="319"/>
                    </a:lnTo>
                    <a:cubicBezTo>
                      <a:pt x="903" y="268"/>
                      <a:pt x="772" y="233"/>
                      <a:pt x="617" y="233"/>
                    </a:cubicBezTo>
                    <a:cubicBezTo>
                      <a:pt x="465" y="233"/>
                      <a:pt x="336" y="267"/>
                      <a:pt x="276" y="316"/>
                    </a:cubicBezTo>
                    <a:lnTo>
                      <a:pt x="276" y="271"/>
                    </a:lnTo>
                    <a:cubicBezTo>
                      <a:pt x="276" y="217"/>
                      <a:pt x="416" y="156"/>
                      <a:pt x="617" y="156"/>
                    </a:cubicBezTo>
                    <a:close/>
                    <a:moveTo>
                      <a:pt x="698" y="67"/>
                    </a:moveTo>
                    <a:lnTo>
                      <a:pt x="698" y="67"/>
                    </a:lnTo>
                    <a:cubicBezTo>
                      <a:pt x="698" y="52"/>
                      <a:pt x="711" y="40"/>
                      <a:pt x="726" y="40"/>
                    </a:cubicBezTo>
                    <a:cubicBezTo>
                      <a:pt x="741" y="40"/>
                      <a:pt x="753" y="52"/>
                      <a:pt x="753" y="67"/>
                    </a:cubicBezTo>
                    <a:lnTo>
                      <a:pt x="753" y="126"/>
                    </a:lnTo>
                    <a:cubicBezTo>
                      <a:pt x="735" y="123"/>
                      <a:pt x="717" y="121"/>
                      <a:pt x="698" y="120"/>
                    </a:cubicBezTo>
                    <a:lnTo>
                      <a:pt x="698" y="67"/>
                    </a:lnTo>
                    <a:close/>
                    <a:moveTo>
                      <a:pt x="619" y="294"/>
                    </a:moveTo>
                    <a:lnTo>
                      <a:pt x="619" y="294"/>
                    </a:lnTo>
                    <a:cubicBezTo>
                      <a:pt x="468" y="294"/>
                      <a:pt x="338" y="326"/>
                      <a:pt x="276" y="377"/>
                    </a:cubicBezTo>
                    <a:lnTo>
                      <a:pt x="276" y="354"/>
                    </a:lnTo>
                    <a:cubicBezTo>
                      <a:pt x="311" y="305"/>
                      <a:pt x="440" y="260"/>
                      <a:pt x="617" y="260"/>
                    </a:cubicBezTo>
                    <a:cubicBezTo>
                      <a:pt x="801" y="260"/>
                      <a:pt x="931" y="307"/>
                      <a:pt x="961" y="358"/>
                    </a:cubicBezTo>
                    <a:lnTo>
                      <a:pt x="961" y="376"/>
                    </a:lnTo>
                    <a:cubicBezTo>
                      <a:pt x="895" y="322"/>
                      <a:pt x="754" y="294"/>
                      <a:pt x="619" y="294"/>
                    </a:cubicBezTo>
                    <a:close/>
                    <a:moveTo>
                      <a:pt x="981" y="884"/>
                    </a:moveTo>
                    <a:lnTo>
                      <a:pt x="981" y="884"/>
                    </a:lnTo>
                    <a:cubicBezTo>
                      <a:pt x="952" y="884"/>
                      <a:pt x="928" y="908"/>
                      <a:pt x="928" y="937"/>
                    </a:cubicBezTo>
                    <a:cubicBezTo>
                      <a:pt x="928" y="960"/>
                      <a:pt x="942" y="979"/>
                      <a:pt x="961" y="987"/>
                    </a:cubicBezTo>
                    <a:lnTo>
                      <a:pt x="961" y="1091"/>
                    </a:lnTo>
                    <a:cubicBezTo>
                      <a:pt x="961" y="1156"/>
                      <a:pt x="820" y="1228"/>
                      <a:pt x="617" y="1228"/>
                    </a:cubicBezTo>
                    <a:cubicBezTo>
                      <a:pt x="415" y="1228"/>
                      <a:pt x="273" y="1156"/>
                      <a:pt x="273" y="1091"/>
                    </a:cubicBezTo>
                    <a:lnTo>
                      <a:pt x="273" y="933"/>
                    </a:lnTo>
                    <a:lnTo>
                      <a:pt x="336" y="933"/>
                    </a:lnTo>
                    <a:cubicBezTo>
                      <a:pt x="337" y="933"/>
                      <a:pt x="339" y="933"/>
                      <a:pt x="340" y="932"/>
                    </a:cubicBezTo>
                    <a:cubicBezTo>
                      <a:pt x="386" y="927"/>
                      <a:pt x="407" y="840"/>
                      <a:pt x="407" y="759"/>
                    </a:cubicBezTo>
                    <a:cubicBezTo>
                      <a:pt x="407" y="678"/>
                      <a:pt x="386" y="592"/>
                      <a:pt x="340" y="586"/>
                    </a:cubicBezTo>
                    <a:cubicBezTo>
                      <a:pt x="339" y="586"/>
                      <a:pt x="337" y="586"/>
                      <a:pt x="336" y="586"/>
                    </a:cubicBezTo>
                    <a:lnTo>
                      <a:pt x="276" y="586"/>
                    </a:lnTo>
                    <a:lnTo>
                      <a:pt x="276" y="447"/>
                    </a:lnTo>
                    <a:cubicBezTo>
                      <a:pt x="276" y="441"/>
                      <a:pt x="278" y="434"/>
                      <a:pt x="283" y="428"/>
                    </a:cubicBezTo>
                    <a:cubicBezTo>
                      <a:pt x="312" y="382"/>
                      <a:pt x="439" y="333"/>
                      <a:pt x="619" y="333"/>
                    </a:cubicBezTo>
                    <a:cubicBezTo>
                      <a:pt x="820" y="333"/>
                      <a:pt x="961" y="393"/>
                      <a:pt x="961" y="447"/>
                    </a:cubicBezTo>
                    <a:lnTo>
                      <a:pt x="961" y="726"/>
                    </a:lnTo>
                    <a:cubicBezTo>
                      <a:pt x="942" y="734"/>
                      <a:pt x="928" y="753"/>
                      <a:pt x="928" y="776"/>
                    </a:cubicBezTo>
                    <a:cubicBezTo>
                      <a:pt x="928" y="805"/>
                      <a:pt x="952" y="829"/>
                      <a:pt x="981" y="829"/>
                    </a:cubicBezTo>
                    <a:cubicBezTo>
                      <a:pt x="1011" y="829"/>
                      <a:pt x="1035" y="805"/>
                      <a:pt x="1035" y="776"/>
                    </a:cubicBezTo>
                    <a:cubicBezTo>
                      <a:pt x="1035" y="753"/>
                      <a:pt x="1021" y="734"/>
                      <a:pt x="1001" y="726"/>
                    </a:cubicBezTo>
                    <a:lnTo>
                      <a:pt x="1001" y="271"/>
                    </a:lnTo>
                    <a:cubicBezTo>
                      <a:pt x="1001" y="203"/>
                      <a:pt x="910" y="156"/>
                      <a:pt x="793" y="133"/>
                    </a:cubicBezTo>
                    <a:lnTo>
                      <a:pt x="793" y="67"/>
                    </a:lnTo>
                    <a:cubicBezTo>
                      <a:pt x="793" y="30"/>
                      <a:pt x="763" y="0"/>
                      <a:pt x="726" y="0"/>
                    </a:cubicBezTo>
                    <a:cubicBezTo>
                      <a:pt x="688" y="0"/>
                      <a:pt x="658" y="30"/>
                      <a:pt x="658" y="67"/>
                    </a:cubicBezTo>
                    <a:lnTo>
                      <a:pt x="658" y="117"/>
                    </a:lnTo>
                    <a:cubicBezTo>
                      <a:pt x="645" y="117"/>
                      <a:pt x="631" y="116"/>
                      <a:pt x="617" y="116"/>
                    </a:cubicBezTo>
                    <a:cubicBezTo>
                      <a:pt x="433" y="116"/>
                      <a:pt x="287" y="164"/>
                      <a:pt x="247" y="233"/>
                    </a:cubicBezTo>
                    <a:lnTo>
                      <a:pt x="138" y="233"/>
                    </a:lnTo>
                    <a:cubicBezTo>
                      <a:pt x="130" y="233"/>
                      <a:pt x="124" y="249"/>
                      <a:pt x="124" y="269"/>
                    </a:cubicBezTo>
                    <a:cubicBezTo>
                      <a:pt x="124" y="289"/>
                      <a:pt x="130" y="305"/>
                      <a:pt x="138" y="305"/>
                    </a:cubicBezTo>
                    <a:lnTo>
                      <a:pt x="236" y="305"/>
                    </a:lnTo>
                    <a:lnTo>
                      <a:pt x="236" y="586"/>
                    </a:lnTo>
                    <a:lnTo>
                      <a:pt x="182" y="586"/>
                    </a:lnTo>
                    <a:cubicBezTo>
                      <a:pt x="166" y="558"/>
                      <a:pt x="146" y="541"/>
                      <a:pt x="122" y="541"/>
                    </a:cubicBezTo>
                    <a:cubicBezTo>
                      <a:pt x="108" y="541"/>
                      <a:pt x="88" y="547"/>
                      <a:pt x="70" y="573"/>
                    </a:cubicBezTo>
                    <a:cubicBezTo>
                      <a:pt x="15" y="574"/>
                      <a:pt x="0" y="690"/>
                      <a:pt x="0" y="759"/>
                    </a:cubicBezTo>
                    <a:cubicBezTo>
                      <a:pt x="0" y="829"/>
                      <a:pt x="15" y="945"/>
                      <a:pt x="70" y="946"/>
                    </a:cubicBezTo>
                    <a:cubicBezTo>
                      <a:pt x="88" y="972"/>
                      <a:pt x="108" y="978"/>
                      <a:pt x="122" y="978"/>
                    </a:cubicBezTo>
                    <a:cubicBezTo>
                      <a:pt x="146" y="978"/>
                      <a:pt x="166" y="960"/>
                      <a:pt x="182" y="933"/>
                    </a:cubicBezTo>
                    <a:lnTo>
                      <a:pt x="233" y="933"/>
                    </a:lnTo>
                    <a:lnTo>
                      <a:pt x="233" y="1091"/>
                    </a:lnTo>
                    <a:cubicBezTo>
                      <a:pt x="233" y="1133"/>
                      <a:pt x="264" y="1172"/>
                      <a:pt x="315" y="1202"/>
                    </a:cubicBezTo>
                    <a:lnTo>
                      <a:pt x="265" y="1334"/>
                    </a:lnTo>
                    <a:cubicBezTo>
                      <a:pt x="263" y="1341"/>
                      <a:pt x="264" y="1347"/>
                      <a:pt x="268" y="1353"/>
                    </a:cubicBezTo>
                    <a:cubicBezTo>
                      <a:pt x="271" y="1358"/>
                      <a:pt x="277" y="1361"/>
                      <a:pt x="284" y="1361"/>
                    </a:cubicBezTo>
                    <a:lnTo>
                      <a:pt x="383" y="1361"/>
                    </a:lnTo>
                    <a:cubicBezTo>
                      <a:pt x="391" y="1361"/>
                      <a:pt x="398" y="1356"/>
                      <a:pt x="401" y="1349"/>
                    </a:cubicBezTo>
                    <a:lnTo>
                      <a:pt x="441" y="1249"/>
                    </a:lnTo>
                    <a:cubicBezTo>
                      <a:pt x="493" y="1261"/>
                      <a:pt x="553" y="1268"/>
                      <a:pt x="617" y="1268"/>
                    </a:cubicBezTo>
                    <a:cubicBezTo>
                      <a:pt x="681" y="1268"/>
                      <a:pt x="740" y="1262"/>
                      <a:pt x="792" y="1250"/>
                    </a:cubicBezTo>
                    <a:lnTo>
                      <a:pt x="831" y="1349"/>
                    </a:lnTo>
                    <a:cubicBezTo>
                      <a:pt x="835" y="1356"/>
                      <a:pt x="842" y="1361"/>
                      <a:pt x="850" y="1361"/>
                    </a:cubicBezTo>
                    <a:lnTo>
                      <a:pt x="949" y="1361"/>
                    </a:lnTo>
                    <a:cubicBezTo>
                      <a:pt x="949" y="1361"/>
                      <a:pt x="949" y="1361"/>
                      <a:pt x="949" y="1361"/>
                    </a:cubicBezTo>
                    <a:cubicBezTo>
                      <a:pt x="960" y="1361"/>
                      <a:pt x="969" y="1352"/>
                      <a:pt x="969" y="1341"/>
                    </a:cubicBezTo>
                    <a:cubicBezTo>
                      <a:pt x="969" y="1338"/>
                      <a:pt x="968" y="1334"/>
                      <a:pt x="966" y="1332"/>
                    </a:cubicBezTo>
                    <a:lnTo>
                      <a:pt x="918" y="1203"/>
                    </a:lnTo>
                    <a:cubicBezTo>
                      <a:pt x="970" y="1173"/>
                      <a:pt x="1001" y="1134"/>
                      <a:pt x="1001" y="1091"/>
                    </a:cubicBezTo>
                    <a:lnTo>
                      <a:pt x="1001" y="987"/>
                    </a:lnTo>
                    <a:cubicBezTo>
                      <a:pt x="1021" y="979"/>
                      <a:pt x="1035" y="960"/>
                      <a:pt x="1035" y="937"/>
                    </a:cubicBezTo>
                    <a:cubicBezTo>
                      <a:pt x="1035" y="908"/>
                      <a:pt x="1011" y="884"/>
                      <a:pt x="981" y="884"/>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sp>
          <p:nvSpPr>
            <p:cNvPr id="132" name="Freeform 40"/>
            <p:cNvSpPr>
              <a:spLocks noEditPoints="1"/>
            </p:cNvSpPr>
            <p:nvPr/>
          </p:nvSpPr>
          <p:spPr bwMode="auto">
            <a:xfrm>
              <a:off x="4989335" y="2069445"/>
              <a:ext cx="410535" cy="601396"/>
            </a:xfrm>
            <a:custGeom>
              <a:avLst/>
              <a:gdLst>
                <a:gd name="T0" fmla="*/ 2147483647 w 1015"/>
                <a:gd name="T1" fmla="*/ 2147483647 h 1729"/>
                <a:gd name="T2" fmla="*/ 2147483647 w 1015"/>
                <a:gd name="T3" fmla="*/ 2147483647 h 1729"/>
                <a:gd name="T4" fmla="*/ 2147483647 w 1015"/>
                <a:gd name="T5" fmla="*/ 2147483647 h 1729"/>
                <a:gd name="T6" fmla="*/ 2147483647 w 1015"/>
                <a:gd name="T7" fmla="*/ 2147483647 h 1729"/>
                <a:gd name="T8" fmla="*/ 2147483647 w 1015"/>
                <a:gd name="T9" fmla="*/ 2147483647 h 1729"/>
                <a:gd name="T10" fmla="*/ 2147483647 w 1015"/>
                <a:gd name="T11" fmla="*/ 2147483647 h 1729"/>
                <a:gd name="T12" fmla="*/ 2147483647 w 1015"/>
                <a:gd name="T13" fmla="*/ 2147483647 h 1729"/>
                <a:gd name="T14" fmla="*/ 2147483647 w 1015"/>
                <a:gd name="T15" fmla="*/ 2147483647 h 1729"/>
                <a:gd name="T16" fmla="*/ 2147483647 w 1015"/>
                <a:gd name="T17" fmla="*/ 2147483647 h 1729"/>
                <a:gd name="T18" fmla="*/ 2147483647 w 1015"/>
                <a:gd name="T19" fmla="*/ 2147483647 h 1729"/>
                <a:gd name="T20" fmla="*/ 2147483647 w 1015"/>
                <a:gd name="T21" fmla="*/ 2147483647 h 1729"/>
                <a:gd name="T22" fmla="*/ 2147483647 w 1015"/>
                <a:gd name="T23" fmla="*/ 2147483647 h 1729"/>
                <a:gd name="T24" fmla="*/ 2147483647 w 1015"/>
                <a:gd name="T25" fmla="*/ 2147483647 h 1729"/>
                <a:gd name="T26" fmla="*/ 2147483647 w 1015"/>
                <a:gd name="T27" fmla="*/ 2147483647 h 1729"/>
                <a:gd name="T28" fmla="*/ 2147483647 w 1015"/>
                <a:gd name="T29" fmla="*/ 2147483647 h 1729"/>
                <a:gd name="T30" fmla="*/ 2147483647 w 1015"/>
                <a:gd name="T31" fmla="*/ 2147483647 h 1729"/>
                <a:gd name="T32" fmla="*/ 2147483647 w 1015"/>
                <a:gd name="T33" fmla="*/ 2147483647 h 1729"/>
                <a:gd name="T34" fmla="*/ 2147483647 w 1015"/>
                <a:gd name="T35" fmla="*/ 2147483647 h 1729"/>
                <a:gd name="T36" fmla="*/ 2147483647 w 1015"/>
                <a:gd name="T37" fmla="*/ 2147483647 h 1729"/>
                <a:gd name="T38" fmla="*/ 2147483647 w 1015"/>
                <a:gd name="T39" fmla="*/ 2147483647 h 1729"/>
                <a:gd name="T40" fmla="*/ 2147483647 w 1015"/>
                <a:gd name="T41" fmla="*/ 2147483647 h 1729"/>
                <a:gd name="T42" fmla="*/ 2147483647 w 1015"/>
                <a:gd name="T43" fmla="*/ 2147483647 h 1729"/>
                <a:gd name="T44" fmla="*/ 2147483647 w 1015"/>
                <a:gd name="T45" fmla="*/ 2147483647 h 1729"/>
                <a:gd name="T46" fmla="*/ 2147483647 w 1015"/>
                <a:gd name="T47" fmla="*/ 2147483647 h 1729"/>
                <a:gd name="T48" fmla="*/ 2147483647 w 1015"/>
                <a:gd name="T49" fmla="*/ 2147483647 h 1729"/>
                <a:gd name="T50" fmla="*/ 2147483647 w 1015"/>
                <a:gd name="T51" fmla="*/ 2147483647 h 1729"/>
                <a:gd name="T52" fmla="*/ 2147483647 w 1015"/>
                <a:gd name="T53" fmla="*/ 2147483647 h 1729"/>
                <a:gd name="T54" fmla="*/ 2147483647 w 1015"/>
                <a:gd name="T55" fmla="*/ 2147483647 h 1729"/>
                <a:gd name="T56" fmla="*/ 2147483647 w 1015"/>
                <a:gd name="T57" fmla="*/ 2147483647 h 1729"/>
                <a:gd name="T58" fmla="*/ 2147483647 w 1015"/>
                <a:gd name="T59" fmla="*/ 2147483647 h 1729"/>
                <a:gd name="T60" fmla="*/ 2147483647 w 1015"/>
                <a:gd name="T61" fmla="*/ 2147483647 h 1729"/>
                <a:gd name="T62" fmla="*/ 2147483647 w 1015"/>
                <a:gd name="T63" fmla="*/ 2147483647 h 1729"/>
                <a:gd name="T64" fmla="*/ 2147483647 w 1015"/>
                <a:gd name="T65" fmla="*/ 2147483647 h 1729"/>
                <a:gd name="T66" fmla="*/ 2147483647 w 1015"/>
                <a:gd name="T67" fmla="*/ 2147483647 h 1729"/>
                <a:gd name="T68" fmla="*/ 2147483647 w 1015"/>
                <a:gd name="T69" fmla="*/ 2147483647 h 1729"/>
                <a:gd name="T70" fmla="*/ 2147483647 w 1015"/>
                <a:gd name="T71" fmla="*/ 2147483647 h 1729"/>
                <a:gd name="T72" fmla="*/ 2147483647 w 1015"/>
                <a:gd name="T73" fmla="*/ 2147483647 h 1729"/>
                <a:gd name="T74" fmla="*/ 2147483647 w 1015"/>
                <a:gd name="T75" fmla="*/ 2147483647 h 1729"/>
                <a:gd name="T76" fmla="*/ 2147483647 w 1015"/>
                <a:gd name="T77" fmla="*/ 2147483647 h 1729"/>
                <a:gd name="T78" fmla="*/ 2147483647 w 1015"/>
                <a:gd name="T79" fmla="*/ 2147483647 h 1729"/>
                <a:gd name="T80" fmla="*/ 2147483647 w 1015"/>
                <a:gd name="T81" fmla="*/ 2147483647 h 1729"/>
                <a:gd name="T82" fmla="*/ 2147483647 w 1015"/>
                <a:gd name="T83" fmla="*/ 2147483647 h 1729"/>
                <a:gd name="T84" fmla="*/ 2147483647 w 1015"/>
                <a:gd name="T85" fmla="*/ 2147483647 h 1729"/>
                <a:gd name="T86" fmla="*/ 2147483647 w 1015"/>
                <a:gd name="T87" fmla="*/ 2147483647 h 1729"/>
                <a:gd name="T88" fmla="*/ 2147483647 w 1015"/>
                <a:gd name="T89" fmla="*/ 2147483647 h 1729"/>
                <a:gd name="T90" fmla="*/ 2147483647 w 1015"/>
                <a:gd name="T91" fmla="*/ 2147483647 h 1729"/>
                <a:gd name="T92" fmla="*/ 2147483647 w 1015"/>
                <a:gd name="T93" fmla="*/ 2147483647 h 1729"/>
                <a:gd name="T94" fmla="*/ 2147483647 w 1015"/>
                <a:gd name="T95" fmla="*/ 2147483647 h 1729"/>
                <a:gd name="T96" fmla="*/ 2147483647 w 1015"/>
                <a:gd name="T97" fmla="*/ 2147483647 h 1729"/>
                <a:gd name="T98" fmla="*/ 2147483647 w 1015"/>
                <a:gd name="T99" fmla="*/ 2147483647 h 1729"/>
                <a:gd name="T100" fmla="*/ 2147483647 w 1015"/>
                <a:gd name="T101" fmla="*/ 2147483647 h 1729"/>
                <a:gd name="T102" fmla="*/ 2147483647 w 1015"/>
                <a:gd name="T103" fmla="*/ 2147483647 h 1729"/>
                <a:gd name="T104" fmla="*/ 2147483647 w 1015"/>
                <a:gd name="T105" fmla="*/ 2147483647 h 1729"/>
                <a:gd name="T106" fmla="*/ 2147483647 w 1015"/>
                <a:gd name="T107" fmla="*/ 2147483647 h 1729"/>
                <a:gd name="T108" fmla="*/ 2147483647 w 1015"/>
                <a:gd name="T109" fmla="*/ 2147483647 h 1729"/>
                <a:gd name="T110" fmla="*/ 2147483647 w 1015"/>
                <a:gd name="T111" fmla="*/ 2147483647 h 1729"/>
                <a:gd name="T112" fmla="*/ 2147483647 w 1015"/>
                <a:gd name="T113" fmla="*/ 2147483647 h 1729"/>
                <a:gd name="T114" fmla="*/ 2147483647 w 1015"/>
                <a:gd name="T115" fmla="*/ 2147483647 h 1729"/>
                <a:gd name="T116" fmla="*/ 2147483647 w 1015"/>
                <a:gd name="T117" fmla="*/ 2147483647 h 1729"/>
                <a:gd name="T118" fmla="*/ 2147483647 w 1015"/>
                <a:gd name="T119" fmla="*/ 2147483647 h 1729"/>
                <a:gd name="T120" fmla="*/ 2147483647 w 1015"/>
                <a:gd name="T121" fmla="*/ 2147483647 h 1729"/>
                <a:gd name="T122" fmla="*/ 2147483647 w 1015"/>
                <a:gd name="T123" fmla="*/ 2147483647 h 1729"/>
                <a:gd name="T124" fmla="*/ 2147483647 w 1015"/>
                <a:gd name="T125" fmla="*/ 2147483647 h 17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15" h="1729">
                  <a:moveTo>
                    <a:pt x="972" y="1534"/>
                  </a:moveTo>
                  <a:lnTo>
                    <a:pt x="972" y="1534"/>
                  </a:lnTo>
                  <a:lnTo>
                    <a:pt x="948" y="1558"/>
                  </a:lnTo>
                  <a:cubicBezTo>
                    <a:pt x="946" y="1559"/>
                    <a:pt x="944" y="1560"/>
                    <a:pt x="943" y="1560"/>
                  </a:cubicBezTo>
                  <a:cubicBezTo>
                    <a:pt x="942" y="1560"/>
                    <a:pt x="940" y="1559"/>
                    <a:pt x="938" y="1558"/>
                  </a:cubicBezTo>
                  <a:lnTo>
                    <a:pt x="874" y="1491"/>
                  </a:lnTo>
                  <a:cubicBezTo>
                    <a:pt x="872" y="1488"/>
                    <a:pt x="872" y="1484"/>
                    <a:pt x="874" y="1482"/>
                  </a:cubicBezTo>
                  <a:lnTo>
                    <a:pt x="899" y="1458"/>
                  </a:lnTo>
                  <a:cubicBezTo>
                    <a:pt x="901" y="1456"/>
                    <a:pt x="903" y="1456"/>
                    <a:pt x="904" y="1456"/>
                  </a:cubicBezTo>
                  <a:cubicBezTo>
                    <a:pt x="905" y="1456"/>
                    <a:pt x="907" y="1456"/>
                    <a:pt x="908" y="1458"/>
                  </a:cubicBezTo>
                  <a:lnTo>
                    <a:pt x="973" y="1525"/>
                  </a:lnTo>
                  <a:cubicBezTo>
                    <a:pt x="974" y="1526"/>
                    <a:pt x="975" y="1528"/>
                    <a:pt x="975" y="1529"/>
                  </a:cubicBezTo>
                  <a:cubicBezTo>
                    <a:pt x="974" y="1530"/>
                    <a:pt x="974" y="1532"/>
                    <a:pt x="972" y="1534"/>
                  </a:cubicBezTo>
                  <a:close/>
                  <a:moveTo>
                    <a:pt x="498" y="1547"/>
                  </a:moveTo>
                  <a:lnTo>
                    <a:pt x="498" y="1547"/>
                  </a:lnTo>
                  <a:cubicBezTo>
                    <a:pt x="326" y="1547"/>
                    <a:pt x="206" y="1486"/>
                    <a:pt x="206" y="1431"/>
                  </a:cubicBezTo>
                  <a:cubicBezTo>
                    <a:pt x="206" y="1388"/>
                    <a:pt x="283" y="1337"/>
                    <a:pt x="414" y="1321"/>
                  </a:cubicBezTo>
                  <a:lnTo>
                    <a:pt x="414" y="1388"/>
                  </a:lnTo>
                  <a:cubicBezTo>
                    <a:pt x="414" y="1434"/>
                    <a:pt x="451" y="1472"/>
                    <a:pt x="498" y="1472"/>
                  </a:cubicBezTo>
                  <a:cubicBezTo>
                    <a:pt x="544" y="1472"/>
                    <a:pt x="581" y="1434"/>
                    <a:pt x="581" y="1388"/>
                  </a:cubicBezTo>
                  <a:lnTo>
                    <a:pt x="581" y="1321"/>
                  </a:lnTo>
                  <a:cubicBezTo>
                    <a:pt x="657" y="1326"/>
                    <a:pt x="720" y="1351"/>
                    <a:pt x="757" y="1379"/>
                  </a:cubicBezTo>
                  <a:cubicBezTo>
                    <a:pt x="757" y="1380"/>
                    <a:pt x="757" y="1380"/>
                    <a:pt x="757" y="1380"/>
                  </a:cubicBezTo>
                  <a:cubicBezTo>
                    <a:pt x="778" y="1396"/>
                    <a:pt x="790" y="1414"/>
                    <a:pt x="790" y="1431"/>
                  </a:cubicBezTo>
                  <a:cubicBezTo>
                    <a:pt x="790" y="1486"/>
                    <a:pt x="670" y="1547"/>
                    <a:pt x="498" y="1547"/>
                  </a:cubicBezTo>
                  <a:close/>
                  <a:moveTo>
                    <a:pt x="270" y="1144"/>
                  </a:moveTo>
                  <a:lnTo>
                    <a:pt x="270" y="1144"/>
                  </a:lnTo>
                  <a:lnTo>
                    <a:pt x="414" y="1061"/>
                  </a:lnTo>
                  <a:lnTo>
                    <a:pt x="414" y="1252"/>
                  </a:lnTo>
                  <a:cubicBezTo>
                    <a:pt x="344" y="1249"/>
                    <a:pt x="288" y="1206"/>
                    <a:pt x="270" y="1144"/>
                  </a:cubicBezTo>
                  <a:close/>
                  <a:moveTo>
                    <a:pt x="88" y="1203"/>
                  </a:moveTo>
                  <a:lnTo>
                    <a:pt x="88" y="1203"/>
                  </a:lnTo>
                  <a:cubicBezTo>
                    <a:pt x="84" y="1205"/>
                    <a:pt x="81" y="1205"/>
                    <a:pt x="79" y="1204"/>
                  </a:cubicBezTo>
                  <a:cubicBezTo>
                    <a:pt x="76" y="1204"/>
                    <a:pt x="74" y="1202"/>
                    <a:pt x="72" y="1199"/>
                  </a:cubicBezTo>
                  <a:lnTo>
                    <a:pt x="49" y="1159"/>
                  </a:lnTo>
                  <a:cubicBezTo>
                    <a:pt x="46" y="1153"/>
                    <a:pt x="48" y="1147"/>
                    <a:pt x="53" y="1143"/>
                  </a:cubicBezTo>
                  <a:lnTo>
                    <a:pt x="388" y="950"/>
                  </a:lnTo>
                  <a:cubicBezTo>
                    <a:pt x="394" y="961"/>
                    <a:pt x="403" y="972"/>
                    <a:pt x="415" y="980"/>
                  </a:cubicBezTo>
                  <a:cubicBezTo>
                    <a:pt x="414" y="982"/>
                    <a:pt x="414" y="983"/>
                    <a:pt x="414" y="985"/>
                  </a:cubicBezTo>
                  <a:lnTo>
                    <a:pt x="414" y="1015"/>
                  </a:lnTo>
                  <a:lnTo>
                    <a:pt x="88" y="1203"/>
                  </a:lnTo>
                  <a:close/>
                  <a:moveTo>
                    <a:pt x="263" y="888"/>
                  </a:moveTo>
                  <a:lnTo>
                    <a:pt x="263" y="888"/>
                  </a:lnTo>
                  <a:lnTo>
                    <a:pt x="281" y="888"/>
                  </a:lnTo>
                  <a:cubicBezTo>
                    <a:pt x="292" y="888"/>
                    <a:pt x="301" y="879"/>
                    <a:pt x="301" y="868"/>
                  </a:cubicBezTo>
                  <a:lnTo>
                    <a:pt x="301" y="801"/>
                  </a:lnTo>
                  <a:cubicBezTo>
                    <a:pt x="326" y="814"/>
                    <a:pt x="352" y="824"/>
                    <a:pt x="381" y="831"/>
                  </a:cubicBezTo>
                  <a:lnTo>
                    <a:pt x="381" y="908"/>
                  </a:lnTo>
                  <a:lnTo>
                    <a:pt x="263" y="976"/>
                  </a:lnTo>
                  <a:lnTo>
                    <a:pt x="263" y="888"/>
                  </a:lnTo>
                  <a:close/>
                  <a:moveTo>
                    <a:pt x="219" y="743"/>
                  </a:moveTo>
                  <a:lnTo>
                    <a:pt x="219" y="743"/>
                  </a:lnTo>
                  <a:cubicBezTo>
                    <a:pt x="231" y="755"/>
                    <a:pt x="246" y="767"/>
                    <a:pt x="261" y="778"/>
                  </a:cubicBezTo>
                  <a:lnTo>
                    <a:pt x="261" y="848"/>
                  </a:lnTo>
                  <a:lnTo>
                    <a:pt x="219" y="848"/>
                  </a:lnTo>
                  <a:lnTo>
                    <a:pt x="219" y="743"/>
                  </a:lnTo>
                  <a:close/>
                  <a:moveTo>
                    <a:pt x="339" y="157"/>
                  </a:moveTo>
                  <a:lnTo>
                    <a:pt x="339" y="157"/>
                  </a:lnTo>
                  <a:cubicBezTo>
                    <a:pt x="339" y="158"/>
                    <a:pt x="339" y="160"/>
                    <a:pt x="339" y="161"/>
                  </a:cubicBezTo>
                  <a:lnTo>
                    <a:pt x="339" y="260"/>
                  </a:lnTo>
                  <a:cubicBezTo>
                    <a:pt x="339" y="271"/>
                    <a:pt x="348" y="280"/>
                    <a:pt x="359" y="280"/>
                  </a:cubicBezTo>
                  <a:lnTo>
                    <a:pt x="444" y="280"/>
                  </a:lnTo>
                  <a:cubicBezTo>
                    <a:pt x="455" y="280"/>
                    <a:pt x="464" y="271"/>
                    <a:pt x="464" y="260"/>
                  </a:cubicBezTo>
                  <a:lnTo>
                    <a:pt x="464" y="199"/>
                  </a:lnTo>
                  <a:cubicBezTo>
                    <a:pt x="464" y="165"/>
                    <a:pt x="483" y="141"/>
                    <a:pt x="500" y="141"/>
                  </a:cubicBezTo>
                  <a:cubicBezTo>
                    <a:pt x="516" y="141"/>
                    <a:pt x="535" y="165"/>
                    <a:pt x="535" y="199"/>
                  </a:cubicBezTo>
                  <a:lnTo>
                    <a:pt x="535" y="260"/>
                  </a:lnTo>
                  <a:cubicBezTo>
                    <a:pt x="535" y="271"/>
                    <a:pt x="544" y="280"/>
                    <a:pt x="555" y="280"/>
                  </a:cubicBezTo>
                  <a:lnTo>
                    <a:pt x="640" y="280"/>
                  </a:lnTo>
                  <a:cubicBezTo>
                    <a:pt x="651" y="280"/>
                    <a:pt x="660" y="271"/>
                    <a:pt x="660" y="260"/>
                  </a:cubicBezTo>
                  <a:lnTo>
                    <a:pt x="660" y="161"/>
                  </a:lnTo>
                  <a:cubicBezTo>
                    <a:pt x="660" y="161"/>
                    <a:pt x="660" y="160"/>
                    <a:pt x="660" y="160"/>
                  </a:cubicBezTo>
                  <a:cubicBezTo>
                    <a:pt x="735" y="185"/>
                    <a:pt x="792" y="233"/>
                    <a:pt x="792" y="275"/>
                  </a:cubicBezTo>
                  <a:cubicBezTo>
                    <a:pt x="792" y="353"/>
                    <a:pt x="657" y="418"/>
                    <a:pt x="498" y="418"/>
                  </a:cubicBezTo>
                  <a:cubicBezTo>
                    <a:pt x="338" y="418"/>
                    <a:pt x="204" y="353"/>
                    <a:pt x="204" y="275"/>
                  </a:cubicBezTo>
                  <a:cubicBezTo>
                    <a:pt x="204" y="228"/>
                    <a:pt x="260" y="180"/>
                    <a:pt x="339" y="157"/>
                  </a:cubicBezTo>
                  <a:close/>
                  <a:moveTo>
                    <a:pt x="379" y="161"/>
                  </a:moveTo>
                  <a:lnTo>
                    <a:pt x="379" y="161"/>
                  </a:lnTo>
                  <a:cubicBezTo>
                    <a:pt x="379" y="95"/>
                    <a:pt x="433" y="40"/>
                    <a:pt x="500" y="40"/>
                  </a:cubicBezTo>
                  <a:cubicBezTo>
                    <a:pt x="566" y="40"/>
                    <a:pt x="620" y="95"/>
                    <a:pt x="620" y="161"/>
                  </a:cubicBezTo>
                  <a:lnTo>
                    <a:pt x="620" y="240"/>
                  </a:lnTo>
                  <a:lnTo>
                    <a:pt x="575" y="240"/>
                  </a:lnTo>
                  <a:lnTo>
                    <a:pt x="575" y="199"/>
                  </a:lnTo>
                  <a:cubicBezTo>
                    <a:pt x="575" y="145"/>
                    <a:pt x="541" y="101"/>
                    <a:pt x="500" y="101"/>
                  </a:cubicBezTo>
                  <a:cubicBezTo>
                    <a:pt x="458" y="101"/>
                    <a:pt x="424" y="145"/>
                    <a:pt x="424" y="199"/>
                  </a:cubicBezTo>
                  <a:lnTo>
                    <a:pt x="424" y="240"/>
                  </a:lnTo>
                  <a:lnTo>
                    <a:pt x="379" y="240"/>
                  </a:lnTo>
                  <a:lnTo>
                    <a:pt x="379" y="161"/>
                  </a:lnTo>
                  <a:close/>
                  <a:moveTo>
                    <a:pt x="498" y="806"/>
                  </a:moveTo>
                  <a:lnTo>
                    <a:pt x="498" y="806"/>
                  </a:lnTo>
                  <a:cubicBezTo>
                    <a:pt x="419" y="806"/>
                    <a:pt x="347" y="785"/>
                    <a:pt x="294" y="752"/>
                  </a:cubicBezTo>
                  <a:cubicBezTo>
                    <a:pt x="292" y="751"/>
                    <a:pt x="291" y="750"/>
                    <a:pt x="289" y="749"/>
                  </a:cubicBezTo>
                  <a:cubicBezTo>
                    <a:pt x="236" y="715"/>
                    <a:pt x="204" y="667"/>
                    <a:pt x="204" y="615"/>
                  </a:cubicBezTo>
                  <a:lnTo>
                    <a:pt x="204" y="363"/>
                  </a:lnTo>
                  <a:cubicBezTo>
                    <a:pt x="260" y="420"/>
                    <a:pt x="369" y="458"/>
                    <a:pt x="498" y="458"/>
                  </a:cubicBezTo>
                  <a:cubicBezTo>
                    <a:pt x="626" y="458"/>
                    <a:pt x="736" y="420"/>
                    <a:pt x="792" y="363"/>
                  </a:cubicBezTo>
                  <a:lnTo>
                    <a:pt x="792" y="610"/>
                  </a:lnTo>
                  <a:lnTo>
                    <a:pt x="792" y="612"/>
                  </a:lnTo>
                  <a:lnTo>
                    <a:pt x="792" y="616"/>
                  </a:lnTo>
                  <a:cubicBezTo>
                    <a:pt x="792" y="720"/>
                    <a:pt x="660" y="806"/>
                    <a:pt x="498" y="806"/>
                  </a:cubicBezTo>
                  <a:close/>
                  <a:moveTo>
                    <a:pt x="574" y="917"/>
                  </a:moveTo>
                  <a:lnTo>
                    <a:pt x="574" y="917"/>
                  </a:lnTo>
                  <a:lnTo>
                    <a:pt x="574" y="918"/>
                  </a:lnTo>
                  <a:lnTo>
                    <a:pt x="574" y="920"/>
                  </a:lnTo>
                  <a:cubicBezTo>
                    <a:pt x="574" y="941"/>
                    <a:pt x="543" y="965"/>
                    <a:pt x="498" y="965"/>
                  </a:cubicBezTo>
                  <a:cubicBezTo>
                    <a:pt x="452" y="965"/>
                    <a:pt x="421" y="941"/>
                    <a:pt x="421" y="920"/>
                  </a:cubicBezTo>
                  <a:lnTo>
                    <a:pt x="421" y="839"/>
                  </a:lnTo>
                  <a:cubicBezTo>
                    <a:pt x="446" y="843"/>
                    <a:pt x="471" y="846"/>
                    <a:pt x="498" y="846"/>
                  </a:cubicBezTo>
                  <a:cubicBezTo>
                    <a:pt x="524" y="846"/>
                    <a:pt x="550" y="843"/>
                    <a:pt x="574" y="839"/>
                  </a:cubicBezTo>
                  <a:lnTo>
                    <a:pt x="574" y="917"/>
                  </a:lnTo>
                  <a:close/>
                  <a:moveTo>
                    <a:pt x="454" y="999"/>
                  </a:moveTo>
                  <a:lnTo>
                    <a:pt x="454" y="999"/>
                  </a:lnTo>
                  <a:cubicBezTo>
                    <a:pt x="467" y="1003"/>
                    <a:pt x="482" y="1005"/>
                    <a:pt x="498" y="1005"/>
                  </a:cubicBezTo>
                  <a:cubicBezTo>
                    <a:pt x="513" y="1005"/>
                    <a:pt x="528" y="1003"/>
                    <a:pt x="541" y="999"/>
                  </a:cubicBezTo>
                  <a:lnTo>
                    <a:pt x="541" y="1388"/>
                  </a:lnTo>
                  <a:cubicBezTo>
                    <a:pt x="541" y="1412"/>
                    <a:pt x="522" y="1432"/>
                    <a:pt x="498" y="1432"/>
                  </a:cubicBezTo>
                  <a:cubicBezTo>
                    <a:pt x="474" y="1432"/>
                    <a:pt x="454" y="1412"/>
                    <a:pt x="454" y="1388"/>
                  </a:cubicBezTo>
                  <a:lnTo>
                    <a:pt x="454" y="999"/>
                  </a:lnTo>
                  <a:close/>
                  <a:moveTo>
                    <a:pt x="1001" y="1497"/>
                  </a:moveTo>
                  <a:lnTo>
                    <a:pt x="1001" y="1497"/>
                  </a:lnTo>
                  <a:lnTo>
                    <a:pt x="937" y="1430"/>
                  </a:lnTo>
                  <a:cubicBezTo>
                    <a:pt x="935" y="1428"/>
                    <a:pt x="932" y="1425"/>
                    <a:pt x="928" y="1424"/>
                  </a:cubicBezTo>
                  <a:cubicBezTo>
                    <a:pt x="928" y="1423"/>
                    <a:pt x="927" y="1422"/>
                    <a:pt x="927" y="1421"/>
                  </a:cubicBezTo>
                  <a:cubicBezTo>
                    <a:pt x="897" y="1395"/>
                    <a:pt x="838" y="1360"/>
                    <a:pt x="778" y="1345"/>
                  </a:cubicBezTo>
                  <a:cubicBezTo>
                    <a:pt x="732" y="1311"/>
                    <a:pt x="661" y="1286"/>
                    <a:pt x="581" y="1281"/>
                  </a:cubicBezTo>
                  <a:lnTo>
                    <a:pt x="581" y="985"/>
                  </a:lnTo>
                  <a:cubicBezTo>
                    <a:pt x="581" y="983"/>
                    <a:pt x="581" y="982"/>
                    <a:pt x="581" y="980"/>
                  </a:cubicBezTo>
                  <a:cubicBezTo>
                    <a:pt x="602" y="965"/>
                    <a:pt x="614" y="944"/>
                    <a:pt x="614" y="920"/>
                  </a:cubicBezTo>
                  <a:cubicBezTo>
                    <a:pt x="614" y="920"/>
                    <a:pt x="614" y="920"/>
                    <a:pt x="614" y="920"/>
                  </a:cubicBezTo>
                  <a:lnTo>
                    <a:pt x="614" y="831"/>
                  </a:lnTo>
                  <a:cubicBezTo>
                    <a:pt x="741" y="798"/>
                    <a:pt x="832" y="714"/>
                    <a:pt x="832" y="616"/>
                  </a:cubicBezTo>
                  <a:cubicBezTo>
                    <a:pt x="832" y="615"/>
                    <a:pt x="832" y="613"/>
                    <a:pt x="832" y="613"/>
                  </a:cubicBezTo>
                  <a:cubicBezTo>
                    <a:pt x="832" y="612"/>
                    <a:pt x="832" y="611"/>
                    <a:pt x="832" y="610"/>
                  </a:cubicBezTo>
                  <a:lnTo>
                    <a:pt x="832" y="277"/>
                  </a:lnTo>
                  <a:cubicBezTo>
                    <a:pt x="832" y="276"/>
                    <a:pt x="832" y="276"/>
                    <a:pt x="832" y="275"/>
                  </a:cubicBezTo>
                  <a:cubicBezTo>
                    <a:pt x="832" y="211"/>
                    <a:pt x="756" y="144"/>
                    <a:pt x="654" y="116"/>
                  </a:cubicBezTo>
                  <a:cubicBezTo>
                    <a:pt x="634" y="49"/>
                    <a:pt x="573" y="0"/>
                    <a:pt x="500" y="0"/>
                  </a:cubicBezTo>
                  <a:cubicBezTo>
                    <a:pt x="428" y="0"/>
                    <a:pt x="366" y="48"/>
                    <a:pt x="346" y="114"/>
                  </a:cubicBezTo>
                  <a:cubicBezTo>
                    <a:pt x="346" y="114"/>
                    <a:pt x="345" y="114"/>
                    <a:pt x="344" y="114"/>
                  </a:cubicBezTo>
                  <a:cubicBezTo>
                    <a:pt x="238" y="140"/>
                    <a:pt x="167" y="202"/>
                    <a:pt x="164" y="271"/>
                  </a:cubicBezTo>
                  <a:lnTo>
                    <a:pt x="164" y="274"/>
                  </a:lnTo>
                  <a:cubicBezTo>
                    <a:pt x="164" y="275"/>
                    <a:pt x="163" y="275"/>
                    <a:pt x="163" y="275"/>
                  </a:cubicBezTo>
                  <a:cubicBezTo>
                    <a:pt x="163" y="276"/>
                    <a:pt x="164" y="276"/>
                    <a:pt x="164" y="277"/>
                  </a:cubicBezTo>
                  <a:lnTo>
                    <a:pt x="164" y="610"/>
                  </a:lnTo>
                  <a:cubicBezTo>
                    <a:pt x="164" y="611"/>
                    <a:pt x="164" y="612"/>
                    <a:pt x="164" y="613"/>
                  </a:cubicBezTo>
                  <a:cubicBezTo>
                    <a:pt x="164" y="614"/>
                    <a:pt x="164" y="615"/>
                    <a:pt x="164" y="616"/>
                  </a:cubicBezTo>
                  <a:cubicBezTo>
                    <a:pt x="164" y="640"/>
                    <a:pt x="169" y="663"/>
                    <a:pt x="179" y="685"/>
                  </a:cubicBezTo>
                  <a:lnTo>
                    <a:pt x="179" y="868"/>
                  </a:lnTo>
                  <a:cubicBezTo>
                    <a:pt x="179" y="879"/>
                    <a:pt x="188" y="888"/>
                    <a:pt x="199" y="888"/>
                  </a:cubicBezTo>
                  <a:lnTo>
                    <a:pt x="223" y="888"/>
                  </a:lnTo>
                  <a:lnTo>
                    <a:pt x="223" y="999"/>
                  </a:lnTo>
                  <a:lnTo>
                    <a:pt x="33" y="1109"/>
                  </a:lnTo>
                  <a:cubicBezTo>
                    <a:pt x="9" y="1123"/>
                    <a:pt x="0" y="1154"/>
                    <a:pt x="14" y="1179"/>
                  </a:cubicBezTo>
                  <a:lnTo>
                    <a:pt x="38" y="1219"/>
                  </a:lnTo>
                  <a:cubicBezTo>
                    <a:pt x="44" y="1231"/>
                    <a:pt x="55" y="1239"/>
                    <a:pt x="69" y="1243"/>
                  </a:cubicBezTo>
                  <a:cubicBezTo>
                    <a:pt x="73" y="1244"/>
                    <a:pt x="78" y="1245"/>
                    <a:pt x="82" y="1245"/>
                  </a:cubicBezTo>
                  <a:cubicBezTo>
                    <a:pt x="91" y="1245"/>
                    <a:pt x="100" y="1242"/>
                    <a:pt x="108" y="1238"/>
                  </a:cubicBezTo>
                  <a:lnTo>
                    <a:pt x="235" y="1165"/>
                  </a:lnTo>
                  <a:cubicBezTo>
                    <a:pt x="255" y="1226"/>
                    <a:pt x="306" y="1271"/>
                    <a:pt x="371" y="1287"/>
                  </a:cubicBezTo>
                  <a:cubicBezTo>
                    <a:pt x="309" y="1298"/>
                    <a:pt x="257" y="1318"/>
                    <a:pt x="221" y="1344"/>
                  </a:cubicBezTo>
                  <a:cubicBezTo>
                    <a:pt x="221" y="1344"/>
                    <a:pt x="221" y="1344"/>
                    <a:pt x="221" y="1344"/>
                  </a:cubicBezTo>
                  <a:cubicBezTo>
                    <a:pt x="100" y="1381"/>
                    <a:pt x="31" y="1439"/>
                    <a:pt x="31" y="1504"/>
                  </a:cubicBezTo>
                  <a:cubicBezTo>
                    <a:pt x="31" y="1595"/>
                    <a:pt x="167" y="1671"/>
                    <a:pt x="369" y="1695"/>
                  </a:cubicBezTo>
                  <a:cubicBezTo>
                    <a:pt x="377" y="1715"/>
                    <a:pt x="396" y="1729"/>
                    <a:pt x="419" y="1729"/>
                  </a:cubicBezTo>
                  <a:cubicBezTo>
                    <a:pt x="448" y="1729"/>
                    <a:pt x="472" y="1705"/>
                    <a:pt x="472" y="1675"/>
                  </a:cubicBezTo>
                  <a:cubicBezTo>
                    <a:pt x="472" y="1646"/>
                    <a:pt x="448" y="1622"/>
                    <a:pt x="419" y="1622"/>
                  </a:cubicBezTo>
                  <a:cubicBezTo>
                    <a:pt x="397" y="1622"/>
                    <a:pt x="378" y="1636"/>
                    <a:pt x="370" y="1655"/>
                  </a:cubicBezTo>
                  <a:cubicBezTo>
                    <a:pt x="196" y="1634"/>
                    <a:pt x="71" y="1571"/>
                    <a:pt x="71" y="1504"/>
                  </a:cubicBezTo>
                  <a:cubicBezTo>
                    <a:pt x="71" y="1470"/>
                    <a:pt x="108" y="1434"/>
                    <a:pt x="170" y="1406"/>
                  </a:cubicBezTo>
                  <a:cubicBezTo>
                    <a:pt x="167" y="1414"/>
                    <a:pt x="166" y="1422"/>
                    <a:pt x="166" y="1431"/>
                  </a:cubicBezTo>
                  <a:cubicBezTo>
                    <a:pt x="166" y="1518"/>
                    <a:pt x="311" y="1587"/>
                    <a:pt x="498" y="1587"/>
                  </a:cubicBezTo>
                  <a:cubicBezTo>
                    <a:pt x="684" y="1587"/>
                    <a:pt x="830" y="1518"/>
                    <a:pt x="830" y="1431"/>
                  </a:cubicBezTo>
                  <a:cubicBezTo>
                    <a:pt x="830" y="1422"/>
                    <a:pt x="828" y="1413"/>
                    <a:pt x="825" y="1404"/>
                  </a:cubicBezTo>
                  <a:cubicBezTo>
                    <a:pt x="842" y="1412"/>
                    <a:pt x="857" y="1421"/>
                    <a:pt x="871" y="1429"/>
                  </a:cubicBezTo>
                  <a:lnTo>
                    <a:pt x="846" y="1453"/>
                  </a:lnTo>
                  <a:cubicBezTo>
                    <a:pt x="828" y="1471"/>
                    <a:pt x="828" y="1500"/>
                    <a:pt x="845" y="1519"/>
                  </a:cubicBezTo>
                  <a:lnTo>
                    <a:pt x="890" y="1565"/>
                  </a:lnTo>
                  <a:cubicBezTo>
                    <a:pt x="846" y="1601"/>
                    <a:pt x="746" y="1642"/>
                    <a:pt x="630" y="1655"/>
                  </a:cubicBezTo>
                  <a:cubicBezTo>
                    <a:pt x="622" y="1636"/>
                    <a:pt x="603" y="1622"/>
                    <a:pt x="581" y="1622"/>
                  </a:cubicBezTo>
                  <a:cubicBezTo>
                    <a:pt x="551" y="1622"/>
                    <a:pt x="527" y="1646"/>
                    <a:pt x="527" y="1675"/>
                  </a:cubicBezTo>
                  <a:cubicBezTo>
                    <a:pt x="527" y="1705"/>
                    <a:pt x="551" y="1729"/>
                    <a:pt x="581" y="1729"/>
                  </a:cubicBezTo>
                  <a:cubicBezTo>
                    <a:pt x="603" y="1729"/>
                    <a:pt x="622" y="1715"/>
                    <a:pt x="630" y="1695"/>
                  </a:cubicBezTo>
                  <a:cubicBezTo>
                    <a:pt x="747" y="1683"/>
                    <a:pt x="863" y="1642"/>
                    <a:pt x="919" y="1592"/>
                  </a:cubicBezTo>
                  <a:cubicBezTo>
                    <a:pt x="926" y="1597"/>
                    <a:pt x="934" y="1600"/>
                    <a:pt x="943" y="1600"/>
                  </a:cubicBezTo>
                  <a:cubicBezTo>
                    <a:pt x="955" y="1600"/>
                    <a:pt x="967" y="1595"/>
                    <a:pt x="976" y="1587"/>
                  </a:cubicBezTo>
                  <a:lnTo>
                    <a:pt x="1000" y="1563"/>
                  </a:lnTo>
                  <a:cubicBezTo>
                    <a:pt x="1009" y="1554"/>
                    <a:pt x="1014" y="1543"/>
                    <a:pt x="1014" y="1530"/>
                  </a:cubicBezTo>
                  <a:cubicBezTo>
                    <a:pt x="1015" y="1518"/>
                    <a:pt x="1010" y="1506"/>
                    <a:pt x="1001" y="1497"/>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02462" tIns="51231" rIns="102462" bIns="51231"/>
            <a:lstStyle/>
            <a:p>
              <a:endParaRPr lang="zh-CN" altLang="en-US" sz="1200">
                <a:cs typeface="+mn-ea"/>
                <a:sym typeface="+mn-lt"/>
              </a:endParaRPr>
            </a:p>
          </p:txBody>
        </p:sp>
        <p:grpSp>
          <p:nvGrpSpPr>
            <p:cNvPr id="134" name="组合 27734"/>
            <p:cNvGrpSpPr>
              <a:grpSpLocks/>
            </p:cNvGrpSpPr>
            <p:nvPr/>
          </p:nvGrpSpPr>
          <p:grpSpPr bwMode="auto">
            <a:xfrm>
              <a:off x="4735948" y="3291167"/>
              <a:ext cx="388061" cy="305257"/>
              <a:chOff x="3070225" y="2152650"/>
              <a:chExt cx="711200" cy="390525"/>
            </a:xfrm>
          </p:grpSpPr>
          <p:sp>
            <p:nvSpPr>
              <p:cNvPr id="135" name="Freeform 54"/>
              <p:cNvSpPr>
                <a:spLocks noEditPoints="1"/>
              </p:cNvSpPr>
              <p:nvPr/>
            </p:nvSpPr>
            <p:spPr bwMode="auto">
              <a:xfrm>
                <a:off x="3070225" y="2152650"/>
                <a:ext cx="711200" cy="390525"/>
              </a:xfrm>
              <a:custGeom>
                <a:avLst/>
                <a:gdLst>
                  <a:gd name="T0" fmla="*/ 2147483647 w 1694"/>
                  <a:gd name="T1" fmla="*/ 2147483647 h 933"/>
                  <a:gd name="T2" fmla="*/ 2147483647 w 1694"/>
                  <a:gd name="T3" fmla="*/ 2147483647 h 933"/>
                  <a:gd name="T4" fmla="*/ 2147483647 w 1694"/>
                  <a:gd name="T5" fmla="*/ 2147483647 h 933"/>
                  <a:gd name="T6" fmla="*/ 2147483647 w 1694"/>
                  <a:gd name="T7" fmla="*/ 2147483647 h 933"/>
                  <a:gd name="T8" fmla="*/ 2147483647 w 1694"/>
                  <a:gd name="T9" fmla="*/ 2147483647 h 933"/>
                  <a:gd name="T10" fmla="*/ 2147483647 w 1694"/>
                  <a:gd name="T11" fmla="*/ 2147483647 h 933"/>
                  <a:gd name="T12" fmla="*/ 2147483647 w 1694"/>
                  <a:gd name="T13" fmla="*/ 2147483647 h 933"/>
                  <a:gd name="T14" fmla="*/ 2147483647 w 1694"/>
                  <a:gd name="T15" fmla="*/ 2147483647 h 933"/>
                  <a:gd name="T16" fmla="*/ 2147483647 w 1694"/>
                  <a:gd name="T17" fmla="*/ 2147483647 h 933"/>
                  <a:gd name="T18" fmla="*/ 2147483647 w 1694"/>
                  <a:gd name="T19" fmla="*/ 2147483647 h 933"/>
                  <a:gd name="T20" fmla="*/ 2147483647 w 1694"/>
                  <a:gd name="T21" fmla="*/ 2147483647 h 933"/>
                  <a:gd name="T22" fmla="*/ 2147483647 w 1694"/>
                  <a:gd name="T23" fmla="*/ 2147483647 h 933"/>
                  <a:gd name="T24" fmla="*/ 2147483647 w 1694"/>
                  <a:gd name="T25" fmla="*/ 2147483647 h 933"/>
                  <a:gd name="T26" fmla="*/ 2147483647 w 1694"/>
                  <a:gd name="T27" fmla="*/ 2147483647 h 933"/>
                  <a:gd name="T28" fmla="*/ 2147483647 w 1694"/>
                  <a:gd name="T29" fmla="*/ 2147483647 h 933"/>
                  <a:gd name="T30" fmla="*/ 2147483647 w 1694"/>
                  <a:gd name="T31" fmla="*/ 2147483647 h 933"/>
                  <a:gd name="T32" fmla="*/ 2147483647 w 1694"/>
                  <a:gd name="T33" fmla="*/ 2147483647 h 933"/>
                  <a:gd name="T34" fmla="*/ 2147483647 w 1694"/>
                  <a:gd name="T35" fmla="*/ 2147483647 h 933"/>
                  <a:gd name="T36" fmla="*/ 2147483647 w 1694"/>
                  <a:gd name="T37" fmla="*/ 2147483647 h 933"/>
                  <a:gd name="T38" fmla="*/ 2147483647 w 1694"/>
                  <a:gd name="T39" fmla="*/ 2147483647 h 933"/>
                  <a:gd name="T40" fmla="*/ 2147483647 w 1694"/>
                  <a:gd name="T41" fmla="*/ 2147483647 h 933"/>
                  <a:gd name="T42" fmla="*/ 2147483647 w 1694"/>
                  <a:gd name="T43" fmla="*/ 2147483647 h 933"/>
                  <a:gd name="T44" fmla="*/ 2147483647 w 1694"/>
                  <a:gd name="T45" fmla="*/ 2147483647 h 933"/>
                  <a:gd name="T46" fmla="*/ 2147483647 w 1694"/>
                  <a:gd name="T47" fmla="*/ 2147483647 h 933"/>
                  <a:gd name="T48" fmla="*/ 2147483647 w 1694"/>
                  <a:gd name="T49" fmla="*/ 2147483647 h 933"/>
                  <a:gd name="T50" fmla="*/ 2147483647 w 1694"/>
                  <a:gd name="T51" fmla="*/ 2147483647 h 933"/>
                  <a:gd name="T52" fmla="*/ 2147483647 w 1694"/>
                  <a:gd name="T53" fmla="*/ 2147483647 h 933"/>
                  <a:gd name="T54" fmla="*/ 2147483647 w 1694"/>
                  <a:gd name="T55" fmla="*/ 2147483647 h 933"/>
                  <a:gd name="T56" fmla="*/ 2147483647 w 1694"/>
                  <a:gd name="T57" fmla="*/ 2147483647 h 933"/>
                  <a:gd name="T58" fmla="*/ 2147483647 w 1694"/>
                  <a:gd name="T59" fmla="*/ 2147483647 h 933"/>
                  <a:gd name="T60" fmla="*/ 2147483647 w 1694"/>
                  <a:gd name="T61" fmla="*/ 2147483647 h 933"/>
                  <a:gd name="T62" fmla="*/ 2147483647 w 1694"/>
                  <a:gd name="T63" fmla="*/ 2147483647 h 933"/>
                  <a:gd name="T64" fmla="*/ 2147483647 w 1694"/>
                  <a:gd name="T65" fmla="*/ 2147483647 h 933"/>
                  <a:gd name="T66" fmla="*/ 2147483647 w 1694"/>
                  <a:gd name="T67" fmla="*/ 2147483647 h 933"/>
                  <a:gd name="T68" fmla="*/ 2147483647 w 1694"/>
                  <a:gd name="T69" fmla="*/ 2147483647 h 933"/>
                  <a:gd name="T70" fmla="*/ 2147483647 w 1694"/>
                  <a:gd name="T71" fmla="*/ 2147483647 h 933"/>
                  <a:gd name="T72" fmla="*/ 2147483647 w 1694"/>
                  <a:gd name="T73" fmla="*/ 2147483647 h 933"/>
                  <a:gd name="T74" fmla="*/ 2147483647 w 1694"/>
                  <a:gd name="T75" fmla="*/ 0 h 933"/>
                  <a:gd name="T76" fmla="*/ 2147483647 w 1694"/>
                  <a:gd name="T77" fmla="*/ 2147483647 h 933"/>
                  <a:gd name="T78" fmla="*/ 2147483647 w 1694"/>
                  <a:gd name="T79" fmla="*/ 2147483647 h 933"/>
                  <a:gd name="T80" fmla="*/ 2147483647 w 1694"/>
                  <a:gd name="T81" fmla="*/ 2147483647 h 933"/>
                  <a:gd name="T82" fmla="*/ 2147483647 w 1694"/>
                  <a:gd name="T83" fmla="*/ 2147483647 h 933"/>
                  <a:gd name="T84" fmla="*/ 0 w 1694"/>
                  <a:gd name="T85" fmla="*/ 2147483647 h 933"/>
                  <a:gd name="T86" fmla="*/ 2147483647 w 1694"/>
                  <a:gd name="T87" fmla="*/ 2147483647 h 933"/>
                  <a:gd name="T88" fmla="*/ 2147483647 w 1694"/>
                  <a:gd name="T89" fmla="*/ 2147483647 h 933"/>
                  <a:gd name="T90" fmla="*/ 2147483647 w 1694"/>
                  <a:gd name="T91" fmla="*/ 2147483647 h 933"/>
                  <a:gd name="T92" fmla="*/ 2147483647 w 1694"/>
                  <a:gd name="T93" fmla="*/ 2147483647 h 933"/>
                  <a:gd name="T94" fmla="*/ 2147483647 w 1694"/>
                  <a:gd name="T95" fmla="*/ 2147483647 h 933"/>
                  <a:gd name="T96" fmla="*/ 2147483647 w 1694"/>
                  <a:gd name="T97" fmla="*/ 2147483647 h 933"/>
                  <a:gd name="T98" fmla="*/ 2147483647 w 1694"/>
                  <a:gd name="T99" fmla="*/ 2147483647 h 933"/>
                  <a:gd name="T100" fmla="*/ 2147483647 w 1694"/>
                  <a:gd name="T101" fmla="*/ 2147483647 h 933"/>
                  <a:gd name="T102" fmla="*/ 2147483647 w 1694"/>
                  <a:gd name="T103" fmla="*/ 2147483647 h 933"/>
                  <a:gd name="T104" fmla="*/ 2147483647 w 1694"/>
                  <a:gd name="T105" fmla="*/ 2147483647 h 933"/>
                  <a:gd name="T106" fmla="*/ 2147483647 w 1694"/>
                  <a:gd name="T107" fmla="*/ 2147483647 h 933"/>
                  <a:gd name="T108" fmla="*/ 2147483647 w 1694"/>
                  <a:gd name="T109" fmla="*/ 2147483647 h 933"/>
                  <a:gd name="T110" fmla="*/ 2147483647 w 1694"/>
                  <a:gd name="T111" fmla="*/ 2147483647 h 9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94" h="933">
                    <a:moveTo>
                      <a:pt x="1496" y="653"/>
                    </a:moveTo>
                    <a:lnTo>
                      <a:pt x="1496" y="653"/>
                    </a:lnTo>
                    <a:lnTo>
                      <a:pt x="1487" y="653"/>
                    </a:lnTo>
                    <a:lnTo>
                      <a:pt x="1487" y="471"/>
                    </a:lnTo>
                    <a:cubicBezTo>
                      <a:pt x="1487" y="425"/>
                      <a:pt x="1449" y="387"/>
                      <a:pt x="1403" y="387"/>
                    </a:cubicBezTo>
                    <a:lnTo>
                      <a:pt x="1374" y="387"/>
                    </a:lnTo>
                    <a:lnTo>
                      <a:pt x="1374" y="269"/>
                    </a:lnTo>
                    <a:lnTo>
                      <a:pt x="1387" y="269"/>
                    </a:lnTo>
                    <a:cubicBezTo>
                      <a:pt x="1433" y="269"/>
                      <a:pt x="1471" y="231"/>
                      <a:pt x="1471" y="185"/>
                    </a:cubicBezTo>
                    <a:lnTo>
                      <a:pt x="1471" y="161"/>
                    </a:lnTo>
                    <a:lnTo>
                      <a:pt x="1491" y="161"/>
                    </a:lnTo>
                    <a:cubicBezTo>
                      <a:pt x="1492" y="161"/>
                      <a:pt x="1492" y="161"/>
                      <a:pt x="1494" y="161"/>
                    </a:cubicBezTo>
                    <a:lnTo>
                      <a:pt x="1496" y="161"/>
                    </a:lnTo>
                    <a:cubicBezTo>
                      <a:pt x="1583" y="161"/>
                      <a:pt x="1654" y="272"/>
                      <a:pt x="1654" y="407"/>
                    </a:cubicBezTo>
                    <a:cubicBezTo>
                      <a:pt x="1654" y="543"/>
                      <a:pt x="1583" y="653"/>
                      <a:pt x="1496" y="653"/>
                    </a:cubicBezTo>
                    <a:close/>
                    <a:moveTo>
                      <a:pt x="1447" y="693"/>
                    </a:moveTo>
                    <a:lnTo>
                      <a:pt x="1447" y="693"/>
                    </a:lnTo>
                    <a:cubicBezTo>
                      <a:pt x="1447" y="717"/>
                      <a:pt x="1427" y="737"/>
                      <a:pt x="1403" y="737"/>
                    </a:cubicBezTo>
                    <a:lnTo>
                      <a:pt x="1181" y="737"/>
                    </a:lnTo>
                    <a:cubicBezTo>
                      <a:pt x="1157" y="737"/>
                      <a:pt x="1138" y="717"/>
                      <a:pt x="1138" y="693"/>
                    </a:cubicBezTo>
                    <a:lnTo>
                      <a:pt x="1138" y="471"/>
                    </a:lnTo>
                    <a:cubicBezTo>
                      <a:pt x="1138" y="447"/>
                      <a:pt x="1157" y="427"/>
                      <a:pt x="1181" y="427"/>
                    </a:cubicBezTo>
                    <a:lnTo>
                      <a:pt x="1403" y="427"/>
                    </a:lnTo>
                    <a:cubicBezTo>
                      <a:pt x="1427" y="427"/>
                      <a:pt x="1447" y="447"/>
                      <a:pt x="1447" y="471"/>
                    </a:cubicBezTo>
                    <a:lnTo>
                      <a:pt x="1447" y="693"/>
                    </a:lnTo>
                    <a:close/>
                    <a:moveTo>
                      <a:pt x="525" y="611"/>
                    </a:moveTo>
                    <a:lnTo>
                      <a:pt x="525" y="611"/>
                    </a:lnTo>
                    <a:lnTo>
                      <a:pt x="525" y="203"/>
                    </a:lnTo>
                    <a:lnTo>
                      <a:pt x="525" y="108"/>
                    </a:lnTo>
                    <a:lnTo>
                      <a:pt x="583" y="108"/>
                    </a:lnTo>
                    <a:lnTo>
                      <a:pt x="583" y="706"/>
                    </a:lnTo>
                    <a:lnTo>
                      <a:pt x="525" y="706"/>
                    </a:lnTo>
                    <a:lnTo>
                      <a:pt x="525" y="611"/>
                    </a:lnTo>
                    <a:close/>
                    <a:moveTo>
                      <a:pt x="416" y="591"/>
                    </a:moveTo>
                    <a:lnTo>
                      <a:pt x="416" y="591"/>
                    </a:lnTo>
                    <a:lnTo>
                      <a:pt x="416" y="223"/>
                    </a:lnTo>
                    <a:lnTo>
                      <a:pt x="451" y="223"/>
                    </a:lnTo>
                    <a:lnTo>
                      <a:pt x="485" y="223"/>
                    </a:lnTo>
                    <a:lnTo>
                      <a:pt x="485" y="591"/>
                    </a:lnTo>
                    <a:lnTo>
                      <a:pt x="416" y="591"/>
                    </a:lnTo>
                    <a:close/>
                    <a:moveTo>
                      <a:pt x="376" y="763"/>
                    </a:moveTo>
                    <a:lnTo>
                      <a:pt x="376" y="763"/>
                    </a:lnTo>
                    <a:lnTo>
                      <a:pt x="223" y="763"/>
                    </a:lnTo>
                    <a:lnTo>
                      <a:pt x="223" y="223"/>
                    </a:lnTo>
                    <a:lnTo>
                      <a:pt x="376" y="223"/>
                    </a:lnTo>
                    <a:lnTo>
                      <a:pt x="376" y="611"/>
                    </a:lnTo>
                    <a:lnTo>
                      <a:pt x="376" y="763"/>
                    </a:lnTo>
                    <a:close/>
                    <a:moveTo>
                      <a:pt x="40" y="348"/>
                    </a:moveTo>
                    <a:lnTo>
                      <a:pt x="40" y="348"/>
                    </a:lnTo>
                    <a:lnTo>
                      <a:pt x="183" y="348"/>
                    </a:lnTo>
                    <a:lnTo>
                      <a:pt x="183" y="527"/>
                    </a:lnTo>
                    <a:lnTo>
                      <a:pt x="40" y="527"/>
                    </a:lnTo>
                    <a:lnTo>
                      <a:pt x="40" y="348"/>
                    </a:lnTo>
                    <a:close/>
                    <a:moveTo>
                      <a:pt x="168" y="71"/>
                    </a:moveTo>
                    <a:lnTo>
                      <a:pt x="168" y="71"/>
                    </a:lnTo>
                    <a:lnTo>
                      <a:pt x="431" y="71"/>
                    </a:lnTo>
                    <a:lnTo>
                      <a:pt x="431" y="183"/>
                    </a:lnTo>
                    <a:lnTo>
                      <a:pt x="396" y="183"/>
                    </a:lnTo>
                    <a:lnTo>
                      <a:pt x="203" y="183"/>
                    </a:lnTo>
                    <a:lnTo>
                      <a:pt x="168" y="183"/>
                    </a:lnTo>
                    <a:lnTo>
                      <a:pt x="168" y="71"/>
                    </a:lnTo>
                    <a:close/>
                    <a:moveTo>
                      <a:pt x="1181" y="387"/>
                    </a:moveTo>
                    <a:lnTo>
                      <a:pt x="1181" y="387"/>
                    </a:lnTo>
                    <a:lnTo>
                      <a:pt x="1181" y="386"/>
                    </a:lnTo>
                    <a:lnTo>
                      <a:pt x="678" y="386"/>
                    </a:lnTo>
                    <a:lnTo>
                      <a:pt x="678" y="426"/>
                    </a:lnTo>
                    <a:lnTo>
                      <a:pt x="1111" y="426"/>
                    </a:lnTo>
                    <a:cubicBezTo>
                      <a:pt x="1103" y="437"/>
                      <a:pt x="1099" y="451"/>
                      <a:pt x="1098" y="465"/>
                    </a:cubicBezTo>
                    <a:lnTo>
                      <a:pt x="678" y="465"/>
                    </a:lnTo>
                    <a:lnTo>
                      <a:pt x="678" y="505"/>
                    </a:lnTo>
                    <a:lnTo>
                      <a:pt x="1098" y="505"/>
                    </a:lnTo>
                    <a:lnTo>
                      <a:pt x="1098" y="543"/>
                    </a:lnTo>
                    <a:lnTo>
                      <a:pt x="678" y="543"/>
                    </a:lnTo>
                    <a:lnTo>
                      <a:pt x="678" y="583"/>
                    </a:lnTo>
                    <a:lnTo>
                      <a:pt x="1098" y="583"/>
                    </a:lnTo>
                    <a:lnTo>
                      <a:pt x="1098" y="621"/>
                    </a:lnTo>
                    <a:lnTo>
                      <a:pt x="678" y="621"/>
                    </a:lnTo>
                    <a:lnTo>
                      <a:pt x="678" y="661"/>
                    </a:lnTo>
                    <a:lnTo>
                      <a:pt x="1098" y="661"/>
                    </a:lnTo>
                    <a:lnTo>
                      <a:pt x="1098" y="693"/>
                    </a:lnTo>
                    <a:cubicBezTo>
                      <a:pt x="1098" y="698"/>
                      <a:pt x="1098" y="702"/>
                      <a:pt x="1099" y="706"/>
                    </a:cubicBezTo>
                    <a:lnTo>
                      <a:pt x="610" y="706"/>
                    </a:lnTo>
                    <a:lnTo>
                      <a:pt x="610" y="108"/>
                    </a:lnTo>
                    <a:lnTo>
                      <a:pt x="910" y="108"/>
                    </a:lnTo>
                    <a:lnTo>
                      <a:pt x="910" y="151"/>
                    </a:lnTo>
                    <a:lnTo>
                      <a:pt x="678" y="151"/>
                    </a:lnTo>
                    <a:lnTo>
                      <a:pt x="678" y="191"/>
                    </a:lnTo>
                    <a:lnTo>
                      <a:pt x="910" y="191"/>
                    </a:lnTo>
                    <a:cubicBezTo>
                      <a:pt x="911" y="205"/>
                      <a:pt x="916" y="218"/>
                      <a:pt x="923" y="230"/>
                    </a:cubicBezTo>
                    <a:lnTo>
                      <a:pt x="678" y="230"/>
                    </a:lnTo>
                    <a:lnTo>
                      <a:pt x="678" y="270"/>
                    </a:lnTo>
                    <a:lnTo>
                      <a:pt x="988" y="270"/>
                    </a:lnTo>
                    <a:lnTo>
                      <a:pt x="988" y="269"/>
                    </a:lnTo>
                    <a:cubicBezTo>
                      <a:pt x="990" y="269"/>
                      <a:pt x="992" y="269"/>
                      <a:pt x="993" y="269"/>
                    </a:cubicBezTo>
                    <a:lnTo>
                      <a:pt x="1334" y="269"/>
                    </a:lnTo>
                    <a:lnTo>
                      <a:pt x="1334" y="387"/>
                    </a:lnTo>
                    <a:lnTo>
                      <a:pt x="1181" y="387"/>
                    </a:lnTo>
                    <a:close/>
                    <a:moveTo>
                      <a:pt x="950" y="84"/>
                    </a:moveTo>
                    <a:lnTo>
                      <a:pt x="950" y="84"/>
                    </a:lnTo>
                    <a:cubicBezTo>
                      <a:pt x="950" y="60"/>
                      <a:pt x="969" y="40"/>
                      <a:pt x="993" y="40"/>
                    </a:cubicBezTo>
                    <a:lnTo>
                      <a:pt x="1387" y="40"/>
                    </a:lnTo>
                    <a:cubicBezTo>
                      <a:pt x="1411" y="40"/>
                      <a:pt x="1431" y="60"/>
                      <a:pt x="1431" y="84"/>
                    </a:cubicBezTo>
                    <a:lnTo>
                      <a:pt x="1431" y="185"/>
                    </a:lnTo>
                    <a:cubicBezTo>
                      <a:pt x="1431" y="209"/>
                      <a:pt x="1411" y="229"/>
                      <a:pt x="1387" y="229"/>
                    </a:cubicBezTo>
                    <a:lnTo>
                      <a:pt x="993" y="229"/>
                    </a:lnTo>
                    <a:cubicBezTo>
                      <a:pt x="969" y="229"/>
                      <a:pt x="950" y="209"/>
                      <a:pt x="950" y="185"/>
                    </a:cubicBezTo>
                    <a:lnTo>
                      <a:pt x="950" y="84"/>
                    </a:lnTo>
                    <a:close/>
                    <a:moveTo>
                      <a:pt x="1496" y="121"/>
                    </a:moveTo>
                    <a:lnTo>
                      <a:pt x="1496" y="121"/>
                    </a:lnTo>
                    <a:lnTo>
                      <a:pt x="1471" y="121"/>
                    </a:lnTo>
                    <a:lnTo>
                      <a:pt x="1471" y="84"/>
                    </a:lnTo>
                    <a:cubicBezTo>
                      <a:pt x="1471" y="37"/>
                      <a:pt x="1433" y="0"/>
                      <a:pt x="1387" y="0"/>
                    </a:cubicBezTo>
                    <a:lnTo>
                      <a:pt x="993" y="0"/>
                    </a:lnTo>
                    <a:cubicBezTo>
                      <a:pt x="953" y="0"/>
                      <a:pt x="919" y="29"/>
                      <a:pt x="911" y="68"/>
                    </a:cubicBezTo>
                    <a:lnTo>
                      <a:pt x="505" y="68"/>
                    </a:lnTo>
                    <a:cubicBezTo>
                      <a:pt x="494" y="68"/>
                      <a:pt x="485" y="77"/>
                      <a:pt x="485" y="88"/>
                    </a:cubicBezTo>
                    <a:lnTo>
                      <a:pt x="485" y="183"/>
                    </a:lnTo>
                    <a:lnTo>
                      <a:pt x="471" y="183"/>
                    </a:lnTo>
                    <a:lnTo>
                      <a:pt x="471" y="51"/>
                    </a:lnTo>
                    <a:cubicBezTo>
                      <a:pt x="471" y="40"/>
                      <a:pt x="462" y="31"/>
                      <a:pt x="451" y="31"/>
                    </a:cubicBezTo>
                    <a:lnTo>
                      <a:pt x="148" y="31"/>
                    </a:lnTo>
                    <a:cubicBezTo>
                      <a:pt x="137" y="31"/>
                      <a:pt x="128" y="40"/>
                      <a:pt x="128" y="51"/>
                    </a:cubicBezTo>
                    <a:lnTo>
                      <a:pt x="128" y="203"/>
                    </a:lnTo>
                    <a:cubicBezTo>
                      <a:pt x="128" y="214"/>
                      <a:pt x="137" y="223"/>
                      <a:pt x="148" y="223"/>
                    </a:cubicBezTo>
                    <a:lnTo>
                      <a:pt x="183" y="223"/>
                    </a:lnTo>
                    <a:lnTo>
                      <a:pt x="183" y="308"/>
                    </a:lnTo>
                    <a:lnTo>
                      <a:pt x="20" y="308"/>
                    </a:lnTo>
                    <a:cubicBezTo>
                      <a:pt x="9" y="308"/>
                      <a:pt x="0" y="317"/>
                      <a:pt x="0" y="328"/>
                    </a:cubicBezTo>
                    <a:lnTo>
                      <a:pt x="0" y="547"/>
                    </a:lnTo>
                    <a:cubicBezTo>
                      <a:pt x="0" y="558"/>
                      <a:pt x="9" y="567"/>
                      <a:pt x="20" y="567"/>
                    </a:cubicBezTo>
                    <a:lnTo>
                      <a:pt x="183" y="567"/>
                    </a:lnTo>
                    <a:lnTo>
                      <a:pt x="183" y="783"/>
                    </a:lnTo>
                    <a:cubicBezTo>
                      <a:pt x="183" y="794"/>
                      <a:pt x="192" y="803"/>
                      <a:pt x="203" y="803"/>
                    </a:cubicBezTo>
                    <a:lnTo>
                      <a:pt x="396" y="803"/>
                    </a:lnTo>
                    <a:cubicBezTo>
                      <a:pt x="407" y="803"/>
                      <a:pt x="416" y="794"/>
                      <a:pt x="416" y="783"/>
                    </a:cubicBezTo>
                    <a:lnTo>
                      <a:pt x="416" y="631"/>
                    </a:lnTo>
                    <a:lnTo>
                      <a:pt x="485" y="631"/>
                    </a:lnTo>
                    <a:lnTo>
                      <a:pt x="485" y="726"/>
                    </a:lnTo>
                    <a:cubicBezTo>
                      <a:pt x="485" y="737"/>
                      <a:pt x="494" y="746"/>
                      <a:pt x="505" y="746"/>
                    </a:cubicBezTo>
                    <a:lnTo>
                      <a:pt x="620" y="746"/>
                    </a:lnTo>
                    <a:lnTo>
                      <a:pt x="620" y="880"/>
                    </a:lnTo>
                    <a:cubicBezTo>
                      <a:pt x="620" y="891"/>
                      <a:pt x="629" y="900"/>
                      <a:pt x="640" y="900"/>
                    </a:cubicBezTo>
                    <a:lnTo>
                      <a:pt x="778" y="900"/>
                    </a:lnTo>
                    <a:cubicBezTo>
                      <a:pt x="786" y="919"/>
                      <a:pt x="805" y="933"/>
                      <a:pt x="827" y="933"/>
                    </a:cubicBezTo>
                    <a:cubicBezTo>
                      <a:pt x="857" y="933"/>
                      <a:pt x="880" y="909"/>
                      <a:pt x="880" y="880"/>
                    </a:cubicBezTo>
                    <a:cubicBezTo>
                      <a:pt x="880" y="850"/>
                      <a:pt x="857" y="827"/>
                      <a:pt x="827" y="827"/>
                    </a:cubicBezTo>
                    <a:cubicBezTo>
                      <a:pt x="805" y="827"/>
                      <a:pt x="786" y="840"/>
                      <a:pt x="778" y="860"/>
                    </a:cubicBezTo>
                    <a:lnTo>
                      <a:pt x="660" y="860"/>
                    </a:lnTo>
                    <a:lnTo>
                      <a:pt x="660" y="748"/>
                    </a:lnTo>
                    <a:lnTo>
                      <a:pt x="1118" y="748"/>
                    </a:lnTo>
                    <a:cubicBezTo>
                      <a:pt x="1118" y="748"/>
                      <a:pt x="1118" y="748"/>
                      <a:pt x="1118" y="748"/>
                    </a:cubicBezTo>
                    <a:cubicBezTo>
                      <a:pt x="1134" y="765"/>
                      <a:pt x="1156" y="777"/>
                      <a:pt x="1181" y="777"/>
                    </a:cubicBezTo>
                    <a:lnTo>
                      <a:pt x="1334" y="777"/>
                    </a:lnTo>
                    <a:lnTo>
                      <a:pt x="1334" y="860"/>
                    </a:lnTo>
                    <a:lnTo>
                      <a:pt x="1038" y="860"/>
                    </a:lnTo>
                    <a:cubicBezTo>
                      <a:pt x="1031" y="840"/>
                      <a:pt x="1011" y="827"/>
                      <a:pt x="989" y="827"/>
                    </a:cubicBezTo>
                    <a:cubicBezTo>
                      <a:pt x="960" y="827"/>
                      <a:pt x="936" y="850"/>
                      <a:pt x="936" y="880"/>
                    </a:cubicBezTo>
                    <a:cubicBezTo>
                      <a:pt x="936" y="909"/>
                      <a:pt x="960" y="933"/>
                      <a:pt x="989" y="933"/>
                    </a:cubicBezTo>
                    <a:cubicBezTo>
                      <a:pt x="1011" y="933"/>
                      <a:pt x="1030" y="919"/>
                      <a:pt x="1038" y="900"/>
                    </a:cubicBezTo>
                    <a:lnTo>
                      <a:pt x="1354" y="900"/>
                    </a:lnTo>
                    <a:cubicBezTo>
                      <a:pt x="1365" y="900"/>
                      <a:pt x="1374" y="891"/>
                      <a:pt x="1374" y="880"/>
                    </a:cubicBezTo>
                    <a:lnTo>
                      <a:pt x="1374" y="777"/>
                    </a:lnTo>
                    <a:lnTo>
                      <a:pt x="1403" y="777"/>
                    </a:lnTo>
                    <a:cubicBezTo>
                      <a:pt x="1449" y="777"/>
                      <a:pt x="1487" y="739"/>
                      <a:pt x="1487" y="693"/>
                    </a:cubicBezTo>
                    <a:lnTo>
                      <a:pt x="1491" y="693"/>
                    </a:lnTo>
                    <a:cubicBezTo>
                      <a:pt x="1492" y="693"/>
                      <a:pt x="1493" y="693"/>
                      <a:pt x="1494" y="693"/>
                    </a:cubicBezTo>
                    <a:lnTo>
                      <a:pt x="1496" y="693"/>
                    </a:lnTo>
                    <a:cubicBezTo>
                      <a:pt x="1605" y="693"/>
                      <a:pt x="1694" y="565"/>
                      <a:pt x="1694" y="407"/>
                    </a:cubicBezTo>
                    <a:cubicBezTo>
                      <a:pt x="1694" y="250"/>
                      <a:pt x="1605" y="121"/>
                      <a:pt x="1496" y="121"/>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36" name="Freeform 55"/>
              <p:cNvSpPr>
                <a:spLocks/>
              </p:cNvSpPr>
              <p:nvPr/>
            </p:nvSpPr>
            <p:spPr bwMode="auto">
              <a:xfrm>
                <a:off x="3354388" y="2281238"/>
                <a:ext cx="238125" cy="17463"/>
              </a:xfrm>
              <a:custGeom>
                <a:avLst/>
                <a:gdLst>
                  <a:gd name="T0" fmla="*/ 0 w 567"/>
                  <a:gd name="T1" fmla="*/ 2147483647 h 40"/>
                  <a:gd name="T2" fmla="*/ 0 w 567"/>
                  <a:gd name="T3" fmla="*/ 2147483647 h 40"/>
                  <a:gd name="T4" fmla="*/ 2147483647 w 567"/>
                  <a:gd name="T5" fmla="*/ 2147483647 h 40"/>
                  <a:gd name="T6" fmla="*/ 2147483647 w 567"/>
                  <a:gd name="T7" fmla="*/ 0 h 40"/>
                  <a:gd name="T8" fmla="*/ 0 w 567"/>
                  <a:gd name="T9" fmla="*/ 0 h 40"/>
                  <a:gd name="T10" fmla="*/ 0 w 567"/>
                  <a:gd name="T11" fmla="*/ 2147483647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7" h="40">
                    <a:moveTo>
                      <a:pt x="0" y="40"/>
                    </a:moveTo>
                    <a:lnTo>
                      <a:pt x="0" y="40"/>
                    </a:lnTo>
                    <a:lnTo>
                      <a:pt x="567" y="40"/>
                    </a:lnTo>
                    <a:lnTo>
                      <a:pt x="567" y="0"/>
                    </a:lnTo>
                    <a:lnTo>
                      <a:pt x="0" y="0"/>
                    </a:lnTo>
                    <a:lnTo>
                      <a:pt x="0" y="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sp>
          <p:nvSpPr>
            <p:cNvPr id="139" name="文本框 138"/>
            <p:cNvSpPr txBox="1"/>
            <p:nvPr/>
          </p:nvSpPr>
          <p:spPr>
            <a:xfrm>
              <a:off x="5126782" y="3244803"/>
              <a:ext cx="1183158" cy="400110"/>
            </a:xfrm>
            <a:prstGeom prst="rect">
              <a:avLst/>
            </a:prstGeom>
            <a:noFill/>
          </p:spPr>
          <p:txBody>
            <a:bodyPr wrap="square" rtlCol="0">
              <a:spAutoFit/>
            </a:bodyPr>
            <a:lstStyle/>
            <a:p>
              <a:r>
                <a:rPr lang="en-US" sz="1000" dirty="0">
                  <a:cs typeface="+mn-ea"/>
                  <a:sym typeface="+mn-lt"/>
                </a:rPr>
                <a:t>Chilled water supply</a:t>
              </a:r>
            </a:p>
          </p:txBody>
        </p:sp>
        <p:sp>
          <p:nvSpPr>
            <p:cNvPr id="140" name="文本框 139"/>
            <p:cNvSpPr txBox="1"/>
            <p:nvPr/>
          </p:nvSpPr>
          <p:spPr>
            <a:xfrm>
              <a:off x="879278" y="3286019"/>
              <a:ext cx="1238892" cy="400110"/>
            </a:xfrm>
            <a:prstGeom prst="rect">
              <a:avLst/>
            </a:prstGeom>
            <a:noFill/>
          </p:spPr>
          <p:txBody>
            <a:bodyPr wrap="square" rtlCol="0">
              <a:spAutoFit/>
            </a:bodyPr>
            <a:lstStyle/>
            <a:p>
              <a:r>
                <a:rPr lang="en-US" sz="1000" dirty="0">
                  <a:cs typeface="+mn-ea"/>
                  <a:sym typeface="+mn-lt"/>
                </a:rPr>
                <a:t>Chilled water return</a:t>
              </a:r>
            </a:p>
          </p:txBody>
        </p:sp>
      </p:grpSp>
      <p:pic>
        <p:nvPicPr>
          <p:cNvPr id="142" name="图片 141" descr="LCU-CDU.PNG"/>
          <p:cNvPicPr>
            <a:picLocks noChangeAspect="1"/>
          </p:cNvPicPr>
          <p:nvPr/>
        </p:nvPicPr>
        <p:blipFill>
          <a:blip r:embed="rId3" cstate="print">
            <a:clrChange>
              <a:clrFrom>
                <a:srgbClr val="FFFFFF"/>
              </a:clrFrom>
              <a:clrTo>
                <a:srgbClr val="FFFFFF">
                  <a:alpha val="0"/>
                </a:srgbClr>
              </a:clrTo>
            </a:clrChange>
          </a:blip>
          <a:stretch>
            <a:fillRect/>
          </a:stretch>
        </p:blipFill>
        <p:spPr>
          <a:xfrm>
            <a:off x="6825447" y="1567057"/>
            <a:ext cx="3652899" cy="2613325"/>
          </a:xfrm>
          <a:prstGeom prst="rect">
            <a:avLst/>
          </a:prstGeom>
          <a:ln>
            <a:headEnd type="none" w="med" len="med"/>
            <a:tailEnd type="none" w="med" len="med"/>
          </a:ln>
        </p:spPr>
      </p:pic>
      <p:sp>
        <p:nvSpPr>
          <p:cNvPr id="143" name="文本框 142"/>
          <p:cNvSpPr txBox="1"/>
          <p:nvPr/>
        </p:nvSpPr>
        <p:spPr>
          <a:xfrm>
            <a:off x="6042631" y="1352872"/>
            <a:ext cx="1691975" cy="338554"/>
          </a:xfrm>
          <a:prstGeom prst="rect">
            <a:avLst/>
          </a:prstGeom>
          <a:noFill/>
        </p:spPr>
        <p:txBody>
          <a:bodyPr wrap="square" rtlCol="0">
            <a:spAutoFit/>
          </a:bodyPr>
          <a:lstStyle/>
          <a:p>
            <a:r>
              <a:rPr lang="en-US" sz="1600" dirty="0">
                <a:cs typeface="+mn-ea"/>
                <a:sym typeface="+mn-lt"/>
              </a:rPr>
              <a:t>Indoor unit</a:t>
            </a:r>
          </a:p>
        </p:txBody>
      </p:sp>
      <p:sp>
        <p:nvSpPr>
          <p:cNvPr id="144" name="文本框 143"/>
          <p:cNvSpPr txBox="1"/>
          <p:nvPr/>
        </p:nvSpPr>
        <p:spPr>
          <a:xfrm>
            <a:off x="10615078" y="2632956"/>
            <a:ext cx="1253791" cy="830997"/>
          </a:xfrm>
          <a:prstGeom prst="rect">
            <a:avLst/>
          </a:prstGeom>
          <a:noFill/>
        </p:spPr>
        <p:txBody>
          <a:bodyPr wrap="square" rtlCol="0">
            <a:spAutoFit/>
          </a:bodyPr>
          <a:lstStyle/>
          <a:p>
            <a:r>
              <a:rPr lang="en-US" sz="1600" dirty="0">
                <a:cs typeface="+mn-ea"/>
                <a:sym typeface="+mn-lt"/>
              </a:rPr>
              <a:t>Liquid distribution unit (LDU)</a:t>
            </a:r>
          </a:p>
        </p:txBody>
      </p:sp>
      <p:cxnSp>
        <p:nvCxnSpPr>
          <p:cNvPr id="146" name="直接连接符 145"/>
          <p:cNvCxnSpPr>
            <a:stCxn id="143" idx="2"/>
          </p:cNvCxnSpPr>
          <p:nvPr/>
        </p:nvCxnSpPr>
        <p:spPr>
          <a:xfrm>
            <a:off x="6888619" y="1691426"/>
            <a:ext cx="58289" cy="72358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endCxn id="144" idx="1"/>
          </p:cNvCxnSpPr>
          <p:nvPr/>
        </p:nvCxnSpPr>
        <p:spPr>
          <a:xfrm>
            <a:off x="10262261" y="2825337"/>
            <a:ext cx="352817" cy="22311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9126717" y="1567057"/>
            <a:ext cx="1135544" cy="16287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53" name="文本框 152"/>
          <p:cNvSpPr txBox="1"/>
          <p:nvPr/>
        </p:nvSpPr>
        <p:spPr>
          <a:xfrm>
            <a:off x="10229839" y="1369026"/>
            <a:ext cx="1639031" cy="338554"/>
          </a:xfrm>
          <a:prstGeom prst="rect">
            <a:avLst/>
          </a:prstGeom>
          <a:noFill/>
        </p:spPr>
        <p:txBody>
          <a:bodyPr wrap="square" rtlCol="0">
            <a:spAutoFit/>
          </a:bodyPr>
          <a:lstStyle/>
          <a:p>
            <a:r>
              <a:rPr lang="en-US" sz="1600" dirty="0">
                <a:cs typeface="+mn-ea"/>
                <a:sym typeface="+mn-lt"/>
              </a:rPr>
              <a:t>Outdoor unit</a:t>
            </a:r>
          </a:p>
        </p:txBody>
      </p:sp>
    </p:spTree>
    <p:extLst>
      <p:ext uri="{BB962C8B-B14F-4D97-AF65-F5344CB8AC3E}">
        <p14:creationId xmlns:p14="http://schemas.microsoft.com/office/powerpoint/2010/main" val="3562014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latin typeface="+mn-lt"/>
                <a:ea typeface="+mn-ea"/>
                <a:cs typeface="+mn-ea"/>
                <a:sym typeface="+mn-lt"/>
              </a:rPr>
              <a:t>Basic Principles </a:t>
            </a:r>
            <a:r>
              <a:rPr lang="en-US" altLang="zh-CN" dirty="0" smtClean="0">
                <a:latin typeface="+mn-lt"/>
                <a:ea typeface="+mn-ea"/>
                <a:cs typeface="+mn-ea"/>
                <a:sym typeface="+mn-lt"/>
              </a:rPr>
              <a:t>(2)</a:t>
            </a:r>
          </a:p>
        </p:txBody>
      </p:sp>
      <p:sp>
        <p:nvSpPr>
          <p:cNvPr id="46" name="文本占位符 45"/>
          <p:cNvSpPr>
            <a:spLocks noGrp="1"/>
          </p:cNvSpPr>
          <p:nvPr>
            <p:ph type="body" sz="quarter" idx="10"/>
          </p:nvPr>
        </p:nvSpPr>
        <p:spPr>
          <a:xfrm>
            <a:off x="455612" y="1052514"/>
            <a:ext cx="5505801" cy="4875042"/>
          </a:xfrm>
        </p:spPr>
        <p:txBody>
          <a:bodyPr/>
          <a:lstStyle/>
          <a:p>
            <a:pPr>
              <a:lnSpc>
                <a:spcPct val="110000"/>
              </a:lnSpc>
              <a:spcBef>
                <a:spcPts val="600"/>
              </a:spcBef>
            </a:pPr>
            <a:r>
              <a:rPr lang="en-US" altLang="zh-CN" sz="2000" dirty="0">
                <a:latin typeface="+mn-lt"/>
                <a:ea typeface="+mn-ea"/>
                <a:cs typeface="+mn-ea"/>
                <a:sym typeface="+mn-lt"/>
              </a:rPr>
              <a:t>Air-cooled chilled </a:t>
            </a:r>
            <a:r>
              <a:rPr lang="en-US" altLang="zh-CN" sz="2000" dirty="0" smtClean="0">
                <a:latin typeface="+mn-lt"/>
                <a:ea typeface="+mn-ea"/>
                <a:cs typeface="+mn-ea"/>
                <a:sym typeface="+mn-lt"/>
              </a:rPr>
              <a:t>water</a:t>
            </a:r>
          </a:p>
          <a:p>
            <a:pPr lvl="1">
              <a:lnSpc>
                <a:spcPct val="110000"/>
              </a:lnSpc>
              <a:spcBef>
                <a:spcPts val="600"/>
              </a:spcBef>
            </a:pPr>
            <a:r>
              <a:rPr lang="en-US" altLang="zh-CN" sz="1800" dirty="0">
                <a:latin typeface="+mn-lt"/>
                <a:ea typeface="+mn-ea"/>
                <a:cs typeface="+mn-ea"/>
                <a:sym typeface="+mn-lt"/>
              </a:rPr>
              <a:t>Device refrigerant: chilled water</a:t>
            </a:r>
          </a:p>
          <a:p>
            <a:pPr lvl="1">
              <a:lnSpc>
                <a:spcPct val="110000"/>
              </a:lnSpc>
              <a:spcBef>
                <a:spcPts val="600"/>
              </a:spcBef>
            </a:pPr>
            <a:r>
              <a:rPr lang="en-US" altLang="zh-CN" sz="1800" dirty="0">
                <a:latin typeface="+mn-lt"/>
                <a:ea typeface="+mn-ea"/>
                <a:cs typeface="+mn-ea"/>
                <a:sym typeface="+mn-lt"/>
              </a:rPr>
              <a:t>Application scenarios: large and medium data centers</a:t>
            </a:r>
          </a:p>
          <a:p>
            <a:pPr lvl="1">
              <a:lnSpc>
                <a:spcPct val="110000"/>
              </a:lnSpc>
              <a:spcBef>
                <a:spcPts val="600"/>
              </a:spcBef>
            </a:pPr>
            <a:r>
              <a:rPr lang="en-US" altLang="zh-CN" sz="1800" dirty="0">
                <a:latin typeface="+mn-lt"/>
                <a:ea typeface="+mn-ea"/>
                <a:cs typeface="+mn-ea"/>
                <a:sym typeface="+mn-lt"/>
              </a:rPr>
              <a:t>Characteristics:</a:t>
            </a:r>
          </a:p>
          <a:p>
            <a:pPr lvl="2">
              <a:lnSpc>
                <a:spcPct val="110000"/>
              </a:lnSpc>
              <a:spcBef>
                <a:spcPts val="600"/>
              </a:spcBef>
            </a:pPr>
            <a:r>
              <a:rPr lang="en-US" altLang="zh-CN" sz="1600" dirty="0">
                <a:latin typeface="+mn-lt"/>
                <a:ea typeface="+mn-ea"/>
                <a:cs typeface="+mn-ea"/>
                <a:sym typeface="+mn-lt"/>
              </a:rPr>
              <a:t>Not requiring a cooling tower, easy to install, easy to move, and suitable for occasions where water is scarce and where a water tower is absent;</a:t>
            </a:r>
          </a:p>
          <a:p>
            <a:pPr lvl="2">
              <a:lnSpc>
                <a:spcPct val="110000"/>
              </a:lnSpc>
              <a:spcBef>
                <a:spcPts val="600"/>
              </a:spcBef>
            </a:pPr>
            <a:r>
              <a:rPr lang="en-US" altLang="zh-CN" sz="1600" dirty="0">
                <a:latin typeface="+mn-lt"/>
                <a:ea typeface="+mn-ea"/>
                <a:cs typeface="+mn-ea"/>
                <a:sym typeface="+mn-lt"/>
              </a:rPr>
              <a:t>Low-noise fan motor, excellent cooling and condensation effects, and stable throttling body;</a:t>
            </a:r>
          </a:p>
          <a:p>
            <a:pPr lvl="2">
              <a:lnSpc>
                <a:spcPct val="110000"/>
              </a:lnSpc>
              <a:spcBef>
                <a:spcPts val="600"/>
              </a:spcBef>
            </a:pPr>
            <a:r>
              <a:rPr lang="en-US" altLang="zh-CN" sz="1600" dirty="0">
                <a:latin typeface="+mn-lt"/>
                <a:ea typeface="+mn-ea"/>
                <a:cs typeface="+mn-ea"/>
                <a:sym typeface="+mn-lt"/>
              </a:rPr>
              <a:t>High EER value, low noise, and stable operation.</a:t>
            </a:r>
          </a:p>
          <a:p>
            <a:pPr lvl="1">
              <a:lnSpc>
                <a:spcPct val="110000"/>
              </a:lnSpc>
              <a:spcBef>
                <a:spcPts val="600"/>
              </a:spcBef>
            </a:pPr>
            <a:endParaRPr lang="en-US" altLang="zh-CN" sz="1800" dirty="0" smtClean="0">
              <a:latin typeface="+mn-lt"/>
              <a:ea typeface="+mn-ea"/>
              <a:cs typeface="+mn-ea"/>
              <a:sym typeface="+mn-lt"/>
            </a:endParaRPr>
          </a:p>
        </p:txBody>
      </p:sp>
      <p:grpSp>
        <p:nvGrpSpPr>
          <p:cNvPr id="3" name="组合 2"/>
          <p:cNvGrpSpPr/>
          <p:nvPr/>
        </p:nvGrpSpPr>
        <p:grpSpPr>
          <a:xfrm>
            <a:off x="6156711" y="1751340"/>
            <a:ext cx="5112580" cy="3274577"/>
            <a:chOff x="5195889" y="1918619"/>
            <a:chExt cx="5112580" cy="3274577"/>
          </a:xfrm>
        </p:grpSpPr>
        <p:pic>
          <p:nvPicPr>
            <p:cNvPr id="10" name="图片 12"/>
            <p:cNvPicPr>
              <a:picLocks noChangeAspect="1"/>
            </p:cNvPicPr>
            <p:nvPr/>
          </p:nvPicPr>
          <p:blipFill>
            <a:blip r:embed="rId3" cstate="print"/>
            <a:srcRect/>
            <a:stretch>
              <a:fillRect/>
            </a:stretch>
          </p:blipFill>
          <p:spPr bwMode="auto">
            <a:xfrm>
              <a:off x="5195889" y="2061059"/>
              <a:ext cx="4968875" cy="3000375"/>
            </a:xfrm>
            <a:prstGeom prst="rect">
              <a:avLst/>
            </a:prstGeom>
            <a:noFill/>
            <a:ln w="9525">
              <a:noFill/>
              <a:miter lim="800000"/>
              <a:headEnd/>
              <a:tailEnd/>
            </a:ln>
          </p:spPr>
        </p:pic>
        <p:sp>
          <p:nvSpPr>
            <p:cNvPr id="11" name="矩形 13"/>
            <p:cNvSpPr>
              <a:spLocks noChangeArrowheads="1"/>
            </p:cNvSpPr>
            <p:nvPr/>
          </p:nvSpPr>
          <p:spPr bwMode="auto">
            <a:xfrm>
              <a:off x="5267326" y="3215171"/>
              <a:ext cx="1044575" cy="442912"/>
            </a:xfrm>
            <a:prstGeom prst="rect">
              <a:avLst/>
            </a:prstGeom>
            <a:noFill/>
            <a:ln w="9525">
              <a:noFill/>
              <a:miter lim="800000"/>
              <a:headEnd/>
              <a:tailEnd/>
            </a:ln>
          </p:spPr>
          <p:txBody>
            <a:bodyPr lIns="18000" rIns="18000"/>
            <a:lstStyle/>
            <a:p>
              <a:pPr algn="ctr" eaLnBrk="0" fontAlgn="t" hangingPunct="0">
                <a:buSzPct val="100000"/>
              </a:pPr>
              <a:r>
                <a:rPr lang="en-US" altLang="zh-CN" sz="1200" dirty="0">
                  <a:solidFill>
                    <a:srgbClr val="000000"/>
                  </a:solidFill>
                  <a:cs typeface="+mn-ea"/>
                  <a:sym typeface="+mn-lt"/>
                </a:rPr>
                <a:t>Returned chilled </a:t>
              </a:r>
              <a:r>
                <a:rPr lang="en-US" altLang="zh-CN" sz="1200" dirty="0" smtClean="0">
                  <a:solidFill>
                    <a:srgbClr val="000000"/>
                  </a:solidFill>
                  <a:cs typeface="+mn-ea"/>
                  <a:sym typeface="+mn-lt"/>
                </a:rPr>
                <a:t>water</a:t>
              </a:r>
              <a:endParaRPr lang="en-US" altLang="zh-CN" sz="1200" dirty="0">
                <a:solidFill>
                  <a:srgbClr val="000000"/>
                </a:solidFill>
                <a:cs typeface="+mn-ea"/>
                <a:sym typeface="+mn-lt"/>
              </a:endParaRPr>
            </a:p>
          </p:txBody>
        </p:sp>
        <p:sp>
          <p:nvSpPr>
            <p:cNvPr id="12" name="矩形 29"/>
            <p:cNvSpPr>
              <a:spLocks noChangeArrowheads="1"/>
            </p:cNvSpPr>
            <p:nvPr/>
          </p:nvSpPr>
          <p:spPr bwMode="auto">
            <a:xfrm>
              <a:off x="5818963" y="2638773"/>
              <a:ext cx="985874" cy="444636"/>
            </a:xfrm>
            <a:prstGeom prst="rect">
              <a:avLst/>
            </a:prstGeom>
            <a:noFill/>
            <a:ln w="9525">
              <a:noFill/>
              <a:miter lim="800000"/>
              <a:headEnd/>
              <a:tailEnd/>
            </a:ln>
          </p:spPr>
          <p:txBody>
            <a:bodyPr lIns="18000" rIns="18000"/>
            <a:lstStyle/>
            <a:p>
              <a:pPr algn="ctr" eaLnBrk="0" fontAlgn="t" hangingPunct="0">
                <a:buSzPct val="100000"/>
              </a:pPr>
              <a:r>
                <a:rPr lang="en-US" altLang="zh-CN" sz="1200" dirty="0">
                  <a:solidFill>
                    <a:srgbClr val="000000"/>
                  </a:solidFill>
                  <a:cs typeface="+mn-ea"/>
                  <a:sym typeface="+mn-lt"/>
                </a:rPr>
                <a:t>Supplied chilled </a:t>
              </a:r>
              <a:r>
                <a:rPr lang="en-US" altLang="zh-CN" sz="1200" dirty="0" smtClean="0">
                  <a:solidFill>
                    <a:srgbClr val="000000"/>
                  </a:solidFill>
                  <a:cs typeface="+mn-ea"/>
                  <a:sym typeface="+mn-lt"/>
                </a:rPr>
                <a:t>water</a:t>
              </a:r>
              <a:endParaRPr lang="en-US" altLang="zh-CN" sz="1200" dirty="0">
                <a:solidFill>
                  <a:srgbClr val="000000"/>
                </a:solidFill>
                <a:cs typeface="+mn-ea"/>
                <a:sym typeface="+mn-lt"/>
              </a:endParaRPr>
            </a:p>
          </p:txBody>
        </p:sp>
        <p:sp>
          <p:nvSpPr>
            <p:cNvPr id="13" name="矩形 30"/>
            <p:cNvSpPr>
              <a:spLocks noChangeArrowheads="1"/>
            </p:cNvSpPr>
            <p:nvPr/>
          </p:nvSpPr>
          <p:spPr bwMode="auto">
            <a:xfrm>
              <a:off x="7588250" y="2521432"/>
              <a:ext cx="1280058" cy="492017"/>
            </a:xfrm>
            <a:prstGeom prst="rect">
              <a:avLst/>
            </a:prstGeom>
            <a:noFill/>
            <a:ln w="9525">
              <a:noFill/>
              <a:miter lim="800000"/>
              <a:headEnd/>
              <a:tailEnd/>
            </a:ln>
          </p:spPr>
          <p:txBody>
            <a:bodyPr lIns="18000" rIns="18000"/>
            <a:lstStyle/>
            <a:p>
              <a:pPr eaLnBrk="0" fontAlgn="t" hangingPunct="0">
                <a:buSzPct val="100000"/>
              </a:pPr>
              <a:r>
                <a:rPr lang="en-US" altLang="zh-CN" sz="1200" dirty="0">
                  <a:solidFill>
                    <a:srgbClr val="000000"/>
                  </a:solidFill>
                  <a:cs typeface="+mn-ea"/>
                  <a:sym typeface="+mn-lt"/>
                </a:rPr>
                <a:t>Flow direction of the </a:t>
              </a:r>
              <a:r>
                <a:rPr lang="en-US" altLang="zh-CN" sz="1200" dirty="0" smtClean="0">
                  <a:solidFill>
                    <a:srgbClr val="000000"/>
                  </a:solidFill>
                  <a:cs typeface="+mn-ea"/>
                  <a:sym typeface="+mn-lt"/>
                </a:rPr>
                <a:t>refrigerant</a:t>
              </a:r>
              <a:endParaRPr lang="en-US" altLang="zh-CN" sz="1200" dirty="0">
                <a:solidFill>
                  <a:srgbClr val="000000"/>
                </a:solidFill>
                <a:cs typeface="+mn-ea"/>
                <a:sym typeface="+mn-lt"/>
              </a:endParaRPr>
            </a:p>
          </p:txBody>
        </p:sp>
        <p:sp>
          <p:nvSpPr>
            <p:cNvPr id="14" name="矩形 31"/>
            <p:cNvSpPr>
              <a:spLocks noChangeArrowheads="1"/>
            </p:cNvSpPr>
            <p:nvPr/>
          </p:nvSpPr>
          <p:spPr bwMode="auto">
            <a:xfrm>
              <a:off x="8112125" y="4931258"/>
              <a:ext cx="863600" cy="261938"/>
            </a:xfrm>
            <a:prstGeom prst="rect">
              <a:avLst/>
            </a:prstGeom>
            <a:noFill/>
            <a:ln w="9525">
              <a:noFill/>
              <a:miter lim="800000"/>
              <a:headEnd/>
              <a:tailEnd/>
            </a:ln>
          </p:spPr>
          <p:txBody>
            <a:bodyPr lIns="18000" rIns="18000"/>
            <a:lstStyle/>
            <a:p>
              <a:pPr eaLnBrk="0" fontAlgn="t" hangingPunct="0">
                <a:buSzPct val="100000"/>
              </a:pPr>
              <a:r>
                <a:rPr lang="en-US" altLang="zh-CN" sz="1200" dirty="0" smtClean="0">
                  <a:solidFill>
                    <a:srgbClr val="000000"/>
                  </a:solidFill>
                  <a:cs typeface="+mn-ea"/>
                  <a:sym typeface="+mn-lt"/>
                </a:rPr>
                <a:t>Compressor</a:t>
              </a:r>
              <a:endParaRPr lang="zh-CN" altLang="zh-CN" sz="1200" dirty="0">
                <a:solidFill>
                  <a:srgbClr val="000000"/>
                </a:solidFill>
                <a:cs typeface="+mn-ea"/>
                <a:sym typeface="+mn-lt"/>
              </a:endParaRPr>
            </a:p>
          </p:txBody>
        </p:sp>
        <p:sp>
          <p:nvSpPr>
            <p:cNvPr id="15" name="矩形 32"/>
            <p:cNvSpPr>
              <a:spLocks noChangeArrowheads="1"/>
            </p:cNvSpPr>
            <p:nvPr/>
          </p:nvSpPr>
          <p:spPr bwMode="auto">
            <a:xfrm>
              <a:off x="9500556" y="4097660"/>
              <a:ext cx="807913" cy="769937"/>
            </a:xfrm>
            <a:prstGeom prst="rect">
              <a:avLst/>
            </a:prstGeom>
            <a:noFill/>
            <a:ln w="9525">
              <a:noFill/>
              <a:miter lim="800000"/>
              <a:headEnd/>
              <a:tailEnd/>
            </a:ln>
          </p:spPr>
          <p:txBody>
            <a:bodyPr lIns="18000" rIns="18000"/>
            <a:lstStyle/>
            <a:p>
              <a:pPr eaLnBrk="0" fontAlgn="t" hangingPunct="0">
                <a:buSzPct val="100000"/>
              </a:pPr>
              <a:r>
                <a:rPr lang="zh-CN" altLang="zh-CN" sz="1200" dirty="0">
                  <a:solidFill>
                    <a:srgbClr val="000000"/>
                  </a:solidFill>
                  <a:cs typeface="+mn-ea"/>
                  <a:sym typeface="+mn-lt"/>
                </a:rPr>
                <a:t>Airflow direction</a:t>
              </a:r>
            </a:p>
            <a:p>
              <a:pPr eaLnBrk="0" fontAlgn="t" hangingPunct="0">
                <a:buSzPct val="100000"/>
              </a:pPr>
              <a:endParaRPr lang="zh-CN" altLang="zh-CN" sz="1200" dirty="0">
                <a:solidFill>
                  <a:srgbClr val="000000"/>
                </a:solidFill>
                <a:cs typeface="+mn-ea"/>
                <a:sym typeface="+mn-lt"/>
              </a:endParaRPr>
            </a:p>
          </p:txBody>
        </p:sp>
        <p:sp>
          <p:nvSpPr>
            <p:cNvPr id="16" name="矩形 33"/>
            <p:cNvSpPr>
              <a:spLocks noChangeArrowheads="1"/>
            </p:cNvSpPr>
            <p:nvPr/>
          </p:nvSpPr>
          <p:spPr bwMode="auto">
            <a:xfrm>
              <a:off x="6891374" y="1918619"/>
              <a:ext cx="1112838" cy="552014"/>
            </a:xfrm>
            <a:prstGeom prst="rect">
              <a:avLst/>
            </a:prstGeom>
            <a:noFill/>
            <a:ln w="9525">
              <a:noFill/>
              <a:miter lim="800000"/>
              <a:headEnd/>
              <a:tailEnd/>
            </a:ln>
          </p:spPr>
          <p:txBody>
            <a:bodyPr lIns="18000" rIns="18000"/>
            <a:lstStyle/>
            <a:p>
              <a:pPr algn="ctr" eaLnBrk="0" fontAlgn="t" hangingPunct="0">
                <a:buSzPct val="100000"/>
              </a:pPr>
              <a:r>
                <a:rPr lang="zh-CN" altLang="zh-CN" sz="1200" dirty="0">
                  <a:solidFill>
                    <a:srgbClr val="000000"/>
                  </a:solidFill>
                  <a:cs typeface="+mn-ea"/>
                  <a:sym typeface="+mn-lt"/>
                </a:rPr>
                <a:t>Expansion </a:t>
              </a:r>
              <a:r>
                <a:rPr lang="zh-CN" altLang="zh-CN" sz="1200" dirty="0" smtClean="0">
                  <a:solidFill>
                    <a:srgbClr val="000000"/>
                  </a:solidFill>
                  <a:cs typeface="+mn-ea"/>
                  <a:sym typeface="+mn-lt"/>
                </a:rPr>
                <a:t>valve</a:t>
              </a:r>
              <a:endParaRPr lang="zh-CN" altLang="zh-CN" sz="1200" dirty="0">
                <a:solidFill>
                  <a:srgbClr val="000000"/>
                </a:solidFill>
                <a:cs typeface="+mn-ea"/>
                <a:sym typeface="+mn-lt"/>
              </a:endParaRPr>
            </a:p>
          </p:txBody>
        </p:sp>
        <p:sp>
          <p:nvSpPr>
            <p:cNvPr id="17" name="矩形 34"/>
            <p:cNvSpPr>
              <a:spLocks noChangeArrowheads="1"/>
            </p:cNvSpPr>
            <p:nvPr/>
          </p:nvSpPr>
          <p:spPr bwMode="auto">
            <a:xfrm>
              <a:off x="9196388" y="2470633"/>
              <a:ext cx="931862" cy="261938"/>
            </a:xfrm>
            <a:prstGeom prst="rect">
              <a:avLst/>
            </a:prstGeom>
            <a:noFill/>
            <a:ln w="9525">
              <a:noFill/>
              <a:miter lim="800000"/>
              <a:headEnd/>
              <a:tailEnd/>
            </a:ln>
          </p:spPr>
          <p:txBody>
            <a:bodyPr lIns="18000" rIns="18000"/>
            <a:lstStyle/>
            <a:p>
              <a:pPr eaLnBrk="0" fontAlgn="t" hangingPunct="0">
                <a:buSzPct val="100000"/>
              </a:pPr>
              <a:r>
                <a:rPr lang="en-US" altLang="zh-CN" sz="1200" dirty="0" smtClean="0">
                  <a:solidFill>
                    <a:srgbClr val="000000"/>
                  </a:solidFill>
                  <a:cs typeface="+mn-ea"/>
                  <a:sym typeface="+mn-lt"/>
                </a:rPr>
                <a:t>Condenser</a:t>
              </a:r>
              <a:endParaRPr lang="zh-CN" altLang="zh-CN" sz="1200" dirty="0">
                <a:solidFill>
                  <a:srgbClr val="000000"/>
                </a:solidFill>
                <a:cs typeface="+mn-ea"/>
                <a:sym typeface="+mn-lt"/>
              </a:endParaRPr>
            </a:p>
          </p:txBody>
        </p:sp>
        <p:sp>
          <p:nvSpPr>
            <p:cNvPr id="18" name="矩形 35"/>
            <p:cNvSpPr>
              <a:spLocks noChangeArrowheads="1"/>
            </p:cNvSpPr>
            <p:nvPr/>
          </p:nvSpPr>
          <p:spPr bwMode="auto">
            <a:xfrm>
              <a:off x="8086725" y="1932471"/>
              <a:ext cx="889000" cy="260350"/>
            </a:xfrm>
            <a:prstGeom prst="rect">
              <a:avLst/>
            </a:prstGeom>
            <a:noFill/>
            <a:ln w="9525">
              <a:noFill/>
              <a:miter lim="800000"/>
              <a:headEnd/>
              <a:tailEnd/>
            </a:ln>
          </p:spPr>
          <p:txBody>
            <a:bodyPr lIns="18000" rIns="18000"/>
            <a:lstStyle/>
            <a:p>
              <a:pPr eaLnBrk="0" fontAlgn="t" hangingPunct="0">
                <a:buSzPct val="100000"/>
              </a:pPr>
              <a:r>
                <a:rPr lang="en-US" altLang="zh-CN" sz="1200" dirty="0">
                  <a:solidFill>
                    <a:srgbClr val="000000"/>
                  </a:solidFill>
                  <a:cs typeface="+mn-ea"/>
                  <a:sym typeface="+mn-lt"/>
                </a:rPr>
                <a:t>Filter </a:t>
              </a:r>
              <a:r>
                <a:rPr lang="en-US" altLang="zh-CN" sz="1200" dirty="0" smtClean="0">
                  <a:solidFill>
                    <a:srgbClr val="000000"/>
                  </a:solidFill>
                  <a:cs typeface="+mn-ea"/>
                  <a:sym typeface="+mn-lt"/>
                </a:rPr>
                <a:t>dryer</a:t>
              </a:r>
              <a:endParaRPr lang="en-US" altLang="zh-CN" sz="1200" dirty="0">
                <a:solidFill>
                  <a:srgbClr val="000000"/>
                </a:solidFill>
                <a:cs typeface="+mn-ea"/>
                <a:sym typeface="+mn-lt"/>
              </a:endParaRPr>
            </a:p>
          </p:txBody>
        </p:sp>
        <p:sp>
          <p:nvSpPr>
            <p:cNvPr id="19" name="矩形 36"/>
            <p:cNvSpPr>
              <a:spLocks noChangeArrowheads="1"/>
            </p:cNvSpPr>
            <p:nvPr/>
          </p:nvSpPr>
          <p:spPr bwMode="auto">
            <a:xfrm>
              <a:off x="6757989" y="3926372"/>
              <a:ext cx="830261" cy="261937"/>
            </a:xfrm>
            <a:prstGeom prst="rect">
              <a:avLst/>
            </a:prstGeom>
            <a:noFill/>
            <a:ln w="9525">
              <a:noFill/>
              <a:miter lim="800000"/>
              <a:headEnd/>
              <a:tailEnd/>
            </a:ln>
          </p:spPr>
          <p:txBody>
            <a:bodyPr lIns="18000" rIns="18000"/>
            <a:lstStyle/>
            <a:p>
              <a:pPr eaLnBrk="0" fontAlgn="t" hangingPunct="0">
                <a:buSzPct val="100000"/>
              </a:pPr>
              <a:r>
                <a:rPr lang="en-US" altLang="zh-CN" sz="1200" dirty="0" smtClean="0">
                  <a:solidFill>
                    <a:srgbClr val="000000"/>
                  </a:solidFill>
                  <a:cs typeface="+mn-ea"/>
                  <a:sym typeface="+mn-lt"/>
                </a:rPr>
                <a:t>Evaporator</a:t>
              </a:r>
              <a:endParaRPr lang="zh-CN" altLang="zh-CN" sz="1200" dirty="0">
                <a:solidFill>
                  <a:srgbClr val="000000"/>
                </a:solidFill>
                <a:cs typeface="+mn-ea"/>
                <a:sym typeface="+mn-lt"/>
              </a:endParaRPr>
            </a:p>
          </p:txBody>
        </p:sp>
        <p:sp>
          <p:nvSpPr>
            <p:cNvPr id="20" name="矩形 37"/>
            <p:cNvSpPr>
              <a:spLocks noChangeArrowheads="1"/>
            </p:cNvSpPr>
            <p:nvPr/>
          </p:nvSpPr>
          <p:spPr bwMode="auto">
            <a:xfrm>
              <a:off x="8653612" y="3397733"/>
              <a:ext cx="466725" cy="260350"/>
            </a:xfrm>
            <a:prstGeom prst="rect">
              <a:avLst/>
            </a:prstGeom>
            <a:noFill/>
            <a:ln w="9525">
              <a:noFill/>
              <a:miter lim="800000"/>
              <a:headEnd/>
              <a:tailEnd/>
            </a:ln>
          </p:spPr>
          <p:txBody>
            <a:bodyPr lIns="18000" rIns="18000"/>
            <a:lstStyle/>
            <a:p>
              <a:pPr eaLnBrk="0" fontAlgn="t" hangingPunct="0">
                <a:buSzPct val="100000"/>
              </a:pPr>
              <a:r>
                <a:rPr lang="en-US" altLang="zh-CN" sz="1200" dirty="0" smtClean="0">
                  <a:solidFill>
                    <a:srgbClr val="000000"/>
                  </a:solidFill>
                  <a:cs typeface="+mn-ea"/>
                  <a:sym typeface="+mn-lt"/>
                </a:rPr>
                <a:t>Fan</a:t>
              </a:r>
              <a:endParaRPr lang="zh-CN" altLang="zh-CN" sz="1200" dirty="0">
                <a:solidFill>
                  <a:srgbClr val="000000"/>
                </a:solidFill>
                <a:cs typeface="+mn-ea"/>
                <a:sym typeface="+mn-lt"/>
              </a:endParaRPr>
            </a:p>
          </p:txBody>
        </p:sp>
      </p:grpSp>
    </p:spTree>
    <p:extLst>
      <p:ext uri="{BB962C8B-B14F-4D97-AF65-F5344CB8AC3E}">
        <p14:creationId xmlns:p14="http://schemas.microsoft.com/office/powerpoint/2010/main" val="5556522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latin typeface="+mn-lt"/>
                <a:ea typeface="+mn-ea"/>
                <a:cs typeface="+mn-ea"/>
                <a:sym typeface="+mn-lt"/>
              </a:rPr>
              <a:t>Basic Principles </a:t>
            </a:r>
            <a:r>
              <a:rPr lang="en-US" altLang="zh-CN" dirty="0" smtClean="0">
                <a:latin typeface="+mn-lt"/>
                <a:ea typeface="+mn-ea"/>
                <a:cs typeface="+mn-ea"/>
                <a:sym typeface="+mn-lt"/>
              </a:rPr>
              <a:t>(3)</a:t>
            </a:r>
          </a:p>
        </p:txBody>
      </p:sp>
      <p:sp>
        <p:nvSpPr>
          <p:cNvPr id="46" name="文本占位符 45"/>
          <p:cNvSpPr>
            <a:spLocks noGrp="1"/>
          </p:cNvSpPr>
          <p:nvPr>
            <p:ph type="body" sz="quarter" idx="10"/>
          </p:nvPr>
        </p:nvSpPr>
        <p:spPr>
          <a:xfrm>
            <a:off x="455612" y="1052514"/>
            <a:ext cx="5437482" cy="4875042"/>
          </a:xfrm>
        </p:spPr>
        <p:txBody>
          <a:bodyPr/>
          <a:lstStyle/>
          <a:p>
            <a:pPr>
              <a:lnSpc>
                <a:spcPct val="120000"/>
              </a:lnSpc>
            </a:pPr>
            <a:r>
              <a:rPr lang="en-US" altLang="zh-CN" sz="2000" dirty="0">
                <a:latin typeface="+mn-lt"/>
                <a:ea typeface="+mn-ea"/>
                <a:cs typeface="+mn-ea"/>
                <a:sym typeface="+mn-lt"/>
              </a:rPr>
              <a:t>Water-cooled chilled </a:t>
            </a:r>
            <a:r>
              <a:rPr lang="en-US" altLang="zh-CN" sz="2000" dirty="0" smtClean="0">
                <a:latin typeface="+mn-lt"/>
                <a:ea typeface="+mn-ea"/>
                <a:cs typeface="+mn-ea"/>
                <a:sym typeface="+mn-lt"/>
              </a:rPr>
              <a:t>water</a:t>
            </a:r>
          </a:p>
          <a:p>
            <a:pPr lvl="1">
              <a:lnSpc>
                <a:spcPct val="120000"/>
              </a:lnSpc>
            </a:pPr>
            <a:r>
              <a:rPr lang="en-US" altLang="zh-CN" sz="1800" dirty="0">
                <a:latin typeface="+mn-lt"/>
                <a:ea typeface="+mn-ea"/>
                <a:cs typeface="+mn-ea"/>
                <a:sym typeface="+mn-lt"/>
              </a:rPr>
              <a:t>Device refrigerant: chilled water</a:t>
            </a:r>
          </a:p>
          <a:p>
            <a:pPr lvl="1">
              <a:lnSpc>
                <a:spcPct val="120000"/>
              </a:lnSpc>
            </a:pPr>
            <a:r>
              <a:rPr lang="en-US" altLang="zh-CN" sz="1800" dirty="0">
                <a:latin typeface="+mn-lt"/>
                <a:ea typeface="+mn-ea"/>
                <a:cs typeface="+mn-ea"/>
                <a:sym typeface="+mn-lt"/>
              </a:rPr>
              <a:t>Application scenarios: large and medium data centers</a:t>
            </a:r>
          </a:p>
          <a:p>
            <a:pPr lvl="1">
              <a:lnSpc>
                <a:spcPct val="120000"/>
              </a:lnSpc>
            </a:pPr>
            <a:r>
              <a:rPr lang="en-US" altLang="zh-CN" sz="1800" dirty="0">
                <a:latin typeface="+mn-lt"/>
                <a:ea typeface="+mn-ea"/>
                <a:cs typeface="+mn-ea"/>
                <a:sym typeface="+mn-lt"/>
              </a:rPr>
              <a:t>Characteristics:</a:t>
            </a:r>
          </a:p>
          <a:p>
            <a:pPr lvl="2">
              <a:lnSpc>
                <a:spcPct val="120000"/>
              </a:lnSpc>
            </a:pPr>
            <a:r>
              <a:rPr lang="en-US" altLang="zh-CN" sz="1600" dirty="0">
                <a:latin typeface="+mn-lt"/>
                <a:ea typeface="+mn-ea"/>
                <a:cs typeface="+mn-ea"/>
                <a:sym typeface="+mn-lt"/>
              </a:rPr>
              <a:t>Centralized cooling and high refrigeration efficiency;</a:t>
            </a:r>
          </a:p>
          <a:p>
            <a:pPr lvl="2">
              <a:lnSpc>
                <a:spcPct val="120000"/>
              </a:lnSpc>
            </a:pPr>
            <a:r>
              <a:rPr lang="en-US" altLang="zh-CN" sz="1600" dirty="0">
                <a:latin typeface="+mn-lt"/>
                <a:ea typeface="+mn-ea"/>
                <a:cs typeface="+mn-ea"/>
                <a:sym typeface="+mn-lt"/>
              </a:rPr>
              <a:t>Efficient heat transfer/exchanging device used, less cold loss, easy oil returning, and heat pipes not easily cracking;</a:t>
            </a:r>
          </a:p>
          <a:p>
            <a:pPr lvl="2">
              <a:lnSpc>
                <a:spcPct val="120000"/>
              </a:lnSpc>
            </a:pPr>
            <a:r>
              <a:rPr lang="en-US" altLang="zh-CN" sz="1600" dirty="0">
                <a:latin typeface="+mn-lt"/>
                <a:ea typeface="+mn-ea"/>
                <a:cs typeface="+mn-ea"/>
                <a:sym typeface="+mn-lt"/>
              </a:rPr>
              <a:t>Central air conditioning system used, and a need to consider the problem that chilled water cannot be provided in winter.</a:t>
            </a:r>
          </a:p>
          <a:p>
            <a:pPr lvl="1">
              <a:lnSpc>
                <a:spcPct val="120000"/>
              </a:lnSpc>
            </a:pPr>
            <a:endParaRPr lang="en-US" altLang="zh-CN" sz="1800" dirty="0" smtClean="0">
              <a:latin typeface="+mn-lt"/>
              <a:ea typeface="+mn-ea"/>
              <a:cs typeface="+mn-ea"/>
              <a:sym typeface="+mn-lt"/>
            </a:endParaRPr>
          </a:p>
        </p:txBody>
      </p:sp>
      <p:grpSp>
        <p:nvGrpSpPr>
          <p:cNvPr id="3" name="组合 2"/>
          <p:cNvGrpSpPr/>
          <p:nvPr/>
        </p:nvGrpSpPr>
        <p:grpSpPr>
          <a:xfrm>
            <a:off x="6021677" y="1685230"/>
            <a:ext cx="5358625" cy="3552466"/>
            <a:chOff x="4967578" y="1743256"/>
            <a:chExt cx="5358625" cy="3552466"/>
          </a:xfrm>
        </p:grpSpPr>
        <p:pic>
          <p:nvPicPr>
            <p:cNvPr id="21" name="图片 15"/>
            <p:cNvPicPr>
              <a:picLocks noChangeAspect="1"/>
            </p:cNvPicPr>
            <p:nvPr/>
          </p:nvPicPr>
          <p:blipFill>
            <a:blip r:embed="rId3" cstate="print"/>
            <a:srcRect/>
            <a:stretch>
              <a:fillRect/>
            </a:stretch>
          </p:blipFill>
          <p:spPr bwMode="auto">
            <a:xfrm>
              <a:off x="5112892" y="1989139"/>
              <a:ext cx="5015557" cy="2975383"/>
            </a:xfrm>
            <a:prstGeom prst="rect">
              <a:avLst/>
            </a:prstGeom>
            <a:noFill/>
            <a:ln w="9525">
              <a:noFill/>
              <a:miter lim="800000"/>
              <a:headEnd/>
              <a:tailEnd/>
            </a:ln>
          </p:spPr>
        </p:pic>
        <p:sp>
          <p:nvSpPr>
            <p:cNvPr id="22" name="矩形 25"/>
            <p:cNvSpPr>
              <a:spLocks noChangeArrowheads="1"/>
            </p:cNvSpPr>
            <p:nvPr/>
          </p:nvSpPr>
          <p:spPr bwMode="auto">
            <a:xfrm>
              <a:off x="4967578" y="3351726"/>
              <a:ext cx="1047750" cy="788779"/>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Returned chilled water</a:t>
              </a:r>
            </a:p>
          </p:txBody>
        </p:sp>
        <p:sp>
          <p:nvSpPr>
            <p:cNvPr id="23" name="矩形 26"/>
            <p:cNvSpPr>
              <a:spLocks noChangeArrowheads="1"/>
            </p:cNvSpPr>
            <p:nvPr/>
          </p:nvSpPr>
          <p:spPr bwMode="auto">
            <a:xfrm>
              <a:off x="5652142" y="2523258"/>
              <a:ext cx="1035050" cy="706846"/>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Supplied chilled water</a:t>
              </a:r>
            </a:p>
          </p:txBody>
        </p:sp>
        <p:sp>
          <p:nvSpPr>
            <p:cNvPr id="24" name="矩形 27"/>
            <p:cNvSpPr>
              <a:spLocks noChangeArrowheads="1"/>
            </p:cNvSpPr>
            <p:nvPr/>
          </p:nvSpPr>
          <p:spPr bwMode="auto">
            <a:xfrm>
              <a:off x="7389228" y="2430014"/>
              <a:ext cx="1405346" cy="418435"/>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Flow direction of the refrigerant</a:t>
              </a:r>
            </a:p>
          </p:txBody>
        </p:sp>
        <p:sp>
          <p:nvSpPr>
            <p:cNvPr id="25" name="矩形 28"/>
            <p:cNvSpPr>
              <a:spLocks noChangeArrowheads="1"/>
            </p:cNvSpPr>
            <p:nvPr/>
          </p:nvSpPr>
          <p:spPr bwMode="auto">
            <a:xfrm>
              <a:off x="7572803" y="4991101"/>
              <a:ext cx="1127422" cy="304621"/>
            </a:xfrm>
            <a:prstGeom prst="rect">
              <a:avLst/>
            </a:prstGeom>
            <a:noFill/>
            <a:ln w="9525">
              <a:noFill/>
              <a:miter lim="800000"/>
              <a:headEnd/>
              <a:tailEnd/>
            </a:ln>
          </p:spPr>
          <p:txBody>
            <a:bodyPr/>
            <a:lstStyle/>
            <a:p>
              <a:pPr algn="ctr" eaLnBrk="0" fontAlgn="t" hangingPunct="0">
                <a:buSzPct val="100000"/>
              </a:pPr>
              <a:r>
                <a:rPr lang="zh-CN" altLang="zh-CN" sz="1200" dirty="0">
                  <a:solidFill>
                    <a:srgbClr val="000000"/>
                  </a:solidFill>
                  <a:cs typeface="+mn-ea"/>
                  <a:sym typeface="+mn-lt"/>
                </a:rPr>
                <a:t>Compressor</a:t>
              </a:r>
            </a:p>
          </p:txBody>
        </p:sp>
        <p:sp>
          <p:nvSpPr>
            <p:cNvPr id="26" name="矩形 30"/>
            <p:cNvSpPr>
              <a:spLocks noChangeArrowheads="1"/>
            </p:cNvSpPr>
            <p:nvPr/>
          </p:nvSpPr>
          <p:spPr bwMode="auto">
            <a:xfrm>
              <a:off x="6483935" y="1847072"/>
              <a:ext cx="1362781" cy="255556"/>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Expansion valve</a:t>
              </a:r>
            </a:p>
          </p:txBody>
        </p:sp>
        <p:sp>
          <p:nvSpPr>
            <p:cNvPr id="27" name="矩形 31"/>
            <p:cNvSpPr>
              <a:spLocks noChangeArrowheads="1"/>
            </p:cNvSpPr>
            <p:nvPr/>
          </p:nvSpPr>
          <p:spPr bwMode="auto">
            <a:xfrm>
              <a:off x="8527969" y="2733806"/>
              <a:ext cx="1032519" cy="285750"/>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Condenser</a:t>
              </a:r>
            </a:p>
          </p:txBody>
        </p:sp>
        <p:sp>
          <p:nvSpPr>
            <p:cNvPr id="28" name="矩形 32"/>
            <p:cNvSpPr>
              <a:spLocks noChangeArrowheads="1"/>
            </p:cNvSpPr>
            <p:nvPr/>
          </p:nvSpPr>
          <p:spPr bwMode="auto">
            <a:xfrm>
              <a:off x="7846716" y="1743256"/>
              <a:ext cx="1105495" cy="249237"/>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Filter dryer</a:t>
              </a:r>
            </a:p>
          </p:txBody>
        </p:sp>
        <p:sp>
          <p:nvSpPr>
            <p:cNvPr id="29" name="矩形 33"/>
            <p:cNvSpPr>
              <a:spLocks noChangeArrowheads="1"/>
            </p:cNvSpPr>
            <p:nvPr/>
          </p:nvSpPr>
          <p:spPr bwMode="auto">
            <a:xfrm>
              <a:off x="6483935" y="4140505"/>
              <a:ext cx="1028492" cy="409694"/>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Evaporator</a:t>
              </a:r>
            </a:p>
          </p:txBody>
        </p:sp>
        <p:sp>
          <p:nvSpPr>
            <p:cNvPr id="30" name="矩形 35"/>
            <p:cNvSpPr>
              <a:spLocks noChangeArrowheads="1"/>
            </p:cNvSpPr>
            <p:nvPr/>
          </p:nvSpPr>
          <p:spPr bwMode="auto">
            <a:xfrm>
              <a:off x="9362535" y="2538093"/>
              <a:ext cx="963668" cy="349542"/>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Chilled water back</a:t>
              </a:r>
            </a:p>
          </p:txBody>
        </p:sp>
        <p:sp>
          <p:nvSpPr>
            <p:cNvPr id="31" name="矩形 36"/>
            <p:cNvSpPr>
              <a:spLocks noChangeArrowheads="1"/>
            </p:cNvSpPr>
            <p:nvPr/>
          </p:nvSpPr>
          <p:spPr bwMode="auto">
            <a:xfrm>
              <a:off x="9376914" y="3595180"/>
              <a:ext cx="858204" cy="301873"/>
            </a:xfrm>
            <a:prstGeom prst="rect">
              <a:avLst/>
            </a:prstGeom>
            <a:noFill/>
            <a:ln w="9525">
              <a:noFill/>
              <a:miter lim="800000"/>
              <a:headEnd/>
              <a:tailEnd/>
            </a:ln>
          </p:spPr>
          <p:txBody>
            <a:bodyPr/>
            <a:lstStyle/>
            <a:p>
              <a:pPr eaLnBrk="0" fontAlgn="t" hangingPunct="0">
                <a:buSzPct val="100000"/>
              </a:pPr>
              <a:r>
                <a:rPr lang="zh-CN" altLang="zh-CN" sz="1200" dirty="0">
                  <a:solidFill>
                    <a:srgbClr val="000000"/>
                  </a:solidFill>
                  <a:cs typeface="+mn-ea"/>
                  <a:sym typeface="+mn-lt"/>
                </a:rPr>
                <a:t>Chilled water out</a:t>
              </a:r>
            </a:p>
          </p:txBody>
        </p:sp>
      </p:grpSp>
    </p:spTree>
    <p:extLst>
      <p:ext uri="{BB962C8B-B14F-4D97-AF65-F5344CB8AC3E}">
        <p14:creationId xmlns:p14="http://schemas.microsoft.com/office/powerpoint/2010/main" val="1220719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Basic Principles </a:t>
            </a:r>
            <a:r>
              <a:rPr lang="en-US" dirty="0" smtClean="0">
                <a:latin typeface="+mn-lt"/>
                <a:ea typeface="+mn-ea"/>
                <a:cs typeface="+mn-ea"/>
                <a:sym typeface="+mn-lt"/>
              </a:rPr>
              <a:t>(4)</a:t>
            </a:r>
            <a:endParaRPr lang="en-US" dirty="0">
              <a:latin typeface="+mn-lt"/>
              <a:ea typeface="+mn-ea"/>
              <a:cs typeface="+mn-ea"/>
              <a:sym typeface="+mn-lt"/>
            </a:endParaRPr>
          </a:p>
        </p:txBody>
      </p:sp>
      <p:sp>
        <p:nvSpPr>
          <p:cNvPr id="144" name="文本占位符 143"/>
          <p:cNvSpPr>
            <a:spLocks noGrp="1"/>
          </p:cNvSpPr>
          <p:nvPr>
            <p:ph type="body" sz="quarter" idx="10"/>
          </p:nvPr>
        </p:nvSpPr>
        <p:spPr/>
        <p:txBody>
          <a:bodyPr/>
          <a:lstStyle/>
          <a:p>
            <a:r>
              <a:rPr lang="en-US" dirty="0">
                <a:latin typeface="+mn-lt"/>
                <a:ea typeface="+mn-ea"/>
                <a:cs typeface="+mn-ea"/>
                <a:sym typeface="+mn-lt"/>
              </a:rPr>
              <a:t>Condenser types: air-cooled condenser and water-cooled condenser</a:t>
            </a:r>
          </a:p>
        </p:txBody>
      </p:sp>
      <p:grpSp>
        <p:nvGrpSpPr>
          <p:cNvPr id="166" name="组合 165"/>
          <p:cNvGrpSpPr/>
          <p:nvPr/>
        </p:nvGrpSpPr>
        <p:grpSpPr>
          <a:xfrm>
            <a:off x="829584" y="2246228"/>
            <a:ext cx="4507157" cy="3314338"/>
            <a:chOff x="829584" y="2246228"/>
            <a:chExt cx="4507157" cy="3314338"/>
          </a:xfrm>
        </p:grpSpPr>
        <p:grpSp>
          <p:nvGrpSpPr>
            <p:cNvPr id="4" name="Group 2"/>
            <p:cNvGrpSpPr>
              <a:grpSpLocks/>
            </p:cNvGrpSpPr>
            <p:nvPr/>
          </p:nvGrpSpPr>
          <p:grpSpPr bwMode="auto">
            <a:xfrm>
              <a:off x="829584" y="2246228"/>
              <a:ext cx="4507157" cy="3314338"/>
              <a:chOff x="2500" y="2785"/>
              <a:chExt cx="8806" cy="7982"/>
            </a:xfrm>
          </p:grpSpPr>
          <p:grpSp>
            <p:nvGrpSpPr>
              <p:cNvPr id="5" name="Group 3"/>
              <p:cNvGrpSpPr>
                <a:grpSpLocks/>
              </p:cNvGrpSpPr>
              <p:nvPr/>
            </p:nvGrpSpPr>
            <p:grpSpPr bwMode="auto">
              <a:xfrm>
                <a:off x="2687" y="2785"/>
                <a:ext cx="8619" cy="7982"/>
                <a:chOff x="2357" y="2785"/>
                <a:chExt cx="8619" cy="7982"/>
              </a:xfrm>
            </p:grpSpPr>
            <p:grpSp>
              <p:nvGrpSpPr>
                <p:cNvPr id="7" name="Group 4"/>
                <p:cNvGrpSpPr>
                  <a:grpSpLocks/>
                </p:cNvGrpSpPr>
                <p:nvPr/>
              </p:nvGrpSpPr>
              <p:grpSpPr bwMode="auto">
                <a:xfrm>
                  <a:off x="2626" y="2785"/>
                  <a:ext cx="6906" cy="6553"/>
                  <a:chOff x="2626" y="2785"/>
                  <a:chExt cx="6906" cy="6553"/>
                </a:xfrm>
              </p:grpSpPr>
              <p:grpSp>
                <p:nvGrpSpPr>
                  <p:cNvPr id="17" name="Group 5"/>
                  <p:cNvGrpSpPr>
                    <a:grpSpLocks/>
                  </p:cNvGrpSpPr>
                  <p:nvPr/>
                </p:nvGrpSpPr>
                <p:grpSpPr bwMode="auto">
                  <a:xfrm>
                    <a:off x="3405" y="7089"/>
                    <a:ext cx="5346" cy="2249"/>
                    <a:chOff x="4125" y="10548"/>
                    <a:chExt cx="5346" cy="2249"/>
                  </a:xfrm>
                </p:grpSpPr>
                <p:sp>
                  <p:nvSpPr>
                    <p:cNvPr id="47" name="Text Box 6"/>
                    <p:cNvSpPr txBox="1">
                      <a:spLocks noChangeArrowheads="1"/>
                    </p:cNvSpPr>
                    <p:nvPr/>
                  </p:nvSpPr>
                  <p:spPr bwMode="auto">
                    <a:xfrm>
                      <a:off x="4125" y="11010"/>
                      <a:ext cx="1808" cy="52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Evaporator</a:t>
                      </a:r>
                    </a:p>
                  </p:txBody>
                </p:sp>
                <p:grpSp>
                  <p:nvGrpSpPr>
                    <p:cNvPr id="48" name="Group 7"/>
                    <p:cNvGrpSpPr>
                      <a:grpSpLocks/>
                    </p:cNvGrpSpPr>
                    <p:nvPr/>
                  </p:nvGrpSpPr>
                  <p:grpSpPr bwMode="auto">
                    <a:xfrm>
                      <a:off x="4684" y="10548"/>
                      <a:ext cx="4785" cy="2249"/>
                      <a:chOff x="4686" y="10548"/>
                      <a:chExt cx="4785" cy="2249"/>
                    </a:xfrm>
                  </p:grpSpPr>
                  <p:sp>
                    <p:nvSpPr>
                      <p:cNvPr id="55" name="Rectangle 8"/>
                      <p:cNvSpPr>
                        <a:spLocks noChangeArrowheads="1"/>
                      </p:cNvSpPr>
                      <p:nvPr/>
                    </p:nvSpPr>
                    <p:spPr bwMode="auto">
                      <a:xfrm>
                        <a:off x="5966" y="10548"/>
                        <a:ext cx="2747" cy="224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56" name="Arc 9"/>
                      <p:cNvSpPr>
                        <a:spLocks/>
                      </p:cNvSpPr>
                      <p:nvPr/>
                    </p:nvSpPr>
                    <p:spPr bwMode="auto">
                      <a:xfrm>
                        <a:off x="8441" y="10709"/>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57" name="Arc 10"/>
                      <p:cNvSpPr>
                        <a:spLocks/>
                      </p:cNvSpPr>
                      <p:nvPr/>
                    </p:nvSpPr>
                    <p:spPr bwMode="auto">
                      <a:xfrm flipH="1">
                        <a:off x="6103" y="11081"/>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58" name="AutoShape 11"/>
                      <p:cNvCxnSpPr>
                        <a:cxnSpLocks noChangeShapeType="1"/>
                      </p:cNvCxnSpPr>
                      <p:nvPr/>
                    </p:nvCxnSpPr>
                    <p:spPr bwMode="auto">
                      <a:xfrm>
                        <a:off x="4686" y="10710"/>
                        <a:ext cx="3755" cy="0"/>
                      </a:xfrm>
                      <a:prstGeom prst="straightConnector1">
                        <a:avLst/>
                      </a:prstGeom>
                      <a:noFill/>
                      <a:ln w="9525">
                        <a:solidFill>
                          <a:srgbClr val="000000"/>
                        </a:solidFill>
                        <a:round/>
                        <a:headEnd/>
                        <a:tailEnd/>
                      </a:ln>
                    </p:spPr>
                  </p:cxnSp>
                  <p:cxnSp>
                    <p:nvCxnSpPr>
                      <p:cNvPr id="59" name="AutoShape 12"/>
                      <p:cNvCxnSpPr>
                        <a:cxnSpLocks noChangeShapeType="1"/>
                      </p:cNvCxnSpPr>
                      <p:nvPr/>
                    </p:nvCxnSpPr>
                    <p:spPr bwMode="auto">
                      <a:xfrm>
                        <a:off x="6255" y="11081"/>
                        <a:ext cx="2186" cy="0"/>
                      </a:xfrm>
                      <a:prstGeom prst="straightConnector1">
                        <a:avLst/>
                      </a:prstGeom>
                      <a:noFill/>
                      <a:ln w="9525">
                        <a:solidFill>
                          <a:srgbClr val="000000"/>
                        </a:solidFill>
                        <a:round/>
                        <a:headEnd/>
                        <a:tailEnd/>
                      </a:ln>
                    </p:spPr>
                  </p:cxnSp>
                  <p:cxnSp>
                    <p:nvCxnSpPr>
                      <p:cNvPr id="60" name="AutoShape 13"/>
                      <p:cNvCxnSpPr>
                        <a:cxnSpLocks noChangeShapeType="1"/>
                      </p:cNvCxnSpPr>
                      <p:nvPr/>
                    </p:nvCxnSpPr>
                    <p:spPr bwMode="auto">
                      <a:xfrm>
                        <a:off x="6255" y="11452"/>
                        <a:ext cx="3216" cy="0"/>
                      </a:xfrm>
                      <a:prstGeom prst="straightConnector1">
                        <a:avLst/>
                      </a:prstGeom>
                      <a:noFill/>
                      <a:ln w="9525">
                        <a:solidFill>
                          <a:srgbClr val="000000"/>
                        </a:solidFill>
                        <a:round/>
                        <a:headEnd/>
                        <a:tailEnd/>
                      </a:ln>
                    </p:spPr>
                  </p:cxnSp>
                </p:grpSp>
                <p:grpSp>
                  <p:nvGrpSpPr>
                    <p:cNvPr id="49" name="Group 14"/>
                    <p:cNvGrpSpPr>
                      <a:grpSpLocks/>
                    </p:cNvGrpSpPr>
                    <p:nvPr/>
                  </p:nvGrpSpPr>
                  <p:grpSpPr bwMode="auto">
                    <a:xfrm>
                      <a:off x="4686" y="11799"/>
                      <a:ext cx="4785" cy="743"/>
                      <a:chOff x="4926" y="12462"/>
                      <a:chExt cx="4785" cy="743"/>
                    </a:xfrm>
                  </p:grpSpPr>
                  <p:sp>
                    <p:nvSpPr>
                      <p:cNvPr id="50" name="Arc 15"/>
                      <p:cNvSpPr>
                        <a:spLocks/>
                      </p:cNvSpPr>
                      <p:nvPr/>
                    </p:nvSpPr>
                    <p:spPr bwMode="auto">
                      <a:xfrm>
                        <a:off x="8681" y="12462"/>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51" name="Arc 16"/>
                      <p:cNvSpPr>
                        <a:spLocks/>
                      </p:cNvSpPr>
                      <p:nvPr/>
                    </p:nvSpPr>
                    <p:spPr bwMode="auto">
                      <a:xfrm flipH="1">
                        <a:off x="6343" y="12834"/>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52" name="AutoShape 17"/>
                      <p:cNvCxnSpPr>
                        <a:cxnSpLocks noChangeShapeType="1"/>
                      </p:cNvCxnSpPr>
                      <p:nvPr/>
                    </p:nvCxnSpPr>
                    <p:spPr bwMode="auto">
                      <a:xfrm>
                        <a:off x="4926" y="12463"/>
                        <a:ext cx="3755" cy="0"/>
                      </a:xfrm>
                      <a:prstGeom prst="straightConnector1">
                        <a:avLst/>
                      </a:prstGeom>
                      <a:noFill/>
                      <a:ln w="9525">
                        <a:solidFill>
                          <a:srgbClr val="0070C0"/>
                        </a:solidFill>
                        <a:round/>
                        <a:headEnd/>
                        <a:tailEnd/>
                      </a:ln>
                    </p:spPr>
                  </p:cxnSp>
                  <p:cxnSp>
                    <p:nvCxnSpPr>
                      <p:cNvPr id="53" name="AutoShape 18"/>
                      <p:cNvCxnSpPr>
                        <a:cxnSpLocks noChangeShapeType="1"/>
                      </p:cNvCxnSpPr>
                      <p:nvPr/>
                    </p:nvCxnSpPr>
                    <p:spPr bwMode="auto">
                      <a:xfrm>
                        <a:off x="6495" y="12834"/>
                        <a:ext cx="2186" cy="0"/>
                      </a:xfrm>
                      <a:prstGeom prst="straightConnector1">
                        <a:avLst/>
                      </a:prstGeom>
                      <a:noFill/>
                      <a:ln w="9525">
                        <a:solidFill>
                          <a:srgbClr val="0070C0"/>
                        </a:solidFill>
                        <a:round/>
                        <a:headEnd/>
                        <a:tailEnd/>
                      </a:ln>
                    </p:spPr>
                  </p:cxnSp>
                  <p:cxnSp>
                    <p:nvCxnSpPr>
                      <p:cNvPr id="54" name="AutoShape 19"/>
                      <p:cNvCxnSpPr>
                        <a:cxnSpLocks noChangeShapeType="1"/>
                      </p:cNvCxnSpPr>
                      <p:nvPr/>
                    </p:nvCxnSpPr>
                    <p:spPr bwMode="auto">
                      <a:xfrm>
                        <a:off x="6495" y="13205"/>
                        <a:ext cx="3216" cy="0"/>
                      </a:xfrm>
                      <a:prstGeom prst="straightConnector1">
                        <a:avLst/>
                      </a:prstGeom>
                      <a:noFill/>
                      <a:ln w="9525">
                        <a:solidFill>
                          <a:srgbClr val="0070C0"/>
                        </a:solidFill>
                        <a:round/>
                        <a:headEnd/>
                        <a:tailEnd/>
                      </a:ln>
                    </p:spPr>
                  </p:cxnSp>
                </p:grpSp>
              </p:grpSp>
              <p:grpSp>
                <p:nvGrpSpPr>
                  <p:cNvPr id="18" name="Group 20"/>
                  <p:cNvGrpSpPr>
                    <a:grpSpLocks/>
                  </p:cNvGrpSpPr>
                  <p:nvPr/>
                </p:nvGrpSpPr>
                <p:grpSpPr bwMode="auto">
                  <a:xfrm>
                    <a:off x="6968" y="4617"/>
                    <a:ext cx="1788" cy="3376"/>
                    <a:chOff x="7761" y="6737"/>
                    <a:chExt cx="1788" cy="3376"/>
                  </a:xfrm>
                </p:grpSpPr>
                <p:cxnSp>
                  <p:nvCxnSpPr>
                    <p:cNvPr id="42" name="AutoShape 24"/>
                    <p:cNvCxnSpPr>
                      <a:cxnSpLocks noChangeShapeType="1"/>
                    </p:cNvCxnSpPr>
                    <p:nvPr/>
                  </p:nvCxnSpPr>
                  <p:spPr bwMode="auto">
                    <a:xfrm flipH="1">
                      <a:off x="9543" y="6737"/>
                      <a:ext cx="1" cy="1009"/>
                    </a:xfrm>
                    <a:prstGeom prst="straightConnector1">
                      <a:avLst/>
                    </a:prstGeom>
                    <a:noFill/>
                    <a:ln w="9525">
                      <a:solidFill>
                        <a:srgbClr val="000000"/>
                      </a:solidFill>
                      <a:round/>
                      <a:headEnd/>
                      <a:tailEnd type="triangle" w="med" len="med"/>
                    </a:ln>
                  </p:spPr>
                </p:cxnSp>
                <p:sp>
                  <p:nvSpPr>
                    <p:cNvPr id="43" name="Text Box 25"/>
                    <p:cNvSpPr txBox="1">
                      <a:spLocks noChangeArrowheads="1"/>
                    </p:cNvSpPr>
                    <p:nvPr/>
                  </p:nvSpPr>
                  <p:spPr bwMode="auto">
                    <a:xfrm>
                      <a:off x="7761" y="7552"/>
                      <a:ext cx="1788" cy="70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Expansion valve</a:t>
                      </a:r>
                    </a:p>
                  </p:txBody>
                </p:sp>
                <p:cxnSp>
                  <p:nvCxnSpPr>
                    <p:cNvPr id="44" name="AutoShape 26"/>
                    <p:cNvCxnSpPr>
                      <a:cxnSpLocks noChangeShapeType="1"/>
                    </p:cNvCxnSpPr>
                    <p:nvPr/>
                  </p:nvCxnSpPr>
                  <p:spPr bwMode="auto">
                    <a:xfrm>
                      <a:off x="9543" y="8702"/>
                      <a:ext cx="1" cy="1411"/>
                    </a:xfrm>
                    <a:prstGeom prst="straightConnector1">
                      <a:avLst/>
                    </a:prstGeom>
                    <a:noFill/>
                    <a:ln w="9525">
                      <a:solidFill>
                        <a:srgbClr val="000000"/>
                      </a:solidFill>
                      <a:round/>
                      <a:headEnd/>
                      <a:tailEnd type="triangle" w="med" len="med"/>
                    </a:ln>
                  </p:spPr>
                </p:cxnSp>
              </p:grpSp>
              <p:grpSp>
                <p:nvGrpSpPr>
                  <p:cNvPr id="19" name="Group 27"/>
                  <p:cNvGrpSpPr>
                    <a:grpSpLocks/>
                  </p:cNvGrpSpPr>
                  <p:nvPr/>
                </p:nvGrpSpPr>
                <p:grpSpPr bwMode="auto">
                  <a:xfrm>
                    <a:off x="2696" y="2785"/>
                    <a:ext cx="6836" cy="1992"/>
                    <a:chOff x="2538" y="3687"/>
                    <a:chExt cx="6836" cy="1992"/>
                  </a:xfrm>
                </p:grpSpPr>
                <p:sp>
                  <p:nvSpPr>
                    <p:cNvPr id="27" name="AutoShape 28"/>
                    <p:cNvSpPr>
                      <a:spLocks noChangeArrowheads="1"/>
                    </p:cNvSpPr>
                    <p:nvPr/>
                  </p:nvSpPr>
                  <p:spPr bwMode="auto">
                    <a:xfrm>
                      <a:off x="5419" y="3687"/>
                      <a:ext cx="341" cy="428"/>
                    </a:xfrm>
                    <a:prstGeom prst="upArrow">
                      <a:avLst>
                        <a:gd name="adj1" fmla="val 50000"/>
                        <a:gd name="adj2" fmla="val 31378"/>
                      </a:avLst>
                    </a:prstGeom>
                    <a:solidFill>
                      <a:srgbClr val="C00000"/>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grpSp>
                  <p:nvGrpSpPr>
                    <p:cNvPr id="28" name="Group 29"/>
                    <p:cNvGrpSpPr>
                      <a:grpSpLocks/>
                    </p:cNvGrpSpPr>
                    <p:nvPr/>
                  </p:nvGrpSpPr>
                  <p:grpSpPr bwMode="auto">
                    <a:xfrm>
                      <a:off x="2538" y="4372"/>
                      <a:ext cx="6054" cy="1307"/>
                      <a:chOff x="3181" y="12434"/>
                      <a:chExt cx="6098" cy="1565"/>
                    </a:xfrm>
                  </p:grpSpPr>
                  <p:grpSp>
                    <p:nvGrpSpPr>
                      <p:cNvPr id="30" name="Group 30"/>
                      <p:cNvGrpSpPr>
                        <a:grpSpLocks/>
                      </p:cNvGrpSpPr>
                      <p:nvPr/>
                    </p:nvGrpSpPr>
                    <p:grpSpPr bwMode="auto">
                      <a:xfrm>
                        <a:off x="3181" y="12897"/>
                        <a:ext cx="6098" cy="1102"/>
                        <a:chOff x="3181" y="12897"/>
                        <a:chExt cx="6098" cy="1102"/>
                      </a:xfrm>
                    </p:grpSpPr>
                    <p:sp>
                      <p:nvSpPr>
                        <p:cNvPr id="35" name="Rectangle 31"/>
                        <p:cNvSpPr>
                          <a:spLocks noChangeArrowheads="1"/>
                        </p:cNvSpPr>
                        <p:nvPr/>
                      </p:nvSpPr>
                      <p:spPr bwMode="auto">
                        <a:xfrm>
                          <a:off x="4871" y="12897"/>
                          <a:ext cx="2767" cy="110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36" name="Arc 32"/>
                        <p:cNvSpPr>
                          <a:spLocks/>
                        </p:cNvSpPr>
                        <p:nvPr/>
                      </p:nvSpPr>
                      <p:spPr bwMode="auto">
                        <a:xfrm>
                          <a:off x="7364" y="13060"/>
                          <a:ext cx="162"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37" name="Arc 33"/>
                        <p:cNvSpPr>
                          <a:spLocks/>
                        </p:cNvSpPr>
                        <p:nvPr/>
                      </p:nvSpPr>
                      <p:spPr bwMode="auto">
                        <a:xfrm flipH="1">
                          <a:off x="5009" y="13436"/>
                          <a:ext cx="153"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38" name="AutoShape 34"/>
                        <p:cNvCxnSpPr>
                          <a:cxnSpLocks noChangeShapeType="1"/>
                        </p:cNvCxnSpPr>
                        <p:nvPr/>
                      </p:nvCxnSpPr>
                      <p:spPr bwMode="auto">
                        <a:xfrm>
                          <a:off x="3181" y="13060"/>
                          <a:ext cx="4183" cy="0"/>
                        </a:xfrm>
                        <a:prstGeom prst="straightConnector1">
                          <a:avLst/>
                        </a:prstGeom>
                        <a:noFill/>
                        <a:ln w="9525">
                          <a:solidFill>
                            <a:srgbClr val="000000"/>
                          </a:solidFill>
                          <a:round/>
                          <a:headEnd/>
                          <a:tailEnd/>
                        </a:ln>
                      </p:spPr>
                    </p:cxnSp>
                    <p:cxnSp>
                      <p:nvCxnSpPr>
                        <p:cNvPr id="39" name="AutoShape 35"/>
                        <p:cNvCxnSpPr>
                          <a:cxnSpLocks noChangeShapeType="1"/>
                        </p:cNvCxnSpPr>
                        <p:nvPr/>
                      </p:nvCxnSpPr>
                      <p:spPr bwMode="auto">
                        <a:xfrm>
                          <a:off x="5162" y="13436"/>
                          <a:ext cx="2202" cy="0"/>
                        </a:xfrm>
                        <a:prstGeom prst="straightConnector1">
                          <a:avLst/>
                        </a:prstGeom>
                        <a:noFill/>
                        <a:ln w="9525">
                          <a:solidFill>
                            <a:srgbClr val="000000"/>
                          </a:solidFill>
                          <a:round/>
                          <a:headEnd/>
                          <a:tailEnd/>
                        </a:ln>
                      </p:spPr>
                    </p:cxnSp>
                    <p:cxnSp>
                      <p:nvCxnSpPr>
                        <p:cNvPr id="40" name="AutoShape 36"/>
                        <p:cNvCxnSpPr>
                          <a:cxnSpLocks noChangeShapeType="1"/>
                        </p:cNvCxnSpPr>
                        <p:nvPr/>
                      </p:nvCxnSpPr>
                      <p:spPr bwMode="auto">
                        <a:xfrm>
                          <a:off x="5162" y="13812"/>
                          <a:ext cx="4117" cy="0"/>
                        </a:xfrm>
                        <a:prstGeom prst="straightConnector1">
                          <a:avLst/>
                        </a:prstGeom>
                        <a:noFill/>
                        <a:ln w="9525">
                          <a:solidFill>
                            <a:srgbClr val="000000"/>
                          </a:solidFill>
                          <a:round/>
                          <a:headEnd/>
                          <a:tailEnd/>
                        </a:ln>
                      </p:spPr>
                    </p:cxnSp>
                  </p:grpSp>
                  <p:grpSp>
                    <p:nvGrpSpPr>
                      <p:cNvPr id="31" name="Group 37"/>
                      <p:cNvGrpSpPr>
                        <a:grpSpLocks/>
                      </p:cNvGrpSpPr>
                      <p:nvPr/>
                    </p:nvGrpSpPr>
                    <p:grpSpPr bwMode="auto">
                      <a:xfrm>
                        <a:off x="5162" y="12434"/>
                        <a:ext cx="2202" cy="276"/>
                        <a:chOff x="4733" y="12434"/>
                        <a:chExt cx="2918" cy="276"/>
                      </a:xfrm>
                    </p:grpSpPr>
                    <p:sp>
                      <p:nvSpPr>
                        <p:cNvPr id="32" name="AutoShape 38"/>
                        <p:cNvSpPr>
                          <a:spLocks noChangeArrowheads="1"/>
                        </p:cNvSpPr>
                        <p:nvPr/>
                      </p:nvSpPr>
                      <p:spPr bwMode="auto">
                        <a:xfrm>
                          <a:off x="4733" y="12504"/>
                          <a:ext cx="1365" cy="143"/>
                        </a:xfrm>
                        <a:prstGeom prst="flowChartTerminator">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33" name="AutoShape 39"/>
                        <p:cNvSpPr>
                          <a:spLocks noChangeArrowheads="1"/>
                        </p:cNvSpPr>
                        <p:nvPr/>
                      </p:nvSpPr>
                      <p:spPr bwMode="auto">
                        <a:xfrm>
                          <a:off x="6286" y="12504"/>
                          <a:ext cx="1365" cy="143"/>
                        </a:xfrm>
                        <a:prstGeom prst="flowChartTerminator">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34" name="Oval 40"/>
                        <p:cNvSpPr>
                          <a:spLocks noChangeArrowheads="1"/>
                        </p:cNvSpPr>
                        <p:nvPr/>
                      </p:nvSpPr>
                      <p:spPr bwMode="auto">
                        <a:xfrm>
                          <a:off x="6098" y="12434"/>
                          <a:ext cx="188" cy="276"/>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grpSp>
                </p:grpSp>
                <p:sp>
                  <p:nvSpPr>
                    <p:cNvPr id="29" name="Text Box 41"/>
                    <p:cNvSpPr txBox="1">
                      <a:spLocks noChangeArrowheads="1"/>
                    </p:cNvSpPr>
                    <p:nvPr/>
                  </p:nvSpPr>
                  <p:spPr bwMode="auto">
                    <a:xfrm>
                      <a:off x="7246" y="4554"/>
                      <a:ext cx="2128" cy="76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Air-cooled condenser</a:t>
                      </a:r>
                    </a:p>
                  </p:txBody>
                </p:sp>
              </p:grpSp>
              <p:grpSp>
                <p:nvGrpSpPr>
                  <p:cNvPr id="20" name="Group 42"/>
                  <p:cNvGrpSpPr>
                    <a:grpSpLocks/>
                  </p:cNvGrpSpPr>
                  <p:nvPr/>
                </p:nvGrpSpPr>
                <p:grpSpPr bwMode="auto">
                  <a:xfrm>
                    <a:off x="2626" y="3984"/>
                    <a:ext cx="2088" cy="3267"/>
                    <a:chOff x="2626" y="3984"/>
                    <a:chExt cx="2088" cy="3267"/>
                  </a:xfrm>
                </p:grpSpPr>
                <p:cxnSp>
                  <p:nvCxnSpPr>
                    <p:cNvPr id="21" name="AutoShape 43"/>
                    <p:cNvCxnSpPr>
                      <a:cxnSpLocks noChangeShapeType="1"/>
                    </p:cNvCxnSpPr>
                    <p:nvPr/>
                  </p:nvCxnSpPr>
                  <p:spPr bwMode="auto">
                    <a:xfrm flipH="1">
                      <a:off x="2696" y="6217"/>
                      <a:ext cx="330" cy="0"/>
                    </a:xfrm>
                    <a:prstGeom prst="straightConnector1">
                      <a:avLst/>
                    </a:prstGeom>
                    <a:noFill/>
                    <a:ln w="9525">
                      <a:solidFill>
                        <a:srgbClr val="000000"/>
                      </a:solidFill>
                      <a:round/>
                      <a:headEnd/>
                      <a:tailEnd/>
                    </a:ln>
                  </p:spPr>
                </p:cxnSp>
                <p:cxnSp>
                  <p:nvCxnSpPr>
                    <p:cNvPr id="22" name="AutoShape 44"/>
                    <p:cNvCxnSpPr>
                      <a:cxnSpLocks noChangeShapeType="1"/>
                    </p:cNvCxnSpPr>
                    <p:nvPr/>
                  </p:nvCxnSpPr>
                  <p:spPr bwMode="auto">
                    <a:xfrm flipV="1">
                      <a:off x="3966" y="6507"/>
                      <a:ext cx="0" cy="744"/>
                    </a:xfrm>
                    <a:prstGeom prst="straightConnector1">
                      <a:avLst/>
                    </a:prstGeom>
                    <a:noFill/>
                    <a:ln w="9525">
                      <a:solidFill>
                        <a:srgbClr val="000000"/>
                      </a:solidFill>
                      <a:round/>
                      <a:headEnd/>
                      <a:tailEnd type="triangle" w="med" len="med"/>
                    </a:ln>
                  </p:spPr>
                </p:cxnSp>
                <p:cxnSp>
                  <p:nvCxnSpPr>
                    <p:cNvPr id="23" name="AutoShape 45"/>
                    <p:cNvCxnSpPr>
                      <a:cxnSpLocks noChangeShapeType="1"/>
                    </p:cNvCxnSpPr>
                    <p:nvPr/>
                  </p:nvCxnSpPr>
                  <p:spPr bwMode="auto">
                    <a:xfrm>
                      <a:off x="3690" y="6507"/>
                      <a:ext cx="274" cy="0"/>
                    </a:xfrm>
                    <a:prstGeom prst="straightConnector1">
                      <a:avLst/>
                    </a:prstGeom>
                    <a:noFill/>
                    <a:ln w="9525">
                      <a:solidFill>
                        <a:srgbClr val="000000"/>
                      </a:solidFill>
                      <a:round/>
                      <a:headEnd/>
                      <a:tailEnd/>
                    </a:ln>
                  </p:spPr>
                </p:cxnSp>
                <p:sp>
                  <p:nvSpPr>
                    <p:cNvPr id="24" name="Text Box 46"/>
                    <p:cNvSpPr txBox="1">
                      <a:spLocks noChangeArrowheads="1"/>
                    </p:cNvSpPr>
                    <p:nvPr/>
                  </p:nvSpPr>
                  <p:spPr bwMode="auto">
                    <a:xfrm>
                      <a:off x="2626" y="5052"/>
                      <a:ext cx="2088" cy="68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Compressor</a:t>
                      </a:r>
                    </a:p>
                  </p:txBody>
                </p:sp>
                <p:cxnSp>
                  <p:nvCxnSpPr>
                    <p:cNvPr id="26" name="AutoShape 48"/>
                    <p:cNvCxnSpPr>
                      <a:cxnSpLocks noChangeShapeType="1"/>
                    </p:cNvCxnSpPr>
                    <p:nvPr/>
                  </p:nvCxnSpPr>
                  <p:spPr bwMode="auto">
                    <a:xfrm flipV="1">
                      <a:off x="2696" y="3984"/>
                      <a:ext cx="0" cy="2233"/>
                    </a:xfrm>
                    <a:prstGeom prst="straightConnector1">
                      <a:avLst/>
                    </a:prstGeom>
                    <a:noFill/>
                    <a:ln w="9525">
                      <a:solidFill>
                        <a:srgbClr val="000000"/>
                      </a:solidFill>
                      <a:round/>
                      <a:headEnd/>
                      <a:tailEnd type="triangle" w="med" len="med"/>
                    </a:ln>
                  </p:spPr>
                </p:cxnSp>
              </p:grpSp>
            </p:grpSp>
            <p:grpSp>
              <p:nvGrpSpPr>
                <p:cNvPr id="8" name="Group 49"/>
                <p:cNvGrpSpPr>
                  <a:grpSpLocks/>
                </p:cNvGrpSpPr>
                <p:nvPr/>
              </p:nvGrpSpPr>
              <p:grpSpPr bwMode="auto">
                <a:xfrm>
                  <a:off x="2357" y="7928"/>
                  <a:ext cx="8619" cy="2839"/>
                  <a:chOff x="2357" y="7928"/>
                  <a:chExt cx="8619" cy="2839"/>
                </a:xfrm>
              </p:grpSpPr>
              <p:grpSp>
                <p:nvGrpSpPr>
                  <p:cNvPr id="9" name="Group 50"/>
                  <p:cNvGrpSpPr>
                    <a:grpSpLocks/>
                  </p:cNvGrpSpPr>
                  <p:nvPr/>
                </p:nvGrpSpPr>
                <p:grpSpPr bwMode="auto">
                  <a:xfrm>
                    <a:off x="2357" y="8340"/>
                    <a:ext cx="7925" cy="2427"/>
                    <a:chOff x="3077" y="11799"/>
                    <a:chExt cx="7925" cy="2427"/>
                  </a:xfrm>
                </p:grpSpPr>
                <p:cxnSp>
                  <p:nvCxnSpPr>
                    <p:cNvPr id="13" name="AutoShape 51"/>
                    <p:cNvCxnSpPr>
                      <a:cxnSpLocks noChangeShapeType="1"/>
                    </p:cNvCxnSpPr>
                    <p:nvPr/>
                  </p:nvCxnSpPr>
                  <p:spPr bwMode="auto">
                    <a:xfrm flipV="1">
                      <a:off x="4686" y="11799"/>
                      <a:ext cx="0" cy="1637"/>
                    </a:xfrm>
                    <a:prstGeom prst="straightConnector1">
                      <a:avLst/>
                    </a:prstGeom>
                    <a:noFill/>
                    <a:ln w="9525">
                      <a:solidFill>
                        <a:srgbClr val="0070C0"/>
                      </a:solidFill>
                      <a:round/>
                      <a:headEnd/>
                      <a:tailEnd type="triangle" w="med" len="med"/>
                    </a:ln>
                  </p:spPr>
                </p:cxnSp>
                <p:cxnSp>
                  <p:nvCxnSpPr>
                    <p:cNvPr id="14" name="AutoShape 52"/>
                    <p:cNvCxnSpPr>
                      <a:cxnSpLocks noChangeShapeType="1"/>
                    </p:cNvCxnSpPr>
                    <p:nvPr/>
                  </p:nvCxnSpPr>
                  <p:spPr bwMode="auto">
                    <a:xfrm>
                      <a:off x="9471" y="12542"/>
                      <a:ext cx="0" cy="969"/>
                    </a:xfrm>
                    <a:prstGeom prst="straightConnector1">
                      <a:avLst/>
                    </a:prstGeom>
                    <a:noFill/>
                    <a:ln w="9525">
                      <a:solidFill>
                        <a:srgbClr val="0070C0"/>
                      </a:solidFill>
                      <a:round/>
                      <a:headEnd/>
                      <a:tailEnd type="triangle" w="med" len="med"/>
                    </a:ln>
                  </p:spPr>
                </p:cxnSp>
                <p:sp>
                  <p:nvSpPr>
                    <p:cNvPr id="15" name="Text Box 53"/>
                    <p:cNvSpPr txBox="1">
                      <a:spLocks noChangeArrowheads="1"/>
                    </p:cNvSpPr>
                    <p:nvPr/>
                  </p:nvSpPr>
                  <p:spPr bwMode="auto">
                    <a:xfrm>
                      <a:off x="3077" y="13599"/>
                      <a:ext cx="3293" cy="627"/>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70C0"/>
                          </a:solidFill>
                          <a:cs typeface="+mn-ea"/>
                          <a:sym typeface="+mn-lt"/>
                        </a:rPr>
                        <a:t>Chilled water return</a:t>
                      </a:r>
                    </a:p>
                  </p:txBody>
                </p:sp>
                <p:sp>
                  <p:nvSpPr>
                    <p:cNvPr id="16" name="Text Box 54"/>
                    <p:cNvSpPr txBox="1">
                      <a:spLocks noChangeArrowheads="1"/>
                    </p:cNvSpPr>
                    <p:nvPr/>
                  </p:nvSpPr>
                  <p:spPr bwMode="auto">
                    <a:xfrm>
                      <a:off x="7764" y="13622"/>
                      <a:ext cx="3238" cy="59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70C0"/>
                          </a:solidFill>
                          <a:cs typeface="+mn-ea"/>
                          <a:sym typeface="+mn-lt"/>
                        </a:rPr>
                        <a:t>Chilled water supply</a:t>
                      </a:r>
                    </a:p>
                  </p:txBody>
                </p:sp>
              </p:grpSp>
              <p:sp>
                <p:nvSpPr>
                  <p:cNvPr id="11" name="Text Box 56"/>
                  <p:cNvSpPr txBox="1">
                    <a:spLocks noChangeArrowheads="1"/>
                  </p:cNvSpPr>
                  <p:nvPr/>
                </p:nvSpPr>
                <p:spPr bwMode="auto">
                  <a:xfrm>
                    <a:off x="8743" y="7928"/>
                    <a:ext cx="2233" cy="749"/>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Chilled </a:t>
                    </a:r>
                    <a:endParaRPr kumimoji="0" lang="en-US" sz="1050" b="0" i="0" u="none" strike="noStrike" cap="none" normalizeH="0" baseline="0" dirty="0" smtClean="0">
                      <a:ln>
                        <a:noFill/>
                      </a:ln>
                      <a:solidFill>
                        <a:schemeClr val="tx1"/>
                      </a:solidFill>
                      <a:cs typeface="+mn-ea"/>
                      <a:sym typeface="+mn-lt"/>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smtClean="0">
                        <a:ln>
                          <a:noFill/>
                        </a:ln>
                        <a:solidFill>
                          <a:schemeClr val="tx1"/>
                        </a:solidFill>
                        <a:cs typeface="+mn-ea"/>
                        <a:sym typeface="+mn-lt"/>
                      </a:rPr>
                      <a:t>water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smtClean="0">
                        <a:ln>
                          <a:noFill/>
                        </a:ln>
                        <a:solidFill>
                          <a:schemeClr val="tx1"/>
                        </a:solidFill>
                        <a:cs typeface="+mn-ea"/>
                        <a:sym typeface="+mn-lt"/>
                      </a:rPr>
                      <a:t>pump</a:t>
                    </a:r>
                    <a:endParaRPr kumimoji="0" lang="en-US" sz="1050" b="0" i="0" u="none" strike="noStrike" cap="none" normalizeH="0" baseline="0" dirty="0">
                      <a:ln>
                        <a:noFill/>
                      </a:ln>
                      <a:solidFill>
                        <a:schemeClr val="tx1"/>
                      </a:solidFill>
                      <a:cs typeface="+mn-ea"/>
                      <a:sym typeface="+mn-lt"/>
                    </a:endParaRPr>
                  </a:p>
                </p:txBody>
              </p:sp>
            </p:grpSp>
          </p:grpSp>
          <p:sp>
            <p:nvSpPr>
              <p:cNvPr id="6" name="Rectangle 58"/>
              <p:cNvSpPr>
                <a:spLocks noChangeArrowheads="1"/>
              </p:cNvSpPr>
              <p:nvPr/>
            </p:nvSpPr>
            <p:spPr bwMode="auto">
              <a:xfrm>
                <a:off x="2500" y="3310"/>
                <a:ext cx="7660" cy="6440"/>
              </a:xfrm>
              <a:prstGeom prst="rect">
                <a:avLst/>
              </a:prstGeom>
              <a:noFill/>
              <a:ln w="9525">
                <a:solidFill>
                  <a:srgbClr val="000000"/>
                </a:solidFill>
                <a:prstDash val="lgDash"/>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grpSp>
        <p:grpSp>
          <p:nvGrpSpPr>
            <p:cNvPr id="145" name="组合 27739"/>
            <p:cNvGrpSpPr>
              <a:grpSpLocks/>
            </p:cNvGrpSpPr>
            <p:nvPr/>
          </p:nvGrpSpPr>
          <p:grpSpPr bwMode="auto">
            <a:xfrm>
              <a:off x="1242237" y="3425947"/>
              <a:ext cx="403663" cy="611065"/>
              <a:chOff x="7778750" y="3468688"/>
              <a:chExt cx="433388" cy="571500"/>
            </a:xfrm>
          </p:grpSpPr>
          <p:sp>
            <p:nvSpPr>
              <p:cNvPr id="146" name="Freeform 31"/>
              <p:cNvSpPr>
                <a:spLocks/>
              </p:cNvSpPr>
              <p:nvPr/>
            </p:nvSpPr>
            <p:spPr bwMode="auto">
              <a:xfrm>
                <a:off x="8077200" y="3495675"/>
                <a:ext cx="11113" cy="11113"/>
              </a:xfrm>
              <a:custGeom>
                <a:avLst/>
                <a:gdLst>
                  <a:gd name="T0" fmla="*/ 2147483647 w 25"/>
                  <a:gd name="T1" fmla="*/ 0 h 25"/>
                  <a:gd name="T2" fmla="*/ 2147483647 w 25"/>
                  <a:gd name="T3" fmla="*/ 0 h 25"/>
                  <a:gd name="T4" fmla="*/ 0 w 25"/>
                  <a:gd name="T5" fmla="*/ 2147483647 h 25"/>
                  <a:gd name="T6" fmla="*/ 2147483647 w 25"/>
                  <a:gd name="T7" fmla="*/ 2147483647 h 25"/>
                  <a:gd name="T8" fmla="*/ 2147483647 w 25"/>
                  <a:gd name="T9" fmla="*/ 2147483647 h 25"/>
                  <a:gd name="T10" fmla="*/ 2147483647 w 25"/>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5">
                    <a:moveTo>
                      <a:pt x="13" y="0"/>
                    </a:moveTo>
                    <a:lnTo>
                      <a:pt x="13" y="0"/>
                    </a:lnTo>
                    <a:cubicBezTo>
                      <a:pt x="6" y="0"/>
                      <a:pt x="0" y="5"/>
                      <a:pt x="0" y="12"/>
                    </a:cubicBezTo>
                    <a:cubicBezTo>
                      <a:pt x="0" y="19"/>
                      <a:pt x="6" y="25"/>
                      <a:pt x="13" y="25"/>
                    </a:cubicBezTo>
                    <a:cubicBezTo>
                      <a:pt x="20" y="25"/>
                      <a:pt x="25" y="19"/>
                      <a:pt x="25" y="12"/>
                    </a:cubicBezTo>
                    <a:cubicBezTo>
                      <a:pt x="25" y="5"/>
                      <a:pt x="20" y="0"/>
                      <a:pt x="13"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47" name="Freeform 32"/>
              <p:cNvSpPr>
                <a:spLocks noEditPoints="1"/>
              </p:cNvSpPr>
              <p:nvPr/>
            </p:nvSpPr>
            <p:spPr bwMode="auto">
              <a:xfrm>
                <a:off x="7778750" y="3468688"/>
                <a:ext cx="433388" cy="571500"/>
              </a:xfrm>
              <a:custGeom>
                <a:avLst/>
                <a:gdLst>
                  <a:gd name="T0" fmla="*/ 2147483647 w 1035"/>
                  <a:gd name="T1" fmla="*/ 2147483647 h 1361"/>
                  <a:gd name="T2" fmla="*/ 2147483647 w 1035"/>
                  <a:gd name="T3" fmla="*/ 2147483647 h 1361"/>
                  <a:gd name="T4" fmla="*/ 2147483647 w 1035"/>
                  <a:gd name="T5" fmla="*/ 2147483647 h 1361"/>
                  <a:gd name="T6" fmla="*/ 2147483647 w 1035"/>
                  <a:gd name="T7" fmla="*/ 2147483647 h 1361"/>
                  <a:gd name="T8" fmla="*/ 2147483647 w 1035"/>
                  <a:gd name="T9" fmla="*/ 2147483647 h 1361"/>
                  <a:gd name="T10" fmla="*/ 2147483647 w 1035"/>
                  <a:gd name="T11" fmla="*/ 2147483647 h 1361"/>
                  <a:gd name="T12" fmla="*/ 2147483647 w 1035"/>
                  <a:gd name="T13" fmla="*/ 2147483647 h 1361"/>
                  <a:gd name="T14" fmla="*/ 2147483647 w 1035"/>
                  <a:gd name="T15" fmla="*/ 2147483647 h 1361"/>
                  <a:gd name="T16" fmla="*/ 2147483647 w 1035"/>
                  <a:gd name="T17" fmla="*/ 2147483647 h 1361"/>
                  <a:gd name="T18" fmla="*/ 2147483647 w 1035"/>
                  <a:gd name="T19" fmla="*/ 2147483647 h 1361"/>
                  <a:gd name="T20" fmla="*/ 2147483647 w 1035"/>
                  <a:gd name="T21" fmla="*/ 2147483647 h 1361"/>
                  <a:gd name="T22" fmla="*/ 2147483647 w 1035"/>
                  <a:gd name="T23" fmla="*/ 2147483647 h 1361"/>
                  <a:gd name="T24" fmla="*/ 2147483647 w 1035"/>
                  <a:gd name="T25" fmla="*/ 2147483647 h 1361"/>
                  <a:gd name="T26" fmla="*/ 2147483647 w 1035"/>
                  <a:gd name="T27" fmla="*/ 2147483647 h 1361"/>
                  <a:gd name="T28" fmla="*/ 2147483647 w 1035"/>
                  <a:gd name="T29" fmla="*/ 2147483647 h 1361"/>
                  <a:gd name="T30" fmla="*/ 2147483647 w 1035"/>
                  <a:gd name="T31" fmla="*/ 2147483647 h 1361"/>
                  <a:gd name="T32" fmla="*/ 2147483647 w 1035"/>
                  <a:gd name="T33" fmla="*/ 2147483647 h 1361"/>
                  <a:gd name="T34" fmla="*/ 2147483647 w 1035"/>
                  <a:gd name="T35" fmla="*/ 2147483647 h 1361"/>
                  <a:gd name="T36" fmla="*/ 2147483647 w 1035"/>
                  <a:gd name="T37" fmla="*/ 2147483647 h 1361"/>
                  <a:gd name="T38" fmla="*/ 2147483647 w 1035"/>
                  <a:gd name="T39" fmla="*/ 2147483647 h 1361"/>
                  <a:gd name="T40" fmla="*/ 2147483647 w 1035"/>
                  <a:gd name="T41" fmla="*/ 2147483647 h 1361"/>
                  <a:gd name="T42" fmla="*/ 2147483647 w 1035"/>
                  <a:gd name="T43" fmla="*/ 2147483647 h 1361"/>
                  <a:gd name="T44" fmla="*/ 2147483647 w 1035"/>
                  <a:gd name="T45" fmla="*/ 2147483647 h 1361"/>
                  <a:gd name="T46" fmla="*/ 2147483647 w 1035"/>
                  <a:gd name="T47" fmla="*/ 2147483647 h 1361"/>
                  <a:gd name="T48" fmla="*/ 2147483647 w 1035"/>
                  <a:gd name="T49" fmla="*/ 2147483647 h 1361"/>
                  <a:gd name="T50" fmla="*/ 2147483647 w 1035"/>
                  <a:gd name="T51" fmla="*/ 2147483647 h 1361"/>
                  <a:gd name="T52" fmla="*/ 2147483647 w 1035"/>
                  <a:gd name="T53" fmla="*/ 2147483647 h 1361"/>
                  <a:gd name="T54" fmla="*/ 2147483647 w 1035"/>
                  <a:gd name="T55" fmla="*/ 2147483647 h 1361"/>
                  <a:gd name="T56" fmla="*/ 2147483647 w 1035"/>
                  <a:gd name="T57" fmla="*/ 2147483647 h 1361"/>
                  <a:gd name="T58" fmla="*/ 2147483647 w 1035"/>
                  <a:gd name="T59" fmla="*/ 2147483647 h 1361"/>
                  <a:gd name="T60" fmla="*/ 2147483647 w 1035"/>
                  <a:gd name="T61" fmla="*/ 2147483647 h 1361"/>
                  <a:gd name="T62" fmla="*/ 2147483647 w 1035"/>
                  <a:gd name="T63" fmla="*/ 2147483647 h 1361"/>
                  <a:gd name="T64" fmla="*/ 2147483647 w 1035"/>
                  <a:gd name="T65" fmla="*/ 2147483647 h 1361"/>
                  <a:gd name="T66" fmla="*/ 2147483647 w 1035"/>
                  <a:gd name="T67" fmla="*/ 2147483647 h 1361"/>
                  <a:gd name="T68" fmla="*/ 2147483647 w 1035"/>
                  <a:gd name="T69" fmla="*/ 2147483647 h 1361"/>
                  <a:gd name="T70" fmla="*/ 2147483647 w 1035"/>
                  <a:gd name="T71" fmla="*/ 2147483647 h 1361"/>
                  <a:gd name="T72" fmla="*/ 2147483647 w 1035"/>
                  <a:gd name="T73" fmla="*/ 2147483647 h 1361"/>
                  <a:gd name="T74" fmla="*/ 2147483647 w 1035"/>
                  <a:gd name="T75" fmla="*/ 2147483647 h 1361"/>
                  <a:gd name="T76" fmla="*/ 2147483647 w 1035"/>
                  <a:gd name="T77" fmla="*/ 2147483647 h 1361"/>
                  <a:gd name="T78" fmla="*/ 2147483647 w 1035"/>
                  <a:gd name="T79" fmla="*/ 2147483647 h 1361"/>
                  <a:gd name="T80" fmla="*/ 2147483647 w 1035"/>
                  <a:gd name="T81" fmla="*/ 2147483647 h 1361"/>
                  <a:gd name="T82" fmla="*/ 2147483647 w 1035"/>
                  <a:gd name="T83" fmla="*/ 2147483647 h 1361"/>
                  <a:gd name="T84" fmla="*/ 2147483647 w 1035"/>
                  <a:gd name="T85" fmla="*/ 2147483647 h 1361"/>
                  <a:gd name="T86" fmla="*/ 2147483647 w 1035"/>
                  <a:gd name="T87" fmla="*/ 0 h 1361"/>
                  <a:gd name="T88" fmla="*/ 2147483647 w 1035"/>
                  <a:gd name="T89" fmla="*/ 2147483647 h 1361"/>
                  <a:gd name="T90" fmla="*/ 2147483647 w 1035"/>
                  <a:gd name="T91" fmla="*/ 2147483647 h 1361"/>
                  <a:gd name="T92" fmla="*/ 2147483647 w 1035"/>
                  <a:gd name="T93" fmla="*/ 2147483647 h 1361"/>
                  <a:gd name="T94" fmla="*/ 2147483647 w 1035"/>
                  <a:gd name="T95" fmla="*/ 2147483647 h 1361"/>
                  <a:gd name="T96" fmla="*/ 2147483647 w 1035"/>
                  <a:gd name="T97" fmla="*/ 2147483647 h 1361"/>
                  <a:gd name="T98" fmla="*/ 2147483647 w 1035"/>
                  <a:gd name="T99" fmla="*/ 2147483647 h 1361"/>
                  <a:gd name="T100" fmla="*/ 2147483647 w 1035"/>
                  <a:gd name="T101" fmla="*/ 2147483647 h 1361"/>
                  <a:gd name="T102" fmla="*/ 2147483647 w 1035"/>
                  <a:gd name="T103" fmla="*/ 2147483647 h 1361"/>
                  <a:gd name="T104" fmla="*/ 2147483647 w 1035"/>
                  <a:gd name="T105" fmla="*/ 2147483647 h 1361"/>
                  <a:gd name="T106" fmla="*/ 2147483647 w 1035"/>
                  <a:gd name="T107" fmla="*/ 2147483647 h 1361"/>
                  <a:gd name="T108" fmla="*/ 2147483647 w 1035"/>
                  <a:gd name="T109" fmla="*/ 2147483647 h 1361"/>
                  <a:gd name="T110" fmla="*/ 2147483647 w 1035"/>
                  <a:gd name="T111" fmla="*/ 2147483647 h 1361"/>
                  <a:gd name="T112" fmla="*/ 2147483647 w 1035"/>
                  <a:gd name="T113" fmla="*/ 2147483647 h 1361"/>
                  <a:gd name="T114" fmla="*/ 2147483647 w 1035"/>
                  <a:gd name="T115" fmla="*/ 2147483647 h 1361"/>
                  <a:gd name="T116" fmla="*/ 2147483647 w 1035"/>
                  <a:gd name="T117" fmla="*/ 2147483647 h 1361"/>
                  <a:gd name="T118" fmla="*/ 2147483647 w 1035"/>
                  <a:gd name="T119" fmla="*/ 2147483647 h 1361"/>
                  <a:gd name="T120" fmla="*/ 2147483647 w 1035"/>
                  <a:gd name="T121" fmla="*/ 2147483647 h 1361"/>
                  <a:gd name="T122" fmla="*/ 2147483647 w 1035"/>
                  <a:gd name="T123" fmla="*/ 2147483647 h 1361"/>
                  <a:gd name="T124" fmla="*/ 2147483647 w 1035"/>
                  <a:gd name="T125" fmla="*/ 2147483647 h 136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35" h="1361">
                    <a:moveTo>
                      <a:pt x="864" y="1321"/>
                    </a:moveTo>
                    <a:lnTo>
                      <a:pt x="864" y="1321"/>
                    </a:lnTo>
                    <a:lnTo>
                      <a:pt x="833" y="1244"/>
                    </a:lnTo>
                    <a:lnTo>
                      <a:pt x="885" y="1230"/>
                    </a:lnTo>
                    <a:lnTo>
                      <a:pt x="920" y="1321"/>
                    </a:lnTo>
                    <a:lnTo>
                      <a:pt x="864" y="1321"/>
                    </a:lnTo>
                    <a:close/>
                    <a:moveTo>
                      <a:pt x="369" y="1321"/>
                    </a:moveTo>
                    <a:lnTo>
                      <a:pt x="369" y="1321"/>
                    </a:lnTo>
                    <a:lnTo>
                      <a:pt x="313" y="1321"/>
                    </a:lnTo>
                    <a:lnTo>
                      <a:pt x="347" y="1230"/>
                    </a:lnTo>
                    <a:lnTo>
                      <a:pt x="400" y="1244"/>
                    </a:lnTo>
                    <a:lnTo>
                      <a:pt x="369" y="1321"/>
                    </a:lnTo>
                    <a:close/>
                    <a:moveTo>
                      <a:pt x="198" y="626"/>
                    </a:moveTo>
                    <a:lnTo>
                      <a:pt x="198" y="626"/>
                    </a:lnTo>
                    <a:lnTo>
                      <a:pt x="335" y="626"/>
                    </a:lnTo>
                    <a:cubicBezTo>
                      <a:pt x="344" y="630"/>
                      <a:pt x="367" y="674"/>
                      <a:pt x="367" y="759"/>
                    </a:cubicBezTo>
                    <a:cubicBezTo>
                      <a:pt x="367" y="845"/>
                      <a:pt x="344" y="890"/>
                      <a:pt x="336" y="893"/>
                    </a:cubicBezTo>
                    <a:lnTo>
                      <a:pt x="198" y="893"/>
                    </a:lnTo>
                    <a:cubicBezTo>
                      <a:pt x="211" y="854"/>
                      <a:pt x="217" y="807"/>
                      <a:pt x="217" y="759"/>
                    </a:cubicBezTo>
                    <a:cubicBezTo>
                      <a:pt x="217" y="712"/>
                      <a:pt x="211" y="665"/>
                      <a:pt x="198" y="626"/>
                    </a:cubicBezTo>
                    <a:close/>
                    <a:moveTo>
                      <a:pt x="122" y="938"/>
                    </a:moveTo>
                    <a:lnTo>
                      <a:pt x="122" y="938"/>
                    </a:lnTo>
                    <a:cubicBezTo>
                      <a:pt x="117" y="938"/>
                      <a:pt x="111" y="934"/>
                      <a:pt x="106" y="927"/>
                    </a:cubicBezTo>
                    <a:cubicBezTo>
                      <a:pt x="133" y="891"/>
                      <a:pt x="142" y="811"/>
                      <a:pt x="142" y="759"/>
                    </a:cubicBezTo>
                    <a:cubicBezTo>
                      <a:pt x="142" y="707"/>
                      <a:pt x="133" y="628"/>
                      <a:pt x="106" y="592"/>
                    </a:cubicBezTo>
                    <a:cubicBezTo>
                      <a:pt x="111" y="585"/>
                      <a:pt x="117" y="581"/>
                      <a:pt x="122" y="581"/>
                    </a:cubicBezTo>
                    <a:cubicBezTo>
                      <a:pt x="144" y="581"/>
                      <a:pt x="177" y="652"/>
                      <a:pt x="177" y="759"/>
                    </a:cubicBezTo>
                    <a:cubicBezTo>
                      <a:pt x="177" y="867"/>
                      <a:pt x="144" y="938"/>
                      <a:pt x="122" y="938"/>
                    </a:cubicBezTo>
                    <a:close/>
                    <a:moveTo>
                      <a:pt x="40" y="759"/>
                    </a:moveTo>
                    <a:lnTo>
                      <a:pt x="40" y="759"/>
                    </a:lnTo>
                    <a:cubicBezTo>
                      <a:pt x="40" y="678"/>
                      <a:pt x="58" y="624"/>
                      <a:pt x="70" y="614"/>
                    </a:cubicBezTo>
                    <a:cubicBezTo>
                      <a:pt x="71" y="615"/>
                      <a:pt x="72" y="615"/>
                      <a:pt x="73" y="615"/>
                    </a:cubicBezTo>
                    <a:cubicBezTo>
                      <a:pt x="85" y="629"/>
                      <a:pt x="102" y="681"/>
                      <a:pt x="102" y="759"/>
                    </a:cubicBezTo>
                    <a:cubicBezTo>
                      <a:pt x="102" y="840"/>
                      <a:pt x="84" y="893"/>
                      <a:pt x="72" y="904"/>
                    </a:cubicBezTo>
                    <a:cubicBezTo>
                      <a:pt x="72" y="905"/>
                      <a:pt x="71" y="905"/>
                      <a:pt x="70" y="905"/>
                    </a:cubicBezTo>
                    <a:cubicBezTo>
                      <a:pt x="59" y="896"/>
                      <a:pt x="40" y="842"/>
                      <a:pt x="40" y="759"/>
                    </a:cubicBezTo>
                    <a:close/>
                    <a:moveTo>
                      <a:pt x="617" y="156"/>
                    </a:moveTo>
                    <a:lnTo>
                      <a:pt x="617" y="156"/>
                    </a:lnTo>
                    <a:cubicBezTo>
                      <a:pt x="673" y="156"/>
                      <a:pt x="723" y="161"/>
                      <a:pt x="768" y="168"/>
                    </a:cubicBezTo>
                    <a:cubicBezTo>
                      <a:pt x="769" y="169"/>
                      <a:pt x="770" y="169"/>
                      <a:pt x="771" y="169"/>
                    </a:cubicBezTo>
                    <a:cubicBezTo>
                      <a:pt x="888" y="190"/>
                      <a:pt x="961" y="232"/>
                      <a:pt x="961" y="271"/>
                    </a:cubicBezTo>
                    <a:lnTo>
                      <a:pt x="961" y="319"/>
                    </a:lnTo>
                    <a:cubicBezTo>
                      <a:pt x="903" y="268"/>
                      <a:pt x="772" y="233"/>
                      <a:pt x="617" y="233"/>
                    </a:cubicBezTo>
                    <a:cubicBezTo>
                      <a:pt x="465" y="233"/>
                      <a:pt x="336" y="267"/>
                      <a:pt x="276" y="316"/>
                    </a:cubicBezTo>
                    <a:lnTo>
                      <a:pt x="276" y="271"/>
                    </a:lnTo>
                    <a:cubicBezTo>
                      <a:pt x="276" y="217"/>
                      <a:pt x="416" y="156"/>
                      <a:pt x="617" y="156"/>
                    </a:cubicBezTo>
                    <a:close/>
                    <a:moveTo>
                      <a:pt x="698" y="67"/>
                    </a:moveTo>
                    <a:lnTo>
                      <a:pt x="698" y="67"/>
                    </a:lnTo>
                    <a:cubicBezTo>
                      <a:pt x="698" y="52"/>
                      <a:pt x="711" y="40"/>
                      <a:pt x="726" y="40"/>
                    </a:cubicBezTo>
                    <a:cubicBezTo>
                      <a:pt x="741" y="40"/>
                      <a:pt x="753" y="52"/>
                      <a:pt x="753" y="67"/>
                    </a:cubicBezTo>
                    <a:lnTo>
                      <a:pt x="753" y="126"/>
                    </a:lnTo>
                    <a:cubicBezTo>
                      <a:pt x="735" y="123"/>
                      <a:pt x="717" y="121"/>
                      <a:pt x="698" y="120"/>
                    </a:cubicBezTo>
                    <a:lnTo>
                      <a:pt x="698" y="67"/>
                    </a:lnTo>
                    <a:close/>
                    <a:moveTo>
                      <a:pt x="619" y="294"/>
                    </a:moveTo>
                    <a:lnTo>
                      <a:pt x="619" y="294"/>
                    </a:lnTo>
                    <a:cubicBezTo>
                      <a:pt x="468" y="294"/>
                      <a:pt x="338" y="326"/>
                      <a:pt x="276" y="377"/>
                    </a:cubicBezTo>
                    <a:lnTo>
                      <a:pt x="276" y="354"/>
                    </a:lnTo>
                    <a:cubicBezTo>
                      <a:pt x="311" y="305"/>
                      <a:pt x="440" y="260"/>
                      <a:pt x="617" y="260"/>
                    </a:cubicBezTo>
                    <a:cubicBezTo>
                      <a:pt x="801" y="260"/>
                      <a:pt x="931" y="307"/>
                      <a:pt x="961" y="358"/>
                    </a:cubicBezTo>
                    <a:lnTo>
                      <a:pt x="961" y="376"/>
                    </a:lnTo>
                    <a:cubicBezTo>
                      <a:pt x="895" y="322"/>
                      <a:pt x="754" y="294"/>
                      <a:pt x="619" y="294"/>
                    </a:cubicBezTo>
                    <a:close/>
                    <a:moveTo>
                      <a:pt x="981" y="884"/>
                    </a:moveTo>
                    <a:lnTo>
                      <a:pt x="981" y="884"/>
                    </a:lnTo>
                    <a:cubicBezTo>
                      <a:pt x="952" y="884"/>
                      <a:pt x="928" y="908"/>
                      <a:pt x="928" y="937"/>
                    </a:cubicBezTo>
                    <a:cubicBezTo>
                      <a:pt x="928" y="960"/>
                      <a:pt x="942" y="979"/>
                      <a:pt x="961" y="987"/>
                    </a:cubicBezTo>
                    <a:lnTo>
                      <a:pt x="961" y="1091"/>
                    </a:lnTo>
                    <a:cubicBezTo>
                      <a:pt x="961" y="1156"/>
                      <a:pt x="820" y="1228"/>
                      <a:pt x="617" y="1228"/>
                    </a:cubicBezTo>
                    <a:cubicBezTo>
                      <a:pt x="415" y="1228"/>
                      <a:pt x="273" y="1156"/>
                      <a:pt x="273" y="1091"/>
                    </a:cubicBezTo>
                    <a:lnTo>
                      <a:pt x="273" y="933"/>
                    </a:lnTo>
                    <a:lnTo>
                      <a:pt x="336" y="933"/>
                    </a:lnTo>
                    <a:cubicBezTo>
                      <a:pt x="337" y="933"/>
                      <a:pt x="339" y="933"/>
                      <a:pt x="340" y="932"/>
                    </a:cubicBezTo>
                    <a:cubicBezTo>
                      <a:pt x="386" y="927"/>
                      <a:pt x="407" y="840"/>
                      <a:pt x="407" y="759"/>
                    </a:cubicBezTo>
                    <a:cubicBezTo>
                      <a:pt x="407" y="678"/>
                      <a:pt x="386" y="592"/>
                      <a:pt x="340" y="586"/>
                    </a:cubicBezTo>
                    <a:cubicBezTo>
                      <a:pt x="339" y="586"/>
                      <a:pt x="337" y="586"/>
                      <a:pt x="336" y="586"/>
                    </a:cubicBezTo>
                    <a:lnTo>
                      <a:pt x="276" y="586"/>
                    </a:lnTo>
                    <a:lnTo>
                      <a:pt x="276" y="447"/>
                    </a:lnTo>
                    <a:cubicBezTo>
                      <a:pt x="276" y="441"/>
                      <a:pt x="278" y="434"/>
                      <a:pt x="283" y="428"/>
                    </a:cubicBezTo>
                    <a:cubicBezTo>
                      <a:pt x="312" y="382"/>
                      <a:pt x="439" y="333"/>
                      <a:pt x="619" y="333"/>
                    </a:cubicBezTo>
                    <a:cubicBezTo>
                      <a:pt x="820" y="333"/>
                      <a:pt x="961" y="393"/>
                      <a:pt x="961" y="447"/>
                    </a:cubicBezTo>
                    <a:lnTo>
                      <a:pt x="961" y="726"/>
                    </a:lnTo>
                    <a:cubicBezTo>
                      <a:pt x="942" y="734"/>
                      <a:pt x="928" y="753"/>
                      <a:pt x="928" y="776"/>
                    </a:cubicBezTo>
                    <a:cubicBezTo>
                      <a:pt x="928" y="805"/>
                      <a:pt x="952" y="829"/>
                      <a:pt x="981" y="829"/>
                    </a:cubicBezTo>
                    <a:cubicBezTo>
                      <a:pt x="1011" y="829"/>
                      <a:pt x="1035" y="805"/>
                      <a:pt x="1035" y="776"/>
                    </a:cubicBezTo>
                    <a:cubicBezTo>
                      <a:pt x="1035" y="753"/>
                      <a:pt x="1021" y="734"/>
                      <a:pt x="1001" y="726"/>
                    </a:cubicBezTo>
                    <a:lnTo>
                      <a:pt x="1001" y="271"/>
                    </a:lnTo>
                    <a:cubicBezTo>
                      <a:pt x="1001" y="203"/>
                      <a:pt x="910" y="156"/>
                      <a:pt x="793" y="133"/>
                    </a:cubicBezTo>
                    <a:lnTo>
                      <a:pt x="793" y="67"/>
                    </a:lnTo>
                    <a:cubicBezTo>
                      <a:pt x="793" y="30"/>
                      <a:pt x="763" y="0"/>
                      <a:pt x="726" y="0"/>
                    </a:cubicBezTo>
                    <a:cubicBezTo>
                      <a:pt x="688" y="0"/>
                      <a:pt x="658" y="30"/>
                      <a:pt x="658" y="67"/>
                    </a:cubicBezTo>
                    <a:lnTo>
                      <a:pt x="658" y="117"/>
                    </a:lnTo>
                    <a:cubicBezTo>
                      <a:pt x="645" y="117"/>
                      <a:pt x="631" y="116"/>
                      <a:pt x="617" y="116"/>
                    </a:cubicBezTo>
                    <a:cubicBezTo>
                      <a:pt x="433" y="116"/>
                      <a:pt x="287" y="164"/>
                      <a:pt x="247" y="233"/>
                    </a:cubicBezTo>
                    <a:lnTo>
                      <a:pt x="138" y="233"/>
                    </a:lnTo>
                    <a:cubicBezTo>
                      <a:pt x="130" y="233"/>
                      <a:pt x="124" y="249"/>
                      <a:pt x="124" y="269"/>
                    </a:cubicBezTo>
                    <a:cubicBezTo>
                      <a:pt x="124" y="289"/>
                      <a:pt x="130" y="305"/>
                      <a:pt x="138" y="305"/>
                    </a:cubicBezTo>
                    <a:lnTo>
                      <a:pt x="236" y="305"/>
                    </a:lnTo>
                    <a:lnTo>
                      <a:pt x="236" y="586"/>
                    </a:lnTo>
                    <a:lnTo>
                      <a:pt x="182" y="586"/>
                    </a:lnTo>
                    <a:cubicBezTo>
                      <a:pt x="166" y="558"/>
                      <a:pt x="146" y="541"/>
                      <a:pt x="122" y="541"/>
                    </a:cubicBezTo>
                    <a:cubicBezTo>
                      <a:pt x="108" y="541"/>
                      <a:pt x="88" y="547"/>
                      <a:pt x="70" y="573"/>
                    </a:cubicBezTo>
                    <a:cubicBezTo>
                      <a:pt x="15" y="574"/>
                      <a:pt x="0" y="690"/>
                      <a:pt x="0" y="759"/>
                    </a:cubicBezTo>
                    <a:cubicBezTo>
                      <a:pt x="0" y="829"/>
                      <a:pt x="15" y="945"/>
                      <a:pt x="70" y="946"/>
                    </a:cubicBezTo>
                    <a:cubicBezTo>
                      <a:pt x="88" y="972"/>
                      <a:pt x="108" y="978"/>
                      <a:pt x="122" y="978"/>
                    </a:cubicBezTo>
                    <a:cubicBezTo>
                      <a:pt x="146" y="978"/>
                      <a:pt x="166" y="960"/>
                      <a:pt x="182" y="933"/>
                    </a:cubicBezTo>
                    <a:lnTo>
                      <a:pt x="233" y="933"/>
                    </a:lnTo>
                    <a:lnTo>
                      <a:pt x="233" y="1091"/>
                    </a:lnTo>
                    <a:cubicBezTo>
                      <a:pt x="233" y="1133"/>
                      <a:pt x="264" y="1172"/>
                      <a:pt x="315" y="1202"/>
                    </a:cubicBezTo>
                    <a:lnTo>
                      <a:pt x="265" y="1334"/>
                    </a:lnTo>
                    <a:cubicBezTo>
                      <a:pt x="263" y="1341"/>
                      <a:pt x="264" y="1347"/>
                      <a:pt x="268" y="1353"/>
                    </a:cubicBezTo>
                    <a:cubicBezTo>
                      <a:pt x="271" y="1358"/>
                      <a:pt x="277" y="1361"/>
                      <a:pt x="284" y="1361"/>
                    </a:cubicBezTo>
                    <a:lnTo>
                      <a:pt x="383" y="1361"/>
                    </a:lnTo>
                    <a:cubicBezTo>
                      <a:pt x="391" y="1361"/>
                      <a:pt x="398" y="1356"/>
                      <a:pt x="401" y="1349"/>
                    </a:cubicBezTo>
                    <a:lnTo>
                      <a:pt x="441" y="1249"/>
                    </a:lnTo>
                    <a:cubicBezTo>
                      <a:pt x="493" y="1261"/>
                      <a:pt x="553" y="1268"/>
                      <a:pt x="617" y="1268"/>
                    </a:cubicBezTo>
                    <a:cubicBezTo>
                      <a:pt x="681" y="1268"/>
                      <a:pt x="740" y="1262"/>
                      <a:pt x="792" y="1250"/>
                    </a:cubicBezTo>
                    <a:lnTo>
                      <a:pt x="831" y="1349"/>
                    </a:lnTo>
                    <a:cubicBezTo>
                      <a:pt x="835" y="1356"/>
                      <a:pt x="842" y="1361"/>
                      <a:pt x="850" y="1361"/>
                    </a:cubicBezTo>
                    <a:lnTo>
                      <a:pt x="949" y="1361"/>
                    </a:lnTo>
                    <a:cubicBezTo>
                      <a:pt x="949" y="1361"/>
                      <a:pt x="949" y="1361"/>
                      <a:pt x="949" y="1361"/>
                    </a:cubicBezTo>
                    <a:cubicBezTo>
                      <a:pt x="960" y="1361"/>
                      <a:pt x="969" y="1352"/>
                      <a:pt x="969" y="1341"/>
                    </a:cubicBezTo>
                    <a:cubicBezTo>
                      <a:pt x="969" y="1338"/>
                      <a:pt x="968" y="1334"/>
                      <a:pt x="966" y="1332"/>
                    </a:cubicBezTo>
                    <a:lnTo>
                      <a:pt x="918" y="1203"/>
                    </a:lnTo>
                    <a:cubicBezTo>
                      <a:pt x="970" y="1173"/>
                      <a:pt x="1001" y="1134"/>
                      <a:pt x="1001" y="1091"/>
                    </a:cubicBezTo>
                    <a:lnTo>
                      <a:pt x="1001" y="987"/>
                    </a:lnTo>
                    <a:cubicBezTo>
                      <a:pt x="1021" y="979"/>
                      <a:pt x="1035" y="960"/>
                      <a:pt x="1035" y="937"/>
                    </a:cubicBezTo>
                    <a:cubicBezTo>
                      <a:pt x="1035" y="908"/>
                      <a:pt x="1011" y="884"/>
                      <a:pt x="981" y="884"/>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sp>
          <p:nvSpPr>
            <p:cNvPr id="148" name="Freeform 40"/>
            <p:cNvSpPr>
              <a:spLocks noEditPoints="1"/>
            </p:cNvSpPr>
            <p:nvPr/>
          </p:nvSpPr>
          <p:spPr bwMode="auto">
            <a:xfrm>
              <a:off x="4022343" y="3399595"/>
              <a:ext cx="365937" cy="582038"/>
            </a:xfrm>
            <a:custGeom>
              <a:avLst/>
              <a:gdLst>
                <a:gd name="T0" fmla="*/ 2147483647 w 1015"/>
                <a:gd name="T1" fmla="*/ 2147483647 h 1729"/>
                <a:gd name="T2" fmla="*/ 2147483647 w 1015"/>
                <a:gd name="T3" fmla="*/ 2147483647 h 1729"/>
                <a:gd name="T4" fmla="*/ 2147483647 w 1015"/>
                <a:gd name="T5" fmla="*/ 2147483647 h 1729"/>
                <a:gd name="T6" fmla="*/ 2147483647 w 1015"/>
                <a:gd name="T7" fmla="*/ 2147483647 h 1729"/>
                <a:gd name="T8" fmla="*/ 2147483647 w 1015"/>
                <a:gd name="T9" fmla="*/ 2147483647 h 1729"/>
                <a:gd name="T10" fmla="*/ 2147483647 w 1015"/>
                <a:gd name="T11" fmla="*/ 2147483647 h 1729"/>
                <a:gd name="T12" fmla="*/ 2147483647 w 1015"/>
                <a:gd name="T13" fmla="*/ 2147483647 h 1729"/>
                <a:gd name="T14" fmla="*/ 2147483647 w 1015"/>
                <a:gd name="T15" fmla="*/ 2147483647 h 1729"/>
                <a:gd name="T16" fmla="*/ 2147483647 w 1015"/>
                <a:gd name="T17" fmla="*/ 2147483647 h 1729"/>
                <a:gd name="T18" fmla="*/ 2147483647 w 1015"/>
                <a:gd name="T19" fmla="*/ 2147483647 h 1729"/>
                <a:gd name="T20" fmla="*/ 2147483647 w 1015"/>
                <a:gd name="T21" fmla="*/ 2147483647 h 1729"/>
                <a:gd name="T22" fmla="*/ 2147483647 w 1015"/>
                <a:gd name="T23" fmla="*/ 2147483647 h 1729"/>
                <a:gd name="T24" fmla="*/ 2147483647 w 1015"/>
                <a:gd name="T25" fmla="*/ 2147483647 h 1729"/>
                <a:gd name="T26" fmla="*/ 2147483647 w 1015"/>
                <a:gd name="T27" fmla="*/ 2147483647 h 1729"/>
                <a:gd name="T28" fmla="*/ 2147483647 w 1015"/>
                <a:gd name="T29" fmla="*/ 2147483647 h 1729"/>
                <a:gd name="T30" fmla="*/ 2147483647 w 1015"/>
                <a:gd name="T31" fmla="*/ 2147483647 h 1729"/>
                <a:gd name="T32" fmla="*/ 2147483647 w 1015"/>
                <a:gd name="T33" fmla="*/ 2147483647 h 1729"/>
                <a:gd name="T34" fmla="*/ 2147483647 w 1015"/>
                <a:gd name="T35" fmla="*/ 2147483647 h 1729"/>
                <a:gd name="T36" fmla="*/ 2147483647 w 1015"/>
                <a:gd name="T37" fmla="*/ 2147483647 h 1729"/>
                <a:gd name="T38" fmla="*/ 2147483647 w 1015"/>
                <a:gd name="T39" fmla="*/ 2147483647 h 1729"/>
                <a:gd name="T40" fmla="*/ 2147483647 w 1015"/>
                <a:gd name="T41" fmla="*/ 2147483647 h 1729"/>
                <a:gd name="T42" fmla="*/ 2147483647 w 1015"/>
                <a:gd name="T43" fmla="*/ 2147483647 h 1729"/>
                <a:gd name="T44" fmla="*/ 2147483647 w 1015"/>
                <a:gd name="T45" fmla="*/ 2147483647 h 1729"/>
                <a:gd name="T46" fmla="*/ 2147483647 w 1015"/>
                <a:gd name="T47" fmla="*/ 2147483647 h 1729"/>
                <a:gd name="T48" fmla="*/ 2147483647 w 1015"/>
                <a:gd name="T49" fmla="*/ 2147483647 h 1729"/>
                <a:gd name="T50" fmla="*/ 2147483647 w 1015"/>
                <a:gd name="T51" fmla="*/ 2147483647 h 1729"/>
                <a:gd name="T52" fmla="*/ 2147483647 w 1015"/>
                <a:gd name="T53" fmla="*/ 2147483647 h 1729"/>
                <a:gd name="T54" fmla="*/ 2147483647 w 1015"/>
                <a:gd name="T55" fmla="*/ 2147483647 h 1729"/>
                <a:gd name="T56" fmla="*/ 2147483647 w 1015"/>
                <a:gd name="T57" fmla="*/ 2147483647 h 1729"/>
                <a:gd name="T58" fmla="*/ 2147483647 w 1015"/>
                <a:gd name="T59" fmla="*/ 2147483647 h 1729"/>
                <a:gd name="T60" fmla="*/ 2147483647 w 1015"/>
                <a:gd name="T61" fmla="*/ 2147483647 h 1729"/>
                <a:gd name="T62" fmla="*/ 2147483647 w 1015"/>
                <a:gd name="T63" fmla="*/ 2147483647 h 1729"/>
                <a:gd name="T64" fmla="*/ 2147483647 w 1015"/>
                <a:gd name="T65" fmla="*/ 2147483647 h 1729"/>
                <a:gd name="T66" fmla="*/ 2147483647 w 1015"/>
                <a:gd name="T67" fmla="*/ 2147483647 h 1729"/>
                <a:gd name="T68" fmla="*/ 2147483647 w 1015"/>
                <a:gd name="T69" fmla="*/ 2147483647 h 1729"/>
                <a:gd name="T70" fmla="*/ 2147483647 w 1015"/>
                <a:gd name="T71" fmla="*/ 2147483647 h 1729"/>
                <a:gd name="T72" fmla="*/ 2147483647 w 1015"/>
                <a:gd name="T73" fmla="*/ 2147483647 h 1729"/>
                <a:gd name="T74" fmla="*/ 2147483647 w 1015"/>
                <a:gd name="T75" fmla="*/ 2147483647 h 1729"/>
                <a:gd name="T76" fmla="*/ 2147483647 w 1015"/>
                <a:gd name="T77" fmla="*/ 2147483647 h 1729"/>
                <a:gd name="T78" fmla="*/ 2147483647 w 1015"/>
                <a:gd name="T79" fmla="*/ 2147483647 h 1729"/>
                <a:gd name="T80" fmla="*/ 2147483647 w 1015"/>
                <a:gd name="T81" fmla="*/ 2147483647 h 1729"/>
                <a:gd name="T82" fmla="*/ 2147483647 w 1015"/>
                <a:gd name="T83" fmla="*/ 2147483647 h 1729"/>
                <a:gd name="T84" fmla="*/ 2147483647 w 1015"/>
                <a:gd name="T85" fmla="*/ 2147483647 h 1729"/>
                <a:gd name="T86" fmla="*/ 2147483647 w 1015"/>
                <a:gd name="T87" fmla="*/ 2147483647 h 1729"/>
                <a:gd name="T88" fmla="*/ 2147483647 w 1015"/>
                <a:gd name="T89" fmla="*/ 2147483647 h 1729"/>
                <a:gd name="T90" fmla="*/ 2147483647 w 1015"/>
                <a:gd name="T91" fmla="*/ 2147483647 h 1729"/>
                <a:gd name="T92" fmla="*/ 2147483647 w 1015"/>
                <a:gd name="T93" fmla="*/ 2147483647 h 1729"/>
                <a:gd name="T94" fmla="*/ 2147483647 w 1015"/>
                <a:gd name="T95" fmla="*/ 2147483647 h 1729"/>
                <a:gd name="T96" fmla="*/ 2147483647 w 1015"/>
                <a:gd name="T97" fmla="*/ 2147483647 h 1729"/>
                <a:gd name="T98" fmla="*/ 2147483647 w 1015"/>
                <a:gd name="T99" fmla="*/ 2147483647 h 1729"/>
                <a:gd name="T100" fmla="*/ 2147483647 w 1015"/>
                <a:gd name="T101" fmla="*/ 2147483647 h 1729"/>
                <a:gd name="T102" fmla="*/ 2147483647 w 1015"/>
                <a:gd name="T103" fmla="*/ 2147483647 h 1729"/>
                <a:gd name="T104" fmla="*/ 2147483647 w 1015"/>
                <a:gd name="T105" fmla="*/ 2147483647 h 1729"/>
                <a:gd name="T106" fmla="*/ 2147483647 w 1015"/>
                <a:gd name="T107" fmla="*/ 2147483647 h 1729"/>
                <a:gd name="T108" fmla="*/ 2147483647 w 1015"/>
                <a:gd name="T109" fmla="*/ 2147483647 h 1729"/>
                <a:gd name="T110" fmla="*/ 2147483647 w 1015"/>
                <a:gd name="T111" fmla="*/ 2147483647 h 1729"/>
                <a:gd name="T112" fmla="*/ 2147483647 w 1015"/>
                <a:gd name="T113" fmla="*/ 2147483647 h 1729"/>
                <a:gd name="T114" fmla="*/ 2147483647 w 1015"/>
                <a:gd name="T115" fmla="*/ 2147483647 h 1729"/>
                <a:gd name="T116" fmla="*/ 2147483647 w 1015"/>
                <a:gd name="T117" fmla="*/ 2147483647 h 1729"/>
                <a:gd name="T118" fmla="*/ 2147483647 w 1015"/>
                <a:gd name="T119" fmla="*/ 2147483647 h 1729"/>
                <a:gd name="T120" fmla="*/ 2147483647 w 1015"/>
                <a:gd name="T121" fmla="*/ 2147483647 h 1729"/>
                <a:gd name="T122" fmla="*/ 2147483647 w 1015"/>
                <a:gd name="T123" fmla="*/ 2147483647 h 1729"/>
                <a:gd name="T124" fmla="*/ 2147483647 w 1015"/>
                <a:gd name="T125" fmla="*/ 2147483647 h 17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15" h="1729">
                  <a:moveTo>
                    <a:pt x="972" y="1534"/>
                  </a:moveTo>
                  <a:lnTo>
                    <a:pt x="972" y="1534"/>
                  </a:lnTo>
                  <a:lnTo>
                    <a:pt x="948" y="1558"/>
                  </a:lnTo>
                  <a:cubicBezTo>
                    <a:pt x="946" y="1559"/>
                    <a:pt x="944" y="1560"/>
                    <a:pt x="943" y="1560"/>
                  </a:cubicBezTo>
                  <a:cubicBezTo>
                    <a:pt x="942" y="1560"/>
                    <a:pt x="940" y="1559"/>
                    <a:pt x="938" y="1558"/>
                  </a:cubicBezTo>
                  <a:lnTo>
                    <a:pt x="874" y="1491"/>
                  </a:lnTo>
                  <a:cubicBezTo>
                    <a:pt x="872" y="1488"/>
                    <a:pt x="872" y="1484"/>
                    <a:pt x="874" y="1482"/>
                  </a:cubicBezTo>
                  <a:lnTo>
                    <a:pt x="899" y="1458"/>
                  </a:lnTo>
                  <a:cubicBezTo>
                    <a:pt x="901" y="1456"/>
                    <a:pt x="903" y="1456"/>
                    <a:pt x="904" y="1456"/>
                  </a:cubicBezTo>
                  <a:cubicBezTo>
                    <a:pt x="905" y="1456"/>
                    <a:pt x="907" y="1456"/>
                    <a:pt x="908" y="1458"/>
                  </a:cubicBezTo>
                  <a:lnTo>
                    <a:pt x="973" y="1525"/>
                  </a:lnTo>
                  <a:cubicBezTo>
                    <a:pt x="974" y="1526"/>
                    <a:pt x="975" y="1528"/>
                    <a:pt x="975" y="1529"/>
                  </a:cubicBezTo>
                  <a:cubicBezTo>
                    <a:pt x="974" y="1530"/>
                    <a:pt x="974" y="1532"/>
                    <a:pt x="972" y="1534"/>
                  </a:cubicBezTo>
                  <a:close/>
                  <a:moveTo>
                    <a:pt x="498" y="1547"/>
                  </a:moveTo>
                  <a:lnTo>
                    <a:pt x="498" y="1547"/>
                  </a:lnTo>
                  <a:cubicBezTo>
                    <a:pt x="326" y="1547"/>
                    <a:pt x="206" y="1486"/>
                    <a:pt x="206" y="1431"/>
                  </a:cubicBezTo>
                  <a:cubicBezTo>
                    <a:pt x="206" y="1388"/>
                    <a:pt x="283" y="1337"/>
                    <a:pt x="414" y="1321"/>
                  </a:cubicBezTo>
                  <a:lnTo>
                    <a:pt x="414" y="1388"/>
                  </a:lnTo>
                  <a:cubicBezTo>
                    <a:pt x="414" y="1434"/>
                    <a:pt x="451" y="1472"/>
                    <a:pt x="498" y="1472"/>
                  </a:cubicBezTo>
                  <a:cubicBezTo>
                    <a:pt x="544" y="1472"/>
                    <a:pt x="581" y="1434"/>
                    <a:pt x="581" y="1388"/>
                  </a:cubicBezTo>
                  <a:lnTo>
                    <a:pt x="581" y="1321"/>
                  </a:lnTo>
                  <a:cubicBezTo>
                    <a:pt x="657" y="1326"/>
                    <a:pt x="720" y="1351"/>
                    <a:pt x="757" y="1379"/>
                  </a:cubicBezTo>
                  <a:cubicBezTo>
                    <a:pt x="757" y="1380"/>
                    <a:pt x="757" y="1380"/>
                    <a:pt x="757" y="1380"/>
                  </a:cubicBezTo>
                  <a:cubicBezTo>
                    <a:pt x="778" y="1396"/>
                    <a:pt x="790" y="1414"/>
                    <a:pt x="790" y="1431"/>
                  </a:cubicBezTo>
                  <a:cubicBezTo>
                    <a:pt x="790" y="1486"/>
                    <a:pt x="670" y="1547"/>
                    <a:pt x="498" y="1547"/>
                  </a:cubicBezTo>
                  <a:close/>
                  <a:moveTo>
                    <a:pt x="270" y="1144"/>
                  </a:moveTo>
                  <a:lnTo>
                    <a:pt x="270" y="1144"/>
                  </a:lnTo>
                  <a:lnTo>
                    <a:pt x="414" y="1061"/>
                  </a:lnTo>
                  <a:lnTo>
                    <a:pt x="414" y="1252"/>
                  </a:lnTo>
                  <a:cubicBezTo>
                    <a:pt x="344" y="1249"/>
                    <a:pt x="288" y="1206"/>
                    <a:pt x="270" y="1144"/>
                  </a:cubicBezTo>
                  <a:close/>
                  <a:moveTo>
                    <a:pt x="88" y="1203"/>
                  </a:moveTo>
                  <a:lnTo>
                    <a:pt x="88" y="1203"/>
                  </a:lnTo>
                  <a:cubicBezTo>
                    <a:pt x="84" y="1205"/>
                    <a:pt x="81" y="1205"/>
                    <a:pt x="79" y="1204"/>
                  </a:cubicBezTo>
                  <a:cubicBezTo>
                    <a:pt x="76" y="1204"/>
                    <a:pt x="74" y="1202"/>
                    <a:pt x="72" y="1199"/>
                  </a:cubicBezTo>
                  <a:lnTo>
                    <a:pt x="49" y="1159"/>
                  </a:lnTo>
                  <a:cubicBezTo>
                    <a:pt x="46" y="1153"/>
                    <a:pt x="48" y="1147"/>
                    <a:pt x="53" y="1143"/>
                  </a:cubicBezTo>
                  <a:lnTo>
                    <a:pt x="388" y="950"/>
                  </a:lnTo>
                  <a:cubicBezTo>
                    <a:pt x="394" y="961"/>
                    <a:pt x="403" y="972"/>
                    <a:pt x="415" y="980"/>
                  </a:cubicBezTo>
                  <a:cubicBezTo>
                    <a:pt x="414" y="982"/>
                    <a:pt x="414" y="983"/>
                    <a:pt x="414" y="985"/>
                  </a:cubicBezTo>
                  <a:lnTo>
                    <a:pt x="414" y="1015"/>
                  </a:lnTo>
                  <a:lnTo>
                    <a:pt x="88" y="1203"/>
                  </a:lnTo>
                  <a:close/>
                  <a:moveTo>
                    <a:pt x="263" y="888"/>
                  </a:moveTo>
                  <a:lnTo>
                    <a:pt x="263" y="888"/>
                  </a:lnTo>
                  <a:lnTo>
                    <a:pt x="281" y="888"/>
                  </a:lnTo>
                  <a:cubicBezTo>
                    <a:pt x="292" y="888"/>
                    <a:pt x="301" y="879"/>
                    <a:pt x="301" y="868"/>
                  </a:cubicBezTo>
                  <a:lnTo>
                    <a:pt x="301" y="801"/>
                  </a:lnTo>
                  <a:cubicBezTo>
                    <a:pt x="326" y="814"/>
                    <a:pt x="352" y="824"/>
                    <a:pt x="381" y="831"/>
                  </a:cubicBezTo>
                  <a:lnTo>
                    <a:pt x="381" y="908"/>
                  </a:lnTo>
                  <a:lnTo>
                    <a:pt x="263" y="976"/>
                  </a:lnTo>
                  <a:lnTo>
                    <a:pt x="263" y="888"/>
                  </a:lnTo>
                  <a:close/>
                  <a:moveTo>
                    <a:pt x="219" y="743"/>
                  </a:moveTo>
                  <a:lnTo>
                    <a:pt x="219" y="743"/>
                  </a:lnTo>
                  <a:cubicBezTo>
                    <a:pt x="231" y="755"/>
                    <a:pt x="246" y="767"/>
                    <a:pt x="261" y="778"/>
                  </a:cubicBezTo>
                  <a:lnTo>
                    <a:pt x="261" y="848"/>
                  </a:lnTo>
                  <a:lnTo>
                    <a:pt x="219" y="848"/>
                  </a:lnTo>
                  <a:lnTo>
                    <a:pt x="219" y="743"/>
                  </a:lnTo>
                  <a:close/>
                  <a:moveTo>
                    <a:pt x="339" y="157"/>
                  </a:moveTo>
                  <a:lnTo>
                    <a:pt x="339" y="157"/>
                  </a:lnTo>
                  <a:cubicBezTo>
                    <a:pt x="339" y="158"/>
                    <a:pt x="339" y="160"/>
                    <a:pt x="339" y="161"/>
                  </a:cubicBezTo>
                  <a:lnTo>
                    <a:pt x="339" y="260"/>
                  </a:lnTo>
                  <a:cubicBezTo>
                    <a:pt x="339" y="271"/>
                    <a:pt x="348" y="280"/>
                    <a:pt x="359" y="280"/>
                  </a:cubicBezTo>
                  <a:lnTo>
                    <a:pt x="444" y="280"/>
                  </a:lnTo>
                  <a:cubicBezTo>
                    <a:pt x="455" y="280"/>
                    <a:pt x="464" y="271"/>
                    <a:pt x="464" y="260"/>
                  </a:cubicBezTo>
                  <a:lnTo>
                    <a:pt x="464" y="199"/>
                  </a:lnTo>
                  <a:cubicBezTo>
                    <a:pt x="464" y="165"/>
                    <a:pt x="483" y="141"/>
                    <a:pt x="500" y="141"/>
                  </a:cubicBezTo>
                  <a:cubicBezTo>
                    <a:pt x="516" y="141"/>
                    <a:pt x="535" y="165"/>
                    <a:pt x="535" y="199"/>
                  </a:cubicBezTo>
                  <a:lnTo>
                    <a:pt x="535" y="260"/>
                  </a:lnTo>
                  <a:cubicBezTo>
                    <a:pt x="535" y="271"/>
                    <a:pt x="544" y="280"/>
                    <a:pt x="555" y="280"/>
                  </a:cubicBezTo>
                  <a:lnTo>
                    <a:pt x="640" y="280"/>
                  </a:lnTo>
                  <a:cubicBezTo>
                    <a:pt x="651" y="280"/>
                    <a:pt x="660" y="271"/>
                    <a:pt x="660" y="260"/>
                  </a:cubicBezTo>
                  <a:lnTo>
                    <a:pt x="660" y="161"/>
                  </a:lnTo>
                  <a:cubicBezTo>
                    <a:pt x="660" y="161"/>
                    <a:pt x="660" y="160"/>
                    <a:pt x="660" y="160"/>
                  </a:cubicBezTo>
                  <a:cubicBezTo>
                    <a:pt x="735" y="185"/>
                    <a:pt x="792" y="233"/>
                    <a:pt x="792" y="275"/>
                  </a:cubicBezTo>
                  <a:cubicBezTo>
                    <a:pt x="792" y="353"/>
                    <a:pt x="657" y="418"/>
                    <a:pt x="498" y="418"/>
                  </a:cubicBezTo>
                  <a:cubicBezTo>
                    <a:pt x="338" y="418"/>
                    <a:pt x="204" y="353"/>
                    <a:pt x="204" y="275"/>
                  </a:cubicBezTo>
                  <a:cubicBezTo>
                    <a:pt x="204" y="228"/>
                    <a:pt x="260" y="180"/>
                    <a:pt x="339" y="157"/>
                  </a:cubicBezTo>
                  <a:close/>
                  <a:moveTo>
                    <a:pt x="379" y="161"/>
                  </a:moveTo>
                  <a:lnTo>
                    <a:pt x="379" y="161"/>
                  </a:lnTo>
                  <a:cubicBezTo>
                    <a:pt x="379" y="95"/>
                    <a:pt x="433" y="40"/>
                    <a:pt x="500" y="40"/>
                  </a:cubicBezTo>
                  <a:cubicBezTo>
                    <a:pt x="566" y="40"/>
                    <a:pt x="620" y="95"/>
                    <a:pt x="620" y="161"/>
                  </a:cubicBezTo>
                  <a:lnTo>
                    <a:pt x="620" y="240"/>
                  </a:lnTo>
                  <a:lnTo>
                    <a:pt x="575" y="240"/>
                  </a:lnTo>
                  <a:lnTo>
                    <a:pt x="575" y="199"/>
                  </a:lnTo>
                  <a:cubicBezTo>
                    <a:pt x="575" y="145"/>
                    <a:pt x="541" y="101"/>
                    <a:pt x="500" y="101"/>
                  </a:cubicBezTo>
                  <a:cubicBezTo>
                    <a:pt x="458" y="101"/>
                    <a:pt x="424" y="145"/>
                    <a:pt x="424" y="199"/>
                  </a:cubicBezTo>
                  <a:lnTo>
                    <a:pt x="424" y="240"/>
                  </a:lnTo>
                  <a:lnTo>
                    <a:pt x="379" y="240"/>
                  </a:lnTo>
                  <a:lnTo>
                    <a:pt x="379" y="161"/>
                  </a:lnTo>
                  <a:close/>
                  <a:moveTo>
                    <a:pt x="498" y="806"/>
                  </a:moveTo>
                  <a:lnTo>
                    <a:pt x="498" y="806"/>
                  </a:lnTo>
                  <a:cubicBezTo>
                    <a:pt x="419" y="806"/>
                    <a:pt x="347" y="785"/>
                    <a:pt x="294" y="752"/>
                  </a:cubicBezTo>
                  <a:cubicBezTo>
                    <a:pt x="292" y="751"/>
                    <a:pt x="291" y="750"/>
                    <a:pt x="289" y="749"/>
                  </a:cubicBezTo>
                  <a:cubicBezTo>
                    <a:pt x="236" y="715"/>
                    <a:pt x="204" y="667"/>
                    <a:pt x="204" y="615"/>
                  </a:cubicBezTo>
                  <a:lnTo>
                    <a:pt x="204" y="363"/>
                  </a:lnTo>
                  <a:cubicBezTo>
                    <a:pt x="260" y="420"/>
                    <a:pt x="369" y="458"/>
                    <a:pt x="498" y="458"/>
                  </a:cubicBezTo>
                  <a:cubicBezTo>
                    <a:pt x="626" y="458"/>
                    <a:pt x="736" y="420"/>
                    <a:pt x="792" y="363"/>
                  </a:cubicBezTo>
                  <a:lnTo>
                    <a:pt x="792" y="610"/>
                  </a:lnTo>
                  <a:lnTo>
                    <a:pt x="792" y="612"/>
                  </a:lnTo>
                  <a:lnTo>
                    <a:pt x="792" y="616"/>
                  </a:lnTo>
                  <a:cubicBezTo>
                    <a:pt x="792" y="720"/>
                    <a:pt x="660" y="806"/>
                    <a:pt x="498" y="806"/>
                  </a:cubicBezTo>
                  <a:close/>
                  <a:moveTo>
                    <a:pt x="574" y="917"/>
                  </a:moveTo>
                  <a:lnTo>
                    <a:pt x="574" y="917"/>
                  </a:lnTo>
                  <a:lnTo>
                    <a:pt x="574" y="918"/>
                  </a:lnTo>
                  <a:lnTo>
                    <a:pt x="574" y="920"/>
                  </a:lnTo>
                  <a:cubicBezTo>
                    <a:pt x="574" y="941"/>
                    <a:pt x="543" y="965"/>
                    <a:pt x="498" y="965"/>
                  </a:cubicBezTo>
                  <a:cubicBezTo>
                    <a:pt x="452" y="965"/>
                    <a:pt x="421" y="941"/>
                    <a:pt x="421" y="920"/>
                  </a:cubicBezTo>
                  <a:lnTo>
                    <a:pt x="421" y="839"/>
                  </a:lnTo>
                  <a:cubicBezTo>
                    <a:pt x="446" y="843"/>
                    <a:pt x="471" y="846"/>
                    <a:pt x="498" y="846"/>
                  </a:cubicBezTo>
                  <a:cubicBezTo>
                    <a:pt x="524" y="846"/>
                    <a:pt x="550" y="843"/>
                    <a:pt x="574" y="839"/>
                  </a:cubicBezTo>
                  <a:lnTo>
                    <a:pt x="574" y="917"/>
                  </a:lnTo>
                  <a:close/>
                  <a:moveTo>
                    <a:pt x="454" y="999"/>
                  </a:moveTo>
                  <a:lnTo>
                    <a:pt x="454" y="999"/>
                  </a:lnTo>
                  <a:cubicBezTo>
                    <a:pt x="467" y="1003"/>
                    <a:pt x="482" y="1005"/>
                    <a:pt x="498" y="1005"/>
                  </a:cubicBezTo>
                  <a:cubicBezTo>
                    <a:pt x="513" y="1005"/>
                    <a:pt x="528" y="1003"/>
                    <a:pt x="541" y="999"/>
                  </a:cubicBezTo>
                  <a:lnTo>
                    <a:pt x="541" y="1388"/>
                  </a:lnTo>
                  <a:cubicBezTo>
                    <a:pt x="541" y="1412"/>
                    <a:pt x="522" y="1432"/>
                    <a:pt x="498" y="1432"/>
                  </a:cubicBezTo>
                  <a:cubicBezTo>
                    <a:pt x="474" y="1432"/>
                    <a:pt x="454" y="1412"/>
                    <a:pt x="454" y="1388"/>
                  </a:cubicBezTo>
                  <a:lnTo>
                    <a:pt x="454" y="999"/>
                  </a:lnTo>
                  <a:close/>
                  <a:moveTo>
                    <a:pt x="1001" y="1497"/>
                  </a:moveTo>
                  <a:lnTo>
                    <a:pt x="1001" y="1497"/>
                  </a:lnTo>
                  <a:lnTo>
                    <a:pt x="937" y="1430"/>
                  </a:lnTo>
                  <a:cubicBezTo>
                    <a:pt x="935" y="1428"/>
                    <a:pt x="932" y="1425"/>
                    <a:pt x="928" y="1424"/>
                  </a:cubicBezTo>
                  <a:cubicBezTo>
                    <a:pt x="928" y="1423"/>
                    <a:pt x="927" y="1422"/>
                    <a:pt x="927" y="1421"/>
                  </a:cubicBezTo>
                  <a:cubicBezTo>
                    <a:pt x="897" y="1395"/>
                    <a:pt x="838" y="1360"/>
                    <a:pt x="778" y="1345"/>
                  </a:cubicBezTo>
                  <a:cubicBezTo>
                    <a:pt x="732" y="1311"/>
                    <a:pt x="661" y="1286"/>
                    <a:pt x="581" y="1281"/>
                  </a:cubicBezTo>
                  <a:lnTo>
                    <a:pt x="581" y="985"/>
                  </a:lnTo>
                  <a:cubicBezTo>
                    <a:pt x="581" y="983"/>
                    <a:pt x="581" y="982"/>
                    <a:pt x="581" y="980"/>
                  </a:cubicBezTo>
                  <a:cubicBezTo>
                    <a:pt x="602" y="965"/>
                    <a:pt x="614" y="944"/>
                    <a:pt x="614" y="920"/>
                  </a:cubicBezTo>
                  <a:cubicBezTo>
                    <a:pt x="614" y="920"/>
                    <a:pt x="614" y="920"/>
                    <a:pt x="614" y="920"/>
                  </a:cubicBezTo>
                  <a:lnTo>
                    <a:pt x="614" y="831"/>
                  </a:lnTo>
                  <a:cubicBezTo>
                    <a:pt x="741" y="798"/>
                    <a:pt x="832" y="714"/>
                    <a:pt x="832" y="616"/>
                  </a:cubicBezTo>
                  <a:cubicBezTo>
                    <a:pt x="832" y="615"/>
                    <a:pt x="832" y="613"/>
                    <a:pt x="832" y="613"/>
                  </a:cubicBezTo>
                  <a:cubicBezTo>
                    <a:pt x="832" y="612"/>
                    <a:pt x="832" y="611"/>
                    <a:pt x="832" y="610"/>
                  </a:cubicBezTo>
                  <a:lnTo>
                    <a:pt x="832" y="277"/>
                  </a:lnTo>
                  <a:cubicBezTo>
                    <a:pt x="832" y="276"/>
                    <a:pt x="832" y="276"/>
                    <a:pt x="832" y="275"/>
                  </a:cubicBezTo>
                  <a:cubicBezTo>
                    <a:pt x="832" y="211"/>
                    <a:pt x="756" y="144"/>
                    <a:pt x="654" y="116"/>
                  </a:cubicBezTo>
                  <a:cubicBezTo>
                    <a:pt x="634" y="49"/>
                    <a:pt x="573" y="0"/>
                    <a:pt x="500" y="0"/>
                  </a:cubicBezTo>
                  <a:cubicBezTo>
                    <a:pt x="428" y="0"/>
                    <a:pt x="366" y="48"/>
                    <a:pt x="346" y="114"/>
                  </a:cubicBezTo>
                  <a:cubicBezTo>
                    <a:pt x="346" y="114"/>
                    <a:pt x="345" y="114"/>
                    <a:pt x="344" y="114"/>
                  </a:cubicBezTo>
                  <a:cubicBezTo>
                    <a:pt x="238" y="140"/>
                    <a:pt x="167" y="202"/>
                    <a:pt x="164" y="271"/>
                  </a:cubicBezTo>
                  <a:lnTo>
                    <a:pt x="164" y="274"/>
                  </a:lnTo>
                  <a:cubicBezTo>
                    <a:pt x="164" y="275"/>
                    <a:pt x="163" y="275"/>
                    <a:pt x="163" y="275"/>
                  </a:cubicBezTo>
                  <a:cubicBezTo>
                    <a:pt x="163" y="276"/>
                    <a:pt x="164" y="276"/>
                    <a:pt x="164" y="277"/>
                  </a:cubicBezTo>
                  <a:lnTo>
                    <a:pt x="164" y="610"/>
                  </a:lnTo>
                  <a:cubicBezTo>
                    <a:pt x="164" y="611"/>
                    <a:pt x="164" y="612"/>
                    <a:pt x="164" y="613"/>
                  </a:cubicBezTo>
                  <a:cubicBezTo>
                    <a:pt x="164" y="614"/>
                    <a:pt x="164" y="615"/>
                    <a:pt x="164" y="616"/>
                  </a:cubicBezTo>
                  <a:cubicBezTo>
                    <a:pt x="164" y="640"/>
                    <a:pt x="169" y="663"/>
                    <a:pt x="179" y="685"/>
                  </a:cubicBezTo>
                  <a:lnTo>
                    <a:pt x="179" y="868"/>
                  </a:lnTo>
                  <a:cubicBezTo>
                    <a:pt x="179" y="879"/>
                    <a:pt x="188" y="888"/>
                    <a:pt x="199" y="888"/>
                  </a:cubicBezTo>
                  <a:lnTo>
                    <a:pt x="223" y="888"/>
                  </a:lnTo>
                  <a:lnTo>
                    <a:pt x="223" y="999"/>
                  </a:lnTo>
                  <a:lnTo>
                    <a:pt x="33" y="1109"/>
                  </a:lnTo>
                  <a:cubicBezTo>
                    <a:pt x="9" y="1123"/>
                    <a:pt x="0" y="1154"/>
                    <a:pt x="14" y="1179"/>
                  </a:cubicBezTo>
                  <a:lnTo>
                    <a:pt x="38" y="1219"/>
                  </a:lnTo>
                  <a:cubicBezTo>
                    <a:pt x="44" y="1231"/>
                    <a:pt x="55" y="1239"/>
                    <a:pt x="69" y="1243"/>
                  </a:cubicBezTo>
                  <a:cubicBezTo>
                    <a:pt x="73" y="1244"/>
                    <a:pt x="78" y="1245"/>
                    <a:pt x="82" y="1245"/>
                  </a:cubicBezTo>
                  <a:cubicBezTo>
                    <a:pt x="91" y="1245"/>
                    <a:pt x="100" y="1242"/>
                    <a:pt x="108" y="1238"/>
                  </a:cubicBezTo>
                  <a:lnTo>
                    <a:pt x="235" y="1165"/>
                  </a:lnTo>
                  <a:cubicBezTo>
                    <a:pt x="255" y="1226"/>
                    <a:pt x="306" y="1271"/>
                    <a:pt x="371" y="1287"/>
                  </a:cubicBezTo>
                  <a:cubicBezTo>
                    <a:pt x="309" y="1298"/>
                    <a:pt x="257" y="1318"/>
                    <a:pt x="221" y="1344"/>
                  </a:cubicBezTo>
                  <a:cubicBezTo>
                    <a:pt x="221" y="1344"/>
                    <a:pt x="221" y="1344"/>
                    <a:pt x="221" y="1344"/>
                  </a:cubicBezTo>
                  <a:cubicBezTo>
                    <a:pt x="100" y="1381"/>
                    <a:pt x="31" y="1439"/>
                    <a:pt x="31" y="1504"/>
                  </a:cubicBezTo>
                  <a:cubicBezTo>
                    <a:pt x="31" y="1595"/>
                    <a:pt x="167" y="1671"/>
                    <a:pt x="369" y="1695"/>
                  </a:cubicBezTo>
                  <a:cubicBezTo>
                    <a:pt x="377" y="1715"/>
                    <a:pt x="396" y="1729"/>
                    <a:pt x="419" y="1729"/>
                  </a:cubicBezTo>
                  <a:cubicBezTo>
                    <a:pt x="448" y="1729"/>
                    <a:pt x="472" y="1705"/>
                    <a:pt x="472" y="1675"/>
                  </a:cubicBezTo>
                  <a:cubicBezTo>
                    <a:pt x="472" y="1646"/>
                    <a:pt x="448" y="1622"/>
                    <a:pt x="419" y="1622"/>
                  </a:cubicBezTo>
                  <a:cubicBezTo>
                    <a:pt x="397" y="1622"/>
                    <a:pt x="378" y="1636"/>
                    <a:pt x="370" y="1655"/>
                  </a:cubicBezTo>
                  <a:cubicBezTo>
                    <a:pt x="196" y="1634"/>
                    <a:pt x="71" y="1571"/>
                    <a:pt x="71" y="1504"/>
                  </a:cubicBezTo>
                  <a:cubicBezTo>
                    <a:pt x="71" y="1470"/>
                    <a:pt x="108" y="1434"/>
                    <a:pt x="170" y="1406"/>
                  </a:cubicBezTo>
                  <a:cubicBezTo>
                    <a:pt x="167" y="1414"/>
                    <a:pt x="166" y="1422"/>
                    <a:pt x="166" y="1431"/>
                  </a:cubicBezTo>
                  <a:cubicBezTo>
                    <a:pt x="166" y="1518"/>
                    <a:pt x="311" y="1587"/>
                    <a:pt x="498" y="1587"/>
                  </a:cubicBezTo>
                  <a:cubicBezTo>
                    <a:pt x="684" y="1587"/>
                    <a:pt x="830" y="1518"/>
                    <a:pt x="830" y="1431"/>
                  </a:cubicBezTo>
                  <a:cubicBezTo>
                    <a:pt x="830" y="1422"/>
                    <a:pt x="828" y="1413"/>
                    <a:pt x="825" y="1404"/>
                  </a:cubicBezTo>
                  <a:cubicBezTo>
                    <a:pt x="842" y="1412"/>
                    <a:pt x="857" y="1421"/>
                    <a:pt x="871" y="1429"/>
                  </a:cubicBezTo>
                  <a:lnTo>
                    <a:pt x="846" y="1453"/>
                  </a:lnTo>
                  <a:cubicBezTo>
                    <a:pt x="828" y="1471"/>
                    <a:pt x="828" y="1500"/>
                    <a:pt x="845" y="1519"/>
                  </a:cubicBezTo>
                  <a:lnTo>
                    <a:pt x="890" y="1565"/>
                  </a:lnTo>
                  <a:cubicBezTo>
                    <a:pt x="846" y="1601"/>
                    <a:pt x="746" y="1642"/>
                    <a:pt x="630" y="1655"/>
                  </a:cubicBezTo>
                  <a:cubicBezTo>
                    <a:pt x="622" y="1636"/>
                    <a:pt x="603" y="1622"/>
                    <a:pt x="581" y="1622"/>
                  </a:cubicBezTo>
                  <a:cubicBezTo>
                    <a:pt x="551" y="1622"/>
                    <a:pt x="527" y="1646"/>
                    <a:pt x="527" y="1675"/>
                  </a:cubicBezTo>
                  <a:cubicBezTo>
                    <a:pt x="527" y="1705"/>
                    <a:pt x="551" y="1729"/>
                    <a:pt x="581" y="1729"/>
                  </a:cubicBezTo>
                  <a:cubicBezTo>
                    <a:pt x="603" y="1729"/>
                    <a:pt x="622" y="1715"/>
                    <a:pt x="630" y="1695"/>
                  </a:cubicBezTo>
                  <a:cubicBezTo>
                    <a:pt x="747" y="1683"/>
                    <a:pt x="863" y="1642"/>
                    <a:pt x="919" y="1592"/>
                  </a:cubicBezTo>
                  <a:cubicBezTo>
                    <a:pt x="926" y="1597"/>
                    <a:pt x="934" y="1600"/>
                    <a:pt x="943" y="1600"/>
                  </a:cubicBezTo>
                  <a:cubicBezTo>
                    <a:pt x="955" y="1600"/>
                    <a:pt x="967" y="1595"/>
                    <a:pt x="976" y="1587"/>
                  </a:cubicBezTo>
                  <a:lnTo>
                    <a:pt x="1000" y="1563"/>
                  </a:lnTo>
                  <a:cubicBezTo>
                    <a:pt x="1009" y="1554"/>
                    <a:pt x="1014" y="1543"/>
                    <a:pt x="1014" y="1530"/>
                  </a:cubicBezTo>
                  <a:cubicBezTo>
                    <a:pt x="1015" y="1518"/>
                    <a:pt x="1010" y="1506"/>
                    <a:pt x="1001" y="1497"/>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02462" tIns="51231" rIns="102462" bIns="51231"/>
            <a:lstStyle/>
            <a:p>
              <a:endParaRPr lang="zh-CN" altLang="en-US" sz="1200">
                <a:cs typeface="+mn-ea"/>
                <a:sym typeface="+mn-lt"/>
              </a:endParaRPr>
            </a:p>
          </p:txBody>
        </p:sp>
        <p:grpSp>
          <p:nvGrpSpPr>
            <p:cNvPr id="150" name="组合 27734"/>
            <p:cNvGrpSpPr>
              <a:grpSpLocks/>
            </p:cNvGrpSpPr>
            <p:nvPr/>
          </p:nvGrpSpPr>
          <p:grpSpPr bwMode="auto">
            <a:xfrm>
              <a:off x="3875619" y="4732803"/>
              <a:ext cx="304059" cy="270113"/>
              <a:chOff x="3070225" y="2152650"/>
              <a:chExt cx="711200" cy="390525"/>
            </a:xfrm>
          </p:grpSpPr>
          <p:sp>
            <p:nvSpPr>
              <p:cNvPr id="151" name="Freeform 54"/>
              <p:cNvSpPr>
                <a:spLocks noEditPoints="1"/>
              </p:cNvSpPr>
              <p:nvPr/>
            </p:nvSpPr>
            <p:spPr bwMode="auto">
              <a:xfrm>
                <a:off x="3070225" y="2152650"/>
                <a:ext cx="711200" cy="390525"/>
              </a:xfrm>
              <a:custGeom>
                <a:avLst/>
                <a:gdLst>
                  <a:gd name="T0" fmla="*/ 2147483647 w 1694"/>
                  <a:gd name="T1" fmla="*/ 2147483647 h 933"/>
                  <a:gd name="T2" fmla="*/ 2147483647 w 1694"/>
                  <a:gd name="T3" fmla="*/ 2147483647 h 933"/>
                  <a:gd name="T4" fmla="*/ 2147483647 w 1694"/>
                  <a:gd name="T5" fmla="*/ 2147483647 h 933"/>
                  <a:gd name="T6" fmla="*/ 2147483647 w 1694"/>
                  <a:gd name="T7" fmla="*/ 2147483647 h 933"/>
                  <a:gd name="T8" fmla="*/ 2147483647 w 1694"/>
                  <a:gd name="T9" fmla="*/ 2147483647 h 933"/>
                  <a:gd name="T10" fmla="*/ 2147483647 w 1694"/>
                  <a:gd name="T11" fmla="*/ 2147483647 h 933"/>
                  <a:gd name="T12" fmla="*/ 2147483647 w 1694"/>
                  <a:gd name="T13" fmla="*/ 2147483647 h 933"/>
                  <a:gd name="T14" fmla="*/ 2147483647 w 1694"/>
                  <a:gd name="T15" fmla="*/ 2147483647 h 933"/>
                  <a:gd name="T16" fmla="*/ 2147483647 w 1694"/>
                  <a:gd name="T17" fmla="*/ 2147483647 h 933"/>
                  <a:gd name="T18" fmla="*/ 2147483647 w 1694"/>
                  <a:gd name="T19" fmla="*/ 2147483647 h 933"/>
                  <a:gd name="T20" fmla="*/ 2147483647 w 1694"/>
                  <a:gd name="T21" fmla="*/ 2147483647 h 933"/>
                  <a:gd name="T22" fmla="*/ 2147483647 w 1694"/>
                  <a:gd name="T23" fmla="*/ 2147483647 h 933"/>
                  <a:gd name="T24" fmla="*/ 2147483647 w 1694"/>
                  <a:gd name="T25" fmla="*/ 2147483647 h 933"/>
                  <a:gd name="T26" fmla="*/ 2147483647 w 1694"/>
                  <a:gd name="T27" fmla="*/ 2147483647 h 933"/>
                  <a:gd name="T28" fmla="*/ 2147483647 w 1694"/>
                  <a:gd name="T29" fmla="*/ 2147483647 h 933"/>
                  <a:gd name="T30" fmla="*/ 2147483647 w 1694"/>
                  <a:gd name="T31" fmla="*/ 2147483647 h 933"/>
                  <a:gd name="T32" fmla="*/ 2147483647 w 1694"/>
                  <a:gd name="T33" fmla="*/ 2147483647 h 933"/>
                  <a:gd name="T34" fmla="*/ 2147483647 w 1694"/>
                  <a:gd name="T35" fmla="*/ 2147483647 h 933"/>
                  <a:gd name="T36" fmla="*/ 2147483647 w 1694"/>
                  <a:gd name="T37" fmla="*/ 2147483647 h 933"/>
                  <a:gd name="T38" fmla="*/ 2147483647 w 1694"/>
                  <a:gd name="T39" fmla="*/ 2147483647 h 933"/>
                  <a:gd name="T40" fmla="*/ 2147483647 w 1694"/>
                  <a:gd name="T41" fmla="*/ 2147483647 h 933"/>
                  <a:gd name="T42" fmla="*/ 2147483647 w 1694"/>
                  <a:gd name="T43" fmla="*/ 2147483647 h 933"/>
                  <a:gd name="T44" fmla="*/ 2147483647 w 1694"/>
                  <a:gd name="T45" fmla="*/ 2147483647 h 933"/>
                  <a:gd name="T46" fmla="*/ 2147483647 w 1694"/>
                  <a:gd name="T47" fmla="*/ 2147483647 h 933"/>
                  <a:gd name="T48" fmla="*/ 2147483647 w 1694"/>
                  <a:gd name="T49" fmla="*/ 2147483647 h 933"/>
                  <a:gd name="T50" fmla="*/ 2147483647 w 1694"/>
                  <a:gd name="T51" fmla="*/ 2147483647 h 933"/>
                  <a:gd name="T52" fmla="*/ 2147483647 w 1694"/>
                  <a:gd name="T53" fmla="*/ 2147483647 h 933"/>
                  <a:gd name="T54" fmla="*/ 2147483647 w 1694"/>
                  <a:gd name="T55" fmla="*/ 2147483647 h 933"/>
                  <a:gd name="T56" fmla="*/ 2147483647 w 1694"/>
                  <a:gd name="T57" fmla="*/ 2147483647 h 933"/>
                  <a:gd name="T58" fmla="*/ 2147483647 w 1694"/>
                  <a:gd name="T59" fmla="*/ 2147483647 h 933"/>
                  <a:gd name="T60" fmla="*/ 2147483647 w 1694"/>
                  <a:gd name="T61" fmla="*/ 2147483647 h 933"/>
                  <a:gd name="T62" fmla="*/ 2147483647 w 1694"/>
                  <a:gd name="T63" fmla="*/ 2147483647 h 933"/>
                  <a:gd name="T64" fmla="*/ 2147483647 w 1694"/>
                  <a:gd name="T65" fmla="*/ 2147483647 h 933"/>
                  <a:gd name="T66" fmla="*/ 2147483647 w 1694"/>
                  <a:gd name="T67" fmla="*/ 2147483647 h 933"/>
                  <a:gd name="T68" fmla="*/ 2147483647 w 1694"/>
                  <a:gd name="T69" fmla="*/ 2147483647 h 933"/>
                  <a:gd name="T70" fmla="*/ 2147483647 w 1694"/>
                  <a:gd name="T71" fmla="*/ 2147483647 h 933"/>
                  <a:gd name="T72" fmla="*/ 2147483647 w 1694"/>
                  <a:gd name="T73" fmla="*/ 2147483647 h 933"/>
                  <a:gd name="T74" fmla="*/ 2147483647 w 1694"/>
                  <a:gd name="T75" fmla="*/ 0 h 933"/>
                  <a:gd name="T76" fmla="*/ 2147483647 w 1694"/>
                  <a:gd name="T77" fmla="*/ 2147483647 h 933"/>
                  <a:gd name="T78" fmla="*/ 2147483647 w 1694"/>
                  <a:gd name="T79" fmla="*/ 2147483647 h 933"/>
                  <a:gd name="T80" fmla="*/ 2147483647 w 1694"/>
                  <a:gd name="T81" fmla="*/ 2147483647 h 933"/>
                  <a:gd name="T82" fmla="*/ 2147483647 w 1694"/>
                  <a:gd name="T83" fmla="*/ 2147483647 h 933"/>
                  <a:gd name="T84" fmla="*/ 0 w 1694"/>
                  <a:gd name="T85" fmla="*/ 2147483647 h 933"/>
                  <a:gd name="T86" fmla="*/ 2147483647 w 1694"/>
                  <a:gd name="T87" fmla="*/ 2147483647 h 933"/>
                  <a:gd name="T88" fmla="*/ 2147483647 w 1694"/>
                  <a:gd name="T89" fmla="*/ 2147483647 h 933"/>
                  <a:gd name="T90" fmla="*/ 2147483647 w 1694"/>
                  <a:gd name="T91" fmla="*/ 2147483647 h 933"/>
                  <a:gd name="T92" fmla="*/ 2147483647 w 1694"/>
                  <a:gd name="T93" fmla="*/ 2147483647 h 933"/>
                  <a:gd name="T94" fmla="*/ 2147483647 w 1694"/>
                  <a:gd name="T95" fmla="*/ 2147483647 h 933"/>
                  <a:gd name="T96" fmla="*/ 2147483647 w 1694"/>
                  <a:gd name="T97" fmla="*/ 2147483647 h 933"/>
                  <a:gd name="T98" fmla="*/ 2147483647 w 1694"/>
                  <a:gd name="T99" fmla="*/ 2147483647 h 933"/>
                  <a:gd name="T100" fmla="*/ 2147483647 w 1694"/>
                  <a:gd name="T101" fmla="*/ 2147483647 h 933"/>
                  <a:gd name="T102" fmla="*/ 2147483647 w 1694"/>
                  <a:gd name="T103" fmla="*/ 2147483647 h 933"/>
                  <a:gd name="T104" fmla="*/ 2147483647 w 1694"/>
                  <a:gd name="T105" fmla="*/ 2147483647 h 933"/>
                  <a:gd name="T106" fmla="*/ 2147483647 w 1694"/>
                  <a:gd name="T107" fmla="*/ 2147483647 h 933"/>
                  <a:gd name="T108" fmla="*/ 2147483647 w 1694"/>
                  <a:gd name="T109" fmla="*/ 2147483647 h 933"/>
                  <a:gd name="T110" fmla="*/ 2147483647 w 1694"/>
                  <a:gd name="T111" fmla="*/ 2147483647 h 9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94" h="933">
                    <a:moveTo>
                      <a:pt x="1496" y="653"/>
                    </a:moveTo>
                    <a:lnTo>
                      <a:pt x="1496" y="653"/>
                    </a:lnTo>
                    <a:lnTo>
                      <a:pt x="1487" y="653"/>
                    </a:lnTo>
                    <a:lnTo>
                      <a:pt x="1487" y="471"/>
                    </a:lnTo>
                    <a:cubicBezTo>
                      <a:pt x="1487" y="425"/>
                      <a:pt x="1449" y="387"/>
                      <a:pt x="1403" y="387"/>
                    </a:cubicBezTo>
                    <a:lnTo>
                      <a:pt x="1374" y="387"/>
                    </a:lnTo>
                    <a:lnTo>
                      <a:pt x="1374" y="269"/>
                    </a:lnTo>
                    <a:lnTo>
                      <a:pt x="1387" y="269"/>
                    </a:lnTo>
                    <a:cubicBezTo>
                      <a:pt x="1433" y="269"/>
                      <a:pt x="1471" y="231"/>
                      <a:pt x="1471" y="185"/>
                    </a:cubicBezTo>
                    <a:lnTo>
                      <a:pt x="1471" y="161"/>
                    </a:lnTo>
                    <a:lnTo>
                      <a:pt x="1491" y="161"/>
                    </a:lnTo>
                    <a:cubicBezTo>
                      <a:pt x="1492" y="161"/>
                      <a:pt x="1492" y="161"/>
                      <a:pt x="1494" y="161"/>
                    </a:cubicBezTo>
                    <a:lnTo>
                      <a:pt x="1496" y="161"/>
                    </a:lnTo>
                    <a:cubicBezTo>
                      <a:pt x="1583" y="161"/>
                      <a:pt x="1654" y="272"/>
                      <a:pt x="1654" y="407"/>
                    </a:cubicBezTo>
                    <a:cubicBezTo>
                      <a:pt x="1654" y="543"/>
                      <a:pt x="1583" y="653"/>
                      <a:pt x="1496" y="653"/>
                    </a:cubicBezTo>
                    <a:close/>
                    <a:moveTo>
                      <a:pt x="1447" y="693"/>
                    </a:moveTo>
                    <a:lnTo>
                      <a:pt x="1447" y="693"/>
                    </a:lnTo>
                    <a:cubicBezTo>
                      <a:pt x="1447" y="717"/>
                      <a:pt x="1427" y="737"/>
                      <a:pt x="1403" y="737"/>
                    </a:cubicBezTo>
                    <a:lnTo>
                      <a:pt x="1181" y="737"/>
                    </a:lnTo>
                    <a:cubicBezTo>
                      <a:pt x="1157" y="737"/>
                      <a:pt x="1138" y="717"/>
                      <a:pt x="1138" y="693"/>
                    </a:cubicBezTo>
                    <a:lnTo>
                      <a:pt x="1138" y="471"/>
                    </a:lnTo>
                    <a:cubicBezTo>
                      <a:pt x="1138" y="447"/>
                      <a:pt x="1157" y="427"/>
                      <a:pt x="1181" y="427"/>
                    </a:cubicBezTo>
                    <a:lnTo>
                      <a:pt x="1403" y="427"/>
                    </a:lnTo>
                    <a:cubicBezTo>
                      <a:pt x="1427" y="427"/>
                      <a:pt x="1447" y="447"/>
                      <a:pt x="1447" y="471"/>
                    </a:cubicBezTo>
                    <a:lnTo>
                      <a:pt x="1447" y="693"/>
                    </a:lnTo>
                    <a:close/>
                    <a:moveTo>
                      <a:pt x="525" y="611"/>
                    </a:moveTo>
                    <a:lnTo>
                      <a:pt x="525" y="611"/>
                    </a:lnTo>
                    <a:lnTo>
                      <a:pt x="525" y="203"/>
                    </a:lnTo>
                    <a:lnTo>
                      <a:pt x="525" y="108"/>
                    </a:lnTo>
                    <a:lnTo>
                      <a:pt x="583" y="108"/>
                    </a:lnTo>
                    <a:lnTo>
                      <a:pt x="583" y="706"/>
                    </a:lnTo>
                    <a:lnTo>
                      <a:pt x="525" y="706"/>
                    </a:lnTo>
                    <a:lnTo>
                      <a:pt x="525" y="611"/>
                    </a:lnTo>
                    <a:close/>
                    <a:moveTo>
                      <a:pt x="416" y="591"/>
                    </a:moveTo>
                    <a:lnTo>
                      <a:pt x="416" y="591"/>
                    </a:lnTo>
                    <a:lnTo>
                      <a:pt x="416" y="223"/>
                    </a:lnTo>
                    <a:lnTo>
                      <a:pt x="451" y="223"/>
                    </a:lnTo>
                    <a:lnTo>
                      <a:pt x="485" y="223"/>
                    </a:lnTo>
                    <a:lnTo>
                      <a:pt x="485" y="591"/>
                    </a:lnTo>
                    <a:lnTo>
                      <a:pt x="416" y="591"/>
                    </a:lnTo>
                    <a:close/>
                    <a:moveTo>
                      <a:pt x="376" y="763"/>
                    </a:moveTo>
                    <a:lnTo>
                      <a:pt x="376" y="763"/>
                    </a:lnTo>
                    <a:lnTo>
                      <a:pt x="223" y="763"/>
                    </a:lnTo>
                    <a:lnTo>
                      <a:pt x="223" y="223"/>
                    </a:lnTo>
                    <a:lnTo>
                      <a:pt x="376" y="223"/>
                    </a:lnTo>
                    <a:lnTo>
                      <a:pt x="376" y="611"/>
                    </a:lnTo>
                    <a:lnTo>
                      <a:pt x="376" y="763"/>
                    </a:lnTo>
                    <a:close/>
                    <a:moveTo>
                      <a:pt x="40" y="348"/>
                    </a:moveTo>
                    <a:lnTo>
                      <a:pt x="40" y="348"/>
                    </a:lnTo>
                    <a:lnTo>
                      <a:pt x="183" y="348"/>
                    </a:lnTo>
                    <a:lnTo>
                      <a:pt x="183" y="527"/>
                    </a:lnTo>
                    <a:lnTo>
                      <a:pt x="40" y="527"/>
                    </a:lnTo>
                    <a:lnTo>
                      <a:pt x="40" y="348"/>
                    </a:lnTo>
                    <a:close/>
                    <a:moveTo>
                      <a:pt x="168" y="71"/>
                    </a:moveTo>
                    <a:lnTo>
                      <a:pt x="168" y="71"/>
                    </a:lnTo>
                    <a:lnTo>
                      <a:pt x="431" y="71"/>
                    </a:lnTo>
                    <a:lnTo>
                      <a:pt x="431" y="183"/>
                    </a:lnTo>
                    <a:lnTo>
                      <a:pt x="396" y="183"/>
                    </a:lnTo>
                    <a:lnTo>
                      <a:pt x="203" y="183"/>
                    </a:lnTo>
                    <a:lnTo>
                      <a:pt x="168" y="183"/>
                    </a:lnTo>
                    <a:lnTo>
                      <a:pt x="168" y="71"/>
                    </a:lnTo>
                    <a:close/>
                    <a:moveTo>
                      <a:pt x="1181" y="387"/>
                    </a:moveTo>
                    <a:lnTo>
                      <a:pt x="1181" y="387"/>
                    </a:lnTo>
                    <a:lnTo>
                      <a:pt x="1181" y="386"/>
                    </a:lnTo>
                    <a:lnTo>
                      <a:pt x="678" y="386"/>
                    </a:lnTo>
                    <a:lnTo>
                      <a:pt x="678" y="426"/>
                    </a:lnTo>
                    <a:lnTo>
                      <a:pt x="1111" y="426"/>
                    </a:lnTo>
                    <a:cubicBezTo>
                      <a:pt x="1103" y="437"/>
                      <a:pt x="1099" y="451"/>
                      <a:pt x="1098" y="465"/>
                    </a:cubicBezTo>
                    <a:lnTo>
                      <a:pt x="678" y="465"/>
                    </a:lnTo>
                    <a:lnTo>
                      <a:pt x="678" y="505"/>
                    </a:lnTo>
                    <a:lnTo>
                      <a:pt x="1098" y="505"/>
                    </a:lnTo>
                    <a:lnTo>
                      <a:pt x="1098" y="543"/>
                    </a:lnTo>
                    <a:lnTo>
                      <a:pt x="678" y="543"/>
                    </a:lnTo>
                    <a:lnTo>
                      <a:pt x="678" y="583"/>
                    </a:lnTo>
                    <a:lnTo>
                      <a:pt x="1098" y="583"/>
                    </a:lnTo>
                    <a:lnTo>
                      <a:pt x="1098" y="621"/>
                    </a:lnTo>
                    <a:lnTo>
                      <a:pt x="678" y="621"/>
                    </a:lnTo>
                    <a:lnTo>
                      <a:pt x="678" y="661"/>
                    </a:lnTo>
                    <a:lnTo>
                      <a:pt x="1098" y="661"/>
                    </a:lnTo>
                    <a:lnTo>
                      <a:pt x="1098" y="693"/>
                    </a:lnTo>
                    <a:cubicBezTo>
                      <a:pt x="1098" y="698"/>
                      <a:pt x="1098" y="702"/>
                      <a:pt x="1099" y="706"/>
                    </a:cubicBezTo>
                    <a:lnTo>
                      <a:pt x="610" y="706"/>
                    </a:lnTo>
                    <a:lnTo>
                      <a:pt x="610" y="108"/>
                    </a:lnTo>
                    <a:lnTo>
                      <a:pt x="910" y="108"/>
                    </a:lnTo>
                    <a:lnTo>
                      <a:pt x="910" y="151"/>
                    </a:lnTo>
                    <a:lnTo>
                      <a:pt x="678" y="151"/>
                    </a:lnTo>
                    <a:lnTo>
                      <a:pt x="678" y="191"/>
                    </a:lnTo>
                    <a:lnTo>
                      <a:pt x="910" y="191"/>
                    </a:lnTo>
                    <a:cubicBezTo>
                      <a:pt x="911" y="205"/>
                      <a:pt x="916" y="218"/>
                      <a:pt x="923" y="230"/>
                    </a:cubicBezTo>
                    <a:lnTo>
                      <a:pt x="678" y="230"/>
                    </a:lnTo>
                    <a:lnTo>
                      <a:pt x="678" y="270"/>
                    </a:lnTo>
                    <a:lnTo>
                      <a:pt x="988" y="270"/>
                    </a:lnTo>
                    <a:lnTo>
                      <a:pt x="988" y="269"/>
                    </a:lnTo>
                    <a:cubicBezTo>
                      <a:pt x="990" y="269"/>
                      <a:pt x="992" y="269"/>
                      <a:pt x="993" y="269"/>
                    </a:cubicBezTo>
                    <a:lnTo>
                      <a:pt x="1334" y="269"/>
                    </a:lnTo>
                    <a:lnTo>
                      <a:pt x="1334" y="387"/>
                    </a:lnTo>
                    <a:lnTo>
                      <a:pt x="1181" y="387"/>
                    </a:lnTo>
                    <a:close/>
                    <a:moveTo>
                      <a:pt x="950" y="84"/>
                    </a:moveTo>
                    <a:lnTo>
                      <a:pt x="950" y="84"/>
                    </a:lnTo>
                    <a:cubicBezTo>
                      <a:pt x="950" y="60"/>
                      <a:pt x="969" y="40"/>
                      <a:pt x="993" y="40"/>
                    </a:cubicBezTo>
                    <a:lnTo>
                      <a:pt x="1387" y="40"/>
                    </a:lnTo>
                    <a:cubicBezTo>
                      <a:pt x="1411" y="40"/>
                      <a:pt x="1431" y="60"/>
                      <a:pt x="1431" y="84"/>
                    </a:cubicBezTo>
                    <a:lnTo>
                      <a:pt x="1431" y="185"/>
                    </a:lnTo>
                    <a:cubicBezTo>
                      <a:pt x="1431" y="209"/>
                      <a:pt x="1411" y="229"/>
                      <a:pt x="1387" y="229"/>
                    </a:cubicBezTo>
                    <a:lnTo>
                      <a:pt x="993" y="229"/>
                    </a:lnTo>
                    <a:cubicBezTo>
                      <a:pt x="969" y="229"/>
                      <a:pt x="950" y="209"/>
                      <a:pt x="950" y="185"/>
                    </a:cubicBezTo>
                    <a:lnTo>
                      <a:pt x="950" y="84"/>
                    </a:lnTo>
                    <a:close/>
                    <a:moveTo>
                      <a:pt x="1496" y="121"/>
                    </a:moveTo>
                    <a:lnTo>
                      <a:pt x="1496" y="121"/>
                    </a:lnTo>
                    <a:lnTo>
                      <a:pt x="1471" y="121"/>
                    </a:lnTo>
                    <a:lnTo>
                      <a:pt x="1471" y="84"/>
                    </a:lnTo>
                    <a:cubicBezTo>
                      <a:pt x="1471" y="37"/>
                      <a:pt x="1433" y="0"/>
                      <a:pt x="1387" y="0"/>
                    </a:cubicBezTo>
                    <a:lnTo>
                      <a:pt x="993" y="0"/>
                    </a:lnTo>
                    <a:cubicBezTo>
                      <a:pt x="953" y="0"/>
                      <a:pt x="919" y="29"/>
                      <a:pt x="911" y="68"/>
                    </a:cubicBezTo>
                    <a:lnTo>
                      <a:pt x="505" y="68"/>
                    </a:lnTo>
                    <a:cubicBezTo>
                      <a:pt x="494" y="68"/>
                      <a:pt x="485" y="77"/>
                      <a:pt x="485" y="88"/>
                    </a:cubicBezTo>
                    <a:lnTo>
                      <a:pt x="485" y="183"/>
                    </a:lnTo>
                    <a:lnTo>
                      <a:pt x="471" y="183"/>
                    </a:lnTo>
                    <a:lnTo>
                      <a:pt x="471" y="51"/>
                    </a:lnTo>
                    <a:cubicBezTo>
                      <a:pt x="471" y="40"/>
                      <a:pt x="462" y="31"/>
                      <a:pt x="451" y="31"/>
                    </a:cubicBezTo>
                    <a:lnTo>
                      <a:pt x="148" y="31"/>
                    </a:lnTo>
                    <a:cubicBezTo>
                      <a:pt x="137" y="31"/>
                      <a:pt x="128" y="40"/>
                      <a:pt x="128" y="51"/>
                    </a:cubicBezTo>
                    <a:lnTo>
                      <a:pt x="128" y="203"/>
                    </a:lnTo>
                    <a:cubicBezTo>
                      <a:pt x="128" y="214"/>
                      <a:pt x="137" y="223"/>
                      <a:pt x="148" y="223"/>
                    </a:cubicBezTo>
                    <a:lnTo>
                      <a:pt x="183" y="223"/>
                    </a:lnTo>
                    <a:lnTo>
                      <a:pt x="183" y="308"/>
                    </a:lnTo>
                    <a:lnTo>
                      <a:pt x="20" y="308"/>
                    </a:lnTo>
                    <a:cubicBezTo>
                      <a:pt x="9" y="308"/>
                      <a:pt x="0" y="317"/>
                      <a:pt x="0" y="328"/>
                    </a:cubicBezTo>
                    <a:lnTo>
                      <a:pt x="0" y="547"/>
                    </a:lnTo>
                    <a:cubicBezTo>
                      <a:pt x="0" y="558"/>
                      <a:pt x="9" y="567"/>
                      <a:pt x="20" y="567"/>
                    </a:cubicBezTo>
                    <a:lnTo>
                      <a:pt x="183" y="567"/>
                    </a:lnTo>
                    <a:lnTo>
                      <a:pt x="183" y="783"/>
                    </a:lnTo>
                    <a:cubicBezTo>
                      <a:pt x="183" y="794"/>
                      <a:pt x="192" y="803"/>
                      <a:pt x="203" y="803"/>
                    </a:cubicBezTo>
                    <a:lnTo>
                      <a:pt x="396" y="803"/>
                    </a:lnTo>
                    <a:cubicBezTo>
                      <a:pt x="407" y="803"/>
                      <a:pt x="416" y="794"/>
                      <a:pt x="416" y="783"/>
                    </a:cubicBezTo>
                    <a:lnTo>
                      <a:pt x="416" y="631"/>
                    </a:lnTo>
                    <a:lnTo>
                      <a:pt x="485" y="631"/>
                    </a:lnTo>
                    <a:lnTo>
                      <a:pt x="485" y="726"/>
                    </a:lnTo>
                    <a:cubicBezTo>
                      <a:pt x="485" y="737"/>
                      <a:pt x="494" y="746"/>
                      <a:pt x="505" y="746"/>
                    </a:cubicBezTo>
                    <a:lnTo>
                      <a:pt x="620" y="746"/>
                    </a:lnTo>
                    <a:lnTo>
                      <a:pt x="620" y="880"/>
                    </a:lnTo>
                    <a:cubicBezTo>
                      <a:pt x="620" y="891"/>
                      <a:pt x="629" y="900"/>
                      <a:pt x="640" y="900"/>
                    </a:cubicBezTo>
                    <a:lnTo>
                      <a:pt x="778" y="900"/>
                    </a:lnTo>
                    <a:cubicBezTo>
                      <a:pt x="786" y="919"/>
                      <a:pt x="805" y="933"/>
                      <a:pt x="827" y="933"/>
                    </a:cubicBezTo>
                    <a:cubicBezTo>
                      <a:pt x="857" y="933"/>
                      <a:pt x="880" y="909"/>
                      <a:pt x="880" y="880"/>
                    </a:cubicBezTo>
                    <a:cubicBezTo>
                      <a:pt x="880" y="850"/>
                      <a:pt x="857" y="827"/>
                      <a:pt x="827" y="827"/>
                    </a:cubicBezTo>
                    <a:cubicBezTo>
                      <a:pt x="805" y="827"/>
                      <a:pt x="786" y="840"/>
                      <a:pt x="778" y="860"/>
                    </a:cubicBezTo>
                    <a:lnTo>
                      <a:pt x="660" y="860"/>
                    </a:lnTo>
                    <a:lnTo>
                      <a:pt x="660" y="748"/>
                    </a:lnTo>
                    <a:lnTo>
                      <a:pt x="1118" y="748"/>
                    </a:lnTo>
                    <a:cubicBezTo>
                      <a:pt x="1118" y="748"/>
                      <a:pt x="1118" y="748"/>
                      <a:pt x="1118" y="748"/>
                    </a:cubicBezTo>
                    <a:cubicBezTo>
                      <a:pt x="1134" y="765"/>
                      <a:pt x="1156" y="777"/>
                      <a:pt x="1181" y="777"/>
                    </a:cubicBezTo>
                    <a:lnTo>
                      <a:pt x="1334" y="777"/>
                    </a:lnTo>
                    <a:lnTo>
                      <a:pt x="1334" y="860"/>
                    </a:lnTo>
                    <a:lnTo>
                      <a:pt x="1038" y="860"/>
                    </a:lnTo>
                    <a:cubicBezTo>
                      <a:pt x="1031" y="840"/>
                      <a:pt x="1011" y="827"/>
                      <a:pt x="989" y="827"/>
                    </a:cubicBezTo>
                    <a:cubicBezTo>
                      <a:pt x="960" y="827"/>
                      <a:pt x="936" y="850"/>
                      <a:pt x="936" y="880"/>
                    </a:cubicBezTo>
                    <a:cubicBezTo>
                      <a:pt x="936" y="909"/>
                      <a:pt x="960" y="933"/>
                      <a:pt x="989" y="933"/>
                    </a:cubicBezTo>
                    <a:cubicBezTo>
                      <a:pt x="1011" y="933"/>
                      <a:pt x="1030" y="919"/>
                      <a:pt x="1038" y="900"/>
                    </a:cubicBezTo>
                    <a:lnTo>
                      <a:pt x="1354" y="900"/>
                    </a:lnTo>
                    <a:cubicBezTo>
                      <a:pt x="1365" y="900"/>
                      <a:pt x="1374" y="891"/>
                      <a:pt x="1374" y="880"/>
                    </a:cubicBezTo>
                    <a:lnTo>
                      <a:pt x="1374" y="777"/>
                    </a:lnTo>
                    <a:lnTo>
                      <a:pt x="1403" y="777"/>
                    </a:lnTo>
                    <a:cubicBezTo>
                      <a:pt x="1449" y="777"/>
                      <a:pt x="1487" y="739"/>
                      <a:pt x="1487" y="693"/>
                    </a:cubicBezTo>
                    <a:lnTo>
                      <a:pt x="1491" y="693"/>
                    </a:lnTo>
                    <a:cubicBezTo>
                      <a:pt x="1492" y="693"/>
                      <a:pt x="1493" y="693"/>
                      <a:pt x="1494" y="693"/>
                    </a:cubicBezTo>
                    <a:lnTo>
                      <a:pt x="1496" y="693"/>
                    </a:lnTo>
                    <a:cubicBezTo>
                      <a:pt x="1605" y="693"/>
                      <a:pt x="1694" y="565"/>
                      <a:pt x="1694" y="407"/>
                    </a:cubicBezTo>
                    <a:cubicBezTo>
                      <a:pt x="1694" y="250"/>
                      <a:pt x="1605" y="121"/>
                      <a:pt x="1496" y="121"/>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52" name="Freeform 55"/>
              <p:cNvSpPr>
                <a:spLocks/>
              </p:cNvSpPr>
              <p:nvPr/>
            </p:nvSpPr>
            <p:spPr bwMode="auto">
              <a:xfrm>
                <a:off x="3354388" y="2281238"/>
                <a:ext cx="238125" cy="17463"/>
              </a:xfrm>
              <a:custGeom>
                <a:avLst/>
                <a:gdLst>
                  <a:gd name="T0" fmla="*/ 0 w 567"/>
                  <a:gd name="T1" fmla="*/ 2147483647 h 40"/>
                  <a:gd name="T2" fmla="*/ 0 w 567"/>
                  <a:gd name="T3" fmla="*/ 2147483647 h 40"/>
                  <a:gd name="T4" fmla="*/ 2147483647 w 567"/>
                  <a:gd name="T5" fmla="*/ 2147483647 h 40"/>
                  <a:gd name="T6" fmla="*/ 2147483647 w 567"/>
                  <a:gd name="T7" fmla="*/ 0 h 40"/>
                  <a:gd name="T8" fmla="*/ 0 w 567"/>
                  <a:gd name="T9" fmla="*/ 0 h 40"/>
                  <a:gd name="T10" fmla="*/ 0 w 567"/>
                  <a:gd name="T11" fmla="*/ 2147483647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7" h="40">
                    <a:moveTo>
                      <a:pt x="0" y="40"/>
                    </a:moveTo>
                    <a:lnTo>
                      <a:pt x="0" y="40"/>
                    </a:lnTo>
                    <a:lnTo>
                      <a:pt x="567" y="40"/>
                    </a:lnTo>
                    <a:lnTo>
                      <a:pt x="567" y="0"/>
                    </a:lnTo>
                    <a:lnTo>
                      <a:pt x="0" y="0"/>
                    </a:lnTo>
                    <a:lnTo>
                      <a:pt x="0" y="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grpSp>
      <p:grpSp>
        <p:nvGrpSpPr>
          <p:cNvPr id="167" name="组合 166"/>
          <p:cNvGrpSpPr/>
          <p:nvPr/>
        </p:nvGrpSpPr>
        <p:grpSpPr>
          <a:xfrm>
            <a:off x="6862998" y="1772638"/>
            <a:ext cx="5113433" cy="4454285"/>
            <a:chOff x="6862998" y="1772638"/>
            <a:chExt cx="5113433" cy="4454285"/>
          </a:xfrm>
        </p:grpSpPr>
        <p:grpSp>
          <p:nvGrpSpPr>
            <p:cNvPr id="61" name="Group 2"/>
            <p:cNvGrpSpPr>
              <a:grpSpLocks/>
            </p:cNvGrpSpPr>
            <p:nvPr/>
          </p:nvGrpSpPr>
          <p:grpSpPr bwMode="auto">
            <a:xfrm>
              <a:off x="6862998" y="1772638"/>
              <a:ext cx="5113433" cy="4454285"/>
              <a:chOff x="2446" y="1116"/>
              <a:chExt cx="8944" cy="10019"/>
            </a:xfrm>
          </p:grpSpPr>
          <p:grpSp>
            <p:nvGrpSpPr>
              <p:cNvPr id="62" name="Group 3"/>
              <p:cNvGrpSpPr>
                <a:grpSpLocks/>
              </p:cNvGrpSpPr>
              <p:nvPr/>
            </p:nvGrpSpPr>
            <p:grpSpPr bwMode="auto">
              <a:xfrm>
                <a:off x="2446" y="1116"/>
                <a:ext cx="8944" cy="10019"/>
                <a:chOff x="2197" y="1116"/>
                <a:chExt cx="8944" cy="10019"/>
              </a:xfrm>
            </p:grpSpPr>
            <p:grpSp>
              <p:nvGrpSpPr>
                <p:cNvPr id="69" name="Group 4"/>
                <p:cNvGrpSpPr>
                  <a:grpSpLocks/>
                </p:cNvGrpSpPr>
                <p:nvPr/>
              </p:nvGrpSpPr>
              <p:grpSpPr bwMode="auto">
                <a:xfrm>
                  <a:off x="2948" y="3410"/>
                  <a:ext cx="6052" cy="739"/>
                  <a:chOff x="2945" y="12500"/>
                  <a:chExt cx="6052" cy="739"/>
                </a:xfrm>
              </p:grpSpPr>
              <p:sp>
                <p:nvSpPr>
                  <p:cNvPr id="139" name="Arc 5"/>
                  <p:cNvSpPr>
                    <a:spLocks/>
                  </p:cNvSpPr>
                  <p:nvPr/>
                </p:nvSpPr>
                <p:spPr bwMode="auto">
                  <a:xfrm>
                    <a:off x="7168" y="12500"/>
                    <a:ext cx="161" cy="370"/>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7030A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140" name="Arc 6"/>
                  <p:cNvSpPr>
                    <a:spLocks/>
                  </p:cNvSpPr>
                  <p:nvPr/>
                </p:nvSpPr>
                <p:spPr bwMode="auto">
                  <a:xfrm flipH="1">
                    <a:off x="4831" y="12870"/>
                    <a:ext cx="151" cy="369"/>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7030A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141" name="AutoShape 7"/>
                  <p:cNvCxnSpPr>
                    <a:cxnSpLocks noChangeShapeType="1"/>
                  </p:cNvCxnSpPr>
                  <p:nvPr/>
                </p:nvCxnSpPr>
                <p:spPr bwMode="auto">
                  <a:xfrm>
                    <a:off x="2945" y="12500"/>
                    <a:ext cx="4223" cy="1"/>
                  </a:xfrm>
                  <a:prstGeom prst="straightConnector1">
                    <a:avLst/>
                  </a:prstGeom>
                  <a:noFill/>
                  <a:ln w="9525">
                    <a:solidFill>
                      <a:srgbClr val="7030A0"/>
                    </a:solidFill>
                    <a:round/>
                    <a:headEnd/>
                    <a:tailEnd/>
                  </a:ln>
                </p:spPr>
              </p:cxnSp>
              <p:cxnSp>
                <p:nvCxnSpPr>
                  <p:cNvPr id="142" name="AutoShape 8"/>
                  <p:cNvCxnSpPr>
                    <a:cxnSpLocks noChangeShapeType="1"/>
                  </p:cNvCxnSpPr>
                  <p:nvPr/>
                </p:nvCxnSpPr>
                <p:spPr bwMode="auto">
                  <a:xfrm>
                    <a:off x="4982" y="13239"/>
                    <a:ext cx="4015" cy="0"/>
                  </a:xfrm>
                  <a:prstGeom prst="straightConnector1">
                    <a:avLst/>
                  </a:prstGeom>
                  <a:noFill/>
                  <a:ln w="9525">
                    <a:solidFill>
                      <a:srgbClr val="7030A0"/>
                    </a:solidFill>
                    <a:round/>
                    <a:headEnd/>
                    <a:tailEnd/>
                  </a:ln>
                </p:spPr>
              </p:cxnSp>
            </p:grpSp>
            <p:grpSp>
              <p:nvGrpSpPr>
                <p:cNvPr id="70" name="Group 9"/>
                <p:cNvGrpSpPr>
                  <a:grpSpLocks/>
                </p:cNvGrpSpPr>
                <p:nvPr/>
              </p:nvGrpSpPr>
              <p:grpSpPr bwMode="auto">
                <a:xfrm>
                  <a:off x="2197" y="1116"/>
                  <a:ext cx="8944" cy="10019"/>
                  <a:chOff x="2197" y="1116"/>
                  <a:chExt cx="8944" cy="10019"/>
                </a:xfrm>
              </p:grpSpPr>
              <p:grpSp>
                <p:nvGrpSpPr>
                  <p:cNvPr id="71" name="Group 10"/>
                  <p:cNvGrpSpPr>
                    <a:grpSpLocks/>
                  </p:cNvGrpSpPr>
                  <p:nvPr/>
                </p:nvGrpSpPr>
                <p:grpSpPr bwMode="auto">
                  <a:xfrm>
                    <a:off x="2938" y="4321"/>
                    <a:ext cx="1983" cy="3095"/>
                    <a:chOff x="2938" y="4321"/>
                    <a:chExt cx="1983" cy="3095"/>
                  </a:xfrm>
                </p:grpSpPr>
                <p:cxnSp>
                  <p:nvCxnSpPr>
                    <p:cNvPr id="133" name="AutoShape 11"/>
                    <p:cNvCxnSpPr>
                      <a:cxnSpLocks noChangeShapeType="1"/>
                    </p:cNvCxnSpPr>
                    <p:nvPr/>
                  </p:nvCxnSpPr>
                  <p:spPr bwMode="auto">
                    <a:xfrm flipH="1">
                      <a:off x="3016" y="6382"/>
                      <a:ext cx="330" cy="0"/>
                    </a:xfrm>
                    <a:prstGeom prst="straightConnector1">
                      <a:avLst/>
                    </a:prstGeom>
                    <a:noFill/>
                    <a:ln w="9525">
                      <a:solidFill>
                        <a:srgbClr val="000000"/>
                      </a:solidFill>
                      <a:round/>
                      <a:headEnd/>
                      <a:tailEnd/>
                    </a:ln>
                  </p:spPr>
                </p:cxnSp>
                <p:cxnSp>
                  <p:nvCxnSpPr>
                    <p:cNvPr id="134" name="AutoShape 12"/>
                    <p:cNvCxnSpPr>
                      <a:cxnSpLocks noChangeShapeType="1"/>
                    </p:cNvCxnSpPr>
                    <p:nvPr/>
                  </p:nvCxnSpPr>
                  <p:spPr bwMode="auto">
                    <a:xfrm flipV="1">
                      <a:off x="4286" y="6672"/>
                      <a:ext cx="0" cy="744"/>
                    </a:xfrm>
                    <a:prstGeom prst="straightConnector1">
                      <a:avLst/>
                    </a:prstGeom>
                    <a:noFill/>
                    <a:ln w="9525">
                      <a:solidFill>
                        <a:srgbClr val="000000"/>
                      </a:solidFill>
                      <a:round/>
                      <a:headEnd/>
                      <a:tailEnd type="triangle" w="med" len="med"/>
                    </a:ln>
                  </p:spPr>
                </p:cxnSp>
                <p:cxnSp>
                  <p:nvCxnSpPr>
                    <p:cNvPr id="135" name="AutoShape 13"/>
                    <p:cNvCxnSpPr>
                      <a:cxnSpLocks noChangeShapeType="1"/>
                    </p:cNvCxnSpPr>
                    <p:nvPr/>
                  </p:nvCxnSpPr>
                  <p:spPr bwMode="auto">
                    <a:xfrm>
                      <a:off x="3971" y="6669"/>
                      <a:ext cx="313" cy="3"/>
                    </a:xfrm>
                    <a:prstGeom prst="straightConnector1">
                      <a:avLst/>
                    </a:prstGeom>
                    <a:noFill/>
                    <a:ln w="9525">
                      <a:solidFill>
                        <a:srgbClr val="000000"/>
                      </a:solidFill>
                      <a:round/>
                      <a:headEnd/>
                      <a:tailEnd/>
                    </a:ln>
                  </p:spPr>
                </p:cxnSp>
                <p:sp>
                  <p:nvSpPr>
                    <p:cNvPr id="136" name="Text Box 14"/>
                    <p:cNvSpPr txBox="1">
                      <a:spLocks noChangeArrowheads="1"/>
                    </p:cNvSpPr>
                    <p:nvPr/>
                  </p:nvSpPr>
                  <p:spPr bwMode="auto">
                    <a:xfrm>
                      <a:off x="2938" y="5340"/>
                      <a:ext cx="1983" cy="509"/>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Compressor</a:t>
                      </a:r>
                    </a:p>
                  </p:txBody>
                </p:sp>
                <p:cxnSp>
                  <p:nvCxnSpPr>
                    <p:cNvPr id="138" name="AutoShape 16"/>
                    <p:cNvCxnSpPr>
                      <a:cxnSpLocks noChangeShapeType="1"/>
                    </p:cNvCxnSpPr>
                    <p:nvPr/>
                  </p:nvCxnSpPr>
                  <p:spPr bwMode="auto">
                    <a:xfrm flipV="1">
                      <a:off x="3016" y="4321"/>
                      <a:ext cx="0" cy="2061"/>
                    </a:xfrm>
                    <a:prstGeom prst="straightConnector1">
                      <a:avLst/>
                    </a:prstGeom>
                    <a:noFill/>
                    <a:ln w="9525">
                      <a:solidFill>
                        <a:srgbClr val="000000"/>
                      </a:solidFill>
                      <a:round/>
                      <a:headEnd/>
                      <a:tailEnd type="triangle" w="med" len="med"/>
                    </a:ln>
                  </p:spPr>
                </p:cxnSp>
              </p:grpSp>
              <p:grpSp>
                <p:nvGrpSpPr>
                  <p:cNvPr id="72" name="Group 17"/>
                  <p:cNvGrpSpPr>
                    <a:grpSpLocks/>
                  </p:cNvGrpSpPr>
                  <p:nvPr/>
                </p:nvGrpSpPr>
                <p:grpSpPr bwMode="auto">
                  <a:xfrm>
                    <a:off x="7283" y="5060"/>
                    <a:ext cx="1788" cy="3098"/>
                    <a:chOff x="7283" y="5060"/>
                    <a:chExt cx="1788" cy="3098"/>
                  </a:xfrm>
                </p:grpSpPr>
                <p:cxnSp>
                  <p:nvCxnSpPr>
                    <p:cNvPr id="128" name="AutoShape 21"/>
                    <p:cNvCxnSpPr>
                      <a:cxnSpLocks noChangeShapeType="1"/>
                    </p:cNvCxnSpPr>
                    <p:nvPr/>
                  </p:nvCxnSpPr>
                  <p:spPr bwMode="auto">
                    <a:xfrm flipH="1">
                      <a:off x="9069" y="5060"/>
                      <a:ext cx="2" cy="757"/>
                    </a:xfrm>
                    <a:prstGeom prst="straightConnector1">
                      <a:avLst/>
                    </a:prstGeom>
                    <a:noFill/>
                    <a:ln w="9525">
                      <a:solidFill>
                        <a:srgbClr val="000000"/>
                      </a:solidFill>
                      <a:round/>
                      <a:headEnd/>
                      <a:tailEnd type="triangle" w="med" len="med"/>
                    </a:ln>
                  </p:spPr>
                </p:cxnSp>
                <p:sp>
                  <p:nvSpPr>
                    <p:cNvPr id="129" name="Text Box 22"/>
                    <p:cNvSpPr txBox="1">
                      <a:spLocks noChangeArrowheads="1"/>
                    </p:cNvSpPr>
                    <p:nvPr/>
                  </p:nvSpPr>
                  <p:spPr bwMode="auto">
                    <a:xfrm>
                      <a:off x="7283" y="6285"/>
                      <a:ext cx="1513" cy="55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Expansion valve</a:t>
                      </a:r>
                    </a:p>
                  </p:txBody>
                </p:sp>
                <p:cxnSp>
                  <p:nvCxnSpPr>
                    <p:cNvPr id="130" name="AutoShape 23"/>
                    <p:cNvCxnSpPr>
                      <a:cxnSpLocks noChangeShapeType="1"/>
                    </p:cNvCxnSpPr>
                    <p:nvPr/>
                  </p:nvCxnSpPr>
                  <p:spPr bwMode="auto">
                    <a:xfrm>
                      <a:off x="9070" y="6747"/>
                      <a:ext cx="1" cy="1411"/>
                    </a:xfrm>
                    <a:prstGeom prst="straightConnector1">
                      <a:avLst/>
                    </a:prstGeom>
                    <a:noFill/>
                    <a:ln w="9525">
                      <a:solidFill>
                        <a:srgbClr val="000000"/>
                      </a:solidFill>
                      <a:round/>
                      <a:headEnd/>
                      <a:tailEnd type="triangle" w="med" len="med"/>
                    </a:ln>
                  </p:spPr>
                </p:cxnSp>
              </p:grpSp>
              <p:grpSp>
                <p:nvGrpSpPr>
                  <p:cNvPr id="73" name="Group 24"/>
                  <p:cNvGrpSpPr>
                    <a:grpSpLocks/>
                  </p:cNvGrpSpPr>
                  <p:nvPr/>
                </p:nvGrpSpPr>
                <p:grpSpPr bwMode="auto">
                  <a:xfrm>
                    <a:off x="2197" y="1116"/>
                    <a:ext cx="8944" cy="10019"/>
                    <a:chOff x="2197" y="1116"/>
                    <a:chExt cx="8944" cy="10019"/>
                  </a:xfrm>
                </p:grpSpPr>
                <p:grpSp>
                  <p:nvGrpSpPr>
                    <p:cNvPr id="74" name="Group 25"/>
                    <p:cNvGrpSpPr>
                      <a:grpSpLocks/>
                    </p:cNvGrpSpPr>
                    <p:nvPr/>
                  </p:nvGrpSpPr>
                  <p:grpSpPr bwMode="auto">
                    <a:xfrm>
                      <a:off x="2984" y="8113"/>
                      <a:ext cx="8157" cy="3022"/>
                      <a:chOff x="2664" y="7948"/>
                      <a:chExt cx="8157" cy="3022"/>
                    </a:xfrm>
                  </p:grpSpPr>
                  <p:grpSp>
                    <p:nvGrpSpPr>
                      <p:cNvPr id="119" name="Group 26"/>
                      <p:cNvGrpSpPr>
                        <a:grpSpLocks/>
                      </p:cNvGrpSpPr>
                      <p:nvPr/>
                    </p:nvGrpSpPr>
                    <p:grpSpPr bwMode="auto">
                      <a:xfrm>
                        <a:off x="2664" y="8340"/>
                        <a:ext cx="7489" cy="2630"/>
                        <a:chOff x="3384" y="11799"/>
                        <a:chExt cx="7489" cy="2630"/>
                      </a:xfrm>
                    </p:grpSpPr>
                    <p:cxnSp>
                      <p:nvCxnSpPr>
                        <p:cNvPr id="123" name="AutoShape 27"/>
                        <p:cNvCxnSpPr>
                          <a:cxnSpLocks noChangeShapeType="1"/>
                        </p:cNvCxnSpPr>
                        <p:nvPr/>
                      </p:nvCxnSpPr>
                      <p:spPr bwMode="auto">
                        <a:xfrm flipV="1">
                          <a:off x="4686" y="11799"/>
                          <a:ext cx="0" cy="1637"/>
                        </a:xfrm>
                        <a:prstGeom prst="straightConnector1">
                          <a:avLst/>
                        </a:prstGeom>
                        <a:noFill/>
                        <a:ln w="9525">
                          <a:solidFill>
                            <a:srgbClr val="0070C0"/>
                          </a:solidFill>
                          <a:round/>
                          <a:headEnd/>
                          <a:tailEnd type="triangle" w="med" len="med"/>
                        </a:ln>
                      </p:spPr>
                    </p:cxnSp>
                    <p:cxnSp>
                      <p:nvCxnSpPr>
                        <p:cNvPr id="124" name="AutoShape 28"/>
                        <p:cNvCxnSpPr>
                          <a:cxnSpLocks noChangeShapeType="1"/>
                        </p:cNvCxnSpPr>
                        <p:nvPr/>
                      </p:nvCxnSpPr>
                      <p:spPr bwMode="auto">
                        <a:xfrm>
                          <a:off x="9471" y="12542"/>
                          <a:ext cx="0" cy="969"/>
                        </a:xfrm>
                        <a:prstGeom prst="straightConnector1">
                          <a:avLst/>
                        </a:prstGeom>
                        <a:noFill/>
                        <a:ln w="9525">
                          <a:solidFill>
                            <a:srgbClr val="0070C0"/>
                          </a:solidFill>
                          <a:round/>
                          <a:headEnd/>
                          <a:tailEnd type="triangle" w="med" len="med"/>
                        </a:ln>
                      </p:spPr>
                    </p:cxnSp>
                    <p:sp>
                      <p:nvSpPr>
                        <p:cNvPr id="125" name="Text Box 29"/>
                        <p:cNvSpPr txBox="1">
                          <a:spLocks noChangeArrowheads="1"/>
                        </p:cNvSpPr>
                        <p:nvPr/>
                      </p:nvSpPr>
                      <p:spPr bwMode="auto">
                        <a:xfrm>
                          <a:off x="3384" y="13599"/>
                          <a:ext cx="2505" cy="83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70C0"/>
                              </a:solidFill>
                              <a:cs typeface="+mn-ea"/>
                              <a:sym typeface="+mn-lt"/>
                            </a:rPr>
                            <a:t>Chilled water return</a:t>
                          </a:r>
                        </a:p>
                      </p:txBody>
                    </p:sp>
                    <p:sp>
                      <p:nvSpPr>
                        <p:cNvPr id="126" name="Text Box 30"/>
                        <p:cNvSpPr txBox="1">
                          <a:spLocks noChangeArrowheads="1"/>
                        </p:cNvSpPr>
                        <p:nvPr/>
                      </p:nvSpPr>
                      <p:spPr bwMode="auto">
                        <a:xfrm>
                          <a:off x="8118" y="13552"/>
                          <a:ext cx="2755" cy="73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70C0"/>
                              </a:solidFill>
                              <a:cs typeface="+mn-ea"/>
                              <a:sym typeface="+mn-lt"/>
                            </a:rPr>
                            <a:t>Chilled water supply</a:t>
                          </a:r>
                        </a:p>
                      </p:txBody>
                    </p:sp>
                  </p:grpSp>
                  <p:sp>
                    <p:nvSpPr>
                      <p:cNvPr id="121" name="Text Box 32"/>
                      <p:cNvSpPr txBox="1">
                        <a:spLocks noChangeArrowheads="1"/>
                      </p:cNvSpPr>
                      <p:nvPr/>
                    </p:nvSpPr>
                    <p:spPr bwMode="auto">
                      <a:xfrm>
                        <a:off x="8475" y="7948"/>
                        <a:ext cx="2346" cy="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9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Chilled </a:t>
                        </a:r>
                        <a:endParaRPr kumimoji="0" lang="en-US" sz="1050" b="0" i="0" u="none" strike="noStrike" cap="none" normalizeH="0" baseline="0" dirty="0" smtClean="0">
                          <a:ln>
                            <a:noFill/>
                          </a:ln>
                          <a:solidFill>
                            <a:schemeClr val="tx1"/>
                          </a:solidFill>
                          <a:cs typeface="+mn-ea"/>
                          <a:sym typeface="+mn-lt"/>
                        </a:endParaRPr>
                      </a:p>
                      <a:p>
                        <a:pPr marL="0" marR="0" lvl="0" indent="0" algn="just" defTabSz="914400" rtl="0" eaLnBrk="1" fontAlgn="base" latinLnBrk="0" hangingPunct="1">
                          <a:lnSpc>
                            <a:spcPct val="90000"/>
                          </a:lnSpc>
                          <a:spcBef>
                            <a:spcPct val="0"/>
                          </a:spcBef>
                          <a:spcAft>
                            <a:spcPct val="0"/>
                          </a:spcAft>
                          <a:buClrTx/>
                          <a:buSzTx/>
                          <a:buFontTx/>
                          <a:buNone/>
                          <a:tabLst/>
                        </a:pPr>
                        <a:r>
                          <a:rPr kumimoji="0" lang="en-US" sz="1050" b="0" i="0" u="none" strike="noStrike" cap="none" normalizeH="0" baseline="0" dirty="0" smtClean="0">
                            <a:ln>
                              <a:noFill/>
                            </a:ln>
                            <a:solidFill>
                              <a:schemeClr val="tx1"/>
                            </a:solidFill>
                            <a:cs typeface="+mn-ea"/>
                            <a:sym typeface="+mn-lt"/>
                          </a:rPr>
                          <a:t>water </a:t>
                        </a:r>
                      </a:p>
                      <a:p>
                        <a:pPr marL="0" marR="0" lvl="0" indent="0" algn="just" defTabSz="914400" rtl="0" eaLnBrk="1" fontAlgn="base" latinLnBrk="0" hangingPunct="1">
                          <a:lnSpc>
                            <a:spcPct val="90000"/>
                          </a:lnSpc>
                          <a:spcBef>
                            <a:spcPct val="0"/>
                          </a:spcBef>
                          <a:spcAft>
                            <a:spcPct val="0"/>
                          </a:spcAft>
                          <a:buClrTx/>
                          <a:buSzTx/>
                          <a:buFontTx/>
                          <a:buNone/>
                          <a:tabLst/>
                        </a:pPr>
                        <a:r>
                          <a:rPr kumimoji="0" lang="en-US" sz="1050" b="0" i="0" u="none" strike="noStrike" cap="none" normalizeH="0" baseline="0" dirty="0" smtClean="0">
                            <a:ln>
                              <a:noFill/>
                            </a:ln>
                            <a:solidFill>
                              <a:schemeClr val="tx1"/>
                            </a:solidFill>
                            <a:cs typeface="+mn-ea"/>
                            <a:sym typeface="+mn-lt"/>
                          </a:rPr>
                          <a:t>pump</a:t>
                        </a:r>
                        <a:endParaRPr kumimoji="0" lang="en-US" sz="1050" b="0" i="0" u="none" strike="noStrike" cap="none" normalizeH="0" baseline="0" dirty="0">
                          <a:ln>
                            <a:noFill/>
                          </a:ln>
                          <a:solidFill>
                            <a:schemeClr val="tx1"/>
                          </a:solidFill>
                          <a:cs typeface="+mn-ea"/>
                          <a:sym typeface="+mn-lt"/>
                        </a:endParaRPr>
                      </a:p>
                    </p:txBody>
                  </p:sp>
                </p:grpSp>
                <p:grpSp>
                  <p:nvGrpSpPr>
                    <p:cNvPr id="75" name="Group 34"/>
                    <p:cNvGrpSpPr>
                      <a:grpSpLocks/>
                    </p:cNvGrpSpPr>
                    <p:nvPr/>
                  </p:nvGrpSpPr>
                  <p:grpSpPr bwMode="auto">
                    <a:xfrm>
                      <a:off x="3672" y="7254"/>
                      <a:ext cx="5399" cy="2249"/>
                      <a:chOff x="4072" y="10548"/>
                      <a:chExt cx="5399" cy="2249"/>
                    </a:xfrm>
                  </p:grpSpPr>
                  <p:sp>
                    <p:nvSpPr>
                      <p:cNvPr id="105" name="Text Box 35"/>
                      <p:cNvSpPr txBox="1">
                        <a:spLocks noChangeArrowheads="1"/>
                      </p:cNvSpPr>
                      <p:nvPr/>
                    </p:nvSpPr>
                    <p:spPr bwMode="auto">
                      <a:xfrm>
                        <a:off x="4072" y="10931"/>
                        <a:ext cx="1642" cy="59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Evaporator</a:t>
                        </a:r>
                      </a:p>
                    </p:txBody>
                  </p:sp>
                  <p:grpSp>
                    <p:nvGrpSpPr>
                      <p:cNvPr id="106" name="Group 36"/>
                      <p:cNvGrpSpPr>
                        <a:grpSpLocks/>
                      </p:cNvGrpSpPr>
                      <p:nvPr/>
                    </p:nvGrpSpPr>
                    <p:grpSpPr bwMode="auto">
                      <a:xfrm>
                        <a:off x="4684" y="10548"/>
                        <a:ext cx="4785" cy="2249"/>
                        <a:chOff x="4686" y="10548"/>
                        <a:chExt cx="4785" cy="2249"/>
                      </a:xfrm>
                    </p:grpSpPr>
                    <p:sp>
                      <p:nvSpPr>
                        <p:cNvPr id="113" name="Rectangle 37"/>
                        <p:cNvSpPr>
                          <a:spLocks noChangeArrowheads="1"/>
                        </p:cNvSpPr>
                        <p:nvPr/>
                      </p:nvSpPr>
                      <p:spPr bwMode="auto">
                        <a:xfrm>
                          <a:off x="5966" y="10548"/>
                          <a:ext cx="2747" cy="224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114" name="Arc 38"/>
                        <p:cNvSpPr>
                          <a:spLocks/>
                        </p:cNvSpPr>
                        <p:nvPr/>
                      </p:nvSpPr>
                      <p:spPr bwMode="auto">
                        <a:xfrm>
                          <a:off x="8441" y="10709"/>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115" name="Arc 39"/>
                        <p:cNvSpPr>
                          <a:spLocks/>
                        </p:cNvSpPr>
                        <p:nvPr/>
                      </p:nvSpPr>
                      <p:spPr bwMode="auto">
                        <a:xfrm flipH="1">
                          <a:off x="6103" y="11081"/>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116" name="AutoShape 40"/>
                        <p:cNvCxnSpPr>
                          <a:cxnSpLocks noChangeShapeType="1"/>
                        </p:cNvCxnSpPr>
                        <p:nvPr/>
                      </p:nvCxnSpPr>
                      <p:spPr bwMode="auto">
                        <a:xfrm>
                          <a:off x="4686" y="10710"/>
                          <a:ext cx="3755" cy="0"/>
                        </a:xfrm>
                        <a:prstGeom prst="straightConnector1">
                          <a:avLst/>
                        </a:prstGeom>
                        <a:noFill/>
                        <a:ln w="9525">
                          <a:solidFill>
                            <a:srgbClr val="000000"/>
                          </a:solidFill>
                          <a:round/>
                          <a:headEnd/>
                          <a:tailEnd/>
                        </a:ln>
                      </p:spPr>
                    </p:cxnSp>
                    <p:cxnSp>
                      <p:nvCxnSpPr>
                        <p:cNvPr id="117" name="AutoShape 41"/>
                        <p:cNvCxnSpPr>
                          <a:cxnSpLocks noChangeShapeType="1"/>
                        </p:cNvCxnSpPr>
                        <p:nvPr/>
                      </p:nvCxnSpPr>
                      <p:spPr bwMode="auto">
                        <a:xfrm>
                          <a:off x="6255" y="11081"/>
                          <a:ext cx="2186" cy="0"/>
                        </a:xfrm>
                        <a:prstGeom prst="straightConnector1">
                          <a:avLst/>
                        </a:prstGeom>
                        <a:noFill/>
                        <a:ln w="9525">
                          <a:solidFill>
                            <a:srgbClr val="000000"/>
                          </a:solidFill>
                          <a:round/>
                          <a:headEnd/>
                          <a:tailEnd/>
                        </a:ln>
                      </p:spPr>
                    </p:cxnSp>
                    <p:cxnSp>
                      <p:nvCxnSpPr>
                        <p:cNvPr id="118" name="AutoShape 42"/>
                        <p:cNvCxnSpPr>
                          <a:cxnSpLocks noChangeShapeType="1"/>
                        </p:cNvCxnSpPr>
                        <p:nvPr/>
                      </p:nvCxnSpPr>
                      <p:spPr bwMode="auto">
                        <a:xfrm>
                          <a:off x="6255" y="11452"/>
                          <a:ext cx="3216" cy="0"/>
                        </a:xfrm>
                        <a:prstGeom prst="straightConnector1">
                          <a:avLst/>
                        </a:prstGeom>
                        <a:noFill/>
                        <a:ln w="9525">
                          <a:solidFill>
                            <a:srgbClr val="000000"/>
                          </a:solidFill>
                          <a:round/>
                          <a:headEnd/>
                          <a:tailEnd/>
                        </a:ln>
                      </p:spPr>
                    </p:cxnSp>
                  </p:grpSp>
                  <p:grpSp>
                    <p:nvGrpSpPr>
                      <p:cNvPr id="107" name="Group 43"/>
                      <p:cNvGrpSpPr>
                        <a:grpSpLocks/>
                      </p:cNvGrpSpPr>
                      <p:nvPr/>
                    </p:nvGrpSpPr>
                    <p:grpSpPr bwMode="auto">
                      <a:xfrm>
                        <a:off x="4686" y="11799"/>
                        <a:ext cx="4785" cy="743"/>
                        <a:chOff x="4926" y="12462"/>
                        <a:chExt cx="4785" cy="743"/>
                      </a:xfrm>
                    </p:grpSpPr>
                    <p:sp>
                      <p:nvSpPr>
                        <p:cNvPr id="108" name="Arc 44"/>
                        <p:cNvSpPr>
                          <a:spLocks/>
                        </p:cNvSpPr>
                        <p:nvPr/>
                      </p:nvSpPr>
                      <p:spPr bwMode="auto">
                        <a:xfrm>
                          <a:off x="8681" y="12462"/>
                          <a:ext cx="161" cy="372"/>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109" name="Arc 45"/>
                        <p:cNvSpPr>
                          <a:spLocks/>
                        </p:cNvSpPr>
                        <p:nvPr/>
                      </p:nvSpPr>
                      <p:spPr bwMode="auto">
                        <a:xfrm flipH="1">
                          <a:off x="6343" y="12834"/>
                          <a:ext cx="152" cy="37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70C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110" name="AutoShape 46"/>
                        <p:cNvCxnSpPr>
                          <a:cxnSpLocks noChangeShapeType="1"/>
                        </p:cNvCxnSpPr>
                        <p:nvPr/>
                      </p:nvCxnSpPr>
                      <p:spPr bwMode="auto">
                        <a:xfrm>
                          <a:off x="4926" y="12463"/>
                          <a:ext cx="3755" cy="0"/>
                        </a:xfrm>
                        <a:prstGeom prst="straightConnector1">
                          <a:avLst/>
                        </a:prstGeom>
                        <a:noFill/>
                        <a:ln w="9525">
                          <a:solidFill>
                            <a:srgbClr val="0070C0"/>
                          </a:solidFill>
                          <a:round/>
                          <a:headEnd/>
                          <a:tailEnd/>
                        </a:ln>
                      </p:spPr>
                    </p:cxnSp>
                    <p:cxnSp>
                      <p:nvCxnSpPr>
                        <p:cNvPr id="111" name="AutoShape 47"/>
                        <p:cNvCxnSpPr>
                          <a:cxnSpLocks noChangeShapeType="1"/>
                        </p:cNvCxnSpPr>
                        <p:nvPr/>
                      </p:nvCxnSpPr>
                      <p:spPr bwMode="auto">
                        <a:xfrm>
                          <a:off x="6495" y="12834"/>
                          <a:ext cx="2186" cy="0"/>
                        </a:xfrm>
                        <a:prstGeom prst="straightConnector1">
                          <a:avLst/>
                        </a:prstGeom>
                        <a:noFill/>
                        <a:ln w="9525">
                          <a:solidFill>
                            <a:srgbClr val="0070C0"/>
                          </a:solidFill>
                          <a:round/>
                          <a:headEnd/>
                          <a:tailEnd/>
                        </a:ln>
                      </p:spPr>
                    </p:cxnSp>
                    <p:cxnSp>
                      <p:nvCxnSpPr>
                        <p:cNvPr id="112" name="AutoShape 48"/>
                        <p:cNvCxnSpPr>
                          <a:cxnSpLocks noChangeShapeType="1"/>
                        </p:cNvCxnSpPr>
                        <p:nvPr/>
                      </p:nvCxnSpPr>
                      <p:spPr bwMode="auto">
                        <a:xfrm>
                          <a:off x="6495" y="13205"/>
                          <a:ext cx="3216" cy="0"/>
                        </a:xfrm>
                        <a:prstGeom prst="straightConnector1">
                          <a:avLst/>
                        </a:prstGeom>
                        <a:noFill/>
                        <a:ln w="9525">
                          <a:solidFill>
                            <a:srgbClr val="0070C0"/>
                          </a:solidFill>
                          <a:round/>
                          <a:headEnd/>
                          <a:tailEnd/>
                        </a:ln>
                      </p:spPr>
                    </p:cxnSp>
                  </p:grpSp>
                </p:grpSp>
                <p:grpSp>
                  <p:nvGrpSpPr>
                    <p:cNvPr id="76" name="Group 49"/>
                    <p:cNvGrpSpPr>
                      <a:grpSpLocks/>
                    </p:cNvGrpSpPr>
                    <p:nvPr/>
                  </p:nvGrpSpPr>
                  <p:grpSpPr bwMode="auto">
                    <a:xfrm>
                      <a:off x="2197" y="1116"/>
                      <a:ext cx="7036" cy="4778"/>
                      <a:chOff x="2197" y="1116"/>
                      <a:chExt cx="7036" cy="4778"/>
                    </a:xfrm>
                  </p:grpSpPr>
                  <p:grpSp>
                    <p:nvGrpSpPr>
                      <p:cNvPr id="77" name="Group 50"/>
                      <p:cNvGrpSpPr>
                        <a:grpSpLocks/>
                      </p:cNvGrpSpPr>
                      <p:nvPr/>
                    </p:nvGrpSpPr>
                    <p:grpSpPr bwMode="auto">
                      <a:xfrm>
                        <a:off x="2946" y="1116"/>
                        <a:ext cx="6287" cy="4778"/>
                        <a:chOff x="2944" y="10195"/>
                        <a:chExt cx="6287" cy="4778"/>
                      </a:xfrm>
                    </p:grpSpPr>
                    <p:sp>
                      <p:nvSpPr>
                        <p:cNvPr id="80" name="Rectangle 51"/>
                        <p:cNvSpPr>
                          <a:spLocks noChangeArrowheads="1"/>
                        </p:cNvSpPr>
                        <p:nvPr/>
                      </p:nvSpPr>
                      <p:spPr bwMode="auto">
                        <a:xfrm>
                          <a:off x="4575" y="12280"/>
                          <a:ext cx="2985" cy="203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81" name="Text Box 52"/>
                        <p:cNvSpPr txBox="1">
                          <a:spLocks noChangeArrowheads="1"/>
                        </p:cNvSpPr>
                        <p:nvPr/>
                      </p:nvSpPr>
                      <p:spPr bwMode="auto">
                        <a:xfrm>
                          <a:off x="6602" y="14420"/>
                          <a:ext cx="2085" cy="55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Water-cooled condenser</a:t>
                          </a:r>
                        </a:p>
                      </p:txBody>
                    </p:sp>
                    <p:grpSp>
                      <p:nvGrpSpPr>
                        <p:cNvPr id="82" name="Group 53"/>
                        <p:cNvGrpSpPr>
                          <a:grpSpLocks/>
                        </p:cNvGrpSpPr>
                        <p:nvPr/>
                      </p:nvGrpSpPr>
                      <p:grpSpPr bwMode="auto">
                        <a:xfrm>
                          <a:off x="3019" y="13408"/>
                          <a:ext cx="6059" cy="740"/>
                          <a:chOff x="3204" y="5949"/>
                          <a:chExt cx="6098" cy="752"/>
                        </a:xfrm>
                      </p:grpSpPr>
                      <p:sp>
                        <p:nvSpPr>
                          <p:cNvPr id="100" name="Arc 54"/>
                          <p:cNvSpPr>
                            <a:spLocks/>
                          </p:cNvSpPr>
                          <p:nvPr/>
                        </p:nvSpPr>
                        <p:spPr bwMode="auto">
                          <a:xfrm>
                            <a:off x="7387" y="5949"/>
                            <a:ext cx="162"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101" name="Arc 55"/>
                          <p:cNvSpPr>
                            <a:spLocks/>
                          </p:cNvSpPr>
                          <p:nvPr/>
                        </p:nvSpPr>
                        <p:spPr bwMode="auto">
                          <a:xfrm flipH="1">
                            <a:off x="5032" y="6325"/>
                            <a:ext cx="153" cy="376"/>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cxnSp>
                        <p:nvCxnSpPr>
                          <p:cNvPr id="102" name="AutoShape 56"/>
                          <p:cNvCxnSpPr>
                            <a:cxnSpLocks noChangeShapeType="1"/>
                          </p:cNvCxnSpPr>
                          <p:nvPr/>
                        </p:nvCxnSpPr>
                        <p:spPr bwMode="auto">
                          <a:xfrm>
                            <a:off x="3204" y="5949"/>
                            <a:ext cx="4183" cy="0"/>
                          </a:xfrm>
                          <a:prstGeom prst="straightConnector1">
                            <a:avLst/>
                          </a:prstGeom>
                          <a:noFill/>
                          <a:ln w="9525">
                            <a:solidFill>
                              <a:srgbClr val="000000"/>
                            </a:solidFill>
                            <a:round/>
                            <a:headEnd/>
                            <a:tailEnd/>
                          </a:ln>
                        </p:spPr>
                      </p:cxnSp>
                      <p:cxnSp>
                        <p:nvCxnSpPr>
                          <p:cNvPr id="103" name="AutoShape 57"/>
                          <p:cNvCxnSpPr>
                            <a:cxnSpLocks noChangeShapeType="1"/>
                          </p:cNvCxnSpPr>
                          <p:nvPr/>
                        </p:nvCxnSpPr>
                        <p:spPr bwMode="auto">
                          <a:xfrm>
                            <a:off x="5185" y="6325"/>
                            <a:ext cx="2202" cy="0"/>
                          </a:xfrm>
                          <a:prstGeom prst="straightConnector1">
                            <a:avLst/>
                          </a:prstGeom>
                          <a:noFill/>
                          <a:ln w="9525">
                            <a:solidFill>
                              <a:srgbClr val="000000"/>
                            </a:solidFill>
                            <a:round/>
                            <a:headEnd/>
                            <a:tailEnd/>
                          </a:ln>
                        </p:spPr>
                      </p:cxnSp>
                      <p:cxnSp>
                        <p:nvCxnSpPr>
                          <p:cNvPr id="104" name="AutoShape 58"/>
                          <p:cNvCxnSpPr>
                            <a:cxnSpLocks noChangeShapeType="1"/>
                          </p:cNvCxnSpPr>
                          <p:nvPr/>
                        </p:nvCxnSpPr>
                        <p:spPr bwMode="auto">
                          <a:xfrm>
                            <a:off x="5185" y="6701"/>
                            <a:ext cx="4117" cy="0"/>
                          </a:xfrm>
                          <a:prstGeom prst="straightConnector1">
                            <a:avLst/>
                          </a:prstGeom>
                          <a:noFill/>
                          <a:ln w="9525">
                            <a:solidFill>
                              <a:srgbClr val="000000"/>
                            </a:solidFill>
                            <a:round/>
                            <a:headEnd/>
                            <a:tailEnd/>
                          </a:ln>
                        </p:spPr>
                      </p:cxnSp>
                    </p:grpSp>
                    <p:cxnSp>
                      <p:nvCxnSpPr>
                        <p:cNvPr id="83" name="AutoShape 59"/>
                        <p:cNvCxnSpPr>
                          <a:cxnSpLocks noChangeShapeType="1"/>
                        </p:cNvCxnSpPr>
                        <p:nvPr/>
                      </p:nvCxnSpPr>
                      <p:spPr bwMode="auto">
                        <a:xfrm>
                          <a:off x="8997" y="11805"/>
                          <a:ext cx="1" cy="1434"/>
                        </a:xfrm>
                        <a:prstGeom prst="straightConnector1">
                          <a:avLst/>
                        </a:prstGeom>
                        <a:noFill/>
                        <a:ln w="9525">
                          <a:solidFill>
                            <a:srgbClr val="7030A0"/>
                          </a:solidFill>
                          <a:round/>
                          <a:headEnd/>
                          <a:tailEnd type="triangle" w="med" len="med"/>
                        </a:ln>
                      </p:spPr>
                    </p:cxnSp>
                    <p:cxnSp>
                      <p:nvCxnSpPr>
                        <p:cNvPr id="84" name="AutoShape 60"/>
                        <p:cNvCxnSpPr>
                          <a:cxnSpLocks noChangeShapeType="1"/>
                        </p:cNvCxnSpPr>
                        <p:nvPr/>
                      </p:nvCxnSpPr>
                      <p:spPr bwMode="auto">
                        <a:xfrm flipV="1">
                          <a:off x="2944" y="10906"/>
                          <a:ext cx="1" cy="1594"/>
                        </a:xfrm>
                        <a:prstGeom prst="straightConnector1">
                          <a:avLst/>
                        </a:prstGeom>
                        <a:noFill/>
                        <a:ln w="9525">
                          <a:solidFill>
                            <a:srgbClr val="7030A0"/>
                          </a:solidFill>
                          <a:round/>
                          <a:headEnd/>
                          <a:tailEnd type="triangle" w="med" len="med"/>
                        </a:ln>
                      </p:spPr>
                    </p:cxnSp>
                    <p:cxnSp>
                      <p:nvCxnSpPr>
                        <p:cNvPr id="85" name="AutoShape 61"/>
                        <p:cNvCxnSpPr>
                          <a:cxnSpLocks noChangeShapeType="1"/>
                        </p:cNvCxnSpPr>
                        <p:nvPr/>
                      </p:nvCxnSpPr>
                      <p:spPr bwMode="auto">
                        <a:xfrm flipH="1">
                          <a:off x="2944" y="10906"/>
                          <a:ext cx="2837" cy="0"/>
                        </a:xfrm>
                        <a:prstGeom prst="straightConnector1">
                          <a:avLst/>
                        </a:prstGeom>
                        <a:noFill/>
                        <a:ln w="9525">
                          <a:solidFill>
                            <a:srgbClr val="7030A0"/>
                          </a:solidFill>
                          <a:round/>
                          <a:headEnd/>
                          <a:tailEnd/>
                        </a:ln>
                      </p:spPr>
                    </p:cxnSp>
                    <p:cxnSp>
                      <p:nvCxnSpPr>
                        <p:cNvPr id="86" name="AutoShape 62"/>
                        <p:cNvCxnSpPr>
                          <a:cxnSpLocks noChangeShapeType="1"/>
                        </p:cNvCxnSpPr>
                        <p:nvPr/>
                      </p:nvCxnSpPr>
                      <p:spPr bwMode="auto">
                        <a:xfrm>
                          <a:off x="6584" y="11805"/>
                          <a:ext cx="2413" cy="0"/>
                        </a:xfrm>
                        <a:prstGeom prst="straightConnector1">
                          <a:avLst/>
                        </a:prstGeom>
                        <a:noFill/>
                        <a:ln w="9525">
                          <a:solidFill>
                            <a:srgbClr val="7030A0"/>
                          </a:solidFill>
                          <a:round/>
                          <a:headEnd/>
                          <a:tailEnd/>
                        </a:ln>
                      </p:spPr>
                    </p:cxnSp>
                    <p:grpSp>
                      <p:nvGrpSpPr>
                        <p:cNvPr id="87" name="Group 63"/>
                        <p:cNvGrpSpPr>
                          <a:grpSpLocks/>
                        </p:cNvGrpSpPr>
                        <p:nvPr/>
                      </p:nvGrpSpPr>
                      <p:grpSpPr bwMode="auto">
                        <a:xfrm>
                          <a:off x="5292" y="10195"/>
                          <a:ext cx="1715" cy="1221"/>
                          <a:chOff x="5685" y="1055"/>
                          <a:chExt cx="1728" cy="1242"/>
                        </a:xfrm>
                      </p:grpSpPr>
                      <p:sp>
                        <p:nvSpPr>
                          <p:cNvPr id="91" name="AutoShape 65"/>
                          <p:cNvSpPr>
                            <a:spLocks noChangeArrowheads="1"/>
                          </p:cNvSpPr>
                          <p:nvPr/>
                        </p:nvSpPr>
                        <p:spPr bwMode="auto">
                          <a:xfrm>
                            <a:off x="6442" y="1055"/>
                            <a:ext cx="228" cy="273"/>
                          </a:xfrm>
                          <a:prstGeom prst="upArrow">
                            <a:avLst>
                              <a:gd name="adj1" fmla="val 50000"/>
                              <a:gd name="adj2" fmla="val 25000"/>
                            </a:avLst>
                          </a:prstGeom>
                          <a:solidFill>
                            <a:srgbClr val="C00000"/>
                          </a:solidFill>
                          <a:ln w="9525">
                            <a:solidFill>
                              <a:srgbClr val="7030A0"/>
                            </a:solidFill>
                            <a:miter lim="800000"/>
                            <a:headEnd/>
                            <a:tailEnd/>
                          </a:ln>
                        </p:spPr>
                        <p:txBody>
                          <a:bodyPr vert="eaVert"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95" name="AutoShape 72"/>
                          <p:cNvSpPr>
                            <a:spLocks noChangeArrowheads="1"/>
                          </p:cNvSpPr>
                          <p:nvPr/>
                        </p:nvSpPr>
                        <p:spPr bwMode="auto">
                          <a:xfrm>
                            <a:off x="5685" y="2154"/>
                            <a:ext cx="202" cy="143"/>
                          </a:xfrm>
                          <a:prstGeom prst="rightArrow">
                            <a:avLst>
                              <a:gd name="adj1" fmla="val 50000"/>
                              <a:gd name="adj2" fmla="val 35315"/>
                            </a:avLst>
                          </a:prstGeom>
                          <a:solidFill>
                            <a:srgbClr val="FFFFFF"/>
                          </a:solidFill>
                          <a:ln w="9525">
                            <a:solidFill>
                              <a:srgbClr val="7030A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96" name="AutoShape 73"/>
                          <p:cNvSpPr>
                            <a:spLocks noChangeArrowheads="1"/>
                          </p:cNvSpPr>
                          <p:nvPr/>
                        </p:nvSpPr>
                        <p:spPr bwMode="auto">
                          <a:xfrm>
                            <a:off x="7209" y="2154"/>
                            <a:ext cx="204" cy="143"/>
                          </a:xfrm>
                          <a:prstGeom prst="leftArrow">
                            <a:avLst>
                              <a:gd name="adj1" fmla="val 50000"/>
                              <a:gd name="adj2" fmla="val 35664"/>
                            </a:avLst>
                          </a:prstGeom>
                          <a:solidFill>
                            <a:srgbClr val="FFFFFF"/>
                          </a:solidFill>
                          <a:ln w="9525">
                            <a:solidFill>
                              <a:srgbClr val="7030A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grpSp>
                    <p:sp>
                      <p:nvSpPr>
                        <p:cNvPr id="88" name="Text Box 74"/>
                        <p:cNvSpPr txBox="1">
                          <a:spLocks noChangeArrowheads="1"/>
                        </p:cNvSpPr>
                        <p:nvPr/>
                      </p:nvSpPr>
                      <p:spPr bwMode="auto">
                        <a:xfrm>
                          <a:off x="7209" y="11080"/>
                          <a:ext cx="2022" cy="43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Cooling tower</a:t>
                          </a:r>
                        </a:p>
                      </p:txBody>
                    </p:sp>
                    <p:cxnSp>
                      <p:nvCxnSpPr>
                        <p:cNvPr id="89" name="AutoShape 75"/>
                        <p:cNvCxnSpPr>
                          <a:cxnSpLocks noChangeShapeType="1"/>
                        </p:cNvCxnSpPr>
                        <p:nvPr/>
                      </p:nvCxnSpPr>
                      <p:spPr bwMode="auto">
                        <a:xfrm>
                          <a:off x="4982" y="12870"/>
                          <a:ext cx="2186" cy="0"/>
                        </a:xfrm>
                        <a:prstGeom prst="straightConnector1">
                          <a:avLst/>
                        </a:prstGeom>
                        <a:noFill/>
                        <a:ln w="9525">
                          <a:solidFill>
                            <a:srgbClr val="7030A0"/>
                          </a:solidFill>
                          <a:round/>
                          <a:headEnd/>
                          <a:tailEnd/>
                        </a:ln>
                      </p:spPr>
                    </p:cxnSp>
                  </p:grpSp>
                  <p:sp>
                    <p:nvSpPr>
                      <p:cNvPr id="79" name="Text Box 77"/>
                      <p:cNvSpPr txBox="1">
                        <a:spLocks noChangeArrowheads="1"/>
                      </p:cNvSpPr>
                      <p:nvPr/>
                    </p:nvSpPr>
                    <p:spPr bwMode="auto">
                      <a:xfrm>
                        <a:off x="2197" y="3561"/>
                        <a:ext cx="2635" cy="4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chemeClr val="tx1"/>
                            </a:solidFill>
                            <a:cs typeface="+mn-ea"/>
                            <a:sym typeface="+mn-lt"/>
                          </a:rPr>
                          <a:t>Cooling water </a:t>
                        </a:r>
                        <a:endParaRPr kumimoji="0" lang="en-US" sz="1050" b="0" i="0" u="none" strike="noStrike" cap="none" normalizeH="0" baseline="0" dirty="0" smtClean="0">
                          <a:ln>
                            <a:noFill/>
                          </a:ln>
                          <a:solidFill>
                            <a:schemeClr val="tx1"/>
                          </a:solidFill>
                          <a:cs typeface="+mn-ea"/>
                          <a:sym typeface="+mn-lt"/>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smtClean="0">
                            <a:ln>
                              <a:noFill/>
                            </a:ln>
                            <a:solidFill>
                              <a:schemeClr val="tx1"/>
                            </a:solidFill>
                            <a:cs typeface="+mn-ea"/>
                            <a:sym typeface="+mn-lt"/>
                          </a:rPr>
                          <a:t>pump</a:t>
                        </a:r>
                        <a:endParaRPr kumimoji="0" lang="en-US" sz="1050" b="0" i="0" u="none" strike="noStrike" cap="none" normalizeH="0" baseline="0" dirty="0">
                          <a:ln>
                            <a:noFill/>
                          </a:ln>
                          <a:solidFill>
                            <a:schemeClr val="tx1"/>
                          </a:solidFill>
                          <a:cs typeface="+mn-ea"/>
                          <a:sym typeface="+mn-lt"/>
                        </a:endParaRPr>
                      </a:p>
                    </p:txBody>
                  </p:sp>
                </p:grpSp>
              </p:grpSp>
            </p:grpSp>
          </p:grpSp>
          <p:grpSp>
            <p:nvGrpSpPr>
              <p:cNvPr id="63" name="Group 78"/>
              <p:cNvGrpSpPr>
                <a:grpSpLocks/>
              </p:cNvGrpSpPr>
              <p:nvPr/>
            </p:nvGrpSpPr>
            <p:grpSpPr bwMode="auto">
              <a:xfrm>
                <a:off x="2489" y="1434"/>
                <a:ext cx="7470" cy="8516"/>
                <a:chOff x="2489" y="1434"/>
                <a:chExt cx="7470" cy="8516"/>
              </a:xfrm>
            </p:grpSpPr>
            <p:sp>
              <p:nvSpPr>
                <p:cNvPr id="67" name="Rectangle 80"/>
                <p:cNvSpPr>
                  <a:spLocks noChangeArrowheads="1"/>
                </p:cNvSpPr>
                <p:nvPr/>
              </p:nvSpPr>
              <p:spPr bwMode="auto">
                <a:xfrm>
                  <a:off x="2489" y="3110"/>
                  <a:ext cx="7470" cy="6840"/>
                </a:xfrm>
                <a:prstGeom prst="rect">
                  <a:avLst/>
                </a:prstGeom>
                <a:noFill/>
                <a:ln w="9525">
                  <a:solidFill>
                    <a:srgbClr val="000000"/>
                  </a:solidFill>
                  <a:prstDash val="lgDash"/>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sp>
              <p:nvSpPr>
                <p:cNvPr id="65" name="Rectangle 82"/>
                <p:cNvSpPr>
                  <a:spLocks noChangeArrowheads="1"/>
                </p:cNvSpPr>
                <p:nvPr/>
              </p:nvSpPr>
              <p:spPr bwMode="auto">
                <a:xfrm>
                  <a:off x="2489" y="1434"/>
                  <a:ext cx="7470" cy="1536"/>
                </a:xfrm>
                <a:prstGeom prst="rect">
                  <a:avLst/>
                </a:prstGeom>
                <a:noFill/>
                <a:ln w="9525">
                  <a:solidFill>
                    <a:srgbClr val="000000"/>
                  </a:solidFill>
                  <a:prstDash val="lgDash"/>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50">
                    <a:cs typeface="+mn-ea"/>
                    <a:sym typeface="+mn-lt"/>
                  </a:endParaRPr>
                </a:p>
              </p:txBody>
            </p:sp>
          </p:grpSp>
        </p:grpSp>
        <p:grpSp>
          <p:nvGrpSpPr>
            <p:cNvPr id="153" name="组合 27734"/>
            <p:cNvGrpSpPr>
              <a:grpSpLocks/>
            </p:cNvGrpSpPr>
            <p:nvPr/>
          </p:nvGrpSpPr>
          <p:grpSpPr bwMode="auto">
            <a:xfrm>
              <a:off x="10426064" y="5270177"/>
              <a:ext cx="304059" cy="270113"/>
              <a:chOff x="3070225" y="2152650"/>
              <a:chExt cx="711200" cy="390525"/>
            </a:xfrm>
          </p:grpSpPr>
          <p:sp>
            <p:nvSpPr>
              <p:cNvPr id="154" name="Freeform 54"/>
              <p:cNvSpPr>
                <a:spLocks noEditPoints="1"/>
              </p:cNvSpPr>
              <p:nvPr/>
            </p:nvSpPr>
            <p:spPr bwMode="auto">
              <a:xfrm>
                <a:off x="3070225" y="2152650"/>
                <a:ext cx="711200" cy="390525"/>
              </a:xfrm>
              <a:custGeom>
                <a:avLst/>
                <a:gdLst>
                  <a:gd name="T0" fmla="*/ 2147483647 w 1694"/>
                  <a:gd name="T1" fmla="*/ 2147483647 h 933"/>
                  <a:gd name="T2" fmla="*/ 2147483647 w 1694"/>
                  <a:gd name="T3" fmla="*/ 2147483647 h 933"/>
                  <a:gd name="T4" fmla="*/ 2147483647 w 1694"/>
                  <a:gd name="T5" fmla="*/ 2147483647 h 933"/>
                  <a:gd name="T6" fmla="*/ 2147483647 w 1694"/>
                  <a:gd name="T7" fmla="*/ 2147483647 h 933"/>
                  <a:gd name="T8" fmla="*/ 2147483647 w 1694"/>
                  <a:gd name="T9" fmla="*/ 2147483647 h 933"/>
                  <a:gd name="T10" fmla="*/ 2147483647 w 1694"/>
                  <a:gd name="T11" fmla="*/ 2147483647 h 933"/>
                  <a:gd name="T12" fmla="*/ 2147483647 w 1694"/>
                  <a:gd name="T13" fmla="*/ 2147483647 h 933"/>
                  <a:gd name="T14" fmla="*/ 2147483647 w 1694"/>
                  <a:gd name="T15" fmla="*/ 2147483647 h 933"/>
                  <a:gd name="T16" fmla="*/ 2147483647 w 1694"/>
                  <a:gd name="T17" fmla="*/ 2147483647 h 933"/>
                  <a:gd name="T18" fmla="*/ 2147483647 w 1694"/>
                  <a:gd name="T19" fmla="*/ 2147483647 h 933"/>
                  <a:gd name="T20" fmla="*/ 2147483647 w 1694"/>
                  <a:gd name="T21" fmla="*/ 2147483647 h 933"/>
                  <a:gd name="T22" fmla="*/ 2147483647 w 1694"/>
                  <a:gd name="T23" fmla="*/ 2147483647 h 933"/>
                  <a:gd name="T24" fmla="*/ 2147483647 w 1694"/>
                  <a:gd name="T25" fmla="*/ 2147483647 h 933"/>
                  <a:gd name="T26" fmla="*/ 2147483647 w 1694"/>
                  <a:gd name="T27" fmla="*/ 2147483647 h 933"/>
                  <a:gd name="T28" fmla="*/ 2147483647 w 1694"/>
                  <a:gd name="T29" fmla="*/ 2147483647 h 933"/>
                  <a:gd name="T30" fmla="*/ 2147483647 w 1694"/>
                  <a:gd name="T31" fmla="*/ 2147483647 h 933"/>
                  <a:gd name="T32" fmla="*/ 2147483647 w 1694"/>
                  <a:gd name="T33" fmla="*/ 2147483647 h 933"/>
                  <a:gd name="T34" fmla="*/ 2147483647 w 1694"/>
                  <a:gd name="T35" fmla="*/ 2147483647 h 933"/>
                  <a:gd name="T36" fmla="*/ 2147483647 w 1694"/>
                  <a:gd name="T37" fmla="*/ 2147483647 h 933"/>
                  <a:gd name="T38" fmla="*/ 2147483647 w 1694"/>
                  <a:gd name="T39" fmla="*/ 2147483647 h 933"/>
                  <a:gd name="T40" fmla="*/ 2147483647 w 1694"/>
                  <a:gd name="T41" fmla="*/ 2147483647 h 933"/>
                  <a:gd name="T42" fmla="*/ 2147483647 w 1694"/>
                  <a:gd name="T43" fmla="*/ 2147483647 h 933"/>
                  <a:gd name="T44" fmla="*/ 2147483647 w 1694"/>
                  <a:gd name="T45" fmla="*/ 2147483647 h 933"/>
                  <a:gd name="T46" fmla="*/ 2147483647 w 1694"/>
                  <a:gd name="T47" fmla="*/ 2147483647 h 933"/>
                  <a:gd name="T48" fmla="*/ 2147483647 w 1694"/>
                  <a:gd name="T49" fmla="*/ 2147483647 h 933"/>
                  <a:gd name="T50" fmla="*/ 2147483647 w 1694"/>
                  <a:gd name="T51" fmla="*/ 2147483647 h 933"/>
                  <a:gd name="T52" fmla="*/ 2147483647 w 1694"/>
                  <a:gd name="T53" fmla="*/ 2147483647 h 933"/>
                  <a:gd name="T54" fmla="*/ 2147483647 w 1694"/>
                  <a:gd name="T55" fmla="*/ 2147483647 h 933"/>
                  <a:gd name="T56" fmla="*/ 2147483647 w 1694"/>
                  <a:gd name="T57" fmla="*/ 2147483647 h 933"/>
                  <a:gd name="T58" fmla="*/ 2147483647 w 1694"/>
                  <a:gd name="T59" fmla="*/ 2147483647 h 933"/>
                  <a:gd name="T60" fmla="*/ 2147483647 w 1694"/>
                  <a:gd name="T61" fmla="*/ 2147483647 h 933"/>
                  <a:gd name="T62" fmla="*/ 2147483647 w 1694"/>
                  <a:gd name="T63" fmla="*/ 2147483647 h 933"/>
                  <a:gd name="T64" fmla="*/ 2147483647 w 1694"/>
                  <a:gd name="T65" fmla="*/ 2147483647 h 933"/>
                  <a:gd name="T66" fmla="*/ 2147483647 w 1694"/>
                  <a:gd name="T67" fmla="*/ 2147483647 h 933"/>
                  <a:gd name="T68" fmla="*/ 2147483647 w 1694"/>
                  <a:gd name="T69" fmla="*/ 2147483647 h 933"/>
                  <a:gd name="T70" fmla="*/ 2147483647 w 1694"/>
                  <a:gd name="T71" fmla="*/ 2147483647 h 933"/>
                  <a:gd name="T72" fmla="*/ 2147483647 w 1694"/>
                  <a:gd name="T73" fmla="*/ 2147483647 h 933"/>
                  <a:gd name="T74" fmla="*/ 2147483647 w 1694"/>
                  <a:gd name="T75" fmla="*/ 0 h 933"/>
                  <a:gd name="T76" fmla="*/ 2147483647 w 1694"/>
                  <a:gd name="T77" fmla="*/ 2147483647 h 933"/>
                  <a:gd name="T78" fmla="*/ 2147483647 w 1694"/>
                  <a:gd name="T79" fmla="*/ 2147483647 h 933"/>
                  <a:gd name="T80" fmla="*/ 2147483647 w 1694"/>
                  <a:gd name="T81" fmla="*/ 2147483647 h 933"/>
                  <a:gd name="T82" fmla="*/ 2147483647 w 1694"/>
                  <a:gd name="T83" fmla="*/ 2147483647 h 933"/>
                  <a:gd name="T84" fmla="*/ 0 w 1694"/>
                  <a:gd name="T85" fmla="*/ 2147483647 h 933"/>
                  <a:gd name="T86" fmla="*/ 2147483647 w 1694"/>
                  <a:gd name="T87" fmla="*/ 2147483647 h 933"/>
                  <a:gd name="T88" fmla="*/ 2147483647 w 1694"/>
                  <a:gd name="T89" fmla="*/ 2147483647 h 933"/>
                  <a:gd name="T90" fmla="*/ 2147483647 w 1694"/>
                  <a:gd name="T91" fmla="*/ 2147483647 h 933"/>
                  <a:gd name="T92" fmla="*/ 2147483647 w 1694"/>
                  <a:gd name="T93" fmla="*/ 2147483647 h 933"/>
                  <a:gd name="T94" fmla="*/ 2147483647 w 1694"/>
                  <a:gd name="T95" fmla="*/ 2147483647 h 933"/>
                  <a:gd name="T96" fmla="*/ 2147483647 w 1694"/>
                  <a:gd name="T97" fmla="*/ 2147483647 h 933"/>
                  <a:gd name="T98" fmla="*/ 2147483647 w 1694"/>
                  <a:gd name="T99" fmla="*/ 2147483647 h 933"/>
                  <a:gd name="T100" fmla="*/ 2147483647 w 1694"/>
                  <a:gd name="T101" fmla="*/ 2147483647 h 933"/>
                  <a:gd name="T102" fmla="*/ 2147483647 w 1694"/>
                  <a:gd name="T103" fmla="*/ 2147483647 h 933"/>
                  <a:gd name="T104" fmla="*/ 2147483647 w 1694"/>
                  <a:gd name="T105" fmla="*/ 2147483647 h 933"/>
                  <a:gd name="T106" fmla="*/ 2147483647 w 1694"/>
                  <a:gd name="T107" fmla="*/ 2147483647 h 933"/>
                  <a:gd name="T108" fmla="*/ 2147483647 w 1694"/>
                  <a:gd name="T109" fmla="*/ 2147483647 h 933"/>
                  <a:gd name="T110" fmla="*/ 2147483647 w 1694"/>
                  <a:gd name="T111" fmla="*/ 2147483647 h 9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94" h="933">
                    <a:moveTo>
                      <a:pt x="1496" y="653"/>
                    </a:moveTo>
                    <a:lnTo>
                      <a:pt x="1496" y="653"/>
                    </a:lnTo>
                    <a:lnTo>
                      <a:pt x="1487" y="653"/>
                    </a:lnTo>
                    <a:lnTo>
                      <a:pt x="1487" y="471"/>
                    </a:lnTo>
                    <a:cubicBezTo>
                      <a:pt x="1487" y="425"/>
                      <a:pt x="1449" y="387"/>
                      <a:pt x="1403" y="387"/>
                    </a:cubicBezTo>
                    <a:lnTo>
                      <a:pt x="1374" y="387"/>
                    </a:lnTo>
                    <a:lnTo>
                      <a:pt x="1374" y="269"/>
                    </a:lnTo>
                    <a:lnTo>
                      <a:pt x="1387" y="269"/>
                    </a:lnTo>
                    <a:cubicBezTo>
                      <a:pt x="1433" y="269"/>
                      <a:pt x="1471" y="231"/>
                      <a:pt x="1471" y="185"/>
                    </a:cubicBezTo>
                    <a:lnTo>
                      <a:pt x="1471" y="161"/>
                    </a:lnTo>
                    <a:lnTo>
                      <a:pt x="1491" y="161"/>
                    </a:lnTo>
                    <a:cubicBezTo>
                      <a:pt x="1492" y="161"/>
                      <a:pt x="1492" y="161"/>
                      <a:pt x="1494" y="161"/>
                    </a:cubicBezTo>
                    <a:lnTo>
                      <a:pt x="1496" y="161"/>
                    </a:lnTo>
                    <a:cubicBezTo>
                      <a:pt x="1583" y="161"/>
                      <a:pt x="1654" y="272"/>
                      <a:pt x="1654" y="407"/>
                    </a:cubicBezTo>
                    <a:cubicBezTo>
                      <a:pt x="1654" y="543"/>
                      <a:pt x="1583" y="653"/>
                      <a:pt x="1496" y="653"/>
                    </a:cubicBezTo>
                    <a:close/>
                    <a:moveTo>
                      <a:pt x="1447" y="693"/>
                    </a:moveTo>
                    <a:lnTo>
                      <a:pt x="1447" y="693"/>
                    </a:lnTo>
                    <a:cubicBezTo>
                      <a:pt x="1447" y="717"/>
                      <a:pt x="1427" y="737"/>
                      <a:pt x="1403" y="737"/>
                    </a:cubicBezTo>
                    <a:lnTo>
                      <a:pt x="1181" y="737"/>
                    </a:lnTo>
                    <a:cubicBezTo>
                      <a:pt x="1157" y="737"/>
                      <a:pt x="1138" y="717"/>
                      <a:pt x="1138" y="693"/>
                    </a:cubicBezTo>
                    <a:lnTo>
                      <a:pt x="1138" y="471"/>
                    </a:lnTo>
                    <a:cubicBezTo>
                      <a:pt x="1138" y="447"/>
                      <a:pt x="1157" y="427"/>
                      <a:pt x="1181" y="427"/>
                    </a:cubicBezTo>
                    <a:lnTo>
                      <a:pt x="1403" y="427"/>
                    </a:lnTo>
                    <a:cubicBezTo>
                      <a:pt x="1427" y="427"/>
                      <a:pt x="1447" y="447"/>
                      <a:pt x="1447" y="471"/>
                    </a:cubicBezTo>
                    <a:lnTo>
                      <a:pt x="1447" y="693"/>
                    </a:lnTo>
                    <a:close/>
                    <a:moveTo>
                      <a:pt x="525" y="611"/>
                    </a:moveTo>
                    <a:lnTo>
                      <a:pt x="525" y="611"/>
                    </a:lnTo>
                    <a:lnTo>
                      <a:pt x="525" y="203"/>
                    </a:lnTo>
                    <a:lnTo>
                      <a:pt x="525" y="108"/>
                    </a:lnTo>
                    <a:lnTo>
                      <a:pt x="583" y="108"/>
                    </a:lnTo>
                    <a:lnTo>
                      <a:pt x="583" y="706"/>
                    </a:lnTo>
                    <a:lnTo>
                      <a:pt x="525" y="706"/>
                    </a:lnTo>
                    <a:lnTo>
                      <a:pt x="525" y="611"/>
                    </a:lnTo>
                    <a:close/>
                    <a:moveTo>
                      <a:pt x="416" y="591"/>
                    </a:moveTo>
                    <a:lnTo>
                      <a:pt x="416" y="591"/>
                    </a:lnTo>
                    <a:lnTo>
                      <a:pt x="416" y="223"/>
                    </a:lnTo>
                    <a:lnTo>
                      <a:pt x="451" y="223"/>
                    </a:lnTo>
                    <a:lnTo>
                      <a:pt x="485" y="223"/>
                    </a:lnTo>
                    <a:lnTo>
                      <a:pt x="485" y="591"/>
                    </a:lnTo>
                    <a:lnTo>
                      <a:pt x="416" y="591"/>
                    </a:lnTo>
                    <a:close/>
                    <a:moveTo>
                      <a:pt x="376" y="763"/>
                    </a:moveTo>
                    <a:lnTo>
                      <a:pt x="376" y="763"/>
                    </a:lnTo>
                    <a:lnTo>
                      <a:pt x="223" y="763"/>
                    </a:lnTo>
                    <a:lnTo>
                      <a:pt x="223" y="223"/>
                    </a:lnTo>
                    <a:lnTo>
                      <a:pt x="376" y="223"/>
                    </a:lnTo>
                    <a:lnTo>
                      <a:pt x="376" y="611"/>
                    </a:lnTo>
                    <a:lnTo>
                      <a:pt x="376" y="763"/>
                    </a:lnTo>
                    <a:close/>
                    <a:moveTo>
                      <a:pt x="40" y="348"/>
                    </a:moveTo>
                    <a:lnTo>
                      <a:pt x="40" y="348"/>
                    </a:lnTo>
                    <a:lnTo>
                      <a:pt x="183" y="348"/>
                    </a:lnTo>
                    <a:lnTo>
                      <a:pt x="183" y="527"/>
                    </a:lnTo>
                    <a:lnTo>
                      <a:pt x="40" y="527"/>
                    </a:lnTo>
                    <a:lnTo>
                      <a:pt x="40" y="348"/>
                    </a:lnTo>
                    <a:close/>
                    <a:moveTo>
                      <a:pt x="168" y="71"/>
                    </a:moveTo>
                    <a:lnTo>
                      <a:pt x="168" y="71"/>
                    </a:lnTo>
                    <a:lnTo>
                      <a:pt x="431" y="71"/>
                    </a:lnTo>
                    <a:lnTo>
                      <a:pt x="431" y="183"/>
                    </a:lnTo>
                    <a:lnTo>
                      <a:pt x="396" y="183"/>
                    </a:lnTo>
                    <a:lnTo>
                      <a:pt x="203" y="183"/>
                    </a:lnTo>
                    <a:lnTo>
                      <a:pt x="168" y="183"/>
                    </a:lnTo>
                    <a:lnTo>
                      <a:pt x="168" y="71"/>
                    </a:lnTo>
                    <a:close/>
                    <a:moveTo>
                      <a:pt x="1181" y="387"/>
                    </a:moveTo>
                    <a:lnTo>
                      <a:pt x="1181" y="387"/>
                    </a:lnTo>
                    <a:lnTo>
                      <a:pt x="1181" y="386"/>
                    </a:lnTo>
                    <a:lnTo>
                      <a:pt x="678" y="386"/>
                    </a:lnTo>
                    <a:lnTo>
                      <a:pt x="678" y="426"/>
                    </a:lnTo>
                    <a:lnTo>
                      <a:pt x="1111" y="426"/>
                    </a:lnTo>
                    <a:cubicBezTo>
                      <a:pt x="1103" y="437"/>
                      <a:pt x="1099" y="451"/>
                      <a:pt x="1098" y="465"/>
                    </a:cubicBezTo>
                    <a:lnTo>
                      <a:pt x="678" y="465"/>
                    </a:lnTo>
                    <a:lnTo>
                      <a:pt x="678" y="505"/>
                    </a:lnTo>
                    <a:lnTo>
                      <a:pt x="1098" y="505"/>
                    </a:lnTo>
                    <a:lnTo>
                      <a:pt x="1098" y="543"/>
                    </a:lnTo>
                    <a:lnTo>
                      <a:pt x="678" y="543"/>
                    </a:lnTo>
                    <a:lnTo>
                      <a:pt x="678" y="583"/>
                    </a:lnTo>
                    <a:lnTo>
                      <a:pt x="1098" y="583"/>
                    </a:lnTo>
                    <a:lnTo>
                      <a:pt x="1098" y="621"/>
                    </a:lnTo>
                    <a:lnTo>
                      <a:pt x="678" y="621"/>
                    </a:lnTo>
                    <a:lnTo>
                      <a:pt x="678" y="661"/>
                    </a:lnTo>
                    <a:lnTo>
                      <a:pt x="1098" y="661"/>
                    </a:lnTo>
                    <a:lnTo>
                      <a:pt x="1098" y="693"/>
                    </a:lnTo>
                    <a:cubicBezTo>
                      <a:pt x="1098" y="698"/>
                      <a:pt x="1098" y="702"/>
                      <a:pt x="1099" y="706"/>
                    </a:cubicBezTo>
                    <a:lnTo>
                      <a:pt x="610" y="706"/>
                    </a:lnTo>
                    <a:lnTo>
                      <a:pt x="610" y="108"/>
                    </a:lnTo>
                    <a:lnTo>
                      <a:pt x="910" y="108"/>
                    </a:lnTo>
                    <a:lnTo>
                      <a:pt x="910" y="151"/>
                    </a:lnTo>
                    <a:lnTo>
                      <a:pt x="678" y="151"/>
                    </a:lnTo>
                    <a:lnTo>
                      <a:pt x="678" y="191"/>
                    </a:lnTo>
                    <a:lnTo>
                      <a:pt x="910" y="191"/>
                    </a:lnTo>
                    <a:cubicBezTo>
                      <a:pt x="911" y="205"/>
                      <a:pt x="916" y="218"/>
                      <a:pt x="923" y="230"/>
                    </a:cubicBezTo>
                    <a:lnTo>
                      <a:pt x="678" y="230"/>
                    </a:lnTo>
                    <a:lnTo>
                      <a:pt x="678" y="270"/>
                    </a:lnTo>
                    <a:lnTo>
                      <a:pt x="988" y="270"/>
                    </a:lnTo>
                    <a:lnTo>
                      <a:pt x="988" y="269"/>
                    </a:lnTo>
                    <a:cubicBezTo>
                      <a:pt x="990" y="269"/>
                      <a:pt x="992" y="269"/>
                      <a:pt x="993" y="269"/>
                    </a:cubicBezTo>
                    <a:lnTo>
                      <a:pt x="1334" y="269"/>
                    </a:lnTo>
                    <a:lnTo>
                      <a:pt x="1334" y="387"/>
                    </a:lnTo>
                    <a:lnTo>
                      <a:pt x="1181" y="387"/>
                    </a:lnTo>
                    <a:close/>
                    <a:moveTo>
                      <a:pt x="950" y="84"/>
                    </a:moveTo>
                    <a:lnTo>
                      <a:pt x="950" y="84"/>
                    </a:lnTo>
                    <a:cubicBezTo>
                      <a:pt x="950" y="60"/>
                      <a:pt x="969" y="40"/>
                      <a:pt x="993" y="40"/>
                    </a:cubicBezTo>
                    <a:lnTo>
                      <a:pt x="1387" y="40"/>
                    </a:lnTo>
                    <a:cubicBezTo>
                      <a:pt x="1411" y="40"/>
                      <a:pt x="1431" y="60"/>
                      <a:pt x="1431" y="84"/>
                    </a:cubicBezTo>
                    <a:lnTo>
                      <a:pt x="1431" y="185"/>
                    </a:lnTo>
                    <a:cubicBezTo>
                      <a:pt x="1431" y="209"/>
                      <a:pt x="1411" y="229"/>
                      <a:pt x="1387" y="229"/>
                    </a:cubicBezTo>
                    <a:lnTo>
                      <a:pt x="993" y="229"/>
                    </a:lnTo>
                    <a:cubicBezTo>
                      <a:pt x="969" y="229"/>
                      <a:pt x="950" y="209"/>
                      <a:pt x="950" y="185"/>
                    </a:cubicBezTo>
                    <a:lnTo>
                      <a:pt x="950" y="84"/>
                    </a:lnTo>
                    <a:close/>
                    <a:moveTo>
                      <a:pt x="1496" y="121"/>
                    </a:moveTo>
                    <a:lnTo>
                      <a:pt x="1496" y="121"/>
                    </a:lnTo>
                    <a:lnTo>
                      <a:pt x="1471" y="121"/>
                    </a:lnTo>
                    <a:lnTo>
                      <a:pt x="1471" y="84"/>
                    </a:lnTo>
                    <a:cubicBezTo>
                      <a:pt x="1471" y="37"/>
                      <a:pt x="1433" y="0"/>
                      <a:pt x="1387" y="0"/>
                    </a:cubicBezTo>
                    <a:lnTo>
                      <a:pt x="993" y="0"/>
                    </a:lnTo>
                    <a:cubicBezTo>
                      <a:pt x="953" y="0"/>
                      <a:pt x="919" y="29"/>
                      <a:pt x="911" y="68"/>
                    </a:cubicBezTo>
                    <a:lnTo>
                      <a:pt x="505" y="68"/>
                    </a:lnTo>
                    <a:cubicBezTo>
                      <a:pt x="494" y="68"/>
                      <a:pt x="485" y="77"/>
                      <a:pt x="485" y="88"/>
                    </a:cubicBezTo>
                    <a:lnTo>
                      <a:pt x="485" y="183"/>
                    </a:lnTo>
                    <a:lnTo>
                      <a:pt x="471" y="183"/>
                    </a:lnTo>
                    <a:lnTo>
                      <a:pt x="471" y="51"/>
                    </a:lnTo>
                    <a:cubicBezTo>
                      <a:pt x="471" y="40"/>
                      <a:pt x="462" y="31"/>
                      <a:pt x="451" y="31"/>
                    </a:cubicBezTo>
                    <a:lnTo>
                      <a:pt x="148" y="31"/>
                    </a:lnTo>
                    <a:cubicBezTo>
                      <a:pt x="137" y="31"/>
                      <a:pt x="128" y="40"/>
                      <a:pt x="128" y="51"/>
                    </a:cubicBezTo>
                    <a:lnTo>
                      <a:pt x="128" y="203"/>
                    </a:lnTo>
                    <a:cubicBezTo>
                      <a:pt x="128" y="214"/>
                      <a:pt x="137" y="223"/>
                      <a:pt x="148" y="223"/>
                    </a:cubicBezTo>
                    <a:lnTo>
                      <a:pt x="183" y="223"/>
                    </a:lnTo>
                    <a:lnTo>
                      <a:pt x="183" y="308"/>
                    </a:lnTo>
                    <a:lnTo>
                      <a:pt x="20" y="308"/>
                    </a:lnTo>
                    <a:cubicBezTo>
                      <a:pt x="9" y="308"/>
                      <a:pt x="0" y="317"/>
                      <a:pt x="0" y="328"/>
                    </a:cubicBezTo>
                    <a:lnTo>
                      <a:pt x="0" y="547"/>
                    </a:lnTo>
                    <a:cubicBezTo>
                      <a:pt x="0" y="558"/>
                      <a:pt x="9" y="567"/>
                      <a:pt x="20" y="567"/>
                    </a:cubicBezTo>
                    <a:lnTo>
                      <a:pt x="183" y="567"/>
                    </a:lnTo>
                    <a:lnTo>
                      <a:pt x="183" y="783"/>
                    </a:lnTo>
                    <a:cubicBezTo>
                      <a:pt x="183" y="794"/>
                      <a:pt x="192" y="803"/>
                      <a:pt x="203" y="803"/>
                    </a:cubicBezTo>
                    <a:lnTo>
                      <a:pt x="396" y="803"/>
                    </a:lnTo>
                    <a:cubicBezTo>
                      <a:pt x="407" y="803"/>
                      <a:pt x="416" y="794"/>
                      <a:pt x="416" y="783"/>
                    </a:cubicBezTo>
                    <a:lnTo>
                      <a:pt x="416" y="631"/>
                    </a:lnTo>
                    <a:lnTo>
                      <a:pt x="485" y="631"/>
                    </a:lnTo>
                    <a:lnTo>
                      <a:pt x="485" y="726"/>
                    </a:lnTo>
                    <a:cubicBezTo>
                      <a:pt x="485" y="737"/>
                      <a:pt x="494" y="746"/>
                      <a:pt x="505" y="746"/>
                    </a:cubicBezTo>
                    <a:lnTo>
                      <a:pt x="620" y="746"/>
                    </a:lnTo>
                    <a:lnTo>
                      <a:pt x="620" y="880"/>
                    </a:lnTo>
                    <a:cubicBezTo>
                      <a:pt x="620" y="891"/>
                      <a:pt x="629" y="900"/>
                      <a:pt x="640" y="900"/>
                    </a:cubicBezTo>
                    <a:lnTo>
                      <a:pt x="778" y="900"/>
                    </a:lnTo>
                    <a:cubicBezTo>
                      <a:pt x="786" y="919"/>
                      <a:pt x="805" y="933"/>
                      <a:pt x="827" y="933"/>
                    </a:cubicBezTo>
                    <a:cubicBezTo>
                      <a:pt x="857" y="933"/>
                      <a:pt x="880" y="909"/>
                      <a:pt x="880" y="880"/>
                    </a:cubicBezTo>
                    <a:cubicBezTo>
                      <a:pt x="880" y="850"/>
                      <a:pt x="857" y="827"/>
                      <a:pt x="827" y="827"/>
                    </a:cubicBezTo>
                    <a:cubicBezTo>
                      <a:pt x="805" y="827"/>
                      <a:pt x="786" y="840"/>
                      <a:pt x="778" y="860"/>
                    </a:cubicBezTo>
                    <a:lnTo>
                      <a:pt x="660" y="860"/>
                    </a:lnTo>
                    <a:lnTo>
                      <a:pt x="660" y="748"/>
                    </a:lnTo>
                    <a:lnTo>
                      <a:pt x="1118" y="748"/>
                    </a:lnTo>
                    <a:cubicBezTo>
                      <a:pt x="1118" y="748"/>
                      <a:pt x="1118" y="748"/>
                      <a:pt x="1118" y="748"/>
                    </a:cubicBezTo>
                    <a:cubicBezTo>
                      <a:pt x="1134" y="765"/>
                      <a:pt x="1156" y="777"/>
                      <a:pt x="1181" y="777"/>
                    </a:cubicBezTo>
                    <a:lnTo>
                      <a:pt x="1334" y="777"/>
                    </a:lnTo>
                    <a:lnTo>
                      <a:pt x="1334" y="860"/>
                    </a:lnTo>
                    <a:lnTo>
                      <a:pt x="1038" y="860"/>
                    </a:lnTo>
                    <a:cubicBezTo>
                      <a:pt x="1031" y="840"/>
                      <a:pt x="1011" y="827"/>
                      <a:pt x="989" y="827"/>
                    </a:cubicBezTo>
                    <a:cubicBezTo>
                      <a:pt x="960" y="827"/>
                      <a:pt x="936" y="850"/>
                      <a:pt x="936" y="880"/>
                    </a:cubicBezTo>
                    <a:cubicBezTo>
                      <a:pt x="936" y="909"/>
                      <a:pt x="960" y="933"/>
                      <a:pt x="989" y="933"/>
                    </a:cubicBezTo>
                    <a:cubicBezTo>
                      <a:pt x="1011" y="933"/>
                      <a:pt x="1030" y="919"/>
                      <a:pt x="1038" y="900"/>
                    </a:cubicBezTo>
                    <a:lnTo>
                      <a:pt x="1354" y="900"/>
                    </a:lnTo>
                    <a:cubicBezTo>
                      <a:pt x="1365" y="900"/>
                      <a:pt x="1374" y="891"/>
                      <a:pt x="1374" y="880"/>
                    </a:cubicBezTo>
                    <a:lnTo>
                      <a:pt x="1374" y="777"/>
                    </a:lnTo>
                    <a:lnTo>
                      <a:pt x="1403" y="777"/>
                    </a:lnTo>
                    <a:cubicBezTo>
                      <a:pt x="1449" y="777"/>
                      <a:pt x="1487" y="739"/>
                      <a:pt x="1487" y="693"/>
                    </a:cubicBezTo>
                    <a:lnTo>
                      <a:pt x="1491" y="693"/>
                    </a:lnTo>
                    <a:cubicBezTo>
                      <a:pt x="1492" y="693"/>
                      <a:pt x="1493" y="693"/>
                      <a:pt x="1494" y="693"/>
                    </a:cubicBezTo>
                    <a:lnTo>
                      <a:pt x="1496" y="693"/>
                    </a:lnTo>
                    <a:cubicBezTo>
                      <a:pt x="1605" y="693"/>
                      <a:pt x="1694" y="565"/>
                      <a:pt x="1694" y="407"/>
                    </a:cubicBezTo>
                    <a:cubicBezTo>
                      <a:pt x="1694" y="250"/>
                      <a:pt x="1605" y="121"/>
                      <a:pt x="1496" y="121"/>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55" name="Freeform 55"/>
              <p:cNvSpPr>
                <a:spLocks/>
              </p:cNvSpPr>
              <p:nvPr/>
            </p:nvSpPr>
            <p:spPr bwMode="auto">
              <a:xfrm>
                <a:off x="3354388" y="2281238"/>
                <a:ext cx="238125" cy="17463"/>
              </a:xfrm>
              <a:custGeom>
                <a:avLst/>
                <a:gdLst>
                  <a:gd name="T0" fmla="*/ 0 w 567"/>
                  <a:gd name="T1" fmla="*/ 2147483647 h 40"/>
                  <a:gd name="T2" fmla="*/ 0 w 567"/>
                  <a:gd name="T3" fmla="*/ 2147483647 h 40"/>
                  <a:gd name="T4" fmla="*/ 2147483647 w 567"/>
                  <a:gd name="T5" fmla="*/ 2147483647 h 40"/>
                  <a:gd name="T6" fmla="*/ 2147483647 w 567"/>
                  <a:gd name="T7" fmla="*/ 0 h 40"/>
                  <a:gd name="T8" fmla="*/ 0 w 567"/>
                  <a:gd name="T9" fmla="*/ 0 h 40"/>
                  <a:gd name="T10" fmla="*/ 0 w 567"/>
                  <a:gd name="T11" fmla="*/ 2147483647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7" h="40">
                    <a:moveTo>
                      <a:pt x="0" y="40"/>
                    </a:moveTo>
                    <a:lnTo>
                      <a:pt x="0" y="40"/>
                    </a:lnTo>
                    <a:lnTo>
                      <a:pt x="567" y="40"/>
                    </a:lnTo>
                    <a:lnTo>
                      <a:pt x="567" y="0"/>
                    </a:lnTo>
                    <a:lnTo>
                      <a:pt x="0" y="0"/>
                    </a:lnTo>
                    <a:lnTo>
                      <a:pt x="0" y="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grpSp>
          <p:nvGrpSpPr>
            <p:cNvPr id="156" name="组合 27739"/>
            <p:cNvGrpSpPr>
              <a:grpSpLocks/>
            </p:cNvGrpSpPr>
            <p:nvPr/>
          </p:nvGrpSpPr>
          <p:grpSpPr bwMode="auto">
            <a:xfrm>
              <a:off x="7485279" y="3907085"/>
              <a:ext cx="379620" cy="572430"/>
              <a:chOff x="7778750" y="3468688"/>
              <a:chExt cx="433388" cy="571500"/>
            </a:xfrm>
          </p:grpSpPr>
          <p:sp>
            <p:nvSpPr>
              <p:cNvPr id="157" name="Freeform 31"/>
              <p:cNvSpPr>
                <a:spLocks/>
              </p:cNvSpPr>
              <p:nvPr/>
            </p:nvSpPr>
            <p:spPr bwMode="auto">
              <a:xfrm>
                <a:off x="8077200" y="3495675"/>
                <a:ext cx="11113" cy="11113"/>
              </a:xfrm>
              <a:custGeom>
                <a:avLst/>
                <a:gdLst>
                  <a:gd name="T0" fmla="*/ 2147483647 w 25"/>
                  <a:gd name="T1" fmla="*/ 0 h 25"/>
                  <a:gd name="T2" fmla="*/ 2147483647 w 25"/>
                  <a:gd name="T3" fmla="*/ 0 h 25"/>
                  <a:gd name="T4" fmla="*/ 0 w 25"/>
                  <a:gd name="T5" fmla="*/ 2147483647 h 25"/>
                  <a:gd name="T6" fmla="*/ 2147483647 w 25"/>
                  <a:gd name="T7" fmla="*/ 2147483647 h 25"/>
                  <a:gd name="T8" fmla="*/ 2147483647 w 25"/>
                  <a:gd name="T9" fmla="*/ 2147483647 h 25"/>
                  <a:gd name="T10" fmla="*/ 2147483647 w 25"/>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5">
                    <a:moveTo>
                      <a:pt x="13" y="0"/>
                    </a:moveTo>
                    <a:lnTo>
                      <a:pt x="13" y="0"/>
                    </a:lnTo>
                    <a:cubicBezTo>
                      <a:pt x="6" y="0"/>
                      <a:pt x="0" y="5"/>
                      <a:pt x="0" y="12"/>
                    </a:cubicBezTo>
                    <a:cubicBezTo>
                      <a:pt x="0" y="19"/>
                      <a:pt x="6" y="25"/>
                      <a:pt x="13" y="25"/>
                    </a:cubicBezTo>
                    <a:cubicBezTo>
                      <a:pt x="20" y="25"/>
                      <a:pt x="25" y="19"/>
                      <a:pt x="25" y="12"/>
                    </a:cubicBezTo>
                    <a:cubicBezTo>
                      <a:pt x="25" y="5"/>
                      <a:pt x="20" y="0"/>
                      <a:pt x="13"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58" name="Freeform 32"/>
              <p:cNvSpPr>
                <a:spLocks noEditPoints="1"/>
              </p:cNvSpPr>
              <p:nvPr/>
            </p:nvSpPr>
            <p:spPr bwMode="auto">
              <a:xfrm>
                <a:off x="7778750" y="3468688"/>
                <a:ext cx="433388" cy="571500"/>
              </a:xfrm>
              <a:custGeom>
                <a:avLst/>
                <a:gdLst>
                  <a:gd name="T0" fmla="*/ 2147483647 w 1035"/>
                  <a:gd name="T1" fmla="*/ 2147483647 h 1361"/>
                  <a:gd name="T2" fmla="*/ 2147483647 w 1035"/>
                  <a:gd name="T3" fmla="*/ 2147483647 h 1361"/>
                  <a:gd name="T4" fmla="*/ 2147483647 w 1035"/>
                  <a:gd name="T5" fmla="*/ 2147483647 h 1361"/>
                  <a:gd name="T6" fmla="*/ 2147483647 w 1035"/>
                  <a:gd name="T7" fmla="*/ 2147483647 h 1361"/>
                  <a:gd name="T8" fmla="*/ 2147483647 w 1035"/>
                  <a:gd name="T9" fmla="*/ 2147483647 h 1361"/>
                  <a:gd name="T10" fmla="*/ 2147483647 w 1035"/>
                  <a:gd name="T11" fmla="*/ 2147483647 h 1361"/>
                  <a:gd name="T12" fmla="*/ 2147483647 w 1035"/>
                  <a:gd name="T13" fmla="*/ 2147483647 h 1361"/>
                  <a:gd name="T14" fmla="*/ 2147483647 w 1035"/>
                  <a:gd name="T15" fmla="*/ 2147483647 h 1361"/>
                  <a:gd name="T16" fmla="*/ 2147483647 w 1035"/>
                  <a:gd name="T17" fmla="*/ 2147483647 h 1361"/>
                  <a:gd name="T18" fmla="*/ 2147483647 w 1035"/>
                  <a:gd name="T19" fmla="*/ 2147483647 h 1361"/>
                  <a:gd name="T20" fmla="*/ 2147483647 w 1035"/>
                  <a:gd name="T21" fmla="*/ 2147483647 h 1361"/>
                  <a:gd name="T22" fmla="*/ 2147483647 w 1035"/>
                  <a:gd name="T23" fmla="*/ 2147483647 h 1361"/>
                  <a:gd name="T24" fmla="*/ 2147483647 w 1035"/>
                  <a:gd name="T25" fmla="*/ 2147483647 h 1361"/>
                  <a:gd name="T26" fmla="*/ 2147483647 w 1035"/>
                  <a:gd name="T27" fmla="*/ 2147483647 h 1361"/>
                  <a:gd name="T28" fmla="*/ 2147483647 w 1035"/>
                  <a:gd name="T29" fmla="*/ 2147483647 h 1361"/>
                  <a:gd name="T30" fmla="*/ 2147483647 w 1035"/>
                  <a:gd name="T31" fmla="*/ 2147483647 h 1361"/>
                  <a:gd name="T32" fmla="*/ 2147483647 w 1035"/>
                  <a:gd name="T33" fmla="*/ 2147483647 h 1361"/>
                  <a:gd name="T34" fmla="*/ 2147483647 w 1035"/>
                  <a:gd name="T35" fmla="*/ 2147483647 h 1361"/>
                  <a:gd name="T36" fmla="*/ 2147483647 w 1035"/>
                  <a:gd name="T37" fmla="*/ 2147483647 h 1361"/>
                  <a:gd name="T38" fmla="*/ 2147483647 w 1035"/>
                  <a:gd name="T39" fmla="*/ 2147483647 h 1361"/>
                  <a:gd name="T40" fmla="*/ 2147483647 w 1035"/>
                  <a:gd name="T41" fmla="*/ 2147483647 h 1361"/>
                  <a:gd name="T42" fmla="*/ 2147483647 w 1035"/>
                  <a:gd name="T43" fmla="*/ 2147483647 h 1361"/>
                  <a:gd name="T44" fmla="*/ 2147483647 w 1035"/>
                  <a:gd name="T45" fmla="*/ 2147483647 h 1361"/>
                  <a:gd name="T46" fmla="*/ 2147483647 w 1035"/>
                  <a:gd name="T47" fmla="*/ 2147483647 h 1361"/>
                  <a:gd name="T48" fmla="*/ 2147483647 w 1035"/>
                  <a:gd name="T49" fmla="*/ 2147483647 h 1361"/>
                  <a:gd name="T50" fmla="*/ 2147483647 w 1035"/>
                  <a:gd name="T51" fmla="*/ 2147483647 h 1361"/>
                  <a:gd name="T52" fmla="*/ 2147483647 w 1035"/>
                  <a:gd name="T53" fmla="*/ 2147483647 h 1361"/>
                  <a:gd name="T54" fmla="*/ 2147483647 w 1035"/>
                  <a:gd name="T55" fmla="*/ 2147483647 h 1361"/>
                  <a:gd name="T56" fmla="*/ 2147483647 w 1035"/>
                  <a:gd name="T57" fmla="*/ 2147483647 h 1361"/>
                  <a:gd name="T58" fmla="*/ 2147483647 w 1035"/>
                  <a:gd name="T59" fmla="*/ 2147483647 h 1361"/>
                  <a:gd name="T60" fmla="*/ 2147483647 w 1035"/>
                  <a:gd name="T61" fmla="*/ 2147483647 h 1361"/>
                  <a:gd name="T62" fmla="*/ 2147483647 w 1035"/>
                  <a:gd name="T63" fmla="*/ 2147483647 h 1361"/>
                  <a:gd name="T64" fmla="*/ 2147483647 w 1035"/>
                  <a:gd name="T65" fmla="*/ 2147483647 h 1361"/>
                  <a:gd name="T66" fmla="*/ 2147483647 w 1035"/>
                  <a:gd name="T67" fmla="*/ 2147483647 h 1361"/>
                  <a:gd name="T68" fmla="*/ 2147483647 w 1035"/>
                  <a:gd name="T69" fmla="*/ 2147483647 h 1361"/>
                  <a:gd name="T70" fmla="*/ 2147483647 w 1035"/>
                  <a:gd name="T71" fmla="*/ 2147483647 h 1361"/>
                  <a:gd name="T72" fmla="*/ 2147483647 w 1035"/>
                  <a:gd name="T73" fmla="*/ 2147483647 h 1361"/>
                  <a:gd name="T74" fmla="*/ 2147483647 w 1035"/>
                  <a:gd name="T75" fmla="*/ 2147483647 h 1361"/>
                  <a:gd name="T76" fmla="*/ 2147483647 w 1035"/>
                  <a:gd name="T77" fmla="*/ 2147483647 h 1361"/>
                  <a:gd name="T78" fmla="*/ 2147483647 w 1035"/>
                  <a:gd name="T79" fmla="*/ 2147483647 h 1361"/>
                  <a:gd name="T80" fmla="*/ 2147483647 w 1035"/>
                  <a:gd name="T81" fmla="*/ 2147483647 h 1361"/>
                  <a:gd name="T82" fmla="*/ 2147483647 w 1035"/>
                  <a:gd name="T83" fmla="*/ 2147483647 h 1361"/>
                  <a:gd name="T84" fmla="*/ 2147483647 w 1035"/>
                  <a:gd name="T85" fmla="*/ 2147483647 h 1361"/>
                  <a:gd name="T86" fmla="*/ 2147483647 w 1035"/>
                  <a:gd name="T87" fmla="*/ 0 h 1361"/>
                  <a:gd name="T88" fmla="*/ 2147483647 w 1035"/>
                  <a:gd name="T89" fmla="*/ 2147483647 h 1361"/>
                  <a:gd name="T90" fmla="*/ 2147483647 w 1035"/>
                  <a:gd name="T91" fmla="*/ 2147483647 h 1361"/>
                  <a:gd name="T92" fmla="*/ 2147483647 w 1035"/>
                  <a:gd name="T93" fmla="*/ 2147483647 h 1361"/>
                  <a:gd name="T94" fmla="*/ 2147483647 w 1035"/>
                  <a:gd name="T95" fmla="*/ 2147483647 h 1361"/>
                  <a:gd name="T96" fmla="*/ 2147483647 w 1035"/>
                  <a:gd name="T97" fmla="*/ 2147483647 h 1361"/>
                  <a:gd name="T98" fmla="*/ 2147483647 w 1035"/>
                  <a:gd name="T99" fmla="*/ 2147483647 h 1361"/>
                  <a:gd name="T100" fmla="*/ 2147483647 w 1035"/>
                  <a:gd name="T101" fmla="*/ 2147483647 h 1361"/>
                  <a:gd name="T102" fmla="*/ 2147483647 w 1035"/>
                  <a:gd name="T103" fmla="*/ 2147483647 h 1361"/>
                  <a:gd name="T104" fmla="*/ 2147483647 w 1035"/>
                  <a:gd name="T105" fmla="*/ 2147483647 h 1361"/>
                  <a:gd name="T106" fmla="*/ 2147483647 w 1035"/>
                  <a:gd name="T107" fmla="*/ 2147483647 h 1361"/>
                  <a:gd name="T108" fmla="*/ 2147483647 w 1035"/>
                  <a:gd name="T109" fmla="*/ 2147483647 h 1361"/>
                  <a:gd name="T110" fmla="*/ 2147483647 w 1035"/>
                  <a:gd name="T111" fmla="*/ 2147483647 h 1361"/>
                  <a:gd name="T112" fmla="*/ 2147483647 w 1035"/>
                  <a:gd name="T113" fmla="*/ 2147483647 h 1361"/>
                  <a:gd name="T114" fmla="*/ 2147483647 w 1035"/>
                  <a:gd name="T115" fmla="*/ 2147483647 h 1361"/>
                  <a:gd name="T116" fmla="*/ 2147483647 w 1035"/>
                  <a:gd name="T117" fmla="*/ 2147483647 h 1361"/>
                  <a:gd name="T118" fmla="*/ 2147483647 w 1035"/>
                  <a:gd name="T119" fmla="*/ 2147483647 h 1361"/>
                  <a:gd name="T120" fmla="*/ 2147483647 w 1035"/>
                  <a:gd name="T121" fmla="*/ 2147483647 h 1361"/>
                  <a:gd name="T122" fmla="*/ 2147483647 w 1035"/>
                  <a:gd name="T123" fmla="*/ 2147483647 h 1361"/>
                  <a:gd name="T124" fmla="*/ 2147483647 w 1035"/>
                  <a:gd name="T125" fmla="*/ 2147483647 h 136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35" h="1361">
                    <a:moveTo>
                      <a:pt x="864" y="1321"/>
                    </a:moveTo>
                    <a:lnTo>
                      <a:pt x="864" y="1321"/>
                    </a:lnTo>
                    <a:lnTo>
                      <a:pt x="833" y="1244"/>
                    </a:lnTo>
                    <a:lnTo>
                      <a:pt x="885" y="1230"/>
                    </a:lnTo>
                    <a:lnTo>
                      <a:pt x="920" y="1321"/>
                    </a:lnTo>
                    <a:lnTo>
                      <a:pt x="864" y="1321"/>
                    </a:lnTo>
                    <a:close/>
                    <a:moveTo>
                      <a:pt x="369" y="1321"/>
                    </a:moveTo>
                    <a:lnTo>
                      <a:pt x="369" y="1321"/>
                    </a:lnTo>
                    <a:lnTo>
                      <a:pt x="313" y="1321"/>
                    </a:lnTo>
                    <a:lnTo>
                      <a:pt x="347" y="1230"/>
                    </a:lnTo>
                    <a:lnTo>
                      <a:pt x="400" y="1244"/>
                    </a:lnTo>
                    <a:lnTo>
                      <a:pt x="369" y="1321"/>
                    </a:lnTo>
                    <a:close/>
                    <a:moveTo>
                      <a:pt x="198" y="626"/>
                    </a:moveTo>
                    <a:lnTo>
                      <a:pt x="198" y="626"/>
                    </a:lnTo>
                    <a:lnTo>
                      <a:pt x="335" y="626"/>
                    </a:lnTo>
                    <a:cubicBezTo>
                      <a:pt x="344" y="630"/>
                      <a:pt x="367" y="674"/>
                      <a:pt x="367" y="759"/>
                    </a:cubicBezTo>
                    <a:cubicBezTo>
                      <a:pt x="367" y="845"/>
                      <a:pt x="344" y="890"/>
                      <a:pt x="336" y="893"/>
                    </a:cubicBezTo>
                    <a:lnTo>
                      <a:pt x="198" y="893"/>
                    </a:lnTo>
                    <a:cubicBezTo>
                      <a:pt x="211" y="854"/>
                      <a:pt x="217" y="807"/>
                      <a:pt x="217" y="759"/>
                    </a:cubicBezTo>
                    <a:cubicBezTo>
                      <a:pt x="217" y="712"/>
                      <a:pt x="211" y="665"/>
                      <a:pt x="198" y="626"/>
                    </a:cubicBezTo>
                    <a:close/>
                    <a:moveTo>
                      <a:pt x="122" y="938"/>
                    </a:moveTo>
                    <a:lnTo>
                      <a:pt x="122" y="938"/>
                    </a:lnTo>
                    <a:cubicBezTo>
                      <a:pt x="117" y="938"/>
                      <a:pt x="111" y="934"/>
                      <a:pt x="106" y="927"/>
                    </a:cubicBezTo>
                    <a:cubicBezTo>
                      <a:pt x="133" y="891"/>
                      <a:pt x="142" y="811"/>
                      <a:pt x="142" y="759"/>
                    </a:cubicBezTo>
                    <a:cubicBezTo>
                      <a:pt x="142" y="707"/>
                      <a:pt x="133" y="628"/>
                      <a:pt x="106" y="592"/>
                    </a:cubicBezTo>
                    <a:cubicBezTo>
                      <a:pt x="111" y="585"/>
                      <a:pt x="117" y="581"/>
                      <a:pt x="122" y="581"/>
                    </a:cubicBezTo>
                    <a:cubicBezTo>
                      <a:pt x="144" y="581"/>
                      <a:pt x="177" y="652"/>
                      <a:pt x="177" y="759"/>
                    </a:cubicBezTo>
                    <a:cubicBezTo>
                      <a:pt x="177" y="867"/>
                      <a:pt x="144" y="938"/>
                      <a:pt x="122" y="938"/>
                    </a:cubicBezTo>
                    <a:close/>
                    <a:moveTo>
                      <a:pt x="40" y="759"/>
                    </a:moveTo>
                    <a:lnTo>
                      <a:pt x="40" y="759"/>
                    </a:lnTo>
                    <a:cubicBezTo>
                      <a:pt x="40" y="678"/>
                      <a:pt x="58" y="624"/>
                      <a:pt x="70" y="614"/>
                    </a:cubicBezTo>
                    <a:cubicBezTo>
                      <a:pt x="71" y="615"/>
                      <a:pt x="72" y="615"/>
                      <a:pt x="73" y="615"/>
                    </a:cubicBezTo>
                    <a:cubicBezTo>
                      <a:pt x="85" y="629"/>
                      <a:pt x="102" y="681"/>
                      <a:pt x="102" y="759"/>
                    </a:cubicBezTo>
                    <a:cubicBezTo>
                      <a:pt x="102" y="840"/>
                      <a:pt x="84" y="893"/>
                      <a:pt x="72" y="904"/>
                    </a:cubicBezTo>
                    <a:cubicBezTo>
                      <a:pt x="72" y="905"/>
                      <a:pt x="71" y="905"/>
                      <a:pt x="70" y="905"/>
                    </a:cubicBezTo>
                    <a:cubicBezTo>
                      <a:pt x="59" y="896"/>
                      <a:pt x="40" y="842"/>
                      <a:pt x="40" y="759"/>
                    </a:cubicBezTo>
                    <a:close/>
                    <a:moveTo>
                      <a:pt x="617" y="156"/>
                    </a:moveTo>
                    <a:lnTo>
                      <a:pt x="617" y="156"/>
                    </a:lnTo>
                    <a:cubicBezTo>
                      <a:pt x="673" y="156"/>
                      <a:pt x="723" y="161"/>
                      <a:pt x="768" y="168"/>
                    </a:cubicBezTo>
                    <a:cubicBezTo>
                      <a:pt x="769" y="169"/>
                      <a:pt x="770" y="169"/>
                      <a:pt x="771" y="169"/>
                    </a:cubicBezTo>
                    <a:cubicBezTo>
                      <a:pt x="888" y="190"/>
                      <a:pt x="961" y="232"/>
                      <a:pt x="961" y="271"/>
                    </a:cubicBezTo>
                    <a:lnTo>
                      <a:pt x="961" y="319"/>
                    </a:lnTo>
                    <a:cubicBezTo>
                      <a:pt x="903" y="268"/>
                      <a:pt x="772" y="233"/>
                      <a:pt x="617" y="233"/>
                    </a:cubicBezTo>
                    <a:cubicBezTo>
                      <a:pt x="465" y="233"/>
                      <a:pt x="336" y="267"/>
                      <a:pt x="276" y="316"/>
                    </a:cubicBezTo>
                    <a:lnTo>
                      <a:pt x="276" y="271"/>
                    </a:lnTo>
                    <a:cubicBezTo>
                      <a:pt x="276" y="217"/>
                      <a:pt x="416" y="156"/>
                      <a:pt x="617" y="156"/>
                    </a:cubicBezTo>
                    <a:close/>
                    <a:moveTo>
                      <a:pt x="698" y="67"/>
                    </a:moveTo>
                    <a:lnTo>
                      <a:pt x="698" y="67"/>
                    </a:lnTo>
                    <a:cubicBezTo>
                      <a:pt x="698" y="52"/>
                      <a:pt x="711" y="40"/>
                      <a:pt x="726" y="40"/>
                    </a:cubicBezTo>
                    <a:cubicBezTo>
                      <a:pt x="741" y="40"/>
                      <a:pt x="753" y="52"/>
                      <a:pt x="753" y="67"/>
                    </a:cubicBezTo>
                    <a:lnTo>
                      <a:pt x="753" y="126"/>
                    </a:lnTo>
                    <a:cubicBezTo>
                      <a:pt x="735" y="123"/>
                      <a:pt x="717" y="121"/>
                      <a:pt x="698" y="120"/>
                    </a:cubicBezTo>
                    <a:lnTo>
                      <a:pt x="698" y="67"/>
                    </a:lnTo>
                    <a:close/>
                    <a:moveTo>
                      <a:pt x="619" y="294"/>
                    </a:moveTo>
                    <a:lnTo>
                      <a:pt x="619" y="294"/>
                    </a:lnTo>
                    <a:cubicBezTo>
                      <a:pt x="468" y="294"/>
                      <a:pt x="338" y="326"/>
                      <a:pt x="276" y="377"/>
                    </a:cubicBezTo>
                    <a:lnTo>
                      <a:pt x="276" y="354"/>
                    </a:lnTo>
                    <a:cubicBezTo>
                      <a:pt x="311" y="305"/>
                      <a:pt x="440" y="260"/>
                      <a:pt x="617" y="260"/>
                    </a:cubicBezTo>
                    <a:cubicBezTo>
                      <a:pt x="801" y="260"/>
                      <a:pt x="931" y="307"/>
                      <a:pt x="961" y="358"/>
                    </a:cubicBezTo>
                    <a:lnTo>
                      <a:pt x="961" y="376"/>
                    </a:lnTo>
                    <a:cubicBezTo>
                      <a:pt x="895" y="322"/>
                      <a:pt x="754" y="294"/>
                      <a:pt x="619" y="294"/>
                    </a:cubicBezTo>
                    <a:close/>
                    <a:moveTo>
                      <a:pt x="981" y="884"/>
                    </a:moveTo>
                    <a:lnTo>
                      <a:pt x="981" y="884"/>
                    </a:lnTo>
                    <a:cubicBezTo>
                      <a:pt x="952" y="884"/>
                      <a:pt x="928" y="908"/>
                      <a:pt x="928" y="937"/>
                    </a:cubicBezTo>
                    <a:cubicBezTo>
                      <a:pt x="928" y="960"/>
                      <a:pt x="942" y="979"/>
                      <a:pt x="961" y="987"/>
                    </a:cubicBezTo>
                    <a:lnTo>
                      <a:pt x="961" y="1091"/>
                    </a:lnTo>
                    <a:cubicBezTo>
                      <a:pt x="961" y="1156"/>
                      <a:pt x="820" y="1228"/>
                      <a:pt x="617" y="1228"/>
                    </a:cubicBezTo>
                    <a:cubicBezTo>
                      <a:pt x="415" y="1228"/>
                      <a:pt x="273" y="1156"/>
                      <a:pt x="273" y="1091"/>
                    </a:cubicBezTo>
                    <a:lnTo>
                      <a:pt x="273" y="933"/>
                    </a:lnTo>
                    <a:lnTo>
                      <a:pt x="336" y="933"/>
                    </a:lnTo>
                    <a:cubicBezTo>
                      <a:pt x="337" y="933"/>
                      <a:pt x="339" y="933"/>
                      <a:pt x="340" y="932"/>
                    </a:cubicBezTo>
                    <a:cubicBezTo>
                      <a:pt x="386" y="927"/>
                      <a:pt x="407" y="840"/>
                      <a:pt x="407" y="759"/>
                    </a:cubicBezTo>
                    <a:cubicBezTo>
                      <a:pt x="407" y="678"/>
                      <a:pt x="386" y="592"/>
                      <a:pt x="340" y="586"/>
                    </a:cubicBezTo>
                    <a:cubicBezTo>
                      <a:pt x="339" y="586"/>
                      <a:pt x="337" y="586"/>
                      <a:pt x="336" y="586"/>
                    </a:cubicBezTo>
                    <a:lnTo>
                      <a:pt x="276" y="586"/>
                    </a:lnTo>
                    <a:lnTo>
                      <a:pt x="276" y="447"/>
                    </a:lnTo>
                    <a:cubicBezTo>
                      <a:pt x="276" y="441"/>
                      <a:pt x="278" y="434"/>
                      <a:pt x="283" y="428"/>
                    </a:cubicBezTo>
                    <a:cubicBezTo>
                      <a:pt x="312" y="382"/>
                      <a:pt x="439" y="333"/>
                      <a:pt x="619" y="333"/>
                    </a:cubicBezTo>
                    <a:cubicBezTo>
                      <a:pt x="820" y="333"/>
                      <a:pt x="961" y="393"/>
                      <a:pt x="961" y="447"/>
                    </a:cubicBezTo>
                    <a:lnTo>
                      <a:pt x="961" y="726"/>
                    </a:lnTo>
                    <a:cubicBezTo>
                      <a:pt x="942" y="734"/>
                      <a:pt x="928" y="753"/>
                      <a:pt x="928" y="776"/>
                    </a:cubicBezTo>
                    <a:cubicBezTo>
                      <a:pt x="928" y="805"/>
                      <a:pt x="952" y="829"/>
                      <a:pt x="981" y="829"/>
                    </a:cubicBezTo>
                    <a:cubicBezTo>
                      <a:pt x="1011" y="829"/>
                      <a:pt x="1035" y="805"/>
                      <a:pt x="1035" y="776"/>
                    </a:cubicBezTo>
                    <a:cubicBezTo>
                      <a:pt x="1035" y="753"/>
                      <a:pt x="1021" y="734"/>
                      <a:pt x="1001" y="726"/>
                    </a:cubicBezTo>
                    <a:lnTo>
                      <a:pt x="1001" y="271"/>
                    </a:lnTo>
                    <a:cubicBezTo>
                      <a:pt x="1001" y="203"/>
                      <a:pt x="910" y="156"/>
                      <a:pt x="793" y="133"/>
                    </a:cubicBezTo>
                    <a:lnTo>
                      <a:pt x="793" y="67"/>
                    </a:lnTo>
                    <a:cubicBezTo>
                      <a:pt x="793" y="30"/>
                      <a:pt x="763" y="0"/>
                      <a:pt x="726" y="0"/>
                    </a:cubicBezTo>
                    <a:cubicBezTo>
                      <a:pt x="688" y="0"/>
                      <a:pt x="658" y="30"/>
                      <a:pt x="658" y="67"/>
                    </a:cubicBezTo>
                    <a:lnTo>
                      <a:pt x="658" y="117"/>
                    </a:lnTo>
                    <a:cubicBezTo>
                      <a:pt x="645" y="117"/>
                      <a:pt x="631" y="116"/>
                      <a:pt x="617" y="116"/>
                    </a:cubicBezTo>
                    <a:cubicBezTo>
                      <a:pt x="433" y="116"/>
                      <a:pt x="287" y="164"/>
                      <a:pt x="247" y="233"/>
                    </a:cubicBezTo>
                    <a:lnTo>
                      <a:pt x="138" y="233"/>
                    </a:lnTo>
                    <a:cubicBezTo>
                      <a:pt x="130" y="233"/>
                      <a:pt x="124" y="249"/>
                      <a:pt x="124" y="269"/>
                    </a:cubicBezTo>
                    <a:cubicBezTo>
                      <a:pt x="124" y="289"/>
                      <a:pt x="130" y="305"/>
                      <a:pt x="138" y="305"/>
                    </a:cubicBezTo>
                    <a:lnTo>
                      <a:pt x="236" y="305"/>
                    </a:lnTo>
                    <a:lnTo>
                      <a:pt x="236" y="586"/>
                    </a:lnTo>
                    <a:lnTo>
                      <a:pt x="182" y="586"/>
                    </a:lnTo>
                    <a:cubicBezTo>
                      <a:pt x="166" y="558"/>
                      <a:pt x="146" y="541"/>
                      <a:pt x="122" y="541"/>
                    </a:cubicBezTo>
                    <a:cubicBezTo>
                      <a:pt x="108" y="541"/>
                      <a:pt x="88" y="547"/>
                      <a:pt x="70" y="573"/>
                    </a:cubicBezTo>
                    <a:cubicBezTo>
                      <a:pt x="15" y="574"/>
                      <a:pt x="0" y="690"/>
                      <a:pt x="0" y="759"/>
                    </a:cubicBezTo>
                    <a:cubicBezTo>
                      <a:pt x="0" y="829"/>
                      <a:pt x="15" y="945"/>
                      <a:pt x="70" y="946"/>
                    </a:cubicBezTo>
                    <a:cubicBezTo>
                      <a:pt x="88" y="972"/>
                      <a:pt x="108" y="978"/>
                      <a:pt x="122" y="978"/>
                    </a:cubicBezTo>
                    <a:cubicBezTo>
                      <a:pt x="146" y="978"/>
                      <a:pt x="166" y="960"/>
                      <a:pt x="182" y="933"/>
                    </a:cubicBezTo>
                    <a:lnTo>
                      <a:pt x="233" y="933"/>
                    </a:lnTo>
                    <a:lnTo>
                      <a:pt x="233" y="1091"/>
                    </a:lnTo>
                    <a:cubicBezTo>
                      <a:pt x="233" y="1133"/>
                      <a:pt x="264" y="1172"/>
                      <a:pt x="315" y="1202"/>
                    </a:cubicBezTo>
                    <a:lnTo>
                      <a:pt x="265" y="1334"/>
                    </a:lnTo>
                    <a:cubicBezTo>
                      <a:pt x="263" y="1341"/>
                      <a:pt x="264" y="1347"/>
                      <a:pt x="268" y="1353"/>
                    </a:cubicBezTo>
                    <a:cubicBezTo>
                      <a:pt x="271" y="1358"/>
                      <a:pt x="277" y="1361"/>
                      <a:pt x="284" y="1361"/>
                    </a:cubicBezTo>
                    <a:lnTo>
                      <a:pt x="383" y="1361"/>
                    </a:lnTo>
                    <a:cubicBezTo>
                      <a:pt x="391" y="1361"/>
                      <a:pt x="398" y="1356"/>
                      <a:pt x="401" y="1349"/>
                    </a:cubicBezTo>
                    <a:lnTo>
                      <a:pt x="441" y="1249"/>
                    </a:lnTo>
                    <a:cubicBezTo>
                      <a:pt x="493" y="1261"/>
                      <a:pt x="553" y="1268"/>
                      <a:pt x="617" y="1268"/>
                    </a:cubicBezTo>
                    <a:cubicBezTo>
                      <a:pt x="681" y="1268"/>
                      <a:pt x="740" y="1262"/>
                      <a:pt x="792" y="1250"/>
                    </a:cubicBezTo>
                    <a:lnTo>
                      <a:pt x="831" y="1349"/>
                    </a:lnTo>
                    <a:cubicBezTo>
                      <a:pt x="835" y="1356"/>
                      <a:pt x="842" y="1361"/>
                      <a:pt x="850" y="1361"/>
                    </a:cubicBezTo>
                    <a:lnTo>
                      <a:pt x="949" y="1361"/>
                    </a:lnTo>
                    <a:cubicBezTo>
                      <a:pt x="949" y="1361"/>
                      <a:pt x="949" y="1361"/>
                      <a:pt x="949" y="1361"/>
                    </a:cubicBezTo>
                    <a:cubicBezTo>
                      <a:pt x="960" y="1361"/>
                      <a:pt x="969" y="1352"/>
                      <a:pt x="969" y="1341"/>
                    </a:cubicBezTo>
                    <a:cubicBezTo>
                      <a:pt x="969" y="1338"/>
                      <a:pt x="968" y="1334"/>
                      <a:pt x="966" y="1332"/>
                    </a:cubicBezTo>
                    <a:lnTo>
                      <a:pt x="918" y="1203"/>
                    </a:lnTo>
                    <a:cubicBezTo>
                      <a:pt x="970" y="1173"/>
                      <a:pt x="1001" y="1134"/>
                      <a:pt x="1001" y="1091"/>
                    </a:cubicBezTo>
                    <a:lnTo>
                      <a:pt x="1001" y="987"/>
                    </a:lnTo>
                    <a:cubicBezTo>
                      <a:pt x="1021" y="979"/>
                      <a:pt x="1035" y="960"/>
                      <a:pt x="1035" y="937"/>
                    </a:cubicBezTo>
                    <a:cubicBezTo>
                      <a:pt x="1035" y="908"/>
                      <a:pt x="1011" y="884"/>
                      <a:pt x="981" y="884"/>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sp>
          <p:nvSpPr>
            <p:cNvPr id="160" name="Freeform 40"/>
            <p:cNvSpPr>
              <a:spLocks noEditPoints="1"/>
            </p:cNvSpPr>
            <p:nvPr/>
          </p:nvSpPr>
          <p:spPr bwMode="auto">
            <a:xfrm>
              <a:off x="10629466" y="3859958"/>
              <a:ext cx="365937" cy="582038"/>
            </a:xfrm>
            <a:custGeom>
              <a:avLst/>
              <a:gdLst>
                <a:gd name="T0" fmla="*/ 2147483647 w 1015"/>
                <a:gd name="T1" fmla="*/ 2147483647 h 1729"/>
                <a:gd name="T2" fmla="*/ 2147483647 w 1015"/>
                <a:gd name="T3" fmla="*/ 2147483647 h 1729"/>
                <a:gd name="T4" fmla="*/ 2147483647 w 1015"/>
                <a:gd name="T5" fmla="*/ 2147483647 h 1729"/>
                <a:gd name="T6" fmla="*/ 2147483647 w 1015"/>
                <a:gd name="T7" fmla="*/ 2147483647 h 1729"/>
                <a:gd name="T8" fmla="*/ 2147483647 w 1015"/>
                <a:gd name="T9" fmla="*/ 2147483647 h 1729"/>
                <a:gd name="T10" fmla="*/ 2147483647 w 1015"/>
                <a:gd name="T11" fmla="*/ 2147483647 h 1729"/>
                <a:gd name="T12" fmla="*/ 2147483647 w 1015"/>
                <a:gd name="T13" fmla="*/ 2147483647 h 1729"/>
                <a:gd name="T14" fmla="*/ 2147483647 w 1015"/>
                <a:gd name="T15" fmla="*/ 2147483647 h 1729"/>
                <a:gd name="T16" fmla="*/ 2147483647 w 1015"/>
                <a:gd name="T17" fmla="*/ 2147483647 h 1729"/>
                <a:gd name="T18" fmla="*/ 2147483647 w 1015"/>
                <a:gd name="T19" fmla="*/ 2147483647 h 1729"/>
                <a:gd name="T20" fmla="*/ 2147483647 w 1015"/>
                <a:gd name="T21" fmla="*/ 2147483647 h 1729"/>
                <a:gd name="T22" fmla="*/ 2147483647 w 1015"/>
                <a:gd name="T23" fmla="*/ 2147483647 h 1729"/>
                <a:gd name="T24" fmla="*/ 2147483647 w 1015"/>
                <a:gd name="T25" fmla="*/ 2147483647 h 1729"/>
                <a:gd name="T26" fmla="*/ 2147483647 w 1015"/>
                <a:gd name="T27" fmla="*/ 2147483647 h 1729"/>
                <a:gd name="T28" fmla="*/ 2147483647 w 1015"/>
                <a:gd name="T29" fmla="*/ 2147483647 h 1729"/>
                <a:gd name="T30" fmla="*/ 2147483647 w 1015"/>
                <a:gd name="T31" fmla="*/ 2147483647 h 1729"/>
                <a:gd name="T32" fmla="*/ 2147483647 w 1015"/>
                <a:gd name="T33" fmla="*/ 2147483647 h 1729"/>
                <a:gd name="T34" fmla="*/ 2147483647 w 1015"/>
                <a:gd name="T35" fmla="*/ 2147483647 h 1729"/>
                <a:gd name="T36" fmla="*/ 2147483647 w 1015"/>
                <a:gd name="T37" fmla="*/ 2147483647 h 1729"/>
                <a:gd name="T38" fmla="*/ 2147483647 w 1015"/>
                <a:gd name="T39" fmla="*/ 2147483647 h 1729"/>
                <a:gd name="T40" fmla="*/ 2147483647 w 1015"/>
                <a:gd name="T41" fmla="*/ 2147483647 h 1729"/>
                <a:gd name="T42" fmla="*/ 2147483647 w 1015"/>
                <a:gd name="T43" fmla="*/ 2147483647 h 1729"/>
                <a:gd name="T44" fmla="*/ 2147483647 w 1015"/>
                <a:gd name="T45" fmla="*/ 2147483647 h 1729"/>
                <a:gd name="T46" fmla="*/ 2147483647 w 1015"/>
                <a:gd name="T47" fmla="*/ 2147483647 h 1729"/>
                <a:gd name="T48" fmla="*/ 2147483647 w 1015"/>
                <a:gd name="T49" fmla="*/ 2147483647 h 1729"/>
                <a:gd name="T50" fmla="*/ 2147483647 w 1015"/>
                <a:gd name="T51" fmla="*/ 2147483647 h 1729"/>
                <a:gd name="T52" fmla="*/ 2147483647 w 1015"/>
                <a:gd name="T53" fmla="*/ 2147483647 h 1729"/>
                <a:gd name="T54" fmla="*/ 2147483647 w 1015"/>
                <a:gd name="T55" fmla="*/ 2147483647 h 1729"/>
                <a:gd name="T56" fmla="*/ 2147483647 w 1015"/>
                <a:gd name="T57" fmla="*/ 2147483647 h 1729"/>
                <a:gd name="T58" fmla="*/ 2147483647 w 1015"/>
                <a:gd name="T59" fmla="*/ 2147483647 h 1729"/>
                <a:gd name="T60" fmla="*/ 2147483647 w 1015"/>
                <a:gd name="T61" fmla="*/ 2147483647 h 1729"/>
                <a:gd name="T62" fmla="*/ 2147483647 w 1015"/>
                <a:gd name="T63" fmla="*/ 2147483647 h 1729"/>
                <a:gd name="T64" fmla="*/ 2147483647 w 1015"/>
                <a:gd name="T65" fmla="*/ 2147483647 h 1729"/>
                <a:gd name="T66" fmla="*/ 2147483647 w 1015"/>
                <a:gd name="T67" fmla="*/ 2147483647 h 1729"/>
                <a:gd name="T68" fmla="*/ 2147483647 w 1015"/>
                <a:gd name="T69" fmla="*/ 2147483647 h 1729"/>
                <a:gd name="T70" fmla="*/ 2147483647 w 1015"/>
                <a:gd name="T71" fmla="*/ 2147483647 h 1729"/>
                <a:gd name="T72" fmla="*/ 2147483647 w 1015"/>
                <a:gd name="T73" fmla="*/ 2147483647 h 1729"/>
                <a:gd name="T74" fmla="*/ 2147483647 w 1015"/>
                <a:gd name="T75" fmla="*/ 2147483647 h 1729"/>
                <a:gd name="T76" fmla="*/ 2147483647 w 1015"/>
                <a:gd name="T77" fmla="*/ 2147483647 h 1729"/>
                <a:gd name="T78" fmla="*/ 2147483647 w 1015"/>
                <a:gd name="T79" fmla="*/ 2147483647 h 1729"/>
                <a:gd name="T80" fmla="*/ 2147483647 w 1015"/>
                <a:gd name="T81" fmla="*/ 2147483647 h 1729"/>
                <a:gd name="T82" fmla="*/ 2147483647 w 1015"/>
                <a:gd name="T83" fmla="*/ 2147483647 h 1729"/>
                <a:gd name="T84" fmla="*/ 2147483647 w 1015"/>
                <a:gd name="T85" fmla="*/ 2147483647 h 1729"/>
                <a:gd name="T86" fmla="*/ 2147483647 w 1015"/>
                <a:gd name="T87" fmla="*/ 2147483647 h 1729"/>
                <a:gd name="T88" fmla="*/ 2147483647 w 1015"/>
                <a:gd name="T89" fmla="*/ 2147483647 h 1729"/>
                <a:gd name="T90" fmla="*/ 2147483647 w 1015"/>
                <a:gd name="T91" fmla="*/ 2147483647 h 1729"/>
                <a:gd name="T92" fmla="*/ 2147483647 w 1015"/>
                <a:gd name="T93" fmla="*/ 2147483647 h 1729"/>
                <a:gd name="T94" fmla="*/ 2147483647 w 1015"/>
                <a:gd name="T95" fmla="*/ 2147483647 h 1729"/>
                <a:gd name="T96" fmla="*/ 2147483647 w 1015"/>
                <a:gd name="T97" fmla="*/ 2147483647 h 1729"/>
                <a:gd name="T98" fmla="*/ 2147483647 w 1015"/>
                <a:gd name="T99" fmla="*/ 2147483647 h 1729"/>
                <a:gd name="T100" fmla="*/ 2147483647 w 1015"/>
                <a:gd name="T101" fmla="*/ 2147483647 h 1729"/>
                <a:gd name="T102" fmla="*/ 2147483647 w 1015"/>
                <a:gd name="T103" fmla="*/ 2147483647 h 1729"/>
                <a:gd name="T104" fmla="*/ 2147483647 w 1015"/>
                <a:gd name="T105" fmla="*/ 2147483647 h 1729"/>
                <a:gd name="T106" fmla="*/ 2147483647 w 1015"/>
                <a:gd name="T107" fmla="*/ 2147483647 h 1729"/>
                <a:gd name="T108" fmla="*/ 2147483647 w 1015"/>
                <a:gd name="T109" fmla="*/ 2147483647 h 1729"/>
                <a:gd name="T110" fmla="*/ 2147483647 w 1015"/>
                <a:gd name="T111" fmla="*/ 2147483647 h 1729"/>
                <a:gd name="T112" fmla="*/ 2147483647 w 1015"/>
                <a:gd name="T113" fmla="*/ 2147483647 h 1729"/>
                <a:gd name="T114" fmla="*/ 2147483647 w 1015"/>
                <a:gd name="T115" fmla="*/ 2147483647 h 1729"/>
                <a:gd name="T116" fmla="*/ 2147483647 w 1015"/>
                <a:gd name="T117" fmla="*/ 2147483647 h 1729"/>
                <a:gd name="T118" fmla="*/ 2147483647 w 1015"/>
                <a:gd name="T119" fmla="*/ 2147483647 h 1729"/>
                <a:gd name="T120" fmla="*/ 2147483647 w 1015"/>
                <a:gd name="T121" fmla="*/ 2147483647 h 1729"/>
                <a:gd name="T122" fmla="*/ 2147483647 w 1015"/>
                <a:gd name="T123" fmla="*/ 2147483647 h 1729"/>
                <a:gd name="T124" fmla="*/ 2147483647 w 1015"/>
                <a:gd name="T125" fmla="*/ 2147483647 h 17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15" h="1729">
                  <a:moveTo>
                    <a:pt x="972" y="1534"/>
                  </a:moveTo>
                  <a:lnTo>
                    <a:pt x="972" y="1534"/>
                  </a:lnTo>
                  <a:lnTo>
                    <a:pt x="948" y="1558"/>
                  </a:lnTo>
                  <a:cubicBezTo>
                    <a:pt x="946" y="1559"/>
                    <a:pt x="944" y="1560"/>
                    <a:pt x="943" y="1560"/>
                  </a:cubicBezTo>
                  <a:cubicBezTo>
                    <a:pt x="942" y="1560"/>
                    <a:pt x="940" y="1559"/>
                    <a:pt x="938" y="1558"/>
                  </a:cubicBezTo>
                  <a:lnTo>
                    <a:pt x="874" y="1491"/>
                  </a:lnTo>
                  <a:cubicBezTo>
                    <a:pt x="872" y="1488"/>
                    <a:pt x="872" y="1484"/>
                    <a:pt x="874" y="1482"/>
                  </a:cubicBezTo>
                  <a:lnTo>
                    <a:pt x="899" y="1458"/>
                  </a:lnTo>
                  <a:cubicBezTo>
                    <a:pt x="901" y="1456"/>
                    <a:pt x="903" y="1456"/>
                    <a:pt x="904" y="1456"/>
                  </a:cubicBezTo>
                  <a:cubicBezTo>
                    <a:pt x="905" y="1456"/>
                    <a:pt x="907" y="1456"/>
                    <a:pt x="908" y="1458"/>
                  </a:cubicBezTo>
                  <a:lnTo>
                    <a:pt x="973" y="1525"/>
                  </a:lnTo>
                  <a:cubicBezTo>
                    <a:pt x="974" y="1526"/>
                    <a:pt x="975" y="1528"/>
                    <a:pt x="975" y="1529"/>
                  </a:cubicBezTo>
                  <a:cubicBezTo>
                    <a:pt x="974" y="1530"/>
                    <a:pt x="974" y="1532"/>
                    <a:pt x="972" y="1534"/>
                  </a:cubicBezTo>
                  <a:close/>
                  <a:moveTo>
                    <a:pt x="498" y="1547"/>
                  </a:moveTo>
                  <a:lnTo>
                    <a:pt x="498" y="1547"/>
                  </a:lnTo>
                  <a:cubicBezTo>
                    <a:pt x="326" y="1547"/>
                    <a:pt x="206" y="1486"/>
                    <a:pt x="206" y="1431"/>
                  </a:cubicBezTo>
                  <a:cubicBezTo>
                    <a:pt x="206" y="1388"/>
                    <a:pt x="283" y="1337"/>
                    <a:pt x="414" y="1321"/>
                  </a:cubicBezTo>
                  <a:lnTo>
                    <a:pt x="414" y="1388"/>
                  </a:lnTo>
                  <a:cubicBezTo>
                    <a:pt x="414" y="1434"/>
                    <a:pt x="451" y="1472"/>
                    <a:pt x="498" y="1472"/>
                  </a:cubicBezTo>
                  <a:cubicBezTo>
                    <a:pt x="544" y="1472"/>
                    <a:pt x="581" y="1434"/>
                    <a:pt x="581" y="1388"/>
                  </a:cubicBezTo>
                  <a:lnTo>
                    <a:pt x="581" y="1321"/>
                  </a:lnTo>
                  <a:cubicBezTo>
                    <a:pt x="657" y="1326"/>
                    <a:pt x="720" y="1351"/>
                    <a:pt x="757" y="1379"/>
                  </a:cubicBezTo>
                  <a:cubicBezTo>
                    <a:pt x="757" y="1380"/>
                    <a:pt x="757" y="1380"/>
                    <a:pt x="757" y="1380"/>
                  </a:cubicBezTo>
                  <a:cubicBezTo>
                    <a:pt x="778" y="1396"/>
                    <a:pt x="790" y="1414"/>
                    <a:pt x="790" y="1431"/>
                  </a:cubicBezTo>
                  <a:cubicBezTo>
                    <a:pt x="790" y="1486"/>
                    <a:pt x="670" y="1547"/>
                    <a:pt x="498" y="1547"/>
                  </a:cubicBezTo>
                  <a:close/>
                  <a:moveTo>
                    <a:pt x="270" y="1144"/>
                  </a:moveTo>
                  <a:lnTo>
                    <a:pt x="270" y="1144"/>
                  </a:lnTo>
                  <a:lnTo>
                    <a:pt x="414" y="1061"/>
                  </a:lnTo>
                  <a:lnTo>
                    <a:pt x="414" y="1252"/>
                  </a:lnTo>
                  <a:cubicBezTo>
                    <a:pt x="344" y="1249"/>
                    <a:pt x="288" y="1206"/>
                    <a:pt x="270" y="1144"/>
                  </a:cubicBezTo>
                  <a:close/>
                  <a:moveTo>
                    <a:pt x="88" y="1203"/>
                  </a:moveTo>
                  <a:lnTo>
                    <a:pt x="88" y="1203"/>
                  </a:lnTo>
                  <a:cubicBezTo>
                    <a:pt x="84" y="1205"/>
                    <a:pt x="81" y="1205"/>
                    <a:pt x="79" y="1204"/>
                  </a:cubicBezTo>
                  <a:cubicBezTo>
                    <a:pt x="76" y="1204"/>
                    <a:pt x="74" y="1202"/>
                    <a:pt x="72" y="1199"/>
                  </a:cubicBezTo>
                  <a:lnTo>
                    <a:pt x="49" y="1159"/>
                  </a:lnTo>
                  <a:cubicBezTo>
                    <a:pt x="46" y="1153"/>
                    <a:pt x="48" y="1147"/>
                    <a:pt x="53" y="1143"/>
                  </a:cubicBezTo>
                  <a:lnTo>
                    <a:pt x="388" y="950"/>
                  </a:lnTo>
                  <a:cubicBezTo>
                    <a:pt x="394" y="961"/>
                    <a:pt x="403" y="972"/>
                    <a:pt x="415" y="980"/>
                  </a:cubicBezTo>
                  <a:cubicBezTo>
                    <a:pt x="414" y="982"/>
                    <a:pt x="414" y="983"/>
                    <a:pt x="414" y="985"/>
                  </a:cubicBezTo>
                  <a:lnTo>
                    <a:pt x="414" y="1015"/>
                  </a:lnTo>
                  <a:lnTo>
                    <a:pt x="88" y="1203"/>
                  </a:lnTo>
                  <a:close/>
                  <a:moveTo>
                    <a:pt x="263" y="888"/>
                  </a:moveTo>
                  <a:lnTo>
                    <a:pt x="263" y="888"/>
                  </a:lnTo>
                  <a:lnTo>
                    <a:pt x="281" y="888"/>
                  </a:lnTo>
                  <a:cubicBezTo>
                    <a:pt x="292" y="888"/>
                    <a:pt x="301" y="879"/>
                    <a:pt x="301" y="868"/>
                  </a:cubicBezTo>
                  <a:lnTo>
                    <a:pt x="301" y="801"/>
                  </a:lnTo>
                  <a:cubicBezTo>
                    <a:pt x="326" y="814"/>
                    <a:pt x="352" y="824"/>
                    <a:pt x="381" y="831"/>
                  </a:cubicBezTo>
                  <a:lnTo>
                    <a:pt x="381" y="908"/>
                  </a:lnTo>
                  <a:lnTo>
                    <a:pt x="263" y="976"/>
                  </a:lnTo>
                  <a:lnTo>
                    <a:pt x="263" y="888"/>
                  </a:lnTo>
                  <a:close/>
                  <a:moveTo>
                    <a:pt x="219" y="743"/>
                  </a:moveTo>
                  <a:lnTo>
                    <a:pt x="219" y="743"/>
                  </a:lnTo>
                  <a:cubicBezTo>
                    <a:pt x="231" y="755"/>
                    <a:pt x="246" y="767"/>
                    <a:pt x="261" y="778"/>
                  </a:cubicBezTo>
                  <a:lnTo>
                    <a:pt x="261" y="848"/>
                  </a:lnTo>
                  <a:lnTo>
                    <a:pt x="219" y="848"/>
                  </a:lnTo>
                  <a:lnTo>
                    <a:pt x="219" y="743"/>
                  </a:lnTo>
                  <a:close/>
                  <a:moveTo>
                    <a:pt x="339" y="157"/>
                  </a:moveTo>
                  <a:lnTo>
                    <a:pt x="339" y="157"/>
                  </a:lnTo>
                  <a:cubicBezTo>
                    <a:pt x="339" y="158"/>
                    <a:pt x="339" y="160"/>
                    <a:pt x="339" y="161"/>
                  </a:cubicBezTo>
                  <a:lnTo>
                    <a:pt x="339" y="260"/>
                  </a:lnTo>
                  <a:cubicBezTo>
                    <a:pt x="339" y="271"/>
                    <a:pt x="348" y="280"/>
                    <a:pt x="359" y="280"/>
                  </a:cubicBezTo>
                  <a:lnTo>
                    <a:pt x="444" y="280"/>
                  </a:lnTo>
                  <a:cubicBezTo>
                    <a:pt x="455" y="280"/>
                    <a:pt x="464" y="271"/>
                    <a:pt x="464" y="260"/>
                  </a:cubicBezTo>
                  <a:lnTo>
                    <a:pt x="464" y="199"/>
                  </a:lnTo>
                  <a:cubicBezTo>
                    <a:pt x="464" y="165"/>
                    <a:pt x="483" y="141"/>
                    <a:pt x="500" y="141"/>
                  </a:cubicBezTo>
                  <a:cubicBezTo>
                    <a:pt x="516" y="141"/>
                    <a:pt x="535" y="165"/>
                    <a:pt x="535" y="199"/>
                  </a:cubicBezTo>
                  <a:lnTo>
                    <a:pt x="535" y="260"/>
                  </a:lnTo>
                  <a:cubicBezTo>
                    <a:pt x="535" y="271"/>
                    <a:pt x="544" y="280"/>
                    <a:pt x="555" y="280"/>
                  </a:cubicBezTo>
                  <a:lnTo>
                    <a:pt x="640" y="280"/>
                  </a:lnTo>
                  <a:cubicBezTo>
                    <a:pt x="651" y="280"/>
                    <a:pt x="660" y="271"/>
                    <a:pt x="660" y="260"/>
                  </a:cubicBezTo>
                  <a:lnTo>
                    <a:pt x="660" y="161"/>
                  </a:lnTo>
                  <a:cubicBezTo>
                    <a:pt x="660" y="161"/>
                    <a:pt x="660" y="160"/>
                    <a:pt x="660" y="160"/>
                  </a:cubicBezTo>
                  <a:cubicBezTo>
                    <a:pt x="735" y="185"/>
                    <a:pt x="792" y="233"/>
                    <a:pt x="792" y="275"/>
                  </a:cubicBezTo>
                  <a:cubicBezTo>
                    <a:pt x="792" y="353"/>
                    <a:pt x="657" y="418"/>
                    <a:pt x="498" y="418"/>
                  </a:cubicBezTo>
                  <a:cubicBezTo>
                    <a:pt x="338" y="418"/>
                    <a:pt x="204" y="353"/>
                    <a:pt x="204" y="275"/>
                  </a:cubicBezTo>
                  <a:cubicBezTo>
                    <a:pt x="204" y="228"/>
                    <a:pt x="260" y="180"/>
                    <a:pt x="339" y="157"/>
                  </a:cubicBezTo>
                  <a:close/>
                  <a:moveTo>
                    <a:pt x="379" y="161"/>
                  </a:moveTo>
                  <a:lnTo>
                    <a:pt x="379" y="161"/>
                  </a:lnTo>
                  <a:cubicBezTo>
                    <a:pt x="379" y="95"/>
                    <a:pt x="433" y="40"/>
                    <a:pt x="500" y="40"/>
                  </a:cubicBezTo>
                  <a:cubicBezTo>
                    <a:pt x="566" y="40"/>
                    <a:pt x="620" y="95"/>
                    <a:pt x="620" y="161"/>
                  </a:cubicBezTo>
                  <a:lnTo>
                    <a:pt x="620" y="240"/>
                  </a:lnTo>
                  <a:lnTo>
                    <a:pt x="575" y="240"/>
                  </a:lnTo>
                  <a:lnTo>
                    <a:pt x="575" y="199"/>
                  </a:lnTo>
                  <a:cubicBezTo>
                    <a:pt x="575" y="145"/>
                    <a:pt x="541" y="101"/>
                    <a:pt x="500" y="101"/>
                  </a:cubicBezTo>
                  <a:cubicBezTo>
                    <a:pt x="458" y="101"/>
                    <a:pt x="424" y="145"/>
                    <a:pt x="424" y="199"/>
                  </a:cubicBezTo>
                  <a:lnTo>
                    <a:pt x="424" y="240"/>
                  </a:lnTo>
                  <a:lnTo>
                    <a:pt x="379" y="240"/>
                  </a:lnTo>
                  <a:lnTo>
                    <a:pt x="379" y="161"/>
                  </a:lnTo>
                  <a:close/>
                  <a:moveTo>
                    <a:pt x="498" y="806"/>
                  </a:moveTo>
                  <a:lnTo>
                    <a:pt x="498" y="806"/>
                  </a:lnTo>
                  <a:cubicBezTo>
                    <a:pt x="419" y="806"/>
                    <a:pt x="347" y="785"/>
                    <a:pt x="294" y="752"/>
                  </a:cubicBezTo>
                  <a:cubicBezTo>
                    <a:pt x="292" y="751"/>
                    <a:pt x="291" y="750"/>
                    <a:pt x="289" y="749"/>
                  </a:cubicBezTo>
                  <a:cubicBezTo>
                    <a:pt x="236" y="715"/>
                    <a:pt x="204" y="667"/>
                    <a:pt x="204" y="615"/>
                  </a:cubicBezTo>
                  <a:lnTo>
                    <a:pt x="204" y="363"/>
                  </a:lnTo>
                  <a:cubicBezTo>
                    <a:pt x="260" y="420"/>
                    <a:pt x="369" y="458"/>
                    <a:pt x="498" y="458"/>
                  </a:cubicBezTo>
                  <a:cubicBezTo>
                    <a:pt x="626" y="458"/>
                    <a:pt x="736" y="420"/>
                    <a:pt x="792" y="363"/>
                  </a:cubicBezTo>
                  <a:lnTo>
                    <a:pt x="792" y="610"/>
                  </a:lnTo>
                  <a:lnTo>
                    <a:pt x="792" y="612"/>
                  </a:lnTo>
                  <a:lnTo>
                    <a:pt x="792" y="616"/>
                  </a:lnTo>
                  <a:cubicBezTo>
                    <a:pt x="792" y="720"/>
                    <a:pt x="660" y="806"/>
                    <a:pt x="498" y="806"/>
                  </a:cubicBezTo>
                  <a:close/>
                  <a:moveTo>
                    <a:pt x="574" y="917"/>
                  </a:moveTo>
                  <a:lnTo>
                    <a:pt x="574" y="917"/>
                  </a:lnTo>
                  <a:lnTo>
                    <a:pt x="574" y="918"/>
                  </a:lnTo>
                  <a:lnTo>
                    <a:pt x="574" y="920"/>
                  </a:lnTo>
                  <a:cubicBezTo>
                    <a:pt x="574" y="941"/>
                    <a:pt x="543" y="965"/>
                    <a:pt x="498" y="965"/>
                  </a:cubicBezTo>
                  <a:cubicBezTo>
                    <a:pt x="452" y="965"/>
                    <a:pt x="421" y="941"/>
                    <a:pt x="421" y="920"/>
                  </a:cubicBezTo>
                  <a:lnTo>
                    <a:pt x="421" y="839"/>
                  </a:lnTo>
                  <a:cubicBezTo>
                    <a:pt x="446" y="843"/>
                    <a:pt x="471" y="846"/>
                    <a:pt x="498" y="846"/>
                  </a:cubicBezTo>
                  <a:cubicBezTo>
                    <a:pt x="524" y="846"/>
                    <a:pt x="550" y="843"/>
                    <a:pt x="574" y="839"/>
                  </a:cubicBezTo>
                  <a:lnTo>
                    <a:pt x="574" y="917"/>
                  </a:lnTo>
                  <a:close/>
                  <a:moveTo>
                    <a:pt x="454" y="999"/>
                  </a:moveTo>
                  <a:lnTo>
                    <a:pt x="454" y="999"/>
                  </a:lnTo>
                  <a:cubicBezTo>
                    <a:pt x="467" y="1003"/>
                    <a:pt x="482" y="1005"/>
                    <a:pt x="498" y="1005"/>
                  </a:cubicBezTo>
                  <a:cubicBezTo>
                    <a:pt x="513" y="1005"/>
                    <a:pt x="528" y="1003"/>
                    <a:pt x="541" y="999"/>
                  </a:cubicBezTo>
                  <a:lnTo>
                    <a:pt x="541" y="1388"/>
                  </a:lnTo>
                  <a:cubicBezTo>
                    <a:pt x="541" y="1412"/>
                    <a:pt x="522" y="1432"/>
                    <a:pt x="498" y="1432"/>
                  </a:cubicBezTo>
                  <a:cubicBezTo>
                    <a:pt x="474" y="1432"/>
                    <a:pt x="454" y="1412"/>
                    <a:pt x="454" y="1388"/>
                  </a:cubicBezTo>
                  <a:lnTo>
                    <a:pt x="454" y="999"/>
                  </a:lnTo>
                  <a:close/>
                  <a:moveTo>
                    <a:pt x="1001" y="1497"/>
                  </a:moveTo>
                  <a:lnTo>
                    <a:pt x="1001" y="1497"/>
                  </a:lnTo>
                  <a:lnTo>
                    <a:pt x="937" y="1430"/>
                  </a:lnTo>
                  <a:cubicBezTo>
                    <a:pt x="935" y="1428"/>
                    <a:pt x="932" y="1425"/>
                    <a:pt x="928" y="1424"/>
                  </a:cubicBezTo>
                  <a:cubicBezTo>
                    <a:pt x="928" y="1423"/>
                    <a:pt x="927" y="1422"/>
                    <a:pt x="927" y="1421"/>
                  </a:cubicBezTo>
                  <a:cubicBezTo>
                    <a:pt x="897" y="1395"/>
                    <a:pt x="838" y="1360"/>
                    <a:pt x="778" y="1345"/>
                  </a:cubicBezTo>
                  <a:cubicBezTo>
                    <a:pt x="732" y="1311"/>
                    <a:pt x="661" y="1286"/>
                    <a:pt x="581" y="1281"/>
                  </a:cubicBezTo>
                  <a:lnTo>
                    <a:pt x="581" y="985"/>
                  </a:lnTo>
                  <a:cubicBezTo>
                    <a:pt x="581" y="983"/>
                    <a:pt x="581" y="982"/>
                    <a:pt x="581" y="980"/>
                  </a:cubicBezTo>
                  <a:cubicBezTo>
                    <a:pt x="602" y="965"/>
                    <a:pt x="614" y="944"/>
                    <a:pt x="614" y="920"/>
                  </a:cubicBezTo>
                  <a:cubicBezTo>
                    <a:pt x="614" y="920"/>
                    <a:pt x="614" y="920"/>
                    <a:pt x="614" y="920"/>
                  </a:cubicBezTo>
                  <a:lnTo>
                    <a:pt x="614" y="831"/>
                  </a:lnTo>
                  <a:cubicBezTo>
                    <a:pt x="741" y="798"/>
                    <a:pt x="832" y="714"/>
                    <a:pt x="832" y="616"/>
                  </a:cubicBezTo>
                  <a:cubicBezTo>
                    <a:pt x="832" y="615"/>
                    <a:pt x="832" y="613"/>
                    <a:pt x="832" y="613"/>
                  </a:cubicBezTo>
                  <a:cubicBezTo>
                    <a:pt x="832" y="612"/>
                    <a:pt x="832" y="611"/>
                    <a:pt x="832" y="610"/>
                  </a:cubicBezTo>
                  <a:lnTo>
                    <a:pt x="832" y="277"/>
                  </a:lnTo>
                  <a:cubicBezTo>
                    <a:pt x="832" y="276"/>
                    <a:pt x="832" y="276"/>
                    <a:pt x="832" y="275"/>
                  </a:cubicBezTo>
                  <a:cubicBezTo>
                    <a:pt x="832" y="211"/>
                    <a:pt x="756" y="144"/>
                    <a:pt x="654" y="116"/>
                  </a:cubicBezTo>
                  <a:cubicBezTo>
                    <a:pt x="634" y="49"/>
                    <a:pt x="573" y="0"/>
                    <a:pt x="500" y="0"/>
                  </a:cubicBezTo>
                  <a:cubicBezTo>
                    <a:pt x="428" y="0"/>
                    <a:pt x="366" y="48"/>
                    <a:pt x="346" y="114"/>
                  </a:cubicBezTo>
                  <a:cubicBezTo>
                    <a:pt x="346" y="114"/>
                    <a:pt x="345" y="114"/>
                    <a:pt x="344" y="114"/>
                  </a:cubicBezTo>
                  <a:cubicBezTo>
                    <a:pt x="238" y="140"/>
                    <a:pt x="167" y="202"/>
                    <a:pt x="164" y="271"/>
                  </a:cubicBezTo>
                  <a:lnTo>
                    <a:pt x="164" y="274"/>
                  </a:lnTo>
                  <a:cubicBezTo>
                    <a:pt x="164" y="275"/>
                    <a:pt x="163" y="275"/>
                    <a:pt x="163" y="275"/>
                  </a:cubicBezTo>
                  <a:cubicBezTo>
                    <a:pt x="163" y="276"/>
                    <a:pt x="164" y="276"/>
                    <a:pt x="164" y="277"/>
                  </a:cubicBezTo>
                  <a:lnTo>
                    <a:pt x="164" y="610"/>
                  </a:lnTo>
                  <a:cubicBezTo>
                    <a:pt x="164" y="611"/>
                    <a:pt x="164" y="612"/>
                    <a:pt x="164" y="613"/>
                  </a:cubicBezTo>
                  <a:cubicBezTo>
                    <a:pt x="164" y="614"/>
                    <a:pt x="164" y="615"/>
                    <a:pt x="164" y="616"/>
                  </a:cubicBezTo>
                  <a:cubicBezTo>
                    <a:pt x="164" y="640"/>
                    <a:pt x="169" y="663"/>
                    <a:pt x="179" y="685"/>
                  </a:cubicBezTo>
                  <a:lnTo>
                    <a:pt x="179" y="868"/>
                  </a:lnTo>
                  <a:cubicBezTo>
                    <a:pt x="179" y="879"/>
                    <a:pt x="188" y="888"/>
                    <a:pt x="199" y="888"/>
                  </a:cubicBezTo>
                  <a:lnTo>
                    <a:pt x="223" y="888"/>
                  </a:lnTo>
                  <a:lnTo>
                    <a:pt x="223" y="999"/>
                  </a:lnTo>
                  <a:lnTo>
                    <a:pt x="33" y="1109"/>
                  </a:lnTo>
                  <a:cubicBezTo>
                    <a:pt x="9" y="1123"/>
                    <a:pt x="0" y="1154"/>
                    <a:pt x="14" y="1179"/>
                  </a:cubicBezTo>
                  <a:lnTo>
                    <a:pt x="38" y="1219"/>
                  </a:lnTo>
                  <a:cubicBezTo>
                    <a:pt x="44" y="1231"/>
                    <a:pt x="55" y="1239"/>
                    <a:pt x="69" y="1243"/>
                  </a:cubicBezTo>
                  <a:cubicBezTo>
                    <a:pt x="73" y="1244"/>
                    <a:pt x="78" y="1245"/>
                    <a:pt x="82" y="1245"/>
                  </a:cubicBezTo>
                  <a:cubicBezTo>
                    <a:pt x="91" y="1245"/>
                    <a:pt x="100" y="1242"/>
                    <a:pt x="108" y="1238"/>
                  </a:cubicBezTo>
                  <a:lnTo>
                    <a:pt x="235" y="1165"/>
                  </a:lnTo>
                  <a:cubicBezTo>
                    <a:pt x="255" y="1226"/>
                    <a:pt x="306" y="1271"/>
                    <a:pt x="371" y="1287"/>
                  </a:cubicBezTo>
                  <a:cubicBezTo>
                    <a:pt x="309" y="1298"/>
                    <a:pt x="257" y="1318"/>
                    <a:pt x="221" y="1344"/>
                  </a:cubicBezTo>
                  <a:cubicBezTo>
                    <a:pt x="221" y="1344"/>
                    <a:pt x="221" y="1344"/>
                    <a:pt x="221" y="1344"/>
                  </a:cubicBezTo>
                  <a:cubicBezTo>
                    <a:pt x="100" y="1381"/>
                    <a:pt x="31" y="1439"/>
                    <a:pt x="31" y="1504"/>
                  </a:cubicBezTo>
                  <a:cubicBezTo>
                    <a:pt x="31" y="1595"/>
                    <a:pt x="167" y="1671"/>
                    <a:pt x="369" y="1695"/>
                  </a:cubicBezTo>
                  <a:cubicBezTo>
                    <a:pt x="377" y="1715"/>
                    <a:pt x="396" y="1729"/>
                    <a:pt x="419" y="1729"/>
                  </a:cubicBezTo>
                  <a:cubicBezTo>
                    <a:pt x="448" y="1729"/>
                    <a:pt x="472" y="1705"/>
                    <a:pt x="472" y="1675"/>
                  </a:cubicBezTo>
                  <a:cubicBezTo>
                    <a:pt x="472" y="1646"/>
                    <a:pt x="448" y="1622"/>
                    <a:pt x="419" y="1622"/>
                  </a:cubicBezTo>
                  <a:cubicBezTo>
                    <a:pt x="397" y="1622"/>
                    <a:pt x="378" y="1636"/>
                    <a:pt x="370" y="1655"/>
                  </a:cubicBezTo>
                  <a:cubicBezTo>
                    <a:pt x="196" y="1634"/>
                    <a:pt x="71" y="1571"/>
                    <a:pt x="71" y="1504"/>
                  </a:cubicBezTo>
                  <a:cubicBezTo>
                    <a:pt x="71" y="1470"/>
                    <a:pt x="108" y="1434"/>
                    <a:pt x="170" y="1406"/>
                  </a:cubicBezTo>
                  <a:cubicBezTo>
                    <a:pt x="167" y="1414"/>
                    <a:pt x="166" y="1422"/>
                    <a:pt x="166" y="1431"/>
                  </a:cubicBezTo>
                  <a:cubicBezTo>
                    <a:pt x="166" y="1518"/>
                    <a:pt x="311" y="1587"/>
                    <a:pt x="498" y="1587"/>
                  </a:cubicBezTo>
                  <a:cubicBezTo>
                    <a:pt x="684" y="1587"/>
                    <a:pt x="830" y="1518"/>
                    <a:pt x="830" y="1431"/>
                  </a:cubicBezTo>
                  <a:cubicBezTo>
                    <a:pt x="830" y="1422"/>
                    <a:pt x="828" y="1413"/>
                    <a:pt x="825" y="1404"/>
                  </a:cubicBezTo>
                  <a:cubicBezTo>
                    <a:pt x="842" y="1412"/>
                    <a:pt x="857" y="1421"/>
                    <a:pt x="871" y="1429"/>
                  </a:cubicBezTo>
                  <a:lnTo>
                    <a:pt x="846" y="1453"/>
                  </a:lnTo>
                  <a:cubicBezTo>
                    <a:pt x="828" y="1471"/>
                    <a:pt x="828" y="1500"/>
                    <a:pt x="845" y="1519"/>
                  </a:cubicBezTo>
                  <a:lnTo>
                    <a:pt x="890" y="1565"/>
                  </a:lnTo>
                  <a:cubicBezTo>
                    <a:pt x="846" y="1601"/>
                    <a:pt x="746" y="1642"/>
                    <a:pt x="630" y="1655"/>
                  </a:cubicBezTo>
                  <a:cubicBezTo>
                    <a:pt x="622" y="1636"/>
                    <a:pt x="603" y="1622"/>
                    <a:pt x="581" y="1622"/>
                  </a:cubicBezTo>
                  <a:cubicBezTo>
                    <a:pt x="551" y="1622"/>
                    <a:pt x="527" y="1646"/>
                    <a:pt x="527" y="1675"/>
                  </a:cubicBezTo>
                  <a:cubicBezTo>
                    <a:pt x="527" y="1705"/>
                    <a:pt x="551" y="1729"/>
                    <a:pt x="581" y="1729"/>
                  </a:cubicBezTo>
                  <a:cubicBezTo>
                    <a:pt x="603" y="1729"/>
                    <a:pt x="622" y="1715"/>
                    <a:pt x="630" y="1695"/>
                  </a:cubicBezTo>
                  <a:cubicBezTo>
                    <a:pt x="747" y="1683"/>
                    <a:pt x="863" y="1642"/>
                    <a:pt x="919" y="1592"/>
                  </a:cubicBezTo>
                  <a:cubicBezTo>
                    <a:pt x="926" y="1597"/>
                    <a:pt x="934" y="1600"/>
                    <a:pt x="943" y="1600"/>
                  </a:cubicBezTo>
                  <a:cubicBezTo>
                    <a:pt x="955" y="1600"/>
                    <a:pt x="967" y="1595"/>
                    <a:pt x="976" y="1587"/>
                  </a:cubicBezTo>
                  <a:lnTo>
                    <a:pt x="1000" y="1563"/>
                  </a:lnTo>
                  <a:cubicBezTo>
                    <a:pt x="1009" y="1554"/>
                    <a:pt x="1014" y="1543"/>
                    <a:pt x="1014" y="1530"/>
                  </a:cubicBezTo>
                  <a:cubicBezTo>
                    <a:pt x="1015" y="1518"/>
                    <a:pt x="1010" y="1506"/>
                    <a:pt x="1001" y="1497"/>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02462" tIns="51231" rIns="102462" bIns="51231"/>
            <a:lstStyle/>
            <a:p>
              <a:endParaRPr lang="zh-CN" altLang="en-US" sz="1200">
                <a:cs typeface="+mn-ea"/>
                <a:sym typeface="+mn-lt"/>
              </a:endParaRPr>
            </a:p>
          </p:txBody>
        </p:sp>
        <p:grpSp>
          <p:nvGrpSpPr>
            <p:cNvPr id="162" name="组合 27734"/>
            <p:cNvGrpSpPr>
              <a:grpSpLocks/>
            </p:cNvGrpSpPr>
            <p:nvPr/>
          </p:nvGrpSpPr>
          <p:grpSpPr bwMode="auto">
            <a:xfrm flipH="1">
              <a:off x="7625431" y="2666818"/>
              <a:ext cx="304059" cy="270113"/>
              <a:chOff x="3070225" y="2152650"/>
              <a:chExt cx="711200" cy="390525"/>
            </a:xfrm>
          </p:grpSpPr>
          <p:sp>
            <p:nvSpPr>
              <p:cNvPr id="163" name="Freeform 54"/>
              <p:cNvSpPr>
                <a:spLocks noEditPoints="1"/>
              </p:cNvSpPr>
              <p:nvPr/>
            </p:nvSpPr>
            <p:spPr bwMode="auto">
              <a:xfrm>
                <a:off x="3070225" y="2152650"/>
                <a:ext cx="711200" cy="390525"/>
              </a:xfrm>
              <a:custGeom>
                <a:avLst/>
                <a:gdLst>
                  <a:gd name="T0" fmla="*/ 2147483647 w 1694"/>
                  <a:gd name="T1" fmla="*/ 2147483647 h 933"/>
                  <a:gd name="T2" fmla="*/ 2147483647 w 1694"/>
                  <a:gd name="T3" fmla="*/ 2147483647 h 933"/>
                  <a:gd name="T4" fmla="*/ 2147483647 w 1694"/>
                  <a:gd name="T5" fmla="*/ 2147483647 h 933"/>
                  <a:gd name="T6" fmla="*/ 2147483647 w 1694"/>
                  <a:gd name="T7" fmla="*/ 2147483647 h 933"/>
                  <a:gd name="T8" fmla="*/ 2147483647 w 1694"/>
                  <a:gd name="T9" fmla="*/ 2147483647 h 933"/>
                  <a:gd name="T10" fmla="*/ 2147483647 w 1694"/>
                  <a:gd name="T11" fmla="*/ 2147483647 h 933"/>
                  <a:gd name="T12" fmla="*/ 2147483647 w 1694"/>
                  <a:gd name="T13" fmla="*/ 2147483647 h 933"/>
                  <a:gd name="T14" fmla="*/ 2147483647 w 1694"/>
                  <a:gd name="T15" fmla="*/ 2147483647 h 933"/>
                  <a:gd name="T16" fmla="*/ 2147483647 w 1694"/>
                  <a:gd name="T17" fmla="*/ 2147483647 h 933"/>
                  <a:gd name="T18" fmla="*/ 2147483647 w 1694"/>
                  <a:gd name="T19" fmla="*/ 2147483647 h 933"/>
                  <a:gd name="T20" fmla="*/ 2147483647 w 1694"/>
                  <a:gd name="T21" fmla="*/ 2147483647 h 933"/>
                  <a:gd name="T22" fmla="*/ 2147483647 w 1694"/>
                  <a:gd name="T23" fmla="*/ 2147483647 h 933"/>
                  <a:gd name="T24" fmla="*/ 2147483647 w 1694"/>
                  <a:gd name="T25" fmla="*/ 2147483647 h 933"/>
                  <a:gd name="T26" fmla="*/ 2147483647 w 1694"/>
                  <a:gd name="T27" fmla="*/ 2147483647 h 933"/>
                  <a:gd name="T28" fmla="*/ 2147483647 w 1694"/>
                  <a:gd name="T29" fmla="*/ 2147483647 h 933"/>
                  <a:gd name="T30" fmla="*/ 2147483647 w 1694"/>
                  <a:gd name="T31" fmla="*/ 2147483647 h 933"/>
                  <a:gd name="T32" fmla="*/ 2147483647 w 1694"/>
                  <a:gd name="T33" fmla="*/ 2147483647 h 933"/>
                  <a:gd name="T34" fmla="*/ 2147483647 w 1694"/>
                  <a:gd name="T35" fmla="*/ 2147483647 h 933"/>
                  <a:gd name="T36" fmla="*/ 2147483647 w 1694"/>
                  <a:gd name="T37" fmla="*/ 2147483647 h 933"/>
                  <a:gd name="T38" fmla="*/ 2147483647 w 1694"/>
                  <a:gd name="T39" fmla="*/ 2147483647 h 933"/>
                  <a:gd name="T40" fmla="*/ 2147483647 w 1694"/>
                  <a:gd name="T41" fmla="*/ 2147483647 h 933"/>
                  <a:gd name="T42" fmla="*/ 2147483647 w 1694"/>
                  <a:gd name="T43" fmla="*/ 2147483647 h 933"/>
                  <a:gd name="T44" fmla="*/ 2147483647 w 1694"/>
                  <a:gd name="T45" fmla="*/ 2147483647 h 933"/>
                  <a:gd name="T46" fmla="*/ 2147483647 w 1694"/>
                  <a:gd name="T47" fmla="*/ 2147483647 h 933"/>
                  <a:gd name="T48" fmla="*/ 2147483647 w 1694"/>
                  <a:gd name="T49" fmla="*/ 2147483647 h 933"/>
                  <a:gd name="T50" fmla="*/ 2147483647 w 1694"/>
                  <a:gd name="T51" fmla="*/ 2147483647 h 933"/>
                  <a:gd name="T52" fmla="*/ 2147483647 w 1694"/>
                  <a:gd name="T53" fmla="*/ 2147483647 h 933"/>
                  <a:gd name="T54" fmla="*/ 2147483647 w 1694"/>
                  <a:gd name="T55" fmla="*/ 2147483647 h 933"/>
                  <a:gd name="T56" fmla="*/ 2147483647 w 1694"/>
                  <a:gd name="T57" fmla="*/ 2147483647 h 933"/>
                  <a:gd name="T58" fmla="*/ 2147483647 w 1694"/>
                  <a:gd name="T59" fmla="*/ 2147483647 h 933"/>
                  <a:gd name="T60" fmla="*/ 2147483647 w 1694"/>
                  <a:gd name="T61" fmla="*/ 2147483647 h 933"/>
                  <a:gd name="T62" fmla="*/ 2147483647 w 1694"/>
                  <a:gd name="T63" fmla="*/ 2147483647 h 933"/>
                  <a:gd name="T64" fmla="*/ 2147483647 w 1694"/>
                  <a:gd name="T65" fmla="*/ 2147483647 h 933"/>
                  <a:gd name="T66" fmla="*/ 2147483647 w 1694"/>
                  <a:gd name="T67" fmla="*/ 2147483647 h 933"/>
                  <a:gd name="T68" fmla="*/ 2147483647 w 1694"/>
                  <a:gd name="T69" fmla="*/ 2147483647 h 933"/>
                  <a:gd name="T70" fmla="*/ 2147483647 w 1694"/>
                  <a:gd name="T71" fmla="*/ 2147483647 h 933"/>
                  <a:gd name="T72" fmla="*/ 2147483647 w 1694"/>
                  <a:gd name="T73" fmla="*/ 2147483647 h 933"/>
                  <a:gd name="T74" fmla="*/ 2147483647 w 1694"/>
                  <a:gd name="T75" fmla="*/ 0 h 933"/>
                  <a:gd name="T76" fmla="*/ 2147483647 w 1694"/>
                  <a:gd name="T77" fmla="*/ 2147483647 h 933"/>
                  <a:gd name="T78" fmla="*/ 2147483647 w 1694"/>
                  <a:gd name="T79" fmla="*/ 2147483647 h 933"/>
                  <a:gd name="T80" fmla="*/ 2147483647 w 1694"/>
                  <a:gd name="T81" fmla="*/ 2147483647 h 933"/>
                  <a:gd name="T82" fmla="*/ 2147483647 w 1694"/>
                  <a:gd name="T83" fmla="*/ 2147483647 h 933"/>
                  <a:gd name="T84" fmla="*/ 0 w 1694"/>
                  <a:gd name="T85" fmla="*/ 2147483647 h 933"/>
                  <a:gd name="T86" fmla="*/ 2147483647 w 1694"/>
                  <a:gd name="T87" fmla="*/ 2147483647 h 933"/>
                  <a:gd name="T88" fmla="*/ 2147483647 w 1694"/>
                  <a:gd name="T89" fmla="*/ 2147483647 h 933"/>
                  <a:gd name="T90" fmla="*/ 2147483647 w 1694"/>
                  <a:gd name="T91" fmla="*/ 2147483647 h 933"/>
                  <a:gd name="T92" fmla="*/ 2147483647 w 1694"/>
                  <a:gd name="T93" fmla="*/ 2147483647 h 933"/>
                  <a:gd name="T94" fmla="*/ 2147483647 w 1694"/>
                  <a:gd name="T95" fmla="*/ 2147483647 h 933"/>
                  <a:gd name="T96" fmla="*/ 2147483647 w 1694"/>
                  <a:gd name="T97" fmla="*/ 2147483647 h 933"/>
                  <a:gd name="T98" fmla="*/ 2147483647 w 1694"/>
                  <a:gd name="T99" fmla="*/ 2147483647 h 933"/>
                  <a:gd name="T100" fmla="*/ 2147483647 w 1694"/>
                  <a:gd name="T101" fmla="*/ 2147483647 h 933"/>
                  <a:gd name="T102" fmla="*/ 2147483647 w 1694"/>
                  <a:gd name="T103" fmla="*/ 2147483647 h 933"/>
                  <a:gd name="T104" fmla="*/ 2147483647 w 1694"/>
                  <a:gd name="T105" fmla="*/ 2147483647 h 933"/>
                  <a:gd name="T106" fmla="*/ 2147483647 w 1694"/>
                  <a:gd name="T107" fmla="*/ 2147483647 h 933"/>
                  <a:gd name="T108" fmla="*/ 2147483647 w 1694"/>
                  <a:gd name="T109" fmla="*/ 2147483647 h 933"/>
                  <a:gd name="T110" fmla="*/ 2147483647 w 1694"/>
                  <a:gd name="T111" fmla="*/ 2147483647 h 9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94" h="933">
                    <a:moveTo>
                      <a:pt x="1496" y="653"/>
                    </a:moveTo>
                    <a:lnTo>
                      <a:pt x="1496" y="653"/>
                    </a:lnTo>
                    <a:lnTo>
                      <a:pt x="1487" y="653"/>
                    </a:lnTo>
                    <a:lnTo>
                      <a:pt x="1487" y="471"/>
                    </a:lnTo>
                    <a:cubicBezTo>
                      <a:pt x="1487" y="425"/>
                      <a:pt x="1449" y="387"/>
                      <a:pt x="1403" y="387"/>
                    </a:cubicBezTo>
                    <a:lnTo>
                      <a:pt x="1374" y="387"/>
                    </a:lnTo>
                    <a:lnTo>
                      <a:pt x="1374" y="269"/>
                    </a:lnTo>
                    <a:lnTo>
                      <a:pt x="1387" y="269"/>
                    </a:lnTo>
                    <a:cubicBezTo>
                      <a:pt x="1433" y="269"/>
                      <a:pt x="1471" y="231"/>
                      <a:pt x="1471" y="185"/>
                    </a:cubicBezTo>
                    <a:lnTo>
                      <a:pt x="1471" y="161"/>
                    </a:lnTo>
                    <a:lnTo>
                      <a:pt x="1491" y="161"/>
                    </a:lnTo>
                    <a:cubicBezTo>
                      <a:pt x="1492" y="161"/>
                      <a:pt x="1492" y="161"/>
                      <a:pt x="1494" y="161"/>
                    </a:cubicBezTo>
                    <a:lnTo>
                      <a:pt x="1496" y="161"/>
                    </a:lnTo>
                    <a:cubicBezTo>
                      <a:pt x="1583" y="161"/>
                      <a:pt x="1654" y="272"/>
                      <a:pt x="1654" y="407"/>
                    </a:cubicBezTo>
                    <a:cubicBezTo>
                      <a:pt x="1654" y="543"/>
                      <a:pt x="1583" y="653"/>
                      <a:pt x="1496" y="653"/>
                    </a:cubicBezTo>
                    <a:close/>
                    <a:moveTo>
                      <a:pt x="1447" y="693"/>
                    </a:moveTo>
                    <a:lnTo>
                      <a:pt x="1447" y="693"/>
                    </a:lnTo>
                    <a:cubicBezTo>
                      <a:pt x="1447" y="717"/>
                      <a:pt x="1427" y="737"/>
                      <a:pt x="1403" y="737"/>
                    </a:cubicBezTo>
                    <a:lnTo>
                      <a:pt x="1181" y="737"/>
                    </a:lnTo>
                    <a:cubicBezTo>
                      <a:pt x="1157" y="737"/>
                      <a:pt x="1138" y="717"/>
                      <a:pt x="1138" y="693"/>
                    </a:cubicBezTo>
                    <a:lnTo>
                      <a:pt x="1138" y="471"/>
                    </a:lnTo>
                    <a:cubicBezTo>
                      <a:pt x="1138" y="447"/>
                      <a:pt x="1157" y="427"/>
                      <a:pt x="1181" y="427"/>
                    </a:cubicBezTo>
                    <a:lnTo>
                      <a:pt x="1403" y="427"/>
                    </a:lnTo>
                    <a:cubicBezTo>
                      <a:pt x="1427" y="427"/>
                      <a:pt x="1447" y="447"/>
                      <a:pt x="1447" y="471"/>
                    </a:cubicBezTo>
                    <a:lnTo>
                      <a:pt x="1447" y="693"/>
                    </a:lnTo>
                    <a:close/>
                    <a:moveTo>
                      <a:pt x="525" y="611"/>
                    </a:moveTo>
                    <a:lnTo>
                      <a:pt x="525" y="611"/>
                    </a:lnTo>
                    <a:lnTo>
                      <a:pt x="525" y="203"/>
                    </a:lnTo>
                    <a:lnTo>
                      <a:pt x="525" y="108"/>
                    </a:lnTo>
                    <a:lnTo>
                      <a:pt x="583" y="108"/>
                    </a:lnTo>
                    <a:lnTo>
                      <a:pt x="583" y="706"/>
                    </a:lnTo>
                    <a:lnTo>
                      <a:pt x="525" y="706"/>
                    </a:lnTo>
                    <a:lnTo>
                      <a:pt x="525" y="611"/>
                    </a:lnTo>
                    <a:close/>
                    <a:moveTo>
                      <a:pt x="416" y="591"/>
                    </a:moveTo>
                    <a:lnTo>
                      <a:pt x="416" y="591"/>
                    </a:lnTo>
                    <a:lnTo>
                      <a:pt x="416" y="223"/>
                    </a:lnTo>
                    <a:lnTo>
                      <a:pt x="451" y="223"/>
                    </a:lnTo>
                    <a:lnTo>
                      <a:pt x="485" y="223"/>
                    </a:lnTo>
                    <a:lnTo>
                      <a:pt x="485" y="591"/>
                    </a:lnTo>
                    <a:lnTo>
                      <a:pt x="416" y="591"/>
                    </a:lnTo>
                    <a:close/>
                    <a:moveTo>
                      <a:pt x="376" y="763"/>
                    </a:moveTo>
                    <a:lnTo>
                      <a:pt x="376" y="763"/>
                    </a:lnTo>
                    <a:lnTo>
                      <a:pt x="223" y="763"/>
                    </a:lnTo>
                    <a:lnTo>
                      <a:pt x="223" y="223"/>
                    </a:lnTo>
                    <a:lnTo>
                      <a:pt x="376" y="223"/>
                    </a:lnTo>
                    <a:lnTo>
                      <a:pt x="376" y="611"/>
                    </a:lnTo>
                    <a:lnTo>
                      <a:pt x="376" y="763"/>
                    </a:lnTo>
                    <a:close/>
                    <a:moveTo>
                      <a:pt x="40" y="348"/>
                    </a:moveTo>
                    <a:lnTo>
                      <a:pt x="40" y="348"/>
                    </a:lnTo>
                    <a:lnTo>
                      <a:pt x="183" y="348"/>
                    </a:lnTo>
                    <a:lnTo>
                      <a:pt x="183" y="527"/>
                    </a:lnTo>
                    <a:lnTo>
                      <a:pt x="40" y="527"/>
                    </a:lnTo>
                    <a:lnTo>
                      <a:pt x="40" y="348"/>
                    </a:lnTo>
                    <a:close/>
                    <a:moveTo>
                      <a:pt x="168" y="71"/>
                    </a:moveTo>
                    <a:lnTo>
                      <a:pt x="168" y="71"/>
                    </a:lnTo>
                    <a:lnTo>
                      <a:pt x="431" y="71"/>
                    </a:lnTo>
                    <a:lnTo>
                      <a:pt x="431" y="183"/>
                    </a:lnTo>
                    <a:lnTo>
                      <a:pt x="396" y="183"/>
                    </a:lnTo>
                    <a:lnTo>
                      <a:pt x="203" y="183"/>
                    </a:lnTo>
                    <a:lnTo>
                      <a:pt x="168" y="183"/>
                    </a:lnTo>
                    <a:lnTo>
                      <a:pt x="168" y="71"/>
                    </a:lnTo>
                    <a:close/>
                    <a:moveTo>
                      <a:pt x="1181" y="387"/>
                    </a:moveTo>
                    <a:lnTo>
                      <a:pt x="1181" y="387"/>
                    </a:lnTo>
                    <a:lnTo>
                      <a:pt x="1181" y="386"/>
                    </a:lnTo>
                    <a:lnTo>
                      <a:pt x="678" y="386"/>
                    </a:lnTo>
                    <a:lnTo>
                      <a:pt x="678" y="426"/>
                    </a:lnTo>
                    <a:lnTo>
                      <a:pt x="1111" y="426"/>
                    </a:lnTo>
                    <a:cubicBezTo>
                      <a:pt x="1103" y="437"/>
                      <a:pt x="1099" y="451"/>
                      <a:pt x="1098" y="465"/>
                    </a:cubicBezTo>
                    <a:lnTo>
                      <a:pt x="678" y="465"/>
                    </a:lnTo>
                    <a:lnTo>
                      <a:pt x="678" y="505"/>
                    </a:lnTo>
                    <a:lnTo>
                      <a:pt x="1098" y="505"/>
                    </a:lnTo>
                    <a:lnTo>
                      <a:pt x="1098" y="543"/>
                    </a:lnTo>
                    <a:lnTo>
                      <a:pt x="678" y="543"/>
                    </a:lnTo>
                    <a:lnTo>
                      <a:pt x="678" y="583"/>
                    </a:lnTo>
                    <a:lnTo>
                      <a:pt x="1098" y="583"/>
                    </a:lnTo>
                    <a:lnTo>
                      <a:pt x="1098" y="621"/>
                    </a:lnTo>
                    <a:lnTo>
                      <a:pt x="678" y="621"/>
                    </a:lnTo>
                    <a:lnTo>
                      <a:pt x="678" y="661"/>
                    </a:lnTo>
                    <a:lnTo>
                      <a:pt x="1098" y="661"/>
                    </a:lnTo>
                    <a:lnTo>
                      <a:pt x="1098" y="693"/>
                    </a:lnTo>
                    <a:cubicBezTo>
                      <a:pt x="1098" y="698"/>
                      <a:pt x="1098" y="702"/>
                      <a:pt x="1099" y="706"/>
                    </a:cubicBezTo>
                    <a:lnTo>
                      <a:pt x="610" y="706"/>
                    </a:lnTo>
                    <a:lnTo>
                      <a:pt x="610" y="108"/>
                    </a:lnTo>
                    <a:lnTo>
                      <a:pt x="910" y="108"/>
                    </a:lnTo>
                    <a:lnTo>
                      <a:pt x="910" y="151"/>
                    </a:lnTo>
                    <a:lnTo>
                      <a:pt x="678" y="151"/>
                    </a:lnTo>
                    <a:lnTo>
                      <a:pt x="678" y="191"/>
                    </a:lnTo>
                    <a:lnTo>
                      <a:pt x="910" y="191"/>
                    </a:lnTo>
                    <a:cubicBezTo>
                      <a:pt x="911" y="205"/>
                      <a:pt x="916" y="218"/>
                      <a:pt x="923" y="230"/>
                    </a:cubicBezTo>
                    <a:lnTo>
                      <a:pt x="678" y="230"/>
                    </a:lnTo>
                    <a:lnTo>
                      <a:pt x="678" y="270"/>
                    </a:lnTo>
                    <a:lnTo>
                      <a:pt x="988" y="270"/>
                    </a:lnTo>
                    <a:lnTo>
                      <a:pt x="988" y="269"/>
                    </a:lnTo>
                    <a:cubicBezTo>
                      <a:pt x="990" y="269"/>
                      <a:pt x="992" y="269"/>
                      <a:pt x="993" y="269"/>
                    </a:cubicBezTo>
                    <a:lnTo>
                      <a:pt x="1334" y="269"/>
                    </a:lnTo>
                    <a:lnTo>
                      <a:pt x="1334" y="387"/>
                    </a:lnTo>
                    <a:lnTo>
                      <a:pt x="1181" y="387"/>
                    </a:lnTo>
                    <a:close/>
                    <a:moveTo>
                      <a:pt x="950" y="84"/>
                    </a:moveTo>
                    <a:lnTo>
                      <a:pt x="950" y="84"/>
                    </a:lnTo>
                    <a:cubicBezTo>
                      <a:pt x="950" y="60"/>
                      <a:pt x="969" y="40"/>
                      <a:pt x="993" y="40"/>
                    </a:cubicBezTo>
                    <a:lnTo>
                      <a:pt x="1387" y="40"/>
                    </a:lnTo>
                    <a:cubicBezTo>
                      <a:pt x="1411" y="40"/>
                      <a:pt x="1431" y="60"/>
                      <a:pt x="1431" y="84"/>
                    </a:cubicBezTo>
                    <a:lnTo>
                      <a:pt x="1431" y="185"/>
                    </a:lnTo>
                    <a:cubicBezTo>
                      <a:pt x="1431" y="209"/>
                      <a:pt x="1411" y="229"/>
                      <a:pt x="1387" y="229"/>
                    </a:cubicBezTo>
                    <a:lnTo>
                      <a:pt x="993" y="229"/>
                    </a:lnTo>
                    <a:cubicBezTo>
                      <a:pt x="969" y="229"/>
                      <a:pt x="950" y="209"/>
                      <a:pt x="950" y="185"/>
                    </a:cubicBezTo>
                    <a:lnTo>
                      <a:pt x="950" y="84"/>
                    </a:lnTo>
                    <a:close/>
                    <a:moveTo>
                      <a:pt x="1496" y="121"/>
                    </a:moveTo>
                    <a:lnTo>
                      <a:pt x="1496" y="121"/>
                    </a:lnTo>
                    <a:lnTo>
                      <a:pt x="1471" y="121"/>
                    </a:lnTo>
                    <a:lnTo>
                      <a:pt x="1471" y="84"/>
                    </a:lnTo>
                    <a:cubicBezTo>
                      <a:pt x="1471" y="37"/>
                      <a:pt x="1433" y="0"/>
                      <a:pt x="1387" y="0"/>
                    </a:cubicBezTo>
                    <a:lnTo>
                      <a:pt x="993" y="0"/>
                    </a:lnTo>
                    <a:cubicBezTo>
                      <a:pt x="953" y="0"/>
                      <a:pt x="919" y="29"/>
                      <a:pt x="911" y="68"/>
                    </a:cubicBezTo>
                    <a:lnTo>
                      <a:pt x="505" y="68"/>
                    </a:lnTo>
                    <a:cubicBezTo>
                      <a:pt x="494" y="68"/>
                      <a:pt x="485" y="77"/>
                      <a:pt x="485" y="88"/>
                    </a:cubicBezTo>
                    <a:lnTo>
                      <a:pt x="485" y="183"/>
                    </a:lnTo>
                    <a:lnTo>
                      <a:pt x="471" y="183"/>
                    </a:lnTo>
                    <a:lnTo>
                      <a:pt x="471" y="51"/>
                    </a:lnTo>
                    <a:cubicBezTo>
                      <a:pt x="471" y="40"/>
                      <a:pt x="462" y="31"/>
                      <a:pt x="451" y="31"/>
                    </a:cubicBezTo>
                    <a:lnTo>
                      <a:pt x="148" y="31"/>
                    </a:lnTo>
                    <a:cubicBezTo>
                      <a:pt x="137" y="31"/>
                      <a:pt x="128" y="40"/>
                      <a:pt x="128" y="51"/>
                    </a:cubicBezTo>
                    <a:lnTo>
                      <a:pt x="128" y="203"/>
                    </a:lnTo>
                    <a:cubicBezTo>
                      <a:pt x="128" y="214"/>
                      <a:pt x="137" y="223"/>
                      <a:pt x="148" y="223"/>
                    </a:cubicBezTo>
                    <a:lnTo>
                      <a:pt x="183" y="223"/>
                    </a:lnTo>
                    <a:lnTo>
                      <a:pt x="183" y="308"/>
                    </a:lnTo>
                    <a:lnTo>
                      <a:pt x="20" y="308"/>
                    </a:lnTo>
                    <a:cubicBezTo>
                      <a:pt x="9" y="308"/>
                      <a:pt x="0" y="317"/>
                      <a:pt x="0" y="328"/>
                    </a:cubicBezTo>
                    <a:lnTo>
                      <a:pt x="0" y="547"/>
                    </a:lnTo>
                    <a:cubicBezTo>
                      <a:pt x="0" y="558"/>
                      <a:pt x="9" y="567"/>
                      <a:pt x="20" y="567"/>
                    </a:cubicBezTo>
                    <a:lnTo>
                      <a:pt x="183" y="567"/>
                    </a:lnTo>
                    <a:lnTo>
                      <a:pt x="183" y="783"/>
                    </a:lnTo>
                    <a:cubicBezTo>
                      <a:pt x="183" y="794"/>
                      <a:pt x="192" y="803"/>
                      <a:pt x="203" y="803"/>
                    </a:cubicBezTo>
                    <a:lnTo>
                      <a:pt x="396" y="803"/>
                    </a:lnTo>
                    <a:cubicBezTo>
                      <a:pt x="407" y="803"/>
                      <a:pt x="416" y="794"/>
                      <a:pt x="416" y="783"/>
                    </a:cubicBezTo>
                    <a:lnTo>
                      <a:pt x="416" y="631"/>
                    </a:lnTo>
                    <a:lnTo>
                      <a:pt x="485" y="631"/>
                    </a:lnTo>
                    <a:lnTo>
                      <a:pt x="485" y="726"/>
                    </a:lnTo>
                    <a:cubicBezTo>
                      <a:pt x="485" y="737"/>
                      <a:pt x="494" y="746"/>
                      <a:pt x="505" y="746"/>
                    </a:cubicBezTo>
                    <a:lnTo>
                      <a:pt x="620" y="746"/>
                    </a:lnTo>
                    <a:lnTo>
                      <a:pt x="620" y="880"/>
                    </a:lnTo>
                    <a:cubicBezTo>
                      <a:pt x="620" y="891"/>
                      <a:pt x="629" y="900"/>
                      <a:pt x="640" y="900"/>
                    </a:cubicBezTo>
                    <a:lnTo>
                      <a:pt x="778" y="900"/>
                    </a:lnTo>
                    <a:cubicBezTo>
                      <a:pt x="786" y="919"/>
                      <a:pt x="805" y="933"/>
                      <a:pt x="827" y="933"/>
                    </a:cubicBezTo>
                    <a:cubicBezTo>
                      <a:pt x="857" y="933"/>
                      <a:pt x="880" y="909"/>
                      <a:pt x="880" y="880"/>
                    </a:cubicBezTo>
                    <a:cubicBezTo>
                      <a:pt x="880" y="850"/>
                      <a:pt x="857" y="827"/>
                      <a:pt x="827" y="827"/>
                    </a:cubicBezTo>
                    <a:cubicBezTo>
                      <a:pt x="805" y="827"/>
                      <a:pt x="786" y="840"/>
                      <a:pt x="778" y="860"/>
                    </a:cubicBezTo>
                    <a:lnTo>
                      <a:pt x="660" y="860"/>
                    </a:lnTo>
                    <a:lnTo>
                      <a:pt x="660" y="748"/>
                    </a:lnTo>
                    <a:lnTo>
                      <a:pt x="1118" y="748"/>
                    </a:lnTo>
                    <a:cubicBezTo>
                      <a:pt x="1118" y="748"/>
                      <a:pt x="1118" y="748"/>
                      <a:pt x="1118" y="748"/>
                    </a:cubicBezTo>
                    <a:cubicBezTo>
                      <a:pt x="1134" y="765"/>
                      <a:pt x="1156" y="777"/>
                      <a:pt x="1181" y="777"/>
                    </a:cubicBezTo>
                    <a:lnTo>
                      <a:pt x="1334" y="777"/>
                    </a:lnTo>
                    <a:lnTo>
                      <a:pt x="1334" y="860"/>
                    </a:lnTo>
                    <a:lnTo>
                      <a:pt x="1038" y="860"/>
                    </a:lnTo>
                    <a:cubicBezTo>
                      <a:pt x="1031" y="840"/>
                      <a:pt x="1011" y="827"/>
                      <a:pt x="989" y="827"/>
                    </a:cubicBezTo>
                    <a:cubicBezTo>
                      <a:pt x="960" y="827"/>
                      <a:pt x="936" y="850"/>
                      <a:pt x="936" y="880"/>
                    </a:cubicBezTo>
                    <a:cubicBezTo>
                      <a:pt x="936" y="909"/>
                      <a:pt x="960" y="933"/>
                      <a:pt x="989" y="933"/>
                    </a:cubicBezTo>
                    <a:cubicBezTo>
                      <a:pt x="1011" y="933"/>
                      <a:pt x="1030" y="919"/>
                      <a:pt x="1038" y="900"/>
                    </a:cubicBezTo>
                    <a:lnTo>
                      <a:pt x="1354" y="900"/>
                    </a:lnTo>
                    <a:cubicBezTo>
                      <a:pt x="1365" y="900"/>
                      <a:pt x="1374" y="891"/>
                      <a:pt x="1374" y="880"/>
                    </a:cubicBezTo>
                    <a:lnTo>
                      <a:pt x="1374" y="777"/>
                    </a:lnTo>
                    <a:lnTo>
                      <a:pt x="1403" y="777"/>
                    </a:lnTo>
                    <a:cubicBezTo>
                      <a:pt x="1449" y="777"/>
                      <a:pt x="1487" y="739"/>
                      <a:pt x="1487" y="693"/>
                    </a:cubicBezTo>
                    <a:lnTo>
                      <a:pt x="1491" y="693"/>
                    </a:lnTo>
                    <a:cubicBezTo>
                      <a:pt x="1492" y="693"/>
                      <a:pt x="1493" y="693"/>
                      <a:pt x="1494" y="693"/>
                    </a:cubicBezTo>
                    <a:lnTo>
                      <a:pt x="1496" y="693"/>
                    </a:lnTo>
                    <a:cubicBezTo>
                      <a:pt x="1605" y="693"/>
                      <a:pt x="1694" y="565"/>
                      <a:pt x="1694" y="407"/>
                    </a:cubicBezTo>
                    <a:cubicBezTo>
                      <a:pt x="1694" y="250"/>
                      <a:pt x="1605" y="121"/>
                      <a:pt x="1496" y="121"/>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sp>
            <p:nvSpPr>
              <p:cNvPr id="164" name="Freeform 55"/>
              <p:cNvSpPr>
                <a:spLocks/>
              </p:cNvSpPr>
              <p:nvPr/>
            </p:nvSpPr>
            <p:spPr bwMode="auto">
              <a:xfrm>
                <a:off x="3354388" y="2281238"/>
                <a:ext cx="238125" cy="17463"/>
              </a:xfrm>
              <a:custGeom>
                <a:avLst/>
                <a:gdLst>
                  <a:gd name="T0" fmla="*/ 0 w 567"/>
                  <a:gd name="T1" fmla="*/ 2147483647 h 40"/>
                  <a:gd name="T2" fmla="*/ 0 w 567"/>
                  <a:gd name="T3" fmla="*/ 2147483647 h 40"/>
                  <a:gd name="T4" fmla="*/ 2147483647 w 567"/>
                  <a:gd name="T5" fmla="*/ 2147483647 h 40"/>
                  <a:gd name="T6" fmla="*/ 2147483647 w 567"/>
                  <a:gd name="T7" fmla="*/ 0 h 40"/>
                  <a:gd name="T8" fmla="*/ 0 w 567"/>
                  <a:gd name="T9" fmla="*/ 0 h 40"/>
                  <a:gd name="T10" fmla="*/ 0 w 567"/>
                  <a:gd name="T11" fmla="*/ 2147483647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7" h="40">
                    <a:moveTo>
                      <a:pt x="0" y="40"/>
                    </a:moveTo>
                    <a:lnTo>
                      <a:pt x="0" y="40"/>
                    </a:lnTo>
                    <a:lnTo>
                      <a:pt x="567" y="40"/>
                    </a:lnTo>
                    <a:lnTo>
                      <a:pt x="567" y="0"/>
                    </a:lnTo>
                    <a:lnTo>
                      <a:pt x="0" y="0"/>
                    </a:lnTo>
                    <a:lnTo>
                      <a:pt x="0" y="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cs typeface="+mn-ea"/>
                  <a:sym typeface="+mn-lt"/>
                </a:endParaRPr>
              </a:p>
            </p:txBody>
          </p:sp>
        </p:grpSp>
        <p:sp>
          <p:nvSpPr>
            <p:cNvPr id="165" name="Freeform 53"/>
            <p:cNvSpPr>
              <a:spLocks noEditPoints="1"/>
            </p:cNvSpPr>
            <p:nvPr/>
          </p:nvSpPr>
          <p:spPr bwMode="auto">
            <a:xfrm>
              <a:off x="8871073" y="1993716"/>
              <a:ext cx="523875" cy="633412"/>
            </a:xfrm>
            <a:custGeom>
              <a:avLst/>
              <a:gdLst>
                <a:gd name="T0" fmla="*/ 2147483647 w 1113"/>
                <a:gd name="T1" fmla="*/ 2147483647 h 1347"/>
                <a:gd name="T2" fmla="*/ 2147483647 w 1113"/>
                <a:gd name="T3" fmla="*/ 2147483647 h 1347"/>
                <a:gd name="T4" fmla="*/ 2147483647 w 1113"/>
                <a:gd name="T5" fmla="*/ 2147483647 h 1347"/>
                <a:gd name="T6" fmla="*/ 2147483647 w 1113"/>
                <a:gd name="T7" fmla="*/ 2147483647 h 1347"/>
                <a:gd name="T8" fmla="*/ 2147483647 w 1113"/>
                <a:gd name="T9" fmla="*/ 2147483647 h 1347"/>
                <a:gd name="T10" fmla="*/ 2147483647 w 1113"/>
                <a:gd name="T11" fmla="*/ 2147483647 h 1347"/>
                <a:gd name="T12" fmla="*/ 2147483647 w 1113"/>
                <a:gd name="T13" fmla="*/ 2147483647 h 1347"/>
                <a:gd name="T14" fmla="*/ 2147483647 w 1113"/>
                <a:gd name="T15" fmla="*/ 2147483647 h 1347"/>
                <a:gd name="T16" fmla="*/ 2147483647 w 1113"/>
                <a:gd name="T17" fmla="*/ 2147483647 h 1347"/>
                <a:gd name="T18" fmla="*/ 2147483647 w 1113"/>
                <a:gd name="T19" fmla="*/ 2147483647 h 1347"/>
                <a:gd name="T20" fmla="*/ 2147483647 w 1113"/>
                <a:gd name="T21" fmla="*/ 2147483647 h 1347"/>
                <a:gd name="T22" fmla="*/ 2147483647 w 1113"/>
                <a:gd name="T23" fmla="*/ 2147483647 h 1347"/>
                <a:gd name="T24" fmla="*/ 2147483647 w 1113"/>
                <a:gd name="T25" fmla="*/ 2147483647 h 1347"/>
                <a:gd name="T26" fmla="*/ 2147483647 w 1113"/>
                <a:gd name="T27" fmla="*/ 2147483647 h 1347"/>
                <a:gd name="T28" fmla="*/ 2147483647 w 1113"/>
                <a:gd name="T29" fmla="*/ 2147483647 h 1347"/>
                <a:gd name="T30" fmla="*/ 2147483647 w 1113"/>
                <a:gd name="T31" fmla="*/ 2147483647 h 1347"/>
                <a:gd name="T32" fmla="*/ 2147483647 w 1113"/>
                <a:gd name="T33" fmla="*/ 2147483647 h 1347"/>
                <a:gd name="T34" fmla="*/ 2147483647 w 1113"/>
                <a:gd name="T35" fmla="*/ 2147483647 h 1347"/>
                <a:gd name="T36" fmla="*/ 2147483647 w 1113"/>
                <a:gd name="T37" fmla="*/ 2147483647 h 1347"/>
                <a:gd name="T38" fmla="*/ 2147483647 w 1113"/>
                <a:gd name="T39" fmla="*/ 2147483647 h 1347"/>
                <a:gd name="T40" fmla="*/ 2147483647 w 1113"/>
                <a:gd name="T41" fmla="*/ 2147483647 h 1347"/>
                <a:gd name="T42" fmla="*/ 2147483647 w 1113"/>
                <a:gd name="T43" fmla="*/ 2147483647 h 1347"/>
                <a:gd name="T44" fmla="*/ 2147483647 w 1113"/>
                <a:gd name="T45" fmla="*/ 2147483647 h 1347"/>
                <a:gd name="T46" fmla="*/ 2147483647 w 1113"/>
                <a:gd name="T47" fmla="*/ 2147483647 h 1347"/>
                <a:gd name="T48" fmla="*/ 2147483647 w 1113"/>
                <a:gd name="T49" fmla="*/ 2147483647 h 1347"/>
                <a:gd name="T50" fmla="*/ 2147483647 w 1113"/>
                <a:gd name="T51" fmla="*/ 2147483647 h 1347"/>
                <a:gd name="T52" fmla="*/ 2147483647 w 1113"/>
                <a:gd name="T53" fmla="*/ 2147483647 h 1347"/>
                <a:gd name="T54" fmla="*/ 2147483647 w 1113"/>
                <a:gd name="T55" fmla="*/ 2147483647 h 1347"/>
                <a:gd name="T56" fmla="*/ 2147483647 w 1113"/>
                <a:gd name="T57" fmla="*/ 2147483647 h 1347"/>
                <a:gd name="T58" fmla="*/ 2147483647 w 1113"/>
                <a:gd name="T59" fmla="*/ 2147483647 h 1347"/>
                <a:gd name="T60" fmla="*/ 2147483647 w 1113"/>
                <a:gd name="T61" fmla="*/ 2147483647 h 1347"/>
                <a:gd name="T62" fmla="*/ 2147483647 w 1113"/>
                <a:gd name="T63" fmla="*/ 2147483647 h 1347"/>
                <a:gd name="T64" fmla="*/ 2147483647 w 1113"/>
                <a:gd name="T65" fmla="*/ 2147483647 h 1347"/>
                <a:gd name="T66" fmla="*/ 2147483647 w 1113"/>
                <a:gd name="T67" fmla="*/ 2147483647 h 1347"/>
                <a:gd name="T68" fmla="*/ 2147483647 w 1113"/>
                <a:gd name="T69" fmla="*/ 2147483647 h 1347"/>
                <a:gd name="T70" fmla="*/ 2147483647 w 1113"/>
                <a:gd name="T71" fmla="*/ 2147483647 h 1347"/>
                <a:gd name="T72" fmla="*/ 2147483647 w 1113"/>
                <a:gd name="T73" fmla="*/ 2147483647 h 1347"/>
                <a:gd name="T74" fmla="*/ 2147483647 w 1113"/>
                <a:gd name="T75" fmla="*/ 0 h 1347"/>
                <a:gd name="T76" fmla="*/ 2147483647 w 1113"/>
                <a:gd name="T77" fmla="*/ 2147483647 h 1347"/>
                <a:gd name="T78" fmla="*/ 2147483647 w 1113"/>
                <a:gd name="T79" fmla="*/ 2147483647 h 1347"/>
                <a:gd name="T80" fmla="*/ 2147483647 w 1113"/>
                <a:gd name="T81" fmla="*/ 2147483647 h 1347"/>
                <a:gd name="T82" fmla="*/ 2147483647 w 1113"/>
                <a:gd name="T83" fmla="*/ 2147483647 h 1347"/>
                <a:gd name="T84" fmla="*/ 2147483647 w 1113"/>
                <a:gd name="T85" fmla="*/ 2147483647 h 1347"/>
                <a:gd name="T86" fmla="*/ 2147483647 w 1113"/>
                <a:gd name="T87" fmla="*/ 2147483647 h 1347"/>
                <a:gd name="T88" fmla="*/ 2147483647 w 1113"/>
                <a:gd name="T89" fmla="*/ 2147483647 h 1347"/>
                <a:gd name="T90" fmla="*/ 2147483647 w 1113"/>
                <a:gd name="T91" fmla="*/ 2147483647 h 1347"/>
                <a:gd name="T92" fmla="*/ 2147483647 w 1113"/>
                <a:gd name="T93" fmla="*/ 2147483647 h 13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13" h="1347">
                  <a:moveTo>
                    <a:pt x="834" y="1307"/>
                  </a:moveTo>
                  <a:lnTo>
                    <a:pt x="834" y="1307"/>
                  </a:lnTo>
                  <a:lnTo>
                    <a:pt x="763" y="1307"/>
                  </a:lnTo>
                  <a:lnTo>
                    <a:pt x="763" y="1194"/>
                  </a:lnTo>
                  <a:lnTo>
                    <a:pt x="885" y="1194"/>
                  </a:lnTo>
                  <a:lnTo>
                    <a:pt x="834" y="1307"/>
                  </a:lnTo>
                  <a:close/>
                  <a:moveTo>
                    <a:pt x="611" y="1307"/>
                  </a:moveTo>
                  <a:lnTo>
                    <a:pt x="611" y="1307"/>
                  </a:lnTo>
                  <a:lnTo>
                    <a:pt x="506" y="1307"/>
                  </a:lnTo>
                  <a:lnTo>
                    <a:pt x="394" y="1095"/>
                  </a:lnTo>
                  <a:lnTo>
                    <a:pt x="723" y="1095"/>
                  </a:lnTo>
                  <a:lnTo>
                    <a:pt x="611" y="1307"/>
                  </a:lnTo>
                  <a:close/>
                  <a:moveTo>
                    <a:pt x="354" y="1307"/>
                  </a:moveTo>
                  <a:lnTo>
                    <a:pt x="354" y="1307"/>
                  </a:lnTo>
                  <a:lnTo>
                    <a:pt x="283" y="1307"/>
                  </a:lnTo>
                  <a:lnTo>
                    <a:pt x="232" y="1194"/>
                  </a:lnTo>
                  <a:lnTo>
                    <a:pt x="354" y="1194"/>
                  </a:lnTo>
                  <a:lnTo>
                    <a:pt x="354" y="1307"/>
                  </a:lnTo>
                  <a:close/>
                  <a:moveTo>
                    <a:pt x="374" y="1154"/>
                  </a:moveTo>
                  <a:lnTo>
                    <a:pt x="374" y="1154"/>
                  </a:lnTo>
                  <a:cubicBezTo>
                    <a:pt x="374" y="1154"/>
                    <a:pt x="374" y="1154"/>
                    <a:pt x="374" y="1154"/>
                  </a:cubicBezTo>
                  <a:cubicBezTo>
                    <a:pt x="373" y="1154"/>
                    <a:pt x="373" y="1154"/>
                    <a:pt x="373" y="1154"/>
                  </a:cubicBezTo>
                  <a:lnTo>
                    <a:pt x="208" y="1154"/>
                  </a:lnTo>
                  <a:lnTo>
                    <a:pt x="124" y="1095"/>
                  </a:lnTo>
                  <a:lnTo>
                    <a:pt x="349" y="1095"/>
                  </a:lnTo>
                  <a:lnTo>
                    <a:pt x="381" y="1154"/>
                  </a:lnTo>
                  <a:lnTo>
                    <a:pt x="374" y="1154"/>
                  </a:lnTo>
                  <a:close/>
                  <a:moveTo>
                    <a:pt x="904" y="1154"/>
                  </a:moveTo>
                  <a:lnTo>
                    <a:pt x="904" y="1154"/>
                  </a:lnTo>
                  <a:lnTo>
                    <a:pt x="743" y="1154"/>
                  </a:lnTo>
                  <a:cubicBezTo>
                    <a:pt x="743" y="1154"/>
                    <a:pt x="743" y="1154"/>
                    <a:pt x="743" y="1154"/>
                  </a:cubicBezTo>
                  <a:cubicBezTo>
                    <a:pt x="743" y="1154"/>
                    <a:pt x="742" y="1154"/>
                    <a:pt x="742" y="1154"/>
                  </a:cubicBezTo>
                  <a:lnTo>
                    <a:pt x="737" y="1154"/>
                  </a:lnTo>
                  <a:lnTo>
                    <a:pt x="768" y="1095"/>
                  </a:lnTo>
                  <a:lnTo>
                    <a:pt x="988" y="1095"/>
                  </a:lnTo>
                  <a:lnTo>
                    <a:pt x="904" y="1154"/>
                  </a:lnTo>
                  <a:close/>
                  <a:moveTo>
                    <a:pt x="40" y="823"/>
                  </a:moveTo>
                  <a:lnTo>
                    <a:pt x="40" y="823"/>
                  </a:lnTo>
                  <a:cubicBezTo>
                    <a:pt x="40" y="803"/>
                    <a:pt x="59" y="786"/>
                    <a:pt x="82" y="786"/>
                  </a:cubicBezTo>
                  <a:lnTo>
                    <a:pt x="744" y="786"/>
                  </a:lnTo>
                  <a:lnTo>
                    <a:pt x="1030" y="786"/>
                  </a:lnTo>
                  <a:cubicBezTo>
                    <a:pt x="1053" y="786"/>
                    <a:pt x="1073" y="803"/>
                    <a:pt x="1073" y="823"/>
                  </a:cubicBezTo>
                  <a:lnTo>
                    <a:pt x="1073" y="1018"/>
                  </a:lnTo>
                  <a:cubicBezTo>
                    <a:pt x="1073" y="1028"/>
                    <a:pt x="1068" y="1037"/>
                    <a:pt x="1060" y="1043"/>
                  </a:cubicBezTo>
                  <a:cubicBezTo>
                    <a:pt x="1060" y="1044"/>
                    <a:pt x="1060" y="1044"/>
                    <a:pt x="1060" y="1044"/>
                  </a:cubicBezTo>
                  <a:lnTo>
                    <a:pt x="1053" y="1048"/>
                  </a:lnTo>
                  <a:cubicBezTo>
                    <a:pt x="1047" y="1052"/>
                    <a:pt x="1039" y="1055"/>
                    <a:pt x="1030" y="1055"/>
                  </a:cubicBezTo>
                  <a:lnTo>
                    <a:pt x="82" y="1055"/>
                  </a:lnTo>
                  <a:cubicBezTo>
                    <a:pt x="74" y="1055"/>
                    <a:pt x="65" y="1052"/>
                    <a:pt x="59" y="1048"/>
                  </a:cubicBezTo>
                  <a:lnTo>
                    <a:pt x="57" y="1047"/>
                  </a:lnTo>
                  <a:cubicBezTo>
                    <a:pt x="57" y="1047"/>
                    <a:pt x="57" y="1047"/>
                    <a:pt x="57" y="1047"/>
                  </a:cubicBezTo>
                  <a:cubicBezTo>
                    <a:pt x="47" y="1041"/>
                    <a:pt x="40" y="1030"/>
                    <a:pt x="40" y="1018"/>
                  </a:cubicBezTo>
                  <a:lnTo>
                    <a:pt x="40" y="823"/>
                  </a:lnTo>
                  <a:close/>
                  <a:moveTo>
                    <a:pt x="113" y="294"/>
                  </a:moveTo>
                  <a:lnTo>
                    <a:pt x="113" y="294"/>
                  </a:lnTo>
                  <a:lnTo>
                    <a:pt x="311" y="138"/>
                  </a:lnTo>
                  <a:cubicBezTo>
                    <a:pt x="317" y="134"/>
                    <a:pt x="321" y="128"/>
                    <a:pt x="321" y="120"/>
                  </a:cubicBezTo>
                  <a:lnTo>
                    <a:pt x="321" y="40"/>
                  </a:lnTo>
                  <a:lnTo>
                    <a:pt x="430" y="40"/>
                  </a:lnTo>
                  <a:cubicBezTo>
                    <a:pt x="430" y="41"/>
                    <a:pt x="430" y="42"/>
                    <a:pt x="430" y="42"/>
                  </a:cubicBezTo>
                  <a:lnTo>
                    <a:pt x="430" y="167"/>
                  </a:lnTo>
                  <a:lnTo>
                    <a:pt x="350" y="274"/>
                  </a:lnTo>
                  <a:cubicBezTo>
                    <a:pt x="346" y="280"/>
                    <a:pt x="345" y="288"/>
                    <a:pt x="348" y="294"/>
                  </a:cubicBezTo>
                  <a:lnTo>
                    <a:pt x="348" y="746"/>
                  </a:lnTo>
                  <a:lnTo>
                    <a:pt x="108" y="746"/>
                  </a:lnTo>
                  <a:lnTo>
                    <a:pt x="108" y="309"/>
                  </a:lnTo>
                  <a:cubicBezTo>
                    <a:pt x="108" y="304"/>
                    <a:pt x="110" y="299"/>
                    <a:pt x="113" y="294"/>
                  </a:cubicBezTo>
                  <a:close/>
                  <a:moveTo>
                    <a:pt x="638" y="187"/>
                  </a:moveTo>
                  <a:lnTo>
                    <a:pt x="638" y="187"/>
                  </a:lnTo>
                  <a:lnTo>
                    <a:pt x="726" y="296"/>
                  </a:lnTo>
                  <a:lnTo>
                    <a:pt x="724" y="746"/>
                  </a:lnTo>
                  <a:lnTo>
                    <a:pt x="388" y="746"/>
                  </a:lnTo>
                  <a:lnTo>
                    <a:pt x="388" y="290"/>
                  </a:lnTo>
                  <a:lnTo>
                    <a:pt x="466" y="186"/>
                  </a:lnTo>
                  <a:cubicBezTo>
                    <a:pt x="468" y="182"/>
                    <a:pt x="470" y="178"/>
                    <a:pt x="470" y="174"/>
                  </a:cubicBezTo>
                  <a:lnTo>
                    <a:pt x="470" y="42"/>
                  </a:lnTo>
                  <a:cubicBezTo>
                    <a:pt x="470" y="42"/>
                    <a:pt x="470" y="41"/>
                    <a:pt x="470" y="40"/>
                  </a:cubicBezTo>
                  <a:lnTo>
                    <a:pt x="634" y="40"/>
                  </a:lnTo>
                  <a:cubicBezTo>
                    <a:pt x="634" y="41"/>
                    <a:pt x="634" y="42"/>
                    <a:pt x="634" y="42"/>
                  </a:cubicBezTo>
                  <a:lnTo>
                    <a:pt x="634" y="175"/>
                  </a:lnTo>
                  <a:cubicBezTo>
                    <a:pt x="634" y="179"/>
                    <a:pt x="635" y="184"/>
                    <a:pt x="638" y="187"/>
                  </a:cubicBezTo>
                  <a:close/>
                  <a:moveTo>
                    <a:pt x="1044" y="747"/>
                  </a:moveTo>
                  <a:lnTo>
                    <a:pt x="1044" y="747"/>
                  </a:lnTo>
                  <a:lnTo>
                    <a:pt x="1044" y="642"/>
                  </a:lnTo>
                  <a:cubicBezTo>
                    <a:pt x="1063" y="634"/>
                    <a:pt x="1077" y="615"/>
                    <a:pt x="1077" y="593"/>
                  </a:cubicBezTo>
                  <a:cubicBezTo>
                    <a:pt x="1077" y="564"/>
                    <a:pt x="1054" y="540"/>
                    <a:pt x="1024" y="540"/>
                  </a:cubicBezTo>
                  <a:cubicBezTo>
                    <a:pt x="995" y="540"/>
                    <a:pt x="971" y="564"/>
                    <a:pt x="971" y="593"/>
                  </a:cubicBezTo>
                  <a:cubicBezTo>
                    <a:pt x="971" y="615"/>
                    <a:pt x="984" y="634"/>
                    <a:pt x="1004" y="642"/>
                  </a:cubicBezTo>
                  <a:lnTo>
                    <a:pt x="1004" y="746"/>
                  </a:lnTo>
                  <a:lnTo>
                    <a:pt x="764" y="746"/>
                  </a:lnTo>
                  <a:lnTo>
                    <a:pt x="766" y="289"/>
                  </a:lnTo>
                  <a:cubicBezTo>
                    <a:pt x="766" y="285"/>
                    <a:pt x="764" y="280"/>
                    <a:pt x="762" y="277"/>
                  </a:cubicBezTo>
                  <a:lnTo>
                    <a:pt x="674" y="168"/>
                  </a:lnTo>
                  <a:lnTo>
                    <a:pt x="674" y="42"/>
                  </a:lnTo>
                  <a:cubicBezTo>
                    <a:pt x="674" y="42"/>
                    <a:pt x="674" y="41"/>
                    <a:pt x="674" y="40"/>
                  </a:cubicBezTo>
                  <a:lnTo>
                    <a:pt x="791" y="40"/>
                  </a:lnTo>
                  <a:lnTo>
                    <a:pt x="791" y="120"/>
                  </a:lnTo>
                  <a:cubicBezTo>
                    <a:pt x="791" y="127"/>
                    <a:pt x="795" y="133"/>
                    <a:pt x="801" y="137"/>
                  </a:cubicBezTo>
                  <a:lnTo>
                    <a:pt x="999" y="294"/>
                  </a:lnTo>
                  <a:cubicBezTo>
                    <a:pt x="1002" y="299"/>
                    <a:pt x="1004" y="304"/>
                    <a:pt x="1004" y="309"/>
                  </a:cubicBezTo>
                  <a:lnTo>
                    <a:pt x="1004" y="382"/>
                  </a:lnTo>
                  <a:cubicBezTo>
                    <a:pt x="984" y="390"/>
                    <a:pt x="971" y="409"/>
                    <a:pt x="971" y="431"/>
                  </a:cubicBezTo>
                  <a:cubicBezTo>
                    <a:pt x="971" y="460"/>
                    <a:pt x="995" y="484"/>
                    <a:pt x="1024" y="484"/>
                  </a:cubicBezTo>
                  <a:cubicBezTo>
                    <a:pt x="1054" y="484"/>
                    <a:pt x="1077" y="460"/>
                    <a:pt x="1077" y="431"/>
                  </a:cubicBezTo>
                  <a:cubicBezTo>
                    <a:pt x="1077" y="409"/>
                    <a:pt x="1064" y="390"/>
                    <a:pt x="1044" y="382"/>
                  </a:cubicBezTo>
                  <a:lnTo>
                    <a:pt x="1044" y="309"/>
                  </a:lnTo>
                  <a:cubicBezTo>
                    <a:pt x="1044" y="295"/>
                    <a:pt x="1039" y="281"/>
                    <a:pt x="1031" y="269"/>
                  </a:cubicBezTo>
                  <a:cubicBezTo>
                    <a:pt x="1030" y="267"/>
                    <a:pt x="1028" y="265"/>
                    <a:pt x="1027" y="264"/>
                  </a:cubicBezTo>
                  <a:lnTo>
                    <a:pt x="831" y="110"/>
                  </a:lnTo>
                  <a:lnTo>
                    <a:pt x="831" y="40"/>
                  </a:lnTo>
                  <a:lnTo>
                    <a:pt x="897" y="40"/>
                  </a:lnTo>
                  <a:cubicBezTo>
                    <a:pt x="908" y="40"/>
                    <a:pt x="917" y="31"/>
                    <a:pt x="917" y="20"/>
                  </a:cubicBezTo>
                  <a:cubicBezTo>
                    <a:pt x="917" y="9"/>
                    <a:pt x="908" y="0"/>
                    <a:pt x="897" y="0"/>
                  </a:cubicBezTo>
                  <a:lnTo>
                    <a:pt x="207" y="0"/>
                  </a:lnTo>
                  <a:cubicBezTo>
                    <a:pt x="196" y="0"/>
                    <a:pt x="187" y="9"/>
                    <a:pt x="187" y="20"/>
                  </a:cubicBezTo>
                  <a:cubicBezTo>
                    <a:pt x="187" y="31"/>
                    <a:pt x="196" y="40"/>
                    <a:pt x="207" y="40"/>
                  </a:cubicBezTo>
                  <a:lnTo>
                    <a:pt x="281" y="40"/>
                  </a:lnTo>
                  <a:lnTo>
                    <a:pt x="281" y="110"/>
                  </a:lnTo>
                  <a:lnTo>
                    <a:pt x="85" y="264"/>
                  </a:lnTo>
                  <a:cubicBezTo>
                    <a:pt x="84" y="265"/>
                    <a:pt x="82" y="267"/>
                    <a:pt x="81" y="269"/>
                  </a:cubicBezTo>
                  <a:cubicBezTo>
                    <a:pt x="73" y="281"/>
                    <a:pt x="68" y="295"/>
                    <a:pt x="68" y="309"/>
                  </a:cubicBezTo>
                  <a:lnTo>
                    <a:pt x="68" y="747"/>
                  </a:lnTo>
                  <a:cubicBezTo>
                    <a:pt x="29" y="753"/>
                    <a:pt x="0" y="785"/>
                    <a:pt x="0" y="823"/>
                  </a:cubicBezTo>
                  <a:lnTo>
                    <a:pt x="0" y="1018"/>
                  </a:lnTo>
                  <a:cubicBezTo>
                    <a:pt x="0" y="1044"/>
                    <a:pt x="14" y="1067"/>
                    <a:pt x="35" y="1081"/>
                  </a:cubicBezTo>
                  <a:lnTo>
                    <a:pt x="184" y="1186"/>
                  </a:lnTo>
                  <a:lnTo>
                    <a:pt x="257" y="1347"/>
                  </a:lnTo>
                  <a:lnTo>
                    <a:pt x="394" y="1347"/>
                  </a:lnTo>
                  <a:lnTo>
                    <a:pt x="394" y="1194"/>
                  </a:lnTo>
                  <a:lnTo>
                    <a:pt x="402" y="1194"/>
                  </a:lnTo>
                  <a:lnTo>
                    <a:pt x="482" y="1347"/>
                  </a:lnTo>
                  <a:lnTo>
                    <a:pt x="635" y="1347"/>
                  </a:lnTo>
                  <a:lnTo>
                    <a:pt x="716" y="1194"/>
                  </a:lnTo>
                  <a:lnTo>
                    <a:pt x="723" y="1194"/>
                  </a:lnTo>
                  <a:lnTo>
                    <a:pt x="723" y="1347"/>
                  </a:lnTo>
                  <a:lnTo>
                    <a:pt x="860" y="1347"/>
                  </a:lnTo>
                  <a:lnTo>
                    <a:pt x="934" y="1182"/>
                  </a:lnTo>
                  <a:cubicBezTo>
                    <a:pt x="934" y="1182"/>
                    <a:pt x="934" y="1182"/>
                    <a:pt x="934" y="1182"/>
                  </a:cubicBezTo>
                  <a:lnTo>
                    <a:pt x="1076" y="1082"/>
                  </a:lnTo>
                  <a:cubicBezTo>
                    <a:pt x="1098" y="1068"/>
                    <a:pt x="1113" y="1044"/>
                    <a:pt x="1113" y="1018"/>
                  </a:cubicBezTo>
                  <a:lnTo>
                    <a:pt x="1113" y="823"/>
                  </a:lnTo>
                  <a:cubicBezTo>
                    <a:pt x="1113" y="785"/>
                    <a:pt x="1083" y="753"/>
                    <a:pt x="1044" y="747"/>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02462" tIns="51231" rIns="102462" bIns="51231"/>
            <a:lstStyle/>
            <a:p>
              <a:endParaRPr lang="zh-CN" altLang="en-US" sz="1200">
                <a:cs typeface="+mn-ea"/>
                <a:sym typeface="+mn-lt"/>
              </a:endParaRPr>
            </a:p>
          </p:txBody>
        </p:sp>
      </p:grpSp>
    </p:spTree>
    <p:extLst>
      <p:ext uri="{BB962C8B-B14F-4D97-AF65-F5344CB8AC3E}">
        <p14:creationId xmlns:p14="http://schemas.microsoft.com/office/powerpoint/2010/main" val="27869745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b="1" dirty="0">
                <a:latin typeface="+mn-lt"/>
                <a:ea typeface="+mn-ea"/>
                <a:cs typeface="+mn-ea"/>
                <a:sym typeface="+mn-lt"/>
              </a:rPr>
              <a:t>Chilled Water Precision Air Conditioner</a:t>
            </a:r>
          </a:p>
          <a:p>
            <a:pPr lvl="1"/>
            <a:r>
              <a:rPr lang="en-US" altLang="zh-CN" dirty="0">
                <a:solidFill>
                  <a:schemeClr val="bg1">
                    <a:lumMod val="50000"/>
                  </a:schemeClr>
                </a:solidFill>
                <a:cs typeface="+mn-ea"/>
                <a:sym typeface="+mn-lt"/>
              </a:rPr>
              <a:t>Basic Principles</a:t>
            </a:r>
          </a:p>
          <a:p>
            <a:pPr lvl="1">
              <a:buSzPct val="60000"/>
              <a:buFont typeface="Wingdings" panose="05000000000000000000" pitchFamily="2" charset="2"/>
              <a:buChar char="n"/>
            </a:pPr>
            <a:r>
              <a:rPr lang="en-US" altLang="zh-CN" dirty="0">
                <a:cs typeface="+mn-ea"/>
                <a:sym typeface="+mn-lt"/>
              </a:rPr>
              <a:t>Components</a:t>
            </a:r>
          </a:p>
          <a:p>
            <a:r>
              <a:rPr lang="en-US" dirty="0" smtClean="0">
                <a:solidFill>
                  <a:schemeClr val="bg1">
                    <a:lumMod val="50000"/>
                  </a:schemeClr>
                </a:solidFill>
                <a:latin typeface="+mn-lt"/>
                <a:ea typeface="+mn-ea"/>
                <a:cs typeface="+mn-ea"/>
                <a:sym typeface="+mn-lt"/>
              </a:rPr>
              <a:t>Indirect </a:t>
            </a:r>
            <a:r>
              <a:rPr lang="en-US" dirty="0">
                <a:solidFill>
                  <a:schemeClr val="bg1">
                    <a:lumMod val="50000"/>
                  </a:schemeClr>
                </a:solidFill>
                <a:latin typeface="+mn-lt"/>
                <a:ea typeface="+mn-ea"/>
                <a:cs typeface="+mn-ea"/>
                <a:sym typeface="+mn-lt"/>
              </a:rPr>
              <a:t>Evaporative Cooling Air Conditioner</a:t>
            </a:r>
          </a:p>
          <a:p>
            <a:r>
              <a:rPr lang="en-US" dirty="0">
                <a:solidFill>
                  <a:schemeClr val="bg1">
                    <a:lumMod val="50000"/>
                  </a:schemeClr>
                </a:solidFill>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144627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Components of a Huawei Chilled Water Air Conditioner</a:t>
            </a:r>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937" y="1590532"/>
            <a:ext cx="5914258" cy="3851801"/>
          </a:xfrm>
          <a:prstGeom prst="rect">
            <a:avLst/>
          </a:prstGeom>
          <a:ln>
            <a:solidFill>
              <a:schemeClr val="bg1">
                <a:lumMod val="85000"/>
              </a:schemeClr>
            </a:solidFill>
          </a:ln>
        </p:spPr>
      </p:pic>
      <p:graphicFrame>
        <p:nvGraphicFramePr>
          <p:cNvPr id="5" name="表格 4"/>
          <p:cNvGraphicFramePr>
            <a:graphicFrameLocks noGrp="1"/>
          </p:cNvGraphicFramePr>
          <p:nvPr>
            <p:extLst>
              <p:ext uri="{D42A27DB-BD31-4B8C-83A1-F6EECF244321}">
                <p14:modId xmlns:p14="http://schemas.microsoft.com/office/powerpoint/2010/main" val="493961249"/>
              </p:ext>
            </p:extLst>
          </p:nvPr>
        </p:nvGraphicFramePr>
        <p:xfrm>
          <a:off x="7679169" y="1205416"/>
          <a:ext cx="3952443" cy="4938620"/>
        </p:xfrm>
        <a:graphic>
          <a:graphicData uri="http://schemas.openxmlformats.org/drawingml/2006/table">
            <a:tbl>
              <a:tblPr firstRow="1" bandRow="1">
                <a:tableStyleId>{72833802-FEF1-4C79-8D5D-14CF1EAF98D9}</a:tableStyleId>
              </a:tblPr>
              <a:tblGrid>
                <a:gridCol w="1233101"/>
                <a:gridCol w="2719342"/>
              </a:tblGrid>
              <a:tr h="457371">
                <a:tc>
                  <a:txBody>
                    <a:bodyPr/>
                    <a:lstStyle/>
                    <a:p>
                      <a:pPr algn="ctr"/>
                      <a:r>
                        <a:rPr lang="en-US" dirty="0">
                          <a:solidFill>
                            <a:schemeClr val="tx1"/>
                          </a:solidFill>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solidFill>
                            <a:schemeClr val="tx1"/>
                          </a:solidFill>
                        </a:rPr>
                        <a:t>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7371">
                <a:tc>
                  <a:txBody>
                    <a:bodyPr/>
                    <a:lstStyle/>
                    <a:p>
                      <a:pPr algn="ctr"/>
                      <a:r>
                        <a:rPr lang="en-US" dirty="0"/>
                        <a:t>A</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t>Chilled water inlet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dirty="0"/>
                        <a:t>B</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Chilled water outlet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Balance valve or isolation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Water strainer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Isolation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Soft connection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Chilled water inlet and outlet pipe connectors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Chilled water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371">
                <a:tc>
                  <a:txBody>
                    <a:bodyPr/>
                    <a:lstStyle/>
                    <a:p>
                      <a:pPr algn="ctr"/>
                      <a:r>
                        <a:rPr lang="en-US"/>
                        <a:t>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dirty="0"/>
                        <a:t>Heat exchanger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336649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mtClean="0">
                <a:latin typeface="+mn-lt"/>
                <a:ea typeface="+mn-ea"/>
                <a:cs typeface="+mn-ea"/>
                <a:sym typeface="+mn-lt"/>
              </a:rPr>
              <a:t>Main Components (1) </a:t>
            </a:r>
            <a:endParaRPr lang="zh-CN" altLang="en-US" dirty="0">
              <a:latin typeface="+mn-lt"/>
              <a:ea typeface="+mn-ea"/>
              <a:cs typeface="+mn-ea"/>
              <a:sym typeface="+mn-lt"/>
            </a:endParaRPr>
          </a:p>
        </p:txBody>
      </p:sp>
      <p:sp>
        <p:nvSpPr>
          <p:cNvPr id="12" name="文本占位符 11"/>
          <p:cNvSpPr>
            <a:spLocks noGrp="1"/>
          </p:cNvSpPr>
          <p:nvPr>
            <p:ph type="body" sz="quarter" idx="10"/>
          </p:nvPr>
        </p:nvSpPr>
        <p:spPr/>
        <p:txBody>
          <a:bodyPr/>
          <a:lstStyle/>
          <a:p>
            <a:r>
              <a:rPr lang="en-US" altLang="zh-CN" sz="1800" dirty="0">
                <a:latin typeface="+mn-lt"/>
                <a:ea typeface="+mn-ea"/>
                <a:cs typeface="+mn-ea"/>
                <a:sym typeface="+mn-lt"/>
              </a:rPr>
              <a:t>Main components of refrigerating system</a:t>
            </a:r>
          </a:p>
          <a:p>
            <a:pPr lvl="1"/>
            <a:r>
              <a:rPr lang="en-US" altLang="zh-CN" sz="1600" dirty="0">
                <a:cs typeface="+mn-ea"/>
                <a:sym typeface="+mn-lt"/>
              </a:rPr>
              <a:t>Two way valve - The water flow into the air conditioner is adjusted continuously according to the change of the thermal load, and the temperature is accurately controlled;</a:t>
            </a:r>
          </a:p>
          <a:p>
            <a:pPr lvl="1"/>
            <a:r>
              <a:rPr lang="en-US" altLang="zh-CN" sz="1600" dirty="0">
                <a:cs typeface="+mn-ea"/>
                <a:sym typeface="+mn-lt"/>
              </a:rPr>
              <a:t>Fan - Accelerating the air flow and improving the heat transfer capability of the heat exchanger;</a:t>
            </a:r>
          </a:p>
          <a:p>
            <a:pPr lvl="1"/>
            <a:r>
              <a:rPr lang="en-US" altLang="zh-CN" sz="1600" dirty="0">
                <a:cs typeface="+mn-ea"/>
                <a:sym typeface="+mn-lt"/>
              </a:rPr>
              <a:t>Surface air cooler - A component that controls the indoor temperature and humidity by exchanging heat between chilled water and indoor air.</a:t>
            </a:r>
          </a:p>
        </p:txBody>
      </p:sp>
      <p:sp>
        <p:nvSpPr>
          <p:cNvPr id="11" name="矩形 10"/>
          <p:cNvSpPr/>
          <p:nvPr/>
        </p:nvSpPr>
        <p:spPr>
          <a:xfrm>
            <a:off x="1449593" y="5425965"/>
            <a:ext cx="891591" cy="307777"/>
          </a:xfrm>
          <a:prstGeom prst="rect">
            <a:avLst/>
          </a:prstGeom>
        </p:spPr>
        <p:txBody>
          <a:bodyPr wrap="none">
            <a:spAutoFit/>
          </a:bodyPr>
          <a:lstStyle/>
          <a:p>
            <a:r>
              <a:rPr lang="en-US" altLang="zh-CN" sz="1400" dirty="0">
                <a:cs typeface="+mn-ea"/>
                <a:sym typeface="+mn-lt"/>
              </a:rPr>
              <a:t>Actuator</a:t>
            </a:r>
            <a:endParaRPr lang="zh-CN" altLang="en-US" sz="1400" dirty="0">
              <a:cs typeface="+mn-ea"/>
              <a:sym typeface="+mn-lt"/>
            </a:endParaRPr>
          </a:p>
        </p:txBody>
      </p:sp>
      <p:sp>
        <p:nvSpPr>
          <p:cNvPr id="14" name="矩形 13"/>
          <p:cNvSpPr/>
          <p:nvPr/>
        </p:nvSpPr>
        <p:spPr>
          <a:xfrm>
            <a:off x="3325608" y="5425965"/>
            <a:ext cx="1083951" cy="307777"/>
          </a:xfrm>
          <a:prstGeom prst="rect">
            <a:avLst/>
          </a:prstGeom>
        </p:spPr>
        <p:txBody>
          <a:bodyPr wrap="none">
            <a:spAutoFit/>
          </a:bodyPr>
          <a:lstStyle/>
          <a:p>
            <a:r>
              <a:rPr lang="en-US" altLang="zh-CN" sz="1400" dirty="0" smtClean="0">
                <a:cs typeface="+mn-ea"/>
                <a:sym typeface="+mn-lt"/>
              </a:rPr>
              <a:t>Valve </a:t>
            </a:r>
            <a:r>
              <a:rPr lang="en-US" altLang="zh-CN" sz="1400" dirty="0">
                <a:cs typeface="+mn-ea"/>
                <a:sym typeface="+mn-lt"/>
              </a:rPr>
              <a:t>body</a:t>
            </a:r>
            <a:endParaRPr lang="zh-CN" altLang="en-US" sz="1400" dirty="0">
              <a:cs typeface="+mn-ea"/>
              <a:sym typeface="+mn-lt"/>
            </a:endParaRPr>
          </a:p>
        </p:txBody>
      </p:sp>
      <p:pic>
        <p:nvPicPr>
          <p:cNvPr id="15" name="图片 14"/>
          <p:cNvPicPr>
            <a:picLocks noChangeAspect="1"/>
          </p:cNvPicPr>
          <p:nvPr/>
        </p:nvPicPr>
        <p:blipFill>
          <a:blip r:embed="rId3" cstate="print"/>
          <a:stretch>
            <a:fillRect/>
          </a:stretch>
        </p:blipFill>
        <p:spPr>
          <a:xfrm>
            <a:off x="1133710" y="3785378"/>
            <a:ext cx="1764196" cy="1451193"/>
          </a:xfrm>
          <a:prstGeom prst="rect">
            <a:avLst/>
          </a:prstGeom>
        </p:spPr>
      </p:pic>
      <p:pic>
        <p:nvPicPr>
          <p:cNvPr id="16" name="图片 15"/>
          <p:cNvPicPr>
            <a:picLocks noChangeAspect="1"/>
          </p:cNvPicPr>
          <p:nvPr/>
        </p:nvPicPr>
        <p:blipFill>
          <a:blip r:embed="rId4" cstate="print"/>
          <a:stretch>
            <a:fillRect/>
          </a:stretch>
        </p:blipFill>
        <p:spPr>
          <a:xfrm>
            <a:off x="3300050" y="3957740"/>
            <a:ext cx="1476809" cy="1278831"/>
          </a:xfrm>
          <a:prstGeom prst="rect">
            <a:avLst/>
          </a:prstGeom>
        </p:spPr>
      </p:pic>
      <p:pic>
        <p:nvPicPr>
          <p:cNvPr id="17" name="Picture 2" descr="F:\LCU硬件系统介绍\硬件系统介绍用图片\风扇.PN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166825" y="4116760"/>
            <a:ext cx="1319132" cy="1292460"/>
          </a:xfrm>
          <a:prstGeom prst="rect">
            <a:avLst/>
          </a:prstGeom>
          <a:noFill/>
          <a:ln w="9525">
            <a:noFill/>
            <a:miter lim="800000"/>
            <a:headEnd/>
            <a:tailEnd/>
          </a:ln>
        </p:spPr>
      </p:pic>
      <p:pic>
        <p:nvPicPr>
          <p:cNvPr id="18" name="Picture 2"/>
          <p:cNvPicPr>
            <a:picLocks noChangeAspect="1" noChangeArrowheads="1"/>
          </p:cNvPicPr>
          <p:nvPr/>
        </p:nvPicPr>
        <p:blipFill>
          <a:blip r:embed="rId6" cstate="print">
            <a:clrChange>
              <a:clrFrom>
                <a:srgbClr val="000000"/>
              </a:clrFrom>
              <a:clrTo>
                <a:srgbClr val="000000">
                  <a:alpha val="0"/>
                </a:srgbClr>
              </a:clrTo>
            </a:clrChange>
            <a:lum contrast="30000"/>
          </a:blip>
          <a:srcRect/>
          <a:stretch>
            <a:fillRect/>
          </a:stretch>
        </p:blipFill>
        <p:spPr bwMode="auto">
          <a:xfrm>
            <a:off x="9882012" y="3565867"/>
            <a:ext cx="812846" cy="1623842"/>
          </a:xfrm>
          <a:prstGeom prst="rect">
            <a:avLst/>
          </a:prstGeom>
          <a:noFill/>
          <a:ln w="9525">
            <a:noFill/>
            <a:miter lim="800000"/>
            <a:headEnd/>
            <a:tailEnd/>
          </a:ln>
        </p:spPr>
      </p:pic>
      <p:sp>
        <p:nvSpPr>
          <p:cNvPr id="19" name="矩形 18"/>
          <p:cNvSpPr/>
          <p:nvPr/>
        </p:nvSpPr>
        <p:spPr>
          <a:xfrm>
            <a:off x="7555513" y="5425965"/>
            <a:ext cx="482824" cy="307777"/>
          </a:xfrm>
          <a:prstGeom prst="rect">
            <a:avLst/>
          </a:prstGeom>
        </p:spPr>
        <p:txBody>
          <a:bodyPr wrap="none">
            <a:spAutoFit/>
          </a:bodyPr>
          <a:lstStyle/>
          <a:p>
            <a:r>
              <a:rPr lang="en-US" altLang="zh-CN" sz="1400" dirty="0" smtClean="0">
                <a:cs typeface="+mn-ea"/>
                <a:sym typeface="+mn-lt"/>
              </a:rPr>
              <a:t>Fan</a:t>
            </a:r>
            <a:endParaRPr lang="zh-CN" altLang="en-US" sz="1400" dirty="0">
              <a:cs typeface="+mn-ea"/>
              <a:sym typeface="+mn-lt"/>
            </a:endParaRPr>
          </a:p>
        </p:txBody>
      </p:sp>
      <p:sp>
        <p:nvSpPr>
          <p:cNvPr id="20" name="矩形 19"/>
          <p:cNvSpPr/>
          <p:nvPr/>
        </p:nvSpPr>
        <p:spPr>
          <a:xfrm>
            <a:off x="9598882" y="5425965"/>
            <a:ext cx="1619354" cy="307777"/>
          </a:xfrm>
          <a:prstGeom prst="rect">
            <a:avLst/>
          </a:prstGeom>
        </p:spPr>
        <p:txBody>
          <a:bodyPr wrap="none">
            <a:spAutoFit/>
          </a:bodyPr>
          <a:lstStyle/>
          <a:p>
            <a:r>
              <a:rPr lang="en-US" altLang="zh-CN" sz="1400" dirty="0">
                <a:cs typeface="+mn-ea"/>
                <a:sym typeface="+mn-lt"/>
              </a:rPr>
              <a:t>Surface air cooler</a:t>
            </a:r>
            <a:endParaRPr lang="zh-CN" altLang="en-US" sz="1400" dirty="0">
              <a:cs typeface="+mn-ea"/>
              <a:sym typeface="+mn-lt"/>
            </a:endParaRPr>
          </a:p>
        </p:txBody>
      </p:sp>
      <p:sp>
        <p:nvSpPr>
          <p:cNvPr id="13" name="矩形 12"/>
          <p:cNvSpPr/>
          <p:nvPr/>
        </p:nvSpPr>
        <p:spPr>
          <a:xfrm>
            <a:off x="2022104" y="5773667"/>
            <a:ext cx="1391728" cy="307777"/>
          </a:xfrm>
          <a:prstGeom prst="rect">
            <a:avLst/>
          </a:prstGeom>
        </p:spPr>
        <p:txBody>
          <a:bodyPr wrap="none">
            <a:spAutoFit/>
          </a:bodyPr>
          <a:lstStyle/>
          <a:p>
            <a:r>
              <a:rPr lang="en-US" altLang="zh-CN" sz="1400" dirty="0">
                <a:cs typeface="+mn-ea"/>
                <a:sym typeface="+mn-lt"/>
              </a:rPr>
              <a:t>Two way valve</a:t>
            </a:r>
            <a:endParaRPr lang="zh-CN" altLang="en-US" sz="1400" dirty="0">
              <a:cs typeface="+mn-ea"/>
              <a:sym typeface="+mn-lt"/>
            </a:endParaRPr>
          </a:p>
        </p:txBody>
      </p:sp>
    </p:spTree>
    <p:extLst>
      <p:ext uri="{BB962C8B-B14F-4D97-AF65-F5344CB8AC3E}">
        <p14:creationId xmlns:p14="http://schemas.microsoft.com/office/powerpoint/2010/main" val="222052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6"/>
          <p:cNvSpPr>
            <a:spLocks noGrp="1" noChangeArrowheads="1"/>
          </p:cNvSpPr>
          <p:nvPr>
            <p:ph type="body" sz="quarter" idx="10"/>
          </p:nvPr>
        </p:nvSpPr>
        <p:spPr/>
        <p:txBody>
          <a:bodyPr/>
          <a:lstStyle/>
          <a:p>
            <a:pPr algn="l"/>
            <a:r>
              <a:rPr lang="en-US" altLang="zh-CN" sz="2000" dirty="0">
                <a:latin typeface="+mn-lt"/>
                <a:ea typeface="+mn-ea"/>
                <a:cs typeface="+mn-ea"/>
                <a:sym typeface="+mn-lt"/>
              </a:rPr>
              <a:t>On completion of this course, you will be able to:</a:t>
            </a:r>
          </a:p>
          <a:p>
            <a:pPr lvl="1"/>
            <a:r>
              <a:rPr lang="en-US" altLang="zh-CN" sz="1800" dirty="0">
                <a:latin typeface="+mn-lt"/>
                <a:ea typeface="+mn-ea"/>
                <a:cs typeface="+mn-ea"/>
                <a:sym typeface="+mn-lt"/>
              </a:rPr>
              <a:t>Understand the features of data center air conditioners and the differences between data center air conditioners and household air </a:t>
            </a:r>
            <a:r>
              <a:rPr lang="en-US" altLang="zh-CN" sz="1800" dirty="0" smtClean="0">
                <a:latin typeface="+mn-lt"/>
                <a:ea typeface="+mn-ea"/>
                <a:cs typeface="+mn-ea"/>
                <a:sym typeface="+mn-lt"/>
              </a:rPr>
              <a:t>conditioners;</a:t>
            </a:r>
            <a:endParaRPr lang="en-US" altLang="zh-CN" sz="1800" dirty="0">
              <a:latin typeface="+mn-lt"/>
              <a:ea typeface="+mn-ea"/>
              <a:cs typeface="+mn-ea"/>
              <a:sym typeface="+mn-lt"/>
            </a:endParaRPr>
          </a:p>
          <a:p>
            <a:pPr lvl="1"/>
            <a:r>
              <a:rPr lang="en-US" altLang="zh-CN" sz="1800" dirty="0">
                <a:latin typeface="+mn-lt"/>
                <a:ea typeface="+mn-ea"/>
                <a:cs typeface="+mn-ea"/>
                <a:sym typeface="+mn-lt"/>
              </a:rPr>
              <a:t>Understand the basic principles and main components of the air-cooled precision air </a:t>
            </a:r>
            <a:r>
              <a:rPr lang="en-US" altLang="zh-CN" sz="1800" dirty="0" smtClean="0">
                <a:latin typeface="+mn-lt"/>
                <a:ea typeface="+mn-ea"/>
                <a:cs typeface="+mn-ea"/>
                <a:sym typeface="+mn-lt"/>
              </a:rPr>
              <a:t>conditioner;</a:t>
            </a:r>
            <a:endParaRPr lang="en-US" altLang="zh-CN" sz="1800" dirty="0">
              <a:latin typeface="+mn-lt"/>
              <a:ea typeface="+mn-ea"/>
              <a:cs typeface="+mn-ea"/>
              <a:sym typeface="+mn-lt"/>
            </a:endParaRPr>
          </a:p>
          <a:p>
            <a:pPr lvl="1"/>
            <a:r>
              <a:rPr lang="en-US" altLang="zh-CN" sz="1800" dirty="0">
                <a:latin typeface="+mn-lt"/>
                <a:ea typeface="+mn-ea"/>
                <a:cs typeface="+mn-ea"/>
                <a:sym typeface="+mn-lt"/>
              </a:rPr>
              <a:t>Understand the basic principles and main components of the chilled water precision air </a:t>
            </a:r>
            <a:r>
              <a:rPr lang="en-US" altLang="zh-CN" sz="1800" dirty="0" smtClean="0">
                <a:latin typeface="+mn-lt"/>
                <a:ea typeface="+mn-ea"/>
                <a:cs typeface="+mn-ea"/>
                <a:sym typeface="+mn-lt"/>
              </a:rPr>
              <a:t>conditioner;</a:t>
            </a:r>
            <a:endParaRPr lang="en-US" altLang="zh-CN" sz="1800" dirty="0">
              <a:latin typeface="+mn-lt"/>
              <a:ea typeface="+mn-ea"/>
              <a:cs typeface="+mn-ea"/>
              <a:sym typeface="+mn-lt"/>
            </a:endParaRPr>
          </a:p>
          <a:p>
            <a:pPr lvl="1"/>
            <a:r>
              <a:rPr lang="en-US" altLang="zh-CN" sz="1800" dirty="0">
                <a:latin typeface="+mn-lt"/>
                <a:ea typeface="+mn-ea"/>
                <a:cs typeface="+mn-ea"/>
                <a:sym typeface="+mn-lt"/>
              </a:rPr>
              <a:t>Understand the basic principles and main components of the indirect evaporative cooling </a:t>
            </a:r>
            <a:r>
              <a:rPr lang="en-US" altLang="zh-CN" sz="1800" dirty="0" smtClean="0">
                <a:latin typeface="+mn-lt"/>
                <a:ea typeface="+mn-ea"/>
                <a:cs typeface="+mn-ea"/>
                <a:sym typeface="+mn-lt"/>
              </a:rPr>
              <a:t>system;</a:t>
            </a:r>
            <a:endParaRPr lang="en-US" altLang="zh-CN" sz="1800" dirty="0">
              <a:latin typeface="+mn-lt"/>
              <a:ea typeface="+mn-ea"/>
              <a:cs typeface="+mn-ea"/>
              <a:sym typeface="+mn-lt"/>
            </a:endParaRPr>
          </a:p>
          <a:p>
            <a:pPr lvl="1"/>
            <a:r>
              <a:rPr lang="en-US" altLang="zh-CN" sz="1800" dirty="0">
                <a:latin typeface="+mn-lt"/>
                <a:ea typeface="+mn-ea"/>
                <a:cs typeface="+mn-ea"/>
                <a:sym typeface="+mn-lt"/>
              </a:rPr>
              <a:t>Understand the product architecture of Huawei precision air conditioners.</a:t>
            </a:r>
          </a:p>
        </p:txBody>
      </p:sp>
    </p:spTree>
    <p:extLst>
      <p:ext uri="{BB962C8B-B14F-4D97-AF65-F5344CB8AC3E}">
        <p14:creationId xmlns:p14="http://schemas.microsoft.com/office/powerpoint/2010/main" val="1123298241"/>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mtClean="0">
                <a:latin typeface="+mn-lt"/>
                <a:ea typeface="+mn-ea"/>
                <a:cs typeface="+mn-ea"/>
                <a:sym typeface="+mn-lt"/>
              </a:rPr>
              <a:t>Main Components (2) </a:t>
            </a:r>
            <a:endParaRPr lang="zh-CN" altLang="en-US" dirty="0">
              <a:latin typeface="+mn-lt"/>
              <a:ea typeface="+mn-ea"/>
              <a:cs typeface="+mn-ea"/>
              <a:sym typeface="+mn-lt"/>
            </a:endParaRPr>
          </a:p>
        </p:txBody>
      </p:sp>
      <p:sp>
        <p:nvSpPr>
          <p:cNvPr id="12" name="文本占位符 11"/>
          <p:cNvSpPr>
            <a:spLocks noGrp="1"/>
          </p:cNvSpPr>
          <p:nvPr>
            <p:ph type="body" sz="quarter" idx="10"/>
          </p:nvPr>
        </p:nvSpPr>
        <p:spPr/>
        <p:txBody>
          <a:bodyPr/>
          <a:lstStyle/>
          <a:p>
            <a:r>
              <a:rPr lang="en-US" altLang="zh-CN" sz="1800" dirty="0">
                <a:latin typeface="+mn-lt"/>
                <a:ea typeface="+mn-ea"/>
                <a:cs typeface="+mn-ea"/>
                <a:sym typeface="+mn-lt"/>
              </a:rPr>
              <a:t>Common auxiliary components </a:t>
            </a:r>
          </a:p>
          <a:p>
            <a:pPr lvl="1"/>
            <a:r>
              <a:rPr lang="en-US" altLang="zh-CN" sz="1600" dirty="0">
                <a:cs typeface="+mn-ea"/>
                <a:sym typeface="+mn-lt"/>
              </a:rPr>
              <a:t>Power supply unit - Provide  stable power supply to the fan;</a:t>
            </a:r>
          </a:p>
          <a:p>
            <a:pPr lvl="1"/>
            <a:r>
              <a:rPr lang="en-US" altLang="zh-CN" sz="1600" dirty="0">
                <a:cs typeface="+mn-ea"/>
                <a:sym typeface="+mn-lt"/>
              </a:rPr>
              <a:t>Condensate water pump - Drain condensate water from the system;</a:t>
            </a:r>
          </a:p>
          <a:p>
            <a:pPr lvl="1"/>
            <a:r>
              <a:rPr lang="en-US" altLang="zh-CN" sz="1600" dirty="0">
                <a:cs typeface="+mn-ea"/>
                <a:sym typeface="+mn-lt"/>
              </a:rPr>
              <a:t>Float - Used to control condensate water level.</a:t>
            </a:r>
          </a:p>
          <a:p>
            <a:r>
              <a:rPr lang="en-US" altLang="zh-CN" sz="1800" dirty="0">
                <a:latin typeface="+mn-lt"/>
                <a:ea typeface="+mn-ea"/>
                <a:cs typeface="+mn-ea"/>
                <a:sym typeface="+mn-lt"/>
              </a:rPr>
              <a:t>Other components</a:t>
            </a:r>
          </a:p>
          <a:p>
            <a:pPr lvl="1"/>
            <a:r>
              <a:rPr lang="en-US" altLang="zh-CN" sz="1600" dirty="0">
                <a:cs typeface="+mn-ea"/>
                <a:sym typeface="+mn-lt"/>
              </a:rPr>
              <a:t>Water sensor</a:t>
            </a:r>
          </a:p>
          <a:p>
            <a:pPr lvl="1"/>
            <a:r>
              <a:rPr lang="en-US" altLang="zh-CN" sz="1600" dirty="0">
                <a:cs typeface="+mn-ea"/>
                <a:sym typeface="+mn-lt"/>
              </a:rPr>
              <a:t>Temperature sensor</a:t>
            </a:r>
          </a:p>
          <a:p>
            <a:pPr lvl="1"/>
            <a:r>
              <a:rPr lang="en-US" altLang="zh-CN" sz="1600" dirty="0">
                <a:cs typeface="+mn-ea"/>
                <a:sym typeface="+mn-lt"/>
              </a:rPr>
              <a:t>Air filter</a:t>
            </a:r>
          </a:p>
          <a:p>
            <a:pPr lvl="1"/>
            <a:r>
              <a:rPr lang="en-US" altLang="zh-CN" sz="1600" dirty="0">
                <a:cs typeface="+mn-ea"/>
                <a:sym typeface="+mn-lt"/>
              </a:rPr>
              <a:t>Electric heater</a:t>
            </a:r>
          </a:p>
          <a:p>
            <a:pPr lvl="1"/>
            <a:r>
              <a:rPr lang="en-US" altLang="zh-CN" sz="1600" dirty="0">
                <a:cs typeface="+mn-ea"/>
                <a:sym typeface="+mn-lt"/>
              </a:rPr>
              <a:t>Electrode humidifier</a:t>
            </a:r>
          </a:p>
        </p:txBody>
      </p:sp>
      <p:sp>
        <p:nvSpPr>
          <p:cNvPr id="21" name="矩形 20"/>
          <p:cNvSpPr/>
          <p:nvPr/>
        </p:nvSpPr>
        <p:spPr>
          <a:xfrm>
            <a:off x="9014292" y="5336690"/>
            <a:ext cx="1653017" cy="307777"/>
          </a:xfrm>
          <a:prstGeom prst="rect">
            <a:avLst/>
          </a:prstGeom>
        </p:spPr>
        <p:txBody>
          <a:bodyPr wrap="none">
            <a:spAutoFit/>
          </a:bodyPr>
          <a:lstStyle/>
          <a:p>
            <a:r>
              <a:rPr lang="en-US" altLang="zh-CN" sz="1400" dirty="0">
                <a:cs typeface="+mn-ea"/>
                <a:sym typeface="+mn-lt"/>
              </a:rPr>
              <a:t>Power supply unit</a:t>
            </a:r>
            <a:endParaRPr lang="zh-CN" altLang="en-US" sz="1400" dirty="0">
              <a:cs typeface="+mn-ea"/>
              <a:sym typeface="+mn-lt"/>
            </a:endParaRPr>
          </a:p>
        </p:txBody>
      </p:sp>
      <p:sp>
        <p:nvSpPr>
          <p:cNvPr id="22" name="矩形 21"/>
          <p:cNvSpPr/>
          <p:nvPr/>
        </p:nvSpPr>
        <p:spPr>
          <a:xfrm>
            <a:off x="5547455" y="5333650"/>
            <a:ext cx="2191626" cy="307777"/>
          </a:xfrm>
          <a:prstGeom prst="rect">
            <a:avLst/>
          </a:prstGeom>
        </p:spPr>
        <p:txBody>
          <a:bodyPr wrap="none">
            <a:spAutoFit/>
          </a:bodyPr>
          <a:lstStyle/>
          <a:p>
            <a:r>
              <a:rPr lang="en-US" altLang="zh-CN" sz="1400" dirty="0">
                <a:cs typeface="+mn-ea"/>
                <a:sym typeface="+mn-lt"/>
              </a:rPr>
              <a:t>Condensate water pump</a:t>
            </a:r>
            <a:endParaRPr lang="zh-CN" altLang="en-US" sz="1400" dirty="0">
              <a:cs typeface="+mn-ea"/>
              <a:sym typeface="+mn-lt"/>
            </a:endParaRPr>
          </a:p>
        </p:txBody>
      </p:sp>
      <p:sp>
        <p:nvSpPr>
          <p:cNvPr id="23" name="矩形 22"/>
          <p:cNvSpPr/>
          <p:nvPr/>
        </p:nvSpPr>
        <p:spPr>
          <a:xfrm>
            <a:off x="9875636" y="2494284"/>
            <a:ext cx="598241" cy="307777"/>
          </a:xfrm>
          <a:prstGeom prst="rect">
            <a:avLst/>
          </a:prstGeom>
        </p:spPr>
        <p:txBody>
          <a:bodyPr wrap="none">
            <a:spAutoFit/>
          </a:bodyPr>
          <a:lstStyle/>
          <a:p>
            <a:r>
              <a:rPr lang="en-US" altLang="zh-CN" sz="1400" dirty="0">
                <a:cs typeface="+mn-ea"/>
                <a:sym typeface="+mn-lt"/>
              </a:rPr>
              <a:t>Float</a:t>
            </a:r>
            <a:endParaRPr lang="zh-CN" altLang="en-US" sz="1400" dirty="0">
              <a:cs typeface="+mn-ea"/>
              <a:sym typeface="+mn-lt"/>
            </a:endParaRPr>
          </a:p>
        </p:txBody>
      </p:sp>
      <p:pic>
        <p:nvPicPr>
          <p:cNvPr id="24" name="Picture 2"/>
          <p:cNvPicPr>
            <a:picLocks noChangeAspect="1" noChangeArrowheads="1"/>
          </p:cNvPicPr>
          <p:nvPr/>
        </p:nvPicPr>
        <p:blipFill>
          <a:blip r:embed="rId3" cstate="print"/>
          <a:srcRect/>
          <a:stretch>
            <a:fillRect/>
          </a:stretch>
        </p:blipFill>
        <p:spPr bwMode="auto">
          <a:xfrm>
            <a:off x="9052617" y="3860184"/>
            <a:ext cx="1421260" cy="1307811"/>
          </a:xfrm>
          <a:prstGeom prst="rect">
            <a:avLst/>
          </a:prstGeom>
          <a:noFill/>
          <a:ln w="9525">
            <a:noFill/>
            <a:miter lim="800000"/>
            <a:headEnd/>
            <a:tailEnd/>
          </a:ln>
        </p:spPr>
      </p:pic>
      <p:pic>
        <p:nvPicPr>
          <p:cNvPr id="25" name="Picture 2"/>
          <p:cNvPicPr>
            <a:picLocks noChangeAspect="1" noChangeArrowheads="1"/>
          </p:cNvPicPr>
          <p:nvPr/>
        </p:nvPicPr>
        <p:blipFill>
          <a:blip r:embed="rId4" cstate="print"/>
          <a:srcRect t="7066"/>
          <a:stretch>
            <a:fillRect/>
          </a:stretch>
        </p:blipFill>
        <p:spPr bwMode="auto">
          <a:xfrm>
            <a:off x="5681869" y="4222073"/>
            <a:ext cx="1772112" cy="945922"/>
          </a:xfrm>
          <a:prstGeom prst="rect">
            <a:avLst/>
          </a:prstGeom>
          <a:noFill/>
          <a:ln w="9525">
            <a:noFill/>
            <a:miter lim="800000"/>
            <a:headEnd/>
            <a:tailEnd/>
          </a:ln>
        </p:spPr>
      </p:pic>
      <p:pic>
        <p:nvPicPr>
          <p:cNvPr id="26"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449470" y="1246210"/>
            <a:ext cx="1404089" cy="1021163"/>
          </a:xfrm>
          <a:prstGeom prst="rect">
            <a:avLst/>
          </a:prstGeom>
          <a:noFill/>
          <a:ln w="9525">
            <a:noFill/>
            <a:miter lim="800000"/>
            <a:headEnd/>
            <a:tailEnd/>
          </a:ln>
        </p:spPr>
      </p:pic>
    </p:spTree>
    <p:extLst>
      <p:ext uri="{BB962C8B-B14F-4D97-AF65-F5344CB8AC3E}">
        <p14:creationId xmlns:p14="http://schemas.microsoft.com/office/powerpoint/2010/main" val="919984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dirty="0">
                <a:solidFill>
                  <a:schemeClr val="bg1">
                    <a:lumMod val="50000"/>
                  </a:schemeClr>
                </a:solidFill>
                <a:latin typeface="+mn-lt"/>
                <a:ea typeface="+mn-ea"/>
                <a:cs typeface="+mn-ea"/>
                <a:sym typeface="+mn-lt"/>
              </a:rPr>
              <a:t>Chilled Water Precision Air Conditioner</a:t>
            </a:r>
          </a:p>
          <a:p>
            <a:r>
              <a:rPr lang="en-US" b="1" dirty="0">
                <a:latin typeface="+mn-lt"/>
                <a:ea typeface="+mn-ea"/>
                <a:cs typeface="+mn-ea"/>
                <a:sym typeface="+mn-lt"/>
              </a:rPr>
              <a:t>Indirect Evaporative Cooling Air Conditioner</a:t>
            </a:r>
          </a:p>
          <a:p>
            <a:pPr lvl="1">
              <a:buSzPct val="60000"/>
              <a:buFont typeface="Wingdings" panose="05000000000000000000" pitchFamily="2" charset="2"/>
              <a:buChar char="n"/>
            </a:pPr>
            <a:r>
              <a:rPr lang="en-US" altLang="zh-CN" dirty="0">
                <a:cs typeface="+mn-ea"/>
                <a:sym typeface="+mn-lt"/>
              </a:rPr>
              <a:t>Basic Principles</a:t>
            </a:r>
          </a:p>
          <a:p>
            <a:pPr lvl="1"/>
            <a:r>
              <a:rPr lang="en-US" altLang="zh-CN" dirty="0" smtClean="0">
                <a:solidFill>
                  <a:schemeClr val="bg1">
                    <a:lumMod val="50000"/>
                  </a:schemeClr>
                </a:solidFill>
                <a:cs typeface="+mn-ea"/>
                <a:sym typeface="+mn-lt"/>
              </a:rPr>
              <a:t>Components</a:t>
            </a:r>
            <a:endParaRPr lang="en-US" dirty="0">
              <a:solidFill>
                <a:schemeClr val="bg1">
                  <a:lumMod val="50000"/>
                </a:schemeClr>
              </a:solidFill>
              <a:latin typeface="+mn-lt"/>
              <a:ea typeface="+mn-ea"/>
              <a:cs typeface="+mn-ea"/>
              <a:sym typeface="+mn-lt"/>
            </a:endParaRPr>
          </a:p>
          <a:p>
            <a:r>
              <a:rPr lang="en-US" dirty="0">
                <a:solidFill>
                  <a:schemeClr val="bg1">
                    <a:lumMod val="50000"/>
                  </a:schemeClr>
                </a:solidFill>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36068595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Basic Principles (1)</a:t>
            </a:r>
          </a:p>
        </p:txBody>
      </p:sp>
      <p:sp>
        <p:nvSpPr>
          <p:cNvPr id="3" name="文本占位符 2"/>
          <p:cNvSpPr>
            <a:spLocks noGrp="1"/>
          </p:cNvSpPr>
          <p:nvPr>
            <p:ph type="body" sz="quarter" idx="10"/>
          </p:nvPr>
        </p:nvSpPr>
        <p:spPr/>
        <p:txBody>
          <a:bodyPr/>
          <a:lstStyle/>
          <a:p>
            <a:r>
              <a:rPr lang="en-US" sz="1800" dirty="0"/>
              <a:t>Evaporative cooling principle:</a:t>
            </a:r>
          </a:p>
          <a:p>
            <a:pPr lvl="1"/>
            <a:r>
              <a:rPr lang="en-US" sz="1600" dirty="0"/>
              <a:t>In nature, liquids, such as water, absorb heat from the air during evaporation, causing the air temperature to drop. Water evaporates at any temperature and absorbs heat from the air, causing the air temperature to drop. Evaporative cooling is </a:t>
            </a:r>
            <a:r>
              <a:rPr lang="en-US" sz="1600" b="1" dirty="0"/>
              <a:t>an isenthalpic process of humidifying and cooling air</a:t>
            </a:r>
            <a:r>
              <a:rPr lang="en-US" sz="1600" dirty="0"/>
              <a:t>.</a:t>
            </a:r>
          </a:p>
          <a:p>
            <a:r>
              <a:rPr lang="en-US" sz="1800" dirty="0"/>
              <a:t>Evaporative cooling phenomena: </a:t>
            </a:r>
          </a:p>
          <a:p>
            <a:endParaRPr lang="zh-CN" altLang="en-US" sz="1800" dirty="0" smtClean="0"/>
          </a:p>
          <a:p>
            <a:endParaRPr lang="zh-CN" altLang="en-US" sz="1800" dirty="0"/>
          </a:p>
        </p:txBody>
      </p:sp>
      <p:pic>
        <p:nvPicPr>
          <p:cNvPr id="64513" name="Picture 1"/>
          <p:cNvPicPr>
            <a:picLocks noChangeAspect="1" noChangeArrowheads="1"/>
          </p:cNvPicPr>
          <p:nvPr/>
        </p:nvPicPr>
        <p:blipFill rotWithShape="1">
          <a:blip r:embed="rId3" cstate="print"/>
          <a:srcRect r="32619"/>
          <a:stretch/>
        </p:blipFill>
        <p:spPr bwMode="auto">
          <a:xfrm>
            <a:off x="2474101" y="3395705"/>
            <a:ext cx="6732529" cy="2665412"/>
          </a:xfrm>
          <a:prstGeom prst="rect">
            <a:avLst/>
          </a:prstGeom>
          <a:noFill/>
          <a:ln w="9525">
            <a:noFill/>
            <a:miter lim="800000"/>
            <a:headEnd/>
            <a:tailEnd/>
          </a:ln>
        </p:spPr>
      </p:pic>
    </p:spTree>
    <p:extLst>
      <p:ext uri="{BB962C8B-B14F-4D97-AF65-F5344CB8AC3E}">
        <p14:creationId xmlns:p14="http://schemas.microsoft.com/office/powerpoint/2010/main" val="22307706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rPr>
              <a:t>Basic Principles (2)</a:t>
            </a:r>
          </a:p>
        </p:txBody>
      </p:sp>
      <p:sp>
        <p:nvSpPr>
          <p:cNvPr id="17" name="文本占位符 16"/>
          <p:cNvSpPr>
            <a:spLocks noGrp="1"/>
          </p:cNvSpPr>
          <p:nvPr>
            <p:ph type="body" sz="quarter" idx="10"/>
          </p:nvPr>
        </p:nvSpPr>
        <p:spPr/>
        <p:txBody>
          <a:bodyPr/>
          <a:lstStyle/>
          <a:p>
            <a:pPr algn="l"/>
            <a:r>
              <a:rPr lang="en-US" sz="1600" dirty="0">
                <a:latin typeface="+mn-lt"/>
              </a:rPr>
              <a:t>In the indirect evaporative cooling process, the cooled air and water obtained by (direct) evaporative cooling are transferred to the air to be processed through an indirect-contact air-to-air heat exchanger, so as to obtain air with temperature reduced but moisture content unchanged. This is an </a:t>
            </a:r>
            <a:r>
              <a:rPr lang="en-US" sz="1600" dirty="0" err="1">
                <a:latin typeface="+mn-lt"/>
              </a:rPr>
              <a:t>iso</a:t>
            </a:r>
            <a:r>
              <a:rPr lang="en-US" sz="1600" dirty="0">
                <a:latin typeface="+mn-lt"/>
              </a:rPr>
              <a:t>-humid process of cooling air.</a:t>
            </a:r>
          </a:p>
        </p:txBody>
      </p:sp>
      <p:grpSp>
        <p:nvGrpSpPr>
          <p:cNvPr id="15" name="组合 14"/>
          <p:cNvGrpSpPr/>
          <p:nvPr/>
        </p:nvGrpSpPr>
        <p:grpSpPr>
          <a:xfrm>
            <a:off x="624321" y="2402413"/>
            <a:ext cx="5103380" cy="3362729"/>
            <a:chOff x="1316508" y="2708920"/>
            <a:chExt cx="5294890" cy="3693879"/>
          </a:xfrm>
        </p:grpSpPr>
        <p:pic>
          <p:nvPicPr>
            <p:cNvPr id="4" name="图片 3"/>
            <p:cNvPicPr>
              <a:picLocks noChangeAspect="1"/>
            </p:cNvPicPr>
            <p:nvPr/>
          </p:nvPicPr>
          <p:blipFill>
            <a:blip r:embed="rId3"/>
            <a:stretch>
              <a:fillRect/>
            </a:stretch>
          </p:blipFill>
          <p:spPr>
            <a:xfrm>
              <a:off x="1356213" y="2708920"/>
              <a:ext cx="4548030" cy="3672830"/>
            </a:xfrm>
            <a:prstGeom prst="rect">
              <a:avLst/>
            </a:prstGeom>
            <a:ln>
              <a:noFill/>
            </a:ln>
          </p:spPr>
        </p:pic>
        <p:sp>
          <p:nvSpPr>
            <p:cNvPr id="5" name="文本框 4"/>
            <p:cNvSpPr txBox="1"/>
            <p:nvPr/>
          </p:nvSpPr>
          <p:spPr bwMode="auto">
            <a:xfrm>
              <a:off x="1453493" y="2904879"/>
              <a:ext cx="1671979" cy="57071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sz="1400" dirty="0">
                  <a:ea typeface="+mn-ea"/>
                </a:rPr>
                <a:t>(4) Outlet of secondary air</a:t>
              </a:r>
            </a:p>
          </p:txBody>
        </p:sp>
        <p:sp>
          <p:nvSpPr>
            <p:cNvPr id="6" name="文本框 5"/>
            <p:cNvSpPr txBox="1"/>
            <p:nvPr/>
          </p:nvSpPr>
          <p:spPr bwMode="auto">
            <a:xfrm>
              <a:off x="5470444" y="2904879"/>
              <a:ext cx="895804" cy="57071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dirty="0">
                  <a:ea typeface="+mn-ea"/>
                </a:rPr>
                <a:t>Water </a:t>
              </a:r>
              <a:endParaRPr lang="en-US" sz="1400" dirty="0" smtClean="0">
                <a:ea typeface="+mn-ea"/>
              </a:endParaRPr>
            </a:p>
            <a:p>
              <a:r>
                <a:rPr lang="en-US" sz="1400" dirty="0" smtClean="0">
                  <a:ea typeface="+mn-ea"/>
                </a:rPr>
                <a:t>spraying</a:t>
              </a:r>
              <a:endParaRPr lang="en-US" sz="1400" dirty="0">
                <a:ea typeface="+mn-ea"/>
              </a:endParaRPr>
            </a:p>
          </p:txBody>
        </p:sp>
        <p:sp>
          <p:nvSpPr>
            <p:cNvPr id="7" name="文本框 6"/>
            <p:cNvSpPr txBox="1"/>
            <p:nvPr/>
          </p:nvSpPr>
          <p:spPr bwMode="auto">
            <a:xfrm>
              <a:off x="1389790" y="3897167"/>
              <a:ext cx="1492879" cy="57071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marL="342900" indent="-342900">
                <a:buAutoNum type="arabicParenBoth"/>
              </a:pPr>
              <a:r>
                <a:rPr lang="en-US" sz="1400" dirty="0" smtClean="0"/>
                <a:t>Inlet </a:t>
              </a:r>
              <a:r>
                <a:rPr lang="en-US" sz="1400" dirty="0"/>
                <a:t>of </a:t>
              </a:r>
              <a:endParaRPr lang="en-US" sz="1400" dirty="0" smtClean="0"/>
            </a:p>
            <a:p>
              <a:pPr marL="342900" indent="12700"/>
              <a:r>
                <a:rPr lang="en-US" sz="1400" dirty="0" smtClean="0"/>
                <a:t>primary </a:t>
              </a:r>
              <a:r>
                <a:rPr lang="en-US" sz="1400" dirty="0"/>
                <a:t>air</a:t>
              </a:r>
            </a:p>
          </p:txBody>
        </p:sp>
        <p:sp>
          <p:nvSpPr>
            <p:cNvPr id="8" name="文本框 7"/>
            <p:cNvSpPr txBox="1"/>
            <p:nvPr/>
          </p:nvSpPr>
          <p:spPr bwMode="auto">
            <a:xfrm>
              <a:off x="5185045" y="3987940"/>
              <a:ext cx="1426353" cy="57071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dirty="0"/>
                <a:t>(2) Outlet of </a:t>
              </a:r>
              <a:endParaRPr lang="en-US" sz="1400" dirty="0" smtClean="0"/>
            </a:p>
            <a:p>
              <a:pPr indent="292100"/>
              <a:r>
                <a:rPr lang="en-US" sz="1400" dirty="0" smtClean="0"/>
                <a:t>primary </a:t>
              </a:r>
              <a:r>
                <a:rPr lang="en-US" sz="1400" dirty="0"/>
                <a:t>air</a:t>
              </a:r>
            </a:p>
          </p:txBody>
        </p:sp>
        <p:sp>
          <p:nvSpPr>
            <p:cNvPr id="9" name="文本框 8"/>
            <p:cNvSpPr txBox="1"/>
            <p:nvPr/>
          </p:nvSpPr>
          <p:spPr bwMode="auto">
            <a:xfrm>
              <a:off x="1316508" y="5832089"/>
              <a:ext cx="1617614" cy="57071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dirty="0"/>
                <a:t>(3) Inlet of </a:t>
              </a:r>
              <a:endParaRPr lang="en-US" sz="1400" dirty="0" smtClean="0"/>
            </a:p>
            <a:p>
              <a:pPr indent="292100"/>
              <a:r>
                <a:rPr lang="en-US" sz="1400" dirty="0" smtClean="0"/>
                <a:t>secondary </a:t>
              </a:r>
              <a:r>
                <a:rPr lang="en-US" sz="1400" dirty="0"/>
                <a:t>air</a:t>
              </a:r>
            </a:p>
          </p:txBody>
        </p:sp>
        <p:cxnSp>
          <p:nvCxnSpPr>
            <p:cNvPr id="10" name="直接连接符 9"/>
            <p:cNvCxnSpPr>
              <a:endCxn id="6" idx="1"/>
            </p:cNvCxnSpPr>
            <p:nvPr/>
          </p:nvCxnSpPr>
          <p:spPr bwMode="auto">
            <a:xfrm flipV="1">
              <a:off x="4907869" y="3190235"/>
              <a:ext cx="562575" cy="9719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文本框 10"/>
            <p:cNvSpPr txBox="1"/>
            <p:nvPr/>
          </p:nvSpPr>
          <p:spPr bwMode="auto">
            <a:xfrm>
              <a:off x="3347071" y="2845993"/>
              <a:ext cx="403510" cy="3340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b="1">
                  <a:ea typeface="+mn-ea"/>
                </a:rPr>
                <a:t>T4</a:t>
              </a:r>
            </a:p>
          </p:txBody>
        </p:sp>
        <p:sp>
          <p:nvSpPr>
            <p:cNvPr id="12" name="文本框 11"/>
            <p:cNvSpPr txBox="1"/>
            <p:nvPr/>
          </p:nvSpPr>
          <p:spPr bwMode="auto">
            <a:xfrm>
              <a:off x="2581275" y="5578039"/>
              <a:ext cx="403510" cy="3340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b="1">
                  <a:ea typeface="+mn-ea"/>
                </a:rPr>
                <a:t>T3</a:t>
              </a:r>
            </a:p>
          </p:txBody>
        </p:sp>
        <p:sp>
          <p:nvSpPr>
            <p:cNvPr id="13" name="文本框 12"/>
            <p:cNvSpPr txBox="1"/>
            <p:nvPr/>
          </p:nvSpPr>
          <p:spPr bwMode="auto">
            <a:xfrm>
              <a:off x="2341649" y="4883029"/>
              <a:ext cx="403510" cy="3340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b="1">
                  <a:ea typeface="+mn-ea"/>
                </a:rPr>
                <a:t>T1</a:t>
              </a:r>
            </a:p>
          </p:txBody>
        </p:sp>
        <p:sp>
          <p:nvSpPr>
            <p:cNvPr id="14" name="文本框 13"/>
            <p:cNvSpPr txBox="1"/>
            <p:nvPr/>
          </p:nvSpPr>
          <p:spPr bwMode="auto">
            <a:xfrm>
              <a:off x="5696467" y="4883029"/>
              <a:ext cx="403510" cy="334050"/>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b="1">
                  <a:ea typeface="+mn-ea"/>
                </a:rPr>
                <a:t>T2</a:t>
              </a:r>
            </a:p>
          </p:txBody>
        </p:sp>
      </p:grpSp>
      <p:sp>
        <p:nvSpPr>
          <p:cNvPr id="21" name="TextBox 41"/>
          <p:cNvSpPr txBox="1"/>
          <p:nvPr/>
        </p:nvSpPr>
        <p:spPr>
          <a:xfrm>
            <a:off x="5987935" y="4479061"/>
            <a:ext cx="5757977" cy="1200329"/>
          </a:xfrm>
          <a:prstGeom prst="rect">
            <a:avLst/>
          </a:prstGeom>
          <a:noFill/>
        </p:spPr>
        <p:txBody>
          <a:bodyPr wrap="square" rtlCol="0">
            <a:spAutoFit/>
          </a:bodyPr>
          <a:lstStyle/>
          <a:p>
            <a:r>
              <a:rPr lang="en-US" sz="1800" dirty="0" smtClean="0"/>
              <a:t>1—</a:t>
            </a:r>
            <a:r>
              <a:rPr lang="en-US" dirty="0" smtClean="0"/>
              <a:t>2</a:t>
            </a:r>
            <a:r>
              <a:rPr lang="en-US" dirty="0"/>
              <a:t>: </a:t>
            </a:r>
            <a:r>
              <a:rPr lang="en-US" dirty="0" err="1"/>
              <a:t>I</a:t>
            </a:r>
            <a:r>
              <a:rPr lang="en-US" dirty="0" err="1" smtClean="0"/>
              <a:t>so</a:t>
            </a:r>
            <a:r>
              <a:rPr lang="en-US" dirty="0" smtClean="0"/>
              <a:t>-humid </a:t>
            </a:r>
            <a:r>
              <a:rPr lang="en-US" dirty="0"/>
              <a:t>process of cooling, indirect cooling</a:t>
            </a:r>
          </a:p>
          <a:p>
            <a:endParaRPr lang="zh-CN" altLang="en-US" sz="1800" dirty="0"/>
          </a:p>
          <a:p>
            <a:r>
              <a:rPr lang="en-US" dirty="0" smtClean="0"/>
              <a:t>3—4</a:t>
            </a:r>
            <a:r>
              <a:rPr lang="en-US" dirty="0"/>
              <a:t>: </a:t>
            </a:r>
            <a:r>
              <a:rPr lang="en-US" dirty="0" smtClean="0"/>
              <a:t>Isenthalpic </a:t>
            </a:r>
            <a:r>
              <a:rPr lang="en-US" dirty="0"/>
              <a:t>process of humidifying, direct evaporative cooling</a:t>
            </a:r>
          </a:p>
        </p:txBody>
      </p:sp>
      <p:sp>
        <p:nvSpPr>
          <p:cNvPr id="22" name="文本框 21"/>
          <p:cNvSpPr txBox="1"/>
          <p:nvPr/>
        </p:nvSpPr>
        <p:spPr>
          <a:xfrm>
            <a:off x="624321" y="5864267"/>
            <a:ext cx="5253174" cy="307777"/>
          </a:xfrm>
          <a:prstGeom prst="rect">
            <a:avLst/>
          </a:prstGeom>
          <a:noFill/>
        </p:spPr>
        <p:txBody>
          <a:bodyPr wrap="square" rtlCol="0">
            <a:spAutoFit/>
          </a:bodyPr>
          <a:lstStyle/>
          <a:p>
            <a:r>
              <a:rPr lang="en-US" sz="1400" dirty="0"/>
              <a:t>Conceptual diagram of an indirect evaporative cooling system</a:t>
            </a:r>
          </a:p>
        </p:txBody>
      </p:sp>
    </p:spTree>
    <p:extLst>
      <p:ext uri="{BB962C8B-B14F-4D97-AF65-F5344CB8AC3E}">
        <p14:creationId xmlns:p14="http://schemas.microsoft.com/office/powerpoint/2010/main" val="29571108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Basic Principles (3)</a:t>
            </a:r>
          </a:p>
        </p:txBody>
      </p:sp>
      <p:sp>
        <p:nvSpPr>
          <p:cNvPr id="7" name="文本占位符 6"/>
          <p:cNvSpPr>
            <a:spLocks noGrp="1"/>
          </p:cNvSpPr>
          <p:nvPr>
            <p:ph type="body" sz="quarter" idx="10"/>
          </p:nvPr>
        </p:nvSpPr>
        <p:spPr/>
        <p:txBody>
          <a:bodyPr/>
          <a:lstStyle/>
          <a:p>
            <a:pPr algn="l"/>
            <a:r>
              <a:rPr lang="en-US" sz="1800" dirty="0"/>
              <a:t>Based on the outdoor fresh air temperature and humidity and IT load, an air conditioner works in three modes to implement on-demand cooling.</a:t>
            </a:r>
          </a:p>
        </p:txBody>
      </p:sp>
      <p:pic>
        <p:nvPicPr>
          <p:cNvPr id="41" name="图片 40" descr="屏幕剪辑"/>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033" y="3928533"/>
            <a:ext cx="3692987" cy="1862870"/>
          </a:xfrm>
          <a:prstGeom prst="rect">
            <a:avLst/>
          </a:prstGeom>
        </p:spPr>
      </p:pic>
      <p:pic>
        <p:nvPicPr>
          <p:cNvPr id="42" name="图片 41" descr="屏幕剪辑"/>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1624" y="3990330"/>
            <a:ext cx="3259904" cy="1672122"/>
          </a:xfrm>
          <a:prstGeom prst="rect">
            <a:avLst/>
          </a:prstGeom>
        </p:spPr>
      </p:pic>
      <p:sp>
        <p:nvSpPr>
          <p:cNvPr id="43" name="文本框 42"/>
          <p:cNvSpPr txBox="1"/>
          <p:nvPr/>
        </p:nvSpPr>
        <p:spPr>
          <a:xfrm>
            <a:off x="1890367" y="5851398"/>
            <a:ext cx="1708207" cy="338554"/>
          </a:xfrm>
          <a:prstGeom prst="rect">
            <a:avLst/>
          </a:prstGeom>
          <a:noFill/>
        </p:spPr>
        <p:txBody>
          <a:bodyPr wrap="square" rtlCol="0">
            <a:spAutoFit/>
          </a:bodyPr>
          <a:lstStyle/>
          <a:p>
            <a:r>
              <a:rPr lang="en-US" sz="1600" dirty="0"/>
              <a:t>Dry mode</a:t>
            </a:r>
          </a:p>
        </p:txBody>
      </p:sp>
      <p:sp>
        <p:nvSpPr>
          <p:cNvPr id="44" name="文本框 43"/>
          <p:cNvSpPr txBox="1"/>
          <p:nvPr/>
        </p:nvSpPr>
        <p:spPr>
          <a:xfrm>
            <a:off x="5958622" y="5890831"/>
            <a:ext cx="1161128" cy="338554"/>
          </a:xfrm>
          <a:prstGeom prst="rect">
            <a:avLst/>
          </a:prstGeom>
          <a:noFill/>
        </p:spPr>
        <p:txBody>
          <a:bodyPr wrap="square" rtlCol="0">
            <a:spAutoFit/>
          </a:bodyPr>
          <a:lstStyle/>
          <a:p>
            <a:r>
              <a:rPr lang="en-US" sz="1600" dirty="0"/>
              <a:t>Wet mode</a:t>
            </a:r>
          </a:p>
        </p:txBody>
      </p:sp>
      <p:pic>
        <p:nvPicPr>
          <p:cNvPr id="47" name="图片 46" descr="屏幕剪辑"/>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4871" y="3990330"/>
            <a:ext cx="2952493" cy="1499626"/>
          </a:xfrm>
          <a:prstGeom prst="rect">
            <a:avLst/>
          </a:prstGeom>
        </p:spPr>
      </p:pic>
      <p:sp>
        <p:nvSpPr>
          <p:cNvPr id="48" name="文本框 47"/>
          <p:cNvSpPr txBox="1"/>
          <p:nvPr/>
        </p:nvSpPr>
        <p:spPr>
          <a:xfrm>
            <a:off x="8964310" y="5851398"/>
            <a:ext cx="2391720" cy="338554"/>
          </a:xfrm>
          <a:prstGeom prst="rect">
            <a:avLst/>
          </a:prstGeom>
          <a:noFill/>
        </p:spPr>
        <p:txBody>
          <a:bodyPr wrap="square" rtlCol="0">
            <a:spAutoFit/>
          </a:bodyPr>
          <a:lstStyle/>
          <a:p>
            <a:r>
              <a:rPr lang="en-US" sz="1600" dirty="0"/>
              <a:t>Hybrid cooling mode</a:t>
            </a:r>
          </a:p>
        </p:txBody>
      </p:sp>
      <p:graphicFrame>
        <p:nvGraphicFramePr>
          <p:cNvPr id="3" name="表格 2"/>
          <p:cNvGraphicFramePr>
            <a:graphicFrameLocks noGrp="1"/>
          </p:cNvGraphicFramePr>
          <p:nvPr>
            <p:extLst>
              <p:ext uri="{D42A27DB-BD31-4B8C-83A1-F6EECF244321}">
                <p14:modId xmlns:p14="http://schemas.microsoft.com/office/powerpoint/2010/main" val="3601673126"/>
              </p:ext>
            </p:extLst>
          </p:nvPr>
        </p:nvGraphicFramePr>
        <p:xfrm>
          <a:off x="680798" y="2159001"/>
          <a:ext cx="10741140" cy="1663699"/>
        </p:xfrm>
        <a:graphic>
          <a:graphicData uri="http://schemas.openxmlformats.org/drawingml/2006/table">
            <a:tbl>
              <a:tblPr firstRow="1" bandRow="1">
                <a:tableStyleId>{72833802-FEF1-4C79-8D5D-14CF1EAF98D9}</a:tableStyleId>
              </a:tblPr>
              <a:tblGrid>
                <a:gridCol w="2148228"/>
                <a:gridCol w="3597174"/>
                <a:gridCol w="1333500"/>
                <a:gridCol w="1993900"/>
                <a:gridCol w="1668338"/>
              </a:tblGrid>
              <a:tr h="356507">
                <a:tc>
                  <a:txBody>
                    <a:bodyPr/>
                    <a:lstStyle/>
                    <a:p>
                      <a:pPr algn="ctr"/>
                      <a:r>
                        <a:rPr lang="en-US" sz="1200" dirty="0">
                          <a:solidFill>
                            <a:sysClr val="windowText" lastClr="000000"/>
                          </a:solidFill>
                        </a:rPr>
                        <a:t>Working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dirty="0">
                          <a:solidFill>
                            <a:sysClr val="windowText" lastClr="000000"/>
                          </a:solidFill>
                        </a:rPr>
                        <a:t>Outdoor Ambient Temperature (100%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dirty="0">
                          <a:solidFill>
                            <a:sysClr val="windowText" lastClr="000000"/>
                          </a:solidFill>
                        </a:rPr>
                        <a:t>Fan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ysClr val="windowText" lastClr="000000"/>
                          </a:solidFill>
                        </a:rPr>
                        <a:t>Water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ysClr val="windowText" lastClr="000000"/>
                          </a:solidFill>
                        </a:rPr>
                        <a:t>Compressor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6507">
                <a:tc>
                  <a:txBody>
                    <a:bodyPr/>
                    <a:lstStyle/>
                    <a:p>
                      <a:pPr algn="ctr"/>
                      <a:r>
                        <a:rPr lang="en-US" sz="1200" dirty="0"/>
                        <a:t>Dry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Dry bulb temperature ≤ 16°C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OFF</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178">
                <a:tc>
                  <a:txBody>
                    <a:bodyPr/>
                    <a:lstStyle/>
                    <a:p>
                      <a:pPr algn="ctr"/>
                      <a:r>
                        <a:rPr lang="en-US" sz="1200" dirty="0"/>
                        <a:t>Wet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Dry bulb temperature &gt; 16°C; wet bulb temperature ≤ 19°C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OFF</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6507">
                <a:tc>
                  <a:txBody>
                    <a:bodyPr/>
                    <a:lstStyle/>
                    <a:p>
                      <a:pPr algn="ctr"/>
                      <a:r>
                        <a:rPr lang="en-US" sz="1200"/>
                        <a:t>Hybrid cooling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200"/>
                        <a:t>Wet bulb temperature &gt; 19°C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t>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 name="矩形 3"/>
          <p:cNvSpPr/>
          <p:nvPr/>
        </p:nvSpPr>
        <p:spPr>
          <a:xfrm>
            <a:off x="680798" y="3990330"/>
            <a:ext cx="490777"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01157" y="3870512"/>
            <a:ext cx="490777"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48968" y="5074241"/>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Outdoor fresh air</a:t>
            </a:r>
          </a:p>
        </p:txBody>
      </p:sp>
      <p:sp>
        <p:nvSpPr>
          <p:cNvPr id="14" name="矩形 13"/>
          <p:cNvSpPr/>
          <p:nvPr/>
        </p:nvSpPr>
        <p:spPr>
          <a:xfrm>
            <a:off x="1675661" y="5656569"/>
            <a:ext cx="490777"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5462" y="4300431"/>
            <a:ext cx="649908"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Outdoor air exhaust</a:t>
            </a:r>
          </a:p>
        </p:txBody>
      </p:sp>
      <p:sp>
        <p:nvSpPr>
          <p:cNvPr id="19" name="矩形 18"/>
          <p:cNvSpPr/>
          <p:nvPr/>
        </p:nvSpPr>
        <p:spPr>
          <a:xfrm>
            <a:off x="3901157" y="3906766"/>
            <a:ext cx="80106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Indoor air return</a:t>
            </a:r>
          </a:p>
        </p:txBody>
      </p:sp>
      <p:sp>
        <p:nvSpPr>
          <p:cNvPr id="21" name="矩形 20"/>
          <p:cNvSpPr/>
          <p:nvPr/>
        </p:nvSpPr>
        <p:spPr>
          <a:xfrm>
            <a:off x="1594800" y="5609788"/>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Indoor air supply</a:t>
            </a:r>
          </a:p>
        </p:txBody>
      </p:sp>
      <p:sp>
        <p:nvSpPr>
          <p:cNvPr id="22" name="矩形 21"/>
          <p:cNvSpPr/>
          <p:nvPr/>
        </p:nvSpPr>
        <p:spPr>
          <a:xfrm>
            <a:off x="7650720" y="5042576"/>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Outdoor fresh air</a:t>
            </a:r>
          </a:p>
        </p:txBody>
      </p:sp>
      <p:sp>
        <p:nvSpPr>
          <p:cNvPr id="23" name="矩形 22"/>
          <p:cNvSpPr/>
          <p:nvPr/>
        </p:nvSpPr>
        <p:spPr>
          <a:xfrm>
            <a:off x="4616236" y="4074110"/>
            <a:ext cx="649908"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Outdoor air exhaust</a:t>
            </a:r>
          </a:p>
        </p:txBody>
      </p:sp>
      <p:sp>
        <p:nvSpPr>
          <p:cNvPr id="24" name="矩形 23"/>
          <p:cNvSpPr/>
          <p:nvPr/>
        </p:nvSpPr>
        <p:spPr>
          <a:xfrm>
            <a:off x="7594144" y="3906766"/>
            <a:ext cx="80106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Indoor air return</a:t>
            </a:r>
          </a:p>
        </p:txBody>
      </p:sp>
      <p:sp>
        <p:nvSpPr>
          <p:cNvPr id="25" name="矩形 24"/>
          <p:cNvSpPr/>
          <p:nvPr/>
        </p:nvSpPr>
        <p:spPr>
          <a:xfrm>
            <a:off x="5710787" y="5470126"/>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Indoor air supply</a:t>
            </a:r>
          </a:p>
        </p:txBody>
      </p:sp>
      <p:sp>
        <p:nvSpPr>
          <p:cNvPr id="26" name="矩形 25"/>
          <p:cNvSpPr/>
          <p:nvPr/>
        </p:nvSpPr>
        <p:spPr>
          <a:xfrm>
            <a:off x="10961853" y="4922758"/>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Outdoor fresh air</a:t>
            </a:r>
          </a:p>
        </p:txBody>
      </p:sp>
      <p:sp>
        <p:nvSpPr>
          <p:cNvPr id="27" name="矩形 26"/>
          <p:cNvSpPr/>
          <p:nvPr/>
        </p:nvSpPr>
        <p:spPr>
          <a:xfrm>
            <a:off x="8177325" y="4084025"/>
            <a:ext cx="649908"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Outdoor air exhaust</a:t>
            </a:r>
          </a:p>
        </p:txBody>
      </p:sp>
      <p:sp>
        <p:nvSpPr>
          <p:cNvPr id="28" name="矩形 27"/>
          <p:cNvSpPr/>
          <p:nvPr/>
        </p:nvSpPr>
        <p:spPr>
          <a:xfrm>
            <a:off x="10984887" y="3922284"/>
            <a:ext cx="80106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F4707C"/>
                </a:solidFill>
              </a:rPr>
              <a:t>Indoor air return</a:t>
            </a:r>
          </a:p>
        </p:txBody>
      </p:sp>
      <p:sp>
        <p:nvSpPr>
          <p:cNvPr id="29" name="矩形 28"/>
          <p:cNvSpPr/>
          <p:nvPr/>
        </p:nvSpPr>
        <p:spPr>
          <a:xfrm>
            <a:off x="9182763" y="5360223"/>
            <a:ext cx="788354" cy="239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rgbClr val="3A378C"/>
                </a:solidFill>
              </a:rPr>
              <a:t>Indoor air supply</a:t>
            </a:r>
          </a:p>
        </p:txBody>
      </p:sp>
    </p:spTree>
    <p:extLst>
      <p:ext uri="{BB962C8B-B14F-4D97-AF65-F5344CB8AC3E}">
        <p14:creationId xmlns:p14="http://schemas.microsoft.com/office/powerpoint/2010/main" val="9417211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dirty="0">
                <a:solidFill>
                  <a:schemeClr val="bg1">
                    <a:lumMod val="50000"/>
                  </a:schemeClr>
                </a:solidFill>
                <a:latin typeface="+mn-lt"/>
                <a:ea typeface="+mn-ea"/>
                <a:cs typeface="+mn-ea"/>
                <a:sym typeface="+mn-lt"/>
              </a:rPr>
              <a:t>Chilled Water Precision Air Conditioner</a:t>
            </a:r>
          </a:p>
          <a:p>
            <a:r>
              <a:rPr lang="en-US" b="1" dirty="0">
                <a:latin typeface="+mn-lt"/>
                <a:ea typeface="+mn-ea"/>
                <a:cs typeface="+mn-ea"/>
                <a:sym typeface="+mn-lt"/>
              </a:rPr>
              <a:t>Indirect Evaporative Cooling Air Conditioner</a:t>
            </a:r>
          </a:p>
          <a:p>
            <a:pPr lvl="1"/>
            <a:r>
              <a:rPr lang="en-US" altLang="zh-CN" dirty="0">
                <a:solidFill>
                  <a:schemeClr val="bg1">
                    <a:lumMod val="50000"/>
                  </a:schemeClr>
                </a:solidFill>
                <a:cs typeface="+mn-ea"/>
                <a:sym typeface="+mn-lt"/>
              </a:rPr>
              <a:t>Basic Principles</a:t>
            </a:r>
          </a:p>
          <a:p>
            <a:pPr lvl="1">
              <a:buSzPct val="60000"/>
              <a:buFont typeface="Wingdings" panose="05000000000000000000" pitchFamily="2" charset="2"/>
              <a:buChar char="n"/>
            </a:pPr>
            <a:r>
              <a:rPr lang="en-US" altLang="zh-CN" dirty="0">
                <a:cs typeface="+mn-ea"/>
                <a:sym typeface="+mn-lt"/>
              </a:rPr>
              <a:t>Components</a:t>
            </a:r>
          </a:p>
          <a:p>
            <a:r>
              <a:rPr lang="en-US" dirty="0" smtClean="0">
                <a:solidFill>
                  <a:schemeClr val="bg1">
                    <a:lumMod val="50000"/>
                  </a:schemeClr>
                </a:solidFill>
                <a:latin typeface="+mn-lt"/>
                <a:ea typeface="+mn-ea"/>
                <a:cs typeface="+mn-ea"/>
                <a:sym typeface="+mn-lt"/>
              </a:rPr>
              <a:t>Other </a:t>
            </a:r>
            <a:r>
              <a:rPr lang="en-US" dirty="0">
                <a:solidFill>
                  <a:schemeClr val="bg1">
                    <a:lumMod val="50000"/>
                  </a:schemeClr>
                </a:solidFill>
                <a:latin typeface="+mn-lt"/>
                <a:ea typeface="+mn-ea"/>
                <a:cs typeface="+mn-ea"/>
                <a:sym typeface="+mn-lt"/>
              </a:rPr>
              <a:t>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7973955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Components of a Huawei Indirect Evaporative Cooling Air Conditioner</a:t>
            </a:r>
          </a:p>
        </p:txBody>
      </p:sp>
      <p:graphicFrame>
        <p:nvGraphicFramePr>
          <p:cNvPr id="18" name="表格 17"/>
          <p:cNvGraphicFramePr>
            <a:graphicFrameLocks noGrp="1"/>
          </p:cNvGraphicFramePr>
          <p:nvPr>
            <p:extLst>
              <p:ext uri="{D42A27DB-BD31-4B8C-83A1-F6EECF244321}">
                <p14:modId xmlns:p14="http://schemas.microsoft.com/office/powerpoint/2010/main" val="494850934"/>
              </p:ext>
            </p:extLst>
          </p:nvPr>
        </p:nvGraphicFramePr>
        <p:xfrm>
          <a:off x="6553691" y="1543013"/>
          <a:ext cx="2297152" cy="4658360"/>
        </p:xfrm>
        <a:graphic>
          <a:graphicData uri="http://schemas.openxmlformats.org/drawingml/2006/table">
            <a:tbl>
              <a:tblPr firstRow="1" bandRow="1">
                <a:tableStyleId>{72833802-FEF1-4C79-8D5D-14CF1EAF98D9}</a:tableStyleId>
              </a:tblPr>
              <a:tblGrid>
                <a:gridCol w="624469"/>
                <a:gridCol w="1672683"/>
              </a:tblGrid>
              <a:tr h="370840">
                <a:tc>
                  <a:txBody>
                    <a:bodyPr/>
                    <a:lstStyle/>
                    <a:p>
                      <a:pPr algn="ctr"/>
                      <a:r>
                        <a:rPr lang="en-US" sz="1400" dirty="0">
                          <a:solidFill>
                            <a:schemeClr val="tx1"/>
                          </a:solidFill>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rPr>
                        <a:t>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a:r>
                        <a:rPr lang="en-US" sz="1400" dirty="0"/>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Compressor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Shock-absorbing corrugated pipe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a:t>High pressure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High pressure switch</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Discharge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a:t>One-way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a:t>Exhaust pipe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dirty="0"/>
                        <a:t>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Exhaust fan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Heat exchanger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8483127"/>
              </p:ext>
            </p:extLst>
          </p:nvPr>
        </p:nvGraphicFramePr>
        <p:xfrm>
          <a:off x="8968108" y="1545778"/>
          <a:ext cx="2707217" cy="4297680"/>
        </p:xfrm>
        <a:graphic>
          <a:graphicData uri="http://schemas.openxmlformats.org/drawingml/2006/table">
            <a:tbl>
              <a:tblPr firstRow="1" bandRow="1">
                <a:tableStyleId>{72833802-FEF1-4C79-8D5D-14CF1EAF98D9}</a:tableStyleId>
              </a:tblPr>
              <a:tblGrid>
                <a:gridCol w="775369"/>
                <a:gridCol w="1931848"/>
              </a:tblGrid>
              <a:tr h="370840">
                <a:tc>
                  <a:txBody>
                    <a:bodyPr/>
                    <a:lstStyle/>
                    <a:p>
                      <a:pPr algn="ctr"/>
                      <a:r>
                        <a:rPr lang="en-US" sz="1400" dirty="0">
                          <a:solidFill>
                            <a:schemeClr val="tx1"/>
                          </a:solidFill>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rPr>
                        <a:t>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a:r>
                        <a:rPr lang="en-US" sz="1400" dirty="0"/>
                        <a:t>10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Liquid pipe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Liquid pipe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Strainer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EEV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Low pressure needle valve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Indoor fan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Gas-liquid separator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Low pressure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sz="1400"/>
                        <a:t>18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t>Suction temperature sensor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3" name="图片 2" descr="屏幕剪辑"/>
          <p:cNvPicPr>
            <a:picLocks noChangeAspect="1"/>
          </p:cNvPicPr>
          <p:nvPr/>
        </p:nvPicPr>
        <p:blipFill rotWithShape="1">
          <a:blip r:embed="rId3">
            <a:extLst>
              <a:ext uri="{28A0092B-C50C-407E-A947-70E740481C1C}">
                <a14:useLocalDpi xmlns:a14="http://schemas.microsoft.com/office/drawing/2010/main" val="0"/>
              </a:ext>
            </a:extLst>
          </a:blip>
          <a:srcRect t="3249"/>
          <a:stretch/>
        </p:blipFill>
        <p:spPr>
          <a:xfrm>
            <a:off x="491238" y="2554032"/>
            <a:ext cx="5709684" cy="2636322"/>
          </a:xfrm>
          <a:prstGeom prst="rect">
            <a:avLst/>
          </a:prstGeom>
        </p:spPr>
      </p:pic>
    </p:spTree>
    <p:extLst>
      <p:ext uri="{BB962C8B-B14F-4D97-AF65-F5344CB8AC3E}">
        <p14:creationId xmlns:p14="http://schemas.microsoft.com/office/powerpoint/2010/main" val="1137076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Components</a:t>
            </a:r>
          </a:p>
        </p:txBody>
      </p:sp>
      <p:sp>
        <p:nvSpPr>
          <p:cNvPr id="4" name="文本占位符 3"/>
          <p:cNvSpPr>
            <a:spLocks noGrp="1"/>
          </p:cNvSpPr>
          <p:nvPr>
            <p:ph type="body" sz="quarter" idx="10"/>
          </p:nvPr>
        </p:nvSpPr>
        <p:spPr/>
        <p:txBody>
          <a:bodyPr/>
          <a:lstStyle/>
          <a:p>
            <a:r>
              <a:rPr lang="en-US" sz="1400" dirty="0"/>
              <a:t>Heat exchanger core: cross-flow heat exchanger, improving heat exchange efficiency</a:t>
            </a:r>
          </a:p>
          <a:p>
            <a:r>
              <a:rPr lang="en-US" sz="1400" dirty="0"/>
              <a:t>Fan: accelerates air flow and improves the heat exchange capability.</a:t>
            </a:r>
          </a:p>
          <a:p>
            <a:r>
              <a:rPr lang="en-US" sz="1400" dirty="0"/>
              <a:t>Nozzle: ensures the spray pressure and improves the spray effect.</a:t>
            </a:r>
          </a:p>
          <a:p>
            <a:r>
              <a:rPr lang="en-US" sz="1400" dirty="0"/>
              <a:t>Water tank: stores water and provides spray water for a certain period of time.</a:t>
            </a:r>
          </a:p>
          <a:p>
            <a:r>
              <a:rPr lang="en-US" sz="1400" dirty="0"/>
              <a:t>Shock-absorbing pipe: reduces pipe vibration to prevent pipe cracks during transportation and operation, improving the unit reliability.</a:t>
            </a:r>
          </a:p>
          <a:p>
            <a:r>
              <a:rPr lang="en-US" sz="1400" dirty="0"/>
              <a:t>Differential pressure switch: detects the differential pressure between the front and rear of the internal circulation air filter to determine whether the air filter is dirty or blocked.</a:t>
            </a:r>
          </a:p>
        </p:txBody>
      </p:sp>
      <p:pic>
        <p:nvPicPr>
          <p:cNvPr id="5" name="Bildobjekt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928" y="4181621"/>
            <a:ext cx="1331730" cy="1895308"/>
          </a:xfrm>
          <a:prstGeom prst="rect">
            <a:avLst/>
          </a:prstGeom>
        </p:spPr>
      </p:pic>
      <p:pic>
        <p:nvPicPr>
          <p:cNvPr id="6" name="Picture 2" descr="F:\LCU硬件系统介绍\硬件系统介绍用图片\风扇.PN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483332" y="4455081"/>
            <a:ext cx="1319132" cy="1292460"/>
          </a:xfrm>
          <a:prstGeom prst="rect">
            <a:avLst/>
          </a:prstGeom>
          <a:noFill/>
          <a:ln w="9525">
            <a:noFill/>
            <a:miter lim="800000"/>
            <a:headEnd/>
            <a:tailEnd/>
          </a:ln>
        </p:spPr>
      </p:pic>
      <p:pic>
        <p:nvPicPr>
          <p:cNvPr id="7" name="图片 6"/>
          <p:cNvPicPr>
            <a:picLocks noChangeAspect="1"/>
          </p:cNvPicPr>
          <p:nvPr/>
        </p:nvPicPr>
        <p:blipFill>
          <a:blip r:embed="rId5"/>
          <a:stretch>
            <a:fillRect/>
          </a:stretch>
        </p:blipFill>
        <p:spPr>
          <a:xfrm>
            <a:off x="4152209" y="4670389"/>
            <a:ext cx="910985" cy="761004"/>
          </a:xfrm>
          <a:prstGeom prst="rect">
            <a:avLst/>
          </a:prstGeom>
        </p:spPr>
      </p:pic>
      <p:pic>
        <p:nvPicPr>
          <p:cNvPr id="8" name="图片 7"/>
          <p:cNvPicPr>
            <a:picLocks noChangeAspect="1"/>
          </p:cNvPicPr>
          <p:nvPr/>
        </p:nvPicPr>
        <p:blipFill rotWithShape="1">
          <a:blip r:embed="rId6"/>
          <a:srcRect l="-904" b="1586"/>
          <a:stretch/>
        </p:blipFill>
        <p:spPr>
          <a:xfrm>
            <a:off x="5748812" y="4296605"/>
            <a:ext cx="2132446" cy="1609412"/>
          </a:xfrm>
          <a:prstGeom prst="rect">
            <a:avLst/>
          </a:prstGeom>
        </p:spPr>
      </p:pic>
      <p:pic>
        <p:nvPicPr>
          <p:cNvPr id="9" name="Picture 3"/>
          <p:cNvPicPr>
            <a:picLocks noChangeAspect="1" noChangeArrowheads="1"/>
          </p:cNvPicPr>
          <p:nvPr/>
        </p:nvPicPr>
        <p:blipFill>
          <a:blip r:embed="rId7" cstate="print"/>
          <a:srcRect/>
          <a:stretch>
            <a:fillRect/>
          </a:stretch>
        </p:blipFill>
        <p:spPr bwMode="auto">
          <a:xfrm>
            <a:off x="10445678" y="4370041"/>
            <a:ext cx="1092200" cy="1187492"/>
          </a:xfrm>
          <a:prstGeom prst="rect">
            <a:avLst/>
          </a:prstGeom>
          <a:noFill/>
          <a:ln w="9525">
            <a:noFill/>
            <a:miter lim="800000"/>
            <a:headEnd/>
            <a:tailEnd/>
          </a:ln>
        </p:spPr>
      </p:pic>
      <p:pic>
        <p:nvPicPr>
          <p:cNvPr id="10" name="图片 9"/>
          <p:cNvPicPr>
            <a:picLocks noChangeAspect="1"/>
          </p:cNvPicPr>
          <p:nvPr/>
        </p:nvPicPr>
        <p:blipFill>
          <a:blip r:embed="rId8"/>
          <a:stretch>
            <a:fillRect/>
          </a:stretch>
        </p:blipFill>
        <p:spPr>
          <a:xfrm>
            <a:off x="8824548" y="3860766"/>
            <a:ext cx="1078516" cy="2063248"/>
          </a:xfrm>
          <a:prstGeom prst="rect">
            <a:avLst/>
          </a:prstGeom>
        </p:spPr>
      </p:pic>
      <p:sp>
        <p:nvSpPr>
          <p:cNvPr id="3" name="文本框 2"/>
          <p:cNvSpPr txBox="1"/>
          <p:nvPr/>
        </p:nvSpPr>
        <p:spPr>
          <a:xfrm>
            <a:off x="384857" y="5924014"/>
            <a:ext cx="1767279" cy="276999"/>
          </a:xfrm>
          <a:prstGeom prst="rect">
            <a:avLst/>
          </a:prstGeom>
          <a:noFill/>
        </p:spPr>
        <p:txBody>
          <a:bodyPr wrap="square" rtlCol="0">
            <a:spAutoFit/>
          </a:bodyPr>
          <a:lstStyle/>
          <a:p>
            <a:pPr algn="ctr"/>
            <a:r>
              <a:rPr lang="en-US" sz="1200" dirty="0"/>
              <a:t>Heat exchanger core</a:t>
            </a:r>
          </a:p>
        </p:txBody>
      </p:sp>
      <p:sp>
        <p:nvSpPr>
          <p:cNvPr id="11" name="文本框 10"/>
          <p:cNvSpPr txBox="1"/>
          <p:nvPr/>
        </p:nvSpPr>
        <p:spPr>
          <a:xfrm>
            <a:off x="2732086" y="5924014"/>
            <a:ext cx="793352" cy="276999"/>
          </a:xfrm>
          <a:prstGeom prst="rect">
            <a:avLst/>
          </a:prstGeom>
          <a:noFill/>
        </p:spPr>
        <p:txBody>
          <a:bodyPr wrap="square" rtlCol="0">
            <a:spAutoFit/>
          </a:bodyPr>
          <a:lstStyle/>
          <a:p>
            <a:pPr algn="ctr"/>
            <a:r>
              <a:rPr lang="en-US" sz="1200" dirty="0"/>
              <a:t>Fan</a:t>
            </a:r>
          </a:p>
        </p:txBody>
      </p:sp>
      <p:sp>
        <p:nvSpPr>
          <p:cNvPr id="12" name="文本框 11"/>
          <p:cNvSpPr txBox="1"/>
          <p:nvPr/>
        </p:nvSpPr>
        <p:spPr>
          <a:xfrm>
            <a:off x="4079143" y="5924014"/>
            <a:ext cx="1057116" cy="276999"/>
          </a:xfrm>
          <a:prstGeom prst="rect">
            <a:avLst/>
          </a:prstGeom>
          <a:noFill/>
        </p:spPr>
        <p:txBody>
          <a:bodyPr wrap="square" rtlCol="0">
            <a:spAutoFit/>
          </a:bodyPr>
          <a:lstStyle/>
          <a:p>
            <a:pPr algn="ctr"/>
            <a:r>
              <a:rPr lang="en-US" sz="1200" dirty="0"/>
              <a:t>Nozzle</a:t>
            </a:r>
          </a:p>
        </p:txBody>
      </p:sp>
      <p:sp>
        <p:nvSpPr>
          <p:cNvPr id="13" name="文本框 12"/>
          <p:cNvSpPr txBox="1"/>
          <p:nvPr/>
        </p:nvSpPr>
        <p:spPr>
          <a:xfrm>
            <a:off x="6285759" y="5924014"/>
            <a:ext cx="1057116" cy="276999"/>
          </a:xfrm>
          <a:prstGeom prst="rect">
            <a:avLst/>
          </a:prstGeom>
          <a:noFill/>
        </p:spPr>
        <p:txBody>
          <a:bodyPr wrap="square" rtlCol="0">
            <a:spAutoFit/>
          </a:bodyPr>
          <a:lstStyle/>
          <a:p>
            <a:pPr algn="ctr"/>
            <a:r>
              <a:rPr lang="en-US" sz="1200"/>
              <a:t>Water tank</a:t>
            </a:r>
          </a:p>
        </p:txBody>
      </p:sp>
      <p:sp>
        <p:nvSpPr>
          <p:cNvPr id="14" name="文本框 13"/>
          <p:cNvSpPr txBox="1"/>
          <p:nvPr/>
        </p:nvSpPr>
        <p:spPr>
          <a:xfrm>
            <a:off x="8505239" y="5924014"/>
            <a:ext cx="1690469" cy="276999"/>
          </a:xfrm>
          <a:prstGeom prst="rect">
            <a:avLst/>
          </a:prstGeom>
          <a:noFill/>
        </p:spPr>
        <p:txBody>
          <a:bodyPr wrap="square" rtlCol="0">
            <a:spAutoFit/>
          </a:bodyPr>
          <a:lstStyle/>
          <a:p>
            <a:pPr algn="ctr"/>
            <a:r>
              <a:rPr lang="en-US" sz="1200"/>
              <a:t>Shock-absorbing pipe</a:t>
            </a:r>
          </a:p>
        </p:txBody>
      </p:sp>
      <p:sp>
        <p:nvSpPr>
          <p:cNvPr id="15" name="文本框 14"/>
          <p:cNvSpPr txBox="1"/>
          <p:nvPr/>
        </p:nvSpPr>
        <p:spPr>
          <a:xfrm>
            <a:off x="10278690" y="5734006"/>
            <a:ext cx="1505592" cy="461665"/>
          </a:xfrm>
          <a:prstGeom prst="rect">
            <a:avLst/>
          </a:prstGeom>
          <a:noFill/>
        </p:spPr>
        <p:txBody>
          <a:bodyPr wrap="square" rtlCol="0">
            <a:spAutoFit/>
          </a:bodyPr>
          <a:lstStyle/>
          <a:p>
            <a:pPr algn="ctr"/>
            <a:r>
              <a:rPr lang="en-US" sz="1200" dirty="0"/>
              <a:t>Differential pressure switch</a:t>
            </a:r>
          </a:p>
        </p:txBody>
      </p:sp>
    </p:spTree>
    <p:extLst>
      <p:ext uri="{BB962C8B-B14F-4D97-AF65-F5344CB8AC3E}">
        <p14:creationId xmlns:p14="http://schemas.microsoft.com/office/powerpoint/2010/main" val="11228437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dirty="0">
                <a:solidFill>
                  <a:schemeClr val="bg1">
                    <a:lumMod val="50000"/>
                  </a:schemeClr>
                </a:solidFill>
                <a:latin typeface="+mn-lt"/>
                <a:ea typeface="+mn-ea"/>
                <a:cs typeface="+mn-ea"/>
                <a:sym typeface="+mn-lt"/>
              </a:rPr>
              <a:t>Chilled Water Precision Air Conditioner</a:t>
            </a:r>
          </a:p>
          <a:p>
            <a:r>
              <a:rPr lang="en-US" dirty="0">
                <a:solidFill>
                  <a:schemeClr val="bg1">
                    <a:lumMod val="50000"/>
                  </a:schemeClr>
                </a:solidFill>
                <a:latin typeface="+mn-lt"/>
                <a:ea typeface="+mn-ea"/>
                <a:cs typeface="+mn-ea"/>
                <a:sym typeface="+mn-lt"/>
              </a:rPr>
              <a:t>Indirect Evaporative Cooling Air Conditioner</a:t>
            </a:r>
          </a:p>
          <a:p>
            <a:r>
              <a:rPr lang="en-US" b="1" dirty="0">
                <a:latin typeface="+mn-lt"/>
                <a:ea typeface="+mn-ea"/>
                <a:cs typeface="+mn-ea"/>
                <a:sym typeface="+mn-lt"/>
              </a:rPr>
              <a:t>Other Cooling Solutions for Equipment Rooms</a:t>
            </a:r>
          </a:p>
          <a:p>
            <a:r>
              <a:rPr lang="en-US" dirty="0">
                <a:solidFill>
                  <a:schemeClr val="bg1">
                    <a:lumMod val="50000"/>
                  </a:schemeClr>
                </a:solidFill>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25596596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Refrigerant Pump Cooling Technology</a:t>
            </a:r>
          </a:p>
        </p:txBody>
      </p:sp>
      <p:sp>
        <p:nvSpPr>
          <p:cNvPr id="3" name="文本占位符 2"/>
          <p:cNvSpPr>
            <a:spLocks noGrp="1"/>
          </p:cNvSpPr>
          <p:nvPr>
            <p:ph type="body" sz="quarter" idx="10"/>
          </p:nvPr>
        </p:nvSpPr>
        <p:spPr>
          <a:xfrm>
            <a:off x="455612" y="1052514"/>
            <a:ext cx="4661184" cy="4875042"/>
          </a:xfrm>
        </p:spPr>
        <p:txBody>
          <a:bodyPr/>
          <a:lstStyle/>
          <a:p>
            <a:pPr algn="l"/>
            <a:r>
              <a:rPr lang="en-US" sz="1600" dirty="0"/>
              <a:t>When the outdoor temperature is higher than 20°C, the conventional mechanical cooling solution is adopted. The compressor works properly and the refrigerant pump does not work.</a:t>
            </a:r>
          </a:p>
          <a:p>
            <a:pPr algn="l"/>
            <a:r>
              <a:rPr lang="en-US" sz="1600" dirty="0"/>
              <a:t>When the outdoor temperature is lower than 10°C, the compressor stops and the refrigerant pump starts cooling.</a:t>
            </a:r>
          </a:p>
          <a:p>
            <a:pPr algn="l"/>
            <a:r>
              <a:rPr lang="en-US" sz="1600" dirty="0"/>
              <a:t>When the outdoor temperature is greater than or equal to 10°C and less than or equal to 20°C, the refrigerant pump and compressor start cooling at the same time, enabling the hybrid cooling mode to save energy.</a:t>
            </a:r>
          </a:p>
          <a:p>
            <a:pPr algn="l"/>
            <a:endParaRPr lang="en-US" altLang="zh-CN" sz="1600" dirty="0" smtClean="0"/>
          </a:p>
        </p:txBody>
      </p:sp>
      <p:grpSp>
        <p:nvGrpSpPr>
          <p:cNvPr id="125" name="组合 124"/>
          <p:cNvGrpSpPr/>
          <p:nvPr/>
        </p:nvGrpSpPr>
        <p:grpSpPr>
          <a:xfrm>
            <a:off x="5064406" y="1560157"/>
            <a:ext cx="6980906" cy="4037947"/>
            <a:chOff x="982991" y="1735464"/>
            <a:chExt cx="7700608" cy="4489201"/>
          </a:xfrm>
        </p:grpSpPr>
        <p:grpSp>
          <p:nvGrpSpPr>
            <p:cNvPr id="123" name="组合 122"/>
            <p:cNvGrpSpPr/>
            <p:nvPr/>
          </p:nvGrpSpPr>
          <p:grpSpPr>
            <a:xfrm>
              <a:off x="1095062" y="1735464"/>
              <a:ext cx="7588537" cy="4489201"/>
              <a:chOff x="335979" y="1916126"/>
              <a:chExt cx="7588537" cy="4489201"/>
            </a:xfrm>
          </p:grpSpPr>
          <p:grpSp>
            <p:nvGrpSpPr>
              <p:cNvPr id="10" name="组合 26792"/>
              <p:cNvGrpSpPr>
                <a:grpSpLocks/>
              </p:cNvGrpSpPr>
              <p:nvPr/>
            </p:nvGrpSpPr>
            <p:grpSpPr bwMode="auto">
              <a:xfrm>
                <a:off x="908573" y="2919125"/>
                <a:ext cx="957386" cy="1163127"/>
                <a:chOff x="5530850" y="677863"/>
                <a:chExt cx="434975" cy="571500"/>
              </a:xfrm>
            </p:grpSpPr>
            <p:sp>
              <p:nvSpPr>
                <p:cNvPr id="11" name="Freeform 163"/>
                <p:cNvSpPr>
                  <a:spLocks/>
                </p:cNvSpPr>
                <p:nvPr/>
              </p:nvSpPr>
              <p:spPr bwMode="auto">
                <a:xfrm>
                  <a:off x="5829300" y="704850"/>
                  <a:ext cx="11113" cy="11113"/>
                </a:xfrm>
                <a:custGeom>
                  <a:avLst/>
                  <a:gdLst>
                    <a:gd name="T0" fmla="*/ 2147483647 w 25"/>
                    <a:gd name="T1" fmla="*/ 0 h 25"/>
                    <a:gd name="T2" fmla="*/ 2147483647 w 25"/>
                    <a:gd name="T3" fmla="*/ 0 h 25"/>
                    <a:gd name="T4" fmla="*/ 0 w 25"/>
                    <a:gd name="T5" fmla="*/ 2147483647 h 25"/>
                    <a:gd name="T6" fmla="*/ 2147483647 w 25"/>
                    <a:gd name="T7" fmla="*/ 2147483647 h 25"/>
                    <a:gd name="T8" fmla="*/ 2147483647 w 25"/>
                    <a:gd name="T9" fmla="*/ 2147483647 h 25"/>
                    <a:gd name="T10" fmla="*/ 2147483647 w 25"/>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5">
                      <a:moveTo>
                        <a:pt x="13" y="0"/>
                      </a:moveTo>
                      <a:lnTo>
                        <a:pt x="13" y="0"/>
                      </a:lnTo>
                      <a:cubicBezTo>
                        <a:pt x="6" y="0"/>
                        <a:pt x="0" y="6"/>
                        <a:pt x="0" y="12"/>
                      </a:cubicBezTo>
                      <a:cubicBezTo>
                        <a:pt x="0" y="19"/>
                        <a:pt x="6" y="25"/>
                        <a:pt x="13" y="25"/>
                      </a:cubicBezTo>
                      <a:cubicBezTo>
                        <a:pt x="20" y="25"/>
                        <a:pt x="25" y="19"/>
                        <a:pt x="25" y="12"/>
                      </a:cubicBezTo>
                      <a:cubicBezTo>
                        <a:pt x="25" y="6"/>
                        <a:pt x="20" y="0"/>
                        <a:pt x="13"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p>
              </p:txBody>
            </p:sp>
            <p:sp>
              <p:nvSpPr>
                <p:cNvPr id="12" name="Freeform 164"/>
                <p:cNvSpPr>
                  <a:spLocks noEditPoints="1"/>
                </p:cNvSpPr>
                <p:nvPr/>
              </p:nvSpPr>
              <p:spPr bwMode="auto">
                <a:xfrm>
                  <a:off x="5530850" y="677863"/>
                  <a:ext cx="434975" cy="571500"/>
                </a:xfrm>
                <a:custGeom>
                  <a:avLst/>
                  <a:gdLst>
                    <a:gd name="T0" fmla="*/ 2147483647 w 1035"/>
                    <a:gd name="T1" fmla="*/ 2147483647 h 1362"/>
                    <a:gd name="T2" fmla="*/ 2147483647 w 1035"/>
                    <a:gd name="T3" fmla="*/ 2147483647 h 1362"/>
                    <a:gd name="T4" fmla="*/ 2147483647 w 1035"/>
                    <a:gd name="T5" fmla="*/ 2147483647 h 1362"/>
                    <a:gd name="T6" fmla="*/ 2147483647 w 1035"/>
                    <a:gd name="T7" fmla="*/ 2147483647 h 1362"/>
                    <a:gd name="T8" fmla="*/ 2147483647 w 1035"/>
                    <a:gd name="T9" fmla="*/ 2147483647 h 1362"/>
                    <a:gd name="T10" fmla="*/ 2147483647 w 1035"/>
                    <a:gd name="T11" fmla="*/ 2147483647 h 1362"/>
                    <a:gd name="T12" fmla="*/ 2147483647 w 1035"/>
                    <a:gd name="T13" fmla="*/ 2147483647 h 1362"/>
                    <a:gd name="T14" fmla="*/ 2147483647 w 1035"/>
                    <a:gd name="T15" fmla="*/ 2147483647 h 1362"/>
                    <a:gd name="T16" fmla="*/ 2147483647 w 1035"/>
                    <a:gd name="T17" fmla="*/ 2147483647 h 1362"/>
                    <a:gd name="T18" fmla="*/ 2147483647 w 1035"/>
                    <a:gd name="T19" fmla="*/ 2147483647 h 1362"/>
                    <a:gd name="T20" fmla="*/ 2147483647 w 1035"/>
                    <a:gd name="T21" fmla="*/ 2147483647 h 1362"/>
                    <a:gd name="T22" fmla="*/ 2147483647 w 1035"/>
                    <a:gd name="T23" fmla="*/ 2147483647 h 1362"/>
                    <a:gd name="T24" fmla="*/ 2147483647 w 1035"/>
                    <a:gd name="T25" fmla="*/ 2147483647 h 1362"/>
                    <a:gd name="T26" fmla="*/ 2147483647 w 1035"/>
                    <a:gd name="T27" fmla="*/ 2147483647 h 1362"/>
                    <a:gd name="T28" fmla="*/ 2147483647 w 1035"/>
                    <a:gd name="T29" fmla="*/ 2147483647 h 1362"/>
                    <a:gd name="T30" fmla="*/ 2147483647 w 1035"/>
                    <a:gd name="T31" fmla="*/ 2147483647 h 1362"/>
                    <a:gd name="T32" fmla="*/ 2147483647 w 1035"/>
                    <a:gd name="T33" fmla="*/ 2147483647 h 1362"/>
                    <a:gd name="T34" fmla="*/ 2147483647 w 1035"/>
                    <a:gd name="T35" fmla="*/ 2147483647 h 1362"/>
                    <a:gd name="T36" fmla="*/ 2147483647 w 1035"/>
                    <a:gd name="T37" fmla="*/ 2147483647 h 1362"/>
                    <a:gd name="T38" fmla="*/ 2147483647 w 1035"/>
                    <a:gd name="T39" fmla="*/ 2147483647 h 1362"/>
                    <a:gd name="T40" fmla="*/ 2147483647 w 1035"/>
                    <a:gd name="T41" fmla="*/ 2147483647 h 1362"/>
                    <a:gd name="T42" fmla="*/ 2147483647 w 1035"/>
                    <a:gd name="T43" fmla="*/ 2147483647 h 1362"/>
                    <a:gd name="T44" fmla="*/ 2147483647 w 1035"/>
                    <a:gd name="T45" fmla="*/ 2147483647 h 1362"/>
                    <a:gd name="T46" fmla="*/ 2147483647 w 1035"/>
                    <a:gd name="T47" fmla="*/ 2147483647 h 1362"/>
                    <a:gd name="T48" fmla="*/ 2147483647 w 1035"/>
                    <a:gd name="T49" fmla="*/ 2147483647 h 1362"/>
                    <a:gd name="T50" fmla="*/ 2147483647 w 1035"/>
                    <a:gd name="T51" fmla="*/ 2147483647 h 1362"/>
                    <a:gd name="T52" fmla="*/ 2147483647 w 1035"/>
                    <a:gd name="T53" fmla="*/ 2147483647 h 1362"/>
                    <a:gd name="T54" fmla="*/ 2147483647 w 1035"/>
                    <a:gd name="T55" fmla="*/ 2147483647 h 1362"/>
                    <a:gd name="T56" fmla="*/ 2147483647 w 1035"/>
                    <a:gd name="T57" fmla="*/ 2147483647 h 1362"/>
                    <a:gd name="T58" fmla="*/ 2147483647 w 1035"/>
                    <a:gd name="T59" fmla="*/ 2147483647 h 1362"/>
                    <a:gd name="T60" fmla="*/ 2147483647 w 1035"/>
                    <a:gd name="T61" fmla="*/ 2147483647 h 1362"/>
                    <a:gd name="T62" fmla="*/ 2147483647 w 1035"/>
                    <a:gd name="T63" fmla="*/ 2147483647 h 1362"/>
                    <a:gd name="T64" fmla="*/ 2147483647 w 1035"/>
                    <a:gd name="T65" fmla="*/ 2147483647 h 1362"/>
                    <a:gd name="T66" fmla="*/ 2147483647 w 1035"/>
                    <a:gd name="T67" fmla="*/ 2147483647 h 1362"/>
                    <a:gd name="T68" fmla="*/ 2147483647 w 1035"/>
                    <a:gd name="T69" fmla="*/ 2147483647 h 1362"/>
                    <a:gd name="T70" fmla="*/ 2147483647 w 1035"/>
                    <a:gd name="T71" fmla="*/ 2147483647 h 1362"/>
                    <a:gd name="T72" fmla="*/ 2147483647 w 1035"/>
                    <a:gd name="T73" fmla="*/ 2147483647 h 1362"/>
                    <a:gd name="T74" fmla="*/ 2147483647 w 1035"/>
                    <a:gd name="T75" fmla="*/ 2147483647 h 1362"/>
                    <a:gd name="T76" fmla="*/ 2147483647 w 1035"/>
                    <a:gd name="T77" fmla="*/ 2147483647 h 1362"/>
                    <a:gd name="T78" fmla="*/ 2147483647 w 1035"/>
                    <a:gd name="T79" fmla="*/ 2147483647 h 1362"/>
                    <a:gd name="T80" fmla="*/ 2147483647 w 1035"/>
                    <a:gd name="T81" fmla="*/ 2147483647 h 1362"/>
                    <a:gd name="T82" fmla="*/ 2147483647 w 1035"/>
                    <a:gd name="T83" fmla="*/ 2147483647 h 1362"/>
                    <a:gd name="T84" fmla="*/ 2147483647 w 1035"/>
                    <a:gd name="T85" fmla="*/ 2147483647 h 1362"/>
                    <a:gd name="T86" fmla="*/ 2147483647 w 1035"/>
                    <a:gd name="T87" fmla="*/ 2147483647 h 1362"/>
                    <a:gd name="T88" fmla="*/ 2147483647 w 1035"/>
                    <a:gd name="T89" fmla="*/ 2147483647 h 1362"/>
                    <a:gd name="T90" fmla="*/ 2147483647 w 1035"/>
                    <a:gd name="T91" fmla="*/ 2147483647 h 1362"/>
                    <a:gd name="T92" fmla="*/ 0 w 1035"/>
                    <a:gd name="T93" fmla="*/ 2147483647 h 1362"/>
                    <a:gd name="T94" fmla="*/ 2147483647 w 1035"/>
                    <a:gd name="T95" fmla="*/ 2147483647 h 1362"/>
                    <a:gd name="T96" fmla="*/ 2147483647 w 1035"/>
                    <a:gd name="T97" fmla="*/ 2147483647 h 1362"/>
                    <a:gd name="T98" fmla="*/ 2147483647 w 1035"/>
                    <a:gd name="T99" fmla="*/ 2147483647 h 1362"/>
                    <a:gd name="T100" fmla="*/ 2147483647 w 1035"/>
                    <a:gd name="T101" fmla="*/ 2147483647 h 1362"/>
                    <a:gd name="T102" fmla="*/ 2147483647 w 1035"/>
                    <a:gd name="T103" fmla="*/ 2147483647 h 1362"/>
                    <a:gd name="T104" fmla="*/ 2147483647 w 1035"/>
                    <a:gd name="T105" fmla="*/ 2147483647 h 1362"/>
                    <a:gd name="T106" fmla="*/ 2147483647 w 1035"/>
                    <a:gd name="T107" fmla="*/ 2147483647 h 1362"/>
                    <a:gd name="T108" fmla="*/ 2147483647 w 1035"/>
                    <a:gd name="T109" fmla="*/ 2147483647 h 1362"/>
                    <a:gd name="T110" fmla="*/ 2147483647 w 1035"/>
                    <a:gd name="T111" fmla="*/ 2147483647 h 13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35" h="1362">
                      <a:moveTo>
                        <a:pt x="864" y="1322"/>
                      </a:moveTo>
                      <a:lnTo>
                        <a:pt x="864" y="1322"/>
                      </a:lnTo>
                      <a:lnTo>
                        <a:pt x="833" y="1244"/>
                      </a:lnTo>
                      <a:lnTo>
                        <a:pt x="885" y="1230"/>
                      </a:lnTo>
                      <a:lnTo>
                        <a:pt x="920" y="1322"/>
                      </a:lnTo>
                      <a:lnTo>
                        <a:pt x="864" y="1322"/>
                      </a:lnTo>
                      <a:close/>
                      <a:moveTo>
                        <a:pt x="369" y="1322"/>
                      </a:moveTo>
                      <a:lnTo>
                        <a:pt x="369" y="1322"/>
                      </a:lnTo>
                      <a:lnTo>
                        <a:pt x="313" y="1322"/>
                      </a:lnTo>
                      <a:lnTo>
                        <a:pt x="347" y="1230"/>
                      </a:lnTo>
                      <a:lnTo>
                        <a:pt x="400" y="1244"/>
                      </a:lnTo>
                      <a:lnTo>
                        <a:pt x="369" y="1322"/>
                      </a:lnTo>
                      <a:close/>
                      <a:moveTo>
                        <a:pt x="198" y="626"/>
                      </a:moveTo>
                      <a:lnTo>
                        <a:pt x="198" y="626"/>
                      </a:lnTo>
                      <a:lnTo>
                        <a:pt x="335" y="626"/>
                      </a:lnTo>
                      <a:cubicBezTo>
                        <a:pt x="344" y="629"/>
                        <a:pt x="367" y="674"/>
                        <a:pt x="367" y="760"/>
                      </a:cubicBezTo>
                      <a:cubicBezTo>
                        <a:pt x="367" y="846"/>
                        <a:pt x="344" y="890"/>
                        <a:pt x="336" y="893"/>
                      </a:cubicBezTo>
                      <a:lnTo>
                        <a:pt x="198" y="893"/>
                      </a:lnTo>
                      <a:cubicBezTo>
                        <a:pt x="211" y="855"/>
                        <a:pt x="217" y="807"/>
                        <a:pt x="217" y="760"/>
                      </a:cubicBezTo>
                      <a:cubicBezTo>
                        <a:pt x="217" y="712"/>
                        <a:pt x="211" y="665"/>
                        <a:pt x="198" y="626"/>
                      </a:cubicBezTo>
                      <a:close/>
                      <a:moveTo>
                        <a:pt x="122" y="938"/>
                      </a:moveTo>
                      <a:lnTo>
                        <a:pt x="122" y="938"/>
                      </a:lnTo>
                      <a:cubicBezTo>
                        <a:pt x="117" y="938"/>
                        <a:pt x="111" y="934"/>
                        <a:pt x="106" y="927"/>
                      </a:cubicBezTo>
                      <a:cubicBezTo>
                        <a:pt x="133" y="891"/>
                        <a:pt x="142" y="812"/>
                        <a:pt x="142" y="760"/>
                      </a:cubicBezTo>
                      <a:cubicBezTo>
                        <a:pt x="142" y="708"/>
                        <a:pt x="133" y="629"/>
                        <a:pt x="106" y="592"/>
                      </a:cubicBezTo>
                      <a:cubicBezTo>
                        <a:pt x="111" y="585"/>
                        <a:pt x="117" y="581"/>
                        <a:pt x="122" y="581"/>
                      </a:cubicBezTo>
                      <a:cubicBezTo>
                        <a:pt x="144" y="581"/>
                        <a:pt x="177" y="653"/>
                        <a:pt x="177" y="760"/>
                      </a:cubicBezTo>
                      <a:cubicBezTo>
                        <a:pt x="177" y="867"/>
                        <a:pt x="144" y="938"/>
                        <a:pt x="122" y="938"/>
                      </a:cubicBezTo>
                      <a:close/>
                      <a:moveTo>
                        <a:pt x="40" y="760"/>
                      </a:moveTo>
                      <a:lnTo>
                        <a:pt x="40" y="760"/>
                      </a:lnTo>
                      <a:cubicBezTo>
                        <a:pt x="40" y="676"/>
                        <a:pt x="59" y="622"/>
                        <a:pt x="71" y="613"/>
                      </a:cubicBezTo>
                      <a:cubicBezTo>
                        <a:pt x="82" y="622"/>
                        <a:pt x="102" y="676"/>
                        <a:pt x="102" y="760"/>
                      </a:cubicBezTo>
                      <a:cubicBezTo>
                        <a:pt x="102" y="844"/>
                        <a:pt x="82" y="898"/>
                        <a:pt x="71" y="906"/>
                      </a:cubicBezTo>
                      <a:cubicBezTo>
                        <a:pt x="59" y="898"/>
                        <a:pt x="40" y="844"/>
                        <a:pt x="40" y="760"/>
                      </a:cubicBezTo>
                      <a:close/>
                      <a:moveTo>
                        <a:pt x="617" y="157"/>
                      </a:moveTo>
                      <a:lnTo>
                        <a:pt x="617" y="157"/>
                      </a:lnTo>
                      <a:cubicBezTo>
                        <a:pt x="820" y="157"/>
                        <a:pt x="961" y="217"/>
                        <a:pt x="961" y="271"/>
                      </a:cubicBezTo>
                      <a:lnTo>
                        <a:pt x="961" y="319"/>
                      </a:lnTo>
                      <a:cubicBezTo>
                        <a:pt x="903" y="268"/>
                        <a:pt x="772" y="233"/>
                        <a:pt x="617" y="233"/>
                      </a:cubicBezTo>
                      <a:cubicBezTo>
                        <a:pt x="462" y="233"/>
                        <a:pt x="334" y="267"/>
                        <a:pt x="276" y="318"/>
                      </a:cubicBezTo>
                      <a:lnTo>
                        <a:pt x="276" y="271"/>
                      </a:lnTo>
                      <a:cubicBezTo>
                        <a:pt x="276" y="217"/>
                        <a:pt x="416" y="157"/>
                        <a:pt x="617" y="157"/>
                      </a:cubicBezTo>
                      <a:close/>
                      <a:moveTo>
                        <a:pt x="698" y="67"/>
                      </a:moveTo>
                      <a:lnTo>
                        <a:pt x="698" y="67"/>
                      </a:lnTo>
                      <a:cubicBezTo>
                        <a:pt x="698" y="52"/>
                        <a:pt x="711" y="40"/>
                        <a:pt x="726" y="40"/>
                      </a:cubicBezTo>
                      <a:cubicBezTo>
                        <a:pt x="741" y="40"/>
                        <a:pt x="753" y="52"/>
                        <a:pt x="753" y="67"/>
                      </a:cubicBezTo>
                      <a:lnTo>
                        <a:pt x="753" y="126"/>
                      </a:lnTo>
                      <a:cubicBezTo>
                        <a:pt x="735" y="124"/>
                        <a:pt x="717" y="122"/>
                        <a:pt x="698" y="120"/>
                      </a:cubicBezTo>
                      <a:lnTo>
                        <a:pt x="698" y="67"/>
                      </a:lnTo>
                      <a:close/>
                      <a:moveTo>
                        <a:pt x="617" y="294"/>
                      </a:moveTo>
                      <a:lnTo>
                        <a:pt x="617" y="294"/>
                      </a:lnTo>
                      <a:cubicBezTo>
                        <a:pt x="464" y="294"/>
                        <a:pt x="338" y="327"/>
                        <a:pt x="276" y="377"/>
                      </a:cubicBezTo>
                      <a:lnTo>
                        <a:pt x="276" y="359"/>
                      </a:lnTo>
                      <a:cubicBezTo>
                        <a:pt x="306" y="308"/>
                        <a:pt x="436" y="260"/>
                        <a:pt x="617" y="260"/>
                      </a:cubicBezTo>
                      <a:cubicBezTo>
                        <a:pt x="801" y="260"/>
                        <a:pt x="931" y="308"/>
                        <a:pt x="961" y="359"/>
                      </a:cubicBezTo>
                      <a:lnTo>
                        <a:pt x="961" y="377"/>
                      </a:lnTo>
                      <a:cubicBezTo>
                        <a:pt x="894" y="322"/>
                        <a:pt x="753" y="294"/>
                        <a:pt x="617" y="294"/>
                      </a:cubicBezTo>
                      <a:close/>
                      <a:moveTo>
                        <a:pt x="981" y="896"/>
                      </a:moveTo>
                      <a:lnTo>
                        <a:pt x="981" y="896"/>
                      </a:lnTo>
                      <a:cubicBezTo>
                        <a:pt x="952" y="896"/>
                        <a:pt x="928" y="920"/>
                        <a:pt x="928" y="949"/>
                      </a:cubicBezTo>
                      <a:cubicBezTo>
                        <a:pt x="928" y="972"/>
                        <a:pt x="942" y="991"/>
                        <a:pt x="961" y="998"/>
                      </a:cubicBezTo>
                      <a:lnTo>
                        <a:pt x="961" y="1092"/>
                      </a:lnTo>
                      <a:cubicBezTo>
                        <a:pt x="961" y="1156"/>
                        <a:pt x="820" y="1229"/>
                        <a:pt x="617" y="1229"/>
                      </a:cubicBezTo>
                      <a:cubicBezTo>
                        <a:pt x="415" y="1229"/>
                        <a:pt x="273" y="1156"/>
                        <a:pt x="273" y="1092"/>
                      </a:cubicBezTo>
                      <a:lnTo>
                        <a:pt x="273" y="933"/>
                      </a:lnTo>
                      <a:lnTo>
                        <a:pt x="336" y="933"/>
                      </a:lnTo>
                      <a:cubicBezTo>
                        <a:pt x="384" y="933"/>
                        <a:pt x="407" y="843"/>
                        <a:pt x="407" y="760"/>
                      </a:cubicBezTo>
                      <a:cubicBezTo>
                        <a:pt x="407" y="676"/>
                        <a:pt x="384" y="586"/>
                        <a:pt x="336" y="586"/>
                      </a:cubicBezTo>
                      <a:lnTo>
                        <a:pt x="276" y="586"/>
                      </a:lnTo>
                      <a:lnTo>
                        <a:pt x="276" y="448"/>
                      </a:lnTo>
                      <a:cubicBezTo>
                        <a:pt x="276" y="394"/>
                        <a:pt x="416" y="334"/>
                        <a:pt x="617" y="334"/>
                      </a:cubicBezTo>
                      <a:cubicBezTo>
                        <a:pt x="820" y="334"/>
                        <a:pt x="961" y="394"/>
                        <a:pt x="961" y="448"/>
                      </a:cubicBezTo>
                      <a:lnTo>
                        <a:pt x="961" y="738"/>
                      </a:lnTo>
                      <a:cubicBezTo>
                        <a:pt x="942" y="746"/>
                        <a:pt x="928" y="765"/>
                        <a:pt x="928" y="787"/>
                      </a:cubicBezTo>
                      <a:cubicBezTo>
                        <a:pt x="928" y="817"/>
                        <a:pt x="952" y="841"/>
                        <a:pt x="981" y="841"/>
                      </a:cubicBezTo>
                      <a:cubicBezTo>
                        <a:pt x="1011" y="841"/>
                        <a:pt x="1035" y="817"/>
                        <a:pt x="1035" y="787"/>
                      </a:cubicBezTo>
                      <a:cubicBezTo>
                        <a:pt x="1035" y="765"/>
                        <a:pt x="1021" y="746"/>
                        <a:pt x="1001" y="738"/>
                      </a:cubicBezTo>
                      <a:lnTo>
                        <a:pt x="1001" y="271"/>
                      </a:lnTo>
                      <a:cubicBezTo>
                        <a:pt x="1001" y="203"/>
                        <a:pt x="910" y="156"/>
                        <a:pt x="793" y="133"/>
                      </a:cubicBezTo>
                      <a:lnTo>
                        <a:pt x="793" y="67"/>
                      </a:lnTo>
                      <a:cubicBezTo>
                        <a:pt x="793" y="30"/>
                        <a:pt x="763" y="0"/>
                        <a:pt x="726" y="0"/>
                      </a:cubicBezTo>
                      <a:cubicBezTo>
                        <a:pt x="688" y="0"/>
                        <a:pt x="658" y="30"/>
                        <a:pt x="658" y="67"/>
                      </a:cubicBezTo>
                      <a:lnTo>
                        <a:pt x="658" y="118"/>
                      </a:lnTo>
                      <a:cubicBezTo>
                        <a:pt x="645" y="117"/>
                        <a:pt x="631" y="117"/>
                        <a:pt x="617" y="117"/>
                      </a:cubicBezTo>
                      <a:cubicBezTo>
                        <a:pt x="433" y="117"/>
                        <a:pt x="287" y="165"/>
                        <a:pt x="247" y="233"/>
                      </a:cubicBezTo>
                      <a:lnTo>
                        <a:pt x="138" y="233"/>
                      </a:lnTo>
                      <a:cubicBezTo>
                        <a:pt x="130" y="233"/>
                        <a:pt x="124" y="249"/>
                        <a:pt x="124" y="269"/>
                      </a:cubicBezTo>
                      <a:cubicBezTo>
                        <a:pt x="124" y="290"/>
                        <a:pt x="130" y="306"/>
                        <a:pt x="138" y="306"/>
                      </a:cubicBezTo>
                      <a:lnTo>
                        <a:pt x="236" y="306"/>
                      </a:lnTo>
                      <a:lnTo>
                        <a:pt x="236" y="586"/>
                      </a:lnTo>
                      <a:lnTo>
                        <a:pt x="182" y="586"/>
                      </a:lnTo>
                      <a:cubicBezTo>
                        <a:pt x="166" y="559"/>
                        <a:pt x="146" y="541"/>
                        <a:pt x="122" y="541"/>
                      </a:cubicBezTo>
                      <a:cubicBezTo>
                        <a:pt x="108" y="541"/>
                        <a:pt x="88" y="547"/>
                        <a:pt x="70" y="573"/>
                      </a:cubicBezTo>
                      <a:cubicBezTo>
                        <a:pt x="15" y="574"/>
                        <a:pt x="0" y="691"/>
                        <a:pt x="0" y="760"/>
                      </a:cubicBezTo>
                      <a:cubicBezTo>
                        <a:pt x="0" y="829"/>
                        <a:pt x="15" y="945"/>
                        <a:pt x="70" y="947"/>
                      </a:cubicBezTo>
                      <a:cubicBezTo>
                        <a:pt x="88" y="972"/>
                        <a:pt x="108" y="978"/>
                        <a:pt x="122" y="978"/>
                      </a:cubicBezTo>
                      <a:cubicBezTo>
                        <a:pt x="146" y="978"/>
                        <a:pt x="166" y="961"/>
                        <a:pt x="182" y="933"/>
                      </a:cubicBezTo>
                      <a:lnTo>
                        <a:pt x="233" y="933"/>
                      </a:lnTo>
                      <a:lnTo>
                        <a:pt x="233" y="1092"/>
                      </a:lnTo>
                      <a:cubicBezTo>
                        <a:pt x="233" y="1134"/>
                        <a:pt x="264" y="1172"/>
                        <a:pt x="315" y="1202"/>
                      </a:cubicBezTo>
                      <a:lnTo>
                        <a:pt x="255" y="1362"/>
                      </a:lnTo>
                      <a:lnTo>
                        <a:pt x="396" y="1362"/>
                      </a:lnTo>
                      <a:lnTo>
                        <a:pt x="441" y="1249"/>
                      </a:lnTo>
                      <a:cubicBezTo>
                        <a:pt x="493" y="1262"/>
                        <a:pt x="553" y="1269"/>
                        <a:pt x="617" y="1269"/>
                      </a:cubicBezTo>
                      <a:cubicBezTo>
                        <a:pt x="681" y="1269"/>
                        <a:pt x="740" y="1262"/>
                        <a:pt x="792" y="1250"/>
                      </a:cubicBezTo>
                      <a:lnTo>
                        <a:pt x="836" y="1362"/>
                      </a:lnTo>
                      <a:lnTo>
                        <a:pt x="977" y="1362"/>
                      </a:lnTo>
                      <a:lnTo>
                        <a:pt x="918" y="1203"/>
                      </a:lnTo>
                      <a:cubicBezTo>
                        <a:pt x="970" y="1173"/>
                        <a:pt x="1001" y="1134"/>
                        <a:pt x="1001" y="1092"/>
                      </a:cubicBezTo>
                      <a:lnTo>
                        <a:pt x="1001" y="999"/>
                      </a:lnTo>
                      <a:cubicBezTo>
                        <a:pt x="1021" y="991"/>
                        <a:pt x="1035" y="972"/>
                        <a:pt x="1035" y="949"/>
                      </a:cubicBezTo>
                      <a:cubicBezTo>
                        <a:pt x="1035" y="920"/>
                        <a:pt x="1011" y="896"/>
                        <a:pt x="981" y="896"/>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p>
              </p:txBody>
            </p:sp>
          </p:grpSp>
          <p:grpSp>
            <p:nvGrpSpPr>
              <p:cNvPr id="13" name="组合 27727"/>
              <p:cNvGrpSpPr>
                <a:grpSpLocks/>
              </p:cNvGrpSpPr>
              <p:nvPr/>
            </p:nvGrpSpPr>
            <p:grpSpPr bwMode="auto">
              <a:xfrm>
                <a:off x="3849527" y="1916126"/>
                <a:ext cx="1262133" cy="915353"/>
                <a:chOff x="4225925" y="744538"/>
                <a:chExt cx="684213" cy="422275"/>
              </a:xfrm>
            </p:grpSpPr>
            <p:sp>
              <p:nvSpPr>
                <p:cNvPr id="14" name="Freeform 90"/>
                <p:cNvSpPr>
                  <a:spLocks noEditPoints="1"/>
                </p:cNvSpPr>
                <p:nvPr/>
              </p:nvSpPr>
              <p:spPr bwMode="auto">
                <a:xfrm>
                  <a:off x="4302125" y="811213"/>
                  <a:ext cx="260350" cy="258763"/>
                </a:xfrm>
                <a:custGeom>
                  <a:avLst/>
                  <a:gdLst>
                    <a:gd name="T0" fmla="*/ 2147483647 w 618"/>
                    <a:gd name="T1" fmla="*/ 2147483647 h 618"/>
                    <a:gd name="T2" fmla="*/ 2147483647 w 618"/>
                    <a:gd name="T3" fmla="*/ 2147483647 h 618"/>
                    <a:gd name="T4" fmla="*/ 2147483647 w 618"/>
                    <a:gd name="T5" fmla="*/ 2147483647 h 618"/>
                    <a:gd name="T6" fmla="*/ 2147483647 w 618"/>
                    <a:gd name="T7" fmla="*/ 2147483647 h 618"/>
                    <a:gd name="T8" fmla="*/ 2147483647 w 618"/>
                    <a:gd name="T9" fmla="*/ 2147483647 h 618"/>
                    <a:gd name="T10" fmla="*/ 2147483647 w 618"/>
                    <a:gd name="T11" fmla="*/ 2147483647 h 618"/>
                    <a:gd name="T12" fmla="*/ 2147483647 w 618"/>
                    <a:gd name="T13" fmla="*/ 2147483647 h 618"/>
                    <a:gd name="T14" fmla="*/ 2147483647 w 618"/>
                    <a:gd name="T15" fmla="*/ 2147483647 h 618"/>
                    <a:gd name="T16" fmla="*/ 2147483647 w 618"/>
                    <a:gd name="T17" fmla="*/ 2147483647 h 618"/>
                    <a:gd name="T18" fmla="*/ 2147483647 w 618"/>
                    <a:gd name="T19" fmla="*/ 2147483647 h 618"/>
                    <a:gd name="T20" fmla="*/ 2147483647 w 618"/>
                    <a:gd name="T21" fmla="*/ 2147483647 h 618"/>
                    <a:gd name="T22" fmla="*/ 2147483647 w 618"/>
                    <a:gd name="T23" fmla="*/ 2147483647 h 618"/>
                    <a:gd name="T24" fmla="*/ 2147483647 w 618"/>
                    <a:gd name="T25" fmla="*/ 2147483647 h 618"/>
                    <a:gd name="T26" fmla="*/ 2147483647 w 618"/>
                    <a:gd name="T27" fmla="*/ 2147483647 h 618"/>
                    <a:gd name="T28" fmla="*/ 2147483647 w 618"/>
                    <a:gd name="T29" fmla="*/ 2147483647 h 618"/>
                    <a:gd name="T30" fmla="*/ 2147483647 w 618"/>
                    <a:gd name="T31" fmla="*/ 2147483647 h 618"/>
                    <a:gd name="T32" fmla="*/ 2147483647 w 618"/>
                    <a:gd name="T33" fmla="*/ 2147483647 h 618"/>
                    <a:gd name="T34" fmla="*/ 2147483647 w 618"/>
                    <a:gd name="T35" fmla="*/ 2147483647 h 618"/>
                    <a:gd name="T36" fmla="*/ 2147483647 w 618"/>
                    <a:gd name="T37" fmla="*/ 2147483647 h 618"/>
                    <a:gd name="T38" fmla="*/ 2147483647 w 618"/>
                    <a:gd name="T39" fmla="*/ 2147483647 h 618"/>
                    <a:gd name="T40" fmla="*/ 2147483647 w 618"/>
                    <a:gd name="T41" fmla="*/ 2147483647 h 618"/>
                    <a:gd name="T42" fmla="*/ 2147483647 w 618"/>
                    <a:gd name="T43" fmla="*/ 2147483647 h 618"/>
                    <a:gd name="T44" fmla="*/ 2147483647 w 618"/>
                    <a:gd name="T45" fmla="*/ 2147483647 h 618"/>
                    <a:gd name="T46" fmla="*/ 2147483647 w 618"/>
                    <a:gd name="T47" fmla="*/ 2147483647 h 618"/>
                    <a:gd name="T48" fmla="*/ 2147483647 w 618"/>
                    <a:gd name="T49" fmla="*/ 2147483647 h 618"/>
                    <a:gd name="T50" fmla="*/ 2147483647 w 618"/>
                    <a:gd name="T51" fmla="*/ 2147483647 h 618"/>
                    <a:gd name="T52" fmla="*/ 2147483647 w 618"/>
                    <a:gd name="T53" fmla="*/ 2147483647 h 618"/>
                    <a:gd name="T54" fmla="*/ 2147483647 w 618"/>
                    <a:gd name="T55" fmla="*/ 2147483647 h 618"/>
                    <a:gd name="T56" fmla="*/ 2147483647 w 618"/>
                    <a:gd name="T57" fmla="*/ 2147483647 h 618"/>
                    <a:gd name="T58" fmla="*/ 2147483647 w 618"/>
                    <a:gd name="T59" fmla="*/ 2147483647 h 618"/>
                    <a:gd name="T60" fmla="*/ 2147483647 w 618"/>
                    <a:gd name="T61" fmla="*/ 2147483647 h 618"/>
                    <a:gd name="T62" fmla="*/ 2147483647 w 618"/>
                    <a:gd name="T63" fmla="*/ 2147483647 h 618"/>
                    <a:gd name="T64" fmla="*/ 2147483647 w 618"/>
                    <a:gd name="T65" fmla="*/ 2147483647 h 618"/>
                    <a:gd name="T66" fmla="*/ 2147483647 w 618"/>
                    <a:gd name="T67" fmla="*/ 2147483647 h 618"/>
                    <a:gd name="T68" fmla="*/ 2147483647 w 618"/>
                    <a:gd name="T69" fmla="*/ 2147483647 h 618"/>
                    <a:gd name="T70" fmla="*/ 2147483647 w 618"/>
                    <a:gd name="T71" fmla="*/ 2147483647 h 618"/>
                    <a:gd name="T72" fmla="*/ 2147483647 w 618"/>
                    <a:gd name="T73" fmla="*/ 2147483647 h 618"/>
                    <a:gd name="T74" fmla="*/ 2147483647 w 618"/>
                    <a:gd name="T75" fmla="*/ 2147483647 h 618"/>
                    <a:gd name="T76" fmla="*/ 2147483647 w 618"/>
                    <a:gd name="T77" fmla="*/ 2147483647 h 618"/>
                    <a:gd name="T78" fmla="*/ 2147483647 w 618"/>
                    <a:gd name="T79" fmla="*/ 2147483647 h 618"/>
                    <a:gd name="T80" fmla="*/ 2147483647 w 618"/>
                    <a:gd name="T81" fmla="*/ 2147483647 h 618"/>
                    <a:gd name="T82" fmla="*/ 2147483647 w 618"/>
                    <a:gd name="T83" fmla="*/ 2147483647 h 618"/>
                    <a:gd name="T84" fmla="*/ 2147483647 w 618"/>
                    <a:gd name="T85" fmla="*/ 2147483647 h 618"/>
                    <a:gd name="T86" fmla="*/ 2147483647 w 618"/>
                    <a:gd name="T87" fmla="*/ 2147483647 h 618"/>
                    <a:gd name="T88" fmla="*/ 2147483647 w 618"/>
                    <a:gd name="T89" fmla="*/ 2147483647 h 618"/>
                    <a:gd name="T90" fmla="*/ 2147483647 w 618"/>
                    <a:gd name="T91" fmla="*/ 2147483647 h 618"/>
                    <a:gd name="T92" fmla="*/ 2147483647 w 618"/>
                    <a:gd name="T93" fmla="*/ 2147483647 h 618"/>
                    <a:gd name="T94" fmla="*/ 2147483647 w 618"/>
                    <a:gd name="T95" fmla="*/ 2147483647 h 618"/>
                    <a:gd name="T96" fmla="*/ 2147483647 w 618"/>
                    <a:gd name="T97" fmla="*/ 2147483647 h 618"/>
                    <a:gd name="T98" fmla="*/ 2147483647 w 618"/>
                    <a:gd name="T99" fmla="*/ 2147483647 h 618"/>
                    <a:gd name="T100" fmla="*/ 2147483647 w 618"/>
                    <a:gd name="T101" fmla="*/ 2147483647 h 618"/>
                    <a:gd name="T102" fmla="*/ 2147483647 w 618"/>
                    <a:gd name="T103" fmla="*/ 2147483647 h 618"/>
                    <a:gd name="T104" fmla="*/ 2147483647 w 618"/>
                    <a:gd name="T105" fmla="*/ 2147483647 h 618"/>
                    <a:gd name="T106" fmla="*/ 2147483647 w 618"/>
                    <a:gd name="T107" fmla="*/ 2147483647 h 618"/>
                    <a:gd name="T108" fmla="*/ 2147483647 w 618"/>
                    <a:gd name="T109" fmla="*/ 2147483647 h 618"/>
                    <a:gd name="T110" fmla="*/ 2147483647 w 618"/>
                    <a:gd name="T111" fmla="*/ 2147483647 h 618"/>
                    <a:gd name="T112" fmla="*/ 2147483647 w 618"/>
                    <a:gd name="T113" fmla="*/ 2147483647 h 618"/>
                    <a:gd name="T114" fmla="*/ 0 w 618"/>
                    <a:gd name="T115" fmla="*/ 2147483647 h 618"/>
                    <a:gd name="T116" fmla="*/ 0 w 618"/>
                    <a:gd name="T117" fmla="*/ 2147483647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8" h="618">
                      <a:moveTo>
                        <a:pt x="526" y="467"/>
                      </a:moveTo>
                      <a:lnTo>
                        <a:pt x="526" y="467"/>
                      </a:lnTo>
                      <a:lnTo>
                        <a:pt x="500" y="441"/>
                      </a:lnTo>
                      <a:cubicBezTo>
                        <a:pt x="525" y="403"/>
                        <a:pt x="541" y="358"/>
                        <a:pt x="541" y="309"/>
                      </a:cubicBezTo>
                      <a:cubicBezTo>
                        <a:pt x="541" y="261"/>
                        <a:pt x="525" y="215"/>
                        <a:pt x="500" y="178"/>
                      </a:cubicBezTo>
                      <a:lnTo>
                        <a:pt x="526" y="151"/>
                      </a:lnTo>
                      <a:cubicBezTo>
                        <a:pt x="559" y="196"/>
                        <a:pt x="578" y="250"/>
                        <a:pt x="578" y="309"/>
                      </a:cubicBezTo>
                      <a:cubicBezTo>
                        <a:pt x="578" y="368"/>
                        <a:pt x="559" y="423"/>
                        <a:pt x="526" y="467"/>
                      </a:cubicBezTo>
                      <a:close/>
                      <a:moveTo>
                        <a:pt x="151" y="524"/>
                      </a:moveTo>
                      <a:lnTo>
                        <a:pt x="151" y="524"/>
                      </a:lnTo>
                      <a:lnTo>
                        <a:pt x="176" y="499"/>
                      </a:lnTo>
                      <a:cubicBezTo>
                        <a:pt x="214" y="525"/>
                        <a:pt x="260" y="541"/>
                        <a:pt x="309" y="541"/>
                      </a:cubicBezTo>
                      <a:cubicBezTo>
                        <a:pt x="359" y="541"/>
                        <a:pt x="404" y="525"/>
                        <a:pt x="442" y="499"/>
                      </a:cubicBezTo>
                      <a:lnTo>
                        <a:pt x="468" y="524"/>
                      </a:lnTo>
                      <a:cubicBezTo>
                        <a:pt x="468" y="524"/>
                        <a:pt x="469" y="525"/>
                        <a:pt x="469" y="525"/>
                      </a:cubicBezTo>
                      <a:cubicBezTo>
                        <a:pt x="424" y="558"/>
                        <a:pt x="369" y="578"/>
                        <a:pt x="309" y="578"/>
                      </a:cubicBezTo>
                      <a:cubicBezTo>
                        <a:pt x="249" y="578"/>
                        <a:pt x="194" y="558"/>
                        <a:pt x="149" y="525"/>
                      </a:cubicBezTo>
                      <a:cubicBezTo>
                        <a:pt x="150" y="525"/>
                        <a:pt x="150" y="524"/>
                        <a:pt x="151" y="524"/>
                      </a:cubicBezTo>
                      <a:close/>
                      <a:moveTo>
                        <a:pt x="109" y="488"/>
                      </a:moveTo>
                      <a:lnTo>
                        <a:pt x="109" y="488"/>
                      </a:lnTo>
                      <a:lnTo>
                        <a:pt x="135" y="462"/>
                      </a:lnTo>
                      <a:cubicBezTo>
                        <a:pt x="142" y="469"/>
                        <a:pt x="148" y="476"/>
                        <a:pt x="155" y="482"/>
                      </a:cubicBezTo>
                      <a:lnTo>
                        <a:pt x="132" y="505"/>
                      </a:lnTo>
                      <a:cubicBezTo>
                        <a:pt x="131" y="506"/>
                        <a:pt x="129" y="507"/>
                        <a:pt x="128" y="507"/>
                      </a:cubicBezTo>
                      <a:cubicBezTo>
                        <a:pt x="121" y="501"/>
                        <a:pt x="115" y="495"/>
                        <a:pt x="109" y="488"/>
                      </a:cubicBezTo>
                      <a:close/>
                      <a:moveTo>
                        <a:pt x="92" y="151"/>
                      </a:moveTo>
                      <a:lnTo>
                        <a:pt x="92" y="151"/>
                      </a:lnTo>
                      <a:lnTo>
                        <a:pt x="119" y="178"/>
                      </a:lnTo>
                      <a:cubicBezTo>
                        <a:pt x="93" y="215"/>
                        <a:pt x="78" y="261"/>
                        <a:pt x="78" y="309"/>
                      </a:cubicBezTo>
                      <a:cubicBezTo>
                        <a:pt x="78" y="358"/>
                        <a:pt x="93" y="403"/>
                        <a:pt x="119" y="441"/>
                      </a:cubicBezTo>
                      <a:lnTo>
                        <a:pt x="92" y="467"/>
                      </a:lnTo>
                      <a:cubicBezTo>
                        <a:pt x="60" y="423"/>
                        <a:pt x="40" y="368"/>
                        <a:pt x="40" y="309"/>
                      </a:cubicBezTo>
                      <a:cubicBezTo>
                        <a:pt x="40" y="250"/>
                        <a:pt x="60" y="196"/>
                        <a:pt x="92" y="151"/>
                      </a:cubicBezTo>
                      <a:close/>
                      <a:moveTo>
                        <a:pt x="468" y="95"/>
                      </a:moveTo>
                      <a:lnTo>
                        <a:pt x="468" y="95"/>
                      </a:lnTo>
                      <a:lnTo>
                        <a:pt x="442" y="120"/>
                      </a:lnTo>
                      <a:cubicBezTo>
                        <a:pt x="404" y="94"/>
                        <a:pt x="359" y="78"/>
                        <a:pt x="309" y="78"/>
                      </a:cubicBezTo>
                      <a:cubicBezTo>
                        <a:pt x="260" y="78"/>
                        <a:pt x="214" y="94"/>
                        <a:pt x="176" y="120"/>
                      </a:cubicBezTo>
                      <a:lnTo>
                        <a:pt x="151" y="95"/>
                      </a:lnTo>
                      <a:cubicBezTo>
                        <a:pt x="150" y="94"/>
                        <a:pt x="150" y="94"/>
                        <a:pt x="149" y="94"/>
                      </a:cubicBezTo>
                      <a:cubicBezTo>
                        <a:pt x="194" y="60"/>
                        <a:pt x="249" y="40"/>
                        <a:pt x="309" y="40"/>
                      </a:cubicBezTo>
                      <a:cubicBezTo>
                        <a:pt x="369" y="40"/>
                        <a:pt x="424" y="60"/>
                        <a:pt x="469" y="94"/>
                      </a:cubicBezTo>
                      <a:cubicBezTo>
                        <a:pt x="469" y="94"/>
                        <a:pt x="468" y="94"/>
                        <a:pt x="468" y="95"/>
                      </a:cubicBezTo>
                      <a:close/>
                      <a:moveTo>
                        <a:pt x="438" y="202"/>
                      </a:moveTo>
                      <a:lnTo>
                        <a:pt x="438" y="202"/>
                      </a:lnTo>
                      <a:cubicBezTo>
                        <a:pt x="431" y="195"/>
                        <a:pt x="425" y="188"/>
                        <a:pt x="418" y="182"/>
                      </a:cubicBezTo>
                      <a:lnTo>
                        <a:pt x="455" y="145"/>
                      </a:lnTo>
                      <a:cubicBezTo>
                        <a:pt x="462" y="152"/>
                        <a:pt x="468" y="158"/>
                        <a:pt x="474" y="165"/>
                      </a:cubicBezTo>
                      <a:lnTo>
                        <a:pt x="438" y="202"/>
                      </a:lnTo>
                      <a:close/>
                      <a:moveTo>
                        <a:pt x="453" y="395"/>
                      </a:moveTo>
                      <a:lnTo>
                        <a:pt x="453" y="395"/>
                      </a:lnTo>
                      <a:cubicBezTo>
                        <a:pt x="468" y="370"/>
                        <a:pt x="477" y="340"/>
                        <a:pt x="477" y="309"/>
                      </a:cubicBezTo>
                      <a:cubicBezTo>
                        <a:pt x="477" y="278"/>
                        <a:pt x="468" y="249"/>
                        <a:pt x="453" y="224"/>
                      </a:cubicBezTo>
                      <a:lnTo>
                        <a:pt x="491" y="187"/>
                      </a:lnTo>
                      <a:cubicBezTo>
                        <a:pt x="515" y="222"/>
                        <a:pt x="529" y="264"/>
                        <a:pt x="529" y="309"/>
                      </a:cubicBezTo>
                      <a:cubicBezTo>
                        <a:pt x="529" y="355"/>
                        <a:pt x="515" y="397"/>
                        <a:pt x="491" y="432"/>
                      </a:cubicBezTo>
                      <a:lnTo>
                        <a:pt x="453" y="395"/>
                      </a:lnTo>
                      <a:close/>
                      <a:moveTo>
                        <a:pt x="223" y="452"/>
                      </a:moveTo>
                      <a:lnTo>
                        <a:pt x="223" y="452"/>
                      </a:lnTo>
                      <a:cubicBezTo>
                        <a:pt x="248" y="468"/>
                        <a:pt x="278" y="477"/>
                        <a:pt x="309" y="477"/>
                      </a:cubicBezTo>
                      <a:cubicBezTo>
                        <a:pt x="341" y="477"/>
                        <a:pt x="370" y="468"/>
                        <a:pt x="396" y="452"/>
                      </a:cubicBezTo>
                      <a:lnTo>
                        <a:pt x="434" y="490"/>
                      </a:lnTo>
                      <a:cubicBezTo>
                        <a:pt x="398" y="514"/>
                        <a:pt x="355" y="529"/>
                        <a:pt x="309" y="529"/>
                      </a:cubicBezTo>
                      <a:cubicBezTo>
                        <a:pt x="263" y="529"/>
                        <a:pt x="220" y="514"/>
                        <a:pt x="185" y="490"/>
                      </a:cubicBezTo>
                      <a:lnTo>
                        <a:pt x="223" y="452"/>
                      </a:lnTo>
                      <a:close/>
                      <a:moveTo>
                        <a:pt x="181" y="417"/>
                      </a:moveTo>
                      <a:lnTo>
                        <a:pt x="181" y="417"/>
                      </a:lnTo>
                      <a:cubicBezTo>
                        <a:pt x="187" y="424"/>
                        <a:pt x="194" y="431"/>
                        <a:pt x="201" y="437"/>
                      </a:cubicBezTo>
                      <a:lnTo>
                        <a:pt x="164" y="473"/>
                      </a:lnTo>
                      <a:cubicBezTo>
                        <a:pt x="157" y="467"/>
                        <a:pt x="150" y="460"/>
                        <a:pt x="144" y="453"/>
                      </a:cubicBezTo>
                      <a:lnTo>
                        <a:pt x="181" y="417"/>
                      </a:lnTo>
                      <a:close/>
                      <a:moveTo>
                        <a:pt x="165" y="224"/>
                      </a:moveTo>
                      <a:lnTo>
                        <a:pt x="165" y="224"/>
                      </a:lnTo>
                      <a:cubicBezTo>
                        <a:pt x="150" y="249"/>
                        <a:pt x="142" y="278"/>
                        <a:pt x="142" y="309"/>
                      </a:cubicBezTo>
                      <a:cubicBezTo>
                        <a:pt x="142" y="340"/>
                        <a:pt x="150" y="370"/>
                        <a:pt x="165" y="395"/>
                      </a:cubicBezTo>
                      <a:lnTo>
                        <a:pt x="127" y="432"/>
                      </a:lnTo>
                      <a:cubicBezTo>
                        <a:pt x="104" y="397"/>
                        <a:pt x="90" y="355"/>
                        <a:pt x="90" y="309"/>
                      </a:cubicBezTo>
                      <a:cubicBezTo>
                        <a:pt x="90" y="264"/>
                        <a:pt x="104" y="222"/>
                        <a:pt x="127" y="186"/>
                      </a:cubicBezTo>
                      <a:lnTo>
                        <a:pt x="165" y="224"/>
                      </a:lnTo>
                      <a:close/>
                      <a:moveTo>
                        <a:pt x="309" y="142"/>
                      </a:moveTo>
                      <a:lnTo>
                        <a:pt x="309" y="142"/>
                      </a:lnTo>
                      <a:cubicBezTo>
                        <a:pt x="278" y="142"/>
                        <a:pt x="248" y="151"/>
                        <a:pt x="223" y="166"/>
                      </a:cubicBezTo>
                      <a:lnTo>
                        <a:pt x="185" y="129"/>
                      </a:lnTo>
                      <a:cubicBezTo>
                        <a:pt x="220" y="104"/>
                        <a:pt x="263" y="90"/>
                        <a:pt x="309" y="90"/>
                      </a:cubicBezTo>
                      <a:cubicBezTo>
                        <a:pt x="355" y="90"/>
                        <a:pt x="398" y="104"/>
                        <a:pt x="434" y="129"/>
                      </a:cubicBezTo>
                      <a:lnTo>
                        <a:pt x="396" y="166"/>
                      </a:lnTo>
                      <a:cubicBezTo>
                        <a:pt x="370" y="151"/>
                        <a:pt x="341" y="142"/>
                        <a:pt x="309" y="142"/>
                      </a:cubicBezTo>
                      <a:close/>
                      <a:moveTo>
                        <a:pt x="348" y="214"/>
                      </a:moveTo>
                      <a:lnTo>
                        <a:pt x="348" y="214"/>
                      </a:lnTo>
                      <a:cubicBezTo>
                        <a:pt x="336" y="209"/>
                        <a:pt x="323" y="206"/>
                        <a:pt x="309" y="206"/>
                      </a:cubicBezTo>
                      <a:cubicBezTo>
                        <a:pt x="296" y="206"/>
                        <a:pt x="282" y="209"/>
                        <a:pt x="271" y="214"/>
                      </a:cubicBezTo>
                      <a:lnTo>
                        <a:pt x="231" y="174"/>
                      </a:lnTo>
                      <a:cubicBezTo>
                        <a:pt x="254" y="160"/>
                        <a:pt x="281" y="153"/>
                        <a:pt x="309" y="153"/>
                      </a:cubicBezTo>
                      <a:cubicBezTo>
                        <a:pt x="338" y="153"/>
                        <a:pt x="365" y="160"/>
                        <a:pt x="388" y="174"/>
                      </a:cubicBezTo>
                      <a:lnTo>
                        <a:pt x="348" y="214"/>
                      </a:lnTo>
                      <a:close/>
                      <a:moveTo>
                        <a:pt x="392" y="247"/>
                      </a:moveTo>
                      <a:lnTo>
                        <a:pt x="392" y="247"/>
                      </a:lnTo>
                      <a:cubicBezTo>
                        <a:pt x="386" y="240"/>
                        <a:pt x="379" y="233"/>
                        <a:pt x="372" y="227"/>
                      </a:cubicBezTo>
                      <a:lnTo>
                        <a:pt x="410" y="189"/>
                      </a:lnTo>
                      <a:cubicBezTo>
                        <a:pt x="417" y="196"/>
                        <a:pt x="424" y="202"/>
                        <a:pt x="430" y="210"/>
                      </a:cubicBezTo>
                      <a:lnTo>
                        <a:pt x="392" y="247"/>
                      </a:lnTo>
                      <a:close/>
                      <a:moveTo>
                        <a:pt x="405" y="347"/>
                      </a:moveTo>
                      <a:lnTo>
                        <a:pt x="405" y="347"/>
                      </a:lnTo>
                      <a:cubicBezTo>
                        <a:pt x="410" y="335"/>
                        <a:pt x="413" y="323"/>
                        <a:pt x="413" y="309"/>
                      </a:cubicBezTo>
                      <a:cubicBezTo>
                        <a:pt x="413" y="296"/>
                        <a:pt x="410" y="283"/>
                        <a:pt x="405" y="272"/>
                      </a:cubicBezTo>
                      <a:lnTo>
                        <a:pt x="445" y="232"/>
                      </a:lnTo>
                      <a:cubicBezTo>
                        <a:pt x="458" y="255"/>
                        <a:pt x="466" y="281"/>
                        <a:pt x="466" y="309"/>
                      </a:cubicBezTo>
                      <a:cubicBezTo>
                        <a:pt x="466" y="338"/>
                        <a:pt x="458" y="364"/>
                        <a:pt x="445" y="387"/>
                      </a:cubicBezTo>
                      <a:lnTo>
                        <a:pt x="405" y="347"/>
                      </a:lnTo>
                      <a:close/>
                      <a:moveTo>
                        <a:pt x="372" y="391"/>
                      </a:moveTo>
                      <a:lnTo>
                        <a:pt x="372" y="391"/>
                      </a:lnTo>
                      <a:cubicBezTo>
                        <a:pt x="379" y="386"/>
                        <a:pt x="386" y="379"/>
                        <a:pt x="392" y="371"/>
                      </a:cubicBezTo>
                      <a:lnTo>
                        <a:pt x="430" y="409"/>
                      </a:lnTo>
                      <a:cubicBezTo>
                        <a:pt x="424" y="416"/>
                        <a:pt x="417" y="423"/>
                        <a:pt x="410" y="429"/>
                      </a:cubicBezTo>
                      <a:lnTo>
                        <a:pt x="372" y="391"/>
                      </a:lnTo>
                      <a:close/>
                      <a:moveTo>
                        <a:pt x="271" y="405"/>
                      </a:moveTo>
                      <a:lnTo>
                        <a:pt x="271" y="405"/>
                      </a:lnTo>
                      <a:cubicBezTo>
                        <a:pt x="282" y="410"/>
                        <a:pt x="296" y="413"/>
                        <a:pt x="309" y="413"/>
                      </a:cubicBezTo>
                      <a:cubicBezTo>
                        <a:pt x="323" y="413"/>
                        <a:pt x="336" y="410"/>
                        <a:pt x="348" y="405"/>
                      </a:cubicBezTo>
                      <a:lnTo>
                        <a:pt x="388" y="445"/>
                      </a:lnTo>
                      <a:cubicBezTo>
                        <a:pt x="365" y="458"/>
                        <a:pt x="338" y="466"/>
                        <a:pt x="309" y="466"/>
                      </a:cubicBezTo>
                      <a:cubicBezTo>
                        <a:pt x="281" y="466"/>
                        <a:pt x="254" y="458"/>
                        <a:pt x="231" y="445"/>
                      </a:cubicBezTo>
                      <a:lnTo>
                        <a:pt x="271" y="405"/>
                      </a:lnTo>
                      <a:close/>
                      <a:moveTo>
                        <a:pt x="227" y="371"/>
                      </a:moveTo>
                      <a:lnTo>
                        <a:pt x="227" y="371"/>
                      </a:lnTo>
                      <a:cubicBezTo>
                        <a:pt x="232" y="379"/>
                        <a:pt x="239" y="386"/>
                        <a:pt x="247" y="391"/>
                      </a:cubicBezTo>
                      <a:lnTo>
                        <a:pt x="208" y="429"/>
                      </a:lnTo>
                      <a:cubicBezTo>
                        <a:pt x="201" y="423"/>
                        <a:pt x="194" y="416"/>
                        <a:pt x="188" y="409"/>
                      </a:cubicBezTo>
                      <a:lnTo>
                        <a:pt x="227" y="371"/>
                      </a:lnTo>
                      <a:close/>
                      <a:moveTo>
                        <a:pt x="213" y="271"/>
                      </a:moveTo>
                      <a:lnTo>
                        <a:pt x="213" y="271"/>
                      </a:lnTo>
                      <a:cubicBezTo>
                        <a:pt x="208" y="283"/>
                        <a:pt x="206" y="296"/>
                        <a:pt x="206" y="309"/>
                      </a:cubicBezTo>
                      <a:cubicBezTo>
                        <a:pt x="206" y="323"/>
                        <a:pt x="208" y="335"/>
                        <a:pt x="213" y="347"/>
                      </a:cubicBezTo>
                      <a:lnTo>
                        <a:pt x="173" y="387"/>
                      </a:lnTo>
                      <a:cubicBezTo>
                        <a:pt x="160" y="364"/>
                        <a:pt x="152" y="338"/>
                        <a:pt x="152" y="309"/>
                      </a:cubicBezTo>
                      <a:cubicBezTo>
                        <a:pt x="152" y="281"/>
                        <a:pt x="160" y="255"/>
                        <a:pt x="173" y="232"/>
                      </a:cubicBezTo>
                      <a:lnTo>
                        <a:pt x="213" y="271"/>
                      </a:lnTo>
                      <a:close/>
                      <a:moveTo>
                        <a:pt x="227" y="247"/>
                      </a:moveTo>
                      <a:lnTo>
                        <a:pt x="227" y="247"/>
                      </a:lnTo>
                      <a:lnTo>
                        <a:pt x="188" y="209"/>
                      </a:lnTo>
                      <a:cubicBezTo>
                        <a:pt x="194" y="202"/>
                        <a:pt x="201" y="196"/>
                        <a:pt x="208" y="189"/>
                      </a:cubicBezTo>
                      <a:lnTo>
                        <a:pt x="247" y="227"/>
                      </a:lnTo>
                      <a:cubicBezTo>
                        <a:pt x="239" y="233"/>
                        <a:pt x="232" y="240"/>
                        <a:pt x="227" y="247"/>
                      </a:cubicBezTo>
                      <a:close/>
                      <a:moveTo>
                        <a:pt x="293" y="274"/>
                      </a:moveTo>
                      <a:lnTo>
                        <a:pt x="293" y="274"/>
                      </a:lnTo>
                      <a:cubicBezTo>
                        <a:pt x="284" y="278"/>
                        <a:pt x="277" y="285"/>
                        <a:pt x="273" y="294"/>
                      </a:cubicBezTo>
                      <a:lnTo>
                        <a:pt x="233" y="254"/>
                      </a:lnTo>
                      <a:cubicBezTo>
                        <a:pt x="239" y="246"/>
                        <a:pt x="246" y="240"/>
                        <a:pt x="253" y="234"/>
                      </a:cubicBezTo>
                      <a:lnTo>
                        <a:pt x="293" y="274"/>
                      </a:lnTo>
                      <a:close/>
                      <a:moveTo>
                        <a:pt x="309" y="252"/>
                      </a:moveTo>
                      <a:lnTo>
                        <a:pt x="309" y="252"/>
                      </a:lnTo>
                      <a:lnTo>
                        <a:pt x="278" y="221"/>
                      </a:lnTo>
                      <a:cubicBezTo>
                        <a:pt x="288" y="217"/>
                        <a:pt x="298" y="215"/>
                        <a:pt x="309" y="215"/>
                      </a:cubicBezTo>
                      <a:cubicBezTo>
                        <a:pt x="320" y="215"/>
                        <a:pt x="331" y="217"/>
                        <a:pt x="341" y="221"/>
                      </a:cubicBezTo>
                      <a:lnTo>
                        <a:pt x="309" y="252"/>
                      </a:lnTo>
                      <a:close/>
                      <a:moveTo>
                        <a:pt x="345" y="294"/>
                      </a:moveTo>
                      <a:lnTo>
                        <a:pt x="345" y="294"/>
                      </a:lnTo>
                      <a:cubicBezTo>
                        <a:pt x="341" y="285"/>
                        <a:pt x="334" y="278"/>
                        <a:pt x="325" y="274"/>
                      </a:cubicBezTo>
                      <a:lnTo>
                        <a:pt x="365" y="234"/>
                      </a:lnTo>
                      <a:cubicBezTo>
                        <a:pt x="373" y="240"/>
                        <a:pt x="379" y="246"/>
                        <a:pt x="385" y="254"/>
                      </a:cubicBezTo>
                      <a:lnTo>
                        <a:pt x="345" y="294"/>
                      </a:lnTo>
                      <a:close/>
                      <a:moveTo>
                        <a:pt x="325" y="345"/>
                      </a:moveTo>
                      <a:lnTo>
                        <a:pt x="325" y="345"/>
                      </a:lnTo>
                      <a:cubicBezTo>
                        <a:pt x="334" y="341"/>
                        <a:pt x="341" y="334"/>
                        <a:pt x="345" y="325"/>
                      </a:cubicBezTo>
                      <a:lnTo>
                        <a:pt x="385" y="365"/>
                      </a:lnTo>
                      <a:cubicBezTo>
                        <a:pt x="379" y="372"/>
                        <a:pt x="373" y="379"/>
                        <a:pt x="365" y="385"/>
                      </a:cubicBezTo>
                      <a:lnTo>
                        <a:pt x="325" y="345"/>
                      </a:lnTo>
                      <a:close/>
                      <a:moveTo>
                        <a:pt x="309" y="367"/>
                      </a:moveTo>
                      <a:lnTo>
                        <a:pt x="309" y="367"/>
                      </a:lnTo>
                      <a:lnTo>
                        <a:pt x="341" y="398"/>
                      </a:lnTo>
                      <a:cubicBezTo>
                        <a:pt x="331" y="401"/>
                        <a:pt x="320" y="403"/>
                        <a:pt x="309" y="403"/>
                      </a:cubicBezTo>
                      <a:cubicBezTo>
                        <a:pt x="298" y="403"/>
                        <a:pt x="288" y="401"/>
                        <a:pt x="278" y="398"/>
                      </a:cubicBezTo>
                      <a:lnTo>
                        <a:pt x="309" y="367"/>
                      </a:lnTo>
                      <a:close/>
                      <a:moveTo>
                        <a:pt x="273" y="325"/>
                      </a:moveTo>
                      <a:lnTo>
                        <a:pt x="273" y="325"/>
                      </a:lnTo>
                      <a:cubicBezTo>
                        <a:pt x="277" y="334"/>
                        <a:pt x="284" y="341"/>
                        <a:pt x="293" y="345"/>
                      </a:cubicBezTo>
                      <a:lnTo>
                        <a:pt x="253" y="385"/>
                      </a:lnTo>
                      <a:cubicBezTo>
                        <a:pt x="246" y="379"/>
                        <a:pt x="239" y="372"/>
                        <a:pt x="233" y="365"/>
                      </a:cubicBezTo>
                      <a:lnTo>
                        <a:pt x="273" y="325"/>
                      </a:lnTo>
                      <a:close/>
                      <a:moveTo>
                        <a:pt x="284" y="309"/>
                      </a:moveTo>
                      <a:lnTo>
                        <a:pt x="284" y="309"/>
                      </a:lnTo>
                      <a:cubicBezTo>
                        <a:pt x="284" y="296"/>
                        <a:pt x="296" y="285"/>
                        <a:pt x="309" y="285"/>
                      </a:cubicBezTo>
                      <a:cubicBezTo>
                        <a:pt x="323" y="285"/>
                        <a:pt x="334" y="296"/>
                        <a:pt x="334" y="309"/>
                      </a:cubicBezTo>
                      <a:cubicBezTo>
                        <a:pt x="334" y="323"/>
                        <a:pt x="323" y="334"/>
                        <a:pt x="309" y="334"/>
                      </a:cubicBezTo>
                      <a:cubicBezTo>
                        <a:pt x="296" y="334"/>
                        <a:pt x="284" y="323"/>
                        <a:pt x="284" y="309"/>
                      </a:cubicBezTo>
                      <a:close/>
                      <a:moveTo>
                        <a:pt x="215" y="309"/>
                      </a:moveTo>
                      <a:lnTo>
                        <a:pt x="215" y="309"/>
                      </a:lnTo>
                      <a:cubicBezTo>
                        <a:pt x="215" y="299"/>
                        <a:pt x="217" y="288"/>
                        <a:pt x="220" y="279"/>
                      </a:cubicBezTo>
                      <a:lnTo>
                        <a:pt x="251" y="309"/>
                      </a:lnTo>
                      <a:lnTo>
                        <a:pt x="220" y="340"/>
                      </a:lnTo>
                      <a:cubicBezTo>
                        <a:pt x="217" y="330"/>
                        <a:pt x="215" y="320"/>
                        <a:pt x="215" y="309"/>
                      </a:cubicBezTo>
                      <a:close/>
                      <a:moveTo>
                        <a:pt x="403" y="309"/>
                      </a:moveTo>
                      <a:lnTo>
                        <a:pt x="403" y="309"/>
                      </a:lnTo>
                      <a:cubicBezTo>
                        <a:pt x="403" y="320"/>
                        <a:pt x="401" y="330"/>
                        <a:pt x="398" y="340"/>
                      </a:cubicBezTo>
                      <a:lnTo>
                        <a:pt x="367" y="309"/>
                      </a:lnTo>
                      <a:lnTo>
                        <a:pt x="398" y="279"/>
                      </a:lnTo>
                      <a:cubicBezTo>
                        <a:pt x="401" y="288"/>
                        <a:pt x="403" y="299"/>
                        <a:pt x="403" y="309"/>
                      </a:cubicBezTo>
                      <a:close/>
                      <a:moveTo>
                        <a:pt x="164" y="145"/>
                      </a:moveTo>
                      <a:lnTo>
                        <a:pt x="164" y="145"/>
                      </a:lnTo>
                      <a:lnTo>
                        <a:pt x="201" y="182"/>
                      </a:lnTo>
                      <a:cubicBezTo>
                        <a:pt x="194" y="188"/>
                        <a:pt x="187" y="195"/>
                        <a:pt x="181" y="202"/>
                      </a:cubicBezTo>
                      <a:lnTo>
                        <a:pt x="144" y="165"/>
                      </a:lnTo>
                      <a:cubicBezTo>
                        <a:pt x="150" y="158"/>
                        <a:pt x="157" y="152"/>
                        <a:pt x="164" y="145"/>
                      </a:cubicBezTo>
                      <a:close/>
                      <a:moveTo>
                        <a:pt x="128" y="111"/>
                      </a:moveTo>
                      <a:lnTo>
                        <a:pt x="128" y="111"/>
                      </a:lnTo>
                      <a:cubicBezTo>
                        <a:pt x="129" y="112"/>
                        <a:pt x="131" y="113"/>
                        <a:pt x="132" y="114"/>
                      </a:cubicBezTo>
                      <a:lnTo>
                        <a:pt x="155" y="137"/>
                      </a:lnTo>
                      <a:cubicBezTo>
                        <a:pt x="148" y="143"/>
                        <a:pt x="142" y="150"/>
                        <a:pt x="135" y="157"/>
                      </a:cubicBezTo>
                      <a:lnTo>
                        <a:pt x="109" y="131"/>
                      </a:lnTo>
                      <a:cubicBezTo>
                        <a:pt x="115" y="124"/>
                        <a:pt x="121" y="117"/>
                        <a:pt x="128" y="111"/>
                      </a:cubicBezTo>
                      <a:close/>
                      <a:moveTo>
                        <a:pt x="455" y="473"/>
                      </a:moveTo>
                      <a:lnTo>
                        <a:pt x="455" y="473"/>
                      </a:lnTo>
                      <a:lnTo>
                        <a:pt x="418" y="437"/>
                      </a:lnTo>
                      <a:cubicBezTo>
                        <a:pt x="425" y="431"/>
                        <a:pt x="431" y="424"/>
                        <a:pt x="438" y="417"/>
                      </a:cubicBezTo>
                      <a:lnTo>
                        <a:pt x="474" y="453"/>
                      </a:lnTo>
                      <a:cubicBezTo>
                        <a:pt x="468" y="460"/>
                        <a:pt x="462" y="467"/>
                        <a:pt x="455" y="473"/>
                      </a:cubicBezTo>
                      <a:close/>
                      <a:moveTo>
                        <a:pt x="490" y="507"/>
                      </a:moveTo>
                      <a:lnTo>
                        <a:pt x="490" y="507"/>
                      </a:lnTo>
                      <a:cubicBezTo>
                        <a:pt x="489" y="507"/>
                        <a:pt x="487" y="506"/>
                        <a:pt x="486" y="505"/>
                      </a:cubicBezTo>
                      <a:lnTo>
                        <a:pt x="463" y="482"/>
                      </a:lnTo>
                      <a:cubicBezTo>
                        <a:pt x="470" y="476"/>
                        <a:pt x="477" y="469"/>
                        <a:pt x="483" y="462"/>
                      </a:cubicBezTo>
                      <a:lnTo>
                        <a:pt x="510" y="488"/>
                      </a:lnTo>
                      <a:cubicBezTo>
                        <a:pt x="503" y="495"/>
                        <a:pt x="497" y="501"/>
                        <a:pt x="490" y="507"/>
                      </a:cubicBezTo>
                      <a:close/>
                      <a:moveTo>
                        <a:pt x="510" y="131"/>
                      </a:moveTo>
                      <a:lnTo>
                        <a:pt x="510" y="131"/>
                      </a:lnTo>
                      <a:lnTo>
                        <a:pt x="483" y="157"/>
                      </a:lnTo>
                      <a:cubicBezTo>
                        <a:pt x="477" y="150"/>
                        <a:pt x="470" y="143"/>
                        <a:pt x="463" y="137"/>
                      </a:cubicBezTo>
                      <a:lnTo>
                        <a:pt x="486" y="114"/>
                      </a:lnTo>
                      <a:cubicBezTo>
                        <a:pt x="487" y="113"/>
                        <a:pt x="489" y="112"/>
                        <a:pt x="490" y="111"/>
                      </a:cubicBezTo>
                      <a:cubicBezTo>
                        <a:pt x="497" y="117"/>
                        <a:pt x="503" y="124"/>
                        <a:pt x="510" y="131"/>
                      </a:cubicBezTo>
                      <a:close/>
                      <a:moveTo>
                        <a:pt x="0" y="309"/>
                      </a:moveTo>
                      <a:lnTo>
                        <a:pt x="0" y="309"/>
                      </a:lnTo>
                      <a:cubicBezTo>
                        <a:pt x="0" y="480"/>
                        <a:pt x="139" y="618"/>
                        <a:pt x="309" y="618"/>
                      </a:cubicBezTo>
                      <a:cubicBezTo>
                        <a:pt x="480" y="618"/>
                        <a:pt x="618" y="480"/>
                        <a:pt x="618" y="309"/>
                      </a:cubicBezTo>
                      <a:cubicBezTo>
                        <a:pt x="618" y="139"/>
                        <a:pt x="480" y="0"/>
                        <a:pt x="309" y="0"/>
                      </a:cubicBezTo>
                      <a:cubicBezTo>
                        <a:pt x="139" y="0"/>
                        <a:pt x="0" y="139"/>
                        <a:pt x="0" y="309"/>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400"/>
                </a:p>
              </p:txBody>
            </p:sp>
            <p:sp>
              <p:nvSpPr>
                <p:cNvPr id="15" name="Freeform 91"/>
                <p:cNvSpPr>
                  <a:spLocks noEditPoints="1"/>
                </p:cNvSpPr>
                <p:nvPr/>
              </p:nvSpPr>
              <p:spPr bwMode="auto">
                <a:xfrm>
                  <a:off x="4589463" y="811213"/>
                  <a:ext cx="258763" cy="258763"/>
                </a:xfrm>
                <a:custGeom>
                  <a:avLst/>
                  <a:gdLst>
                    <a:gd name="T0" fmla="*/ 2147483647 w 618"/>
                    <a:gd name="T1" fmla="*/ 2147483647 h 618"/>
                    <a:gd name="T2" fmla="*/ 2147483647 w 618"/>
                    <a:gd name="T3" fmla="*/ 2147483647 h 618"/>
                    <a:gd name="T4" fmla="*/ 2147483647 w 618"/>
                    <a:gd name="T5" fmla="*/ 2147483647 h 618"/>
                    <a:gd name="T6" fmla="*/ 2147483647 w 618"/>
                    <a:gd name="T7" fmla="*/ 2147483647 h 618"/>
                    <a:gd name="T8" fmla="*/ 2147483647 w 618"/>
                    <a:gd name="T9" fmla="*/ 2147483647 h 618"/>
                    <a:gd name="T10" fmla="*/ 2147483647 w 618"/>
                    <a:gd name="T11" fmla="*/ 2147483647 h 618"/>
                    <a:gd name="T12" fmla="*/ 2147483647 w 618"/>
                    <a:gd name="T13" fmla="*/ 2147483647 h 618"/>
                    <a:gd name="T14" fmla="*/ 2147483647 w 618"/>
                    <a:gd name="T15" fmla="*/ 2147483647 h 618"/>
                    <a:gd name="T16" fmla="*/ 2147483647 w 618"/>
                    <a:gd name="T17" fmla="*/ 2147483647 h 618"/>
                    <a:gd name="T18" fmla="*/ 2147483647 w 618"/>
                    <a:gd name="T19" fmla="*/ 2147483647 h 618"/>
                    <a:gd name="T20" fmla="*/ 2147483647 w 618"/>
                    <a:gd name="T21" fmla="*/ 2147483647 h 618"/>
                    <a:gd name="T22" fmla="*/ 2147483647 w 618"/>
                    <a:gd name="T23" fmla="*/ 2147483647 h 618"/>
                    <a:gd name="T24" fmla="*/ 2147483647 w 618"/>
                    <a:gd name="T25" fmla="*/ 2147483647 h 618"/>
                    <a:gd name="T26" fmla="*/ 2147483647 w 618"/>
                    <a:gd name="T27" fmla="*/ 2147483647 h 618"/>
                    <a:gd name="T28" fmla="*/ 2147483647 w 618"/>
                    <a:gd name="T29" fmla="*/ 2147483647 h 618"/>
                    <a:gd name="T30" fmla="*/ 2147483647 w 618"/>
                    <a:gd name="T31" fmla="*/ 2147483647 h 618"/>
                    <a:gd name="T32" fmla="*/ 2147483647 w 618"/>
                    <a:gd name="T33" fmla="*/ 2147483647 h 618"/>
                    <a:gd name="T34" fmla="*/ 2147483647 w 618"/>
                    <a:gd name="T35" fmla="*/ 2147483647 h 618"/>
                    <a:gd name="T36" fmla="*/ 2147483647 w 618"/>
                    <a:gd name="T37" fmla="*/ 2147483647 h 618"/>
                    <a:gd name="T38" fmla="*/ 2147483647 w 618"/>
                    <a:gd name="T39" fmla="*/ 2147483647 h 618"/>
                    <a:gd name="T40" fmla="*/ 2147483647 w 618"/>
                    <a:gd name="T41" fmla="*/ 2147483647 h 618"/>
                    <a:gd name="T42" fmla="*/ 2147483647 w 618"/>
                    <a:gd name="T43" fmla="*/ 2147483647 h 618"/>
                    <a:gd name="T44" fmla="*/ 2147483647 w 618"/>
                    <a:gd name="T45" fmla="*/ 2147483647 h 618"/>
                    <a:gd name="T46" fmla="*/ 2147483647 w 618"/>
                    <a:gd name="T47" fmla="*/ 2147483647 h 618"/>
                    <a:gd name="T48" fmla="*/ 2147483647 w 618"/>
                    <a:gd name="T49" fmla="*/ 2147483647 h 618"/>
                    <a:gd name="T50" fmla="*/ 2147483647 w 618"/>
                    <a:gd name="T51" fmla="*/ 2147483647 h 618"/>
                    <a:gd name="T52" fmla="*/ 2147483647 w 618"/>
                    <a:gd name="T53" fmla="*/ 2147483647 h 618"/>
                    <a:gd name="T54" fmla="*/ 2147483647 w 618"/>
                    <a:gd name="T55" fmla="*/ 2147483647 h 618"/>
                    <a:gd name="T56" fmla="*/ 2147483647 w 618"/>
                    <a:gd name="T57" fmla="*/ 2147483647 h 618"/>
                    <a:gd name="T58" fmla="*/ 2147483647 w 618"/>
                    <a:gd name="T59" fmla="*/ 2147483647 h 618"/>
                    <a:gd name="T60" fmla="*/ 2147483647 w 618"/>
                    <a:gd name="T61" fmla="*/ 2147483647 h 618"/>
                    <a:gd name="T62" fmla="*/ 2147483647 w 618"/>
                    <a:gd name="T63" fmla="*/ 2147483647 h 618"/>
                    <a:gd name="T64" fmla="*/ 2147483647 w 618"/>
                    <a:gd name="T65" fmla="*/ 2147483647 h 618"/>
                    <a:gd name="T66" fmla="*/ 2147483647 w 618"/>
                    <a:gd name="T67" fmla="*/ 2147483647 h 618"/>
                    <a:gd name="T68" fmla="*/ 2147483647 w 618"/>
                    <a:gd name="T69" fmla="*/ 2147483647 h 618"/>
                    <a:gd name="T70" fmla="*/ 2147483647 w 618"/>
                    <a:gd name="T71" fmla="*/ 2147483647 h 618"/>
                    <a:gd name="T72" fmla="*/ 2147483647 w 618"/>
                    <a:gd name="T73" fmla="*/ 2147483647 h 618"/>
                    <a:gd name="T74" fmla="*/ 2147483647 w 618"/>
                    <a:gd name="T75" fmla="*/ 2147483647 h 618"/>
                    <a:gd name="T76" fmla="*/ 2147483647 w 618"/>
                    <a:gd name="T77" fmla="*/ 2147483647 h 618"/>
                    <a:gd name="T78" fmla="*/ 2147483647 w 618"/>
                    <a:gd name="T79" fmla="*/ 2147483647 h 618"/>
                    <a:gd name="T80" fmla="*/ 2147483647 w 618"/>
                    <a:gd name="T81" fmla="*/ 2147483647 h 618"/>
                    <a:gd name="T82" fmla="*/ 2147483647 w 618"/>
                    <a:gd name="T83" fmla="*/ 2147483647 h 618"/>
                    <a:gd name="T84" fmla="*/ 2147483647 w 618"/>
                    <a:gd name="T85" fmla="*/ 2147483647 h 618"/>
                    <a:gd name="T86" fmla="*/ 2147483647 w 618"/>
                    <a:gd name="T87" fmla="*/ 2147483647 h 618"/>
                    <a:gd name="T88" fmla="*/ 2147483647 w 618"/>
                    <a:gd name="T89" fmla="*/ 2147483647 h 618"/>
                    <a:gd name="T90" fmla="*/ 2147483647 w 618"/>
                    <a:gd name="T91" fmla="*/ 2147483647 h 618"/>
                    <a:gd name="T92" fmla="*/ 2147483647 w 618"/>
                    <a:gd name="T93" fmla="*/ 2147483647 h 618"/>
                    <a:gd name="T94" fmla="*/ 2147483647 w 618"/>
                    <a:gd name="T95" fmla="*/ 2147483647 h 618"/>
                    <a:gd name="T96" fmla="*/ 2147483647 w 618"/>
                    <a:gd name="T97" fmla="*/ 2147483647 h 618"/>
                    <a:gd name="T98" fmla="*/ 2147483647 w 618"/>
                    <a:gd name="T99" fmla="*/ 2147483647 h 618"/>
                    <a:gd name="T100" fmla="*/ 2147483647 w 618"/>
                    <a:gd name="T101" fmla="*/ 2147483647 h 618"/>
                    <a:gd name="T102" fmla="*/ 2147483647 w 618"/>
                    <a:gd name="T103" fmla="*/ 2147483647 h 618"/>
                    <a:gd name="T104" fmla="*/ 2147483647 w 618"/>
                    <a:gd name="T105" fmla="*/ 2147483647 h 618"/>
                    <a:gd name="T106" fmla="*/ 2147483647 w 618"/>
                    <a:gd name="T107" fmla="*/ 2147483647 h 618"/>
                    <a:gd name="T108" fmla="*/ 2147483647 w 618"/>
                    <a:gd name="T109" fmla="*/ 2147483647 h 618"/>
                    <a:gd name="T110" fmla="*/ 2147483647 w 618"/>
                    <a:gd name="T111" fmla="*/ 2147483647 h 618"/>
                    <a:gd name="T112" fmla="*/ 2147483647 w 618"/>
                    <a:gd name="T113" fmla="*/ 2147483647 h 618"/>
                    <a:gd name="T114" fmla="*/ 2147483647 w 618"/>
                    <a:gd name="T115" fmla="*/ 2147483647 h 618"/>
                    <a:gd name="T116" fmla="*/ 2147483647 w 618"/>
                    <a:gd name="T117" fmla="*/ 2147483647 h 6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8" h="618">
                      <a:moveTo>
                        <a:pt x="151" y="524"/>
                      </a:moveTo>
                      <a:lnTo>
                        <a:pt x="151" y="524"/>
                      </a:lnTo>
                      <a:lnTo>
                        <a:pt x="176" y="499"/>
                      </a:lnTo>
                      <a:cubicBezTo>
                        <a:pt x="214" y="525"/>
                        <a:pt x="259" y="541"/>
                        <a:pt x="309" y="541"/>
                      </a:cubicBezTo>
                      <a:cubicBezTo>
                        <a:pt x="358" y="541"/>
                        <a:pt x="404" y="525"/>
                        <a:pt x="442" y="499"/>
                      </a:cubicBezTo>
                      <a:lnTo>
                        <a:pt x="467" y="524"/>
                      </a:lnTo>
                      <a:cubicBezTo>
                        <a:pt x="468" y="524"/>
                        <a:pt x="468" y="525"/>
                        <a:pt x="469" y="525"/>
                      </a:cubicBezTo>
                      <a:cubicBezTo>
                        <a:pt x="424" y="558"/>
                        <a:pt x="369" y="578"/>
                        <a:pt x="309" y="578"/>
                      </a:cubicBezTo>
                      <a:cubicBezTo>
                        <a:pt x="249" y="578"/>
                        <a:pt x="194" y="558"/>
                        <a:pt x="149" y="525"/>
                      </a:cubicBezTo>
                      <a:cubicBezTo>
                        <a:pt x="149" y="525"/>
                        <a:pt x="150" y="524"/>
                        <a:pt x="151" y="524"/>
                      </a:cubicBezTo>
                      <a:close/>
                      <a:moveTo>
                        <a:pt x="109" y="488"/>
                      </a:moveTo>
                      <a:lnTo>
                        <a:pt x="109" y="488"/>
                      </a:lnTo>
                      <a:lnTo>
                        <a:pt x="135" y="462"/>
                      </a:lnTo>
                      <a:cubicBezTo>
                        <a:pt x="141" y="469"/>
                        <a:pt x="148" y="476"/>
                        <a:pt x="155" y="482"/>
                      </a:cubicBezTo>
                      <a:lnTo>
                        <a:pt x="132" y="505"/>
                      </a:lnTo>
                      <a:cubicBezTo>
                        <a:pt x="131" y="506"/>
                        <a:pt x="129" y="507"/>
                        <a:pt x="128" y="507"/>
                      </a:cubicBezTo>
                      <a:cubicBezTo>
                        <a:pt x="121" y="501"/>
                        <a:pt x="115" y="495"/>
                        <a:pt x="109" y="488"/>
                      </a:cubicBezTo>
                      <a:close/>
                      <a:moveTo>
                        <a:pt x="92" y="151"/>
                      </a:moveTo>
                      <a:lnTo>
                        <a:pt x="92" y="151"/>
                      </a:lnTo>
                      <a:lnTo>
                        <a:pt x="118" y="178"/>
                      </a:lnTo>
                      <a:cubicBezTo>
                        <a:pt x="93" y="215"/>
                        <a:pt x="77" y="261"/>
                        <a:pt x="77" y="309"/>
                      </a:cubicBezTo>
                      <a:cubicBezTo>
                        <a:pt x="77" y="358"/>
                        <a:pt x="93" y="403"/>
                        <a:pt x="118" y="441"/>
                      </a:cubicBezTo>
                      <a:lnTo>
                        <a:pt x="92" y="467"/>
                      </a:lnTo>
                      <a:cubicBezTo>
                        <a:pt x="59" y="423"/>
                        <a:pt x="40" y="368"/>
                        <a:pt x="40" y="309"/>
                      </a:cubicBezTo>
                      <a:cubicBezTo>
                        <a:pt x="40" y="250"/>
                        <a:pt x="59" y="196"/>
                        <a:pt x="92" y="151"/>
                      </a:cubicBezTo>
                      <a:close/>
                      <a:moveTo>
                        <a:pt x="467" y="95"/>
                      </a:moveTo>
                      <a:lnTo>
                        <a:pt x="467" y="95"/>
                      </a:lnTo>
                      <a:lnTo>
                        <a:pt x="442" y="120"/>
                      </a:lnTo>
                      <a:cubicBezTo>
                        <a:pt x="404" y="94"/>
                        <a:pt x="358" y="78"/>
                        <a:pt x="309" y="78"/>
                      </a:cubicBezTo>
                      <a:cubicBezTo>
                        <a:pt x="259" y="78"/>
                        <a:pt x="214" y="94"/>
                        <a:pt x="176" y="120"/>
                      </a:cubicBezTo>
                      <a:lnTo>
                        <a:pt x="151" y="95"/>
                      </a:lnTo>
                      <a:cubicBezTo>
                        <a:pt x="150" y="94"/>
                        <a:pt x="150" y="94"/>
                        <a:pt x="149" y="94"/>
                      </a:cubicBezTo>
                      <a:cubicBezTo>
                        <a:pt x="194" y="60"/>
                        <a:pt x="249" y="40"/>
                        <a:pt x="309" y="40"/>
                      </a:cubicBezTo>
                      <a:cubicBezTo>
                        <a:pt x="369" y="40"/>
                        <a:pt x="424" y="60"/>
                        <a:pt x="469" y="94"/>
                      </a:cubicBezTo>
                      <a:cubicBezTo>
                        <a:pt x="468" y="94"/>
                        <a:pt x="468" y="94"/>
                        <a:pt x="467" y="95"/>
                      </a:cubicBezTo>
                      <a:close/>
                      <a:moveTo>
                        <a:pt x="509" y="131"/>
                      </a:moveTo>
                      <a:lnTo>
                        <a:pt x="509" y="131"/>
                      </a:lnTo>
                      <a:lnTo>
                        <a:pt x="483" y="157"/>
                      </a:lnTo>
                      <a:cubicBezTo>
                        <a:pt x="476" y="150"/>
                        <a:pt x="470" y="143"/>
                        <a:pt x="463" y="137"/>
                      </a:cubicBezTo>
                      <a:lnTo>
                        <a:pt x="486" y="114"/>
                      </a:lnTo>
                      <a:cubicBezTo>
                        <a:pt x="487" y="113"/>
                        <a:pt x="489" y="112"/>
                        <a:pt x="490" y="111"/>
                      </a:cubicBezTo>
                      <a:cubicBezTo>
                        <a:pt x="497" y="117"/>
                        <a:pt x="503" y="124"/>
                        <a:pt x="509" y="131"/>
                      </a:cubicBezTo>
                      <a:close/>
                      <a:moveTo>
                        <a:pt x="417" y="437"/>
                      </a:moveTo>
                      <a:lnTo>
                        <a:pt x="417" y="437"/>
                      </a:lnTo>
                      <a:cubicBezTo>
                        <a:pt x="424" y="431"/>
                        <a:pt x="431" y="424"/>
                        <a:pt x="437" y="417"/>
                      </a:cubicBezTo>
                      <a:lnTo>
                        <a:pt x="474" y="453"/>
                      </a:lnTo>
                      <a:cubicBezTo>
                        <a:pt x="468" y="460"/>
                        <a:pt x="461" y="467"/>
                        <a:pt x="454" y="473"/>
                      </a:cubicBezTo>
                      <a:lnTo>
                        <a:pt x="417" y="437"/>
                      </a:lnTo>
                      <a:close/>
                      <a:moveTo>
                        <a:pt x="222" y="452"/>
                      </a:moveTo>
                      <a:lnTo>
                        <a:pt x="222" y="452"/>
                      </a:lnTo>
                      <a:cubicBezTo>
                        <a:pt x="248" y="468"/>
                        <a:pt x="277" y="477"/>
                        <a:pt x="309" y="477"/>
                      </a:cubicBezTo>
                      <a:cubicBezTo>
                        <a:pt x="341" y="477"/>
                        <a:pt x="370" y="468"/>
                        <a:pt x="395" y="452"/>
                      </a:cubicBezTo>
                      <a:lnTo>
                        <a:pt x="433" y="490"/>
                      </a:lnTo>
                      <a:cubicBezTo>
                        <a:pt x="398" y="514"/>
                        <a:pt x="355" y="529"/>
                        <a:pt x="309" y="529"/>
                      </a:cubicBezTo>
                      <a:cubicBezTo>
                        <a:pt x="263" y="529"/>
                        <a:pt x="220" y="514"/>
                        <a:pt x="185" y="490"/>
                      </a:cubicBezTo>
                      <a:lnTo>
                        <a:pt x="222" y="452"/>
                      </a:lnTo>
                      <a:close/>
                      <a:moveTo>
                        <a:pt x="181" y="417"/>
                      </a:moveTo>
                      <a:lnTo>
                        <a:pt x="181" y="417"/>
                      </a:lnTo>
                      <a:cubicBezTo>
                        <a:pt x="187" y="424"/>
                        <a:pt x="193" y="431"/>
                        <a:pt x="201" y="437"/>
                      </a:cubicBezTo>
                      <a:lnTo>
                        <a:pt x="164" y="473"/>
                      </a:lnTo>
                      <a:cubicBezTo>
                        <a:pt x="156" y="467"/>
                        <a:pt x="150" y="460"/>
                        <a:pt x="144" y="453"/>
                      </a:cubicBezTo>
                      <a:lnTo>
                        <a:pt x="181" y="417"/>
                      </a:lnTo>
                      <a:close/>
                      <a:moveTo>
                        <a:pt x="165" y="224"/>
                      </a:moveTo>
                      <a:lnTo>
                        <a:pt x="165" y="224"/>
                      </a:lnTo>
                      <a:cubicBezTo>
                        <a:pt x="150" y="249"/>
                        <a:pt x="141" y="278"/>
                        <a:pt x="141" y="309"/>
                      </a:cubicBezTo>
                      <a:cubicBezTo>
                        <a:pt x="141" y="340"/>
                        <a:pt x="150" y="370"/>
                        <a:pt x="165" y="395"/>
                      </a:cubicBezTo>
                      <a:lnTo>
                        <a:pt x="127" y="432"/>
                      </a:lnTo>
                      <a:cubicBezTo>
                        <a:pt x="103" y="397"/>
                        <a:pt x="89" y="355"/>
                        <a:pt x="89" y="309"/>
                      </a:cubicBezTo>
                      <a:cubicBezTo>
                        <a:pt x="89" y="264"/>
                        <a:pt x="103" y="222"/>
                        <a:pt x="127" y="187"/>
                      </a:cubicBezTo>
                      <a:lnTo>
                        <a:pt x="165" y="224"/>
                      </a:lnTo>
                      <a:close/>
                      <a:moveTo>
                        <a:pt x="395" y="166"/>
                      </a:moveTo>
                      <a:lnTo>
                        <a:pt x="395" y="166"/>
                      </a:lnTo>
                      <a:cubicBezTo>
                        <a:pt x="370" y="151"/>
                        <a:pt x="341" y="142"/>
                        <a:pt x="309" y="142"/>
                      </a:cubicBezTo>
                      <a:cubicBezTo>
                        <a:pt x="277" y="142"/>
                        <a:pt x="248" y="151"/>
                        <a:pt x="222" y="166"/>
                      </a:cubicBezTo>
                      <a:lnTo>
                        <a:pt x="185" y="129"/>
                      </a:lnTo>
                      <a:cubicBezTo>
                        <a:pt x="220" y="104"/>
                        <a:pt x="263" y="90"/>
                        <a:pt x="309" y="90"/>
                      </a:cubicBezTo>
                      <a:cubicBezTo>
                        <a:pt x="355" y="90"/>
                        <a:pt x="398" y="104"/>
                        <a:pt x="433" y="129"/>
                      </a:cubicBezTo>
                      <a:lnTo>
                        <a:pt x="395" y="166"/>
                      </a:lnTo>
                      <a:close/>
                      <a:moveTo>
                        <a:pt x="437" y="202"/>
                      </a:moveTo>
                      <a:lnTo>
                        <a:pt x="437" y="202"/>
                      </a:lnTo>
                      <a:cubicBezTo>
                        <a:pt x="431" y="195"/>
                        <a:pt x="424" y="188"/>
                        <a:pt x="417" y="182"/>
                      </a:cubicBezTo>
                      <a:lnTo>
                        <a:pt x="454" y="145"/>
                      </a:lnTo>
                      <a:cubicBezTo>
                        <a:pt x="461" y="152"/>
                        <a:pt x="468" y="158"/>
                        <a:pt x="474" y="165"/>
                      </a:cubicBezTo>
                      <a:lnTo>
                        <a:pt x="437" y="202"/>
                      </a:lnTo>
                      <a:close/>
                      <a:moveTo>
                        <a:pt x="476" y="309"/>
                      </a:moveTo>
                      <a:lnTo>
                        <a:pt x="476" y="309"/>
                      </a:lnTo>
                      <a:cubicBezTo>
                        <a:pt x="476" y="278"/>
                        <a:pt x="468" y="249"/>
                        <a:pt x="453" y="224"/>
                      </a:cubicBezTo>
                      <a:lnTo>
                        <a:pt x="491" y="187"/>
                      </a:lnTo>
                      <a:cubicBezTo>
                        <a:pt x="515" y="222"/>
                        <a:pt x="528" y="264"/>
                        <a:pt x="528" y="309"/>
                      </a:cubicBezTo>
                      <a:cubicBezTo>
                        <a:pt x="528" y="355"/>
                        <a:pt x="514" y="397"/>
                        <a:pt x="491" y="432"/>
                      </a:cubicBezTo>
                      <a:lnTo>
                        <a:pt x="453" y="395"/>
                      </a:lnTo>
                      <a:cubicBezTo>
                        <a:pt x="468" y="370"/>
                        <a:pt x="476" y="340"/>
                        <a:pt x="476" y="309"/>
                      </a:cubicBezTo>
                      <a:close/>
                      <a:moveTo>
                        <a:pt x="405" y="347"/>
                      </a:moveTo>
                      <a:lnTo>
                        <a:pt x="405" y="347"/>
                      </a:lnTo>
                      <a:cubicBezTo>
                        <a:pt x="410" y="335"/>
                        <a:pt x="412" y="323"/>
                        <a:pt x="412" y="309"/>
                      </a:cubicBezTo>
                      <a:cubicBezTo>
                        <a:pt x="412" y="296"/>
                        <a:pt x="410" y="283"/>
                        <a:pt x="405" y="272"/>
                      </a:cubicBezTo>
                      <a:lnTo>
                        <a:pt x="445" y="232"/>
                      </a:lnTo>
                      <a:cubicBezTo>
                        <a:pt x="458" y="255"/>
                        <a:pt x="466" y="281"/>
                        <a:pt x="466" y="309"/>
                      </a:cubicBezTo>
                      <a:cubicBezTo>
                        <a:pt x="466" y="338"/>
                        <a:pt x="458" y="364"/>
                        <a:pt x="445" y="387"/>
                      </a:cubicBezTo>
                      <a:lnTo>
                        <a:pt x="405" y="347"/>
                      </a:lnTo>
                      <a:close/>
                      <a:moveTo>
                        <a:pt x="372" y="391"/>
                      </a:moveTo>
                      <a:lnTo>
                        <a:pt x="372" y="391"/>
                      </a:lnTo>
                      <a:cubicBezTo>
                        <a:pt x="379" y="386"/>
                        <a:pt x="386" y="379"/>
                        <a:pt x="391" y="371"/>
                      </a:cubicBezTo>
                      <a:lnTo>
                        <a:pt x="430" y="409"/>
                      </a:lnTo>
                      <a:cubicBezTo>
                        <a:pt x="424" y="416"/>
                        <a:pt x="417" y="423"/>
                        <a:pt x="410" y="429"/>
                      </a:cubicBezTo>
                      <a:lnTo>
                        <a:pt x="372" y="391"/>
                      </a:lnTo>
                      <a:close/>
                      <a:moveTo>
                        <a:pt x="270" y="405"/>
                      </a:moveTo>
                      <a:lnTo>
                        <a:pt x="270" y="405"/>
                      </a:lnTo>
                      <a:cubicBezTo>
                        <a:pt x="282" y="410"/>
                        <a:pt x="295" y="413"/>
                        <a:pt x="309" y="413"/>
                      </a:cubicBezTo>
                      <a:cubicBezTo>
                        <a:pt x="323" y="413"/>
                        <a:pt x="336" y="410"/>
                        <a:pt x="348" y="405"/>
                      </a:cubicBezTo>
                      <a:lnTo>
                        <a:pt x="388" y="445"/>
                      </a:lnTo>
                      <a:cubicBezTo>
                        <a:pt x="364" y="458"/>
                        <a:pt x="338" y="466"/>
                        <a:pt x="309" y="466"/>
                      </a:cubicBezTo>
                      <a:cubicBezTo>
                        <a:pt x="280" y="466"/>
                        <a:pt x="253" y="458"/>
                        <a:pt x="230" y="445"/>
                      </a:cubicBezTo>
                      <a:lnTo>
                        <a:pt x="270" y="405"/>
                      </a:lnTo>
                      <a:close/>
                      <a:moveTo>
                        <a:pt x="226" y="371"/>
                      </a:moveTo>
                      <a:lnTo>
                        <a:pt x="226" y="371"/>
                      </a:lnTo>
                      <a:cubicBezTo>
                        <a:pt x="232" y="379"/>
                        <a:pt x="239" y="386"/>
                        <a:pt x="246" y="391"/>
                      </a:cubicBezTo>
                      <a:lnTo>
                        <a:pt x="208" y="429"/>
                      </a:lnTo>
                      <a:cubicBezTo>
                        <a:pt x="201" y="423"/>
                        <a:pt x="194" y="416"/>
                        <a:pt x="188" y="409"/>
                      </a:cubicBezTo>
                      <a:lnTo>
                        <a:pt x="226" y="371"/>
                      </a:lnTo>
                      <a:close/>
                      <a:moveTo>
                        <a:pt x="213" y="272"/>
                      </a:moveTo>
                      <a:lnTo>
                        <a:pt x="213" y="272"/>
                      </a:lnTo>
                      <a:cubicBezTo>
                        <a:pt x="208" y="283"/>
                        <a:pt x="206" y="296"/>
                        <a:pt x="206" y="309"/>
                      </a:cubicBezTo>
                      <a:cubicBezTo>
                        <a:pt x="206" y="323"/>
                        <a:pt x="208" y="335"/>
                        <a:pt x="213" y="347"/>
                      </a:cubicBezTo>
                      <a:lnTo>
                        <a:pt x="173" y="387"/>
                      </a:lnTo>
                      <a:cubicBezTo>
                        <a:pt x="160" y="364"/>
                        <a:pt x="152" y="338"/>
                        <a:pt x="152" y="309"/>
                      </a:cubicBezTo>
                      <a:cubicBezTo>
                        <a:pt x="152" y="281"/>
                        <a:pt x="160" y="255"/>
                        <a:pt x="173" y="232"/>
                      </a:cubicBezTo>
                      <a:lnTo>
                        <a:pt x="213" y="272"/>
                      </a:lnTo>
                      <a:close/>
                      <a:moveTo>
                        <a:pt x="246" y="227"/>
                      </a:moveTo>
                      <a:lnTo>
                        <a:pt x="246" y="227"/>
                      </a:lnTo>
                      <a:cubicBezTo>
                        <a:pt x="239" y="233"/>
                        <a:pt x="232" y="240"/>
                        <a:pt x="226" y="247"/>
                      </a:cubicBezTo>
                      <a:lnTo>
                        <a:pt x="188" y="210"/>
                      </a:lnTo>
                      <a:cubicBezTo>
                        <a:pt x="194" y="202"/>
                        <a:pt x="201" y="196"/>
                        <a:pt x="208" y="189"/>
                      </a:cubicBezTo>
                      <a:lnTo>
                        <a:pt x="246" y="227"/>
                      </a:lnTo>
                      <a:close/>
                      <a:moveTo>
                        <a:pt x="348" y="214"/>
                      </a:moveTo>
                      <a:lnTo>
                        <a:pt x="348" y="214"/>
                      </a:lnTo>
                      <a:cubicBezTo>
                        <a:pt x="336" y="209"/>
                        <a:pt x="323" y="206"/>
                        <a:pt x="309" y="206"/>
                      </a:cubicBezTo>
                      <a:cubicBezTo>
                        <a:pt x="295" y="206"/>
                        <a:pt x="282" y="209"/>
                        <a:pt x="270" y="214"/>
                      </a:cubicBezTo>
                      <a:lnTo>
                        <a:pt x="230" y="174"/>
                      </a:lnTo>
                      <a:cubicBezTo>
                        <a:pt x="253" y="160"/>
                        <a:pt x="280" y="153"/>
                        <a:pt x="309" y="153"/>
                      </a:cubicBezTo>
                      <a:cubicBezTo>
                        <a:pt x="338" y="153"/>
                        <a:pt x="364" y="160"/>
                        <a:pt x="388" y="174"/>
                      </a:cubicBezTo>
                      <a:lnTo>
                        <a:pt x="348" y="214"/>
                      </a:lnTo>
                      <a:close/>
                      <a:moveTo>
                        <a:pt x="372" y="227"/>
                      </a:moveTo>
                      <a:lnTo>
                        <a:pt x="372" y="227"/>
                      </a:lnTo>
                      <a:lnTo>
                        <a:pt x="410" y="189"/>
                      </a:lnTo>
                      <a:cubicBezTo>
                        <a:pt x="417" y="196"/>
                        <a:pt x="424" y="202"/>
                        <a:pt x="430" y="209"/>
                      </a:cubicBezTo>
                      <a:lnTo>
                        <a:pt x="391" y="247"/>
                      </a:lnTo>
                      <a:cubicBezTo>
                        <a:pt x="386" y="240"/>
                        <a:pt x="379" y="233"/>
                        <a:pt x="372" y="227"/>
                      </a:cubicBezTo>
                      <a:close/>
                      <a:moveTo>
                        <a:pt x="345" y="294"/>
                      </a:moveTo>
                      <a:lnTo>
                        <a:pt x="345" y="294"/>
                      </a:lnTo>
                      <a:cubicBezTo>
                        <a:pt x="341" y="285"/>
                        <a:pt x="334" y="278"/>
                        <a:pt x="325" y="274"/>
                      </a:cubicBezTo>
                      <a:lnTo>
                        <a:pt x="365" y="234"/>
                      </a:lnTo>
                      <a:cubicBezTo>
                        <a:pt x="372" y="240"/>
                        <a:pt x="379" y="246"/>
                        <a:pt x="385" y="254"/>
                      </a:cubicBezTo>
                      <a:lnTo>
                        <a:pt x="345" y="294"/>
                      </a:lnTo>
                      <a:close/>
                      <a:moveTo>
                        <a:pt x="325" y="345"/>
                      </a:moveTo>
                      <a:lnTo>
                        <a:pt x="325" y="345"/>
                      </a:lnTo>
                      <a:cubicBezTo>
                        <a:pt x="334" y="341"/>
                        <a:pt x="341" y="334"/>
                        <a:pt x="345" y="325"/>
                      </a:cubicBezTo>
                      <a:lnTo>
                        <a:pt x="385" y="365"/>
                      </a:lnTo>
                      <a:cubicBezTo>
                        <a:pt x="379" y="372"/>
                        <a:pt x="372" y="379"/>
                        <a:pt x="365" y="385"/>
                      </a:cubicBezTo>
                      <a:lnTo>
                        <a:pt x="325" y="345"/>
                      </a:lnTo>
                      <a:close/>
                      <a:moveTo>
                        <a:pt x="309" y="367"/>
                      </a:moveTo>
                      <a:lnTo>
                        <a:pt x="309" y="367"/>
                      </a:lnTo>
                      <a:lnTo>
                        <a:pt x="340" y="398"/>
                      </a:lnTo>
                      <a:cubicBezTo>
                        <a:pt x="330" y="401"/>
                        <a:pt x="320" y="403"/>
                        <a:pt x="309" y="403"/>
                      </a:cubicBezTo>
                      <a:cubicBezTo>
                        <a:pt x="298" y="403"/>
                        <a:pt x="287" y="401"/>
                        <a:pt x="278" y="398"/>
                      </a:cubicBezTo>
                      <a:lnTo>
                        <a:pt x="309" y="367"/>
                      </a:lnTo>
                      <a:close/>
                      <a:moveTo>
                        <a:pt x="273" y="325"/>
                      </a:moveTo>
                      <a:lnTo>
                        <a:pt x="273" y="325"/>
                      </a:lnTo>
                      <a:cubicBezTo>
                        <a:pt x="277" y="334"/>
                        <a:pt x="284" y="341"/>
                        <a:pt x="293" y="345"/>
                      </a:cubicBezTo>
                      <a:lnTo>
                        <a:pt x="253" y="385"/>
                      </a:lnTo>
                      <a:cubicBezTo>
                        <a:pt x="245" y="379"/>
                        <a:pt x="239" y="372"/>
                        <a:pt x="233" y="365"/>
                      </a:cubicBezTo>
                      <a:lnTo>
                        <a:pt x="273" y="325"/>
                      </a:lnTo>
                      <a:close/>
                      <a:moveTo>
                        <a:pt x="293" y="274"/>
                      </a:moveTo>
                      <a:lnTo>
                        <a:pt x="293" y="274"/>
                      </a:lnTo>
                      <a:cubicBezTo>
                        <a:pt x="284" y="278"/>
                        <a:pt x="277" y="285"/>
                        <a:pt x="273" y="294"/>
                      </a:cubicBezTo>
                      <a:lnTo>
                        <a:pt x="233" y="254"/>
                      </a:lnTo>
                      <a:cubicBezTo>
                        <a:pt x="239" y="246"/>
                        <a:pt x="245" y="240"/>
                        <a:pt x="253" y="234"/>
                      </a:cubicBezTo>
                      <a:lnTo>
                        <a:pt x="293" y="274"/>
                      </a:lnTo>
                      <a:close/>
                      <a:moveTo>
                        <a:pt x="309" y="252"/>
                      </a:moveTo>
                      <a:lnTo>
                        <a:pt x="309" y="252"/>
                      </a:lnTo>
                      <a:lnTo>
                        <a:pt x="278" y="221"/>
                      </a:lnTo>
                      <a:cubicBezTo>
                        <a:pt x="287" y="217"/>
                        <a:pt x="298" y="215"/>
                        <a:pt x="309" y="215"/>
                      </a:cubicBezTo>
                      <a:cubicBezTo>
                        <a:pt x="320" y="215"/>
                        <a:pt x="330" y="217"/>
                        <a:pt x="340" y="221"/>
                      </a:cubicBezTo>
                      <a:lnTo>
                        <a:pt x="309" y="252"/>
                      </a:lnTo>
                      <a:close/>
                      <a:moveTo>
                        <a:pt x="309" y="285"/>
                      </a:moveTo>
                      <a:lnTo>
                        <a:pt x="309" y="285"/>
                      </a:lnTo>
                      <a:cubicBezTo>
                        <a:pt x="323" y="285"/>
                        <a:pt x="334" y="296"/>
                        <a:pt x="334" y="309"/>
                      </a:cubicBezTo>
                      <a:cubicBezTo>
                        <a:pt x="334" y="323"/>
                        <a:pt x="323" y="334"/>
                        <a:pt x="309" y="334"/>
                      </a:cubicBezTo>
                      <a:cubicBezTo>
                        <a:pt x="295" y="334"/>
                        <a:pt x="284" y="323"/>
                        <a:pt x="284" y="309"/>
                      </a:cubicBezTo>
                      <a:cubicBezTo>
                        <a:pt x="284" y="296"/>
                        <a:pt x="295" y="285"/>
                        <a:pt x="309" y="285"/>
                      </a:cubicBezTo>
                      <a:close/>
                      <a:moveTo>
                        <a:pt x="215" y="309"/>
                      </a:moveTo>
                      <a:lnTo>
                        <a:pt x="215" y="309"/>
                      </a:lnTo>
                      <a:cubicBezTo>
                        <a:pt x="215" y="299"/>
                        <a:pt x="217" y="288"/>
                        <a:pt x="220" y="279"/>
                      </a:cubicBezTo>
                      <a:lnTo>
                        <a:pt x="251" y="309"/>
                      </a:lnTo>
                      <a:lnTo>
                        <a:pt x="220" y="340"/>
                      </a:lnTo>
                      <a:cubicBezTo>
                        <a:pt x="217" y="330"/>
                        <a:pt x="215" y="320"/>
                        <a:pt x="215" y="309"/>
                      </a:cubicBezTo>
                      <a:close/>
                      <a:moveTo>
                        <a:pt x="403" y="309"/>
                      </a:moveTo>
                      <a:lnTo>
                        <a:pt x="403" y="309"/>
                      </a:lnTo>
                      <a:cubicBezTo>
                        <a:pt x="403" y="320"/>
                        <a:pt x="401" y="330"/>
                        <a:pt x="398" y="340"/>
                      </a:cubicBezTo>
                      <a:lnTo>
                        <a:pt x="367" y="309"/>
                      </a:lnTo>
                      <a:lnTo>
                        <a:pt x="398" y="279"/>
                      </a:lnTo>
                      <a:cubicBezTo>
                        <a:pt x="401" y="288"/>
                        <a:pt x="403" y="299"/>
                        <a:pt x="403" y="309"/>
                      </a:cubicBezTo>
                      <a:close/>
                      <a:moveTo>
                        <a:pt x="164" y="145"/>
                      </a:moveTo>
                      <a:lnTo>
                        <a:pt x="164" y="145"/>
                      </a:lnTo>
                      <a:lnTo>
                        <a:pt x="200" y="182"/>
                      </a:lnTo>
                      <a:cubicBezTo>
                        <a:pt x="193" y="188"/>
                        <a:pt x="187" y="195"/>
                        <a:pt x="181" y="202"/>
                      </a:cubicBezTo>
                      <a:lnTo>
                        <a:pt x="144" y="165"/>
                      </a:lnTo>
                      <a:cubicBezTo>
                        <a:pt x="150" y="158"/>
                        <a:pt x="156" y="152"/>
                        <a:pt x="164" y="145"/>
                      </a:cubicBezTo>
                      <a:close/>
                      <a:moveTo>
                        <a:pt x="128" y="111"/>
                      </a:moveTo>
                      <a:lnTo>
                        <a:pt x="128" y="111"/>
                      </a:lnTo>
                      <a:cubicBezTo>
                        <a:pt x="129" y="112"/>
                        <a:pt x="131" y="113"/>
                        <a:pt x="132" y="114"/>
                      </a:cubicBezTo>
                      <a:lnTo>
                        <a:pt x="155" y="137"/>
                      </a:lnTo>
                      <a:cubicBezTo>
                        <a:pt x="148" y="143"/>
                        <a:pt x="141" y="150"/>
                        <a:pt x="135" y="157"/>
                      </a:cubicBezTo>
                      <a:lnTo>
                        <a:pt x="109" y="131"/>
                      </a:lnTo>
                      <a:cubicBezTo>
                        <a:pt x="115" y="124"/>
                        <a:pt x="121" y="117"/>
                        <a:pt x="128" y="111"/>
                      </a:cubicBezTo>
                      <a:close/>
                      <a:moveTo>
                        <a:pt x="490" y="507"/>
                      </a:moveTo>
                      <a:lnTo>
                        <a:pt x="490" y="507"/>
                      </a:lnTo>
                      <a:cubicBezTo>
                        <a:pt x="489" y="507"/>
                        <a:pt x="487" y="506"/>
                        <a:pt x="486" y="505"/>
                      </a:cubicBezTo>
                      <a:lnTo>
                        <a:pt x="463" y="482"/>
                      </a:lnTo>
                      <a:cubicBezTo>
                        <a:pt x="470" y="476"/>
                        <a:pt x="476" y="469"/>
                        <a:pt x="483" y="462"/>
                      </a:cubicBezTo>
                      <a:lnTo>
                        <a:pt x="509" y="488"/>
                      </a:lnTo>
                      <a:cubicBezTo>
                        <a:pt x="503" y="495"/>
                        <a:pt x="497" y="501"/>
                        <a:pt x="490" y="507"/>
                      </a:cubicBezTo>
                      <a:close/>
                      <a:moveTo>
                        <a:pt x="526" y="467"/>
                      </a:moveTo>
                      <a:lnTo>
                        <a:pt x="526" y="467"/>
                      </a:lnTo>
                      <a:lnTo>
                        <a:pt x="499" y="441"/>
                      </a:lnTo>
                      <a:cubicBezTo>
                        <a:pt x="525" y="403"/>
                        <a:pt x="540" y="358"/>
                        <a:pt x="540" y="309"/>
                      </a:cubicBezTo>
                      <a:cubicBezTo>
                        <a:pt x="540" y="261"/>
                        <a:pt x="525" y="215"/>
                        <a:pt x="499" y="178"/>
                      </a:cubicBezTo>
                      <a:lnTo>
                        <a:pt x="526" y="151"/>
                      </a:lnTo>
                      <a:cubicBezTo>
                        <a:pt x="558" y="196"/>
                        <a:pt x="578" y="250"/>
                        <a:pt x="578" y="309"/>
                      </a:cubicBezTo>
                      <a:cubicBezTo>
                        <a:pt x="578" y="368"/>
                        <a:pt x="558" y="423"/>
                        <a:pt x="526" y="467"/>
                      </a:cubicBezTo>
                      <a:close/>
                      <a:moveTo>
                        <a:pt x="618" y="309"/>
                      </a:moveTo>
                      <a:lnTo>
                        <a:pt x="618" y="309"/>
                      </a:lnTo>
                      <a:cubicBezTo>
                        <a:pt x="618" y="139"/>
                        <a:pt x="479" y="0"/>
                        <a:pt x="309" y="0"/>
                      </a:cubicBezTo>
                      <a:cubicBezTo>
                        <a:pt x="139" y="0"/>
                        <a:pt x="0" y="139"/>
                        <a:pt x="0" y="309"/>
                      </a:cubicBezTo>
                      <a:cubicBezTo>
                        <a:pt x="0" y="480"/>
                        <a:pt x="139" y="618"/>
                        <a:pt x="309" y="618"/>
                      </a:cubicBezTo>
                      <a:cubicBezTo>
                        <a:pt x="479" y="618"/>
                        <a:pt x="618" y="480"/>
                        <a:pt x="618" y="309"/>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400"/>
                </a:p>
              </p:txBody>
            </p:sp>
            <p:sp>
              <p:nvSpPr>
                <p:cNvPr id="16" name="Freeform 92"/>
                <p:cNvSpPr>
                  <a:spLocks/>
                </p:cNvSpPr>
                <p:nvPr/>
              </p:nvSpPr>
              <p:spPr bwMode="auto">
                <a:xfrm>
                  <a:off x="4225925" y="744538"/>
                  <a:ext cx="684213" cy="422275"/>
                </a:xfrm>
                <a:custGeom>
                  <a:avLst/>
                  <a:gdLst>
                    <a:gd name="T0" fmla="*/ 2147483647 w 1632"/>
                    <a:gd name="T1" fmla="*/ 0 h 1003"/>
                    <a:gd name="T2" fmla="*/ 2147483647 w 1632"/>
                    <a:gd name="T3" fmla="*/ 0 h 1003"/>
                    <a:gd name="T4" fmla="*/ 2147483647 w 1632"/>
                    <a:gd name="T5" fmla="*/ 0 h 1003"/>
                    <a:gd name="T6" fmla="*/ 0 w 1632"/>
                    <a:gd name="T7" fmla="*/ 2147483647 h 1003"/>
                    <a:gd name="T8" fmla="*/ 0 w 1632"/>
                    <a:gd name="T9" fmla="*/ 2147483647 h 1003"/>
                    <a:gd name="T10" fmla="*/ 2147483647 w 1632"/>
                    <a:gd name="T11" fmla="*/ 2147483647 h 1003"/>
                    <a:gd name="T12" fmla="*/ 2147483647 w 1632"/>
                    <a:gd name="T13" fmla="*/ 2147483647 h 1003"/>
                    <a:gd name="T14" fmla="*/ 2147483647 w 1632"/>
                    <a:gd name="T15" fmla="*/ 2147483647 h 1003"/>
                    <a:gd name="T16" fmla="*/ 2147483647 w 1632"/>
                    <a:gd name="T17" fmla="*/ 2147483647 h 1003"/>
                    <a:gd name="T18" fmla="*/ 2147483647 w 1632"/>
                    <a:gd name="T19" fmla="*/ 2147483647 h 1003"/>
                    <a:gd name="T20" fmla="*/ 2147483647 w 1632"/>
                    <a:gd name="T21" fmla="*/ 2147483647 h 1003"/>
                    <a:gd name="T22" fmla="*/ 2147483647 w 1632"/>
                    <a:gd name="T23" fmla="*/ 2147483647 h 1003"/>
                    <a:gd name="T24" fmla="*/ 2147483647 w 1632"/>
                    <a:gd name="T25" fmla="*/ 2147483647 h 1003"/>
                    <a:gd name="T26" fmla="*/ 2147483647 w 1632"/>
                    <a:gd name="T27" fmla="*/ 2147483647 h 1003"/>
                    <a:gd name="T28" fmla="*/ 2147483647 w 1632"/>
                    <a:gd name="T29" fmla="*/ 2147483647 h 1003"/>
                    <a:gd name="T30" fmla="*/ 2147483647 w 1632"/>
                    <a:gd name="T31" fmla="*/ 2147483647 h 1003"/>
                    <a:gd name="T32" fmla="*/ 2147483647 w 1632"/>
                    <a:gd name="T33" fmla="*/ 2147483647 h 1003"/>
                    <a:gd name="T34" fmla="*/ 2147483647 w 1632"/>
                    <a:gd name="T35" fmla="*/ 2147483647 h 1003"/>
                    <a:gd name="T36" fmla="*/ 2147483647 w 1632"/>
                    <a:gd name="T37" fmla="*/ 2147483647 h 1003"/>
                    <a:gd name="T38" fmla="*/ 2147483647 w 1632"/>
                    <a:gd name="T39" fmla="*/ 2147483647 h 1003"/>
                    <a:gd name="T40" fmla="*/ 2147483647 w 1632"/>
                    <a:gd name="T41" fmla="*/ 2147483647 h 1003"/>
                    <a:gd name="T42" fmla="*/ 2147483647 w 1632"/>
                    <a:gd name="T43" fmla="*/ 2147483647 h 1003"/>
                    <a:gd name="T44" fmla="*/ 2147483647 w 1632"/>
                    <a:gd name="T45" fmla="*/ 2147483647 h 1003"/>
                    <a:gd name="T46" fmla="*/ 2147483647 w 1632"/>
                    <a:gd name="T47" fmla="*/ 0 h 10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32" h="1003">
                      <a:moveTo>
                        <a:pt x="1599" y="0"/>
                      </a:moveTo>
                      <a:lnTo>
                        <a:pt x="1599" y="0"/>
                      </a:lnTo>
                      <a:lnTo>
                        <a:pt x="33" y="0"/>
                      </a:lnTo>
                      <a:cubicBezTo>
                        <a:pt x="15" y="0"/>
                        <a:pt x="0" y="15"/>
                        <a:pt x="0" y="33"/>
                      </a:cubicBezTo>
                      <a:lnTo>
                        <a:pt x="0" y="936"/>
                      </a:lnTo>
                      <a:cubicBezTo>
                        <a:pt x="0" y="955"/>
                        <a:pt x="15" y="970"/>
                        <a:pt x="33" y="970"/>
                      </a:cubicBezTo>
                      <a:lnTo>
                        <a:pt x="1073" y="970"/>
                      </a:lnTo>
                      <a:cubicBezTo>
                        <a:pt x="1081" y="989"/>
                        <a:pt x="1100" y="1003"/>
                        <a:pt x="1122" y="1003"/>
                      </a:cubicBezTo>
                      <a:cubicBezTo>
                        <a:pt x="1152" y="1003"/>
                        <a:pt x="1175" y="979"/>
                        <a:pt x="1175" y="950"/>
                      </a:cubicBezTo>
                      <a:cubicBezTo>
                        <a:pt x="1175" y="920"/>
                        <a:pt x="1152" y="897"/>
                        <a:pt x="1122" y="897"/>
                      </a:cubicBezTo>
                      <a:cubicBezTo>
                        <a:pt x="1100" y="897"/>
                        <a:pt x="1081" y="910"/>
                        <a:pt x="1073" y="930"/>
                      </a:cubicBezTo>
                      <a:lnTo>
                        <a:pt x="40" y="930"/>
                      </a:lnTo>
                      <a:lnTo>
                        <a:pt x="40" y="40"/>
                      </a:lnTo>
                      <a:lnTo>
                        <a:pt x="1592" y="40"/>
                      </a:lnTo>
                      <a:lnTo>
                        <a:pt x="1592" y="930"/>
                      </a:lnTo>
                      <a:lnTo>
                        <a:pt x="1333" y="930"/>
                      </a:lnTo>
                      <a:cubicBezTo>
                        <a:pt x="1325" y="910"/>
                        <a:pt x="1306" y="897"/>
                        <a:pt x="1284" y="897"/>
                      </a:cubicBezTo>
                      <a:cubicBezTo>
                        <a:pt x="1255" y="897"/>
                        <a:pt x="1231" y="920"/>
                        <a:pt x="1231" y="950"/>
                      </a:cubicBezTo>
                      <a:cubicBezTo>
                        <a:pt x="1231" y="979"/>
                        <a:pt x="1255" y="1003"/>
                        <a:pt x="1284" y="1003"/>
                      </a:cubicBezTo>
                      <a:cubicBezTo>
                        <a:pt x="1306" y="1003"/>
                        <a:pt x="1325" y="989"/>
                        <a:pt x="1333" y="970"/>
                      </a:cubicBezTo>
                      <a:lnTo>
                        <a:pt x="1599" y="970"/>
                      </a:lnTo>
                      <a:cubicBezTo>
                        <a:pt x="1617" y="970"/>
                        <a:pt x="1632" y="955"/>
                        <a:pt x="1632" y="936"/>
                      </a:cubicBezTo>
                      <a:lnTo>
                        <a:pt x="1632" y="33"/>
                      </a:lnTo>
                      <a:cubicBezTo>
                        <a:pt x="1632" y="15"/>
                        <a:pt x="1617" y="0"/>
                        <a:pt x="1599" y="0"/>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400"/>
                </a:p>
              </p:txBody>
            </p:sp>
          </p:grpSp>
          <p:grpSp>
            <p:nvGrpSpPr>
              <p:cNvPr id="17" name="组合 27734"/>
              <p:cNvGrpSpPr>
                <a:grpSpLocks/>
              </p:cNvGrpSpPr>
              <p:nvPr/>
            </p:nvGrpSpPr>
            <p:grpSpPr bwMode="auto">
              <a:xfrm>
                <a:off x="6661985" y="4224539"/>
                <a:ext cx="798513" cy="436562"/>
                <a:chOff x="3070225" y="2152650"/>
                <a:chExt cx="711200" cy="390525"/>
              </a:xfrm>
            </p:grpSpPr>
            <p:sp>
              <p:nvSpPr>
                <p:cNvPr id="18" name="Freeform 54"/>
                <p:cNvSpPr>
                  <a:spLocks noEditPoints="1"/>
                </p:cNvSpPr>
                <p:nvPr/>
              </p:nvSpPr>
              <p:spPr bwMode="auto">
                <a:xfrm>
                  <a:off x="3070225" y="2152650"/>
                  <a:ext cx="711200" cy="390525"/>
                </a:xfrm>
                <a:custGeom>
                  <a:avLst/>
                  <a:gdLst>
                    <a:gd name="T0" fmla="*/ 2147483647 w 1694"/>
                    <a:gd name="T1" fmla="*/ 2147483647 h 933"/>
                    <a:gd name="T2" fmla="*/ 2147483647 w 1694"/>
                    <a:gd name="T3" fmla="*/ 2147483647 h 933"/>
                    <a:gd name="T4" fmla="*/ 2147483647 w 1694"/>
                    <a:gd name="T5" fmla="*/ 2147483647 h 933"/>
                    <a:gd name="T6" fmla="*/ 2147483647 w 1694"/>
                    <a:gd name="T7" fmla="*/ 2147483647 h 933"/>
                    <a:gd name="T8" fmla="*/ 2147483647 w 1694"/>
                    <a:gd name="T9" fmla="*/ 2147483647 h 933"/>
                    <a:gd name="T10" fmla="*/ 2147483647 w 1694"/>
                    <a:gd name="T11" fmla="*/ 2147483647 h 933"/>
                    <a:gd name="T12" fmla="*/ 2147483647 w 1694"/>
                    <a:gd name="T13" fmla="*/ 2147483647 h 933"/>
                    <a:gd name="T14" fmla="*/ 2147483647 w 1694"/>
                    <a:gd name="T15" fmla="*/ 2147483647 h 933"/>
                    <a:gd name="T16" fmla="*/ 2147483647 w 1694"/>
                    <a:gd name="T17" fmla="*/ 2147483647 h 933"/>
                    <a:gd name="T18" fmla="*/ 2147483647 w 1694"/>
                    <a:gd name="T19" fmla="*/ 2147483647 h 933"/>
                    <a:gd name="T20" fmla="*/ 2147483647 w 1694"/>
                    <a:gd name="T21" fmla="*/ 2147483647 h 933"/>
                    <a:gd name="T22" fmla="*/ 2147483647 w 1694"/>
                    <a:gd name="T23" fmla="*/ 2147483647 h 933"/>
                    <a:gd name="T24" fmla="*/ 2147483647 w 1694"/>
                    <a:gd name="T25" fmla="*/ 2147483647 h 933"/>
                    <a:gd name="T26" fmla="*/ 2147483647 w 1694"/>
                    <a:gd name="T27" fmla="*/ 2147483647 h 933"/>
                    <a:gd name="T28" fmla="*/ 2147483647 w 1694"/>
                    <a:gd name="T29" fmla="*/ 2147483647 h 933"/>
                    <a:gd name="T30" fmla="*/ 2147483647 w 1694"/>
                    <a:gd name="T31" fmla="*/ 2147483647 h 933"/>
                    <a:gd name="T32" fmla="*/ 2147483647 w 1694"/>
                    <a:gd name="T33" fmla="*/ 2147483647 h 933"/>
                    <a:gd name="T34" fmla="*/ 2147483647 w 1694"/>
                    <a:gd name="T35" fmla="*/ 2147483647 h 933"/>
                    <a:gd name="T36" fmla="*/ 2147483647 w 1694"/>
                    <a:gd name="T37" fmla="*/ 2147483647 h 933"/>
                    <a:gd name="T38" fmla="*/ 2147483647 w 1694"/>
                    <a:gd name="T39" fmla="*/ 2147483647 h 933"/>
                    <a:gd name="T40" fmla="*/ 2147483647 w 1694"/>
                    <a:gd name="T41" fmla="*/ 2147483647 h 933"/>
                    <a:gd name="T42" fmla="*/ 2147483647 w 1694"/>
                    <a:gd name="T43" fmla="*/ 2147483647 h 933"/>
                    <a:gd name="T44" fmla="*/ 2147483647 w 1694"/>
                    <a:gd name="T45" fmla="*/ 2147483647 h 933"/>
                    <a:gd name="T46" fmla="*/ 2147483647 w 1694"/>
                    <a:gd name="T47" fmla="*/ 2147483647 h 933"/>
                    <a:gd name="T48" fmla="*/ 2147483647 w 1694"/>
                    <a:gd name="T49" fmla="*/ 2147483647 h 933"/>
                    <a:gd name="T50" fmla="*/ 2147483647 w 1694"/>
                    <a:gd name="T51" fmla="*/ 2147483647 h 933"/>
                    <a:gd name="T52" fmla="*/ 2147483647 w 1694"/>
                    <a:gd name="T53" fmla="*/ 2147483647 h 933"/>
                    <a:gd name="T54" fmla="*/ 2147483647 w 1694"/>
                    <a:gd name="T55" fmla="*/ 2147483647 h 933"/>
                    <a:gd name="T56" fmla="*/ 2147483647 w 1694"/>
                    <a:gd name="T57" fmla="*/ 2147483647 h 933"/>
                    <a:gd name="T58" fmla="*/ 2147483647 w 1694"/>
                    <a:gd name="T59" fmla="*/ 2147483647 h 933"/>
                    <a:gd name="T60" fmla="*/ 2147483647 w 1694"/>
                    <a:gd name="T61" fmla="*/ 2147483647 h 933"/>
                    <a:gd name="T62" fmla="*/ 2147483647 w 1694"/>
                    <a:gd name="T63" fmla="*/ 2147483647 h 933"/>
                    <a:gd name="T64" fmla="*/ 2147483647 w 1694"/>
                    <a:gd name="T65" fmla="*/ 2147483647 h 933"/>
                    <a:gd name="T66" fmla="*/ 2147483647 w 1694"/>
                    <a:gd name="T67" fmla="*/ 2147483647 h 933"/>
                    <a:gd name="T68" fmla="*/ 2147483647 w 1694"/>
                    <a:gd name="T69" fmla="*/ 2147483647 h 933"/>
                    <a:gd name="T70" fmla="*/ 2147483647 w 1694"/>
                    <a:gd name="T71" fmla="*/ 2147483647 h 933"/>
                    <a:gd name="T72" fmla="*/ 2147483647 w 1694"/>
                    <a:gd name="T73" fmla="*/ 2147483647 h 933"/>
                    <a:gd name="T74" fmla="*/ 2147483647 w 1694"/>
                    <a:gd name="T75" fmla="*/ 0 h 933"/>
                    <a:gd name="T76" fmla="*/ 2147483647 w 1694"/>
                    <a:gd name="T77" fmla="*/ 2147483647 h 933"/>
                    <a:gd name="T78" fmla="*/ 2147483647 w 1694"/>
                    <a:gd name="T79" fmla="*/ 2147483647 h 933"/>
                    <a:gd name="T80" fmla="*/ 2147483647 w 1694"/>
                    <a:gd name="T81" fmla="*/ 2147483647 h 933"/>
                    <a:gd name="T82" fmla="*/ 2147483647 w 1694"/>
                    <a:gd name="T83" fmla="*/ 2147483647 h 933"/>
                    <a:gd name="T84" fmla="*/ 0 w 1694"/>
                    <a:gd name="T85" fmla="*/ 2147483647 h 933"/>
                    <a:gd name="T86" fmla="*/ 2147483647 w 1694"/>
                    <a:gd name="T87" fmla="*/ 2147483647 h 933"/>
                    <a:gd name="T88" fmla="*/ 2147483647 w 1694"/>
                    <a:gd name="T89" fmla="*/ 2147483647 h 933"/>
                    <a:gd name="T90" fmla="*/ 2147483647 w 1694"/>
                    <a:gd name="T91" fmla="*/ 2147483647 h 933"/>
                    <a:gd name="T92" fmla="*/ 2147483647 w 1694"/>
                    <a:gd name="T93" fmla="*/ 2147483647 h 933"/>
                    <a:gd name="T94" fmla="*/ 2147483647 w 1694"/>
                    <a:gd name="T95" fmla="*/ 2147483647 h 933"/>
                    <a:gd name="T96" fmla="*/ 2147483647 w 1694"/>
                    <a:gd name="T97" fmla="*/ 2147483647 h 933"/>
                    <a:gd name="T98" fmla="*/ 2147483647 w 1694"/>
                    <a:gd name="T99" fmla="*/ 2147483647 h 933"/>
                    <a:gd name="T100" fmla="*/ 2147483647 w 1694"/>
                    <a:gd name="T101" fmla="*/ 2147483647 h 933"/>
                    <a:gd name="T102" fmla="*/ 2147483647 w 1694"/>
                    <a:gd name="T103" fmla="*/ 2147483647 h 933"/>
                    <a:gd name="T104" fmla="*/ 2147483647 w 1694"/>
                    <a:gd name="T105" fmla="*/ 2147483647 h 933"/>
                    <a:gd name="T106" fmla="*/ 2147483647 w 1694"/>
                    <a:gd name="T107" fmla="*/ 2147483647 h 933"/>
                    <a:gd name="T108" fmla="*/ 2147483647 w 1694"/>
                    <a:gd name="T109" fmla="*/ 2147483647 h 933"/>
                    <a:gd name="T110" fmla="*/ 2147483647 w 1694"/>
                    <a:gd name="T111" fmla="*/ 2147483647 h 9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694" h="933">
                      <a:moveTo>
                        <a:pt x="1496" y="653"/>
                      </a:moveTo>
                      <a:lnTo>
                        <a:pt x="1496" y="653"/>
                      </a:lnTo>
                      <a:lnTo>
                        <a:pt x="1487" y="653"/>
                      </a:lnTo>
                      <a:lnTo>
                        <a:pt x="1487" y="471"/>
                      </a:lnTo>
                      <a:cubicBezTo>
                        <a:pt x="1487" y="425"/>
                        <a:pt x="1449" y="387"/>
                        <a:pt x="1403" y="387"/>
                      </a:cubicBezTo>
                      <a:lnTo>
                        <a:pt x="1374" y="387"/>
                      </a:lnTo>
                      <a:lnTo>
                        <a:pt x="1374" y="269"/>
                      </a:lnTo>
                      <a:lnTo>
                        <a:pt x="1387" y="269"/>
                      </a:lnTo>
                      <a:cubicBezTo>
                        <a:pt x="1433" y="269"/>
                        <a:pt x="1471" y="231"/>
                        <a:pt x="1471" y="185"/>
                      </a:cubicBezTo>
                      <a:lnTo>
                        <a:pt x="1471" y="161"/>
                      </a:lnTo>
                      <a:lnTo>
                        <a:pt x="1491" y="161"/>
                      </a:lnTo>
                      <a:cubicBezTo>
                        <a:pt x="1492" y="161"/>
                        <a:pt x="1492" y="161"/>
                        <a:pt x="1494" y="161"/>
                      </a:cubicBezTo>
                      <a:lnTo>
                        <a:pt x="1496" y="161"/>
                      </a:lnTo>
                      <a:cubicBezTo>
                        <a:pt x="1583" y="161"/>
                        <a:pt x="1654" y="272"/>
                        <a:pt x="1654" y="407"/>
                      </a:cubicBezTo>
                      <a:cubicBezTo>
                        <a:pt x="1654" y="543"/>
                        <a:pt x="1583" y="653"/>
                        <a:pt x="1496" y="653"/>
                      </a:cubicBezTo>
                      <a:close/>
                      <a:moveTo>
                        <a:pt x="1447" y="693"/>
                      </a:moveTo>
                      <a:lnTo>
                        <a:pt x="1447" y="693"/>
                      </a:lnTo>
                      <a:cubicBezTo>
                        <a:pt x="1447" y="717"/>
                        <a:pt x="1427" y="737"/>
                        <a:pt x="1403" y="737"/>
                      </a:cubicBezTo>
                      <a:lnTo>
                        <a:pt x="1181" y="737"/>
                      </a:lnTo>
                      <a:cubicBezTo>
                        <a:pt x="1157" y="737"/>
                        <a:pt x="1138" y="717"/>
                        <a:pt x="1138" y="693"/>
                      </a:cubicBezTo>
                      <a:lnTo>
                        <a:pt x="1138" y="471"/>
                      </a:lnTo>
                      <a:cubicBezTo>
                        <a:pt x="1138" y="447"/>
                        <a:pt x="1157" y="427"/>
                        <a:pt x="1181" y="427"/>
                      </a:cubicBezTo>
                      <a:lnTo>
                        <a:pt x="1403" y="427"/>
                      </a:lnTo>
                      <a:cubicBezTo>
                        <a:pt x="1427" y="427"/>
                        <a:pt x="1447" y="447"/>
                        <a:pt x="1447" y="471"/>
                      </a:cubicBezTo>
                      <a:lnTo>
                        <a:pt x="1447" y="693"/>
                      </a:lnTo>
                      <a:close/>
                      <a:moveTo>
                        <a:pt x="525" y="611"/>
                      </a:moveTo>
                      <a:lnTo>
                        <a:pt x="525" y="611"/>
                      </a:lnTo>
                      <a:lnTo>
                        <a:pt x="525" y="203"/>
                      </a:lnTo>
                      <a:lnTo>
                        <a:pt x="525" y="108"/>
                      </a:lnTo>
                      <a:lnTo>
                        <a:pt x="583" y="108"/>
                      </a:lnTo>
                      <a:lnTo>
                        <a:pt x="583" y="706"/>
                      </a:lnTo>
                      <a:lnTo>
                        <a:pt x="525" y="706"/>
                      </a:lnTo>
                      <a:lnTo>
                        <a:pt x="525" y="611"/>
                      </a:lnTo>
                      <a:close/>
                      <a:moveTo>
                        <a:pt x="416" y="591"/>
                      </a:moveTo>
                      <a:lnTo>
                        <a:pt x="416" y="591"/>
                      </a:lnTo>
                      <a:lnTo>
                        <a:pt x="416" y="223"/>
                      </a:lnTo>
                      <a:lnTo>
                        <a:pt x="451" y="223"/>
                      </a:lnTo>
                      <a:lnTo>
                        <a:pt x="485" y="223"/>
                      </a:lnTo>
                      <a:lnTo>
                        <a:pt x="485" y="591"/>
                      </a:lnTo>
                      <a:lnTo>
                        <a:pt x="416" y="591"/>
                      </a:lnTo>
                      <a:close/>
                      <a:moveTo>
                        <a:pt x="376" y="763"/>
                      </a:moveTo>
                      <a:lnTo>
                        <a:pt x="376" y="763"/>
                      </a:lnTo>
                      <a:lnTo>
                        <a:pt x="223" y="763"/>
                      </a:lnTo>
                      <a:lnTo>
                        <a:pt x="223" y="223"/>
                      </a:lnTo>
                      <a:lnTo>
                        <a:pt x="376" y="223"/>
                      </a:lnTo>
                      <a:lnTo>
                        <a:pt x="376" y="611"/>
                      </a:lnTo>
                      <a:lnTo>
                        <a:pt x="376" y="763"/>
                      </a:lnTo>
                      <a:close/>
                      <a:moveTo>
                        <a:pt x="40" y="348"/>
                      </a:moveTo>
                      <a:lnTo>
                        <a:pt x="40" y="348"/>
                      </a:lnTo>
                      <a:lnTo>
                        <a:pt x="183" y="348"/>
                      </a:lnTo>
                      <a:lnTo>
                        <a:pt x="183" y="527"/>
                      </a:lnTo>
                      <a:lnTo>
                        <a:pt x="40" y="527"/>
                      </a:lnTo>
                      <a:lnTo>
                        <a:pt x="40" y="348"/>
                      </a:lnTo>
                      <a:close/>
                      <a:moveTo>
                        <a:pt x="168" y="71"/>
                      </a:moveTo>
                      <a:lnTo>
                        <a:pt x="168" y="71"/>
                      </a:lnTo>
                      <a:lnTo>
                        <a:pt x="431" y="71"/>
                      </a:lnTo>
                      <a:lnTo>
                        <a:pt x="431" y="183"/>
                      </a:lnTo>
                      <a:lnTo>
                        <a:pt x="396" y="183"/>
                      </a:lnTo>
                      <a:lnTo>
                        <a:pt x="203" y="183"/>
                      </a:lnTo>
                      <a:lnTo>
                        <a:pt x="168" y="183"/>
                      </a:lnTo>
                      <a:lnTo>
                        <a:pt x="168" y="71"/>
                      </a:lnTo>
                      <a:close/>
                      <a:moveTo>
                        <a:pt x="1181" y="387"/>
                      </a:moveTo>
                      <a:lnTo>
                        <a:pt x="1181" y="387"/>
                      </a:lnTo>
                      <a:lnTo>
                        <a:pt x="1181" y="386"/>
                      </a:lnTo>
                      <a:lnTo>
                        <a:pt x="678" y="386"/>
                      </a:lnTo>
                      <a:lnTo>
                        <a:pt x="678" y="426"/>
                      </a:lnTo>
                      <a:lnTo>
                        <a:pt x="1111" y="426"/>
                      </a:lnTo>
                      <a:cubicBezTo>
                        <a:pt x="1103" y="437"/>
                        <a:pt x="1099" y="451"/>
                        <a:pt x="1098" y="465"/>
                      </a:cubicBezTo>
                      <a:lnTo>
                        <a:pt x="678" y="465"/>
                      </a:lnTo>
                      <a:lnTo>
                        <a:pt x="678" y="505"/>
                      </a:lnTo>
                      <a:lnTo>
                        <a:pt x="1098" y="505"/>
                      </a:lnTo>
                      <a:lnTo>
                        <a:pt x="1098" y="543"/>
                      </a:lnTo>
                      <a:lnTo>
                        <a:pt x="678" y="543"/>
                      </a:lnTo>
                      <a:lnTo>
                        <a:pt x="678" y="583"/>
                      </a:lnTo>
                      <a:lnTo>
                        <a:pt x="1098" y="583"/>
                      </a:lnTo>
                      <a:lnTo>
                        <a:pt x="1098" y="621"/>
                      </a:lnTo>
                      <a:lnTo>
                        <a:pt x="678" y="621"/>
                      </a:lnTo>
                      <a:lnTo>
                        <a:pt x="678" y="661"/>
                      </a:lnTo>
                      <a:lnTo>
                        <a:pt x="1098" y="661"/>
                      </a:lnTo>
                      <a:lnTo>
                        <a:pt x="1098" y="693"/>
                      </a:lnTo>
                      <a:cubicBezTo>
                        <a:pt x="1098" y="698"/>
                        <a:pt x="1098" y="702"/>
                        <a:pt x="1099" y="706"/>
                      </a:cubicBezTo>
                      <a:lnTo>
                        <a:pt x="610" y="706"/>
                      </a:lnTo>
                      <a:lnTo>
                        <a:pt x="610" y="108"/>
                      </a:lnTo>
                      <a:lnTo>
                        <a:pt x="910" y="108"/>
                      </a:lnTo>
                      <a:lnTo>
                        <a:pt x="910" y="151"/>
                      </a:lnTo>
                      <a:lnTo>
                        <a:pt x="678" y="151"/>
                      </a:lnTo>
                      <a:lnTo>
                        <a:pt x="678" y="191"/>
                      </a:lnTo>
                      <a:lnTo>
                        <a:pt x="910" y="191"/>
                      </a:lnTo>
                      <a:cubicBezTo>
                        <a:pt x="911" y="205"/>
                        <a:pt x="916" y="218"/>
                        <a:pt x="923" y="230"/>
                      </a:cubicBezTo>
                      <a:lnTo>
                        <a:pt x="678" y="230"/>
                      </a:lnTo>
                      <a:lnTo>
                        <a:pt x="678" y="270"/>
                      </a:lnTo>
                      <a:lnTo>
                        <a:pt x="988" y="270"/>
                      </a:lnTo>
                      <a:lnTo>
                        <a:pt x="988" y="269"/>
                      </a:lnTo>
                      <a:cubicBezTo>
                        <a:pt x="990" y="269"/>
                        <a:pt x="992" y="269"/>
                        <a:pt x="993" y="269"/>
                      </a:cubicBezTo>
                      <a:lnTo>
                        <a:pt x="1334" y="269"/>
                      </a:lnTo>
                      <a:lnTo>
                        <a:pt x="1334" y="387"/>
                      </a:lnTo>
                      <a:lnTo>
                        <a:pt x="1181" y="387"/>
                      </a:lnTo>
                      <a:close/>
                      <a:moveTo>
                        <a:pt x="950" y="84"/>
                      </a:moveTo>
                      <a:lnTo>
                        <a:pt x="950" y="84"/>
                      </a:lnTo>
                      <a:cubicBezTo>
                        <a:pt x="950" y="60"/>
                        <a:pt x="969" y="40"/>
                        <a:pt x="993" y="40"/>
                      </a:cubicBezTo>
                      <a:lnTo>
                        <a:pt x="1387" y="40"/>
                      </a:lnTo>
                      <a:cubicBezTo>
                        <a:pt x="1411" y="40"/>
                        <a:pt x="1431" y="60"/>
                        <a:pt x="1431" y="84"/>
                      </a:cubicBezTo>
                      <a:lnTo>
                        <a:pt x="1431" y="185"/>
                      </a:lnTo>
                      <a:cubicBezTo>
                        <a:pt x="1431" y="209"/>
                        <a:pt x="1411" y="229"/>
                        <a:pt x="1387" y="229"/>
                      </a:cubicBezTo>
                      <a:lnTo>
                        <a:pt x="993" y="229"/>
                      </a:lnTo>
                      <a:cubicBezTo>
                        <a:pt x="969" y="229"/>
                        <a:pt x="950" y="209"/>
                        <a:pt x="950" y="185"/>
                      </a:cubicBezTo>
                      <a:lnTo>
                        <a:pt x="950" y="84"/>
                      </a:lnTo>
                      <a:close/>
                      <a:moveTo>
                        <a:pt x="1496" y="121"/>
                      </a:moveTo>
                      <a:lnTo>
                        <a:pt x="1496" y="121"/>
                      </a:lnTo>
                      <a:lnTo>
                        <a:pt x="1471" y="121"/>
                      </a:lnTo>
                      <a:lnTo>
                        <a:pt x="1471" y="84"/>
                      </a:lnTo>
                      <a:cubicBezTo>
                        <a:pt x="1471" y="37"/>
                        <a:pt x="1433" y="0"/>
                        <a:pt x="1387" y="0"/>
                      </a:cubicBezTo>
                      <a:lnTo>
                        <a:pt x="993" y="0"/>
                      </a:lnTo>
                      <a:cubicBezTo>
                        <a:pt x="953" y="0"/>
                        <a:pt x="919" y="29"/>
                        <a:pt x="911" y="68"/>
                      </a:cubicBezTo>
                      <a:lnTo>
                        <a:pt x="505" y="68"/>
                      </a:lnTo>
                      <a:cubicBezTo>
                        <a:pt x="494" y="68"/>
                        <a:pt x="485" y="77"/>
                        <a:pt x="485" y="88"/>
                      </a:cubicBezTo>
                      <a:lnTo>
                        <a:pt x="485" y="183"/>
                      </a:lnTo>
                      <a:lnTo>
                        <a:pt x="471" y="183"/>
                      </a:lnTo>
                      <a:lnTo>
                        <a:pt x="471" y="51"/>
                      </a:lnTo>
                      <a:cubicBezTo>
                        <a:pt x="471" y="40"/>
                        <a:pt x="462" y="31"/>
                        <a:pt x="451" y="31"/>
                      </a:cubicBezTo>
                      <a:lnTo>
                        <a:pt x="148" y="31"/>
                      </a:lnTo>
                      <a:cubicBezTo>
                        <a:pt x="137" y="31"/>
                        <a:pt x="128" y="40"/>
                        <a:pt x="128" y="51"/>
                      </a:cubicBezTo>
                      <a:lnTo>
                        <a:pt x="128" y="203"/>
                      </a:lnTo>
                      <a:cubicBezTo>
                        <a:pt x="128" y="214"/>
                        <a:pt x="137" y="223"/>
                        <a:pt x="148" y="223"/>
                      </a:cubicBezTo>
                      <a:lnTo>
                        <a:pt x="183" y="223"/>
                      </a:lnTo>
                      <a:lnTo>
                        <a:pt x="183" y="308"/>
                      </a:lnTo>
                      <a:lnTo>
                        <a:pt x="20" y="308"/>
                      </a:lnTo>
                      <a:cubicBezTo>
                        <a:pt x="9" y="308"/>
                        <a:pt x="0" y="317"/>
                        <a:pt x="0" y="328"/>
                      </a:cubicBezTo>
                      <a:lnTo>
                        <a:pt x="0" y="547"/>
                      </a:lnTo>
                      <a:cubicBezTo>
                        <a:pt x="0" y="558"/>
                        <a:pt x="9" y="567"/>
                        <a:pt x="20" y="567"/>
                      </a:cubicBezTo>
                      <a:lnTo>
                        <a:pt x="183" y="567"/>
                      </a:lnTo>
                      <a:lnTo>
                        <a:pt x="183" y="783"/>
                      </a:lnTo>
                      <a:cubicBezTo>
                        <a:pt x="183" y="794"/>
                        <a:pt x="192" y="803"/>
                        <a:pt x="203" y="803"/>
                      </a:cubicBezTo>
                      <a:lnTo>
                        <a:pt x="396" y="803"/>
                      </a:lnTo>
                      <a:cubicBezTo>
                        <a:pt x="407" y="803"/>
                        <a:pt x="416" y="794"/>
                        <a:pt x="416" y="783"/>
                      </a:cubicBezTo>
                      <a:lnTo>
                        <a:pt x="416" y="631"/>
                      </a:lnTo>
                      <a:lnTo>
                        <a:pt x="485" y="631"/>
                      </a:lnTo>
                      <a:lnTo>
                        <a:pt x="485" y="726"/>
                      </a:lnTo>
                      <a:cubicBezTo>
                        <a:pt x="485" y="737"/>
                        <a:pt x="494" y="746"/>
                        <a:pt x="505" y="746"/>
                      </a:cubicBezTo>
                      <a:lnTo>
                        <a:pt x="620" y="746"/>
                      </a:lnTo>
                      <a:lnTo>
                        <a:pt x="620" y="880"/>
                      </a:lnTo>
                      <a:cubicBezTo>
                        <a:pt x="620" y="891"/>
                        <a:pt x="629" y="900"/>
                        <a:pt x="640" y="900"/>
                      </a:cubicBezTo>
                      <a:lnTo>
                        <a:pt x="778" y="900"/>
                      </a:lnTo>
                      <a:cubicBezTo>
                        <a:pt x="786" y="919"/>
                        <a:pt x="805" y="933"/>
                        <a:pt x="827" y="933"/>
                      </a:cubicBezTo>
                      <a:cubicBezTo>
                        <a:pt x="857" y="933"/>
                        <a:pt x="880" y="909"/>
                        <a:pt x="880" y="880"/>
                      </a:cubicBezTo>
                      <a:cubicBezTo>
                        <a:pt x="880" y="850"/>
                        <a:pt x="857" y="827"/>
                        <a:pt x="827" y="827"/>
                      </a:cubicBezTo>
                      <a:cubicBezTo>
                        <a:pt x="805" y="827"/>
                        <a:pt x="786" y="840"/>
                        <a:pt x="778" y="860"/>
                      </a:cubicBezTo>
                      <a:lnTo>
                        <a:pt x="660" y="860"/>
                      </a:lnTo>
                      <a:lnTo>
                        <a:pt x="660" y="748"/>
                      </a:lnTo>
                      <a:lnTo>
                        <a:pt x="1118" y="748"/>
                      </a:lnTo>
                      <a:cubicBezTo>
                        <a:pt x="1118" y="748"/>
                        <a:pt x="1118" y="748"/>
                        <a:pt x="1118" y="748"/>
                      </a:cubicBezTo>
                      <a:cubicBezTo>
                        <a:pt x="1134" y="765"/>
                        <a:pt x="1156" y="777"/>
                        <a:pt x="1181" y="777"/>
                      </a:cubicBezTo>
                      <a:lnTo>
                        <a:pt x="1334" y="777"/>
                      </a:lnTo>
                      <a:lnTo>
                        <a:pt x="1334" y="860"/>
                      </a:lnTo>
                      <a:lnTo>
                        <a:pt x="1038" y="860"/>
                      </a:lnTo>
                      <a:cubicBezTo>
                        <a:pt x="1031" y="840"/>
                        <a:pt x="1011" y="827"/>
                        <a:pt x="989" y="827"/>
                      </a:cubicBezTo>
                      <a:cubicBezTo>
                        <a:pt x="960" y="827"/>
                        <a:pt x="936" y="850"/>
                        <a:pt x="936" y="880"/>
                      </a:cubicBezTo>
                      <a:cubicBezTo>
                        <a:pt x="936" y="909"/>
                        <a:pt x="960" y="933"/>
                        <a:pt x="989" y="933"/>
                      </a:cubicBezTo>
                      <a:cubicBezTo>
                        <a:pt x="1011" y="933"/>
                        <a:pt x="1030" y="919"/>
                        <a:pt x="1038" y="900"/>
                      </a:cubicBezTo>
                      <a:lnTo>
                        <a:pt x="1354" y="900"/>
                      </a:lnTo>
                      <a:cubicBezTo>
                        <a:pt x="1365" y="900"/>
                        <a:pt x="1374" y="891"/>
                        <a:pt x="1374" y="880"/>
                      </a:cubicBezTo>
                      <a:lnTo>
                        <a:pt x="1374" y="777"/>
                      </a:lnTo>
                      <a:lnTo>
                        <a:pt x="1403" y="777"/>
                      </a:lnTo>
                      <a:cubicBezTo>
                        <a:pt x="1449" y="777"/>
                        <a:pt x="1487" y="739"/>
                        <a:pt x="1487" y="693"/>
                      </a:cubicBezTo>
                      <a:lnTo>
                        <a:pt x="1491" y="693"/>
                      </a:lnTo>
                      <a:cubicBezTo>
                        <a:pt x="1492" y="693"/>
                        <a:pt x="1493" y="693"/>
                        <a:pt x="1494" y="693"/>
                      </a:cubicBezTo>
                      <a:lnTo>
                        <a:pt x="1496" y="693"/>
                      </a:lnTo>
                      <a:cubicBezTo>
                        <a:pt x="1605" y="693"/>
                        <a:pt x="1694" y="565"/>
                        <a:pt x="1694" y="407"/>
                      </a:cubicBezTo>
                      <a:cubicBezTo>
                        <a:pt x="1694" y="250"/>
                        <a:pt x="1605" y="121"/>
                        <a:pt x="1496" y="121"/>
                      </a:cubicBez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p>
              </p:txBody>
            </p:sp>
            <p:sp>
              <p:nvSpPr>
                <p:cNvPr id="19" name="Freeform 55"/>
                <p:cNvSpPr>
                  <a:spLocks/>
                </p:cNvSpPr>
                <p:nvPr/>
              </p:nvSpPr>
              <p:spPr bwMode="auto">
                <a:xfrm>
                  <a:off x="3354388" y="2281238"/>
                  <a:ext cx="238125" cy="17463"/>
                </a:xfrm>
                <a:custGeom>
                  <a:avLst/>
                  <a:gdLst>
                    <a:gd name="T0" fmla="*/ 0 w 567"/>
                    <a:gd name="T1" fmla="*/ 2147483647 h 40"/>
                    <a:gd name="T2" fmla="*/ 0 w 567"/>
                    <a:gd name="T3" fmla="*/ 2147483647 h 40"/>
                    <a:gd name="T4" fmla="*/ 2147483647 w 567"/>
                    <a:gd name="T5" fmla="*/ 2147483647 h 40"/>
                    <a:gd name="T6" fmla="*/ 2147483647 w 567"/>
                    <a:gd name="T7" fmla="*/ 0 h 40"/>
                    <a:gd name="T8" fmla="*/ 0 w 567"/>
                    <a:gd name="T9" fmla="*/ 0 h 40"/>
                    <a:gd name="T10" fmla="*/ 0 w 567"/>
                    <a:gd name="T11" fmla="*/ 2147483647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7" h="40">
                      <a:moveTo>
                        <a:pt x="0" y="40"/>
                      </a:moveTo>
                      <a:lnTo>
                        <a:pt x="0" y="40"/>
                      </a:lnTo>
                      <a:lnTo>
                        <a:pt x="567" y="40"/>
                      </a:lnTo>
                      <a:lnTo>
                        <a:pt x="567" y="0"/>
                      </a:lnTo>
                      <a:lnTo>
                        <a:pt x="0" y="0"/>
                      </a:lnTo>
                      <a:lnTo>
                        <a:pt x="0" y="40"/>
                      </a:lnTo>
                      <a:close/>
                    </a:path>
                  </a:pathLst>
                </a:custGeom>
                <a:solidFill>
                  <a:srgbClr val="474747"/>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sz="1200"/>
                </a:p>
              </p:txBody>
            </p:sp>
          </p:grpSp>
          <p:grpSp>
            <p:nvGrpSpPr>
              <p:cNvPr id="20" name="组合 31415"/>
              <p:cNvGrpSpPr>
                <a:grpSpLocks/>
              </p:cNvGrpSpPr>
              <p:nvPr/>
            </p:nvGrpSpPr>
            <p:grpSpPr bwMode="auto">
              <a:xfrm>
                <a:off x="3948203" y="3441701"/>
                <a:ext cx="790575" cy="474662"/>
                <a:chOff x="3643313" y="2433638"/>
                <a:chExt cx="704850" cy="423862"/>
              </a:xfrm>
            </p:grpSpPr>
            <p:sp>
              <p:nvSpPr>
                <p:cNvPr id="21" name="Freeform 42"/>
                <p:cNvSpPr>
                  <a:spLocks noEditPoints="1"/>
                </p:cNvSpPr>
                <p:nvPr/>
              </p:nvSpPr>
              <p:spPr bwMode="auto">
                <a:xfrm>
                  <a:off x="4117975" y="2470150"/>
                  <a:ext cx="230188" cy="334963"/>
                </a:xfrm>
                <a:custGeom>
                  <a:avLst/>
                  <a:gdLst>
                    <a:gd name="T0" fmla="*/ 2147483647 w 547"/>
                    <a:gd name="T1" fmla="*/ 2147483647 h 796"/>
                    <a:gd name="T2" fmla="*/ 2147483647 w 547"/>
                    <a:gd name="T3" fmla="*/ 2147483647 h 796"/>
                    <a:gd name="T4" fmla="*/ 2147483647 w 547"/>
                    <a:gd name="T5" fmla="*/ 2147483647 h 796"/>
                    <a:gd name="T6" fmla="*/ 2147483647 w 547"/>
                    <a:gd name="T7" fmla="*/ 2147483647 h 796"/>
                    <a:gd name="T8" fmla="*/ 2147483647 w 547"/>
                    <a:gd name="T9" fmla="*/ 2147483647 h 796"/>
                    <a:gd name="T10" fmla="*/ 2147483647 w 547"/>
                    <a:gd name="T11" fmla="*/ 2147483647 h 796"/>
                    <a:gd name="T12" fmla="*/ 2147483647 w 547"/>
                    <a:gd name="T13" fmla="*/ 2147483647 h 796"/>
                    <a:gd name="T14" fmla="*/ 2147483647 w 547"/>
                    <a:gd name="T15" fmla="*/ 2147483647 h 796"/>
                    <a:gd name="T16" fmla="*/ 0 w 547"/>
                    <a:gd name="T17" fmla="*/ 2147483647 h 796"/>
                    <a:gd name="T18" fmla="*/ 2147483647 w 547"/>
                    <a:gd name="T19" fmla="*/ 0 h 796"/>
                    <a:gd name="T20" fmla="*/ 2147483647 w 547"/>
                    <a:gd name="T21" fmla="*/ 2147483647 h 796"/>
                    <a:gd name="T22" fmla="*/ 2147483647 w 547"/>
                    <a:gd name="T23" fmla="*/ 2147483647 h 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7"/>
                    <a:gd name="T37" fmla="*/ 0 h 796"/>
                    <a:gd name="T38" fmla="*/ 547 w 547"/>
                    <a:gd name="T39" fmla="*/ 796 h 7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7" h="796">
                      <a:moveTo>
                        <a:pt x="273" y="40"/>
                      </a:moveTo>
                      <a:lnTo>
                        <a:pt x="273" y="40"/>
                      </a:lnTo>
                      <a:cubicBezTo>
                        <a:pt x="144" y="40"/>
                        <a:pt x="40" y="201"/>
                        <a:pt x="40" y="398"/>
                      </a:cubicBezTo>
                      <a:cubicBezTo>
                        <a:pt x="40" y="596"/>
                        <a:pt x="144" y="756"/>
                        <a:pt x="273" y="756"/>
                      </a:cubicBezTo>
                      <a:cubicBezTo>
                        <a:pt x="402" y="756"/>
                        <a:pt x="507" y="596"/>
                        <a:pt x="507" y="398"/>
                      </a:cubicBezTo>
                      <a:cubicBezTo>
                        <a:pt x="507" y="201"/>
                        <a:pt x="402" y="40"/>
                        <a:pt x="273" y="40"/>
                      </a:cubicBezTo>
                      <a:close/>
                      <a:moveTo>
                        <a:pt x="273" y="796"/>
                      </a:moveTo>
                      <a:lnTo>
                        <a:pt x="273" y="796"/>
                      </a:lnTo>
                      <a:cubicBezTo>
                        <a:pt x="122" y="796"/>
                        <a:pt x="0" y="618"/>
                        <a:pt x="0" y="398"/>
                      </a:cubicBezTo>
                      <a:cubicBezTo>
                        <a:pt x="0" y="179"/>
                        <a:pt x="122" y="0"/>
                        <a:pt x="273" y="0"/>
                      </a:cubicBezTo>
                      <a:cubicBezTo>
                        <a:pt x="424" y="0"/>
                        <a:pt x="547" y="179"/>
                        <a:pt x="547" y="398"/>
                      </a:cubicBezTo>
                      <a:cubicBezTo>
                        <a:pt x="547" y="618"/>
                        <a:pt x="424" y="796"/>
                        <a:pt x="273" y="7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2" name="Freeform 43"/>
                <p:cNvSpPr>
                  <a:spLocks noEditPoints="1"/>
                </p:cNvSpPr>
                <p:nvPr/>
              </p:nvSpPr>
              <p:spPr bwMode="auto">
                <a:xfrm>
                  <a:off x="4186238" y="2533650"/>
                  <a:ext cx="150813" cy="207963"/>
                </a:xfrm>
                <a:custGeom>
                  <a:avLst/>
                  <a:gdLst>
                    <a:gd name="T0" fmla="*/ 2147483647 w 358"/>
                    <a:gd name="T1" fmla="*/ 2147483647 h 495"/>
                    <a:gd name="T2" fmla="*/ 2147483647 w 358"/>
                    <a:gd name="T3" fmla="*/ 2147483647 h 495"/>
                    <a:gd name="T4" fmla="*/ 2147483647 w 358"/>
                    <a:gd name="T5" fmla="*/ 2147483647 h 495"/>
                    <a:gd name="T6" fmla="*/ 2147483647 w 358"/>
                    <a:gd name="T7" fmla="*/ 2147483647 h 495"/>
                    <a:gd name="T8" fmla="*/ 2147483647 w 358"/>
                    <a:gd name="T9" fmla="*/ 2147483647 h 495"/>
                    <a:gd name="T10" fmla="*/ 2147483647 w 358"/>
                    <a:gd name="T11" fmla="*/ 2147483647 h 495"/>
                    <a:gd name="T12" fmla="*/ 2147483647 w 358"/>
                    <a:gd name="T13" fmla="*/ 2147483647 h 495"/>
                    <a:gd name="T14" fmla="*/ 2147483647 w 358"/>
                    <a:gd name="T15" fmla="*/ 2147483647 h 495"/>
                    <a:gd name="T16" fmla="*/ 0 w 358"/>
                    <a:gd name="T17" fmla="*/ 2147483647 h 495"/>
                    <a:gd name="T18" fmla="*/ 2147483647 w 358"/>
                    <a:gd name="T19" fmla="*/ 0 h 495"/>
                    <a:gd name="T20" fmla="*/ 2147483647 w 358"/>
                    <a:gd name="T21" fmla="*/ 2147483647 h 495"/>
                    <a:gd name="T22" fmla="*/ 2147483647 w 358"/>
                    <a:gd name="T23" fmla="*/ 2147483647 h 4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8"/>
                    <a:gd name="T37" fmla="*/ 0 h 495"/>
                    <a:gd name="T38" fmla="*/ 358 w 358"/>
                    <a:gd name="T39" fmla="*/ 495 h 4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8" h="495">
                      <a:moveTo>
                        <a:pt x="179" y="26"/>
                      </a:moveTo>
                      <a:lnTo>
                        <a:pt x="179" y="26"/>
                      </a:lnTo>
                      <a:cubicBezTo>
                        <a:pt x="95" y="26"/>
                        <a:pt x="27" y="125"/>
                        <a:pt x="27" y="247"/>
                      </a:cubicBezTo>
                      <a:cubicBezTo>
                        <a:pt x="27" y="369"/>
                        <a:pt x="95" y="468"/>
                        <a:pt x="179" y="468"/>
                      </a:cubicBezTo>
                      <a:cubicBezTo>
                        <a:pt x="263" y="468"/>
                        <a:pt x="331" y="369"/>
                        <a:pt x="331" y="247"/>
                      </a:cubicBezTo>
                      <a:cubicBezTo>
                        <a:pt x="331" y="125"/>
                        <a:pt x="263" y="26"/>
                        <a:pt x="179" y="26"/>
                      </a:cubicBezTo>
                      <a:close/>
                      <a:moveTo>
                        <a:pt x="179" y="495"/>
                      </a:moveTo>
                      <a:lnTo>
                        <a:pt x="179" y="495"/>
                      </a:lnTo>
                      <a:cubicBezTo>
                        <a:pt x="81" y="495"/>
                        <a:pt x="0" y="384"/>
                        <a:pt x="0" y="247"/>
                      </a:cubicBezTo>
                      <a:cubicBezTo>
                        <a:pt x="0" y="111"/>
                        <a:pt x="81" y="0"/>
                        <a:pt x="179" y="0"/>
                      </a:cubicBezTo>
                      <a:cubicBezTo>
                        <a:pt x="278" y="0"/>
                        <a:pt x="358" y="111"/>
                        <a:pt x="358" y="247"/>
                      </a:cubicBezTo>
                      <a:cubicBezTo>
                        <a:pt x="358" y="384"/>
                        <a:pt x="278" y="495"/>
                        <a:pt x="179" y="4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3" name="Freeform 44"/>
                <p:cNvSpPr>
                  <a:spLocks/>
                </p:cNvSpPr>
                <p:nvPr/>
              </p:nvSpPr>
              <p:spPr bwMode="auto">
                <a:xfrm>
                  <a:off x="4011613" y="2470150"/>
                  <a:ext cx="222250" cy="17463"/>
                </a:xfrm>
                <a:custGeom>
                  <a:avLst/>
                  <a:gdLst>
                    <a:gd name="T0" fmla="*/ 2147483647 w 527"/>
                    <a:gd name="T1" fmla="*/ 2147483647 h 40"/>
                    <a:gd name="T2" fmla="*/ 2147483647 w 527"/>
                    <a:gd name="T3" fmla="*/ 2147483647 h 40"/>
                    <a:gd name="T4" fmla="*/ 0 w 527"/>
                    <a:gd name="T5" fmla="*/ 2147483647 h 40"/>
                    <a:gd name="T6" fmla="*/ 0 w 527"/>
                    <a:gd name="T7" fmla="*/ 0 h 40"/>
                    <a:gd name="T8" fmla="*/ 2147483647 w 527"/>
                    <a:gd name="T9" fmla="*/ 0 h 40"/>
                    <a:gd name="T10" fmla="*/ 2147483647 w 527"/>
                    <a:gd name="T11" fmla="*/ 2147483647 h 40"/>
                    <a:gd name="T12" fmla="*/ 0 60000 65536"/>
                    <a:gd name="T13" fmla="*/ 0 60000 65536"/>
                    <a:gd name="T14" fmla="*/ 0 60000 65536"/>
                    <a:gd name="T15" fmla="*/ 0 60000 65536"/>
                    <a:gd name="T16" fmla="*/ 0 60000 65536"/>
                    <a:gd name="T17" fmla="*/ 0 60000 65536"/>
                    <a:gd name="T18" fmla="*/ 0 w 527"/>
                    <a:gd name="T19" fmla="*/ 0 h 40"/>
                    <a:gd name="T20" fmla="*/ 527 w 52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527" h="40">
                      <a:moveTo>
                        <a:pt x="527" y="40"/>
                      </a:moveTo>
                      <a:lnTo>
                        <a:pt x="527" y="40"/>
                      </a:lnTo>
                      <a:lnTo>
                        <a:pt x="0" y="40"/>
                      </a:lnTo>
                      <a:lnTo>
                        <a:pt x="0" y="0"/>
                      </a:lnTo>
                      <a:lnTo>
                        <a:pt x="527" y="0"/>
                      </a:lnTo>
                      <a:lnTo>
                        <a:pt x="527" y="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4" name="Freeform 45"/>
                <p:cNvSpPr>
                  <a:spLocks/>
                </p:cNvSpPr>
                <p:nvPr/>
              </p:nvSpPr>
              <p:spPr bwMode="auto">
                <a:xfrm>
                  <a:off x="3659188" y="2668588"/>
                  <a:ext cx="579438" cy="136525"/>
                </a:xfrm>
                <a:custGeom>
                  <a:avLst/>
                  <a:gdLst>
                    <a:gd name="T0" fmla="*/ 2147483647 w 1380"/>
                    <a:gd name="T1" fmla="*/ 2147483647 h 327"/>
                    <a:gd name="T2" fmla="*/ 2147483647 w 1380"/>
                    <a:gd name="T3" fmla="*/ 2147483647 h 327"/>
                    <a:gd name="T4" fmla="*/ 2147483647 w 1380"/>
                    <a:gd name="T5" fmla="*/ 2147483647 h 327"/>
                    <a:gd name="T6" fmla="*/ 2147483647 w 1380"/>
                    <a:gd name="T7" fmla="*/ 2147483647 h 327"/>
                    <a:gd name="T8" fmla="*/ 2147483647 w 1380"/>
                    <a:gd name="T9" fmla="*/ 2147483647 h 327"/>
                    <a:gd name="T10" fmla="*/ 2147483647 w 1380"/>
                    <a:gd name="T11" fmla="*/ 2147483647 h 327"/>
                    <a:gd name="T12" fmla="*/ 2147483647 w 1380"/>
                    <a:gd name="T13" fmla="*/ 2147483647 h 327"/>
                    <a:gd name="T14" fmla="*/ 2147483647 w 1380"/>
                    <a:gd name="T15" fmla="*/ 2147483647 h 327"/>
                    <a:gd name="T16" fmla="*/ 2147483647 w 1380"/>
                    <a:gd name="T17" fmla="*/ 2147483647 h 327"/>
                    <a:gd name="T18" fmla="*/ 2147483647 w 1380"/>
                    <a:gd name="T19" fmla="*/ 2147483647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80"/>
                    <a:gd name="T31" fmla="*/ 0 h 327"/>
                    <a:gd name="T32" fmla="*/ 1380 w 1380"/>
                    <a:gd name="T33" fmla="*/ 327 h 3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80" h="327">
                      <a:moveTo>
                        <a:pt x="1359" y="327"/>
                      </a:moveTo>
                      <a:lnTo>
                        <a:pt x="1359" y="327"/>
                      </a:lnTo>
                      <a:lnTo>
                        <a:pt x="289" y="327"/>
                      </a:lnTo>
                      <a:cubicBezTo>
                        <a:pt x="153" y="327"/>
                        <a:pt x="35" y="203"/>
                        <a:pt x="2" y="26"/>
                      </a:cubicBezTo>
                      <a:cubicBezTo>
                        <a:pt x="0" y="15"/>
                        <a:pt x="7" y="4"/>
                        <a:pt x="19" y="2"/>
                      </a:cubicBezTo>
                      <a:cubicBezTo>
                        <a:pt x="30" y="0"/>
                        <a:pt x="41" y="7"/>
                        <a:pt x="43" y="19"/>
                      </a:cubicBezTo>
                      <a:cubicBezTo>
                        <a:pt x="72" y="176"/>
                        <a:pt x="174" y="285"/>
                        <a:pt x="289" y="285"/>
                      </a:cubicBezTo>
                      <a:lnTo>
                        <a:pt x="1359" y="285"/>
                      </a:lnTo>
                      <a:cubicBezTo>
                        <a:pt x="1371" y="285"/>
                        <a:pt x="1380" y="295"/>
                        <a:pt x="1380" y="306"/>
                      </a:cubicBezTo>
                      <a:cubicBezTo>
                        <a:pt x="1380" y="318"/>
                        <a:pt x="1371" y="327"/>
                        <a:pt x="1359" y="32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5" name="Freeform 46"/>
                <p:cNvSpPr>
                  <a:spLocks/>
                </p:cNvSpPr>
                <p:nvPr/>
              </p:nvSpPr>
              <p:spPr bwMode="auto">
                <a:xfrm>
                  <a:off x="3657600" y="2470150"/>
                  <a:ext cx="242888" cy="155575"/>
                </a:xfrm>
                <a:custGeom>
                  <a:avLst/>
                  <a:gdLst>
                    <a:gd name="T0" fmla="*/ 2147483647 w 580"/>
                    <a:gd name="T1" fmla="*/ 2147483647 h 369"/>
                    <a:gd name="T2" fmla="*/ 2147483647 w 580"/>
                    <a:gd name="T3" fmla="*/ 2147483647 h 369"/>
                    <a:gd name="T4" fmla="*/ 2147483647 w 580"/>
                    <a:gd name="T5" fmla="*/ 2147483647 h 369"/>
                    <a:gd name="T6" fmla="*/ 2147483647 w 580"/>
                    <a:gd name="T7" fmla="*/ 2147483647 h 369"/>
                    <a:gd name="T8" fmla="*/ 2147483647 w 580"/>
                    <a:gd name="T9" fmla="*/ 0 h 369"/>
                    <a:gd name="T10" fmla="*/ 2147483647 w 580"/>
                    <a:gd name="T11" fmla="*/ 0 h 369"/>
                    <a:gd name="T12" fmla="*/ 2147483647 w 580"/>
                    <a:gd name="T13" fmla="*/ 2147483647 h 369"/>
                    <a:gd name="T14" fmla="*/ 2147483647 w 580"/>
                    <a:gd name="T15" fmla="*/ 2147483647 h 369"/>
                    <a:gd name="T16" fmla="*/ 2147483647 w 580"/>
                    <a:gd name="T17" fmla="*/ 2147483647 h 369"/>
                    <a:gd name="T18" fmla="*/ 2147483647 w 580"/>
                    <a:gd name="T19" fmla="*/ 2147483647 h 369"/>
                    <a:gd name="T20" fmla="*/ 2147483647 w 580"/>
                    <a:gd name="T21" fmla="*/ 2147483647 h 3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369"/>
                    <a:gd name="T35" fmla="*/ 580 w 580"/>
                    <a:gd name="T36" fmla="*/ 369 h 3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369">
                      <a:moveTo>
                        <a:pt x="22" y="369"/>
                      </a:moveTo>
                      <a:lnTo>
                        <a:pt x="22" y="369"/>
                      </a:lnTo>
                      <a:cubicBezTo>
                        <a:pt x="21" y="369"/>
                        <a:pt x="20" y="369"/>
                        <a:pt x="19" y="369"/>
                      </a:cubicBezTo>
                      <a:cubicBezTo>
                        <a:pt x="8" y="368"/>
                        <a:pt x="0" y="357"/>
                        <a:pt x="1" y="346"/>
                      </a:cubicBezTo>
                      <a:cubicBezTo>
                        <a:pt x="20" y="149"/>
                        <a:pt x="146" y="0"/>
                        <a:pt x="294" y="0"/>
                      </a:cubicBezTo>
                      <a:lnTo>
                        <a:pt x="559" y="0"/>
                      </a:lnTo>
                      <a:cubicBezTo>
                        <a:pt x="571" y="0"/>
                        <a:pt x="580" y="10"/>
                        <a:pt x="580" y="21"/>
                      </a:cubicBezTo>
                      <a:cubicBezTo>
                        <a:pt x="580" y="33"/>
                        <a:pt x="571" y="42"/>
                        <a:pt x="559" y="42"/>
                      </a:cubicBezTo>
                      <a:lnTo>
                        <a:pt x="294" y="42"/>
                      </a:lnTo>
                      <a:cubicBezTo>
                        <a:pt x="168" y="42"/>
                        <a:pt x="60" y="175"/>
                        <a:pt x="42" y="350"/>
                      </a:cubicBezTo>
                      <a:cubicBezTo>
                        <a:pt x="41" y="361"/>
                        <a:pt x="32" y="369"/>
                        <a:pt x="22" y="3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6" name="Freeform 47"/>
                <p:cNvSpPr>
                  <a:spLocks noEditPoints="1"/>
                </p:cNvSpPr>
                <p:nvPr/>
              </p:nvSpPr>
              <p:spPr bwMode="auto">
                <a:xfrm>
                  <a:off x="3883025" y="2433638"/>
                  <a:ext cx="138113" cy="90488"/>
                </a:xfrm>
                <a:custGeom>
                  <a:avLst/>
                  <a:gdLst>
                    <a:gd name="T0" fmla="*/ 2147483647 w 326"/>
                    <a:gd name="T1" fmla="*/ 2147483647 h 214"/>
                    <a:gd name="T2" fmla="*/ 2147483647 w 326"/>
                    <a:gd name="T3" fmla="*/ 2147483647 h 214"/>
                    <a:gd name="T4" fmla="*/ 2147483647 w 326"/>
                    <a:gd name="T5" fmla="*/ 2147483647 h 214"/>
                    <a:gd name="T6" fmla="*/ 2147483647 w 326"/>
                    <a:gd name="T7" fmla="*/ 2147483647 h 214"/>
                    <a:gd name="T8" fmla="*/ 2147483647 w 326"/>
                    <a:gd name="T9" fmla="*/ 2147483647 h 214"/>
                    <a:gd name="T10" fmla="*/ 2147483647 w 326"/>
                    <a:gd name="T11" fmla="*/ 2147483647 h 214"/>
                    <a:gd name="T12" fmla="*/ 2147483647 w 326"/>
                    <a:gd name="T13" fmla="*/ 2147483647 h 214"/>
                    <a:gd name="T14" fmla="*/ 2147483647 w 326"/>
                    <a:gd name="T15" fmla="*/ 2147483647 h 214"/>
                    <a:gd name="T16" fmla="*/ 0 w 326"/>
                    <a:gd name="T17" fmla="*/ 2147483647 h 214"/>
                    <a:gd name="T18" fmla="*/ 2147483647 w 326"/>
                    <a:gd name="T19" fmla="*/ 0 h 214"/>
                    <a:gd name="T20" fmla="*/ 2147483647 w 326"/>
                    <a:gd name="T21" fmla="*/ 2147483647 h 214"/>
                    <a:gd name="T22" fmla="*/ 2147483647 w 326"/>
                    <a:gd name="T23" fmla="*/ 2147483647 h 2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6"/>
                    <a:gd name="T37" fmla="*/ 0 h 214"/>
                    <a:gd name="T38" fmla="*/ 326 w 326"/>
                    <a:gd name="T39" fmla="*/ 214 h 2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6" h="214">
                      <a:moveTo>
                        <a:pt x="163" y="40"/>
                      </a:moveTo>
                      <a:lnTo>
                        <a:pt x="163" y="40"/>
                      </a:lnTo>
                      <a:cubicBezTo>
                        <a:pt x="97" y="40"/>
                        <a:pt x="40" y="71"/>
                        <a:pt x="40" y="107"/>
                      </a:cubicBezTo>
                      <a:cubicBezTo>
                        <a:pt x="40" y="144"/>
                        <a:pt x="97" y="174"/>
                        <a:pt x="163" y="174"/>
                      </a:cubicBezTo>
                      <a:cubicBezTo>
                        <a:pt x="230" y="174"/>
                        <a:pt x="286" y="144"/>
                        <a:pt x="286" y="107"/>
                      </a:cubicBezTo>
                      <a:cubicBezTo>
                        <a:pt x="286" y="71"/>
                        <a:pt x="230" y="40"/>
                        <a:pt x="163" y="40"/>
                      </a:cubicBezTo>
                      <a:close/>
                      <a:moveTo>
                        <a:pt x="163" y="214"/>
                      </a:moveTo>
                      <a:lnTo>
                        <a:pt x="163" y="214"/>
                      </a:lnTo>
                      <a:cubicBezTo>
                        <a:pt x="72" y="214"/>
                        <a:pt x="0" y="167"/>
                        <a:pt x="0" y="107"/>
                      </a:cubicBezTo>
                      <a:cubicBezTo>
                        <a:pt x="0" y="47"/>
                        <a:pt x="72" y="0"/>
                        <a:pt x="163" y="0"/>
                      </a:cubicBezTo>
                      <a:cubicBezTo>
                        <a:pt x="254" y="0"/>
                        <a:pt x="326" y="47"/>
                        <a:pt x="326" y="107"/>
                      </a:cubicBezTo>
                      <a:cubicBezTo>
                        <a:pt x="326" y="167"/>
                        <a:pt x="254" y="214"/>
                        <a:pt x="163" y="21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7" name="Freeform 48"/>
                <p:cNvSpPr>
                  <a:spLocks noEditPoints="1"/>
                </p:cNvSpPr>
                <p:nvPr/>
              </p:nvSpPr>
              <p:spPr bwMode="auto">
                <a:xfrm>
                  <a:off x="3819525" y="2787650"/>
                  <a:ext cx="80963" cy="69850"/>
                </a:xfrm>
                <a:custGeom>
                  <a:avLst/>
                  <a:gdLst>
                    <a:gd name="T0" fmla="*/ 2147483647 w 191"/>
                    <a:gd name="T1" fmla="*/ 2147483647 h 167"/>
                    <a:gd name="T2" fmla="*/ 2147483647 w 191"/>
                    <a:gd name="T3" fmla="*/ 2147483647 h 167"/>
                    <a:gd name="T4" fmla="*/ 2147483647 w 191"/>
                    <a:gd name="T5" fmla="*/ 2147483647 h 167"/>
                    <a:gd name="T6" fmla="*/ 2147483647 w 191"/>
                    <a:gd name="T7" fmla="*/ 2147483647 h 167"/>
                    <a:gd name="T8" fmla="*/ 2147483647 w 191"/>
                    <a:gd name="T9" fmla="*/ 2147483647 h 167"/>
                    <a:gd name="T10" fmla="*/ 2147483647 w 191"/>
                    <a:gd name="T11" fmla="*/ 2147483647 h 167"/>
                    <a:gd name="T12" fmla="*/ 2147483647 w 191"/>
                    <a:gd name="T13" fmla="*/ 2147483647 h 167"/>
                    <a:gd name="T14" fmla="*/ 2147483647 w 191"/>
                    <a:gd name="T15" fmla="*/ 2147483647 h 167"/>
                    <a:gd name="T16" fmla="*/ 2147483647 w 191"/>
                    <a:gd name="T17" fmla="*/ 2147483647 h 167"/>
                    <a:gd name="T18" fmla="*/ 0 w 191"/>
                    <a:gd name="T19" fmla="*/ 2147483647 h 167"/>
                    <a:gd name="T20" fmla="*/ 0 w 191"/>
                    <a:gd name="T21" fmla="*/ 2147483647 h 167"/>
                    <a:gd name="T22" fmla="*/ 2147483647 w 191"/>
                    <a:gd name="T23" fmla="*/ 0 h 167"/>
                    <a:gd name="T24" fmla="*/ 2147483647 w 191"/>
                    <a:gd name="T25" fmla="*/ 0 h 167"/>
                    <a:gd name="T26" fmla="*/ 2147483647 w 191"/>
                    <a:gd name="T27" fmla="*/ 2147483647 h 167"/>
                    <a:gd name="T28" fmla="*/ 2147483647 w 191"/>
                    <a:gd name="T29" fmla="*/ 2147483647 h 167"/>
                    <a:gd name="T30" fmla="*/ 2147483647 w 191"/>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1"/>
                    <a:gd name="T49" fmla="*/ 0 h 167"/>
                    <a:gd name="T50" fmla="*/ 191 w 191"/>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1" h="167">
                      <a:moveTo>
                        <a:pt x="40" y="127"/>
                      </a:moveTo>
                      <a:lnTo>
                        <a:pt x="40" y="127"/>
                      </a:lnTo>
                      <a:lnTo>
                        <a:pt x="151" y="127"/>
                      </a:lnTo>
                      <a:lnTo>
                        <a:pt x="151" y="40"/>
                      </a:lnTo>
                      <a:lnTo>
                        <a:pt x="40" y="40"/>
                      </a:lnTo>
                      <a:lnTo>
                        <a:pt x="40" y="127"/>
                      </a:lnTo>
                      <a:close/>
                      <a:moveTo>
                        <a:pt x="157" y="167"/>
                      </a:moveTo>
                      <a:lnTo>
                        <a:pt x="157" y="167"/>
                      </a:lnTo>
                      <a:lnTo>
                        <a:pt x="35" y="167"/>
                      </a:lnTo>
                      <a:cubicBezTo>
                        <a:pt x="16" y="167"/>
                        <a:pt x="0" y="152"/>
                        <a:pt x="0" y="133"/>
                      </a:cubicBezTo>
                      <a:lnTo>
                        <a:pt x="0" y="35"/>
                      </a:lnTo>
                      <a:cubicBezTo>
                        <a:pt x="0" y="16"/>
                        <a:pt x="16" y="0"/>
                        <a:pt x="35" y="0"/>
                      </a:cubicBezTo>
                      <a:lnTo>
                        <a:pt x="157" y="0"/>
                      </a:lnTo>
                      <a:cubicBezTo>
                        <a:pt x="176" y="0"/>
                        <a:pt x="191" y="16"/>
                        <a:pt x="191" y="35"/>
                      </a:cubicBezTo>
                      <a:lnTo>
                        <a:pt x="191" y="133"/>
                      </a:lnTo>
                      <a:cubicBezTo>
                        <a:pt x="191" y="152"/>
                        <a:pt x="176" y="167"/>
                        <a:pt x="157" y="1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8" name="Freeform 49"/>
                <p:cNvSpPr>
                  <a:spLocks noEditPoints="1"/>
                </p:cNvSpPr>
                <p:nvPr/>
              </p:nvSpPr>
              <p:spPr bwMode="auto">
                <a:xfrm>
                  <a:off x="4078288" y="2787650"/>
                  <a:ext cx="80963" cy="69850"/>
                </a:xfrm>
                <a:custGeom>
                  <a:avLst/>
                  <a:gdLst>
                    <a:gd name="T0" fmla="*/ 2147483647 w 192"/>
                    <a:gd name="T1" fmla="*/ 2147483647 h 167"/>
                    <a:gd name="T2" fmla="*/ 2147483647 w 192"/>
                    <a:gd name="T3" fmla="*/ 2147483647 h 167"/>
                    <a:gd name="T4" fmla="*/ 2147483647 w 192"/>
                    <a:gd name="T5" fmla="*/ 2147483647 h 167"/>
                    <a:gd name="T6" fmla="*/ 2147483647 w 192"/>
                    <a:gd name="T7" fmla="*/ 2147483647 h 167"/>
                    <a:gd name="T8" fmla="*/ 2147483647 w 192"/>
                    <a:gd name="T9" fmla="*/ 2147483647 h 167"/>
                    <a:gd name="T10" fmla="*/ 2147483647 w 192"/>
                    <a:gd name="T11" fmla="*/ 2147483647 h 167"/>
                    <a:gd name="T12" fmla="*/ 2147483647 w 192"/>
                    <a:gd name="T13" fmla="*/ 2147483647 h 167"/>
                    <a:gd name="T14" fmla="*/ 2147483647 w 192"/>
                    <a:gd name="T15" fmla="*/ 2147483647 h 167"/>
                    <a:gd name="T16" fmla="*/ 2147483647 w 192"/>
                    <a:gd name="T17" fmla="*/ 2147483647 h 167"/>
                    <a:gd name="T18" fmla="*/ 0 w 192"/>
                    <a:gd name="T19" fmla="*/ 2147483647 h 167"/>
                    <a:gd name="T20" fmla="*/ 0 w 192"/>
                    <a:gd name="T21" fmla="*/ 2147483647 h 167"/>
                    <a:gd name="T22" fmla="*/ 2147483647 w 192"/>
                    <a:gd name="T23" fmla="*/ 0 h 167"/>
                    <a:gd name="T24" fmla="*/ 2147483647 w 192"/>
                    <a:gd name="T25" fmla="*/ 0 h 167"/>
                    <a:gd name="T26" fmla="*/ 2147483647 w 192"/>
                    <a:gd name="T27" fmla="*/ 2147483647 h 167"/>
                    <a:gd name="T28" fmla="*/ 2147483647 w 192"/>
                    <a:gd name="T29" fmla="*/ 2147483647 h 167"/>
                    <a:gd name="T30" fmla="*/ 2147483647 w 192"/>
                    <a:gd name="T31" fmla="*/ 2147483647 h 1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67"/>
                    <a:gd name="T50" fmla="*/ 192 w 192"/>
                    <a:gd name="T51" fmla="*/ 167 h 1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67">
                      <a:moveTo>
                        <a:pt x="40" y="127"/>
                      </a:moveTo>
                      <a:lnTo>
                        <a:pt x="40" y="127"/>
                      </a:lnTo>
                      <a:lnTo>
                        <a:pt x="152" y="127"/>
                      </a:lnTo>
                      <a:lnTo>
                        <a:pt x="152" y="40"/>
                      </a:lnTo>
                      <a:lnTo>
                        <a:pt x="40" y="40"/>
                      </a:lnTo>
                      <a:lnTo>
                        <a:pt x="40" y="127"/>
                      </a:lnTo>
                      <a:close/>
                      <a:moveTo>
                        <a:pt x="157" y="167"/>
                      </a:moveTo>
                      <a:lnTo>
                        <a:pt x="157" y="167"/>
                      </a:lnTo>
                      <a:lnTo>
                        <a:pt x="35" y="167"/>
                      </a:lnTo>
                      <a:cubicBezTo>
                        <a:pt x="16" y="167"/>
                        <a:pt x="0" y="152"/>
                        <a:pt x="0" y="133"/>
                      </a:cubicBezTo>
                      <a:lnTo>
                        <a:pt x="0" y="35"/>
                      </a:lnTo>
                      <a:cubicBezTo>
                        <a:pt x="0" y="16"/>
                        <a:pt x="16" y="0"/>
                        <a:pt x="35" y="0"/>
                      </a:cubicBezTo>
                      <a:lnTo>
                        <a:pt x="157" y="0"/>
                      </a:lnTo>
                      <a:cubicBezTo>
                        <a:pt x="176" y="0"/>
                        <a:pt x="192" y="16"/>
                        <a:pt x="192" y="35"/>
                      </a:cubicBezTo>
                      <a:lnTo>
                        <a:pt x="192" y="133"/>
                      </a:lnTo>
                      <a:cubicBezTo>
                        <a:pt x="192" y="152"/>
                        <a:pt x="176" y="167"/>
                        <a:pt x="157" y="1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29" name="Freeform 50"/>
                <p:cNvSpPr>
                  <a:spLocks/>
                </p:cNvSpPr>
                <p:nvPr/>
              </p:nvSpPr>
              <p:spPr bwMode="auto">
                <a:xfrm>
                  <a:off x="3683000" y="2544763"/>
                  <a:ext cx="463550" cy="17463"/>
                </a:xfrm>
                <a:custGeom>
                  <a:avLst/>
                  <a:gdLst>
                    <a:gd name="T0" fmla="*/ 2147483647 w 1107"/>
                    <a:gd name="T1" fmla="*/ 2147483647 h 40"/>
                    <a:gd name="T2" fmla="*/ 2147483647 w 1107"/>
                    <a:gd name="T3" fmla="*/ 2147483647 h 40"/>
                    <a:gd name="T4" fmla="*/ 2147483647 w 1107"/>
                    <a:gd name="T5" fmla="*/ 2147483647 h 40"/>
                    <a:gd name="T6" fmla="*/ 0 w 1107"/>
                    <a:gd name="T7" fmla="*/ 2147483647 h 40"/>
                    <a:gd name="T8" fmla="*/ 2147483647 w 1107"/>
                    <a:gd name="T9" fmla="*/ 0 h 40"/>
                    <a:gd name="T10" fmla="*/ 2147483647 w 1107"/>
                    <a:gd name="T11" fmla="*/ 0 h 40"/>
                    <a:gd name="T12" fmla="*/ 2147483647 w 1107"/>
                    <a:gd name="T13" fmla="*/ 2147483647 h 40"/>
                    <a:gd name="T14" fmla="*/ 2147483647 w 1107"/>
                    <a:gd name="T15" fmla="*/ 2147483647 h 40"/>
                    <a:gd name="T16" fmla="*/ 0 60000 65536"/>
                    <a:gd name="T17" fmla="*/ 0 60000 65536"/>
                    <a:gd name="T18" fmla="*/ 0 60000 65536"/>
                    <a:gd name="T19" fmla="*/ 0 60000 65536"/>
                    <a:gd name="T20" fmla="*/ 0 60000 65536"/>
                    <a:gd name="T21" fmla="*/ 0 60000 65536"/>
                    <a:gd name="T22" fmla="*/ 0 60000 65536"/>
                    <a:gd name="T23" fmla="*/ 0 60000 65536"/>
                    <a:gd name="T24" fmla="*/ 0 w 1107"/>
                    <a:gd name="T25" fmla="*/ 0 h 40"/>
                    <a:gd name="T26" fmla="*/ 1107 w 110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7" h="40">
                      <a:moveTo>
                        <a:pt x="1087" y="40"/>
                      </a:moveTo>
                      <a:lnTo>
                        <a:pt x="1087" y="40"/>
                      </a:lnTo>
                      <a:lnTo>
                        <a:pt x="20" y="40"/>
                      </a:lnTo>
                      <a:cubicBezTo>
                        <a:pt x="9" y="40"/>
                        <a:pt x="0" y="31"/>
                        <a:pt x="0" y="20"/>
                      </a:cubicBezTo>
                      <a:cubicBezTo>
                        <a:pt x="0" y="9"/>
                        <a:pt x="9" y="0"/>
                        <a:pt x="20" y="0"/>
                      </a:cubicBezTo>
                      <a:lnTo>
                        <a:pt x="1087" y="0"/>
                      </a:lnTo>
                      <a:cubicBezTo>
                        <a:pt x="1098" y="0"/>
                        <a:pt x="1107" y="9"/>
                        <a:pt x="1107" y="20"/>
                      </a:cubicBezTo>
                      <a:cubicBezTo>
                        <a:pt x="1107" y="31"/>
                        <a:pt x="1098" y="40"/>
                        <a:pt x="1087"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30" name="Freeform 51"/>
                <p:cNvSpPr>
                  <a:spLocks/>
                </p:cNvSpPr>
                <p:nvPr/>
              </p:nvSpPr>
              <p:spPr bwMode="auto">
                <a:xfrm>
                  <a:off x="3784600" y="2841625"/>
                  <a:ext cx="150813" cy="15875"/>
                </a:xfrm>
                <a:custGeom>
                  <a:avLst/>
                  <a:gdLst>
                    <a:gd name="T0" fmla="*/ 2147483647 w 360"/>
                    <a:gd name="T1" fmla="*/ 2147483647 h 40"/>
                    <a:gd name="T2" fmla="*/ 2147483647 w 360"/>
                    <a:gd name="T3" fmla="*/ 2147483647 h 40"/>
                    <a:gd name="T4" fmla="*/ 0 w 360"/>
                    <a:gd name="T5" fmla="*/ 2147483647 h 40"/>
                    <a:gd name="T6" fmla="*/ 0 w 360"/>
                    <a:gd name="T7" fmla="*/ 0 h 40"/>
                    <a:gd name="T8" fmla="*/ 2147483647 w 360"/>
                    <a:gd name="T9" fmla="*/ 0 h 40"/>
                    <a:gd name="T10" fmla="*/ 2147483647 w 360"/>
                    <a:gd name="T11" fmla="*/ 2147483647 h 40"/>
                    <a:gd name="T12" fmla="*/ 0 60000 65536"/>
                    <a:gd name="T13" fmla="*/ 0 60000 65536"/>
                    <a:gd name="T14" fmla="*/ 0 60000 65536"/>
                    <a:gd name="T15" fmla="*/ 0 60000 65536"/>
                    <a:gd name="T16" fmla="*/ 0 60000 65536"/>
                    <a:gd name="T17" fmla="*/ 0 60000 65536"/>
                    <a:gd name="T18" fmla="*/ 0 w 360"/>
                    <a:gd name="T19" fmla="*/ 0 h 40"/>
                    <a:gd name="T20" fmla="*/ 360 w 360"/>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60" h="40">
                      <a:moveTo>
                        <a:pt x="360" y="40"/>
                      </a:moveTo>
                      <a:lnTo>
                        <a:pt x="360" y="40"/>
                      </a:lnTo>
                      <a:lnTo>
                        <a:pt x="0" y="40"/>
                      </a:lnTo>
                      <a:lnTo>
                        <a:pt x="0" y="0"/>
                      </a:lnTo>
                      <a:lnTo>
                        <a:pt x="360" y="0"/>
                      </a:lnTo>
                      <a:lnTo>
                        <a:pt x="360" y="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31" name="Freeform 52"/>
                <p:cNvSpPr>
                  <a:spLocks/>
                </p:cNvSpPr>
                <p:nvPr/>
              </p:nvSpPr>
              <p:spPr bwMode="auto">
                <a:xfrm>
                  <a:off x="4043363" y="2841625"/>
                  <a:ext cx="150813" cy="15875"/>
                </a:xfrm>
                <a:custGeom>
                  <a:avLst/>
                  <a:gdLst>
                    <a:gd name="T0" fmla="*/ 2147483647 w 360"/>
                    <a:gd name="T1" fmla="*/ 2147483647 h 40"/>
                    <a:gd name="T2" fmla="*/ 2147483647 w 360"/>
                    <a:gd name="T3" fmla="*/ 2147483647 h 40"/>
                    <a:gd name="T4" fmla="*/ 0 w 360"/>
                    <a:gd name="T5" fmla="*/ 2147483647 h 40"/>
                    <a:gd name="T6" fmla="*/ 0 w 360"/>
                    <a:gd name="T7" fmla="*/ 0 h 40"/>
                    <a:gd name="T8" fmla="*/ 2147483647 w 360"/>
                    <a:gd name="T9" fmla="*/ 0 h 40"/>
                    <a:gd name="T10" fmla="*/ 2147483647 w 360"/>
                    <a:gd name="T11" fmla="*/ 2147483647 h 40"/>
                    <a:gd name="T12" fmla="*/ 0 60000 65536"/>
                    <a:gd name="T13" fmla="*/ 0 60000 65536"/>
                    <a:gd name="T14" fmla="*/ 0 60000 65536"/>
                    <a:gd name="T15" fmla="*/ 0 60000 65536"/>
                    <a:gd name="T16" fmla="*/ 0 60000 65536"/>
                    <a:gd name="T17" fmla="*/ 0 60000 65536"/>
                    <a:gd name="T18" fmla="*/ 0 w 360"/>
                    <a:gd name="T19" fmla="*/ 0 h 40"/>
                    <a:gd name="T20" fmla="*/ 360 w 360"/>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60" h="40">
                      <a:moveTo>
                        <a:pt x="360" y="40"/>
                      </a:moveTo>
                      <a:lnTo>
                        <a:pt x="360" y="40"/>
                      </a:lnTo>
                      <a:lnTo>
                        <a:pt x="0" y="40"/>
                      </a:lnTo>
                      <a:lnTo>
                        <a:pt x="0" y="0"/>
                      </a:lnTo>
                      <a:lnTo>
                        <a:pt x="360" y="0"/>
                      </a:lnTo>
                      <a:lnTo>
                        <a:pt x="360" y="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32" name="Freeform 53"/>
                <p:cNvSpPr>
                  <a:spLocks/>
                </p:cNvSpPr>
                <p:nvPr/>
              </p:nvSpPr>
              <p:spPr bwMode="auto">
                <a:xfrm>
                  <a:off x="3643313" y="2589213"/>
                  <a:ext cx="46038" cy="44450"/>
                </a:xfrm>
                <a:custGeom>
                  <a:avLst/>
                  <a:gdLst>
                    <a:gd name="T0" fmla="*/ 2147483647 w 107"/>
                    <a:gd name="T1" fmla="*/ 0 h 107"/>
                    <a:gd name="T2" fmla="*/ 2147483647 w 107"/>
                    <a:gd name="T3" fmla="*/ 0 h 107"/>
                    <a:gd name="T4" fmla="*/ 2147483647 w 107"/>
                    <a:gd name="T5" fmla="*/ 2147483647 h 107"/>
                    <a:gd name="T6" fmla="*/ 2147483647 w 107"/>
                    <a:gd name="T7" fmla="*/ 2147483647 h 107"/>
                    <a:gd name="T8" fmla="*/ 0 w 107"/>
                    <a:gd name="T9" fmla="*/ 2147483647 h 107"/>
                    <a:gd name="T10" fmla="*/ 2147483647 w 107"/>
                    <a:gd name="T11" fmla="*/ 0 h 107"/>
                    <a:gd name="T12" fmla="*/ 0 60000 65536"/>
                    <a:gd name="T13" fmla="*/ 0 60000 65536"/>
                    <a:gd name="T14" fmla="*/ 0 60000 65536"/>
                    <a:gd name="T15" fmla="*/ 0 60000 65536"/>
                    <a:gd name="T16" fmla="*/ 0 60000 65536"/>
                    <a:gd name="T17" fmla="*/ 0 60000 65536"/>
                    <a:gd name="T18" fmla="*/ 0 w 107"/>
                    <a:gd name="T19" fmla="*/ 0 h 107"/>
                    <a:gd name="T20" fmla="*/ 107 w 107"/>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107" h="107">
                      <a:moveTo>
                        <a:pt x="54" y="0"/>
                      </a:moveTo>
                      <a:lnTo>
                        <a:pt x="54" y="0"/>
                      </a:lnTo>
                      <a:cubicBezTo>
                        <a:pt x="83" y="0"/>
                        <a:pt x="107" y="24"/>
                        <a:pt x="107" y="54"/>
                      </a:cubicBezTo>
                      <a:cubicBezTo>
                        <a:pt x="107" y="83"/>
                        <a:pt x="83" y="107"/>
                        <a:pt x="54" y="107"/>
                      </a:cubicBezTo>
                      <a:cubicBezTo>
                        <a:pt x="24" y="107"/>
                        <a:pt x="0" y="83"/>
                        <a:pt x="0" y="54"/>
                      </a:cubicBezTo>
                      <a:cubicBezTo>
                        <a:pt x="0" y="24"/>
                        <a:pt x="24" y="0"/>
                        <a:pt x="5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sp>
              <p:nvSpPr>
                <p:cNvPr id="33" name="Freeform 54"/>
                <p:cNvSpPr>
                  <a:spLocks/>
                </p:cNvSpPr>
                <p:nvPr/>
              </p:nvSpPr>
              <p:spPr bwMode="auto">
                <a:xfrm>
                  <a:off x="3643313" y="2657475"/>
                  <a:ext cx="46038" cy="44450"/>
                </a:xfrm>
                <a:custGeom>
                  <a:avLst/>
                  <a:gdLst>
                    <a:gd name="T0" fmla="*/ 2147483647 w 107"/>
                    <a:gd name="T1" fmla="*/ 0 h 107"/>
                    <a:gd name="T2" fmla="*/ 2147483647 w 107"/>
                    <a:gd name="T3" fmla="*/ 0 h 107"/>
                    <a:gd name="T4" fmla="*/ 2147483647 w 107"/>
                    <a:gd name="T5" fmla="*/ 2147483647 h 107"/>
                    <a:gd name="T6" fmla="*/ 2147483647 w 107"/>
                    <a:gd name="T7" fmla="*/ 2147483647 h 107"/>
                    <a:gd name="T8" fmla="*/ 0 w 107"/>
                    <a:gd name="T9" fmla="*/ 2147483647 h 107"/>
                    <a:gd name="T10" fmla="*/ 2147483647 w 107"/>
                    <a:gd name="T11" fmla="*/ 0 h 107"/>
                    <a:gd name="T12" fmla="*/ 0 60000 65536"/>
                    <a:gd name="T13" fmla="*/ 0 60000 65536"/>
                    <a:gd name="T14" fmla="*/ 0 60000 65536"/>
                    <a:gd name="T15" fmla="*/ 0 60000 65536"/>
                    <a:gd name="T16" fmla="*/ 0 60000 65536"/>
                    <a:gd name="T17" fmla="*/ 0 60000 65536"/>
                    <a:gd name="T18" fmla="*/ 0 w 107"/>
                    <a:gd name="T19" fmla="*/ 0 h 107"/>
                    <a:gd name="T20" fmla="*/ 107 w 107"/>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107" h="107">
                      <a:moveTo>
                        <a:pt x="53" y="0"/>
                      </a:moveTo>
                      <a:lnTo>
                        <a:pt x="53" y="0"/>
                      </a:lnTo>
                      <a:cubicBezTo>
                        <a:pt x="83" y="0"/>
                        <a:pt x="107" y="24"/>
                        <a:pt x="107" y="54"/>
                      </a:cubicBezTo>
                      <a:cubicBezTo>
                        <a:pt x="107" y="83"/>
                        <a:pt x="83" y="107"/>
                        <a:pt x="53" y="107"/>
                      </a:cubicBezTo>
                      <a:cubicBezTo>
                        <a:pt x="24" y="107"/>
                        <a:pt x="0" y="83"/>
                        <a:pt x="0" y="54"/>
                      </a:cubicBezTo>
                      <a:cubicBezTo>
                        <a:pt x="0" y="24"/>
                        <a:pt x="24" y="0"/>
                        <a:pt x="53"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1200"/>
                </a:p>
              </p:txBody>
            </p:sp>
          </p:grpSp>
          <p:grpSp>
            <p:nvGrpSpPr>
              <p:cNvPr id="50" name="组合 49"/>
              <p:cNvGrpSpPr/>
              <p:nvPr/>
            </p:nvGrpSpPr>
            <p:grpSpPr>
              <a:xfrm>
                <a:off x="2803557" y="5082999"/>
                <a:ext cx="2319563" cy="999869"/>
                <a:chOff x="8056171" y="4501493"/>
                <a:chExt cx="2849252" cy="999869"/>
              </a:xfrm>
            </p:grpSpPr>
            <p:sp>
              <p:nvSpPr>
                <p:cNvPr id="35" name="Rectangle 37"/>
                <p:cNvSpPr>
                  <a:spLocks noChangeArrowheads="1"/>
                </p:cNvSpPr>
                <p:nvPr/>
              </p:nvSpPr>
              <p:spPr bwMode="auto">
                <a:xfrm>
                  <a:off x="8787968" y="4501493"/>
                  <a:ext cx="1570504" cy="999869"/>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36" name="Arc 38"/>
                <p:cNvSpPr>
                  <a:spLocks/>
                </p:cNvSpPr>
                <p:nvPr/>
              </p:nvSpPr>
              <p:spPr bwMode="auto">
                <a:xfrm>
                  <a:off x="10202965" y="4659696"/>
                  <a:ext cx="92046" cy="165385"/>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37" name="Arc 39"/>
                <p:cNvSpPr>
                  <a:spLocks/>
                </p:cNvSpPr>
                <p:nvPr/>
              </p:nvSpPr>
              <p:spPr bwMode="auto">
                <a:xfrm flipH="1">
                  <a:off x="8866293" y="4825081"/>
                  <a:ext cx="86901" cy="16494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cxnSp>
              <p:nvCxnSpPr>
                <p:cNvPr id="38" name="AutoShape 40"/>
                <p:cNvCxnSpPr>
                  <a:cxnSpLocks noChangeShapeType="1"/>
                </p:cNvCxnSpPr>
                <p:nvPr/>
              </p:nvCxnSpPr>
              <p:spPr bwMode="auto">
                <a:xfrm>
                  <a:off x="8056171" y="4660141"/>
                  <a:ext cx="2146794" cy="0"/>
                </a:xfrm>
                <a:prstGeom prst="straightConnector1">
                  <a:avLst/>
                </a:prstGeom>
                <a:noFill/>
                <a:ln w="19050">
                  <a:solidFill>
                    <a:srgbClr val="000000"/>
                  </a:solidFill>
                  <a:round/>
                  <a:headEnd/>
                  <a:tailEnd/>
                </a:ln>
              </p:spPr>
            </p:cxnSp>
            <p:cxnSp>
              <p:nvCxnSpPr>
                <p:cNvPr id="39" name="AutoShape 41"/>
                <p:cNvCxnSpPr>
                  <a:cxnSpLocks noChangeShapeType="1"/>
                </p:cNvCxnSpPr>
                <p:nvPr/>
              </p:nvCxnSpPr>
              <p:spPr bwMode="auto">
                <a:xfrm>
                  <a:off x="8953194" y="4825081"/>
                  <a:ext cx="1249772" cy="0"/>
                </a:xfrm>
                <a:prstGeom prst="straightConnector1">
                  <a:avLst/>
                </a:prstGeom>
                <a:noFill/>
                <a:ln w="19050">
                  <a:solidFill>
                    <a:srgbClr val="000000"/>
                  </a:solidFill>
                  <a:round/>
                  <a:headEnd/>
                  <a:tailEnd/>
                </a:ln>
              </p:spPr>
            </p:cxnSp>
            <p:sp>
              <p:nvSpPr>
                <p:cNvPr id="42" name="Arc 38"/>
                <p:cNvSpPr>
                  <a:spLocks/>
                </p:cNvSpPr>
                <p:nvPr/>
              </p:nvSpPr>
              <p:spPr bwMode="auto">
                <a:xfrm>
                  <a:off x="10200990" y="4989402"/>
                  <a:ext cx="92046" cy="165385"/>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cxnSp>
              <p:nvCxnSpPr>
                <p:cNvPr id="43" name="AutoShape 40"/>
                <p:cNvCxnSpPr>
                  <a:cxnSpLocks noChangeShapeType="1"/>
                  <a:stCxn id="37" idx="1"/>
                </p:cNvCxnSpPr>
                <p:nvPr/>
              </p:nvCxnSpPr>
              <p:spPr bwMode="auto">
                <a:xfrm flipV="1">
                  <a:off x="8950993" y="4989847"/>
                  <a:ext cx="1249997" cy="175"/>
                </a:xfrm>
                <a:prstGeom prst="straightConnector1">
                  <a:avLst/>
                </a:prstGeom>
                <a:noFill/>
                <a:ln w="19050">
                  <a:solidFill>
                    <a:srgbClr val="000000"/>
                  </a:solidFill>
                  <a:round/>
                  <a:headEnd/>
                  <a:tailEnd/>
                </a:ln>
              </p:spPr>
            </p:cxnSp>
            <p:cxnSp>
              <p:nvCxnSpPr>
                <p:cNvPr id="44" name="AutoShape 41"/>
                <p:cNvCxnSpPr>
                  <a:cxnSpLocks noChangeShapeType="1"/>
                </p:cNvCxnSpPr>
                <p:nvPr/>
              </p:nvCxnSpPr>
              <p:spPr bwMode="auto">
                <a:xfrm>
                  <a:off x="8951219" y="5154787"/>
                  <a:ext cx="1249772" cy="0"/>
                </a:xfrm>
                <a:prstGeom prst="straightConnector1">
                  <a:avLst/>
                </a:prstGeom>
                <a:noFill/>
                <a:ln w="19050">
                  <a:solidFill>
                    <a:srgbClr val="000000"/>
                  </a:solidFill>
                  <a:round/>
                  <a:headEnd/>
                  <a:tailEnd/>
                </a:ln>
              </p:spPr>
            </p:cxnSp>
            <p:sp>
              <p:nvSpPr>
                <p:cNvPr id="47" name="Arc 39"/>
                <p:cNvSpPr>
                  <a:spLocks/>
                </p:cNvSpPr>
                <p:nvPr/>
              </p:nvSpPr>
              <p:spPr bwMode="auto">
                <a:xfrm flipH="1">
                  <a:off x="8859943" y="5155281"/>
                  <a:ext cx="86901" cy="164941"/>
                </a:xfrm>
                <a:custGeom>
                  <a:avLst/>
                  <a:gdLst>
                    <a:gd name="G0" fmla="+- 0 0 0"/>
                    <a:gd name="G1" fmla="+- 21600 0 0"/>
                    <a:gd name="G2" fmla="+- 21600 0 0"/>
                    <a:gd name="T0" fmla="*/ 0 w 21600"/>
                    <a:gd name="T1" fmla="*/ 0 h 43193"/>
                    <a:gd name="T2" fmla="*/ 547 w 21600"/>
                    <a:gd name="T3" fmla="*/ 43193 h 43193"/>
                    <a:gd name="T4" fmla="*/ 0 w 21600"/>
                    <a:gd name="T5" fmla="*/ 21600 h 43193"/>
                  </a:gdLst>
                  <a:ahLst/>
                  <a:cxnLst>
                    <a:cxn ang="0">
                      <a:pos x="T0" y="T1"/>
                    </a:cxn>
                    <a:cxn ang="0">
                      <a:pos x="T2" y="T3"/>
                    </a:cxn>
                    <a:cxn ang="0">
                      <a:pos x="T4" y="T5"/>
                    </a:cxn>
                  </a:cxnLst>
                  <a:rect l="0" t="0" r="r" b="b"/>
                  <a:pathLst>
                    <a:path w="21600" h="43193" fill="none" extrusionOk="0">
                      <a:moveTo>
                        <a:pt x="-1" y="0"/>
                      </a:moveTo>
                      <a:cubicBezTo>
                        <a:pt x="11929" y="0"/>
                        <a:pt x="21600" y="9670"/>
                        <a:pt x="21600" y="21600"/>
                      </a:cubicBezTo>
                      <a:cubicBezTo>
                        <a:pt x="21600" y="33316"/>
                        <a:pt x="12259" y="42896"/>
                        <a:pt x="547" y="43193"/>
                      </a:cubicBezTo>
                    </a:path>
                    <a:path w="21600" h="43193" stroke="0" extrusionOk="0">
                      <a:moveTo>
                        <a:pt x="-1" y="0"/>
                      </a:moveTo>
                      <a:cubicBezTo>
                        <a:pt x="11929" y="0"/>
                        <a:pt x="21600" y="9670"/>
                        <a:pt x="21600" y="21600"/>
                      </a:cubicBezTo>
                      <a:cubicBezTo>
                        <a:pt x="21600" y="33316"/>
                        <a:pt x="12259" y="42896"/>
                        <a:pt x="547" y="43193"/>
                      </a:cubicBezTo>
                      <a:lnTo>
                        <a:pt x="0" y="21600"/>
                      </a:lnTo>
                      <a:close/>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cxnSp>
              <p:nvCxnSpPr>
                <p:cNvPr id="48" name="AutoShape 40"/>
                <p:cNvCxnSpPr>
                  <a:cxnSpLocks noChangeShapeType="1"/>
                  <a:stCxn id="47" idx="1"/>
                </p:cNvCxnSpPr>
                <p:nvPr/>
              </p:nvCxnSpPr>
              <p:spPr bwMode="auto">
                <a:xfrm flipV="1">
                  <a:off x="8944643" y="5320047"/>
                  <a:ext cx="1960780" cy="175"/>
                </a:xfrm>
                <a:prstGeom prst="straightConnector1">
                  <a:avLst/>
                </a:prstGeom>
                <a:noFill/>
                <a:ln w="19050">
                  <a:solidFill>
                    <a:srgbClr val="000000"/>
                  </a:solidFill>
                  <a:round/>
                  <a:headEnd/>
                  <a:tailEnd/>
                </a:ln>
              </p:spPr>
            </p:cxnSp>
          </p:grpSp>
          <p:sp>
            <p:nvSpPr>
              <p:cNvPr id="51" name="Freeform 494"/>
              <p:cNvSpPr>
                <a:spLocks noEditPoints="1"/>
              </p:cNvSpPr>
              <p:nvPr/>
            </p:nvSpPr>
            <p:spPr bwMode="auto">
              <a:xfrm>
                <a:off x="5634638" y="3931642"/>
                <a:ext cx="403225" cy="976312"/>
              </a:xfrm>
              <a:custGeom>
                <a:avLst/>
                <a:gdLst>
                  <a:gd name="T0" fmla="*/ 2147483647 w 820"/>
                  <a:gd name="T1" fmla="*/ 2147483647 h 2029"/>
                  <a:gd name="T2" fmla="*/ 2147483647 w 820"/>
                  <a:gd name="T3" fmla="*/ 2147483647 h 2029"/>
                  <a:gd name="T4" fmla="*/ 2147483647 w 820"/>
                  <a:gd name="T5" fmla="*/ 2147483647 h 2029"/>
                  <a:gd name="T6" fmla="*/ 2147483647 w 820"/>
                  <a:gd name="T7" fmla="*/ 2147483647 h 2029"/>
                  <a:gd name="T8" fmla="*/ 2147483647 w 820"/>
                  <a:gd name="T9" fmla="*/ 2147483647 h 2029"/>
                  <a:gd name="T10" fmla="*/ 2147483647 w 820"/>
                  <a:gd name="T11" fmla="*/ 2147483647 h 2029"/>
                  <a:gd name="T12" fmla="*/ 2147483647 w 820"/>
                  <a:gd name="T13" fmla="*/ 2147483647 h 2029"/>
                  <a:gd name="T14" fmla="*/ 2147483647 w 820"/>
                  <a:gd name="T15" fmla="*/ 2147483647 h 2029"/>
                  <a:gd name="T16" fmla="*/ 2147483647 w 820"/>
                  <a:gd name="T17" fmla="*/ 2147483647 h 2029"/>
                  <a:gd name="T18" fmla="*/ 2147483647 w 820"/>
                  <a:gd name="T19" fmla="*/ 2147483647 h 2029"/>
                  <a:gd name="T20" fmla="*/ 2147483647 w 820"/>
                  <a:gd name="T21" fmla="*/ 2147483647 h 2029"/>
                  <a:gd name="T22" fmla="*/ 2147483647 w 820"/>
                  <a:gd name="T23" fmla="*/ 2147483647 h 2029"/>
                  <a:gd name="T24" fmla="*/ 2147483647 w 820"/>
                  <a:gd name="T25" fmla="*/ 2147483647 h 2029"/>
                  <a:gd name="T26" fmla="*/ 2147483647 w 820"/>
                  <a:gd name="T27" fmla="*/ 2147483647 h 2029"/>
                  <a:gd name="T28" fmla="*/ 2147483647 w 820"/>
                  <a:gd name="T29" fmla="*/ 2147483647 h 2029"/>
                  <a:gd name="T30" fmla="*/ 2147483647 w 820"/>
                  <a:gd name="T31" fmla="*/ 2147483647 h 2029"/>
                  <a:gd name="T32" fmla="*/ 2147483647 w 820"/>
                  <a:gd name="T33" fmla="*/ 2147483647 h 2029"/>
                  <a:gd name="T34" fmla="*/ 2147483647 w 820"/>
                  <a:gd name="T35" fmla="*/ 2147483647 h 2029"/>
                  <a:gd name="T36" fmla="*/ 2147483647 w 820"/>
                  <a:gd name="T37" fmla="*/ 2147483647 h 2029"/>
                  <a:gd name="T38" fmla="*/ 2147483647 w 820"/>
                  <a:gd name="T39" fmla="*/ 2147483647 h 2029"/>
                  <a:gd name="T40" fmla="*/ 2147483647 w 820"/>
                  <a:gd name="T41" fmla="*/ 2147483647 h 2029"/>
                  <a:gd name="T42" fmla="*/ 2147483647 w 820"/>
                  <a:gd name="T43" fmla="*/ 2147483647 h 2029"/>
                  <a:gd name="T44" fmla="*/ 2147483647 w 820"/>
                  <a:gd name="T45" fmla="*/ 2147483647 h 2029"/>
                  <a:gd name="T46" fmla="*/ 2147483647 w 820"/>
                  <a:gd name="T47" fmla="*/ 2147483647 h 2029"/>
                  <a:gd name="T48" fmla="*/ 2147483647 w 820"/>
                  <a:gd name="T49" fmla="*/ 2147483647 h 2029"/>
                  <a:gd name="T50" fmla="*/ 2147483647 w 820"/>
                  <a:gd name="T51" fmla="*/ 2147483647 h 2029"/>
                  <a:gd name="T52" fmla="*/ 2147483647 w 820"/>
                  <a:gd name="T53" fmla="*/ 2147483647 h 2029"/>
                  <a:gd name="T54" fmla="*/ 2147483647 w 820"/>
                  <a:gd name="T55" fmla="*/ 2147483647 h 2029"/>
                  <a:gd name="T56" fmla="*/ 2147483647 w 820"/>
                  <a:gd name="T57" fmla="*/ 2147483647 h 2029"/>
                  <a:gd name="T58" fmla="*/ 2147483647 w 820"/>
                  <a:gd name="T59" fmla="*/ 2147483647 h 2029"/>
                  <a:gd name="T60" fmla="*/ 2147483647 w 820"/>
                  <a:gd name="T61" fmla="*/ 2147483647 h 2029"/>
                  <a:gd name="T62" fmla="*/ 2147483647 w 820"/>
                  <a:gd name="T63" fmla="*/ 2147483647 h 2029"/>
                  <a:gd name="T64" fmla="*/ 2147483647 w 820"/>
                  <a:gd name="T65" fmla="*/ 2147483647 h 2029"/>
                  <a:gd name="T66" fmla="*/ 2147483647 w 820"/>
                  <a:gd name="T67" fmla="*/ 2147483647 h 2029"/>
                  <a:gd name="T68" fmla="*/ 2147483647 w 820"/>
                  <a:gd name="T69" fmla="*/ 2147483647 h 2029"/>
                  <a:gd name="T70" fmla="*/ 2147483647 w 820"/>
                  <a:gd name="T71" fmla="*/ 2147483647 h 2029"/>
                  <a:gd name="T72" fmla="*/ 2147483647 w 820"/>
                  <a:gd name="T73" fmla="*/ 2147483647 h 2029"/>
                  <a:gd name="T74" fmla="*/ 2147483647 w 820"/>
                  <a:gd name="T75" fmla="*/ 2147483647 h 2029"/>
                  <a:gd name="T76" fmla="*/ 2147483647 w 820"/>
                  <a:gd name="T77" fmla="*/ 2147483647 h 2029"/>
                  <a:gd name="T78" fmla="*/ 2147483647 w 820"/>
                  <a:gd name="T79" fmla="*/ 0 h 2029"/>
                  <a:gd name="T80" fmla="*/ 2147483647 w 820"/>
                  <a:gd name="T81" fmla="*/ 2147483647 h 2029"/>
                  <a:gd name="T82" fmla="*/ 2147483647 w 820"/>
                  <a:gd name="T83" fmla="*/ 2147483647 h 2029"/>
                  <a:gd name="T84" fmla="*/ 2147483647 w 820"/>
                  <a:gd name="T85" fmla="*/ 2147483647 h 2029"/>
                  <a:gd name="T86" fmla="*/ 2147483647 w 820"/>
                  <a:gd name="T87" fmla="*/ 2147483647 h 2029"/>
                  <a:gd name="T88" fmla="*/ 2147483647 w 820"/>
                  <a:gd name="T89" fmla="*/ 2147483647 h 2029"/>
                  <a:gd name="T90" fmla="*/ 2147483647 w 820"/>
                  <a:gd name="T91" fmla="*/ 2147483647 h 2029"/>
                  <a:gd name="T92" fmla="*/ 2147483647 w 820"/>
                  <a:gd name="T93" fmla="*/ 2147483647 h 2029"/>
                  <a:gd name="T94" fmla="*/ 2147483647 w 820"/>
                  <a:gd name="T95" fmla="*/ 2147483647 h 2029"/>
                  <a:gd name="T96" fmla="*/ 2147483647 w 820"/>
                  <a:gd name="T97" fmla="*/ 2147483647 h 2029"/>
                  <a:gd name="T98" fmla="*/ 2147483647 w 820"/>
                  <a:gd name="T99" fmla="*/ 2147483647 h 2029"/>
                  <a:gd name="T100" fmla="*/ 2147483647 w 820"/>
                  <a:gd name="T101" fmla="*/ 2147483647 h 2029"/>
                  <a:gd name="T102" fmla="*/ 2147483647 w 820"/>
                  <a:gd name="T103" fmla="*/ 2147483647 h 2029"/>
                  <a:gd name="T104" fmla="*/ 2147483647 w 820"/>
                  <a:gd name="T105" fmla="*/ 2147483647 h 2029"/>
                  <a:gd name="T106" fmla="*/ 2147483647 w 820"/>
                  <a:gd name="T107" fmla="*/ 2147483647 h 2029"/>
                  <a:gd name="T108" fmla="*/ 2147483647 w 820"/>
                  <a:gd name="T109" fmla="*/ 2147483647 h 2029"/>
                  <a:gd name="T110" fmla="*/ 2147483647 w 820"/>
                  <a:gd name="T111" fmla="*/ 2147483647 h 2029"/>
                  <a:gd name="T112" fmla="*/ 2147483647 w 820"/>
                  <a:gd name="T113" fmla="*/ 2147483647 h 2029"/>
                  <a:gd name="T114" fmla="*/ 2147483647 w 820"/>
                  <a:gd name="T115" fmla="*/ 2147483647 h 2029"/>
                  <a:gd name="T116" fmla="*/ 2147483647 w 820"/>
                  <a:gd name="T117" fmla="*/ 2147483647 h 20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0"/>
                  <a:gd name="T178" fmla="*/ 0 h 2029"/>
                  <a:gd name="T179" fmla="*/ 820 w 820"/>
                  <a:gd name="T180" fmla="*/ 2029 h 20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0" h="2029">
                    <a:moveTo>
                      <a:pt x="780" y="630"/>
                    </a:moveTo>
                    <a:lnTo>
                      <a:pt x="780" y="630"/>
                    </a:lnTo>
                    <a:lnTo>
                      <a:pt x="689" y="581"/>
                    </a:lnTo>
                    <a:cubicBezTo>
                      <a:pt x="689" y="581"/>
                      <a:pt x="689" y="581"/>
                      <a:pt x="689" y="581"/>
                    </a:cubicBezTo>
                    <a:cubicBezTo>
                      <a:pt x="689" y="581"/>
                      <a:pt x="689" y="581"/>
                      <a:pt x="689" y="581"/>
                    </a:cubicBezTo>
                    <a:lnTo>
                      <a:pt x="613" y="540"/>
                    </a:lnTo>
                    <a:lnTo>
                      <a:pt x="613" y="339"/>
                    </a:lnTo>
                    <a:lnTo>
                      <a:pt x="780" y="429"/>
                    </a:lnTo>
                    <a:lnTo>
                      <a:pt x="780" y="630"/>
                    </a:lnTo>
                    <a:close/>
                    <a:moveTo>
                      <a:pt x="573" y="759"/>
                    </a:moveTo>
                    <a:lnTo>
                      <a:pt x="573" y="759"/>
                    </a:lnTo>
                    <a:lnTo>
                      <a:pt x="452" y="573"/>
                    </a:lnTo>
                    <a:lnTo>
                      <a:pt x="589" y="573"/>
                    </a:lnTo>
                    <a:lnTo>
                      <a:pt x="653" y="607"/>
                    </a:lnTo>
                    <a:lnTo>
                      <a:pt x="573" y="759"/>
                    </a:lnTo>
                    <a:close/>
                    <a:moveTo>
                      <a:pt x="738" y="920"/>
                    </a:moveTo>
                    <a:lnTo>
                      <a:pt x="738" y="920"/>
                    </a:lnTo>
                    <a:lnTo>
                      <a:pt x="594" y="984"/>
                    </a:lnTo>
                    <a:lnTo>
                      <a:pt x="594" y="811"/>
                    </a:lnTo>
                    <a:lnTo>
                      <a:pt x="738" y="747"/>
                    </a:lnTo>
                    <a:lnTo>
                      <a:pt x="738" y="920"/>
                    </a:lnTo>
                    <a:close/>
                    <a:moveTo>
                      <a:pt x="495" y="1086"/>
                    </a:moveTo>
                    <a:lnTo>
                      <a:pt x="495" y="1086"/>
                    </a:lnTo>
                    <a:lnTo>
                      <a:pt x="324" y="1086"/>
                    </a:lnTo>
                    <a:lnTo>
                      <a:pt x="324" y="1034"/>
                    </a:lnTo>
                    <a:lnTo>
                      <a:pt x="495" y="1034"/>
                    </a:lnTo>
                    <a:lnTo>
                      <a:pt x="495" y="1086"/>
                    </a:lnTo>
                    <a:close/>
                    <a:moveTo>
                      <a:pt x="324" y="1245"/>
                    </a:moveTo>
                    <a:lnTo>
                      <a:pt x="324" y="1245"/>
                    </a:lnTo>
                    <a:lnTo>
                      <a:pt x="495" y="1245"/>
                    </a:lnTo>
                    <a:lnTo>
                      <a:pt x="495" y="1309"/>
                    </a:lnTo>
                    <a:cubicBezTo>
                      <a:pt x="478" y="1316"/>
                      <a:pt x="465" y="1331"/>
                      <a:pt x="462" y="1350"/>
                    </a:cubicBezTo>
                    <a:lnTo>
                      <a:pt x="324" y="1350"/>
                    </a:lnTo>
                    <a:lnTo>
                      <a:pt x="324" y="1245"/>
                    </a:lnTo>
                    <a:close/>
                    <a:moveTo>
                      <a:pt x="463" y="1508"/>
                    </a:moveTo>
                    <a:lnTo>
                      <a:pt x="463" y="1508"/>
                    </a:lnTo>
                    <a:cubicBezTo>
                      <a:pt x="462" y="1512"/>
                      <a:pt x="462" y="1516"/>
                      <a:pt x="462" y="1520"/>
                    </a:cubicBezTo>
                    <a:cubicBezTo>
                      <a:pt x="462" y="1542"/>
                      <a:pt x="475" y="1561"/>
                      <a:pt x="495" y="1569"/>
                    </a:cubicBezTo>
                    <a:lnTo>
                      <a:pt x="495" y="1613"/>
                    </a:lnTo>
                    <a:lnTo>
                      <a:pt x="324" y="1613"/>
                    </a:lnTo>
                    <a:lnTo>
                      <a:pt x="324" y="1508"/>
                    </a:lnTo>
                    <a:lnTo>
                      <a:pt x="463" y="1508"/>
                    </a:lnTo>
                    <a:close/>
                    <a:moveTo>
                      <a:pt x="324" y="1640"/>
                    </a:moveTo>
                    <a:lnTo>
                      <a:pt x="324" y="1640"/>
                    </a:lnTo>
                    <a:lnTo>
                      <a:pt x="495" y="1640"/>
                    </a:lnTo>
                    <a:lnTo>
                      <a:pt x="495" y="1723"/>
                    </a:lnTo>
                    <a:lnTo>
                      <a:pt x="324" y="1723"/>
                    </a:lnTo>
                    <a:lnTo>
                      <a:pt x="324" y="1640"/>
                    </a:lnTo>
                    <a:close/>
                    <a:moveTo>
                      <a:pt x="495" y="1218"/>
                    </a:moveTo>
                    <a:lnTo>
                      <a:pt x="495" y="1218"/>
                    </a:lnTo>
                    <a:lnTo>
                      <a:pt x="324" y="1218"/>
                    </a:lnTo>
                    <a:lnTo>
                      <a:pt x="324" y="1113"/>
                    </a:lnTo>
                    <a:lnTo>
                      <a:pt x="495" y="1113"/>
                    </a:lnTo>
                    <a:lnTo>
                      <a:pt x="495" y="1218"/>
                    </a:lnTo>
                    <a:close/>
                    <a:moveTo>
                      <a:pt x="82" y="747"/>
                    </a:moveTo>
                    <a:lnTo>
                      <a:pt x="82" y="747"/>
                    </a:lnTo>
                    <a:lnTo>
                      <a:pt x="225" y="811"/>
                    </a:lnTo>
                    <a:lnTo>
                      <a:pt x="225" y="984"/>
                    </a:lnTo>
                    <a:lnTo>
                      <a:pt x="82" y="920"/>
                    </a:lnTo>
                    <a:lnTo>
                      <a:pt x="82" y="747"/>
                    </a:lnTo>
                    <a:close/>
                    <a:moveTo>
                      <a:pt x="230" y="573"/>
                    </a:moveTo>
                    <a:lnTo>
                      <a:pt x="230" y="573"/>
                    </a:lnTo>
                    <a:lnTo>
                      <a:pt x="378" y="573"/>
                    </a:lnTo>
                    <a:lnTo>
                      <a:pt x="245" y="763"/>
                    </a:lnTo>
                    <a:lnTo>
                      <a:pt x="144" y="620"/>
                    </a:lnTo>
                    <a:lnTo>
                      <a:pt x="230" y="573"/>
                    </a:lnTo>
                    <a:close/>
                    <a:moveTo>
                      <a:pt x="39" y="429"/>
                    </a:moveTo>
                    <a:lnTo>
                      <a:pt x="39" y="429"/>
                    </a:lnTo>
                    <a:lnTo>
                      <a:pt x="205" y="340"/>
                    </a:lnTo>
                    <a:lnTo>
                      <a:pt x="205" y="541"/>
                    </a:lnTo>
                    <a:lnTo>
                      <a:pt x="39" y="630"/>
                    </a:lnTo>
                    <a:lnTo>
                      <a:pt x="39" y="429"/>
                    </a:lnTo>
                    <a:close/>
                    <a:moveTo>
                      <a:pt x="314" y="220"/>
                    </a:moveTo>
                    <a:lnTo>
                      <a:pt x="314" y="220"/>
                    </a:lnTo>
                    <a:lnTo>
                      <a:pt x="485" y="220"/>
                    </a:lnTo>
                    <a:lnTo>
                      <a:pt x="485" y="287"/>
                    </a:lnTo>
                    <a:lnTo>
                      <a:pt x="314" y="287"/>
                    </a:lnTo>
                    <a:lnTo>
                      <a:pt x="314" y="220"/>
                    </a:lnTo>
                    <a:close/>
                    <a:moveTo>
                      <a:pt x="485" y="86"/>
                    </a:moveTo>
                    <a:lnTo>
                      <a:pt x="485" y="86"/>
                    </a:lnTo>
                    <a:lnTo>
                      <a:pt x="314" y="86"/>
                    </a:lnTo>
                    <a:lnTo>
                      <a:pt x="314" y="39"/>
                    </a:lnTo>
                    <a:lnTo>
                      <a:pt x="485" y="39"/>
                    </a:lnTo>
                    <a:lnTo>
                      <a:pt x="485" y="86"/>
                    </a:lnTo>
                    <a:close/>
                    <a:moveTo>
                      <a:pt x="485" y="193"/>
                    </a:moveTo>
                    <a:lnTo>
                      <a:pt x="485" y="193"/>
                    </a:lnTo>
                    <a:lnTo>
                      <a:pt x="314" y="193"/>
                    </a:lnTo>
                    <a:lnTo>
                      <a:pt x="314" y="166"/>
                    </a:lnTo>
                    <a:lnTo>
                      <a:pt x="485" y="166"/>
                    </a:lnTo>
                    <a:lnTo>
                      <a:pt x="485" y="193"/>
                    </a:lnTo>
                    <a:close/>
                    <a:moveTo>
                      <a:pt x="485" y="140"/>
                    </a:moveTo>
                    <a:lnTo>
                      <a:pt x="485" y="140"/>
                    </a:lnTo>
                    <a:lnTo>
                      <a:pt x="314" y="140"/>
                    </a:lnTo>
                    <a:lnTo>
                      <a:pt x="314" y="112"/>
                    </a:lnTo>
                    <a:lnTo>
                      <a:pt x="485" y="112"/>
                    </a:lnTo>
                    <a:lnTo>
                      <a:pt x="485" y="140"/>
                    </a:lnTo>
                    <a:close/>
                    <a:moveTo>
                      <a:pt x="245" y="327"/>
                    </a:moveTo>
                    <a:lnTo>
                      <a:pt x="245" y="327"/>
                    </a:lnTo>
                    <a:lnTo>
                      <a:pt x="573" y="327"/>
                    </a:lnTo>
                    <a:lnTo>
                      <a:pt x="573" y="533"/>
                    </a:lnTo>
                    <a:lnTo>
                      <a:pt x="245" y="533"/>
                    </a:lnTo>
                    <a:lnTo>
                      <a:pt x="245" y="327"/>
                    </a:lnTo>
                    <a:close/>
                    <a:moveTo>
                      <a:pt x="284" y="778"/>
                    </a:moveTo>
                    <a:lnTo>
                      <a:pt x="284" y="778"/>
                    </a:lnTo>
                    <a:lnTo>
                      <a:pt x="415" y="590"/>
                    </a:lnTo>
                    <a:lnTo>
                      <a:pt x="537" y="778"/>
                    </a:lnTo>
                    <a:lnTo>
                      <a:pt x="284" y="778"/>
                    </a:lnTo>
                    <a:close/>
                    <a:moveTo>
                      <a:pt x="265" y="818"/>
                    </a:moveTo>
                    <a:lnTo>
                      <a:pt x="265" y="818"/>
                    </a:lnTo>
                    <a:lnTo>
                      <a:pt x="554" y="818"/>
                    </a:lnTo>
                    <a:lnTo>
                      <a:pt x="554" y="994"/>
                    </a:lnTo>
                    <a:lnTo>
                      <a:pt x="265" y="994"/>
                    </a:lnTo>
                    <a:lnTo>
                      <a:pt x="265" y="818"/>
                    </a:lnTo>
                    <a:close/>
                    <a:moveTo>
                      <a:pt x="810" y="399"/>
                    </a:moveTo>
                    <a:lnTo>
                      <a:pt x="810" y="399"/>
                    </a:lnTo>
                    <a:lnTo>
                      <a:pt x="604" y="289"/>
                    </a:lnTo>
                    <a:cubicBezTo>
                      <a:pt x="601" y="287"/>
                      <a:pt x="598" y="287"/>
                      <a:pt x="594" y="287"/>
                    </a:cubicBezTo>
                    <a:lnTo>
                      <a:pt x="525" y="287"/>
                    </a:lnTo>
                    <a:lnTo>
                      <a:pt x="525" y="19"/>
                    </a:lnTo>
                    <a:cubicBezTo>
                      <a:pt x="525" y="8"/>
                      <a:pt x="516" y="0"/>
                      <a:pt x="505" y="0"/>
                    </a:cubicBezTo>
                    <a:lnTo>
                      <a:pt x="294" y="0"/>
                    </a:lnTo>
                    <a:cubicBezTo>
                      <a:pt x="283" y="0"/>
                      <a:pt x="274" y="8"/>
                      <a:pt x="274" y="19"/>
                    </a:cubicBezTo>
                    <a:lnTo>
                      <a:pt x="274" y="287"/>
                    </a:lnTo>
                    <a:lnTo>
                      <a:pt x="225" y="287"/>
                    </a:lnTo>
                    <a:cubicBezTo>
                      <a:pt x="224" y="287"/>
                      <a:pt x="222" y="287"/>
                      <a:pt x="221" y="287"/>
                    </a:cubicBezTo>
                    <a:cubicBezTo>
                      <a:pt x="220" y="287"/>
                      <a:pt x="220" y="287"/>
                      <a:pt x="220" y="287"/>
                    </a:cubicBezTo>
                    <a:cubicBezTo>
                      <a:pt x="219" y="288"/>
                      <a:pt x="218" y="288"/>
                      <a:pt x="217" y="289"/>
                    </a:cubicBezTo>
                    <a:cubicBezTo>
                      <a:pt x="216" y="289"/>
                      <a:pt x="216" y="289"/>
                      <a:pt x="216" y="289"/>
                    </a:cubicBezTo>
                    <a:lnTo>
                      <a:pt x="10" y="399"/>
                    </a:lnTo>
                    <a:cubicBezTo>
                      <a:pt x="4" y="403"/>
                      <a:pt x="0" y="410"/>
                      <a:pt x="0" y="417"/>
                    </a:cubicBezTo>
                    <a:lnTo>
                      <a:pt x="0" y="664"/>
                    </a:lnTo>
                    <a:cubicBezTo>
                      <a:pt x="0" y="671"/>
                      <a:pt x="3" y="677"/>
                      <a:pt x="9" y="681"/>
                    </a:cubicBezTo>
                    <a:cubicBezTo>
                      <a:pt x="12" y="683"/>
                      <a:pt x="16" y="684"/>
                      <a:pt x="19" y="684"/>
                    </a:cubicBezTo>
                    <a:cubicBezTo>
                      <a:pt x="23" y="684"/>
                      <a:pt x="26" y="683"/>
                      <a:pt x="29" y="681"/>
                    </a:cubicBezTo>
                    <a:lnTo>
                      <a:pt x="108" y="639"/>
                    </a:lnTo>
                    <a:lnTo>
                      <a:pt x="187" y="750"/>
                    </a:lnTo>
                    <a:lnTo>
                      <a:pt x="70" y="698"/>
                    </a:lnTo>
                    <a:cubicBezTo>
                      <a:pt x="64" y="695"/>
                      <a:pt x="56" y="696"/>
                      <a:pt x="51" y="700"/>
                    </a:cubicBezTo>
                    <a:cubicBezTo>
                      <a:pt x="45" y="703"/>
                      <a:pt x="42" y="710"/>
                      <a:pt x="42" y="716"/>
                    </a:cubicBezTo>
                    <a:lnTo>
                      <a:pt x="42" y="933"/>
                    </a:lnTo>
                    <a:cubicBezTo>
                      <a:pt x="42" y="940"/>
                      <a:pt x="46" y="948"/>
                      <a:pt x="53" y="951"/>
                    </a:cubicBezTo>
                    <a:lnTo>
                      <a:pt x="237" y="1033"/>
                    </a:lnTo>
                    <a:cubicBezTo>
                      <a:pt x="240" y="1034"/>
                      <a:pt x="242" y="1034"/>
                      <a:pt x="245" y="1034"/>
                    </a:cubicBezTo>
                    <a:lnTo>
                      <a:pt x="284" y="1034"/>
                    </a:lnTo>
                    <a:lnTo>
                      <a:pt x="284" y="1743"/>
                    </a:lnTo>
                    <a:cubicBezTo>
                      <a:pt x="284" y="1754"/>
                      <a:pt x="293" y="1763"/>
                      <a:pt x="304" y="1763"/>
                    </a:cubicBezTo>
                    <a:lnTo>
                      <a:pt x="390" y="1763"/>
                    </a:lnTo>
                    <a:lnTo>
                      <a:pt x="390" y="2009"/>
                    </a:lnTo>
                    <a:cubicBezTo>
                      <a:pt x="390" y="2021"/>
                      <a:pt x="399" y="2029"/>
                      <a:pt x="410" y="2029"/>
                    </a:cubicBezTo>
                    <a:cubicBezTo>
                      <a:pt x="421" y="2029"/>
                      <a:pt x="430" y="2021"/>
                      <a:pt x="430" y="2009"/>
                    </a:cubicBezTo>
                    <a:lnTo>
                      <a:pt x="430" y="1763"/>
                    </a:lnTo>
                    <a:lnTo>
                      <a:pt x="515" y="1763"/>
                    </a:lnTo>
                    <a:cubicBezTo>
                      <a:pt x="526" y="1763"/>
                      <a:pt x="535" y="1754"/>
                      <a:pt x="535" y="1743"/>
                    </a:cubicBezTo>
                    <a:lnTo>
                      <a:pt x="535" y="1569"/>
                    </a:lnTo>
                    <a:cubicBezTo>
                      <a:pt x="554" y="1561"/>
                      <a:pt x="568" y="1542"/>
                      <a:pt x="568" y="1520"/>
                    </a:cubicBezTo>
                    <a:cubicBezTo>
                      <a:pt x="568" y="1491"/>
                      <a:pt x="544" y="1467"/>
                      <a:pt x="515" y="1467"/>
                    </a:cubicBezTo>
                    <a:cubicBezTo>
                      <a:pt x="501" y="1467"/>
                      <a:pt x="488" y="1472"/>
                      <a:pt x="478" y="1481"/>
                    </a:cubicBezTo>
                    <a:lnTo>
                      <a:pt x="324" y="1481"/>
                    </a:lnTo>
                    <a:lnTo>
                      <a:pt x="324" y="1376"/>
                    </a:lnTo>
                    <a:lnTo>
                      <a:pt x="465" y="1376"/>
                    </a:lnTo>
                    <a:cubicBezTo>
                      <a:pt x="472" y="1397"/>
                      <a:pt x="492" y="1411"/>
                      <a:pt x="515" y="1411"/>
                    </a:cubicBezTo>
                    <a:cubicBezTo>
                      <a:pt x="544" y="1411"/>
                      <a:pt x="568" y="1387"/>
                      <a:pt x="568" y="1358"/>
                    </a:cubicBezTo>
                    <a:cubicBezTo>
                      <a:pt x="568" y="1336"/>
                      <a:pt x="554" y="1317"/>
                      <a:pt x="535" y="1309"/>
                    </a:cubicBezTo>
                    <a:lnTo>
                      <a:pt x="535" y="1034"/>
                    </a:lnTo>
                    <a:lnTo>
                      <a:pt x="574" y="1034"/>
                    </a:lnTo>
                    <a:cubicBezTo>
                      <a:pt x="577" y="1034"/>
                      <a:pt x="580" y="1034"/>
                      <a:pt x="582" y="1033"/>
                    </a:cubicBezTo>
                    <a:lnTo>
                      <a:pt x="766" y="951"/>
                    </a:lnTo>
                    <a:cubicBezTo>
                      <a:pt x="773" y="948"/>
                      <a:pt x="778" y="940"/>
                      <a:pt x="778" y="933"/>
                    </a:cubicBezTo>
                    <a:lnTo>
                      <a:pt x="778" y="716"/>
                    </a:lnTo>
                    <a:cubicBezTo>
                      <a:pt x="778" y="710"/>
                      <a:pt x="774" y="703"/>
                      <a:pt x="769" y="700"/>
                    </a:cubicBezTo>
                    <a:cubicBezTo>
                      <a:pt x="763" y="696"/>
                      <a:pt x="756" y="695"/>
                      <a:pt x="750" y="698"/>
                    </a:cubicBezTo>
                    <a:lnTo>
                      <a:pt x="619" y="756"/>
                    </a:lnTo>
                    <a:lnTo>
                      <a:pt x="688" y="626"/>
                    </a:lnTo>
                    <a:lnTo>
                      <a:pt x="791" y="681"/>
                    </a:lnTo>
                    <a:cubicBezTo>
                      <a:pt x="797" y="685"/>
                      <a:pt x="804" y="684"/>
                      <a:pt x="810" y="681"/>
                    </a:cubicBezTo>
                    <a:cubicBezTo>
                      <a:pt x="816" y="677"/>
                      <a:pt x="820" y="671"/>
                      <a:pt x="820" y="664"/>
                    </a:cubicBezTo>
                    <a:lnTo>
                      <a:pt x="820" y="417"/>
                    </a:lnTo>
                    <a:cubicBezTo>
                      <a:pt x="820" y="410"/>
                      <a:pt x="816" y="403"/>
                      <a:pt x="810" y="3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48" tIns="51224" rIns="102448" bIns="51224"/>
              <a:lstStyle/>
              <a:p>
                <a:endParaRPr lang="zh-CN" altLang="en-US" sz="1200"/>
              </a:p>
            </p:txBody>
          </p:sp>
          <p:sp>
            <p:nvSpPr>
              <p:cNvPr id="52" name="Freeform 494"/>
              <p:cNvSpPr>
                <a:spLocks noEditPoints="1"/>
              </p:cNvSpPr>
              <p:nvPr/>
            </p:nvSpPr>
            <p:spPr bwMode="auto">
              <a:xfrm>
                <a:off x="2601944" y="3170004"/>
                <a:ext cx="403225" cy="976312"/>
              </a:xfrm>
              <a:custGeom>
                <a:avLst/>
                <a:gdLst>
                  <a:gd name="T0" fmla="*/ 2147483647 w 820"/>
                  <a:gd name="T1" fmla="*/ 2147483647 h 2029"/>
                  <a:gd name="T2" fmla="*/ 2147483647 w 820"/>
                  <a:gd name="T3" fmla="*/ 2147483647 h 2029"/>
                  <a:gd name="T4" fmla="*/ 2147483647 w 820"/>
                  <a:gd name="T5" fmla="*/ 2147483647 h 2029"/>
                  <a:gd name="T6" fmla="*/ 2147483647 w 820"/>
                  <a:gd name="T7" fmla="*/ 2147483647 h 2029"/>
                  <a:gd name="T8" fmla="*/ 2147483647 w 820"/>
                  <a:gd name="T9" fmla="*/ 2147483647 h 2029"/>
                  <a:gd name="T10" fmla="*/ 2147483647 w 820"/>
                  <a:gd name="T11" fmla="*/ 2147483647 h 2029"/>
                  <a:gd name="T12" fmla="*/ 2147483647 w 820"/>
                  <a:gd name="T13" fmla="*/ 2147483647 h 2029"/>
                  <a:gd name="T14" fmla="*/ 2147483647 w 820"/>
                  <a:gd name="T15" fmla="*/ 2147483647 h 2029"/>
                  <a:gd name="T16" fmla="*/ 2147483647 w 820"/>
                  <a:gd name="T17" fmla="*/ 2147483647 h 2029"/>
                  <a:gd name="T18" fmla="*/ 2147483647 w 820"/>
                  <a:gd name="T19" fmla="*/ 2147483647 h 2029"/>
                  <a:gd name="T20" fmla="*/ 2147483647 w 820"/>
                  <a:gd name="T21" fmla="*/ 2147483647 h 2029"/>
                  <a:gd name="T22" fmla="*/ 2147483647 w 820"/>
                  <a:gd name="T23" fmla="*/ 2147483647 h 2029"/>
                  <a:gd name="T24" fmla="*/ 2147483647 w 820"/>
                  <a:gd name="T25" fmla="*/ 2147483647 h 2029"/>
                  <a:gd name="T26" fmla="*/ 2147483647 w 820"/>
                  <a:gd name="T27" fmla="*/ 2147483647 h 2029"/>
                  <a:gd name="T28" fmla="*/ 2147483647 w 820"/>
                  <a:gd name="T29" fmla="*/ 2147483647 h 2029"/>
                  <a:gd name="T30" fmla="*/ 2147483647 w 820"/>
                  <a:gd name="T31" fmla="*/ 2147483647 h 2029"/>
                  <a:gd name="T32" fmla="*/ 2147483647 w 820"/>
                  <a:gd name="T33" fmla="*/ 2147483647 h 2029"/>
                  <a:gd name="T34" fmla="*/ 2147483647 w 820"/>
                  <a:gd name="T35" fmla="*/ 2147483647 h 2029"/>
                  <a:gd name="T36" fmla="*/ 2147483647 w 820"/>
                  <a:gd name="T37" fmla="*/ 2147483647 h 2029"/>
                  <a:gd name="T38" fmla="*/ 2147483647 w 820"/>
                  <a:gd name="T39" fmla="*/ 2147483647 h 2029"/>
                  <a:gd name="T40" fmla="*/ 2147483647 w 820"/>
                  <a:gd name="T41" fmla="*/ 2147483647 h 2029"/>
                  <a:gd name="T42" fmla="*/ 2147483647 w 820"/>
                  <a:gd name="T43" fmla="*/ 2147483647 h 2029"/>
                  <a:gd name="T44" fmla="*/ 2147483647 w 820"/>
                  <a:gd name="T45" fmla="*/ 2147483647 h 2029"/>
                  <a:gd name="T46" fmla="*/ 2147483647 w 820"/>
                  <a:gd name="T47" fmla="*/ 2147483647 h 2029"/>
                  <a:gd name="T48" fmla="*/ 2147483647 w 820"/>
                  <a:gd name="T49" fmla="*/ 2147483647 h 2029"/>
                  <a:gd name="T50" fmla="*/ 2147483647 w 820"/>
                  <a:gd name="T51" fmla="*/ 2147483647 h 2029"/>
                  <a:gd name="T52" fmla="*/ 2147483647 w 820"/>
                  <a:gd name="T53" fmla="*/ 2147483647 h 2029"/>
                  <a:gd name="T54" fmla="*/ 2147483647 w 820"/>
                  <a:gd name="T55" fmla="*/ 2147483647 h 2029"/>
                  <a:gd name="T56" fmla="*/ 2147483647 w 820"/>
                  <a:gd name="T57" fmla="*/ 2147483647 h 2029"/>
                  <a:gd name="T58" fmla="*/ 2147483647 w 820"/>
                  <a:gd name="T59" fmla="*/ 2147483647 h 2029"/>
                  <a:gd name="T60" fmla="*/ 2147483647 w 820"/>
                  <a:gd name="T61" fmla="*/ 2147483647 h 2029"/>
                  <a:gd name="T62" fmla="*/ 2147483647 w 820"/>
                  <a:gd name="T63" fmla="*/ 2147483647 h 2029"/>
                  <a:gd name="T64" fmla="*/ 2147483647 w 820"/>
                  <a:gd name="T65" fmla="*/ 2147483647 h 2029"/>
                  <a:gd name="T66" fmla="*/ 2147483647 w 820"/>
                  <a:gd name="T67" fmla="*/ 2147483647 h 2029"/>
                  <a:gd name="T68" fmla="*/ 2147483647 w 820"/>
                  <a:gd name="T69" fmla="*/ 2147483647 h 2029"/>
                  <a:gd name="T70" fmla="*/ 2147483647 w 820"/>
                  <a:gd name="T71" fmla="*/ 2147483647 h 2029"/>
                  <a:gd name="T72" fmla="*/ 2147483647 w 820"/>
                  <a:gd name="T73" fmla="*/ 2147483647 h 2029"/>
                  <a:gd name="T74" fmla="*/ 2147483647 w 820"/>
                  <a:gd name="T75" fmla="*/ 2147483647 h 2029"/>
                  <a:gd name="T76" fmla="*/ 2147483647 w 820"/>
                  <a:gd name="T77" fmla="*/ 2147483647 h 2029"/>
                  <a:gd name="T78" fmla="*/ 2147483647 w 820"/>
                  <a:gd name="T79" fmla="*/ 0 h 2029"/>
                  <a:gd name="T80" fmla="*/ 2147483647 w 820"/>
                  <a:gd name="T81" fmla="*/ 2147483647 h 2029"/>
                  <a:gd name="T82" fmla="*/ 2147483647 w 820"/>
                  <a:gd name="T83" fmla="*/ 2147483647 h 2029"/>
                  <a:gd name="T84" fmla="*/ 2147483647 w 820"/>
                  <a:gd name="T85" fmla="*/ 2147483647 h 2029"/>
                  <a:gd name="T86" fmla="*/ 2147483647 w 820"/>
                  <a:gd name="T87" fmla="*/ 2147483647 h 2029"/>
                  <a:gd name="T88" fmla="*/ 2147483647 w 820"/>
                  <a:gd name="T89" fmla="*/ 2147483647 h 2029"/>
                  <a:gd name="T90" fmla="*/ 2147483647 w 820"/>
                  <a:gd name="T91" fmla="*/ 2147483647 h 2029"/>
                  <a:gd name="T92" fmla="*/ 2147483647 w 820"/>
                  <a:gd name="T93" fmla="*/ 2147483647 h 2029"/>
                  <a:gd name="T94" fmla="*/ 2147483647 w 820"/>
                  <a:gd name="T95" fmla="*/ 2147483647 h 2029"/>
                  <a:gd name="T96" fmla="*/ 2147483647 w 820"/>
                  <a:gd name="T97" fmla="*/ 2147483647 h 2029"/>
                  <a:gd name="T98" fmla="*/ 2147483647 w 820"/>
                  <a:gd name="T99" fmla="*/ 2147483647 h 2029"/>
                  <a:gd name="T100" fmla="*/ 2147483647 w 820"/>
                  <a:gd name="T101" fmla="*/ 2147483647 h 2029"/>
                  <a:gd name="T102" fmla="*/ 2147483647 w 820"/>
                  <a:gd name="T103" fmla="*/ 2147483647 h 2029"/>
                  <a:gd name="T104" fmla="*/ 2147483647 w 820"/>
                  <a:gd name="T105" fmla="*/ 2147483647 h 2029"/>
                  <a:gd name="T106" fmla="*/ 2147483647 w 820"/>
                  <a:gd name="T107" fmla="*/ 2147483647 h 2029"/>
                  <a:gd name="T108" fmla="*/ 2147483647 w 820"/>
                  <a:gd name="T109" fmla="*/ 2147483647 h 2029"/>
                  <a:gd name="T110" fmla="*/ 2147483647 w 820"/>
                  <a:gd name="T111" fmla="*/ 2147483647 h 2029"/>
                  <a:gd name="T112" fmla="*/ 2147483647 w 820"/>
                  <a:gd name="T113" fmla="*/ 2147483647 h 2029"/>
                  <a:gd name="T114" fmla="*/ 2147483647 w 820"/>
                  <a:gd name="T115" fmla="*/ 2147483647 h 2029"/>
                  <a:gd name="T116" fmla="*/ 2147483647 w 820"/>
                  <a:gd name="T117" fmla="*/ 2147483647 h 20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0"/>
                  <a:gd name="T178" fmla="*/ 0 h 2029"/>
                  <a:gd name="T179" fmla="*/ 820 w 820"/>
                  <a:gd name="T180" fmla="*/ 2029 h 20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0" h="2029">
                    <a:moveTo>
                      <a:pt x="780" y="630"/>
                    </a:moveTo>
                    <a:lnTo>
                      <a:pt x="780" y="630"/>
                    </a:lnTo>
                    <a:lnTo>
                      <a:pt x="689" y="581"/>
                    </a:lnTo>
                    <a:cubicBezTo>
                      <a:pt x="689" y="581"/>
                      <a:pt x="689" y="581"/>
                      <a:pt x="689" y="581"/>
                    </a:cubicBezTo>
                    <a:cubicBezTo>
                      <a:pt x="689" y="581"/>
                      <a:pt x="689" y="581"/>
                      <a:pt x="689" y="581"/>
                    </a:cubicBezTo>
                    <a:lnTo>
                      <a:pt x="613" y="540"/>
                    </a:lnTo>
                    <a:lnTo>
                      <a:pt x="613" y="339"/>
                    </a:lnTo>
                    <a:lnTo>
                      <a:pt x="780" y="429"/>
                    </a:lnTo>
                    <a:lnTo>
                      <a:pt x="780" y="630"/>
                    </a:lnTo>
                    <a:close/>
                    <a:moveTo>
                      <a:pt x="573" y="759"/>
                    </a:moveTo>
                    <a:lnTo>
                      <a:pt x="573" y="759"/>
                    </a:lnTo>
                    <a:lnTo>
                      <a:pt x="452" y="573"/>
                    </a:lnTo>
                    <a:lnTo>
                      <a:pt x="589" y="573"/>
                    </a:lnTo>
                    <a:lnTo>
                      <a:pt x="653" y="607"/>
                    </a:lnTo>
                    <a:lnTo>
                      <a:pt x="573" y="759"/>
                    </a:lnTo>
                    <a:close/>
                    <a:moveTo>
                      <a:pt x="738" y="920"/>
                    </a:moveTo>
                    <a:lnTo>
                      <a:pt x="738" y="920"/>
                    </a:lnTo>
                    <a:lnTo>
                      <a:pt x="594" y="984"/>
                    </a:lnTo>
                    <a:lnTo>
                      <a:pt x="594" y="811"/>
                    </a:lnTo>
                    <a:lnTo>
                      <a:pt x="738" y="747"/>
                    </a:lnTo>
                    <a:lnTo>
                      <a:pt x="738" y="920"/>
                    </a:lnTo>
                    <a:close/>
                    <a:moveTo>
                      <a:pt x="495" y="1086"/>
                    </a:moveTo>
                    <a:lnTo>
                      <a:pt x="495" y="1086"/>
                    </a:lnTo>
                    <a:lnTo>
                      <a:pt x="324" y="1086"/>
                    </a:lnTo>
                    <a:lnTo>
                      <a:pt x="324" y="1034"/>
                    </a:lnTo>
                    <a:lnTo>
                      <a:pt x="495" y="1034"/>
                    </a:lnTo>
                    <a:lnTo>
                      <a:pt x="495" y="1086"/>
                    </a:lnTo>
                    <a:close/>
                    <a:moveTo>
                      <a:pt x="324" y="1245"/>
                    </a:moveTo>
                    <a:lnTo>
                      <a:pt x="324" y="1245"/>
                    </a:lnTo>
                    <a:lnTo>
                      <a:pt x="495" y="1245"/>
                    </a:lnTo>
                    <a:lnTo>
                      <a:pt x="495" y="1309"/>
                    </a:lnTo>
                    <a:cubicBezTo>
                      <a:pt x="478" y="1316"/>
                      <a:pt x="465" y="1331"/>
                      <a:pt x="462" y="1350"/>
                    </a:cubicBezTo>
                    <a:lnTo>
                      <a:pt x="324" y="1350"/>
                    </a:lnTo>
                    <a:lnTo>
                      <a:pt x="324" y="1245"/>
                    </a:lnTo>
                    <a:close/>
                    <a:moveTo>
                      <a:pt x="463" y="1508"/>
                    </a:moveTo>
                    <a:lnTo>
                      <a:pt x="463" y="1508"/>
                    </a:lnTo>
                    <a:cubicBezTo>
                      <a:pt x="462" y="1512"/>
                      <a:pt x="462" y="1516"/>
                      <a:pt x="462" y="1520"/>
                    </a:cubicBezTo>
                    <a:cubicBezTo>
                      <a:pt x="462" y="1542"/>
                      <a:pt x="475" y="1561"/>
                      <a:pt x="495" y="1569"/>
                    </a:cubicBezTo>
                    <a:lnTo>
                      <a:pt x="495" y="1613"/>
                    </a:lnTo>
                    <a:lnTo>
                      <a:pt x="324" y="1613"/>
                    </a:lnTo>
                    <a:lnTo>
                      <a:pt x="324" y="1508"/>
                    </a:lnTo>
                    <a:lnTo>
                      <a:pt x="463" y="1508"/>
                    </a:lnTo>
                    <a:close/>
                    <a:moveTo>
                      <a:pt x="324" y="1640"/>
                    </a:moveTo>
                    <a:lnTo>
                      <a:pt x="324" y="1640"/>
                    </a:lnTo>
                    <a:lnTo>
                      <a:pt x="495" y="1640"/>
                    </a:lnTo>
                    <a:lnTo>
                      <a:pt x="495" y="1723"/>
                    </a:lnTo>
                    <a:lnTo>
                      <a:pt x="324" y="1723"/>
                    </a:lnTo>
                    <a:lnTo>
                      <a:pt x="324" y="1640"/>
                    </a:lnTo>
                    <a:close/>
                    <a:moveTo>
                      <a:pt x="495" y="1218"/>
                    </a:moveTo>
                    <a:lnTo>
                      <a:pt x="495" y="1218"/>
                    </a:lnTo>
                    <a:lnTo>
                      <a:pt x="324" y="1218"/>
                    </a:lnTo>
                    <a:lnTo>
                      <a:pt x="324" y="1113"/>
                    </a:lnTo>
                    <a:lnTo>
                      <a:pt x="495" y="1113"/>
                    </a:lnTo>
                    <a:lnTo>
                      <a:pt x="495" y="1218"/>
                    </a:lnTo>
                    <a:close/>
                    <a:moveTo>
                      <a:pt x="82" y="747"/>
                    </a:moveTo>
                    <a:lnTo>
                      <a:pt x="82" y="747"/>
                    </a:lnTo>
                    <a:lnTo>
                      <a:pt x="225" y="811"/>
                    </a:lnTo>
                    <a:lnTo>
                      <a:pt x="225" y="984"/>
                    </a:lnTo>
                    <a:lnTo>
                      <a:pt x="82" y="920"/>
                    </a:lnTo>
                    <a:lnTo>
                      <a:pt x="82" y="747"/>
                    </a:lnTo>
                    <a:close/>
                    <a:moveTo>
                      <a:pt x="230" y="573"/>
                    </a:moveTo>
                    <a:lnTo>
                      <a:pt x="230" y="573"/>
                    </a:lnTo>
                    <a:lnTo>
                      <a:pt x="378" y="573"/>
                    </a:lnTo>
                    <a:lnTo>
                      <a:pt x="245" y="763"/>
                    </a:lnTo>
                    <a:lnTo>
                      <a:pt x="144" y="620"/>
                    </a:lnTo>
                    <a:lnTo>
                      <a:pt x="230" y="573"/>
                    </a:lnTo>
                    <a:close/>
                    <a:moveTo>
                      <a:pt x="39" y="429"/>
                    </a:moveTo>
                    <a:lnTo>
                      <a:pt x="39" y="429"/>
                    </a:lnTo>
                    <a:lnTo>
                      <a:pt x="205" y="340"/>
                    </a:lnTo>
                    <a:lnTo>
                      <a:pt x="205" y="541"/>
                    </a:lnTo>
                    <a:lnTo>
                      <a:pt x="39" y="630"/>
                    </a:lnTo>
                    <a:lnTo>
                      <a:pt x="39" y="429"/>
                    </a:lnTo>
                    <a:close/>
                    <a:moveTo>
                      <a:pt x="314" y="220"/>
                    </a:moveTo>
                    <a:lnTo>
                      <a:pt x="314" y="220"/>
                    </a:lnTo>
                    <a:lnTo>
                      <a:pt x="485" y="220"/>
                    </a:lnTo>
                    <a:lnTo>
                      <a:pt x="485" y="287"/>
                    </a:lnTo>
                    <a:lnTo>
                      <a:pt x="314" y="287"/>
                    </a:lnTo>
                    <a:lnTo>
                      <a:pt x="314" y="220"/>
                    </a:lnTo>
                    <a:close/>
                    <a:moveTo>
                      <a:pt x="485" y="86"/>
                    </a:moveTo>
                    <a:lnTo>
                      <a:pt x="485" y="86"/>
                    </a:lnTo>
                    <a:lnTo>
                      <a:pt x="314" y="86"/>
                    </a:lnTo>
                    <a:lnTo>
                      <a:pt x="314" y="39"/>
                    </a:lnTo>
                    <a:lnTo>
                      <a:pt x="485" y="39"/>
                    </a:lnTo>
                    <a:lnTo>
                      <a:pt x="485" y="86"/>
                    </a:lnTo>
                    <a:close/>
                    <a:moveTo>
                      <a:pt x="485" y="193"/>
                    </a:moveTo>
                    <a:lnTo>
                      <a:pt x="485" y="193"/>
                    </a:lnTo>
                    <a:lnTo>
                      <a:pt x="314" y="193"/>
                    </a:lnTo>
                    <a:lnTo>
                      <a:pt x="314" y="166"/>
                    </a:lnTo>
                    <a:lnTo>
                      <a:pt x="485" y="166"/>
                    </a:lnTo>
                    <a:lnTo>
                      <a:pt x="485" y="193"/>
                    </a:lnTo>
                    <a:close/>
                    <a:moveTo>
                      <a:pt x="485" y="140"/>
                    </a:moveTo>
                    <a:lnTo>
                      <a:pt x="485" y="140"/>
                    </a:lnTo>
                    <a:lnTo>
                      <a:pt x="314" y="140"/>
                    </a:lnTo>
                    <a:lnTo>
                      <a:pt x="314" y="112"/>
                    </a:lnTo>
                    <a:lnTo>
                      <a:pt x="485" y="112"/>
                    </a:lnTo>
                    <a:lnTo>
                      <a:pt x="485" y="140"/>
                    </a:lnTo>
                    <a:close/>
                    <a:moveTo>
                      <a:pt x="245" y="327"/>
                    </a:moveTo>
                    <a:lnTo>
                      <a:pt x="245" y="327"/>
                    </a:lnTo>
                    <a:lnTo>
                      <a:pt x="573" y="327"/>
                    </a:lnTo>
                    <a:lnTo>
                      <a:pt x="573" y="533"/>
                    </a:lnTo>
                    <a:lnTo>
                      <a:pt x="245" y="533"/>
                    </a:lnTo>
                    <a:lnTo>
                      <a:pt x="245" y="327"/>
                    </a:lnTo>
                    <a:close/>
                    <a:moveTo>
                      <a:pt x="284" y="778"/>
                    </a:moveTo>
                    <a:lnTo>
                      <a:pt x="284" y="778"/>
                    </a:lnTo>
                    <a:lnTo>
                      <a:pt x="415" y="590"/>
                    </a:lnTo>
                    <a:lnTo>
                      <a:pt x="537" y="778"/>
                    </a:lnTo>
                    <a:lnTo>
                      <a:pt x="284" y="778"/>
                    </a:lnTo>
                    <a:close/>
                    <a:moveTo>
                      <a:pt x="265" y="818"/>
                    </a:moveTo>
                    <a:lnTo>
                      <a:pt x="265" y="818"/>
                    </a:lnTo>
                    <a:lnTo>
                      <a:pt x="554" y="818"/>
                    </a:lnTo>
                    <a:lnTo>
                      <a:pt x="554" y="994"/>
                    </a:lnTo>
                    <a:lnTo>
                      <a:pt x="265" y="994"/>
                    </a:lnTo>
                    <a:lnTo>
                      <a:pt x="265" y="818"/>
                    </a:lnTo>
                    <a:close/>
                    <a:moveTo>
                      <a:pt x="810" y="399"/>
                    </a:moveTo>
                    <a:lnTo>
                      <a:pt x="810" y="399"/>
                    </a:lnTo>
                    <a:lnTo>
                      <a:pt x="604" y="289"/>
                    </a:lnTo>
                    <a:cubicBezTo>
                      <a:pt x="601" y="287"/>
                      <a:pt x="598" y="287"/>
                      <a:pt x="594" y="287"/>
                    </a:cubicBezTo>
                    <a:lnTo>
                      <a:pt x="525" y="287"/>
                    </a:lnTo>
                    <a:lnTo>
                      <a:pt x="525" y="19"/>
                    </a:lnTo>
                    <a:cubicBezTo>
                      <a:pt x="525" y="8"/>
                      <a:pt x="516" y="0"/>
                      <a:pt x="505" y="0"/>
                    </a:cubicBezTo>
                    <a:lnTo>
                      <a:pt x="294" y="0"/>
                    </a:lnTo>
                    <a:cubicBezTo>
                      <a:pt x="283" y="0"/>
                      <a:pt x="274" y="8"/>
                      <a:pt x="274" y="19"/>
                    </a:cubicBezTo>
                    <a:lnTo>
                      <a:pt x="274" y="287"/>
                    </a:lnTo>
                    <a:lnTo>
                      <a:pt x="225" y="287"/>
                    </a:lnTo>
                    <a:cubicBezTo>
                      <a:pt x="224" y="287"/>
                      <a:pt x="222" y="287"/>
                      <a:pt x="221" y="287"/>
                    </a:cubicBezTo>
                    <a:cubicBezTo>
                      <a:pt x="220" y="287"/>
                      <a:pt x="220" y="287"/>
                      <a:pt x="220" y="287"/>
                    </a:cubicBezTo>
                    <a:cubicBezTo>
                      <a:pt x="219" y="288"/>
                      <a:pt x="218" y="288"/>
                      <a:pt x="217" y="289"/>
                    </a:cubicBezTo>
                    <a:cubicBezTo>
                      <a:pt x="216" y="289"/>
                      <a:pt x="216" y="289"/>
                      <a:pt x="216" y="289"/>
                    </a:cubicBezTo>
                    <a:lnTo>
                      <a:pt x="10" y="399"/>
                    </a:lnTo>
                    <a:cubicBezTo>
                      <a:pt x="4" y="403"/>
                      <a:pt x="0" y="410"/>
                      <a:pt x="0" y="417"/>
                    </a:cubicBezTo>
                    <a:lnTo>
                      <a:pt x="0" y="664"/>
                    </a:lnTo>
                    <a:cubicBezTo>
                      <a:pt x="0" y="671"/>
                      <a:pt x="3" y="677"/>
                      <a:pt x="9" y="681"/>
                    </a:cubicBezTo>
                    <a:cubicBezTo>
                      <a:pt x="12" y="683"/>
                      <a:pt x="16" y="684"/>
                      <a:pt x="19" y="684"/>
                    </a:cubicBezTo>
                    <a:cubicBezTo>
                      <a:pt x="23" y="684"/>
                      <a:pt x="26" y="683"/>
                      <a:pt x="29" y="681"/>
                    </a:cubicBezTo>
                    <a:lnTo>
                      <a:pt x="108" y="639"/>
                    </a:lnTo>
                    <a:lnTo>
                      <a:pt x="187" y="750"/>
                    </a:lnTo>
                    <a:lnTo>
                      <a:pt x="70" y="698"/>
                    </a:lnTo>
                    <a:cubicBezTo>
                      <a:pt x="64" y="695"/>
                      <a:pt x="56" y="696"/>
                      <a:pt x="51" y="700"/>
                    </a:cubicBezTo>
                    <a:cubicBezTo>
                      <a:pt x="45" y="703"/>
                      <a:pt x="42" y="710"/>
                      <a:pt x="42" y="716"/>
                    </a:cubicBezTo>
                    <a:lnTo>
                      <a:pt x="42" y="933"/>
                    </a:lnTo>
                    <a:cubicBezTo>
                      <a:pt x="42" y="940"/>
                      <a:pt x="46" y="948"/>
                      <a:pt x="53" y="951"/>
                    </a:cubicBezTo>
                    <a:lnTo>
                      <a:pt x="237" y="1033"/>
                    </a:lnTo>
                    <a:cubicBezTo>
                      <a:pt x="240" y="1034"/>
                      <a:pt x="242" y="1034"/>
                      <a:pt x="245" y="1034"/>
                    </a:cubicBezTo>
                    <a:lnTo>
                      <a:pt x="284" y="1034"/>
                    </a:lnTo>
                    <a:lnTo>
                      <a:pt x="284" y="1743"/>
                    </a:lnTo>
                    <a:cubicBezTo>
                      <a:pt x="284" y="1754"/>
                      <a:pt x="293" y="1763"/>
                      <a:pt x="304" y="1763"/>
                    </a:cubicBezTo>
                    <a:lnTo>
                      <a:pt x="390" y="1763"/>
                    </a:lnTo>
                    <a:lnTo>
                      <a:pt x="390" y="2009"/>
                    </a:lnTo>
                    <a:cubicBezTo>
                      <a:pt x="390" y="2021"/>
                      <a:pt x="399" y="2029"/>
                      <a:pt x="410" y="2029"/>
                    </a:cubicBezTo>
                    <a:cubicBezTo>
                      <a:pt x="421" y="2029"/>
                      <a:pt x="430" y="2021"/>
                      <a:pt x="430" y="2009"/>
                    </a:cubicBezTo>
                    <a:lnTo>
                      <a:pt x="430" y="1763"/>
                    </a:lnTo>
                    <a:lnTo>
                      <a:pt x="515" y="1763"/>
                    </a:lnTo>
                    <a:cubicBezTo>
                      <a:pt x="526" y="1763"/>
                      <a:pt x="535" y="1754"/>
                      <a:pt x="535" y="1743"/>
                    </a:cubicBezTo>
                    <a:lnTo>
                      <a:pt x="535" y="1569"/>
                    </a:lnTo>
                    <a:cubicBezTo>
                      <a:pt x="554" y="1561"/>
                      <a:pt x="568" y="1542"/>
                      <a:pt x="568" y="1520"/>
                    </a:cubicBezTo>
                    <a:cubicBezTo>
                      <a:pt x="568" y="1491"/>
                      <a:pt x="544" y="1467"/>
                      <a:pt x="515" y="1467"/>
                    </a:cubicBezTo>
                    <a:cubicBezTo>
                      <a:pt x="501" y="1467"/>
                      <a:pt x="488" y="1472"/>
                      <a:pt x="478" y="1481"/>
                    </a:cubicBezTo>
                    <a:lnTo>
                      <a:pt x="324" y="1481"/>
                    </a:lnTo>
                    <a:lnTo>
                      <a:pt x="324" y="1376"/>
                    </a:lnTo>
                    <a:lnTo>
                      <a:pt x="465" y="1376"/>
                    </a:lnTo>
                    <a:cubicBezTo>
                      <a:pt x="472" y="1397"/>
                      <a:pt x="492" y="1411"/>
                      <a:pt x="515" y="1411"/>
                    </a:cubicBezTo>
                    <a:cubicBezTo>
                      <a:pt x="544" y="1411"/>
                      <a:pt x="568" y="1387"/>
                      <a:pt x="568" y="1358"/>
                    </a:cubicBezTo>
                    <a:cubicBezTo>
                      <a:pt x="568" y="1336"/>
                      <a:pt x="554" y="1317"/>
                      <a:pt x="535" y="1309"/>
                    </a:cubicBezTo>
                    <a:lnTo>
                      <a:pt x="535" y="1034"/>
                    </a:lnTo>
                    <a:lnTo>
                      <a:pt x="574" y="1034"/>
                    </a:lnTo>
                    <a:cubicBezTo>
                      <a:pt x="577" y="1034"/>
                      <a:pt x="580" y="1034"/>
                      <a:pt x="582" y="1033"/>
                    </a:cubicBezTo>
                    <a:lnTo>
                      <a:pt x="766" y="951"/>
                    </a:lnTo>
                    <a:cubicBezTo>
                      <a:pt x="773" y="948"/>
                      <a:pt x="778" y="940"/>
                      <a:pt x="778" y="933"/>
                    </a:cubicBezTo>
                    <a:lnTo>
                      <a:pt x="778" y="716"/>
                    </a:lnTo>
                    <a:cubicBezTo>
                      <a:pt x="778" y="710"/>
                      <a:pt x="774" y="703"/>
                      <a:pt x="769" y="700"/>
                    </a:cubicBezTo>
                    <a:cubicBezTo>
                      <a:pt x="763" y="696"/>
                      <a:pt x="756" y="695"/>
                      <a:pt x="750" y="698"/>
                    </a:cubicBezTo>
                    <a:lnTo>
                      <a:pt x="619" y="756"/>
                    </a:lnTo>
                    <a:lnTo>
                      <a:pt x="688" y="626"/>
                    </a:lnTo>
                    <a:lnTo>
                      <a:pt x="791" y="681"/>
                    </a:lnTo>
                    <a:cubicBezTo>
                      <a:pt x="797" y="685"/>
                      <a:pt x="804" y="684"/>
                      <a:pt x="810" y="681"/>
                    </a:cubicBezTo>
                    <a:cubicBezTo>
                      <a:pt x="816" y="677"/>
                      <a:pt x="820" y="671"/>
                      <a:pt x="820" y="664"/>
                    </a:cubicBezTo>
                    <a:lnTo>
                      <a:pt x="820" y="417"/>
                    </a:lnTo>
                    <a:cubicBezTo>
                      <a:pt x="820" y="410"/>
                      <a:pt x="816" y="403"/>
                      <a:pt x="810" y="3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48" tIns="51224" rIns="102448" bIns="51224"/>
              <a:lstStyle/>
              <a:p>
                <a:endParaRPr lang="zh-CN" altLang="en-US" sz="1200"/>
              </a:p>
            </p:txBody>
          </p:sp>
          <p:cxnSp>
            <p:nvCxnSpPr>
              <p:cNvPr id="54" name="直接连接符 53"/>
              <p:cNvCxnSpPr/>
              <p:nvPr/>
            </p:nvCxnSpPr>
            <p:spPr>
              <a:xfrm flipV="1">
                <a:off x="2803557" y="4146334"/>
                <a:ext cx="0" cy="10948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482156" y="5241202"/>
                <a:ext cx="132140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469926" y="3965422"/>
                <a:ext cx="0" cy="127622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1044581" y="2232772"/>
                <a:ext cx="0" cy="90096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2803556" y="2232772"/>
                <a:ext cx="1" cy="9372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2803556" y="2232772"/>
                <a:ext cx="10459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044581" y="2232772"/>
                <a:ext cx="175897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123120" y="5901728"/>
                <a:ext cx="19915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7114713" y="4603535"/>
                <a:ext cx="0" cy="13240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836250" y="4907954"/>
                <a:ext cx="0" cy="99377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4690753" y="3657600"/>
                <a:ext cx="19712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661985" y="3657600"/>
                <a:ext cx="0" cy="7621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flipV="1">
                <a:off x="5836249" y="3640810"/>
                <a:ext cx="1" cy="290832"/>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948203" y="3231790"/>
                <a:ext cx="0" cy="4090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48203" y="3231790"/>
                <a:ext cx="7425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flipV="1">
                <a:off x="4682779" y="2762126"/>
                <a:ext cx="2782" cy="4696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3329077" y="6097372"/>
                <a:ext cx="1398329" cy="307955"/>
              </a:xfrm>
              <a:prstGeom prst="rect">
                <a:avLst/>
              </a:prstGeom>
              <a:noFill/>
            </p:spPr>
            <p:txBody>
              <a:bodyPr wrap="square" rtlCol="0">
                <a:spAutoFit/>
              </a:bodyPr>
              <a:lstStyle/>
              <a:p>
                <a:pPr algn="ctr"/>
                <a:r>
                  <a:rPr lang="en-US" sz="1200" dirty="0"/>
                  <a:t>Evaporator</a:t>
                </a:r>
              </a:p>
            </p:txBody>
          </p:sp>
          <p:sp>
            <p:nvSpPr>
              <p:cNvPr id="107" name="文本框 106"/>
              <p:cNvSpPr txBox="1"/>
              <p:nvPr/>
            </p:nvSpPr>
            <p:spPr>
              <a:xfrm>
                <a:off x="335979" y="4130119"/>
                <a:ext cx="1301186" cy="307955"/>
              </a:xfrm>
              <a:prstGeom prst="rect">
                <a:avLst/>
              </a:prstGeom>
              <a:noFill/>
            </p:spPr>
            <p:txBody>
              <a:bodyPr wrap="square" rtlCol="0">
                <a:spAutoFit/>
              </a:bodyPr>
              <a:lstStyle/>
              <a:p>
                <a:r>
                  <a:rPr lang="en-US" sz="1200" dirty="0"/>
                  <a:t>Compressor</a:t>
                </a:r>
              </a:p>
            </p:txBody>
          </p:sp>
          <p:sp>
            <p:nvSpPr>
              <p:cNvPr id="108" name="文本框 107"/>
              <p:cNvSpPr txBox="1"/>
              <p:nvPr/>
            </p:nvSpPr>
            <p:spPr>
              <a:xfrm>
                <a:off x="2848544" y="3656810"/>
                <a:ext cx="910101" cy="513258"/>
              </a:xfrm>
              <a:prstGeom prst="rect">
                <a:avLst/>
              </a:prstGeom>
              <a:noFill/>
            </p:spPr>
            <p:txBody>
              <a:bodyPr wrap="square" rtlCol="0">
                <a:spAutoFit/>
              </a:bodyPr>
              <a:lstStyle/>
              <a:p>
                <a:r>
                  <a:rPr lang="en-US" sz="1200" dirty="0"/>
                  <a:t>One-way valve</a:t>
                </a:r>
              </a:p>
            </p:txBody>
          </p:sp>
          <p:sp>
            <p:nvSpPr>
              <p:cNvPr id="109" name="文本框 108"/>
              <p:cNvSpPr txBox="1"/>
              <p:nvPr/>
            </p:nvSpPr>
            <p:spPr>
              <a:xfrm>
                <a:off x="4908837" y="4377283"/>
                <a:ext cx="927411" cy="513258"/>
              </a:xfrm>
              <a:prstGeom prst="rect">
                <a:avLst/>
              </a:prstGeom>
              <a:noFill/>
            </p:spPr>
            <p:txBody>
              <a:bodyPr wrap="square" rtlCol="0">
                <a:spAutoFit/>
              </a:bodyPr>
              <a:lstStyle/>
              <a:p>
                <a:r>
                  <a:rPr lang="en-US" sz="1200" dirty="0"/>
                  <a:t>One-way valve</a:t>
                </a:r>
              </a:p>
            </p:txBody>
          </p:sp>
          <p:sp>
            <p:nvSpPr>
              <p:cNvPr id="110" name="文本框 109"/>
              <p:cNvSpPr txBox="1"/>
              <p:nvPr/>
            </p:nvSpPr>
            <p:spPr>
              <a:xfrm>
                <a:off x="3740080" y="3937768"/>
                <a:ext cx="1276195" cy="513258"/>
              </a:xfrm>
              <a:prstGeom prst="rect">
                <a:avLst/>
              </a:prstGeom>
              <a:noFill/>
            </p:spPr>
            <p:txBody>
              <a:bodyPr wrap="square" rtlCol="0">
                <a:spAutoFit/>
              </a:bodyPr>
              <a:lstStyle/>
              <a:p>
                <a:pPr algn="ctr"/>
                <a:r>
                  <a:rPr lang="en-US" sz="1200" dirty="0"/>
                  <a:t>Liquid storage tank</a:t>
                </a:r>
              </a:p>
            </p:txBody>
          </p:sp>
          <p:sp>
            <p:nvSpPr>
              <p:cNvPr id="111" name="文本框 110"/>
              <p:cNvSpPr txBox="1"/>
              <p:nvPr/>
            </p:nvSpPr>
            <p:spPr>
              <a:xfrm>
                <a:off x="5147597" y="2166205"/>
                <a:ext cx="1259068" cy="307955"/>
              </a:xfrm>
              <a:prstGeom prst="rect">
                <a:avLst/>
              </a:prstGeom>
              <a:noFill/>
            </p:spPr>
            <p:txBody>
              <a:bodyPr wrap="square" rtlCol="0">
                <a:spAutoFit/>
              </a:bodyPr>
              <a:lstStyle/>
              <a:p>
                <a:r>
                  <a:rPr lang="en-US" sz="1200" dirty="0"/>
                  <a:t>Condenser</a:t>
                </a:r>
              </a:p>
            </p:txBody>
          </p:sp>
          <p:sp>
            <p:nvSpPr>
              <p:cNvPr id="112" name="文本框 111"/>
              <p:cNvSpPr txBox="1"/>
              <p:nvPr/>
            </p:nvSpPr>
            <p:spPr>
              <a:xfrm>
                <a:off x="6617563" y="3622564"/>
                <a:ext cx="1306953" cy="513258"/>
              </a:xfrm>
              <a:prstGeom prst="rect">
                <a:avLst/>
              </a:prstGeom>
              <a:noFill/>
            </p:spPr>
            <p:txBody>
              <a:bodyPr wrap="square" rtlCol="0">
                <a:spAutoFit/>
              </a:bodyPr>
              <a:lstStyle/>
              <a:p>
                <a:r>
                  <a:rPr lang="en-US" sz="1200" dirty="0"/>
                  <a:t>Refrigerant pump</a:t>
                </a:r>
              </a:p>
            </p:txBody>
          </p:sp>
        </p:grpSp>
        <p:grpSp>
          <p:nvGrpSpPr>
            <p:cNvPr id="124" name="组合 123"/>
            <p:cNvGrpSpPr/>
            <p:nvPr/>
          </p:nvGrpSpPr>
          <p:grpSpPr>
            <a:xfrm>
              <a:off x="982991" y="5150834"/>
              <a:ext cx="3179915" cy="953217"/>
              <a:chOff x="8372103" y="5041665"/>
              <a:chExt cx="3179915" cy="953217"/>
            </a:xfrm>
          </p:grpSpPr>
          <p:cxnSp>
            <p:nvCxnSpPr>
              <p:cNvPr id="114" name="直接连接符 113"/>
              <p:cNvCxnSpPr/>
              <p:nvPr/>
            </p:nvCxnSpPr>
            <p:spPr>
              <a:xfrm>
                <a:off x="8372104" y="5323894"/>
                <a:ext cx="12825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8372103" y="5736787"/>
                <a:ext cx="128253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a:xfrm>
                <a:off x="9675443" y="5041665"/>
                <a:ext cx="1876575" cy="513259"/>
              </a:xfrm>
              <a:prstGeom prst="rect">
                <a:avLst/>
              </a:prstGeom>
              <a:noFill/>
            </p:spPr>
            <p:txBody>
              <a:bodyPr wrap="square" rtlCol="0">
                <a:spAutoFit/>
              </a:bodyPr>
              <a:lstStyle/>
              <a:p>
                <a:r>
                  <a:rPr lang="en-US" sz="1200" dirty="0"/>
                  <a:t>Refrigerant pump cooling cycle</a:t>
                </a:r>
              </a:p>
            </p:txBody>
          </p:sp>
          <p:sp>
            <p:nvSpPr>
              <p:cNvPr id="122" name="文本框 121"/>
              <p:cNvSpPr txBox="1"/>
              <p:nvPr/>
            </p:nvSpPr>
            <p:spPr>
              <a:xfrm>
                <a:off x="9675443" y="5481623"/>
                <a:ext cx="1526278" cy="513259"/>
              </a:xfrm>
              <a:prstGeom prst="rect">
                <a:avLst/>
              </a:prstGeom>
              <a:noFill/>
            </p:spPr>
            <p:txBody>
              <a:bodyPr wrap="square" rtlCol="0">
                <a:spAutoFit/>
              </a:bodyPr>
              <a:lstStyle/>
              <a:p>
                <a:r>
                  <a:rPr lang="en-US" sz="1200" dirty="0"/>
                  <a:t>Compressor cooling cycle</a:t>
                </a:r>
              </a:p>
            </p:txBody>
          </p:sp>
        </p:grpSp>
      </p:grpSp>
    </p:spTree>
    <p:extLst>
      <p:ext uri="{BB962C8B-B14F-4D97-AF65-F5344CB8AC3E}">
        <p14:creationId xmlns:p14="http://schemas.microsoft.com/office/powerpoint/2010/main" val="34059281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smtClean="0">
                <a:latin typeface="+mn-lt"/>
                <a:ea typeface="+mn-ea"/>
                <a:cs typeface="+mn-ea"/>
                <a:sym typeface="+mn-lt"/>
              </a:rPr>
              <a:t>Overview of Data Center Air Conditioners</a:t>
            </a:r>
          </a:p>
          <a:p>
            <a:pPr lvl="1">
              <a:buSzPct val="60000"/>
              <a:buFont typeface="Wingdings" panose="05000000000000000000" pitchFamily="2" charset="2"/>
              <a:buChar char="n"/>
            </a:pPr>
            <a:r>
              <a:rPr lang="en-US" dirty="0" smtClean="0">
                <a:latin typeface="+mn-lt"/>
                <a:ea typeface="+mn-ea"/>
                <a:cs typeface="+mn-ea"/>
                <a:sym typeface="+mn-lt"/>
              </a:rPr>
              <a:t>Functions and Application Scenarios</a:t>
            </a:r>
          </a:p>
          <a:p>
            <a:pPr lvl="1"/>
            <a:r>
              <a:rPr lang="en-US" dirty="0">
                <a:solidFill>
                  <a:schemeClr val="bg1">
                    <a:lumMod val="50000"/>
                  </a:schemeClr>
                </a:solidFill>
                <a:latin typeface="+mn-lt"/>
                <a:ea typeface="+mn-ea"/>
                <a:cs typeface="+mn-ea"/>
                <a:sym typeface="+mn-lt"/>
              </a:rPr>
              <a:t>Classification</a:t>
            </a:r>
          </a:p>
          <a:p>
            <a:r>
              <a:rPr lang="en-US" dirty="0" smtClean="0">
                <a:solidFill>
                  <a:schemeClr val="bg1">
                    <a:lumMod val="50000"/>
                  </a:schemeClr>
                </a:solidFill>
                <a:latin typeface="+mn-lt"/>
                <a:ea typeface="+mn-ea"/>
                <a:cs typeface="+mn-ea"/>
                <a:sym typeface="+mn-lt"/>
              </a:rPr>
              <a:t>Air-Cooled Precision Air Conditioner</a:t>
            </a:r>
          </a:p>
          <a:p>
            <a:r>
              <a:rPr lang="en-US" altLang="zh-CN" dirty="0" smtClean="0">
                <a:solidFill>
                  <a:schemeClr val="bg1">
                    <a:lumMod val="50000"/>
                  </a:schemeClr>
                </a:solidFill>
                <a:latin typeface="+mn-lt"/>
                <a:ea typeface="+mn-ea"/>
                <a:cs typeface="+mn-ea"/>
                <a:sym typeface="+mn-lt"/>
              </a:rPr>
              <a:t>Chilled Water Precision Air Conditioner</a:t>
            </a:r>
          </a:p>
          <a:p>
            <a:r>
              <a:rPr lang="en-US" altLang="zh-CN" dirty="0" smtClean="0">
                <a:solidFill>
                  <a:schemeClr val="bg1">
                    <a:lumMod val="50000"/>
                  </a:schemeClr>
                </a:solidFill>
                <a:latin typeface="+mn-lt"/>
                <a:ea typeface="+mn-ea"/>
                <a:cs typeface="+mn-ea"/>
                <a:sym typeface="+mn-lt"/>
              </a:rPr>
              <a:t>Indirect Evaporative Cooling Air Conditioner</a:t>
            </a:r>
          </a:p>
          <a:p>
            <a:r>
              <a:rPr lang="en-US" altLang="zh-CN" dirty="0" smtClean="0">
                <a:solidFill>
                  <a:schemeClr val="bg1">
                    <a:lumMod val="50000"/>
                  </a:schemeClr>
                </a:solidFill>
                <a:latin typeface="+mn-lt"/>
                <a:ea typeface="+mn-ea"/>
                <a:cs typeface="+mn-ea"/>
                <a:sym typeface="+mn-lt"/>
              </a:rPr>
              <a:t>Other Cooling Solutions for Equipment Rooms</a:t>
            </a:r>
          </a:p>
          <a:p>
            <a:r>
              <a:rPr lang="en-US" altLang="zh-CN" dirty="0" smtClean="0">
                <a:solidFill>
                  <a:schemeClr val="bg1">
                    <a:lumMod val="50000"/>
                  </a:schemeClr>
                </a:solidFill>
                <a:latin typeface="+mn-lt"/>
                <a:ea typeface="+mn-ea"/>
                <a:cs typeface="+mn-ea"/>
                <a:sym typeface="+mn-lt"/>
              </a:rPr>
              <a:t>Introduction to Huawei Air Conditioners</a:t>
            </a:r>
            <a:endParaRPr lang="en-US" altLang="zh-CN"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10109455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Fan Wall Cooling Technology</a:t>
            </a:r>
          </a:p>
        </p:txBody>
      </p:sp>
      <p:sp>
        <p:nvSpPr>
          <p:cNvPr id="3" name="文本占位符 2"/>
          <p:cNvSpPr>
            <a:spLocks noGrp="1"/>
          </p:cNvSpPr>
          <p:nvPr>
            <p:ph type="body" sz="quarter" idx="10"/>
          </p:nvPr>
        </p:nvSpPr>
        <p:spPr/>
        <p:txBody>
          <a:bodyPr/>
          <a:lstStyle/>
          <a:p>
            <a:r>
              <a:rPr lang="en-US" sz="1600" dirty="0"/>
              <a:t>The fan wall technology is an energy-saving technology that uses free cooling sources. Based on the indoor and outdoor temperature difference, the outdoor cold air is taken into the equipment room to absorb heat through the process of air intake, pre-processing, fan wall, air exhaust, and air return. In this way, partial or complete free cooling without mechanical cooling is implemented for the equipment room, which saves energy.</a:t>
            </a:r>
          </a:p>
          <a:p>
            <a:r>
              <a:rPr lang="en-US" sz="1600" dirty="0"/>
              <a:t>The fan wall </a:t>
            </a:r>
            <a:r>
              <a:rPr lang="en-US" sz="1600" dirty="0" smtClean="0"/>
              <a:t>technology, </a:t>
            </a:r>
            <a:r>
              <a:rPr lang="en-US" altLang="zh-CN" sz="1600" dirty="0"/>
              <a:t>with multiple small fans arranged in </a:t>
            </a:r>
            <a:r>
              <a:rPr lang="en-US" altLang="zh-CN" sz="1600" dirty="0" smtClean="0"/>
              <a:t>order,</a:t>
            </a:r>
            <a:r>
              <a:rPr lang="en-US" sz="1600" dirty="0" smtClean="0"/>
              <a:t> </a:t>
            </a:r>
            <a:r>
              <a:rPr lang="en-US" sz="1600" dirty="0"/>
              <a:t>replaces a single large fan in a conventional air </a:t>
            </a:r>
            <a:r>
              <a:rPr lang="en-US" sz="1600" dirty="0" smtClean="0"/>
              <a:t>handler, </a:t>
            </a:r>
            <a:r>
              <a:rPr lang="en-US" sz="1600" dirty="0"/>
              <a:t>so that airflow organization is more even and fan energy consumption is lower.</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1679" y="3656171"/>
            <a:ext cx="3837190" cy="2526150"/>
          </a:xfrm>
          <a:prstGeom prst="rect">
            <a:avLst/>
          </a:prstGeom>
        </p:spPr>
      </p:pic>
    </p:spTree>
    <p:extLst>
      <p:ext uri="{BB962C8B-B14F-4D97-AF65-F5344CB8AC3E}">
        <p14:creationId xmlns:p14="http://schemas.microsoft.com/office/powerpoint/2010/main" val="1366714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Backplane Heat Pipe Air Conditioner</a:t>
            </a:r>
          </a:p>
        </p:txBody>
      </p:sp>
      <p:sp>
        <p:nvSpPr>
          <p:cNvPr id="3" name="文本占位符 2"/>
          <p:cNvSpPr>
            <a:spLocks noGrp="1"/>
          </p:cNvSpPr>
          <p:nvPr>
            <p:ph type="body" sz="quarter" idx="10"/>
          </p:nvPr>
        </p:nvSpPr>
        <p:spPr/>
        <p:txBody>
          <a:bodyPr/>
          <a:lstStyle/>
          <a:p>
            <a:r>
              <a:rPr lang="en-US" sz="1600" dirty="0"/>
              <a:t>The cooling unit is distributed to the cabinet backplane in the internal area. Based on the heat pipe principle, the liquid working medium absorbs heat at the cabinet backplane in the indoor area and evaporates to gas, which rises to the outdoor condenser. After condensation, the gas working medium releases heat to the outdoor environment and becomes liquid, which flows back to the indoor environment under gravity. In this way, the indoor heat is transferred to the outdoor environment to complete the cooling cycle.</a:t>
            </a:r>
          </a:p>
        </p:txBody>
      </p:sp>
      <p:grpSp>
        <p:nvGrpSpPr>
          <p:cNvPr id="5" name="组合 4"/>
          <p:cNvGrpSpPr/>
          <p:nvPr/>
        </p:nvGrpSpPr>
        <p:grpSpPr>
          <a:xfrm>
            <a:off x="3887366" y="3011811"/>
            <a:ext cx="4542510" cy="3133103"/>
            <a:chOff x="331548" y="1035037"/>
            <a:chExt cx="4542510" cy="3133103"/>
          </a:xfrm>
        </p:grpSpPr>
        <p:pic>
          <p:nvPicPr>
            <p:cNvPr id="6" name="Picture 2" descr="热管图片2"/>
            <p:cNvPicPr>
              <a:picLocks noChangeAspect="1" noChangeArrowheads="1"/>
            </p:cNvPicPr>
            <p:nvPr/>
          </p:nvPicPr>
          <p:blipFill>
            <a:blip r:embed="rId3" cstate="print"/>
            <a:srcRect l="14627" b="7848"/>
            <a:stretch>
              <a:fillRect/>
            </a:stretch>
          </p:blipFill>
          <p:spPr bwMode="auto">
            <a:xfrm>
              <a:off x="506382" y="1050174"/>
              <a:ext cx="4367676" cy="3117966"/>
            </a:xfrm>
            <a:prstGeom prst="rect">
              <a:avLst/>
            </a:prstGeom>
            <a:noFill/>
            <a:ln w="9525">
              <a:solidFill>
                <a:schemeClr val="bg1">
                  <a:lumMod val="85000"/>
                </a:schemeClr>
              </a:solidFill>
              <a:miter lim="800000"/>
              <a:headEnd/>
              <a:tailEnd/>
            </a:ln>
          </p:spPr>
        </p:pic>
        <p:sp>
          <p:nvSpPr>
            <p:cNvPr id="7" name="矩形 6"/>
            <p:cNvSpPr/>
            <p:nvPr/>
          </p:nvSpPr>
          <p:spPr>
            <a:xfrm>
              <a:off x="1427534" y="1035037"/>
              <a:ext cx="954626" cy="276999"/>
            </a:xfrm>
            <a:prstGeom prst="rect">
              <a:avLst/>
            </a:prstGeom>
          </p:spPr>
          <p:txBody>
            <a:bodyPr wrap="square">
              <a:spAutoFit/>
            </a:bodyPr>
            <a:lstStyle/>
            <a:p>
              <a:r>
                <a:rPr lang="en-US" sz="600" b="1" dirty="0"/>
                <a:t>Water fluorine heat exchanger</a:t>
              </a:r>
            </a:p>
          </p:txBody>
        </p:sp>
        <p:sp>
          <p:nvSpPr>
            <p:cNvPr id="8" name="矩形 7"/>
            <p:cNvSpPr/>
            <p:nvPr/>
          </p:nvSpPr>
          <p:spPr>
            <a:xfrm>
              <a:off x="2575471" y="1039129"/>
              <a:ext cx="680617" cy="276999"/>
            </a:xfrm>
            <a:prstGeom prst="rect">
              <a:avLst/>
            </a:prstGeom>
          </p:spPr>
          <p:txBody>
            <a:bodyPr wrap="square">
              <a:spAutoFit/>
            </a:bodyPr>
            <a:lstStyle/>
            <a:p>
              <a:r>
                <a:rPr lang="en-US" sz="600" dirty="0"/>
                <a:t>Air return pipe</a:t>
              </a:r>
            </a:p>
          </p:txBody>
        </p:sp>
        <p:sp>
          <p:nvSpPr>
            <p:cNvPr id="9" name="矩形 8"/>
            <p:cNvSpPr/>
            <p:nvPr/>
          </p:nvSpPr>
          <p:spPr>
            <a:xfrm>
              <a:off x="3169883" y="1047846"/>
              <a:ext cx="500458" cy="184666"/>
            </a:xfrm>
            <a:prstGeom prst="rect">
              <a:avLst/>
            </a:prstGeom>
          </p:spPr>
          <p:txBody>
            <a:bodyPr wrap="none">
              <a:spAutoFit/>
            </a:bodyPr>
            <a:lstStyle/>
            <a:p>
              <a:r>
                <a:rPr lang="en-US" sz="600" dirty="0"/>
                <a:t>Gas hose</a:t>
              </a:r>
            </a:p>
          </p:txBody>
        </p:sp>
        <p:sp>
          <p:nvSpPr>
            <p:cNvPr id="10" name="矩形 9"/>
            <p:cNvSpPr/>
            <p:nvPr/>
          </p:nvSpPr>
          <p:spPr>
            <a:xfrm>
              <a:off x="1844612" y="3920782"/>
              <a:ext cx="543739" cy="184666"/>
            </a:xfrm>
            <a:prstGeom prst="rect">
              <a:avLst/>
            </a:prstGeom>
          </p:spPr>
          <p:txBody>
            <a:bodyPr wrap="none">
              <a:spAutoFit/>
            </a:bodyPr>
            <a:lstStyle/>
            <a:p>
              <a:r>
                <a:rPr lang="en-US" sz="600" dirty="0"/>
                <a:t>Backplane</a:t>
              </a:r>
            </a:p>
          </p:txBody>
        </p:sp>
        <p:sp>
          <p:nvSpPr>
            <p:cNvPr id="11" name="矩形 10"/>
            <p:cNvSpPr/>
            <p:nvPr/>
          </p:nvSpPr>
          <p:spPr>
            <a:xfrm>
              <a:off x="3571405" y="3920782"/>
              <a:ext cx="450764" cy="184666"/>
            </a:xfrm>
            <a:prstGeom prst="rect">
              <a:avLst/>
            </a:prstGeom>
          </p:spPr>
          <p:txBody>
            <a:bodyPr wrap="none">
              <a:spAutoFit/>
            </a:bodyPr>
            <a:lstStyle/>
            <a:p>
              <a:r>
                <a:rPr lang="en-US" sz="600" dirty="0"/>
                <a:t>Cabinet</a:t>
              </a:r>
            </a:p>
          </p:txBody>
        </p:sp>
        <p:sp>
          <p:nvSpPr>
            <p:cNvPr id="12" name="矩形 11"/>
            <p:cNvSpPr/>
            <p:nvPr/>
          </p:nvSpPr>
          <p:spPr>
            <a:xfrm>
              <a:off x="2542350" y="3912382"/>
              <a:ext cx="582211" cy="184666"/>
            </a:xfrm>
            <a:prstGeom prst="rect">
              <a:avLst/>
            </a:prstGeom>
          </p:spPr>
          <p:txBody>
            <a:bodyPr wrap="none">
              <a:spAutoFit/>
            </a:bodyPr>
            <a:lstStyle/>
            <a:p>
              <a:r>
                <a:rPr lang="en-US" sz="600" dirty="0"/>
                <a:t>Liquid hose</a:t>
              </a:r>
            </a:p>
          </p:txBody>
        </p:sp>
        <p:sp>
          <p:nvSpPr>
            <p:cNvPr id="13" name="矩形 12"/>
            <p:cNvSpPr/>
            <p:nvPr/>
          </p:nvSpPr>
          <p:spPr>
            <a:xfrm>
              <a:off x="1195966" y="3711556"/>
              <a:ext cx="819455" cy="184666"/>
            </a:xfrm>
            <a:prstGeom prst="rect">
              <a:avLst/>
            </a:prstGeom>
          </p:spPr>
          <p:txBody>
            <a:bodyPr wrap="none">
              <a:spAutoFit/>
            </a:bodyPr>
            <a:lstStyle/>
            <a:p>
              <a:r>
                <a:rPr lang="en-US" sz="600" dirty="0"/>
                <a:t>Liquid supply pipe</a:t>
              </a:r>
            </a:p>
          </p:txBody>
        </p:sp>
        <p:sp>
          <p:nvSpPr>
            <p:cNvPr id="14" name="矩形 13"/>
            <p:cNvSpPr/>
            <p:nvPr/>
          </p:nvSpPr>
          <p:spPr>
            <a:xfrm>
              <a:off x="904133" y="3912382"/>
              <a:ext cx="447558" cy="184666"/>
            </a:xfrm>
            <a:prstGeom prst="rect">
              <a:avLst/>
            </a:prstGeom>
          </p:spPr>
          <p:txBody>
            <a:bodyPr wrap="none">
              <a:spAutoFit/>
            </a:bodyPr>
            <a:lstStyle/>
            <a:p>
              <a:r>
                <a:rPr lang="en-US" sz="600" dirty="0"/>
                <a:t>Ground</a:t>
              </a:r>
            </a:p>
          </p:txBody>
        </p:sp>
        <p:sp>
          <p:nvSpPr>
            <p:cNvPr id="15" name="矩形 14"/>
            <p:cNvSpPr/>
            <p:nvPr/>
          </p:nvSpPr>
          <p:spPr>
            <a:xfrm>
              <a:off x="331548" y="1188787"/>
              <a:ext cx="708503" cy="276999"/>
            </a:xfrm>
            <a:prstGeom prst="rect">
              <a:avLst/>
            </a:prstGeom>
          </p:spPr>
          <p:txBody>
            <a:bodyPr wrap="square">
              <a:spAutoFit/>
            </a:bodyPr>
            <a:lstStyle/>
            <a:p>
              <a:pPr algn="ctr"/>
              <a:r>
                <a:rPr lang="en-US" sz="600" b="1" dirty="0"/>
                <a:t>Chilled </a:t>
              </a:r>
              <a:endParaRPr lang="en-US" sz="600" b="1" dirty="0" smtClean="0"/>
            </a:p>
            <a:p>
              <a:pPr algn="ctr"/>
              <a:r>
                <a:rPr lang="en-US" sz="600" b="1" dirty="0" smtClean="0"/>
                <a:t>water</a:t>
              </a:r>
              <a:endParaRPr lang="en-US" sz="600" b="1" dirty="0"/>
            </a:p>
          </p:txBody>
        </p:sp>
        <p:cxnSp>
          <p:nvCxnSpPr>
            <p:cNvPr id="16" name="直接箭头连接符 15"/>
            <p:cNvCxnSpPr/>
            <p:nvPr/>
          </p:nvCxnSpPr>
          <p:spPr bwMode="auto">
            <a:xfrm>
              <a:off x="518160" y="1516380"/>
              <a:ext cx="335280" cy="0"/>
            </a:xfrm>
            <a:prstGeom prst="straightConnector1">
              <a:avLst/>
            </a:prstGeom>
            <a:noFill/>
            <a:ln w="25400" cap="flat" cmpd="sng" algn="ctr">
              <a:solidFill>
                <a:srgbClr val="0070C0"/>
              </a:solidFill>
              <a:prstDash val="solid"/>
              <a:round/>
              <a:headEnd type="none" w="med" len="med"/>
              <a:tailEnd type="triangle" w="med" len="lg"/>
            </a:ln>
            <a:effectLst/>
          </p:spPr>
        </p:cxnSp>
        <p:cxnSp>
          <p:nvCxnSpPr>
            <p:cNvPr id="17" name="直接箭头连接符 16"/>
            <p:cNvCxnSpPr/>
            <p:nvPr/>
          </p:nvCxnSpPr>
          <p:spPr bwMode="auto">
            <a:xfrm rot="10800000">
              <a:off x="502920" y="1684020"/>
              <a:ext cx="335280" cy="0"/>
            </a:xfrm>
            <a:prstGeom prst="straightConnector1">
              <a:avLst/>
            </a:prstGeom>
            <a:noFill/>
            <a:ln w="25400" cap="flat" cmpd="sng" algn="ctr">
              <a:solidFill>
                <a:schemeClr val="accent6">
                  <a:lumMod val="75000"/>
                </a:schemeClr>
              </a:solidFill>
              <a:prstDash val="solid"/>
              <a:round/>
              <a:headEnd type="none" w="med" len="med"/>
              <a:tailEnd type="triangle" w="med" len="lg"/>
            </a:ln>
            <a:effectLst/>
          </p:spPr>
        </p:cxnSp>
      </p:grpSp>
    </p:spTree>
    <p:extLst>
      <p:ext uri="{BB962C8B-B14F-4D97-AF65-F5344CB8AC3E}">
        <p14:creationId xmlns:p14="http://schemas.microsoft.com/office/powerpoint/2010/main" val="29344059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Liquid Cooling Technology</a:t>
            </a:r>
          </a:p>
        </p:txBody>
      </p:sp>
      <p:sp>
        <p:nvSpPr>
          <p:cNvPr id="3" name="文本占位符 2"/>
          <p:cNvSpPr>
            <a:spLocks noGrp="1"/>
          </p:cNvSpPr>
          <p:nvPr>
            <p:ph type="body" sz="quarter" idx="10"/>
          </p:nvPr>
        </p:nvSpPr>
        <p:spPr>
          <a:xfrm>
            <a:off x="455612" y="1052514"/>
            <a:ext cx="5640388" cy="4875042"/>
          </a:xfrm>
        </p:spPr>
        <p:txBody>
          <a:bodyPr/>
          <a:lstStyle/>
          <a:p>
            <a:r>
              <a:rPr lang="en-US" sz="1600" dirty="0"/>
              <a:t>Cold plate liquid cooling</a:t>
            </a:r>
          </a:p>
          <a:p>
            <a:pPr lvl="1"/>
            <a:r>
              <a:rPr lang="en-US" sz="1400" dirty="0"/>
              <a:t>An LDU is configured on the liquid cooling cabinet to provide water inlet and outlet pipes. The LDU is connected to the internal cold plate pipes in the liquid-cooled compute nodes to implement liquid cooling circulation in the compute nodes.</a:t>
            </a:r>
          </a:p>
          <a:p>
            <a:r>
              <a:rPr lang="en-US" sz="1600" dirty="0"/>
              <a:t>Immersion liquid cooling</a:t>
            </a:r>
          </a:p>
          <a:p>
            <a:pPr lvl="1"/>
            <a:r>
              <a:rPr lang="en-US" sz="1400" dirty="0"/>
              <a:t>Specific coolant is used as the heat dissipation medium. Immerse IT equipment in the coolant to take away heat through coolant circulation.</a:t>
            </a:r>
          </a:p>
          <a:p>
            <a:r>
              <a:rPr lang="en-US" sz="1600" dirty="0"/>
              <a:t>Spray liquid cooling</a:t>
            </a:r>
          </a:p>
          <a:p>
            <a:pPr lvl="1"/>
            <a:r>
              <a:rPr lang="en-US" sz="1400" dirty="0"/>
              <a:t>Insulated non-corrosive coolant is sprayed onto the surface of a heating device (or the extended surface in contact with the heating device) through the spray plate on the server box for heat exchange.</a:t>
            </a:r>
          </a:p>
          <a:p>
            <a:endParaRPr lang="zh-CN" altLang="en-US" sz="1800" dirty="0"/>
          </a:p>
        </p:txBody>
      </p:sp>
      <p:pic>
        <p:nvPicPr>
          <p:cNvPr id="4" name="图片 3" descr="屏幕剪辑"/>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2604" y="1194318"/>
            <a:ext cx="2979049" cy="1513402"/>
          </a:xfrm>
          <a:prstGeom prst="rect">
            <a:avLst/>
          </a:prstGeom>
          <a:ln>
            <a:solidFill>
              <a:schemeClr val="bg1">
                <a:lumMod val="85000"/>
              </a:schemeClr>
            </a:solidFill>
          </a:ln>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2605" y="3119413"/>
            <a:ext cx="2979049" cy="1406800"/>
          </a:xfrm>
          <a:prstGeom prst="rect">
            <a:avLst/>
          </a:prstGeom>
        </p:spPr>
      </p:pic>
      <p:pic>
        <p:nvPicPr>
          <p:cNvPr id="6" name="图片 5" descr="屏幕剪辑"/>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2605" y="4648296"/>
            <a:ext cx="2979049" cy="1482998"/>
          </a:xfrm>
          <a:prstGeom prst="rect">
            <a:avLst/>
          </a:prstGeom>
        </p:spPr>
      </p:pic>
      <p:sp>
        <p:nvSpPr>
          <p:cNvPr id="7" name="矩形 6"/>
          <p:cNvSpPr/>
          <p:nvPr/>
        </p:nvSpPr>
        <p:spPr>
          <a:xfrm>
            <a:off x="7048500" y="2319775"/>
            <a:ext cx="423863" cy="29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20025" y="2332992"/>
            <a:ext cx="423863" cy="29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334375" y="2329300"/>
            <a:ext cx="423863" cy="29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904132" y="2329300"/>
            <a:ext cx="488692" cy="29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463727" y="2332992"/>
            <a:ext cx="347023" cy="29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966746" y="2301795"/>
            <a:ext cx="797046" cy="346249"/>
          </a:xfrm>
          <a:prstGeom prst="rect">
            <a:avLst/>
          </a:prstGeom>
          <a:noFill/>
        </p:spPr>
        <p:txBody>
          <a:bodyPr wrap="square" rtlCol="0">
            <a:spAutoFit/>
          </a:bodyPr>
          <a:lstStyle/>
          <a:p>
            <a:r>
              <a:rPr lang="en-US" altLang="zh-CN" sz="550" dirty="0"/>
              <a:t>Cooling system (including the primary tube)</a:t>
            </a:r>
            <a:endParaRPr lang="zh-CN" altLang="en-US" sz="550" dirty="0"/>
          </a:p>
        </p:txBody>
      </p:sp>
      <p:sp>
        <p:nvSpPr>
          <p:cNvPr id="13" name="文本框 12"/>
          <p:cNvSpPr txBox="1"/>
          <p:nvPr/>
        </p:nvSpPr>
        <p:spPr>
          <a:xfrm>
            <a:off x="7733324" y="2301795"/>
            <a:ext cx="613374" cy="346249"/>
          </a:xfrm>
          <a:prstGeom prst="rect">
            <a:avLst/>
          </a:prstGeom>
          <a:noFill/>
        </p:spPr>
        <p:txBody>
          <a:bodyPr wrap="square" rtlCol="0">
            <a:spAutoFit/>
          </a:bodyPr>
          <a:lstStyle/>
          <a:p>
            <a:r>
              <a:rPr lang="en-US" altLang="zh-CN" sz="550" dirty="0"/>
              <a:t>CDU system and cooling medium</a:t>
            </a:r>
            <a:endParaRPr lang="zh-CN" altLang="en-US" sz="550" dirty="0"/>
          </a:p>
        </p:txBody>
      </p:sp>
      <p:sp>
        <p:nvSpPr>
          <p:cNvPr id="14" name="文本框 13"/>
          <p:cNvSpPr txBox="1"/>
          <p:nvPr/>
        </p:nvSpPr>
        <p:spPr>
          <a:xfrm>
            <a:off x="8277305" y="2217157"/>
            <a:ext cx="687624" cy="430887"/>
          </a:xfrm>
          <a:prstGeom prst="rect">
            <a:avLst/>
          </a:prstGeom>
          <a:noFill/>
        </p:spPr>
        <p:txBody>
          <a:bodyPr wrap="square" rtlCol="0">
            <a:spAutoFit/>
          </a:bodyPr>
          <a:lstStyle/>
          <a:p>
            <a:r>
              <a:rPr lang="en-US" altLang="zh-CN" sz="550" dirty="0"/>
              <a:t>Secondary tube between </a:t>
            </a:r>
            <a:r>
              <a:rPr lang="en-US" altLang="zh-CN" sz="550" dirty="0" smtClean="0"/>
              <a:t>the CDU </a:t>
            </a:r>
            <a:r>
              <a:rPr lang="en-US" altLang="zh-CN" sz="550" dirty="0"/>
              <a:t>and cooling cabinet</a:t>
            </a:r>
            <a:endParaRPr lang="zh-CN" altLang="en-US" sz="550" dirty="0"/>
          </a:p>
        </p:txBody>
      </p:sp>
      <p:sp>
        <p:nvSpPr>
          <p:cNvPr id="15" name="文本框 14"/>
          <p:cNvSpPr txBox="1"/>
          <p:nvPr/>
        </p:nvSpPr>
        <p:spPr>
          <a:xfrm>
            <a:off x="8814766" y="2301795"/>
            <a:ext cx="687624" cy="346249"/>
          </a:xfrm>
          <a:prstGeom prst="rect">
            <a:avLst/>
          </a:prstGeom>
          <a:noFill/>
        </p:spPr>
        <p:txBody>
          <a:bodyPr wrap="square" rtlCol="0">
            <a:spAutoFit/>
          </a:bodyPr>
          <a:lstStyle/>
          <a:p>
            <a:r>
              <a:rPr lang="en-US" altLang="zh-CN" sz="550" dirty="0"/>
              <a:t>Huawei </a:t>
            </a:r>
            <a:r>
              <a:rPr lang="en-US" altLang="zh-CN" sz="550" dirty="0" err="1"/>
              <a:t>FusionServer</a:t>
            </a:r>
            <a:r>
              <a:rPr lang="en-US" altLang="zh-CN" sz="550" dirty="0"/>
              <a:t> cooling cabinet</a:t>
            </a:r>
            <a:endParaRPr lang="zh-CN" altLang="en-US" sz="550" dirty="0"/>
          </a:p>
        </p:txBody>
      </p:sp>
      <p:sp>
        <p:nvSpPr>
          <p:cNvPr id="16" name="文本框 15"/>
          <p:cNvSpPr txBox="1"/>
          <p:nvPr/>
        </p:nvSpPr>
        <p:spPr>
          <a:xfrm>
            <a:off x="9403495" y="2386434"/>
            <a:ext cx="687624" cy="261610"/>
          </a:xfrm>
          <a:prstGeom prst="rect">
            <a:avLst/>
          </a:prstGeom>
          <a:noFill/>
        </p:spPr>
        <p:txBody>
          <a:bodyPr wrap="square" rtlCol="0">
            <a:spAutoFit/>
          </a:bodyPr>
          <a:lstStyle/>
          <a:p>
            <a:r>
              <a:rPr lang="en-US" altLang="zh-CN" sz="550" dirty="0"/>
              <a:t>Air </a:t>
            </a:r>
            <a:endParaRPr lang="en-US" altLang="zh-CN" sz="550" dirty="0" smtClean="0"/>
          </a:p>
          <a:p>
            <a:r>
              <a:rPr lang="en-US" altLang="zh-CN" sz="550" dirty="0" smtClean="0"/>
              <a:t>conditioner</a:t>
            </a:r>
            <a:endParaRPr lang="zh-CN" altLang="en-US" sz="550" dirty="0"/>
          </a:p>
        </p:txBody>
      </p:sp>
    </p:spTree>
    <p:extLst>
      <p:ext uri="{BB962C8B-B14F-4D97-AF65-F5344CB8AC3E}">
        <p14:creationId xmlns:p14="http://schemas.microsoft.com/office/powerpoint/2010/main" val="38973475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Overview of Data Center Air Conditioners</a:t>
            </a:r>
          </a:p>
          <a:p>
            <a:r>
              <a:rPr lang="en-US" dirty="0">
                <a:solidFill>
                  <a:schemeClr val="bg1">
                    <a:lumMod val="50000"/>
                  </a:schemeClr>
                </a:solidFill>
                <a:latin typeface="+mn-lt"/>
                <a:ea typeface="+mn-ea"/>
                <a:cs typeface="+mn-ea"/>
                <a:sym typeface="+mn-lt"/>
              </a:rPr>
              <a:t>Air-Cooled Precision Air Conditioner</a:t>
            </a:r>
          </a:p>
          <a:p>
            <a:r>
              <a:rPr lang="en-US" dirty="0">
                <a:solidFill>
                  <a:schemeClr val="bg1">
                    <a:lumMod val="50000"/>
                  </a:schemeClr>
                </a:solidFill>
                <a:latin typeface="+mn-lt"/>
                <a:ea typeface="+mn-ea"/>
                <a:cs typeface="+mn-ea"/>
                <a:sym typeface="+mn-lt"/>
              </a:rPr>
              <a:t>Chilled Water Precision Air Conditioner</a:t>
            </a:r>
          </a:p>
          <a:p>
            <a:r>
              <a:rPr lang="en-US" dirty="0">
                <a:solidFill>
                  <a:schemeClr val="bg1">
                    <a:lumMod val="50000"/>
                  </a:schemeClr>
                </a:solidFill>
                <a:latin typeface="+mn-lt"/>
                <a:ea typeface="+mn-ea"/>
                <a:cs typeface="+mn-ea"/>
                <a:sym typeface="+mn-lt"/>
              </a:rPr>
              <a:t>Indirect Evaporative Cooling Air Conditioner</a:t>
            </a:r>
          </a:p>
          <a:p>
            <a:r>
              <a:rPr lang="en-US" dirty="0">
                <a:solidFill>
                  <a:schemeClr val="bg1">
                    <a:lumMod val="50000"/>
                  </a:schemeClr>
                </a:solidFill>
                <a:latin typeface="+mn-lt"/>
                <a:ea typeface="+mn-ea"/>
                <a:cs typeface="+mn-ea"/>
                <a:sym typeface="+mn-lt"/>
              </a:rPr>
              <a:t>Other Cooling Solutions for Equipment Rooms</a:t>
            </a:r>
          </a:p>
          <a:p>
            <a:r>
              <a:rPr lang="en-US" b="1" dirty="0">
                <a:latin typeface="+mn-lt"/>
                <a:ea typeface="+mn-ea"/>
                <a:cs typeface="+mn-ea"/>
                <a:sym typeface="+mn-lt"/>
              </a:rPr>
              <a:t>Introduction to Huawei Air Conditioners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23099569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en-US" dirty="0"/>
              <a:t>Huawei Precision Air Conditioner Series</a:t>
            </a:r>
          </a:p>
        </p:txBody>
      </p:sp>
      <p:pic>
        <p:nvPicPr>
          <p:cNvPr id="39940" name="d0e237"/>
          <p:cNvPicPr>
            <a:picLocks noChangeAspect="1" noChangeArrowheads="1"/>
          </p:cNvPicPr>
          <p:nvPr/>
        </p:nvPicPr>
        <p:blipFill>
          <a:blip r:embed="rId3" cstate="print"/>
          <a:srcRect/>
          <a:stretch>
            <a:fillRect/>
          </a:stretch>
        </p:blipFill>
        <p:spPr bwMode="auto">
          <a:xfrm>
            <a:off x="6744718" y="3184754"/>
            <a:ext cx="980474" cy="1347908"/>
          </a:xfrm>
          <a:prstGeom prst="rect">
            <a:avLst/>
          </a:prstGeom>
          <a:noFill/>
          <a:ln w="9525">
            <a:noFill/>
            <a:miter lim="800000"/>
            <a:headEnd/>
            <a:tailEnd/>
          </a:ln>
        </p:spPr>
      </p:pic>
      <p:pic>
        <p:nvPicPr>
          <p:cNvPr id="39941" name="Picture 2"/>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2307423" y="2986217"/>
            <a:ext cx="525981" cy="1656835"/>
          </a:xfrm>
          <a:prstGeom prst="rect">
            <a:avLst/>
          </a:prstGeom>
          <a:noFill/>
          <a:ln w="9525">
            <a:noFill/>
            <a:miter lim="800000"/>
            <a:headEnd/>
            <a:tailEnd/>
          </a:ln>
        </p:spPr>
      </p:pic>
      <p:pic>
        <p:nvPicPr>
          <p:cNvPr id="39942" name="Picture 3"/>
          <p:cNvPicPr>
            <a:picLocks noChangeAspect="1" noChangeArrowheads="1"/>
          </p:cNvPicPr>
          <p:nvPr/>
        </p:nvPicPr>
        <p:blipFill>
          <a:blip r:embed="rId5" cstate="print">
            <a:clrChange>
              <a:clrFrom>
                <a:srgbClr val="000000"/>
              </a:clrFrom>
              <a:clrTo>
                <a:srgbClr val="000000">
                  <a:alpha val="0"/>
                </a:srgbClr>
              </a:clrTo>
            </a:clrChange>
          </a:blip>
          <a:srcRect/>
          <a:stretch>
            <a:fillRect/>
          </a:stretch>
        </p:blipFill>
        <p:spPr bwMode="auto">
          <a:xfrm>
            <a:off x="618338" y="2986217"/>
            <a:ext cx="471239" cy="1656835"/>
          </a:xfrm>
          <a:prstGeom prst="rect">
            <a:avLst/>
          </a:prstGeom>
          <a:noFill/>
          <a:ln w="9525">
            <a:noFill/>
            <a:miter lim="800000"/>
            <a:headEnd/>
            <a:tailEnd/>
          </a:ln>
        </p:spPr>
      </p:pic>
      <p:sp>
        <p:nvSpPr>
          <p:cNvPr id="39943" name="矩形 7"/>
          <p:cNvSpPr>
            <a:spLocks noChangeArrowheads="1"/>
          </p:cNvSpPr>
          <p:nvPr/>
        </p:nvSpPr>
        <p:spPr bwMode="auto">
          <a:xfrm>
            <a:off x="2877797" y="3162863"/>
            <a:ext cx="1569920" cy="1384995"/>
          </a:xfrm>
          <a:prstGeom prst="rect">
            <a:avLst/>
          </a:prstGeom>
          <a:noFill/>
          <a:ln w="9525">
            <a:noFill/>
            <a:miter lim="800000"/>
            <a:headEnd/>
            <a:tailEnd/>
          </a:ln>
        </p:spPr>
        <p:txBody>
          <a:bodyPr wrap="square">
            <a:spAutoFit/>
          </a:bodyPr>
          <a:lstStyle/>
          <a:p>
            <a:r>
              <a:rPr lang="en-US" sz="1200" dirty="0"/>
              <a:t>NetCol5000-A011</a:t>
            </a:r>
          </a:p>
          <a:p>
            <a:r>
              <a:rPr lang="en-US" sz="1200" dirty="0"/>
              <a:t>NetCol5000-A020	</a:t>
            </a:r>
          </a:p>
          <a:p>
            <a:r>
              <a:rPr lang="en-US" sz="1200" dirty="0"/>
              <a:t>NetCol5000-A025</a:t>
            </a:r>
          </a:p>
          <a:p>
            <a:r>
              <a:rPr lang="en-US" sz="1200" dirty="0"/>
              <a:t>NetCol5000-A035 </a:t>
            </a:r>
          </a:p>
          <a:p>
            <a:r>
              <a:rPr lang="en-US" sz="1200" dirty="0"/>
              <a:t>NetCol5000-A042 </a:t>
            </a:r>
          </a:p>
          <a:p>
            <a:r>
              <a:rPr lang="en-US" sz="1200" dirty="0"/>
              <a:t>NetCol5000-A050</a:t>
            </a:r>
          </a:p>
        </p:txBody>
      </p:sp>
      <p:sp>
        <p:nvSpPr>
          <p:cNvPr id="9" name="矩形 8"/>
          <p:cNvSpPr/>
          <p:nvPr/>
        </p:nvSpPr>
        <p:spPr bwMode="auto">
          <a:xfrm>
            <a:off x="2343318" y="2284317"/>
            <a:ext cx="1699758" cy="3056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a:solidFill>
                  <a:schemeClr val="tx1"/>
                </a:solidFill>
                <a:cs typeface="Times New Roman" pitchFamily="18" charset="0"/>
              </a:rPr>
              <a:t>NetCol5000-A</a:t>
            </a:r>
          </a:p>
        </p:txBody>
      </p:sp>
      <p:sp>
        <p:nvSpPr>
          <p:cNvPr id="10" name="矩形 9"/>
          <p:cNvSpPr/>
          <p:nvPr/>
        </p:nvSpPr>
        <p:spPr bwMode="auto">
          <a:xfrm>
            <a:off x="508115" y="2284317"/>
            <a:ext cx="1649837" cy="3056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a:solidFill>
                  <a:schemeClr val="tx1"/>
                </a:solidFill>
                <a:cs typeface="Times New Roman" pitchFamily="18" charset="0"/>
              </a:rPr>
              <a:t>NetCol5000-C</a:t>
            </a:r>
          </a:p>
        </p:txBody>
      </p:sp>
      <p:sp>
        <p:nvSpPr>
          <p:cNvPr id="39946" name="矩形 10"/>
          <p:cNvSpPr>
            <a:spLocks noChangeArrowheads="1"/>
          </p:cNvSpPr>
          <p:nvPr/>
        </p:nvSpPr>
        <p:spPr bwMode="auto">
          <a:xfrm>
            <a:off x="1079711" y="3311243"/>
            <a:ext cx="1078242" cy="1015663"/>
          </a:xfrm>
          <a:prstGeom prst="rect">
            <a:avLst/>
          </a:prstGeom>
          <a:noFill/>
          <a:ln w="9525">
            <a:noFill/>
            <a:miter lim="800000"/>
            <a:headEnd/>
            <a:tailEnd/>
          </a:ln>
        </p:spPr>
        <p:txBody>
          <a:bodyPr wrap="square">
            <a:spAutoFit/>
          </a:bodyPr>
          <a:lstStyle/>
          <a:p>
            <a:r>
              <a:rPr lang="en-US" sz="1200" dirty="0"/>
              <a:t>NetCol5000-C030</a:t>
            </a:r>
          </a:p>
          <a:p>
            <a:r>
              <a:rPr lang="en-US" sz="1200" dirty="0"/>
              <a:t>NetCol5000-C065	</a:t>
            </a:r>
          </a:p>
        </p:txBody>
      </p:sp>
      <p:sp>
        <p:nvSpPr>
          <p:cNvPr id="12" name="矩形 11"/>
          <p:cNvSpPr/>
          <p:nvPr/>
        </p:nvSpPr>
        <p:spPr bwMode="auto">
          <a:xfrm>
            <a:off x="6952718" y="2284317"/>
            <a:ext cx="1602078" cy="3104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a:solidFill>
                  <a:schemeClr val="tx1"/>
                </a:solidFill>
                <a:cs typeface="Times New Roman" pitchFamily="18" charset="0"/>
              </a:rPr>
              <a:t>NetCol8000-A</a:t>
            </a:r>
          </a:p>
        </p:txBody>
      </p:sp>
      <p:sp>
        <p:nvSpPr>
          <p:cNvPr id="39948" name="矩形 12"/>
          <p:cNvSpPr>
            <a:spLocks noChangeArrowheads="1"/>
          </p:cNvSpPr>
          <p:nvPr/>
        </p:nvSpPr>
        <p:spPr bwMode="auto">
          <a:xfrm>
            <a:off x="7704769" y="3474465"/>
            <a:ext cx="1146916" cy="830997"/>
          </a:xfrm>
          <a:prstGeom prst="rect">
            <a:avLst/>
          </a:prstGeom>
          <a:noFill/>
          <a:ln w="9525">
            <a:noFill/>
            <a:miter lim="800000"/>
            <a:headEnd/>
            <a:tailEnd/>
          </a:ln>
        </p:spPr>
        <p:txBody>
          <a:bodyPr wrap="square">
            <a:spAutoFit/>
          </a:bodyPr>
          <a:lstStyle/>
          <a:p>
            <a:r>
              <a:rPr lang="en-US" sz="1200" dirty="0"/>
              <a:t>NetCol8000-A(045, 090)</a:t>
            </a:r>
          </a:p>
          <a:p>
            <a:r>
              <a:rPr lang="en-US" sz="1200" dirty="0"/>
              <a:t>NetCol8000-A(050, 100)</a:t>
            </a:r>
          </a:p>
        </p:txBody>
      </p:sp>
      <p:pic>
        <p:nvPicPr>
          <p:cNvPr id="39949" name="d0e237"/>
          <p:cNvPicPr>
            <a:picLocks noChangeAspect="1" noChangeArrowheads="1"/>
          </p:cNvPicPr>
          <p:nvPr/>
        </p:nvPicPr>
        <p:blipFill>
          <a:blip r:embed="rId3" cstate="print"/>
          <a:srcRect/>
          <a:stretch>
            <a:fillRect/>
          </a:stretch>
        </p:blipFill>
        <p:spPr bwMode="auto">
          <a:xfrm>
            <a:off x="4424176" y="3096607"/>
            <a:ext cx="1002700" cy="1436055"/>
          </a:xfrm>
          <a:prstGeom prst="rect">
            <a:avLst/>
          </a:prstGeom>
          <a:noFill/>
          <a:ln w="9525">
            <a:noFill/>
            <a:miter lim="800000"/>
            <a:headEnd/>
            <a:tailEnd/>
          </a:ln>
        </p:spPr>
      </p:pic>
      <p:sp>
        <p:nvSpPr>
          <p:cNvPr id="15" name="矩形 14"/>
          <p:cNvSpPr/>
          <p:nvPr/>
        </p:nvSpPr>
        <p:spPr bwMode="auto">
          <a:xfrm>
            <a:off x="4665418" y="2284317"/>
            <a:ext cx="1674452" cy="3056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a:solidFill>
                  <a:schemeClr val="tx1"/>
                </a:solidFill>
                <a:cs typeface="Times New Roman" pitchFamily="18" charset="0"/>
              </a:rPr>
              <a:t>NetCol8000-C</a:t>
            </a:r>
          </a:p>
        </p:txBody>
      </p:sp>
      <p:sp>
        <p:nvSpPr>
          <p:cNvPr id="39951" name="矩形 15"/>
          <p:cNvSpPr>
            <a:spLocks noChangeArrowheads="1"/>
          </p:cNvSpPr>
          <p:nvPr/>
        </p:nvSpPr>
        <p:spPr bwMode="auto">
          <a:xfrm>
            <a:off x="5444862" y="3291678"/>
            <a:ext cx="1507856" cy="1200329"/>
          </a:xfrm>
          <a:prstGeom prst="rect">
            <a:avLst/>
          </a:prstGeom>
          <a:noFill/>
          <a:ln w="9525">
            <a:noFill/>
            <a:miter lim="800000"/>
            <a:headEnd/>
            <a:tailEnd/>
          </a:ln>
        </p:spPr>
        <p:txBody>
          <a:bodyPr wrap="square">
            <a:spAutoFit/>
          </a:bodyPr>
          <a:lstStyle/>
          <a:p>
            <a:r>
              <a:rPr lang="en-US" sz="1200" dirty="0"/>
              <a:t>NetCol8000-C(070-260) </a:t>
            </a:r>
            <a:br>
              <a:rPr lang="en-US" sz="1200" dirty="0"/>
            </a:br>
            <a:r>
              <a:rPr lang="en-US" sz="1200" dirty="0"/>
              <a:t>NetCol8000-C(070, 130, 190)</a:t>
            </a:r>
            <a:br>
              <a:rPr lang="en-US" sz="1200" dirty="0"/>
            </a:br>
            <a:r>
              <a:rPr lang="en-US" sz="1200" dirty="0" smtClean="0"/>
              <a:t>NetCol8000-C(050</a:t>
            </a:r>
            <a:r>
              <a:rPr lang="en-US" altLang="zh-CN" sz="1200" dirty="0">
                <a:ea typeface="华文细黑" pitchFamily="2" charset="-122"/>
                <a:cs typeface="Times New Roman" pitchFamily="18" charset="0"/>
              </a:rPr>
              <a:t>–</a:t>
            </a:r>
            <a:r>
              <a:rPr lang="en-US" sz="1200" dirty="0" smtClean="0"/>
              <a:t>150</a:t>
            </a:r>
            <a:r>
              <a:rPr lang="en-US" sz="1200" dirty="0"/>
              <a:t>)</a:t>
            </a:r>
          </a:p>
        </p:txBody>
      </p:sp>
      <p:sp>
        <p:nvSpPr>
          <p:cNvPr id="17" name="左大括号 16"/>
          <p:cNvSpPr/>
          <p:nvPr/>
        </p:nvSpPr>
        <p:spPr bwMode="auto">
          <a:xfrm rot="16200000">
            <a:off x="2180124" y="3628675"/>
            <a:ext cx="168240" cy="3156241"/>
          </a:xfrm>
          <a:prstGeom prst="leftBrace">
            <a:avLst/>
          </a:prstGeom>
          <a:ln w="28575">
            <a:solidFill>
              <a:srgbClr val="99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solidFill>
                <a:schemeClr val="tx2"/>
              </a:solidFill>
            </a:endParaRPr>
          </a:p>
        </p:txBody>
      </p:sp>
      <p:sp>
        <p:nvSpPr>
          <p:cNvPr id="18" name="TextBox 17"/>
          <p:cNvSpPr txBox="1"/>
          <p:nvPr/>
        </p:nvSpPr>
        <p:spPr bwMode="auto">
          <a:xfrm>
            <a:off x="684501" y="5423549"/>
            <a:ext cx="3157863" cy="528350"/>
          </a:xfrm>
          <a:prstGeom prst="rect">
            <a:avLst/>
          </a:prstGeom>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a:spAutoFit/>
          </a:bodyPr>
          <a:lstStyle/>
          <a:p>
            <a:pPr marL="171450" indent="-171450" algn="ctr" defTabSz="398577" fontAlgn="ctr">
              <a:lnSpc>
                <a:spcPts val="1714"/>
              </a:lnSpc>
              <a:buSzPct val="50000"/>
              <a:buFont typeface="Wingdings" panose="05000000000000000000" pitchFamily="2" charset="2"/>
              <a:buChar char="l"/>
              <a:defRPr/>
            </a:pPr>
            <a:r>
              <a:rPr lang="en-US" sz="1200" dirty="0">
                <a:ea typeface="华文细黑" pitchFamily="2" charset="-122"/>
                <a:cs typeface="Times New Roman" pitchFamily="18" charset="0"/>
              </a:rPr>
              <a:t>In-row precision air conditioner </a:t>
            </a:r>
            <a:endParaRPr lang="en-US" sz="1200" dirty="0" smtClean="0">
              <a:ea typeface="华文细黑" pitchFamily="2" charset="-122"/>
              <a:cs typeface="Times New Roman" pitchFamily="18" charset="0"/>
            </a:endParaRPr>
          </a:p>
          <a:p>
            <a:pPr algn="ctr" defTabSz="398577" fontAlgn="ctr">
              <a:lnSpc>
                <a:spcPts val="1714"/>
              </a:lnSpc>
              <a:buSzPct val="100000"/>
              <a:defRPr/>
            </a:pPr>
            <a:r>
              <a:rPr lang="en-US" sz="1200" dirty="0" smtClean="0">
                <a:ea typeface="华文细黑" pitchFamily="2" charset="-122"/>
                <a:cs typeface="Times New Roman" pitchFamily="18" charset="0"/>
              </a:rPr>
              <a:t>(</a:t>
            </a:r>
            <a:r>
              <a:rPr lang="en-US" sz="1200" dirty="0">
                <a:ea typeface="华文细黑" pitchFamily="2" charset="-122"/>
                <a:cs typeface="Times New Roman" pitchFamily="18" charset="0"/>
              </a:rPr>
              <a:t>11–65 kW)</a:t>
            </a:r>
          </a:p>
        </p:txBody>
      </p:sp>
      <p:sp>
        <p:nvSpPr>
          <p:cNvPr id="19" name="左大括号 18"/>
          <p:cNvSpPr/>
          <p:nvPr/>
        </p:nvSpPr>
        <p:spPr bwMode="auto">
          <a:xfrm rot="16200000">
            <a:off x="6178128" y="3176740"/>
            <a:ext cx="168242" cy="4060110"/>
          </a:xfrm>
          <a:prstGeom prst="leftBrace">
            <a:avLst/>
          </a:prstGeom>
          <a:ln w="28575">
            <a:solidFill>
              <a:srgbClr val="99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0" name="TextBox 19"/>
          <p:cNvSpPr txBox="1"/>
          <p:nvPr/>
        </p:nvSpPr>
        <p:spPr bwMode="auto">
          <a:xfrm>
            <a:off x="4294410" y="5428182"/>
            <a:ext cx="3955535" cy="310341"/>
          </a:xfrm>
          <a:prstGeom prst="rect">
            <a:avLst/>
          </a:prstGeom>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wrap="square">
            <a:spAutoFit/>
          </a:bodyPr>
          <a:lstStyle/>
          <a:p>
            <a:pPr marL="171450" indent="-171450" algn="ctr" defTabSz="398577" fontAlgn="ctr">
              <a:lnSpc>
                <a:spcPts val="1714"/>
              </a:lnSpc>
              <a:buSzPct val="50000"/>
              <a:buFont typeface="Wingdings" panose="05000000000000000000" pitchFamily="2" charset="2"/>
              <a:buChar char="l"/>
              <a:defRPr/>
            </a:pPr>
            <a:r>
              <a:rPr lang="en-US" sz="1200" dirty="0">
                <a:ea typeface="华文细黑" pitchFamily="2" charset="-122"/>
                <a:cs typeface="Times New Roman" pitchFamily="18" charset="0"/>
              </a:rPr>
              <a:t>In-room precision air conditioner (45–260 kW)</a:t>
            </a:r>
          </a:p>
        </p:txBody>
      </p:sp>
      <p:sp>
        <p:nvSpPr>
          <p:cNvPr id="27" name="矩形 26"/>
          <p:cNvSpPr/>
          <p:nvPr/>
        </p:nvSpPr>
        <p:spPr bwMode="auto">
          <a:xfrm>
            <a:off x="9530086" y="2284317"/>
            <a:ext cx="1602078" cy="3104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a:solidFill>
                  <a:schemeClr val="tx1"/>
                </a:solidFill>
                <a:cs typeface="Times New Roman" pitchFamily="18" charset="0"/>
              </a:rPr>
              <a:t>NetCol8000-E</a:t>
            </a:r>
          </a:p>
        </p:txBody>
      </p:sp>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39505" y="3314198"/>
            <a:ext cx="1779331" cy="1000873"/>
          </a:xfrm>
          <a:prstGeom prst="rect">
            <a:avLst/>
          </a:prstGeom>
        </p:spPr>
      </p:pic>
      <p:sp>
        <p:nvSpPr>
          <p:cNvPr id="33" name="矩形 12"/>
          <p:cNvSpPr>
            <a:spLocks noChangeArrowheads="1"/>
          </p:cNvSpPr>
          <p:nvPr/>
        </p:nvSpPr>
        <p:spPr bwMode="auto">
          <a:xfrm>
            <a:off x="9595636" y="4348522"/>
            <a:ext cx="1523200" cy="276999"/>
          </a:xfrm>
          <a:prstGeom prst="rect">
            <a:avLst/>
          </a:prstGeom>
          <a:noFill/>
          <a:ln w="9525">
            <a:noFill/>
            <a:miter lim="800000"/>
            <a:headEnd/>
            <a:tailEnd/>
          </a:ln>
        </p:spPr>
        <p:txBody>
          <a:bodyPr wrap="square">
            <a:spAutoFit/>
          </a:bodyPr>
          <a:lstStyle/>
          <a:p>
            <a:r>
              <a:rPr lang="en-US" sz="1200"/>
              <a:t>NetCol8000-E220</a:t>
            </a:r>
          </a:p>
        </p:txBody>
      </p:sp>
      <p:sp>
        <p:nvSpPr>
          <p:cNvPr id="34" name="左大括号 33"/>
          <p:cNvSpPr/>
          <p:nvPr/>
        </p:nvSpPr>
        <p:spPr bwMode="auto">
          <a:xfrm rot="16200000">
            <a:off x="10166597" y="3853167"/>
            <a:ext cx="165262" cy="2704273"/>
          </a:xfrm>
          <a:prstGeom prst="leftBrace">
            <a:avLst/>
          </a:prstGeom>
          <a:ln w="28575">
            <a:solidFill>
              <a:srgbClr val="99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5" name="TextBox 19"/>
          <p:cNvSpPr txBox="1"/>
          <p:nvPr/>
        </p:nvSpPr>
        <p:spPr bwMode="auto">
          <a:xfrm>
            <a:off x="8924386" y="5430799"/>
            <a:ext cx="2634620" cy="528350"/>
          </a:xfrm>
          <a:prstGeom prst="rect">
            <a:avLst/>
          </a:prstGeom>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wrap="square">
            <a:spAutoFit/>
          </a:bodyPr>
          <a:lstStyle/>
          <a:p>
            <a:pPr marL="171450" indent="-171450" algn="ctr" defTabSz="398577" fontAlgn="ctr">
              <a:lnSpc>
                <a:spcPts val="1714"/>
              </a:lnSpc>
              <a:buSzPct val="50000"/>
              <a:buFont typeface="Wingdings" panose="05000000000000000000" pitchFamily="2" charset="2"/>
              <a:buChar char="l"/>
              <a:defRPr/>
            </a:pPr>
            <a:r>
              <a:rPr lang="en-US" sz="1200" dirty="0">
                <a:ea typeface="华文细黑" pitchFamily="2" charset="-122"/>
                <a:cs typeface="Times New Roman" pitchFamily="18" charset="0"/>
              </a:rPr>
              <a:t>Indirect evaporative cooling air conditioner (220 kW)</a:t>
            </a:r>
          </a:p>
        </p:txBody>
      </p:sp>
    </p:spTree>
    <p:extLst>
      <p:ext uri="{BB962C8B-B14F-4D97-AF65-F5344CB8AC3E}">
        <p14:creationId xmlns:p14="http://schemas.microsoft.com/office/powerpoint/2010/main" val="15167046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en-US" dirty="0"/>
              <a:t>Huawei Outdoor Unit Series</a:t>
            </a:r>
          </a:p>
        </p:txBody>
      </p:sp>
      <p:sp>
        <p:nvSpPr>
          <p:cNvPr id="2" name="文本占位符 1"/>
          <p:cNvSpPr>
            <a:spLocks noGrp="1"/>
          </p:cNvSpPr>
          <p:nvPr>
            <p:ph type="body" sz="quarter" idx="10"/>
          </p:nvPr>
        </p:nvSpPr>
        <p:spPr/>
        <p:txBody>
          <a:bodyPr/>
          <a:lstStyle/>
          <a:p>
            <a:r>
              <a:rPr lang="en-US" sz="1600" dirty="0"/>
              <a:t>Main functions</a:t>
            </a:r>
          </a:p>
          <a:p>
            <a:pPr lvl="1"/>
            <a:r>
              <a:rPr lang="en-US" sz="1400" dirty="0"/>
              <a:t>The outdoor unit controls the fan speed based on the condensing pressure to implement variable frequency speed control.</a:t>
            </a:r>
          </a:p>
          <a:p>
            <a:pPr lvl="1"/>
            <a:r>
              <a:rPr lang="en-US" sz="1400" dirty="0"/>
              <a:t>The outdoor unit provides protection against overheating for fans.</a:t>
            </a:r>
          </a:p>
          <a:p>
            <a:pPr lvl="1"/>
            <a:r>
              <a:rPr lang="en-US" sz="1400" dirty="0"/>
              <a:t>The driver provides a screen manipulator for keys and nixie tubes to meet commissioning requirements.</a:t>
            </a:r>
          </a:p>
          <a:p>
            <a:pPr lvl="1"/>
            <a:r>
              <a:rPr lang="en-US" sz="1400" dirty="0"/>
              <a:t>Indoor and outdoor units are connected using signal cables. The outdoor unit is started or shut down as instructed by the indoor unit.</a:t>
            </a:r>
          </a:p>
        </p:txBody>
      </p:sp>
      <p:sp>
        <p:nvSpPr>
          <p:cNvPr id="9" name="矩形 8"/>
          <p:cNvSpPr/>
          <p:nvPr/>
        </p:nvSpPr>
        <p:spPr bwMode="auto">
          <a:xfrm>
            <a:off x="7283932" y="3723503"/>
            <a:ext cx="2215546" cy="4282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a:solidFill>
                  <a:schemeClr val="tx1"/>
                </a:solidFill>
                <a:cs typeface="Times New Roman" pitchFamily="18" charset="0"/>
              </a:rPr>
              <a:t>Dual-fan NetCol500</a:t>
            </a:r>
          </a:p>
        </p:txBody>
      </p:sp>
      <p:sp>
        <p:nvSpPr>
          <p:cNvPr id="39946" name="矩形 10"/>
          <p:cNvSpPr>
            <a:spLocks noChangeArrowheads="1"/>
          </p:cNvSpPr>
          <p:nvPr/>
        </p:nvSpPr>
        <p:spPr bwMode="auto">
          <a:xfrm>
            <a:off x="4243402" y="4471289"/>
            <a:ext cx="1956978" cy="1384995"/>
          </a:xfrm>
          <a:prstGeom prst="rect">
            <a:avLst/>
          </a:prstGeom>
          <a:noFill/>
          <a:ln w="9525">
            <a:noFill/>
            <a:miter lim="800000"/>
            <a:headEnd/>
            <a:tailEnd/>
          </a:ln>
        </p:spPr>
        <p:txBody>
          <a:bodyPr wrap="square">
            <a:spAutoFit/>
          </a:bodyPr>
          <a:lstStyle/>
          <a:p>
            <a:pPr>
              <a:lnSpc>
                <a:spcPct val="120000"/>
              </a:lnSpc>
            </a:pPr>
            <a:r>
              <a:rPr lang="en-US" sz="1400" dirty="0"/>
              <a:t>NetCol500-A026</a:t>
            </a:r>
          </a:p>
          <a:p>
            <a:pPr>
              <a:lnSpc>
                <a:spcPct val="120000"/>
              </a:lnSpc>
            </a:pPr>
            <a:r>
              <a:rPr lang="en-US" sz="1400" dirty="0"/>
              <a:t>NetCol500-A032</a:t>
            </a:r>
          </a:p>
          <a:p>
            <a:pPr>
              <a:lnSpc>
                <a:spcPct val="120000"/>
              </a:lnSpc>
            </a:pPr>
            <a:r>
              <a:rPr lang="en-US" sz="1400" dirty="0"/>
              <a:t>NetCol500-A036</a:t>
            </a:r>
          </a:p>
          <a:p>
            <a:pPr>
              <a:lnSpc>
                <a:spcPct val="120000"/>
              </a:lnSpc>
            </a:pPr>
            <a:r>
              <a:rPr lang="en-US" sz="1400" dirty="0"/>
              <a:t>NetCol500-A038	</a:t>
            </a:r>
          </a:p>
        </p:txBody>
      </p:sp>
      <p:pic>
        <p:nvPicPr>
          <p:cNvPr id="39963" name="Picture 2"/>
          <p:cNvPicPr>
            <a:picLocks noChangeAspect="1" noChangeArrowheads="1"/>
          </p:cNvPicPr>
          <p:nvPr/>
        </p:nvPicPr>
        <p:blipFill>
          <a:blip r:embed="rId3" cstate="print"/>
          <a:srcRect/>
          <a:stretch>
            <a:fillRect/>
          </a:stretch>
        </p:blipFill>
        <p:spPr bwMode="auto">
          <a:xfrm>
            <a:off x="1815376" y="4441196"/>
            <a:ext cx="2016223" cy="1617772"/>
          </a:xfrm>
          <a:prstGeom prst="rect">
            <a:avLst/>
          </a:prstGeom>
          <a:noFill/>
          <a:ln w="9525">
            <a:noFill/>
            <a:miter lim="800000"/>
            <a:headEnd/>
            <a:tailEnd/>
          </a:ln>
        </p:spPr>
      </p:pic>
      <p:pic>
        <p:nvPicPr>
          <p:cNvPr id="39964" name="Picture 3"/>
          <p:cNvPicPr>
            <a:picLocks noChangeAspect="1" noChangeArrowheads="1"/>
          </p:cNvPicPr>
          <p:nvPr/>
        </p:nvPicPr>
        <p:blipFill>
          <a:blip r:embed="rId4" cstate="print"/>
          <a:srcRect/>
          <a:stretch>
            <a:fillRect/>
          </a:stretch>
        </p:blipFill>
        <p:spPr bwMode="auto">
          <a:xfrm>
            <a:off x="7283931" y="4448361"/>
            <a:ext cx="2301169" cy="1675551"/>
          </a:xfrm>
          <a:prstGeom prst="rect">
            <a:avLst/>
          </a:prstGeom>
          <a:noFill/>
          <a:ln w="9525">
            <a:noFill/>
            <a:miter lim="800000"/>
            <a:headEnd/>
            <a:tailEnd/>
          </a:ln>
        </p:spPr>
      </p:pic>
      <p:sp>
        <p:nvSpPr>
          <p:cNvPr id="33" name="矩形 10"/>
          <p:cNvSpPr>
            <a:spLocks noChangeArrowheads="1"/>
          </p:cNvSpPr>
          <p:nvPr/>
        </p:nvSpPr>
        <p:spPr bwMode="auto">
          <a:xfrm>
            <a:off x="9795224" y="4441196"/>
            <a:ext cx="1956979" cy="867930"/>
          </a:xfrm>
          <a:prstGeom prst="rect">
            <a:avLst/>
          </a:prstGeom>
          <a:noFill/>
          <a:ln w="9525">
            <a:noFill/>
            <a:miter lim="800000"/>
            <a:headEnd/>
            <a:tailEnd/>
          </a:ln>
        </p:spPr>
        <p:txBody>
          <a:bodyPr wrap="square">
            <a:spAutoFit/>
          </a:bodyPr>
          <a:lstStyle/>
          <a:p>
            <a:pPr>
              <a:lnSpc>
                <a:spcPct val="120000"/>
              </a:lnSpc>
            </a:pPr>
            <a:r>
              <a:rPr lang="en-US" sz="1400"/>
              <a:t>NetCol500-A072</a:t>
            </a:r>
          </a:p>
          <a:p>
            <a:pPr>
              <a:lnSpc>
                <a:spcPct val="120000"/>
              </a:lnSpc>
            </a:pPr>
            <a:r>
              <a:rPr lang="en-US" sz="1400"/>
              <a:t>NetCol500-A088	</a:t>
            </a:r>
          </a:p>
        </p:txBody>
      </p:sp>
      <p:sp>
        <p:nvSpPr>
          <p:cNvPr id="13" name="矩形 12"/>
          <p:cNvSpPr/>
          <p:nvPr/>
        </p:nvSpPr>
        <p:spPr bwMode="auto">
          <a:xfrm>
            <a:off x="1815376" y="3716338"/>
            <a:ext cx="2215546" cy="4282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cs typeface="Times New Roman" pitchFamily="18" charset="0"/>
              </a:rPr>
              <a:t>Single-fan NetCol500</a:t>
            </a:r>
          </a:p>
        </p:txBody>
      </p:sp>
    </p:spTree>
    <p:extLst>
      <p:ext uri="{BB962C8B-B14F-4D97-AF65-F5344CB8AC3E}">
        <p14:creationId xmlns:p14="http://schemas.microsoft.com/office/powerpoint/2010/main" val="21735990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p:cNvSpPr>
            <a:spLocks noGrp="1"/>
          </p:cNvSpPr>
          <p:nvPr>
            <p:ph type="body" sz="quarter" idx="10"/>
          </p:nvPr>
        </p:nvSpPr>
        <p:spPr/>
        <p:txBody>
          <a:bodyPr/>
          <a:lstStyle/>
          <a:p>
            <a:r>
              <a:rPr lang="en-US" sz="1400" dirty="0"/>
              <a:t>(Single)Which of the following is not one of the four major components of an air-cooled air conditioner</a:t>
            </a:r>
            <a:r>
              <a:rPr lang="en-US" sz="1400" dirty="0" smtClean="0"/>
              <a:t>?</a:t>
            </a:r>
          </a:p>
          <a:p>
            <a:pPr lvl="1"/>
            <a:r>
              <a:rPr lang="en-US" altLang="zh-CN" sz="1200" dirty="0" smtClean="0"/>
              <a:t>Compressor</a:t>
            </a:r>
          </a:p>
          <a:p>
            <a:pPr lvl="1"/>
            <a:r>
              <a:rPr lang="en-US" altLang="zh-CN" sz="1200" dirty="0" smtClean="0"/>
              <a:t>Evaporator</a:t>
            </a:r>
          </a:p>
          <a:p>
            <a:pPr lvl="1"/>
            <a:r>
              <a:rPr lang="en-US" altLang="zh-CN" sz="1200" dirty="0" smtClean="0"/>
              <a:t>Fan</a:t>
            </a:r>
          </a:p>
          <a:p>
            <a:pPr lvl="1"/>
            <a:r>
              <a:rPr lang="en-US" altLang="zh-CN" sz="1200" dirty="0"/>
              <a:t>Condenser </a:t>
            </a:r>
            <a:r>
              <a:rPr lang="en-US" sz="1400" dirty="0" smtClean="0"/>
              <a:t> </a:t>
            </a:r>
            <a:endParaRPr lang="en-US" sz="1400" dirty="0"/>
          </a:p>
          <a:p>
            <a:r>
              <a:rPr lang="en-US" sz="1400" dirty="0" smtClean="0"/>
              <a:t>(</a:t>
            </a:r>
            <a:r>
              <a:rPr lang="en-US" sz="1400" dirty="0"/>
              <a:t>Multiple)Which of the following are the performance features of an air conditioner in an equipment room? </a:t>
            </a:r>
            <a:endParaRPr lang="en-US" sz="1400" dirty="0" smtClean="0"/>
          </a:p>
          <a:p>
            <a:pPr lvl="1"/>
            <a:r>
              <a:rPr lang="en-US" altLang="zh-CN" sz="1200" dirty="0"/>
              <a:t>Small air volume and large enthalpy </a:t>
            </a:r>
            <a:r>
              <a:rPr lang="en-US" altLang="zh-CN" sz="1200" dirty="0" smtClean="0"/>
              <a:t>difference</a:t>
            </a:r>
          </a:p>
          <a:p>
            <a:pPr lvl="1"/>
            <a:r>
              <a:rPr lang="en-US" altLang="zh-CN" sz="1200" dirty="0"/>
              <a:t>Cooling throughout the </a:t>
            </a:r>
            <a:r>
              <a:rPr lang="en-US" altLang="zh-CN" sz="1200" dirty="0" smtClean="0"/>
              <a:t>year</a:t>
            </a:r>
          </a:p>
          <a:p>
            <a:pPr lvl="1"/>
            <a:r>
              <a:rPr lang="en-US" altLang="zh-CN" sz="1200" dirty="0"/>
              <a:t>High </a:t>
            </a:r>
            <a:r>
              <a:rPr lang="en-US" altLang="zh-CN" sz="1200" dirty="0" smtClean="0"/>
              <a:t>reliability</a:t>
            </a:r>
          </a:p>
          <a:p>
            <a:pPr lvl="1"/>
            <a:r>
              <a:rPr lang="en-US" altLang="zh-CN" sz="1200" dirty="0"/>
              <a:t>Various air supply </a:t>
            </a:r>
            <a:r>
              <a:rPr lang="en-US" altLang="zh-CN" sz="1200" dirty="0" smtClean="0"/>
              <a:t>modes</a:t>
            </a:r>
            <a:endParaRPr lang="en-US" altLang="zh-CN" sz="1200" dirty="0"/>
          </a:p>
        </p:txBody>
      </p:sp>
    </p:spTree>
    <p:extLst>
      <p:ext uri="{BB962C8B-B14F-4D97-AF65-F5344CB8AC3E}">
        <p14:creationId xmlns:p14="http://schemas.microsoft.com/office/powerpoint/2010/main" val="7260258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Font typeface="+mj-lt"/>
              <a:buAutoNum type="arabicPeriod" startAt="3"/>
            </a:pPr>
            <a:r>
              <a:rPr lang="en-US" altLang="zh-CN" sz="1600" dirty="0"/>
              <a:t>(Single)When the indirect evaporative cooling system works in dry mode, there is an </a:t>
            </a:r>
            <a:r>
              <a:rPr lang="en-US" altLang="zh-CN" sz="1600" dirty="0" err="1"/>
              <a:t>iso</a:t>
            </a:r>
            <a:r>
              <a:rPr lang="en-US" altLang="zh-CN" sz="1600" dirty="0"/>
              <a:t>-humid process of cooling</a:t>
            </a:r>
            <a:r>
              <a:rPr lang="en-US" altLang="zh-CN" sz="1600" dirty="0" smtClean="0"/>
              <a:t>.</a:t>
            </a:r>
          </a:p>
          <a:p>
            <a:pPr lvl="1"/>
            <a:r>
              <a:rPr lang="en-US" altLang="zh-CN" sz="1400" dirty="0" smtClean="0"/>
              <a:t>True</a:t>
            </a:r>
            <a:endParaRPr lang="en-US" altLang="zh-CN" sz="1400" dirty="0"/>
          </a:p>
          <a:p>
            <a:pPr lvl="1"/>
            <a:r>
              <a:rPr lang="en-US" altLang="zh-CN" sz="1400" dirty="0" smtClean="0"/>
              <a:t>False</a:t>
            </a:r>
            <a:endParaRPr lang="en-US" altLang="zh-CN" sz="1400" dirty="0"/>
          </a:p>
        </p:txBody>
      </p:sp>
    </p:spTree>
    <p:extLst>
      <p:ext uri="{BB962C8B-B14F-4D97-AF65-F5344CB8AC3E}">
        <p14:creationId xmlns:p14="http://schemas.microsoft.com/office/powerpoint/2010/main" val="1481149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dirty="0">
                <a:latin typeface="+mn-lt"/>
                <a:ea typeface="+mn-ea"/>
                <a:cs typeface="+mn-ea"/>
                <a:sym typeface="+mn-lt"/>
              </a:rPr>
              <a:t>Overview of Data Center Air Conditioners</a:t>
            </a:r>
          </a:p>
          <a:p>
            <a:r>
              <a:rPr lang="en-US" altLang="zh-CN" dirty="0">
                <a:latin typeface="+mn-lt"/>
                <a:ea typeface="+mn-ea"/>
                <a:cs typeface="+mn-ea"/>
                <a:sym typeface="+mn-lt"/>
              </a:rPr>
              <a:t>Air-Cooled Precision Air Conditioner</a:t>
            </a:r>
          </a:p>
          <a:p>
            <a:r>
              <a:rPr lang="en-US" altLang="zh-CN" dirty="0">
                <a:latin typeface="+mn-lt"/>
                <a:ea typeface="+mn-ea"/>
                <a:cs typeface="+mn-ea"/>
                <a:sym typeface="+mn-lt"/>
              </a:rPr>
              <a:t>Chilled Water Precision Air Conditioner</a:t>
            </a:r>
          </a:p>
          <a:p>
            <a:r>
              <a:rPr lang="en-US" altLang="zh-CN" dirty="0">
                <a:latin typeface="+mn-lt"/>
                <a:ea typeface="+mn-ea"/>
                <a:cs typeface="+mn-ea"/>
                <a:sym typeface="+mn-lt"/>
              </a:rPr>
              <a:t>Indirect Evaporative Cooling Air Conditioner</a:t>
            </a:r>
          </a:p>
          <a:p>
            <a:r>
              <a:rPr lang="en-US" altLang="zh-CN" dirty="0">
                <a:latin typeface="+mn-lt"/>
                <a:ea typeface="+mn-ea"/>
                <a:cs typeface="+mn-ea"/>
                <a:sym typeface="+mn-lt"/>
              </a:rPr>
              <a:t>Other Cooling Solutions for Equipment Rooms</a:t>
            </a:r>
          </a:p>
          <a:p>
            <a:r>
              <a:rPr lang="en-US" altLang="zh-CN" dirty="0">
                <a:latin typeface="+mn-lt"/>
                <a:ea typeface="+mn-ea"/>
                <a:cs typeface="+mn-ea"/>
                <a:sym typeface="+mn-lt"/>
              </a:rPr>
              <a:t>Introduction to Huawei Air Conditioners</a:t>
            </a:r>
          </a:p>
        </p:txBody>
      </p:sp>
    </p:spTree>
    <p:extLst>
      <p:ext uri="{BB962C8B-B14F-4D97-AF65-F5344CB8AC3E}">
        <p14:creationId xmlns:p14="http://schemas.microsoft.com/office/powerpoint/2010/main" val="7420906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 xmlns:a16="http://schemas.microsoft.com/office/drawing/2014/main"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1616959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latin typeface="+mn-lt"/>
                <a:ea typeface="+mn-ea"/>
                <a:cs typeface="+mn-ea"/>
                <a:sym typeface="+mn-lt"/>
              </a:rPr>
              <a:t>Why Do We Use Air Conditioners?</a:t>
            </a:r>
            <a:endParaRPr lang="zh-CN"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pPr>
              <a:lnSpc>
                <a:spcPct val="120000"/>
              </a:lnSpc>
              <a:spcBef>
                <a:spcPts val="0"/>
              </a:spcBef>
            </a:pPr>
            <a:r>
              <a:rPr lang="en-US" altLang="zh-CN" sz="1600" dirty="0">
                <a:latin typeface="+mn-lt"/>
                <a:ea typeface="+mn-ea"/>
                <a:cs typeface="+mn-ea"/>
                <a:sym typeface="+mn-lt"/>
              </a:rPr>
              <a:t>If there are no specialized air conditioners for the computer room:</a:t>
            </a:r>
          </a:p>
          <a:p>
            <a:pPr lvl="1">
              <a:lnSpc>
                <a:spcPct val="120000"/>
              </a:lnSpc>
              <a:spcBef>
                <a:spcPts val="0"/>
              </a:spcBef>
            </a:pPr>
            <a:r>
              <a:rPr lang="en-US" altLang="zh-CN" sz="1400" dirty="0">
                <a:solidFill>
                  <a:srgbClr val="990000"/>
                </a:solidFill>
                <a:cs typeface="+mn-ea"/>
                <a:sym typeface="+mn-lt"/>
              </a:rPr>
              <a:t>Unable to maintain constant temperature </a:t>
            </a:r>
            <a:r>
              <a:rPr lang="en-US" altLang="zh-CN" sz="1400" dirty="0">
                <a:cs typeface="+mn-ea"/>
                <a:sym typeface="+mn-lt"/>
              </a:rPr>
              <a:t>- greatly reduce service life of electronic components.</a:t>
            </a:r>
          </a:p>
          <a:p>
            <a:pPr lvl="1">
              <a:lnSpc>
                <a:spcPct val="120000"/>
              </a:lnSpc>
              <a:spcBef>
                <a:spcPts val="0"/>
              </a:spcBef>
            </a:pPr>
            <a:r>
              <a:rPr lang="en-US" altLang="zh-CN" sz="1400" dirty="0">
                <a:solidFill>
                  <a:srgbClr val="990000"/>
                </a:solidFill>
                <a:cs typeface="+mn-ea"/>
                <a:sym typeface="+mn-lt"/>
              </a:rPr>
              <a:t>Partial superheat </a:t>
            </a:r>
            <a:r>
              <a:rPr lang="en-US" altLang="zh-CN" sz="1400" dirty="0">
                <a:cs typeface="+mn-ea"/>
                <a:sym typeface="+mn-lt"/>
              </a:rPr>
              <a:t>- sudden shutdown of equipment.</a:t>
            </a:r>
          </a:p>
          <a:p>
            <a:pPr lvl="1">
              <a:lnSpc>
                <a:spcPct val="120000"/>
              </a:lnSpc>
              <a:spcBef>
                <a:spcPts val="0"/>
              </a:spcBef>
            </a:pPr>
            <a:r>
              <a:rPr lang="en-US" altLang="zh-CN" sz="1400" dirty="0">
                <a:solidFill>
                  <a:srgbClr val="990000"/>
                </a:solidFill>
                <a:cs typeface="+mn-ea"/>
                <a:sym typeface="+mn-lt"/>
              </a:rPr>
              <a:t>Too high humidity in computer room </a:t>
            </a:r>
            <a:r>
              <a:rPr lang="en-US" altLang="zh-CN" sz="1400" dirty="0">
                <a:cs typeface="+mn-ea"/>
                <a:sym typeface="+mn-lt"/>
              </a:rPr>
              <a:t>- generate condensate water.</a:t>
            </a:r>
          </a:p>
          <a:p>
            <a:pPr lvl="1">
              <a:lnSpc>
                <a:spcPct val="120000"/>
              </a:lnSpc>
              <a:spcBef>
                <a:spcPts val="0"/>
              </a:spcBef>
            </a:pPr>
            <a:r>
              <a:rPr lang="en-US" altLang="zh-CN" sz="1400" dirty="0">
                <a:solidFill>
                  <a:srgbClr val="990000"/>
                </a:solidFill>
                <a:cs typeface="+mn-ea"/>
                <a:sym typeface="+mn-lt"/>
              </a:rPr>
              <a:t>Too low humidity in computer room </a:t>
            </a:r>
            <a:r>
              <a:rPr lang="en-US" altLang="zh-CN" sz="1400" dirty="0">
                <a:cs typeface="+mn-ea"/>
                <a:sym typeface="+mn-lt"/>
              </a:rPr>
              <a:t>- generate damaging static electricity.</a:t>
            </a:r>
          </a:p>
          <a:p>
            <a:pPr lvl="1">
              <a:lnSpc>
                <a:spcPct val="120000"/>
              </a:lnSpc>
              <a:spcBef>
                <a:spcPts val="0"/>
              </a:spcBef>
            </a:pPr>
            <a:r>
              <a:rPr lang="en-US" altLang="zh-CN" sz="1400" dirty="0">
                <a:solidFill>
                  <a:srgbClr val="990000"/>
                </a:solidFill>
                <a:cs typeface="+mn-ea"/>
                <a:sym typeface="+mn-lt"/>
              </a:rPr>
              <a:t>Not clean enough</a:t>
            </a:r>
            <a:r>
              <a:rPr lang="en-US" altLang="zh-CN" sz="1400" dirty="0">
                <a:cs typeface="+mn-ea"/>
                <a:sym typeface="+mn-lt"/>
              </a:rPr>
              <a:t> - main equipment damage and communication data error.</a:t>
            </a:r>
          </a:p>
          <a:p>
            <a:pPr marL="87313">
              <a:lnSpc>
                <a:spcPct val="120000"/>
              </a:lnSpc>
              <a:spcBef>
                <a:spcPts val="0"/>
              </a:spcBef>
            </a:pPr>
            <a:r>
              <a:rPr lang="en-US" altLang="zh-CN" sz="1400" b="1" dirty="0">
                <a:latin typeface="+mn-lt"/>
                <a:ea typeface="+mn-ea"/>
                <a:cs typeface="+mn-ea"/>
                <a:sym typeface="+mn-lt"/>
              </a:rPr>
              <a:t>ANSI/TIA-942-2-2010 " Telecommunications Infrastructure Standard for Data Centers "</a:t>
            </a:r>
            <a:endParaRPr lang="zh-CN" altLang="en-US" sz="1400" b="1" dirty="0">
              <a:latin typeface="+mn-lt"/>
              <a:ea typeface="+mn-ea"/>
              <a:cs typeface="+mn-ea"/>
              <a:sym typeface="+mn-lt"/>
            </a:endParaRPr>
          </a:p>
        </p:txBody>
      </p:sp>
      <p:graphicFrame>
        <p:nvGraphicFramePr>
          <p:cNvPr id="2" name="表格 1"/>
          <p:cNvGraphicFramePr>
            <a:graphicFrameLocks noGrp="1"/>
          </p:cNvGraphicFramePr>
          <p:nvPr>
            <p:extLst>
              <p:ext uri="{D42A27DB-BD31-4B8C-83A1-F6EECF244321}">
                <p14:modId xmlns:p14="http://schemas.microsoft.com/office/powerpoint/2010/main" val="2958494339"/>
              </p:ext>
            </p:extLst>
          </p:nvPr>
        </p:nvGraphicFramePr>
        <p:xfrm>
          <a:off x="2387589" y="3430137"/>
          <a:ext cx="7534287" cy="2468880"/>
        </p:xfrm>
        <a:graphic>
          <a:graphicData uri="http://schemas.openxmlformats.org/drawingml/2006/table">
            <a:tbl>
              <a:tblPr firstRow="1" bandRow="1">
                <a:tableStyleId>{5C22544A-7EE6-4342-B048-85BDC9FD1C3A}</a:tableStyleId>
              </a:tblPr>
              <a:tblGrid>
                <a:gridCol w="2628307"/>
                <a:gridCol w="4905980"/>
              </a:tblGrid>
              <a:tr h="252028">
                <a:tc>
                  <a:txBody>
                    <a:bodyPr/>
                    <a:lstStyle/>
                    <a:p>
                      <a:pPr algn="ctr"/>
                      <a:r>
                        <a:rPr lang="en-US" altLang="zh-CN" sz="1200" b="1" i="0" u="none" strike="noStrike" kern="1200" baseline="0" dirty="0" smtClean="0">
                          <a:solidFill>
                            <a:schemeClr val="tx1"/>
                          </a:solidFill>
                          <a:latin typeface="+mn-lt"/>
                          <a:ea typeface="+mn-ea"/>
                          <a:cs typeface="+mn-ea"/>
                          <a:sym typeface="+mn-lt"/>
                        </a:rPr>
                        <a:t>Space</a:t>
                      </a:r>
                      <a:endParaRPr lang="zh-CN" altLang="en-US" sz="1200" b="1" dirty="0">
                        <a:solidFill>
                          <a:schemeClr val="tx1"/>
                        </a:solidFill>
                        <a:latin typeface="+mn-lt"/>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i="0" u="none" strike="noStrike" kern="1200" baseline="0" dirty="0" smtClean="0">
                          <a:solidFill>
                            <a:schemeClr val="tx1"/>
                          </a:solidFill>
                          <a:latin typeface="+mn-lt"/>
                          <a:ea typeface="+mn-ea"/>
                          <a:cs typeface="+mn-ea"/>
                          <a:sym typeface="+mn-lt"/>
                        </a:rPr>
                        <a:t>Environmental requirements</a:t>
                      </a:r>
                      <a:endParaRPr lang="zh-CN" altLang="en-US" sz="1200" b="1" dirty="0">
                        <a:solidFill>
                          <a:schemeClr val="tx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r>
                        <a:rPr lang="en-US" altLang="zh-CN" sz="1200" b="0" i="0" u="none" strike="noStrike" kern="1200" baseline="0" dirty="0" smtClean="0">
                          <a:solidFill>
                            <a:schemeClr val="dk1"/>
                          </a:solidFill>
                          <a:latin typeface="+mn-lt"/>
                          <a:ea typeface="+mn-ea"/>
                          <a:cs typeface="+mn-ea"/>
                          <a:sym typeface="+mn-lt"/>
                        </a:rPr>
                        <a:t>Computer rooms, entrance</a:t>
                      </a:r>
                    </a:p>
                    <a:p>
                      <a:r>
                        <a:rPr lang="en-US" altLang="zh-CN" sz="1200" b="0" i="0" u="none" strike="noStrike" kern="1200" baseline="0" dirty="0" smtClean="0">
                          <a:solidFill>
                            <a:schemeClr val="dk1"/>
                          </a:solidFill>
                          <a:latin typeface="+mn-lt"/>
                          <a:ea typeface="+mn-ea"/>
                          <a:cs typeface="+mn-ea"/>
                          <a:sym typeface="+mn-lt"/>
                        </a:rPr>
                        <a:t>rooms, access provider spaces,</a:t>
                      </a:r>
                    </a:p>
                    <a:p>
                      <a:r>
                        <a:rPr lang="en-US" altLang="zh-CN" sz="1200" b="0" i="0" u="none" strike="noStrike" kern="1200" baseline="0" dirty="0" smtClean="0">
                          <a:solidFill>
                            <a:schemeClr val="dk1"/>
                          </a:solidFill>
                          <a:latin typeface="+mn-lt"/>
                          <a:ea typeface="+mn-ea"/>
                          <a:cs typeface="+mn-ea"/>
                          <a:sym typeface="+mn-lt"/>
                        </a:rPr>
                        <a:t>and service providers spaces in data centers</a:t>
                      </a:r>
                      <a:endParaRPr lang="zh-CN" altLang="en-US" sz="1200" dirty="0">
                        <a:latin typeface="+mn-lt"/>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en-US" altLang="zh-CN" sz="1200" b="0" i="0" u="none" strike="noStrike" kern="1200" baseline="0" dirty="0" smtClean="0">
                          <a:solidFill>
                            <a:schemeClr val="dk1"/>
                          </a:solidFill>
                          <a:latin typeface="+mn-lt"/>
                          <a:ea typeface="+mn-ea"/>
                          <a:cs typeface="+mn-ea"/>
                          <a:sym typeface="+mn-lt"/>
                        </a:rPr>
                        <a:t>Temperature: 18 – 27ºC (64 – 81ºF ) dry bulb</a:t>
                      </a:r>
                    </a:p>
                    <a:p>
                      <a:pPr marL="446088" lvl="1" indent="-174625">
                        <a:buSzPct val="50000"/>
                        <a:buFont typeface="Wingdings" panose="05000000000000000000" pitchFamily="2" charset="2"/>
                        <a:buChar char="p"/>
                      </a:pPr>
                      <a:r>
                        <a:rPr lang="en-US" altLang="zh-CN" sz="1200" b="0" i="0" u="none" strike="noStrike" kern="1200" baseline="0" dirty="0" smtClean="0">
                          <a:solidFill>
                            <a:schemeClr val="dk1"/>
                          </a:solidFill>
                          <a:latin typeface="+mn-lt"/>
                          <a:ea typeface="+mn-ea"/>
                          <a:cs typeface="+mn-ea"/>
                          <a:sym typeface="+mn-lt"/>
                        </a:rPr>
                        <a:t>high altitude: reduce maximum dry-bulb temperature</a:t>
                      </a:r>
                    </a:p>
                    <a:p>
                      <a:pPr marL="271463" lvl="1" indent="0">
                        <a:buSzPct val="50000"/>
                        <a:buFont typeface="Wingdings" panose="05000000000000000000" pitchFamily="2" charset="2"/>
                        <a:buNone/>
                      </a:pPr>
                      <a:r>
                        <a:rPr lang="en-US" altLang="zh-CN" sz="1200" b="0" i="0" u="none" strike="noStrike" kern="1200" baseline="0" dirty="0" smtClean="0">
                          <a:solidFill>
                            <a:schemeClr val="dk1"/>
                          </a:solidFill>
                          <a:latin typeface="+mn-lt"/>
                          <a:ea typeface="+mn-ea"/>
                          <a:cs typeface="+mn-ea"/>
                          <a:sym typeface="+mn-lt"/>
                        </a:rPr>
                        <a:t>    1ºC for every 300m (1.8ºF for every 1000 </a:t>
                      </a:r>
                      <a:r>
                        <a:rPr lang="en-US" altLang="zh-CN" sz="1200" b="0" i="0" u="none" strike="noStrike" kern="1200" baseline="0" dirty="0" err="1" smtClean="0">
                          <a:solidFill>
                            <a:schemeClr val="dk1"/>
                          </a:solidFill>
                          <a:latin typeface="+mn-lt"/>
                          <a:ea typeface="+mn-ea"/>
                          <a:cs typeface="+mn-ea"/>
                          <a:sym typeface="+mn-lt"/>
                        </a:rPr>
                        <a:t>ft</a:t>
                      </a:r>
                      <a:r>
                        <a:rPr lang="en-US" altLang="zh-CN" sz="1200" b="0" i="0" u="none" strike="noStrike" kern="1200" baseline="0" dirty="0" smtClean="0">
                          <a:solidFill>
                            <a:schemeClr val="dk1"/>
                          </a:solidFill>
                          <a:latin typeface="+mn-lt"/>
                          <a:ea typeface="+mn-ea"/>
                          <a:cs typeface="+mn-ea"/>
                          <a:sym typeface="+mn-lt"/>
                        </a:rPr>
                        <a:t>)</a:t>
                      </a:r>
                    </a:p>
                    <a:p>
                      <a:pPr marL="271463" lvl="1" indent="0">
                        <a:buSzPct val="50000"/>
                        <a:buFont typeface="Wingdings" panose="05000000000000000000" pitchFamily="2" charset="2"/>
                        <a:buNone/>
                      </a:pPr>
                      <a:r>
                        <a:rPr lang="en-US" altLang="zh-CN" sz="1200" b="0" i="0" u="none" strike="noStrike" kern="1200" baseline="0" dirty="0" smtClean="0">
                          <a:solidFill>
                            <a:schemeClr val="dk1"/>
                          </a:solidFill>
                          <a:latin typeface="+mn-lt"/>
                          <a:ea typeface="+mn-ea"/>
                          <a:cs typeface="+mn-ea"/>
                          <a:sym typeface="+mn-lt"/>
                        </a:rPr>
                        <a:t>    above 1800 m (5900 </a:t>
                      </a:r>
                      <a:r>
                        <a:rPr lang="en-US" altLang="zh-CN" sz="1200" b="0" i="0" u="none" strike="noStrike" kern="1200" baseline="0" dirty="0" err="1" smtClean="0">
                          <a:solidFill>
                            <a:schemeClr val="dk1"/>
                          </a:solidFill>
                          <a:latin typeface="+mn-lt"/>
                          <a:ea typeface="+mn-ea"/>
                          <a:cs typeface="+mn-ea"/>
                          <a:sym typeface="+mn-lt"/>
                        </a:rPr>
                        <a:t>ft</a:t>
                      </a:r>
                      <a:r>
                        <a:rPr lang="en-US" altLang="zh-CN" sz="1200" b="0" i="0" u="none" strike="noStrike" kern="1200" baseline="0" dirty="0" smtClean="0">
                          <a:solidFill>
                            <a:schemeClr val="dk1"/>
                          </a:solidFill>
                          <a:latin typeface="+mn-lt"/>
                          <a:ea typeface="+mn-ea"/>
                          <a:cs typeface="+mn-ea"/>
                          <a:sym typeface="+mn-lt"/>
                        </a:rPr>
                        <a:t>) altitude</a:t>
                      </a:r>
                    </a:p>
                    <a:p>
                      <a:pPr marL="171450" indent="-171450">
                        <a:buFont typeface="Arial" panose="020B0604020202020204" pitchFamily="34" charset="0"/>
                        <a:buChar char="•"/>
                      </a:pPr>
                      <a:r>
                        <a:rPr lang="en-US" altLang="zh-CN" sz="1200" b="0" i="0" u="none" strike="noStrike" kern="1200" baseline="0" dirty="0" smtClean="0">
                          <a:solidFill>
                            <a:schemeClr val="dk1"/>
                          </a:solidFill>
                          <a:latin typeface="+mn-lt"/>
                          <a:ea typeface="+mn-ea"/>
                          <a:cs typeface="+mn-ea"/>
                          <a:sym typeface="+mn-lt"/>
                        </a:rPr>
                        <a:t>Maximum Relative Humidity (RH): 60%</a:t>
                      </a:r>
                    </a:p>
                    <a:p>
                      <a:pPr marL="171450" indent="-171450">
                        <a:buFont typeface="Arial" panose="020B0604020202020204" pitchFamily="34" charset="0"/>
                        <a:buChar char="•"/>
                      </a:pPr>
                      <a:r>
                        <a:rPr lang="en-US" altLang="zh-CN" sz="1200" b="0" i="0" u="none" strike="noStrike" kern="1200" baseline="0" dirty="0" smtClean="0">
                          <a:solidFill>
                            <a:schemeClr val="dk1"/>
                          </a:solidFill>
                          <a:latin typeface="+mn-lt"/>
                          <a:ea typeface="+mn-ea"/>
                          <a:cs typeface="+mn-ea"/>
                          <a:sym typeface="+mn-lt"/>
                        </a:rPr>
                        <a:t>Maximum dew point: 15 ºC (59 ºF )</a:t>
                      </a:r>
                    </a:p>
                    <a:p>
                      <a:pPr marL="171450" indent="-171450">
                        <a:buFont typeface="Arial" panose="020B0604020202020204" pitchFamily="34" charset="0"/>
                        <a:buChar char="•"/>
                      </a:pPr>
                      <a:r>
                        <a:rPr lang="en-US" altLang="zh-CN" sz="1200" b="0" i="0" u="none" strike="noStrike" kern="1200" baseline="0" dirty="0" smtClean="0">
                          <a:solidFill>
                            <a:schemeClr val="dk1"/>
                          </a:solidFill>
                          <a:latin typeface="+mn-lt"/>
                          <a:ea typeface="+mn-ea"/>
                          <a:cs typeface="+mn-ea"/>
                          <a:sym typeface="+mn-lt"/>
                        </a:rPr>
                        <a:t>Minimum dew point (lower moisture limit): 5.5 ºC (42ºF ) ¹</a:t>
                      </a:r>
                    </a:p>
                    <a:p>
                      <a:pPr marL="171450" indent="-171450">
                        <a:buFont typeface="Arial" panose="020B0604020202020204" pitchFamily="34" charset="0"/>
                        <a:buChar char="•"/>
                      </a:pPr>
                      <a:r>
                        <a:rPr lang="en-US" altLang="zh-CN" sz="1200" b="0" i="0" u="none" strike="noStrike" kern="1200" baseline="0" dirty="0" smtClean="0">
                          <a:solidFill>
                            <a:schemeClr val="dk1"/>
                          </a:solidFill>
                          <a:latin typeface="+mn-lt"/>
                          <a:ea typeface="+mn-ea"/>
                          <a:cs typeface="+mn-ea"/>
                          <a:sym typeface="+mn-lt"/>
                        </a:rPr>
                        <a:t>Maximum rate of temperature change: 5 ºC (9 ºF ) per hour</a:t>
                      </a:r>
                      <a:endParaRPr lang="zh-CN" altLang="en-US" sz="1200" b="0" i="0" u="none" strike="noStrike" kern="1200" baseline="0" dirty="0">
                        <a:solidFill>
                          <a:schemeClr val="dk1"/>
                        </a:solidFill>
                        <a:latin typeface="+mn-lt"/>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gridSpan="2">
                  <a:txBody>
                    <a:bodyPr/>
                    <a:lstStyle/>
                    <a:p>
                      <a:r>
                        <a:rPr lang="en-US" altLang="zh-CN" sz="1200" b="0" i="0" u="none" strike="noStrike" kern="1200" baseline="0" dirty="0" smtClean="0">
                          <a:solidFill>
                            <a:schemeClr val="dk1"/>
                          </a:solidFill>
                          <a:latin typeface="+mn-lt"/>
                          <a:ea typeface="+mn-ea"/>
                          <a:cs typeface="+mn-ea"/>
                          <a:sym typeface="+mn-lt"/>
                        </a:rPr>
                        <a:t>Notes:</a:t>
                      </a:r>
                    </a:p>
                    <a:p>
                      <a:pPr marL="174625" indent="0"/>
                      <a:r>
                        <a:rPr lang="en-US" altLang="zh-CN" sz="1200" b="0" i="0" u="none" strike="noStrike" kern="1200" baseline="0" dirty="0" smtClean="0">
                          <a:solidFill>
                            <a:schemeClr val="dk1"/>
                          </a:solidFill>
                          <a:latin typeface="+mn-lt"/>
                          <a:ea typeface="+mn-ea"/>
                          <a:cs typeface="+mn-ea"/>
                          <a:sym typeface="+mn-lt"/>
                        </a:rPr>
                        <a:t>1. </a:t>
                      </a:r>
                      <a:r>
                        <a:rPr lang="en-US" altLang="zh-CN" sz="1200" b="0" i="0" u="none" strike="noStrike" kern="1200" baseline="0" dirty="0" err="1" smtClean="0">
                          <a:solidFill>
                            <a:schemeClr val="dk1"/>
                          </a:solidFill>
                          <a:latin typeface="+mn-lt"/>
                          <a:ea typeface="+mn-ea"/>
                          <a:cs typeface="+mn-ea"/>
                          <a:sym typeface="+mn-lt"/>
                        </a:rPr>
                        <a:t>Dewpoint</a:t>
                      </a:r>
                      <a:r>
                        <a:rPr lang="en-US" altLang="zh-CN" sz="1200" b="0" i="0" u="none" strike="noStrike" kern="1200" baseline="0" dirty="0" smtClean="0">
                          <a:solidFill>
                            <a:schemeClr val="dk1"/>
                          </a:solidFill>
                          <a:latin typeface="+mn-lt"/>
                          <a:ea typeface="+mn-ea"/>
                          <a:cs typeface="+mn-ea"/>
                          <a:sym typeface="+mn-lt"/>
                        </a:rPr>
                        <a:t> of 5.5 ºC - corresponds to approximately 44% RH at 18 ºC (64 ºF ) and 25%</a:t>
                      </a:r>
                    </a:p>
                    <a:p>
                      <a:pPr marL="174625" indent="0"/>
                      <a:r>
                        <a:rPr lang="en-US" altLang="zh-CN" sz="1200" b="0" i="0" u="none" strike="noStrike" kern="1200" baseline="0" dirty="0" smtClean="0">
                          <a:solidFill>
                            <a:schemeClr val="dk1"/>
                          </a:solidFill>
                          <a:latin typeface="+mn-lt"/>
                          <a:ea typeface="+mn-ea"/>
                          <a:cs typeface="+mn-ea"/>
                          <a:sym typeface="+mn-lt"/>
                        </a:rPr>
                        <a:t>RH at 27 ºC (81 ºF ).</a:t>
                      </a:r>
                      <a:endParaRPr lang="zh-CN" altLang="en-US" sz="1200" dirty="0">
                        <a:latin typeface="+mn-lt"/>
                        <a:ea typeface="+mn-ea"/>
                        <a:cs typeface="+mn-ea"/>
                        <a:sym typeface="+mn-lt"/>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Tree>
    <p:extLst>
      <p:ext uri="{BB962C8B-B14F-4D97-AF65-F5344CB8AC3E}">
        <p14:creationId xmlns:p14="http://schemas.microsoft.com/office/powerpoint/2010/main" val="37734706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999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endParaRPr lang="zh-CN" altLang="en-US"/>
          </a:p>
        </p:txBody>
      </p:sp>
      <p:sp>
        <p:nvSpPr>
          <p:cNvPr id="3" name="文本占位符 2"/>
          <p:cNvSpPr>
            <a:spLocks noGrp="1"/>
          </p:cNvSpPr>
          <p:nvPr>
            <p:ph type="body" sz="quarter" idx="18"/>
          </p:nvPr>
        </p:nvSpPr>
        <p:spPr/>
        <p:txBody>
          <a:bodyPr/>
          <a:lstStyle/>
          <a:p>
            <a:endParaRPr lang="zh-CN" altLang="en-US"/>
          </a:p>
        </p:txBody>
      </p:sp>
      <p:sp>
        <p:nvSpPr>
          <p:cNvPr id="5" name="文本占位符 4"/>
          <p:cNvSpPr>
            <a:spLocks noGrp="1"/>
          </p:cNvSpPr>
          <p:nvPr>
            <p:ph type="body" sz="quarter" idx="19"/>
          </p:nvPr>
        </p:nvSpPr>
        <p:spPr/>
        <p:txBody>
          <a:bodyPr/>
          <a:lstStyle/>
          <a:p>
            <a:endParaRPr lang="zh-CN" altLang="en-US"/>
          </a:p>
        </p:txBody>
      </p:sp>
      <p:sp>
        <p:nvSpPr>
          <p:cNvPr id="7" name="文本占位符 6"/>
          <p:cNvSpPr>
            <a:spLocks noGrp="1"/>
          </p:cNvSpPr>
          <p:nvPr>
            <p:ph type="body" sz="quarter" idx="20"/>
          </p:nvPr>
        </p:nvSpPr>
        <p:spPr/>
        <p:txBody>
          <a:bodyPr/>
          <a:lstStyle/>
          <a:p>
            <a:endParaRPr lang="zh-CN" altLang="en-US"/>
          </a:p>
        </p:txBody>
      </p:sp>
      <p:sp>
        <p:nvSpPr>
          <p:cNvPr id="53" name="文本占位符 52"/>
          <p:cNvSpPr>
            <a:spLocks noGrp="1"/>
          </p:cNvSpPr>
          <p:nvPr>
            <p:ph type="body" sz="quarter" idx="13"/>
          </p:nvPr>
        </p:nvSpPr>
        <p:spPr/>
        <p:txBody>
          <a:bodyPr/>
          <a:lstStyle/>
          <a:p>
            <a:r>
              <a:rPr lang="en-US" altLang="zh-CN" dirty="0" smtClean="0"/>
              <a:t>Shenjutao/WX352174</a:t>
            </a:r>
            <a:endParaRPr lang="zh-CN" altLang="en-US" dirty="0"/>
          </a:p>
        </p:txBody>
      </p:sp>
      <p:sp>
        <p:nvSpPr>
          <p:cNvPr id="4" name="文本占位符 3"/>
          <p:cNvSpPr>
            <a:spLocks noGrp="1"/>
          </p:cNvSpPr>
          <p:nvPr>
            <p:ph type="body" sz="quarter" idx="14"/>
          </p:nvPr>
        </p:nvSpPr>
        <p:spPr/>
        <p:txBody>
          <a:bodyPr/>
          <a:lstStyle/>
          <a:p>
            <a:r>
              <a:rPr lang="en-US" altLang="zh-CN" dirty="0" smtClean="0"/>
              <a:t>2017.07.01</a:t>
            </a:r>
            <a:endParaRPr lang="zh-CN" altLang="en-US" dirty="0"/>
          </a:p>
        </p:txBody>
      </p:sp>
      <p:sp>
        <p:nvSpPr>
          <p:cNvPr id="6" name="文本占位符 5"/>
          <p:cNvSpPr>
            <a:spLocks noGrp="1"/>
          </p:cNvSpPr>
          <p:nvPr>
            <p:ph type="body" sz="quarter" idx="15"/>
          </p:nvPr>
        </p:nvSpPr>
        <p:spPr/>
        <p:txBody>
          <a:bodyPr/>
          <a:lstStyle/>
          <a:p>
            <a:r>
              <a:rPr lang="en-US" altLang="zh-CN" dirty="0" smtClean="0"/>
              <a:t>New</a:t>
            </a:r>
            <a:endParaRPr lang="zh-CN" altLang="en-US" dirty="0"/>
          </a:p>
        </p:txBody>
      </p:sp>
      <p:sp>
        <p:nvSpPr>
          <p:cNvPr id="56" name="文本占位符 55"/>
          <p:cNvSpPr>
            <a:spLocks noGrp="1"/>
          </p:cNvSpPr>
          <p:nvPr>
            <p:ph type="body" sz="quarter" idx="16"/>
          </p:nvPr>
        </p:nvSpPr>
        <p:spPr/>
        <p:txBody>
          <a:bodyPr/>
          <a:lstStyle/>
          <a:p>
            <a:r>
              <a:rPr lang="en-US" altLang="zh-CN" smtClean="0"/>
              <a:t>HCIA-DCF</a:t>
            </a:r>
            <a:endParaRPr lang="zh-CN" altLang="en-US"/>
          </a:p>
        </p:txBody>
      </p:sp>
      <p:sp>
        <p:nvSpPr>
          <p:cNvPr id="8" name="文本占位符 7"/>
          <p:cNvSpPr>
            <a:spLocks noGrp="1"/>
          </p:cNvSpPr>
          <p:nvPr>
            <p:ph type="body" sz="quarter" idx="21"/>
          </p:nvPr>
        </p:nvSpPr>
        <p:spPr/>
        <p:txBody>
          <a:bodyPr/>
          <a:lstStyle/>
          <a:p>
            <a:r>
              <a:rPr lang="en-US" altLang="zh-CN" dirty="0" smtClean="0"/>
              <a:t>Wang Cong/wx760444</a:t>
            </a:r>
            <a:endParaRPr lang="zh-CN" altLang="en-US" dirty="0"/>
          </a:p>
        </p:txBody>
      </p:sp>
      <p:sp>
        <p:nvSpPr>
          <p:cNvPr id="9" name="文本占位符 8"/>
          <p:cNvSpPr>
            <a:spLocks noGrp="1"/>
          </p:cNvSpPr>
          <p:nvPr>
            <p:ph type="body" sz="quarter" idx="22"/>
          </p:nvPr>
        </p:nvSpPr>
        <p:spPr/>
        <p:txBody>
          <a:bodyPr/>
          <a:lstStyle/>
          <a:p>
            <a:r>
              <a:rPr lang="en-US" altLang="zh-CN" dirty="0" smtClean="0"/>
              <a:t>2020.4</a:t>
            </a:r>
            <a:endParaRPr lang="zh-CN" altLang="en-US" dirty="0"/>
          </a:p>
        </p:txBody>
      </p:sp>
      <p:sp>
        <p:nvSpPr>
          <p:cNvPr id="10" name="文本占位符 9"/>
          <p:cNvSpPr>
            <a:spLocks noGrp="1"/>
          </p:cNvSpPr>
          <p:nvPr>
            <p:ph type="body" sz="quarter" idx="23"/>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/l00486775</a:t>
            </a:r>
            <a:endParaRPr lang="zh-CN" altLang="en-US" dirty="0">
              <a:cs typeface="+mn-ea"/>
              <a:sym typeface="+mn-lt"/>
            </a:endParaRPr>
          </a:p>
        </p:txBody>
      </p:sp>
      <p:sp>
        <p:nvSpPr>
          <p:cNvPr id="11" name="文本占位符 10"/>
          <p:cNvSpPr>
            <a:spLocks noGrp="1"/>
          </p:cNvSpPr>
          <p:nvPr>
            <p:ph type="body" sz="quarter" idx="24"/>
          </p:nvPr>
        </p:nvSpPr>
        <p:spPr/>
        <p:txBody>
          <a:bodyPr/>
          <a:lstStyle/>
          <a:p>
            <a:endParaRPr lang="zh-CN" altLang="en-US"/>
          </a:p>
        </p:txBody>
      </p:sp>
      <p:sp>
        <p:nvSpPr>
          <p:cNvPr id="12" name="文本占位符 11"/>
          <p:cNvSpPr>
            <a:spLocks noGrp="1"/>
          </p:cNvSpPr>
          <p:nvPr>
            <p:ph type="body" sz="quarter" idx="25"/>
          </p:nvPr>
        </p:nvSpPr>
        <p:spPr/>
        <p:txBody>
          <a:bodyPr/>
          <a:lstStyle/>
          <a:p>
            <a:endParaRPr lang="zh-CN" altLang="en-US"/>
          </a:p>
        </p:txBody>
      </p:sp>
      <p:sp>
        <p:nvSpPr>
          <p:cNvPr id="13" name="文本占位符 12"/>
          <p:cNvSpPr>
            <a:spLocks noGrp="1"/>
          </p:cNvSpPr>
          <p:nvPr>
            <p:ph type="body" sz="quarter" idx="26"/>
          </p:nvPr>
        </p:nvSpPr>
        <p:spPr/>
        <p:txBody>
          <a:bodyPr/>
          <a:lstStyle/>
          <a:p>
            <a:endParaRPr lang="zh-CN" altLang="en-US"/>
          </a:p>
        </p:txBody>
      </p:sp>
      <p:sp>
        <p:nvSpPr>
          <p:cNvPr id="14" name="文本占位符 13"/>
          <p:cNvSpPr>
            <a:spLocks noGrp="1"/>
          </p:cNvSpPr>
          <p:nvPr>
            <p:ph type="body" sz="quarter" idx="27"/>
          </p:nvPr>
        </p:nvSpPr>
        <p:spPr/>
        <p:txBody>
          <a:bodyPr/>
          <a:lstStyle/>
          <a:p>
            <a:endParaRPr lang="zh-CN" altLang="en-US"/>
          </a:p>
        </p:txBody>
      </p:sp>
      <p:sp>
        <p:nvSpPr>
          <p:cNvPr id="15" name="文本占位符 14"/>
          <p:cNvSpPr>
            <a:spLocks noGrp="1"/>
          </p:cNvSpPr>
          <p:nvPr>
            <p:ph type="body" sz="quarter" idx="28"/>
          </p:nvPr>
        </p:nvSpPr>
        <p:spPr/>
        <p:txBody>
          <a:bodyPr/>
          <a:lstStyle/>
          <a:p>
            <a:endParaRPr lang="zh-CN" altLang="en-US"/>
          </a:p>
        </p:txBody>
      </p:sp>
      <p:sp>
        <p:nvSpPr>
          <p:cNvPr id="16" name="文本占位符 15"/>
          <p:cNvSpPr>
            <a:spLocks noGrp="1"/>
          </p:cNvSpPr>
          <p:nvPr>
            <p:ph type="body" sz="quarter" idx="29"/>
          </p:nvPr>
        </p:nvSpPr>
        <p:spPr/>
        <p:txBody>
          <a:bodyPr/>
          <a:lstStyle/>
          <a:p>
            <a:endParaRPr lang="zh-CN" altLang="en-US"/>
          </a:p>
        </p:txBody>
      </p:sp>
      <p:sp>
        <p:nvSpPr>
          <p:cNvPr id="17" name="文本占位符 16"/>
          <p:cNvSpPr>
            <a:spLocks noGrp="1"/>
          </p:cNvSpPr>
          <p:nvPr>
            <p:ph type="body" sz="quarter" idx="30"/>
          </p:nvPr>
        </p:nvSpPr>
        <p:spPr/>
        <p:txBody>
          <a:bodyPr/>
          <a:lstStyle/>
          <a:p>
            <a:endParaRPr lang="zh-CN" altLang="en-US"/>
          </a:p>
        </p:txBody>
      </p:sp>
      <p:sp>
        <p:nvSpPr>
          <p:cNvPr id="18" name="文本占位符 17"/>
          <p:cNvSpPr>
            <a:spLocks noGrp="1"/>
          </p:cNvSpPr>
          <p:nvPr>
            <p:ph type="body" sz="quarter" idx="31"/>
          </p:nvPr>
        </p:nvSpPr>
        <p:spPr/>
        <p:txBody>
          <a:bodyPr/>
          <a:lstStyle/>
          <a:p>
            <a:endParaRPr lang="zh-CN" altLang="en-US"/>
          </a:p>
        </p:txBody>
      </p:sp>
      <p:sp>
        <p:nvSpPr>
          <p:cNvPr id="19" name="文本占位符 18"/>
          <p:cNvSpPr>
            <a:spLocks noGrp="1"/>
          </p:cNvSpPr>
          <p:nvPr>
            <p:ph type="body" sz="quarter" idx="32"/>
          </p:nvPr>
        </p:nvSpPr>
        <p:spPr/>
        <p:txBody>
          <a:bodyPr/>
          <a:lstStyle/>
          <a:p>
            <a:endParaRPr lang="zh-CN" altLang="en-US"/>
          </a:p>
        </p:txBody>
      </p:sp>
      <p:sp>
        <p:nvSpPr>
          <p:cNvPr id="20" name="文本占位符 19"/>
          <p:cNvSpPr>
            <a:spLocks noGrp="1"/>
          </p:cNvSpPr>
          <p:nvPr>
            <p:ph type="body" sz="quarter" idx="33"/>
          </p:nvPr>
        </p:nvSpPr>
        <p:spPr/>
        <p:txBody>
          <a:bodyPr/>
          <a:lstStyle/>
          <a:p>
            <a:endParaRPr lang="zh-CN" altLang="en-US"/>
          </a:p>
        </p:txBody>
      </p:sp>
      <p:sp>
        <p:nvSpPr>
          <p:cNvPr id="21" name="文本占位符 20"/>
          <p:cNvSpPr>
            <a:spLocks noGrp="1"/>
          </p:cNvSpPr>
          <p:nvPr>
            <p:ph type="body" sz="quarter" idx="34"/>
          </p:nvPr>
        </p:nvSpPr>
        <p:spPr/>
        <p:txBody>
          <a:bodyPr/>
          <a:lstStyle/>
          <a:p>
            <a:endParaRPr lang="zh-CN" altLang="en-US"/>
          </a:p>
        </p:txBody>
      </p:sp>
      <p:sp>
        <p:nvSpPr>
          <p:cNvPr id="22" name="文本占位符 21"/>
          <p:cNvSpPr>
            <a:spLocks noGrp="1"/>
          </p:cNvSpPr>
          <p:nvPr>
            <p:ph type="body" sz="quarter" idx="35"/>
          </p:nvPr>
        </p:nvSpPr>
        <p:spPr/>
        <p:txBody>
          <a:bodyPr/>
          <a:lstStyle/>
          <a:p>
            <a:endParaRPr lang="zh-CN" altLang="en-US"/>
          </a:p>
        </p:txBody>
      </p:sp>
      <p:sp>
        <p:nvSpPr>
          <p:cNvPr id="23" name="文本占位符 22"/>
          <p:cNvSpPr>
            <a:spLocks noGrp="1"/>
          </p:cNvSpPr>
          <p:nvPr>
            <p:ph type="body" sz="quarter" idx="36"/>
          </p:nvPr>
        </p:nvSpPr>
        <p:spPr/>
        <p:txBody>
          <a:bodyPr/>
          <a:lstStyle/>
          <a:p>
            <a:endParaRPr lang="zh-CN" altLang="en-US"/>
          </a:p>
        </p:txBody>
      </p:sp>
      <p:sp>
        <p:nvSpPr>
          <p:cNvPr id="24" name="文本占位符 23"/>
          <p:cNvSpPr>
            <a:spLocks noGrp="1"/>
          </p:cNvSpPr>
          <p:nvPr>
            <p:ph type="body" sz="quarter" idx="37"/>
          </p:nvPr>
        </p:nvSpPr>
        <p:spPr/>
        <p:txBody>
          <a:bodyPr/>
          <a:lstStyle/>
          <a:p>
            <a:endParaRPr lang="zh-CN" altLang="en-US"/>
          </a:p>
        </p:txBody>
      </p:sp>
      <p:sp>
        <p:nvSpPr>
          <p:cNvPr id="25" name="文本占位符 24"/>
          <p:cNvSpPr>
            <a:spLocks noGrp="1"/>
          </p:cNvSpPr>
          <p:nvPr>
            <p:ph type="body" sz="quarter" idx="38"/>
          </p:nvPr>
        </p:nvSpPr>
        <p:spPr/>
        <p:txBody>
          <a:bodyPr/>
          <a:lstStyle/>
          <a:p>
            <a:endParaRPr lang="zh-CN" altLang="en-US"/>
          </a:p>
        </p:txBody>
      </p:sp>
      <p:sp>
        <p:nvSpPr>
          <p:cNvPr id="26" name="文本占位符 25"/>
          <p:cNvSpPr>
            <a:spLocks noGrp="1"/>
          </p:cNvSpPr>
          <p:nvPr>
            <p:ph type="body" sz="quarter" idx="39"/>
          </p:nvPr>
        </p:nvSpPr>
        <p:spPr/>
        <p:txBody>
          <a:bodyPr/>
          <a:lstStyle/>
          <a:p>
            <a:endParaRPr lang="zh-CN" altLang="en-US"/>
          </a:p>
        </p:txBody>
      </p:sp>
      <p:sp>
        <p:nvSpPr>
          <p:cNvPr id="27" name="文本占位符 2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10833976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latin typeface="+mn-lt"/>
                <a:ea typeface="+mn-ea"/>
                <a:cs typeface="+mn-ea"/>
                <a:sym typeface="+mn-lt"/>
              </a:rPr>
              <a:t>Why Do We Use Precision Air Conditioner?</a:t>
            </a:r>
            <a:endParaRPr lang="zh-CN"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pPr lvl="0"/>
            <a:r>
              <a:rPr lang="en-US" altLang="zh-CN" sz="2000" dirty="0">
                <a:latin typeface="+mn-lt"/>
                <a:ea typeface="+mn-ea"/>
                <a:cs typeface="+mn-ea"/>
                <a:sym typeface="+mn-lt"/>
              </a:rPr>
              <a:t>Data center air conditioner</a:t>
            </a:r>
          </a:p>
          <a:p>
            <a:pPr lvl="1"/>
            <a:r>
              <a:rPr lang="en-US" altLang="zh-CN" sz="1800" dirty="0">
                <a:latin typeface="+mn-lt"/>
                <a:ea typeface="+mn-ea"/>
                <a:cs typeface="+mn-ea"/>
                <a:sym typeface="+mn-lt"/>
              </a:rPr>
              <a:t>Used in data centers </a:t>
            </a:r>
            <a:r>
              <a:rPr lang="en-US" altLang="zh-CN" sz="1800" dirty="0" smtClean="0">
                <a:latin typeface="+mn-lt"/>
                <a:ea typeface="+mn-ea"/>
                <a:cs typeface="+mn-ea"/>
                <a:sym typeface="+mn-lt"/>
              </a:rPr>
              <a:t>to </a:t>
            </a:r>
            <a:r>
              <a:rPr lang="en-US" altLang="zh-CN" sz="1800" dirty="0">
                <a:latin typeface="+mn-lt"/>
                <a:ea typeface="+mn-ea"/>
                <a:cs typeface="+mn-ea"/>
                <a:sym typeface="+mn-lt"/>
              </a:rPr>
              <a:t>cool IT equipment</a:t>
            </a:r>
            <a:r>
              <a:rPr lang="en-US" altLang="zh-CN" sz="1800" dirty="0" smtClean="0">
                <a:latin typeface="+mn-lt"/>
                <a:ea typeface="+mn-ea"/>
                <a:cs typeface="+mn-ea"/>
                <a:sym typeface="+mn-lt"/>
              </a:rPr>
              <a:t>.</a:t>
            </a:r>
          </a:p>
          <a:p>
            <a:pPr marL="301625" indent="-301625" defTabSz="801688" eaLnBrk="0" fontAlgn="base">
              <a:spcBef>
                <a:spcPct val="30000"/>
              </a:spcBef>
              <a:buClr>
                <a:schemeClr val="bg1">
                  <a:lumMod val="50000"/>
                </a:schemeClr>
              </a:buClr>
              <a:buSzPct val="60000"/>
              <a:defRPr/>
            </a:pPr>
            <a:r>
              <a:rPr lang="en-US" altLang="zh-CN" sz="2000" kern="0" dirty="0">
                <a:latin typeface="+mn-lt"/>
                <a:ea typeface="+mn-ea"/>
                <a:cs typeface="+mn-ea"/>
                <a:sym typeface="+mn-lt"/>
              </a:rPr>
              <a:t>Advantages:</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High energy efficiency: COP&gt;3.0</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High sensible heat ratio: &gt; 0.9</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High air volume</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Cooling throughout the year</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High precision control over temperature and humidity</a:t>
            </a:r>
          </a:p>
          <a:p>
            <a:pPr marL="654050" lvl="1" indent="-252413" defTabSz="801688" eaLnBrk="0" fontAlgn="base">
              <a:spcBef>
                <a:spcPct val="30000"/>
              </a:spcBef>
              <a:buClr>
                <a:schemeClr val="tx1"/>
              </a:buClr>
              <a:defRPr/>
            </a:pPr>
            <a:r>
              <a:rPr lang="en-US" altLang="zh-CN" sz="1800" kern="0" dirty="0">
                <a:latin typeface="+mn-lt"/>
                <a:ea typeface="+mn-ea"/>
                <a:cs typeface="+mn-ea"/>
                <a:sym typeface="+mn-lt"/>
              </a:rPr>
              <a:t>Long service life: &gt; 10 </a:t>
            </a:r>
            <a:r>
              <a:rPr lang="en-US" altLang="zh-CN" sz="1800" kern="0" dirty="0" smtClean="0">
                <a:latin typeface="+mn-lt"/>
                <a:ea typeface="+mn-ea"/>
                <a:cs typeface="+mn-ea"/>
                <a:sym typeface="+mn-lt"/>
              </a:rPr>
              <a:t>years</a:t>
            </a:r>
            <a:endParaRPr lang="en-US" altLang="zh-CN" sz="1800" kern="0" dirty="0">
              <a:latin typeface="+mn-lt"/>
              <a:ea typeface="+mn-ea"/>
              <a:cs typeface="+mn-ea"/>
              <a:sym typeface="+mn-lt"/>
            </a:endParaRPr>
          </a:p>
        </p:txBody>
      </p:sp>
      <p:pic>
        <p:nvPicPr>
          <p:cNvPr id="20" name="图片 3" descr="100kW外观图.png"/>
          <p:cNvPicPr>
            <a:picLocks noChangeAspect="1"/>
          </p:cNvPicPr>
          <p:nvPr/>
        </p:nvPicPr>
        <p:blipFill>
          <a:blip r:embed="rId3" cstate="print"/>
          <a:srcRect/>
          <a:stretch>
            <a:fillRect/>
          </a:stretch>
        </p:blipFill>
        <p:spPr bwMode="auto">
          <a:xfrm>
            <a:off x="7505804" y="1597705"/>
            <a:ext cx="3714672" cy="3900570"/>
          </a:xfrm>
          <a:prstGeom prst="rect">
            <a:avLst/>
          </a:prstGeom>
          <a:noFill/>
          <a:ln w="9525">
            <a:noFill/>
            <a:miter lim="800000"/>
            <a:headEnd/>
            <a:tailEnd/>
          </a:ln>
        </p:spPr>
      </p:pic>
    </p:spTree>
    <p:extLst>
      <p:ext uri="{BB962C8B-B14F-4D97-AF65-F5344CB8AC3E}">
        <p14:creationId xmlns:p14="http://schemas.microsoft.com/office/powerpoint/2010/main" val="3840041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latin typeface="+mn-lt"/>
                <a:ea typeface="+mn-ea"/>
                <a:cs typeface="+mn-ea"/>
                <a:sym typeface="+mn-lt"/>
              </a:rPr>
              <a:t>Application Scenarios</a:t>
            </a:r>
            <a:endParaRPr lang="zh-CN" altLang="en-US" dirty="0">
              <a:latin typeface="+mn-lt"/>
              <a:ea typeface="+mn-ea"/>
              <a:cs typeface="+mn-ea"/>
              <a:sym typeface="+mn-lt"/>
            </a:endParaRPr>
          </a:p>
        </p:txBody>
      </p:sp>
      <p:grpSp>
        <p:nvGrpSpPr>
          <p:cNvPr id="9" name="组合 15"/>
          <p:cNvGrpSpPr>
            <a:grpSpLocks/>
          </p:cNvGrpSpPr>
          <p:nvPr/>
        </p:nvGrpSpPr>
        <p:grpSpPr bwMode="auto">
          <a:xfrm>
            <a:off x="2421178" y="1376364"/>
            <a:ext cx="7527250" cy="4773254"/>
            <a:chOff x="1561083" y="1026497"/>
            <a:chExt cx="8992617" cy="5143588"/>
          </a:xfrm>
        </p:grpSpPr>
        <p:pic>
          <p:nvPicPr>
            <p:cNvPr id="10" name="d0e517"/>
            <p:cNvPicPr>
              <a:picLocks noChangeAspect="1" noChangeArrowheads="1"/>
            </p:cNvPicPr>
            <p:nvPr/>
          </p:nvPicPr>
          <p:blipFill>
            <a:blip r:embed="rId3" cstate="print">
              <a:clrChange>
                <a:clrFrom>
                  <a:srgbClr val="FFFFFF"/>
                </a:clrFrom>
                <a:clrTo>
                  <a:srgbClr val="FFFFFF">
                    <a:alpha val="0"/>
                  </a:srgbClr>
                </a:clrTo>
              </a:clrChange>
              <a:grayscl/>
            </a:blip>
            <a:srcRect/>
            <a:stretch>
              <a:fillRect/>
            </a:stretch>
          </p:blipFill>
          <p:spPr bwMode="auto">
            <a:xfrm>
              <a:off x="1966645" y="1548774"/>
              <a:ext cx="2953597" cy="1489503"/>
            </a:xfrm>
            <a:prstGeom prst="rect">
              <a:avLst/>
            </a:prstGeom>
            <a:solidFill>
              <a:schemeClr val="bg1">
                <a:lumMod val="75000"/>
                <a:alpha val="40000"/>
              </a:schemeClr>
            </a:solidFill>
            <a:ln>
              <a:noFill/>
            </a:ln>
          </p:spPr>
        </p:pic>
        <p:sp>
          <p:nvSpPr>
            <p:cNvPr id="11" name="Line 3"/>
            <p:cNvSpPr>
              <a:spLocks noChangeShapeType="1"/>
            </p:cNvSpPr>
            <p:nvPr/>
          </p:nvSpPr>
          <p:spPr bwMode="auto">
            <a:xfrm flipV="1">
              <a:off x="1561083" y="3498683"/>
              <a:ext cx="3213330" cy="2325"/>
            </a:xfrm>
            <a:prstGeom prst="line">
              <a:avLst/>
            </a:prstGeom>
            <a:noFill/>
            <a:ln w="28575">
              <a:solidFill>
                <a:srgbClr val="C00000"/>
              </a:solidFill>
              <a:round/>
              <a:headEnd/>
              <a:tailEnd/>
            </a:ln>
          </p:spPr>
          <p:txBody>
            <a:bodyPr wrap="none" lIns="0" tIns="0" rIns="0" bIns="0" anchor="ctr"/>
            <a:lstStyle/>
            <a:p>
              <a:endParaRPr lang="zh-CN" altLang="en-US" sz="2000">
                <a:cs typeface="+mn-ea"/>
                <a:sym typeface="+mn-lt"/>
              </a:endParaRPr>
            </a:p>
          </p:txBody>
        </p:sp>
        <p:sp>
          <p:nvSpPr>
            <p:cNvPr id="12" name="Line 4"/>
            <p:cNvSpPr>
              <a:spLocks noChangeShapeType="1"/>
            </p:cNvSpPr>
            <p:nvPr/>
          </p:nvSpPr>
          <p:spPr bwMode="auto">
            <a:xfrm>
              <a:off x="5764452" y="1268760"/>
              <a:ext cx="0" cy="4302125"/>
            </a:xfrm>
            <a:prstGeom prst="line">
              <a:avLst/>
            </a:prstGeom>
            <a:noFill/>
            <a:ln w="28575">
              <a:solidFill>
                <a:srgbClr val="C00000"/>
              </a:solidFill>
              <a:round/>
              <a:headEnd/>
              <a:tailEnd/>
            </a:ln>
          </p:spPr>
          <p:txBody>
            <a:bodyPr wrap="none" lIns="0" tIns="0" rIns="0" bIns="0" anchor="ctr"/>
            <a:lstStyle/>
            <a:p>
              <a:endParaRPr lang="zh-CN" altLang="en-US" sz="2000">
                <a:cs typeface="+mn-ea"/>
                <a:sym typeface="+mn-lt"/>
              </a:endParaRPr>
            </a:p>
          </p:txBody>
        </p:sp>
        <p:sp>
          <p:nvSpPr>
            <p:cNvPr id="13" name="AutoShape 5"/>
            <p:cNvSpPr>
              <a:spLocks noChangeArrowheads="1"/>
            </p:cNvSpPr>
            <p:nvPr/>
          </p:nvSpPr>
          <p:spPr bwMode="auto">
            <a:xfrm>
              <a:off x="4773793" y="2536283"/>
              <a:ext cx="2003737" cy="1940792"/>
            </a:xfrm>
            <a:prstGeom prst="diamond">
              <a:avLst/>
            </a:prstGeom>
            <a:solidFill>
              <a:schemeClr val="accent1">
                <a:lumMod val="40000"/>
                <a:lumOff val="60000"/>
              </a:schemeClr>
            </a:solidFill>
            <a:ln w="6350">
              <a:noFill/>
              <a:miter lim="800000"/>
              <a:headEnd/>
              <a:tailEnd/>
            </a:ln>
            <a:effectLst/>
          </p:spPr>
          <p:txBody>
            <a:bodyPr wrap="none" lIns="0" tIns="0" rIns="0" bIns="0" anchor="ctr"/>
            <a:lstStyle/>
            <a:p>
              <a:pPr>
                <a:defRPr/>
              </a:pPr>
              <a:endParaRPr lang="zh-CN" altLang="en-US" sz="2000" dirty="0">
                <a:cs typeface="+mn-ea"/>
                <a:sym typeface="+mn-lt"/>
              </a:endParaRPr>
            </a:p>
          </p:txBody>
        </p:sp>
        <p:sp>
          <p:nvSpPr>
            <p:cNvPr id="14" name="TextBox 7"/>
            <p:cNvSpPr txBox="1">
              <a:spLocks noChangeArrowheads="1"/>
            </p:cNvSpPr>
            <p:nvPr/>
          </p:nvSpPr>
          <p:spPr bwMode="auto">
            <a:xfrm>
              <a:off x="4962000" y="3231638"/>
              <a:ext cx="1610250" cy="630145"/>
            </a:xfrm>
            <a:prstGeom prst="rect">
              <a:avLst/>
            </a:prstGeom>
            <a:noFill/>
            <a:ln w="9525">
              <a:noFill/>
              <a:miter lim="800000"/>
              <a:headEnd/>
              <a:tailEnd/>
            </a:ln>
          </p:spPr>
          <p:txBody>
            <a:bodyPr wrap="square">
              <a:spAutoFit/>
            </a:bodyPr>
            <a:lstStyle/>
            <a:p>
              <a:pPr algn="ctr" eaLnBrk="0" hangingPunct="0">
                <a:buSzPct val="100000"/>
              </a:pPr>
              <a:r>
                <a:rPr lang="en-US" altLang="zh-CN" sz="1600" b="1" dirty="0">
                  <a:cs typeface="+mn-ea"/>
                  <a:sym typeface="+mn-lt"/>
                </a:rPr>
                <a:t>Application</a:t>
              </a:r>
            </a:p>
            <a:p>
              <a:pPr algn="ctr" eaLnBrk="0" hangingPunct="0">
                <a:buSzPct val="100000"/>
              </a:pPr>
              <a:r>
                <a:rPr lang="en-US" altLang="zh-CN" sz="1600" b="1" dirty="0">
                  <a:cs typeface="+mn-ea"/>
                  <a:sym typeface="+mn-lt"/>
                </a:rPr>
                <a:t>scenario</a:t>
              </a:r>
            </a:p>
          </p:txBody>
        </p:sp>
        <p:sp>
          <p:nvSpPr>
            <p:cNvPr id="15" name="TextBox 8"/>
            <p:cNvSpPr txBox="1">
              <a:spLocks noChangeArrowheads="1"/>
            </p:cNvSpPr>
            <p:nvPr/>
          </p:nvSpPr>
          <p:spPr bwMode="auto">
            <a:xfrm>
              <a:off x="1798320" y="3162454"/>
              <a:ext cx="3101128" cy="364821"/>
            </a:xfrm>
            <a:prstGeom prst="rect">
              <a:avLst/>
            </a:prstGeom>
            <a:noFill/>
            <a:ln w="9525">
              <a:noFill/>
              <a:miter lim="800000"/>
              <a:headEnd/>
              <a:tailEnd/>
            </a:ln>
          </p:spPr>
          <p:txBody>
            <a:bodyPr>
              <a:spAutoFit/>
            </a:bodyPr>
            <a:lstStyle/>
            <a:p>
              <a:pPr algn="ctr" eaLnBrk="0" hangingPunct="0">
                <a:buSzPct val="100000"/>
              </a:pPr>
              <a:r>
                <a:rPr lang="en-US" altLang="zh-CN" sz="1600" dirty="0">
                  <a:cs typeface="+mn-ea"/>
                  <a:sym typeface="+mn-lt"/>
                </a:rPr>
                <a:t>Modular data center</a:t>
              </a:r>
            </a:p>
          </p:txBody>
        </p:sp>
        <p:sp>
          <p:nvSpPr>
            <p:cNvPr id="16" name="TextBox 10"/>
            <p:cNvSpPr txBox="1">
              <a:spLocks noChangeArrowheads="1"/>
            </p:cNvSpPr>
            <p:nvPr/>
          </p:nvSpPr>
          <p:spPr bwMode="auto">
            <a:xfrm>
              <a:off x="1643082" y="5605029"/>
              <a:ext cx="3706036" cy="364821"/>
            </a:xfrm>
            <a:prstGeom prst="rect">
              <a:avLst/>
            </a:prstGeom>
            <a:noFill/>
            <a:ln w="9525">
              <a:noFill/>
              <a:miter lim="800000"/>
              <a:headEnd/>
              <a:tailEnd/>
            </a:ln>
          </p:spPr>
          <p:txBody>
            <a:bodyPr>
              <a:spAutoFit/>
            </a:bodyPr>
            <a:lstStyle/>
            <a:p>
              <a:pPr algn="ctr" eaLnBrk="0" hangingPunct="0">
                <a:buSzPct val="100000"/>
              </a:pPr>
              <a:r>
                <a:rPr lang="en-US" altLang="zh-CN" sz="1600" dirty="0">
                  <a:cs typeface="+mn-ea"/>
                  <a:sym typeface="+mn-lt"/>
                </a:rPr>
                <a:t>Container data center</a:t>
              </a:r>
            </a:p>
          </p:txBody>
        </p:sp>
        <p:sp>
          <p:nvSpPr>
            <p:cNvPr id="17" name="TextBox 11"/>
            <p:cNvSpPr txBox="1">
              <a:spLocks noChangeArrowheads="1"/>
            </p:cNvSpPr>
            <p:nvPr/>
          </p:nvSpPr>
          <p:spPr bwMode="auto">
            <a:xfrm>
              <a:off x="6333042" y="5805264"/>
              <a:ext cx="3672408" cy="364821"/>
            </a:xfrm>
            <a:prstGeom prst="rect">
              <a:avLst/>
            </a:prstGeom>
            <a:noFill/>
            <a:ln w="9525">
              <a:noFill/>
              <a:miter lim="800000"/>
              <a:headEnd/>
              <a:tailEnd/>
            </a:ln>
          </p:spPr>
          <p:txBody>
            <a:bodyPr>
              <a:spAutoFit/>
            </a:bodyPr>
            <a:lstStyle/>
            <a:p>
              <a:pPr algn="ctr" eaLnBrk="0" hangingPunct="0">
                <a:buSzPct val="100000"/>
              </a:pPr>
              <a:r>
                <a:rPr lang="en-US" altLang="zh-CN" sz="1600" dirty="0">
                  <a:cs typeface="+mn-ea"/>
                  <a:sym typeface="+mn-lt"/>
                </a:rPr>
                <a:t>Medium or large data center</a:t>
              </a:r>
            </a:p>
          </p:txBody>
        </p:sp>
        <p:pic>
          <p:nvPicPr>
            <p:cNvPr id="19" name="Picture 2" descr="C:\Users\d00205787.CHINA\Desktop\空调彩页\图片\NetCol8000-A房间级应用场景.png"/>
            <p:cNvPicPr>
              <a:picLocks noChangeAspect="1" noChangeArrowheads="1"/>
            </p:cNvPicPr>
            <p:nvPr/>
          </p:nvPicPr>
          <p:blipFill>
            <a:blip r:embed="rId4" cstate="print"/>
            <a:srcRect/>
            <a:stretch>
              <a:fillRect/>
            </a:stretch>
          </p:blipFill>
          <p:spPr bwMode="auto">
            <a:xfrm>
              <a:off x="6572250" y="1026497"/>
              <a:ext cx="3981450" cy="2258487"/>
            </a:xfrm>
            <a:prstGeom prst="rect">
              <a:avLst/>
            </a:prstGeom>
            <a:noFill/>
            <a:ln w="9525">
              <a:noFill/>
              <a:miter lim="800000"/>
              <a:headEnd/>
              <a:tailEnd/>
            </a:ln>
          </p:spPr>
        </p:pic>
        <p:pic>
          <p:nvPicPr>
            <p:cNvPr id="24" name="图片 13" descr="温控产品楼宇应用场景.png"/>
            <p:cNvPicPr>
              <a:picLocks noChangeAspect="1"/>
            </p:cNvPicPr>
            <p:nvPr/>
          </p:nvPicPr>
          <p:blipFill>
            <a:blip r:embed="rId5" cstate="print"/>
            <a:srcRect/>
            <a:stretch>
              <a:fillRect/>
            </a:stretch>
          </p:blipFill>
          <p:spPr bwMode="auto">
            <a:xfrm>
              <a:off x="6742282" y="3501008"/>
              <a:ext cx="2947818" cy="2397731"/>
            </a:xfrm>
            <a:prstGeom prst="rect">
              <a:avLst/>
            </a:prstGeom>
            <a:noFill/>
            <a:ln w="9525">
              <a:noFill/>
              <a:miter lim="800000"/>
              <a:headEnd/>
              <a:tailEnd/>
            </a:ln>
          </p:spPr>
        </p:pic>
        <p:pic>
          <p:nvPicPr>
            <p:cNvPr id="25" name="图片 14" descr="NetCol5000-C集装箱应用场景.png"/>
            <p:cNvPicPr>
              <a:picLocks noChangeAspect="1"/>
            </p:cNvPicPr>
            <p:nvPr/>
          </p:nvPicPr>
          <p:blipFill>
            <a:blip r:embed="rId6" cstate="print"/>
            <a:srcRect/>
            <a:stretch>
              <a:fillRect/>
            </a:stretch>
          </p:blipFill>
          <p:spPr bwMode="auto">
            <a:xfrm>
              <a:off x="1803247" y="3590775"/>
              <a:ext cx="3263020" cy="1835449"/>
            </a:xfrm>
            <a:prstGeom prst="rect">
              <a:avLst/>
            </a:prstGeom>
            <a:noFill/>
            <a:ln w="9525">
              <a:noFill/>
              <a:miter lim="800000"/>
              <a:headEnd/>
              <a:tailEnd/>
            </a:ln>
          </p:spPr>
        </p:pic>
      </p:grpSp>
    </p:spTree>
    <p:extLst>
      <p:ext uri="{BB962C8B-B14F-4D97-AF65-F5344CB8AC3E}">
        <p14:creationId xmlns:p14="http://schemas.microsoft.com/office/powerpoint/2010/main" val="11149104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smtClean="0">
                <a:latin typeface="+mn-lt"/>
                <a:ea typeface="+mn-ea"/>
                <a:cs typeface="+mn-ea"/>
                <a:sym typeface="+mn-lt"/>
              </a:rPr>
              <a:t>Overview of Data Center Air Conditioners</a:t>
            </a:r>
          </a:p>
          <a:p>
            <a:pPr lvl="1"/>
            <a:r>
              <a:rPr lang="en-US" dirty="0">
                <a:solidFill>
                  <a:schemeClr val="bg1">
                    <a:lumMod val="50000"/>
                  </a:schemeClr>
                </a:solidFill>
                <a:latin typeface="+mn-lt"/>
                <a:ea typeface="+mn-ea"/>
                <a:cs typeface="+mn-ea"/>
                <a:sym typeface="+mn-lt"/>
              </a:rPr>
              <a:t>Functions and Application Scenarios</a:t>
            </a:r>
          </a:p>
          <a:p>
            <a:pPr lvl="1">
              <a:buSzPct val="60000"/>
              <a:buFont typeface="Wingdings" panose="05000000000000000000" pitchFamily="2" charset="2"/>
              <a:buChar char="n"/>
            </a:pPr>
            <a:r>
              <a:rPr lang="en-US" dirty="0">
                <a:latin typeface="+mn-lt"/>
                <a:ea typeface="+mn-ea"/>
                <a:cs typeface="+mn-ea"/>
                <a:sym typeface="+mn-lt"/>
              </a:rPr>
              <a:t>Classification</a:t>
            </a:r>
          </a:p>
          <a:p>
            <a:r>
              <a:rPr lang="en-US" dirty="0" smtClean="0">
                <a:solidFill>
                  <a:schemeClr val="bg1">
                    <a:lumMod val="50000"/>
                  </a:schemeClr>
                </a:solidFill>
                <a:latin typeface="+mn-lt"/>
                <a:ea typeface="+mn-ea"/>
                <a:cs typeface="+mn-ea"/>
                <a:sym typeface="+mn-lt"/>
              </a:rPr>
              <a:t>Air-Cooled Precision Air Conditioner</a:t>
            </a:r>
          </a:p>
          <a:p>
            <a:r>
              <a:rPr lang="en-US" altLang="zh-CN" dirty="0" smtClean="0">
                <a:solidFill>
                  <a:schemeClr val="bg1">
                    <a:lumMod val="50000"/>
                  </a:schemeClr>
                </a:solidFill>
                <a:latin typeface="+mn-lt"/>
                <a:ea typeface="+mn-ea"/>
                <a:cs typeface="+mn-ea"/>
                <a:sym typeface="+mn-lt"/>
              </a:rPr>
              <a:t>Chilled Water Precision Air Conditioner</a:t>
            </a:r>
          </a:p>
          <a:p>
            <a:r>
              <a:rPr lang="en-US" altLang="zh-CN" dirty="0" smtClean="0">
                <a:solidFill>
                  <a:schemeClr val="bg1">
                    <a:lumMod val="50000"/>
                  </a:schemeClr>
                </a:solidFill>
                <a:latin typeface="+mn-lt"/>
                <a:ea typeface="+mn-ea"/>
                <a:cs typeface="+mn-ea"/>
                <a:sym typeface="+mn-lt"/>
              </a:rPr>
              <a:t>Indirect Evaporative Cooling Air Conditioner</a:t>
            </a:r>
          </a:p>
          <a:p>
            <a:r>
              <a:rPr lang="en-US" altLang="zh-CN" dirty="0" smtClean="0">
                <a:solidFill>
                  <a:schemeClr val="bg1">
                    <a:lumMod val="50000"/>
                  </a:schemeClr>
                </a:solidFill>
                <a:latin typeface="+mn-lt"/>
                <a:ea typeface="+mn-ea"/>
                <a:cs typeface="+mn-ea"/>
                <a:sym typeface="+mn-lt"/>
              </a:rPr>
              <a:t>Other Cooling Solutions for Equipment Rooms</a:t>
            </a:r>
          </a:p>
          <a:p>
            <a:r>
              <a:rPr lang="en-US" altLang="zh-CN" dirty="0" smtClean="0">
                <a:solidFill>
                  <a:schemeClr val="bg1">
                    <a:lumMod val="50000"/>
                  </a:schemeClr>
                </a:solidFill>
                <a:latin typeface="+mn-lt"/>
                <a:ea typeface="+mn-ea"/>
                <a:cs typeface="+mn-ea"/>
                <a:sym typeface="+mn-lt"/>
              </a:rPr>
              <a:t>Introduction to Huawei Air Conditioners</a:t>
            </a:r>
            <a:endParaRPr lang="en-US" altLang="zh-CN"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485285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Classification (1)</a:t>
            </a:r>
          </a:p>
        </p:txBody>
      </p:sp>
      <p:sp>
        <p:nvSpPr>
          <p:cNvPr id="3" name="文本占位符 2"/>
          <p:cNvSpPr>
            <a:spLocks noGrp="1"/>
          </p:cNvSpPr>
          <p:nvPr>
            <p:ph type="body" sz="quarter" idx="10"/>
          </p:nvPr>
        </p:nvSpPr>
        <p:spPr>
          <a:xfrm>
            <a:off x="455612" y="1052514"/>
            <a:ext cx="6123318" cy="4875042"/>
          </a:xfrm>
        </p:spPr>
        <p:txBody>
          <a:bodyPr/>
          <a:lstStyle/>
          <a:p>
            <a:pPr algn="l"/>
            <a:r>
              <a:rPr lang="en-US" sz="1400" dirty="0">
                <a:latin typeface="+mn-lt"/>
                <a:ea typeface="+mn-ea"/>
                <a:cs typeface="+mn-ea"/>
                <a:sym typeface="+mn-lt"/>
              </a:rPr>
              <a:t>The mainstream cooling modes for data centers include mechanical cooling and free cooling.</a:t>
            </a:r>
          </a:p>
          <a:p>
            <a:pPr lvl="1"/>
            <a:r>
              <a:rPr lang="en-US" sz="1200" dirty="0">
                <a:latin typeface="+mn-lt"/>
                <a:ea typeface="+mn-ea"/>
                <a:cs typeface="+mn-ea"/>
                <a:sym typeface="+mn-lt"/>
              </a:rPr>
              <a:t>Mechanical cooling is implemented by the compressor operation of a cooling device. Direct expansion and water-cooled air conditioners are mainly used for mechanical cooling.</a:t>
            </a:r>
          </a:p>
          <a:p>
            <a:pPr lvl="1"/>
            <a:r>
              <a:rPr lang="en-US" sz="1200" dirty="0">
                <a:latin typeface="+mn-lt"/>
                <a:ea typeface="+mn-ea"/>
                <a:cs typeface="+mn-ea"/>
                <a:sym typeface="+mn-lt"/>
              </a:rPr>
              <a:t>Free cooling is implemented by free cooling sources to cool data centers. Direct fresh air cooling and indirect evaporative cooling are two major modes.</a:t>
            </a:r>
          </a:p>
          <a:p>
            <a:pPr algn="l"/>
            <a:r>
              <a:rPr lang="en-US" sz="1400" dirty="0">
                <a:latin typeface="+mn-lt"/>
                <a:ea typeface="+mn-ea"/>
                <a:cs typeface="+mn-ea"/>
                <a:sym typeface="+mn-lt"/>
              </a:rPr>
              <a:t>With the development of technology and energy-saving requirements, many new cooling methods are emerging, such as refrigerant pump cooling, fan wall cooling, heat pipe air conditioning, and liquid cooling.</a:t>
            </a:r>
          </a:p>
          <a:p>
            <a:pPr algn="l"/>
            <a:r>
              <a:rPr lang="en-US" sz="1400" dirty="0">
                <a:latin typeface="+mn-lt"/>
                <a:ea typeface="+mn-ea"/>
                <a:cs typeface="+mn-ea"/>
                <a:sym typeface="+mn-lt"/>
              </a:rPr>
              <a:t>This course mainly describes </a:t>
            </a:r>
            <a:r>
              <a:rPr lang="en-US" sz="1400" b="1" dirty="0">
                <a:latin typeface="+mn-lt"/>
                <a:ea typeface="+mn-ea"/>
                <a:cs typeface="+mn-ea"/>
                <a:sym typeface="+mn-lt"/>
              </a:rPr>
              <a:t>air-cooled precision air conditioners, chilled water precision air conditioners, and indirect evaporative cooling air conditioners </a:t>
            </a:r>
            <a:r>
              <a:rPr lang="en-US" sz="1400" dirty="0">
                <a:latin typeface="+mn-lt"/>
                <a:ea typeface="+mn-ea"/>
                <a:cs typeface="+mn-ea"/>
                <a:sym typeface="+mn-lt"/>
              </a:rPr>
              <a:t>that are widely used in data centers, and briefly introduces other technologies such as refrigerant pumps.</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2887" y="1662545"/>
            <a:ext cx="4790419" cy="3953339"/>
          </a:xfrm>
          <a:prstGeom prst="rect">
            <a:avLst/>
          </a:prstGeom>
        </p:spPr>
      </p:pic>
    </p:spTree>
    <p:extLst>
      <p:ext uri="{BB962C8B-B14F-4D97-AF65-F5344CB8AC3E}">
        <p14:creationId xmlns:p14="http://schemas.microsoft.com/office/powerpoint/2010/main" val="931262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schemas.microsoft.com/office/2006/documentManagement/types"/>
    <ds:schemaRef ds:uri="http://purl.org/dc/dcmityp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2627</TotalTime>
  <Words>5395</Words>
  <Application>Microsoft Office PowerPoint</Application>
  <PresentationFormat>宽屏</PresentationFormat>
  <Paragraphs>693</Paragraphs>
  <Slides>51</Slides>
  <Notes>51</Notes>
  <HiddenSlides>1</HiddenSlides>
  <MMClips>0</MMClips>
  <ScaleCrop>false</ScaleCrop>
  <HeadingPairs>
    <vt:vector size="8" baseType="variant">
      <vt:variant>
        <vt:lpstr>已用的字体</vt:lpstr>
      </vt:variant>
      <vt:variant>
        <vt:i4>13</vt:i4>
      </vt:variant>
      <vt:variant>
        <vt:lpstr>主题</vt:lpstr>
      </vt:variant>
      <vt:variant>
        <vt:i4>4</vt:i4>
      </vt:variant>
      <vt:variant>
        <vt:lpstr>嵌入 OLE 服务器</vt:lpstr>
      </vt:variant>
      <vt:variant>
        <vt:i4>1</vt:i4>
      </vt:variant>
      <vt:variant>
        <vt:lpstr>幻灯片标题</vt:lpstr>
      </vt:variant>
      <vt:variant>
        <vt:i4>51</vt:i4>
      </vt:variant>
    </vt:vector>
  </HeadingPairs>
  <TitlesOfParts>
    <vt:vector size="69" baseType="lpstr">
      <vt:lpstr>MS PGothic</vt:lpstr>
      <vt:lpstr>方正兰亭黑简体</vt:lpstr>
      <vt:lpstr>黑体</vt:lpstr>
      <vt:lpstr>华文细黑</vt:lpstr>
      <vt:lpstr>微软雅黑</vt:lpstr>
      <vt:lpstr>微软雅黑</vt:lpstr>
      <vt:lpstr>Arial</vt:lpstr>
      <vt:lpstr>FrutigerNext LT Bold</vt:lpstr>
      <vt:lpstr>FrutigerNext LT Medium</vt:lpstr>
      <vt:lpstr>FrutigerNext LT Regular</vt:lpstr>
      <vt:lpstr>Huawei Sans</vt:lpstr>
      <vt:lpstr>Times New Roman</vt:lpstr>
      <vt:lpstr>Wingdings</vt:lpstr>
      <vt:lpstr>1_标题页模板</vt:lpstr>
      <vt:lpstr>2_自功能页模板</vt:lpstr>
      <vt:lpstr>3_内容页模板</vt:lpstr>
      <vt:lpstr>4_感谢页模板</vt:lpstr>
      <vt:lpstr>Photo Editor Photo</vt:lpstr>
      <vt:lpstr>Basic Knowledge of Precision Air Conditioners in Data Centers</vt:lpstr>
      <vt:lpstr>PowerPoint 演示文稿</vt:lpstr>
      <vt:lpstr>PowerPoint 演示文稿</vt:lpstr>
      <vt:lpstr>PowerPoint 演示文稿</vt:lpstr>
      <vt:lpstr>Why Do We Use Air Conditioners?</vt:lpstr>
      <vt:lpstr>Why Do We Use Precision Air Conditioner?</vt:lpstr>
      <vt:lpstr>Application Scenarios</vt:lpstr>
      <vt:lpstr>PowerPoint 演示文稿</vt:lpstr>
      <vt:lpstr>Classification (1)</vt:lpstr>
      <vt:lpstr>Classification (2)</vt:lpstr>
      <vt:lpstr>Classification (3)</vt:lpstr>
      <vt:lpstr>Classification (4)</vt:lpstr>
      <vt:lpstr>PowerPoint 演示文稿</vt:lpstr>
      <vt:lpstr>Basic Principles (1)</vt:lpstr>
      <vt:lpstr>Basic Principles (2)</vt:lpstr>
      <vt:lpstr>Basic Principles (3)</vt:lpstr>
      <vt:lpstr>PowerPoint 演示文稿</vt:lpstr>
      <vt:lpstr>Components of a Huawei Air-Cooled Air Conditioner</vt:lpstr>
      <vt:lpstr>Main Components (1) </vt:lpstr>
      <vt:lpstr>Main Components (2) </vt:lpstr>
      <vt:lpstr>Main Components (3) </vt:lpstr>
      <vt:lpstr>PowerPoint 演示文稿</vt:lpstr>
      <vt:lpstr>Basic Principles (1)</vt:lpstr>
      <vt:lpstr>Basic Principles (2)</vt:lpstr>
      <vt:lpstr>Basic Principles (3)</vt:lpstr>
      <vt:lpstr>Basic Principles (4)</vt:lpstr>
      <vt:lpstr>PowerPoint 演示文稿</vt:lpstr>
      <vt:lpstr>Components of a Huawei Chilled Water Air Conditioner</vt:lpstr>
      <vt:lpstr>Main Components (1) </vt:lpstr>
      <vt:lpstr>Main Components (2) </vt:lpstr>
      <vt:lpstr>PowerPoint 演示文稿</vt:lpstr>
      <vt:lpstr>Basic Principles (1)</vt:lpstr>
      <vt:lpstr>Basic Principles (2)</vt:lpstr>
      <vt:lpstr>Basic Principles (3)</vt:lpstr>
      <vt:lpstr>PowerPoint 演示文稿</vt:lpstr>
      <vt:lpstr>Components of a Huawei Indirect Evaporative Cooling Air Conditioner</vt:lpstr>
      <vt:lpstr>Components</vt:lpstr>
      <vt:lpstr>PowerPoint 演示文稿</vt:lpstr>
      <vt:lpstr>Refrigerant Pump Cooling Technology</vt:lpstr>
      <vt:lpstr>Fan Wall Cooling Technology</vt:lpstr>
      <vt:lpstr>Backplane Heat Pipe Air Conditioner</vt:lpstr>
      <vt:lpstr>Liquid Cooling Technology</vt:lpstr>
      <vt:lpstr>PowerPoint 演示文稿</vt:lpstr>
      <vt:lpstr>Huawei Precision Air Conditioner Series</vt:lpstr>
      <vt:lpstr>Huawei Outdoor Unit Series</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232</cp:revision>
  <dcterms:created xsi:type="dcterms:W3CDTF">2018-11-29T10:16:29Z</dcterms:created>
  <dcterms:modified xsi:type="dcterms:W3CDTF">2020-12-17T09:38:45Z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(3)v3Jz1tCUnOiYH+U4sfuUICl/N0oGYO0HjQ0xiD/kBkYr64waoGyxNvz2ceQpds5l10wSlepg
Tu1rqOKIqS8gxuyqPRSB9KnX1BIfX4YAGgAWuIG+YwdmCN1mcvYfzM5oKsebbDwKGNkpNFbj
AQx+S8T1IvHtCx+KNYHpIzsnb+5vh9OFf2dxNxfDMzhFV9UwuhRbejEHxjA56ekmf2Dlw6y6
M5X72DB6DVa5ExndD5</vt:lpwstr>
  </property>
  <property fmtid="{D5CDD505-2E9C-101B-9397-08002B2CF9AE}" pid="3" name="_2015_ms_pID_7253431">
    <vt:lpwstr>BJz/VvBGFzJdilVAjxcJwf50Q/KdMSoWEFm/TA72YTGyb97VRB7wft
H079RL5SUopV2UwPB6+zZ/hLHEYR9P2Ob+uEWHcGHtG5zW1JM7Wbrm/Y33LRxgkI1laXEw3X
gSYwgU+WBlCA/6hE9PFXMmF/wekvX3L7UWHfN1rP2Aa4UCvR9QpArA6KKoC+c+XNq6boAD7d
hw/kV7ua2V6gAsdt1ujPlGRsmDua0lj5s7sg</vt:lpwstr>
  </property>
  <property fmtid="{D5CDD505-2E9C-101B-9397-08002B2CF9AE}" pid="4" name="_2015_ms_pID_7253432">
    <vt:lpwstr>WQ==</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1608184732</vt:lpwstr>
  </property>
</Properties>
</file>