
<file path=[Content_Types].xml><?xml version="1.0" encoding="utf-8"?>
<Types xmlns="http://schemas.openxmlformats.org/package/2006/content-types">
  <Default Extension="png" ContentType="image/png"/>
  <Default Extension="tmp" ContentType="image/png"/>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slideLayouts/slideLayout1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43" r:id="rId4"/>
    <p:sldMasterId id="2147483854" r:id="rId5"/>
    <p:sldMasterId id="2147483858" r:id="rId6"/>
  </p:sldMasterIdLst>
  <p:notesMasterIdLst>
    <p:notesMasterId r:id="rId72"/>
  </p:notesMasterIdLst>
  <p:handoutMasterIdLst>
    <p:handoutMasterId r:id="rId73"/>
  </p:handoutMasterIdLst>
  <p:sldIdLst>
    <p:sldId id="290" r:id="rId7"/>
    <p:sldId id="291" r:id="rId8"/>
    <p:sldId id="292" r:id="rId9"/>
    <p:sldId id="293" r:id="rId10"/>
    <p:sldId id="294" r:id="rId11"/>
    <p:sldId id="348" r:id="rId12"/>
    <p:sldId id="295" r:id="rId13"/>
    <p:sldId id="347" r:id="rId14"/>
    <p:sldId id="296" r:id="rId15"/>
    <p:sldId id="297" r:id="rId16"/>
    <p:sldId id="298" r:id="rId17"/>
    <p:sldId id="299" r:id="rId18"/>
    <p:sldId id="301" r:id="rId19"/>
    <p:sldId id="302" r:id="rId20"/>
    <p:sldId id="303" r:id="rId21"/>
    <p:sldId id="304" r:id="rId22"/>
    <p:sldId id="305" r:id="rId23"/>
    <p:sldId id="306" r:id="rId24"/>
    <p:sldId id="307" r:id="rId25"/>
    <p:sldId id="308" r:id="rId26"/>
    <p:sldId id="309" r:id="rId27"/>
    <p:sldId id="310" r:id="rId28"/>
    <p:sldId id="311" r:id="rId29"/>
    <p:sldId id="312" r:id="rId30"/>
    <p:sldId id="313" r:id="rId31"/>
    <p:sldId id="314" r:id="rId32"/>
    <p:sldId id="315" r:id="rId33"/>
    <p:sldId id="316" r:id="rId34"/>
    <p:sldId id="317" r:id="rId35"/>
    <p:sldId id="349" r:id="rId36"/>
    <p:sldId id="318" r:id="rId37"/>
    <p:sldId id="319" r:id="rId38"/>
    <p:sldId id="320" r:id="rId39"/>
    <p:sldId id="350" r:id="rId40"/>
    <p:sldId id="321" r:id="rId41"/>
    <p:sldId id="322" r:id="rId42"/>
    <p:sldId id="351" r:id="rId43"/>
    <p:sldId id="323" r:id="rId44"/>
    <p:sldId id="324" r:id="rId45"/>
    <p:sldId id="352" r:id="rId46"/>
    <p:sldId id="325" r:id="rId47"/>
    <p:sldId id="326" r:id="rId48"/>
    <p:sldId id="327" r:id="rId49"/>
    <p:sldId id="328" r:id="rId50"/>
    <p:sldId id="329" r:id="rId51"/>
    <p:sldId id="330" r:id="rId52"/>
    <p:sldId id="331" r:id="rId53"/>
    <p:sldId id="332" r:id="rId54"/>
    <p:sldId id="333" r:id="rId55"/>
    <p:sldId id="334" r:id="rId56"/>
    <p:sldId id="335" r:id="rId57"/>
    <p:sldId id="336" r:id="rId58"/>
    <p:sldId id="337" r:id="rId59"/>
    <p:sldId id="338" r:id="rId60"/>
    <p:sldId id="339" r:id="rId61"/>
    <p:sldId id="340" r:id="rId62"/>
    <p:sldId id="341" r:id="rId63"/>
    <p:sldId id="342" r:id="rId64"/>
    <p:sldId id="343" r:id="rId65"/>
    <p:sldId id="344" r:id="rId66"/>
    <p:sldId id="345" r:id="rId67"/>
    <p:sldId id="346" r:id="rId68"/>
    <p:sldId id="288" r:id="rId69"/>
    <p:sldId id="285" r:id="rId70"/>
    <p:sldId id="289" r:id="rId71"/>
  </p:sldIdLst>
  <p:sldSz cx="12192000" cy="6858000"/>
  <p:notesSz cx="6797675" cy="9926638"/>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userDrawn="1">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51515"/>
    <a:srgbClr val="404040"/>
    <a:srgbClr val="C7000B"/>
    <a:srgbClr val="575756"/>
    <a:srgbClr val="FFFFFF"/>
    <a:srgbClr val="DD4654"/>
    <a:srgbClr val="F3D2D5"/>
    <a:srgbClr val="E6A8AD"/>
    <a:srgbClr val="E57B84"/>
    <a:srgbClr val="E5798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notesView">
  <p:normalViewPr>
    <p:restoredLeft sz="10074" autoAdjust="0"/>
    <p:restoredTop sz="88214" autoAdjust="0"/>
  </p:normalViewPr>
  <p:slideViewPr>
    <p:cSldViewPr snapToGrid="0" snapToObjects="1">
      <p:cViewPr varScale="1">
        <p:scale>
          <a:sx n="55" d="100"/>
          <a:sy n="55" d="100"/>
        </p:scale>
        <p:origin x="1216" y="52"/>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44" d="100"/>
          <a:sy n="44" d="100"/>
        </p:scale>
        <p:origin x="2784" y="56"/>
      </p:cViewPr>
      <p:guideLst>
        <p:guide orient="horz"/>
        <p:guide pos="2141"/>
      </p:guideLst>
    </p:cSldViewPr>
  </p:notesViewPr>
  <p:gridSpacing cx="72000" cy="72000"/>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slide" Target="slides/slide57.xml"/><Relationship Id="rId68" Type="http://schemas.openxmlformats.org/officeDocument/2006/relationships/slide" Target="slides/slide62.xml"/><Relationship Id="rId16" Type="http://schemas.openxmlformats.org/officeDocument/2006/relationships/slide" Target="slides/slide10.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slide" Target="slides/slide47.xml"/><Relationship Id="rId58" Type="http://schemas.openxmlformats.org/officeDocument/2006/relationships/slide" Target="slides/slide52.xml"/><Relationship Id="rId66" Type="http://schemas.openxmlformats.org/officeDocument/2006/relationships/slide" Target="slides/slide60.xml"/><Relationship Id="rId74" Type="http://schemas.openxmlformats.org/officeDocument/2006/relationships/presProps" Target="presProps.xml"/><Relationship Id="rId5" Type="http://schemas.openxmlformats.org/officeDocument/2006/relationships/slideMaster" Target="slideMasters/slideMaster2.xml"/><Relationship Id="rId61" Type="http://schemas.openxmlformats.org/officeDocument/2006/relationships/slide" Target="slides/slide55.xml"/><Relationship Id="rId19" Type="http://schemas.openxmlformats.org/officeDocument/2006/relationships/slide" Target="slides/slide1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slide" Target="slides/slide58.xml"/><Relationship Id="rId69" Type="http://schemas.openxmlformats.org/officeDocument/2006/relationships/slide" Target="slides/slide63.xml"/><Relationship Id="rId77" Type="http://schemas.openxmlformats.org/officeDocument/2006/relationships/tableStyles" Target="tableStyles.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notesMaster" Target="notesMasters/notesMaster1.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slide" Target="slides/slide61.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slide" Target="slides/slide56.xml"/><Relationship Id="rId70" Type="http://schemas.openxmlformats.org/officeDocument/2006/relationships/slide" Target="slides/slide64.xml"/><Relationship Id="rId75"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73"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theme" Target="theme/theme1.xml"/><Relationship Id="rId7" Type="http://schemas.openxmlformats.org/officeDocument/2006/relationships/slide" Target="slides/slide1.xml"/><Relationship Id="rId71" Type="http://schemas.openxmlformats.org/officeDocument/2006/relationships/slide" Target="slides/slide65.xml"/><Relationship Id="rId2" Type="http://schemas.openxmlformats.org/officeDocument/2006/relationships/customXml" Target="../customXml/item2.xml"/><Relationship Id="rId29" Type="http://schemas.openxmlformats.org/officeDocument/2006/relationships/slide" Target="slides/slide23.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31.wmf"/><Relationship Id="rId1" Type="http://schemas.openxmlformats.org/officeDocument/2006/relationships/image" Target="../media/image30.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34.wmf"/><Relationship Id="rId1" Type="http://schemas.openxmlformats.org/officeDocument/2006/relationships/image" Target="../media/image33.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 xmlns:a16="http://schemas.microsoft.com/office/drawing/2014/main"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12/18/2020</a:t>
            </a:fld>
            <a:endParaRPr lang="en-US" dirty="0">
              <a:latin typeface="Huawei Sans" panose="020C0503030203020204" pitchFamily="34" charset="0"/>
            </a:endParaRPr>
          </a:p>
        </p:txBody>
      </p:sp>
      <p:sp>
        <p:nvSpPr>
          <p:cNvPr id="4" name="Footer Placeholder 3">
            <a:extLst>
              <a:ext uri="{FF2B5EF4-FFF2-40B4-BE49-F238E27FC236}">
                <a16:creationId xmlns="" xmlns:a16="http://schemas.microsoft.com/office/drawing/2014/main"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 xmlns:a16="http://schemas.microsoft.com/office/drawing/2014/main"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731838" y="743151"/>
            <a:ext cx="5580062" cy="3117649"/>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731837" y="4300483"/>
            <a:ext cx="5580063" cy="5418958"/>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mod="1">
    <p:ext uri="{620B2872-D7B9-4A21-9093-7833F8D536E1}">
      <p15:sldGuideLst xmlns:p15="http://schemas.microsoft.com/office/powerpoint/2012/main">
        <p15:guide id="2" orient="horz" pos="2704" userDrawn="1">
          <p15:clr>
            <a:srgbClr val="F26B43"/>
          </p15:clr>
        </p15:guide>
        <p15:guide id="3" orient="horz" pos="459" userDrawn="1">
          <p15:clr>
            <a:srgbClr val="F26B43"/>
          </p15:clr>
        </p15:guide>
        <p15:guide id="4" orient="horz" pos="2432" userDrawn="1">
          <p15:clr>
            <a:srgbClr val="F26B43"/>
          </p15:clr>
        </p15:guide>
        <p15:guide id="6" pos="3976" userDrawn="1">
          <p15:clr>
            <a:srgbClr val="F26B43"/>
          </p15:clr>
        </p15:guide>
        <p15:guide id="7" pos="461" userDrawn="1">
          <p15:clr>
            <a:srgbClr val="F26B43"/>
          </p15:clr>
        </p15:guide>
        <p15:guide id="8" pos="2207"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64196450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97600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89726422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0379979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9556925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2248024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5094110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7047029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9902064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dirty="0" smtClean="0"/>
              <a:t>Due to the sealing requirements, the VRLA battery must not generate much gas during charging, only a very small amount of internal gas that cannot be consumed can be exhausted. So the VRLA battery, as illustrated in the following figure, is different from common lead-acid battery.</a:t>
            </a:r>
            <a:endParaRPr lang="zh-CN" altLang="en-US" dirty="0"/>
          </a:p>
        </p:txBody>
      </p:sp>
      <p:sp>
        <p:nvSpPr>
          <p:cNvPr id="7" name="幻灯片图像占位符 6"/>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15723629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0916808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83731558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r>
              <a:rPr lang="en-US" altLang="zh-CN" dirty="0" smtClean="0"/>
              <a:t>Bus bars, also called connecting bars, are used to connect the same polar plates in the same battery to form a plate group, or connect the same type of batteries to form a metal lead bar of a battery group to perform connection and conduction. </a:t>
            </a:r>
          </a:p>
          <a:p>
            <a:r>
              <a:rPr lang="en-US" altLang="zh-CN" dirty="0" smtClean="0"/>
              <a:t>Batteries can be connected on the battery cover or through the wall. The battery appearance is neat and neat.</a:t>
            </a:r>
            <a:endParaRPr lang="zh-CN" altLang="en-US" dirty="0"/>
          </a:p>
        </p:txBody>
      </p:sp>
    </p:spTree>
    <p:extLst>
      <p:ext uri="{BB962C8B-B14F-4D97-AF65-F5344CB8AC3E}">
        <p14:creationId xmlns:p14="http://schemas.microsoft.com/office/powerpoint/2010/main" val="236953838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85376609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sym typeface="+mn-lt"/>
              </a:rPr>
              <a:t>The battery chute is used to house the electrolyte, plate, separator, and fittings. For example, a VRLA battery has positive and negative terminals and a vent device on its cover. The battery chute must be made of materials resistant to corrosion, vibration, and high/low temperatures.</a:t>
            </a:r>
          </a:p>
          <a:p>
            <a:r>
              <a:rPr lang="en-US" smtClean="0">
                <a:sym typeface="+mn-lt"/>
              </a:rPr>
              <a:t>In addition to the preceding features, the battery chute of a VRLA battery must have high strength to resist deformation and use a special structure. This is because the starved electrolyte structure of the VRLA battery requires that the battery be assembled in a tight manner, so as to facilitate full contact between the plate and the electrolyte. However, tight assembly brings relatively high pressure to the battery chute. Therefore, a larger battery capacity indicates a higher pressure borne by the battery chute.</a:t>
            </a:r>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50024659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17088047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59592783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After a battery is discharged, the new compound can be restored to the original active substance by injecting the external DC power with the appropriate reverse current. This process is called charging. The battery can be discharged again after this process.</a:t>
            </a:r>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7980251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Negative electrode overcapacity design: Due to OER and HER, if the gas generated by the reaction cannot be reused, the battery will lose electrolyte and dry up. For the early traditional lead-acid battery, because of OER, HER, and H2 and O2 escape from the battery, the gas cannot be recombined, which is an important reason that acid and water need to be added frequently during maintenance. The VRLA battery can reuse O2 inside the battery and inhibit HER, overcoming the main drawbacks of the traditional lead-acid battery.</a:t>
            </a:r>
          </a:p>
          <a:p>
            <a:r>
              <a:rPr lang="en-US" dirty="0" smtClean="0">
                <a:sym typeface="+mn-lt"/>
              </a:rPr>
              <a:t>Oxygen recombination: At the end of charging and during overcharging, a side reaction occurs at the positive electrode and O2 is generated. Slight overpressure occurs near the positive electrode. This pressure pushes O2 to move to the negative electrode through the </a:t>
            </a:r>
            <a:r>
              <a:rPr lang="en-US" dirty="0" err="1" smtClean="0">
                <a:sym typeface="+mn-lt"/>
              </a:rPr>
              <a:t>microporous</a:t>
            </a:r>
            <a:r>
              <a:rPr lang="en-US" dirty="0" smtClean="0">
                <a:sym typeface="+mn-lt"/>
              </a:rPr>
              <a:t> gas channel between electrodes. O2 is combined with </a:t>
            </a:r>
            <a:r>
              <a:rPr lang="en-US" dirty="0" err="1" smtClean="0">
                <a:sym typeface="+mn-lt"/>
              </a:rPr>
              <a:t>Pb</a:t>
            </a:r>
            <a:r>
              <a:rPr lang="en-US" dirty="0" smtClean="0">
                <a:sym typeface="+mn-lt"/>
              </a:rPr>
              <a:t> at the negative electrode to produce </a:t>
            </a:r>
            <a:r>
              <a:rPr lang="en-US" dirty="0" err="1" smtClean="0">
                <a:sym typeface="+mn-lt"/>
              </a:rPr>
              <a:t>PbO</a:t>
            </a:r>
            <a:r>
              <a:rPr lang="en-US" dirty="0" smtClean="0">
                <a:sym typeface="+mn-lt"/>
              </a:rPr>
              <a:t>, which reacts with H2SO4 to produce PbSO4. During charging, PbSO4 is reduced to produce the active substance </a:t>
            </a:r>
            <a:r>
              <a:rPr lang="en-US" dirty="0" err="1" smtClean="0">
                <a:sym typeface="+mn-lt"/>
              </a:rPr>
              <a:t>Pb</a:t>
            </a:r>
            <a:r>
              <a:rPr lang="en-US" dirty="0" smtClean="0">
                <a:sym typeface="+mn-lt"/>
              </a:rPr>
              <a:t>. In this way, O2 produced by the positive electrode is absorbed. In actual use, there is always a small amount of gas that cannot be recombined. A one-way safety valve is installed on the battery cover so that redundant gas inside a battery can be exhausted to prevent the internal pressure of the battery from being too high. This is called valve regulation.</a:t>
            </a:r>
          </a:p>
          <a:p>
            <a:pPr lvl="0"/>
            <a:r>
              <a:rPr lang="en-US" dirty="0" smtClean="0"/>
              <a:t>In lead-acid batteries, the negative electrode provides two functions. At the end of charging and during overcharging, on one hand, the sponge lead in the plate reacts with the O2 generated by the positive electrode and is oxidized into lead monoxide (oxygen recombination). On the other hand, PbSO4 in the plate will be reduced by electrons transmitted from the external circuit, and will be changed to sponge lead.</a:t>
            </a:r>
          </a:p>
          <a:p>
            <a:endParaRPr lang="zh-CN" altLang="en-US" dirty="0" smtClean="0">
              <a:sym typeface="+mn-lt"/>
            </a:endParaRPr>
          </a:p>
          <a:p>
            <a:endParaRPr lang="zh-CN" altLang="en-US" dirty="0" smtClean="0"/>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50756765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sym typeface="+mn-lt"/>
              </a:rPr>
              <a:t>Charging: At the beginning, the terminal voltage increases dramatically along the OA section. When the voltage reaches point A, the terminal voltage rises slowly (ABC section). After the battery level reaches 90%, the side reaction (HER) at the negative electrode occurs. At this time, the terminal voltage of the battery reaches point D, and gas is emitted from the two electrodes.</a:t>
            </a:r>
          </a:p>
          <a:p>
            <a:r>
              <a:rPr lang="en-US" altLang="zh-CN" smtClean="0">
                <a:sym typeface="+mn-lt"/>
              </a:rPr>
              <a:t>Discharging: The terminal voltage decreases significantly along the OE section. Then, the discharge voltage slowly decreases with time (EFG section). As the discharge continues, the active substances at the positive and negative electrodes gradually change to PbSO4, which spreads to the depth. The formation of PbSO4 decreases the porosity of active substances, which increases the difficulty of H2SO4 spreading to the inside of the micropore, leads to poor conductivity of PbSO4, and increases the internal resistance of the battery. All these factors result in the sharp drop of the battery terminal voltage after the G point of the discharge curve, finally reaching the specified EOD voltage.</a:t>
            </a:r>
            <a:endParaRPr lang="en-US" altLang="zh-CN" dirty="0" smtClean="0">
              <a:sym typeface="+mn-lt"/>
            </a:endParaRPr>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64903360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77835559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dirty="0" smtClean="0">
                <a:sym typeface="Huawei Sans" panose="020C0503030203020204" pitchFamily="34" charset="0"/>
              </a:rPr>
              <a:t>Primary cell: metal lithium battery and traditional dry cell.</a:t>
            </a:r>
          </a:p>
          <a:p>
            <a:pPr lvl="0"/>
            <a:r>
              <a:rPr lang="en-US" dirty="0" smtClean="0">
                <a:sym typeface="Huawei Sans" panose="020C0503030203020204" pitchFamily="34" charset="0"/>
              </a:rPr>
              <a:t>Fuel cell: hydrogen fuel cell, which is used in automobiles and drones.</a:t>
            </a:r>
          </a:p>
          <a:p>
            <a:r>
              <a:rPr lang="en-US" dirty="0" smtClean="0"/>
              <a:t>Dry cell: The positive electrode is a carbon rod, coated with a mixture of graphite and manganese dioxide. The negative electrode is zinc. The electrolyte is a mixture of ammonium chloride and starch, which generates electrical energy through the reaction of ammonium chloride and zinc.</a:t>
            </a:r>
          </a:p>
          <a:p>
            <a:pPr lvl="0"/>
            <a:r>
              <a:rPr lang="en-US" dirty="0" smtClean="0"/>
              <a:t>Hydrogen fuel cell: Electrical energy is generated by the chemical reaction of hydrogen and oxygen. Chemical energy is directly converted into electrical energy. The safety and storage cost of hydrogen fuel still restrict the development of hydrogen fuel cells.</a:t>
            </a:r>
          </a:p>
          <a:p>
            <a:pPr lvl="0"/>
            <a:endParaRPr lang="en-US" dirty="0"/>
          </a:p>
        </p:txBody>
      </p:sp>
      <p:sp>
        <p:nvSpPr>
          <p:cNvPr id="7" name="幻灯片图像占位符 6"/>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3069726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7205130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7" y="728663"/>
            <a:ext cx="5580063" cy="8990778"/>
          </a:xfrm>
        </p:spPr>
        <p:txBody>
          <a:bodyPr/>
          <a:lstStyle/>
          <a:p>
            <a:pPr lvl="0"/>
            <a:r>
              <a:rPr lang="en-US" altLang="zh-CN" dirty="0" smtClean="0">
                <a:sym typeface="Huawei Sans" panose="020C0503030203020204" pitchFamily="34" charset="0"/>
              </a:rPr>
              <a:t>Secondary cell:</a:t>
            </a:r>
          </a:p>
          <a:p>
            <a:pPr lvl="0"/>
            <a:r>
              <a:rPr lang="en-US" altLang="zh-CN" dirty="0" smtClean="0">
                <a:sym typeface="Huawei Sans" panose="020C0503030203020204" pitchFamily="34" charset="0"/>
              </a:rPr>
              <a:t>Nickel-cadmium battery: Nickel-cadmium batteries are early rechargeable batteries used for shavers and other small electronic devices and cause heavy metal contamination.</a:t>
            </a:r>
          </a:p>
          <a:p>
            <a:pPr lvl="0"/>
            <a:r>
              <a:rPr lang="en-US" altLang="zh-CN" dirty="0" smtClean="0"/>
              <a:t>Nickel-metal hydride battery: Nickel-metal hydride batteries cause slight contamination and are used to replace nickel-cadmium batteries. The batteries require precious metals as catalysts, and therefore are expensive.</a:t>
            </a:r>
          </a:p>
          <a:p>
            <a:pPr lvl="0"/>
            <a:r>
              <a:rPr lang="en-US" altLang="zh-CN" dirty="0" smtClean="0">
                <a:sym typeface="Huawei Sans" panose="020C0503030203020204" pitchFamily="34" charset="0"/>
              </a:rPr>
              <a:t>Lead-acid battery: Large-sized lead-acid batteries are used for automobiles, communications, and UPSs, and cause heavy metal contamination. Lead-acid batteries are low-cost, average in performance, and mature in technology.</a:t>
            </a:r>
          </a:p>
          <a:p>
            <a:pPr lvl="0"/>
            <a:r>
              <a:rPr lang="en-US" altLang="zh-CN" dirty="0" smtClean="0">
                <a:sym typeface="Huawei Sans" panose="020C0503030203020204" pitchFamily="34" charset="0"/>
              </a:rPr>
              <a:t>Lithium-ion battery: Medium- and large-sized lithium-ion batteries are used for consumer products such as mobile phones and laptops as well as automobiles, communications devices, electric tools, and drones. </a:t>
            </a:r>
            <a:endParaRPr lang="zh-CN" altLang="en-US" dirty="0"/>
          </a:p>
        </p:txBody>
      </p:sp>
    </p:spTree>
    <p:extLst>
      <p:ext uri="{BB962C8B-B14F-4D97-AF65-F5344CB8AC3E}">
        <p14:creationId xmlns:p14="http://schemas.microsoft.com/office/powerpoint/2010/main" val="297690041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sym typeface="Huawei Sans" panose="020C0503030203020204" pitchFamily="34" charset="0"/>
              </a:rPr>
              <a:t>The electrolyte of liquified lithium-ion batteries is liquid, and the electrolyte of polymer lithium-ion batteries is a gel or solid polymer. From the appearance aspect, polymer lithium-ion batteries have a pouch with easy shaping while liquified lithium-ion batteries are cylindrical or prismatic.</a:t>
            </a:r>
          </a:p>
          <a:p>
            <a:pPr lvl="0"/>
            <a:r>
              <a:rPr lang="en-US" smtClean="0">
                <a:sym typeface="Huawei Sans" panose="020C0503030203020204" pitchFamily="34" charset="0"/>
              </a:rPr>
              <a:t>Because the material production process is complex, the cost of polymer lithium-ion batteries is very high. Therefore, most lithium-ion batteries in the market are liquified lithium-ion batteries.</a:t>
            </a:r>
          </a:p>
          <a:p>
            <a:pPr lvl="0"/>
            <a:r>
              <a:rPr lang="en-US" smtClean="0"/>
              <a:t>LFP and NCM/NCA batteries are mainly used in China. LFP batteries have rich raw materials, long service life, and good safety performance, and are used in energy storage systems. NCM/NCA batteries have high energy density and are mainly used in power vehicles.</a:t>
            </a:r>
          </a:p>
          <a:p>
            <a:pPr lvl="0"/>
            <a:r>
              <a:rPr lang="en-US" smtClean="0"/>
              <a:t>LCO batteries are used in small digital devices as mobile phones and laptops. LMO materials are mainly used for small lithium batteries and power batteries. LNO materials have poor safety and are difficult to synthesize, and therefore are seldom used.</a:t>
            </a:r>
          </a:p>
          <a:p>
            <a:pPr lvl="0"/>
            <a:r>
              <a:rPr lang="en-US" smtClean="0"/>
              <a:t>NCM and NCA batteries are the main trend in the future. Different combinations of three elements can enable the positive electrode materials to deliver different performances, meeting diversified application requirements.</a:t>
            </a:r>
          </a:p>
          <a:p>
            <a:pPr lvl="0"/>
            <a:endParaRPr lang="en-US" altLang="zh-CN" smtClean="0"/>
          </a:p>
          <a:p>
            <a:pPr lvl="0"/>
            <a:endParaRPr lang="zh-CN" altLang="zh-CN" smtClean="0">
              <a:sym typeface="Huawei Sans" panose="020C0503030203020204" pitchFamily="34" charset="0"/>
            </a:endParaRPr>
          </a:p>
          <a:p>
            <a:endParaRPr lang="zh-CN" altLang="en-US" dirty="0"/>
          </a:p>
        </p:txBody>
      </p:sp>
      <p:sp>
        <p:nvSpPr>
          <p:cNvPr id="7" name="幻灯片图像占位符 6"/>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54991617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79811957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dirty="0" smtClean="0"/>
              <a:t>Why is aluminum foil used for the positive electrode and copper foil used for the negative electrode? </a:t>
            </a:r>
          </a:p>
          <a:p>
            <a:pPr lvl="0"/>
            <a:r>
              <a:rPr lang="en-US" dirty="0" smtClean="0"/>
              <a:t>Causes: </a:t>
            </a:r>
          </a:p>
          <a:p>
            <a:pPr lvl="0"/>
            <a:r>
              <a:rPr lang="en-US" dirty="0" smtClean="0"/>
              <a:t>1. Copper foil and aluminum foil feature good conductivity, good flexibility, and low price. Two processing methods are mainly used for lithium-ion batteries: winding and lamination. If winding is used, the electrode plate used for the battery must be flexible enough so that it is not broken during winding. Among metal materials, copper foil and aluminum foil are relatively flexible. In addition, considering the cost of preparing batteries, copper foil and aluminum foil are relatively cheap. Copper and aluminum resources are abundant around the world. </a:t>
            </a:r>
          </a:p>
          <a:p>
            <a:pPr lvl="0"/>
            <a:r>
              <a:rPr lang="en-US" dirty="0" smtClean="0"/>
              <a:t>2. Copper foil and aluminum foil are relatively stable in the air. </a:t>
            </a:r>
          </a:p>
          <a:p>
            <a:pPr lvl="0"/>
            <a:r>
              <a:rPr lang="en-US" dirty="0" smtClean="0"/>
              <a:t>3. The potentials of the positive and negative electrodes of the lithium-ion battery determine that aluminum foil is used for the positive electrode and copper foil is used for the negative electrode. The potential of the positive electrode is high, and the copper foil tends to be oxidized at a high potential. However, the oxidation potential of the aluminum foil is high, and there is a dense oxide film on the surface of the aluminum foil, which well protects the internal aluminum. Aluminum forms a lithium aluminum alloy when the negative electrode is at the ground potential, that is, aluminum is embedded with lithium when it is at the negative electrode. Similarly, copper is oxidized at the positive electrode due to the high potential. Therefore, the two types of metals are selected mainly because of their stability at different potentials.</a:t>
            </a:r>
          </a:p>
          <a:p>
            <a:pPr lvl="0"/>
            <a:endParaRPr lang="zh-CN" altLang="en-US" dirty="0" smtClean="0"/>
          </a:p>
          <a:p>
            <a:endParaRPr lang="zh-CN" altLang="en-US" dirty="0"/>
          </a:p>
        </p:txBody>
      </p:sp>
      <p:sp>
        <p:nvSpPr>
          <p:cNvPr id="7" name="幻灯片图像占位符 6"/>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4426056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7" y="728663"/>
            <a:ext cx="5580063" cy="8990778"/>
          </a:xfrm>
        </p:spPr>
        <p:txBody>
          <a:bodyPr/>
          <a:lstStyle/>
          <a:p>
            <a:r>
              <a:rPr lang="en-US" altLang="zh-CN" dirty="0" smtClean="0">
                <a:sym typeface="+mn-lt"/>
              </a:rPr>
              <a:t>In commercial applications, lithium-ion batteries need to be assembled into packs. For consumer goods such as mobile phones, laptops, and electric tools, a battery pack contains a small number of batteries and is easy to assemble. In the energy storage and electric vehicle fields, a battery pack consists of thousands of batteries. These fields have high requirements for the battery structure and pack structure.</a:t>
            </a:r>
          </a:p>
          <a:p>
            <a:r>
              <a:rPr lang="en-US" altLang="zh-CN" dirty="0" smtClean="0">
                <a:sym typeface="+mn-lt"/>
              </a:rPr>
              <a:t>A complete battery pack includes the shell, electrochemical cell, sampling line, balance line, protection board, positioning device, heating board (optional), and heat dissipation device (optional).</a:t>
            </a:r>
          </a:p>
          <a:p>
            <a:endParaRPr lang="zh-CN" altLang="en-US" dirty="0"/>
          </a:p>
        </p:txBody>
      </p:sp>
    </p:spTree>
    <p:extLst>
      <p:ext uri="{BB962C8B-B14F-4D97-AF65-F5344CB8AC3E}">
        <p14:creationId xmlns:p14="http://schemas.microsoft.com/office/powerpoint/2010/main" val="68560295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Why positive electrode materials determine the lower limit of safety of a lithium-ion battery? When the temperature is excessively high, the positive electrode material tends to decompose. For example, LCO decomposes and generates a large amount of oxygen, but LFP is difficult to decompose.</a:t>
            </a:r>
          </a:p>
          <a:p>
            <a:r>
              <a:rPr lang="en-US" smtClean="0"/>
              <a:t>LFP and NCM/NCA materials are mainly used in China, and LMO technology is not mature in China.</a:t>
            </a:r>
          </a:p>
          <a:p>
            <a:pPr lvl="0"/>
            <a:r>
              <a:rPr lang="en-US" smtClean="0"/>
              <a:t>LFP does not contain expensive elements. The raw material is cheap and the resource is very rich. LFP batteries have moderate operating voltage (3.4 V), good plateau characteristics (extremely stable voltage), large theoretical capacity (170 mAh/g), and stable structure. They are compatible with most electrolyte systems and have good storage performance. LFP batteries are non-toxic and are real green materials.</a:t>
            </a:r>
          </a:p>
          <a:p>
            <a:r>
              <a:rPr lang="en-US" smtClean="0"/>
              <a:t>The cycle life of LMO batteries ranges from 300 to 700 times.</a:t>
            </a:r>
          </a:p>
          <a:p>
            <a:endParaRPr lang="zh-CN" altLang="en-US" smtClean="0"/>
          </a:p>
          <a:p>
            <a:endParaRPr lang="zh-CN" altLang="en-US" dirty="0"/>
          </a:p>
        </p:txBody>
      </p:sp>
      <p:sp>
        <p:nvSpPr>
          <p:cNvPr id="7" name="幻灯片图像占位符 6"/>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94264158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Fast intercalation and </a:t>
            </a:r>
            <a:r>
              <a:rPr lang="en-US" dirty="0" err="1" smtClean="0"/>
              <a:t>deintercalation</a:t>
            </a:r>
            <a:r>
              <a:rPr lang="en-US" dirty="0" smtClean="0"/>
              <a:t> reactions of lithium ions in carbon: The diffusion coefficient of lithium ions in solid phase is large, and the moving impedance of lithium ions at the electrode/electrolyte interface is small. That is, the charge speed should be fast.</a:t>
            </a:r>
          </a:p>
          <a:p>
            <a:r>
              <a:rPr lang="en-US" dirty="0" smtClean="0"/>
              <a:t>Slight volume change: Otherwise, the battery will bulge during charging and discharging.</a:t>
            </a:r>
          </a:p>
          <a:p>
            <a:endParaRPr lang="en-US" dirty="0" smtClean="0"/>
          </a:p>
          <a:p>
            <a:r>
              <a:rPr lang="en-US" dirty="0" smtClean="0"/>
              <a:t>Graphite structure: layered structure. Crystal specifications: </a:t>
            </a:r>
          </a:p>
          <a:p>
            <a:r>
              <a:rPr lang="en-US" dirty="0" smtClean="0"/>
              <a:t>1. distance between adjacent graphite sheets (the value of ideal single-crystal </a:t>
            </a:r>
            <a:r>
              <a:rPr lang="en-US" dirty="0" err="1" smtClean="0"/>
              <a:t>graphites</a:t>
            </a:r>
            <a:r>
              <a:rPr lang="en-US" dirty="0" smtClean="0"/>
              <a:t> is 0.3354 nm). 2. thickness of a graphite sheet stacked in a direction perpendicular to it</a:t>
            </a:r>
          </a:p>
          <a:p>
            <a:r>
              <a:rPr lang="en-US" dirty="0" smtClean="0"/>
              <a:t>Graphite intercalation mechanism: When lithium is completely embedded, the structure expands by about 10%.</a:t>
            </a:r>
          </a:p>
          <a:p>
            <a:r>
              <a:rPr lang="en-US" dirty="0" smtClean="0"/>
              <a:t>Chemical activity: The activity increases with the charge state (lithium intercalation). The negative electrode is oxidized by air, and reacts violently and burns when contacting with water. Exercise caution when removing cells, especially fully charged cells.</a:t>
            </a:r>
          </a:p>
          <a:p>
            <a:r>
              <a:rPr lang="en-US" dirty="0" smtClean="0"/>
              <a:t>Thermal stability: More active and worse thermal stability at higher temperatures</a:t>
            </a:r>
          </a:p>
          <a:p>
            <a:endParaRPr lang="en-US" altLang="zh-CN" dirty="0" smtClean="0"/>
          </a:p>
          <a:p>
            <a:endParaRPr lang="en-US" dirty="0" smtClean="0"/>
          </a:p>
          <a:p>
            <a:pPr lvl="1"/>
            <a:endParaRPr lang="en-US" altLang="zh-CN" dirty="0" smtClean="0">
              <a:sym typeface="+mn-lt"/>
            </a:endParaRPr>
          </a:p>
          <a:p>
            <a:endParaRPr lang="en-US" altLang="zh-CN" dirty="0" smtClean="0"/>
          </a:p>
          <a:p>
            <a:endParaRPr lang="en-US" altLang="zh-CN" dirty="0" smtClean="0">
              <a:sym typeface="+mn-lt"/>
            </a:endParaRPr>
          </a:p>
          <a:p>
            <a:endParaRPr lang="zh-CN" alt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68809311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7" y="728663"/>
            <a:ext cx="5580063" cy="8990778"/>
          </a:xfrm>
        </p:spPr>
        <p:txBody>
          <a:bodyPr/>
          <a:lstStyle/>
          <a:p>
            <a:r>
              <a:rPr lang="en-US" altLang="zh-CN" dirty="0" smtClean="0">
                <a:sym typeface="+mn-lt"/>
              </a:rPr>
              <a:t>SEI:</a:t>
            </a:r>
          </a:p>
          <a:p>
            <a:pPr lvl="1"/>
            <a:r>
              <a:rPr lang="en-US" altLang="zh-CN" dirty="0" smtClean="0">
                <a:sym typeface="+mn-lt"/>
              </a:rPr>
              <a:t>Formed when the electrolyte is reduced when the battery is charged for the first time.</a:t>
            </a:r>
          </a:p>
          <a:p>
            <a:pPr lvl="1"/>
            <a:r>
              <a:rPr lang="en-US" altLang="zh-CN" dirty="0" smtClean="0">
                <a:sym typeface="+mn-lt"/>
              </a:rPr>
              <a:t>Provides ion conduction and electronic insulation.</a:t>
            </a:r>
          </a:p>
          <a:p>
            <a:pPr lvl="1"/>
            <a:r>
              <a:rPr lang="en-US" altLang="zh-CN" dirty="0" smtClean="0">
                <a:sym typeface="+mn-lt"/>
              </a:rPr>
              <a:t>Prevents graphite structure damage due to solvent intercalation.</a:t>
            </a:r>
          </a:p>
          <a:p>
            <a:pPr lvl="1"/>
            <a:r>
              <a:rPr lang="en-US" altLang="zh-CN" dirty="0" smtClean="0">
                <a:sym typeface="+mn-lt"/>
              </a:rPr>
              <a:t>Ensures long-term and stable graphite cycles.</a:t>
            </a:r>
          </a:p>
          <a:p>
            <a:pPr lvl="1"/>
            <a:r>
              <a:rPr lang="en-US" altLang="zh-CN" dirty="0" smtClean="0">
                <a:sym typeface="+mn-lt"/>
              </a:rPr>
              <a:t>Features stability, density, and low impedance.</a:t>
            </a:r>
          </a:p>
          <a:p>
            <a:r>
              <a:rPr lang="en-US" altLang="zh-CN" dirty="0" smtClean="0"/>
              <a:t>Summary: During the first charge and discharge of a </a:t>
            </a:r>
            <a:r>
              <a:rPr lang="en-US" altLang="zh-CN" dirty="0" err="1" smtClean="0"/>
              <a:t>liquified</a:t>
            </a:r>
            <a:r>
              <a:rPr lang="en-US" altLang="zh-CN" dirty="0" smtClean="0"/>
              <a:t> lithium-ion battery, the electrode material and electrolyte react on the solid-liquid interface, forming a passivation layer that covers the surface of the electrode material. The passivation layer is an interphase layer that has features of the solid electrolyte. It is an electronic insulator but a good conductor of Li+. Li+ can be freely embedded and detached through the passivation layer. Therefore, the passivation layer is called the SEI. </a:t>
            </a:r>
          </a:p>
          <a:p>
            <a:r>
              <a:rPr lang="en-US" altLang="zh-CN" dirty="0" smtClean="0"/>
              <a:t>The formation of the SEI film has a very important effect on the properties of electrode materials. On the one hand, the formation of the SEI film consumes some lithium ions, which increases the irreversible capacity of the initial charge and discharge and reduces the charge and discharge efficiency of the electrode material. On the other hand, the SEI film is insoluble in an organic solvent and can stably exist in an organic electrolyte solution. The SEI film does not allow a solvent molecule to pass through. This prevents the co-intercalation of the solvent molecule, therefore avoiding the damage to electrode materials caused by co-intercalation and greatly improving the cycle performance and service life of electrodes.</a:t>
            </a:r>
          </a:p>
          <a:p>
            <a:endParaRPr lang="zh-CN" altLang="en-US" dirty="0"/>
          </a:p>
        </p:txBody>
      </p:sp>
    </p:spTree>
    <p:extLst>
      <p:ext uri="{BB962C8B-B14F-4D97-AF65-F5344CB8AC3E}">
        <p14:creationId xmlns:p14="http://schemas.microsoft.com/office/powerpoint/2010/main" val="166844031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Electrolyte features:</a:t>
            </a:r>
          </a:p>
          <a:p>
            <a:r>
              <a:rPr lang="en-US" smtClean="0"/>
              <a:t>High conductivity and good solubility for lithium ions: maximizing the number of transported lithium ions</a:t>
            </a:r>
          </a:p>
          <a:p>
            <a:r>
              <a:rPr lang="en-US" smtClean="0"/>
              <a:t>Good chemical stability: no reaction with other materials in the battery</a:t>
            </a:r>
          </a:p>
          <a:p>
            <a:r>
              <a:rPr lang="en-US" smtClean="0"/>
              <a:t>Good thermal stability: no decomposition reaction in a wide temperature range</a:t>
            </a:r>
          </a:p>
          <a:p>
            <a:r>
              <a:rPr lang="en-US" smtClean="0"/>
              <a:t>Wide electrochemical window: stable in the range of 0 V to 4.5 V (compared with Li/Li+)</a:t>
            </a:r>
          </a:p>
          <a:p>
            <a:r>
              <a:rPr lang="en-US" smtClean="0"/>
              <a:t>Good compatibility with electrode materials: forming a dense, stable, and effective passivation film</a:t>
            </a:r>
          </a:p>
          <a:p>
            <a:r>
              <a:rPr lang="en-US" smtClean="0"/>
              <a:t>Environmentally friendly, easy to prepare, and low-cost</a:t>
            </a:r>
          </a:p>
          <a:p>
            <a:r>
              <a:rPr lang="en-US" smtClean="0"/>
              <a:t>Additives: negative electrode film-forming additives, positive </a:t>
            </a:r>
            <a:r>
              <a:rPr lang="en-US" altLang="zh-CN" smtClean="0"/>
              <a:t>electrode</a:t>
            </a:r>
            <a:r>
              <a:rPr lang="en-US" smtClean="0"/>
              <a:t> film-forming additives, overcharge additives, and flame retardant additives</a:t>
            </a:r>
          </a:p>
          <a:p>
            <a:endParaRPr lang="zh-CN" altLang="en-US" dirty="0"/>
          </a:p>
        </p:txBody>
      </p:sp>
      <p:sp>
        <p:nvSpPr>
          <p:cNvPr id="7" name="幻灯片图像占位符 6"/>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43840208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The separator film</a:t>
            </a:r>
            <a:r>
              <a:rPr lang="en-US" baseline="0" dirty="0" smtClean="0"/>
              <a:t> materials </a:t>
            </a:r>
            <a:r>
              <a:rPr lang="en-US" altLang="zh-CN" baseline="0" dirty="0" smtClean="0"/>
              <a:t>are PE, PP</a:t>
            </a:r>
            <a:endParaRPr lang="en-US" dirty="0" smtClean="0"/>
          </a:p>
          <a:p>
            <a:r>
              <a:rPr lang="en-US" dirty="0" smtClean="0"/>
              <a:t>The separator film provides electronic insulation, ensuring mechanical isolation between the positive and negative electrodes.</a:t>
            </a:r>
          </a:p>
          <a:p>
            <a:r>
              <a:rPr lang="en-US" dirty="0" smtClean="0"/>
              <a:t>The separator film has certain pore size and porosity, ensuring low resistance and high conductivity for lithium ions to pass through.</a:t>
            </a:r>
          </a:p>
          <a:p>
            <a:r>
              <a:rPr lang="en-US" dirty="0" smtClean="0"/>
              <a:t>The separator film is resistant to electrolyte corrosion, and has sufficient chemical and electrochemical stability.</a:t>
            </a:r>
          </a:p>
          <a:p>
            <a:r>
              <a:rPr lang="en-US" dirty="0" smtClean="0"/>
              <a:t>The separator film has good infiltrating property for electrolyte and good wettability to absorb electrolyte.</a:t>
            </a:r>
          </a:p>
          <a:p>
            <a:r>
              <a:rPr lang="en-US" dirty="0" smtClean="0"/>
              <a:t>The separator film should have sufficient mechanical properties, including puncture strength and tensile strength. During charging and discharging, lithium ions will precipitate and crystallize. The crystal will puncture the separator film, causing a short circuit inside the lithium-ion battery. Therefore, the separator film thickness should be as small as possible.</a:t>
            </a:r>
          </a:p>
          <a:p>
            <a:r>
              <a:rPr lang="en-US" dirty="0" smtClean="0"/>
              <a:t>The separator film provides an automatic shutdown mechanism with low shutdown temperatures and high rupture temperatures, ensuring good protection performance. This is the key point and represents the lower limit of the battery safety.</a:t>
            </a:r>
          </a:p>
        </p:txBody>
      </p:sp>
      <p:sp>
        <p:nvSpPr>
          <p:cNvPr id="7" name="幻灯片图像占位符 6"/>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9496367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There are several important milestones in the development of batteries:</a:t>
            </a:r>
          </a:p>
          <a:p>
            <a:r>
              <a:rPr lang="en-US" dirty="0" smtClean="0"/>
              <a:t>1. French physicist Gaston </a:t>
            </a:r>
            <a:r>
              <a:rPr lang="en-US" dirty="0" err="1" smtClean="0"/>
              <a:t>Planté</a:t>
            </a:r>
            <a:r>
              <a:rPr lang="en-US" dirty="0" smtClean="0"/>
              <a:t> invented the prototype of lead-acid batteries in 1859. The lead plate was immersed in </a:t>
            </a:r>
            <a:r>
              <a:rPr lang="en-US" dirty="0" err="1" smtClean="0"/>
              <a:t>sulphuric</a:t>
            </a:r>
            <a:r>
              <a:rPr lang="en-US" dirty="0" smtClean="0"/>
              <a:t> acid, and the battery worked in much the same way as modern batteries.</a:t>
            </a:r>
          </a:p>
          <a:p>
            <a:r>
              <a:rPr lang="en-US" dirty="0" smtClean="0"/>
              <a:t>2. The selection of power batteries for the Apollo 15 Lunar Roving Vehicle enabled the development of lead-acid battery technology, such as the operating temperature and self-discharge control.</a:t>
            </a:r>
          </a:p>
          <a:p>
            <a:r>
              <a:rPr lang="en-US" dirty="0" smtClean="0"/>
              <a:t>3. Gates Corporation invented the VRLA battery prototype.</a:t>
            </a:r>
          </a:p>
          <a:p>
            <a:r>
              <a:rPr lang="en-US" dirty="0" smtClean="0"/>
              <a:t>4. VRLA batteries began to be widely used in the telecommunications industry worldwide.</a:t>
            </a:r>
          </a:p>
          <a:p>
            <a:r>
              <a:rPr lang="en-US" dirty="0" smtClean="0"/>
              <a:t>Until now, absorbent glass mat (AGM) batteries have become an important part of the data center power system.</a:t>
            </a:r>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85453248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7" y="728663"/>
            <a:ext cx="5580063" cy="8990778"/>
          </a:xfrm>
        </p:spPr>
        <p:txBody>
          <a:bodyPr/>
          <a:lstStyle/>
          <a:p>
            <a:pPr>
              <a:lnSpc>
                <a:spcPct val="100000"/>
              </a:lnSpc>
            </a:pPr>
            <a:r>
              <a:rPr lang="en-US" altLang="zh-CN" dirty="0" smtClean="0"/>
              <a:t>Core indicators of the separator film:</a:t>
            </a:r>
          </a:p>
          <a:p>
            <a:pPr>
              <a:lnSpc>
                <a:spcPct val="100000"/>
              </a:lnSpc>
            </a:pPr>
            <a:r>
              <a:rPr lang="en-US" altLang="zh-CN" dirty="0" smtClean="0"/>
              <a:t>Thickness: A thicker separator film indicates higher strength and safety, but results in lower energy density of the electrochemical cell and larger internal resistance.</a:t>
            </a:r>
          </a:p>
          <a:p>
            <a:pPr>
              <a:lnSpc>
                <a:spcPct val="100000"/>
              </a:lnSpc>
            </a:pPr>
            <a:r>
              <a:rPr lang="en-US" altLang="zh-CN" dirty="0" smtClean="0"/>
              <a:t>Porosity: mostly 30%–50%. Large porosity is beneficial to the wetting and retention of the electrolyte and improves the electrical performance, but undermines safety.</a:t>
            </a:r>
          </a:p>
          <a:p>
            <a:pPr>
              <a:lnSpc>
                <a:spcPct val="100000"/>
              </a:lnSpc>
            </a:pPr>
            <a:r>
              <a:rPr lang="en-US" altLang="zh-CN" dirty="0" smtClean="0"/>
              <a:t>Air permeability: reflects the separator film quality or state of being permeable. Uneven permeability may lead to uneven distribution of electrode current density, causing lithium plating.</a:t>
            </a:r>
          </a:p>
          <a:p>
            <a:pPr>
              <a:lnSpc>
                <a:spcPct val="100000"/>
              </a:lnSpc>
            </a:pPr>
            <a:r>
              <a:rPr lang="en-US" altLang="zh-CN" dirty="0" err="1" smtClean="0"/>
              <a:t>Micropore</a:t>
            </a:r>
            <a:r>
              <a:rPr lang="en-US" altLang="zh-CN" dirty="0" smtClean="0"/>
              <a:t> size and distribution: If the pore size is too small, lithium ions cannot pass through. If the pore size is too large, a micro short circuit may occur inside the electrochemical cell.</a:t>
            </a:r>
          </a:p>
          <a:p>
            <a:pPr>
              <a:lnSpc>
                <a:spcPct val="100000"/>
              </a:lnSpc>
            </a:pPr>
            <a:r>
              <a:rPr lang="en-US" altLang="zh-CN" dirty="0" smtClean="0"/>
              <a:t>Wettability: The internal resistance, electrode interface, and cycle performance of the electrochemical cell are affected. Wettability is related to the </a:t>
            </a:r>
            <a:r>
              <a:rPr lang="en-US" altLang="zh-CN" dirty="0" err="1" smtClean="0"/>
              <a:t>micropore</a:t>
            </a:r>
            <a:r>
              <a:rPr lang="en-US" altLang="zh-CN" dirty="0" smtClean="0"/>
              <a:t> size and porosity of the separator film.</a:t>
            </a:r>
          </a:p>
          <a:p>
            <a:pPr>
              <a:lnSpc>
                <a:spcPct val="100000"/>
              </a:lnSpc>
            </a:pPr>
            <a:r>
              <a:rPr lang="en-US" altLang="zh-CN" dirty="0" smtClean="0">
                <a:solidFill>
                  <a:schemeClr val="tx1"/>
                </a:solidFill>
              </a:rPr>
              <a:t>Thermal shrinkage: Excessive shrinkage causes a short circuit between the positive and negative electrodes. The shrinkage rate in both the horizontal and vertical directions must be less than 5%.</a:t>
            </a:r>
          </a:p>
          <a:p>
            <a:pPr>
              <a:lnSpc>
                <a:spcPct val="100000"/>
              </a:lnSpc>
            </a:pPr>
            <a:r>
              <a:rPr lang="en-US" altLang="zh-CN" dirty="0" smtClean="0">
                <a:solidFill>
                  <a:schemeClr val="tx1"/>
                </a:solidFill>
              </a:rPr>
              <a:t>Mechanical strength: indicates the tensile strength. The separator film must be strong enough to avoid damage due to force during winding.</a:t>
            </a:r>
          </a:p>
          <a:p>
            <a:pPr>
              <a:lnSpc>
                <a:spcPct val="100000"/>
              </a:lnSpc>
            </a:pPr>
            <a:r>
              <a:rPr lang="en-US" altLang="zh-CN" dirty="0" smtClean="0">
                <a:solidFill>
                  <a:schemeClr val="tx1"/>
                </a:solidFill>
              </a:rPr>
              <a:t>Puncture strength: The separator film prevents particles or foreign objects on the positive and negative electrodes, burrs on the electrode plate, and lithium dendrites from penetrating and causing short circuits of the electrochemical cell.</a:t>
            </a:r>
          </a:p>
          <a:p>
            <a:endParaRPr lang="en-US" altLang="zh-CN" dirty="0" smtClean="0"/>
          </a:p>
          <a:p>
            <a:endParaRPr lang="zh-CN" altLang="en-US" dirty="0"/>
          </a:p>
        </p:txBody>
      </p:sp>
    </p:spTree>
    <p:extLst>
      <p:ext uri="{BB962C8B-B14F-4D97-AF65-F5344CB8AC3E}">
        <p14:creationId xmlns:p14="http://schemas.microsoft.com/office/powerpoint/2010/main" val="201043546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76020083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6" name="备注占位符 5"/>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33672903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Li+ intercalation and deintercalation repeatedly occur at the positive and negative electrodes.</a:t>
            </a:r>
          </a:p>
          <a:p>
            <a:r>
              <a:rPr lang="en-US" smtClean="0"/>
              <a:t>During charging, Li+ is deintercalated from the positive electrode and intercalated into the negative electrode.</a:t>
            </a:r>
          </a:p>
          <a:p>
            <a:r>
              <a:rPr lang="en-US" smtClean="0"/>
              <a:t>During discharging, Li+ is deintercalated from the negative electrode and intercalated into the positive electrode.</a:t>
            </a:r>
          </a:p>
          <a:p>
            <a:endParaRPr lang="zh-CN" alt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84716169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CC: constant current</a:t>
            </a:r>
          </a:p>
          <a:p>
            <a:r>
              <a:rPr lang="en-US" smtClean="0"/>
              <a:t>CV: constant voltage</a:t>
            </a:r>
          </a:p>
          <a:p>
            <a:r>
              <a:rPr lang="en-US" smtClean="0"/>
              <a:t>Charging is divided into three stages. The first stage is the pre-charge stage. In this stage, the battery management system (BMS) identifies the current voltage of the battery (cell). If the voltage is less than 3 V, the battery is charged with a small current (generally one tenth of the constant current). When the voltage increases to more than 3 V, the CC charging is performed based on the charge current limit, which is generally less than 1C (the range is adjustable and varies with different manufacturers). When the voltage reaches 4.2 V, the CV charging is performed for a certain period of time. When the current is less than or equal to 0.01C, the charging stops.</a:t>
            </a:r>
            <a:endParaRPr lang="en-US"/>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75159666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After batteries are used for a period of time, the electrochemical cell performance may be inconsistent due to differences in the material, manufacturing, internal resistance, attenuation rate, and temperature of the electrochemical cell.</a:t>
            </a:r>
          </a:p>
          <a:p>
            <a:r>
              <a:rPr lang="en-US" smtClean="0"/>
              <a:t>The standards for evaluating electrochemical cell pairing include internal resistance difference, voltage difference, and plateau difference.</a:t>
            </a:r>
          </a:p>
          <a:p>
            <a:r>
              <a:rPr lang="en-US" smtClean="0"/>
              <a:t>Cell plateau: During CC charging, the voltage changes as follows: rising, stable, and rising. The stable voltage stage in the middle is the voltage plateau.</a:t>
            </a:r>
            <a:endParaRPr lang="en-US"/>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28647939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Balancing management can be implemented in many ways, including resistance balancing, inductance balancing, and capacitance balancing. The ultimate goal is to achieve consistency. Capacitance balancing is used as an example here.</a:t>
            </a:r>
          </a:p>
          <a:p>
            <a:r>
              <a:rPr lang="en-US" smtClean="0"/>
              <a:t>ALL Switch OFF: Switches 1, 2, and 3 are turned off.</a:t>
            </a:r>
          </a:p>
          <a:p>
            <a:r>
              <a:rPr lang="en-US" smtClean="0"/>
              <a:t>CLKIN Low to Hi: The clock pulse changes from low level to high level.</a:t>
            </a:r>
          </a:p>
          <a:p>
            <a:r>
              <a:rPr lang="en-US" smtClean="0"/>
              <a:t>C1, C2 Charge or Discharge: The charging or discharging of the capacitors C1 and C2 depends on the capacity of the capacitors and the capacity of the corresponding batteries.</a:t>
            </a:r>
          </a:p>
          <a:p>
            <a:r>
              <a:rPr lang="en-US" smtClean="0"/>
              <a:t>CLKIN HI to Low: The clock pulse changes from high level to low level. </a:t>
            </a:r>
            <a:endParaRPr lang="en-US"/>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96402408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ALL Switch OFF: Switches 1, 2, and 3 are turned off.</a:t>
            </a:r>
          </a:p>
          <a:p>
            <a:r>
              <a:rPr lang="en-US" smtClean="0"/>
              <a:t>CLKIN Low to Hi: The clock pulse changes from low level to high level.</a:t>
            </a:r>
          </a:p>
          <a:p>
            <a:r>
              <a:rPr lang="en-US" smtClean="0"/>
              <a:t>C1, C2 Charge or Discharge: The charging or discharging of the capacitors C1 and C2 depends on the capacity of the capacitors and the capacity of the corresponding batteries.</a:t>
            </a:r>
          </a:p>
          <a:p>
            <a:r>
              <a:rPr lang="en-US" smtClean="0"/>
              <a:t>CLKIN HI to Low: The clock pulse changes from high level to low level. </a:t>
            </a:r>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335804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ALL Switch OFF: Switches 1, 2, and 3 are turned off.</a:t>
            </a:r>
          </a:p>
          <a:p>
            <a:r>
              <a:rPr lang="en-US" smtClean="0"/>
              <a:t>CLKIN Low to Hi: The clock pulse changes from low level to high level.</a:t>
            </a:r>
          </a:p>
          <a:p>
            <a:r>
              <a:rPr lang="en-US" smtClean="0"/>
              <a:t>C1, C2 Charge or Discharge: The charging or discharging of the capacitors C1 and C2 depends on the capacity of the capacitors and the capacity of the corresponding batteries.</a:t>
            </a:r>
          </a:p>
          <a:p>
            <a:r>
              <a:rPr lang="en-US" smtClean="0"/>
              <a:t>CLKIN HI to Low: The clock pulse changes from high level to low level. </a:t>
            </a:r>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10149699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7200" y="765175"/>
            <a:ext cx="5930900" cy="3336925"/>
          </a:xfrm>
        </p:spPr>
      </p:sp>
      <p:sp>
        <p:nvSpPr>
          <p:cNvPr id="3" name="备注占位符 2"/>
          <p:cNvSpPr>
            <a:spLocks noGrp="1"/>
          </p:cNvSpPr>
          <p:nvPr>
            <p:ph type="body" idx="1"/>
          </p:nvPr>
        </p:nvSpPr>
        <p:spPr/>
        <p:txBody>
          <a:bodyPr>
            <a:normAutofit/>
          </a:bodyPr>
          <a:lstStyle/>
          <a:p>
            <a:r>
              <a:rPr lang="en-US" smtClean="0"/>
              <a:t>ALL Switch OFF: Switches 1, 2, and 3 are turned off.</a:t>
            </a:r>
          </a:p>
          <a:p>
            <a:r>
              <a:rPr lang="en-US" smtClean="0"/>
              <a:t>CLKIN Low to Hi: The clock pulse changes from low level to high level.</a:t>
            </a:r>
          </a:p>
          <a:p>
            <a:r>
              <a:rPr lang="en-US" baseline="0" smtClean="0"/>
              <a:t>RESET ON: reset</a:t>
            </a:r>
          </a:p>
          <a:p>
            <a:r>
              <a:rPr lang="en-US" baseline="0" smtClean="0"/>
              <a:t>CLKIN HI to Low: The clock pulse changes from high level to low level. </a:t>
            </a:r>
          </a:p>
          <a:p>
            <a:endParaRPr lang="zh-CN" altLang="en-US" dirty="0"/>
          </a:p>
        </p:txBody>
      </p:sp>
    </p:spTree>
    <p:extLst>
      <p:ext uri="{BB962C8B-B14F-4D97-AF65-F5344CB8AC3E}">
        <p14:creationId xmlns:p14="http://schemas.microsoft.com/office/powerpoint/2010/main" val="38279826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dirty="0" smtClean="0"/>
              <a:t>Primary cell: also called galvanic cell. If the electrolyte in the primary cell does not flow, the primary cell is called dry cell. Because the battery reaction is irreversible or it is difficult to carry out reversible reactions, the battery cannot be recharged after being discharged. Zinc-manganese dry batteries, mercury batteries, silver-zinc batteries, and lithium batteries are all primary cells.</a:t>
            </a:r>
          </a:p>
          <a:p>
            <a:pPr lvl="0"/>
            <a:r>
              <a:rPr lang="en-US" dirty="0" smtClean="0"/>
              <a:t>Secondary cell: also called storage battery. It is a type of battery that can be used repeatedly after being charged and discharged. Secondary cells include lead-acid batteries, lithium-ion batteries, nickel-cadmium batteries, nickel metal hydride batteries, sodium-sulfur batteries, sodium-nickel chloride batteries, and flow batteries.</a:t>
            </a:r>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02538596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72599892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cycle life is obtained from the battery white paper released by Huawei.</a:t>
            </a:r>
          </a:p>
          <a:p>
            <a:r>
              <a:rPr lang="en-US" smtClean="0"/>
              <a:t>DOD: depth of discharge</a:t>
            </a:r>
            <a:endParaRPr lang="en-US"/>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22047092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EOL: end of life</a:t>
            </a:r>
            <a:endParaRPr 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25252091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03819805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43449145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76285303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50453835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LFP: lithium iron phosphate</a:t>
            </a:r>
          </a:p>
          <a:p>
            <a:r>
              <a:rPr lang="en-US" smtClean="0"/>
              <a:t>NCM: ternary material</a:t>
            </a:r>
            <a:endParaRPr lang="en-US"/>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89448733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Lead-acid batteries contain lead, which is a heavy metal and harmful to the environment.</a:t>
            </a:r>
            <a:endParaRPr lang="en-US"/>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848814426"/>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5873337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278967373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t>A</a:t>
            </a:r>
          </a:p>
          <a:p>
            <a:r>
              <a:rPr lang="en-US" altLang="zh-CN" smtClean="0"/>
              <a:t>C</a:t>
            </a:r>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26286382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0" lvl="1" indent="0">
              <a:buNone/>
            </a:pPr>
            <a:r>
              <a:rPr lang="en-US" dirty="0" smtClean="0"/>
              <a:t>1. Positive electrode, negative electrode, electrolyte, separator film, and shell.</a:t>
            </a:r>
          </a:p>
          <a:p>
            <a:pPr marL="0" lvl="1" indent="0">
              <a:buNone/>
            </a:pPr>
            <a:r>
              <a:rPr lang="en-US" dirty="0" smtClean="0"/>
              <a:t>2. Positive electrode materials: LFP, LMO, LCO, NCM/NCA, and LNO.</a:t>
            </a:r>
          </a:p>
          <a:p>
            <a:pPr marL="0" lvl="1" indent="0">
              <a:buNone/>
            </a:pPr>
            <a:r>
              <a:rPr lang="en-US" dirty="0" smtClean="0"/>
              <a:t>3. Lithium ions can be intercalated into and </a:t>
            </a:r>
            <a:r>
              <a:rPr lang="en-US" dirty="0" err="1" smtClean="0"/>
              <a:t>deintercalated</a:t>
            </a:r>
            <a:r>
              <a:rPr lang="en-US" dirty="0" smtClean="0"/>
              <a:t> from the positive or negative electrode.</a:t>
            </a:r>
            <a:endParaRPr 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68747073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26168223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4658935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8390529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3329178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To set a unified condition, several discharge rates are set based on the battery structure features and usage. The most common discharge rates are 20-hour, 10-hour, and 2-hour (for UPS power systems), which are represented by C20, C10, and C2. C indicates the battery capacity, and the number following C indicates that the battery discharge capacity is related to the discharge current. Discharge capacity decreases as the discharge current increases.</a:t>
            </a:r>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3498019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To set a unified condition, several discharge rates are set based on the battery structure features and usage. The most common discharge rates are 20-hour, 10-hour, and 2-hour (for UPS power systems), which are represented by C20, C10, and C2. C indicates the battery capacity, and the number following C indicates that the battery discharge capacity is related to the discharge current. Discharge capacity decreases as the discharge current increases.</a:t>
            </a:r>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9209348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4367093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0" baseline="0" dirty="0" smtClean="0">
                <a:solidFill>
                  <a:srgbClr val="404040"/>
                </a:solidFill>
                <a:latin typeface="Huawei Sans" panose="020C0503030203020204" pitchFamily="34" charset="0"/>
                <a:ea typeface="方正兰亭黑简体" panose="02000000000000000000" pitchFamily="2" charset="-122"/>
              </a:rPr>
              <a:t>Revision Record</a:t>
            </a:r>
            <a:endParaRPr lang="zh-CN" altLang="en-US" sz="3500" b="0" baseline="0" dirty="0" smtClean="0">
              <a:solidFill>
                <a:srgbClr val="404040"/>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smtClean="0">
                <a:solidFill>
                  <a:srgbClr val="404040"/>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04040"/>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ext uri="{D42A27DB-BD31-4B8C-83A1-F6EECF244321}">
                <p14:modId xmlns:p14="http://schemas.microsoft.com/office/powerpoint/2010/main" val="3364682108"/>
              </p:ext>
            </p:extLst>
          </p:nvPr>
        </p:nvGraphicFramePr>
        <p:xfrm>
          <a:off x="1007534" y="1383305"/>
          <a:ext cx="10165988" cy="1082675"/>
        </p:xfrm>
        <a:graphic>
          <a:graphicData uri="http://schemas.openxmlformats.org/drawingml/2006/table">
            <a:tbl>
              <a:tblPr/>
              <a:tblGrid>
                <a:gridCol w="3059004">
                  <a:extLst>
                    <a:ext uri="{9D8B030D-6E8A-4147-A177-3AD203B41FA5}">
                      <a16:colId xmlns:a16="http://schemas.microsoft.com/office/drawing/2014/main" xmlns="" val="20000"/>
                    </a:ext>
                  </a:extLst>
                </a:gridCol>
                <a:gridCol w="2155444">
                  <a:extLst>
                    <a:ext uri="{9D8B030D-6E8A-4147-A177-3AD203B41FA5}">
                      <a16:colId xmlns:a16="http://schemas.microsoft.com/office/drawing/2014/main" xmlns="" val="20001"/>
                    </a:ext>
                  </a:extLst>
                </a:gridCol>
                <a:gridCol w="2873927">
                  <a:extLst>
                    <a:ext uri="{9D8B030D-6E8A-4147-A177-3AD203B41FA5}">
                      <a16:colId xmlns:a16="http://schemas.microsoft.com/office/drawing/2014/main" xmlns="" val="20002"/>
                    </a:ext>
                  </a:extLst>
                </a:gridCol>
                <a:gridCol w="2077613">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bl>
          </a:graphicData>
        </a:graphic>
      </p:graphicFrame>
      <p:graphicFrame>
        <p:nvGraphicFramePr>
          <p:cNvPr id="34" name="Group 21"/>
          <p:cNvGraphicFramePr>
            <a:graphicFrameLocks noGrp="1"/>
          </p:cNvGraphicFramePr>
          <p:nvPr userDrawn="1">
            <p:extLst>
              <p:ext uri="{D42A27DB-BD31-4B8C-83A1-F6EECF244321}">
                <p14:modId xmlns:p14="http://schemas.microsoft.com/office/powerpoint/2010/main" val="305233041"/>
              </p:ext>
            </p:extLst>
          </p:nvPr>
        </p:nvGraphicFramePr>
        <p:xfrm>
          <a:off x="1007533" y="2680416"/>
          <a:ext cx="10177140" cy="3527425"/>
        </p:xfrm>
        <a:graphic>
          <a:graphicData uri="http://schemas.openxmlformats.org/drawingml/2006/table">
            <a:tbl>
              <a:tblPr/>
              <a:tblGrid>
                <a:gridCol w="3085809">
                  <a:extLst>
                    <a:ext uri="{9D8B030D-6E8A-4147-A177-3AD203B41FA5}">
                      <a16:colId xmlns:a16="http://schemas.microsoft.com/office/drawing/2014/main" xmlns="" val="20000"/>
                    </a:ext>
                  </a:extLst>
                </a:gridCol>
                <a:gridCol w="2155920">
                  <a:extLst>
                    <a:ext uri="{9D8B030D-6E8A-4147-A177-3AD203B41FA5}">
                      <a16:colId xmlns:a16="http://schemas.microsoft.com/office/drawing/2014/main" xmlns="" val="20001"/>
                    </a:ext>
                  </a:extLst>
                </a:gridCol>
                <a:gridCol w="2912127">
                  <a:extLst>
                    <a:ext uri="{9D8B030D-6E8A-4147-A177-3AD203B41FA5}">
                      <a16:colId xmlns:a16="http://schemas.microsoft.com/office/drawing/2014/main" xmlns="" val="20002"/>
                    </a:ext>
                  </a:extLst>
                </a:gridCol>
                <a:gridCol w="2023284">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2470491851"/>
                  </a:ext>
                </a:extLst>
              </a:tr>
            </a:tbl>
          </a:graphicData>
        </a:graphic>
      </p:graphicFrame>
      <p:sp>
        <p:nvSpPr>
          <p:cNvPr id="35"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8"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9"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a16="http://schemas.microsoft.com/office/drawing/2014/main" xmlns=""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a16="http://schemas.microsoft.com/office/drawing/2014/main" xmlns=""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a16="http://schemas.microsoft.com/office/drawing/2014/main" xmlns=""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a16="http://schemas.microsoft.com/office/drawing/2014/main" xmlns=""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a16="http://schemas.microsoft.com/office/drawing/2014/main" xmlns=""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a16="http://schemas.microsoft.com/office/drawing/2014/main" xmlns=""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a16="http://schemas.microsoft.com/office/drawing/2014/main" xmlns=""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a16="http://schemas.microsoft.com/office/drawing/2014/main" xmlns=""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a16="http://schemas.microsoft.com/office/drawing/2014/main" xmlns=""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a16="http://schemas.microsoft.com/office/drawing/2014/main" xmlns=""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a16="http://schemas.microsoft.com/office/drawing/2014/main" xmlns=""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a16="http://schemas.microsoft.com/office/drawing/2014/main" xmlns=""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a16="http://schemas.microsoft.com/office/drawing/2014/main" xmlns=""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a16="http://schemas.microsoft.com/office/drawing/2014/main" xmlns=""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a16="http://schemas.microsoft.com/office/drawing/2014/main" xmlns=""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a16="http://schemas.microsoft.com/office/drawing/2014/main" xmlns=""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a16="http://schemas.microsoft.com/office/drawing/2014/main" xmlns="" id="{EE728293-3BC5-4224-A4F0-27996EC76EA2}"/>
              </a:ext>
            </a:extLst>
          </p:cNvPr>
          <p:cNvSpPr>
            <a:spLocks noGrp="1"/>
          </p:cNvSpPr>
          <p:nvPr>
            <p:ph type="body" sz="quarter" idx="37" hasCustomPrompt="1"/>
          </p:nvPr>
        </p:nvSpPr>
        <p:spPr>
          <a:xfrm>
            <a:off x="1019436" y="570378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a16="http://schemas.microsoft.com/office/drawing/2014/main" xmlns="" id="{84C5C924-BCE5-46C8-9041-30EDC3D85E52}"/>
              </a:ext>
            </a:extLst>
          </p:cNvPr>
          <p:cNvSpPr>
            <a:spLocks noGrp="1"/>
          </p:cNvSpPr>
          <p:nvPr>
            <p:ph type="body" sz="quarter" idx="38" hasCustomPrompt="1"/>
          </p:nvPr>
        </p:nvSpPr>
        <p:spPr>
          <a:xfrm>
            <a:off x="4091679" y="570378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a16="http://schemas.microsoft.com/office/drawing/2014/main" xmlns="" id="{1DBD4C29-C885-4339-873D-B55FBD81DDFE}"/>
              </a:ext>
            </a:extLst>
          </p:cNvPr>
          <p:cNvSpPr>
            <a:spLocks noGrp="1"/>
          </p:cNvSpPr>
          <p:nvPr>
            <p:ph type="body" sz="quarter" idx="39" hasCustomPrompt="1"/>
          </p:nvPr>
        </p:nvSpPr>
        <p:spPr>
          <a:xfrm>
            <a:off x="6251836" y="570378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a16="http://schemas.microsoft.com/office/drawing/2014/main" xmlns="" id="{6D84506C-645A-472E-A06C-3A65A7744312}"/>
              </a:ext>
            </a:extLst>
          </p:cNvPr>
          <p:cNvSpPr>
            <a:spLocks noGrp="1"/>
          </p:cNvSpPr>
          <p:nvPr>
            <p:ph type="body" sz="quarter" idx="40" hasCustomPrompt="1"/>
          </p:nvPr>
        </p:nvSpPr>
        <p:spPr>
          <a:xfrm>
            <a:off x="9180244" y="5703785"/>
            <a:ext cx="199327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2815196647"/>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14#学习推荐(可选)">
    <p:spTree>
      <p:nvGrpSpPr>
        <p:cNvPr id="1" name=""/>
        <p:cNvGrpSpPr/>
        <p:nvPr/>
      </p:nvGrpSpPr>
      <p:grpSpPr>
        <a:xfrm>
          <a:off x="0" y="0"/>
          <a:ext cx="0" cy="0"/>
          <a:chOff x="0" y="0"/>
          <a:chExt cx="0" cy="0"/>
        </a:xfrm>
      </p:grpSpPr>
      <p:sp>
        <p:nvSpPr>
          <p:cNvPr id="3" name="文本占位符 6"/>
          <p:cNvSpPr>
            <a:spLocks noGrp="1"/>
          </p:cNvSpPr>
          <p:nvPr>
            <p:ph type="body" sz="quarter" idx="10"/>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24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5" name="文本框 16">
            <a:extLst>
              <a:ext uri="{FF2B5EF4-FFF2-40B4-BE49-F238E27FC236}">
                <a16:creationId xmlns="" xmlns:a16="http://schemas.microsoft.com/office/drawing/2014/main" id="{568EC886-2612-1F43-AB51-21A76A078357}"/>
              </a:ext>
            </a:extLst>
          </p:cNvPr>
          <p:cNvSpPr txBox="1"/>
          <p:nvPr userDrawn="1"/>
        </p:nvSpPr>
        <p:spPr>
          <a:xfrm>
            <a:off x="918916" y="630373"/>
            <a:ext cx="4509568"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Recommendations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483931085"/>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2#总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21"/>
            <a:ext cx="12192000" cy="5602224"/>
          </a:xfrm>
          <a:prstGeom prst="rect">
            <a:avLst/>
          </a:prstGeom>
          <a:ln>
            <a:noFill/>
            <a:prstDash val="dash"/>
          </a:ln>
        </p:spPr>
      </p:pic>
      <p:sp>
        <p:nvSpPr>
          <p:cNvPr id="8" name="L 形 7"/>
          <p:cNvSpPr/>
          <p:nvPr userDrawn="1"/>
        </p:nvSpPr>
        <p:spPr>
          <a:xfrm rot="16200000" flipH="1">
            <a:off x="6634196" y="2578036"/>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baseline="0">
              <a:latin typeface="Huawei Sans" panose="020C0503030203020204" pitchFamily="34" charset="0"/>
              <a:ea typeface="方正兰亭黑简体" panose="02000000000000000000" pitchFamily="2" charset="-122"/>
            </a:endParaRPr>
          </a:p>
        </p:txBody>
      </p:sp>
      <p:sp>
        <p:nvSpPr>
          <p:cNvPr id="9" name="Title 1">
            <a:extLst>
              <a:ext uri="{FF2B5EF4-FFF2-40B4-BE49-F238E27FC236}">
                <a16:creationId xmlns="" xmlns:a16="http://schemas.microsoft.com/office/drawing/2014/main" id="{8227DEE9-8BE9-0D49-BF96-9E83C5312E00}"/>
              </a:ext>
            </a:extLst>
          </p:cNvPr>
          <p:cNvSpPr>
            <a:spLocks noGrp="1"/>
          </p:cNvSpPr>
          <p:nvPr>
            <p:ph type="ctrTitle" hasCustomPrompt="1"/>
          </p:nvPr>
        </p:nvSpPr>
        <p:spPr>
          <a:xfrm>
            <a:off x="916560" y="907092"/>
            <a:ext cx="8125839" cy="690255"/>
          </a:xfrm>
          <a:prstGeom prst="rect">
            <a:avLst/>
          </a:prstGeom>
          <a:ln>
            <a:noFill/>
            <a:prstDash val="dash"/>
          </a:ln>
        </p:spPr>
        <p:txBody>
          <a:bodyPr lIns="0" tIns="0" rIns="0" bIns="0" anchor="t">
            <a:normAutofit/>
          </a:bodyPr>
          <a:lstStyle>
            <a:lvl1pPr>
              <a:defRPr lang="en-US" sz="3200" b="0" i="0" baseline="0" dirty="0">
                <a:latin typeface="Huawei Sans" panose="020C0503030203020204" pitchFamily="34" charset="0"/>
                <a:ea typeface="方正兰亭黑简体" panose="02000000000000000000" pitchFamily="2" charset="-122"/>
              </a:defRPr>
            </a:lvl1pPr>
          </a:lstStyle>
          <a:p>
            <a:pPr lvl="0" defTabSz="914034">
              <a:lnSpc>
                <a:spcPts val="3439"/>
              </a:lnSpc>
            </a:pPr>
            <a:r>
              <a:rPr lang="en-US" altLang="zh-CN" dirty="0" smtClean="0"/>
              <a:t>Click to Edit Title</a:t>
            </a:r>
            <a:endParaRPr lang="en-US" dirty="0"/>
          </a:p>
        </p:txBody>
      </p:sp>
      <p:sp>
        <p:nvSpPr>
          <p:cNvPr id="10" name="Text Placeholder 5">
            <a:extLst>
              <a:ext uri="{FF2B5EF4-FFF2-40B4-BE49-F238E27FC236}">
                <a16:creationId xmlns="" xmlns:a16="http://schemas.microsoft.com/office/drawing/2014/main" id="{2F43DA98-D48D-6947-95EF-BA3B05E68822}"/>
              </a:ext>
            </a:extLst>
          </p:cNvPr>
          <p:cNvSpPr>
            <a:spLocks noGrp="1"/>
          </p:cNvSpPr>
          <p:nvPr>
            <p:ph type="body" sz="quarter" idx="10" hasCustomPrompt="1"/>
          </p:nvPr>
        </p:nvSpPr>
        <p:spPr>
          <a:xfrm>
            <a:off x="916561" y="1949372"/>
            <a:ext cx="8125840" cy="643926"/>
          </a:xfrm>
          <a:prstGeom prst="rect">
            <a:avLst/>
          </a:prstGeom>
        </p:spPr>
        <p:txBody>
          <a:bodyPr vert="horz" lIns="0" tIns="0" rIns="0" bIns="0" rtlCol="0">
            <a:noAutofit/>
          </a:bodyPr>
          <a:lstStyle>
            <a:lvl1pPr marL="228600" indent="-228600">
              <a:buNone/>
              <a:defRPr lang="en-US" sz="1400" baseline="0" dirty="0">
                <a:latin typeface="Huawei Sans" panose="020C0503030203020204" pitchFamily="34" charset="0"/>
                <a:ea typeface="方正兰亭黑简体" panose="02000000000000000000" pitchFamily="2" charset="-122"/>
                <a:cs typeface="Huawei Sans" panose="020C0503030203020204" pitchFamily="34" charset="0"/>
              </a:defRPr>
            </a:lvl1pPr>
          </a:lstStyle>
          <a:p>
            <a:pPr marL="0" lvl="0" indent="0">
              <a:lnSpc>
                <a:spcPct val="100000"/>
              </a:lnSpc>
              <a:spcBef>
                <a:spcPts val="0"/>
              </a:spcBef>
            </a:pPr>
            <a:r>
              <a:rPr lang="en-US" altLang="zh-CN" dirty="0" smtClean="0"/>
              <a:t>Click to Edit Title</a:t>
            </a:r>
            <a:endParaRPr lang="en-US" dirty="0"/>
          </a:p>
        </p:txBody>
      </p:sp>
    </p:spTree>
    <p:extLst>
      <p:ext uri="{BB962C8B-B14F-4D97-AF65-F5344CB8AC3E}">
        <p14:creationId xmlns:p14="http://schemas.microsoft.com/office/powerpoint/2010/main" val="302026822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7#标题和内容（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3" y="1484312"/>
            <a:ext cx="11293476" cy="4443243"/>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37910387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935"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7*#标题和内容（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2" y="447468"/>
            <a:ext cx="11293475" cy="497095"/>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2" y="1052514"/>
            <a:ext cx="11293476" cy="4875042"/>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178833010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guide id="0" orient="horz" pos="663"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8#仅标题（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699310209"/>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8*#仅标题（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497095"/>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860536129"/>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9#全白背景">
    <p:spTree>
      <p:nvGrpSpPr>
        <p:cNvPr id="1" name=""/>
        <p:cNvGrpSpPr/>
        <p:nvPr/>
      </p:nvGrpSpPr>
      <p:grpSpPr>
        <a:xfrm>
          <a:off x="0" y="0"/>
          <a:ext cx="0" cy="0"/>
          <a:chOff x="0" y="0"/>
          <a:chExt cx="0" cy="0"/>
        </a:xfrm>
      </p:grpSpPr>
    </p:spTree>
    <p:extLst>
      <p:ext uri="{BB962C8B-B14F-4D97-AF65-F5344CB8AC3E}">
        <p14:creationId xmlns:p14="http://schemas.microsoft.com/office/powerpoint/2010/main" val="784229787"/>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15#谢谢">
    <p:bg>
      <p:bgPr>
        <a:solidFill>
          <a:srgbClr val="FFFFFF"/>
        </a:solidFill>
        <a:effectLst/>
      </p:bgPr>
    </p:bg>
    <p:spTree>
      <p:nvGrpSpPr>
        <p:cNvPr id="1" name=""/>
        <p:cNvGrpSpPr/>
        <p:nvPr/>
      </p:nvGrpSpPr>
      <p:grpSpPr>
        <a:xfrm>
          <a:off x="0" y="0"/>
          <a:ext cx="0" cy="0"/>
          <a:chOff x="0" y="0"/>
          <a:chExt cx="0" cy="0"/>
        </a:xfrm>
      </p:grpSpPr>
      <p:sp>
        <p:nvSpPr>
          <p:cNvPr id="3" name="TextBox 3">
            <a:extLst>
              <a:ext uri="{FF2B5EF4-FFF2-40B4-BE49-F238E27FC236}">
                <a16:creationId xmlns:a16="http://schemas.microsoft.com/office/drawing/2014/main" xmlns="" id="{42AF307D-40F4-EC4C-9108-79E948007529}"/>
              </a:ext>
            </a:extLst>
          </p:cNvPr>
          <p:cNvSpPr txBox="1"/>
          <p:nvPr userDrawn="1"/>
        </p:nvSpPr>
        <p:spPr>
          <a:xfrm>
            <a:off x="607486" y="1402064"/>
            <a:ext cx="3921034" cy="854717"/>
          </a:xfrm>
          <a:prstGeom prst="rect">
            <a:avLst/>
          </a:prstGeom>
          <a:noFill/>
        </p:spPr>
        <p:txBody>
          <a:bodyPr wrap="square" rtlCol="0">
            <a:spAutoFit/>
          </a:bodyPr>
          <a:lstStyle/>
          <a:p>
            <a:pPr algn="l"/>
            <a:r>
              <a:rPr lang="en-US" sz="4940" dirty="0">
                <a:solidFill>
                  <a:schemeClr val="tx1"/>
                </a:solidFill>
              </a:rPr>
              <a:t>Thank you.</a:t>
            </a:r>
          </a:p>
        </p:txBody>
      </p:sp>
    </p:spTree>
    <p:extLst>
      <p:ext uri="{BB962C8B-B14F-4D97-AF65-F5344CB8AC3E}">
        <p14:creationId xmlns:p14="http://schemas.microsoft.com/office/powerpoint/2010/main" val="13069791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3#前言">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en-US" altLang="zh-CN" dirty="0" smtClean="0"/>
              <a:t>The chapter describes ...</a:t>
            </a:r>
            <a:endParaRPr lang="zh-CN" altLang="en-US" dirty="0" smtClean="0"/>
          </a:p>
          <a:p>
            <a:pPr lvl="1"/>
            <a:r>
              <a:rPr lang="zh-CN" altLang="en-US" dirty="0" smtClean="0"/>
              <a:t>第二级</a:t>
            </a:r>
            <a:endParaRPr lang="zh-CN" altLang="en-US" dirty="0"/>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16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2398413" cy="707886"/>
          </a:xfrm>
          <a:prstGeom prst="rect">
            <a:avLst/>
          </a:prstGeom>
          <a:noFill/>
        </p:spPr>
        <p:txBody>
          <a:bodyPr wrap="none" rtlCol="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lang="en-US" altLang="zh-CN"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63532537"/>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4#目标">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kumimoji="0" lang="en-US" altLang="zh-CN" sz="2200" b="0" i="0" u="none" strike="noStrike" kern="0" cap="none" spc="0" normalizeH="0" baseline="0" noProof="0" smtClean="0">
                <a:ln>
                  <a:noFill/>
                </a:ln>
                <a:solidFill>
                  <a:srgbClr val="000000"/>
                </a:solidFill>
                <a:effectLst/>
                <a:uLnTx/>
                <a:uFillTx/>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kumimoji="0" lang="en-US" altLang="zh-CN" sz="2200" b="0" i="0" u="none" strike="noStrike" kern="0" cap="none" spc="0" normalizeH="0" baseline="0" noProof="0" dirty="0" smtClean="0">
                <a:ln>
                  <a:noFill/>
                </a:ln>
                <a:solidFill>
                  <a:srgbClr val="000000"/>
                </a:solidFill>
                <a:effectLst/>
                <a:uLnTx/>
                <a:uFillTx/>
                <a:latin typeface="+mn-lt"/>
                <a:ea typeface="+mn-ea"/>
                <a:cs typeface="+mn-cs"/>
              </a:rPr>
              <a:t>On completion of this course, you will be able to:</a:t>
            </a:r>
            <a:endParaRPr lang="en-US" altLang="zh-CN" dirty="0" smtClean="0"/>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34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2576346" cy="707886"/>
          </a:xfrm>
          <a:prstGeom prst="rect">
            <a:avLst/>
          </a:prstGeom>
          <a:noFill/>
        </p:spPr>
        <p:txBody>
          <a:bodyPr wrap="none" rtlCol="0">
            <a:spAutoFit/>
          </a:bodyPr>
          <a:lstStyle/>
          <a:p>
            <a:pPr lvl="0" fontAlgn="ctr"/>
            <a:r>
              <a:rPr lang="en-US" altLang="zh-CN" sz="400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Objectives</a:t>
            </a:r>
            <a:endParaRPr lang="en-US" altLang="zh-CN" sz="400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142003276"/>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5#目录">
    <p:bg>
      <p:bgPr>
        <a:solidFill>
          <a:srgbClr val="EBEBEB"/>
        </a:solidFill>
        <a:effectLst/>
      </p:bgPr>
    </p:bg>
    <p:spTree>
      <p:nvGrpSpPr>
        <p:cNvPr id="1" name=""/>
        <p:cNvGrpSpPr/>
        <p:nvPr/>
      </p:nvGrpSpPr>
      <p:grpSpPr>
        <a:xfrm>
          <a:off x="0" y="0"/>
          <a:ext cx="0" cy="0"/>
          <a:chOff x="0" y="0"/>
          <a:chExt cx="0" cy="0"/>
        </a:xfrm>
      </p:grpSpPr>
      <p:sp>
        <p:nvSpPr>
          <p:cNvPr id="29"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28"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01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30" name="文本框 16">
            <a:extLst>
              <a:ext uri="{FF2B5EF4-FFF2-40B4-BE49-F238E27FC236}">
                <a16:creationId xmlns="" xmlns:a16="http://schemas.microsoft.com/office/drawing/2014/main" id="{568EC886-2612-1F43-AB51-21A76A078357}"/>
              </a:ext>
            </a:extLst>
          </p:cNvPr>
          <p:cNvSpPr txBox="1"/>
          <p:nvPr userDrawn="1"/>
        </p:nvSpPr>
        <p:spPr>
          <a:xfrm>
            <a:off x="918916" y="630373"/>
            <a:ext cx="2252540" cy="7078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algn="l" defTabSz="1001624" eaLnBrk="0" fontAlgn="ctr" hangingPunct="0"/>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Contents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27270648"/>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6#本节概述和学习目标(可选)">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p:nvPr>
        </p:nvSpPr>
        <p:spPr>
          <a:xfrm>
            <a:off x="1019174" y="1844675"/>
            <a:ext cx="10153651" cy="4082668"/>
          </a:xfrm>
          <a:prstGeom prst="rect">
            <a:avLst/>
          </a:prstGeom>
        </p:spPr>
        <p:txBody>
          <a:bodyPr/>
          <a:lstStyle>
            <a:lvl1pPr marL="302279" indent="-302279" algn="just" fontAlgn="ctr">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568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595066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7608820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10#思考题">
    <p:spTree>
      <p:nvGrpSpPr>
        <p:cNvPr id="1" name=""/>
        <p:cNvGrpSpPr/>
        <p:nvPr/>
      </p:nvGrpSpPr>
      <p:grpSpPr>
        <a:xfrm>
          <a:off x="0" y="0"/>
          <a:ext cx="0" cy="0"/>
          <a:chOff x="0" y="0"/>
          <a:chExt cx="0" cy="0"/>
        </a:xfrm>
      </p:grpSpPr>
      <p:sp>
        <p:nvSpPr>
          <p:cNvPr id="4" name="文本占位符 6"/>
          <p:cNvSpPr>
            <a:spLocks noGrp="1"/>
          </p:cNvSpPr>
          <p:nvPr>
            <p:ph type="body" sz="quarter" idx="10" hasCustomPrompt="1"/>
          </p:nvPr>
        </p:nvSpPr>
        <p:spPr>
          <a:xfrm>
            <a:off x="1019176" y="1844675"/>
            <a:ext cx="10153650" cy="4068812"/>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ctr">
              <a:buSzPct val="100000"/>
              <a:buFont typeface="+mj-lt"/>
              <a:buAutoNum type="alphaUcPeriod"/>
              <a:defRPr sz="1800" baseline="0">
                <a:latin typeface="Huawei Sans" panose="020C0503030203020204" pitchFamily="34" charset="0"/>
              </a:defRPr>
            </a:lvl2pPr>
            <a:lvl3pPr>
              <a:defRPr/>
            </a:lvl3pPr>
            <a:lvl5pPr>
              <a:buNone/>
              <a:defRPr/>
            </a:lvl5pPr>
          </a:lstStyle>
          <a:p>
            <a:pPr marL="457200" marR="0" lvl="0" indent="-457200" algn="just" defTabSz="801688">
              <a:spcBef>
                <a:spcPct val="30000"/>
              </a:spcBef>
              <a:spcAft>
                <a:spcPct val="0"/>
              </a:spcAft>
              <a:buClr>
                <a:schemeClr val="tx1"/>
              </a:buClr>
              <a:buSzPct val="100000"/>
              <a:buFont typeface="+mj-lt"/>
              <a:buAutoNum type="arabicPeriod"/>
              <a:tabLst/>
            </a:pPr>
            <a:r>
              <a:rPr lang="en-US" altLang="zh-CN" dirty="0" smtClean="0"/>
              <a:t>Question description.</a:t>
            </a:r>
          </a:p>
          <a:p>
            <a:pPr lvl="1"/>
            <a:endParaRPr lang="en-US" altLang="zh-CN" dirty="0" smtClean="0"/>
          </a:p>
        </p:txBody>
      </p:sp>
      <p:cxnSp>
        <p:nvCxnSpPr>
          <p:cNvPr id="5"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104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6" name="文本框 16">
            <a:extLst>
              <a:ext uri="{FF2B5EF4-FFF2-40B4-BE49-F238E27FC236}">
                <a16:creationId xmlns="" xmlns:a16="http://schemas.microsoft.com/office/drawing/2014/main" id="{568EC886-2612-1F43-AB51-21A76A078357}"/>
              </a:ext>
            </a:extLst>
          </p:cNvPr>
          <p:cNvSpPr txBox="1"/>
          <p:nvPr userDrawn="1"/>
        </p:nvSpPr>
        <p:spPr>
          <a:xfrm>
            <a:off x="918916" y="630373"/>
            <a:ext cx="125867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Quiz</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074443924"/>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11#本节小结（可选）">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r>
              <a:rPr lang="en-US" altLang="zh-CN" dirty="0" smtClean="0"/>
              <a:t>Click here to edit summary</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11"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032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2" name="文本框 16">
            <a:extLst>
              <a:ext uri="{FF2B5EF4-FFF2-40B4-BE49-F238E27FC236}">
                <a16:creationId xmlns="" xmlns:a16="http://schemas.microsoft.com/office/drawing/2014/main" id="{568EC886-2612-1F43-AB51-21A76A078357}"/>
              </a:ext>
            </a:extLst>
          </p:cNvPr>
          <p:cNvSpPr txBox="1"/>
          <p:nvPr userDrawn="1"/>
        </p:nvSpPr>
        <p:spPr>
          <a:xfrm>
            <a:off x="918916" y="630373"/>
            <a:ext cx="4265911"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Section Summary</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26455942"/>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2#本章总结">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dirty="0" smtClean="0"/>
              <a:t>Click to edit</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9"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19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1" name="文本框 16">
            <a:extLst>
              <a:ext uri="{FF2B5EF4-FFF2-40B4-BE49-F238E27FC236}">
                <a16:creationId xmlns="" xmlns:a16="http://schemas.microsoft.com/office/drawing/2014/main" id="{568EC886-2612-1F43-AB51-21A76A078357}"/>
              </a:ext>
            </a:extLst>
          </p:cNvPr>
          <p:cNvSpPr txBox="1"/>
          <p:nvPr userDrawn="1"/>
        </p:nvSpPr>
        <p:spPr>
          <a:xfrm>
            <a:off x="918916" y="630373"/>
            <a:ext cx="2417650"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Summary</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989529353"/>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13#更多信息(可选)">
    <p:spTree>
      <p:nvGrpSpPr>
        <p:cNvPr id="1" name=""/>
        <p:cNvGrpSpPr/>
        <p:nvPr/>
      </p:nvGrpSpPr>
      <p:grpSpPr>
        <a:xfrm>
          <a:off x="0" y="0"/>
          <a:ext cx="0" cy="0"/>
          <a:chOff x="0" y="0"/>
          <a:chExt cx="0" cy="0"/>
        </a:xfrm>
      </p:grpSpPr>
      <p:sp>
        <p:nvSpPr>
          <p:cNvPr id="3" name="文本占位符 6"/>
          <p:cNvSpPr>
            <a:spLocks noGrp="1"/>
          </p:cNvSpPr>
          <p:nvPr>
            <p:ph type="body" sz="quarter" idx="10" hasCustomPrompt="1"/>
          </p:nvPr>
        </p:nvSpPr>
        <p:spPr>
          <a:xfrm>
            <a:off x="1019175" y="1844675"/>
            <a:ext cx="10153650" cy="4082880"/>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lang="en-US" altLang="zh-CN" dirty="0" smtClean="0"/>
              <a:t>More information for trainees</a:t>
            </a:r>
            <a:endParaRPr lang="zh-CN" altLang="en-US" dirty="0" smtClean="0"/>
          </a:p>
          <a:p>
            <a:endParaRPr lang="zh-CN" altLang="en-US" dirty="0"/>
          </a:p>
        </p:txBody>
      </p:sp>
      <p:cxnSp>
        <p:nvCxnSpPr>
          <p:cNvPr id="12"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10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3" name="文本框 16">
            <a:extLst>
              <a:ext uri="{FF2B5EF4-FFF2-40B4-BE49-F238E27FC236}">
                <a16:creationId xmlns="" xmlns:a16="http://schemas.microsoft.com/office/drawing/2014/main" id="{568EC886-2612-1F43-AB51-21A76A078357}"/>
              </a:ext>
            </a:extLst>
          </p:cNvPr>
          <p:cNvSpPr txBox="1"/>
          <p:nvPr userDrawn="1"/>
        </p:nvSpPr>
        <p:spPr>
          <a:xfrm>
            <a:off x="918916" y="630373"/>
            <a:ext cx="4357283"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More Information</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54239715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1.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2.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heme" Target="../theme/theme3.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EBEBEB"/>
        </a:solidFill>
        <a:effectLst/>
      </p:bgPr>
    </p:bg>
    <p:spTree>
      <p:nvGrpSpPr>
        <p:cNvPr id="1" name=""/>
        <p:cNvGrpSpPr/>
        <p:nvPr/>
      </p:nvGrpSpPr>
      <p:grpSpPr>
        <a:xfrm>
          <a:off x="0" y="0"/>
          <a:ext cx="0" cy="0"/>
          <a:chOff x="0" y="0"/>
          <a:chExt cx="0" cy="0"/>
        </a:xfrm>
      </p:grpSpPr>
      <p:sp>
        <p:nvSpPr>
          <p:cNvPr id="23" name="TextBox 2">
            <a:extLst>
              <a:ext uri="{FF2B5EF4-FFF2-40B4-BE49-F238E27FC236}">
                <a16:creationId xmlns=""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7"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28"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29"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0"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1"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2"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3"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4"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5"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6"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7"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38"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39"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0"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1"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2"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3"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4"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5"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6"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7"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68"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69"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0"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1"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2"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3"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4"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5"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6"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7"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78"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79"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0"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1"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2"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3"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4"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5"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6"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7"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2516831641"/>
      </p:ext>
    </p:extLst>
  </p:cSld>
  <p:clrMap bg1="lt1" tx1="dk1" bg2="lt2" tx2="dk2" accent1="accent1" accent2="accent2" accent3="accent3" accent4="accent4" accent5="accent5" accent6="accent6" hlink="hlink" folHlink="folHlink"/>
  <p:sldLayoutIdLst>
    <p:sldLayoutId id="2147483875" r:id="rId1"/>
    <p:sldLayoutId id="2147483845" r:id="rId2"/>
    <p:sldLayoutId id="2147483846" r:id="rId3"/>
    <p:sldLayoutId id="2147483847" r:id="rId4"/>
    <p:sldLayoutId id="2147483848" r:id="rId5"/>
    <p:sldLayoutId id="2147483878" r:id="rId6"/>
    <p:sldLayoutId id="2147483850" r:id="rId7"/>
    <p:sldLayoutId id="2147483851" r:id="rId8"/>
    <p:sldLayoutId id="2147483852" r:id="rId9"/>
    <p:sldLayoutId id="2147483853" r:id="rId10"/>
    <p:sldLayoutId id="2147483879" r:id="rId11"/>
  </p:sldLayoutIdLst>
  <p:timing>
    <p:tnLst>
      <p:par>
        <p:cTn id="1" dur="indefinite" restart="never" nodeType="tmRoot"/>
      </p:par>
    </p:tnLst>
  </p:timing>
  <p:txStyles>
    <p:titleStyle>
      <a:lvl1pPr algn="l" defTabSz="914034" rtl="0" eaLnBrk="1" fontAlgn="ctr"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642">
          <p15:clr>
            <a:srgbClr val="F26B43"/>
          </p15:clr>
        </p15:guide>
        <p15:guide id="2" pos="7038">
          <p15:clr>
            <a:srgbClr val="F26B43"/>
          </p15:clr>
        </p15:guide>
        <p15:guide id="3" orient="horz" pos="2341">
          <p15:clr>
            <a:srgbClr val="F26B43"/>
          </p15:clr>
        </p15:guide>
        <p15:guide id="4" orient="horz" pos="3906">
          <p15:clr>
            <a:srgbClr val="F26B43"/>
          </p15:clr>
        </p15:guide>
        <p15:guide id="5" orient="horz" pos="1162">
          <p15:clr>
            <a:srgbClr val="F26B43"/>
          </p15:clr>
        </p15:guide>
        <p15:guide id="6" pos="3840">
          <p15:clr>
            <a:srgbClr val="F26B43"/>
          </p15:clr>
        </p15:guide>
        <p15:guide id="7" orient="horz" pos="731">
          <p15:clr>
            <a:srgbClr val="F26B43"/>
          </p15:clr>
        </p15:guide>
        <p15:guide id="8" orient="horz" pos="867">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7" name="Rectangle 6"/>
          <p:cNvSpPr>
            <a:spLocks noGrp="1" noChangeArrowheads="1"/>
          </p:cNvSpPr>
          <p:nvPr>
            <p:ph type="title"/>
          </p:nvPr>
        </p:nvSpPr>
        <p:spPr bwMode="auto">
          <a:xfrm>
            <a:off x="457906" y="457499"/>
            <a:ext cx="11291182" cy="980113"/>
          </a:xfrm>
          <a:prstGeom prst="rect">
            <a:avLst/>
          </a:prstGeom>
        </p:spPr>
        <p:txBody>
          <a:bodyPr lIns="0" tIns="0" rIns="0" bIns="0" anchor="t">
            <a:normAutofit/>
          </a:bodyPr>
          <a:lstStyle/>
          <a:p>
            <a:pPr marL="0" lvl="0" indent="0" defTabSz="1187798">
              <a:lnSpc>
                <a:spcPts val="3430"/>
              </a:lnSpc>
              <a:spcBef>
                <a:spcPts val="0"/>
              </a:spcBef>
              <a:buFont typeface="Arial" panose="020B0604020202020204" pitchFamily="34" charset="0"/>
            </a:pPr>
            <a:r>
              <a:rPr lang="zh-CN" altLang="en-US" dirty="0" smtClean="0"/>
              <a:t>单击此处编辑母版标题样式</a:t>
            </a:r>
            <a:endParaRPr lang="zh-CN" altLang="en-US" dirty="0"/>
          </a:p>
        </p:txBody>
      </p:sp>
      <p:sp>
        <p:nvSpPr>
          <p:cNvPr id="28" name="Rectangle 57"/>
          <p:cNvSpPr>
            <a:spLocks noGrp="1" noChangeArrowheads="1"/>
          </p:cNvSpPr>
          <p:nvPr>
            <p:ph type="body" idx="1"/>
          </p:nvPr>
        </p:nvSpPr>
        <p:spPr bwMode="auto">
          <a:xfrm>
            <a:off x="455613" y="1484313"/>
            <a:ext cx="11293596" cy="444376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smtClean="0"/>
              <a:t>单击此处编辑母版文本样式</a:t>
            </a:r>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sp>
        <p:nvSpPr>
          <p:cNvPr id="23" name="TextBox 2">
            <a:extLst>
              <a:ext uri="{FF2B5EF4-FFF2-40B4-BE49-F238E27FC236}">
                <a16:creationId xmlns=""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9"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65"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66"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7"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8"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9"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70"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71"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2"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3"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4"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5"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6"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7"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8"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9"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80"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81"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2"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3"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4"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5"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6"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7"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8"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9"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4229503669"/>
      </p:ext>
    </p:extLst>
  </p:cSld>
  <p:clrMap bg1="lt1" tx1="dk1" bg2="lt2" tx2="dk2" accent1="accent1" accent2="accent2" accent3="accent3" accent4="accent4" accent5="accent5" accent6="accent6" hlink="hlink" folHlink="folHlink"/>
  <p:sldLayoutIdLst>
    <p:sldLayoutId id="2147483855" r:id="rId1"/>
    <p:sldLayoutId id="2147483876" r:id="rId2"/>
    <p:sldLayoutId id="2147483856" r:id="rId3"/>
    <p:sldLayoutId id="2147483877" r:id="rId4"/>
    <p:sldLayoutId id="2147483857" r:id="rId5"/>
  </p:sldLayoutIdLst>
  <p:timing>
    <p:tnLst>
      <p:par>
        <p:cTn id="1" dur="indefinite" restart="never" nodeType="tmRoot"/>
      </p:par>
    </p:tnLst>
  </p:timing>
  <p:txStyles>
    <p:title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79" userDrawn="1">
          <p15:clr>
            <a:srgbClr val="F26B43"/>
          </p15:clr>
        </p15:guide>
        <p15:guide id="2" pos="7401" userDrawn="1">
          <p15:clr>
            <a:srgbClr val="F26B43"/>
          </p15:clr>
        </p15:guide>
        <p15:guide id="3" orient="horz" pos="2341">
          <p15:clr>
            <a:srgbClr val="F26B43"/>
          </p15:clr>
        </p15:guide>
        <p15:guide id="4" orient="horz" pos="3906">
          <p15:clr>
            <a:srgbClr val="F26B43"/>
          </p15:clr>
        </p15:guide>
        <p15:guide id="6" pos="3840">
          <p15:clr>
            <a:srgbClr val="F26B43"/>
          </p15:clr>
        </p15:guide>
        <p15:guide id="7" orient="horz" pos="278">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grpSp>
        <p:nvGrpSpPr>
          <p:cNvPr id="29"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5"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6"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7"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8"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49"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0"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1"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2"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3"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4"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5"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6"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7"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8"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59"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0"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1"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2"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3"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4"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5"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6"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7"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8"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69"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
        <p:nvSpPr>
          <p:cNvPr id="70" name="Title Placeholder 1">
            <a:extLst>
              <a:ext uri="{FF2B5EF4-FFF2-40B4-BE49-F238E27FC236}">
                <a16:creationId xmlns:a16="http://schemas.microsoft.com/office/drawing/2014/main" xmlns="" id="{145F1158-B1AA-8F41-AF0A-FEA0EC1874AC}"/>
              </a:ext>
            </a:extLst>
          </p:cNvPr>
          <p:cNvSpPr>
            <a:spLocks noGrp="1"/>
          </p:cNvSpPr>
          <p:nvPr>
            <p:ph type="title"/>
          </p:nvPr>
        </p:nvSpPr>
        <p:spPr>
          <a:xfrm>
            <a:off x="616573" y="1474269"/>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71" name="Text Placeholder 1">
            <a:extLst>
              <a:ext uri="{FF2B5EF4-FFF2-40B4-BE49-F238E27FC236}">
                <a16:creationId xmlns:a16="http://schemas.microsoft.com/office/drawing/2014/main" xmlns=""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smtClean="0">
                <a:solidFill>
                  <a:srgbClr val="1D1D1B"/>
                </a:solidFill>
                <a:latin typeface="+mj-lt"/>
              </a:rPr>
              <a:t>Copyright©2020 </a:t>
            </a:r>
            <a:r>
              <a:rPr kumimoji="1" lang="en-US" altLang="zh-CN" sz="850" b="1" baseline="0" dirty="0">
                <a:solidFill>
                  <a:srgbClr val="1D1D1B"/>
                </a:solidFill>
                <a:latin typeface="+mj-lt"/>
              </a:rPr>
              <a:t>Huawei Technologies Co., Ltd.</a:t>
            </a:r>
            <a:br>
              <a:rPr kumimoji="1" lang="en-US" altLang="zh-CN" sz="850" b="1" baseline="0" dirty="0">
                <a:solidFill>
                  <a:srgbClr val="1D1D1B"/>
                </a:solidFill>
                <a:latin typeface="+mj-lt"/>
              </a:rPr>
            </a:br>
            <a:r>
              <a:rPr kumimoji="1" lang="en-US" altLang="zh-CN" sz="850" b="1" baseline="0" dirty="0">
                <a:solidFill>
                  <a:srgbClr val="1D1D1B"/>
                </a:solidFill>
                <a:latin typeface="+mj-lt"/>
              </a:rPr>
              <a:t>All Rights Reserved.</a:t>
            </a: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850" baseline="0" dirty="0">
                <a:solidFill>
                  <a:srgbClr val="1D1D1B"/>
                </a:solidFill>
                <a:latin typeface="+mn-lt"/>
                <a:cs typeface="Arial" panose="020B0604020202020204" pitchFamily="34" charset="0"/>
              </a:rPr>
              <a:t>The information in this document may contain predictive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statements including, without limitation, statements regarding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 future financial and operating results, future product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portfolio, new technology, etc. There are a number of factors that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could cause actual results and developments to differ materially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from those expressed or implied in the predictive statements.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Therefore, such information is provided for reference purpose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only and constitutes neither an offer nor an acceptance. Huawei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mn-lt"/>
            </a:endParaRPr>
          </a:p>
        </p:txBody>
      </p:sp>
      <p:sp>
        <p:nvSpPr>
          <p:cNvPr id="72" name="Subtitle 6">
            <a:extLst>
              <a:ext uri="{FF2B5EF4-FFF2-40B4-BE49-F238E27FC236}">
                <a16:creationId xmlns:a16="http://schemas.microsoft.com/office/drawing/2014/main" xmlns=""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1"/>
              </a:lnSpc>
              <a:spcBef>
                <a:spcPts val="0"/>
              </a:spcBef>
            </a:pPr>
            <a:r>
              <a:rPr kumimoji="1" lang="zh-CN" altLang="en-US" sz="1300" dirty="0">
                <a:solidFill>
                  <a:srgbClr val="1D1D1B"/>
                </a:solidFill>
                <a:latin typeface="Microsoft YaHei" charset="-122"/>
                <a:ea typeface="Microsoft YaHei" charset="-122"/>
                <a:cs typeface="Microsoft YaHei" charset="-122"/>
              </a:rPr>
              <a:t>把数字世界带入每个人、每个家庭、</a:t>
            </a:r>
            <a:r>
              <a:rPr kumimoji="1" lang="en-US" altLang="zh-CN" sz="1300" dirty="0">
                <a:solidFill>
                  <a:srgbClr val="1D1D1B"/>
                </a:solidFill>
                <a:latin typeface="Microsoft YaHei" charset="-122"/>
                <a:ea typeface="Microsoft YaHei" charset="-122"/>
                <a:cs typeface="Microsoft YaHei" charset="-122"/>
              </a:rPr>
              <a:t/>
            </a:r>
            <a:br>
              <a:rPr kumimoji="1" lang="en-US" altLang="zh-CN" sz="1300" dirty="0">
                <a:solidFill>
                  <a:srgbClr val="1D1D1B"/>
                </a:solidFill>
                <a:latin typeface="Microsoft YaHei" charset="-122"/>
                <a:ea typeface="Microsoft YaHei" charset="-122"/>
                <a:cs typeface="Microsoft YaHei" charset="-122"/>
              </a:rPr>
            </a:br>
            <a:r>
              <a:rPr kumimoji="1" lang="zh-CN" altLang="en-US" sz="1300" dirty="0">
                <a:solidFill>
                  <a:srgbClr val="1D1D1B"/>
                </a:solidFill>
                <a:latin typeface="Microsoft YaHei" charset="-122"/>
                <a:ea typeface="Microsoft YaHei" charset="-122"/>
                <a:cs typeface="Microsoft YaHei" charset="-122"/>
              </a:rPr>
              <a:t>每个组织，构建万物互联的智能世界。</a:t>
            </a:r>
          </a:p>
        </p:txBody>
      </p:sp>
      <p:sp>
        <p:nvSpPr>
          <p:cNvPr id="73" name="Subtitle 6">
            <a:extLst>
              <a:ext uri="{FF2B5EF4-FFF2-40B4-BE49-F238E27FC236}">
                <a16:creationId xmlns:a16="http://schemas.microsoft.com/office/drawing/2014/main" xmlns=""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mn-lt"/>
                <a:cs typeface="Arial" panose="020B0604020202020204" pitchFamily="34" charset="0"/>
              </a:rPr>
              <a:t>Bring digital to every person, home, and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organization for a fully connected,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intelligent world.</a:t>
            </a:r>
            <a:endParaRPr kumimoji="1" lang="zh-CN" altLang="en-US" sz="1200" dirty="0">
              <a:solidFill>
                <a:srgbClr val="1D1D1B"/>
              </a:solidFill>
              <a:latin typeface="+mn-lt"/>
              <a:ea typeface="Microsoft YaHei" charset="-122"/>
              <a:cs typeface="Microsoft YaHei" charset="-122"/>
            </a:endParaRPr>
          </a:p>
        </p:txBody>
      </p:sp>
      <p:pic>
        <p:nvPicPr>
          <p:cNvPr id="74" name="图片 7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5497" y="5251150"/>
            <a:ext cx="1869596" cy="399462"/>
          </a:xfrm>
          <a:prstGeom prst="rect">
            <a:avLst/>
          </a:prstGeom>
        </p:spPr>
      </p:pic>
    </p:spTree>
    <p:extLst>
      <p:ext uri="{BB962C8B-B14F-4D97-AF65-F5344CB8AC3E}">
        <p14:creationId xmlns:p14="http://schemas.microsoft.com/office/powerpoint/2010/main" val="154100982"/>
      </p:ext>
    </p:extLst>
  </p:cSld>
  <p:clrMap bg1="lt1" tx1="dk1" bg2="lt2" tx2="dk2" accent1="accent1" accent2="accent2" accent3="accent3" accent4="accent4" accent5="accent5" accent6="accent6" hlink="hlink" folHlink="folHlink"/>
  <p:sldLayoutIdLst>
    <p:sldLayoutId id="2147483859" r:id="rId1"/>
  </p:sldLayoutIdLst>
  <p:hf hdr="0" ftr="0" dt="0"/>
  <p:txStyles>
    <p:titleStyle>
      <a:lvl1pPr algn="l" defTabSz="1187323" rtl="0" eaLnBrk="1" latinLnBrk="0" hangingPunct="1">
        <a:lnSpc>
          <a:spcPct val="90000"/>
        </a:lnSpc>
        <a:spcBef>
          <a:spcPct val="0"/>
        </a:spcBef>
        <a:buNone/>
        <a:defRPr sz="4998" b="0" kern="12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p:titleStyle>
    <p:bodyStyle>
      <a:lvl1pPr marL="0" indent="0" algn="l" defTabSz="1187323" rtl="0" eaLnBrk="1" latinLnBrk="0" hangingPunct="1">
        <a:lnSpc>
          <a:spcPct val="90000"/>
        </a:lnSpc>
        <a:spcBef>
          <a:spcPts val="1298"/>
        </a:spcBef>
        <a:buFont typeface="Arial" panose="020B0604020202020204" pitchFamily="34" charset="0"/>
        <a:buNone/>
        <a:defRPr sz="1818" kern="1200">
          <a:solidFill>
            <a:srgbClr val="FFFFFF"/>
          </a:solidFill>
          <a:latin typeface="Microsoft YaHei" panose="020B0503020204020204" pitchFamily="34" charset="-122"/>
          <a:ea typeface="Microsoft YaHei" panose="020B0503020204020204" pitchFamily="34" charset="-122"/>
          <a:cs typeface="+mn-cs"/>
        </a:defRPr>
      </a:lvl1pPr>
      <a:lvl2pPr marL="593662" indent="0" algn="l" defTabSz="1187323" rtl="0" eaLnBrk="1" latinLnBrk="0" hangingPunct="1">
        <a:lnSpc>
          <a:spcPct val="90000"/>
        </a:lnSpc>
        <a:spcBef>
          <a:spcPts val="650"/>
        </a:spcBef>
        <a:buFont typeface="Arial" panose="020B0604020202020204" pitchFamily="34" charset="0"/>
        <a:buNone/>
        <a:defRPr sz="3117" kern="1200">
          <a:solidFill>
            <a:schemeClr val="tx1"/>
          </a:solidFill>
          <a:latin typeface="+mn-lt"/>
          <a:ea typeface="+mn-ea"/>
          <a:cs typeface="+mn-cs"/>
        </a:defRPr>
      </a:lvl2pPr>
      <a:lvl3pPr marL="1187323" indent="0" algn="l" defTabSz="1187323" rtl="0" eaLnBrk="1" latinLnBrk="0" hangingPunct="1">
        <a:lnSpc>
          <a:spcPct val="90000"/>
        </a:lnSpc>
        <a:spcBef>
          <a:spcPts val="650"/>
        </a:spcBef>
        <a:buFont typeface="Arial" panose="020B0604020202020204" pitchFamily="34" charset="0"/>
        <a:buNone/>
        <a:defRPr sz="2597" kern="1200">
          <a:solidFill>
            <a:schemeClr val="tx1"/>
          </a:solidFill>
          <a:latin typeface="+mn-lt"/>
          <a:ea typeface="+mn-ea"/>
          <a:cs typeface="+mn-cs"/>
        </a:defRPr>
      </a:lvl3pPr>
      <a:lvl4pPr marL="1780986"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4pPr>
      <a:lvl5pPr marL="2374648"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5pPr>
      <a:lvl6pPr marL="3265140"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6pPr>
      <a:lvl7pPr marL="3858802"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7pPr>
      <a:lvl8pPr marL="4452463"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8pPr>
      <a:lvl9pPr marL="5046125"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9pPr>
    </p:bodyStyle>
    <p:otherStyle>
      <a:defPPr>
        <a:defRPr lang="en-US"/>
      </a:defPPr>
      <a:lvl1pPr marL="0" algn="l" defTabSz="1187323" rtl="0" eaLnBrk="1" latinLnBrk="0" hangingPunct="1">
        <a:defRPr sz="2337" kern="1200">
          <a:solidFill>
            <a:schemeClr val="tx1"/>
          </a:solidFill>
          <a:latin typeface="+mn-lt"/>
          <a:ea typeface="+mn-ea"/>
          <a:cs typeface="+mn-cs"/>
        </a:defRPr>
      </a:lvl1pPr>
      <a:lvl2pPr marL="593662" algn="l" defTabSz="1187323" rtl="0" eaLnBrk="1" latinLnBrk="0" hangingPunct="1">
        <a:defRPr sz="2337" kern="1200">
          <a:solidFill>
            <a:schemeClr val="tx1"/>
          </a:solidFill>
          <a:latin typeface="+mn-lt"/>
          <a:ea typeface="+mn-ea"/>
          <a:cs typeface="+mn-cs"/>
        </a:defRPr>
      </a:lvl2pPr>
      <a:lvl3pPr marL="1187323" algn="l" defTabSz="1187323" rtl="0" eaLnBrk="1" latinLnBrk="0" hangingPunct="1">
        <a:defRPr sz="2337" kern="1200">
          <a:solidFill>
            <a:schemeClr val="tx1"/>
          </a:solidFill>
          <a:latin typeface="+mn-lt"/>
          <a:ea typeface="+mn-ea"/>
          <a:cs typeface="+mn-cs"/>
        </a:defRPr>
      </a:lvl3pPr>
      <a:lvl4pPr marL="1780986" algn="l" defTabSz="1187323" rtl="0" eaLnBrk="1" latinLnBrk="0" hangingPunct="1">
        <a:defRPr sz="2337" kern="1200">
          <a:solidFill>
            <a:schemeClr val="tx1"/>
          </a:solidFill>
          <a:latin typeface="+mn-lt"/>
          <a:ea typeface="+mn-ea"/>
          <a:cs typeface="+mn-cs"/>
        </a:defRPr>
      </a:lvl4pPr>
      <a:lvl5pPr marL="2374648" algn="l" defTabSz="1187323" rtl="0" eaLnBrk="1" latinLnBrk="0" hangingPunct="1">
        <a:defRPr sz="2337" kern="1200">
          <a:solidFill>
            <a:schemeClr val="tx1"/>
          </a:solidFill>
          <a:latin typeface="+mn-lt"/>
          <a:ea typeface="+mn-ea"/>
          <a:cs typeface="+mn-cs"/>
        </a:defRPr>
      </a:lvl5pPr>
      <a:lvl6pPr marL="2968309" algn="l" defTabSz="1187323" rtl="0" eaLnBrk="1" latinLnBrk="0" hangingPunct="1">
        <a:defRPr sz="2337" kern="1200">
          <a:solidFill>
            <a:schemeClr val="tx1"/>
          </a:solidFill>
          <a:latin typeface="+mn-lt"/>
          <a:ea typeface="+mn-ea"/>
          <a:cs typeface="+mn-cs"/>
        </a:defRPr>
      </a:lvl6pPr>
      <a:lvl7pPr marL="3561971" algn="l" defTabSz="1187323" rtl="0" eaLnBrk="1" latinLnBrk="0" hangingPunct="1">
        <a:defRPr sz="2337" kern="1200">
          <a:solidFill>
            <a:schemeClr val="tx1"/>
          </a:solidFill>
          <a:latin typeface="+mn-lt"/>
          <a:ea typeface="+mn-ea"/>
          <a:cs typeface="+mn-cs"/>
        </a:defRPr>
      </a:lvl7pPr>
      <a:lvl8pPr marL="4155634" algn="l" defTabSz="1187323" rtl="0" eaLnBrk="1" latinLnBrk="0" hangingPunct="1">
        <a:defRPr sz="2337" kern="1200">
          <a:solidFill>
            <a:schemeClr val="tx1"/>
          </a:solidFill>
          <a:latin typeface="+mn-lt"/>
          <a:ea typeface="+mn-ea"/>
          <a:cs typeface="+mn-cs"/>
        </a:defRPr>
      </a:lvl8pPr>
      <a:lvl9pPr marL="4749295" algn="l" defTabSz="1187323" rtl="0" eaLnBrk="1" latinLnBrk="0" hangingPunct="1">
        <a:defRPr sz="2337"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p15:clr>
            <a:srgbClr val="F26B43"/>
          </p15:clr>
        </p15:guide>
        <p15:guide id="2" pos="3842">
          <p15:clr>
            <a:srgbClr val="F26B43"/>
          </p15:clr>
        </p15:guide>
        <p15:guide id="3" pos="370">
          <p15:clr>
            <a:srgbClr val="F26B43"/>
          </p15:clr>
        </p15:guide>
        <p15:guide id="4" pos="7197">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3" Type="http://schemas.openxmlformats.org/officeDocument/2006/relationships/image" Target="../media/image8.tmp"/><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image" Target="../media/image10.wmf"/><Relationship Id="rId7" Type="http://schemas.openxmlformats.org/officeDocument/2006/relationships/image" Target="../media/image14.jpeg"/><Relationship Id="rId2" Type="http://schemas.openxmlformats.org/officeDocument/2006/relationships/notesSlide" Target="../notesSlides/notesSlide14.xml"/><Relationship Id="rId1" Type="http://schemas.openxmlformats.org/officeDocument/2006/relationships/slideLayout" Target="../slideLayouts/slideLayout15.xml"/><Relationship Id="rId6" Type="http://schemas.openxmlformats.org/officeDocument/2006/relationships/image" Target="../media/image13.wmf"/><Relationship Id="rId5" Type="http://schemas.openxmlformats.org/officeDocument/2006/relationships/image" Target="../media/image12.jpeg"/><Relationship Id="rId4" Type="http://schemas.openxmlformats.org/officeDocument/2006/relationships/image" Target="../media/image11.wmf"/><Relationship Id="rId9" Type="http://schemas.openxmlformats.org/officeDocument/2006/relationships/image" Target="../media/image16.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9.xml"/><Relationship Id="rId1" Type="http://schemas.openxmlformats.org/officeDocument/2006/relationships/slideLayout" Target="../slideLayouts/slideLayout13.xml"/><Relationship Id="rId5" Type="http://schemas.openxmlformats.org/officeDocument/2006/relationships/image" Target="../media/image20.jpeg"/><Relationship Id="rId4" Type="http://schemas.openxmlformats.org/officeDocument/2006/relationships/image" Target="../media/image19.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0.xml"/><Relationship Id="rId1" Type="http://schemas.openxmlformats.org/officeDocument/2006/relationships/slideLayout" Target="../slideLayouts/slideLayout13.xml"/><Relationship Id="rId4" Type="http://schemas.openxmlformats.org/officeDocument/2006/relationships/image" Target="../media/image22.jpeg"/></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1.xml"/><Relationship Id="rId1" Type="http://schemas.openxmlformats.org/officeDocument/2006/relationships/slideLayout" Target="../slideLayouts/slideLayout13.xml"/><Relationship Id="rId4" Type="http://schemas.openxmlformats.org/officeDocument/2006/relationships/image" Target="../media/image24.jpeg"/></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2.xml"/><Relationship Id="rId1" Type="http://schemas.openxmlformats.org/officeDocument/2006/relationships/slideLayout" Target="../slideLayouts/slideLayout13.xml"/><Relationship Id="rId4" Type="http://schemas.openxmlformats.org/officeDocument/2006/relationships/image" Target="../media/image26.jpeg"/></Relationships>
</file>

<file path=ppt/slides/_rels/slide2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3.xml"/><Relationship Id="rId1" Type="http://schemas.openxmlformats.org/officeDocument/2006/relationships/slideLayout" Target="../slideLayouts/slideLayout13.xml"/><Relationship Id="rId5" Type="http://schemas.openxmlformats.org/officeDocument/2006/relationships/image" Target="../media/image29.jpeg"/><Relationship Id="rId4" Type="http://schemas.openxmlformats.org/officeDocument/2006/relationships/image" Target="../media/image28.jpe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8" Type="http://schemas.openxmlformats.org/officeDocument/2006/relationships/image" Target="../media/image32.jpeg"/><Relationship Id="rId3" Type="http://schemas.openxmlformats.org/officeDocument/2006/relationships/notesSlide" Target="../notesSlides/notesSlide25.xml"/><Relationship Id="rId7" Type="http://schemas.openxmlformats.org/officeDocument/2006/relationships/image" Target="../media/image31.wmf"/><Relationship Id="rId2" Type="http://schemas.openxmlformats.org/officeDocument/2006/relationships/slideLayout" Target="../slideLayouts/slideLayout13.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30.wmf"/><Relationship Id="rId4" Type="http://schemas.openxmlformats.org/officeDocument/2006/relationships/oleObject" Target="../embeddings/oleObject1.bin"/></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7" Type="http://schemas.openxmlformats.org/officeDocument/2006/relationships/image" Target="../media/image34.wmf"/><Relationship Id="rId2" Type="http://schemas.openxmlformats.org/officeDocument/2006/relationships/slideLayout" Target="../slideLayouts/slideLayout13.xml"/><Relationship Id="rId1" Type="http://schemas.openxmlformats.org/officeDocument/2006/relationships/vmlDrawing" Target="../drawings/vmlDrawing2.vml"/><Relationship Id="rId6" Type="http://schemas.openxmlformats.org/officeDocument/2006/relationships/oleObject" Target="../embeddings/oleObject4.bin"/><Relationship Id="rId5" Type="http://schemas.openxmlformats.org/officeDocument/2006/relationships/image" Target="../media/image33.wmf"/><Relationship Id="rId4" Type="http://schemas.openxmlformats.org/officeDocument/2006/relationships/oleObject" Target="../embeddings/oleObject3.bin"/></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5.xml"/><Relationship Id="rId1" Type="http://schemas.openxmlformats.org/officeDocument/2006/relationships/slideLayout" Target="../slideLayouts/slideLayout13.xml"/><Relationship Id="rId5" Type="http://schemas.openxmlformats.org/officeDocument/2006/relationships/image" Target="../media/image40.png"/><Relationship Id="rId4" Type="http://schemas.openxmlformats.org/officeDocument/2006/relationships/image" Target="../media/image39.png"/></Relationships>
</file>

<file path=ppt/slides/_rels/slide3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9.xml"/><Relationship Id="rId1" Type="http://schemas.openxmlformats.org/officeDocument/2006/relationships/slideLayout" Target="../slideLayouts/slideLayout13.xml"/><Relationship Id="rId4" Type="http://schemas.openxmlformats.org/officeDocument/2006/relationships/image" Target="../media/image43.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2.xml"/><Relationship Id="rId1" Type="http://schemas.openxmlformats.org/officeDocument/2006/relationships/slideLayout" Target="../slideLayouts/slideLayout13.xml"/><Relationship Id="rId4" Type="http://schemas.openxmlformats.org/officeDocument/2006/relationships/image" Target="../media/image45.pn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5.xml"/></Relationships>
</file>

<file path=ppt/slides/_rels/slide4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4.xml"/><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5.xml"/><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3" Type="http://schemas.openxmlformats.org/officeDocument/2006/relationships/image" Target="../media/image48.emf"/><Relationship Id="rId2" Type="http://schemas.openxmlformats.org/officeDocument/2006/relationships/notesSlide" Target="../notesSlides/notesSlide46.xml"/><Relationship Id="rId1" Type="http://schemas.openxmlformats.org/officeDocument/2006/relationships/slideLayout" Target="../slideLayouts/slideLayout15.xml"/></Relationships>
</file>

<file path=ppt/slides/_rels/slide47.xml.rels><?xml version="1.0" encoding="UTF-8" standalone="yes"?>
<Relationships xmlns="http://schemas.openxmlformats.org/package/2006/relationships"><Relationship Id="rId3" Type="http://schemas.openxmlformats.org/officeDocument/2006/relationships/image" Target="../media/image48.emf"/><Relationship Id="rId2" Type="http://schemas.openxmlformats.org/officeDocument/2006/relationships/notesSlide" Target="../notesSlides/notesSlide47.xml"/><Relationship Id="rId1" Type="http://schemas.openxmlformats.org/officeDocument/2006/relationships/slideLayout" Target="../slideLayouts/slideLayout15.xml"/></Relationships>
</file>

<file path=ppt/slides/_rels/slide48.xml.rels><?xml version="1.0" encoding="UTF-8" standalone="yes"?>
<Relationships xmlns="http://schemas.openxmlformats.org/package/2006/relationships"><Relationship Id="rId3" Type="http://schemas.openxmlformats.org/officeDocument/2006/relationships/image" Target="../media/image48.emf"/><Relationship Id="rId2" Type="http://schemas.openxmlformats.org/officeDocument/2006/relationships/notesSlide" Target="../notesSlides/notesSlide48.xml"/><Relationship Id="rId1" Type="http://schemas.openxmlformats.org/officeDocument/2006/relationships/slideLayout" Target="../slideLayouts/slideLayout15.xml"/></Relationships>
</file>

<file path=ppt/slides/_rels/slide49.xml.rels><?xml version="1.0" encoding="UTF-8" standalone="yes"?>
<Relationships xmlns="http://schemas.openxmlformats.org/package/2006/relationships"><Relationship Id="rId3" Type="http://schemas.openxmlformats.org/officeDocument/2006/relationships/image" Target="../media/image48.emf"/><Relationship Id="rId2" Type="http://schemas.openxmlformats.org/officeDocument/2006/relationships/notesSlide" Target="../notesSlides/notesSlide49.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3.xml"/><Relationship Id="rId4" Type="http://schemas.openxmlformats.org/officeDocument/2006/relationships/image" Target="../media/image5.jpe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52.xml"/><Relationship Id="rId1" Type="http://schemas.openxmlformats.org/officeDocument/2006/relationships/slideLayout" Target="../slideLayouts/slideLayout13.xml"/><Relationship Id="rId4" Type="http://schemas.openxmlformats.org/officeDocument/2006/relationships/image" Target="../media/image50.png"/></Relationships>
</file>

<file path=ppt/slides/_rels/slide5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53.xml"/><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54.xml"/><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3" Type="http://schemas.openxmlformats.org/officeDocument/2006/relationships/image" Target="../media/image53.emf"/><Relationship Id="rId2" Type="http://schemas.openxmlformats.org/officeDocument/2006/relationships/notesSlide" Target="../notesSlides/notesSlide56.xml"/><Relationship Id="rId1" Type="http://schemas.openxmlformats.org/officeDocument/2006/relationships/slideLayout" Target="../slideLayouts/slideLayout13.xml"/><Relationship Id="rId4" Type="http://schemas.openxmlformats.org/officeDocument/2006/relationships/image" Target="../media/image54.png"/></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58.xml"/><Relationship Id="rId1" Type="http://schemas.openxmlformats.org/officeDocument/2006/relationships/slideLayout" Target="../slideLayouts/slideLayout15.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3.xml"/><Relationship Id="rId4" Type="http://schemas.openxmlformats.org/officeDocument/2006/relationships/image" Target="../media/image7.png"/></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8.xml"/></Relationships>
</file>

<file path=ppt/slides/_rels/slide63.xml.rels><?xml version="1.0" encoding="UTF-8" standalone="yes"?>
<Relationships xmlns="http://schemas.openxmlformats.org/package/2006/relationships"><Relationship Id="rId8" Type="http://schemas.openxmlformats.org/officeDocument/2006/relationships/image" Target="../media/image61.tmp"/><Relationship Id="rId3" Type="http://schemas.openxmlformats.org/officeDocument/2006/relationships/image" Target="../media/image56.png"/><Relationship Id="rId7" Type="http://schemas.openxmlformats.org/officeDocument/2006/relationships/image" Target="../media/image60.tmp"/><Relationship Id="rId2" Type="http://schemas.openxmlformats.org/officeDocument/2006/relationships/notesSlide" Target="../notesSlides/notesSlide63.xml"/><Relationship Id="rId1" Type="http://schemas.openxmlformats.org/officeDocument/2006/relationships/slideLayout" Target="../slideLayouts/slideLayout10.xml"/><Relationship Id="rId6" Type="http://schemas.openxmlformats.org/officeDocument/2006/relationships/image" Target="../media/image59.png"/><Relationship Id="rId5" Type="http://schemas.openxmlformats.org/officeDocument/2006/relationships/image" Target="../media/image58.tmp"/><Relationship Id="rId4" Type="http://schemas.openxmlformats.org/officeDocument/2006/relationships/image" Target="../media/image57.png"/></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7.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a:xfrm>
            <a:off x="1019175" y="925663"/>
            <a:ext cx="8125839" cy="690255"/>
          </a:xfrm>
        </p:spPr>
        <p:txBody>
          <a:bodyPr/>
          <a:lstStyle/>
          <a:p>
            <a:r>
              <a:rPr lang="en-US" dirty="0" smtClean="0">
                <a:sym typeface="+mn-lt"/>
              </a:rPr>
              <a:t>Basic Knowledge of Batteries</a:t>
            </a:r>
            <a:endParaRPr lang="en-US" dirty="0">
              <a:sym typeface="+mn-lt"/>
            </a:endParaRPr>
          </a:p>
        </p:txBody>
      </p:sp>
      <p:sp>
        <p:nvSpPr>
          <p:cNvPr id="6" name="文本占位符 5"/>
          <p:cNvSpPr>
            <a:spLocks noGrp="1"/>
          </p:cNvSpPr>
          <p:nvPr>
            <p:ph type="body" sz="quarter" idx="10"/>
          </p:nvPr>
        </p:nvSpPr>
        <p:spPr>
          <a:xfrm>
            <a:off x="1019174" y="1975053"/>
            <a:ext cx="8125840" cy="643926"/>
          </a:xfrm>
        </p:spPr>
        <p:txBody>
          <a:bodyPr/>
          <a:lstStyle/>
          <a:p>
            <a:endParaRPr lang="zh-CN" altLang="en-US" dirty="0"/>
          </a:p>
        </p:txBody>
      </p:sp>
      <p:sp>
        <p:nvSpPr>
          <p:cNvPr id="11267" name="DtsShapeName" descr="8CE5295821885C70CB254E5500C4G505083E@F83E@PB26513!!!!!!BIHO@]b26513!!!!@5E19B011306188854E31!籽吓纪撑泞变/qqu!!!!!!!!!!!!!!!!!!!!!!!!!!!!!!!!!!!!!!!!!!!!!!!!!!!!!!!!!!!!!!!!!!!!!!!!!!!!!!!!!!!!!!!!!!!!!!!!!!!!!!!!!!!!!!!!!!!!!!!!!!!!!!!!!!!!!!!!!!!!!!!!!!!!!!!!!!!!!!!!!!!!!!!!!!!!!!!!!!!!!!!!!!!!!!!!!!!!!!!!!!!!!!!!!!!!!!!!!!!!!!!!!!!!!!!!!!!!!!!!!!!!!!!!!!!!!!!!!!!!!!!!!!!!!!!!!!!!!!!!!!!!!!!!!!!!!!!!!!!!!!!!!!!!!!!!!!!!!!!!!!!!!!!!!!!!!!!!!!!!!!!!!!!!!!!!!!!!!!!!!!!!!!!!!!!!!!!!!!!!!!!!!!!!!!!!!!!!!!!!!!!!!!!!!!!!!!!!!!!!!!!!!!!!!!!!!!!!!!!!!!!!!!!!!!!!!!!!!!!!!!!!!!!!!!!!!!!!!!!!!!!!!!!!!!!!!!!!!!!!!!!!!!!!!!!!!!!!!!!!!!!!!!!!!!!!!!!!!!!!!!!!!!!!!!!!!!!!!!!!!!!!!!!!!!!!!!!!!!!!!!!!!!!!!!!!!!!!!!!!!!!!!!!!!!!!!!!!!!!!!!!!!!!!!!!!!!!!!!!!!!!!!!!!!!!!!!!!!!!!!!!!!!!!!!!!!!!!!!!!!!!!!!!!!!!!!!!!!!!!!!!!!!!!!!!!!!!!!!!!!!!!!!!!!!!!!!!!!!!!!!!!!!!!!!!!!!!!!!!!!!!!!!!!!!!!!!!!!!!!!!!!!!!!!!!!!!!!!!!!!!!!!!!!!!!!!!!!!!!!!!!!!!!!!!!!!!!!!!!!!!!!!!!!!!!!!!!!!!!!!!!!!!!!!!!!!!!!!!!!!!!!!!!!!!!!!!!!!!!!!!!!!!!!!!!!!!!!!!!!!!!!!!!!!!!!!!!!!!!!!!!!!!!!!!!!!!!!!!!!!!!!!!!!!!!!!!!!!!!!!!!!!!!!!!!!!!!!!!!!!!!!!!!!!!!!!!!!!!!!!!!!!!!!!!!!!!!!!!!!!!!!!!!!!!!!!!!!!!!!!!!!!!!!!!!!!!!!!!!!!!!!!!!!!!!!!!!!!!!!!!!!!!!!!!!!!!!!!!!!!!!!!!!!!!!!!!!!!!!!!!!!!!!!!!!!!!!!!!!!!!!!!!!!!!!!!!!!!!!!!!!!!!!!!!!!!!!!!!!!!!!!!!!!!!!!!!!!!!!!!!!!!!!!!!!!!!!!!!!!!!!!!!!!!!!!!!!!!!!!!!!!!!!!!!!!!!!!!!!!!!!!!!!!!!!!!!!!!!!!!!!!!!!!!!!!!!!!!!!!!!!!!!!!!!!!!!!!!!!!!!!!!!!!!!!!!!!!!!!!!!!!!!!!!!!!!!!!!!!!!!!!!!!!!!!!!!!!!!!!!!!!!!!!!!!!!!!!!!!!!!!!!!!!!!!!!!!!!!!!!!!!!!!!!!!!!!!!!!!!!!!!!!!!!!!!!!!!!!!!!!!!!!!!!!!!!!!!!!!!!!!!!!!!!!!!!!!!!!!!!!!!!!!!!!!!!!!!!!!!!!!!!!!!!!!!!!!!!!!!!!!!!!!!!!!!!!!!!!!!!!!!!!!!!!!!!!!!!!!!!!!!!!!!!!!!!!!!!!!!!!!!!!!!!!!!!!!!!!!!!!!!!!!!!!!!!!!!!!!!!!!!!!!!!!!!!!!!!!!!!!!!!!!!!!!!!!!!!!!!!!!!!!!!!!!!!!!!!!!!!!!!!!!!!!!!!!!!!!!!!!!!!!!!!!!!!!!!!!!!!!!!!!!!!!!!!!!!!!!!!!!!!!!!!!!!!!!!!!!!!!!!!!!!!!!!!!!!!!!!!!!!!!!!!!!!!!!!!!!!!!!!!!!!!!!!!!!!!!!!!!!!!!!!!!!!!!!!!!!!!!!!!!!!!!!!!!!!!!!!!!!!!!!!!!!!!!!!!!!!!!!!!!!!!!!!!!!!!!!!!!!!!!!!!!!!!!!!!!!!!!!!!!!!!!!!!!!!!!!!!!!!!!!!!!!!!!!!!!!!!!!!!!!!!!!!!!!!!!!!!!!!!!!!!!!!!!!!!!!!!!!!!!!!!!!!!!!!!!!!!!!!!!!!!!!!!!!!!!!!!!!!!!!!!!!!!!!!!!!!!!!!!!!!!!!!!!!!!!!!!!!!!!!!!!!!!!!!!!!!!!!!!!!!!!!!!!!!!!!!!!!!!!!!!!!!!!!!!!!!!!!!!!!!!!!!!!!!!!!!!!!!!!!!!!!!!!!!!!!!!!!!!!!!!!!!!!!!!!!!!!!!!!!!!!!!!!!!!!!!!!!!!!!!!!!!!!!!!!!!!!!!!!!!!!!!!!!!!!!!!!!!!!!!!!!!!!!!!!!!!!!!!!!!!!!!!!!!!!!!!!!!1!1" hidden="1"/>
          <p:cNvSpPr>
            <a:spLocks noChangeArrowheads="1"/>
          </p:cNvSpPr>
          <p:nvPr/>
        </p:nvSpPr>
        <p:spPr bwMode="auto">
          <a:xfrm>
            <a:off x="1524000" y="0"/>
            <a:ext cx="1588" cy="1588"/>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11796480 60000 65536"/>
              <a:gd name="T10" fmla="*/ 5898240 60000 65536"/>
              <a:gd name="T11" fmla="*/ 0 60000 65536"/>
              <a:gd name="T12" fmla="*/ 5033 w 21600"/>
              <a:gd name="T13" fmla="*/ 2272 h 21600"/>
              <a:gd name="T14" fmla="*/ 16554 w 21600"/>
              <a:gd name="T15" fmla="*/ 13684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chemeClr val="accent1"/>
          </a:solidFill>
          <a:ln w="9525" algn="ctr">
            <a:solidFill>
              <a:schemeClr val="tx1"/>
            </a:solidFill>
            <a:miter lim="800000"/>
            <a:headEnd/>
            <a:tailEnd/>
          </a:ln>
        </p:spPr>
        <p:txBody>
          <a:bodyPr wrap="none" anchor="ctr"/>
          <a:lstStyle/>
          <a:p>
            <a:endParaRPr lang="zh-CN" altLang="en-US">
              <a:cs typeface="+mn-ea"/>
              <a:sym typeface="+mn-lt"/>
            </a:endParaRPr>
          </a:p>
        </p:txBody>
      </p:sp>
    </p:spTree>
    <p:extLst>
      <p:ext uri="{BB962C8B-B14F-4D97-AF65-F5344CB8AC3E}">
        <p14:creationId xmlns:p14="http://schemas.microsoft.com/office/powerpoint/2010/main" val="773851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latin typeface="+mn-lt"/>
                <a:ea typeface="+mn-ea"/>
                <a:cs typeface="+mn-ea"/>
                <a:sym typeface="+mn-lt"/>
              </a:rPr>
              <a:t>Application in Data Centers</a:t>
            </a:r>
          </a:p>
        </p:txBody>
      </p:sp>
      <p:sp>
        <p:nvSpPr>
          <p:cNvPr id="3" name="文本占位符 2"/>
          <p:cNvSpPr>
            <a:spLocks noGrp="1"/>
          </p:cNvSpPr>
          <p:nvPr>
            <p:ph type="body" sz="quarter" idx="10"/>
          </p:nvPr>
        </p:nvSpPr>
        <p:spPr>
          <a:prstGeom prst="rect">
            <a:avLst/>
          </a:prstGeom>
        </p:spPr>
        <p:txBody>
          <a:bodyPr/>
          <a:lstStyle/>
          <a:p>
            <a:r>
              <a:rPr lang="en-US" sz="1800" dirty="0">
                <a:latin typeface="+mn-lt"/>
                <a:ea typeface="+mn-ea"/>
                <a:cs typeface="+mn-ea"/>
                <a:sym typeface="+mn-lt"/>
              </a:rPr>
              <a:t>In a data center, batteries are installed at the end of the UPS. When the mains fails, batteries supply DC power to the UPS, and the UPS converts the DC power into AC power required by loads to ensure continuous operation of devices.</a:t>
            </a:r>
          </a:p>
        </p:txBody>
      </p:sp>
      <p:pic>
        <p:nvPicPr>
          <p:cNvPr id="5" name="图片 4" descr="屏幕剪辑"/>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18899" y="2287367"/>
            <a:ext cx="8611802" cy="3858163"/>
          </a:xfrm>
          <a:prstGeom prst="rect">
            <a:avLst/>
          </a:prstGeom>
        </p:spPr>
      </p:pic>
    </p:spTree>
    <p:extLst>
      <p:ext uri="{BB962C8B-B14F-4D97-AF65-F5344CB8AC3E}">
        <p14:creationId xmlns:p14="http://schemas.microsoft.com/office/powerpoint/2010/main" val="289392964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dirty="0">
                <a:solidFill>
                  <a:schemeClr val="bg1">
                    <a:lumMod val="50000"/>
                  </a:schemeClr>
                </a:solidFill>
                <a:latin typeface="+mn-lt"/>
                <a:ea typeface="+mn-ea"/>
                <a:cs typeface="+mn-ea"/>
                <a:sym typeface="+mn-lt"/>
              </a:rPr>
              <a:t>Battery Overview</a:t>
            </a:r>
          </a:p>
          <a:p>
            <a:r>
              <a:rPr lang="en-US" b="1" dirty="0">
                <a:latin typeface="+mn-lt"/>
                <a:ea typeface="+mn-ea"/>
                <a:cs typeface="+mn-ea"/>
                <a:sym typeface="+mn-lt"/>
              </a:rPr>
              <a:t>Lead-acid Battery</a:t>
            </a:r>
          </a:p>
          <a:p>
            <a:pPr lvl="1">
              <a:buSzPct val="60000"/>
              <a:buFont typeface="Wingdings" panose="05000000000000000000" pitchFamily="2" charset="2"/>
              <a:buChar char="n"/>
            </a:pPr>
            <a:r>
              <a:rPr lang="en-US" sz="1800" dirty="0">
                <a:solidFill>
                  <a:prstClr val="black"/>
                </a:solidFill>
                <a:latin typeface="+mn-lt"/>
                <a:ea typeface="+mn-ea"/>
                <a:cs typeface="+mn-ea"/>
                <a:sym typeface="+mn-lt"/>
              </a:rPr>
              <a:t>Overview</a:t>
            </a:r>
          </a:p>
          <a:p>
            <a:pPr lvl="1">
              <a:buSzPct val="50000"/>
              <a:buFont typeface="Wingdings" panose="05000000000000000000" pitchFamily="2" charset="2"/>
              <a:buChar char="p"/>
            </a:pPr>
            <a:r>
              <a:rPr lang="en-US" sz="1800" dirty="0">
                <a:solidFill>
                  <a:schemeClr val="bg1">
                    <a:lumMod val="50000"/>
                  </a:schemeClr>
                </a:solidFill>
                <a:latin typeface="+mn-lt"/>
                <a:ea typeface="+mn-ea"/>
                <a:cs typeface="+mn-ea"/>
                <a:sym typeface="+mn-lt"/>
              </a:rPr>
              <a:t>Battery Structure</a:t>
            </a:r>
          </a:p>
          <a:p>
            <a:pPr lvl="1">
              <a:buSzPct val="50000"/>
              <a:buFont typeface="Wingdings" panose="05000000000000000000" pitchFamily="2" charset="2"/>
              <a:buChar char="p"/>
            </a:pPr>
            <a:r>
              <a:rPr lang="en-US" sz="1800" dirty="0">
                <a:solidFill>
                  <a:schemeClr val="bg1">
                    <a:lumMod val="50000"/>
                  </a:schemeClr>
                </a:solidFill>
                <a:latin typeface="+mn-lt"/>
                <a:ea typeface="+mn-ea"/>
                <a:cs typeface="+mn-ea"/>
                <a:sym typeface="+mn-lt"/>
              </a:rPr>
              <a:t>Working Principle</a:t>
            </a:r>
          </a:p>
          <a:p>
            <a:r>
              <a:rPr lang="en-US" dirty="0">
                <a:solidFill>
                  <a:schemeClr val="bg1">
                    <a:lumMod val="50000"/>
                  </a:schemeClr>
                </a:solidFill>
                <a:latin typeface="+mn-lt"/>
                <a:ea typeface="+mn-ea"/>
                <a:cs typeface="+mn-ea"/>
                <a:sym typeface="+mn-lt"/>
              </a:rPr>
              <a:t>Lithium-ion Battery</a:t>
            </a:r>
          </a:p>
          <a:p>
            <a:r>
              <a:rPr lang="en-US" dirty="0">
                <a:solidFill>
                  <a:schemeClr val="bg1">
                    <a:lumMod val="50000"/>
                  </a:schemeClr>
                </a:solidFill>
                <a:latin typeface="+mn-lt"/>
                <a:ea typeface="+mn-ea"/>
                <a:cs typeface="+mn-ea"/>
                <a:sym typeface="+mn-lt"/>
              </a:rPr>
              <a:t>Comparison Between Lead-acid Batteries and Lithium-ion Batteries</a:t>
            </a:r>
          </a:p>
        </p:txBody>
      </p:sp>
    </p:spTree>
    <p:extLst>
      <p:ext uri="{BB962C8B-B14F-4D97-AF65-F5344CB8AC3E}">
        <p14:creationId xmlns:p14="http://schemas.microsoft.com/office/powerpoint/2010/main" val="100043640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smtClean="0">
                <a:latin typeface="+mn-lt"/>
                <a:ea typeface="+mn-ea"/>
                <a:cs typeface="+mn-ea"/>
                <a:sym typeface="+mn-lt"/>
              </a:rPr>
              <a:t>Definition</a:t>
            </a:r>
            <a:endParaRPr lang="zh-CN" altLang="en-US" dirty="0">
              <a:latin typeface="+mn-lt"/>
              <a:ea typeface="+mn-ea"/>
              <a:cs typeface="+mn-ea"/>
              <a:sym typeface="+mn-lt"/>
            </a:endParaRPr>
          </a:p>
        </p:txBody>
      </p:sp>
      <p:sp>
        <p:nvSpPr>
          <p:cNvPr id="2" name="文本占位符 1"/>
          <p:cNvSpPr>
            <a:spLocks noGrp="1"/>
          </p:cNvSpPr>
          <p:nvPr>
            <p:ph type="body" sz="quarter" idx="10"/>
          </p:nvPr>
        </p:nvSpPr>
        <p:spPr/>
        <p:txBody>
          <a:bodyPr/>
          <a:lstStyle/>
          <a:p>
            <a:r>
              <a:rPr lang="en-US" altLang="zh-CN" sz="1600" dirty="0">
                <a:latin typeface="+mn-lt"/>
                <a:ea typeface="+mn-ea"/>
                <a:cs typeface="+mn-ea"/>
                <a:sym typeface="+mn-lt"/>
              </a:rPr>
              <a:t>VRLA battery is a battery improved in material, structure, and process based on the common anti-acid and explosion-proof lead-acid storage battery. </a:t>
            </a:r>
            <a:endParaRPr lang="en-US" altLang="zh-CN" sz="1600" dirty="0" smtClean="0">
              <a:latin typeface="+mn-lt"/>
              <a:ea typeface="+mn-ea"/>
              <a:cs typeface="+mn-ea"/>
              <a:sym typeface="+mn-lt"/>
            </a:endParaRPr>
          </a:p>
          <a:p>
            <a:r>
              <a:rPr lang="en-US" altLang="zh-CN" sz="1600" dirty="0" smtClean="0">
                <a:latin typeface="+mn-lt"/>
                <a:ea typeface="+mn-ea"/>
                <a:cs typeface="+mn-ea"/>
                <a:sym typeface="+mn-lt"/>
              </a:rPr>
              <a:t>The </a:t>
            </a:r>
            <a:r>
              <a:rPr lang="en-US" altLang="zh-CN" sz="1600" dirty="0">
                <a:latin typeface="+mn-lt"/>
                <a:ea typeface="+mn-ea"/>
                <a:cs typeface="+mn-ea"/>
                <a:sym typeface="+mn-lt"/>
              </a:rPr>
              <a:t>basic feature is that the battery does not need to be maintained by refilling acid or water during operation. Thanks to its sealing structure, the battery does not leak acid or exhaust acid smog</a:t>
            </a:r>
            <a:r>
              <a:rPr lang="en-US" altLang="zh-CN" sz="1600" dirty="0" smtClean="0">
                <a:latin typeface="+mn-lt"/>
                <a:ea typeface="+mn-ea"/>
                <a:cs typeface="+mn-ea"/>
                <a:sym typeface="+mn-lt"/>
              </a:rPr>
              <a:t>.</a:t>
            </a:r>
          </a:p>
          <a:p>
            <a:r>
              <a:rPr lang="en-US" altLang="zh-CN" sz="1600" dirty="0" smtClean="0">
                <a:latin typeface="+mn-lt"/>
                <a:ea typeface="+mn-ea"/>
                <a:cs typeface="+mn-ea"/>
                <a:sym typeface="+mn-lt"/>
              </a:rPr>
              <a:t> </a:t>
            </a:r>
            <a:r>
              <a:rPr lang="en-US" altLang="zh-CN" sz="1600" dirty="0">
                <a:latin typeface="+mn-lt"/>
                <a:ea typeface="+mn-ea"/>
                <a:cs typeface="+mn-ea"/>
                <a:sym typeface="+mn-lt"/>
              </a:rPr>
              <a:t>On the battery cover is a one-way exhaust valve (safety valve), which automatically exhausts the excessive gas in the battery when the internal battery pressure increases to the threshold and automatically closes itself after the exhausting to avoid gas entry.</a:t>
            </a:r>
          </a:p>
        </p:txBody>
      </p:sp>
      <p:pic>
        <p:nvPicPr>
          <p:cNvPr id="5" name="Picture 2" descr="https://timgsa.baidu.com/timg?image&amp;quality=80&amp;size=b9999_10000&amp;sec=1490873706712&amp;di=03814147582640314984de74e6e38129&amp;imgtype=0&amp;src=http%3A%2F%2Fimg05.jdzj.com%2Foledit%2FUploadFile%2Fnews2014c%2Fimage%2F20150921%2F20150921101059935993780509.jpg"/>
          <p:cNvPicPr>
            <a:picLocks noChangeAspect="1" noChangeArrowheads="1"/>
          </p:cNvPicPr>
          <p:nvPr/>
        </p:nvPicPr>
        <p:blipFill>
          <a:blip r:embed="rId3" cstate="print"/>
          <a:srcRect/>
          <a:stretch>
            <a:fillRect/>
          </a:stretch>
        </p:blipFill>
        <p:spPr bwMode="auto">
          <a:xfrm>
            <a:off x="4297892" y="3716338"/>
            <a:ext cx="3596216" cy="2154169"/>
          </a:xfrm>
          <a:prstGeom prst="rect">
            <a:avLst/>
          </a:prstGeom>
          <a:ln w="12700">
            <a:solidFill>
              <a:schemeClr val="bg1">
                <a:lumMod val="85000"/>
              </a:schemeClr>
            </a:solidFill>
          </a:ln>
          <a:effectLst/>
          <a:extLst/>
        </p:spPr>
      </p:pic>
    </p:spTree>
    <p:extLst>
      <p:ext uri="{BB962C8B-B14F-4D97-AF65-F5344CB8AC3E}">
        <p14:creationId xmlns:p14="http://schemas.microsoft.com/office/powerpoint/2010/main" val="92317755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dirty="0">
                <a:latin typeface="+mn-lt"/>
                <a:ea typeface="+mn-ea"/>
                <a:cs typeface="+mn-ea"/>
                <a:sym typeface="+mn-lt"/>
              </a:rPr>
              <a:t>General Category</a:t>
            </a:r>
          </a:p>
        </p:txBody>
      </p:sp>
      <p:sp>
        <p:nvSpPr>
          <p:cNvPr id="4" name="文本占位符 3"/>
          <p:cNvSpPr>
            <a:spLocks noGrp="1"/>
          </p:cNvSpPr>
          <p:nvPr>
            <p:ph type="body" sz="quarter" idx="10"/>
          </p:nvPr>
        </p:nvSpPr>
        <p:spPr/>
        <p:txBody>
          <a:bodyPr/>
          <a:lstStyle/>
          <a:p>
            <a:r>
              <a:rPr lang="en-US" sz="1800" dirty="0">
                <a:latin typeface="+mn-lt"/>
                <a:ea typeface="+mn-ea"/>
                <a:cs typeface="+mn-ea"/>
                <a:sym typeface="+mn-lt"/>
              </a:rPr>
              <a:t>Based on electrolyte: acid battery and alkaline battery</a:t>
            </a:r>
          </a:p>
          <a:p>
            <a:r>
              <a:rPr lang="en-US" sz="1800" dirty="0">
                <a:latin typeface="+mn-lt"/>
                <a:ea typeface="+mn-ea"/>
                <a:cs typeface="+mn-ea"/>
                <a:sym typeface="+mn-lt"/>
              </a:rPr>
              <a:t>Based on electrolyte content: flooded battery and starved-electrolyte battery</a:t>
            </a:r>
          </a:p>
          <a:p>
            <a:r>
              <a:rPr lang="en-US" sz="1800" dirty="0">
                <a:latin typeface="+mn-lt"/>
                <a:ea typeface="+mn-ea"/>
                <a:cs typeface="+mn-ea"/>
                <a:sym typeface="+mn-lt"/>
              </a:rPr>
              <a:t>Based on vent plug structure: open-type battery, vented battery, and </a:t>
            </a:r>
            <a:r>
              <a:rPr lang="en-US" sz="1800" dirty="0" err="1">
                <a:latin typeface="+mn-lt"/>
                <a:ea typeface="+mn-ea"/>
                <a:cs typeface="+mn-ea"/>
                <a:sym typeface="+mn-lt"/>
              </a:rPr>
              <a:t>acidapray</a:t>
            </a:r>
            <a:r>
              <a:rPr lang="en-US" sz="1800" dirty="0">
                <a:latin typeface="+mn-lt"/>
                <a:ea typeface="+mn-ea"/>
                <a:cs typeface="+mn-ea"/>
                <a:sym typeface="+mn-lt"/>
              </a:rPr>
              <a:t>-proof battery</a:t>
            </a:r>
          </a:p>
          <a:p>
            <a:r>
              <a:rPr lang="en-US" sz="1800" dirty="0">
                <a:latin typeface="+mn-lt"/>
                <a:ea typeface="+mn-ea"/>
                <a:cs typeface="+mn-ea"/>
                <a:sym typeface="+mn-lt"/>
              </a:rPr>
              <a:t>Based on cell voltage: 2 V battery, 6 V battery, and 12 V battery</a:t>
            </a:r>
          </a:p>
          <a:p>
            <a:pPr marL="301625" lvl="3" indent="-301625">
              <a:buClr>
                <a:schemeClr val="tx1"/>
              </a:buClr>
              <a:buSzPct val="60000"/>
              <a:buFont typeface="Wingdings" pitchFamily="2" charset="2"/>
              <a:buChar char="l"/>
            </a:pPr>
            <a:r>
              <a:rPr lang="en-US" sz="1800" dirty="0">
                <a:latin typeface="+mn-lt"/>
                <a:ea typeface="+mn-ea"/>
                <a:cs typeface="+mn-ea"/>
                <a:sym typeface="+mn-lt"/>
              </a:rPr>
              <a:t>Based on purpose: stationary battery, mobile battery, starter battery, traction battery, railway battery, motorcycle battery, coal mine battery, energy storage battery, and battery for other purposes</a:t>
            </a:r>
          </a:p>
          <a:p>
            <a:endParaRPr lang="zh-CN" altLang="en-US" sz="1800" dirty="0">
              <a:latin typeface="+mn-lt"/>
              <a:ea typeface="+mn-ea"/>
              <a:cs typeface="+mn-ea"/>
              <a:sym typeface="+mn-lt"/>
            </a:endParaRPr>
          </a:p>
        </p:txBody>
      </p:sp>
    </p:spTree>
    <p:extLst>
      <p:ext uri="{BB962C8B-B14F-4D97-AF65-F5344CB8AC3E}">
        <p14:creationId xmlns:p14="http://schemas.microsoft.com/office/powerpoint/2010/main" val="149347869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latin typeface="+mn-lt"/>
                <a:ea typeface="+mn-ea"/>
                <a:cs typeface="+mn-ea"/>
                <a:sym typeface="+mn-lt"/>
              </a:rPr>
              <a:t>Battery Classification in </a:t>
            </a:r>
            <a:r>
              <a:rPr lang="en-US" altLang="zh-CN" dirty="0" smtClean="0">
                <a:latin typeface="+mn-lt"/>
                <a:ea typeface="+mn-ea"/>
                <a:cs typeface="+mn-ea"/>
                <a:sym typeface="+mn-lt"/>
              </a:rPr>
              <a:t>ICT</a:t>
            </a:r>
            <a:endParaRPr lang="zh-CN" altLang="en-US" dirty="0">
              <a:latin typeface="+mn-lt"/>
              <a:ea typeface="+mn-ea"/>
              <a:cs typeface="+mn-ea"/>
              <a:sym typeface="+mn-lt"/>
            </a:endParaRPr>
          </a:p>
        </p:txBody>
      </p:sp>
      <p:sp>
        <p:nvSpPr>
          <p:cNvPr id="4" name="矩形 4"/>
          <p:cNvSpPr>
            <a:spLocks noChangeArrowheads="1"/>
          </p:cNvSpPr>
          <p:nvPr/>
        </p:nvSpPr>
        <p:spPr bwMode="auto">
          <a:xfrm>
            <a:off x="4544895" y="1097756"/>
            <a:ext cx="928688" cy="395287"/>
          </a:xfrm>
          <a:prstGeom prst="rect">
            <a:avLst/>
          </a:prstGeom>
          <a:noFill/>
          <a:ln w="9525" algn="ctr">
            <a:solidFill>
              <a:schemeClr val="tx1"/>
            </a:solidFill>
            <a:round/>
            <a:headEnd/>
            <a:tailEnd/>
          </a:ln>
        </p:spPr>
        <p:txBody>
          <a:bodyPr lIns="36000" tIns="36000" rIns="36000" bIns="36000" anchor="ctr"/>
          <a:lstStyle/>
          <a:p>
            <a:pPr algn="ctr" defTabSz="801688" fontAlgn="ctr">
              <a:defRPr/>
            </a:pPr>
            <a:r>
              <a:rPr lang="en-US" altLang="zh-CN" sz="1400" dirty="0">
                <a:cs typeface="+mn-ea"/>
                <a:sym typeface="+mn-lt"/>
              </a:rPr>
              <a:t>Lead-acid battery</a:t>
            </a:r>
          </a:p>
        </p:txBody>
      </p:sp>
      <p:sp>
        <p:nvSpPr>
          <p:cNvPr id="5" name="矩形 15"/>
          <p:cNvSpPr>
            <a:spLocks noChangeArrowheads="1"/>
          </p:cNvSpPr>
          <p:nvPr/>
        </p:nvSpPr>
        <p:spPr bwMode="auto">
          <a:xfrm>
            <a:off x="3074870" y="2170906"/>
            <a:ext cx="1292225" cy="396875"/>
          </a:xfrm>
          <a:prstGeom prst="rect">
            <a:avLst/>
          </a:prstGeom>
          <a:noFill/>
          <a:ln w="9525" algn="ctr">
            <a:solidFill>
              <a:schemeClr val="tx1"/>
            </a:solidFill>
            <a:round/>
            <a:headEnd/>
            <a:tailEnd/>
          </a:ln>
        </p:spPr>
        <p:txBody>
          <a:bodyPr lIns="36000" tIns="36000" rIns="36000" bIns="36000" anchor="ctr"/>
          <a:lstStyle/>
          <a:p>
            <a:pPr algn="ctr" defTabSz="801688" fontAlgn="ctr">
              <a:defRPr/>
            </a:pPr>
            <a:r>
              <a:rPr lang="en-US" altLang="zh-CN" sz="1400" dirty="0">
                <a:cs typeface="+mn-ea"/>
                <a:sym typeface="+mn-lt"/>
              </a:rPr>
              <a:t>Flooded lead-acid battery</a:t>
            </a:r>
          </a:p>
        </p:txBody>
      </p:sp>
      <p:sp>
        <p:nvSpPr>
          <p:cNvPr id="6" name="矩形 18"/>
          <p:cNvSpPr>
            <a:spLocks noChangeArrowheads="1"/>
          </p:cNvSpPr>
          <p:nvPr/>
        </p:nvSpPr>
        <p:spPr bwMode="auto">
          <a:xfrm>
            <a:off x="5751395" y="2153443"/>
            <a:ext cx="1676400" cy="396875"/>
          </a:xfrm>
          <a:prstGeom prst="rect">
            <a:avLst/>
          </a:prstGeom>
          <a:noFill/>
          <a:ln w="9525" algn="ctr">
            <a:solidFill>
              <a:schemeClr val="tx1"/>
            </a:solidFill>
            <a:round/>
            <a:headEnd/>
            <a:tailEnd/>
          </a:ln>
        </p:spPr>
        <p:txBody>
          <a:bodyPr lIns="36000" tIns="36000" rIns="36000" bIns="36000" anchor="ctr"/>
          <a:lstStyle/>
          <a:p>
            <a:pPr algn="ctr" defTabSz="801688" fontAlgn="ctr">
              <a:defRPr/>
            </a:pPr>
            <a:r>
              <a:rPr lang="en-US" altLang="zh-CN" sz="1400" dirty="0">
                <a:cs typeface="+mn-ea"/>
                <a:sym typeface="+mn-lt"/>
              </a:rPr>
              <a:t> Starved-electrolyte battery</a:t>
            </a:r>
          </a:p>
        </p:txBody>
      </p:sp>
      <p:sp>
        <p:nvSpPr>
          <p:cNvPr id="7" name="矩形 25"/>
          <p:cNvSpPr>
            <a:spLocks noChangeArrowheads="1"/>
          </p:cNvSpPr>
          <p:nvPr/>
        </p:nvSpPr>
        <p:spPr bwMode="auto">
          <a:xfrm>
            <a:off x="3897195" y="3190081"/>
            <a:ext cx="2339975" cy="395287"/>
          </a:xfrm>
          <a:prstGeom prst="rect">
            <a:avLst/>
          </a:prstGeom>
          <a:noFill/>
          <a:ln w="9525" algn="ctr">
            <a:solidFill>
              <a:schemeClr val="tx1"/>
            </a:solidFill>
            <a:round/>
            <a:headEnd/>
            <a:tailEnd/>
          </a:ln>
        </p:spPr>
        <p:txBody>
          <a:bodyPr lIns="36000" tIns="36000" rIns="36000" bIns="36000" anchor="ctr"/>
          <a:lstStyle/>
          <a:p>
            <a:pPr algn="ctr" defTabSz="801688" fontAlgn="ctr"/>
            <a:r>
              <a:rPr lang="en-US" altLang="zh-CN" sz="1400">
                <a:cs typeface="+mn-ea"/>
                <a:sym typeface="+mn-lt"/>
              </a:rPr>
              <a:t>AGM (</a:t>
            </a:r>
            <a:r>
              <a:rPr lang="en-US" altLang="zh-CN" sz="1400" u="sng">
                <a:cs typeface="+mn-ea"/>
                <a:sym typeface="+mn-lt"/>
              </a:rPr>
              <a:t>A</a:t>
            </a:r>
            <a:r>
              <a:rPr lang="en-US" altLang="zh-CN" sz="1400">
                <a:cs typeface="+mn-ea"/>
                <a:sym typeface="+mn-lt"/>
              </a:rPr>
              <a:t>bsorbed </a:t>
            </a:r>
            <a:r>
              <a:rPr lang="en-US" altLang="zh-CN" sz="1400" u="sng">
                <a:cs typeface="+mn-ea"/>
                <a:sym typeface="+mn-lt"/>
              </a:rPr>
              <a:t>G</a:t>
            </a:r>
            <a:r>
              <a:rPr lang="en-US" altLang="zh-CN" sz="1400">
                <a:cs typeface="+mn-ea"/>
                <a:sym typeface="+mn-lt"/>
              </a:rPr>
              <a:t>lass </a:t>
            </a:r>
            <a:r>
              <a:rPr lang="en-US" altLang="zh-CN" sz="1400" u="sng">
                <a:cs typeface="+mn-ea"/>
                <a:sym typeface="+mn-lt"/>
              </a:rPr>
              <a:t>M</a:t>
            </a:r>
            <a:r>
              <a:rPr lang="en-US" altLang="zh-CN" sz="1400">
                <a:cs typeface="+mn-ea"/>
                <a:sym typeface="+mn-lt"/>
              </a:rPr>
              <a:t>at)</a:t>
            </a:r>
            <a:endParaRPr lang="zh-CN" altLang="en-US" sz="1400">
              <a:cs typeface="+mn-ea"/>
              <a:sym typeface="+mn-lt"/>
            </a:endParaRPr>
          </a:p>
        </p:txBody>
      </p:sp>
      <p:sp>
        <p:nvSpPr>
          <p:cNvPr id="8" name="矩形 26"/>
          <p:cNvSpPr>
            <a:spLocks noChangeArrowheads="1"/>
          </p:cNvSpPr>
          <p:nvPr/>
        </p:nvSpPr>
        <p:spPr bwMode="auto">
          <a:xfrm>
            <a:off x="7773869" y="3190081"/>
            <a:ext cx="1112547" cy="395287"/>
          </a:xfrm>
          <a:prstGeom prst="rect">
            <a:avLst/>
          </a:prstGeom>
          <a:noFill/>
          <a:ln w="9525" algn="ctr">
            <a:solidFill>
              <a:schemeClr val="tx1"/>
            </a:solidFill>
            <a:round/>
            <a:headEnd/>
            <a:tailEnd/>
          </a:ln>
        </p:spPr>
        <p:txBody>
          <a:bodyPr lIns="36000" tIns="36000" rIns="36000" bIns="36000" anchor="ctr"/>
          <a:lstStyle/>
          <a:p>
            <a:pPr algn="ctr" defTabSz="801688" fontAlgn="ctr"/>
            <a:r>
              <a:rPr lang="en-US" altLang="zh-CN" sz="1400" dirty="0">
                <a:cs typeface="+mn-ea"/>
                <a:sym typeface="+mn-lt"/>
              </a:rPr>
              <a:t>GEL (</a:t>
            </a:r>
            <a:r>
              <a:rPr lang="en-US" altLang="zh-CN" sz="1400" u="sng" dirty="0">
                <a:cs typeface="+mn-ea"/>
                <a:sym typeface="+mn-lt"/>
              </a:rPr>
              <a:t>Gel</a:t>
            </a:r>
            <a:r>
              <a:rPr lang="en-US" altLang="zh-CN" sz="1400" dirty="0">
                <a:cs typeface="+mn-ea"/>
                <a:sym typeface="+mn-lt"/>
              </a:rPr>
              <a:t>led)</a:t>
            </a:r>
          </a:p>
        </p:txBody>
      </p:sp>
      <p:sp>
        <p:nvSpPr>
          <p:cNvPr id="9" name="矩形 38"/>
          <p:cNvSpPr>
            <a:spLocks noChangeArrowheads="1"/>
          </p:cNvSpPr>
          <p:nvPr/>
        </p:nvSpPr>
        <p:spPr bwMode="auto">
          <a:xfrm>
            <a:off x="3700345" y="4190206"/>
            <a:ext cx="571500" cy="395287"/>
          </a:xfrm>
          <a:prstGeom prst="rect">
            <a:avLst/>
          </a:prstGeom>
          <a:noFill/>
          <a:ln w="9525" algn="ctr">
            <a:solidFill>
              <a:schemeClr val="tx1"/>
            </a:solidFill>
            <a:round/>
            <a:headEnd/>
            <a:tailEnd/>
          </a:ln>
        </p:spPr>
        <p:txBody>
          <a:bodyPr lIns="36000" tIns="36000" rIns="36000" bIns="36000" anchor="ctr"/>
          <a:lstStyle/>
          <a:p>
            <a:pPr algn="ctr" defTabSz="801688" fontAlgn="ctr"/>
            <a:r>
              <a:rPr lang="en-US" altLang="zh-CN" sz="1400">
                <a:cs typeface="+mn-ea"/>
                <a:sym typeface="+mn-lt"/>
              </a:rPr>
              <a:t>2 V</a:t>
            </a:r>
          </a:p>
        </p:txBody>
      </p:sp>
      <p:sp>
        <p:nvSpPr>
          <p:cNvPr id="10" name="矩形 42"/>
          <p:cNvSpPr>
            <a:spLocks noChangeArrowheads="1"/>
          </p:cNvSpPr>
          <p:nvPr/>
        </p:nvSpPr>
        <p:spPr bwMode="auto">
          <a:xfrm>
            <a:off x="4395671" y="4190206"/>
            <a:ext cx="894876" cy="395287"/>
          </a:xfrm>
          <a:prstGeom prst="rect">
            <a:avLst/>
          </a:prstGeom>
          <a:noFill/>
          <a:ln w="9525" algn="ctr">
            <a:solidFill>
              <a:schemeClr val="tx1"/>
            </a:solidFill>
            <a:round/>
            <a:headEnd/>
            <a:tailEnd/>
          </a:ln>
        </p:spPr>
        <p:txBody>
          <a:bodyPr lIns="36000" tIns="36000" rIns="36000" bIns="36000" anchor="ctr"/>
          <a:lstStyle/>
          <a:p>
            <a:pPr algn="ctr" defTabSz="801688" fontAlgn="ctr"/>
            <a:r>
              <a:rPr lang="en-US" altLang="zh-CN" sz="1400" dirty="0">
                <a:cs typeface="+mn-ea"/>
                <a:sym typeface="+mn-lt"/>
              </a:rPr>
              <a:t>Common 12 V</a:t>
            </a:r>
          </a:p>
        </p:txBody>
      </p:sp>
      <p:sp>
        <p:nvSpPr>
          <p:cNvPr id="11" name="矩形 43"/>
          <p:cNvSpPr>
            <a:spLocks noChangeArrowheads="1"/>
          </p:cNvSpPr>
          <p:nvPr/>
        </p:nvSpPr>
        <p:spPr bwMode="auto">
          <a:xfrm>
            <a:off x="5351345" y="4190206"/>
            <a:ext cx="1011238" cy="395287"/>
          </a:xfrm>
          <a:prstGeom prst="rect">
            <a:avLst/>
          </a:prstGeom>
          <a:noFill/>
          <a:ln w="9525" algn="ctr">
            <a:solidFill>
              <a:schemeClr val="tx1"/>
            </a:solidFill>
            <a:round/>
            <a:headEnd/>
            <a:tailEnd/>
          </a:ln>
        </p:spPr>
        <p:txBody>
          <a:bodyPr lIns="36000" tIns="36000" rIns="36000" bIns="36000" anchor="ctr"/>
          <a:lstStyle/>
          <a:p>
            <a:pPr algn="ctr" defTabSz="801688" fontAlgn="ctr"/>
            <a:r>
              <a:rPr lang="en-US" altLang="zh-CN" sz="1400" dirty="0">
                <a:cs typeface="+mn-ea"/>
                <a:sym typeface="+mn-lt"/>
              </a:rPr>
              <a:t>12 V front access</a:t>
            </a:r>
          </a:p>
        </p:txBody>
      </p:sp>
      <p:sp>
        <p:nvSpPr>
          <p:cNvPr id="12" name="矩形 45"/>
          <p:cNvSpPr>
            <a:spLocks noChangeArrowheads="1"/>
          </p:cNvSpPr>
          <p:nvPr/>
        </p:nvSpPr>
        <p:spPr bwMode="auto">
          <a:xfrm>
            <a:off x="3325695" y="2958305"/>
            <a:ext cx="571500" cy="285750"/>
          </a:xfrm>
          <a:prstGeom prst="rect">
            <a:avLst/>
          </a:prstGeom>
          <a:noFill/>
          <a:ln w="9525" algn="ctr">
            <a:solidFill>
              <a:schemeClr val="tx1"/>
            </a:solidFill>
            <a:round/>
            <a:headEnd/>
            <a:tailEnd/>
          </a:ln>
        </p:spPr>
        <p:txBody>
          <a:bodyPr lIns="36000" tIns="36000" rIns="36000" bIns="36000" anchor="ctr"/>
          <a:lstStyle/>
          <a:p>
            <a:pPr algn="ctr" defTabSz="801688" fontAlgn="ctr"/>
            <a:r>
              <a:rPr lang="en-US" altLang="zh-CN" sz="1400">
                <a:cs typeface="+mn-ea"/>
                <a:sym typeface="+mn-lt"/>
              </a:rPr>
              <a:t>2 V</a:t>
            </a:r>
          </a:p>
        </p:txBody>
      </p:sp>
      <p:sp>
        <p:nvSpPr>
          <p:cNvPr id="13" name="矩形 48"/>
          <p:cNvSpPr>
            <a:spLocks noChangeArrowheads="1"/>
          </p:cNvSpPr>
          <p:nvPr/>
        </p:nvSpPr>
        <p:spPr bwMode="auto">
          <a:xfrm>
            <a:off x="6884870" y="4177506"/>
            <a:ext cx="571500" cy="395287"/>
          </a:xfrm>
          <a:prstGeom prst="rect">
            <a:avLst/>
          </a:prstGeom>
          <a:noFill/>
          <a:ln w="9525" algn="ctr">
            <a:solidFill>
              <a:schemeClr val="tx1"/>
            </a:solidFill>
            <a:round/>
            <a:headEnd/>
            <a:tailEnd/>
          </a:ln>
        </p:spPr>
        <p:txBody>
          <a:bodyPr lIns="36000" tIns="36000" rIns="36000" bIns="36000" anchor="ctr"/>
          <a:lstStyle/>
          <a:p>
            <a:pPr algn="ctr" defTabSz="801688" fontAlgn="ctr"/>
            <a:r>
              <a:rPr lang="en-US" altLang="zh-CN" sz="1400">
                <a:cs typeface="+mn-ea"/>
                <a:sym typeface="+mn-lt"/>
              </a:rPr>
              <a:t>2 V</a:t>
            </a:r>
          </a:p>
        </p:txBody>
      </p:sp>
      <p:sp>
        <p:nvSpPr>
          <p:cNvPr id="14" name="矩形 52"/>
          <p:cNvSpPr>
            <a:spLocks noChangeArrowheads="1"/>
          </p:cNvSpPr>
          <p:nvPr/>
        </p:nvSpPr>
        <p:spPr bwMode="auto">
          <a:xfrm>
            <a:off x="7677033" y="4177506"/>
            <a:ext cx="825500" cy="395287"/>
          </a:xfrm>
          <a:prstGeom prst="rect">
            <a:avLst/>
          </a:prstGeom>
          <a:noFill/>
          <a:ln w="9525" algn="ctr">
            <a:solidFill>
              <a:schemeClr val="tx1"/>
            </a:solidFill>
            <a:round/>
            <a:headEnd/>
            <a:tailEnd/>
          </a:ln>
        </p:spPr>
        <p:txBody>
          <a:bodyPr lIns="36000" tIns="36000" rIns="36000" bIns="36000" anchor="ctr"/>
          <a:lstStyle/>
          <a:p>
            <a:pPr algn="ctr" defTabSz="801688" fontAlgn="ctr"/>
            <a:r>
              <a:rPr lang="en-US" altLang="zh-CN" sz="1400">
                <a:cs typeface="+mn-ea"/>
                <a:sym typeface="+mn-lt"/>
              </a:rPr>
              <a:t>Common 12 V</a:t>
            </a:r>
          </a:p>
        </p:txBody>
      </p:sp>
      <p:sp>
        <p:nvSpPr>
          <p:cNvPr id="15" name="矩形 53"/>
          <p:cNvSpPr>
            <a:spLocks noChangeArrowheads="1"/>
          </p:cNvSpPr>
          <p:nvPr/>
        </p:nvSpPr>
        <p:spPr bwMode="auto">
          <a:xfrm>
            <a:off x="8626357" y="4177506"/>
            <a:ext cx="1113477" cy="395287"/>
          </a:xfrm>
          <a:prstGeom prst="rect">
            <a:avLst/>
          </a:prstGeom>
          <a:noFill/>
          <a:ln w="9525" algn="ctr">
            <a:solidFill>
              <a:schemeClr val="tx1"/>
            </a:solidFill>
            <a:round/>
            <a:headEnd/>
            <a:tailEnd/>
          </a:ln>
        </p:spPr>
        <p:txBody>
          <a:bodyPr lIns="36000" tIns="36000" rIns="36000" bIns="36000" anchor="ctr"/>
          <a:lstStyle/>
          <a:p>
            <a:pPr algn="ctr" defTabSz="801688" fontAlgn="ctr"/>
            <a:r>
              <a:rPr lang="en-US" altLang="zh-CN" sz="1400" dirty="0">
                <a:cs typeface="+mn-ea"/>
                <a:sym typeface="+mn-lt"/>
              </a:rPr>
              <a:t>12 V front access</a:t>
            </a:r>
          </a:p>
        </p:txBody>
      </p:sp>
      <p:pic>
        <p:nvPicPr>
          <p:cNvPr id="16" name="Picture 5"/>
          <p:cNvPicPr>
            <a:picLocks noChangeAspect="1" noChangeArrowheads="1"/>
          </p:cNvPicPr>
          <p:nvPr/>
        </p:nvPicPr>
        <p:blipFill>
          <a:blip r:embed="rId3" cstate="print"/>
          <a:srcRect/>
          <a:stretch>
            <a:fillRect/>
          </a:stretch>
        </p:blipFill>
        <p:spPr bwMode="auto">
          <a:xfrm>
            <a:off x="1844559" y="1801017"/>
            <a:ext cx="1163637" cy="1360488"/>
          </a:xfrm>
          <a:prstGeom prst="rect">
            <a:avLst/>
          </a:prstGeom>
          <a:noFill/>
          <a:ln w="9525">
            <a:noFill/>
            <a:miter lim="800000"/>
            <a:headEnd/>
            <a:tailEnd/>
          </a:ln>
        </p:spPr>
      </p:pic>
      <p:cxnSp>
        <p:nvCxnSpPr>
          <p:cNvPr id="17" name="直接箭头连接符 41"/>
          <p:cNvCxnSpPr>
            <a:cxnSpLocks noChangeShapeType="1"/>
          </p:cNvCxnSpPr>
          <p:nvPr/>
        </p:nvCxnSpPr>
        <p:spPr bwMode="auto">
          <a:xfrm>
            <a:off x="3611445" y="2658267"/>
            <a:ext cx="0" cy="300038"/>
          </a:xfrm>
          <a:prstGeom prst="straightConnector1">
            <a:avLst/>
          </a:prstGeom>
          <a:noFill/>
          <a:ln w="15875" algn="ctr">
            <a:solidFill>
              <a:schemeClr val="tx1"/>
            </a:solidFill>
            <a:round/>
            <a:headEnd/>
            <a:tailEnd type="arrow" w="med" len="med"/>
          </a:ln>
        </p:spPr>
      </p:cxnSp>
      <p:cxnSp>
        <p:nvCxnSpPr>
          <p:cNvPr id="18" name="肘形连接符 42"/>
          <p:cNvCxnSpPr>
            <a:cxnSpLocks noChangeShapeType="1"/>
            <a:stCxn id="5" idx="0"/>
            <a:endCxn id="6" idx="0"/>
          </p:cNvCxnSpPr>
          <p:nvPr/>
        </p:nvCxnSpPr>
        <p:spPr bwMode="auto">
          <a:xfrm rot="5400000" flipH="1" flipV="1">
            <a:off x="5146558" y="727869"/>
            <a:ext cx="17463" cy="2868613"/>
          </a:xfrm>
          <a:prstGeom prst="bentConnector3">
            <a:avLst>
              <a:gd name="adj1" fmla="val 1409053"/>
            </a:avLst>
          </a:prstGeom>
          <a:noFill/>
          <a:ln w="15875" algn="ctr">
            <a:solidFill>
              <a:schemeClr val="tx1"/>
            </a:solidFill>
            <a:round/>
            <a:headEnd type="arrow" w="med" len="med"/>
            <a:tailEnd type="arrow" w="med" len="med"/>
          </a:ln>
        </p:spPr>
      </p:cxnSp>
      <p:cxnSp>
        <p:nvCxnSpPr>
          <p:cNvPr id="19" name="直接连接符 43"/>
          <p:cNvCxnSpPr>
            <a:cxnSpLocks noChangeShapeType="1"/>
          </p:cNvCxnSpPr>
          <p:nvPr/>
        </p:nvCxnSpPr>
        <p:spPr bwMode="auto">
          <a:xfrm>
            <a:off x="5011620" y="1496218"/>
            <a:ext cx="0" cy="428625"/>
          </a:xfrm>
          <a:prstGeom prst="line">
            <a:avLst/>
          </a:prstGeom>
          <a:noFill/>
          <a:ln w="15875" algn="ctr">
            <a:solidFill>
              <a:schemeClr val="tx1"/>
            </a:solidFill>
            <a:round/>
            <a:headEnd/>
            <a:tailEnd/>
          </a:ln>
        </p:spPr>
      </p:cxnSp>
      <p:cxnSp>
        <p:nvCxnSpPr>
          <p:cNvPr id="20" name="肘形连接符 44"/>
          <p:cNvCxnSpPr>
            <a:cxnSpLocks noChangeShapeType="1"/>
            <a:stCxn id="9" idx="0"/>
            <a:endCxn id="11" idx="0"/>
          </p:cNvCxnSpPr>
          <p:nvPr/>
        </p:nvCxnSpPr>
        <p:spPr bwMode="auto">
          <a:xfrm rot="5400000" flipH="1" flipV="1">
            <a:off x="4921133" y="3255168"/>
            <a:ext cx="12700" cy="1870075"/>
          </a:xfrm>
          <a:prstGeom prst="bentConnector3">
            <a:avLst>
              <a:gd name="adj1" fmla="val 1800000"/>
            </a:avLst>
          </a:prstGeom>
          <a:noFill/>
          <a:ln w="15875" algn="ctr">
            <a:solidFill>
              <a:schemeClr val="tx1"/>
            </a:solidFill>
            <a:round/>
            <a:headEnd type="arrow" w="med" len="med"/>
            <a:tailEnd type="arrow" w="med" len="med"/>
          </a:ln>
        </p:spPr>
      </p:cxnSp>
      <p:cxnSp>
        <p:nvCxnSpPr>
          <p:cNvPr id="21" name="直接箭头连接符 45"/>
          <p:cNvCxnSpPr>
            <a:cxnSpLocks noChangeShapeType="1"/>
          </p:cNvCxnSpPr>
          <p:nvPr/>
        </p:nvCxnSpPr>
        <p:spPr bwMode="auto">
          <a:xfrm rot="60000">
            <a:off x="4802071" y="3606006"/>
            <a:ext cx="11113" cy="600075"/>
          </a:xfrm>
          <a:prstGeom prst="straightConnector1">
            <a:avLst/>
          </a:prstGeom>
          <a:noFill/>
          <a:ln w="15875" algn="ctr">
            <a:solidFill>
              <a:schemeClr val="tx1"/>
            </a:solidFill>
            <a:round/>
            <a:headEnd/>
            <a:tailEnd type="arrow" w="med" len="med"/>
          </a:ln>
        </p:spPr>
      </p:cxnSp>
      <p:cxnSp>
        <p:nvCxnSpPr>
          <p:cNvPr id="22" name="肘形连接符 46"/>
          <p:cNvCxnSpPr>
            <a:cxnSpLocks noChangeShapeType="1"/>
            <a:stCxn id="7" idx="0"/>
            <a:endCxn id="8" idx="0"/>
          </p:cNvCxnSpPr>
          <p:nvPr/>
        </p:nvCxnSpPr>
        <p:spPr bwMode="auto">
          <a:xfrm rot="5400000" flipH="1" flipV="1">
            <a:off x="6698663" y="1558601"/>
            <a:ext cx="12700" cy="3262960"/>
          </a:xfrm>
          <a:prstGeom prst="bentConnector3">
            <a:avLst>
              <a:gd name="adj1" fmla="val 1800000"/>
            </a:avLst>
          </a:prstGeom>
          <a:noFill/>
          <a:ln w="15875" algn="ctr">
            <a:solidFill>
              <a:schemeClr val="tx1"/>
            </a:solidFill>
            <a:round/>
            <a:headEnd type="arrow" w="med" len="med"/>
            <a:tailEnd type="arrow" w="med" len="med"/>
          </a:ln>
        </p:spPr>
      </p:cxnSp>
      <p:cxnSp>
        <p:nvCxnSpPr>
          <p:cNvPr id="23" name="直接连接符 47"/>
          <p:cNvCxnSpPr>
            <a:cxnSpLocks noChangeShapeType="1"/>
          </p:cNvCxnSpPr>
          <p:nvPr/>
        </p:nvCxnSpPr>
        <p:spPr bwMode="auto">
          <a:xfrm>
            <a:off x="6595945" y="2559842"/>
            <a:ext cx="0" cy="395288"/>
          </a:xfrm>
          <a:prstGeom prst="line">
            <a:avLst/>
          </a:prstGeom>
          <a:noFill/>
          <a:ln w="15875" algn="ctr">
            <a:solidFill>
              <a:schemeClr val="tx1"/>
            </a:solidFill>
            <a:round/>
            <a:headEnd/>
            <a:tailEnd/>
          </a:ln>
        </p:spPr>
      </p:cxnSp>
      <p:cxnSp>
        <p:nvCxnSpPr>
          <p:cNvPr id="24" name="肘形连接符 48"/>
          <p:cNvCxnSpPr>
            <a:cxnSpLocks noChangeShapeType="1"/>
            <a:stCxn id="13" idx="0"/>
            <a:endCxn id="15" idx="0"/>
          </p:cNvCxnSpPr>
          <p:nvPr/>
        </p:nvCxnSpPr>
        <p:spPr bwMode="auto">
          <a:xfrm rot="5400000" flipH="1" flipV="1">
            <a:off x="8176858" y="3171268"/>
            <a:ext cx="12700" cy="2012476"/>
          </a:xfrm>
          <a:prstGeom prst="bentConnector3">
            <a:avLst>
              <a:gd name="adj1" fmla="val 1800000"/>
            </a:avLst>
          </a:prstGeom>
          <a:noFill/>
          <a:ln w="15875" algn="ctr">
            <a:solidFill>
              <a:schemeClr val="tx1"/>
            </a:solidFill>
            <a:round/>
            <a:headEnd type="arrow" w="med" len="med"/>
            <a:tailEnd type="arrow" w="med" len="med"/>
          </a:ln>
        </p:spPr>
      </p:cxnSp>
      <p:cxnSp>
        <p:nvCxnSpPr>
          <p:cNvPr id="25" name="直接箭头连接符 49"/>
          <p:cNvCxnSpPr>
            <a:cxnSpLocks noChangeShapeType="1"/>
          </p:cNvCxnSpPr>
          <p:nvPr/>
        </p:nvCxnSpPr>
        <p:spPr bwMode="auto">
          <a:xfrm rot="60000">
            <a:off x="8200908" y="3601243"/>
            <a:ext cx="11112" cy="600075"/>
          </a:xfrm>
          <a:prstGeom prst="straightConnector1">
            <a:avLst/>
          </a:prstGeom>
          <a:noFill/>
          <a:ln w="15875" algn="ctr">
            <a:solidFill>
              <a:schemeClr val="tx1"/>
            </a:solidFill>
            <a:round/>
            <a:headEnd/>
            <a:tailEnd type="arrow" w="med" len="med"/>
          </a:ln>
        </p:spPr>
      </p:cxnSp>
      <p:sp>
        <p:nvSpPr>
          <p:cNvPr id="26" name="TextBox 158"/>
          <p:cNvSpPr txBox="1"/>
          <p:nvPr/>
        </p:nvSpPr>
        <p:spPr>
          <a:xfrm>
            <a:off x="5126237" y="1468960"/>
            <a:ext cx="2539886" cy="430213"/>
          </a:xfrm>
          <a:prstGeom prst="rect">
            <a:avLst/>
          </a:prstGeom>
          <a:noFill/>
        </p:spPr>
        <p:txBody>
          <a:bodyPr lIns="36000" tIns="36000" rIns="36000" bIns="36000" anchor="ctr"/>
          <a:lstStyle/>
          <a:p>
            <a:pPr algn="ctr" fontAlgn="ctr">
              <a:defRPr/>
            </a:pPr>
            <a:r>
              <a:rPr lang="en-US" altLang="zh-CN" sz="1400" dirty="0">
                <a:cs typeface="+mn-ea"/>
                <a:sym typeface="+mn-lt"/>
              </a:rPr>
              <a:t>(Based on electrolyte content)</a:t>
            </a:r>
          </a:p>
        </p:txBody>
      </p:sp>
      <p:sp>
        <p:nvSpPr>
          <p:cNvPr id="27" name="TextBox 167"/>
          <p:cNvSpPr txBox="1"/>
          <p:nvPr/>
        </p:nvSpPr>
        <p:spPr>
          <a:xfrm>
            <a:off x="7351594" y="2493167"/>
            <a:ext cx="2195512" cy="461963"/>
          </a:xfrm>
          <a:prstGeom prst="rect">
            <a:avLst/>
          </a:prstGeom>
          <a:noFill/>
        </p:spPr>
        <p:txBody>
          <a:bodyPr lIns="36000" tIns="36000" rIns="36000" bIns="36000" anchor="ctr"/>
          <a:lstStyle/>
          <a:p>
            <a:pPr algn="ctr" fontAlgn="ctr">
              <a:defRPr/>
            </a:pPr>
            <a:r>
              <a:rPr lang="en-US" altLang="zh-CN" sz="1400" dirty="0">
                <a:cs typeface="+mn-ea"/>
                <a:sym typeface="+mn-lt"/>
              </a:rPr>
              <a:t>(Based on the storage method of electrolyte)</a:t>
            </a:r>
          </a:p>
        </p:txBody>
      </p:sp>
      <p:pic>
        <p:nvPicPr>
          <p:cNvPr id="28" name="Picture 6"/>
          <p:cNvPicPr>
            <a:picLocks noChangeAspect="1" noChangeArrowheads="1"/>
          </p:cNvPicPr>
          <p:nvPr/>
        </p:nvPicPr>
        <p:blipFill>
          <a:blip r:embed="rId4" cstate="print"/>
          <a:srcRect/>
          <a:stretch>
            <a:fillRect/>
          </a:stretch>
        </p:blipFill>
        <p:spPr bwMode="auto">
          <a:xfrm>
            <a:off x="3325695" y="4689473"/>
            <a:ext cx="938212" cy="1112837"/>
          </a:xfrm>
          <a:prstGeom prst="rect">
            <a:avLst/>
          </a:prstGeom>
          <a:ln>
            <a:noFill/>
          </a:ln>
          <a:effectLst>
            <a:outerShdw blurRad="292100" dist="139700" dir="2700000" algn="tl" rotWithShape="0">
              <a:srgbClr val="333333">
                <a:alpha val="65000"/>
              </a:srgbClr>
            </a:outerShdw>
          </a:effectLst>
        </p:spPr>
      </p:pic>
      <p:pic>
        <p:nvPicPr>
          <p:cNvPr id="29" name="Picture 11"/>
          <p:cNvPicPr>
            <a:picLocks noChangeAspect="1" noChangeArrowheads="1"/>
          </p:cNvPicPr>
          <p:nvPr/>
        </p:nvPicPr>
        <p:blipFill>
          <a:blip r:embed="rId5" cstate="print"/>
          <a:srcRect/>
          <a:stretch>
            <a:fillRect/>
          </a:stretch>
        </p:blipFill>
        <p:spPr bwMode="auto">
          <a:xfrm>
            <a:off x="4369157" y="4689473"/>
            <a:ext cx="898525" cy="857250"/>
          </a:xfrm>
          <a:prstGeom prst="rect">
            <a:avLst/>
          </a:prstGeom>
          <a:ln>
            <a:noFill/>
          </a:ln>
          <a:effectLst>
            <a:outerShdw blurRad="292100" dist="139700" dir="2700000" algn="tl" rotWithShape="0">
              <a:srgbClr val="333333">
                <a:alpha val="65000"/>
              </a:srgbClr>
            </a:outerShdw>
          </a:effectLst>
        </p:spPr>
      </p:pic>
      <p:pic>
        <p:nvPicPr>
          <p:cNvPr id="30" name="Picture 12"/>
          <p:cNvPicPr>
            <a:picLocks noChangeAspect="1" noChangeArrowheads="1"/>
          </p:cNvPicPr>
          <p:nvPr/>
        </p:nvPicPr>
        <p:blipFill>
          <a:blip r:embed="rId6" cstate="print"/>
          <a:srcRect/>
          <a:stretch>
            <a:fillRect/>
          </a:stretch>
        </p:blipFill>
        <p:spPr bwMode="auto">
          <a:xfrm>
            <a:off x="5411473" y="4689473"/>
            <a:ext cx="857250" cy="938213"/>
          </a:xfrm>
          <a:prstGeom prst="rect">
            <a:avLst/>
          </a:prstGeom>
          <a:ln>
            <a:noFill/>
          </a:ln>
          <a:effectLst>
            <a:outerShdw blurRad="292100" dist="139700" dir="2700000" algn="tl" rotWithShape="0">
              <a:srgbClr val="333333">
                <a:alpha val="65000"/>
              </a:srgbClr>
            </a:outerShdw>
          </a:effectLst>
        </p:spPr>
      </p:pic>
      <p:pic>
        <p:nvPicPr>
          <p:cNvPr id="31" name="图片 30"/>
          <p:cNvPicPr>
            <a:picLocks noChangeAspect="1"/>
          </p:cNvPicPr>
          <p:nvPr/>
        </p:nvPicPr>
        <p:blipFill rotWithShape="1">
          <a:blip r:embed="rId7" cstate="print"/>
          <a:srcRect l="22191" r="18653"/>
          <a:stretch/>
        </p:blipFill>
        <p:spPr>
          <a:xfrm>
            <a:off x="6755009" y="4689473"/>
            <a:ext cx="755650" cy="904875"/>
          </a:xfrm>
          <a:prstGeom prst="rect">
            <a:avLst/>
          </a:prstGeom>
          <a:ln>
            <a:noFill/>
          </a:ln>
          <a:effectLst>
            <a:outerShdw blurRad="292100" dist="139700" dir="2700000" algn="tl" rotWithShape="0">
              <a:srgbClr val="333333">
                <a:alpha val="65000"/>
              </a:srgbClr>
            </a:outerShdw>
          </a:effectLst>
        </p:spPr>
      </p:pic>
      <p:pic>
        <p:nvPicPr>
          <p:cNvPr id="32" name="图片 31"/>
          <p:cNvPicPr>
            <a:picLocks noChangeAspect="1"/>
          </p:cNvPicPr>
          <p:nvPr/>
        </p:nvPicPr>
        <p:blipFill>
          <a:blip r:embed="rId8" cstate="print"/>
          <a:stretch>
            <a:fillRect/>
          </a:stretch>
        </p:blipFill>
        <p:spPr>
          <a:xfrm>
            <a:off x="7567496" y="4689473"/>
            <a:ext cx="1046163" cy="742950"/>
          </a:xfrm>
          <a:prstGeom prst="rect">
            <a:avLst/>
          </a:prstGeom>
          <a:ln>
            <a:noFill/>
          </a:ln>
          <a:effectLst>
            <a:outerShdw blurRad="292100" dist="139700" dir="2700000" algn="tl" rotWithShape="0">
              <a:srgbClr val="333333">
                <a:alpha val="65000"/>
              </a:srgbClr>
            </a:outerShdw>
          </a:effectLst>
        </p:spPr>
      </p:pic>
      <p:pic>
        <p:nvPicPr>
          <p:cNvPr id="33" name="图片 32"/>
          <p:cNvPicPr>
            <a:picLocks noChangeAspect="1"/>
          </p:cNvPicPr>
          <p:nvPr/>
        </p:nvPicPr>
        <p:blipFill>
          <a:blip r:embed="rId9" cstate="print"/>
          <a:stretch>
            <a:fillRect/>
          </a:stretch>
        </p:blipFill>
        <p:spPr>
          <a:xfrm>
            <a:off x="8677158" y="4689473"/>
            <a:ext cx="1092200" cy="7747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38640418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latin typeface="+mn-lt"/>
                <a:ea typeface="+mn-ea"/>
                <a:cs typeface="+mn-ea"/>
                <a:sym typeface="+mn-lt"/>
              </a:rPr>
              <a:t>Naming Rule</a:t>
            </a:r>
            <a:endParaRPr lang="zh-CN" altLang="en-US" dirty="0">
              <a:latin typeface="+mn-lt"/>
              <a:ea typeface="+mn-ea"/>
              <a:cs typeface="+mn-ea"/>
              <a:sym typeface="+mn-lt"/>
            </a:endParaRPr>
          </a:p>
        </p:txBody>
      </p:sp>
      <p:sp>
        <p:nvSpPr>
          <p:cNvPr id="3" name="文本占位符 2"/>
          <p:cNvSpPr>
            <a:spLocks noGrp="1"/>
          </p:cNvSpPr>
          <p:nvPr>
            <p:ph type="body" sz="quarter" idx="10"/>
          </p:nvPr>
        </p:nvSpPr>
        <p:spPr>
          <a:xfrm>
            <a:off x="455612" y="1052514"/>
            <a:ext cx="11293476" cy="1842395"/>
          </a:xfrm>
        </p:spPr>
        <p:txBody>
          <a:bodyPr/>
          <a:lstStyle/>
          <a:p>
            <a:r>
              <a:rPr lang="en-US" altLang="zh-CN" sz="1800" dirty="0">
                <a:latin typeface="+mn-lt"/>
                <a:ea typeface="+mn-ea"/>
                <a:cs typeface="+mn-ea"/>
                <a:sym typeface="+mn-lt"/>
              </a:rPr>
              <a:t>The model number of the lead-acid battery is composed of three parts. Part 1 indicates the number of storage battery in series; part 2 indicates the type and feature of the storage battery; part 3 indicates the rated capacity of the storage battery. Other codes can also be added on the right after the rated capacity if necessary.</a:t>
            </a:r>
          </a:p>
        </p:txBody>
      </p:sp>
      <p:grpSp>
        <p:nvGrpSpPr>
          <p:cNvPr id="4" name="组合 3"/>
          <p:cNvGrpSpPr/>
          <p:nvPr/>
        </p:nvGrpSpPr>
        <p:grpSpPr>
          <a:xfrm>
            <a:off x="2928667" y="3017212"/>
            <a:ext cx="6532447" cy="2142719"/>
            <a:chOff x="2344738" y="2246313"/>
            <a:chExt cx="5910741" cy="1493232"/>
          </a:xfrm>
        </p:grpSpPr>
        <p:grpSp>
          <p:nvGrpSpPr>
            <p:cNvPr id="5" name="组合 14"/>
            <p:cNvGrpSpPr>
              <a:grpSpLocks/>
            </p:cNvGrpSpPr>
            <p:nvPr/>
          </p:nvGrpSpPr>
          <p:grpSpPr bwMode="auto">
            <a:xfrm>
              <a:off x="2489200" y="2495549"/>
              <a:ext cx="5766279" cy="1243996"/>
              <a:chOff x="2707318" y="2323909"/>
              <a:chExt cx="5766243" cy="1245544"/>
            </a:xfrm>
          </p:grpSpPr>
          <p:sp>
            <p:nvSpPr>
              <p:cNvPr id="7" name="矩形 6"/>
              <p:cNvSpPr/>
              <p:nvPr/>
            </p:nvSpPr>
            <p:spPr bwMode="auto">
              <a:xfrm>
                <a:off x="2707318" y="2323909"/>
                <a:ext cx="352423" cy="395780"/>
              </a:xfrm>
              <a:prstGeom prst="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fontAlgn="t">
                  <a:defRPr/>
                </a:pPr>
                <a:endParaRPr lang="zh-CN" altLang="en-US" sz="1100">
                  <a:solidFill>
                    <a:schemeClr val="tx1"/>
                  </a:solidFill>
                  <a:cs typeface="+mn-ea"/>
                  <a:sym typeface="+mn-lt"/>
                </a:endParaRPr>
              </a:p>
            </p:txBody>
          </p:sp>
          <p:sp>
            <p:nvSpPr>
              <p:cNvPr id="8" name="矩形 7"/>
              <p:cNvSpPr/>
              <p:nvPr/>
            </p:nvSpPr>
            <p:spPr bwMode="auto">
              <a:xfrm>
                <a:off x="3347077" y="2323909"/>
                <a:ext cx="352423" cy="395780"/>
              </a:xfrm>
              <a:prstGeom prst="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fontAlgn="t">
                  <a:defRPr/>
                </a:pPr>
                <a:endParaRPr lang="zh-CN" altLang="en-US" sz="1100">
                  <a:solidFill>
                    <a:schemeClr val="tx1"/>
                  </a:solidFill>
                  <a:cs typeface="+mn-ea"/>
                  <a:sym typeface="+mn-lt"/>
                </a:endParaRPr>
              </a:p>
            </p:txBody>
          </p:sp>
          <p:sp>
            <p:nvSpPr>
              <p:cNvPr id="9" name="矩形 8"/>
              <p:cNvSpPr/>
              <p:nvPr/>
            </p:nvSpPr>
            <p:spPr bwMode="auto">
              <a:xfrm>
                <a:off x="3823324" y="2323909"/>
                <a:ext cx="352423" cy="395780"/>
              </a:xfrm>
              <a:prstGeom prst="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fontAlgn="t">
                  <a:defRPr/>
                </a:pPr>
                <a:endParaRPr lang="zh-CN" altLang="en-US" sz="1100">
                  <a:solidFill>
                    <a:schemeClr val="tx1"/>
                  </a:solidFill>
                  <a:cs typeface="+mn-ea"/>
                  <a:sym typeface="+mn-lt"/>
                </a:endParaRPr>
              </a:p>
            </p:txBody>
          </p:sp>
          <p:sp>
            <p:nvSpPr>
              <p:cNvPr id="10" name="矩形 9"/>
              <p:cNvSpPr/>
              <p:nvPr/>
            </p:nvSpPr>
            <p:spPr bwMode="auto">
              <a:xfrm>
                <a:off x="4464670" y="2323909"/>
                <a:ext cx="352423" cy="395780"/>
              </a:xfrm>
              <a:prstGeom prst="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fontAlgn="t">
                  <a:defRPr/>
                </a:pPr>
                <a:endParaRPr lang="zh-CN" altLang="en-US" sz="1100">
                  <a:solidFill>
                    <a:schemeClr val="tx1"/>
                  </a:solidFill>
                  <a:cs typeface="+mn-ea"/>
                  <a:sym typeface="+mn-lt"/>
                </a:endParaRPr>
              </a:p>
            </p:txBody>
          </p:sp>
          <p:cxnSp>
            <p:nvCxnSpPr>
              <p:cNvPr id="11" name="直接连接符 10"/>
              <p:cNvCxnSpPr/>
              <p:nvPr/>
            </p:nvCxnSpPr>
            <p:spPr bwMode="auto">
              <a:xfrm>
                <a:off x="3131178" y="2503520"/>
                <a:ext cx="152399" cy="0"/>
              </a:xfrm>
              <a:prstGeom prst="line">
                <a:avLst/>
              </a:prstGeom>
              <a:ln>
                <a:headEnd type="none" w="med" len="med"/>
                <a:tailEnd type="none" w="med" len="med"/>
              </a:ln>
            </p:spPr>
            <p:style>
              <a:lnRef idx="2">
                <a:schemeClr val="accent6"/>
              </a:lnRef>
              <a:fillRef idx="0">
                <a:schemeClr val="accent6"/>
              </a:fillRef>
              <a:effectRef idx="1">
                <a:schemeClr val="accent6"/>
              </a:effectRef>
              <a:fontRef idx="minor">
                <a:schemeClr val="tx1"/>
              </a:fontRef>
            </p:style>
          </p:cxnSp>
          <p:cxnSp>
            <p:nvCxnSpPr>
              <p:cNvPr id="12" name="直接连接符 11"/>
              <p:cNvCxnSpPr/>
              <p:nvPr/>
            </p:nvCxnSpPr>
            <p:spPr bwMode="auto">
              <a:xfrm>
                <a:off x="4247183" y="2503520"/>
                <a:ext cx="152399" cy="0"/>
              </a:xfrm>
              <a:prstGeom prst="line">
                <a:avLst/>
              </a:prstGeom>
              <a:ln>
                <a:headEnd type="none" w="med" len="med"/>
                <a:tailEnd type="none" w="med" len="med"/>
              </a:ln>
            </p:spPr>
            <p:style>
              <a:lnRef idx="2">
                <a:schemeClr val="accent6"/>
              </a:lnRef>
              <a:fillRef idx="0">
                <a:schemeClr val="accent6"/>
              </a:fillRef>
              <a:effectRef idx="1">
                <a:schemeClr val="accent6"/>
              </a:effectRef>
              <a:fontRef idx="minor">
                <a:schemeClr val="tx1"/>
              </a:fontRef>
            </p:style>
          </p:cxnSp>
          <p:sp>
            <p:nvSpPr>
              <p:cNvPr id="13" name="矩形 12"/>
              <p:cNvSpPr/>
              <p:nvPr/>
            </p:nvSpPr>
            <p:spPr>
              <a:xfrm>
                <a:off x="5166340" y="2398615"/>
                <a:ext cx="1405759" cy="236227"/>
              </a:xfrm>
              <a:prstGeom prst="rect">
                <a:avLst/>
              </a:prstGeom>
            </p:spPr>
            <p:txBody>
              <a:bodyPr wrap="none">
                <a:spAutoFit/>
              </a:bodyPr>
              <a:lstStyle/>
              <a:p>
                <a:pPr fontAlgn="t">
                  <a:defRPr/>
                </a:pPr>
                <a:r>
                  <a:rPr lang="en-US" altLang="zh-CN" sz="1600" dirty="0">
                    <a:cs typeface="+mn-ea"/>
                    <a:sym typeface="+mn-lt"/>
                  </a:rPr>
                  <a:t>Rated capacity</a:t>
                </a:r>
                <a:endParaRPr lang="zh-CN" altLang="en-US" sz="1600" dirty="0">
                  <a:cs typeface="+mn-ea"/>
                  <a:sym typeface="+mn-lt"/>
                </a:endParaRPr>
              </a:p>
            </p:txBody>
          </p:sp>
          <p:sp>
            <p:nvSpPr>
              <p:cNvPr id="14" name="矩形 13"/>
              <p:cNvSpPr/>
              <p:nvPr/>
            </p:nvSpPr>
            <p:spPr>
              <a:xfrm>
                <a:off x="5166340" y="2726047"/>
                <a:ext cx="812533" cy="236227"/>
              </a:xfrm>
              <a:prstGeom prst="rect">
                <a:avLst/>
              </a:prstGeom>
            </p:spPr>
            <p:txBody>
              <a:bodyPr wrap="none">
                <a:spAutoFit/>
              </a:bodyPr>
              <a:lstStyle/>
              <a:p>
                <a:pPr fontAlgn="t">
                  <a:defRPr/>
                </a:pPr>
                <a:r>
                  <a:rPr lang="en-US" altLang="zh-CN" sz="1600" dirty="0">
                    <a:cs typeface="+mn-ea"/>
                    <a:sym typeface="+mn-lt"/>
                  </a:rPr>
                  <a:t>Feature</a:t>
                </a:r>
                <a:endParaRPr lang="zh-CN" altLang="en-US" sz="1600" dirty="0">
                  <a:cs typeface="+mn-ea"/>
                  <a:sym typeface="+mn-lt"/>
                </a:endParaRPr>
              </a:p>
            </p:txBody>
          </p:sp>
          <p:sp>
            <p:nvSpPr>
              <p:cNvPr id="15" name="矩形 14"/>
              <p:cNvSpPr/>
              <p:nvPr/>
            </p:nvSpPr>
            <p:spPr>
              <a:xfrm>
                <a:off x="5148878" y="3050300"/>
                <a:ext cx="567410" cy="236227"/>
              </a:xfrm>
              <a:prstGeom prst="rect">
                <a:avLst/>
              </a:prstGeom>
            </p:spPr>
            <p:txBody>
              <a:bodyPr wrap="none">
                <a:spAutoFit/>
              </a:bodyPr>
              <a:lstStyle/>
              <a:p>
                <a:pPr fontAlgn="t">
                  <a:defRPr/>
                </a:pPr>
                <a:r>
                  <a:rPr lang="en-US" altLang="zh-CN" sz="1600" dirty="0">
                    <a:cs typeface="+mn-ea"/>
                    <a:sym typeface="+mn-lt"/>
                  </a:rPr>
                  <a:t>Type</a:t>
                </a:r>
                <a:endParaRPr lang="zh-CN" altLang="en-US" sz="1600" dirty="0">
                  <a:cs typeface="+mn-ea"/>
                  <a:sym typeface="+mn-lt"/>
                </a:endParaRPr>
              </a:p>
            </p:txBody>
          </p:sp>
          <p:sp>
            <p:nvSpPr>
              <p:cNvPr id="16" name="矩形 15"/>
              <p:cNvSpPr/>
              <p:nvPr/>
            </p:nvSpPr>
            <p:spPr>
              <a:xfrm>
                <a:off x="5148878" y="3333226"/>
                <a:ext cx="3324683" cy="236227"/>
              </a:xfrm>
              <a:prstGeom prst="rect">
                <a:avLst/>
              </a:prstGeom>
            </p:spPr>
            <p:txBody>
              <a:bodyPr wrap="none">
                <a:spAutoFit/>
              </a:bodyPr>
              <a:lstStyle/>
              <a:p>
                <a:pPr fontAlgn="t">
                  <a:defRPr/>
                </a:pPr>
                <a:r>
                  <a:rPr lang="en-US" altLang="zh-CN" sz="1600" dirty="0">
                    <a:cs typeface="+mn-ea"/>
                    <a:sym typeface="+mn-lt"/>
                  </a:rPr>
                  <a:t>Number of storage batteries in series</a:t>
                </a:r>
                <a:endParaRPr lang="zh-CN" altLang="en-US" sz="1600" dirty="0">
                  <a:cs typeface="+mn-ea"/>
                  <a:sym typeface="+mn-lt"/>
                </a:endParaRPr>
              </a:p>
            </p:txBody>
          </p:sp>
          <p:cxnSp>
            <p:nvCxnSpPr>
              <p:cNvPr id="17" name="直接连接符 16"/>
              <p:cNvCxnSpPr/>
              <p:nvPr/>
            </p:nvCxnSpPr>
            <p:spPr bwMode="auto">
              <a:xfrm>
                <a:off x="4804393" y="2503520"/>
                <a:ext cx="342898" cy="0"/>
              </a:xfrm>
              <a:prstGeom prst="line">
                <a:avLst/>
              </a:prstGeom>
              <a:ln>
                <a:solidFill>
                  <a:srgbClr val="C00000"/>
                </a:solidFill>
                <a:headEnd type="none" w="med" len="med"/>
                <a:tailEnd type="none" w="med" len="med"/>
              </a:ln>
            </p:spPr>
            <p:style>
              <a:lnRef idx="2">
                <a:schemeClr val="dk1"/>
              </a:lnRef>
              <a:fillRef idx="0">
                <a:schemeClr val="dk1"/>
              </a:fillRef>
              <a:effectRef idx="1">
                <a:schemeClr val="dk1"/>
              </a:effectRef>
              <a:fontRef idx="minor">
                <a:schemeClr val="tx1"/>
              </a:fontRef>
            </p:style>
          </p:cxnSp>
          <p:cxnSp>
            <p:nvCxnSpPr>
              <p:cNvPr id="18" name="直接连接符 17"/>
              <p:cNvCxnSpPr/>
              <p:nvPr/>
            </p:nvCxnSpPr>
            <p:spPr bwMode="auto">
              <a:xfrm>
                <a:off x="3996360" y="2864331"/>
                <a:ext cx="1184268" cy="0"/>
              </a:xfrm>
              <a:prstGeom prst="line">
                <a:avLst/>
              </a:prstGeom>
              <a:ln>
                <a:solidFill>
                  <a:srgbClr val="C00000"/>
                </a:solidFill>
                <a:headEnd type="none" w="med" len="med"/>
                <a:tailEnd type="none" w="med" len="med"/>
              </a:ln>
            </p:spPr>
            <p:style>
              <a:lnRef idx="2">
                <a:schemeClr val="dk1"/>
              </a:lnRef>
              <a:fillRef idx="0">
                <a:schemeClr val="dk1"/>
              </a:fillRef>
              <a:effectRef idx="1">
                <a:schemeClr val="dk1"/>
              </a:effectRef>
              <a:fontRef idx="minor">
                <a:schemeClr val="tx1"/>
              </a:fontRef>
            </p:style>
          </p:cxnSp>
          <p:cxnSp>
            <p:nvCxnSpPr>
              <p:cNvPr id="19" name="直接连接符 18"/>
              <p:cNvCxnSpPr/>
              <p:nvPr/>
            </p:nvCxnSpPr>
            <p:spPr bwMode="auto">
              <a:xfrm>
                <a:off x="3531226" y="3152026"/>
                <a:ext cx="1616065" cy="0"/>
              </a:xfrm>
              <a:prstGeom prst="line">
                <a:avLst/>
              </a:prstGeom>
              <a:ln>
                <a:solidFill>
                  <a:srgbClr val="C00000"/>
                </a:solidFill>
                <a:headEnd type="none" w="med" len="med"/>
                <a:tailEnd type="none" w="med" len="med"/>
              </a:ln>
            </p:spPr>
            <p:style>
              <a:lnRef idx="2">
                <a:schemeClr val="dk1"/>
              </a:lnRef>
              <a:fillRef idx="0">
                <a:schemeClr val="dk1"/>
              </a:fillRef>
              <a:effectRef idx="1">
                <a:schemeClr val="dk1"/>
              </a:effectRef>
              <a:fontRef idx="minor">
                <a:schemeClr val="tx1"/>
              </a:fontRef>
            </p:style>
          </p:cxnSp>
          <p:cxnSp>
            <p:nvCxnSpPr>
              <p:cNvPr id="20" name="直接连接符 19"/>
              <p:cNvCxnSpPr/>
              <p:nvPr/>
            </p:nvCxnSpPr>
            <p:spPr bwMode="auto">
              <a:xfrm>
                <a:off x="2874005" y="3441311"/>
                <a:ext cx="2238361" cy="0"/>
              </a:xfrm>
              <a:prstGeom prst="line">
                <a:avLst/>
              </a:prstGeom>
              <a:ln>
                <a:solidFill>
                  <a:srgbClr val="C00000"/>
                </a:solidFill>
                <a:headEnd type="none" w="med" len="med"/>
                <a:tailEnd type="none" w="med" len="med"/>
              </a:ln>
            </p:spPr>
            <p:style>
              <a:lnRef idx="2">
                <a:schemeClr val="dk1"/>
              </a:lnRef>
              <a:fillRef idx="0">
                <a:schemeClr val="dk1"/>
              </a:fillRef>
              <a:effectRef idx="1">
                <a:schemeClr val="dk1"/>
              </a:effectRef>
              <a:fontRef idx="minor">
                <a:schemeClr val="tx1"/>
              </a:fontRef>
            </p:style>
          </p:cxnSp>
          <p:cxnSp>
            <p:nvCxnSpPr>
              <p:cNvPr id="21" name="直接连接符 20"/>
              <p:cNvCxnSpPr/>
              <p:nvPr/>
            </p:nvCxnSpPr>
            <p:spPr bwMode="auto">
              <a:xfrm flipH="1" flipV="1">
                <a:off x="2874005" y="2719689"/>
                <a:ext cx="0" cy="721622"/>
              </a:xfrm>
              <a:prstGeom prst="line">
                <a:avLst/>
              </a:prstGeom>
              <a:ln>
                <a:solidFill>
                  <a:srgbClr val="C00000"/>
                </a:solidFill>
                <a:headEnd type="none" w="med" len="med"/>
                <a:tailEnd type="none" w="med" len="med"/>
              </a:ln>
            </p:spPr>
            <p:style>
              <a:lnRef idx="2">
                <a:schemeClr val="dk1"/>
              </a:lnRef>
              <a:fillRef idx="0">
                <a:schemeClr val="dk1"/>
              </a:fillRef>
              <a:effectRef idx="1">
                <a:schemeClr val="dk1"/>
              </a:effectRef>
              <a:fontRef idx="minor">
                <a:schemeClr val="tx1"/>
              </a:fontRef>
            </p:style>
          </p:cxnSp>
          <p:cxnSp>
            <p:nvCxnSpPr>
              <p:cNvPr id="22" name="直接连接符 21"/>
              <p:cNvCxnSpPr>
                <a:endCxn id="8" idx="2"/>
              </p:cNvCxnSpPr>
              <p:nvPr/>
            </p:nvCxnSpPr>
            <p:spPr bwMode="auto">
              <a:xfrm flipV="1">
                <a:off x="3523288" y="2719689"/>
                <a:ext cx="0" cy="432337"/>
              </a:xfrm>
              <a:prstGeom prst="line">
                <a:avLst/>
              </a:prstGeom>
              <a:ln>
                <a:solidFill>
                  <a:srgbClr val="C00000"/>
                </a:solidFill>
                <a:headEnd type="none" w="med" len="med"/>
                <a:tailEnd type="none" w="med" len="med"/>
              </a:ln>
            </p:spPr>
            <p:style>
              <a:lnRef idx="2">
                <a:schemeClr val="dk1"/>
              </a:lnRef>
              <a:fillRef idx="0">
                <a:schemeClr val="dk1"/>
              </a:fillRef>
              <a:effectRef idx="1">
                <a:schemeClr val="dk1"/>
              </a:effectRef>
              <a:fontRef idx="minor">
                <a:schemeClr val="tx1"/>
              </a:fontRef>
            </p:style>
          </p:cxnSp>
          <p:cxnSp>
            <p:nvCxnSpPr>
              <p:cNvPr id="23" name="直接连接符 22"/>
              <p:cNvCxnSpPr/>
              <p:nvPr/>
            </p:nvCxnSpPr>
            <p:spPr bwMode="auto">
              <a:xfrm flipV="1">
                <a:off x="3999535" y="2719689"/>
                <a:ext cx="0" cy="144642"/>
              </a:xfrm>
              <a:prstGeom prst="line">
                <a:avLst/>
              </a:prstGeom>
              <a:ln>
                <a:solidFill>
                  <a:srgbClr val="C00000"/>
                </a:solidFill>
                <a:headEnd type="none" w="med" len="med"/>
                <a:tailEnd type="none" w="med" len="med"/>
              </a:ln>
            </p:spPr>
            <p:style>
              <a:lnRef idx="2">
                <a:schemeClr val="dk1"/>
              </a:lnRef>
              <a:fillRef idx="0">
                <a:schemeClr val="dk1"/>
              </a:fillRef>
              <a:effectRef idx="1">
                <a:schemeClr val="dk1"/>
              </a:effectRef>
              <a:fontRef idx="minor">
                <a:schemeClr val="tx1"/>
              </a:fontRef>
            </p:style>
          </p:cxnSp>
        </p:grpSp>
        <p:sp>
          <p:nvSpPr>
            <p:cNvPr id="6" name="矩形 5"/>
            <p:cNvSpPr/>
            <p:nvPr/>
          </p:nvSpPr>
          <p:spPr>
            <a:xfrm>
              <a:off x="2344738" y="2246313"/>
              <a:ext cx="2444750" cy="276225"/>
            </a:xfrm>
            <a:prstGeom prst="rect">
              <a:avLst/>
            </a:prstGeom>
          </p:spPr>
          <p:txBody>
            <a:bodyPr wrap="none"/>
            <a:lstStyle/>
            <a:p>
              <a:pPr fontAlgn="ctr">
                <a:defRPr/>
              </a:pPr>
              <a:r>
                <a:rPr lang="en-US" altLang="zh-CN" sz="1600" dirty="0">
                  <a:cs typeface="+mn-ea"/>
                  <a:sym typeface="+mn-lt"/>
                </a:rPr>
                <a:t>Part 1        Part 2          Part 3</a:t>
              </a:r>
              <a:endParaRPr lang="en-US" altLang="zh-CN" sz="1600" dirty="0">
                <a:solidFill>
                  <a:srgbClr val="990000"/>
                </a:solidFill>
                <a:cs typeface="+mn-ea"/>
                <a:sym typeface="+mn-lt"/>
              </a:endParaRPr>
            </a:p>
          </p:txBody>
        </p:sp>
      </p:grpSp>
    </p:spTree>
    <p:extLst>
      <p:ext uri="{BB962C8B-B14F-4D97-AF65-F5344CB8AC3E}">
        <p14:creationId xmlns:p14="http://schemas.microsoft.com/office/powerpoint/2010/main" val="11974061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latin typeface="+mn-lt"/>
                <a:ea typeface="+mn-ea"/>
                <a:cs typeface="+mn-ea"/>
                <a:sym typeface="+mn-lt"/>
              </a:rPr>
              <a:t>Examples</a:t>
            </a:r>
            <a:endParaRPr lang="zh-CN" altLang="en-US" dirty="0">
              <a:latin typeface="+mn-lt"/>
              <a:ea typeface="+mn-ea"/>
              <a:cs typeface="+mn-ea"/>
              <a:sym typeface="+mn-lt"/>
            </a:endParaRPr>
          </a:p>
        </p:txBody>
      </p:sp>
      <p:sp>
        <p:nvSpPr>
          <p:cNvPr id="3" name="文本占位符 2"/>
          <p:cNvSpPr>
            <a:spLocks noGrp="1"/>
          </p:cNvSpPr>
          <p:nvPr>
            <p:ph type="body" sz="quarter" idx="10"/>
          </p:nvPr>
        </p:nvSpPr>
        <p:spPr>
          <a:xfrm>
            <a:off x="455612" y="1052514"/>
            <a:ext cx="11293476" cy="1780838"/>
          </a:xfrm>
        </p:spPr>
        <p:txBody>
          <a:bodyPr/>
          <a:lstStyle/>
          <a:p>
            <a:r>
              <a:rPr lang="en-US" altLang="zh-CN" sz="1600" dirty="0">
                <a:latin typeface="+mn-lt"/>
                <a:ea typeface="+mn-ea"/>
                <a:cs typeface="+mn-ea"/>
                <a:sym typeface="+mn-lt"/>
              </a:rPr>
              <a:t>GFM-1000: a stationary valve-regulated sealed lead-acid battery, rated capacity 1000 Ah (common in ICT scenarios).</a:t>
            </a:r>
          </a:p>
          <a:p>
            <a:r>
              <a:rPr lang="en-US" altLang="zh-CN" sz="1600" dirty="0">
                <a:latin typeface="+mn-lt"/>
                <a:ea typeface="+mn-ea"/>
                <a:cs typeface="+mn-ea"/>
                <a:sym typeface="+mn-lt"/>
              </a:rPr>
              <a:t>6-GFM-100: six stationary valve-regulated sealed lead-acid batteries in series, rated capacity 100 Ah (common in ICT scenarios).</a:t>
            </a:r>
          </a:p>
          <a:p>
            <a:r>
              <a:rPr lang="en-US" altLang="zh-CN" sz="1600" dirty="0">
                <a:latin typeface="+mn-lt"/>
                <a:ea typeface="+mn-ea"/>
                <a:cs typeface="+mn-ea"/>
                <a:sym typeface="+mn-lt"/>
              </a:rPr>
              <a:t>6-Q-150: a lead-acid battery string of six batteries in series for startup, rated capacity 150 Ah.</a:t>
            </a:r>
            <a:endParaRPr lang="zh-CN" altLang="en-US" sz="1600" dirty="0">
              <a:latin typeface="+mn-lt"/>
              <a:ea typeface="+mn-ea"/>
              <a:cs typeface="+mn-ea"/>
              <a:sym typeface="+mn-lt"/>
            </a:endParaRPr>
          </a:p>
        </p:txBody>
      </p:sp>
      <p:graphicFrame>
        <p:nvGraphicFramePr>
          <p:cNvPr id="24" name="表格 23"/>
          <p:cNvGraphicFramePr>
            <a:graphicFrameLocks noGrp="1"/>
          </p:cNvGraphicFramePr>
          <p:nvPr>
            <p:extLst>
              <p:ext uri="{D42A27DB-BD31-4B8C-83A1-F6EECF244321}">
                <p14:modId xmlns:p14="http://schemas.microsoft.com/office/powerpoint/2010/main" val="3428037142"/>
              </p:ext>
            </p:extLst>
          </p:nvPr>
        </p:nvGraphicFramePr>
        <p:xfrm>
          <a:off x="2071923" y="2946223"/>
          <a:ext cx="7731084" cy="2243161"/>
        </p:xfrm>
        <a:graphic>
          <a:graphicData uri="http://schemas.openxmlformats.org/drawingml/2006/table">
            <a:tbl>
              <a:tblPr/>
              <a:tblGrid>
                <a:gridCol w="979953"/>
                <a:gridCol w="1997558"/>
                <a:gridCol w="776828"/>
                <a:gridCol w="332926"/>
                <a:gridCol w="887695"/>
                <a:gridCol w="1775436"/>
                <a:gridCol w="980688"/>
              </a:tblGrid>
              <a:tr h="560163">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700" b="1" i="0" u="none" strike="noStrike" cap="none" normalizeH="0" baseline="0" dirty="0" smtClean="0">
                          <a:ln>
                            <a:noFill/>
                          </a:ln>
                          <a:solidFill>
                            <a:schemeClr val="tx1"/>
                          </a:solidFill>
                          <a:effectLst/>
                          <a:latin typeface="+mn-lt"/>
                          <a:ea typeface="+mn-ea"/>
                          <a:cs typeface="+mn-ea"/>
                          <a:sym typeface="+mn-lt"/>
                        </a:rPr>
                        <a:t>No.</a:t>
                      </a:r>
                      <a:r>
                        <a:rPr kumimoji="0" lang="en-US" altLang="zh-CN" sz="1700" b="1" i="0" u="none" strike="noStrike" cap="none" normalizeH="0" baseline="0" dirty="0" smtClean="0">
                          <a:ln>
                            <a:noFill/>
                          </a:ln>
                          <a:solidFill>
                            <a:srgbClr val="000000"/>
                          </a:solidFill>
                          <a:effectLst/>
                          <a:latin typeface="+mn-lt"/>
                          <a:ea typeface="+mn-ea"/>
                          <a:cs typeface="+mn-ea"/>
                          <a:sym typeface="+mn-lt"/>
                        </a:rPr>
                        <a:t> </a:t>
                      </a:r>
                      <a:endParaRPr kumimoji="0" lang="en-US" altLang="zh-CN" sz="1700" b="1" i="0" u="none" strike="noStrike" cap="none" normalizeH="0" baseline="0" dirty="0" smtClean="0">
                        <a:ln>
                          <a:noFill/>
                        </a:ln>
                        <a:solidFill>
                          <a:schemeClr val="tx1"/>
                        </a:solidFill>
                        <a:effectLst/>
                        <a:latin typeface="+mn-lt"/>
                        <a:ea typeface="+mn-ea"/>
                        <a:cs typeface="+mn-ea"/>
                        <a:sym typeface="+mn-lt"/>
                      </a:endParaRPr>
                    </a:p>
                  </a:txBody>
                  <a:tcPr marL="37986" marR="37986" marT="22791" marB="22791" anchor="ctr" horzOverflow="overflow">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BFBFBF"/>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700" b="1" i="0" u="none" strike="noStrike" cap="none" normalizeH="0" baseline="0" dirty="0" smtClean="0">
                          <a:ln>
                            <a:noFill/>
                          </a:ln>
                          <a:solidFill>
                            <a:schemeClr val="tx1"/>
                          </a:solidFill>
                          <a:effectLst/>
                          <a:latin typeface="+mn-lt"/>
                          <a:ea typeface="+mn-ea"/>
                          <a:cs typeface="+mn-ea"/>
                          <a:sym typeface="+mn-lt"/>
                        </a:rPr>
                        <a:t>Battery Type (Purpose)</a:t>
                      </a:r>
                      <a:r>
                        <a:rPr kumimoji="0" lang="en-US" altLang="zh-CN" sz="1700" b="1" i="0" u="none" strike="noStrike" cap="none" normalizeH="0" baseline="0" dirty="0" smtClean="0">
                          <a:ln>
                            <a:noFill/>
                          </a:ln>
                          <a:solidFill>
                            <a:srgbClr val="000000"/>
                          </a:solidFill>
                          <a:effectLst/>
                          <a:latin typeface="+mn-lt"/>
                          <a:ea typeface="+mn-ea"/>
                          <a:cs typeface="+mn-ea"/>
                          <a:sym typeface="+mn-lt"/>
                        </a:rPr>
                        <a:t> </a:t>
                      </a:r>
                      <a:endParaRPr kumimoji="0" lang="en-US" altLang="zh-CN" sz="1700" b="1" i="0" u="none" strike="noStrike" cap="none" normalizeH="0" baseline="0" dirty="0" smtClean="0">
                        <a:ln>
                          <a:noFill/>
                        </a:ln>
                        <a:solidFill>
                          <a:schemeClr val="tx1"/>
                        </a:solidFill>
                        <a:effectLst/>
                        <a:latin typeface="+mn-lt"/>
                        <a:ea typeface="+mn-ea"/>
                        <a:cs typeface="+mn-ea"/>
                        <a:sym typeface="+mn-lt"/>
                      </a:endParaRPr>
                    </a:p>
                  </a:txBody>
                  <a:tcPr marL="37986" marR="37986" marT="22791" marB="2279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BFBFBF"/>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700" b="1" i="0" u="none" strike="noStrike" cap="none" normalizeH="0" baseline="0" dirty="0" smtClean="0">
                          <a:ln>
                            <a:noFill/>
                          </a:ln>
                          <a:solidFill>
                            <a:schemeClr val="tx1"/>
                          </a:solidFill>
                          <a:effectLst/>
                          <a:latin typeface="+mn-lt"/>
                          <a:ea typeface="+mn-ea"/>
                          <a:cs typeface="+mn-ea"/>
                          <a:sym typeface="+mn-lt"/>
                        </a:rPr>
                        <a:t>Code</a:t>
                      </a:r>
                      <a:r>
                        <a:rPr kumimoji="0" lang="en-US" altLang="zh-CN" sz="1700" b="1" i="0" u="none" strike="noStrike" cap="none" normalizeH="0" baseline="0" dirty="0" smtClean="0">
                          <a:ln>
                            <a:noFill/>
                          </a:ln>
                          <a:solidFill>
                            <a:srgbClr val="000000"/>
                          </a:solidFill>
                          <a:effectLst/>
                          <a:latin typeface="+mn-lt"/>
                          <a:ea typeface="+mn-ea"/>
                          <a:cs typeface="+mn-ea"/>
                          <a:sym typeface="+mn-lt"/>
                        </a:rPr>
                        <a:t> </a:t>
                      </a:r>
                      <a:endParaRPr kumimoji="0" lang="en-US" altLang="zh-CN" sz="1700" b="1" i="0" u="none" strike="noStrike" cap="none" normalizeH="0" baseline="0" dirty="0" smtClean="0">
                        <a:ln>
                          <a:noFill/>
                        </a:ln>
                        <a:solidFill>
                          <a:schemeClr val="tx1"/>
                        </a:solidFill>
                        <a:effectLst/>
                        <a:latin typeface="+mn-lt"/>
                        <a:ea typeface="+mn-ea"/>
                        <a:cs typeface="+mn-ea"/>
                        <a:sym typeface="+mn-lt"/>
                      </a:endParaRPr>
                    </a:p>
                  </a:txBody>
                  <a:tcPr marL="37986" marR="37986" marT="22791" marB="22791" anchor="ctr" horzOverflow="overflow">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BFBFBF"/>
                    </a:solidFill>
                  </a:tcPr>
                </a:tc>
                <a:tc rowSpan="6">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700" b="0" i="0" u="none" strike="noStrike" cap="none" normalizeH="0" baseline="0" dirty="0" smtClean="0">
                          <a:ln>
                            <a:noFill/>
                          </a:ln>
                          <a:solidFill>
                            <a:srgbClr val="000000"/>
                          </a:solidFill>
                          <a:effectLst/>
                          <a:latin typeface="+mn-lt"/>
                          <a:ea typeface="+mn-ea"/>
                          <a:cs typeface="+mn-ea"/>
                          <a:sym typeface="+mn-lt"/>
                        </a:rPr>
                        <a:t>　</a:t>
                      </a:r>
                      <a:r>
                        <a:rPr kumimoji="0" lang="en-US" altLang="zh-CN" sz="1700" b="1" i="0" u="none" strike="noStrike" cap="none" normalizeH="0" baseline="0" dirty="0" smtClean="0">
                          <a:ln>
                            <a:noFill/>
                          </a:ln>
                          <a:solidFill>
                            <a:srgbClr val="000000"/>
                          </a:solidFill>
                          <a:effectLst/>
                          <a:latin typeface="+mn-lt"/>
                          <a:ea typeface="+mn-ea"/>
                          <a:cs typeface="+mn-ea"/>
                          <a:sym typeface="+mn-lt"/>
                        </a:rPr>
                        <a:t> </a:t>
                      </a:r>
                      <a:endParaRPr kumimoji="0" lang="en-US" altLang="zh-CN" sz="1700" b="0" i="0" u="none" strike="noStrike" cap="none" normalizeH="0" baseline="0" dirty="0" smtClean="0">
                        <a:ln>
                          <a:noFill/>
                        </a:ln>
                        <a:solidFill>
                          <a:schemeClr val="tx1"/>
                        </a:solidFill>
                        <a:effectLst/>
                        <a:latin typeface="+mn-lt"/>
                        <a:ea typeface="+mn-ea"/>
                        <a:cs typeface="+mn-ea"/>
                        <a:sym typeface="+mn-lt"/>
                      </a:endParaRPr>
                    </a:p>
                    <a:p>
                      <a:pPr marL="0" marR="0" lvl="0" indent="0" algn="ctr" defTabSz="914400" rtl="0" eaLnBrk="1" fontAlgn="ctr" latinLnBrk="0" hangingPunct="1">
                        <a:lnSpc>
                          <a:spcPts val="1738"/>
                        </a:lnSpc>
                        <a:spcBef>
                          <a:spcPct val="0"/>
                        </a:spcBef>
                        <a:spcAft>
                          <a:spcPct val="0"/>
                        </a:spcAft>
                        <a:buClrTx/>
                        <a:buSzTx/>
                        <a:buFontTx/>
                        <a:buNone/>
                        <a:tabLst/>
                      </a:pPr>
                      <a:r>
                        <a:rPr kumimoji="0" lang="zh-CN" altLang="en-US" sz="1700" b="0" i="0" u="none" strike="noStrike" cap="none" normalizeH="0" baseline="0" dirty="0" smtClean="0">
                          <a:ln>
                            <a:noFill/>
                          </a:ln>
                          <a:solidFill>
                            <a:srgbClr val="000000"/>
                          </a:solidFill>
                          <a:effectLst/>
                          <a:latin typeface="+mn-lt"/>
                          <a:ea typeface="+mn-ea"/>
                          <a:cs typeface="+mn-ea"/>
                          <a:sym typeface="+mn-lt"/>
                        </a:rPr>
                        <a:t>　 </a:t>
                      </a:r>
                      <a:endParaRPr kumimoji="0" lang="en-US" altLang="zh-CN" sz="1700" b="0" i="0" u="none" strike="noStrike" cap="none" normalizeH="0" baseline="0" dirty="0" smtClean="0">
                        <a:ln>
                          <a:noFill/>
                        </a:ln>
                        <a:solidFill>
                          <a:schemeClr val="tx1"/>
                        </a:solidFill>
                        <a:effectLst/>
                        <a:latin typeface="+mn-lt"/>
                        <a:ea typeface="+mn-ea"/>
                        <a:cs typeface="+mn-ea"/>
                        <a:sym typeface="+mn-lt"/>
                      </a:endParaRPr>
                    </a:p>
                    <a:p>
                      <a:pPr marL="0" marR="0" lvl="0" indent="0" algn="ctr" defTabSz="914400" rtl="0" eaLnBrk="1" fontAlgn="ctr" latinLnBrk="0" hangingPunct="1">
                        <a:lnSpc>
                          <a:spcPts val="1738"/>
                        </a:lnSpc>
                        <a:spcBef>
                          <a:spcPct val="0"/>
                        </a:spcBef>
                        <a:spcAft>
                          <a:spcPct val="0"/>
                        </a:spcAft>
                        <a:buClrTx/>
                        <a:buSzTx/>
                        <a:buFontTx/>
                        <a:buNone/>
                        <a:tabLst/>
                      </a:pPr>
                      <a:r>
                        <a:rPr kumimoji="0" lang="zh-CN" altLang="en-US" sz="1700" b="0" i="0" u="none" strike="noStrike" cap="none" normalizeH="0" baseline="0" dirty="0" smtClean="0">
                          <a:ln>
                            <a:noFill/>
                          </a:ln>
                          <a:solidFill>
                            <a:srgbClr val="000000"/>
                          </a:solidFill>
                          <a:effectLst/>
                          <a:latin typeface="+mn-lt"/>
                          <a:ea typeface="+mn-ea"/>
                          <a:cs typeface="+mn-ea"/>
                          <a:sym typeface="+mn-lt"/>
                        </a:rPr>
                        <a:t>　</a:t>
                      </a:r>
                      <a:r>
                        <a:rPr kumimoji="0" lang="en-US" altLang="zh-CN" sz="1700" b="1" i="0" u="none" strike="noStrike" cap="none" normalizeH="0" baseline="0" dirty="0" smtClean="0">
                          <a:ln>
                            <a:noFill/>
                          </a:ln>
                          <a:solidFill>
                            <a:srgbClr val="000000"/>
                          </a:solidFill>
                          <a:effectLst/>
                          <a:latin typeface="+mn-lt"/>
                          <a:ea typeface="+mn-ea"/>
                          <a:cs typeface="+mn-ea"/>
                          <a:sym typeface="+mn-lt"/>
                        </a:rPr>
                        <a:t> </a:t>
                      </a:r>
                      <a:endParaRPr kumimoji="0" lang="en-US" altLang="zh-CN" sz="1700" b="0" i="0" u="none" strike="noStrike" cap="none" normalizeH="0" baseline="0" dirty="0" smtClean="0">
                        <a:ln>
                          <a:noFill/>
                        </a:ln>
                        <a:solidFill>
                          <a:schemeClr val="tx1"/>
                        </a:solidFill>
                        <a:effectLst/>
                        <a:latin typeface="+mn-lt"/>
                        <a:ea typeface="+mn-ea"/>
                        <a:cs typeface="+mn-ea"/>
                        <a:sym typeface="+mn-lt"/>
                      </a:endParaRPr>
                    </a:p>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700" b="0" i="0" u="none" strike="noStrike" cap="none" normalizeH="0" baseline="0" dirty="0" smtClean="0">
                          <a:ln>
                            <a:noFill/>
                          </a:ln>
                          <a:solidFill>
                            <a:srgbClr val="000000"/>
                          </a:solidFill>
                          <a:effectLst/>
                          <a:latin typeface="+mn-lt"/>
                          <a:ea typeface="+mn-ea"/>
                          <a:cs typeface="+mn-ea"/>
                          <a:sym typeface="+mn-lt"/>
                        </a:rPr>
                        <a:t>　 </a:t>
                      </a:r>
                      <a:endParaRPr kumimoji="0" lang="en-US" altLang="zh-CN" sz="1700" b="0" i="0" u="none" strike="noStrike" cap="none" normalizeH="0" baseline="0" dirty="0" smtClean="0">
                        <a:ln>
                          <a:noFill/>
                        </a:ln>
                        <a:solidFill>
                          <a:schemeClr val="tx1"/>
                        </a:solidFill>
                        <a:effectLst/>
                        <a:latin typeface="+mn-lt"/>
                        <a:ea typeface="+mn-ea"/>
                        <a:cs typeface="+mn-ea"/>
                        <a:sym typeface="+mn-lt"/>
                      </a:endParaRPr>
                    </a:p>
                    <a:p>
                      <a:pPr marL="0" marR="0" lvl="0" indent="0" algn="ctr" defTabSz="914400" rtl="0" eaLnBrk="1" fontAlgn="ctr" latinLnBrk="0" hangingPunct="1">
                        <a:lnSpc>
                          <a:spcPts val="1738"/>
                        </a:lnSpc>
                        <a:spcBef>
                          <a:spcPct val="0"/>
                        </a:spcBef>
                        <a:spcAft>
                          <a:spcPct val="0"/>
                        </a:spcAft>
                        <a:buClrTx/>
                        <a:buSzTx/>
                        <a:buFontTx/>
                        <a:buNone/>
                        <a:tabLst/>
                      </a:pPr>
                      <a:r>
                        <a:rPr kumimoji="0" lang="zh-CN" altLang="en-US" sz="1700" b="0" i="0" u="none" strike="noStrike" cap="none" normalizeH="0" baseline="0" dirty="0" smtClean="0">
                          <a:ln>
                            <a:noFill/>
                          </a:ln>
                          <a:solidFill>
                            <a:srgbClr val="000000"/>
                          </a:solidFill>
                          <a:effectLst/>
                          <a:latin typeface="+mn-lt"/>
                          <a:ea typeface="+mn-ea"/>
                          <a:cs typeface="+mn-ea"/>
                          <a:sym typeface="+mn-lt"/>
                        </a:rPr>
                        <a:t>　 </a:t>
                      </a:r>
                      <a:endParaRPr kumimoji="0" lang="en-US" altLang="zh-CN" sz="1700" b="0" i="0" u="none" strike="noStrike" cap="none" normalizeH="0" baseline="0" dirty="0" smtClean="0">
                        <a:ln>
                          <a:noFill/>
                        </a:ln>
                        <a:solidFill>
                          <a:schemeClr val="tx1"/>
                        </a:solidFill>
                        <a:effectLst/>
                        <a:latin typeface="+mn-lt"/>
                        <a:ea typeface="+mn-ea"/>
                        <a:cs typeface="+mn-ea"/>
                        <a:sym typeface="+mn-lt"/>
                      </a:endParaRPr>
                    </a:p>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700" b="0" i="0" u="none" strike="noStrike" cap="none" normalizeH="0" baseline="0" dirty="0" smtClean="0">
                          <a:ln>
                            <a:noFill/>
                          </a:ln>
                          <a:solidFill>
                            <a:srgbClr val="000000"/>
                          </a:solidFill>
                          <a:effectLst/>
                          <a:latin typeface="+mn-lt"/>
                          <a:ea typeface="+mn-ea"/>
                          <a:cs typeface="+mn-ea"/>
                          <a:sym typeface="+mn-lt"/>
                        </a:rPr>
                        <a:t>　 </a:t>
                      </a:r>
                      <a:endParaRPr kumimoji="0" lang="en-US" altLang="zh-CN" sz="1700" b="0" i="0" u="none" strike="noStrike" cap="none" normalizeH="0" baseline="0" dirty="0" smtClean="0">
                        <a:ln>
                          <a:noFill/>
                        </a:ln>
                        <a:solidFill>
                          <a:schemeClr val="tx1"/>
                        </a:solidFill>
                        <a:effectLst/>
                        <a:latin typeface="+mn-lt"/>
                        <a:ea typeface="+mn-ea"/>
                        <a:cs typeface="+mn-ea"/>
                        <a:sym typeface="+mn-lt"/>
                      </a:endParaRPr>
                    </a:p>
                  </a:txBody>
                  <a:tcPr marL="37986" marR="37986" marT="22791" marB="22791" anchor="ct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700" b="1" i="0" u="none" strike="noStrike" cap="none" normalizeH="0" baseline="0" dirty="0" smtClean="0">
                          <a:ln>
                            <a:noFill/>
                          </a:ln>
                          <a:solidFill>
                            <a:schemeClr val="tx1"/>
                          </a:solidFill>
                          <a:effectLst/>
                          <a:latin typeface="+mn-lt"/>
                          <a:ea typeface="+mn-ea"/>
                          <a:cs typeface="+mn-ea"/>
                          <a:sym typeface="+mn-lt"/>
                        </a:rPr>
                        <a:t>No. </a:t>
                      </a:r>
                    </a:p>
                  </a:txBody>
                  <a:tcPr marL="37986" marR="37986" marT="22791" marB="22791" anchor="ctr" horzOverflow="overflow">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BFBFBF"/>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700" b="1" i="0" u="none" strike="noStrike" cap="none" normalizeH="0" baseline="0" dirty="0" smtClean="0">
                          <a:ln>
                            <a:noFill/>
                          </a:ln>
                          <a:solidFill>
                            <a:schemeClr val="tx1"/>
                          </a:solidFill>
                          <a:effectLst/>
                          <a:latin typeface="+mn-lt"/>
                          <a:ea typeface="+mn-ea"/>
                          <a:cs typeface="+mn-ea"/>
                          <a:sym typeface="+mn-lt"/>
                        </a:rPr>
                        <a:t>Battery Feature (Purpose)</a:t>
                      </a:r>
                      <a:r>
                        <a:rPr kumimoji="0" lang="en-US" altLang="zh-CN" sz="1700" b="1" i="0" u="none" strike="noStrike" cap="none" normalizeH="0" baseline="0" dirty="0" smtClean="0">
                          <a:ln>
                            <a:noFill/>
                          </a:ln>
                          <a:solidFill>
                            <a:srgbClr val="000000"/>
                          </a:solidFill>
                          <a:effectLst/>
                          <a:latin typeface="+mn-lt"/>
                          <a:ea typeface="+mn-ea"/>
                          <a:cs typeface="+mn-ea"/>
                          <a:sym typeface="+mn-lt"/>
                        </a:rPr>
                        <a:t> </a:t>
                      </a:r>
                      <a:endParaRPr kumimoji="0" lang="en-US" altLang="zh-CN" sz="1700" b="1" i="0" u="none" strike="noStrike" cap="none" normalizeH="0" baseline="0" dirty="0" smtClean="0">
                        <a:ln>
                          <a:noFill/>
                        </a:ln>
                        <a:solidFill>
                          <a:schemeClr val="tx1"/>
                        </a:solidFill>
                        <a:effectLst/>
                        <a:latin typeface="+mn-lt"/>
                        <a:ea typeface="+mn-ea"/>
                        <a:cs typeface="+mn-ea"/>
                        <a:sym typeface="+mn-lt"/>
                      </a:endParaRPr>
                    </a:p>
                  </a:txBody>
                  <a:tcPr marL="37986" marR="37986" marT="22791" marB="2279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BFBFBF"/>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700" b="1" i="0" u="none" strike="noStrike" cap="none" normalizeH="0" baseline="0" dirty="0" smtClean="0">
                          <a:ln>
                            <a:noFill/>
                          </a:ln>
                          <a:solidFill>
                            <a:schemeClr val="tx1"/>
                          </a:solidFill>
                          <a:effectLst/>
                          <a:latin typeface="+mn-lt"/>
                          <a:ea typeface="+mn-ea"/>
                          <a:cs typeface="+mn-ea"/>
                          <a:sym typeface="+mn-lt"/>
                        </a:rPr>
                        <a:t>Code</a:t>
                      </a:r>
                      <a:r>
                        <a:rPr kumimoji="0" lang="en-US" altLang="zh-CN" sz="1700" b="1" i="0" u="none" strike="noStrike" cap="none" normalizeH="0" baseline="0" dirty="0" smtClean="0">
                          <a:ln>
                            <a:noFill/>
                          </a:ln>
                          <a:solidFill>
                            <a:srgbClr val="000000"/>
                          </a:solidFill>
                          <a:effectLst/>
                          <a:latin typeface="+mn-lt"/>
                          <a:ea typeface="+mn-ea"/>
                          <a:cs typeface="+mn-ea"/>
                          <a:sym typeface="+mn-lt"/>
                        </a:rPr>
                        <a:t> </a:t>
                      </a:r>
                      <a:endParaRPr kumimoji="0" lang="en-US" altLang="zh-CN" sz="1700" b="1" i="0" u="none" strike="noStrike" cap="none" normalizeH="0" baseline="0" dirty="0" smtClean="0">
                        <a:ln>
                          <a:noFill/>
                        </a:ln>
                        <a:solidFill>
                          <a:schemeClr val="tx1"/>
                        </a:solidFill>
                        <a:effectLst/>
                        <a:latin typeface="+mn-lt"/>
                        <a:ea typeface="+mn-ea"/>
                        <a:cs typeface="+mn-ea"/>
                        <a:sym typeface="+mn-lt"/>
                      </a:endParaRPr>
                    </a:p>
                  </a:txBody>
                  <a:tcPr marL="37986" marR="37986" marT="22791" marB="22791" anchor="ctr" horzOverflow="overflow">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BFBFBF"/>
                    </a:solidFill>
                  </a:tcPr>
                </a:tc>
              </a:tr>
              <a:tr h="280762">
                <a:tc>
                  <a:txBody>
                    <a:bodyPr/>
                    <a:lstStyle/>
                    <a:p>
                      <a:pPr marL="0" marR="0" lvl="0" indent="0" algn="ctr" defTabSz="914400" rtl="0" eaLnBrk="1" fontAlgn="ctr" latinLnBrk="0" hangingPunct="1">
                        <a:lnSpc>
                          <a:spcPts val="1738"/>
                        </a:lnSpc>
                        <a:spcBef>
                          <a:spcPct val="0"/>
                        </a:spcBef>
                        <a:spcAft>
                          <a:spcPct val="0"/>
                        </a:spcAft>
                        <a:buClrTx/>
                        <a:buSzTx/>
                        <a:buFontTx/>
                        <a:buNone/>
                        <a:tabLst/>
                      </a:pPr>
                      <a:r>
                        <a:rPr kumimoji="0" lang="en-US" altLang="zh-CN" sz="1700" b="0" i="0" u="none" strike="noStrike" cap="none" normalizeH="0" baseline="0" smtClean="0">
                          <a:ln>
                            <a:noFill/>
                          </a:ln>
                          <a:solidFill>
                            <a:srgbClr val="000000"/>
                          </a:solidFill>
                          <a:effectLst/>
                          <a:latin typeface="+mn-lt"/>
                          <a:ea typeface="+mn-ea"/>
                          <a:cs typeface="+mn-ea"/>
                          <a:sym typeface="+mn-lt"/>
                        </a:rPr>
                        <a:t>1 </a:t>
                      </a:r>
                      <a:endParaRPr kumimoji="0" lang="en-US" altLang="zh-CN" sz="1700" b="0" i="0" u="none" strike="noStrike" cap="none" normalizeH="0" baseline="0" smtClean="0">
                        <a:ln>
                          <a:noFill/>
                        </a:ln>
                        <a:solidFill>
                          <a:schemeClr val="tx1"/>
                        </a:solidFill>
                        <a:effectLst/>
                        <a:latin typeface="+mn-lt"/>
                        <a:ea typeface="+mn-ea"/>
                        <a:cs typeface="+mn-ea"/>
                        <a:sym typeface="+mn-lt"/>
                      </a:endParaRPr>
                    </a:p>
                  </a:txBody>
                  <a:tcPr marL="37986" marR="37986" marT="22791" marB="22791" anchor="ctr" horzOverflow="overflow">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ts val="1700"/>
                        </a:lnSpc>
                        <a:spcBef>
                          <a:spcPct val="0"/>
                        </a:spcBef>
                        <a:spcAft>
                          <a:spcPct val="0"/>
                        </a:spcAft>
                        <a:buClrTx/>
                        <a:buSzTx/>
                        <a:buFontTx/>
                        <a:buNone/>
                        <a:tabLst/>
                      </a:pPr>
                      <a:r>
                        <a:rPr kumimoji="0" lang="en-US" altLang="zh-CN" sz="1700" b="0" i="0" u="none" strike="noStrike" cap="none" normalizeH="0" baseline="0" dirty="0" smtClean="0">
                          <a:ln>
                            <a:noFill/>
                          </a:ln>
                          <a:solidFill>
                            <a:schemeClr val="tx1"/>
                          </a:solidFill>
                          <a:effectLst/>
                          <a:latin typeface="+mn-lt"/>
                          <a:ea typeface="+mn-ea"/>
                          <a:cs typeface="+mn-ea"/>
                          <a:sym typeface="+mn-lt"/>
                        </a:rPr>
                        <a:t>Starter</a:t>
                      </a:r>
                    </a:p>
                  </a:txBody>
                  <a:tcPr marL="37986" marR="37986" marT="22791" marB="2279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ts val="1738"/>
                        </a:lnSpc>
                        <a:spcBef>
                          <a:spcPct val="0"/>
                        </a:spcBef>
                        <a:spcAft>
                          <a:spcPct val="0"/>
                        </a:spcAft>
                        <a:buClrTx/>
                        <a:buSzTx/>
                        <a:buFontTx/>
                        <a:buNone/>
                        <a:tabLst/>
                      </a:pPr>
                      <a:r>
                        <a:rPr kumimoji="0" lang="en-US" altLang="zh-CN" sz="1700" b="0" i="0" u="none" strike="noStrike" cap="none" normalizeH="0" baseline="0" dirty="0" smtClean="0">
                          <a:ln>
                            <a:noFill/>
                          </a:ln>
                          <a:solidFill>
                            <a:srgbClr val="000000"/>
                          </a:solidFill>
                          <a:effectLst/>
                          <a:latin typeface="+mn-lt"/>
                          <a:ea typeface="+mn-ea"/>
                          <a:cs typeface="+mn-ea"/>
                          <a:sym typeface="+mn-lt"/>
                        </a:rPr>
                        <a:t>Q </a:t>
                      </a:r>
                      <a:endParaRPr kumimoji="0" lang="en-US" altLang="zh-CN" sz="1700" b="0" i="0" u="none" strike="noStrike" cap="none" normalizeH="0" baseline="0" dirty="0" smtClean="0">
                        <a:ln>
                          <a:noFill/>
                        </a:ln>
                        <a:solidFill>
                          <a:schemeClr val="tx1"/>
                        </a:solidFill>
                        <a:effectLst/>
                        <a:latin typeface="+mn-lt"/>
                        <a:ea typeface="+mn-ea"/>
                        <a:cs typeface="+mn-ea"/>
                        <a:sym typeface="+mn-lt"/>
                      </a:endParaRPr>
                    </a:p>
                  </a:txBody>
                  <a:tcPr marL="37986" marR="37986" marT="22791" marB="22791" anchor="ctr" horzOverflow="overflow">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pPr marL="0" marR="0" lvl="0" indent="0" algn="ctr" defTabSz="914400" rtl="0" eaLnBrk="1" fontAlgn="ctr" latinLnBrk="0" hangingPunct="1">
                        <a:lnSpc>
                          <a:spcPts val="1738"/>
                        </a:lnSpc>
                        <a:spcBef>
                          <a:spcPct val="0"/>
                        </a:spcBef>
                        <a:spcAft>
                          <a:spcPct val="0"/>
                        </a:spcAft>
                        <a:buClrTx/>
                        <a:buSzTx/>
                        <a:buFontTx/>
                        <a:buNone/>
                        <a:tabLst/>
                      </a:pPr>
                      <a:endParaRPr kumimoji="0" lang="en-US" altLang="zh-CN" sz="1700" b="0" i="0" u="none" strike="noStrike" cap="none" normalizeH="0" baseline="0" dirty="0" smtClean="0">
                        <a:ln>
                          <a:noFill/>
                        </a:ln>
                        <a:solidFill>
                          <a:schemeClr val="tx1"/>
                        </a:solidFill>
                        <a:effectLst/>
                        <a:latin typeface="+mn-lt"/>
                        <a:ea typeface="华文细黑" pitchFamily="2" charset="-122"/>
                        <a:cs typeface="Times New Roman" pitchFamily="18" charset="0"/>
                      </a:endParaRPr>
                    </a:p>
                  </a:txBody>
                  <a:tcPr marL="37986" marR="37986" marT="22791" marB="22791" anchor="ct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ts val="1738"/>
                        </a:lnSpc>
                        <a:spcBef>
                          <a:spcPct val="0"/>
                        </a:spcBef>
                        <a:spcAft>
                          <a:spcPct val="0"/>
                        </a:spcAft>
                        <a:buClrTx/>
                        <a:buSzTx/>
                        <a:buFontTx/>
                        <a:buNone/>
                        <a:tabLst/>
                      </a:pPr>
                      <a:r>
                        <a:rPr kumimoji="0" lang="en-US" altLang="zh-CN" sz="1700" b="0" i="0" u="none" strike="noStrike" cap="none" normalizeH="0" baseline="0" smtClean="0">
                          <a:ln>
                            <a:noFill/>
                          </a:ln>
                          <a:solidFill>
                            <a:srgbClr val="000000"/>
                          </a:solidFill>
                          <a:effectLst/>
                          <a:latin typeface="+mn-lt"/>
                          <a:ea typeface="+mn-ea"/>
                          <a:cs typeface="+mn-ea"/>
                          <a:sym typeface="+mn-lt"/>
                        </a:rPr>
                        <a:t>1 </a:t>
                      </a:r>
                      <a:endParaRPr kumimoji="0" lang="en-US" altLang="zh-CN" sz="1700" b="0" i="0" u="none" strike="noStrike" cap="none" normalizeH="0" baseline="0" smtClean="0">
                        <a:ln>
                          <a:noFill/>
                        </a:ln>
                        <a:solidFill>
                          <a:schemeClr val="tx1"/>
                        </a:solidFill>
                        <a:effectLst/>
                        <a:latin typeface="+mn-lt"/>
                        <a:ea typeface="+mn-ea"/>
                        <a:cs typeface="+mn-ea"/>
                        <a:sym typeface="+mn-lt"/>
                      </a:endParaRPr>
                    </a:p>
                  </a:txBody>
                  <a:tcPr marL="37986" marR="37986" marT="22791" marB="22791" anchor="ctr" horzOverflow="overflow">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ts val="1700"/>
                        </a:lnSpc>
                        <a:spcBef>
                          <a:spcPct val="0"/>
                        </a:spcBef>
                        <a:spcAft>
                          <a:spcPct val="0"/>
                        </a:spcAft>
                        <a:buClrTx/>
                        <a:buSzTx/>
                        <a:buFontTx/>
                        <a:buNone/>
                        <a:tabLst/>
                      </a:pPr>
                      <a:r>
                        <a:rPr kumimoji="0" lang="en-US" altLang="zh-CN" sz="1700" b="0" i="0" u="none" strike="noStrike" cap="none" normalizeH="0" baseline="0" dirty="0" smtClean="0">
                          <a:ln>
                            <a:noFill/>
                          </a:ln>
                          <a:solidFill>
                            <a:schemeClr val="tx1"/>
                          </a:solidFill>
                          <a:effectLst/>
                          <a:latin typeface="+mn-lt"/>
                          <a:ea typeface="+mn-ea"/>
                          <a:cs typeface="+mn-ea"/>
                          <a:sym typeface="+mn-lt"/>
                        </a:rPr>
                        <a:t>Sealed</a:t>
                      </a:r>
                    </a:p>
                  </a:txBody>
                  <a:tcPr marL="37986" marR="37986" marT="22791" marB="2279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ts val="1738"/>
                        </a:lnSpc>
                        <a:spcBef>
                          <a:spcPct val="0"/>
                        </a:spcBef>
                        <a:spcAft>
                          <a:spcPct val="0"/>
                        </a:spcAft>
                        <a:buClrTx/>
                        <a:buSzTx/>
                        <a:buFontTx/>
                        <a:buNone/>
                        <a:tabLst/>
                      </a:pPr>
                      <a:r>
                        <a:rPr kumimoji="0" lang="en-US" altLang="zh-CN" sz="1700" b="0" i="0" u="none" strike="noStrike" cap="none" normalizeH="0" baseline="0" smtClean="0">
                          <a:ln>
                            <a:noFill/>
                          </a:ln>
                          <a:solidFill>
                            <a:srgbClr val="000000"/>
                          </a:solidFill>
                          <a:effectLst/>
                          <a:latin typeface="+mn-lt"/>
                          <a:ea typeface="+mn-ea"/>
                          <a:cs typeface="+mn-ea"/>
                          <a:sym typeface="+mn-lt"/>
                        </a:rPr>
                        <a:t>M </a:t>
                      </a:r>
                      <a:endParaRPr kumimoji="0" lang="en-US" altLang="zh-CN" sz="1700" b="0" i="0" u="none" strike="noStrike" cap="none" normalizeH="0" baseline="0" smtClean="0">
                        <a:ln>
                          <a:noFill/>
                        </a:ln>
                        <a:solidFill>
                          <a:schemeClr val="tx1"/>
                        </a:solidFill>
                        <a:effectLst/>
                        <a:latin typeface="+mn-lt"/>
                        <a:ea typeface="+mn-ea"/>
                        <a:cs typeface="+mn-ea"/>
                        <a:sym typeface="+mn-lt"/>
                      </a:endParaRPr>
                    </a:p>
                  </a:txBody>
                  <a:tcPr marL="37986" marR="37986" marT="22791" marB="22791" anchor="ctr" horzOverflow="overflow">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08571">
                <a:tc>
                  <a:txBody>
                    <a:bodyPr/>
                    <a:lstStyle/>
                    <a:p>
                      <a:pPr marL="0" marR="0" lvl="0" indent="0" algn="ctr" defTabSz="914400" rtl="0" eaLnBrk="1" fontAlgn="ctr" latinLnBrk="0" hangingPunct="1">
                        <a:lnSpc>
                          <a:spcPts val="1738"/>
                        </a:lnSpc>
                        <a:spcBef>
                          <a:spcPct val="0"/>
                        </a:spcBef>
                        <a:spcAft>
                          <a:spcPct val="0"/>
                        </a:spcAft>
                        <a:buClrTx/>
                        <a:buSzTx/>
                        <a:buFontTx/>
                        <a:buNone/>
                        <a:tabLst/>
                      </a:pPr>
                      <a:r>
                        <a:rPr kumimoji="0" lang="en-US" altLang="zh-CN" sz="1700" b="0" i="0" u="none" strike="noStrike" cap="none" normalizeH="0" baseline="0" smtClean="0">
                          <a:ln>
                            <a:noFill/>
                          </a:ln>
                          <a:solidFill>
                            <a:srgbClr val="000000"/>
                          </a:solidFill>
                          <a:effectLst/>
                          <a:latin typeface="+mn-lt"/>
                          <a:ea typeface="+mn-ea"/>
                          <a:cs typeface="+mn-ea"/>
                          <a:sym typeface="+mn-lt"/>
                        </a:rPr>
                        <a:t>2 </a:t>
                      </a:r>
                      <a:endParaRPr kumimoji="0" lang="en-US" altLang="zh-CN" sz="1700" b="0" i="0" u="none" strike="noStrike" cap="none" normalizeH="0" baseline="0" smtClean="0">
                        <a:ln>
                          <a:noFill/>
                        </a:ln>
                        <a:solidFill>
                          <a:schemeClr val="tx1"/>
                        </a:solidFill>
                        <a:effectLst/>
                        <a:latin typeface="+mn-lt"/>
                        <a:ea typeface="+mn-ea"/>
                        <a:cs typeface="+mn-ea"/>
                        <a:sym typeface="+mn-lt"/>
                      </a:endParaRPr>
                    </a:p>
                  </a:txBody>
                  <a:tcPr marL="37986" marR="37986" marT="22791" marB="22791" anchor="ctr" horzOverflow="overflow">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ts val="1700"/>
                        </a:lnSpc>
                        <a:spcBef>
                          <a:spcPct val="0"/>
                        </a:spcBef>
                        <a:spcAft>
                          <a:spcPct val="0"/>
                        </a:spcAft>
                        <a:buClrTx/>
                        <a:buSzTx/>
                        <a:buFontTx/>
                        <a:buNone/>
                        <a:tabLst/>
                      </a:pPr>
                      <a:r>
                        <a:rPr kumimoji="0" lang="en-US" altLang="zh-CN" sz="1700" b="0" i="0" u="none" strike="noStrike" cap="none" normalizeH="0" baseline="0" dirty="0" smtClean="0">
                          <a:ln>
                            <a:noFill/>
                          </a:ln>
                          <a:solidFill>
                            <a:schemeClr val="tx1"/>
                          </a:solidFill>
                          <a:effectLst/>
                          <a:latin typeface="+mn-lt"/>
                          <a:ea typeface="+mn-ea"/>
                          <a:cs typeface="+mn-ea"/>
                          <a:sym typeface="+mn-lt"/>
                        </a:rPr>
                        <a:t>Stationary</a:t>
                      </a:r>
                    </a:p>
                  </a:txBody>
                  <a:tcPr marL="37986" marR="37986" marT="22791" marB="2279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ts val="1738"/>
                        </a:lnSpc>
                        <a:spcBef>
                          <a:spcPct val="0"/>
                        </a:spcBef>
                        <a:spcAft>
                          <a:spcPct val="0"/>
                        </a:spcAft>
                        <a:buClrTx/>
                        <a:buSzTx/>
                        <a:buFontTx/>
                        <a:buNone/>
                        <a:tabLst/>
                      </a:pPr>
                      <a:r>
                        <a:rPr kumimoji="0" lang="en-US" altLang="zh-CN" sz="1700" b="0" i="0" u="none" strike="noStrike" cap="none" normalizeH="0" baseline="0" smtClean="0">
                          <a:ln>
                            <a:noFill/>
                          </a:ln>
                          <a:solidFill>
                            <a:srgbClr val="000000"/>
                          </a:solidFill>
                          <a:effectLst/>
                          <a:latin typeface="+mn-lt"/>
                          <a:ea typeface="+mn-ea"/>
                          <a:cs typeface="+mn-ea"/>
                          <a:sym typeface="+mn-lt"/>
                        </a:rPr>
                        <a:t>G</a:t>
                      </a:r>
                      <a:r>
                        <a:rPr kumimoji="0" lang="en-US" altLang="zh-CN" sz="1700" b="1" i="0" u="none" strike="noStrike" cap="none" normalizeH="0" baseline="0" smtClean="0">
                          <a:ln>
                            <a:noFill/>
                          </a:ln>
                          <a:solidFill>
                            <a:srgbClr val="000000"/>
                          </a:solidFill>
                          <a:effectLst/>
                          <a:latin typeface="+mn-lt"/>
                          <a:ea typeface="+mn-ea"/>
                          <a:cs typeface="+mn-ea"/>
                          <a:sym typeface="+mn-lt"/>
                        </a:rPr>
                        <a:t> </a:t>
                      </a:r>
                      <a:endParaRPr kumimoji="0" lang="en-US" altLang="zh-CN" sz="1700" b="0" i="0" u="none" strike="noStrike" cap="none" normalizeH="0" baseline="0" smtClean="0">
                        <a:ln>
                          <a:noFill/>
                        </a:ln>
                        <a:solidFill>
                          <a:schemeClr val="tx1"/>
                        </a:solidFill>
                        <a:effectLst/>
                        <a:latin typeface="+mn-lt"/>
                        <a:ea typeface="+mn-ea"/>
                        <a:cs typeface="+mn-ea"/>
                        <a:sym typeface="+mn-lt"/>
                      </a:endParaRPr>
                    </a:p>
                  </a:txBody>
                  <a:tcPr marL="37986" marR="37986" marT="22791" marB="22791" anchor="ctr" horzOverflow="overflow">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pPr marL="0" marR="0" lvl="0" indent="0" algn="ctr" defTabSz="914400" rtl="0" eaLnBrk="1" fontAlgn="ctr" latinLnBrk="0" hangingPunct="1">
                        <a:lnSpc>
                          <a:spcPts val="1738"/>
                        </a:lnSpc>
                        <a:spcBef>
                          <a:spcPct val="0"/>
                        </a:spcBef>
                        <a:spcAft>
                          <a:spcPct val="0"/>
                        </a:spcAft>
                        <a:buClrTx/>
                        <a:buSzTx/>
                        <a:buFontTx/>
                        <a:buNone/>
                        <a:tabLst/>
                      </a:pPr>
                      <a:endParaRPr kumimoji="0" lang="en-US" altLang="zh-CN" sz="1700" b="0" i="0" u="none" strike="noStrike" cap="none" normalizeH="0" baseline="0" dirty="0" smtClean="0">
                        <a:ln>
                          <a:noFill/>
                        </a:ln>
                        <a:solidFill>
                          <a:schemeClr val="tx1"/>
                        </a:solidFill>
                        <a:effectLst/>
                        <a:latin typeface="+mn-lt"/>
                        <a:ea typeface="华文细黑" pitchFamily="2" charset="-122"/>
                        <a:cs typeface="Times New Roman" pitchFamily="18" charset="0"/>
                      </a:endParaRPr>
                    </a:p>
                  </a:txBody>
                  <a:tcPr marL="37986" marR="37986" marT="22791" marB="22791" anchor="ct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ts val="1738"/>
                        </a:lnSpc>
                        <a:spcBef>
                          <a:spcPct val="0"/>
                        </a:spcBef>
                        <a:spcAft>
                          <a:spcPct val="0"/>
                        </a:spcAft>
                        <a:buClrTx/>
                        <a:buSzTx/>
                        <a:buFontTx/>
                        <a:buNone/>
                        <a:tabLst/>
                      </a:pPr>
                      <a:r>
                        <a:rPr kumimoji="0" lang="en-US" altLang="zh-CN" sz="1700" b="0" i="0" u="none" strike="noStrike" cap="none" normalizeH="0" baseline="0" dirty="0" smtClean="0">
                          <a:ln>
                            <a:noFill/>
                          </a:ln>
                          <a:solidFill>
                            <a:srgbClr val="000000"/>
                          </a:solidFill>
                          <a:effectLst/>
                          <a:latin typeface="+mn-lt"/>
                          <a:ea typeface="+mn-ea"/>
                          <a:cs typeface="+mn-ea"/>
                          <a:sym typeface="+mn-lt"/>
                        </a:rPr>
                        <a:t>2 </a:t>
                      </a:r>
                      <a:endParaRPr kumimoji="0" lang="en-US" altLang="zh-CN" sz="1700" b="0" i="0" u="none" strike="noStrike" cap="none" normalizeH="0" baseline="0" dirty="0" smtClean="0">
                        <a:ln>
                          <a:noFill/>
                        </a:ln>
                        <a:solidFill>
                          <a:schemeClr val="tx1"/>
                        </a:solidFill>
                        <a:effectLst/>
                        <a:latin typeface="+mn-lt"/>
                        <a:ea typeface="+mn-ea"/>
                        <a:cs typeface="+mn-ea"/>
                        <a:sym typeface="+mn-lt"/>
                      </a:endParaRPr>
                    </a:p>
                  </a:txBody>
                  <a:tcPr marL="37986" marR="37986" marT="22791" marB="22791" anchor="ctr" horzOverflow="overflow">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ts val="1700"/>
                        </a:lnSpc>
                        <a:spcBef>
                          <a:spcPct val="0"/>
                        </a:spcBef>
                        <a:spcAft>
                          <a:spcPct val="0"/>
                        </a:spcAft>
                        <a:buClrTx/>
                        <a:buSzTx/>
                        <a:buFontTx/>
                        <a:buNone/>
                        <a:tabLst/>
                      </a:pPr>
                      <a:r>
                        <a:rPr kumimoji="0" lang="en-US" altLang="zh-CN" sz="1700" b="0" i="0" u="none" strike="noStrike" cap="none" normalizeH="0" baseline="0" dirty="0" smtClean="0">
                          <a:ln>
                            <a:noFill/>
                          </a:ln>
                          <a:solidFill>
                            <a:schemeClr val="tx1"/>
                          </a:solidFill>
                          <a:effectLst/>
                          <a:latin typeface="+mn-lt"/>
                          <a:ea typeface="+mn-ea"/>
                          <a:cs typeface="+mn-ea"/>
                          <a:sym typeface="+mn-lt"/>
                        </a:rPr>
                        <a:t>Maintenance-free</a:t>
                      </a:r>
                    </a:p>
                  </a:txBody>
                  <a:tcPr marL="37986" marR="37986" marT="22791" marB="2279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ts val="1738"/>
                        </a:lnSpc>
                        <a:spcBef>
                          <a:spcPct val="0"/>
                        </a:spcBef>
                        <a:spcAft>
                          <a:spcPct val="0"/>
                        </a:spcAft>
                        <a:buClrTx/>
                        <a:buSzTx/>
                        <a:buFontTx/>
                        <a:buNone/>
                        <a:tabLst/>
                      </a:pPr>
                      <a:r>
                        <a:rPr kumimoji="0" lang="en-US" altLang="zh-CN" sz="1700" b="0" i="0" u="none" strike="noStrike" cap="none" normalizeH="0" baseline="0" smtClean="0">
                          <a:ln>
                            <a:noFill/>
                          </a:ln>
                          <a:solidFill>
                            <a:srgbClr val="000000"/>
                          </a:solidFill>
                          <a:effectLst/>
                          <a:latin typeface="+mn-lt"/>
                          <a:ea typeface="+mn-ea"/>
                          <a:cs typeface="+mn-ea"/>
                          <a:sym typeface="+mn-lt"/>
                        </a:rPr>
                        <a:t>W </a:t>
                      </a:r>
                      <a:endParaRPr kumimoji="0" lang="en-US" altLang="zh-CN" sz="1700" b="0" i="0" u="none" strike="noStrike" cap="none" normalizeH="0" baseline="0" smtClean="0">
                        <a:ln>
                          <a:noFill/>
                        </a:ln>
                        <a:solidFill>
                          <a:schemeClr val="tx1"/>
                        </a:solidFill>
                        <a:effectLst/>
                        <a:latin typeface="+mn-lt"/>
                        <a:ea typeface="+mn-ea"/>
                        <a:cs typeface="+mn-ea"/>
                        <a:sym typeface="+mn-lt"/>
                      </a:endParaRPr>
                    </a:p>
                  </a:txBody>
                  <a:tcPr marL="37986" marR="37986" marT="22791" marB="22791" anchor="ctr" horzOverflow="overflow">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02873">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700" b="0" i="0" u="none" strike="noStrike" cap="none" normalizeH="0" baseline="0" smtClean="0">
                          <a:ln>
                            <a:noFill/>
                          </a:ln>
                          <a:solidFill>
                            <a:srgbClr val="000000"/>
                          </a:solidFill>
                          <a:effectLst/>
                          <a:latin typeface="+mn-lt"/>
                          <a:ea typeface="+mn-ea"/>
                          <a:cs typeface="+mn-ea"/>
                          <a:sym typeface="+mn-lt"/>
                        </a:rPr>
                        <a:t>3 </a:t>
                      </a:r>
                      <a:endParaRPr kumimoji="0" lang="en-US" altLang="zh-CN" sz="1700" b="0" i="0" u="none" strike="noStrike" cap="none" normalizeH="0" baseline="0" smtClean="0">
                        <a:ln>
                          <a:noFill/>
                        </a:ln>
                        <a:solidFill>
                          <a:schemeClr val="tx1"/>
                        </a:solidFill>
                        <a:effectLst/>
                        <a:latin typeface="+mn-lt"/>
                        <a:ea typeface="+mn-ea"/>
                        <a:cs typeface="+mn-ea"/>
                        <a:sym typeface="+mn-lt"/>
                      </a:endParaRPr>
                    </a:p>
                  </a:txBody>
                  <a:tcPr marL="37986" marR="37986" marT="22791" marB="22791" anchor="ctr" horzOverflow="overflow">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700" b="0" i="0" u="none" strike="noStrike" cap="none" normalizeH="0" baseline="0" dirty="0" smtClean="0">
                          <a:ln>
                            <a:noFill/>
                          </a:ln>
                          <a:solidFill>
                            <a:schemeClr val="tx1"/>
                          </a:solidFill>
                          <a:effectLst/>
                          <a:latin typeface="+mn-lt"/>
                          <a:ea typeface="+mn-ea"/>
                          <a:cs typeface="+mn-ea"/>
                          <a:sym typeface="+mn-lt"/>
                        </a:rPr>
                        <a:t>(Electric) Traction</a:t>
                      </a:r>
                    </a:p>
                  </a:txBody>
                  <a:tcPr marL="37986" marR="37986" marT="22791" marB="2279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700" b="0" i="0" u="none" strike="noStrike" cap="none" normalizeH="0" baseline="0" dirty="0" smtClean="0">
                          <a:ln>
                            <a:noFill/>
                          </a:ln>
                          <a:solidFill>
                            <a:srgbClr val="000000"/>
                          </a:solidFill>
                          <a:effectLst/>
                          <a:latin typeface="+mn-lt"/>
                          <a:ea typeface="+mn-ea"/>
                          <a:cs typeface="+mn-ea"/>
                          <a:sym typeface="+mn-lt"/>
                        </a:rPr>
                        <a:t>D </a:t>
                      </a:r>
                      <a:endParaRPr kumimoji="0" lang="en-US" altLang="zh-CN" sz="1700" b="0" i="0" u="none" strike="noStrike" cap="none" normalizeH="0" baseline="0" dirty="0" smtClean="0">
                        <a:ln>
                          <a:noFill/>
                        </a:ln>
                        <a:solidFill>
                          <a:schemeClr val="tx1"/>
                        </a:solidFill>
                        <a:effectLst/>
                        <a:latin typeface="+mn-lt"/>
                        <a:ea typeface="+mn-ea"/>
                        <a:cs typeface="+mn-ea"/>
                        <a:sym typeface="+mn-lt"/>
                      </a:endParaRPr>
                    </a:p>
                  </a:txBody>
                  <a:tcPr marL="37986" marR="37986" marT="22791" marB="22791" anchor="ctr" horzOverflow="overflow">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pPr marL="0" marR="0" lvl="0" indent="0" algn="ctr" defTabSz="914400" rtl="0" eaLnBrk="1" fontAlgn="ctr" latinLnBrk="0" hangingPunct="1">
                        <a:lnSpc>
                          <a:spcPct val="100000"/>
                        </a:lnSpc>
                        <a:spcBef>
                          <a:spcPct val="0"/>
                        </a:spcBef>
                        <a:spcAft>
                          <a:spcPct val="0"/>
                        </a:spcAft>
                        <a:buClrTx/>
                        <a:buSzTx/>
                        <a:buFontTx/>
                        <a:buNone/>
                        <a:tabLst/>
                      </a:pPr>
                      <a:endParaRPr kumimoji="0" lang="en-US" altLang="zh-CN" sz="1700" b="0" i="0" u="none" strike="noStrike" cap="none" normalizeH="0" baseline="0" dirty="0" smtClean="0">
                        <a:ln>
                          <a:noFill/>
                        </a:ln>
                        <a:solidFill>
                          <a:schemeClr val="tx1"/>
                        </a:solidFill>
                        <a:effectLst/>
                        <a:latin typeface="+mn-lt"/>
                        <a:ea typeface="华文细黑" pitchFamily="2" charset="-122"/>
                        <a:cs typeface="Times New Roman" pitchFamily="18" charset="0"/>
                      </a:endParaRPr>
                    </a:p>
                  </a:txBody>
                  <a:tcPr marL="37986" marR="37986" marT="22791" marB="22791" anchor="ct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700" b="0" i="0" u="none" strike="noStrike" cap="none" normalizeH="0" baseline="0" smtClean="0">
                          <a:ln>
                            <a:noFill/>
                          </a:ln>
                          <a:solidFill>
                            <a:srgbClr val="000000"/>
                          </a:solidFill>
                          <a:effectLst/>
                          <a:latin typeface="+mn-lt"/>
                          <a:ea typeface="+mn-ea"/>
                          <a:cs typeface="+mn-ea"/>
                          <a:sym typeface="+mn-lt"/>
                        </a:rPr>
                        <a:t>3 </a:t>
                      </a:r>
                      <a:endParaRPr kumimoji="0" lang="en-US" altLang="zh-CN" sz="1700" b="0" i="0" u="none" strike="noStrike" cap="none" normalizeH="0" baseline="0" smtClean="0">
                        <a:ln>
                          <a:noFill/>
                        </a:ln>
                        <a:solidFill>
                          <a:schemeClr val="tx1"/>
                        </a:solidFill>
                        <a:effectLst/>
                        <a:latin typeface="+mn-lt"/>
                        <a:ea typeface="+mn-ea"/>
                        <a:cs typeface="+mn-ea"/>
                        <a:sym typeface="+mn-lt"/>
                      </a:endParaRPr>
                    </a:p>
                  </a:txBody>
                  <a:tcPr marL="37986" marR="37986" marT="22791" marB="22791" anchor="ctr" horzOverflow="overflow">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700" b="0" i="0" u="none" strike="noStrike" cap="none" normalizeH="0" baseline="0" dirty="0" err="1" smtClean="0">
                          <a:ln>
                            <a:noFill/>
                          </a:ln>
                          <a:solidFill>
                            <a:schemeClr val="tx1"/>
                          </a:solidFill>
                          <a:effectLst/>
                          <a:latin typeface="+mn-lt"/>
                          <a:ea typeface="+mn-ea"/>
                          <a:cs typeface="+mn-ea"/>
                          <a:sym typeface="+mn-lt"/>
                        </a:rPr>
                        <a:t>Antiacid</a:t>
                      </a:r>
                      <a:endParaRPr kumimoji="0" lang="en-US" altLang="zh-CN" sz="1700" b="0" i="0" u="none" strike="noStrike" cap="none" normalizeH="0" baseline="0" dirty="0" smtClean="0">
                        <a:ln>
                          <a:noFill/>
                        </a:ln>
                        <a:solidFill>
                          <a:schemeClr val="tx1"/>
                        </a:solidFill>
                        <a:effectLst/>
                        <a:latin typeface="+mn-lt"/>
                        <a:ea typeface="+mn-ea"/>
                        <a:cs typeface="+mn-ea"/>
                        <a:sym typeface="+mn-lt"/>
                      </a:endParaRPr>
                    </a:p>
                  </a:txBody>
                  <a:tcPr marL="37986" marR="37986" marT="22791" marB="2279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700" b="0" i="0" u="none" strike="noStrike" cap="none" normalizeH="0" baseline="0" smtClean="0">
                          <a:ln>
                            <a:noFill/>
                          </a:ln>
                          <a:solidFill>
                            <a:srgbClr val="000000"/>
                          </a:solidFill>
                          <a:effectLst/>
                          <a:latin typeface="+mn-lt"/>
                          <a:ea typeface="+mn-ea"/>
                          <a:cs typeface="+mn-ea"/>
                          <a:sym typeface="+mn-lt"/>
                        </a:rPr>
                        <a:t>F </a:t>
                      </a:r>
                      <a:endParaRPr kumimoji="0" lang="en-US" altLang="zh-CN" sz="1700" b="0" i="0" u="none" strike="noStrike" cap="none" normalizeH="0" baseline="0" smtClean="0">
                        <a:ln>
                          <a:noFill/>
                        </a:ln>
                        <a:solidFill>
                          <a:schemeClr val="tx1"/>
                        </a:solidFill>
                        <a:effectLst/>
                        <a:latin typeface="+mn-lt"/>
                        <a:ea typeface="+mn-ea"/>
                        <a:cs typeface="+mn-ea"/>
                        <a:sym typeface="+mn-lt"/>
                      </a:endParaRPr>
                    </a:p>
                  </a:txBody>
                  <a:tcPr marL="37986" marR="37986" marT="22791" marB="22791" anchor="ctr" horzOverflow="overflow">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0762">
                <a:tc>
                  <a:txBody>
                    <a:bodyPr/>
                    <a:lstStyle/>
                    <a:p>
                      <a:pPr marL="0" marR="0" lvl="0" indent="0" algn="ctr" defTabSz="914400" rtl="0" eaLnBrk="1" fontAlgn="ctr" latinLnBrk="0" hangingPunct="1">
                        <a:lnSpc>
                          <a:spcPts val="1738"/>
                        </a:lnSpc>
                        <a:spcBef>
                          <a:spcPct val="0"/>
                        </a:spcBef>
                        <a:spcAft>
                          <a:spcPct val="0"/>
                        </a:spcAft>
                        <a:buClrTx/>
                        <a:buSzTx/>
                        <a:buFontTx/>
                        <a:buNone/>
                        <a:tabLst/>
                      </a:pPr>
                      <a:r>
                        <a:rPr kumimoji="0" lang="en-US" altLang="zh-CN" sz="1700" b="0" i="0" u="none" strike="noStrike" cap="none" normalizeH="0" baseline="0" smtClean="0">
                          <a:ln>
                            <a:noFill/>
                          </a:ln>
                          <a:solidFill>
                            <a:srgbClr val="000000"/>
                          </a:solidFill>
                          <a:effectLst/>
                          <a:latin typeface="+mn-lt"/>
                          <a:ea typeface="+mn-ea"/>
                          <a:cs typeface="+mn-ea"/>
                          <a:sym typeface="+mn-lt"/>
                        </a:rPr>
                        <a:t>4 </a:t>
                      </a:r>
                      <a:endParaRPr kumimoji="0" lang="en-US" altLang="zh-CN" sz="1700" b="0" i="0" u="none" strike="noStrike" cap="none" normalizeH="0" baseline="0" smtClean="0">
                        <a:ln>
                          <a:noFill/>
                        </a:ln>
                        <a:solidFill>
                          <a:schemeClr val="tx1"/>
                        </a:solidFill>
                        <a:effectLst/>
                        <a:latin typeface="+mn-lt"/>
                        <a:ea typeface="+mn-ea"/>
                        <a:cs typeface="+mn-ea"/>
                        <a:sym typeface="+mn-lt"/>
                      </a:endParaRPr>
                    </a:p>
                  </a:txBody>
                  <a:tcPr marL="37986" marR="37986" marT="22791" marB="22791" anchor="ctr" horzOverflow="overflow">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ts val="1700"/>
                        </a:lnSpc>
                        <a:spcBef>
                          <a:spcPct val="0"/>
                        </a:spcBef>
                        <a:spcAft>
                          <a:spcPct val="0"/>
                        </a:spcAft>
                        <a:buClrTx/>
                        <a:buSzTx/>
                        <a:buFontTx/>
                        <a:buNone/>
                        <a:tabLst/>
                      </a:pPr>
                      <a:r>
                        <a:rPr kumimoji="0" lang="en-US" altLang="zh-CN" sz="1700" b="0" i="0" u="none" strike="noStrike" cap="none" normalizeH="0" baseline="0" dirty="0" smtClean="0">
                          <a:ln>
                            <a:noFill/>
                          </a:ln>
                          <a:solidFill>
                            <a:schemeClr val="tx1"/>
                          </a:solidFill>
                          <a:effectLst/>
                          <a:latin typeface="+mn-lt"/>
                          <a:ea typeface="+mn-ea"/>
                          <a:cs typeface="+mn-ea"/>
                          <a:sym typeface="+mn-lt"/>
                        </a:rPr>
                        <a:t>Valve-regulated</a:t>
                      </a:r>
                    </a:p>
                  </a:txBody>
                  <a:tcPr marL="37986" marR="37986" marT="22791" marB="2279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ts val="1738"/>
                        </a:lnSpc>
                        <a:spcBef>
                          <a:spcPct val="0"/>
                        </a:spcBef>
                        <a:spcAft>
                          <a:spcPct val="0"/>
                        </a:spcAft>
                        <a:buClrTx/>
                        <a:buSzTx/>
                        <a:buFontTx/>
                        <a:buNone/>
                        <a:tabLst/>
                      </a:pPr>
                      <a:r>
                        <a:rPr kumimoji="0" lang="en-US" altLang="zh-CN" sz="1700" b="0" i="0" u="none" strike="noStrike" cap="none" normalizeH="0" baseline="0" smtClean="0">
                          <a:ln>
                            <a:noFill/>
                          </a:ln>
                          <a:solidFill>
                            <a:srgbClr val="000000"/>
                          </a:solidFill>
                          <a:effectLst/>
                          <a:latin typeface="+mn-lt"/>
                          <a:ea typeface="+mn-ea"/>
                          <a:cs typeface="+mn-ea"/>
                          <a:sym typeface="+mn-lt"/>
                        </a:rPr>
                        <a:t>F </a:t>
                      </a:r>
                      <a:endParaRPr kumimoji="0" lang="en-US" altLang="zh-CN" sz="1700" b="0" i="0" u="none" strike="noStrike" cap="none" normalizeH="0" baseline="0" smtClean="0">
                        <a:ln>
                          <a:noFill/>
                        </a:ln>
                        <a:solidFill>
                          <a:schemeClr val="tx1"/>
                        </a:solidFill>
                        <a:effectLst/>
                        <a:latin typeface="+mn-lt"/>
                        <a:ea typeface="+mn-ea"/>
                        <a:cs typeface="+mn-ea"/>
                        <a:sym typeface="+mn-lt"/>
                      </a:endParaRPr>
                    </a:p>
                  </a:txBody>
                  <a:tcPr marL="37986" marR="37986" marT="22791" marB="22791" anchor="ctr" horzOverflow="overflow">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pPr marL="0" marR="0" lvl="0" indent="0" algn="ctr" defTabSz="914400" rtl="0" eaLnBrk="1" fontAlgn="ctr" latinLnBrk="0" hangingPunct="1">
                        <a:lnSpc>
                          <a:spcPts val="1738"/>
                        </a:lnSpc>
                        <a:spcBef>
                          <a:spcPct val="0"/>
                        </a:spcBef>
                        <a:spcAft>
                          <a:spcPct val="0"/>
                        </a:spcAft>
                        <a:buClrTx/>
                        <a:buSzTx/>
                        <a:buFontTx/>
                        <a:buNone/>
                        <a:tabLst/>
                      </a:pPr>
                      <a:endParaRPr kumimoji="0" lang="en-US" altLang="zh-CN" sz="1700" b="0" i="0" u="none" strike="noStrike" cap="none" normalizeH="0" baseline="0" dirty="0" smtClean="0">
                        <a:ln>
                          <a:noFill/>
                        </a:ln>
                        <a:solidFill>
                          <a:schemeClr val="tx1"/>
                        </a:solidFill>
                        <a:effectLst/>
                        <a:latin typeface="+mn-lt"/>
                        <a:ea typeface="华文细黑" pitchFamily="2" charset="-122"/>
                        <a:cs typeface="Times New Roman" pitchFamily="18" charset="0"/>
                      </a:endParaRPr>
                    </a:p>
                  </a:txBody>
                  <a:tcPr marL="37986" marR="37986" marT="22791" marB="22791" anchor="ct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ts val="1738"/>
                        </a:lnSpc>
                        <a:spcBef>
                          <a:spcPct val="0"/>
                        </a:spcBef>
                        <a:spcAft>
                          <a:spcPct val="0"/>
                        </a:spcAft>
                        <a:buClrTx/>
                        <a:buSzTx/>
                        <a:buFontTx/>
                        <a:buNone/>
                        <a:tabLst/>
                      </a:pPr>
                      <a:r>
                        <a:rPr kumimoji="0" lang="en-US" altLang="zh-CN" sz="1700" b="0" i="0" u="none" strike="noStrike" cap="none" normalizeH="0" baseline="0" smtClean="0">
                          <a:ln>
                            <a:noFill/>
                          </a:ln>
                          <a:solidFill>
                            <a:srgbClr val="000000"/>
                          </a:solidFill>
                          <a:effectLst/>
                          <a:latin typeface="+mn-lt"/>
                          <a:ea typeface="+mn-ea"/>
                          <a:cs typeface="+mn-ea"/>
                          <a:sym typeface="+mn-lt"/>
                        </a:rPr>
                        <a:t>4 </a:t>
                      </a:r>
                      <a:endParaRPr kumimoji="0" lang="en-US" altLang="zh-CN" sz="1700" b="0" i="0" u="none" strike="noStrike" cap="none" normalizeH="0" baseline="0" smtClean="0">
                        <a:ln>
                          <a:noFill/>
                        </a:ln>
                        <a:solidFill>
                          <a:schemeClr val="tx1"/>
                        </a:solidFill>
                        <a:effectLst/>
                        <a:latin typeface="+mn-lt"/>
                        <a:ea typeface="+mn-ea"/>
                        <a:cs typeface="+mn-ea"/>
                        <a:sym typeface="+mn-lt"/>
                      </a:endParaRPr>
                    </a:p>
                  </a:txBody>
                  <a:tcPr marL="37986" marR="37986" marT="22791" marB="22791" anchor="ctr" horzOverflow="overflow">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ts val="1700"/>
                        </a:lnSpc>
                        <a:spcBef>
                          <a:spcPct val="0"/>
                        </a:spcBef>
                        <a:spcAft>
                          <a:spcPct val="0"/>
                        </a:spcAft>
                        <a:buClrTx/>
                        <a:buSzTx/>
                        <a:buFontTx/>
                        <a:buNone/>
                        <a:tabLst/>
                      </a:pPr>
                      <a:r>
                        <a:rPr kumimoji="0" lang="en-US" altLang="zh-CN" sz="1700" b="0" i="0" u="none" strike="noStrike" cap="none" normalizeH="0" baseline="0" dirty="0" smtClean="0">
                          <a:ln>
                            <a:noFill/>
                          </a:ln>
                          <a:solidFill>
                            <a:schemeClr val="tx1"/>
                          </a:solidFill>
                          <a:effectLst/>
                          <a:latin typeface="+mn-lt"/>
                          <a:ea typeface="+mn-ea"/>
                          <a:cs typeface="+mn-ea"/>
                          <a:sym typeface="+mn-lt"/>
                        </a:rPr>
                        <a:t>Gel electrolyte</a:t>
                      </a:r>
                    </a:p>
                  </a:txBody>
                  <a:tcPr marL="37986" marR="37986" marT="22791" marB="2279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ts val="1738"/>
                        </a:lnSpc>
                        <a:spcBef>
                          <a:spcPct val="0"/>
                        </a:spcBef>
                        <a:spcAft>
                          <a:spcPct val="0"/>
                        </a:spcAft>
                        <a:buClrTx/>
                        <a:buSzTx/>
                        <a:buFontTx/>
                        <a:buNone/>
                        <a:tabLst/>
                      </a:pPr>
                      <a:r>
                        <a:rPr kumimoji="0" lang="en-US" altLang="zh-CN" sz="1700" b="0" i="0" u="none" strike="noStrike" cap="none" normalizeH="0" baseline="0" smtClean="0">
                          <a:ln>
                            <a:noFill/>
                          </a:ln>
                          <a:solidFill>
                            <a:srgbClr val="000000"/>
                          </a:solidFill>
                          <a:effectLst/>
                          <a:latin typeface="+mn-lt"/>
                          <a:ea typeface="+mn-ea"/>
                          <a:cs typeface="+mn-ea"/>
                          <a:sym typeface="+mn-lt"/>
                        </a:rPr>
                        <a:t>J </a:t>
                      </a:r>
                      <a:endParaRPr kumimoji="0" lang="en-US" altLang="zh-CN" sz="1700" b="0" i="0" u="none" strike="noStrike" cap="none" normalizeH="0" baseline="0" smtClean="0">
                        <a:ln>
                          <a:noFill/>
                        </a:ln>
                        <a:solidFill>
                          <a:schemeClr val="tx1"/>
                        </a:solidFill>
                        <a:effectLst/>
                        <a:latin typeface="+mn-lt"/>
                        <a:ea typeface="+mn-ea"/>
                        <a:cs typeface="+mn-ea"/>
                        <a:sym typeface="+mn-lt"/>
                      </a:endParaRPr>
                    </a:p>
                  </a:txBody>
                  <a:tcPr marL="37986" marR="37986" marT="22791" marB="22791" anchor="ctr" horzOverflow="overflow">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02873">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700" b="0" i="0" u="none" strike="noStrike" cap="none" normalizeH="0" baseline="0" smtClean="0">
                          <a:ln>
                            <a:noFill/>
                          </a:ln>
                          <a:solidFill>
                            <a:srgbClr val="000000"/>
                          </a:solidFill>
                          <a:effectLst/>
                          <a:latin typeface="+mn-lt"/>
                          <a:ea typeface="+mn-ea"/>
                          <a:cs typeface="+mn-ea"/>
                          <a:sym typeface="+mn-lt"/>
                        </a:rPr>
                        <a:t>5 </a:t>
                      </a:r>
                      <a:endParaRPr kumimoji="0" lang="en-US" altLang="zh-CN" sz="1700" b="0" i="0" u="none" strike="noStrike" cap="none" normalizeH="0" baseline="0" smtClean="0">
                        <a:ln>
                          <a:noFill/>
                        </a:ln>
                        <a:solidFill>
                          <a:schemeClr val="tx1"/>
                        </a:solidFill>
                        <a:effectLst/>
                        <a:latin typeface="+mn-lt"/>
                        <a:ea typeface="+mn-ea"/>
                        <a:cs typeface="+mn-ea"/>
                        <a:sym typeface="+mn-lt"/>
                      </a:endParaRPr>
                    </a:p>
                  </a:txBody>
                  <a:tcPr marL="37986" marR="37986" marT="22791" marB="22791" anchor="ctr" horzOverflow="overflow">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700" b="0" i="0" u="none" strike="noStrike" cap="none" normalizeH="0" baseline="0" dirty="0" smtClean="0">
                          <a:ln>
                            <a:noFill/>
                          </a:ln>
                          <a:solidFill>
                            <a:schemeClr val="tx1"/>
                          </a:solidFill>
                          <a:effectLst/>
                          <a:latin typeface="+mn-lt"/>
                          <a:ea typeface="+mn-ea"/>
                          <a:cs typeface="+mn-ea"/>
                          <a:sym typeface="+mn-lt"/>
                        </a:rPr>
                        <a:t>Energy storage</a:t>
                      </a:r>
                    </a:p>
                  </a:txBody>
                  <a:tcPr marL="37986" marR="37986" marT="22791" marB="2279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700" b="0" i="0" u="none" strike="noStrike" cap="none" normalizeH="0" baseline="0" smtClean="0">
                          <a:ln>
                            <a:noFill/>
                          </a:ln>
                          <a:solidFill>
                            <a:srgbClr val="000000"/>
                          </a:solidFill>
                          <a:effectLst/>
                          <a:latin typeface="+mn-lt"/>
                          <a:ea typeface="+mn-ea"/>
                          <a:cs typeface="+mn-ea"/>
                          <a:sym typeface="+mn-lt"/>
                        </a:rPr>
                        <a:t>U </a:t>
                      </a:r>
                      <a:endParaRPr kumimoji="0" lang="en-US" altLang="zh-CN" sz="1700" b="0" i="0" u="none" strike="noStrike" cap="none" normalizeH="0" baseline="0" smtClean="0">
                        <a:ln>
                          <a:noFill/>
                        </a:ln>
                        <a:solidFill>
                          <a:schemeClr val="tx1"/>
                        </a:solidFill>
                        <a:effectLst/>
                        <a:latin typeface="+mn-lt"/>
                        <a:ea typeface="+mn-ea"/>
                        <a:cs typeface="+mn-ea"/>
                        <a:sym typeface="+mn-lt"/>
                      </a:endParaRPr>
                    </a:p>
                  </a:txBody>
                  <a:tcPr marL="37986" marR="37986" marT="22791" marB="22791" anchor="ctr" horzOverflow="overflow">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noFill/>
                  </a:tcPr>
                </a:tc>
                <a:tc vMerge="1">
                  <a:txBody>
                    <a:bodyPr/>
                    <a:lstStyle/>
                    <a:p>
                      <a:pPr marL="0" marR="0" lvl="0" indent="0" algn="ctr" defTabSz="914400" rtl="0" eaLnBrk="1" fontAlgn="ctr" latinLnBrk="0" hangingPunct="1">
                        <a:lnSpc>
                          <a:spcPct val="100000"/>
                        </a:lnSpc>
                        <a:spcBef>
                          <a:spcPct val="0"/>
                        </a:spcBef>
                        <a:spcAft>
                          <a:spcPct val="0"/>
                        </a:spcAft>
                        <a:buClrTx/>
                        <a:buSzTx/>
                        <a:buFontTx/>
                        <a:buNone/>
                        <a:tabLst/>
                      </a:pPr>
                      <a:endParaRPr kumimoji="0" lang="en-US" altLang="zh-CN" sz="1700" b="0" i="0" u="none" strike="noStrike" cap="none" normalizeH="0" baseline="0" dirty="0" smtClean="0">
                        <a:ln>
                          <a:noFill/>
                        </a:ln>
                        <a:solidFill>
                          <a:schemeClr val="tx1"/>
                        </a:solidFill>
                        <a:effectLst/>
                        <a:latin typeface="+mn-lt"/>
                        <a:ea typeface="华文细黑" pitchFamily="2" charset="-122"/>
                        <a:cs typeface="Times New Roman" pitchFamily="18" charset="0"/>
                      </a:endParaRPr>
                    </a:p>
                  </a:txBody>
                  <a:tcPr marL="37986" marR="37986" marT="22791" marB="22791" anchor="ct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700" b="0" i="0" u="none" strike="noStrike" cap="none" normalizeH="0" baseline="0" smtClean="0">
                          <a:ln>
                            <a:noFill/>
                          </a:ln>
                          <a:solidFill>
                            <a:srgbClr val="000000"/>
                          </a:solidFill>
                          <a:effectLst/>
                          <a:latin typeface="+mn-lt"/>
                          <a:ea typeface="+mn-ea"/>
                          <a:cs typeface="+mn-ea"/>
                          <a:sym typeface="+mn-lt"/>
                        </a:rPr>
                        <a:t>5 </a:t>
                      </a:r>
                      <a:endParaRPr kumimoji="0" lang="en-US" altLang="zh-CN" sz="1700" b="0" i="0" u="none" strike="noStrike" cap="none" normalizeH="0" baseline="0" smtClean="0">
                        <a:ln>
                          <a:noFill/>
                        </a:ln>
                        <a:solidFill>
                          <a:schemeClr val="tx1"/>
                        </a:solidFill>
                        <a:effectLst/>
                        <a:latin typeface="+mn-lt"/>
                        <a:ea typeface="+mn-ea"/>
                        <a:cs typeface="+mn-ea"/>
                        <a:sym typeface="+mn-lt"/>
                      </a:endParaRPr>
                    </a:p>
                  </a:txBody>
                  <a:tcPr marL="37986" marR="37986" marT="22791" marB="22791" anchor="ctr" horzOverflow="overflow">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700" b="0" i="0" u="none" strike="noStrike" cap="none" normalizeH="0" baseline="0" dirty="0" smtClean="0">
                          <a:ln>
                            <a:noFill/>
                          </a:ln>
                          <a:solidFill>
                            <a:schemeClr val="tx1"/>
                          </a:solidFill>
                          <a:effectLst/>
                          <a:latin typeface="+mn-lt"/>
                          <a:ea typeface="+mn-ea"/>
                          <a:cs typeface="+mn-ea"/>
                          <a:sym typeface="+mn-lt"/>
                        </a:rPr>
                        <a:t>Air-tightness</a:t>
                      </a:r>
                    </a:p>
                  </a:txBody>
                  <a:tcPr marL="37986" marR="37986" marT="22791" marB="2279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700" b="0" i="0" u="none" strike="noStrike" cap="none" normalizeH="0" baseline="0" dirty="0" smtClean="0">
                          <a:ln>
                            <a:noFill/>
                          </a:ln>
                          <a:solidFill>
                            <a:srgbClr val="000000"/>
                          </a:solidFill>
                          <a:effectLst/>
                          <a:latin typeface="+mn-lt"/>
                          <a:ea typeface="+mn-ea"/>
                          <a:cs typeface="+mn-ea"/>
                          <a:sym typeface="+mn-lt"/>
                        </a:rPr>
                        <a:t>Q </a:t>
                      </a:r>
                      <a:endParaRPr kumimoji="0" lang="en-US" altLang="zh-CN" sz="1700" b="0" i="0" u="none" strike="noStrike" cap="none" normalizeH="0" baseline="0" dirty="0" smtClean="0">
                        <a:ln>
                          <a:noFill/>
                        </a:ln>
                        <a:solidFill>
                          <a:schemeClr val="tx1"/>
                        </a:solidFill>
                        <a:effectLst/>
                        <a:latin typeface="+mn-lt"/>
                        <a:ea typeface="+mn-ea"/>
                        <a:cs typeface="+mn-ea"/>
                        <a:sym typeface="+mn-lt"/>
                      </a:endParaRPr>
                    </a:p>
                  </a:txBody>
                  <a:tcPr marL="37986" marR="37986" marT="22791" marB="22791" anchor="ctr" horzOverflow="overflow">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305923341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dirty="0">
                <a:solidFill>
                  <a:schemeClr val="bg1">
                    <a:lumMod val="50000"/>
                  </a:schemeClr>
                </a:solidFill>
                <a:latin typeface="+mn-lt"/>
                <a:ea typeface="+mn-ea"/>
                <a:cs typeface="+mn-ea"/>
                <a:sym typeface="+mn-lt"/>
              </a:rPr>
              <a:t>Battery Overview</a:t>
            </a:r>
          </a:p>
          <a:p>
            <a:r>
              <a:rPr lang="en-US" b="1" dirty="0">
                <a:latin typeface="+mn-lt"/>
                <a:ea typeface="+mn-ea"/>
                <a:cs typeface="+mn-ea"/>
                <a:sym typeface="+mn-lt"/>
              </a:rPr>
              <a:t>Lead-acid Battery</a:t>
            </a:r>
          </a:p>
          <a:p>
            <a:pPr lvl="1">
              <a:buSzPct val="50000"/>
              <a:buFont typeface="Wingdings" panose="05000000000000000000" pitchFamily="2" charset="2"/>
              <a:buChar char="p"/>
            </a:pPr>
            <a:r>
              <a:rPr lang="en-US" sz="1800" dirty="0">
                <a:solidFill>
                  <a:schemeClr val="bg1">
                    <a:lumMod val="50000"/>
                  </a:schemeClr>
                </a:solidFill>
                <a:latin typeface="+mn-lt"/>
                <a:ea typeface="+mn-ea"/>
                <a:cs typeface="+mn-ea"/>
                <a:sym typeface="+mn-lt"/>
              </a:rPr>
              <a:t>Overview</a:t>
            </a:r>
          </a:p>
          <a:p>
            <a:pPr lvl="1">
              <a:buSzPct val="60000"/>
              <a:buFont typeface="Wingdings" panose="05000000000000000000" pitchFamily="2" charset="2"/>
              <a:buChar char="n"/>
            </a:pPr>
            <a:r>
              <a:rPr lang="en-US" sz="1800" dirty="0">
                <a:solidFill>
                  <a:prstClr val="black"/>
                </a:solidFill>
                <a:latin typeface="+mn-lt"/>
                <a:ea typeface="+mn-ea"/>
                <a:cs typeface="+mn-ea"/>
                <a:sym typeface="+mn-lt"/>
              </a:rPr>
              <a:t>Battery Structure</a:t>
            </a:r>
          </a:p>
          <a:p>
            <a:pPr lvl="1">
              <a:buSzPct val="50000"/>
              <a:buFont typeface="Wingdings" panose="05000000000000000000" pitchFamily="2" charset="2"/>
              <a:buChar char="p"/>
            </a:pPr>
            <a:r>
              <a:rPr lang="en-US" sz="1800" dirty="0">
                <a:solidFill>
                  <a:schemeClr val="bg1">
                    <a:lumMod val="50000"/>
                  </a:schemeClr>
                </a:solidFill>
                <a:latin typeface="+mn-lt"/>
                <a:ea typeface="+mn-ea"/>
                <a:cs typeface="+mn-ea"/>
                <a:sym typeface="+mn-lt"/>
              </a:rPr>
              <a:t>Working Principle</a:t>
            </a:r>
          </a:p>
          <a:p>
            <a:r>
              <a:rPr lang="en-US" dirty="0">
                <a:solidFill>
                  <a:schemeClr val="bg1">
                    <a:lumMod val="50000"/>
                  </a:schemeClr>
                </a:solidFill>
                <a:latin typeface="+mn-lt"/>
                <a:ea typeface="+mn-ea"/>
                <a:cs typeface="+mn-ea"/>
                <a:sym typeface="+mn-lt"/>
              </a:rPr>
              <a:t>Lithium-ion Battery</a:t>
            </a:r>
          </a:p>
          <a:p>
            <a:r>
              <a:rPr lang="en-US" dirty="0">
                <a:solidFill>
                  <a:schemeClr val="bg1">
                    <a:lumMod val="50000"/>
                  </a:schemeClr>
                </a:solidFill>
                <a:latin typeface="+mn-lt"/>
                <a:ea typeface="+mn-ea"/>
                <a:cs typeface="+mn-ea"/>
                <a:sym typeface="+mn-lt"/>
              </a:rPr>
              <a:t>Comparison Between Lead-acid Batteries and Lithium-ion Batteries</a:t>
            </a:r>
          </a:p>
        </p:txBody>
      </p:sp>
    </p:spTree>
    <p:extLst>
      <p:ext uri="{BB962C8B-B14F-4D97-AF65-F5344CB8AC3E}">
        <p14:creationId xmlns:p14="http://schemas.microsoft.com/office/powerpoint/2010/main" val="322419205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latin typeface="+mn-lt"/>
                <a:ea typeface="+mn-ea"/>
                <a:cs typeface="+mn-ea"/>
                <a:sym typeface="+mn-lt"/>
              </a:rPr>
              <a:t>Main </a:t>
            </a:r>
            <a:r>
              <a:rPr lang="en-US" altLang="zh-CN" dirty="0">
                <a:latin typeface="+mn-lt"/>
                <a:ea typeface="+mn-ea"/>
                <a:cs typeface="+mn-ea"/>
                <a:sym typeface="+mn-lt"/>
              </a:rPr>
              <a:t>Components</a:t>
            </a:r>
            <a:endParaRPr lang="zh-CN" altLang="en-US" dirty="0">
              <a:latin typeface="+mn-lt"/>
              <a:ea typeface="+mn-ea"/>
              <a:cs typeface="+mn-ea"/>
              <a:sym typeface="+mn-lt"/>
            </a:endParaRPr>
          </a:p>
        </p:txBody>
      </p:sp>
      <p:sp>
        <p:nvSpPr>
          <p:cNvPr id="3" name="文本占位符 2"/>
          <p:cNvSpPr>
            <a:spLocks noGrp="1"/>
          </p:cNvSpPr>
          <p:nvPr>
            <p:ph type="body" sz="quarter" idx="10"/>
          </p:nvPr>
        </p:nvSpPr>
        <p:spPr>
          <a:xfrm>
            <a:off x="455612" y="1052514"/>
            <a:ext cx="11293476" cy="1399231"/>
          </a:xfrm>
        </p:spPr>
        <p:txBody>
          <a:bodyPr/>
          <a:lstStyle/>
          <a:p>
            <a:r>
              <a:rPr lang="en-US" altLang="zh-CN" sz="1800" dirty="0">
                <a:latin typeface="+mn-lt"/>
                <a:ea typeface="+mn-ea"/>
                <a:cs typeface="+mn-ea"/>
                <a:sym typeface="+mn-lt"/>
              </a:rPr>
              <a:t>Take the most widely-used AGM lead-acid battery for example, its main components include the positive plate, negative plate, electrolyte, battery separator, battery chute, and other parts, such as the terminal, </a:t>
            </a:r>
            <a:r>
              <a:rPr lang="en-US" altLang="zh-CN" sz="1800" dirty="0" err="1">
                <a:latin typeface="+mn-lt"/>
                <a:ea typeface="+mn-ea"/>
                <a:cs typeface="+mn-ea"/>
                <a:sym typeface="+mn-lt"/>
              </a:rPr>
              <a:t>busbar</a:t>
            </a:r>
            <a:r>
              <a:rPr lang="en-US" altLang="zh-CN" sz="1800" dirty="0">
                <a:latin typeface="+mn-lt"/>
                <a:ea typeface="+mn-ea"/>
                <a:cs typeface="+mn-ea"/>
                <a:sym typeface="+mn-lt"/>
              </a:rPr>
              <a:t>, and safety valve. </a:t>
            </a:r>
            <a:endParaRPr lang="zh-CN" altLang="en-US" sz="1800" dirty="0">
              <a:latin typeface="+mn-lt"/>
              <a:ea typeface="+mn-ea"/>
              <a:cs typeface="+mn-ea"/>
              <a:sym typeface="+mn-lt"/>
            </a:endParaRPr>
          </a:p>
        </p:txBody>
      </p:sp>
      <p:grpSp>
        <p:nvGrpSpPr>
          <p:cNvPr id="4" name="组合 7"/>
          <p:cNvGrpSpPr>
            <a:grpSpLocks/>
          </p:cNvGrpSpPr>
          <p:nvPr/>
        </p:nvGrpSpPr>
        <p:grpSpPr bwMode="auto">
          <a:xfrm>
            <a:off x="2959101" y="2577284"/>
            <a:ext cx="6316663" cy="3035300"/>
            <a:chOff x="-931014" y="0"/>
            <a:chExt cx="8185035" cy="4517531"/>
          </a:xfrm>
        </p:grpSpPr>
        <p:pic>
          <p:nvPicPr>
            <p:cNvPr id="5" name="图片 9"/>
            <p:cNvPicPr>
              <a:picLocks noChangeAspect="1"/>
            </p:cNvPicPr>
            <p:nvPr/>
          </p:nvPicPr>
          <p:blipFill>
            <a:blip r:embed="rId3" cstate="print"/>
            <a:srcRect/>
            <a:stretch>
              <a:fillRect/>
            </a:stretch>
          </p:blipFill>
          <p:spPr bwMode="auto">
            <a:xfrm>
              <a:off x="1244968" y="0"/>
              <a:ext cx="3156857" cy="4517531"/>
            </a:xfrm>
            <a:prstGeom prst="rect">
              <a:avLst/>
            </a:prstGeom>
            <a:noFill/>
            <a:ln w="9525">
              <a:noFill/>
              <a:miter lim="800000"/>
              <a:headEnd/>
              <a:tailEnd/>
            </a:ln>
          </p:spPr>
        </p:pic>
        <p:grpSp>
          <p:nvGrpSpPr>
            <p:cNvPr id="6" name="Group 46"/>
            <p:cNvGrpSpPr>
              <a:grpSpLocks/>
            </p:cNvGrpSpPr>
            <p:nvPr/>
          </p:nvGrpSpPr>
          <p:grpSpPr bwMode="auto">
            <a:xfrm>
              <a:off x="-931014" y="514229"/>
              <a:ext cx="8185035" cy="2993972"/>
              <a:chOff x="-307" y="267113"/>
              <a:chExt cx="2699" cy="1159"/>
            </a:xfrm>
          </p:grpSpPr>
          <p:sp>
            <p:nvSpPr>
              <p:cNvPr id="7" name="Text Box 28"/>
              <p:cNvSpPr txBox="1">
                <a:spLocks noChangeArrowheads="1"/>
              </p:cNvSpPr>
              <p:nvPr/>
            </p:nvSpPr>
            <p:spPr bwMode="auto">
              <a:xfrm>
                <a:off x="-243" y="267202"/>
                <a:ext cx="528" cy="177"/>
              </a:xfrm>
              <a:prstGeom prst="rect">
                <a:avLst/>
              </a:prstGeom>
              <a:noFill/>
              <a:ln w="9525">
                <a:noFill/>
                <a:miter lim="800000"/>
                <a:headEnd/>
                <a:tailEnd/>
              </a:ln>
            </p:spPr>
            <p:txBody>
              <a:bodyPr>
                <a:spAutoFit/>
              </a:bodyPr>
              <a:lstStyle/>
              <a:p>
                <a:pPr algn="r" fontAlgn="t"/>
                <a:r>
                  <a:rPr lang="en-US" altLang="zh-CN" sz="1400">
                    <a:solidFill>
                      <a:srgbClr val="000000"/>
                    </a:solidFill>
                    <a:cs typeface="+mn-ea"/>
                    <a:sym typeface="+mn-lt"/>
                  </a:rPr>
                  <a:t>Safety valve</a:t>
                </a:r>
                <a:endParaRPr lang="zh-CN" altLang="en-US" sz="1400">
                  <a:solidFill>
                    <a:srgbClr val="000000"/>
                  </a:solidFill>
                  <a:cs typeface="+mn-ea"/>
                  <a:sym typeface="+mn-lt"/>
                </a:endParaRPr>
              </a:p>
            </p:txBody>
          </p:sp>
          <p:sp>
            <p:nvSpPr>
              <p:cNvPr id="8" name="Line 30"/>
              <p:cNvSpPr>
                <a:spLocks noChangeShapeType="1"/>
              </p:cNvSpPr>
              <p:nvPr/>
            </p:nvSpPr>
            <p:spPr bwMode="auto">
              <a:xfrm flipH="1">
                <a:off x="303" y="267481"/>
                <a:ext cx="359" cy="53"/>
              </a:xfrm>
              <a:prstGeom prst="line">
                <a:avLst/>
              </a:prstGeom>
              <a:noFill/>
              <a:ln w="9525">
                <a:solidFill>
                  <a:srgbClr val="C00000"/>
                </a:solidFill>
                <a:round/>
                <a:headEnd/>
                <a:tailEnd type="triangle" w="med" len="med"/>
              </a:ln>
            </p:spPr>
            <p:txBody>
              <a:bodyPr anchor="ctr"/>
              <a:lstStyle/>
              <a:p>
                <a:endParaRPr lang="zh-CN" altLang="en-US">
                  <a:cs typeface="+mn-ea"/>
                  <a:sym typeface="+mn-lt"/>
                </a:endParaRPr>
              </a:p>
            </p:txBody>
          </p:sp>
          <p:sp>
            <p:nvSpPr>
              <p:cNvPr id="9" name="Line 32"/>
              <p:cNvSpPr>
                <a:spLocks noChangeShapeType="1"/>
              </p:cNvSpPr>
              <p:nvPr/>
            </p:nvSpPr>
            <p:spPr bwMode="auto">
              <a:xfrm flipH="1">
                <a:off x="307" y="267113"/>
                <a:ext cx="732" cy="152"/>
              </a:xfrm>
              <a:prstGeom prst="line">
                <a:avLst/>
              </a:prstGeom>
              <a:noFill/>
              <a:ln w="9525">
                <a:solidFill>
                  <a:srgbClr val="C00000"/>
                </a:solidFill>
                <a:round/>
                <a:headEnd/>
                <a:tailEnd type="triangle" w="med" len="med"/>
              </a:ln>
            </p:spPr>
            <p:txBody>
              <a:bodyPr anchor="ctr"/>
              <a:lstStyle/>
              <a:p>
                <a:endParaRPr lang="zh-CN" altLang="en-US">
                  <a:cs typeface="+mn-ea"/>
                  <a:sym typeface="+mn-lt"/>
                </a:endParaRPr>
              </a:p>
            </p:txBody>
          </p:sp>
          <p:sp>
            <p:nvSpPr>
              <p:cNvPr id="10" name="Line 33"/>
              <p:cNvSpPr>
                <a:spLocks noChangeShapeType="1"/>
              </p:cNvSpPr>
              <p:nvPr/>
            </p:nvSpPr>
            <p:spPr bwMode="auto">
              <a:xfrm flipV="1">
                <a:off x="743" y="267797"/>
                <a:ext cx="910" cy="139"/>
              </a:xfrm>
              <a:prstGeom prst="line">
                <a:avLst/>
              </a:prstGeom>
              <a:noFill/>
              <a:ln w="9525">
                <a:solidFill>
                  <a:srgbClr val="C00000"/>
                </a:solidFill>
                <a:round/>
                <a:headEnd/>
                <a:tailEnd type="triangle" w="med" len="med"/>
              </a:ln>
            </p:spPr>
            <p:txBody>
              <a:bodyPr anchor="ctr"/>
              <a:lstStyle/>
              <a:p>
                <a:endParaRPr lang="zh-CN" altLang="en-US">
                  <a:cs typeface="+mn-ea"/>
                  <a:sym typeface="+mn-lt"/>
                </a:endParaRPr>
              </a:p>
            </p:txBody>
          </p:sp>
          <p:sp>
            <p:nvSpPr>
              <p:cNvPr id="11" name="Text Box 34"/>
              <p:cNvSpPr txBox="1">
                <a:spLocks noChangeArrowheads="1"/>
              </p:cNvSpPr>
              <p:nvPr/>
            </p:nvSpPr>
            <p:spPr bwMode="auto">
              <a:xfrm>
                <a:off x="-307" y="267470"/>
                <a:ext cx="610" cy="177"/>
              </a:xfrm>
              <a:prstGeom prst="rect">
                <a:avLst/>
              </a:prstGeom>
              <a:noFill/>
              <a:ln w="9525">
                <a:noFill/>
                <a:miter lim="800000"/>
                <a:headEnd/>
                <a:tailEnd/>
              </a:ln>
            </p:spPr>
            <p:txBody>
              <a:bodyPr>
                <a:spAutoFit/>
              </a:bodyPr>
              <a:lstStyle/>
              <a:p>
                <a:pPr algn="r" fontAlgn="t"/>
                <a:r>
                  <a:rPr lang="en-US" altLang="zh-CN" sz="1400">
                    <a:solidFill>
                      <a:srgbClr val="000000"/>
                    </a:solidFill>
                    <a:cs typeface="+mn-ea"/>
                    <a:sym typeface="+mn-lt"/>
                  </a:rPr>
                  <a:t>Busbar</a:t>
                </a:r>
                <a:endParaRPr lang="zh-CN" altLang="en-US" sz="1400">
                  <a:solidFill>
                    <a:srgbClr val="000000"/>
                  </a:solidFill>
                  <a:cs typeface="+mn-ea"/>
                  <a:sym typeface="+mn-lt"/>
                </a:endParaRPr>
              </a:p>
            </p:txBody>
          </p:sp>
          <p:sp>
            <p:nvSpPr>
              <p:cNvPr id="12" name="Line 35"/>
              <p:cNvSpPr>
                <a:spLocks noChangeShapeType="1"/>
              </p:cNvSpPr>
              <p:nvPr/>
            </p:nvSpPr>
            <p:spPr bwMode="auto">
              <a:xfrm flipV="1">
                <a:off x="931" y="267356"/>
                <a:ext cx="722" cy="312"/>
              </a:xfrm>
              <a:prstGeom prst="line">
                <a:avLst/>
              </a:prstGeom>
              <a:noFill/>
              <a:ln w="9525">
                <a:solidFill>
                  <a:srgbClr val="C00000"/>
                </a:solidFill>
                <a:round/>
                <a:headEnd/>
                <a:tailEnd type="triangle" w="med" len="med"/>
              </a:ln>
            </p:spPr>
            <p:txBody>
              <a:bodyPr anchor="ctr"/>
              <a:lstStyle/>
              <a:p>
                <a:endParaRPr lang="zh-CN" altLang="en-US">
                  <a:cs typeface="+mn-ea"/>
                  <a:sym typeface="+mn-lt"/>
                </a:endParaRPr>
              </a:p>
            </p:txBody>
          </p:sp>
          <p:sp>
            <p:nvSpPr>
              <p:cNvPr id="13" name="Text Box 38"/>
              <p:cNvSpPr txBox="1">
                <a:spLocks noChangeArrowheads="1"/>
              </p:cNvSpPr>
              <p:nvPr/>
            </p:nvSpPr>
            <p:spPr bwMode="auto">
              <a:xfrm>
                <a:off x="1658" y="267291"/>
                <a:ext cx="734" cy="177"/>
              </a:xfrm>
              <a:prstGeom prst="rect">
                <a:avLst/>
              </a:prstGeom>
              <a:noFill/>
              <a:ln w="9525">
                <a:noFill/>
                <a:miter lim="800000"/>
                <a:headEnd/>
                <a:tailEnd/>
              </a:ln>
            </p:spPr>
            <p:txBody>
              <a:bodyPr>
                <a:spAutoFit/>
              </a:bodyPr>
              <a:lstStyle/>
              <a:p>
                <a:pPr fontAlgn="t"/>
                <a:r>
                  <a:rPr lang="en-US" altLang="zh-CN" sz="1400">
                    <a:solidFill>
                      <a:srgbClr val="000000"/>
                    </a:solidFill>
                    <a:cs typeface="+mn-ea"/>
                    <a:sym typeface="+mn-lt"/>
                  </a:rPr>
                  <a:t>Positive plate</a:t>
                </a:r>
                <a:endParaRPr lang="zh-CN" altLang="en-US" sz="1400">
                  <a:solidFill>
                    <a:srgbClr val="000000"/>
                  </a:solidFill>
                  <a:cs typeface="+mn-ea"/>
                  <a:sym typeface="+mn-lt"/>
                </a:endParaRPr>
              </a:p>
            </p:txBody>
          </p:sp>
          <p:sp>
            <p:nvSpPr>
              <p:cNvPr id="14" name="Text Box 40"/>
              <p:cNvSpPr txBox="1">
                <a:spLocks noChangeArrowheads="1"/>
              </p:cNvSpPr>
              <p:nvPr/>
            </p:nvSpPr>
            <p:spPr bwMode="auto">
              <a:xfrm>
                <a:off x="1658" y="267715"/>
                <a:ext cx="681" cy="177"/>
              </a:xfrm>
              <a:prstGeom prst="rect">
                <a:avLst/>
              </a:prstGeom>
              <a:noFill/>
              <a:ln w="9525">
                <a:noFill/>
                <a:miter lim="800000"/>
                <a:headEnd/>
                <a:tailEnd/>
              </a:ln>
            </p:spPr>
            <p:txBody>
              <a:bodyPr>
                <a:spAutoFit/>
              </a:bodyPr>
              <a:lstStyle/>
              <a:p>
                <a:pPr fontAlgn="t"/>
                <a:r>
                  <a:rPr lang="en-US" altLang="zh-CN" sz="1400">
                    <a:solidFill>
                      <a:srgbClr val="000000"/>
                    </a:solidFill>
                    <a:cs typeface="+mn-ea"/>
                    <a:sym typeface="+mn-lt"/>
                  </a:rPr>
                  <a:t>Battery separator</a:t>
                </a:r>
                <a:endParaRPr lang="zh-CN" altLang="en-US" sz="1400">
                  <a:solidFill>
                    <a:srgbClr val="000000"/>
                  </a:solidFill>
                  <a:cs typeface="+mn-ea"/>
                  <a:sym typeface="+mn-lt"/>
                </a:endParaRPr>
              </a:p>
            </p:txBody>
          </p:sp>
          <p:sp>
            <p:nvSpPr>
              <p:cNvPr id="15" name="Line 41"/>
              <p:cNvSpPr>
                <a:spLocks noChangeShapeType="1"/>
              </p:cNvSpPr>
              <p:nvPr/>
            </p:nvSpPr>
            <p:spPr bwMode="auto">
              <a:xfrm flipH="1">
                <a:off x="306" y="267671"/>
                <a:ext cx="332" cy="100"/>
              </a:xfrm>
              <a:prstGeom prst="line">
                <a:avLst/>
              </a:prstGeom>
              <a:noFill/>
              <a:ln w="9525">
                <a:solidFill>
                  <a:srgbClr val="C00000"/>
                </a:solidFill>
                <a:round/>
                <a:headEnd/>
                <a:tailEnd type="triangle" w="med" len="med"/>
              </a:ln>
            </p:spPr>
            <p:txBody>
              <a:bodyPr anchor="ctr"/>
              <a:lstStyle/>
              <a:p>
                <a:endParaRPr lang="zh-CN" altLang="en-US">
                  <a:cs typeface="+mn-ea"/>
                  <a:sym typeface="+mn-lt"/>
                </a:endParaRPr>
              </a:p>
            </p:txBody>
          </p:sp>
          <p:sp>
            <p:nvSpPr>
              <p:cNvPr id="16" name="Text Box 42"/>
              <p:cNvSpPr txBox="1">
                <a:spLocks noChangeArrowheads="1"/>
              </p:cNvSpPr>
              <p:nvPr/>
            </p:nvSpPr>
            <p:spPr bwMode="auto">
              <a:xfrm>
                <a:off x="-260" y="267715"/>
                <a:ext cx="550" cy="301"/>
              </a:xfrm>
              <a:prstGeom prst="rect">
                <a:avLst/>
              </a:prstGeom>
              <a:noFill/>
              <a:ln w="9525">
                <a:noFill/>
                <a:miter lim="800000"/>
                <a:headEnd/>
                <a:tailEnd/>
              </a:ln>
            </p:spPr>
            <p:txBody>
              <a:bodyPr>
                <a:spAutoFit/>
              </a:bodyPr>
              <a:lstStyle/>
              <a:p>
                <a:pPr algn="r" fontAlgn="t"/>
                <a:r>
                  <a:rPr lang="en-US" altLang="zh-CN" sz="1400">
                    <a:solidFill>
                      <a:srgbClr val="000000"/>
                    </a:solidFill>
                    <a:cs typeface="+mn-ea"/>
                    <a:sym typeface="+mn-lt"/>
                  </a:rPr>
                  <a:t>Negative plate</a:t>
                </a:r>
                <a:endParaRPr lang="zh-CN" altLang="en-US" sz="1400">
                  <a:solidFill>
                    <a:srgbClr val="000000"/>
                  </a:solidFill>
                  <a:cs typeface="+mn-ea"/>
                  <a:sym typeface="+mn-lt"/>
                </a:endParaRPr>
              </a:p>
            </p:txBody>
          </p:sp>
          <p:sp>
            <p:nvSpPr>
              <p:cNvPr id="17" name="Line 43"/>
              <p:cNvSpPr>
                <a:spLocks noChangeShapeType="1"/>
              </p:cNvSpPr>
              <p:nvPr/>
            </p:nvSpPr>
            <p:spPr bwMode="auto">
              <a:xfrm flipH="1">
                <a:off x="312" y="267936"/>
                <a:ext cx="305" cy="95"/>
              </a:xfrm>
              <a:prstGeom prst="line">
                <a:avLst/>
              </a:prstGeom>
              <a:noFill/>
              <a:ln w="9525">
                <a:solidFill>
                  <a:srgbClr val="C00000"/>
                </a:solidFill>
                <a:round/>
                <a:headEnd/>
                <a:tailEnd type="triangle" w="med" len="med"/>
              </a:ln>
            </p:spPr>
            <p:txBody>
              <a:bodyPr anchor="ctr"/>
              <a:lstStyle/>
              <a:p>
                <a:endParaRPr lang="zh-CN" altLang="en-US">
                  <a:cs typeface="+mn-ea"/>
                  <a:sym typeface="+mn-lt"/>
                </a:endParaRPr>
              </a:p>
            </p:txBody>
          </p:sp>
          <p:sp>
            <p:nvSpPr>
              <p:cNvPr id="18" name="Text Box 44"/>
              <p:cNvSpPr txBox="1">
                <a:spLocks noChangeArrowheads="1"/>
              </p:cNvSpPr>
              <p:nvPr/>
            </p:nvSpPr>
            <p:spPr bwMode="auto">
              <a:xfrm>
                <a:off x="-243" y="267971"/>
                <a:ext cx="523" cy="301"/>
              </a:xfrm>
              <a:prstGeom prst="rect">
                <a:avLst/>
              </a:prstGeom>
              <a:noFill/>
              <a:ln w="9525">
                <a:noFill/>
                <a:miter lim="800000"/>
                <a:headEnd/>
                <a:tailEnd/>
              </a:ln>
            </p:spPr>
            <p:txBody>
              <a:bodyPr>
                <a:spAutoFit/>
              </a:bodyPr>
              <a:lstStyle/>
              <a:p>
                <a:pPr algn="r" fontAlgn="t"/>
                <a:r>
                  <a:rPr lang="en-US" altLang="zh-CN" sz="1400">
                    <a:solidFill>
                      <a:srgbClr val="000000"/>
                    </a:solidFill>
                    <a:cs typeface="+mn-ea"/>
                    <a:sym typeface="+mn-lt"/>
                  </a:rPr>
                  <a:t>Battery chute</a:t>
                </a:r>
                <a:endParaRPr lang="zh-CN" altLang="en-US" sz="1400">
                  <a:solidFill>
                    <a:srgbClr val="000000"/>
                  </a:solidFill>
                  <a:cs typeface="+mn-ea"/>
                  <a:sym typeface="+mn-lt"/>
                </a:endParaRPr>
              </a:p>
            </p:txBody>
          </p:sp>
        </p:grpSp>
      </p:grpSp>
    </p:spTree>
    <p:extLst>
      <p:ext uri="{BB962C8B-B14F-4D97-AF65-F5344CB8AC3E}">
        <p14:creationId xmlns:p14="http://schemas.microsoft.com/office/powerpoint/2010/main" val="276993017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latin typeface="+mn-lt"/>
                <a:ea typeface="+mn-ea"/>
                <a:cs typeface="+mn-ea"/>
                <a:sym typeface="+mn-lt"/>
              </a:rPr>
              <a:t>Safety Valve</a:t>
            </a:r>
            <a:endParaRPr lang="zh-CN" altLang="en-US" dirty="0">
              <a:latin typeface="+mn-lt"/>
              <a:ea typeface="+mn-ea"/>
              <a:cs typeface="+mn-ea"/>
              <a:sym typeface="+mn-lt"/>
            </a:endParaRPr>
          </a:p>
        </p:txBody>
      </p:sp>
      <p:sp>
        <p:nvSpPr>
          <p:cNvPr id="3" name="文本占位符 2"/>
          <p:cNvSpPr>
            <a:spLocks noGrp="1"/>
          </p:cNvSpPr>
          <p:nvPr>
            <p:ph type="body" sz="quarter" idx="10"/>
          </p:nvPr>
        </p:nvSpPr>
        <p:spPr>
          <a:xfrm>
            <a:off x="455612" y="1052514"/>
            <a:ext cx="11293476" cy="2351086"/>
          </a:xfrm>
        </p:spPr>
        <p:txBody>
          <a:bodyPr/>
          <a:lstStyle/>
          <a:p>
            <a:r>
              <a:rPr lang="en-US" altLang="zh-CN" sz="1800" dirty="0">
                <a:latin typeface="+mn-lt"/>
                <a:ea typeface="+mn-ea"/>
                <a:cs typeface="+mn-ea"/>
                <a:sym typeface="+mn-lt"/>
              </a:rPr>
              <a:t>The safety valve is a key component of VRLA battery. The quality of the safety valve directly determines the lifespan, performance uniformity, and safety of the VRLA battery. The function of the safety valve is:</a:t>
            </a:r>
          </a:p>
          <a:p>
            <a:pPr lvl="1"/>
            <a:r>
              <a:rPr lang="en-US" altLang="zh-CN" sz="1600" dirty="0">
                <a:latin typeface="+mn-lt"/>
                <a:ea typeface="+mn-ea"/>
                <a:cs typeface="+mn-ea"/>
                <a:sym typeface="+mn-lt"/>
              </a:rPr>
              <a:t>To automatically exhaust the excessive gas in the </a:t>
            </a:r>
            <a:r>
              <a:rPr lang="en-US" altLang="zh-CN" sz="1600" dirty="0" smtClean="0">
                <a:latin typeface="+mn-lt"/>
                <a:ea typeface="+mn-ea"/>
                <a:cs typeface="+mn-ea"/>
                <a:sym typeface="+mn-lt"/>
              </a:rPr>
              <a:t>battery </a:t>
            </a:r>
            <a:r>
              <a:rPr lang="en-US" altLang="zh-CN" sz="1600" dirty="0">
                <a:latin typeface="+mn-lt"/>
                <a:ea typeface="+mn-ea"/>
                <a:cs typeface="+mn-ea"/>
                <a:sym typeface="+mn-lt"/>
              </a:rPr>
              <a:t>to lower the internal battery pressure when the internal pressure increases to the threshold. </a:t>
            </a:r>
          </a:p>
          <a:p>
            <a:pPr lvl="1"/>
            <a:r>
              <a:rPr lang="en-US" altLang="zh-CN" sz="1600" dirty="0">
                <a:latin typeface="+mn-lt"/>
                <a:ea typeface="+mn-ea"/>
                <a:cs typeface="+mn-ea"/>
                <a:sym typeface="+mn-lt"/>
              </a:rPr>
              <a:t>Unidirectional exhausting means that air cannot enter the battery, which avoids battery self-discharge.</a:t>
            </a:r>
            <a:endParaRPr lang="zh-CN" altLang="en-US" sz="1800" dirty="0">
              <a:latin typeface="+mn-lt"/>
              <a:ea typeface="+mn-ea"/>
              <a:cs typeface="+mn-ea"/>
              <a:sym typeface="+mn-lt"/>
            </a:endParaRPr>
          </a:p>
        </p:txBody>
      </p:sp>
      <p:pic>
        <p:nvPicPr>
          <p:cNvPr id="4" name="Picture 2" descr="https://timgsa.baidu.com/timg?image&amp;quality=80&amp;size=b10000_10000&amp;sec=1491356911&amp;di=1c58da06a48fcd31fdbb469972b9c071&amp;src=http://img008.hc360.cn/y4/M05/F4/A2/wKhQiFUy_M6ED07WAAAAAIThnKA336.jpg"/>
          <p:cNvPicPr>
            <a:picLocks noChangeAspect="1" noChangeArrowheads="1"/>
          </p:cNvPicPr>
          <p:nvPr/>
        </p:nvPicPr>
        <p:blipFill>
          <a:blip r:embed="rId3" cstate="print"/>
          <a:srcRect/>
          <a:stretch>
            <a:fillRect/>
          </a:stretch>
        </p:blipFill>
        <p:spPr bwMode="auto">
          <a:xfrm>
            <a:off x="5124450" y="3756026"/>
            <a:ext cx="1716088" cy="1724025"/>
          </a:xfrm>
          <a:prstGeom prst="rect">
            <a:avLst/>
          </a:prstGeom>
          <a:ln>
            <a:noFill/>
          </a:ln>
          <a:effectLst>
            <a:outerShdw blurRad="292100" dist="139700" dir="2700000" algn="tl" rotWithShape="0">
              <a:srgbClr val="333333">
                <a:alpha val="65000"/>
              </a:srgbClr>
            </a:outerShdw>
          </a:effectLst>
          <a:extLst/>
        </p:spPr>
      </p:pic>
      <p:pic>
        <p:nvPicPr>
          <p:cNvPr id="5" name="Picture 4" descr="https://timgsa.baidu.com/timg?image&amp;quality=80&amp;size=b10000_10000&amp;sec=1491356934&amp;di=84672f16eaf31f5f13445e5d047dd47f&amp;src=http://img007.hc360.cn/g8/M01/97/2C/wKhQtVQaojiEBkqYAAAAABRcyJU277.jpg"/>
          <p:cNvPicPr>
            <a:picLocks noChangeAspect="1" noChangeArrowheads="1"/>
          </p:cNvPicPr>
          <p:nvPr/>
        </p:nvPicPr>
        <p:blipFill rotWithShape="1">
          <a:blip r:embed="rId4" cstate="print"/>
          <a:srcRect l="9949" t="8354" r="4490"/>
          <a:stretch/>
        </p:blipFill>
        <p:spPr bwMode="auto">
          <a:xfrm>
            <a:off x="2674939" y="3716338"/>
            <a:ext cx="1728787" cy="1763712"/>
          </a:xfrm>
          <a:prstGeom prst="rect">
            <a:avLst/>
          </a:prstGeom>
          <a:ln>
            <a:noFill/>
          </a:ln>
          <a:effectLst>
            <a:outerShdw blurRad="292100" dist="139700" dir="2700000" algn="tl" rotWithShape="0">
              <a:srgbClr val="333333">
                <a:alpha val="65000"/>
              </a:srgbClr>
            </a:outerShdw>
          </a:effectLst>
          <a:extLst/>
        </p:spPr>
      </p:pic>
      <p:pic>
        <p:nvPicPr>
          <p:cNvPr id="6" name="Picture 6" descr="https://timgsa.baidu.com/timg?image&amp;quality=80&amp;size=b10000_10000&amp;sec=1491359035&amp;di=92e31162f628b3c7fe52836d452ead0d&amp;src=http://img.11467.com/image/78/62/786281566.jpg"/>
          <p:cNvPicPr>
            <a:picLocks noChangeAspect="1" noChangeArrowheads="1"/>
          </p:cNvPicPr>
          <p:nvPr/>
        </p:nvPicPr>
        <p:blipFill rotWithShape="1">
          <a:blip r:embed="rId5" cstate="print"/>
          <a:srcRect l="7675" t="5626" b="5362"/>
          <a:stretch/>
        </p:blipFill>
        <p:spPr bwMode="auto">
          <a:xfrm>
            <a:off x="7561264" y="3403600"/>
            <a:ext cx="1938337" cy="2076450"/>
          </a:xfrm>
          <a:prstGeom prst="rect">
            <a:avLst/>
          </a:prstGeom>
          <a:ln>
            <a:noFill/>
          </a:ln>
          <a:effectLst>
            <a:outerShdw blurRad="292100" dist="139700" dir="2700000" algn="tl" rotWithShape="0">
              <a:srgbClr val="333333">
                <a:alpha val="65000"/>
              </a:srgbClr>
            </a:outerShdw>
          </a:effectLst>
          <a:extLst/>
        </p:spPr>
      </p:pic>
    </p:spTree>
    <p:extLst>
      <p:ext uri="{BB962C8B-B14F-4D97-AF65-F5344CB8AC3E}">
        <p14:creationId xmlns:p14="http://schemas.microsoft.com/office/powerpoint/2010/main" val="254420220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type="body" sz="quarter" idx="10"/>
          </p:nvPr>
        </p:nvSpPr>
        <p:spPr/>
        <p:txBody>
          <a:bodyPr/>
          <a:lstStyle/>
          <a:p>
            <a:r>
              <a:rPr lang="en-US" dirty="0">
                <a:latin typeface="+mn-lt"/>
                <a:ea typeface="+mn-ea"/>
                <a:cs typeface="+mn-ea"/>
                <a:sym typeface="+mn-lt"/>
              </a:rPr>
              <a:t>O</a:t>
            </a:r>
            <a:r>
              <a:rPr lang="en-US" dirty="0" smtClean="0">
                <a:latin typeface="+mn-lt"/>
                <a:ea typeface="+mn-ea"/>
                <a:cs typeface="+mn-ea"/>
                <a:sym typeface="+mn-lt"/>
              </a:rPr>
              <a:t>n </a:t>
            </a:r>
            <a:r>
              <a:rPr lang="en-US" dirty="0">
                <a:latin typeface="+mn-lt"/>
                <a:ea typeface="+mn-ea"/>
                <a:cs typeface="+mn-ea"/>
                <a:sym typeface="+mn-lt"/>
              </a:rPr>
              <a:t>completion of this course, you will be able to:</a:t>
            </a:r>
          </a:p>
          <a:p>
            <a:pPr lvl="1"/>
            <a:r>
              <a:rPr lang="en-US" dirty="0">
                <a:latin typeface="+mn-lt"/>
                <a:ea typeface="+mn-ea"/>
                <a:cs typeface="+mn-ea"/>
                <a:sym typeface="+mn-lt"/>
              </a:rPr>
              <a:t>Understand the battery development and application in the ICT field.</a:t>
            </a:r>
          </a:p>
          <a:p>
            <a:pPr lvl="1"/>
            <a:r>
              <a:rPr lang="en-US" dirty="0">
                <a:latin typeface="+mn-lt"/>
                <a:ea typeface="+mn-ea"/>
                <a:cs typeface="+mn-ea"/>
                <a:sym typeface="+mn-lt"/>
              </a:rPr>
              <a:t>Get familiar with the classification and naming of batteries.</a:t>
            </a:r>
          </a:p>
          <a:p>
            <a:pPr lvl="1"/>
            <a:r>
              <a:rPr lang="en-US" dirty="0">
                <a:latin typeface="+mn-lt"/>
                <a:ea typeface="+mn-ea"/>
                <a:cs typeface="+mn-ea"/>
                <a:sym typeface="+mn-lt"/>
              </a:rPr>
              <a:t>Get familiar with the basic principles and structure of batteries.</a:t>
            </a:r>
          </a:p>
          <a:p>
            <a:pPr lvl="1"/>
            <a:r>
              <a:rPr lang="en-US" dirty="0">
                <a:latin typeface="+mn-lt"/>
                <a:ea typeface="+mn-ea"/>
                <a:cs typeface="+mn-ea"/>
                <a:sym typeface="+mn-lt"/>
              </a:rPr>
              <a:t>Understand the performance differences between lead-acid and lithium-ion batteries.</a:t>
            </a:r>
          </a:p>
        </p:txBody>
      </p:sp>
    </p:spTree>
    <p:extLst>
      <p:ext uri="{BB962C8B-B14F-4D97-AF65-F5344CB8AC3E}">
        <p14:creationId xmlns:p14="http://schemas.microsoft.com/office/powerpoint/2010/main" val="299198868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latin typeface="+mn-lt"/>
                <a:ea typeface="+mn-ea"/>
                <a:cs typeface="+mn-ea"/>
                <a:sym typeface="+mn-lt"/>
              </a:rPr>
              <a:t>Plate</a:t>
            </a:r>
            <a:endParaRPr lang="zh-CN" altLang="en-US" dirty="0">
              <a:latin typeface="+mn-lt"/>
              <a:ea typeface="+mn-ea"/>
              <a:cs typeface="+mn-ea"/>
              <a:sym typeface="+mn-lt"/>
            </a:endParaRPr>
          </a:p>
        </p:txBody>
      </p:sp>
      <p:sp>
        <p:nvSpPr>
          <p:cNvPr id="3" name="文本占位符 2"/>
          <p:cNvSpPr>
            <a:spLocks noGrp="1"/>
          </p:cNvSpPr>
          <p:nvPr>
            <p:ph type="body" sz="quarter" idx="10"/>
          </p:nvPr>
        </p:nvSpPr>
        <p:spPr>
          <a:xfrm>
            <a:off x="455612" y="1052514"/>
            <a:ext cx="11293476" cy="1896748"/>
          </a:xfrm>
        </p:spPr>
        <p:txBody>
          <a:bodyPr/>
          <a:lstStyle/>
          <a:p>
            <a:r>
              <a:rPr lang="en-US" altLang="zh-CN" sz="1800" dirty="0">
                <a:latin typeface="+mn-lt"/>
                <a:ea typeface="+mn-ea"/>
                <a:cs typeface="+mn-ea"/>
                <a:sym typeface="+mn-lt"/>
              </a:rPr>
              <a:t>The battery plate can be positive or negative. Battery plates are composed of active substances and plate grids, and there is a separator between the positive and negative plates, as shown in the following figures. Active substances for the positive and negative plates are lead dioxide (PbO2) and gray sponge lead (</a:t>
            </a:r>
            <a:r>
              <a:rPr lang="en-US" altLang="zh-CN" sz="1800" dirty="0" err="1">
                <a:latin typeface="+mn-lt"/>
                <a:ea typeface="+mn-ea"/>
                <a:cs typeface="+mn-ea"/>
                <a:sym typeface="+mn-lt"/>
              </a:rPr>
              <a:t>Pb</a:t>
            </a:r>
            <a:r>
              <a:rPr lang="en-US" altLang="zh-CN" sz="1800" dirty="0">
                <a:latin typeface="+mn-lt"/>
                <a:ea typeface="+mn-ea"/>
                <a:cs typeface="+mn-ea"/>
                <a:sym typeface="+mn-lt"/>
              </a:rPr>
              <a:t>) respectively.</a:t>
            </a:r>
            <a:endParaRPr lang="zh-CN" altLang="en-US" sz="1800" dirty="0">
              <a:latin typeface="+mn-lt"/>
              <a:ea typeface="+mn-ea"/>
              <a:cs typeface="+mn-ea"/>
              <a:sym typeface="+mn-lt"/>
            </a:endParaRPr>
          </a:p>
        </p:txBody>
      </p:sp>
      <p:pic>
        <p:nvPicPr>
          <p:cNvPr id="4" name="图片 11"/>
          <p:cNvPicPr>
            <a:picLocks noChangeAspect="1"/>
          </p:cNvPicPr>
          <p:nvPr/>
        </p:nvPicPr>
        <p:blipFill>
          <a:blip r:embed="rId3" cstate="print"/>
          <a:srcRect/>
          <a:stretch>
            <a:fillRect/>
          </a:stretch>
        </p:blipFill>
        <p:spPr bwMode="auto">
          <a:xfrm>
            <a:off x="2249645" y="3057213"/>
            <a:ext cx="3743325" cy="2284412"/>
          </a:xfrm>
          <a:prstGeom prst="rect">
            <a:avLst/>
          </a:prstGeom>
          <a:noFill/>
          <a:ln w="9525">
            <a:noFill/>
            <a:miter lim="800000"/>
            <a:headEnd/>
            <a:tailEnd/>
          </a:ln>
        </p:spPr>
      </p:pic>
      <p:pic>
        <p:nvPicPr>
          <p:cNvPr id="5" name="Picture 2" descr="https://timgsa.baidu.com/timg?image&amp;quality=80&amp;size=b9999_10000&amp;sec=1491021741893&amp;di=ea92633acc24ae703af5be68cf505596&amp;imgtype=0&amp;src=http%3A%2F%2Fwww.sinocnk.com%2Fimages%2Fchukou%2FIMG_0030_3e.JPG"/>
          <p:cNvPicPr>
            <a:picLocks noChangeAspect="1" noChangeArrowheads="1"/>
          </p:cNvPicPr>
          <p:nvPr/>
        </p:nvPicPr>
        <p:blipFill>
          <a:blip r:embed="rId4" cstate="print"/>
          <a:srcRect l="10791" t="12636" r="10023" b="11896"/>
          <a:stretch>
            <a:fillRect/>
          </a:stretch>
        </p:blipFill>
        <p:spPr bwMode="auto">
          <a:xfrm>
            <a:off x="6177119" y="3057213"/>
            <a:ext cx="3594100" cy="2284412"/>
          </a:xfrm>
          <a:prstGeom prst="rect">
            <a:avLst/>
          </a:prstGeom>
          <a:noFill/>
          <a:ln w="9525">
            <a:noFill/>
            <a:miter lim="800000"/>
            <a:headEnd/>
            <a:tailEnd/>
          </a:ln>
        </p:spPr>
      </p:pic>
    </p:spTree>
    <p:extLst>
      <p:ext uri="{BB962C8B-B14F-4D97-AF65-F5344CB8AC3E}">
        <p14:creationId xmlns:p14="http://schemas.microsoft.com/office/powerpoint/2010/main" val="270953608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latin typeface="+mn-lt"/>
                <a:ea typeface="+mn-ea"/>
                <a:cs typeface="+mn-ea"/>
                <a:sym typeface="+mn-lt"/>
              </a:rPr>
              <a:t>Separator </a:t>
            </a:r>
            <a:endParaRPr lang="zh-CN" altLang="en-US" dirty="0">
              <a:latin typeface="+mn-lt"/>
              <a:ea typeface="+mn-ea"/>
              <a:cs typeface="+mn-ea"/>
              <a:sym typeface="+mn-lt"/>
            </a:endParaRPr>
          </a:p>
        </p:txBody>
      </p:sp>
      <p:sp>
        <p:nvSpPr>
          <p:cNvPr id="3" name="文本占位符 2"/>
          <p:cNvSpPr>
            <a:spLocks noGrp="1"/>
          </p:cNvSpPr>
          <p:nvPr>
            <p:ph type="body" sz="quarter" idx="10"/>
          </p:nvPr>
        </p:nvSpPr>
        <p:spPr>
          <a:xfrm>
            <a:off x="455612" y="1052514"/>
            <a:ext cx="6108850" cy="4875042"/>
          </a:xfrm>
        </p:spPr>
        <p:txBody>
          <a:bodyPr/>
          <a:lstStyle/>
          <a:p>
            <a:r>
              <a:rPr lang="en-US" altLang="zh-CN" sz="1600" dirty="0">
                <a:latin typeface="+mn-lt"/>
                <a:ea typeface="+mn-ea"/>
                <a:cs typeface="+mn-ea"/>
                <a:sym typeface="+mn-lt"/>
              </a:rPr>
              <a:t>The battery separator has the following functions: </a:t>
            </a:r>
          </a:p>
          <a:p>
            <a:pPr lvl="1"/>
            <a:r>
              <a:rPr lang="en-US" altLang="zh-CN" sz="1400" dirty="0">
                <a:latin typeface="+mn-lt"/>
                <a:ea typeface="+mn-ea"/>
                <a:cs typeface="+mn-ea"/>
                <a:sym typeface="+mn-lt"/>
              </a:rPr>
              <a:t>Keeps the positive and negative plates insulated from each other.</a:t>
            </a:r>
          </a:p>
          <a:p>
            <a:pPr lvl="1"/>
            <a:r>
              <a:rPr lang="en-US" altLang="zh-CN" sz="1400" dirty="0">
                <a:latin typeface="+mn-lt"/>
                <a:ea typeface="+mn-ea"/>
                <a:cs typeface="+mn-ea"/>
                <a:sym typeface="+mn-lt"/>
              </a:rPr>
              <a:t>Absorbs electrolyte, and ensures that the electrolyte does not flow and that the negative plate is damp.</a:t>
            </a:r>
          </a:p>
          <a:p>
            <a:pPr lvl="1"/>
            <a:r>
              <a:rPr lang="en-US" altLang="zh-CN" sz="1400" dirty="0">
                <a:latin typeface="+mn-lt"/>
                <a:ea typeface="+mn-ea"/>
                <a:cs typeface="+mn-ea"/>
                <a:sym typeface="+mn-lt"/>
              </a:rPr>
              <a:t>Serves as the gas channel. Many holes in the battery separator facilitate the oxygen moving from the positive plate to the negative plate. </a:t>
            </a:r>
          </a:p>
          <a:p>
            <a:pPr lvl="1"/>
            <a:r>
              <a:rPr lang="en-US" altLang="zh-CN" sz="1400" dirty="0">
                <a:latin typeface="+mn-lt"/>
                <a:ea typeface="+mn-ea"/>
                <a:cs typeface="+mn-ea"/>
                <a:sym typeface="+mn-lt"/>
              </a:rPr>
              <a:t>Slows the disconnection of active substances. </a:t>
            </a:r>
            <a:endParaRPr lang="zh-CN" altLang="en-US" sz="1600" dirty="0">
              <a:latin typeface="+mn-lt"/>
              <a:ea typeface="+mn-ea"/>
              <a:cs typeface="+mn-ea"/>
              <a:sym typeface="+mn-lt"/>
            </a:endParaRPr>
          </a:p>
        </p:txBody>
      </p:sp>
      <p:pic>
        <p:nvPicPr>
          <p:cNvPr id="4" name="图片 3"/>
          <p:cNvPicPr>
            <a:picLocks noChangeAspect="1"/>
          </p:cNvPicPr>
          <p:nvPr/>
        </p:nvPicPr>
        <p:blipFill rotWithShape="1">
          <a:blip r:embed="rId3" cstate="print"/>
          <a:srcRect l="7281" t="2669" r="6557" b="3841"/>
          <a:stretch/>
        </p:blipFill>
        <p:spPr>
          <a:xfrm>
            <a:off x="7117685" y="3385174"/>
            <a:ext cx="2555875" cy="2628900"/>
          </a:xfrm>
          <a:prstGeom prst="rect">
            <a:avLst/>
          </a:prstGeom>
          <a:ln w="12700">
            <a:solidFill>
              <a:schemeClr val="bg1">
                <a:lumMod val="85000"/>
              </a:schemeClr>
            </a:solidFill>
          </a:ln>
          <a:effectLst/>
        </p:spPr>
      </p:pic>
      <p:sp>
        <p:nvSpPr>
          <p:cNvPr id="5" name="矩形 4"/>
          <p:cNvSpPr/>
          <p:nvPr/>
        </p:nvSpPr>
        <p:spPr>
          <a:xfrm>
            <a:off x="9866744" y="4029501"/>
            <a:ext cx="1064964" cy="303411"/>
          </a:xfrm>
          <a:prstGeom prst="rect">
            <a:avLst/>
          </a:prstGeom>
        </p:spPr>
        <p:txBody>
          <a:bodyPr/>
          <a:lstStyle/>
          <a:p>
            <a:pPr fontAlgn="ctr">
              <a:defRPr/>
            </a:pPr>
            <a:r>
              <a:rPr lang="en-US" altLang="zh-CN" sz="1600" dirty="0">
                <a:cs typeface="+mn-ea"/>
                <a:sym typeface="+mn-lt"/>
              </a:rPr>
              <a:t>Negative plate</a:t>
            </a:r>
          </a:p>
        </p:txBody>
      </p:sp>
      <p:sp>
        <p:nvSpPr>
          <p:cNvPr id="6" name="矩形 5"/>
          <p:cNvSpPr/>
          <p:nvPr/>
        </p:nvSpPr>
        <p:spPr>
          <a:xfrm>
            <a:off x="9866745" y="5325099"/>
            <a:ext cx="1453786" cy="328612"/>
          </a:xfrm>
          <a:prstGeom prst="rect">
            <a:avLst/>
          </a:prstGeom>
        </p:spPr>
        <p:txBody>
          <a:bodyPr/>
          <a:lstStyle/>
          <a:p>
            <a:pPr fontAlgn="ctr">
              <a:defRPr/>
            </a:pPr>
            <a:r>
              <a:rPr lang="en-US" altLang="zh-CN" sz="1600" dirty="0">
                <a:cs typeface="+mn-ea"/>
                <a:sym typeface="+mn-lt"/>
              </a:rPr>
              <a:t>Positive plate</a:t>
            </a:r>
          </a:p>
        </p:txBody>
      </p:sp>
      <p:sp>
        <p:nvSpPr>
          <p:cNvPr id="7" name="矩形 6"/>
          <p:cNvSpPr/>
          <p:nvPr/>
        </p:nvSpPr>
        <p:spPr>
          <a:xfrm>
            <a:off x="9866745" y="4605564"/>
            <a:ext cx="1188132" cy="360760"/>
          </a:xfrm>
          <a:prstGeom prst="rect">
            <a:avLst/>
          </a:prstGeom>
        </p:spPr>
        <p:txBody>
          <a:bodyPr/>
          <a:lstStyle/>
          <a:p>
            <a:pPr fontAlgn="ctr">
              <a:defRPr/>
            </a:pPr>
            <a:r>
              <a:rPr lang="en-US" altLang="zh-CN" sz="1600" b="1" dirty="0">
                <a:cs typeface="+mn-ea"/>
                <a:sym typeface="+mn-lt"/>
              </a:rPr>
              <a:t>Battery separator</a:t>
            </a:r>
          </a:p>
        </p:txBody>
      </p:sp>
      <p:pic>
        <p:nvPicPr>
          <p:cNvPr id="8" name="Picture 2" descr="https://timgsa.baidu.com/timg?image&amp;quality=80&amp;size=b9999_10000&amp;sec=1491023409022&amp;di=2b1efdde623dfebf7cf047cf3ecddadd&amp;imgtype=0&amp;src=http%3A%2F%2Fwww.chwfb.com%2Fuploadpic%2Fproduct%2Fjiahewufang_20087161411987804.jpg"/>
          <p:cNvPicPr>
            <a:picLocks noChangeAspect="1" noChangeArrowheads="1"/>
          </p:cNvPicPr>
          <p:nvPr/>
        </p:nvPicPr>
        <p:blipFill rotWithShape="1">
          <a:blip r:embed="rId4" cstate="print"/>
          <a:srcRect r="6146" b="12298"/>
          <a:stretch/>
        </p:blipFill>
        <p:spPr bwMode="auto">
          <a:xfrm>
            <a:off x="7154198" y="1358731"/>
            <a:ext cx="2519362" cy="1797050"/>
          </a:xfrm>
          <a:prstGeom prst="rect">
            <a:avLst/>
          </a:prstGeom>
          <a:ln>
            <a:noFill/>
          </a:ln>
          <a:effectLst/>
          <a:extLst/>
        </p:spPr>
      </p:pic>
    </p:spTree>
    <p:extLst>
      <p:ext uri="{BB962C8B-B14F-4D97-AF65-F5344CB8AC3E}">
        <p14:creationId xmlns:p14="http://schemas.microsoft.com/office/powerpoint/2010/main" val="47401172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dirty="0">
                <a:latin typeface="+mn-lt"/>
                <a:ea typeface="+mn-ea"/>
                <a:cs typeface="+mn-ea"/>
                <a:sym typeface="+mn-lt"/>
              </a:rPr>
              <a:t>Battery Structure – Electrolyte</a:t>
            </a:r>
          </a:p>
        </p:txBody>
      </p:sp>
      <p:sp>
        <p:nvSpPr>
          <p:cNvPr id="4" name="文本占位符 3"/>
          <p:cNvSpPr>
            <a:spLocks noGrp="1"/>
          </p:cNvSpPr>
          <p:nvPr>
            <p:ph type="body" sz="quarter" idx="10"/>
          </p:nvPr>
        </p:nvSpPr>
        <p:spPr/>
        <p:txBody>
          <a:bodyPr/>
          <a:lstStyle/>
          <a:p>
            <a:pPr algn="l"/>
            <a:r>
              <a:rPr lang="en-US" sz="1400" dirty="0">
                <a:latin typeface="+mn-lt"/>
                <a:ea typeface="+mn-ea"/>
                <a:cs typeface="+mn-ea"/>
                <a:sym typeface="+mn-lt"/>
              </a:rPr>
              <a:t>The electrolyte, composed of pure concentrated sulfuric acid and pure water, is absorbed in the separator to conduct electricity and participate in electrochemical reaction. The post terminal is the external terminal. The safety valve is used to </a:t>
            </a:r>
            <a:r>
              <a:rPr lang="en-US" sz="1400" dirty="0" err="1">
                <a:latin typeface="+mn-lt"/>
                <a:ea typeface="+mn-ea"/>
                <a:cs typeface="+mn-ea"/>
                <a:sym typeface="+mn-lt"/>
              </a:rPr>
              <a:t>unidirectionally</a:t>
            </a:r>
            <a:r>
              <a:rPr lang="en-US" sz="1400" dirty="0">
                <a:latin typeface="+mn-lt"/>
                <a:ea typeface="+mn-ea"/>
                <a:cs typeface="+mn-ea"/>
                <a:sym typeface="+mn-lt"/>
              </a:rPr>
              <a:t> adjust the internal pressure of the battery to prevent air from entering the battery.</a:t>
            </a:r>
          </a:p>
          <a:p>
            <a:pPr marL="0" indent="0" algn="l">
              <a:buNone/>
            </a:pPr>
            <a:r>
              <a:rPr lang="en-US" sz="1400" b="1" dirty="0">
                <a:latin typeface="+mn-lt"/>
                <a:ea typeface="+mn-ea"/>
                <a:cs typeface="+mn-ea"/>
                <a:sym typeface="+mn-lt"/>
              </a:rPr>
              <a:t>                          H</a:t>
            </a:r>
            <a:r>
              <a:rPr lang="en-US" sz="1400" b="1" baseline="-25000" dirty="0">
                <a:latin typeface="+mn-lt"/>
                <a:ea typeface="+mn-ea"/>
                <a:cs typeface="+mn-ea"/>
                <a:sym typeface="+mn-lt"/>
              </a:rPr>
              <a:t>2</a:t>
            </a:r>
            <a:r>
              <a:rPr lang="en-US" sz="1400" b="1" dirty="0">
                <a:latin typeface="+mn-lt"/>
                <a:ea typeface="+mn-ea"/>
                <a:cs typeface="+mn-ea"/>
                <a:sym typeface="+mn-lt"/>
              </a:rPr>
              <a:t>SO</a:t>
            </a:r>
            <a:r>
              <a:rPr lang="en-US" sz="1400" b="1" baseline="-25000" dirty="0">
                <a:latin typeface="+mn-lt"/>
                <a:ea typeface="+mn-ea"/>
                <a:cs typeface="+mn-ea"/>
                <a:sym typeface="+mn-lt"/>
              </a:rPr>
              <a:t>4</a:t>
            </a:r>
            <a:r>
              <a:rPr lang="en-US" sz="1400" dirty="0">
                <a:latin typeface="+mn-lt"/>
                <a:ea typeface="+mn-ea"/>
                <a:cs typeface="+mn-ea"/>
                <a:sym typeface="+mn-lt"/>
              </a:rPr>
              <a:t> </a:t>
            </a:r>
            <a:r>
              <a:rPr lang="en-US" sz="1400" b="1" dirty="0">
                <a:latin typeface="+mn-lt"/>
                <a:ea typeface="+mn-ea"/>
                <a:cs typeface="+mn-ea"/>
                <a:sym typeface="+mn-lt"/>
              </a:rPr>
              <a:t>molecular ball-and-stick model</a:t>
            </a:r>
            <a:r>
              <a:rPr lang="en-US" sz="1400" dirty="0">
                <a:latin typeface="+mn-lt"/>
                <a:ea typeface="+mn-ea"/>
                <a:cs typeface="+mn-ea"/>
                <a:sym typeface="+mn-lt"/>
              </a:rPr>
              <a:t>                            </a:t>
            </a:r>
            <a:r>
              <a:rPr lang="en-US" sz="1400" b="1" dirty="0">
                <a:latin typeface="+mn-lt"/>
                <a:ea typeface="+mn-ea"/>
                <a:cs typeface="+mn-ea"/>
                <a:sym typeface="+mn-lt"/>
              </a:rPr>
              <a:t>H</a:t>
            </a:r>
            <a:r>
              <a:rPr lang="en-US" sz="1400" b="1" baseline="-25000" dirty="0">
                <a:latin typeface="+mn-lt"/>
                <a:ea typeface="+mn-ea"/>
                <a:cs typeface="+mn-ea"/>
                <a:sym typeface="+mn-lt"/>
              </a:rPr>
              <a:t>2</a:t>
            </a:r>
            <a:r>
              <a:rPr lang="en-US" sz="1400" b="1" dirty="0">
                <a:latin typeface="+mn-lt"/>
                <a:ea typeface="+mn-ea"/>
                <a:cs typeface="+mn-ea"/>
                <a:sym typeface="+mn-lt"/>
              </a:rPr>
              <a:t>O</a:t>
            </a:r>
            <a:r>
              <a:rPr lang="en-US" sz="1400" dirty="0">
                <a:latin typeface="+mn-lt"/>
                <a:ea typeface="+mn-ea"/>
                <a:cs typeface="+mn-ea"/>
                <a:sym typeface="+mn-lt"/>
              </a:rPr>
              <a:t> </a:t>
            </a:r>
            <a:r>
              <a:rPr lang="en-US" sz="1400" b="1" dirty="0">
                <a:latin typeface="+mn-lt"/>
                <a:ea typeface="+mn-ea"/>
                <a:cs typeface="+mn-ea"/>
                <a:sym typeface="+mn-lt"/>
              </a:rPr>
              <a:t>molecular ball-and-stick model</a:t>
            </a:r>
          </a:p>
          <a:p>
            <a:pPr algn="l"/>
            <a:endParaRPr lang="en-US" altLang="zh-CN" sz="1400" dirty="0">
              <a:latin typeface="+mn-lt"/>
              <a:ea typeface="+mn-ea"/>
              <a:cs typeface="+mn-ea"/>
              <a:sym typeface="+mn-lt"/>
            </a:endParaRPr>
          </a:p>
          <a:p>
            <a:pPr marL="0" indent="0" algn="l">
              <a:buNone/>
            </a:pPr>
            <a:endParaRPr lang="en-US" altLang="zh-CN" sz="1400" dirty="0">
              <a:latin typeface="+mn-lt"/>
              <a:ea typeface="+mn-ea"/>
              <a:cs typeface="+mn-ea"/>
              <a:sym typeface="+mn-lt"/>
            </a:endParaRPr>
          </a:p>
          <a:p>
            <a:pPr marL="0" indent="0" algn="l">
              <a:buNone/>
            </a:pPr>
            <a:endParaRPr lang="en-US" altLang="zh-CN" sz="1400" dirty="0">
              <a:latin typeface="+mn-lt"/>
              <a:ea typeface="+mn-ea"/>
              <a:cs typeface="+mn-ea"/>
              <a:sym typeface="+mn-lt"/>
            </a:endParaRPr>
          </a:p>
          <a:p>
            <a:pPr algn="l"/>
            <a:r>
              <a:rPr lang="en-US" sz="1400" dirty="0">
                <a:latin typeface="+mn-lt"/>
                <a:ea typeface="+mn-ea"/>
                <a:cs typeface="+mn-ea"/>
                <a:sym typeface="+mn-lt"/>
              </a:rPr>
              <a:t>In a VRLA battery, the electrolyte does not flow, that is, the electrolyte is absorbed by active substances on the plate and the separator film, and the saturation degree of the electrolyte is 60%–90%.</a:t>
            </a:r>
          </a:p>
          <a:p>
            <a:pPr algn="l"/>
            <a:r>
              <a:rPr lang="en-US" sz="1400" dirty="0">
                <a:latin typeface="+mn-lt"/>
                <a:ea typeface="+mn-ea"/>
                <a:cs typeface="+mn-ea"/>
                <a:sym typeface="+mn-lt"/>
              </a:rPr>
              <a:t>When the saturation degree of the electrolyte is lower than 60%, it indicates that the battery loses electrolyte seriously, and the active substances on the plate cannot fully contact the electrolyte. If the saturation is higher than 90%, the diffusion channel of the oxygen from the positive electrode is blocked by the electrolyte, which affects the diffusion of the oxygen to the negative electrode. In addition, the gel electrolyte does not flow.</a:t>
            </a:r>
          </a:p>
          <a:p>
            <a:pPr algn="l"/>
            <a:endParaRPr lang="en-US" altLang="zh-CN" sz="1400" dirty="0">
              <a:latin typeface="+mn-lt"/>
              <a:ea typeface="+mn-ea"/>
              <a:cs typeface="+mn-ea"/>
              <a:sym typeface="+mn-lt"/>
            </a:endParaRPr>
          </a:p>
          <a:p>
            <a:pPr algn="l"/>
            <a:endParaRPr lang="en-US" altLang="zh-CN" sz="1400" dirty="0">
              <a:latin typeface="+mn-lt"/>
              <a:ea typeface="+mn-ea"/>
              <a:cs typeface="+mn-ea"/>
              <a:sym typeface="+mn-lt"/>
            </a:endParaRPr>
          </a:p>
          <a:p>
            <a:pPr algn="l"/>
            <a:endParaRPr lang="en-US" altLang="zh-CN" sz="1400" dirty="0">
              <a:latin typeface="+mn-lt"/>
              <a:ea typeface="+mn-ea"/>
              <a:cs typeface="+mn-ea"/>
              <a:sym typeface="+mn-lt"/>
            </a:endParaRPr>
          </a:p>
          <a:p>
            <a:pPr algn="l"/>
            <a:endParaRPr lang="en-US" altLang="zh-CN" sz="1400" dirty="0">
              <a:latin typeface="+mn-lt"/>
              <a:ea typeface="+mn-ea"/>
              <a:cs typeface="+mn-ea"/>
              <a:sym typeface="+mn-lt"/>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77635" y="2475172"/>
            <a:ext cx="1620180" cy="1322190"/>
          </a:xfrm>
          <a:prstGeom prst="rect">
            <a:avLst/>
          </a:prstGeom>
          <a:ln>
            <a:noFill/>
          </a:ln>
          <a:effectLst/>
        </p:spPr>
      </p:pic>
      <p:pic>
        <p:nvPicPr>
          <p:cNvPr id="4098" name="Picture 2" descr="https://timgsa.baidu.com/timg?image&amp;quality=80&amp;size=b9999_10000&amp;sec=1491024131203&amp;di=e104cce5a778c5b8ed16190955ac0cb4&amp;imgtype=0&amp;src=http%3A%2F%2Fimg003.hc360.cn%2Fm2%2FM00%2F95%2F14%2FwKhQcVQ8_6CEP1HZAAAAAFbp5zI765.jpg..180x180.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9365" t="20432" r="4536" b="4651"/>
          <a:stretch/>
        </p:blipFill>
        <p:spPr bwMode="auto">
          <a:xfrm>
            <a:off x="7547482" y="2677262"/>
            <a:ext cx="1710835" cy="918009"/>
          </a:xfrm>
          <a:prstGeom prst="rect">
            <a:avLst/>
          </a:prstGeom>
          <a:ln>
            <a:noFill/>
          </a:ln>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4675990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latin typeface="+mn-lt"/>
                <a:ea typeface="+mn-ea"/>
                <a:cs typeface="+mn-ea"/>
                <a:sym typeface="+mn-lt"/>
              </a:rPr>
              <a:t>Container and </a:t>
            </a:r>
            <a:r>
              <a:rPr lang="en-US" altLang="zh-CN" dirty="0" smtClean="0">
                <a:latin typeface="+mn-lt"/>
                <a:ea typeface="+mn-ea"/>
                <a:cs typeface="+mn-ea"/>
                <a:sym typeface="+mn-lt"/>
              </a:rPr>
              <a:t>Cover </a:t>
            </a:r>
            <a:endParaRPr lang="zh-CN" altLang="en-US" dirty="0">
              <a:latin typeface="+mn-lt"/>
              <a:ea typeface="+mn-ea"/>
              <a:cs typeface="+mn-ea"/>
              <a:sym typeface="+mn-lt"/>
            </a:endParaRPr>
          </a:p>
        </p:txBody>
      </p:sp>
      <p:sp>
        <p:nvSpPr>
          <p:cNvPr id="3" name="文本占位符 2"/>
          <p:cNvSpPr>
            <a:spLocks noGrp="1"/>
          </p:cNvSpPr>
          <p:nvPr>
            <p:ph type="body" sz="quarter" idx="10"/>
          </p:nvPr>
        </p:nvSpPr>
        <p:spPr>
          <a:xfrm>
            <a:off x="455612" y="1052514"/>
            <a:ext cx="11293476" cy="1523261"/>
          </a:xfrm>
        </p:spPr>
        <p:txBody>
          <a:bodyPr/>
          <a:lstStyle/>
          <a:p>
            <a:r>
              <a:rPr lang="en-US" altLang="zh-CN" sz="1800" dirty="0">
                <a:latin typeface="+mn-lt"/>
                <a:ea typeface="+mn-ea"/>
                <a:cs typeface="+mn-ea"/>
                <a:sym typeface="+mn-lt"/>
              </a:rPr>
              <a:t>The battery chute houses the electrolyte, battery plate, battery separator, and accessories. For example, there are the positive terminal, negative terminal, and exhaust unit in a VRLA battery. The battery chute must be made of corrosion-, vibration-, and high/low-temperature-resistant materials.</a:t>
            </a:r>
            <a:endParaRPr lang="zh-CN" altLang="en-US" sz="1800" dirty="0">
              <a:latin typeface="+mn-lt"/>
              <a:ea typeface="+mn-ea"/>
              <a:cs typeface="+mn-ea"/>
              <a:sym typeface="+mn-lt"/>
            </a:endParaRPr>
          </a:p>
        </p:txBody>
      </p:sp>
      <p:pic>
        <p:nvPicPr>
          <p:cNvPr id="4" name="Picture 2" descr="https://timgsa.baidu.com/timg?image&amp;quality=80&amp;size=b9999_10000&amp;sec=1491050759680&amp;di=0bf9e8667e3ba9669eb483085f79fac6&amp;imgtype=jpg&amp;src=http%3A%2F%2Fimg2.imgtn.bdimg.com%2Fit%2Fu%3D1883400669%2C4257277167%26fm%3D214%26gp%3D0.jpg"/>
          <p:cNvPicPr>
            <a:picLocks noChangeAspect="1" noChangeArrowheads="1"/>
          </p:cNvPicPr>
          <p:nvPr/>
        </p:nvPicPr>
        <p:blipFill rotWithShape="1">
          <a:blip r:embed="rId3" cstate="print"/>
          <a:srcRect l="16218" t="6775" r="21064"/>
          <a:stretch/>
        </p:blipFill>
        <p:spPr bwMode="auto">
          <a:xfrm>
            <a:off x="7969250" y="2910083"/>
            <a:ext cx="1676400" cy="1833563"/>
          </a:xfrm>
          <a:prstGeom prst="rect">
            <a:avLst/>
          </a:prstGeom>
          <a:ln>
            <a:noFill/>
          </a:ln>
          <a:effectLst>
            <a:outerShdw blurRad="292100" dist="139700" dir="2700000" algn="tl" rotWithShape="0">
              <a:srgbClr val="333333">
                <a:alpha val="65000"/>
              </a:srgbClr>
            </a:outerShdw>
          </a:effectLst>
          <a:extLst/>
        </p:spPr>
      </p:pic>
      <p:pic>
        <p:nvPicPr>
          <p:cNvPr id="5" name="Picture 2" descr="https://timgsa.baidu.com/timg?image&amp;quality=80&amp;size=b9999_10000&amp;sec=1491366434561&amp;di=2f9a88268ad2b33517ad495481813896&amp;imgtype=0&amp;src=http%3A%2F%2Fwww.51pla.com%2FUploadPic%2F2009%2F04%2F29%2F20090429130501839558.jpg"/>
          <p:cNvPicPr>
            <a:picLocks noChangeAspect="1" noChangeArrowheads="1"/>
          </p:cNvPicPr>
          <p:nvPr/>
        </p:nvPicPr>
        <p:blipFill>
          <a:blip r:embed="rId4" cstate="print"/>
          <a:srcRect/>
          <a:stretch>
            <a:fillRect/>
          </a:stretch>
        </p:blipFill>
        <p:spPr bwMode="auto">
          <a:xfrm>
            <a:off x="2500313" y="3449833"/>
            <a:ext cx="1722437" cy="1293813"/>
          </a:xfrm>
          <a:prstGeom prst="rect">
            <a:avLst/>
          </a:prstGeom>
          <a:ln>
            <a:noFill/>
          </a:ln>
          <a:effectLst>
            <a:outerShdw blurRad="292100" dist="139700" dir="2700000" algn="tl" rotWithShape="0">
              <a:srgbClr val="333333">
                <a:alpha val="65000"/>
              </a:srgbClr>
            </a:outerShdw>
          </a:effectLst>
          <a:extLst/>
        </p:spPr>
      </p:pic>
      <p:pic>
        <p:nvPicPr>
          <p:cNvPr id="6" name="Picture 4" descr="https://timgsa.baidu.com/timg?image&amp;quality=80&amp;size=b9999_10000&amp;sec=1491366844007&amp;di=1a4f8a60ac143e5f0cbdf05164b74a3b&amp;imgtype=0&amp;src=http%3A%2F%2Fimg6.makepolo.net%2Fimages%2Fformals%2Fimg%2Fproduct%2F67%2F184%2F1f83fab81f7350e2da6004627aac6279.jpg"/>
          <p:cNvPicPr>
            <a:picLocks noChangeAspect="1" noChangeArrowheads="1"/>
          </p:cNvPicPr>
          <p:nvPr/>
        </p:nvPicPr>
        <p:blipFill rotWithShape="1">
          <a:blip r:embed="rId5" cstate="print"/>
          <a:srcRect b="10245"/>
          <a:stretch/>
        </p:blipFill>
        <p:spPr bwMode="auto">
          <a:xfrm>
            <a:off x="4619625" y="2965646"/>
            <a:ext cx="2952750" cy="1778000"/>
          </a:xfrm>
          <a:prstGeom prst="rect">
            <a:avLst/>
          </a:prstGeom>
          <a:ln>
            <a:noFill/>
          </a:ln>
          <a:effectLst>
            <a:outerShdw blurRad="292100" dist="139700" dir="2700000" algn="tl" rotWithShape="0">
              <a:srgbClr val="333333">
                <a:alpha val="65000"/>
              </a:srgbClr>
            </a:outerShdw>
          </a:effectLst>
          <a:extLst/>
        </p:spPr>
      </p:pic>
    </p:spTree>
    <p:extLst>
      <p:ext uri="{BB962C8B-B14F-4D97-AF65-F5344CB8AC3E}">
        <p14:creationId xmlns:p14="http://schemas.microsoft.com/office/powerpoint/2010/main" val="367299066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dirty="0">
                <a:solidFill>
                  <a:schemeClr val="bg1">
                    <a:lumMod val="50000"/>
                  </a:schemeClr>
                </a:solidFill>
                <a:latin typeface="+mn-lt"/>
                <a:ea typeface="+mn-ea"/>
                <a:cs typeface="+mn-ea"/>
                <a:sym typeface="+mn-lt"/>
              </a:rPr>
              <a:t>Battery Overview</a:t>
            </a:r>
          </a:p>
          <a:p>
            <a:r>
              <a:rPr lang="en-US" b="1" dirty="0">
                <a:latin typeface="+mn-lt"/>
                <a:ea typeface="+mn-ea"/>
                <a:cs typeface="+mn-ea"/>
                <a:sym typeface="+mn-lt"/>
              </a:rPr>
              <a:t>Lead-acid Battery</a:t>
            </a:r>
          </a:p>
          <a:p>
            <a:pPr lvl="1">
              <a:buSzPct val="50000"/>
              <a:buFont typeface="Wingdings" panose="05000000000000000000" pitchFamily="2" charset="2"/>
              <a:buChar char="p"/>
            </a:pPr>
            <a:r>
              <a:rPr lang="en-US" sz="1800" dirty="0">
                <a:solidFill>
                  <a:schemeClr val="bg1">
                    <a:lumMod val="50000"/>
                  </a:schemeClr>
                </a:solidFill>
                <a:latin typeface="+mn-lt"/>
                <a:ea typeface="+mn-ea"/>
                <a:cs typeface="+mn-ea"/>
                <a:sym typeface="+mn-lt"/>
              </a:rPr>
              <a:t>Overview</a:t>
            </a:r>
          </a:p>
          <a:p>
            <a:pPr lvl="1">
              <a:buSzPct val="50000"/>
              <a:buFont typeface="Wingdings" panose="05000000000000000000" pitchFamily="2" charset="2"/>
              <a:buChar char="p"/>
            </a:pPr>
            <a:r>
              <a:rPr lang="en-US" sz="1800" dirty="0">
                <a:solidFill>
                  <a:schemeClr val="bg1">
                    <a:lumMod val="50000"/>
                  </a:schemeClr>
                </a:solidFill>
                <a:latin typeface="+mn-lt"/>
                <a:ea typeface="+mn-ea"/>
                <a:cs typeface="+mn-ea"/>
                <a:sym typeface="+mn-lt"/>
              </a:rPr>
              <a:t>Battery Structure</a:t>
            </a:r>
          </a:p>
          <a:p>
            <a:pPr lvl="1">
              <a:buSzPct val="60000"/>
              <a:buFont typeface="Wingdings" panose="05000000000000000000" pitchFamily="2" charset="2"/>
              <a:buChar char="n"/>
            </a:pPr>
            <a:r>
              <a:rPr lang="en-US" sz="1800" dirty="0">
                <a:solidFill>
                  <a:prstClr val="black"/>
                </a:solidFill>
                <a:latin typeface="+mn-lt"/>
                <a:ea typeface="+mn-ea"/>
                <a:cs typeface="+mn-ea"/>
                <a:sym typeface="+mn-lt"/>
              </a:rPr>
              <a:t>Working Principle</a:t>
            </a:r>
          </a:p>
          <a:p>
            <a:r>
              <a:rPr lang="en-US" dirty="0">
                <a:solidFill>
                  <a:schemeClr val="bg1">
                    <a:lumMod val="50000"/>
                  </a:schemeClr>
                </a:solidFill>
                <a:latin typeface="+mn-lt"/>
                <a:ea typeface="+mn-ea"/>
                <a:cs typeface="+mn-ea"/>
                <a:sym typeface="+mn-lt"/>
              </a:rPr>
              <a:t>Lithium-ion Battery</a:t>
            </a:r>
          </a:p>
          <a:p>
            <a:r>
              <a:rPr lang="en-US" dirty="0">
                <a:solidFill>
                  <a:schemeClr val="bg1">
                    <a:lumMod val="50000"/>
                  </a:schemeClr>
                </a:solidFill>
                <a:latin typeface="+mn-lt"/>
                <a:ea typeface="+mn-ea"/>
                <a:cs typeface="+mn-ea"/>
                <a:sym typeface="+mn-lt"/>
              </a:rPr>
              <a:t>Comparison Between Lead-acid Batteries and Lithium-ion Batteries</a:t>
            </a:r>
          </a:p>
        </p:txBody>
      </p:sp>
    </p:spTree>
    <p:extLst>
      <p:ext uri="{BB962C8B-B14F-4D97-AF65-F5344CB8AC3E}">
        <p14:creationId xmlns:p14="http://schemas.microsoft.com/office/powerpoint/2010/main" val="140919083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dirty="0">
                <a:latin typeface="+mn-lt"/>
                <a:ea typeface="+mn-ea"/>
                <a:cs typeface="+mn-ea"/>
                <a:sym typeface="+mn-lt"/>
              </a:rPr>
              <a:t>Working Principles – Main Reaction</a:t>
            </a:r>
          </a:p>
        </p:txBody>
      </p:sp>
      <p:sp>
        <p:nvSpPr>
          <p:cNvPr id="4" name="文本占位符 3"/>
          <p:cNvSpPr>
            <a:spLocks noGrp="1"/>
          </p:cNvSpPr>
          <p:nvPr>
            <p:ph type="body" sz="quarter" idx="10"/>
          </p:nvPr>
        </p:nvSpPr>
        <p:spPr>
          <a:xfrm>
            <a:off x="455612" y="1052514"/>
            <a:ext cx="11293476" cy="2370636"/>
          </a:xfrm>
        </p:spPr>
        <p:txBody>
          <a:bodyPr/>
          <a:lstStyle/>
          <a:p>
            <a:r>
              <a:rPr lang="en-US" sz="1800" dirty="0">
                <a:latin typeface="+mn-lt"/>
                <a:ea typeface="+mn-ea"/>
                <a:cs typeface="+mn-ea"/>
                <a:sym typeface="+mn-lt"/>
              </a:rPr>
              <a:t>Double-</a:t>
            </a:r>
            <a:r>
              <a:rPr lang="en-US" sz="1800" dirty="0" err="1">
                <a:latin typeface="+mn-lt"/>
                <a:ea typeface="+mn-ea"/>
                <a:cs typeface="+mn-ea"/>
                <a:sym typeface="+mn-lt"/>
              </a:rPr>
              <a:t>sulphate</a:t>
            </a:r>
            <a:r>
              <a:rPr lang="en-US" sz="1800" dirty="0">
                <a:latin typeface="+mn-lt"/>
                <a:ea typeface="+mn-ea"/>
                <a:cs typeface="+mn-ea"/>
                <a:sym typeface="+mn-lt"/>
              </a:rPr>
              <a:t> theory</a:t>
            </a:r>
          </a:p>
          <a:p>
            <a:pPr lvl="1"/>
            <a:r>
              <a:rPr lang="en-US" sz="1600" dirty="0">
                <a:latin typeface="+mn-lt"/>
                <a:ea typeface="+mn-ea"/>
                <a:cs typeface="+mn-ea"/>
                <a:sym typeface="+mn-lt"/>
              </a:rPr>
              <a:t>This theory can be described as follows: When a lead-acid battery is discharged, the active substances at the positive and negative electrodes change to lead sulfate (PbSO</a:t>
            </a:r>
            <a:r>
              <a:rPr lang="en-US" sz="1600" baseline="-25000" dirty="0">
                <a:latin typeface="+mn-lt"/>
                <a:ea typeface="+mn-ea"/>
                <a:cs typeface="+mn-ea"/>
                <a:sym typeface="+mn-lt"/>
              </a:rPr>
              <a:t>4</a:t>
            </a:r>
            <a:r>
              <a:rPr lang="en-US" sz="1600" dirty="0">
                <a:latin typeface="+mn-lt"/>
                <a:ea typeface="+mn-ea"/>
                <a:cs typeface="+mn-ea"/>
                <a:sym typeface="+mn-lt"/>
              </a:rPr>
              <a:t>). After the battery is charged, the active substances return to the original state. That is, the active substances at the positive electrode change to lead dioxide (PbO</a:t>
            </a:r>
            <a:r>
              <a:rPr lang="en-US" sz="1600" baseline="-25000" dirty="0">
                <a:latin typeface="+mn-lt"/>
                <a:ea typeface="+mn-ea"/>
                <a:cs typeface="+mn-ea"/>
                <a:sym typeface="+mn-lt"/>
              </a:rPr>
              <a:t>2</a:t>
            </a:r>
            <a:r>
              <a:rPr lang="en-US" sz="1600" dirty="0">
                <a:latin typeface="+mn-lt"/>
                <a:ea typeface="+mn-ea"/>
                <a:cs typeface="+mn-ea"/>
                <a:sym typeface="+mn-lt"/>
              </a:rPr>
              <a:t>), and those at the negative electrode change to sponge lead (</a:t>
            </a:r>
            <a:r>
              <a:rPr lang="en-US" sz="1600" dirty="0" err="1">
                <a:latin typeface="+mn-lt"/>
                <a:ea typeface="+mn-ea"/>
                <a:cs typeface="+mn-ea"/>
                <a:sym typeface="+mn-lt"/>
              </a:rPr>
              <a:t>Pb</a:t>
            </a:r>
            <a:r>
              <a:rPr lang="en-US" sz="1600" dirty="0">
                <a:latin typeface="+mn-lt"/>
                <a:ea typeface="+mn-ea"/>
                <a:cs typeface="+mn-ea"/>
                <a:sym typeface="+mn-lt"/>
              </a:rPr>
              <a:t>).</a:t>
            </a:r>
          </a:p>
          <a:p>
            <a:r>
              <a:rPr lang="en-US" sz="1800" dirty="0">
                <a:latin typeface="+mn-lt"/>
                <a:ea typeface="+mn-ea"/>
                <a:cs typeface="+mn-ea"/>
                <a:sym typeface="+mn-lt"/>
              </a:rPr>
              <a:t>The main reaction constitutes a chemical system of 2 V electromotive force for a single cell.</a:t>
            </a:r>
          </a:p>
          <a:p>
            <a:pPr lvl="1"/>
            <a:endParaRPr lang="zh-CN" altLang="zh-CN" sz="1600" dirty="0">
              <a:latin typeface="+mn-lt"/>
              <a:ea typeface="+mn-ea"/>
              <a:cs typeface="+mn-ea"/>
              <a:sym typeface="+mn-lt"/>
            </a:endParaRPr>
          </a:p>
        </p:txBody>
      </p:sp>
      <p:grpSp>
        <p:nvGrpSpPr>
          <p:cNvPr id="25" name="组合 24"/>
          <p:cNvGrpSpPr/>
          <p:nvPr/>
        </p:nvGrpSpPr>
        <p:grpSpPr>
          <a:xfrm>
            <a:off x="1747922" y="3499329"/>
            <a:ext cx="5716903" cy="2851502"/>
            <a:chOff x="3273485" y="3496142"/>
            <a:chExt cx="5212246" cy="2851502"/>
          </a:xfrm>
        </p:grpSpPr>
        <p:sp>
          <p:nvSpPr>
            <p:cNvPr id="22" name="Rectangle 25"/>
            <p:cNvSpPr>
              <a:spLocks noChangeArrowheads="1"/>
            </p:cNvSpPr>
            <p:nvPr/>
          </p:nvSpPr>
          <p:spPr bwMode="auto">
            <a:xfrm>
              <a:off x="3273485" y="3655746"/>
              <a:ext cx="5040560" cy="2691898"/>
            </a:xfrm>
            <a:prstGeom prst="rect">
              <a:avLst/>
            </a:prstGeom>
            <a:noFill/>
            <a:ln w="9525">
              <a:noFill/>
              <a:miter lim="800000"/>
              <a:headEnd/>
              <a:tailEnd/>
            </a:ln>
            <a:effectLst/>
          </p:spPr>
          <p:txBody>
            <a:bodyPr lIns="80152" tIns="40076" rIns="80152" bIns="40076"/>
            <a:lstStyle/>
            <a:p>
              <a:pPr marL="300038" indent="-300038" defTabSz="801688">
                <a:lnSpc>
                  <a:spcPts val="1900"/>
                </a:lnSpc>
                <a:buClr>
                  <a:schemeClr val="bg2"/>
                </a:buClr>
                <a:buSzPct val="60000"/>
              </a:pPr>
              <a:r>
                <a:rPr lang="en-US" sz="1400" dirty="0">
                  <a:cs typeface="+mn-ea"/>
                  <a:sym typeface="+mn-lt"/>
                </a:rPr>
                <a:t>Main reaction: </a:t>
              </a:r>
              <a:r>
                <a:rPr kumimoji="1" lang="en-US" sz="1600" i="1" dirty="0">
                  <a:latin typeface="宋体" panose="02010600030101010101" pitchFamily="2" charset="-122"/>
                  <a:ea typeface="宋体" panose="02010600030101010101" pitchFamily="2" charset="-122"/>
                  <a:cs typeface="+mn-ea"/>
                  <a:sym typeface="+mn-lt"/>
                </a:rPr>
                <a:t>PbO</a:t>
              </a:r>
              <a:r>
                <a:rPr kumimoji="1" lang="en-US" sz="1600" i="1" baseline="-25000" dirty="0">
                  <a:latin typeface="宋体" panose="02010600030101010101" pitchFamily="2" charset="-122"/>
                  <a:ea typeface="宋体" panose="02010600030101010101" pitchFamily="2" charset="-122"/>
                  <a:cs typeface="+mn-ea"/>
                  <a:sym typeface="+mn-lt"/>
                </a:rPr>
                <a:t>2</a:t>
              </a:r>
              <a:r>
                <a:rPr kumimoji="1" lang="en-US" sz="1600" i="1" dirty="0">
                  <a:latin typeface="宋体" panose="02010600030101010101" pitchFamily="2" charset="-122"/>
                  <a:ea typeface="宋体" panose="02010600030101010101" pitchFamily="2" charset="-122"/>
                  <a:cs typeface="+mn-ea"/>
                  <a:sym typeface="+mn-lt"/>
                </a:rPr>
                <a:t>+2H</a:t>
              </a:r>
              <a:r>
                <a:rPr kumimoji="1" lang="en-US" sz="1600" i="1" baseline="-25000" dirty="0">
                  <a:latin typeface="宋体" panose="02010600030101010101" pitchFamily="2" charset="-122"/>
                  <a:ea typeface="宋体" panose="02010600030101010101" pitchFamily="2" charset="-122"/>
                  <a:cs typeface="+mn-ea"/>
                  <a:sym typeface="+mn-lt"/>
                </a:rPr>
                <a:t>2</a:t>
              </a:r>
              <a:r>
                <a:rPr kumimoji="1" lang="en-US" sz="1600" i="1" dirty="0">
                  <a:latin typeface="宋体" panose="02010600030101010101" pitchFamily="2" charset="-122"/>
                  <a:ea typeface="宋体" panose="02010600030101010101" pitchFamily="2" charset="-122"/>
                  <a:cs typeface="+mn-ea"/>
                  <a:sym typeface="+mn-lt"/>
                </a:rPr>
                <a:t>SO</a:t>
              </a:r>
              <a:r>
                <a:rPr kumimoji="1" lang="en-US" sz="1600" i="1" baseline="-25000" dirty="0">
                  <a:latin typeface="宋体" panose="02010600030101010101" pitchFamily="2" charset="-122"/>
                  <a:ea typeface="宋体" panose="02010600030101010101" pitchFamily="2" charset="-122"/>
                  <a:cs typeface="+mn-ea"/>
                  <a:sym typeface="+mn-lt"/>
                </a:rPr>
                <a:t>4</a:t>
              </a:r>
              <a:r>
                <a:rPr kumimoji="1" lang="en-US" sz="1600" i="1" dirty="0">
                  <a:latin typeface="宋体" panose="02010600030101010101" pitchFamily="2" charset="-122"/>
                  <a:ea typeface="宋体" panose="02010600030101010101" pitchFamily="2" charset="-122"/>
                  <a:cs typeface="+mn-ea"/>
                  <a:sym typeface="+mn-lt"/>
                </a:rPr>
                <a:t>+Pb         </a:t>
              </a:r>
              <a:r>
                <a:rPr kumimoji="1" lang="en-US" sz="1600" i="1" dirty="0" smtClean="0">
                  <a:latin typeface="宋体" panose="02010600030101010101" pitchFamily="2" charset="-122"/>
                  <a:ea typeface="宋体" panose="02010600030101010101" pitchFamily="2" charset="-122"/>
                  <a:cs typeface="+mn-ea"/>
                  <a:sym typeface="+mn-lt"/>
                </a:rPr>
                <a:t>2PbSO</a:t>
              </a:r>
              <a:r>
                <a:rPr kumimoji="1" lang="en-US" sz="1600" i="1" baseline="-25000" dirty="0" smtClean="0">
                  <a:latin typeface="宋体" panose="02010600030101010101" pitchFamily="2" charset="-122"/>
                  <a:ea typeface="宋体" panose="02010600030101010101" pitchFamily="2" charset="-122"/>
                  <a:cs typeface="+mn-ea"/>
                  <a:sym typeface="+mn-lt"/>
                </a:rPr>
                <a:t>4</a:t>
              </a:r>
              <a:r>
                <a:rPr kumimoji="1" lang="en-US" sz="1600" i="1" dirty="0" smtClean="0">
                  <a:latin typeface="宋体" panose="02010600030101010101" pitchFamily="2" charset="-122"/>
                  <a:ea typeface="宋体" panose="02010600030101010101" pitchFamily="2" charset="-122"/>
                  <a:cs typeface="+mn-ea"/>
                  <a:sym typeface="+mn-lt"/>
                </a:rPr>
                <a:t>+2H</a:t>
              </a:r>
              <a:r>
                <a:rPr kumimoji="1" lang="en-US" sz="1600" i="1" baseline="-25000" dirty="0" smtClean="0">
                  <a:latin typeface="宋体" panose="02010600030101010101" pitchFamily="2" charset="-122"/>
                  <a:ea typeface="宋体" panose="02010600030101010101" pitchFamily="2" charset="-122"/>
                  <a:cs typeface="+mn-ea"/>
                  <a:sym typeface="+mn-lt"/>
                </a:rPr>
                <a:t>2</a:t>
              </a:r>
              <a:r>
                <a:rPr kumimoji="1" lang="en-US" sz="1600" i="1" dirty="0" smtClean="0">
                  <a:latin typeface="宋体" panose="02010600030101010101" pitchFamily="2" charset="-122"/>
                  <a:ea typeface="宋体" panose="02010600030101010101" pitchFamily="2" charset="-122"/>
                  <a:cs typeface="+mn-ea"/>
                  <a:sym typeface="+mn-lt"/>
                </a:rPr>
                <a:t>O </a:t>
              </a:r>
              <a:endParaRPr kumimoji="1" lang="en-US" sz="1400" i="1" dirty="0">
                <a:latin typeface="宋体" panose="02010600030101010101" pitchFamily="2" charset="-122"/>
                <a:ea typeface="宋体" panose="02010600030101010101" pitchFamily="2" charset="-122"/>
                <a:cs typeface="+mn-ea"/>
                <a:sym typeface="+mn-lt"/>
              </a:endParaRPr>
            </a:p>
            <a:p>
              <a:pPr marL="300038" indent="-300038" defTabSz="801688">
                <a:lnSpc>
                  <a:spcPts val="1900"/>
                </a:lnSpc>
                <a:buClr>
                  <a:schemeClr val="bg2"/>
                </a:buClr>
                <a:buSzPct val="60000"/>
              </a:pPr>
              <a:endParaRPr lang="en-US" altLang="zh-CN" sz="1400" dirty="0">
                <a:cs typeface="+mn-ea"/>
                <a:sym typeface="+mn-lt"/>
              </a:endParaRPr>
            </a:p>
            <a:p>
              <a:pPr marL="23813" indent="-23813" defTabSz="801688">
                <a:lnSpc>
                  <a:spcPts val="1900"/>
                </a:lnSpc>
                <a:buClr>
                  <a:schemeClr val="bg2"/>
                </a:buClr>
                <a:buSzPct val="60000"/>
              </a:pPr>
              <a:endParaRPr lang="en-US" altLang="zh-CN" sz="1400" dirty="0">
                <a:cs typeface="+mn-ea"/>
                <a:sym typeface="+mn-lt"/>
              </a:endParaRPr>
            </a:p>
            <a:p>
              <a:pPr marL="23813" indent="-23813" defTabSz="801688">
                <a:lnSpc>
                  <a:spcPts val="1900"/>
                </a:lnSpc>
                <a:buClr>
                  <a:schemeClr val="bg2"/>
                </a:buClr>
                <a:buSzPct val="60000"/>
              </a:pPr>
              <a:r>
                <a:rPr lang="en-US" sz="1400" dirty="0">
                  <a:cs typeface="+mn-ea"/>
                  <a:sym typeface="+mn-lt"/>
                </a:rPr>
                <a:t>Positive electrode:</a:t>
              </a:r>
            </a:p>
            <a:p>
              <a:pPr marL="300038" indent="-300038" defTabSz="801688">
                <a:lnSpc>
                  <a:spcPts val="1900"/>
                </a:lnSpc>
                <a:buClr>
                  <a:schemeClr val="bg2"/>
                </a:buClr>
                <a:buSzPct val="60000"/>
              </a:pPr>
              <a:endParaRPr lang="en-US" altLang="zh-CN" sz="1400" dirty="0">
                <a:cs typeface="+mn-ea"/>
                <a:sym typeface="+mn-lt"/>
              </a:endParaRPr>
            </a:p>
            <a:p>
              <a:pPr marL="300038" indent="-300038" defTabSz="801688">
                <a:lnSpc>
                  <a:spcPts val="1900"/>
                </a:lnSpc>
                <a:buClr>
                  <a:schemeClr val="bg2"/>
                </a:buClr>
                <a:buSzPct val="60000"/>
              </a:pPr>
              <a:endParaRPr lang="en-US" altLang="zh-CN" sz="1400" dirty="0">
                <a:cs typeface="+mn-ea"/>
                <a:sym typeface="+mn-lt"/>
              </a:endParaRPr>
            </a:p>
            <a:p>
              <a:pPr marL="300038" indent="-300038" defTabSz="801688">
                <a:lnSpc>
                  <a:spcPts val="1900"/>
                </a:lnSpc>
                <a:buClr>
                  <a:schemeClr val="bg2"/>
                </a:buClr>
                <a:buSzPct val="60000"/>
              </a:pPr>
              <a:r>
                <a:rPr lang="en-US" sz="1400" dirty="0">
                  <a:cs typeface="+mn-ea"/>
                  <a:sym typeface="+mn-lt"/>
                </a:rPr>
                <a:t>Negative electrode:</a:t>
              </a:r>
            </a:p>
          </p:txBody>
        </p:sp>
        <p:grpSp>
          <p:nvGrpSpPr>
            <p:cNvPr id="11" name="Group 16"/>
            <p:cNvGrpSpPr>
              <a:grpSpLocks/>
            </p:cNvGrpSpPr>
            <p:nvPr/>
          </p:nvGrpSpPr>
          <p:grpSpPr bwMode="auto">
            <a:xfrm>
              <a:off x="5712840" y="3496142"/>
              <a:ext cx="1643018" cy="714081"/>
              <a:chOff x="2685" y="3952"/>
              <a:chExt cx="838" cy="238"/>
            </a:xfrm>
          </p:grpSpPr>
          <p:sp>
            <p:nvSpPr>
              <p:cNvPr id="12" name="Rectangle 19"/>
              <p:cNvSpPr>
                <a:spLocks noChangeArrowheads="1"/>
              </p:cNvSpPr>
              <p:nvPr/>
            </p:nvSpPr>
            <p:spPr bwMode="auto">
              <a:xfrm>
                <a:off x="2685" y="3952"/>
                <a:ext cx="838" cy="72"/>
              </a:xfrm>
              <a:prstGeom prst="rect">
                <a:avLst/>
              </a:prstGeom>
              <a:noFill/>
              <a:ln w="9525">
                <a:noFill/>
                <a:miter lim="800000"/>
                <a:headEnd/>
                <a:tailEnd/>
              </a:ln>
              <a:effectLst/>
            </p:spPr>
            <p:txBody>
              <a:bodyPr/>
              <a:lstStyle/>
              <a:p>
                <a:pPr marL="342900" indent="-342900">
                  <a:spcBef>
                    <a:spcPct val="20000"/>
                  </a:spcBef>
                </a:pPr>
                <a:r>
                  <a:rPr kumimoji="1" lang="en-US" sz="1000" dirty="0">
                    <a:cs typeface="+mn-ea"/>
                    <a:sym typeface="+mn-lt"/>
                  </a:rPr>
                  <a:t>Discharging</a:t>
                </a:r>
              </a:p>
            </p:txBody>
          </p:sp>
          <p:sp>
            <p:nvSpPr>
              <p:cNvPr id="13" name="Rectangle 20"/>
              <p:cNvSpPr>
                <a:spLocks noChangeArrowheads="1"/>
              </p:cNvSpPr>
              <p:nvPr/>
            </p:nvSpPr>
            <p:spPr bwMode="auto">
              <a:xfrm>
                <a:off x="2685" y="4110"/>
                <a:ext cx="534" cy="80"/>
              </a:xfrm>
              <a:prstGeom prst="rect">
                <a:avLst/>
              </a:prstGeom>
              <a:noFill/>
              <a:ln w="9525">
                <a:noFill/>
                <a:miter lim="800000"/>
                <a:headEnd/>
                <a:tailEnd/>
              </a:ln>
              <a:effectLst/>
            </p:spPr>
            <p:txBody>
              <a:bodyPr/>
              <a:lstStyle/>
              <a:p>
                <a:pPr marL="342900" indent="-342900">
                  <a:spcBef>
                    <a:spcPct val="20000"/>
                  </a:spcBef>
                </a:pPr>
                <a:r>
                  <a:rPr kumimoji="1" lang="en-US" sz="1000" dirty="0">
                    <a:cs typeface="+mn-ea"/>
                    <a:sym typeface="+mn-lt"/>
                  </a:rPr>
                  <a:t>Charging</a:t>
                </a:r>
              </a:p>
            </p:txBody>
          </p:sp>
        </p:grpSp>
        <p:graphicFrame>
          <p:nvGraphicFramePr>
            <p:cNvPr id="14" name="Object 27"/>
            <p:cNvGraphicFramePr>
              <a:graphicFrameLocks noChangeAspect="1"/>
            </p:cNvGraphicFramePr>
            <p:nvPr>
              <p:extLst>
                <p:ext uri="{D42A27DB-BD31-4B8C-83A1-F6EECF244321}">
                  <p14:modId xmlns:p14="http://schemas.microsoft.com/office/powerpoint/2010/main" val="2471358589"/>
                </p:ext>
              </p:extLst>
            </p:nvPr>
          </p:nvGraphicFramePr>
          <p:xfrm>
            <a:off x="4826543" y="4369827"/>
            <a:ext cx="3659188" cy="355600"/>
          </p:xfrm>
          <a:graphic>
            <a:graphicData uri="http://schemas.openxmlformats.org/presentationml/2006/ole">
              <mc:AlternateContent xmlns:mc="http://schemas.openxmlformats.org/markup-compatibility/2006">
                <mc:Choice xmlns:v="urn:schemas-microsoft-com:vml" Requires="v">
                  <p:oleObj spid="_x0000_s1104" name="公式" r:id="rId4" imgW="2933640" imgH="266400" progId="Equation.3">
                    <p:embed/>
                  </p:oleObj>
                </mc:Choice>
                <mc:Fallback>
                  <p:oleObj name="公式" r:id="rId4" imgW="2933640" imgH="266400" progId="Equation.3">
                    <p:embed/>
                    <p:pic>
                      <p:nvPicPr>
                        <p:cNvPr id="0" name=""/>
                        <p:cNvPicPr>
                          <a:picLocks noChangeAspect="1" noChangeArrowheads="1"/>
                        </p:cNvPicPr>
                        <p:nvPr/>
                      </p:nvPicPr>
                      <p:blipFill>
                        <a:blip r:embed="rId5"/>
                        <a:srcRect/>
                        <a:stretch>
                          <a:fillRect/>
                        </a:stretch>
                      </p:blipFill>
                      <p:spPr bwMode="auto">
                        <a:xfrm>
                          <a:off x="4826543" y="4369827"/>
                          <a:ext cx="3659188" cy="355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graphicFrame>
          <p:nvGraphicFramePr>
            <p:cNvPr id="15" name="Object 28"/>
            <p:cNvGraphicFramePr>
              <a:graphicFrameLocks noChangeAspect="1"/>
            </p:cNvGraphicFramePr>
            <p:nvPr>
              <p:extLst>
                <p:ext uri="{D42A27DB-BD31-4B8C-83A1-F6EECF244321}">
                  <p14:modId xmlns:p14="http://schemas.microsoft.com/office/powerpoint/2010/main" val="4059054902"/>
                </p:ext>
              </p:extLst>
            </p:nvPr>
          </p:nvGraphicFramePr>
          <p:xfrm>
            <a:off x="4880730" y="5069620"/>
            <a:ext cx="2862263" cy="369888"/>
          </p:xfrm>
          <a:graphic>
            <a:graphicData uri="http://schemas.openxmlformats.org/presentationml/2006/ole">
              <mc:AlternateContent xmlns:mc="http://schemas.openxmlformats.org/markup-compatibility/2006">
                <mc:Choice xmlns:v="urn:schemas-microsoft-com:vml" Requires="v">
                  <p:oleObj spid="_x0000_s1105" name="公式" r:id="rId6" imgW="2209680" imgH="266400" progId="Equation.3">
                    <p:embed/>
                  </p:oleObj>
                </mc:Choice>
                <mc:Fallback>
                  <p:oleObj name="公式" r:id="rId6" imgW="2209680" imgH="266400" progId="Equation.3">
                    <p:embed/>
                    <p:pic>
                      <p:nvPicPr>
                        <p:cNvPr id="0" name=""/>
                        <p:cNvPicPr>
                          <a:picLocks noChangeAspect="1" noChangeArrowheads="1"/>
                        </p:cNvPicPr>
                        <p:nvPr/>
                      </p:nvPicPr>
                      <p:blipFill>
                        <a:blip r:embed="rId7"/>
                        <a:srcRect/>
                        <a:stretch>
                          <a:fillRect/>
                        </a:stretch>
                      </p:blipFill>
                      <p:spPr bwMode="auto">
                        <a:xfrm>
                          <a:off x="4880730" y="5069620"/>
                          <a:ext cx="2862263" cy="3698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cxnSp>
          <p:nvCxnSpPr>
            <p:cNvPr id="19" name="直接箭头连接符 18"/>
            <p:cNvCxnSpPr/>
            <p:nvPr/>
          </p:nvCxnSpPr>
          <p:spPr bwMode="auto">
            <a:xfrm>
              <a:off x="5821554" y="3764156"/>
              <a:ext cx="576064" cy="0"/>
            </a:xfrm>
            <a:prstGeom prst="straightConnector1">
              <a:avLst/>
            </a:prstGeom>
            <a:noFill/>
            <a:ln w="9525" cap="flat" cmpd="sng" algn="ctr">
              <a:solidFill>
                <a:schemeClr val="tx1"/>
              </a:solidFill>
              <a:prstDash val="solid"/>
              <a:round/>
              <a:headEnd type="none" w="med" len="med"/>
              <a:tailEnd type="arrow"/>
            </a:ln>
            <a:effectLst/>
          </p:spPr>
        </p:cxnSp>
        <p:cxnSp>
          <p:nvCxnSpPr>
            <p:cNvPr id="20" name="直接箭头连接符 19"/>
            <p:cNvCxnSpPr/>
            <p:nvPr/>
          </p:nvCxnSpPr>
          <p:spPr bwMode="auto">
            <a:xfrm flipH="1">
              <a:off x="5821554" y="3872312"/>
              <a:ext cx="576064" cy="0"/>
            </a:xfrm>
            <a:prstGeom prst="straightConnector1">
              <a:avLst/>
            </a:prstGeom>
            <a:noFill/>
            <a:ln w="9525" cap="flat" cmpd="sng" algn="ctr">
              <a:solidFill>
                <a:schemeClr val="tx1"/>
              </a:solidFill>
              <a:prstDash val="solid"/>
              <a:round/>
              <a:headEnd type="none" w="med" len="med"/>
              <a:tailEnd type="arrow"/>
            </a:ln>
            <a:effectLst/>
          </p:spPr>
        </p:cxnSp>
      </p:grpSp>
      <p:pic>
        <p:nvPicPr>
          <p:cNvPr id="24" name="Picture 24" descr="图片1"/>
          <p:cNvPicPr>
            <a:picLocks noChangeAspect="1" noChangeArrowheads="1"/>
          </p:cNvPicPr>
          <p:nvPr/>
        </p:nvPicPr>
        <p:blipFill>
          <a:blip r:embed="rId8" cstate="screen"/>
          <a:srcRect/>
          <a:stretch>
            <a:fillRect/>
          </a:stretch>
        </p:blipFill>
        <p:spPr bwMode="auto">
          <a:xfrm>
            <a:off x="8228839" y="3475327"/>
            <a:ext cx="1607501" cy="2725448"/>
          </a:xfrm>
          <a:prstGeom prst="rect">
            <a:avLst/>
          </a:prstGeom>
          <a:noFill/>
        </p:spPr>
      </p:pic>
    </p:spTree>
    <p:extLst>
      <p:ext uri="{BB962C8B-B14F-4D97-AF65-F5344CB8AC3E}">
        <p14:creationId xmlns:p14="http://schemas.microsoft.com/office/powerpoint/2010/main" val="13480523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dirty="0">
                <a:latin typeface="+mn-lt"/>
                <a:ea typeface="+mn-ea"/>
                <a:cs typeface="+mn-ea"/>
                <a:sym typeface="+mn-lt"/>
              </a:rPr>
              <a:t>Working Principles – Side Reaction</a:t>
            </a:r>
          </a:p>
        </p:txBody>
      </p:sp>
      <p:sp>
        <p:nvSpPr>
          <p:cNvPr id="4" name="文本占位符 3"/>
          <p:cNvSpPr>
            <a:spLocks noGrp="1"/>
          </p:cNvSpPr>
          <p:nvPr>
            <p:ph type="body" sz="quarter" idx="10"/>
          </p:nvPr>
        </p:nvSpPr>
        <p:spPr>
          <a:xfrm>
            <a:off x="455612" y="1052514"/>
            <a:ext cx="11293476" cy="3996004"/>
          </a:xfrm>
        </p:spPr>
        <p:txBody>
          <a:bodyPr/>
          <a:lstStyle/>
          <a:p>
            <a:pPr algn="l"/>
            <a:r>
              <a:rPr lang="en-US" sz="2000" b="1" dirty="0">
                <a:latin typeface="+mn-lt"/>
                <a:ea typeface="+mn-ea"/>
                <a:cs typeface="+mn-ea"/>
                <a:sym typeface="+mn-lt"/>
              </a:rPr>
              <a:t>Positive electrode</a:t>
            </a:r>
            <a:r>
              <a:rPr lang="en-US" sz="2000" b="1" dirty="0" smtClean="0">
                <a:latin typeface="+mn-lt"/>
                <a:ea typeface="+mn-ea"/>
                <a:cs typeface="+mn-ea"/>
                <a:sym typeface="+mn-lt"/>
              </a:rPr>
              <a:t>:      </a:t>
            </a:r>
            <a:endParaRPr lang="en-US" sz="2000" b="1" dirty="0">
              <a:latin typeface="+mn-lt"/>
              <a:ea typeface="+mn-ea"/>
              <a:cs typeface="+mn-ea"/>
              <a:sym typeface="+mn-lt"/>
            </a:endParaRPr>
          </a:p>
          <a:p>
            <a:pPr algn="l"/>
            <a:r>
              <a:rPr lang="en-US" sz="2000" b="1" dirty="0">
                <a:latin typeface="+mn-lt"/>
                <a:ea typeface="+mn-ea"/>
                <a:cs typeface="+mn-ea"/>
                <a:sym typeface="+mn-lt"/>
              </a:rPr>
              <a:t>Negative electrode:</a:t>
            </a:r>
          </a:p>
          <a:p>
            <a:pPr algn="l"/>
            <a:r>
              <a:rPr lang="en-US" sz="2000" dirty="0">
                <a:latin typeface="+mn-lt"/>
                <a:ea typeface="+mn-ea"/>
                <a:cs typeface="+mn-ea"/>
                <a:sym typeface="+mn-lt"/>
              </a:rPr>
              <a:t>At the end of charging and during overcharging, in addition to the reaction of active substances, the preceding two reactions occur at the positive and negative electrodes. At this time, PbSO</a:t>
            </a:r>
            <a:r>
              <a:rPr lang="en-US" sz="2000" baseline="-25000" dirty="0">
                <a:latin typeface="+mn-lt"/>
                <a:ea typeface="+mn-ea"/>
                <a:cs typeface="+mn-ea"/>
                <a:sym typeface="+mn-lt"/>
              </a:rPr>
              <a:t>4</a:t>
            </a:r>
            <a:r>
              <a:rPr lang="en-US" sz="2000" dirty="0">
                <a:latin typeface="+mn-lt"/>
                <a:ea typeface="+mn-ea"/>
                <a:cs typeface="+mn-ea"/>
                <a:sym typeface="+mn-lt"/>
              </a:rPr>
              <a:t> is almost completely </a:t>
            </a:r>
            <a:r>
              <a:rPr lang="en-US" sz="2000" dirty="0" smtClean="0">
                <a:latin typeface="+mn-lt"/>
                <a:ea typeface="+mn-ea"/>
                <a:cs typeface="+mn-ea"/>
                <a:sym typeface="+mn-lt"/>
              </a:rPr>
              <a:t>converted </a:t>
            </a:r>
            <a:r>
              <a:rPr lang="en-US" sz="2000" dirty="0">
                <a:latin typeface="+mn-lt"/>
                <a:ea typeface="+mn-ea"/>
                <a:cs typeface="+mn-ea"/>
                <a:sym typeface="+mn-lt"/>
              </a:rPr>
              <a:t>to PbO</a:t>
            </a:r>
            <a:r>
              <a:rPr lang="en-US" sz="2000" baseline="-25000" dirty="0">
                <a:latin typeface="+mn-lt"/>
                <a:ea typeface="+mn-ea"/>
                <a:cs typeface="+mn-ea"/>
                <a:sym typeface="+mn-lt"/>
              </a:rPr>
              <a:t>2</a:t>
            </a:r>
            <a:r>
              <a:rPr lang="en-US" sz="2000" dirty="0">
                <a:latin typeface="+mn-lt"/>
                <a:ea typeface="+mn-ea"/>
                <a:cs typeface="+mn-ea"/>
                <a:sym typeface="+mn-lt"/>
              </a:rPr>
              <a:t> and </a:t>
            </a:r>
            <a:r>
              <a:rPr lang="en-US" sz="2000" dirty="0" err="1">
                <a:latin typeface="+mn-lt"/>
                <a:ea typeface="+mn-ea"/>
                <a:cs typeface="+mn-ea"/>
                <a:sym typeface="+mn-lt"/>
              </a:rPr>
              <a:t>Pb</a:t>
            </a:r>
            <a:r>
              <a:rPr lang="en-US" sz="2000" dirty="0">
                <a:latin typeface="+mn-lt"/>
                <a:ea typeface="+mn-ea"/>
                <a:cs typeface="+mn-ea"/>
                <a:sym typeface="+mn-lt"/>
              </a:rPr>
              <a:t> </a:t>
            </a:r>
            <a:r>
              <a:rPr lang="en-US" sz="2000" dirty="0" smtClean="0">
                <a:latin typeface="+mn-lt"/>
                <a:ea typeface="+mn-ea"/>
                <a:cs typeface="+mn-ea"/>
                <a:sym typeface="+mn-lt"/>
              </a:rPr>
              <a:t>in charging </a:t>
            </a:r>
            <a:r>
              <a:rPr lang="en-US" sz="2000" dirty="0">
                <a:latin typeface="+mn-lt"/>
                <a:ea typeface="+mn-ea"/>
                <a:cs typeface="+mn-ea"/>
                <a:sym typeface="+mn-lt"/>
              </a:rPr>
              <a:t>state. The potential of the reaction increases. The side reactions including oxygen evolution reaction (OER) and hydrogen evolution reaction (HER) will dominate.</a:t>
            </a:r>
          </a:p>
          <a:p>
            <a:pPr algn="l"/>
            <a:r>
              <a:rPr lang="en-US" sz="2000" dirty="0">
                <a:latin typeface="+mn-lt"/>
                <a:ea typeface="+mn-ea"/>
                <a:cs typeface="+mn-ea"/>
                <a:sym typeface="+mn-lt"/>
              </a:rPr>
              <a:t>Therefore, overcharging may cause battery swelling due to the side reactions.</a:t>
            </a:r>
          </a:p>
        </p:txBody>
      </p:sp>
      <p:graphicFrame>
        <p:nvGraphicFramePr>
          <p:cNvPr id="7" name="Object 5"/>
          <p:cNvGraphicFramePr>
            <a:graphicFrameLocks noChangeAspect="1"/>
          </p:cNvGraphicFramePr>
          <p:nvPr>
            <p:extLst>
              <p:ext uri="{D42A27DB-BD31-4B8C-83A1-F6EECF244321}">
                <p14:modId xmlns:p14="http://schemas.microsoft.com/office/powerpoint/2010/main" val="98848054"/>
              </p:ext>
            </p:extLst>
          </p:nvPr>
        </p:nvGraphicFramePr>
        <p:xfrm>
          <a:off x="3193249" y="1213242"/>
          <a:ext cx="2151162" cy="352355"/>
        </p:xfrm>
        <a:graphic>
          <a:graphicData uri="http://schemas.openxmlformats.org/presentationml/2006/ole">
            <mc:AlternateContent xmlns:mc="http://schemas.openxmlformats.org/markup-compatibility/2006">
              <mc:Choice xmlns:v="urn:schemas-microsoft-com:vml" Requires="v">
                <p:oleObj spid="_x0000_s2128" name="公式" r:id="rId4" imgW="1498600" imgH="228600" progId="Equation.3">
                  <p:embed/>
                </p:oleObj>
              </mc:Choice>
              <mc:Fallback>
                <p:oleObj name="公式" r:id="rId4" imgW="1498600" imgH="22860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93249" y="1213242"/>
                        <a:ext cx="2151162" cy="35235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8" name="Object 6"/>
          <p:cNvGraphicFramePr>
            <a:graphicFrameLocks noChangeAspect="1"/>
          </p:cNvGraphicFramePr>
          <p:nvPr>
            <p:extLst>
              <p:ext uri="{D42A27DB-BD31-4B8C-83A1-F6EECF244321}">
                <p14:modId xmlns:p14="http://schemas.microsoft.com/office/powerpoint/2010/main" val="3008955764"/>
              </p:ext>
            </p:extLst>
          </p:nvPr>
        </p:nvGraphicFramePr>
        <p:xfrm>
          <a:off x="3193249" y="1720781"/>
          <a:ext cx="1395078" cy="340342"/>
        </p:xfrm>
        <a:graphic>
          <a:graphicData uri="http://schemas.openxmlformats.org/presentationml/2006/ole">
            <mc:AlternateContent xmlns:mc="http://schemas.openxmlformats.org/markup-compatibility/2006">
              <mc:Choice xmlns:v="urn:schemas-microsoft-com:vml" Requires="v">
                <p:oleObj spid="_x0000_s2129" name="公式" r:id="rId6" imgW="1002865" imgH="228501" progId="Equation.3">
                  <p:embed/>
                </p:oleObj>
              </mc:Choice>
              <mc:Fallback>
                <p:oleObj name="公式" r:id="rId6" imgW="1002865" imgH="228501"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193249" y="1720781"/>
                        <a:ext cx="1395078" cy="34034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5475747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chor="ctr" anchorCtr="0"/>
          <a:lstStyle/>
          <a:p>
            <a:r>
              <a:rPr lang="en-US" dirty="0">
                <a:latin typeface="+mn-lt"/>
                <a:ea typeface="+mn-ea"/>
                <a:cs typeface="+mn-ea"/>
                <a:sym typeface="+mn-lt"/>
              </a:rPr>
              <a:t>Working Principle – Terminal Voltage Changes During Charging and Discharging</a:t>
            </a:r>
          </a:p>
        </p:txBody>
      </p:sp>
      <p:grpSp>
        <p:nvGrpSpPr>
          <p:cNvPr id="4" name="组合 3"/>
          <p:cNvGrpSpPr/>
          <p:nvPr/>
        </p:nvGrpSpPr>
        <p:grpSpPr>
          <a:xfrm>
            <a:off x="2042223" y="1902875"/>
            <a:ext cx="7818057" cy="3827365"/>
            <a:chOff x="2042223" y="1902875"/>
            <a:chExt cx="7818057" cy="3827365"/>
          </a:xfrm>
        </p:grpSpPr>
        <p:sp>
          <p:nvSpPr>
            <p:cNvPr id="57" name="Line 6"/>
            <p:cNvSpPr>
              <a:spLocks noChangeShapeType="1"/>
            </p:cNvSpPr>
            <p:nvPr/>
          </p:nvSpPr>
          <p:spPr bwMode="auto">
            <a:xfrm>
              <a:off x="2557117" y="5597371"/>
              <a:ext cx="7019238" cy="0"/>
            </a:xfrm>
            <a:prstGeom prst="line">
              <a:avLst/>
            </a:prstGeom>
            <a:noFill/>
            <a:ln w="9525">
              <a:solidFill>
                <a:srgbClr val="000000"/>
              </a:solidFill>
              <a:round/>
              <a:headEnd/>
              <a:tailEnd type="triangle" w="med" len="med"/>
            </a:ln>
          </p:spPr>
          <p:txBody>
            <a:bodyPr/>
            <a:lstStyle/>
            <a:p>
              <a:endParaRPr lang="zh-CN" altLang="en-US">
                <a:cs typeface="+mn-ea"/>
                <a:sym typeface="+mn-lt"/>
              </a:endParaRPr>
            </a:p>
          </p:txBody>
        </p:sp>
        <p:sp>
          <p:nvSpPr>
            <p:cNvPr id="58" name="Line 7"/>
            <p:cNvSpPr>
              <a:spLocks noChangeShapeType="1"/>
            </p:cNvSpPr>
            <p:nvPr/>
          </p:nvSpPr>
          <p:spPr bwMode="auto">
            <a:xfrm flipV="1">
              <a:off x="2557117" y="1902875"/>
              <a:ext cx="0" cy="3670506"/>
            </a:xfrm>
            <a:prstGeom prst="line">
              <a:avLst/>
            </a:prstGeom>
            <a:noFill/>
            <a:ln w="9525">
              <a:solidFill>
                <a:srgbClr val="000000"/>
              </a:solidFill>
              <a:round/>
              <a:headEnd/>
              <a:tailEnd type="triangle" w="med" len="med"/>
            </a:ln>
          </p:spPr>
          <p:txBody>
            <a:bodyPr/>
            <a:lstStyle/>
            <a:p>
              <a:endParaRPr lang="zh-CN" altLang="en-US">
                <a:cs typeface="+mn-ea"/>
                <a:sym typeface="+mn-lt"/>
              </a:endParaRPr>
            </a:p>
          </p:txBody>
        </p:sp>
        <p:sp>
          <p:nvSpPr>
            <p:cNvPr id="59" name="Line 8"/>
            <p:cNvSpPr>
              <a:spLocks noChangeShapeType="1"/>
            </p:cNvSpPr>
            <p:nvPr/>
          </p:nvSpPr>
          <p:spPr bwMode="auto">
            <a:xfrm>
              <a:off x="3181300" y="5612134"/>
              <a:ext cx="0" cy="94116"/>
            </a:xfrm>
            <a:prstGeom prst="line">
              <a:avLst/>
            </a:prstGeom>
            <a:noFill/>
            <a:ln w="6350">
              <a:solidFill>
                <a:srgbClr val="000000"/>
              </a:solidFill>
              <a:round/>
              <a:headEnd/>
              <a:tailEnd/>
            </a:ln>
          </p:spPr>
          <p:txBody>
            <a:bodyPr/>
            <a:lstStyle/>
            <a:p>
              <a:endParaRPr lang="zh-CN" altLang="en-US">
                <a:cs typeface="+mn-ea"/>
                <a:sym typeface="+mn-lt"/>
              </a:endParaRPr>
            </a:p>
          </p:txBody>
        </p:sp>
        <p:sp>
          <p:nvSpPr>
            <p:cNvPr id="60" name="Line 9"/>
            <p:cNvSpPr>
              <a:spLocks noChangeShapeType="1"/>
            </p:cNvSpPr>
            <p:nvPr/>
          </p:nvSpPr>
          <p:spPr bwMode="auto">
            <a:xfrm>
              <a:off x="3976739" y="5630588"/>
              <a:ext cx="0" cy="94116"/>
            </a:xfrm>
            <a:prstGeom prst="line">
              <a:avLst/>
            </a:prstGeom>
            <a:noFill/>
            <a:ln w="6350">
              <a:solidFill>
                <a:srgbClr val="000000"/>
              </a:solidFill>
              <a:round/>
              <a:headEnd/>
              <a:tailEnd/>
            </a:ln>
          </p:spPr>
          <p:txBody>
            <a:bodyPr/>
            <a:lstStyle/>
            <a:p>
              <a:endParaRPr lang="zh-CN" altLang="en-US">
                <a:cs typeface="+mn-ea"/>
                <a:sym typeface="+mn-lt"/>
              </a:endParaRPr>
            </a:p>
          </p:txBody>
        </p:sp>
        <p:sp>
          <p:nvSpPr>
            <p:cNvPr id="61" name="Line 10"/>
            <p:cNvSpPr>
              <a:spLocks noChangeShapeType="1"/>
            </p:cNvSpPr>
            <p:nvPr/>
          </p:nvSpPr>
          <p:spPr bwMode="auto">
            <a:xfrm>
              <a:off x="4860059" y="5637970"/>
              <a:ext cx="0" cy="92270"/>
            </a:xfrm>
            <a:prstGeom prst="line">
              <a:avLst/>
            </a:prstGeom>
            <a:noFill/>
            <a:ln w="6350">
              <a:solidFill>
                <a:srgbClr val="000000"/>
              </a:solidFill>
              <a:round/>
              <a:headEnd/>
              <a:tailEnd/>
            </a:ln>
          </p:spPr>
          <p:txBody>
            <a:bodyPr/>
            <a:lstStyle/>
            <a:p>
              <a:endParaRPr lang="zh-CN" altLang="en-US">
                <a:cs typeface="+mn-ea"/>
                <a:sym typeface="+mn-lt"/>
              </a:endParaRPr>
            </a:p>
          </p:txBody>
        </p:sp>
        <p:sp>
          <p:nvSpPr>
            <p:cNvPr id="62" name="Line 11"/>
            <p:cNvSpPr>
              <a:spLocks noChangeShapeType="1"/>
            </p:cNvSpPr>
            <p:nvPr/>
          </p:nvSpPr>
          <p:spPr bwMode="auto">
            <a:xfrm>
              <a:off x="6507270" y="5637970"/>
              <a:ext cx="0" cy="92270"/>
            </a:xfrm>
            <a:prstGeom prst="line">
              <a:avLst/>
            </a:prstGeom>
            <a:noFill/>
            <a:ln w="6350">
              <a:solidFill>
                <a:srgbClr val="000000"/>
              </a:solidFill>
              <a:round/>
              <a:headEnd/>
              <a:tailEnd/>
            </a:ln>
          </p:spPr>
          <p:txBody>
            <a:bodyPr/>
            <a:lstStyle/>
            <a:p>
              <a:endParaRPr lang="zh-CN" altLang="en-US">
                <a:cs typeface="+mn-ea"/>
                <a:sym typeface="+mn-lt"/>
              </a:endParaRPr>
            </a:p>
          </p:txBody>
        </p:sp>
        <p:sp>
          <p:nvSpPr>
            <p:cNvPr id="63" name="Line 12"/>
            <p:cNvSpPr>
              <a:spLocks noChangeShapeType="1"/>
            </p:cNvSpPr>
            <p:nvPr/>
          </p:nvSpPr>
          <p:spPr bwMode="auto">
            <a:xfrm>
              <a:off x="7341016" y="5637970"/>
              <a:ext cx="0" cy="92270"/>
            </a:xfrm>
            <a:prstGeom prst="line">
              <a:avLst/>
            </a:prstGeom>
            <a:noFill/>
            <a:ln w="6350">
              <a:solidFill>
                <a:srgbClr val="000000"/>
              </a:solidFill>
              <a:round/>
              <a:headEnd/>
              <a:tailEnd/>
            </a:ln>
          </p:spPr>
          <p:txBody>
            <a:bodyPr/>
            <a:lstStyle/>
            <a:p>
              <a:endParaRPr lang="zh-CN" altLang="en-US">
                <a:cs typeface="+mn-ea"/>
                <a:sym typeface="+mn-lt"/>
              </a:endParaRPr>
            </a:p>
          </p:txBody>
        </p:sp>
        <p:sp>
          <p:nvSpPr>
            <p:cNvPr id="64" name="Line 13"/>
            <p:cNvSpPr>
              <a:spLocks noChangeShapeType="1"/>
            </p:cNvSpPr>
            <p:nvPr/>
          </p:nvSpPr>
          <p:spPr bwMode="auto">
            <a:xfrm>
              <a:off x="5669017" y="5630588"/>
              <a:ext cx="0" cy="94116"/>
            </a:xfrm>
            <a:prstGeom prst="line">
              <a:avLst/>
            </a:prstGeom>
            <a:noFill/>
            <a:ln w="6350">
              <a:solidFill>
                <a:srgbClr val="000000"/>
              </a:solidFill>
              <a:round/>
              <a:headEnd/>
              <a:tailEnd/>
            </a:ln>
          </p:spPr>
          <p:txBody>
            <a:bodyPr/>
            <a:lstStyle/>
            <a:p>
              <a:endParaRPr lang="zh-CN" altLang="en-US">
                <a:cs typeface="+mn-ea"/>
                <a:sym typeface="+mn-lt"/>
              </a:endParaRPr>
            </a:p>
          </p:txBody>
        </p:sp>
        <p:sp>
          <p:nvSpPr>
            <p:cNvPr id="65" name="Line 14"/>
            <p:cNvSpPr>
              <a:spLocks noChangeShapeType="1"/>
            </p:cNvSpPr>
            <p:nvPr/>
          </p:nvSpPr>
          <p:spPr bwMode="auto">
            <a:xfrm>
              <a:off x="8143214" y="5612134"/>
              <a:ext cx="0" cy="94116"/>
            </a:xfrm>
            <a:prstGeom prst="line">
              <a:avLst/>
            </a:prstGeom>
            <a:noFill/>
            <a:ln w="6350">
              <a:solidFill>
                <a:srgbClr val="000000"/>
              </a:solidFill>
              <a:round/>
              <a:headEnd/>
              <a:tailEnd/>
            </a:ln>
          </p:spPr>
          <p:txBody>
            <a:bodyPr/>
            <a:lstStyle/>
            <a:p>
              <a:endParaRPr lang="zh-CN" altLang="en-US">
                <a:cs typeface="+mn-ea"/>
                <a:sym typeface="+mn-lt"/>
              </a:endParaRPr>
            </a:p>
          </p:txBody>
        </p:sp>
        <p:sp>
          <p:nvSpPr>
            <p:cNvPr id="66" name="Line 15"/>
            <p:cNvSpPr>
              <a:spLocks noChangeShapeType="1"/>
            </p:cNvSpPr>
            <p:nvPr/>
          </p:nvSpPr>
          <p:spPr bwMode="auto">
            <a:xfrm flipH="1" flipV="1">
              <a:off x="2561624" y="4622998"/>
              <a:ext cx="141962" cy="0"/>
            </a:xfrm>
            <a:prstGeom prst="line">
              <a:avLst/>
            </a:prstGeom>
            <a:noFill/>
            <a:ln w="6350">
              <a:solidFill>
                <a:srgbClr val="000000"/>
              </a:solidFill>
              <a:round/>
              <a:headEnd/>
              <a:tailEnd/>
            </a:ln>
          </p:spPr>
          <p:txBody>
            <a:bodyPr/>
            <a:lstStyle/>
            <a:p>
              <a:endParaRPr lang="zh-CN" altLang="en-US">
                <a:cs typeface="+mn-ea"/>
                <a:sym typeface="+mn-lt"/>
              </a:endParaRPr>
            </a:p>
          </p:txBody>
        </p:sp>
        <p:sp>
          <p:nvSpPr>
            <p:cNvPr id="67" name="Line 16"/>
            <p:cNvSpPr>
              <a:spLocks noChangeShapeType="1"/>
            </p:cNvSpPr>
            <p:nvPr/>
          </p:nvSpPr>
          <p:spPr bwMode="auto">
            <a:xfrm flipH="1" flipV="1">
              <a:off x="2557117" y="5014224"/>
              <a:ext cx="141962" cy="0"/>
            </a:xfrm>
            <a:prstGeom prst="line">
              <a:avLst/>
            </a:prstGeom>
            <a:noFill/>
            <a:ln w="6350">
              <a:solidFill>
                <a:srgbClr val="000000"/>
              </a:solidFill>
              <a:round/>
              <a:headEnd/>
              <a:tailEnd/>
            </a:ln>
          </p:spPr>
          <p:txBody>
            <a:bodyPr/>
            <a:lstStyle/>
            <a:p>
              <a:endParaRPr lang="zh-CN" altLang="en-US">
                <a:cs typeface="+mn-ea"/>
                <a:sym typeface="+mn-lt"/>
              </a:endParaRPr>
            </a:p>
          </p:txBody>
        </p:sp>
        <p:sp>
          <p:nvSpPr>
            <p:cNvPr id="68" name="Line 17"/>
            <p:cNvSpPr>
              <a:spLocks noChangeShapeType="1"/>
            </p:cNvSpPr>
            <p:nvPr/>
          </p:nvSpPr>
          <p:spPr bwMode="auto">
            <a:xfrm flipH="1" flipV="1">
              <a:off x="2572891" y="3753814"/>
              <a:ext cx="144215" cy="0"/>
            </a:xfrm>
            <a:prstGeom prst="line">
              <a:avLst/>
            </a:prstGeom>
            <a:noFill/>
            <a:ln w="6350">
              <a:solidFill>
                <a:srgbClr val="000000"/>
              </a:solidFill>
              <a:round/>
              <a:headEnd/>
              <a:tailEnd/>
            </a:ln>
          </p:spPr>
          <p:txBody>
            <a:bodyPr/>
            <a:lstStyle/>
            <a:p>
              <a:endParaRPr lang="zh-CN" altLang="en-US">
                <a:cs typeface="+mn-ea"/>
                <a:sym typeface="+mn-lt"/>
              </a:endParaRPr>
            </a:p>
          </p:txBody>
        </p:sp>
        <p:sp>
          <p:nvSpPr>
            <p:cNvPr id="69" name="Line 18"/>
            <p:cNvSpPr>
              <a:spLocks noChangeShapeType="1"/>
            </p:cNvSpPr>
            <p:nvPr/>
          </p:nvSpPr>
          <p:spPr bwMode="auto">
            <a:xfrm flipH="1" flipV="1">
              <a:off x="2561624" y="3305381"/>
              <a:ext cx="141962" cy="0"/>
            </a:xfrm>
            <a:prstGeom prst="line">
              <a:avLst/>
            </a:prstGeom>
            <a:noFill/>
            <a:ln w="6350">
              <a:solidFill>
                <a:srgbClr val="000000"/>
              </a:solidFill>
              <a:round/>
              <a:headEnd/>
              <a:tailEnd/>
            </a:ln>
          </p:spPr>
          <p:txBody>
            <a:bodyPr/>
            <a:lstStyle/>
            <a:p>
              <a:endParaRPr lang="zh-CN" altLang="en-US">
                <a:cs typeface="+mn-ea"/>
                <a:sym typeface="+mn-lt"/>
              </a:endParaRPr>
            </a:p>
          </p:txBody>
        </p:sp>
        <p:sp>
          <p:nvSpPr>
            <p:cNvPr id="70" name="Line 19"/>
            <p:cNvSpPr>
              <a:spLocks noChangeShapeType="1"/>
            </p:cNvSpPr>
            <p:nvPr/>
          </p:nvSpPr>
          <p:spPr bwMode="auto">
            <a:xfrm flipH="1" flipV="1">
              <a:off x="2572891" y="2834803"/>
              <a:ext cx="144215" cy="0"/>
            </a:xfrm>
            <a:prstGeom prst="line">
              <a:avLst/>
            </a:prstGeom>
            <a:noFill/>
            <a:ln w="6350">
              <a:solidFill>
                <a:srgbClr val="000000"/>
              </a:solidFill>
              <a:round/>
              <a:headEnd/>
              <a:tailEnd/>
            </a:ln>
          </p:spPr>
          <p:txBody>
            <a:bodyPr/>
            <a:lstStyle/>
            <a:p>
              <a:endParaRPr lang="zh-CN" altLang="en-US">
                <a:cs typeface="+mn-ea"/>
                <a:sym typeface="+mn-lt"/>
              </a:endParaRPr>
            </a:p>
          </p:txBody>
        </p:sp>
        <p:sp>
          <p:nvSpPr>
            <p:cNvPr id="71" name="Line 20"/>
            <p:cNvSpPr>
              <a:spLocks noChangeShapeType="1"/>
            </p:cNvSpPr>
            <p:nvPr/>
          </p:nvSpPr>
          <p:spPr bwMode="auto">
            <a:xfrm flipH="1" flipV="1">
              <a:off x="2572891" y="4176411"/>
              <a:ext cx="144215" cy="0"/>
            </a:xfrm>
            <a:prstGeom prst="line">
              <a:avLst/>
            </a:prstGeom>
            <a:noFill/>
            <a:ln w="6350">
              <a:solidFill>
                <a:srgbClr val="000000"/>
              </a:solidFill>
              <a:round/>
              <a:headEnd/>
              <a:tailEnd/>
            </a:ln>
          </p:spPr>
          <p:txBody>
            <a:bodyPr/>
            <a:lstStyle/>
            <a:p>
              <a:endParaRPr lang="zh-CN" altLang="en-US">
                <a:cs typeface="+mn-ea"/>
                <a:sym typeface="+mn-lt"/>
              </a:endParaRPr>
            </a:p>
          </p:txBody>
        </p:sp>
        <p:sp>
          <p:nvSpPr>
            <p:cNvPr id="72" name="Freeform 21"/>
            <p:cNvSpPr>
              <a:spLocks/>
            </p:cNvSpPr>
            <p:nvPr/>
          </p:nvSpPr>
          <p:spPr bwMode="auto">
            <a:xfrm>
              <a:off x="2577398" y="4187483"/>
              <a:ext cx="4396319" cy="902402"/>
            </a:xfrm>
            <a:custGeom>
              <a:avLst/>
              <a:gdLst/>
              <a:ahLst/>
              <a:cxnLst>
                <a:cxn ang="0">
                  <a:pos x="0" y="0"/>
                </a:cxn>
                <a:cxn ang="0">
                  <a:pos x="250" y="120"/>
                </a:cxn>
                <a:cxn ang="0">
                  <a:pos x="870" y="120"/>
                </a:cxn>
                <a:cxn ang="0">
                  <a:pos x="1736" y="167"/>
                </a:cxn>
                <a:cxn ang="0">
                  <a:pos x="2011" y="291"/>
                </a:cxn>
                <a:cxn ang="0">
                  <a:pos x="2099" y="436"/>
                </a:cxn>
              </a:cxnLst>
              <a:rect l="0" t="0" r="r" b="b"/>
              <a:pathLst>
                <a:path w="2099" h="436">
                  <a:moveTo>
                    <a:pt x="0" y="0"/>
                  </a:moveTo>
                  <a:cubicBezTo>
                    <a:pt x="52" y="50"/>
                    <a:pt x="105" y="100"/>
                    <a:pt x="250" y="120"/>
                  </a:cubicBezTo>
                  <a:cubicBezTo>
                    <a:pt x="395" y="140"/>
                    <a:pt x="622" y="112"/>
                    <a:pt x="870" y="120"/>
                  </a:cubicBezTo>
                  <a:cubicBezTo>
                    <a:pt x="1118" y="128"/>
                    <a:pt x="1546" y="139"/>
                    <a:pt x="1736" y="167"/>
                  </a:cubicBezTo>
                  <a:cubicBezTo>
                    <a:pt x="1926" y="195"/>
                    <a:pt x="1951" y="246"/>
                    <a:pt x="2011" y="291"/>
                  </a:cubicBezTo>
                  <a:cubicBezTo>
                    <a:pt x="2071" y="336"/>
                    <a:pt x="2081" y="406"/>
                    <a:pt x="2099" y="436"/>
                  </a:cubicBezTo>
                </a:path>
              </a:pathLst>
            </a:custGeom>
            <a:noFill/>
            <a:ln w="9525">
              <a:solidFill>
                <a:srgbClr val="000000"/>
              </a:solidFill>
              <a:round/>
              <a:headEnd/>
              <a:tailEnd/>
            </a:ln>
          </p:spPr>
          <p:txBody>
            <a:bodyPr/>
            <a:lstStyle/>
            <a:p>
              <a:endParaRPr lang="zh-CN" altLang="en-US">
                <a:cs typeface="+mn-ea"/>
                <a:sym typeface="+mn-lt"/>
              </a:endParaRPr>
            </a:p>
          </p:txBody>
        </p:sp>
        <p:sp>
          <p:nvSpPr>
            <p:cNvPr id="73" name="Freeform 22"/>
            <p:cNvSpPr>
              <a:spLocks/>
            </p:cNvSpPr>
            <p:nvPr/>
          </p:nvSpPr>
          <p:spPr bwMode="auto">
            <a:xfrm>
              <a:off x="2557117" y="3004580"/>
              <a:ext cx="5574830" cy="1151531"/>
            </a:xfrm>
            <a:custGeom>
              <a:avLst/>
              <a:gdLst/>
              <a:ahLst/>
              <a:cxnLst>
                <a:cxn ang="0">
                  <a:pos x="0" y="557"/>
                </a:cxn>
                <a:cxn ang="0">
                  <a:pos x="312" y="418"/>
                </a:cxn>
                <a:cxn ang="0">
                  <a:pos x="1476" y="377"/>
                </a:cxn>
                <a:cxn ang="0">
                  <a:pos x="2133" y="304"/>
                </a:cxn>
                <a:cxn ang="0">
                  <a:pos x="2490" y="50"/>
                </a:cxn>
                <a:cxn ang="0">
                  <a:pos x="2662" y="4"/>
                </a:cxn>
              </a:cxnLst>
              <a:rect l="0" t="0" r="r" b="b"/>
              <a:pathLst>
                <a:path w="2662" h="557">
                  <a:moveTo>
                    <a:pt x="0" y="557"/>
                  </a:moveTo>
                  <a:cubicBezTo>
                    <a:pt x="52" y="534"/>
                    <a:pt x="66" y="448"/>
                    <a:pt x="312" y="418"/>
                  </a:cubicBezTo>
                  <a:cubicBezTo>
                    <a:pt x="558" y="388"/>
                    <a:pt x="1173" y="396"/>
                    <a:pt x="1476" y="377"/>
                  </a:cubicBezTo>
                  <a:cubicBezTo>
                    <a:pt x="1779" y="358"/>
                    <a:pt x="1964" y="359"/>
                    <a:pt x="2133" y="304"/>
                  </a:cubicBezTo>
                  <a:cubicBezTo>
                    <a:pt x="2302" y="249"/>
                    <a:pt x="2402" y="100"/>
                    <a:pt x="2490" y="50"/>
                  </a:cubicBezTo>
                  <a:cubicBezTo>
                    <a:pt x="2578" y="0"/>
                    <a:pt x="2626" y="14"/>
                    <a:pt x="2662" y="4"/>
                  </a:cubicBezTo>
                </a:path>
              </a:pathLst>
            </a:custGeom>
            <a:noFill/>
            <a:ln w="9525">
              <a:solidFill>
                <a:srgbClr val="000000"/>
              </a:solidFill>
              <a:round/>
              <a:headEnd/>
              <a:tailEnd/>
            </a:ln>
          </p:spPr>
          <p:txBody>
            <a:bodyPr/>
            <a:lstStyle/>
            <a:p>
              <a:endParaRPr lang="zh-CN" altLang="en-US">
                <a:cs typeface="+mn-ea"/>
                <a:sym typeface="+mn-lt"/>
              </a:endParaRPr>
            </a:p>
          </p:txBody>
        </p:sp>
        <p:sp>
          <p:nvSpPr>
            <p:cNvPr id="81" name="Text Box 30"/>
            <p:cNvSpPr txBox="1">
              <a:spLocks noChangeArrowheads="1"/>
            </p:cNvSpPr>
            <p:nvPr/>
          </p:nvSpPr>
          <p:spPr bwMode="auto">
            <a:xfrm>
              <a:off x="2777947" y="4006634"/>
              <a:ext cx="180000" cy="288000"/>
            </a:xfrm>
            <a:prstGeom prst="rect">
              <a:avLst/>
            </a:prstGeom>
            <a:noFill/>
            <a:ln w="9525">
              <a:noFill/>
              <a:miter lim="800000"/>
              <a:headEnd/>
              <a:tailEnd/>
            </a:ln>
          </p:spPr>
          <p:txBody>
            <a:bodyPr wrap="none" lIns="0" tIns="0" rIns="0" bIns="0"/>
            <a:lstStyle/>
            <a:p>
              <a:pPr algn="just" defTabSz="801688"/>
              <a:r>
                <a:rPr lang="en-US" dirty="0">
                  <a:cs typeface="+mn-ea"/>
                  <a:sym typeface="+mn-lt"/>
                </a:rPr>
                <a:t>O</a:t>
              </a:r>
            </a:p>
          </p:txBody>
        </p:sp>
        <p:sp>
          <p:nvSpPr>
            <p:cNvPr id="82" name="Text Box 31"/>
            <p:cNvSpPr txBox="1">
              <a:spLocks noChangeArrowheads="1"/>
            </p:cNvSpPr>
            <p:nvPr/>
          </p:nvSpPr>
          <p:spPr bwMode="auto">
            <a:xfrm>
              <a:off x="3181300" y="3384733"/>
              <a:ext cx="180000" cy="288000"/>
            </a:xfrm>
            <a:prstGeom prst="rect">
              <a:avLst/>
            </a:prstGeom>
            <a:noFill/>
            <a:ln w="9525">
              <a:noFill/>
              <a:miter lim="800000"/>
              <a:headEnd/>
              <a:tailEnd/>
            </a:ln>
          </p:spPr>
          <p:txBody>
            <a:bodyPr wrap="none" lIns="0" tIns="0" rIns="0" bIns="0"/>
            <a:lstStyle/>
            <a:p>
              <a:pPr algn="just" defTabSz="801688"/>
              <a:r>
                <a:rPr lang="en-US">
                  <a:cs typeface="+mn-ea"/>
                  <a:sym typeface="+mn-lt"/>
                </a:rPr>
                <a:t>A</a:t>
              </a:r>
            </a:p>
          </p:txBody>
        </p:sp>
        <p:sp>
          <p:nvSpPr>
            <p:cNvPr id="83" name="Text Box 32"/>
            <p:cNvSpPr txBox="1">
              <a:spLocks noChangeArrowheads="1"/>
            </p:cNvSpPr>
            <p:nvPr/>
          </p:nvSpPr>
          <p:spPr bwMode="auto">
            <a:xfrm>
              <a:off x="5619443" y="3305381"/>
              <a:ext cx="180000" cy="288000"/>
            </a:xfrm>
            <a:prstGeom prst="rect">
              <a:avLst/>
            </a:prstGeom>
            <a:noFill/>
            <a:ln w="9525">
              <a:noFill/>
              <a:miter lim="800000"/>
              <a:headEnd/>
              <a:tailEnd/>
            </a:ln>
          </p:spPr>
          <p:txBody>
            <a:bodyPr wrap="none" lIns="0" tIns="0" rIns="0" bIns="0"/>
            <a:lstStyle/>
            <a:p>
              <a:pPr algn="just" defTabSz="801688"/>
              <a:r>
                <a:rPr lang="en-US">
                  <a:cs typeface="+mn-ea"/>
                  <a:sym typeface="+mn-lt"/>
                </a:rPr>
                <a:t>B</a:t>
              </a:r>
            </a:p>
          </p:txBody>
        </p:sp>
        <p:sp>
          <p:nvSpPr>
            <p:cNvPr id="84" name="Text Box 33"/>
            <p:cNvSpPr txBox="1">
              <a:spLocks noChangeArrowheads="1"/>
            </p:cNvSpPr>
            <p:nvPr/>
          </p:nvSpPr>
          <p:spPr bwMode="auto">
            <a:xfrm>
              <a:off x="6942170" y="3071015"/>
              <a:ext cx="180000" cy="288000"/>
            </a:xfrm>
            <a:prstGeom prst="rect">
              <a:avLst/>
            </a:prstGeom>
            <a:noFill/>
            <a:ln w="9525">
              <a:noFill/>
              <a:miter lim="800000"/>
              <a:headEnd/>
              <a:tailEnd/>
            </a:ln>
          </p:spPr>
          <p:txBody>
            <a:bodyPr wrap="none" lIns="0" tIns="0" rIns="0" bIns="0"/>
            <a:lstStyle/>
            <a:p>
              <a:pPr algn="just" defTabSz="801688"/>
              <a:r>
                <a:rPr lang="en-US">
                  <a:cs typeface="+mn-ea"/>
                  <a:sym typeface="+mn-lt"/>
                </a:rPr>
                <a:t>C</a:t>
              </a:r>
            </a:p>
          </p:txBody>
        </p:sp>
        <p:sp>
          <p:nvSpPr>
            <p:cNvPr id="85" name="Text Box 34"/>
            <p:cNvSpPr txBox="1">
              <a:spLocks noChangeArrowheads="1"/>
            </p:cNvSpPr>
            <p:nvPr/>
          </p:nvSpPr>
          <p:spPr bwMode="auto">
            <a:xfrm>
              <a:off x="7780422" y="2511858"/>
              <a:ext cx="180000" cy="288000"/>
            </a:xfrm>
            <a:prstGeom prst="rect">
              <a:avLst/>
            </a:prstGeom>
            <a:noFill/>
            <a:ln w="9525">
              <a:noFill/>
              <a:miter lim="800000"/>
              <a:headEnd/>
              <a:tailEnd/>
            </a:ln>
          </p:spPr>
          <p:txBody>
            <a:bodyPr wrap="none" lIns="0" tIns="0" rIns="0" bIns="0"/>
            <a:lstStyle/>
            <a:p>
              <a:pPr algn="just" defTabSz="801688"/>
              <a:r>
                <a:rPr lang="en-US">
                  <a:cs typeface="+mn-ea"/>
                  <a:sym typeface="+mn-lt"/>
                </a:rPr>
                <a:t>D</a:t>
              </a:r>
            </a:p>
          </p:txBody>
        </p:sp>
        <p:sp>
          <p:nvSpPr>
            <p:cNvPr id="86" name="Text Box 35"/>
            <p:cNvSpPr txBox="1">
              <a:spLocks noChangeArrowheads="1"/>
            </p:cNvSpPr>
            <p:nvPr/>
          </p:nvSpPr>
          <p:spPr bwMode="auto">
            <a:xfrm>
              <a:off x="3192567" y="4506738"/>
              <a:ext cx="180000" cy="288000"/>
            </a:xfrm>
            <a:prstGeom prst="rect">
              <a:avLst/>
            </a:prstGeom>
            <a:noFill/>
            <a:ln w="9525">
              <a:noFill/>
              <a:miter lim="800000"/>
              <a:headEnd/>
              <a:tailEnd/>
            </a:ln>
          </p:spPr>
          <p:txBody>
            <a:bodyPr wrap="none" lIns="0" tIns="0" rIns="0" bIns="0"/>
            <a:lstStyle/>
            <a:p>
              <a:pPr algn="just" defTabSz="801688"/>
              <a:r>
                <a:rPr lang="en-US">
                  <a:cs typeface="+mn-ea"/>
                  <a:sym typeface="+mn-lt"/>
                </a:rPr>
                <a:t>E</a:t>
              </a:r>
            </a:p>
          </p:txBody>
        </p:sp>
        <p:sp>
          <p:nvSpPr>
            <p:cNvPr id="87" name="Text Box 36"/>
            <p:cNvSpPr txBox="1">
              <a:spLocks noChangeArrowheads="1"/>
            </p:cNvSpPr>
            <p:nvPr/>
          </p:nvSpPr>
          <p:spPr bwMode="auto">
            <a:xfrm>
              <a:off x="5576629" y="4418159"/>
              <a:ext cx="180000" cy="288000"/>
            </a:xfrm>
            <a:prstGeom prst="rect">
              <a:avLst/>
            </a:prstGeom>
            <a:noFill/>
            <a:ln w="9525">
              <a:noFill/>
              <a:miter lim="800000"/>
              <a:headEnd/>
              <a:tailEnd/>
            </a:ln>
          </p:spPr>
          <p:txBody>
            <a:bodyPr wrap="none" lIns="0" tIns="0" rIns="0" bIns="0"/>
            <a:lstStyle/>
            <a:p>
              <a:pPr algn="just" defTabSz="801688"/>
              <a:r>
                <a:rPr lang="en-US">
                  <a:cs typeface="+mn-ea"/>
                  <a:sym typeface="+mn-lt"/>
                </a:rPr>
                <a:t>F</a:t>
              </a:r>
            </a:p>
          </p:txBody>
        </p:sp>
        <p:sp>
          <p:nvSpPr>
            <p:cNvPr id="88" name="Text Box 37"/>
            <p:cNvSpPr txBox="1">
              <a:spLocks noChangeArrowheads="1"/>
            </p:cNvSpPr>
            <p:nvPr/>
          </p:nvSpPr>
          <p:spPr bwMode="auto">
            <a:xfrm>
              <a:off x="6683032" y="4200401"/>
              <a:ext cx="180000" cy="288000"/>
            </a:xfrm>
            <a:prstGeom prst="rect">
              <a:avLst/>
            </a:prstGeom>
            <a:noFill/>
            <a:ln w="9525">
              <a:noFill/>
              <a:miter lim="800000"/>
              <a:headEnd/>
              <a:tailEnd/>
            </a:ln>
          </p:spPr>
          <p:txBody>
            <a:bodyPr wrap="none" lIns="0" tIns="0" rIns="0" bIns="0"/>
            <a:lstStyle/>
            <a:p>
              <a:pPr algn="just" defTabSz="801688"/>
              <a:r>
                <a:rPr lang="en-US">
                  <a:cs typeface="+mn-ea"/>
                  <a:sym typeface="+mn-lt"/>
                </a:rPr>
                <a:t>G</a:t>
              </a:r>
            </a:p>
          </p:txBody>
        </p:sp>
        <p:sp>
          <p:nvSpPr>
            <p:cNvPr id="92" name="Text Box 39"/>
            <p:cNvSpPr txBox="1">
              <a:spLocks noChangeArrowheads="1"/>
            </p:cNvSpPr>
            <p:nvPr/>
          </p:nvSpPr>
          <p:spPr bwMode="auto">
            <a:xfrm>
              <a:off x="2050618" y="4913388"/>
              <a:ext cx="468000" cy="288000"/>
            </a:xfrm>
            <a:prstGeom prst="rect">
              <a:avLst/>
            </a:prstGeom>
            <a:noFill/>
            <a:ln w="9525">
              <a:noFill/>
              <a:miter lim="800000"/>
              <a:headEnd/>
              <a:tailEnd/>
            </a:ln>
          </p:spPr>
          <p:txBody>
            <a:bodyPr wrap="none" lIns="0" tIns="0" rIns="0" bIns="0"/>
            <a:lstStyle/>
            <a:p>
              <a:pPr algn="just" defTabSz="801688"/>
              <a:r>
                <a:rPr lang="en-US" sz="1600" dirty="0">
                  <a:cs typeface="+mn-ea"/>
                  <a:sym typeface="+mn-lt"/>
                </a:rPr>
                <a:t>1.6</a:t>
              </a:r>
            </a:p>
          </p:txBody>
        </p:sp>
        <p:sp>
          <p:nvSpPr>
            <p:cNvPr id="93" name="Text Box 40"/>
            <p:cNvSpPr txBox="1">
              <a:spLocks noChangeArrowheads="1"/>
            </p:cNvSpPr>
            <p:nvPr/>
          </p:nvSpPr>
          <p:spPr bwMode="auto">
            <a:xfrm>
              <a:off x="2042223" y="4484852"/>
              <a:ext cx="468000" cy="288000"/>
            </a:xfrm>
            <a:prstGeom prst="rect">
              <a:avLst/>
            </a:prstGeom>
            <a:noFill/>
            <a:ln w="9525">
              <a:noFill/>
              <a:miter lim="800000"/>
              <a:headEnd/>
              <a:tailEnd/>
            </a:ln>
          </p:spPr>
          <p:txBody>
            <a:bodyPr lIns="0" tIns="0" rIns="0" bIns="0"/>
            <a:lstStyle/>
            <a:p>
              <a:pPr algn="just" defTabSz="801688"/>
              <a:r>
                <a:rPr lang="en-US" sz="1600" dirty="0">
                  <a:cs typeface="+mn-ea"/>
                  <a:sym typeface="+mn-lt"/>
                </a:rPr>
                <a:t>1.8</a:t>
              </a:r>
            </a:p>
          </p:txBody>
        </p:sp>
        <p:sp>
          <p:nvSpPr>
            <p:cNvPr id="94" name="Text Box 41"/>
            <p:cNvSpPr txBox="1">
              <a:spLocks noChangeArrowheads="1"/>
            </p:cNvSpPr>
            <p:nvPr/>
          </p:nvSpPr>
          <p:spPr bwMode="auto">
            <a:xfrm>
              <a:off x="2050618" y="4068740"/>
              <a:ext cx="468000" cy="288000"/>
            </a:xfrm>
            <a:prstGeom prst="rect">
              <a:avLst/>
            </a:prstGeom>
            <a:noFill/>
            <a:ln w="9525">
              <a:noFill/>
              <a:miter lim="800000"/>
              <a:headEnd/>
              <a:tailEnd/>
            </a:ln>
          </p:spPr>
          <p:txBody>
            <a:bodyPr lIns="0" tIns="0" rIns="0" bIns="0"/>
            <a:lstStyle/>
            <a:p>
              <a:pPr algn="just" defTabSz="801688"/>
              <a:r>
                <a:rPr lang="en-US" sz="1600" dirty="0">
                  <a:cs typeface="+mn-ea"/>
                  <a:sym typeface="+mn-lt"/>
                </a:rPr>
                <a:t>2.0</a:t>
              </a:r>
            </a:p>
          </p:txBody>
        </p:sp>
        <p:sp>
          <p:nvSpPr>
            <p:cNvPr id="95" name="Text Box 42"/>
            <p:cNvSpPr txBox="1">
              <a:spLocks noChangeArrowheads="1"/>
            </p:cNvSpPr>
            <p:nvPr/>
          </p:nvSpPr>
          <p:spPr bwMode="auto">
            <a:xfrm>
              <a:off x="2046420" y="3671259"/>
              <a:ext cx="468000" cy="288000"/>
            </a:xfrm>
            <a:prstGeom prst="rect">
              <a:avLst/>
            </a:prstGeom>
            <a:noFill/>
            <a:ln w="9525">
              <a:noFill/>
              <a:miter lim="800000"/>
              <a:headEnd/>
              <a:tailEnd/>
            </a:ln>
          </p:spPr>
          <p:txBody>
            <a:bodyPr lIns="0" tIns="0" rIns="0" bIns="0"/>
            <a:lstStyle/>
            <a:p>
              <a:pPr algn="just" defTabSz="801688"/>
              <a:r>
                <a:rPr lang="en-US" sz="1600">
                  <a:cs typeface="+mn-ea"/>
                  <a:sym typeface="+mn-lt"/>
                </a:rPr>
                <a:t>2.2</a:t>
              </a:r>
            </a:p>
          </p:txBody>
        </p:sp>
        <p:sp>
          <p:nvSpPr>
            <p:cNvPr id="96" name="Text Box 43"/>
            <p:cNvSpPr txBox="1">
              <a:spLocks noChangeArrowheads="1"/>
            </p:cNvSpPr>
            <p:nvPr/>
          </p:nvSpPr>
          <p:spPr bwMode="auto">
            <a:xfrm>
              <a:off x="2067408" y="3168196"/>
              <a:ext cx="468000" cy="288000"/>
            </a:xfrm>
            <a:prstGeom prst="rect">
              <a:avLst/>
            </a:prstGeom>
            <a:noFill/>
            <a:ln w="9525">
              <a:noFill/>
              <a:miter lim="800000"/>
              <a:headEnd/>
              <a:tailEnd/>
            </a:ln>
          </p:spPr>
          <p:txBody>
            <a:bodyPr lIns="0" tIns="0" rIns="0" bIns="0"/>
            <a:lstStyle/>
            <a:p>
              <a:pPr algn="just" defTabSz="801688"/>
              <a:r>
                <a:rPr lang="en-US" sz="1600" dirty="0">
                  <a:cs typeface="+mn-ea"/>
                  <a:sym typeface="+mn-lt"/>
                </a:rPr>
                <a:t>2.4</a:t>
              </a:r>
            </a:p>
          </p:txBody>
        </p:sp>
        <p:sp>
          <p:nvSpPr>
            <p:cNvPr id="97" name="Text Box 44"/>
            <p:cNvSpPr txBox="1">
              <a:spLocks noChangeArrowheads="1"/>
            </p:cNvSpPr>
            <p:nvPr/>
          </p:nvSpPr>
          <p:spPr bwMode="auto">
            <a:xfrm>
              <a:off x="2067408" y="2621659"/>
              <a:ext cx="468000" cy="288000"/>
            </a:xfrm>
            <a:prstGeom prst="rect">
              <a:avLst/>
            </a:prstGeom>
            <a:noFill/>
            <a:ln w="9525">
              <a:noFill/>
              <a:miter lim="800000"/>
              <a:headEnd/>
              <a:tailEnd/>
            </a:ln>
          </p:spPr>
          <p:txBody>
            <a:bodyPr lIns="0" tIns="0" rIns="0" bIns="0"/>
            <a:lstStyle/>
            <a:p>
              <a:pPr algn="just" defTabSz="801688"/>
              <a:r>
                <a:rPr lang="en-US" sz="1600" dirty="0">
                  <a:cs typeface="+mn-ea"/>
                  <a:sym typeface="+mn-lt"/>
                </a:rPr>
                <a:t>2.6</a:t>
              </a:r>
            </a:p>
          </p:txBody>
        </p:sp>
        <p:sp>
          <p:nvSpPr>
            <p:cNvPr id="91" name="Text Box 46"/>
            <p:cNvSpPr txBox="1">
              <a:spLocks noChangeArrowheads="1"/>
            </p:cNvSpPr>
            <p:nvPr/>
          </p:nvSpPr>
          <p:spPr bwMode="auto">
            <a:xfrm>
              <a:off x="9006254" y="5266396"/>
              <a:ext cx="854026" cy="288000"/>
            </a:xfrm>
            <a:prstGeom prst="rect">
              <a:avLst/>
            </a:prstGeom>
            <a:noFill/>
            <a:ln w="9525">
              <a:noFill/>
              <a:miter lim="800000"/>
              <a:headEnd/>
              <a:tailEnd/>
            </a:ln>
          </p:spPr>
          <p:txBody>
            <a:bodyPr wrap="none" lIns="0" tIns="0" rIns="0" bIns="0"/>
            <a:lstStyle/>
            <a:p>
              <a:pPr algn="just" defTabSz="801688"/>
              <a:r>
                <a:rPr lang="en-US" dirty="0">
                  <a:cs typeface="+mn-ea"/>
                  <a:sym typeface="+mn-lt"/>
                </a:rPr>
                <a:t>Time (T)</a:t>
              </a:r>
            </a:p>
          </p:txBody>
        </p:sp>
        <p:sp>
          <p:nvSpPr>
            <p:cNvPr id="99" name="Text Box 46"/>
            <p:cNvSpPr txBox="1">
              <a:spLocks noChangeArrowheads="1"/>
            </p:cNvSpPr>
            <p:nvPr/>
          </p:nvSpPr>
          <p:spPr bwMode="auto">
            <a:xfrm>
              <a:off x="2699081" y="2026326"/>
              <a:ext cx="1696785" cy="477959"/>
            </a:xfrm>
            <a:prstGeom prst="rect">
              <a:avLst/>
            </a:prstGeom>
            <a:noFill/>
            <a:ln w="9525">
              <a:noFill/>
              <a:miter lim="800000"/>
              <a:headEnd/>
              <a:tailEnd/>
            </a:ln>
          </p:spPr>
          <p:txBody>
            <a:bodyPr wrap="none" lIns="0" tIns="0" rIns="0" bIns="0"/>
            <a:lstStyle/>
            <a:p>
              <a:pPr algn="just" defTabSz="801688"/>
              <a:r>
                <a:rPr lang="en-US" sz="1400" dirty="0">
                  <a:cs typeface="+mn-ea"/>
                  <a:sym typeface="+mn-lt"/>
                </a:rPr>
                <a:t>Voltage (V)</a:t>
              </a:r>
            </a:p>
          </p:txBody>
        </p:sp>
      </p:grpSp>
    </p:spTree>
    <p:extLst>
      <p:ext uri="{BB962C8B-B14F-4D97-AF65-F5344CB8AC3E}">
        <p14:creationId xmlns:p14="http://schemas.microsoft.com/office/powerpoint/2010/main" val="70795624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dirty="0">
                <a:solidFill>
                  <a:schemeClr val="bg1">
                    <a:lumMod val="50000"/>
                  </a:schemeClr>
                </a:solidFill>
                <a:latin typeface="+mn-lt"/>
                <a:ea typeface="+mn-ea"/>
                <a:cs typeface="+mn-ea"/>
                <a:sym typeface="+mn-lt"/>
              </a:rPr>
              <a:t>Battery Overview</a:t>
            </a:r>
          </a:p>
          <a:p>
            <a:r>
              <a:rPr lang="en-US" dirty="0">
                <a:solidFill>
                  <a:schemeClr val="bg1">
                    <a:lumMod val="50000"/>
                  </a:schemeClr>
                </a:solidFill>
                <a:latin typeface="+mn-lt"/>
                <a:ea typeface="+mn-ea"/>
                <a:cs typeface="+mn-ea"/>
                <a:sym typeface="+mn-lt"/>
              </a:rPr>
              <a:t>Lead-acid Battery</a:t>
            </a:r>
          </a:p>
          <a:p>
            <a:r>
              <a:rPr lang="en-US" b="1" dirty="0">
                <a:latin typeface="+mn-lt"/>
                <a:ea typeface="+mn-ea"/>
                <a:cs typeface="+mn-ea"/>
                <a:sym typeface="+mn-lt"/>
              </a:rPr>
              <a:t>Lithium-ion Battery</a:t>
            </a:r>
          </a:p>
          <a:p>
            <a:pPr lvl="1">
              <a:buSzPct val="60000"/>
              <a:buFont typeface="Wingdings" panose="05000000000000000000" pitchFamily="2" charset="2"/>
              <a:buChar char="n"/>
            </a:pPr>
            <a:r>
              <a:rPr lang="en-US" sz="1800" dirty="0">
                <a:solidFill>
                  <a:prstClr val="black"/>
                </a:solidFill>
                <a:latin typeface="+mn-lt"/>
                <a:ea typeface="+mn-ea"/>
                <a:cs typeface="+mn-ea"/>
                <a:sym typeface="+mn-lt"/>
              </a:rPr>
              <a:t>Overview</a:t>
            </a:r>
          </a:p>
          <a:p>
            <a:pPr lvl="1">
              <a:buSzPct val="50000"/>
              <a:buFont typeface="Wingdings" panose="05000000000000000000" pitchFamily="2" charset="2"/>
              <a:buChar char="p"/>
            </a:pPr>
            <a:r>
              <a:rPr lang="en-US" sz="1800" dirty="0">
                <a:solidFill>
                  <a:prstClr val="white">
                    <a:lumMod val="50000"/>
                  </a:prstClr>
                </a:solidFill>
                <a:latin typeface="+mn-lt"/>
                <a:ea typeface="+mn-ea"/>
                <a:cs typeface="+mn-ea"/>
                <a:sym typeface="+mn-lt"/>
              </a:rPr>
              <a:t>Battery Structure</a:t>
            </a:r>
          </a:p>
          <a:p>
            <a:pPr lvl="1">
              <a:buSzPct val="50000"/>
              <a:buFont typeface="Wingdings" panose="05000000000000000000" pitchFamily="2" charset="2"/>
              <a:buChar char="p"/>
            </a:pPr>
            <a:r>
              <a:rPr lang="en-US" sz="1800" dirty="0">
                <a:solidFill>
                  <a:prstClr val="white">
                    <a:lumMod val="50000"/>
                  </a:prstClr>
                </a:solidFill>
                <a:latin typeface="+mn-lt"/>
                <a:ea typeface="+mn-ea"/>
                <a:cs typeface="+mn-ea"/>
                <a:sym typeface="+mn-lt"/>
              </a:rPr>
              <a:t>Working Principle</a:t>
            </a:r>
          </a:p>
          <a:p>
            <a:r>
              <a:rPr lang="en-US" dirty="0">
                <a:solidFill>
                  <a:schemeClr val="bg1">
                    <a:lumMod val="50000"/>
                  </a:schemeClr>
                </a:solidFill>
                <a:latin typeface="+mn-lt"/>
                <a:ea typeface="+mn-ea"/>
                <a:cs typeface="+mn-ea"/>
                <a:sym typeface="+mn-lt"/>
              </a:rPr>
              <a:t>Comparison Between Lead-acid Batteries and Lithium-ion Batteries</a:t>
            </a:r>
          </a:p>
        </p:txBody>
      </p:sp>
    </p:spTree>
    <p:extLst>
      <p:ext uri="{BB962C8B-B14F-4D97-AF65-F5344CB8AC3E}">
        <p14:creationId xmlns:p14="http://schemas.microsoft.com/office/powerpoint/2010/main" val="330210013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标题 15"/>
          <p:cNvSpPr>
            <a:spLocks noGrp="1"/>
          </p:cNvSpPr>
          <p:nvPr>
            <p:ph type="title"/>
          </p:nvPr>
        </p:nvSpPr>
        <p:spPr/>
        <p:txBody>
          <a:bodyPr/>
          <a:lstStyle/>
          <a:p>
            <a:r>
              <a:rPr lang="en-US" dirty="0">
                <a:latin typeface="+mn-lt"/>
                <a:ea typeface="+mn-ea"/>
                <a:cs typeface="+mn-ea"/>
                <a:sym typeface="+mn-lt"/>
              </a:rPr>
              <a:t>Definition</a:t>
            </a:r>
          </a:p>
        </p:txBody>
      </p:sp>
      <p:sp>
        <p:nvSpPr>
          <p:cNvPr id="5" name="文本占位符 4"/>
          <p:cNvSpPr>
            <a:spLocks noGrp="1"/>
          </p:cNvSpPr>
          <p:nvPr>
            <p:ph type="body" sz="quarter" idx="10"/>
          </p:nvPr>
        </p:nvSpPr>
        <p:spPr/>
        <p:txBody>
          <a:bodyPr/>
          <a:lstStyle/>
          <a:p>
            <a:pPr lvl="0"/>
            <a:r>
              <a:rPr lang="en-US" sz="1800" dirty="0">
                <a:latin typeface="+mn-lt"/>
                <a:ea typeface="+mn-ea"/>
                <a:cs typeface="+mn-ea"/>
                <a:sym typeface="+mn-lt"/>
              </a:rPr>
              <a:t>Lithium-ion batteries are secondary batteries developed based on lithium batteries.</a:t>
            </a:r>
          </a:p>
          <a:p>
            <a:pPr lvl="1"/>
            <a:r>
              <a:rPr lang="en-US" sz="1600" dirty="0">
                <a:latin typeface="+mn-lt"/>
                <a:ea typeface="+mn-ea"/>
                <a:cs typeface="+mn-ea"/>
                <a:sym typeface="+mn-lt"/>
              </a:rPr>
              <a:t>The positive electrode material of lithium batteries is manganese dioxide or </a:t>
            </a:r>
            <a:r>
              <a:rPr lang="en-US" sz="1600" dirty="0" err="1">
                <a:latin typeface="+mn-lt"/>
                <a:ea typeface="+mn-ea"/>
                <a:cs typeface="+mn-ea"/>
                <a:sym typeface="+mn-lt"/>
              </a:rPr>
              <a:t>thionyl</a:t>
            </a:r>
            <a:r>
              <a:rPr lang="en-US" sz="1600" dirty="0">
                <a:latin typeface="+mn-lt"/>
                <a:ea typeface="+mn-ea"/>
                <a:cs typeface="+mn-ea"/>
                <a:sym typeface="+mn-lt"/>
              </a:rPr>
              <a:t> chloride, and the negative electrode material is metal lithium. After a battery is assembled, the battery has voltage and does not need to be charged.</a:t>
            </a:r>
          </a:p>
          <a:p>
            <a:pPr lvl="1"/>
            <a:r>
              <a:rPr lang="en-US" sz="1600" dirty="0">
                <a:latin typeface="+mn-lt"/>
                <a:ea typeface="+mn-ea"/>
                <a:cs typeface="+mn-ea"/>
                <a:sym typeface="+mn-lt"/>
              </a:rPr>
              <a:t>In the early 1990s, Sony invented batteries with carbon materials as the negative electrode and lithium compounds as the positive electrode. In the process of charging and discharging, lithium ions, instead of lithium, exist. These batteries are called lithium-ion batteries.</a:t>
            </a:r>
          </a:p>
          <a:p>
            <a:endParaRPr lang="zh-CN" altLang="en-US" dirty="0">
              <a:latin typeface="+mn-lt"/>
              <a:ea typeface="+mn-ea"/>
              <a:cs typeface="+mn-ea"/>
              <a:sym typeface="+mn-lt"/>
            </a:endParaRPr>
          </a:p>
        </p:txBody>
      </p:sp>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36241" y="3899810"/>
            <a:ext cx="4919518" cy="2135697"/>
          </a:xfrm>
          <a:prstGeom prst="rect">
            <a:avLst/>
          </a:prstGeom>
        </p:spPr>
      </p:pic>
    </p:spTree>
    <p:extLst>
      <p:ext uri="{BB962C8B-B14F-4D97-AF65-F5344CB8AC3E}">
        <p14:creationId xmlns:p14="http://schemas.microsoft.com/office/powerpoint/2010/main" val="367177595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b="1" dirty="0">
                <a:latin typeface="+mn-lt"/>
                <a:ea typeface="+mn-ea"/>
                <a:cs typeface="+mn-ea"/>
                <a:sym typeface="+mn-lt"/>
              </a:rPr>
              <a:t>Battery Overview</a:t>
            </a:r>
          </a:p>
          <a:p>
            <a:r>
              <a:rPr lang="en-US" dirty="0">
                <a:solidFill>
                  <a:schemeClr val="bg1">
                    <a:lumMod val="50000"/>
                  </a:schemeClr>
                </a:solidFill>
                <a:latin typeface="+mn-lt"/>
                <a:ea typeface="+mn-ea"/>
                <a:cs typeface="+mn-ea"/>
                <a:sym typeface="+mn-lt"/>
              </a:rPr>
              <a:t>Lead-acid Battery</a:t>
            </a:r>
          </a:p>
          <a:p>
            <a:r>
              <a:rPr lang="en-US" dirty="0">
                <a:solidFill>
                  <a:schemeClr val="bg1">
                    <a:lumMod val="50000"/>
                  </a:schemeClr>
                </a:solidFill>
                <a:latin typeface="+mn-lt"/>
                <a:ea typeface="+mn-ea"/>
                <a:cs typeface="+mn-ea"/>
                <a:sym typeface="+mn-lt"/>
              </a:rPr>
              <a:t>Lithium-ion Battery</a:t>
            </a:r>
          </a:p>
          <a:p>
            <a:r>
              <a:rPr lang="en-US" dirty="0">
                <a:solidFill>
                  <a:schemeClr val="bg1">
                    <a:lumMod val="50000"/>
                  </a:schemeClr>
                </a:solidFill>
                <a:latin typeface="+mn-lt"/>
                <a:ea typeface="+mn-ea"/>
                <a:cs typeface="+mn-ea"/>
                <a:sym typeface="+mn-lt"/>
              </a:rPr>
              <a:t>Comparison Between Lead-acid Batteries and Lithium-ion Batteries</a:t>
            </a:r>
          </a:p>
        </p:txBody>
      </p:sp>
    </p:spTree>
    <p:extLst>
      <p:ext uri="{BB962C8B-B14F-4D97-AF65-F5344CB8AC3E}">
        <p14:creationId xmlns:p14="http://schemas.microsoft.com/office/powerpoint/2010/main" val="2324029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4350187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标题 15"/>
          <p:cNvSpPr>
            <a:spLocks noGrp="1"/>
          </p:cNvSpPr>
          <p:nvPr>
            <p:ph type="title"/>
          </p:nvPr>
        </p:nvSpPr>
        <p:spPr/>
        <p:txBody>
          <a:bodyPr/>
          <a:lstStyle/>
          <a:p>
            <a:r>
              <a:rPr lang="en-US" dirty="0">
                <a:latin typeface="+mn-lt"/>
                <a:ea typeface="+mn-ea"/>
                <a:cs typeface="+mn-ea"/>
                <a:sym typeface="+mn-lt"/>
              </a:rPr>
              <a:t>Classification</a:t>
            </a:r>
          </a:p>
        </p:txBody>
      </p:sp>
      <p:sp>
        <p:nvSpPr>
          <p:cNvPr id="17" name="内容占位符 16"/>
          <p:cNvSpPr>
            <a:spLocks noGrp="1"/>
          </p:cNvSpPr>
          <p:nvPr>
            <p:ph type="body" sz="quarter" idx="10"/>
          </p:nvPr>
        </p:nvSpPr>
        <p:spPr>
          <a:xfrm>
            <a:off x="455612" y="1052514"/>
            <a:ext cx="11293476" cy="2452721"/>
          </a:xfrm>
        </p:spPr>
        <p:txBody>
          <a:bodyPr/>
          <a:lstStyle/>
          <a:p>
            <a:pPr algn="l"/>
            <a:r>
              <a:rPr lang="en-US" sz="1600" dirty="0">
                <a:latin typeface="+mn-lt"/>
                <a:ea typeface="+mn-ea"/>
                <a:cs typeface="+mn-ea"/>
                <a:sym typeface="+mn-lt"/>
              </a:rPr>
              <a:t>Lithium-ion batteries use positive electrode materials such as lithium cobalt oxide (LCO), lithium nickel oxide (LNO), lithium manganese oxide (LMO), lithium nickel manganese cobalt oxide (NCM)/lithium nickel cobalt aluminum oxide (NCA), and LFP.</a:t>
            </a:r>
          </a:p>
          <a:p>
            <a:pPr algn="l"/>
            <a:r>
              <a:rPr lang="en-US" sz="1600" dirty="0">
                <a:latin typeface="+mn-lt"/>
                <a:ea typeface="+mn-ea"/>
                <a:cs typeface="+mn-ea"/>
                <a:sym typeface="+mn-lt"/>
              </a:rPr>
              <a:t>Based on the electrolyte form, lithium-ion batteries are classified into </a:t>
            </a:r>
            <a:r>
              <a:rPr lang="en-US" sz="1600" dirty="0" err="1">
                <a:latin typeface="+mn-lt"/>
                <a:ea typeface="+mn-ea"/>
                <a:cs typeface="+mn-ea"/>
                <a:sym typeface="+mn-lt"/>
              </a:rPr>
              <a:t>liquified</a:t>
            </a:r>
            <a:r>
              <a:rPr lang="en-US" sz="1600" dirty="0">
                <a:latin typeface="+mn-lt"/>
                <a:ea typeface="+mn-ea"/>
                <a:cs typeface="+mn-ea"/>
                <a:sym typeface="+mn-lt"/>
              </a:rPr>
              <a:t> lithium-ion batteries and polymer lithium-ion batteries.</a:t>
            </a:r>
          </a:p>
          <a:p>
            <a:pPr algn="l"/>
            <a:r>
              <a:rPr lang="en-US" sz="1600" dirty="0">
                <a:latin typeface="+mn-lt"/>
                <a:ea typeface="+mn-ea"/>
                <a:cs typeface="+mn-ea"/>
                <a:sym typeface="+mn-lt"/>
              </a:rPr>
              <a:t>LFP batteries with liquid electrolytes are commonly used in data centers.</a:t>
            </a:r>
          </a:p>
          <a:p>
            <a:pPr algn="l"/>
            <a:endParaRPr lang="zh-CN" altLang="en-US" sz="1600" dirty="0" smtClean="0">
              <a:latin typeface="+mn-lt"/>
              <a:ea typeface="+mn-ea"/>
              <a:cs typeface="+mn-ea"/>
              <a:sym typeface="+mn-lt"/>
            </a:endParaRPr>
          </a:p>
          <a:p>
            <a:pPr algn="l"/>
            <a:endParaRPr lang="zh-CN" altLang="en-US" sz="1600" dirty="0">
              <a:latin typeface="+mn-lt"/>
              <a:ea typeface="+mn-ea"/>
              <a:cs typeface="+mn-ea"/>
              <a:sym typeface="+mn-lt"/>
            </a:endParaRPr>
          </a:p>
        </p:txBody>
      </p:sp>
      <p:sp>
        <p:nvSpPr>
          <p:cNvPr id="5" name="TextBox 5"/>
          <p:cNvSpPr txBox="1"/>
          <p:nvPr/>
        </p:nvSpPr>
        <p:spPr>
          <a:xfrm>
            <a:off x="1459799" y="4516460"/>
            <a:ext cx="2072867" cy="646986"/>
          </a:xfrm>
          <a:prstGeom prst="roundRect">
            <a:avLst/>
          </a:prstGeom>
          <a:noFill/>
          <a:ln>
            <a:solidFill>
              <a:srgbClr val="C00000"/>
            </a:solidFill>
          </a:ln>
        </p:spPr>
        <p:txBody>
          <a:bodyPr wrap="square" rtlCol="0">
            <a:spAutoFit/>
          </a:bodyPr>
          <a:lstStyle/>
          <a:p>
            <a:pPr algn="ctr"/>
            <a:r>
              <a:rPr lang="en-US" sz="1600" dirty="0">
                <a:cs typeface="+mn-ea"/>
                <a:sym typeface="+mn-lt"/>
              </a:rPr>
              <a:t>Positive </a:t>
            </a:r>
            <a:r>
              <a:rPr lang="en-US" sz="1600" dirty="0" smtClean="0">
                <a:cs typeface="+mn-ea"/>
                <a:sym typeface="+mn-lt"/>
              </a:rPr>
              <a:t>electrode materials</a:t>
            </a:r>
            <a:endParaRPr lang="en-US" sz="1600" dirty="0">
              <a:cs typeface="+mn-ea"/>
              <a:sym typeface="+mn-lt"/>
            </a:endParaRPr>
          </a:p>
        </p:txBody>
      </p:sp>
      <p:sp>
        <p:nvSpPr>
          <p:cNvPr id="6" name="TextBox 8"/>
          <p:cNvSpPr txBox="1"/>
          <p:nvPr/>
        </p:nvSpPr>
        <p:spPr>
          <a:xfrm>
            <a:off x="4169692" y="3186587"/>
            <a:ext cx="1164050" cy="2911695"/>
          </a:xfrm>
          <a:prstGeom prst="rect">
            <a:avLst/>
          </a:prstGeom>
          <a:noFill/>
        </p:spPr>
        <p:txBody>
          <a:bodyPr wrap="square" rtlCol="0">
            <a:spAutoFit/>
          </a:bodyPr>
          <a:lstStyle/>
          <a:p>
            <a:pPr>
              <a:lnSpc>
                <a:spcPct val="229000"/>
              </a:lnSpc>
            </a:pPr>
            <a:r>
              <a:rPr lang="en-US" sz="1600" b="1" u="sng" dirty="0">
                <a:solidFill>
                  <a:srgbClr val="C00000"/>
                </a:solidFill>
                <a:uFill>
                  <a:solidFill>
                    <a:srgbClr val="FF0000"/>
                  </a:solidFill>
                </a:uFill>
                <a:cs typeface="+mn-ea"/>
                <a:sym typeface="+mn-lt"/>
              </a:rPr>
              <a:t>LFP</a:t>
            </a:r>
          </a:p>
          <a:p>
            <a:pPr>
              <a:lnSpc>
                <a:spcPct val="229000"/>
              </a:lnSpc>
            </a:pPr>
            <a:r>
              <a:rPr lang="en-US" sz="1600" u="sng" dirty="0" smtClean="0">
                <a:uFill>
                  <a:solidFill>
                    <a:srgbClr val="FF0000"/>
                  </a:solidFill>
                </a:uFill>
                <a:cs typeface="+mn-ea"/>
                <a:sym typeface="+mn-lt"/>
              </a:rPr>
              <a:t>NCM/NCA</a:t>
            </a:r>
            <a:endParaRPr lang="en-US" sz="1600" u="sng" dirty="0">
              <a:uFill>
                <a:solidFill>
                  <a:srgbClr val="FF0000"/>
                </a:solidFill>
              </a:uFill>
              <a:cs typeface="+mn-ea"/>
              <a:sym typeface="+mn-lt"/>
            </a:endParaRPr>
          </a:p>
          <a:p>
            <a:pPr>
              <a:lnSpc>
                <a:spcPct val="229000"/>
              </a:lnSpc>
            </a:pPr>
            <a:r>
              <a:rPr lang="en-US" sz="1600" u="sng" dirty="0" smtClean="0">
                <a:uFill>
                  <a:solidFill>
                    <a:srgbClr val="FF0000"/>
                  </a:solidFill>
                </a:uFill>
                <a:cs typeface="+mn-ea"/>
                <a:sym typeface="+mn-lt"/>
              </a:rPr>
              <a:t>LCO</a:t>
            </a:r>
            <a:endParaRPr lang="en-US" sz="1600" u="sng" dirty="0">
              <a:uFill>
                <a:solidFill>
                  <a:srgbClr val="FF0000"/>
                </a:solidFill>
              </a:uFill>
              <a:cs typeface="+mn-ea"/>
              <a:sym typeface="+mn-lt"/>
            </a:endParaRPr>
          </a:p>
          <a:p>
            <a:pPr>
              <a:lnSpc>
                <a:spcPct val="229000"/>
              </a:lnSpc>
            </a:pPr>
            <a:r>
              <a:rPr lang="en-US" sz="1600" u="sng" dirty="0" smtClean="0">
                <a:uFill>
                  <a:solidFill>
                    <a:srgbClr val="FF0000"/>
                  </a:solidFill>
                </a:uFill>
                <a:cs typeface="+mn-ea"/>
                <a:sym typeface="+mn-lt"/>
              </a:rPr>
              <a:t>LMO</a:t>
            </a:r>
            <a:endParaRPr lang="en-US" sz="1600" u="sng" dirty="0">
              <a:uFill>
                <a:solidFill>
                  <a:srgbClr val="FF0000"/>
                </a:solidFill>
              </a:uFill>
              <a:cs typeface="+mn-ea"/>
              <a:sym typeface="+mn-lt"/>
            </a:endParaRPr>
          </a:p>
          <a:p>
            <a:pPr>
              <a:lnSpc>
                <a:spcPct val="229000"/>
              </a:lnSpc>
            </a:pPr>
            <a:r>
              <a:rPr lang="en-US" sz="1600" u="sng" dirty="0" smtClean="0">
                <a:uFill>
                  <a:solidFill>
                    <a:srgbClr val="FF0000"/>
                  </a:solidFill>
                </a:uFill>
                <a:cs typeface="+mn-ea"/>
                <a:sym typeface="+mn-lt"/>
              </a:rPr>
              <a:t>LNO</a:t>
            </a:r>
            <a:endParaRPr lang="en-US" sz="1600" u="sng" dirty="0">
              <a:uFill>
                <a:solidFill>
                  <a:srgbClr val="FF0000"/>
                </a:solidFill>
              </a:uFill>
              <a:cs typeface="+mn-ea"/>
              <a:sym typeface="+mn-lt"/>
            </a:endParaRPr>
          </a:p>
        </p:txBody>
      </p:sp>
      <p:sp>
        <p:nvSpPr>
          <p:cNvPr id="7" name="左大括号 6"/>
          <p:cNvSpPr/>
          <p:nvPr/>
        </p:nvSpPr>
        <p:spPr bwMode="auto">
          <a:xfrm>
            <a:off x="3547023" y="3551450"/>
            <a:ext cx="490180" cy="2316026"/>
          </a:xfrm>
          <a:prstGeom prst="leftBrace">
            <a:avLst>
              <a:gd name="adj1" fmla="val 0"/>
              <a:gd name="adj2" fmla="val 50000"/>
            </a:avLst>
          </a:prstGeom>
          <a:noFill/>
          <a:ln>
            <a:solidFill>
              <a:srgbClr val="C00000"/>
            </a:solidFill>
            <a:round/>
            <a:headEnd type="none" w="med" len="med"/>
            <a:tailEnd type="none" w="med" len="med"/>
          </a:ln>
        </p:spPr>
        <p:style>
          <a:lnRef idx="3">
            <a:schemeClr val="dk1"/>
          </a:lnRef>
          <a:fillRef idx="0">
            <a:schemeClr val="dk1"/>
          </a:fillRef>
          <a:effectRef idx="2">
            <a:schemeClr val="dk1"/>
          </a:effectRef>
          <a:fontRef idx="minor">
            <a:schemeClr val="tx1"/>
          </a:fontRef>
        </p:style>
        <p:txBody>
          <a:bodyPr vert="horz" wrap="square" lIns="59400" tIns="29700" rIns="59400" bIns="29700" numCol="1" rtlCol="0" anchor="t" anchorCtr="0" compatLnSpc="1">
            <a:prstTxWarp prst="textNoShape">
              <a:avLst/>
            </a:prstTxWarp>
          </a:bodyPr>
          <a:lstStyle/>
          <a:p>
            <a:pPr defTabSz="601266" fontAlgn="base"/>
            <a:endParaRPr lang="zh-CN" altLang="en-US" sz="1600">
              <a:solidFill>
                <a:schemeClr val="bg1"/>
              </a:solidFill>
              <a:cs typeface="+mn-ea"/>
              <a:sym typeface="+mn-lt"/>
            </a:endParaRPr>
          </a:p>
        </p:txBody>
      </p:sp>
      <p:pic>
        <p:nvPicPr>
          <p:cNvPr id="3" name="图片 2"/>
          <p:cNvPicPr>
            <a:picLocks noChangeAspect="1"/>
          </p:cNvPicPr>
          <p:nvPr/>
        </p:nvPicPr>
        <p:blipFill>
          <a:blip r:embed="rId3"/>
          <a:stretch>
            <a:fillRect/>
          </a:stretch>
        </p:blipFill>
        <p:spPr>
          <a:xfrm>
            <a:off x="5808149" y="3451861"/>
            <a:ext cx="5086350" cy="2619375"/>
          </a:xfrm>
          <a:prstGeom prst="rect">
            <a:avLst/>
          </a:prstGeom>
        </p:spPr>
      </p:pic>
      <p:sp>
        <p:nvSpPr>
          <p:cNvPr id="2" name="矩形 1"/>
          <p:cNvSpPr/>
          <p:nvPr/>
        </p:nvSpPr>
        <p:spPr>
          <a:xfrm>
            <a:off x="5931974" y="4325979"/>
            <a:ext cx="310515" cy="1257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矩形 9"/>
          <p:cNvSpPr/>
          <p:nvPr/>
        </p:nvSpPr>
        <p:spPr>
          <a:xfrm>
            <a:off x="6888308" y="3764527"/>
            <a:ext cx="1320141" cy="22490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矩形 10"/>
          <p:cNvSpPr/>
          <p:nvPr/>
        </p:nvSpPr>
        <p:spPr>
          <a:xfrm>
            <a:off x="8891403" y="3764527"/>
            <a:ext cx="1723696" cy="22490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矩形 11"/>
          <p:cNvSpPr/>
          <p:nvPr/>
        </p:nvSpPr>
        <p:spPr>
          <a:xfrm>
            <a:off x="8688203" y="5593951"/>
            <a:ext cx="1926896" cy="3372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矩形 12"/>
          <p:cNvSpPr/>
          <p:nvPr/>
        </p:nvSpPr>
        <p:spPr>
          <a:xfrm>
            <a:off x="6888308" y="5610039"/>
            <a:ext cx="1389991" cy="3372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文本框 7"/>
          <p:cNvSpPr txBox="1"/>
          <p:nvPr/>
        </p:nvSpPr>
        <p:spPr>
          <a:xfrm>
            <a:off x="5840863" y="3957378"/>
            <a:ext cx="384721" cy="1754326"/>
          </a:xfrm>
          <a:prstGeom prst="rect">
            <a:avLst/>
          </a:prstGeom>
          <a:noFill/>
        </p:spPr>
        <p:txBody>
          <a:bodyPr vert="vert270" wrap="square" rtlCol="0">
            <a:spAutoFit/>
          </a:bodyPr>
          <a:lstStyle/>
          <a:p>
            <a:pPr algn="ctr"/>
            <a:r>
              <a:rPr lang="en-US" altLang="zh-CN" sz="1300" dirty="0">
                <a:cs typeface="+mn-ea"/>
                <a:sym typeface="+mn-lt"/>
              </a:rPr>
              <a:t>Electrolyte</a:t>
            </a:r>
          </a:p>
        </p:txBody>
      </p:sp>
      <p:sp>
        <p:nvSpPr>
          <p:cNvPr id="14" name="文本框 13"/>
          <p:cNvSpPr txBox="1"/>
          <p:nvPr/>
        </p:nvSpPr>
        <p:spPr>
          <a:xfrm>
            <a:off x="6646349" y="3724445"/>
            <a:ext cx="1841500" cy="292388"/>
          </a:xfrm>
          <a:prstGeom prst="rect">
            <a:avLst/>
          </a:prstGeom>
          <a:noFill/>
        </p:spPr>
        <p:txBody>
          <a:bodyPr wrap="square" rtlCol="0">
            <a:spAutoFit/>
          </a:bodyPr>
          <a:lstStyle/>
          <a:p>
            <a:pPr algn="ctr"/>
            <a:r>
              <a:rPr lang="en-US" altLang="zh-CN" sz="1300" dirty="0">
                <a:cs typeface="+mn-ea"/>
                <a:sym typeface="+mn-lt"/>
              </a:rPr>
              <a:t>Liquid </a:t>
            </a:r>
            <a:r>
              <a:rPr lang="en-US" altLang="zh-CN" sz="1300" dirty="0" smtClean="0">
                <a:cs typeface="+mn-ea"/>
                <a:sym typeface="+mn-lt"/>
              </a:rPr>
              <a:t>electrolyte</a:t>
            </a:r>
            <a:endParaRPr lang="en-US" altLang="zh-CN" sz="1300" dirty="0">
              <a:cs typeface="+mn-ea"/>
              <a:sym typeface="+mn-lt"/>
            </a:endParaRPr>
          </a:p>
        </p:txBody>
      </p:sp>
      <p:sp>
        <p:nvSpPr>
          <p:cNvPr id="18" name="文本框 17"/>
          <p:cNvSpPr txBox="1"/>
          <p:nvPr/>
        </p:nvSpPr>
        <p:spPr>
          <a:xfrm>
            <a:off x="8312808" y="3724445"/>
            <a:ext cx="2869542" cy="292388"/>
          </a:xfrm>
          <a:prstGeom prst="rect">
            <a:avLst/>
          </a:prstGeom>
          <a:noFill/>
        </p:spPr>
        <p:txBody>
          <a:bodyPr wrap="square" rtlCol="0">
            <a:spAutoFit/>
          </a:bodyPr>
          <a:lstStyle/>
          <a:p>
            <a:pPr algn="ctr"/>
            <a:r>
              <a:rPr lang="en-US" altLang="zh-CN" sz="1300" dirty="0" err="1">
                <a:cs typeface="+mn-ea"/>
                <a:sym typeface="+mn-lt"/>
              </a:rPr>
              <a:t>Liquified</a:t>
            </a:r>
            <a:r>
              <a:rPr lang="en-US" altLang="zh-CN" sz="1300" dirty="0">
                <a:cs typeface="+mn-ea"/>
                <a:sym typeface="+mn-lt"/>
              </a:rPr>
              <a:t> lithium-ion </a:t>
            </a:r>
            <a:r>
              <a:rPr lang="en-US" altLang="zh-CN" sz="1300" dirty="0" smtClean="0">
                <a:cs typeface="+mn-ea"/>
                <a:sym typeface="+mn-lt"/>
              </a:rPr>
              <a:t>battery</a:t>
            </a:r>
            <a:endParaRPr lang="en-US" altLang="zh-CN" sz="1300" dirty="0">
              <a:cs typeface="+mn-ea"/>
              <a:sym typeface="+mn-lt"/>
            </a:endParaRPr>
          </a:p>
        </p:txBody>
      </p:sp>
      <p:sp>
        <p:nvSpPr>
          <p:cNvPr id="19" name="文本框 18"/>
          <p:cNvSpPr txBox="1"/>
          <p:nvPr/>
        </p:nvSpPr>
        <p:spPr>
          <a:xfrm>
            <a:off x="8462232" y="5604323"/>
            <a:ext cx="2459768" cy="292388"/>
          </a:xfrm>
          <a:prstGeom prst="rect">
            <a:avLst/>
          </a:prstGeom>
          <a:noFill/>
        </p:spPr>
        <p:txBody>
          <a:bodyPr wrap="square" rtlCol="0">
            <a:spAutoFit/>
          </a:bodyPr>
          <a:lstStyle/>
          <a:p>
            <a:pPr algn="ctr"/>
            <a:r>
              <a:rPr lang="en-US" altLang="zh-CN" sz="1300" dirty="0">
                <a:cs typeface="+mn-ea"/>
                <a:sym typeface="+mn-lt"/>
              </a:rPr>
              <a:t>Polymer lithium-ion battery</a:t>
            </a:r>
          </a:p>
        </p:txBody>
      </p:sp>
      <p:sp>
        <p:nvSpPr>
          <p:cNvPr id="20" name="文本框 19"/>
          <p:cNvSpPr txBox="1"/>
          <p:nvPr/>
        </p:nvSpPr>
        <p:spPr>
          <a:xfrm>
            <a:off x="6674263" y="5623373"/>
            <a:ext cx="1841500" cy="292388"/>
          </a:xfrm>
          <a:prstGeom prst="rect">
            <a:avLst/>
          </a:prstGeom>
          <a:noFill/>
        </p:spPr>
        <p:txBody>
          <a:bodyPr wrap="square" rtlCol="0">
            <a:spAutoFit/>
          </a:bodyPr>
          <a:lstStyle/>
          <a:p>
            <a:pPr algn="ctr"/>
            <a:r>
              <a:rPr lang="en-US" altLang="zh-CN" sz="1300" dirty="0">
                <a:cs typeface="+mn-ea"/>
                <a:sym typeface="+mn-lt"/>
              </a:rPr>
              <a:t>Polymer electrolyte</a:t>
            </a:r>
          </a:p>
        </p:txBody>
      </p:sp>
    </p:spTree>
    <p:extLst>
      <p:ext uri="{BB962C8B-B14F-4D97-AF65-F5344CB8AC3E}">
        <p14:creationId xmlns:p14="http://schemas.microsoft.com/office/powerpoint/2010/main" val="197567571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dirty="0">
                <a:solidFill>
                  <a:schemeClr val="bg1">
                    <a:lumMod val="50000"/>
                  </a:schemeClr>
                </a:solidFill>
                <a:latin typeface="+mn-lt"/>
                <a:ea typeface="+mn-ea"/>
                <a:cs typeface="+mn-ea"/>
                <a:sym typeface="+mn-lt"/>
              </a:rPr>
              <a:t>Battery Overview</a:t>
            </a:r>
          </a:p>
          <a:p>
            <a:r>
              <a:rPr lang="en-US" dirty="0">
                <a:solidFill>
                  <a:schemeClr val="bg1">
                    <a:lumMod val="50000"/>
                  </a:schemeClr>
                </a:solidFill>
                <a:latin typeface="+mn-lt"/>
                <a:ea typeface="+mn-ea"/>
                <a:cs typeface="+mn-ea"/>
                <a:sym typeface="+mn-lt"/>
              </a:rPr>
              <a:t>Lead-acid Battery</a:t>
            </a:r>
          </a:p>
          <a:p>
            <a:r>
              <a:rPr lang="en-US" b="1" dirty="0">
                <a:latin typeface="+mn-lt"/>
                <a:ea typeface="+mn-ea"/>
                <a:cs typeface="+mn-ea"/>
                <a:sym typeface="+mn-lt"/>
              </a:rPr>
              <a:t>Lithium-ion Battery</a:t>
            </a:r>
          </a:p>
          <a:p>
            <a:pPr lvl="1">
              <a:buSzPct val="50000"/>
              <a:buFont typeface="Wingdings" panose="05000000000000000000" pitchFamily="2" charset="2"/>
              <a:buChar char="p"/>
            </a:pPr>
            <a:r>
              <a:rPr lang="en-US" sz="1800" dirty="0">
                <a:solidFill>
                  <a:prstClr val="white">
                    <a:lumMod val="50000"/>
                  </a:prstClr>
                </a:solidFill>
                <a:latin typeface="+mn-lt"/>
                <a:ea typeface="+mn-ea"/>
                <a:cs typeface="+mn-ea"/>
                <a:sym typeface="+mn-lt"/>
              </a:rPr>
              <a:t>Overview</a:t>
            </a:r>
          </a:p>
          <a:p>
            <a:pPr lvl="1">
              <a:buSzPct val="60000"/>
              <a:buFont typeface="Wingdings" panose="05000000000000000000" pitchFamily="2" charset="2"/>
              <a:buChar char="n"/>
            </a:pPr>
            <a:r>
              <a:rPr lang="en-US" sz="1800" dirty="0">
                <a:solidFill>
                  <a:prstClr val="black"/>
                </a:solidFill>
                <a:latin typeface="+mn-lt"/>
                <a:ea typeface="+mn-ea"/>
                <a:cs typeface="+mn-ea"/>
                <a:sym typeface="+mn-lt"/>
              </a:rPr>
              <a:t>Battery Structure</a:t>
            </a:r>
          </a:p>
          <a:p>
            <a:pPr lvl="1">
              <a:buSzPct val="50000"/>
              <a:buFont typeface="Wingdings" panose="05000000000000000000" pitchFamily="2" charset="2"/>
              <a:buChar char="p"/>
            </a:pPr>
            <a:r>
              <a:rPr lang="en-US" sz="1800" dirty="0">
                <a:solidFill>
                  <a:prstClr val="white">
                    <a:lumMod val="50000"/>
                  </a:prstClr>
                </a:solidFill>
                <a:latin typeface="+mn-lt"/>
                <a:ea typeface="+mn-ea"/>
                <a:cs typeface="+mn-ea"/>
                <a:sym typeface="+mn-lt"/>
              </a:rPr>
              <a:t>Working Principle</a:t>
            </a:r>
          </a:p>
          <a:p>
            <a:r>
              <a:rPr lang="en-US" dirty="0">
                <a:solidFill>
                  <a:schemeClr val="bg1">
                    <a:lumMod val="50000"/>
                  </a:schemeClr>
                </a:solidFill>
                <a:latin typeface="+mn-lt"/>
                <a:ea typeface="+mn-ea"/>
                <a:cs typeface="+mn-ea"/>
                <a:sym typeface="+mn-lt"/>
              </a:rPr>
              <a:t>Comparison Between Lead-acid Batteries and Lithium-ion Batteries</a:t>
            </a:r>
          </a:p>
        </p:txBody>
      </p:sp>
    </p:spTree>
    <p:extLst>
      <p:ext uri="{BB962C8B-B14F-4D97-AF65-F5344CB8AC3E}">
        <p14:creationId xmlns:p14="http://schemas.microsoft.com/office/powerpoint/2010/main" val="2421109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标题 15"/>
          <p:cNvSpPr>
            <a:spLocks noGrp="1"/>
          </p:cNvSpPr>
          <p:nvPr>
            <p:ph type="title"/>
          </p:nvPr>
        </p:nvSpPr>
        <p:spPr/>
        <p:txBody>
          <a:bodyPr/>
          <a:lstStyle/>
          <a:p>
            <a:r>
              <a:rPr lang="en-US" dirty="0">
                <a:latin typeface="+mn-lt"/>
                <a:ea typeface="+mn-ea"/>
                <a:cs typeface="+mn-ea"/>
                <a:sym typeface="+mn-lt"/>
              </a:rPr>
              <a:t>Internal Structure</a:t>
            </a:r>
          </a:p>
        </p:txBody>
      </p:sp>
      <p:sp>
        <p:nvSpPr>
          <p:cNvPr id="2" name="文本占位符 1"/>
          <p:cNvSpPr>
            <a:spLocks noGrp="1"/>
          </p:cNvSpPr>
          <p:nvPr>
            <p:ph type="body" sz="quarter" idx="10"/>
          </p:nvPr>
        </p:nvSpPr>
        <p:spPr>
          <a:xfrm>
            <a:off x="455612" y="1052514"/>
            <a:ext cx="6177173" cy="4875042"/>
          </a:xfrm>
        </p:spPr>
        <p:txBody>
          <a:bodyPr/>
          <a:lstStyle/>
          <a:p>
            <a:pPr algn="l"/>
            <a:r>
              <a:rPr lang="en-US" sz="1500" dirty="0">
                <a:latin typeface="+mn-lt"/>
                <a:ea typeface="+mn-ea"/>
                <a:cs typeface="+mn-ea"/>
                <a:sym typeface="+mn-lt"/>
              </a:rPr>
              <a:t>Positive electrode: transition metal oxides (containing lithium) with a conductive agent and an adhesive, coated on an aluminum foil to form a positive plate</a:t>
            </a:r>
          </a:p>
          <a:p>
            <a:pPr algn="l"/>
            <a:r>
              <a:rPr lang="en-US" sz="1500" dirty="0">
                <a:latin typeface="+mn-lt"/>
                <a:ea typeface="+mn-ea"/>
                <a:cs typeface="+mn-ea"/>
                <a:sym typeface="+mn-lt"/>
              </a:rPr>
              <a:t>Negative electrode: formed by coating a laminated graphite with a conductive agent and an adhesive on a copper foil</a:t>
            </a:r>
          </a:p>
          <a:p>
            <a:pPr algn="l"/>
            <a:r>
              <a:rPr lang="en-US" sz="1500" dirty="0">
                <a:latin typeface="+mn-lt"/>
                <a:ea typeface="+mn-ea"/>
                <a:cs typeface="+mn-ea"/>
                <a:sym typeface="+mn-lt"/>
              </a:rPr>
              <a:t>Electrolyte: composed of electrolyte and organic solvent</a:t>
            </a:r>
          </a:p>
          <a:p>
            <a:pPr algn="l"/>
            <a:r>
              <a:rPr lang="en-US" sz="1500" dirty="0">
                <a:latin typeface="+mn-lt"/>
                <a:ea typeface="+mn-ea"/>
                <a:cs typeface="+mn-ea"/>
                <a:sym typeface="+mn-lt"/>
              </a:rPr>
              <a:t>Separator film: composed of a polyethylene (PE) or polypropylene (PP) </a:t>
            </a:r>
            <a:r>
              <a:rPr lang="en-US" sz="1500" dirty="0" err="1">
                <a:latin typeface="+mn-lt"/>
                <a:ea typeface="+mn-ea"/>
                <a:cs typeface="+mn-ea"/>
                <a:sym typeface="+mn-lt"/>
              </a:rPr>
              <a:t>microporous</a:t>
            </a:r>
            <a:r>
              <a:rPr lang="en-US" sz="1500" dirty="0">
                <a:latin typeface="+mn-lt"/>
                <a:ea typeface="+mn-ea"/>
                <a:cs typeface="+mn-ea"/>
                <a:sym typeface="+mn-lt"/>
              </a:rPr>
              <a:t> film. It isolates the positive and negative electrodes, preventing the passage of electrons while allowing that of lithium ions.</a:t>
            </a:r>
          </a:p>
          <a:p>
            <a:pPr algn="l"/>
            <a:r>
              <a:rPr lang="en-US" sz="1500" dirty="0">
                <a:latin typeface="+mn-lt"/>
                <a:ea typeface="+mn-ea"/>
                <a:cs typeface="+mn-ea"/>
                <a:sym typeface="+mn-lt"/>
              </a:rPr>
              <a:t>Shell: aluminum foil (pouch), steel shell, or aluminum </a:t>
            </a:r>
            <a:r>
              <a:rPr lang="en-US" sz="1500" dirty="0" smtClean="0">
                <a:latin typeface="+mn-lt"/>
                <a:ea typeface="+mn-ea"/>
                <a:cs typeface="+mn-ea"/>
                <a:sym typeface="+mn-lt"/>
              </a:rPr>
              <a:t>shell</a:t>
            </a:r>
            <a:r>
              <a:rPr lang="en-US" sz="1500" dirty="0">
                <a:latin typeface="+mn-lt"/>
                <a:ea typeface="+mn-ea"/>
                <a:cs typeface="+mn-ea"/>
                <a:sym typeface="+mn-lt"/>
              </a:rPr>
              <a:t>.</a:t>
            </a:r>
          </a:p>
        </p:txBody>
      </p:sp>
      <p:pic>
        <p:nvPicPr>
          <p:cNvPr id="5" name="图片 4"/>
          <p:cNvPicPr>
            <a:picLocks noChangeAspect="1"/>
          </p:cNvPicPr>
          <p:nvPr/>
        </p:nvPicPr>
        <p:blipFill>
          <a:blip r:embed="rId3"/>
          <a:stretch>
            <a:fillRect/>
          </a:stretch>
        </p:blipFill>
        <p:spPr>
          <a:xfrm>
            <a:off x="6705600" y="1814945"/>
            <a:ext cx="4771756" cy="3056266"/>
          </a:xfrm>
          <a:prstGeom prst="rect">
            <a:avLst/>
          </a:prstGeom>
          <a:ln>
            <a:solidFill>
              <a:schemeClr val="bg2">
                <a:lumMod val="75000"/>
              </a:schemeClr>
            </a:solidFill>
          </a:ln>
        </p:spPr>
      </p:pic>
      <p:sp>
        <p:nvSpPr>
          <p:cNvPr id="4" name="文本框 3"/>
          <p:cNvSpPr txBox="1"/>
          <p:nvPr/>
        </p:nvSpPr>
        <p:spPr>
          <a:xfrm>
            <a:off x="8105035" y="4957376"/>
            <a:ext cx="2916184" cy="307777"/>
          </a:xfrm>
          <a:prstGeom prst="rect">
            <a:avLst/>
          </a:prstGeom>
          <a:noFill/>
        </p:spPr>
        <p:txBody>
          <a:bodyPr wrap="none" rtlCol="0">
            <a:spAutoFit/>
          </a:bodyPr>
          <a:lstStyle/>
          <a:p>
            <a:pPr algn="ctr"/>
            <a:r>
              <a:rPr lang="en-US" sz="1400" dirty="0">
                <a:cs typeface="+mn-ea"/>
                <a:sym typeface="+mn-lt"/>
              </a:rPr>
              <a:t>Structure of a lithium-ion battery</a:t>
            </a:r>
          </a:p>
        </p:txBody>
      </p:sp>
      <p:sp>
        <p:nvSpPr>
          <p:cNvPr id="3" name="矩形 2"/>
          <p:cNvSpPr/>
          <p:nvPr/>
        </p:nvSpPr>
        <p:spPr>
          <a:xfrm>
            <a:off x="7848600" y="1814945"/>
            <a:ext cx="711200" cy="2678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cs typeface="+mn-ea"/>
              <a:sym typeface="+mn-lt"/>
            </a:endParaRPr>
          </a:p>
        </p:txBody>
      </p:sp>
      <p:sp>
        <p:nvSpPr>
          <p:cNvPr id="7" name="矩形 6"/>
          <p:cNvSpPr/>
          <p:nvPr/>
        </p:nvSpPr>
        <p:spPr>
          <a:xfrm>
            <a:off x="6921500" y="2082800"/>
            <a:ext cx="711200" cy="2678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cs typeface="+mn-ea"/>
              <a:sym typeface="+mn-lt"/>
            </a:endParaRPr>
          </a:p>
        </p:txBody>
      </p:sp>
      <p:sp>
        <p:nvSpPr>
          <p:cNvPr id="8" name="矩形 7"/>
          <p:cNvSpPr/>
          <p:nvPr/>
        </p:nvSpPr>
        <p:spPr>
          <a:xfrm>
            <a:off x="6705600" y="2484582"/>
            <a:ext cx="1143000" cy="2678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cs typeface="+mn-ea"/>
              <a:sym typeface="+mn-lt"/>
            </a:endParaRPr>
          </a:p>
        </p:txBody>
      </p:sp>
      <p:sp>
        <p:nvSpPr>
          <p:cNvPr id="9" name="矩形 8"/>
          <p:cNvSpPr/>
          <p:nvPr/>
        </p:nvSpPr>
        <p:spPr>
          <a:xfrm>
            <a:off x="6705600" y="3627582"/>
            <a:ext cx="1143000" cy="2678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cs typeface="+mn-ea"/>
              <a:sym typeface="+mn-lt"/>
            </a:endParaRPr>
          </a:p>
        </p:txBody>
      </p:sp>
      <p:sp>
        <p:nvSpPr>
          <p:cNvPr id="10" name="矩形 9"/>
          <p:cNvSpPr/>
          <p:nvPr/>
        </p:nvSpPr>
        <p:spPr>
          <a:xfrm>
            <a:off x="10020300" y="1937608"/>
            <a:ext cx="1143000" cy="2678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cs typeface="+mn-ea"/>
              <a:sym typeface="+mn-lt"/>
            </a:endParaRPr>
          </a:p>
        </p:txBody>
      </p:sp>
      <p:sp>
        <p:nvSpPr>
          <p:cNvPr id="11" name="矩形 10"/>
          <p:cNvSpPr/>
          <p:nvPr/>
        </p:nvSpPr>
        <p:spPr>
          <a:xfrm>
            <a:off x="10420350" y="2370836"/>
            <a:ext cx="742950" cy="2678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cs typeface="+mn-ea"/>
              <a:sym typeface="+mn-lt"/>
            </a:endParaRPr>
          </a:p>
        </p:txBody>
      </p:sp>
      <p:sp>
        <p:nvSpPr>
          <p:cNvPr id="12" name="矩形 11"/>
          <p:cNvSpPr/>
          <p:nvPr/>
        </p:nvSpPr>
        <p:spPr>
          <a:xfrm>
            <a:off x="10877550" y="2723862"/>
            <a:ext cx="548850" cy="2167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cs typeface="+mn-ea"/>
              <a:sym typeface="+mn-lt"/>
            </a:endParaRPr>
          </a:p>
        </p:txBody>
      </p:sp>
      <p:sp>
        <p:nvSpPr>
          <p:cNvPr id="6" name="文本框 5"/>
          <p:cNvSpPr txBox="1"/>
          <p:nvPr/>
        </p:nvSpPr>
        <p:spPr>
          <a:xfrm>
            <a:off x="7346949" y="1833995"/>
            <a:ext cx="1882775" cy="261610"/>
          </a:xfrm>
          <a:prstGeom prst="rect">
            <a:avLst/>
          </a:prstGeom>
          <a:noFill/>
        </p:spPr>
        <p:txBody>
          <a:bodyPr wrap="square" rtlCol="0">
            <a:spAutoFit/>
          </a:bodyPr>
          <a:lstStyle/>
          <a:p>
            <a:r>
              <a:rPr lang="en-US" altLang="zh-CN" sz="1100" dirty="0">
                <a:cs typeface="+mn-ea"/>
                <a:sym typeface="+mn-lt"/>
              </a:rPr>
              <a:t>Negative electrode </a:t>
            </a:r>
            <a:r>
              <a:rPr lang="en-US" altLang="zh-CN" sz="1100" dirty="0" smtClean="0">
                <a:cs typeface="+mn-ea"/>
                <a:sym typeface="+mn-lt"/>
              </a:rPr>
              <a:t>tab</a:t>
            </a:r>
            <a:endParaRPr lang="en-US" altLang="zh-CN" sz="1100" dirty="0">
              <a:cs typeface="+mn-ea"/>
              <a:sym typeface="+mn-lt"/>
            </a:endParaRPr>
          </a:p>
        </p:txBody>
      </p:sp>
      <p:sp>
        <p:nvSpPr>
          <p:cNvPr id="14" name="文本框 13"/>
          <p:cNvSpPr txBox="1"/>
          <p:nvPr/>
        </p:nvSpPr>
        <p:spPr>
          <a:xfrm>
            <a:off x="9478962" y="1992404"/>
            <a:ext cx="1882775" cy="261610"/>
          </a:xfrm>
          <a:prstGeom prst="rect">
            <a:avLst/>
          </a:prstGeom>
          <a:noFill/>
        </p:spPr>
        <p:txBody>
          <a:bodyPr wrap="square" rtlCol="0">
            <a:spAutoFit/>
          </a:bodyPr>
          <a:lstStyle/>
          <a:p>
            <a:pPr algn="ctr"/>
            <a:r>
              <a:rPr lang="en-US" altLang="zh-CN" sz="1100" dirty="0">
                <a:cs typeface="+mn-ea"/>
                <a:sym typeface="+mn-lt"/>
              </a:rPr>
              <a:t> Positive electrode</a:t>
            </a:r>
          </a:p>
        </p:txBody>
      </p:sp>
      <p:sp>
        <p:nvSpPr>
          <p:cNvPr id="15" name="文本框 14"/>
          <p:cNvSpPr txBox="1"/>
          <p:nvPr/>
        </p:nvSpPr>
        <p:spPr>
          <a:xfrm>
            <a:off x="6675438" y="2159288"/>
            <a:ext cx="1882775" cy="261610"/>
          </a:xfrm>
          <a:prstGeom prst="rect">
            <a:avLst/>
          </a:prstGeom>
          <a:noFill/>
        </p:spPr>
        <p:txBody>
          <a:bodyPr wrap="square" rtlCol="0">
            <a:spAutoFit/>
          </a:bodyPr>
          <a:lstStyle/>
          <a:p>
            <a:pPr algn="ctr"/>
            <a:r>
              <a:rPr lang="en-US" altLang="zh-CN" sz="1100" dirty="0">
                <a:cs typeface="+mn-ea"/>
                <a:sym typeface="+mn-lt"/>
              </a:rPr>
              <a:t>Positive electrode tab</a:t>
            </a:r>
          </a:p>
        </p:txBody>
      </p:sp>
      <p:sp>
        <p:nvSpPr>
          <p:cNvPr id="17" name="文本框 16"/>
          <p:cNvSpPr txBox="1"/>
          <p:nvPr/>
        </p:nvSpPr>
        <p:spPr>
          <a:xfrm>
            <a:off x="9829800" y="2399329"/>
            <a:ext cx="1882775" cy="261610"/>
          </a:xfrm>
          <a:prstGeom prst="rect">
            <a:avLst/>
          </a:prstGeom>
          <a:noFill/>
        </p:spPr>
        <p:txBody>
          <a:bodyPr wrap="square" rtlCol="0">
            <a:spAutoFit/>
          </a:bodyPr>
          <a:lstStyle/>
          <a:p>
            <a:pPr algn="ctr"/>
            <a:r>
              <a:rPr lang="en-US" altLang="zh-CN" sz="1100" dirty="0">
                <a:cs typeface="+mn-ea"/>
                <a:sym typeface="+mn-lt"/>
              </a:rPr>
              <a:t>Separator film</a:t>
            </a:r>
          </a:p>
        </p:txBody>
      </p:sp>
      <p:sp>
        <p:nvSpPr>
          <p:cNvPr id="18" name="文本框 17"/>
          <p:cNvSpPr txBox="1"/>
          <p:nvPr/>
        </p:nvSpPr>
        <p:spPr>
          <a:xfrm>
            <a:off x="6556375" y="2530804"/>
            <a:ext cx="1506537" cy="261610"/>
          </a:xfrm>
          <a:prstGeom prst="rect">
            <a:avLst/>
          </a:prstGeom>
          <a:noFill/>
        </p:spPr>
        <p:txBody>
          <a:bodyPr wrap="square" rtlCol="0">
            <a:spAutoFit/>
          </a:bodyPr>
          <a:lstStyle/>
          <a:p>
            <a:pPr algn="ctr"/>
            <a:r>
              <a:rPr lang="en-US" altLang="zh-CN" sz="1100" dirty="0" smtClean="0">
                <a:cs typeface="+mn-ea"/>
                <a:sym typeface="+mn-lt"/>
              </a:rPr>
              <a:t>Sealant</a:t>
            </a:r>
            <a:endParaRPr lang="en-US" altLang="zh-CN" sz="1100" dirty="0">
              <a:cs typeface="+mn-ea"/>
              <a:sym typeface="+mn-lt"/>
            </a:endParaRPr>
          </a:p>
        </p:txBody>
      </p:sp>
      <p:sp>
        <p:nvSpPr>
          <p:cNvPr id="19" name="文本框 18"/>
          <p:cNvSpPr txBox="1"/>
          <p:nvPr/>
        </p:nvSpPr>
        <p:spPr>
          <a:xfrm>
            <a:off x="10267951" y="2625766"/>
            <a:ext cx="1506537" cy="430887"/>
          </a:xfrm>
          <a:prstGeom prst="rect">
            <a:avLst/>
          </a:prstGeom>
          <a:noFill/>
        </p:spPr>
        <p:txBody>
          <a:bodyPr wrap="square" rtlCol="0">
            <a:spAutoFit/>
          </a:bodyPr>
          <a:lstStyle/>
          <a:p>
            <a:pPr algn="ctr"/>
            <a:r>
              <a:rPr lang="en-US" altLang="zh-CN" sz="1100" dirty="0">
                <a:cs typeface="+mn-ea"/>
                <a:sym typeface="+mn-lt"/>
              </a:rPr>
              <a:t>Negative </a:t>
            </a:r>
            <a:endParaRPr lang="en-US" altLang="zh-CN" sz="1100" dirty="0" smtClean="0">
              <a:cs typeface="+mn-ea"/>
              <a:sym typeface="+mn-lt"/>
            </a:endParaRPr>
          </a:p>
          <a:p>
            <a:pPr algn="ctr"/>
            <a:r>
              <a:rPr lang="en-US" altLang="zh-CN" sz="1100" dirty="0" smtClean="0">
                <a:cs typeface="+mn-ea"/>
                <a:sym typeface="+mn-lt"/>
              </a:rPr>
              <a:t>electrode</a:t>
            </a:r>
            <a:endParaRPr lang="en-US" altLang="zh-CN" sz="1100" dirty="0">
              <a:cs typeface="+mn-ea"/>
              <a:sym typeface="+mn-lt"/>
            </a:endParaRPr>
          </a:p>
        </p:txBody>
      </p:sp>
      <p:sp>
        <p:nvSpPr>
          <p:cNvPr id="20" name="文本框 19"/>
          <p:cNvSpPr txBox="1"/>
          <p:nvPr/>
        </p:nvSpPr>
        <p:spPr>
          <a:xfrm>
            <a:off x="6683741" y="3627582"/>
            <a:ext cx="1506537" cy="430887"/>
          </a:xfrm>
          <a:prstGeom prst="rect">
            <a:avLst/>
          </a:prstGeom>
          <a:noFill/>
        </p:spPr>
        <p:txBody>
          <a:bodyPr wrap="square" rtlCol="0">
            <a:spAutoFit/>
          </a:bodyPr>
          <a:lstStyle/>
          <a:p>
            <a:pPr algn="ctr"/>
            <a:r>
              <a:rPr lang="en-US" altLang="zh-CN" sz="1100" dirty="0">
                <a:cs typeface="+mn-ea"/>
                <a:sym typeface="+mn-lt"/>
              </a:rPr>
              <a:t>Aluminum-plastic bag</a:t>
            </a:r>
          </a:p>
        </p:txBody>
      </p:sp>
    </p:spTree>
    <p:extLst>
      <p:ext uri="{BB962C8B-B14F-4D97-AF65-F5344CB8AC3E}">
        <p14:creationId xmlns:p14="http://schemas.microsoft.com/office/powerpoint/2010/main" val="111821779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2318140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标题 15"/>
          <p:cNvSpPr>
            <a:spLocks noGrp="1"/>
          </p:cNvSpPr>
          <p:nvPr>
            <p:ph type="title"/>
          </p:nvPr>
        </p:nvSpPr>
        <p:spPr/>
        <p:txBody>
          <a:bodyPr/>
          <a:lstStyle/>
          <a:p>
            <a:r>
              <a:rPr lang="en-US" dirty="0">
                <a:latin typeface="+mn-lt"/>
                <a:ea typeface="+mn-ea"/>
                <a:cs typeface="+mn-ea"/>
                <a:sym typeface="+mn-lt"/>
              </a:rPr>
              <a:t>Positive Electrode Materials</a:t>
            </a:r>
          </a:p>
        </p:txBody>
      </p:sp>
      <p:sp>
        <p:nvSpPr>
          <p:cNvPr id="17" name="内容占位符 16"/>
          <p:cNvSpPr>
            <a:spLocks noGrp="1"/>
          </p:cNvSpPr>
          <p:nvPr>
            <p:ph type="body" sz="quarter" idx="10"/>
          </p:nvPr>
        </p:nvSpPr>
        <p:spPr>
          <a:xfrm>
            <a:off x="455612" y="1052514"/>
            <a:ext cx="11293476" cy="1267513"/>
          </a:xfrm>
          <a:prstGeom prst="rect">
            <a:avLst/>
          </a:prstGeom>
        </p:spPr>
        <p:txBody>
          <a:bodyPr/>
          <a:lstStyle/>
          <a:p>
            <a:r>
              <a:rPr lang="en-US" sz="1600" dirty="0">
                <a:latin typeface="+mn-lt"/>
                <a:ea typeface="+mn-ea"/>
                <a:cs typeface="+mn-ea"/>
                <a:sym typeface="+mn-lt"/>
              </a:rPr>
              <a:t>Positive electrode material: Positive electrode materials include transition metal oxides or </a:t>
            </a:r>
            <a:r>
              <a:rPr lang="en-US" sz="1600" dirty="0" err="1">
                <a:latin typeface="+mn-lt"/>
                <a:ea typeface="+mn-ea"/>
                <a:cs typeface="+mn-ea"/>
                <a:sym typeface="+mn-lt"/>
              </a:rPr>
              <a:t>polyanionic</a:t>
            </a:r>
            <a:r>
              <a:rPr lang="en-US" sz="1600" dirty="0">
                <a:latin typeface="+mn-lt"/>
                <a:ea typeface="+mn-ea"/>
                <a:cs typeface="+mn-ea"/>
                <a:sym typeface="+mn-lt"/>
              </a:rPr>
              <a:t> compounds containing lithium and have a layered, spinel, or olivine structure. The materials provide a lithium source and have a stable lithium </a:t>
            </a:r>
            <a:r>
              <a:rPr lang="en-US" sz="1600" dirty="0" err="1">
                <a:latin typeface="+mn-lt"/>
                <a:ea typeface="+mn-ea"/>
                <a:cs typeface="+mn-ea"/>
                <a:sym typeface="+mn-lt"/>
              </a:rPr>
              <a:t>deintercalation</a:t>
            </a:r>
            <a:r>
              <a:rPr lang="en-US" sz="1600" dirty="0">
                <a:latin typeface="+mn-lt"/>
                <a:ea typeface="+mn-ea"/>
                <a:cs typeface="+mn-ea"/>
                <a:sym typeface="+mn-lt"/>
              </a:rPr>
              <a:t> capability, which determines the lower limit of safety of a lithium-ion battery.</a:t>
            </a:r>
          </a:p>
          <a:p>
            <a:endParaRPr lang="en-US" altLang="zh-CN" sz="1600" dirty="0" smtClean="0">
              <a:latin typeface="+mn-lt"/>
              <a:ea typeface="+mn-ea"/>
              <a:cs typeface="+mn-ea"/>
              <a:sym typeface="+mn-lt"/>
            </a:endParaRPr>
          </a:p>
          <a:p>
            <a:endParaRPr lang="zh-CN" altLang="en-US" sz="1600" dirty="0">
              <a:latin typeface="+mn-lt"/>
              <a:ea typeface="+mn-ea"/>
              <a:cs typeface="+mn-ea"/>
              <a:sym typeface="+mn-lt"/>
            </a:endParaRPr>
          </a:p>
        </p:txBody>
      </p:sp>
      <p:grpSp>
        <p:nvGrpSpPr>
          <p:cNvPr id="4" name="组合 19"/>
          <p:cNvGrpSpPr/>
          <p:nvPr/>
        </p:nvGrpSpPr>
        <p:grpSpPr>
          <a:xfrm>
            <a:off x="4236662" y="2799377"/>
            <a:ext cx="7124071" cy="2764072"/>
            <a:chOff x="468144" y="1366046"/>
            <a:chExt cx="5076000" cy="1658060"/>
          </a:xfrm>
        </p:grpSpPr>
        <p:grpSp>
          <p:nvGrpSpPr>
            <p:cNvPr id="5" name="组合 16"/>
            <p:cNvGrpSpPr>
              <a:grpSpLocks noChangeAspect="1"/>
            </p:cNvGrpSpPr>
            <p:nvPr/>
          </p:nvGrpSpPr>
          <p:grpSpPr>
            <a:xfrm>
              <a:off x="468144" y="1366046"/>
              <a:ext cx="5076000" cy="1554443"/>
              <a:chOff x="611560" y="1262710"/>
              <a:chExt cx="6048672" cy="1774923"/>
            </a:xfrm>
          </p:grpSpPr>
          <p:pic>
            <p:nvPicPr>
              <p:cNvPr id="9" name="图片 8"/>
              <p:cNvPicPr>
                <a:picLocks noChangeAspect="1"/>
              </p:cNvPicPr>
              <p:nvPr/>
            </p:nvPicPr>
            <p:blipFill>
              <a:blip r:embed="rId3" cstate="print"/>
              <a:stretch>
                <a:fillRect/>
              </a:stretch>
            </p:blipFill>
            <p:spPr>
              <a:xfrm>
                <a:off x="611560" y="1268761"/>
                <a:ext cx="1892375" cy="1762509"/>
              </a:xfrm>
              <a:prstGeom prst="rect">
                <a:avLst/>
              </a:prstGeom>
            </p:spPr>
          </p:pic>
          <p:pic>
            <p:nvPicPr>
              <p:cNvPr id="10" name="图片 9"/>
              <p:cNvPicPr>
                <a:picLocks noChangeAspect="1"/>
              </p:cNvPicPr>
              <p:nvPr/>
            </p:nvPicPr>
            <p:blipFill>
              <a:blip r:embed="rId4" cstate="print"/>
              <a:stretch>
                <a:fillRect/>
              </a:stretch>
            </p:blipFill>
            <p:spPr>
              <a:xfrm>
                <a:off x="2483768" y="1262880"/>
                <a:ext cx="1989978" cy="1774752"/>
              </a:xfrm>
              <a:prstGeom prst="rect">
                <a:avLst/>
              </a:prstGeom>
            </p:spPr>
          </p:pic>
          <p:grpSp>
            <p:nvGrpSpPr>
              <p:cNvPr id="11" name="组合 14"/>
              <p:cNvGrpSpPr/>
              <p:nvPr/>
            </p:nvGrpSpPr>
            <p:grpSpPr>
              <a:xfrm>
                <a:off x="4408467" y="1262710"/>
                <a:ext cx="2251765" cy="1774923"/>
                <a:chOff x="683568" y="3090637"/>
                <a:chExt cx="2088232" cy="1634508"/>
              </a:xfrm>
            </p:grpSpPr>
            <p:pic>
              <p:nvPicPr>
                <p:cNvPr id="12" name="图片 11"/>
                <p:cNvPicPr>
                  <a:picLocks noChangeAspect="1"/>
                </p:cNvPicPr>
                <p:nvPr/>
              </p:nvPicPr>
              <p:blipFill>
                <a:blip r:embed="rId5" cstate="print"/>
                <a:stretch>
                  <a:fillRect/>
                </a:stretch>
              </p:blipFill>
              <p:spPr>
                <a:xfrm>
                  <a:off x="683568" y="3090637"/>
                  <a:ext cx="2067897" cy="1634508"/>
                </a:xfrm>
                <a:prstGeom prst="rect">
                  <a:avLst/>
                </a:prstGeom>
              </p:spPr>
            </p:pic>
            <p:sp>
              <p:nvSpPr>
                <p:cNvPr id="13" name="文本框 12"/>
                <p:cNvSpPr txBox="1"/>
                <p:nvPr/>
              </p:nvSpPr>
              <p:spPr>
                <a:xfrm>
                  <a:off x="2483769" y="3185039"/>
                  <a:ext cx="288031" cy="131039"/>
                </a:xfrm>
                <a:prstGeom prst="rect">
                  <a:avLst/>
                </a:prstGeom>
                <a:solidFill>
                  <a:schemeClr val="bg1"/>
                </a:solidFill>
              </p:spPr>
              <p:txBody>
                <a:bodyPr wrap="square" rtlCol="0">
                  <a:spAutoFit/>
                </a:bodyPr>
                <a:lstStyle/>
                <a:p>
                  <a:pPr fontAlgn="base"/>
                  <a:endParaRPr lang="zh-CN" altLang="en-US" sz="750" dirty="0">
                    <a:solidFill>
                      <a:srgbClr val="000000"/>
                    </a:solidFill>
                    <a:cs typeface="+mn-ea"/>
                    <a:sym typeface="+mn-lt"/>
                  </a:endParaRPr>
                </a:p>
              </p:txBody>
            </p:sp>
          </p:grpSp>
        </p:grpSp>
        <p:sp>
          <p:nvSpPr>
            <p:cNvPr id="6" name="文本框 5"/>
            <p:cNvSpPr txBox="1"/>
            <p:nvPr/>
          </p:nvSpPr>
          <p:spPr>
            <a:xfrm>
              <a:off x="640289" y="2857945"/>
              <a:ext cx="1318377" cy="166161"/>
            </a:xfrm>
            <a:prstGeom prst="rect">
              <a:avLst/>
            </a:prstGeom>
            <a:noFill/>
          </p:spPr>
          <p:txBody>
            <a:bodyPr wrap="square" rtlCol="0">
              <a:spAutoFit/>
            </a:bodyPr>
            <a:lstStyle/>
            <a:p>
              <a:pPr algn="ctr" fontAlgn="base"/>
              <a:r>
                <a:rPr lang="en-US" sz="1200" dirty="0">
                  <a:solidFill>
                    <a:srgbClr val="000000"/>
                  </a:solidFill>
                  <a:cs typeface="+mn-ea"/>
                  <a:sym typeface="+mn-lt"/>
                </a:rPr>
                <a:t>Layered LiCoO</a:t>
              </a:r>
              <a:r>
                <a:rPr lang="en-US" sz="1200" baseline="-25000" dirty="0">
                  <a:solidFill>
                    <a:srgbClr val="000000"/>
                  </a:solidFill>
                  <a:cs typeface="+mn-ea"/>
                  <a:sym typeface="+mn-lt"/>
                </a:rPr>
                <a:t>2</a:t>
              </a:r>
            </a:p>
          </p:txBody>
        </p:sp>
        <p:sp>
          <p:nvSpPr>
            <p:cNvPr id="7" name="文本框 6"/>
            <p:cNvSpPr txBox="1"/>
            <p:nvPr/>
          </p:nvSpPr>
          <p:spPr>
            <a:xfrm>
              <a:off x="2182587" y="2852936"/>
              <a:ext cx="1453492" cy="166161"/>
            </a:xfrm>
            <a:prstGeom prst="rect">
              <a:avLst/>
            </a:prstGeom>
            <a:noFill/>
          </p:spPr>
          <p:txBody>
            <a:bodyPr wrap="square" rtlCol="0">
              <a:spAutoFit/>
            </a:bodyPr>
            <a:lstStyle/>
            <a:p>
              <a:pPr algn="ctr" fontAlgn="base"/>
              <a:r>
                <a:rPr lang="en-US" sz="1200">
                  <a:solidFill>
                    <a:srgbClr val="000000"/>
                  </a:solidFill>
                  <a:cs typeface="+mn-ea"/>
                  <a:sym typeface="+mn-lt"/>
                </a:rPr>
                <a:t>Spinel LiMn</a:t>
              </a:r>
              <a:r>
                <a:rPr lang="en-US" sz="1200" baseline="-25000">
                  <a:solidFill>
                    <a:srgbClr val="000000"/>
                  </a:solidFill>
                  <a:cs typeface="+mn-ea"/>
                  <a:sym typeface="+mn-lt"/>
                </a:rPr>
                <a:t>2</a:t>
              </a:r>
              <a:r>
                <a:rPr lang="en-US" sz="1200">
                  <a:solidFill>
                    <a:srgbClr val="000000"/>
                  </a:solidFill>
                  <a:cs typeface="+mn-ea"/>
                  <a:sym typeface="+mn-lt"/>
                </a:rPr>
                <a:t>O</a:t>
              </a:r>
              <a:r>
                <a:rPr lang="en-US" sz="1200" baseline="-25000">
                  <a:solidFill>
                    <a:srgbClr val="000000"/>
                  </a:solidFill>
                  <a:cs typeface="+mn-ea"/>
                  <a:sym typeface="+mn-lt"/>
                </a:rPr>
                <a:t>4</a:t>
              </a:r>
            </a:p>
          </p:txBody>
        </p:sp>
        <p:sp>
          <p:nvSpPr>
            <p:cNvPr id="8" name="文本框 7"/>
            <p:cNvSpPr txBox="1"/>
            <p:nvPr/>
          </p:nvSpPr>
          <p:spPr>
            <a:xfrm>
              <a:off x="3923929" y="2852936"/>
              <a:ext cx="1458099" cy="166161"/>
            </a:xfrm>
            <a:prstGeom prst="rect">
              <a:avLst/>
            </a:prstGeom>
            <a:noFill/>
          </p:spPr>
          <p:txBody>
            <a:bodyPr wrap="square" rtlCol="0">
              <a:spAutoFit/>
            </a:bodyPr>
            <a:lstStyle/>
            <a:p>
              <a:pPr algn="ctr" fontAlgn="base"/>
              <a:r>
                <a:rPr lang="en-US" sz="1200">
                  <a:solidFill>
                    <a:srgbClr val="000000"/>
                  </a:solidFill>
                  <a:cs typeface="+mn-ea"/>
                  <a:sym typeface="+mn-lt"/>
                </a:rPr>
                <a:t>Olivine LiFePO</a:t>
              </a:r>
              <a:r>
                <a:rPr lang="en-US" sz="1200" baseline="-25000">
                  <a:solidFill>
                    <a:srgbClr val="000000"/>
                  </a:solidFill>
                  <a:cs typeface="+mn-ea"/>
                  <a:sym typeface="+mn-lt"/>
                </a:rPr>
                <a:t>4</a:t>
              </a:r>
            </a:p>
          </p:txBody>
        </p:sp>
      </p:grpSp>
      <p:sp>
        <p:nvSpPr>
          <p:cNvPr id="27" name="任意多边形 26"/>
          <p:cNvSpPr/>
          <p:nvPr/>
        </p:nvSpPr>
        <p:spPr>
          <a:xfrm>
            <a:off x="865911" y="3525014"/>
            <a:ext cx="1404906" cy="661780"/>
          </a:xfrm>
          <a:custGeom>
            <a:avLst/>
            <a:gdLst>
              <a:gd name="connsiteX0" fmla="*/ 0 w 1733955"/>
              <a:gd name="connsiteY0" fmla="*/ 0 h 528856"/>
              <a:gd name="connsiteX1" fmla="*/ 1733955 w 1733955"/>
              <a:gd name="connsiteY1" fmla="*/ 0 h 528856"/>
              <a:gd name="connsiteX2" fmla="*/ 1733955 w 1733955"/>
              <a:gd name="connsiteY2" fmla="*/ 528856 h 528856"/>
              <a:gd name="connsiteX3" fmla="*/ 0 w 1733955"/>
              <a:gd name="connsiteY3" fmla="*/ 528856 h 528856"/>
              <a:gd name="connsiteX4" fmla="*/ 0 w 1733955"/>
              <a:gd name="connsiteY4" fmla="*/ 0 h 5288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955" h="528856">
                <a:moveTo>
                  <a:pt x="0" y="0"/>
                </a:moveTo>
                <a:lnTo>
                  <a:pt x="1733955" y="0"/>
                </a:lnTo>
                <a:lnTo>
                  <a:pt x="1733955" y="528856"/>
                </a:lnTo>
                <a:lnTo>
                  <a:pt x="0" y="528856"/>
                </a:lnTo>
                <a:lnTo>
                  <a:pt x="0" y="0"/>
                </a:lnTo>
                <a:close/>
              </a:path>
            </a:pathLst>
          </a:custGeom>
          <a:scene3d>
            <a:camera prst="orthographicFront"/>
            <a:lightRig rig="threePt" dir="t">
              <a:rot lat="0" lon="0" rev="7500000"/>
            </a:lightRig>
          </a:scene3d>
          <a:sp3d prstMaterial="plastic">
            <a:bevelT w="127000" h="25400" prst="relaxedInset"/>
          </a:sp3d>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en-US" altLang="zh-CN" sz="1400" dirty="0">
                <a:solidFill>
                  <a:schemeClr val="tx1"/>
                </a:solidFill>
                <a:cs typeface="+mn-ea"/>
                <a:sym typeface="+mn-lt"/>
              </a:rPr>
              <a:t>Positive Electrode Materials</a:t>
            </a:r>
          </a:p>
        </p:txBody>
      </p:sp>
      <p:sp>
        <p:nvSpPr>
          <p:cNvPr id="28" name="任意多边形 27"/>
          <p:cNvSpPr/>
          <p:nvPr/>
        </p:nvSpPr>
        <p:spPr>
          <a:xfrm>
            <a:off x="2641325" y="2349023"/>
            <a:ext cx="1538483" cy="487996"/>
          </a:xfrm>
          <a:custGeom>
            <a:avLst/>
            <a:gdLst>
              <a:gd name="connsiteX0" fmla="*/ 0 w 1733955"/>
              <a:gd name="connsiteY0" fmla="*/ 0 h 528856"/>
              <a:gd name="connsiteX1" fmla="*/ 1733955 w 1733955"/>
              <a:gd name="connsiteY1" fmla="*/ 0 h 528856"/>
              <a:gd name="connsiteX2" fmla="*/ 1733955 w 1733955"/>
              <a:gd name="connsiteY2" fmla="*/ 528856 h 528856"/>
              <a:gd name="connsiteX3" fmla="*/ 0 w 1733955"/>
              <a:gd name="connsiteY3" fmla="*/ 528856 h 528856"/>
              <a:gd name="connsiteX4" fmla="*/ 0 w 1733955"/>
              <a:gd name="connsiteY4" fmla="*/ 0 h 5288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955" h="528856">
                <a:moveTo>
                  <a:pt x="0" y="0"/>
                </a:moveTo>
                <a:lnTo>
                  <a:pt x="1733955" y="0"/>
                </a:lnTo>
                <a:lnTo>
                  <a:pt x="1733955" y="528856"/>
                </a:lnTo>
                <a:lnTo>
                  <a:pt x="0" y="528856"/>
                </a:lnTo>
                <a:lnTo>
                  <a:pt x="0" y="0"/>
                </a:lnTo>
                <a:close/>
              </a:path>
            </a:pathLst>
          </a:custGeom>
          <a:solidFill>
            <a:srgbClr val="C7000B"/>
          </a:solidFill>
          <a:scene3d>
            <a:camera prst="orthographicFront"/>
            <a:lightRig rig="threePt" dir="t">
              <a:rot lat="0" lon="0" rev="7500000"/>
            </a:lightRig>
          </a:scene3d>
          <a:sp3d prstMaterial="plastic">
            <a:bevelT w="127000" h="25400" prst="relaxedInset"/>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en-US" altLang="zh-CN" sz="2000" kern="1200" dirty="0" smtClean="0">
                <a:solidFill>
                  <a:schemeClr val="tx1"/>
                </a:solidFill>
                <a:latin typeface="+mn-lt"/>
                <a:ea typeface="+mn-ea"/>
                <a:cs typeface="+mn-ea"/>
                <a:sym typeface="+mn-lt"/>
              </a:rPr>
              <a:t>LFP</a:t>
            </a:r>
            <a:endParaRPr lang="zh-CN" altLang="en-US" sz="2000" kern="1200" dirty="0">
              <a:solidFill>
                <a:schemeClr val="tx1"/>
              </a:solidFill>
              <a:latin typeface="+mn-lt"/>
              <a:ea typeface="+mn-ea"/>
              <a:cs typeface="+mn-ea"/>
              <a:sym typeface="+mn-lt"/>
            </a:endParaRPr>
          </a:p>
        </p:txBody>
      </p:sp>
      <p:sp>
        <p:nvSpPr>
          <p:cNvPr id="29" name="任意多边形 28"/>
          <p:cNvSpPr/>
          <p:nvPr/>
        </p:nvSpPr>
        <p:spPr>
          <a:xfrm>
            <a:off x="2641325" y="3037018"/>
            <a:ext cx="1538483" cy="487996"/>
          </a:xfrm>
          <a:custGeom>
            <a:avLst/>
            <a:gdLst>
              <a:gd name="connsiteX0" fmla="*/ 0 w 1733955"/>
              <a:gd name="connsiteY0" fmla="*/ 0 h 528856"/>
              <a:gd name="connsiteX1" fmla="*/ 1733955 w 1733955"/>
              <a:gd name="connsiteY1" fmla="*/ 0 h 528856"/>
              <a:gd name="connsiteX2" fmla="*/ 1733955 w 1733955"/>
              <a:gd name="connsiteY2" fmla="*/ 528856 h 528856"/>
              <a:gd name="connsiteX3" fmla="*/ 0 w 1733955"/>
              <a:gd name="connsiteY3" fmla="*/ 528856 h 528856"/>
              <a:gd name="connsiteX4" fmla="*/ 0 w 1733955"/>
              <a:gd name="connsiteY4" fmla="*/ 0 h 5288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955" h="528856">
                <a:moveTo>
                  <a:pt x="0" y="0"/>
                </a:moveTo>
                <a:lnTo>
                  <a:pt x="1733955" y="0"/>
                </a:lnTo>
                <a:lnTo>
                  <a:pt x="1733955" y="528856"/>
                </a:lnTo>
                <a:lnTo>
                  <a:pt x="0" y="528856"/>
                </a:lnTo>
                <a:lnTo>
                  <a:pt x="0" y="0"/>
                </a:lnTo>
                <a:close/>
              </a:path>
            </a:pathLst>
          </a:custGeom>
          <a:scene3d>
            <a:camera prst="orthographicFront"/>
            <a:lightRig rig="threePt" dir="t">
              <a:rot lat="0" lon="0" rev="7500000"/>
            </a:lightRig>
          </a:scene3d>
          <a:sp3d prstMaterial="plastic">
            <a:bevelT w="127000" h="25400" prst="relaxedInset"/>
          </a:sp3d>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en-US" altLang="zh-CN" sz="2000" kern="1200" dirty="0" smtClean="0">
                <a:solidFill>
                  <a:schemeClr val="tx1"/>
                </a:solidFill>
                <a:latin typeface="+mn-lt"/>
                <a:ea typeface="+mn-ea"/>
                <a:cs typeface="+mn-ea"/>
                <a:sym typeface="+mn-lt"/>
              </a:rPr>
              <a:t>LMO</a:t>
            </a:r>
            <a:endParaRPr lang="zh-CN" altLang="en-US" sz="2000" kern="1200" dirty="0">
              <a:solidFill>
                <a:schemeClr val="tx1"/>
              </a:solidFill>
              <a:latin typeface="+mn-lt"/>
              <a:ea typeface="+mn-ea"/>
              <a:cs typeface="+mn-ea"/>
              <a:sym typeface="+mn-lt"/>
            </a:endParaRPr>
          </a:p>
        </p:txBody>
      </p:sp>
      <p:sp>
        <p:nvSpPr>
          <p:cNvPr id="30" name="任意多边形 29"/>
          <p:cNvSpPr/>
          <p:nvPr/>
        </p:nvSpPr>
        <p:spPr>
          <a:xfrm>
            <a:off x="2641324" y="3712872"/>
            <a:ext cx="1538483" cy="487996"/>
          </a:xfrm>
          <a:custGeom>
            <a:avLst/>
            <a:gdLst>
              <a:gd name="connsiteX0" fmla="*/ 0 w 1733955"/>
              <a:gd name="connsiteY0" fmla="*/ 0 h 528856"/>
              <a:gd name="connsiteX1" fmla="*/ 1733955 w 1733955"/>
              <a:gd name="connsiteY1" fmla="*/ 0 h 528856"/>
              <a:gd name="connsiteX2" fmla="*/ 1733955 w 1733955"/>
              <a:gd name="connsiteY2" fmla="*/ 528856 h 528856"/>
              <a:gd name="connsiteX3" fmla="*/ 0 w 1733955"/>
              <a:gd name="connsiteY3" fmla="*/ 528856 h 528856"/>
              <a:gd name="connsiteX4" fmla="*/ 0 w 1733955"/>
              <a:gd name="connsiteY4" fmla="*/ 0 h 5288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955" h="528856">
                <a:moveTo>
                  <a:pt x="0" y="0"/>
                </a:moveTo>
                <a:lnTo>
                  <a:pt x="1733955" y="0"/>
                </a:lnTo>
                <a:lnTo>
                  <a:pt x="1733955" y="528856"/>
                </a:lnTo>
                <a:lnTo>
                  <a:pt x="0" y="528856"/>
                </a:lnTo>
                <a:lnTo>
                  <a:pt x="0" y="0"/>
                </a:lnTo>
                <a:close/>
              </a:path>
            </a:pathLst>
          </a:custGeom>
          <a:scene3d>
            <a:camera prst="orthographicFront"/>
            <a:lightRig rig="threePt" dir="t">
              <a:rot lat="0" lon="0" rev="7500000"/>
            </a:lightRig>
          </a:scene3d>
          <a:sp3d prstMaterial="plastic">
            <a:bevelT w="127000" h="25400" prst="relaxedInset"/>
          </a:sp3d>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en-US" altLang="zh-CN" sz="2000" kern="1200" dirty="0" smtClean="0">
                <a:solidFill>
                  <a:schemeClr val="tx1"/>
                </a:solidFill>
                <a:latin typeface="+mn-lt"/>
                <a:ea typeface="+mn-ea"/>
                <a:cs typeface="+mn-ea"/>
                <a:sym typeface="+mn-lt"/>
              </a:rPr>
              <a:t>LCO</a:t>
            </a:r>
            <a:endParaRPr lang="zh-CN" altLang="en-US" sz="2000" kern="1200" dirty="0">
              <a:solidFill>
                <a:schemeClr val="tx1"/>
              </a:solidFill>
              <a:latin typeface="+mn-lt"/>
              <a:ea typeface="+mn-ea"/>
              <a:cs typeface="+mn-ea"/>
              <a:sym typeface="+mn-lt"/>
            </a:endParaRPr>
          </a:p>
        </p:txBody>
      </p:sp>
      <p:sp>
        <p:nvSpPr>
          <p:cNvPr id="31" name="任意多边形 30"/>
          <p:cNvSpPr/>
          <p:nvPr/>
        </p:nvSpPr>
        <p:spPr>
          <a:xfrm>
            <a:off x="2641325" y="4413009"/>
            <a:ext cx="1538483" cy="487996"/>
          </a:xfrm>
          <a:custGeom>
            <a:avLst/>
            <a:gdLst>
              <a:gd name="connsiteX0" fmla="*/ 0 w 1733955"/>
              <a:gd name="connsiteY0" fmla="*/ 0 h 528856"/>
              <a:gd name="connsiteX1" fmla="*/ 1733955 w 1733955"/>
              <a:gd name="connsiteY1" fmla="*/ 0 h 528856"/>
              <a:gd name="connsiteX2" fmla="*/ 1733955 w 1733955"/>
              <a:gd name="connsiteY2" fmla="*/ 528856 h 528856"/>
              <a:gd name="connsiteX3" fmla="*/ 0 w 1733955"/>
              <a:gd name="connsiteY3" fmla="*/ 528856 h 528856"/>
              <a:gd name="connsiteX4" fmla="*/ 0 w 1733955"/>
              <a:gd name="connsiteY4" fmla="*/ 0 h 5288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955" h="528856">
                <a:moveTo>
                  <a:pt x="0" y="0"/>
                </a:moveTo>
                <a:lnTo>
                  <a:pt x="1733955" y="0"/>
                </a:lnTo>
                <a:lnTo>
                  <a:pt x="1733955" y="528856"/>
                </a:lnTo>
                <a:lnTo>
                  <a:pt x="0" y="528856"/>
                </a:lnTo>
                <a:lnTo>
                  <a:pt x="0" y="0"/>
                </a:lnTo>
                <a:close/>
              </a:path>
            </a:pathLst>
          </a:custGeom>
          <a:scene3d>
            <a:camera prst="orthographicFront"/>
            <a:lightRig rig="threePt" dir="t">
              <a:rot lat="0" lon="0" rev="7500000"/>
            </a:lightRig>
          </a:scene3d>
          <a:sp3d prstMaterial="plastic">
            <a:bevelT w="127000" h="25400" prst="relaxedInset"/>
          </a:sp3d>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en-US" altLang="zh-CN" sz="2000" kern="1200" dirty="0" smtClean="0">
                <a:solidFill>
                  <a:schemeClr val="tx1"/>
                </a:solidFill>
                <a:latin typeface="+mn-lt"/>
                <a:ea typeface="+mn-ea"/>
                <a:cs typeface="+mn-ea"/>
                <a:sym typeface="+mn-lt"/>
              </a:rPr>
              <a:t>NCM/NCA</a:t>
            </a:r>
            <a:endParaRPr lang="zh-CN" altLang="en-US" sz="2000" kern="1200" dirty="0">
              <a:solidFill>
                <a:schemeClr val="tx1"/>
              </a:solidFill>
              <a:latin typeface="+mn-lt"/>
              <a:ea typeface="+mn-ea"/>
              <a:cs typeface="+mn-ea"/>
              <a:sym typeface="+mn-lt"/>
            </a:endParaRPr>
          </a:p>
        </p:txBody>
      </p:sp>
      <p:sp>
        <p:nvSpPr>
          <p:cNvPr id="32" name="任意多边形 31"/>
          <p:cNvSpPr/>
          <p:nvPr/>
        </p:nvSpPr>
        <p:spPr>
          <a:xfrm>
            <a:off x="2641325" y="5101004"/>
            <a:ext cx="1538483" cy="487996"/>
          </a:xfrm>
          <a:custGeom>
            <a:avLst/>
            <a:gdLst>
              <a:gd name="connsiteX0" fmla="*/ 0 w 1733955"/>
              <a:gd name="connsiteY0" fmla="*/ 0 h 528856"/>
              <a:gd name="connsiteX1" fmla="*/ 1733955 w 1733955"/>
              <a:gd name="connsiteY1" fmla="*/ 0 h 528856"/>
              <a:gd name="connsiteX2" fmla="*/ 1733955 w 1733955"/>
              <a:gd name="connsiteY2" fmla="*/ 528856 h 528856"/>
              <a:gd name="connsiteX3" fmla="*/ 0 w 1733955"/>
              <a:gd name="connsiteY3" fmla="*/ 528856 h 528856"/>
              <a:gd name="connsiteX4" fmla="*/ 0 w 1733955"/>
              <a:gd name="connsiteY4" fmla="*/ 0 h 5288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955" h="528856">
                <a:moveTo>
                  <a:pt x="0" y="0"/>
                </a:moveTo>
                <a:lnTo>
                  <a:pt x="1733955" y="0"/>
                </a:lnTo>
                <a:lnTo>
                  <a:pt x="1733955" y="528856"/>
                </a:lnTo>
                <a:lnTo>
                  <a:pt x="0" y="528856"/>
                </a:lnTo>
                <a:lnTo>
                  <a:pt x="0" y="0"/>
                </a:lnTo>
                <a:close/>
              </a:path>
            </a:pathLst>
          </a:custGeom>
          <a:scene3d>
            <a:camera prst="orthographicFront"/>
            <a:lightRig rig="threePt" dir="t">
              <a:rot lat="0" lon="0" rev="7500000"/>
            </a:lightRig>
          </a:scene3d>
          <a:sp3d prstMaterial="plastic">
            <a:bevelT w="127000" h="25400" prst="relaxedInset"/>
          </a:sp3d>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en-US" altLang="zh-CN" sz="2000" kern="1200" dirty="0" smtClean="0">
                <a:solidFill>
                  <a:schemeClr val="tx1"/>
                </a:solidFill>
                <a:latin typeface="+mn-lt"/>
                <a:ea typeface="+mn-ea"/>
                <a:cs typeface="+mn-ea"/>
                <a:sym typeface="+mn-lt"/>
              </a:rPr>
              <a:t>LNO</a:t>
            </a:r>
            <a:endParaRPr lang="zh-CN" altLang="en-US" sz="2000" kern="1200" dirty="0">
              <a:solidFill>
                <a:schemeClr val="tx1"/>
              </a:solidFill>
              <a:latin typeface="+mn-lt"/>
              <a:ea typeface="+mn-ea"/>
              <a:cs typeface="+mn-ea"/>
              <a:sym typeface="+mn-lt"/>
            </a:endParaRPr>
          </a:p>
        </p:txBody>
      </p:sp>
      <p:cxnSp>
        <p:nvCxnSpPr>
          <p:cNvPr id="33" name="直接连接符 32"/>
          <p:cNvCxnSpPr/>
          <p:nvPr/>
        </p:nvCxnSpPr>
        <p:spPr>
          <a:xfrm>
            <a:off x="2270817" y="3933000"/>
            <a:ext cx="370507" cy="0"/>
          </a:xfrm>
          <a:prstGeom prst="line">
            <a:avLst/>
          </a:prstGeom>
          <a:ln>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2461325" y="3277294"/>
            <a:ext cx="180000" cy="0"/>
          </a:xfrm>
          <a:prstGeom prst="line">
            <a:avLst/>
          </a:prstGeom>
          <a:ln>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2461325" y="2596173"/>
            <a:ext cx="180000" cy="0"/>
          </a:xfrm>
          <a:prstGeom prst="line">
            <a:avLst/>
          </a:prstGeom>
          <a:ln>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2461325" y="4657007"/>
            <a:ext cx="180000" cy="0"/>
          </a:xfrm>
          <a:prstGeom prst="line">
            <a:avLst/>
          </a:prstGeom>
          <a:ln>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2456070" y="5345002"/>
            <a:ext cx="180000" cy="0"/>
          </a:xfrm>
          <a:prstGeom prst="line">
            <a:avLst/>
          </a:prstGeom>
          <a:ln>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2456070" y="2596173"/>
            <a:ext cx="0" cy="2754000"/>
          </a:xfrm>
          <a:prstGeom prst="line">
            <a:avLst/>
          </a:prstGeom>
          <a:ln>
            <a:solidFill>
              <a:srgbClr val="15151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8935196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latin typeface="+mn-lt"/>
                <a:ea typeface="+mn-ea"/>
                <a:cs typeface="+mn-ea"/>
                <a:sym typeface="+mn-lt"/>
              </a:rPr>
              <a:t>Negative Electrode Materials</a:t>
            </a:r>
          </a:p>
        </p:txBody>
      </p:sp>
      <p:sp>
        <p:nvSpPr>
          <p:cNvPr id="4" name="文本占位符 3"/>
          <p:cNvSpPr>
            <a:spLocks noGrp="1"/>
          </p:cNvSpPr>
          <p:nvPr>
            <p:ph type="body" sz="quarter" idx="10"/>
          </p:nvPr>
        </p:nvSpPr>
        <p:spPr>
          <a:xfrm>
            <a:off x="455611" y="1052514"/>
            <a:ext cx="6682167" cy="4875042"/>
          </a:xfrm>
        </p:spPr>
        <p:txBody>
          <a:bodyPr/>
          <a:lstStyle/>
          <a:p>
            <a:r>
              <a:rPr lang="en-US" sz="1800" dirty="0">
                <a:latin typeface="+mn-lt"/>
                <a:ea typeface="+mn-ea"/>
                <a:cs typeface="+mn-ea"/>
                <a:sym typeface="+mn-lt"/>
              </a:rPr>
              <a:t>Requirements for negative electrode materials:</a:t>
            </a:r>
          </a:p>
          <a:p>
            <a:pPr lvl="1"/>
            <a:r>
              <a:rPr lang="en-US" sz="1600" dirty="0">
                <a:latin typeface="+mn-lt"/>
                <a:ea typeface="+mn-ea"/>
                <a:cs typeface="+mn-ea"/>
                <a:sym typeface="+mn-lt"/>
              </a:rPr>
              <a:t>Electronic conductivity and ion conductivity are excellent.</a:t>
            </a:r>
          </a:p>
          <a:p>
            <a:pPr lvl="1"/>
            <a:r>
              <a:rPr lang="en-US" sz="1600" dirty="0">
                <a:latin typeface="+mn-lt"/>
                <a:ea typeface="+mn-ea"/>
                <a:cs typeface="+mn-ea"/>
                <a:sym typeface="+mn-lt"/>
              </a:rPr>
              <a:t>Intercalation and </a:t>
            </a:r>
            <a:r>
              <a:rPr lang="en-US" sz="1600" dirty="0" err="1">
                <a:latin typeface="+mn-lt"/>
                <a:ea typeface="+mn-ea"/>
                <a:cs typeface="+mn-ea"/>
                <a:sym typeface="+mn-lt"/>
              </a:rPr>
              <a:t>deintercalation</a:t>
            </a:r>
            <a:r>
              <a:rPr lang="en-US" sz="1600" dirty="0">
                <a:latin typeface="+mn-lt"/>
                <a:ea typeface="+mn-ea"/>
                <a:cs typeface="+mn-ea"/>
                <a:sym typeface="+mn-lt"/>
              </a:rPr>
              <a:t> reactions of lithium ions in carbon are fast.</a:t>
            </a:r>
          </a:p>
          <a:p>
            <a:pPr lvl="1"/>
            <a:r>
              <a:rPr lang="en-US" sz="1600" dirty="0">
                <a:latin typeface="+mn-lt"/>
                <a:ea typeface="+mn-ea"/>
                <a:cs typeface="+mn-ea"/>
                <a:sym typeface="+mn-lt"/>
              </a:rPr>
              <a:t>The existence of lithium ions in electrode materials is stable.</a:t>
            </a:r>
          </a:p>
          <a:p>
            <a:pPr lvl="1"/>
            <a:r>
              <a:rPr lang="en-US" sz="1600" dirty="0">
                <a:latin typeface="+mn-lt"/>
                <a:ea typeface="+mn-ea"/>
                <a:cs typeface="+mn-ea"/>
                <a:sym typeface="+mn-lt"/>
              </a:rPr>
              <a:t>A compact and stable solid electrolyte interphase (SEI) can be generated on the negative electrode surface to prevent the electrolyte from continuously reducing on the surface.</a:t>
            </a:r>
          </a:p>
          <a:p>
            <a:pPr lvl="1"/>
            <a:r>
              <a:rPr lang="en-US" sz="1600" dirty="0">
                <a:latin typeface="+mn-lt"/>
                <a:ea typeface="+mn-ea"/>
                <a:cs typeface="+mn-ea"/>
                <a:sym typeface="+mn-lt"/>
              </a:rPr>
              <a:t>In the charge and discharge cycle of the battery, the volume of the carbon material at the negative electrode changes slightly.</a:t>
            </a:r>
          </a:p>
          <a:p>
            <a:r>
              <a:rPr lang="en-US" sz="1800" dirty="0">
                <a:latin typeface="+mn-lt"/>
                <a:ea typeface="+mn-ea"/>
                <a:cs typeface="+mn-ea"/>
                <a:sym typeface="+mn-lt"/>
              </a:rPr>
              <a:t>Common negative electrode material: graphite</a:t>
            </a:r>
          </a:p>
        </p:txBody>
      </p:sp>
      <p:pic>
        <p:nvPicPr>
          <p:cNvPr id="5" name="图片 4"/>
          <p:cNvPicPr>
            <a:picLocks noChangeAspect="1"/>
          </p:cNvPicPr>
          <p:nvPr/>
        </p:nvPicPr>
        <p:blipFill>
          <a:blip r:embed="rId3"/>
          <a:stretch>
            <a:fillRect/>
          </a:stretch>
        </p:blipFill>
        <p:spPr>
          <a:xfrm>
            <a:off x="7204675" y="1338922"/>
            <a:ext cx="4408228" cy="3608424"/>
          </a:xfrm>
          <a:prstGeom prst="rect">
            <a:avLst/>
          </a:prstGeom>
          <a:ln w="19050">
            <a:solidFill>
              <a:schemeClr val="bg1">
                <a:lumMod val="85000"/>
              </a:schemeClr>
            </a:solidFill>
          </a:ln>
          <a:effectLst/>
        </p:spPr>
      </p:pic>
      <p:sp>
        <p:nvSpPr>
          <p:cNvPr id="3" name="文本框 2"/>
          <p:cNvSpPr txBox="1"/>
          <p:nvPr/>
        </p:nvSpPr>
        <p:spPr>
          <a:xfrm>
            <a:off x="7963522" y="5084641"/>
            <a:ext cx="2890535" cy="338554"/>
          </a:xfrm>
          <a:prstGeom prst="rect">
            <a:avLst/>
          </a:prstGeom>
          <a:noFill/>
        </p:spPr>
        <p:txBody>
          <a:bodyPr wrap="none" rtlCol="0">
            <a:spAutoFit/>
          </a:bodyPr>
          <a:lstStyle/>
          <a:p>
            <a:pPr algn="ctr"/>
            <a:r>
              <a:rPr lang="en-US" sz="1600" dirty="0">
                <a:cs typeface="+mn-ea"/>
                <a:sym typeface="+mn-lt"/>
              </a:rPr>
              <a:t>Graphite molecular structure</a:t>
            </a:r>
          </a:p>
        </p:txBody>
      </p:sp>
    </p:spTree>
    <p:extLst>
      <p:ext uri="{BB962C8B-B14F-4D97-AF65-F5344CB8AC3E}">
        <p14:creationId xmlns:p14="http://schemas.microsoft.com/office/powerpoint/2010/main" val="172886419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4047926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标题 15"/>
          <p:cNvSpPr>
            <a:spLocks noGrp="1"/>
          </p:cNvSpPr>
          <p:nvPr>
            <p:ph type="title"/>
          </p:nvPr>
        </p:nvSpPr>
        <p:spPr/>
        <p:txBody>
          <a:bodyPr/>
          <a:lstStyle/>
          <a:p>
            <a:r>
              <a:rPr lang="en-US" dirty="0">
                <a:latin typeface="+mn-lt"/>
                <a:ea typeface="+mn-ea"/>
                <a:cs typeface="+mn-ea"/>
                <a:sym typeface="+mn-lt"/>
              </a:rPr>
              <a:t>Electrolyte</a:t>
            </a:r>
          </a:p>
        </p:txBody>
      </p:sp>
      <p:sp>
        <p:nvSpPr>
          <p:cNvPr id="2" name="文本占位符 1"/>
          <p:cNvSpPr>
            <a:spLocks noGrp="1"/>
          </p:cNvSpPr>
          <p:nvPr>
            <p:ph type="body" sz="quarter" idx="10"/>
          </p:nvPr>
        </p:nvSpPr>
        <p:spPr>
          <a:xfrm>
            <a:off x="455612" y="1052514"/>
            <a:ext cx="11293476" cy="1987571"/>
          </a:xfrm>
        </p:spPr>
        <p:txBody>
          <a:bodyPr/>
          <a:lstStyle/>
          <a:p>
            <a:r>
              <a:rPr lang="en-US" sz="1400" dirty="0">
                <a:latin typeface="+mn-lt"/>
                <a:ea typeface="+mn-ea"/>
                <a:cs typeface="+mn-ea"/>
                <a:sym typeface="+mn-lt"/>
              </a:rPr>
              <a:t>Electrolyte:</a:t>
            </a:r>
          </a:p>
          <a:p>
            <a:pPr lvl="1"/>
            <a:r>
              <a:rPr lang="en-US" sz="1200" dirty="0">
                <a:latin typeface="+mn-lt"/>
                <a:ea typeface="+mn-ea"/>
                <a:cs typeface="+mn-ea"/>
                <a:sym typeface="+mn-lt"/>
              </a:rPr>
              <a:t>Provides a medium for rapid conduction of lithium ions, and requires lithium ions (dissociating lithium salts).</a:t>
            </a:r>
          </a:p>
          <a:p>
            <a:pPr lvl="1"/>
            <a:r>
              <a:rPr lang="en-US" sz="1200" dirty="0">
                <a:latin typeface="+mn-lt"/>
                <a:ea typeface="+mn-ea"/>
                <a:cs typeface="+mn-ea"/>
                <a:sym typeface="+mn-lt"/>
              </a:rPr>
              <a:t>To dissolve the preceding lithium salt and additives, a solvent is required, which determines a lower limit of high and low temperature characteristics of batteries.</a:t>
            </a:r>
          </a:p>
          <a:p>
            <a:pPr lvl="1"/>
            <a:r>
              <a:rPr lang="en-US" sz="1200" dirty="0">
                <a:latin typeface="+mn-lt"/>
                <a:ea typeface="+mn-ea"/>
                <a:cs typeface="+mn-ea"/>
                <a:sym typeface="+mn-lt"/>
              </a:rPr>
              <a:t>To protect the reaction interface, a protective film (SEI) is formed on the (positive) negative electrode surface, and a film additive is required. The additive determines the interface of the material and the upper limit of the battery cycle.</a:t>
            </a:r>
          </a:p>
        </p:txBody>
      </p:sp>
      <p:sp>
        <p:nvSpPr>
          <p:cNvPr id="6" name="文本框 5"/>
          <p:cNvSpPr txBox="1"/>
          <p:nvPr/>
        </p:nvSpPr>
        <p:spPr>
          <a:xfrm>
            <a:off x="1168750" y="5532503"/>
            <a:ext cx="4292643" cy="461665"/>
          </a:xfrm>
          <a:prstGeom prst="rect">
            <a:avLst/>
          </a:prstGeom>
          <a:noFill/>
        </p:spPr>
        <p:txBody>
          <a:bodyPr wrap="square" rtlCol="0">
            <a:spAutoFit/>
          </a:bodyPr>
          <a:lstStyle/>
          <a:p>
            <a:pPr fontAlgn="base">
              <a:spcBef>
                <a:spcPts val="150"/>
              </a:spcBef>
              <a:spcAft>
                <a:spcPts val="150"/>
              </a:spcAft>
            </a:pPr>
            <a:r>
              <a:rPr lang="en-US" sz="1200" dirty="0">
                <a:cs typeface="+mn-ea"/>
                <a:sym typeface="+mn-lt"/>
              </a:rPr>
              <a:t>Dissolving lithium salt to provide Li+ fluidity, with the cost accounting for about 30%</a:t>
            </a:r>
          </a:p>
        </p:txBody>
      </p:sp>
      <p:sp>
        <p:nvSpPr>
          <p:cNvPr id="7" name="文本框 6"/>
          <p:cNvSpPr txBox="1"/>
          <p:nvPr/>
        </p:nvSpPr>
        <p:spPr>
          <a:xfrm>
            <a:off x="5908737" y="5532503"/>
            <a:ext cx="2928196" cy="461665"/>
          </a:xfrm>
          <a:prstGeom prst="rect">
            <a:avLst/>
          </a:prstGeom>
          <a:noFill/>
        </p:spPr>
        <p:txBody>
          <a:bodyPr wrap="square" rtlCol="0">
            <a:spAutoFit/>
          </a:bodyPr>
          <a:lstStyle/>
          <a:p>
            <a:pPr fontAlgn="base">
              <a:spcBef>
                <a:spcPts val="150"/>
              </a:spcBef>
              <a:spcAft>
                <a:spcPts val="150"/>
              </a:spcAft>
            </a:pPr>
            <a:r>
              <a:rPr lang="en-US" sz="1200" dirty="0">
                <a:cs typeface="+mn-ea"/>
                <a:sym typeface="+mn-lt"/>
              </a:rPr>
              <a:t>Providing lithium ions, with the cost accounting for about 60%</a:t>
            </a:r>
          </a:p>
        </p:txBody>
      </p:sp>
      <p:sp>
        <p:nvSpPr>
          <p:cNvPr id="8" name="文本框 7"/>
          <p:cNvSpPr txBox="1"/>
          <p:nvPr/>
        </p:nvSpPr>
        <p:spPr>
          <a:xfrm>
            <a:off x="8961968" y="5532503"/>
            <a:ext cx="2102301" cy="461665"/>
          </a:xfrm>
          <a:prstGeom prst="rect">
            <a:avLst/>
          </a:prstGeom>
          <a:noFill/>
        </p:spPr>
        <p:txBody>
          <a:bodyPr wrap="square" rtlCol="0">
            <a:spAutoFit/>
          </a:bodyPr>
          <a:lstStyle/>
          <a:p>
            <a:pPr fontAlgn="base">
              <a:spcBef>
                <a:spcPts val="150"/>
              </a:spcBef>
              <a:spcAft>
                <a:spcPts val="150"/>
              </a:spcAft>
            </a:pPr>
            <a:r>
              <a:rPr lang="en-US" sz="1200" dirty="0">
                <a:cs typeface="+mn-ea"/>
                <a:sym typeface="+mn-lt"/>
              </a:rPr>
              <a:t>Functionality, with the cost accounting for about 10%</a:t>
            </a:r>
          </a:p>
        </p:txBody>
      </p:sp>
      <p:cxnSp>
        <p:nvCxnSpPr>
          <p:cNvPr id="9" name="直接连接符 8"/>
          <p:cNvCxnSpPr/>
          <p:nvPr/>
        </p:nvCxnSpPr>
        <p:spPr>
          <a:xfrm>
            <a:off x="896566" y="4072993"/>
            <a:ext cx="0" cy="1776232"/>
          </a:xfrm>
          <a:prstGeom prst="line">
            <a:avLst/>
          </a:prstGeom>
          <a:ln w="12700">
            <a:solidFill>
              <a:srgbClr val="C00000"/>
            </a:solidFill>
            <a:prstDash val="dashDot"/>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5636553" y="4072993"/>
            <a:ext cx="0" cy="1776232"/>
          </a:xfrm>
          <a:prstGeom prst="line">
            <a:avLst/>
          </a:prstGeom>
          <a:ln w="12700">
            <a:solidFill>
              <a:srgbClr val="C00000"/>
            </a:solidFill>
            <a:prstDash val="dashDot"/>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8836933" y="4072993"/>
            <a:ext cx="0" cy="1776232"/>
          </a:xfrm>
          <a:prstGeom prst="line">
            <a:avLst/>
          </a:prstGeom>
          <a:ln w="12700">
            <a:solidFill>
              <a:srgbClr val="C00000"/>
            </a:solidFill>
            <a:prstDash val="dashDot"/>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11098459" y="4017314"/>
            <a:ext cx="0" cy="1776232"/>
          </a:xfrm>
          <a:prstGeom prst="line">
            <a:avLst/>
          </a:prstGeom>
          <a:ln w="12700">
            <a:solidFill>
              <a:srgbClr val="C00000"/>
            </a:solidFill>
            <a:prstDash val="dashDot"/>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5233451" y="3039016"/>
            <a:ext cx="1274223" cy="306467"/>
          </a:xfrm>
          <a:prstGeom prst="roundRect">
            <a:avLst/>
          </a:prstGeom>
          <a:solidFill>
            <a:srgbClr val="FFFF00"/>
          </a:solidFill>
          <a:ln>
            <a:solidFill>
              <a:schemeClr val="tx1"/>
            </a:solidFill>
          </a:ln>
        </p:spPr>
        <p:txBody>
          <a:bodyPr wrap="square" rtlCol="0">
            <a:spAutoFit/>
          </a:bodyPr>
          <a:lstStyle/>
          <a:p>
            <a:pPr algn="ctr"/>
            <a:r>
              <a:rPr lang="en-US" altLang="zh-CN" sz="1200" dirty="0" smtClean="0">
                <a:cs typeface="+mn-ea"/>
                <a:sym typeface="+mn-lt"/>
              </a:rPr>
              <a:t>Electrolyte</a:t>
            </a:r>
            <a:endParaRPr lang="en-US" altLang="zh-CN" sz="1200" dirty="0">
              <a:cs typeface="+mn-ea"/>
              <a:sym typeface="+mn-lt"/>
            </a:endParaRPr>
          </a:p>
        </p:txBody>
      </p:sp>
      <p:sp>
        <p:nvSpPr>
          <p:cNvPr id="26" name="文本框 25"/>
          <p:cNvSpPr txBox="1"/>
          <p:nvPr/>
        </p:nvSpPr>
        <p:spPr>
          <a:xfrm>
            <a:off x="3541354" y="3632776"/>
            <a:ext cx="1042431" cy="306467"/>
          </a:xfrm>
          <a:prstGeom prst="roundRect">
            <a:avLst/>
          </a:prstGeom>
          <a:solidFill>
            <a:schemeClr val="accent2">
              <a:lumMod val="20000"/>
              <a:lumOff val="80000"/>
            </a:schemeClr>
          </a:solidFill>
          <a:ln>
            <a:solidFill>
              <a:schemeClr val="tx1"/>
            </a:solidFill>
          </a:ln>
        </p:spPr>
        <p:txBody>
          <a:bodyPr wrap="square" rtlCol="0">
            <a:spAutoFit/>
          </a:bodyPr>
          <a:lstStyle/>
          <a:p>
            <a:pPr algn="ctr"/>
            <a:r>
              <a:rPr lang="en-US" altLang="zh-CN" sz="1200" dirty="0">
                <a:cs typeface="+mn-ea"/>
                <a:sym typeface="+mn-lt"/>
              </a:rPr>
              <a:t>Solvents</a:t>
            </a:r>
          </a:p>
        </p:txBody>
      </p:sp>
      <p:sp>
        <p:nvSpPr>
          <p:cNvPr id="27" name="文本框 26"/>
          <p:cNvSpPr txBox="1"/>
          <p:nvPr/>
        </p:nvSpPr>
        <p:spPr>
          <a:xfrm>
            <a:off x="2084049" y="4219254"/>
            <a:ext cx="1978521" cy="306467"/>
          </a:xfrm>
          <a:prstGeom prst="roundRect">
            <a:avLst/>
          </a:prstGeom>
          <a:solidFill>
            <a:schemeClr val="accent2">
              <a:lumMod val="20000"/>
              <a:lumOff val="80000"/>
            </a:schemeClr>
          </a:solidFill>
          <a:ln>
            <a:solidFill>
              <a:schemeClr val="tx1"/>
            </a:solidFill>
          </a:ln>
        </p:spPr>
        <p:txBody>
          <a:bodyPr wrap="square" rtlCol="0">
            <a:spAutoFit/>
          </a:bodyPr>
          <a:lstStyle/>
          <a:p>
            <a:pPr algn="ctr"/>
            <a:r>
              <a:rPr lang="en-US" altLang="zh-CN" sz="1200" dirty="0">
                <a:cs typeface="+mn-ea"/>
                <a:sym typeface="+mn-lt"/>
              </a:rPr>
              <a:t>Conventional solvent</a:t>
            </a:r>
          </a:p>
        </p:txBody>
      </p:sp>
      <p:sp>
        <p:nvSpPr>
          <p:cNvPr id="28" name="文本框 27"/>
          <p:cNvSpPr txBox="1"/>
          <p:nvPr/>
        </p:nvSpPr>
        <p:spPr>
          <a:xfrm>
            <a:off x="4248911" y="4219254"/>
            <a:ext cx="1314557" cy="306467"/>
          </a:xfrm>
          <a:prstGeom prst="roundRect">
            <a:avLst/>
          </a:prstGeom>
          <a:solidFill>
            <a:schemeClr val="accent2">
              <a:lumMod val="20000"/>
              <a:lumOff val="80000"/>
            </a:schemeClr>
          </a:solidFill>
          <a:ln>
            <a:solidFill>
              <a:schemeClr val="tx1"/>
            </a:solidFill>
          </a:ln>
        </p:spPr>
        <p:txBody>
          <a:bodyPr wrap="square" rtlCol="0">
            <a:spAutoFit/>
          </a:bodyPr>
          <a:lstStyle/>
          <a:p>
            <a:pPr algn="ctr"/>
            <a:r>
              <a:rPr lang="en-US" altLang="zh-CN" sz="1200" dirty="0">
                <a:cs typeface="+mn-ea"/>
                <a:sym typeface="+mn-lt"/>
              </a:rPr>
              <a:t>New solvent</a:t>
            </a:r>
          </a:p>
        </p:txBody>
      </p:sp>
      <p:sp>
        <p:nvSpPr>
          <p:cNvPr id="29" name="文本框 28"/>
          <p:cNvSpPr txBox="1"/>
          <p:nvPr/>
        </p:nvSpPr>
        <p:spPr>
          <a:xfrm>
            <a:off x="5747380" y="4219254"/>
            <a:ext cx="1618431" cy="510778"/>
          </a:xfrm>
          <a:prstGeom prst="roundRect">
            <a:avLst/>
          </a:prstGeom>
          <a:solidFill>
            <a:schemeClr val="accent1">
              <a:lumMod val="40000"/>
              <a:lumOff val="60000"/>
            </a:schemeClr>
          </a:solidFill>
          <a:ln>
            <a:solidFill>
              <a:schemeClr val="tx1"/>
            </a:solidFill>
          </a:ln>
        </p:spPr>
        <p:txBody>
          <a:bodyPr wrap="square" rtlCol="0">
            <a:spAutoFit/>
          </a:bodyPr>
          <a:lstStyle/>
          <a:p>
            <a:pPr algn="ctr"/>
            <a:r>
              <a:rPr lang="en-US" altLang="zh-CN" sz="1200" dirty="0">
                <a:cs typeface="+mn-ea"/>
                <a:sym typeface="+mn-lt"/>
              </a:rPr>
              <a:t>Conventional </a:t>
            </a:r>
            <a:endParaRPr lang="en-US" altLang="zh-CN" sz="1200" dirty="0" smtClean="0">
              <a:cs typeface="+mn-ea"/>
              <a:sym typeface="+mn-lt"/>
            </a:endParaRPr>
          </a:p>
          <a:p>
            <a:pPr algn="ctr"/>
            <a:r>
              <a:rPr lang="en-US" altLang="zh-CN" sz="1200" dirty="0" smtClean="0">
                <a:cs typeface="+mn-ea"/>
                <a:sym typeface="+mn-lt"/>
              </a:rPr>
              <a:t>lithium </a:t>
            </a:r>
            <a:r>
              <a:rPr lang="en-US" altLang="zh-CN" sz="1200" dirty="0">
                <a:cs typeface="+mn-ea"/>
                <a:sym typeface="+mn-lt"/>
              </a:rPr>
              <a:t>salt</a:t>
            </a:r>
          </a:p>
        </p:txBody>
      </p:sp>
      <p:sp>
        <p:nvSpPr>
          <p:cNvPr id="30" name="文本框 29"/>
          <p:cNvSpPr txBox="1"/>
          <p:nvPr/>
        </p:nvSpPr>
        <p:spPr>
          <a:xfrm>
            <a:off x="7566966" y="4219254"/>
            <a:ext cx="1135526" cy="510778"/>
          </a:xfrm>
          <a:prstGeom prst="roundRect">
            <a:avLst/>
          </a:prstGeom>
          <a:solidFill>
            <a:schemeClr val="accent1">
              <a:lumMod val="40000"/>
              <a:lumOff val="60000"/>
            </a:schemeClr>
          </a:solidFill>
          <a:ln>
            <a:solidFill>
              <a:schemeClr val="tx1"/>
            </a:solidFill>
          </a:ln>
        </p:spPr>
        <p:txBody>
          <a:bodyPr wrap="square" rtlCol="0">
            <a:spAutoFit/>
          </a:bodyPr>
          <a:lstStyle/>
          <a:p>
            <a:pPr algn="ctr"/>
            <a:r>
              <a:rPr lang="en-US" altLang="zh-CN" sz="1200" dirty="0">
                <a:cs typeface="+mn-ea"/>
                <a:sym typeface="+mn-lt"/>
              </a:rPr>
              <a:t>New lithium salt</a:t>
            </a:r>
          </a:p>
        </p:txBody>
      </p:sp>
      <p:sp>
        <p:nvSpPr>
          <p:cNvPr id="31" name="文本框 30"/>
          <p:cNvSpPr txBox="1"/>
          <p:nvPr/>
        </p:nvSpPr>
        <p:spPr>
          <a:xfrm>
            <a:off x="9442405" y="3632776"/>
            <a:ext cx="1042431" cy="306467"/>
          </a:xfrm>
          <a:prstGeom prst="roundRect">
            <a:avLst/>
          </a:prstGeom>
          <a:solidFill>
            <a:schemeClr val="accent1">
              <a:lumMod val="60000"/>
              <a:lumOff val="40000"/>
            </a:schemeClr>
          </a:solidFill>
          <a:ln>
            <a:solidFill>
              <a:schemeClr val="tx1"/>
            </a:solidFill>
          </a:ln>
        </p:spPr>
        <p:txBody>
          <a:bodyPr wrap="square" rtlCol="0">
            <a:spAutoFit/>
          </a:bodyPr>
          <a:lstStyle/>
          <a:p>
            <a:pPr algn="ctr"/>
            <a:r>
              <a:rPr lang="en-US" altLang="zh-CN" sz="1200" dirty="0">
                <a:cs typeface="+mn-ea"/>
                <a:sym typeface="+mn-lt"/>
              </a:rPr>
              <a:t>Additives</a:t>
            </a:r>
          </a:p>
        </p:txBody>
      </p:sp>
      <p:sp>
        <p:nvSpPr>
          <p:cNvPr id="32" name="文本框 31"/>
          <p:cNvSpPr txBox="1"/>
          <p:nvPr/>
        </p:nvSpPr>
        <p:spPr>
          <a:xfrm>
            <a:off x="6735616" y="3632776"/>
            <a:ext cx="1418299" cy="306467"/>
          </a:xfrm>
          <a:prstGeom prst="roundRect">
            <a:avLst/>
          </a:prstGeom>
          <a:solidFill>
            <a:schemeClr val="accent1">
              <a:lumMod val="40000"/>
              <a:lumOff val="60000"/>
            </a:schemeClr>
          </a:solidFill>
          <a:ln>
            <a:solidFill>
              <a:schemeClr val="tx1"/>
            </a:solidFill>
          </a:ln>
        </p:spPr>
        <p:txBody>
          <a:bodyPr wrap="square" rtlCol="0">
            <a:spAutoFit/>
          </a:bodyPr>
          <a:lstStyle/>
          <a:p>
            <a:pPr algn="ctr"/>
            <a:r>
              <a:rPr lang="en-US" altLang="zh-CN" sz="1200" dirty="0">
                <a:cs typeface="+mn-ea"/>
                <a:sym typeface="+mn-lt"/>
              </a:rPr>
              <a:t>Lithium salt</a:t>
            </a:r>
          </a:p>
        </p:txBody>
      </p:sp>
      <p:sp>
        <p:nvSpPr>
          <p:cNvPr id="33" name="文本框 32"/>
          <p:cNvSpPr txBox="1"/>
          <p:nvPr/>
        </p:nvSpPr>
        <p:spPr>
          <a:xfrm>
            <a:off x="3105431" y="4759219"/>
            <a:ext cx="1800000" cy="306467"/>
          </a:xfrm>
          <a:prstGeom prst="roundRect">
            <a:avLst/>
          </a:prstGeom>
          <a:solidFill>
            <a:schemeClr val="accent2">
              <a:lumMod val="20000"/>
              <a:lumOff val="80000"/>
            </a:schemeClr>
          </a:solidFill>
          <a:ln>
            <a:solidFill>
              <a:schemeClr val="tx1"/>
            </a:solidFill>
          </a:ln>
        </p:spPr>
        <p:txBody>
          <a:bodyPr wrap="square" rtlCol="0">
            <a:spAutoFit/>
          </a:bodyPr>
          <a:lstStyle/>
          <a:p>
            <a:pPr algn="ctr"/>
            <a:r>
              <a:rPr lang="en-US" altLang="zh-CN" sz="1200" dirty="0">
                <a:cs typeface="+mn-ea"/>
                <a:sym typeface="+mn-lt"/>
              </a:rPr>
              <a:t>Chain carbonate ester</a:t>
            </a:r>
          </a:p>
        </p:txBody>
      </p:sp>
      <p:sp>
        <p:nvSpPr>
          <p:cNvPr id="34" name="文本框 33"/>
          <p:cNvSpPr txBox="1"/>
          <p:nvPr/>
        </p:nvSpPr>
        <p:spPr>
          <a:xfrm>
            <a:off x="999211" y="4759219"/>
            <a:ext cx="2019131" cy="306467"/>
          </a:xfrm>
          <a:prstGeom prst="roundRect">
            <a:avLst/>
          </a:prstGeom>
          <a:solidFill>
            <a:schemeClr val="accent2">
              <a:lumMod val="20000"/>
              <a:lumOff val="80000"/>
            </a:schemeClr>
          </a:solidFill>
          <a:ln>
            <a:solidFill>
              <a:schemeClr val="tx1"/>
            </a:solidFill>
          </a:ln>
        </p:spPr>
        <p:txBody>
          <a:bodyPr wrap="square" rtlCol="0">
            <a:spAutoFit/>
          </a:bodyPr>
          <a:lstStyle/>
          <a:p>
            <a:pPr algn="ctr"/>
            <a:r>
              <a:rPr lang="en-US" altLang="zh-CN" sz="1200" dirty="0">
                <a:cs typeface="+mn-ea"/>
                <a:sym typeface="+mn-lt"/>
              </a:rPr>
              <a:t>Cyclic carbonate ester</a:t>
            </a:r>
          </a:p>
        </p:txBody>
      </p:sp>
      <p:sp>
        <p:nvSpPr>
          <p:cNvPr id="35" name="文本框 34"/>
          <p:cNvSpPr txBox="1"/>
          <p:nvPr/>
        </p:nvSpPr>
        <p:spPr>
          <a:xfrm>
            <a:off x="1648776" y="5196773"/>
            <a:ext cx="720000" cy="306467"/>
          </a:xfrm>
          <a:prstGeom prst="roundRect">
            <a:avLst/>
          </a:prstGeom>
          <a:solidFill>
            <a:schemeClr val="accent2">
              <a:lumMod val="20000"/>
              <a:lumOff val="80000"/>
            </a:schemeClr>
          </a:solidFill>
          <a:ln>
            <a:solidFill>
              <a:schemeClr val="tx1"/>
            </a:solidFill>
          </a:ln>
        </p:spPr>
        <p:txBody>
          <a:bodyPr wrap="square" rtlCol="0">
            <a:spAutoFit/>
          </a:bodyPr>
          <a:lstStyle>
            <a:defPPr>
              <a:defRPr lang="en-US"/>
            </a:defPPr>
            <a:lvl1pPr>
              <a:defRPr sz="1200"/>
            </a:lvl1pPr>
          </a:lstStyle>
          <a:p>
            <a:pPr algn="ctr"/>
            <a:r>
              <a:rPr lang="en-US" altLang="zh-CN" dirty="0">
                <a:cs typeface="+mn-ea"/>
                <a:sym typeface="+mn-lt"/>
              </a:rPr>
              <a:t>EC</a:t>
            </a:r>
          </a:p>
        </p:txBody>
      </p:sp>
      <p:sp>
        <p:nvSpPr>
          <p:cNvPr id="36" name="文本框 35"/>
          <p:cNvSpPr txBox="1"/>
          <p:nvPr/>
        </p:nvSpPr>
        <p:spPr>
          <a:xfrm>
            <a:off x="3285432" y="5196773"/>
            <a:ext cx="1440000" cy="306467"/>
          </a:xfrm>
          <a:prstGeom prst="roundRect">
            <a:avLst/>
          </a:prstGeom>
          <a:solidFill>
            <a:schemeClr val="accent2">
              <a:lumMod val="20000"/>
              <a:lumOff val="80000"/>
            </a:schemeClr>
          </a:solidFill>
          <a:ln>
            <a:solidFill>
              <a:schemeClr val="tx1"/>
            </a:solidFill>
          </a:ln>
        </p:spPr>
        <p:txBody>
          <a:bodyPr wrap="square" rtlCol="0">
            <a:spAutoFit/>
          </a:bodyPr>
          <a:lstStyle/>
          <a:p>
            <a:pPr algn="ctr"/>
            <a:r>
              <a:rPr lang="en-US" altLang="zh-CN" sz="1200" dirty="0" smtClean="0">
                <a:cs typeface="+mn-ea"/>
                <a:sym typeface="+mn-lt"/>
              </a:rPr>
              <a:t>DMC, DEC, EMC</a:t>
            </a:r>
            <a:endParaRPr lang="en-US" altLang="zh-CN" sz="1200" dirty="0">
              <a:cs typeface="+mn-ea"/>
              <a:sym typeface="+mn-lt"/>
            </a:endParaRPr>
          </a:p>
        </p:txBody>
      </p:sp>
      <p:cxnSp>
        <p:nvCxnSpPr>
          <p:cNvPr id="39" name="直接连接符 38"/>
          <p:cNvCxnSpPr>
            <a:stCxn id="34" idx="2"/>
            <a:endCxn id="35" idx="0"/>
          </p:cNvCxnSpPr>
          <p:nvPr/>
        </p:nvCxnSpPr>
        <p:spPr>
          <a:xfrm flipH="1">
            <a:off x="2008776" y="5065686"/>
            <a:ext cx="1" cy="131087"/>
          </a:xfrm>
          <a:prstGeom prst="line">
            <a:avLst/>
          </a:prstGeom>
        </p:spPr>
        <p:style>
          <a:lnRef idx="1">
            <a:schemeClr val="dk1"/>
          </a:lnRef>
          <a:fillRef idx="0">
            <a:schemeClr val="dk1"/>
          </a:fillRef>
          <a:effectRef idx="0">
            <a:schemeClr val="dk1"/>
          </a:effectRef>
          <a:fontRef idx="minor">
            <a:schemeClr val="tx1"/>
          </a:fontRef>
        </p:style>
      </p:cxnSp>
      <p:cxnSp>
        <p:nvCxnSpPr>
          <p:cNvPr id="41" name="直接连接符 40"/>
          <p:cNvCxnSpPr>
            <a:stCxn id="33" idx="2"/>
            <a:endCxn id="36" idx="0"/>
          </p:cNvCxnSpPr>
          <p:nvPr/>
        </p:nvCxnSpPr>
        <p:spPr>
          <a:xfrm>
            <a:off x="4005431" y="5065686"/>
            <a:ext cx="1" cy="131087"/>
          </a:xfrm>
          <a:prstGeom prst="line">
            <a:avLst/>
          </a:prstGeom>
        </p:spPr>
        <p:style>
          <a:lnRef idx="1">
            <a:schemeClr val="dk1"/>
          </a:lnRef>
          <a:fillRef idx="0">
            <a:schemeClr val="dk1"/>
          </a:fillRef>
          <a:effectRef idx="0">
            <a:schemeClr val="dk1"/>
          </a:effectRef>
          <a:fontRef idx="minor">
            <a:schemeClr val="tx1"/>
          </a:fontRef>
        </p:style>
      </p:cxnSp>
      <p:cxnSp>
        <p:nvCxnSpPr>
          <p:cNvPr id="43" name="直接连接符 42"/>
          <p:cNvCxnSpPr>
            <a:stCxn id="34" idx="0"/>
          </p:cNvCxnSpPr>
          <p:nvPr/>
        </p:nvCxnSpPr>
        <p:spPr>
          <a:xfrm flipH="1" flipV="1">
            <a:off x="2008776" y="4638675"/>
            <a:ext cx="1" cy="120544"/>
          </a:xfrm>
          <a:prstGeom prst="line">
            <a:avLst/>
          </a:prstGeom>
        </p:spPr>
        <p:style>
          <a:lnRef idx="1">
            <a:schemeClr val="dk1"/>
          </a:lnRef>
          <a:fillRef idx="0">
            <a:schemeClr val="dk1"/>
          </a:fillRef>
          <a:effectRef idx="0">
            <a:schemeClr val="dk1"/>
          </a:effectRef>
          <a:fontRef idx="minor">
            <a:schemeClr val="tx1"/>
          </a:fontRef>
        </p:style>
      </p:cxnSp>
      <p:cxnSp>
        <p:nvCxnSpPr>
          <p:cNvPr id="44" name="直接连接符 43"/>
          <p:cNvCxnSpPr/>
          <p:nvPr/>
        </p:nvCxnSpPr>
        <p:spPr>
          <a:xfrm flipH="1" flipV="1">
            <a:off x="4005431" y="4637758"/>
            <a:ext cx="1" cy="120544"/>
          </a:xfrm>
          <a:prstGeom prst="line">
            <a:avLst/>
          </a:prstGeom>
        </p:spPr>
        <p:style>
          <a:lnRef idx="1">
            <a:schemeClr val="dk1"/>
          </a:lnRef>
          <a:fillRef idx="0">
            <a:schemeClr val="dk1"/>
          </a:fillRef>
          <a:effectRef idx="0">
            <a:schemeClr val="dk1"/>
          </a:effectRef>
          <a:fontRef idx="minor">
            <a:schemeClr val="tx1"/>
          </a:fontRef>
        </p:style>
      </p:cxnSp>
      <p:cxnSp>
        <p:nvCxnSpPr>
          <p:cNvPr id="46" name="直接连接符 45"/>
          <p:cNvCxnSpPr/>
          <p:nvPr/>
        </p:nvCxnSpPr>
        <p:spPr>
          <a:xfrm>
            <a:off x="2018100" y="4638676"/>
            <a:ext cx="1987331" cy="7589"/>
          </a:xfrm>
          <a:prstGeom prst="line">
            <a:avLst/>
          </a:prstGeom>
        </p:spPr>
        <p:style>
          <a:lnRef idx="1">
            <a:schemeClr val="dk1"/>
          </a:lnRef>
          <a:fillRef idx="0">
            <a:schemeClr val="dk1"/>
          </a:fillRef>
          <a:effectRef idx="0">
            <a:schemeClr val="dk1"/>
          </a:effectRef>
          <a:fontRef idx="minor">
            <a:schemeClr val="tx1"/>
          </a:fontRef>
        </p:style>
      </p:cxnSp>
      <p:cxnSp>
        <p:nvCxnSpPr>
          <p:cNvPr id="53" name="直接连接符 52"/>
          <p:cNvCxnSpPr>
            <a:stCxn id="27" idx="2"/>
          </p:cNvCxnSpPr>
          <p:nvPr/>
        </p:nvCxnSpPr>
        <p:spPr>
          <a:xfrm>
            <a:off x="3073310" y="4525721"/>
            <a:ext cx="0" cy="120544"/>
          </a:xfrm>
          <a:prstGeom prst="line">
            <a:avLst/>
          </a:prstGeom>
        </p:spPr>
        <p:style>
          <a:lnRef idx="1">
            <a:schemeClr val="dk1"/>
          </a:lnRef>
          <a:fillRef idx="0">
            <a:schemeClr val="dk1"/>
          </a:fillRef>
          <a:effectRef idx="0">
            <a:schemeClr val="dk1"/>
          </a:effectRef>
          <a:fontRef idx="minor">
            <a:schemeClr val="tx1"/>
          </a:fontRef>
        </p:style>
      </p:cxnSp>
      <p:cxnSp>
        <p:nvCxnSpPr>
          <p:cNvPr id="65" name="直接连接符 64"/>
          <p:cNvCxnSpPr/>
          <p:nvPr/>
        </p:nvCxnSpPr>
        <p:spPr>
          <a:xfrm flipV="1">
            <a:off x="4905431" y="4072993"/>
            <a:ext cx="0" cy="146261"/>
          </a:xfrm>
          <a:prstGeom prst="line">
            <a:avLst/>
          </a:prstGeom>
        </p:spPr>
        <p:style>
          <a:lnRef idx="1">
            <a:schemeClr val="dk1"/>
          </a:lnRef>
          <a:fillRef idx="0">
            <a:schemeClr val="dk1"/>
          </a:fillRef>
          <a:effectRef idx="0">
            <a:schemeClr val="dk1"/>
          </a:effectRef>
          <a:fontRef idx="minor">
            <a:schemeClr val="tx1"/>
          </a:fontRef>
        </p:style>
      </p:cxnSp>
      <p:cxnSp>
        <p:nvCxnSpPr>
          <p:cNvPr id="66" name="直接连接符 65"/>
          <p:cNvCxnSpPr/>
          <p:nvPr/>
        </p:nvCxnSpPr>
        <p:spPr>
          <a:xfrm flipV="1">
            <a:off x="3076541" y="4072993"/>
            <a:ext cx="0" cy="146261"/>
          </a:xfrm>
          <a:prstGeom prst="line">
            <a:avLst/>
          </a:prstGeom>
        </p:spPr>
        <p:style>
          <a:lnRef idx="1">
            <a:schemeClr val="dk1"/>
          </a:lnRef>
          <a:fillRef idx="0">
            <a:schemeClr val="dk1"/>
          </a:fillRef>
          <a:effectRef idx="0">
            <a:schemeClr val="dk1"/>
          </a:effectRef>
          <a:fontRef idx="minor">
            <a:schemeClr val="tx1"/>
          </a:fontRef>
        </p:style>
      </p:cxnSp>
      <p:cxnSp>
        <p:nvCxnSpPr>
          <p:cNvPr id="68" name="直接连接符 67"/>
          <p:cNvCxnSpPr/>
          <p:nvPr/>
        </p:nvCxnSpPr>
        <p:spPr>
          <a:xfrm>
            <a:off x="3076541" y="4072993"/>
            <a:ext cx="1828890" cy="0"/>
          </a:xfrm>
          <a:prstGeom prst="line">
            <a:avLst/>
          </a:prstGeom>
        </p:spPr>
        <p:style>
          <a:lnRef idx="1">
            <a:schemeClr val="dk1"/>
          </a:lnRef>
          <a:fillRef idx="0">
            <a:schemeClr val="dk1"/>
          </a:fillRef>
          <a:effectRef idx="0">
            <a:schemeClr val="dk1"/>
          </a:effectRef>
          <a:fontRef idx="minor">
            <a:schemeClr val="tx1"/>
          </a:fontRef>
        </p:style>
      </p:cxnSp>
      <p:cxnSp>
        <p:nvCxnSpPr>
          <p:cNvPr id="70" name="直接连接符 69"/>
          <p:cNvCxnSpPr>
            <a:stCxn id="26" idx="2"/>
          </p:cNvCxnSpPr>
          <p:nvPr/>
        </p:nvCxnSpPr>
        <p:spPr>
          <a:xfrm>
            <a:off x="4062570" y="3939243"/>
            <a:ext cx="0" cy="133750"/>
          </a:xfrm>
          <a:prstGeom prst="line">
            <a:avLst/>
          </a:prstGeom>
        </p:spPr>
        <p:style>
          <a:lnRef idx="1">
            <a:schemeClr val="dk1"/>
          </a:lnRef>
          <a:fillRef idx="0">
            <a:schemeClr val="dk1"/>
          </a:fillRef>
          <a:effectRef idx="0">
            <a:schemeClr val="dk1"/>
          </a:effectRef>
          <a:fontRef idx="minor">
            <a:schemeClr val="tx1"/>
          </a:fontRef>
        </p:style>
      </p:cxnSp>
      <p:cxnSp>
        <p:nvCxnSpPr>
          <p:cNvPr id="71" name="直接连接符 70"/>
          <p:cNvCxnSpPr/>
          <p:nvPr/>
        </p:nvCxnSpPr>
        <p:spPr>
          <a:xfrm flipV="1">
            <a:off x="8280256" y="4072993"/>
            <a:ext cx="0" cy="146261"/>
          </a:xfrm>
          <a:prstGeom prst="line">
            <a:avLst/>
          </a:prstGeom>
        </p:spPr>
        <p:style>
          <a:lnRef idx="1">
            <a:schemeClr val="dk1"/>
          </a:lnRef>
          <a:fillRef idx="0">
            <a:schemeClr val="dk1"/>
          </a:fillRef>
          <a:effectRef idx="0">
            <a:schemeClr val="dk1"/>
          </a:effectRef>
          <a:fontRef idx="minor">
            <a:schemeClr val="tx1"/>
          </a:fontRef>
        </p:style>
      </p:cxnSp>
      <p:cxnSp>
        <p:nvCxnSpPr>
          <p:cNvPr id="72" name="直接连接符 71"/>
          <p:cNvCxnSpPr/>
          <p:nvPr/>
        </p:nvCxnSpPr>
        <p:spPr>
          <a:xfrm flipV="1">
            <a:off x="6451366" y="4072993"/>
            <a:ext cx="0" cy="146261"/>
          </a:xfrm>
          <a:prstGeom prst="line">
            <a:avLst/>
          </a:prstGeom>
        </p:spPr>
        <p:style>
          <a:lnRef idx="1">
            <a:schemeClr val="dk1"/>
          </a:lnRef>
          <a:fillRef idx="0">
            <a:schemeClr val="dk1"/>
          </a:fillRef>
          <a:effectRef idx="0">
            <a:schemeClr val="dk1"/>
          </a:effectRef>
          <a:fontRef idx="minor">
            <a:schemeClr val="tx1"/>
          </a:fontRef>
        </p:style>
      </p:cxnSp>
      <p:cxnSp>
        <p:nvCxnSpPr>
          <p:cNvPr id="73" name="直接连接符 72"/>
          <p:cNvCxnSpPr/>
          <p:nvPr/>
        </p:nvCxnSpPr>
        <p:spPr>
          <a:xfrm>
            <a:off x="6451366" y="4072993"/>
            <a:ext cx="1828890" cy="0"/>
          </a:xfrm>
          <a:prstGeom prst="line">
            <a:avLst/>
          </a:prstGeom>
        </p:spPr>
        <p:style>
          <a:lnRef idx="1">
            <a:schemeClr val="dk1"/>
          </a:lnRef>
          <a:fillRef idx="0">
            <a:schemeClr val="dk1"/>
          </a:fillRef>
          <a:effectRef idx="0">
            <a:schemeClr val="dk1"/>
          </a:effectRef>
          <a:fontRef idx="minor">
            <a:schemeClr val="tx1"/>
          </a:fontRef>
        </p:style>
      </p:cxnSp>
      <p:cxnSp>
        <p:nvCxnSpPr>
          <p:cNvPr id="74" name="直接连接符 73"/>
          <p:cNvCxnSpPr/>
          <p:nvPr/>
        </p:nvCxnSpPr>
        <p:spPr>
          <a:xfrm>
            <a:off x="7437395" y="3939243"/>
            <a:ext cx="0" cy="133750"/>
          </a:xfrm>
          <a:prstGeom prst="line">
            <a:avLst/>
          </a:prstGeom>
        </p:spPr>
        <p:style>
          <a:lnRef idx="1">
            <a:schemeClr val="dk1"/>
          </a:lnRef>
          <a:fillRef idx="0">
            <a:schemeClr val="dk1"/>
          </a:fillRef>
          <a:effectRef idx="0">
            <a:schemeClr val="dk1"/>
          </a:effectRef>
          <a:fontRef idx="minor">
            <a:schemeClr val="tx1"/>
          </a:fontRef>
        </p:style>
      </p:cxnSp>
      <p:cxnSp>
        <p:nvCxnSpPr>
          <p:cNvPr id="75" name="直接连接符 74"/>
          <p:cNvCxnSpPr/>
          <p:nvPr/>
        </p:nvCxnSpPr>
        <p:spPr>
          <a:xfrm flipV="1">
            <a:off x="7437395" y="3482015"/>
            <a:ext cx="0" cy="146261"/>
          </a:xfrm>
          <a:prstGeom prst="line">
            <a:avLst/>
          </a:prstGeom>
        </p:spPr>
        <p:style>
          <a:lnRef idx="1">
            <a:schemeClr val="dk1"/>
          </a:lnRef>
          <a:fillRef idx="0">
            <a:schemeClr val="dk1"/>
          </a:fillRef>
          <a:effectRef idx="0">
            <a:schemeClr val="dk1"/>
          </a:effectRef>
          <a:fontRef idx="minor">
            <a:schemeClr val="tx1"/>
          </a:fontRef>
        </p:style>
      </p:cxnSp>
      <p:cxnSp>
        <p:nvCxnSpPr>
          <p:cNvPr id="76" name="直接连接符 75"/>
          <p:cNvCxnSpPr/>
          <p:nvPr/>
        </p:nvCxnSpPr>
        <p:spPr>
          <a:xfrm flipV="1">
            <a:off x="4069505" y="3482016"/>
            <a:ext cx="0" cy="146261"/>
          </a:xfrm>
          <a:prstGeom prst="line">
            <a:avLst/>
          </a:prstGeom>
        </p:spPr>
        <p:style>
          <a:lnRef idx="1">
            <a:schemeClr val="dk1"/>
          </a:lnRef>
          <a:fillRef idx="0">
            <a:schemeClr val="dk1"/>
          </a:fillRef>
          <a:effectRef idx="0">
            <a:schemeClr val="dk1"/>
          </a:effectRef>
          <a:fontRef idx="minor">
            <a:schemeClr val="tx1"/>
          </a:fontRef>
        </p:style>
      </p:cxnSp>
      <p:cxnSp>
        <p:nvCxnSpPr>
          <p:cNvPr id="77" name="直接连接符 76"/>
          <p:cNvCxnSpPr/>
          <p:nvPr/>
        </p:nvCxnSpPr>
        <p:spPr>
          <a:xfrm flipV="1">
            <a:off x="4062569" y="3467101"/>
            <a:ext cx="5919631" cy="12132"/>
          </a:xfrm>
          <a:prstGeom prst="line">
            <a:avLst/>
          </a:prstGeom>
        </p:spPr>
        <p:style>
          <a:lnRef idx="1">
            <a:schemeClr val="dk1"/>
          </a:lnRef>
          <a:fillRef idx="0">
            <a:schemeClr val="dk1"/>
          </a:fillRef>
          <a:effectRef idx="0">
            <a:schemeClr val="dk1"/>
          </a:effectRef>
          <a:fontRef idx="minor">
            <a:schemeClr val="tx1"/>
          </a:fontRef>
        </p:style>
      </p:cxnSp>
      <p:cxnSp>
        <p:nvCxnSpPr>
          <p:cNvPr id="78" name="直接连接符 77"/>
          <p:cNvCxnSpPr/>
          <p:nvPr/>
        </p:nvCxnSpPr>
        <p:spPr>
          <a:xfrm>
            <a:off x="5818964" y="3355043"/>
            <a:ext cx="0" cy="133750"/>
          </a:xfrm>
          <a:prstGeom prst="line">
            <a:avLst/>
          </a:prstGeom>
        </p:spPr>
        <p:style>
          <a:lnRef idx="1">
            <a:schemeClr val="dk1"/>
          </a:lnRef>
          <a:fillRef idx="0">
            <a:schemeClr val="dk1"/>
          </a:fillRef>
          <a:effectRef idx="0">
            <a:schemeClr val="dk1"/>
          </a:effectRef>
          <a:fontRef idx="minor">
            <a:schemeClr val="tx1"/>
          </a:fontRef>
        </p:style>
      </p:cxnSp>
      <p:cxnSp>
        <p:nvCxnSpPr>
          <p:cNvPr id="79" name="直接连接符 78"/>
          <p:cNvCxnSpPr/>
          <p:nvPr/>
        </p:nvCxnSpPr>
        <p:spPr>
          <a:xfrm flipV="1">
            <a:off x="9977033" y="3482014"/>
            <a:ext cx="0" cy="146261"/>
          </a:xfrm>
          <a:prstGeom prst="line">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95843359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标题 15"/>
          <p:cNvSpPr>
            <a:spLocks noGrp="1"/>
          </p:cNvSpPr>
          <p:nvPr>
            <p:ph type="title"/>
          </p:nvPr>
        </p:nvSpPr>
        <p:spPr/>
        <p:txBody>
          <a:bodyPr/>
          <a:lstStyle/>
          <a:p>
            <a:r>
              <a:rPr lang="en-US" dirty="0">
                <a:latin typeface="+mn-lt"/>
                <a:ea typeface="+mn-ea"/>
                <a:cs typeface="+mn-ea"/>
                <a:sym typeface="+mn-lt"/>
              </a:rPr>
              <a:t>Separator </a:t>
            </a:r>
            <a:r>
              <a:rPr lang="en-US" dirty="0" smtClean="0">
                <a:latin typeface="+mn-lt"/>
                <a:ea typeface="+mn-ea"/>
                <a:cs typeface="+mn-ea"/>
                <a:sym typeface="+mn-lt"/>
              </a:rPr>
              <a:t>Film</a:t>
            </a:r>
            <a:endParaRPr lang="en-US" dirty="0">
              <a:latin typeface="+mn-lt"/>
              <a:ea typeface="+mn-ea"/>
              <a:cs typeface="+mn-ea"/>
              <a:sym typeface="+mn-lt"/>
            </a:endParaRPr>
          </a:p>
        </p:txBody>
      </p:sp>
      <p:sp>
        <p:nvSpPr>
          <p:cNvPr id="17" name="内容占位符 16"/>
          <p:cNvSpPr>
            <a:spLocks noGrp="1"/>
          </p:cNvSpPr>
          <p:nvPr>
            <p:ph type="body" sz="quarter" idx="10"/>
          </p:nvPr>
        </p:nvSpPr>
        <p:spPr>
          <a:xfrm>
            <a:off x="455611" y="1052514"/>
            <a:ext cx="8173233" cy="4884647"/>
          </a:xfrm>
          <a:prstGeom prst="rect">
            <a:avLst/>
          </a:prstGeom>
        </p:spPr>
        <p:txBody>
          <a:bodyPr/>
          <a:lstStyle/>
          <a:p>
            <a:r>
              <a:rPr lang="en-US" sz="1600" dirty="0">
                <a:latin typeface="+mn-lt"/>
                <a:ea typeface="+mn-ea"/>
                <a:cs typeface="+mn-ea"/>
                <a:sym typeface="+mn-lt"/>
              </a:rPr>
              <a:t>The separator film must meet the following requirements:</a:t>
            </a:r>
          </a:p>
          <a:p>
            <a:pPr lvl="1"/>
            <a:r>
              <a:rPr lang="en-US" altLang="zh-CN" sz="1400" dirty="0">
                <a:cs typeface="+mn-ea"/>
                <a:sym typeface="+mn-lt"/>
              </a:rPr>
              <a:t>Has direct contact with the positive and negative electrodes (high and low potentials) as well as the electrolyte, requiring electrochemical stability (against electrochemical and other corrosion</a:t>
            </a:r>
            <a:r>
              <a:rPr lang="en-US" altLang="zh-CN" sz="1400" dirty="0" smtClean="0">
                <a:cs typeface="+mn-ea"/>
                <a:sym typeface="+mn-lt"/>
              </a:rPr>
              <a:t>).</a:t>
            </a:r>
            <a:endParaRPr lang="en-US" sz="1400" dirty="0" smtClean="0">
              <a:latin typeface="+mn-lt"/>
              <a:ea typeface="+mn-ea"/>
              <a:cs typeface="+mn-ea"/>
              <a:sym typeface="+mn-lt"/>
            </a:endParaRPr>
          </a:p>
          <a:p>
            <a:pPr lvl="1"/>
            <a:r>
              <a:rPr lang="en-US" sz="1400" dirty="0" smtClean="0">
                <a:latin typeface="+mn-lt"/>
                <a:ea typeface="+mn-ea"/>
                <a:cs typeface="+mn-ea"/>
                <a:sym typeface="+mn-lt"/>
              </a:rPr>
              <a:t>Provides </a:t>
            </a:r>
            <a:r>
              <a:rPr lang="en-US" sz="1400" dirty="0">
                <a:latin typeface="+mn-lt"/>
                <a:ea typeface="+mn-ea"/>
                <a:cs typeface="+mn-ea"/>
                <a:sym typeface="+mn-lt"/>
              </a:rPr>
              <a:t>physical barriers between positive and negative electrodes to prevent short circuits, featuring insulation (separating electrons) and strength against </a:t>
            </a:r>
            <a:r>
              <a:rPr lang="en-US" sz="1400" dirty="0" smtClean="0">
                <a:latin typeface="+mn-lt"/>
                <a:ea typeface="+mn-ea"/>
                <a:cs typeface="+mn-ea"/>
                <a:sym typeface="+mn-lt"/>
              </a:rPr>
              <a:t>puncture. Allows </a:t>
            </a:r>
            <a:r>
              <a:rPr lang="en-US" sz="1400" dirty="0">
                <a:latin typeface="+mn-lt"/>
                <a:ea typeface="+mn-ea"/>
                <a:cs typeface="+mn-ea"/>
                <a:sym typeface="+mn-lt"/>
              </a:rPr>
              <a:t>lithium ions to pass through. Currently, a </a:t>
            </a:r>
            <a:r>
              <a:rPr lang="en-US" sz="1400" dirty="0" smtClean="0">
                <a:latin typeface="+mn-lt"/>
                <a:ea typeface="+mn-ea"/>
                <a:cs typeface="+mn-ea"/>
                <a:sym typeface="+mn-lt"/>
              </a:rPr>
              <a:t>micro porous </a:t>
            </a:r>
            <a:r>
              <a:rPr lang="en-US" sz="1400" dirty="0">
                <a:latin typeface="+mn-lt"/>
                <a:ea typeface="+mn-ea"/>
                <a:cs typeface="+mn-ea"/>
                <a:sym typeface="+mn-lt"/>
              </a:rPr>
              <a:t>structure is used to absorb the electrolyte</a:t>
            </a:r>
            <a:r>
              <a:rPr lang="en-US" sz="1400" dirty="0" smtClean="0">
                <a:latin typeface="+mn-lt"/>
                <a:ea typeface="+mn-ea"/>
                <a:cs typeface="+mn-ea"/>
                <a:sym typeface="+mn-lt"/>
              </a:rPr>
              <a:t>.</a:t>
            </a:r>
          </a:p>
          <a:p>
            <a:pPr lvl="1"/>
            <a:r>
              <a:rPr lang="en-US" altLang="zh-CN" sz="1400" dirty="0">
                <a:cs typeface="+mn-ea"/>
                <a:sym typeface="+mn-lt"/>
              </a:rPr>
              <a:t>Provides an automatic shutdown mechanism with low shutdown temperatures and high rupture temperatures, ensuring good protection performance</a:t>
            </a:r>
            <a:r>
              <a:rPr lang="en-US" altLang="zh-CN" sz="1400" dirty="0" smtClean="0">
                <a:cs typeface="+mn-ea"/>
                <a:sym typeface="+mn-lt"/>
              </a:rPr>
              <a:t>.</a:t>
            </a:r>
          </a:p>
          <a:p>
            <a:pPr lvl="1"/>
            <a:r>
              <a:rPr lang="en-US" altLang="zh-CN" sz="1400" dirty="0">
                <a:cs typeface="+mn-ea"/>
                <a:sym typeface="+mn-lt"/>
              </a:rPr>
              <a:t>Determines the lower limit of the battery </a:t>
            </a:r>
            <a:r>
              <a:rPr lang="en-US" altLang="zh-CN" sz="1400" dirty="0" smtClean="0">
                <a:cs typeface="+mn-ea"/>
                <a:sym typeface="+mn-lt"/>
              </a:rPr>
              <a:t>safety, </a:t>
            </a:r>
            <a:r>
              <a:rPr lang="en-US" altLang="zh-CN" sz="1400" dirty="0" smtClean="0">
                <a:latin typeface="+mn-lt"/>
                <a:ea typeface="+mn-ea"/>
                <a:cs typeface="+mn-ea"/>
                <a:sym typeface="+mn-lt"/>
              </a:rPr>
              <a:t>d</a:t>
            </a:r>
            <a:r>
              <a:rPr lang="en-US" sz="1400" dirty="0" smtClean="0">
                <a:latin typeface="+mn-lt"/>
                <a:ea typeface="+mn-ea"/>
                <a:cs typeface="+mn-ea"/>
                <a:sym typeface="+mn-lt"/>
              </a:rPr>
              <a:t>oes </a:t>
            </a:r>
            <a:r>
              <a:rPr lang="en-US" sz="1400" dirty="0">
                <a:latin typeface="+mn-lt"/>
                <a:ea typeface="+mn-ea"/>
                <a:cs typeface="+mn-ea"/>
                <a:sym typeface="+mn-lt"/>
              </a:rPr>
              <a:t>not provide active substances. A </a:t>
            </a:r>
            <a:r>
              <a:rPr lang="en-US" sz="1400" dirty="0" smtClean="0">
                <a:latin typeface="+mn-lt"/>
                <a:ea typeface="+mn-ea"/>
                <a:cs typeface="+mn-ea"/>
                <a:sym typeface="+mn-lt"/>
              </a:rPr>
              <a:t>thinner </a:t>
            </a:r>
            <a:r>
              <a:rPr lang="en-US" sz="1400" dirty="0">
                <a:latin typeface="+mn-lt"/>
                <a:ea typeface="+mn-ea"/>
                <a:cs typeface="+mn-ea"/>
                <a:sym typeface="+mn-lt"/>
              </a:rPr>
              <a:t>separator film is better in terms of energy density</a:t>
            </a:r>
            <a:r>
              <a:rPr lang="en-US" sz="1400" dirty="0" smtClean="0">
                <a:latin typeface="+mn-lt"/>
                <a:ea typeface="+mn-ea"/>
                <a:cs typeface="+mn-ea"/>
                <a:sym typeface="+mn-lt"/>
              </a:rPr>
              <a:t>. </a:t>
            </a:r>
            <a:endParaRPr lang="en-US" sz="1400" dirty="0">
              <a:latin typeface="+mn-lt"/>
              <a:ea typeface="+mn-ea"/>
              <a:cs typeface="+mn-ea"/>
              <a:sym typeface="+mn-lt"/>
            </a:endParaRPr>
          </a:p>
          <a:p>
            <a:pPr lvl="1"/>
            <a:r>
              <a:rPr lang="en-US" sz="1400" dirty="0">
                <a:latin typeface="+mn-lt"/>
                <a:ea typeface="+mn-ea"/>
                <a:cs typeface="+mn-ea"/>
                <a:sym typeface="+mn-lt"/>
              </a:rPr>
              <a:t>A thin separator film requires a ceramic coating for </a:t>
            </a:r>
            <a:r>
              <a:rPr lang="en-US" sz="1400" dirty="0" smtClean="0">
                <a:latin typeface="+mn-lt"/>
                <a:ea typeface="+mn-ea"/>
                <a:cs typeface="+mn-ea"/>
                <a:sym typeface="+mn-lt"/>
              </a:rPr>
              <a:t>separation; to </a:t>
            </a:r>
            <a:r>
              <a:rPr lang="en-US" sz="1400" dirty="0">
                <a:latin typeface="+mn-lt"/>
                <a:ea typeface="+mn-ea"/>
                <a:cs typeface="+mn-ea"/>
                <a:sym typeface="+mn-lt"/>
              </a:rPr>
              <a:t>ensure that the positive and negative electrodes are adhered to each other, glue is required sometimes</a:t>
            </a:r>
            <a:r>
              <a:rPr lang="en-US" sz="1400" dirty="0" smtClean="0">
                <a:latin typeface="+mn-lt"/>
                <a:ea typeface="+mn-ea"/>
                <a:cs typeface="+mn-ea"/>
                <a:sym typeface="+mn-lt"/>
              </a:rPr>
              <a:t>.</a:t>
            </a:r>
            <a:endParaRPr lang="en-US" sz="1400" dirty="0">
              <a:latin typeface="+mn-lt"/>
              <a:ea typeface="+mn-ea"/>
              <a:cs typeface="+mn-ea"/>
              <a:sym typeface="+mn-lt"/>
            </a:endParaRPr>
          </a:p>
        </p:txBody>
      </p:sp>
      <p:pic>
        <p:nvPicPr>
          <p:cNvPr id="5" name="图片 4"/>
          <p:cNvPicPr>
            <a:picLocks/>
          </p:cNvPicPr>
          <p:nvPr/>
        </p:nvPicPr>
        <p:blipFill>
          <a:blip r:embed="rId3" cstate="print"/>
          <a:stretch>
            <a:fillRect/>
          </a:stretch>
        </p:blipFill>
        <p:spPr>
          <a:xfrm>
            <a:off x="8795240" y="3716338"/>
            <a:ext cx="2422359" cy="1667011"/>
          </a:xfrm>
          <a:prstGeom prst="rect">
            <a:avLst/>
          </a:prstGeom>
        </p:spPr>
      </p:pic>
      <p:pic>
        <p:nvPicPr>
          <p:cNvPr id="6" name="图片 5"/>
          <p:cNvPicPr>
            <a:picLocks/>
          </p:cNvPicPr>
          <p:nvPr/>
        </p:nvPicPr>
        <p:blipFill>
          <a:blip r:embed="rId4"/>
          <a:stretch>
            <a:fillRect/>
          </a:stretch>
        </p:blipFill>
        <p:spPr>
          <a:xfrm>
            <a:off x="8795240" y="1561493"/>
            <a:ext cx="2229852" cy="1667012"/>
          </a:xfrm>
          <a:prstGeom prst="rect">
            <a:avLst/>
          </a:prstGeom>
        </p:spPr>
      </p:pic>
    </p:spTree>
    <p:extLst>
      <p:ext uri="{BB962C8B-B14F-4D97-AF65-F5344CB8AC3E}">
        <p14:creationId xmlns:p14="http://schemas.microsoft.com/office/powerpoint/2010/main" val="398199076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Line 6"/>
          <p:cNvSpPr>
            <a:spLocks noChangeShapeType="1"/>
          </p:cNvSpPr>
          <p:nvPr/>
        </p:nvSpPr>
        <p:spPr bwMode="auto">
          <a:xfrm>
            <a:off x="5967921" y="3619558"/>
            <a:ext cx="0" cy="1440000"/>
          </a:xfrm>
          <a:prstGeom prst="line">
            <a:avLst/>
          </a:prstGeom>
          <a:noFill/>
          <a:ln w="25400">
            <a:solidFill>
              <a:srgbClr val="000000"/>
            </a:solidFill>
            <a:prstDash val="dash"/>
            <a:round/>
            <a:headEnd/>
            <a:tailEnd/>
          </a:ln>
          <a:effectLst/>
        </p:spPr>
        <p:txBody>
          <a:bodyPr wrap="square" lIns="83448" tIns="41724" rIns="83448" bIns="41724" anchor="ctr">
            <a:spAutoFit/>
          </a:bodyPr>
          <a:lstStyle/>
          <a:p>
            <a:endParaRPr lang="en-US" sz="600">
              <a:cs typeface="+mn-ea"/>
              <a:sym typeface="+mn-lt"/>
            </a:endParaRPr>
          </a:p>
        </p:txBody>
      </p:sp>
      <p:sp>
        <p:nvSpPr>
          <p:cNvPr id="31" name="Line 6"/>
          <p:cNvSpPr>
            <a:spLocks noChangeShapeType="1"/>
          </p:cNvSpPr>
          <p:nvPr/>
        </p:nvSpPr>
        <p:spPr bwMode="auto">
          <a:xfrm>
            <a:off x="6499584" y="3619558"/>
            <a:ext cx="0" cy="1080000"/>
          </a:xfrm>
          <a:prstGeom prst="line">
            <a:avLst/>
          </a:prstGeom>
          <a:noFill/>
          <a:ln w="25400">
            <a:solidFill>
              <a:srgbClr val="000000"/>
            </a:solidFill>
            <a:prstDash val="dash"/>
            <a:round/>
            <a:headEnd/>
            <a:tailEnd/>
          </a:ln>
          <a:effectLst/>
        </p:spPr>
        <p:txBody>
          <a:bodyPr wrap="square" lIns="83448" tIns="41724" rIns="83448" bIns="41724" anchor="ctr">
            <a:spAutoFit/>
          </a:bodyPr>
          <a:lstStyle/>
          <a:p>
            <a:endParaRPr lang="en-US" sz="600">
              <a:cs typeface="+mn-ea"/>
              <a:sym typeface="+mn-lt"/>
            </a:endParaRPr>
          </a:p>
        </p:txBody>
      </p:sp>
      <p:sp>
        <p:nvSpPr>
          <p:cNvPr id="13" name="Line 6"/>
          <p:cNvSpPr>
            <a:spLocks noChangeShapeType="1"/>
          </p:cNvSpPr>
          <p:nvPr/>
        </p:nvSpPr>
        <p:spPr bwMode="auto">
          <a:xfrm>
            <a:off x="1103819" y="1307521"/>
            <a:ext cx="0" cy="2340000"/>
          </a:xfrm>
          <a:prstGeom prst="line">
            <a:avLst/>
          </a:prstGeom>
          <a:noFill/>
          <a:ln w="25400">
            <a:solidFill>
              <a:srgbClr val="000000"/>
            </a:solidFill>
            <a:prstDash val="dash"/>
            <a:round/>
            <a:headEnd/>
            <a:tailEnd/>
          </a:ln>
          <a:effectLst/>
        </p:spPr>
        <p:txBody>
          <a:bodyPr wrap="square" lIns="83448" tIns="41724" rIns="83448" bIns="41724" anchor="ctr">
            <a:spAutoFit/>
          </a:bodyPr>
          <a:lstStyle/>
          <a:p>
            <a:endParaRPr lang="en-US" sz="600">
              <a:cs typeface="+mn-ea"/>
              <a:sym typeface="+mn-lt"/>
            </a:endParaRPr>
          </a:p>
        </p:txBody>
      </p:sp>
      <p:sp>
        <p:nvSpPr>
          <p:cNvPr id="16" name="Line 6"/>
          <p:cNvSpPr>
            <a:spLocks noChangeShapeType="1"/>
          </p:cNvSpPr>
          <p:nvPr/>
        </p:nvSpPr>
        <p:spPr bwMode="auto">
          <a:xfrm>
            <a:off x="2805611" y="2020021"/>
            <a:ext cx="0" cy="1620000"/>
          </a:xfrm>
          <a:prstGeom prst="line">
            <a:avLst/>
          </a:prstGeom>
          <a:noFill/>
          <a:ln w="25400">
            <a:solidFill>
              <a:srgbClr val="000000"/>
            </a:solidFill>
            <a:prstDash val="dash"/>
            <a:round/>
            <a:headEnd/>
            <a:tailEnd/>
          </a:ln>
          <a:effectLst/>
        </p:spPr>
        <p:txBody>
          <a:bodyPr wrap="square" lIns="83448" tIns="41724" rIns="83448" bIns="41724" anchor="ctr">
            <a:spAutoFit/>
          </a:bodyPr>
          <a:lstStyle/>
          <a:p>
            <a:endParaRPr lang="en-US" sz="600">
              <a:cs typeface="+mn-ea"/>
              <a:sym typeface="+mn-lt"/>
            </a:endParaRPr>
          </a:p>
        </p:txBody>
      </p:sp>
      <p:sp>
        <p:nvSpPr>
          <p:cNvPr id="3" name="标题 2"/>
          <p:cNvSpPr>
            <a:spLocks noGrp="1"/>
          </p:cNvSpPr>
          <p:nvPr>
            <p:ph type="title"/>
          </p:nvPr>
        </p:nvSpPr>
        <p:spPr/>
        <p:txBody>
          <a:bodyPr/>
          <a:lstStyle/>
          <a:p>
            <a:r>
              <a:rPr lang="en-US" dirty="0">
                <a:latin typeface="+mn-lt"/>
                <a:ea typeface="+mn-ea"/>
                <a:cs typeface="+mn-ea"/>
                <a:sym typeface="+mn-lt"/>
              </a:rPr>
              <a:t>History</a:t>
            </a:r>
          </a:p>
        </p:txBody>
      </p:sp>
      <p:sp>
        <p:nvSpPr>
          <p:cNvPr id="7" name="Line 6"/>
          <p:cNvSpPr>
            <a:spLocks noChangeShapeType="1"/>
          </p:cNvSpPr>
          <p:nvPr/>
        </p:nvSpPr>
        <p:spPr bwMode="auto">
          <a:xfrm>
            <a:off x="1966708" y="1669970"/>
            <a:ext cx="0" cy="1980000"/>
          </a:xfrm>
          <a:prstGeom prst="line">
            <a:avLst/>
          </a:prstGeom>
          <a:noFill/>
          <a:ln w="25400">
            <a:solidFill>
              <a:srgbClr val="000000"/>
            </a:solidFill>
            <a:prstDash val="dash"/>
            <a:round/>
            <a:headEnd/>
            <a:tailEnd/>
          </a:ln>
          <a:effectLst/>
        </p:spPr>
        <p:txBody>
          <a:bodyPr wrap="square" lIns="83448" tIns="41724" rIns="83448" bIns="41724" anchor="ctr">
            <a:spAutoFit/>
          </a:bodyPr>
          <a:lstStyle/>
          <a:p>
            <a:endParaRPr lang="en-US" sz="600">
              <a:cs typeface="+mn-ea"/>
              <a:sym typeface="+mn-lt"/>
            </a:endParaRPr>
          </a:p>
        </p:txBody>
      </p:sp>
      <p:sp>
        <p:nvSpPr>
          <p:cNvPr id="6" name="Rectangle 4"/>
          <p:cNvSpPr>
            <a:spLocks noChangeArrowheads="1"/>
          </p:cNvSpPr>
          <p:nvPr/>
        </p:nvSpPr>
        <p:spPr bwMode="auto">
          <a:xfrm>
            <a:off x="542392" y="1121126"/>
            <a:ext cx="5400000" cy="288000"/>
          </a:xfrm>
          <a:prstGeom prst="rect">
            <a:avLst/>
          </a:prstGeom>
          <a:solidFill>
            <a:schemeClr val="bg1"/>
          </a:solidFill>
          <a:ln w="12700" algn="ctr">
            <a:noFill/>
            <a:miter lim="800000"/>
            <a:headEnd/>
            <a:tailEnd/>
          </a:ln>
          <a:effectLst/>
        </p:spPr>
        <p:txBody>
          <a:bodyPr wrap="none" lIns="91422" tIns="45711" rIns="91422" bIns="45711" anchor="ctr"/>
          <a:lstStyle/>
          <a:p>
            <a:pPr defTabSz="914163"/>
            <a:r>
              <a:rPr lang="en-US" sz="1200" dirty="0">
                <a:cs typeface="+mn-ea"/>
                <a:sym typeface="+mn-lt"/>
              </a:rPr>
              <a:t>French physicist Gaston </a:t>
            </a:r>
            <a:r>
              <a:rPr lang="en-US" sz="1200" dirty="0" err="1">
                <a:cs typeface="+mn-ea"/>
                <a:sym typeface="+mn-lt"/>
              </a:rPr>
              <a:t>Planté</a:t>
            </a:r>
            <a:r>
              <a:rPr lang="en-US" sz="1200" dirty="0">
                <a:cs typeface="+mn-ea"/>
                <a:sym typeface="+mn-lt"/>
              </a:rPr>
              <a:t> invented the (open-type) lead-acid battery.</a:t>
            </a:r>
          </a:p>
        </p:txBody>
      </p:sp>
      <p:sp>
        <p:nvSpPr>
          <p:cNvPr id="8" name="Text Box 8"/>
          <p:cNvSpPr txBox="1">
            <a:spLocks noChangeArrowheads="1"/>
          </p:cNvSpPr>
          <p:nvPr/>
        </p:nvSpPr>
        <p:spPr bwMode="auto">
          <a:xfrm>
            <a:off x="778576" y="3606583"/>
            <a:ext cx="627058" cy="261592"/>
          </a:xfrm>
          <a:prstGeom prst="rect">
            <a:avLst/>
          </a:prstGeom>
          <a:noFill/>
          <a:ln w="9525">
            <a:noFill/>
            <a:miter lim="800000"/>
            <a:headEnd/>
            <a:tailEnd/>
          </a:ln>
          <a:effectLst/>
        </p:spPr>
        <p:txBody>
          <a:bodyPr wrap="square" lIns="91422" tIns="45711" rIns="91422" bIns="45711">
            <a:spAutoFit/>
          </a:bodyPr>
          <a:lstStyle/>
          <a:p>
            <a:pPr defTabSz="914163"/>
            <a:r>
              <a:rPr kumimoji="1" lang="en-US" sz="1100" b="1">
                <a:cs typeface="+mn-ea"/>
                <a:sym typeface="+mn-lt"/>
              </a:rPr>
              <a:t>1859</a:t>
            </a:r>
          </a:p>
        </p:txBody>
      </p:sp>
      <p:sp>
        <p:nvSpPr>
          <p:cNvPr id="9" name="Text Box 9"/>
          <p:cNvSpPr txBox="1">
            <a:spLocks noChangeArrowheads="1"/>
          </p:cNvSpPr>
          <p:nvPr/>
        </p:nvSpPr>
        <p:spPr bwMode="auto">
          <a:xfrm>
            <a:off x="1628422" y="3590034"/>
            <a:ext cx="627058" cy="261592"/>
          </a:xfrm>
          <a:prstGeom prst="rect">
            <a:avLst/>
          </a:prstGeom>
          <a:noFill/>
          <a:ln w="9525">
            <a:noFill/>
            <a:miter lim="800000"/>
            <a:headEnd/>
            <a:tailEnd/>
          </a:ln>
          <a:effectLst/>
        </p:spPr>
        <p:txBody>
          <a:bodyPr wrap="square" lIns="91422" tIns="45711" rIns="91422" bIns="45711">
            <a:spAutoFit/>
          </a:bodyPr>
          <a:lstStyle/>
          <a:p>
            <a:pPr defTabSz="914163"/>
            <a:r>
              <a:rPr kumimoji="1" lang="en-US" sz="1100" b="1">
                <a:cs typeface="+mn-ea"/>
                <a:sym typeface="+mn-lt"/>
              </a:rPr>
              <a:t>1957</a:t>
            </a:r>
          </a:p>
        </p:txBody>
      </p:sp>
      <p:sp>
        <p:nvSpPr>
          <p:cNvPr id="12" name="Line 20"/>
          <p:cNvSpPr>
            <a:spLocks noChangeShapeType="1"/>
          </p:cNvSpPr>
          <p:nvPr/>
        </p:nvSpPr>
        <p:spPr bwMode="auto">
          <a:xfrm>
            <a:off x="488983" y="3584517"/>
            <a:ext cx="9360000" cy="31719"/>
          </a:xfrm>
          <a:prstGeom prst="line">
            <a:avLst/>
          </a:prstGeom>
          <a:noFill/>
          <a:ln w="38100">
            <a:solidFill>
              <a:schemeClr val="tx1"/>
            </a:solidFill>
            <a:round/>
            <a:headEnd/>
            <a:tailEnd type="arrow" w="med" len="med"/>
          </a:ln>
          <a:effectLst/>
        </p:spPr>
        <p:txBody>
          <a:bodyPr wrap="square" lIns="83448" tIns="41724" rIns="83448" bIns="41724" anchor="ctr">
            <a:spAutoFit/>
          </a:bodyPr>
          <a:lstStyle/>
          <a:p>
            <a:endParaRPr lang="en-US" sz="600">
              <a:cs typeface="+mn-ea"/>
              <a:sym typeface="+mn-lt"/>
            </a:endParaRPr>
          </a:p>
        </p:txBody>
      </p:sp>
      <p:sp>
        <p:nvSpPr>
          <p:cNvPr id="14" name="Rectangle 4"/>
          <p:cNvSpPr>
            <a:spLocks noChangeArrowheads="1"/>
          </p:cNvSpPr>
          <p:nvPr/>
        </p:nvSpPr>
        <p:spPr bwMode="auto">
          <a:xfrm>
            <a:off x="1319649" y="1450067"/>
            <a:ext cx="3960000" cy="288000"/>
          </a:xfrm>
          <a:prstGeom prst="rect">
            <a:avLst/>
          </a:prstGeom>
          <a:solidFill>
            <a:schemeClr val="bg1"/>
          </a:solidFill>
          <a:ln w="12700" algn="ctr">
            <a:noFill/>
            <a:miter lim="800000"/>
            <a:headEnd/>
            <a:tailEnd/>
          </a:ln>
          <a:effectLst/>
        </p:spPr>
        <p:txBody>
          <a:bodyPr wrap="none" lIns="91422" tIns="45711" rIns="91422" bIns="45711" anchor="ctr"/>
          <a:lstStyle/>
          <a:p>
            <a:pPr defTabSz="914163"/>
            <a:r>
              <a:rPr lang="en-US" sz="1200">
                <a:cs typeface="+mn-ea"/>
                <a:sym typeface="+mn-lt"/>
              </a:rPr>
              <a:t>Sonnenschein invented the gel battery.</a:t>
            </a:r>
          </a:p>
        </p:txBody>
      </p:sp>
      <p:sp>
        <p:nvSpPr>
          <p:cNvPr id="15" name="Rectangle 4"/>
          <p:cNvSpPr>
            <a:spLocks noChangeArrowheads="1"/>
          </p:cNvSpPr>
          <p:nvPr/>
        </p:nvSpPr>
        <p:spPr bwMode="auto">
          <a:xfrm>
            <a:off x="2156776" y="1779008"/>
            <a:ext cx="5040000" cy="288000"/>
          </a:xfrm>
          <a:prstGeom prst="rect">
            <a:avLst/>
          </a:prstGeom>
          <a:solidFill>
            <a:schemeClr val="bg1"/>
          </a:solidFill>
          <a:ln w="12700" algn="ctr">
            <a:noFill/>
            <a:miter lim="800000"/>
            <a:headEnd/>
            <a:tailEnd/>
          </a:ln>
          <a:effectLst/>
        </p:spPr>
        <p:txBody>
          <a:bodyPr wrap="none" lIns="91422" tIns="45711" rIns="91422" bIns="45711" anchor="ctr"/>
          <a:lstStyle/>
          <a:p>
            <a:pPr defTabSz="914163"/>
            <a:r>
              <a:rPr lang="en-US" sz="1200">
                <a:cs typeface="+mn-ea"/>
                <a:sym typeface="+mn-lt"/>
              </a:rPr>
              <a:t>Gates Corporation applied for the invention patent of the valve regulated lead acid (VRLA) battery.</a:t>
            </a:r>
          </a:p>
        </p:txBody>
      </p:sp>
      <p:sp>
        <p:nvSpPr>
          <p:cNvPr id="17" name="Text Box 9"/>
          <p:cNvSpPr txBox="1">
            <a:spLocks noChangeArrowheads="1"/>
          </p:cNvSpPr>
          <p:nvPr/>
        </p:nvSpPr>
        <p:spPr bwMode="auto">
          <a:xfrm>
            <a:off x="2466553" y="3590338"/>
            <a:ext cx="627058" cy="261592"/>
          </a:xfrm>
          <a:prstGeom prst="rect">
            <a:avLst/>
          </a:prstGeom>
          <a:noFill/>
          <a:ln w="9525">
            <a:noFill/>
            <a:miter lim="800000"/>
            <a:headEnd/>
            <a:tailEnd/>
          </a:ln>
          <a:effectLst/>
        </p:spPr>
        <p:txBody>
          <a:bodyPr wrap="square" lIns="91422" tIns="45711" rIns="91422" bIns="45711">
            <a:spAutoFit/>
          </a:bodyPr>
          <a:lstStyle/>
          <a:p>
            <a:pPr defTabSz="914163"/>
            <a:r>
              <a:rPr kumimoji="1" lang="en-US" sz="1100" b="1">
                <a:cs typeface="+mn-ea"/>
                <a:sym typeface="+mn-lt"/>
              </a:rPr>
              <a:t>1975</a:t>
            </a:r>
          </a:p>
        </p:txBody>
      </p:sp>
      <p:sp>
        <p:nvSpPr>
          <p:cNvPr id="18" name="Line 6"/>
          <p:cNvSpPr>
            <a:spLocks noChangeShapeType="1"/>
          </p:cNvSpPr>
          <p:nvPr/>
        </p:nvSpPr>
        <p:spPr bwMode="auto">
          <a:xfrm>
            <a:off x="4223183" y="2521855"/>
            <a:ext cx="0" cy="1080000"/>
          </a:xfrm>
          <a:prstGeom prst="line">
            <a:avLst/>
          </a:prstGeom>
          <a:noFill/>
          <a:ln w="25400">
            <a:solidFill>
              <a:srgbClr val="000000"/>
            </a:solidFill>
            <a:prstDash val="dash"/>
            <a:round/>
            <a:headEnd/>
            <a:tailEnd/>
          </a:ln>
          <a:effectLst/>
        </p:spPr>
        <p:txBody>
          <a:bodyPr wrap="square" lIns="83448" tIns="41724" rIns="83448" bIns="41724" anchor="ctr">
            <a:spAutoFit/>
          </a:bodyPr>
          <a:lstStyle/>
          <a:p>
            <a:endParaRPr lang="en-US" sz="600">
              <a:cs typeface="+mn-ea"/>
              <a:sym typeface="+mn-lt"/>
            </a:endParaRPr>
          </a:p>
        </p:txBody>
      </p:sp>
      <p:sp>
        <p:nvSpPr>
          <p:cNvPr id="19" name="Text Box 9"/>
          <p:cNvSpPr txBox="1">
            <a:spLocks noChangeArrowheads="1"/>
          </p:cNvSpPr>
          <p:nvPr/>
        </p:nvSpPr>
        <p:spPr bwMode="auto">
          <a:xfrm>
            <a:off x="3884125" y="3589894"/>
            <a:ext cx="627058" cy="261592"/>
          </a:xfrm>
          <a:prstGeom prst="rect">
            <a:avLst/>
          </a:prstGeom>
          <a:noFill/>
          <a:ln w="9525">
            <a:noFill/>
            <a:miter lim="800000"/>
            <a:headEnd/>
            <a:tailEnd/>
          </a:ln>
          <a:effectLst/>
        </p:spPr>
        <p:txBody>
          <a:bodyPr wrap="square" lIns="91422" tIns="45711" rIns="91422" bIns="45711">
            <a:spAutoFit/>
          </a:bodyPr>
          <a:lstStyle/>
          <a:p>
            <a:pPr defTabSz="914163"/>
            <a:r>
              <a:rPr kumimoji="1" lang="en-US" sz="1100" b="1">
                <a:cs typeface="+mn-ea"/>
                <a:sym typeface="+mn-lt"/>
              </a:rPr>
              <a:t>1992</a:t>
            </a:r>
          </a:p>
        </p:txBody>
      </p:sp>
      <p:sp>
        <p:nvSpPr>
          <p:cNvPr id="20" name="Rectangle 4"/>
          <p:cNvSpPr>
            <a:spLocks noChangeArrowheads="1"/>
          </p:cNvSpPr>
          <p:nvPr/>
        </p:nvSpPr>
        <p:spPr bwMode="auto">
          <a:xfrm>
            <a:off x="3048865" y="2107948"/>
            <a:ext cx="4680000" cy="652668"/>
          </a:xfrm>
          <a:prstGeom prst="rect">
            <a:avLst/>
          </a:prstGeom>
          <a:solidFill>
            <a:schemeClr val="bg1"/>
          </a:solidFill>
          <a:ln w="12700" algn="ctr">
            <a:noFill/>
            <a:miter lim="800000"/>
            <a:headEnd/>
            <a:tailEnd/>
          </a:ln>
          <a:effectLst/>
        </p:spPr>
        <p:txBody>
          <a:bodyPr wrap="none" lIns="91422" tIns="45711" rIns="91422" bIns="45711" anchor="ctr"/>
          <a:lstStyle/>
          <a:p>
            <a:pPr defTabSz="914163"/>
            <a:r>
              <a:rPr lang="en-US" sz="1200" dirty="0">
                <a:cs typeface="+mn-ea"/>
                <a:sym typeface="+mn-lt"/>
              </a:rPr>
              <a:t>The use of VRLA batteries increased significantly in Europe and the Americas.</a:t>
            </a:r>
          </a:p>
          <a:p>
            <a:pPr defTabSz="914163"/>
            <a:r>
              <a:rPr lang="en-US" sz="1200" dirty="0">
                <a:cs typeface="+mn-ea"/>
                <a:sym typeface="+mn-lt"/>
              </a:rPr>
              <a:t>In Asian countries, the telecommunications sector advocated the use of VRLA batteries.</a:t>
            </a:r>
          </a:p>
        </p:txBody>
      </p:sp>
      <p:sp>
        <p:nvSpPr>
          <p:cNvPr id="21" name="Line 6"/>
          <p:cNvSpPr>
            <a:spLocks noChangeShapeType="1"/>
          </p:cNvSpPr>
          <p:nvPr/>
        </p:nvSpPr>
        <p:spPr bwMode="auto">
          <a:xfrm>
            <a:off x="3664236" y="3623436"/>
            <a:ext cx="0" cy="2160000"/>
          </a:xfrm>
          <a:prstGeom prst="line">
            <a:avLst/>
          </a:prstGeom>
          <a:noFill/>
          <a:ln w="25400">
            <a:solidFill>
              <a:srgbClr val="000000"/>
            </a:solidFill>
            <a:prstDash val="dash"/>
            <a:round/>
            <a:headEnd/>
            <a:tailEnd/>
          </a:ln>
          <a:effectLst/>
        </p:spPr>
        <p:txBody>
          <a:bodyPr wrap="square" lIns="83448" tIns="41724" rIns="83448" bIns="41724" anchor="ctr">
            <a:spAutoFit/>
          </a:bodyPr>
          <a:lstStyle/>
          <a:p>
            <a:endParaRPr lang="en-US" sz="600">
              <a:cs typeface="+mn-ea"/>
              <a:sym typeface="+mn-lt"/>
            </a:endParaRPr>
          </a:p>
        </p:txBody>
      </p:sp>
      <p:sp>
        <p:nvSpPr>
          <p:cNvPr id="22" name="Text Box 9"/>
          <p:cNvSpPr txBox="1">
            <a:spLocks noChangeArrowheads="1"/>
          </p:cNvSpPr>
          <p:nvPr/>
        </p:nvSpPr>
        <p:spPr bwMode="auto">
          <a:xfrm>
            <a:off x="3325178" y="3262449"/>
            <a:ext cx="627058" cy="261592"/>
          </a:xfrm>
          <a:prstGeom prst="rect">
            <a:avLst/>
          </a:prstGeom>
          <a:noFill/>
          <a:ln w="9525">
            <a:noFill/>
            <a:miter lim="800000"/>
            <a:headEnd/>
            <a:tailEnd/>
          </a:ln>
          <a:effectLst/>
        </p:spPr>
        <p:txBody>
          <a:bodyPr wrap="square" lIns="91422" tIns="45711" rIns="91422" bIns="45711">
            <a:spAutoFit/>
          </a:bodyPr>
          <a:lstStyle/>
          <a:p>
            <a:pPr defTabSz="914163"/>
            <a:r>
              <a:rPr kumimoji="1" lang="en-US" sz="1100" b="1">
                <a:cs typeface="+mn-ea"/>
                <a:sym typeface="+mn-lt"/>
              </a:rPr>
              <a:t>1991</a:t>
            </a:r>
          </a:p>
        </p:txBody>
      </p:sp>
      <p:sp>
        <p:nvSpPr>
          <p:cNvPr id="23" name="Rectangle 4"/>
          <p:cNvSpPr>
            <a:spLocks noChangeArrowheads="1"/>
          </p:cNvSpPr>
          <p:nvPr/>
        </p:nvSpPr>
        <p:spPr bwMode="auto">
          <a:xfrm>
            <a:off x="3363215" y="5601598"/>
            <a:ext cx="3240000" cy="288000"/>
          </a:xfrm>
          <a:prstGeom prst="rect">
            <a:avLst/>
          </a:prstGeom>
          <a:solidFill>
            <a:schemeClr val="bg1"/>
          </a:solidFill>
          <a:ln w="12700" algn="ctr">
            <a:noFill/>
            <a:miter lim="800000"/>
            <a:headEnd/>
            <a:tailEnd/>
          </a:ln>
          <a:effectLst/>
        </p:spPr>
        <p:txBody>
          <a:bodyPr wrap="none" lIns="91422" tIns="45711" rIns="91422" bIns="45711" anchor="ctr"/>
          <a:lstStyle/>
          <a:p>
            <a:pPr defTabSz="914163"/>
            <a:r>
              <a:rPr lang="en-US" sz="1200">
                <a:cs typeface="+mn-ea"/>
                <a:sym typeface="+mn-lt"/>
              </a:rPr>
              <a:t>Sony released the first lithium-ion battery.</a:t>
            </a:r>
          </a:p>
        </p:txBody>
      </p:sp>
      <p:sp>
        <p:nvSpPr>
          <p:cNvPr id="24" name="Line 6"/>
          <p:cNvSpPr>
            <a:spLocks noChangeShapeType="1"/>
          </p:cNvSpPr>
          <p:nvPr/>
        </p:nvSpPr>
        <p:spPr bwMode="auto">
          <a:xfrm>
            <a:off x="4664569" y="3606583"/>
            <a:ext cx="0" cy="1800000"/>
          </a:xfrm>
          <a:prstGeom prst="line">
            <a:avLst/>
          </a:prstGeom>
          <a:noFill/>
          <a:ln w="25400">
            <a:solidFill>
              <a:srgbClr val="000000"/>
            </a:solidFill>
            <a:prstDash val="dash"/>
            <a:round/>
            <a:headEnd/>
            <a:tailEnd/>
          </a:ln>
          <a:effectLst/>
        </p:spPr>
        <p:txBody>
          <a:bodyPr wrap="square" lIns="83448" tIns="41724" rIns="83448" bIns="41724" anchor="ctr">
            <a:spAutoFit/>
          </a:bodyPr>
          <a:lstStyle/>
          <a:p>
            <a:endParaRPr lang="en-US" sz="600">
              <a:cs typeface="+mn-ea"/>
              <a:sym typeface="+mn-lt"/>
            </a:endParaRPr>
          </a:p>
        </p:txBody>
      </p:sp>
      <p:sp>
        <p:nvSpPr>
          <p:cNvPr id="25" name="Text Box 9"/>
          <p:cNvSpPr txBox="1">
            <a:spLocks noChangeArrowheads="1"/>
          </p:cNvSpPr>
          <p:nvPr/>
        </p:nvSpPr>
        <p:spPr bwMode="auto">
          <a:xfrm>
            <a:off x="4325511" y="3245596"/>
            <a:ext cx="627058" cy="261592"/>
          </a:xfrm>
          <a:prstGeom prst="rect">
            <a:avLst/>
          </a:prstGeom>
          <a:noFill/>
          <a:ln w="9525">
            <a:noFill/>
            <a:miter lim="800000"/>
            <a:headEnd/>
            <a:tailEnd/>
          </a:ln>
          <a:effectLst/>
        </p:spPr>
        <p:txBody>
          <a:bodyPr wrap="square" lIns="91422" tIns="45711" rIns="91422" bIns="45711">
            <a:spAutoFit/>
          </a:bodyPr>
          <a:lstStyle/>
          <a:p>
            <a:pPr defTabSz="914163"/>
            <a:r>
              <a:rPr kumimoji="1" lang="en-US" sz="1100" b="1">
                <a:cs typeface="+mn-ea"/>
                <a:sym typeface="+mn-lt"/>
              </a:rPr>
              <a:t>1994</a:t>
            </a:r>
          </a:p>
        </p:txBody>
      </p:sp>
      <p:sp>
        <p:nvSpPr>
          <p:cNvPr id="26" name="Rectangle 4"/>
          <p:cNvSpPr>
            <a:spLocks noChangeArrowheads="1"/>
          </p:cNvSpPr>
          <p:nvPr/>
        </p:nvSpPr>
        <p:spPr bwMode="auto">
          <a:xfrm>
            <a:off x="4203931" y="5248532"/>
            <a:ext cx="3960000" cy="288000"/>
          </a:xfrm>
          <a:prstGeom prst="rect">
            <a:avLst/>
          </a:prstGeom>
          <a:solidFill>
            <a:schemeClr val="bg1"/>
          </a:solidFill>
          <a:ln w="12700" algn="ctr">
            <a:noFill/>
            <a:miter lim="800000"/>
            <a:headEnd/>
            <a:tailEnd/>
          </a:ln>
          <a:effectLst/>
        </p:spPr>
        <p:txBody>
          <a:bodyPr wrap="none" lIns="91422" tIns="45711" rIns="91422" bIns="45711" anchor="ctr"/>
          <a:lstStyle/>
          <a:p>
            <a:pPr defTabSz="914163"/>
            <a:r>
              <a:rPr lang="en-US" sz="1200">
                <a:cs typeface="+mn-ea"/>
                <a:sym typeface="+mn-lt"/>
              </a:rPr>
              <a:t>Bellcore launched the lithium polymer battery for mobile phones.</a:t>
            </a:r>
          </a:p>
        </p:txBody>
      </p:sp>
      <p:sp>
        <p:nvSpPr>
          <p:cNvPr id="27" name="Rectangle 4"/>
          <p:cNvSpPr>
            <a:spLocks noChangeArrowheads="1"/>
          </p:cNvSpPr>
          <p:nvPr/>
        </p:nvSpPr>
        <p:spPr bwMode="auto">
          <a:xfrm>
            <a:off x="5640992" y="4895465"/>
            <a:ext cx="3960000" cy="288000"/>
          </a:xfrm>
          <a:prstGeom prst="rect">
            <a:avLst/>
          </a:prstGeom>
          <a:solidFill>
            <a:schemeClr val="bg1"/>
          </a:solidFill>
          <a:ln w="12700" algn="ctr">
            <a:noFill/>
            <a:miter lim="800000"/>
            <a:headEnd/>
            <a:tailEnd/>
          </a:ln>
          <a:effectLst/>
        </p:spPr>
        <p:txBody>
          <a:bodyPr wrap="none" lIns="91422" tIns="45711" rIns="91422" bIns="45711" anchor="ctr"/>
          <a:lstStyle/>
          <a:p>
            <a:pPr defTabSz="914163"/>
            <a:r>
              <a:rPr lang="en-US" sz="1200">
                <a:cs typeface="+mn-ea"/>
                <a:sym typeface="+mn-lt"/>
              </a:rPr>
              <a:t>Valence started commercial application of lithium iron phosphate (LFP) materials.</a:t>
            </a:r>
          </a:p>
        </p:txBody>
      </p:sp>
      <p:sp>
        <p:nvSpPr>
          <p:cNvPr id="29" name="Text Box 9"/>
          <p:cNvSpPr txBox="1">
            <a:spLocks noChangeArrowheads="1"/>
          </p:cNvSpPr>
          <p:nvPr/>
        </p:nvSpPr>
        <p:spPr bwMode="auto">
          <a:xfrm>
            <a:off x="5628863" y="3258571"/>
            <a:ext cx="627058" cy="261592"/>
          </a:xfrm>
          <a:prstGeom prst="rect">
            <a:avLst/>
          </a:prstGeom>
          <a:noFill/>
          <a:ln w="9525">
            <a:noFill/>
            <a:miter lim="800000"/>
            <a:headEnd/>
            <a:tailEnd/>
          </a:ln>
          <a:effectLst/>
        </p:spPr>
        <p:txBody>
          <a:bodyPr wrap="square" lIns="91422" tIns="45711" rIns="91422" bIns="45711">
            <a:spAutoFit/>
          </a:bodyPr>
          <a:lstStyle/>
          <a:p>
            <a:pPr defTabSz="914163"/>
            <a:r>
              <a:rPr kumimoji="1" lang="en-US" sz="1100" b="1">
                <a:cs typeface="+mn-ea"/>
                <a:sym typeface="+mn-lt"/>
              </a:rPr>
              <a:t>2004</a:t>
            </a:r>
          </a:p>
        </p:txBody>
      </p:sp>
      <p:sp>
        <p:nvSpPr>
          <p:cNvPr id="30" name="Rectangle 4"/>
          <p:cNvSpPr>
            <a:spLocks noChangeArrowheads="1"/>
          </p:cNvSpPr>
          <p:nvPr/>
        </p:nvSpPr>
        <p:spPr bwMode="auto">
          <a:xfrm>
            <a:off x="6160526" y="4542398"/>
            <a:ext cx="3240000" cy="288000"/>
          </a:xfrm>
          <a:prstGeom prst="rect">
            <a:avLst/>
          </a:prstGeom>
          <a:solidFill>
            <a:schemeClr val="bg1"/>
          </a:solidFill>
          <a:ln w="12700" algn="ctr">
            <a:noFill/>
            <a:miter lim="800000"/>
            <a:headEnd/>
            <a:tailEnd/>
          </a:ln>
          <a:effectLst/>
        </p:spPr>
        <p:txBody>
          <a:bodyPr wrap="none" lIns="91422" tIns="45711" rIns="91422" bIns="45711" anchor="ctr"/>
          <a:lstStyle/>
          <a:p>
            <a:pPr defTabSz="914163"/>
            <a:r>
              <a:rPr lang="en-US" sz="1200">
                <a:cs typeface="+mn-ea"/>
                <a:sym typeface="+mn-lt"/>
              </a:rPr>
              <a:t>Saft launched lithium-ion batteries for telecommunications.</a:t>
            </a:r>
          </a:p>
        </p:txBody>
      </p:sp>
      <p:sp>
        <p:nvSpPr>
          <p:cNvPr id="32" name="Text Box 9"/>
          <p:cNvSpPr txBox="1">
            <a:spLocks noChangeArrowheads="1"/>
          </p:cNvSpPr>
          <p:nvPr/>
        </p:nvSpPr>
        <p:spPr bwMode="auto">
          <a:xfrm>
            <a:off x="6160526" y="3258571"/>
            <a:ext cx="627058" cy="261592"/>
          </a:xfrm>
          <a:prstGeom prst="rect">
            <a:avLst/>
          </a:prstGeom>
          <a:noFill/>
          <a:ln w="9525">
            <a:noFill/>
            <a:miter lim="800000"/>
            <a:headEnd/>
            <a:tailEnd/>
          </a:ln>
          <a:effectLst/>
        </p:spPr>
        <p:txBody>
          <a:bodyPr wrap="square" lIns="91422" tIns="45711" rIns="91422" bIns="45711">
            <a:spAutoFit/>
          </a:bodyPr>
          <a:lstStyle/>
          <a:p>
            <a:pPr defTabSz="914163"/>
            <a:r>
              <a:rPr kumimoji="1" lang="en-US" sz="1100" b="1">
                <a:cs typeface="+mn-ea"/>
                <a:sym typeface="+mn-lt"/>
              </a:rPr>
              <a:t>2005</a:t>
            </a:r>
          </a:p>
        </p:txBody>
      </p:sp>
      <p:sp>
        <p:nvSpPr>
          <p:cNvPr id="33" name="Line 6"/>
          <p:cNvSpPr>
            <a:spLocks noChangeShapeType="1"/>
          </p:cNvSpPr>
          <p:nvPr/>
        </p:nvSpPr>
        <p:spPr bwMode="auto">
          <a:xfrm>
            <a:off x="7455124" y="3619558"/>
            <a:ext cx="0" cy="720000"/>
          </a:xfrm>
          <a:prstGeom prst="line">
            <a:avLst/>
          </a:prstGeom>
          <a:noFill/>
          <a:ln w="25400">
            <a:solidFill>
              <a:srgbClr val="000000"/>
            </a:solidFill>
            <a:prstDash val="dash"/>
            <a:round/>
            <a:headEnd/>
            <a:tailEnd/>
          </a:ln>
          <a:effectLst/>
        </p:spPr>
        <p:txBody>
          <a:bodyPr wrap="square" lIns="83448" tIns="41724" rIns="83448" bIns="41724" anchor="ctr">
            <a:spAutoFit/>
          </a:bodyPr>
          <a:lstStyle/>
          <a:p>
            <a:endParaRPr lang="en-US" sz="600">
              <a:cs typeface="+mn-ea"/>
              <a:sym typeface="+mn-lt"/>
            </a:endParaRPr>
          </a:p>
        </p:txBody>
      </p:sp>
      <p:sp>
        <p:nvSpPr>
          <p:cNvPr id="34" name="Text Box 9"/>
          <p:cNvSpPr txBox="1">
            <a:spLocks noChangeArrowheads="1"/>
          </p:cNvSpPr>
          <p:nvPr/>
        </p:nvSpPr>
        <p:spPr bwMode="auto">
          <a:xfrm>
            <a:off x="7116066" y="3258571"/>
            <a:ext cx="627058" cy="261592"/>
          </a:xfrm>
          <a:prstGeom prst="rect">
            <a:avLst/>
          </a:prstGeom>
          <a:noFill/>
          <a:ln w="9525">
            <a:noFill/>
            <a:miter lim="800000"/>
            <a:headEnd/>
            <a:tailEnd/>
          </a:ln>
          <a:effectLst/>
        </p:spPr>
        <p:txBody>
          <a:bodyPr wrap="square" lIns="91422" tIns="45711" rIns="91422" bIns="45711">
            <a:spAutoFit/>
          </a:bodyPr>
          <a:lstStyle/>
          <a:p>
            <a:pPr defTabSz="914163"/>
            <a:r>
              <a:rPr kumimoji="1" lang="en-US" sz="1100" b="1">
                <a:cs typeface="+mn-ea"/>
                <a:sym typeface="+mn-lt"/>
              </a:rPr>
              <a:t>2010</a:t>
            </a:r>
          </a:p>
        </p:txBody>
      </p:sp>
      <p:sp>
        <p:nvSpPr>
          <p:cNvPr id="35" name="Rectangle 4"/>
          <p:cNvSpPr>
            <a:spLocks noChangeArrowheads="1"/>
          </p:cNvSpPr>
          <p:nvPr/>
        </p:nvSpPr>
        <p:spPr bwMode="auto">
          <a:xfrm>
            <a:off x="6796748" y="4189331"/>
            <a:ext cx="3600000" cy="288000"/>
          </a:xfrm>
          <a:prstGeom prst="rect">
            <a:avLst/>
          </a:prstGeom>
          <a:solidFill>
            <a:schemeClr val="bg1"/>
          </a:solidFill>
          <a:ln w="12700" algn="ctr">
            <a:noFill/>
            <a:miter lim="800000"/>
            <a:headEnd/>
            <a:tailEnd/>
          </a:ln>
          <a:effectLst/>
        </p:spPr>
        <p:txBody>
          <a:bodyPr wrap="none" lIns="91422" tIns="45711" rIns="91422" bIns="45711" anchor="ctr"/>
          <a:lstStyle/>
          <a:p>
            <a:pPr defTabSz="914163"/>
            <a:r>
              <a:rPr lang="en-US" sz="1200" dirty="0">
                <a:cs typeface="+mn-ea"/>
                <a:sym typeface="+mn-lt"/>
              </a:rPr>
              <a:t>The Nissan Leaf, equipped with lithium-ion batteries, was launched.</a:t>
            </a:r>
          </a:p>
        </p:txBody>
      </p:sp>
    </p:spTree>
    <p:extLst>
      <p:ext uri="{BB962C8B-B14F-4D97-AF65-F5344CB8AC3E}">
        <p14:creationId xmlns:p14="http://schemas.microsoft.com/office/powerpoint/2010/main" val="65508649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21491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dirty="0">
                <a:solidFill>
                  <a:schemeClr val="bg1">
                    <a:lumMod val="50000"/>
                  </a:schemeClr>
                </a:solidFill>
                <a:latin typeface="+mn-lt"/>
                <a:ea typeface="+mn-ea"/>
                <a:cs typeface="+mn-ea"/>
                <a:sym typeface="+mn-lt"/>
              </a:rPr>
              <a:t>Battery Overview</a:t>
            </a:r>
          </a:p>
          <a:p>
            <a:r>
              <a:rPr lang="en-US" dirty="0">
                <a:solidFill>
                  <a:schemeClr val="bg1">
                    <a:lumMod val="50000"/>
                  </a:schemeClr>
                </a:solidFill>
                <a:latin typeface="+mn-lt"/>
                <a:ea typeface="+mn-ea"/>
                <a:cs typeface="+mn-ea"/>
                <a:sym typeface="+mn-lt"/>
              </a:rPr>
              <a:t>Lead-acid Battery</a:t>
            </a:r>
          </a:p>
          <a:p>
            <a:r>
              <a:rPr lang="en-US" b="1" dirty="0">
                <a:latin typeface="+mn-lt"/>
                <a:ea typeface="+mn-ea"/>
                <a:cs typeface="+mn-ea"/>
                <a:sym typeface="+mn-lt"/>
              </a:rPr>
              <a:t>Lithium-ion Battery</a:t>
            </a:r>
          </a:p>
          <a:p>
            <a:pPr lvl="1">
              <a:buSzPct val="50000"/>
              <a:buFont typeface="Wingdings" panose="05000000000000000000" pitchFamily="2" charset="2"/>
              <a:buChar char="p"/>
            </a:pPr>
            <a:r>
              <a:rPr lang="en-US" sz="1800" dirty="0">
                <a:solidFill>
                  <a:schemeClr val="bg1">
                    <a:lumMod val="50000"/>
                  </a:schemeClr>
                </a:solidFill>
                <a:latin typeface="+mn-lt"/>
                <a:ea typeface="+mn-ea"/>
                <a:cs typeface="+mn-ea"/>
                <a:sym typeface="+mn-lt"/>
              </a:rPr>
              <a:t>Overview</a:t>
            </a:r>
          </a:p>
          <a:p>
            <a:pPr lvl="1">
              <a:buSzPct val="50000"/>
              <a:buFont typeface="Wingdings" panose="05000000000000000000" pitchFamily="2" charset="2"/>
              <a:buChar char="p"/>
            </a:pPr>
            <a:r>
              <a:rPr lang="en-US" sz="1800" dirty="0">
                <a:solidFill>
                  <a:schemeClr val="bg1">
                    <a:lumMod val="50000"/>
                  </a:schemeClr>
                </a:solidFill>
                <a:latin typeface="+mn-lt"/>
                <a:ea typeface="+mn-ea"/>
                <a:cs typeface="+mn-ea"/>
                <a:sym typeface="+mn-lt"/>
              </a:rPr>
              <a:t>Battery Structure</a:t>
            </a:r>
          </a:p>
          <a:p>
            <a:pPr lvl="1">
              <a:buSzPct val="60000"/>
              <a:buFont typeface="Wingdings" panose="05000000000000000000" pitchFamily="2" charset="2"/>
              <a:buChar char="n"/>
            </a:pPr>
            <a:r>
              <a:rPr lang="en-US" sz="1800" dirty="0">
                <a:solidFill>
                  <a:prstClr val="black"/>
                </a:solidFill>
                <a:latin typeface="+mn-lt"/>
                <a:ea typeface="+mn-ea"/>
                <a:cs typeface="+mn-ea"/>
                <a:sym typeface="+mn-lt"/>
              </a:rPr>
              <a:t>Working Principle</a:t>
            </a:r>
          </a:p>
          <a:p>
            <a:r>
              <a:rPr lang="en-US" dirty="0">
                <a:solidFill>
                  <a:schemeClr val="bg1">
                    <a:lumMod val="50000"/>
                  </a:schemeClr>
                </a:solidFill>
                <a:latin typeface="+mn-lt"/>
                <a:ea typeface="+mn-ea"/>
                <a:cs typeface="+mn-ea"/>
                <a:sym typeface="+mn-lt"/>
              </a:rPr>
              <a:t>Comparison Between Lead-acid Batteries and Lithium-ion Batteries</a:t>
            </a:r>
          </a:p>
        </p:txBody>
      </p:sp>
    </p:spTree>
    <p:extLst>
      <p:ext uri="{BB962C8B-B14F-4D97-AF65-F5344CB8AC3E}">
        <p14:creationId xmlns:p14="http://schemas.microsoft.com/office/powerpoint/2010/main" val="421927264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标题 15"/>
          <p:cNvSpPr>
            <a:spLocks noGrp="1"/>
          </p:cNvSpPr>
          <p:nvPr>
            <p:ph type="title"/>
          </p:nvPr>
        </p:nvSpPr>
        <p:spPr/>
        <p:txBody>
          <a:bodyPr/>
          <a:lstStyle/>
          <a:p>
            <a:r>
              <a:rPr lang="en-US" dirty="0">
                <a:latin typeface="+mn-lt"/>
                <a:ea typeface="+mn-ea"/>
                <a:cs typeface="+mn-ea"/>
                <a:sym typeface="+mn-lt"/>
              </a:rPr>
              <a:t>Working Principle</a:t>
            </a:r>
          </a:p>
        </p:txBody>
      </p:sp>
      <p:sp>
        <p:nvSpPr>
          <p:cNvPr id="17" name="内容占位符 16"/>
          <p:cNvSpPr>
            <a:spLocks noGrp="1"/>
          </p:cNvSpPr>
          <p:nvPr>
            <p:ph type="body" sz="quarter" idx="10"/>
          </p:nvPr>
        </p:nvSpPr>
        <p:spPr>
          <a:xfrm>
            <a:off x="455612" y="1052514"/>
            <a:ext cx="6415088" cy="3103658"/>
          </a:xfrm>
        </p:spPr>
        <p:txBody>
          <a:bodyPr/>
          <a:lstStyle/>
          <a:p>
            <a:pPr algn="l"/>
            <a:r>
              <a:rPr lang="en-US" sz="1400" dirty="0">
                <a:latin typeface="+mn-lt"/>
                <a:ea typeface="+mn-ea"/>
                <a:cs typeface="+mn-ea"/>
                <a:sym typeface="+mn-lt"/>
              </a:rPr>
              <a:t>Li+ intercalation and </a:t>
            </a:r>
            <a:r>
              <a:rPr lang="en-US" sz="1400" dirty="0" err="1">
                <a:latin typeface="+mn-lt"/>
                <a:ea typeface="+mn-ea"/>
                <a:cs typeface="+mn-ea"/>
                <a:sym typeface="+mn-lt"/>
              </a:rPr>
              <a:t>deintercalation</a:t>
            </a:r>
            <a:r>
              <a:rPr lang="en-US" sz="1400" dirty="0">
                <a:latin typeface="+mn-lt"/>
                <a:ea typeface="+mn-ea"/>
                <a:cs typeface="+mn-ea"/>
                <a:sym typeface="+mn-lt"/>
              </a:rPr>
              <a:t> repeatedly occur at the positive and negative electrodes.</a:t>
            </a:r>
          </a:p>
          <a:p>
            <a:pPr algn="l"/>
            <a:r>
              <a:rPr lang="en-US" sz="1400" dirty="0">
                <a:latin typeface="+mn-lt"/>
                <a:ea typeface="+mn-ea"/>
                <a:cs typeface="+mn-ea"/>
                <a:sym typeface="+mn-lt"/>
              </a:rPr>
              <a:t>During charging, Li+ is </a:t>
            </a:r>
            <a:r>
              <a:rPr lang="en-US" sz="1400" dirty="0" err="1">
                <a:latin typeface="+mn-lt"/>
                <a:ea typeface="+mn-ea"/>
                <a:cs typeface="+mn-ea"/>
                <a:sym typeface="+mn-lt"/>
              </a:rPr>
              <a:t>deintercalated</a:t>
            </a:r>
            <a:r>
              <a:rPr lang="en-US" sz="1400" dirty="0">
                <a:latin typeface="+mn-lt"/>
                <a:ea typeface="+mn-ea"/>
                <a:cs typeface="+mn-ea"/>
                <a:sym typeface="+mn-lt"/>
              </a:rPr>
              <a:t> from the positive electrode and intercalated into the negative electrode (obtaining electrons).</a:t>
            </a:r>
          </a:p>
          <a:p>
            <a:pPr algn="l"/>
            <a:r>
              <a:rPr lang="en-US" sz="1400" dirty="0">
                <a:latin typeface="+mn-lt"/>
                <a:ea typeface="+mn-ea"/>
                <a:cs typeface="+mn-ea"/>
                <a:sym typeface="+mn-lt"/>
              </a:rPr>
              <a:t>During discharging, Li+ is </a:t>
            </a:r>
            <a:r>
              <a:rPr lang="en-US" sz="1400" dirty="0" err="1">
                <a:latin typeface="+mn-lt"/>
                <a:ea typeface="+mn-ea"/>
                <a:cs typeface="+mn-ea"/>
                <a:sym typeface="+mn-lt"/>
              </a:rPr>
              <a:t>deintercalated</a:t>
            </a:r>
            <a:r>
              <a:rPr lang="en-US" sz="1400" dirty="0">
                <a:latin typeface="+mn-lt"/>
                <a:ea typeface="+mn-ea"/>
                <a:cs typeface="+mn-ea"/>
                <a:sym typeface="+mn-lt"/>
              </a:rPr>
              <a:t> from the negative electrode and intercalated into the positive electrode (obtaining electrons).</a:t>
            </a:r>
          </a:p>
          <a:p>
            <a:pPr algn="l"/>
            <a:r>
              <a:rPr lang="en-US" sz="1400" dirty="0">
                <a:latin typeface="+mn-lt"/>
                <a:ea typeface="+mn-ea"/>
                <a:cs typeface="+mn-ea"/>
                <a:sym typeface="+mn-lt"/>
              </a:rPr>
              <a:t>Use compounds that can be intercalated into lithium ions as the positive and negative electrodes, so that the flow of lithium ions changes from uncontrollable to controllable after guidance.</a:t>
            </a:r>
          </a:p>
          <a:p>
            <a:pPr algn="l"/>
            <a:endParaRPr lang="zh-CN" altLang="en-US" sz="1400" dirty="0">
              <a:latin typeface="+mn-lt"/>
              <a:ea typeface="+mn-ea"/>
              <a:cs typeface="+mn-ea"/>
              <a:sym typeface="+mn-lt"/>
            </a:endParaRPr>
          </a:p>
        </p:txBody>
      </p:sp>
      <p:pic>
        <p:nvPicPr>
          <p:cNvPr id="54" name="图片 53"/>
          <p:cNvPicPr>
            <a:picLocks noChangeAspect="1"/>
          </p:cNvPicPr>
          <p:nvPr/>
        </p:nvPicPr>
        <p:blipFill>
          <a:blip r:embed="rId3" cstate="print"/>
          <a:stretch>
            <a:fillRect/>
          </a:stretch>
        </p:blipFill>
        <p:spPr>
          <a:xfrm>
            <a:off x="6656040" y="1164601"/>
            <a:ext cx="5104793" cy="4542635"/>
          </a:xfrm>
          <a:prstGeom prst="rect">
            <a:avLst/>
          </a:prstGeom>
        </p:spPr>
      </p:pic>
      <p:pic>
        <p:nvPicPr>
          <p:cNvPr id="11" name="Picture 3" descr="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3877"/>
          <a:stretch/>
        </p:blipFill>
        <p:spPr bwMode="auto">
          <a:xfrm>
            <a:off x="3079931" y="4122908"/>
            <a:ext cx="2984522" cy="241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p:nvSpPr>
        <p:spPr>
          <a:xfrm>
            <a:off x="853039" y="4339084"/>
            <a:ext cx="2068194" cy="276999"/>
          </a:xfrm>
          <a:prstGeom prst="rect">
            <a:avLst/>
          </a:prstGeom>
        </p:spPr>
        <p:txBody>
          <a:bodyPr wrap="none">
            <a:spAutoFit/>
          </a:bodyPr>
          <a:lstStyle/>
          <a:p>
            <a:pPr algn="ctr"/>
            <a:r>
              <a:rPr lang="en-US" sz="1200" b="1" dirty="0">
                <a:cs typeface="+mn-ea"/>
                <a:sym typeface="+mn-lt"/>
              </a:rPr>
              <a:t>Positive electrode reaction:</a:t>
            </a:r>
          </a:p>
        </p:txBody>
      </p:sp>
      <p:sp>
        <p:nvSpPr>
          <p:cNvPr id="13" name="矩形 12"/>
          <p:cNvSpPr/>
          <p:nvPr/>
        </p:nvSpPr>
        <p:spPr>
          <a:xfrm>
            <a:off x="854642" y="5058707"/>
            <a:ext cx="2157963" cy="276999"/>
          </a:xfrm>
          <a:prstGeom prst="rect">
            <a:avLst/>
          </a:prstGeom>
        </p:spPr>
        <p:txBody>
          <a:bodyPr wrap="none">
            <a:spAutoFit/>
          </a:bodyPr>
          <a:lstStyle/>
          <a:p>
            <a:pPr algn="ctr"/>
            <a:r>
              <a:rPr lang="en-US" sz="1200" b="1" dirty="0">
                <a:cs typeface="+mn-ea"/>
                <a:sym typeface="+mn-lt"/>
              </a:rPr>
              <a:t>Negative electrode reaction:</a:t>
            </a:r>
          </a:p>
        </p:txBody>
      </p:sp>
      <p:sp>
        <p:nvSpPr>
          <p:cNvPr id="14" name="矩形 13"/>
          <p:cNvSpPr/>
          <p:nvPr/>
        </p:nvSpPr>
        <p:spPr>
          <a:xfrm>
            <a:off x="829796" y="5707236"/>
            <a:ext cx="1342034" cy="276999"/>
          </a:xfrm>
          <a:prstGeom prst="rect">
            <a:avLst/>
          </a:prstGeom>
        </p:spPr>
        <p:txBody>
          <a:bodyPr wrap="none">
            <a:spAutoFit/>
          </a:bodyPr>
          <a:lstStyle/>
          <a:p>
            <a:pPr algn="ctr"/>
            <a:r>
              <a:rPr lang="en-US" sz="1200" b="1">
                <a:cs typeface="+mn-ea"/>
                <a:sym typeface="+mn-lt"/>
              </a:rPr>
              <a:t>Battery reaction:</a:t>
            </a:r>
          </a:p>
        </p:txBody>
      </p:sp>
      <p:sp>
        <p:nvSpPr>
          <p:cNvPr id="2" name="矩形 1"/>
          <p:cNvSpPr/>
          <p:nvPr/>
        </p:nvSpPr>
        <p:spPr>
          <a:xfrm>
            <a:off x="3639088" y="4144128"/>
            <a:ext cx="523337" cy="237372"/>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矩形 9"/>
          <p:cNvSpPr/>
          <p:nvPr/>
        </p:nvSpPr>
        <p:spPr>
          <a:xfrm>
            <a:off x="3709988" y="4497397"/>
            <a:ext cx="452437" cy="237372"/>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矩形 11"/>
          <p:cNvSpPr/>
          <p:nvPr/>
        </p:nvSpPr>
        <p:spPr>
          <a:xfrm>
            <a:off x="4395789" y="4781550"/>
            <a:ext cx="552450" cy="27715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矩形 14"/>
          <p:cNvSpPr/>
          <p:nvPr/>
        </p:nvSpPr>
        <p:spPr>
          <a:xfrm>
            <a:off x="4438651" y="5173391"/>
            <a:ext cx="509587" cy="237372"/>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矩形 17"/>
          <p:cNvSpPr/>
          <p:nvPr/>
        </p:nvSpPr>
        <p:spPr>
          <a:xfrm>
            <a:off x="4119564" y="5904593"/>
            <a:ext cx="552450" cy="27715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矩形 18"/>
          <p:cNvSpPr/>
          <p:nvPr/>
        </p:nvSpPr>
        <p:spPr>
          <a:xfrm>
            <a:off x="4015933" y="5503560"/>
            <a:ext cx="552450" cy="27715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文本框 3"/>
          <p:cNvSpPr txBox="1"/>
          <p:nvPr/>
        </p:nvSpPr>
        <p:spPr>
          <a:xfrm>
            <a:off x="3524243" y="4100898"/>
            <a:ext cx="1166812" cy="261610"/>
          </a:xfrm>
          <a:prstGeom prst="rect">
            <a:avLst/>
          </a:prstGeom>
          <a:noFill/>
        </p:spPr>
        <p:txBody>
          <a:bodyPr wrap="square" rtlCol="0">
            <a:spAutoFit/>
          </a:bodyPr>
          <a:lstStyle/>
          <a:p>
            <a:r>
              <a:rPr lang="en-US" altLang="zh-CN" sz="1100" dirty="0">
                <a:cs typeface="+mn-ea"/>
                <a:sym typeface="+mn-lt"/>
              </a:rPr>
              <a:t>Charging</a:t>
            </a:r>
            <a:endParaRPr lang="zh-CN" altLang="en-US" sz="1100" dirty="0">
              <a:cs typeface="+mn-ea"/>
              <a:sym typeface="+mn-lt"/>
            </a:endParaRPr>
          </a:p>
        </p:txBody>
      </p:sp>
      <p:sp>
        <p:nvSpPr>
          <p:cNvPr id="20" name="文本框 19"/>
          <p:cNvSpPr txBox="1"/>
          <p:nvPr/>
        </p:nvSpPr>
        <p:spPr>
          <a:xfrm>
            <a:off x="3524243" y="4511996"/>
            <a:ext cx="1166812" cy="261610"/>
          </a:xfrm>
          <a:prstGeom prst="rect">
            <a:avLst/>
          </a:prstGeom>
          <a:noFill/>
        </p:spPr>
        <p:txBody>
          <a:bodyPr wrap="square" rtlCol="0">
            <a:spAutoFit/>
          </a:bodyPr>
          <a:lstStyle/>
          <a:p>
            <a:r>
              <a:rPr lang="en-US" altLang="zh-CN" sz="1100" dirty="0">
                <a:cs typeface="+mn-ea"/>
                <a:sym typeface="+mn-lt"/>
              </a:rPr>
              <a:t>Discharging</a:t>
            </a:r>
            <a:endParaRPr lang="zh-CN" altLang="en-US" sz="1100" dirty="0">
              <a:cs typeface="+mn-ea"/>
              <a:sym typeface="+mn-lt"/>
            </a:endParaRPr>
          </a:p>
        </p:txBody>
      </p:sp>
      <p:sp>
        <p:nvSpPr>
          <p:cNvPr id="21" name="文本框 20"/>
          <p:cNvSpPr txBox="1"/>
          <p:nvPr/>
        </p:nvSpPr>
        <p:spPr>
          <a:xfrm>
            <a:off x="4242149" y="4767370"/>
            <a:ext cx="1166812" cy="261610"/>
          </a:xfrm>
          <a:prstGeom prst="rect">
            <a:avLst/>
          </a:prstGeom>
          <a:noFill/>
        </p:spPr>
        <p:txBody>
          <a:bodyPr wrap="square" rtlCol="0">
            <a:spAutoFit/>
          </a:bodyPr>
          <a:lstStyle/>
          <a:p>
            <a:r>
              <a:rPr lang="en-US" altLang="zh-CN" sz="1100" dirty="0">
                <a:cs typeface="+mn-ea"/>
                <a:sym typeface="+mn-lt"/>
              </a:rPr>
              <a:t>Charging</a:t>
            </a:r>
            <a:endParaRPr lang="zh-CN" altLang="en-US" sz="1100" dirty="0">
              <a:cs typeface="+mn-ea"/>
              <a:sym typeface="+mn-lt"/>
            </a:endParaRPr>
          </a:p>
        </p:txBody>
      </p:sp>
      <p:sp>
        <p:nvSpPr>
          <p:cNvPr id="22" name="文本框 21"/>
          <p:cNvSpPr txBox="1"/>
          <p:nvPr/>
        </p:nvSpPr>
        <p:spPr>
          <a:xfrm>
            <a:off x="4242149" y="5178468"/>
            <a:ext cx="1166812" cy="261610"/>
          </a:xfrm>
          <a:prstGeom prst="rect">
            <a:avLst/>
          </a:prstGeom>
          <a:noFill/>
        </p:spPr>
        <p:txBody>
          <a:bodyPr wrap="square" rtlCol="0">
            <a:spAutoFit/>
          </a:bodyPr>
          <a:lstStyle/>
          <a:p>
            <a:r>
              <a:rPr lang="en-US" altLang="zh-CN" sz="1100" dirty="0">
                <a:cs typeface="+mn-ea"/>
                <a:sym typeface="+mn-lt"/>
              </a:rPr>
              <a:t>Discharging</a:t>
            </a:r>
            <a:endParaRPr lang="zh-CN" altLang="en-US" sz="1100" dirty="0">
              <a:cs typeface="+mn-ea"/>
              <a:sym typeface="+mn-lt"/>
            </a:endParaRPr>
          </a:p>
        </p:txBody>
      </p:sp>
      <p:sp>
        <p:nvSpPr>
          <p:cNvPr id="23" name="文本框 22"/>
          <p:cNvSpPr txBox="1"/>
          <p:nvPr/>
        </p:nvSpPr>
        <p:spPr>
          <a:xfrm>
            <a:off x="3923519" y="5493495"/>
            <a:ext cx="1166812" cy="261610"/>
          </a:xfrm>
          <a:prstGeom prst="rect">
            <a:avLst/>
          </a:prstGeom>
          <a:noFill/>
        </p:spPr>
        <p:txBody>
          <a:bodyPr wrap="square" rtlCol="0">
            <a:spAutoFit/>
          </a:bodyPr>
          <a:lstStyle/>
          <a:p>
            <a:r>
              <a:rPr lang="en-US" altLang="zh-CN" sz="1100" dirty="0">
                <a:cs typeface="+mn-ea"/>
                <a:sym typeface="+mn-lt"/>
              </a:rPr>
              <a:t>Charging</a:t>
            </a:r>
            <a:endParaRPr lang="zh-CN" altLang="en-US" sz="1100" dirty="0">
              <a:cs typeface="+mn-ea"/>
              <a:sym typeface="+mn-lt"/>
            </a:endParaRPr>
          </a:p>
        </p:txBody>
      </p:sp>
      <p:sp>
        <p:nvSpPr>
          <p:cNvPr id="24" name="文本框 23"/>
          <p:cNvSpPr txBox="1"/>
          <p:nvPr/>
        </p:nvSpPr>
        <p:spPr>
          <a:xfrm>
            <a:off x="3923519" y="5904593"/>
            <a:ext cx="1166812" cy="261610"/>
          </a:xfrm>
          <a:prstGeom prst="rect">
            <a:avLst/>
          </a:prstGeom>
          <a:noFill/>
        </p:spPr>
        <p:txBody>
          <a:bodyPr wrap="square" rtlCol="0">
            <a:spAutoFit/>
          </a:bodyPr>
          <a:lstStyle/>
          <a:p>
            <a:r>
              <a:rPr lang="en-US" altLang="zh-CN" sz="1100" dirty="0">
                <a:cs typeface="+mn-ea"/>
                <a:sym typeface="+mn-lt"/>
              </a:rPr>
              <a:t>Discharging</a:t>
            </a:r>
            <a:endParaRPr lang="zh-CN" altLang="en-US" sz="1100" dirty="0">
              <a:cs typeface="+mn-ea"/>
              <a:sym typeface="+mn-lt"/>
            </a:endParaRPr>
          </a:p>
        </p:txBody>
      </p:sp>
    </p:spTree>
    <p:extLst>
      <p:ext uri="{BB962C8B-B14F-4D97-AF65-F5344CB8AC3E}">
        <p14:creationId xmlns:p14="http://schemas.microsoft.com/office/powerpoint/2010/main" val="73408966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Rectangle 10"/>
          <p:cNvSpPr>
            <a:spLocks noChangeArrowheads="1"/>
          </p:cNvSpPr>
          <p:nvPr/>
        </p:nvSpPr>
        <p:spPr bwMode="auto">
          <a:xfrm>
            <a:off x="1162560" y="3427871"/>
            <a:ext cx="701615" cy="307777"/>
          </a:xfrm>
          <a:prstGeom prst="rect">
            <a:avLst/>
          </a:prstGeom>
          <a:solidFill>
            <a:schemeClr val="accent1"/>
          </a:solidFill>
          <a:ln w="9525">
            <a:solidFill>
              <a:srgbClr val="CC3399"/>
            </a:solidFill>
            <a:miter lim="800000"/>
            <a:headEnd/>
            <a:tailEnd/>
          </a:ln>
        </p:spPr>
        <p:txBody>
          <a:bodyPr wrap="square" anchor="ctr">
            <a:spAutoFit/>
          </a:bodyPr>
          <a:lstStyle/>
          <a:p>
            <a:endParaRPr lang="zh-CN" altLang="en-US" sz="1400">
              <a:cs typeface="+mn-ea"/>
              <a:sym typeface="+mn-lt"/>
            </a:endParaRPr>
          </a:p>
        </p:txBody>
      </p:sp>
      <p:sp>
        <p:nvSpPr>
          <p:cNvPr id="21" name="标题 20"/>
          <p:cNvSpPr>
            <a:spLocks noGrp="1"/>
          </p:cNvSpPr>
          <p:nvPr>
            <p:ph type="title"/>
          </p:nvPr>
        </p:nvSpPr>
        <p:spPr/>
        <p:txBody>
          <a:bodyPr/>
          <a:lstStyle/>
          <a:p>
            <a:r>
              <a:rPr lang="en-US">
                <a:latin typeface="+mn-lt"/>
                <a:ea typeface="+mn-ea"/>
                <a:cs typeface="+mn-ea"/>
                <a:sym typeface="+mn-lt"/>
              </a:rPr>
              <a:t>Working Principle</a:t>
            </a:r>
          </a:p>
        </p:txBody>
      </p:sp>
      <p:sp>
        <p:nvSpPr>
          <p:cNvPr id="17412" name="Rectangle 5"/>
          <p:cNvSpPr>
            <a:spLocks noChangeArrowheads="1"/>
          </p:cNvSpPr>
          <p:nvPr/>
        </p:nvSpPr>
        <p:spPr bwMode="auto">
          <a:xfrm>
            <a:off x="3634967" y="2903543"/>
            <a:ext cx="1358064" cy="630942"/>
          </a:xfrm>
          <a:prstGeom prst="rect">
            <a:avLst/>
          </a:prstGeom>
          <a:noFill/>
          <a:ln w="9525">
            <a:noFill/>
            <a:miter lim="800000"/>
            <a:headEnd/>
            <a:tailEnd/>
          </a:ln>
        </p:spPr>
        <p:txBody>
          <a:bodyPr wrap="none" anchor="ctr">
            <a:spAutoFit/>
          </a:bodyPr>
          <a:lstStyle/>
          <a:p>
            <a:pPr algn="ctr" fontAlgn="ctr">
              <a:spcBef>
                <a:spcPct val="50000"/>
              </a:spcBef>
              <a:buClr>
                <a:srgbClr val="FF0000"/>
              </a:buClr>
              <a:buFont typeface="Wingdings" pitchFamily="2" charset="2"/>
              <a:buNone/>
            </a:pPr>
            <a:r>
              <a:rPr lang="en-US" sz="1400" dirty="0">
                <a:cs typeface="+mn-ea"/>
                <a:sym typeface="+mn-lt"/>
              </a:rPr>
              <a:t>Electrolyte</a:t>
            </a:r>
          </a:p>
          <a:p>
            <a:pPr algn="ctr" fontAlgn="ctr">
              <a:spcBef>
                <a:spcPct val="50000"/>
              </a:spcBef>
              <a:buClr>
                <a:srgbClr val="FF0000"/>
              </a:buClr>
              <a:buFont typeface="Wingdings" pitchFamily="2" charset="2"/>
              <a:buNone/>
            </a:pPr>
            <a:r>
              <a:rPr lang="en-US" sz="1400" dirty="0">
                <a:cs typeface="+mn-ea"/>
                <a:sym typeface="+mn-lt"/>
              </a:rPr>
              <a:t>Separator film</a:t>
            </a:r>
          </a:p>
        </p:txBody>
      </p:sp>
      <p:sp>
        <p:nvSpPr>
          <p:cNvPr id="17413" name="Rectangle 6"/>
          <p:cNvSpPr>
            <a:spLocks noChangeArrowheads="1"/>
          </p:cNvSpPr>
          <p:nvPr/>
        </p:nvSpPr>
        <p:spPr bwMode="auto">
          <a:xfrm>
            <a:off x="10706024" y="2424161"/>
            <a:ext cx="395288" cy="1728787"/>
          </a:xfrm>
          <a:prstGeom prst="rect">
            <a:avLst/>
          </a:prstGeom>
          <a:noFill/>
          <a:ln w="9525">
            <a:noFill/>
            <a:miter lim="800000"/>
            <a:headEnd/>
            <a:tailEnd/>
          </a:ln>
        </p:spPr>
        <p:txBody>
          <a:bodyPr vert="eaVert" anchor="ctr"/>
          <a:lstStyle/>
          <a:p>
            <a:pPr algn="ctr" fontAlgn="ctr">
              <a:spcBef>
                <a:spcPct val="50000"/>
              </a:spcBef>
              <a:buClr>
                <a:srgbClr val="FF0000"/>
              </a:buClr>
              <a:buFont typeface="Wingdings" pitchFamily="2" charset="2"/>
              <a:buNone/>
            </a:pPr>
            <a:r>
              <a:rPr lang="en-US" sz="1400" b="1">
                <a:cs typeface="+mn-ea"/>
                <a:sym typeface="+mn-lt"/>
              </a:rPr>
              <a:t>Negative electrode</a:t>
            </a:r>
          </a:p>
        </p:txBody>
      </p:sp>
      <p:sp>
        <p:nvSpPr>
          <p:cNvPr id="8204" name="Line 12"/>
          <p:cNvSpPr>
            <a:spLocks noChangeShapeType="1"/>
          </p:cNvSpPr>
          <p:nvPr/>
        </p:nvSpPr>
        <p:spPr bwMode="auto">
          <a:xfrm>
            <a:off x="7390795" y="1891036"/>
            <a:ext cx="3203575" cy="0"/>
          </a:xfrm>
          <a:prstGeom prst="line">
            <a:avLst/>
          </a:prstGeom>
          <a:noFill/>
          <a:ln w="38100">
            <a:solidFill>
              <a:srgbClr val="FF0000"/>
            </a:solidFill>
            <a:round/>
            <a:headEnd/>
            <a:tailEnd/>
          </a:ln>
        </p:spPr>
        <p:txBody>
          <a:bodyPr anchorCtr="1">
            <a:spAutoFit/>
          </a:bodyPr>
          <a:lstStyle/>
          <a:p>
            <a:endParaRPr lang="zh-CN" altLang="en-US" sz="1400">
              <a:cs typeface="+mn-ea"/>
              <a:sym typeface="+mn-lt"/>
            </a:endParaRPr>
          </a:p>
        </p:txBody>
      </p:sp>
      <p:sp>
        <p:nvSpPr>
          <p:cNvPr id="8205" name="Line 13"/>
          <p:cNvSpPr>
            <a:spLocks noChangeShapeType="1"/>
          </p:cNvSpPr>
          <p:nvPr/>
        </p:nvSpPr>
        <p:spPr bwMode="auto">
          <a:xfrm>
            <a:off x="7390795" y="2589190"/>
            <a:ext cx="3203575" cy="0"/>
          </a:xfrm>
          <a:prstGeom prst="line">
            <a:avLst/>
          </a:prstGeom>
          <a:noFill/>
          <a:ln w="38100">
            <a:solidFill>
              <a:srgbClr val="FF0000"/>
            </a:solidFill>
            <a:round/>
            <a:headEnd/>
            <a:tailEnd/>
          </a:ln>
        </p:spPr>
        <p:txBody>
          <a:bodyPr anchorCtr="1">
            <a:spAutoFit/>
          </a:bodyPr>
          <a:lstStyle/>
          <a:p>
            <a:endParaRPr lang="zh-CN" altLang="en-US" sz="1400">
              <a:cs typeface="+mn-ea"/>
              <a:sym typeface="+mn-lt"/>
            </a:endParaRPr>
          </a:p>
        </p:txBody>
      </p:sp>
      <p:sp>
        <p:nvSpPr>
          <p:cNvPr id="17419" name="Line 14"/>
          <p:cNvSpPr>
            <a:spLocks noChangeShapeType="1"/>
          </p:cNvSpPr>
          <p:nvPr/>
        </p:nvSpPr>
        <p:spPr bwMode="auto">
          <a:xfrm>
            <a:off x="7390795" y="3267535"/>
            <a:ext cx="3203575" cy="0"/>
          </a:xfrm>
          <a:prstGeom prst="line">
            <a:avLst/>
          </a:prstGeom>
          <a:noFill/>
          <a:ln w="38100">
            <a:solidFill>
              <a:srgbClr val="FF0000"/>
            </a:solidFill>
            <a:round/>
            <a:headEnd/>
            <a:tailEnd/>
          </a:ln>
        </p:spPr>
        <p:txBody>
          <a:bodyPr anchorCtr="1">
            <a:spAutoFit/>
          </a:bodyPr>
          <a:lstStyle/>
          <a:p>
            <a:endParaRPr lang="zh-CN" altLang="en-US" sz="1400">
              <a:cs typeface="+mn-ea"/>
              <a:sym typeface="+mn-lt"/>
            </a:endParaRPr>
          </a:p>
        </p:txBody>
      </p:sp>
      <p:sp>
        <p:nvSpPr>
          <p:cNvPr id="8207" name="Line 15"/>
          <p:cNvSpPr>
            <a:spLocks noChangeShapeType="1"/>
          </p:cNvSpPr>
          <p:nvPr/>
        </p:nvSpPr>
        <p:spPr bwMode="auto">
          <a:xfrm>
            <a:off x="7390795" y="3957615"/>
            <a:ext cx="3203575" cy="0"/>
          </a:xfrm>
          <a:prstGeom prst="line">
            <a:avLst/>
          </a:prstGeom>
          <a:noFill/>
          <a:ln w="38100">
            <a:solidFill>
              <a:srgbClr val="FF0000"/>
            </a:solidFill>
            <a:round/>
            <a:headEnd/>
            <a:tailEnd/>
          </a:ln>
        </p:spPr>
        <p:txBody>
          <a:bodyPr anchorCtr="1">
            <a:spAutoFit/>
          </a:bodyPr>
          <a:lstStyle/>
          <a:p>
            <a:endParaRPr lang="zh-CN" altLang="en-US" sz="1400">
              <a:cs typeface="+mn-ea"/>
              <a:sym typeface="+mn-lt"/>
            </a:endParaRPr>
          </a:p>
        </p:txBody>
      </p:sp>
      <p:sp>
        <p:nvSpPr>
          <p:cNvPr id="8208" name="Line 16"/>
          <p:cNvSpPr>
            <a:spLocks noChangeShapeType="1"/>
          </p:cNvSpPr>
          <p:nvPr/>
        </p:nvSpPr>
        <p:spPr bwMode="auto">
          <a:xfrm>
            <a:off x="7390795" y="4563695"/>
            <a:ext cx="3203575" cy="0"/>
          </a:xfrm>
          <a:prstGeom prst="line">
            <a:avLst/>
          </a:prstGeom>
          <a:noFill/>
          <a:ln w="38100">
            <a:solidFill>
              <a:srgbClr val="FF0000"/>
            </a:solidFill>
            <a:round/>
            <a:headEnd/>
            <a:tailEnd/>
          </a:ln>
        </p:spPr>
        <p:txBody>
          <a:bodyPr anchorCtr="1">
            <a:spAutoFit/>
          </a:bodyPr>
          <a:lstStyle/>
          <a:p>
            <a:endParaRPr lang="zh-CN" altLang="en-US" sz="1400">
              <a:cs typeface="+mn-ea"/>
              <a:sym typeface="+mn-lt"/>
            </a:endParaRPr>
          </a:p>
        </p:txBody>
      </p:sp>
      <p:sp>
        <p:nvSpPr>
          <p:cNvPr id="8209" name="Line 17"/>
          <p:cNvSpPr>
            <a:spLocks noChangeShapeType="1"/>
          </p:cNvSpPr>
          <p:nvPr/>
        </p:nvSpPr>
        <p:spPr bwMode="auto">
          <a:xfrm>
            <a:off x="7390795" y="5227270"/>
            <a:ext cx="3203575" cy="0"/>
          </a:xfrm>
          <a:prstGeom prst="line">
            <a:avLst/>
          </a:prstGeom>
          <a:noFill/>
          <a:ln w="38100">
            <a:solidFill>
              <a:srgbClr val="FF0000"/>
            </a:solidFill>
            <a:round/>
            <a:headEnd/>
            <a:tailEnd/>
          </a:ln>
        </p:spPr>
        <p:txBody>
          <a:bodyPr anchorCtr="1">
            <a:spAutoFit/>
          </a:bodyPr>
          <a:lstStyle/>
          <a:p>
            <a:endParaRPr lang="zh-CN" altLang="en-US" sz="1400">
              <a:cs typeface="+mn-ea"/>
              <a:sym typeface="+mn-lt"/>
            </a:endParaRPr>
          </a:p>
        </p:txBody>
      </p:sp>
      <p:grpSp>
        <p:nvGrpSpPr>
          <p:cNvPr id="3" name="Group 18"/>
          <p:cNvGrpSpPr>
            <a:grpSpLocks/>
          </p:cNvGrpSpPr>
          <p:nvPr/>
        </p:nvGrpSpPr>
        <p:grpSpPr bwMode="auto">
          <a:xfrm>
            <a:off x="1318109" y="2076016"/>
            <a:ext cx="1060450" cy="3030539"/>
            <a:chOff x="545" y="1310"/>
            <a:chExt cx="668" cy="1909"/>
          </a:xfrm>
        </p:grpSpPr>
        <p:grpSp>
          <p:nvGrpSpPr>
            <p:cNvPr id="4" name="Group 19"/>
            <p:cNvGrpSpPr>
              <a:grpSpLocks/>
            </p:cNvGrpSpPr>
            <p:nvPr/>
          </p:nvGrpSpPr>
          <p:grpSpPr bwMode="auto">
            <a:xfrm>
              <a:off x="918" y="1310"/>
              <a:ext cx="295" cy="1909"/>
              <a:chOff x="918" y="1310"/>
              <a:chExt cx="295" cy="1909"/>
            </a:xfrm>
          </p:grpSpPr>
          <p:grpSp>
            <p:nvGrpSpPr>
              <p:cNvPr id="5" name="Group 20"/>
              <p:cNvGrpSpPr>
                <a:grpSpLocks/>
              </p:cNvGrpSpPr>
              <p:nvPr/>
            </p:nvGrpSpPr>
            <p:grpSpPr bwMode="auto">
              <a:xfrm>
                <a:off x="918" y="1719"/>
                <a:ext cx="295" cy="273"/>
                <a:chOff x="1112" y="1369"/>
                <a:chExt cx="295" cy="289"/>
              </a:xfrm>
            </p:grpSpPr>
            <p:sp>
              <p:nvSpPr>
                <p:cNvPr id="17467" name="Oval 21"/>
                <p:cNvSpPr>
                  <a:spLocks noChangeArrowheads="1"/>
                </p:cNvSpPr>
                <p:nvPr/>
              </p:nvSpPr>
              <p:spPr bwMode="auto">
                <a:xfrm>
                  <a:off x="1112" y="1369"/>
                  <a:ext cx="295" cy="289"/>
                </a:xfrm>
                <a:prstGeom prst="ellipse">
                  <a:avLst/>
                </a:prstGeom>
                <a:noFill/>
                <a:ln w="28575">
                  <a:solidFill>
                    <a:srgbClr val="CC3399"/>
                  </a:solidFill>
                  <a:round/>
                  <a:headEnd/>
                  <a:tailEnd/>
                </a:ln>
              </p:spPr>
              <p:txBody>
                <a:bodyPr anchor="ctr">
                  <a:spAutoFit/>
                </a:bodyPr>
                <a:lstStyle/>
                <a:p>
                  <a:endParaRPr lang="zh-CN" altLang="en-US" sz="1400">
                    <a:cs typeface="+mn-ea"/>
                    <a:sym typeface="+mn-lt"/>
                  </a:endParaRPr>
                </a:p>
              </p:txBody>
            </p:sp>
            <p:sp>
              <p:nvSpPr>
                <p:cNvPr id="17468" name="Rectangle 22"/>
                <p:cNvSpPr>
                  <a:spLocks noChangeArrowheads="1"/>
                </p:cNvSpPr>
                <p:nvPr/>
              </p:nvSpPr>
              <p:spPr bwMode="auto">
                <a:xfrm>
                  <a:off x="1124" y="1389"/>
                  <a:ext cx="269" cy="205"/>
                </a:xfrm>
                <a:prstGeom prst="rect">
                  <a:avLst/>
                </a:prstGeom>
                <a:noFill/>
                <a:ln w="9525">
                  <a:noFill/>
                  <a:miter lim="800000"/>
                  <a:headEnd/>
                  <a:tailEnd/>
                </a:ln>
              </p:spPr>
              <p:txBody>
                <a:bodyPr wrap="none" anchorCtr="1">
                  <a:spAutoFit/>
                </a:bodyPr>
                <a:lstStyle/>
                <a:p>
                  <a:pPr algn="dist" fontAlgn="ctr">
                    <a:spcBef>
                      <a:spcPct val="50000"/>
                    </a:spcBef>
                    <a:buClr>
                      <a:srgbClr val="FF0000"/>
                    </a:buClr>
                    <a:buFont typeface="Wingdings" pitchFamily="2" charset="2"/>
                    <a:buNone/>
                  </a:pPr>
                  <a:r>
                    <a:rPr lang="en-US" sz="1400" b="1">
                      <a:cs typeface="+mn-ea"/>
                      <a:sym typeface="+mn-lt"/>
                    </a:rPr>
                    <a:t>Li+</a:t>
                  </a:r>
                </a:p>
              </p:txBody>
            </p:sp>
          </p:grpSp>
          <p:grpSp>
            <p:nvGrpSpPr>
              <p:cNvPr id="6" name="Group 23"/>
              <p:cNvGrpSpPr>
                <a:grpSpLocks/>
              </p:cNvGrpSpPr>
              <p:nvPr/>
            </p:nvGrpSpPr>
            <p:grpSpPr bwMode="auto">
              <a:xfrm>
                <a:off x="918" y="2127"/>
                <a:ext cx="295" cy="273"/>
                <a:chOff x="1112" y="1369"/>
                <a:chExt cx="295" cy="289"/>
              </a:xfrm>
            </p:grpSpPr>
            <p:sp>
              <p:nvSpPr>
                <p:cNvPr id="17465" name="Oval 24"/>
                <p:cNvSpPr>
                  <a:spLocks noChangeArrowheads="1"/>
                </p:cNvSpPr>
                <p:nvPr/>
              </p:nvSpPr>
              <p:spPr bwMode="auto">
                <a:xfrm>
                  <a:off x="1112" y="1369"/>
                  <a:ext cx="295" cy="289"/>
                </a:xfrm>
                <a:prstGeom prst="ellipse">
                  <a:avLst/>
                </a:prstGeom>
                <a:noFill/>
                <a:ln w="28575">
                  <a:solidFill>
                    <a:srgbClr val="CC3399"/>
                  </a:solidFill>
                  <a:round/>
                  <a:headEnd/>
                  <a:tailEnd/>
                </a:ln>
              </p:spPr>
              <p:txBody>
                <a:bodyPr anchor="ctr">
                  <a:spAutoFit/>
                </a:bodyPr>
                <a:lstStyle/>
                <a:p>
                  <a:endParaRPr lang="zh-CN" altLang="en-US" sz="1400">
                    <a:cs typeface="+mn-ea"/>
                    <a:sym typeface="+mn-lt"/>
                  </a:endParaRPr>
                </a:p>
              </p:txBody>
            </p:sp>
            <p:sp>
              <p:nvSpPr>
                <p:cNvPr id="17466" name="Rectangle 25"/>
                <p:cNvSpPr>
                  <a:spLocks noChangeArrowheads="1"/>
                </p:cNvSpPr>
                <p:nvPr/>
              </p:nvSpPr>
              <p:spPr bwMode="auto">
                <a:xfrm>
                  <a:off x="1124" y="1389"/>
                  <a:ext cx="269" cy="205"/>
                </a:xfrm>
                <a:prstGeom prst="rect">
                  <a:avLst/>
                </a:prstGeom>
                <a:noFill/>
                <a:ln w="9525">
                  <a:noFill/>
                  <a:miter lim="800000"/>
                  <a:headEnd/>
                  <a:tailEnd/>
                </a:ln>
              </p:spPr>
              <p:txBody>
                <a:bodyPr wrap="none" anchorCtr="1">
                  <a:spAutoFit/>
                </a:bodyPr>
                <a:lstStyle/>
                <a:p>
                  <a:pPr algn="dist" fontAlgn="ctr">
                    <a:spcBef>
                      <a:spcPct val="50000"/>
                    </a:spcBef>
                    <a:buClr>
                      <a:srgbClr val="FF0000"/>
                    </a:buClr>
                    <a:buFont typeface="Wingdings" pitchFamily="2" charset="2"/>
                    <a:buNone/>
                  </a:pPr>
                  <a:r>
                    <a:rPr lang="en-US" sz="1400" b="1">
                      <a:cs typeface="+mn-ea"/>
                      <a:sym typeface="+mn-lt"/>
                    </a:rPr>
                    <a:t>Li+</a:t>
                  </a:r>
                </a:p>
              </p:txBody>
            </p:sp>
          </p:grpSp>
          <p:grpSp>
            <p:nvGrpSpPr>
              <p:cNvPr id="7" name="Group 26"/>
              <p:cNvGrpSpPr>
                <a:grpSpLocks/>
              </p:cNvGrpSpPr>
              <p:nvPr/>
            </p:nvGrpSpPr>
            <p:grpSpPr bwMode="auto">
              <a:xfrm>
                <a:off x="918" y="2537"/>
                <a:ext cx="295" cy="273"/>
                <a:chOff x="1112" y="1369"/>
                <a:chExt cx="295" cy="289"/>
              </a:xfrm>
            </p:grpSpPr>
            <p:sp>
              <p:nvSpPr>
                <p:cNvPr id="17463" name="Oval 27"/>
                <p:cNvSpPr>
                  <a:spLocks noChangeArrowheads="1"/>
                </p:cNvSpPr>
                <p:nvPr/>
              </p:nvSpPr>
              <p:spPr bwMode="auto">
                <a:xfrm>
                  <a:off x="1112" y="1369"/>
                  <a:ext cx="295" cy="289"/>
                </a:xfrm>
                <a:prstGeom prst="ellipse">
                  <a:avLst/>
                </a:prstGeom>
                <a:noFill/>
                <a:ln w="28575">
                  <a:solidFill>
                    <a:srgbClr val="CC3399"/>
                  </a:solidFill>
                  <a:round/>
                  <a:headEnd/>
                  <a:tailEnd/>
                </a:ln>
              </p:spPr>
              <p:txBody>
                <a:bodyPr anchor="ctr">
                  <a:spAutoFit/>
                </a:bodyPr>
                <a:lstStyle/>
                <a:p>
                  <a:endParaRPr lang="zh-CN" altLang="en-US" sz="1400">
                    <a:cs typeface="+mn-ea"/>
                    <a:sym typeface="+mn-lt"/>
                  </a:endParaRPr>
                </a:p>
              </p:txBody>
            </p:sp>
            <p:sp>
              <p:nvSpPr>
                <p:cNvPr id="17464" name="Rectangle 28"/>
                <p:cNvSpPr>
                  <a:spLocks noChangeArrowheads="1"/>
                </p:cNvSpPr>
                <p:nvPr/>
              </p:nvSpPr>
              <p:spPr bwMode="auto">
                <a:xfrm>
                  <a:off x="1124" y="1389"/>
                  <a:ext cx="269" cy="205"/>
                </a:xfrm>
                <a:prstGeom prst="rect">
                  <a:avLst/>
                </a:prstGeom>
                <a:noFill/>
                <a:ln w="9525">
                  <a:noFill/>
                  <a:miter lim="800000"/>
                  <a:headEnd/>
                  <a:tailEnd/>
                </a:ln>
              </p:spPr>
              <p:txBody>
                <a:bodyPr wrap="none" anchorCtr="1">
                  <a:spAutoFit/>
                </a:bodyPr>
                <a:lstStyle/>
                <a:p>
                  <a:pPr algn="dist" fontAlgn="ctr">
                    <a:spcBef>
                      <a:spcPct val="50000"/>
                    </a:spcBef>
                    <a:buClr>
                      <a:srgbClr val="FF0000"/>
                    </a:buClr>
                    <a:buFont typeface="Wingdings" pitchFamily="2" charset="2"/>
                    <a:buNone/>
                  </a:pPr>
                  <a:r>
                    <a:rPr lang="en-US" sz="1400" b="1">
                      <a:cs typeface="+mn-ea"/>
                      <a:sym typeface="+mn-lt"/>
                    </a:rPr>
                    <a:t>Li+</a:t>
                  </a:r>
                </a:p>
              </p:txBody>
            </p:sp>
          </p:grpSp>
          <p:grpSp>
            <p:nvGrpSpPr>
              <p:cNvPr id="8" name="Group 29"/>
              <p:cNvGrpSpPr>
                <a:grpSpLocks/>
              </p:cNvGrpSpPr>
              <p:nvPr/>
            </p:nvGrpSpPr>
            <p:grpSpPr bwMode="auto">
              <a:xfrm>
                <a:off x="918" y="2946"/>
                <a:ext cx="295" cy="273"/>
                <a:chOff x="1112" y="1369"/>
                <a:chExt cx="295" cy="289"/>
              </a:xfrm>
            </p:grpSpPr>
            <p:sp>
              <p:nvSpPr>
                <p:cNvPr id="17461" name="Oval 30"/>
                <p:cNvSpPr>
                  <a:spLocks noChangeArrowheads="1"/>
                </p:cNvSpPr>
                <p:nvPr/>
              </p:nvSpPr>
              <p:spPr bwMode="auto">
                <a:xfrm>
                  <a:off x="1112" y="1369"/>
                  <a:ext cx="295" cy="289"/>
                </a:xfrm>
                <a:prstGeom prst="ellipse">
                  <a:avLst/>
                </a:prstGeom>
                <a:noFill/>
                <a:ln w="28575">
                  <a:solidFill>
                    <a:srgbClr val="CC3399"/>
                  </a:solidFill>
                  <a:round/>
                  <a:headEnd/>
                  <a:tailEnd/>
                </a:ln>
              </p:spPr>
              <p:txBody>
                <a:bodyPr anchor="ctr">
                  <a:spAutoFit/>
                </a:bodyPr>
                <a:lstStyle/>
                <a:p>
                  <a:endParaRPr lang="zh-CN" altLang="en-US" sz="1400">
                    <a:cs typeface="+mn-ea"/>
                    <a:sym typeface="+mn-lt"/>
                  </a:endParaRPr>
                </a:p>
              </p:txBody>
            </p:sp>
            <p:sp>
              <p:nvSpPr>
                <p:cNvPr id="17462" name="Rectangle 31"/>
                <p:cNvSpPr>
                  <a:spLocks noChangeArrowheads="1"/>
                </p:cNvSpPr>
                <p:nvPr/>
              </p:nvSpPr>
              <p:spPr bwMode="auto">
                <a:xfrm>
                  <a:off x="1124" y="1389"/>
                  <a:ext cx="269" cy="205"/>
                </a:xfrm>
                <a:prstGeom prst="rect">
                  <a:avLst/>
                </a:prstGeom>
                <a:noFill/>
                <a:ln w="9525">
                  <a:noFill/>
                  <a:miter lim="800000"/>
                  <a:headEnd/>
                  <a:tailEnd/>
                </a:ln>
              </p:spPr>
              <p:txBody>
                <a:bodyPr wrap="none" anchorCtr="1">
                  <a:spAutoFit/>
                </a:bodyPr>
                <a:lstStyle/>
                <a:p>
                  <a:pPr algn="dist" fontAlgn="ctr">
                    <a:spcBef>
                      <a:spcPct val="50000"/>
                    </a:spcBef>
                    <a:buClr>
                      <a:srgbClr val="FF0000"/>
                    </a:buClr>
                    <a:buFont typeface="Wingdings" pitchFamily="2" charset="2"/>
                    <a:buNone/>
                  </a:pPr>
                  <a:r>
                    <a:rPr lang="en-US" sz="1400" b="1">
                      <a:cs typeface="+mn-ea"/>
                      <a:sym typeface="+mn-lt"/>
                    </a:rPr>
                    <a:t>Li+</a:t>
                  </a:r>
                </a:p>
              </p:txBody>
            </p:sp>
          </p:grpSp>
          <p:grpSp>
            <p:nvGrpSpPr>
              <p:cNvPr id="10" name="Group 35"/>
              <p:cNvGrpSpPr>
                <a:grpSpLocks/>
              </p:cNvGrpSpPr>
              <p:nvPr/>
            </p:nvGrpSpPr>
            <p:grpSpPr bwMode="auto">
              <a:xfrm>
                <a:off x="918" y="1310"/>
                <a:ext cx="295" cy="273"/>
                <a:chOff x="1112" y="1369"/>
                <a:chExt cx="295" cy="289"/>
              </a:xfrm>
            </p:grpSpPr>
            <p:sp>
              <p:nvSpPr>
                <p:cNvPr id="17457" name="Oval 36"/>
                <p:cNvSpPr>
                  <a:spLocks noChangeArrowheads="1"/>
                </p:cNvSpPr>
                <p:nvPr/>
              </p:nvSpPr>
              <p:spPr bwMode="auto">
                <a:xfrm>
                  <a:off x="1112" y="1369"/>
                  <a:ext cx="295" cy="289"/>
                </a:xfrm>
                <a:prstGeom prst="ellipse">
                  <a:avLst/>
                </a:prstGeom>
                <a:noFill/>
                <a:ln w="28575">
                  <a:solidFill>
                    <a:srgbClr val="CC3399"/>
                  </a:solidFill>
                  <a:round/>
                  <a:headEnd/>
                  <a:tailEnd/>
                </a:ln>
              </p:spPr>
              <p:txBody>
                <a:bodyPr anchor="ctr">
                  <a:spAutoFit/>
                </a:bodyPr>
                <a:lstStyle/>
                <a:p>
                  <a:endParaRPr lang="zh-CN" altLang="en-US" sz="1400">
                    <a:cs typeface="+mn-ea"/>
                    <a:sym typeface="+mn-lt"/>
                  </a:endParaRPr>
                </a:p>
              </p:txBody>
            </p:sp>
            <p:sp>
              <p:nvSpPr>
                <p:cNvPr id="17458" name="Rectangle 37"/>
                <p:cNvSpPr>
                  <a:spLocks noChangeArrowheads="1"/>
                </p:cNvSpPr>
                <p:nvPr/>
              </p:nvSpPr>
              <p:spPr bwMode="auto">
                <a:xfrm>
                  <a:off x="1124" y="1389"/>
                  <a:ext cx="269" cy="205"/>
                </a:xfrm>
                <a:prstGeom prst="rect">
                  <a:avLst/>
                </a:prstGeom>
                <a:noFill/>
                <a:ln w="9525">
                  <a:noFill/>
                  <a:miter lim="800000"/>
                  <a:headEnd/>
                  <a:tailEnd/>
                </a:ln>
              </p:spPr>
              <p:txBody>
                <a:bodyPr wrap="none" anchorCtr="1">
                  <a:spAutoFit/>
                </a:bodyPr>
                <a:lstStyle/>
                <a:p>
                  <a:pPr algn="dist" fontAlgn="ctr">
                    <a:spcBef>
                      <a:spcPct val="50000"/>
                    </a:spcBef>
                    <a:buClr>
                      <a:srgbClr val="FF0000"/>
                    </a:buClr>
                    <a:buFont typeface="Wingdings" pitchFamily="2" charset="2"/>
                    <a:buNone/>
                  </a:pPr>
                  <a:r>
                    <a:rPr lang="en-US" sz="1400" b="1">
                      <a:cs typeface="+mn-ea"/>
                      <a:sym typeface="+mn-lt"/>
                    </a:rPr>
                    <a:t>Li+</a:t>
                  </a:r>
                </a:p>
              </p:txBody>
            </p:sp>
          </p:grpSp>
        </p:grpSp>
        <p:grpSp>
          <p:nvGrpSpPr>
            <p:cNvPr id="11" name="Group 38"/>
            <p:cNvGrpSpPr>
              <a:grpSpLocks/>
            </p:cNvGrpSpPr>
            <p:nvPr/>
          </p:nvGrpSpPr>
          <p:grpSpPr bwMode="auto">
            <a:xfrm>
              <a:off x="545" y="1310"/>
              <a:ext cx="295" cy="1909"/>
              <a:chOff x="1384" y="1310"/>
              <a:chExt cx="295" cy="1909"/>
            </a:xfrm>
          </p:grpSpPr>
          <p:grpSp>
            <p:nvGrpSpPr>
              <p:cNvPr id="12" name="Group 39"/>
              <p:cNvGrpSpPr>
                <a:grpSpLocks/>
              </p:cNvGrpSpPr>
              <p:nvPr/>
            </p:nvGrpSpPr>
            <p:grpSpPr bwMode="auto">
              <a:xfrm>
                <a:off x="1384" y="1719"/>
                <a:ext cx="295" cy="273"/>
                <a:chOff x="1112" y="1369"/>
                <a:chExt cx="295" cy="289"/>
              </a:xfrm>
            </p:grpSpPr>
            <p:sp>
              <p:nvSpPr>
                <p:cNvPr id="17449" name="Oval 40"/>
                <p:cNvSpPr>
                  <a:spLocks noChangeArrowheads="1"/>
                </p:cNvSpPr>
                <p:nvPr/>
              </p:nvSpPr>
              <p:spPr bwMode="auto">
                <a:xfrm>
                  <a:off x="1112" y="1369"/>
                  <a:ext cx="295" cy="289"/>
                </a:xfrm>
                <a:prstGeom prst="ellipse">
                  <a:avLst/>
                </a:prstGeom>
                <a:noFill/>
                <a:ln w="28575">
                  <a:solidFill>
                    <a:srgbClr val="CC3399"/>
                  </a:solidFill>
                  <a:round/>
                  <a:headEnd/>
                  <a:tailEnd/>
                </a:ln>
              </p:spPr>
              <p:txBody>
                <a:bodyPr anchor="ctr">
                  <a:spAutoFit/>
                </a:bodyPr>
                <a:lstStyle/>
                <a:p>
                  <a:endParaRPr lang="zh-CN" altLang="en-US" sz="1400">
                    <a:cs typeface="+mn-ea"/>
                    <a:sym typeface="+mn-lt"/>
                  </a:endParaRPr>
                </a:p>
              </p:txBody>
            </p:sp>
            <p:sp>
              <p:nvSpPr>
                <p:cNvPr id="17450" name="Rectangle 41"/>
                <p:cNvSpPr>
                  <a:spLocks noChangeArrowheads="1"/>
                </p:cNvSpPr>
                <p:nvPr/>
              </p:nvSpPr>
              <p:spPr bwMode="auto">
                <a:xfrm>
                  <a:off x="1124" y="1389"/>
                  <a:ext cx="269" cy="205"/>
                </a:xfrm>
                <a:prstGeom prst="rect">
                  <a:avLst/>
                </a:prstGeom>
                <a:noFill/>
                <a:ln w="9525">
                  <a:noFill/>
                  <a:miter lim="800000"/>
                  <a:headEnd/>
                  <a:tailEnd/>
                </a:ln>
              </p:spPr>
              <p:txBody>
                <a:bodyPr wrap="none" anchorCtr="1">
                  <a:spAutoFit/>
                </a:bodyPr>
                <a:lstStyle/>
                <a:p>
                  <a:pPr algn="dist" fontAlgn="ctr">
                    <a:spcBef>
                      <a:spcPct val="50000"/>
                    </a:spcBef>
                    <a:buClr>
                      <a:srgbClr val="FF0000"/>
                    </a:buClr>
                    <a:buFont typeface="Wingdings" pitchFamily="2" charset="2"/>
                    <a:buNone/>
                  </a:pPr>
                  <a:r>
                    <a:rPr lang="en-US" sz="1400" b="1">
                      <a:cs typeface="+mn-ea"/>
                      <a:sym typeface="+mn-lt"/>
                    </a:rPr>
                    <a:t>Li+</a:t>
                  </a:r>
                </a:p>
              </p:txBody>
            </p:sp>
          </p:grpSp>
          <p:grpSp>
            <p:nvGrpSpPr>
              <p:cNvPr id="13" name="Group 42"/>
              <p:cNvGrpSpPr>
                <a:grpSpLocks/>
              </p:cNvGrpSpPr>
              <p:nvPr/>
            </p:nvGrpSpPr>
            <p:grpSpPr bwMode="auto">
              <a:xfrm>
                <a:off x="1384" y="2127"/>
                <a:ext cx="295" cy="273"/>
                <a:chOff x="1112" y="1369"/>
                <a:chExt cx="295" cy="289"/>
              </a:xfrm>
            </p:grpSpPr>
            <p:sp>
              <p:nvSpPr>
                <p:cNvPr id="17447" name="Oval 43"/>
                <p:cNvSpPr>
                  <a:spLocks noChangeArrowheads="1"/>
                </p:cNvSpPr>
                <p:nvPr/>
              </p:nvSpPr>
              <p:spPr bwMode="auto">
                <a:xfrm>
                  <a:off x="1112" y="1369"/>
                  <a:ext cx="295" cy="289"/>
                </a:xfrm>
                <a:prstGeom prst="ellipse">
                  <a:avLst/>
                </a:prstGeom>
                <a:noFill/>
                <a:ln w="28575">
                  <a:solidFill>
                    <a:srgbClr val="CC3399"/>
                  </a:solidFill>
                  <a:round/>
                  <a:headEnd/>
                  <a:tailEnd/>
                </a:ln>
              </p:spPr>
              <p:txBody>
                <a:bodyPr anchor="ctr">
                  <a:spAutoFit/>
                </a:bodyPr>
                <a:lstStyle/>
                <a:p>
                  <a:endParaRPr lang="zh-CN" altLang="en-US" sz="1400">
                    <a:cs typeface="+mn-ea"/>
                    <a:sym typeface="+mn-lt"/>
                  </a:endParaRPr>
                </a:p>
              </p:txBody>
            </p:sp>
            <p:sp>
              <p:nvSpPr>
                <p:cNvPr id="17448" name="Rectangle 44"/>
                <p:cNvSpPr>
                  <a:spLocks noChangeArrowheads="1"/>
                </p:cNvSpPr>
                <p:nvPr/>
              </p:nvSpPr>
              <p:spPr bwMode="auto">
                <a:xfrm>
                  <a:off x="1124" y="1389"/>
                  <a:ext cx="269" cy="205"/>
                </a:xfrm>
                <a:prstGeom prst="rect">
                  <a:avLst/>
                </a:prstGeom>
                <a:noFill/>
                <a:ln w="9525">
                  <a:noFill/>
                  <a:miter lim="800000"/>
                  <a:headEnd/>
                  <a:tailEnd/>
                </a:ln>
              </p:spPr>
              <p:txBody>
                <a:bodyPr wrap="none" anchorCtr="1">
                  <a:spAutoFit/>
                </a:bodyPr>
                <a:lstStyle/>
                <a:p>
                  <a:pPr algn="dist" fontAlgn="ctr">
                    <a:spcBef>
                      <a:spcPct val="50000"/>
                    </a:spcBef>
                    <a:buClr>
                      <a:srgbClr val="FF0000"/>
                    </a:buClr>
                    <a:buFont typeface="Wingdings" pitchFamily="2" charset="2"/>
                    <a:buNone/>
                  </a:pPr>
                  <a:r>
                    <a:rPr lang="en-US" sz="1400" b="1">
                      <a:cs typeface="+mn-ea"/>
                      <a:sym typeface="+mn-lt"/>
                    </a:rPr>
                    <a:t>Li+</a:t>
                  </a:r>
                </a:p>
              </p:txBody>
            </p:sp>
          </p:grpSp>
          <p:grpSp>
            <p:nvGrpSpPr>
              <p:cNvPr id="14" name="Group 45"/>
              <p:cNvGrpSpPr>
                <a:grpSpLocks/>
              </p:cNvGrpSpPr>
              <p:nvPr/>
            </p:nvGrpSpPr>
            <p:grpSpPr bwMode="auto">
              <a:xfrm>
                <a:off x="1384" y="2537"/>
                <a:ext cx="295" cy="273"/>
                <a:chOff x="1112" y="1369"/>
                <a:chExt cx="295" cy="289"/>
              </a:xfrm>
            </p:grpSpPr>
            <p:sp>
              <p:nvSpPr>
                <p:cNvPr id="17445" name="Oval 46"/>
                <p:cNvSpPr>
                  <a:spLocks noChangeArrowheads="1"/>
                </p:cNvSpPr>
                <p:nvPr/>
              </p:nvSpPr>
              <p:spPr bwMode="auto">
                <a:xfrm>
                  <a:off x="1112" y="1369"/>
                  <a:ext cx="295" cy="289"/>
                </a:xfrm>
                <a:prstGeom prst="ellipse">
                  <a:avLst/>
                </a:prstGeom>
                <a:noFill/>
                <a:ln w="28575">
                  <a:solidFill>
                    <a:srgbClr val="CC3399"/>
                  </a:solidFill>
                  <a:round/>
                  <a:headEnd/>
                  <a:tailEnd/>
                </a:ln>
              </p:spPr>
              <p:txBody>
                <a:bodyPr anchor="ctr">
                  <a:spAutoFit/>
                </a:bodyPr>
                <a:lstStyle/>
                <a:p>
                  <a:endParaRPr lang="zh-CN" altLang="en-US" sz="1400">
                    <a:cs typeface="+mn-ea"/>
                    <a:sym typeface="+mn-lt"/>
                  </a:endParaRPr>
                </a:p>
              </p:txBody>
            </p:sp>
            <p:sp>
              <p:nvSpPr>
                <p:cNvPr id="17446" name="Rectangle 47"/>
                <p:cNvSpPr>
                  <a:spLocks noChangeArrowheads="1"/>
                </p:cNvSpPr>
                <p:nvPr/>
              </p:nvSpPr>
              <p:spPr bwMode="auto">
                <a:xfrm>
                  <a:off x="1124" y="1389"/>
                  <a:ext cx="269" cy="205"/>
                </a:xfrm>
                <a:prstGeom prst="rect">
                  <a:avLst/>
                </a:prstGeom>
                <a:noFill/>
                <a:ln w="9525">
                  <a:noFill/>
                  <a:miter lim="800000"/>
                  <a:headEnd/>
                  <a:tailEnd/>
                </a:ln>
              </p:spPr>
              <p:txBody>
                <a:bodyPr wrap="none" anchorCtr="1">
                  <a:spAutoFit/>
                </a:bodyPr>
                <a:lstStyle/>
                <a:p>
                  <a:pPr algn="dist" fontAlgn="ctr">
                    <a:spcBef>
                      <a:spcPct val="50000"/>
                    </a:spcBef>
                    <a:buClr>
                      <a:srgbClr val="FF0000"/>
                    </a:buClr>
                    <a:buFont typeface="Wingdings" pitchFamily="2" charset="2"/>
                    <a:buNone/>
                  </a:pPr>
                  <a:r>
                    <a:rPr lang="en-US" sz="1400" b="1">
                      <a:cs typeface="+mn-ea"/>
                      <a:sym typeface="+mn-lt"/>
                    </a:rPr>
                    <a:t>Li+</a:t>
                  </a:r>
                </a:p>
              </p:txBody>
            </p:sp>
          </p:grpSp>
          <p:grpSp>
            <p:nvGrpSpPr>
              <p:cNvPr id="15" name="Group 48"/>
              <p:cNvGrpSpPr>
                <a:grpSpLocks/>
              </p:cNvGrpSpPr>
              <p:nvPr/>
            </p:nvGrpSpPr>
            <p:grpSpPr bwMode="auto">
              <a:xfrm>
                <a:off x="1384" y="2946"/>
                <a:ext cx="295" cy="273"/>
                <a:chOff x="1112" y="1369"/>
                <a:chExt cx="295" cy="289"/>
              </a:xfrm>
            </p:grpSpPr>
            <p:sp>
              <p:nvSpPr>
                <p:cNvPr id="17443" name="Oval 49"/>
                <p:cNvSpPr>
                  <a:spLocks noChangeArrowheads="1"/>
                </p:cNvSpPr>
                <p:nvPr/>
              </p:nvSpPr>
              <p:spPr bwMode="auto">
                <a:xfrm>
                  <a:off x="1112" y="1369"/>
                  <a:ext cx="295" cy="289"/>
                </a:xfrm>
                <a:prstGeom prst="ellipse">
                  <a:avLst/>
                </a:prstGeom>
                <a:noFill/>
                <a:ln w="28575">
                  <a:solidFill>
                    <a:srgbClr val="CC3399"/>
                  </a:solidFill>
                  <a:round/>
                  <a:headEnd/>
                  <a:tailEnd/>
                </a:ln>
              </p:spPr>
              <p:txBody>
                <a:bodyPr anchor="ctr">
                  <a:spAutoFit/>
                </a:bodyPr>
                <a:lstStyle/>
                <a:p>
                  <a:endParaRPr lang="zh-CN" altLang="en-US" sz="1400">
                    <a:cs typeface="+mn-ea"/>
                    <a:sym typeface="+mn-lt"/>
                  </a:endParaRPr>
                </a:p>
              </p:txBody>
            </p:sp>
            <p:sp>
              <p:nvSpPr>
                <p:cNvPr id="17444" name="Rectangle 50"/>
                <p:cNvSpPr>
                  <a:spLocks noChangeArrowheads="1"/>
                </p:cNvSpPr>
                <p:nvPr/>
              </p:nvSpPr>
              <p:spPr bwMode="auto">
                <a:xfrm>
                  <a:off x="1124" y="1389"/>
                  <a:ext cx="269" cy="205"/>
                </a:xfrm>
                <a:prstGeom prst="rect">
                  <a:avLst/>
                </a:prstGeom>
                <a:noFill/>
                <a:ln w="9525">
                  <a:noFill/>
                  <a:miter lim="800000"/>
                  <a:headEnd/>
                  <a:tailEnd/>
                </a:ln>
              </p:spPr>
              <p:txBody>
                <a:bodyPr wrap="none" anchorCtr="1">
                  <a:spAutoFit/>
                </a:bodyPr>
                <a:lstStyle/>
                <a:p>
                  <a:pPr algn="dist" fontAlgn="ctr">
                    <a:spcBef>
                      <a:spcPct val="50000"/>
                    </a:spcBef>
                    <a:buClr>
                      <a:srgbClr val="FF0000"/>
                    </a:buClr>
                    <a:buFont typeface="Wingdings" pitchFamily="2" charset="2"/>
                    <a:buNone/>
                  </a:pPr>
                  <a:r>
                    <a:rPr lang="en-US" sz="1400" b="1">
                      <a:cs typeface="+mn-ea"/>
                      <a:sym typeface="+mn-lt"/>
                    </a:rPr>
                    <a:t>Li+</a:t>
                  </a:r>
                </a:p>
              </p:txBody>
            </p:sp>
          </p:grpSp>
          <p:grpSp>
            <p:nvGrpSpPr>
              <p:cNvPr id="17" name="Group 54"/>
              <p:cNvGrpSpPr>
                <a:grpSpLocks/>
              </p:cNvGrpSpPr>
              <p:nvPr/>
            </p:nvGrpSpPr>
            <p:grpSpPr bwMode="auto">
              <a:xfrm>
                <a:off x="1384" y="1310"/>
                <a:ext cx="295" cy="273"/>
                <a:chOff x="1112" y="1369"/>
                <a:chExt cx="295" cy="289"/>
              </a:xfrm>
            </p:grpSpPr>
            <p:sp>
              <p:nvSpPr>
                <p:cNvPr id="17439" name="Oval 55"/>
                <p:cNvSpPr>
                  <a:spLocks noChangeArrowheads="1"/>
                </p:cNvSpPr>
                <p:nvPr/>
              </p:nvSpPr>
              <p:spPr bwMode="auto">
                <a:xfrm>
                  <a:off x="1112" y="1369"/>
                  <a:ext cx="295" cy="289"/>
                </a:xfrm>
                <a:prstGeom prst="ellipse">
                  <a:avLst/>
                </a:prstGeom>
                <a:noFill/>
                <a:ln w="28575">
                  <a:solidFill>
                    <a:srgbClr val="CC3399"/>
                  </a:solidFill>
                  <a:round/>
                  <a:headEnd/>
                  <a:tailEnd/>
                </a:ln>
              </p:spPr>
              <p:txBody>
                <a:bodyPr anchor="ctr">
                  <a:spAutoFit/>
                </a:bodyPr>
                <a:lstStyle/>
                <a:p>
                  <a:endParaRPr lang="zh-CN" altLang="en-US" sz="1400">
                    <a:cs typeface="+mn-ea"/>
                    <a:sym typeface="+mn-lt"/>
                  </a:endParaRPr>
                </a:p>
              </p:txBody>
            </p:sp>
            <p:sp>
              <p:nvSpPr>
                <p:cNvPr id="17440" name="Rectangle 56"/>
                <p:cNvSpPr>
                  <a:spLocks noChangeArrowheads="1"/>
                </p:cNvSpPr>
                <p:nvPr/>
              </p:nvSpPr>
              <p:spPr bwMode="auto">
                <a:xfrm>
                  <a:off x="1124" y="1389"/>
                  <a:ext cx="269" cy="205"/>
                </a:xfrm>
                <a:prstGeom prst="rect">
                  <a:avLst/>
                </a:prstGeom>
                <a:noFill/>
                <a:ln w="9525">
                  <a:noFill/>
                  <a:miter lim="800000"/>
                  <a:headEnd/>
                  <a:tailEnd/>
                </a:ln>
              </p:spPr>
              <p:txBody>
                <a:bodyPr wrap="none" anchorCtr="1">
                  <a:spAutoFit/>
                </a:bodyPr>
                <a:lstStyle/>
                <a:p>
                  <a:pPr algn="dist" fontAlgn="ctr">
                    <a:spcBef>
                      <a:spcPct val="50000"/>
                    </a:spcBef>
                    <a:buClr>
                      <a:srgbClr val="FF0000"/>
                    </a:buClr>
                    <a:buFont typeface="Wingdings" pitchFamily="2" charset="2"/>
                    <a:buNone/>
                  </a:pPr>
                  <a:r>
                    <a:rPr lang="en-US" sz="1400" b="1">
                      <a:cs typeface="+mn-ea"/>
                      <a:sym typeface="+mn-lt"/>
                    </a:rPr>
                    <a:t>Li+</a:t>
                  </a:r>
                </a:p>
              </p:txBody>
            </p:sp>
          </p:grpSp>
        </p:grpSp>
      </p:grpSp>
      <p:sp>
        <p:nvSpPr>
          <p:cNvPr id="17424" name="Text Box 57"/>
          <p:cNvSpPr txBox="1">
            <a:spLocks noChangeArrowheads="1"/>
          </p:cNvSpPr>
          <p:nvPr/>
        </p:nvSpPr>
        <p:spPr bwMode="auto">
          <a:xfrm>
            <a:off x="829719" y="1938387"/>
            <a:ext cx="400110" cy="2700337"/>
          </a:xfrm>
          <a:prstGeom prst="rect">
            <a:avLst/>
          </a:prstGeom>
          <a:noFill/>
          <a:ln w="9525">
            <a:noFill/>
            <a:miter lim="800000"/>
            <a:headEnd/>
            <a:tailEnd/>
          </a:ln>
        </p:spPr>
        <p:txBody>
          <a:bodyPr vert="eaVert" anchorCtr="1">
            <a:spAutoFit/>
          </a:bodyPr>
          <a:lstStyle/>
          <a:p>
            <a:pPr fontAlgn="ctr">
              <a:spcBef>
                <a:spcPct val="50000"/>
              </a:spcBef>
              <a:buClr>
                <a:srgbClr val="FF0000"/>
              </a:buClr>
              <a:buFont typeface="Wingdings" pitchFamily="2" charset="2"/>
              <a:buNone/>
            </a:pPr>
            <a:r>
              <a:rPr lang="en-US" sz="1400" b="1">
                <a:cs typeface="+mn-ea"/>
                <a:sym typeface="+mn-lt"/>
              </a:rPr>
              <a:t>Positive electrode</a:t>
            </a:r>
          </a:p>
        </p:txBody>
      </p:sp>
      <p:sp>
        <p:nvSpPr>
          <p:cNvPr id="17425" name="Line 58"/>
          <p:cNvSpPr>
            <a:spLocks noChangeShapeType="1"/>
          </p:cNvSpPr>
          <p:nvPr/>
        </p:nvSpPr>
        <p:spPr bwMode="auto">
          <a:xfrm>
            <a:off x="3287713" y="1493193"/>
            <a:ext cx="2195513" cy="0"/>
          </a:xfrm>
          <a:prstGeom prst="line">
            <a:avLst/>
          </a:prstGeom>
          <a:noFill/>
          <a:ln w="57150">
            <a:solidFill>
              <a:srgbClr val="00FFCC"/>
            </a:solidFill>
            <a:round/>
            <a:headEnd/>
            <a:tailEnd type="triangle" w="med" len="med"/>
          </a:ln>
        </p:spPr>
        <p:txBody>
          <a:bodyPr anchorCtr="1">
            <a:spAutoFit/>
          </a:bodyPr>
          <a:lstStyle/>
          <a:p>
            <a:endParaRPr lang="zh-CN" altLang="en-US" sz="1400">
              <a:cs typeface="+mn-ea"/>
              <a:sym typeface="+mn-lt"/>
            </a:endParaRPr>
          </a:p>
        </p:txBody>
      </p:sp>
      <p:sp>
        <p:nvSpPr>
          <p:cNvPr id="17426" name="Rectangle 59"/>
          <p:cNvSpPr>
            <a:spLocks noChangeArrowheads="1"/>
          </p:cNvSpPr>
          <p:nvPr/>
        </p:nvSpPr>
        <p:spPr bwMode="auto">
          <a:xfrm>
            <a:off x="3871263" y="1142111"/>
            <a:ext cx="922047" cy="307777"/>
          </a:xfrm>
          <a:prstGeom prst="rect">
            <a:avLst/>
          </a:prstGeom>
          <a:noFill/>
          <a:ln w="9525">
            <a:noFill/>
            <a:miter lim="800000"/>
            <a:headEnd/>
            <a:tailEnd/>
          </a:ln>
        </p:spPr>
        <p:txBody>
          <a:bodyPr wrap="none" anchor="ctr">
            <a:spAutoFit/>
          </a:bodyPr>
          <a:lstStyle/>
          <a:p>
            <a:pPr algn="ctr" fontAlgn="ctr">
              <a:spcBef>
                <a:spcPct val="50000"/>
              </a:spcBef>
              <a:buClr>
                <a:srgbClr val="FF0000"/>
              </a:buClr>
              <a:buFont typeface="Wingdings" pitchFamily="2" charset="2"/>
              <a:buNone/>
            </a:pPr>
            <a:r>
              <a:rPr lang="en-US" sz="1400">
                <a:cs typeface="+mn-ea"/>
                <a:sym typeface="+mn-lt"/>
              </a:rPr>
              <a:t>Charging</a:t>
            </a:r>
          </a:p>
        </p:txBody>
      </p:sp>
      <p:sp>
        <p:nvSpPr>
          <p:cNvPr id="17427" name="Line 60"/>
          <p:cNvSpPr>
            <a:spLocks noChangeShapeType="1"/>
          </p:cNvSpPr>
          <p:nvPr/>
        </p:nvSpPr>
        <p:spPr bwMode="auto">
          <a:xfrm>
            <a:off x="3287713" y="5300780"/>
            <a:ext cx="2195513" cy="0"/>
          </a:xfrm>
          <a:prstGeom prst="line">
            <a:avLst/>
          </a:prstGeom>
          <a:noFill/>
          <a:ln w="57150">
            <a:solidFill>
              <a:srgbClr val="00FFCC"/>
            </a:solidFill>
            <a:round/>
            <a:headEnd type="triangle" w="med" len="med"/>
            <a:tailEnd/>
          </a:ln>
        </p:spPr>
        <p:txBody>
          <a:bodyPr anchorCtr="1">
            <a:spAutoFit/>
          </a:bodyPr>
          <a:lstStyle/>
          <a:p>
            <a:endParaRPr lang="zh-CN" altLang="en-US" sz="1400">
              <a:cs typeface="+mn-ea"/>
              <a:sym typeface="+mn-lt"/>
            </a:endParaRPr>
          </a:p>
        </p:txBody>
      </p:sp>
      <p:sp>
        <p:nvSpPr>
          <p:cNvPr id="17428" name="Rectangle 61"/>
          <p:cNvSpPr>
            <a:spLocks noChangeArrowheads="1"/>
          </p:cNvSpPr>
          <p:nvPr/>
        </p:nvSpPr>
        <p:spPr bwMode="auto">
          <a:xfrm>
            <a:off x="3763816" y="5335940"/>
            <a:ext cx="1146468" cy="307777"/>
          </a:xfrm>
          <a:prstGeom prst="rect">
            <a:avLst/>
          </a:prstGeom>
          <a:noFill/>
          <a:ln w="9525">
            <a:noFill/>
            <a:miter lim="800000"/>
            <a:headEnd/>
            <a:tailEnd/>
          </a:ln>
        </p:spPr>
        <p:txBody>
          <a:bodyPr wrap="none" anchor="ctr">
            <a:spAutoFit/>
          </a:bodyPr>
          <a:lstStyle/>
          <a:p>
            <a:pPr algn="ctr" fontAlgn="ctr">
              <a:spcBef>
                <a:spcPct val="50000"/>
              </a:spcBef>
              <a:buClr>
                <a:srgbClr val="FF0000"/>
              </a:buClr>
              <a:buFont typeface="Wingdings" pitchFamily="2" charset="2"/>
              <a:buNone/>
            </a:pPr>
            <a:r>
              <a:rPr lang="en-US" sz="1400">
                <a:cs typeface="+mn-ea"/>
                <a:sym typeface="+mn-lt"/>
              </a:rPr>
              <a:t>Discharging</a:t>
            </a:r>
          </a:p>
        </p:txBody>
      </p:sp>
    </p:spTree>
    <p:extLst>
      <p:ext uri="{BB962C8B-B14F-4D97-AF65-F5344CB8AC3E}">
        <p14:creationId xmlns:p14="http://schemas.microsoft.com/office/powerpoint/2010/main" val="7968196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repeatCount="indefinite" accel="50000" decel="50000" autoRev="1" fill="hold" grpId="0" nodeType="withEffect">
                                  <p:stCondLst>
                                    <p:cond delay="0"/>
                                  </p:stCondLst>
                                  <p:endCondLst>
                                    <p:cond evt="onNext" delay="0">
                                      <p:tgtEl>
                                        <p:sldTgt/>
                                      </p:tgtEl>
                                    </p:cond>
                                  </p:endCondLst>
                                  <p:childTnLst>
                                    <p:animMotion origin="layout" path="M 0.00196 0.00278 L 0.00196 0.02384 " pathEditMode="relative" rAng="0" ptsTypes="AA">
                                      <p:cBhvr>
                                        <p:cTn id="6" dur="5000" spd="-100000" fill="hold"/>
                                        <p:tgtEl>
                                          <p:spTgt spid="8204"/>
                                        </p:tgtEl>
                                        <p:attrNameLst>
                                          <p:attrName>ppt_x</p:attrName>
                                          <p:attrName>ppt_y</p:attrName>
                                        </p:attrNameLst>
                                      </p:cBhvr>
                                      <p:rCtr x="0" y="1042"/>
                                    </p:animMotion>
                                  </p:childTnLst>
                                </p:cTn>
                              </p:par>
                              <p:par>
                                <p:cTn id="7" presetID="0" presetClass="path" presetSubtype="0" repeatCount="indefinite" accel="50000" decel="50000" autoRev="1" fill="hold" grpId="0" nodeType="withEffect">
                                  <p:stCondLst>
                                    <p:cond delay="0"/>
                                  </p:stCondLst>
                                  <p:endCondLst>
                                    <p:cond evt="onNext" delay="0">
                                      <p:tgtEl>
                                        <p:sldTgt/>
                                      </p:tgtEl>
                                    </p:cond>
                                  </p:endCondLst>
                                  <p:childTnLst>
                                    <p:animMotion origin="layout" path="M 0.00196 0.00231 L 0.00196 0.02338 " pathEditMode="relative" rAng="0" ptsTypes="AA">
                                      <p:cBhvr>
                                        <p:cTn id="8" dur="5000" spd="-100000" fill="hold"/>
                                        <p:tgtEl>
                                          <p:spTgt spid="8205"/>
                                        </p:tgtEl>
                                        <p:attrNameLst>
                                          <p:attrName>ppt_x</p:attrName>
                                          <p:attrName>ppt_y</p:attrName>
                                        </p:attrNameLst>
                                      </p:cBhvr>
                                      <p:rCtr x="0" y="1042"/>
                                    </p:animMotion>
                                  </p:childTnLst>
                                </p:cTn>
                              </p:par>
                              <p:par>
                                <p:cTn id="9" presetID="0" presetClass="path" presetSubtype="0" repeatCount="indefinite" accel="50000" decel="50000" autoRev="1" fill="hold" grpId="0" nodeType="withEffect">
                                  <p:stCondLst>
                                    <p:cond delay="0"/>
                                  </p:stCondLst>
                                  <p:endCondLst>
                                    <p:cond evt="onNext" delay="0">
                                      <p:tgtEl>
                                        <p:sldTgt/>
                                      </p:tgtEl>
                                    </p:cond>
                                  </p:endCondLst>
                                  <p:childTnLst>
                                    <p:animMotion origin="layout" path="M -0.00195 -0.00301 L -0.00195 -0.02408 " pathEditMode="relative" rAng="0" ptsTypes="AA">
                                      <p:cBhvr>
                                        <p:cTn id="10" dur="5000" spd="-100000" fill="hold"/>
                                        <p:tgtEl>
                                          <p:spTgt spid="8207"/>
                                        </p:tgtEl>
                                        <p:attrNameLst>
                                          <p:attrName>ppt_x</p:attrName>
                                          <p:attrName>ppt_y</p:attrName>
                                        </p:attrNameLst>
                                      </p:cBhvr>
                                      <p:rCtr x="0" y="-1065"/>
                                    </p:animMotion>
                                  </p:childTnLst>
                                </p:cTn>
                              </p:par>
                              <p:par>
                                <p:cTn id="11" presetID="0" presetClass="path" presetSubtype="0" repeatCount="indefinite" accel="50000" decel="50000" autoRev="1" fill="hold" grpId="0" nodeType="withEffect">
                                  <p:stCondLst>
                                    <p:cond delay="0"/>
                                  </p:stCondLst>
                                  <p:endCondLst>
                                    <p:cond evt="onNext" delay="0">
                                      <p:tgtEl>
                                        <p:sldTgt/>
                                      </p:tgtEl>
                                    </p:cond>
                                  </p:endCondLst>
                                  <p:childTnLst>
                                    <p:animMotion origin="layout" path="M -0.00195 -0.00301 L -0.00195 -0.02384 " pathEditMode="relative" rAng="0" ptsTypes="AA">
                                      <p:cBhvr>
                                        <p:cTn id="12" dur="5000" spd="-100000" fill="hold"/>
                                        <p:tgtEl>
                                          <p:spTgt spid="8208"/>
                                        </p:tgtEl>
                                        <p:attrNameLst>
                                          <p:attrName>ppt_x</p:attrName>
                                          <p:attrName>ppt_y</p:attrName>
                                        </p:attrNameLst>
                                      </p:cBhvr>
                                      <p:rCtr x="0" y="-1042"/>
                                    </p:animMotion>
                                  </p:childTnLst>
                                </p:cTn>
                              </p:par>
                              <p:par>
                                <p:cTn id="13" presetID="0" presetClass="path" presetSubtype="0" repeatCount="indefinite" accel="50000" decel="50000" autoRev="1" fill="hold" grpId="0" nodeType="withEffect">
                                  <p:stCondLst>
                                    <p:cond delay="0"/>
                                  </p:stCondLst>
                                  <p:endCondLst>
                                    <p:cond evt="onNext" delay="0">
                                      <p:tgtEl>
                                        <p:sldTgt/>
                                      </p:tgtEl>
                                    </p:cond>
                                  </p:endCondLst>
                                  <p:childTnLst>
                                    <p:animMotion origin="layout" path="M -0.00195 -0.00278 L -0.00195 -0.02384 " pathEditMode="relative" rAng="0" ptsTypes="AA">
                                      <p:cBhvr>
                                        <p:cTn id="14" dur="5000" spd="-100000" fill="hold"/>
                                        <p:tgtEl>
                                          <p:spTgt spid="8209"/>
                                        </p:tgtEl>
                                        <p:attrNameLst>
                                          <p:attrName>ppt_x</p:attrName>
                                          <p:attrName>ppt_y</p:attrName>
                                        </p:attrNameLst>
                                      </p:cBhvr>
                                      <p:rCtr x="0" y="-1065"/>
                                    </p:animMotion>
                                  </p:childTnLst>
                                </p:cTn>
                              </p:par>
                              <p:par>
                                <p:cTn id="15" presetID="0" presetClass="path" presetSubtype="0" repeatCount="indefinite" accel="50000" decel="50000" autoRev="1" fill="hold" nodeType="withEffect">
                                  <p:stCondLst>
                                    <p:cond delay="0"/>
                                  </p:stCondLst>
                                  <p:endCondLst>
                                    <p:cond evt="onNext" delay="0">
                                      <p:tgtEl>
                                        <p:sldTgt/>
                                      </p:tgtEl>
                                    </p:cond>
                                  </p:endCondLst>
                                  <p:childTnLst>
                                    <p:animMotion origin="layout" path="M -4.16667E-6 -2.96296E-6 L 0.6142 -2.96296E-6 " pathEditMode="relative" rAng="0" ptsTypes="AA">
                                      <p:cBhvr>
                                        <p:cTn id="16" dur="5000" fill="hold"/>
                                        <p:tgtEl>
                                          <p:spTgt spid="3"/>
                                        </p:tgtEl>
                                        <p:attrNameLst>
                                          <p:attrName>ppt_x</p:attrName>
                                          <p:attrName>ppt_y</p:attrName>
                                        </p:attrNameLst>
                                      </p:cBhvr>
                                      <p:rCtr x="30703"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04" grpId="0" animBg="1"/>
      <p:bldP spid="8205" grpId="0" animBg="1"/>
      <p:bldP spid="8207" grpId="0" animBg="1"/>
      <p:bldP spid="8208" grpId="0" animBg="1"/>
      <p:bldP spid="8209"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dirty="0">
                <a:latin typeface="+mn-lt"/>
                <a:ea typeface="+mn-ea"/>
                <a:cs typeface="+mn-ea"/>
                <a:sym typeface="+mn-lt"/>
              </a:rPr>
              <a:t>Charging Management</a:t>
            </a:r>
          </a:p>
        </p:txBody>
      </p:sp>
      <p:sp>
        <p:nvSpPr>
          <p:cNvPr id="2" name="文本占位符 1"/>
          <p:cNvSpPr>
            <a:spLocks noGrp="1"/>
          </p:cNvSpPr>
          <p:nvPr>
            <p:ph type="body" sz="quarter" idx="10"/>
          </p:nvPr>
        </p:nvSpPr>
        <p:spPr>
          <a:xfrm>
            <a:off x="455612" y="1052514"/>
            <a:ext cx="5810144" cy="4875042"/>
          </a:xfrm>
        </p:spPr>
        <p:txBody>
          <a:bodyPr/>
          <a:lstStyle/>
          <a:p>
            <a:pPr algn="l"/>
            <a:r>
              <a:rPr lang="en-US" sz="1400" dirty="0">
                <a:latin typeface="+mn-lt"/>
                <a:ea typeface="+mn-ea"/>
                <a:cs typeface="+mn-ea"/>
                <a:sym typeface="+mn-lt"/>
              </a:rPr>
              <a:t>The CC-CV two-stage charging method is used. In the CC charging stage, the 0.5C–1C charge current is used. </a:t>
            </a:r>
          </a:p>
          <a:p>
            <a:pPr algn="l"/>
            <a:r>
              <a:rPr lang="en-US" sz="1400" dirty="0">
                <a:latin typeface="+mn-lt"/>
                <a:ea typeface="+mn-ea"/>
                <a:cs typeface="+mn-ea"/>
                <a:sym typeface="+mn-lt"/>
              </a:rPr>
              <a:t>Restricted voltages in the CC charging stage are as follows:</a:t>
            </a:r>
          </a:p>
          <a:p>
            <a:pPr lvl="1"/>
            <a:r>
              <a:rPr lang="en-US" sz="1200" dirty="0">
                <a:latin typeface="+mn-lt"/>
                <a:ea typeface="+mn-ea"/>
                <a:cs typeface="+mn-ea"/>
                <a:sym typeface="+mn-lt"/>
              </a:rPr>
              <a:t>When LiFePO</a:t>
            </a:r>
            <a:r>
              <a:rPr lang="en-US" sz="1200" baseline="-25000" dirty="0">
                <a:latin typeface="+mn-lt"/>
                <a:ea typeface="+mn-ea"/>
                <a:cs typeface="+mn-ea"/>
                <a:sym typeface="+mn-lt"/>
              </a:rPr>
              <a:t>4</a:t>
            </a:r>
            <a:r>
              <a:rPr lang="en-US" sz="1200" dirty="0">
                <a:latin typeface="+mn-lt"/>
                <a:ea typeface="+mn-ea"/>
                <a:cs typeface="+mn-ea"/>
                <a:sym typeface="+mn-lt"/>
              </a:rPr>
              <a:t> materials are used for the positive electrode, the maximum value is 3.650 V. If 16 lithium-ion batteries are cascaded, the maximum value is 3.650 V x 16 = 58.40 V.</a:t>
            </a:r>
          </a:p>
          <a:p>
            <a:pPr lvl="1"/>
            <a:r>
              <a:rPr lang="en-US" sz="1200" dirty="0">
                <a:latin typeface="+mn-lt"/>
                <a:ea typeface="+mn-ea"/>
                <a:cs typeface="+mn-ea"/>
                <a:sym typeface="+mn-lt"/>
              </a:rPr>
              <a:t>If the positive electrode material is not LiFePO</a:t>
            </a:r>
            <a:r>
              <a:rPr lang="en-US" sz="1200" baseline="-25000" dirty="0">
                <a:latin typeface="+mn-lt"/>
                <a:ea typeface="+mn-ea"/>
                <a:cs typeface="+mn-ea"/>
                <a:sym typeface="+mn-lt"/>
              </a:rPr>
              <a:t>4</a:t>
            </a:r>
            <a:r>
              <a:rPr lang="en-US" sz="1200" dirty="0">
                <a:latin typeface="+mn-lt"/>
                <a:ea typeface="+mn-ea"/>
                <a:cs typeface="+mn-ea"/>
                <a:sym typeface="+mn-lt"/>
              </a:rPr>
              <a:t>, the maximum value is 4.100 V. If 16 lithium-ion batteries are cascaded, the maximum value is 4.100 V x 14 = 57.40 V.</a:t>
            </a:r>
          </a:p>
          <a:p>
            <a:pPr algn="l"/>
            <a:r>
              <a:rPr lang="en-US" sz="1400" dirty="0">
                <a:latin typeface="+mn-lt"/>
                <a:ea typeface="+mn-ea"/>
                <a:cs typeface="+mn-ea"/>
                <a:sym typeface="+mn-lt"/>
              </a:rPr>
              <a:t>Charging termination conditions in the CV charging stage are as follows:</a:t>
            </a:r>
          </a:p>
          <a:p>
            <a:pPr lvl="1"/>
            <a:r>
              <a:rPr lang="en-US" sz="1200" dirty="0">
                <a:latin typeface="+mn-lt"/>
                <a:ea typeface="+mn-ea"/>
                <a:cs typeface="+mn-ea"/>
                <a:sym typeface="+mn-lt"/>
              </a:rPr>
              <a:t>At the end of the CC charging stage, when the battery voltage reaches the charge voltage limit, the CV charging mode is used. The charging stops until the charge current is less than or equal to 0.01C, and the entire charging process is complete.</a:t>
            </a:r>
          </a:p>
        </p:txBody>
      </p:sp>
      <p:pic>
        <p:nvPicPr>
          <p:cNvPr id="4" name="图片 3"/>
          <p:cNvPicPr>
            <a:picLocks noChangeAspect="1"/>
          </p:cNvPicPr>
          <p:nvPr/>
        </p:nvPicPr>
        <p:blipFill>
          <a:blip r:embed="rId3"/>
          <a:stretch>
            <a:fillRect/>
          </a:stretch>
        </p:blipFill>
        <p:spPr>
          <a:xfrm>
            <a:off x="6265756" y="1636230"/>
            <a:ext cx="4805950" cy="4354562"/>
          </a:xfrm>
          <a:prstGeom prst="rect">
            <a:avLst/>
          </a:prstGeom>
        </p:spPr>
      </p:pic>
      <p:sp>
        <p:nvSpPr>
          <p:cNvPr id="5" name="文本框 4"/>
          <p:cNvSpPr txBox="1"/>
          <p:nvPr/>
        </p:nvSpPr>
        <p:spPr>
          <a:xfrm>
            <a:off x="7112532" y="1266898"/>
            <a:ext cx="3639138" cy="369332"/>
          </a:xfrm>
          <a:prstGeom prst="rect">
            <a:avLst/>
          </a:prstGeom>
          <a:noFill/>
        </p:spPr>
        <p:txBody>
          <a:bodyPr wrap="none" rtlCol="0">
            <a:spAutoFit/>
          </a:bodyPr>
          <a:lstStyle/>
          <a:p>
            <a:r>
              <a:rPr lang="en-US" dirty="0">
                <a:cs typeface="+mn-ea"/>
                <a:sym typeface="+mn-lt"/>
              </a:rPr>
              <a:t>Lithium-ion battery charge curve</a:t>
            </a:r>
          </a:p>
        </p:txBody>
      </p:sp>
    </p:spTree>
    <p:extLst>
      <p:ext uri="{BB962C8B-B14F-4D97-AF65-F5344CB8AC3E}">
        <p14:creationId xmlns:p14="http://schemas.microsoft.com/office/powerpoint/2010/main" val="510651521"/>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p:cNvSpPr>
            <a:spLocks noGrp="1" noChangeArrowheads="1"/>
          </p:cNvSpPr>
          <p:nvPr>
            <p:ph type="title"/>
          </p:nvPr>
        </p:nvSpPr>
        <p:spPr/>
        <p:txBody>
          <a:bodyPr/>
          <a:lstStyle/>
          <a:p>
            <a:r>
              <a:rPr lang="en-US" dirty="0">
                <a:latin typeface="+mn-lt"/>
                <a:ea typeface="+mn-ea"/>
                <a:cs typeface="+mn-ea"/>
                <a:sym typeface="+mn-lt"/>
              </a:rPr>
              <a:t>Balancing Problems</a:t>
            </a:r>
          </a:p>
        </p:txBody>
      </p:sp>
      <p:sp>
        <p:nvSpPr>
          <p:cNvPr id="4" name="文本占位符 3"/>
          <p:cNvSpPr>
            <a:spLocks noGrp="1"/>
          </p:cNvSpPr>
          <p:nvPr>
            <p:ph type="body" sz="quarter" idx="10"/>
          </p:nvPr>
        </p:nvSpPr>
        <p:spPr/>
        <p:txBody>
          <a:bodyPr/>
          <a:lstStyle/>
          <a:p>
            <a:pPr algn="l"/>
            <a:r>
              <a:rPr lang="en-US" sz="1800" dirty="0">
                <a:latin typeface="+mn-lt"/>
                <a:ea typeface="+mn-ea"/>
                <a:cs typeface="+mn-ea"/>
                <a:sym typeface="+mn-lt"/>
              </a:rPr>
              <a:t>The most difficult problem of lithium-ion batteries is inconsistency. The causes of inconsistency are as follows:</a:t>
            </a:r>
          </a:p>
          <a:p>
            <a:pPr lvl="1"/>
            <a:r>
              <a:rPr lang="en-US" sz="1600" dirty="0">
                <a:latin typeface="+mn-lt"/>
                <a:ea typeface="+mn-ea"/>
                <a:cs typeface="+mn-ea"/>
                <a:sym typeface="+mn-lt"/>
              </a:rPr>
              <a:t>Internal causes: material or manufacturing difference, capacity, internal resistance, </a:t>
            </a:r>
            <a:r>
              <a:rPr lang="en-US" sz="1600" dirty="0" smtClean="0">
                <a:latin typeface="+mn-lt"/>
                <a:ea typeface="+mn-ea"/>
                <a:cs typeface="+mn-ea"/>
                <a:sym typeface="+mn-lt"/>
              </a:rPr>
              <a:t>self-discharge and </a:t>
            </a:r>
            <a:r>
              <a:rPr lang="en-US" sz="1600" dirty="0">
                <a:latin typeface="+mn-lt"/>
                <a:ea typeface="+mn-ea"/>
                <a:cs typeface="+mn-ea"/>
                <a:sym typeface="+mn-lt"/>
              </a:rPr>
              <a:t>cyclic attenuation rate</a:t>
            </a:r>
          </a:p>
          <a:p>
            <a:pPr lvl="1"/>
            <a:r>
              <a:rPr lang="en-US" sz="1600" dirty="0">
                <a:latin typeface="+mn-lt"/>
                <a:ea typeface="+mn-ea"/>
                <a:cs typeface="+mn-ea"/>
                <a:sym typeface="+mn-lt"/>
              </a:rPr>
              <a:t>External causes: temperature, charge current, and discharge current</a:t>
            </a:r>
          </a:p>
          <a:p>
            <a:pPr algn="l"/>
            <a:r>
              <a:rPr lang="en-US" sz="1800" dirty="0">
                <a:latin typeface="+mn-lt"/>
                <a:ea typeface="+mn-ea"/>
                <a:cs typeface="+mn-ea"/>
                <a:sym typeface="+mn-lt"/>
              </a:rPr>
              <a:t>Solutions:</a:t>
            </a:r>
          </a:p>
          <a:p>
            <a:pPr lvl="1"/>
            <a:r>
              <a:rPr lang="en-US" sz="1600" dirty="0">
                <a:latin typeface="+mn-lt"/>
                <a:ea typeface="+mn-ea"/>
                <a:cs typeface="+mn-ea"/>
                <a:sym typeface="+mn-lt"/>
              </a:rPr>
              <a:t>Remove the first and last batteries.</a:t>
            </a:r>
          </a:p>
          <a:p>
            <a:pPr lvl="1"/>
            <a:r>
              <a:rPr lang="en-US" sz="1600" dirty="0">
                <a:latin typeface="+mn-lt"/>
                <a:ea typeface="+mn-ea"/>
                <a:cs typeface="+mn-ea"/>
                <a:sym typeface="+mn-lt"/>
              </a:rPr>
              <a:t>Perform balancing management.</a:t>
            </a:r>
          </a:p>
          <a:p>
            <a:pPr lvl="1"/>
            <a:r>
              <a:rPr lang="en-US" sz="1600" dirty="0">
                <a:latin typeface="+mn-lt"/>
                <a:ea typeface="+mn-ea"/>
                <a:cs typeface="+mn-ea"/>
                <a:sym typeface="+mn-lt"/>
              </a:rPr>
              <a:t>Form battery groups.</a:t>
            </a:r>
          </a:p>
          <a:p>
            <a:pPr algn="l"/>
            <a:endParaRPr lang="en-US" altLang="zh-CN" sz="1800" dirty="0" smtClean="0">
              <a:latin typeface="+mn-lt"/>
              <a:ea typeface="+mn-ea"/>
              <a:cs typeface="+mn-ea"/>
              <a:sym typeface="+mn-lt"/>
            </a:endParaRPr>
          </a:p>
          <a:p>
            <a:pPr algn="l"/>
            <a:endParaRPr lang="zh-CN" altLang="en-US" sz="1800" dirty="0">
              <a:latin typeface="+mn-lt"/>
              <a:ea typeface="+mn-ea"/>
              <a:cs typeface="+mn-ea"/>
              <a:sym typeface="+mn-lt"/>
            </a:endParaRPr>
          </a:p>
        </p:txBody>
      </p:sp>
      <p:pic>
        <p:nvPicPr>
          <p:cNvPr id="3074" name="Picture 2"/>
          <p:cNvPicPr>
            <a:picLocks noChangeAspect="1" noChangeArrowheads="1"/>
          </p:cNvPicPr>
          <p:nvPr/>
        </p:nvPicPr>
        <p:blipFill>
          <a:blip r:embed="rId3" cstate="print"/>
          <a:srcRect/>
          <a:stretch>
            <a:fillRect/>
          </a:stretch>
        </p:blipFill>
        <p:spPr bwMode="auto">
          <a:xfrm>
            <a:off x="5859567" y="3053637"/>
            <a:ext cx="5376333" cy="2665252"/>
          </a:xfrm>
          <a:prstGeom prst="rect">
            <a:avLst/>
          </a:prstGeom>
          <a:noFill/>
          <a:ln w="9525">
            <a:noFill/>
            <a:miter lim="800000"/>
            <a:headEnd/>
            <a:tailEnd/>
          </a:ln>
        </p:spPr>
      </p:pic>
    </p:spTree>
    <p:extLst>
      <p:ext uri="{BB962C8B-B14F-4D97-AF65-F5344CB8AC3E}">
        <p14:creationId xmlns:p14="http://schemas.microsoft.com/office/powerpoint/2010/main" val="958108017"/>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2" name="Picture 69"/>
          <p:cNvPicPr>
            <a:picLocks noChangeAspect="1" noChangeArrowheads="1"/>
          </p:cNvPicPr>
          <p:nvPr/>
        </p:nvPicPr>
        <p:blipFill>
          <a:blip r:embed="rId3" cstate="print"/>
          <a:srcRect/>
          <a:stretch>
            <a:fillRect/>
          </a:stretch>
        </p:blipFill>
        <p:spPr bwMode="auto">
          <a:xfrm>
            <a:off x="573831" y="1093441"/>
            <a:ext cx="4949825" cy="4918075"/>
          </a:xfrm>
          <a:prstGeom prst="rect">
            <a:avLst/>
          </a:prstGeom>
          <a:noFill/>
        </p:spPr>
      </p:pic>
      <p:sp>
        <p:nvSpPr>
          <p:cNvPr id="81" name="标题 80"/>
          <p:cNvSpPr>
            <a:spLocks noGrp="1"/>
          </p:cNvSpPr>
          <p:nvPr>
            <p:ph type="title"/>
          </p:nvPr>
        </p:nvSpPr>
        <p:spPr/>
        <p:txBody>
          <a:bodyPr/>
          <a:lstStyle/>
          <a:p>
            <a:r>
              <a:rPr lang="en-US" dirty="0">
                <a:latin typeface="+mn-lt"/>
                <a:ea typeface="+mn-ea"/>
                <a:cs typeface="+mn-ea"/>
                <a:sym typeface="+mn-lt"/>
              </a:rPr>
              <a:t>Balancing Management (1)</a:t>
            </a:r>
          </a:p>
        </p:txBody>
      </p:sp>
      <p:sp>
        <p:nvSpPr>
          <p:cNvPr id="2" name="文本框 1"/>
          <p:cNvSpPr txBox="1"/>
          <p:nvPr/>
        </p:nvSpPr>
        <p:spPr>
          <a:xfrm>
            <a:off x="8023184" y="1498695"/>
            <a:ext cx="3550117" cy="646331"/>
          </a:xfrm>
          <a:prstGeom prst="rect">
            <a:avLst/>
          </a:prstGeom>
          <a:noFill/>
        </p:spPr>
        <p:txBody>
          <a:bodyPr wrap="square" rtlCol="0">
            <a:spAutoFit/>
          </a:bodyPr>
          <a:lstStyle/>
          <a:p>
            <a:pPr marL="228600" indent="-228600">
              <a:buFont typeface="+mj-lt"/>
              <a:buAutoNum type="arabicPeriod"/>
            </a:pPr>
            <a:r>
              <a:rPr lang="en-US" sz="1200" dirty="0" smtClean="0">
                <a:cs typeface="+mn-ea"/>
                <a:sym typeface="+mn-lt"/>
              </a:rPr>
              <a:t>The </a:t>
            </a:r>
            <a:r>
              <a:rPr lang="en-US" sz="1200" dirty="0">
                <a:cs typeface="+mn-ea"/>
                <a:sym typeface="+mn-lt"/>
              </a:rPr>
              <a:t>voltages of batteries 1, 2, and 4 are high. The voltage of battery 3 is low. All switches are off. C1 and C2 are not charged.</a:t>
            </a:r>
          </a:p>
        </p:txBody>
      </p:sp>
      <p:sp>
        <p:nvSpPr>
          <p:cNvPr id="76" name="文本框 75"/>
          <p:cNvSpPr txBox="1"/>
          <p:nvPr/>
        </p:nvSpPr>
        <p:spPr>
          <a:xfrm>
            <a:off x="8023184" y="2478486"/>
            <a:ext cx="3722729" cy="276999"/>
          </a:xfrm>
          <a:prstGeom prst="rect">
            <a:avLst/>
          </a:prstGeom>
          <a:noFill/>
        </p:spPr>
        <p:txBody>
          <a:bodyPr wrap="square" rtlCol="0">
            <a:spAutoFit/>
          </a:bodyPr>
          <a:lstStyle/>
          <a:p>
            <a:pPr marL="228600" indent="-228600">
              <a:buFont typeface="+mj-lt"/>
              <a:buAutoNum type="arabicPeriod" startAt="2"/>
            </a:pPr>
            <a:r>
              <a:rPr lang="en-US" sz="1200" dirty="0" smtClean="0">
                <a:cs typeface="+mn-ea"/>
                <a:sym typeface="+mn-lt"/>
              </a:rPr>
              <a:t>The </a:t>
            </a:r>
            <a:r>
              <a:rPr lang="en-US" sz="1200" dirty="0">
                <a:cs typeface="+mn-ea"/>
                <a:sym typeface="+mn-lt"/>
              </a:rPr>
              <a:t>pulse changes from low level to high level.</a:t>
            </a:r>
          </a:p>
        </p:txBody>
      </p:sp>
      <p:sp>
        <p:nvSpPr>
          <p:cNvPr id="77" name="文本框 76"/>
          <p:cNvSpPr txBox="1"/>
          <p:nvPr/>
        </p:nvSpPr>
        <p:spPr>
          <a:xfrm>
            <a:off x="8047705" y="3088945"/>
            <a:ext cx="3868070" cy="276999"/>
          </a:xfrm>
          <a:prstGeom prst="rect">
            <a:avLst/>
          </a:prstGeom>
          <a:noFill/>
        </p:spPr>
        <p:txBody>
          <a:bodyPr wrap="square" rtlCol="0">
            <a:spAutoFit/>
          </a:bodyPr>
          <a:lstStyle/>
          <a:p>
            <a:pPr marL="228600" indent="-228600">
              <a:buFont typeface="+mj-lt"/>
              <a:buAutoNum type="arabicPeriod" startAt="3"/>
            </a:pPr>
            <a:r>
              <a:rPr lang="en-US" sz="1200" dirty="0" smtClean="0">
                <a:cs typeface="+mn-ea"/>
                <a:sym typeface="+mn-lt"/>
              </a:rPr>
              <a:t>Switch </a:t>
            </a:r>
            <a:r>
              <a:rPr lang="en-US" sz="1200" dirty="0">
                <a:cs typeface="+mn-ea"/>
                <a:sym typeface="+mn-lt"/>
              </a:rPr>
              <a:t>1 is turned on, and loop 1 is connected.</a:t>
            </a:r>
          </a:p>
        </p:txBody>
      </p:sp>
      <p:sp>
        <p:nvSpPr>
          <p:cNvPr id="78" name="文本框 77"/>
          <p:cNvSpPr txBox="1"/>
          <p:nvPr/>
        </p:nvSpPr>
        <p:spPr>
          <a:xfrm>
            <a:off x="8047705" y="3699404"/>
            <a:ext cx="3868070" cy="646331"/>
          </a:xfrm>
          <a:prstGeom prst="rect">
            <a:avLst/>
          </a:prstGeom>
          <a:noFill/>
        </p:spPr>
        <p:txBody>
          <a:bodyPr wrap="square" rtlCol="0">
            <a:spAutoFit/>
          </a:bodyPr>
          <a:lstStyle/>
          <a:p>
            <a:pPr marL="228600" indent="-228600">
              <a:buFont typeface="+mj-lt"/>
              <a:buAutoNum type="arabicPeriod" startAt="4"/>
            </a:pPr>
            <a:r>
              <a:rPr lang="en-US" sz="1200" dirty="0" smtClean="0">
                <a:cs typeface="+mn-ea"/>
                <a:sym typeface="+mn-lt"/>
              </a:rPr>
              <a:t>Battery </a:t>
            </a:r>
            <a:r>
              <a:rPr lang="en-US" sz="1200" dirty="0">
                <a:cs typeface="+mn-ea"/>
                <a:sym typeface="+mn-lt"/>
              </a:rPr>
              <a:t>1 charges C1, and battery 2 charges C2. The voltages of batteries 1 and 2 decrease, and the voltage of battery 1 recovers.</a:t>
            </a:r>
          </a:p>
        </p:txBody>
      </p:sp>
      <p:sp>
        <p:nvSpPr>
          <p:cNvPr id="79" name="文本框 78"/>
          <p:cNvSpPr txBox="1"/>
          <p:nvPr/>
        </p:nvSpPr>
        <p:spPr>
          <a:xfrm>
            <a:off x="8047705" y="4679194"/>
            <a:ext cx="3550117" cy="461665"/>
          </a:xfrm>
          <a:prstGeom prst="rect">
            <a:avLst/>
          </a:prstGeom>
          <a:noFill/>
        </p:spPr>
        <p:txBody>
          <a:bodyPr wrap="square" rtlCol="0">
            <a:spAutoFit/>
          </a:bodyPr>
          <a:lstStyle/>
          <a:p>
            <a:pPr marL="228600" indent="-228600">
              <a:buFont typeface="+mj-lt"/>
              <a:buAutoNum type="arabicPeriod" startAt="5"/>
            </a:pPr>
            <a:r>
              <a:rPr lang="en-US" sz="1200" dirty="0" smtClean="0">
                <a:cs typeface="+mn-ea"/>
                <a:sym typeface="+mn-lt"/>
              </a:rPr>
              <a:t>The </a:t>
            </a:r>
            <a:r>
              <a:rPr lang="en-US" sz="1200" dirty="0">
                <a:cs typeface="+mn-ea"/>
                <a:sym typeface="+mn-lt"/>
              </a:rPr>
              <a:t>pulse changes from high level to low level, and switch 1 is off.</a:t>
            </a:r>
          </a:p>
        </p:txBody>
      </p:sp>
      <p:grpSp>
        <p:nvGrpSpPr>
          <p:cNvPr id="99" name="Group 20"/>
          <p:cNvGrpSpPr>
            <a:grpSpLocks/>
          </p:cNvGrpSpPr>
          <p:nvPr/>
        </p:nvGrpSpPr>
        <p:grpSpPr bwMode="auto">
          <a:xfrm>
            <a:off x="6651048" y="1652577"/>
            <a:ext cx="1296000" cy="3460751"/>
            <a:chOff x="4610" y="1168"/>
            <a:chExt cx="992" cy="2041"/>
          </a:xfrm>
        </p:grpSpPr>
        <p:sp>
          <p:nvSpPr>
            <p:cNvPr id="100" name="Line 21"/>
            <p:cNvSpPr>
              <a:spLocks noChangeShapeType="1"/>
            </p:cNvSpPr>
            <p:nvPr/>
          </p:nvSpPr>
          <p:spPr bwMode="auto">
            <a:xfrm>
              <a:off x="4611" y="2982"/>
              <a:ext cx="0" cy="227"/>
            </a:xfrm>
            <a:prstGeom prst="line">
              <a:avLst/>
            </a:prstGeom>
            <a:noFill/>
            <a:ln w="9525">
              <a:solidFill>
                <a:schemeClr val="tx1"/>
              </a:solidFill>
              <a:round/>
              <a:headEnd/>
              <a:tailEnd type="none" w="lg" len="lg"/>
            </a:ln>
            <a:effectLst/>
          </p:spPr>
          <p:txBody>
            <a:bodyPr wrap="none" anchor="ctr"/>
            <a:lstStyle/>
            <a:p>
              <a:pPr algn="ctr"/>
              <a:endParaRPr kumimoji="1" lang="zh-CN" altLang="en-US" sz="3600">
                <a:solidFill>
                  <a:srgbClr val="000000"/>
                </a:solidFill>
              </a:endParaRPr>
            </a:p>
          </p:txBody>
        </p:sp>
        <p:sp>
          <p:nvSpPr>
            <p:cNvPr id="101" name="Line 22"/>
            <p:cNvSpPr>
              <a:spLocks noChangeShapeType="1"/>
            </p:cNvSpPr>
            <p:nvPr/>
          </p:nvSpPr>
          <p:spPr bwMode="auto">
            <a:xfrm flipH="1" flipV="1">
              <a:off x="5375" y="1168"/>
              <a:ext cx="227" cy="0"/>
            </a:xfrm>
            <a:prstGeom prst="line">
              <a:avLst/>
            </a:prstGeom>
            <a:noFill/>
            <a:ln w="9525">
              <a:solidFill>
                <a:schemeClr val="tx1"/>
              </a:solidFill>
              <a:round/>
              <a:headEnd/>
              <a:tailEnd type="triangle" w="lg" len="lg"/>
            </a:ln>
            <a:effectLst/>
          </p:spPr>
          <p:txBody>
            <a:bodyPr wrap="none" anchor="ctr"/>
            <a:lstStyle/>
            <a:p>
              <a:pPr algn="ctr"/>
              <a:endParaRPr kumimoji="1" lang="zh-CN" altLang="en-US" sz="3600">
                <a:solidFill>
                  <a:srgbClr val="000000"/>
                </a:solidFill>
              </a:endParaRPr>
            </a:p>
          </p:txBody>
        </p:sp>
        <p:sp>
          <p:nvSpPr>
            <p:cNvPr id="102" name="Line 23"/>
            <p:cNvSpPr>
              <a:spLocks noChangeShapeType="1"/>
            </p:cNvSpPr>
            <p:nvPr/>
          </p:nvSpPr>
          <p:spPr bwMode="auto">
            <a:xfrm>
              <a:off x="5602" y="1168"/>
              <a:ext cx="0" cy="2041"/>
            </a:xfrm>
            <a:prstGeom prst="line">
              <a:avLst/>
            </a:prstGeom>
            <a:noFill/>
            <a:ln w="9525">
              <a:solidFill>
                <a:schemeClr val="tx1"/>
              </a:solidFill>
              <a:round/>
              <a:headEnd/>
              <a:tailEnd type="none" w="lg" len="lg"/>
            </a:ln>
            <a:effectLst/>
          </p:spPr>
          <p:txBody>
            <a:bodyPr wrap="none" anchor="ctr"/>
            <a:lstStyle/>
            <a:p>
              <a:pPr algn="ctr"/>
              <a:endParaRPr kumimoji="1" lang="zh-CN" altLang="en-US" sz="3600">
                <a:solidFill>
                  <a:srgbClr val="000000"/>
                </a:solidFill>
              </a:endParaRPr>
            </a:p>
          </p:txBody>
        </p:sp>
        <p:sp>
          <p:nvSpPr>
            <p:cNvPr id="103" name="Line 24"/>
            <p:cNvSpPr>
              <a:spLocks noChangeShapeType="1"/>
            </p:cNvSpPr>
            <p:nvPr/>
          </p:nvSpPr>
          <p:spPr bwMode="auto">
            <a:xfrm flipH="1" flipV="1">
              <a:off x="4610" y="3209"/>
              <a:ext cx="992" cy="0"/>
            </a:xfrm>
            <a:prstGeom prst="line">
              <a:avLst/>
            </a:prstGeom>
            <a:noFill/>
            <a:ln w="9525">
              <a:solidFill>
                <a:schemeClr val="tx1"/>
              </a:solidFill>
              <a:round/>
              <a:headEnd/>
              <a:tailEnd type="none" w="lg" len="lg"/>
            </a:ln>
            <a:effectLst/>
          </p:spPr>
          <p:txBody>
            <a:bodyPr wrap="none" anchor="ctr"/>
            <a:lstStyle/>
            <a:p>
              <a:pPr algn="ctr"/>
              <a:endParaRPr kumimoji="1" lang="zh-CN" altLang="en-US" sz="3600">
                <a:solidFill>
                  <a:srgbClr val="000000"/>
                </a:solidFill>
              </a:endParaRPr>
            </a:p>
          </p:txBody>
        </p:sp>
      </p:grpSp>
      <p:sp>
        <p:nvSpPr>
          <p:cNvPr id="104" name="Rectangle 25"/>
          <p:cNvSpPr>
            <a:spLocks noChangeArrowheads="1"/>
          </p:cNvSpPr>
          <p:nvPr/>
        </p:nvSpPr>
        <p:spPr bwMode="auto">
          <a:xfrm>
            <a:off x="969751" y="2716332"/>
            <a:ext cx="1125537" cy="646973"/>
          </a:xfrm>
          <a:prstGeom prst="rect">
            <a:avLst/>
          </a:prstGeom>
          <a:solidFill>
            <a:srgbClr val="FF9900"/>
          </a:solidFill>
          <a:ln w="25400" algn="ctr">
            <a:noFill/>
            <a:miter lim="800000"/>
            <a:headEnd/>
            <a:tailEnd/>
          </a:ln>
          <a:effectLst/>
        </p:spPr>
        <p:txBody>
          <a:bodyPr lIns="92075" tIns="46038" rIns="92075" bIns="46038" anchor="ctr">
            <a:spAutoFit/>
          </a:bodyPr>
          <a:lstStyle/>
          <a:p>
            <a:pPr algn="ctr"/>
            <a:endParaRPr kumimoji="1" lang="zh-CN" altLang="en-US" sz="3600">
              <a:solidFill>
                <a:srgbClr val="000000"/>
              </a:solidFill>
              <a:latin typeface="Times" pitchFamily="1" charset="0"/>
            </a:endParaRPr>
          </a:p>
        </p:txBody>
      </p:sp>
      <p:sp>
        <p:nvSpPr>
          <p:cNvPr id="105" name="Rectangle 26"/>
          <p:cNvSpPr>
            <a:spLocks noChangeArrowheads="1"/>
          </p:cNvSpPr>
          <p:nvPr/>
        </p:nvSpPr>
        <p:spPr bwMode="auto">
          <a:xfrm>
            <a:off x="965491" y="4366502"/>
            <a:ext cx="1125537" cy="216000"/>
          </a:xfrm>
          <a:prstGeom prst="rect">
            <a:avLst/>
          </a:prstGeom>
          <a:solidFill>
            <a:srgbClr val="FF9900"/>
          </a:solidFill>
          <a:ln w="25400" algn="ctr">
            <a:noFill/>
            <a:miter lim="800000"/>
            <a:headEnd/>
            <a:tailEnd/>
          </a:ln>
          <a:effectLst/>
        </p:spPr>
        <p:txBody>
          <a:bodyPr lIns="92075" tIns="46038" rIns="92075" bIns="46038" anchor="ctr">
            <a:spAutoFit/>
          </a:bodyPr>
          <a:lstStyle/>
          <a:p>
            <a:pPr algn="ctr"/>
            <a:endParaRPr kumimoji="1" lang="zh-CN" altLang="en-US" sz="3600">
              <a:solidFill>
                <a:srgbClr val="000000"/>
              </a:solidFill>
              <a:latin typeface="Times" pitchFamily="1" charset="0"/>
            </a:endParaRPr>
          </a:p>
        </p:txBody>
      </p:sp>
      <p:sp>
        <p:nvSpPr>
          <p:cNvPr id="106" name="Rectangle 27"/>
          <p:cNvSpPr>
            <a:spLocks noChangeArrowheads="1"/>
          </p:cNvSpPr>
          <p:nvPr/>
        </p:nvSpPr>
        <p:spPr bwMode="auto">
          <a:xfrm>
            <a:off x="971782" y="5158882"/>
            <a:ext cx="1125537" cy="646973"/>
          </a:xfrm>
          <a:prstGeom prst="rect">
            <a:avLst/>
          </a:prstGeom>
          <a:solidFill>
            <a:srgbClr val="FF9900"/>
          </a:solidFill>
          <a:ln w="25400" algn="ctr">
            <a:noFill/>
            <a:miter lim="800000"/>
            <a:headEnd/>
            <a:tailEnd/>
          </a:ln>
          <a:effectLst/>
        </p:spPr>
        <p:txBody>
          <a:bodyPr lIns="92075" tIns="46038" rIns="92075" bIns="46038" anchor="ctr">
            <a:spAutoFit/>
          </a:bodyPr>
          <a:lstStyle/>
          <a:p>
            <a:pPr algn="ctr"/>
            <a:endParaRPr kumimoji="1" lang="zh-CN" altLang="en-US" sz="3600">
              <a:solidFill>
                <a:srgbClr val="000000"/>
              </a:solidFill>
              <a:latin typeface="Times" pitchFamily="1" charset="0"/>
            </a:endParaRPr>
          </a:p>
        </p:txBody>
      </p:sp>
      <p:sp>
        <p:nvSpPr>
          <p:cNvPr id="107" name="Rectangle 28"/>
          <p:cNvSpPr>
            <a:spLocks noChangeArrowheads="1"/>
          </p:cNvSpPr>
          <p:nvPr/>
        </p:nvSpPr>
        <p:spPr bwMode="auto">
          <a:xfrm>
            <a:off x="965491" y="2781209"/>
            <a:ext cx="1125537" cy="576000"/>
          </a:xfrm>
          <a:prstGeom prst="rect">
            <a:avLst/>
          </a:prstGeom>
          <a:solidFill>
            <a:srgbClr val="FF9900"/>
          </a:solidFill>
          <a:ln w="25400" algn="ctr">
            <a:noFill/>
            <a:miter lim="800000"/>
            <a:headEnd/>
            <a:tailEnd/>
          </a:ln>
          <a:effectLst/>
        </p:spPr>
        <p:txBody>
          <a:bodyPr lIns="92075" tIns="46038" rIns="92075" bIns="46038" anchor="ctr">
            <a:spAutoFit/>
          </a:bodyPr>
          <a:lstStyle/>
          <a:p>
            <a:pPr algn="ctr"/>
            <a:endParaRPr kumimoji="1" lang="zh-CN" altLang="en-US" sz="3600">
              <a:solidFill>
                <a:srgbClr val="000000"/>
              </a:solidFill>
              <a:latin typeface="Times" pitchFamily="1" charset="0"/>
            </a:endParaRPr>
          </a:p>
        </p:txBody>
      </p:sp>
      <p:sp>
        <p:nvSpPr>
          <p:cNvPr id="108" name="Rectangle 29"/>
          <p:cNvSpPr>
            <a:spLocks noChangeArrowheads="1"/>
          </p:cNvSpPr>
          <p:nvPr/>
        </p:nvSpPr>
        <p:spPr bwMode="auto">
          <a:xfrm>
            <a:off x="971782" y="1482134"/>
            <a:ext cx="1125537" cy="648000"/>
          </a:xfrm>
          <a:prstGeom prst="rect">
            <a:avLst/>
          </a:prstGeom>
          <a:solidFill>
            <a:srgbClr val="FF9900"/>
          </a:solidFill>
          <a:ln w="25400" algn="ctr">
            <a:noFill/>
            <a:miter lim="800000"/>
            <a:headEnd/>
            <a:tailEnd/>
          </a:ln>
          <a:effectLst/>
        </p:spPr>
        <p:txBody>
          <a:bodyPr lIns="92075" tIns="46038" rIns="92075" bIns="46038" anchor="ctr">
            <a:spAutoFit/>
          </a:bodyPr>
          <a:lstStyle/>
          <a:p>
            <a:pPr algn="ctr"/>
            <a:endParaRPr kumimoji="1" lang="zh-CN" altLang="en-US" sz="3600">
              <a:solidFill>
                <a:srgbClr val="000000"/>
              </a:solidFill>
              <a:latin typeface="Times" pitchFamily="1" charset="0"/>
            </a:endParaRPr>
          </a:p>
        </p:txBody>
      </p:sp>
      <p:sp>
        <p:nvSpPr>
          <p:cNvPr id="109" name="Rectangle 30"/>
          <p:cNvSpPr>
            <a:spLocks noChangeArrowheads="1"/>
          </p:cNvSpPr>
          <p:nvPr/>
        </p:nvSpPr>
        <p:spPr bwMode="auto">
          <a:xfrm>
            <a:off x="971781" y="1677417"/>
            <a:ext cx="1125537" cy="468000"/>
          </a:xfrm>
          <a:prstGeom prst="rect">
            <a:avLst/>
          </a:prstGeom>
          <a:solidFill>
            <a:srgbClr val="FF9900"/>
          </a:solidFill>
          <a:ln w="25400" algn="ctr">
            <a:noFill/>
            <a:miter lim="800000"/>
            <a:headEnd/>
            <a:tailEnd/>
          </a:ln>
          <a:effectLst/>
        </p:spPr>
        <p:txBody>
          <a:bodyPr lIns="92075" tIns="46038" rIns="92075" bIns="46038" anchor="ctr">
            <a:spAutoFit/>
          </a:bodyPr>
          <a:lstStyle/>
          <a:p>
            <a:pPr algn="ctr"/>
            <a:endParaRPr kumimoji="1" lang="zh-CN" altLang="en-US" sz="3600">
              <a:solidFill>
                <a:srgbClr val="000000"/>
              </a:solidFill>
              <a:latin typeface="Times" pitchFamily="1" charset="0"/>
            </a:endParaRPr>
          </a:p>
        </p:txBody>
      </p:sp>
      <p:sp>
        <p:nvSpPr>
          <p:cNvPr id="110" name="Rectangle 31"/>
          <p:cNvSpPr>
            <a:spLocks noChangeArrowheads="1"/>
          </p:cNvSpPr>
          <p:nvPr/>
        </p:nvSpPr>
        <p:spPr bwMode="auto">
          <a:xfrm>
            <a:off x="4656932" y="2865497"/>
            <a:ext cx="552450" cy="324000"/>
          </a:xfrm>
          <a:prstGeom prst="rect">
            <a:avLst/>
          </a:prstGeom>
          <a:solidFill>
            <a:srgbClr val="FF9900"/>
          </a:solidFill>
          <a:ln w="25400" algn="ctr">
            <a:noFill/>
            <a:miter lim="800000"/>
            <a:headEnd/>
            <a:tailEnd/>
          </a:ln>
          <a:effectLst/>
        </p:spPr>
        <p:txBody>
          <a:bodyPr lIns="92075" tIns="46038" rIns="92075" bIns="46038" anchor="ctr">
            <a:spAutoFit/>
          </a:bodyPr>
          <a:lstStyle/>
          <a:p>
            <a:pPr algn="ctr"/>
            <a:endParaRPr kumimoji="1" lang="zh-CN" altLang="en-US" sz="3600">
              <a:solidFill>
                <a:srgbClr val="000000"/>
              </a:solidFill>
              <a:latin typeface="Times" pitchFamily="1" charset="0"/>
            </a:endParaRPr>
          </a:p>
        </p:txBody>
      </p:sp>
      <p:sp>
        <p:nvSpPr>
          <p:cNvPr id="111" name="Rectangle 32"/>
          <p:cNvSpPr>
            <a:spLocks noChangeArrowheads="1"/>
          </p:cNvSpPr>
          <p:nvPr/>
        </p:nvSpPr>
        <p:spPr bwMode="auto">
          <a:xfrm>
            <a:off x="4656932" y="4017625"/>
            <a:ext cx="552450" cy="396000"/>
          </a:xfrm>
          <a:prstGeom prst="rect">
            <a:avLst/>
          </a:prstGeom>
          <a:solidFill>
            <a:srgbClr val="FF9900"/>
          </a:solidFill>
          <a:ln w="25400" algn="ctr">
            <a:noFill/>
            <a:miter lim="800000"/>
            <a:headEnd/>
            <a:tailEnd/>
          </a:ln>
          <a:effectLst/>
        </p:spPr>
        <p:txBody>
          <a:bodyPr lIns="92075" tIns="46038" rIns="92075" bIns="46038" anchor="ctr">
            <a:spAutoFit/>
          </a:bodyPr>
          <a:lstStyle/>
          <a:p>
            <a:pPr algn="ctr"/>
            <a:endParaRPr kumimoji="1" lang="zh-CN" altLang="en-US" sz="3600">
              <a:solidFill>
                <a:srgbClr val="000000"/>
              </a:solidFill>
              <a:latin typeface="Times" pitchFamily="1" charset="0"/>
            </a:endParaRPr>
          </a:p>
        </p:txBody>
      </p:sp>
      <p:grpSp>
        <p:nvGrpSpPr>
          <p:cNvPr id="112" name="Group 34"/>
          <p:cNvGrpSpPr>
            <a:grpSpLocks/>
          </p:cNvGrpSpPr>
          <p:nvPr/>
        </p:nvGrpSpPr>
        <p:grpSpPr bwMode="auto">
          <a:xfrm>
            <a:off x="1504387" y="1069630"/>
            <a:ext cx="3421063" cy="3716337"/>
            <a:chOff x="1094" y="730"/>
            <a:chExt cx="2155" cy="2341"/>
          </a:xfrm>
        </p:grpSpPr>
        <p:sp>
          <p:nvSpPr>
            <p:cNvPr id="113" name="Line 35"/>
            <p:cNvSpPr>
              <a:spLocks noChangeShapeType="1"/>
            </p:cNvSpPr>
            <p:nvPr/>
          </p:nvSpPr>
          <p:spPr bwMode="auto">
            <a:xfrm flipV="1">
              <a:off x="1100" y="742"/>
              <a:ext cx="0" cy="114"/>
            </a:xfrm>
            <a:prstGeom prst="line">
              <a:avLst/>
            </a:prstGeom>
            <a:noFill/>
            <a:ln w="38100">
              <a:solidFill>
                <a:srgbClr val="0000FF"/>
              </a:solidFill>
              <a:round/>
              <a:headEnd/>
              <a:tailEnd/>
            </a:ln>
          </p:spPr>
          <p:txBody>
            <a:bodyPr/>
            <a:lstStyle/>
            <a:p>
              <a:pPr algn="ctr"/>
              <a:endParaRPr kumimoji="1" lang="zh-CN" altLang="en-US" sz="3600">
                <a:solidFill>
                  <a:srgbClr val="000000"/>
                </a:solidFill>
                <a:latin typeface="Times" pitchFamily="1" charset="0"/>
              </a:endParaRPr>
            </a:p>
          </p:txBody>
        </p:sp>
        <p:sp>
          <p:nvSpPr>
            <p:cNvPr id="114" name="Line 36"/>
            <p:cNvSpPr>
              <a:spLocks noChangeShapeType="1"/>
            </p:cNvSpPr>
            <p:nvPr/>
          </p:nvSpPr>
          <p:spPr bwMode="auto">
            <a:xfrm flipH="1" flipV="1">
              <a:off x="1094" y="742"/>
              <a:ext cx="737" cy="0"/>
            </a:xfrm>
            <a:prstGeom prst="line">
              <a:avLst/>
            </a:prstGeom>
            <a:noFill/>
            <a:ln w="38100">
              <a:solidFill>
                <a:srgbClr val="0000FF"/>
              </a:solidFill>
              <a:round/>
              <a:headEnd/>
              <a:tailEnd/>
            </a:ln>
          </p:spPr>
          <p:txBody>
            <a:bodyPr/>
            <a:lstStyle/>
            <a:p>
              <a:pPr algn="ctr"/>
              <a:endParaRPr kumimoji="1" lang="zh-CN" altLang="en-US" sz="3600">
                <a:solidFill>
                  <a:srgbClr val="000000"/>
                </a:solidFill>
                <a:latin typeface="Times" pitchFamily="1" charset="0"/>
              </a:endParaRPr>
            </a:p>
          </p:txBody>
        </p:sp>
        <p:sp>
          <p:nvSpPr>
            <p:cNvPr id="115" name="Line 37"/>
            <p:cNvSpPr>
              <a:spLocks noChangeShapeType="1"/>
            </p:cNvSpPr>
            <p:nvPr/>
          </p:nvSpPr>
          <p:spPr bwMode="auto">
            <a:xfrm flipV="1">
              <a:off x="1831" y="730"/>
              <a:ext cx="0" cy="570"/>
            </a:xfrm>
            <a:prstGeom prst="line">
              <a:avLst/>
            </a:prstGeom>
            <a:noFill/>
            <a:ln w="38100">
              <a:solidFill>
                <a:srgbClr val="0000FF"/>
              </a:solidFill>
              <a:round/>
              <a:headEnd/>
              <a:tailEnd/>
            </a:ln>
          </p:spPr>
          <p:txBody>
            <a:bodyPr/>
            <a:lstStyle/>
            <a:p>
              <a:pPr algn="ctr"/>
              <a:endParaRPr kumimoji="1" lang="zh-CN" altLang="en-US" sz="3600">
                <a:solidFill>
                  <a:srgbClr val="000000"/>
                </a:solidFill>
                <a:latin typeface="Times" pitchFamily="1" charset="0"/>
              </a:endParaRPr>
            </a:p>
          </p:txBody>
        </p:sp>
        <p:sp>
          <p:nvSpPr>
            <p:cNvPr id="116" name="Line 38"/>
            <p:cNvSpPr>
              <a:spLocks noChangeShapeType="1"/>
            </p:cNvSpPr>
            <p:nvPr/>
          </p:nvSpPr>
          <p:spPr bwMode="auto">
            <a:xfrm flipH="1" flipV="1">
              <a:off x="1831" y="1300"/>
              <a:ext cx="709" cy="0"/>
            </a:xfrm>
            <a:prstGeom prst="line">
              <a:avLst/>
            </a:prstGeom>
            <a:noFill/>
            <a:ln w="38100">
              <a:solidFill>
                <a:srgbClr val="0000FF"/>
              </a:solidFill>
              <a:round/>
              <a:headEnd/>
              <a:tailEnd/>
            </a:ln>
          </p:spPr>
          <p:txBody>
            <a:bodyPr/>
            <a:lstStyle/>
            <a:p>
              <a:pPr algn="ctr"/>
              <a:endParaRPr kumimoji="1" lang="zh-CN" altLang="en-US" sz="3600">
                <a:solidFill>
                  <a:srgbClr val="000000"/>
                </a:solidFill>
                <a:latin typeface="Times" pitchFamily="1" charset="0"/>
              </a:endParaRPr>
            </a:p>
          </p:txBody>
        </p:sp>
        <p:sp>
          <p:nvSpPr>
            <p:cNvPr id="117" name="Line 39"/>
            <p:cNvSpPr>
              <a:spLocks noChangeShapeType="1"/>
            </p:cNvSpPr>
            <p:nvPr/>
          </p:nvSpPr>
          <p:spPr bwMode="auto">
            <a:xfrm flipV="1">
              <a:off x="2540" y="1300"/>
              <a:ext cx="0" cy="228"/>
            </a:xfrm>
            <a:prstGeom prst="line">
              <a:avLst/>
            </a:prstGeom>
            <a:noFill/>
            <a:ln w="38100">
              <a:solidFill>
                <a:srgbClr val="0000FF"/>
              </a:solidFill>
              <a:round/>
              <a:headEnd/>
              <a:tailEnd/>
            </a:ln>
          </p:spPr>
          <p:txBody>
            <a:bodyPr/>
            <a:lstStyle/>
            <a:p>
              <a:pPr algn="ctr"/>
              <a:endParaRPr kumimoji="1" lang="zh-CN" altLang="en-US" sz="3600">
                <a:solidFill>
                  <a:srgbClr val="000000"/>
                </a:solidFill>
                <a:latin typeface="Times" pitchFamily="1" charset="0"/>
              </a:endParaRPr>
            </a:p>
          </p:txBody>
        </p:sp>
        <p:sp>
          <p:nvSpPr>
            <p:cNvPr id="118" name="Line 40"/>
            <p:cNvSpPr>
              <a:spLocks noChangeShapeType="1"/>
            </p:cNvSpPr>
            <p:nvPr/>
          </p:nvSpPr>
          <p:spPr bwMode="auto">
            <a:xfrm flipV="1">
              <a:off x="3249" y="1528"/>
              <a:ext cx="0" cy="207"/>
            </a:xfrm>
            <a:prstGeom prst="line">
              <a:avLst/>
            </a:prstGeom>
            <a:noFill/>
            <a:ln w="38100">
              <a:solidFill>
                <a:srgbClr val="0000FF"/>
              </a:solidFill>
              <a:round/>
              <a:headEnd/>
              <a:tailEnd/>
            </a:ln>
          </p:spPr>
          <p:txBody>
            <a:bodyPr/>
            <a:lstStyle/>
            <a:p>
              <a:pPr algn="ctr"/>
              <a:endParaRPr kumimoji="1" lang="zh-CN" altLang="en-US" sz="3600">
                <a:solidFill>
                  <a:srgbClr val="000000"/>
                </a:solidFill>
                <a:latin typeface="Times" pitchFamily="1" charset="0"/>
              </a:endParaRPr>
            </a:p>
          </p:txBody>
        </p:sp>
        <p:sp>
          <p:nvSpPr>
            <p:cNvPr id="119" name="Line 41"/>
            <p:cNvSpPr>
              <a:spLocks noChangeShapeType="1"/>
            </p:cNvSpPr>
            <p:nvPr/>
          </p:nvSpPr>
          <p:spPr bwMode="auto">
            <a:xfrm flipH="1" flipV="1">
              <a:off x="2540" y="1528"/>
              <a:ext cx="709" cy="0"/>
            </a:xfrm>
            <a:prstGeom prst="line">
              <a:avLst/>
            </a:prstGeom>
            <a:noFill/>
            <a:ln w="38100">
              <a:solidFill>
                <a:srgbClr val="0000FF"/>
              </a:solidFill>
              <a:round/>
              <a:headEnd/>
              <a:tailEnd/>
            </a:ln>
          </p:spPr>
          <p:txBody>
            <a:bodyPr/>
            <a:lstStyle/>
            <a:p>
              <a:pPr algn="ctr"/>
              <a:endParaRPr kumimoji="1" lang="zh-CN" altLang="en-US" sz="3600">
                <a:solidFill>
                  <a:srgbClr val="000000"/>
                </a:solidFill>
                <a:latin typeface="Times" pitchFamily="1" charset="0"/>
              </a:endParaRPr>
            </a:p>
          </p:txBody>
        </p:sp>
        <p:sp>
          <p:nvSpPr>
            <p:cNvPr id="120" name="Line 42"/>
            <p:cNvSpPr>
              <a:spLocks noChangeShapeType="1"/>
            </p:cNvSpPr>
            <p:nvPr/>
          </p:nvSpPr>
          <p:spPr bwMode="auto">
            <a:xfrm flipV="1">
              <a:off x="1104" y="1414"/>
              <a:ext cx="0" cy="209"/>
            </a:xfrm>
            <a:prstGeom prst="line">
              <a:avLst/>
            </a:prstGeom>
            <a:noFill/>
            <a:ln w="38100">
              <a:solidFill>
                <a:srgbClr val="0000FF"/>
              </a:solidFill>
              <a:round/>
              <a:headEnd/>
              <a:tailEnd/>
            </a:ln>
          </p:spPr>
          <p:txBody>
            <a:bodyPr/>
            <a:lstStyle/>
            <a:p>
              <a:pPr algn="ctr"/>
              <a:endParaRPr kumimoji="1" lang="zh-CN" altLang="en-US" sz="3600">
                <a:solidFill>
                  <a:srgbClr val="000000"/>
                </a:solidFill>
                <a:latin typeface="Times" pitchFamily="1" charset="0"/>
              </a:endParaRPr>
            </a:p>
          </p:txBody>
        </p:sp>
        <p:sp>
          <p:nvSpPr>
            <p:cNvPr id="121" name="Line 43"/>
            <p:cNvSpPr>
              <a:spLocks noChangeShapeType="1"/>
            </p:cNvSpPr>
            <p:nvPr/>
          </p:nvSpPr>
          <p:spPr bwMode="auto">
            <a:xfrm flipH="1" flipV="1">
              <a:off x="1094" y="1508"/>
              <a:ext cx="737" cy="0"/>
            </a:xfrm>
            <a:prstGeom prst="line">
              <a:avLst/>
            </a:prstGeom>
            <a:noFill/>
            <a:ln w="38100">
              <a:solidFill>
                <a:srgbClr val="0000FF"/>
              </a:solidFill>
              <a:round/>
              <a:headEnd/>
              <a:tailEnd/>
            </a:ln>
          </p:spPr>
          <p:txBody>
            <a:bodyPr/>
            <a:lstStyle/>
            <a:p>
              <a:pPr algn="ctr"/>
              <a:endParaRPr kumimoji="1" lang="zh-CN" altLang="en-US" sz="3600">
                <a:solidFill>
                  <a:srgbClr val="000000"/>
                </a:solidFill>
                <a:latin typeface="Times" pitchFamily="1" charset="0"/>
              </a:endParaRPr>
            </a:p>
          </p:txBody>
        </p:sp>
        <p:sp>
          <p:nvSpPr>
            <p:cNvPr id="122" name="Line 44"/>
            <p:cNvSpPr>
              <a:spLocks noChangeShapeType="1"/>
            </p:cNvSpPr>
            <p:nvPr/>
          </p:nvSpPr>
          <p:spPr bwMode="auto">
            <a:xfrm flipV="1">
              <a:off x="1831" y="1508"/>
              <a:ext cx="0" cy="570"/>
            </a:xfrm>
            <a:prstGeom prst="line">
              <a:avLst/>
            </a:prstGeom>
            <a:noFill/>
            <a:ln w="38100">
              <a:solidFill>
                <a:srgbClr val="0000FF"/>
              </a:solidFill>
              <a:round/>
              <a:headEnd/>
              <a:tailEnd/>
            </a:ln>
          </p:spPr>
          <p:txBody>
            <a:bodyPr/>
            <a:lstStyle/>
            <a:p>
              <a:pPr algn="ctr"/>
              <a:endParaRPr kumimoji="1" lang="zh-CN" altLang="en-US" sz="3600">
                <a:solidFill>
                  <a:srgbClr val="000000"/>
                </a:solidFill>
                <a:latin typeface="Times" pitchFamily="1" charset="0"/>
              </a:endParaRPr>
            </a:p>
          </p:txBody>
        </p:sp>
        <p:sp>
          <p:nvSpPr>
            <p:cNvPr id="123" name="Line 45"/>
            <p:cNvSpPr>
              <a:spLocks noChangeShapeType="1"/>
            </p:cNvSpPr>
            <p:nvPr/>
          </p:nvSpPr>
          <p:spPr bwMode="auto">
            <a:xfrm flipH="1" flipV="1">
              <a:off x="1831" y="2078"/>
              <a:ext cx="709" cy="0"/>
            </a:xfrm>
            <a:prstGeom prst="line">
              <a:avLst/>
            </a:prstGeom>
            <a:noFill/>
            <a:ln w="38100">
              <a:solidFill>
                <a:srgbClr val="0000FF"/>
              </a:solidFill>
              <a:round/>
              <a:headEnd/>
              <a:tailEnd/>
            </a:ln>
          </p:spPr>
          <p:txBody>
            <a:bodyPr/>
            <a:lstStyle/>
            <a:p>
              <a:pPr algn="ctr"/>
              <a:endParaRPr kumimoji="1" lang="zh-CN" altLang="en-US" sz="3600">
                <a:solidFill>
                  <a:srgbClr val="000000"/>
                </a:solidFill>
                <a:latin typeface="Times" pitchFamily="1" charset="0"/>
              </a:endParaRPr>
            </a:p>
          </p:txBody>
        </p:sp>
        <p:sp>
          <p:nvSpPr>
            <p:cNvPr id="124" name="Line 46"/>
            <p:cNvSpPr>
              <a:spLocks noChangeShapeType="1"/>
            </p:cNvSpPr>
            <p:nvPr/>
          </p:nvSpPr>
          <p:spPr bwMode="auto">
            <a:xfrm flipV="1">
              <a:off x="2540" y="2078"/>
              <a:ext cx="0" cy="228"/>
            </a:xfrm>
            <a:prstGeom prst="line">
              <a:avLst/>
            </a:prstGeom>
            <a:noFill/>
            <a:ln w="38100">
              <a:solidFill>
                <a:srgbClr val="0000FF"/>
              </a:solidFill>
              <a:round/>
              <a:headEnd/>
              <a:tailEnd/>
            </a:ln>
          </p:spPr>
          <p:txBody>
            <a:bodyPr/>
            <a:lstStyle/>
            <a:p>
              <a:pPr algn="ctr"/>
              <a:endParaRPr kumimoji="1" lang="zh-CN" altLang="en-US" sz="3600">
                <a:solidFill>
                  <a:srgbClr val="000000"/>
                </a:solidFill>
                <a:latin typeface="Times" pitchFamily="1" charset="0"/>
              </a:endParaRPr>
            </a:p>
          </p:txBody>
        </p:sp>
        <p:sp>
          <p:nvSpPr>
            <p:cNvPr id="125" name="Line 47"/>
            <p:cNvSpPr>
              <a:spLocks noChangeShapeType="1"/>
            </p:cNvSpPr>
            <p:nvPr/>
          </p:nvSpPr>
          <p:spPr bwMode="auto">
            <a:xfrm flipV="1">
              <a:off x="3249" y="2075"/>
              <a:ext cx="0" cy="438"/>
            </a:xfrm>
            <a:prstGeom prst="line">
              <a:avLst/>
            </a:prstGeom>
            <a:noFill/>
            <a:ln w="38100">
              <a:solidFill>
                <a:srgbClr val="0000FF"/>
              </a:solidFill>
              <a:round/>
              <a:headEnd/>
              <a:tailEnd/>
            </a:ln>
          </p:spPr>
          <p:txBody>
            <a:bodyPr/>
            <a:lstStyle/>
            <a:p>
              <a:pPr algn="ctr"/>
              <a:endParaRPr kumimoji="1" lang="zh-CN" altLang="en-US" sz="3600">
                <a:solidFill>
                  <a:srgbClr val="000000"/>
                </a:solidFill>
                <a:latin typeface="Times" pitchFamily="1" charset="0"/>
              </a:endParaRPr>
            </a:p>
          </p:txBody>
        </p:sp>
        <p:sp>
          <p:nvSpPr>
            <p:cNvPr id="126" name="Line 48"/>
            <p:cNvSpPr>
              <a:spLocks noChangeShapeType="1"/>
            </p:cNvSpPr>
            <p:nvPr/>
          </p:nvSpPr>
          <p:spPr bwMode="auto">
            <a:xfrm flipH="1" flipV="1">
              <a:off x="2540" y="2302"/>
              <a:ext cx="709" cy="0"/>
            </a:xfrm>
            <a:prstGeom prst="line">
              <a:avLst/>
            </a:prstGeom>
            <a:noFill/>
            <a:ln w="38100">
              <a:solidFill>
                <a:srgbClr val="0000FF"/>
              </a:solidFill>
              <a:round/>
              <a:headEnd/>
              <a:tailEnd/>
            </a:ln>
          </p:spPr>
          <p:txBody>
            <a:bodyPr/>
            <a:lstStyle/>
            <a:p>
              <a:pPr algn="ctr"/>
              <a:endParaRPr kumimoji="1" lang="zh-CN" altLang="en-US" sz="3600">
                <a:solidFill>
                  <a:srgbClr val="000000"/>
                </a:solidFill>
                <a:latin typeface="Times" pitchFamily="1" charset="0"/>
              </a:endParaRPr>
            </a:p>
          </p:txBody>
        </p:sp>
        <p:sp>
          <p:nvSpPr>
            <p:cNvPr id="127" name="Line 49"/>
            <p:cNvSpPr>
              <a:spLocks noChangeShapeType="1"/>
            </p:cNvSpPr>
            <p:nvPr/>
          </p:nvSpPr>
          <p:spPr bwMode="auto">
            <a:xfrm flipV="1">
              <a:off x="1104" y="2182"/>
              <a:ext cx="0" cy="227"/>
            </a:xfrm>
            <a:prstGeom prst="line">
              <a:avLst/>
            </a:prstGeom>
            <a:noFill/>
            <a:ln w="38100">
              <a:solidFill>
                <a:srgbClr val="0000FF"/>
              </a:solidFill>
              <a:round/>
              <a:headEnd/>
              <a:tailEnd/>
            </a:ln>
          </p:spPr>
          <p:txBody>
            <a:bodyPr/>
            <a:lstStyle/>
            <a:p>
              <a:pPr algn="ctr"/>
              <a:endParaRPr kumimoji="1" lang="zh-CN" altLang="en-US" sz="3600">
                <a:solidFill>
                  <a:srgbClr val="000000"/>
                </a:solidFill>
                <a:latin typeface="Times" pitchFamily="1" charset="0"/>
              </a:endParaRPr>
            </a:p>
          </p:txBody>
        </p:sp>
        <p:sp>
          <p:nvSpPr>
            <p:cNvPr id="128" name="Line 50"/>
            <p:cNvSpPr>
              <a:spLocks noChangeShapeType="1"/>
            </p:cNvSpPr>
            <p:nvPr/>
          </p:nvSpPr>
          <p:spPr bwMode="auto">
            <a:xfrm flipH="1" flipV="1">
              <a:off x="1094" y="2285"/>
              <a:ext cx="737" cy="0"/>
            </a:xfrm>
            <a:prstGeom prst="line">
              <a:avLst/>
            </a:prstGeom>
            <a:noFill/>
            <a:ln w="38100">
              <a:solidFill>
                <a:srgbClr val="0000FF"/>
              </a:solidFill>
              <a:round/>
              <a:headEnd/>
              <a:tailEnd/>
            </a:ln>
          </p:spPr>
          <p:txBody>
            <a:bodyPr/>
            <a:lstStyle/>
            <a:p>
              <a:pPr algn="ctr"/>
              <a:endParaRPr kumimoji="1" lang="zh-CN" altLang="en-US" sz="3600">
                <a:solidFill>
                  <a:srgbClr val="000000"/>
                </a:solidFill>
                <a:latin typeface="Times" pitchFamily="1" charset="0"/>
              </a:endParaRPr>
            </a:p>
          </p:txBody>
        </p:sp>
        <p:sp>
          <p:nvSpPr>
            <p:cNvPr id="129" name="Line 51"/>
            <p:cNvSpPr>
              <a:spLocks noChangeShapeType="1"/>
            </p:cNvSpPr>
            <p:nvPr/>
          </p:nvSpPr>
          <p:spPr bwMode="auto">
            <a:xfrm flipV="1">
              <a:off x="1831" y="2273"/>
              <a:ext cx="0" cy="570"/>
            </a:xfrm>
            <a:prstGeom prst="line">
              <a:avLst/>
            </a:prstGeom>
            <a:noFill/>
            <a:ln w="38100">
              <a:solidFill>
                <a:srgbClr val="0000FF"/>
              </a:solidFill>
              <a:round/>
              <a:headEnd/>
              <a:tailEnd/>
            </a:ln>
          </p:spPr>
          <p:txBody>
            <a:bodyPr/>
            <a:lstStyle/>
            <a:p>
              <a:pPr algn="ctr"/>
              <a:endParaRPr kumimoji="1" lang="zh-CN" altLang="en-US" sz="3600">
                <a:solidFill>
                  <a:srgbClr val="000000"/>
                </a:solidFill>
                <a:latin typeface="Times" pitchFamily="1" charset="0"/>
              </a:endParaRPr>
            </a:p>
          </p:txBody>
        </p:sp>
        <p:sp>
          <p:nvSpPr>
            <p:cNvPr id="130" name="Line 52"/>
            <p:cNvSpPr>
              <a:spLocks noChangeShapeType="1"/>
            </p:cNvSpPr>
            <p:nvPr/>
          </p:nvSpPr>
          <p:spPr bwMode="auto">
            <a:xfrm flipH="1" flipV="1">
              <a:off x="1831" y="2843"/>
              <a:ext cx="709" cy="0"/>
            </a:xfrm>
            <a:prstGeom prst="line">
              <a:avLst/>
            </a:prstGeom>
            <a:noFill/>
            <a:ln w="38100">
              <a:solidFill>
                <a:srgbClr val="0000FF"/>
              </a:solidFill>
              <a:round/>
              <a:headEnd/>
              <a:tailEnd/>
            </a:ln>
          </p:spPr>
          <p:txBody>
            <a:bodyPr/>
            <a:lstStyle/>
            <a:p>
              <a:pPr algn="ctr"/>
              <a:endParaRPr kumimoji="1" lang="zh-CN" altLang="en-US" sz="3600">
                <a:solidFill>
                  <a:srgbClr val="000000"/>
                </a:solidFill>
                <a:latin typeface="Times" pitchFamily="1" charset="0"/>
              </a:endParaRPr>
            </a:p>
          </p:txBody>
        </p:sp>
        <p:sp>
          <p:nvSpPr>
            <p:cNvPr id="131" name="Line 53"/>
            <p:cNvSpPr>
              <a:spLocks noChangeShapeType="1"/>
            </p:cNvSpPr>
            <p:nvPr/>
          </p:nvSpPr>
          <p:spPr bwMode="auto">
            <a:xfrm flipV="1">
              <a:off x="2540" y="2843"/>
              <a:ext cx="0" cy="228"/>
            </a:xfrm>
            <a:prstGeom prst="line">
              <a:avLst/>
            </a:prstGeom>
            <a:noFill/>
            <a:ln w="38100">
              <a:solidFill>
                <a:srgbClr val="0000FF"/>
              </a:solidFill>
              <a:round/>
              <a:headEnd/>
              <a:tailEnd/>
            </a:ln>
          </p:spPr>
          <p:txBody>
            <a:bodyPr/>
            <a:lstStyle/>
            <a:p>
              <a:pPr algn="ctr"/>
              <a:endParaRPr kumimoji="1" lang="zh-CN" altLang="en-US" sz="3600">
                <a:solidFill>
                  <a:srgbClr val="000000"/>
                </a:solidFill>
                <a:latin typeface="Times" pitchFamily="1" charset="0"/>
              </a:endParaRPr>
            </a:p>
          </p:txBody>
        </p:sp>
        <p:sp>
          <p:nvSpPr>
            <p:cNvPr id="132" name="Line 54"/>
            <p:cNvSpPr>
              <a:spLocks noChangeShapeType="1"/>
            </p:cNvSpPr>
            <p:nvPr/>
          </p:nvSpPr>
          <p:spPr bwMode="auto">
            <a:xfrm>
              <a:off x="3249" y="2840"/>
              <a:ext cx="0" cy="231"/>
            </a:xfrm>
            <a:prstGeom prst="line">
              <a:avLst/>
            </a:prstGeom>
            <a:noFill/>
            <a:ln w="38100">
              <a:solidFill>
                <a:srgbClr val="0000FF"/>
              </a:solidFill>
              <a:round/>
              <a:headEnd/>
              <a:tailEnd/>
            </a:ln>
          </p:spPr>
          <p:txBody>
            <a:bodyPr/>
            <a:lstStyle/>
            <a:p>
              <a:pPr algn="ctr"/>
              <a:endParaRPr kumimoji="1" lang="zh-CN" altLang="en-US" sz="3600">
                <a:solidFill>
                  <a:srgbClr val="000000"/>
                </a:solidFill>
                <a:latin typeface="Times" pitchFamily="1" charset="0"/>
              </a:endParaRPr>
            </a:p>
          </p:txBody>
        </p:sp>
        <p:sp>
          <p:nvSpPr>
            <p:cNvPr id="133" name="Line 55"/>
            <p:cNvSpPr>
              <a:spLocks noChangeShapeType="1"/>
            </p:cNvSpPr>
            <p:nvPr/>
          </p:nvSpPr>
          <p:spPr bwMode="auto">
            <a:xfrm flipH="1" flipV="1">
              <a:off x="2540" y="3071"/>
              <a:ext cx="709" cy="0"/>
            </a:xfrm>
            <a:prstGeom prst="line">
              <a:avLst/>
            </a:prstGeom>
            <a:noFill/>
            <a:ln w="38100">
              <a:solidFill>
                <a:srgbClr val="0000FF"/>
              </a:solidFill>
              <a:round/>
              <a:headEnd/>
              <a:tailEnd/>
            </a:ln>
          </p:spPr>
          <p:txBody>
            <a:bodyPr/>
            <a:lstStyle/>
            <a:p>
              <a:pPr algn="ctr"/>
              <a:endParaRPr kumimoji="1" lang="zh-CN" altLang="en-US" sz="3600">
                <a:solidFill>
                  <a:srgbClr val="000000"/>
                </a:solidFill>
                <a:latin typeface="Times" pitchFamily="1" charset="0"/>
              </a:endParaRPr>
            </a:p>
          </p:txBody>
        </p:sp>
      </p:grpSp>
      <p:sp>
        <p:nvSpPr>
          <p:cNvPr id="134" name="Text Box 56"/>
          <p:cNvSpPr txBox="1">
            <a:spLocks noChangeArrowheads="1"/>
          </p:cNvSpPr>
          <p:nvPr/>
        </p:nvSpPr>
        <p:spPr bwMode="auto">
          <a:xfrm>
            <a:off x="5792561" y="2176313"/>
            <a:ext cx="1870074" cy="307777"/>
          </a:xfrm>
          <a:prstGeom prst="rect">
            <a:avLst/>
          </a:prstGeom>
          <a:noFill/>
          <a:ln w="19050" algn="ctr">
            <a:solidFill>
              <a:srgbClr val="0000FF"/>
            </a:solidFill>
            <a:miter lim="800000"/>
            <a:headEnd/>
            <a:tailEnd/>
          </a:ln>
          <a:effectLst/>
        </p:spPr>
        <p:txBody>
          <a:bodyPr wrap="square">
            <a:spAutoFit/>
          </a:bodyPr>
          <a:lstStyle/>
          <a:p>
            <a:pPr algn="ctr" eaLnBrk="0" hangingPunct="0">
              <a:spcBef>
                <a:spcPct val="50000"/>
              </a:spcBef>
            </a:pPr>
            <a:r>
              <a:rPr lang="en-US" altLang="ja-JP" sz="1400" dirty="0">
                <a:solidFill>
                  <a:srgbClr val="000000"/>
                </a:solidFill>
                <a:ea typeface="ＭＳ Ｐゴシック" pitchFamily="50" charset="-128"/>
              </a:rPr>
              <a:t>CLKIN Low to Hi</a:t>
            </a:r>
          </a:p>
        </p:txBody>
      </p:sp>
      <p:sp>
        <p:nvSpPr>
          <p:cNvPr id="135" name="Line 57"/>
          <p:cNvSpPr>
            <a:spLocks noChangeShapeType="1"/>
          </p:cNvSpPr>
          <p:nvPr/>
        </p:nvSpPr>
        <p:spPr bwMode="auto">
          <a:xfrm>
            <a:off x="6624530" y="2490637"/>
            <a:ext cx="0" cy="360362"/>
          </a:xfrm>
          <a:prstGeom prst="line">
            <a:avLst/>
          </a:prstGeom>
          <a:noFill/>
          <a:ln w="9525">
            <a:solidFill>
              <a:schemeClr val="tx1"/>
            </a:solidFill>
            <a:round/>
            <a:headEnd/>
            <a:tailEnd type="triangle" w="lg" len="lg"/>
          </a:ln>
          <a:effectLst/>
        </p:spPr>
        <p:txBody>
          <a:bodyPr wrap="none" anchor="ctr"/>
          <a:lstStyle/>
          <a:p>
            <a:pPr algn="ctr"/>
            <a:endParaRPr kumimoji="1" lang="zh-CN" altLang="en-US" sz="3600">
              <a:solidFill>
                <a:srgbClr val="000000"/>
              </a:solidFill>
            </a:endParaRPr>
          </a:p>
        </p:txBody>
      </p:sp>
      <p:sp>
        <p:nvSpPr>
          <p:cNvPr id="136" name="Text Box 58"/>
          <p:cNvSpPr txBox="1">
            <a:spLocks noChangeArrowheads="1"/>
          </p:cNvSpPr>
          <p:nvPr/>
        </p:nvSpPr>
        <p:spPr bwMode="auto">
          <a:xfrm>
            <a:off x="5792561" y="2851000"/>
            <a:ext cx="1870074" cy="307777"/>
          </a:xfrm>
          <a:prstGeom prst="rect">
            <a:avLst/>
          </a:prstGeom>
          <a:noFill/>
          <a:ln w="19050" algn="ctr">
            <a:solidFill>
              <a:srgbClr val="0000FF"/>
            </a:solidFill>
            <a:miter lim="800000"/>
            <a:headEnd/>
            <a:tailEnd/>
          </a:ln>
          <a:effectLst/>
        </p:spPr>
        <p:txBody>
          <a:bodyPr wrap="square">
            <a:spAutoFit/>
          </a:bodyPr>
          <a:lstStyle/>
          <a:p>
            <a:pPr algn="ctr" eaLnBrk="0" hangingPunct="0">
              <a:spcBef>
                <a:spcPct val="50000"/>
              </a:spcBef>
            </a:pPr>
            <a:r>
              <a:rPr lang="en-US" altLang="ja-JP" sz="1400" dirty="0">
                <a:solidFill>
                  <a:srgbClr val="000000"/>
                </a:solidFill>
                <a:ea typeface="ＭＳ Ｐゴシック" pitchFamily="50" charset="-128"/>
              </a:rPr>
              <a:t>①</a:t>
            </a:r>
            <a:r>
              <a:rPr lang="en-US" altLang="ja-JP" sz="1400" b="1" dirty="0">
                <a:solidFill>
                  <a:srgbClr val="000000"/>
                </a:solidFill>
                <a:ea typeface="ＭＳ Ｐゴシック" pitchFamily="50" charset="-128"/>
              </a:rPr>
              <a:t> </a:t>
            </a:r>
            <a:r>
              <a:rPr lang="en-US" altLang="ja-JP" sz="1400" dirty="0">
                <a:solidFill>
                  <a:srgbClr val="000000"/>
                </a:solidFill>
                <a:ea typeface="ＭＳ Ｐゴシック" pitchFamily="50" charset="-128"/>
              </a:rPr>
              <a:t>SWITCH ON</a:t>
            </a:r>
          </a:p>
        </p:txBody>
      </p:sp>
      <p:sp>
        <p:nvSpPr>
          <p:cNvPr id="137" name="Line 59"/>
          <p:cNvSpPr>
            <a:spLocks noChangeShapeType="1"/>
          </p:cNvSpPr>
          <p:nvPr/>
        </p:nvSpPr>
        <p:spPr bwMode="auto">
          <a:xfrm>
            <a:off x="6624530" y="3165325"/>
            <a:ext cx="0" cy="360363"/>
          </a:xfrm>
          <a:prstGeom prst="line">
            <a:avLst/>
          </a:prstGeom>
          <a:noFill/>
          <a:ln w="9525">
            <a:solidFill>
              <a:schemeClr val="tx1"/>
            </a:solidFill>
            <a:round/>
            <a:headEnd/>
            <a:tailEnd type="triangle" w="lg" len="lg"/>
          </a:ln>
          <a:effectLst/>
        </p:spPr>
        <p:txBody>
          <a:bodyPr wrap="none" anchor="ctr"/>
          <a:lstStyle/>
          <a:p>
            <a:pPr algn="ctr"/>
            <a:endParaRPr kumimoji="1" lang="zh-CN" altLang="en-US" sz="3600">
              <a:solidFill>
                <a:srgbClr val="000000"/>
              </a:solidFill>
            </a:endParaRPr>
          </a:p>
        </p:txBody>
      </p:sp>
      <p:sp>
        <p:nvSpPr>
          <p:cNvPr id="138" name="Text Box 60"/>
          <p:cNvSpPr txBox="1">
            <a:spLocks noChangeArrowheads="1"/>
          </p:cNvSpPr>
          <p:nvPr/>
        </p:nvSpPr>
        <p:spPr bwMode="auto">
          <a:xfrm>
            <a:off x="5792561" y="4421972"/>
            <a:ext cx="1870074" cy="307777"/>
          </a:xfrm>
          <a:prstGeom prst="rect">
            <a:avLst/>
          </a:prstGeom>
          <a:noFill/>
          <a:ln w="19050" algn="ctr">
            <a:solidFill>
              <a:srgbClr val="0000FF"/>
            </a:solidFill>
            <a:miter lim="800000"/>
            <a:headEnd/>
            <a:tailEnd/>
          </a:ln>
          <a:effectLst/>
        </p:spPr>
        <p:txBody>
          <a:bodyPr wrap="square">
            <a:spAutoFit/>
          </a:bodyPr>
          <a:lstStyle/>
          <a:p>
            <a:pPr algn="ctr" eaLnBrk="0" hangingPunct="0">
              <a:spcBef>
                <a:spcPct val="50000"/>
              </a:spcBef>
            </a:pPr>
            <a:r>
              <a:rPr lang="en-US" altLang="ja-JP" sz="1400">
                <a:solidFill>
                  <a:srgbClr val="000000"/>
                </a:solidFill>
                <a:ea typeface="ＭＳ Ｐゴシック" pitchFamily="50" charset="-128"/>
              </a:rPr>
              <a:t>CLKIN Hi to Low</a:t>
            </a:r>
          </a:p>
        </p:txBody>
      </p:sp>
      <p:sp>
        <p:nvSpPr>
          <p:cNvPr id="139" name="Text Box 61"/>
          <p:cNvSpPr txBox="1">
            <a:spLocks noChangeArrowheads="1"/>
          </p:cNvSpPr>
          <p:nvPr/>
        </p:nvSpPr>
        <p:spPr bwMode="auto">
          <a:xfrm>
            <a:off x="5792561" y="1501625"/>
            <a:ext cx="1870074" cy="307777"/>
          </a:xfrm>
          <a:prstGeom prst="rect">
            <a:avLst/>
          </a:prstGeom>
          <a:noFill/>
          <a:ln w="9525" algn="ctr">
            <a:solidFill>
              <a:schemeClr val="tx1"/>
            </a:solidFill>
            <a:miter lim="800000"/>
            <a:headEnd/>
            <a:tailEnd/>
          </a:ln>
          <a:effectLst/>
        </p:spPr>
        <p:txBody>
          <a:bodyPr wrap="square">
            <a:spAutoFit/>
          </a:bodyPr>
          <a:lstStyle/>
          <a:p>
            <a:pPr algn="ctr" eaLnBrk="0" hangingPunct="0">
              <a:spcBef>
                <a:spcPct val="50000"/>
              </a:spcBef>
            </a:pPr>
            <a:r>
              <a:rPr lang="en-US" altLang="ja-JP" sz="1400" dirty="0">
                <a:solidFill>
                  <a:srgbClr val="000000"/>
                </a:solidFill>
                <a:ea typeface="ＭＳ Ｐゴシック" pitchFamily="50" charset="-128"/>
              </a:rPr>
              <a:t>ALL SWITCH </a:t>
            </a:r>
            <a:r>
              <a:rPr lang="en-US" altLang="ja-JP" sz="1400" dirty="0" smtClean="0">
                <a:solidFill>
                  <a:srgbClr val="000000"/>
                </a:solidFill>
                <a:ea typeface="ＭＳ Ｐゴシック" pitchFamily="50" charset="-128"/>
              </a:rPr>
              <a:t>OFF</a:t>
            </a:r>
            <a:endParaRPr lang="en-US" altLang="ja-JP" sz="1400" dirty="0">
              <a:solidFill>
                <a:srgbClr val="000000"/>
              </a:solidFill>
              <a:ea typeface="ＭＳ Ｐゴシック" pitchFamily="50" charset="-128"/>
            </a:endParaRPr>
          </a:p>
        </p:txBody>
      </p:sp>
      <p:sp>
        <p:nvSpPr>
          <p:cNvPr id="140" name="Line 62"/>
          <p:cNvSpPr>
            <a:spLocks noChangeShapeType="1"/>
          </p:cNvSpPr>
          <p:nvPr/>
        </p:nvSpPr>
        <p:spPr bwMode="auto">
          <a:xfrm>
            <a:off x="6624530" y="1815950"/>
            <a:ext cx="0" cy="360363"/>
          </a:xfrm>
          <a:prstGeom prst="line">
            <a:avLst/>
          </a:prstGeom>
          <a:noFill/>
          <a:ln w="9525">
            <a:solidFill>
              <a:schemeClr val="tx1"/>
            </a:solidFill>
            <a:round/>
            <a:headEnd/>
            <a:tailEnd type="triangle" w="lg" len="lg"/>
          </a:ln>
          <a:effectLst/>
        </p:spPr>
        <p:txBody>
          <a:bodyPr wrap="none" anchor="ctr"/>
          <a:lstStyle/>
          <a:p>
            <a:pPr algn="ctr"/>
            <a:endParaRPr kumimoji="1" lang="zh-CN" altLang="en-US" sz="3600">
              <a:solidFill>
                <a:srgbClr val="000000"/>
              </a:solidFill>
            </a:endParaRPr>
          </a:p>
        </p:txBody>
      </p:sp>
      <p:sp>
        <p:nvSpPr>
          <p:cNvPr id="145" name="Text Box 67"/>
          <p:cNvSpPr txBox="1">
            <a:spLocks noChangeArrowheads="1"/>
          </p:cNvSpPr>
          <p:nvPr/>
        </p:nvSpPr>
        <p:spPr bwMode="auto">
          <a:xfrm>
            <a:off x="5792561" y="3525688"/>
            <a:ext cx="1870074" cy="523220"/>
          </a:xfrm>
          <a:prstGeom prst="rect">
            <a:avLst/>
          </a:prstGeom>
          <a:noFill/>
          <a:ln w="19050" algn="ctr">
            <a:solidFill>
              <a:srgbClr val="0000FF"/>
            </a:solidFill>
            <a:miter lim="800000"/>
            <a:headEnd/>
            <a:tailEnd/>
          </a:ln>
          <a:effectLst/>
        </p:spPr>
        <p:txBody>
          <a:bodyPr wrap="square">
            <a:spAutoFit/>
          </a:bodyPr>
          <a:lstStyle/>
          <a:p>
            <a:pPr algn="ctr" eaLnBrk="0" hangingPunct="0">
              <a:spcBef>
                <a:spcPct val="50000"/>
              </a:spcBef>
            </a:pPr>
            <a:r>
              <a:rPr lang="en-US" altLang="ja-JP" sz="1400">
                <a:solidFill>
                  <a:srgbClr val="000000"/>
                </a:solidFill>
                <a:ea typeface="ＭＳ Ｐゴシック" pitchFamily="50" charset="-128"/>
              </a:rPr>
              <a:t>C1, C2 Charge or Discharge</a:t>
            </a:r>
          </a:p>
        </p:txBody>
      </p:sp>
      <p:sp>
        <p:nvSpPr>
          <p:cNvPr id="146" name="Line 68"/>
          <p:cNvSpPr>
            <a:spLocks noChangeShapeType="1"/>
          </p:cNvSpPr>
          <p:nvPr/>
        </p:nvSpPr>
        <p:spPr bwMode="auto">
          <a:xfrm>
            <a:off x="6640886" y="4055259"/>
            <a:ext cx="0" cy="360362"/>
          </a:xfrm>
          <a:prstGeom prst="line">
            <a:avLst/>
          </a:prstGeom>
          <a:noFill/>
          <a:ln w="9525">
            <a:solidFill>
              <a:schemeClr val="tx1"/>
            </a:solidFill>
            <a:round/>
            <a:headEnd/>
            <a:tailEnd type="triangle" w="lg" len="lg"/>
          </a:ln>
          <a:effectLst/>
        </p:spPr>
        <p:txBody>
          <a:bodyPr wrap="none" anchor="ctr"/>
          <a:lstStyle/>
          <a:p>
            <a:pPr algn="ctr"/>
            <a:endParaRPr kumimoji="1" lang="zh-CN" altLang="en-US" sz="3600">
              <a:solidFill>
                <a:srgbClr val="000000"/>
              </a:solidFill>
            </a:endParaRPr>
          </a:p>
        </p:txBody>
      </p:sp>
      <p:grpSp>
        <p:nvGrpSpPr>
          <p:cNvPr id="181" name="Group 2"/>
          <p:cNvGrpSpPr>
            <a:grpSpLocks/>
          </p:cNvGrpSpPr>
          <p:nvPr/>
        </p:nvGrpSpPr>
        <p:grpSpPr bwMode="auto">
          <a:xfrm>
            <a:off x="4910584" y="5684673"/>
            <a:ext cx="4032250" cy="361950"/>
            <a:chOff x="2880" y="3746"/>
            <a:chExt cx="2540" cy="228"/>
          </a:xfrm>
        </p:grpSpPr>
        <p:sp>
          <p:nvSpPr>
            <p:cNvPr id="182" name="Line 3"/>
            <p:cNvSpPr>
              <a:spLocks noChangeShapeType="1"/>
            </p:cNvSpPr>
            <p:nvPr/>
          </p:nvSpPr>
          <p:spPr bwMode="auto">
            <a:xfrm flipV="1">
              <a:off x="3447" y="3746"/>
              <a:ext cx="0" cy="228"/>
            </a:xfrm>
            <a:prstGeom prst="line">
              <a:avLst/>
            </a:prstGeom>
            <a:noFill/>
            <a:ln w="38100">
              <a:solidFill>
                <a:schemeClr val="tx1"/>
              </a:solidFill>
              <a:round/>
              <a:headEnd/>
              <a:tailEnd/>
            </a:ln>
          </p:spPr>
          <p:txBody>
            <a:bodyPr/>
            <a:lstStyle/>
            <a:p>
              <a:pPr algn="ctr"/>
              <a:endParaRPr kumimoji="1" lang="zh-CN" altLang="en-US" sz="3600">
                <a:solidFill>
                  <a:srgbClr val="000000"/>
                </a:solidFill>
              </a:endParaRPr>
            </a:p>
          </p:txBody>
        </p:sp>
        <p:sp>
          <p:nvSpPr>
            <p:cNvPr id="183" name="Line 4"/>
            <p:cNvSpPr>
              <a:spLocks noChangeShapeType="1"/>
            </p:cNvSpPr>
            <p:nvPr/>
          </p:nvSpPr>
          <p:spPr bwMode="auto">
            <a:xfrm flipH="1" flipV="1">
              <a:off x="3447" y="3974"/>
              <a:ext cx="284" cy="0"/>
            </a:xfrm>
            <a:prstGeom prst="line">
              <a:avLst/>
            </a:prstGeom>
            <a:noFill/>
            <a:ln w="38100">
              <a:solidFill>
                <a:schemeClr val="tx1"/>
              </a:solidFill>
              <a:round/>
              <a:headEnd/>
              <a:tailEnd/>
            </a:ln>
          </p:spPr>
          <p:txBody>
            <a:bodyPr/>
            <a:lstStyle/>
            <a:p>
              <a:pPr algn="ctr"/>
              <a:endParaRPr kumimoji="1" lang="zh-CN" altLang="en-US" sz="3600">
                <a:solidFill>
                  <a:srgbClr val="000000"/>
                </a:solidFill>
              </a:endParaRPr>
            </a:p>
          </p:txBody>
        </p:sp>
        <p:sp>
          <p:nvSpPr>
            <p:cNvPr id="184" name="Line 5"/>
            <p:cNvSpPr>
              <a:spLocks noChangeShapeType="1"/>
            </p:cNvSpPr>
            <p:nvPr/>
          </p:nvSpPr>
          <p:spPr bwMode="auto">
            <a:xfrm flipH="1" flipV="1">
              <a:off x="3164" y="3747"/>
              <a:ext cx="284" cy="0"/>
            </a:xfrm>
            <a:prstGeom prst="line">
              <a:avLst/>
            </a:prstGeom>
            <a:noFill/>
            <a:ln w="38100">
              <a:solidFill>
                <a:schemeClr val="tx1"/>
              </a:solidFill>
              <a:round/>
              <a:headEnd/>
              <a:tailEnd/>
            </a:ln>
          </p:spPr>
          <p:txBody>
            <a:bodyPr/>
            <a:lstStyle/>
            <a:p>
              <a:pPr algn="ctr"/>
              <a:endParaRPr kumimoji="1" lang="zh-CN" altLang="en-US" sz="3600">
                <a:solidFill>
                  <a:srgbClr val="000000"/>
                </a:solidFill>
              </a:endParaRPr>
            </a:p>
          </p:txBody>
        </p:sp>
        <p:sp>
          <p:nvSpPr>
            <p:cNvPr id="185" name="Line 6"/>
            <p:cNvSpPr>
              <a:spLocks noChangeShapeType="1"/>
            </p:cNvSpPr>
            <p:nvPr/>
          </p:nvSpPr>
          <p:spPr bwMode="auto">
            <a:xfrm flipV="1">
              <a:off x="3164" y="3746"/>
              <a:ext cx="0" cy="228"/>
            </a:xfrm>
            <a:prstGeom prst="line">
              <a:avLst/>
            </a:prstGeom>
            <a:noFill/>
            <a:ln w="38100">
              <a:solidFill>
                <a:schemeClr val="tx1"/>
              </a:solidFill>
              <a:round/>
              <a:headEnd/>
              <a:tailEnd/>
            </a:ln>
          </p:spPr>
          <p:txBody>
            <a:bodyPr/>
            <a:lstStyle/>
            <a:p>
              <a:pPr algn="ctr"/>
              <a:endParaRPr kumimoji="1" lang="zh-CN" altLang="en-US" sz="3600">
                <a:solidFill>
                  <a:srgbClr val="000000"/>
                </a:solidFill>
              </a:endParaRPr>
            </a:p>
          </p:txBody>
        </p:sp>
        <p:sp>
          <p:nvSpPr>
            <p:cNvPr id="186" name="Line 7"/>
            <p:cNvSpPr>
              <a:spLocks noChangeShapeType="1"/>
            </p:cNvSpPr>
            <p:nvPr/>
          </p:nvSpPr>
          <p:spPr bwMode="auto">
            <a:xfrm flipH="1" flipV="1">
              <a:off x="2880" y="3974"/>
              <a:ext cx="284" cy="0"/>
            </a:xfrm>
            <a:prstGeom prst="line">
              <a:avLst/>
            </a:prstGeom>
            <a:noFill/>
            <a:ln w="38100">
              <a:solidFill>
                <a:schemeClr val="tx1"/>
              </a:solidFill>
              <a:round/>
              <a:headEnd/>
              <a:tailEnd/>
            </a:ln>
          </p:spPr>
          <p:txBody>
            <a:bodyPr/>
            <a:lstStyle/>
            <a:p>
              <a:pPr algn="ctr"/>
              <a:endParaRPr kumimoji="1" lang="zh-CN" altLang="en-US" sz="3600">
                <a:solidFill>
                  <a:srgbClr val="000000"/>
                </a:solidFill>
              </a:endParaRPr>
            </a:p>
          </p:txBody>
        </p:sp>
        <p:sp>
          <p:nvSpPr>
            <p:cNvPr id="187" name="Line 8"/>
            <p:cNvSpPr>
              <a:spLocks noChangeShapeType="1"/>
            </p:cNvSpPr>
            <p:nvPr/>
          </p:nvSpPr>
          <p:spPr bwMode="auto">
            <a:xfrm flipV="1">
              <a:off x="4014" y="3746"/>
              <a:ext cx="0" cy="228"/>
            </a:xfrm>
            <a:prstGeom prst="line">
              <a:avLst/>
            </a:prstGeom>
            <a:noFill/>
            <a:ln w="38100">
              <a:solidFill>
                <a:schemeClr val="tx1"/>
              </a:solidFill>
              <a:round/>
              <a:headEnd/>
              <a:tailEnd/>
            </a:ln>
          </p:spPr>
          <p:txBody>
            <a:bodyPr/>
            <a:lstStyle/>
            <a:p>
              <a:pPr algn="ctr"/>
              <a:endParaRPr kumimoji="1" lang="zh-CN" altLang="en-US" sz="3600">
                <a:solidFill>
                  <a:srgbClr val="000000"/>
                </a:solidFill>
              </a:endParaRPr>
            </a:p>
          </p:txBody>
        </p:sp>
        <p:sp>
          <p:nvSpPr>
            <p:cNvPr id="188" name="Line 9"/>
            <p:cNvSpPr>
              <a:spLocks noChangeShapeType="1"/>
            </p:cNvSpPr>
            <p:nvPr/>
          </p:nvSpPr>
          <p:spPr bwMode="auto">
            <a:xfrm flipH="1" flipV="1">
              <a:off x="4014" y="3974"/>
              <a:ext cx="284" cy="0"/>
            </a:xfrm>
            <a:prstGeom prst="line">
              <a:avLst/>
            </a:prstGeom>
            <a:noFill/>
            <a:ln w="38100">
              <a:solidFill>
                <a:schemeClr val="tx1"/>
              </a:solidFill>
              <a:round/>
              <a:headEnd/>
              <a:tailEnd/>
            </a:ln>
          </p:spPr>
          <p:txBody>
            <a:bodyPr/>
            <a:lstStyle/>
            <a:p>
              <a:pPr algn="ctr"/>
              <a:endParaRPr kumimoji="1" lang="zh-CN" altLang="en-US" sz="3600">
                <a:solidFill>
                  <a:srgbClr val="000000"/>
                </a:solidFill>
              </a:endParaRPr>
            </a:p>
          </p:txBody>
        </p:sp>
        <p:sp>
          <p:nvSpPr>
            <p:cNvPr id="189" name="Line 10"/>
            <p:cNvSpPr>
              <a:spLocks noChangeShapeType="1"/>
            </p:cNvSpPr>
            <p:nvPr/>
          </p:nvSpPr>
          <p:spPr bwMode="auto">
            <a:xfrm flipH="1" flipV="1">
              <a:off x="3731" y="3747"/>
              <a:ext cx="284" cy="0"/>
            </a:xfrm>
            <a:prstGeom prst="line">
              <a:avLst/>
            </a:prstGeom>
            <a:noFill/>
            <a:ln w="38100">
              <a:solidFill>
                <a:schemeClr val="tx1"/>
              </a:solidFill>
              <a:round/>
              <a:headEnd/>
              <a:tailEnd/>
            </a:ln>
          </p:spPr>
          <p:txBody>
            <a:bodyPr/>
            <a:lstStyle/>
            <a:p>
              <a:pPr algn="ctr"/>
              <a:endParaRPr kumimoji="1" lang="zh-CN" altLang="en-US" sz="3600">
                <a:solidFill>
                  <a:srgbClr val="000000"/>
                </a:solidFill>
              </a:endParaRPr>
            </a:p>
          </p:txBody>
        </p:sp>
        <p:sp>
          <p:nvSpPr>
            <p:cNvPr id="190" name="Line 11"/>
            <p:cNvSpPr>
              <a:spLocks noChangeShapeType="1"/>
            </p:cNvSpPr>
            <p:nvPr/>
          </p:nvSpPr>
          <p:spPr bwMode="auto">
            <a:xfrm flipV="1">
              <a:off x="3731" y="3746"/>
              <a:ext cx="0" cy="228"/>
            </a:xfrm>
            <a:prstGeom prst="line">
              <a:avLst/>
            </a:prstGeom>
            <a:noFill/>
            <a:ln w="38100">
              <a:solidFill>
                <a:schemeClr val="tx1"/>
              </a:solidFill>
              <a:round/>
              <a:headEnd/>
              <a:tailEnd/>
            </a:ln>
          </p:spPr>
          <p:txBody>
            <a:bodyPr/>
            <a:lstStyle/>
            <a:p>
              <a:pPr algn="ctr"/>
              <a:endParaRPr kumimoji="1" lang="zh-CN" altLang="en-US" sz="3600">
                <a:solidFill>
                  <a:srgbClr val="000000"/>
                </a:solidFill>
              </a:endParaRPr>
            </a:p>
          </p:txBody>
        </p:sp>
        <p:sp>
          <p:nvSpPr>
            <p:cNvPr id="191" name="Line 12"/>
            <p:cNvSpPr>
              <a:spLocks noChangeShapeType="1"/>
            </p:cNvSpPr>
            <p:nvPr/>
          </p:nvSpPr>
          <p:spPr bwMode="auto">
            <a:xfrm flipV="1">
              <a:off x="4581" y="3746"/>
              <a:ext cx="0" cy="228"/>
            </a:xfrm>
            <a:prstGeom prst="line">
              <a:avLst/>
            </a:prstGeom>
            <a:noFill/>
            <a:ln w="38100">
              <a:solidFill>
                <a:schemeClr val="tx1"/>
              </a:solidFill>
              <a:round/>
              <a:headEnd/>
              <a:tailEnd/>
            </a:ln>
          </p:spPr>
          <p:txBody>
            <a:bodyPr/>
            <a:lstStyle/>
            <a:p>
              <a:pPr algn="ctr"/>
              <a:endParaRPr kumimoji="1" lang="zh-CN" altLang="en-US" sz="3600">
                <a:solidFill>
                  <a:srgbClr val="000000"/>
                </a:solidFill>
              </a:endParaRPr>
            </a:p>
          </p:txBody>
        </p:sp>
        <p:sp>
          <p:nvSpPr>
            <p:cNvPr id="192" name="Line 13"/>
            <p:cNvSpPr>
              <a:spLocks noChangeShapeType="1"/>
            </p:cNvSpPr>
            <p:nvPr/>
          </p:nvSpPr>
          <p:spPr bwMode="auto">
            <a:xfrm flipH="1" flipV="1">
              <a:off x="4581" y="3974"/>
              <a:ext cx="284" cy="0"/>
            </a:xfrm>
            <a:prstGeom prst="line">
              <a:avLst/>
            </a:prstGeom>
            <a:noFill/>
            <a:ln w="38100">
              <a:solidFill>
                <a:schemeClr val="tx1"/>
              </a:solidFill>
              <a:round/>
              <a:headEnd/>
              <a:tailEnd/>
            </a:ln>
          </p:spPr>
          <p:txBody>
            <a:bodyPr/>
            <a:lstStyle/>
            <a:p>
              <a:pPr algn="ctr"/>
              <a:endParaRPr kumimoji="1" lang="zh-CN" altLang="en-US" sz="3600">
                <a:solidFill>
                  <a:srgbClr val="000000"/>
                </a:solidFill>
              </a:endParaRPr>
            </a:p>
          </p:txBody>
        </p:sp>
        <p:sp>
          <p:nvSpPr>
            <p:cNvPr id="193" name="Line 14"/>
            <p:cNvSpPr>
              <a:spLocks noChangeShapeType="1"/>
            </p:cNvSpPr>
            <p:nvPr/>
          </p:nvSpPr>
          <p:spPr bwMode="auto">
            <a:xfrm flipH="1" flipV="1">
              <a:off x="4298" y="3747"/>
              <a:ext cx="284" cy="0"/>
            </a:xfrm>
            <a:prstGeom prst="line">
              <a:avLst/>
            </a:prstGeom>
            <a:noFill/>
            <a:ln w="38100">
              <a:solidFill>
                <a:schemeClr val="tx1"/>
              </a:solidFill>
              <a:round/>
              <a:headEnd/>
              <a:tailEnd/>
            </a:ln>
          </p:spPr>
          <p:txBody>
            <a:bodyPr/>
            <a:lstStyle/>
            <a:p>
              <a:pPr algn="ctr"/>
              <a:endParaRPr kumimoji="1" lang="zh-CN" altLang="en-US" sz="3600">
                <a:solidFill>
                  <a:srgbClr val="000000"/>
                </a:solidFill>
              </a:endParaRPr>
            </a:p>
          </p:txBody>
        </p:sp>
        <p:sp>
          <p:nvSpPr>
            <p:cNvPr id="194" name="Line 15"/>
            <p:cNvSpPr>
              <a:spLocks noChangeShapeType="1"/>
            </p:cNvSpPr>
            <p:nvPr/>
          </p:nvSpPr>
          <p:spPr bwMode="auto">
            <a:xfrm flipV="1">
              <a:off x="4298" y="3746"/>
              <a:ext cx="0" cy="228"/>
            </a:xfrm>
            <a:prstGeom prst="line">
              <a:avLst/>
            </a:prstGeom>
            <a:noFill/>
            <a:ln w="38100">
              <a:solidFill>
                <a:schemeClr val="tx1"/>
              </a:solidFill>
              <a:round/>
              <a:headEnd/>
              <a:tailEnd/>
            </a:ln>
          </p:spPr>
          <p:txBody>
            <a:bodyPr/>
            <a:lstStyle/>
            <a:p>
              <a:pPr algn="ctr"/>
              <a:endParaRPr kumimoji="1" lang="zh-CN" altLang="en-US" sz="3600">
                <a:solidFill>
                  <a:srgbClr val="000000"/>
                </a:solidFill>
              </a:endParaRPr>
            </a:p>
          </p:txBody>
        </p:sp>
        <p:sp>
          <p:nvSpPr>
            <p:cNvPr id="195" name="Line 16"/>
            <p:cNvSpPr>
              <a:spLocks noChangeShapeType="1"/>
            </p:cNvSpPr>
            <p:nvPr/>
          </p:nvSpPr>
          <p:spPr bwMode="auto">
            <a:xfrm flipV="1">
              <a:off x="5136" y="3746"/>
              <a:ext cx="0" cy="228"/>
            </a:xfrm>
            <a:prstGeom prst="line">
              <a:avLst/>
            </a:prstGeom>
            <a:noFill/>
            <a:ln w="38100">
              <a:solidFill>
                <a:schemeClr val="tx1"/>
              </a:solidFill>
              <a:round/>
              <a:headEnd/>
              <a:tailEnd/>
            </a:ln>
          </p:spPr>
          <p:txBody>
            <a:bodyPr/>
            <a:lstStyle/>
            <a:p>
              <a:pPr algn="ctr"/>
              <a:endParaRPr kumimoji="1" lang="zh-CN" altLang="en-US" sz="3600">
                <a:solidFill>
                  <a:srgbClr val="000000"/>
                </a:solidFill>
              </a:endParaRPr>
            </a:p>
          </p:txBody>
        </p:sp>
        <p:sp>
          <p:nvSpPr>
            <p:cNvPr id="196" name="Line 17"/>
            <p:cNvSpPr>
              <a:spLocks noChangeShapeType="1"/>
            </p:cNvSpPr>
            <p:nvPr/>
          </p:nvSpPr>
          <p:spPr bwMode="auto">
            <a:xfrm flipH="1" flipV="1">
              <a:off x="5136" y="3974"/>
              <a:ext cx="284" cy="0"/>
            </a:xfrm>
            <a:prstGeom prst="line">
              <a:avLst/>
            </a:prstGeom>
            <a:noFill/>
            <a:ln w="38100">
              <a:solidFill>
                <a:schemeClr val="tx1"/>
              </a:solidFill>
              <a:round/>
              <a:headEnd/>
              <a:tailEnd/>
            </a:ln>
          </p:spPr>
          <p:txBody>
            <a:bodyPr/>
            <a:lstStyle/>
            <a:p>
              <a:pPr algn="ctr"/>
              <a:endParaRPr kumimoji="1" lang="zh-CN" altLang="en-US" sz="3600">
                <a:solidFill>
                  <a:srgbClr val="000000"/>
                </a:solidFill>
              </a:endParaRPr>
            </a:p>
          </p:txBody>
        </p:sp>
        <p:sp>
          <p:nvSpPr>
            <p:cNvPr id="197" name="Line 18"/>
            <p:cNvSpPr>
              <a:spLocks noChangeShapeType="1"/>
            </p:cNvSpPr>
            <p:nvPr/>
          </p:nvSpPr>
          <p:spPr bwMode="auto">
            <a:xfrm flipH="1" flipV="1">
              <a:off x="4853" y="3747"/>
              <a:ext cx="284" cy="0"/>
            </a:xfrm>
            <a:prstGeom prst="line">
              <a:avLst/>
            </a:prstGeom>
            <a:noFill/>
            <a:ln w="38100">
              <a:solidFill>
                <a:schemeClr val="tx1"/>
              </a:solidFill>
              <a:round/>
              <a:headEnd/>
              <a:tailEnd/>
            </a:ln>
          </p:spPr>
          <p:txBody>
            <a:bodyPr/>
            <a:lstStyle/>
            <a:p>
              <a:pPr algn="ctr"/>
              <a:endParaRPr kumimoji="1" lang="zh-CN" altLang="en-US" sz="3600">
                <a:solidFill>
                  <a:srgbClr val="000000"/>
                </a:solidFill>
              </a:endParaRPr>
            </a:p>
          </p:txBody>
        </p:sp>
        <p:sp>
          <p:nvSpPr>
            <p:cNvPr id="198" name="Line 19"/>
            <p:cNvSpPr>
              <a:spLocks noChangeShapeType="1"/>
            </p:cNvSpPr>
            <p:nvPr/>
          </p:nvSpPr>
          <p:spPr bwMode="auto">
            <a:xfrm flipV="1">
              <a:off x="4853" y="3746"/>
              <a:ext cx="0" cy="228"/>
            </a:xfrm>
            <a:prstGeom prst="line">
              <a:avLst/>
            </a:prstGeom>
            <a:noFill/>
            <a:ln w="38100">
              <a:solidFill>
                <a:schemeClr val="tx1"/>
              </a:solidFill>
              <a:round/>
              <a:headEnd/>
              <a:tailEnd/>
            </a:ln>
          </p:spPr>
          <p:txBody>
            <a:bodyPr/>
            <a:lstStyle/>
            <a:p>
              <a:pPr algn="ctr"/>
              <a:endParaRPr kumimoji="1" lang="zh-CN" altLang="en-US" sz="3600">
                <a:solidFill>
                  <a:srgbClr val="000000"/>
                </a:solidFill>
              </a:endParaRPr>
            </a:p>
          </p:txBody>
        </p:sp>
      </p:grpSp>
      <p:grpSp>
        <p:nvGrpSpPr>
          <p:cNvPr id="199" name="Group 63"/>
          <p:cNvGrpSpPr>
            <a:grpSpLocks/>
          </p:cNvGrpSpPr>
          <p:nvPr/>
        </p:nvGrpSpPr>
        <p:grpSpPr bwMode="auto">
          <a:xfrm>
            <a:off x="5361434" y="5684673"/>
            <a:ext cx="450850" cy="361950"/>
            <a:chOff x="3178" y="3973"/>
            <a:chExt cx="284" cy="228"/>
          </a:xfrm>
        </p:grpSpPr>
        <p:sp>
          <p:nvSpPr>
            <p:cNvPr id="200" name="Line 64"/>
            <p:cNvSpPr>
              <a:spLocks noChangeShapeType="1"/>
            </p:cNvSpPr>
            <p:nvPr/>
          </p:nvSpPr>
          <p:spPr bwMode="auto">
            <a:xfrm flipH="1" flipV="1">
              <a:off x="3178" y="3974"/>
              <a:ext cx="284" cy="0"/>
            </a:xfrm>
            <a:prstGeom prst="line">
              <a:avLst/>
            </a:prstGeom>
            <a:noFill/>
            <a:ln w="38100">
              <a:solidFill>
                <a:srgbClr val="0000FF"/>
              </a:solidFill>
              <a:round/>
              <a:headEnd/>
              <a:tailEnd/>
            </a:ln>
          </p:spPr>
          <p:txBody>
            <a:bodyPr/>
            <a:lstStyle/>
            <a:p>
              <a:pPr algn="ctr"/>
              <a:endParaRPr kumimoji="1" lang="zh-CN" altLang="en-US" sz="3600">
                <a:solidFill>
                  <a:srgbClr val="000000"/>
                </a:solidFill>
              </a:endParaRPr>
            </a:p>
          </p:txBody>
        </p:sp>
        <p:sp>
          <p:nvSpPr>
            <p:cNvPr id="201" name="Line 65"/>
            <p:cNvSpPr>
              <a:spLocks noChangeShapeType="1"/>
            </p:cNvSpPr>
            <p:nvPr/>
          </p:nvSpPr>
          <p:spPr bwMode="auto">
            <a:xfrm flipV="1">
              <a:off x="3178" y="3973"/>
              <a:ext cx="0" cy="228"/>
            </a:xfrm>
            <a:prstGeom prst="line">
              <a:avLst/>
            </a:prstGeom>
            <a:noFill/>
            <a:ln w="38100">
              <a:solidFill>
                <a:srgbClr val="0000FF"/>
              </a:solidFill>
              <a:round/>
              <a:headEnd/>
              <a:tailEnd/>
            </a:ln>
          </p:spPr>
          <p:txBody>
            <a:bodyPr/>
            <a:lstStyle/>
            <a:p>
              <a:pPr algn="ctr"/>
              <a:endParaRPr kumimoji="1" lang="zh-CN" altLang="en-US" sz="3600">
                <a:solidFill>
                  <a:srgbClr val="000000"/>
                </a:solidFill>
              </a:endParaRPr>
            </a:p>
          </p:txBody>
        </p:sp>
      </p:grpSp>
      <p:sp>
        <p:nvSpPr>
          <p:cNvPr id="202" name="Text Box 66"/>
          <p:cNvSpPr txBox="1">
            <a:spLocks noChangeArrowheads="1"/>
          </p:cNvSpPr>
          <p:nvPr/>
        </p:nvSpPr>
        <p:spPr bwMode="auto">
          <a:xfrm>
            <a:off x="4910585" y="5381461"/>
            <a:ext cx="1304925" cy="304800"/>
          </a:xfrm>
          <a:prstGeom prst="rect">
            <a:avLst/>
          </a:prstGeom>
          <a:noFill/>
          <a:ln w="9525" algn="ctr">
            <a:noFill/>
            <a:miter lim="800000"/>
            <a:headEnd/>
            <a:tailEnd/>
          </a:ln>
          <a:effectLst/>
        </p:spPr>
        <p:txBody>
          <a:bodyPr>
            <a:spAutoFit/>
          </a:bodyPr>
          <a:lstStyle/>
          <a:p>
            <a:pPr algn="ctr" eaLnBrk="0" hangingPunct="0">
              <a:spcBef>
                <a:spcPct val="50000"/>
              </a:spcBef>
            </a:pPr>
            <a:r>
              <a:rPr lang="en-US" altLang="ja-JP" sz="1400" b="1">
                <a:solidFill>
                  <a:srgbClr val="0000FF"/>
                </a:solidFill>
                <a:ea typeface="ＭＳ Ｐゴシック" pitchFamily="50" charset="-128"/>
              </a:rPr>
              <a:t>1st CLOCK</a:t>
            </a:r>
          </a:p>
        </p:txBody>
      </p:sp>
      <p:sp>
        <p:nvSpPr>
          <p:cNvPr id="203" name="Text Box 70"/>
          <p:cNvSpPr txBox="1">
            <a:spLocks noChangeArrowheads="1"/>
          </p:cNvSpPr>
          <p:nvPr/>
        </p:nvSpPr>
        <p:spPr bwMode="auto">
          <a:xfrm>
            <a:off x="4715323" y="5624349"/>
            <a:ext cx="647700" cy="396875"/>
          </a:xfrm>
          <a:prstGeom prst="rect">
            <a:avLst/>
          </a:prstGeom>
          <a:noFill/>
          <a:ln w="9525">
            <a:noFill/>
            <a:miter lim="800000"/>
            <a:headEnd/>
            <a:tailEnd/>
          </a:ln>
          <a:effectLst/>
        </p:spPr>
        <p:txBody>
          <a:bodyPr>
            <a:spAutoFit/>
          </a:bodyPr>
          <a:lstStyle/>
          <a:p>
            <a:pPr>
              <a:spcBef>
                <a:spcPct val="50000"/>
              </a:spcBef>
            </a:pPr>
            <a:r>
              <a:rPr kumimoji="1" lang="ja-JP" altLang="en-US" sz="2000">
                <a:solidFill>
                  <a:srgbClr val="000000"/>
                </a:solidFill>
                <a:ea typeface="ＭＳ 明朝" pitchFamily="17" charset="-128"/>
              </a:rPr>
              <a:t>･･･</a:t>
            </a:r>
          </a:p>
        </p:txBody>
      </p:sp>
      <p:sp>
        <p:nvSpPr>
          <p:cNvPr id="204" name="Text Box 71"/>
          <p:cNvSpPr txBox="1">
            <a:spLocks noChangeArrowheads="1"/>
          </p:cNvSpPr>
          <p:nvPr/>
        </p:nvSpPr>
        <p:spPr bwMode="auto">
          <a:xfrm>
            <a:off x="8542784" y="5652923"/>
            <a:ext cx="647700" cy="396875"/>
          </a:xfrm>
          <a:prstGeom prst="rect">
            <a:avLst/>
          </a:prstGeom>
          <a:noFill/>
          <a:ln w="9525">
            <a:noFill/>
            <a:miter lim="800000"/>
            <a:headEnd/>
            <a:tailEnd/>
          </a:ln>
          <a:effectLst/>
        </p:spPr>
        <p:txBody>
          <a:bodyPr>
            <a:spAutoFit/>
          </a:bodyPr>
          <a:lstStyle/>
          <a:p>
            <a:pPr>
              <a:spcBef>
                <a:spcPct val="50000"/>
              </a:spcBef>
            </a:pPr>
            <a:r>
              <a:rPr kumimoji="1" lang="ja-JP" altLang="en-US" sz="2000">
                <a:solidFill>
                  <a:srgbClr val="000000"/>
                </a:solidFill>
                <a:ea typeface="ＭＳ 明朝" pitchFamily="17" charset="-128"/>
              </a:rPr>
              <a:t>･･･</a:t>
            </a:r>
          </a:p>
        </p:txBody>
      </p:sp>
      <p:grpSp>
        <p:nvGrpSpPr>
          <p:cNvPr id="205" name="Group 73"/>
          <p:cNvGrpSpPr>
            <a:grpSpLocks/>
          </p:cNvGrpSpPr>
          <p:nvPr/>
        </p:nvGrpSpPr>
        <p:grpSpPr bwMode="auto">
          <a:xfrm flipH="1">
            <a:off x="5366197" y="5687848"/>
            <a:ext cx="450850" cy="361950"/>
            <a:chOff x="3178" y="3973"/>
            <a:chExt cx="284" cy="228"/>
          </a:xfrm>
        </p:grpSpPr>
        <p:sp>
          <p:nvSpPr>
            <p:cNvPr id="206" name="Line 74"/>
            <p:cNvSpPr>
              <a:spLocks noChangeShapeType="1"/>
            </p:cNvSpPr>
            <p:nvPr/>
          </p:nvSpPr>
          <p:spPr bwMode="auto">
            <a:xfrm flipH="1" flipV="1">
              <a:off x="3178" y="3974"/>
              <a:ext cx="284" cy="0"/>
            </a:xfrm>
            <a:prstGeom prst="line">
              <a:avLst/>
            </a:prstGeom>
            <a:noFill/>
            <a:ln w="38100">
              <a:solidFill>
                <a:srgbClr val="0000FF"/>
              </a:solidFill>
              <a:round/>
              <a:headEnd/>
              <a:tailEnd/>
            </a:ln>
          </p:spPr>
          <p:txBody>
            <a:bodyPr/>
            <a:lstStyle/>
            <a:p>
              <a:pPr algn="ctr"/>
              <a:endParaRPr kumimoji="1" lang="zh-CN" altLang="en-US" sz="3600">
                <a:solidFill>
                  <a:srgbClr val="000000"/>
                </a:solidFill>
              </a:endParaRPr>
            </a:p>
          </p:txBody>
        </p:sp>
        <p:sp>
          <p:nvSpPr>
            <p:cNvPr id="207" name="Line 75"/>
            <p:cNvSpPr>
              <a:spLocks noChangeShapeType="1"/>
            </p:cNvSpPr>
            <p:nvPr/>
          </p:nvSpPr>
          <p:spPr bwMode="auto">
            <a:xfrm flipV="1">
              <a:off x="3178" y="3973"/>
              <a:ext cx="0" cy="228"/>
            </a:xfrm>
            <a:prstGeom prst="line">
              <a:avLst/>
            </a:prstGeom>
            <a:noFill/>
            <a:ln w="38100">
              <a:solidFill>
                <a:srgbClr val="0000FF"/>
              </a:solidFill>
              <a:round/>
              <a:headEnd/>
              <a:tailEnd/>
            </a:ln>
          </p:spPr>
          <p:txBody>
            <a:bodyPr/>
            <a:lstStyle/>
            <a:p>
              <a:pPr algn="ctr"/>
              <a:endParaRPr kumimoji="1" lang="zh-CN" altLang="en-US" sz="3600">
                <a:solidFill>
                  <a:srgbClr val="000000"/>
                </a:solidFill>
              </a:endParaRPr>
            </a:p>
          </p:txBody>
        </p:sp>
      </p:grpSp>
    </p:spTree>
    <p:extLst>
      <p:ext uri="{BB962C8B-B14F-4D97-AF65-F5344CB8AC3E}">
        <p14:creationId xmlns:p14="http://schemas.microsoft.com/office/powerpoint/2010/main" val="1285286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40"/>
                                        </p:tgtEl>
                                        <p:attrNameLst>
                                          <p:attrName>style.visibility</p:attrName>
                                        </p:attrNameLst>
                                      </p:cBhvr>
                                      <p:to>
                                        <p:strVal val="visible"/>
                                      </p:to>
                                    </p:set>
                                    <p:animEffect transition="in" filter="fade">
                                      <p:cBhvr>
                                        <p:cTn id="17" dur="500"/>
                                        <p:tgtEl>
                                          <p:spTgt spid="140"/>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34"/>
                                        </p:tgtEl>
                                        <p:attrNameLst>
                                          <p:attrName>style.visibility</p:attrName>
                                        </p:attrNameLst>
                                      </p:cBhvr>
                                      <p:to>
                                        <p:strVal val="visible"/>
                                      </p:to>
                                    </p:set>
                                    <p:animEffect transition="in" filter="fade">
                                      <p:cBhvr>
                                        <p:cTn id="20" dur="500"/>
                                        <p:tgtEl>
                                          <p:spTgt spid="134"/>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35"/>
                                        </p:tgtEl>
                                        <p:attrNameLst>
                                          <p:attrName>style.visibility</p:attrName>
                                        </p:attrNameLst>
                                      </p:cBhvr>
                                      <p:to>
                                        <p:strVal val="visible"/>
                                      </p:to>
                                    </p:set>
                                    <p:animEffect transition="in" filter="fade">
                                      <p:cBhvr>
                                        <p:cTn id="25" dur="500"/>
                                        <p:tgtEl>
                                          <p:spTgt spid="135"/>
                                        </p:tgtEl>
                                      </p:cBhvr>
                                    </p:animEffect>
                                  </p:childTnLst>
                                </p:cTn>
                              </p:par>
                              <p:par>
                                <p:cTn id="26" presetID="10" presetClass="entr" presetSubtype="0" fill="hold" nodeType="withEffect">
                                  <p:stCondLst>
                                    <p:cond delay="0"/>
                                  </p:stCondLst>
                                  <p:childTnLst>
                                    <p:set>
                                      <p:cBhvr>
                                        <p:cTn id="27" dur="1" fill="hold">
                                          <p:stCondLst>
                                            <p:cond delay="0"/>
                                          </p:stCondLst>
                                        </p:cTn>
                                        <p:tgtEl>
                                          <p:spTgt spid="136"/>
                                        </p:tgtEl>
                                        <p:attrNameLst>
                                          <p:attrName>style.visibility</p:attrName>
                                        </p:attrNameLst>
                                      </p:cBhvr>
                                      <p:to>
                                        <p:strVal val="visible"/>
                                      </p:to>
                                    </p:set>
                                    <p:animEffect transition="in" filter="fade">
                                      <p:cBhvr>
                                        <p:cTn id="28" dur="500"/>
                                        <p:tgtEl>
                                          <p:spTgt spid="136"/>
                                        </p:tgtEl>
                                      </p:cBhvr>
                                    </p:animEffect>
                                  </p:childTnLst>
                                </p:cTn>
                              </p:par>
                              <p:par>
                                <p:cTn id="29" presetID="10" presetClass="entr" presetSubtype="0" fill="hold" nodeType="withEffect">
                                  <p:stCondLst>
                                    <p:cond delay="0"/>
                                  </p:stCondLst>
                                  <p:childTnLst>
                                    <p:set>
                                      <p:cBhvr>
                                        <p:cTn id="30" dur="1" fill="hold">
                                          <p:stCondLst>
                                            <p:cond delay="0"/>
                                          </p:stCondLst>
                                        </p:cTn>
                                        <p:tgtEl>
                                          <p:spTgt spid="112"/>
                                        </p:tgtEl>
                                        <p:attrNameLst>
                                          <p:attrName>style.visibility</p:attrName>
                                        </p:attrNameLst>
                                      </p:cBhvr>
                                      <p:to>
                                        <p:strVal val="visible"/>
                                      </p:to>
                                    </p:set>
                                    <p:animEffect transition="in" filter="fade">
                                      <p:cBhvr>
                                        <p:cTn id="31" dur="500"/>
                                        <p:tgtEl>
                                          <p:spTgt spid="112"/>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137"/>
                                        </p:tgtEl>
                                        <p:attrNameLst>
                                          <p:attrName>style.visibility</p:attrName>
                                        </p:attrNameLst>
                                      </p:cBhvr>
                                      <p:to>
                                        <p:strVal val="visible"/>
                                      </p:to>
                                    </p:set>
                                    <p:animEffect transition="in" filter="fade">
                                      <p:cBhvr>
                                        <p:cTn id="36" dur="500"/>
                                        <p:tgtEl>
                                          <p:spTgt spid="137"/>
                                        </p:tgtEl>
                                      </p:cBhvr>
                                    </p:animEffect>
                                  </p:childTnLst>
                                </p:cTn>
                              </p:par>
                              <p:par>
                                <p:cTn id="37" presetID="10" presetClass="entr" presetSubtype="0" fill="hold" nodeType="withEffect">
                                  <p:stCondLst>
                                    <p:cond delay="0"/>
                                  </p:stCondLst>
                                  <p:childTnLst>
                                    <p:set>
                                      <p:cBhvr>
                                        <p:cTn id="38" dur="1" fill="hold">
                                          <p:stCondLst>
                                            <p:cond delay="0"/>
                                          </p:stCondLst>
                                        </p:cTn>
                                        <p:tgtEl>
                                          <p:spTgt spid="145"/>
                                        </p:tgtEl>
                                        <p:attrNameLst>
                                          <p:attrName>style.visibility</p:attrName>
                                        </p:attrNameLst>
                                      </p:cBhvr>
                                      <p:to>
                                        <p:strVal val="visible"/>
                                      </p:to>
                                    </p:set>
                                    <p:animEffect transition="in" filter="fade">
                                      <p:cBhvr>
                                        <p:cTn id="39" dur="500"/>
                                        <p:tgtEl>
                                          <p:spTgt spid="145"/>
                                        </p:tgtEl>
                                      </p:cBhvr>
                                    </p:animEffect>
                                  </p:childTnLst>
                                </p:cTn>
                              </p:par>
                              <p:par>
                                <p:cTn id="40" presetID="3" presetClass="exit" presetSubtype="10" fill="hold" grpId="0" nodeType="withEffect">
                                  <p:stCondLst>
                                    <p:cond delay="0"/>
                                  </p:stCondLst>
                                  <p:childTnLst>
                                    <p:animEffect transition="out" filter="blinds(horizontal)">
                                      <p:cBhvr>
                                        <p:cTn id="41" dur="500"/>
                                        <p:tgtEl>
                                          <p:spTgt spid="108"/>
                                        </p:tgtEl>
                                      </p:cBhvr>
                                    </p:animEffect>
                                    <p:set>
                                      <p:cBhvr>
                                        <p:cTn id="42" dur="1" fill="hold">
                                          <p:stCondLst>
                                            <p:cond delay="499"/>
                                          </p:stCondLst>
                                        </p:cTn>
                                        <p:tgtEl>
                                          <p:spTgt spid="108"/>
                                        </p:tgtEl>
                                        <p:attrNameLst>
                                          <p:attrName>style.visibility</p:attrName>
                                        </p:attrNameLst>
                                      </p:cBhvr>
                                      <p:to>
                                        <p:strVal val="hidden"/>
                                      </p:to>
                                    </p:set>
                                  </p:childTnLst>
                                </p:cTn>
                              </p:par>
                              <p:par>
                                <p:cTn id="43" presetID="10" presetClass="entr" presetSubtype="0" fill="hold" grpId="0" nodeType="withEffect">
                                  <p:stCondLst>
                                    <p:cond delay="0"/>
                                  </p:stCondLst>
                                  <p:childTnLst>
                                    <p:set>
                                      <p:cBhvr>
                                        <p:cTn id="44" dur="1" fill="hold">
                                          <p:stCondLst>
                                            <p:cond delay="0"/>
                                          </p:stCondLst>
                                        </p:cTn>
                                        <p:tgtEl>
                                          <p:spTgt spid="111"/>
                                        </p:tgtEl>
                                        <p:attrNameLst>
                                          <p:attrName>style.visibility</p:attrName>
                                        </p:attrNameLst>
                                      </p:cBhvr>
                                      <p:to>
                                        <p:strVal val="visible"/>
                                      </p:to>
                                    </p:set>
                                    <p:animEffect transition="in" filter="fade">
                                      <p:cBhvr>
                                        <p:cTn id="45" dur="500"/>
                                        <p:tgtEl>
                                          <p:spTgt spid="111"/>
                                        </p:tgtEl>
                                      </p:cBhvr>
                                    </p:animEffect>
                                  </p:childTnLst>
                                </p:cTn>
                              </p:par>
                              <p:par>
                                <p:cTn id="46" presetID="3" presetClass="exit" presetSubtype="10" fill="hold" grpId="0" nodeType="withEffect">
                                  <p:stCondLst>
                                    <p:cond delay="0"/>
                                  </p:stCondLst>
                                  <p:childTnLst>
                                    <p:animEffect transition="out" filter="blinds(horizontal)">
                                      <p:cBhvr>
                                        <p:cTn id="47" dur="500"/>
                                        <p:tgtEl>
                                          <p:spTgt spid="104"/>
                                        </p:tgtEl>
                                      </p:cBhvr>
                                    </p:animEffect>
                                    <p:set>
                                      <p:cBhvr>
                                        <p:cTn id="48" dur="1" fill="hold">
                                          <p:stCondLst>
                                            <p:cond delay="499"/>
                                          </p:stCondLst>
                                        </p:cTn>
                                        <p:tgtEl>
                                          <p:spTgt spid="104"/>
                                        </p:tgtEl>
                                        <p:attrNameLst>
                                          <p:attrName>style.visibility</p:attrName>
                                        </p:attrNameLst>
                                      </p:cBhvr>
                                      <p:to>
                                        <p:strVal val="hidden"/>
                                      </p:to>
                                    </p:set>
                                  </p:childTnLst>
                                </p:cTn>
                              </p:par>
                              <p:par>
                                <p:cTn id="49" presetID="10" presetClass="entr" presetSubtype="0" fill="hold" grpId="0" nodeType="withEffect">
                                  <p:stCondLst>
                                    <p:cond delay="0"/>
                                  </p:stCondLst>
                                  <p:childTnLst>
                                    <p:set>
                                      <p:cBhvr>
                                        <p:cTn id="50" dur="1" fill="hold">
                                          <p:stCondLst>
                                            <p:cond delay="0"/>
                                          </p:stCondLst>
                                        </p:cTn>
                                        <p:tgtEl>
                                          <p:spTgt spid="110"/>
                                        </p:tgtEl>
                                        <p:attrNameLst>
                                          <p:attrName>style.visibility</p:attrName>
                                        </p:attrNameLst>
                                      </p:cBhvr>
                                      <p:to>
                                        <p:strVal val="visible"/>
                                      </p:to>
                                    </p:set>
                                    <p:animEffect transition="in" filter="fade">
                                      <p:cBhvr>
                                        <p:cTn id="51" dur="500"/>
                                        <p:tgtEl>
                                          <p:spTgt spid="110"/>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grpId="0" nodeType="clickEffect">
                                  <p:stCondLst>
                                    <p:cond delay="0"/>
                                  </p:stCondLst>
                                  <p:childTnLst>
                                    <p:set>
                                      <p:cBhvr>
                                        <p:cTn id="55" dur="1" fill="hold">
                                          <p:stCondLst>
                                            <p:cond delay="0"/>
                                          </p:stCondLst>
                                        </p:cTn>
                                        <p:tgtEl>
                                          <p:spTgt spid="146"/>
                                        </p:tgtEl>
                                        <p:attrNameLst>
                                          <p:attrName>style.visibility</p:attrName>
                                        </p:attrNameLst>
                                      </p:cBhvr>
                                      <p:to>
                                        <p:strVal val="visible"/>
                                      </p:to>
                                    </p:set>
                                    <p:animEffect transition="in" filter="fade">
                                      <p:cBhvr>
                                        <p:cTn id="56" dur="500"/>
                                        <p:tgtEl>
                                          <p:spTgt spid="146"/>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38"/>
                                        </p:tgtEl>
                                        <p:attrNameLst>
                                          <p:attrName>style.visibility</p:attrName>
                                        </p:attrNameLst>
                                      </p:cBhvr>
                                      <p:to>
                                        <p:strVal val="visible"/>
                                      </p:to>
                                    </p:set>
                                    <p:animEffect transition="in" filter="fade">
                                      <p:cBhvr>
                                        <p:cTn id="59" dur="500"/>
                                        <p:tgtEl>
                                          <p:spTgt spid="138"/>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nodeType="clickEffect">
                                  <p:stCondLst>
                                    <p:cond delay="0"/>
                                  </p:stCondLst>
                                  <p:childTnLst>
                                    <p:set>
                                      <p:cBhvr>
                                        <p:cTn id="63" dur="1" fill="hold">
                                          <p:stCondLst>
                                            <p:cond delay="0"/>
                                          </p:stCondLst>
                                        </p:cTn>
                                        <p:tgtEl>
                                          <p:spTgt spid="99"/>
                                        </p:tgtEl>
                                        <p:attrNameLst>
                                          <p:attrName>style.visibility</p:attrName>
                                        </p:attrNameLst>
                                      </p:cBhvr>
                                      <p:to>
                                        <p:strVal val="visible"/>
                                      </p:to>
                                    </p:set>
                                    <p:animEffect transition="in" filter="fade">
                                      <p:cBhvr>
                                        <p:cTn id="64" dur="500"/>
                                        <p:tgtEl>
                                          <p:spTgt spid="99"/>
                                        </p:tgtEl>
                                      </p:cBhvr>
                                    </p:animEffect>
                                  </p:childTnLst>
                                </p:cTn>
                              </p:par>
                              <p:par>
                                <p:cTn id="65" presetID="3" presetClass="exit" presetSubtype="10" fill="hold" nodeType="withEffect">
                                  <p:stCondLst>
                                    <p:cond delay="0"/>
                                  </p:stCondLst>
                                  <p:childTnLst>
                                    <p:animEffect transition="out" filter="blinds(horizontal)">
                                      <p:cBhvr>
                                        <p:cTn id="66" dur="500"/>
                                        <p:tgtEl>
                                          <p:spTgt spid="112"/>
                                        </p:tgtEl>
                                      </p:cBhvr>
                                    </p:animEffect>
                                    <p:set>
                                      <p:cBhvr>
                                        <p:cTn id="67" dur="1" fill="hold">
                                          <p:stCondLst>
                                            <p:cond delay="499"/>
                                          </p:stCondLst>
                                        </p:cTn>
                                        <p:tgtEl>
                                          <p:spTgt spid="112"/>
                                        </p:tgtEl>
                                        <p:attrNameLst>
                                          <p:attrName>style.visibility</p:attrName>
                                        </p:attrNameLst>
                                      </p:cBhvr>
                                      <p:to>
                                        <p:strVal val="hidden"/>
                                      </p:to>
                                    </p:set>
                                  </p:childTnLst>
                                </p:cTn>
                              </p:par>
                              <p:par>
                                <p:cTn id="68" presetID="10" presetClass="entr" presetSubtype="0" fill="hold" nodeType="withEffect">
                                  <p:stCondLst>
                                    <p:cond delay="0"/>
                                  </p:stCondLst>
                                  <p:childTnLst>
                                    <p:set>
                                      <p:cBhvr>
                                        <p:cTn id="69" dur="1" fill="hold">
                                          <p:stCondLst>
                                            <p:cond delay="0"/>
                                          </p:stCondLst>
                                        </p:cTn>
                                        <p:tgtEl>
                                          <p:spTgt spid="199"/>
                                        </p:tgtEl>
                                        <p:attrNameLst>
                                          <p:attrName>style.visibility</p:attrName>
                                        </p:attrNameLst>
                                      </p:cBhvr>
                                      <p:to>
                                        <p:strVal val="visible"/>
                                      </p:to>
                                    </p:set>
                                    <p:animEffect transition="in" filter="fade">
                                      <p:cBhvr>
                                        <p:cTn id="70" dur="500"/>
                                        <p:tgtEl>
                                          <p:spTgt spid="199"/>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202"/>
                                        </p:tgtEl>
                                        <p:attrNameLst>
                                          <p:attrName>style.visibility</p:attrName>
                                        </p:attrNameLst>
                                      </p:cBhvr>
                                      <p:to>
                                        <p:strVal val="visible"/>
                                      </p:to>
                                    </p:set>
                                    <p:animEffect transition="in" filter="fade">
                                      <p:cBhvr>
                                        <p:cTn id="73" dur="500"/>
                                        <p:tgtEl>
                                          <p:spTgt spid="202"/>
                                        </p:tgtEl>
                                      </p:cBhvr>
                                    </p:animEffect>
                                  </p:childTnLst>
                                </p:cTn>
                              </p:par>
                              <p:par>
                                <p:cTn id="74" presetID="10" presetClass="exit" presetSubtype="0" fill="hold" nodeType="withEffect">
                                  <p:stCondLst>
                                    <p:cond delay="0"/>
                                  </p:stCondLst>
                                  <p:childTnLst>
                                    <p:animEffect transition="out" filter="fade">
                                      <p:cBhvr>
                                        <p:cTn id="75" dur="500"/>
                                        <p:tgtEl>
                                          <p:spTgt spid="199"/>
                                        </p:tgtEl>
                                      </p:cBhvr>
                                    </p:animEffect>
                                    <p:set>
                                      <p:cBhvr>
                                        <p:cTn id="76" dur="1" fill="hold">
                                          <p:stCondLst>
                                            <p:cond delay="499"/>
                                          </p:stCondLst>
                                        </p:cTn>
                                        <p:tgtEl>
                                          <p:spTgt spid="199"/>
                                        </p:tgtEl>
                                        <p:attrNameLst>
                                          <p:attrName>style.visibility</p:attrName>
                                        </p:attrNameLst>
                                      </p:cBhvr>
                                      <p:to>
                                        <p:strVal val="hidden"/>
                                      </p:to>
                                    </p:set>
                                  </p:childTnLst>
                                </p:cTn>
                              </p:par>
                              <p:par>
                                <p:cTn id="77" presetID="10" presetClass="entr" presetSubtype="0" fill="hold" nodeType="withEffect">
                                  <p:stCondLst>
                                    <p:cond delay="0"/>
                                  </p:stCondLst>
                                  <p:childTnLst>
                                    <p:set>
                                      <p:cBhvr>
                                        <p:cTn id="78" dur="1" fill="hold">
                                          <p:stCondLst>
                                            <p:cond delay="0"/>
                                          </p:stCondLst>
                                        </p:cTn>
                                        <p:tgtEl>
                                          <p:spTgt spid="205"/>
                                        </p:tgtEl>
                                        <p:attrNameLst>
                                          <p:attrName>style.visibility</p:attrName>
                                        </p:attrNameLst>
                                      </p:cBhvr>
                                      <p:to>
                                        <p:strVal val="visible"/>
                                      </p:to>
                                    </p:set>
                                    <p:animEffect transition="in" filter="fade">
                                      <p:cBhvr>
                                        <p:cTn id="79" dur="500"/>
                                        <p:tgtEl>
                                          <p:spTgt spid="2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p:bldP spid="77" grpId="0"/>
      <p:bldP spid="78" grpId="0"/>
      <p:bldP spid="79" grpId="0"/>
      <p:bldP spid="104" grpId="0" animBg="1"/>
      <p:bldP spid="108" grpId="0" animBg="1"/>
      <p:bldP spid="110" grpId="0" animBg="1"/>
      <p:bldP spid="111" grpId="0" animBg="1"/>
      <p:bldP spid="134" grpId="0" animBg="1"/>
      <p:bldP spid="135" grpId="0" animBg="1"/>
      <p:bldP spid="137" grpId="0" animBg="1"/>
      <p:bldP spid="138" grpId="0" animBg="1"/>
      <p:bldP spid="140" grpId="0" animBg="1"/>
      <p:bldP spid="146" grpId="0" animBg="1"/>
      <p:bldP spid="202"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dirty="0">
                <a:latin typeface="+mn-lt"/>
                <a:ea typeface="+mn-ea"/>
                <a:cs typeface="+mn-ea"/>
                <a:sym typeface="+mn-lt"/>
              </a:rPr>
              <a:t>Balancing Management (2)</a:t>
            </a:r>
          </a:p>
        </p:txBody>
      </p:sp>
      <p:sp>
        <p:nvSpPr>
          <p:cNvPr id="66" name="文本框 65"/>
          <p:cNvSpPr txBox="1"/>
          <p:nvPr/>
        </p:nvSpPr>
        <p:spPr>
          <a:xfrm>
            <a:off x="7763663" y="1608388"/>
            <a:ext cx="3809212" cy="646331"/>
          </a:xfrm>
          <a:prstGeom prst="rect">
            <a:avLst/>
          </a:prstGeom>
          <a:noFill/>
        </p:spPr>
        <p:txBody>
          <a:bodyPr wrap="square" rtlCol="0">
            <a:spAutoFit/>
          </a:bodyPr>
          <a:lstStyle/>
          <a:p>
            <a:pPr marL="228600" indent="-228600">
              <a:buFont typeface="+mj-lt"/>
              <a:buAutoNum type="arabicPeriod"/>
            </a:pPr>
            <a:r>
              <a:rPr lang="en-US" sz="1200" dirty="0" smtClean="0">
                <a:cs typeface="+mn-ea"/>
                <a:sym typeface="+mn-lt"/>
              </a:rPr>
              <a:t>The </a:t>
            </a:r>
            <a:r>
              <a:rPr lang="en-US" sz="1200" dirty="0">
                <a:cs typeface="+mn-ea"/>
                <a:sym typeface="+mn-lt"/>
              </a:rPr>
              <a:t>voltages of batteries 2 and 4 are high. The voltage of battery 3 is low. All switches are off. C1 and C2 are charged.</a:t>
            </a:r>
          </a:p>
        </p:txBody>
      </p:sp>
      <p:sp>
        <p:nvSpPr>
          <p:cNvPr id="67" name="文本框 66"/>
          <p:cNvSpPr txBox="1"/>
          <p:nvPr/>
        </p:nvSpPr>
        <p:spPr>
          <a:xfrm>
            <a:off x="7763663" y="2533942"/>
            <a:ext cx="3971137" cy="276999"/>
          </a:xfrm>
          <a:prstGeom prst="rect">
            <a:avLst/>
          </a:prstGeom>
          <a:noFill/>
        </p:spPr>
        <p:txBody>
          <a:bodyPr wrap="square" rtlCol="0">
            <a:spAutoFit/>
          </a:bodyPr>
          <a:lstStyle/>
          <a:p>
            <a:pPr marL="228600" indent="-228600">
              <a:buFont typeface="+mj-lt"/>
              <a:buAutoNum type="arabicPeriod" startAt="2"/>
            </a:pPr>
            <a:r>
              <a:rPr lang="en-US" sz="1200" dirty="0" smtClean="0">
                <a:cs typeface="+mn-ea"/>
                <a:sym typeface="+mn-lt"/>
              </a:rPr>
              <a:t>The </a:t>
            </a:r>
            <a:r>
              <a:rPr lang="en-US" sz="1200" dirty="0">
                <a:cs typeface="+mn-ea"/>
                <a:sym typeface="+mn-lt"/>
              </a:rPr>
              <a:t>pulse changes from low level to high level.</a:t>
            </a:r>
          </a:p>
        </p:txBody>
      </p:sp>
      <p:sp>
        <p:nvSpPr>
          <p:cNvPr id="68" name="文本框 67"/>
          <p:cNvSpPr txBox="1"/>
          <p:nvPr/>
        </p:nvSpPr>
        <p:spPr>
          <a:xfrm>
            <a:off x="7788184" y="3090164"/>
            <a:ext cx="4013291" cy="276999"/>
          </a:xfrm>
          <a:prstGeom prst="rect">
            <a:avLst/>
          </a:prstGeom>
          <a:noFill/>
        </p:spPr>
        <p:txBody>
          <a:bodyPr wrap="square" rtlCol="0">
            <a:spAutoFit/>
          </a:bodyPr>
          <a:lstStyle/>
          <a:p>
            <a:pPr marL="228600" indent="-228600">
              <a:buFont typeface="+mj-lt"/>
              <a:buAutoNum type="arabicPeriod" startAt="3"/>
            </a:pPr>
            <a:r>
              <a:rPr lang="en-US" sz="1200" dirty="0" smtClean="0">
                <a:cs typeface="+mn-ea"/>
                <a:sym typeface="+mn-lt"/>
              </a:rPr>
              <a:t>Switch </a:t>
            </a:r>
            <a:r>
              <a:rPr lang="en-US" sz="1200" dirty="0">
                <a:cs typeface="+mn-ea"/>
                <a:sym typeface="+mn-lt"/>
              </a:rPr>
              <a:t>2 is turned on, and loop 2 is connected.</a:t>
            </a:r>
          </a:p>
        </p:txBody>
      </p:sp>
      <p:sp>
        <p:nvSpPr>
          <p:cNvPr id="69" name="文本框 68"/>
          <p:cNvSpPr txBox="1"/>
          <p:nvPr/>
        </p:nvSpPr>
        <p:spPr>
          <a:xfrm>
            <a:off x="7788184" y="3646386"/>
            <a:ext cx="4118066" cy="646331"/>
          </a:xfrm>
          <a:prstGeom prst="rect">
            <a:avLst/>
          </a:prstGeom>
          <a:noFill/>
        </p:spPr>
        <p:txBody>
          <a:bodyPr wrap="square" rtlCol="0">
            <a:spAutoFit/>
          </a:bodyPr>
          <a:lstStyle/>
          <a:p>
            <a:pPr marL="228600" indent="-228600">
              <a:buFont typeface="+mj-lt"/>
              <a:buAutoNum type="arabicPeriod" startAt="4"/>
            </a:pPr>
            <a:r>
              <a:rPr lang="en-US" sz="1200" dirty="0" smtClean="0">
                <a:cs typeface="+mn-ea"/>
                <a:sym typeface="+mn-lt"/>
              </a:rPr>
              <a:t>Battery </a:t>
            </a:r>
            <a:r>
              <a:rPr lang="en-US" sz="1200" dirty="0">
                <a:cs typeface="+mn-ea"/>
                <a:sym typeface="+mn-lt"/>
              </a:rPr>
              <a:t>2 charges C1, and C2 charges battery 3. The voltage of battery 2 decreases and then returns to normal. The voltage of battery 3 increases.</a:t>
            </a:r>
          </a:p>
        </p:txBody>
      </p:sp>
      <p:sp>
        <p:nvSpPr>
          <p:cNvPr id="70" name="文本框 69"/>
          <p:cNvSpPr txBox="1"/>
          <p:nvPr/>
        </p:nvSpPr>
        <p:spPr>
          <a:xfrm>
            <a:off x="7788184" y="4756606"/>
            <a:ext cx="3698966" cy="461665"/>
          </a:xfrm>
          <a:prstGeom prst="rect">
            <a:avLst/>
          </a:prstGeom>
          <a:noFill/>
        </p:spPr>
        <p:txBody>
          <a:bodyPr wrap="square" rtlCol="0">
            <a:spAutoFit/>
          </a:bodyPr>
          <a:lstStyle/>
          <a:p>
            <a:pPr marL="228600" indent="-228600">
              <a:buFont typeface="+mj-lt"/>
              <a:buAutoNum type="arabicPeriod" startAt="5"/>
            </a:pPr>
            <a:r>
              <a:rPr lang="en-US" sz="1200" dirty="0" smtClean="0">
                <a:cs typeface="+mn-ea"/>
                <a:sym typeface="+mn-lt"/>
              </a:rPr>
              <a:t>The </a:t>
            </a:r>
            <a:r>
              <a:rPr lang="en-US" sz="1200" dirty="0">
                <a:cs typeface="+mn-ea"/>
                <a:sym typeface="+mn-lt"/>
              </a:rPr>
              <a:t>pulse changes from high level to low level, and switch 2 is off.</a:t>
            </a:r>
          </a:p>
        </p:txBody>
      </p:sp>
      <p:pic>
        <p:nvPicPr>
          <p:cNvPr id="71" name="Picture 55"/>
          <p:cNvPicPr>
            <a:picLocks noChangeAspect="1" noChangeArrowheads="1"/>
          </p:cNvPicPr>
          <p:nvPr/>
        </p:nvPicPr>
        <p:blipFill>
          <a:blip r:embed="rId3" cstate="print"/>
          <a:srcRect/>
          <a:stretch>
            <a:fillRect/>
          </a:stretch>
        </p:blipFill>
        <p:spPr bwMode="auto">
          <a:xfrm>
            <a:off x="591105" y="1103332"/>
            <a:ext cx="4949825" cy="4918075"/>
          </a:xfrm>
          <a:prstGeom prst="rect">
            <a:avLst/>
          </a:prstGeom>
          <a:noFill/>
        </p:spPr>
      </p:pic>
      <p:grpSp>
        <p:nvGrpSpPr>
          <p:cNvPr id="72" name="Group 2"/>
          <p:cNvGrpSpPr>
            <a:grpSpLocks/>
          </p:cNvGrpSpPr>
          <p:nvPr/>
        </p:nvGrpSpPr>
        <p:grpSpPr bwMode="auto">
          <a:xfrm>
            <a:off x="4939809" y="5697083"/>
            <a:ext cx="4032250" cy="361950"/>
            <a:chOff x="2880" y="3746"/>
            <a:chExt cx="2540" cy="228"/>
          </a:xfrm>
        </p:grpSpPr>
        <p:sp>
          <p:nvSpPr>
            <p:cNvPr id="73" name="Line 3"/>
            <p:cNvSpPr>
              <a:spLocks noChangeShapeType="1"/>
            </p:cNvSpPr>
            <p:nvPr/>
          </p:nvSpPr>
          <p:spPr bwMode="auto">
            <a:xfrm flipV="1">
              <a:off x="3447" y="3746"/>
              <a:ext cx="0" cy="228"/>
            </a:xfrm>
            <a:prstGeom prst="line">
              <a:avLst/>
            </a:prstGeom>
            <a:noFill/>
            <a:ln w="38100">
              <a:solidFill>
                <a:schemeClr val="tx1"/>
              </a:solidFill>
              <a:round/>
              <a:headEnd/>
              <a:tailEnd/>
            </a:ln>
          </p:spPr>
          <p:txBody>
            <a:bodyPr/>
            <a:lstStyle/>
            <a:p>
              <a:pPr algn="ctr"/>
              <a:endParaRPr kumimoji="1" lang="zh-CN" altLang="en-US" sz="3600">
                <a:solidFill>
                  <a:srgbClr val="000000"/>
                </a:solidFill>
              </a:endParaRPr>
            </a:p>
          </p:txBody>
        </p:sp>
        <p:sp>
          <p:nvSpPr>
            <p:cNvPr id="74" name="Line 4"/>
            <p:cNvSpPr>
              <a:spLocks noChangeShapeType="1"/>
            </p:cNvSpPr>
            <p:nvPr/>
          </p:nvSpPr>
          <p:spPr bwMode="auto">
            <a:xfrm flipH="1" flipV="1">
              <a:off x="3447" y="3974"/>
              <a:ext cx="284" cy="0"/>
            </a:xfrm>
            <a:prstGeom prst="line">
              <a:avLst/>
            </a:prstGeom>
            <a:noFill/>
            <a:ln w="38100">
              <a:solidFill>
                <a:schemeClr val="tx1"/>
              </a:solidFill>
              <a:round/>
              <a:headEnd/>
              <a:tailEnd/>
            </a:ln>
          </p:spPr>
          <p:txBody>
            <a:bodyPr/>
            <a:lstStyle/>
            <a:p>
              <a:pPr algn="ctr"/>
              <a:endParaRPr kumimoji="1" lang="zh-CN" altLang="en-US" sz="3600">
                <a:solidFill>
                  <a:srgbClr val="000000"/>
                </a:solidFill>
              </a:endParaRPr>
            </a:p>
          </p:txBody>
        </p:sp>
        <p:sp>
          <p:nvSpPr>
            <p:cNvPr id="75" name="Line 5"/>
            <p:cNvSpPr>
              <a:spLocks noChangeShapeType="1"/>
            </p:cNvSpPr>
            <p:nvPr/>
          </p:nvSpPr>
          <p:spPr bwMode="auto">
            <a:xfrm flipH="1" flipV="1">
              <a:off x="3164" y="3747"/>
              <a:ext cx="284" cy="0"/>
            </a:xfrm>
            <a:prstGeom prst="line">
              <a:avLst/>
            </a:prstGeom>
            <a:noFill/>
            <a:ln w="38100">
              <a:solidFill>
                <a:schemeClr val="tx1"/>
              </a:solidFill>
              <a:round/>
              <a:headEnd/>
              <a:tailEnd/>
            </a:ln>
          </p:spPr>
          <p:txBody>
            <a:bodyPr/>
            <a:lstStyle/>
            <a:p>
              <a:pPr algn="ctr"/>
              <a:endParaRPr kumimoji="1" lang="zh-CN" altLang="en-US" sz="3600">
                <a:solidFill>
                  <a:srgbClr val="000000"/>
                </a:solidFill>
              </a:endParaRPr>
            </a:p>
          </p:txBody>
        </p:sp>
        <p:sp>
          <p:nvSpPr>
            <p:cNvPr id="76" name="Line 6"/>
            <p:cNvSpPr>
              <a:spLocks noChangeShapeType="1"/>
            </p:cNvSpPr>
            <p:nvPr/>
          </p:nvSpPr>
          <p:spPr bwMode="auto">
            <a:xfrm flipV="1">
              <a:off x="3164" y="3746"/>
              <a:ext cx="0" cy="228"/>
            </a:xfrm>
            <a:prstGeom prst="line">
              <a:avLst/>
            </a:prstGeom>
            <a:noFill/>
            <a:ln w="38100">
              <a:solidFill>
                <a:schemeClr val="tx1"/>
              </a:solidFill>
              <a:round/>
              <a:headEnd/>
              <a:tailEnd/>
            </a:ln>
          </p:spPr>
          <p:txBody>
            <a:bodyPr/>
            <a:lstStyle/>
            <a:p>
              <a:pPr algn="ctr"/>
              <a:endParaRPr kumimoji="1" lang="zh-CN" altLang="en-US" sz="3600">
                <a:solidFill>
                  <a:srgbClr val="000000"/>
                </a:solidFill>
              </a:endParaRPr>
            </a:p>
          </p:txBody>
        </p:sp>
        <p:sp>
          <p:nvSpPr>
            <p:cNvPr id="77" name="Line 7"/>
            <p:cNvSpPr>
              <a:spLocks noChangeShapeType="1"/>
            </p:cNvSpPr>
            <p:nvPr/>
          </p:nvSpPr>
          <p:spPr bwMode="auto">
            <a:xfrm flipH="1" flipV="1">
              <a:off x="2880" y="3974"/>
              <a:ext cx="284" cy="0"/>
            </a:xfrm>
            <a:prstGeom prst="line">
              <a:avLst/>
            </a:prstGeom>
            <a:noFill/>
            <a:ln w="38100">
              <a:solidFill>
                <a:schemeClr val="tx1"/>
              </a:solidFill>
              <a:round/>
              <a:headEnd/>
              <a:tailEnd/>
            </a:ln>
          </p:spPr>
          <p:txBody>
            <a:bodyPr/>
            <a:lstStyle/>
            <a:p>
              <a:pPr algn="ctr"/>
              <a:endParaRPr kumimoji="1" lang="zh-CN" altLang="en-US" sz="3600">
                <a:solidFill>
                  <a:srgbClr val="000000"/>
                </a:solidFill>
              </a:endParaRPr>
            </a:p>
          </p:txBody>
        </p:sp>
        <p:sp>
          <p:nvSpPr>
            <p:cNvPr id="78" name="Line 8"/>
            <p:cNvSpPr>
              <a:spLocks noChangeShapeType="1"/>
            </p:cNvSpPr>
            <p:nvPr/>
          </p:nvSpPr>
          <p:spPr bwMode="auto">
            <a:xfrm flipV="1">
              <a:off x="4014" y="3746"/>
              <a:ext cx="0" cy="228"/>
            </a:xfrm>
            <a:prstGeom prst="line">
              <a:avLst/>
            </a:prstGeom>
            <a:noFill/>
            <a:ln w="38100">
              <a:solidFill>
                <a:schemeClr val="tx1"/>
              </a:solidFill>
              <a:round/>
              <a:headEnd/>
              <a:tailEnd/>
            </a:ln>
          </p:spPr>
          <p:txBody>
            <a:bodyPr/>
            <a:lstStyle/>
            <a:p>
              <a:pPr algn="ctr"/>
              <a:endParaRPr kumimoji="1" lang="zh-CN" altLang="en-US" sz="3600">
                <a:solidFill>
                  <a:srgbClr val="000000"/>
                </a:solidFill>
              </a:endParaRPr>
            </a:p>
          </p:txBody>
        </p:sp>
        <p:sp>
          <p:nvSpPr>
            <p:cNvPr id="79" name="Line 9"/>
            <p:cNvSpPr>
              <a:spLocks noChangeShapeType="1"/>
            </p:cNvSpPr>
            <p:nvPr/>
          </p:nvSpPr>
          <p:spPr bwMode="auto">
            <a:xfrm flipH="1" flipV="1">
              <a:off x="4014" y="3974"/>
              <a:ext cx="284" cy="0"/>
            </a:xfrm>
            <a:prstGeom prst="line">
              <a:avLst/>
            </a:prstGeom>
            <a:noFill/>
            <a:ln w="38100">
              <a:solidFill>
                <a:schemeClr val="tx1"/>
              </a:solidFill>
              <a:round/>
              <a:headEnd/>
              <a:tailEnd/>
            </a:ln>
          </p:spPr>
          <p:txBody>
            <a:bodyPr/>
            <a:lstStyle/>
            <a:p>
              <a:pPr algn="ctr"/>
              <a:endParaRPr kumimoji="1" lang="zh-CN" altLang="en-US" sz="3600">
                <a:solidFill>
                  <a:srgbClr val="000000"/>
                </a:solidFill>
              </a:endParaRPr>
            </a:p>
          </p:txBody>
        </p:sp>
        <p:sp>
          <p:nvSpPr>
            <p:cNvPr id="80" name="Line 10"/>
            <p:cNvSpPr>
              <a:spLocks noChangeShapeType="1"/>
            </p:cNvSpPr>
            <p:nvPr/>
          </p:nvSpPr>
          <p:spPr bwMode="auto">
            <a:xfrm flipH="1" flipV="1">
              <a:off x="3731" y="3747"/>
              <a:ext cx="284" cy="0"/>
            </a:xfrm>
            <a:prstGeom prst="line">
              <a:avLst/>
            </a:prstGeom>
            <a:noFill/>
            <a:ln w="38100">
              <a:solidFill>
                <a:schemeClr val="tx1"/>
              </a:solidFill>
              <a:round/>
              <a:headEnd/>
              <a:tailEnd/>
            </a:ln>
          </p:spPr>
          <p:txBody>
            <a:bodyPr/>
            <a:lstStyle/>
            <a:p>
              <a:pPr algn="ctr"/>
              <a:endParaRPr kumimoji="1" lang="zh-CN" altLang="en-US" sz="3600">
                <a:solidFill>
                  <a:srgbClr val="000000"/>
                </a:solidFill>
              </a:endParaRPr>
            </a:p>
          </p:txBody>
        </p:sp>
        <p:sp>
          <p:nvSpPr>
            <p:cNvPr id="81" name="Line 11"/>
            <p:cNvSpPr>
              <a:spLocks noChangeShapeType="1"/>
            </p:cNvSpPr>
            <p:nvPr/>
          </p:nvSpPr>
          <p:spPr bwMode="auto">
            <a:xfrm flipV="1">
              <a:off x="3731" y="3746"/>
              <a:ext cx="0" cy="228"/>
            </a:xfrm>
            <a:prstGeom prst="line">
              <a:avLst/>
            </a:prstGeom>
            <a:noFill/>
            <a:ln w="38100">
              <a:solidFill>
                <a:schemeClr val="tx1"/>
              </a:solidFill>
              <a:round/>
              <a:headEnd/>
              <a:tailEnd/>
            </a:ln>
          </p:spPr>
          <p:txBody>
            <a:bodyPr/>
            <a:lstStyle/>
            <a:p>
              <a:pPr algn="ctr"/>
              <a:endParaRPr kumimoji="1" lang="zh-CN" altLang="en-US" sz="3600">
                <a:solidFill>
                  <a:srgbClr val="000000"/>
                </a:solidFill>
              </a:endParaRPr>
            </a:p>
          </p:txBody>
        </p:sp>
        <p:sp>
          <p:nvSpPr>
            <p:cNvPr id="82" name="Line 12"/>
            <p:cNvSpPr>
              <a:spLocks noChangeShapeType="1"/>
            </p:cNvSpPr>
            <p:nvPr/>
          </p:nvSpPr>
          <p:spPr bwMode="auto">
            <a:xfrm flipV="1">
              <a:off x="4581" y="3746"/>
              <a:ext cx="0" cy="228"/>
            </a:xfrm>
            <a:prstGeom prst="line">
              <a:avLst/>
            </a:prstGeom>
            <a:noFill/>
            <a:ln w="38100">
              <a:solidFill>
                <a:schemeClr val="tx1"/>
              </a:solidFill>
              <a:round/>
              <a:headEnd/>
              <a:tailEnd/>
            </a:ln>
          </p:spPr>
          <p:txBody>
            <a:bodyPr/>
            <a:lstStyle/>
            <a:p>
              <a:pPr algn="ctr"/>
              <a:endParaRPr kumimoji="1" lang="zh-CN" altLang="en-US" sz="3600">
                <a:solidFill>
                  <a:srgbClr val="000000"/>
                </a:solidFill>
              </a:endParaRPr>
            </a:p>
          </p:txBody>
        </p:sp>
        <p:sp>
          <p:nvSpPr>
            <p:cNvPr id="83" name="Line 13"/>
            <p:cNvSpPr>
              <a:spLocks noChangeShapeType="1"/>
            </p:cNvSpPr>
            <p:nvPr/>
          </p:nvSpPr>
          <p:spPr bwMode="auto">
            <a:xfrm flipH="1" flipV="1">
              <a:off x="4581" y="3974"/>
              <a:ext cx="284" cy="0"/>
            </a:xfrm>
            <a:prstGeom prst="line">
              <a:avLst/>
            </a:prstGeom>
            <a:noFill/>
            <a:ln w="38100">
              <a:solidFill>
                <a:schemeClr val="tx1"/>
              </a:solidFill>
              <a:round/>
              <a:headEnd/>
              <a:tailEnd/>
            </a:ln>
          </p:spPr>
          <p:txBody>
            <a:bodyPr/>
            <a:lstStyle/>
            <a:p>
              <a:pPr algn="ctr"/>
              <a:endParaRPr kumimoji="1" lang="zh-CN" altLang="en-US" sz="3600">
                <a:solidFill>
                  <a:srgbClr val="000000"/>
                </a:solidFill>
              </a:endParaRPr>
            </a:p>
          </p:txBody>
        </p:sp>
        <p:sp>
          <p:nvSpPr>
            <p:cNvPr id="84" name="Line 14"/>
            <p:cNvSpPr>
              <a:spLocks noChangeShapeType="1"/>
            </p:cNvSpPr>
            <p:nvPr/>
          </p:nvSpPr>
          <p:spPr bwMode="auto">
            <a:xfrm flipH="1" flipV="1">
              <a:off x="4298" y="3747"/>
              <a:ext cx="284" cy="0"/>
            </a:xfrm>
            <a:prstGeom prst="line">
              <a:avLst/>
            </a:prstGeom>
            <a:noFill/>
            <a:ln w="38100">
              <a:solidFill>
                <a:schemeClr val="tx1"/>
              </a:solidFill>
              <a:round/>
              <a:headEnd/>
              <a:tailEnd/>
            </a:ln>
          </p:spPr>
          <p:txBody>
            <a:bodyPr/>
            <a:lstStyle/>
            <a:p>
              <a:pPr algn="ctr"/>
              <a:endParaRPr kumimoji="1" lang="zh-CN" altLang="en-US" sz="3600">
                <a:solidFill>
                  <a:srgbClr val="000000"/>
                </a:solidFill>
              </a:endParaRPr>
            </a:p>
          </p:txBody>
        </p:sp>
        <p:sp>
          <p:nvSpPr>
            <p:cNvPr id="85" name="Line 15"/>
            <p:cNvSpPr>
              <a:spLocks noChangeShapeType="1"/>
            </p:cNvSpPr>
            <p:nvPr/>
          </p:nvSpPr>
          <p:spPr bwMode="auto">
            <a:xfrm flipV="1">
              <a:off x="4298" y="3746"/>
              <a:ext cx="0" cy="228"/>
            </a:xfrm>
            <a:prstGeom prst="line">
              <a:avLst/>
            </a:prstGeom>
            <a:noFill/>
            <a:ln w="38100">
              <a:solidFill>
                <a:schemeClr val="tx1"/>
              </a:solidFill>
              <a:round/>
              <a:headEnd/>
              <a:tailEnd/>
            </a:ln>
          </p:spPr>
          <p:txBody>
            <a:bodyPr/>
            <a:lstStyle/>
            <a:p>
              <a:pPr algn="ctr"/>
              <a:endParaRPr kumimoji="1" lang="zh-CN" altLang="en-US" sz="3600">
                <a:solidFill>
                  <a:srgbClr val="000000"/>
                </a:solidFill>
              </a:endParaRPr>
            </a:p>
          </p:txBody>
        </p:sp>
        <p:sp>
          <p:nvSpPr>
            <p:cNvPr id="86" name="Line 16"/>
            <p:cNvSpPr>
              <a:spLocks noChangeShapeType="1"/>
            </p:cNvSpPr>
            <p:nvPr/>
          </p:nvSpPr>
          <p:spPr bwMode="auto">
            <a:xfrm flipV="1">
              <a:off x="5136" y="3746"/>
              <a:ext cx="0" cy="228"/>
            </a:xfrm>
            <a:prstGeom prst="line">
              <a:avLst/>
            </a:prstGeom>
            <a:noFill/>
            <a:ln w="38100">
              <a:solidFill>
                <a:schemeClr val="tx1"/>
              </a:solidFill>
              <a:round/>
              <a:headEnd/>
              <a:tailEnd/>
            </a:ln>
          </p:spPr>
          <p:txBody>
            <a:bodyPr/>
            <a:lstStyle/>
            <a:p>
              <a:pPr algn="ctr"/>
              <a:endParaRPr kumimoji="1" lang="zh-CN" altLang="en-US" sz="3600">
                <a:solidFill>
                  <a:srgbClr val="000000"/>
                </a:solidFill>
              </a:endParaRPr>
            </a:p>
          </p:txBody>
        </p:sp>
        <p:sp>
          <p:nvSpPr>
            <p:cNvPr id="87" name="Line 17"/>
            <p:cNvSpPr>
              <a:spLocks noChangeShapeType="1"/>
            </p:cNvSpPr>
            <p:nvPr/>
          </p:nvSpPr>
          <p:spPr bwMode="auto">
            <a:xfrm flipH="1" flipV="1">
              <a:off x="5136" y="3974"/>
              <a:ext cx="284" cy="0"/>
            </a:xfrm>
            <a:prstGeom prst="line">
              <a:avLst/>
            </a:prstGeom>
            <a:noFill/>
            <a:ln w="38100">
              <a:solidFill>
                <a:schemeClr val="tx1"/>
              </a:solidFill>
              <a:round/>
              <a:headEnd/>
              <a:tailEnd/>
            </a:ln>
          </p:spPr>
          <p:txBody>
            <a:bodyPr/>
            <a:lstStyle/>
            <a:p>
              <a:pPr algn="ctr"/>
              <a:endParaRPr kumimoji="1" lang="zh-CN" altLang="en-US" sz="3600">
                <a:solidFill>
                  <a:srgbClr val="000000"/>
                </a:solidFill>
              </a:endParaRPr>
            </a:p>
          </p:txBody>
        </p:sp>
        <p:sp>
          <p:nvSpPr>
            <p:cNvPr id="88" name="Line 18"/>
            <p:cNvSpPr>
              <a:spLocks noChangeShapeType="1"/>
            </p:cNvSpPr>
            <p:nvPr/>
          </p:nvSpPr>
          <p:spPr bwMode="auto">
            <a:xfrm flipH="1" flipV="1">
              <a:off x="4853" y="3747"/>
              <a:ext cx="284" cy="0"/>
            </a:xfrm>
            <a:prstGeom prst="line">
              <a:avLst/>
            </a:prstGeom>
            <a:noFill/>
            <a:ln w="38100">
              <a:solidFill>
                <a:schemeClr val="tx1"/>
              </a:solidFill>
              <a:round/>
              <a:headEnd/>
              <a:tailEnd/>
            </a:ln>
          </p:spPr>
          <p:txBody>
            <a:bodyPr/>
            <a:lstStyle/>
            <a:p>
              <a:pPr algn="ctr"/>
              <a:endParaRPr kumimoji="1" lang="zh-CN" altLang="en-US" sz="3600">
                <a:solidFill>
                  <a:srgbClr val="000000"/>
                </a:solidFill>
              </a:endParaRPr>
            </a:p>
          </p:txBody>
        </p:sp>
        <p:sp>
          <p:nvSpPr>
            <p:cNvPr id="89" name="Line 19"/>
            <p:cNvSpPr>
              <a:spLocks noChangeShapeType="1"/>
            </p:cNvSpPr>
            <p:nvPr/>
          </p:nvSpPr>
          <p:spPr bwMode="auto">
            <a:xfrm flipV="1">
              <a:off x="4853" y="3746"/>
              <a:ext cx="0" cy="228"/>
            </a:xfrm>
            <a:prstGeom prst="line">
              <a:avLst/>
            </a:prstGeom>
            <a:noFill/>
            <a:ln w="38100">
              <a:solidFill>
                <a:schemeClr val="tx1"/>
              </a:solidFill>
              <a:round/>
              <a:headEnd/>
              <a:tailEnd/>
            </a:ln>
          </p:spPr>
          <p:txBody>
            <a:bodyPr/>
            <a:lstStyle/>
            <a:p>
              <a:pPr algn="ctr"/>
              <a:endParaRPr kumimoji="1" lang="zh-CN" altLang="en-US" sz="3600">
                <a:solidFill>
                  <a:srgbClr val="000000"/>
                </a:solidFill>
              </a:endParaRPr>
            </a:p>
          </p:txBody>
        </p:sp>
      </p:grpSp>
      <p:grpSp>
        <p:nvGrpSpPr>
          <p:cNvPr id="90" name="Group 20"/>
          <p:cNvGrpSpPr>
            <a:grpSpLocks/>
          </p:cNvGrpSpPr>
          <p:nvPr/>
        </p:nvGrpSpPr>
        <p:grpSpPr bwMode="auto">
          <a:xfrm>
            <a:off x="6511950" y="1802869"/>
            <a:ext cx="1260000" cy="3486150"/>
            <a:chOff x="4610" y="1168"/>
            <a:chExt cx="992" cy="2041"/>
          </a:xfrm>
        </p:grpSpPr>
        <p:sp>
          <p:nvSpPr>
            <p:cNvPr id="91" name="Line 21"/>
            <p:cNvSpPr>
              <a:spLocks noChangeShapeType="1"/>
            </p:cNvSpPr>
            <p:nvPr/>
          </p:nvSpPr>
          <p:spPr bwMode="auto">
            <a:xfrm>
              <a:off x="4611" y="2982"/>
              <a:ext cx="0" cy="227"/>
            </a:xfrm>
            <a:prstGeom prst="line">
              <a:avLst/>
            </a:prstGeom>
            <a:noFill/>
            <a:ln w="9525">
              <a:solidFill>
                <a:schemeClr val="tx1"/>
              </a:solidFill>
              <a:round/>
              <a:headEnd/>
              <a:tailEnd type="none" w="lg" len="lg"/>
            </a:ln>
            <a:effectLst/>
          </p:spPr>
          <p:txBody>
            <a:bodyPr wrap="none" anchor="ctr"/>
            <a:lstStyle/>
            <a:p>
              <a:pPr algn="ctr"/>
              <a:endParaRPr kumimoji="1" lang="zh-CN" altLang="en-US" sz="3600">
                <a:solidFill>
                  <a:srgbClr val="000000"/>
                </a:solidFill>
              </a:endParaRPr>
            </a:p>
          </p:txBody>
        </p:sp>
        <p:sp>
          <p:nvSpPr>
            <p:cNvPr id="92" name="Line 22"/>
            <p:cNvSpPr>
              <a:spLocks noChangeShapeType="1"/>
            </p:cNvSpPr>
            <p:nvPr/>
          </p:nvSpPr>
          <p:spPr bwMode="auto">
            <a:xfrm flipH="1" flipV="1">
              <a:off x="5375" y="1168"/>
              <a:ext cx="227" cy="0"/>
            </a:xfrm>
            <a:prstGeom prst="line">
              <a:avLst/>
            </a:prstGeom>
            <a:noFill/>
            <a:ln w="9525">
              <a:solidFill>
                <a:schemeClr val="tx1"/>
              </a:solidFill>
              <a:round/>
              <a:headEnd/>
              <a:tailEnd type="triangle" w="lg" len="lg"/>
            </a:ln>
            <a:effectLst/>
          </p:spPr>
          <p:txBody>
            <a:bodyPr wrap="none" anchor="ctr"/>
            <a:lstStyle/>
            <a:p>
              <a:pPr algn="ctr"/>
              <a:endParaRPr kumimoji="1" lang="zh-CN" altLang="en-US" sz="3600">
                <a:solidFill>
                  <a:srgbClr val="000000"/>
                </a:solidFill>
              </a:endParaRPr>
            </a:p>
          </p:txBody>
        </p:sp>
        <p:sp>
          <p:nvSpPr>
            <p:cNvPr id="93" name="Line 23"/>
            <p:cNvSpPr>
              <a:spLocks noChangeShapeType="1"/>
            </p:cNvSpPr>
            <p:nvPr/>
          </p:nvSpPr>
          <p:spPr bwMode="auto">
            <a:xfrm>
              <a:off x="5602" y="1168"/>
              <a:ext cx="0" cy="2041"/>
            </a:xfrm>
            <a:prstGeom prst="line">
              <a:avLst/>
            </a:prstGeom>
            <a:noFill/>
            <a:ln w="9525">
              <a:solidFill>
                <a:schemeClr val="tx1"/>
              </a:solidFill>
              <a:round/>
              <a:headEnd/>
              <a:tailEnd type="none" w="lg" len="lg"/>
            </a:ln>
            <a:effectLst/>
          </p:spPr>
          <p:txBody>
            <a:bodyPr wrap="none" anchor="ctr"/>
            <a:lstStyle/>
            <a:p>
              <a:pPr algn="ctr"/>
              <a:endParaRPr kumimoji="1" lang="zh-CN" altLang="en-US" sz="3600">
                <a:solidFill>
                  <a:srgbClr val="000000"/>
                </a:solidFill>
              </a:endParaRPr>
            </a:p>
          </p:txBody>
        </p:sp>
        <p:sp>
          <p:nvSpPr>
            <p:cNvPr id="94" name="Line 24"/>
            <p:cNvSpPr>
              <a:spLocks noChangeShapeType="1"/>
            </p:cNvSpPr>
            <p:nvPr/>
          </p:nvSpPr>
          <p:spPr bwMode="auto">
            <a:xfrm flipH="1" flipV="1">
              <a:off x="4610" y="3209"/>
              <a:ext cx="992" cy="0"/>
            </a:xfrm>
            <a:prstGeom prst="line">
              <a:avLst/>
            </a:prstGeom>
            <a:noFill/>
            <a:ln w="9525">
              <a:solidFill>
                <a:schemeClr val="tx1"/>
              </a:solidFill>
              <a:round/>
              <a:headEnd/>
              <a:tailEnd type="none" w="lg" len="lg"/>
            </a:ln>
            <a:effectLst/>
          </p:spPr>
          <p:txBody>
            <a:bodyPr wrap="none" anchor="ctr"/>
            <a:lstStyle/>
            <a:p>
              <a:pPr algn="ctr"/>
              <a:endParaRPr kumimoji="1" lang="zh-CN" altLang="en-US" sz="3600">
                <a:solidFill>
                  <a:srgbClr val="000000"/>
                </a:solidFill>
              </a:endParaRPr>
            </a:p>
          </p:txBody>
        </p:sp>
      </p:grpSp>
      <p:sp>
        <p:nvSpPr>
          <p:cNvPr id="95" name="Rectangle 25"/>
          <p:cNvSpPr>
            <a:spLocks noChangeArrowheads="1"/>
          </p:cNvSpPr>
          <p:nvPr/>
        </p:nvSpPr>
        <p:spPr bwMode="auto">
          <a:xfrm>
            <a:off x="986170" y="4367716"/>
            <a:ext cx="1125538" cy="216000"/>
          </a:xfrm>
          <a:prstGeom prst="rect">
            <a:avLst/>
          </a:prstGeom>
          <a:solidFill>
            <a:srgbClr val="FF9900"/>
          </a:solidFill>
          <a:ln w="25400" algn="ctr">
            <a:noFill/>
            <a:miter lim="800000"/>
            <a:headEnd/>
            <a:tailEnd/>
          </a:ln>
          <a:effectLst/>
        </p:spPr>
        <p:txBody>
          <a:bodyPr lIns="92075" tIns="46038" rIns="92075" bIns="46038" anchor="ctr">
            <a:spAutoFit/>
          </a:bodyPr>
          <a:lstStyle/>
          <a:p>
            <a:pPr algn="ctr"/>
            <a:endParaRPr kumimoji="1" lang="zh-CN" altLang="en-US" sz="3600">
              <a:solidFill>
                <a:srgbClr val="000000"/>
              </a:solidFill>
              <a:latin typeface="Times" pitchFamily="1" charset="0"/>
            </a:endParaRPr>
          </a:p>
        </p:txBody>
      </p:sp>
      <p:sp>
        <p:nvSpPr>
          <p:cNvPr id="96" name="Rectangle 26"/>
          <p:cNvSpPr>
            <a:spLocks noChangeArrowheads="1"/>
          </p:cNvSpPr>
          <p:nvPr/>
        </p:nvSpPr>
        <p:spPr bwMode="auto">
          <a:xfrm>
            <a:off x="983634" y="5167568"/>
            <a:ext cx="1125538" cy="646973"/>
          </a:xfrm>
          <a:prstGeom prst="rect">
            <a:avLst/>
          </a:prstGeom>
          <a:solidFill>
            <a:srgbClr val="FF9900"/>
          </a:solidFill>
          <a:ln w="25400" algn="ctr">
            <a:noFill/>
            <a:miter lim="800000"/>
            <a:headEnd/>
            <a:tailEnd/>
          </a:ln>
          <a:effectLst/>
        </p:spPr>
        <p:txBody>
          <a:bodyPr lIns="92075" tIns="46038" rIns="92075" bIns="46038" anchor="ctr">
            <a:spAutoFit/>
          </a:bodyPr>
          <a:lstStyle/>
          <a:p>
            <a:pPr algn="ctr"/>
            <a:endParaRPr kumimoji="1" lang="zh-CN" altLang="en-US" sz="3600">
              <a:solidFill>
                <a:srgbClr val="000000"/>
              </a:solidFill>
              <a:latin typeface="Times" pitchFamily="1" charset="0"/>
            </a:endParaRPr>
          </a:p>
        </p:txBody>
      </p:sp>
      <p:sp>
        <p:nvSpPr>
          <p:cNvPr id="97" name="Rectangle 27"/>
          <p:cNvSpPr>
            <a:spLocks noChangeArrowheads="1"/>
          </p:cNvSpPr>
          <p:nvPr/>
        </p:nvSpPr>
        <p:spPr bwMode="auto">
          <a:xfrm>
            <a:off x="976421" y="2777326"/>
            <a:ext cx="1125538" cy="576000"/>
          </a:xfrm>
          <a:prstGeom prst="rect">
            <a:avLst/>
          </a:prstGeom>
          <a:solidFill>
            <a:srgbClr val="FF9900"/>
          </a:solidFill>
          <a:ln w="25400" algn="ctr">
            <a:noFill/>
            <a:miter lim="800000"/>
            <a:headEnd/>
            <a:tailEnd/>
          </a:ln>
          <a:effectLst/>
        </p:spPr>
        <p:txBody>
          <a:bodyPr lIns="92075" tIns="46038" rIns="92075" bIns="46038" anchor="ctr">
            <a:spAutoFit/>
          </a:bodyPr>
          <a:lstStyle/>
          <a:p>
            <a:pPr algn="ctr"/>
            <a:endParaRPr kumimoji="1" lang="zh-CN" altLang="en-US" sz="3600">
              <a:solidFill>
                <a:srgbClr val="000000"/>
              </a:solidFill>
              <a:latin typeface="Times" pitchFamily="1" charset="0"/>
            </a:endParaRPr>
          </a:p>
        </p:txBody>
      </p:sp>
      <p:sp>
        <p:nvSpPr>
          <p:cNvPr id="98" name="Rectangle 28"/>
          <p:cNvSpPr>
            <a:spLocks noChangeArrowheads="1"/>
          </p:cNvSpPr>
          <p:nvPr/>
        </p:nvSpPr>
        <p:spPr bwMode="auto">
          <a:xfrm>
            <a:off x="987129" y="1688044"/>
            <a:ext cx="1125538" cy="468000"/>
          </a:xfrm>
          <a:prstGeom prst="rect">
            <a:avLst/>
          </a:prstGeom>
          <a:solidFill>
            <a:srgbClr val="FF9900"/>
          </a:solidFill>
          <a:ln w="25400" algn="ctr">
            <a:noFill/>
            <a:miter lim="800000"/>
            <a:headEnd/>
            <a:tailEnd/>
          </a:ln>
          <a:effectLst/>
        </p:spPr>
        <p:txBody>
          <a:bodyPr lIns="92075" tIns="46038" rIns="92075" bIns="46038" anchor="ctr">
            <a:spAutoFit/>
          </a:bodyPr>
          <a:lstStyle/>
          <a:p>
            <a:pPr algn="ctr"/>
            <a:endParaRPr kumimoji="1" lang="zh-CN" altLang="en-US" sz="3600">
              <a:solidFill>
                <a:srgbClr val="000000"/>
              </a:solidFill>
              <a:latin typeface="Times" pitchFamily="1" charset="0"/>
            </a:endParaRPr>
          </a:p>
        </p:txBody>
      </p:sp>
      <p:sp>
        <p:nvSpPr>
          <p:cNvPr id="99" name="Rectangle 29"/>
          <p:cNvSpPr>
            <a:spLocks noChangeArrowheads="1"/>
          </p:cNvSpPr>
          <p:nvPr/>
        </p:nvSpPr>
        <p:spPr bwMode="auto">
          <a:xfrm>
            <a:off x="4661520" y="2880279"/>
            <a:ext cx="552450" cy="324000"/>
          </a:xfrm>
          <a:prstGeom prst="rect">
            <a:avLst/>
          </a:prstGeom>
          <a:solidFill>
            <a:srgbClr val="FF9900"/>
          </a:solidFill>
          <a:ln w="25400" algn="ctr">
            <a:noFill/>
            <a:miter lim="800000"/>
            <a:headEnd/>
            <a:tailEnd/>
          </a:ln>
          <a:effectLst/>
        </p:spPr>
        <p:txBody>
          <a:bodyPr lIns="92075" tIns="46038" rIns="92075" bIns="46038" anchor="ctr">
            <a:spAutoFit/>
          </a:bodyPr>
          <a:lstStyle/>
          <a:p>
            <a:pPr algn="ctr"/>
            <a:endParaRPr kumimoji="1" lang="zh-CN" altLang="en-US" sz="3600">
              <a:solidFill>
                <a:srgbClr val="000000"/>
              </a:solidFill>
              <a:latin typeface="Times" pitchFamily="1" charset="0"/>
            </a:endParaRPr>
          </a:p>
        </p:txBody>
      </p:sp>
      <p:sp>
        <p:nvSpPr>
          <p:cNvPr id="100" name="Rectangle 30"/>
          <p:cNvSpPr>
            <a:spLocks noChangeArrowheads="1"/>
          </p:cNvSpPr>
          <p:nvPr/>
        </p:nvSpPr>
        <p:spPr bwMode="auto">
          <a:xfrm>
            <a:off x="4668209" y="4032411"/>
            <a:ext cx="552450" cy="396000"/>
          </a:xfrm>
          <a:prstGeom prst="rect">
            <a:avLst/>
          </a:prstGeom>
          <a:solidFill>
            <a:srgbClr val="FF9900"/>
          </a:solidFill>
          <a:ln w="25400" algn="ctr">
            <a:noFill/>
            <a:miter lim="800000"/>
            <a:headEnd/>
            <a:tailEnd/>
          </a:ln>
          <a:effectLst/>
        </p:spPr>
        <p:txBody>
          <a:bodyPr lIns="92075" tIns="46038" rIns="92075" bIns="46038" anchor="ctr">
            <a:spAutoFit/>
          </a:bodyPr>
          <a:lstStyle/>
          <a:p>
            <a:pPr algn="ctr"/>
            <a:endParaRPr kumimoji="1" lang="zh-CN" altLang="en-US" sz="3600">
              <a:solidFill>
                <a:srgbClr val="000000"/>
              </a:solidFill>
              <a:latin typeface="Times" pitchFamily="1" charset="0"/>
            </a:endParaRPr>
          </a:p>
        </p:txBody>
      </p:sp>
      <p:sp>
        <p:nvSpPr>
          <p:cNvPr id="101" name="Text Box 32"/>
          <p:cNvSpPr txBox="1">
            <a:spLocks noChangeArrowheads="1"/>
          </p:cNvSpPr>
          <p:nvPr/>
        </p:nvSpPr>
        <p:spPr bwMode="auto">
          <a:xfrm>
            <a:off x="5605648" y="2342619"/>
            <a:ext cx="1872000" cy="307777"/>
          </a:xfrm>
          <a:prstGeom prst="rect">
            <a:avLst/>
          </a:prstGeom>
          <a:noFill/>
          <a:ln w="19050" algn="ctr">
            <a:solidFill>
              <a:srgbClr val="FF0000"/>
            </a:solidFill>
            <a:miter lim="800000"/>
            <a:headEnd/>
            <a:tailEnd/>
          </a:ln>
          <a:effectLst/>
        </p:spPr>
        <p:txBody>
          <a:bodyPr wrap="square">
            <a:spAutoFit/>
          </a:bodyPr>
          <a:lstStyle/>
          <a:p>
            <a:pPr algn="ctr" eaLnBrk="0" hangingPunct="0">
              <a:spcBef>
                <a:spcPct val="50000"/>
              </a:spcBef>
            </a:pPr>
            <a:r>
              <a:rPr lang="en-US" altLang="ja-JP" sz="1400">
                <a:solidFill>
                  <a:srgbClr val="000000"/>
                </a:solidFill>
                <a:ea typeface="ＭＳ Ｐゴシック" pitchFamily="50" charset="-128"/>
              </a:rPr>
              <a:t>CLKIN Low to Hi</a:t>
            </a:r>
          </a:p>
        </p:txBody>
      </p:sp>
      <p:sp>
        <p:nvSpPr>
          <p:cNvPr id="102" name="Line 33"/>
          <p:cNvSpPr>
            <a:spLocks noChangeShapeType="1"/>
          </p:cNvSpPr>
          <p:nvPr/>
        </p:nvSpPr>
        <p:spPr bwMode="auto">
          <a:xfrm>
            <a:off x="6513538" y="2656943"/>
            <a:ext cx="0" cy="360362"/>
          </a:xfrm>
          <a:prstGeom prst="line">
            <a:avLst/>
          </a:prstGeom>
          <a:noFill/>
          <a:ln w="9525">
            <a:solidFill>
              <a:schemeClr val="tx1"/>
            </a:solidFill>
            <a:round/>
            <a:headEnd/>
            <a:tailEnd type="triangle" w="lg" len="lg"/>
          </a:ln>
          <a:effectLst/>
        </p:spPr>
        <p:txBody>
          <a:bodyPr wrap="none" anchor="ctr"/>
          <a:lstStyle/>
          <a:p>
            <a:pPr algn="ctr"/>
            <a:endParaRPr kumimoji="1" lang="zh-CN" altLang="en-US" sz="3600">
              <a:solidFill>
                <a:srgbClr val="000000"/>
              </a:solidFill>
            </a:endParaRPr>
          </a:p>
        </p:txBody>
      </p:sp>
      <p:sp>
        <p:nvSpPr>
          <p:cNvPr id="103" name="Text Box 34"/>
          <p:cNvSpPr txBox="1">
            <a:spLocks noChangeArrowheads="1"/>
          </p:cNvSpPr>
          <p:nvPr/>
        </p:nvSpPr>
        <p:spPr bwMode="auto">
          <a:xfrm>
            <a:off x="5605648" y="3017306"/>
            <a:ext cx="1872000" cy="307777"/>
          </a:xfrm>
          <a:prstGeom prst="rect">
            <a:avLst/>
          </a:prstGeom>
          <a:noFill/>
          <a:ln w="19050" algn="ctr">
            <a:solidFill>
              <a:srgbClr val="FF0000"/>
            </a:solidFill>
            <a:miter lim="800000"/>
            <a:headEnd/>
            <a:tailEnd/>
          </a:ln>
          <a:effectLst/>
        </p:spPr>
        <p:txBody>
          <a:bodyPr wrap="square">
            <a:spAutoFit/>
          </a:bodyPr>
          <a:lstStyle/>
          <a:p>
            <a:pPr algn="ctr" eaLnBrk="0" hangingPunct="0">
              <a:spcBef>
                <a:spcPct val="50000"/>
              </a:spcBef>
            </a:pPr>
            <a:r>
              <a:rPr lang="en-US" altLang="ja-JP" sz="1400">
                <a:solidFill>
                  <a:srgbClr val="000000"/>
                </a:solidFill>
                <a:ea typeface="ＭＳ Ｐゴシック" pitchFamily="50" charset="-128"/>
              </a:rPr>
              <a:t>②</a:t>
            </a:r>
            <a:r>
              <a:rPr lang="en-US" altLang="ja-JP" sz="1400" b="1">
                <a:solidFill>
                  <a:srgbClr val="000000"/>
                </a:solidFill>
                <a:ea typeface="ＭＳ Ｐゴシック" pitchFamily="50" charset="-128"/>
              </a:rPr>
              <a:t> </a:t>
            </a:r>
            <a:r>
              <a:rPr lang="en-US" altLang="ja-JP" sz="1400">
                <a:solidFill>
                  <a:srgbClr val="000000"/>
                </a:solidFill>
                <a:ea typeface="ＭＳ Ｐゴシック" pitchFamily="50" charset="-128"/>
              </a:rPr>
              <a:t>SWITCH ON</a:t>
            </a:r>
          </a:p>
        </p:txBody>
      </p:sp>
      <p:sp>
        <p:nvSpPr>
          <p:cNvPr id="104" name="Line 35"/>
          <p:cNvSpPr>
            <a:spLocks noChangeShapeType="1"/>
          </p:cNvSpPr>
          <p:nvPr/>
        </p:nvSpPr>
        <p:spPr bwMode="auto">
          <a:xfrm>
            <a:off x="6513538" y="3331631"/>
            <a:ext cx="0" cy="360363"/>
          </a:xfrm>
          <a:prstGeom prst="line">
            <a:avLst/>
          </a:prstGeom>
          <a:noFill/>
          <a:ln w="9525">
            <a:solidFill>
              <a:schemeClr val="tx1"/>
            </a:solidFill>
            <a:round/>
            <a:headEnd/>
            <a:tailEnd type="triangle" w="lg" len="lg"/>
          </a:ln>
          <a:effectLst/>
        </p:spPr>
        <p:txBody>
          <a:bodyPr wrap="none" anchor="ctr"/>
          <a:lstStyle/>
          <a:p>
            <a:pPr algn="ctr"/>
            <a:endParaRPr kumimoji="1" lang="zh-CN" altLang="en-US" sz="3600">
              <a:solidFill>
                <a:srgbClr val="000000"/>
              </a:solidFill>
            </a:endParaRPr>
          </a:p>
        </p:txBody>
      </p:sp>
      <p:sp>
        <p:nvSpPr>
          <p:cNvPr id="105" name="Text Box 36"/>
          <p:cNvSpPr txBox="1">
            <a:spLocks noChangeArrowheads="1"/>
          </p:cNvSpPr>
          <p:nvPr/>
        </p:nvSpPr>
        <p:spPr bwMode="auto">
          <a:xfrm>
            <a:off x="5605648" y="4572507"/>
            <a:ext cx="1872000" cy="307777"/>
          </a:xfrm>
          <a:prstGeom prst="rect">
            <a:avLst/>
          </a:prstGeom>
          <a:noFill/>
          <a:ln w="19050" algn="ctr">
            <a:solidFill>
              <a:srgbClr val="FF0000"/>
            </a:solidFill>
            <a:miter lim="800000"/>
            <a:headEnd/>
            <a:tailEnd/>
          </a:ln>
          <a:effectLst/>
        </p:spPr>
        <p:txBody>
          <a:bodyPr wrap="square">
            <a:spAutoFit/>
          </a:bodyPr>
          <a:lstStyle/>
          <a:p>
            <a:pPr algn="ctr" eaLnBrk="0" hangingPunct="0">
              <a:spcBef>
                <a:spcPct val="50000"/>
              </a:spcBef>
            </a:pPr>
            <a:r>
              <a:rPr lang="en-US" altLang="ja-JP" sz="1400">
                <a:solidFill>
                  <a:srgbClr val="000000"/>
                </a:solidFill>
                <a:ea typeface="ＭＳ Ｐゴシック" pitchFamily="50" charset="-128"/>
              </a:rPr>
              <a:t>CLKIN Hi to Low</a:t>
            </a:r>
          </a:p>
        </p:txBody>
      </p:sp>
      <p:sp>
        <p:nvSpPr>
          <p:cNvPr id="106" name="Text Box 37"/>
          <p:cNvSpPr txBox="1">
            <a:spLocks noChangeArrowheads="1"/>
          </p:cNvSpPr>
          <p:nvPr/>
        </p:nvSpPr>
        <p:spPr bwMode="auto">
          <a:xfrm>
            <a:off x="5605648" y="1667931"/>
            <a:ext cx="1872000" cy="314325"/>
          </a:xfrm>
          <a:prstGeom prst="rect">
            <a:avLst/>
          </a:prstGeom>
          <a:noFill/>
          <a:ln w="9525" algn="ctr">
            <a:solidFill>
              <a:schemeClr val="tx1"/>
            </a:solidFill>
            <a:miter lim="800000"/>
            <a:headEnd/>
            <a:tailEnd/>
          </a:ln>
          <a:effectLst/>
        </p:spPr>
        <p:txBody>
          <a:bodyPr wrap="square">
            <a:spAutoFit/>
          </a:bodyPr>
          <a:lstStyle/>
          <a:p>
            <a:pPr algn="ctr" eaLnBrk="0" hangingPunct="0">
              <a:spcBef>
                <a:spcPct val="50000"/>
              </a:spcBef>
            </a:pPr>
            <a:r>
              <a:rPr lang="en-US" altLang="ja-JP" sz="1400" dirty="0">
                <a:solidFill>
                  <a:srgbClr val="000000"/>
                </a:solidFill>
                <a:ea typeface="ＭＳ Ｐゴシック" pitchFamily="50" charset="-128"/>
              </a:rPr>
              <a:t>ALL SWITCH OFF</a:t>
            </a:r>
          </a:p>
        </p:txBody>
      </p:sp>
      <p:sp>
        <p:nvSpPr>
          <p:cNvPr id="107" name="Line 38"/>
          <p:cNvSpPr>
            <a:spLocks noChangeShapeType="1"/>
          </p:cNvSpPr>
          <p:nvPr/>
        </p:nvSpPr>
        <p:spPr bwMode="auto">
          <a:xfrm>
            <a:off x="6513538" y="1982256"/>
            <a:ext cx="0" cy="360363"/>
          </a:xfrm>
          <a:prstGeom prst="line">
            <a:avLst/>
          </a:prstGeom>
          <a:noFill/>
          <a:ln w="9525">
            <a:solidFill>
              <a:schemeClr val="tx1"/>
            </a:solidFill>
            <a:round/>
            <a:headEnd/>
            <a:tailEnd type="triangle" w="lg" len="lg"/>
          </a:ln>
          <a:effectLst/>
        </p:spPr>
        <p:txBody>
          <a:bodyPr wrap="none" anchor="ctr"/>
          <a:lstStyle/>
          <a:p>
            <a:pPr algn="ctr"/>
            <a:endParaRPr kumimoji="1" lang="zh-CN" altLang="en-US" sz="3600">
              <a:solidFill>
                <a:srgbClr val="000000"/>
              </a:solidFill>
            </a:endParaRPr>
          </a:p>
        </p:txBody>
      </p:sp>
      <p:sp>
        <p:nvSpPr>
          <p:cNvPr id="108" name="Text Box 39"/>
          <p:cNvSpPr txBox="1">
            <a:spLocks noChangeArrowheads="1"/>
          </p:cNvSpPr>
          <p:nvPr/>
        </p:nvSpPr>
        <p:spPr bwMode="auto">
          <a:xfrm>
            <a:off x="5605648" y="3691994"/>
            <a:ext cx="1872000" cy="523220"/>
          </a:xfrm>
          <a:prstGeom prst="rect">
            <a:avLst/>
          </a:prstGeom>
          <a:noFill/>
          <a:ln w="19050" algn="ctr">
            <a:solidFill>
              <a:srgbClr val="FF0000"/>
            </a:solidFill>
            <a:miter lim="800000"/>
            <a:headEnd/>
            <a:tailEnd/>
          </a:ln>
          <a:effectLst/>
        </p:spPr>
        <p:txBody>
          <a:bodyPr wrap="square">
            <a:spAutoFit/>
          </a:bodyPr>
          <a:lstStyle/>
          <a:p>
            <a:pPr algn="ctr" eaLnBrk="0" hangingPunct="0">
              <a:spcBef>
                <a:spcPct val="50000"/>
              </a:spcBef>
            </a:pPr>
            <a:r>
              <a:rPr lang="en-US" altLang="ja-JP" sz="1400">
                <a:solidFill>
                  <a:srgbClr val="000000"/>
                </a:solidFill>
                <a:ea typeface="ＭＳ Ｐゴシック" pitchFamily="50" charset="-128"/>
              </a:rPr>
              <a:t>C1, C2 Charge or Discharge</a:t>
            </a:r>
          </a:p>
        </p:txBody>
      </p:sp>
      <p:sp>
        <p:nvSpPr>
          <p:cNvPr id="109" name="Line 40"/>
          <p:cNvSpPr>
            <a:spLocks noChangeShapeType="1"/>
          </p:cNvSpPr>
          <p:nvPr/>
        </p:nvSpPr>
        <p:spPr bwMode="auto">
          <a:xfrm>
            <a:off x="6513538" y="4210556"/>
            <a:ext cx="0" cy="360362"/>
          </a:xfrm>
          <a:prstGeom prst="line">
            <a:avLst/>
          </a:prstGeom>
          <a:noFill/>
          <a:ln w="9525">
            <a:solidFill>
              <a:schemeClr val="tx1"/>
            </a:solidFill>
            <a:round/>
            <a:headEnd/>
            <a:tailEnd type="triangle" w="lg" len="lg"/>
          </a:ln>
          <a:effectLst/>
        </p:spPr>
        <p:txBody>
          <a:bodyPr wrap="none" anchor="ctr"/>
          <a:lstStyle/>
          <a:p>
            <a:pPr algn="ctr"/>
            <a:endParaRPr kumimoji="1" lang="zh-CN" altLang="en-US" sz="3600">
              <a:solidFill>
                <a:srgbClr val="000000"/>
              </a:solidFill>
            </a:endParaRPr>
          </a:p>
        </p:txBody>
      </p:sp>
      <p:grpSp>
        <p:nvGrpSpPr>
          <p:cNvPr id="110" name="Group 41"/>
          <p:cNvGrpSpPr>
            <a:grpSpLocks/>
          </p:cNvGrpSpPr>
          <p:nvPr/>
        </p:nvGrpSpPr>
        <p:grpSpPr bwMode="auto">
          <a:xfrm>
            <a:off x="1498362" y="2167106"/>
            <a:ext cx="3421063" cy="2805112"/>
            <a:chOff x="1094" y="1414"/>
            <a:chExt cx="2155" cy="1767"/>
          </a:xfrm>
        </p:grpSpPr>
        <p:sp>
          <p:nvSpPr>
            <p:cNvPr id="111" name="Line 42"/>
            <p:cNvSpPr>
              <a:spLocks noChangeShapeType="1"/>
            </p:cNvSpPr>
            <p:nvPr/>
          </p:nvSpPr>
          <p:spPr bwMode="auto">
            <a:xfrm flipV="1">
              <a:off x="3249" y="1508"/>
              <a:ext cx="0" cy="227"/>
            </a:xfrm>
            <a:prstGeom prst="line">
              <a:avLst/>
            </a:prstGeom>
            <a:noFill/>
            <a:ln w="38100">
              <a:solidFill>
                <a:srgbClr val="FF0000"/>
              </a:solidFill>
              <a:round/>
              <a:headEnd/>
              <a:tailEnd/>
            </a:ln>
          </p:spPr>
          <p:txBody>
            <a:bodyPr/>
            <a:lstStyle/>
            <a:p>
              <a:pPr algn="ctr"/>
              <a:endParaRPr kumimoji="1" lang="zh-CN" altLang="en-US" sz="3600">
                <a:solidFill>
                  <a:srgbClr val="000000"/>
                </a:solidFill>
                <a:latin typeface="Times" pitchFamily="1" charset="0"/>
              </a:endParaRPr>
            </a:p>
          </p:txBody>
        </p:sp>
        <p:sp>
          <p:nvSpPr>
            <p:cNvPr id="112" name="Line 43"/>
            <p:cNvSpPr>
              <a:spLocks noChangeShapeType="1"/>
            </p:cNvSpPr>
            <p:nvPr/>
          </p:nvSpPr>
          <p:spPr bwMode="auto">
            <a:xfrm flipV="1">
              <a:off x="1104" y="1414"/>
              <a:ext cx="0" cy="209"/>
            </a:xfrm>
            <a:prstGeom prst="line">
              <a:avLst/>
            </a:prstGeom>
            <a:noFill/>
            <a:ln w="38100">
              <a:solidFill>
                <a:srgbClr val="FF0000"/>
              </a:solidFill>
              <a:round/>
              <a:headEnd/>
              <a:tailEnd/>
            </a:ln>
          </p:spPr>
          <p:txBody>
            <a:bodyPr/>
            <a:lstStyle/>
            <a:p>
              <a:pPr algn="ctr"/>
              <a:endParaRPr kumimoji="1" lang="zh-CN" altLang="en-US" sz="3600">
                <a:solidFill>
                  <a:srgbClr val="000000"/>
                </a:solidFill>
                <a:latin typeface="Times" pitchFamily="1" charset="0"/>
              </a:endParaRPr>
            </a:p>
          </p:txBody>
        </p:sp>
        <p:sp>
          <p:nvSpPr>
            <p:cNvPr id="113" name="Line 44"/>
            <p:cNvSpPr>
              <a:spLocks noChangeShapeType="1"/>
            </p:cNvSpPr>
            <p:nvPr/>
          </p:nvSpPr>
          <p:spPr bwMode="auto">
            <a:xfrm flipH="1" flipV="1">
              <a:off x="1094" y="1508"/>
              <a:ext cx="2155" cy="0"/>
            </a:xfrm>
            <a:prstGeom prst="line">
              <a:avLst/>
            </a:prstGeom>
            <a:noFill/>
            <a:ln w="38100">
              <a:solidFill>
                <a:srgbClr val="FF0000"/>
              </a:solidFill>
              <a:round/>
              <a:headEnd/>
              <a:tailEnd/>
            </a:ln>
          </p:spPr>
          <p:txBody>
            <a:bodyPr/>
            <a:lstStyle/>
            <a:p>
              <a:pPr algn="ctr"/>
              <a:endParaRPr kumimoji="1" lang="zh-CN" altLang="en-US" sz="3600">
                <a:solidFill>
                  <a:srgbClr val="000000"/>
                </a:solidFill>
                <a:latin typeface="Times" pitchFamily="1" charset="0"/>
              </a:endParaRPr>
            </a:p>
          </p:txBody>
        </p:sp>
        <p:sp>
          <p:nvSpPr>
            <p:cNvPr id="114" name="Line 45"/>
            <p:cNvSpPr>
              <a:spLocks noChangeShapeType="1"/>
            </p:cNvSpPr>
            <p:nvPr/>
          </p:nvSpPr>
          <p:spPr bwMode="auto">
            <a:xfrm flipV="1">
              <a:off x="3249" y="2075"/>
              <a:ext cx="0" cy="438"/>
            </a:xfrm>
            <a:prstGeom prst="line">
              <a:avLst/>
            </a:prstGeom>
            <a:noFill/>
            <a:ln w="38100">
              <a:solidFill>
                <a:srgbClr val="FF0000"/>
              </a:solidFill>
              <a:round/>
              <a:headEnd/>
              <a:tailEnd/>
            </a:ln>
          </p:spPr>
          <p:txBody>
            <a:bodyPr/>
            <a:lstStyle/>
            <a:p>
              <a:pPr algn="ctr"/>
              <a:endParaRPr kumimoji="1" lang="zh-CN" altLang="en-US" sz="3600">
                <a:solidFill>
                  <a:srgbClr val="000000"/>
                </a:solidFill>
                <a:latin typeface="Times" pitchFamily="1" charset="0"/>
              </a:endParaRPr>
            </a:p>
          </p:txBody>
        </p:sp>
        <p:sp>
          <p:nvSpPr>
            <p:cNvPr id="115" name="Line 46"/>
            <p:cNvSpPr>
              <a:spLocks noChangeShapeType="1"/>
            </p:cNvSpPr>
            <p:nvPr/>
          </p:nvSpPr>
          <p:spPr bwMode="auto">
            <a:xfrm flipV="1">
              <a:off x="1104" y="2182"/>
              <a:ext cx="0" cy="227"/>
            </a:xfrm>
            <a:prstGeom prst="line">
              <a:avLst/>
            </a:prstGeom>
            <a:noFill/>
            <a:ln w="38100">
              <a:solidFill>
                <a:srgbClr val="FF0000"/>
              </a:solidFill>
              <a:round/>
              <a:headEnd/>
              <a:tailEnd/>
            </a:ln>
          </p:spPr>
          <p:txBody>
            <a:bodyPr/>
            <a:lstStyle/>
            <a:p>
              <a:pPr algn="ctr"/>
              <a:endParaRPr kumimoji="1" lang="zh-CN" altLang="en-US" sz="3600">
                <a:solidFill>
                  <a:srgbClr val="000000"/>
                </a:solidFill>
                <a:latin typeface="Times" pitchFamily="1" charset="0"/>
              </a:endParaRPr>
            </a:p>
          </p:txBody>
        </p:sp>
        <p:sp>
          <p:nvSpPr>
            <p:cNvPr id="116" name="Line 47"/>
            <p:cNvSpPr>
              <a:spLocks noChangeShapeType="1"/>
            </p:cNvSpPr>
            <p:nvPr/>
          </p:nvSpPr>
          <p:spPr bwMode="auto">
            <a:xfrm>
              <a:off x="3249" y="2840"/>
              <a:ext cx="0" cy="227"/>
            </a:xfrm>
            <a:prstGeom prst="line">
              <a:avLst/>
            </a:prstGeom>
            <a:noFill/>
            <a:ln w="38100">
              <a:solidFill>
                <a:srgbClr val="FF0000"/>
              </a:solidFill>
              <a:round/>
              <a:headEnd/>
              <a:tailEnd/>
            </a:ln>
          </p:spPr>
          <p:txBody>
            <a:bodyPr/>
            <a:lstStyle/>
            <a:p>
              <a:pPr algn="ctr"/>
              <a:endParaRPr kumimoji="1" lang="zh-CN" altLang="en-US" sz="3600">
                <a:solidFill>
                  <a:srgbClr val="000000"/>
                </a:solidFill>
                <a:latin typeface="Times" pitchFamily="1" charset="0"/>
              </a:endParaRPr>
            </a:p>
          </p:txBody>
        </p:sp>
        <p:sp>
          <p:nvSpPr>
            <p:cNvPr id="117" name="Line 48"/>
            <p:cNvSpPr>
              <a:spLocks noChangeShapeType="1"/>
            </p:cNvSpPr>
            <p:nvPr/>
          </p:nvSpPr>
          <p:spPr bwMode="auto">
            <a:xfrm flipH="1" flipV="1">
              <a:off x="1094" y="2285"/>
              <a:ext cx="2155" cy="0"/>
            </a:xfrm>
            <a:prstGeom prst="line">
              <a:avLst/>
            </a:prstGeom>
            <a:noFill/>
            <a:ln w="38100">
              <a:solidFill>
                <a:srgbClr val="FF0000"/>
              </a:solidFill>
              <a:round/>
              <a:headEnd/>
              <a:tailEnd/>
            </a:ln>
          </p:spPr>
          <p:txBody>
            <a:bodyPr/>
            <a:lstStyle/>
            <a:p>
              <a:pPr algn="ctr"/>
              <a:endParaRPr kumimoji="1" lang="zh-CN" altLang="en-US" sz="3600">
                <a:solidFill>
                  <a:srgbClr val="000000"/>
                </a:solidFill>
                <a:latin typeface="Times" pitchFamily="1" charset="0"/>
              </a:endParaRPr>
            </a:p>
          </p:txBody>
        </p:sp>
        <p:sp>
          <p:nvSpPr>
            <p:cNvPr id="118" name="Line 49"/>
            <p:cNvSpPr>
              <a:spLocks noChangeShapeType="1"/>
            </p:cNvSpPr>
            <p:nvPr/>
          </p:nvSpPr>
          <p:spPr bwMode="auto">
            <a:xfrm flipV="1">
              <a:off x="1104" y="2954"/>
              <a:ext cx="0" cy="227"/>
            </a:xfrm>
            <a:prstGeom prst="line">
              <a:avLst/>
            </a:prstGeom>
            <a:noFill/>
            <a:ln w="38100">
              <a:solidFill>
                <a:srgbClr val="FF0000"/>
              </a:solidFill>
              <a:round/>
              <a:headEnd/>
              <a:tailEnd/>
            </a:ln>
          </p:spPr>
          <p:txBody>
            <a:bodyPr/>
            <a:lstStyle/>
            <a:p>
              <a:pPr algn="ctr"/>
              <a:endParaRPr kumimoji="1" lang="zh-CN" altLang="en-US" sz="3600">
                <a:solidFill>
                  <a:srgbClr val="000000"/>
                </a:solidFill>
                <a:latin typeface="Times" pitchFamily="1" charset="0"/>
              </a:endParaRPr>
            </a:p>
          </p:txBody>
        </p:sp>
        <p:sp>
          <p:nvSpPr>
            <p:cNvPr id="119" name="Line 50"/>
            <p:cNvSpPr>
              <a:spLocks noChangeShapeType="1"/>
            </p:cNvSpPr>
            <p:nvPr/>
          </p:nvSpPr>
          <p:spPr bwMode="auto">
            <a:xfrm flipH="1" flipV="1">
              <a:off x="1094" y="3067"/>
              <a:ext cx="2155" cy="0"/>
            </a:xfrm>
            <a:prstGeom prst="line">
              <a:avLst/>
            </a:prstGeom>
            <a:noFill/>
            <a:ln w="38100">
              <a:solidFill>
                <a:srgbClr val="FF0000"/>
              </a:solidFill>
              <a:round/>
              <a:headEnd/>
              <a:tailEnd/>
            </a:ln>
          </p:spPr>
          <p:txBody>
            <a:bodyPr/>
            <a:lstStyle/>
            <a:p>
              <a:pPr algn="ctr"/>
              <a:endParaRPr kumimoji="1" lang="zh-CN" altLang="en-US" sz="3600">
                <a:solidFill>
                  <a:srgbClr val="000000"/>
                </a:solidFill>
                <a:latin typeface="Times" pitchFamily="1" charset="0"/>
              </a:endParaRPr>
            </a:p>
          </p:txBody>
        </p:sp>
      </p:grpSp>
      <p:sp>
        <p:nvSpPr>
          <p:cNvPr id="120" name="Rectangle 51"/>
          <p:cNvSpPr>
            <a:spLocks noChangeArrowheads="1"/>
          </p:cNvSpPr>
          <p:nvPr/>
        </p:nvSpPr>
        <p:spPr bwMode="auto">
          <a:xfrm>
            <a:off x="4667308" y="2801472"/>
            <a:ext cx="552450" cy="396000"/>
          </a:xfrm>
          <a:prstGeom prst="rect">
            <a:avLst/>
          </a:prstGeom>
          <a:solidFill>
            <a:srgbClr val="FF9900"/>
          </a:solidFill>
          <a:ln w="25400" algn="ctr">
            <a:noFill/>
            <a:miter lim="800000"/>
            <a:headEnd/>
            <a:tailEnd/>
          </a:ln>
          <a:effectLst/>
        </p:spPr>
        <p:txBody>
          <a:bodyPr lIns="92075" tIns="46038" rIns="92075" bIns="46038" anchor="ctr">
            <a:spAutoFit/>
          </a:bodyPr>
          <a:lstStyle/>
          <a:p>
            <a:pPr algn="ctr"/>
            <a:endParaRPr kumimoji="1" lang="zh-CN" altLang="en-US" sz="3600">
              <a:solidFill>
                <a:srgbClr val="000000"/>
              </a:solidFill>
              <a:latin typeface="Times" pitchFamily="1" charset="0"/>
            </a:endParaRPr>
          </a:p>
        </p:txBody>
      </p:sp>
      <p:sp>
        <p:nvSpPr>
          <p:cNvPr id="121" name="Rectangle 52"/>
          <p:cNvSpPr>
            <a:spLocks noChangeArrowheads="1"/>
          </p:cNvSpPr>
          <p:nvPr/>
        </p:nvSpPr>
        <p:spPr bwMode="auto">
          <a:xfrm>
            <a:off x="4668209" y="4219358"/>
            <a:ext cx="552450" cy="216000"/>
          </a:xfrm>
          <a:prstGeom prst="rect">
            <a:avLst/>
          </a:prstGeom>
          <a:solidFill>
            <a:srgbClr val="FF9900"/>
          </a:solidFill>
          <a:ln w="25400" algn="ctr">
            <a:noFill/>
            <a:miter lim="800000"/>
            <a:headEnd/>
            <a:tailEnd/>
          </a:ln>
          <a:effectLst/>
        </p:spPr>
        <p:txBody>
          <a:bodyPr lIns="92075" tIns="46038" rIns="92075" bIns="46038" anchor="ctr">
            <a:spAutoFit/>
          </a:bodyPr>
          <a:lstStyle/>
          <a:p>
            <a:pPr algn="ctr"/>
            <a:endParaRPr kumimoji="1" lang="zh-CN" altLang="en-US" sz="3600">
              <a:solidFill>
                <a:srgbClr val="000000"/>
              </a:solidFill>
              <a:latin typeface="Times" pitchFamily="1" charset="0"/>
            </a:endParaRPr>
          </a:p>
        </p:txBody>
      </p:sp>
      <p:sp>
        <p:nvSpPr>
          <p:cNvPr id="122" name="Rectangle 53"/>
          <p:cNvSpPr>
            <a:spLocks noChangeArrowheads="1"/>
          </p:cNvSpPr>
          <p:nvPr/>
        </p:nvSpPr>
        <p:spPr bwMode="auto">
          <a:xfrm>
            <a:off x="987129" y="4269641"/>
            <a:ext cx="1125538" cy="324000"/>
          </a:xfrm>
          <a:prstGeom prst="rect">
            <a:avLst/>
          </a:prstGeom>
          <a:solidFill>
            <a:srgbClr val="FF9900"/>
          </a:solidFill>
          <a:ln w="25400" algn="ctr">
            <a:noFill/>
            <a:miter lim="800000"/>
            <a:headEnd/>
            <a:tailEnd/>
          </a:ln>
          <a:effectLst/>
        </p:spPr>
        <p:txBody>
          <a:bodyPr lIns="92075" tIns="46038" rIns="92075" bIns="46038" anchor="ctr">
            <a:spAutoFit/>
          </a:bodyPr>
          <a:lstStyle/>
          <a:p>
            <a:pPr algn="ctr"/>
            <a:endParaRPr kumimoji="1" lang="zh-CN" altLang="en-US" sz="3600">
              <a:solidFill>
                <a:srgbClr val="000000"/>
              </a:solidFill>
              <a:latin typeface="Times" pitchFamily="1" charset="0"/>
            </a:endParaRPr>
          </a:p>
        </p:txBody>
      </p:sp>
      <p:sp>
        <p:nvSpPr>
          <p:cNvPr id="123" name="Rectangle 54"/>
          <p:cNvSpPr>
            <a:spLocks noChangeArrowheads="1"/>
          </p:cNvSpPr>
          <p:nvPr/>
        </p:nvSpPr>
        <p:spPr bwMode="auto">
          <a:xfrm>
            <a:off x="976421" y="2871244"/>
            <a:ext cx="1125538" cy="504000"/>
          </a:xfrm>
          <a:prstGeom prst="rect">
            <a:avLst/>
          </a:prstGeom>
          <a:solidFill>
            <a:srgbClr val="FF9900"/>
          </a:solidFill>
          <a:ln w="25400" algn="ctr">
            <a:noFill/>
            <a:miter lim="800000"/>
            <a:headEnd/>
            <a:tailEnd/>
          </a:ln>
          <a:effectLst/>
        </p:spPr>
        <p:txBody>
          <a:bodyPr lIns="92075" tIns="46038" rIns="92075" bIns="46038" anchor="ctr">
            <a:spAutoFit/>
          </a:bodyPr>
          <a:lstStyle/>
          <a:p>
            <a:pPr algn="ctr"/>
            <a:endParaRPr kumimoji="1" lang="zh-CN" altLang="en-US" sz="3600">
              <a:solidFill>
                <a:srgbClr val="000000"/>
              </a:solidFill>
              <a:latin typeface="Times" pitchFamily="1" charset="0"/>
            </a:endParaRPr>
          </a:p>
        </p:txBody>
      </p:sp>
      <p:sp>
        <p:nvSpPr>
          <p:cNvPr id="124" name="Text Box 56"/>
          <p:cNvSpPr txBox="1">
            <a:spLocks noChangeArrowheads="1"/>
          </p:cNvSpPr>
          <p:nvPr/>
        </p:nvSpPr>
        <p:spPr bwMode="auto">
          <a:xfrm>
            <a:off x="4678541" y="5648300"/>
            <a:ext cx="647700" cy="396875"/>
          </a:xfrm>
          <a:prstGeom prst="rect">
            <a:avLst/>
          </a:prstGeom>
          <a:noFill/>
          <a:ln w="9525">
            <a:noFill/>
            <a:miter lim="800000"/>
            <a:headEnd/>
            <a:tailEnd/>
          </a:ln>
          <a:effectLst/>
        </p:spPr>
        <p:txBody>
          <a:bodyPr>
            <a:spAutoFit/>
          </a:bodyPr>
          <a:lstStyle/>
          <a:p>
            <a:pPr>
              <a:spcBef>
                <a:spcPct val="50000"/>
              </a:spcBef>
            </a:pPr>
            <a:r>
              <a:rPr kumimoji="1" lang="ja-JP" altLang="en-US" sz="2000" dirty="0">
                <a:solidFill>
                  <a:srgbClr val="000000"/>
                </a:solidFill>
                <a:latin typeface="Times" pitchFamily="1" charset="0"/>
                <a:ea typeface="ＭＳ 明朝" pitchFamily="17" charset="-128"/>
              </a:rPr>
              <a:t>･･･</a:t>
            </a:r>
          </a:p>
        </p:txBody>
      </p:sp>
      <p:sp>
        <p:nvSpPr>
          <p:cNvPr id="125" name="Text Box 57"/>
          <p:cNvSpPr txBox="1">
            <a:spLocks noChangeArrowheads="1"/>
          </p:cNvSpPr>
          <p:nvPr/>
        </p:nvSpPr>
        <p:spPr bwMode="auto">
          <a:xfrm>
            <a:off x="8515945" y="5679620"/>
            <a:ext cx="647700" cy="396875"/>
          </a:xfrm>
          <a:prstGeom prst="rect">
            <a:avLst/>
          </a:prstGeom>
          <a:noFill/>
          <a:ln w="9525">
            <a:noFill/>
            <a:miter lim="800000"/>
            <a:headEnd/>
            <a:tailEnd/>
          </a:ln>
          <a:effectLst/>
        </p:spPr>
        <p:txBody>
          <a:bodyPr>
            <a:spAutoFit/>
          </a:bodyPr>
          <a:lstStyle/>
          <a:p>
            <a:pPr>
              <a:spcBef>
                <a:spcPct val="50000"/>
              </a:spcBef>
            </a:pPr>
            <a:r>
              <a:rPr kumimoji="1" lang="ja-JP" altLang="en-US" sz="2000" dirty="0">
                <a:solidFill>
                  <a:srgbClr val="000000"/>
                </a:solidFill>
                <a:ea typeface="ＭＳ 明朝" pitchFamily="17" charset="-128"/>
              </a:rPr>
              <a:t>･･･</a:t>
            </a:r>
          </a:p>
        </p:txBody>
      </p:sp>
      <p:grpSp>
        <p:nvGrpSpPr>
          <p:cNvPr id="126" name="Group 59"/>
          <p:cNvGrpSpPr>
            <a:grpSpLocks/>
          </p:cNvGrpSpPr>
          <p:nvPr/>
        </p:nvGrpSpPr>
        <p:grpSpPr bwMode="auto">
          <a:xfrm>
            <a:off x="6279722" y="5717136"/>
            <a:ext cx="450850" cy="361950"/>
            <a:chOff x="3178" y="3973"/>
            <a:chExt cx="284" cy="228"/>
          </a:xfrm>
        </p:grpSpPr>
        <p:sp>
          <p:nvSpPr>
            <p:cNvPr id="127" name="Line 60"/>
            <p:cNvSpPr>
              <a:spLocks noChangeShapeType="1"/>
            </p:cNvSpPr>
            <p:nvPr/>
          </p:nvSpPr>
          <p:spPr bwMode="auto">
            <a:xfrm flipH="1" flipV="1">
              <a:off x="3178" y="3974"/>
              <a:ext cx="284" cy="0"/>
            </a:xfrm>
            <a:prstGeom prst="line">
              <a:avLst/>
            </a:prstGeom>
            <a:noFill/>
            <a:ln w="38100">
              <a:solidFill>
                <a:srgbClr val="FF0000"/>
              </a:solidFill>
              <a:round/>
              <a:headEnd/>
              <a:tailEnd/>
            </a:ln>
          </p:spPr>
          <p:txBody>
            <a:bodyPr/>
            <a:lstStyle/>
            <a:p>
              <a:pPr algn="ctr"/>
              <a:endParaRPr kumimoji="1" lang="zh-CN" altLang="en-US" sz="3600">
                <a:solidFill>
                  <a:srgbClr val="000000"/>
                </a:solidFill>
              </a:endParaRPr>
            </a:p>
          </p:txBody>
        </p:sp>
        <p:sp>
          <p:nvSpPr>
            <p:cNvPr id="128" name="Line 61"/>
            <p:cNvSpPr>
              <a:spLocks noChangeShapeType="1"/>
            </p:cNvSpPr>
            <p:nvPr/>
          </p:nvSpPr>
          <p:spPr bwMode="auto">
            <a:xfrm flipV="1">
              <a:off x="3178" y="3973"/>
              <a:ext cx="0" cy="228"/>
            </a:xfrm>
            <a:prstGeom prst="line">
              <a:avLst/>
            </a:prstGeom>
            <a:noFill/>
            <a:ln w="38100">
              <a:solidFill>
                <a:srgbClr val="FF0000"/>
              </a:solidFill>
              <a:round/>
              <a:headEnd/>
              <a:tailEnd/>
            </a:ln>
          </p:spPr>
          <p:txBody>
            <a:bodyPr/>
            <a:lstStyle/>
            <a:p>
              <a:pPr algn="ctr"/>
              <a:endParaRPr kumimoji="1" lang="zh-CN" altLang="en-US" sz="3600">
                <a:solidFill>
                  <a:srgbClr val="000000"/>
                </a:solidFill>
              </a:endParaRPr>
            </a:p>
          </p:txBody>
        </p:sp>
      </p:grpSp>
      <p:sp>
        <p:nvSpPr>
          <p:cNvPr id="129" name="Text Box 62"/>
          <p:cNvSpPr txBox="1">
            <a:spLocks noChangeArrowheads="1"/>
          </p:cNvSpPr>
          <p:nvPr/>
        </p:nvSpPr>
        <p:spPr bwMode="auto">
          <a:xfrm>
            <a:off x="5794051" y="5410749"/>
            <a:ext cx="1304925" cy="304800"/>
          </a:xfrm>
          <a:prstGeom prst="rect">
            <a:avLst/>
          </a:prstGeom>
          <a:noFill/>
          <a:ln w="9525" algn="ctr">
            <a:noFill/>
            <a:miter lim="800000"/>
            <a:headEnd/>
            <a:tailEnd/>
          </a:ln>
          <a:effectLst/>
        </p:spPr>
        <p:txBody>
          <a:bodyPr>
            <a:spAutoFit/>
          </a:bodyPr>
          <a:lstStyle/>
          <a:p>
            <a:pPr algn="ctr" eaLnBrk="0" hangingPunct="0">
              <a:spcBef>
                <a:spcPct val="50000"/>
              </a:spcBef>
            </a:pPr>
            <a:r>
              <a:rPr lang="en-US" altLang="ja-JP" sz="1400" b="1" dirty="0">
                <a:solidFill>
                  <a:srgbClr val="FF0000"/>
                </a:solidFill>
                <a:ea typeface="ＭＳ Ｐゴシック" pitchFamily="50" charset="-128"/>
              </a:rPr>
              <a:t>2nd CLOCK</a:t>
            </a:r>
          </a:p>
        </p:txBody>
      </p:sp>
      <p:grpSp>
        <p:nvGrpSpPr>
          <p:cNvPr id="130" name="Group 63"/>
          <p:cNvGrpSpPr>
            <a:grpSpLocks/>
          </p:cNvGrpSpPr>
          <p:nvPr/>
        </p:nvGrpSpPr>
        <p:grpSpPr bwMode="auto">
          <a:xfrm flipH="1">
            <a:off x="6292359" y="5700258"/>
            <a:ext cx="450850" cy="361950"/>
            <a:chOff x="3178" y="3973"/>
            <a:chExt cx="284" cy="228"/>
          </a:xfrm>
        </p:grpSpPr>
        <p:sp>
          <p:nvSpPr>
            <p:cNvPr id="131" name="Line 64"/>
            <p:cNvSpPr>
              <a:spLocks noChangeShapeType="1"/>
            </p:cNvSpPr>
            <p:nvPr/>
          </p:nvSpPr>
          <p:spPr bwMode="auto">
            <a:xfrm flipH="1" flipV="1">
              <a:off x="3178" y="3974"/>
              <a:ext cx="284" cy="0"/>
            </a:xfrm>
            <a:prstGeom prst="line">
              <a:avLst/>
            </a:prstGeom>
            <a:noFill/>
            <a:ln w="38100">
              <a:solidFill>
                <a:srgbClr val="FF0000"/>
              </a:solidFill>
              <a:round/>
              <a:headEnd/>
              <a:tailEnd/>
            </a:ln>
          </p:spPr>
          <p:txBody>
            <a:bodyPr/>
            <a:lstStyle/>
            <a:p>
              <a:pPr algn="ctr"/>
              <a:endParaRPr kumimoji="1" lang="zh-CN" altLang="en-US" sz="3600">
                <a:solidFill>
                  <a:srgbClr val="000000"/>
                </a:solidFill>
              </a:endParaRPr>
            </a:p>
          </p:txBody>
        </p:sp>
        <p:sp>
          <p:nvSpPr>
            <p:cNvPr id="132" name="Line 65"/>
            <p:cNvSpPr>
              <a:spLocks noChangeShapeType="1"/>
            </p:cNvSpPr>
            <p:nvPr/>
          </p:nvSpPr>
          <p:spPr bwMode="auto">
            <a:xfrm flipV="1">
              <a:off x="3178" y="3973"/>
              <a:ext cx="0" cy="228"/>
            </a:xfrm>
            <a:prstGeom prst="line">
              <a:avLst/>
            </a:prstGeom>
            <a:noFill/>
            <a:ln w="38100">
              <a:solidFill>
                <a:srgbClr val="FF0000"/>
              </a:solidFill>
              <a:round/>
              <a:headEnd/>
              <a:tailEnd/>
            </a:ln>
          </p:spPr>
          <p:txBody>
            <a:bodyPr/>
            <a:lstStyle/>
            <a:p>
              <a:pPr algn="ctr"/>
              <a:endParaRPr kumimoji="1" lang="zh-CN" altLang="en-US" sz="3600">
                <a:solidFill>
                  <a:srgbClr val="000000"/>
                </a:solidFill>
              </a:endParaRPr>
            </a:p>
          </p:txBody>
        </p:sp>
      </p:grpSp>
    </p:spTree>
    <p:extLst>
      <p:ext uri="{BB962C8B-B14F-4D97-AF65-F5344CB8AC3E}">
        <p14:creationId xmlns:p14="http://schemas.microsoft.com/office/powerpoint/2010/main" val="34280851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7"/>
                                        </p:tgtEl>
                                        <p:attrNameLst>
                                          <p:attrName>style.visibility</p:attrName>
                                        </p:attrNameLst>
                                      </p:cBhvr>
                                      <p:to>
                                        <p:strVal val="visible"/>
                                      </p:to>
                                    </p:set>
                                    <p:animEffect transition="in" filter="fade">
                                      <p:cBhvr>
                                        <p:cTn id="17" dur="500"/>
                                        <p:tgtEl>
                                          <p:spTgt spid="107"/>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01"/>
                                        </p:tgtEl>
                                        <p:attrNameLst>
                                          <p:attrName>style.visibility</p:attrName>
                                        </p:attrNameLst>
                                      </p:cBhvr>
                                      <p:to>
                                        <p:strVal val="visible"/>
                                      </p:to>
                                    </p:set>
                                    <p:animEffect transition="in" filter="fade">
                                      <p:cBhvr>
                                        <p:cTn id="20" dur="500"/>
                                        <p:tgtEl>
                                          <p:spTgt spid="101"/>
                                        </p:tgtEl>
                                      </p:cBhvr>
                                    </p:animEffect>
                                  </p:childTnLst>
                                </p:cTn>
                              </p:par>
                              <p:par>
                                <p:cTn id="21" presetID="10" presetClass="entr" presetSubtype="0" fill="hold" nodeType="withEffect">
                                  <p:stCondLst>
                                    <p:cond delay="0"/>
                                  </p:stCondLst>
                                  <p:childTnLst>
                                    <p:set>
                                      <p:cBhvr>
                                        <p:cTn id="22" dur="1" fill="hold">
                                          <p:stCondLst>
                                            <p:cond delay="0"/>
                                          </p:stCondLst>
                                        </p:cTn>
                                        <p:tgtEl>
                                          <p:spTgt spid="126"/>
                                        </p:tgtEl>
                                        <p:attrNameLst>
                                          <p:attrName>style.visibility</p:attrName>
                                        </p:attrNameLst>
                                      </p:cBhvr>
                                      <p:to>
                                        <p:strVal val="visible"/>
                                      </p:to>
                                    </p:set>
                                    <p:animEffect transition="in" filter="fade">
                                      <p:cBhvr>
                                        <p:cTn id="23" dur="500"/>
                                        <p:tgtEl>
                                          <p:spTgt spid="126"/>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29"/>
                                        </p:tgtEl>
                                        <p:attrNameLst>
                                          <p:attrName>style.visibility</p:attrName>
                                        </p:attrNameLst>
                                      </p:cBhvr>
                                      <p:to>
                                        <p:strVal val="visible"/>
                                      </p:to>
                                    </p:set>
                                    <p:animEffect transition="in" filter="fade">
                                      <p:cBhvr>
                                        <p:cTn id="26" dur="500"/>
                                        <p:tgtEl>
                                          <p:spTgt spid="129"/>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02"/>
                                        </p:tgtEl>
                                        <p:attrNameLst>
                                          <p:attrName>style.visibility</p:attrName>
                                        </p:attrNameLst>
                                      </p:cBhvr>
                                      <p:to>
                                        <p:strVal val="visible"/>
                                      </p:to>
                                    </p:set>
                                    <p:animEffect transition="in" filter="fade">
                                      <p:cBhvr>
                                        <p:cTn id="31" dur="500"/>
                                        <p:tgtEl>
                                          <p:spTgt spid="102"/>
                                        </p:tgtEl>
                                      </p:cBhvr>
                                    </p:animEffect>
                                  </p:childTnLst>
                                </p:cTn>
                              </p:par>
                              <p:par>
                                <p:cTn id="32" presetID="10" presetClass="entr" presetSubtype="0" fill="hold" nodeType="withEffect">
                                  <p:stCondLst>
                                    <p:cond delay="0"/>
                                  </p:stCondLst>
                                  <p:childTnLst>
                                    <p:set>
                                      <p:cBhvr>
                                        <p:cTn id="33" dur="1" fill="hold">
                                          <p:stCondLst>
                                            <p:cond delay="0"/>
                                          </p:stCondLst>
                                        </p:cTn>
                                        <p:tgtEl>
                                          <p:spTgt spid="103"/>
                                        </p:tgtEl>
                                        <p:attrNameLst>
                                          <p:attrName>style.visibility</p:attrName>
                                        </p:attrNameLst>
                                      </p:cBhvr>
                                      <p:to>
                                        <p:strVal val="visible"/>
                                      </p:to>
                                    </p:set>
                                    <p:animEffect transition="in" filter="fade">
                                      <p:cBhvr>
                                        <p:cTn id="34" dur="500"/>
                                        <p:tgtEl>
                                          <p:spTgt spid="103"/>
                                        </p:tgtEl>
                                      </p:cBhvr>
                                    </p:animEffect>
                                  </p:childTnLst>
                                </p:cTn>
                              </p:par>
                              <p:par>
                                <p:cTn id="35" presetID="10" presetClass="entr" presetSubtype="0" fill="hold" nodeType="withEffect">
                                  <p:stCondLst>
                                    <p:cond delay="0"/>
                                  </p:stCondLst>
                                  <p:childTnLst>
                                    <p:set>
                                      <p:cBhvr>
                                        <p:cTn id="36" dur="1" fill="hold">
                                          <p:stCondLst>
                                            <p:cond delay="0"/>
                                          </p:stCondLst>
                                        </p:cTn>
                                        <p:tgtEl>
                                          <p:spTgt spid="110"/>
                                        </p:tgtEl>
                                        <p:attrNameLst>
                                          <p:attrName>style.visibility</p:attrName>
                                        </p:attrNameLst>
                                      </p:cBhvr>
                                      <p:to>
                                        <p:strVal val="visible"/>
                                      </p:to>
                                    </p:set>
                                    <p:animEffect transition="in" filter="fade">
                                      <p:cBhvr>
                                        <p:cTn id="37" dur="500"/>
                                        <p:tgtEl>
                                          <p:spTgt spid="110"/>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20"/>
                                        </p:tgtEl>
                                        <p:attrNameLst>
                                          <p:attrName>style.visibility</p:attrName>
                                        </p:attrNameLst>
                                      </p:cBhvr>
                                      <p:to>
                                        <p:strVal val="visible"/>
                                      </p:to>
                                    </p:set>
                                    <p:animEffect transition="in" filter="fade">
                                      <p:cBhvr>
                                        <p:cTn id="42" dur="500"/>
                                        <p:tgtEl>
                                          <p:spTgt spid="120"/>
                                        </p:tgtEl>
                                      </p:cBhvr>
                                    </p:animEffect>
                                  </p:childTnLst>
                                </p:cTn>
                              </p:par>
                              <p:par>
                                <p:cTn id="43" presetID="3" presetClass="exit" presetSubtype="10" fill="hold" grpId="0" nodeType="withEffect">
                                  <p:stCondLst>
                                    <p:cond delay="0"/>
                                  </p:stCondLst>
                                  <p:childTnLst>
                                    <p:animEffect transition="out" filter="blinds(horizontal)">
                                      <p:cBhvr>
                                        <p:cTn id="44" dur="500"/>
                                        <p:tgtEl>
                                          <p:spTgt spid="100"/>
                                        </p:tgtEl>
                                      </p:cBhvr>
                                    </p:animEffect>
                                    <p:set>
                                      <p:cBhvr>
                                        <p:cTn id="45" dur="1" fill="hold">
                                          <p:stCondLst>
                                            <p:cond delay="499"/>
                                          </p:stCondLst>
                                        </p:cTn>
                                        <p:tgtEl>
                                          <p:spTgt spid="100"/>
                                        </p:tgtEl>
                                        <p:attrNameLst>
                                          <p:attrName>style.visibility</p:attrName>
                                        </p:attrNameLst>
                                      </p:cBhvr>
                                      <p:to>
                                        <p:strVal val="hidden"/>
                                      </p:to>
                                    </p:set>
                                  </p:childTnLst>
                                </p:cTn>
                              </p:par>
                              <p:par>
                                <p:cTn id="46" presetID="3" presetClass="exit" presetSubtype="10" fill="hold" grpId="0" nodeType="withEffect">
                                  <p:stCondLst>
                                    <p:cond delay="0"/>
                                  </p:stCondLst>
                                  <p:childTnLst>
                                    <p:animEffect transition="out" filter="blinds(horizontal)">
                                      <p:cBhvr>
                                        <p:cTn id="47" dur="500"/>
                                        <p:tgtEl>
                                          <p:spTgt spid="97"/>
                                        </p:tgtEl>
                                      </p:cBhvr>
                                    </p:animEffect>
                                    <p:set>
                                      <p:cBhvr>
                                        <p:cTn id="48" dur="1" fill="hold">
                                          <p:stCondLst>
                                            <p:cond delay="499"/>
                                          </p:stCondLst>
                                        </p:cTn>
                                        <p:tgtEl>
                                          <p:spTgt spid="97"/>
                                        </p:tgtEl>
                                        <p:attrNameLst>
                                          <p:attrName>style.visibility</p:attrName>
                                        </p:attrNameLst>
                                      </p:cBhvr>
                                      <p:to>
                                        <p:strVal val="hidden"/>
                                      </p:to>
                                    </p:set>
                                  </p:childTnLst>
                                </p:cTn>
                              </p:par>
                              <p:par>
                                <p:cTn id="49" presetID="10" presetClass="entr" presetSubtype="0" fill="hold" grpId="0" nodeType="withEffect">
                                  <p:stCondLst>
                                    <p:cond delay="0"/>
                                  </p:stCondLst>
                                  <p:childTnLst>
                                    <p:set>
                                      <p:cBhvr>
                                        <p:cTn id="50" dur="1" fill="hold">
                                          <p:stCondLst>
                                            <p:cond delay="0"/>
                                          </p:stCondLst>
                                        </p:cTn>
                                        <p:tgtEl>
                                          <p:spTgt spid="122"/>
                                        </p:tgtEl>
                                        <p:attrNameLst>
                                          <p:attrName>style.visibility</p:attrName>
                                        </p:attrNameLst>
                                      </p:cBhvr>
                                      <p:to>
                                        <p:strVal val="visible"/>
                                      </p:to>
                                    </p:set>
                                    <p:animEffect transition="in" filter="fade">
                                      <p:cBhvr>
                                        <p:cTn id="51" dur="500"/>
                                        <p:tgtEl>
                                          <p:spTgt spid="122"/>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04"/>
                                        </p:tgtEl>
                                        <p:attrNameLst>
                                          <p:attrName>style.visibility</p:attrName>
                                        </p:attrNameLst>
                                      </p:cBhvr>
                                      <p:to>
                                        <p:strVal val="visible"/>
                                      </p:to>
                                    </p:set>
                                    <p:animEffect transition="in" filter="fade">
                                      <p:cBhvr>
                                        <p:cTn id="54" dur="500"/>
                                        <p:tgtEl>
                                          <p:spTgt spid="104"/>
                                        </p:tgtEl>
                                      </p:cBhvr>
                                    </p:animEffect>
                                  </p:childTnLst>
                                </p:cTn>
                              </p:par>
                              <p:par>
                                <p:cTn id="55" presetID="10" presetClass="entr" presetSubtype="0" fill="hold" nodeType="withEffect">
                                  <p:stCondLst>
                                    <p:cond delay="0"/>
                                  </p:stCondLst>
                                  <p:childTnLst>
                                    <p:set>
                                      <p:cBhvr>
                                        <p:cTn id="56" dur="1" fill="hold">
                                          <p:stCondLst>
                                            <p:cond delay="0"/>
                                          </p:stCondLst>
                                        </p:cTn>
                                        <p:tgtEl>
                                          <p:spTgt spid="108"/>
                                        </p:tgtEl>
                                        <p:attrNameLst>
                                          <p:attrName>style.visibility</p:attrName>
                                        </p:attrNameLst>
                                      </p:cBhvr>
                                      <p:to>
                                        <p:strVal val="visible"/>
                                      </p:to>
                                    </p:set>
                                    <p:animEffect transition="in" filter="fade">
                                      <p:cBhvr>
                                        <p:cTn id="57" dur="500"/>
                                        <p:tgtEl>
                                          <p:spTgt spid="108"/>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109"/>
                                        </p:tgtEl>
                                        <p:attrNameLst>
                                          <p:attrName>style.visibility</p:attrName>
                                        </p:attrNameLst>
                                      </p:cBhvr>
                                      <p:to>
                                        <p:strVal val="visible"/>
                                      </p:to>
                                    </p:set>
                                    <p:animEffect transition="in" filter="fade">
                                      <p:cBhvr>
                                        <p:cTn id="62" dur="500"/>
                                        <p:tgtEl>
                                          <p:spTgt spid="109"/>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105"/>
                                        </p:tgtEl>
                                        <p:attrNameLst>
                                          <p:attrName>style.visibility</p:attrName>
                                        </p:attrNameLst>
                                      </p:cBhvr>
                                      <p:to>
                                        <p:strVal val="visible"/>
                                      </p:to>
                                    </p:set>
                                    <p:animEffect transition="in" filter="fade">
                                      <p:cBhvr>
                                        <p:cTn id="65" dur="500"/>
                                        <p:tgtEl>
                                          <p:spTgt spid="105"/>
                                        </p:tgtEl>
                                      </p:cBhvr>
                                    </p:animEffect>
                                  </p:childTnLst>
                                </p:cTn>
                              </p:par>
                              <p:par>
                                <p:cTn id="66" presetID="10" presetClass="exit" presetSubtype="0" fill="hold" nodeType="withEffect">
                                  <p:stCondLst>
                                    <p:cond delay="0"/>
                                  </p:stCondLst>
                                  <p:childTnLst>
                                    <p:animEffect transition="out" filter="fade">
                                      <p:cBhvr>
                                        <p:cTn id="67" dur="500"/>
                                        <p:tgtEl>
                                          <p:spTgt spid="126"/>
                                        </p:tgtEl>
                                      </p:cBhvr>
                                    </p:animEffect>
                                    <p:set>
                                      <p:cBhvr>
                                        <p:cTn id="68" dur="1" fill="hold">
                                          <p:stCondLst>
                                            <p:cond delay="499"/>
                                          </p:stCondLst>
                                        </p:cTn>
                                        <p:tgtEl>
                                          <p:spTgt spid="126"/>
                                        </p:tgtEl>
                                        <p:attrNameLst>
                                          <p:attrName>style.visibility</p:attrName>
                                        </p:attrNameLst>
                                      </p:cBhvr>
                                      <p:to>
                                        <p:strVal val="hidden"/>
                                      </p:to>
                                    </p:set>
                                  </p:childTnLst>
                                </p:cTn>
                              </p:par>
                              <p:par>
                                <p:cTn id="69" presetID="10" presetClass="entr" presetSubtype="0" fill="hold" nodeType="withEffect">
                                  <p:stCondLst>
                                    <p:cond delay="0"/>
                                  </p:stCondLst>
                                  <p:childTnLst>
                                    <p:set>
                                      <p:cBhvr>
                                        <p:cTn id="70" dur="1" fill="hold">
                                          <p:stCondLst>
                                            <p:cond delay="0"/>
                                          </p:stCondLst>
                                        </p:cTn>
                                        <p:tgtEl>
                                          <p:spTgt spid="130"/>
                                        </p:tgtEl>
                                        <p:attrNameLst>
                                          <p:attrName>style.visibility</p:attrName>
                                        </p:attrNameLst>
                                      </p:cBhvr>
                                      <p:to>
                                        <p:strVal val="visible"/>
                                      </p:to>
                                    </p:set>
                                    <p:animEffect transition="in" filter="fade">
                                      <p:cBhvr>
                                        <p:cTn id="71" dur="500"/>
                                        <p:tgtEl>
                                          <p:spTgt spid="130"/>
                                        </p:tgtEl>
                                      </p:cBhvr>
                                    </p:animEffect>
                                  </p:childTnLst>
                                </p:cTn>
                              </p:par>
                            </p:childTnLst>
                          </p:cTn>
                        </p:par>
                      </p:childTnLst>
                    </p:cTn>
                  </p:par>
                  <p:par>
                    <p:cTn id="72" fill="hold">
                      <p:stCondLst>
                        <p:cond delay="indefinite"/>
                      </p:stCondLst>
                      <p:childTnLst>
                        <p:par>
                          <p:cTn id="73" fill="hold">
                            <p:stCondLst>
                              <p:cond delay="0"/>
                            </p:stCondLst>
                            <p:childTnLst>
                              <p:par>
                                <p:cTn id="74" presetID="10" presetClass="entr" presetSubtype="0" fill="hold" nodeType="clickEffect">
                                  <p:stCondLst>
                                    <p:cond delay="0"/>
                                  </p:stCondLst>
                                  <p:childTnLst>
                                    <p:set>
                                      <p:cBhvr>
                                        <p:cTn id="75" dur="1" fill="hold">
                                          <p:stCondLst>
                                            <p:cond delay="0"/>
                                          </p:stCondLst>
                                        </p:cTn>
                                        <p:tgtEl>
                                          <p:spTgt spid="90"/>
                                        </p:tgtEl>
                                        <p:attrNameLst>
                                          <p:attrName>style.visibility</p:attrName>
                                        </p:attrNameLst>
                                      </p:cBhvr>
                                      <p:to>
                                        <p:strVal val="visible"/>
                                      </p:to>
                                    </p:set>
                                    <p:animEffect transition="in" filter="fade">
                                      <p:cBhvr>
                                        <p:cTn id="76" dur="500"/>
                                        <p:tgtEl>
                                          <p:spTgt spid="90"/>
                                        </p:tgtEl>
                                      </p:cBhvr>
                                    </p:animEffect>
                                  </p:childTnLst>
                                </p:cTn>
                              </p:par>
                              <p:par>
                                <p:cTn id="77" presetID="3" presetClass="exit" presetSubtype="10" fill="hold" nodeType="withEffect">
                                  <p:stCondLst>
                                    <p:cond delay="0"/>
                                  </p:stCondLst>
                                  <p:childTnLst>
                                    <p:animEffect transition="out" filter="blinds(horizontal)">
                                      <p:cBhvr>
                                        <p:cTn id="78" dur="500"/>
                                        <p:tgtEl>
                                          <p:spTgt spid="110"/>
                                        </p:tgtEl>
                                      </p:cBhvr>
                                    </p:animEffect>
                                    <p:set>
                                      <p:cBhvr>
                                        <p:cTn id="79" dur="1" fill="hold">
                                          <p:stCondLst>
                                            <p:cond delay="499"/>
                                          </p:stCondLst>
                                        </p:cTn>
                                        <p:tgtEl>
                                          <p:spTgt spid="110"/>
                                        </p:tgtEl>
                                        <p:attrNameLst>
                                          <p:attrName>style.visibility</p:attrName>
                                        </p:attrNameLst>
                                      </p:cBhvr>
                                      <p:to>
                                        <p:strVal val="hidden"/>
                                      </p:to>
                                    </p:set>
                                  </p:childTnLst>
                                </p:cTn>
                              </p:par>
                              <p:par>
                                <p:cTn id="80" presetID="10" presetClass="exit" presetSubtype="0" fill="hold" nodeType="withEffect">
                                  <p:stCondLst>
                                    <p:cond delay="0"/>
                                  </p:stCondLst>
                                  <p:childTnLst>
                                    <p:animEffect transition="out" filter="fade">
                                      <p:cBhvr>
                                        <p:cTn id="81" dur="500"/>
                                        <p:tgtEl>
                                          <p:spTgt spid="130"/>
                                        </p:tgtEl>
                                      </p:cBhvr>
                                    </p:animEffect>
                                    <p:set>
                                      <p:cBhvr>
                                        <p:cTn id="82" dur="1" fill="hold">
                                          <p:stCondLst>
                                            <p:cond delay="499"/>
                                          </p:stCondLst>
                                        </p:cTn>
                                        <p:tgtEl>
                                          <p:spTgt spid="130"/>
                                        </p:tgtEl>
                                        <p:attrNameLst>
                                          <p:attrName>style.visibility</p:attrName>
                                        </p:attrNameLst>
                                      </p:cBhvr>
                                      <p:to>
                                        <p:strVal val="hidden"/>
                                      </p:to>
                                    </p:set>
                                  </p:childTnLst>
                                </p:cTn>
                              </p:par>
                              <p:par>
                                <p:cTn id="83" presetID="10" presetClass="exit" presetSubtype="0" fill="hold" grpId="1" nodeType="withEffect">
                                  <p:stCondLst>
                                    <p:cond delay="0"/>
                                  </p:stCondLst>
                                  <p:childTnLst>
                                    <p:animEffect transition="out" filter="fade">
                                      <p:cBhvr>
                                        <p:cTn id="84" dur="500"/>
                                        <p:tgtEl>
                                          <p:spTgt spid="129"/>
                                        </p:tgtEl>
                                      </p:cBhvr>
                                    </p:animEffect>
                                    <p:set>
                                      <p:cBhvr>
                                        <p:cTn id="85" dur="1" fill="hold">
                                          <p:stCondLst>
                                            <p:cond delay="499"/>
                                          </p:stCondLst>
                                        </p:cTn>
                                        <p:tgtEl>
                                          <p:spTgt spid="12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68" grpId="0"/>
      <p:bldP spid="69" grpId="0"/>
      <p:bldP spid="70" grpId="0"/>
      <p:bldP spid="97" grpId="0" animBg="1"/>
      <p:bldP spid="100" grpId="0" animBg="1"/>
      <p:bldP spid="101" grpId="0" animBg="1"/>
      <p:bldP spid="102" grpId="0" animBg="1"/>
      <p:bldP spid="104" grpId="0" animBg="1"/>
      <p:bldP spid="105" grpId="0" animBg="1"/>
      <p:bldP spid="107" grpId="0" animBg="1"/>
      <p:bldP spid="109" grpId="0" animBg="1"/>
      <p:bldP spid="120" grpId="0" animBg="1"/>
      <p:bldP spid="122" grpId="0" animBg="1"/>
      <p:bldP spid="129" grpId="0"/>
      <p:bldP spid="129" grpId="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7" name="Picture 67"/>
          <p:cNvPicPr>
            <a:picLocks noChangeAspect="1" noChangeArrowheads="1"/>
          </p:cNvPicPr>
          <p:nvPr/>
        </p:nvPicPr>
        <p:blipFill>
          <a:blip r:embed="rId3" cstate="print"/>
          <a:srcRect/>
          <a:stretch>
            <a:fillRect/>
          </a:stretch>
        </p:blipFill>
        <p:spPr bwMode="auto">
          <a:xfrm>
            <a:off x="568504" y="1060354"/>
            <a:ext cx="4949825" cy="4918075"/>
          </a:xfrm>
          <a:prstGeom prst="rect">
            <a:avLst/>
          </a:prstGeom>
          <a:noFill/>
        </p:spPr>
      </p:pic>
      <p:sp>
        <p:nvSpPr>
          <p:cNvPr id="3" name="标题 2"/>
          <p:cNvSpPr>
            <a:spLocks noGrp="1"/>
          </p:cNvSpPr>
          <p:nvPr>
            <p:ph type="title"/>
          </p:nvPr>
        </p:nvSpPr>
        <p:spPr/>
        <p:txBody>
          <a:bodyPr/>
          <a:lstStyle/>
          <a:p>
            <a:r>
              <a:rPr lang="en-US" dirty="0">
                <a:latin typeface="+mn-lt"/>
                <a:ea typeface="+mn-ea"/>
                <a:cs typeface="+mn-ea"/>
                <a:sym typeface="+mn-lt"/>
              </a:rPr>
              <a:t>Balancing Management (3)</a:t>
            </a:r>
          </a:p>
        </p:txBody>
      </p:sp>
      <p:sp>
        <p:nvSpPr>
          <p:cNvPr id="78" name="文本框 77"/>
          <p:cNvSpPr txBox="1"/>
          <p:nvPr/>
        </p:nvSpPr>
        <p:spPr>
          <a:xfrm>
            <a:off x="7921877" y="1547280"/>
            <a:ext cx="3550117" cy="646331"/>
          </a:xfrm>
          <a:prstGeom prst="rect">
            <a:avLst/>
          </a:prstGeom>
          <a:noFill/>
        </p:spPr>
        <p:txBody>
          <a:bodyPr wrap="square" rtlCol="0">
            <a:spAutoFit/>
          </a:bodyPr>
          <a:lstStyle/>
          <a:p>
            <a:pPr marL="228600" indent="-228600">
              <a:buFont typeface="+mj-lt"/>
              <a:buAutoNum type="arabicPeriod"/>
            </a:pPr>
            <a:r>
              <a:rPr lang="en-US" sz="1200" dirty="0" smtClean="0">
                <a:cs typeface="+mn-ea"/>
                <a:sym typeface="+mn-lt"/>
              </a:rPr>
              <a:t>The </a:t>
            </a:r>
            <a:r>
              <a:rPr lang="en-US" sz="1200" dirty="0">
                <a:cs typeface="+mn-ea"/>
                <a:sym typeface="+mn-lt"/>
              </a:rPr>
              <a:t>voltage of battery 3 is low. The voltage of battery 4 is high. All switches are off. C1 and C2 are charged.</a:t>
            </a:r>
          </a:p>
        </p:txBody>
      </p:sp>
      <p:sp>
        <p:nvSpPr>
          <p:cNvPr id="79" name="文本框 78"/>
          <p:cNvSpPr txBox="1"/>
          <p:nvPr/>
        </p:nvSpPr>
        <p:spPr>
          <a:xfrm>
            <a:off x="7921877" y="2529839"/>
            <a:ext cx="3887000" cy="276999"/>
          </a:xfrm>
          <a:prstGeom prst="rect">
            <a:avLst/>
          </a:prstGeom>
          <a:noFill/>
        </p:spPr>
        <p:txBody>
          <a:bodyPr wrap="square" rtlCol="0">
            <a:spAutoFit/>
          </a:bodyPr>
          <a:lstStyle/>
          <a:p>
            <a:pPr marL="228600" indent="-228600">
              <a:buFont typeface="+mj-lt"/>
              <a:buAutoNum type="arabicPeriod" startAt="2"/>
            </a:pPr>
            <a:r>
              <a:rPr lang="en-US" sz="1200" dirty="0" smtClean="0">
                <a:cs typeface="+mn-ea"/>
                <a:sym typeface="+mn-lt"/>
              </a:rPr>
              <a:t>The </a:t>
            </a:r>
            <a:r>
              <a:rPr lang="en-US" sz="1200" dirty="0">
                <a:cs typeface="+mn-ea"/>
                <a:sym typeface="+mn-lt"/>
              </a:rPr>
              <a:t>pulse changes from low level to high level.</a:t>
            </a:r>
          </a:p>
        </p:txBody>
      </p:sp>
      <p:sp>
        <p:nvSpPr>
          <p:cNvPr id="80" name="文本框 79"/>
          <p:cNvSpPr txBox="1"/>
          <p:nvPr/>
        </p:nvSpPr>
        <p:spPr>
          <a:xfrm>
            <a:off x="7939247" y="3143066"/>
            <a:ext cx="3869630" cy="276999"/>
          </a:xfrm>
          <a:prstGeom prst="rect">
            <a:avLst/>
          </a:prstGeom>
          <a:noFill/>
        </p:spPr>
        <p:txBody>
          <a:bodyPr wrap="square" rtlCol="0">
            <a:spAutoFit/>
          </a:bodyPr>
          <a:lstStyle/>
          <a:p>
            <a:pPr marL="228600" indent="-228600">
              <a:buFont typeface="+mj-lt"/>
              <a:buAutoNum type="arabicPeriod" startAt="3"/>
            </a:pPr>
            <a:r>
              <a:rPr lang="en-US" sz="1200" dirty="0" smtClean="0">
                <a:cs typeface="+mn-ea"/>
                <a:sym typeface="+mn-lt"/>
              </a:rPr>
              <a:t>Switch </a:t>
            </a:r>
            <a:r>
              <a:rPr lang="en-US" sz="1200" dirty="0">
                <a:cs typeface="+mn-ea"/>
                <a:sym typeface="+mn-lt"/>
              </a:rPr>
              <a:t>3 is turned on, and loop 3 is connected.</a:t>
            </a:r>
          </a:p>
        </p:txBody>
      </p:sp>
      <p:sp>
        <p:nvSpPr>
          <p:cNvPr id="81" name="文本框 80"/>
          <p:cNvSpPr txBox="1"/>
          <p:nvPr/>
        </p:nvSpPr>
        <p:spPr>
          <a:xfrm>
            <a:off x="7946398" y="3756293"/>
            <a:ext cx="3862479" cy="646331"/>
          </a:xfrm>
          <a:prstGeom prst="rect">
            <a:avLst/>
          </a:prstGeom>
          <a:noFill/>
        </p:spPr>
        <p:txBody>
          <a:bodyPr wrap="square" rtlCol="0">
            <a:spAutoFit/>
          </a:bodyPr>
          <a:lstStyle/>
          <a:p>
            <a:pPr marL="228600" indent="-228600">
              <a:buFont typeface="+mj-lt"/>
              <a:buAutoNum type="arabicPeriod" startAt="4"/>
            </a:pPr>
            <a:r>
              <a:rPr lang="en-US" sz="1200" dirty="0" smtClean="0">
                <a:cs typeface="+mn-ea"/>
                <a:sym typeface="+mn-lt"/>
              </a:rPr>
              <a:t>Battery </a:t>
            </a:r>
            <a:r>
              <a:rPr lang="en-US" sz="1200" dirty="0">
                <a:cs typeface="+mn-ea"/>
                <a:sym typeface="+mn-lt"/>
              </a:rPr>
              <a:t>4 charges C2, and C1 charges battery 3. The voltage of battery 3 increases, and the voltage of battery 4 decreases to normal.</a:t>
            </a:r>
          </a:p>
        </p:txBody>
      </p:sp>
      <p:sp>
        <p:nvSpPr>
          <p:cNvPr id="83" name="文本框 82"/>
          <p:cNvSpPr txBox="1"/>
          <p:nvPr/>
        </p:nvSpPr>
        <p:spPr>
          <a:xfrm>
            <a:off x="7946398" y="4738851"/>
            <a:ext cx="3550117" cy="461665"/>
          </a:xfrm>
          <a:prstGeom prst="rect">
            <a:avLst/>
          </a:prstGeom>
          <a:noFill/>
        </p:spPr>
        <p:txBody>
          <a:bodyPr wrap="square" rtlCol="0">
            <a:spAutoFit/>
          </a:bodyPr>
          <a:lstStyle/>
          <a:p>
            <a:pPr marL="228600" indent="-228600">
              <a:buFont typeface="+mj-lt"/>
              <a:buAutoNum type="arabicPeriod" startAt="5"/>
            </a:pPr>
            <a:r>
              <a:rPr lang="en-US" sz="1200" dirty="0" smtClean="0">
                <a:cs typeface="+mn-ea"/>
                <a:sym typeface="+mn-lt"/>
              </a:rPr>
              <a:t>The </a:t>
            </a:r>
            <a:r>
              <a:rPr lang="en-US" sz="1200" dirty="0">
                <a:cs typeface="+mn-ea"/>
                <a:sym typeface="+mn-lt"/>
              </a:rPr>
              <a:t>pulse changes from high level to low level, and switch 3 is off.</a:t>
            </a:r>
          </a:p>
        </p:txBody>
      </p:sp>
      <p:grpSp>
        <p:nvGrpSpPr>
          <p:cNvPr id="84" name="Group 2"/>
          <p:cNvGrpSpPr>
            <a:grpSpLocks/>
          </p:cNvGrpSpPr>
          <p:nvPr/>
        </p:nvGrpSpPr>
        <p:grpSpPr bwMode="auto">
          <a:xfrm>
            <a:off x="4948795" y="5591079"/>
            <a:ext cx="4032250" cy="361950"/>
            <a:chOff x="2880" y="3746"/>
            <a:chExt cx="2540" cy="228"/>
          </a:xfrm>
        </p:grpSpPr>
        <p:sp>
          <p:nvSpPr>
            <p:cNvPr id="85" name="Line 3"/>
            <p:cNvSpPr>
              <a:spLocks noChangeShapeType="1"/>
            </p:cNvSpPr>
            <p:nvPr/>
          </p:nvSpPr>
          <p:spPr bwMode="auto">
            <a:xfrm flipV="1">
              <a:off x="3447" y="3746"/>
              <a:ext cx="0" cy="228"/>
            </a:xfrm>
            <a:prstGeom prst="line">
              <a:avLst/>
            </a:prstGeom>
            <a:noFill/>
            <a:ln w="38100">
              <a:solidFill>
                <a:schemeClr val="tx1"/>
              </a:solidFill>
              <a:round/>
              <a:headEnd/>
              <a:tailEnd/>
            </a:ln>
          </p:spPr>
          <p:txBody>
            <a:bodyPr/>
            <a:lstStyle/>
            <a:p>
              <a:pPr algn="ctr"/>
              <a:endParaRPr kumimoji="1" lang="zh-CN" altLang="en-US" sz="3600">
                <a:solidFill>
                  <a:srgbClr val="000000"/>
                </a:solidFill>
              </a:endParaRPr>
            </a:p>
          </p:txBody>
        </p:sp>
        <p:sp>
          <p:nvSpPr>
            <p:cNvPr id="86" name="Line 4"/>
            <p:cNvSpPr>
              <a:spLocks noChangeShapeType="1"/>
            </p:cNvSpPr>
            <p:nvPr/>
          </p:nvSpPr>
          <p:spPr bwMode="auto">
            <a:xfrm flipH="1" flipV="1">
              <a:off x="3447" y="3974"/>
              <a:ext cx="284" cy="0"/>
            </a:xfrm>
            <a:prstGeom prst="line">
              <a:avLst/>
            </a:prstGeom>
            <a:noFill/>
            <a:ln w="38100">
              <a:solidFill>
                <a:schemeClr val="tx1"/>
              </a:solidFill>
              <a:round/>
              <a:headEnd/>
              <a:tailEnd/>
            </a:ln>
          </p:spPr>
          <p:txBody>
            <a:bodyPr/>
            <a:lstStyle/>
            <a:p>
              <a:pPr algn="ctr"/>
              <a:endParaRPr kumimoji="1" lang="zh-CN" altLang="en-US" sz="3600">
                <a:solidFill>
                  <a:srgbClr val="000000"/>
                </a:solidFill>
              </a:endParaRPr>
            </a:p>
          </p:txBody>
        </p:sp>
        <p:sp>
          <p:nvSpPr>
            <p:cNvPr id="87" name="Line 5"/>
            <p:cNvSpPr>
              <a:spLocks noChangeShapeType="1"/>
            </p:cNvSpPr>
            <p:nvPr/>
          </p:nvSpPr>
          <p:spPr bwMode="auto">
            <a:xfrm flipH="1" flipV="1">
              <a:off x="3164" y="3747"/>
              <a:ext cx="284" cy="0"/>
            </a:xfrm>
            <a:prstGeom prst="line">
              <a:avLst/>
            </a:prstGeom>
            <a:noFill/>
            <a:ln w="38100">
              <a:solidFill>
                <a:schemeClr val="tx1"/>
              </a:solidFill>
              <a:round/>
              <a:headEnd/>
              <a:tailEnd/>
            </a:ln>
          </p:spPr>
          <p:txBody>
            <a:bodyPr/>
            <a:lstStyle/>
            <a:p>
              <a:pPr algn="ctr"/>
              <a:endParaRPr kumimoji="1" lang="zh-CN" altLang="en-US" sz="3600">
                <a:solidFill>
                  <a:srgbClr val="000000"/>
                </a:solidFill>
              </a:endParaRPr>
            </a:p>
          </p:txBody>
        </p:sp>
        <p:sp>
          <p:nvSpPr>
            <p:cNvPr id="88" name="Line 6"/>
            <p:cNvSpPr>
              <a:spLocks noChangeShapeType="1"/>
            </p:cNvSpPr>
            <p:nvPr/>
          </p:nvSpPr>
          <p:spPr bwMode="auto">
            <a:xfrm flipV="1">
              <a:off x="3164" y="3746"/>
              <a:ext cx="0" cy="228"/>
            </a:xfrm>
            <a:prstGeom prst="line">
              <a:avLst/>
            </a:prstGeom>
            <a:noFill/>
            <a:ln w="38100">
              <a:solidFill>
                <a:schemeClr val="tx1"/>
              </a:solidFill>
              <a:round/>
              <a:headEnd/>
              <a:tailEnd/>
            </a:ln>
          </p:spPr>
          <p:txBody>
            <a:bodyPr/>
            <a:lstStyle/>
            <a:p>
              <a:pPr algn="ctr"/>
              <a:endParaRPr kumimoji="1" lang="zh-CN" altLang="en-US" sz="3600">
                <a:solidFill>
                  <a:srgbClr val="000000"/>
                </a:solidFill>
              </a:endParaRPr>
            </a:p>
          </p:txBody>
        </p:sp>
        <p:sp>
          <p:nvSpPr>
            <p:cNvPr id="89" name="Line 7"/>
            <p:cNvSpPr>
              <a:spLocks noChangeShapeType="1"/>
            </p:cNvSpPr>
            <p:nvPr/>
          </p:nvSpPr>
          <p:spPr bwMode="auto">
            <a:xfrm flipH="1" flipV="1">
              <a:off x="2880" y="3974"/>
              <a:ext cx="284" cy="0"/>
            </a:xfrm>
            <a:prstGeom prst="line">
              <a:avLst/>
            </a:prstGeom>
            <a:noFill/>
            <a:ln w="38100">
              <a:solidFill>
                <a:schemeClr val="tx1"/>
              </a:solidFill>
              <a:round/>
              <a:headEnd/>
              <a:tailEnd/>
            </a:ln>
          </p:spPr>
          <p:txBody>
            <a:bodyPr/>
            <a:lstStyle/>
            <a:p>
              <a:pPr algn="ctr"/>
              <a:endParaRPr kumimoji="1" lang="zh-CN" altLang="en-US" sz="3600">
                <a:solidFill>
                  <a:srgbClr val="000000"/>
                </a:solidFill>
              </a:endParaRPr>
            </a:p>
          </p:txBody>
        </p:sp>
        <p:sp>
          <p:nvSpPr>
            <p:cNvPr id="90" name="Line 8"/>
            <p:cNvSpPr>
              <a:spLocks noChangeShapeType="1"/>
            </p:cNvSpPr>
            <p:nvPr/>
          </p:nvSpPr>
          <p:spPr bwMode="auto">
            <a:xfrm flipV="1">
              <a:off x="4014" y="3746"/>
              <a:ext cx="0" cy="228"/>
            </a:xfrm>
            <a:prstGeom prst="line">
              <a:avLst/>
            </a:prstGeom>
            <a:noFill/>
            <a:ln w="38100">
              <a:solidFill>
                <a:schemeClr val="tx1"/>
              </a:solidFill>
              <a:round/>
              <a:headEnd/>
              <a:tailEnd/>
            </a:ln>
          </p:spPr>
          <p:txBody>
            <a:bodyPr/>
            <a:lstStyle/>
            <a:p>
              <a:pPr algn="ctr"/>
              <a:endParaRPr kumimoji="1" lang="zh-CN" altLang="en-US" sz="3600">
                <a:solidFill>
                  <a:srgbClr val="000000"/>
                </a:solidFill>
              </a:endParaRPr>
            </a:p>
          </p:txBody>
        </p:sp>
        <p:sp>
          <p:nvSpPr>
            <p:cNvPr id="91" name="Line 9"/>
            <p:cNvSpPr>
              <a:spLocks noChangeShapeType="1"/>
            </p:cNvSpPr>
            <p:nvPr/>
          </p:nvSpPr>
          <p:spPr bwMode="auto">
            <a:xfrm flipH="1" flipV="1">
              <a:off x="4014" y="3974"/>
              <a:ext cx="284" cy="0"/>
            </a:xfrm>
            <a:prstGeom prst="line">
              <a:avLst/>
            </a:prstGeom>
            <a:noFill/>
            <a:ln w="38100">
              <a:solidFill>
                <a:schemeClr val="tx1"/>
              </a:solidFill>
              <a:round/>
              <a:headEnd/>
              <a:tailEnd/>
            </a:ln>
          </p:spPr>
          <p:txBody>
            <a:bodyPr/>
            <a:lstStyle/>
            <a:p>
              <a:pPr algn="ctr"/>
              <a:endParaRPr kumimoji="1" lang="zh-CN" altLang="en-US" sz="3600">
                <a:solidFill>
                  <a:srgbClr val="000000"/>
                </a:solidFill>
              </a:endParaRPr>
            </a:p>
          </p:txBody>
        </p:sp>
        <p:sp>
          <p:nvSpPr>
            <p:cNvPr id="92" name="Line 10"/>
            <p:cNvSpPr>
              <a:spLocks noChangeShapeType="1"/>
            </p:cNvSpPr>
            <p:nvPr/>
          </p:nvSpPr>
          <p:spPr bwMode="auto">
            <a:xfrm flipH="1" flipV="1">
              <a:off x="3731" y="3747"/>
              <a:ext cx="284" cy="0"/>
            </a:xfrm>
            <a:prstGeom prst="line">
              <a:avLst/>
            </a:prstGeom>
            <a:noFill/>
            <a:ln w="38100">
              <a:solidFill>
                <a:schemeClr val="tx1"/>
              </a:solidFill>
              <a:round/>
              <a:headEnd/>
              <a:tailEnd/>
            </a:ln>
          </p:spPr>
          <p:txBody>
            <a:bodyPr/>
            <a:lstStyle/>
            <a:p>
              <a:pPr algn="ctr"/>
              <a:endParaRPr kumimoji="1" lang="zh-CN" altLang="en-US" sz="3600">
                <a:solidFill>
                  <a:srgbClr val="000000"/>
                </a:solidFill>
              </a:endParaRPr>
            </a:p>
          </p:txBody>
        </p:sp>
        <p:sp>
          <p:nvSpPr>
            <p:cNvPr id="93" name="Line 11"/>
            <p:cNvSpPr>
              <a:spLocks noChangeShapeType="1"/>
            </p:cNvSpPr>
            <p:nvPr/>
          </p:nvSpPr>
          <p:spPr bwMode="auto">
            <a:xfrm flipV="1">
              <a:off x="3731" y="3746"/>
              <a:ext cx="0" cy="228"/>
            </a:xfrm>
            <a:prstGeom prst="line">
              <a:avLst/>
            </a:prstGeom>
            <a:noFill/>
            <a:ln w="38100">
              <a:solidFill>
                <a:schemeClr val="tx1"/>
              </a:solidFill>
              <a:round/>
              <a:headEnd/>
              <a:tailEnd/>
            </a:ln>
          </p:spPr>
          <p:txBody>
            <a:bodyPr/>
            <a:lstStyle/>
            <a:p>
              <a:pPr algn="ctr"/>
              <a:endParaRPr kumimoji="1" lang="zh-CN" altLang="en-US" sz="3600">
                <a:solidFill>
                  <a:srgbClr val="000000"/>
                </a:solidFill>
              </a:endParaRPr>
            </a:p>
          </p:txBody>
        </p:sp>
        <p:sp>
          <p:nvSpPr>
            <p:cNvPr id="94" name="Line 12"/>
            <p:cNvSpPr>
              <a:spLocks noChangeShapeType="1"/>
            </p:cNvSpPr>
            <p:nvPr/>
          </p:nvSpPr>
          <p:spPr bwMode="auto">
            <a:xfrm flipV="1">
              <a:off x="4581" y="3746"/>
              <a:ext cx="0" cy="228"/>
            </a:xfrm>
            <a:prstGeom prst="line">
              <a:avLst/>
            </a:prstGeom>
            <a:noFill/>
            <a:ln w="38100">
              <a:solidFill>
                <a:schemeClr val="tx1"/>
              </a:solidFill>
              <a:round/>
              <a:headEnd/>
              <a:tailEnd/>
            </a:ln>
          </p:spPr>
          <p:txBody>
            <a:bodyPr/>
            <a:lstStyle/>
            <a:p>
              <a:pPr algn="ctr"/>
              <a:endParaRPr kumimoji="1" lang="zh-CN" altLang="en-US" sz="3600">
                <a:solidFill>
                  <a:srgbClr val="000000"/>
                </a:solidFill>
              </a:endParaRPr>
            </a:p>
          </p:txBody>
        </p:sp>
        <p:sp>
          <p:nvSpPr>
            <p:cNvPr id="95" name="Line 13"/>
            <p:cNvSpPr>
              <a:spLocks noChangeShapeType="1"/>
            </p:cNvSpPr>
            <p:nvPr/>
          </p:nvSpPr>
          <p:spPr bwMode="auto">
            <a:xfrm flipH="1" flipV="1">
              <a:off x="4581" y="3974"/>
              <a:ext cx="284" cy="0"/>
            </a:xfrm>
            <a:prstGeom prst="line">
              <a:avLst/>
            </a:prstGeom>
            <a:noFill/>
            <a:ln w="38100">
              <a:solidFill>
                <a:schemeClr val="tx1"/>
              </a:solidFill>
              <a:round/>
              <a:headEnd/>
              <a:tailEnd/>
            </a:ln>
          </p:spPr>
          <p:txBody>
            <a:bodyPr/>
            <a:lstStyle/>
            <a:p>
              <a:pPr algn="ctr"/>
              <a:endParaRPr kumimoji="1" lang="zh-CN" altLang="en-US" sz="3600">
                <a:solidFill>
                  <a:srgbClr val="000000"/>
                </a:solidFill>
              </a:endParaRPr>
            </a:p>
          </p:txBody>
        </p:sp>
        <p:sp>
          <p:nvSpPr>
            <p:cNvPr id="96" name="Line 14"/>
            <p:cNvSpPr>
              <a:spLocks noChangeShapeType="1"/>
            </p:cNvSpPr>
            <p:nvPr/>
          </p:nvSpPr>
          <p:spPr bwMode="auto">
            <a:xfrm flipH="1" flipV="1">
              <a:off x="4298" y="3747"/>
              <a:ext cx="284" cy="0"/>
            </a:xfrm>
            <a:prstGeom prst="line">
              <a:avLst/>
            </a:prstGeom>
            <a:noFill/>
            <a:ln w="38100">
              <a:solidFill>
                <a:schemeClr val="tx1"/>
              </a:solidFill>
              <a:round/>
              <a:headEnd/>
              <a:tailEnd/>
            </a:ln>
          </p:spPr>
          <p:txBody>
            <a:bodyPr/>
            <a:lstStyle/>
            <a:p>
              <a:pPr algn="ctr"/>
              <a:endParaRPr kumimoji="1" lang="zh-CN" altLang="en-US" sz="3600">
                <a:solidFill>
                  <a:srgbClr val="000000"/>
                </a:solidFill>
              </a:endParaRPr>
            </a:p>
          </p:txBody>
        </p:sp>
        <p:sp>
          <p:nvSpPr>
            <p:cNvPr id="97" name="Line 15"/>
            <p:cNvSpPr>
              <a:spLocks noChangeShapeType="1"/>
            </p:cNvSpPr>
            <p:nvPr/>
          </p:nvSpPr>
          <p:spPr bwMode="auto">
            <a:xfrm flipV="1">
              <a:off x="4298" y="3746"/>
              <a:ext cx="0" cy="228"/>
            </a:xfrm>
            <a:prstGeom prst="line">
              <a:avLst/>
            </a:prstGeom>
            <a:noFill/>
            <a:ln w="38100">
              <a:solidFill>
                <a:schemeClr val="tx1"/>
              </a:solidFill>
              <a:round/>
              <a:headEnd/>
              <a:tailEnd/>
            </a:ln>
          </p:spPr>
          <p:txBody>
            <a:bodyPr/>
            <a:lstStyle/>
            <a:p>
              <a:pPr algn="ctr"/>
              <a:endParaRPr kumimoji="1" lang="zh-CN" altLang="en-US" sz="3600">
                <a:solidFill>
                  <a:srgbClr val="000000"/>
                </a:solidFill>
              </a:endParaRPr>
            </a:p>
          </p:txBody>
        </p:sp>
        <p:sp>
          <p:nvSpPr>
            <p:cNvPr id="98" name="Line 16"/>
            <p:cNvSpPr>
              <a:spLocks noChangeShapeType="1"/>
            </p:cNvSpPr>
            <p:nvPr/>
          </p:nvSpPr>
          <p:spPr bwMode="auto">
            <a:xfrm flipV="1">
              <a:off x="5136" y="3746"/>
              <a:ext cx="0" cy="228"/>
            </a:xfrm>
            <a:prstGeom prst="line">
              <a:avLst/>
            </a:prstGeom>
            <a:noFill/>
            <a:ln w="38100">
              <a:solidFill>
                <a:schemeClr val="tx1"/>
              </a:solidFill>
              <a:round/>
              <a:headEnd/>
              <a:tailEnd/>
            </a:ln>
          </p:spPr>
          <p:txBody>
            <a:bodyPr/>
            <a:lstStyle/>
            <a:p>
              <a:pPr algn="ctr"/>
              <a:endParaRPr kumimoji="1" lang="zh-CN" altLang="en-US" sz="3600">
                <a:solidFill>
                  <a:srgbClr val="000000"/>
                </a:solidFill>
              </a:endParaRPr>
            </a:p>
          </p:txBody>
        </p:sp>
        <p:sp>
          <p:nvSpPr>
            <p:cNvPr id="99" name="Line 17"/>
            <p:cNvSpPr>
              <a:spLocks noChangeShapeType="1"/>
            </p:cNvSpPr>
            <p:nvPr/>
          </p:nvSpPr>
          <p:spPr bwMode="auto">
            <a:xfrm flipH="1" flipV="1">
              <a:off x="5136" y="3974"/>
              <a:ext cx="284" cy="0"/>
            </a:xfrm>
            <a:prstGeom prst="line">
              <a:avLst/>
            </a:prstGeom>
            <a:noFill/>
            <a:ln w="38100">
              <a:solidFill>
                <a:schemeClr val="tx1"/>
              </a:solidFill>
              <a:round/>
              <a:headEnd/>
              <a:tailEnd/>
            </a:ln>
          </p:spPr>
          <p:txBody>
            <a:bodyPr/>
            <a:lstStyle/>
            <a:p>
              <a:pPr algn="ctr"/>
              <a:endParaRPr kumimoji="1" lang="zh-CN" altLang="en-US" sz="3600">
                <a:solidFill>
                  <a:srgbClr val="000000"/>
                </a:solidFill>
              </a:endParaRPr>
            </a:p>
          </p:txBody>
        </p:sp>
        <p:sp>
          <p:nvSpPr>
            <p:cNvPr id="100" name="Line 18"/>
            <p:cNvSpPr>
              <a:spLocks noChangeShapeType="1"/>
            </p:cNvSpPr>
            <p:nvPr/>
          </p:nvSpPr>
          <p:spPr bwMode="auto">
            <a:xfrm flipH="1" flipV="1">
              <a:off x="4853" y="3747"/>
              <a:ext cx="284" cy="0"/>
            </a:xfrm>
            <a:prstGeom prst="line">
              <a:avLst/>
            </a:prstGeom>
            <a:noFill/>
            <a:ln w="38100">
              <a:solidFill>
                <a:schemeClr val="tx1"/>
              </a:solidFill>
              <a:round/>
              <a:headEnd/>
              <a:tailEnd/>
            </a:ln>
          </p:spPr>
          <p:txBody>
            <a:bodyPr/>
            <a:lstStyle/>
            <a:p>
              <a:pPr algn="ctr"/>
              <a:endParaRPr kumimoji="1" lang="zh-CN" altLang="en-US" sz="3600">
                <a:solidFill>
                  <a:srgbClr val="000000"/>
                </a:solidFill>
              </a:endParaRPr>
            </a:p>
          </p:txBody>
        </p:sp>
        <p:sp>
          <p:nvSpPr>
            <p:cNvPr id="101" name="Line 19"/>
            <p:cNvSpPr>
              <a:spLocks noChangeShapeType="1"/>
            </p:cNvSpPr>
            <p:nvPr/>
          </p:nvSpPr>
          <p:spPr bwMode="auto">
            <a:xfrm flipV="1">
              <a:off x="4853" y="3746"/>
              <a:ext cx="0" cy="228"/>
            </a:xfrm>
            <a:prstGeom prst="line">
              <a:avLst/>
            </a:prstGeom>
            <a:noFill/>
            <a:ln w="38100">
              <a:solidFill>
                <a:schemeClr val="tx1"/>
              </a:solidFill>
              <a:round/>
              <a:headEnd/>
              <a:tailEnd/>
            </a:ln>
          </p:spPr>
          <p:txBody>
            <a:bodyPr/>
            <a:lstStyle/>
            <a:p>
              <a:pPr algn="ctr"/>
              <a:endParaRPr kumimoji="1" lang="zh-CN" altLang="en-US" sz="3600">
                <a:solidFill>
                  <a:srgbClr val="000000"/>
                </a:solidFill>
              </a:endParaRPr>
            </a:p>
          </p:txBody>
        </p:sp>
      </p:grpSp>
      <p:grpSp>
        <p:nvGrpSpPr>
          <p:cNvPr id="102" name="Group 20"/>
          <p:cNvGrpSpPr>
            <a:grpSpLocks/>
          </p:cNvGrpSpPr>
          <p:nvPr/>
        </p:nvGrpSpPr>
        <p:grpSpPr bwMode="auto">
          <a:xfrm>
            <a:off x="6564972" y="1645218"/>
            <a:ext cx="1246355" cy="3455814"/>
            <a:chOff x="4610" y="1167"/>
            <a:chExt cx="954" cy="2042"/>
          </a:xfrm>
        </p:grpSpPr>
        <p:sp>
          <p:nvSpPr>
            <p:cNvPr id="103" name="Line 21"/>
            <p:cNvSpPr>
              <a:spLocks noChangeShapeType="1"/>
            </p:cNvSpPr>
            <p:nvPr/>
          </p:nvSpPr>
          <p:spPr bwMode="auto">
            <a:xfrm>
              <a:off x="4611" y="2982"/>
              <a:ext cx="0" cy="227"/>
            </a:xfrm>
            <a:prstGeom prst="line">
              <a:avLst/>
            </a:prstGeom>
            <a:noFill/>
            <a:ln w="9525">
              <a:solidFill>
                <a:schemeClr val="tx1"/>
              </a:solidFill>
              <a:round/>
              <a:headEnd/>
              <a:tailEnd type="none" w="lg" len="lg"/>
            </a:ln>
            <a:effectLst/>
          </p:spPr>
          <p:txBody>
            <a:bodyPr wrap="none" anchor="ctr"/>
            <a:lstStyle/>
            <a:p>
              <a:pPr algn="ctr"/>
              <a:endParaRPr kumimoji="1" lang="zh-CN" altLang="en-US" sz="3600">
                <a:solidFill>
                  <a:srgbClr val="000000"/>
                </a:solidFill>
              </a:endParaRPr>
            </a:p>
          </p:txBody>
        </p:sp>
        <p:sp>
          <p:nvSpPr>
            <p:cNvPr id="104" name="Line 22"/>
            <p:cNvSpPr>
              <a:spLocks noChangeShapeType="1"/>
            </p:cNvSpPr>
            <p:nvPr/>
          </p:nvSpPr>
          <p:spPr bwMode="auto">
            <a:xfrm flipH="1" flipV="1">
              <a:off x="5337" y="1168"/>
              <a:ext cx="227" cy="0"/>
            </a:xfrm>
            <a:prstGeom prst="line">
              <a:avLst/>
            </a:prstGeom>
            <a:noFill/>
            <a:ln w="9525">
              <a:solidFill>
                <a:schemeClr val="tx1"/>
              </a:solidFill>
              <a:round/>
              <a:headEnd/>
              <a:tailEnd type="triangle" w="lg" len="lg"/>
            </a:ln>
            <a:effectLst/>
          </p:spPr>
          <p:txBody>
            <a:bodyPr wrap="none" anchor="ctr"/>
            <a:lstStyle/>
            <a:p>
              <a:pPr algn="ctr"/>
              <a:endParaRPr kumimoji="1" lang="zh-CN" altLang="en-US" sz="3600">
                <a:solidFill>
                  <a:srgbClr val="000000"/>
                </a:solidFill>
              </a:endParaRPr>
            </a:p>
          </p:txBody>
        </p:sp>
        <p:sp>
          <p:nvSpPr>
            <p:cNvPr id="105" name="Line 23"/>
            <p:cNvSpPr>
              <a:spLocks noChangeShapeType="1"/>
            </p:cNvSpPr>
            <p:nvPr/>
          </p:nvSpPr>
          <p:spPr bwMode="auto">
            <a:xfrm>
              <a:off x="5564" y="1167"/>
              <a:ext cx="0" cy="2041"/>
            </a:xfrm>
            <a:prstGeom prst="line">
              <a:avLst/>
            </a:prstGeom>
            <a:noFill/>
            <a:ln w="9525">
              <a:solidFill>
                <a:schemeClr val="tx1"/>
              </a:solidFill>
              <a:round/>
              <a:headEnd/>
              <a:tailEnd type="none" w="lg" len="lg"/>
            </a:ln>
            <a:effectLst/>
          </p:spPr>
          <p:txBody>
            <a:bodyPr wrap="none" anchor="ctr"/>
            <a:lstStyle/>
            <a:p>
              <a:pPr algn="ctr"/>
              <a:endParaRPr kumimoji="1" lang="zh-CN" altLang="en-US" sz="3600">
                <a:solidFill>
                  <a:srgbClr val="000000"/>
                </a:solidFill>
              </a:endParaRPr>
            </a:p>
          </p:txBody>
        </p:sp>
        <p:sp>
          <p:nvSpPr>
            <p:cNvPr id="106" name="Line 24"/>
            <p:cNvSpPr>
              <a:spLocks noChangeShapeType="1"/>
            </p:cNvSpPr>
            <p:nvPr/>
          </p:nvSpPr>
          <p:spPr bwMode="auto">
            <a:xfrm flipH="1">
              <a:off x="4610" y="3208"/>
              <a:ext cx="954" cy="1"/>
            </a:xfrm>
            <a:prstGeom prst="line">
              <a:avLst/>
            </a:prstGeom>
            <a:noFill/>
            <a:ln w="9525">
              <a:solidFill>
                <a:schemeClr val="tx1"/>
              </a:solidFill>
              <a:round/>
              <a:headEnd/>
              <a:tailEnd type="none" w="lg" len="lg"/>
            </a:ln>
            <a:effectLst/>
          </p:spPr>
          <p:txBody>
            <a:bodyPr wrap="none" anchor="ctr"/>
            <a:lstStyle/>
            <a:p>
              <a:pPr algn="ctr"/>
              <a:endParaRPr kumimoji="1" lang="zh-CN" altLang="en-US" sz="3600">
                <a:solidFill>
                  <a:srgbClr val="000000"/>
                </a:solidFill>
              </a:endParaRPr>
            </a:p>
          </p:txBody>
        </p:sp>
      </p:grpSp>
      <p:sp>
        <p:nvSpPr>
          <p:cNvPr id="107" name="Rectangle 25"/>
          <p:cNvSpPr>
            <a:spLocks noChangeArrowheads="1"/>
          </p:cNvSpPr>
          <p:nvPr/>
        </p:nvSpPr>
        <p:spPr bwMode="auto">
          <a:xfrm>
            <a:off x="962203" y="5122459"/>
            <a:ext cx="1125538" cy="646973"/>
          </a:xfrm>
          <a:prstGeom prst="rect">
            <a:avLst/>
          </a:prstGeom>
          <a:solidFill>
            <a:srgbClr val="FF9900"/>
          </a:solidFill>
          <a:ln w="25400" algn="ctr">
            <a:noFill/>
            <a:miter lim="800000"/>
            <a:headEnd/>
            <a:tailEnd/>
          </a:ln>
          <a:effectLst/>
        </p:spPr>
        <p:txBody>
          <a:bodyPr lIns="92075" tIns="46038" rIns="92075" bIns="46038" anchor="ctr">
            <a:spAutoFit/>
          </a:bodyPr>
          <a:lstStyle/>
          <a:p>
            <a:pPr algn="ctr"/>
            <a:endParaRPr kumimoji="1" lang="zh-CN" altLang="en-US" sz="3600">
              <a:solidFill>
                <a:srgbClr val="000000"/>
              </a:solidFill>
              <a:latin typeface="Times" pitchFamily="1" charset="0"/>
            </a:endParaRPr>
          </a:p>
        </p:txBody>
      </p:sp>
      <p:sp>
        <p:nvSpPr>
          <p:cNvPr id="108" name="Rectangle 26"/>
          <p:cNvSpPr>
            <a:spLocks noChangeArrowheads="1"/>
          </p:cNvSpPr>
          <p:nvPr/>
        </p:nvSpPr>
        <p:spPr bwMode="auto">
          <a:xfrm>
            <a:off x="962203" y="1646076"/>
            <a:ext cx="1125538" cy="468000"/>
          </a:xfrm>
          <a:prstGeom prst="rect">
            <a:avLst/>
          </a:prstGeom>
          <a:solidFill>
            <a:srgbClr val="FF9900"/>
          </a:solidFill>
          <a:ln w="25400" algn="ctr">
            <a:noFill/>
            <a:miter lim="800000"/>
            <a:headEnd/>
            <a:tailEnd/>
          </a:ln>
          <a:effectLst/>
        </p:spPr>
        <p:txBody>
          <a:bodyPr lIns="92075" tIns="46038" rIns="92075" bIns="46038" anchor="ctr">
            <a:spAutoFit/>
          </a:bodyPr>
          <a:lstStyle/>
          <a:p>
            <a:pPr algn="ctr"/>
            <a:endParaRPr kumimoji="1" lang="zh-CN" altLang="en-US" sz="3600">
              <a:solidFill>
                <a:srgbClr val="000000"/>
              </a:solidFill>
              <a:latin typeface="Times" pitchFamily="1" charset="0"/>
            </a:endParaRPr>
          </a:p>
        </p:txBody>
      </p:sp>
      <p:sp>
        <p:nvSpPr>
          <p:cNvPr id="109" name="Line 28"/>
          <p:cNvSpPr>
            <a:spLocks noChangeShapeType="1"/>
          </p:cNvSpPr>
          <p:nvPr/>
        </p:nvSpPr>
        <p:spPr bwMode="auto">
          <a:xfrm>
            <a:off x="6566559" y="2501635"/>
            <a:ext cx="0" cy="360362"/>
          </a:xfrm>
          <a:prstGeom prst="line">
            <a:avLst/>
          </a:prstGeom>
          <a:noFill/>
          <a:ln w="9525">
            <a:solidFill>
              <a:schemeClr val="tx1"/>
            </a:solidFill>
            <a:round/>
            <a:headEnd/>
            <a:tailEnd type="triangle" w="lg" len="lg"/>
          </a:ln>
          <a:effectLst/>
        </p:spPr>
        <p:txBody>
          <a:bodyPr wrap="none" anchor="ctr"/>
          <a:lstStyle/>
          <a:p>
            <a:pPr algn="ctr"/>
            <a:endParaRPr kumimoji="1" lang="zh-CN" altLang="en-US" sz="3600">
              <a:solidFill>
                <a:srgbClr val="000000"/>
              </a:solidFill>
            </a:endParaRPr>
          </a:p>
        </p:txBody>
      </p:sp>
      <p:sp>
        <p:nvSpPr>
          <p:cNvPr id="110" name="Text Box 29"/>
          <p:cNvSpPr txBox="1">
            <a:spLocks noChangeArrowheads="1"/>
          </p:cNvSpPr>
          <p:nvPr/>
        </p:nvSpPr>
        <p:spPr bwMode="auto">
          <a:xfrm>
            <a:off x="5642194" y="2173859"/>
            <a:ext cx="1872000" cy="307777"/>
          </a:xfrm>
          <a:prstGeom prst="rect">
            <a:avLst/>
          </a:prstGeom>
          <a:noFill/>
          <a:ln w="19050" algn="ctr">
            <a:solidFill>
              <a:srgbClr val="339966"/>
            </a:solidFill>
            <a:miter lim="800000"/>
            <a:headEnd/>
            <a:tailEnd/>
          </a:ln>
          <a:effectLst/>
        </p:spPr>
        <p:txBody>
          <a:bodyPr>
            <a:spAutoFit/>
          </a:bodyPr>
          <a:lstStyle/>
          <a:p>
            <a:pPr algn="ctr" eaLnBrk="0" hangingPunct="0">
              <a:spcBef>
                <a:spcPct val="50000"/>
              </a:spcBef>
            </a:pPr>
            <a:r>
              <a:rPr lang="en-US" altLang="ja-JP" sz="1400">
                <a:solidFill>
                  <a:srgbClr val="000000"/>
                </a:solidFill>
                <a:ea typeface="ＭＳ Ｐゴシック" pitchFamily="50" charset="-128"/>
              </a:rPr>
              <a:t>CLKIN Low to Hi</a:t>
            </a:r>
          </a:p>
        </p:txBody>
      </p:sp>
      <p:sp>
        <p:nvSpPr>
          <p:cNvPr id="111" name="Line 30"/>
          <p:cNvSpPr>
            <a:spLocks noChangeShapeType="1"/>
          </p:cNvSpPr>
          <p:nvPr/>
        </p:nvSpPr>
        <p:spPr bwMode="auto">
          <a:xfrm>
            <a:off x="6566559" y="3176323"/>
            <a:ext cx="0" cy="360363"/>
          </a:xfrm>
          <a:prstGeom prst="line">
            <a:avLst/>
          </a:prstGeom>
          <a:noFill/>
          <a:ln w="9525">
            <a:solidFill>
              <a:schemeClr val="tx1"/>
            </a:solidFill>
            <a:round/>
            <a:headEnd/>
            <a:tailEnd type="triangle" w="lg" len="lg"/>
          </a:ln>
          <a:effectLst/>
        </p:spPr>
        <p:txBody>
          <a:bodyPr wrap="none" anchor="ctr"/>
          <a:lstStyle/>
          <a:p>
            <a:pPr algn="ctr"/>
            <a:endParaRPr kumimoji="1" lang="zh-CN" altLang="en-US" sz="3600">
              <a:solidFill>
                <a:srgbClr val="000000"/>
              </a:solidFill>
            </a:endParaRPr>
          </a:p>
        </p:txBody>
      </p:sp>
      <p:sp>
        <p:nvSpPr>
          <p:cNvPr id="112" name="Text Box 31"/>
          <p:cNvSpPr txBox="1">
            <a:spLocks noChangeArrowheads="1"/>
          </p:cNvSpPr>
          <p:nvPr/>
        </p:nvSpPr>
        <p:spPr bwMode="auto">
          <a:xfrm>
            <a:off x="5642194" y="2848546"/>
            <a:ext cx="1872000" cy="307777"/>
          </a:xfrm>
          <a:prstGeom prst="rect">
            <a:avLst/>
          </a:prstGeom>
          <a:noFill/>
          <a:ln w="19050" algn="ctr">
            <a:solidFill>
              <a:srgbClr val="339966"/>
            </a:solidFill>
            <a:miter lim="800000"/>
            <a:headEnd/>
            <a:tailEnd/>
          </a:ln>
          <a:effectLst/>
        </p:spPr>
        <p:txBody>
          <a:bodyPr>
            <a:spAutoFit/>
          </a:bodyPr>
          <a:lstStyle/>
          <a:p>
            <a:pPr algn="ctr" eaLnBrk="0" hangingPunct="0">
              <a:spcBef>
                <a:spcPct val="50000"/>
              </a:spcBef>
            </a:pPr>
            <a:r>
              <a:rPr lang="en-US" altLang="ja-JP" sz="1400" dirty="0">
                <a:solidFill>
                  <a:srgbClr val="000000"/>
                </a:solidFill>
                <a:ea typeface="ＭＳ Ｐゴシック" pitchFamily="50" charset="-128"/>
              </a:rPr>
              <a:t>③</a:t>
            </a:r>
            <a:r>
              <a:rPr lang="en-US" altLang="ja-JP" sz="1400" b="1" dirty="0">
                <a:solidFill>
                  <a:srgbClr val="000000"/>
                </a:solidFill>
                <a:ea typeface="ＭＳ Ｐゴシック" pitchFamily="50" charset="-128"/>
              </a:rPr>
              <a:t> </a:t>
            </a:r>
            <a:r>
              <a:rPr lang="en-US" altLang="ja-JP" sz="1400" dirty="0">
                <a:solidFill>
                  <a:srgbClr val="000000"/>
                </a:solidFill>
                <a:ea typeface="ＭＳ Ｐゴシック" pitchFamily="50" charset="-128"/>
              </a:rPr>
              <a:t>SWITCH ON</a:t>
            </a:r>
          </a:p>
        </p:txBody>
      </p:sp>
      <p:sp>
        <p:nvSpPr>
          <p:cNvPr id="113" name="Text Box 32"/>
          <p:cNvSpPr txBox="1">
            <a:spLocks noChangeArrowheads="1"/>
          </p:cNvSpPr>
          <p:nvPr/>
        </p:nvSpPr>
        <p:spPr bwMode="auto">
          <a:xfrm>
            <a:off x="5642194" y="1499171"/>
            <a:ext cx="1872000" cy="314325"/>
          </a:xfrm>
          <a:prstGeom prst="rect">
            <a:avLst/>
          </a:prstGeom>
          <a:noFill/>
          <a:ln w="9525" algn="ctr">
            <a:solidFill>
              <a:schemeClr val="tx1"/>
            </a:solidFill>
            <a:miter lim="800000"/>
            <a:headEnd/>
            <a:tailEnd/>
          </a:ln>
          <a:effectLst/>
        </p:spPr>
        <p:txBody>
          <a:bodyPr>
            <a:spAutoFit/>
          </a:bodyPr>
          <a:lstStyle/>
          <a:p>
            <a:pPr algn="ctr" eaLnBrk="0" hangingPunct="0">
              <a:spcBef>
                <a:spcPct val="50000"/>
              </a:spcBef>
            </a:pPr>
            <a:r>
              <a:rPr lang="en-US" altLang="ja-JP" sz="1400">
                <a:solidFill>
                  <a:srgbClr val="000000"/>
                </a:solidFill>
                <a:ea typeface="ＭＳ Ｐゴシック" pitchFamily="50" charset="-128"/>
              </a:rPr>
              <a:t>ALL SWITCH OFF</a:t>
            </a:r>
          </a:p>
        </p:txBody>
      </p:sp>
      <p:sp>
        <p:nvSpPr>
          <p:cNvPr id="114" name="Text Box 33"/>
          <p:cNvSpPr txBox="1">
            <a:spLocks noChangeArrowheads="1"/>
          </p:cNvSpPr>
          <p:nvPr/>
        </p:nvSpPr>
        <p:spPr bwMode="auto">
          <a:xfrm>
            <a:off x="5642194" y="4406815"/>
            <a:ext cx="1872000" cy="307777"/>
          </a:xfrm>
          <a:prstGeom prst="rect">
            <a:avLst/>
          </a:prstGeom>
          <a:noFill/>
          <a:ln w="19050" algn="ctr">
            <a:solidFill>
              <a:srgbClr val="339966"/>
            </a:solidFill>
            <a:miter lim="800000"/>
            <a:headEnd/>
            <a:tailEnd/>
          </a:ln>
          <a:effectLst/>
        </p:spPr>
        <p:txBody>
          <a:bodyPr>
            <a:spAutoFit/>
          </a:bodyPr>
          <a:lstStyle/>
          <a:p>
            <a:pPr algn="ctr" eaLnBrk="0" hangingPunct="0">
              <a:spcBef>
                <a:spcPct val="50000"/>
              </a:spcBef>
            </a:pPr>
            <a:r>
              <a:rPr lang="en-US" altLang="ja-JP" sz="1400">
                <a:solidFill>
                  <a:srgbClr val="000000"/>
                </a:solidFill>
                <a:ea typeface="ＭＳ Ｐゴシック" pitchFamily="50" charset="-128"/>
              </a:rPr>
              <a:t>CLKIN Hi to Low</a:t>
            </a:r>
          </a:p>
        </p:txBody>
      </p:sp>
      <p:sp>
        <p:nvSpPr>
          <p:cNvPr id="115" name="Line 34"/>
          <p:cNvSpPr>
            <a:spLocks noChangeShapeType="1"/>
          </p:cNvSpPr>
          <p:nvPr/>
        </p:nvSpPr>
        <p:spPr bwMode="auto">
          <a:xfrm>
            <a:off x="6566559" y="1826948"/>
            <a:ext cx="0" cy="360363"/>
          </a:xfrm>
          <a:prstGeom prst="line">
            <a:avLst/>
          </a:prstGeom>
          <a:noFill/>
          <a:ln w="9525">
            <a:solidFill>
              <a:schemeClr val="tx1"/>
            </a:solidFill>
            <a:round/>
            <a:headEnd/>
            <a:tailEnd type="triangle" w="lg" len="lg"/>
          </a:ln>
          <a:effectLst/>
        </p:spPr>
        <p:txBody>
          <a:bodyPr wrap="none" anchor="ctr"/>
          <a:lstStyle/>
          <a:p>
            <a:pPr algn="ctr"/>
            <a:endParaRPr kumimoji="1" lang="zh-CN" altLang="en-US" sz="3600">
              <a:solidFill>
                <a:srgbClr val="000000"/>
              </a:solidFill>
            </a:endParaRPr>
          </a:p>
        </p:txBody>
      </p:sp>
      <p:sp>
        <p:nvSpPr>
          <p:cNvPr id="116" name="Line 35"/>
          <p:cNvSpPr>
            <a:spLocks noChangeShapeType="1"/>
          </p:cNvSpPr>
          <p:nvPr/>
        </p:nvSpPr>
        <p:spPr bwMode="auto">
          <a:xfrm>
            <a:off x="6566559" y="4058316"/>
            <a:ext cx="0" cy="360362"/>
          </a:xfrm>
          <a:prstGeom prst="line">
            <a:avLst/>
          </a:prstGeom>
          <a:noFill/>
          <a:ln w="9525">
            <a:solidFill>
              <a:schemeClr val="tx1"/>
            </a:solidFill>
            <a:round/>
            <a:headEnd/>
            <a:tailEnd type="triangle" w="lg" len="lg"/>
          </a:ln>
          <a:effectLst/>
        </p:spPr>
        <p:txBody>
          <a:bodyPr wrap="none" anchor="ctr"/>
          <a:lstStyle/>
          <a:p>
            <a:pPr algn="ctr"/>
            <a:endParaRPr kumimoji="1" lang="zh-CN" altLang="en-US" sz="3600">
              <a:solidFill>
                <a:srgbClr val="000000"/>
              </a:solidFill>
            </a:endParaRPr>
          </a:p>
        </p:txBody>
      </p:sp>
      <p:sp>
        <p:nvSpPr>
          <p:cNvPr id="117" name="Text Box 36"/>
          <p:cNvSpPr txBox="1">
            <a:spLocks noChangeArrowheads="1"/>
          </p:cNvSpPr>
          <p:nvPr/>
        </p:nvSpPr>
        <p:spPr bwMode="auto">
          <a:xfrm>
            <a:off x="5642194" y="3523234"/>
            <a:ext cx="1872000" cy="523220"/>
          </a:xfrm>
          <a:prstGeom prst="rect">
            <a:avLst/>
          </a:prstGeom>
          <a:noFill/>
          <a:ln w="19050" algn="ctr">
            <a:solidFill>
              <a:srgbClr val="339966"/>
            </a:solidFill>
            <a:miter lim="800000"/>
            <a:headEnd/>
            <a:tailEnd/>
          </a:ln>
          <a:effectLst/>
        </p:spPr>
        <p:txBody>
          <a:bodyPr>
            <a:spAutoFit/>
          </a:bodyPr>
          <a:lstStyle/>
          <a:p>
            <a:pPr algn="ctr" eaLnBrk="0" hangingPunct="0">
              <a:spcBef>
                <a:spcPct val="50000"/>
              </a:spcBef>
            </a:pPr>
            <a:r>
              <a:rPr lang="en-US" altLang="ja-JP" sz="1400">
                <a:solidFill>
                  <a:srgbClr val="000000"/>
                </a:solidFill>
                <a:ea typeface="ＭＳ Ｐゴシック" pitchFamily="50" charset="-128"/>
              </a:rPr>
              <a:t>C1, C2 Charge or Discharge</a:t>
            </a:r>
          </a:p>
        </p:txBody>
      </p:sp>
      <p:sp>
        <p:nvSpPr>
          <p:cNvPr id="118" name="Rectangle 37"/>
          <p:cNvSpPr>
            <a:spLocks noChangeArrowheads="1"/>
          </p:cNvSpPr>
          <p:nvPr/>
        </p:nvSpPr>
        <p:spPr bwMode="auto">
          <a:xfrm>
            <a:off x="4636787" y="2711066"/>
            <a:ext cx="552450" cy="432000"/>
          </a:xfrm>
          <a:prstGeom prst="rect">
            <a:avLst/>
          </a:prstGeom>
          <a:solidFill>
            <a:srgbClr val="FF9900"/>
          </a:solidFill>
          <a:ln w="25400" algn="ctr">
            <a:noFill/>
            <a:miter lim="800000"/>
            <a:headEnd/>
            <a:tailEnd/>
          </a:ln>
          <a:effectLst/>
        </p:spPr>
        <p:txBody>
          <a:bodyPr lIns="92075" tIns="46038" rIns="92075" bIns="46038" anchor="ctr">
            <a:spAutoFit/>
          </a:bodyPr>
          <a:lstStyle/>
          <a:p>
            <a:pPr algn="ctr"/>
            <a:endParaRPr kumimoji="1" lang="zh-CN" altLang="en-US" sz="3600">
              <a:solidFill>
                <a:srgbClr val="000000"/>
              </a:solidFill>
              <a:latin typeface="Times" pitchFamily="1" charset="0"/>
            </a:endParaRPr>
          </a:p>
        </p:txBody>
      </p:sp>
      <p:sp>
        <p:nvSpPr>
          <p:cNvPr id="119" name="Rectangle 38"/>
          <p:cNvSpPr>
            <a:spLocks noChangeArrowheads="1"/>
          </p:cNvSpPr>
          <p:nvPr/>
        </p:nvSpPr>
        <p:spPr bwMode="auto">
          <a:xfrm>
            <a:off x="4649666" y="4161603"/>
            <a:ext cx="552450" cy="216000"/>
          </a:xfrm>
          <a:prstGeom prst="rect">
            <a:avLst/>
          </a:prstGeom>
          <a:solidFill>
            <a:srgbClr val="FF9900"/>
          </a:solidFill>
          <a:ln w="25400" algn="ctr">
            <a:noFill/>
            <a:miter lim="800000"/>
            <a:headEnd/>
            <a:tailEnd/>
          </a:ln>
          <a:effectLst/>
        </p:spPr>
        <p:txBody>
          <a:bodyPr lIns="92075" tIns="46038" rIns="92075" bIns="46038" anchor="ctr">
            <a:spAutoFit/>
          </a:bodyPr>
          <a:lstStyle/>
          <a:p>
            <a:pPr algn="ctr"/>
            <a:endParaRPr kumimoji="1" lang="zh-CN" altLang="en-US" sz="3600">
              <a:solidFill>
                <a:srgbClr val="000000"/>
              </a:solidFill>
              <a:latin typeface="Times" pitchFamily="1" charset="0"/>
            </a:endParaRPr>
          </a:p>
        </p:txBody>
      </p:sp>
      <p:sp>
        <p:nvSpPr>
          <p:cNvPr id="120" name="Rectangle 39"/>
          <p:cNvSpPr>
            <a:spLocks noChangeArrowheads="1"/>
          </p:cNvSpPr>
          <p:nvPr/>
        </p:nvSpPr>
        <p:spPr bwMode="auto">
          <a:xfrm>
            <a:off x="962203" y="4218278"/>
            <a:ext cx="1125538" cy="324000"/>
          </a:xfrm>
          <a:prstGeom prst="rect">
            <a:avLst/>
          </a:prstGeom>
          <a:solidFill>
            <a:srgbClr val="FF9900"/>
          </a:solidFill>
          <a:ln w="25400" algn="ctr">
            <a:noFill/>
            <a:miter lim="800000"/>
            <a:headEnd/>
            <a:tailEnd/>
          </a:ln>
          <a:effectLst/>
        </p:spPr>
        <p:txBody>
          <a:bodyPr lIns="92075" tIns="46038" rIns="92075" bIns="46038" anchor="ctr">
            <a:spAutoFit/>
          </a:bodyPr>
          <a:lstStyle/>
          <a:p>
            <a:pPr algn="ctr"/>
            <a:endParaRPr kumimoji="1" lang="zh-CN" altLang="en-US" sz="3600">
              <a:solidFill>
                <a:srgbClr val="000000"/>
              </a:solidFill>
              <a:latin typeface="Times" pitchFamily="1" charset="0"/>
            </a:endParaRPr>
          </a:p>
        </p:txBody>
      </p:sp>
      <p:sp>
        <p:nvSpPr>
          <p:cNvPr id="121" name="Rectangle 40"/>
          <p:cNvSpPr>
            <a:spLocks noChangeArrowheads="1"/>
          </p:cNvSpPr>
          <p:nvPr/>
        </p:nvSpPr>
        <p:spPr bwMode="auto">
          <a:xfrm>
            <a:off x="962203" y="2863183"/>
            <a:ext cx="1125538" cy="468000"/>
          </a:xfrm>
          <a:prstGeom prst="rect">
            <a:avLst/>
          </a:prstGeom>
          <a:solidFill>
            <a:srgbClr val="FF9900"/>
          </a:solidFill>
          <a:ln w="25400" algn="ctr">
            <a:noFill/>
            <a:miter lim="800000"/>
            <a:headEnd/>
            <a:tailEnd/>
          </a:ln>
          <a:effectLst/>
        </p:spPr>
        <p:txBody>
          <a:bodyPr lIns="92075" tIns="46038" rIns="92075" bIns="46038" anchor="ctr">
            <a:spAutoFit/>
          </a:bodyPr>
          <a:lstStyle/>
          <a:p>
            <a:pPr algn="ctr"/>
            <a:endParaRPr kumimoji="1" lang="zh-CN" altLang="en-US" sz="3600">
              <a:solidFill>
                <a:srgbClr val="000000"/>
              </a:solidFill>
              <a:latin typeface="Times" pitchFamily="1" charset="0"/>
            </a:endParaRPr>
          </a:p>
        </p:txBody>
      </p:sp>
      <p:grpSp>
        <p:nvGrpSpPr>
          <p:cNvPr id="122" name="Group 41"/>
          <p:cNvGrpSpPr>
            <a:grpSpLocks/>
          </p:cNvGrpSpPr>
          <p:nvPr/>
        </p:nvGrpSpPr>
        <p:grpSpPr bwMode="auto">
          <a:xfrm>
            <a:off x="1540611" y="2252814"/>
            <a:ext cx="3421063" cy="3690937"/>
            <a:chOff x="1094" y="1508"/>
            <a:chExt cx="2155" cy="2325"/>
          </a:xfrm>
        </p:grpSpPr>
        <p:sp>
          <p:nvSpPr>
            <p:cNvPr id="123" name="Line 42"/>
            <p:cNvSpPr>
              <a:spLocks noChangeShapeType="1"/>
            </p:cNvSpPr>
            <p:nvPr/>
          </p:nvSpPr>
          <p:spPr bwMode="auto">
            <a:xfrm flipV="1">
              <a:off x="3249" y="1508"/>
              <a:ext cx="0" cy="227"/>
            </a:xfrm>
            <a:prstGeom prst="line">
              <a:avLst/>
            </a:prstGeom>
            <a:noFill/>
            <a:ln w="38100">
              <a:solidFill>
                <a:srgbClr val="339966"/>
              </a:solidFill>
              <a:round/>
              <a:headEnd/>
              <a:tailEnd/>
            </a:ln>
          </p:spPr>
          <p:txBody>
            <a:bodyPr/>
            <a:lstStyle/>
            <a:p>
              <a:pPr algn="ctr"/>
              <a:endParaRPr kumimoji="1" lang="zh-CN" altLang="en-US" sz="3600">
                <a:solidFill>
                  <a:srgbClr val="000000"/>
                </a:solidFill>
                <a:latin typeface="Times" pitchFamily="1" charset="0"/>
              </a:endParaRPr>
            </a:p>
          </p:txBody>
        </p:sp>
        <p:sp>
          <p:nvSpPr>
            <p:cNvPr id="124" name="Line 43"/>
            <p:cNvSpPr>
              <a:spLocks noChangeShapeType="1"/>
            </p:cNvSpPr>
            <p:nvPr/>
          </p:nvSpPr>
          <p:spPr bwMode="auto">
            <a:xfrm flipV="1">
              <a:off x="1104" y="3691"/>
              <a:ext cx="0" cy="142"/>
            </a:xfrm>
            <a:prstGeom prst="line">
              <a:avLst/>
            </a:prstGeom>
            <a:noFill/>
            <a:ln w="38100">
              <a:solidFill>
                <a:srgbClr val="339966"/>
              </a:solidFill>
              <a:round/>
              <a:headEnd/>
              <a:tailEnd/>
            </a:ln>
          </p:spPr>
          <p:txBody>
            <a:bodyPr/>
            <a:lstStyle/>
            <a:p>
              <a:pPr algn="ctr"/>
              <a:endParaRPr kumimoji="1" lang="zh-CN" altLang="en-US" sz="3600">
                <a:solidFill>
                  <a:srgbClr val="000000"/>
                </a:solidFill>
                <a:latin typeface="Times" pitchFamily="1" charset="0"/>
              </a:endParaRPr>
            </a:p>
          </p:txBody>
        </p:sp>
        <p:sp>
          <p:nvSpPr>
            <p:cNvPr id="125" name="Line 44"/>
            <p:cNvSpPr>
              <a:spLocks noChangeShapeType="1"/>
            </p:cNvSpPr>
            <p:nvPr/>
          </p:nvSpPr>
          <p:spPr bwMode="auto">
            <a:xfrm flipV="1">
              <a:off x="3249" y="2075"/>
              <a:ext cx="0" cy="438"/>
            </a:xfrm>
            <a:prstGeom prst="line">
              <a:avLst/>
            </a:prstGeom>
            <a:noFill/>
            <a:ln w="38100">
              <a:solidFill>
                <a:srgbClr val="339966"/>
              </a:solidFill>
              <a:round/>
              <a:headEnd/>
              <a:tailEnd/>
            </a:ln>
          </p:spPr>
          <p:txBody>
            <a:bodyPr/>
            <a:lstStyle/>
            <a:p>
              <a:pPr algn="ctr"/>
              <a:endParaRPr kumimoji="1" lang="zh-CN" altLang="en-US" sz="3600">
                <a:solidFill>
                  <a:srgbClr val="000000"/>
                </a:solidFill>
                <a:latin typeface="Times" pitchFamily="1" charset="0"/>
              </a:endParaRPr>
            </a:p>
          </p:txBody>
        </p:sp>
        <p:sp>
          <p:nvSpPr>
            <p:cNvPr id="126" name="Line 45"/>
            <p:cNvSpPr>
              <a:spLocks noChangeShapeType="1"/>
            </p:cNvSpPr>
            <p:nvPr/>
          </p:nvSpPr>
          <p:spPr bwMode="auto">
            <a:xfrm flipV="1">
              <a:off x="1104" y="2182"/>
              <a:ext cx="0" cy="227"/>
            </a:xfrm>
            <a:prstGeom prst="line">
              <a:avLst/>
            </a:prstGeom>
            <a:noFill/>
            <a:ln w="38100">
              <a:solidFill>
                <a:srgbClr val="339966"/>
              </a:solidFill>
              <a:round/>
              <a:headEnd/>
              <a:tailEnd/>
            </a:ln>
          </p:spPr>
          <p:txBody>
            <a:bodyPr/>
            <a:lstStyle/>
            <a:p>
              <a:pPr algn="ctr"/>
              <a:endParaRPr kumimoji="1" lang="zh-CN" altLang="en-US" sz="3600">
                <a:solidFill>
                  <a:srgbClr val="000000"/>
                </a:solidFill>
                <a:latin typeface="Times" pitchFamily="1" charset="0"/>
              </a:endParaRPr>
            </a:p>
          </p:txBody>
        </p:sp>
        <p:sp>
          <p:nvSpPr>
            <p:cNvPr id="127" name="Line 46"/>
            <p:cNvSpPr>
              <a:spLocks noChangeShapeType="1"/>
            </p:cNvSpPr>
            <p:nvPr/>
          </p:nvSpPr>
          <p:spPr bwMode="auto">
            <a:xfrm>
              <a:off x="3249" y="2840"/>
              <a:ext cx="0" cy="227"/>
            </a:xfrm>
            <a:prstGeom prst="line">
              <a:avLst/>
            </a:prstGeom>
            <a:noFill/>
            <a:ln w="38100">
              <a:solidFill>
                <a:srgbClr val="339966"/>
              </a:solidFill>
              <a:round/>
              <a:headEnd/>
              <a:tailEnd/>
            </a:ln>
          </p:spPr>
          <p:txBody>
            <a:bodyPr/>
            <a:lstStyle/>
            <a:p>
              <a:pPr algn="ctr"/>
              <a:endParaRPr kumimoji="1" lang="zh-CN" altLang="en-US" sz="3600">
                <a:solidFill>
                  <a:srgbClr val="000000"/>
                </a:solidFill>
                <a:latin typeface="Times" pitchFamily="1" charset="0"/>
              </a:endParaRPr>
            </a:p>
          </p:txBody>
        </p:sp>
        <p:sp>
          <p:nvSpPr>
            <p:cNvPr id="128" name="Line 47"/>
            <p:cNvSpPr>
              <a:spLocks noChangeShapeType="1"/>
            </p:cNvSpPr>
            <p:nvPr/>
          </p:nvSpPr>
          <p:spPr bwMode="auto">
            <a:xfrm flipH="1" flipV="1">
              <a:off x="1094" y="3828"/>
              <a:ext cx="539" cy="0"/>
            </a:xfrm>
            <a:prstGeom prst="line">
              <a:avLst/>
            </a:prstGeom>
            <a:noFill/>
            <a:ln w="38100">
              <a:solidFill>
                <a:srgbClr val="339966"/>
              </a:solidFill>
              <a:round/>
              <a:headEnd/>
              <a:tailEnd/>
            </a:ln>
          </p:spPr>
          <p:txBody>
            <a:bodyPr/>
            <a:lstStyle/>
            <a:p>
              <a:pPr algn="ctr"/>
              <a:endParaRPr kumimoji="1" lang="zh-CN" altLang="en-US" sz="3600">
                <a:solidFill>
                  <a:srgbClr val="000000"/>
                </a:solidFill>
                <a:latin typeface="Times" pitchFamily="1" charset="0"/>
              </a:endParaRPr>
            </a:p>
          </p:txBody>
        </p:sp>
        <p:sp>
          <p:nvSpPr>
            <p:cNvPr id="129" name="Line 48"/>
            <p:cNvSpPr>
              <a:spLocks noChangeShapeType="1"/>
            </p:cNvSpPr>
            <p:nvPr/>
          </p:nvSpPr>
          <p:spPr bwMode="auto">
            <a:xfrm flipV="1">
              <a:off x="1104" y="2954"/>
              <a:ext cx="0" cy="198"/>
            </a:xfrm>
            <a:prstGeom prst="line">
              <a:avLst/>
            </a:prstGeom>
            <a:noFill/>
            <a:ln w="38100">
              <a:solidFill>
                <a:srgbClr val="339966"/>
              </a:solidFill>
              <a:round/>
              <a:headEnd/>
              <a:tailEnd/>
            </a:ln>
          </p:spPr>
          <p:txBody>
            <a:bodyPr/>
            <a:lstStyle/>
            <a:p>
              <a:pPr algn="ctr"/>
              <a:endParaRPr kumimoji="1" lang="zh-CN" altLang="en-US" sz="3600">
                <a:solidFill>
                  <a:srgbClr val="000000"/>
                </a:solidFill>
                <a:latin typeface="Times" pitchFamily="1" charset="0"/>
              </a:endParaRPr>
            </a:p>
          </p:txBody>
        </p:sp>
        <p:sp>
          <p:nvSpPr>
            <p:cNvPr id="130" name="Line 49"/>
            <p:cNvSpPr>
              <a:spLocks noChangeShapeType="1"/>
            </p:cNvSpPr>
            <p:nvPr/>
          </p:nvSpPr>
          <p:spPr bwMode="auto">
            <a:xfrm flipH="1" flipV="1">
              <a:off x="2540" y="3067"/>
              <a:ext cx="709" cy="0"/>
            </a:xfrm>
            <a:prstGeom prst="line">
              <a:avLst/>
            </a:prstGeom>
            <a:noFill/>
            <a:ln w="38100">
              <a:solidFill>
                <a:srgbClr val="339966"/>
              </a:solidFill>
              <a:round/>
              <a:headEnd/>
              <a:tailEnd/>
            </a:ln>
          </p:spPr>
          <p:txBody>
            <a:bodyPr/>
            <a:lstStyle/>
            <a:p>
              <a:pPr algn="ctr"/>
              <a:endParaRPr kumimoji="1" lang="zh-CN" altLang="en-US" sz="3600">
                <a:solidFill>
                  <a:srgbClr val="000000"/>
                </a:solidFill>
                <a:latin typeface="Times" pitchFamily="1" charset="0"/>
              </a:endParaRPr>
            </a:p>
          </p:txBody>
        </p:sp>
        <p:sp>
          <p:nvSpPr>
            <p:cNvPr id="131" name="Line 50"/>
            <p:cNvSpPr>
              <a:spLocks noChangeShapeType="1"/>
            </p:cNvSpPr>
            <p:nvPr/>
          </p:nvSpPr>
          <p:spPr bwMode="auto">
            <a:xfrm flipH="1" flipV="1">
              <a:off x="1633" y="3261"/>
              <a:ext cx="907" cy="0"/>
            </a:xfrm>
            <a:prstGeom prst="line">
              <a:avLst/>
            </a:prstGeom>
            <a:noFill/>
            <a:ln w="38100">
              <a:solidFill>
                <a:srgbClr val="339966"/>
              </a:solidFill>
              <a:round/>
              <a:headEnd/>
              <a:tailEnd/>
            </a:ln>
          </p:spPr>
          <p:txBody>
            <a:bodyPr/>
            <a:lstStyle/>
            <a:p>
              <a:pPr algn="ctr"/>
              <a:endParaRPr kumimoji="1" lang="zh-CN" altLang="en-US" sz="3600">
                <a:solidFill>
                  <a:srgbClr val="000000"/>
                </a:solidFill>
                <a:latin typeface="Times" pitchFamily="1" charset="0"/>
              </a:endParaRPr>
            </a:p>
          </p:txBody>
        </p:sp>
        <p:sp>
          <p:nvSpPr>
            <p:cNvPr id="132" name="Line 51"/>
            <p:cNvSpPr>
              <a:spLocks noChangeShapeType="1"/>
            </p:cNvSpPr>
            <p:nvPr/>
          </p:nvSpPr>
          <p:spPr bwMode="auto">
            <a:xfrm flipV="1">
              <a:off x="1633" y="3261"/>
              <a:ext cx="0" cy="567"/>
            </a:xfrm>
            <a:prstGeom prst="line">
              <a:avLst/>
            </a:prstGeom>
            <a:noFill/>
            <a:ln w="38100">
              <a:solidFill>
                <a:srgbClr val="339966"/>
              </a:solidFill>
              <a:round/>
              <a:headEnd/>
              <a:tailEnd/>
            </a:ln>
          </p:spPr>
          <p:txBody>
            <a:bodyPr/>
            <a:lstStyle/>
            <a:p>
              <a:pPr algn="ctr"/>
              <a:endParaRPr kumimoji="1" lang="zh-CN" altLang="en-US" sz="3600">
                <a:solidFill>
                  <a:srgbClr val="000000"/>
                </a:solidFill>
                <a:latin typeface="Times" pitchFamily="1" charset="0"/>
              </a:endParaRPr>
            </a:p>
          </p:txBody>
        </p:sp>
        <p:sp>
          <p:nvSpPr>
            <p:cNvPr id="133" name="Line 52"/>
            <p:cNvSpPr>
              <a:spLocks noChangeShapeType="1"/>
            </p:cNvSpPr>
            <p:nvPr/>
          </p:nvSpPr>
          <p:spPr bwMode="auto">
            <a:xfrm>
              <a:off x="2540" y="3062"/>
              <a:ext cx="0" cy="199"/>
            </a:xfrm>
            <a:prstGeom prst="line">
              <a:avLst/>
            </a:prstGeom>
            <a:noFill/>
            <a:ln w="38100">
              <a:solidFill>
                <a:srgbClr val="339966"/>
              </a:solidFill>
              <a:round/>
              <a:headEnd/>
              <a:tailEnd/>
            </a:ln>
          </p:spPr>
          <p:txBody>
            <a:bodyPr/>
            <a:lstStyle/>
            <a:p>
              <a:pPr algn="ctr"/>
              <a:endParaRPr kumimoji="1" lang="zh-CN" altLang="en-US" sz="3600">
                <a:solidFill>
                  <a:srgbClr val="000000"/>
                </a:solidFill>
                <a:latin typeface="Times" pitchFamily="1" charset="0"/>
              </a:endParaRPr>
            </a:p>
          </p:txBody>
        </p:sp>
        <p:sp>
          <p:nvSpPr>
            <p:cNvPr id="134" name="Line 53"/>
            <p:cNvSpPr>
              <a:spLocks noChangeShapeType="1"/>
            </p:cNvSpPr>
            <p:nvPr/>
          </p:nvSpPr>
          <p:spPr bwMode="auto">
            <a:xfrm flipH="1" flipV="1">
              <a:off x="1094" y="3063"/>
              <a:ext cx="539" cy="0"/>
            </a:xfrm>
            <a:prstGeom prst="line">
              <a:avLst/>
            </a:prstGeom>
            <a:noFill/>
            <a:ln w="38100">
              <a:solidFill>
                <a:srgbClr val="339966"/>
              </a:solidFill>
              <a:round/>
              <a:headEnd/>
              <a:tailEnd/>
            </a:ln>
          </p:spPr>
          <p:txBody>
            <a:bodyPr/>
            <a:lstStyle/>
            <a:p>
              <a:pPr algn="ctr"/>
              <a:endParaRPr kumimoji="1" lang="zh-CN" altLang="en-US" sz="3600">
                <a:solidFill>
                  <a:srgbClr val="000000"/>
                </a:solidFill>
                <a:latin typeface="Times" pitchFamily="1" charset="0"/>
              </a:endParaRPr>
            </a:p>
          </p:txBody>
        </p:sp>
        <p:sp>
          <p:nvSpPr>
            <p:cNvPr id="135" name="Line 54"/>
            <p:cNvSpPr>
              <a:spLocks noChangeShapeType="1"/>
            </p:cNvSpPr>
            <p:nvPr/>
          </p:nvSpPr>
          <p:spPr bwMode="auto">
            <a:xfrm flipH="1" flipV="1">
              <a:off x="2540" y="2302"/>
              <a:ext cx="709" cy="0"/>
            </a:xfrm>
            <a:prstGeom prst="line">
              <a:avLst/>
            </a:prstGeom>
            <a:noFill/>
            <a:ln w="38100">
              <a:solidFill>
                <a:srgbClr val="339966"/>
              </a:solidFill>
              <a:round/>
              <a:headEnd/>
              <a:tailEnd/>
            </a:ln>
          </p:spPr>
          <p:txBody>
            <a:bodyPr/>
            <a:lstStyle/>
            <a:p>
              <a:pPr algn="ctr"/>
              <a:endParaRPr kumimoji="1" lang="zh-CN" altLang="en-US" sz="3600">
                <a:solidFill>
                  <a:srgbClr val="000000"/>
                </a:solidFill>
                <a:latin typeface="Times" pitchFamily="1" charset="0"/>
              </a:endParaRPr>
            </a:p>
          </p:txBody>
        </p:sp>
        <p:sp>
          <p:nvSpPr>
            <p:cNvPr id="136" name="Line 55"/>
            <p:cNvSpPr>
              <a:spLocks noChangeShapeType="1"/>
            </p:cNvSpPr>
            <p:nvPr/>
          </p:nvSpPr>
          <p:spPr bwMode="auto">
            <a:xfrm flipH="1" flipV="1">
              <a:off x="1633" y="2496"/>
              <a:ext cx="907" cy="0"/>
            </a:xfrm>
            <a:prstGeom prst="line">
              <a:avLst/>
            </a:prstGeom>
            <a:noFill/>
            <a:ln w="38100">
              <a:solidFill>
                <a:srgbClr val="339966"/>
              </a:solidFill>
              <a:round/>
              <a:headEnd/>
              <a:tailEnd/>
            </a:ln>
          </p:spPr>
          <p:txBody>
            <a:bodyPr/>
            <a:lstStyle/>
            <a:p>
              <a:pPr algn="ctr"/>
              <a:endParaRPr kumimoji="1" lang="zh-CN" altLang="en-US" sz="3600">
                <a:solidFill>
                  <a:srgbClr val="000000"/>
                </a:solidFill>
                <a:latin typeface="Times" pitchFamily="1" charset="0"/>
              </a:endParaRPr>
            </a:p>
          </p:txBody>
        </p:sp>
        <p:sp>
          <p:nvSpPr>
            <p:cNvPr id="137" name="Line 56"/>
            <p:cNvSpPr>
              <a:spLocks noChangeShapeType="1"/>
            </p:cNvSpPr>
            <p:nvPr/>
          </p:nvSpPr>
          <p:spPr bwMode="auto">
            <a:xfrm flipV="1">
              <a:off x="1633" y="2496"/>
              <a:ext cx="0" cy="567"/>
            </a:xfrm>
            <a:prstGeom prst="line">
              <a:avLst/>
            </a:prstGeom>
            <a:noFill/>
            <a:ln w="38100">
              <a:solidFill>
                <a:srgbClr val="339966"/>
              </a:solidFill>
              <a:round/>
              <a:headEnd/>
              <a:tailEnd/>
            </a:ln>
          </p:spPr>
          <p:txBody>
            <a:bodyPr/>
            <a:lstStyle/>
            <a:p>
              <a:pPr algn="ctr"/>
              <a:endParaRPr kumimoji="1" lang="zh-CN" altLang="en-US" sz="3600">
                <a:solidFill>
                  <a:srgbClr val="000000"/>
                </a:solidFill>
                <a:latin typeface="Times" pitchFamily="1" charset="0"/>
              </a:endParaRPr>
            </a:p>
          </p:txBody>
        </p:sp>
        <p:sp>
          <p:nvSpPr>
            <p:cNvPr id="138" name="Line 57"/>
            <p:cNvSpPr>
              <a:spLocks noChangeShapeType="1"/>
            </p:cNvSpPr>
            <p:nvPr/>
          </p:nvSpPr>
          <p:spPr bwMode="auto">
            <a:xfrm>
              <a:off x="2540" y="2297"/>
              <a:ext cx="0" cy="199"/>
            </a:xfrm>
            <a:prstGeom prst="line">
              <a:avLst/>
            </a:prstGeom>
            <a:noFill/>
            <a:ln w="38100">
              <a:solidFill>
                <a:srgbClr val="339966"/>
              </a:solidFill>
              <a:round/>
              <a:headEnd/>
              <a:tailEnd/>
            </a:ln>
          </p:spPr>
          <p:txBody>
            <a:bodyPr/>
            <a:lstStyle/>
            <a:p>
              <a:pPr algn="ctr"/>
              <a:endParaRPr kumimoji="1" lang="zh-CN" altLang="en-US" sz="3600">
                <a:solidFill>
                  <a:srgbClr val="000000"/>
                </a:solidFill>
                <a:latin typeface="Times" pitchFamily="1" charset="0"/>
              </a:endParaRPr>
            </a:p>
          </p:txBody>
        </p:sp>
        <p:sp>
          <p:nvSpPr>
            <p:cNvPr id="139" name="Line 58"/>
            <p:cNvSpPr>
              <a:spLocks noChangeShapeType="1"/>
            </p:cNvSpPr>
            <p:nvPr/>
          </p:nvSpPr>
          <p:spPr bwMode="auto">
            <a:xfrm flipH="1" flipV="1">
              <a:off x="1094" y="2294"/>
              <a:ext cx="539" cy="0"/>
            </a:xfrm>
            <a:prstGeom prst="line">
              <a:avLst/>
            </a:prstGeom>
            <a:noFill/>
            <a:ln w="38100">
              <a:solidFill>
                <a:srgbClr val="339966"/>
              </a:solidFill>
              <a:round/>
              <a:headEnd/>
              <a:tailEnd/>
            </a:ln>
          </p:spPr>
          <p:txBody>
            <a:bodyPr/>
            <a:lstStyle/>
            <a:p>
              <a:pPr algn="ctr"/>
              <a:endParaRPr kumimoji="1" lang="zh-CN" altLang="en-US" sz="3600">
                <a:solidFill>
                  <a:srgbClr val="000000"/>
                </a:solidFill>
                <a:latin typeface="Times" pitchFamily="1" charset="0"/>
              </a:endParaRPr>
            </a:p>
          </p:txBody>
        </p:sp>
        <p:sp>
          <p:nvSpPr>
            <p:cNvPr id="140" name="Line 59"/>
            <p:cNvSpPr>
              <a:spLocks noChangeShapeType="1"/>
            </p:cNvSpPr>
            <p:nvPr/>
          </p:nvSpPr>
          <p:spPr bwMode="auto">
            <a:xfrm flipH="1" flipV="1">
              <a:off x="2540" y="1508"/>
              <a:ext cx="709" cy="0"/>
            </a:xfrm>
            <a:prstGeom prst="line">
              <a:avLst/>
            </a:prstGeom>
            <a:noFill/>
            <a:ln w="38100">
              <a:solidFill>
                <a:srgbClr val="339966"/>
              </a:solidFill>
              <a:round/>
              <a:headEnd/>
              <a:tailEnd/>
            </a:ln>
          </p:spPr>
          <p:txBody>
            <a:bodyPr/>
            <a:lstStyle/>
            <a:p>
              <a:pPr algn="ctr"/>
              <a:endParaRPr kumimoji="1" lang="zh-CN" altLang="en-US" sz="3600">
                <a:solidFill>
                  <a:srgbClr val="000000"/>
                </a:solidFill>
                <a:latin typeface="Times" pitchFamily="1" charset="0"/>
              </a:endParaRPr>
            </a:p>
          </p:txBody>
        </p:sp>
        <p:sp>
          <p:nvSpPr>
            <p:cNvPr id="141" name="Line 60"/>
            <p:cNvSpPr>
              <a:spLocks noChangeShapeType="1"/>
            </p:cNvSpPr>
            <p:nvPr/>
          </p:nvSpPr>
          <p:spPr bwMode="auto">
            <a:xfrm flipH="1" flipV="1">
              <a:off x="1633" y="1727"/>
              <a:ext cx="907" cy="0"/>
            </a:xfrm>
            <a:prstGeom prst="line">
              <a:avLst/>
            </a:prstGeom>
            <a:noFill/>
            <a:ln w="38100">
              <a:solidFill>
                <a:srgbClr val="339966"/>
              </a:solidFill>
              <a:round/>
              <a:headEnd/>
              <a:tailEnd/>
            </a:ln>
          </p:spPr>
          <p:txBody>
            <a:bodyPr/>
            <a:lstStyle/>
            <a:p>
              <a:pPr algn="ctr"/>
              <a:endParaRPr kumimoji="1" lang="zh-CN" altLang="en-US" sz="3600">
                <a:solidFill>
                  <a:srgbClr val="000000"/>
                </a:solidFill>
                <a:latin typeface="Times" pitchFamily="1" charset="0"/>
              </a:endParaRPr>
            </a:p>
          </p:txBody>
        </p:sp>
        <p:sp>
          <p:nvSpPr>
            <p:cNvPr id="142" name="Line 61"/>
            <p:cNvSpPr>
              <a:spLocks noChangeShapeType="1"/>
            </p:cNvSpPr>
            <p:nvPr/>
          </p:nvSpPr>
          <p:spPr bwMode="auto">
            <a:xfrm flipV="1">
              <a:off x="1633" y="1727"/>
              <a:ext cx="0" cy="567"/>
            </a:xfrm>
            <a:prstGeom prst="line">
              <a:avLst/>
            </a:prstGeom>
            <a:noFill/>
            <a:ln w="38100">
              <a:solidFill>
                <a:srgbClr val="339966"/>
              </a:solidFill>
              <a:round/>
              <a:headEnd/>
              <a:tailEnd/>
            </a:ln>
          </p:spPr>
          <p:txBody>
            <a:bodyPr/>
            <a:lstStyle/>
            <a:p>
              <a:pPr algn="ctr"/>
              <a:endParaRPr kumimoji="1" lang="zh-CN" altLang="en-US" sz="3600">
                <a:solidFill>
                  <a:srgbClr val="000000"/>
                </a:solidFill>
                <a:latin typeface="Times" pitchFamily="1" charset="0"/>
              </a:endParaRPr>
            </a:p>
          </p:txBody>
        </p:sp>
        <p:sp>
          <p:nvSpPr>
            <p:cNvPr id="143" name="Line 62"/>
            <p:cNvSpPr>
              <a:spLocks noChangeShapeType="1"/>
            </p:cNvSpPr>
            <p:nvPr/>
          </p:nvSpPr>
          <p:spPr bwMode="auto">
            <a:xfrm>
              <a:off x="2540" y="1528"/>
              <a:ext cx="0" cy="199"/>
            </a:xfrm>
            <a:prstGeom prst="line">
              <a:avLst/>
            </a:prstGeom>
            <a:noFill/>
            <a:ln w="38100">
              <a:solidFill>
                <a:srgbClr val="339966"/>
              </a:solidFill>
              <a:round/>
              <a:headEnd/>
              <a:tailEnd/>
            </a:ln>
          </p:spPr>
          <p:txBody>
            <a:bodyPr/>
            <a:lstStyle/>
            <a:p>
              <a:pPr algn="ctr"/>
              <a:endParaRPr kumimoji="1" lang="zh-CN" altLang="en-US" sz="3600">
                <a:solidFill>
                  <a:srgbClr val="000000"/>
                </a:solidFill>
                <a:latin typeface="Times" pitchFamily="1" charset="0"/>
              </a:endParaRPr>
            </a:p>
          </p:txBody>
        </p:sp>
      </p:grpSp>
      <p:sp>
        <p:nvSpPr>
          <p:cNvPr id="144" name="Rectangle 63"/>
          <p:cNvSpPr>
            <a:spLocks noChangeArrowheads="1"/>
          </p:cNvSpPr>
          <p:nvPr/>
        </p:nvSpPr>
        <p:spPr bwMode="auto">
          <a:xfrm>
            <a:off x="956412" y="4110278"/>
            <a:ext cx="1125538" cy="432000"/>
          </a:xfrm>
          <a:prstGeom prst="rect">
            <a:avLst/>
          </a:prstGeom>
          <a:solidFill>
            <a:srgbClr val="FF9900"/>
          </a:solidFill>
          <a:ln w="25400" algn="ctr">
            <a:noFill/>
            <a:miter lim="800000"/>
            <a:headEnd/>
            <a:tailEnd/>
          </a:ln>
          <a:effectLst/>
        </p:spPr>
        <p:txBody>
          <a:bodyPr lIns="92075" tIns="46038" rIns="92075" bIns="46038" anchor="ctr">
            <a:spAutoFit/>
          </a:bodyPr>
          <a:lstStyle/>
          <a:p>
            <a:pPr algn="ctr"/>
            <a:endParaRPr kumimoji="1" lang="zh-CN" altLang="en-US" sz="3600">
              <a:solidFill>
                <a:srgbClr val="000000"/>
              </a:solidFill>
              <a:latin typeface="Times" pitchFamily="1" charset="0"/>
            </a:endParaRPr>
          </a:p>
        </p:txBody>
      </p:sp>
      <p:sp>
        <p:nvSpPr>
          <p:cNvPr id="145" name="Rectangle 64"/>
          <p:cNvSpPr>
            <a:spLocks noChangeArrowheads="1"/>
          </p:cNvSpPr>
          <p:nvPr/>
        </p:nvSpPr>
        <p:spPr bwMode="auto">
          <a:xfrm>
            <a:off x="962203" y="5301432"/>
            <a:ext cx="1125538" cy="468000"/>
          </a:xfrm>
          <a:prstGeom prst="rect">
            <a:avLst/>
          </a:prstGeom>
          <a:solidFill>
            <a:srgbClr val="FF9900"/>
          </a:solidFill>
          <a:ln w="25400" algn="ctr">
            <a:noFill/>
            <a:miter lim="800000"/>
            <a:headEnd/>
            <a:tailEnd/>
          </a:ln>
          <a:effectLst/>
        </p:spPr>
        <p:txBody>
          <a:bodyPr lIns="92075" tIns="46038" rIns="92075" bIns="46038" anchor="ctr">
            <a:spAutoFit/>
          </a:bodyPr>
          <a:lstStyle/>
          <a:p>
            <a:pPr algn="ctr"/>
            <a:endParaRPr kumimoji="1" lang="zh-CN" altLang="en-US" sz="3600">
              <a:solidFill>
                <a:srgbClr val="000000"/>
              </a:solidFill>
              <a:latin typeface="Times" pitchFamily="1" charset="0"/>
            </a:endParaRPr>
          </a:p>
        </p:txBody>
      </p:sp>
      <p:sp>
        <p:nvSpPr>
          <p:cNvPr id="146" name="Rectangle 65"/>
          <p:cNvSpPr>
            <a:spLocks noChangeArrowheads="1"/>
          </p:cNvSpPr>
          <p:nvPr/>
        </p:nvSpPr>
        <p:spPr bwMode="auto">
          <a:xfrm>
            <a:off x="4649666" y="3977532"/>
            <a:ext cx="552450" cy="396000"/>
          </a:xfrm>
          <a:prstGeom prst="rect">
            <a:avLst/>
          </a:prstGeom>
          <a:solidFill>
            <a:srgbClr val="FF9900"/>
          </a:solidFill>
          <a:ln w="25400" algn="ctr">
            <a:noFill/>
            <a:miter lim="800000"/>
            <a:headEnd/>
            <a:tailEnd/>
          </a:ln>
          <a:effectLst/>
        </p:spPr>
        <p:txBody>
          <a:bodyPr lIns="92075" tIns="46038" rIns="92075" bIns="46038" anchor="ctr">
            <a:spAutoFit/>
          </a:bodyPr>
          <a:lstStyle/>
          <a:p>
            <a:pPr algn="ctr"/>
            <a:endParaRPr kumimoji="1" lang="zh-CN" altLang="en-US" sz="3600">
              <a:solidFill>
                <a:srgbClr val="000000"/>
              </a:solidFill>
              <a:latin typeface="Times" pitchFamily="1" charset="0"/>
            </a:endParaRPr>
          </a:p>
        </p:txBody>
      </p:sp>
      <p:sp>
        <p:nvSpPr>
          <p:cNvPr id="147" name="Text Box 68"/>
          <p:cNvSpPr txBox="1">
            <a:spLocks noChangeArrowheads="1"/>
          </p:cNvSpPr>
          <p:nvPr/>
        </p:nvSpPr>
        <p:spPr bwMode="auto">
          <a:xfrm>
            <a:off x="4750917" y="5556154"/>
            <a:ext cx="647700" cy="396875"/>
          </a:xfrm>
          <a:prstGeom prst="rect">
            <a:avLst/>
          </a:prstGeom>
          <a:noFill/>
          <a:ln w="9525">
            <a:noFill/>
            <a:miter lim="800000"/>
            <a:headEnd/>
            <a:tailEnd/>
          </a:ln>
          <a:effectLst/>
        </p:spPr>
        <p:txBody>
          <a:bodyPr>
            <a:spAutoFit/>
          </a:bodyPr>
          <a:lstStyle/>
          <a:p>
            <a:pPr>
              <a:spcBef>
                <a:spcPct val="50000"/>
              </a:spcBef>
            </a:pPr>
            <a:r>
              <a:rPr kumimoji="1" lang="ja-JP" altLang="en-US" sz="2000">
                <a:solidFill>
                  <a:srgbClr val="000000"/>
                </a:solidFill>
                <a:ea typeface="ＭＳ 明朝" pitchFamily="17" charset="-128"/>
              </a:rPr>
              <a:t>･･･</a:t>
            </a:r>
          </a:p>
        </p:txBody>
      </p:sp>
      <p:sp>
        <p:nvSpPr>
          <p:cNvPr id="148" name="Text Box 69"/>
          <p:cNvSpPr txBox="1">
            <a:spLocks noChangeArrowheads="1"/>
          </p:cNvSpPr>
          <p:nvPr/>
        </p:nvSpPr>
        <p:spPr bwMode="auto">
          <a:xfrm>
            <a:off x="8509558" y="5557334"/>
            <a:ext cx="647700" cy="396875"/>
          </a:xfrm>
          <a:prstGeom prst="rect">
            <a:avLst/>
          </a:prstGeom>
          <a:noFill/>
          <a:ln w="9525">
            <a:noFill/>
            <a:miter lim="800000"/>
            <a:headEnd/>
            <a:tailEnd/>
          </a:ln>
          <a:effectLst/>
        </p:spPr>
        <p:txBody>
          <a:bodyPr>
            <a:spAutoFit/>
          </a:bodyPr>
          <a:lstStyle/>
          <a:p>
            <a:pPr>
              <a:spcBef>
                <a:spcPct val="50000"/>
              </a:spcBef>
            </a:pPr>
            <a:r>
              <a:rPr kumimoji="1" lang="ja-JP" altLang="en-US" sz="2000" dirty="0">
                <a:solidFill>
                  <a:srgbClr val="000000"/>
                </a:solidFill>
                <a:ea typeface="ＭＳ 明朝" pitchFamily="17" charset="-128"/>
              </a:rPr>
              <a:t>･･･</a:t>
            </a:r>
          </a:p>
        </p:txBody>
      </p:sp>
      <p:grpSp>
        <p:nvGrpSpPr>
          <p:cNvPr id="149" name="Group 71"/>
          <p:cNvGrpSpPr>
            <a:grpSpLocks/>
          </p:cNvGrpSpPr>
          <p:nvPr/>
        </p:nvGrpSpPr>
        <p:grpSpPr bwMode="auto">
          <a:xfrm>
            <a:off x="7199870" y="5591079"/>
            <a:ext cx="450850" cy="361950"/>
            <a:chOff x="3178" y="3973"/>
            <a:chExt cx="284" cy="228"/>
          </a:xfrm>
        </p:grpSpPr>
        <p:sp>
          <p:nvSpPr>
            <p:cNvPr id="150" name="Line 72"/>
            <p:cNvSpPr>
              <a:spLocks noChangeShapeType="1"/>
            </p:cNvSpPr>
            <p:nvPr/>
          </p:nvSpPr>
          <p:spPr bwMode="auto">
            <a:xfrm flipH="1" flipV="1">
              <a:off x="3178" y="3974"/>
              <a:ext cx="284" cy="0"/>
            </a:xfrm>
            <a:prstGeom prst="line">
              <a:avLst/>
            </a:prstGeom>
            <a:noFill/>
            <a:ln w="38100">
              <a:solidFill>
                <a:srgbClr val="008000"/>
              </a:solidFill>
              <a:round/>
              <a:headEnd/>
              <a:tailEnd/>
            </a:ln>
          </p:spPr>
          <p:txBody>
            <a:bodyPr/>
            <a:lstStyle/>
            <a:p>
              <a:pPr algn="ctr"/>
              <a:endParaRPr kumimoji="1" lang="zh-CN" altLang="en-US" sz="3600">
                <a:solidFill>
                  <a:srgbClr val="000000"/>
                </a:solidFill>
              </a:endParaRPr>
            </a:p>
          </p:txBody>
        </p:sp>
        <p:sp>
          <p:nvSpPr>
            <p:cNvPr id="151" name="Line 73"/>
            <p:cNvSpPr>
              <a:spLocks noChangeShapeType="1"/>
            </p:cNvSpPr>
            <p:nvPr/>
          </p:nvSpPr>
          <p:spPr bwMode="auto">
            <a:xfrm flipV="1">
              <a:off x="3178" y="3973"/>
              <a:ext cx="0" cy="228"/>
            </a:xfrm>
            <a:prstGeom prst="line">
              <a:avLst/>
            </a:prstGeom>
            <a:noFill/>
            <a:ln w="38100">
              <a:solidFill>
                <a:srgbClr val="008000"/>
              </a:solidFill>
              <a:round/>
              <a:headEnd/>
              <a:tailEnd/>
            </a:ln>
          </p:spPr>
          <p:txBody>
            <a:bodyPr/>
            <a:lstStyle/>
            <a:p>
              <a:pPr algn="ctr"/>
              <a:endParaRPr kumimoji="1" lang="zh-CN" altLang="en-US" sz="3600">
                <a:solidFill>
                  <a:srgbClr val="000000"/>
                </a:solidFill>
              </a:endParaRPr>
            </a:p>
          </p:txBody>
        </p:sp>
      </p:grpSp>
      <p:sp>
        <p:nvSpPr>
          <p:cNvPr id="152" name="Text Box 74"/>
          <p:cNvSpPr txBox="1">
            <a:spLocks noChangeArrowheads="1"/>
          </p:cNvSpPr>
          <p:nvPr/>
        </p:nvSpPr>
        <p:spPr bwMode="auto">
          <a:xfrm>
            <a:off x="6749021" y="5287867"/>
            <a:ext cx="1304925" cy="304800"/>
          </a:xfrm>
          <a:prstGeom prst="rect">
            <a:avLst/>
          </a:prstGeom>
          <a:noFill/>
          <a:ln w="9525" algn="ctr">
            <a:noFill/>
            <a:miter lim="800000"/>
            <a:headEnd/>
            <a:tailEnd/>
          </a:ln>
          <a:effectLst/>
        </p:spPr>
        <p:txBody>
          <a:bodyPr>
            <a:spAutoFit/>
          </a:bodyPr>
          <a:lstStyle/>
          <a:p>
            <a:pPr algn="ctr" eaLnBrk="0" hangingPunct="0">
              <a:spcBef>
                <a:spcPct val="50000"/>
              </a:spcBef>
            </a:pPr>
            <a:r>
              <a:rPr lang="en-US" altLang="ja-JP" sz="1400" b="1">
                <a:solidFill>
                  <a:srgbClr val="008000"/>
                </a:solidFill>
                <a:ea typeface="ＭＳ Ｐゴシック" pitchFamily="50" charset="-128"/>
              </a:rPr>
              <a:t>3rd CLOCK</a:t>
            </a:r>
          </a:p>
        </p:txBody>
      </p:sp>
      <p:grpSp>
        <p:nvGrpSpPr>
          <p:cNvPr id="153" name="Group 75"/>
          <p:cNvGrpSpPr>
            <a:grpSpLocks/>
          </p:cNvGrpSpPr>
          <p:nvPr/>
        </p:nvGrpSpPr>
        <p:grpSpPr bwMode="auto">
          <a:xfrm flipH="1">
            <a:off x="7204633" y="5594254"/>
            <a:ext cx="450850" cy="361950"/>
            <a:chOff x="3178" y="3973"/>
            <a:chExt cx="284" cy="228"/>
          </a:xfrm>
        </p:grpSpPr>
        <p:sp>
          <p:nvSpPr>
            <p:cNvPr id="154" name="Line 76"/>
            <p:cNvSpPr>
              <a:spLocks noChangeShapeType="1"/>
            </p:cNvSpPr>
            <p:nvPr/>
          </p:nvSpPr>
          <p:spPr bwMode="auto">
            <a:xfrm flipH="1" flipV="1">
              <a:off x="3178" y="3974"/>
              <a:ext cx="284" cy="0"/>
            </a:xfrm>
            <a:prstGeom prst="line">
              <a:avLst/>
            </a:prstGeom>
            <a:noFill/>
            <a:ln w="38100">
              <a:solidFill>
                <a:srgbClr val="008000"/>
              </a:solidFill>
              <a:round/>
              <a:headEnd/>
              <a:tailEnd/>
            </a:ln>
          </p:spPr>
          <p:txBody>
            <a:bodyPr/>
            <a:lstStyle/>
            <a:p>
              <a:pPr algn="ctr"/>
              <a:endParaRPr kumimoji="1" lang="zh-CN" altLang="en-US" sz="3600">
                <a:solidFill>
                  <a:srgbClr val="000000"/>
                </a:solidFill>
              </a:endParaRPr>
            </a:p>
          </p:txBody>
        </p:sp>
        <p:sp>
          <p:nvSpPr>
            <p:cNvPr id="155" name="Line 77"/>
            <p:cNvSpPr>
              <a:spLocks noChangeShapeType="1"/>
            </p:cNvSpPr>
            <p:nvPr/>
          </p:nvSpPr>
          <p:spPr bwMode="auto">
            <a:xfrm flipV="1">
              <a:off x="3178" y="3973"/>
              <a:ext cx="0" cy="228"/>
            </a:xfrm>
            <a:prstGeom prst="line">
              <a:avLst/>
            </a:prstGeom>
            <a:noFill/>
            <a:ln w="38100">
              <a:solidFill>
                <a:srgbClr val="008000"/>
              </a:solidFill>
              <a:round/>
              <a:headEnd/>
              <a:tailEnd/>
            </a:ln>
          </p:spPr>
          <p:txBody>
            <a:bodyPr/>
            <a:lstStyle/>
            <a:p>
              <a:pPr algn="ctr"/>
              <a:endParaRPr kumimoji="1" lang="zh-CN" altLang="en-US" sz="3600">
                <a:solidFill>
                  <a:srgbClr val="000000"/>
                </a:solidFill>
              </a:endParaRPr>
            </a:p>
          </p:txBody>
        </p:sp>
      </p:grpSp>
      <p:sp>
        <p:nvSpPr>
          <p:cNvPr id="156" name="Rectangle 66"/>
          <p:cNvSpPr>
            <a:spLocks noChangeArrowheads="1"/>
          </p:cNvSpPr>
          <p:nvPr/>
        </p:nvSpPr>
        <p:spPr bwMode="auto">
          <a:xfrm>
            <a:off x="4636787" y="2824546"/>
            <a:ext cx="552450" cy="324000"/>
          </a:xfrm>
          <a:prstGeom prst="rect">
            <a:avLst/>
          </a:prstGeom>
          <a:solidFill>
            <a:srgbClr val="FF9900"/>
          </a:solidFill>
          <a:ln w="25400" algn="ctr">
            <a:noFill/>
            <a:miter lim="800000"/>
            <a:headEnd/>
            <a:tailEnd/>
          </a:ln>
          <a:effectLst/>
        </p:spPr>
        <p:txBody>
          <a:bodyPr lIns="92075" tIns="46038" rIns="92075" bIns="46038" anchor="ctr">
            <a:spAutoFit/>
          </a:bodyPr>
          <a:lstStyle/>
          <a:p>
            <a:pPr algn="ctr"/>
            <a:endParaRPr kumimoji="1" lang="zh-CN" altLang="en-US" sz="3600">
              <a:solidFill>
                <a:srgbClr val="000000"/>
              </a:solidFill>
              <a:latin typeface="Times" pitchFamily="1" charset="0"/>
            </a:endParaRPr>
          </a:p>
        </p:txBody>
      </p:sp>
    </p:spTree>
    <p:extLst>
      <p:ext uri="{BB962C8B-B14F-4D97-AF65-F5344CB8AC3E}">
        <p14:creationId xmlns:p14="http://schemas.microsoft.com/office/powerpoint/2010/main" val="6806256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5"/>
                                        </p:tgtEl>
                                        <p:attrNameLst>
                                          <p:attrName>style.visibility</p:attrName>
                                        </p:attrNameLst>
                                      </p:cBhvr>
                                      <p:to>
                                        <p:strVal val="visible"/>
                                      </p:to>
                                    </p:set>
                                    <p:animEffect transition="in" filter="fade">
                                      <p:cBhvr>
                                        <p:cTn id="17" dur="500"/>
                                        <p:tgtEl>
                                          <p:spTgt spid="115"/>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10"/>
                                        </p:tgtEl>
                                        <p:attrNameLst>
                                          <p:attrName>style.visibility</p:attrName>
                                        </p:attrNameLst>
                                      </p:cBhvr>
                                      <p:to>
                                        <p:strVal val="visible"/>
                                      </p:to>
                                    </p:set>
                                    <p:animEffect transition="in" filter="fade">
                                      <p:cBhvr>
                                        <p:cTn id="20" dur="500"/>
                                        <p:tgtEl>
                                          <p:spTgt spid="110"/>
                                        </p:tgtEl>
                                      </p:cBhvr>
                                    </p:animEffect>
                                  </p:childTnLst>
                                </p:cTn>
                              </p:par>
                              <p:par>
                                <p:cTn id="21" presetID="10" presetClass="entr" presetSubtype="0" fill="hold" nodeType="withEffect">
                                  <p:stCondLst>
                                    <p:cond delay="0"/>
                                  </p:stCondLst>
                                  <p:childTnLst>
                                    <p:set>
                                      <p:cBhvr>
                                        <p:cTn id="22" dur="1" fill="hold">
                                          <p:stCondLst>
                                            <p:cond delay="0"/>
                                          </p:stCondLst>
                                        </p:cTn>
                                        <p:tgtEl>
                                          <p:spTgt spid="149"/>
                                        </p:tgtEl>
                                        <p:attrNameLst>
                                          <p:attrName>style.visibility</p:attrName>
                                        </p:attrNameLst>
                                      </p:cBhvr>
                                      <p:to>
                                        <p:strVal val="visible"/>
                                      </p:to>
                                    </p:set>
                                    <p:animEffect transition="in" filter="fade">
                                      <p:cBhvr>
                                        <p:cTn id="23" dur="500"/>
                                        <p:tgtEl>
                                          <p:spTgt spid="149"/>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52"/>
                                        </p:tgtEl>
                                        <p:attrNameLst>
                                          <p:attrName>style.visibility</p:attrName>
                                        </p:attrNameLst>
                                      </p:cBhvr>
                                      <p:to>
                                        <p:strVal val="visible"/>
                                      </p:to>
                                    </p:set>
                                    <p:animEffect transition="in" filter="fade">
                                      <p:cBhvr>
                                        <p:cTn id="26" dur="500"/>
                                        <p:tgtEl>
                                          <p:spTgt spid="152"/>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09"/>
                                        </p:tgtEl>
                                        <p:attrNameLst>
                                          <p:attrName>style.visibility</p:attrName>
                                        </p:attrNameLst>
                                      </p:cBhvr>
                                      <p:to>
                                        <p:strVal val="visible"/>
                                      </p:to>
                                    </p:set>
                                    <p:animEffect transition="in" filter="fade">
                                      <p:cBhvr>
                                        <p:cTn id="31" dur="500"/>
                                        <p:tgtEl>
                                          <p:spTgt spid="109"/>
                                        </p:tgtEl>
                                      </p:cBhvr>
                                    </p:animEffect>
                                  </p:childTnLst>
                                </p:cTn>
                              </p:par>
                              <p:par>
                                <p:cTn id="32" presetID="10" presetClass="entr" presetSubtype="0" fill="hold" nodeType="withEffect">
                                  <p:stCondLst>
                                    <p:cond delay="0"/>
                                  </p:stCondLst>
                                  <p:childTnLst>
                                    <p:set>
                                      <p:cBhvr>
                                        <p:cTn id="33" dur="1" fill="hold">
                                          <p:stCondLst>
                                            <p:cond delay="0"/>
                                          </p:stCondLst>
                                        </p:cTn>
                                        <p:tgtEl>
                                          <p:spTgt spid="112"/>
                                        </p:tgtEl>
                                        <p:attrNameLst>
                                          <p:attrName>style.visibility</p:attrName>
                                        </p:attrNameLst>
                                      </p:cBhvr>
                                      <p:to>
                                        <p:strVal val="visible"/>
                                      </p:to>
                                    </p:set>
                                    <p:animEffect transition="in" filter="fade">
                                      <p:cBhvr>
                                        <p:cTn id="34" dur="500"/>
                                        <p:tgtEl>
                                          <p:spTgt spid="112"/>
                                        </p:tgtEl>
                                      </p:cBhvr>
                                    </p:animEffect>
                                  </p:childTnLst>
                                </p:cTn>
                              </p:par>
                              <p:par>
                                <p:cTn id="35" presetID="10" presetClass="entr" presetSubtype="0" fill="hold" nodeType="withEffect">
                                  <p:stCondLst>
                                    <p:cond delay="0"/>
                                  </p:stCondLst>
                                  <p:childTnLst>
                                    <p:set>
                                      <p:cBhvr>
                                        <p:cTn id="36" dur="1" fill="hold">
                                          <p:stCondLst>
                                            <p:cond delay="0"/>
                                          </p:stCondLst>
                                        </p:cTn>
                                        <p:tgtEl>
                                          <p:spTgt spid="122"/>
                                        </p:tgtEl>
                                        <p:attrNameLst>
                                          <p:attrName>style.visibility</p:attrName>
                                        </p:attrNameLst>
                                      </p:cBhvr>
                                      <p:to>
                                        <p:strVal val="visible"/>
                                      </p:to>
                                    </p:set>
                                    <p:animEffect transition="in" filter="fade">
                                      <p:cBhvr>
                                        <p:cTn id="37" dur="500"/>
                                        <p:tgtEl>
                                          <p:spTgt spid="122"/>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11"/>
                                        </p:tgtEl>
                                        <p:attrNameLst>
                                          <p:attrName>style.visibility</p:attrName>
                                        </p:attrNameLst>
                                      </p:cBhvr>
                                      <p:to>
                                        <p:strVal val="visible"/>
                                      </p:to>
                                    </p:set>
                                    <p:animEffect transition="in" filter="fade">
                                      <p:cBhvr>
                                        <p:cTn id="42" dur="500"/>
                                        <p:tgtEl>
                                          <p:spTgt spid="111"/>
                                        </p:tgtEl>
                                      </p:cBhvr>
                                    </p:animEffect>
                                  </p:childTnLst>
                                </p:cTn>
                              </p:par>
                              <p:par>
                                <p:cTn id="43" presetID="10" presetClass="entr" presetSubtype="0" fill="hold" nodeType="withEffect">
                                  <p:stCondLst>
                                    <p:cond delay="0"/>
                                  </p:stCondLst>
                                  <p:childTnLst>
                                    <p:set>
                                      <p:cBhvr>
                                        <p:cTn id="44" dur="1" fill="hold">
                                          <p:stCondLst>
                                            <p:cond delay="0"/>
                                          </p:stCondLst>
                                        </p:cTn>
                                        <p:tgtEl>
                                          <p:spTgt spid="117"/>
                                        </p:tgtEl>
                                        <p:attrNameLst>
                                          <p:attrName>style.visibility</p:attrName>
                                        </p:attrNameLst>
                                      </p:cBhvr>
                                      <p:to>
                                        <p:strVal val="visible"/>
                                      </p:to>
                                    </p:set>
                                    <p:animEffect transition="in" filter="fade">
                                      <p:cBhvr>
                                        <p:cTn id="45" dur="500"/>
                                        <p:tgtEl>
                                          <p:spTgt spid="117"/>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44"/>
                                        </p:tgtEl>
                                        <p:attrNameLst>
                                          <p:attrName>style.visibility</p:attrName>
                                        </p:attrNameLst>
                                      </p:cBhvr>
                                      <p:to>
                                        <p:strVal val="visible"/>
                                      </p:to>
                                    </p:set>
                                    <p:animEffect transition="in" filter="fade">
                                      <p:cBhvr>
                                        <p:cTn id="48" dur="500"/>
                                        <p:tgtEl>
                                          <p:spTgt spid="144"/>
                                        </p:tgtEl>
                                      </p:cBhvr>
                                    </p:animEffect>
                                  </p:childTnLst>
                                </p:cTn>
                              </p:par>
                              <p:par>
                                <p:cTn id="49" presetID="3" presetClass="exit" presetSubtype="10" fill="hold" grpId="0" nodeType="withEffect">
                                  <p:stCondLst>
                                    <p:cond delay="0"/>
                                  </p:stCondLst>
                                  <p:childTnLst>
                                    <p:animEffect transition="out" filter="blinds(horizontal)">
                                      <p:cBhvr>
                                        <p:cTn id="50" dur="500"/>
                                        <p:tgtEl>
                                          <p:spTgt spid="107"/>
                                        </p:tgtEl>
                                      </p:cBhvr>
                                    </p:animEffect>
                                    <p:set>
                                      <p:cBhvr>
                                        <p:cTn id="51" dur="1" fill="hold">
                                          <p:stCondLst>
                                            <p:cond delay="499"/>
                                          </p:stCondLst>
                                        </p:cTn>
                                        <p:tgtEl>
                                          <p:spTgt spid="107"/>
                                        </p:tgtEl>
                                        <p:attrNameLst>
                                          <p:attrName>style.visibility</p:attrName>
                                        </p:attrNameLst>
                                      </p:cBhvr>
                                      <p:to>
                                        <p:strVal val="hidden"/>
                                      </p:to>
                                    </p:set>
                                  </p:childTnLst>
                                </p:cTn>
                              </p:par>
                              <p:par>
                                <p:cTn id="52" presetID="10" presetClass="entr" presetSubtype="0" fill="hold" grpId="0" nodeType="withEffect">
                                  <p:stCondLst>
                                    <p:cond delay="0"/>
                                  </p:stCondLst>
                                  <p:childTnLst>
                                    <p:set>
                                      <p:cBhvr>
                                        <p:cTn id="53" dur="1" fill="hold">
                                          <p:stCondLst>
                                            <p:cond delay="0"/>
                                          </p:stCondLst>
                                        </p:cTn>
                                        <p:tgtEl>
                                          <p:spTgt spid="146"/>
                                        </p:tgtEl>
                                        <p:attrNameLst>
                                          <p:attrName>style.visibility</p:attrName>
                                        </p:attrNameLst>
                                      </p:cBhvr>
                                      <p:to>
                                        <p:strVal val="visible"/>
                                      </p:to>
                                    </p:set>
                                    <p:animEffect transition="in" filter="fade">
                                      <p:cBhvr>
                                        <p:cTn id="54" dur="500"/>
                                        <p:tgtEl>
                                          <p:spTgt spid="146"/>
                                        </p:tgtEl>
                                      </p:cBhvr>
                                    </p:animEffect>
                                  </p:childTnLst>
                                </p:cTn>
                              </p:par>
                              <p:par>
                                <p:cTn id="55" presetID="3" presetClass="exit" presetSubtype="10" fill="hold" grpId="0" nodeType="withEffect">
                                  <p:stCondLst>
                                    <p:cond delay="0"/>
                                  </p:stCondLst>
                                  <p:childTnLst>
                                    <p:animEffect transition="out" filter="blinds(horizontal)">
                                      <p:cBhvr>
                                        <p:cTn id="56" dur="500"/>
                                        <p:tgtEl>
                                          <p:spTgt spid="118"/>
                                        </p:tgtEl>
                                      </p:cBhvr>
                                    </p:animEffect>
                                    <p:set>
                                      <p:cBhvr>
                                        <p:cTn id="57" dur="1" fill="hold">
                                          <p:stCondLst>
                                            <p:cond delay="499"/>
                                          </p:stCondLst>
                                        </p:cTn>
                                        <p:tgtEl>
                                          <p:spTgt spid="118"/>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116"/>
                                        </p:tgtEl>
                                        <p:attrNameLst>
                                          <p:attrName>style.visibility</p:attrName>
                                        </p:attrNameLst>
                                      </p:cBhvr>
                                      <p:to>
                                        <p:strVal val="visible"/>
                                      </p:to>
                                    </p:set>
                                    <p:animEffect transition="in" filter="fade">
                                      <p:cBhvr>
                                        <p:cTn id="62" dur="500"/>
                                        <p:tgtEl>
                                          <p:spTgt spid="116"/>
                                        </p:tgtEl>
                                      </p:cBhvr>
                                    </p:animEffect>
                                  </p:childTnLst>
                                </p:cTn>
                              </p:par>
                              <p:par>
                                <p:cTn id="63" presetID="10" presetClass="entr" presetSubtype="0" fill="hold" nodeType="withEffect">
                                  <p:stCondLst>
                                    <p:cond delay="0"/>
                                  </p:stCondLst>
                                  <p:childTnLst>
                                    <p:set>
                                      <p:cBhvr>
                                        <p:cTn id="64" dur="1" fill="hold">
                                          <p:stCondLst>
                                            <p:cond delay="0"/>
                                          </p:stCondLst>
                                        </p:cTn>
                                        <p:tgtEl>
                                          <p:spTgt spid="114"/>
                                        </p:tgtEl>
                                        <p:attrNameLst>
                                          <p:attrName>style.visibility</p:attrName>
                                        </p:attrNameLst>
                                      </p:cBhvr>
                                      <p:to>
                                        <p:strVal val="visible"/>
                                      </p:to>
                                    </p:set>
                                    <p:animEffect transition="in" filter="fade">
                                      <p:cBhvr>
                                        <p:cTn id="65" dur="500"/>
                                        <p:tgtEl>
                                          <p:spTgt spid="114"/>
                                        </p:tgtEl>
                                      </p:cBhvr>
                                    </p:animEffect>
                                  </p:childTnLst>
                                </p:cTn>
                              </p:par>
                              <p:par>
                                <p:cTn id="66" presetID="10" presetClass="entr" presetSubtype="0" fill="hold" nodeType="withEffect">
                                  <p:stCondLst>
                                    <p:cond delay="0"/>
                                  </p:stCondLst>
                                  <p:childTnLst>
                                    <p:set>
                                      <p:cBhvr>
                                        <p:cTn id="67" dur="1" fill="hold">
                                          <p:stCondLst>
                                            <p:cond delay="0"/>
                                          </p:stCondLst>
                                        </p:cTn>
                                        <p:tgtEl>
                                          <p:spTgt spid="153"/>
                                        </p:tgtEl>
                                        <p:attrNameLst>
                                          <p:attrName>style.visibility</p:attrName>
                                        </p:attrNameLst>
                                      </p:cBhvr>
                                      <p:to>
                                        <p:strVal val="visible"/>
                                      </p:to>
                                    </p:set>
                                    <p:animEffect transition="in" filter="fade">
                                      <p:cBhvr>
                                        <p:cTn id="68" dur="500"/>
                                        <p:tgtEl>
                                          <p:spTgt spid="153"/>
                                        </p:tgtEl>
                                      </p:cBhvr>
                                    </p:animEffect>
                                  </p:childTnLst>
                                </p:cTn>
                              </p:par>
                              <p:par>
                                <p:cTn id="69" presetID="10" presetClass="exit" presetSubtype="0" fill="hold" nodeType="withEffect">
                                  <p:stCondLst>
                                    <p:cond delay="0"/>
                                  </p:stCondLst>
                                  <p:childTnLst>
                                    <p:animEffect transition="out" filter="fade">
                                      <p:cBhvr>
                                        <p:cTn id="70" dur="500"/>
                                        <p:tgtEl>
                                          <p:spTgt spid="149"/>
                                        </p:tgtEl>
                                      </p:cBhvr>
                                    </p:animEffect>
                                    <p:set>
                                      <p:cBhvr>
                                        <p:cTn id="71" dur="1" fill="hold">
                                          <p:stCondLst>
                                            <p:cond delay="499"/>
                                          </p:stCondLst>
                                        </p:cTn>
                                        <p:tgtEl>
                                          <p:spTgt spid="149"/>
                                        </p:tgtEl>
                                        <p:attrNameLst>
                                          <p:attrName>style.visibility</p:attrName>
                                        </p:attrNameLst>
                                      </p:cBhvr>
                                      <p:to>
                                        <p:strVal val="hidden"/>
                                      </p:to>
                                    </p:set>
                                  </p:childTnLst>
                                </p:cTn>
                              </p:par>
                            </p:childTnLst>
                          </p:cTn>
                        </p:par>
                      </p:childTnLst>
                    </p:cTn>
                  </p:par>
                  <p:par>
                    <p:cTn id="72" fill="hold">
                      <p:stCondLst>
                        <p:cond delay="indefinite"/>
                      </p:stCondLst>
                      <p:childTnLst>
                        <p:par>
                          <p:cTn id="73" fill="hold">
                            <p:stCondLst>
                              <p:cond delay="0"/>
                            </p:stCondLst>
                            <p:childTnLst>
                              <p:par>
                                <p:cTn id="74" presetID="10" presetClass="entr" presetSubtype="0" fill="hold" nodeType="clickEffect">
                                  <p:stCondLst>
                                    <p:cond delay="0"/>
                                  </p:stCondLst>
                                  <p:childTnLst>
                                    <p:set>
                                      <p:cBhvr>
                                        <p:cTn id="75" dur="1" fill="hold">
                                          <p:stCondLst>
                                            <p:cond delay="0"/>
                                          </p:stCondLst>
                                        </p:cTn>
                                        <p:tgtEl>
                                          <p:spTgt spid="102"/>
                                        </p:tgtEl>
                                        <p:attrNameLst>
                                          <p:attrName>style.visibility</p:attrName>
                                        </p:attrNameLst>
                                      </p:cBhvr>
                                      <p:to>
                                        <p:strVal val="visible"/>
                                      </p:to>
                                    </p:set>
                                    <p:animEffect transition="in" filter="fade">
                                      <p:cBhvr>
                                        <p:cTn id="76" dur="500"/>
                                        <p:tgtEl>
                                          <p:spTgt spid="102"/>
                                        </p:tgtEl>
                                      </p:cBhvr>
                                    </p:animEffect>
                                  </p:childTnLst>
                                </p:cTn>
                              </p:par>
                              <p:par>
                                <p:cTn id="77" presetID="3" presetClass="exit" presetSubtype="10" fill="hold" nodeType="withEffect">
                                  <p:stCondLst>
                                    <p:cond delay="0"/>
                                  </p:stCondLst>
                                  <p:childTnLst>
                                    <p:animEffect transition="out" filter="blinds(horizontal)">
                                      <p:cBhvr>
                                        <p:cTn id="78" dur="500"/>
                                        <p:tgtEl>
                                          <p:spTgt spid="122"/>
                                        </p:tgtEl>
                                      </p:cBhvr>
                                    </p:animEffect>
                                    <p:set>
                                      <p:cBhvr>
                                        <p:cTn id="79" dur="1" fill="hold">
                                          <p:stCondLst>
                                            <p:cond delay="499"/>
                                          </p:stCondLst>
                                        </p:cTn>
                                        <p:tgtEl>
                                          <p:spTgt spid="122"/>
                                        </p:tgtEl>
                                        <p:attrNameLst>
                                          <p:attrName>style.visibility</p:attrName>
                                        </p:attrNameLst>
                                      </p:cBhvr>
                                      <p:to>
                                        <p:strVal val="hidden"/>
                                      </p:to>
                                    </p:set>
                                  </p:childTnLst>
                                </p:cTn>
                              </p:par>
                              <p:par>
                                <p:cTn id="80" presetID="10" presetClass="exit" presetSubtype="0" fill="hold" nodeType="withEffect">
                                  <p:stCondLst>
                                    <p:cond delay="0"/>
                                  </p:stCondLst>
                                  <p:childTnLst>
                                    <p:animEffect transition="out" filter="fade">
                                      <p:cBhvr>
                                        <p:cTn id="81" dur="500"/>
                                        <p:tgtEl>
                                          <p:spTgt spid="153"/>
                                        </p:tgtEl>
                                      </p:cBhvr>
                                    </p:animEffect>
                                    <p:set>
                                      <p:cBhvr>
                                        <p:cTn id="82" dur="1" fill="hold">
                                          <p:stCondLst>
                                            <p:cond delay="499"/>
                                          </p:stCondLst>
                                        </p:cTn>
                                        <p:tgtEl>
                                          <p:spTgt spid="153"/>
                                        </p:tgtEl>
                                        <p:attrNameLst>
                                          <p:attrName>style.visibility</p:attrName>
                                        </p:attrNameLst>
                                      </p:cBhvr>
                                      <p:to>
                                        <p:strVal val="hidden"/>
                                      </p:to>
                                    </p:set>
                                  </p:childTnLst>
                                </p:cTn>
                              </p:par>
                              <p:par>
                                <p:cTn id="83" presetID="10" presetClass="exit" presetSubtype="0" fill="hold" grpId="1" nodeType="withEffect">
                                  <p:stCondLst>
                                    <p:cond delay="0"/>
                                  </p:stCondLst>
                                  <p:childTnLst>
                                    <p:animEffect transition="out" filter="fade">
                                      <p:cBhvr>
                                        <p:cTn id="84" dur="500"/>
                                        <p:tgtEl>
                                          <p:spTgt spid="152"/>
                                        </p:tgtEl>
                                      </p:cBhvr>
                                    </p:animEffect>
                                    <p:set>
                                      <p:cBhvr>
                                        <p:cTn id="85" dur="1" fill="hold">
                                          <p:stCondLst>
                                            <p:cond delay="499"/>
                                          </p:stCondLst>
                                        </p:cTn>
                                        <p:tgtEl>
                                          <p:spTgt spid="15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p:bldP spid="80" grpId="0"/>
      <p:bldP spid="81" grpId="0"/>
      <p:bldP spid="83" grpId="0"/>
      <p:bldP spid="107" grpId="0" animBg="1"/>
      <p:bldP spid="109" grpId="0" animBg="1"/>
      <p:bldP spid="110" grpId="0" animBg="1"/>
      <p:bldP spid="111" grpId="0" animBg="1"/>
      <p:bldP spid="115" grpId="0" animBg="1"/>
      <p:bldP spid="116" grpId="0" animBg="1"/>
      <p:bldP spid="118" grpId="0" animBg="1"/>
      <p:bldP spid="144" grpId="0" animBg="1"/>
      <p:bldP spid="146" grpId="0" animBg="1"/>
      <p:bldP spid="152" grpId="0"/>
      <p:bldP spid="152" grpId="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dirty="0">
                <a:latin typeface="+mn-lt"/>
                <a:ea typeface="+mn-ea"/>
                <a:cs typeface="+mn-ea"/>
                <a:sym typeface="+mn-lt"/>
              </a:rPr>
              <a:t>Balancing Management (4)</a:t>
            </a:r>
          </a:p>
        </p:txBody>
      </p:sp>
      <p:sp>
        <p:nvSpPr>
          <p:cNvPr id="53" name="文本框 52"/>
          <p:cNvSpPr txBox="1"/>
          <p:nvPr/>
        </p:nvSpPr>
        <p:spPr>
          <a:xfrm>
            <a:off x="8093043" y="1621180"/>
            <a:ext cx="3656046" cy="461665"/>
          </a:xfrm>
          <a:prstGeom prst="rect">
            <a:avLst/>
          </a:prstGeom>
          <a:noFill/>
        </p:spPr>
        <p:txBody>
          <a:bodyPr wrap="square" rtlCol="0">
            <a:spAutoFit/>
          </a:bodyPr>
          <a:lstStyle/>
          <a:p>
            <a:pPr marL="228600" indent="-228600">
              <a:buFont typeface="+mj-lt"/>
              <a:buAutoNum type="arabicPeriod"/>
            </a:pPr>
            <a:r>
              <a:rPr lang="en-US" sz="1200" dirty="0" smtClean="0">
                <a:cs typeface="+mn-ea"/>
                <a:sym typeface="+mn-lt"/>
              </a:rPr>
              <a:t>The </a:t>
            </a:r>
            <a:r>
              <a:rPr lang="en-US" sz="1200" dirty="0">
                <a:cs typeface="+mn-ea"/>
                <a:sym typeface="+mn-lt"/>
              </a:rPr>
              <a:t>voltage of </a:t>
            </a:r>
            <a:r>
              <a:rPr lang="en-US" sz="1200" dirty="0" smtClean="0">
                <a:cs typeface="+mn-ea"/>
                <a:sym typeface="+mn-lt"/>
              </a:rPr>
              <a:t>all battery is normal. </a:t>
            </a:r>
            <a:r>
              <a:rPr lang="en-US" sz="1200" dirty="0">
                <a:cs typeface="+mn-ea"/>
                <a:sym typeface="+mn-lt"/>
              </a:rPr>
              <a:t>All switches are off. C1 and C2 are charged.</a:t>
            </a:r>
          </a:p>
        </p:txBody>
      </p:sp>
      <p:sp>
        <p:nvSpPr>
          <p:cNvPr id="54" name="文本框 53"/>
          <p:cNvSpPr txBox="1"/>
          <p:nvPr/>
        </p:nvSpPr>
        <p:spPr>
          <a:xfrm>
            <a:off x="8093042" y="2682801"/>
            <a:ext cx="3789782" cy="276999"/>
          </a:xfrm>
          <a:prstGeom prst="rect">
            <a:avLst/>
          </a:prstGeom>
          <a:noFill/>
        </p:spPr>
        <p:txBody>
          <a:bodyPr wrap="square" rtlCol="0">
            <a:spAutoFit/>
          </a:bodyPr>
          <a:lstStyle/>
          <a:p>
            <a:pPr marL="228600" indent="-228600">
              <a:buFont typeface="+mj-lt"/>
              <a:buAutoNum type="arabicPeriod" startAt="2"/>
            </a:pPr>
            <a:r>
              <a:rPr lang="en-US" sz="1200" dirty="0" smtClean="0">
                <a:cs typeface="+mn-ea"/>
                <a:sym typeface="+mn-lt"/>
              </a:rPr>
              <a:t>The </a:t>
            </a:r>
            <a:r>
              <a:rPr lang="en-US" sz="1200" dirty="0">
                <a:cs typeface="+mn-ea"/>
                <a:sym typeface="+mn-lt"/>
              </a:rPr>
              <a:t>pulse changes from low level to high level.</a:t>
            </a:r>
          </a:p>
        </p:txBody>
      </p:sp>
      <p:sp>
        <p:nvSpPr>
          <p:cNvPr id="55" name="文本框 54"/>
          <p:cNvSpPr txBox="1"/>
          <p:nvPr/>
        </p:nvSpPr>
        <p:spPr>
          <a:xfrm>
            <a:off x="8110413" y="3375090"/>
            <a:ext cx="3360378" cy="276999"/>
          </a:xfrm>
          <a:prstGeom prst="rect">
            <a:avLst/>
          </a:prstGeom>
          <a:noFill/>
        </p:spPr>
        <p:txBody>
          <a:bodyPr wrap="square" rtlCol="0">
            <a:spAutoFit/>
          </a:bodyPr>
          <a:lstStyle/>
          <a:p>
            <a:pPr marL="228600" indent="-228600">
              <a:buFont typeface="+mj-lt"/>
              <a:buAutoNum type="arabicPeriod" startAt="3"/>
            </a:pPr>
            <a:r>
              <a:rPr lang="en-US" sz="1200" dirty="0" smtClean="0">
                <a:cs typeface="+mn-ea"/>
                <a:sym typeface="+mn-lt"/>
              </a:rPr>
              <a:t>Reset</a:t>
            </a:r>
            <a:r>
              <a:rPr lang="en-US" sz="1200" dirty="0">
                <a:cs typeface="+mn-ea"/>
                <a:sym typeface="+mn-lt"/>
              </a:rPr>
              <a:t>.</a:t>
            </a:r>
          </a:p>
        </p:txBody>
      </p:sp>
      <p:sp>
        <p:nvSpPr>
          <p:cNvPr id="56" name="文本框 55"/>
          <p:cNvSpPr txBox="1"/>
          <p:nvPr/>
        </p:nvSpPr>
        <p:spPr>
          <a:xfrm>
            <a:off x="8117564" y="4067379"/>
            <a:ext cx="3360378" cy="276999"/>
          </a:xfrm>
          <a:prstGeom prst="rect">
            <a:avLst/>
          </a:prstGeom>
          <a:noFill/>
        </p:spPr>
        <p:txBody>
          <a:bodyPr wrap="square" rtlCol="0">
            <a:spAutoFit/>
          </a:bodyPr>
          <a:lstStyle/>
          <a:p>
            <a:pPr marL="228600" indent="-228600">
              <a:buFont typeface="+mj-lt"/>
              <a:buAutoNum type="arabicPeriod" startAt="4"/>
            </a:pPr>
            <a:r>
              <a:rPr lang="en-US" sz="1200" dirty="0" smtClean="0">
                <a:cs typeface="+mn-ea"/>
                <a:sym typeface="+mn-lt"/>
              </a:rPr>
              <a:t>All </a:t>
            </a:r>
            <a:r>
              <a:rPr lang="en-US" sz="1200" dirty="0">
                <a:cs typeface="+mn-ea"/>
                <a:sym typeface="+mn-lt"/>
              </a:rPr>
              <a:t>switches are off.</a:t>
            </a:r>
          </a:p>
        </p:txBody>
      </p:sp>
      <p:sp>
        <p:nvSpPr>
          <p:cNvPr id="92" name="文本框 91"/>
          <p:cNvSpPr txBox="1"/>
          <p:nvPr/>
        </p:nvSpPr>
        <p:spPr>
          <a:xfrm>
            <a:off x="8107122" y="4759668"/>
            <a:ext cx="3642719" cy="461665"/>
          </a:xfrm>
          <a:prstGeom prst="rect">
            <a:avLst/>
          </a:prstGeom>
          <a:noFill/>
        </p:spPr>
        <p:txBody>
          <a:bodyPr wrap="square" rtlCol="0">
            <a:spAutoFit/>
          </a:bodyPr>
          <a:lstStyle/>
          <a:p>
            <a:pPr marL="228600" indent="-228600">
              <a:buFont typeface="+mj-lt"/>
              <a:buAutoNum type="arabicPeriod" startAt="5"/>
            </a:pPr>
            <a:r>
              <a:rPr lang="en-US" sz="1200" dirty="0" smtClean="0">
                <a:cs typeface="+mn-ea"/>
                <a:sym typeface="+mn-lt"/>
              </a:rPr>
              <a:t>The </a:t>
            </a:r>
            <a:r>
              <a:rPr lang="en-US" sz="1200" dirty="0">
                <a:cs typeface="+mn-ea"/>
                <a:sym typeface="+mn-lt"/>
              </a:rPr>
              <a:t>pulse changes from high level to low level.</a:t>
            </a:r>
          </a:p>
        </p:txBody>
      </p:sp>
      <p:pic>
        <p:nvPicPr>
          <p:cNvPr id="95" name="Picture 43"/>
          <p:cNvPicPr>
            <a:picLocks noChangeAspect="1" noChangeArrowheads="1"/>
          </p:cNvPicPr>
          <p:nvPr/>
        </p:nvPicPr>
        <p:blipFill>
          <a:blip r:embed="rId3" cstate="print"/>
          <a:srcRect/>
          <a:stretch>
            <a:fillRect/>
          </a:stretch>
        </p:blipFill>
        <p:spPr bwMode="auto">
          <a:xfrm>
            <a:off x="542353" y="1093368"/>
            <a:ext cx="4949825" cy="4918075"/>
          </a:xfrm>
          <a:prstGeom prst="rect">
            <a:avLst/>
          </a:prstGeom>
          <a:noFill/>
        </p:spPr>
      </p:pic>
      <p:sp>
        <p:nvSpPr>
          <p:cNvPr id="109" name="Rectangle 2"/>
          <p:cNvSpPr>
            <a:spLocks noChangeArrowheads="1"/>
          </p:cNvSpPr>
          <p:nvPr/>
        </p:nvSpPr>
        <p:spPr bwMode="auto">
          <a:xfrm>
            <a:off x="4618852" y="2871260"/>
            <a:ext cx="552450" cy="324000"/>
          </a:xfrm>
          <a:prstGeom prst="rect">
            <a:avLst/>
          </a:prstGeom>
          <a:solidFill>
            <a:srgbClr val="FF9900"/>
          </a:solidFill>
          <a:ln w="25400" algn="ctr">
            <a:noFill/>
            <a:miter lim="800000"/>
            <a:headEnd/>
            <a:tailEnd/>
          </a:ln>
          <a:effectLst/>
        </p:spPr>
        <p:txBody>
          <a:bodyPr lIns="92075" tIns="46038" rIns="92075" bIns="46038" anchor="ctr">
            <a:spAutoFit/>
          </a:bodyPr>
          <a:lstStyle/>
          <a:p>
            <a:pPr algn="ctr"/>
            <a:endParaRPr kumimoji="1" lang="zh-CN" altLang="en-US" sz="3600">
              <a:solidFill>
                <a:srgbClr val="000000"/>
              </a:solidFill>
              <a:latin typeface="Times" pitchFamily="1" charset="0"/>
            </a:endParaRPr>
          </a:p>
        </p:txBody>
      </p:sp>
      <p:sp>
        <p:nvSpPr>
          <p:cNvPr id="110" name="Rectangle 3"/>
          <p:cNvSpPr>
            <a:spLocks noChangeArrowheads="1"/>
          </p:cNvSpPr>
          <p:nvPr/>
        </p:nvSpPr>
        <p:spPr bwMode="auto">
          <a:xfrm>
            <a:off x="939227" y="5323638"/>
            <a:ext cx="1116000" cy="468000"/>
          </a:xfrm>
          <a:prstGeom prst="rect">
            <a:avLst/>
          </a:prstGeom>
          <a:solidFill>
            <a:srgbClr val="FF9900"/>
          </a:solidFill>
          <a:ln w="25400" algn="ctr">
            <a:noFill/>
            <a:miter lim="800000"/>
            <a:headEnd/>
            <a:tailEnd/>
          </a:ln>
          <a:effectLst/>
        </p:spPr>
        <p:txBody>
          <a:bodyPr lIns="92075" tIns="46038" rIns="92075" bIns="46038" anchor="ctr">
            <a:spAutoFit/>
          </a:bodyPr>
          <a:lstStyle/>
          <a:p>
            <a:pPr algn="ctr"/>
            <a:endParaRPr kumimoji="1" lang="zh-CN" altLang="en-US" sz="3600">
              <a:solidFill>
                <a:srgbClr val="000000"/>
              </a:solidFill>
              <a:latin typeface="Times" pitchFamily="1" charset="0"/>
            </a:endParaRPr>
          </a:p>
        </p:txBody>
      </p:sp>
      <p:grpSp>
        <p:nvGrpSpPr>
          <p:cNvPr id="111" name="Group 4"/>
          <p:cNvGrpSpPr>
            <a:grpSpLocks/>
          </p:cNvGrpSpPr>
          <p:nvPr/>
        </p:nvGrpSpPr>
        <p:grpSpPr bwMode="auto">
          <a:xfrm>
            <a:off x="4991718" y="5567305"/>
            <a:ext cx="4032250" cy="361950"/>
            <a:chOff x="2880" y="3746"/>
            <a:chExt cx="2540" cy="228"/>
          </a:xfrm>
        </p:grpSpPr>
        <p:sp>
          <p:nvSpPr>
            <p:cNvPr id="112" name="Line 5"/>
            <p:cNvSpPr>
              <a:spLocks noChangeShapeType="1"/>
            </p:cNvSpPr>
            <p:nvPr/>
          </p:nvSpPr>
          <p:spPr bwMode="auto">
            <a:xfrm flipV="1">
              <a:off x="3447" y="3746"/>
              <a:ext cx="0" cy="228"/>
            </a:xfrm>
            <a:prstGeom prst="line">
              <a:avLst/>
            </a:prstGeom>
            <a:noFill/>
            <a:ln w="38100">
              <a:solidFill>
                <a:schemeClr val="tx1"/>
              </a:solidFill>
              <a:round/>
              <a:headEnd/>
              <a:tailEnd/>
            </a:ln>
          </p:spPr>
          <p:txBody>
            <a:bodyPr/>
            <a:lstStyle/>
            <a:p>
              <a:pPr algn="ctr"/>
              <a:endParaRPr kumimoji="1" lang="zh-CN" altLang="en-US" sz="3600">
                <a:solidFill>
                  <a:srgbClr val="000000"/>
                </a:solidFill>
              </a:endParaRPr>
            </a:p>
          </p:txBody>
        </p:sp>
        <p:sp>
          <p:nvSpPr>
            <p:cNvPr id="113" name="Line 6"/>
            <p:cNvSpPr>
              <a:spLocks noChangeShapeType="1"/>
            </p:cNvSpPr>
            <p:nvPr/>
          </p:nvSpPr>
          <p:spPr bwMode="auto">
            <a:xfrm flipH="1" flipV="1">
              <a:off x="3447" y="3974"/>
              <a:ext cx="284" cy="0"/>
            </a:xfrm>
            <a:prstGeom prst="line">
              <a:avLst/>
            </a:prstGeom>
            <a:noFill/>
            <a:ln w="38100">
              <a:solidFill>
                <a:schemeClr val="tx1"/>
              </a:solidFill>
              <a:round/>
              <a:headEnd/>
              <a:tailEnd/>
            </a:ln>
          </p:spPr>
          <p:txBody>
            <a:bodyPr/>
            <a:lstStyle/>
            <a:p>
              <a:pPr algn="ctr"/>
              <a:endParaRPr kumimoji="1" lang="zh-CN" altLang="en-US" sz="3600">
                <a:solidFill>
                  <a:srgbClr val="000000"/>
                </a:solidFill>
              </a:endParaRPr>
            </a:p>
          </p:txBody>
        </p:sp>
        <p:sp>
          <p:nvSpPr>
            <p:cNvPr id="114" name="Line 7"/>
            <p:cNvSpPr>
              <a:spLocks noChangeShapeType="1"/>
            </p:cNvSpPr>
            <p:nvPr/>
          </p:nvSpPr>
          <p:spPr bwMode="auto">
            <a:xfrm flipH="1" flipV="1">
              <a:off x="3164" y="3747"/>
              <a:ext cx="284" cy="0"/>
            </a:xfrm>
            <a:prstGeom prst="line">
              <a:avLst/>
            </a:prstGeom>
            <a:noFill/>
            <a:ln w="38100">
              <a:solidFill>
                <a:schemeClr val="tx1"/>
              </a:solidFill>
              <a:round/>
              <a:headEnd/>
              <a:tailEnd/>
            </a:ln>
          </p:spPr>
          <p:txBody>
            <a:bodyPr/>
            <a:lstStyle/>
            <a:p>
              <a:pPr algn="ctr"/>
              <a:endParaRPr kumimoji="1" lang="zh-CN" altLang="en-US" sz="3600">
                <a:solidFill>
                  <a:srgbClr val="000000"/>
                </a:solidFill>
              </a:endParaRPr>
            </a:p>
          </p:txBody>
        </p:sp>
        <p:sp>
          <p:nvSpPr>
            <p:cNvPr id="115" name="Line 8"/>
            <p:cNvSpPr>
              <a:spLocks noChangeShapeType="1"/>
            </p:cNvSpPr>
            <p:nvPr/>
          </p:nvSpPr>
          <p:spPr bwMode="auto">
            <a:xfrm flipV="1">
              <a:off x="3164" y="3746"/>
              <a:ext cx="0" cy="228"/>
            </a:xfrm>
            <a:prstGeom prst="line">
              <a:avLst/>
            </a:prstGeom>
            <a:noFill/>
            <a:ln w="38100">
              <a:solidFill>
                <a:schemeClr val="tx1"/>
              </a:solidFill>
              <a:round/>
              <a:headEnd/>
              <a:tailEnd/>
            </a:ln>
          </p:spPr>
          <p:txBody>
            <a:bodyPr/>
            <a:lstStyle/>
            <a:p>
              <a:pPr algn="ctr"/>
              <a:endParaRPr kumimoji="1" lang="zh-CN" altLang="en-US" sz="3600">
                <a:solidFill>
                  <a:srgbClr val="000000"/>
                </a:solidFill>
              </a:endParaRPr>
            </a:p>
          </p:txBody>
        </p:sp>
        <p:sp>
          <p:nvSpPr>
            <p:cNvPr id="116" name="Line 9"/>
            <p:cNvSpPr>
              <a:spLocks noChangeShapeType="1"/>
            </p:cNvSpPr>
            <p:nvPr/>
          </p:nvSpPr>
          <p:spPr bwMode="auto">
            <a:xfrm flipH="1" flipV="1">
              <a:off x="2880" y="3974"/>
              <a:ext cx="284" cy="0"/>
            </a:xfrm>
            <a:prstGeom prst="line">
              <a:avLst/>
            </a:prstGeom>
            <a:noFill/>
            <a:ln w="38100">
              <a:solidFill>
                <a:schemeClr val="tx1"/>
              </a:solidFill>
              <a:round/>
              <a:headEnd/>
              <a:tailEnd/>
            </a:ln>
          </p:spPr>
          <p:txBody>
            <a:bodyPr/>
            <a:lstStyle/>
            <a:p>
              <a:pPr algn="ctr"/>
              <a:endParaRPr kumimoji="1" lang="zh-CN" altLang="en-US" sz="3600">
                <a:solidFill>
                  <a:srgbClr val="000000"/>
                </a:solidFill>
              </a:endParaRPr>
            </a:p>
          </p:txBody>
        </p:sp>
        <p:sp>
          <p:nvSpPr>
            <p:cNvPr id="117" name="Line 10"/>
            <p:cNvSpPr>
              <a:spLocks noChangeShapeType="1"/>
            </p:cNvSpPr>
            <p:nvPr/>
          </p:nvSpPr>
          <p:spPr bwMode="auto">
            <a:xfrm flipV="1">
              <a:off x="4014" y="3746"/>
              <a:ext cx="0" cy="228"/>
            </a:xfrm>
            <a:prstGeom prst="line">
              <a:avLst/>
            </a:prstGeom>
            <a:noFill/>
            <a:ln w="38100">
              <a:solidFill>
                <a:schemeClr val="tx1"/>
              </a:solidFill>
              <a:round/>
              <a:headEnd/>
              <a:tailEnd/>
            </a:ln>
          </p:spPr>
          <p:txBody>
            <a:bodyPr/>
            <a:lstStyle/>
            <a:p>
              <a:pPr algn="ctr"/>
              <a:endParaRPr kumimoji="1" lang="zh-CN" altLang="en-US" sz="3600">
                <a:solidFill>
                  <a:srgbClr val="000000"/>
                </a:solidFill>
              </a:endParaRPr>
            </a:p>
          </p:txBody>
        </p:sp>
        <p:sp>
          <p:nvSpPr>
            <p:cNvPr id="118" name="Line 11"/>
            <p:cNvSpPr>
              <a:spLocks noChangeShapeType="1"/>
            </p:cNvSpPr>
            <p:nvPr/>
          </p:nvSpPr>
          <p:spPr bwMode="auto">
            <a:xfrm flipH="1" flipV="1">
              <a:off x="4014" y="3974"/>
              <a:ext cx="284" cy="0"/>
            </a:xfrm>
            <a:prstGeom prst="line">
              <a:avLst/>
            </a:prstGeom>
            <a:noFill/>
            <a:ln w="38100">
              <a:solidFill>
                <a:schemeClr val="tx1"/>
              </a:solidFill>
              <a:round/>
              <a:headEnd/>
              <a:tailEnd/>
            </a:ln>
          </p:spPr>
          <p:txBody>
            <a:bodyPr/>
            <a:lstStyle/>
            <a:p>
              <a:pPr algn="ctr"/>
              <a:endParaRPr kumimoji="1" lang="zh-CN" altLang="en-US" sz="3600">
                <a:solidFill>
                  <a:srgbClr val="000000"/>
                </a:solidFill>
              </a:endParaRPr>
            </a:p>
          </p:txBody>
        </p:sp>
        <p:sp>
          <p:nvSpPr>
            <p:cNvPr id="119" name="Line 12"/>
            <p:cNvSpPr>
              <a:spLocks noChangeShapeType="1"/>
            </p:cNvSpPr>
            <p:nvPr/>
          </p:nvSpPr>
          <p:spPr bwMode="auto">
            <a:xfrm flipH="1" flipV="1">
              <a:off x="3731" y="3747"/>
              <a:ext cx="284" cy="0"/>
            </a:xfrm>
            <a:prstGeom prst="line">
              <a:avLst/>
            </a:prstGeom>
            <a:noFill/>
            <a:ln w="38100">
              <a:solidFill>
                <a:schemeClr val="tx1"/>
              </a:solidFill>
              <a:round/>
              <a:headEnd/>
              <a:tailEnd/>
            </a:ln>
          </p:spPr>
          <p:txBody>
            <a:bodyPr/>
            <a:lstStyle/>
            <a:p>
              <a:pPr algn="ctr"/>
              <a:endParaRPr kumimoji="1" lang="zh-CN" altLang="en-US" sz="3600">
                <a:solidFill>
                  <a:srgbClr val="000000"/>
                </a:solidFill>
              </a:endParaRPr>
            </a:p>
          </p:txBody>
        </p:sp>
        <p:sp>
          <p:nvSpPr>
            <p:cNvPr id="120" name="Line 13"/>
            <p:cNvSpPr>
              <a:spLocks noChangeShapeType="1"/>
            </p:cNvSpPr>
            <p:nvPr/>
          </p:nvSpPr>
          <p:spPr bwMode="auto">
            <a:xfrm flipV="1">
              <a:off x="3731" y="3746"/>
              <a:ext cx="0" cy="228"/>
            </a:xfrm>
            <a:prstGeom prst="line">
              <a:avLst/>
            </a:prstGeom>
            <a:noFill/>
            <a:ln w="38100">
              <a:solidFill>
                <a:schemeClr val="tx1"/>
              </a:solidFill>
              <a:round/>
              <a:headEnd/>
              <a:tailEnd/>
            </a:ln>
          </p:spPr>
          <p:txBody>
            <a:bodyPr/>
            <a:lstStyle/>
            <a:p>
              <a:pPr algn="ctr"/>
              <a:endParaRPr kumimoji="1" lang="zh-CN" altLang="en-US" sz="3600">
                <a:solidFill>
                  <a:srgbClr val="000000"/>
                </a:solidFill>
              </a:endParaRPr>
            </a:p>
          </p:txBody>
        </p:sp>
        <p:sp>
          <p:nvSpPr>
            <p:cNvPr id="121" name="Line 14"/>
            <p:cNvSpPr>
              <a:spLocks noChangeShapeType="1"/>
            </p:cNvSpPr>
            <p:nvPr/>
          </p:nvSpPr>
          <p:spPr bwMode="auto">
            <a:xfrm flipV="1">
              <a:off x="4581" y="3746"/>
              <a:ext cx="0" cy="228"/>
            </a:xfrm>
            <a:prstGeom prst="line">
              <a:avLst/>
            </a:prstGeom>
            <a:noFill/>
            <a:ln w="38100">
              <a:solidFill>
                <a:schemeClr val="tx1"/>
              </a:solidFill>
              <a:round/>
              <a:headEnd/>
              <a:tailEnd/>
            </a:ln>
          </p:spPr>
          <p:txBody>
            <a:bodyPr/>
            <a:lstStyle/>
            <a:p>
              <a:pPr algn="ctr"/>
              <a:endParaRPr kumimoji="1" lang="zh-CN" altLang="en-US" sz="3600">
                <a:solidFill>
                  <a:srgbClr val="000000"/>
                </a:solidFill>
              </a:endParaRPr>
            </a:p>
          </p:txBody>
        </p:sp>
        <p:sp>
          <p:nvSpPr>
            <p:cNvPr id="122" name="Line 15"/>
            <p:cNvSpPr>
              <a:spLocks noChangeShapeType="1"/>
            </p:cNvSpPr>
            <p:nvPr/>
          </p:nvSpPr>
          <p:spPr bwMode="auto">
            <a:xfrm flipH="1" flipV="1">
              <a:off x="4581" y="3974"/>
              <a:ext cx="284" cy="0"/>
            </a:xfrm>
            <a:prstGeom prst="line">
              <a:avLst/>
            </a:prstGeom>
            <a:noFill/>
            <a:ln w="38100">
              <a:solidFill>
                <a:schemeClr val="tx1"/>
              </a:solidFill>
              <a:round/>
              <a:headEnd/>
              <a:tailEnd/>
            </a:ln>
          </p:spPr>
          <p:txBody>
            <a:bodyPr/>
            <a:lstStyle/>
            <a:p>
              <a:pPr algn="ctr"/>
              <a:endParaRPr kumimoji="1" lang="zh-CN" altLang="en-US" sz="3600">
                <a:solidFill>
                  <a:srgbClr val="000000"/>
                </a:solidFill>
              </a:endParaRPr>
            </a:p>
          </p:txBody>
        </p:sp>
        <p:sp>
          <p:nvSpPr>
            <p:cNvPr id="123" name="Line 16"/>
            <p:cNvSpPr>
              <a:spLocks noChangeShapeType="1"/>
            </p:cNvSpPr>
            <p:nvPr/>
          </p:nvSpPr>
          <p:spPr bwMode="auto">
            <a:xfrm flipH="1" flipV="1">
              <a:off x="4298" y="3747"/>
              <a:ext cx="284" cy="0"/>
            </a:xfrm>
            <a:prstGeom prst="line">
              <a:avLst/>
            </a:prstGeom>
            <a:noFill/>
            <a:ln w="38100">
              <a:solidFill>
                <a:schemeClr val="tx1"/>
              </a:solidFill>
              <a:round/>
              <a:headEnd/>
              <a:tailEnd/>
            </a:ln>
          </p:spPr>
          <p:txBody>
            <a:bodyPr/>
            <a:lstStyle/>
            <a:p>
              <a:pPr algn="ctr"/>
              <a:endParaRPr kumimoji="1" lang="zh-CN" altLang="en-US" sz="3600">
                <a:solidFill>
                  <a:srgbClr val="000000"/>
                </a:solidFill>
              </a:endParaRPr>
            </a:p>
          </p:txBody>
        </p:sp>
        <p:sp>
          <p:nvSpPr>
            <p:cNvPr id="124" name="Line 17"/>
            <p:cNvSpPr>
              <a:spLocks noChangeShapeType="1"/>
            </p:cNvSpPr>
            <p:nvPr/>
          </p:nvSpPr>
          <p:spPr bwMode="auto">
            <a:xfrm flipV="1">
              <a:off x="4298" y="3746"/>
              <a:ext cx="0" cy="228"/>
            </a:xfrm>
            <a:prstGeom prst="line">
              <a:avLst/>
            </a:prstGeom>
            <a:noFill/>
            <a:ln w="38100">
              <a:solidFill>
                <a:schemeClr val="tx1"/>
              </a:solidFill>
              <a:round/>
              <a:headEnd/>
              <a:tailEnd/>
            </a:ln>
          </p:spPr>
          <p:txBody>
            <a:bodyPr/>
            <a:lstStyle/>
            <a:p>
              <a:pPr algn="ctr"/>
              <a:endParaRPr kumimoji="1" lang="zh-CN" altLang="en-US" sz="3600">
                <a:solidFill>
                  <a:srgbClr val="000000"/>
                </a:solidFill>
              </a:endParaRPr>
            </a:p>
          </p:txBody>
        </p:sp>
        <p:sp>
          <p:nvSpPr>
            <p:cNvPr id="125" name="Line 18"/>
            <p:cNvSpPr>
              <a:spLocks noChangeShapeType="1"/>
            </p:cNvSpPr>
            <p:nvPr/>
          </p:nvSpPr>
          <p:spPr bwMode="auto">
            <a:xfrm flipV="1">
              <a:off x="5136" y="3746"/>
              <a:ext cx="0" cy="228"/>
            </a:xfrm>
            <a:prstGeom prst="line">
              <a:avLst/>
            </a:prstGeom>
            <a:noFill/>
            <a:ln w="38100">
              <a:solidFill>
                <a:schemeClr val="tx1"/>
              </a:solidFill>
              <a:round/>
              <a:headEnd/>
              <a:tailEnd/>
            </a:ln>
          </p:spPr>
          <p:txBody>
            <a:bodyPr/>
            <a:lstStyle/>
            <a:p>
              <a:pPr algn="ctr"/>
              <a:endParaRPr kumimoji="1" lang="zh-CN" altLang="en-US" sz="3600">
                <a:solidFill>
                  <a:srgbClr val="000000"/>
                </a:solidFill>
              </a:endParaRPr>
            </a:p>
          </p:txBody>
        </p:sp>
        <p:sp>
          <p:nvSpPr>
            <p:cNvPr id="126" name="Line 19"/>
            <p:cNvSpPr>
              <a:spLocks noChangeShapeType="1"/>
            </p:cNvSpPr>
            <p:nvPr/>
          </p:nvSpPr>
          <p:spPr bwMode="auto">
            <a:xfrm flipH="1" flipV="1">
              <a:off x="5136" y="3974"/>
              <a:ext cx="284" cy="0"/>
            </a:xfrm>
            <a:prstGeom prst="line">
              <a:avLst/>
            </a:prstGeom>
            <a:noFill/>
            <a:ln w="38100">
              <a:solidFill>
                <a:schemeClr val="tx1"/>
              </a:solidFill>
              <a:round/>
              <a:headEnd/>
              <a:tailEnd/>
            </a:ln>
          </p:spPr>
          <p:txBody>
            <a:bodyPr/>
            <a:lstStyle/>
            <a:p>
              <a:pPr algn="ctr"/>
              <a:endParaRPr kumimoji="1" lang="zh-CN" altLang="en-US" sz="3600">
                <a:solidFill>
                  <a:srgbClr val="000000"/>
                </a:solidFill>
              </a:endParaRPr>
            </a:p>
          </p:txBody>
        </p:sp>
        <p:sp>
          <p:nvSpPr>
            <p:cNvPr id="127" name="Line 20"/>
            <p:cNvSpPr>
              <a:spLocks noChangeShapeType="1"/>
            </p:cNvSpPr>
            <p:nvPr/>
          </p:nvSpPr>
          <p:spPr bwMode="auto">
            <a:xfrm flipH="1" flipV="1">
              <a:off x="4853" y="3747"/>
              <a:ext cx="284" cy="0"/>
            </a:xfrm>
            <a:prstGeom prst="line">
              <a:avLst/>
            </a:prstGeom>
            <a:noFill/>
            <a:ln w="38100">
              <a:solidFill>
                <a:schemeClr val="tx1"/>
              </a:solidFill>
              <a:round/>
              <a:headEnd/>
              <a:tailEnd/>
            </a:ln>
          </p:spPr>
          <p:txBody>
            <a:bodyPr/>
            <a:lstStyle/>
            <a:p>
              <a:pPr algn="ctr"/>
              <a:endParaRPr kumimoji="1" lang="zh-CN" altLang="en-US" sz="3600">
                <a:solidFill>
                  <a:srgbClr val="000000"/>
                </a:solidFill>
              </a:endParaRPr>
            </a:p>
          </p:txBody>
        </p:sp>
        <p:sp>
          <p:nvSpPr>
            <p:cNvPr id="128" name="Line 21"/>
            <p:cNvSpPr>
              <a:spLocks noChangeShapeType="1"/>
            </p:cNvSpPr>
            <p:nvPr/>
          </p:nvSpPr>
          <p:spPr bwMode="auto">
            <a:xfrm flipV="1">
              <a:off x="4853" y="3746"/>
              <a:ext cx="0" cy="228"/>
            </a:xfrm>
            <a:prstGeom prst="line">
              <a:avLst/>
            </a:prstGeom>
            <a:noFill/>
            <a:ln w="38100">
              <a:solidFill>
                <a:schemeClr val="tx1"/>
              </a:solidFill>
              <a:round/>
              <a:headEnd/>
              <a:tailEnd/>
            </a:ln>
          </p:spPr>
          <p:txBody>
            <a:bodyPr/>
            <a:lstStyle/>
            <a:p>
              <a:pPr algn="ctr"/>
              <a:endParaRPr kumimoji="1" lang="zh-CN" altLang="en-US" sz="3600">
                <a:solidFill>
                  <a:srgbClr val="000000"/>
                </a:solidFill>
              </a:endParaRPr>
            </a:p>
          </p:txBody>
        </p:sp>
      </p:grpSp>
      <p:grpSp>
        <p:nvGrpSpPr>
          <p:cNvPr id="129" name="Group 22"/>
          <p:cNvGrpSpPr>
            <a:grpSpLocks/>
          </p:cNvGrpSpPr>
          <p:nvPr/>
        </p:nvGrpSpPr>
        <p:grpSpPr bwMode="auto">
          <a:xfrm>
            <a:off x="6455069" y="1604393"/>
            <a:ext cx="1296000" cy="3240087"/>
            <a:chOff x="4610" y="1168"/>
            <a:chExt cx="992" cy="2041"/>
          </a:xfrm>
        </p:grpSpPr>
        <p:sp>
          <p:nvSpPr>
            <p:cNvPr id="130" name="Line 23"/>
            <p:cNvSpPr>
              <a:spLocks noChangeShapeType="1"/>
            </p:cNvSpPr>
            <p:nvPr/>
          </p:nvSpPr>
          <p:spPr bwMode="auto">
            <a:xfrm>
              <a:off x="4611" y="2982"/>
              <a:ext cx="0" cy="227"/>
            </a:xfrm>
            <a:prstGeom prst="line">
              <a:avLst/>
            </a:prstGeom>
            <a:noFill/>
            <a:ln w="9525">
              <a:solidFill>
                <a:schemeClr val="tx1"/>
              </a:solidFill>
              <a:round/>
              <a:headEnd/>
              <a:tailEnd type="none" w="lg" len="lg"/>
            </a:ln>
            <a:effectLst/>
          </p:spPr>
          <p:txBody>
            <a:bodyPr wrap="none" anchor="ctr"/>
            <a:lstStyle/>
            <a:p>
              <a:pPr algn="ctr"/>
              <a:endParaRPr kumimoji="1" lang="zh-CN" altLang="en-US" sz="3600">
                <a:solidFill>
                  <a:srgbClr val="000000"/>
                </a:solidFill>
              </a:endParaRPr>
            </a:p>
          </p:txBody>
        </p:sp>
        <p:sp>
          <p:nvSpPr>
            <p:cNvPr id="131" name="Line 24"/>
            <p:cNvSpPr>
              <a:spLocks noChangeShapeType="1"/>
            </p:cNvSpPr>
            <p:nvPr/>
          </p:nvSpPr>
          <p:spPr bwMode="auto">
            <a:xfrm flipH="1" flipV="1">
              <a:off x="5375" y="1168"/>
              <a:ext cx="227" cy="0"/>
            </a:xfrm>
            <a:prstGeom prst="line">
              <a:avLst/>
            </a:prstGeom>
            <a:noFill/>
            <a:ln w="9525">
              <a:solidFill>
                <a:schemeClr val="tx1"/>
              </a:solidFill>
              <a:round/>
              <a:headEnd/>
              <a:tailEnd type="triangle" w="lg" len="lg"/>
            </a:ln>
            <a:effectLst/>
          </p:spPr>
          <p:txBody>
            <a:bodyPr wrap="none" anchor="ctr"/>
            <a:lstStyle/>
            <a:p>
              <a:pPr algn="ctr"/>
              <a:endParaRPr kumimoji="1" lang="zh-CN" altLang="en-US" sz="3600">
                <a:solidFill>
                  <a:srgbClr val="000000"/>
                </a:solidFill>
              </a:endParaRPr>
            </a:p>
          </p:txBody>
        </p:sp>
        <p:sp>
          <p:nvSpPr>
            <p:cNvPr id="132" name="Line 25"/>
            <p:cNvSpPr>
              <a:spLocks noChangeShapeType="1"/>
            </p:cNvSpPr>
            <p:nvPr/>
          </p:nvSpPr>
          <p:spPr bwMode="auto">
            <a:xfrm>
              <a:off x="5602" y="1168"/>
              <a:ext cx="0" cy="2041"/>
            </a:xfrm>
            <a:prstGeom prst="line">
              <a:avLst/>
            </a:prstGeom>
            <a:noFill/>
            <a:ln w="9525">
              <a:solidFill>
                <a:schemeClr val="tx1"/>
              </a:solidFill>
              <a:round/>
              <a:headEnd/>
              <a:tailEnd type="none" w="lg" len="lg"/>
            </a:ln>
            <a:effectLst/>
          </p:spPr>
          <p:txBody>
            <a:bodyPr wrap="none" anchor="ctr"/>
            <a:lstStyle/>
            <a:p>
              <a:pPr algn="ctr"/>
              <a:endParaRPr kumimoji="1" lang="zh-CN" altLang="en-US" sz="3600">
                <a:solidFill>
                  <a:srgbClr val="000000"/>
                </a:solidFill>
              </a:endParaRPr>
            </a:p>
          </p:txBody>
        </p:sp>
        <p:sp>
          <p:nvSpPr>
            <p:cNvPr id="133" name="Line 26"/>
            <p:cNvSpPr>
              <a:spLocks noChangeShapeType="1"/>
            </p:cNvSpPr>
            <p:nvPr/>
          </p:nvSpPr>
          <p:spPr bwMode="auto">
            <a:xfrm flipH="1" flipV="1">
              <a:off x="4610" y="3209"/>
              <a:ext cx="992" cy="0"/>
            </a:xfrm>
            <a:prstGeom prst="line">
              <a:avLst/>
            </a:prstGeom>
            <a:noFill/>
            <a:ln w="9525">
              <a:solidFill>
                <a:schemeClr val="tx1"/>
              </a:solidFill>
              <a:round/>
              <a:headEnd/>
              <a:tailEnd type="none" w="lg" len="lg"/>
            </a:ln>
            <a:effectLst/>
          </p:spPr>
          <p:txBody>
            <a:bodyPr wrap="none" anchor="ctr"/>
            <a:lstStyle/>
            <a:p>
              <a:pPr algn="ctr"/>
              <a:endParaRPr kumimoji="1" lang="zh-CN" altLang="en-US" sz="3600">
                <a:solidFill>
                  <a:srgbClr val="000000"/>
                </a:solidFill>
              </a:endParaRPr>
            </a:p>
          </p:txBody>
        </p:sp>
      </p:grpSp>
      <p:sp>
        <p:nvSpPr>
          <p:cNvPr id="134" name="Rectangle 27"/>
          <p:cNvSpPr>
            <a:spLocks noChangeArrowheads="1"/>
          </p:cNvSpPr>
          <p:nvPr/>
        </p:nvSpPr>
        <p:spPr bwMode="auto">
          <a:xfrm>
            <a:off x="939227" y="1665541"/>
            <a:ext cx="1125538" cy="468000"/>
          </a:xfrm>
          <a:prstGeom prst="rect">
            <a:avLst/>
          </a:prstGeom>
          <a:solidFill>
            <a:srgbClr val="FF9900"/>
          </a:solidFill>
          <a:ln w="25400" algn="ctr">
            <a:noFill/>
            <a:miter lim="800000"/>
            <a:headEnd/>
            <a:tailEnd/>
          </a:ln>
          <a:effectLst/>
        </p:spPr>
        <p:txBody>
          <a:bodyPr lIns="92075" tIns="46038" rIns="92075" bIns="46038" anchor="ctr">
            <a:spAutoFit/>
          </a:bodyPr>
          <a:lstStyle/>
          <a:p>
            <a:pPr algn="ctr"/>
            <a:endParaRPr kumimoji="1" lang="zh-CN" altLang="en-US" sz="3600">
              <a:solidFill>
                <a:srgbClr val="000000"/>
              </a:solidFill>
              <a:latin typeface="Times" pitchFamily="1" charset="0"/>
            </a:endParaRPr>
          </a:p>
        </p:txBody>
      </p:sp>
      <p:sp>
        <p:nvSpPr>
          <p:cNvPr id="135" name="Line 29"/>
          <p:cNvSpPr>
            <a:spLocks noChangeShapeType="1"/>
          </p:cNvSpPr>
          <p:nvPr/>
        </p:nvSpPr>
        <p:spPr bwMode="auto">
          <a:xfrm>
            <a:off x="6455069" y="2440409"/>
            <a:ext cx="0" cy="360362"/>
          </a:xfrm>
          <a:prstGeom prst="line">
            <a:avLst/>
          </a:prstGeom>
          <a:noFill/>
          <a:ln w="9525">
            <a:solidFill>
              <a:schemeClr val="tx1"/>
            </a:solidFill>
            <a:round/>
            <a:headEnd/>
            <a:tailEnd type="triangle" w="lg" len="lg"/>
          </a:ln>
          <a:effectLst/>
        </p:spPr>
        <p:txBody>
          <a:bodyPr wrap="none" anchor="ctr"/>
          <a:lstStyle/>
          <a:p>
            <a:pPr algn="ctr"/>
            <a:endParaRPr kumimoji="1" lang="zh-CN" altLang="en-US" sz="3600">
              <a:solidFill>
                <a:srgbClr val="000000"/>
              </a:solidFill>
            </a:endParaRPr>
          </a:p>
        </p:txBody>
      </p:sp>
      <p:sp>
        <p:nvSpPr>
          <p:cNvPr id="136" name="Text Box 30"/>
          <p:cNvSpPr txBox="1">
            <a:spLocks noChangeArrowheads="1"/>
          </p:cNvSpPr>
          <p:nvPr/>
        </p:nvSpPr>
        <p:spPr bwMode="auto">
          <a:xfrm>
            <a:off x="5537096" y="2126085"/>
            <a:ext cx="1872000" cy="307777"/>
          </a:xfrm>
          <a:prstGeom prst="rect">
            <a:avLst/>
          </a:prstGeom>
          <a:noFill/>
          <a:ln w="19050" algn="ctr">
            <a:solidFill>
              <a:srgbClr val="FF3300"/>
            </a:solidFill>
            <a:miter lim="800000"/>
            <a:headEnd/>
            <a:tailEnd/>
          </a:ln>
          <a:effectLst/>
        </p:spPr>
        <p:txBody>
          <a:bodyPr>
            <a:spAutoFit/>
          </a:bodyPr>
          <a:lstStyle/>
          <a:p>
            <a:pPr algn="ctr" eaLnBrk="0" hangingPunct="0">
              <a:spcBef>
                <a:spcPct val="50000"/>
              </a:spcBef>
            </a:pPr>
            <a:r>
              <a:rPr lang="en-US" altLang="ja-JP" sz="1400">
                <a:solidFill>
                  <a:srgbClr val="000000"/>
                </a:solidFill>
                <a:ea typeface="ＭＳ Ｐゴシック" pitchFamily="50" charset="-128"/>
              </a:rPr>
              <a:t>CLKIN Low to Hi</a:t>
            </a:r>
          </a:p>
        </p:txBody>
      </p:sp>
      <p:sp>
        <p:nvSpPr>
          <p:cNvPr id="137" name="Line 31"/>
          <p:cNvSpPr>
            <a:spLocks noChangeShapeType="1"/>
          </p:cNvSpPr>
          <p:nvPr/>
        </p:nvSpPr>
        <p:spPr bwMode="auto">
          <a:xfrm>
            <a:off x="6455069" y="3115097"/>
            <a:ext cx="0" cy="360363"/>
          </a:xfrm>
          <a:prstGeom prst="line">
            <a:avLst/>
          </a:prstGeom>
          <a:noFill/>
          <a:ln w="9525">
            <a:solidFill>
              <a:schemeClr val="tx1"/>
            </a:solidFill>
            <a:round/>
            <a:headEnd/>
            <a:tailEnd type="triangle" w="lg" len="lg"/>
          </a:ln>
          <a:effectLst/>
        </p:spPr>
        <p:txBody>
          <a:bodyPr wrap="none" anchor="ctr"/>
          <a:lstStyle/>
          <a:p>
            <a:pPr algn="ctr"/>
            <a:endParaRPr kumimoji="1" lang="zh-CN" altLang="en-US" sz="3600">
              <a:solidFill>
                <a:srgbClr val="000000"/>
              </a:solidFill>
            </a:endParaRPr>
          </a:p>
        </p:txBody>
      </p:sp>
      <p:sp>
        <p:nvSpPr>
          <p:cNvPr id="138" name="Text Box 32"/>
          <p:cNvSpPr txBox="1">
            <a:spLocks noChangeArrowheads="1"/>
          </p:cNvSpPr>
          <p:nvPr/>
        </p:nvSpPr>
        <p:spPr bwMode="auto">
          <a:xfrm>
            <a:off x="5537096" y="2800772"/>
            <a:ext cx="1872000" cy="307777"/>
          </a:xfrm>
          <a:prstGeom prst="rect">
            <a:avLst/>
          </a:prstGeom>
          <a:noFill/>
          <a:ln w="19050" algn="ctr">
            <a:solidFill>
              <a:srgbClr val="FF3300"/>
            </a:solidFill>
            <a:miter lim="800000"/>
            <a:headEnd/>
            <a:tailEnd/>
          </a:ln>
          <a:effectLst/>
        </p:spPr>
        <p:txBody>
          <a:bodyPr>
            <a:spAutoFit/>
          </a:bodyPr>
          <a:lstStyle/>
          <a:p>
            <a:pPr algn="ctr" eaLnBrk="0" hangingPunct="0">
              <a:spcBef>
                <a:spcPct val="50000"/>
              </a:spcBef>
            </a:pPr>
            <a:r>
              <a:rPr lang="en-US" altLang="ja-JP" sz="1400">
                <a:solidFill>
                  <a:srgbClr val="000000"/>
                </a:solidFill>
                <a:ea typeface="ＭＳ Ｐゴシック" pitchFamily="50" charset="-128"/>
              </a:rPr>
              <a:t>RESET</a:t>
            </a:r>
            <a:r>
              <a:rPr lang="ja-JP" altLang="en-US" sz="1400">
                <a:solidFill>
                  <a:srgbClr val="000000"/>
                </a:solidFill>
                <a:ea typeface="ＭＳ Ｐゴシック" pitchFamily="50" charset="-128"/>
              </a:rPr>
              <a:t>　</a:t>
            </a:r>
            <a:r>
              <a:rPr lang="en-US" altLang="ja-JP" sz="1400">
                <a:solidFill>
                  <a:srgbClr val="000000"/>
                </a:solidFill>
                <a:ea typeface="ＭＳ Ｐゴシック" pitchFamily="50" charset="-128"/>
              </a:rPr>
              <a:t>ON</a:t>
            </a:r>
          </a:p>
        </p:txBody>
      </p:sp>
      <p:sp>
        <p:nvSpPr>
          <p:cNvPr id="139" name="Text Box 33"/>
          <p:cNvSpPr txBox="1">
            <a:spLocks noChangeArrowheads="1"/>
          </p:cNvSpPr>
          <p:nvPr/>
        </p:nvSpPr>
        <p:spPr bwMode="auto">
          <a:xfrm>
            <a:off x="5537096" y="1451397"/>
            <a:ext cx="1872000" cy="314325"/>
          </a:xfrm>
          <a:prstGeom prst="rect">
            <a:avLst/>
          </a:prstGeom>
          <a:noFill/>
          <a:ln w="9525" algn="ctr">
            <a:solidFill>
              <a:schemeClr val="tx1"/>
            </a:solidFill>
            <a:miter lim="800000"/>
            <a:headEnd/>
            <a:tailEnd/>
          </a:ln>
          <a:effectLst/>
        </p:spPr>
        <p:txBody>
          <a:bodyPr>
            <a:spAutoFit/>
          </a:bodyPr>
          <a:lstStyle/>
          <a:p>
            <a:pPr algn="ctr" eaLnBrk="0" hangingPunct="0">
              <a:spcBef>
                <a:spcPct val="50000"/>
              </a:spcBef>
            </a:pPr>
            <a:r>
              <a:rPr lang="en-US" altLang="ja-JP" sz="1400">
                <a:solidFill>
                  <a:srgbClr val="000000"/>
                </a:solidFill>
                <a:ea typeface="ＭＳ Ｐゴシック" pitchFamily="50" charset="-128"/>
              </a:rPr>
              <a:t>ALL SWITCH OFF</a:t>
            </a:r>
          </a:p>
        </p:txBody>
      </p:sp>
      <p:sp>
        <p:nvSpPr>
          <p:cNvPr id="140" name="Text Box 34"/>
          <p:cNvSpPr txBox="1">
            <a:spLocks noChangeArrowheads="1"/>
          </p:cNvSpPr>
          <p:nvPr/>
        </p:nvSpPr>
        <p:spPr bwMode="auto">
          <a:xfrm>
            <a:off x="5537096" y="4151735"/>
            <a:ext cx="1872000" cy="307777"/>
          </a:xfrm>
          <a:prstGeom prst="rect">
            <a:avLst/>
          </a:prstGeom>
          <a:noFill/>
          <a:ln w="19050" algn="ctr">
            <a:solidFill>
              <a:srgbClr val="FF3300"/>
            </a:solidFill>
            <a:miter lim="800000"/>
            <a:headEnd/>
            <a:tailEnd/>
          </a:ln>
          <a:effectLst/>
        </p:spPr>
        <p:txBody>
          <a:bodyPr>
            <a:spAutoFit/>
          </a:bodyPr>
          <a:lstStyle/>
          <a:p>
            <a:pPr algn="ctr" eaLnBrk="0" hangingPunct="0">
              <a:spcBef>
                <a:spcPct val="50000"/>
              </a:spcBef>
            </a:pPr>
            <a:r>
              <a:rPr lang="en-US" altLang="ja-JP" sz="1400">
                <a:solidFill>
                  <a:srgbClr val="000000"/>
                </a:solidFill>
                <a:ea typeface="ＭＳ Ｐゴシック" pitchFamily="50" charset="-128"/>
              </a:rPr>
              <a:t>CLKIN Hi to Low</a:t>
            </a:r>
          </a:p>
        </p:txBody>
      </p:sp>
      <p:sp>
        <p:nvSpPr>
          <p:cNvPr id="141" name="Line 35"/>
          <p:cNvSpPr>
            <a:spLocks noChangeShapeType="1"/>
          </p:cNvSpPr>
          <p:nvPr/>
        </p:nvSpPr>
        <p:spPr bwMode="auto">
          <a:xfrm>
            <a:off x="6455069" y="1765722"/>
            <a:ext cx="0" cy="360363"/>
          </a:xfrm>
          <a:prstGeom prst="line">
            <a:avLst/>
          </a:prstGeom>
          <a:noFill/>
          <a:ln w="9525">
            <a:solidFill>
              <a:schemeClr val="tx1"/>
            </a:solidFill>
            <a:round/>
            <a:headEnd/>
            <a:tailEnd type="triangle" w="lg" len="lg"/>
          </a:ln>
          <a:effectLst/>
        </p:spPr>
        <p:txBody>
          <a:bodyPr wrap="none" anchor="ctr"/>
          <a:lstStyle/>
          <a:p>
            <a:pPr algn="ctr"/>
            <a:endParaRPr kumimoji="1" lang="zh-CN" altLang="en-US" sz="3600">
              <a:solidFill>
                <a:srgbClr val="000000"/>
              </a:solidFill>
            </a:endParaRPr>
          </a:p>
        </p:txBody>
      </p:sp>
      <p:sp>
        <p:nvSpPr>
          <p:cNvPr id="142" name="Line 36"/>
          <p:cNvSpPr>
            <a:spLocks noChangeShapeType="1"/>
          </p:cNvSpPr>
          <p:nvPr/>
        </p:nvSpPr>
        <p:spPr bwMode="auto">
          <a:xfrm>
            <a:off x="6455069" y="3789784"/>
            <a:ext cx="0" cy="360362"/>
          </a:xfrm>
          <a:prstGeom prst="line">
            <a:avLst/>
          </a:prstGeom>
          <a:noFill/>
          <a:ln w="9525">
            <a:solidFill>
              <a:schemeClr val="tx1"/>
            </a:solidFill>
            <a:round/>
            <a:headEnd/>
            <a:tailEnd type="triangle" w="lg" len="lg"/>
          </a:ln>
          <a:effectLst/>
        </p:spPr>
        <p:txBody>
          <a:bodyPr wrap="none" anchor="ctr"/>
          <a:lstStyle/>
          <a:p>
            <a:pPr algn="ctr"/>
            <a:endParaRPr kumimoji="1" lang="zh-CN" altLang="en-US" sz="3600">
              <a:solidFill>
                <a:srgbClr val="000000"/>
              </a:solidFill>
            </a:endParaRPr>
          </a:p>
        </p:txBody>
      </p:sp>
      <p:sp>
        <p:nvSpPr>
          <p:cNvPr id="143" name="Text Box 37"/>
          <p:cNvSpPr txBox="1">
            <a:spLocks noChangeArrowheads="1"/>
          </p:cNvSpPr>
          <p:nvPr/>
        </p:nvSpPr>
        <p:spPr bwMode="auto">
          <a:xfrm>
            <a:off x="5537096" y="3475460"/>
            <a:ext cx="1872000" cy="307777"/>
          </a:xfrm>
          <a:prstGeom prst="rect">
            <a:avLst/>
          </a:prstGeom>
          <a:noFill/>
          <a:ln w="19050" algn="ctr">
            <a:solidFill>
              <a:srgbClr val="FF3300"/>
            </a:solidFill>
            <a:miter lim="800000"/>
            <a:headEnd/>
            <a:tailEnd/>
          </a:ln>
          <a:effectLst/>
        </p:spPr>
        <p:txBody>
          <a:bodyPr>
            <a:spAutoFit/>
          </a:bodyPr>
          <a:lstStyle/>
          <a:p>
            <a:pPr algn="ctr" eaLnBrk="0" hangingPunct="0">
              <a:spcBef>
                <a:spcPct val="50000"/>
              </a:spcBef>
            </a:pPr>
            <a:r>
              <a:rPr lang="en-US" altLang="ja-JP" sz="1400">
                <a:solidFill>
                  <a:srgbClr val="000000"/>
                </a:solidFill>
                <a:ea typeface="ＭＳ 明朝" pitchFamily="17" charset="-128"/>
              </a:rPr>
              <a:t>ALL SWITCH OFF</a:t>
            </a:r>
            <a:endParaRPr lang="en-US" altLang="ja-JP" sz="1400">
              <a:solidFill>
                <a:srgbClr val="000000"/>
              </a:solidFill>
              <a:ea typeface="ＭＳ Ｐゴシック" pitchFamily="50" charset="-128"/>
            </a:endParaRPr>
          </a:p>
        </p:txBody>
      </p:sp>
      <p:sp>
        <p:nvSpPr>
          <p:cNvPr id="144" name="Rectangle 39"/>
          <p:cNvSpPr>
            <a:spLocks noChangeArrowheads="1"/>
          </p:cNvSpPr>
          <p:nvPr/>
        </p:nvSpPr>
        <p:spPr bwMode="auto">
          <a:xfrm>
            <a:off x="931599" y="4109793"/>
            <a:ext cx="1125538" cy="468000"/>
          </a:xfrm>
          <a:prstGeom prst="rect">
            <a:avLst/>
          </a:prstGeom>
          <a:solidFill>
            <a:srgbClr val="FF9900"/>
          </a:solidFill>
          <a:ln w="25400" algn="ctr">
            <a:noFill/>
            <a:miter lim="800000"/>
            <a:headEnd/>
            <a:tailEnd/>
          </a:ln>
          <a:effectLst/>
        </p:spPr>
        <p:txBody>
          <a:bodyPr lIns="92075" tIns="46038" rIns="92075" bIns="46038" anchor="ctr">
            <a:spAutoFit/>
          </a:bodyPr>
          <a:lstStyle/>
          <a:p>
            <a:pPr algn="ctr"/>
            <a:endParaRPr kumimoji="1" lang="zh-CN" altLang="en-US" sz="3600">
              <a:solidFill>
                <a:srgbClr val="000000"/>
              </a:solidFill>
              <a:latin typeface="Times" pitchFamily="1" charset="0"/>
            </a:endParaRPr>
          </a:p>
        </p:txBody>
      </p:sp>
      <p:sp>
        <p:nvSpPr>
          <p:cNvPr id="145" name="Rectangle 40"/>
          <p:cNvSpPr>
            <a:spLocks noChangeArrowheads="1"/>
          </p:cNvSpPr>
          <p:nvPr/>
        </p:nvSpPr>
        <p:spPr bwMode="auto">
          <a:xfrm>
            <a:off x="939227" y="2892795"/>
            <a:ext cx="1125538" cy="468000"/>
          </a:xfrm>
          <a:prstGeom prst="rect">
            <a:avLst/>
          </a:prstGeom>
          <a:solidFill>
            <a:srgbClr val="FF9900"/>
          </a:solidFill>
          <a:ln w="25400" algn="ctr">
            <a:noFill/>
            <a:miter lim="800000"/>
            <a:headEnd/>
            <a:tailEnd/>
          </a:ln>
          <a:effectLst/>
        </p:spPr>
        <p:txBody>
          <a:bodyPr lIns="92075" tIns="46038" rIns="92075" bIns="46038" anchor="ctr">
            <a:spAutoFit/>
          </a:bodyPr>
          <a:lstStyle/>
          <a:p>
            <a:pPr algn="ctr"/>
            <a:endParaRPr kumimoji="1" lang="zh-CN" altLang="en-US" sz="3600">
              <a:solidFill>
                <a:srgbClr val="000000"/>
              </a:solidFill>
              <a:latin typeface="Times" pitchFamily="1" charset="0"/>
            </a:endParaRPr>
          </a:p>
        </p:txBody>
      </p:sp>
      <p:sp>
        <p:nvSpPr>
          <p:cNvPr id="146" name="Rectangle 42"/>
          <p:cNvSpPr>
            <a:spLocks noChangeArrowheads="1"/>
          </p:cNvSpPr>
          <p:nvPr/>
        </p:nvSpPr>
        <p:spPr bwMode="auto">
          <a:xfrm>
            <a:off x="4626554" y="4012305"/>
            <a:ext cx="552450" cy="396000"/>
          </a:xfrm>
          <a:prstGeom prst="rect">
            <a:avLst/>
          </a:prstGeom>
          <a:solidFill>
            <a:srgbClr val="FF9900"/>
          </a:solidFill>
          <a:ln w="25400" algn="ctr">
            <a:noFill/>
            <a:miter lim="800000"/>
            <a:headEnd/>
            <a:tailEnd/>
          </a:ln>
          <a:effectLst/>
        </p:spPr>
        <p:txBody>
          <a:bodyPr lIns="92075" tIns="46038" rIns="92075" bIns="46038" anchor="ctr">
            <a:spAutoFit/>
          </a:bodyPr>
          <a:lstStyle/>
          <a:p>
            <a:pPr algn="ctr"/>
            <a:endParaRPr kumimoji="1" lang="zh-CN" altLang="en-US" sz="3600">
              <a:solidFill>
                <a:srgbClr val="000000"/>
              </a:solidFill>
              <a:latin typeface="Times" pitchFamily="1" charset="0"/>
            </a:endParaRPr>
          </a:p>
        </p:txBody>
      </p:sp>
      <p:sp>
        <p:nvSpPr>
          <p:cNvPr id="147" name="Line 44"/>
          <p:cNvSpPr>
            <a:spLocks noChangeShapeType="1"/>
          </p:cNvSpPr>
          <p:nvPr/>
        </p:nvSpPr>
        <p:spPr bwMode="auto">
          <a:xfrm flipV="1">
            <a:off x="3515740" y="4068342"/>
            <a:ext cx="0" cy="179388"/>
          </a:xfrm>
          <a:prstGeom prst="line">
            <a:avLst/>
          </a:prstGeom>
          <a:noFill/>
          <a:ln w="38100">
            <a:solidFill>
              <a:srgbClr val="FF3300"/>
            </a:solidFill>
            <a:round/>
            <a:headEnd/>
            <a:tailEnd type="triangle" w="med" len="med"/>
          </a:ln>
          <a:effectLst/>
        </p:spPr>
        <p:txBody>
          <a:bodyPr/>
          <a:lstStyle/>
          <a:p>
            <a:pPr algn="ctr"/>
            <a:endParaRPr kumimoji="1" lang="zh-CN" altLang="en-US" sz="3600">
              <a:solidFill>
                <a:srgbClr val="000000"/>
              </a:solidFill>
              <a:latin typeface="Times" pitchFamily="1" charset="0"/>
            </a:endParaRPr>
          </a:p>
        </p:txBody>
      </p:sp>
      <p:sp>
        <p:nvSpPr>
          <p:cNvPr id="148" name="Line 45"/>
          <p:cNvSpPr>
            <a:spLocks noChangeShapeType="1"/>
          </p:cNvSpPr>
          <p:nvPr/>
        </p:nvSpPr>
        <p:spPr bwMode="auto">
          <a:xfrm flipV="1">
            <a:off x="3515740" y="2838031"/>
            <a:ext cx="0" cy="179387"/>
          </a:xfrm>
          <a:prstGeom prst="line">
            <a:avLst/>
          </a:prstGeom>
          <a:noFill/>
          <a:ln w="38100">
            <a:solidFill>
              <a:srgbClr val="FF3300"/>
            </a:solidFill>
            <a:round/>
            <a:headEnd/>
            <a:tailEnd type="triangle" w="med" len="med"/>
          </a:ln>
          <a:effectLst/>
        </p:spPr>
        <p:txBody>
          <a:bodyPr/>
          <a:lstStyle/>
          <a:p>
            <a:pPr algn="ctr"/>
            <a:endParaRPr kumimoji="1" lang="zh-CN" altLang="en-US" sz="3600">
              <a:solidFill>
                <a:srgbClr val="000000"/>
              </a:solidFill>
              <a:latin typeface="Times" pitchFamily="1" charset="0"/>
            </a:endParaRPr>
          </a:p>
        </p:txBody>
      </p:sp>
      <p:sp>
        <p:nvSpPr>
          <p:cNvPr id="149" name="Text Box 46"/>
          <p:cNvSpPr txBox="1">
            <a:spLocks noChangeArrowheads="1"/>
          </p:cNvSpPr>
          <p:nvPr/>
        </p:nvSpPr>
        <p:spPr bwMode="auto">
          <a:xfrm>
            <a:off x="4833365" y="5537616"/>
            <a:ext cx="647700" cy="396875"/>
          </a:xfrm>
          <a:prstGeom prst="rect">
            <a:avLst/>
          </a:prstGeom>
          <a:noFill/>
          <a:ln w="9525">
            <a:noFill/>
            <a:miter lim="800000"/>
            <a:headEnd/>
            <a:tailEnd/>
          </a:ln>
          <a:effectLst/>
        </p:spPr>
        <p:txBody>
          <a:bodyPr>
            <a:spAutoFit/>
          </a:bodyPr>
          <a:lstStyle/>
          <a:p>
            <a:pPr>
              <a:spcBef>
                <a:spcPct val="50000"/>
              </a:spcBef>
            </a:pPr>
            <a:r>
              <a:rPr kumimoji="1" lang="ja-JP" altLang="en-US" sz="2000">
                <a:solidFill>
                  <a:srgbClr val="000000"/>
                </a:solidFill>
                <a:ea typeface="ＭＳ 明朝" pitchFamily="17" charset="-128"/>
              </a:rPr>
              <a:t>･･･</a:t>
            </a:r>
          </a:p>
        </p:txBody>
      </p:sp>
      <p:sp>
        <p:nvSpPr>
          <p:cNvPr id="150" name="Text Box 47"/>
          <p:cNvSpPr txBox="1">
            <a:spLocks noChangeArrowheads="1"/>
          </p:cNvSpPr>
          <p:nvPr/>
        </p:nvSpPr>
        <p:spPr bwMode="auto">
          <a:xfrm>
            <a:off x="8585819" y="5506981"/>
            <a:ext cx="647700" cy="396875"/>
          </a:xfrm>
          <a:prstGeom prst="rect">
            <a:avLst/>
          </a:prstGeom>
          <a:noFill/>
          <a:ln w="9525">
            <a:noFill/>
            <a:miter lim="800000"/>
            <a:headEnd/>
            <a:tailEnd/>
          </a:ln>
          <a:effectLst/>
        </p:spPr>
        <p:txBody>
          <a:bodyPr>
            <a:spAutoFit/>
          </a:bodyPr>
          <a:lstStyle/>
          <a:p>
            <a:pPr>
              <a:spcBef>
                <a:spcPct val="50000"/>
              </a:spcBef>
            </a:pPr>
            <a:r>
              <a:rPr kumimoji="1" lang="ja-JP" altLang="en-US" sz="2000" dirty="0">
                <a:solidFill>
                  <a:srgbClr val="000000"/>
                </a:solidFill>
                <a:ea typeface="ＭＳ 明朝" pitchFamily="17" charset="-128"/>
              </a:rPr>
              <a:t>･･･</a:t>
            </a:r>
          </a:p>
        </p:txBody>
      </p:sp>
      <p:grpSp>
        <p:nvGrpSpPr>
          <p:cNvPr id="151" name="Group 49"/>
          <p:cNvGrpSpPr>
            <a:grpSpLocks/>
          </p:cNvGrpSpPr>
          <p:nvPr/>
        </p:nvGrpSpPr>
        <p:grpSpPr bwMode="auto">
          <a:xfrm>
            <a:off x="8123856" y="5567305"/>
            <a:ext cx="450850" cy="361950"/>
            <a:chOff x="3178" y="3973"/>
            <a:chExt cx="284" cy="228"/>
          </a:xfrm>
        </p:grpSpPr>
        <p:sp>
          <p:nvSpPr>
            <p:cNvPr id="152" name="Line 50"/>
            <p:cNvSpPr>
              <a:spLocks noChangeShapeType="1"/>
            </p:cNvSpPr>
            <p:nvPr/>
          </p:nvSpPr>
          <p:spPr bwMode="auto">
            <a:xfrm flipH="1" flipV="1">
              <a:off x="3178" y="3974"/>
              <a:ext cx="284" cy="0"/>
            </a:xfrm>
            <a:prstGeom prst="line">
              <a:avLst/>
            </a:prstGeom>
            <a:noFill/>
            <a:ln w="38100">
              <a:solidFill>
                <a:srgbClr val="FF6600"/>
              </a:solidFill>
              <a:round/>
              <a:headEnd/>
              <a:tailEnd/>
            </a:ln>
          </p:spPr>
          <p:txBody>
            <a:bodyPr/>
            <a:lstStyle/>
            <a:p>
              <a:pPr algn="ctr"/>
              <a:endParaRPr kumimoji="1" lang="zh-CN" altLang="en-US" sz="3600">
                <a:solidFill>
                  <a:srgbClr val="000000"/>
                </a:solidFill>
              </a:endParaRPr>
            </a:p>
          </p:txBody>
        </p:sp>
        <p:sp>
          <p:nvSpPr>
            <p:cNvPr id="153" name="Line 51"/>
            <p:cNvSpPr>
              <a:spLocks noChangeShapeType="1"/>
            </p:cNvSpPr>
            <p:nvPr/>
          </p:nvSpPr>
          <p:spPr bwMode="auto">
            <a:xfrm flipV="1">
              <a:off x="3178" y="3973"/>
              <a:ext cx="0" cy="228"/>
            </a:xfrm>
            <a:prstGeom prst="line">
              <a:avLst/>
            </a:prstGeom>
            <a:noFill/>
            <a:ln w="38100">
              <a:solidFill>
                <a:srgbClr val="FF6600"/>
              </a:solidFill>
              <a:round/>
              <a:headEnd/>
              <a:tailEnd/>
            </a:ln>
          </p:spPr>
          <p:txBody>
            <a:bodyPr/>
            <a:lstStyle/>
            <a:p>
              <a:pPr algn="ctr"/>
              <a:endParaRPr kumimoji="1" lang="zh-CN" altLang="en-US" sz="3600">
                <a:solidFill>
                  <a:srgbClr val="000000"/>
                </a:solidFill>
              </a:endParaRPr>
            </a:p>
          </p:txBody>
        </p:sp>
      </p:grpSp>
      <p:sp>
        <p:nvSpPr>
          <p:cNvPr id="154" name="Text Box 52"/>
          <p:cNvSpPr txBox="1">
            <a:spLocks noChangeArrowheads="1"/>
          </p:cNvSpPr>
          <p:nvPr/>
        </p:nvSpPr>
        <p:spPr bwMode="auto">
          <a:xfrm>
            <a:off x="7673007" y="5279859"/>
            <a:ext cx="1304925" cy="304800"/>
          </a:xfrm>
          <a:prstGeom prst="rect">
            <a:avLst/>
          </a:prstGeom>
          <a:noFill/>
          <a:ln w="9525" algn="ctr">
            <a:noFill/>
            <a:miter lim="800000"/>
            <a:headEnd/>
            <a:tailEnd/>
          </a:ln>
          <a:effectLst/>
        </p:spPr>
        <p:txBody>
          <a:bodyPr>
            <a:spAutoFit/>
          </a:bodyPr>
          <a:lstStyle/>
          <a:p>
            <a:pPr algn="ctr" eaLnBrk="0" hangingPunct="0">
              <a:spcBef>
                <a:spcPct val="50000"/>
              </a:spcBef>
            </a:pPr>
            <a:r>
              <a:rPr lang="en-US" altLang="ja-JP" sz="1400" b="1">
                <a:solidFill>
                  <a:srgbClr val="FF6600"/>
                </a:solidFill>
                <a:ea typeface="ＭＳ Ｐゴシック" pitchFamily="50" charset="-128"/>
              </a:rPr>
              <a:t>4th CLOCK</a:t>
            </a:r>
          </a:p>
        </p:txBody>
      </p:sp>
      <p:grpSp>
        <p:nvGrpSpPr>
          <p:cNvPr id="155" name="Group 53"/>
          <p:cNvGrpSpPr>
            <a:grpSpLocks/>
          </p:cNvGrpSpPr>
          <p:nvPr/>
        </p:nvGrpSpPr>
        <p:grpSpPr bwMode="auto">
          <a:xfrm flipH="1">
            <a:off x="8128618" y="5570480"/>
            <a:ext cx="450850" cy="361950"/>
            <a:chOff x="3178" y="3973"/>
            <a:chExt cx="284" cy="228"/>
          </a:xfrm>
        </p:grpSpPr>
        <p:sp>
          <p:nvSpPr>
            <p:cNvPr id="156" name="Line 54"/>
            <p:cNvSpPr>
              <a:spLocks noChangeShapeType="1"/>
            </p:cNvSpPr>
            <p:nvPr/>
          </p:nvSpPr>
          <p:spPr bwMode="auto">
            <a:xfrm flipH="1" flipV="1">
              <a:off x="3178" y="3974"/>
              <a:ext cx="284" cy="0"/>
            </a:xfrm>
            <a:prstGeom prst="line">
              <a:avLst/>
            </a:prstGeom>
            <a:noFill/>
            <a:ln w="38100">
              <a:solidFill>
                <a:srgbClr val="FF6600"/>
              </a:solidFill>
              <a:round/>
              <a:headEnd/>
              <a:tailEnd/>
            </a:ln>
          </p:spPr>
          <p:txBody>
            <a:bodyPr/>
            <a:lstStyle/>
            <a:p>
              <a:pPr algn="ctr"/>
              <a:endParaRPr kumimoji="1" lang="zh-CN" altLang="en-US" sz="3600">
                <a:solidFill>
                  <a:srgbClr val="000000"/>
                </a:solidFill>
              </a:endParaRPr>
            </a:p>
          </p:txBody>
        </p:sp>
        <p:sp>
          <p:nvSpPr>
            <p:cNvPr id="157" name="Line 55"/>
            <p:cNvSpPr>
              <a:spLocks noChangeShapeType="1"/>
            </p:cNvSpPr>
            <p:nvPr/>
          </p:nvSpPr>
          <p:spPr bwMode="auto">
            <a:xfrm flipV="1">
              <a:off x="3178" y="3973"/>
              <a:ext cx="0" cy="228"/>
            </a:xfrm>
            <a:prstGeom prst="line">
              <a:avLst/>
            </a:prstGeom>
            <a:noFill/>
            <a:ln w="38100">
              <a:solidFill>
                <a:srgbClr val="FF6600"/>
              </a:solidFill>
              <a:round/>
              <a:headEnd/>
              <a:tailEnd/>
            </a:ln>
          </p:spPr>
          <p:txBody>
            <a:bodyPr/>
            <a:lstStyle/>
            <a:p>
              <a:pPr algn="ctr"/>
              <a:endParaRPr kumimoji="1" lang="zh-CN" altLang="en-US" sz="3600">
                <a:solidFill>
                  <a:srgbClr val="000000"/>
                </a:solidFill>
              </a:endParaRPr>
            </a:p>
          </p:txBody>
        </p:sp>
      </p:grpSp>
    </p:spTree>
    <p:extLst>
      <p:ext uri="{BB962C8B-B14F-4D97-AF65-F5344CB8AC3E}">
        <p14:creationId xmlns:p14="http://schemas.microsoft.com/office/powerpoint/2010/main" val="42624965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41"/>
                                        </p:tgtEl>
                                        <p:attrNameLst>
                                          <p:attrName>style.visibility</p:attrName>
                                        </p:attrNameLst>
                                      </p:cBhvr>
                                      <p:to>
                                        <p:strVal val="visible"/>
                                      </p:to>
                                    </p:set>
                                    <p:animEffect transition="in" filter="fade">
                                      <p:cBhvr>
                                        <p:cTn id="17" dur="500"/>
                                        <p:tgtEl>
                                          <p:spTgt spid="141"/>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36"/>
                                        </p:tgtEl>
                                        <p:attrNameLst>
                                          <p:attrName>style.visibility</p:attrName>
                                        </p:attrNameLst>
                                      </p:cBhvr>
                                      <p:to>
                                        <p:strVal val="visible"/>
                                      </p:to>
                                    </p:set>
                                    <p:animEffect transition="in" filter="fade">
                                      <p:cBhvr>
                                        <p:cTn id="20" dur="500"/>
                                        <p:tgtEl>
                                          <p:spTgt spid="136"/>
                                        </p:tgtEl>
                                      </p:cBhvr>
                                    </p:animEffect>
                                  </p:childTnLst>
                                </p:cTn>
                              </p:par>
                              <p:par>
                                <p:cTn id="21" presetID="10" presetClass="entr" presetSubtype="0" fill="hold" nodeType="withEffect">
                                  <p:stCondLst>
                                    <p:cond delay="0"/>
                                  </p:stCondLst>
                                  <p:childTnLst>
                                    <p:set>
                                      <p:cBhvr>
                                        <p:cTn id="22" dur="1" fill="hold">
                                          <p:stCondLst>
                                            <p:cond delay="0"/>
                                          </p:stCondLst>
                                        </p:cTn>
                                        <p:tgtEl>
                                          <p:spTgt spid="151"/>
                                        </p:tgtEl>
                                        <p:attrNameLst>
                                          <p:attrName>style.visibility</p:attrName>
                                        </p:attrNameLst>
                                      </p:cBhvr>
                                      <p:to>
                                        <p:strVal val="visible"/>
                                      </p:to>
                                    </p:set>
                                    <p:animEffect transition="in" filter="fade">
                                      <p:cBhvr>
                                        <p:cTn id="23" dur="500"/>
                                        <p:tgtEl>
                                          <p:spTgt spid="151"/>
                                        </p:tgtEl>
                                      </p:cBhvr>
                                    </p:animEffect>
                                  </p:childTnLst>
                                </p:cTn>
                              </p:par>
                              <p:par>
                                <p:cTn id="24" presetID="10" presetClass="entr" presetSubtype="0" fill="hold" nodeType="withEffect">
                                  <p:stCondLst>
                                    <p:cond delay="0"/>
                                  </p:stCondLst>
                                  <p:childTnLst>
                                    <p:set>
                                      <p:cBhvr>
                                        <p:cTn id="25" dur="1" fill="hold">
                                          <p:stCondLst>
                                            <p:cond delay="0"/>
                                          </p:stCondLst>
                                        </p:cTn>
                                        <p:tgtEl>
                                          <p:spTgt spid="154"/>
                                        </p:tgtEl>
                                        <p:attrNameLst>
                                          <p:attrName>style.visibility</p:attrName>
                                        </p:attrNameLst>
                                      </p:cBhvr>
                                      <p:to>
                                        <p:strVal val="visible"/>
                                      </p:to>
                                    </p:set>
                                    <p:animEffect transition="in" filter="fade">
                                      <p:cBhvr>
                                        <p:cTn id="26" dur="500"/>
                                        <p:tgtEl>
                                          <p:spTgt spid="154"/>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35"/>
                                        </p:tgtEl>
                                        <p:attrNameLst>
                                          <p:attrName>style.visibility</p:attrName>
                                        </p:attrNameLst>
                                      </p:cBhvr>
                                      <p:to>
                                        <p:strVal val="visible"/>
                                      </p:to>
                                    </p:set>
                                    <p:animEffect transition="in" filter="fade">
                                      <p:cBhvr>
                                        <p:cTn id="31" dur="500"/>
                                        <p:tgtEl>
                                          <p:spTgt spid="135"/>
                                        </p:tgtEl>
                                      </p:cBhvr>
                                    </p:animEffect>
                                  </p:childTnLst>
                                </p:cTn>
                              </p:par>
                              <p:par>
                                <p:cTn id="32" presetID="10" presetClass="entr" presetSubtype="0" fill="hold" nodeType="withEffect">
                                  <p:stCondLst>
                                    <p:cond delay="0"/>
                                  </p:stCondLst>
                                  <p:childTnLst>
                                    <p:set>
                                      <p:cBhvr>
                                        <p:cTn id="33" dur="1" fill="hold">
                                          <p:stCondLst>
                                            <p:cond delay="0"/>
                                          </p:stCondLst>
                                        </p:cTn>
                                        <p:tgtEl>
                                          <p:spTgt spid="138"/>
                                        </p:tgtEl>
                                        <p:attrNameLst>
                                          <p:attrName>style.visibility</p:attrName>
                                        </p:attrNameLst>
                                      </p:cBhvr>
                                      <p:to>
                                        <p:strVal val="visible"/>
                                      </p:to>
                                    </p:set>
                                    <p:animEffect transition="in" filter="fade">
                                      <p:cBhvr>
                                        <p:cTn id="34" dur="500"/>
                                        <p:tgtEl>
                                          <p:spTgt spid="138"/>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48"/>
                                        </p:tgtEl>
                                        <p:attrNameLst>
                                          <p:attrName>style.visibility</p:attrName>
                                        </p:attrNameLst>
                                      </p:cBhvr>
                                      <p:to>
                                        <p:strVal val="visible"/>
                                      </p:to>
                                    </p:set>
                                    <p:animEffect transition="in" filter="fade">
                                      <p:cBhvr>
                                        <p:cTn id="37" dur="500"/>
                                        <p:tgtEl>
                                          <p:spTgt spid="148"/>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47"/>
                                        </p:tgtEl>
                                        <p:attrNameLst>
                                          <p:attrName>style.visibility</p:attrName>
                                        </p:attrNameLst>
                                      </p:cBhvr>
                                      <p:to>
                                        <p:strVal val="visible"/>
                                      </p:to>
                                    </p:set>
                                    <p:animEffect transition="in" filter="fade">
                                      <p:cBhvr>
                                        <p:cTn id="40" dur="500"/>
                                        <p:tgtEl>
                                          <p:spTgt spid="147"/>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137"/>
                                        </p:tgtEl>
                                        <p:attrNameLst>
                                          <p:attrName>style.visibility</p:attrName>
                                        </p:attrNameLst>
                                      </p:cBhvr>
                                      <p:to>
                                        <p:strVal val="visible"/>
                                      </p:to>
                                    </p:set>
                                    <p:animEffect transition="in" filter="fade">
                                      <p:cBhvr>
                                        <p:cTn id="45" dur="500"/>
                                        <p:tgtEl>
                                          <p:spTgt spid="137"/>
                                        </p:tgtEl>
                                      </p:cBhvr>
                                    </p:animEffect>
                                  </p:childTnLst>
                                </p:cTn>
                              </p:par>
                              <p:par>
                                <p:cTn id="46" presetID="10" presetClass="entr" presetSubtype="0" fill="hold" nodeType="withEffect">
                                  <p:stCondLst>
                                    <p:cond delay="0"/>
                                  </p:stCondLst>
                                  <p:childTnLst>
                                    <p:set>
                                      <p:cBhvr>
                                        <p:cTn id="47" dur="1" fill="hold">
                                          <p:stCondLst>
                                            <p:cond delay="0"/>
                                          </p:stCondLst>
                                        </p:cTn>
                                        <p:tgtEl>
                                          <p:spTgt spid="143"/>
                                        </p:tgtEl>
                                        <p:attrNameLst>
                                          <p:attrName>style.visibility</p:attrName>
                                        </p:attrNameLst>
                                      </p:cBhvr>
                                      <p:to>
                                        <p:strVal val="visible"/>
                                      </p:to>
                                    </p:set>
                                    <p:animEffect transition="in" filter="fade">
                                      <p:cBhvr>
                                        <p:cTn id="48" dur="500"/>
                                        <p:tgtEl>
                                          <p:spTgt spid="143"/>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142"/>
                                        </p:tgtEl>
                                        <p:attrNameLst>
                                          <p:attrName>style.visibility</p:attrName>
                                        </p:attrNameLst>
                                      </p:cBhvr>
                                      <p:to>
                                        <p:strVal val="visible"/>
                                      </p:to>
                                    </p:set>
                                    <p:animEffect transition="in" filter="fade">
                                      <p:cBhvr>
                                        <p:cTn id="53" dur="500"/>
                                        <p:tgtEl>
                                          <p:spTgt spid="142"/>
                                        </p:tgtEl>
                                      </p:cBhvr>
                                    </p:animEffect>
                                  </p:childTnLst>
                                </p:cTn>
                              </p:par>
                              <p:par>
                                <p:cTn id="54" presetID="10" presetClass="entr" presetSubtype="0" fill="hold" nodeType="withEffect">
                                  <p:stCondLst>
                                    <p:cond delay="0"/>
                                  </p:stCondLst>
                                  <p:childTnLst>
                                    <p:set>
                                      <p:cBhvr>
                                        <p:cTn id="55" dur="1" fill="hold">
                                          <p:stCondLst>
                                            <p:cond delay="0"/>
                                          </p:stCondLst>
                                        </p:cTn>
                                        <p:tgtEl>
                                          <p:spTgt spid="140"/>
                                        </p:tgtEl>
                                        <p:attrNameLst>
                                          <p:attrName>style.visibility</p:attrName>
                                        </p:attrNameLst>
                                      </p:cBhvr>
                                      <p:to>
                                        <p:strVal val="visible"/>
                                      </p:to>
                                    </p:set>
                                    <p:animEffect transition="in" filter="fade">
                                      <p:cBhvr>
                                        <p:cTn id="56" dur="500"/>
                                        <p:tgtEl>
                                          <p:spTgt spid="140"/>
                                        </p:tgtEl>
                                      </p:cBhvr>
                                    </p:animEffect>
                                  </p:childTnLst>
                                </p:cTn>
                              </p:par>
                              <p:par>
                                <p:cTn id="57" presetID="10" presetClass="entr" presetSubtype="0" fill="hold" nodeType="withEffect">
                                  <p:stCondLst>
                                    <p:cond delay="0"/>
                                  </p:stCondLst>
                                  <p:childTnLst>
                                    <p:set>
                                      <p:cBhvr>
                                        <p:cTn id="58" dur="1" fill="hold">
                                          <p:stCondLst>
                                            <p:cond delay="0"/>
                                          </p:stCondLst>
                                        </p:cTn>
                                        <p:tgtEl>
                                          <p:spTgt spid="155"/>
                                        </p:tgtEl>
                                        <p:attrNameLst>
                                          <p:attrName>style.visibility</p:attrName>
                                        </p:attrNameLst>
                                      </p:cBhvr>
                                      <p:to>
                                        <p:strVal val="visible"/>
                                      </p:to>
                                    </p:set>
                                    <p:animEffect transition="in" filter="fade">
                                      <p:cBhvr>
                                        <p:cTn id="59" dur="500"/>
                                        <p:tgtEl>
                                          <p:spTgt spid="155"/>
                                        </p:tgtEl>
                                      </p:cBhvr>
                                    </p:animEffect>
                                  </p:childTnLst>
                                </p:cTn>
                              </p:par>
                              <p:par>
                                <p:cTn id="60" presetID="10" presetClass="exit" presetSubtype="0" fill="hold" nodeType="withEffect">
                                  <p:stCondLst>
                                    <p:cond delay="0"/>
                                  </p:stCondLst>
                                  <p:childTnLst>
                                    <p:animEffect transition="out" filter="fade">
                                      <p:cBhvr>
                                        <p:cTn id="61" dur="500"/>
                                        <p:tgtEl>
                                          <p:spTgt spid="151"/>
                                        </p:tgtEl>
                                      </p:cBhvr>
                                    </p:animEffect>
                                    <p:set>
                                      <p:cBhvr>
                                        <p:cTn id="62" dur="1" fill="hold">
                                          <p:stCondLst>
                                            <p:cond delay="499"/>
                                          </p:stCondLst>
                                        </p:cTn>
                                        <p:tgtEl>
                                          <p:spTgt spid="151"/>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nodeType="clickEffect">
                                  <p:stCondLst>
                                    <p:cond delay="0"/>
                                  </p:stCondLst>
                                  <p:childTnLst>
                                    <p:set>
                                      <p:cBhvr>
                                        <p:cTn id="66" dur="1" fill="hold">
                                          <p:stCondLst>
                                            <p:cond delay="0"/>
                                          </p:stCondLst>
                                        </p:cTn>
                                        <p:tgtEl>
                                          <p:spTgt spid="129"/>
                                        </p:tgtEl>
                                        <p:attrNameLst>
                                          <p:attrName>style.visibility</p:attrName>
                                        </p:attrNameLst>
                                      </p:cBhvr>
                                      <p:to>
                                        <p:strVal val="visible"/>
                                      </p:to>
                                    </p:set>
                                    <p:animEffect transition="in" filter="fade">
                                      <p:cBhvr>
                                        <p:cTn id="67" dur="500"/>
                                        <p:tgtEl>
                                          <p:spTgt spid="129"/>
                                        </p:tgtEl>
                                      </p:cBhvr>
                                    </p:animEffect>
                                  </p:childTnLst>
                                </p:cTn>
                              </p:par>
                              <p:par>
                                <p:cTn id="68" presetID="3" presetClass="exit" presetSubtype="10" fill="hold" grpId="1" nodeType="withEffect">
                                  <p:stCondLst>
                                    <p:cond delay="0"/>
                                  </p:stCondLst>
                                  <p:childTnLst>
                                    <p:animEffect transition="out" filter="blinds(horizontal)">
                                      <p:cBhvr>
                                        <p:cTn id="69" dur="500"/>
                                        <p:tgtEl>
                                          <p:spTgt spid="148"/>
                                        </p:tgtEl>
                                      </p:cBhvr>
                                    </p:animEffect>
                                    <p:set>
                                      <p:cBhvr>
                                        <p:cTn id="70" dur="1" fill="hold">
                                          <p:stCondLst>
                                            <p:cond delay="499"/>
                                          </p:stCondLst>
                                        </p:cTn>
                                        <p:tgtEl>
                                          <p:spTgt spid="148"/>
                                        </p:tgtEl>
                                        <p:attrNameLst>
                                          <p:attrName>style.visibility</p:attrName>
                                        </p:attrNameLst>
                                      </p:cBhvr>
                                      <p:to>
                                        <p:strVal val="hidden"/>
                                      </p:to>
                                    </p:set>
                                  </p:childTnLst>
                                </p:cTn>
                              </p:par>
                              <p:par>
                                <p:cTn id="71" presetID="3" presetClass="exit" presetSubtype="10" fill="hold" grpId="1" nodeType="withEffect">
                                  <p:stCondLst>
                                    <p:cond delay="0"/>
                                  </p:stCondLst>
                                  <p:childTnLst>
                                    <p:animEffect transition="out" filter="blinds(horizontal)">
                                      <p:cBhvr>
                                        <p:cTn id="72" dur="500"/>
                                        <p:tgtEl>
                                          <p:spTgt spid="147"/>
                                        </p:tgtEl>
                                      </p:cBhvr>
                                    </p:animEffect>
                                    <p:set>
                                      <p:cBhvr>
                                        <p:cTn id="73" dur="1" fill="hold">
                                          <p:stCondLst>
                                            <p:cond delay="499"/>
                                          </p:stCondLst>
                                        </p:cTn>
                                        <p:tgtEl>
                                          <p:spTgt spid="147"/>
                                        </p:tgtEl>
                                        <p:attrNameLst>
                                          <p:attrName>style.visibility</p:attrName>
                                        </p:attrNameLst>
                                      </p:cBhvr>
                                      <p:to>
                                        <p:strVal val="hidden"/>
                                      </p:to>
                                    </p:set>
                                  </p:childTnLst>
                                </p:cTn>
                              </p:par>
                              <p:par>
                                <p:cTn id="74" presetID="10" presetClass="exit" presetSubtype="0" fill="hold" nodeType="withEffect">
                                  <p:stCondLst>
                                    <p:cond delay="0"/>
                                  </p:stCondLst>
                                  <p:childTnLst>
                                    <p:animEffect transition="out" filter="fade">
                                      <p:cBhvr>
                                        <p:cTn id="75" dur="500"/>
                                        <p:tgtEl>
                                          <p:spTgt spid="155"/>
                                        </p:tgtEl>
                                      </p:cBhvr>
                                    </p:animEffect>
                                    <p:set>
                                      <p:cBhvr>
                                        <p:cTn id="76" dur="1" fill="hold">
                                          <p:stCondLst>
                                            <p:cond delay="499"/>
                                          </p:stCondLst>
                                        </p:cTn>
                                        <p:tgtEl>
                                          <p:spTgt spid="155"/>
                                        </p:tgtEl>
                                        <p:attrNameLst>
                                          <p:attrName>style.visibility</p:attrName>
                                        </p:attrNameLst>
                                      </p:cBhvr>
                                      <p:to>
                                        <p:strVal val="hidden"/>
                                      </p:to>
                                    </p:set>
                                  </p:childTnLst>
                                </p:cTn>
                              </p:par>
                              <p:par>
                                <p:cTn id="77" presetID="10" presetClass="exit" presetSubtype="0" fill="hold" nodeType="withEffect">
                                  <p:stCondLst>
                                    <p:cond delay="0"/>
                                  </p:stCondLst>
                                  <p:childTnLst>
                                    <p:animEffect transition="out" filter="fade">
                                      <p:cBhvr>
                                        <p:cTn id="78" dur="500"/>
                                        <p:tgtEl>
                                          <p:spTgt spid="154"/>
                                        </p:tgtEl>
                                      </p:cBhvr>
                                    </p:animEffect>
                                    <p:set>
                                      <p:cBhvr>
                                        <p:cTn id="79" dur="1" fill="hold">
                                          <p:stCondLst>
                                            <p:cond delay="499"/>
                                          </p:stCondLst>
                                        </p:cTn>
                                        <p:tgtEl>
                                          <p:spTgt spid="15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55" grpId="0"/>
      <p:bldP spid="56" grpId="0"/>
      <p:bldP spid="92" grpId="0"/>
      <p:bldP spid="135" grpId="0" animBg="1"/>
      <p:bldP spid="136" grpId="0" animBg="1"/>
      <p:bldP spid="137" grpId="0" animBg="1"/>
      <p:bldP spid="141" grpId="0" animBg="1"/>
      <p:bldP spid="142" grpId="0" animBg="1"/>
      <p:bldP spid="147" grpId="0" animBg="1"/>
      <p:bldP spid="147" grpId="1" animBg="1"/>
      <p:bldP spid="148" grpId="0" animBg="1"/>
      <p:bldP spid="148"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dirty="0">
                <a:latin typeface="+mn-lt"/>
                <a:ea typeface="+mn-ea"/>
                <a:cs typeface="+mn-ea"/>
                <a:sym typeface="+mn-lt"/>
              </a:rPr>
              <a:t>Definition</a:t>
            </a:r>
          </a:p>
        </p:txBody>
      </p:sp>
      <p:sp>
        <p:nvSpPr>
          <p:cNvPr id="4" name="文本占位符 3"/>
          <p:cNvSpPr>
            <a:spLocks noGrp="1"/>
          </p:cNvSpPr>
          <p:nvPr>
            <p:ph type="body" sz="quarter" idx="10"/>
          </p:nvPr>
        </p:nvSpPr>
        <p:spPr>
          <a:xfrm>
            <a:off x="455612" y="1052514"/>
            <a:ext cx="11293476" cy="2154183"/>
          </a:xfrm>
        </p:spPr>
        <p:txBody>
          <a:bodyPr/>
          <a:lstStyle/>
          <a:p>
            <a:r>
              <a:rPr lang="en-US" sz="1400" dirty="0">
                <a:latin typeface="+mn-lt"/>
                <a:ea typeface="+mn-ea"/>
                <a:cs typeface="+mn-ea"/>
                <a:sym typeface="+mn-lt"/>
              </a:rPr>
              <a:t>A chemical battery, generally referred to as battery, is a device that converts chemical energy into electrical energy. After a battery is discharged, it can be recharged to regenerate the internal active substances, that is, to convert the electrical energy into chemical energy. It converts chemical energy into electrical energy again when it is discharged. This type of battery is called storage battery or secondary cell.</a:t>
            </a:r>
          </a:p>
          <a:p>
            <a:r>
              <a:rPr lang="en-US" sz="1400" dirty="0">
                <a:latin typeface="+mn-lt"/>
                <a:ea typeface="+mn-ea"/>
                <a:cs typeface="+mn-ea"/>
                <a:sym typeface="+mn-lt"/>
              </a:rPr>
              <a:t>Main rechargeable batteries in the market include nickel metal hydride batteries, lead-acid batteries, lithium-ion batteries, and lithium polymer batteries.</a:t>
            </a:r>
          </a:p>
          <a:p>
            <a:endParaRPr lang="en-US" altLang="zh-CN" sz="1400" dirty="0">
              <a:latin typeface="+mn-lt"/>
              <a:ea typeface="+mn-ea"/>
              <a:cs typeface="+mn-ea"/>
              <a:sym typeface="+mn-lt"/>
            </a:endParaRPr>
          </a:p>
        </p:txBody>
      </p:sp>
      <p:pic>
        <p:nvPicPr>
          <p:cNvPr id="6" name="图片 5"/>
          <p:cNvPicPr>
            <a:picLocks noChangeAspect="1"/>
          </p:cNvPicPr>
          <p:nvPr/>
        </p:nvPicPr>
        <p:blipFill>
          <a:blip r:embed="rId3" cstate="print"/>
          <a:stretch>
            <a:fillRect/>
          </a:stretch>
        </p:blipFill>
        <p:spPr>
          <a:xfrm>
            <a:off x="4179805" y="2874587"/>
            <a:ext cx="2700301" cy="2965036"/>
          </a:xfrm>
          <a:prstGeom prst="rect">
            <a:avLst/>
          </a:prstGeom>
          <a:ln>
            <a:noFill/>
          </a:ln>
          <a:effectLst/>
        </p:spPr>
      </p:pic>
      <p:grpSp>
        <p:nvGrpSpPr>
          <p:cNvPr id="12" name="组合 11"/>
          <p:cNvGrpSpPr/>
          <p:nvPr/>
        </p:nvGrpSpPr>
        <p:grpSpPr>
          <a:xfrm>
            <a:off x="7200330" y="2789330"/>
            <a:ext cx="3855223" cy="3130971"/>
            <a:chOff x="6353577" y="2168877"/>
            <a:chExt cx="4477556" cy="3573476"/>
          </a:xfrm>
        </p:grpSpPr>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53577" y="2168877"/>
              <a:ext cx="4477556" cy="3573476"/>
            </a:xfrm>
            <a:prstGeom prst="rect">
              <a:avLst/>
            </a:prstGeom>
          </p:spPr>
        </p:pic>
        <p:sp>
          <p:nvSpPr>
            <p:cNvPr id="9" name="文本框 8"/>
            <p:cNvSpPr txBox="1"/>
            <p:nvPr/>
          </p:nvSpPr>
          <p:spPr>
            <a:xfrm>
              <a:off x="6518976" y="5022999"/>
              <a:ext cx="1900965" cy="526913"/>
            </a:xfrm>
            <a:prstGeom prst="rect">
              <a:avLst/>
            </a:prstGeom>
            <a:solidFill>
              <a:schemeClr val="bg1"/>
            </a:solidFill>
          </p:spPr>
          <p:txBody>
            <a:bodyPr wrap="square" rtlCol="0">
              <a:spAutoFit/>
            </a:bodyPr>
            <a:lstStyle/>
            <a:p>
              <a:pPr algn="ctr"/>
              <a:r>
                <a:rPr lang="en-US" sz="1200" dirty="0">
                  <a:cs typeface="+mn-ea"/>
                  <a:sym typeface="+mn-lt"/>
                </a:rPr>
                <a:t>Positive electrode/Graphite</a:t>
              </a:r>
            </a:p>
          </p:txBody>
        </p:sp>
        <p:sp>
          <p:nvSpPr>
            <p:cNvPr id="10" name="文本框 9"/>
            <p:cNvSpPr txBox="1"/>
            <p:nvPr/>
          </p:nvSpPr>
          <p:spPr>
            <a:xfrm>
              <a:off x="8016868" y="5156228"/>
              <a:ext cx="1382272" cy="316148"/>
            </a:xfrm>
            <a:prstGeom prst="rect">
              <a:avLst/>
            </a:prstGeom>
            <a:solidFill>
              <a:schemeClr val="bg1"/>
            </a:solidFill>
          </p:spPr>
          <p:txBody>
            <a:bodyPr wrap="square" rtlCol="0">
              <a:spAutoFit/>
            </a:bodyPr>
            <a:lstStyle/>
            <a:p>
              <a:pPr algn="ctr"/>
              <a:r>
                <a:rPr lang="en-US" sz="1200" dirty="0">
                  <a:cs typeface="+mn-ea"/>
                  <a:sym typeface="+mn-lt"/>
                </a:rPr>
                <a:t>Electrolyte</a:t>
              </a:r>
            </a:p>
          </p:txBody>
        </p:sp>
        <p:sp>
          <p:nvSpPr>
            <p:cNvPr id="11" name="文本框 10"/>
            <p:cNvSpPr txBox="1"/>
            <p:nvPr/>
          </p:nvSpPr>
          <p:spPr>
            <a:xfrm>
              <a:off x="9640746" y="4995021"/>
              <a:ext cx="991673" cy="526913"/>
            </a:xfrm>
            <a:prstGeom prst="rect">
              <a:avLst/>
            </a:prstGeom>
            <a:solidFill>
              <a:schemeClr val="bg1"/>
            </a:solidFill>
          </p:spPr>
          <p:txBody>
            <a:bodyPr wrap="square" rtlCol="0">
              <a:spAutoFit/>
            </a:bodyPr>
            <a:lstStyle/>
            <a:p>
              <a:pPr algn="ctr"/>
              <a:r>
                <a:rPr lang="en-US" sz="1200" dirty="0">
                  <a:cs typeface="+mn-ea"/>
                  <a:sym typeface="+mn-lt"/>
                </a:rPr>
                <a:t>Negative electrode</a:t>
              </a:r>
            </a:p>
          </p:txBody>
        </p:sp>
      </p:grpSp>
      <p:sp>
        <p:nvSpPr>
          <p:cNvPr id="17" name="任意多边形 16"/>
          <p:cNvSpPr/>
          <p:nvPr/>
        </p:nvSpPr>
        <p:spPr>
          <a:xfrm>
            <a:off x="681723" y="3789956"/>
            <a:ext cx="1231466" cy="1231466"/>
          </a:xfrm>
          <a:custGeom>
            <a:avLst/>
            <a:gdLst>
              <a:gd name="connsiteX0" fmla="*/ 0 w 1231466"/>
              <a:gd name="connsiteY0" fmla="*/ 615733 h 1231466"/>
              <a:gd name="connsiteX1" fmla="*/ 615733 w 1231466"/>
              <a:gd name="connsiteY1" fmla="*/ 0 h 1231466"/>
              <a:gd name="connsiteX2" fmla="*/ 1231466 w 1231466"/>
              <a:gd name="connsiteY2" fmla="*/ 615733 h 1231466"/>
              <a:gd name="connsiteX3" fmla="*/ 615733 w 1231466"/>
              <a:gd name="connsiteY3" fmla="*/ 1231466 h 1231466"/>
              <a:gd name="connsiteX4" fmla="*/ 0 w 1231466"/>
              <a:gd name="connsiteY4" fmla="*/ 615733 h 12314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1466" h="1231466">
                <a:moveTo>
                  <a:pt x="0" y="615733"/>
                </a:moveTo>
                <a:cubicBezTo>
                  <a:pt x="0" y="275673"/>
                  <a:pt x="275673" y="0"/>
                  <a:pt x="615733" y="0"/>
                </a:cubicBezTo>
                <a:cubicBezTo>
                  <a:pt x="955793" y="0"/>
                  <a:pt x="1231466" y="275673"/>
                  <a:pt x="1231466" y="615733"/>
                </a:cubicBezTo>
                <a:cubicBezTo>
                  <a:pt x="1231466" y="955793"/>
                  <a:pt x="955793" y="1231466"/>
                  <a:pt x="615733" y="1231466"/>
                </a:cubicBezTo>
                <a:cubicBezTo>
                  <a:pt x="275673" y="1231466"/>
                  <a:pt x="0" y="955793"/>
                  <a:pt x="0" y="615733"/>
                </a:cubicBezTo>
                <a:close/>
              </a:path>
            </a:pathLst>
          </a:custGeom>
          <a:scene3d>
            <a:camera prst="perspectiveRelaxedModerately" zoom="92000"/>
            <a:lightRig rig="balanced" dir="t">
              <a:rot lat="0" lon="0" rev="12700000"/>
            </a:lightRig>
          </a:scene3d>
          <a:sp3d prstMaterial="plastic">
            <a:bevelT w="50800" h="50800"/>
            <a:bevelB w="50800" h="50800"/>
          </a:sp3d>
        </p:spPr>
        <p:style>
          <a:lnRef idx="0">
            <a:schemeClr val="lt1">
              <a:hueOff val="0"/>
              <a:satOff val="0"/>
              <a:lumOff val="0"/>
              <a:alphaOff val="0"/>
            </a:schemeClr>
          </a:lnRef>
          <a:fillRef idx="1">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205744" tIns="205744" rIns="205744" bIns="205744" numCol="1" spcCol="1270" anchor="ctr" anchorCtr="0">
            <a:noAutofit/>
          </a:bodyPr>
          <a:lstStyle/>
          <a:p>
            <a:pPr lvl="0" algn="ctr" defTabSz="889000">
              <a:lnSpc>
                <a:spcPct val="90000"/>
              </a:lnSpc>
              <a:spcBef>
                <a:spcPct val="0"/>
              </a:spcBef>
              <a:spcAft>
                <a:spcPct val="35000"/>
              </a:spcAft>
            </a:pPr>
            <a:r>
              <a:rPr lang="en-US" sz="1400" dirty="0">
                <a:solidFill>
                  <a:schemeClr val="tx1"/>
                </a:solidFill>
                <a:cs typeface="+mn-ea"/>
                <a:sym typeface="+mn-lt"/>
              </a:rPr>
              <a:t>Electrical energy</a:t>
            </a:r>
          </a:p>
        </p:txBody>
      </p:sp>
      <p:sp>
        <p:nvSpPr>
          <p:cNvPr id="18" name="任意多边形 17"/>
          <p:cNvSpPr/>
          <p:nvPr/>
        </p:nvSpPr>
        <p:spPr>
          <a:xfrm>
            <a:off x="1942928" y="3718949"/>
            <a:ext cx="767597" cy="415619"/>
          </a:xfrm>
          <a:custGeom>
            <a:avLst/>
            <a:gdLst>
              <a:gd name="connsiteX0" fmla="*/ 0 w 767597"/>
              <a:gd name="connsiteY0" fmla="*/ 83124 h 415619"/>
              <a:gd name="connsiteX1" fmla="*/ 559788 w 767597"/>
              <a:gd name="connsiteY1" fmla="*/ 83124 h 415619"/>
              <a:gd name="connsiteX2" fmla="*/ 559788 w 767597"/>
              <a:gd name="connsiteY2" fmla="*/ 0 h 415619"/>
              <a:gd name="connsiteX3" fmla="*/ 767597 w 767597"/>
              <a:gd name="connsiteY3" fmla="*/ 207810 h 415619"/>
              <a:gd name="connsiteX4" fmla="*/ 559788 w 767597"/>
              <a:gd name="connsiteY4" fmla="*/ 415619 h 415619"/>
              <a:gd name="connsiteX5" fmla="*/ 559788 w 767597"/>
              <a:gd name="connsiteY5" fmla="*/ 332495 h 415619"/>
              <a:gd name="connsiteX6" fmla="*/ 0 w 767597"/>
              <a:gd name="connsiteY6" fmla="*/ 332495 h 415619"/>
              <a:gd name="connsiteX7" fmla="*/ 0 w 767597"/>
              <a:gd name="connsiteY7" fmla="*/ 83124 h 415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7597" h="415619">
                <a:moveTo>
                  <a:pt x="0" y="83124"/>
                </a:moveTo>
                <a:lnTo>
                  <a:pt x="559788" y="83124"/>
                </a:lnTo>
                <a:lnTo>
                  <a:pt x="559788" y="0"/>
                </a:lnTo>
                <a:lnTo>
                  <a:pt x="767597" y="207810"/>
                </a:lnTo>
                <a:lnTo>
                  <a:pt x="559788" y="415619"/>
                </a:lnTo>
                <a:lnTo>
                  <a:pt x="559788" y="332495"/>
                </a:lnTo>
                <a:lnTo>
                  <a:pt x="0" y="332495"/>
                </a:lnTo>
                <a:lnTo>
                  <a:pt x="0" y="83124"/>
                </a:lnTo>
                <a:close/>
              </a:path>
            </a:pathLst>
          </a:custGeom>
          <a:scene3d>
            <a:camera prst="perspectiveRelaxedModerately" zoom="92000"/>
            <a:lightRig rig="balanced" dir="t">
              <a:rot lat="0" lon="0" rev="12700000"/>
            </a:lightRig>
          </a:scene3d>
          <a:sp3d z="-25400" prstMaterial="plastic">
            <a:bevelT w="25400" h="25400"/>
            <a:bevelB w="25400" h="25400"/>
          </a:sp3d>
        </p:spPr>
        <p:style>
          <a:lnRef idx="1">
            <a:schemeClr val="accent1">
              <a:tint val="60000"/>
              <a:hueOff val="0"/>
              <a:satOff val="0"/>
              <a:lumOff val="0"/>
              <a:alphaOff val="0"/>
            </a:schemeClr>
          </a:lnRef>
          <a:fillRef idx="1">
            <a:schemeClr val="accent1">
              <a:tint val="60000"/>
              <a:hueOff val="0"/>
              <a:satOff val="0"/>
              <a:lumOff val="0"/>
              <a:alphaOff val="0"/>
            </a:schemeClr>
          </a:fillRef>
          <a:effectRef idx="2">
            <a:schemeClr val="accent1">
              <a:tint val="60000"/>
              <a:hueOff val="0"/>
              <a:satOff val="0"/>
              <a:lumOff val="0"/>
              <a:alphaOff val="0"/>
            </a:schemeClr>
          </a:effectRef>
          <a:fontRef idx="minor">
            <a:schemeClr val="lt1"/>
          </a:fontRef>
        </p:style>
        <p:txBody>
          <a:bodyPr spcFirstLastPara="0" vert="horz" wrap="square" lIns="0" tIns="83124" rIns="124686" bIns="83124" numCol="1" spcCol="1270" anchor="ctr" anchorCtr="0">
            <a:noAutofit/>
          </a:bodyPr>
          <a:lstStyle/>
          <a:p>
            <a:pPr lvl="0" algn="ctr" defTabSz="889000">
              <a:lnSpc>
                <a:spcPct val="90000"/>
              </a:lnSpc>
              <a:spcBef>
                <a:spcPct val="0"/>
              </a:spcBef>
              <a:spcAft>
                <a:spcPct val="35000"/>
              </a:spcAft>
            </a:pPr>
            <a:endParaRPr lang="zh-CN" altLang="en-US" sz="2000" kern="1200">
              <a:cs typeface="+mn-ea"/>
              <a:sym typeface="+mn-lt"/>
            </a:endParaRPr>
          </a:p>
        </p:txBody>
      </p:sp>
      <p:sp>
        <p:nvSpPr>
          <p:cNvPr id="19" name="任意多边形 18"/>
          <p:cNvSpPr/>
          <p:nvPr/>
        </p:nvSpPr>
        <p:spPr>
          <a:xfrm>
            <a:off x="2829432" y="3789956"/>
            <a:ext cx="1231466" cy="1231466"/>
          </a:xfrm>
          <a:custGeom>
            <a:avLst/>
            <a:gdLst>
              <a:gd name="connsiteX0" fmla="*/ 0 w 1231466"/>
              <a:gd name="connsiteY0" fmla="*/ 615733 h 1231466"/>
              <a:gd name="connsiteX1" fmla="*/ 615733 w 1231466"/>
              <a:gd name="connsiteY1" fmla="*/ 0 h 1231466"/>
              <a:gd name="connsiteX2" fmla="*/ 1231466 w 1231466"/>
              <a:gd name="connsiteY2" fmla="*/ 615733 h 1231466"/>
              <a:gd name="connsiteX3" fmla="*/ 615733 w 1231466"/>
              <a:gd name="connsiteY3" fmla="*/ 1231466 h 1231466"/>
              <a:gd name="connsiteX4" fmla="*/ 0 w 1231466"/>
              <a:gd name="connsiteY4" fmla="*/ 615733 h 12314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1466" h="1231466">
                <a:moveTo>
                  <a:pt x="0" y="615733"/>
                </a:moveTo>
                <a:cubicBezTo>
                  <a:pt x="0" y="275673"/>
                  <a:pt x="275673" y="0"/>
                  <a:pt x="615733" y="0"/>
                </a:cubicBezTo>
                <a:cubicBezTo>
                  <a:pt x="955793" y="0"/>
                  <a:pt x="1231466" y="275673"/>
                  <a:pt x="1231466" y="615733"/>
                </a:cubicBezTo>
                <a:cubicBezTo>
                  <a:pt x="1231466" y="955793"/>
                  <a:pt x="955793" y="1231466"/>
                  <a:pt x="615733" y="1231466"/>
                </a:cubicBezTo>
                <a:cubicBezTo>
                  <a:pt x="275673" y="1231466"/>
                  <a:pt x="0" y="955793"/>
                  <a:pt x="0" y="615733"/>
                </a:cubicBezTo>
                <a:close/>
              </a:path>
            </a:pathLst>
          </a:custGeom>
          <a:scene3d>
            <a:camera prst="perspectiveRelaxedModerately" zoom="92000"/>
            <a:lightRig rig="balanced" dir="t">
              <a:rot lat="0" lon="0" rev="12700000"/>
            </a:lightRig>
          </a:scene3d>
          <a:sp3d prstMaterial="plastic">
            <a:bevelT w="50800" h="50800"/>
            <a:bevelB w="50800" h="50800"/>
          </a:sp3d>
        </p:spPr>
        <p:style>
          <a:lnRef idx="0">
            <a:schemeClr val="lt1">
              <a:hueOff val="0"/>
              <a:satOff val="0"/>
              <a:lumOff val="0"/>
              <a:alphaOff val="0"/>
            </a:schemeClr>
          </a:lnRef>
          <a:fillRef idx="1">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205744" tIns="205744" rIns="205744" bIns="205744" numCol="1" spcCol="1270" anchor="ctr" anchorCtr="0">
            <a:noAutofit/>
          </a:bodyPr>
          <a:lstStyle/>
          <a:p>
            <a:pPr lvl="0" algn="ctr" defTabSz="889000">
              <a:lnSpc>
                <a:spcPct val="90000"/>
              </a:lnSpc>
              <a:spcBef>
                <a:spcPct val="0"/>
              </a:spcBef>
              <a:spcAft>
                <a:spcPct val="35000"/>
              </a:spcAft>
            </a:pPr>
            <a:r>
              <a:rPr lang="en-US" sz="1400" dirty="0">
                <a:solidFill>
                  <a:srgbClr val="FF0000"/>
                </a:solidFill>
                <a:cs typeface="+mn-ea"/>
                <a:sym typeface="+mn-lt"/>
              </a:rPr>
              <a:t>Chemical energy</a:t>
            </a:r>
          </a:p>
        </p:txBody>
      </p:sp>
      <p:sp>
        <p:nvSpPr>
          <p:cNvPr id="20" name="任意多边形 19"/>
          <p:cNvSpPr/>
          <p:nvPr/>
        </p:nvSpPr>
        <p:spPr>
          <a:xfrm>
            <a:off x="1986377" y="4638172"/>
            <a:ext cx="767598" cy="415620"/>
          </a:xfrm>
          <a:custGeom>
            <a:avLst/>
            <a:gdLst>
              <a:gd name="connsiteX0" fmla="*/ 0 w 767597"/>
              <a:gd name="connsiteY0" fmla="*/ 83124 h 415619"/>
              <a:gd name="connsiteX1" fmla="*/ 559788 w 767597"/>
              <a:gd name="connsiteY1" fmla="*/ 83124 h 415619"/>
              <a:gd name="connsiteX2" fmla="*/ 559788 w 767597"/>
              <a:gd name="connsiteY2" fmla="*/ 0 h 415619"/>
              <a:gd name="connsiteX3" fmla="*/ 767597 w 767597"/>
              <a:gd name="connsiteY3" fmla="*/ 207810 h 415619"/>
              <a:gd name="connsiteX4" fmla="*/ 559788 w 767597"/>
              <a:gd name="connsiteY4" fmla="*/ 415619 h 415619"/>
              <a:gd name="connsiteX5" fmla="*/ 559788 w 767597"/>
              <a:gd name="connsiteY5" fmla="*/ 332495 h 415619"/>
              <a:gd name="connsiteX6" fmla="*/ 0 w 767597"/>
              <a:gd name="connsiteY6" fmla="*/ 332495 h 415619"/>
              <a:gd name="connsiteX7" fmla="*/ 0 w 767597"/>
              <a:gd name="connsiteY7" fmla="*/ 83124 h 415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7597" h="415619">
                <a:moveTo>
                  <a:pt x="767597" y="332494"/>
                </a:moveTo>
                <a:lnTo>
                  <a:pt x="207809" y="332494"/>
                </a:lnTo>
                <a:lnTo>
                  <a:pt x="207809" y="415618"/>
                </a:lnTo>
                <a:lnTo>
                  <a:pt x="0" y="207809"/>
                </a:lnTo>
                <a:lnTo>
                  <a:pt x="207809" y="1"/>
                </a:lnTo>
                <a:lnTo>
                  <a:pt x="207809" y="83125"/>
                </a:lnTo>
                <a:lnTo>
                  <a:pt x="767597" y="83125"/>
                </a:lnTo>
                <a:lnTo>
                  <a:pt x="767597" y="332494"/>
                </a:lnTo>
                <a:close/>
              </a:path>
            </a:pathLst>
          </a:custGeom>
          <a:scene3d>
            <a:camera prst="perspectiveRelaxedModerately" zoom="92000"/>
            <a:lightRig rig="balanced" dir="t">
              <a:rot lat="0" lon="0" rev="12700000"/>
            </a:lightRig>
          </a:scene3d>
          <a:sp3d z="-25400" prstMaterial="plastic">
            <a:bevelT w="25400" h="25400"/>
            <a:bevelB w="25400" h="25400"/>
          </a:sp3d>
        </p:spPr>
        <p:style>
          <a:lnRef idx="1">
            <a:schemeClr val="accent1">
              <a:tint val="60000"/>
              <a:hueOff val="0"/>
              <a:satOff val="0"/>
              <a:lumOff val="0"/>
              <a:alphaOff val="0"/>
            </a:schemeClr>
          </a:lnRef>
          <a:fillRef idx="1">
            <a:schemeClr val="accent1">
              <a:tint val="60000"/>
              <a:hueOff val="0"/>
              <a:satOff val="0"/>
              <a:lumOff val="0"/>
              <a:alphaOff val="0"/>
            </a:schemeClr>
          </a:fillRef>
          <a:effectRef idx="2">
            <a:schemeClr val="accent1">
              <a:tint val="60000"/>
              <a:hueOff val="0"/>
              <a:satOff val="0"/>
              <a:lumOff val="0"/>
              <a:alphaOff val="0"/>
            </a:schemeClr>
          </a:effectRef>
          <a:fontRef idx="minor">
            <a:schemeClr val="lt1"/>
          </a:fontRef>
        </p:style>
        <p:txBody>
          <a:bodyPr spcFirstLastPara="0" vert="horz" wrap="square" lIns="124686" tIns="83125" rIns="1" bIns="83124" numCol="1" spcCol="1270" anchor="ctr" anchorCtr="0">
            <a:noAutofit/>
          </a:bodyPr>
          <a:lstStyle/>
          <a:p>
            <a:pPr lvl="0" algn="ctr" defTabSz="889000">
              <a:lnSpc>
                <a:spcPct val="90000"/>
              </a:lnSpc>
              <a:spcBef>
                <a:spcPct val="0"/>
              </a:spcBef>
              <a:spcAft>
                <a:spcPct val="35000"/>
              </a:spcAft>
            </a:pPr>
            <a:endParaRPr lang="zh-CN" altLang="en-US" sz="2000" kern="1200">
              <a:cs typeface="+mn-ea"/>
              <a:sym typeface="+mn-lt"/>
            </a:endParaRPr>
          </a:p>
        </p:txBody>
      </p:sp>
      <p:sp>
        <p:nvSpPr>
          <p:cNvPr id="14" name="文本框 13"/>
          <p:cNvSpPr txBox="1"/>
          <p:nvPr/>
        </p:nvSpPr>
        <p:spPr>
          <a:xfrm>
            <a:off x="1992785" y="3514474"/>
            <a:ext cx="816249" cy="276999"/>
          </a:xfrm>
          <a:prstGeom prst="rect">
            <a:avLst/>
          </a:prstGeom>
          <a:noFill/>
        </p:spPr>
        <p:txBody>
          <a:bodyPr wrap="none" rtlCol="0">
            <a:spAutoFit/>
          </a:bodyPr>
          <a:lstStyle/>
          <a:p>
            <a:r>
              <a:rPr lang="en-US" sz="1200">
                <a:cs typeface="+mn-ea"/>
                <a:sym typeface="+mn-lt"/>
              </a:rPr>
              <a:t>Charging</a:t>
            </a:r>
          </a:p>
        </p:txBody>
      </p:sp>
      <p:sp>
        <p:nvSpPr>
          <p:cNvPr id="15" name="文本框 14"/>
          <p:cNvSpPr txBox="1"/>
          <p:nvPr/>
        </p:nvSpPr>
        <p:spPr>
          <a:xfrm>
            <a:off x="1900255" y="4299973"/>
            <a:ext cx="1008609" cy="276999"/>
          </a:xfrm>
          <a:prstGeom prst="rect">
            <a:avLst/>
          </a:prstGeom>
          <a:noFill/>
        </p:spPr>
        <p:txBody>
          <a:bodyPr wrap="none" rtlCol="0">
            <a:spAutoFit/>
          </a:bodyPr>
          <a:lstStyle/>
          <a:p>
            <a:r>
              <a:rPr lang="en-US" sz="1200" dirty="0">
                <a:cs typeface="+mn-ea"/>
                <a:sym typeface="+mn-lt"/>
              </a:rPr>
              <a:t>Discharging</a:t>
            </a:r>
          </a:p>
        </p:txBody>
      </p:sp>
      <p:sp>
        <p:nvSpPr>
          <p:cNvPr id="2" name="文本框 1"/>
          <p:cNvSpPr txBox="1"/>
          <p:nvPr/>
        </p:nvSpPr>
        <p:spPr>
          <a:xfrm>
            <a:off x="4783159" y="5839623"/>
            <a:ext cx="1612941" cy="307777"/>
          </a:xfrm>
          <a:prstGeom prst="rect">
            <a:avLst/>
          </a:prstGeom>
          <a:noFill/>
        </p:spPr>
        <p:txBody>
          <a:bodyPr wrap="none" rtlCol="0">
            <a:spAutoFit/>
          </a:bodyPr>
          <a:lstStyle/>
          <a:p>
            <a:pPr algn="ctr"/>
            <a:r>
              <a:rPr lang="en-US" sz="1400" dirty="0">
                <a:cs typeface="+mn-ea"/>
                <a:sym typeface="+mn-lt"/>
              </a:rPr>
              <a:t>Lead-acid battery</a:t>
            </a:r>
          </a:p>
        </p:txBody>
      </p:sp>
      <p:sp>
        <p:nvSpPr>
          <p:cNvPr id="21" name="文本框 20"/>
          <p:cNvSpPr txBox="1"/>
          <p:nvPr/>
        </p:nvSpPr>
        <p:spPr>
          <a:xfrm>
            <a:off x="8241320" y="5839623"/>
            <a:ext cx="1773241" cy="307777"/>
          </a:xfrm>
          <a:prstGeom prst="rect">
            <a:avLst/>
          </a:prstGeom>
          <a:noFill/>
        </p:spPr>
        <p:txBody>
          <a:bodyPr wrap="none" rtlCol="0">
            <a:spAutoFit/>
          </a:bodyPr>
          <a:lstStyle/>
          <a:p>
            <a:pPr algn="ctr"/>
            <a:r>
              <a:rPr lang="en-US" sz="1400" dirty="0">
                <a:cs typeface="+mn-ea"/>
                <a:sym typeface="+mn-lt"/>
              </a:rPr>
              <a:t>Lithium-ion battery</a:t>
            </a:r>
          </a:p>
        </p:txBody>
      </p:sp>
    </p:spTree>
    <p:extLst>
      <p:ext uri="{BB962C8B-B14F-4D97-AF65-F5344CB8AC3E}">
        <p14:creationId xmlns:p14="http://schemas.microsoft.com/office/powerpoint/2010/main" val="29504944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p:cTn id="12" dur="500" fill="hold"/>
                                        <p:tgtEl>
                                          <p:spTgt spid="14"/>
                                        </p:tgtEl>
                                        <p:attrNameLst>
                                          <p:attrName>ppt_w</p:attrName>
                                        </p:attrNameLst>
                                      </p:cBhvr>
                                      <p:tavLst>
                                        <p:tav tm="0">
                                          <p:val>
                                            <p:fltVal val="0"/>
                                          </p:val>
                                        </p:tav>
                                        <p:tav tm="100000">
                                          <p:val>
                                            <p:strVal val="#ppt_w"/>
                                          </p:val>
                                        </p:tav>
                                      </p:tavLst>
                                    </p:anim>
                                    <p:anim calcmode="lin" valueType="num">
                                      <p:cBhvr>
                                        <p:cTn id="13" dur="500" fill="hold"/>
                                        <p:tgtEl>
                                          <p:spTgt spid="14"/>
                                        </p:tgtEl>
                                        <p:attrNameLst>
                                          <p:attrName>ppt_h</p:attrName>
                                        </p:attrNameLst>
                                      </p:cBhvr>
                                      <p:tavLst>
                                        <p:tav tm="0">
                                          <p:val>
                                            <p:fltVal val="0"/>
                                          </p:val>
                                        </p:tav>
                                        <p:tav tm="100000">
                                          <p:val>
                                            <p:strVal val="#ppt_h"/>
                                          </p:val>
                                        </p:tav>
                                      </p:tavLst>
                                    </p:anim>
                                    <p:animEffect transition="in" filter="fade">
                                      <p:cBhvr>
                                        <p:cTn id="14" dur="500"/>
                                        <p:tgtEl>
                                          <p:spTgt spid="14"/>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p:cTn id="19" dur="500" fill="hold"/>
                                        <p:tgtEl>
                                          <p:spTgt spid="15"/>
                                        </p:tgtEl>
                                        <p:attrNameLst>
                                          <p:attrName>ppt_w</p:attrName>
                                        </p:attrNameLst>
                                      </p:cBhvr>
                                      <p:tavLst>
                                        <p:tav tm="0">
                                          <p:val>
                                            <p:fltVal val="0"/>
                                          </p:val>
                                        </p:tav>
                                        <p:tav tm="100000">
                                          <p:val>
                                            <p:strVal val="#ppt_w"/>
                                          </p:val>
                                        </p:tav>
                                      </p:tavLst>
                                    </p:anim>
                                    <p:anim calcmode="lin" valueType="num">
                                      <p:cBhvr>
                                        <p:cTn id="20" dur="500" fill="hold"/>
                                        <p:tgtEl>
                                          <p:spTgt spid="15"/>
                                        </p:tgtEl>
                                        <p:attrNameLst>
                                          <p:attrName>ppt_h</p:attrName>
                                        </p:attrNameLst>
                                      </p:cBhvr>
                                      <p:tavLst>
                                        <p:tav tm="0">
                                          <p:val>
                                            <p:fltVal val="0"/>
                                          </p:val>
                                        </p:tav>
                                        <p:tav tm="100000">
                                          <p:val>
                                            <p:strVal val="#ppt_h"/>
                                          </p:val>
                                        </p:tav>
                                      </p:tavLst>
                                    </p:anim>
                                    <p:animEffect transition="in" filter="fade">
                                      <p:cBhvr>
                                        <p:cTn id="21" dur="500"/>
                                        <p:tgtEl>
                                          <p:spTgt spid="15"/>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20"/>
                                        </p:tgtEl>
                                        <p:attrNameLst>
                                          <p:attrName>style.visibility</p:attrName>
                                        </p:attrNameLst>
                                      </p:cBhvr>
                                      <p:to>
                                        <p:strVal val="visible"/>
                                      </p:to>
                                    </p:set>
                                    <p:anim calcmode="lin" valueType="num">
                                      <p:cBhvr>
                                        <p:cTn id="24" dur="500" fill="hold"/>
                                        <p:tgtEl>
                                          <p:spTgt spid="20"/>
                                        </p:tgtEl>
                                        <p:attrNameLst>
                                          <p:attrName>ppt_w</p:attrName>
                                        </p:attrNameLst>
                                      </p:cBhvr>
                                      <p:tavLst>
                                        <p:tav tm="0">
                                          <p:val>
                                            <p:fltVal val="0"/>
                                          </p:val>
                                        </p:tav>
                                        <p:tav tm="100000">
                                          <p:val>
                                            <p:strVal val="#ppt_w"/>
                                          </p:val>
                                        </p:tav>
                                      </p:tavLst>
                                    </p:anim>
                                    <p:anim calcmode="lin" valueType="num">
                                      <p:cBhvr>
                                        <p:cTn id="25" dur="500" fill="hold"/>
                                        <p:tgtEl>
                                          <p:spTgt spid="20"/>
                                        </p:tgtEl>
                                        <p:attrNameLst>
                                          <p:attrName>ppt_h</p:attrName>
                                        </p:attrNameLst>
                                      </p:cBhvr>
                                      <p:tavLst>
                                        <p:tav tm="0">
                                          <p:val>
                                            <p:fltVal val="0"/>
                                          </p:val>
                                        </p:tav>
                                        <p:tav tm="100000">
                                          <p:val>
                                            <p:strVal val="#ppt_h"/>
                                          </p:val>
                                        </p:tav>
                                      </p:tavLst>
                                    </p:anim>
                                    <p:animEffect transition="in" filter="fade">
                                      <p:cBhvr>
                                        <p:cTn id="2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0" grpId="0" animBg="1"/>
      <p:bldP spid="14" grpId="0"/>
      <p:bldP spid="15"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dirty="0">
                <a:solidFill>
                  <a:schemeClr val="bg1">
                    <a:lumMod val="50000"/>
                  </a:schemeClr>
                </a:solidFill>
                <a:latin typeface="+mn-lt"/>
                <a:ea typeface="+mn-ea"/>
                <a:cs typeface="+mn-ea"/>
                <a:sym typeface="+mn-lt"/>
              </a:rPr>
              <a:t>Battery Overview</a:t>
            </a:r>
          </a:p>
          <a:p>
            <a:r>
              <a:rPr lang="en-US" dirty="0">
                <a:solidFill>
                  <a:schemeClr val="bg1">
                    <a:lumMod val="50000"/>
                  </a:schemeClr>
                </a:solidFill>
                <a:latin typeface="+mn-lt"/>
                <a:ea typeface="+mn-ea"/>
                <a:cs typeface="+mn-ea"/>
                <a:sym typeface="+mn-lt"/>
              </a:rPr>
              <a:t>Lead-acid Battery</a:t>
            </a:r>
          </a:p>
          <a:p>
            <a:r>
              <a:rPr lang="en-US" dirty="0">
                <a:solidFill>
                  <a:schemeClr val="bg1">
                    <a:lumMod val="50000"/>
                  </a:schemeClr>
                </a:solidFill>
                <a:latin typeface="+mn-lt"/>
                <a:ea typeface="+mn-ea"/>
                <a:cs typeface="+mn-ea"/>
                <a:sym typeface="+mn-lt"/>
              </a:rPr>
              <a:t>Lithium-ion Battery</a:t>
            </a:r>
          </a:p>
          <a:p>
            <a:r>
              <a:rPr lang="en-US" b="1" dirty="0">
                <a:latin typeface="+mn-lt"/>
                <a:ea typeface="+mn-ea"/>
                <a:cs typeface="+mn-ea"/>
                <a:sym typeface="+mn-lt"/>
              </a:rPr>
              <a:t>Comparison Between Lead-acid Batteries and Lithium-ion Batteries</a:t>
            </a:r>
          </a:p>
          <a:p>
            <a:pPr marL="403039" lvl="1" indent="0">
              <a:buNone/>
            </a:pPr>
            <a:endParaRPr lang="en-US" altLang="zh-CN" b="1" dirty="0">
              <a:solidFill>
                <a:prstClr val="black"/>
              </a:solidFill>
              <a:latin typeface="+mn-lt"/>
              <a:ea typeface="+mn-ea"/>
              <a:cs typeface="+mn-ea"/>
              <a:sym typeface="+mn-lt"/>
            </a:endParaRPr>
          </a:p>
          <a:p>
            <a:endParaRPr lang="zh-CN" altLang="en-US" dirty="0">
              <a:solidFill>
                <a:schemeClr val="bg1">
                  <a:lumMod val="50000"/>
                </a:schemeClr>
              </a:solidFill>
              <a:latin typeface="+mn-lt"/>
              <a:ea typeface="+mn-ea"/>
              <a:cs typeface="+mn-ea"/>
              <a:sym typeface="+mn-lt"/>
            </a:endParaRPr>
          </a:p>
        </p:txBody>
      </p:sp>
    </p:spTree>
    <p:extLst>
      <p:ext uri="{BB962C8B-B14F-4D97-AF65-F5344CB8AC3E}">
        <p14:creationId xmlns:p14="http://schemas.microsoft.com/office/powerpoint/2010/main" val="2590417505"/>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latin typeface="+mn-lt"/>
                <a:ea typeface="+mn-ea"/>
                <a:cs typeface="+mn-ea"/>
                <a:sym typeface="+mn-lt"/>
              </a:rPr>
              <a:t>Cycle Life</a:t>
            </a:r>
          </a:p>
        </p:txBody>
      </p:sp>
      <p:sp>
        <p:nvSpPr>
          <p:cNvPr id="3" name="文本占位符 2"/>
          <p:cNvSpPr>
            <a:spLocks noGrp="1"/>
          </p:cNvSpPr>
          <p:nvPr>
            <p:ph type="body" sz="quarter" idx="10"/>
          </p:nvPr>
        </p:nvSpPr>
        <p:spPr/>
        <p:txBody>
          <a:bodyPr/>
          <a:lstStyle/>
          <a:p>
            <a:r>
              <a:rPr lang="en-US" sz="2000" dirty="0">
                <a:latin typeface="+mn-lt"/>
                <a:ea typeface="+mn-ea"/>
                <a:cs typeface="+mn-ea"/>
                <a:sym typeface="+mn-lt"/>
              </a:rPr>
              <a:t>Lithium-ion battery</a:t>
            </a:r>
          </a:p>
          <a:p>
            <a:pPr lvl="1"/>
            <a:r>
              <a:rPr lang="en-US" sz="1800" dirty="0">
                <a:latin typeface="+mn-lt"/>
                <a:ea typeface="+mn-ea"/>
                <a:cs typeface="+mn-ea"/>
                <a:sym typeface="+mn-lt"/>
              </a:rPr>
              <a:t>100% DOD: up to 3000 cycles; deep discharge: at least 3000 </a:t>
            </a:r>
            <a:r>
              <a:rPr lang="en-US" sz="1800" dirty="0" smtClean="0">
                <a:latin typeface="+mn-lt"/>
                <a:ea typeface="+mn-ea"/>
                <a:cs typeface="+mn-ea"/>
                <a:sym typeface="+mn-lt"/>
              </a:rPr>
              <a:t>cycles.</a:t>
            </a:r>
            <a:endParaRPr lang="en-US" sz="1800" dirty="0">
              <a:latin typeface="+mn-lt"/>
              <a:ea typeface="+mn-ea"/>
              <a:cs typeface="+mn-ea"/>
              <a:sym typeface="+mn-lt"/>
            </a:endParaRPr>
          </a:p>
          <a:p>
            <a:pPr lvl="1"/>
            <a:r>
              <a:rPr lang="en-US" sz="1800" dirty="0">
                <a:latin typeface="+mn-lt"/>
                <a:ea typeface="+mn-ea"/>
                <a:cs typeface="+mn-ea"/>
                <a:sym typeface="+mn-lt"/>
              </a:rPr>
              <a:t>50% DOD: up to 6000 cycles; shallow discharge: at least 6000 </a:t>
            </a:r>
            <a:r>
              <a:rPr lang="en-US" sz="1800" dirty="0" smtClean="0">
                <a:latin typeface="+mn-lt"/>
                <a:ea typeface="+mn-ea"/>
                <a:cs typeface="+mn-ea"/>
                <a:sym typeface="+mn-lt"/>
              </a:rPr>
              <a:t>cycles.</a:t>
            </a:r>
            <a:endParaRPr lang="en-US" sz="1800" dirty="0">
              <a:latin typeface="+mn-lt"/>
              <a:ea typeface="+mn-ea"/>
              <a:cs typeface="+mn-ea"/>
              <a:sym typeface="+mn-lt"/>
            </a:endParaRPr>
          </a:p>
          <a:p>
            <a:r>
              <a:rPr lang="en-US" sz="2000" dirty="0">
                <a:latin typeface="+mn-lt"/>
                <a:ea typeface="+mn-ea"/>
                <a:cs typeface="+mn-ea"/>
                <a:sym typeface="+mn-lt"/>
              </a:rPr>
              <a:t>Lead-acid battery</a:t>
            </a:r>
          </a:p>
          <a:p>
            <a:pPr lvl="1"/>
            <a:r>
              <a:rPr lang="en-US" sz="1800" dirty="0">
                <a:latin typeface="+mn-lt"/>
                <a:ea typeface="+mn-ea"/>
                <a:cs typeface="+mn-ea"/>
                <a:sym typeface="+mn-lt"/>
              </a:rPr>
              <a:t>100% DOD: about 150 cycles; deep discharge: frequently replacing lead-acid batteries in case of poor grid </a:t>
            </a:r>
            <a:r>
              <a:rPr lang="en-US" sz="1800" dirty="0" smtClean="0">
                <a:latin typeface="+mn-lt"/>
                <a:ea typeface="+mn-ea"/>
                <a:cs typeface="+mn-ea"/>
                <a:sym typeface="+mn-lt"/>
              </a:rPr>
              <a:t>power.</a:t>
            </a:r>
            <a:endParaRPr lang="en-US" sz="1800" dirty="0">
              <a:latin typeface="+mn-lt"/>
              <a:ea typeface="+mn-ea"/>
              <a:cs typeface="+mn-ea"/>
              <a:sym typeface="+mn-lt"/>
            </a:endParaRPr>
          </a:p>
          <a:p>
            <a:pPr lvl="1"/>
            <a:r>
              <a:rPr lang="en-US" sz="1800" dirty="0">
                <a:latin typeface="+mn-lt"/>
                <a:ea typeface="+mn-ea"/>
                <a:cs typeface="+mn-ea"/>
                <a:sym typeface="+mn-lt"/>
              </a:rPr>
              <a:t>50% DOD: about 600 cycles; shallow discharge: frequently replacing lead-acid batteries in case of poor grid </a:t>
            </a:r>
            <a:r>
              <a:rPr lang="en-US" sz="1800" dirty="0" smtClean="0">
                <a:latin typeface="+mn-lt"/>
                <a:ea typeface="+mn-ea"/>
                <a:cs typeface="+mn-ea"/>
                <a:sym typeface="+mn-lt"/>
              </a:rPr>
              <a:t>power.</a:t>
            </a:r>
            <a:endParaRPr lang="en-US" sz="1800" dirty="0">
              <a:latin typeface="+mn-lt"/>
              <a:ea typeface="+mn-ea"/>
              <a:cs typeface="+mn-ea"/>
              <a:sym typeface="+mn-lt"/>
            </a:endParaRPr>
          </a:p>
          <a:p>
            <a:endParaRPr lang="zh-CN" altLang="en-US" sz="2800" dirty="0">
              <a:latin typeface="+mn-lt"/>
              <a:ea typeface="+mn-ea"/>
              <a:cs typeface="+mn-ea"/>
              <a:sym typeface="+mn-lt"/>
            </a:endParaRPr>
          </a:p>
        </p:txBody>
      </p:sp>
    </p:spTree>
    <p:extLst>
      <p:ext uri="{BB962C8B-B14F-4D97-AF65-F5344CB8AC3E}">
        <p14:creationId xmlns:p14="http://schemas.microsoft.com/office/powerpoint/2010/main" val="1274123091"/>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latin typeface="+mn-lt"/>
                <a:ea typeface="+mn-ea"/>
                <a:cs typeface="+mn-ea"/>
                <a:sym typeface="+mn-lt"/>
              </a:rPr>
              <a:t>Float </a:t>
            </a:r>
            <a:r>
              <a:rPr lang="en-US" dirty="0" smtClean="0">
                <a:latin typeface="+mn-lt"/>
                <a:ea typeface="+mn-ea"/>
                <a:cs typeface="+mn-ea"/>
                <a:sym typeface="+mn-lt"/>
              </a:rPr>
              <a:t>Charging </a:t>
            </a:r>
            <a:r>
              <a:rPr lang="en-US" dirty="0">
                <a:latin typeface="+mn-lt"/>
                <a:ea typeface="+mn-ea"/>
                <a:cs typeface="+mn-ea"/>
                <a:sym typeface="+mn-lt"/>
              </a:rPr>
              <a:t>Life</a:t>
            </a:r>
          </a:p>
        </p:txBody>
      </p:sp>
      <p:sp>
        <p:nvSpPr>
          <p:cNvPr id="3" name="文本占位符 2"/>
          <p:cNvSpPr>
            <a:spLocks noGrp="1"/>
          </p:cNvSpPr>
          <p:nvPr>
            <p:ph type="body" sz="quarter" idx="10"/>
          </p:nvPr>
        </p:nvSpPr>
        <p:spPr>
          <a:xfrm>
            <a:off x="455612" y="1052514"/>
            <a:ext cx="11293476" cy="2363786"/>
          </a:xfrm>
        </p:spPr>
        <p:txBody>
          <a:bodyPr/>
          <a:lstStyle/>
          <a:p>
            <a:r>
              <a:rPr lang="en-US" sz="1800" dirty="0">
                <a:latin typeface="+mn-lt"/>
                <a:ea typeface="+mn-ea"/>
                <a:cs typeface="+mn-ea"/>
                <a:sym typeface="+mn-lt"/>
              </a:rPr>
              <a:t>70% EOL float charge at 25°C for lithium-ion batteries: up to 15 years; no need to replace within the life cycle of 15 years if grid power is </a:t>
            </a:r>
            <a:r>
              <a:rPr lang="en-US" sz="1800" dirty="0" smtClean="0">
                <a:latin typeface="+mn-lt"/>
                <a:ea typeface="+mn-ea"/>
                <a:cs typeface="+mn-ea"/>
                <a:sym typeface="+mn-lt"/>
              </a:rPr>
              <a:t>good</a:t>
            </a:r>
            <a:r>
              <a:rPr lang="en-US" sz="1800" dirty="0">
                <a:latin typeface="+mn-lt"/>
                <a:ea typeface="+mn-ea"/>
                <a:cs typeface="+mn-ea"/>
                <a:sym typeface="+mn-lt"/>
              </a:rPr>
              <a:t>.</a:t>
            </a:r>
          </a:p>
          <a:p>
            <a:r>
              <a:rPr lang="en-US" sz="1800" dirty="0">
                <a:latin typeface="+mn-lt"/>
                <a:ea typeface="+mn-ea"/>
                <a:cs typeface="+mn-ea"/>
                <a:sym typeface="+mn-lt"/>
              </a:rPr>
              <a:t>70% EOL float charge at 25°C for lead-acid batteries: up to 7 years; need to replace every 3–7 years even if grid power is good; labor-intensive and high battery </a:t>
            </a:r>
            <a:r>
              <a:rPr lang="en-US" sz="1800" dirty="0" smtClean="0">
                <a:latin typeface="+mn-lt"/>
                <a:ea typeface="+mn-ea"/>
                <a:cs typeface="+mn-ea"/>
                <a:sym typeface="+mn-lt"/>
              </a:rPr>
              <a:t>cost.</a:t>
            </a:r>
            <a:endParaRPr lang="en-US" sz="1800" dirty="0">
              <a:latin typeface="+mn-lt"/>
              <a:ea typeface="+mn-ea"/>
              <a:cs typeface="+mn-ea"/>
              <a:sym typeface="+mn-lt"/>
            </a:endParaRPr>
          </a:p>
        </p:txBody>
      </p:sp>
      <p:pic>
        <p:nvPicPr>
          <p:cNvPr id="10242" name="Picture 2" descr="C:\Users\cwx377854\AppData\Roaming\eSpace_Desktop\UserData\cwx377854\imagefiles\EB39194C-4B19-4AF7-AE43-C8FB15B21AAC.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27448" y="2935672"/>
            <a:ext cx="4680520" cy="3005099"/>
          </a:xfrm>
          <a:prstGeom prst="rect">
            <a:avLst/>
          </a:prstGeom>
          <a:noFill/>
          <a:extLst>
            <a:ext uri="{909E8E84-426E-40DD-AFC4-6F175D3DCCD1}">
              <a14:hiddenFill xmlns:a14="http://schemas.microsoft.com/office/drawing/2010/main">
                <a:solidFill>
                  <a:srgbClr val="FFFFFF"/>
                </a:solidFill>
              </a14:hiddenFill>
            </a:ext>
          </a:extLst>
        </p:spPr>
      </p:pic>
      <p:pic>
        <p:nvPicPr>
          <p:cNvPr id="10244" name="Picture 4" descr="C:\Users\cwx377854\AppData\Roaming\eSpace_Desktop\UserData\cwx377854\imagefiles\FF2A2221-15B9-4354-8D12-DB8A3259B81A.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48028" y="2935671"/>
            <a:ext cx="4860540" cy="3005099"/>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2314575" y="5521325"/>
            <a:ext cx="2247900" cy="323850"/>
          </a:xfrm>
          <a:prstGeom prst="rect">
            <a:avLst/>
          </a:prstGeom>
          <a:solidFill>
            <a:srgbClr val="F3F3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矩形 6"/>
          <p:cNvSpPr/>
          <p:nvPr/>
        </p:nvSpPr>
        <p:spPr>
          <a:xfrm>
            <a:off x="7410449" y="5572664"/>
            <a:ext cx="2619375" cy="323850"/>
          </a:xfrm>
          <a:prstGeom prst="rect">
            <a:avLst/>
          </a:prstGeom>
          <a:solidFill>
            <a:srgbClr val="F3F3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文本框 4"/>
          <p:cNvSpPr txBox="1"/>
          <p:nvPr/>
        </p:nvSpPr>
        <p:spPr>
          <a:xfrm>
            <a:off x="1317751" y="5574916"/>
            <a:ext cx="4248694" cy="276999"/>
          </a:xfrm>
          <a:prstGeom prst="rect">
            <a:avLst/>
          </a:prstGeom>
          <a:noFill/>
        </p:spPr>
        <p:txBody>
          <a:bodyPr wrap="square" rtlCol="0">
            <a:spAutoFit/>
          </a:bodyPr>
          <a:lstStyle/>
          <a:p>
            <a:pPr algn="ctr"/>
            <a:r>
              <a:rPr lang="en-US" altLang="zh-CN" sz="1200" dirty="0">
                <a:cs typeface="+mn-ea"/>
                <a:sym typeface="+mn-lt"/>
              </a:rPr>
              <a:t>Float charging life of lithium-ion batteries (15 years)</a:t>
            </a:r>
            <a:endParaRPr lang="zh-CN" altLang="en-US" sz="1200" dirty="0">
              <a:cs typeface="+mn-ea"/>
              <a:sym typeface="+mn-lt"/>
            </a:endParaRPr>
          </a:p>
        </p:txBody>
      </p:sp>
      <p:sp>
        <p:nvSpPr>
          <p:cNvPr id="9" name="文本框 8"/>
          <p:cNvSpPr txBox="1"/>
          <p:nvPr/>
        </p:nvSpPr>
        <p:spPr>
          <a:xfrm>
            <a:off x="6410981" y="5574916"/>
            <a:ext cx="4734634" cy="276999"/>
          </a:xfrm>
          <a:prstGeom prst="rect">
            <a:avLst/>
          </a:prstGeom>
          <a:noFill/>
        </p:spPr>
        <p:txBody>
          <a:bodyPr wrap="square" rtlCol="0">
            <a:spAutoFit/>
          </a:bodyPr>
          <a:lstStyle/>
          <a:p>
            <a:pPr algn="ctr"/>
            <a:r>
              <a:rPr lang="en-US" altLang="zh-CN" sz="1200" dirty="0">
                <a:cs typeface="+mn-ea"/>
                <a:sym typeface="+mn-lt"/>
              </a:rPr>
              <a:t>Typical float charging life of 12 V lead-acid batteries (3–7 years)</a:t>
            </a:r>
            <a:endParaRPr lang="zh-CN" altLang="en-US" sz="1200" dirty="0">
              <a:cs typeface="+mn-ea"/>
              <a:sym typeface="+mn-lt"/>
            </a:endParaRPr>
          </a:p>
        </p:txBody>
      </p:sp>
    </p:spTree>
    <p:extLst>
      <p:ext uri="{BB962C8B-B14F-4D97-AF65-F5344CB8AC3E}">
        <p14:creationId xmlns:p14="http://schemas.microsoft.com/office/powerpoint/2010/main" val="246058931"/>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dirty="0">
                <a:latin typeface="+mn-lt"/>
                <a:ea typeface="+mn-ea"/>
                <a:cs typeface="+mn-ea"/>
                <a:sym typeface="+mn-lt"/>
              </a:rPr>
              <a:t>Discharge Characteristics at Different Rates</a:t>
            </a:r>
          </a:p>
        </p:txBody>
      </p:sp>
      <p:sp>
        <p:nvSpPr>
          <p:cNvPr id="3" name="文本占位符 2"/>
          <p:cNvSpPr>
            <a:spLocks noGrp="1"/>
          </p:cNvSpPr>
          <p:nvPr>
            <p:ph type="body" sz="quarter" idx="10"/>
          </p:nvPr>
        </p:nvSpPr>
        <p:spPr/>
        <p:txBody>
          <a:bodyPr/>
          <a:lstStyle/>
          <a:p>
            <a:pPr algn="l"/>
            <a:r>
              <a:rPr lang="en-US" sz="1600" dirty="0">
                <a:latin typeface="+mn-lt"/>
                <a:ea typeface="+mn-ea"/>
                <a:cs typeface="+mn-ea"/>
                <a:sym typeface="+mn-lt"/>
              </a:rPr>
              <a:t>Short-time discharge at a high rate for lithium-ion batteries: More energy is discharged. As the discharge rate increases, the discharge capacity remains stable and can exceed 90%.</a:t>
            </a:r>
          </a:p>
          <a:p>
            <a:pPr algn="l"/>
            <a:r>
              <a:rPr lang="en-US" sz="1600" dirty="0">
                <a:latin typeface="+mn-lt"/>
                <a:ea typeface="+mn-ea"/>
                <a:cs typeface="+mn-ea"/>
                <a:sym typeface="+mn-lt"/>
              </a:rPr>
              <a:t>Short-time discharge at a high rate for lead-acid batteries: Less energy is discharged. As the discharge rate increases, the discharge capacity decreases rapidly. More batteries are required to offset the disadvantage, which increases the battery investment.</a:t>
            </a:r>
          </a:p>
        </p:txBody>
      </p:sp>
      <p:pic>
        <p:nvPicPr>
          <p:cNvPr id="11266"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760563" y="2978514"/>
            <a:ext cx="7316551" cy="2531076"/>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p:cNvSpPr txBox="1"/>
          <p:nvPr/>
        </p:nvSpPr>
        <p:spPr bwMode="auto">
          <a:xfrm>
            <a:off x="2050836" y="5596802"/>
            <a:ext cx="8503316"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a:r>
              <a:rPr lang="en-US" sz="1400" dirty="0">
                <a:cs typeface="+mn-ea"/>
                <a:sym typeface="+mn-lt"/>
              </a:rPr>
              <a:t>Comparison of discharge characteristics between lead-acid and lithium-ion batteries at different rates</a:t>
            </a:r>
          </a:p>
        </p:txBody>
      </p:sp>
      <p:sp>
        <p:nvSpPr>
          <p:cNvPr id="23" name="文本框 22"/>
          <p:cNvSpPr txBox="1"/>
          <p:nvPr/>
        </p:nvSpPr>
        <p:spPr>
          <a:xfrm>
            <a:off x="4106859" y="3202398"/>
            <a:ext cx="701040" cy="276999"/>
          </a:xfrm>
          <a:prstGeom prst="rect">
            <a:avLst/>
          </a:prstGeom>
          <a:noFill/>
        </p:spPr>
        <p:txBody>
          <a:bodyPr wrap="square" rtlCol="0">
            <a:spAutoFit/>
          </a:bodyPr>
          <a:lstStyle/>
          <a:p>
            <a:r>
              <a:rPr lang="en-US" altLang="zh-CN" sz="600" dirty="0">
                <a:cs typeface="+mn-ea"/>
                <a:sym typeface="+mn-lt"/>
              </a:rPr>
              <a:t>Lithium-ion </a:t>
            </a:r>
            <a:r>
              <a:rPr lang="en-US" altLang="zh-CN" sz="600" dirty="0" smtClean="0">
                <a:cs typeface="+mn-ea"/>
                <a:sym typeface="+mn-lt"/>
              </a:rPr>
              <a:t>battery</a:t>
            </a:r>
            <a:endParaRPr lang="en-US" altLang="zh-CN" sz="600" dirty="0">
              <a:cs typeface="+mn-ea"/>
              <a:sym typeface="+mn-lt"/>
            </a:endParaRPr>
          </a:p>
        </p:txBody>
      </p:sp>
      <p:sp>
        <p:nvSpPr>
          <p:cNvPr id="25" name="文本框 24"/>
          <p:cNvSpPr txBox="1"/>
          <p:nvPr/>
        </p:nvSpPr>
        <p:spPr>
          <a:xfrm>
            <a:off x="4144959" y="3880578"/>
            <a:ext cx="1051560" cy="276999"/>
          </a:xfrm>
          <a:prstGeom prst="rect">
            <a:avLst/>
          </a:prstGeom>
          <a:noFill/>
        </p:spPr>
        <p:txBody>
          <a:bodyPr wrap="square" rtlCol="0">
            <a:spAutoFit/>
          </a:bodyPr>
          <a:lstStyle/>
          <a:p>
            <a:r>
              <a:rPr lang="en-US" altLang="zh-CN" sz="600" dirty="0">
                <a:cs typeface="+mn-ea"/>
                <a:sym typeface="+mn-lt"/>
              </a:rPr>
              <a:t>Maintenance-free lead-acid battery (advanced)</a:t>
            </a:r>
          </a:p>
        </p:txBody>
      </p:sp>
      <p:sp>
        <p:nvSpPr>
          <p:cNvPr id="26" name="文本框 25"/>
          <p:cNvSpPr txBox="1"/>
          <p:nvPr/>
        </p:nvSpPr>
        <p:spPr>
          <a:xfrm>
            <a:off x="3398199" y="4490178"/>
            <a:ext cx="1051560" cy="276999"/>
          </a:xfrm>
          <a:prstGeom prst="rect">
            <a:avLst/>
          </a:prstGeom>
          <a:noFill/>
        </p:spPr>
        <p:txBody>
          <a:bodyPr wrap="square" rtlCol="0">
            <a:spAutoFit/>
          </a:bodyPr>
          <a:lstStyle/>
          <a:p>
            <a:r>
              <a:rPr lang="en-US" altLang="zh-CN" sz="600" dirty="0">
                <a:cs typeface="+mn-ea"/>
                <a:sym typeface="+mn-lt"/>
              </a:rPr>
              <a:t>Lead-acid battery (general type)</a:t>
            </a:r>
          </a:p>
        </p:txBody>
      </p:sp>
      <p:sp>
        <p:nvSpPr>
          <p:cNvPr id="27" name="文本框 26"/>
          <p:cNvSpPr txBox="1"/>
          <p:nvPr/>
        </p:nvSpPr>
        <p:spPr>
          <a:xfrm>
            <a:off x="5973759" y="3164298"/>
            <a:ext cx="831473" cy="338554"/>
          </a:xfrm>
          <a:prstGeom prst="rect">
            <a:avLst/>
          </a:prstGeom>
          <a:noFill/>
        </p:spPr>
        <p:txBody>
          <a:bodyPr wrap="square" rtlCol="0">
            <a:spAutoFit/>
          </a:bodyPr>
          <a:lstStyle/>
          <a:p>
            <a:pPr algn="ctr"/>
            <a:r>
              <a:rPr lang="en-US" altLang="zh-CN" sz="800" dirty="0">
                <a:cs typeface="+mn-ea"/>
                <a:sym typeface="+mn-lt"/>
              </a:rPr>
              <a:t>Discharge conditions</a:t>
            </a:r>
          </a:p>
        </p:txBody>
      </p:sp>
      <p:sp>
        <p:nvSpPr>
          <p:cNvPr id="28" name="文本框 27"/>
          <p:cNvSpPr txBox="1"/>
          <p:nvPr/>
        </p:nvSpPr>
        <p:spPr>
          <a:xfrm>
            <a:off x="5994717" y="3778948"/>
            <a:ext cx="307777" cy="1724380"/>
          </a:xfrm>
          <a:prstGeom prst="rect">
            <a:avLst/>
          </a:prstGeom>
          <a:noFill/>
        </p:spPr>
        <p:txBody>
          <a:bodyPr vert="vert270" wrap="square" rtlCol="0">
            <a:spAutoFit/>
          </a:bodyPr>
          <a:lstStyle/>
          <a:p>
            <a:pPr algn="ctr"/>
            <a:r>
              <a:rPr lang="en-US" altLang="zh-CN" sz="800" dirty="0">
                <a:cs typeface="+mn-ea"/>
                <a:sym typeface="+mn-lt"/>
              </a:rPr>
              <a:t>Discharge capacity (%)</a:t>
            </a:r>
          </a:p>
        </p:txBody>
      </p:sp>
      <p:sp>
        <p:nvSpPr>
          <p:cNvPr id="29" name="文本框 28"/>
          <p:cNvSpPr txBox="1"/>
          <p:nvPr/>
        </p:nvSpPr>
        <p:spPr>
          <a:xfrm>
            <a:off x="6374345" y="3734989"/>
            <a:ext cx="430887" cy="835119"/>
          </a:xfrm>
          <a:prstGeom prst="rect">
            <a:avLst/>
          </a:prstGeom>
          <a:noFill/>
        </p:spPr>
        <p:txBody>
          <a:bodyPr vert="vert270" wrap="square" rtlCol="0">
            <a:spAutoFit/>
          </a:bodyPr>
          <a:lstStyle/>
          <a:p>
            <a:pPr algn="ctr"/>
            <a:r>
              <a:rPr lang="en-US" altLang="zh-CN" sz="800" dirty="0" smtClean="0">
                <a:cs typeface="+mn-ea"/>
                <a:sym typeface="+mn-lt"/>
              </a:rPr>
              <a:t>Lithium-ion</a:t>
            </a:r>
          </a:p>
          <a:p>
            <a:pPr algn="ctr"/>
            <a:r>
              <a:rPr lang="en-US" altLang="zh-CN" sz="800" dirty="0" smtClean="0">
                <a:cs typeface="+mn-ea"/>
                <a:sym typeface="+mn-lt"/>
              </a:rPr>
              <a:t> </a:t>
            </a:r>
            <a:r>
              <a:rPr lang="en-US" altLang="zh-CN" sz="800" dirty="0">
                <a:cs typeface="+mn-ea"/>
                <a:sym typeface="+mn-lt"/>
              </a:rPr>
              <a:t>battery</a:t>
            </a:r>
          </a:p>
        </p:txBody>
      </p:sp>
      <p:sp>
        <p:nvSpPr>
          <p:cNvPr id="30" name="文本框 29"/>
          <p:cNvSpPr txBox="1"/>
          <p:nvPr/>
        </p:nvSpPr>
        <p:spPr>
          <a:xfrm>
            <a:off x="6327078" y="4664773"/>
            <a:ext cx="553998" cy="838555"/>
          </a:xfrm>
          <a:prstGeom prst="rect">
            <a:avLst/>
          </a:prstGeom>
          <a:noFill/>
        </p:spPr>
        <p:txBody>
          <a:bodyPr vert="vert270" wrap="square" rtlCol="0">
            <a:spAutoFit/>
          </a:bodyPr>
          <a:lstStyle/>
          <a:p>
            <a:pPr algn="ctr"/>
            <a:r>
              <a:rPr lang="en-US" altLang="zh-CN" sz="800" dirty="0">
                <a:cs typeface="+mn-ea"/>
                <a:sym typeface="+mn-lt"/>
              </a:rPr>
              <a:t>Lead-acid </a:t>
            </a:r>
            <a:endParaRPr lang="en-US" altLang="zh-CN" sz="800" dirty="0" smtClean="0">
              <a:cs typeface="+mn-ea"/>
              <a:sym typeface="+mn-lt"/>
            </a:endParaRPr>
          </a:p>
          <a:p>
            <a:pPr algn="ctr"/>
            <a:r>
              <a:rPr lang="en-US" altLang="zh-CN" sz="800" dirty="0" smtClean="0">
                <a:cs typeface="+mn-ea"/>
                <a:sym typeface="+mn-lt"/>
              </a:rPr>
              <a:t>battery </a:t>
            </a:r>
          </a:p>
          <a:p>
            <a:pPr algn="ctr"/>
            <a:r>
              <a:rPr lang="en-US" altLang="zh-CN" sz="800" dirty="0" smtClean="0">
                <a:cs typeface="+mn-ea"/>
                <a:sym typeface="+mn-lt"/>
              </a:rPr>
              <a:t>(</a:t>
            </a:r>
            <a:r>
              <a:rPr lang="en-US" altLang="zh-CN" sz="800" dirty="0">
                <a:cs typeface="+mn-ea"/>
                <a:sym typeface="+mn-lt"/>
              </a:rPr>
              <a:t>general type)</a:t>
            </a:r>
          </a:p>
        </p:txBody>
      </p:sp>
    </p:spTree>
    <p:extLst>
      <p:ext uri="{BB962C8B-B14F-4D97-AF65-F5344CB8AC3E}">
        <p14:creationId xmlns:p14="http://schemas.microsoft.com/office/powerpoint/2010/main" val="829682721"/>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dirty="0">
                <a:latin typeface="+mn-lt"/>
                <a:ea typeface="+mn-ea"/>
                <a:cs typeface="+mn-ea"/>
                <a:sym typeface="+mn-lt"/>
              </a:rPr>
              <a:t>Footprint and Bearing Capacity</a:t>
            </a:r>
          </a:p>
        </p:txBody>
      </p:sp>
      <p:sp>
        <p:nvSpPr>
          <p:cNvPr id="3" name="文本占位符 2"/>
          <p:cNvSpPr>
            <a:spLocks noGrp="1"/>
          </p:cNvSpPr>
          <p:nvPr>
            <p:ph type="body" sz="quarter" idx="10"/>
          </p:nvPr>
        </p:nvSpPr>
        <p:spPr>
          <a:xfrm>
            <a:off x="455612" y="1052514"/>
            <a:ext cx="11293476" cy="2181443"/>
          </a:xfrm>
        </p:spPr>
        <p:txBody>
          <a:bodyPr/>
          <a:lstStyle/>
          <a:p>
            <a:r>
              <a:rPr lang="en-US" sz="1800" dirty="0">
                <a:latin typeface="+mn-lt"/>
                <a:ea typeface="+mn-ea"/>
                <a:cs typeface="+mn-ea"/>
                <a:sym typeface="+mn-lt"/>
              </a:rPr>
              <a:t>Weight/Energy density (</a:t>
            </a:r>
            <a:r>
              <a:rPr lang="en-US" sz="1800" dirty="0" err="1">
                <a:latin typeface="+mn-lt"/>
                <a:ea typeface="+mn-ea"/>
                <a:cs typeface="+mn-ea"/>
                <a:sym typeface="+mn-lt"/>
              </a:rPr>
              <a:t>Wh</a:t>
            </a:r>
            <a:r>
              <a:rPr lang="en-US" sz="1800" dirty="0">
                <a:latin typeface="+mn-lt"/>
                <a:ea typeface="+mn-ea"/>
                <a:cs typeface="+mn-ea"/>
                <a:sym typeface="+mn-lt"/>
              </a:rPr>
              <a:t>/kg) ratio: 3:1</a:t>
            </a:r>
          </a:p>
          <a:p>
            <a:pPr lvl="1"/>
            <a:r>
              <a:rPr lang="en-US" sz="1600" dirty="0">
                <a:latin typeface="+mn-lt"/>
                <a:ea typeface="+mn-ea"/>
                <a:cs typeface="+mn-ea"/>
                <a:sym typeface="+mn-lt"/>
              </a:rPr>
              <a:t>Lithium-ion battery: 100–150; lead-acid battery: 30–50</a:t>
            </a:r>
          </a:p>
          <a:p>
            <a:r>
              <a:rPr lang="en-US" sz="1800" dirty="0">
                <a:latin typeface="+mn-lt"/>
                <a:ea typeface="+mn-ea"/>
                <a:cs typeface="+mn-ea"/>
                <a:sym typeface="+mn-lt"/>
              </a:rPr>
              <a:t>Volume/Energy density (</a:t>
            </a:r>
            <a:r>
              <a:rPr lang="en-US" sz="1800" dirty="0" err="1">
                <a:latin typeface="+mn-lt"/>
                <a:ea typeface="+mn-ea"/>
                <a:cs typeface="+mn-ea"/>
                <a:sym typeface="+mn-lt"/>
              </a:rPr>
              <a:t>Wh</a:t>
            </a:r>
            <a:r>
              <a:rPr lang="en-US" sz="1800" dirty="0">
                <a:latin typeface="+mn-lt"/>
                <a:ea typeface="+mn-ea"/>
                <a:cs typeface="+mn-ea"/>
                <a:sym typeface="+mn-lt"/>
              </a:rPr>
              <a:t>/L) ratio: 3:1</a:t>
            </a:r>
          </a:p>
          <a:p>
            <a:pPr lvl="1"/>
            <a:r>
              <a:rPr lang="en-US" sz="1600" dirty="0">
                <a:latin typeface="+mn-lt"/>
                <a:ea typeface="+mn-ea"/>
                <a:cs typeface="+mn-ea"/>
                <a:sym typeface="+mn-lt"/>
              </a:rPr>
              <a:t>Lithium-ion battery: 200–300; lead-acid battery: 60–90</a:t>
            </a:r>
          </a:p>
        </p:txBody>
      </p:sp>
      <p:pic>
        <p:nvPicPr>
          <p:cNvPr id="12290" name="Picture 2" descr="C:\Users\cwx377854\AppData\Roaming\eSpace_Desktop\UserData\cwx377854\imagefiles\4992F222-5337-4B29-82C4-6A9DC8BF482B.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10019" y="2824946"/>
            <a:ext cx="9371962" cy="2876121"/>
          </a:xfrm>
          <a:prstGeom prst="rect">
            <a:avLst/>
          </a:prstGeom>
          <a:noFill/>
          <a:extLst>
            <a:ext uri="{909E8E84-426E-40DD-AFC4-6F175D3DCCD1}">
              <a14:hiddenFill xmlns:a14="http://schemas.microsoft.com/office/drawing/2010/main">
                <a:solidFill>
                  <a:srgbClr val="FFFFFF"/>
                </a:solidFill>
              </a14:hiddenFill>
            </a:ext>
          </a:extLst>
        </p:spPr>
      </p:pic>
      <p:sp>
        <p:nvSpPr>
          <p:cNvPr id="6" name="文本框 5"/>
          <p:cNvSpPr txBox="1"/>
          <p:nvPr/>
        </p:nvSpPr>
        <p:spPr bwMode="auto">
          <a:xfrm>
            <a:off x="2047060" y="5785410"/>
            <a:ext cx="8110580"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a:r>
              <a:rPr lang="en-US" sz="1400" dirty="0">
                <a:cs typeface="+mn-ea"/>
                <a:sym typeface="+mn-lt"/>
              </a:rPr>
              <a:t>Footprint and bearing capacity comparison between lead-acid batteries and lithium-ion batteries</a:t>
            </a:r>
          </a:p>
        </p:txBody>
      </p:sp>
      <p:sp>
        <p:nvSpPr>
          <p:cNvPr id="2" name="矩形 1"/>
          <p:cNvSpPr/>
          <p:nvPr/>
        </p:nvSpPr>
        <p:spPr>
          <a:xfrm>
            <a:off x="1833564" y="2966901"/>
            <a:ext cx="1071562" cy="127000"/>
          </a:xfrm>
          <a:prstGeom prst="rect">
            <a:avLst/>
          </a:prstGeom>
          <a:solidFill>
            <a:srgbClr val="DADA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cs typeface="+mn-ea"/>
              <a:sym typeface="+mn-lt"/>
            </a:endParaRPr>
          </a:p>
        </p:txBody>
      </p:sp>
      <p:sp>
        <p:nvSpPr>
          <p:cNvPr id="7" name="矩形 6"/>
          <p:cNvSpPr/>
          <p:nvPr/>
        </p:nvSpPr>
        <p:spPr>
          <a:xfrm>
            <a:off x="1733551" y="3158154"/>
            <a:ext cx="1071562" cy="127000"/>
          </a:xfrm>
          <a:prstGeom prst="rect">
            <a:avLst/>
          </a:prstGeom>
          <a:solidFill>
            <a:srgbClr val="DADA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cs typeface="+mn-ea"/>
              <a:sym typeface="+mn-lt"/>
            </a:endParaRPr>
          </a:p>
        </p:txBody>
      </p:sp>
      <p:sp>
        <p:nvSpPr>
          <p:cNvPr id="8" name="矩形 7"/>
          <p:cNvSpPr/>
          <p:nvPr/>
        </p:nvSpPr>
        <p:spPr>
          <a:xfrm>
            <a:off x="1733551" y="3796329"/>
            <a:ext cx="1071562" cy="127000"/>
          </a:xfrm>
          <a:prstGeom prst="rect">
            <a:avLst/>
          </a:prstGeom>
          <a:solidFill>
            <a:srgbClr val="DADA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cs typeface="+mn-ea"/>
              <a:sym typeface="+mn-lt"/>
            </a:endParaRPr>
          </a:p>
        </p:txBody>
      </p:sp>
      <p:sp>
        <p:nvSpPr>
          <p:cNvPr id="9" name="矩形 8"/>
          <p:cNvSpPr/>
          <p:nvPr/>
        </p:nvSpPr>
        <p:spPr>
          <a:xfrm>
            <a:off x="2647950" y="4586272"/>
            <a:ext cx="1219199" cy="153866"/>
          </a:xfrm>
          <a:prstGeom prst="rect">
            <a:avLst/>
          </a:prstGeom>
          <a:solidFill>
            <a:srgbClr val="DADA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cs typeface="+mn-ea"/>
              <a:sym typeface="+mn-lt"/>
            </a:endParaRPr>
          </a:p>
        </p:txBody>
      </p:sp>
      <p:sp>
        <p:nvSpPr>
          <p:cNvPr id="10" name="矩形 9"/>
          <p:cNvSpPr/>
          <p:nvPr/>
        </p:nvSpPr>
        <p:spPr>
          <a:xfrm>
            <a:off x="5677702" y="4586272"/>
            <a:ext cx="1219199" cy="153866"/>
          </a:xfrm>
          <a:prstGeom prst="rect">
            <a:avLst/>
          </a:prstGeom>
          <a:solidFill>
            <a:srgbClr val="DADA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cs typeface="+mn-ea"/>
              <a:sym typeface="+mn-lt"/>
            </a:endParaRPr>
          </a:p>
        </p:txBody>
      </p:sp>
      <p:sp>
        <p:nvSpPr>
          <p:cNvPr id="11" name="矩形 10"/>
          <p:cNvSpPr/>
          <p:nvPr/>
        </p:nvSpPr>
        <p:spPr>
          <a:xfrm>
            <a:off x="8707454" y="4586272"/>
            <a:ext cx="1219199" cy="153866"/>
          </a:xfrm>
          <a:prstGeom prst="rect">
            <a:avLst/>
          </a:prstGeom>
          <a:solidFill>
            <a:srgbClr val="DADA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cs typeface="+mn-ea"/>
              <a:sym typeface="+mn-lt"/>
            </a:endParaRPr>
          </a:p>
        </p:txBody>
      </p:sp>
      <p:sp>
        <p:nvSpPr>
          <p:cNvPr id="12" name="矩形 11"/>
          <p:cNvSpPr/>
          <p:nvPr/>
        </p:nvSpPr>
        <p:spPr>
          <a:xfrm>
            <a:off x="8885063" y="3158154"/>
            <a:ext cx="1219199" cy="127000"/>
          </a:xfrm>
          <a:prstGeom prst="rect">
            <a:avLst/>
          </a:prstGeom>
          <a:solidFill>
            <a:srgbClr val="F3F3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cs typeface="+mn-ea"/>
              <a:sym typeface="+mn-lt"/>
            </a:endParaRPr>
          </a:p>
        </p:txBody>
      </p:sp>
      <p:sp>
        <p:nvSpPr>
          <p:cNvPr id="13" name="矩形 12"/>
          <p:cNvSpPr/>
          <p:nvPr/>
        </p:nvSpPr>
        <p:spPr>
          <a:xfrm>
            <a:off x="4625888" y="3158154"/>
            <a:ext cx="1219199" cy="127000"/>
          </a:xfrm>
          <a:prstGeom prst="rect">
            <a:avLst/>
          </a:prstGeom>
          <a:solidFill>
            <a:srgbClr val="F3F3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cs typeface="+mn-ea"/>
              <a:sym typeface="+mn-lt"/>
            </a:endParaRPr>
          </a:p>
        </p:txBody>
      </p:sp>
      <p:sp>
        <p:nvSpPr>
          <p:cNvPr id="4" name="文本框 3"/>
          <p:cNvSpPr txBox="1"/>
          <p:nvPr/>
        </p:nvSpPr>
        <p:spPr>
          <a:xfrm>
            <a:off x="1707328" y="2906251"/>
            <a:ext cx="2005069" cy="261610"/>
          </a:xfrm>
          <a:prstGeom prst="rect">
            <a:avLst/>
          </a:prstGeom>
          <a:noFill/>
        </p:spPr>
        <p:txBody>
          <a:bodyPr wrap="square" rtlCol="0">
            <a:spAutoFit/>
          </a:bodyPr>
          <a:lstStyle/>
          <a:p>
            <a:r>
              <a:rPr lang="en-US" altLang="zh-CN" sz="1100" dirty="0">
                <a:cs typeface="+mn-ea"/>
                <a:sym typeface="+mn-lt"/>
              </a:rPr>
              <a:t>Battery system specifications</a:t>
            </a:r>
            <a:endParaRPr lang="zh-CN" altLang="en-US" sz="1100" dirty="0">
              <a:cs typeface="+mn-ea"/>
              <a:sym typeface="+mn-lt"/>
            </a:endParaRPr>
          </a:p>
        </p:txBody>
      </p:sp>
      <p:sp>
        <p:nvSpPr>
          <p:cNvPr id="15" name="矩形 14"/>
          <p:cNvSpPr/>
          <p:nvPr/>
        </p:nvSpPr>
        <p:spPr>
          <a:xfrm>
            <a:off x="5391150" y="2955502"/>
            <a:ext cx="4605163" cy="124111"/>
          </a:xfrm>
          <a:prstGeom prst="rect">
            <a:avLst/>
          </a:prstGeom>
          <a:solidFill>
            <a:srgbClr val="F3F3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cs typeface="+mn-ea"/>
              <a:sym typeface="+mn-lt"/>
            </a:endParaRPr>
          </a:p>
        </p:txBody>
      </p:sp>
      <p:sp>
        <p:nvSpPr>
          <p:cNvPr id="16" name="文本框 15"/>
          <p:cNvSpPr txBox="1"/>
          <p:nvPr/>
        </p:nvSpPr>
        <p:spPr>
          <a:xfrm>
            <a:off x="5431865" y="2902141"/>
            <a:ext cx="3049195" cy="430887"/>
          </a:xfrm>
          <a:prstGeom prst="rect">
            <a:avLst/>
          </a:prstGeom>
          <a:noFill/>
        </p:spPr>
        <p:txBody>
          <a:bodyPr wrap="square" rtlCol="0">
            <a:spAutoFit/>
          </a:bodyPr>
          <a:lstStyle/>
          <a:p>
            <a:pPr algn="ctr"/>
            <a:r>
              <a:rPr lang="en-US" altLang="zh-CN" sz="1100" dirty="0">
                <a:cs typeface="+mn-ea"/>
                <a:sym typeface="+mn-lt"/>
              </a:rPr>
              <a:t>200 kW, nominal voltage: 380 V, backup time: 30 min</a:t>
            </a:r>
            <a:endParaRPr lang="zh-CN" altLang="en-US" sz="1100" dirty="0">
              <a:cs typeface="+mn-ea"/>
              <a:sym typeface="+mn-lt"/>
            </a:endParaRPr>
          </a:p>
        </p:txBody>
      </p:sp>
      <p:sp>
        <p:nvSpPr>
          <p:cNvPr id="17" name="文本框 16"/>
          <p:cNvSpPr txBox="1"/>
          <p:nvPr/>
        </p:nvSpPr>
        <p:spPr>
          <a:xfrm>
            <a:off x="1720217" y="3102972"/>
            <a:ext cx="2005069" cy="261610"/>
          </a:xfrm>
          <a:prstGeom prst="rect">
            <a:avLst/>
          </a:prstGeom>
          <a:noFill/>
        </p:spPr>
        <p:txBody>
          <a:bodyPr wrap="square" rtlCol="0">
            <a:spAutoFit/>
          </a:bodyPr>
          <a:lstStyle/>
          <a:p>
            <a:r>
              <a:rPr lang="en-US" altLang="zh-CN" sz="1100" dirty="0">
                <a:cs typeface="+mn-ea"/>
                <a:sym typeface="+mn-lt"/>
              </a:rPr>
              <a:t>Battery</a:t>
            </a:r>
            <a:endParaRPr lang="zh-CN" altLang="en-US" sz="1100" dirty="0">
              <a:cs typeface="+mn-ea"/>
              <a:sym typeface="+mn-lt"/>
            </a:endParaRPr>
          </a:p>
        </p:txBody>
      </p:sp>
      <p:sp>
        <p:nvSpPr>
          <p:cNvPr id="18" name="文本框 17"/>
          <p:cNvSpPr txBox="1"/>
          <p:nvPr/>
        </p:nvSpPr>
        <p:spPr>
          <a:xfrm>
            <a:off x="1733551" y="3653183"/>
            <a:ext cx="2005069" cy="261610"/>
          </a:xfrm>
          <a:prstGeom prst="rect">
            <a:avLst/>
          </a:prstGeom>
          <a:noFill/>
        </p:spPr>
        <p:txBody>
          <a:bodyPr wrap="square" rtlCol="0">
            <a:spAutoFit/>
          </a:bodyPr>
          <a:lstStyle/>
          <a:p>
            <a:r>
              <a:rPr lang="en-US" altLang="zh-CN" sz="1100" dirty="0">
                <a:cs typeface="+mn-ea"/>
                <a:sym typeface="+mn-lt"/>
              </a:rPr>
              <a:t>Battery composition</a:t>
            </a:r>
          </a:p>
        </p:txBody>
      </p:sp>
      <p:sp>
        <p:nvSpPr>
          <p:cNvPr id="19" name="文本框 18"/>
          <p:cNvSpPr txBox="1"/>
          <p:nvPr/>
        </p:nvSpPr>
        <p:spPr>
          <a:xfrm>
            <a:off x="1778139" y="4532400"/>
            <a:ext cx="3121553" cy="261610"/>
          </a:xfrm>
          <a:prstGeom prst="rect">
            <a:avLst/>
          </a:prstGeom>
          <a:noFill/>
        </p:spPr>
        <p:txBody>
          <a:bodyPr wrap="square" rtlCol="0">
            <a:spAutoFit/>
          </a:bodyPr>
          <a:lstStyle/>
          <a:p>
            <a:pPr algn="ctr"/>
            <a:r>
              <a:rPr lang="en-US" altLang="zh-CN" sz="1100" dirty="0">
                <a:cs typeface="+mn-ea"/>
                <a:sym typeface="+mn-lt"/>
              </a:rPr>
              <a:t>Reduced building load-bearing capacity</a:t>
            </a:r>
          </a:p>
        </p:txBody>
      </p:sp>
      <p:sp>
        <p:nvSpPr>
          <p:cNvPr id="20" name="文本框 19"/>
          <p:cNvSpPr txBox="1"/>
          <p:nvPr/>
        </p:nvSpPr>
        <p:spPr>
          <a:xfrm>
            <a:off x="5159029" y="4545940"/>
            <a:ext cx="2256543" cy="261610"/>
          </a:xfrm>
          <a:prstGeom prst="rect">
            <a:avLst/>
          </a:prstGeom>
          <a:noFill/>
        </p:spPr>
        <p:txBody>
          <a:bodyPr wrap="square" rtlCol="0">
            <a:spAutoFit/>
          </a:bodyPr>
          <a:lstStyle/>
          <a:p>
            <a:pPr algn="ctr"/>
            <a:r>
              <a:rPr lang="en-US" altLang="zh-CN" sz="1100" dirty="0">
                <a:cs typeface="+mn-ea"/>
                <a:sym typeface="+mn-lt"/>
              </a:rPr>
              <a:t>Improved space utilization</a:t>
            </a:r>
          </a:p>
        </p:txBody>
      </p:sp>
      <p:sp>
        <p:nvSpPr>
          <p:cNvPr id="21" name="文本框 20"/>
          <p:cNvSpPr txBox="1"/>
          <p:nvPr/>
        </p:nvSpPr>
        <p:spPr>
          <a:xfrm>
            <a:off x="8188781" y="4545940"/>
            <a:ext cx="2256543" cy="261610"/>
          </a:xfrm>
          <a:prstGeom prst="rect">
            <a:avLst/>
          </a:prstGeom>
          <a:noFill/>
        </p:spPr>
        <p:txBody>
          <a:bodyPr wrap="square" rtlCol="0">
            <a:spAutoFit/>
          </a:bodyPr>
          <a:lstStyle/>
          <a:p>
            <a:pPr algn="ctr"/>
            <a:r>
              <a:rPr lang="en-US" altLang="zh-CN" sz="1100" dirty="0" smtClean="0">
                <a:cs typeface="+mn-ea"/>
                <a:sym typeface="+mn-lt"/>
              </a:rPr>
              <a:t>Less </a:t>
            </a:r>
            <a:r>
              <a:rPr lang="en-US" altLang="zh-CN" sz="1100" dirty="0">
                <a:cs typeface="+mn-ea"/>
                <a:sym typeface="+mn-lt"/>
              </a:rPr>
              <a:t>capacity required</a:t>
            </a:r>
          </a:p>
        </p:txBody>
      </p:sp>
      <p:sp>
        <p:nvSpPr>
          <p:cNvPr id="22" name="文本框 21"/>
          <p:cNvSpPr txBox="1"/>
          <p:nvPr/>
        </p:nvSpPr>
        <p:spPr>
          <a:xfrm>
            <a:off x="4625888" y="3096531"/>
            <a:ext cx="2005069" cy="261610"/>
          </a:xfrm>
          <a:prstGeom prst="rect">
            <a:avLst/>
          </a:prstGeom>
          <a:noFill/>
        </p:spPr>
        <p:txBody>
          <a:bodyPr wrap="square" rtlCol="0">
            <a:spAutoFit/>
          </a:bodyPr>
          <a:lstStyle/>
          <a:p>
            <a:pPr algn="ctr"/>
            <a:r>
              <a:rPr lang="en-US" altLang="zh-CN" sz="1100" dirty="0">
                <a:cs typeface="+mn-ea"/>
                <a:sym typeface="+mn-lt"/>
              </a:rPr>
              <a:t>Lead-acid battery</a:t>
            </a:r>
          </a:p>
        </p:txBody>
      </p:sp>
      <p:sp>
        <p:nvSpPr>
          <p:cNvPr id="23" name="文本框 22"/>
          <p:cNvSpPr txBox="1"/>
          <p:nvPr/>
        </p:nvSpPr>
        <p:spPr>
          <a:xfrm>
            <a:off x="8481060" y="3096531"/>
            <a:ext cx="2005069" cy="261610"/>
          </a:xfrm>
          <a:prstGeom prst="rect">
            <a:avLst/>
          </a:prstGeom>
          <a:noFill/>
        </p:spPr>
        <p:txBody>
          <a:bodyPr wrap="square" rtlCol="0">
            <a:spAutoFit/>
          </a:bodyPr>
          <a:lstStyle/>
          <a:p>
            <a:pPr algn="ctr"/>
            <a:r>
              <a:rPr lang="en-US" altLang="zh-CN" sz="1100" dirty="0">
                <a:cs typeface="+mn-ea"/>
                <a:sym typeface="+mn-lt"/>
              </a:rPr>
              <a:t>Lithium-ion battery</a:t>
            </a:r>
          </a:p>
        </p:txBody>
      </p:sp>
    </p:spTree>
    <p:extLst>
      <p:ext uri="{BB962C8B-B14F-4D97-AF65-F5344CB8AC3E}">
        <p14:creationId xmlns:p14="http://schemas.microsoft.com/office/powerpoint/2010/main" val="3083264130"/>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dirty="0">
                <a:latin typeface="+mn-lt"/>
                <a:ea typeface="+mn-ea"/>
                <a:cs typeface="+mn-ea"/>
                <a:sym typeface="+mn-lt"/>
              </a:rPr>
              <a:t>Storage Environment Requirements</a:t>
            </a:r>
          </a:p>
        </p:txBody>
      </p:sp>
      <p:sp>
        <p:nvSpPr>
          <p:cNvPr id="4" name="文本占位符 3"/>
          <p:cNvSpPr>
            <a:spLocks noGrp="1"/>
          </p:cNvSpPr>
          <p:nvPr>
            <p:ph type="body" sz="quarter" idx="10"/>
          </p:nvPr>
        </p:nvSpPr>
        <p:spPr>
          <a:xfrm>
            <a:off x="455612" y="1052514"/>
            <a:ext cx="11293476" cy="1582531"/>
          </a:xfrm>
        </p:spPr>
        <p:txBody>
          <a:bodyPr/>
          <a:lstStyle/>
          <a:p>
            <a:pPr algn="l"/>
            <a:r>
              <a:rPr lang="en-US" sz="2000" dirty="0">
                <a:latin typeface="+mn-lt"/>
                <a:ea typeface="+mn-ea"/>
                <a:cs typeface="+mn-ea"/>
                <a:sym typeface="+mn-lt"/>
              </a:rPr>
              <a:t>For a data center that requires high availability, a small number of spare batteries are required for backup to shorten the maintenance preparation time. These batteries must be stored according to the requirements of the battery manufacturer.</a:t>
            </a:r>
          </a:p>
        </p:txBody>
      </p:sp>
      <p:graphicFrame>
        <p:nvGraphicFramePr>
          <p:cNvPr id="2" name="表格 1"/>
          <p:cNvGraphicFramePr>
            <a:graphicFrameLocks noGrp="1"/>
          </p:cNvGraphicFramePr>
          <p:nvPr>
            <p:extLst>
              <p:ext uri="{D42A27DB-BD31-4B8C-83A1-F6EECF244321}">
                <p14:modId xmlns:p14="http://schemas.microsoft.com/office/powerpoint/2010/main" val="2369275101"/>
              </p:ext>
            </p:extLst>
          </p:nvPr>
        </p:nvGraphicFramePr>
        <p:xfrm>
          <a:off x="1017070" y="2973671"/>
          <a:ext cx="10157861" cy="2345119"/>
        </p:xfrm>
        <a:graphic>
          <a:graphicData uri="http://schemas.openxmlformats.org/drawingml/2006/table">
            <a:tbl>
              <a:tblPr firstRow="1" bandRow="1">
                <a:tableStyleId>{5C22544A-7EE6-4342-B048-85BDC9FD1C3A}</a:tableStyleId>
              </a:tblPr>
              <a:tblGrid>
                <a:gridCol w="1394862"/>
                <a:gridCol w="4249294"/>
                <a:gridCol w="4513705"/>
              </a:tblGrid>
              <a:tr h="363919">
                <a:tc>
                  <a:txBody>
                    <a:bodyPr/>
                    <a:lstStyle/>
                    <a:p>
                      <a:pPr algn="ctr"/>
                      <a:r>
                        <a:rPr lang="en-US" sz="1600" dirty="0">
                          <a:solidFill>
                            <a:schemeClr val="tx1"/>
                          </a:solidFill>
                          <a:latin typeface="+mn-lt"/>
                          <a:ea typeface="+mn-ea"/>
                          <a:cs typeface="+mn-ea"/>
                          <a:sym typeface="+mn-lt"/>
                        </a:rPr>
                        <a:t>Item</a:t>
                      </a:r>
                    </a:p>
                  </a:txBody>
                  <a:tcP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sz="1600" dirty="0">
                          <a:solidFill>
                            <a:schemeClr val="tx1"/>
                          </a:solidFill>
                          <a:latin typeface="+mn-lt"/>
                          <a:ea typeface="+mn-ea"/>
                          <a:cs typeface="+mn-ea"/>
                          <a:sym typeface="+mn-lt"/>
                        </a:rPr>
                        <a:t>Lead-acid Battery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sz="1600" dirty="0">
                          <a:solidFill>
                            <a:schemeClr val="tx1"/>
                          </a:solidFill>
                          <a:latin typeface="+mn-lt"/>
                          <a:ea typeface="+mn-ea"/>
                          <a:cs typeface="+mn-ea"/>
                          <a:sym typeface="+mn-lt"/>
                        </a:rPr>
                        <a:t>Lithium-ion Battery</a:t>
                      </a:r>
                    </a:p>
                  </a:txBody>
                  <a:tcP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421248">
                <a:tc>
                  <a:txBody>
                    <a:bodyPr/>
                    <a:lstStyle/>
                    <a:p>
                      <a:r>
                        <a:rPr lang="en-US" sz="1600">
                          <a:solidFill>
                            <a:schemeClr val="tx1"/>
                          </a:solidFill>
                          <a:latin typeface="+mn-lt"/>
                          <a:ea typeface="+mn-ea"/>
                          <a:cs typeface="+mn-ea"/>
                          <a:sym typeface="+mn-lt"/>
                        </a:rPr>
                        <a:t>Ambient temperature</a:t>
                      </a:r>
                    </a:p>
                  </a:txBody>
                  <a:tcP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600" dirty="0">
                          <a:solidFill>
                            <a:schemeClr val="tx1"/>
                          </a:solidFill>
                          <a:latin typeface="+mn-lt"/>
                          <a:ea typeface="+mn-ea"/>
                          <a:cs typeface="+mn-ea"/>
                          <a:sym typeface="+mn-lt"/>
                        </a:rPr>
                        <a:t>5–40°C (recommended temperature: 20–30°C)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latin typeface="+mn-lt"/>
                          <a:ea typeface="+mn-ea"/>
                          <a:cs typeface="+mn-ea"/>
                          <a:sym typeface="+mn-lt"/>
                        </a:rPr>
                        <a:t>0–40°C (recommended temperature: 20–30°C)</a:t>
                      </a:r>
                    </a:p>
                  </a:txBody>
                  <a:tcP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0840">
                <a:tc>
                  <a:txBody>
                    <a:bodyPr/>
                    <a:lstStyle/>
                    <a:p>
                      <a:r>
                        <a:rPr lang="en-US" sz="1600">
                          <a:solidFill>
                            <a:schemeClr val="tx1"/>
                          </a:solidFill>
                          <a:latin typeface="+mn-lt"/>
                          <a:ea typeface="+mn-ea"/>
                          <a:cs typeface="+mn-ea"/>
                          <a:sym typeface="+mn-lt"/>
                        </a:rPr>
                        <a:t>Relative humidity</a:t>
                      </a:r>
                    </a:p>
                  </a:txBody>
                  <a:tcP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2">
                  <a:txBody>
                    <a:bodyPr/>
                    <a:lstStyle/>
                    <a:p>
                      <a:r>
                        <a:rPr lang="en-US" sz="1600" dirty="0">
                          <a:solidFill>
                            <a:schemeClr val="tx1"/>
                          </a:solidFill>
                          <a:latin typeface="+mn-lt"/>
                          <a:ea typeface="+mn-ea"/>
                          <a:cs typeface="+mn-ea"/>
                          <a:sym typeface="+mn-lt"/>
                        </a:rPr>
                        <a:t>≤ 95%</a:t>
                      </a:r>
                    </a:p>
                  </a:txBody>
                  <a:tcP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CN" altLang="en-US"/>
                    </a:p>
                  </a:txBody>
                  <a:tcP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0840">
                <a:tc>
                  <a:txBody>
                    <a:bodyPr/>
                    <a:lstStyle/>
                    <a:p>
                      <a:r>
                        <a:rPr lang="en-US" sz="1600">
                          <a:solidFill>
                            <a:schemeClr val="tx1"/>
                          </a:solidFill>
                          <a:latin typeface="+mn-lt"/>
                          <a:ea typeface="+mn-ea"/>
                          <a:cs typeface="+mn-ea"/>
                          <a:sym typeface="+mn-lt"/>
                        </a:rPr>
                        <a:t>Others</a:t>
                      </a:r>
                    </a:p>
                  </a:txBody>
                  <a:tcP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gridSpan="2">
                  <a:txBody>
                    <a:bodyPr/>
                    <a:lstStyle/>
                    <a:p>
                      <a:r>
                        <a:rPr lang="en-US" sz="1600" dirty="0">
                          <a:solidFill>
                            <a:schemeClr val="tx1"/>
                          </a:solidFill>
                          <a:latin typeface="+mn-lt"/>
                          <a:ea typeface="+mn-ea"/>
                          <a:cs typeface="+mn-ea"/>
                          <a:sym typeface="+mn-lt"/>
                        </a:rPr>
                        <a:t>The environment is dry, ventilated, and clean. Batteries must not contact with corrosive or organic solvents.</a:t>
                      </a:r>
                    </a:p>
                    <a:p>
                      <a:r>
                        <a:rPr lang="en-US" sz="1600" dirty="0">
                          <a:solidFill>
                            <a:schemeClr val="tx1"/>
                          </a:solidFill>
                          <a:latin typeface="+mn-lt"/>
                          <a:ea typeface="+mn-ea"/>
                          <a:cs typeface="+mn-ea"/>
                          <a:sym typeface="+mn-lt"/>
                        </a:rPr>
                        <a:t>Keep batteries away from direct sunlight and at least 2 meters away from heat sources.</a:t>
                      </a:r>
                    </a:p>
                  </a:txBody>
                  <a:tcP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hMerge="1">
                  <a:txBody>
                    <a:bodyPr/>
                    <a:lstStyle/>
                    <a:p>
                      <a:endParaRPr lang="zh-CN" altLang="en-US"/>
                    </a:p>
                  </a:txBody>
                  <a:tcP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2684163272"/>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en-US" dirty="0">
                <a:latin typeface="+mn-lt"/>
                <a:ea typeface="+mn-ea"/>
                <a:cs typeface="+mn-ea"/>
                <a:sym typeface="+mn-lt"/>
              </a:rPr>
              <a:t>Operating Temperature</a:t>
            </a:r>
          </a:p>
        </p:txBody>
      </p:sp>
      <p:sp>
        <p:nvSpPr>
          <p:cNvPr id="3" name="文本占位符 2"/>
          <p:cNvSpPr>
            <a:spLocks noGrp="1"/>
          </p:cNvSpPr>
          <p:nvPr>
            <p:ph type="body" sz="quarter" idx="10"/>
          </p:nvPr>
        </p:nvSpPr>
        <p:spPr>
          <a:xfrm>
            <a:off x="455612" y="1052514"/>
            <a:ext cx="11293476" cy="2218854"/>
          </a:xfrm>
        </p:spPr>
        <p:txBody>
          <a:bodyPr/>
          <a:lstStyle/>
          <a:p>
            <a:pPr>
              <a:spcBef>
                <a:spcPct val="40000"/>
              </a:spcBef>
            </a:pPr>
            <a:r>
              <a:rPr lang="en-US" sz="1400" dirty="0" smtClean="0">
                <a:latin typeface="+mn-lt"/>
                <a:ea typeface="+mn-ea"/>
                <a:cs typeface="+mn-ea"/>
                <a:sym typeface="+mn-lt"/>
              </a:rPr>
              <a:t>The operating temperature of </a:t>
            </a:r>
            <a:r>
              <a:rPr lang="en-US" altLang="zh-CN" sz="1400" dirty="0">
                <a:latin typeface="+mn-lt"/>
                <a:ea typeface="+mn-ea"/>
                <a:cs typeface="+mn-ea"/>
                <a:sym typeface="+mn-lt"/>
              </a:rPr>
              <a:t>common lithium-ion cells</a:t>
            </a:r>
            <a:r>
              <a:rPr lang="en-US" sz="1400" dirty="0" smtClean="0">
                <a:latin typeface="+mn-lt"/>
                <a:ea typeface="+mn-ea"/>
                <a:cs typeface="+mn-ea"/>
                <a:sym typeface="+mn-lt"/>
              </a:rPr>
              <a:t> </a:t>
            </a:r>
            <a:r>
              <a:rPr lang="en-US" sz="1400" dirty="0">
                <a:latin typeface="+mn-lt"/>
                <a:ea typeface="+mn-ea"/>
                <a:cs typeface="+mn-ea"/>
                <a:sym typeface="+mn-lt"/>
              </a:rPr>
              <a:t>ranges from –20°C to +55°C. Therefore, no air conditioner is required.</a:t>
            </a:r>
          </a:p>
          <a:p>
            <a:pPr marL="654050" lvl="1" indent="-252413" defTabSz="801688" fontAlgn="base">
              <a:spcBef>
                <a:spcPct val="30000"/>
              </a:spcBef>
              <a:spcAft>
                <a:spcPct val="0"/>
              </a:spcAft>
              <a:buClr>
                <a:srgbClr val="000000"/>
              </a:buClr>
            </a:pPr>
            <a:r>
              <a:rPr lang="en-US" sz="1400" dirty="0">
                <a:solidFill>
                  <a:srgbClr val="000000"/>
                </a:solidFill>
                <a:latin typeface="+mn-lt"/>
                <a:ea typeface="+mn-ea"/>
                <a:cs typeface="+mn-ea"/>
                <a:sym typeface="+mn-lt"/>
              </a:rPr>
              <a:t>When the temperature is low, the dynamics deteriorates, and lithium plating tends to occur during charging. Generally, only discharging is performed.</a:t>
            </a:r>
          </a:p>
          <a:p>
            <a:pPr marL="654050" lvl="1" indent="-252413" defTabSz="801688" fontAlgn="base">
              <a:spcBef>
                <a:spcPct val="30000"/>
              </a:spcBef>
              <a:spcAft>
                <a:spcPct val="0"/>
              </a:spcAft>
              <a:buClr>
                <a:srgbClr val="000000"/>
              </a:buClr>
            </a:pPr>
            <a:r>
              <a:rPr lang="en-US" sz="1400" dirty="0">
                <a:solidFill>
                  <a:srgbClr val="000000"/>
                </a:solidFill>
                <a:latin typeface="+mn-lt"/>
                <a:ea typeface="+mn-ea"/>
                <a:cs typeface="+mn-ea"/>
                <a:sym typeface="+mn-lt"/>
              </a:rPr>
              <a:t>The oxidation-reduction reaction on the surface of the positive and negative electrode material is more intense at a higher temperature.</a:t>
            </a:r>
          </a:p>
          <a:p>
            <a:pPr>
              <a:spcBef>
                <a:spcPct val="40000"/>
              </a:spcBef>
            </a:pPr>
            <a:r>
              <a:rPr lang="en-US" sz="1400" dirty="0">
                <a:latin typeface="+mn-lt"/>
                <a:ea typeface="+mn-ea"/>
                <a:cs typeface="+mn-ea"/>
                <a:sym typeface="+mn-lt"/>
              </a:rPr>
              <a:t>The operating temperature of lead-acid batteries ranges from 15°C to 25°C. Therefore, air conditioners are required.</a:t>
            </a:r>
          </a:p>
          <a:p>
            <a:pPr>
              <a:spcBef>
                <a:spcPct val="40000"/>
              </a:spcBef>
            </a:pPr>
            <a:endParaRPr lang="en-US" altLang="zh-CN" sz="1400" kern="0" dirty="0">
              <a:latin typeface="+mn-lt"/>
              <a:ea typeface="+mn-ea"/>
              <a:cs typeface="+mn-ea"/>
              <a:sym typeface="+mn-lt"/>
            </a:endParaRPr>
          </a:p>
          <a:p>
            <a:endParaRPr lang="zh-CN" altLang="en-US" sz="1400" dirty="0">
              <a:latin typeface="+mn-lt"/>
              <a:ea typeface="+mn-ea"/>
              <a:cs typeface="+mn-ea"/>
              <a:sym typeface="+mn-lt"/>
            </a:endParaRPr>
          </a:p>
        </p:txBody>
      </p:sp>
      <p:pic>
        <p:nvPicPr>
          <p:cNvPr id="6" name="图片 5"/>
          <p:cNvPicPr>
            <a:picLocks noChangeAspect="1"/>
          </p:cNvPicPr>
          <p:nvPr/>
        </p:nvPicPr>
        <p:blipFill rotWithShape="1">
          <a:blip r:embed="rId3"/>
          <a:srcRect r="1004" b="1096"/>
          <a:stretch/>
        </p:blipFill>
        <p:spPr>
          <a:xfrm>
            <a:off x="6413501" y="3271368"/>
            <a:ext cx="3898006" cy="2656188"/>
          </a:xfrm>
          <a:prstGeom prst="rect">
            <a:avLst/>
          </a:prstGeom>
        </p:spPr>
      </p:pic>
      <p:pic>
        <p:nvPicPr>
          <p:cNvPr id="2" name="图片 1"/>
          <p:cNvPicPr>
            <a:picLocks noChangeAspect="1"/>
          </p:cNvPicPr>
          <p:nvPr/>
        </p:nvPicPr>
        <p:blipFill>
          <a:blip r:embed="rId4"/>
          <a:stretch>
            <a:fillRect/>
          </a:stretch>
        </p:blipFill>
        <p:spPr>
          <a:xfrm>
            <a:off x="1911677" y="3271369"/>
            <a:ext cx="3857573" cy="2656187"/>
          </a:xfrm>
          <a:prstGeom prst="rect">
            <a:avLst/>
          </a:prstGeom>
        </p:spPr>
      </p:pic>
    </p:spTree>
    <p:extLst>
      <p:ext uri="{BB962C8B-B14F-4D97-AF65-F5344CB8AC3E}">
        <p14:creationId xmlns:p14="http://schemas.microsoft.com/office/powerpoint/2010/main" val="3832860574"/>
      </p:ext>
    </p:extLst>
  </p:cSld>
  <p:clrMapOvr>
    <a:masterClrMapping/>
  </p:clrMapOvr>
  <p:transition advClick="0" advTm="8000">
    <p:fade thruBlk="1"/>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en-US" dirty="0">
                <a:latin typeface="+mn-lt"/>
                <a:ea typeface="+mn-ea"/>
                <a:cs typeface="+mn-ea"/>
                <a:sym typeface="+mn-lt"/>
              </a:rPr>
              <a:t>Safety Comparison</a:t>
            </a:r>
          </a:p>
        </p:txBody>
      </p:sp>
      <p:sp>
        <p:nvSpPr>
          <p:cNvPr id="3" name="文本占位符 2"/>
          <p:cNvSpPr>
            <a:spLocks noGrp="1"/>
          </p:cNvSpPr>
          <p:nvPr>
            <p:ph type="body" sz="quarter" idx="10"/>
          </p:nvPr>
        </p:nvSpPr>
        <p:spPr/>
        <p:txBody>
          <a:bodyPr/>
          <a:lstStyle/>
          <a:p>
            <a:r>
              <a:rPr lang="en-US" sz="1600" dirty="0">
                <a:latin typeface="+mn-lt"/>
                <a:ea typeface="+mn-ea"/>
                <a:cs typeface="+mn-ea"/>
                <a:sym typeface="+mn-lt"/>
              </a:rPr>
              <a:t>Our pursuit is to maximize stored and released energy and meet high energy density requirements within a safe and controllable range during the life cycle. With existing technology, a lithium-ion battery can be safe and controllable. From this perspective, a current lithium-ion battery is a relatively ideal battery product.</a:t>
            </a:r>
          </a:p>
          <a:p>
            <a:endParaRPr lang="zh-CN" altLang="en-US" sz="1600" dirty="0">
              <a:latin typeface="+mn-lt"/>
              <a:ea typeface="+mn-ea"/>
              <a:cs typeface="+mn-ea"/>
              <a:sym typeface="+mn-lt"/>
            </a:endParaRPr>
          </a:p>
        </p:txBody>
      </p:sp>
      <p:graphicFrame>
        <p:nvGraphicFramePr>
          <p:cNvPr id="2" name="表格 1"/>
          <p:cNvGraphicFramePr>
            <a:graphicFrameLocks noGrp="1"/>
          </p:cNvGraphicFramePr>
          <p:nvPr>
            <p:extLst>
              <p:ext uri="{D42A27DB-BD31-4B8C-83A1-F6EECF244321}">
                <p14:modId xmlns:p14="http://schemas.microsoft.com/office/powerpoint/2010/main" val="1371303377"/>
              </p:ext>
            </p:extLst>
          </p:nvPr>
        </p:nvGraphicFramePr>
        <p:xfrm>
          <a:off x="937260" y="2621862"/>
          <a:ext cx="10298429" cy="2867079"/>
        </p:xfrm>
        <a:graphic>
          <a:graphicData uri="http://schemas.openxmlformats.org/drawingml/2006/table">
            <a:tbl>
              <a:tblPr>
                <a:tableStyleId>{2D5ABB26-0587-4C30-8999-92F81FD0307C}</a:tableStyleId>
              </a:tblPr>
              <a:tblGrid>
                <a:gridCol w="1497330"/>
                <a:gridCol w="4754880"/>
                <a:gridCol w="4046219"/>
              </a:tblGrid>
              <a:tr h="411794">
                <a:tc>
                  <a:txBody>
                    <a:bodyPr/>
                    <a:lstStyle/>
                    <a:p>
                      <a:pPr algn="l" rtl="0" fontAlgn="ctr"/>
                      <a:endParaRPr lang="zh-CN" altLang="en-US" sz="1200" b="0" i="0" u="none" strike="noStrike" dirty="0">
                        <a:solidFill>
                          <a:srgbClr val="000000"/>
                        </a:solidFill>
                        <a:effectLst/>
                        <a:latin typeface="+mn-lt"/>
                        <a:ea typeface="+mn-ea"/>
                        <a:cs typeface="+mn-ea"/>
                        <a:sym typeface="+mn-lt"/>
                      </a:endParaRPr>
                    </a:p>
                  </a:txBody>
                  <a:tcPr marL="9525" marR="9525" marT="9525"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600" u="none" strike="noStrike" dirty="0">
                          <a:latin typeface="+mn-lt"/>
                          <a:ea typeface="+mn-ea"/>
                          <a:cs typeface="+mn-ea"/>
                          <a:sym typeface="+mn-lt"/>
                        </a:rPr>
                        <a:t>Lithium-ion battery</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600" u="none" strike="noStrike">
                          <a:latin typeface="+mn-lt"/>
                          <a:ea typeface="+mn-ea"/>
                          <a:cs typeface="+mn-ea"/>
                          <a:sym typeface="+mn-lt"/>
                        </a:rPr>
                        <a:t>Lead-acid battery</a:t>
                      </a:r>
                    </a:p>
                  </a:txBody>
                  <a:tcPr marL="9525" marR="9525" marT="9525"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609951">
                <a:tc>
                  <a:txBody>
                    <a:bodyPr/>
                    <a:lstStyle/>
                    <a:p>
                      <a:pPr algn="l" fontAlgn="ctr"/>
                      <a:r>
                        <a:rPr lang="en-US" sz="1200" u="none" strike="noStrike">
                          <a:latin typeface="+mn-lt"/>
                          <a:ea typeface="+mn-ea"/>
                          <a:cs typeface="+mn-ea"/>
                          <a:sym typeface="+mn-lt"/>
                        </a:rPr>
                        <a:t>Positive and negative electrodes</a:t>
                      </a:r>
                    </a:p>
                  </a:txBody>
                  <a:tcPr marL="72000" marR="72000" marT="9525"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200" u="none" strike="noStrike" dirty="0">
                          <a:latin typeface="+mn-lt"/>
                          <a:ea typeface="+mn-ea"/>
                          <a:cs typeface="+mn-ea"/>
                          <a:sym typeface="+mn-lt"/>
                        </a:rPr>
                        <a:t>LFP, NCM, and graphite materials are combustible and flammable.</a:t>
                      </a:r>
                    </a:p>
                  </a:txBody>
                  <a:tcPr marL="72000" marR="7200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200" u="none" strike="noStrike" dirty="0" err="1">
                          <a:latin typeface="+mn-lt"/>
                          <a:ea typeface="+mn-ea"/>
                          <a:cs typeface="+mn-ea"/>
                          <a:sym typeface="+mn-lt"/>
                        </a:rPr>
                        <a:t>Pb</a:t>
                      </a:r>
                      <a:r>
                        <a:rPr lang="en-US" sz="1200" u="none" strike="noStrike" dirty="0">
                          <a:latin typeface="+mn-lt"/>
                          <a:ea typeface="+mn-ea"/>
                          <a:cs typeface="+mn-ea"/>
                          <a:sym typeface="+mn-lt"/>
                        </a:rPr>
                        <a:t> and PbO</a:t>
                      </a:r>
                      <a:r>
                        <a:rPr lang="en-US" sz="1200" u="none" strike="noStrike" baseline="-25000" dirty="0">
                          <a:latin typeface="+mn-lt"/>
                          <a:ea typeface="+mn-ea"/>
                          <a:cs typeface="+mn-ea"/>
                          <a:sym typeface="+mn-lt"/>
                        </a:rPr>
                        <a:t>2</a:t>
                      </a:r>
                      <a:r>
                        <a:rPr lang="en-US" sz="1200" u="none" strike="noStrike" dirty="0">
                          <a:latin typeface="+mn-lt"/>
                          <a:ea typeface="+mn-ea"/>
                          <a:cs typeface="+mn-ea"/>
                          <a:sym typeface="+mn-lt"/>
                        </a:rPr>
                        <a:t> are flame retardants.</a:t>
                      </a:r>
                    </a:p>
                  </a:txBody>
                  <a:tcPr marL="72000" marR="72000" marT="9525"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12716">
                <a:tc>
                  <a:txBody>
                    <a:bodyPr/>
                    <a:lstStyle/>
                    <a:p>
                      <a:pPr algn="l" fontAlgn="ctr"/>
                      <a:r>
                        <a:rPr lang="en-US" sz="1200" u="none" strike="noStrike">
                          <a:latin typeface="+mn-lt"/>
                          <a:ea typeface="+mn-ea"/>
                          <a:cs typeface="+mn-ea"/>
                          <a:sym typeface="+mn-lt"/>
                        </a:rPr>
                        <a:t>Electrolyte</a:t>
                      </a:r>
                    </a:p>
                  </a:txBody>
                  <a:tcPr marL="72000" marR="72000" marT="9525"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200" u="none" strike="noStrike" dirty="0">
                          <a:latin typeface="+mn-lt"/>
                          <a:ea typeface="+mn-ea"/>
                          <a:cs typeface="+mn-ea"/>
                          <a:sym typeface="+mn-lt"/>
                        </a:rPr>
                        <a:t>Non-aqueous organic solvent, flammable</a:t>
                      </a:r>
                    </a:p>
                  </a:txBody>
                  <a:tcPr marL="72000" marR="7200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200" u="none" strike="noStrike">
                          <a:latin typeface="+mn-lt"/>
                          <a:ea typeface="+mn-ea"/>
                          <a:cs typeface="+mn-ea"/>
                          <a:sym typeface="+mn-lt"/>
                        </a:rPr>
                        <a:t>Sulfuric acid solution, non-flammable</a:t>
                      </a:r>
                    </a:p>
                  </a:txBody>
                  <a:tcPr marL="72000" marR="72000" marT="9525"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12716">
                <a:tc rowSpan="2">
                  <a:txBody>
                    <a:bodyPr/>
                    <a:lstStyle/>
                    <a:p>
                      <a:pPr algn="l" fontAlgn="ctr"/>
                      <a:r>
                        <a:rPr lang="en-US" sz="1200" u="none" strike="noStrike">
                          <a:latin typeface="+mn-lt"/>
                          <a:ea typeface="+mn-ea"/>
                          <a:cs typeface="+mn-ea"/>
                          <a:sym typeface="+mn-lt"/>
                        </a:rPr>
                        <a:t>Barrier</a:t>
                      </a:r>
                    </a:p>
                  </a:txBody>
                  <a:tcPr marL="72000" marR="72000" marT="9525"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200" u="none" strike="noStrike">
                          <a:latin typeface="+mn-lt"/>
                          <a:ea typeface="+mn-ea"/>
                          <a:cs typeface="+mn-ea"/>
                          <a:sym typeface="+mn-lt"/>
                        </a:rPr>
                        <a:t>Separator film, PP/PE, flammable</a:t>
                      </a:r>
                    </a:p>
                  </a:txBody>
                  <a:tcPr marL="72000" marR="7200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200" u="none" strike="noStrike">
                          <a:latin typeface="+mn-lt"/>
                          <a:ea typeface="+mn-ea"/>
                          <a:cs typeface="+mn-ea"/>
                          <a:sym typeface="+mn-lt"/>
                        </a:rPr>
                        <a:t>Grid, non-flammable</a:t>
                      </a:r>
                    </a:p>
                  </a:txBody>
                  <a:tcPr marL="72000" marR="72000" marT="9525"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907186">
                <a:tc vMerge="1">
                  <a:txBody>
                    <a:bodyPr/>
                    <a:lstStyle/>
                    <a:p>
                      <a:endParaRPr lang="zh-CN" altLang="en-US"/>
                    </a:p>
                  </a:txBody>
                  <a:tcPr/>
                </a:tc>
                <a:tc>
                  <a:txBody>
                    <a:bodyPr/>
                    <a:lstStyle/>
                    <a:p>
                      <a:pPr algn="l" fontAlgn="ctr">
                        <a:lnSpc>
                          <a:spcPct val="150000"/>
                        </a:lnSpc>
                      </a:pPr>
                      <a:r>
                        <a:rPr lang="en-US" sz="1200" u="none" strike="noStrike">
                          <a:latin typeface="+mn-lt"/>
                          <a:ea typeface="+mn-ea"/>
                          <a:cs typeface="+mn-ea"/>
                          <a:sym typeface="+mn-lt"/>
                        </a:rPr>
                        <a:t>10–20 μm thick, easy to be pierced by dust and crystal dendrites. Internal short-circuits are easily caused by heat shrinkage.</a:t>
                      </a:r>
                    </a:p>
                  </a:txBody>
                  <a:tcPr marL="72000" marR="7200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200" u="none" strike="noStrike" dirty="0">
                          <a:latin typeface="+mn-lt"/>
                          <a:ea typeface="+mn-ea"/>
                          <a:cs typeface="+mn-ea"/>
                          <a:sym typeface="+mn-lt"/>
                        </a:rPr>
                        <a:t>3–5 mm thick, difficult to be pierced; no heat shrinkage</a:t>
                      </a:r>
                    </a:p>
                  </a:txBody>
                  <a:tcPr marL="72000" marR="72000" marT="9525"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12716">
                <a:tc>
                  <a:txBody>
                    <a:bodyPr/>
                    <a:lstStyle/>
                    <a:p>
                      <a:pPr algn="l" fontAlgn="ctr"/>
                      <a:r>
                        <a:rPr lang="en-US" sz="1200" u="none" strike="noStrike">
                          <a:latin typeface="+mn-lt"/>
                          <a:ea typeface="+mn-ea"/>
                          <a:cs typeface="+mn-ea"/>
                          <a:sym typeface="+mn-lt"/>
                        </a:rPr>
                        <a:t>Combustion</a:t>
                      </a:r>
                    </a:p>
                  </a:txBody>
                  <a:tcPr marL="72000" marR="72000" marT="9525"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fontAlgn="ctr"/>
                      <a:r>
                        <a:rPr lang="en-US" sz="1200" u="none" strike="noStrike" dirty="0">
                          <a:latin typeface="+mn-lt"/>
                          <a:ea typeface="+mn-ea"/>
                          <a:cs typeface="+mn-ea"/>
                          <a:sym typeface="+mn-lt"/>
                        </a:rPr>
                        <a:t>Internal short circuit, combustion, and explosion</a:t>
                      </a:r>
                    </a:p>
                  </a:txBody>
                  <a:tcPr marL="72000" marR="7200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fontAlgn="ctr"/>
                      <a:r>
                        <a:rPr lang="en-US" sz="1200" u="none" strike="noStrike" dirty="0">
                          <a:latin typeface="+mn-lt"/>
                          <a:ea typeface="+mn-ea"/>
                          <a:cs typeface="+mn-ea"/>
                          <a:sym typeface="+mn-lt"/>
                        </a:rPr>
                        <a:t>Shell combustion</a:t>
                      </a:r>
                    </a:p>
                  </a:txBody>
                  <a:tcPr marL="72000" marR="72000" marT="9525"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
        <p:nvSpPr>
          <p:cNvPr id="4" name="文本框 3"/>
          <p:cNvSpPr txBox="1"/>
          <p:nvPr/>
        </p:nvSpPr>
        <p:spPr>
          <a:xfrm>
            <a:off x="2219923" y="2206414"/>
            <a:ext cx="7808549" cy="369332"/>
          </a:xfrm>
          <a:prstGeom prst="rect">
            <a:avLst/>
          </a:prstGeom>
          <a:noFill/>
        </p:spPr>
        <p:txBody>
          <a:bodyPr wrap="none" rtlCol="0">
            <a:spAutoFit/>
          </a:bodyPr>
          <a:lstStyle/>
          <a:p>
            <a:pPr algn="ctr"/>
            <a:r>
              <a:rPr lang="en-US" dirty="0">
                <a:cs typeface="+mn-ea"/>
                <a:sym typeface="+mn-lt"/>
              </a:rPr>
              <a:t>Safety comparison between lithium-ion batteries and lead-acid batteries</a:t>
            </a:r>
          </a:p>
        </p:txBody>
      </p:sp>
    </p:spTree>
    <p:extLst>
      <p:ext uri="{BB962C8B-B14F-4D97-AF65-F5344CB8AC3E}">
        <p14:creationId xmlns:p14="http://schemas.microsoft.com/office/powerpoint/2010/main" val="1002748368"/>
      </p:ext>
    </p:extLst>
  </p:cSld>
  <p:clrMapOvr>
    <a:masterClrMapping/>
  </p:clrMapOvr>
  <p:transition advClick="0" advTm="8000">
    <p:fade thruBlk="1"/>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流程图: 联系 2"/>
          <p:cNvSpPr/>
          <p:nvPr/>
        </p:nvSpPr>
        <p:spPr>
          <a:xfrm>
            <a:off x="9642823" y="2790389"/>
            <a:ext cx="1260000" cy="1260000"/>
          </a:xfrm>
          <a:prstGeom prst="flowChartConnector">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338" name="Rectangle 2"/>
          <p:cNvSpPr>
            <a:spLocks noGrp="1" noChangeArrowheads="1"/>
          </p:cNvSpPr>
          <p:nvPr>
            <p:ph type="title"/>
          </p:nvPr>
        </p:nvSpPr>
        <p:spPr>
          <a:prstGeom prst="rect">
            <a:avLst/>
          </a:prstGeom>
        </p:spPr>
        <p:txBody>
          <a:bodyPr/>
          <a:lstStyle/>
          <a:p>
            <a:pPr eaLnBrk="1" hangingPunct="1"/>
            <a:r>
              <a:rPr lang="en-US" dirty="0">
                <a:latin typeface="+mn-lt"/>
                <a:ea typeface="+mn-ea"/>
                <a:cs typeface="+mn-ea"/>
                <a:sym typeface="+mn-lt"/>
              </a:rPr>
              <a:t>Summary</a:t>
            </a:r>
          </a:p>
        </p:txBody>
      </p:sp>
      <p:grpSp>
        <p:nvGrpSpPr>
          <p:cNvPr id="6" name="Group 1030"/>
          <p:cNvGrpSpPr>
            <a:grpSpLocks/>
          </p:cNvGrpSpPr>
          <p:nvPr/>
        </p:nvGrpSpPr>
        <p:grpSpPr bwMode="auto">
          <a:xfrm>
            <a:off x="5003560" y="1156810"/>
            <a:ext cx="3872485" cy="685800"/>
            <a:chOff x="1296" y="1824"/>
            <a:chExt cx="2976" cy="432"/>
          </a:xfrm>
        </p:grpSpPr>
        <p:sp>
          <p:nvSpPr>
            <p:cNvPr id="7" name="AutoShape 1031"/>
            <p:cNvSpPr>
              <a:spLocks noChangeArrowheads="1"/>
            </p:cNvSpPr>
            <p:nvPr/>
          </p:nvSpPr>
          <p:spPr bwMode="gray">
            <a:xfrm>
              <a:off x="1536" y="1899"/>
              <a:ext cx="2736" cy="288"/>
            </a:xfrm>
            <a:prstGeom prst="roundRect">
              <a:avLst>
                <a:gd name="adj" fmla="val 16667"/>
              </a:avLst>
            </a:prstGeom>
            <a:gradFill rotWithShape="1">
              <a:gsLst>
                <a:gs pos="0">
                  <a:schemeClr val="accent2">
                    <a:gamma/>
                    <a:tint val="21176"/>
                    <a:invGamma/>
                  </a:schemeClr>
                </a:gs>
                <a:gs pos="100000">
                  <a:schemeClr val="accent2"/>
                </a:gs>
              </a:gsLst>
              <a:lin ang="0" scaled="1"/>
            </a:gradFill>
            <a:ln w="12700" algn="ctr">
              <a:solidFill>
                <a:schemeClr val="bg1"/>
              </a:solidFill>
              <a:round/>
              <a:headEnd/>
              <a:tailEnd/>
            </a:ln>
            <a:effectLst>
              <a:outerShdw dist="99190" dir="2388334" algn="ctr" rotWithShape="0">
                <a:srgbClr val="333333">
                  <a:alpha val="50000"/>
                </a:srgbClr>
              </a:outerShdw>
            </a:effectLst>
          </p:spPr>
          <p:txBody>
            <a:bodyPr wrap="none" anchor="ctr"/>
            <a:lstStyle/>
            <a:p>
              <a:endParaRPr lang="zh-CN" altLang="en-US" sz="1200">
                <a:cs typeface="+mn-ea"/>
                <a:sym typeface="+mn-lt"/>
              </a:endParaRPr>
            </a:p>
          </p:txBody>
        </p:sp>
        <p:sp>
          <p:nvSpPr>
            <p:cNvPr id="8" name="AutoShape 1032"/>
            <p:cNvSpPr>
              <a:spLocks noChangeArrowheads="1"/>
            </p:cNvSpPr>
            <p:nvPr/>
          </p:nvSpPr>
          <p:spPr bwMode="gray">
            <a:xfrm>
              <a:off x="1296" y="1824"/>
              <a:ext cx="432" cy="432"/>
            </a:xfrm>
            <a:prstGeom prst="diamond">
              <a:avLst/>
            </a:prstGeom>
            <a:solidFill>
              <a:schemeClr val="accent2"/>
            </a:solidFill>
            <a:ln w="25400" algn="ctr">
              <a:solidFill>
                <a:schemeClr val="bg1"/>
              </a:solidFill>
              <a:miter lim="800000"/>
              <a:headEnd/>
              <a:tailEnd/>
            </a:ln>
            <a:effectLst>
              <a:outerShdw dist="63500" dir="2212194" algn="ctr" rotWithShape="0">
                <a:srgbClr val="333333">
                  <a:alpha val="50000"/>
                </a:srgbClr>
              </a:outerShdw>
            </a:effectLst>
          </p:spPr>
          <p:txBody>
            <a:bodyPr wrap="none" anchor="ctr"/>
            <a:lstStyle/>
            <a:p>
              <a:endParaRPr lang="zh-CN" altLang="en-US" sz="1200">
                <a:cs typeface="+mn-ea"/>
                <a:sym typeface="+mn-lt"/>
              </a:endParaRPr>
            </a:p>
          </p:txBody>
        </p:sp>
        <p:sp>
          <p:nvSpPr>
            <p:cNvPr id="9" name="Text Box 1033"/>
            <p:cNvSpPr txBox="1">
              <a:spLocks noChangeArrowheads="1"/>
            </p:cNvSpPr>
            <p:nvPr/>
          </p:nvSpPr>
          <p:spPr bwMode="gray">
            <a:xfrm>
              <a:off x="1680" y="1934"/>
              <a:ext cx="2495" cy="291"/>
            </a:xfrm>
            <a:prstGeom prst="rect">
              <a:avLst/>
            </a:prstGeom>
            <a:noFill/>
            <a:ln w="9525" algn="ctr">
              <a:noFill/>
              <a:miter lim="800000"/>
              <a:headEnd/>
              <a:tailEnd/>
            </a:ln>
            <a:effectLst/>
          </p:spPr>
          <p:txBody>
            <a:bodyPr wrap="square">
              <a:spAutoFit/>
            </a:bodyPr>
            <a:lstStyle/>
            <a:p>
              <a:pPr algn="ctr" eaLnBrk="0" hangingPunct="0"/>
              <a:r>
                <a:rPr kumimoji="0" lang="en-US" sz="1200" dirty="0">
                  <a:solidFill>
                    <a:srgbClr val="000000"/>
                  </a:solidFill>
                  <a:cs typeface="+mn-ea"/>
                  <a:sym typeface="+mn-lt"/>
                </a:rPr>
                <a:t>Smaller size and lighter weight </a:t>
              </a:r>
              <a:endParaRPr kumimoji="0" lang="en-US" sz="1200" dirty="0" smtClean="0">
                <a:solidFill>
                  <a:srgbClr val="000000"/>
                </a:solidFill>
                <a:cs typeface="+mn-ea"/>
                <a:sym typeface="+mn-lt"/>
              </a:endParaRPr>
            </a:p>
            <a:p>
              <a:pPr algn="ctr" eaLnBrk="0" hangingPunct="0"/>
              <a:r>
                <a:rPr kumimoji="0" lang="en-US" sz="1200" dirty="0" smtClean="0">
                  <a:solidFill>
                    <a:srgbClr val="000000"/>
                  </a:solidFill>
                  <a:cs typeface="+mn-ea"/>
                  <a:sym typeface="+mn-lt"/>
                </a:rPr>
                <a:t>(</a:t>
              </a:r>
              <a:r>
                <a:rPr kumimoji="0" lang="en-US" sz="1200" dirty="0">
                  <a:solidFill>
                    <a:srgbClr val="000000"/>
                  </a:solidFill>
                  <a:cs typeface="+mn-ea"/>
                  <a:sym typeface="+mn-lt"/>
                </a:rPr>
                <a:t>more than 3 times) </a:t>
              </a:r>
            </a:p>
          </p:txBody>
        </p:sp>
        <p:sp>
          <p:nvSpPr>
            <p:cNvPr id="10" name="Text Box 1034"/>
            <p:cNvSpPr txBox="1">
              <a:spLocks noChangeArrowheads="1"/>
            </p:cNvSpPr>
            <p:nvPr/>
          </p:nvSpPr>
          <p:spPr bwMode="gray">
            <a:xfrm>
              <a:off x="1399" y="1886"/>
              <a:ext cx="207" cy="174"/>
            </a:xfrm>
            <a:prstGeom prst="rect">
              <a:avLst/>
            </a:prstGeom>
            <a:noFill/>
            <a:ln w="9525" algn="ctr">
              <a:noFill/>
              <a:miter lim="800000"/>
              <a:headEnd/>
              <a:tailEnd/>
            </a:ln>
            <a:effectLst/>
          </p:spPr>
          <p:txBody>
            <a:bodyPr wrap="none">
              <a:spAutoFit/>
            </a:bodyPr>
            <a:lstStyle/>
            <a:p>
              <a:pPr algn="ctr" eaLnBrk="0" hangingPunct="0"/>
              <a:r>
                <a:rPr kumimoji="0" lang="en-US" sz="1200" dirty="0">
                  <a:cs typeface="+mn-ea"/>
                  <a:sym typeface="+mn-lt"/>
                </a:rPr>
                <a:t>1</a:t>
              </a:r>
            </a:p>
          </p:txBody>
        </p:sp>
      </p:grpSp>
      <p:grpSp>
        <p:nvGrpSpPr>
          <p:cNvPr id="11" name="Group 1035"/>
          <p:cNvGrpSpPr>
            <a:grpSpLocks/>
          </p:cNvGrpSpPr>
          <p:nvPr/>
        </p:nvGrpSpPr>
        <p:grpSpPr bwMode="auto">
          <a:xfrm>
            <a:off x="5023131" y="1870393"/>
            <a:ext cx="3872485" cy="685800"/>
            <a:chOff x="1296" y="1824"/>
            <a:chExt cx="2976" cy="432"/>
          </a:xfrm>
        </p:grpSpPr>
        <p:sp>
          <p:nvSpPr>
            <p:cNvPr id="12" name="AutoShape 1036"/>
            <p:cNvSpPr>
              <a:spLocks noChangeArrowheads="1"/>
            </p:cNvSpPr>
            <p:nvPr/>
          </p:nvSpPr>
          <p:spPr bwMode="gray">
            <a:xfrm>
              <a:off x="1536" y="1899"/>
              <a:ext cx="2736" cy="288"/>
            </a:xfrm>
            <a:prstGeom prst="roundRect">
              <a:avLst>
                <a:gd name="adj" fmla="val 16667"/>
              </a:avLst>
            </a:prstGeom>
            <a:gradFill rotWithShape="1">
              <a:gsLst>
                <a:gs pos="0">
                  <a:schemeClr val="accent1">
                    <a:gamma/>
                    <a:tint val="21176"/>
                    <a:invGamma/>
                  </a:schemeClr>
                </a:gs>
                <a:gs pos="100000">
                  <a:schemeClr val="accent1"/>
                </a:gs>
              </a:gsLst>
              <a:lin ang="0" scaled="1"/>
            </a:gradFill>
            <a:ln w="12700" algn="ctr">
              <a:solidFill>
                <a:schemeClr val="bg1"/>
              </a:solidFill>
              <a:round/>
              <a:headEnd/>
              <a:tailEnd/>
            </a:ln>
            <a:effectLst>
              <a:outerShdw dist="99190" dir="2388334" algn="ctr" rotWithShape="0">
                <a:srgbClr val="333333">
                  <a:alpha val="50000"/>
                </a:srgbClr>
              </a:outerShdw>
            </a:effectLst>
          </p:spPr>
          <p:txBody>
            <a:bodyPr wrap="none" anchor="ctr"/>
            <a:lstStyle/>
            <a:p>
              <a:endParaRPr lang="zh-CN" altLang="en-US" sz="1200">
                <a:cs typeface="+mn-ea"/>
                <a:sym typeface="+mn-lt"/>
              </a:endParaRPr>
            </a:p>
          </p:txBody>
        </p:sp>
        <p:sp>
          <p:nvSpPr>
            <p:cNvPr id="13" name="AutoShape 1037"/>
            <p:cNvSpPr>
              <a:spLocks noChangeArrowheads="1"/>
            </p:cNvSpPr>
            <p:nvPr/>
          </p:nvSpPr>
          <p:spPr bwMode="gray">
            <a:xfrm>
              <a:off x="1296" y="1824"/>
              <a:ext cx="432" cy="432"/>
            </a:xfrm>
            <a:prstGeom prst="diamond">
              <a:avLst/>
            </a:prstGeom>
            <a:solidFill>
              <a:schemeClr val="accent1"/>
            </a:solidFill>
            <a:ln w="25400" algn="ctr">
              <a:solidFill>
                <a:schemeClr val="bg1"/>
              </a:solidFill>
              <a:miter lim="800000"/>
              <a:headEnd/>
              <a:tailEnd/>
            </a:ln>
            <a:effectLst>
              <a:outerShdw dist="63500" dir="2212194" algn="ctr" rotWithShape="0">
                <a:srgbClr val="333333">
                  <a:alpha val="50000"/>
                </a:srgbClr>
              </a:outerShdw>
            </a:effectLst>
          </p:spPr>
          <p:txBody>
            <a:bodyPr wrap="none" anchor="ctr"/>
            <a:lstStyle/>
            <a:p>
              <a:endParaRPr lang="zh-CN" altLang="en-US" sz="1200">
                <a:cs typeface="+mn-ea"/>
                <a:sym typeface="+mn-lt"/>
              </a:endParaRPr>
            </a:p>
          </p:txBody>
        </p:sp>
        <p:sp>
          <p:nvSpPr>
            <p:cNvPr id="14" name="Text Box 1038"/>
            <p:cNvSpPr txBox="1">
              <a:spLocks noChangeArrowheads="1"/>
            </p:cNvSpPr>
            <p:nvPr/>
          </p:nvSpPr>
          <p:spPr bwMode="gray">
            <a:xfrm>
              <a:off x="1680" y="1934"/>
              <a:ext cx="2160" cy="291"/>
            </a:xfrm>
            <a:prstGeom prst="rect">
              <a:avLst/>
            </a:prstGeom>
            <a:noFill/>
            <a:ln w="9525" algn="ctr">
              <a:noFill/>
              <a:miter lim="800000"/>
              <a:headEnd/>
              <a:tailEnd/>
            </a:ln>
            <a:effectLst/>
          </p:spPr>
          <p:txBody>
            <a:bodyPr>
              <a:spAutoFit/>
            </a:bodyPr>
            <a:lstStyle/>
            <a:p>
              <a:pPr algn="ctr" eaLnBrk="0" hangingPunct="0"/>
              <a:r>
                <a:rPr kumimoji="0" lang="en-US" sz="1200" dirty="0">
                  <a:solidFill>
                    <a:srgbClr val="000000"/>
                  </a:solidFill>
                  <a:cs typeface="+mn-ea"/>
                  <a:sym typeface="+mn-lt"/>
                </a:rPr>
                <a:t>Longer cycle life </a:t>
              </a:r>
              <a:endParaRPr kumimoji="0" lang="en-US" sz="1200" dirty="0" smtClean="0">
                <a:solidFill>
                  <a:srgbClr val="000000"/>
                </a:solidFill>
                <a:cs typeface="+mn-ea"/>
                <a:sym typeface="+mn-lt"/>
              </a:endParaRPr>
            </a:p>
            <a:p>
              <a:pPr algn="ctr" eaLnBrk="0" hangingPunct="0"/>
              <a:r>
                <a:rPr kumimoji="0" lang="en-US" sz="1200" dirty="0" smtClean="0">
                  <a:solidFill>
                    <a:srgbClr val="000000"/>
                  </a:solidFill>
                  <a:cs typeface="+mn-ea"/>
                  <a:sym typeface="+mn-lt"/>
                </a:rPr>
                <a:t>(</a:t>
              </a:r>
              <a:r>
                <a:rPr kumimoji="0" lang="en-US" sz="1200" dirty="0">
                  <a:solidFill>
                    <a:srgbClr val="000000"/>
                  </a:solidFill>
                  <a:cs typeface="+mn-ea"/>
                  <a:sym typeface="+mn-lt"/>
                </a:rPr>
                <a:t>more than 4 times)</a:t>
              </a:r>
            </a:p>
          </p:txBody>
        </p:sp>
        <p:sp>
          <p:nvSpPr>
            <p:cNvPr id="15" name="Text Box 1039"/>
            <p:cNvSpPr txBox="1">
              <a:spLocks noChangeArrowheads="1"/>
            </p:cNvSpPr>
            <p:nvPr/>
          </p:nvSpPr>
          <p:spPr bwMode="gray">
            <a:xfrm>
              <a:off x="1399" y="1886"/>
              <a:ext cx="207" cy="174"/>
            </a:xfrm>
            <a:prstGeom prst="rect">
              <a:avLst/>
            </a:prstGeom>
            <a:noFill/>
            <a:ln w="9525" algn="ctr">
              <a:noFill/>
              <a:miter lim="800000"/>
              <a:headEnd/>
              <a:tailEnd/>
            </a:ln>
            <a:effectLst/>
          </p:spPr>
          <p:txBody>
            <a:bodyPr wrap="none">
              <a:spAutoFit/>
            </a:bodyPr>
            <a:lstStyle/>
            <a:p>
              <a:pPr algn="ctr" eaLnBrk="0" hangingPunct="0"/>
              <a:r>
                <a:rPr kumimoji="0" lang="en-US" sz="1200" dirty="0">
                  <a:cs typeface="+mn-ea"/>
                  <a:sym typeface="+mn-lt"/>
                </a:rPr>
                <a:t>2</a:t>
              </a:r>
            </a:p>
          </p:txBody>
        </p:sp>
      </p:grpSp>
      <p:grpSp>
        <p:nvGrpSpPr>
          <p:cNvPr id="16" name="Group 1040"/>
          <p:cNvGrpSpPr>
            <a:grpSpLocks/>
          </p:cNvGrpSpPr>
          <p:nvPr/>
        </p:nvGrpSpPr>
        <p:grpSpPr bwMode="auto">
          <a:xfrm>
            <a:off x="5023131" y="2610803"/>
            <a:ext cx="3872485" cy="685800"/>
            <a:chOff x="1392" y="2448"/>
            <a:chExt cx="2976" cy="432"/>
          </a:xfrm>
        </p:grpSpPr>
        <p:sp>
          <p:nvSpPr>
            <p:cNvPr id="17" name="AutoShape 1041"/>
            <p:cNvSpPr>
              <a:spLocks noChangeArrowheads="1"/>
            </p:cNvSpPr>
            <p:nvPr/>
          </p:nvSpPr>
          <p:spPr bwMode="gray">
            <a:xfrm>
              <a:off x="1632" y="2523"/>
              <a:ext cx="2736" cy="288"/>
            </a:xfrm>
            <a:prstGeom prst="roundRect">
              <a:avLst>
                <a:gd name="adj" fmla="val 16667"/>
              </a:avLst>
            </a:prstGeom>
            <a:gradFill rotWithShape="1">
              <a:gsLst>
                <a:gs pos="0">
                  <a:schemeClr val="tx2">
                    <a:gamma/>
                    <a:tint val="21176"/>
                    <a:invGamma/>
                  </a:schemeClr>
                </a:gs>
                <a:gs pos="100000">
                  <a:schemeClr val="tx2"/>
                </a:gs>
              </a:gsLst>
              <a:lin ang="0" scaled="1"/>
            </a:gradFill>
            <a:ln w="12700" algn="ctr">
              <a:solidFill>
                <a:schemeClr val="bg1"/>
              </a:solidFill>
              <a:round/>
              <a:headEnd/>
              <a:tailEnd/>
            </a:ln>
            <a:effectLst>
              <a:outerShdw dist="99190" dir="2388334" algn="ctr" rotWithShape="0">
                <a:srgbClr val="333333">
                  <a:alpha val="50000"/>
                </a:srgbClr>
              </a:outerShdw>
            </a:effectLst>
          </p:spPr>
          <p:txBody>
            <a:bodyPr wrap="none" anchor="ctr"/>
            <a:lstStyle/>
            <a:p>
              <a:endParaRPr lang="zh-CN" altLang="en-US" sz="1200">
                <a:cs typeface="+mn-ea"/>
                <a:sym typeface="+mn-lt"/>
              </a:endParaRPr>
            </a:p>
          </p:txBody>
        </p:sp>
        <p:sp>
          <p:nvSpPr>
            <p:cNvPr id="18" name="AutoShape 1042"/>
            <p:cNvSpPr>
              <a:spLocks noChangeArrowheads="1"/>
            </p:cNvSpPr>
            <p:nvPr/>
          </p:nvSpPr>
          <p:spPr bwMode="gray">
            <a:xfrm>
              <a:off x="1392" y="2448"/>
              <a:ext cx="432" cy="432"/>
            </a:xfrm>
            <a:prstGeom prst="diamond">
              <a:avLst/>
            </a:prstGeom>
            <a:solidFill>
              <a:schemeClr val="tx2"/>
            </a:solidFill>
            <a:ln w="25400" algn="ctr">
              <a:solidFill>
                <a:schemeClr val="bg1"/>
              </a:solidFill>
              <a:miter lim="800000"/>
              <a:headEnd/>
              <a:tailEnd/>
            </a:ln>
            <a:effectLst>
              <a:outerShdw dist="63500" dir="2212194" algn="ctr" rotWithShape="0">
                <a:srgbClr val="333333">
                  <a:alpha val="50000"/>
                </a:srgbClr>
              </a:outerShdw>
            </a:effectLst>
          </p:spPr>
          <p:txBody>
            <a:bodyPr wrap="none" anchor="ctr"/>
            <a:lstStyle/>
            <a:p>
              <a:endParaRPr lang="zh-CN" altLang="en-US" sz="1200">
                <a:cs typeface="+mn-ea"/>
                <a:sym typeface="+mn-lt"/>
              </a:endParaRPr>
            </a:p>
          </p:txBody>
        </p:sp>
        <p:sp>
          <p:nvSpPr>
            <p:cNvPr id="19" name="Text Box 1043"/>
            <p:cNvSpPr txBox="1">
              <a:spLocks noChangeArrowheads="1"/>
            </p:cNvSpPr>
            <p:nvPr/>
          </p:nvSpPr>
          <p:spPr bwMode="gray">
            <a:xfrm>
              <a:off x="1776" y="2558"/>
              <a:ext cx="2160" cy="174"/>
            </a:xfrm>
            <a:prstGeom prst="rect">
              <a:avLst/>
            </a:prstGeom>
            <a:noFill/>
            <a:ln w="9525" algn="ctr">
              <a:noFill/>
              <a:miter lim="800000"/>
              <a:headEnd/>
              <a:tailEnd/>
            </a:ln>
            <a:effectLst/>
          </p:spPr>
          <p:txBody>
            <a:bodyPr>
              <a:spAutoFit/>
            </a:bodyPr>
            <a:lstStyle/>
            <a:p>
              <a:pPr algn="ctr" eaLnBrk="0" hangingPunct="0"/>
              <a:r>
                <a:rPr kumimoji="0" lang="en-US" sz="1200">
                  <a:solidFill>
                    <a:srgbClr val="000000"/>
                  </a:solidFill>
                  <a:cs typeface="+mn-ea"/>
                  <a:sym typeface="+mn-lt"/>
                </a:rPr>
                <a:t>Good discharge characteristics</a:t>
              </a:r>
            </a:p>
          </p:txBody>
        </p:sp>
        <p:sp>
          <p:nvSpPr>
            <p:cNvPr id="20" name="Text Box 1044"/>
            <p:cNvSpPr txBox="1">
              <a:spLocks noChangeArrowheads="1"/>
            </p:cNvSpPr>
            <p:nvPr/>
          </p:nvSpPr>
          <p:spPr bwMode="gray">
            <a:xfrm>
              <a:off x="1497" y="2510"/>
              <a:ext cx="207" cy="174"/>
            </a:xfrm>
            <a:prstGeom prst="rect">
              <a:avLst/>
            </a:prstGeom>
            <a:noFill/>
            <a:ln w="9525" algn="ctr">
              <a:noFill/>
              <a:miter lim="800000"/>
              <a:headEnd/>
              <a:tailEnd/>
            </a:ln>
            <a:effectLst/>
          </p:spPr>
          <p:txBody>
            <a:bodyPr wrap="none">
              <a:spAutoFit/>
            </a:bodyPr>
            <a:lstStyle/>
            <a:p>
              <a:pPr algn="ctr" eaLnBrk="0" hangingPunct="0"/>
              <a:r>
                <a:rPr kumimoji="0" lang="en-US" sz="1200" dirty="0">
                  <a:cs typeface="+mn-ea"/>
                  <a:sym typeface="+mn-lt"/>
                </a:rPr>
                <a:t>3</a:t>
              </a:r>
            </a:p>
          </p:txBody>
        </p:sp>
      </p:grpSp>
      <p:grpSp>
        <p:nvGrpSpPr>
          <p:cNvPr id="21" name="Group 1045"/>
          <p:cNvGrpSpPr>
            <a:grpSpLocks/>
          </p:cNvGrpSpPr>
          <p:nvPr/>
        </p:nvGrpSpPr>
        <p:grpSpPr bwMode="auto">
          <a:xfrm>
            <a:off x="5023131" y="3351213"/>
            <a:ext cx="3872485" cy="685800"/>
            <a:chOff x="1392" y="3168"/>
            <a:chExt cx="2976" cy="432"/>
          </a:xfrm>
        </p:grpSpPr>
        <p:sp>
          <p:nvSpPr>
            <p:cNvPr id="22" name="AutoShape 1046"/>
            <p:cNvSpPr>
              <a:spLocks noChangeArrowheads="1"/>
            </p:cNvSpPr>
            <p:nvPr/>
          </p:nvSpPr>
          <p:spPr bwMode="gray">
            <a:xfrm>
              <a:off x="1632" y="3243"/>
              <a:ext cx="2736" cy="288"/>
            </a:xfrm>
            <a:prstGeom prst="roundRect">
              <a:avLst>
                <a:gd name="adj" fmla="val 16667"/>
              </a:avLst>
            </a:prstGeom>
            <a:gradFill rotWithShape="1">
              <a:gsLst>
                <a:gs pos="0">
                  <a:schemeClr val="hlink">
                    <a:gamma/>
                    <a:tint val="21176"/>
                    <a:invGamma/>
                  </a:schemeClr>
                </a:gs>
                <a:gs pos="100000">
                  <a:schemeClr val="hlink"/>
                </a:gs>
              </a:gsLst>
              <a:lin ang="0" scaled="1"/>
            </a:gradFill>
            <a:ln w="12700" algn="ctr">
              <a:solidFill>
                <a:schemeClr val="bg1"/>
              </a:solidFill>
              <a:round/>
              <a:headEnd/>
              <a:tailEnd/>
            </a:ln>
            <a:effectLst>
              <a:outerShdw dist="99190" dir="2388334" algn="ctr" rotWithShape="0">
                <a:srgbClr val="333333">
                  <a:alpha val="50000"/>
                </a:srgbClr>
              </a:outerShdw>
            </a:effectLst>
          </p:spPr>
          <p:txBody>
            <a:bodyPr wrap="none" anchor="ctr"/>
            <a:lstStyle/>
            <a:p>
              <a:endParaRPr lang="zh-CN" altLang="en-US" sz="1200">
                <a:cs typeface="+mn-ea"/>
                <a:sym typeface="+mn-lt"/>
              </a:endParaRPr>
            </a:p>
          </p:txBody>
        </p:sp>
        <p:sp>
          <p:nvSpPr>
            <p:cNvPr id="23" name="AutoShape 1047"/>
            <p:cNvSpPr>
              <a:spLocks noChangeArrowheads="1"/>
            </p:cNvSpPr>
            <p:nvPr/>
          </p:nvSpPr>
          <p:spPr bwMode="gray">
            <a:xfrm>
              <a:off x="1392" y="3168"/>
              <a:ext cx="432" cy="432"/>
            </a:xfrm>
            <a:prstGeom prst="diamond">
              <a:avLst/>
            </a:prstGeom>
            <a:solidFill>
              <a:schemeClr val="hlink"/>
            </a:solidFill>
            <a:ln w="25400" algn="ctr">
              <a:solidFill>
                <a:schemeClr val="bg1"/>
              </a:solidFill>
              <a:miter lim="800000"/>
              <a:headEnd/>
              <a:tailEnd/>
            </a:ln>
            <a:effectLst>
              <a:outerShdw dist="63500" dir="2212194" algn="ctr" rotWithShape="0">
                <a:srgbClr val="333333">
                  <a:alpha val="50000"/>
                </a:srgbClr>
              </a:outerShdw>
            </a:effectLst>
          </p:spPr>
          <p:txBody>
            <a:bodyPr wrap="none" anchor="ctr"/>
            <a:lstStyle/>
            <a:p>
              <a:endParaRPr lang="zh-CN" altLang="en-US" sz="1200">
                <a:cs typeface="+mn-ea"/>
                <a:sym typeface="+mn-lt"/>
              </a:endParaRPr>
            </a:p>
          </p:txBody>
        </p:sp>
        <p:sp>
          <p:nvSpPr>
            <p:cNvPr id="24" name="Text Box 1048"/>
            <p:cNvSpPr txBox="1">
              <a:spLocks noChangeArrowheads="1"/>
            </p:cNvSpPr>
            <p:nvPr/>
          </p:nvSpPr>
          <p:spPr bwMode="gray">
            <a:xfrm>
              <a:off x="1776" y="3278"/>
              <a:ext cx="2160" cy="174"/>
            </a:xfrm>
            <a:prstGeom prst="rect">
              <a:avLst/>
            </a:prstGeom>
            <a:noFill/>
            <a:ln w="9525" algn="ctr">
              <a:noFill/>
              <a:miter lim="800000"/>
              <a:headEnd/>
              <a:tailEnd/>
            </a:ln>
            <a:effectLst/>
          </p:spPr>
          <p:txBody>
            <a:bodyPr>
              <a:spAutoFit/>
            </a:bodyPr>
            <a:lstStyle/>
            <a:p>
              <a:pPr algn="ctr" eaLnBrk="0" hangingPunct="0"/>
              <a:r>
                <a:rPr lang="en-US" sz="1200" dirty="0">
                  <a:solidFill>
                    <a:srgbClr val="000000"/>
                  </a:solidFill>
                  <a:cs typeface="+mn-ea"/>
                  <a:sym typeface="+mn-lt"/>
                </a:rPr>
                <a:t>Good environmental adaptability</a:t>
              </a:r>
            </a:p>
          </p:txBody>
        </p:sp>
        <p:sp>
          <p:nvSpPr>
            <p:cNvPr id="25" name="Text Box 1049"/>
            <p:cNvSpPr txBox="1">
              <a:spLocks noChangeArrowheads="1"/>
            </p:cNvSpPr>
            <p:nvPr/>
          </p:nvSpPr>
          <p:spPr bwMode="gray">
            <a:xfrm>
              <a:off x="1495" y="3230"/>
              <a:ext cx="207" cy="174"/>
            </a:xfrm>
            <a:prstGeom prst="rect">
              <a:avLst/>
            </a:prstGeom>
            <a:noFill/>
            <a:ln w="9525" algn="ctr">
              <a:noFill/>
              <a:miter lim="800000"/>
              <a:headEnd/>
              <a:tailEnd/>
            </a:ln>
            <a:effectLst/>
          </p:spPr>
          <p:txBody>
            <a:bodyPr wrap="none">
              <a:spAutoFit/>
            </a:bodyPr>
            <a:lstStyle/>
            <a:p>
              <a:pPr algn="ctr" eaLnBrk="0" hangingPunct="0"/>
              <a:r>
                <a:rPr kumimoji="0" lang="en-US" sz="1200" dirty="0">
                  <a:cs typeface="+mn-ea"/>
                  <a:sym typeface="+mn-lt"/>
                </a:rPr>
                <a:t>4</a:t>
              </a:r>
            </a:p>
          </p:txBody>
        </p:sp>
      </p:grpSp>
      <p:pic>
        <p:nvPicPr>
          <p:cNvPr id="26" name="Picture 3" descr="6"/>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1081068" y="2242047"/>
            <a:ext cx="839787" cy="1955800"/>
          </a:xfrm>
          <a:prstGeom prst="rect">
            <a:avLst/>
          </a:prstGeom>
          <a:noFill/>
          <a:ln w="9525">
            <a:noFill/>
            <a:miter lim="800000"/>
            <a:headEnd/>
            <a:tailEnd/>
          </a:ln>
        </p:spPr>
      </p:pic>
      <p:sp>
        <p:nvSpPr>
          <p:cNvPr id="27" name="Text Box 6"/>
          <p:cNvSpPr txBox="1">
            <a:spLocks noChangeArrowheads="1"/>
          </p:cNvSpPr>
          <p:nvPr/>
        </p:nvSpPr>
        <p:spPr bwMode="auto">
          <a:xfrm>
            <a:off x="1111244" y="2324597"/>
            <a:ext cx="738664" cy="1751012"/>
          </a:xfrm>
          <a:prstGeom prst="rect">
            <a:avLst/>
          </a:prstGeom>
          <a:noFill/>
          <a:ln w="9525">
            <a:noFill/>
            <a:miter lim="800000"/>
            <a:headEnd/>
            <a:tailEnd/>
          </a:ln>
        </p:spPr>
        <p:txBody>
          <a:bodyPr vert="vert270">
            <a:spAutoFit/>
          </a:bodyPr>
          <a:lstStyle/>
          <a:p>
            <a:pPr algn="ctr"/>
            <a:r>
              <a:rPr kumimoji="0" lang="en-US" sz="1800" dirty="0">
                <a:cs typeface="+mn-ea"/>
                <a:sym typeface="+mn-lt"/>
              </a:rPr>
              <a:t>Lead-acid battery</a:t>
            </a:r>
          </a:p>
        </p:txBody>
      </p:sp>
      <p:pic>
        <p:nvPicPr>
          <p:cNvPr id="28" name="Picture 7" descr="6"/>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3438505" y="2242048"/>
            <a:ext cx="809625" cy="1951706"/>
          </a:xfrm>
          <a:prstGeom prst="rect">
            <a:avLst/>
          </a:prstGeom>
          <a:noFill/>
          <a:ln w="9525">
            <a:noFill/>
            <a:miter lim="800000"/>
            <a:headEnd/>
            <a:tailEnd/>
          </a:ln>
        </p:spPr>
      </p:pic>
      <p:sp>
        <p:nvSpPr>
          <p:cNvPr id="30" name="Text Box 8"/>
          <p:cNvSpPr txBox="1">
            <a:spLocks noChangeArrowheads="1"/>
          </p:cNvSpPr>
          <p:nvPr/>
        </p:nvSpPr>
        <p:spPr bwMode="auto">
          <a:xfrm>
            <a:off x="3443179" y="2313484"/>
            <a:ext cx="738664" cy="1785938"/>
          </a:xfrm>
          <a:prstGeom prst="rect">
            <a:avLst/>
          </a:prstGeom>
          <a:noFill/>
          <a:ln w="9525">
            <a:noFill/>
            <a:miter lim="800000"/>
            <a:headEnd/>
            <a:tailEnd/>
          </a:ln>
        </p:spPr>
        <p:txBody>
          <a:bodyPr vert="vert270" anchor="ctr" anchorCtr="0">
            <a:spAutoFit/>
          </a:bodyPr>
          <a:lstStyle/>
          <a:p>
            <a:pPr algn="ctr"/>
            <a:r>
              <a:rPr kumimoji="0" lang="en-US" sz="1800" dirty="0">
                <a:cs typeface="+mn-ea"/>
                <a:sym typeface="+mn-lt"/>
              </a:rPr>
              <a:t>Lithium-ion battery</a:t>
            </a:r>
          </a:p>
        </p:txBody>
      </p:sp>
      <p:sp>
        <p:nvSpPr>
          <p:cNvPr id="31" name="AutoShape 11"/>
          <p:cNvSpPr>
            <a:spLocks noChangeArrowheads="1"/>
          </p:cNvSpPr>
          <p:nvPr/>
        </p:nvSpPr>
        <p:spPr bwMode="auto">
          <a:xfrm>
            <a:off x="2081193" y="3027859"/>
            <a:ext cx="1066800" cy="592138"/>
          </a:xfrm>
          <a:prstGeom prst="rightArrow">
            <a:avLst>
              <a:gd name="adj1" fmla="val 50000"/>
              <a:gd name="adj2" fmla="val 71847"/>
            </a:avLst>
          </a:prstGeom>
          <a:gradFill rotWithShape="0">
            <a:gsLst>
              <a:gs pos="0">
                <a:srgbClr val="00576F"/>
              </a:gs>
              <a:gs pos="50000">
                <a:srgbClr val="00BDF0"/>
              </a:gs>
              <a:gs pos="100000">
                <a:srgbClr val="00576F"/>
              </a:gs>
            </a:gsLst>
            <a:lin ang="2700000" scaled="1"/>
          </a:gradFill>
          <a:ln w="9525">
            <a:miter lim="800000"/>
            <a:headEnd/>
            <a:tailEnd/>
          </a:ln>
          <a:scene3d>
            <a:camera prst="legacyObliqueTopRight"/>
            <a:lightRig rig="legacyFlat3" dir="b"/>
          </a:scene3d>
          <a:sp3d extrusionH="176200" prstMaterial="legacyMatte">
            <a:bevelT w="13500" h="13500" prst="angle"/>
            <a:bevelB w="13500" h="13500" prst="angle"/>
            <a:extrusionClr>
              <a:srgbClr val="00BDF0"/>
            </a:extrusionClr>
          </a:sp3d>
        </p:spPr>
        <p:txBody>
          <a:bodyPr wrap="none" lIns="73025" tIns="36512" rIns="73025" bIns="36512" anchor="ctr">
            <a:flatTx/>
          </a:bodyPr>
          <a:lstStyle/>
          <a:p>
            <a:endParaRPr kumimoji="0" lang="zh-CN" altLang="en-US" sz="1800">
              <a:cs typeface="+mn-ea"/>
              <a:sym typeface="+mn-lt"/>
            </a:endParaRPr>
          </a:p>
        </p:txBody>
      </p:sp>
      <p:grpSp>
        <p:nvGrpSpPr>
          <p:cNvPr id="34" name="Group 1058"/>
          <p:cNvGrpSpPr>
            <a:grpSpLocks/>
          </p:cNvGrpSpPr>
          <p:nvPr/>
        </p:nvGrpSpPr>
        <p:grpSpPr bwMode="auto">
          <a:xfrm>
            <a:off x="5023131" y="4091623"/>
            <a:ext cx="3872485" cy="685800"/>
            <a:chOff x="1392" y="3168"/>
            <a:chExt cx="2976" cy="432"/>
          </a:xfrm>
        </p:grpSpPr>
        <p:sp>
          <p:nvSpPr>
            <p:cNvPr id="35" name="AutoShape 1059"/>
            <p:cNvSpPr>
              <a:spLocks noChangeArrowheads="1"/>
            </p:cNvSpPr>
            <p:nvPr/>
          </p:nvSpPr>
          <p:spPr bwMode="gray">
            <a:xfrm>
              <a:off x="1632" y="3243"/>
              <a:ext cx="2736" cy="288"/>
            </a:xfrm>
            <a:prstGeom prst="roundRect">
              <a:avLst>
                <a:gd name="adj" fmla="val 16667"/>
              </a:avLst>
            </a:prstGeom>
            <a:gradFill rotWithShape="1">
              <a:gsLst>
                <a:gs pos="0">
                  <a:schemeClr val="hlink">
                    <a:gamma/>
                    <a:tint val="21176"/>
                    <a:invGamma/>
                  </a:schemeClr>
                </a:gs>
                <a:gs pos="100000">
                  <a:schemeClr val="hlink"/>
                </a:gs>
              </a:gsLst>
              <a:lin ang="0" scaled="1"/>
            </a:gradFill>
            <a:ln w="12700" algn="ctr">
              <a:solidFill>
                <a:schemeClr val="bg1"/>
              </a:solidFill>
              <a:round/>
              <a:headEnd/>
              <a:tailEnd/>
            </a:ln>
            <a:effectLst>
              <a:outerShdw dist="99190" dir="2388334" algn="ctr" rotWithShape="0">
                <a:srgbClr val="333333">
                  <a:alpha val="50000"/>
                </a:srgbClr>
              </a:outerShdw>
            </a:effectLst>
          </p:spPr>
          <p:txBody>
            <a:bodyPr wrap="none" anchor="ctr"/>
            <a:lstStyle/>
            <a:p>
              <a:endParaRPr lang="zh-CN" altLang="en-US" sz="1200">
                <a:cs typeface="+mn-ea"/>
                <a:sym typeface="+mn-lt"/>
              </a:endParaRPr>
            </a:p>
          </p:txBody>
        </p:sp>
        <p:sp>
          <p:nvSpPr>
            <p:cNvPr id="36" name="AutoShape 1060"/>
            <p:cNvSpPr>
              <a:spLocks noChangeArrowheads="1"/>
            </p:cNvSpPr>
            <p:nvPr/>
          </p:nvSpPr>
          <p:spPr bwMode="gray">
            <a:xfrm>
              <a:off x="1392" y="3168"/>
              <a:ext cx="432" cy="432"/>
            </a:xfrm>
            <a:prstGeom prst="diamond">
              <a:avLst/>
            </a:prstGeom>
            <a:solidFill>
              <a:schemeClr val="hlink"/>
            </a:solidFill>
            <a:ln w="25400" algn="ctr">
              <a:solidFill>
                <a:schemeClr val="bg1"/>
              </a:solidFill>
              <a:miter lim="800000"/>
              <a:headEnd/>
              <a:tailEnd/>
            </a:ln>
            <a:effectLst>
              <a:outerShdw dist="63500" dir="2212194" algn="ctr" rotWithShape="0">
                <a:srgbClr val="333333">
                  <a:alpha val="50000"/>
                </a:srgbClr>
              </a:outerShdw>
            </a:effectLst>
          </p:spPr>
          <p:txBody>
            <a:bodyPr wrap="none" anchor="ctr"/>
            <a:lstStyle/>
            <a:p>
              <a:endParaRPr lang="zh-CN" altLang="en-US" sz="1200">
                <a:cs typeface="+mn-ea"/>
                <a:sym typeface="+mn-lt"/>
              </a:endParaRPr>
            </a:p>
          </p:txBody>
        </p:sp>
        <p:sp>
          <p:nvSpPr>
            <p:cNvPr id="37" name="Text Box 1061"/>
            <p:cNvSpPr txBox="1">
              <a:spLocks noChangeArrowheads="1"/>
            </p:cNvSpPr>
            <p:nvPr/>
          </p:nvSpPr>
          <p:spPr bwMode="gray">
            <a:xfrm>
              <a:off x="1776" y="3278"/>
              <a:ext cx="2160" cy="174"/>
            </a:xfrm>
            <a:prstGeom prst="rect">
              <a:avLst/>
            </a:prstGeom>
            <a:noFill/>
            <a:ln w="9525" algn="ctr">
              <a:noFill/>
              <a:miter lim="800000"/>
              <a:headEnd/>
              <a:tailEnd/>
            </a:ln>
            <a:effectLst/>
          </p:spPr>
          <p:txBody>
            <a:bodyPr>
              <a:spAutoFit/>
            </a:bodyPr>
            <a:lstStyle/>
            <a:p>
              <a:pPr algn="ctr" eaLnBrk="0" hangingPunct="0"/>
              <a:r>
                <a:rPr lang="en-US" sz="1200">
                  <a:solidFill>
                    <a:srgbClr val="000000"/>
                  </a:solidFill>
                  <a:cs typeface="+mn-ea"/>
                  <a:sym typeface="+mn-lt"/>
                </a:rPr>
                <a:t>Environmental protection</a:t>
              </a:r>
            </a:p>
          </p:txBody>
        </p:sp>
        <p:sp>
          <p:nvSpPr>
            <p:cNvPr id="38" name="Text Box 1062"/>
            <p:cNvSpPr txBox="1">
              <a:spLocks noChangeArrowheads="1"/>
            </p:cNvSpPr>
            <p:nvPr/>
          </p:nvSpPr>
          <p:spPr bwMode="gray">
            <a:xfrm>
              <a:off x="1495" y="3230"/>
              <a:ext cx="207" cy="174"/>
            </a:xfrm>
            <a:prstGeom prst="rect">
              <a:avLst/>
            </a:prstGeom>
            <a:noFill/>
            <a:ln w="9525" algn="ctr">
              <a:noFill/>
              <a:miter lim="800000"/>
              <a:headEnd/>
              <a:tailEnd/>
            </a:ln>
            <a:effectLst/>
          </p:spPr>
          <p:txBody>
            <a:bodyPr wrap="none">
              <a:spAutoFit/>
            </a:bodyPr>
            <a:lstStyle/>
            <a:p>
              <a:pPr algn="ctr" eaLnBrk="0" hangingPunct="0"/>
              <a:r>
                <a:rPr kumimoji="0" lang="en-US" sz="1200" dirty="0">
                  <a:cs typeface="+mn-ea"/>
                  <a:sym typeface="+mn-lt"/>
                </a:rPr>
                <a:t>5</a:t>
              </a:r>
            </a:p>
          </p:txBody>
        </p:sp>
      </p:grpSp>
      <p:grpSp>
        <p:nvGrpSpPr>
          <p:cNvPr id="39" name="Group 1035"/>
          <p:cNvGrpSpPr>
            <a:grpSpLocks/>
          </p:cNvGrpSpPr>
          <p:nvPr/>
        </p:nvGrpSpPr>
        <p:grpSpPr bwMode="auto">
          <a:xfrm>
            <a:off x="5003560" y="4832031"/>
            <a:ext cx="3872485" cy="685800"/>
            <a:chOff x="1296" y="1824"/>
            <a:chExt cx="2976" cy="432"/>
          </a:xfrm>
        </p:grpSpPr>
        <p:sp>
          <p:nvSpPr>
            <p:cNvPr id="40" name="AutoShape 1036"/>
            <p:cNvSpPr>
              <a:spLocks noChangeArrowheads="1"/>
            </p:cNvSpPr>
            <p:nvPr/>
          </p:nvSpPr>
          <p:spPr bwMode="gray">
            <a:xfrm>
              <a:off x="1536" y="1899"/>
              <a:ext cx="2736" cy="288"/>
            </a:xfrm>
            <a:prstGeom prst="roundRect">
              <a:avLst>
                <a:gd name="adj" fmla="val 16667"/>
              </a:avLst>
            </a:prstGeom>
            <a:gradFill rotWithShape="1">
              <a:gsLst>
                <a:gs pos="0">
                  <a:schemeClr val="accent1">
                    <a:gamma/>
                    <a:tint val="21176"/>
                    <a:invGamma/>
                  </a:schemeClr>
                </a:gs>
                <a:gs pos="100000">
                  <a:schemeClr val="accent1"/>
                </a:gs>
              </a:gsLst>
              <a:lin ang="0" scaled="1"/>
            </a:gradFill>
            <a:ln w="12700" algn="ctr">
              <a:solidFill>
                <a:schemeClr val="bg1"/>
              </a:solidFill>
              <a:round/>
              <a:headEnd/>
              <a:tailEnd/>
            </a:ln>
            <a:effectLst>
              <a:outerShdw dist="99190" dir="2388334" algn="ctr" rotWithShape="0">
                <a:srgbClr val="333333">
                  <a:alpha val="50000"/>
                </a:srgbClr>
              </a:outerShdw>
            </a:effectLst>
          </p:spPr>
          <p:txBody>
            <a:bodyPr wrap="none" anchor="ctr"/>
            <a:lstStyle/>
            <a:p>
              <a:endParaRPr lang="zh-CN" altLang="en-US" sz="1200">
                <a:cs typeface="+mn-ea"/>
                <a:sym typeface="+mn-lt"/>
              </a:endParaRPr>
            </a:p>
          </p:txBody>
        </p:sp>
        <p:sp>
          <p:nvSpPr>
            <p:cNvPr id="41" name="AutoShape 1037"/>
            <p:cNvSpPr>
              <a:spLocks noChangeArrowheads="1"/>
            </p:cNvSpPr>
            <p:nvPr/>
          </p:nvSpPr>
          <p:spPr bwMode="gray">
            <a:xfrm>
              <a:off x="1296" y="1824"/>
              <a:ext cx="432" cy="432"/>
            </a:xfrm>
            <a:prstGeom prst="diamond">
              <a:avLst/>
            </a:prstGeom>
            <a:solidFill>
              <a:schemeClr val="accent1"/>
            </a:solidFill>
            <a:ln w="25400" algn="ctr">
              <a:solidFill>
                <a:schemeClr val="bg1"/>
              </a:solidFill>
              <a:miter lim="800000"/>
              <a:headEnd/>
              <a:tailEnd/>
            </a:ln>
            <a:effectLst>
              <a:outerShdw dist="63500" dir="2212194" algn="ctr" rotWithShape="0">
                <a:srgbClr val="333333">
                  <a:alpha val="50000"/>
                </a:srgbClr>
              </a:outerShdw>
            </a:effectLst>
          </p:spPr>
          <p:txBody>
            <a:bodyPr wrap="none" anchor="ctr"/>
            <a:lstStyle/>
            <a:p>
              <a:endParaRPr lang="zh-CN" altLang="en-US" sz="1200">
                <a:cs typeface="+mn-ea"/>
                <a:sym typeface="+mn-lt"/>
              </a:endParaRPr>
            </a:p>
          </p:txBody>
        </p:sp>
        <p:sp>
          <p:nvSpPr>
            <p:cNvPr id="42" name="Text Box 1038"/>
            <p:cNvSpPr txBox="1">
              <a:spLocks noChangeArrowheads="1"/>
            </p:cNvSpPr>
            <p:nvPr/>
          </p:nvSpPr>
          <p:spPr bwMode="gray">
            <a:xfrm>
              <a:off x="1728" y="1943"/>
              <a:ext cx="2160" cy="174"/>
            </a:xfrm>
            <a:prstGeom prst="rect">
              <a:avLst/>
            </a:prstGeom>
            <a:noFill/>
            <a:ln w="9525" algn="ctr">
              <a:noFill/>
              <a:miter lim="800000"/>
              <a:headEnd/>
              <a:tailEnd/>
            </a:ln>
            <a:effectLst/>
          </p:spPr>
          <p:txBody>
            <a:bodyPr>
              <a:spAutoFit/>
            </a:bodyPr>
            <a:lstStyle/>
            <a:p>
              <a:pPr algn="ctr" eaLnBrk="0" hangingPunct="0"/>
              <a:r>
                <a:rPr kumimoji="0" lang="en-US" sz="1200">
                  <a:solidFill>
                    <a:srgbClr val="000000"/>
                  </a:solidFill>
                  <a:cs typeface="+mn-ea"/>
                  <a:sym typeface="+mn-lt"/>
                </a:rPr>
                <a:t>Poor safety</a:t>
              </a:r>
            </a:p>
          </p:txBody>
        </p:sp>
        <p:sp>
          <p:nvSpPr>
            <p:cNvPr id="43" name="Text Box 1039"/>
            <p:cNvSpPr txBox="1">
              <a:spLocks noChangeArrowheads="1"/>
            </p:cNvSpPr>
            <p:nvPr/>
          </p:nvSpPr>
          <p:spPr bwMode="gray">
            <a:xfrm>
              <a:off x="1400" y="1886"/>
              <a:ext cx="207" cy="174"/>
            </a:xfrm>
            <a:prstGeom prst="rect">
              <a:avLst/>
            </a:prstGeom>
            <a:noFill/>
            <a:ln w="9525" algn="ctr">
              <a:noFill/>
              <a:miter lim="800000"/>
              <a:headEnd/>
              <a:tailEnd/>
            </a:ln>
            <a:effectLst/>
          </p:spPr>
          <p:txBody>
            <a:bodyPr wrap="none">
              <a:spAutoFit/>
            </a:bodyPr>
            <a:lstStyle/>
            <a:p>
              <a:pPr algn="ctr" eaLnBrk="0" hangingPunct="0"/>
              <a:r>
                <a:rPr kumimoji="0" lang="en-US" sz="1200" dirty="0">
                  <a:cs typeface="+mn-ea"/>
                  <a:sym typeface="+mn-lt"/>
                </a:rPr>
                <a:t>6</a:t>
              </a:r>
            </a:p>
          </p:txBody>
        </p:sp>
      </p:grpSp>
      <p:sp>
        <p:nvSpPr>
          <p:cNvPr id="2" name="文本框 1"/>
          <p:cNvSpPr txBox="1"/>
          <p:nvPr/>
        </p:nvSpPr>
        <p:spPr>
          <a:xfrm>
            <a:off x="9692376" y="3079116"/>
            <a:ext cx="1160894" cy="954107"/>
          </a:xfrm>
          <a:prstGeom prst="rect">
            <a:avLst/>
          </a:prstGeom>
          <a:noFill/>
        </p:spPr>
        <p:txBody>
          <a:bodyPr wrap="none" rtlCol="0">
            <a:spAutoFit/>
          </a:bodyPr>
          <a:lstStyle/>
          <a:p>
            <a:pPr algn="ctr"/>
            <a:r>
              <a:rPr lang="en-US" sz="1400" b="1" dirty="0">
                <a:cs typeface="+mn-ea"/>
                <a:sym typeface="+mn-lt"/>
              </a:rPr>
              <a:t>Features of </a:t>
            </a:r>
            <a:endParaRPr lang="en-US" sz="1400" b="1" dirty="0" smtClean="0">
              <a:cs typeface="+mn-ea"/>
              <a:sym typeface="+mn-lt"/>
            </a:endParaRPr>
          </a:p>
          <a:p>
            <a:pPr algn="ctr"/>
            <a:r>
              <a:rPr lang="en-US" sz="1400" b="1" dirty="0" smtClean="0">
                <a:cs typeface="+mn-ea"/>
                <a:sym typeface="+mn-lt"/>
              </a:rPr>
              <a:t>lithium-ion </a:t>
            </a:r>
          </a:p>
          <a:p>
            <a:pPr algn="ctr"/>
            <a:r>
              <a:rPr lang="en-US" sz="1400" b="1" dirty="0" smtClean="0">
                <a:cs typeface="+mn-ea"/>
                <a:sym typeface="+mn-lt"/>
              </a:rPr>
              <a:t>batteries</a:t>
            </a:r>
            <a:endParaRPr lang="en-US" sz="1400" b="1" dirty="0">
              <a:cs typeface="+mn-ea"/>
              <a:sym typeface="+mn-lt"/>
            </a:endParaRPr>
          </a:p>
          <a:p>
            <a:pPr algn="ctr"/>
            <a:endParaRPr lang="en-US" sz="1400" b="1" dirty="0">
              <a:cs typeface="+mn-ea"/>
              <a:sym typeface="+mn-lt"/>
            </a:endParaRPr>
          </a:p>
        </p:txBody>
      </p:sp>
      <p:sp>
        <p:nvSpPr>
          <p:cNvPr id="4" name="右大括号 3"/>
          <p:cNvSpPr/>
          <p:nvPr/>
        </p:nvSpPr>
        <p:spPr>
          <a:xfrm>
            <a:off x="9139344" y="1440179"/>
            <a:ext cx="272716" cy="3860165"/>
          </a:xfrm>
          <a:prstGeom prst="rightBrace">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2005436232"/>
      </p:ext>
    </p:extLst>
  </p:cSld>
  <p:clrMapOvr>
    <a:masterClrMapping/>
  </p:clrMapOvr>
  <p:transition advClick="0" advTm="8000">
    <p:fade thruBlk="1"/>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latin typeface="+mn-lt"/>
                <a:ea typeface="+mn-ea"/>
                <a:cs typeface="+mn-ea"/>
                <a:sym typeface="+mn-lt"/>
              </a:rPr>
              <a:t>Battery characteristics for </a:t>
            </a:r>
            <a:r>
              <a:rPr lang="en-US" altLang="zh-CN" dirty="0">
                <a:latin typeface="+mn-lt"/>
                <a:ea typeface="+mn-ea"/>
                <a:cs typeface="+mn-ea"/>
                <a:sym typeface="+mn-lt"/>
              </a:rPr>
              <a:t>Data </a:t>
            </a:r>
            <a:r>
              <a:rPr lang="en-US" altLang="zh-CN" dirty="0" smtClean="0">
                <a:latin typeface="+mn-lt"/>
                <a:ea typeface="+mn-ea"/>
                <a:cs typeface="+mn-ea"/>
                <a:sym typeface="+mn-lt"/>
              </a:rPr>
              <a:t>Center</a:t>
            </a:r>
            <a:endParaRPr lang="zh-CN" altLang="en-US" dirty="0">
              <a:latin typeface="+mn-lt"/>
              <a:ea typeface="+mn-ea"/>
              <a:cs typeface="+mn-ea"/>
              <a:sym typeface="+mn-lt"/>
            </a:endParaRPr>
          </a:p>
        </p:txBody>
      </p:sp>
      <p:sp>
        <p:nvSpPr>
          <p:cNvPr id="3" name="文本占位符 2"/>
          <p:cNvSpPr>
            <a:spLocks noGrp="1"/>
          </p:cNvSpPr>
          <p:nvPr>
            <p:ph type="body" sz="quarter" idx="10"/>
          </p:nvPr>
        </p:nvSpPr>
        <p:spPr>
          <a:xfrm>
            <a:off x="455612" y="1052514"/>
            <a:ext cx="11293476" cy="1636997"/>
          </a:xfrm>
        </p:spPr>
        <p:txBody>
          <a:bodyPr/>
          <a:lstStyle/>
          <a:p>
            <a:r>
              <a:rPr lang="en-US" altLang="zh-CN" sz="1800" dirty="0">
                <a:latin typeface="+mn-lt"/>
                <a:ea typeface="+mn-ea"/>
                <a:cs typeface="+mn-ea"/>
                <a:sym typeface="+mn-lt"/>
              </a:rPr>
              <a:t>In recent years, with the rapid development of the Internet industry, many IT companies, such as </a:t>
            </a:r>
            <a:r>
              <a:rPr lang="en-US" altLang="zh-CN" sz="1800" dirty="0" err="1">
                <a:latin typeface="+mn-lt"/>
                <a:ea typeface="+mn-ea"/>
                <a:cs typeface="+mn-ea"/>
                <a:sym typeface="+mn-lt"/>
              </a:rPr>
              <a:t>Baidu</a:t>
            </a:r>
            <a:r>
              <a:rPr lang="en-US" altLang="zh-CN" sz="1800" dirty="0">
                <a:latin typeface="+mn-lt"/>
                <a:ea typeface="+mn-ea"/>
                <a:cs typeface="+mn-ea"/>
                <a:sym typeface="+mn-lt"/>
              </a:rPr>
              <a:t>, </a:t>
            </a:r>
            <a:r>
              <a:rPr lang="en-US" altLang="zh-CN" sz="1800" dirty="0" err="1">
                <a:latin typeface="+mn-lt"/>
                <a:ea typeface="+mn-ea"/>
                <a:cs typeface="+mn-ea"/>
                <a:sym typeface="+mn-lt"/>
              </a:rPr>
              <a:t>Alibaba</a:t>
            </a:r>
            <a:r>
              <a:rPr lang="en-US" altLang="zh-CN" sz="1800" dirty="0">
                <a:latin typeface="+mn-lt"/>
                <a:ea typeface="+mn-ea"/>
                <a:cs typeface="+mn-ea"/>
                <a:sym typeface="+mn-lt"/>
              </a:rPr>
              <a:t>, </a:t>
            </a:r>
            <a:r>
              <a:rPr lang="en-US" altLang="zh-CN" sz="1800" dirty="0" err="1">
                <a:latin typeface="+mn-lt"/>
                <a:ea typeface="+mn-ea"/>
                <a:cs typeface="+mn-ea"/>
                <a:sym typeface="+mn-lt"/>
              </a:rPr>
              <a:t>Tencent</a:t>
            </a:r>
            <a:r>
              <a:rPr lang="en-US" altLang="zh-CN" sz="1800" dirty="0">
                <a:latin typeface="+mn-lt"/>
                <a:ea typeface="+mn-ea"/>
                <a:cs typeface="+mn-ea"/>
                <a:sym typeface="+mn-lt"/>
              </a:rPr>
              <a:t>, Google, and Microsoft, are building more and more large data centers for the new network services. Geographical centralization and size expansion are the transformations facing data centers. High density and high reliability are the higher demands posed on storage battery.</a:t>
            </a:r>
            <a:endParaRPr lang="zh-CN" altLang="en-US" sz="1600" dirty="0">
              <a:latin typeface="+mn-lt"/>
              <a:ea typeface="+mn-ea"/>
              <a:cs typeface="+mn-ea"/>
              <a:sym typeface="+mn-lt"/>
            </a:endParaRPr>
          </a:p>
        </p:txBody>
      </p:sp>
      <p:sp>
        <p:nvSpPr>
          <p:cNvPr id="5" name="任意多边形 4"/>
          <p:cNvSpPr/>
          <p:nvPr/>
        </p:nvSpPr>
        <p:spPr>
          <a:xfrm>
            <a:off x="4796738" y="2772665"/>
            <a:ext cx="2842855" cy="2842855"/>
          </a:xfrm>
          <a:custGeom>
            <a:avLst/>
            <a:gdLst>
              <a:gd name="connsiteX0" fmla="*/ 1421429 w 2842855"/>
              <a:gd name="connsiteY0" fmla="*/ 0 h 2842855"/>
              <a:gd name="connsiteX1" fmla="*/ 2426530 w 2842855"/>
              <a:gd name="connsiteY1" fmla="*/ 416328 h 2842855"/>
              <a:gd name="connsiteX2" fmla="*/ 2842855 w 2842855"/>
              <a:gd name="connsiteY2" fmla="*/ 1421431 h 2842855"/>
              <a:gd name="connsiteX3" fmla="*/ 1421428 w 2842855"/>
              <a:gd name="connsiteY3" fmla="*/ 1421428 h 2842855"/>
              <a:gd name="connsiteX4" fmla="*/ 1421429 w 2842855"/>
              <a:gd name="connsiteY4" fmla="*/ 0 h 28428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42855" h="2842855">
                <a:moveTo>
                  <a:pt x="1421429" y="0"/>
                </a:moveTo>
                <a:cubicBezTo>
                  <a:pt x="1798415" y="0"/>
                  <a:pt x="2159961" y="149758"/>
                  <a:pt x="2426530" y="416328"/>
                </a:cubicBezTo>
                <a:cubicBezTo>
                  <a:pt x="2693099" y="682898"/>
                  <a:pt x="2842856" y="1044445"/>
                  <a:pt x="2842855" y="1421431"/>
                </a:cubicBezTo>
                <a:lnTo>
                  <a:pt x="1421428" y="1421428"/>
                </a:lnTo>
                <a:cubicBezTo>
                  <a:pt x="1421428" y="947619"/>
                  <a:pt x="1421429" y="473809"/>
                  <a:pt x="1421429" y="0"/>
                </a:cubicBezTo>
                <a:close/>
              </a:path>
            </a:pathLst>
          </a:custGeom>
          <a:solidFill>
            <a:srgbClr val="92D050"/>
          </a:solidFill>
        </p:spPr>
        <p:style>
          <a:lnRef idx="0">
            <a:schemeClr val="lt2">
              <a:hueOff val="0"/>
              <a:satOff val="0"/>
              <a:lumOff val="0"/>
              <a:alphaOff val="0"/>
            </a:schemeClr>
          </a:lnRef>
          <a:fillRef idx="3">
            <a:scrgbClr r="0" g="0" b="0"/>
          </a:fillRef>
          <a:effectRef idx="3">
            <a:schemeClr val="dk2">
              <a:hueOff val="0"/>
              <a:satOff val="0"/>
              <a:lumOff val="0"/>
              <a:alphaOff val="0"/>
            </a:schemeClr>
          </a:effectRef>
          <a:fontRef idx="minor">
            <a:schemeClr val="lt1"/>
          </a:fontRef>
        </p:style>
        <p:txBody>
          <a:bodyPr spcFirstLastPara="0" vert="horz" wrap="square" lIns="1469158" tIns="541168" rIns="355028" bIns="1486080" numCol="1" spcCol="1270" anchor="ctr" anchorCtr="0">
            <a:noAutofit/>
          </a:bodyPr>
          <a:lstStyle/>
          <a:p>
            <a:pPr algn="r" defTabSz="533400">
              <a:lnSpc>
                <a:spcPct val="90000"/>
              </a:lnSpc>
              <a:spcBef>
                <a:spcPct val="0"/>
              </a:spcBef>
              <a:spcAft>
                <a:spcPct val="35000"/>
              </a:spcAft>
            </a:pPr>
            <a:r>
              <a:rPr lang="en-US" altLang="zh-CN" sz="1200" b="1" dirty="0">
                <a:solidFill>
                  <a:schemeClr val="tx1"/>
                </a:solidFill>
                <a:cs typeface="+mn-ea"/>
                <a:sym typeface="+mn-lt"/>
              </a:rPr>
              <a:t>High power density &amp; excellent discharge performance</a:t>
            </a:r>
          </a:p>
        </p:txBody>
      </p:sp>
      <p:sp>
        <p:nvSpPr>
          <p:cNvPr id="6" name="任意多边形 5"/>
          <p:cNvSpPr/>
          <p:nvPr/>
        </p:nvSpPr>
        <p:spPr>
          <a:xfrm>
            <a:off x="4816118" y="2844683"/>
            <a:ext cx="2842855" cy="2842855"/>
          </a:xfrm>
          <a:custGeom>
            <a:avLst/>
            <a:gdLst>
              <a:gd name="connsiteX0" fmla="*/ 2842855 w 2842855"/>
              <a:gd name="connsiteY0" fmla="*/ 1421428 h 2842855"/>
              <a:gd name="connsiteX1" fmla="*/ 2426528 w 2842855"/>
              <a:gd name="connsiteY1" fmla="*/ 2426530 h 2842855"/>
              <a:gd name="connsiteX2" fmla="*/ 1421426 w 2842855"/>
              <a:gd name="connsiteY2" fmla="*/ 2842856 h 2842855"/>
              <a:gd name="connsiteX3" fmla="*/ 1421428 w 2842855"/>
              <a:gd name="connsiteY3" fmla="*/ 1421428 h 2842855"/>
              <a:gd name="connsiteX4" fmla="*/ 2842855 w 2842855"/>
              <a:gd name="connsiteY4" fmla="*/ 1421428 h 28428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42855" h="2842855">
                <a:moveTo>
                  <a:pt x="2842855" y="1421428"/>
                </a:moveTo>
                <a:cubicBezTo>
                  <a:pt x="2842855" y="1798414"/>
                  <a:pt x="2693098" y="2159960"/>
                  <a:pt x="2426528" y="2426530"/>
                </a:cubicBezTo>
                <a:cubicBezTo>
                  <a:pt x="2159958" y="2693099"/>
                  <a:pt x="1798412" y="2842857"/>
                  <a:pt x="1421426" y="2842856"/>
                </a:cubicBezTo>
                <a:cubicBezTo>
                  <a:pt x="1421427" y="2369047"/>
                  <a:pt x="1421427" y="1895237"/>
                  <a:pt x="1421428" y="1421428"/>
                </a:cubicBezTo>
                <a:lnTo>
                  <a:pt x="2842855" y="1421428"/>
                </a:lnTo>
                <a:close/>
              </a:path>
            </a:pathLst>
          </a:custGeom>
          <a:solidFill>
            <a:srgbClr val="FFC000"/>
          </a:solidFill>
        </p:spPr>
        <p:style>
          <a:lnRef idx="0">
            <a:schemeClr val="lt2">
              <a:hueOff val="0"/>
              <a:satOff val="0"/>
              <a:lumOff val="0"/>
              <a:alphaOff val="0"/>
            </a:schemeClr>
          </a:lnRef>
          <a:fillRef idx="3">
            <a:scrgbClr r="0" g="0" b="0"/>
          </a:fillRef>
          <a:effectRef idx="3">
            <a:schemeClr val="dk2">
              <a:hueOff val="0"/>
              <a:satOff val="0"/>
              <a:lumOff val="0"/>
              <a:alphaOff val="0"/>
            </a:schemeClr>
          </a:effectRef>
          <a:fontRef idx="minor">
            <a:schemeClr val="lt1"/>
          </a:fontRef>
        </p:style>
        <p:txBody>
          <a:bodyPr spcFirstLastPara="0" vert="horz" wrap="square" lIns="1487433" tIns="1584000" rIns="336753" bIns="539815" numCol="1" spcCol="1270" anchor="ctr" anchorCtr="0">
            <a:noAutofit/>
          </a:bodyPr>
          <a:lstStyle/>
          <a:p>
            <a:pPr marL="85725" algn="ctr" defTabSz="533400">
              <a:lnSpc>
                <a:spcPct val="90000"/>
              </a:lnSpc>
              <a:spcBef>
                <a:spcPct val="0"/>
              </a:spcBef>
              <a:spcAft>
                <a:spcPct val="35000"/>
              </a:spcAft>
            </a:pPr>
            <a:r>
              <a:rPr lang="en-US" altLang="zh-CN" sz="1200" b="1" dirty="0">
                <a:solidFill>
                  <a:schemeClr val="tx1"/>
                </a:solidFill>
                <a:cs typeface="+mn-ea"/>
                <a:sym typeface="+mn-lt"/>
              </a:rPr>
              <a:t>Small difference in capacity and voltage among battery</a:t>
            </a:r>
          </a:p>
        </p:txBody>
      </p:sp>
      <p:sp>
        <p:nvSpPr>
          <p:cNvPr id="7" name="任意多边形 6"/>
          <p:cNvSpPr/>
          <p:nvPr/>
        </p:nvSpPr>
        <p:spPr>
          <a:xfrm>
            <a:off x="4688730" y="2844683"/>
            <a:ext cx="2842855" cy="2842855"/>
          </a:xfrm>
          <a:custGeom>
            <a:avLst/>
            <a:gdLst>
              <a:gd name="connsiteX0" fmla="*/ 1421427 w 2842855"/>
              <a:gd name="connsiteY0" fmla="*/ 2842855 h 2842855"/>
              <a:gd name="connsiteX1" fmla="*/ 416326 w 2842855"/>
              <a:gd name="connsiteY1" fmla="*/ 2426528 h 2842855"/>
              <a:gd name="connsiteX2" fmla="*/ 0 w 2842855"/>
              <a:gd name="connsiteY2" fmla="*/ 1421426 h 2842855"/>
              <a:gd name="connsiteX3" fmla="*/ 1421428 w 2842855"/>
              <a:gd name="connsiteY3" fmla="*/ 1421428 h 2842855"/>
              <a:gd name="connsiteX4" fmla="*/ 1421427 w 2842855"/>
              <a:gd name="connsiteY4" fmla="*/ 2842855 h 28428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42855" h="2842855">
                <a:moveTo>
                  <a:pt x="1421427" y="2842855"/>
                </a:moveTo>
                <a:cubicBezTo>
                  <a:pt x="1044441" y="2842855"/>
                  <a:pt x="682895" y="2693097"/>
                  <a:pt x="416326" y="2426528"/>
                </a:cubicBezTo>
                <a:cubicBezTo>
                  <a:pt x="149757" y="2159958"/>
                  <a:pt x="0" y="1798412"/>
                  <a:pt x="0" y="1421426"/>
                </a:cubicBezTo>
                <a:lnTo>
                  <a:pt x="1421428" y="1421428"/>
                </a:lnTo>
                <a:cubicBezTo>
                  <a:pt x="1421428" y="1895237"/>
                  <a:pt x="1421427" y="2369046"/>
                  <a:pt x="1421427" y="2842855"/>
                </a:cubicBezTo>
                <a:close/>
              </a:path>
            </a:pathLst>
          </a:custGeom>
          <a:solidFill>
            <a:srgbClr val="0070C0"/>
          </a:solidFill>
        </p:spPr>
        <p:style>
          <a:lnRef idx="0">
            <a:schemeClr val="lt2">
              <a:hueOff val="0"/>
              <a:satOff val="0"/>
              <a:lumOff val="0"/>
              <a:alphaOff val="0"/>
            </a:schemeClr>
          </a:lnRef>
          <a:fillRef idx="3">
            <a:scrgbClr r="0" g="0" b="0"/>
          </a:fillRef>
          <a:effectRef idx="3">
            <a:schemeClr val="dk2">
              <a:hueOff val="0"/>
              <a:satOff val="0"/>
              <a:lumOff val="0"/>
              <a:alphaOff val="0"/>
            </a:schemeClr>
          </a:effectRef>
          <a:fontRef idx="minor">
            <a:schemeClr val="lt1"/>
          </a:fontRef>
        </p:style>
        <p:txBody>
          <a:bodyPr spcFirstLastPara="0" vert="horz" wrap="square" lIns="336753" tIns="1584000" rIns="1487433" bIns="539815" numCol="1" spcCol="1270" anchor="ctr" anchorCtr="0">
            <a:noAutofit/>
          </a:bodyPr>
          <a:lstStyle/>
          <a:p>
            <a:pPr algn="ctr" defTabSz="533400">
              <a:lnSpc>
                <a:spcPct val="90000"/>
              </a:lnSpc>
              <a:spcBef>
                <a:spcPct val="0"/>
              </a:spcBef>
              <a:spcAft>
                <a:spcPct val="35000"/>
              </a:spcAft>
            </a:pPr>
            <a:r>
              <a:rPr lang="en-US" altLang="zh-CN" sz="1200" b="1">
                <a:cs typeface="+mn-ea"/>
                <a:sym typeface="+mn-lt"/>
              </a:rPr>
              <a:t>Simple battery installation and maintenance</a:t>
            </a:r>
          </a:p>
        </p:txBody>
      </p:sp>
      <p:sp>
        <p:nvSpPr>
          <p:cNvPr id="8" name="任意多边形 7"/>
          <p:cNvSpPr/>
          <p:nvPr/>
        </p:nvSpPr>
        <p:spPr>
          <a:xfrm>
            <a:off x="4674572" y="2761529"/>
            <a:ext cx="2842855" cy="2842855"/>
          </a:xfrm>
          <a:custGeom>
            <a:avLst/>
            <a:gdLst>
              <a:gd name="connsiteX0" fmla="*/ 0 w 2842855"/>
              <a:gd name="connsiteY0" fmla="*/ 1421426 h 2842855"/>
              <a:gd name="connsiteX1" fmla="*/ 1421430 w 2842855"/>
              <a:gd name="connsiteY1" fmla="*/ 0 h 2842855"/>
              <a:gd name="connsiteX2" fmla="*/ 1421428 w 2842855"/>
              <a:gd name="connsiteY2" fmla="*/ 1421428 h 2842855"/>
              <a:gd name="connsiteX3" fmla="*/ 0 w 2842855"/>
              <a:gd name="connsiteY3" fmla="*/ 1421426 h 2842855"/>
            </a:gdLst>
            <a:ahLst/>
            <a:cxnLst>
              <a:cxn ang="0">
                <a:pos x="connsiteX0" y="connsiteY0"/>
              </a:cxn>
              <a:cxn ang="0">
                <a:pos x="connsiteX1" y="connsiteY1"/>
              </a:cxn>
              <a:cxn ang="0">
                <a:pos x="connsiteX2" y="connsiteY2"/>
              </a:cxn>
              <a:cxn ang="0">
                <a:pos x="connsiteX3" y="connsiteY3"/>
              </a:cxn>
            </a:cxnLst>
            <a:rect l="l" t="t" r="r" b="b"/>
            <a:pathLst>
              <a:path w="2842855" h="2842855">
                <a:moveTo>
                  <a:pt x="0" y="1421426"/>
                </a:moveTo>
                <a:cubicBezTo>
                  <a:pt x="1" y="636393"/>
                  <a:pt x="636397" y="-1"/>
                  <a:pt x="1421430" y="0"/>
                </a:cubicBezTo>
                <a:cubicBezTo>
                  <a:pt x="1421429" y="473809"/>
                  <a:pt x="1421429" y="947619"/>
                  <a:pt x="1421428" y="1421428"/>
                </a:cubicBezTo>
                <a:lnTo>
                  <a:pt x="0" y="1421426"/>
                </a:lnTo>
                <a:close/>
              </a:path>
            </a:pathLst>
          </a:custGeom>
          <a:solidFill>
            <a:srgbClr val="FF0000"/>
          </a:solidFill>
        </p:spPr>
        <p:style>
          <a:lnRef idx="0">
            <a:schemeClr val="lt2">
              <a:hueOff val="0"/>
              <a:satOff val="0"/>
              <a:lumOff val="0"/>
              <a:alphaOff val="0"/>
            </a:schemeClr>
          </a:lnRef>
          <a:fillRef idx="3">
            <a:scrgbClr r="0" g="0" b="0"/>
          </a:fillRef>
          <a:effectRef idx="3">
            <a:schemeClr val="dk2">
              <a:hueOff val="0"/>
              <a:satOff val="0"/>
              <a:lumOff val="0"/>
              <a:alphaOff val="0"/>
            </a:schemeClr>
          </a:effectRef>
          <a:fontRef idx="minor">
            <a:schemeClr val="lt1"/>
          </a:fontRef>
        </p:style>
        <p:txBody>
          <a:bodyPr spcFirstLastPara="0" vert="horz" wrap="square" lIns="336754" tIns="539815" rIns="1487432" bIns="1487433" numCol="1" spcCol="1270" anchor="ctr" anchorCtr="0">
            <a:noAutofit/>
          </a:bodyPr>
          <a:lstStyle/>
          <a:p>
            <a:pPr algn="ctr" defTabSz="533400">
              <a:lnSpc>
                <a:spcPct val="90000"/>
              </a:lnSpc>
              <a:spcBef>
                <a:spcPct val="0"/>
              </a:spcBef>
              <a:spcAft>
                <a:spcPct val="35000"/>
              </a:spcAft>
            </a:pPr>
            <a:r>
              <a:rPr lang="en-US" altLang="zh-CN" sz="1200" b="1" dirty="0">
                <a:cs typeface="+mn-ea"/>
                <a:sym typeface="+mn-lt"/>
              </a:rPr>
              <a:t>Small footprint, saving space</a:t>
            </a:r>
          </a:p>
        </p:txBody>
      </p:sp>
    </p:spTree>
    <p:extLst>
      <p:ext uri="{BB962C8B-B14F-4D97-AF65-F5344CB8AC3E}">
        <p14:creationId xmlns:p14="http://schemas.microsoft.com/office/powerpoint/2010/main" val="101889446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latin typeface="+mn-lt"/>
                <a:ea typeface="+mn-ea"/>
                <a:cs typeface="+mn-ea"/>
                <a:sym typeface="+mn-lt"/>
              </a:rPr>
              <a:t>Function</a:t>
            </a:r>
            <a:endParaRPr lang="zh-CN" altLang="en-US" dirty="0">
              <a:latin typeface="+mn-lt"/>
              <a:ea typeface="+mn-ea"/>
              <a:cs typeface="+mn-ea"/>
              <a:sym typeface="+mn-lt"/>
            </a:endParaRPr>
          </a:p>
        </p:txBody>
      </p:sp>
      <p:sp>
        <p:nvSpPr>
          <p:cNvPr id="3" name="文本占位符 2"/>
          <p:cNvSpPr>
            <a:spLocks noGrp="1"/>
          </p:cNvSpPr>
          <p:nvPr>
            <p:ph type="body" sz="quarter" idx="10"/>
          </p:nvPr>
        </p:nvSpPr>
        <p:spPr/>
        <p:txBody>
          <a:bodyPr/>
          <a:lstStyle/>
          <a:p>
            <a:r>
              <a:rPr lang="en-US" altLang="zh-CN" sz="1600" dirty="0">
                <a:latin typeface="+mn-lt"/>
                <a:ea typeface="+mn-ea"/>
                <a:cs typeface="+mn-ea"/>
                <a:sym typeface="+mn-lt"/>
              </a:rPr>
              <a:t>Storage battery are sound DC power sources and are stable in voltage, free of fluctuation, and easy and reliable to use. Therefore, storage battery are widely used in the communications systems. Storage battery can be backup power sources for the AC UPS and DC power system, the startup power source, and the DC operation and control power source in the high-voltage power distribution system.</a:t>
            </a:r>
            <a:endParaRPr lang="zh-CN" altLang="en-US" sz="1400" dirty="0">
              <a:latin typeface="+mn-lt"/>
              <a:ea typeface="+mn-ea"/>
              <a:cs typeface="+mn-ea"/>
              <a:sym typeface="+mn-lt"/>
            </a:endParaRPr>
          </a:p>
        </p:txBody>
      </p:sp>
      <p:pic>
        <p:nvPicPr>
          <p:cNvPr id="4" name="图片 3"/>
          <p:cNvPicPr>
            <a:picLocks noChangeAspect="1"/>
          </p:cNvPicPr>
          <p:nvPr/>
        </p:nvPicPr>
        <p:blipFill rotWithShape="1">
          <a:blip r:embed="rId3" cstate="print"/>
          <a:srcRect l="5429" t="9796" r="5906"/>
          <a:stretch/>
        </p:blipFill>
        <p:spPr>
          <a:xfrm>
            <a:off x="5951538" y="2708543"/>
            <a:ext cx="3529012" cy="2482850"/>
          </a:xfrm>
          <a:prstGeom prst="rect">
            <a:avLst/>
          </a:prstGeom>
          <a:ln>
            <a:noFill/>
          </a:ln>
          <a:effectLst>
            <a:outerShdw blurRad="292100" dist="139700" dir="2700000" algn="tl" rotWithShape="0">
              <a:srgbClr val="333333">
                <a:alpha val="65000"/>
              </a:srgbClr>
            </a:outerShdw>
          </a:effectLst>
        </p:spPr>
      </p:pic>
      <p:pic>
        <p:nvPicPr>
          <p:cNvPr id="5" name="图片 4"/>
          <p:cNvPicPr>
            <a:picLocks noChangeAspect="1"/>
          </p:cNvPicPr>
          <p:nvPr/>
        </p:nvPicPr>
        <p:blipFill>
          <a:blip r:embed="rId4" cstate="print"/>
          <a:stretch>
            <a:fillRect/>
          </a:stretch>
        </p:blipFill>
        <p:spPr>
          <a:xfrm>
            <a:off x="3001963" y="2703781"/>
            <a:ext cx="1911350" cy="305911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01471973"/>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pPr marL="0" indent="0">
              <a:buNone/>
            </a:pPr>
            <a:r>
              <a:rPr lang="en-US" altLang="zh-CN" sz="1400" dirty="0" smtClean="0">
                <a:latin typeface="+mn-lt"/>
                <a:ea typeface="+mn-ea"/>
                <a:cs typeface="+mn-ea"/>
                <a:sym typeface="+mn-lt"/>
              </a:rPr>
              <a:t>1.(Single)Based </a:t>
            </a:r>
            <a:r>
              <a:rPr lang="en-US" altLang="zh-CN" sz="1400" dirty="0">
                <a:latin typeface="+mn-lt"/>
                <a:ea typeface="+mn-ea"/>
                <a:cs typeface="+mn-ea"/>
                <a:sym typeface="+mn-lt"/>
              </a:rPr>
              <a:t>on the electrolyte content, storage battery can be classified into (   ).</a:t>
            </a:r>
          </a:p>
          <a:p>
            <a:pPr marL="0" indent="0">
              <a:buNone/>
            </a:pPr>
            <a:r>
              <a:rPr lang="en-US" altLang="zh-CN" sz="1400" dirty="0">
                <a:latin typeface="+mn-lt"/>
                <a:ea typeface="+mn-ea"/>
                <a:cs typeface="+mn-ea"/>
                <a:sym typeface="+mn-lt"/>
              </a:rPr>
              <a:t>	A. Flooded lead-acid battery and  Starved-electrolyte battery</a:t>
            </a:r>
          </a:p>
          <a:p>
            <a:pPr marL="0" indent="0">
              <a:buNone/>
            </a:pPr>
            <a:r>
              <a:rPr lang="en-US" altLang="zh-CN" sz="1400" dirty="0">
                <a:latin typeface="+mn-lt"/>
                <a:ea typeface="+mn-ea"/>
                <a:cs typeface="+mn-ea"/>
                <a:sym typeface="+mn-lt"/>
              </a:rPr>
              <a:t>	B. AGM and GEL storage battery</a:t>
            </a:r>
          </a:p>
          <a:p>
            <a:pPr marL="0" indent="0">
              <a:buNone/>
            </a:pPr>
            <a:r>
              <a:rPr lang="en-US" altLang="zh-CN" sz="1400" dirty="0">
                <a:latin typeface="+mn-lt"/>
                <a:ea typeface="+mn-ea"/>
                <a:cs typeface="+mn-ea"/>
                <a:sym typeface="+mn-lt"/>
              </a:rPr>
              <a:t>	C. Lead-acid and alkaline storage battery</a:t>
            </a:r>
          </a:p>
          <a:p>
            <a:pPr marL="0" indent="0">
              <a:buNone/>
            </a:pPr>
            <a:r>
              <a:rPr lang="en-US" altLang="zh-CN" sz="1400" dirty="0">
                <a:latin typeface="+mn-lt"/>
                <a:ea typeface="+mn-ea"/>
                <a:cs typeface="+mn-ea"/>
                <a:sym typeface="+mn-lt"/>
              </a:rPr>
              <a:t>	D. Primary and secondary storage battery</a:t>
            </a:r>
          </a:p>
          <a:p>
            <a:pPr marL="0" indent="0">
              <a:buNone/>
            </a:pPr>
            <a:r>
              <a:rPr lang="en-US" altLang="zh-CN" sz="1400" dirty="0">
                <a:latin typeface="+mn-lt"/>
                <a:ea typeface="+mn-ea"/>
                <a:cs typeface="+mn-ea"/>
                <a:sym typeface="+mn-lt"/>
              </a:rPr>
              <a:t>2</a:t>
            </a:r>
            <a:r>
              <a:rPr lang="en-US" altLang="zh-CN" sz="1400" dirty="0" smtClean="0">
                <a:latin typeface="+mn-lt"/>
                <a:ea typeface="+mn-ea"/>
                <a:cs typeface="+mn-ea"/>
                <a:sym typeface="+mn-lt"/>
              </a:rPr>
              <a:t>.(</a:t>
            </a:r>
            <a:r>
              <a:rPr lang="en-US" altLang="zh-CN" sz="1400" dirty="0">
                <a:cs typeface="+mn-ea"/>
                <a:sym typeface="+mn-lt"/>
              </a:rPr>
              <a:t>Single</a:t>
            </a:r>
            <a:r>
              <a:rPr lang="en-US" altLang="zh-CN" sz="1400" dirty="0" smtClean="0">
                <a:latin typeface="+mn-lt"/>
                <a:ea typeface="+mn-ea"/>
                <a:cs typeface="+mn-ea"/>
                <a:sym typeface="+mn-lt"/>
              </a:rPr>
              <a:t>)Which </a:t>
            </a:r>
            <a:r>
              <a:rPr lang="en-US" altLang="zh-CN" sz="1400" dirty="0">
                <a:latin typeface="+mn-lt"/>
                <a:ea typeface="+mn-ea"/>
                <a:cs typeface="+mn-ea"/>
                <a:sym typeface="+mn-lt"/>
              </a:rPr>
              <a:t>of the following components is responsible for exhausting the excessive gas in the battery? (   )</a:t>
            </a:r>
          </a:p>
          <a:p>
            <a:pPr marL="0" indent="0">
              <a:buNone/>
            </a:pPr>
            <a:r>
              <a:rPr lang="en-US" altLang="zh-CN" sz="1400" dirty="0">
                <a:latin typeface="+mn-lt"/>
                <a:ea typeface="+mn-ea"/>
                <a:cs typeface="+mn-ea"/>
                <a:sym typeface="+mn-lt"/>
              </a:rPr>
              <a:t>	A. Battery chute</a:t>
            </a:r>
          </a:p>
          <a:p>
            <a:pPr marL="0" indent="0">
              <a:buNone/>
            </a:pPr>
            <a:r>
              <a:rPr lang="en-US" altLang="zh-CN" sz="1400" dirty="0">
                <a:latin typeface="+mn-lt"/>
                <a:ea typeface="+mn-ea"/>
                <a:cs typeface="+mn-ea"/>
                <a:sym typeface="+mn-lt"/>
              </a:rPr>
              <a:t>	B. Battery plate</a:t>
            </a:r>
          </a:p>
          <a:p>
            <a:pPr marL="0" indent="0">
              <a:buNone/>
            </a:pPr>
            <a:r>
              <a:rPr lang="en-US" altLang="zh-CN" sz="1400" dirty="0">
                <a:latin typeface="+mn-lt"/>
                <a:ea typeface="+mn-ea"/>
                <a:cs typeface="+mn-ea"/>
                <a:sym typeface="+mn-lt"/>
              </a:rPr>
              <a:t>	C. Safety valve</a:t>
            </a:r>
          </a:p>
          <a:p>
            <a:pPr marL="0" indent="0">
              <a:buNone/>
            </a:pPr>
            <a:r>
              <a:rPr lang="en-US" altLang="zh-CN" sz="1400" dirty="0">
                <a:latin typeface="+mn-lt"/>
                <a:ea typeface="+mn-ea"/>
                <a:cs typeface="+mn-ea"/>
                <a:sym typeface="+mn-lt"/>
              </a:rPr>
              <a:t>	D. Electrolyte </a:t>
            </a:r>
            <a:endParaRPr lang="zh-CN" altLang="en-US" sz="1400" dirty="0">
              <a:solidFill>
                <a:srgbClr val="FF0000"/>
              </a:solidFill>
              <a:latin typeface="+mn-lt"/>
              <a:ea typeface="+mn-ea"/>
              <a:cs typeface="+mn-ea"/>
              <a:sym typeface="+mn-lt"/>
            </a:endParaRPr>
          </a:p>
        </p:txBody>
      </p:sp>
    </p:spTree>
    <p:extLst>
      <p:ext uri="{BB962C8B-B14F-4D97-AF65-F5344CB8AC3E}">
        <p14:creationId xmlns:p14="http://schemas.microsoft.com/office/powerpoint/2010/main" val="3831455268"/>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dirty="0" smtClean="0">
                <a:latin typeface="+mn-lt"/>
                <a:ea typeface="+mn-ea"/>
                <a:cs typeface="+mn-ea"/>
                <a:sym typeface="+mn-lt"/>
              </a:rPr>
              <a:t>(</a:t>
            </a:r>
            <a:r>
              <a:rPr lang="en-US" dirty="0">
                <a:latin typeface="+mn-lt"/>
                <a:ea typeface="+mn-ea"/>
                <a:cs typeface="+mn-ea"/>
                <a:sym typeface="+mn-lt"/>
              </a:rPr>
              <a:t>S</a:t>
            </a:r>
            <a:r>
              <a:rPr lang="en-US" altLang="zh-CN" dirty="0" smtClean="0">
                <a:latin typeface="+mn-lt"/>
                <a:ea typeface="+mn-ea"/>
                <a:cs typeface="+mn-ea"/>
                <a:sym typeface="+mn-lt"/>
              </a:rPr>
              <a:t>hort Answer Question)</a:t>
            </a:r>
            <a:r>
              <a:rPr lang="en-US" dirty="0" smtClean="0">
                <a:latin typeface="+mn-lt"/>
                <a:ea typeface="+mn-ea"/>
                <a:cs typeface="+mn-ea"/>
                <a:sym typeface="+mn-lt"/>
              </a:rPr>
              <a:t>What </a:t>
            </a:r>
            <a:r>
              <a:rPr lang="en-US" dirty="0">
                <a:latin typeface="+mn-lt"/>
                <a:ea typeface="+mn-ea"/>
                <a:cs typeface="+mn-ea"/>
                <a:sym typeface="+mn-lt"/>
              </a:rPr>
              <a:t>does a lithium-ion battery consist of?</a:t>
            </a:r>
          </a:p>
          <a:p>
            <a:r>
              <a:rPr lang="en-US" altLang="zh-CN" dirty="0">
                <a:cs typeface="+mn-ea"/>
                <a:sym typeface="+mn-lt"/>
              </a:rPr>
              <a:t>(Short Answer </a:t>
            </a:r>
            <a:r>
              <a:rPr lang="en-US" altLang="zh-CN" dirty="0" smtClean="0">
                <a:cs typeface="+mn-ea"/>
                <a:sym typeface="+mn-lt"/>
              </a:rPr>
              <a:t>Question)</a:t>
            </a:r>
            <a:r>
              <a:rPr lang="en-US" dirty="0" smtClean="0">
                <a:latin typeface="+mn-lt"/>
                <a:ea typeface="+mn-ea"/>
                <a:cs typeface="+mn-ea"/>
                <a:sym typeface="+mn-lt"/>
              </a:rPr>
              <a:t>What </a:t>
            </a:r>
            <a:r>
              <a:rPr lang="en-US" dirty="0">
                <a:latin typeface="+mn-lt"/>
                <a:ea typeface="+mn-ea"/>
                <a:cs typeface="+mn-ea"/>
                <a:sym typeface="+mn-lt"/>
              </a:rPr>
              <a:t>are the common positive electrode materials for lithium-ion batteries?</a:t>
            </a:r>
          </a:p>
          <a:p>
            <a:r>
              <a:rPr lang="en-US" altLang="zh-CN" dirty="0">
                <a:cs typeface="+mn-ea"/>
                <a:sym typeface="+mn-lt"/>
              </a:rPr>
              <a:t>(Short Answer </a:t>
            </a:r>
            <a:r>
              <a:rPr lang="en-US" altLang="zh-CN" dirty="0" smtClean="0">
                <a:cs typeface="+mn-ea"/>
                <a:sym typeface="+mn-lt"/>
              </a:rPr>
              <a:t>Question)</a:t>
            </a:r>
            <a:r>
              <a:rPr lang="en-US" dirty="0" smtClean="0">
                <a:latin typeface="+mn-lt"/>
                <a:ea typeface="+mn-ea"/>
                <a:cs typeface="+mn-ea"/>
                <a:sym typeface="+mn-lt"/>
              </a:rPr>
              <a:t>What </a:t>
            </a:r>
            <a:r>
              <a:rPr lang="en-US" dirty="0">
                <a:latin typeface="+mn-lt"/>
                <a:ea typeface="+mn-ea"/>
                <a:cs typeface="+mn-ea"/>
                <a:sym typeface="+mn-lt"/>
              </a:rPr>
              <a:t>is the working principle of lithium-ion batteries?</a:t>
            </a:r>
          </a:p>
          <a:p>
            <a:pPr lvl="1"/>
            <a:endParaRPr lang="zh-CN" altLang="en-US" dirty="0">
              <a:latin typeface="+mn-lt"/>
              <a:ea typeface="+mn-ea"/>
              <a:cs typeface="+mn-ea"/>
              <a:sym typeface="+mn-lt"/>
            </a:endParaRPr>
          </a:p>
        </p:txBody>
      </p:sp>
    </p:spTree>
    <p:extLst>
      <p:ext uri="{BB962C8B-B14F-4D97-AF65-F5344CB8AC3E}">
        <p14:creationId xmlns:p14="http://schemas.microsoft.com/office/powerpoint/2010/main" val="3872606855"/>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sz="quarter" idx="10"/>
          </p:nvPr>
        </p:nvSpPr>
        <p:spPr/>
        <p:txBody>
          <a:bodyPr/>
          <a:lstStyle/>
          <a:p>
            <a:r>
              <a:rPr lang="en-US" altLang="zh-CN" dirty="0">
                <a:latin typeface="+mn-lt"/>
                <a:ea typeface="+mn-ea"/>
                <a:cs typeface="+mn-ea"/>
                <a:sym typeface="+mn-lt"/>
              </a:rPr>
              <a:t>Basic Knowledge of Batteries</a:t>
            </a:r>
          </a:p>
          <a:p>
            <a:r>
              <a:rPr lang="en-US" altLang="zh-CN" dirty="0">
                <a:latin typeface="+mn-lt"/>
                <a:ea typeface="+mn-ea"/>
                <a:cs typeface="+mn-ea"/>
                <a:sym typeface="+mn-lt"/>
              </a:rPr>
              <a:t>Knowledge About Lead-acid Batteries</a:t>
            </a:r>
          </a:p>
          <a:p>
            <a:r>
              <a:rPr lang="en-US" altLang="zh-CN" dirty="0">
                <a:latin typeface="+mn-lt"/>
                <a:ea typeface="+mn-ea"/>
                <a:cs typeface="+mn-ea"/>
                <a:sym typeface="+mn-lt"/>
              </a:rPr>
              <a:t>Knowledge About Lithium-ion Batteries</a:t>
            </a:r>
          </a:p>
          <a:p>
            <a:r>
              <a:rPr lang="en-US" altLang="zh-CN" dirty="0">
                <a:latin typeface="+mn-lt"/>
                <a:ea typeface="+mn-ea"/>
                <a:cs typeface="+mn-ea"/>
                <a:sym typeface="+mn-lt"/>
              </a:rPr>
              <a:t>Comparison Between Lead-acid Batteries and Lithium-ion Batteries</a:t>
            </a:r>
          </a:p>
          <a:p>
            <a:pPr marL="0" indent="0">
              <a:buNone/>
            </a:pPr>
            <a:endParaRPr lang="zh-CN" altLang="en-US" dirty="0">
              <a:latin typeface="+mn-lt"/>
              <a:ea typeface="+mn-ea"/>
              <a:cs typeface="+mn-ea"/>
              <a:sym typeface="+mn-lt"/>
            </a:endParaRPr>
          </a:p>
        </p:txBody>
      </p:sp>
    </p:spTree>
    <p:extLst>
      <p:ext uri="{BB962C8B-B14F-4D97-AF65-F5344CB8AC3E}">
        <p14:creationId xmlns:p14="http://schemas.microsoft.com/office/powerpoint/2010/main" val="4084574851"/>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altLang="zh-CN" sz="2000" dirty="0">
                <a:latin typeface="+mn-lt"/>
                <a:ea typeface="+mn-ea"/>
                <a:cs typeface="+mn-ea"/>
                <a:sym typeface="+mn-lt"/>
              </a:rPr>
              <a:t>Huawei - Building A Better Connected World</a:t>
            </a:r>
          </a:p>
          <a:p>
            <a:pPr lvl="1"/>
            <a:r>
              <a:rPr lang="en-US" altLang="zh-CN" sz="1800" dirty="0">
                <a:latin typeface="+mn-lt"/>
                <a:ea typeface="+mn-ea"/>
                <a:cs typeface="+mn-ea"/>
                <a:sym typeface="+mn-lt"/>
              </a:rPr>
              <a:t>Huawei Enterprise</a:t>
            </a:r>
            <a:r>
              <a:rPr lang="zh-CN" altLang="en-US" sz="1800" dirty="0" smtClean="0">
                <a:latin typeface="+mn-lt"/>
                <a:ea typeface="+mn-ea"/>
                <a:cs typeface="+mn-ea"/>
                <a:sym typeface="+mn-lt"/>
              </a:rPr>
              <a:t>：</a:t>
            </a:r>
            <a:r>
              <a:rPr lang="en-US" altLang="zh-CN" sz="1800" dirty="0" smtClean="0">
                <a:latin typeface="+mn-lt"/>
                <a:ea typeface="+mn-ea"/>
                <a:cs typeface="+mn-ea"/>
                <a:sym typeface="+mn-lt"/>
              </a:rPr>
              <a:t>http</a:t>
            </a:r>
            <a:r>
              <a:rPr lang="en-US" altLang="zh-CN" sz="1800" dirty="0">
                <a:latin typeface="+mn-lt"/>
                <a:ea typeface="+mn-ea"/>
                <a:cs typeface="+mn-ea"/>
                <a:sym typeface="+mn-lt"/>
              </a:rPr>
              <a:t>://support.huawei.com/enterprise/</a:t>
            </a:r>
          </a:p>
          <a:p>
            <a:pPr lvl="1"/>
            <a:r>
              <a:rPr lang="en-US" altLang="zh-CN" sz="1800" dirty="0">
                <a:latin typeface="+mn-lt"/>
                <a:ea typeface="+mn-ea"/>
                <a:cs typeface="+mn-ea"/>
                <a:sym typeface="+mn-lt"/>
              </a:rPr>
              <a:t>Online </a:t>
            </a:r>
            <a:r>
              <a:rPr lang="en-US" altLang="zh-CN" sz="1800" dirty="0" smtClean="0">
                <a:latin typeface="+mn-lt"/>
                <a:ea typeface="+mn-ea"/>
                <a:cs typeface="+mn-ea"/>
                <a:sym typeface="+mn-lt"/>
              </a:rPr>
              <a:t>Learning</a:t>
            </a:r>
            <a:r>
              <a:rPr lang="zh-CN" altLang="en-US" sz="1800" dirty="0" smtClean="0">
                <a:latin typeface="+mn-lt"/>
                <a:ea typeface="+mn-ea"/>
                <a:cs typeface="+mn-ea"/>
                <a:sym typeface="+mn-lt"/>
              </a:rPr>
              <a:t>：</a:t>
            </a:r>
            <a:r>
              <a:rPr lang="en-US" altLang="zh-CN" sz="1800" dirty="0" smtClean="0">
                <a:latin typeface="+mn-lt"/>
                <a:ea typeface="+mn-ea"/>
                <a:cs typeface="+mn-ea"/>
                <a:sym typeface="+mn-lt"/>
              </a:rPr>
              <a:t>http</a:t>
            </a:r>
            <a:r>
              <a:rPr lang="en-US" altLang="zh-CN" sz="1800" dirty="0">
                <a:latin typeface="+mn-lt"/>
                <a:ea typeface="+mn-ea"/>
                <a:cs typeface="+mn-ea"/>
                <a:sym typeface="+mn-lt"/>
              </a:rPr>
              <a:t>://</a:t>
            </a:r>
            <a:r>
              <a:rPr lang="en-US" altLang="zh-CN" sz="1800" dirty="0" smtClean="0">
                <a:latin typeface="+mn-lt"/>
                <a:ea typeface="+mn-ea"/>
                <a:cs typeface="+mn-ea"/>
                <a:sym typeface="+mn-lt"/>
              </a:rPr>
              <a:t>learning.huawei.com/en</a:t>
            </a:r>
            <a:r>
              <a:rPr lang="en-US" altLang="zh-CN" sz="1800" dirty="0">
                <a:latin typeface="+mn-lt"/>
                <a:ea typeface="+mn-ea"/>
                <a:cs typeface="+mn-ea"/>
                <a:sym typeface="+mn-lt"/>
              </a:rPr>
              <a:t>/</a:t>
            </a:r>
          </a:p>
          <a:p>
            <a:r>
              <a:rPr lang="en-US" altLang="zh-CN" sz="2000" dirty="0">
                <a:latin typeface="+mn-lt"/>
                <a:ea typeface="+mn-ea"/>
                <a:cs typeface="+mn-ea"/>
                <a:sym typeface="+mn-lt"/>
              </a:rPr>
              <a:t>Popular Tools</a:t>
            </a:r>
          </a:p>
          <a:p>
            <a:pPr lvl="1"/>
            <a:r>
              <a:rPr lang="en-US" altLang="zh-CN" sz="1800" dirty="0" err="1" smtClean="0">
                <a:latin typeface="+mn-lt"/>
                <a:ea typeface="+mn-ea"/>
                <a:cs typeface="+mn-ea"/>
                <a:sym typeface="+mn-lt"/>
              </a:rPr>
              <a:t>HedEx</a:t>
            </a:r>
            <a:r>
              <a:rPr lang="en-US" altLang="zh-CN" sz="1800" dirty="0" smtClean="0">
                <a:latin typeface="+mn-lt"/>
                <a:ea typeface="+mn-ea"/>
                <a:cs typeface="+mn-ea"/>
                <a:sym typeface="+mn-lt"/>
              </a:rPr>
              <a:t> </a:t>
            </a:r>
            <a:r>
              <a:rPr lang="en-US" altLang="zh-CN" sz="1800" dirty="0">
                <a:latin typeface="+mn-lt"/>
                <a:ea typeface="+mn-ea"/>
                <a:cs typeface="+mn-ea"/>
                <a:sym typeface="+mn-lt"/>
              </a:rPr>
              <a:t>Lite</a:t>
            </a:r>
            <a:endParaRPr lang="zh-CN" altLang="en-US" sz="1800" dirty="0">
              <a:latin typeface="+mn-lt"/>
              <a:ea typeface="+mn-ea"/>
              <a:cs typeface="+mn-ea"/>
              <a:sym typeface="+mn-lt"/>
            </a:endParaRPr>
          </a:p>
          <a:p>
            <a:endParaRPr lang="zh-CN" altLang="en-US" sz="2000" dirty="0">
              <a:latin typeface="+mn-lt"/>
              <a:ea typeface="+mn-ea"/>
              <a:cs typeface="+mn-ea"/>
              <a:sym typeface="+mn-lt"/>
            </a:endParaRPr>
          </a:p>
        </p:txBody>
      </p:sp>
      <p:pic>
        <p:nvPicPr>
          <p:cNvPr id="6" name="图片 5">
            <a:extLst>
              <a:ext uri="{FF2B5EF4-FFF2-40B4-BE49-F238E27FC236}">
                <a16:creationId xmlns="" xmlns:a16="http://schemas.microsoft.com/office/drawing/2014/main" id="{C31C79E5-356B-486A-A06C-79CBC65DB17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40636" y="3716338"/>
            <a:ext cx="1944000" cy="1944000"/>
          </a:xfrm>
          <a:prstGeom prst="rect">
            <a:avLst/>
          </a:prstGeom>
        </p:spPr>
      </p:pic>
      <p:sp>
        <p:nvSpPr>
          <p:cNvPr id="9" name="矩形 8">
            <a:extLst>
              <a:ext uri="{FF2B5EF4-FFF2-40B4-BE49-F238E27FC236}">
                <a16:creationId xmlns="" xmlns:a16="http://schemas.microsoft.com/office/drawing/2014/main" id="{F0C0DE57-B92C-4D21-8E4E-12F0C1781314}"/>
              </a:ext>
            </a:extLst>
          </p:cNvPr>
          <p:cNvSpPr/>
          <p:nvPr/>
        </p:nvSpPr>
        <p:spPr>
          <a:xfrm>
            <a:off x="7584098" y="5360327"/>
            <a:ext cx="1257075" cy="307777"/>
          </a:xfrm>
          <a:prstGeom prst="rect">
            <a:avLst/>
          </a:prstGeom>
          <a:noFill/>
        </p:spPr>
        <p:txBody>
          <a:bodyPr wrap="none">
            <a:spAutoFit/>
          </a:bodyPr>
          <a:lstStyle/>
          <a:p>
            <a:pPr algn="ctr"/>
            <a:r>
              <a:rPr lang="en-US" altLang="zh-CN" sz="1400" b="1" dirty="0">
                <a:cs typeface="+mn-ea"/>
                <a:sym typeface="+mn-lt"/>
              </a:rPr>
              <a:t>Support </a:t>
            </a:r>
            <a:r>
              <a:rPr lang="en-US" altLang="zh-CN" sz="1400" b="1" dirty="0" smtClean="0">
                <a:cs typeface="+mn-ea"/>
                <a:sym typeface="+mn-lt"/>
              </a:rPr>
              <a:t>Web</a:t>
            </a:r>
            <a:endParaRPr lang="en-US" altLang="zh-CN" sz="1400" b="1" dirty="0">
              <a:cs typeface="+mn-ea"/>
              <a:sym typeface="+mn-lt"/>
            </a:endParaRPr>
          </a:p>
        </p:txBody>
      </p:sp>
      <p:pic>
        <p:nvPicPr>
          <p:cNvPr id="12" name="图片 11">
            <a:extLst>
              <a:ext uri="{FF2B5EF4-FFF2-40B4-BE49-F238E27FC236}">
                <a16:creationId xmlns="" xmlns:a16="http://schemas.microsoft.com/office/drawing/2014/main" id="{AFCA7D09-9808-4602-A580-616FAED56F1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0746" t="40987" r="40734" b="40492"/>
          <a:stretch/>
        </p:blipFill>
        <p:spPr>
          <a:xfrm>
            <a:off x="8032616" y="4508318"/>
            <a:ext cx="360040" cy="360040"/>
          </a:xfrm>
          <a:prstGeom prst="rect">
            <a:avLst/>
          </a:prstGeom>
        </p:spPr>
      </p:pic>
      <p:grpSp>
        <p:nvGrpSpPr>
          <p:cNvPr id="3" name="组合 2"/>
          <p:cNvGrpSpPr/>
          <p:nvPr/>
        </p:nvGrpSpPr>
        <p:grpSpPr>
          <a:xfrm>
            <a:off x="5314716" y="3726630"/>
            <a:ext cx="1941474" cy="1972629"/>
            <a:chOff x="9669250" y="1374436"/>
            <a:chExt cx="2520000" cy="2560439"/>
          </a:xfrm>
        </p:grpSpPr>
        <p:pic>
          <p:nvPicPr>
            <p:cNvPr id="15" name="图片 14">
              <a:extLst>
                <a:ext uri="{FF2B5EF4-FFF2-40B4-BE49-F238E27FC236}">
                  <a16:creationId xmlns="" xmlns:a16="http://schemas.microsoft.com/office/drawing/2014/main" id="{E1BB73AF-7917-463E-9DE8-FD69630FB38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669250" y="1374436"/>
              <a:ext cx="2520000" cy="2520000"/>
            </a:xfrm>
            <a:prstGeom prst="rect">
              <a:avLst/>
            </a:prstGeom>
          </p:spPr>
        </p:pic>
        <p:sp>
          <p:nvSpPr>
            <p:cNvPr id="16" name="矩形 15">
              <a:extLst>
                <a:ext uri="{FF2B5EF4-FFF2-40B4-BE49-F238E27FC236}">
                  <a16:creationId xmlns="" xmlns:a16="http://schemas.microsoft.com/office/drawing/2014/main" id="{9BABD157-ECCC-4194-ADE5-234A95F2A814}"/>
                </a:ext>
              </a:extLst>
            </p:cNvPr>
            <p:cNvSpPr/>
            <p:nvPr/>
          </p:nvSpPr>
          <p:spPr>
            <a:xfrm>
              <a:off x="10141511" y="3575335"/>
              <a:ext cx="1575485" cy="359540"/>
            </a:xfrm>
            <a:prstGeom prst="rect">
              <a:avLst/>
            </a:prstGeom>
            <a:noFill/>
            <a:ln>
              <a:noFill/>
            </a:ln>
          </p:spPr>
          <p:txBody>
            <a:bodyPr wrap="none">
              <a:spAutoFit/>
            </a:bodyPr>
            <a:lstStyle/>
            <a:p>
              <a:pPr algn="ctr"/>
              <a:r>
                <a:rPr lang="en-US" altLang="zh-CN" sz="1200" b="1" dirty="0" smtClean="0">
                  <a:cs typeface="+mn-ea"/>
                  <a:sym typeface="+mn-lt"/>
                </a:rPr>
                <a:t>Enterprise APP</a:t>
              </a:r>
              <a:endParaRPr lang="en-US" altLang="zh-CN" sz="1200" b="1" dirty="0">
                <a:cs typeface="+mn-ea"/>
                <a:sym typeface="+mn-lt"/>
              </a:endParaRPr>
            </a:p>
          </p:txBody>
        </p:sp>
        <p:pic>
          <p:nvPicPr>
            <p:cNvPr id="18" name="图片 17" descr="屏幕剪辑">
              <a:extLst>
                <a:ext uri="{FF2B5EF4-FFF2-40B4-BE49-F238E27FC236}">
                  <a16:creationId xmlns="" xmlns:a16="http://schemas.microsoft.com/office/drawing/2014/main" id="{94EF2E64-506C-4AE2-B3EF-9ED9B3DC0D23}"/>
                </a:ext>
              </a:extLst>
            </p:cNvPr>
            <p:cNvPicPr/>
            <p:nvPr/>
          </p:nvPicPr>
          <p:blipFill>
            <a:blip r:embed="rId5">
              <a:extLst>
                <a:ext uri="{28A0092B-C50C-407E-A947-70E740481C1C}">
                  <a14:useLocalDpi xmlns:a14="http://schemas.microsoft.com/office/drawing/2010/main" val="0"/>
                </a:ext>
              </a:extLst>
            </a:blip>
            <a:stretch>
              <a:fillRect/>
            </a:stretch>
          </p:blipFill>
          <p:spPr>
            <a:xfrm>
              <a:off x="10065333" y="1752436"/>
              <a:ext cx="1764000" cy="1764000"/>
            </a:xfrm>
            <a:prstGeom prst="rect">
              <a:avLst/>
            </a:prstGeom>
          </p:spPr>
        </p:pic>
      </p:grpSp>
      <p:grpSp>
        <p:nvGrpSpPr>
          <p:cNvPr id="2" name="组合 1"/>
          <p:cNvGrpSpPr/>
          <p:nvPr/>
        </p:nvGrpSpPr>
        <p:grpSpPr>
          <a:xfrm>
            <a:off x="3332330" y="3726630"/>
            <a:ext cx="1941474" cy="1972629"/>
            <a:chOff x="7012015" y="1374436"/>
            <a:chExt cx="2520000" cy="2560439"/>
          </a:xfrm>
        </p:grpSpPr>
        <p:pic>
          <p:nvPicPr>
            <p:cNvPr id="14" name="图片 13">
              <a:extLst>
                <a:ext uri="{FF2B5EF4-FFF2-40B4-BE49-F238E27FC236}">
                  <a16:creationId xmlns="" xmlns:a16="http://schemas.microsoft.com/office/drawing/2014/main" id="{5AA13BF6-30FC-4CE7-92A8-F7EDBB27048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012015" y="1374436"/>
              <a:ext cx="2520000" cy="2520000"/>
            </a:xfrm>
            <a:prstGeom prst="rect">
              <a:avLst/>
            </a:prstGeom>
          </p:spPr>
        </p:pic>
        <p:sp>
          <p:nvSpPr>
            <p:cNvPr id="17" name="矩形 16">
              <a:extLst>
                <a:ext uri="{FF2B5EF4-FFF2-40B4-BE49-F238E27FC236}">
                  <a16:creationId xmlns="" xmlns:a16="http://schemas.microsoft.com/office/drawing/2014/main" id="{67A1AE1E-23DA-48D1-87C9-D26402CBE0DC}"/>
                </a:ext>
              </a:extLst>
            </p:cNvPr>
            <p:cNvSpPr/>
            <p:nvPr/>
          </p:nvSpPr>
          <p:spPr>
            <a:xfrm>
              <a:off x="7584148" y="3575335"/>
              <a:ext cx="1375740" cy="359540"/>
            </a:xfrm>
            <a:prstGeom prst="rect">
              <a:avLst/>
            </a:prstGeom>
            <a:noFill/>
            <a:ln>
              <a:noFill/>
            </a:ln>
          </p:spPr>
          <p:txBody>
            <a:bodyPr wrap="none">
              <a:spAutoFit/>
            </a:bodyPr>
            <a:lstStyle/>
            <a:p>
              <a:pPr algn="ctr"/>
              <a:r>
                <a:rPr lang="en-US" altLang="zh-CN" sz="1200" b="1" dirty="0" smtClean="0">
                  <a:cs typeface="+mn-ea"/>
                  <a:sym typeface="+mn-lt"/>
                </a:rPr>
                <a:t>Support APP</a:t>
              </a:r>
              <a:endParaRPr lang="en-US" altLang="zh-CN" sz="1200" b="1" dirty="0">
                <a:cs typeface="+mn-ea"/>
                <a:sym typeface="+mn-lt"/>
              </a:endParaRPr>
            </a:p>
          </p:txBody>
        </p:sp>
        <p:pic>
          <p:nvPicPr>
            <p:cNvPr id="19" name="图片 18" descr="屏幕剪辑">
              <a:extLst>
                <a:ext uri="{FF2B5EF4-FFF2-40B4-BE49-F238E27FC236}">
                  <a16:creationId xmlns="" xmlns:a16="http://schemas.microsoft.com/office/drawing/2014/main" id="{A89346DD-A6D1-4AE8-8F9F-E314DE086161}"/>
                </a:ext>
              </a:extLst>
            </p:cNvPr>
            <p:cNvPicPr/>
            <p:nvPr/>
          </p:nvPicPr>
          <p:blipFill>
            <a:blip r:embed="rId7">
              <a:extLst>
                <a:ext uri="{28A0092B-C50C-407E-A947-70E740481C1C}">
                  <a14:useLocalDpi xmlns:a14="http://schemas.microsoft.com/office/drawing/2010/main" val="0"/>
                </a:ext>
              </a:extLst>
            </a:blip>
            <a:stretch>
              <a:fillRect/>
            </a:stretch>
          </p:blipFill>
          <p:spPr>
            <a:xfrm>
              <a:off x="7390015" y="1752436"/>
              <a:ext cx="1764000" cy="1764000"/>
            </a:xfrm>
            <a:prstGeom prst="rect">
              <a:avLst/>
            </a:prstGeom>
          </p:spPr>
        </p:pic>
      </p:grpSp>
      <p:pic>
        <p:nvPicPr>
          <p:cNvPr id="21" name="图片 20" descr="屏幕剪辑">
            <a:extLst>
              <a:ext uri="{FF2B5EF4-FFF2-40B4-BE49-F238E27FC236}">
                <a16:creationId xmlns:a16="http://schemas.microsoft.com/office/drawing/2014/main" xmlns="" id="{C3B753F9-E9F1-41E3-A357-4281224BB1A0}"/>
              </a:ext>
            </a:extLst>
          </p:cNvPr>
          <p:cNvPicPr/>
          <p:nvPr/>
        </p:nvPicPr>
        <p:blipFill>
          <a:blip r:embed="rId8">
            <a:extLst>
              <a:ext uri="{28A0092B-C50C-407E-A947-70E740481C1C}">
                <a14:useLocalDpi xmlns:a14="http://schemas.microsoft.com/office/drawing/2010/main" val="0"/>
              </a:ext>
            </a:extLst>
          </a:blip>
          <a:stretch>
            <a:fillRect/>
          </a:stretch>
        </p:blipFill>
        <p:spPr>
          <a:xfrm>
            <a:off x="7517925" y="4017851"/>
            <a:ext cx="1368000" cy="1368000"/>
          </a:xfrm>
          <a:prstGeom prst="rect">
            <a:avLst/>
          </a:prstGeom>
        </p:spPr>
      </p:pic>
    </p:spTree>
    <p:extLst>
      <p:ext uri="{BB962C8B-B14F-4D97-AF65-F5344CB8AC3E}">
        <p14:creationId xmlns:p14="http://schemas.microsoft.com/office/powerpoint/2010/main" val="316308672"/>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72126471"/>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文本占位符 5"/>
          <p:cNvSpPr>
            <a:spLocks noGrp="1"/>
          </p:cNvSpPr>
          <p:nvPr>
            <p:ph type="body" sz="quarter" idx="17"/>
          </p:nvPr>
        </p:nvSpPr>
        <p:spPr/>
        <p:txBody>
          <a:bodyPr/>
          <a:lstStyle/>
          <a:p>
            <a:r>
              <a:rPr lang="en-US" altLang="zh-CN" dirty="0" smtClean="0">
                <a:latin typeface="+mn-lt"/>
                <a:ea typeface="+mn-ea"/>
                <a:cs typeface="+mn-ea"/>
                <a:sym typeface="+mn-lt"/>
              </a:rPr>
              <a:t>1.0</a:t>
            </a:r>
            <a:endParaRPr lang="zh-CN" altLang="en-US" dirty="0">
              <a:latin typeface="+mn-lt"/>
              <a:ea typeface="+mn-ea"/>
              <a:cs typeface="+mn-ea"/>
              <a:sym typeface="+mn-lt"/>
            </a:endParaRPr>
          </a:p>
        </p:txBody>
      </p:sp>
      <p:sp>
        <p:nvSpPr>
          <p:cNvPr id="36" name="文本占位符 35"/>
          <p:cNvSpPr>
            <a:spLocks noGrp="1"/>
          </p:cNvSpPr>
          <p:nvPr>
            <p:ph type="body" sz="quarter" idx="18"/>
          </p:nvPr>
        </p:nvSpPr>
        <p:spPr/>
        <p:txBody>
          <a:bodyPr/>
          <a:lstStyle/>
          <a:p>
            <a:r>
              <a:rPr lang="en-US" altLang="zh-CN" dirty="0" smtClean="0">
                <a:latin typeface="+mn-lt"/>
                <a:ea typeface="+mn-ea"/>
                <a:cs typeface="+mn-ea"/>
                <a:sym typeface="+mn-lt"/>
              </a:rPr>
              <a:t>1.0</a:t>
            </a:r>
            <a:endParaRPr lang="zh-CN" altLang="en-US" dirty="0">
              <a:latin typeface="+mn-lt"/>
              <a:ea typeface="+mn-ea"/>
              <a:cs typeface="+mn-ea"/>
              <a:sym typeface="+mn-lt"/>
            </a:endParaRPr>
          </a:p>
        </p:txBody>
      </p:sp>
      <p:sp>
        <p:nvSpPr>
          <p:cNvPr id="37" name="文本占位符 36"/>
          <p:cNvSpPr>
            <a:spLocks noGrp="1"/>
          </p:cNvSpPr>
          <p:nvPr>
            <p:ph type="body" sz="quarter" idx="19"/>
          </p:nvPr>
        </p:nvSpPr>
        <p:spPr/>
        <p:txBody>
          <a:bodyPr/>
          <a:lstStyle/>
          <a:p>
            <a:r>
              <a:rPr lang="en-US" altLang="zh-CN" dirty="0" smtClean="0">
                <a:latin typeface="+mn-lt"/>
                <a:ea typeface="+mn-ea"/>
                <a:cs typeface="+mn-ea"/>
                <a:sym typeface="+mn-lt"/>
              </a:rPr>
              <a:t>V5R2</a:t>
            </a:r>
            <a:endParaRPr lang="zh-CN" altLang="en-US" dirty="0">
              <a:latin typeface="+mn-lt"/>
              <a:ea typeface="+mn-ea"/>
              <a:cs typeface="+mn-ea"/>
              <a:sym typeface="+mn-lt"/>
            </a:endParaRPr>
          </a:p>
        </p:txBody>
      </p:sp>
      <p:sp>
        <p:nvSpPr>
          <p:cNvPr id="2" name="文本占位符 1"/>
          <p:cNvSpPr>
            <a:spLocks noGrp="1"/>
          </p:cNvSpPr>
          <p:nvPr>
            <p:ph type="body" sz="quarter" idx="20"/>
          </p:nvPr>
        </p:nvSpPr>
        <p:spPr/>
        <p:txBody>
          <a:bodyPr/>
          <a:lstStyle/>
          <a:p>
            <a:r>
              <a:rPr lang="en-US" altLang="zh-CN" dirty="0" smtClean="0">
                <a:latin typeface="+mn-lt"/>
                <a:ea typeface="+mn-ea"/>
                <a:cs typeface="+mn-ea"/>
                <a:sym typeface="+mn-lt"/>
              </a:rPr>
              <a:t>V2R0</a:t>
            </a:r>
            <a:endParaRPr lang="zh-CN" altLang="en-US" dirty="0">
              <a:latin typeface="+mn-lt"/>
              <a:ea typeface="+mn-ea"/>
              <a:cs typeface="+mn-ea"/>
              <a:sym typeface="+mn-lt"/>
            </a:endParaRPr>
          </a:p>
        </p:txBody>
      </p:sp>
      <p:sp>
        <p:nvSpPr>
          <p:cNvPr id="10" name="文本占位符 9"/>
          <p:cNvSpPr>
            <a:spLocks noGrp="1"/>
          </p:cNvSpPr>
          <p:nvPr>
            <p:ph type="body" sz="quarter" idx="13"/>
          </p:nvPr>
        </p:nvSpPr>
        <p:spPr/>
        <p:txBody>
          <a:bodyPr/>
          <a:lstStyle/>
          <a:p>
            <a:r>
              <a:rPr lang="en-US" altLang="zh-CN" dirty="0" err="1" smtClean="0">
                <a:latin typeface="+mn-lt"/>
                <a:ea typeface="+mn-ea"/>
                <a:cs typeface="+mn-ea"/>
                <a:sym typeface="+mn-lt"/>
              </a:rPr>
              <a:t>Guo</a:t>
            </a:r>
            <a:r>
              <a:rPr lang="en-US" altLang="zh-CN" dirty="0" smtClean="0">
                <a:latin typeface="+mn-lt"/>
                <a:ea typeface="+mn-ea"/>
                <a:cs typeface="+mn-ea"/>
                <a:sym typeface="+mn-lt"/>
              </a:rPr>
              <a:t> </a:t>
            </a:r>
            <a:r>
              <a:rPr lang="en-US" altLang="zh-CN" dirty="0" err="1" smtClean="0">
                <a:latin typeface="+mn-lt"/>
                <a:ea typeface="+mn-ea"/>
                <a:cs typeface="+mn-ea"/>
                <a:sym typeface="+mn-lt"/>
              </a:rPr>
              <a:t>Bian</a:t>
            </a:r>
            <a:r>
              <a:rPr lang="en-US" altLang="zh-CN" dirty="0" smtClean="0">
                <a:latin typeface="+mn-lt"/>
                <a:ea typeface="+mn-ea"/>
                <a:cs typeface="+mn-ea"/>
                <a:sym typeface="+mn-lt"/>
              </a:rPr>
              <a:t>/WX337261</a:t>
            </a:r>
            <a:endParaRPr lang="zh-CN" altLang="en-US" dirty="0">
              <a:latin typeface="+mn-lt"/>
              <a:ea typeface="+mn-ea"/>
              <a:cs typeface="+mn-ea"/>
              <a:sym typeface="+mn-lt"/>
            </a:endParaRPr>
          </a:p>
        </p:txBody>
      </p:sp>
      <p:sp>
        <p:nvSpPr>
          <p:cNvPr id="3" name="文本占位符 2"/>
          <p:cNvSpPr>
            <a:spLocks noGrp="1"/>
          </p:cNvSpPr>
          <p:nvPr>
            <p:ph type="body" sz="quarter" idx="14"/>
          </p:nvPr>
        </p:nvSpPr>
        <p:spPr/>
        <p:txBody>
          <a:bodyPr/>
          <a:lstStyle/>
          <a:p>
            <a:r>
              <a:rPr lang="en-US" altLang="zh-CN" dirty="0" smtClean="0">
                <a:latin typeface="+mn-lt"/>
                <a:ea typeface="+mn-ea"/>
                <a:cs typeface="+mn-ea"/>
                <a:sym typeface="+mn-lt"/>
              </a:rPr>
              <a:t>2017.03.29</a:t>
            </a:r>
            <a:endParaRPr lang="zh-CN" altLang="en-US" dirty="0">
              <a:latin typeface="+mn-lt"/>
              <a:ea typeface="+mn-ea"/>
              <a:cs typeface="+mn-ea"/>
              <a:sym typeface="+mn-lt"/>
            </a:endParaRPr>
          </a:p>
        </p:txBody>
      </p:sp>
      <p:sp>
        <p:nvSpPr>
          <p:cNvPr id="4" name="文本占位符 3"/>
          <p:cNvSpPr>
            <a:spLocks noGrp="1"/>
          </p:cNvSpPr>
          <p:nvPr>
            <p:ph type="body" sz="quarter" idx="15"/>
          </p:nvPr>
        </p:nvSpPr>
        <p:spPr/>
        <p:txBody>
          <a:bodyPr/>
          <a:lstStyle/>
          <a:p>
            <a:r>
              <a:rPr lang="en-US" altLang="zh-CN" dirty="0" smtClean="0">
                <a:latin typeface="+mn-lt"/>
                <a:ea typeface="+mn-ea"/>
                <a:cs typeface="+mn-ea"/>
                <a:sym typeface="+mn-lt"/>
              </a:rPr>
              <a:t>New</a:t>
            </a:r>
            <a:endParaRPr lang="zh-CN" altLang="en-US" dirty="0">
              <a:latin typeface="+mn-lt"/>
              <a:ea typeface="+mn-ea"/>
              <a:cs typeface="+mn-ea"/>
              <a:sym typeface="+mn-lt"/>
            </a:endParaRPr>
          </a:p>
        </p:txBody>
      </p:sp>
      <p:sp>
        <p:nvSpPr>
          <p:cNvPr id="5" name="文本占位符 4"/>
          <p:cNvSpPr>
            <a:spLocks noGrp="1"/>
          </p:cNvSpPr>
          <p:nvPr>
            <p:ph type="body" sz="quarter" idx="16"/>
          </p:nvPr>
        </p:nvSpPr>
        <p:spPr/>
        <p:txBody>
          <a:bodyPr/>
          <a:lstStyle/>
          <a:p>
            <a:r>
              <a:rPr lang="en-US" altLang="zh-CN" dirty="0" smtClean="0">
                <a:latin typeface="+mn-lt"/>
                <a:ea typeface="+mn-ea"/>
                <a:cs typeface="+mn-ea"/>
                <a:sym typeface="+mn-lt"/>
              </a:rPr>
              <a:t>HCIA-DCF</a:t>
            </a:r>
            <a:endParaRPr lang="en-US" altLang="zh-CN" dirty="0">
              <a:latin typeface="+mn-lt"/>
              <a:ea typeface="+mn-ea"/>
              <a:cs typeface="+mn-ea"/>
              <a:sym typeface="+mn-lt"/>
            </a:endParaRPr>
          </a:p>
        </p:txBody>
      </p:sp>
      <p:sp>
        <p:nvSpPr>
          <p:cNvPr id="7" name="文本占位符 6"/>
          <p:cNvSpPr>
            <a:spLocks noGrp="1"/>
          </p:cNvSpPr>
          <p:nvPr>
            <p:ph type="body" sz="quarter" idx="21"/>
          </p:nvPr>
        </p:nvSpPr>
        <p:spPr/>
        <p:txBody>
          <a:bodyPr/>
          <a:lstStyle/>
          <a:p>
            <a:r>
              <a:rPr lang="en-US" altLang="zh-CN" dirty="0" smtClean="0">
                <a:latin typeface="+mn-lt"/>
                <a:ea typeface="+mn-ea"/>
                <a:cs typeface="+mn-ea"/>
                <a:sym typeface="+mn-lt"/>
              </a:rPr>
              <a:t>Wang </a:t>
            </a:r>
            <a:r>
              <a:rPr lang="en-US" altLang="zh-CN" dirty="0" err="1" smtClean="0">
                <a:latin typeface="+mn-lt"/>
                <a:ea typeface="+mn-ea"/>
                <a:cs typeface="+mn-ea"/>
                <a:sym typeface="+mn-lt"/>
              </a:rPr>
              <a:t>Pulin</a:t>
            </a:r>
            <a:r>
              <a:rPr lang="en-US" altLang="zh-CN" dirty="0" smtClean="0">
                <a:latin typeface="+mn-lt"/>
                <a:ea typeface="+mn-ea"/>
                <a:cs typeface="+mn-ea"/>
                <a:sym typeface="+mn-lt"/>
              </a:rPr>
              <a:t>/WX763618</a:t>
            </a:r>
            <a:endParaRPr lang="zh-CN" altLang="en-US" dirty="0">
              <a:latin typeface="+mn-lt"/>
              <a:ea typeface="+mn-ea"/>
              <a:cs typeface="+mn-ea"/>
              <a:sym typeface="+mn-lt"/>
            </a:endParaRPr>
          </a:p>
        </p:txBody>
      </p:sp>
      <p:sp>
        <p:nvSpPr>
          <p:cNvPr id="8" name="文本占位符 7"/>
          <p:cNvSpPr>
            <a:spLocks noGrp="1"/>
          </p:cNvSpPr>
          <p:nvPr>
            <p:ph type="body" sz="quarter" idx="22"/>
          </p:nvPr>
        </p:nvSpPr>
        <p:spPr/>
        <p:txBody>
          <a:bodyPr/>
          <a:lstStyle/>
          <a:p>
            <a:r>
              <a:rPr lang="en-US" altLang="zh-CN" smtClean="0">
                <a:latin typeface="+mn-lt"/>
                <a:ea typeface="+mn-ea"/>
                <a:cs typeface="+mn-ea"/>
                <a:sym typeface="+mn-lt"/>
              </a:rPr>
              <a:t>2020.12</a:t>
            </a:r>
            <a:endParaRPr lang="zh-CN" altLang="en-US" dirty="0">
              <a:latin typeface="+mn-lt"/>
              <a:ea typeface="+mn-ea"/>
              <a:cs typeface="+mn-ea"/>
              <a:sym typeface="+mn-lt"/>
            </a:endParaRPr>
          </a:p>
        </p:txBody>
      </p:sp>
      <p:sp>
        <p:nvSpPr>
          <p:cNvPr id="9" name="文本占位符 8"/>
          <p:cNvSpPr>
            <a:spLocks noGrp="1"/>
          </p:cNvSpPr>
          <p:nvPr>
            <p:ph type="body" sz="quarter" idx="23"/>
          </p:nvPr>
        </p:nvSpPr>
        <p:spPr/>
        <p:txBody>
          <a:bodyPr/>
          <a:lstStyle/>
          <a:p>
            <a:r>
              <a:rPr lang="en-US" altLang="zh-CN" dirty="0" smtClean="0">
                <a:latin typeface="+mn-lt"/>
                <a:ea typeface="+mn-ea"/>
                <a:cs typeface="+mn-ea"/>
                <a:sym typeface="+mn-lt"/>
              </a:rPr>
              <a:t>Li </a:t>
            </a:r>
            <a:r>
              <a:rPr lang="en-US" altLang="zh-CN" dirty="0" err="1" smtClean="0">
                <a:latin typeface="+mn-lt"/>
                <a:ea typeface="+mn-ea"/>
                <a:cs typeface="+mn-ea"/>
                <a:sym typeface="+mn-lt"/>
              </a:rPr>
              <a:t>Shaofeng</a:t>
            </a:r>
            <a:r>
              <a:rPr lang="en-US" altLang="zh-CN" dirty="0" smtClean="0">
                <a:latin typeface="+mn-lt"/>
                <a:ea typeface="+mn-ea"/>
                <a:cs typeface="+mn-ea"/>
                <a:sym typeface="+mn-lt"/>
              </a:rPr>
              <a:t>/l00486775</a:t>
            </a:r>
            <a:endParaRPr lang="zh-CN" altLang="en-US" dirty="0">
              <a:latin typeface="+mn-lt"/>
              <a:ea typeface="+mn-ea"/>
              <a:cs typeface="+mn-ea"/>
              <a:sym typeface="+mn-lt"/>
            </a:endParaRPr>
          </a:p>
        </p:txBody>
      </p:sp>
      <p:sp>
        <p:nvSpPr>
          <p:cNvPr id="11" name="文本占位符 10"/>
          <p:cNvSpPr>
            <a:spLocks noGrp="1"/>
          </p:cNvSpPr>
          <p:nvPr>
            <p:ph type="body" sz="quarter" idx="24"/>
          </p:nvPr>
        </p:nvSpPr>
        <p:spPr/>
        <p:txBody>
          <a:bodyPr/>
          <a:lstStyle/>
          <a:p>
            <a:r>
              <a:rPr lang="en-US" altLang="zh-CN" dirty="0" smtClean="0">
                <a:latin typeface="+mn-lt"/>
                <a:ea typeface="+mn-ea"/>
                <a:cs typeface="+mn-ea"/>
                <a:sym typeface="+mn-lt"/>
              </a:rPr>
              <a:t>Update</a:t>
            </a:r>
            <a:endParaRPr lang="zh-CN" altLang="en-US" dirty="0">
              <a:latin typeface="+mn-lt"/>
              <a:ea typeface="+mn-ea"/>
              <a:cs typeface="+mn-ea"/>
              <a:sym typeface="+mn-lt"/>
            </a:endParaRPr>
          </a:p>
        </p:txBody>
      </p:sp>
      <p:sp>
        <p:nvSpPr>
          <p:cNvPr id="13" name="文本占位符 12"/>
          <p:cNvSpPr>
            <a:spLocks noGrp="1"/>
          </p:cNvSpPr>
          <p:nvPr>
            <p:ph type="body" sz="quarter" idx="25"/>
          </p:nvPr>
        </p:nvSpPr>
        <p:spPr/>
        <p:txBody>
          <a:bodyPr/>
          <a:lstStyle/>
          <a:p>
            <a:r>
              <a:rPr lang="en-US" altLang="zh-CN" dirty="0" smtClean="0">
                <a:latin typeface="+mn-lt"/>
                <a:ea typeface="+mn-ea"/>
                <a:cs typeface="+mn-ea"/>
                <a:sym typeface="+mn-lt"/>
              </a:rPr>
              <a:t>2020.01.25</a:t>
            </a:r>
            <a:endParaRPr lang="zh-CN" altLang="en-US" dirty="0">
              <a:latin typeface="+mn-lt"/>
              <a:ea typeface="+mn-ea"/>
              <a:cs typeface="+mn-ea"/>
              <a:sym typeface="+mn-lt"/>
            </a:endParaRPr>
          </a:p>
        </p:txBody>
      </p:sp>
      <p:sp>
        <p:nvSpPr>
          <p:cNvPr id="15" name="文本占位符 14"/>
          <p:cNvSpPr>
            <a:spLocks noGrp="1"/>
          </p:cNvSpPr>
          <p:nvPr>
            <p:ph type="body" sz="quarter" idx="26"/>
          </p:nvPr>
        </p:nvSpPr>
        <p:spPr/>
        <p:txBody>
          <a:bodyPr/>
          <a:lstStyle/>
          <a:p>
            <a:r>
              <a:rPr lang="en-US" altLang="zh-CN" dirty="0" smtClean="0">
                <a:latin typeface="+mn-lt"/>
                <a:ea typeface="+mn-ea"/>
                <a:cs typeface="+mn-ea"/>
                <a:sym typeface="+mn-lt"/>
              </a:rPr>
              <a:t>Update</a:t>
            </a:r>
            <a:endParaRPr lang="zh-CN" altLang="en-US" dirty="0">
              <a:latin typeface="+mn-lt"/>
              <a:ea typeface="+mn-ea"/>
              <a:cs typeface="+mn-ea"/>
              <a:sym typeface="+mn-lt"/>
            </a:endParaRPr>
          </a:p>
        </p:txBody>
      </p:sp>
      <p:sp>
        <p:nvSpPr>
          <p:cNvPr id="17" name="文本占位符 16"/>
          <p:cNvSpPr>
            <a:spLocks noGrp="1"/>
          </p:cNvSpPr>
          <p:nvPr>
            <p:ph type="body" sz="quarter" idx="27"/>
          </p:nvPr>
        </p:nvSpPr>
        <p:spPr/>
        <p:txBody>
          <a:bodyPr/>
          <a:lstStyle/>
          <a:p>
            <a:r>
              <a:rPr lang="en-US" altLang="zh-CN" dirty="0" smtClean="0">
                <a:latin typeface="+mn-lt"/>
                <a:ea typeface="+mn-ea"/>
                <a:cs typeface="+mn-ea"/>
                <a:sym typeface="+mn-lt"/>
              </a:rPr>
              <a:t>2020.01.25</a:t>
            </a:r>
            <a:endParaRPr lang="zh-CN" altLang="en-US" dirty="0">
              <a:latin typeface="+mn-lt"/>
              <a:ea typeface="+mn-ea"/>
              <a:cs typeface="+mn-ea"/>
              <a:sym typeface="+mn-lt"/>
            </a:endParaRPr>
          </a:p>
        </p:txBody>
      </p:sp>
      <p:sp>
        <p:nvSpPr>
          <p:cNvPr id="19" name="文本占位符 18"/>
          <p:cNvSpPr>
            <a:spLocks noGrp="1"/>
          </p:cNvSpPr>
          <p:nvPr>
            <p:ph type="body" sz="quarter" idx="28"/>
          </p:nvPr>
        </p:nvSpPr>
        <p:spPr/>
        <p:txBody>
          <a:bodyPr/>
          <a:lstStyle/>
          <a:p>
            <a:r>
              <a:rPr lang="en-US" altLang="zh-CN" dirty="0" smtClean="0">
                <a:latin typeface="+mn-lt"/>
                <a:ea typeface="+mn-ea"/>
                <a:cs typeface="+mn-ea"/>
                <a:sym typeface="+mn-lt"/>
              </a:rPr>
              <a:t>Update</a:t>
            </a:r>
            <a:endParaRPr lang="zh-CN" altLang="en-US" dirty="0">
              <a:latin typeface="+mn-lt"/>
              <a:ea typeface="+mn-ea"/>
              <a:cs typeface="+mn-ea"/>
              <a:sym typeface="+mn-lt"/>
            </a:endParaRPr>
          </a:p>
        </p:txBody>
      </p:sp>
      <p:sp>
        <p:nvSpPr>
          <p:cNvPr id="21" name="文本占位符 20"/>
          <p:cNvSpPr>
            <a:spLocks noGrp="1"/>
          </p:cNvSpPr>
          <p:nvPr>
            <p:ph type="body" sz="quarter" idx="29"/>
          </p:nvPr>
        </p:nvSpPr>
        <p:spPr/>
        <p:txBody>
          <a:bodyPr/>
          <a:lstStyle/>
          <a:p>
            <a:r>
              <a:rPr lang="en-US" altLang="zh-CN" dirty="0" smtClean="0">
                <a:latin typeface="+mn-lt"/>
                <a:ea typeface="+mn-ea"/>
                <a:cs typeface="+mn-ea"/>
                <a:sym typeface="+mn-lt"/>
              </a:rPr>
              <a:t>2020.01.25</a:t>
            </a:r>
            <a:endParaRPr lang="zh-CN" altLang="en-US" dirty="0">
              <a:latin typeface="+mn-lt"/>
              <a:ea typeface="+mn-ea"/>
              <a:cs typeface="+mn-ea"/>
              <a:sym typeface="+mn-lt"/>
            </a:endParaRPr>
          </a:p>
        </p:txBody>
      </p:sp>
      <p:sp>
        <p:nvSpPr>
          <p:cNvPr id="23" name="文本占位符 22"/>
          <p:cNvSpPr>
            <a:spLocks noGrp="1"/>
          </p:cNvSpPr>
          <p:nvPr>
            <p:ph type="body" sz="quarter" idx="30"/>
          </p:nvPr>
        </p:nvSpPr>
        <p:spPr/>
        <p:txBody>
          <a:bodyPr/>
          <a:lstStyle/>
          <a:p>
            <a:r>
              <a:rPr lang="en-US" altLang="zh-CN" dirty="0" smtClean="0">
                <a:latin typeface="+mn-lt"/>
                <a:ea typeface="+mn-ea"/>
                <a:cs typeface="+mn-ea"/>
                <a:sym typeface="+mn-lt"/>
              </a:rPr>
              <a:t>Update</a:t>
            </a:r>
            <a:endParaRPr lang="zh-CN" altLang="en-US" dirty="0">
              <a:latin typeface="+mn-lt"/>
              <a:ea typeface="+mn-ea"/>
              <a:cs typeface="+mn-ea"/>
              <a:sym typeface="+mn-lt"/>
            </a:endParaRPr>
          </a:p>
        </p:txBody>
      </p:sp>
      <p:sp>
        <p:nvSpPr>
          <p:cNvPr id="25" name="文本占位符 24"/>
          <p:cNvSpPr>
            <a:spLocks noGrp="1"/>
          </p:cNvSpPr>
          <p:nvPr>
            <p:ph type="body" sz="quarter" idx="31"/>
          </p:nvPr>
        </p:nvSpPr>
        <p:spPr/>
        <p:txBody>
          <a:bodyPr/>
          <a:lstStyle/>
          <a:p>
            <a:r>
              <a:rPr lang="en-US" altLang="zh-CN" dirty="0" smtClean="0">
                <a:latin typeface="+mn-lt"/>
                <a:ea typeface="+mn-ea"/>
                <a:cs typeface="+mn-ea"/>
                <a:sym typeface="+mn-lt"/>
              </a:rPr>
              <a:t>2020.01.25</a:t>
            </a:r>
            <a:endParaRPr lang="zh-CN" altLang="en-US" dirty="0">
              <a:latin typeface="+mn-lt"/>
              <a:ea typeface="+mn-ea"/>
              <a:cs typeface="+mn-ea"/>
              <a:sym typeface="+mn-lt"/>
            </a:endParaRPr>
          </a:p>
        </p:txBody>
      </p:sp>
      <p:sp>
        <p:nvSpPr>
          <p:cNvPr id="27" name="文本占位符 26"/>
          <p:cNvSpPr>
            <a:spLocks noGrp="1"/>
          </p:cNvSpPr>
          <p:nvPr>
            <p:ph type="body" sz="quarter" idx="32"/>
          </p:nvPr>
        </p:nvSpPr>
        <p:spPr/>
        <p:txBody>
          <a:bodyPr/>
          <a:lstStyle/>
          <a:p>
            <a:r>
              <a:rPr lang="en-US" altLang="zh-CN" dirty="0" smtClean="0">
                <a:latin typeface="+mn-lt"/>
                <a:ea typeface="+mn-ea"/>
                <a:cs typeface="+mn-ea"/>
                <a:sym typeface="+mn-lt"/>
              </a:rPr>
              <a:t>Update</a:t>
            </a:r>
            <a:endParaRPr lang="zh-CN" altLang="en-US" dirty="0">
              <a:latin typeface="+mn-lt"/>
              <a:ea typeface="+mn-ea"/>
              <a:cs typeface="+mn-ea"/>
              <a:sym typeface="+mn-lt"/>
            </a:endParaRPr>
          </a:p>
        </p:txBody>
      </p:sp>
      <p:sp>
        <p:nvSpPr>
          <p:cNvPr id="28" name="文本占位符 27"/>
          <p:cNvSpPr>
            <a:spLocks noGrp="1"/>
          </p:cNvSpPr>
          <p:nvPr>
            <p:ph type="body" sz="quarter" idx="33"/>
          </p:nvPr>
        </p:nvSpPr>
        <p:spPr/>
        <p:txBody>
          <a:bodyPr/>
          <a:lstStyle/>
          <a:p>
            <a:endParaRPr lang="zh-CN" altLang="en-US">
              <a:latin typeface="+mn-lt"/>
              <a:ea typeface="+mn-ea"/>
              <a:cs typeface="+mn-ea"/>
              <a:sym typeface="+mn-lt"/>
            </a:endParaRPr>
          </a:p>
        </p:txBody>
      </p:sp>
      <p:sp>
        <p:nvSpPr>
          <p:cNvPr id="29" name="文本占位符 28"/>
          <p:cNvSpPr>
            <a:spLocks noGrp="1"/>
          </p:cNvSpPr>
          <p:nvPr>
            <p:ph type="body" sz="quarter" idx="34"/>
          </p:nvPr>
        </p:nvSpPr>
        <p:spPr/>
        <p:txBody>
          <a:bodyPr/>
          <a:lstStyle/>
          <a:p>
            <a:endParaRPr lang="zh-CN" altLang="en-US">
              <a:latin typeface="+mn-lt"/>
              <a:ea typeface="+mn-ea"/>
              <a:cs typeface="+mn-ea"/>
              <a:sym typeface="+mn-lt"/>
            </a:endParaRPr>
          </a:p>
        </p:txBody>
      </p:sp>
      <p:sp>
        <p:nvSpPr>
          <p:cNvPr id="30" name="文本占位符 29"/>
          <p:cNvSpPr>
            <a:spLocks noGrp="1"/>
          </p:cNvSpPr>
          <p:nvPr>
            <p:ph type="body" sz="quarter" idx="35"/>
          </p:nvPr>
        </p:nvSpPr>
        <p:spPr/>
        <p:txBody>
          <a:bodyPr/>
          <a:lstStyle/>
          <a:p>
            <a:endParaRPr lang="zh-CN" altLang="en-US">
              <a:latin typeface="+mn-lt"/>
              <a:ea typeface="+mn-ea"/>
              <a:cs typeface="+mn-ea"/>
              <a:sym typeface="+mn-lt"/>
            </a:endParaRPr>
          </a:p>
        </p:txBody>
      </p:sp>
      <p:sp>
        <p:nvSpPr>
          <p:cNvPr id="31" name="文本占位符 30"/>
          <p:cNvSpPr>
            <a:spLocks noGrp="1"/>
          </p:cNvSpPr>
          <p:nvPr>
            <p:ph type="body" sz="quarter" idx="36"/>
          </p:nvPr>
        </p:nvSpPr>
        <p:spPr/>
        <p:txBody>
          <a:bodyPr/>
          <a:lstStyle/>
          <a:p>
            <a:endParaRPr lang="zh-CN" altLang="en-US">
              <a:latin typeface="+mn-lt"/>
              <a:ea typeface="+mn-ea"/>
              <a:cs typeface="+mn-ea"/>
              <a:sym typeface="+mn-lt"/>
            </a:endParaRPr>
          </a:p>
        </p:txBody>
      </p:sp>
      <p:sp>
        <p:nvSpPr>
          <p:cNvPr id="32" name="文本占位符 31"/>
          <p:cNvSpPr>
            <a:spLocks noGrp="1"/>
          </p:cNvSpPr>
          <p:nvPr>
            <p:ph type="body" sz="quarter" idx="37"/>
          </p:nvPr>
        </p:nvSpPr>
        <p:spPr/>
        <p:txBody>
          <a:bodyPr/>
          <a:lstStyle/>
          <a:p>
            <a:endParaRPr lang="zh-CN" altLang="en-US">
              <a:latin typeface="+mn-lt"/>
              <a:ea typeface="+mn-ea"/>
              <a:cs typeface="+mn-ea"/>
              <a:sym typeface="+mn-lt"/>
            </a:endParaRPr>
          </a:p>
        </p:txBody>
      </p:sp>
      <p:sp>
        <p:nvSpPr>
          <p:cNvPr id="33" name="文本占位符 32"/>
          <p:cNvSpPr>
            <a:spLocks noGrp="1"/>
          </p:cNvSpPr>
          <p:nvPr>
            <p:ph type="body" sz="quarter" idx="38"/>
          </p:nvPr>
        </p:nvSpPr>
        <p:spPr/>
        <p:txBody>
          <a:bodyPr/>
          <a:lstStyle/>
          <a:p>
            <a:endParaRPr lang="zh-CN" altLang="en-US">
              <a:latin typeface="+mn-lt"/>
              <a:ea typeface="+mn-ea"/>
              <a:cs typeface="+mn-ea"/>
              <a:sym typeface="+mn-lt"/>
            </a:endParaRPr>
          </a:p>
        </p:txBody>
      </p:sp>
      <p:sp>
        <p:nvSpPr>
          <p:cNvPr id="34" name="文本占位符 33"/>
          <p:cNvSpPr>
            <a:spLocks noGrp="1"/>
          </p:cNvSpPr>
          <p:nvPr>
            <p:ph type="body" sz="quarter" idx="39"/>
          </p:nvPr>
        </p:nvSpPr>
        <p:spPr/>
        <p:txBody>
          <a:bodyPr/>
          <a:lstStyle/>
          <a:p>
            <a:endParaRPr lang="zh-CN" altLang="en-US">
              <a:latin typeface="+mn-lt"/>
              <a:ea typeface="+mn-ea"/>
              <a:cs typeface="+mn-ea"/>
              <a:sym typeface="+mn-lt"/>
            </a:endParaRPr>
          </a:p>
        </p:txBody>
      </p:sp>
      <p:sp>
        <p:nvSpPr>
          <p:cNvPr id="35" name="文本占位符 34"/>
          <p:cNvSpPr>
            <a:spLocks noGrp="1"/>
          </p:cNvSpPr>
          <p:nvPr>
            <p:ph type="body" sz="quarter" idx="40"/>
          </p:nvPr>
        </p:nvSpPr>
        <p:spPr/>
        <p:txBody>
          <a:bodyPr/>
          <a:lstStyle/>
          <a:p>
            <a:endParaRPr lang="zh-CN" altLang="en-US">
              <a:latin typeface="+mn-lt"/>
              <a:ea typeface="+mn-ea"/>
              <a:cs typeface="+mn-ea"/>
              <a:sym typeface="+mn-lt"/>
            </a:endParaRPr>
          </a:p>
        </p:txBody>
      </p:sp>
    </p:spTree>
    <p:extLst>
      <p:ext uri="{BB962C8B-B14F-4D97-AF65-F5344CB8AC3E}">
        <p14:creationId xmlns:p14="http://schemas.microsoft.com/office/powerpoint/2010/main" val="3787432451"/>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2" name="Rectangle 2"/>
          <p:cNvSpPr>
            <a:spLocks noGrp="1" noChangeArrowheads="1"/>
          </p:cNvSpPr>
          <p:nvPr>
            <p:ph type="title"/>
          </p:nvPr>
        </p:nvSpPr>
        <p:spPr/>
        <p:txBody>
          <a:bodyPr/>
          <a:lstStyle/>
          <a:p>
            <a:r>
              <a:rPr lang="en-US" dirty="0">
                <a:latin typeface="+mn-lt"/>
                <a:ea typeface="+mn-ea"/>
                <a:cs typeface="+mn-ea"/>
                <a:sym typeface="+mn-lt"/>
              </a:rPr>
              <a:t>Technical Specifications (1)</a:t>
            </a:r>
          </a:p>
        </p:txBody>
      </p:sp>
      <p:sp>
        <p:nvSpPr>
          <p:cNvPr id="2" name="文本占位符 1"/>
          <p:cNvSpPr>
            <a:spLocks noGrp="1"/>
          </p:cNvSpPr>
          <p:nvPr>
            <p:ph type="body" sz="quarter" idx="10"/>
          </p:nvPr>
        </p:nvSpPr>
        <p:spPr/>
        <p:txBody>
          <a:bodyPr/>
          <a:lstStyle/>
          <a:p>
            <a:pPr algn="l"/>
            <a:r>
              <a:rPr lang="en-US" sz="1800" dirty="0">
                <a:latin typeface="+mn-lt"/>
                <a:ea typeface="+mn-ea"/>
                <a:cs typeface="+mn-ea"/>
                <a:sym typeface="+mn-lt"/>
              </a:rPr>
              <a:t>Rated capacity: refers to the nominal capacity, which indicates the minimum capacity that can be discharged according to </a:t>
            </a:r>
            <a:r>
              <a:rPr lang="en-US" sz="1800" dirty="0" smtClean="0">
                <a:latin typeface="+mn-lt"/>
                <a:ea typeface="+mn-ea"/>
                <a:cs typeface="+mn-ea"/>
                <a:sym typeface="+mn-lt"/>
              </a:rPr>
              <a:t>standards </a:t>
            </a:r>
            <a:r>
              <a:rPr lang="en-US" sz="1800" dirty="0">
                <a:latin typeface="+mn-lt"/>
                <a:ea typeface="+mn-ea"/>
                <a:cs typeface="+mn-ea"/>
                <a:sym typeface="+mn-lt"/>
              </a:rPr>
              <a:t>or industrial standards.</a:t>
            </a:r>
          </a:p>
          <a:p>
            <a:pPr algn="l"/>
            <a:r>
              <a:rPr lang="en-US" sz="1800" dirty="0">
                <a:latin typeface="+mn-lt"/>
                <a:ea typeface="+mn-ea"/>
                <a:cs typeface="+mn-ea"/>
                <a:sym typeface="+mn-lt"/>
              </a:rPr>
              <a:t>Actual capacity: refers to the capacity that can be discharged after a fully charged battery is discharged to the specified end-of-discharge (EOD) voltage under certain discharge conditions. The unit is Ah or Wh.</a:t>
            </a:r>
          </a:p>
          <a:p>
            <a:pPr marL="654050" lvl="1" indent="-252413" defTabSz="801688" fontAlgn="base">
              <a:spcBef>
                <a:spcPct val="30000"/>
              </a:spcBef>
              <a:spcAft>
                <a:spcPct val="0"/>
              </a:spcAft>
              <a:buClr>
                <a:srgbClr val="000000"/>
              </a:buClr>
            </a:pPr>
            <a:r>
              <a:rPr lang="en-US" sz="1600" dirty="0">
                <a:solidFill>
                  <a:srgbClr val="000000"/>
                </a:solidFill>
                <a:latin typeface="+mn-lt"/>
                <a:ea typeface="+mn-ea"/>
                <a:cs typeface="+mn-ea"/>
                <a:sym typeface="+mn-lt"/>
              </a:rPr>
              <a:t>Discharge rate: For example, C10. C indicates the capacity, and </a:t>
            </a:r>
            <a:r>
              <a:rPr lang="en-US" sz="1600" dirty="0" smtClean="0">
                <a:solidFill>
                  <a:srgbClr val="000000"/>
                </a:solidFill>
                <a:latin typeface="+mn-lt"/>
                <a:ea typeface="+mn-ea"/>
                <a:cs typeface="+mn-ea"/>
                <a:sym typeface="+mn-lt"/>
              </a:rPr>
              <a:t>10 indicates </a:t>
            </a:r>
            <a:r>
              <a:rPr lang="en-US" sz="1600" dirty="0">
                <a:solidFill>
                  <a:srgbClr val="000000"/>
                </a:solidFill>
                <a:latin typeface="+mn-lt"/>
                <a:ea typeface="+mn-ea"/>
                <a:cs typeface="+mn-ea"/>
                <a:sym typeface="+mn-lt"/>
              </a:rPr>
              <a:t>the number of hours for the battery to discharge to the specified voltage at a certain current. The rated discharge current can be obtained by dividing the capacity by the number of hours</a:t>
            </a:r>
            <a:r>
              <a:rPr lang="en-US" sz="1600" dirty="0" smtClean="0">
                <a:solidFill>
                  <a:srgbClr val="000000"/>
                </a:solidFill>
                <a:latin typeface="+mn-lt"/>
                <a:ea typeface="+mn-ea"/>
                <a:cs typeface="+mn-ea"/>
                <a:sym typeface="+mn-lt"/>
              </a:rPr>
              <a:t>.</a:t>
            </a:r>
          </a:p>
          <a:p>
            <a:pPr marL="302279" lvl="1" indent="-302279">
              <a:spcBef>
                <a:spcPts val="792"/>
              </a:spcBef>
              <a:spcAft>
                <a:spcPct val="0"/>
              </a:spcAft>
              <a:buFont typeface="Wingdings" panose="05000000000000000000" pitchFamily="2" charset="2"/>
              <a:buChar char="l"/>
            </a:pPr>
            <a:r>
              <a:rPr lang="en-US" altLang="zh-CN" sz="1800" dirty="0" smtClean="0">
                <a:latin typeface="+mn-lt"/>
                <a:ea typeface="+mn-ea"/>
                <a:cs typeface="+mn-ea"/>
                <a:sym typeface="+mn-lt"/>
              </a:rPr>
              <a:t>SOH: State of health, refers </a:t>
            </a:r>
            <a:r>
              <a:rPr lang="en-US" altLang="zh-CN" sz="1800" dirty="0">
                <a:latin typeface="+mn-lt"/>
                <a:ea typeface="+mn-ea"/>
                <a:cs typeface="+mn-ea"/>
                <a:sym typeface="+mn-lt"/>
              </a:rPr>
              <a:t>to the Percentage of </a:t>
            </a:r>
            <a:r>
              <a:rPr lang="en-US" altLang="zh-CN" sz="1800" dirty="0" smtClean="0">
                <a:latin typeface="+mn-lt"/>
                <a:ea typeface="+mn-ea"/>
                <a:cs typeface="+mn-ea"/>
                <a:sym typeface="+mn-lt"/>
              </a:rPr>
              <a:t>a</a:t>
            </a:r>
            <a:r>
              <a:rPr lang="en-US" altLang="zh-CN" sz="1800" dirty="0" smtClean="0">
                <a:cs typeface="+mn-ea"/>
                <a:sym typeface="+mn-lt"/>
              </a:rPr>
              <a:t>ctual capacity </a:t>
            </a:r>
            <a:r>
              <a:rPr lang="en-US" altLang="zh-CN" sz="1800" dirty="0" smtClean="0">
                <a:latin typeface="+mn-lt"/>
                <a:ea typeface="+mn-ea"/>
                <a:cs typeface="+mn-ea"/>
                <a:sym typeface="+mn-lt"/>
              </a:rPr>
              <a:t>to </a:t>
            </a:r>
            <a:r>
              <a:rPr lang="en-US" altLang="zh-CN" sz="1800" dirty="0">
                <a:latin typeface="+mn-lt"/>
                <a:ea typeface="+mn-ea"/>
                <a:cs typeface="+mn-ea"/>
                <a:sym typeface="+mn-lt"/>
              </a:rPr>
              <a:t>rated </a:t>
            </a:r>
            <a:r>
              <a:rPr lang="en-US" altLang="zh-CN" sz="1800" dirty="0" smtClean="0">
                <a:latin typeface="+mn-lt"/>
                <a:ea typeface="+mn-ea"/>
                <a:cs typeface="+mn-ea"/>
                <a:sym typeface="+mn-lt"/>
              </a:rPr>
              <a:t>capacity.</a:t>
            </a:r>
          </a:p>
          <a:p>
            <a:pPr marL="302279" lvl="1" indent="-302279">
              <a:spcBef>
                <a:spcPts val="792"/>
              </a:spcBef>
              <a:spcAft>
                <a:spcPct val="0"/>
              </a:spcAft>
              <a:buFont typeface="Wingdings" panose="05000000000000000000" pitchFamily="2" charset="2"/>
              <a:buChar char="l"/>
            </a:pPr>
            <a:r>
              <a:rPr lang="en-US" altLang="zh-CN" sz="1800" dirty="0" smtClean="0">
                <a:cs typeface="+mn-ea"/>
                <a:sym typeface="+mn-lt"/>
              </a:rPr>
              <a:t>SOC: </a:t>
            </a:r>
            <a:r>
              <a:rPr lang="en-US" altLang="zh-CN" sz="1800" dirty="0">
                <a:cs typeface="+mn-ea"/>
                <a:sym typeface="+mn-lt"/>
              </a:rPr>
              <a:t>State of </a:t>
            </a:r>
            <a:r>
              <a:rPr lang="en-US" altLang="zh-CN" sz="1800" dirty="0" smtClean="0">
                <a:cs typeface="+mn-ea"/>
                <a:sym typeface="+mn-lt"/>
              </a:rPr>
              <a:t>charge, </a:t>
            </a:r>
            <a:r>
              <a:rPr lang="en-US" altLang="zh-CN" sz="1800" dirty="0">
                <a:cs typeface="+mn-ea"/>
                <a:sym typeface="+mn-lt"/>
              </a:rPr>
              <a:t>refers to the Percentage of </a:t>
            </a:r>
            <a:r>
              <a:rPr lang="en-US" altLang="zh-CN" sz="1800" dirty="0" smtClean="0">
                <a:cs typeface="+mn-ea"/>
                <a:sym typeface="+mn-lt"/>
              </a:rPr>
              <a:t>current </a:t>
            </a:r>
            <a:r>
              <a:rPr lang="en-US" altLang="zh-CN" sz="1800" dirty="0">
                <a:cs typeface="+mn-ea"/>
                <a:sym typeface="+mn-lt"/>
              </a:rPr>
              <a:t>remaining capacity </a:t>
            </a:r>
            <a:r>
              <a:rPr lang="en-US" altLang="zh-CN" sz="1800" dirty="0" smtClean="0">
                <a:cs typeface="+mn-ea"/>
                <a:sym typeface="+mn-lt"/>
              </a:rPr>
              <a:t>to actual capacity.</a:t>
            </a:r>
            <a:endParaRPr lang="en-US" altLang="zh-CN" sz="1800" dirty="0">
              <a:cs typeface="+mn-ea"/>
              <a:sym typeface="+mn-lt"/>
            </a:endParaRPr>
          </a:p>
          <a:p>
            <a:pPr marL="302279" lvl="1" indent="-302279">
              <a:spcBef>
                <a:spcPts val="792"/>
              </a:spcBef>
              <a:spcAft>
                <a:spcPct val="0"/>
              </a:spcAft>
              <a:buFont typeface="Wingdings" panose="05000000000000000000" pitchFamily="2" charset="2"/>
              <a:buChar char="l"/>
            </a:pPr>
            <a:endParaRPr lang="en-US" sz="1800" dirty="0">
              <a:latin typeface="+mn-lt"/>
              <a:ea typeface="+mn-ea"/>
              <a:cs typeface="+mn-ea"/>
              <a:sym typeface="+mn-lt"/>
            </a:endParaRPr>
          </a:p>
        </p:txBody>
      </p:sp>
    </p:spTree>
    <p:extLst>
      <p:ext uri="{BB962C8B-B14F-4D97-AF65-F5344CB8AC3E}">
        <p14:creationId xmlns:p14="http://schemas.microsoft.com/office/powerpoint/2010/main" val="288943075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2" name="Rectangle 2"/>
          <p:cNvSpPr>
            <a:spLocks noGrp="1" noChangeArrowheads="1"/>
          </p:cNvSpPr>
          <p:nvPr>
            <p:ph type="title"/>
          </p:nvPr>
        </p:nvSpPr>
        <p:spPr/>
        <p:txBody>
          <a:bodyPr/>
          <a:lstStyle/>
          <a:p>
            <a:r>
              <a:rPr lang="en-US" dirty="0">
                <a:latin typeface="+mn-lt"/>
                <a:ea typeface="+mn-ea"/>
                <a:cs typeface="+mn-ea"/>
                <a:sym typeface="+mn-lt"/>
              </a:rPr>
              <a:t>Technical Specifications </a:t>
            </a:r>
            <a:r>
              <a:rPr lang="en-US" dirty="0" smtClean="0">
                <a:latin typeface="+mn-lt"/>
                <a:ea typeface="+mn-ea"/>
                <a:cs typeface="+mn-ea"/>
                <a:sym typeface="+mn-lt"/>
              </a:rPr>
              <a:t>(2)</a:t>
            </a:r>
            <a:endParaRPr lang="en-US" dirty="0">
              <a:latin typeface="+mn-lt"/>
              <a:ea typeface="+mn-ea"/>
              <a:cs typeface="+mn-ea"/>
              <a:sym typeface="+mn-lt"/>
            </a:endParaRPr>
          </a:p>
        </p:txBody>
      </p:sp>
      <p:sp>
        <p:nvSpPr>
          <p:cNvPr id="2" name="文本占位符 1"/>
          <p:cNvSpPr>
            <a:spLocks noGrp="1"/>
          </p:cNvSpPr>
          <p:nvPr>
            <p:ph type="body" sz="quarter" idx="10"/>
          </p:nvPr>
        </p:nvSpPr>
        <p:spPr/>
        <p:txBody>
          <a:bodyPr/>
          <a:lstStyle/>
          <a:p>
            <a:pPr algn="l"/>
            <a:r>
              <a:rPr lang="en-US" sz="1800" dirty="0" smtClean="0">
                <a:latin typeface="+mn-lt"/>
                <a:ea typeface="+mn-ea"/>
                <a:cs typeface="+mn-ea"/>
                <a:sym typeface="+mn-lt"/>
              </a:rPr>
              <a:t>Rated </a:t>
            </a:r>
            <a:r>
              <a:rPr lang="en-US" sz="1800" dirty="0">
                <a:latin typeface="+mn-lt"/>
                <a:ea typeface="+mn-ea"/>
                <a:cs typeface="+mn-ea"/>
                <a:sym typeface="+mn-lt"/>
              </a:rPr>
              <a:t>voltage: refers to the approximate value used to identify the voltage of a battery type. For example, the rated voltage of a single VRLA battery is 2 V.</a:t>
            </a:r>
          </a:p>
          <a:p>
            <a:pPr algn="l"/>
            <a:r>
              <a:rPr lang="en-US" sz="1800" dirty="0">
                <a:latin typeface="+mn-lt"/>
                <a:ea typeface="+mn-ea"/>
                <a:cs typeface="+mn-ea"/>
                <a:sym typeface="+mn-lt"/>
              </a:rPr>
              <a:t>Open-circuit voltage: refers to the terminal voltage of a battery in the open-circuit state. The open-circuit voltage of a battery is equal to the electric potential difference between the positive electrode and the negative electrode when the battery is open-circuited (that is, when no current passes through the two electrodes</a:t>
            </a:r>
            <a:r>
              <a:rPr lang="en-US" sz="1800" dirty="0" smtClean="0">
                <a:latin typeface="+mn-lt"/>
                <a:ea typeface="+mn-ea"/>
                <a:cs typeface="+mn-ea"/>
                <a:sym typeface="+mn-lt"/>
              </a:rPr>
              <a:t>).</a:t>
            </a:r>
          </a:p>
          <a:p>
            <a:pPr algn="l"/>
            <a:r>
              <a:rPr lang="en-US" altLang="zh-CN" sz="1800" dirty="0">
                <a:latin typeface="+mn-lt"/>
                <a:ea typeface="+mn-ea"/>
                <a:cs typeface="+mn-ea"/>
                <a:sym typeface="+mn-lt"/>
              </a:rPr>
              <a:t>EOD voltage: indicates the voltage when a battery is used up. If the voltage decreases due to continuous discharging, the battery will be damaged. EOD voltage is the protection voltage set to prevent battery </a:t>
            </a:r>
            <a:r>
              <a:rPr lang="en-US" altLang="zh-CN" sz="1800" dirty="0" err="1">
                <a:latin typeface="+mn-lt"/>
                <a:ea typeface="+mn-ea"/>
                <a:cs typeface="+mn-ea"/>
                <a:sym typeface="+mn-lt"/>
              </a:rPr>
              <a:t>overdischarge</a:t>
            </a:r>
            <a:r>
              <a:rPr lang="en-US" altLang="zh-CN" sz="1800" dirty="0">
                <a:latin typeface="+mn-lt"/>
                <a:ea typeface="+mn-ea"/>
                <a:cs typeface="+mn-ea"/>
                <a:sym typeface="+mn-lt"/>
              </a:rPr>
              <a:t>. When the voltage reaches the value, the discharging should be terminated.</a:t>
            </a:r>
          </a:p>
          <a:p>
            <a:pPr algn="l"/>
            <a:endParaRPr lang="en-US" sz="1800" dirty="0">
              <a:latin typeface="+mn-lt"/>
              <a:ea typeface="+mn-ea"/>
              <a:cs typeface="+mn-ea"/>
              <a:sym typeface="+mn-lt"/>
            </a:endParaRPr>
          </a:p>
        </p:txBody>
      </p:sp>
    </p:spTree>
    <p:extLst>
      <p:ext uri="{BB962C8B-B14F-4D97-AF65-F5344CB8AC3E}">
        <p14:creationId xmlns:p14="http://schemas.microsoft.com/office/powerpoint/2010/main" val="418169288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2" name="Rectangle 2"/>
          <p:cNvSpPr>
            <a:spLocks noGrp="1" noChangeArrowheads="1"/>
          </p:cNvSpPr>
          <p:nvPr>
            <p:ph type="title"/>
          </p:nvPr>
        </p:nvSpPr>
        <p:spPr/>
        <p:txBody>
          <a:bodyPr/>
          <a:lstStyle/>
          <a:p>
            <a:r>
              <a:rPr lang="en-US" dirty="0">
                <a:latin typeface="+mn-lt"/>
                <a:ea typeface="+mn-ea"/>
                <a:cs typeface="+mn-ea"/>
                <a:sym typeface="+mn-lt"/>
              </a:rPr>
              <a:t>Technical Specifications </a:t>
            </a:r>
            <a:r>
              <a:rPr lang="en-US" dirty="0" smtClean="0">
                <a:latin typeface="+mn-lt"/>
                <a:ea typeface="+mn-ea"/>
                <a:cs typeface="+mn-ea"/>
                <a:sym typeface="+mn-lt"/>
              </a:rPr>
              <a:t>(3)</a:t>
            </a:r>
            <a:endParaRPr lang="en-US" dirty="0">
              <a:latin typeface="+mn-lt"/>
              <a:ea typeface="+mn-ea"/>
              <a:cs typeface="+mn-ea"/>
              <a:sym typeface="+mn-lt"/>
            </a:endParaRPr>
          </a:p>
        </p:txBody>
      </p:sp>
      <p:sp>
        <p:nvSpPr>
          <p:cNvPr id="2" name="文本占位符 1"/>
          <p:cNvSpPr>
            <a:spLocks noGrp="1"/>
          </p:cNvSpPr>
          <p:nvPr>
            <p:ph type="body" sz="quarter" idx="10"/>
          </p:nvPr>
        </p:nvSpPr>
        <p:spPr/>
        <p:txBody>
          <a:bodyPr/>
          <a:lstStyle/>
          <a:p>
            <a:pPr algn="l"/>
            <a:r>
              <a:rPr lang="en-US" sz="1600" dirty="0">
                <a:latin typeface="+mn-lt"/>
                <a:ea typeface="+mn-ea"/>
                <a:cs typeface="+mn-ea"/>
                <a:sym typeface="+mn-lt"/>
              </a:rPr>
              <a:t>Equalized charging: During the use of batteries, battery voltages are unbalanced due to the individual difference and temperature difference of batteries. To avoid the deterioration of this imbalance trend, the charge voltage of the battery string needs to be increased to activate the batteries. In this way, characteristics of each battery in the battery string are balanced.</a:t>
            </a:r>
          </a:p>
          <a:p>
            <a:pPr algn="l"/>
            <a:r>
              <a:rPr lang="en-US" sz="1600" dirty="0">
                <a:latin typeface="+mn-lt"/>
                <a:ea typeface="+mn-ea"/>
                <a:cs typeface="+mn-ea"/>
                <a:sym typeface="+mn-lt"/>
              </a:rPr>
              <a:t>Float charging: To balance the capacity loss caused by battery self-discharge, batteries need to be charged at a constant voltage for a long time.</a:t>
            </a:r>
          </a:p>
          <a:p>
            <a:pPr algn="l"/>
            <a:r>
              <a:rPr lang="en-US" sz="1600" dirty="0" smtClean="0">
                <a:latin typeface="+mn-lt"/>
                <a:ea typeface="+mn-ea"/>
                <a:cs typeface="+mn-ea"/>
                <a:sym typeface="+mn-lt"/>
              </a:rPr>
              <a:t>Depth </a:t>
            </a:r>
            <a:r>
              <a:rPr lang="en-US" sz="1600" dirty="0">
                <a:latin typeface="+mn-lt"/>
                <a:ea typeface="+mn-ea"/>
                <a:cs typeface="+mn-ea"/>
                <a:sym typeface="+mn-lt"/>
              </a:rPr>
              <a:t>of discharge (DOD): indicates the percentage of battery discharge capacity to rated battery capacity. Generally, when the discharge capacity of a battery exceeds 80% of its rated capacity, it is considered that DOD is achieved.</a:t>
            </a:r>
          </a:p>
        </p:txBody>
      </p:sp>
    </p:spTree>
    <p:extLst>
      <p:ext uri="{BB962C8B-B14F-4D97-AF65-F5344CB8AC3E}">
        <p14:creationId xmlns:p14="http://schemas.microsoft.com/office/powerpoint/2010/main" val="2052413212"/>
      </p:ext>
    </p:extLst>
  </p:cSld>
  <p:clrMapOvr>
    <a:masterClrMapping/>
  </p:clrMapOvr>
  <p:timing>
    <p:tnLst>
      <p:par>
        <p:cTn id="1" dur="indefinite" restart="never" nodeType="tmRoot"/>
      </p:par>
    </p:tnLst>
  </p:timing>
</p:sld>
</file>

<file path=ppt/theme/theme1.xml><?xml version="1.0" encoding="utf-8"?>
<a:theme xmlns:a="http://schemas.openxmlformats.org/drawingml/2006/main" name="2_自功能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p">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内容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4_感谢页模板">
  <a:themeElements>
    <a:clrScheme name="2210">
      <a:dk1>
        <a:srgbClr val="1D1D1A"/>
      </a:dk1>
      <a:lt1>
        <a:srgbClr val="1D1D1A"/>
      </a:lt1>
      <a:dk2>
        <a:srgbClr val="FFFFFF"/>
      </a:dk2>
      <a:lt2>
        <a:srgbClr val="FFFFFF"/>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1800" dirty="0"/>
        </a:defPPr>
      </a:lstStyle>
    </a:txDef>
  </a:objectDefaults>
  <a:extraClrSchemeLst/>
  <a:extLst>
    <a:ext uri="{05A4C25C-085E-4340-85A3-A5531E510DB2}">
      <thm15:themeFamily xmlns:thm15="http://schemas.microsoft.com/office/thememl/2012/main" name="演示文稿1" id="{5D7106B4-FD24-471A-B326-8B58E27A973B}" vid="{1AA013AF-7C2E-4A39-9796-86760F640C19}"/>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文档" ma:contentTypeID="0x010100CC226774B8D87F4D92D9D1F6859ED44E" ma:contentTypeVersion="0" ma:contentTypeDescription="新建文档。" ma:contentTypeScope="" ma:versionID="15bce46875ac2ce7cb7e987677f92eb8">
  <xsd:schema xmlns:xsd="http://www.w3.org/2001/XMLSchema" xmlns:xs="http://www.w3.org/2001/XMLSchema" xmlns:p="http://schemas.microsoft.com/office/2006/metadata/properties" targetNamespace="http://schemas.microsoft.com/office/2006/metadata/properties" ma:root="true" ma:fieldsID="9adfd09ad98667f9c194c646e975416a">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内容类型"/>
        <xsd:element ref="dc:title" minOccurs="0" maxOccurs="1" ma:index="4" ma:displayName="标题"/>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2296AD3-5121-4DF6-8150-62C25C031437}">
  <ds:schemaRefs>
    <ds:schemaRef ds:uri="http://schemas.microsoft.com/office/2006/metadata/properties"/>
    <ds:schemaRef ds:uri="http://purl.org/dc/elements/1.1/"/>
    <ds:schemaRef ds:uri="http://schemas.microsoft.com/office/infopath/2007/PartnerControls"/>
    <ds:schemaRef ds:uri="http://purl.org/dc/dcmitype/"/>
    <ds:schemaRef ds:uri="http://schemas.microsoft.com/office/2006/documentManagement/types"/>
    <ds:schemaRef ds:uri="http://schemas.openxmlformats.org/package/2006/metadata/core-properties"/>
    <ds:schemaRef ds:uri="http://www.w3.org/XML/1998/namespace"/>
    <ds:schemaRef ds:uri="http://purl.org/dc/terms/"/>
  </ds:schemaRefs>
</ds:datastoreItem>
</file>

<file path=customXml/itemProps2.xml><?xml version="1.0" encoding="utf-8"?>
<ds:datastoreItem xmlns:ds="http://schemas.openxmlformats.org/officeDocument/2006/customXml" ds:itemID="{910EFEAE-CE38-4782-874C-F0C04452BAF1}">
  <ds:schemaRefs>
    <ds:schemaRef ds:uri="http://schemas.microsoft.com/sharepoint/v3/contenttype/forms"/>
  </ds:schemaRefs>
</ds:datastoreItem>
</file>

<file path=customXml/itemProps3.xml><?xml version="1.0" encoding="utf-8"?>
<ds:datastoreItem xmlns:ds="http://schemas.openxmlformats.org/officeDocument/2006/customXml" ds:itemID="{A527E5C0-0FFA-4F2E-A77F-FFF32C86F92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1317</TotalTime>
  <Words>8779</Words>
  <Application>Microsoft Office PowerPoint</Application>
  <PresentationFormat>宽屏</PresentationFormat>
  <Paragraphs>717</Paragraphs>
  <Slides>65</Slides>
  <Notes>65</Notes>
  <HiddenSlides>5</HiddenSlides>
  <MMClips>0</MMClips>
  <ScaleCrop>false</ScaleCrop>
  <HeadingPairs>
    <vt:vector size="8" baseType="variant">
      <vt:variant>
        <vt:lpstr>已用的字体</vt:lpstr>
      </vt:variant>
      <vt:variant>
        <vt:i4>10</vt:i4>
      </vt:variant>
      <vt:variant>
        <vt:lpstr>主题</vt:lpstr>
      </vt:variant>
      <vt:variant>
        <vt:i4>3</vt:i4>
      </vt:variant>
      <vt:variant>
        <vt:lpstr>嵌入 OLE 服务器</vt:lpstr>
      </vt:variant>
      <vt:variant>
        <vt:i4>1</vt:i4>
      </vt:variant>
      <vt:variant>
        <vt:lpstr>幻灯片标题</vt:lpstr>
      </vt:variant>
      <vt:variant>
        <vt:i4>65</vt:i4>
      </vt:variant>
    </vt:vector>
  </HeadingPairs>
  <TitlesOfParts>
    <vt:vector size="79" baseType="lpstr">
      <vt:lpstr>ＭＳ 明朝</vt:lpstr>
      <vt:lpstr>ＭＳ Ｐゴシック</vt:lpstr>
      <vt:lpstr>方正兰亭黑简体</vt:lpstr>
      <vt:lpstr>宋体</vt:lpstr>
      <vt:lpstr>Microsoft YaHei</vt:lpstr>
      <vt:lpstr>Microsoft YaHei</vt:lpstr>
      <vt:lpstr>Arial</vt:lpstr>
      <vt:lpstr>Huawei Sans</vt:lpstr>
      <vt:lpstr>Times</vt:lpstr>
      <vt:lpstr>Wingdings</vt:lpstr>
      <vt:lpstr>2_自功能页模板</vt:lpstr>
      <vt:lpstr>3_内容页模板</vt:lpstr>
      <vt:lpstr>4_感谢页模板</vt:lpstr>
      <vt:lpstr>公式</vt:lpstr>
      <vt:lpstr>Basic Knowledge of Batteries</vt:lpstr>
      <vt:lpstr>PowerPoint 演示文稿</vt:lpstr>
      <vt:lpstr>PowerPoint 演示文稿</vt:lpstr>
      <vt:lpstr>History</vt:lpstr>
      <vt:lpstr>Definition</vt:lpstr>
      <vt:lpstr>Function</vt:lpstr>
      <vt:lpstr>Technical Specifications (1)</vt:lpstr>
      <vt:lpstr>Technical Specifications (2)</vt:lpstr>
      <vt:lpstr>Technical Specifications (3)</vt:lpstr>
      <vt:lpstr>Application in Data Centers</vt:lpstr>
      <vt:lpstr>PowerPoint 演示文稿</vt:lpstr>
      <vt:lpstr>Definition</vt:lpstr>
      <vt:lpstr>General Category</vt:lpstr>
      <vt:lpstr>Battery Classification in ICT</vt:lpstr>
      <vt:lpstr>Naming Rule</vt:lpstr>
      <vt:lpstr>Examples</vt:lpstr>
      <vt:lpstr>PowerPoint 演示文稿</vt:lpstr>
      <vt:lpstr>Main Components</vt:lpstr>
      <vt:lpstr>Safety Valve</vt:lpstr>
      <vt:lpstr>Plate</vt:lpstr>
      <vt:lpstr>Separator </vt:lpstr>
      <vt:lpstr>Battery Structure – Electrolyte</vt:lpstr>
      <vt:lpstr>Container and Cover </vt:lpstr>
      <vt:lpstr>PowerPoint 演示文稿</vt:lpstr>
      <vt:lpstr>Working Principles – Main Reaction</vt:lpstr>
      <vt:lpstr>Working Principles – Side Reaction</vt:lpstr>
      <vt:lpstr>Working Principle – Terminal Voltage Changes During Charging and Discharging</vt:lpstr>
      <vt:lpstr>PowerPoint 演示文稿</vt:lpstr>
      <vt:lpstr>Definition</vt:lpstr>
      <vt:lpstr>PowerPoint 演示文稿</vt:lpstr>
      <vt:lpstr>Classification</vt:lpstr>
      <vt:lpstr>PowerPoint 演示文稿</vt:lpstr>
      <vt:lpstr>Internal Structure</vt:lpstr>
      <vt:lpstr>PowerPoint 演示文稿</vt:lpstr>
      <vt:lpstr>Positive Electrode Materials</vt:lpstr>
      <vt:lpstr>Negative Electrode Materials</vt:lpstr>
      <vt:lpstr>PowerPoint 演示文稿</vt:lpstr>
      <vt:lpstr>Electrolyte</vt:lpstr>
      <vt:lpstr>Separator Film</vt:lpstr>
      <vt:lpstr>PowerPoint 演示文稿</vt:lpstr>
      <vt:lpstr>PowerPoint 演示文稿</vt:lpstr>
      <vt:lpstr>Working Principle</vt:lpstr>
      <vt:lpstr>Working Principle</vt:lpstr>
      <vt:lpstr>Charging Management</vt:lpstr>
      <vt:lpstr>Balancing Problems</vt:lpstr>
      <vt:lpstr>Balancing Management (1)</vt:lpstr>
      <vt:lpstr>Balancing Management (2)</vt:lpstr>
      <vt:lpstr>Balancing Management (3)</vt:lpstr>
      <vt:lpstr>Balancing Management (4)</vt:lpstr>
      <vt:lpstr>PowerPoint 演示文稿</vt:lpstr>
      <vt:lpstr>Cycle Life</vt:lpstr>
      <vt:lpstr>Float Charging Life</vt:lpstr>
      <vt:lpstr>Discharge Characteristics at Different Rates</vt:lpstr>
      <vt:lpstr>Footprint and Bearing Capacity</vt:lpstr>
      <vt:lpstr>Storage Environment Requirements</vt:lpstr>
      <vt:lpstr>Operating Temperature</vt:lpstr>
      <vt:lpstr>Safety Comparison</vt:lpstr>
      <vt:lpstr>Summary</vt:lpstr>
      <vt:lpstr>Battery characteristics for Data Center</vt:lpstr>
      <vt:lpstr>PowerPoint 演示文稿</vt:lpstr>
      <vt:lpstr>PowerPoint 演示文稿</vt:lpstr>
      <vt:lpstr>PowerPoint 演示文稿</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wangcongzjhw</cp:lastModifiedBy>
  <cp:revision>167</cp:revision>
  <dcterms:created xsi:type="dcterms:W3CDTF">2018-11-29T10:16:29Z</dcterms:created>
  <dcterms:modified xsi:type="dcterms:W3CDTF">2020-12-18T06:10:00Z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(3)LpOR4Y92xrPxRb2q6AjFKCK+zidz9DD02I0Ug6w0wKP1IwdtbAhwOfR+M8jGcRlgJVSTMEKA
QHgBOnKJ7bT5RNkHfeqzk5Kab42mrGCybU+fQLfzlNC80iR831/Sg6A+/dcr0VdXh3zu3JPs
bkBabrWzXkP6Rp1xtkZss+fh/ICTIq3ObrJSDS/lu0AYswxsaaP/YigevOxy6QGXQOnVVHjR
4C49KmXtsoMfGPHkUH</vt:lpwstr>
  </property>
  <property fmtid="{D5CDD505-2E9C-101B-9397-08002B2CF9AE}" pid="3" name="_2015_ms_pID_7253431">
    <vt:lpwstr>CTHWJqKFmGurHrrTvYE7OXC5sszpRBpMuCPqzYYcqOKRMkw++rOERu
I6N+7S2h9M9qrfbQCuB6Hw6e6uGscKjW/lL3hKOf9j/SEi7E9+BabsCB4XczGWRFgEybqg7V
IrorKARWJ2R4FntjznJQNclE43/O3AGKO3stO93vUkPdQbuPND9zdcY/Yvax5sOBfkwE4ANx
zADXaoJUfYSCm7ZDKQzizf5Q80UelwdvHdle</vt:lpwstr>
  </property>
  <property fmtid="{D5CDD505-2E9C-101B-9397-08002B2CF9AE}" pid="4" name="_2015_ms_pID_7253432">
    <vt:lpwstr>Eg==</vt:lpwstr>
  </property>
  <property fmtid="{D5CDD505-2E9C-101B-9397-08002B2CF9AE}" pid="5" name="ContentTypeId">
    <vt:lpwstr>0x010100CC226774B8D87F4D92D9D1F6859ED44E</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1608270285</vt:lpwstr>
  </property>
</Properties>
</file>