
<file path=[Content_Types].xml><?xml version="1.0" encoding="utf-8"?>
<Types xmlns="http://schemas.openxmlformats.org/package/2006/content-types">
  <Default Extension="png" ContentType="image/png"/>
  <Default Extension="tmp"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39"/>
  </p:notesMasterIdLst>
  <p:handoutMasterIdLst>
    <p:handoutMasterId r:id="rId40"/>
  </p:handoutMasterIdLst>
  <p:sldIdLst>
    <p:sldId id="289" r:id="rId8"/>
    <p:sldId id="290" r:id="rId9"/>
    <p:sldId id="299" r:id="rId10"/>
    <p:sldId id="300" r:id="rId11"/>
    <p:sldId id="301" r:id="rId12"/>
    <p:sldId id="302" r:id="rId13"/>
    <p:sldId id="303" r:id="rId14"/>
    <p:sldId id="304" r:id="rId15"/>
    <p:sldId id="305" r:id="rId16"/>
    <p:sldId id="306" r:id="rId17"/>
    <p:sldId id="307" r:id="rId18"/>
    <p:sldId id="308" r:id="rId19"/>
    <p:sldId id="309" r:id="rId20"/>
    <p:sldId id="310" r:id="rId21"/>
    <p:sldId id="311" r:id="rId22"/>
    <p:sldId id="291" r:id="rId23"/>
    <p:sldId id="292" r:id="rId24"/>
    <p:sldId id="293" r:id="rId25"/>
    <p:sldId id="294" r:id="rId26"/>
    <p:sldId id="295" r:id="rId27"/>
    <p:sldId id="296" r:id="rId28"/>
    <p:sldId id="297" r:id="rId29"/>
    <p:sldId id="298" r:id="rId30"/>
    <p:sldId id="312" r:id="rId31"/>
    <p:sldId id="313" r:id="rId32"/>
    <p:sldId id="314" r:id="rId33"/>
    <p:sldId id="315" r:id="rId34"/>
    <p:sldId id="316" r:id="rId35"/>
    <p:sldId id="288" r:id="rId36"/>
    <p:sldId id="285" r:id="rId37"/>
    <p:sldId id="271" r:id="rId38"/>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68" autoAdjust="0"/>
    <p:restoredTop sz="95261" autoAdjust="0"/>
  </p:normalViewPr>
  <p:slideViewPr>
    <p:cSldViewPr snapToGrid="0" snapToObjects="1">
      <p:cViewPr varScale="1">
        <p:scale>
          <a:sx n="59" d="100"/>
          <a:sy n="59" d="100"/>
        </p:scale>
        <p:origin x="916"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44" d="100"/>
          <a:sy n="44" d="100"/>
        </p:scale>
        <p:origin x="2784" y="5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12/18/2020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873912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13162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23374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119706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190061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03978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945491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634854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63491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22510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sym typeface="+mn-lt"/>
              </a:rPr>
              <a:t>Typical linkage control cases include air conditioner teamwork control for energy saving in data centers, video and alarm linkage for unauthorized access, and video and door opening linkage for fire. Control processes involve single event policies, calculation of multiple event indicators, and linkage policies.</a:t>
            </a:r>
          </a:p>
          <a:p>
            <a:r>
              <a:rPr lang="en-US" smtClean="0"/>
              <a:t>Access control rights are involved in user management, permission group management, and access control management.  Various events can be monitored.</a:t>
            </a:r>
          </a:p>
          <a:p>
            <a:r>
              <a:rPr lang="en-US" smtClean="0"/>
              <a:t>Processing layer equipment are the core equipment of the monitoring system, including embedded servers, industrial control computers, and various servers with strong performance.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340198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573561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Asset life cycle management: It is a routine basic management of IT managers in a data center. Asset management includes warehousing and distributing, placing and removing from data centers, pickup and return, repair, stocktaking, and scrapping of IT assets.</a:t>
            </a:r>
          </a:p>
          <a:p>
            <a:r>
              <a:rPr lang="en-US" smtClean="0"/>
              <a:t>O&amp;M management is the management of O&amp;M before and after data center infrastructure failures occur. It is a basic management function that improves the availability of infrastructure.</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41547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79716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70423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719936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887332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2476613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80821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en-US" dirty="0" smtClean="0"/>
              <a:t>Answers for reference:</a:t>
            </a:r>
          </a:p>
          <a:p>
            <a:r>
              <a:rPr lang="en-US" altLang="zh-CN" dirty="0" smtClean="0"/>
              <a:t>1. In a two-layer architecture, there is only one NMS software. In a multi-layer architecture, the NMS software is classified into upper-layer and lower-layer NMS software.</a:t>
            </a:r>
          </a:p>
          <a:p>
            <a:r>
              <a:rPr lang="en-US" altLang="zh-CN" dirty="0" smtClean="0"/>
              <a:t>2. Monitoring functions, management</a:t>
            </a:r>
            <a:r>
              <a:rPr lang="en-US" altLang="zh-CN" baseline="0" dirty="0" smtClean="0"/>
              <a:t> functions, system functions, general control center.</a:t>
            </a:r>
            <a:endParaRPr lang="en-US" altLang="zh-CN" dirty="0" smtClean="0"/>
          </a:p>
          <a:p>
            <a:pPr lvl="1"/>
            <a:endParaRPr lang="en-US" altLang="zh-CN" dirty="0" smtClean="0"/>
          </a:p>
          <a:p>
            <a:pPr lvl="1"/>
            <a:endParaRPr lang="en-US"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120197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47763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6589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02559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64941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01649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r>
              <a:rPr lang="en-US" altLang="zh-CN" dirty="0" smtClean="0"/>
              <a:t>Supervision Center (SC)</a:t>
            </a:r>
          </a:p>
          <a:p>
            <a:r>
              <a:rPr lang="en-US" altLang="en-US" dirty="0" smtClean="0"/>
              <a:t>Local network or network management center of the same management level</a:t>
            </a:r>
          </a:p>
          <a:p>
            <a:r>
              <a:rPr lang="en-US" altLang="zh-CN" dirty="0" smtClean="0"/>
              <a:t>Supervision Station (SS). </a:t>
            </a:r>
          </a:p>
          <a:p>
            <a:r>
              <a:rPr lang="en-US" altLang="en-US" dirty="0" smtClean="0"/>
              <a:t>Regional management and maintenance unit.</a:t>
            </a:r>
          </a:p>
          <a:p>
            <a:r>
              <a:rPr lang="en-US" altLang="zh-CN" dirty="0" smtClean="0"/>
              <a:t>Supervision Unit (SU).</a:t>
            </a:r>
          </a:p>
          <a:p>
            <a:r>
              <a:rPr lang="en-US" altLang="en-US" dirty="0" smtClean="0"/>
              <a:t>Minimum subsystem of the monitoring system. It consists of several monitoring modules and other auxiliary devices. The monitoring generally covers an independent.</a:t>
            </a:r>
          </a:p>
          <a:p>
            <a:r>
              <a:rPr lang="en-US" altLang="en-US" dirty="0" smtClean="0"/>
              <a:t>communication office (site) or an independent power supply system in a large office or site.</a:t>
            </a:r>
          </a:p>
          <a:p>
            <a:r>
              <a:rPr lang="en-US" altLang="zh-CN" dirty="0" smtClean="0"/>
              <a:t>Supervision Module (SM).</a:t>
            </a:r>
          </a:p>
          <a:p>
            <a:r>
              <a:rPr lang="en-US" altLang="en-US" dirty="0" smtClean="0"/>
              <a:t>Completes specific management functions and provides corresponding monitoring information.</a:t>
            </a:r>
          </a:p>
        </p:txBody>
      </p:sp>
    </p:spTree>
    <p:extLst>
      <p:ext uri="{BB962C8B-B14F-4D97-AF65-F5344CB8AC3E}">
        <p14:creationId xmlns:p14="http://schemas.microsoft.com/office/powerpoint/2010/main" val="2023272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43296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08519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en-US" smtClean="0"/>
              <a:t>Typical case: An equipment room has multiple micro-modules and is monitored by one SC.</a:t>
            </a:r>
            <a:endParaRPr lang="en-US" altLang="zh-CN" smtClean="0"/>
          </a:p>
          <a:p>
            <a:r>
              <a:rPr lang="en-US" altLang="en-US" smtClean="0"/>
              <a:t>Server </a:t>
            </a:r>
            <a:r>
              <a:rPr lang="en-US" altLang="zh-CN" smtClean="0"/>
              <a:t>+</a:t>
            </a:r>
            <a:r>
              <a:rPr lang="en-US" altLang="en-US" smtClean="0"/>
              <a:t> collector </a:t>
            </a:r>
            <a:r>
              <a:rPr lang="en-US" altLang="zh-CN" smtClean="0"/>
              <a:t>+</a:t>
            </a:r>
            <a:r>
              <a:rPr lang="en-US" altLang="en-US" smtClean="0"/>
              <a:t> sensor</a:t>
            </a:r>
            <a:r>
              <a:rPr lang="en-US" altLang="zh-CN" smtClean="0"/>
              <a:t>/</a:t>
            </a:r>
            <a:r>
              <a:rPr lang="en-US" altLang="en-US" smtClean="0"/>
              <a:t>monitoring card.</a:t>
            </a:r>
          </a:p>
          <a:p>
            <a:r>
              <a:rPr lang="en-US" altLang="en-US" smtClean="0"/>
              <a:t>One server serves multiple collectors.</a:t>
            </a:r>
          </a:p>
          <a:p>
            <a:r>
              <a:rPr lang="en-US" altLang="en-US" smtClean="0"/>
              <a:t>Sensors and collectors are collectively called the data collection layer.</a:t>
            </a:r>
            <a:endParaRPr lang="en-US" altLang="en-US"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548943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167971368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8#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560049" cy="868363"/>
          </a:xfrm>
        </p:spPr>
        <p:txBody>
          <a:bodyPr/>
          <a:lstStyle>
            <a:lvl1pPr>
              <a:defRPr/>
            </a:lvl1pPr>
          </a:lstStyle>
          <a:p>
            <a:r>
              <a:rPr lang="en-US" altLang="zh-CN" dirty="0" smtClean="0"/>
              <a:t>Title</a:t>
            </a:r>
            <a:endParaRPr lang="zh-CN" altLang="en-US" dirty="0"/>
          </a:p>
        </p:txBody>
      </p:sp>
    </p:spTree>
    <p:extLst>
      <p:ext uri="{BB962C8B-B14F-4D97-AF65-F5344CB8AC3E}">
        <p14:creationId xmlns:p14="http://schemas.microsoft.com/office/powerpoint/2010/main" val="362294610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1" r:id="rId7"/>
    <p:sldLayoutId id="2147483852" r:id="rId8"/>
    <p:sldLayoutId id="2147483853" r:id="rId9"/>
    <p:sldLayoutId id="2147483881"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76" r:id="rId1"/>
    <p:sldLayoutId id="2147483877" r:id="rId2"/>
    <p:sldLayoutId id="2147483882" r:id="rId3"/>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17" Type="http://schemas.openxmlformats.org/officeDocument/2006/relationships/image" Target="../media/image52.png"/><Relationship Id="rId2" Type="http://schemas.openxmlformats.org/officeDocument/2006/relationships/notesSlide" Target="../notesSlides/notesSlide26.xml"/><Relationship Id="rId16" Type="http://schemas.openxmlformats.org/officeDocument/2006/relationships/image" Target="../media/image51.png"/><Relationship Id="rId1" Type="http://schemas.openxmlformats.org/officeDocument/2006/relationships/slideLayout" Target="../slideLayouts/slideLayout13.xml"/><Relationship Id="rId6" Type="http://schemas.openxmlformats.org/officeDocument/2006/relationships/image" Target="../media/image41.png"/><Relationship Id="rId11" Type="http://schemas.openxmlformats.org/officeDocument/2006/relationships/image" Target="../media/image46.jpeg"/><Relationship Id="rId5" Type="http://schemas.openxmlformats.org/officeDocument/2006/relationships/image" Target="../media/image40.png"/><Relationship Id="rId15" Type="http://schemas.openxmlformats.org/officeDocument/2006/relationships/image" Target="../media/image50.jpe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8" Type="http://schemas.openxmlformats.org/officeDocument/2006/relationships/image" Target="../media/image58.tmp"/><Relationship Id="rId3" Type="http://schemas.openxmlformats.org/officeDocument/2006/relationships/image" Target="../media/image53.png"/><Relationship Id="rId7" Type="http://schemas.openxmlformats.org/officeDocument/2006/relationships/image" Target="../media/image57.tmp"/><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56.png"/><Relationship Id="rId5" Type="http://schemas.openxmlformats.org/officeDocument/2006/relationships/image" Target="../media/image55.tmp"/><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hyperlink" Target="http://image.baidu.com/i?ct=503316480&amp;amp;z=&amp;amp;tn=baiduimagedetail&amp;amp;word=%D1%CC%B8%D0%CC%BD%B2%E2%C6%F7&amp;amp;in=7651&amp;amp;cl=2&amp;amp;lm=-1&amp;amp;pn=0&amp;amp;rn=1&amp;amp;di=25885237485&amp;amp;ln=1958&amp;amp;fr=&amp;amp;fm=result&amp;amp;fmq=1323996795086_R&amp;amp;ic=0&amp;amp;s=0&amp;amp;se=1&amp;amp;sme=0&amp;amp;tab=&amp;amp;width=&amp;amp;height=&amp;amp;face=0&amp;amp;is=&amp;amp;istype=2" TargetMode="External"/><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4.wmf"/><Relationship Id="rId7" Type="http://schemas.openxmlformats.org/officeDocument/2006/relationships/image" Target="../media/image8.jpe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notesSlide" Target="../notesSlides/notesSlide5.xml"/><Relationship Id="rId16" Type="http://schemas.openxmlformats.org/officeDocument/2006/relationships/image" Target="../media/image15.png"/><Relationship Id="rId1" Type="http://schemas.openxmlformats.org/officeDocument/2006/relationships/slideLayout" Target="../slideLayouts/slideLayout13.xml"/><Relationship Id="rId6" Type="http://schemas.openxmlformats.org/officeDocument/2006/relationships/image" Target="../media/image7.png"/><Relationship Id="rId11" Type="http://schemas.openxmlformats.org/officeDocument/2006/relationships/image" Target="../media/image10.jpeg"/><Relationship Id="rId5" Type="http://schemas.openxmlformats.org/officeDocument/2006/relationships/image" Target="../media/image6.png"/><Relationship Id="rId15" Type="http://schemas.openxmlformats.org/officeDocument/2006/relationships/image" Target="../media/image14.png"/><Relationship Id="rId10" Type="http://schemas.openxmlformats.org/officeDocument/2006/relationships/hyperlink" Target="http://image.baidu.com/i?ct=503316480&amp;amp;z=&amp;amp;tn=baiduimagedetail&amp;amp;word=%B1%A6%C1%A6%C2%ED%CE%C2%CA%AA%B6%C8%B4%AB%B8%D0%C6%F7&amp;amp;in=30293&amp;amp;cl=2&amp;amp;lm=-1&amp;amp;pn=0&amp;amp;rn=1&amp;amp;di=6308582100&amp;amp;ln=415&amp;amp;fr=&amp;amp;fmq=&amp;amp;ic=0&amp;amp;s=0&amp;amp;se=1&amp;amp;sme=0&amp;amp;tab=&amp;amp;width=&amp;amp;height=&amp;amp;face=0&amp;amp;is=&amp;amp;istype=2" TargetMode="External"/><Relationship Id="rId4" Type="http://schemas.openxmlformats.org/officeDocument/2006/relationships/image" Target="../media/image5.png"/><Relationship Id="rId9" Type="http://schemas.openxmlformats.org/officeDocument/2006/relationships/image" Target="../media/image9.jpeg"/><Relationship Id="rId1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wmf"/><Relationship Id="rId2" Type="http://schemas.openxmlformats.org/officeDocument/2006/relationships/notesSlide" Target="../notesSlides/notesSlide7.xml"/><Relationship Id="rId16" Type="http://schemas.openxmlformats.org/officeDocument/2006/relationships/image" Target="../media/image33.png"/><Relationship Id="rId1" Type="http://schemas.openxmlformats.org/officeDocument/2006/relationships/slideLayout" Target="../slideLayouts/slideLayout13.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5" Type="http://schemas.openxmlformats.org/officeDocument/2006/relationships/image" Target="../media/image3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normAutofit fontScale="90000"/>
          </a:bodyPr>
          <a:lstStyle/>
          <a:p>
            <a:r>
              <a:rPr lang="en-US" dirty="0">
                <a:latin typeface="+mn-lt"/>
                <a:ea typeface="+mn-ea"/>
                <a:cs typeface="+mn-ea"/>
                <a:sym typeface="+mn-lt"/>
              </a:rPr>
              <a:t>Functions and Features of Monitoring </a:t>
            </a:r>
            <a:r>
              <a:rPr lang="en-US" dirty="0" smtClean="0">
                <a:latin typeface="+mn-lt"/>
                <a:ea typeface="+mn-ea"/>
                <a:cs typeface="+mn-ea"/>
                <a:sym typeface="+mn-lt"/>
              </a:rPr>
              <a:t>Systems</a:t>
            </a:r>
            <a:endParaRPr lang="en-US" dirty="0">
              <a:latin typeface="+mn-lt"/>
              <a:ea typeface="+mn-ea"/>
              <a:cs typeface="+mn-ea"/>
              <a:sym typeface="+mn-lt"/>
            </a:endParaRPr>
          </a:p>
        </p:txBody>
      </p:sp>
      <p:sp>
        <p:nvSpPr>
          <p:cNvPr id="2" name="文本占位符 1"/>
          <p:cNvSpPr>
            <a:spLocks noGrp="1"/>
          </p:cNvSpPr>
          <p:nvPr>
            <p:ph type="body" sz="quarter" idx="10"/>
          </p:nvPr>
        </p:nvSpPr>
        <p:spPr/>
        <p:txBody>
          <a:bodyPr/>
          <a:lstStyle/>
          <a:p>
            <a:endParaRPr lang="zh-CN" altLang="en-US">
              <a:latin typeface="+mn-lt"/>
              <a:ea typeface="+mn-ea"/>
              <a:cs typeface="+mn-ea"/>
              <a:sym typeface="+mn-lt"/>
            </a:endParaRPr>
          </a:p>
        </p:txBody>
      </p:sp>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endParaRPr lang="zh-CN" altLang="en-US">
              <a:cs typeface="+mn-ea"/>
              <a:sym typeface="+mn-lt"/>
            </a:endParaRPr>
          </a:p>
        </p:txBody>
      </p:sp>
    </p:spTree>
    <p:extLst>
      <p:ext uri="{BB962C8B-B14F-4D97-AF65-F5344CB8AC3E}">
        <p14:creationId xmlns:p14="http://schemas.microsoft.com/office/powerpoint/2010/main" val="3628535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Multi-Layer Architecture</a:t>
            </a:r>
            <a:endParaRPr lang="en-US" altLang="en-US" dirty="0">
              <a:latin typeface="+mn-lt"/>
              <a:ea typeface="+mn-ea"/>
              <a:cs typeface="+mn-ea"/>
              <a:sym typeface="+mn-lt"/>
            </a:endParaRPr>
          </a:p>
        </p:txBody>
      </p:sp>
      <p:sp>
        <p:nvSpPr>
          <p:cNvPr id="16" name="内容占位符 2"/>
          <p:cNvSpPr>
            <a:spLocks noGrp="1"/>
          </p:cNvSpPr>
          <p:nvPr>
            <p:ph type="body" sz="quarter" idx="10"/>
          </p:nvPr>
        </p:nvSpPr>
        <p:spPr>
          <a:xfrm>
            <a:off x="455611" y="1052514"/>
            <a:ext cx="5880423" cy="2964832"/>
          </a:xfrm>
        </p:spPr>
        <p:txBody>
          <a:bodyPr/>
          <a:lstStyle/>
          <a:p>
            <a:r>
              <a:rPr lang="en-US" altLang="en-US" sz="1600" dirty="0">
                <a:latin typeface="+mn-lt"/>
                <a:ea typeface="+mn-ea"/>
                <a:cs typeface="+mn-ea"/>
                <a:sym typeface="+mn-lt"/>
              </a:rPr>
              <a:t>Typical 3-level architecture, that is, SC </a:t>
            </a:r>
            <a:r>
              <a:rPr lang="en-US" altLang="zh-CN" sz="1600" dirty="0">
                <a:latin typeface="+mn-lt"/>
                <a:ea typeface="+mn-ea"/>
                <a:cs typeface="+mn-ea"/>
                <a:sym typeface="+mn-lt"/>
              </a:rPr>
              <a:t>+</a:t>
            </a:r>
            <a:r>
              <a:rPr lang="en-US" altLang="en-US" sz="1600" dirty="0">
                <a:latin typeface="+mn-lt"/>
                <a:ea typeface="+mn-ea"/>
                <a:cs typeface="+mn-ea"/>
                <a:sym typeface="+mn-lt"/>
              </a:rPr>
              <a:t> SS</a:t>
            </a:r>
            <a:r>
              <a:rPr lang="en-US" altLang="zh-CN" sz="1600" dirty="0">
                <a:latin typeface="+mn-lt"/>
                <a:ea typeface="+mn-ea"/>
                <a:cs typeface="+mn-ea"/>
                <a:sym typeface="+mn-lt"/>
              </a:rPr>
              <a:t> + </a:t>
            </a:r>
            <a:r>
              <a:rPr lang="en-US" altLang="en-US" sz="1600" dirty="0">
                <a:latin typeface="+mn-lt"/>
                <a:ea typeface="+mn-ea"/>
                <a:cs typeface="+mn-ea"/>
                <a:sym typeface="+mn-lt"/>
              </a:rPr>
              <a:t>data collection layer</a:t>
            </a:r>
          </a:p>
          <a:p>
            <a:r>
              <a:rPr lang="en-US" altLang="en-US" sz="1600" dirty="0">
                <a:latin typeface="+mn-lt"/>
                <a:ea typeface="+mn-ea"/>
                <a:cs typeface="+mn-ea"/>
                <a:sym typeface="+mn-lt"/>
              </a:rPr>
              <a:t>Typical scenario in which the head office can directly manage branch equipment rooms.</a:t>
            </a:r>
            <a:endParaRPr lang="en-US" altLang="zh-CN" sz="1600" dirty="0">
              <a:latin typeface="+mn-lt"/>
              <a:ea typeface="+mn-ea"/>
              <a:cs typeface="+mn-ea"/>
              <a:sym typeface="+mn-lt"/>
            </a:endParaRPr>
          </a:p>
          <a:p>
            <a:r>
              <a:rPr lang="en-US" altLang="en-US" sz="1600" dirty="0">
                <a:latin typeface="+mn-lt"/>
                <a:ea typeface="+mn-ea"/>
                <a:cs typeface="+mn-ea"/>
                <a:sym typeface="+mn-lt"/>
              </a:rPr>
              <a:t>The monitoring management system of a branch center can be relatively independent and is an integral part of the SC.</a:t>
            </a:r>
            <a:endParaRPr lang="en-US" altLang="zh-CN" sz="1600" dirty="0">
              <a:latin typeface="+mn-lt"/>
              <a:ea typeface="+mn-ea"/>
              <a:cs typeface="+mn-ea"/>
              <a:sym typeface="+mn-lt"/>
            </a:endParaRPr>
          </a:p>
        </p:txBody>
      </p:sp>
      <p:pic>
        <p:nvPicPr>
          <p:cNvPr id="11" name="Picture 6" descr="[JS8C(Z(V[`4X`J5R$SO$7A"/>
          <p:cNvPicPr>
            <a:picLocks noChangeAspect="1" noChangeArrowheads="1"/>
          </p:cNvPicPr>
          <p:nvPr/>
        </p:nvPicPr>
        <p:blipFill>
          <a:blip r:embed="rId3" cstate="email"/>
          <a:srcRect/>
          <a:stretch>
            <a:fillRect/>
          </a:stretch>
        </p:blipFill>
        <p:spPr bwMode="auto">
          <a:xfrm>
            <a:off x="7020111" y="1370713"/>
            <a:ext cx="4115370" cy="4057647"/>
          </a:xfrm>
          <a:prstGeom prst="rect">
            <a:avLst/>
          </a:prstGeom>
          <a:noFill/>
          <a:ln w="9525">
            <a:noFill/>
            <a:miter lim="800000"/>
            <a:headEnd/>
            <a:tailEnd/>
          </a:ln>
        </p:spPr>
      </p:pic>
      <p:sp>
        <p:nvSpPr>
          <p:cNvPr id="5" name="矩形 4"/>
          <p:cNvSpPr/>
          <p:nvPr/>
        </p:nvSpPr>
        <p:spPr bwMode="auto">
          <a:xfrm>
            <a:off x="7980430" y="1470270"/>
            <a:ext cx="545269" cy="468052"/>
          </a:xfrm>
          <a:prstGeom prst="rect">
            <a:avLst/>
          </a:prstGeom>
          <a:solidFill>
            <a:srgbClr val="99CCFF"/>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spcBef>
                <a:spcPct val="0"/>
              </a:spcBef>
              <a:spcAft>
                <a:spcPct val="0"/>
              </a:spcAft>
            </a:pPr>
            <a:r>
              <a:rPr lang="en-US" altLang="en-US" sz="1100" dirty="0">
                <a:cs typeface="+mn-ea"/>
                <a:sym typeface="+mn-lt"/>
              </a:rPr>
              <a:t>General center</a:t>
            </a:r>
          </a:p>
        </p:txBody>
      </p:sp>
      <p:sp>
        <p:nvSpPr>
          <p:cNvPr id="6" name="矩形 5"/>
          <p:cNvSpPr/>
          <p:nvPr/>
        </p:nvSpPr>
        <p:spPr bwMode="auto">
          <a:xfrm>
            <a:off x="9137811" y="2289182"/>
            <a:ext cx="684076" cy="252000"/>
          </a:xfrm>
          <a:prstGeom prst="rect">
            <a:avLst/>
          </a:prstGeom>
          <a:solidFill>
            <a:srgbClr val="99CCFF"/>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spcBef>
                <a:spcPct val="0"/>
              </a:spcBef>
              <a:spcAft>
                <a:spcPct val="0"/>
              </a:spcAft>
            </a:pPr>
            <a:r>
              <a:rPr lang="en-US" altLang="en-US" sz="1100" dirty="0">
                <a:cs typeface="+mn-ea"/>
                <a:sym typeface="+mn-lt"/>
              </a:rPr>
              <a:t>Service console</a:t>
            </a:r>
          </a:p>
        </p:txBody>
      </p:sp>
      <p:sp>
        <p:nvSpPr>
          <p:cNvPr id="7" name="矩形 6"/>
          <p:cNvSpPr/>
          <p:nvPr/>
        </p:nvSpPr>
        <p:spPr bwMode="auto">
          <a:xfrm>
            <a:off x="7517631" y="3765346"/>
            <a:ext cx="576064" cy="252000"/>
          </a:xfrm>
          <a:prstGeom prst="rect">
            <a:avLst/>
          </a:prstGeom>
          <a:solidFill>
            <a:srgbClr val="99CCFF"/>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spcBef>
                <a:spcPct val="0"/>
              </a:spcBef>
              <a:spcAft>
                <a:spcPct val="0"/>
              </a:spcAft>
            </a:pPr>
            <a:r>
              <a:rPr lang="en-US" altLang="en-US" sz="1100" dirty="0">
                <a:cs typeface="+mn-ea"/>
                <a:sym typeface="+mn-lt"/>
              </a:rPr>
              <a:t>Service console</a:t>
            </a:r>
          </a:p>
        </p:txBody>
      </p:sp>
      <p:sp>
        <p:nvSpPr>
          <p:cNvPr id="9" name="矩形 8"/>
          <p:cNvSpPr/>
          <p:nvPr/>
        </p:nvSpPr>
        <p:spPr bwMode="auto">
          <a:xfrm>
            <a:off x="8849779" y="3765346"/>
            <a:ext cx="576064" cy="252000"/>
          </a:xfrm>
          <a:prstGeom prst="rect">
            <a:avLst/>
          </a:prstGeom>
          <a:solidFill>
            <a:srgbClr val="99CCFF"/>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spcBef>
                <a:spcPct val="0"/>
              </a:spcBef>
              <a:spcAft>
                <a:spcPct val="0"/>
              </a:spcAft>
            </a:pPr>
            <a:r>
              <a:rPr lang="en-US" altLang="en-US" sz="1100" dirty="0">
                <a:cs typeface="+mn-ea"/>
                <a:sym typeface="+mn-lt"/>
              </a:rPr>
              <a:t>Service console</a:t>
            </a:r>
          </a:p>
        </p:txBody>
      </p:sp>
      <p:sp>
        <p:nvSpPr>
          <p:cNvPr id="10" name="矩形 9"/>
          <p:cNvSpPr/>
          <p:nvPr/>
        </p:nvSpPr>
        <p:spPr bwMode="auto">
          <a:xfrm>
            <a:off x="10397951" y="3765346"/>
            <a:ext cx="576064" cy="252000"/>
          </a:xfrm>
          <a:prstGeom prst="rect">
            <a:avLst/>
          </a:prstGeom>
          <a:solidFill>
            <a:srgbClr val="99CCFF"/>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spcBef>
                <a:spcPct val="0"/>
              </a:spcBef>
              <a:spcAft>
                <a:spcPct val="0"/>
              </a:spcAft>
            </a:pPr>
            <a:r>
              <a:rPr lang="en-US" altLang="en-US" sz="1100" dirty="0">
                <a:cs typeface="+mn-ea"/>
                <a:sym typeface="+mn-lt"/>
              </a:rPr>
              <a:t>Service console</a:t>
            </a:r>
          </a:p>
        </p:txBody>
      </p:sp>
      <p:sp>
        <p:nvSpPr>
          <p:cNvPr id="12" name="矩形 11"/>
          <p:cNvSpPr/>
          <p:nvPr/>
        </p:nvSpPr>
        <p:spPr bwMode="auto">
          <a:xfrm>
            <a:off x="6525118" y="4413418"/>
            <a:ext cx="812494" cy="145703"/>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spcBef>
                <a:spcPct val="0"/>
              </a:spcBef>
              <a:spcAft>
                <a:spcPct val="0"/>
              </a:spcAft>
            </a:pPr>
            <a:r>
              <a:rPr lang="en-US" altLang="en-US" sz="1100" dirty="0">
                <a:cs typeface="+mn-ea"/>
                <a:sym typeface="+mn-lt"/>
              </a:rPr>
              <a:t>Equipment room</a:t>
            </a:r>
          </a:p>
        </p:txBody>
      </p:sp>
      <p:sp>
        <p:nvSpPr>
          <p:cNvPr id="13" name="矩形 12"/>
          <p:cNvSpPr/>
          <p:nvPr/>
        </p:nvSpPr>
        <p:spPr bwMode="auto">
          <a:xfrm>
            <a:off x="7980430" y="4413418"/>
            <a:ext cx="725333" cy="145703"/>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spcBef>
                <a:spcPct val="0"/>
              </a:spcBef>
              <a:spcAft>
                <a:spcPct val="0"/>
              </a:spcAft>
            </a:pPr>
            <a:r>
              <a:rPr lang="en-US" altLang="en-US" sz="1100" dirty="0">
                <a:cs typeface="+mn-ea"/>
                <a:sym typeface="+mn-lt"/>
              </a:rPr>
              <a:t>Equipment room</a:t>
            </a:r>
          </a:p>
        </p:txBody>
      </p:sp>
      <p:sp>
        <p:nvSpPr>
          <p:cNvPr id="14" name="矩形 13"/>
          <p:cNvSpPr/>
          <p:nvPr/>
        </p:nvSpPr>
        <p:spPr bwMode="auto">
          <a:xfrm>
            <a:off x="9425843" y="4413418"/>
            <a:ext cx="828092" cy="145703"/>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spcBef>
                <a:spcPct val="0"/>
              </a:spcBef>
              <a:spcAft>
                <a:spcPct val="0"/>
              </a:spcAft>
            </a:pPr>
            <a:r>
              <a:rPr lang="en-US" altLang="en-US" sz="1100" dirty="0">
                <a:cs typeface="+mn-ea"/>
                <a:sym typeface="+mn-lt"/>
              </a:rPr>
              <a:t>Equipment room</a:t>
            </a:r>
          </a:p>
        </p:txBody>
      </p:sp>
      <p:sp>
        <p:nvSpPr>
          <p:cNvPr id="15" name="矩形 14"/>
          <p:cNvSpPr/>
          <p:nvPr/>
        </p:nvSpPr>
        <p:spPr bwMode="auto">
          <a:xfrm>
            <a:off x="7121587" y="3333298"/>
            <a:ext cx="216024" cy="252722"/>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100">
              <a:cs typeface="+mn-ea"/>
              <a:sym typeface="+mn-lt"/>
            </a:endParaRPr>
          </a:p>
        </p:txBody>
      </p:sp>
      <p:sp>
        <p:nvSpPr>
          <p:cNvPr id="17" name="矩形 16"/>
          <p:cNvSpPr/>
          <p:nvPr/>
        </p:nvSpPr>
        <p:spPr bwMode="auto">
          <a:xfrm>
            <a:off x="8417731" y="3297294"/>
            <a:ext cx="216024" cy="252722"/>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100">
              <a:cs typeface="+mn-ea"/>
              <a:sym typeface="+mn-lt"/>
            </a:endParaRPr>
          </a:p>
        </p:txBody>
      </p:sp>
      <p:sp>
        <p:nvSpPr>
          <p:cNvPr id="18" name="矩形 17"/>
          <p:cNvSpPr/>
          <p:nvPr/>
        </p:nvSpPr>
        <p:spPr bwMode="auto">
          <a:xfrm>
            <a:off x="9965903" y="3368608"/>
            <a:ext cx="216024" cy="252722"/>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100">
              <a:cs typeface="+mn-ea"/>
              <a:sym typeface="+mn-lt"/>
            </a:endParaRPr>
          </a:p>
        </p:txBody>
      </p:sp>
      <p:sp>
        <p:nvSpPr>
          <p:cNvPr id="19" name="圆角矩形 18"/>
          <p:cNvSpPr/>
          <p:nvPr/>
        </p:nvSpPr>
        <p:spPr bwMode="auto">
          <a:xfrm>
            <a:off x="9497851" y="3242594"/>
            <a:ext cx="432048" cy="252028"/>
          </a:xfrm>
          <a:prstGeom prst="round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100">
              <a:cs typeface="+mn-ea"/>
              <a:sym typeface="+mn-lt"/>
            </a:endParaRPr>
          </a:p>
        </p:txBody>
      </p:sp>
    </p:spTree>
    <p:extLst>
      <p:ext uri="{BB962C8B-B14F-4D97-AF65-F5344CB8AC3E}">
        <p14:creationId xmlns:p14="http://schemas.microsoft.com/office/powerpoint/2010/main" val="15840973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en-US" b="1" dirty="0" smtClean="0">
                <a:latin typeface="+mn-lt"/>
                <a:ea typeface="+mn-ea"/>
                <a:cs typeface="+mn-ea"/>
                <a:sym typeface="+mn-lt"/>
              </a:rPr>
              <a:t>Overview of the Monitoring System</a:t>
            </a:r>
            <a:endParaRPr lang="en-US" altLang="zh-CN" b="1" dirty="0" smtClean="0">
              <a:latin typeface="+mn-lt"/>
              <a:ea typeface="+mn-ea"/>
              <a:cs typeface="+mn-ea"/>
              <a:sym typeface="+mn-lt"/>
            </a:endParaRPr>
          </a:p>
          <a:p>
            <a:pPr lvl="1"/>
            <a:r>
              <a:rPr lang="en-US" altLang="en-US" dirty="0" smtClean="0">
                <a:solidFill>
                  <a:schemeClr val="bg1">
                    <a:lumMod val="50000"/>
                  </a:schemeClr>
                </a:solidFill>
                <a:latin typeface="+mn-lt"/>
                <a:ea typeface="+mn-ea"/>
                <a:cs typeface="+mn-ea"/>
                <a:sym typeface="+mn-lt"/>
              </a:rPr>
              <a:t>Hierarchical Deployment</a:t>
            </a:r>
            <a:endParaRPr lang="en-US" altLang="zh-CN" dirty="0" smtClean="0">
              <a:solidFill>
                <a:schemeClr val="bg1">
                  <a:lumMod val="50000"/>
                </a:schemeClr>
              </a:solidFill>
              <a:latin typeface="+mn-lt"/>
              <a:ea typeface="+mn-ea"/>
              <a:cs typeface="+mn-ea"/>
              <a:sym typeface="+mn-lt"/>
            </a:endParaRPr>
          </a:p>
          <a:p>
            <a:pPr lvl="1"/>
            <a:r>
              <a:rPr lang="en-US" altLang="en-US" dirty="0" smtClean="0">
                <a:solidFill>
                  <a:schemeClr val="bg1">
                    <a:lumMod val="50000"/>
                  </a:schemeClr>
                </a:solidFill>
                <a:latin typeface="+mn-lt"/>
                <a:ea typeface="+mn-ea"/>
                <a:cs typeface="+mn-ea"/>
                <a:sym typeface="+mn-lt"/>
              </a:rPr>
              <a:t>Architecture Types</a:t>
            </a:r>
            <a:endParaRPr lang="en-US" altLang="zh-CN" dirty="0" smtClean="0">
              <a:solidFill>
                <a:schemeClr val="bg1">
                  <a:lumMod val="50000"/>
                </a:schemeClr>
              </a:solidFill>
              <a:latin typeface="+mn-lt"/>
              <a:ea typeface="+mn-ea"/>
              <a:cs typeface="+mn-ea"/>
              <a:sym typeface="+mn-lt"/>
            </a:endParaRPr>
          </a:p>
          <a:p>
            <a:pPr lvl="1">
              <a:buSzPct val="60000"/>
              <a:buFont typeface="Wingdings" panose="05000000000000000000" pitchFamily="2" charset="2"/>
              <a:buChar char="n"/>
            </a:pPr>
            <a:r>
              <a:rPr lang="en-US" altLang="en-US" sz="2000" dirty="0">
                <a:sym typeface="+mn-lt"/>
              </a:rPr>
              <a:t>Monitoring Features</a:t>
            </a:r>
            <a:endParaRPr lang="en-US" altLang="zh-CN" sz="2000" dirty="0">
              <a:sym typeface="+mn-lt"/>
            </a:endParaRPr>
          </a:p>
          <a:p>
            <a:r>
              <a:rPr lang="en-US" altLang="en-US" dirty="0" smtClean="0">
                <a:solidFill>
                  <a:schemeClr val="bg1">
                    <a:lumMod val="50000"/>
                  </a:schemeClr>
                </a:solidFill>
                <a:latin typeface="+mn-lt"/>
                <a:ea typeface="+mn-ea"/>
                <a:cs typeface="+mn-ea"/>
                <a:sym typeface="+mn-lt"/>
              </a:rPr>
              <a:t>Introduction to Main Functions</a:t>
            </a:r>
            <a:endParaRPr lang="en-US" altLang="zh-CN" dirty="0" smtClean="0">
              <a:solidFill>
                <a:schemeClr val="bg1">
                  <a:lumMod val="50000"/>
                </a:schemeClr>
              </a:solidFill>
              <a:latin typeface="+mn-lt"/>
              <a:ea typeface="+mn-ea"/>
              <a:cs typeface="+mn-ea"/>
              <a:sym typeface="+mn-lt"/>
            </a:endParaRPr>
          </a:p>
          <a:p>
            <a:r>
              <a:rPr lang="en-US" altLang="en-US" dirty="0" smtClean="0">
                <a:solidFill>
                  <a:schemeClr val="bg1">
                    <a:lumMod val="50000"/>
                  </a:schemeClr>
                </a:solidFill>
                <a:latin typeface="+mn-lt"/>
                <a:ea typeface="+mn-ea"/>
                <a:cs typeface="+mn-ea"/>
                <a:sym typeface="+mn-lt"/>
              </a:rPr>
              <a:t>Introduction to Huawei Monitoring System</a:t>
            </a:r>
            <a:endParaRPr lang="en-US" altLang="zh-CN" dirty="0" smtClean="0">
              <a:solidFill>
                <a:schemeClr val="bg1">
                  <a:lumMod val="50000"/>
                </a:schemeClr>
              </a:solidFill>
              <a:latin typeface="+mn-lt"/>
              <a:ea typeface="+mn-ea"/>
              <a:cs typeface="+mn-ea"/>
              <a:sym typeface="+mn-lt"/>
            </a:endParaRPr>
          </a:p>
        </p:txBody>
      </p:sp>
    </p:spTree>
    <p:extLst>
      <p:ext uri="{BB962C8B-B14F-4D97-AF65-F5344CB8AC3E}">
        <p14:creationId xmlns:p14="http://schemas.microsoft.com/office/powerpoint/2010/main" val="30459560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en-US" dirty="0" smtClean="0">
                <a:latin typeface="+mn-lt"/>
                <a:ea typeface="+mn-ea"/>
                <a:cs typeface="+mn-ea"/>
                <a:sym typeface="+mn-lt"/>
              </a:rPr>
              <a:t>Features of the Monitoring System (1)</a:t>
            </a:r>
            <a:endParaRPr lang="en-US" altLang="en-US" dirty="0">
              <a:latin typeface="+mn-lt"/>
              <a:ea typeface="+mn-ea"/>
              <a:cs typeface="+mn-ea"/>
              <a:sym typeface="+mn-lt"/>
            </a:endParaRPr>
          </a:p>
        </p:txBody>
      </p:sp>
      <p:sp>
        <p:nvSpPr>
          <p:cNvPr id="4" name="文本占位符 3"/>
          <p:cNvSpPr>
            <a:spLocks noGrp="1"/>
          </p:cNvSpPr>
          <p:nvPr>
            <p:ph type="body" sz="quarter" idx="10"/>
          </p:nvPr>
        </p:nvSpPr>
        <p:spPr/>
        <p:txBody>
          <a:bodyPr/>
          <a:lstStyle/>
          <a:p>
            <a:r>
              <a:rPr lang="en-US" altLang="en-US" sz="2000" dirty="0">
                <a:latin typeface="+mn-lt"/>
                <a:ea typeface="+mn-ea"/>
                <a:cs typeface="+mn-ea"/>
                <a:sym typeface="+mn-lt"/>
              </a:rPr>
              <a:t>Flexible infrastructure management capability</a:t>
            </a:r>
            <a:endParaRPr lang="en-US" altLang="zh-CN" sz="2000" dirty="0">
              <a:latin typeface="+mn-lt"/>
              <a:ea typeface="+mn-ea"/>
              <a:cs typeface="+mn-ea"/>
              <a:sym typeface="+mn-lt"/>
            </a:endParaRPr>
          </a:p>
          <a:p>
            <a:pPr lvl="1"/>
            <a:r>
              <a:rPr lang="en-US" altLang="en-US" sz="1800" dirty="0">
                <a:latin typeface="+mn-lt"/>
                <a:ea typeface="+mn-ea"/>
                <a:cs typeface="+mn-ea"/>
                <a:sym typeface="+mn-lt"/>
              </a:rPr>
              <a:t>Real-time device monitoring, ensuring device reliability and high utilization.</a:t>
            </a:r>
            <a:endParaRPr lang="en-US" altLang="zh-CN" sz="1800" dirty="0">
              <a:latin typeface="+mn-lt"/>
              <a:ea typeface="+mn-ea"/>
              <a:cs typeface="+mn-ea"/>
              <a:sym typeface="+mn-lt"/>
            </a:endParaRPr>
          </a:p>
          <a:p>
            <a:pPr lvl="1"/>
            <a:r>
              <a:rPr lang="en-US" altLang="en-US" sz="1800" dirty="0">
                <a:latin typeface="+mn-lt"/>
                <a:ea typeface="+mn-ea"/>
                <a:cs typeface="+mn-ea"/>
                <a:sym typeface="+mn-lt"/>
              </a:rPr>
              <a:t>Real-time environment monitoring, ensuring environment consistency.</a:t>
            </a:r>
            <a:endParaRPr lang="en-US" altLang="zh-CN" sz="1800" dirty="0">
              <a:latin typeface="+mn-lt"/>
              <a:ea typeface="+mn-ea"/>
              <a:cs typeface="+mn-ea"/>
              <a:sym typeface="+mn-lt"/>
            </a:endParaRPr>
          </a:p>
          <a:p>
            <a:pPr lvl="1"/>
            <a:r>
              <a:rPr lang="en-US" altLang="en-US" sz="1800" dirty="0">
                <a:latin typeface="+mn-lt"/>
                <a:ea typeface="+mn-ea"/>
                <a:cs typeface="+mn-ea"/>
                <a:sym typeface="+mn-lt"/>
              </a:rPr>
              <a:t>Robust security protection management, fully protecting security of devices and environments.</a:t>
            </a:r>
            <a:endParaRPr lang="en-US" altLang="zh-CN" sz="1800" dirty="0">
              <a:latin typeface="+mn-lt"/>
              <a:ea typeface="+mn-ea"/>
              <a:cs typeface="+mn-ea"/>
              <a:sym typeface="+mn-lt"/>
            </a:endParaRPr>
          </a:p>
          <a:p>
            <a:pPr lvl="1"/>
            <a:r>
              <a:rPr lang="en-US" altLang="en-US" sz="1800" dirty="0">
                <a:latin typeface="+mn-lt"/>
                <a:ea typeface="+mn-ea"/>
                <a:cs typeface="+mn-ea"/>
                <a:sym typeface="+mn-lt"/>
              </a:rPr>
              <a:t>Accurate energy efficiency analysis, providing customizable and diversified energy consumption statistical and analysis methods.</a:t>
            </a:r>
          </a:p>
        </p:txBody>
      </p:sp>
    </p:spTree>
    <p:extLst>
      <p:ext uri="{BB962C8B-B14F-4D97-AF65-F5344CB8AC3E}">
        <p14:creationId xmlns:p14="http://schemas.microsoft.com/office/powerpoint/2010/main" val="10357335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en-US" dirty="0" smtClean="0">
                <a:latin typeface="+mn-lt"/>
                <a:ea typeface="+mn-ea"/>
                <a:cs typeface="+mn-ea"/>
                <a:sym typeface="+mn-lt"/>
              </a:rPr>
              <a:t>Features of the Monitoring System (2)</a:t>
            </a:r>
            <a:endParaRPr lang="en-US" altLang="en-US" dirty="0">
              <a:latin typeface="+mn-lt"/>
              <a:ea typeface="+mn-ea"/>
              <a:cs typeface="+mn-ea"/>
              <a:sym typeface="+mn-lt"/>
            </a:endParaRPr>
          </a:p>
        </p:txBody>
      </p:sp>
      <p:sp>
        <p:nvSpPr>
          <p:cNvPr id="4" name="文本占位符 3"/>
          <p:cNvSpPr>
            <a:spLocks noGrp="1"/>
          </p:cNvSpPr>
          <p:nvPr>
            <p:ph type="body" sz="quarter" idx="10"/>
          </p:nvPr>
        </p:nvSpPr>
        <p:spPr/>
        <p:txBody>
          <a:bodyPr/>
          <a:lstStyle/>
          <a:p>
            <a:r>
              <a:rPr lang="en-US" altLang="en-US" sz="2000" dirty="0">
                <a:latin typeface="+mn-lt"/>
                <a:ea typeface="+mn-ea"/>
                <a:cs typeface="+mn-ea"/>
                <a:sym typeface="+mn-lt"/>
              </a:rPr>
              <a:t>Software and hardware layering</a:t>
            </a:r>
            <a:endParaRPr lang="en-US" altLang="zh-CN" sz="2000" dirty="0">
              <a:latin typeface="+mn-lt"/>
              <a:ea typeface="+mn-ea"/>
              <a:cs typeface="+mn-ea"/>
              <a:sym typeface="+mn-lt"/>
            </a:endParaRPr>
          </a:p>
          <a:p>
            <a:pPr lvl="1"/>
            <a:r>
              <a:rPr lang="en-US" altLang="en-US" sz="1800" dirty="0">
                <a:latin typeface="+mn-lt"/>
                <a:ea typeface="+mn-ea"/>
                <a:cs typeface="+mn-ea"/>
                <a:sym typeface="+mn-lt"/>
              </a:rPr>
              <a:t>The monitoring hardware (collector) collects data of infrastructure and sends the data and alarms to the monitoring software.</a:t>
            </a:r>
            <a:endParaRPr lang="en-US" altLang="zh-CN" sz="1800" dirty="0">
              <a:latin typeface="+mn-lt"/>
              <a:ea typeface="+mn-ea"/>
              <a:cs typeface="+mn-ea"/>
              <a:sym typeface="+mn-lt"/>
            </a:endParaRPr>
          </a:p>
          <a:p>
            <a:pPr lvl="1"/>
            <a:r>
              <a:rPr lang="en-US" altLang="en-US" sz="1800" dirty="0">
                <a:latin typeface="+mn-lt"/>
                <a:ea typeface="+mn-ea"/>
                <a:cs typeface="+mn-ea"/>
                <a:sym typeface="+mn-lt"/>
              </a:rPr>
              <a:t>The management software is divided into the data collection layer and the management and operation service layer.</a:t>
            </a:r>
            <a:endParaRPr lang="en-US" altLang="zh-CN" sz="1800" dirty="0">
              <a:latin typeface="+mn-lt"/>
              <a:ea typeface="+mn-ea"/>
              <a:cs typeface="+mn-ea"/>
              <a:sym typeface="+mn-lt"/>
            </a:endParaRPr>
          </a:p>
          <a:p>
            <a:r>
              <a:rPr lang="en-US" altLang="en-US" sz="2000" dirty="0">
                <a:latin typeface="+mn-lt"/>
                <a:ea typeface="+mn-ea"/>
                <a:cs typeface="+mn-ea"/>
                <a:sym typeface="+mn-lt"/>
              </a:rPr>
              <a:t>Modular design</a:t>
            </a:r>
            <a:endParaRPr lang="en-US" altLang="zh-CN" sz="2000" dirty="0">
              <a:latin typeface="+mn-lt"/>
              <a:ea typeface="+mn-ea"/>
              <a:cs typeface="+mn-ea"/>
              <a:sym typeface="+mn-lt"/>
            </a:endParaRPr>
          </a:p>
          <a:p>
            <a:pPr lvl="1"/>
            <a:r>
              <a:rPr lang="en-US" altLang="en-US" sz="1800" dirty="0">
                <a:latin typeface="+mn-lt"/>
                <a:ea typeface="+mn-ea"/>
                <a:cs typeface="+mn-ea"/>
                <a:sym typeface="+mn-lt"/>
              </a:rPr>
              <a:t>Basic modules must be configured.</a:t>
            </a:r>
            <a:endParaRPr lang="en-US" altLang="zh-CN" sz="1800" dirty="0">
              <a:latin typeface="+mn-lt"/>
              <a:ea typeface="+mn-ea"/>
              <a:cs typeface="+mn-ea"/>
              <a:sym typeface="+mn-lt"/>
            </a:endParaRPr>
          </a:p>
          <a:p>
            <a:pPr lvl="1"/>
            <a:r>
              <a:rPr lang="en-US" altLang="en-US" sz="1800" dirty="0">
                <a:latin typeface="+mn-lt"/>
                <a:ea typeface="+mn-ea"/>
                <a:cs typeface="+mn-ea"/>
                <a:sym typeface="+mn-lt"/>
              </a:rPr>
              <a:t>Advanced modules can be generally deployed as required or selectively deployed.</a:t>
            </a:r>
            <a:endParaRPr lang="en-US" altLang="zh-CN" sz="2000" dirty="0">
              <a:latin typeface="+mn-lt"/>
              <a:ea typeface="+mn-ea"/>
              <a:cs typeface="+mn-ea"/>
              <a:sym typeface="+mn-lt"/>
            </a:endParaRPr>
          </a:p>
        </p:txBody>
      </p:sp>
    </p:spTree>
    <p:extLst>
      <p:ext uri="{BB962C8B-B14F-4D97-AF65-F5344CB8AC3E}">
        <p14:creationId xmlns:p14="http://schemas.microsoft.com/office/powerpoint/2010/main" val="20342627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en-US" dirty="0" smtClean="0">
                <a:latin typeface="+mn-lt"/>
                <a:ea typeface="+mn-ea"/>
                <a:cs typeface="+mn-ea"/>
                <a:sym typeface="+mn-lt"/>
              </a:rPr>
              <a:t>Features of the Monitoring System (3)</a:t>
            </a:r>
            <a:endParaRPr lang="en-US" altLang="en-US" dirty="0">
              <a:latin typeface="+mn-lt"/>
              <a:ea typeface="+mn-ea"/>
              <a:cs typeface="+mn-ea"/>
              <a:sym typeface="+mn-lt"/>
            </a:endParaRPr>
          </a:p>
        </p:txBody>
      </p:sp>
      <p:sp>
        <p:nvSpPr>
          <p:cNvPr id="4" name="文本占位符 3"/>
          <p:cNvSpPr>
            <a:spLocks noGrp="1"/>
          </p:cNvSpPr>
          <p:nvPr>
            <p:ph type="body" sz="quarter" idx="10"/>
          </p:nvPr>
        </p:nvSpPr>
        <p:spPr/>
        <p:txBody>
          <a:bodyPr/>
          <a:lstStyle/>
          <a:p>
            <a:pPr>
              <a:lnSpc>
                <a:spcPct val="130000"/>
              </a:lnSpc>
            </a:pPr>
            <a:r>
              <a:rPr lang="en-US" altLang="en-US" sz="2000" dirty="0">
                <a:latin typeface="+mn-lt"/>
                <a:ea typeface="+mn-ea"/>
                <a:cs typeface="+mn-ea"/>
                <a:sym typeface="+mn-lt"/>
              </a:rPr>
              <a:t>Standard network management interface</a:t>
            </a:r>
            <a:endParaRPr lang="en-US" altLang="zh-CN" sz="2000" dirty="0">
              <a:latin typeface="+mn-lt"/>
              <a:ea typeface="+mn-ea"/>
              <a:cs typeface="+mn-ea"/>
              <a:sym typeface="+mn-lt"/>
            </a:endParaRPr>
          </a:p>
          <a:p>
            <a:pPr lvl="1">
              <a:lnSpc>
                <a:spcPct val="130000"/>
              </a:lnSpc>
            </a:pPr>
            <a:r>
              <a:rPr lang="en-US" altLang="en-US" sz="1800" dirty="0">
                <a:latin typeface="+mn-lt"/>
                <a:ea typeface="+mn-ea"/>
                <a:cs typeface="+mn-ea"/>
                <a:sym typeface="+mn-lt"/>
              </a:rPr>
              <a:t>The monitoring system can provide third-party NMSs with </a:t>
            </a:r>
            <a:r>
              <a:rPr lang="en-US" altLang="zh-CN" sz="1800" dirty="0">
                <a:latin typeface="+mn-lt"/>
                <a:ea typeface="+mn-ea"/>
                <a:cs typeface="+mn-ea"/>
                <a:sym typeface="+mn-lt"/>
              </a:rPr>
              <a:t>SNMP interfaces to meet information exchange with third-party systems.</a:t>
            </a:r>
            <a:r>
              <a:rPr lang="en-US" altLang="en-US" sz="1800" dirty="0">
                <a:latin typeface="+mn-lt"/>
                <a:ea typeface="+mn-ea"/>
                <a:cs typeface="+mn-ea"/>
                <a:sym typeface="+mn-lt"/>
              </a:rPr>
              <a:t> In addition, the monitoring system can provide a multi-protocol expansion mechanism to meet access of difference devices.</a:t>
            </a:r>
            <a:endParaRPr lang="en-US" altLang="zh-CN" sz="1800" dirty="0">
              <a:latin typeface="+mn-lt"/>
              <a:ea typeface="+mn-ea"/>
              <a:cs typeface="+mn-ea"/>
              <a:sym typeface="+mn-lt"/>
            </a:endParaRPr>
          </a:p>
          <a:p>
            <a:pPr>
              <a:lnSpc>
                <a:spcPct val="130000"/>
              </a:lnSpc>
            </a:pPr>
            <a:r>
              <a:rPr lang="en-US" altLang="en-US" sz="2000" dirty="0">
                <a:latin typeface="+mn-lt"/>
                <a:ea typeface="+mn-ea"/>
                <a:cs typeface="+mn-ea"/>
                <a:sym typeface="+mn-lt"/>
              </a:rPr>
              <a:t>Flexibly configured collector</a:t>
            </a:r>
            <a:endParaRPr lang="en-US" altLang="zh-CN" sz="2000" dirty="0">
              <a:latin typeface="+mn-lt"/>
              <a:ea typeface="+mn-ea"/>
              <a:cs typeface="+mn-ea"/>
              <a:sym typeface="+mn-lt"/>
            </a:endParaRPr>
          </a:p>
          <a:p>
            <a:pPr lvl="1">
              <a:lnSpc>
                <a:spcPct val="130000"/>
              </a:lnSpc>
            </a:pPr>
            <a:r>
              <a:rPr lang="en-US" altLang="en-US" sz="1800" dirty="0">
                <a:latin typeface="+mn-lt"/>
                <a:ea typeface="+mn-ea"/>
                <a:cs typeface="+mn-ea"/>
                <a:sym typeface="+mn-lt"/>
              </a:rPr>
              <a:t>Installation on a 19-inch cabinet is supported. The collector can be installed at the back of the cabinet to save space.</a:t>
            </a:r>
          </a:p>
          <a:p>
            <a:pPr lvl="1">
              <a:lnSpc>
                <a:spcPct val="130000"/>
              </a:lnSpc>
            </a:pPr>
            <a:r>
              <a:rPr lang="en-US" altLang="en-US" sz="1800" dirty="0">
                <a:latin typeface="+mn-lt"/>
                <a:ea typeface="+mn-ea"/>
                <a:cs typeface="+mn-ea"/>
                <a:sym typeface="+mn-lt"/>
              </a:rPr>
              <a:t>Front and rear installation using mounting ears is supported to meet installation requirements for different product configurations.</a:t>
            </a:r>
          </a:p>
          <a:p>
            <a:pPr lvl="1">
              <a:lnSpc>
                <a:spcPct val="130000"/>
              </a:lnSpc>
            </a:pPr>
            <a:r>
              <a:rPr lang="en-US" altLang="zh-CN" sz="1800" dirty="0">
                <a:latin typeface="+mn-lt"/>
                <a:ea typeface="+mn-ea"/>
                <a:cs typeface="+mn-ea"/>
                <a:sym typeface="+mn-lt"/>
              </a:rPr>
              <a:t>AI/DI</a:t>
            </a:r>
            <a:r>
              <a:rPr lang="en-US" altLang="en-US" sz="1800" dirty="0">
                <a:latin typeface="+mn-lt"/>
                <a:ea typeface="+mn-ea"/>
                <a:cs typeface="+mn-ea"/>
                <a:sym typeface="+mn-lt"/>
              </a:rPr>
              <a:t> expansion cards and serial expansion cards are supported.</a:t>
            </a:r>
            <a:endParaRPr lang="en-US" altLang="zh-CN" sz="1800" dirty="0">
              <a:latin typeface="+mn-lt"/>
              <a:ea typeface="+mn-ea"/>
              <a:cs typeface="+mn-ea"/>
              <a:sym typeface="+mn-lt"/>
            </a:endParaRPr>
          </a:p>
        </p:txBody>
      </p:sp>
    </p:spTree>
    <p:extLst>
      <p:ext uri="{BB962C8B-B14F-4D97-AF65-F5344CB8AC3E}">
        <p14:creationId xmlns:p14="http://schemas.microsoft.com/office/powerpoint/2010/main" val="15463852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en-US" dirty="0" smtClean="0">
                <a:solidFill>
                  <a:schemeClr val="bg1">
                    <a:lumMod val="50000"/>
                  </a:schemeClr>
                </a:solidFill>
                <a:latin typeface="+mn-lt"/>
                <a:ea typeface="+mn-ea"/>
                <a:cs typeface="+mn-ea"/>
                <a:sym typeface="+mn-lt"/>
              </a:rPr>
              <a:t>Overview of the Monitoring System</a:t>
            </a:r>
            <a:endParaRPr lang="en-US" altLang="zh-CN" dirty="0" smtClean="0">
              <a:solidFill>
                <a:schemeClr val="bg1">
                  <a:lumMod val="50000"/>
                </a:schemeClr>
              </a:solidFill>
              <a:latin typeface="+mn-lt"/>
              <a:ea typeface="+mn-ea"/>
              <a:cs typeface="+mn-ea"/>
              <a:sym typeface="+mn-lt"/>
            </a:endParaRPr>
          </a:p>
          <a:p>
            <a:r>
              <a:rPr lang="en-US" altLang="en-US" b="1" dirty="0" smtClean="0">
                <a:latin typeface="+mn-lt"/>
                <a:ea typeface="+mn-ea"/>
                <a:cs typeface="+mn-ea"/>
                <a:sym typeface="+mn-lt"/>
              </a:rPr>
              <a:t>Introduction to Main Functions</a:t>
            </a:r>
            <a:endParaRPr lang="en-US" altLang="zh-CN" b="1" dirty="0" smtClean="0">
              <a:latin typeface="+mn-lt"/>
              <a:ea typeface="+mn-ea"/>
              <a:cs typeface="+mn-ea"/>
              <a:sym typeface="+mn-lt"/>
            </a:endParaRPr>
          </a:p>
          <a:p>
            <a:r>
              <a:rPr lang="en-US" altLang="en-US" dirty="0" smtClean="0">
                <a:solidFill>
                  <a:schemeClr val="bg1">
                    <a:lumMod val="50000"/>
                  </a:schemeClr>
                </a:solidFill>
                <a:latin typeface="+mn-lt"/>
                <a:ea typeface="+mn-ea"/>
                <a:cs typeface="+mn-ea"/>
                <a:sym typeface="+mn-lt"/>
              </a:rPr>
              <a:t>Introduction to Huawei Monitoring System</a:t>
            </a:r>
            <a:endParaRPr lang="en-US" altLang="zh-CN" dirty="0" smtClean="0">
              <a:solidFill>
                <a:schemeClr val="bg1">
                  <a:lumMod val="50000"/>
                </a:schemeClr>
              </a:solidFill>
              <a:latin typeface="+mn-lt"/>
              <a:ea typeface="+mn-ea"/>
              <a:cs typeface="+mn-ea"/>
              <a:sym typeface="+mn-lt"/>
            </a:endParaRPr>
          </a:p>
        </p:txBody>
      </p:sp>
    </p:spTree>
    <p:extLst>
      <p:ext uri="{BB962C8B-B14F-4D97-AF65-F5344CB8AC3E}">
        <p14:creationId xmlns:p14="http://schemas.microsoft.com/office/powerpoint/2010/main" val="8947635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mn-lt"/>
                <a:ea typeface="+mn-ea"/>
                <a:cs typeface="+mn-ea"/>
                <a:sym typeface="+mn-lt"/>
              </a:rPr>
              <a:t>Monitoring System Functions</a:t>
            </a:r>
          </a:p>
        </p:txBody>
      </p:sp>
      <p:sp>
        <p:nvSpPr>
          <p:cNvPr id="10" name="Line 12"/>
          <p:cNvSpPr>
            <a:spLocks noChangeShapeType="1"/>
          </p:cNvSpPr>
          <p:nvPr/>
        </p:nvSpPr>
        <p:spPr bwMode="auto">
          <a:xfrm flipH="1" flipV="1">
            <a:off x="4269051" y="2256638"/>
            <a:ext cx="4103688" cy="2449513"/>
          </a:xfrm>
          <a:prstGeom prst="line">
            <a:avLst/>
          </a:prstGeom>
          <a:noFill/>
          <a:ln w="38100" cap="rnd">
            <a:solidFill>
              <a:srgbClr val="0066FF"/>
            </a:solidFill>
            <a:prstDash val="sysDot"/>
            <a:round/>
            <a:headEnd type="triangle" w="med" len="med"/>
            <a:tailEnd type="triangle" w="med" len="med"/>
          </a:ln>
        </p:spPr>
        <p:txBody>
          <a:bodyPr wrap="none" anchor="ctr"/>
          <a:lstStyle/>
          <a:p>
            <a:endParaRPr lang="zh-CN" altLang="en-US">
              <a:cs typeface="+mn-ea"/>
              <a:sym typeface="+mn-lt"/>
            </a:endParaRPr>
          </a:p>
        </p:txBody>
      </p:sp>
      <p:sp>
        <p:nvSpPr>
          <p:cNvPr id="11" name="Line 15"/>
          <p:cNvSpPr>
            <a:spLocks noChangeShapeType="1"/>
          </p:cNvSpPr>
          <p:nvPr/>
        </p:nvSpPr>
        <p:spPr bwMode="auto">
          <a:xfrm flipV="1">
            <a:off x="4264289" y="2256638"/>
            <a:ext cx="4103687" cy="2449513"/>
          </a:xfrm>
          <a:prstGeom prst="line">
            <a:avLst/>
          </a:prstGeom>
          <a:noFill/>
          <a:ln w="38100" cap="rnd">
            <a:solidFill>
              <a:srgbClr val="0066FF"/>
            </a:solidFill>
            <a:prstDash val="sysDot"/>
            <a:round/>
            <a:headEnd type="triangle" w="med" len="med"/>
            <a:tailEnd type="triangle" w="med" len="med"/>
          </a:ln>
        </p:spPr>
        <p:txBody>
          <a:bodyPr wrap="none" anchor="ctr"/>
          <a:lstStyle/>
          <a:p>
            <a:endParaRPr lang="zh-CN" altLang="en-US">
              <a:cs typeface="+mn-ea"/>
              <a:sym typeface="+mn-lt"/>
            </a:endParaRPr>
          </a:p>
        </p:txBody>
      </p:sp>
      <p:sp>
        <p:nvSpPr>
          <p:cNvPr id="12" name="Oval 6"/>
          <p:cNvSpPr>
            <a:spLocks noChangeArrowheads="1"/>
          </p:cNvSpPr>
          <p:nvPr/>
        </p:nvSpPr>
        <p:spPr bwMode="auto">
          <a:xfrm>
            <a:off x="4715139" y="1902626"/>
            <a:ext cx="3117850" cy="3117850"/>
          </a:xfrm>
          <a:prstGeom prst="ellipse">
            <a:avLst/>
          </a:prstGeom>
          <a:gradFill rotWithShape="0">
            <a:gsLst>
              <a:gs pos="0">
                <a:srgbClr val="E3F8FF"/>
              </a:gs>
              <a:gs pos="100000">
                <a:srgbClr val="0BBFFF"/>
              </a:gs>
            </a:gsLst>
            <a:lin ang="2700000" scaled="1"/>
          </a:gradFill>
          <a:ln w="9525">
            <a:noFill/>
            <a:round/>
            <a:headEnd/>
            <a:tailEnd/>
          </a:ln>
        </p:spPr>
        <p:txBody>
          <a:bodyPr wrap="none" anchor="ctr"/>
          <a:lstStyle/>
          <a:p>
            <a:endParaRPr lang="zh-CN" altLang="en-US">
              <a:cs typeface="+mn-ea"/>
              <a:sym typeface="+mn-lt"/>
            </a:endParaRPr>
          </a:p>
        </p:txBody>
      </p:sp>
      <p:sp>
        <p:nvSpPr>
          <p:cNvPr id="13" name="Oval 8"/>
          <p:cNvSpPr>
            <a:spLocks noChangeArrowheads="1"/>
          </p:cNvSpPr>
          <p:nvPr/>
        </p:nvSpPr>
        <p:spPr bwMode="auto">
          <a:xfrm>
            <a:off x="5140589" y="2328076"/>
            <a:ext cx="2266950" cy="2266950"/>
          </a:xfrm>
          <a:prstGeom prst="ellipse">
            <a:avLst/>
          </a:prstGeom>
          <a:gradFill rotWithShape="0">
            <a:gsLst>
              <a:gs pos="0">
                <a:srgbClr val="AEDFEF"/>
              </a:gs>
              <a:gs pos="100000">
                <a:srgbClr val="0099CC"/>
              </a:gs>
            </a:gsLst>
            <a:lin ang="2700000" scaled="1"/>
          </a:gradFill>
          <a:ln w="9525">
            <a:noFill/>
            <a:round/>
            <a:headEnd/>
            <a:tailEnd/>
          </a:ln>
        </p:spPr>
        <p:txBody>
          <a:bodyPr wrap="none" anchor="ctr"/>
          <a:lstStyle/>
          <a:p>
            <a:endParaRPr lang="zh-CN" altLang="en-US">
              <a:cs typeface="+mn-ea"/>
              <a:sym typeface="+mn-lt"/>
            </a:endParaRPr>
          </a:p>
        </p:txBody>
      </p:sp>
      <p:sp>
        <p:nvSpPr>
          <p:cNvPr id="16" name="Oval 16"/>
          <p:cNvSpPr>
            <a:spLocks noChangeArrowheads="1"/>
          </p:cNvSpPr>
          <p:nvPr/>
        </p:nvSpPr>
        <p:spPr bwMode="auto">
          <a:xfrm>
            <a:off x="2857764" y="1248576"/>
            <a:ext cx="1387475" cy="1387475"/>
          </a:xfrm>
          <a:prstGeom prst="ellipse">
            <a:avLst/>
          </a:prstGeom>
          <a:solidFill>
            <a:srgbClr val="336699"/>
          </a:solidFill>
          <a:ln w="9525" algn="ctr">
            <a:noFill/>
            <a:round/>
            <a:headEnd/>
            <a:tailEnd/>
          </a:ln>
        </p:spPr>
        <p:txBody>
          <a:bodyPr wrap="none" anchor="ctr"/>
          <a:lstStyle/>
          <a:p>
            <a:endParaRPr lang="zh-CN" altLang="en-US">
              <a:cs typeface="+mn-ea"/>
              <a:sym typeface="+mn-lt"/>
            </a:endParaRPr>
          </a:p>
        </p:txBody>
      </p:sp>
      <p:sp>
        <p:nvSpPr>
          <p:cNvPr id="17" name="Oval 18"/>
          <p:cNvSpPr>
            <a:spLocks noChangeArrowheads="1"/>
          </p:cNvSpPr>
          <p:nvPr/>
        </p:nvSpPr>
        <p:spPr bwMode="auto">
          <a:xfrm>
            <a:off x="2997464" y="1359701"/>
            <a:ext cx="1223962" cy="1223962"/>
          </a:xfrm>
          <a:prstGeom prst="ellipse">
            <a:avLst/>
          </a:prstGeom>
          <a:solidFill>
            <a:srgbClr val="FFFFFF"/>
          </a:solidFill>
          <a:ln w="9525">
            <a:noFill/>
            <a:round/>
            <a:headEnd/>
            <a:tailEnd/>
          </a:ln>
        </p:spPr>
        <p:txBody>
          <a:bodyPr wrap="none" anchor="ctr"/>
          <a:lstStyle/>
          <a:p>
            <a:endParaRPr lang="zh-CN" altLang="en-US" dirty="0">
              <a:cs typeface="+mn-ea"/>
              <a:sym typeface="+mn-lt"/>
            </a:endParaRPr>
          </a:p>
        </p:txBody>
      </p:sp>
      <p:sp>
        <p:nvSpPr>
          <p:cNvPr id="18" name="Oval 29"/>
          <p:cNvSpPr>
            <a:spLocks noChangeArrowheads="1"/>
          </p:cNvSpPr>
          <p:nvPr/>
        </p:nvSpPr>
        <p:spPr bwMode="auto">
          <a:xfrm>
            <a:off x="8321939" y="1248576"/>
            <a:ext cx="1390650" cy="1387475"/>
          </a:xfrm>
          <a:prstGeom prst="ellipse">
            <a:avLst/>
          </a:prstGeom>
          <a:solidFill>
            <a:srgbClr val="336699"/>
          </a:solidFill>
          <a:ln w="9525" algn="ctr">
            <a:noFill/>
            <a:round/>
            <a:headEnd/>
            <a:tailEnd/>
          </a:ln>
        </p:spPr>
        <p:txBody>
          <a:bodyPr wrap="none" anchor="ctr"/>
          <a:lstStyle/>
          <a:p>
            <a:endParaRPr lang="zh-CN" altLang="en-US">
              <a:cs typeface="+mn-ea"/>
              <a:sym typeface="+mn-lt"/>
            </a:endParaRPr>
          </a:p>
        </p:txBody>
      </p:sp>
      <p:sp>
        <p:nvSpPr>
          <p:cNvPr id="19" name="Oval 30"/>
          <p:cNvSpPr>
            <a:spLocks noChangeArrowheads="1"/>
          </p:cNvSpPr>
          <p:nvPr/>
        </p:nvSpPr>
        <p:spPr bwMode="auto">
          <a:xfrm>
            <a:off x="2857764" y="4261651"/>
            <a:ext cx="1389062" cy="1385887"/>
          </a:xfrm>
          <a:prstGeom prst="ellipse">
            <a:avLst/>
          </a:prstGeom>
          <a:solidFill>
            <a:srgbClr val="336699"/>
          </a:solidFill>
          <a:ln w="9525" algn="ctr">
            <a:noFill/>
            <a:round/>
            <a:headEnd/>
            <a:tailEnd/>
          </a:ln>
        </p:spPr>
        <p:txBody>
          <a:bodyPr wrap="none" anchor="ctr"/>
          <a:lstStyle/>
          <a:p>
            <a:endParaRPr lang="zh-CN" altLang="en-US">
              <a:cs typeface="+mn-ea"/>
              <a:sym typeface="+mn-lt"/>
            </a:endParaRPr>
          </a:p>
        </p:txBody>
      </p:sp>
      <p:sp>
        <p:nvSpPr>
          <p:cNvPr id="20" name="Oval 31"/>
          <p:cNvSpPr>
            <a:spLocks noChangeArrowheads="1"/>
          </p:cNvSpPr>
          <p:nvPr/>
        </p:nvSpPr>
        <p:spPr bwMode="auto">
          <a:xfrm>
            <a:off x="8317229" y="4263238"/>
            <a:ext cx="1387475" cy="1389063"/>
          </a:xfrm>
          <a:prstGeom prst="ellipse">
            <a:avLst/>
          </a:prstGeom>
          <a:solidFill>
            <a:srgbClr val="336699"/>
          </a:solidFill>
          <a:ln w="9525" algn="ctr">
            <a:noFill/>
            <a:round/>
            <a:headEnd/>
            <a:tailEnd/>
          </a:ln>
        </p:spPr>
        <p:txBody>
          <a:bodyPr wrap="none" anchor="ctr"/>
          <a:lstStyle/>
          <a:p>
            <a:endParaRPr lang="zh-CN" altLang="en-US">
              <a:cs typeface="+mn-ea"/>
              <a:sym typeface="+mn-lt"/>
            </a:endParaRPr>
          </a:p>
        </p:txBody>
      </p:sp>
      <p:sp>
        <p:nvSpPr>
          <p:cNvPr id="21" name="Oval 35"/>
          <p:cNvSpPr>
            <a:spLocks noChangeArrowheads="1"/>
          </p:cNvSpPr>
          <p:nvPr/>
        </p:nvSpPr>
        <p:spPr bwMode="auto">
          <a:xfrm>
            <a:off x="2986351" y="4306101"/>
            <a:ext cx="1223963" cy="1223962"/>
          </a:xfrm>
          <a:prstGeom prst="ellipse">
            <a:avLst/>
          </a:prstGeom>
          <a:solidFill>
            <a:srgbClr val="FFFFFF"/>
          </a:solidFill>
          <a:ln w="9525">
            <a:solidFill>
              <a:srgbClr val="FFFFFF"/>
            </a:solidFill>
            <a:round/>
            <a:headEnd/>
            <a:tailEnd/>
          </a:ln>
        </p:spPr>
        <p:txBody>
          <a:bodyPr wrap="none" anchor="ctr"/>
          <a:lstStyle/>
          <a:p>
            <a:endParaRPr lang="zh-CN" altLang="en-US">
              <a:cs typeface="+mn-ea"/>
              <a:sym typeface="+mn-lt"/>
            </a:endParaRPr>
          </a:p>
        </p:txBody>
      </p:sp>
      <p:sp>
        <p:nvSpPr>
          <p:cNvPr id="22" name="Oval 39"/>
          <p:cNvSpPr>
            <a:spLocks noChangeArrowheads="1"/>
          </p:cNvSpPr>
          <p:nvPr/>
        </p:nvSpPr>
        <p:spPr bwMode="auto">
          <a:xfrm>
            <a:off x="8363531" y="1359701"/>
            <a:ext cx="1223963" cy="1223962"/>
          </a:xfrm>
          <a:prstGeom prst="ellipse">
            <a:avLst/>
          </a:prstGeom>
          <a:solidFill>
            <a:srgbClr val="FFFFFF"/>
          </a:solidFill>
          <a:ln w="9525">
            <a:noFill/>
            <a:round/>
            <a:headEnd/>
            <a:tailEnd/>
          </a:ln>
        </p:spPr>
        <p:txBody>
          <a:bodyPr wrap="none" anchor="ctr"/>
          <a:lstStyle/>
          <a:p>
            <a:endParaRPr lang="zh-CN" altLang="en-US">
              <a:cs typeface="+mn-ea"/>
              <a:sym typeface="+mn-lt"/>
            </a:endParaRPr>
          </a:p>
        </p:txBody>
      </p:sp>
      <p:sp>
        <p:nvSpPr>
          <p:cNvPr id="23" name="Oval 40"/>
          <p:cNvSpPr>
            <a:spLocks noChangeArrowheads="1"/>
          </p:cNvSpPr>
          <p:nvPr/>
        </p:nvSpPr>
        <p:spPr bwMode="auto">
          <a:xfrm>
            <a:off x="8356864" y="4306101"/>
            <a:ext cx="1223962" cy="1223962"/>
          </a:xfrm>
          <a:prstGeom prst="ellipse">
            <a:avLst/>
          </a:prstGeom>
          <a:solidFill>
            <a:srgbClr val="FFFFFF"/>
          </a:solidFill>
          <a:ln w="9525">
            <a:solidFill>
              <a:srgbClr val="FFFFFF"/>
            </a:solidFill>
            <a:round/>
            <a:headEnd/>
            <a:tailEnd/>
          </a:ln>
        </p:spPr>
        <p:txBody>
          <a:bodyPr wrap="none" anchor="ctr"/>
          <a:lstStyle/>
          <a:p>
            <a:endParaRPr lang="zh-CN" altLang="en-US">
              <a:cs typeface="+mn-ea"/>
              <a:sym typeface="+mn-lt"/>
            </a:endParaRPr>
          </a:p>
        </p:txBody>
      </p:sp>
      <p:sp>
        <p:nvSpPr>
          <p:cNvPr id="32" name="Rectangle 62"/>
          <p:cNvSpPr>
            <a:spLocks noChangeArrowheads="1"/>
          </p:cNvSpPr>
          <p:nvPr/>
        </p:nvSpPr>
        <p:spPr bwMode="auto">
          <a:xfrm>
            <a:off x="5548576" y="1999463"/>
            <a:ext cx="1447800" cy="330200"/>
          </a:xfrm>
          <a:prstGeom prst="rect">
            <a:avLst/>
          </a:prstGeom>
          <a:noFill/>
          <a:ln w="9525">
            <a:noFill/>
            <a:miter lim="800000"/>
            <a:headEnd/>
            <a:tailEnd/>
          </a:ln>
        </p:spPr>
        <p:txBody>
          <a:bodyPr wrap="none" anchor="ctr"/>
          <a:lstStyle/>
          <a:p>
            <a:pPr algn="ctr"/>
            <a:r>
              <a:rPr lang="en-US" sz="1600" b="1">
                <a:solidFill>
                  <a:srgbClr val="000000"/>
                </a:solidFill>
                <a:cs typeface="+mn-ea"/>
                <a:sym typeface="+mn-lt"/>
              </a:rPr>
              <a:t>Monitoring system</a:t>
            </a:r>
          </a:p>
        </p:txBody>
      </p:sp>
      <p:grpSp>
        <p:nvGrpSpPr>
          <p:cNvPr id="33" name="组合 38"/>
          <p:cNvGrpSpPr/>
          <p:nvPr/>
        </p:nvGrpSpPr>
        <p:grpSpPr>
          <a:xfrm>
            <a:off x="5621405" y="2890844"/>
            <a:ext cx="1390885" cy="1053992"/>
            <a:chOff x="3505299" y="1485578"/>
            <a:chExt cx="1152128" cy="886252"/>
          </a:xfrm>
        </p:grpSpPr>
        <p:pic>
          <p:nvPicPr>
            <p:cNvPr id="34" name="图片 1"/>
            <p:cNvPicPr>
              <a:picLocks noChangeAspect="1" noChangeArrowheads="1"/>
            </p:cNvPicPr>
            <p:nvPr/>
          </p:nvPicPr>
          <p:blipFill>
            <a:blip r:embed="rId3" cstate="print">
              <a:duotone>
                <a:prstClr val="black"/>
                <a:schemeClr val="accent5">
                  <a:tint val="45000"/>
                  <a:satMod val="400000"/>
                </a:schemeClr>
              </a:duotone>
            </a:blip>
            <a:srcRect/>
            <a:stretch>
              <a:fillRect/>
            </a:stretch>
          </p:blipFill>
          <p:spPr bwMode="auto">
            <a:xfrm>
              <a:off x="3505299" y="1629594"/>
              <a:ext cx="789243" cy="576064"/>
            </a:xfrm>
            <a:prstGeom prst="rect">
              <a:avLst/>
            </a:prstGeom>
            <a:noFill/>
            <a:ln w="9525">
              <a:noFill/>
              <a:miter lim="800000"/>
              <a:headEnd/>
              <a:tailEnd/>
            </a:ln>
          </p:spPr>
        </p:pic>
        <p:grpSp>
          <p:nvGrpSpPr>
            <p:cNvPr id="35" name="组合 367"/>
            <p:cNvGrpSpPr/>
            <p:nvPr/>
          </p:nvGrpSpPr>
          <p:grpSpPr>
            <a:xfrm>
              <a:off x="3505299" y="1485578"/>
              <a:ext cx="1152128" cy="886252"/>
              <a:chOff x="-1444626" y="2612827"/>
              <a:chExt cx="1444626" cy="1111251"/>
            </a:xfrm>
            <a:solidFill>
              <a:sysClr val="windowText" lastClr="000000">
                <a:lumMod val="50000"/>
                <a:lumOff val="50000"/>
              </a:sysClr>
            </a:solidFill>
          </p:grpSpPr>
          <p:sp>
            <p:nvSpPr>
              <p:cNvPr id="36" name="Freeform 5"/>
              <p:cNvSpPr>
                <a:spLocks noEditPoints="1"/>
              </p:cNvSpPr>
              <p:nvPr/>
            </p:nvSpPr>
            <p:spPr bwMode="auto">
              <a:xfrm>
                <a:off x="-1444626" y="2725540"/>
                <a:ext cx="1087438" cy="998538"/>
              </a:xfrm>
              <a:custGeom>
                <a:avLst/>
                <a:gdLst/>
                <a:ahLst/>
                <a:cxnLst>
                  <a:cxn ang="0">
                    <a:pos x="11410" y="2"/>
                  </a:cxn>
                  <a:cxn ang="0">
                    <a:pos x="11555" y="20"/>
                  </a:cxn>
                  <a:cxn ang="0">
                    <a:pos x="11692" y="59"/>
                  </a:cxn>
                  <a:cxn ang="0">
                    <a:pos x="11821" y="117"/>
                  </a:cxn>
                  <a:cxn ang="0">
                    <a:pos x="11939" y="193"/>
                  </a:cxn>
                  <a:cxn ang="0">
                    <a:pos x="12044" y="284"/>
                  </a:cxn>
                  <a:cxn ang="0">
                    <a:pos x="12136" y="390"/>
                  </a:cxn>
                  <a:cxn ang="0">
                    <a:pos x="12211" y="508"/>
                  </a:cxn>
                  <a:cxn ang="0">
                    <a:pos x="12270" y="637"/>
                  </a:cxn>
                  <a:cxn ang="0">
                    <a:pos x="12309" y="774"/>
                  </a:cxn>
                  <a:cxn ang="0">
                    <a:pos x="12327" y="919"/>
                  </a:cxn>
                  <a:cxn ang="0">
                    <a:pos x="12327" y="8512"/>
                  </a:cxn>
                  <a:cxn ang="0">
                    <a:pos x="12309" y="8656"/>
                  </a:cxn>
                  <a:cxn ang="0">
                    <a:pos x="12270" y="8795"/>
                  </a:cxn>
                  <a:cxn ang="0">
                    <a:pos x="12211" y="8923"/>
                  </a:cxn>
                  <a:cxn ang="0">
                    <a:pos x="12136" y="9040"/>
                  </a:cxn>
                  <a:cxn ang="0">
                    <a:pos x="12044" y="9146"/>
                  </a:cxn>
                  <a:cxn ang="0">
                    <a:pos x="11939" y="9237"/>
                  </a:cxn>
                  <a:cxn ang="0">
                    <a:pos x="11821" y="9313"/>
                  </a:cxn>
                  <a:cxn ang="0">
                    <a:pos x="11692" y="9371"/>
                  </a:cxn>
                  <a:cxn ang="0">
                    <a:pos x="11555" y="9411"/>
                  </a:cxn>
                  <a:cxn ang="0">
                    <a:pos x="11410" y="9430"/>
                  </a:cxn>
                  <a:cxn ang="0">
                    <a:pos x="8133" y="9818"/>
                  </a:cxn>
                  <a:cxn ang="0">
                    <a:pos x="968" y="9431"/>
                  </a:cxn>
                  <a:cxn ang="0">
                    <a:pos x="821" y="9420"/>
                  </a:cxn>
                  <a:cxn ang="0">
                    <a:pos x="681" y="9387"/>
                  </a:cxn>
                  <a:cxn ang="0">
                    <a:pos x="550" y="9335"/>
                  </a:cxn>
                  <a:cxn ang="0">
                    <a:pos x="428" y="9265"/>
                  </a:cxn>
                  <a:cxn ang="0">
                    <a:pos x="318" y="9179"/>
                  </a:cxn>
                  <a:cxn ang="0">
                    <a:pos x="222" y="9077"/>
                  </a:cxn>
                  <a:cxn ang="0">
                    <a:pos x="140" y="8964"/>
                  </a:cxn>
                  <a:cxn ang="0">
                    <a:pos x="77" y="8838"/>
                  </a:cxn>
                  <a:cxn ang="0">
                    <a:pos x="31" y="8703"/>
                  </a:cxn>
                  <a:cxn ang="0">
                    <a:pos x="5" y="8561"/>
                  </a:cxn>
                  <a:cxn ang="0">
                    <a:pos x="0" y="969"/>
                  </a:cxn>
                  <a:cxn ang="0">
                    <a:pos x="11" y="822"/>
                  </a:cxn>
                  <a:cxn ang="0">
                    <a:pos x="44" y="682"/>
                  </a:cxn>
                  <a:cxn ang="0">
                    <a:pos x="96" y="550"/>
                  </a:cxn>
                  <a:cxn ang="0">
                    <a:pos x="166" y="428"/>
                  </a:cxn>
                  <a:cxn ang="0">
                    <a:pos x="252" y="318"/>
                  </a:cxn>
                  <a:cxn ang="0">
                    <a:pos x="353" y="222"/>
                  </a:cxn>
                  <a:cxn ang="0">
                    <a:pos x="467" y="141"/>
                  </a:cxn>
                  <a:cxn ang="0">
                    <a:pos x="592" y="76"/>
                  </a:cxn>
                  <a:cxn ang="0">
                    <a:pos x="727" y="30"/>
                  </a:cxn>
                  <a:cxn ang="0">
                    <a:pos x="869" y="5"/>
                  </a:cxn>
                  <a:cxn ang="0">
                    <a:pos x="2888" y="10546"/>
                  </a:cxn>
                  <a:cxn ang="0">
                    <a:pos x="9033" y="10200"/>
                  </a:cxn>
                  <a:cxn ang="0">
                    <a:pos x="2888" y="11322"/>
                  </a:cxn>
                  <a:cxn ang="0">
                    <a:pos x="11211" y="969"/>
                  </a:cxn>
                  <a:cxn ang="0">
                    <a:pos x="1117" y="969"/>
                  </a:cxn>
                </a:cxnLst>
                <a:rect l="0" t="0" r="r" b="b"/>
                <a:pathLst>
                  <a:path w="12329" h="11322">
                    <a:moveTo>
                      <a:pt x="968" y="0"/>
                    </a:moveTo>
                    <a:lnTo>
                      <a:pt x="11361" y="0"/>
                    </a:lnTo>
                    <a:lnTo>
                      <a:pt x="11410" y="2"/>
                    </a:lnTo>
                    <a:lnTo>
                      <a:pt x="11459" y="5"/>
                    </a:lnTo>
                    <a:lnTo>
                      <a:pt x="11507" y="11"/>
                    </a:lnTo>
                    <a:lnTo>
                      <a:pt x="11555" y="20"/>
                    </a:lnTo>
                    <a:lnTo>
                      <a:pt x="11601" y="30"/>
                    </a:lnTo>
                    <a:lnTo>
                      <a:pt x="11647" y="44"/>
                    </a:lnTo>
                    <a:lnTo>
                      <a:pt x="11692" y="59"/>
                    </a:lnTo>
                    <a:lnTo>
                      <a:pt x="11736" y="76"/>
                    </a:lnTo>
                    <a:lnTo>
                      <a:pt x="11779" y="96"/>
                    </a:lnTo>
                    <a:lnTo>
                      <a:pt x="11821" y="117"/>
                    </a:lnTo>
                    <a:lnTo>
                      <a:pt x="11861" y="141"/>
                    </a:lnTo>
                    <a:lnTo>
                      <a:pt x="11901" y="167"/>
                    </a:lnTo>
                    <a:lnTo>
                      <a:pt x="11939" y="193"/>
                    </a:lnTo>
                    <a:lnTo>
                      <a:pt x="11975" y="222"/>
                    </a:lnTo>
                    <a:lnTo>
                      <a:pt x="12011" y="253"/>
                    </a:lnTo>
                    <a:lnTo>
                      <a:pt x="12044" y="284"/>
                    </a:lnTo>
                    <a:lnTo>
                      <a:pt x="12076" y="318"/>
                    </a:lnTo>
                    <a:lnTo>
                      <a:pt x="12107" y="354"/>
                    </a:lnTo>
                    <a:lnTo>
                      <a:pt x="12136" y="390"/>
                    </a:lnTo>
                    <a:lnTo>
                      <a:pt x="12162" y="428"/>
                    </a:lnTo>
                    <a:lnTo>
                      <a:pt x="12188" y="468"/>
                    </a:lnTo>
                    <a:lnTo>
                      <a:pt x="12211" y="508"/>
                    </a:lnTo>
                    <a:lnTo>
                      <a:pt x="12233" y="550"/>
                    </a:lnTo>
                    <a:lnTo>
                      <a:pt x="12252" y="593"/>
                    </a:lnTo>
                    <a:lnTo>
                      <a:pt x="12270" y="637"/>
                    </a:lnTo>
                    <a:lnTo>
                      <a:pt x="12285" y="682"/>
                    </a:lnTo>
                    <a:lnTo>
                      <a:pt x="12298" y="728"/>
                    </a:lnTo>
                    <a:lnTo>
                      <a:pt x="12309" y="774"/>
                    </a:lnTo>
                    <a:lnTo>
                      <a:pt x="12318" y="822"/>
                    </a:lnTo>
                    <a:lnTo>
                      <a:pt x="12324" y="870"/>
                    </a:lnTo>
                    <a:lnTo>
                      <a:pt x="12327" y="919"/>
                    </a:lnTo>
                    <a:lnTo>
                      <a:pt x="12329" y="969"/>
                    </a:lnTo>
                    <a:lnTo>
                      <a:pt x="12329" y="8462"/>
                    </a:lnTo>
                    <a:lnTo>
                      <a:pt x="12327" y="8512"/>
                    </a:lnTo>
                    <a:lnTo>
                      <a:pt x="12324" y="8561"/>
                    </a:lnTo>
                    <a:lnTo>
                      <a:pt x="12318" y="8609"/>
                    </a:lnTo>
                    <a:lnTo>
                      <a:pt x="12309" y="8656"/>
                    </a:lnTo>
                    <a:lnTo>
                      <a:pt x="12298" y="8703"/>
                    </a:lnTo>
                    <a:lnTo>
                      <a:pt x="12285" y="8750"/>
                    </a:lnTo>
                    <a:lnTo>
                      <a:pt x="12270" y="8795"/>
                    </a:lnTo>
                    <a:lnTo>
                      <a:pt x="12252" y="8838"/>
                    </a:lnTo>
                    <a:lnTo>
                      <a:pt x="12233" y="8881"/>
                    </a:lnTo>
                    <a:lnTo>
                      <a:pt x="12211" y="8923"/>
                    </a:lnTo>
                    <a:lnTo>
                      <a:pt x="12188" y="8964"/>
                    </a:lnTo>
                    <a:lnTo>
                      <a:pt x="12162" y="9003"/>
                    </a:lnTo>
                    <a:lnTo>
                      <a:pt x="12136" y="9040"/>
                    </a:lnTo>
                    <a:lnTo>
                      <a:pt x="12107" y="9077"/>
                    </a:lnTo>
                    <a:lnTo>
                      <a:pt x="12076" y="9112"/>
                    </a:lnTo>
                    <a:lnTo>
                      <a:pt x="12044" y="9146"/>
                    </a:lnTo>
                    <a:lnTo>
                      <a:pt x="12011" y="9179"/>
                    </a:lnTo>
                    <a:lnTo>
                      <a:pt x="11975" y="9209"/>
                    </a:lnTo>
                    <a:lnTo>
                      <a:pt x="11939" y="9237"/>
                    </a:lnTo>
                    <a:lnTo>
                      <a:pt x="11901" y="9265"/>
                    </a:lnTo>
                    <a:lnTo>
                      <a:pt x="11861" y="9290"/>
                    </a:lnTo>
                    <a:lnTo>
                      <a:pt x="11821" y="9313"/>
                    </a:lnTo>
                    <a:lnTo>
                      <a:pt x="11779" y="9335"/>
                    </a:lnTo>
                    <a:lnTo>
                      <a:pt x="11736" y="9354"/>
                    </a:lnTo>
                    <a:lnTo>
                      <a:pt x="11692" y="9371"/>
                    </a:lnTo>
                    <a:lnTo>
                      <a:pt x="11647" y="9387"/>
                    </a:lnTo>
                    <a:lnTo>
                      <a:pt x="11601" y="9400"/>
                    </a:lnTo>
                    <a:lnTo>
                      <a:pt x="11555" y="9411"/>
                    </a:lnTo>
                    <a:lnTo>
                      <a:pt x="11507" y="9420"/>
                    </a:lnTo>
                    <a:lnTo>
                      <a:pt x="11459" y="9426"/>
                    </a:lnTo>
                    <a:lnTo>
                      <a:pt x="11410" y="9430"/>
                    </a:lnTo>
                    <a:lnTo>
                      <a:pt x="11361" y="9431"/>
                    </a:lnTo>
                    <a:lnTo>
                      <a:pt x="8133" y="9431"/>
                    </a:lnTo>
                    <a:lnTo>
                      <a:pt x="8133" y="9818"/>
                    </a:lnTo>
                    <a:lnTo>
                      <a:pt x="4195" y="9818"/>
                    </a:lnTo>
                    <a:lnTo>
                      <a:pt x="4195" y="9431"/>
                    </a:lnTo>
                    <a:lnTo>
                      <a:pt x="968" y="9431"/>
                    </a:lnTo>
                    <a:lnTo>
                      <a:pt x="918" y="9430"/>
                    </a:lnTo>
                    <a:lnTo>
                      <a:pt x="869" y="9426"/>
                    </a:lnTo>
                    <a:lnTo>
                      <a:pt x="821" y="9420"/>
                    </a:lnTo>
                    <a:lnTo>
                      <a:pt x="774" y="9411"/>
                    </a:lnTo>
                    <a:lnTo>
                      <a:pt x="727" y="9400"/>
                    </a:lnTo>
                    <a:lnTo>
                      <a:pt x="681" y="9387"/>
                    </a:lnTo>
                    <a:lnTo>
                      <a:pt x="636" y="9371"/>
                    </a:lnTo>
                    <a:lnTo>
                      <a:pt x="592" y="9354"/>
                    </a:lnTo>
                    <a:lnTo>
                      <a:pt x="550" y="9335"/>
                    </a:lnTo>
                    <a:lnTo>
                      <a:pt x="508" y="9313"/>
                    </a:lnTo>
                    <a:lnTo>
                      <a:pt x="467" y="9290"/>
                    </a:lnTo>
                    <a:lnTo>
                      <a:pt x="428" y="9265"/>
                    </a:lnTo>
                    <a:lnTo>
                      <a:pt x="390" y="9237"/>
                    </a:lnTo>
                    <a:lnTo>
                      <a:pt x="353" y="9209"/>
                    </a:lnTo>
                    <a:lnTo>
                      <a:pt x="318" y="9179"/>
                    </a:lnTo>
                    <a:lnTo>
                      <a:pt x="285" y="9146"/>
                    </a:lnTo>
                    <a:lnTo>
                      <a:pt x="252" y="9112"/>
                    </a:lnTo>
                    <a:lnTo>
                      <a:pt x="222" y="9077"/>
                    </a:lnTo>
                    <a:lnTo>
                      <a:pt x="192" y="9040"/>
                    </a:lnTo>
                    <a:lnTo>
                      <a:pt x="166" y="9003"/>
                    </a:lnTo>
                    <a:lnTo>
                      <a:pt x="140" y="8964"/>
                    </a:lnTo>
                    <a:lnTo>
                      <a:pt x="117" y="8923"/>
                    </a:lnTo>
                    <a:lnTo>
                      <a:pt x="96" y="8881"/>
                    </a:lnTo>
                    <a:lnTo>
                      <a:pt x="77" y="8838"/>
                    </a:lnTo>
                    <a:lnTo>
                      <a:pt x="59" y="8795"/>
                    </a:lnTo>
                    <a:lnTo>
                      <a:pt x="44" y="8750"/>
                    </a:lnTo>
                    <a:lnTo>
                      <a:pt x="31" y="8703"/>
                    </a:lnTo>
                    <a:lnTo>
                      <a:pt x="19" y="8656"/>
                    </a:lnTo>
                    <a:lnTo>
                      <a:pt x="11" y="8609"/>
                    </a:lnTo>
                    <a:lnTo>
                      <a:pt x="5" y="8561"/>
                    </a:lnTo>
                    <a:lnTo>
                      <a:pt x="1" y="8512"/>
                    </a:lnTo>
                    <a:lnTo>
                      <a:pt x="0" y="8462"/>
                    </a:lnTo>
                    <a:lnTo>
                      <a:pt x="0" y="969"/>
                    </a:lnTo>
                    <a:lnTo>
                      <a:pt x="1" y="919"/>
                    </a:lnTo>
                    <a:lnTo>
                      <a:pt x="5" y="870"/>
                    </a:lnTo>
                    <a:lnTo>
                      <a:pt x="11" y="822"/>
                    </a:lnTo>
                    <a:lnTo>
                      <a:pt x="19" y="774"/>
                    </a:lnTo>
                    <a:lnTo>
                      <a:pt x="31" y="728"/>
                    </a:lnTo>
                    <a:lnTo>
                      <a:pt x="44" y="682"/>
                    </a:lnTo>
                    <a:lnTo>
                      <a:pt x="59" y="637"/>
                    </a:lnTo>
                    <a:lnTo>
                      <a:pt x="77" y="593"/>
                    </a:lnTo>
                    <a:lnTo>
                      <a:pt x="96" y="550"/>
                    </a:lnTo>
                    <a:lnTo>
                      <a:pt x="117" y="508"/>
                    </a:lnTo>
                    <a:lnTo>
                      <a:pt x="140" y="468"/>
                    </a:lnTo>
                    <a:lnTo>
                      <a:pt x="166" y="428"/>
                    </a:lnTo>
                    <a:lnTo>
                      <a:pt x="192" y="390"/>
                    </a:lnTo>
                    <a:lnTo>
                      <a:pt x="222" y="354"/>
                    </a:lnTo>
                    <a:lnTo>
                      <a:pt x="252" y="318"/>
                    </a:lnTo>
                    <a:lnTo>
                      <a:pt x="285" y="284"/>
                    </a:lnTo>
                    <a:lnTo>
                      <a:pt x="318" y="253"/>
                    </a:lnTo>
                    <a:lnTo>
                      <a:pt x="353" y="222"/>
                    </a:lnTo>
                    <a:lnTo>
                      <a:pt x="390" y="193"/>
                    </a:lnTo>
                    <a:lnTo>
                      <a:pt x="428" y="167"/>
                    </a:lnTo>
                    <a:lnTo>
                      <a:pt x="467" y="141"/>
                    </a:lnTo>
                    <a:lnTo>
                      <a:pt x="508" y="117"/>
                    </a:lnTo>
                    <a:lnTo>
                      <a:pt x="550" y="96"/>
                    </a:lnTo>
                    <a:lnTo>
                      <a:pt x="592" y="76"/>
                    </a:lnTo>
                    <a:lnTo>
                      <a:pt x="636" y="59"/>
                    </a:lnTo>
                    <a:lnTo>
                      <a:pt x="681" y="44"/>
                    </a:lnTo>
                    <a:lnTo>
                      <a:pt x="727" y="30"/>
                    </a:lnTo>
                    <a:lnTo>
                      <a:pt x="774" y="20"/>
                    </a:lnTo>
                    <a:lnTo>
                      <a:pt x="821" y="11"/>
                    </a:lnTo>
                    <a:lnTo>
                      <a:pt x="869" y="5"/>
                    </a:lnTo>
                    <a:lnTo>
                      <a:pt x="918" y="2"/>
                    </a:lnTo>
                    <a:lnTo>
                      <a:pt x="968" y="0"/>
                    </a:lnTo>
                    <a:close/>
                    <a:moveTo>
                      <a:pt x="2888" y="10546"/>
                    </a:moveTo>
                    <a:lnTo>
                      <a:pt x="2888" y="10546"/>
                    </a:lnTo>
                    <a:lnTo>
                      <a:pt x="3295" y="10200"/>
                    </a:lnTo>
                    <a:lnTo>
                      <a:pt x="9033" y="10200"/>
                    </a:lnTo>
                    <a:lnTo>
                      <a:pt x="9441" y="10546"/>
                    </a:lnTo>
                    <a:lnTo>
                      <a:pt x="9441" y="11322"/>
                    </a:lnTo>
                    <a:lnTo>
                      <a:pt x="2888" y="11322"/>
                    </a:lnTo>
                    <a:lnTo>
                      <a:pt x="2888" y="10546"/>
                    </a:lnTo>
                    <a:close/>
                    <a:moveTo>
                      <a:pt x="1117" y="969"/>
                    </a:moveTo>
                    <a:lnTo>
                      <a:pt x="11211" y="969"/>
                    </a:lnTo>
                    <a:lnTo>
                      <a:pt x="11211" y="8462"/>
                    </a:lnTo>
                    <a:lnTo>
                      <a:pt x="1117" y="8462"/>
                    </a:lnTo>
                    <a:lnTo>
                      <a:pt x="1117" y="969"/>
                    </a:lnTo>
                    <a:close/>
                  </a:path>
                </a:pathLst>
              </a:custGeom>
              <a:grpFill/>
              <a:ln w="9525">
                <a:noFill/>
                <a:round/>
                <a:headEnd/>
                <a:tailEnd/>
              </a:ln>
            </p:spPr>
            <p:txBody>
              <a:bodyPr vert="horz" wrap="square" lIns="91419" tIns="45709" rIns="91419" bIns="45709" numCol="1" anchor="t" anchorCtr="0" compatLnSpc="1">
                <a:prstTxWarp prst="textNoShape">
                  <a:avLst/>
                </a:prstTxWarp>
              </a:bodyPr>
              <a:lstStyle/>
              <a:p>
                <a:pPr defTabSz="1219200">
                  <a:defRPr/>
                </a:pPr>
                <a:endParaRPr lang="zh-CN" altLang="en-US" sz="2400" u="sng" kern="0" smtClean="0">
                  <a:solidFill>
                    <a:prstClr val="black"/>
                  </a:solidFill>
                  <a:cs typeface="+mn-ea"/>
                  <a:sym typeface="+mn-lt"/>
                </a:endParaRPr>
              </a:p>
            </p:txBody>
          </p:sp>
          <p:sp>
            <p:nvSpPr>
              <p:cNvPr id="37" name="Freeform 6"/>
              <p:cNvSpPr>
                <a:spLocks noEditPoints="1"/>
              </p:cNvSpPr>
              <p:nvPr/>
            </p:nvSpPr>
            <p:spPr bwMode="auto">
              <a:xfrm>
                <a:off x="-598488" y="2612827"/>
                <a:ext cx="598488" cy="1103313"/>
              </a:xfrm>
              <a:custGeom>
                <a:avLst/>
                <a:gdLst/>
                <a:ahLst/>
                <a:cxnLst>
                  <a:cxn ang="0">
                    <a:pos x="6426" y="15"/>
                  </a:cxn>
                  <a:cxn ang="0">
                    <a:pos x="6572" y="81"/>
                  </a:cxn>
                  <a:cxn ang="0">
                    <a:pos x="6686" y="190"/>
                  </a:cxn>
                  <a:cxn ang="0">
                    <a:pos x="6759" y="332"/>
                  </a:cxn>
                  <a:cxn ang="0">
                    <a:pos x="6780" y="12044"/>
                  </a:cxn>
                  <a:cxn ang="0">
                    <a:pos x="6751" y="12206"/>
                  </a:cxn>
                  <a:cxn ang="0">
                    <a:pos x="6671" y="12344"/>
                  </a:cxn>
                  <a:cxn ang="0">
                    <a:pos x="6553" y="12447"/>
                  </a:cxn>
                  <a:cxn ang="0">
                    <a:pos x="6403" y="12506"/>
                  </a:cxn>
                  <a:cxn ang="0">
                    <a:pos x="424" y="12513"/>
                  </a:cxn>
                  <a:cxn ang="0">
                    <a:pos x="268" y="12469"/>
                  </a:cxn>
                  <a:cxn ang="0">
                    <a:pos x="139" y="12377"/>
                  </a:cxn>
                  <a:cxn ang="0">
                    <a:pos x="47" y="12248"/>
                  </a:cxn>
                  <a:cxn ang="0">
                    <a:pos x="3" y="12092"/>
                  </a:cxn>
                  <a:cxn ang="0">
                    <a:pos x="1971" y="10952"/>
                  </a:cxn>
                  <a:cxn ang="0">
                    <a:pos x="2201" y="10885"/>
                  </a:cxn>
                  <a:cxn ang="0">
                    <a:pos x="2412" y="10778"/>
                  </a:cxn>
                  <a:cxn ang="0">
                    <a:pos x="2782" y="10424"/>
                  </a:cxn>
                  <a:cxn ang="0">
                    <a:pos x="2899" y="10222"/>
                  </a:cxn>
                  <a:cxn ang="0">
                    <a:pos x="2963" y="10051"/>
                  </a:cxn>
                  <a:cxn ang="0">
                    <a:pos x="3003" y="9870"/>
                  </a:cxn>
                  <a:cxn ang="0">
                    <a:pos x="3018" y="9679"/>
                  </a:cxn>
                  <a:cxn ang="0">
                    <a:pos x="6497" y="1691"/>
                  </a:cxn>
                  <a:cxn ang="0">
                    <a:pos x="2719" y="1479"/>
                  </a:cxn>
                  <a:cxn ang="0">
                    <a:pos x="2505" y="1273"/>
                  </a:cxn>
                  <a:cxn ang="0">
                    <a:pos x="2248" y="1121"/>
                  </a:cxn>
                  <a:cxn ang="0">
                    <a:pos x="1957" y="1032"/>
                  </a:cxn>
                  <a:cxn ang="0">
                    <a:pos x="0" y="471"/>
                  </a:cxn>
                  <a:cxn ang="0">
                    <a:pos x="28" y="310"/>
                  </a:cxn>
                  <a:cxn ang="0">
                    <a:pos x="108" y="172"/>
                  </a:cxn>
                  <a:cxn ang="0">
                    <a:pos x="227" y="69"/>
                  </a:cxn>
                  <a:cxn ang="0">
                    <a:pos x="376" y="9"/>
                  </a:cxn>
                  <a:cxn ang="0">
                    <a:pos x="5844" y="5014"/>
                  </a:cxn>
                  <a:cxn ang="0">
                    <a:pos x="5995" y="5056"/>
                  </a:cxn>
                  <a:cxn ang="0">
                    <a:pos x="6119" y="5145"/>
                  </a:cxn>
                  <a:cxn ang="0">
                    <a:pos x="6208" y="5269"/>
                  </a:cxn>
                  <a:cxn ang="0">
                    <a:pos x="6250" y="5419"/>
                  </a:cxn>
                  <a:cxn ang="0">
                    <a:pos x="6238" y="5579"/>
                  </a:cxn>
                  <a:cxn ang="0">
                    <a:pos x="6175" y="5720"/>
                  </a:cxn>
                  <a:cxn ang="0">
                    <a:pos x="6070" y="5830"/>
                  </a:cxn>
                  <a:cxn ang="0">
                    <a:pos x="5933" y="5900"/>
                  </a:cxn>
                  <a:cxn ang="0">
                    <a:pos x="5775" y="5919"/>
                  </a:cxn>
                  <a:cxn ang="0">
                    <a:pos x="5621" y="5885"/>
                  </a:cxn>
                  <a:cxn ang="0">
                    <a:pos x="5493" y="5803"/>
                  </a:cxn>
                  <a:cxn ang="0">
                    <a:pos x="5399" y="5682"/>
                  </a:cxn>
                  <a:cxn ang="0">
                    <a:pos x="5349" y="5535"/>
                  </a:cxn>
                  <a:cxn ang="0">
                    <a:pos x="5353" y="5374"/>
                  </a:cxn>
                  <a:cxn ang="0">
                    <a:pos x="5409" y="5231"/>
                  </a:cxn>
                  <a:cxn ang="0">
                    <a:pos x="5510" y="5115"/>
                  </a:cxn>
                  <a:cxn ang="0">
                    <a:pos x="5643" y="5039"/>
                  </a:cxn>
                  <a:cxn ang="0">
                    <a:pos x="5798" y="5011"/>
                  </a:cxn>
                  <a:cxn ang="0">
                    <a:pos x="4028" y="9504"/>
                  </a:cxn>
                  <a:cxn ang="0">
                    <a:pos x="3533" y="11795"/>
                  </a:cxn>
                  <a:cxn ang="0">
                    <a:pos x="3006" y="2139"/>
                  </a:cxn>
                  <a:cxn ang="0">
                    <a:pos x="3018" y="3648"/>
                  </a:cxn>
                </a:cxnLst>
                <a:rect l="0" t="0" r="r" b="b"/>
                <a:pathLst>
                  <a:path w="6780" h="12516">
                    <a:moveTo>
                      <a:pt x="472" y="0"/>
                    </a:moveTo>
                    <a:lnTo>
                      <a:pt x="6309" y="0"/>
                    </a:lnTo>
                    <a:lnTo>
                      <a:pt x="6333" y="1"/>
                    </a:lnTo>
                    <a:lnTo>
                      <a:pt x="6357" y="2"/>
                    </a:lnTo>
                    <a:lnTo>
                      <a:pt x="6381" y="5"/>
                    </a:lnTo>
                    <a:lnTo>
                      <a:pt x="6403" y="9"/>
                    </a:lnTo>
                    <a:lnTo>
                      <a:pt x="6426" y="15"/>
                    </a:lnTo>
                    <a:lnTo>
                      <a:pt x="6448" y="22"/>
                    </a:lnTo>
                    <a:lnTo>
                      <a:pt x="6470" y="29"/>
                    </a:lnTo>
                    <a:lnTo>
                      <a:pt x="6491" y="37"/>
                    </a:lnTo>
                    <a:lnTo>
                      <a:pt x="6513" y="47"/>
                    </a:lnTo>
                    <a:lnTo>
                      <a:pt x="6533" y="57"/>
                    </a:lnTo>
                    <a:lnTo>
                      <a:pt x="6553" y="69"/>
                    </a:lnTo>
                    <a:lnTo>
                      <a:pt x="6572" y="81"/>
                    </a:lnTo>
                    <a:lnTo>
                      <a:pt x="6591" y="94"/>
                    </a:lnTo>
                    <a:lnTo>
                      <a:pt x="6608" y="109"/>
                    </a:lnTo>
                    <a:lnTo>
                      <a:pt x="6625" y="123"/>
                    </a:lnTo>
                    <a:lnTo>
                      <a:pt x="6642" y="138"/>
                    </a:lnTo>
                    <a:lnTo>
                      <a:pt x="6657" y="155"/>
                    </a:lnTo>
                    <a:lnTo>
                      <a:pt x="6671" y="172"/>
                    </a:lnTo>
                    <a:lnTo>
                      <a:pt x="6686" y="190"/>
                    </a:lnTo>
                    <a:lnTo>
                      <a:pt x="6699" y="208"/>
                    </a:lnTo>
                    <a:lnTo>
                      <a:pt x="6711" y="227"/>
                    </a:lnTo>
                    <a:lnTo>
                      <a:pt x="6723" y="247"/>
                    </a:lnTo>
                    <a:lnTo>
                      <a:pt x="6733" y="267"/>
                    </a:lnTo>
                    <a:lnTo>
                      <a:pt x="6743" y="289"/>
                    </a:lnTo>
                    <a:lnTo>
                      <a:pt x="6751" y="310"/>
                    </a:lnTo>
                    <a:lnTo>
                      <a:pt x="6759" y="332"/>
                    </a:lnTo>
                    <a:lnTo>
                      <a:pt x="6765" y="354"/>
                    </a:lnTo>
                    <a:lnTo>
                      <a:pt x="6771" y="377"/>
                    </a:lnTo>
                    <a:lnTo>
                      <a:pt x="6775" y="400"/>
                    </a:lnTo>
                    <a:lnTo>
                      <a:pt x="6778" y="423"/>
                    </a:lnTo>
                    <a:lnTo>
                      <a:pt x="6779" y="448"/>
                    </a:lnTo>
                    <a:lnTo>
                      <a:pt x="6780" y="471"/>
                    </a:lnTo>
                    <a:lnTo>
                      <a:pt x="6780" y="12044"/>
                    </a:lnTo>
                    <a:lnTo>
                      <a:pt x="6779" y="12068"/>
                    </a:lnTo>
                    <a:lnTo>
                      <a:pt x="6778" y="12092"/>
                    </a:lnTo>
                    <a:lnTo>
                      <a:pt x="6775" y="12115"/>
                    </a:lnTo>
                    <a:lnTo>
                      <a:pt x="6771" y="12139"/>
                    </a:lnTo>
                    <a:lnTo>
                      <a:pt x="6765" y="12162"/>
                    </a:lnTo>
                    <a:lnTo>
                      <a:pt x="6759" y="12184"/>
                    </a:lnTo>
                    <a:lnTo>
                      <a:pt x="6751" y="12206"/>
                    </a:lnTo>
                    <a:lnTo>
                      <a:pt x="6743" y="12227"/>
                    </a:lnTo>
                    <a:lnTo>
                      <a:pt x="6733" y="12248"/>
                    </a:lnTo>
                    <a:lnTo>
                      <a:pt x="6723" y="12268"/>
                    </a:lnTo>
                    <a:lnTo>
                      <a:pt x="6711" y="12289"/>
                    </a:lnTo>
                    <a:lnTo>
                      <a:pt x="6699" y="12307"/>
                    </a:lnTo>
                    <a:lnTo>
                      <a:pt x="6686" y="12325"/>
                    </a:lnTo>
                    <a:lnTo>
                      <a:pt x="6671" y="12344"/>
                    </a:lnTo>
                    <a:lnTo>
                      <a:pt x="6657" y="12360"/>
                    </a:lnTo>
                    <a:lnTo>
                      <a:pt x="6642" y="12377"/>
                    </a:lnTo>
                    <a:lnTo>
                      <a:pt x="6625" y="12393"/>
                    </a:lnTo>
                    <a:lnTo>
                      <a:pt x="6608" y="12407"/>
                    </a:lnTo>
                    <a:lnTo>
                      <a:pt x="6591" y="12422"/>
                    </a:lnTo>
                    <a:lnTo>
                      <a:pt x="6572" y="12435"/>
                    </a:lnTo>
                    <a:lnTo>
                      <a:pt x="6553" y="12447"/>
                    </a:lnTo>
                    <a:lnTo>
                      <a:pt x="6533" y="12459"/>
                    </a:lnTo>
                    <a:lnTo>
                      <a:pt x="6513" y="12469"/>
                    </a:lnTo>
                    <a:lnTo>
                      <a:pt x="6491" y="12478"/>
                    </a:lnTo>
                    <a:lnTo>
                      <a:pt x="6470" y="12487"/>
                    </a:lnTo>
                    <a:lnTo>
                      <a:pt x="6448" y="12494"/>
                    </a:lnTo>
                    <a:lnTo>
                      <a:pt x="6426" y="12501"/>
                    </a:lnTo>
                    <a:lnTo>
                      <a:pt x="6403" y="12506"/>
                    </a:lnTo>
                    <a:lnTo>
                      <a:pt x="6381" y="12510"/>
                    </a:lnTo>
                    <a:lnTo>
                      <a:pt x="6357" y="12513"/>
                    </a:lnTo>
                    <a:lnTo>
                      <a:pt x="6333" y="12515"/>
                    </a:lnTo>
                    <a:lnTo>
                      <a:pt x="6309" y="12516"/>
                    </a:lnTo>
                    <a:lnTo>
                      <a:pt x="472" y="12516"/>
                    </a:lnTo>
                    <a:lnTo>
                      <a:pt x="447" y="12515"/>
                    </a:lnTo>
                    <a:lnTo>
                      <a:pt x="424" y="12513"/>
                    </a:lnTo>
                    <a:lnTo>
                      <a:pt x="400" y="12510"/>
                    </a:lnTo>
                    <a:lnTo>
                      <a:pt x="376" y="12506"/>
                    </a:lnTo>
                    <a:lnTo>
                      <a:pt x="354" y="12501"/>
                    </a:lnTo>
                    <a:lnTo>
                      <a:pt x="331" y="12494"/>
                    </a:lnTo>
                    <a:lnTo>
                      <a:pt x="310" y="12487"/>
                    </a:lnTo>
                    <a:lnTo>
                      <a:pt x="288" y="12478"/>
                    </a:lnTo>
                    <a:lnTo>
                      <a:pt x="268" y="12469"/>
                    </a:lnTo>
                    <a:lnTo>
                      <a:pt x="247" y="12459"/>
                    </a:lnTo>
                    <a:lnTo>
                      <a:pt x="227" y="12447"/>
                    </a:lnTo>
                    <a:lnTo>
                      <a:pt x="209" y="12435"/>
                    </a:lnTo>
                    <a:lnTo>
                      <a:pt x="190" y="12422"/>
                    </a:lnTo>
                    <a:lnTo>
                      <a:pt x="172" y="12407"/>
                    </a:lnTo>
                    <a:lnTo>
                      <a:pt x="155" y="12393"/>
                    </a:lnTo>
                    <a:lnTo>
                      <a:pt x="139" y="12377"/>
                    </a:lnTo>
                    <a:lnTo>
                      <a:pt x="123" y="12360"/>
                    </a:lnTo>
                    <a:lnTo>
                      <a:pt x="108" y="12344"/>
                    </a:lnTo>
                    <a:lnTo>
                      <a:pt x="94" y="12325"/>
                    </a:lnTo>
                    <a:lnTo>
                      <a:pt x="81" y="12307"/>
                    </a:lnTo>
                    <a:lnTo>
                      <a:pt x="68" y="12289"/>
                    </a:lnTo>
                    <a:lnTo>
                      <a:pt x="57" y="12268"/>
                    </a:lnTo>
                    <a:lnTo>
                      <a:pt x="47" y="12248"/>
                    </a:lnTo>
                    <a:lnTo>
                      <a:pt x="38" y="12227"/>
                    </a:lnTo>
                    <a:lnTo>
                      <a:pt x="28" y="12206"/>
                    </a:lnTo>
                    <a:lnTo>
                      <a:pt x="21" y="12184"/>
                    </a:lnTo>
                    <a:lnTo>
                      <a:pt x="15" y="12162"/>
                    </a:lnTo>
                    <a:lnTo>
                      <a:pt x="10" y="12139"/>
                    </a:lnTo>
                    <a:lnTo>
                      <a:pt x="6" y="12115"/>
                    </a:lnTo>
                    <a:lnTo>
                      <a:pt x="3" y="12092"/>
                    </a:lnTo>
                    <a:lnTo>
                      <a:pt x="1" y="12068"/>
                    </a:lnTo>
                    <a:lnTo>
                      <a:pt x="0" y="12044"/>
                    </a:lnTo>
                    <a:lnTo>
                      <a:pt x="0" y="10974"/>
                    </a:lnTo>
                    <a:lnTo>
                      <a:pt x="1687" y="10974"/>
                    </a:lnTo>
                    <a:lnTo>
                      <a:pt x="1687" y="11795"/>
                    </a:lnTo>
                    <a:lnTo>
                      <a:pt x="1971" y="11795"/>
                    </a:lnTo>
                    <a:lnTo>
                      <a:pt x="1971" y="10952"/>
                    </a:lnTo>
                    <a:lnTo>
                      <a:pt x="2005" y="10945"/>
                    </a:lnTo>
                    <a:lnTo>
                      <a:pt x="2039" y="10937"/>
                    </a:lnTo>
                    <a:lnTo>
                      <a:pt x="2072" y="10928"/>
                    </a:lnTo>
                    <a:lnTo>
                      <a:pt x="2105" y="10919"/>
                    </a:lnTo>
                    <a:lnTo>
                      <a:pt x="2137" y="10909"/>
                    </a:lnTo>
                    <a:lnTo>
                      <a:pt x="2169" y="10897"/>
                    </a:lnTo>
                    <a:lnTo>
                      <a:pt x="2201" y="10885"/>
                    </a:lnTo>
                    <a:lnTo>
                      <a:pt x="2233" y="10872"/>
                    </a:lnTo>
                    <a:lnTo>
                      <a:pt x="2263" y="10858"/>
                    </a:lnTo>
                    <a:lnTo>
                      <a:pt x="2294" y="10844"/>
                    </a:lnTo>
                    <a:lnTo>
                      <a:pt x="2324" y="10829"/>
                    </a:lnTo>
                    <a:lnTo>
                      <a:pt x="2353" y="10812"/>
                    </a:lnTo>
                    <a:lnTo>
                      <a:pt x="2383" y="10796"/>
                    </a:lnTo>
                    <a:lnTo>
                      <a:pt x="2412" y="10778"/>
                    </a:lnTo>
                    <a:lnTo>
                      <a:pt x="2439" y="10760"/>
                    </a:lnTo>
                    <a:lnTo>
                      <a:pt x="2467" y="10741"/>
                    </a:lnTo>
                    <a:lnTo>
                      <a:pt x="2467" y="11795"/>
                    </a:lnTo>
                    <a:lnTo>
                      <a:pt x="2753" y="11795"/>
                    </a:lnTo>
                    <a:lnTo>
                      <a:pt x="2753" y="10466"/>
                    </a:lnTo>
                    <a:lnTo>
                      <a:pt x="2768" y="10446"/>
                    </a:lnTo>
                    <a:lnTo>
                      <a:pt x="2782" y="10424"/>
                    </a:lnTo>
                    <a:lnTo>
                      <a:pt x="2797" y="10403"/>
                    </a:lnTo>
                    <a:lnTo>
                      <a:pt x="2811" y="10381"/>
                    </a:lnTo>
                    <a:lnTo>
                      <a:pt x="2839" y="10337"/>
                    </a:lnTo>
                    <a:lnTo>
                      <a:pt x="2864" y="10292"/>
                    </a:lnTo>
                    <a:lnTo>
                      <a:pt x="2875" y="10269"/>
                    </a:lnTo>
                    <a:lnTo>
                      <a:pt x="2888" y="10246"/>
                    </a:lnTo>
                    <a:lnTo>
                      <a:pt x="2899" y="10222"/>
                    </a:lnTo>
                    <a:lnTo>
                      <a:pt x="2909" y="10199"/>
                    </a:lnTo>
                    <a:lnTo>
                      <a:pt x="2919" y="10175"/>
                    </a:lnTo>
                    <a:lnTo>
                      <a:pt x="2930" y="10150"/>
                    </a:lnTo>
                    <a:lnTo>
                      <a:pt x="2939" y="10126"/>
                    </a:lnTo>
                    <a:lnTo>
                      <a:pt x="2947" y="10101"/>
                    </a:lnTo>
                    <a:lnTo>
                      <a:pt x="2955" y="10077"/>
                    </a:lnTo>
                    <a:lnTo>
                      <a:pt x="2963" y="10051"/>
                    </a:lnTo>
                    <a:lnTo>
                      <a:pt x="2971" y="10025"/>
                    </a:lnTo>
                    <a:lnTo>
                      <a:pt x="2978" y="10000"/>
                    </a:lnTo>
                    <a:lnTo>
                      <a:pt x="2984" y="9974"/>
                    </a:lnTo>
                    <a:lnTo>
                      <a:pt x="2989" y="9949"/>
                    </a:lnTo>
                    <a:lnTo>
                      <a:pt x="2995" y="9922"/>
                    </a:lnTo>
                    <a:lnTo>
                      <a:pt x="2999" y="9896"/>
                    </a:lnTo>
                    <a:lnTo>
                      <a:pt x="3003" y="9870"/>
                    </a:lnTo>
                    <a:lnTo>
                      <a:pt x="3007" y="9843"/>
                    </a:lnTo>
                    <a:lnTo>
                      <a:pt x="3011" y="9817"/>
                    </a:lnTo>
                    <a:lnTo>
                      <a:pt x="3013" y="9789"/>
                    </a:lnTo>
                    <a:lnTo>
                      <a:pt x="3015" y="9762"/>
                    </a:lnTo>
                    <a:lnTo>
                      <a:pt x="3017" y="9735"/>
                    </a:lnTo>
                    <a:lnTo>
                      <a:pt x="3018" y="9707"/>
                    </a:lnTo>
                    <a:lnTo>
                      <a:pt x="3018" y="9679"/>
                    </a:lnTo>
                    <a:lnTo>
                      <a:pt x="3018" y="3934"/>
                    </a:lnTo>
                    <a:lnTo>
                      <a:pt x="6497" y="3934"/>
                    </a:lnTo>
                    <a:lnTo>
                      <a:pt x="6497" y="3771"/>
                    </a:lnTo>
                    <a:lnTo>
                      <a:pt x="6497" y="3771"/>
                    </a:lnTo>
                    <a:lnTo>
                      <a:pt x="6497" y="1977"/>
                    </a:lnTo>
                    <a:lnTo>
                      <a:pt x="6497" y="1746"/>
                    </a:lnTo>
                    <a:lnTo>
                      <a:pt x="6497" y="1691"/>
                    </a:lnTo>
                    <a:lnTo>
                      <a:pt x="2862" y="1691"/>
                    </a:lnTo>
                    <a:lnTo>
                      <a:pt x="2842" y="1655"/>
                    </a:lnTo>
                    <a:lnTo>
                      <a:pt x="2819" y="1618"/>
                    </a:lnTo>
                    <a:lnTo>
                      <a:pt x="2796" y="1582"/>
                    </a:lnTo>
                    <a:lnTo>
                      <a:pt x="2771" y="1547"/>
                    </a:lnTo>
                    <a:lnTo>
                      <a:pt x="2745" y="1512"/>
                    </a:lnTo>
                    <a:lnTo>
                      <a:pt x="2719" y="1479"/>
                    </a:lnTo>
                    <a:lnTo>
                      <a:pt x="2691" y="1447"/>
                    </a:lnTo>
                    <a:lnTo>
                      <a:pt x="2662" y="1416"/>
                    </a:lnTo>
                    <a:lnTo>
                      <a:pt x="2633" y="1385"/>
                    </a:lnTo>
                    <a:lnTo>
                      <a:pt x="2602" y="1355"/>
                    </a:lnTo>
                    <a:lnTo>
                      <a:pt x="2570" y="1327"/>
                    </a:lnTo>
                    <a:lnTo>
                      <a:pt x="2538" y="1299"/>
                    </a:lnTo>
                    <a:lnTo>
                      <a:pt x="2505" y="1273"/>
                    </a:lnTo>
                    <a:lnTo>
                      <a:pt x="2470" y="1248"/>
                    </a:lnTo>
                    <a:lnTo>
                      <a:pt x="2435" y="1223"/>
                    </a:lnTo>
                    <a:lnTo>
                      <a:pt x="2399" y="1201"/>
                    </a:lnTo>
                    <a:lnTo>
                      <a:pt x="2363" y="1179"/>
                    </a:lnTo>
                    <a:lnTo>
                      <a:pt x="2325" y="1159"/>
                    </a:lnTo>
                    <a:lnTo>
                      <a:pt x="2287" y="1139"/>
                    </a:lnTo>
                    <a:lnTo>
                      <a:pt x="2248" y="1121"/>
                    </a:lnTo>
                    <a:lnTo>
                      <a:pt x="2208" y="1104"/>
                    </a:lnTo>
                    <a:lnTo>
                      <a:pt x="2168" y="1089"/>
                    </a:lnTo>
                    <a:lnTo>
                      <a:pt x="2127" y="1075"/>
                    </a:lnTo>
                    <a:lnTo>
                      <a:pt x="2085" y="1061"/>
                    </a:lnTo>
                    <a:lnTo>
                      <a:pt x="2043" y="1050"/>
                    </a:lnTo>
                    <a:lnTo>
                      <a:pt x="2000" y="1041"/>
                    </a:lnTo>
                    <a:lnTo>
                      <a:pt x="1957" y="1032"/>
                    </a:lnTo>
                    <a:lnTo>
                      <a:pt x="1914" y="1025"/>
                    </a:lnTo>
                    <a:lnTo>
                      <a:pt x="1870" y="1019"/>
                    </a:lnTo>
                    <a:lnTo>
                      <a:pt x="1825" y="1015"/>
                    </a:lnTo>
                    <a:lnTo>
                      <a:pt x="1780" y="1013"/>
                    </a:lnTo>
                    <a:lnTo>
                      <a:pt x="1735" y="1012"/>
                    </a:lnTo>
                    <a:lnTo>
                      <a:pt x="0" y="1012"/>
                    </a:lnTo>
                    <a:lnTo>
                      <a:pt x="0" y="471"/>
                    </a:lnTo>
                    <a:lnTo>
                      <a:pt x="1" y="448"/>
                    </a:lnTo>
                    <a:lnTo>
                      <a:pt x="3" y="423"/>
                    </a:lnTo>
                    <a:lnTo>
                      <a:pt x="6" y="400"/>
                    </a:lnTo>
                    <a:lnTo>
                      <a:pt x="10" y="377"/>
                    </a:lnTo>
                    <a:lnTo>
                      <a:pt x="15" y="354"/>
                    </a:lnTo>
                    <a:lnTo>
                      <a:pt x="21" y="332"/>
                    </a:lnTo>
                    <a:lnTo>
                      <a:pt x="28" y="310"/>
                    </a:lnTo>
                    <a:lnTo>
                      <a:pt x="38" y="289"/>
                    </a:lnTo>
                    <a:lnTo>
                      <a:pt x="47" y="267"/>
                    </a:lnTo>
                    <a:lnTo>
                      <a:pt x="57" y="247"/>
                    </a:lnTo>
                    <a:lnTo>
                      <a:pt x="68" y="227"/>
                    </a:lnTo>
                    <a:lnTo>
                      <a:pt x="81" y="208"/>
                    </a:lnTo>
                    <a:lnTo>
                      <a:pt x="94" y="190"/>
                    </a:lnTo>
                    <a:lnTo>
                      <a:pt x="108" y="172"/>
                    </a:lnTo>
                    <a:lnTo>
                      <a:pt x="123" y="155"/>
                    </a:lnTo>
                    <a:lnTo>
                      <a:pt x="139" y="138"/>
                    </a:lnTo>
                    <a:lnTo>
                      <a:pt x="155" y="123"/>
                    </a:lnTo>
                    <a:lnTo>
                      <a:pt x="172" y="109"/>
                    </a:lnTo>
                    <a:lnTo>
                      <a:pt x="190" y="94"/>
                    </a:lnTo>
                    <a:lnTo>
                      <a:pt x="209" y="81"/>
                    </a:lnTo>
                    <a:lnTo>
                      <a:pt x="227" y="69"/>
                    </a:lnTo>
                    <a:lnTo>
                      <a:pt x="247" y="57"/>
                    </a:lnTo>
                    <a:lnTo>
                      <a:pt x="268" y="47"/>
                    </a:lnTo>
                    <a:lnTo>
                      <a:pt x="288" y="37"/>
                    </a:lnTo>
                    <a:lnTo>
                      <a:pt x="310" y="29"/>
                    </a:lnTo>
                    <a:lnTo>
                      <a:pt x="331" y="22"/>
                    </a:lnTo>
                    <a:lnTo>
                      <a:pt x="354" y="15"/>
                    </a:lnTo>
                    <a:lnTo>
                      <a:pt x="376" y="9"/>
                    </a:lnTo>
                    <a:lnTo>
                      <a:pt x="400" y="5"/>
                    </a:lnTo>
                    <a:lnTo>
                      <a:pt x="424" y="2"/>
                    </a:lnTo>
                    <a:lnTo>
                      <a:pt x="447" y="1"/>
                    </a:lnTo>
                    <a:lnTo>
                      <a:pt x="472" y="0"/>
                    </a:lnTo>
                    <a:close/>
                    <a:moveTo>
                      <a:pt x="5798" y="5011"/>
                    </a:moveTo>
                    <a:lnTo>
                      <a:pt x="5822" y="5012"/>
                    </a:lnTo>
                    <a:lnTo>
                      <a:pt x="5844" y="5014"/>
                    </a:lnTo>
                    <a:lnTo>
                      <a:pt x="5867" y="5017"/>
                    </a:lnTo>
                    <a:lnTo>
                      <a:pt x="5889" y="5021"/>
                    </a:lnTo>
                    <a:lnTo>
                      <a:pt x="5912" y="5026"/>
                    </a:lnTo>
                    <a:lnTo>
                      <a:pt x="5933" y="5032"/>
                    </a:lnTo>
                    <a:lnTo>
                      <a:pt x="5954" y="5039"/>
                    </a:lnTo>
                    <a:lnTo>
                      <a:pt x="5974" y="5047"/>
                    </a:lnTo>
                    <a:lnTo>
                      <a:pt x="5995" y="5056"/>
                    </a:lnTo>
                    <a:lnTo>
                      <a:pt x="6014" y="5066"/>
                    </a:lnTo>
                    <a:lnTo>
                      <a:pt x="6034" y="5077"/>
                    </a:lnTo>
                    <a:lnTo>
                      <a:pt x="6052" y="5090"/>
                    </a:lnTo>
                    <a:lnTo>
                      <a:pt x="6070" y="5102"/>
                    </a:lnTo>
                    <a:lnTo>
                      <a:pt x="6087" y="5115"/>
                    </a:lnTo>
                    <a:lnTo>
                      <a:pt x="6103" y="5130"/>
                    </a:lnTo>
                    <a:lnTo>
                      <a:pt x="6119" y="5145"/>
                    </a:lnTo>
                    <a:lnTo>
                      <a:pt x="6134" y="5160"/>
                    </a:lnTo>
                    <a:lnTo>
                      <a:pt x="6148" y="5177"/>
                    </a:lnTo>
                    <a:lnTo>
                      <a:pt x="6162" y="5194"/>
                    </a:lnTo>
                    <a:lnTo>
                      <a:pt x="6175" y="5211"/>
                    </a:lnTo>
                    <a:lnTo>
                      <a:pt x="6186" y="5231"/>
                    </a:lnTo>
                    <a:lnTo>
                      <a:pt x="6197" y="5249"/>
                    </a:lnTo>
                    <a:lnTo>
                      <a:pt x="6208" y="5269"/>
                    </a:lnTo>
                    <a:lnTo>
                      <a:pt x="6217" y="5289"/>
                    </a:lnTo>
                    <a:lnTo>
                      <a:pt x="6225" y="5310"/>
                    </a:lnTo>
                    <a:lnTo>
                      <a:pt x="6232" y="5331"/>
                    </a:lnTo>
                    <a:lnTo>
                      <a:pt x="6238" y="5353"/>
                    </a:lnTo>
                    <a:lnTo>
                      <a:pt x="6244" y="5374"/>
                    </a:lnTo>
                    <a:lnTo>
                      <a:pt x="6247" y="5397"/>
                    </a:lnTo>
                    <a:lnTo>
                      <a:pt x="6250" y="5419"/>
                    </a:lnTo>
                    <a:lnTo>
                      <a:pt x="6252" y="5443"/>
                    </a:lnTo>
                    <a:lnTo>
                      <a:pt x="6253" y="5466"/>
                    </a:lnTo>
                    <a:lnTo>
                      <a:pt x="6252" y="5489"/>
                    </a:lnTo>
                    <a:lnTo>
                      <a:pt x="6250" y="5513"/>
                    </a:lnTo>
                    <a:lnTo>
                      <a:pt x="6247" y="5535"/>
                    </a:lnTo>
                    <a:lnTo>
                      <a:pt x="6244" y="5557"/>
                    </a:lnTo>
                    <a:lnTo>
                      <a:pt x="6238" y="5579"/>
                    </a:lnTo>
                    <a:lnTo>
                      <a:pt x="6232" y="5601"/>
                    </a:lnTo>
                    <a:lnTo>
                      <a:pt x="6225" y="5622"/>
                    </a:lnTo>
                    <a:lnTo>
                      <a:pt x="6217" y="5643"/>
                    </a:lnTo>
                    <a:lnTo>
                      <a:pt x="6208" y="5662"/>
                    </a:lnTo>
                    <a:lnTo>
                      <a:pt x="6197" y="5682"/>
                    </a:lnTo>
                    <a:lnTo>
                      <a:pt x="6186" y="5701"/>
                    </a:lnTo>
                    <a:lnTo>
                      <a:pt x="6175" y="5720"/>
                    </a:lnTo>
                    <a:lnTo>
                      <a:pt x="6162" y="5738"/>
                    </a:lnTo>
                    <a:lnTo>
                      <a:pt x="6148" y="5754"/>
                    </a:lnTo>
                    <a:lnTo>
                      <a:pt x="6134" y="5771"/>
                    </a:lnTo>
                    <a:lnTo>
                      <a:pt x="6119" y="5787"/>
                    </a:lnTo>
                    <a:lnTo>
                      <a:pt x="6103" y="5803"/>
                    </a:lnTo>
                    <a:lnTo>
                      <a:pt x="6087" y="5817"/>
                    </a:lnTo>
                    <a:lnTo>
                      <a:pt x="6070" y="5830"/>
                    </a:lnTo>
                    <a:lnTo>
                      <a:pt x="6052" y="5843"/>
                    </a:lnTo>
                    <a:lnTo>
                      <a:pt x="6034" y="5855"/>
                    </a:lnTo>
                    <a:lnTo>
                      <a:pt x="6014" y="5865"/>
                    </a:lnTo>
                    <a:lnTo>
                      <a:pt x="5995" y="5875"/>
                    </a:lnTo>
                    <a:lnTo>
                      <a:pt x="5974" y="5885"/>
                    </a:lnTo>
                    <a:lnTo>
                      <a:pt x="5954" y="5893"/>
                    </a:lnTo>
                    <a:lnTo>
                      <a:pt x="5933" y="5900"/>
                    </a:lnTo>
                    <a:lnTo>
                      <a:pt x="5912" y="5906"/>
                    </a:lnTo>
                    <a:lnTo>
                      <a:pt x="5889" y="5911"/>
                    </a:lnTo>
                    <a:lnTo>
                      <a:pt x="5867" y="5915"/>
                    </a:lnTo>
                    <a:lnTo>
                      <a:pt x="5844" y="5918"/>
                    </a:lnTo>
                    <a:lnTo>
                      <a:pt x="5822" y="5919"/>
                    </a:lnTo>
                    <a:lnTo>
                      <a:pt x="5798" y="5920"/>
                    </a:lnTo>
                    <a:lnTo>
                      <a:pt x="5775" y="5919"/>
                    </a:lnTo>
                    <a:lnTo>
                      <a:pt x="5752" y="5918"/>
                    </a:lnTo>
                    <a:lnTo>
                      <a:pt x="5729" y="5915"/>
                    </a:lnTo>
                    <a:lnTo>
                      <a:pt x="5707" y="5911"/>
                    </a:lnTo>
                    <a:lnTo>
                      <a:pt x="5685" y="5906"/>
                    </a:lnTo>
                    <a:lnTo>
                      <a:pt x="5663" y="5900"/>
                    </a:lnTo>
                    <a:lnTo>
                      <a:pt x="5643" y="5893"/>
                    </a:lnTo>
                    <a:lnTo>
                      <a:pt x="5621" y="5885"/>
                    </a:lnTo>
                    <a:lnTo>
                      <a:pt x="5602" y="5875"/>
                    </a:lnTo>
                    <a:lnTo>
                      <a:pt x="5582" y="5865"/>
                    </a:lnTo>
                    <a:lnTo>
                      <a:pt x="5563" y="5855"/>
                    </a:lnTo>
                    <a:lnTo>
                      <a:pt x="5544" y="5843"/>
                    </a:lnTo>
                    <a:lnTo>
                      <a:pt x="5527" y="5830"/>
                    </a:lnTo>
                    <a:lnTo>
                      <a:pt x="5510" y="5817"/>
                    </a:lnTo>
                    <a:lnTo>
                      <a:pt x="5493" y="5803"/>
                    </a:lnTo>
                    <a:lnTo>
                      <a:pt x="5477" y="5787"/>
                    </a:lnTo>
                    <a:lnTo>
                      <a:pt x="5462" y="5771"/>
                    </a:lnTo>
                    <a:lnTo>
                      <a:pt x="5448" y="5754"/>
                    </a:lnTo>
                    <a:lnTo>
                      <a:pt x="5434" y="5738"/>
                    </a:lnTo>
                    <a:lnTo>
                      <a:pt x="5421" y="5720"/>
                    </a:lnTo>
                    <a:lnTo>
                      <a:pt x="5409" y="5701"/>
                    </a:lnTo>
                    <a:lnTo>
                      <a:pt x="5399" y="5682"/>
                    </a:lnTo>
                    <a:lnTo>
                      <a:pt x="5389" y="5662"/>
                    </a:lnTo>
                    <a:lnTo>
                      <a:pt x="5380" y="5643"/>
                    </a:lnTo>
                    <a:lnTo>
                      <a:pt x="5371" y="5622"/>
                    </a:lnTo>
                    <a:lnTo>
                      <a:pt x="5364" y="5601"/>
                    </a:lnTo>
                    <a:lnTo>
                      <a:pt x="5358" y="5579"/>
                    </a:lnTo>
                    <a:lnTo>
                      <a:pt x="5353" y="5557"/>
                    </a:lnTo>
                    <a:lnTo>
                      <a:pt x="5349" y="5535"/>
                    </a:lnTo>
                    <a:lnTo>
                      <a:pt x="5346" y="5513"/>
                    </a:lnTo>
                    <a:lnTo>
                      <a:pt x="5345" y="5489"/>
                    </a:lnTo>
                    <a:lnTo>
                      <a:pt x="5344" y="5466"/>
                    </a:lnTo>
                    <a:lnTo>
                      <a:pt x="5345" y="5443"/>
                    </a:lnTo>
                    <a:lnTo>
                      <a:pt x="5346" y="5419"/>
                    </a:lnTo>
                    <a:lnTo>
                      <a:pt x="5349" y="5397"/>
                    </a:lnTo>
                    <a:lnTo>
                      <a:pt x="5353" y="5374"/>
                    </a:lnTo>
                    <a:lnTo>
                      <a:pt x="5358" y="5353"/>
                    </a:lnTo>
                    <a:lnTo>
                      <a:pt x="5364" y="5331"/>
                    </a:lnTo>
                    <a:lnTo>
                      <a:pt x="5371" y="5310"/>
                    </a:lnTo>
                    <a:lnTo>
                      <a:pt x="5380" y="5289"/>
                    </a:lnTo>
                    <a:lnTo>
                      <a:pt x="5389" y="5269"/>
                    </a:lnTo>
                    <a:lnTo>
                      <a:pt x="5399" y="5249"/>
                    </a:lnTo>
                    <a:lnTo>
                      <a:pt x="5409" y="5231"/>
                    </a:lnTo>
                    <a:lnTo>
                      <a:pt x="5421" y="5211"/>
                    </a:lnTo>
                    <a:lnTo>
                      <a:pt x="5434" y="5194"/>
                    </a:lnTo>
                    <a:lnTo>
                      <a:pt x="5448" y="5177"/>
                    </a:lnTo>
                    <a:lnTo>
                      <a:pt x="5462" y="5160"/>
                    </a:lnTo>
                    <a:lnTo>
                      <a:pt x="5477" y="5145"/>
                    </a:lnTo>
                    <a:lnTo>
                      <a:pt x="5493" y="5130"/>
                    </a:lnTo>
                    <a:lnTo>
                      <a:pt x="5510" y="5115"/>
                    </a:lnTo>
                    <a:lnTo>
                      <a:pt x="5527" y="5102"/>
                    </a:lnTo>
                    <a:lnTo>
                      <a:pt x="5544" y="5090"/>
                    </a:lnTo>
                    <a:lnTo>
                      <a:pt x="5563" y="5077"/>
                    </a:lnTo>
                    <a:lnTo>
                      <a:pt x="5582" y="5066"/>
                    </a:lnTo>
                    <a:lnTo>
                      <a:pt x="5602" y="5056"/>
                    </a:lnTo>
                    <a:lnTo>
                      <a:pt x="5621" y="5047"/>
                    </a:lnTo>
                    <a:lnTo>
                      <a:pt x="5643" y="5039"/>
                    </a:lnTo>
                    <a:lnTo>
                      <a:pt x="5663" y="5032"/>
                    </a:lnTo>
                    <a:lnTo>
                      <a:pt x="5685" y="5026"/>
                    </a:lnTo>
                    <a:lnTo>
                      <a:pt x="5707" y="5021"/>
                    </a:lnTo>
                    <a:lnTo>
                      <a:pt x="5729" y="5017"/>
                    </a:lnTo>
                    <a:lnTo>
                      <a:pt x="5752" y="5014"/>
                    </a:lnTo>
                    <a:lnTo>
                      <a:pt x="5775" y="5012"/>
                    </a:lnTo>
                    <a:lnTo>
                      <a:pt x="5798" y="5011"/>
                    </a:lnTo>
                    <a:close/>
                    <a:moveTo>
                      <a:pt x="4808" y="11795"/>
                    </a:moveTo>
                    <a:lnTo>
                      <a:pt x="4808" y="9504"/>
                    </a:lnTo>
                    <a:lnTo>
                      <a:pt x="5094" y="9504"/>
                    </a:lnTo>
                    <a:lnTo>
                      <a:pt x="5094" y="11795"/>
                    </a:lnTo>
                    <a:lnTo>
                      <a:pt x="4808" y="11795"/>
                    </a:lnTo>
                    <a:close/>
                    <a:moveTo>
                      <a:pt x="4028" y="11795"/>
                    </a:moveTo>
                    <a:lnTo>
                      <a:pt x="4028" y="9504"/>
                    </a:lnTo>
                    <a:lnTo>
                      <a:pt x="4313" y="9504"/>
                    </a:lnTo>
                    <a:lnTo>
                      <a:pt x="4313" y="11795"/>
                    </a:lnTo>
                    <a:lnTo>
                      <a:pt x="4028" y="11795"/>
                    </a:lnTo>
                    <a:close/>
                    <a:moveTo>
                      <a:pt x="3247" y="11795"/>
                    </a:moveTo>
                    <a:lnTo>
                      <a:pt x="3247" y="9504"/>
                    </a:lnTo>
                    <a:lnTo>
                      <a:pt x="3533" y="9504"/>
                    </a:lnTo>
                    <a:lnTo>
                      <a:pt x="3533" y="11795"/>
                    </a:lnTo>
                    <a:lnTo>
                      <a:pt x="3247" y="11795"/>
                    </a:lnTo>
                    <a:close/>
                    <a:moveTo>
                      <a:pt x="3018" y="3648"/>
                    </a:moveTo>
                    <a:lnTo>
                      <a:pt x="3018" y="2307"/>
                    </a:lnTo>
                    <a:lnTo>
                      <a:pt x="3017" y="2265"/>
                    </a:lnTo>
                    <a:lnTo>
                      <a:pt x="3015" y="2222"/>
                    </a:lnTo>
                    <a:lnTo>
                      <a:pt x="3012" y="2181"/>
                    </a:lnTo>
                    <a:lnTo>
                      <a:pt x="3006" y="2139"/>
                    </a:lnTo>
                    <a:lnTo>
                      <a:pt x="3000" y="2098"/>
                    </a:lnTo>
                    <a:lnTo>
                      <a:pt x="2993" y="2057"/>
                    </a:lnTo>
                    <a:lnTo>
                      <a:pt x="2985" y="2017"/>
                    </a:lnTo>
                    <a:lnTo>
                      <a:pt x="2975" y="1977"/>
                    </a:lnTo>
                    <a:lnTo>
                      <a:pt x="6212" y="1977"/>
                    </a:lnTo>
                    <a:lnTo>
                      <a:pt x="6212" y="3648"/>
                    </a:lnTo>
                    <a:lnTo>
                      <a:pt x="3018" y="3648"/>
                    </a:lnTo>
                    <a:close/>
                  </a:path>
                </a:pathLst>
              </a:custGeom>
              <a:grpFill/>
              <a:ln w="9525">
                <a:noFill/>
                <a:round/>
                <a:headEnd/>
                <a:tailEnd/>
              </a:ln>
            </p:spPr>
            <p:txBody>
              <a:bodyPr vert="horz" wrap="square" lIns="91419" tIns="45709" rIns="91419" bIns="45709" numCol="1" anchor="t" anchorCtr="0" compatLnSpc="1">
                <a:prstTxWarp prst="textNoShape">
                  <a:avLst/>
                </a:prstTxWarp>
              </a:bodyPr>
              <a:lstStyle/>
              <a:p>
                <a:pPr defTabSz="1219200">
                  <a:defRPr/>
                </a:pPr>
                <a:endParaRPr lang="zh-CN" altLang="en-US" sz="2400" u="sng" kern="0" smtClean="0">
                  <a:solidFill>
                    <a:prstClr val="black"/>
                  </a:solidFill>
                  <a:cs typeface="+mn-ea"/>
                  <a:sym typeface="+mn-lt"/>
                </a:endParaRPr>
              </a:p>
            </p:txBody>
          </p:sp>
        </p:grpSp>
      </p:grpSp>
      <p:sp>
        <p:nvSpPr>
          <p:cNvPr id="3" name="文本框 2"/>
          <p:cNvSpPr txBox="1"/>
          <p:nvPr/>
        </p:nvSpPr>
        <p:spPr>
          <a:xfrm>
            <a:off x="3081988" y="1755903"/>
            <a:ext cx="1152880" cy="523220"/>
          </a:xfrm>
          <a:prstGeom prst="rect">
            <a:avLst/>
          </a:prstGeom>
          <a:noFill/>
        </p:spPr>
        <p:txBody>
          <a:bodyPr wrap="none" rtlCol="0">
            <a:spAutoFit/>
          </a:bodyPr>
          <a:lstStyle/>
          <a:p>
            <a:pPr algn="ctr"/>
            <a:r>
              <a:rPr lang="en-US" sz="1400" dirty="0">
                <a:cs typeface="+mn-ea"/>
                <a:sym typeface="+mn-lt"/>
              </a:rPr>
              <a:t>Monitoring </a:t>
            </a:r>
            <a:endParaRPr lang="en-US" sz="1400" dirty="0" smtClean="0">
              <a:cs typeface="+mn-ea"/>
              <a:sym typeface="+mn-lt"/>
            </a:endParaRPr>
          </a:p>
          <a:p>
            <a:pPr algn="ctr"/>
            <a:r>
              <a:rPr lang="en-US" sz="1400" dirty="0" smtClean="0">
                <a:cs typeface="+mn-ea"/>
                <a:sym typeface="+mn-lt"/>
              </a:rPr>
              <a:t>functions</a:t>
            </a:r>
            <a:endParaRPr lang="en-US" sz="1400" dirty="0">
              <a:cs typeface="+mn-ea"/>
              <a:sym typeface="+mn-lt"/>
            </a:endParaRPr>
          </a:p>
        </p:txBody>
      </p:sp>
      <p:sp>
        <p:nvSpPr>
          <p:cNvPr id="38" name="文本框 37"/>
          <p:cNvSpPr txBox="1"/>
          <p:nvPr/>
        </p:nvSpPr>
        <p:spPr>
          <a:xfrm>
            <a:off x="2941866" y="4769928"/>
            <a:ext cx="1334020" cy="523220"/>
          </a:xfrm>
          <a:prstGeom prst="rect">
            <a:avLst/>
          </a:prstGeom>
          <a:noFill/>
        </p:spPr>
        <p:txBody>
          <a:bodyPr wrap="none" rtlCol="0">
            <a:spAutoFit/>
          </a:bodyPr>
          <a:lstStyle/>
          <a:p>
            <a:pPr algn="ctr"/>
            <a:r>
              <a:rPr lang="en-US" sz="1400" dirty="0">
                <a:cs typeface="+mn-ea"/>
                <a:sym typeface="+mn-lt"/>
              </a:rPr>
              <a:t>Management </a:t>
            </a:r>
            <a:endParaRPr lang="en-US" sz="1400" dirty="0" smtClean="0">
              <a:cs typeface="+mn-ea"/>
              <a:sym typeface="+mn-lt"/>
            </a:endParaRPr>
          </a:p>
          <a:p>
            <a:pPr algn="ctr"/>
            <a:r>
              <a:rPr lang="en-US" sz="1400" dirty="0" smtClean="0">
                <a:cs typeface="+mn-ea"/>
                <a:sym typeface="+mn-lt"/>
              </a:rPr>
              <a:t>functions</a:t>
            </a:r>
            <a:endParaRPr lang="en-US" sz="1400" dirty="0">
              <a:cs typeface="+mn-ea"/>
              <a:sym typeface="+mn-lt"/>
            </a:endParaRPr>
          </a:p>
        </p:txBody>
      </p:sp>
      <p:sp>
        <p:nvSpPr>
          <p:cNvPr id="39" name="文本框 38"/>
          <p:cNvSpPr txBox="1"/>
          <p:nvPr/>
        </p:nvSpPr>
        <p:spPr>
          <a:xfrm>
            <a:off x="8463266" y="1680703"/>
            <a:ext cx="1107996" cy="523220"/>
          </a:xfrm>
          <a:prstGeom prst="rect">
            <a:avLst/>
          </a:prstGeom>
          <a:noFill/>
        </p:spPr>
        <p:txBody>
          <a:bodyPr wrap="square" rtlCol="0">
            <a:spAutoFit/>
          </a:bodyPr>
          <a:lstStyle/>
          <a:p>
            <a:pPr algn="ctr"/>
            <a:r>
              <a:rPr lang="en-US" sz="1400" dirty="0">
                <a:cs typeface="+mn-ea"/>
                <a:sym typeface="+mn-lt"/>
              </a:rPr>
              <a:t>System functions</a:t>
            </a:r>
          </a:p>
        </p:txBody>
      </p:sp>
      <p:sp>
        <p:nvSpPr>
          <p:cNvPr id="40" name="文本框 39"/>
          <p:cNvSpPr txBox="1"/>
          <p:nvPr/>
        </p:nvSpPr>
        <p:spPr>
          <a:xfrm>
            <a:off x="8308636" y="4696159"/>
            <a:ext cx="1326004" cy="523220"/>
          </a:xfrm>
          <a:prstGeom prst="rect">
            <a:avLst/>
          </a:prstGeom>
          <a:noFill/>
        </p:spPr>
        <p:txBody>
          <a:bodyPr wrap="none" rtlCol="0">
            <a:spAutoFit/>
          </a:bodyPr>
          <a:lstStyle/>
          <a:p>
            <a:pPr algn="ctr"/>
            <a:r>
              <a:rPr lang="en-US" sz="1400" dirty="0">
                <a:cs typeface="+mn-ea"/>
                <a:sym typeface="+mn-lt"/>
              </a:rPr>
              <a:t>General </a:t>
            </a:r>
            <a:endParaRPr lang="en-US" sz="1400" dirty="0" smtClean="0">
              <a:cs typeface="+mn-ea"/>
              <a:sym typeface="+mn-lt"/>
            </a:endParaRPr>
          </a:p>
          <a:p>
            <a:pPr algn="ctr"/>
            <a:r>
              <a:rPr lang="en-US" sz="1400" dirty="0" smtClean="0">
                <a:cs typeface="+mn-ea"/>
                <a:sym typeface="+mn-lt"/>
              </a:rPr>
              <a:t>control </a:t>
            </a:r>
            <a:r>
              <a:rPr lang="en-US" sz="1400" dirty="0">
                <a:cs typeface="+mn-ea"/>
                <a:sym typeface="+mn-lt"/>
              </a:rPr>
              <a:t>center</a:t>
            </a:r>
          </a:p>
        </p:txBody>
      </p:sp>
      <p:sp>
        <p:nvSpPr>
          <p:cNvPr id="42" name="文本框 41"/>
          <p:cNvSpPr txBox="1"/>
          <p:nvPr/>
        </p:nvSpPr>
        <p:spPr>
          <a:xfrm>
            <a:off x="876667" y="2121288"/>
            <a:ext cx="1864602" cy="276999"/>
          </a:xfrm>
          <a:prstGeom prst="rect">
            <a:avLst/>
          </a:prstGeom>
          <a:solidFill>
            <a:schemeClr val="accent1">
              <a:lumMod val="60000"/>
              <a:lumOff val="40000"/>
            </a:schemeClr>
          </a:solidFill>
          <a:ln>
            <a:solidFill>
              <a:schemeClr val="accent1">
                <a:lumMod val="20000"/>
                <a:lumOff val="80000"/>
              </a:schemeClr>
            </a:solidFill>
          </a:ln>
        </p:spPr>
        <p:txBody>
          <a:bodyPr wrap="square" rtlCol="0">
            <a:spAutoFit/>
          </a:bodyPr>
          <a:lstStyle>
            <a:defPPr>
              <a:defRPr lang="en-US"/>
            </a:defPPr>
            <a:lvl1pPr algn="ctr">
              <a:defRPr sz="1400">
                <a:solidFill>
                  <a:schemeClr val="bg1"/>
                </a:solidFill>
              </a:defRPr>
            </a:lvl1pPr>
          </a:lstStyle>
          <a:p>
            <a:r>
              <a:rPr lang="en-US" sz="1200" dirty="0">
                <a:solidFill>
                  <a:schemeClr val="tx1"/>
                </a:solidFill>
                <a:cs typeface="+mn-ea"/>
                <a:sym typeface="+mn-lt"/>
              </a:rPr>
              <a:t>Linkage control</a:t>
            </a:r>
          </a:p>
        </p:txBody>
      </p:sp>
      <p:sp>
        <p:nvSpPr>
          <p:cNvPr id="43" name="文本框 42"/>
          <p:cNvSpPr txBox="1"/>
          <p:nvPr/>
        </p:nvSpPr>
        <p:spPr>
          <a:xfrm>
            <a:off x="876667" y="1707510"/>
            <a:ext cx="1864602" cy="276999"/>
          </a:xfrm>
          <a:prstGeom prst="rect">
            <a:avLst/>
          </a:prstGeom>
          <a:solidFill>
            <a:schemeClr val="accent1">
              <a:lumMod val="60000"/>
              <a:lumOff val="40000"/>
            </a:schemeClr>
          </a:solidFill>
          <a:ln>
            <a:solidFill>
              <a:schemeClr val="accent1">
                <a:lumMod val="20000"/>
                <a:lumOff val="80000"/>
              </a:schemeClr>
            </a:solidFill>
          </a:ln>
        </p:spPr>
        <p:txBody>
          <a:bodyPr wrap="square" rtlCol="0">
            <a:spAutoFit/>
          </a:bodyPr>
          <a:lstStyle/>
          <a:p>
            <a:pPr algn="ctr"/>
            <a:r>
              <a:rPr lang="en-US" sz="1200" dirty="0">
                <a:cs typeface="+mn-ea"/>
                <a:sym typeface="+mn-lt"/>
              </a:rPr>
              <a:t>Alarm management</a:t>
            </a:r>
          </a:p>
        </p:txBody>
      </p:sp>
      <p:sp>
        <p:nvSpPr>
          <p:cNvPr id="45" name="文本框 44"/>
          <p:cNvSpPr txBox="1"/>
          <p:nvPr/>
        </p:nvSpPr>
        <p:spPr>
          <a:xfrm>
            <a:off x="876667" y="4076544"/>
            <a:ext cx="1864602" cy="276999"/>
          </a:xfrm>
          <a:prstGeom prst="rect">
            <a:avLst/>
          </a:prstGeom>
          <a:solidFill>
            <a:schemeClr val="accent1">
              <a:lumMod val="60000"/>
              <a:lumOff val="40000"/>
            </a:schemeClr>
          </a:solidFill>
          <a:ln>
            <a:solidFill>
              <a:schemeClr val="accent1">
                <a:lumMod val="20000"/>
                <a:lumOff val="80000"/>
              </a:schemeClr>
            </a:solidFill>
          </a:ln>
        </p:spPr>
        <p:txBody>
          <a:bodyPr wrap="square" rtlCol="0">
            <a:spAutoFit/>
          </a:bodyPr>
          <a:lstStyle/>
          <a:p>
            <a:pPr algn="ctr"/>
            <a:r>
              <a:rPr lang="en-US" sz="1200" dirty="0">
                <a:cs typeface="+mn-ea"/>
                <a:sym typeface="+mn-lt"/>
              </a:rPr>
              <a:t>Asset management</a:t>
            </a:r>
          </a:p>
        </p:txBody>
      </p:sp>
      <p:sp>
        <p:nvSpPr>
          <p:cNvPr id="46" name="文本框 45"/>
          <p:cNvSpPr txBox="1"/>
          <p:nvPr/>
        </p:nvSpPr>
        <p:spPr>
          <a:xfrm>
            <a:off x="876667" y="4436443"/>
            <a:ext cx="1864602" cy="461665"/>
          </a:xfrm>
          <a:prstGeom prst="rect">
            <a:avLst/>
          </a:prstGeom>
          <a:solidFill>
            <a:schemeClr val="accent1">
              <a:lumMod val="60000"/>
              <a:lumOff val="40000"/>
            </a:schemeClr>
          </a:solidFill>
          <a:ln>
            <a:solidFill>
              <a:schemeClr val="accent1">
                <a:lumMod val="20000"/>
                <a:lumOff val="80000"/>
              </a:schemeClr>
            </a:solidFill>
          </a:ln>
        </p:spPr>
        <p:txBody>
          <a:bodyPr wrap="square" rtlCol="0">
            <a:spAutoFit/>
          </a:bodyPr>
          <a:lstStyle/>
          <a:p>
            <a:pPr algn="ctr"/>
            <a:r>
              <a:rPr lang="en-US" sz="1200" dirty="0">
                <a:cs typeface="+mn-ea"/>
                <a:sym typeface="+mn-lt"/>
              </a:rPr>
              <a:t>Energy consumption management</a:t>
            </a:r>
          </a:p>
        </p:txBody>
      </p:sp>
      <p:sp>
        <p:nvSpPr>
          <p:cNvPr id="47" name="文本框 46"/>
          <p:cNvSpPr txBox="1"/>
          <p:nvPr/>
        </p:nvSpPr>
        <p:spPr>
          <a:xfrm>
            <a:off x="882168" y="4950231"/>
            <a:ext cx="1859101" cy="276999"/>
          </a:xfrm>
          <a:prstGeom prst="rect">
            <a:avLst/>
          </a:prstGeom>
          <a:solidFill>
            <a:schemeClr val="accent1">
              <a:lumMod val="60000"/>
              <a:lumOff val="40000"/>
            </a:schemeClr>
          </a:solidFill>
          <a:ln>
            <a:solidFill>
              <a:schemeClr val="accent1">
                <a:lumMod val="20000"/>
                <a:lumOff val="80000"/>
              </a:schemeClr>
            </a:solidFill>
          </a:ln>
        </p:spPr>
        <p:txBody>
          <a:bodyPr wrap="square" rtlCol="0">
            <a:spAutoFit/>
          </a:bodyPr>
          <a:lstStyle/>
          <a:p>
            <a:pPr algn="ctr"/>
            <a:r>
              <a:rPr lang="en-US" sz="1200" dirty="0">
                <a:cs typeface="+mn-ea"/>
                <a:sym typeface="+mn-lt"/>
              </a:rPr>
              <a:t>Capacity management</a:t>
            </a:r>
          </a:p>
        </p:txBody>
      </p:sp>
      <p:sp>
        <p:nvSpPr>
          <p:cNvPr id="48" name="文本框 47"/>
          <p:cNvSpPr txBox="1"/>
          <p:nvPr/>
        </p:nvSpPr>
        <p:spPr>
          <a:xfrm>
            <a:off x="536818" y="5284303"/>
            <a:ext cx="2204451" cy="461665"/>
          </a:xfrm>
          <a:prstGeom prst="rect">
            <a:avLst/>
          </a:prstGeom>
          <a:solidFill>
            <a:schemeClr val="accent1">
              <a:lumMod val="60000"/>
              <a:lumOff val="40000"/>
            </a:schemeClr>
          </a:solidFill>
          <a:ln>
            <a:solidFill>
              <a:schemeClr val="accent1">
                <a:lumMod val="20000"/>
                <a:lumOff val="80000"/>
              </a:schemeClr>
            </a:solidFill>
          </a:ln>
        </p:spPr>
        <p:txBody>
          <a:bodyPr wrap="none" rtlCol="0">
            <a:spAutoFit/>
          </a:bodyPr>
          <a:lstStyle/>
          <a:p>
            <a:pPr algn="ctr"/>
            <a:r>
              <a:rPr lang="en-US" sz="1200" dirty="0">
                <a:cs typeface="+mn-ea"/>
                <a:sym typeface="+mn-lt"/>
              </a:rPr>
              <a:t>Operation and maintenance </a:t>
            </a:r>
            <a:endParaRPr lang="en-US" sz="1200" dirty="0" smtClean="0">
              <a:cs typeface="+mn-ea"/>
              <a:sym typeface="+mn-lt"/>
            </a:endParaRPr>
          </a:p>
          <a:p>
            <a:pPr algn="ctr"/>
            <a:r>
              <a:rPr lang="en-US" sz="1200" dirty="0" smtClean="0">
                <a:cs typeface="+mn-ea"/>
                <a:sym typeface="+mn-lt"/>
              </a:rPr>
              <a:t>(</a:t>
            </a:r>
            <a:r>
              <a:rPr lang="en-US" sz="1200" dirty="0">
                <a:cs typeface="+mn-ea"/>
                <a:sym typeface="+mn-lt"/>
              </a:rPr>
              <a:t>O&amp;M) management</a:t>
            </a:r>
          </a:p>
        </p:txBody>
      </p:sp>
      <p:sp>
        <p:nvSpPr>
          <p:cNvPr id="49" name="文本框 48"/>
          <p:cNvSpPr txBox="1"/>
          <p:nvPr/>
        </p:nvSpPr>
        <p:spPr>
          <a:xfrm>
            <a:off x="9797386" y="1342235"/>
            <a:ext cx="1741051" cy="276999"/>
          </a:xfrm>
          <a:prstGeom prst="rect">
            <a:avLst/>
          </a:prstGeom>
          <a:solidFill>
            <a:schemeClr val="accent1">
              <a:lumMod val="60000"/>
              <a:lumOff val="40000"/>
            </a:schemeClr>
          </a:solidFill>
        </p:spPr>
        <p:txBody>
          <a:bodyPr wrap="square" rtlCol="0">
            <a:spAutoFit/>
          </a:bodyPr>
          <a:lstStyle/>
          <a:p>
            <a:pPr algn="ctr"/>
            <a:r>
              <a:rPr lang="en-US" sz="1200" dirty="0">
                <a:cs typeface="+mn-ea"/>
                <a:sym typeface="+mn-lt"/>
              </a:rPr>
              <a:t>Log management</a:t>
            </a:r>
          </a:p>
        </p:txBody>
      </p:sp>
      <p:sp>
        <p:nvSpPr>
          <p:cNvPr id="50" name="文本框 49"/>
          <p:cNvSpPr txBox="1"/>
          <p:nvPr/>
        </p:nvSpPr>
        <p:spPr>
          <a:xfrm>
            <a:off x="9797387" y="1753430"/>
            <a:ext cx="1741051" cy="276999"/>
          </a:xfrm>
          <a:prstGeom prst="rect">
            <a:avLst/>
          </a:prstGeom>
          <a:solidFill>
            <a:schemeClr val="accent1">
              <a:lumMod val="60000"/>
              <a:lumOff val="40000"/>
            </a:schemeClr>
          </a:solidFill>
        </p:spPr>
        <p:txBody>
          <a:bodyPr wrap="square" rtlCol="0">
            <a:spAutoFit/>
          </a:bodyPr>
          <a:lstStyle/>
          <a:p>
            <a:pPr algn="ctr"/>
            <a:r>
              <a:rPr lang="en-US" sz="1200" dirty="0">
                <a:cs typeface="+mn-ea"/>
                <a:sym typeface="+mn-lt"/>
              </a:rPr>
              <a:t>Rights management</a:t>
            </a:r>
          </a:p>
        </p:txBody>
      </p:sp>
      <p:sp>
        <p:nvSpPr>
          <p:cNvPr id="51" name="文本框 50"/>
          <p:cNvSpPr txBox="1"/>
          <p:nvPr/>
        </p:nvSpPr>
        <p:spPr>
          <a:xfrm>
            <a:off x="9797386" y="2164625"/>
            <a:ext cx="1741051" cy="276999"/>
          </a:xfrm>
          <a:prstGeom prst="rect">
            <a:avLst/>
          </a:prstGeom>
          <a:solidFill>
            <a:schemeClr val="accent1">
              <a:lumMod val="60000"/>
              <a:lumOff val="40000"/>
            </a:schemeClr>
          </a:solidFill>
        </p:spPr>
        <p:txBody>
          <a:bodyPr wrap="square" rtlCol="0">
            <a:spAutoFit/>
          </a:bodyPr>
          <a:lstStyle/>
          <a:p>
            <a:pPr algn="ctr"/>
            <a:r>
              <a:rPr lang="en-US" sz="1200">
                <a:cs typeface="+mn-ea"/>
                <a:sym typeface="+mn-lt"/>
              </a:rPr>
              <a:t>System management</a:t>
            </a:r>
          </a:p>
        </p:txBody>
      </p:sp>
      <p:sp>
        <p:nvSpPr>
          <p:cNvPr id="53" name="文本框 52"/>
          <p:cNvSpPr txBox="1"/>
          <p:nvPr/>
        </p:nvSpPr>
        <p:spPr>
          <a:xfrm>
            <a:off x="9804836" y="4470273"/>
            <a:ext cx="1739733" cy="276999"/>
          </a:xfrm>
          <a:prstGeom prst="rect">
            <a:avLst/>
          </a:prstGeom>
          <a:solidFill>
            <a:schemeClr val="accent1">
              <a:lumMod val="60000"/>
              <a:lumOff val="40000"/>
            </a:schemeClr>
          </a:solidFill>
        </p:spPr>
        <p:txBody>
          <a:bodyPr wrap="square" rtlCol="0">
            <a:spAutoFit/>
          </a:bodyPr>
          <a:lstStyle/>
          <a:p>
            <a:pPr algn="ctr"/>
            <a:r>
              <a:rPr lang="en-US" sz="1200">
                <a:cs typeface="+mn-ea"/>
                <a:sym typeface="+mn-lt"/>
              </a:rPr>
              <a:t>Service desk functions</a:t>
            </a:r>
          </a:p>
        </p:txBody>
      </p:sp>
      <p:sp>
        <p:nvSpPr>
          <p:cNvPr id="54" name="文本框 53"/>
          <p:cNvSpPr txBox="1"/>
          <p:nvPr/>
        </p:nvSpPr>
        <p:spPr>
          <a:xfrm>
            <a:off x="9803664" y="5086035"/>
            <a:ext cx="1741051" cy="276999"/>
          </a:xfrm>
          <a:prstGeom prst="rect">
            <a:avLst/>
          </a:prstGeom>
          <a:solidFill>
            <a:schemeClr val="accent1">
              <a:lumMod val="60000"/>
              <a:lumOff val="40000"/>
            </a:schemeClr>
          </a:solidFill>
        </p:spPr>
        <p:txBody>
          <a:bodyPr wrap="square" rtlCol="0">
            <a:spAutoFit/>
          </a:bodyPr>
          <a:lstStyle/>
          <a:p>
            <a:pPr algn="ctr"/>
            <a:r>
              <a:rPr lang="en-US" sz="1200">
                <a:cs typeface="+mn-ea"/>
                <a:sym typeface="+mn-lt"/>
              </a:rPr>
              <a:t>Display functions</a:t>
            </a:r>
          </a:p>
        </p:txBody>
      </p:sp>
      <p:sp>
        <p:nvSpPr>
          <p:cNvPr id="57" name="文本框 56"/>
          <p:cNvSpPr txBox="1"/>
          <p:nvPr/>
        </p:nvSpPr>
        <p:spPr>
          <a:xfrm>
            <a:off x="876667" y="1293732"/>
            <a:ext cx="1864602" cy="276999"/>
          </a:xfrm>
          <a:prstGeom prst="rect">
            <a:avLst/>
          </a:prstGeom>
          <a:solidFill>
            <a:schemeClr val="accent1">
              <a:lumMod val="60000"/>
              <a:lumOff val="40000"/>
            </a:schemeClr>
          </a:solidFill>
          <a:ln>
            <a:solidFill>
              <a:schemeClr val="accent1">
                <a:lumMod val="20000"/>
                <a:lumOff val="80000"/>
              </a:schemeClr>
            </a:solidFill>
          </a:ln>
        </p:spPr>
        <p:txBody>
          <a:bodyPr wrap="square" rtlCol="0">
            <a:spAutoFit/>
          </a:bodyPr>
          <a:lstStyle/>
          <a:p>
            <a:pPr algn="ctr"/>
            <a:r>
              <a:rPr lang="en-US" sz="1200" dirty="0">
                <a:cs typeface="+mn-ea"/>
                <a:sym typeface="+mn-lt"/>
              </a:rPr>
              <a:t>Real-time monitoring</a:t>
            </a:r>
          </a:p>
        </p:txBody>
      </p:sp>
      <p:sp>
        <p:nvSpPr>
          <p:cNvPr id="52" name="文本框 51"/>
          <p:cNvSpPr txBox="1"/>
          <p:nvPr/>
        </p:nvSpPr>
        <p:spPr>
          <a:xfrm>
            <a:off x="876667" y="2535066"/>
            <a:ext cx="1864602" cy="461665"/>
          </a:xfrm>
          <a:prstGeom prst="rect">
            <a:avLst/>
          </a:prstGeom>
          <a:solidFill>
            <a:schemeClr val="accent1">
              <a:lumMod val="60000"/>
              <a:lumOff val="40000"/>
            </a:schemeClr>
          </a:solidFill>
          <a:ln>
            <a:solidFill>
              <a:schemeClr val="accent1">
                <a:lumMod val="20000"/>
                <a:lumOff val="80000"/>
              </a:schemeClr>
            </a:solidFill>
          </a:ln>
        </p:spPr>
        <p:txBody>
          <a:bodyPr wrap="square" rtlCol="0">
            <a:spAutoFit/>
          </a:bodyPr>
          <a:lstStyle>
            <a:defPPr>
              <a:defRPr lang="en-US"/>
            </a:defPPr>
            <a:lvl1pPr algn="ctr">
              <a:defRPr sz="1400">
                <a:solidFill>
                  <a:schemeClr val="bg1"/>
                </a:solidFill>
              </a:defRPr>
            </a:lvl1pPr>
          </a:lstStyle>
          <a:p>
            <a:r>
              <a:rPr lang="en-US" sz="1200">
                <a:solidFill>
                  <a:schemeClr val="tx1"/>
                </a:solidFill>
                <a:cs typeface="+mn-ea"/>
                <a:sym typeface="+mn-lt"/>
              </a:rPr>
              <a:t>Security protection management</a:t>
            </a:r>
          </a:p>
        </p:txBody>
      </p:sp>
    </p:spTree>
    <p:extLst>
      <p:ext uri="{BB962C8B-B14F-4D97-AF65-F5344CB8AC3E}">
        <p14:creationId xmlns:p14="http://schemas.microsoft.com/office/powerpoint/2010/main" val="3970392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latin typeface="+mn-lt"/>
                <a:ea typeface="+mn-ea"/>
                <a:cs typeface="+mn-ea"/>
                <a:sym typeface="+mn-lt"/>
              </a:rPr>
              <a:t>Monitoring Functions — Real-time Monitoring</a:t>
            </a:r>
          </a:p>
        </p:txBody>
      </p:sp>
      <p:sp>
        <p:nvSpPr>
          <p:cNvPr id="3" name="文本占位符 2"/>
          <p:cNvSpPr>
            <a:spLocks noGrp="1"/>
          </p:cNvSpPr>
          <p:nvPr>
            <p:ph type="body" sz="quarter" idx="10"/>
          </p:nvPr>
        </p:nvSpPr>
        <p:spPr>
          <a:xfrm>
            <a:off x="455612" y="1052514"/>
            <a:ext cx="11293476" cy="1068892"/>
          </a:xfrm>
        </p:spPr>
        <p:txBody>
          <a:bodyPr/>
          <a:lstStyle/>
          <a:p>
            <a:r>
              <a:rPr lang="en-US" altLang="zh-CN" sz="2000" dirty="0">
                <a:latin typeface="+mn-lt"/>
                <a:ea typeface="+mn-ea"/>
                <a:cs typeface="+mn-ea"/>
                <a:sym typeface="+mn-lt"/>
              </a:rPr>
              <a:t>The system allows users to view the running status of power supply and distribution equipment, air conditioners, security protection equipment, and fire protection equipment</a:t>
            </a:r>
            <a:r>
              <a:rPr lang="en-US" altLang="zh-CN" sz="2000" dirty="0" smtClean="0">
                <a:latin typeface="+mn-lt"/>
                <a:ea typeface="+mn-ea"/>
                <a:cs typeface="+mn-ea"/>
                <a:sym typeface="+mn-lt"/>
              </a:rPr>
              <a:t>.</a:t>
            </a:r>
            <a:endParaRPr lang="en-US" altLang="zh-CN" sz="2000" dirty="0">
              <a:latin typeface="+mn-lt"/>
              <a:ea typeface="+mn-ea"/>
              <a:cs typeface="+mn-ea"/>
              <a:sym typeface="+mn-lt"/>
            </a:endParaRPr>
          </a:p>
        </p:txBody>
      </p:sp>
      <p:sp>
        <p:nvSpPr>
          <p:cNvPr id="62" name="AutoShape 60"/>
          <p:cNvSpPr>
            <a:spLocks noChangeArrowheads="1"/>
          </p:cNvSpPr>
          <p:nvPr/>
        </p:nvSpPr>
        <p:spPr bwMode="auto">
          <a:xfrm>
            <a:off x="750626" y="3208288"/>
            <a:ext cx="2627295" cy="1594185"/>
          </a:xfrm>
          <a:prstGeom prst="rightArrow">
            <a:avLst>
              <a:gd name="adj1" fmla="val 69473"/>
              <a:gd name="adj2" fmla="val 42204"/>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defTabSz="914400" eaLnBrk="0" fontAlgn="ctr" hangingPunct="0">
              <a:buClr>
                <a:srgbClr val="FF0000"/>
              </a:buClr>
              <a:buSzPct val="70000"/>
              <a:buFont typeface="Wingdings" pitchFamily="2" charset="2"/>
              <a:buChar char="u"/>
              <a:tabLst>
                <a:tab pos="136525" algn="l"/>
              </a:tabLst>
              <a:defRPr/>
            </a:pPr>
            <a:endParaRPr lang="zh-CN" altLang="en-US" sz="1400" dirty="0">
              <a:cs typeface="+mn-ea"/>
              <a:sym typeface="+mn-lt"/>
            </a:endParaRPr>
          </a:p>
        </p:txBody>
      </p:sp>
      <p:sp>
        <p:nvSpPr>
          <p:cNvPr id="78" name="圆角矩形 77"/>
          <p:cNvSpPr/>
          <p:nvPr/>
        </p:nvSpPr>
        <p:spPr bwMode="auto">
          <a:xfrm>
            <a:off x="877945" y="3669631"/>
            <a:ext cx="1778759" cy="673558"/>
          </a:xfrm>
          <a:prstGeom prst="roundRect">
            <a:avLst>
              <a:gd name="adj" fmla="val 10568"/>
            </a:avLst>
          </a:prstGeom>
          <a:gradFill flip="none" rotWithShape="1">
            <a:gsLst>
              <a:gs pos="0">
                <a:srgbClr val="00DFF6">
                  <a:shade val="30000"/>
                  <a:satMod val="115000"/>
                </a:srgbClr>
              </a:gs>
              <a:gs pos="50000">
                <a:srgbClr val="00DFF6">
                  <a:shade val="67500"/>
                  <a:satMod val="115000"/>
                </a:srgbClr>
              </a:gs>
              <a:gs pos="100000">
                <a:srgbClr val="00DFF6">
                  <a:shade val="100000"/>
                  <a:satMod val="115000"/>
                </a:srgbClr>
              </a:gs>
            </a:gsLst>
            <a:lin ang="18900000" scaled="1"/>
            <a:tileRect/>
          </a:gra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defTabSz="914400" eaLnBrk="0" fontAlgn="ctr" hangingPunct="0">
              <a:buClr>
                <a:srgbClr val="FF0000"/>
              </a:buClr>
              <a:buSzPct val="70000"/>
              <a:buFont typeface="Wingdings" pitchFamily="2" charset="2"/>
              <a:buChar char="u"/>
              <a:defRPr/>
            </a:pPr>
            <a:endParaRPr lang="zh-CN" altLang="en-US" sz="1600" dirty="0">
              <a:solidFill>
                <a:schemeClr val="bg1"/>
              </a:solidFill>
              <a:effectLst>
                <a:reflection blurRad="6350" stA="50000" endA="300" endPos="50000" dist="29997" dir="5400000" sy="-100000" algn="bl" rotWithShape="0"/>
              </a:effectLst>
              <a:cs typeface="+mn-ea"/>
              <a:sym typeface="+mn-lt"/>
            </a:endParaRPr>
          </a:p>
        </p:txBody>
      </p:sp>
      <p:sp>
        <p:nvSpPr>
          <p:cNvPr id="79" name="矩形 14"/>
          <p:cNvSpPr>
            <a:spLocks noChangeArrowheads="1"/>
          </p:cNvSpPr>
          <p:nvPr/>
        </p:nvSpPr>
        <p:spPr bwMode="auto">
          <a:xfrm>
            <a:off x="877945" y="3648313"/>
            <a:ext cx="1778759" cy="707886"/>
          </a:xfrm>
          <a:prstGeom prst="rect">
            <a:avLst/>
          </a:prstGeom>
          <a:noFill/>
          <a:ln w="9525">
            <a:noFill/>
            <a:miter lim="800000"/>
            <a:headEnd/>
            <a:tailEnd/>
          </a:ln>
        </p:spPr>
        <p:txBody>
          <a:bodyPr wrap="square" anchor="ctr">
            <a:spAutoFit/>
          </a:bodyPr>
          <a:lstStyle/>
          <a:p>
            <a:pPr algn="ctr" defTabSz="914400">
              <a:defRPr/>
            </a:pPr>
            <a:r>
              <a:rPr kumimoji="1" lang="en-US" sz="2000">
                <a:cs typeface="+mn-ea"/>
                <a:sym typeface="+mn-lt"/>
              </a:rPr>
              <a:t>Real-time monitoring</a:t>
            </a:r>
          </a:p>
        </p:txBody>
      </p:sp>
      <p:sp>
        <p:nvSpPr>
          <p:cNvPr id="53" name="圆角矩形 52"/>
          <p:cNvSpPr/>
          <p:nvPr/>
        </p:nvSpPr>
        <p:spPr bwMode="auto">
          <a:xfrm>
            <a:off x="3732202" y="2287925"/>
            <a:ext cx="1620000" cy="673558"/>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64" name="矩形 14"/>
          <p:cNvSpPr>
            <a:spLocks noChangeArrowheads="1"/>
          </p:cNvSpPr>
          <p:nvPr/>
        </p:nvSpPr>
        <p:spPr bwMode="auto">
          <a:xfrm>
            <a:off x="3762296" y="2335263"/>
            <a:ext cx="1559810" cy="578882"/>
          </a:xfrm>
          <a:prstGeom prst="roundRect">
            <a:avLst/>
          </a:prstGeom>
          <a:noFill/>
          <a:ln w="9525">
            <a:noFill/>
            <a:miter lim="800000"/>
            <a:headEnd/>
            <a:tailEnd/>
          </a:ln>
        </p:spPr>
        <p:txBody>
          <a:bodyPr anchor="ctr">
            <a:spAutoFit/>
          </a:bodyPr>
          <a:lstStyle/>
          <a:p>
            <a:pPr algn="ctr" defTabSz="914400">
              <a:defRPr/>
            </a:pPr>
            <a:r>
              <a:rPr kumimoji="1" lang="en-US" sz="1400" dirty="0">
                <a:cs typeface="+mn-ea"/>
                <a:sym typeface="+mn-lt"/>
              </a:rPr>
              <a:t>Power supply and distribution </a:t>
            </a:r>
          </a:p>
        </p:txBody>
      </p:sp>
      <p:sp>
        <p:nvSpPr>
          <p:cNvPr id="74" name="圆角矩形 73"/>
          <p:cNvSpPr/>
          <p:nvPr/>
        </p:nvSpPr>
        <p:spPr bwMode="auto">
          <a:xfrm>
            <a:off x="3732202" y="3172646"/>
            <a:ext cx="1620000" cy="673558"/>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75" name="矩形 14"/>
          <p:cNvSpPr>
            <a:spLocks noChangeArrowheads="1"/>
          </p:cNvSpPr>
          <p:nvPr/>
        </p:nvSpPr>
        <p:spPr bwMode="auto">
          <a:xfrm>
            <a:off x="3762296" y="3219984"/>
            <a:ext cx="1559810" cy="578882"/>
          </a:xfrm>
          <a:prstGeom prst="roundRect">
            <a:avLst/>
          </a:prstGeom>
          <a:noFill/>
          <a:ln w="9525">
            <a:noFill/>
            <a:miter lim="800000"/>
            <a:headEnd/>
            <a:tailEnd/>
          </a:ln>
        </p:spPr>
        <p:txBody>
          <a:bodyPr anchor="ctr">
            <a:spAutoFit/>
          </a:bodyPr>
          <a:lstStyle/>
          <a:p>
            <a:pPr algn="ctr" defTabSz="914400"/>
            <a:r>
              <a:rPr kumimoji="1" lang="en-US" sz="1400" dirty="0">
                <a:cs typeface="+mn-ea"/>
                <a:sym typeface="+mn-lt"/>
              </a:rPr>
              <a:t>Air conditioning </a:t>
            </a:r>
            <a:r>
              <a:rPr kumimoji="1" lang="en-US" sz="1400" dirty="0" smtClean="0">
                <a:cs typeface="+mn-ea"/>
                <a:sym typeface="+mn-lt"/>
              </a:rPr>
              <a:t>environment</a:t>
            </a:r>
            <a:endParaRPr kumimoji="1" lang="en-US" sz="1400" dirty="0">
              <a:cs typeface="+mn-ea"/>
              <a:sym typeface="+mn-lt"/>
            </a:endParaRPr>
          </a:p>
        </p:txBody>
      </p:sp>
      <p:sp>
        <p:nvSpPr>
          <p:cNvPr id="82" name="圆角矩形 81"/>
          <p:cNvSpPr/>
          <p:nvPr/>
        </p:nvSpPr>
        <p:spPr bwMode="auto">
          <a:xfrm>
            <a:off x="3689910" y="4057367"/>
            <a:ext cx="1620000" cy="673558"/>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sz="2000" dirty="0">
              <a:solidFill>
                <a:schemeClr val="bg1"/>
              </a:solidFill>
              <a:effectLst>
                <a:reflection blurRad="6350" stA="50000" endA="300" endPos="50000" dist="29997" dir="5400000" sy="-100000" algn="bl" rotWithShape="0"/>
              </a:effectLst>
              <a:cs typeface="+mn-ea"/>
              <a:sym typeface="+mn-lt"/>
            </a:endParaRPr>
          </a:p>
        </p:txBody>
      </p:sp>
      <p:sp>
        <p:nvSpPr>
          <p:cNvPr id="83" name="矩形 14"/>
          <p:cNvSpPr>
            <a:spLocks noChangeArrowheads="1"/>
          </p:cNvSpPr>
          <p:nvPr/>
        </p:nvSpPr>
        <p:spPr bwMode="auto">
          <a:xfrm>
            <a:off x="3720004" y="4104706"/>
            <a:ext cx="1559810" cy="578882"/>
          </a:xfrm>
          <a:prstGeom prst="roundRect">
            <a:avLst/>
          </a:prstGeom>
          <a:noFill/>
          <a:ln w="9525">
            <a:noFill/>
            <a:miter lim="800000"/>
            <a:headEnd/>
            <a:tailEnd/>
          </a:ln>
        </p:spPr>
        <p:txBody>
          <a:bodyPr anchor="ctr">
            <a:spAutoFit/>
          </a:bodyPr>
          <a:lstStyle/>
          <a:p>
            <a:pPr algn="ctr" defTabSz="914400"/>
            <a:r>
              <a:rPr kumimoji="1" lang="en-US" sz="1400" dirty="0">
                <a:cs typeface="+mn-ea"/>
                <a:sym typeface="+mn-lt"/>
              </a:rPr>
              <a:t>Security protection</a:t>
            </a:r>
          </a:p>
        </p:txBody>
      </p:sp>
      <p:sp>
        <p:nvSpPr>
          <p:cNvPr id="85" name="圆角矩形 81"/>
          <p:cNvSpPr/>
          <p:nvPr/>
        </p:nvSpPr>
        <p:spPr bwMode="auto">
          <a:xfrm>
            <a:off x="3689909" y="4942087"/>
            <a:ext cx="1620000" cy="673558"/>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86" name="矩形 14"/>
          <p:cNvSpPr>
            <a:spLocks noChangeArrowheads="1"/>
          </p:cNvSpPr>
          <p:nvPr/>
        </p:nvSpPr>
        <p:spPr bwMode="auto">
          <a:xfrm>
            <a:off x="3720003" y="5108607"/>
            <a:ext cx="1559810" cy="340519"/>
          </a:xfrm>
          <a:prstGeom prst="roundRect">
            <a:avLst/>
          </a:prstGeom>
          <a:noFill/>
          <a:ln w="9525">
            <a:noFill/>
            <a:miter lim="800000"/>
            <a:headEnd/>
            <a:tailEnd/>
          </a:ln>
        </p:spPr>
        <p:txBody>
          <a:bodyPr anchor="ctr">
            <a:spAutoFit/>
          </a:bodyPr>
          <a:lstStyle/>
          <a:p>
            <a:pPr algn="ctr" defTabSz="914400"/>
            <a:r>
              <a:rPr kumimoji="1" lang="en-US" sz="1400" dirty="0">
                <a:cs typeface="+mn-ea"/>
                <a:sym typeface="+mn-lt"/>
              </a:rPr>
              <a:t>Fire protection</a:t>
            </a:r>
          </a:p>
        </p:txBody>
      </p:sp>
      <p:sp>
        <p:nvSpPr>
          <p:cNvPr id="15" name="文本框 14"/>
          <p:cNvSpPr txBox="1"/>
          <p:nvPr/>
        </p:nvSpPr>
        <p:spPr>
          <a:xfrm>
            <a:off x="5509487" y="2427338"/>
            <a:ext cx="5370381" cy="738664"/>
          </a:xfrm>
          <a:prstGeom prst="rect">
            <a:avLst/>
          </a:prstGeom>
          <a:noFill/>
        </p:spPr>
        <p:txBody>
          <a:bodyPr wrap="none" rtlCol="0">
            <a:spAutoFit/>
          </a:bodyPr>
          <a:lstStyle/>
          <a:p>
            <a:pPr marL="285750" indent="-285750">
              <a:buFont typeface="Wingdings" panose="05000000000000000000" pitchFamily="2" charset="2"/>
              <a:buChar char="Ø"/>
            </a:pPr>
            <a:r>
              <a:rPr lang="en-US" sz="1400" dirty="0">
                <a:cs typeface="+mn-ea"/>
                <a:sym typeface="+mn-lt"/>
              </a:rPr>
              <a:t>Uninterruptible power system (UPS), generator sets, </a:t>
            </a:r>
            <a:r>
              <a:rPr lang="en-US" sz="1400" dirty="0" smtClean="0">
                <a:cs typeface="+mn-ea"/>
                <a:sym typeface="+mn-lt"/>
              </a:rPr>
              <a:t>power </a:t>
            </a:r>
          </a:p>
          <a:p>
            <a:pPr indent="279400"/>
            <a:r>
              <a:rPr lang="en-US" sz="1400" dirty="0" smtClean="0">
                <a:cs typeface="+mn-ea"/>
                <a:sym typeface="+mn-lt"/>
              </a:rPr>
              <a:t>distribution frames (PDFs), intelligent power distribution </a:t>
            </a:r>
          </a:p>
          <a:p>
            <a:pPr indent="279400"/>
            <a:r>
              <a:rPr lang="en-US" sz="1400" dirty="0" smtClean="0">
                <a:cs typeface="+mn-ea"/>
                <a:sym typeface="+mn-lt"/>
              </a:rPr>
              <a:t>units (PDUs), and batteries</a:t>
            </a:r>
            <a:endParaRPr lang="en-US" sz="1400" dirty="0">
              <a:cs typeface="+mn-ea"/>
              <a:sym typeface="+mn-lt"/>
            </a:endParaRPr>
          </a:p>
        </p:txBody>
      </p:sp>
      <p:sp>
        <p:nvSpPr>
          <p:cNvPr id="97" name="文本框 96"/>
          <p:cNvSpPr txBox="1"/>
          <p:nvPr/>
        </p:nvSpPr>
        <p:spPr>
          <a:xfrm>
            <a:off x="5509487" y="3324759"/>
            <a:ext cx="5405647" cy="307777"/>
          </a:xfrm>
          <a:prstGeom prst="rect">
            <a:avLst/>
          </a:prstGeom>
          <a:noFill/>
        </p:spPr>
        <p:txBody>
          <a:bodyPr wrap="none" rtlCol="0">
            <a:spAutoFit/>
          </a:bodyPr>
          <a:lstStyle/>
          <a:p>
            <a:pPr marL="285750" indent="-285750">
              <a:buFont typeface="Wingdings" panose="05000000000000000000" pitchFamily="2" charset="2"/>
              <a:buChar char="Ø"/>
            </a:pPr>
            <a:r>
              <a:rPr lang="en-US" sz="1400" dirty="0">
                <a:cs typeface="+mn-ea"/>
                <a:sym typeface="+mn-lt"/>
              </a:rPr>
              <a:t>Precision air conditioners, fresh air units, </a:t>
            </a:r>
            <a:r>
              <a:rPr lang="en-US" sz="1400" dirty="0" smtClean="0">
                <a:cs typeface="+mn-ea"/>
                <a:sym typeface="+mn-lt"/>
              </a:rPr>
              <a:t>and </a:t>
            </a:r>
            <a:r>
              <a:rPr lang="en-US" sz="1400" dirty="0">
                <a:cs typeface="+mn-ea"/>
                <a:sym typeface="+mn-lt"/>
              </a:rPr>
              <a:t>cooling towers</a:t>
            </a:r>
          </a:p>
        </p:txBody>
      </p:sp>
      <p:sp>
        <p:nvSpPr>
          <p:cNvPr id="98" name="文本框 97"/>
          <p:cNvSpPr txBox="1"/>
          <p:nvPr/>
        </p:nvSpPr>
        <p:spPr>
          <a:xfrm>
            <a:off x="5509487" y="4209480"/>
            <a:ext cx="5309467" cy="307777"/>
          </a:xfrm>
          <a:prstGeom prst="rect">
            <a:avLst/>
          </a:prstGeom>
          <a:noFill/>
        </p:spPr>
        <p:txBody>
          <a:bodyPr wrap="none" rtlCol="0">
            <a:spAutoFit/>
          </a:bodyPr>
          <a:lstStyle/>
          <a:p>
            <a:pPr marL="285750" indent="-285750">
              <a:buFont typeface="Wingdings" panose="05000000000000000000" pitchFamily="2" charset="2"/>
              <a:buChar char="Ø"/>
            </a:pPr>
            <a:r>
              <a:rPr lang="en-US" sz="1400">
                <a:cs typeface="+mn-ea"/>
                <a:sym typeface="+mn-lt"/>
              </a:rPr>
              <a:t>Video surveillance subsystem and access control subsystem</a:t>
            </a:r>
          </a:p>
        </p:txBody>
      </p:sp>
      <p:sp>
        <p:nvSpPr>
          <p:cNvPr id="99" name="文本框 98"/>
          <p:cNvSpPr txBox="1"/>
          <p:nvPr/>
        </p:nvSpPr>
        <p:spPr>
          <a:xfrm>
            <a:off x="5509487" y="5094200"/>
            <a:ext cx="2569934" cy="307777"/>
          </a:xfrm>
          <a:prstGeom prst="rect">
            <a:avLst/>
          </a:prstGeom>
          <a:noFill/>
        </p:spPr>
        <p:txBody>
          <a:bodyPr wrap="none" rtlCol="0">
            <a:spAutoFit/>
          </a:bodyPr>
          <a:lstStyle/>
          <a:p>
            <a:pPr marL="285750" indent="-285750">
              <a:buFont typeface="Wingdings" panose="05000000000000000000" pitchFamily="2" charset="2"/>
              <a:buChar char="Ø"/>
            </a:pPr>
            <a:r>
              <a:rPr lang="en-US" sz="1400" dirty="0">
                <a:cs typeface="+mn-ea"/>
                <a:sym typeface="+mn-lt"/>
              </a:rPr>
              <a:t>Fire protection subsystem</a:t>
            </a:r>
          </a:p>
        </p:txBody>
      </p:sp>
    </p:spTree>
    <p:extLst>
      <p:ext uri="{BB962C8B-B14F-4D97-AF65-F5344CB8AC3E}">
        <p14:creationId xmlns:p14="http://schemas.microsoft.com/office/powerpoint/2010/main" val="40852174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latin typeface="+mn-lt"/>
                <a:ea typeface="+mn-ea"/>
                <a:cs typeface="+mn-ea"/>
                <a:sym typeface="+mn-lt"/>
              </a:rPr>
              <a:t>Monitoring Functions — Alarm Management</a:t>
            </a:r>
          </a:p>
        </p:txBody>
      </p:sp>
      <p:sp>
        <p:nvSpPr>
          <p:cNvPr id="3" name="文本占位符 2"/>
          <p:cNvSpPr>
            <a:spLocks noGrp="1"/>
          </p:cNvSpPr>
          <p:nvPr>
            <p:ph type="body" sz="quarter" idx="10"/>
          </p:nvPr>
        </p:nvSpPr>
        <p:spPr>
          <a:xfrm>
            <a:off x="455612" y="1052514"/>
            <a:ext cx="11293476" cy="1285871"/>
          </a:xfrm>
        </p:spPr>
        <p:txBody>
          <a:bodyPr/>
          <a:lstStyle/>
          <a:p>
            <a:r>
              <a:rPr lang="en-US" altLang="zh-CN" sz="1800" dirty="0">
                <a:latin typeface="+mn-lt"/>
                <a:ea typeface="+mn-ea"/>
                <a:cs typeface="+mn-ea"/>
                <a:sym typeface="+mn-lt"/>
              </a:rPr>
              <a:t>The monitoring system collects equipment information and generates warning and alarm information respectively before and after a condition is met according to preset alarm rules. Then, it displays and notifies the warning and alarm information to users</a:t>
            </a:r>
            <a:r>
              <a:rPr lang="en-US" altLang="zh-CN" sz="1800" dirty="0" smtClean="0">
                <a:latin typeface="+mn-lt"/>
                <a:ea typeface="+mn-ea"/>
                <a:cs typeface="+mn-ea"/>
                <a:sym typeface="+mn-lt"/>
              </a:rPr>
              <a:t>.</a:t>
            </a:r>
            <a:endParaRPr lang="en-US" altLang="zh-CN" sz="1800" dirty="0">
              <a:latin typeface="+mn-lt"/>
              <a:ea typeface="+mn-ea"/>
              <a:cs typeface="+mn-ea"/>
              <a:sym typeface="+mn-lt"/>
            </a:endParaRPr>
          </a:p>
        </p:txBody>
      </p:sp>
      <p:sp>
        <p:nvSpPr>
          <p:cNvPr id="62" name="AutoShape 60"/>
          <p:cNvSpPr>
            <a:spLocks noChangeArrowheads="1"/>
          </p:cNvSpPr>
          <p:nvPr/>
        </p:nvSpPr>
        <p:spPr bwMode="auto">
          <a:xfrm>
            <a:off x="750626" y="3286443"/>
            <a:ext cx="2627295" cy="1594185"/>
          </a:xfrm>
          <a:prstGeom prst="rightArrow">
            <a:avLst>
              <a:gd name="adj1" fmla="val 69473"/>
              <a:gd name="adj2" fmla="val 42204"/>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defTabSz="914400" eaLnBrk="0" fontAlgn="ctr" hangingPunct="0">
              <a:buClr>
                <a:srgbClr val="FF0000"/>
              </a:buClr>
              <a:buSzPct val="70000"/>
              <a:buFont typeface="Wingdings" pitchFamily="2" charset="2"/>
              <a:buChar char="u"/>
              <a:tabLst>
                <a:tab pos="136525" algn="l"/>
              </a:tabLst>
              <a:defRPr/>
            </a:pPr>
            <a:endParaRPr lang="zh-CN" altLang="en-US" sz="1400" dirty="0">
              <a:cs typeface="+mn-ea"/>
              <a:sym typeface="+mn-lt"/>
            </a:endParaRPr>
          </a:p>
        </p:txBody>
      </p:sp>
      <p:sp>
        <p:nvSpPr>
          <p:cNvPr id="78" name="圆角矩形 77"/>
          <p:cNvSpPr/>
          <p:nvPr/>
        </p:nvSpPr>
        <p:spPr bwMode="auto">
          <a:xfrm>
            <a:off x="877945" y="3747786"/>
            <a:ext cx="1778759" cy="673558"/>
          </a:xfrm>
          <a:prstGeom prst="roundRect">
            <a:avLst>
              <a:gd name="adj" fmla="val 10568"/>
            </a:avLst>
          </a:prstGeom>
          <a:gradFill flip="none" rotWithShape="1">
            <a:gsLst>
              <a:gs pos="0">
                <a:srgbClr val="00DFF6">
                  <a:shade val="30000"/>
                  <a:satMod val="115000"/>
                </a:srgbClr>
              </a:gs>
              <a:gs pos="50000">
                <a:srgbClr val="00DFF6">
                  <a:shade val="67500"/>
                  <a:satMod val="115000"/>
                </a:srgbClr>
              </a:gs>
              <a:gs pos="100000">
                <a:srgbClr val="00DFF6">
                  <a:shade val="100000"/>
                  <a:satMod val="115000"/>
                </a:srgbClr>
              </a:gs>
            </a:gsLst>
            <a:lin ang="18900000" scaled="1"/>
            <a:tileRect/>
          </a:gra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defTabSz="914400" eaLnBrk="0" fontAlgn="ctr" hangingPunct="0">
              <a:buClr>
                <a:srgbClr val="FF0000"/>
              </a:buClr>
              <a:buSzPct val="70000"/>
              <a:buFont typeface="Wingdings" pitchFamily="2" charset="2"/>
              <a:buChar char="u"/>
            </a:pPr>
            <a:endParaRPr lang="zh-CN" altLang="en-US" sz="1600" dirty="0">
              <a:solidFill>
                <a:schemeClr val="bg1"/>
              </a:solidFill>
              <a:effectLst>
                <a:reflection blurRad="6350" stA="50000" endA="300" endPos="50000" dist="29997" dir="5400000" sy="-100000" algn="bl" rotWithShape="0"/>
              </a:effectLst>
              <a:cs typeface="+mn-ea"/>
              <a:sym typeface="+mn-lt"/>
            </a:endParaRPr>
          </a:p>
        </p:txBody>
      </p:sp>
      <p:sp>
        <p:nvSpPr>
          <p:cNvPr id="79" name="矩形 14"/>
          <p:cNvSpPr>
            <a:spLocks noChangeArrowheads="1"/>
          </p:cNvSpPr>
          <p:nvPr/>
        </p:nvSpPr>
        <p:spPr bwMode="auto">
          <a:xfrm>
            <a:off x="877945" y="3726468"/>
            <a:ext cx="1778759" cy="707886"/>
          </a:xfrm>
          <a:prstGeom prst="rect">
            <a:avLst/>
          </a:prstGeom>
          <a:noFill/>
          <a:ln w="9525">
            <a:noFill/>
            <a:miter lim="800000"/>
            <a:headEnd/>
            <a:tailEnd/>
          </a:ln>
        </p:spPr>
        <p:txBody>
          <a:bodyPr wrap="square" anchor="ctr">
            <a:spAutoFit/>
          </a:bodyPr>
          <a:lstStyle/>
          <a:p>
            <a:pPr algn="ctr" defTabSz="914400"/>
            <a:r>
              <a:rPr kumimoji="1" lang="en-US" sz="2000">
                <a:cs typeface="+mn-ea"/>
                <a:sym typeface="+mn-lt"/>
              </a:rPr>
              <a:t>Alarm management</a:t>
            </a:r>
          </a:p>
        </p:txBody>
      </p:sp>
      <p:sp>
        <p:nvSpPr>
          <p:cNvPr id="53" name="圆角矩形 52"/>
          <p:cNvSpPr/>
          <p:nvPr/>
        </p:nvSpPr>
        <p:spPr bwMode="auto">
          <a:xfrm>
            <a:off x="3617520" y="3082546"/>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64" name="矩形 14"/>
          <p:cNvSpPr>
            <a:spLocks noChangeArrowheads="1"/>
          </p:cNvSpPr>
          <p:nvPr/>
        </p:nvSpPr>
        <p:spPr bwMode="auto">
          <a:xfrm>
            <a:off x="3647614" y="3182287"/>
            <a:ext cx="1559810" cy="340519"/>
          </a:xfrm>
          <a:prstGeom prst="roundRect">
            <a:avLst/>
          </a:prstGeom>
          <a:noFill/>
          <a:ln w="9525">
            <a:noFill/>
            <a:miter lim="800000"/>
            <a:headEnd/>
            <a:tailEnd/>
          </a:ln>
        </p:spPr>
        <p:txBody>
          <a:bodyPr anchor="ctr">
            <a:spAutoFit/>
          </a:bodyPr>
          <a:lstStyle/>
          <a:p>
            <a:pPr algn="ctr" defTabSz="914400"/>
            <a:r>
              <a:rPr kumimoji="1" lang="en-US" sz="1400">
                <a:cs typeface="+mn-ea"/>
                <a:sym typeface="+mn-lt"/>
              </a:rPr>
              <a:t>Alarm browsing</a:t>
            </a:r>
          </a:p>
        </p:txBody>
      </p:sp>
      <p:sp>
        <p:nvSpPr>
          <p:cNvPr id="74" name="圆角矩形 73"/>
          <p:cNvSpPr/>
          <p:nvPr/>
        </p:nvSpPr>
        <p:spPr bwMode="auto">
          <a:xfrm>
            <a:off x="3617520" y="3887321"/>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75" name="矩形 14"/>
          <p:cNvSpPr>
            <a:spLocks noChangeArrowheads="1"/>
          </p:cNvSpPr>
          <p:nvPr/>
        </p:nvSpPr>
        <p:spPr bwMode="auto">
          <a:xfrm>
            <a:off x="3647614" y="3987062"/>
            <a:ext cx="1559810" cy="340519"/>
          </a:xfrm>
          <a:prstGeom prst="roundRect">
            <a:avLst/>
          </a:prstGeom>
          <a:noFill/>
          <a:ln w="9525">
            <a:noFill/>
            <a:miter lim="800000"/>
            <a:headEnd/>
            <a:tailEnd/>
          </a:ln>
        </p:spPr>
        <p:txBody>
          <a:bodyPr anchor="ctr">
            <a:spAutoFit/>
          </a:bodyPr>
          <a:lstStyle/>
          <a:p>
            <a:pPr algn="ctr" defTabSz="914400"/>
            <a:r>
              <a:rPr kumimoji="1" lang="en-US" sz="1400" dirty="0">
                <a:cs typeface="+mn-ea"/>
                <a:sym typeface="+mn-lt"/>
              </a:rPr>
              <a:t>Alarm analysis</a:t>
            </a:r>
          </a:p>
        </p:txBody>
      </p:sp>
      <p:sp>
        <p:nvSpPr>
          <p:cNvPr id="82" name="圆角矩形 81"/>
          <p:cNvSpPr/>
          <p:nvPr/>
        </p:nvSpPr>
        <p:spPr bwMode="auto">
          <a:xfrm>
            <a:off x="3617520" y="4692096"/>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83" name="矩形 14"/>
          <p:cNvSpPr>
            <a:spLocks noChangeArrowheads="1"/>
          </p:cNvSpPr>
          <p:nvPr/>
        </p:nvSpPr>
        <p:spPr bwMode="auto">
          <a:xfrm>
            <a:off x="3647614" y="4791837"/>
            <a:ext cx="1559810" cy="340519"/>
          </a:xfrm>
          <a:prstGeom prst="roundRect">
            <a:avLst/>
          </a:prstGeom>
          <a:noFill/>
          <a:ln w="9525">
            <a:noFill/>
            <a:miter lim="800000"/>
            <a:headEnd/>
            <a:tailEnd/>
          </a:ln>
        </p:spPr>
        <p:txBody>
          <a:bodyPr anchor="ctr">
            <a:spAutoFit/>
          </a:bodyPr>
          <a:lstStyle/>
          <a:p>
            <a:pPr algn="ctr" defTabSz="914400"/>
            <a:r>
              <a:rPr kumimoji="1" lang="en-US" sz="1400" dirty="0">
                <a:cs typeface="+mn-ea"/>
                <a:sym typeface="+mn-lt"/>
              </a:rPr>
              <a:t>Alarm handling</a:t>
            </a:r>
          </a:p>
        </p:txBody>
      </p:sp>
      <p:sp>
        <p:nvSpPr>
          <p:cNvPr id="85" name="圆角矩形 81"/>
          <p:cNvSpPr/>
          <p:nvPr/>
        </p:nvSpPr>
        <p:spPr bwMode="auto">
          <a:xfrm>
            <a:off x="3617520" y="5496871"/>
            <a:ext cx="1620000" cy="54109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86" name="矩形 14"/>
          <p:cNvSpPr>
            <a:spLocks noChangeArrowheads="1"/>
          </p:cNvSpPr>
          <p:nvPr/>
        </p:nvSpPr>
        <p:spPr bwMode="auto">
          <a:xfrm>
            <a:off x="3647614" y="5477977"/>
            <a:ext cx="1559810" cy="578882"/>
          </a:xfrm>
          <a:prstGeom prst="roundRect">
            <a:avLst/>
          </a:prstGeom>
          <a:noFill/>
          <a:ln w="9525">
            <a:noFill/>
            <a:miter lim="800000"/>
            <a:headEnd/>
            <a:tailEnd/>
          </a:ln>
        </p:spPr>
        <p:txBody>
          <a:bodyPr anchor="ctr">
            <a:spAutoFit/>
          </a:bodyPr>
          <a:lstStyle/>
          <a:p>
            <a:pPr algn="ctr" defTabSz="914400"/>
            <a:r>
              <a:rPr kumimoji="1" lang="en-US" sz="1400" dirty="0">
                <a:cs typeface="+mn-ea"/>
                <a:sym typeface="+mn-lt"/>
              </a:rPr>
              <a:t>Alarm notification</a:t>
            </a:r>
          </a:p>
        </p:txBody>
      </p:sp>
      <p:sp>
        <p:nvSpPr>
          <p:cNvPr id="96" name="文本占位符 2"/>
          <p:cNvSpPr txBox="1">
            <a:spLocks/>
          </p:cNvSpPr>
          <p:nvPr/>
        </p:nvSpPr>
        <p:spPr>
          <a:xfrm>
            <a:off x="444603" y="1247556"/>
            <a:ext cx="11301310" cy="810304"/>
          </a:xfrm>
          <a:prstGeom prst="rect">
            <a:avLst/>
          </a:prstGeom>
        </p:spPr>
        <p:txBody>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endParaRPr lang="en-US" sz="1800" dirty="0">
              <a:latin typeface="+mn-lt"/>
              <a:ea typeface="+mn-ea"/>
              <a:cs typeface="+mn-ea"/>
              <a:sym typeface="+mn-lt"/>
            </a:endParaRPr>
          </a:p>
        </p:txBody>
      </p:sp>
      <p:sp>
        <p:nvSpPr>
          <p:cNvPr id="15" name="文本框 14"/>
          <p:cNvSpPr txBox="1"/>
          <p:nvPr/>
        </p:nvSpPr>
        <p:spPr>
          <a:xfrm>
            <a:off x="5437098" y="3210589"/>
            <a:ext cx="6218369"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a:cs typeface="+mn-ea"/>
                <a:sym typeface="+mn-lt"/>
              </a:rPr>
              <a:t>Allows users to browse current alarms, historical alarms, and masked alarms, and view alarm details.</a:t>
            </a:r>
          </a:p>
        </p:txBody>
      </p:sp>
      <p:sp>
        <p:nvSpPr>
          <p:cNvPr id="97" name="文本框 96"/>
          <p:cNvSpPr txBox="1"/>
          <p:nvPr/>
        </p:nvSpPr>
        <p:spPr>
          <a:xfrm>
            <a:off x="5442708" y="3993522"/>
            <a:ext cx="4782078"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a:cs typeface="+mn-ea"/>
                <a:sym typeface="+mn-lt"/>
              </a:rPr>
              <a:t>Classifies alarms based on certain rules to facilitate user management.</a:t>
            </a:r>
          </a:p>
        </p:txBody>
      </p:sp>
      <p:sp>
        <p:nvSpPr>
          <p:cNvPr id="98" name="文本框 97"/>
          <p:cNvSpPr txBox="1"/>
          <p:nvPr/>
        </p:nvSpPr>
        <p:spPr>
          <a:xfrm>
            <a:off x="5437097" y="4792819"/>
            <a:ext cx="6308815" cy="307777"/>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Allows users to acknowledge, </a:t>
            </a:r>
            <a:r>
              <a:rPr lang="en-US" sz="1400" dirty="0" smtClean="0">
                <a:cs typeface="+mn-ea"/>
                <a:sym typeface="+mn-lt"/>
              </a:rPr>
              <a:t>clear, export</a:t>
            </a:r>
            <a:r>
              <a:rPr lang="en-US" sz="1400" dirty="0">
                <a:cs typeface="+mn-ea"/>
                <a:sym typeface="+mn-lt"/>
              </a:rPr>
              <a:t>, and mask alarms.</a:t>
            </a:r>
          </a:p>
        </p:txBody>
      </p:sp>
      <p:sp>
        <p:nvSpPr>
          <p:cNvPr id="99" name="文本框 98"/>
          <p:cNvSpPr txBox="1"/>
          <p:nvPr/>
        </p:nvSpPr>
        <p:spPr>
          <a:xfrm>
            <a:off x="5437097" y="5598139"/>
            <a:ext cx="5912451"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Notifies users quickly by short messages, phone calls, emails, and sound and light.</a:t>
            </a:r>
          </a:p>
        </p:txBody>
      </p:sp>
      <p:sp>
        <p:nvSpPr>
          <p:cNvPr id="24" name="圆角矩形 23"/>
          <p:cNvSpPr/>
          <p:nvPr/>
        </p:nvSpPr>
        <p:spPr bwMode="auto">
          <a:xfrm>
            <a:off x="3617520" y="2292487"/>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25" name="矩形 14"/>
          <p:cNvSpPr>
            <a:spLocks noChangeArrowheads="1"/>
          </p:cNvSpPr>
          <p:nvPr/>
        </p:nvSpPr>
        <p:spPr bwMode="auto">
          <a:xfrm>
            <a:off x="3647614" y="2392228"/>
            <a:ext cx="1559810" cy="340519"/>
          </a:xfrm>
          <a:prstGeom prst="roundRect">
            <a:avLst/>
          </a:prstGeom>
          <a:noFill/>
          <a:ln w="9525">
            <a:noFill/>
            <a:miter lim="800000"/>
            <a:headEnd/>
            <a:tailEnd/>
          </a:ln>
        </p:spPr>
        <p:txBody>
          <a:bodyPr anchor="ctr">
            <a:spAutoFit/>
          </a:bodyPr>
          <a:lstStyle/>
          <a:p>
            <a:pPr algn="ctr" defTabSz="914400"/>
            <a:r>
              <a:rPr kumimoji="1" lang="en-US" sz="1400">
                <a:cs typeface="+mn-ea"/>
                <a:sym typeface="+mn-lt"/>
              </a:rPr>
              <a:t>Alarm settings</a:t>
            </a:r>
          </a:p>
        </p:txBody>
      </p:sp>
      <p:sp>
        <p:nvSpPr>
          <p:cNvPr id="26" name="文本框 25"/>
          <p:cNvSpPr txBox="1"/>
          <p:nvPr/>
        </p:nvSpPr>
        <p:spPr>
          <a:xfrm>
            <a:off x="5437098" y="2420530"/>
            <a:ext cx="6218369"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Sets alarm rules in advance. When a monitored object meets conditions, an alarm is generated.</a:t>
            </a:r>
          </a:p>
        </p:txBody>
      </p:sp>
    </p:spTree>
    <p:extLst>
      <p:ext uri="{BB962C8B-B14F-4D97-AF65-F5344CB8AC3E}">
        <p14:creationId xmlns:p14="http://schemas.microsoft.com/office/powerpoint/2010/main" val="6293137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noAutofit/>
          </a:bodyPr>
          <a:lstStyle/>
          <a:p>
            <a:r>
              <a:rPr lang="en-US" sz="2800" dirty="0">
                <a:latin typeface="+mn-lt"/>
                <a:ea typeface="+mn-ea"/>
                <a:cs typeface="+mn-ea"/>
                <a:sym typeface="+mn-lt"/>
              </a:rPr>
              <a:t>Monitoring Functions — Linkage Control and Security Management</a:t>
            </a:r>
          </a:p>
        </p:txBody>
      </p:sp>
      <p:sp>
        <p:nvSpPr>
          <p:cNvPr id="62" name="AutoShape 60"/>
          <p:cNvSpPr>
            <a:spLocks noChangeArrowheads="1"/>
          </p:cNvSpPr>
          <p:nvPr/>
        </p:nvSpPr>
        <p:spPr bwMode="auto">
          <a:xfrm>
            <a:off x="750626" y="2893918"/>
            <a:ext cx="2627295" cy="1594185"/>
          </a:xfrm>
          <a:prstGeom prst="rightArrow">
            <a:avLst>
              <a:gd name="adj1" fmla="val 69473"/>
              <a:gd name="adj2" fmla="val 42204"/>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defTabSz="914400" eaLnBrk="0" fontAlgn="ctr" hangingPunct="0">
              <a:buClr>
                <a:srgbClr val="FF0000"/>
              </a:buClr>
              <a:buSzPct val="70000"/>
              <a:buFont typeface="Wingdings" pitchFamily="2" charset="2"/>
              <a:buChar char="u"/>
              <a:tabLst>
                <a:tab pos="136525" algn="l"/>
              </a:tabLst>
              <a:defRPr/>
            </a:pPr>
            <a:endParaRPr lang="zh-CN" altLang="en-US" sz="1400" dirty="0">
              <a:cs typeface="+mn-ea"/>
              <a:sym typeface="+mn-lt"/>
            </a:endParaRPr>
          </a:p>
        </p:txBody>
      </p:sp>
      <p:sp>
        <p:nvSpPr>
          <p:cNvPr id="78" name="圆角矩形 77"/>
          <p:cNvSpPr/>
          <p:nvPr/>
        </p:nvSpPr>
        <p:spPr bwMode="auto">
          <a:xfrm>
            <a:off x="877945" y="3355261"/>
            <a:ext cx="1778759" cy="673558"/>
          </a:xfrm>
          <a:prstGeom prst="roundRect">
            <a:avLst>
              <a:gd name="adj" fmla="val 10568"/>
            </a:avLst>
          </a:prstGeom>
          <a:gradFill flip="none" rotWithShape="1">
            <a:gsLst>
              <a:gs pos="0">
                <a:srgbClr val="00DFF6">
                  <a:shade val="30000"/>
                  <a:satMod val="115000"/>
                </a:srgbClr>
              </a:gs>
              <a:gs pos="50000">
                <a:srgbClr val="00DFF6">
                  <a:shade val="67500"/>
                  <a:satMod val="115000"/>
                </a:srgbClr>
              </a:gs>
              <a:gs pos="100000">
                <a:srgbClr val="00DFF6">
                  <a:shade val="100000"/>
                  <a:satMod val="115000"/>
                </a:srgbClr>
              </a:gs>
            </a:gsLst>
            <a:lin ang="18900000" scaled="1"/>
            <a:tileRect/>
          </a:gra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defTabSz="914400" eaLnBrk="0" fontAlgn="ctr" hangingPunct="0">
              <a:buClr>
                <a:srgbClr val="FF0000"/>
              </a:buClr>
              <a:buSzPct val="70000"/>
              <a:buFont typeface="Wingdings" pitchFamily="2" charset="2"/>
              <a:buChar char="u"/>
            </a:pPr>
            <a:endParaRPr lang="zh-CN" altLang="en-US" sz="1600" dirty="0">
              <a:solidFill>
                <a:schemeClr val="bg1"/>
              </a:solidFill>
              <a:effectLst>
                <a:reflection blurRad="6350" stA="50000" endA="300" endPos="50000" dist="29997" dir="5400000" sy="-100000" algn="bl" rotWithShape="0"/>
              </a:effectLst>
              <a:cs typeface="+mn-ea"/>
              <a:sym typeface="+mn-lt"/>
            </a:endParaRPr>
          </a:p>
        </p:txBody>
      </p:sp>
      <p:sp>
        <p:nvSpPr>
          <p:cNvPr id="79" name="矩形 14"/>
          <p:cNvSpPr>
            <a:spLocks noChangeArrowheads="1"/>
          </p:cNvSpPr>
          <p:nvPr/>
        </p:nvSpPr>
        <p:spPr bwMode="auto">
          <a:xfrm>
            <a:off x="877945" y="3333943"/>
            <a:ext cx="1778759" cy="707886"/>
          </a:xfrm>
          <a:prstGeom prst="rect">
            <a:avLst/>
          </a:prstGeom>
          <a:noFill/>
          <a:ln w="9525">
            <a:noFill/>
            <a:miter lim="800000"/>
            <a:headEnd/>
            <a:tailEnd/>
          </a:ln>
        </p:spPr>
        <p:txBody>
          <a:bodyPr wrap="square" anchor="ctr">
            <a:spAutoFit/>
          </a:bodyPr>
          <a:lstStyle/>
          <a:p>
            <a:pPr algn="ctr" defTabSz="914400"/>
            <a:r>
              <a:rPr kumimoji="1" lang="en-US" sz="2000">
                <a:cs typeface="+mn-ea"/>
                <a:sym typeface="+mn-lt"/>
              </a:rPr>
              <a:t>Monitoring functions</a:t>
            </a:r>
          </a:p>
        </p:txBody>
      </p:sp>
      <p:sp>
        <p:nvSpPr>
          <p:cNvPr id="53" name="圆角矩形 52"/>
          <p:cNvSpPr/>
          <p:nvPr/>
        </p:nvSpPr>
        <p:spPr bwMode="auto">
          <a:xfrm>
            <a:off x="3505240" y="2690020"/>
            <a:ext cx="1851188" cy="2371833"/>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64" name="矩形 14"/>
          <p:cNvSpPr>
            <a:spLocks noChangeArrowheads="1"/>
          </p:cNvSpPr>
          <p:nvPr/>
        </p:nvSpPr>
        <p:spPr bwMode="auto">
          <a:xfrm>
            <a:off x="4020163" y="2882747"/>
            <a:ext cx="1559810" cy="578882"/>
          </a:xfrm>
          <a:prstGeom prst="roundRect">
            <a:avLst/>
          </a:prstGeom>
          <a:noFill/>
          <a:ln w="9525">
            <a:noFill/>
            <a:miter lim="800000"/>
            <a:headEnd/>
            <a:tailEnd/>
          </a:ln>
        </p:spPr>
        <p:txBody>
          <a:bodyPr anchor="ctr">
            <a:spAutoFit/>
          </a:bodyPr>
          <a:lstStyle/>
          <a:p>
            <a:pPr defTabSz="914400"/>
            <a:r>
              <a:rPr kumimoji="1" lang="en-US" sz="1400" dirty="0">
                <a:cs typeface="+mn-ea"/>
                <a:sym typeface="+mn-lt"/>
              </a:rPr>
              <a:t>Video management</a:t>
            </a:r>
          </a:p>
        </p:txBody>
      </p:sp>
      <p:sp>
        <p:nvSpPr>
          <p:cNvPr id="27" name="矩形 14"/>
          <p:cNvSpPr>
            <a:spLocks noChangeArrowheads="1"/>
          </p:cNvSpPr>
          <p:nvPr/>
        </p:nvSpPr>
        <p:spPr bwMode="auto">
          <a:xfrm>
            <a:off x="4020163" y="4213818"/>
            <a:ext cx="1559810" cy="578882"/>
          </a:xfrm>
          <a:prstGeom prst="roundRect">
            <a:avLst/>
          </a:prstGeom>
          <a:noFill/>
          <a:ln w="9525">
            <a:noFill/>
            <a:miter lim="800000"/>
            <a:headEnd/>
            <a:tailEnd/>
          </a:ln>
        </p:spPr>
        <p:txBody>
          <a:bodyPr anchor="ctr">
            <a:spAutoFit/>
          </a:bodyPr>
          <a:lstStyle/>
          <a:p>
            <a:pPr defTabSz="914400"/>
            <a:r>
              <a:rPr kumimoji="1" lang="en-US" sz="1400" dirty="0">
                <a:cs typeface="+mn-ea"/>
                <a:sym typeface="+mn-lt"/>
              </a:rPr>
              <a:t>Access control management</a:t>
            </a:r>
          </a:p>
        </p:txBody>
      </p:sp>
      <p:sp>
        <p:nvSpPr>
          <p:cNvPr id="97" name="文本框 96"/>
          <p:cNvSpPr txBox="1"/>
          <p:nvPr/>
        </p:nvSpPr>
        <p:spPr>
          <a:xfrm>
            <a:off x="5497287" y="2856889"/>
            <a:ext cx="6163789" cy="738664"/>
          </a:xfrm>
          <a:prstGeom prst="rect">
            <a:avLst/>
          </a:prstGeom>
          <a:noFill/>
        </p:spPr>
        <p:txBody>
          <a:bodyPr wrap="square" rtlCol="0">
            <a:spAutoFit/>
          </a:bodyPr>
          <a:lstStyle/>
          <a:p>
            <a:pPr marL="285750" indent="-285750">
              <a:buFont typeface="Wingdings" panose="05000000000000000000" pitchFamily="2" charset="2"/>
              <a:buChar char="Ø"/>
            </a:pPr>
            <a:r>
              <a:rPr lang="en-US" sz="1400">
                <a:cs typeface="+mn-ea"/>
                <a:sym typeface="+mn-lt"/>
              </a:rPr>
              <a:t>Supports the video management system and allows users to view real-time videos and historical videos of a data center, performing visualized management of video cameras.</a:t>
            </a:r>
          </a:p>
        </p:txBody>
      </p:sp>
      <p:sp>
        <p:nvSpPr>
          <p:cNvPr id="98" name="文本框 97"/>
          <p:cNvSpPr txBox="1"/>
          <p:nvPr/>
        </p:nvSpPr>
        <p:spPr>
          <a:xfrm>
            <a:off x="5497288" y="4072604"/>
            <a:ext cx="6163789" cy="954107"/>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Allows users to create, configure, and manage access rights.</a:t>
            </a:r>
          </a:p>
          <a:p>
            <a:pPr marL="285750" indent="-285750">
              <a:buFont typeface="Wingdings" panose="05000000000000000000" pitchFamily="2" charset="2"/>
              <a:buChar char="Ø"/>
            </a:pPr>
            <a:r>
              <a:rPr lang="en-US" sz="1400" dirty="0">
                <a:cs typeface="+mn-ea"/>
                <a:sym typeface="+mn-lt"/>
              </a:rPr>
              <a:t>Implements rights-based management for user groups.</a:t>
            </a:r>
          </a:p>
          <a:p>
            <a:pPr marL="285750" indent="-285750">
              <a:buFont typeface="Wingdings" panose="05000000000000000000" pitchFamily="2" charset="2"/>
              <a:buChar char="Ø"/>
            </a:pPr>
            <a:r>
              <a:rPr lang="en-US" sz="1400" dirty="0">
                <a:cs typeface="+mn-ea"/>
                <a:sym typeface="+mn-lt"/>
              </a:rPr>
              <a:t>Monitors access control events.</a:t>
            </a:r>
          </a:p>
          <a:p>
            <a:pPr marL="285750" indent="-285750">
              <a:buFont typeface="Wingdings" panose="05000000000000000000" pitchFamily="2" charset="2"/>
              <a:buChar char="Ø"/>
            </a:pPr>
            <a:r>
              <a:rPr lang="en-US" sz="1400" dirty="0">
                <a:cs typeface="+mn-ea"/>
                <a:sym typeface="+mn-lt"/>
              </a:rPr>
              <a:t>Processes, queries, and reports historical </a:t>
            </a:r>
            <a:r>
              <a:rPr lang="en-US" altLang="zh-CN" sz="1400" dirty="0" smtClean="0">
                <a:cs typeface="+mn-ea"/>
                <a:sym typeface="+mn-lt"/>
              </a:rPr>
              <a:t>access control </a:t>
            </a:r>
            <a:r>
              <a:rPr lang="en-US" sz="1400" dirty="0" smtClean="0">
                <a:cs typeface="+mn-ea"/>
                <a:sym typeface="+mn-lt"/>
              </a:rPr>
              <a:t>data</a:t>
            </a:r>
            <a:r>
              <a:rPr lang="en-US" sz="1400" dirty="0">
                <a:cs typeface="+mn-ea"/>
                <a:sym typeface="+mn-lt"/>
              </a:rPr>
              <a:t>.</a:t>
            </a:r>
          </a:p>
        </p:txBody>
      </p:sp>
      <p:sp>
        <p:nvSpPr>
          <p:cNvPr id="24" name="圆角矩形 23"/>
          <p:cNvSpPr/>
          <p:nvPr/>
        </p:nvSpPr>
        <p:spPr bwMode="auto">
          <a:xfrm>
            <a:off x="3505240" y="1899962"/>
            <a:ext cx="1851188"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25" name="矩形 14"/>
          <p:cNvSpPr>
            <a:spLocks noChangeArrowheads="1"/>
          </p:cNvSpPr>
          <p:nvPr/>
        </p:nvSpPr>
        <p:spPr bwMode="auto">
          <a:xfrm>
            <a:off x="3647614" y="1999703"/>
            <a:ext cx="1559810" cy="340519"/>
          </a:xfrm>
          <a:prstGeom prst="roundRect">
            <a:avLst/>
          </a:prstGeom>
          <a:noFill/>
          <a:ln w="9525">
            <a:noFill/>
            <a:miter lim="800000"/>
            <a:headEnd/>
            <a:tailEnd/>
          </a:ln>
        </p:spPr>
        <p:txBody>
          <a:bodyPr anchor="ctr">
            <a:spAutoFit/>
          </a:bodyPr>
          <a:lstStyle/>
          <a:p>
            <a:pPr algn="ctr" defTabSz="914400"/>
            <a:r>
              <a:rPr kumimoji="1" lang="en-US" sz="1400" dirty="0">
                <a:cs typeface="+mn-ea"/>
                <a:sym typeface="+mn-lt"/>
              </a:rPr>
              <a:t>Linkage control</a:t>
            </a:r>
          </a:p>
        </p:txBody>
      </p:sp>
      <p:sp>
        <p:nvSpPr>
          <p:cNvPr id="26" name="文本框 25"/>
          <p:cNvSpPr txBox="1"/>
          <p:nvPr/>
        </p:nvSpPr>
        <p:spPr>
          <a:xfrm>
            <a:off x="5442708" y="1879622"/>
            <a:ext cx="6218369"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Performs linkage control on non-core equipment based on predefined linkage policies to respond to data center O&amp;M requirements.</a:t>
            </a:r>
          </a:p>
        </p:txBody>
      </p:sp>
      <p:sp>
        <p:nvSpPr>
          <p:cNvPr id="3" name="文本框 2"/>
          <p:cNvSpPr txBox="1"/>
          <p:nvPr/>
        </p:nvSpPr>
        <p:spPr>
          <a:xfrm rot="10800000">
            <a:off x="3457796" y="2595300"/>
            <a:ext cx="615553" cy="2395800"/>
          </a:xfrm>
          <a:prstGeom prst="rect">
            <a:avLst/>
          </a:prstGeom>
          <a:noFill/>
        </p:spPr>
        <p:txBody>
          <a:bodyPr vert="eaVert" wrap="square" rtlCol="0">
            <a:spAutoFit/>
          </a:bodyPr>
          <a:lstStyle/>
          <a:p>
            <a:pPr algn="ctr"/>
            <a:r>
              <a:rPr lang="en-US" sz="1400" dirty="0">
                <a:cs typeface="+mn-ea"/>
                <a:sym typeface="+mn-lt"/>
              </a:rPr>
              <a:t>Security protection management</a:t>
            </a:r>
          </a:p>
        </p:txBody>
      </p:sp>
      <p:sp>
        <p:nvSpPr>
          <p:cNvPr id="4" name="左中括号 3"/>
          <p:cNvSpPr/>
          <p:nvPr/>
        </p:nvSpPr>
        <p:spPr>
          <a:xfrm>
            <a:off x="4009691" y="3191946"/>
            <a:ext cx="77147" cy="1296157"/>
          </a:xfrm>
          <a:prstGeom prst="leftBracket">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1844450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latin typeface="+mn-lt"/>
                <a:ea typeface="+mn-ea"/>
                <a:cs typeface="+mn-ea"/>
                <a:sym typeface="+mn-lt"/>
              </a:rPr>
              <a:t>This </a:t>
            </a:r>
            <a:r>
              <a:rPr lang="en-US" altLang="zh-CN" dirty="0">
                <a:latin typeface="+mn-lt"/>
                <a:ea typeface="+mn-ea"/>
                <a:cs typeface="+mn-ea"/>
                <a:sym typeface="+mn-lt"/>
              </a:rPr>
              <a:t>slides describe </a:t>
            </a:r>
            <a:r>
              <a:rPr lang="en-US" dirty="0" smtClean="0">
                <a:latin typeface="+mn-lt"/>
                <a:ea typeface="+mn-ea"/>
                <a:cs typeface="+mn-ea"/>
                <a:sym typeface="+mn-lt"/>
              </a:rPr>
              <a:t>the </a:t>
            </a:r>
            <a:r>
              <a:rPr lang="en-US" dirty="0">
                <a:latin typeface="+mn-lt"/>
                <a:ea typeface="+mn-ea"/>
                <a:cs typeface="+mn-ea"/>
                <a:sym typeface="+mn-lt"/>
              </a:rPr>
              <a:t>main features and functions of </a:t>
            </a:r>
            <a:r>
              <a:rPr lang="en-US" altLang="zh-CN" dirty="0">
                <a:latin typeface="+mn-lt"/>
                <a:ea typeface="+mn-ea"/>
                <a:cs typeface="+mn-ea"/>
                <a:sym typeface="+mn-lt"/>
              </a:rPr>
              <a:t>the</a:t>
            </a:r>
            <a:r>
              <a:rPr lang="en-US" altLang="zh-CN" dirty="0" smtClean="0">
                <a:latin typeface="+mn-lt"/>
                <a:ea typeface="+mn-ea"/>
                <a:cs typeface="+mn-ea"/>
                <a:sym typeface="+mn-lt"/>
              </a:rPr>
              <a:t> </a:t>
            </a:r>
            <a:r>
              <a:rPr lang="en-US" dirty="0" smtClean="0">
                <a:latin typeface="+mn-lt"/>
                <a:ea typeface="+mn-ea"/>
                <a:cs typeface="+mn-ea"/>
                <a:sym typeface="+mn-lt"/>
              </a:rPr>
              <a:t>monitoring </a:t>
            </a:r>
            <a:r>
              <a:rPr lang="en-US" dirty="0">
                <a:latin typeface="+mn-lt"/>
                <a:ea typeface="+mn-ea"/>
                <a:cs typeface="+mn-ea"/>
                <a:sym typeface="+mn-lt"/>
              </a:rPr>
              <a:t>system, including the general control center and </a:t>
            </a:r>
            <a:r>
              <a:rPr lang="en-US" dirty="0" smtClean="0">
                <a:latin typeface="+mn-lt"/>
                <a:ea typeface="+mn-ea"/>
                <a:cs typeface="+mn-ea"/>
                <a:sym typeface="+mn-lt"/>
              </a:rPr>
              <a:t>monitoring function, management function, </a:t>
            </a:r>
            <a:r>
              <a:rPr lang="en-US" dirty="0">
                <a:latin typeface="+mn-lt"/>
                <a:ea typeface="+mn-ea"/>
                <a:cs typeface="+mn-ea"/>
                <a:sym typeface="+mn-lt"/>
              </a:rPr>
              <a:t>and system </a:t>
            </a:r>
            <a:r>
              <a:rPr lang="en-US" dirty="0" smtClean="0">
                <a:latin typeface="+mn-lt"/>
                <a:ea typeface="+mn-ea"/>
                <a:cs typeface="+mn-ea"/>
                <a:sym typeface="+mn-lt"/>
              </a:rPr>
              <a:t>function.</a:t>
            </a:r>
            <a:endParaRPr lang="en-US" dirty="0">
              <a:latin typeface="+mn-lt"/>
              <a:ea typeface="+mn-ea"/>
              <a:cs typeface="+mn-ea"/>
              <a:sym typeface="+mn-lt"/>
            </a:endParaRPr>
          </a:p>
        </p:txBody>
      </p:sp>
    </p:spTree>
    <p:extLst>
      <p:ext uri="{BB962C8B-B14F-4D97-AF65-F5344CB8AC3E}">
        <p14:creationId xmlns:p14="http://schemas.microsoft.com/office/powerpoint/2010/main" val="10746564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mn-lt"/>
                <a:ea typeface="+mn-ea"/>
                <a:cs typeface="+mn-ea"/>
                <a:sym typeface="+mn-lt"/>
              </a:rPr>
              <a:t>Management Functions</a:t>
            </a:r>
          </a:p>
        </p:txBody>
      </p:sp>
      <p:sp>
        <p:nvSpPr>
          <p:cNvPr id="3" name="文本占位符 2"/>
          <p:cNvSpPr>
            <a:spLocks noGrp="1"/>
          </p:cNvSpPr>
          <p:nvPr>
            <p:ph type="body" sz="quarter" idx="10"/>
          </p:nvPr>
        </p:nvSpPr>
        <p:spPr>
          <a:xfrm>
            <a:off x="455612" y="1052514"/>
            <a:ext cx="11293476" cy="1658751"/>
          </a:xfrm>
        </p:spPr>
        <p:txBody>
          <a:bodyPr/>
          <a:lstStyle/>
          <a:p>
            <a:r>
              <a:rPr lang="en-US" altLang="zh-CN" sz="1800" dirty="0">
                <a:latin typeface="+mn-lt"/>
                <a:ea typeface="+mn-ea"/>
                <a:cs typeface="+mn-ea"/>
                <a:sym typeface="+mn-lt"/>
              </a:rPr>
              <a:t>The objective of data center operation management is to achieve high availability of the data center with low operation costs. To achieve this goal, the monitoring management system must have the following functions: energy efficiency management, asset management, capacity management, and O&amp;M management</a:t>
            </a:r>
            <a:r>
              <a:rPr lang="en-US" altLang="zh-CN" sz="1800" dirty="0" smtClean="0">
                <a:latin typeface="+mn-lt"/>
                <a:ea typeface="+mn-ea"/>
                <a:cs typeface="+mn-ea"/>
                <a:sym typeface="+mn-lt"/>
              </a:rPr>
              <a:t>.</a:t>
            </a:r>
            <a:endParaRPr lang="en-US" altLang="zh-CN" sz="1800" dirty="0">
              <a:latin typeface="+mn-lt"/>
              <a:ea typeface="+mn-ea"/>
              <a:cs typeface="+mn-ea"/>
              <a:sym typeface="+mn-lt"/>
            </a:endParaRPr>
          </a:p>
        </p:txBody>
      </p:sp>
      <p:sp>
        <p:nvSpPr>
          <p:cNvPr id="62" name="AutoShape 60"/>
          <p:cNvSpPr>
            <a:spLocks noChangeArrowheads="1"/>
          </p:cNvSpPr>
          <p:nvPr/>
        </p:nvSpPr>
        <p:spPr bwMode="auto">
          <a:xfrm>
            <a:off x="720532" y="3337501"/>
            <a:ext cx="2627295" cy="1594185"/>
          </a:xfrm>
          <a:prstGeom prst="rightArrow">
            <a:avLst>
              <a:gd name="adj1" fmla="val 69473"/>
              <a:gd name="adj2" fmla="val 42204"/>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defTabSz="914400" eaLnBrk="0" fontAlgn="ctr" hangingPunct="0">
              <a:buClr>
                <a:srgbClr val="FF0000"/>
              </a:buClr>
              <a:buSzPct val="70000"/>
              <a:buFont typeface="Wingdings" pitchFamily="2" charset="2"/>
              <a:buChar char="u"/>
              <a:tabLst>
                <a:tab pos="136525" algn="l"/>
              </a:tabLst>
              <a:defRPr/>
            </a:pPr>
            <a:endParaRPr lang="zh-CN" altLang="en-US" sz="1400" dirty="0">
              <a:cs typeface="+mn-ea"/>
              <a:sym typeface="+mn-lt"/>
            </a:endParaRPr>
          </a:p>
        </p:txBody>
      </p:sp>
      <p:sp>
        <p:nvSpPr>
          <p:cNvPr id="78" name="圆角矩形 77"/>
          <p:cNvSpPr/>
          <p:nvPr/>
        </p:nvSpPr>
        <p:spPr bwMode="auto">
          <a:xfrm>
            <a:off x="847851" y="3798844"/>
            <a:ext cx="1778759" cy="673558"/>
          </a:xfrm>
          <a:prstGeom prst="roundRect">
            <a:avLst>
              <a:gd name="adj" fmla="val 10568"/>
            </a:avLst>
          </a:prstGeom>
          <a:gradFill flip="none" rotWithShape="1">
            <a:gsLst>
              <a:gs pos="0">
                <a:srgbClr val="00DFF6">
                  <a:shade val="30000"/>
                  <a:satMod val="115000"/>
                </a:srgbClr>
              </a:gs>
              <a:gs pos="50000">
                <a:srgbClr val="00DFF6">
                  <a:shade val="67500"/>
                  <a:satMod val="115000"/>
                </a:srgbClr>
              </a:gs>
              <a:gs pos="100000">
                <a:srgbClr val="00DFF6">
                  <a:shade val="100000"/>
                  <a:satMod val="115000"/>
                </a:srgbClr>
              </a:gs>
            </a:gsLst>
            <a:lin ang="18900000" scaled="1"/>
            <a:tileRect/>
          </a:gra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defTabSz="914400" eaLnBrk="0" fontAlgn="ctr" hangingPunct="0">
              <a:buClr>
                <a:srgbClr val="FF0000"/>
              </a:buClr>
              <a:buSzPct val="70000"/>
              <a:buFont typeface="Wingdings" pitchFamily="2" charset="2"/>
              <a:buChar char="u"/>
            </a:pPr>
            <a:endParaRPr lang="zh-CN" altLang="en-US" sz="1600" dirty="0">
              <a:solidFill>
                <a:schemeClr val="bg1"/>
              </a:solidFill>
              <a:effectLst>
                <a:reflection blurRad="6350" stA="50000" endA="300" endPos="50000" dist="29997" dir="5400000" sy="-100000" algn="bl" rotWithShape="0"/>
              </a:effectLst>
              <a:cs typeface="+mn-ea"/>
              <a:sym typeface="+mn-lt"/>
            </a:endParaRPr>
          </a:p>
        </p:txBody>
      </p:sp>
      <p:sp>
        <p:nvSpPr>
          <p:cNvPr id="79" name="矩形 14"/>
          <p:cNvSpPr>
            <a:spLocks noChangeArrowheads="1"/>
          </p:cNvSpPr>
          <p:nvPr/>
        </p:nvSpPr>
        <p:spPr bwMode="auto">
          <a:xfrm>
            <a:off x="847851" y="3777526"/>
            <a:ext cx="1778759" cy="707886"/>
          </a:xfrm>
          <a:prstGeom prst="rect">
            <a:avLst/>
          </a:prstGeom>
          <a:noFill/>
          <a:ln w="9525">
            <a:noFill/>
            <a:miter lim="800000"/>
            <a:headEnd/>
            <a:tailEnd/>
          </a:ln>
        </p:spPr>
        <p:txBody>
          <a:bodyPr wrap="square" anchor="ctr">
            <a:spAutoFit/>
          </a:bodyPr>
          <a:lstStyle/>
          <a:p>
            <a:pPr algn="ctr" defTabSz="914400"/>
            <a:r>
              <a:rPr kumimoji="1" lang="en-US" sz="2000">
                <a:cs typeface="+mn-ea"/>
                <a:sym typeface="+mn-lt"/>
              </a:rPr>
              <a:t>Management functions</a:t>
            </a:r>
          </a:p>
        </p:txBody>
      </p:sp>
      <p:sp>
        <p:nvSpPr>
          <p:cNvPr id="53" name="圆角矩形 52"/>
          <p:cNvSpPr/>
          <p:nvPr/>
        </p:nvSpPr>
        <p:spPr bwMode="auto">
          <a:xfrm>
            <a:off x="3587426" y="3468457"/>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64" name="矩形 14"/>
          <p:cNvSpPr>
            <a:spLocks noChangeArrowheads="1"/>
          </p:cNvSpPr>
          <p:nvPr/>
        </p:nvSpPr>
        <p:spPr bwMode="auto">
          <a:xfrm>
            <a:off x="3617520" y="3449017"/>
            <a:ext cx="1559810" cy="578882"/>
          </a:xfrm>
          <a:prstGeom prst="roundRect">
            <a:avLst/>
          </a:prstGeom>
          <a:noFill/>
          <a:ln w="9525">
            <a:noFill/>
            <a:miter lim="800000"/>
            <a:headEnd/>
            <a:tailEnd/>
          </a:ln>
        </p:spPr>
        <p:txBody>
          <a:bodyPr anchor="ctr">
            <a:spAutoFit/>
          </a:bodyPr>
          <a:lstStyle/>
          <a:p>
            <a:pPr algn="ctr" defTabSz="914400"/>
            <a:r>
              <a:rPr kumimoji="1" lang="en-US" sz="1400" dirty="0">
                <a:cs typeface="+mn-ea"/>
                <a:sym typeface="+mn-lt"/>
              </a:rPr>
              <a:t>Asset management</a:t>
            </a:r>
          </a:p>
        </p:txBody>
      </p:sp>
      <p:sp>
        <p:nvSpPr>
          <p:cNvPr id="74" name="圆角矩形 73"/>
          <p:cNvSpPr/>
          <p:nvPr/>
        </p:nvSpPr>
        <p:spPr bwMode="auto">
          <a:xfrm>
            <a:off x="3587426" y="4273232"/>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75" name="矩形 14"/>
          <p:cNvSpPr>
            <a:spLocks noChangeArrowheads="1"/>
          </p:cNvSpPr>
          <p:nvPr/>
        </p:nvSpPr>
        <p:spPr bwMode="auto">
          <a:xfrm>
            <a:off x="3617520" y="4253792"/>
            <a:ext cx="1559810" cy="578882"/>
          </a:xfrm>
          <a:prstGeom prst="roundRect">
            <a:avLst/>
          </a:prstGeom>
          <a:noFill/>
          <a:ln w="9525">
            <a:noFill/>
            <a:miter lim="800000"/>
            <a:headEnd/>
            <a:tailEnd/>
          </a:ln>
        </p:spPr>
        <p:txBody>
          <a:bodyPr anchor="ctr">
            <a:spAutoFit/>
          </a:bodyPr>
          <a:lstStyle/>
          <a:p>
            <a:pPr algn="ctr" defTabSz="914400"/>
            <a:r>
              <a:rPr kumimoji="1" lang="en-US" sz="1400">
                <a:cs typeface="+mn-ea"/>
                <a:sym typeface="+mn-lt"/>
              </a:rPr>
              <a:t>Capacity management</a:t>
            </a:r>
          </a:p>
        </p:txBody>
      </p:sp>
      <p:sp>
        <p:nvSpPr>
          <p:cNvPr id="82" name="圆角矩形 81"/>
          <p:cNvSpPr/>
          <p:nvPr/>
        </p:nvSpPr>
        <p:spPr bwMode="auto">
          <a:xfrm>
            <a:off x="3587426" y="5078007"/>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83" name="矩形 14"/>
          <p:cNvSpPr>
            <a:spLocks noChangeArrowheads="1"/>
          </p:cNvSpPr>
          <p:nvPr/>
        </p:nvSpPr>
        <p:spPr bwMode="auto">
          <a:xfrm>
            <a:off x="3617520" y="5058567"/>
            <a:ext cx="1559810" cy="578882"/>
          </a:xfrm>
          <a:prstGeom prst="roundRect">
            <a:avLst/>
          </a:prstGeom>
          <a:noFill/>
          <a:ln w="9525">
            <a:noFill/>
            <a:miter lim="800000"/>
            <a:headEnd/>
            <a:tailEnd/>
          </a:ln>
        </p:spPr>
        <p:txBody>
          <a:bodyPr anchor="ctr">
            <a:spAutoFit/>
          </a:bodyPr>
          <a:lstStyle/>
          <a:p>
            <a:pPr algn="ctr" defTabSz="914400"/>
            <a:r>
              <a:rPr kumimoji="1" lang="en-US" sz="1400">
                <a:cs typeface="+mn-ea"/>
                <a:sym typeface="+mn-lt"/>
              </a:rPr>
              <a:t>O&amp;M management</a:t>
            </a:r>
          </a:p>
        </p:txBody>
      </p:sp>
      <p:sp>
        <p:nvSpPr>
          <p:cNvPr id="15" name="文本框 14"/>
          <p:cNvSpPr txBox="1"/>
          <p:nvPr/>
        </p:nvSpPr>
        <p:spPr>
          <a:xfrm>
            <a:off x="5412614" y="3474024"/>
            <a:ext cx="6218369" cy="954107"/>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Uses electronic label technology to collect statistics on locations and quantities of power distribution equipment, air conditioners, and monitoring equipment in real time to improve asset stocktaking efficiency.</a:t>
            </a:r>
          </a:p>
        </p:txBody>
      </p:sp>
      <p:sp>
        <p:nvSpPr>
          <p:cNvPr id="97" name="文本框 96"/>
          <p:cNvSpPr txBox="1"/>
          <p:nvPr/>
        </p:nvSpPr>
        <p:spPr>
          <a:xfrm>
            <a:off x="5412613" y="4379433"/>
            <a:ext cx="6212760" cy="738664"/>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Collects space, power, and cooling data of a data center, analyzes capacity changes, and uses the data as the basis for user capacity planning.</a:t>
            </a:r>
          </a:p>
        </p:txBody>
      </p:sp>
      <p:sp>
        <p:nvSpPr>
          <p:cNvPr id="98" name="文本框 97"/>
          <p:cNvSpPr txBox="1"/>
          <p:nvPr/>
        </p:nvSpPr>
        <p:spPr>
          <a:xfrm>
            <a:off x="5412614" y="5083443"/>
            <a:ext cx="6218369" cy="954107"/>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Provides functions such as periodic maintenance, periodic inspection, and event (fault) management. The failure rate and duration can be reduced through accident prevention management and process-based management.</a:t>
            </a:r>
          </a:p>
        </p:txBody>
      </p:sp>
      <p:sp>
        <p:nvSpPr>
          <p:cNvPr id="24" name="圆角矩形 23"/>
          <p:cNvSpPr/>
          <p:nvPr/>
        </p:nvSpPr>
        <p:spPr bwMode="auto">
          <a:xfrm>
            <a:off x="3587426" y="2678398"/>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25" name="矩形 14"/>
          <p:cNvSpPr>
            <a:spLocks noChangeArrowheads="1"/>
          </p:cNvSpPr>
          <p:nvPr/>
        </p:nvSpPr>
        <p:spPr bwMode="auto">
          <a:xfrm>
            <a:off x="3566731" y="2658958"/>
            <a:ext cx="1661388" cy="578882"/>
          </a:xfrm>
          <a:prstGeom prst="roundRect">
            <a:avLst/>
          </a:prstGeom>
          <a:noFill/>
          <a:ln w="9525">
            <a:noFill/>
            <a:miter lim="800000"/>
            <a:headEnd/>
            <a:tailEnd/>
          </a:ln>
        </p:spPr>
        <p:txBody>
          <a:bodyPr wrap="none" anchor="ctr">
            <a:spAutoFit/>
          </a:bodyPr>
          <a:lstStyle/>
          <a:p>
            <a:pPr algn="ctr" defTabSz="914400"/>
            <a:r>
              <a:rPr kumimoji="1" lang="en-US" sz="1400" dirty="0">
                <a:cs typeface="+mn-ea"/>
                <a:sym typeface="+mn-lt"/>
              </a:rPr>
              <a:t>Energy efficiency </a:t>
            </a:r>
            <a:endParaRPr kumimoji="1" lang="en-US" sz="1400" dirty="0" smtClean="0">
              <a:cs typeface="+mn-ea"/>
              <a:sym typeface="+mn-lt"/>
            </a:endParaRPr>
          </a:p>
          <a:p>
            <a:pPr algn="ctr" defTabSz="914400"/>
            <a:r>
              <a:rPr kumimoji="1" lang="en-US" sz="1400" dirty="0" smtClean="0">
                <a:cs typeface="+mn-ea"/>
                <a:sym typeface="+mn-lt"/>
              </a:rPr>
              <a:t>management</a:t>
            </a:r>
            <a:endParaRPr kumimoji="1" lang="en-US" sz="1400" dirty="0">
              <a:cs typeface="+mn-ea"/>
              <a:sym typeface="+mn-lt"/>
            </a:endParaRPr>
          </a:p>
        </p:txBody>
      </p:sp>
      <p:sp>
        <p:nvSpPr>
          <p:cNvPr id="26" name="文本框 25"/>
          <p:cNvSpPr txBox="1"/>
          <p:nvPr/>
        </p:nvSpPr>
        <p:spPr>
          <a:xfrm>
            <a:off x="5407004" y="2683737"/>
            <a:ext cx="6218369" cy="738664"/>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Calculates the power usage effectiveness (PUE) of a data center, implements visualized monitoring of the PUE, and displays the composition and changes of energy consumption.</a:t>
            </a:r>
          </a:p>
        </p:txBody>
      </p:sp>
    </p:spTree>
    <p:extLst>
      <p:ext uri="{BB962C8B-B14F-4D97-AF65-F5344CB8AC3E}">
        <p14:creationId xmlns:p14="http://schemas.microsoft.com/office/powerpoint/2010/main" val="22568543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mn-lt"/>
                <a:ea typeface="+mn-ea"/>
                <a:cs typeface="+mn-ea"/>
                <a:sym typeface="+mn-lt"/>
              </a:rPr>
              <a:t>System Functions</a:t>
            </a:r>
          </a:p>
        </p:txBody>
      </p:sp>
      <p:sp>
        <p:nvSpPr>
          <p:cNvPr id="3" name="文本占位符 2"/>
          <p:cNvSpPr>
            <a:spLocks noGrp="1"/>
          </p:cNvSpPr>
          <p:nvPr>
            <p:ph type="body" sz="quarter" idx="10"/>
          </p:nvPr>
        </p:nvSpPr>
        <p:spPr>
          <a:xfrm>
            <a:off x="455612" y="1052514"/>
            <a:ext cx="11293476" cy="1316384"/>
          </a:xfrm>
        </p:spPr>
        <p:txBody>
          <a:bodyPr/>
          <a:lstStyle/>
          <a:p>
            <a:r>
              <a:rPr lang="en-US" altLang="zh-CN" sz="2000" dirty="0">
                <a:latin typeface="+mn-lt"/>
                <a:ea typeface="+mn-ea"/>
                <a:cs typeface="+mn-ea"/>
                <a:sym typeface="+mn-lt"/>
              </a:rPr>
              <a:t>The system provides common functions for each module of the monitoring management system, including user management, log management, system maintenance, and data backup.</a:t>
            </a:r>
          </a:p>
          <a:p>
            <a:endParaRPr lang="zh-CN" altLang="en-US" sz="2000" dirty="0">
              <a:latin typeface="+mn-lt"/>
              <a:ea typeface="+mn-ea"/>
              <a:cs typeface="+mn-ea"/>
              <a:sym typeface="+mn-lt"/>
            </a:endParaRPr>
          </a:p>
        </p:txBody>
      </p:sp>
      <p:sp>
        <p:nvSpPr>
          <p:cNvPr id="62" name="AutoShape 60"/>
          <p:cNvSpPr>
            <a:spLocks noChangeArrowheads="1"/>
          </p:cNvSpPr>
          <p:nvPr/>
        </p:nvSpPr>
        <p:spPr bwMode="auto">
          <a:xfrm>
            <a:off x="714922" y="3263496"/>
            <a:ext cx="2627295" cy="1594185"/>
          </a:xfrm>
          <a:prstGeom prst="rightArrow">
            <a:avLst>
              <a:gd name="adj1" fmla="val 69473"/>
              <a:gd name="adj2" fmla="val 42204"/>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defTabSz="914400" eaLnBrk="0" fontAlgn="ctr" hangingPunct="0">
              <a:buClr>
                <a:srgbClr val="FF0000"/>
              </a:buClr>
              <a:buSzPct val="70000"/>
              <a:buFont typeface="Wingdings" pitchFamily="2" charset="2"/>
              <a:buChar char="u"/>
              <a:tabLst>
                <a:tab pos="136525" algn="l"/>
              </a:tabLst>
              <a:defRPr/>
            </a:pPr>
            <a:endParaRPr lang="zh-CN" altLang="en-US" sz="1400" dirty="0">
              <a:cs typeface="+mn-ea"/>
              <a:sym typeface="+mn-lt"/>
            </a:endParaRPr>
          </a:p>
        </p:txBody>
      </p:sp>
      <p:sp>
        <p:nvSpPr>
          <p:cNvPr id="78" name="圆角矩形 77"/>
          <p:cNvSpPr/>
          <p:nvPr/>
        </p:nvSpPr>
        <p:spPr bwMode="auto">
          <a:xfrm>
            <a:off x="842241" y="3724839"/>
            <a:ext cx="1778759" cy="673558"/>
          </a:xfrm>
          <a:prstGeom prst="roundRect">
            <a:avLst>
              <a:gd name="adj" fmla="val 10568"/>
            </a:avLst>
          </a:prstGeom>
          <a:gradFill flip="none" rotWithShape="1">
            <a:gsLst>
              <a:gs pos="0">
                <a:srgbClr val="00DFF6">
                  <a:shade val="30000"/>
                  <a:satMod val="115000"/>
                </a:srgbClr>
              </a:gs>
              <a:gs pos="50000">
                <a:srgbClr val="00DFF6">
                  <a:shade val="67500"/>
                  <a:satMod val="115000"/>
                </a:srgbClr>
              </a:gs>
              <a:gs pos="100000">
                <a:srgbClr val="00DFF6">
                  <a:shade val="100000"/>
                  <a:satMod val="115000"/>
                </a:srgbClr>
              </a:gs>
            </a:gsLst>
            <a:lin ang="18900000" scaled="1"/>
            <a:tileRect/>
          </a:gra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defTabSz="914400" eaLnBrk="0" fontAlgn="ctr" hangingPunct="0">
              <a:buClr>
                <a:srgbClr val="FF0000"/>
              </a:buClr>
              <a:buSzPct val="70000"/>
              <a:buFont typeface="Wingdings" pitchFamily="2" charset="2"/>
              <a:buChar char="u"/>
            </a:pPr>
            <a:endParaRPr lang="zh-CN" altLang="en-US" sz="1600" dirty="0">
              <a:solidFill>
                <a:schemeClr val="bg1"/>
              </a:solidFill>
              <a:effectLst>
                <a:reflection blurRad="6350" stA="50000" endA="300" endPos="50000" dist="29997" dir="5400000" sy="-100000" algn="bl" rotWithShape="0"/>
              </a:effectLst>
              <a:cs typeface="+mn-ea"/>
              <a:sym typeface="+mn-lt"/>
            </a:endParaRPr>
          </a:p>
        </p:txBody>
      </p:sp>
      <p:sp>
        <p:nvSpPr>
          <p:cNvPr id="79" name="矩形 14"/>
          <p:cNvSpPr>
            <a:spLocks noChangeArrowheads="1"/>
          </p:cNvSpPr>
          <p:nvPr/>
        </p:nvSpPr>
        <p:spPr bwMode="auto">
          <a:xfrm>
            <a:off x="842241" y="3703521"/>
            <a:ext cx="1778759" cy="707886"/>
          </a:xfrm>
          <a:prstGeom prst="rect">
            <a:avLst/>
          </a:prstGeom>
          <a:noFill/>
          <a:ln w="9525">
            <a:noFill/>
            <a:miter lim="800000"/>
            <a:headEnd/>
            <a:tailEnd/>
          </a:ln>
        </p:spPr>
        <p:txBody>
          <a:bodyPr wrap="square" anchor="ctr">
            <a:spAutoFit/>
          </a:bodyPr>
          <a:lstStyle/>
          <a:p>
            <a:pPr algn="ctr" defTabSz="914400"/>
            <a:r>
              <a:rPr kumimoji="1" lang="en-US" sz="2000">
                <a:cs typeface="+mn-ea"/>
                <a:sym typeface="+mn-lt"/>
              </a:rPr>
              <a:t>System functions</a:t>
            </a:r>
          </a:p>
        </p:txBody>
      </p:sp>
      <p:sp>
        <p:nvSpPr>
          <p:cNvPr id="53" name="圆角矩形 52"/>
          <p:cNvSpPr/>
          <p:nvPr/>
        </p:nvSpPr>
        <p:spPr bwMode="auto">
          <a:xfrm>
            <a:off x="3581816" y="3395349"/>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64" name="矩形 14"/>
          <p:cNvSpPr>
            <a:spLocks noChangeArrowheads="1"/>
          </p:cNvSpPr>
          <p:nvPr/>
        </p:nvSpPr>
        <p:spPr bwMode="auto">
          <a:xfrm>
            <a:off x="3611910" y="3375909"/>
            <a:ext cx="1559810" cy="578882"/>
          </a:xfrm>
          <a:prstGeom prst="roundRect">
            <a:avLst/>
          </a:prstGeom>
          <a:noFill/>
          <a:ln w="9525">
            <a:noFill/>
            <a:miter lim="800000"/>
            <a:headEnd/>
            <a:tailEnd/>
          </a:ln>
        </p:spPr>
        <p:txBody>
          <a:bodyPr anchor="ctr">
            <a:spAutoFit/>
          </a:bodyPr>
          <a:lstStyle/>
          <a:p>
            <a:pPr algn="ctr" defTabSz="914400"/>
            <a:r>
              <a:rPr kumimoji="1" lang="en-US" sz="1400">
                <a:cs typeface="+mn-ea"/>
                <a:sym typeface="+mn-lt"/>
              </a:rPr>
              <a:t>Log management</a:t>
            </a:r>
          </a:p>
        </p:txBody>
      </p:sp>
      <p:sp>
        <p:nvSpPr>
          <p:cNvPr id="74" name="圆角矩形 73"/>
          <p:cNvSpPr/>
          <p:nvPr/>
        </p:nvSpPr>
        <p:spPr bwMode="auto">
          <a:xfrm>
            <a:off x="3581816" y="4200124"/>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75" name="矩形 14"/>
          <p:cNvSpPr>
            <a:spLocks noChangeArrowheads="1"/>
          </p:cNvSpPr>
          <p:nvPr/>
        </p:nvSpPr>
        <p:spPr bwMode="auto">
          <a:xfrm>
            <a:off x="3611910" y="4180684"/>
            <a:ext cx="1559810" cy="578882"/>
          </a:xfrm>
          <a:prstGeom prst="roundRect">
            <a:avLst/>
          </a:prstGeom>
          <a:noFill/>
          <a:ln w="9525">
            <a:noFill/>
            <a:miter lim="800000"/>
            <a:headEnd/>
            <a:tailEnd/>
          </a:ln>
        </p:spPr>
        <p:txBody>
          <a:bodyPr anchor="ctr">
            <a:spAutoFit/>
          </a:bodyPr>
          <a:lstStyle/>
          <a:p>
            <a:pPr algn="ctr" defTabSz="914400"/>
            <a:r>
              <a:rPr kumimoji="1" lang="en-US" sz="1400">
                <a:cs typeface="+mn-ea"/>
                <a:sym typeface="+mn-lt"/>
              </a:rPr>
              <a:t>System maintenance</a:t>
            </a:r>
          </a:p>
        </p:txBody>
      </p:sp>
      <p:sp>
        <p:nvSpPr>
          <p:cNvPr id="82" name="圆角矩形 81"/>
          <p:cNvSpPr/>
          <p:nvPr/>
        </p:nvSpPr>
        <p:spPr bwMode="auto">
          <a:xfrm>
            <a:off x="3581816" y="5004899"/>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sz="1400" dirty="0">
              <a:solidFill>
                <a:schemeClr val="bg1"/>
              </a:solidFill>
              <a:effectLst>
                <a:reflection blurRad="6350" stA="50000" endA="300" endPos="50000" dist="29997" dir="5400000" sy="-100000" algn="bl" rotWithShape="0"/>
              </a:effectLst>
              <a:cs typeface="+mn-ea"/>
              <a:sym typeface="+mn-lt"/>
            </a:endParaRPr>
          </a:p>
        </p:txBody>
      </p:sp>
      <p:sp>
        <p:nvSpPr>
          <p:cNvPr id="83" name="矩形 14"/>
          <p:cNvSpPr>
            <a:spLocks noChangeArrowheads="1"/>
          </p:cNvSpPr>
          <p:nvPr/>
        </p:nvSpPr>
        <p:spPr bwMode="auto">
          <a:xfrm>
            <a:off x="3611910" y="5104640"/>
            <a:ext cx="1559810" cy="340519"/>
          </a:xfrm>
          <a:prstGeom prst="roundRect">
            <a:avLst/>
          </a:prstGeom>
          <a:noFill/>
          <a:ln w="9525">
            <a:noFill/>
            <a:miter lim="800000"/>
            <a:headEnd/>
            <a:tailEnd/>
          </a:ln>
        </p:spPr>
        <p:txBody>
          <a:bodyPr anchor="ctr">
            <a:spAutoFit/>
          </a:bodyPr>
          <a:lstStyle/>
          <a:p>
            <a:pPr algn="ctr" defTabSz="914400"/>
            <a:r>
              <a:rPr kumimoji="1" lang="en-US" sz="1400">
                <a:cs typeface="+mn-ea"/>
                <a:sym typeface="+mn-lt"/>
              </a:rPr>
              <a:t>Data backup</a:t>
            </a:r>
          </a:p>
        </p:txBody>
      </p:sp>
      <p:sp>
        <p:nvSpPr>
          <p:cNvPr id="15" name="文本框 14"/>
          <p:cNvSpPr txBox="1"/>
          <p:nvPr/>
        </p:nvSpPr>
        <p:spPr>
          <a:xfrm>
            <a:off x="5407004" y="3400916"/>
            <a:ext cx="6218369"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Records all operations of the monitoring management system, traces accidents, and retrieves log information.</a:t>
            </a:r>
          </a:p>
        </p:txBody>
      </p:sp>
      <p:sp>
        <p:nvSpPr>
          <p:cNvPr id="97" name="文本框 96"/>
          <p:cNvSpPr txBox="1"/>
          <p:nvPr/>
        </p:nvSpPr>
        <p:spPr>
          <a:xfrm>
            <a:off x="5407003" y="4306325"/>
            <a:ext cx="6218369" cy="307777"/>
          </a:xfrm>
          <a:prstGeom prst="rect">
            <a:avLst/>
          </a:prstGeom>
          <a:noFill/>
        </p:spPr>
        <p:txBody>
          <a:bodyPr wrap="square" rtlCol="0">
            <a:spAutoFit/>
          </a:bodyPr>
          <a:lstStyle/>
          <a:p>
            <a:pPr marL="285750" indent="-285750">
              <a:buFont typeface="Wingdings" panose="05000000000000000000" pitchFamily="2" charset="2"/>
              <a:buChar char="Ø"/>
            </a:pPr>
            <a:r>
              <a:rPr lang="en-US" sz="1400">
                <a:cs typeface="+mn-ea"/>
                <a:sym typeface="+mn-lt"/>
              </a:rPr>
              <a:t>Performs maintenance such as upgrading a system online.</a:t>
            </a:r>
          </a:p>
        </p:txBody>
      </p:sp>
      <p:sp>
        <p:nvSpPr>
          <p:cNvPr id="98" name="文本框 97"/>
          <p:cNvSpPr txBox="1"/>
          <p:nvPr/>
        </p:nvSpPr>
        <p:spPr>
          <a:xfrm>
            <a:off x="5407004" y="5010335"/>
            <a:ext cx="6218369"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Provides hot standby to back up and restore data of the monitoring system.</a:t>
            </a:r>
          </a:p>
        </p:txBody>
      </p:sp>
      <p:sp>
        <p:nvSpPr>
          <p:cNvPr id="24" name="圆角矩形 23"/>
          <p:cNvSpPr/>
          <p:nvPr/>
        </p:nvSpPr>
        <p:spPr bwMode="auto">
          <a:xfrm>
            <a:off x="3581816" y="2605290"/>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25" name="矩形 14"/>
          <p:cNvSpPr>
            <a:spLocks noChangeArrowheads="1"/>
          </p:cNvSpPr>
          <p:nvPr/>
        </p:nvSpPr>
        <p:spPr bwMode="auto">
          <a:xfrm>
            <a:off x="3611910" y="2585850"/>
            <a:ext cx="1559810" cy="578882"/>
          </a:xfrm>
          <a:prstGeom prst="roundRect">
            <a:avLst/>
          </a:prstGeom>
          <a:noFill/>
          <a:ln w="9525">
            <a:noFill/>
            <a:miter lim="800000"/>
            <a:headEnd/>
            <a:tailEnd/>
          </a:ln>
        </p:spPr>
        <p:txBody>
          <a:bodyPr anchor="ctr">
            <a:spAutoFit/>
          </a:bodyPr>
          <a:lstStyle/>
          <a:p>
            <a:pPr algn="ctr" defTabSz="914400"/>
            <a:r>
              <a:rPr kumimoji="1" lang="en-US" sz="1400" dirty="0">
                <a:cs typeface="+mn-ea"/>
                <a:sym typeface="+mn-lt"/>
              </a:rPr>
              <a:t>User management</a:t>
            </a:r>
          </a:p>
        </p:txBody>
      </p:sp>
      <p:sp>
        <p:nvSpPr>
          <p:cNvPr id="26" name="文本框 25"/>
          <p:cNvSpPr txBox="1"/>
          <p:nvPr/>
        </p:nvSpPr>
        <p:spPr>
          <a:xfrm>
            <a:off x="5401394" y="2610629"/>
            <a:ext cx="6218369" cy="738664"/>
          </a:xfrm>
          <a:prstGeom prst="rect">
            <a:avLst/>
          </a:prstGeom>
          <a:noFill/>
        </p:spPr>
        <p:txBody>
          <a:bodyPr wrap="square" rtlCol="0">
            <a:spAutoFit/>
          </a:bodyPr>
          <a:lstStyle/>
          <a:p>
            <a:pPr marL="285750" indent="-285750">
              <a:buFont typeface="Wingdings" panose="05000000000000000000" pitchFamily="2" charset="2"/>
              <a:buChar char="Ø"/>
            </a:pPr>
            <a:r>
              <a:rPr lang="en-US" sz="1400">
                <a:cs typeface="+mn-ea"/>
                <a:sym typeface="+mn-lt"/>
              </a:rPr>
              <a:t>Manages users in the system according to permission groups.</a:t>
            </a:r>
          </a:p>
          <a:p>
            <a:pPr marL="285750" indent="-285750">
              <a:buFont typeface="Wingdings" panose="05000000000000000000" pitchFamily="2" charset="2"/>
              <a:buChar char="Ø"/>
            </a:pPr>
            <a:r>
              <a:rPr lang="en-US" sz="1400">
                <a:cs typeface="+mn-ea"/>
                <a:sym typeface="+mn-lt"/>
              </a:rPr>
              <a:t>Multiple user authentication modes should be supported to ensure system security.</a:t>
            </a:r>
          </a:p>
        </p:txBody>
      </p:sp>
    </p:spTree>
    <p:extLst>
      <p:ext uri="{BB962C8B-B14F-4D97-AF65-F5344CB8AC3E}">
        <p14:creationId xmlns:p14="http://schemas.microsoft.com/office/powerpoint/2010/main" val="13815486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mn-lt"/>
                <a:ea typeface="+mn-ea"/>
                <a:cs typeface="+mn-ea"/>
                <a:sym typeface="+mn-lt"/>
              </a:rPr>
              <a:t>General Control Center (1)</a:t>
            </a:r>
          </a:p>
        </p:txBody>
      </p:sp>
      <p:sp>
        <p:nvSpPr>
          <p:cNvPr id="3" name="文本占位符 2"/>
          <p:cNvSpPr>
            <a:spLocks noGrp="1"/>
          </p:cNvSpPr>
          <p:nvPr>
            <p:ph type="body" sz="quarter" idx="10"/>
          </p:nvPr>
        </p:nvSpPr>
        <p:spPr>
          <a:xfrm>
            <a:off x="455612" y="1052514"/>
            <a:ext cx="11293476" cy="1512596"/>
          </a:xfrm>
        </p:spPr>
        <p:txBody>
          <a:bodyPr/>
          <a:lstStyle/>
          <a:p>
            <a:pPr algn="l"/>
            <a:r>
              <a:rPr lang="en-US" altLang="zh-CN" sz="2000" dirty="0">
                <a:latin typeface="+mn-lt"/>
                <a:ea typeface="+mn-ea"/>
                <a:cs typeface="+mn-ea"/>
                <a:sym typeface="+mn-lt"/>
              </a:rPr>
              <a:t>The general control center is an important entry for O&amp;M management driver information. It provides the service desk and display functions and works with the O&amp;M management system to ensure the availability of data centers.</a:t>
            </a:r>
          </a:p>
          <a:p>
            <a:pPr algn="l"/>
            <a:endParaRPr lang="zh-CN" altLang="en-US" sz="2000" dirty="0">
              <a:latin typeface="+mn-lt"/>
              <a:ea typeface="+mn-ea"/>
              <a:cs typeface="+mn-ea"/>
              <a:sym typeface="+mn-lt"/>
            </a:endParaRPr>
          </a:p>
        </p:txBody>
      </p:sp>
      <p:sp>
        <p:nvSpPr>
          <p:cNvPr id="62" name="AutoShape 60"/>
          <p:cNvSpPr>
            <a:spLocks noChangeArrowheads="1"/>
          </p:cNvSpPr>
          <p:nvPr/>
        </p:nvSpPr>
        <p:spPr bwMode="auto">
          <a:xfrm>
            <a:off x="572221" y="3304287"/>
            <a:ext cx="2627295" cy="1594185"/>
          </a:xfrm>
          <a:prstGeom prst="rightArrow">
            <a:avLst>
              <a:gd name="adj1" fmla="val 69473"/>
              <a:gd name="adj2" fmla="val 42204"/>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defTabSz="914400" eaLnBrk="0" fontAlgn="ctr" hangingPunct="0">
              <a:buClr>
                <a:srgbClr val="FF0000"/>
              </a:buClr>
              <a:buSzPct val="70000"/>
              <a:buFont typeface="Wingdings" pitchFamily="2" charset="2"/>
              <a:buChar char="u"/>
              <a:tabLst>
                <a:tab pos="136525" algn="l"/>
              </a:tabLst>
              <a:defRPr/>
            </a:pPr>
            <a:endParaRPr lang="zh-CN" altLang="en-US" sz="1400" dirty="0">
              <a:cs typeface="+mn-ea"/>
              <a:sym typeface="+mn-lt"/>
            </a:endParaRPr>
          </a:p>
        </p:txBody>
      </p:sp>
      <p:sp>
        <p:nvSpPr>
          <p:cNvPr id="78" name="圆角矩形 77"/>
          <p:cNvSpPr/>
          <p:nvPr/>
        </p:nvSpPr>
        <p:spPr bwMode="auto">
          <a:xfrm>
            <a:off x="699540" y="3765630"/>
            <a:ext cx="1778759" cy="673558"/>
          </a:xfrm>
          <a:prstGeom prst="roundRect">
            <a:avLst>
              <a:gd name="adj" fmla="val 10568"/>
            </a:avLst>
          </a:prstGeom>
          <a:gradFill flip="none" rotWithShape="1">
            <a:gsLst>
              <a:gs pos="0">
                <a:srgbClr val="00DFF6">
                  <a:shade val="30000"/>
                  <a:satMod val="115000"/>
                </a:srgbClr>
              </a:gs>
              <a:gs pos="50000">
                <a:srgbClr val="00DFF6">
                  <a:shade val="67500"/>
                  <a:satMod val="115000"/>
                </a:srgbClr>
              </a:gs>
              <a:gs pos="100000">
                <a:srgbClr val="00DFF6">
                  <a:shade val="100000"/>
                  <a:satMod val="115000"/>
                </a:srgbClr>
              </a:gs>
            </a:gsLst>
            <a:lin ang="18900000" scaled="1"/>
            <a:tileRect/>
          </a:gra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defTabSz="914400" eaLnBrk="0" fontAlgn="ctr" hangingPunct="0">
              <a:buClr>
                <a:srgbClr val="FF0000"/>
              </a:buClr>
              <a:buSzPct val="70000"/>
              <a:buFont typeface="Wingdings" pitchFamily="2" charset="2"/>
              <a:buChar char="u"/>
            </a:pPr>
            <a:endParaRPr lang="zh-CN" altLang="en-US" sz="1600" dirty="0">
              <a:solidFill>
                <a:schemeClr val="bg1"/>
              </a:solidFill>
              <a:effectLst>
                <a:reflection blurRad="6350" stA="50000" endA="300" endPos="50000" dist="29997" dir="5400000" sy="-100000" algn="bl" rotWithShape="0"/>
              </a:effectLst>
              <a:cs typeface="+mn-ea"/>
              <a:sym typeface="+mn-lt"/>
            </a:endParaRPr>
          </a:p>
        </p:txBody>
      </p:sp>
      <p:sp>
        <p:nvSpPr>
          <p:cNvPr id="79" name="矩形 14"/>
          <p:cNvSpPr>
            <a:spLocks noChangeArrowheads="1"/>
          </p:cNvSpPr>
          <p:nvPr/>
        </p:nvSpPr>
        <p:spPr bwMode="auto">
          <a:xfrm>
            <a:off x="682261" y="3744312"/>
            <a:ext cx="1813317" cy="707886"/>
          </a:xfrm>
          <a:prstGeom prst="rect">
            <a:avLst/>
          </a:prstGeom>
          <a:noFill/>
          <a:ln w="9525">
            <a:noFill/>
            <a:miter lim="800000"/>
            <a:headEnd/>
            <a:tailEnd/>
          </a:ln>
        </p:spPr>
        <p:txBody>
          <a:bodyPr wrap="none" anchor="ctr">
            <a:spAutoFit/>
          </a:bodyPr>
          <a:lstStyle/>
          <a:p>
            <a:pPr algn="ctr" defTabSz="914400"/>
            <a:r>
              <a:rPr kumimoji="1" lang="en-US" sz="2000" dirty="0">
                <a:cs typeface="+mn-ea"/>
                <a:sym typeface="+mn-lt"/>
              </a:rPr>
              <a:t>General </a:t>
            </a:r>
            <a:endParaRPr kumimoji="1" lang="en-US" sz="2000" dirty="0" smtClean="0">
              <a:cs typeface="+mn-ea"/>
              <a:sym typeface="+mn-lt"/>
            </a:endParaRPr>
          </a:p>
          <a:p>
            <a:pPr algn="ctr" defTabSz="914400"/>
            <a:r>
              <a:rPr kumimoji="1" lang="en-US" sz="2000" dirty="0" smtClean="0">
                <a:cs typeface="+mn-ea"/>
                <a:sym typeface="+mn-lt"/>
              </a:rPr>
              <a:t>control </a:t>
            </a:r>
            <a:r>
              <a:rPr kumimoji="1" lang="en-US" sz="2000" dirty="0">
                <a:cs typeface="+mn-ea"/>
                <a:sym typeface="+mn-lt"/>
              </a:rPr>
              <a:t>center</a:t>
            </a:r>
          </a:p>
        </p:txBody>
      </p:sp>
      <p:sp>
        <p:nvSpPr>
          <p:cNvPr id="82" name="圆角矩形 81"/>
          <p:cNvSpPr/>
          <p:nvPr/>
        </p:nvSpPr>
        <p:spPr bwMode="auto">
          <a:xfrm>
            <a:off x="3399094" y="3015317"/>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83" name="矩形 14"/>
          <p:cNvSpPr>
            <a:spLocks noChangeArrowheads="1"/>
          </p:cNvSpPr>
          <p:nvPr/>
        </p:nvSpPr>
        <p:spPr bwMode="auto">
          <a:xfrm>
            <a:off x="3429188" y="2995877"/>
            <a:ext cx="1559810" cy="578882"/>
          </a:xfrm>
          <a:prstGeom prst="roundRect">
            <a:avLst/>
          </a:prstGeom>
          <a:noFill/>
          <a:ln w="9525">
            <a:noFill/>
            <a:miter lim="800000"/>
            <a:headEnd/>
            <a:tailEnd/>
          </a:ln>
        </p:spPr>
        <p:txBody>
          <a:bodyPr anchor="ctr">
            <a:spAutoFit/>
          </a:bodyPr>
          <a:lstStyle/>
          <a:p>
            <a:pPr algn="ctr" defTabSz="914400"/>
            <a:r>
              <a:rPr kumimoji="1" lang="en-US" sz="1400" dirty="0">
                <a:cs typeface="+mn-ea"/>
                <a:sym typeface="+mn-lt"/>
              </a:rPr>
              <a:t>Service desk functions</a:t>
            </a:r>
          </a:p>
        </p:txBody>
      </p:sp>
      <p:sp>
        <p:nvSpPr>
          <p:cNvPr id="98" name="文本框 97"/>
          <p:cNvSpPr txBox="1"/>
          <p:nvPr/>
        </p:nvSpPr>
        <p:spPr>
          <a:xfrm>
            <a:off x="5224282" y="2614353"/>
            <a:ext cx="6524806" cy="1815882"/>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On-duty personnel in the general control center receive system exception information from users through the service desk, making up for the omission of abnormal runtime information caused by insufficient monitoring systems.</a:t>
            </a:r>
          </a:p>
          <a:p>
            <a:pPr marL="285750" indent="-285750">
              <a:buFont typeface="Wingdings" panose="05000000000000000000" pitchFamily="2" charset="2"/>
              <a:buChar char="Ø"/>
            </a:pPr>
            <a:r>
              <a:rPr lang="en-US" sz="1400" dirty="0">
                <a:cs typeface="+mn-ea"/>
                <a:sym typeface="+mn-lt"/>
              </a:rPr>
              <a:t>After the on-duty personnel obtain exception information, they register and distribute service requests in the system, track the service process and quality, and review the issues to ensure that the O&amp;M work is completed as required.</a:t>
            </a:r>
          </a:p>
        </p:txBody>
      </p:sp>
      <p:sp>
        <p:nvSpPr>
          <p:cNvPr id="24" name="圆角矩形 23"/>
          <p:cNvSpPr/>
          <p:nvPr/>
        </p:nvSpPr>
        <p:spPr bwMode="auto">
          <a:xfrm>
            <a:off x="3404704" y="4542009"/>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25" name="矩形 14"/>
          <p:cNvSpPr>
            <a:spLocks noChangeArrowheads="1"/>
          </p:cNvSpPr>
          <p:nvPr/>
        </p:nvSpPr>
        <p:spPr bwMode="auto">
          <a:xfrm>
            <a:off x="3434798" y="4522569"/>
            <a:ext cx="1559810" cy="578882"/>
          </a:xfrm>
          <a:prstGeom prst="roundRect">
            <a:avLst/>
          </a:prstGeom>
          <a:noFill/>
          <a:ln w="9525">
            <a:noFill/>
            <a:miter lim="800000"/>
            <a:headEnd/>
            <a:tailEnd/>
          </a:ln>
        </p:spPr>
        <p:txBody>
          <a:bodyPr anchor="ctr">
            <a:spAutoFit/>
          </a:bodyPr>
          <a:lstStyle/>
          <a:p>
            <a:pPr algn="ctr" defTabSz="914400"/>
            <a:r>
              <a:rPr kumimoji="1" lang="en-US" sz="1400">
                <a:cs typeface="+mn-ea"/>
                <a:sym typeface="+mn-lt"/>
              </a:rPr>
              <a:t>Display functions</a:t>
            </a:r>
          </a:p>
        </p:txBody>
      </p:sp>
      <p:sp>
        <p:nvSpPr>
          <p:cNvPr id="26" name="文本框 25"/>
          <p:cNvSpPr txBox="1"/>
          <p:nvPr/>
        </p:nvSpPr>
        <p:spPr>
          <a:xfrm>
            <a:off x="5224282" y="4634432"/>
            <a:ext cx="6369005" cy="954107"/>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Provides functions such as </a:t>
            </a:r>
            <a:r>
              <a:rPr lang="en-US" altLang="zh-CN" sz="1400" dirty="0" smtClean="0">
                <a:cs typeface="+mn-ea"/>
                <a:sym typeface="+mn-lt"/>
              </a:rPr>
              <a:t>data center planning</a:t>
            </a:r>
            <a:r>
              <a:rPr lang="en-US" sz="1400" dirty="0" smtClean="0">
                <a:cs typeface="+mn-ea"/>
                <a:sym typeface="+mn-lt"/>
              </a:rPr>
              <a:t>, </a:t>
            </a:r>
            <a:r>
              <a:rPr lang="en-US" sz="1400" dirty="0">
                <a:cs typeface="+mn-ea"/>
                <a:sym typeface="+mn-lt"/>
              </a:rPr>
              <a:t>large-screen display, 3D display, monitoring management reports, and web or mobile terminals to intuitively display the running status of a data center, improving the readability of system data.</a:t>
            </a:r>
          </a:p>
        </p:txBody>
      </p:sp>
    </p:spTree>
    <p:extLst>
      <p:ext uri="{BB962C8B-B14F-4D97-AF65-F5344CB8AC3E}">
        <p14:creationId xmlns:p14="http://schemas.microsoft.com/office/powerpoint/2010/main" val="39216159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General Control Center (2)</a:t>
            </a:r>
          </a:p>
        </p:txBody>
      </p:sp>
      <p:sp>
        <p:nvSpPr>
          <p:cNvPr id="78" name="圆角矩形 77"/>
          <p:cNvSpPr/>
          <p:nvPr/>
        </p:nvSpPr>
        <p:spPr bwMode="auto">
          <a:xfrm>
            <a:off x="1086879" y="1792713"/>
            <a:ext cx="687570" cy="3748217"/>
          </a:xfrm>
          <a:prstGeom prst="roundRect">
            <a:avLst>
              <a:gd name="adj" fmla="val 10568"/>
            </a:avLst>
          </a:prstGeom>
          <a:gradFill flip="none" rotWithShape="1">
            <a:gsLst>
              <a:gs pos="0">
                <a:srgbClr val="00DFF6">
                  <a:shade val="30000"/>
                  <a:satMod val="115000"/>
                </a:srgbClr>
              </a:gs>
              <a:gs pos="50000">
                <a:srgbClr val="00DFF6">
                  <a:shade val="67500"/>
                  <a:satMod val="115000"/>
                </a:srgbClr>
              </a:gs>
              <a:gs pos="100000">
                <a:srgbClr val="00DFF6">
                  <a:shade val="100000"/>
                  <a:satMod val="115000"/>
                </a:srgbClr>
              </a:gs>
            </a:gsLst>
            <a:lin ang="18900000" scaled="1"/>
            <a:tileRect/>
          </a:gra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vert="vert270" wrap="none" anchor="ctr"/>
          <a:lstStyle/>
          <a:p>
            <a:pPr algn="ctr" defTabSz="914400" eaLnBrk="0" fontAlgn="ctr" hangingPunct="0">
              <a:buClr>
                <a:srgbClr val="FF0000"/>
              </a:buClr>
              <a:buSzPct val="70000"/>
            </a:pPr>
            <a:endParaRPr dirty="0">
              <a:cs typeface="+mn-ea"/>
              <a:sym typeface="+mn-lt"/>
            </a:endParaRPr>
          </a:p>
          <a:p>
            <a:pPr algn="ctr" defTabSz="914400" eaLnBrk="0" fontAlgn="ctr" hangingPunct="0">
              <a:buClr>
                <a:srgbClr val="FF0000"/>
              </a:buClr>
              <a:buSzPct val="70000"/>
            </a:pPr>
            <a:r>
              <a:rPr lang="en-US" sz="2400" dirty="0">
                <a:solidFill>
                  <a:schemeClr val="tx1"/>
                </a:solidFill>
                <a:cs typeface="+mn-ea"/>
                <a:sym typeface="+mn-lt"/>
              </a:rPr>
              <a:t>Display</a:t>
            </a:r>
          </a:p>
          <a:p>
            <a:pPr algn="ctr" defTabSz="914400" eaLnBrk="0" fontAlgn="ctr" hangingPunct="0">
              <a:buClr>
                <a:srgbClr val="FF0000"/>
              </a:buClr>
              <a:buSzPct val="70000"/>
            </a:pPr>
            <a:r>
              <a:rPr lang="en-US" sz="2400" dirty="0">
                <a:solidFill>
                  <a:schemeClr val="tx1"/>
                </a:solidFill>
                <a:cs typeface="+mn-ea"/>
                <a:sym typeface="+mn-lt"/>
              </a:rPr>
              <a:t>functions</a:t>
            </a:r>
          </a:p>
          <a:p>
            <a:pPr algn="ctr" defTabSz="914400" eaLnBrk="0" fontAlgn="ctr" hangingPunct="0">
              <a:buClr>
                <a:srgbClr val="FF0000"/>
              </a:buClr>
              <a:buSzPct val="70000"/>
            </a:pPr>
            <a:endParaRPr lang="en-US" sz="2400" dirty="0">
              <a:solidFill>
                <a:schemeClr val="tx1"/>
              </a:solidFill>
              <a:cs typeface="+mn-ea"/>
              <a:sym typeface="+mn-lt"/>
            </a:endParaRPr>
          </a:p>
        </p:txBody>
      </p:sp>
      <p:sp>
        <p:nvSpPr>
          <p:cNvPr id="53" name="圆角矩形 52"/>
          <p:cNvSpPr/>
          <p:nvPr/>
        </p:nvSpPr>
        <p:spPr bwMode="auto">
          <a:xfrm>
            <a:off x="2103187" y="3710221"/>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64" name="矩形 14"/>
          <p:cNvSpPr>
            <a:spLocks noChangeArrowheads="1"/>
          </p:cNvSpPr>
          <p:nvPr/>
        </p:nvSpPr>
        <p:spPr bwMode="auto">
          <a:xfrm>
            <a:off x="2133281" y="3690781"/>
            <a:ext cx="1559810" cy="578882"/>
          </a:xfrm>
          <a:prstGeom prst="roundRect">
            <a:avLst/>
          </a:prstGeom>
          <a:noFill/>
          <a:ln w="9525">
            <a:noFill/>
            <a:miter lim="800000"/>
            <a:headEnd/>
            <a:tailEnd/>
          </a:ln>
        </p:spPr>
        <p:txBody>
          <a:bodyPr anchor="ctr">
            <a:spAutoFit/>
          </a:bodyPr>
          <a:lstStyle/>
          <a:p>
            <a:pPr algn="ctr" defTabSz="914400"/>
            <a:r>
              <a:rPr kumimoji="1" lang="en-US" sz="1400">
                <a:cs typeface="+mn-ea"/>
                <a:sym typeface="+mn-lt"/>
              </a:rPr>
              <a:t>Temperature map</a:t>
            </a:r>
          </a:p>
        </p:txBody>
      </p:sp>
      <p:sp>
        <p:nvSpPr>
          <p:cNvPr id="74" name="圆角矩形 73"/>
          <p:cNvSpPr/>
          <p:nvPr/>
        </p:nvSpPr>
        <p:spPr bwMode="auto">
          <a:xfrm>
            <a:off x="2103187" y="4514996"/>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75" name="矩形 14"/>
          <p:cNvSpPr>
            <a:spLocks noChangeArrowheads="1"/>
          </p:cNvSpPr>
          <p:nvPr/>
        </p:nvSpPr>
        <p:spPr bwMode="auto">
          <a:xfrm>
            <a:off x="2133281" y="4495555"/>
            <a:ext cx="1559810" cy="578882"/>
          </a:xfrm>
          <a:prstGeom prst="roundRect">
            <a:avLst/>
          </a:prstGeom>
          <a:noFill/>
          <a:ln w="9525">
            <a:noFill/>
            <a:miter lim="800000"/>
            <a:headEnd/>
            <a:tailEnd/>
          </a:ln>
        </p:spPr>
        <p:txBody>
          <a:bodyPr anchor="ctr">
            <a:spAutoFit/>
          </a:bodyPr>
          <a:lstStyle/>
          <a:p>
            <a:pPr algn="ctr" defTabSz="914400"/>
            <a:r>
              <a:rPr kumimoji="1" lang="en-US" sz="1400">
                <a:cs typeface="+mn-ea"/>
                <a:sym typeface="+mn-lt"/>
              </a:rPr>
              <a:t>Report management</a:t>
            </a:r>
          </a:p>
        </p:txBody>
      </p:sp>
      <p:sp>
        <p:nvSpPr>
          <p:cNvPr id="82" name="圆角矩形 81"/>
          <p:cNvSpPr/>
          <p:nvPr/>
        </p:nvSpPr>
        <p:spPr bwMode="auto">
          <a:xfrm>
            <a:off x="2097577" y="2076049"/>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83" name="矩形 14"/>
          <p:cNvSpPr>
            <a:spLocks noChangeArrowheads="1"/>
          </p:cNvSpPr>
          <p:nvPr/>
        </p:nvSpPr>
        <p:spPr bwMode="auto">
          <a:xfrm>
            <a:off x="2127671" y="2056609"/>
            <a:ext cx="1559810" cy="578882"/>
          </a:xfrm>
          <a:prstGeom prst="roundRect">
            <a:avLst/>
          </a:prstGeom>
          <a:noFill/>
          <a:ln w="9525">
            <a:noFill/>
            <a:miter lim="800000"/>
            <a:headEnd/>
            <a:tailEnd/>
          </a:ln>
        </p:spPr>
        <p:txBody>
          <a:bodyPr anchor="ctr">
            <a:spAutoFit/>
          </a:bodyPr>
          <a:lstStyle/>
          <a:p>
            <a:pPr algn="ctr" defTabSz="914400"/>
            <a:r>
              <a:rPr kumimoji="1" lang="en-US" sz="1400" dirty="0">
                <a:cs typeface="+mn-ea"/>
                <a:sym typeface="+mn-lt"/>
              </a:rPr>
              <a:t>Large-screen display</a:t>
            </a:r>
          </a:p>
        </p:txBody>
      </p:sp>
      <p:sp>
        <p:nvSpPr>
          <p:cNvPr id="15" name="文本框 14"/>
          <p:cNvSpPr txBox="1"/>
          <p:nvPr/>
        </p:nvSpPr>
        <p:spPr>
          <a:xfrm>
            <a:off x="3928375" y="3715788"/>
            <a:ext cx="7490512" cy="738664"/>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Displays the overall temperature distribution of a data center. Quickly eliminates hot spots in a data center to ensure normal operation of IT equipment, and accurately detects refrigerant leakage to prevent equipment failures and ensure security.</a:t>
            </a:r>
          </a:p>
        </p:txBody>
      </p:sp>
      <p:sp>
        <p:nvSpPr>
          <p:cNvPr id="97" name="文本框 96"/>
          <p:cNvSpPr txBox="1"/>
          <p:nvPr/>
        </p:nvSpPr>
        <p:spPr>
          <a:xfrm>
            <a:off x="3922765" y="4506075"/>
            <a:ext cx="7659635" cy="738664"/>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Collects statistics on and analyzes historical device running data and alarm events, and displays them in charts. It provides intuitive and reliable basis for data center management and decision-making.</a:t>
            </a:r>
          </a:p>
        </p:txBody>
      </p:sp>
      <p:sp>
        <p:nvSpPr>
          <p:cNvPr id="98" name="文本框 97"/>
          <p:cNvSpPr txBox="1"/>
          <p:nvPr/>
        </p:nvSpPr>
        <p:spPr>
          <a:xfrm>
            <a:off x="3922765" y="2081485"/>
            <a:ext cx="6218369"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Displays monitoring views, alarms, energy efficiency analysis, capacity, and key battery information service segments on a large screen.</a:t>
            </a:r>
          </a:p>
        </p:txBody>
      </p:sp>
      <p:sp>
        <p:nvSpPr>
          <p:cNvPr id="24" name="圆角矩形 23"/>
          <p:cNvSpPr/>
          <p:nvPr/>
        </p:nvSpPr>
        <p:spPr bwMode="auto">
          <a:xfrm>
            <a:off x="2103187" y="2920162"/>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25" name="矩形 14"/>
          <p:cNvSpPr>
            <a:spLocks noChangeArrowheads="1"/>
          </p:cNvSpPr>
          <p:nvPr/>
        </p:nvSpPr>
        <p:spPr bwMode="auto">
          <a:xfrm>
            <a:off x="2133281" y="3019903"/>
            <a:ext cx="1559810" cy="340519"/>
          </a:xfrm>
          <a:prstGeom prst="roundRect">
            <a:avLst/>
          </a:prstGeom>
          <a:noFill/>
          <a:ln w="9525">
            <a:noFill/>
            <a:miter lim="800000"/>
            <a:headEnd/>
            <a:tailEnd/>
          </a:ln>
        </p:spPr>
        <p:txBody>
          <a:bodyPr anchor="ctr">
            <a:spAutoFit/>
          </a:bodyPr>
          <a:lstStyle/>
          <a:p>
            <a:pPr algn="ctr" defTabSz="914400"/>
            <a:r>
              <a:rPr kumimoji="1" lang="en-US" sz="1400">
                <a:cs typeface="+mn-ea"/>
                <a:sym typeface="+mn-lt"/>
              </a:rPr>
              <a:t>3D display</a:t>
            </a:r>
          </a:p>
        </p:txBody>
      </p:sp>
      <p:sp>
        <p:nvSpPr>
          <p:cNvPr id="26" name="文本框 25"/>
          <p:cNvSpPr txBox="1"/>
          <p:nvPr/>
        </p:nvSpPr>
        <p:spPr>
          <a:xfrm>
            <a:off x="3922765" y="2925501"/>
            <a:ext cx="7496122"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Displays the data center panorama in a 3D view, showing equipment layout, alarm information, and running status to improve user experience of visualization.</a:t>
            </a:r>
          </a:p>
        </p:txBody>
      </p:sp>
      <p:sp>
        <p:nvSpPr>
          <p:cNvPr id="19" name="圆角矩形 18"/>
          <p:cNvSpPr/>
          <p:nvPr/>
        </p:nvSpPr>
        <p:spPr bwMode="auto">
          <a:xfrm>
            <a:off x="2097577" y="5289829"/>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sz="1400" dirty="0">
              <a:solidFill>
                <a:schemeClr val="bg1"/>
              </a:solidFill>
              <a:effectLst>
                <a:reflection blurRad="6350" stA="50000" endA="300" endPos="50000" dist="29997" dir="5400000" sy="-100000" algn="bl" rotWithShape="0"/>
              </a:effectLst>
              <a:cs typeface="+mn-ea"/>
              <a:sym typeface="+mn-lt"/>
            </a:endParaRPr>
          </a:p>
        </p:txBody>
      </p:sp>
      <p:sp>
        <p:nvSpPr>
          <p:cNvPr id="20" name="矩形 14"/>
          <p:cNvSpPr>
            <a:spLocks noChangeArrowheads="1"/>
          </p:cNvSpPr>
          <p:nvPr/>
        </p:nvSpPr>
        <p:spPr bwMode="auto">
          <a:xfrm>
            <a:off x="2133281" y="5270389"/>
            <a:ext cx="1559810" cy="578882"/>
          </a:xfrm>
          <a:prstGeom prst="roundRect">
            <a:avLst/>
          </a:prstGeom>
          <a:noFill/>
          <a:ln w="9525">
            <a:noFill/>
            <a:miter lim="800000"/>
            <a:headEnd/>
            <a:tailEnd/>
          </a:ln>
        </p:spPr>
        <p:txBody>
          <a:bodyPr anchor="ctr">
            <a:spAutoFit/>
          </a:bodyPr>
          <a:lstStyle/>
          <a:p>
            <a:pPr algn="ctr" defTabSz="914400"/>
            <a:r>
              <a:rPr kumimoji="1" lang="en-US" sz="1400">
                <a:cs typeface="+mn-ea"/>
                <a:sym typeface="+mn-lt"/>
              </a:rPr>
              <a:t>Web/Mobile terminals</a:t>
            </a:r>
          </a:p>
        </p:txBody>
      </p:sp>
      <p:sp>
        <p:nvSpPr>
          <p:cNvPr id="21" name="文本框 20"/>
          <p:cNvSpPr txBox="1"/>
          <p:nvPr/>
        </p:nvSpPr>
        <p:spPr>
          <a:xfrm>
            <a:off x="3917155" y="5280908"/>
            <a:ext cx="6979218" cy="738664"/>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The monitoring system provides access management for web terminals and mobile terminal apps, which allows users to view alarms, performance, energy consumption, and resource data of a data center.</a:t>
            </a:r>
          </a:p>
        </p:txBody>
      </p:sp>
      <p:sp>
        <p:nvSpPr>
          <p:cNvPr id="22" name="圆角矩形 21"/>
          <p:cNvSpPr/>
          <p:nvPr/>
        </p:nvSpPr>
        <p:spPr bwMode="auto">
          <a:xfrm>
            <a:off x="2108797" y="1307885"/>
            <a:ext cx="1620000" cy="540000"/>
          </a:xfrm>
          <a:prstGeom prst="roundRect">
            <a:avLst/>
          </a:prstGeom>
          <a:solidFill>
            <a:srgbClr val="00DFF6"/>
          </a:solidFill>
          <a:ln w="25400">
            <a:noFill/>
          </a:ln>
          <a:effectLst>
            <a:outerShdw blurRad="225425" dist="38100" dir="5220000" algn="ctr">
              <a:srgbClr val="000000">
                <a:alpha val="33000"/>
              </a:srgbClr>
            </a:outerShdw>
          </a:effectLst>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defTabSz="914400" eaLnBrk="0" fontAlgn="ctr" hangingPunct="0">
              <a:buClr>
                <a:srgbClr val="FF0000"/>
              </a:buClr>
              <a:buSzPct val="70000"/>
              <a:buFont typeface="Wingdings" pitchFamily="2" charset="2"/>
              <a:buChar char="u"/>
            </a:pPr>
            <a:endParaRPr lang="zh-CN" altLang="en-US" dirty="0">
              <a:solidFill>
                <a:schemeClr val="bg1"/>
              </a:solidFill>
              <a:effectLst>
                <a:reflection blurRad="6350" stA="50000" endA="300" endPos="50000" dist="29997" dir="5400000" sy="-100000" algn="bl" rotWithShape="0"/>
              </a:effectLst>
              <a:cs typeface="+mn-ea"/>
              <a:sym typeface="+mn-lt"/>
            </a:endParaRPr>
          </a:p>
        </p:txBody>
      </p:sp>
      <p:sp>
        <p:nvSpPr>
          <p:cNvPr id="23" name="矩形 14"/>
          <p:cNvSpPr>
            <a:spLocks noChangeArrowheads="1"/>
          </p:cNvSpPr>
          <p:nvPr/>
        </p:nvSpPr>
        <p:spPr bwMode="auto">
          <a:xfrm>
            <a:off x="2138891" y="1288444"/>
            <a:ext cx="1559810" cy="578882"/>
          </a:xfrm>
          <a:prstGeom prst="roundRect">
            <a:avLst/>
          </a:prstGeom>
          <a:noFill/>
          <a:ln w="9525">
            <a:noFill/>
            <a:miter lim="800000"/>
            <a:headEnd/>
            <a:tailEnd/>
          </a:ln>
        </p:spPr>
        <p:txBody>
          <a:bodyPr anchor="ctr">
            <a:spAutoFit/>
          </a:bodyPr>
          <a:lstStyle/>
          <a:p>
            <a:pPr algn="ctr" defTabSz="914400"/>
            <a:r>
              <a:rPr kumimoji="1" lang="en-US" sz="1400" dirty="0" smtClean="0">
                <a:cs typeface="+mn-ea"/>
                <a:sym typeface="+mn-lt"/>
              </a:rPr>
              <a:t>Data center planning</a:t>
            </a:r>
            <a:endParaRPr kumimoji="1" lang="en-US" sz="1400" dirty="0">
              <a:cs typeface="+mn-ea"/>
              <a:sym typeface="+mn-lt"/>
            </a:endParaRPr>
          </a:p>
        </p:txBody>
      </p:sp>
      <p:sp>
        <p:nvSpPr>
          <p:cNvPr id="27" name="文本框 26"/>
          <p:cNvSpPr txBox="1"/>
          <p:nvPr/>
        </p:nvSpPr>
        <p:spPr>
          <a:xfrm>
            <a:off x="3928375" y="1298964"/>
            <a:ext cx="6218369"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cs typeface="+mn-ea"/>
                <a:sym typeface="+mn-lt"/>
              </a:rPr>
              <a:t>Users can use various graphical elements, such as curves, pipelines, and cabinets, to simulate the actual layout of a data center.</a:t>
            </a:r>
          </a:p>
        </p:txBody>
      </p:sp>
    </p:spTree>
    <p:extLst>
      <p:ext uri="{BB962C8B-B14F-4D97-AF65-F5344CB8AC3E}">
        <p14:creationId xmlns:p14="http://schemas.microsoft.com/office/powerpoint/2010/main" val="4029142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en-US" dirty="0" smtClean="0">
                <a:solidFill>
                  <a:schemeClr val="bg1">
                    <a:lumMod val="50000"/>
                  </a:schemeClr>
                </a:solidFill>
                <a:latin typeface="+mn-lt"/>
                <a:ea typeface="+mn-ea"/>
                <a:cs typeface="+mn-ea"/>
                <a:sym typeface="+mn-lt"/>
              </a:rPr>
              <a:t>Overview of the Monitoring System</a:t>
            </a:r>
            <a:endParaRPr lang="en-US" altLang="zh-CN" dirty="0" smtClean="0">
              <a:solidFill>
                <a:schemeClr val="bg1">
                  <a:lumMod val="50000"/>
                </a:schemeClr>
              </a:solidFill>
              <a:latin typeface="+mn-lt"/>
              <a:ea typeface="+mn-ea"/>
              <a:cs typeface="+mn-ea"/>
              <a:sym typeface="+mn-lt"/>
            </a:endParaRPr>
          </a:p>
          <a:p>
            <a:r>
              <a:rPr lang="en-US" altLang="en-US" dirty="0" smtClean="0">
                <a:solidFill>
                  <a:schemeClr val="bg1">
                    <a:lumMod val="50000"/>
                  </a:schemeClr>
                </a:solidFill>
                <a:latin typeface="+mn-lt"/>
                <a:ea typeface="+mn-ea"/>
                <a:cs typeface="+mn-ea"/>
                <a:sym typeface="+mn-lt"/>
              </a:rPr>
              <a:t>Introduction to Main Functions</a:t>
            </a:r>
            <a:endParaRPr lang="en-US" altLang="zh-CN" dirty="0" smtClean="0">
              <a:solidFill>
                <a:schemeClr val="bg1">
                  <a:lumMod val="50000"/>
                </a:schemeClr>
              </a:solidFill>
              <a:latin typeface="+mn-lt"/>
              <a:ea typeface="+mn-ea"/>
              <a:cs typeface="+mn-ea"/>
              <a:sym typeface="+mn-lt"/>
            </a:endParaRPr>
          </a:p>
          <a:p>
            <a:r>
              <a:rPr lang="en-US" altLang="en-US" b="1" dirty="0" smtClean="0">
                <a:latin typeface="+mn-lt"/>
                <a:ea typeface="+mn-ea"/>
                <a:cs typeface="+mn-ea"/>
                <a:sym typeface="+mn-lt"/>
              </a:rPr>
              <a:t>Introduction to Huawei Monitoring System</a:t>
            </a:r>
            <a:endParaRPr lang="en-US" altLang="zh-CN" b="1" dirty="0" smtClean="0">
              <a:latin typeface="+mn-lt"/>
              <a:ea typeface="+mn-ea"/>
              <a:cs typeface="+mn-ea"/>
              <a:sym typeface="+mn-lt"/>
            </a:endParaRPr>
          </a:p>
        </p:txBody>
      </p:sp>
    </p:spTree>
    <p:extLst>
      <p:ext uri="{BB962C8B-B14F-4D97-AF65-F5344CB8AC3E}">
        <p14:creationId xmlns:p14="http://schemas.microsoft.com/office/powerpoint/2010/main" val="25881867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lvl="0"/>
            <a:r>
              <a:rPr lang="en-US" altLang="en-US" dirty="0" smtClean="0">
                <a:latin typeface="+mn-lt"/>
                <a:ea typeface="+mn-ea"/>
                <a:cs typeface="+mn-ea"/>
                <a:sym typeface="+mn-lt"/>
              </a:rPr>
              <a:t>Huawei Monitoring Management System</a:t>
            </a:r>
            <a:endParaRPr lang="en-US" altLang="en-US" dirty="0">
              <a:latin typeface="+mn-lt"/>
              <a:ea typeface="+mn-ea"/>
              <a:cs typeface="+mn-ea"/>
              <a:sym typeface="+mn-lt"/>
            </a:endParaRPr>
          </a:p>
        </p:txBody>
      </p:sp>
      <p:sp>
        <p:nvSpPr>
          <p:cNvPr id="8" name="文本占位符 7"/>
          <p:cNvSpPr>
            <a:spLocks noGrp="1"/>
          </p:cNvSpPr>
          <p:nvPr>
            <p:ph type="body" sz="quarter" idx="10"/>
          </p:nvPr>
        </p:nvSpPr>
        <p:spPr/>
        <p:txBody>
          <a:bodyPr/>
          <a:lstStyle/>
          <a:p>
            <a:pPr>
              <a:spcBef>
                <a:spcPts val="0"/>
              </a:spcBef>
            </a:pPr>
            <a:r>
              <a:rPr lang="en-US" altLang="en-US" sz="1600" dirty="0">
                <a:latin typeface="+mn-lt"/>
                <a:ea typeface="+mn-ea"/>
                <a:cs typeface="+mn-ea"/>
                <a:sym typeface="+mn-lt"/>
              </a:rPr>
              <a:t>Huawei monitoring management system covers power monitoring, environment monitoring, and security monitoring, provides real-time status of devices inside micro-modules, alarm information, and configuration information for management, and provides visual interfaces.</a:t>
            </a:r>
          </a:p>
        </p:txBody>
      </p:sp>
      <p:pic>
        <p:nvPicPr>
          <p:cNvPr id="6" name="Picture 2"/>
          <p:cNvPicPr>
            <a:picLocks noChangeAspect="1" noChangeArrowheads="1"/>
          </p:cNvPicPr>
          <p:nvPr/>
        </p:nvPicPr>
        <p:blipFill>
          <a:blip r:embed="rId3" cstate="print"/>
          <a:srcRect/>
          <a:stretch>
            <a:fillRect/>
          </a:stretch>
        </p:blipFill>
        <p:spPr bwMode="auto">
          <a:xfrm>
            <a:off x="1963771" y="2207090"/>
            <a:ext cx="8048909" cy="3897833"/>
          </a:xfrm>
          <a:prstGeom prst="rect">
            <a:avLst/>
          </a:prstGeom>
          <a:noFill/>
          <a:ln w="9525">
            <a:noFill/>
            <a:miter lim="800000"/>
            <a:headEnd/>
            <a:tailEnd/>
          </a:ln>
        </p:spPr>
      </p:pic>
      <p:sp>
        <p:nvSpPr>
          <p:cNvPr id="2" name="文本框 1"/>
          <p:cNvSpPr txBox="1"/>
          <p:nvPr/>
        </p:nvSpPr>
        <p:spPr>
          <a:xfrm>
            <a:off x="7006107" y="2793193"/>
            <a:ext cx="380232" cy="215444"/>
          </a:xfrm>
          <a:prstGeom prst="rect">
            <a:avLst/>
          </a:prstGeom>
          <a:noFill/>
        </p:spPr>
        <p:txBody>
          <a:bodyPr wrap="none" rtlCol="0">
            <a:spAutoFit/>
          </a:bodyPr>
          <a:lstStyle/>
          <a:p>
            <a:r>
              <a:rPr lang="en-US" altLang="zh-CN" sz="800" dirty="0" smtClean="0"/>
              <a:t>-Pro</a:t>
            </a:r>
            <a:endParaRPr lang="zh-CN" altLang="en-US" sz="800" dirty="0"/>
          </a:p>
        </p:txBody>
      </p:sp>
    </p:spTree>
    <p:extLst>
      <p:ext uri="{BB962C8B-B14F-4D97-AF65-F5344CB8AC3E}">
        <p14:creationId xmlns:p14="http://schemas.microsoft.com/office/powerpoint/2010/main" val="4576476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en-US" dirty="0" smtClean="0">
                <a:latin typeface="+mn-lt"/>
                <a:ea typeface="+mn-ea"/>
                <a:cs typeface="+mn-ea"/>
                <a:sym typeface="+mn-lt"/>
              </a:rPr>
              <a:t>Functions of Huawei Intelligent Monitoring System </a:t>
            </a:r>
            <a:endParaRPr lang="en-US" altLang="en-US" dirty="0">
              <a:latin typeface="+mn-lt"/>
              <a:ea typeface="+mn-ea"/>
              <a:cs typeface="+mn-ea"/>
              <a:sym typeface="+mn-lt"/>
            </a:endParaRPr>
          </a:p>
        </p:txBody>
      </p:sp>
      <p:pic>
        <p:nvPicPr>
          <p:cNvPr id="5" name="Picture 153"/>
          <p:cNvPicPr>
            <a:picLocks noChangeAspect="1" noChangeArrowheads="1"/>
          </p:cNvPicPr>
          <p:nvPr/>
        </p:nvPicPr>
        <p:blipFill>
          <a:blip r:embed="rId3" cstate="email"/>
          <a:srcRect/>
          <a:stretch>
            <a:fillRect/>
          </a:stretch>
        </p:blipFill>
        <p:spPr bwMode="auto">
          <a:xfrm>
            <a:off x="4100234" y="1902752"/>
            <a:ext cx="1697382" cy="554140"/>
          </a:xfrm>
          <a:prstGeom prst="rect">
            <a:avLst/>
          </a:prstGeom>
          <a:noFill/>
          <a:ln w="9525">
            <a:noFill/>
            <a:miter lim="800000"/>
            <a:headEnd/>
            <a:tailEnd/>
          </a:ln>
        </p:spPr>
      </p:pic>
      <p:pic>
        <p:nvPicPr>
          <p:cNvPr id="6" name="Picture 147" descr="C:\Users\y00188602\AppData\Roaming\eSpace_Desktop\UserData\y00188602\imagefiles\755514A2-DE43-4F53-ADCB-EECF42F72DF0.png"/>
          <p:cNvPicPr>
            <a:picLocks noChangeAspect="1" noChangeArrowheads="1"/>
          </p:cNvPicPr>
          <p:nvPr/>
        </p:nvPicPr>
        <p:blipFill>
          <a:blip r:embed="rId4" cstate="email"/>
          <a:srcRect/>
          <a:stretch>
            <a:fillRect/>
          </a:stretch>
        </p:blipFill>
        <p:spPr bwMode="auto">
          <a:xfrm>
            <a:off x="4187789" y="3194511"/>
            <a:ext cx="3804447" cy="2594665"/>
          </a:xfrm>
          <a:prstGeom prst="rect">
            <a:avLst/>
          </a:prstGeom>
          <a:noFill/>
        </p:spPr>
      </p:pic>
      <p:pic>
        <p:nvPicPr>
          <p:cNvPr id="9" name="Picture 3"/>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bwMode="auto">
          <a:xfrm rot="16831241">
            <a:off x="7611852" y="4086775"/>
            <a:ext cx="217155" cy="152700"/>
          </a:xfrm>
          <a:prstGeom prst="rect">
            <a:avLst/>
          </a:prstGeom>
          <a:noFill/>
          <a:ln w="9525">
            <a:noFill/>
            <a:miter lim="800000"/>
            <a:headEnd/>
            <a:tailEnd/>
          </a:ln>
        </p:spPr>
      </p:pic>
      <p:pic>
        <p:nvPicPr>
          <p:cNvPr id="11" name="Picture 3"/>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rot="16200000">
            <a:off x="6335868" y="3228045"/>
            <a:ext cx="265638" cy="186795"/>
          </a:xfrm>
          <a:prstGeom prst="rect">
            <a:avLst/>
          </a:prstGeom>
          <a:noFill/>
          <a:ln w="9525">
            <a:noFill/>
            <a:miter lim="800000"/>
            <a:headEnd/>
            <a:tailEnd/>
          </a:ln>
        </p:spPr>
      </p:pic>
      <p:pic>
        <p:nvPicPr>
          <p:cNvPr id="12" name="Picture 3"/>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rot="16200000">
            <a:off x="6795775" y="3181216"/>
            <a:ext cx="265638" cy="186795"/>
          </a:xfrm>
          <a:prstGeom prst="rect">
            <a:avLst/>
          </a:prstGeom>
          <a:noFill/>
          <a:ln w="9525">
            <a:noFill/>
            <a:miter lim="800000"/>
            <a:headEnd/>
            <a:tailEnd/>
          </a:ln>
        </p:spPr>
      </p:pic>
      <p:pic>
        <p:nvPicPr>
          <p:cNvPr id="13" name="Picture 3"/>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rot="16200000">
            <a:off x="7257907" y="3087556"/>
            <a:ext cx="265638" cy="186795"/>
          </a:xfrm>
          <a:prstGeom prst="rect">
            <a:avLst/>
          </a:prstGeom>
          <a:noFill/>
          <a:ln w="9525">
            <a:noFill/>
            <a:miter lim="800000"/>
            <a:headEnd/>
            <a:tailEnd/>
          </a:ln>
        </p:spPr>
      </p:pic>
      <p:sp>
        <p:nvSpPr>
          <p:cNvPr id="14" name="TextBox 13"/>
          <p:cNvSpPr txBox="1"/>
          <p:nvPr/>
        </p:nvSpPr>
        <p:spPr>
          <a:xfrm rot="1303009">
            <a:off x="5254830" y="2834896"/>
            <a:ext cx="1416558" cy="461665"/>
          </a:xfrm>
          <a:prstGeom prst="rect">
            <a:avLst/>
          </a:prstGeom>
          <a:noFill/>
        </p:spPr>
        <p:txBody>
          <a:bodyPr wrap="square" rtlCol="0">
            <a:spAutoFit/>
          </a:bodyPr>
          <a:lstStyle/>
          <a:p>
            <a:pPr>
              <a:buClr>
                <a:srgbClr val="00B0F0"/>
              </a:buClr>
              <a:buFont typeface="Wingdings" pitchFamily="2" charset="2"/>
              <a:buChar char="u"/>
            </a:pPr>
            <a:r>
              <a:rPr lang="en-US" altLang="en-US" sz="1200" dirty="0">
                <a:cs typeface="+mn-ea"/>
                <a:sym typeface="+mn-lt"/>
              </a:rPr>
              <a:t>Remote control: skylight</a:t>
            </a:r>
          </a:p>
        </p:txBody>
      </p:sp>
      <p:sp>
        <p:nvSpPr>
          <p:cNvPr id="15" name="TextBox 14"/>
          <p:cNvSpPr txBox="1"/>
          <p:nvPr/>
        </p:nvSpPr>
        <p:spPr>
          <a:xfrm rot="1303009">
            <a:off x="5663823" y="2349140"/>
            <a:ext cx="1693767" cy="830997"/>
          </a:xfrm>
          <a:prstGeom prst="rect">
            <a:avLst/>
          </a:prstGeom>
          <a:noFill/>
        </p:spPr>
        <p:txBody>
          <a:bodyPr wrap="square" rtlCol="0">
            <a:spAutoFit/>
          </a:bodyPr>
          <a:lstStyle/>
          <a:p>
            <a:pPr>
              <a:buClr>
                <a:srgbClr val="00B0F0"/>
              </a:buClr>
              <a:buFont typeface="Wingdings" pitchFamily="2" charset="2"/>
              <a:buChar char="u"/>
            </a:pPr>
            <a:r>
              <a:rPr lang="en-US" altLang="en-US" sz="1200" dirty="0">
                <a:cs typeface="+mn-ea"/>
                <a:sym typeface="+mn-lt"/>
              </a:rPr>
              <a:t>Remote sensing: temperature, humidity, smoke, and infrared</a:t>
            </a:r>
          </a:p>
        </p:txBody>
      </p:sp>
      <p:pic>
        <p:nvPicPr>
          <p:cNvPr id="16" name="Picture 3"/>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rot="20005936">
            <a:off x="6874458" y="4351657"/>
            <a:ext cx="157956" cy="138007"/>
          </a:xfrm>
          <a:prstGeom prst="rect">
            <a:avLst/>
          </a:prstGeom>
          <a:noFill/>
          <a:ln w="9525">
            <a:noFill/>
            <a:miter lim="800000"/>
            <a:headEnd/>
            <a:tailEnd/>
          </a:ln>
        </p:spPr>
      </p:pic>
      <p:sp>
        <p:nvSpPr>
          <p:cNvPr id="17" name="TextBox 16"/>
          <p:cNvSpPr txBox="1"/>
          <p:nvPr/>
        </p:nvSpPr>
        <p:spPr>
          <a:xfrm>
            <a:off x="6242053" y="4427856"/>
            <a:ext cx="1263051" cy="461665"/>
          </a:xfrm>
          <a:prstGeom prst="rect">
            <a:avLst/>
          </a:prstGeom>
          <a:noFill/>
        </p:spPr>
        <p:txBody>
          <a:bodyPr wrap="square" rtlCol="0">
            <a:spAutoFit/>
          </a:bodyPr>
          <a:lstStyle/>
          <a:p>
            <a:pPr>
              <a:buClr>
                <a:srgbClr val="00B0F0"/>
              </a:buClr>
              <a:buFont typeface="Wingdings" pitchFamily="2" charset="2"/>
              <a:buChar char="u"/>
            </a:pPr>
            <a:r>
              <a:rPr lang="en-US" altLang="en-US" sz="1200" dirty="0">
                <a:solidFill>
                  <a:schemeClr val="bg1"/>
                </a:solidFill>
                <a:cs typeface="+mn-ea"/>
                <a:sym typeface="+mn-lt"/>
              </a:rPr>
              <a:t>Access control device</a:t>
            </a:r>
          </a:p>
        </p:txBody>
      </p:sp>
      <p:pic>
        <p:nvPicPr>
          <p:cNvPr id="18" name="Picture 2"/>
          <p:cNvPicPr>
            <a:picLocks noChangeAspect="1" noChangeArrowheads="1"/>
          </p:cNvPicPr>
          <p:nvPr/>
        </p:nvPicPr>
        <p:blipFill>
          <a:blip r:embed="rId8" cstate="email">
            <a:clrChange>
              <a:clrFrom>
                <a:srgbClr val="FFFFFF"/>
              </a:clrFrom>
              <a:clrTo>
                <a:srgbClr val="FFFFFF">
                  <a:alpha val="0"/>
                </a:srgbClr>
              </a:clrTo>
            </a:clrChange>
          </a:blip>
          <a:srcRect/>
          <a:stretch>
            <a:fillRect/>
          </a:stretch>
        </p:blipFill>
        <p:spPr bwMode="auto">
          <a:xfrm rot="10800000" flipV="1">
            <a:off x="4455842" y="3194189"/>
            <a:ext cx="394613" cy="239925"/>
          </a:xfrm>
          <a:prstGeom prst="rect">
            <a:avLst/>
          </a:prstGeom>
          <a:noFill/>
          <a:ln w="9525">
            <a:noFill/>
            <a:miter lim="800000"/>
            <a:headEnd/>
            <a:tailEnd/>
          </a:ln>
        </p:spPr>
      </p:pic>
      <p:sp>
        <p:nvSpPr>
          <p:cNvPr id="19" name="TextBox 18"/>
          <p:cNvSpPr txBox="1"/>
          <p:nvPr/>
        </p:nvSpPr>
        <p:spPr>
          <a:xfrm>
            <a:off x="3637289" y="3032956"/>
            <a:ext cx="998190" cy="461665"/>
          </a:xfrm>
          <a:prstGeom prst="rect">
            <a:avLst/>
          </a:prstGeom>
          <a:noFill/>
        </p:spPr>
        <p:txBody>
          <a:bodyPr wrap="square" rtlCol="0">
            <a:spAutoFit/>
          </a:bodyPr>
          <a:lstStyle/>
          <a:p>
            <a:pPr>
              <a:buClr>
                <a:srgbClr val="00B0F0"/>
              </a:buClr>
              <a:buFont typeface="Wingdings" pitchFamily="2" charset="2"/>
              <a:buChar char="u"/>
            </a:pPr>
            <a:r>
              <a:rPr lang="en-US" altLang="zh-CN" sz="1200" dirty="0">
                <a:cs typeface="+mn-ea"/>
                <a:sym typeface="+mn-lt"/>
              </a:rPr>
              <a:t>WiFi</a:t>
            </a:r>
            <a:r>
              <a:rPr lang="en-US" altLang="en-US" sz="1200" dirty="0">
                <a:cs typeface="+mn-ea"/>
                <a:sym typeface="+mn-lt"/>
              </a:rPr>
              <a:t> hotspot</a:t>
            </a:r>
          </a:p>
        </p:txBody>
      </p:sp>
      <p:pic>
        <p:nvPicPr>
          <p:cNvPr id="20" name="Picture 2" descr="https://ss2.baidu.com/6ONYsjip0QIZ8tyhnq/it/u=952900931,22511496&amp;fm=58"/>
          <p:cNvPicPr>
            <a:picLocks noChangeAspect="1" noChangeArrowheads="1"/>
          </p:cNvPicPr>
          <p:nvPr/>
        </p:nvPicPr>
        <p:blipFill>
          <a:blip r:embed="rId9" cstate="email"/>
          <a:srcRect/>
          <a:stretch>
            <a:fillRect/>
          </a:stretch>
        </p:blipFill>
        <p:spPr bwMode="auto">
          <a:xfrm>
            <a:off x="3023085" y="1823739"/>
            <a:ext cx="668059" cy="668060"/>
          </a:xfrm>
          <a:prstGeom prst="rect">
            <a:avLst/>
          </a:prstGeom>
          <a:noFill/>
        </p:spPr>
      </p:pic>
      <p:pic>
        <p:nvPicPr>
          <p:cNvPr id="21" name="Picture 145"/>
          <p:cNvPicPr>
            <a:picLocks noChangeAspect="1" noChangeArrowheads="1"/>
          </p:cNvPicPr>
          <p:nvPr/>
        </p:nvPicPr>
        <p:blipFill>
          <a:blip r:embed="rId10" cstate="email"/>
          <a:srcRect/>
          <a:stretch>
            <a:fillRect/>
          </a:stretch>
        </p:blipFill>
        <p:spPr bwMode="auto">
          <a:xfrm>
            <a:off x="2339564" y="1387806"/>
            <a:ext cx="609249" cy="1249106"/>
          </a:xfrm>
          <a:prstGeom prst="rect">
            <a:avLst/>
          </a:prstGeom>
          <a:noFill/>
          <a:ln w="9525">
            <a:noFill/>
            <a:miter lim="800000"/>
            <a:headEnd/>
            <a:tailEnd/>
          </a:ln>
        </p:spPr>
      </p:pic>
      <p:pic>
        <p:nvPicPr>
          <p:cNvPr id="22" name="Picture 2"/>
          <p:cNvPicPr>
            <a:picLocks noChangeAspect="1" noChangeArrowheads="1"/>
          </p:cNvPicPr>
          <p:nvPr/>
        </p:nvPicPr>
        <p:blipFill>
          <a:blip r:embed="rId8" cstate="email">
            <a:clrChange>
              <a:clrFrom>
                <a:srgbClr val="FFFFFF"/>
              </a:clrFrom>
              <a:clrTo>
                <a:srgbClr val="FFFFFF">
                  <a:alpha val="0"/>
                </a:srgbClr>
              </a:clrTo>
            </a:clrChange>
          </a:blip>
          <a:srcRect/>
          <a:stretch>
            <a:fillRect/>
          </a:stretch>
        </p:blipFill>
        <p:spPr bwMode="auto">
          <a:xfrm rot="10800000" flipV="1">
            <a:off x="3539377" y="2237545"/>
            <a:ext cx="394613" cy="239925"/>
          </a:xfrm>
          <a:prstGeom prst="rect">
            <a:avLst/>
          </a:prstGeom>
          <a:noFill/>
          <a:ln w="9525">
            <a:noFill/>
            <a:miter lim="800000"/>
            <a:headEnd/>
            <a:tailEnd/>
          </a:ln>
        </p:spPr>
      </p:pic>
      <p:pic>
        <p:nvPicPr>
          <p:cNvPr id="24" name="Picture 4" descr="http://img1.imgtn.bdimg.com/it/u=3800028039,1381329302&amp;fm=21&amp;gp=0.jpg"/>
          <p:cNvPicPr>
            <a:picLocks noChangeAspect="1" noChangeArrowheads="1"/>
          </p:cNvPicPr>
          <p:nvPr/>
        </p:nvPicPr>
        <p:blipFill>
          <a:blip r:embed="rId11" cstate="email"/>
          <a:srcRect/>
          <a:stretch>
            <a:fillRect/>
          </a:stretch>
        </p:blipFill>
        <p:spPr bwMode="auto">
          <a:xfrm>
            <a:off x="8725609" y="1690675"/>
            <a:ext cx="963611" cy="723476"/>
          </a:xfrm>
          <a:prstGeom prst="rect">
            <a:avLst/>
          </a:prstGeom>
          <a:noFill/>
          <a:ln w="9525">
            <a:noFill/>
            <a:miter lim="800000"/>
            <a:headEnd/>
            <a:tailEnd/>
          </a:ln>
        </p:spPr>
      </p:pic>
      <p:pic>
        <p:nvPicPr>
          <p:cNvPr id="26" name="d0e5571"/>
          <p:cNvPicPr/>
          <p:nvPr/>
        </p:nvPicPr>
        <p:blipFill>
          <a:blip r:embed="rId12" cstate="email"/>
          <a:srcRect/>
          <a:stretch>
            <a:fillRect/>
          </a:stretch>
        </p:blipFill>
        <p:spPr bwMode="auto">
          <a:xfrm>
            <a:off x="6312025" y="1416832"/>
            <a:ext cx="1436233" cy="1292088"/>
          </a:xfrm>
          <a:prstGeom prst="rect">
            <a:avLst/>
          </a:prstGeom>
          <a:noFill/>
          <a:ln w="9525">
            <a:noFill/>
            <a:miter lim="800000"/>
            <a:headEnd/>
            <a:tailEnd/>
          </a:ln>
        </p:spPr>
      </p:pic>
      <p:pic>
        <p:nvPicPr>
          <p:cNvPr id="28" name="Picture 149"/>
          <p:cNvPicPr>
            <a:picLocks noChangeAspect="1" noChangeArrowheads="1"/>
          </p:cNvPicPr>
          <p:nvPr/>
        </p:nvPicPr>
        <p:blipFill>
          <a:blip r:embed="rId13" cstate="email"/>
          <a:srcRect/>
          <a:stretch>
            <a:fillRect/>
          </a:stretch>
        </p:blipFill>
        <p:spPr bwMode="auto">
          <a:xfrm>
            <a:off x="2344117" y="3258701"/>
            <a:ext cx="1198794" cy="1195388"/>
          </a:xfrm>
          <a:prstGeom prst="rect">
            <a:avLst/>
          </a:prstGeom>
          <a:noFill/>
          <a:ln w="9525">
            <a:noFill/>
            <a:miter lim="800000"/>
            <a:headEnd/>
            <a:tailEnd/>
          </a:ln>
        </p:spPr>
      </p:pic>
      <p:sp>
        <p:nvSpPr>
          <p:cNvPr id="29" name="TextBox 28"/>
          <p:cNvSpPr txBox="1"/>
          <p:nvPr/>
        </p:nvSpPr>
        <p:spPr>
          <a:xfrm>
            <a:off x="2196225" y="2971982"/>
            <a:ext cx="1530675" cy="276999"/>
          </a:xfrm>
          <a:prstGeom prst="rect">
            <a:avLst/>
          </a:prstGeom>
          <a:noFill/>
        </p:spPr>
        <p:txBody>
          <a:bodyPr wrap="none" rtlCol="0">
            <a:spAutoFit/>
          </a:bodyPr>
          <a:lstStyle/>
          <a:p>
            <a:pPr algn="ctr"/>
            <a:r>
              <a:rPr lang="en-US" altLang="en-US" sz="1200" dirty="0">
                <a:cs typeface="+mn-ea"/>
                <a:sym typeface="+mn-lt"/>
              </a:rPr>
              <a:t>Micro-module </a:t>
            </a:r>
            <a:r>
              <a:rPr lang="en-US" altLang="zh-CN" sz="1200" dirty="0">
                <a:cs typeface="+mn-ea"/>
                <a:sym typeface="+mn-lt"/>
              </a:rPr>
              <a:t>PUE</a:t>
            </a:r>
            <a:endParaRPr lang="en-US" altLang="en-US" sz="1200" dirty="0">
              <a:cs typeface="+mn-ea"/>
              <a:sym typeface="+mn-lt"/>
            </a:endParaRPr>
          </a:p>
        </p:txBody>
      </p:sp>
      <p:sp>
        <p:nvSpPr>
          <p:cNvPr id="31" name="矩形 30"/>
          <p:cNvSpPr/>
          <p:nvPr/>
        </p:nvSpPr>
        <p:spPr bwMode="auto">
          <a:xfrm>
            <a:off x="8040217" y="4848600"/>
            <a:ext cx="2116445" cy="1113809"/>
          </a:xfrm>
          <a:prstGeom prst="rect">
            <a:avLst/>
          </a:prstGeom>
          <a:solidFill>
            <a:srgbClr val="1F497D">
              <a:lumMod val="20000"/>
              <a:lumOff val="80000"/>
            </a:srgbClr>
          </a:solidFill>
          <a:ln>
            <a:noFill/>
          </a:ln>
          <a:effectLst/>
          <a:scene3d>
            <a:camera prst="perspectiveRight"/>
            <a:lightRig rig="threePt" dir="t"/>
          </a:scene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270">
              <a:buClr>
                <a:srgbClr val="CC9900"/>
              </a:buClr>
              <a:buFont typeface="Wingdings" pitchFamily="2" charset="2"/>
              <a:buChar char="n"/>
              <a:defRPr/>
            </a:pPr>
            <a:endParaRPr lang="zh-CN" altLang="en-US" sz="1200" kern="0" dirty="0">
              <a:solidFill>
                <a:sysClr val="windowText" lastClr="000000"/>
              </a:solidFill>
              <a:cs typeface="+mn-ea"/>
              <a:sym typeface="+mn-lt"/>
            </a:endParaRPr>
          </a:p>
        </p:txBody>
      </p:sp>
      <p:cxnSp>
        <p:nvCxnSpPr>
          <p:cNvPr id="32" name="直接连接符 31"/>
          <p:cNvCxnSpPr/>
          <p:nvPr/>
        </p:nvCxnSpPr>
        <p:spPr bwMode="auto">
          <a:xfrm>
            <a:off x="8367868" y="5138372"/>
            <a:ext cx="0" cy="118625"/>
          </a:xfrm>
          <a:prstGeom prst="line">
            <a:avLst/>
          </a:prstGeom>
          <a:noFill/>
          <a:ln w="19050" cap="flat" cmpd="sng" algn="ctr">
            <a:solidFill>
              <a:sysClr val="window" lastClr="FFFFFF"/>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32"/>
          <p:cNvCxnSpPr/>
          <p:nvPr/>
        </p:nvCxnSpPr>
        <p:spPr bwMode="auto">
          <a:xfrm>
            <a:off x="8367869" y="5256996"/>
            <a:ext cx="1746465" cy="0"/>
          </a:xfrm>
          <a:prstGeom prst="line">
            <a:avLst/>
          </a:prstGeom>
          <a:noFill/>
          <a:ln w="19050" cap="flat" cmpd="sng" algn="ctr">
            <a:solidFill>
              <a:sysClr val="window" lastClr="FFFFFF"/>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连接符 33"/>
          <p:cNvCxnSpPr/>
          <p:nvPr/>
        </p:nvCxnSpPr>
        <p:spPr bwMode="auto">
          <a:xfrm>
            <a:off x="8875814" y="5138372"/>
            <a:ext cx="0" cy="118625"/>
          </a:xfrm>
          <a:prstGeom prst="line">
            <a:avLst/>
          </a:prstGeom>
          <a:noFill/>
          <a:ln w="19050" cap="flat" cmpd="sng" algn="ctr">
            <a:solidFill>
              <a:sysClr val="window" lastClr="FFFFFF"/>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直接连接符 34"/>
          <p:cNvCxnSpPr/>
          <p:nvPr/>
        </p:nvCxnSpPr>
        <p:spPr bwMode="auto">
          <a:xfrm>
            <a:off x="9383761" y="5138372"/>
            <a:ext cx="0" cy="118625"/>
          </a:xfrm>
          <a:prstGeom prst="line">
            <a:avLst/>
          </a:prstGeom>
          <a:noFill/>
          <a:ln w="19050" cap="flat" cmpd="sng" algn="ctr">
            <a:solidFill>
              <a:sysClr val="window" lastClr="FFFFFF"/>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连接符 35"/>
          <p:cNvCxnSpPr/>
          <p:nvPr/>
        </p:nvCxnSpPr>
        <p:spPr bwMode="auto">
          <a:xfrm>
            <a:off x="8378847" y="5695276"/>
            <a:ext cx="0" cy="118625"/>
          </a:xfrm>
          <a:prstGeom prst="line">
            <a:avLst/>
          </a:prstGeom>
          <a:noFill/>
          <a:ln w="19050" cap="flat" cmpd="sng" algn="ctr">
            <a:solidFill>
              <a:sysClr val="window" lastClr="FFFFFF"/>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连接符 36"/>
          <p:cNvCxnSpPr/>
          <p:nvPr/>
        </p:nvCxnSpPr>
        <p:spPr bwMode="auto">
          <a:xfrm>
            <a:off x="8378848" y="5813900"/>
            <a:ext cx="1735485" cy="0"/>
          </a:xfrm>
          <a:prstGeom prst="line">
            <a:avLst/>
          </a:prstGeom>
          <a:noFill/>
          <a:ln w="19050" cap="flat" cmpd="sng" algn="ctr">
            <a:solidFill>
              <a:sysClr val="window" lastClr="FFFFFF"/>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7"/>
          <p:cNvCxnSpPr/>
          <p:nvPr/>
        </p:nvCxnSpPr>
        <p:spPr bwMode="auto">
          <a:xfrm>
            <a:off x="8886794" y="5695276"/>
            <a:ext cx="0" cy="118625"/>
          </a:xfrm>
          <a:prstGeom prst="line">
            <a:avLst/>
          </a:prstGeom>
          <a:noFill/>
          <a:ln w="19050" cap="flat" cmpd="sng" algn="ctr">
            <a:solidFill>
              <a:sysClr val="window" lastClr="FFFFFF"/>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直接连接符 38"/>
          <p:cNvCxnSpPr/>
          <p:nvPr/>
        </p:nvCxnSpPr>
        <p:spPr bwMode="auto">
          <a:xfrm>
            <a:off x="9394741" y="5695276"/>
            <a:ext cx="0" cy="118625"/>
          </a:xfrm>
          <a:prstGeom prst="line">
            <a:avLst/>
          </a:prstGeom>
          <a:noFill/>
          <a:ln w="19050" cap="flat" cmpd="sng" algn="ctr">
            <a:solidFill>
              <a:sysClr val="window" lastClr="FFFFFF"/>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0" name="d0e237"/>
          <p:cNvPicPr>
            <a:picLocks noChangeAspect="1" noChangeArrowheads="1"/>
          </p:cNvPicPr>
          <p:nvPr/>
        </p:nvPicPr>
        <p:blipFill>
          <a:blip r:embed="rId14" cstate="email"/>
          <a:srcRect/>
          <a:stretch>
            <a:fillRect/>
          </a:stretch>
        </p:blipFill>
        <p:spPr bwMode="auto">
          <a:xfrm>
            <a:off x="8198553" y="4885726"/>
            <a:ext cx="338631" cy="289772"/>
          </a:xfrm>
          <a:prstGeom prst="rect">
            <a:avLst/>
          </a:prstGeom>
          <a:noFill/>
          <a:ln w="9525">
            <a:noFill/>
            <a:miter lim="800000"/>
            <a:headEnd/>
            <a:tailEnd/>
          </a:ln>
        </p:spPr>
      </p:pic>
      <p:pic>
        <p:nvPicPr>
          <p:cNvPr id="41" name="d0e237"/>
          <p:cNvPicPr>
            <a:picLocks noChangeAspect="1" noChangeArrowheads="1"/>
          </p:cNvPicPr>
          <p:nvPr/>
        </p:nvPicPr>
        <p:blipFill>
          <a:blip r:embed="rId14" cstate="email"/>
          <a:srcRect/>
          <a:stretch>
            <a:fillRect/>
          </a:stretch>
        </p:blipFill>
        <p:spPr bwMode="auto">
          <a:xfrm>
            <a:off x="8706500" y="4885726"/>
            <a:ext cx="338631" cy="289772"/>
          </a:xfrm>
          <a:prstGeom prst="rect">
            <a:avLst/>
          </a:prstGeom>
          <a:noFill/>
          <a:ln w="9525">
            <a:noFill/>
            <a:miter lim="800000"/>
            <a:headEnd/>
            <a:tailEnd/>
          </a:ln>
        </p:spPr>
      </p:pic>
      <p:pic>
        <p:nvPicPr>
          <p:cNvPr id="42" name="d0e237"/>
          <p:cNvPicPr>
            <a:picLocks noChangeAspect="1" noChangeArrowheads="1"/>
          </p:cNvPicPr>
          <p:nvPr/>
        </p:nvPicPr>
        <p:blipFill>
          <a:blip r:embed="rId14" cstate="email"/>
          <a:srcRect/>
          <a:stretch>
            <a:fillRect/>
          </a:stretch>
        </p:blipFill>
        <p:spPr bwMode="auto">
          <a:xfrm>
            <a:off x="9214447" y="4885726"/>
            <a:ext cx="338631" cy="289772"/>
          </a:xfrm>
          <a:prstGeom prst="rect">
            <a:avLst/>
          </a:prstGeom>
          <a:noFill/>
          <a:ln w="9525">
            <a:noFill/>
            <a:miter lim="800000"/>
            <a:headEnd/>
            <a:tailEnd/>
          </a:ln>
        </p:spPr>
      </p:pic>
      <p:pic>
        <p:nvPicPr>
          <p:cNvPr id="43" name="d0e237"/>
          <p:cNvPicPr>
            <a:picLocks noChangeAspect="1" noChangeArrowheads="1"/>
          </p:cNvPicPr>
          <p:nvPr/>
        </p:nvPicPr>
        <p:blipFill>
          <a:blip r:embed="rId14" cstate="email"/>
          <a:srcRect/>
          <a:stretch>
            <a:fillRect/>
          </a:stretch>
        </p:blipFill>
        <p:spPr bwMode="auto">
          <a:xfrm>
            <a:off x="8209533" y="5442630"/>
            <a:ext cx="338631" cy="289772"/>
          </a:xfrm>
          <a:prstGeom prst="rect">
            <a:avLst/>
          </a:prstGeom>
          <a:noFill/>
          <a:ln w="9525">
            <a:noFill/>
            <a:miter lim="800000"/>
            <a:headEnd/>
            <a:tailEnd/>
          </a:ln>
        </p:spPr>
      </p:pic>
      <p:pic>
        <p:nvPicPr>
          <p:cNvPr id="44" name="d0e237"/>
          <p:cNvPicPr>
            <a:picLocks noChangeAspect="1" noChangeArrowheads="1"/>
          </p:cNvPicPr>
          <p:nvPr/>
        </p:nvPicPr>
        <p:blipFill>
          <a:blip r:embed="rId14" cstate="email"/>
          <a:srcRect/>
          <a:stretch>
            <a:fillRect/>
          </a:stretch>
        </p:blipFill>
        <p:spPr bwMode="auto">
          <a:xfrm>
            <a:off x="8717479" y="5442630"/>
            <a:ext cx="338631" cy="289772"/>
          </a:xfrm>
          <a:prstGeom prst="rect">
            <a:avLst/>
          </a:prstGeom>
          <a:noFill/>
          <a:ln w="9525">
            <a:noFill/>
            <a:miter lim="800000"/>
            <a:headEnd/>
            <a:tailEnd/>
          </a:ln>
        </p:spPr>
      </p:pic>
      <p:pic>
        <p:nvPicPr>
          <p:cNvPr id="45" name="d0e237"/>
          <p:cNvPicPr>
            <a:picLocks noChangeAspect="1" noChangeArrowheads="1"/>
          </p:cNvPicPr>
          <p:nvPr/>
        </p:nvPicPr>
        <p:blipFill>
          <a:blip r:embed="rId14" cstate="email"/>
          <a:srcRect/>
          <a:stretch>
            <a:fillRect/>
          </a:stretch>
        </p:blipFill>
        <p:spPr bwMode="auto">
          <a:xfrm>
            <a:off x="9225426" y="5442630"/>
            <a:ext cx="338631" cy="289772"/>
          </a:xfrm>
          <a:prstGeom prst="rect">
            <a:avLst/>
          </a:prstGeom>
          <a:noFill/>
          <a:ln w="9525">
            <a:noFill/>
            <a:miter lim="800000"/>
            <a:headEnd/>
            <a:tailEnd/>
          </a:ln>
        </p:spPr>
      </p:pic>
      <p:cxnSp>
        <p:nvCxnSpPr>
          <p:cNvPr id="46" name="直接连接符 45"/>
          <p:cNvCxnSpPr/>
          <p:nvPr/>
        </p:nvCxnSpPr>
        <p:spPr bwMode="auto">
          <a:xfrm>
            <a:off x="9902688" y="5138372"/>
            <a:ext cx="0" cy="118625"/>
          </a:xfrm>
          <a:prstGeom prst="line">
            <a:avLst/>
          </a:prstGeom>
          <a:noFill/>
          <a:ln w="19050" cap="flat" cmpd="sng" algn="ctr">
            <a:solidFill>
              <a:sysClr val="window" lastClr="FFFFFF"/>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9902688" y="5695276"/>
            <a:ext cx="0" cy="118625"/>
          </a:xfrm>
          <a:prstGeom prst="line">
            <a:avLst/>
          </a:prstGeom>
          <a:noFill/>
          <a:ln w="19050" cap="flat" cmpd="sng" algn="ctr">
            <a:solidFill>
              <a:sysClr val="window" lastClr="FFFFFF"/>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8" name="d0e237"/>
          <p:cNvPicPr>
            <a:picLocks noChangeAspect="1" noChangeArrowheads="1"/>
          </p:cNvPicPr>
          <p:nvPr/>
        </p:nvPicPr>
        <p:blipFill>
          <a:blip r:embed="rId14" cstate="email"/>
          <a:srcRect/>
          <a:stretch>
            <a:fillRect/>
          </a:stretch>
        </p:blipFill>
        <p:spPr bwMode="auto">
          <a:xfrm>
            <a:off x="9722393" y="4885726"/>
            <a:ext cx="338631" cy="289772"/>
          </a:xfrm>
          <a:prstGeom prst="rect">
            <a:avLst/>
          </a:prstGeom>
          <a:noFill/>
          <a:ln w="9525">
            <a:noFill/>
            <a:miter lim="800000"/>
            <a:headEnd/>
            <a:tailEnd/>
          </a:ln>
        </p:spPr>
      </p:pic>
      <p:pic>
        <p:nvPicPr>
          <p:cNvPr id="49" name="d0e237"/>
          <p:cNvPicPr>
            <a:picLocks noChangeAspect="1" noChangeArrowheads="1"/>
          </p:cNvPicPr>
          <p:nvPr/>
        </p:nvPicPr>
        <p:blipFill>
          <a:blip r:embed="rId14" cstate="email"/>
          <a:srcRect/>
          <a:stretch>
            <a:fillRect/>
          </a:stretch>
        </p:blipFill>
        <p:spPr bwMode="auto">
          <a:xfrm>
            <a:off x="9733373" y="5442630"/>
            <a:ext cx="338631" cy="289772"/>
          </a:xfrm>
          <a:prstGeom prst="rect">
            <a:avLst/>
          </a:prstGeom>
          <a:noFill/>
          <a:ln w="9525">
            <a:noFill/>
            <a:miter lim="800000"/>
            <a:headEnd/>
            <a:tailEnd/>
          </a:ln>
        </p:spPr>
      </p:pic>
      <p:cxnSp>
        <p:nvCxnSpPr>
          <p:cNvPr id="50" name="直接连接符 49"/>
          <p:cNvCxnSpPr/>
          <p:nvPr/>
        </p:nvCxnSpPr>
        <p:spPr bwMode="auto">
          <a:xfrm>
            <a:off x="10114332" y="4811472"/>
            <a:ext cx="0" cy="1002428"/>
          </a:xfrm>
          <a:prstGeom prst="line">
            <a:avLst/>
          </a:prstGeom>
          <a:noFill/>
          <a:ln w="19050" cap="flat" cmpd="sng" algn="ctr">
            <a:solidFill>
              <a:sysClr val="window" lastClr="FFFFFF"/>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 name="TextBox 50"/>
          <p:cNvSpPr txBox="1"/>
          <p:nvPr/>
        </p:nvSpPr>
        <p:spPr>
          <a:xfrm>
            <a:off x="7887121" y="4520154"/>
            <a:ext cx="2525628" cy="276999"/>
          </a:xfrm>
          <a:prstGeom prst="rect">
            <a:avLst/>
          </a:prstGeom>
          <a:noFill/>
        </p:spPr>
        <p:txBody>
          <a:bodyPr wrap="none" rtlCol="0">
            <a:spAutoFit/>
          </a:bodyPr>
          <a:lstStyle/>
          <a:p>
            <a:pPr algn="ctr"/>
            <a:r>
              <a:rPr lang="en-US" altLang="zh-CN" sz="1200" dirty="0">
                <a:cs typeface="+mn-ea"/>
                <a:sym typeface="+mn-lt"/>
              </a:rPr>
              <a:t>iCooling</a:t>
            </a:r>
            <a:r>
              <a:rPr lang="en-US" altLang="en-US" sz="1200" dirty="0">
                <a:cs typeface="+mn-ea"/>
                <a:sym typeface="+mn-lt"/>
              </a:rPr>
              <a:t> intelligent group control</a:t>
            </a:r>
          </a:p>
        </p:txBody>
      </p:sp>
      <p:pic>
        <p:nvPicPr>
          <p:cNvPr id="52" name="Picture 2" descr="http://img4.imgtn.bdimg.com/it/u=3788691203,348149369&amp;fm=11&amp;gp=0.jpg"/>
          <p:cNvPicPr>
            <a:picLocks noChangeAspect="1" noChangeArrowheads="1"/>
          </p:cNvPicPr>
          <p:nvPr/>
        </p:nvPicPr>
        <p:blipFill>
          <a:blip r:embed="rId15" cstate="email"/>
          <a:srcRect/>
          <a:stretch>
            <a:fillRect/>
          </a:stretch>
        </p:blipFill>
        <p:spPr bwMode="auto">
          <a:xfrm rot="1265085">
            <a:off x="8628612" y="3430000"/>
            <a:ext cx="504056" cy="504056"/>
          </a:xfrm>
          <a:prstGeom prst="rect">
            <a:avLst/>
          </a:prstGeom>
          <a:noFill/>
        </p:spPr>
      </p:pic>
      <p:pic>
        <p:nvPicPr>
          <p:cNvPr id="53" name="Picture 150"/>
          <p:cNvPicPr>
            <a:picLocks noChangeAspect="1" noChangeArrowheads="1"/>
          </p:cNvPicPr>
          <p:nvPr/>
        </p:nvPicPr>
        <p:blipFill>
          <a:blip r:embed="rId16" cstate="email"/>
          <a:srcRect/>
          <a:stretch>
            <a:fillRect/>
          </a:stretch>
        </p:blipFill>
        <p:spPr bwMode="auto">
          <a:xfrm>
            <a:off x="9422040" y="3263993"/>
            <a:ext cx="646112" cy="861483"/>
          </a:xfrm>
          <a:prstGeom prst="rect">
            <a:avLst/>
          </a:prstGeom>
          <a:noFill/>
          <a:ln w="9525">
            <a:noFill/>
            <a:miter lim="800000"/>
            <a:headEnd/>
            <a:tailEnd/>
          </a:ln>
        </p:spPr>
      </p:pic>
      <p:sp>
        <p:nvSpPr>
          <p:cNvPr id="54" name="TextBox 53"/>
          <p:cNvSpPr txBox="1"/>
          <p:nvPr/>
        </p:nvSpPr>
        <p:spPr>
          <a:xfrm>
            <a:off x="9017040" y="2808280"/>
            <a:ext cx="1374188" cy="461665"/>
          </a:xfrm>
          <a:prstGeom prst="rect">
            <a:avLst/>
          </a:prstGeom>
          <a:noFill/>
        </p:spPr>
        <p:txBody>
          <a:bodyPr wrap="square" rtlCol="0">
            <a:spAutoFit/>
          </a:bodyPr>
          <a:lstStyle/>
          <a:p>
            <a:pPr algn="ctr"/>
            <a:r>
              <a:rPr lang="en-US" altLang="en-US" sz="1200" dirty="0">
                <a:cs typeface="+mn-ea"/>
                <a:sym typeface="+mn-lt"/>
              </a:rPr>
              <a:t>Access management</a:t>
            </a:r>
          </a:p>
        </p:txBody>
      </p:sp>
      <p:sp>
        <p:nvSpPr>
          <p:cNvPr id="55" name="TextBox 54"/>
          <p:cNvSpPr txBox="1"/>
          <p:nvPr/>
        </p:nvSpPr>
        <p:spPr>
          <a:xfrm>
            <a:off x="2175929" y="4509121"/>
            <a:ext cx="1529586" cy="276999"/>
          </a:xfrm>
          <a:prstGeom prst="rect">
            <a:avLst/>
          </a:prstGeom>
          <a:noFill/>
        </p:spPr>
        <p:txBody>
          <a:bodyPr wrap="none" rtlCol="0">
            <a:spAutoFit/>
          </a:bodyPr>
          <a:lstStyle/>
          <a:p>
            <a:pPr algn="ctr"/>
            <a:r>
              <a:rPr lang="en-US" altLang="en-US" sz="1200" dirty="0">
                <a:cs typeface="+mn-ea"/>
                <a:sym typeface="+mn-lt"/>
              </a:rPr>
              <a:t>Battery monitoring</a:t>
            </a:r>
          </a:p>
        </p:txBody>
      </p:sp>
      <p:pic>
        <p:nvPicPr>
          <p:cNvPr id="56" name="Picture 2"/>
          <p:cNvPicPr>
            <a:picLocks noChangeAspect="1" noChangeArrowheads="1"/>
          </p:cNvPicPr>
          <p:nvPr/>
        </p:nvPicPr>
        <p:blipFill>
          <a:blip r:embed="rId8" cstate="email">
            <a:clrChange>
              <a:clrFrom>
                <a:srgbClr val="FFFFFF"/>
              </a:clrFrom>
              <a:clrTo>
                <a:srgbClr val="FFFFFF">
                  <a:alpha val="0"/>
                </a:srgbClr>
              </a:clrTo>
            </a:clrChange>
          </a:blip>
          <a:srcRect/>
          <a:stretch>
            <a:fillRect/>
          </a:stretch>
        </p:blipFill>
        <p:spPr bwMode="auto">
          <a:xfrm rot="10800000" flipV="1">
            <a:off x="8112225" y="2199445"/>
            <a:ext cx="394613" cy="239925"/>
          </a:xfrm>
          <a:prstGeom prst="rect">
            <a:avLst/>
          </a:prstGeom>
          <a:noFill/>
          <a:ln w="9525">
            <a:noFill/>
            <a:miter lim="800000"/>
            <a:headEnd/>
            <a:tailEnd/>
          </a:ln>
        </p:spPr>
      </p:pic>
      <p:sp>
        <p:nvSpPr>
          <p:cNvPr id="23" name="TextBox 22"/>
          <p:cNvSpPr txBox="1"/>
          <p:nvPr/>
        </p:nvSpPr>
        <p:spPr>
          <a:xfrm>
            <a:off x="2931614" y="1376773"/>
            <a:ext cx="1026243" cy="276999"/>
          </a:xfrm>
          <a:prstGeom prst="rect">
            <a:avLst/>
          </a:prstGeom>
          <a:noFill/>
        </p:spPr>
        <p:txBody>
          <a:bodyPr wrap="none" rtlCol="0">
            <a:spAutoFit/>
          </a:bodyPr>
          <a:lstStyle/>
          <a:p>
            <a:pPr algn="ctr"/>
            <a:r>
              <a:rPr lang="en-US" altLang="en-US" sz="1200" dirty="0">
                <a:cs typeface="+mn-ea"/>
                <a:sym typeface="+mn-lt"/>
              </a:rPr>
              <a:t>Mobile </a:t>
            </a:r>
            <a:r>
              <a:rPr lang="en-US" altLang="zh-CN" sz="1200" dirty="0">
                <a:cs typeface="+mn-ea"/>
                <a:sym typeface="+mn-lt"/>
              </a:rPr>
              <a:t>APP</a:t>
            </a:r>
            <a:endParaRPr lang="en-US" altLang="en-US" sz="1200" dirty="0">
              <a:cs typeface="+mn-ea"/>
              <a:sym typeface="+mn-lt"/>
            </a:endParaRPr>
          </a:p>
        </p:txBody>
      </p:sp>
      <p:sp>
        <p:nvSpPr>
          <p:cNvPr id="25" name="TextBox 24"/>
          <p:cNvSpPr txBox="1"/>
          <p:nvPr/>
        </p:nvSpPr>
        <p:spPr>
          <a:xfrm>
            <a:off x="8885302" y="1435891"/>
            <a:ext cx="835485" cy="276999"/>
          </a:xfrm>
          <a:prstGeom prst="rect">
            <a:avLst/>
          </a:prstGeom>
          <a:noFill/>
        </p:spPr>
        <p:txBody>
          <a:bodyPr wrap="none" rtlCol="0">
            <a:spAutoFit/>
          </a:bodyPr>
          <a:lstStyle/>
          <a:p>
            <a:pPr algn="ctr"/>
            <a:r>
              <a:rPr lang="en-US" altLang="zh-CN" sz="1200" dirty="0">
                <a:cs typeface="+mn-ea"/>
                <a:sym typeface="+mn-lt"/>
              </a:rPr>
              <a:t>PAD APP</a:t>
            </a:r>
            <a:endParaRPr lang="en-US" altLang="en-US" sz="1200" dirty="0">
              <a:cs typeface="+mn-ea"/>
              <a:sym typeface="+mn-lt"/>
            </a:endParaRPr>
          </a:p>
        </p:txBody>
      </p:sp>
      <p:sp>
        <p:nvSpPr>
          <p:cNvPr id="27" name="TextBox 26"/>
          <p:cNvSpPr txBox="1"/>
          <p:nvPr/>
        </p:nvSpPr>
        <p:spPr>
          <a:xfrm>
            <a:off x="7380229" y="1412777"/>
            <a:ext cx="797013" cy="276999"/>
          </a:xfrm>
          <a:prstGeom prst="rect">
            <a:avLst/>
          </a:prstGeom>
          <a:noFill/>
        </p:spPr>
        <p:txBody>
          <a:bodyPr wrap="none" rtlCol="0">
            <a:spAutoFit/>
          </a:bodyPr>
          <a:lstStyle/>
          <a:p>
            <a:pPr algn="ctr"/>
            <a:r>
              <a:rPr lang="en-US" altLang="zh-CN" sz="1200" dirty="0">
                <a:cs typeface="+mn-ea"/>
                <a:sym typeface="+mn-lt"/>
              </a:rPr>
              <a:t>POE</a:t>
            </a:r>
            <a:r>
              <a:rPr lang="en-US" altLang="en-US" sz="1200" dirty="0">
                <a:cs typeface="+mn-ea"/>
                <a:sym typeface="+mn-lt"/>
              </a:rPr>
              <a:t> bus</a:t>
            </a:r>
          </a:p>
        </p:txBody>
      </p:sp>
      <p:sp>
        <p:nvSpPr>
          <p:cNvPr id="57" name="TextBox 56"/>
          <p:cNvSpPr txBox="1"/>
          <p:nvPr/>
        </p:nvSpPr>
        <p:spPr>
          <a:xfrm>
            <a:off x="3726900" y="1285637"/>
            <a:ext cx="2320887" cy="646331"/>
          </a:xfrm>
          <a:prstGeom prst="rect">
            <a:avLst/>
          </a:prstGeom>
          <a:noFill/>
        </p:spPr>
        <p:txBody>
          <a:bodyPr wrap="square" rtlCol="0">
            <a:spAutoFit/>
          </a:bodyPr>
          <a:lstStyle/>
          <a:p>
            <a:pPr algn="ctr"/>
            <a:r>
              <a:rPr lang="en-US" altLang="en-US" sz="1200" dirty="0">
                <a:cs typeface="+mn-ea"/>
                <a:sym typeface="+mn-lt"/>
              </a:rPr>
              <a:t>Dual power inputs</a:t>
            </a:r>
            <a:endParaRPr lang="en-US" altLang="zh-CN" sz="1200" dirty="0">
              <a:cs typeface="+mn-ea"/>
              <a:sym typeface="+mn-lt"/>
            </a:endParaRPr>
          </a:p>
          <a:p>
            <a:pPr algn="ctr"/>
            <a:r>
              <a:rPr lang="en-US" altLang="zh-CN" sz="1200" dirty="0">
                <a:cs typeface="+mn-ea"/>
                <a:sym typeface="+mn-lt"/>
              </a:rPr>
              <a:t>POE/</a:t>
            </a:r>
            <a:r>
              <a:rPr lang="en-US" altLang="en-US" sz="1200" dirty="0">
                <a:cs typeface="+mn-ea"/>
                <a:sym typeface="+mn-lt"/>
              </a:rPr>
              <a:t>wireless communication dual-route backup</a:t>
            </a:r>
          </a:p>
        </p:txBody>
      </p:sp>
      <p:cxnSp>
        <p:nvCxnSpPr>
          <p:cNvPr id="58" name="直接连接符 57"/>
          <p:cNvCxnSpPr/>
          <p:nvPr/>
        </p:nvCxnSpPr>
        <p:spPr bwMode="auto">
          <a:xfrm flipH="1">
            <a:off x="7303878" y="2024845"/>
            <a:ext cx="160274" cy="1256399"/>
          </a:xfrm>
          <a:prstGeom prst="line">
            <a:avLst/>
          </a:prstGeom>
          <a:noFill/>
          <a:ln w="9525">
            <a:solidFill>
              <a:srgbClr val="92D050"/>
            </a:solidFill>
            <a:headEnd type="oval" w="med" len="med"/>
            <a:tailEnd type="oval" w="med" len="med"/>
          </a:ln>
          <a:effectLst>
            <a:glow rad="63500">
              <a:schemeClr val="accent3">
                <a:satMod val="175000"/>
                <a:alpha val="40000"/>
              </a:schemeClr>
            </a:glow>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58"/>
          <p:cNvCxnSpPr/>
          <p:nvPr/>
        </p:nvCxnSpPr>
        <p:spPr bwMode="auto">
          <a:xfrm flipV="1">
            <a:off x="7290875" y="3801626"/>
            <a:ext cx="2285266" cy="426784"/>
          </a:xfrm>
          <a:prstGeom prst="line">
            <a:avLst/>
          </a:prstGeom>
          <a:noFill/>
          <a:ln w="9525">
            <a:solidFill>
              <a:srgbClr val="92D050"/>
            </a:solidFill>
            <a:headEnd type="oval" w="med" len="med"/>
            <a:tailEnd type="oval" w="med" len="med"/>
          </a:ln>
          <a:effectLst>
            <a:glow rad="63500">
              <a:schemeClr val="accent3">
                <a:satMod val="175000"/>
                <a:alpha val="40000"/>
              </a:schemeClr>
            </a:glow>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p:nvPr/>
        </p:nvCxnSpPr>
        <p:spPr bwMode="auto">
          <a:xfrm flipV="1">
            <a:off x="7248129" y="2355102"/>
            <a:ext cx="1985773" cy="1361237"/>
          </a:xfrm>
          <a:prstGeom prst="line">
            <a:avLst/>
          </a:prstGeom>
          <a:noFill/>
          <a:ln w="9525">
            <a:solidFill>
              <a:srgbClr val="92D050"/>
            </a:solidFill>
            <a:headEnd type="oval" w="med" len="med"/>
            <a:tailEnd type="oval" w="med" len="med"/>
          </a:ln>
          <a:effectLst>
            <a:glow rad="63500">
              <a:schemeClr val="accent3">
                <a:satMod val="175000"/>
                <a:alpha val="40000"/>
              </a:schemeClr>
            </a:glow>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p:nvPr/>
        </p:nvCxnSpPr>
        <p:spPr bwMode="auto">
          <a:xfrm flipH="1" flipV="1">
            <a:off x="7752184" y="5077056"/>
            <a:ext cx="324036" cy="224152"/>
          </a:xfrm>
          <a:prstGeom prst="line">
            <a:avLst/>
          </a:prstGeom>
          <a:noFill/>
          <a:ln w="9525">
            <a:solidFill>
              <a:srgbClr val="92D050"/>
            </a:solidFill>
            <a:headEnd type="oval" w="med" len="med"/>
            <a:tailEnd type="oval" w="med" len="med"/>
          </a:ln>
          <a:effectLst>
            <a:glow rad="63500">
              <a:schemeClr val="accent3">
                <a:satMod val="175000"/>
                <a:alpha val="40000"/>
              </a:schemeClr>
            </a:glow>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p:cNvCxnSpPr/>
          <p:nvPr/>
        </p:nvCxnSpPr>
        <p:spPr bwMode="auto">
          <a:xfrm>
            <a:off x="5287124" y="2449784"/>
            <a:ext cx="232812" cy="835200"/>
          </a:xfrm>
          <a:prstGeom prst="line">
            <a:avLst/>
          </a:prstGeom>
          <a:noFill/>
          <a:ln w="9525">
            <a:solidFill>
              <a:srgbClr val="92D050"/>
            </a:solidFill>
            <a:headEnd type="oval" w="med" len="med"/>
            <a:tailEnd type="oval" w="med" len="med"/>
          </a:ln>
          <a:effectLst>
            <a:glow rad="63500">
              <a:schemeClr val="accent3">
                <a:satMod val="175000"/>
                <a:alpha val="40000"/>
              </a:schemeClr>
            </a:glow>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连接符 62"/>
          <p:cNvCxnSpPr/>
          <p:nvPr/>
        </p:nvCxnSpPr>
        <p:spPr bwMode="auto">
          <a:xfrm>
            <a:off x="3885579" y="2515752"/>
            <a:ext cx="1223412" cy="984567"/>
          </a:xfrm>
          <a:prstGeom prst="line">
            <a:avLst/>
          </a:prstGeom>
          <a:noFill/>
          <a:ln w="9525">
            <a:solidFill>
              <a:srgbClr val="92D050"/>
            </a:solidFill>
            <a:headEnd type="oval" w="med" len="med"/>
            <a:tailEnd type="oval" w="med" len="med"/>
          </a:ln>
          <a:effectLst>
            <a:glow rad="63500">
              <a:schemeClr val="accent3">
                <a:satMod val="175000"/>
                <a:alpha val="40000"/>
              </a:schemeClr>
            </a:glow>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直接连接符 63"/>
          <p:cNvCxnSpPr/>
          <p:nvPr/>
        </p:nvCxnSpPr>
        <p:spPr bwMode="auto">
          <a:xfrm>
            <a:off x="3503712" y="4058801"/>
            <a:ext cx="1471062" cy="3492"/>
          </a:xfrm>
          <a:prstGeom prst="line">
            <a:avLst/>
          </a:prstGeom>
          <a:noFill/>
          <a:ln w="9525">
            <a:solidFill>
              <a:srgbClr val="92D050"/>
            </a:solidFill>
            <a:headEnd type="oval" w="med" len="med"/>
            <a:tailEnd type="oval" w="med" len="med"/>
          </a:ln>
          <a:effectLst>
            <a:glow rad="63500">
              <a:schemeClr val="accent3">
                <a:satMod val="175000"/>
                <a:alpha val="40000"/>
              </a:schemeClr>
            </a:glow>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直接连接符 64"/>
          <p:cNvCxnSpPr/>
          <p:nvPr/>
        </p:nvCxnSpPr>
        <p:spPr bwMode="auto">
          <a:xfrm flipV="1">
            <a:off x="3579952" y="5129093"/>
            <a:ext cx="1576665" cy="689348"/>
          </a:xfrm>
          <a:prstGeom prst="line">
            <a:avLst/>
          </a:prstGeom>
          <a:noFill/>
          <a:ln w="9525">
            <a:solidFill>
              <a:srgbClr val="92D050"/>
            </a:solidFill>
            <a:headEnd type="oval" w="med" len="med"/>
            <a:tailEnd type="oval" w="med" len="med"/>
          </a:ln>
          <a:effectLst>
            <a:glow rad="63500">
              <a:schemeClr val="accent3">
                <a:satMod val="175000"/>
                <a:alpha val="40000"/>
              </a:schemeClr>
            </a:glow>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7" name="d0e1359"/>
          <p:cNvPicPr>
            <a:picLocks noChangeAspect="1"/>
          </p:cNvPicPr>
          <p:nvPr/>
        </p:nvPicPr>
        <p:blipFill>
          <a:blip r:embed="rId17" cstate="email"/>
          <a:srcRect/>
          <a:stretch>
            <a:fillRect/>
          </a:stretch>
        </p:blipFill>
        <p:spPr bwMode="auto">
          <a:xfrm>
            <a:off x="2283634" y="4797152"/>
            <a:ext cx="1292087" cy="1398790"/>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215379297"/>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algn="l"/>
            <a:r>
              <a:rPr lang="en-US" altLang="zh-CN" dirty="0">
                <a:cs typeface="+mn-ea"/>
                <a:sym typeface="+mn-lt"/>
              </a:rPr>
              <a:t>(Short Answer Question)</a:t>
            </a:r>
            <a:r>
              <a:rPr lang="en-US" altLang="en-US" dirty="0" smtClean="0">
                <a:latin typeface="+mn-lt"/>
                <a:ea typeface="+mn-ea"/>
                <a:cs typeface="+mn-ea"/>
                <a:sym typeface="+mn-lt"/>
              </a:rPr>
              <a:t>What are the differences between 2-level architecture and multi-level architecture for centralized monitoring?</a:t>
            </a:r>
            <a:endParaRPr lang="en-US" altLang="zh-CN" dirty="0" smtClean="0">
              <a:latin typeface="+mn-lt"/>
              <a:ea typeface="+mn-ea"/>
              <a:cs typeface="+mn-ea"/>
              <a:sym typeface="+mn-lt"/>
            </a:endParaRPr>
          </a:p>
          <a:p>
            <a:pPr algn="l"/>
            <a:r>
              <a:rPr lang="en-US" altLang="zh-CN" dirty="0">
                <a:cs typeface="+mn-ea"/>
                <a:sym typeface="+mn-lt"/>
              </a:rPr>
              <a:t>(Short Answer Question)</a:t>
            </a:r>
            <a:r>
              <a:rPr lang="en-US" altLang="en-US" dirty="0" smtClean="0">
                <a:latin typeface="+mn-lt"/>
                <a:ea typeface="+mn-ea"/>
                <a:cs typeface="+mn-ea"/>
                <a:sym typeface="+mn-lt"/>
              </a:rPr>
              <a:t>What are the main functions of the monitoring system?</a:t>
            </a:r>
            <a:endParaRPr lang="en-US" altLang="zh-CN" dirty="0" smtClean="0">
              <a:latin typeface="+mn-lt"/>
              <a:ea typeface="+mn-ea"/>
              <a:cs typeface="+mn-ea"/>
              <a:sym typeface="+mn-lt"/>
            </a:endParaRPr>
          </a:p>
        </p:txBody>
      </p:sp>
    </p:spTree>
    <p:extLst>
      <p:ext uri="{BB962C8B-B14F-4D97-AF65-F5344CB8AC3E}">
        <p14:creationId xmlns:p14="http://schemas.microsoft.com/office/powerpoint/2010/main" val="22038253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en-US" dirty="0" smtClean="0">
                <a:latin typeface="+mn-lt"/>
                <a:ea typeface="+mn-ea"/>
                <a:cs typeface="+mn-ea"/>
                <a:sym typeface="+mn-lt"/>
              </a:rPr>
              <a:t>Overview of the Monitoring System</a:t>
            </a:r>
          </a:p>
          <a:p>
            <a:r>
              <a:rPr lang="en-US" altLang="en-US" dirty="0" smtClean="0">
                <a:latin typeface="+mn-lt"/>
                <a:ea typeface="+mn-ea"/>
                <a:cs typeface="+mn-ea"/>
                <a:sym typeface="+mn-lt"/>
              </a:rPr>
              <a:t>Introduction to Main Functions</a:t>
            </a:r>
          </a:p>
          <a:p>
            <a:r>
              <a:rPr lang="en-US" altLang="en-US" dirty="0" smtClean="0">
                <a:latin typeface="+mn-lt"/>
                <a:ea typeface="+mn-ea"/>
                <a:cs typeface="+mn-ea"/>
                <a:sym typeface="+mn-lt"/>
              </a:rPr>
              <a:t>Introduction to Huawei Monitoring System</a:t>
            </a:r>
          </a:p>
          <a:p>
            <a:endParaRPr lang="en-US" altLang="en-US" dirty="0">
              <a:latin typeface="+mn-lt"/>
              <a:ea typeface="+mn-ea"/>
              <a:cs typeface="+mn-ea"/>
              <a:sym typeface="+mn-lt"/>
            </a:endParaRPr>
          </a:p>
        </p:txBody>
      </p:sp>
    </p:spTree>
    <p:extLst>
      <p:ext uri="{BB962C8B-B14F-4D97-AF65-F5344CB8AC3E}">
        <p14:creationId xmlns:p14="http://schemas.microsoft.com/office/powerpoint/2010/main" val="32906284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2000" dirty="0">
                <a:latin typeface="+mn-lt"/>
                <a:ea typeface="+mn-ea"/>
                <a:cs typeface="+mn-ea"/>
                <a:sym typeface="+mn-lt"/>
              </a:rPr>
              <a:t>Huawei - Building A Better Connected World</a:t>
            </a:r>
          </a:p>
          <a:p>
            <a:pPr lvl="1"/>
            <a:r>
              <a:rPr lang="en-US" altLang="zh-CN" sz="1800" dirty="0">
                <a:latin typeface="+mn-lt"/>
                <a:ea typeface="+mn-ea"/>
                <a:cs typeface="+mn-ea"/>
                <a:sym typeface="+mn-lt"/>
              </a:rPr>
              <a:t>Huawei Enterprise</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://support.huawei.com/enterprise/</a:t>
            </a:r>
          </a:p>
          <a:p>
            <a:pPr lvl="1"/>
            <a:r>
              <a:rPr lang="en-US" altLang="zh-CN" sz="1800" dirty="0">
                <a:latin typeface="+mn-lt"/>
                <a:ea typeface="+mn-ea"/>
                <a:cs typeface="+mn-ea"/>
                <a:sym typeface="+mn-lt"/>
              </a:rPr>
              <a:t>Online </a:t>
            </a:r>
            <a:r>
              <a:rPr lang="en-US" altLang="zh-CN" sz="1800" dirty="0" smtClean="0">
                <a:latin typeface="+mn-lt"/>
                <a:ea typeface="+mn-ea"/>
                <a:cs typeface="+mn-ea"/>
                <a:sym typeface="+mn-lt"/>
              </a:rPr>
              <a:t>Learning</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a:t>
            </a:r>
            <a:r>
              <a:rPr lang="en-US" altLang="zh-CN" sz="1800" dirty="0" smtClean="0">
                <a:latin typeface="+mn-lt"/>
                <a:ea typeface="+mn-ea"/>
                <a:cs typeface="+mn-ea"/>
                <a:sym typeface="+mn-lt"/>
              </a:rPr>
              <a:t>learning.huawei.com/en</a:t>
            </a:r>
            <a:r>
              <a:rPr lang="en-US" altLang="zh-CN" sz="1800" dirty="0">
                <a:latin typeface="+mn-lt"/>
                <a:ea typeface="+mn-ea"/>
                <a:cs typeface="+mn-ea"/>
                <a:sym typeface="+mn-lt"/>
              </a:rPr>
              <a:t>/</a:t>
            </a:r>
          </a:p>
          <a:p>
            <a:r>
              <a:rPr lang="en-US" altLang="zh-CN" sz="2000" dirty="0">
                <a:latin typeface="+mn-lt"/>
                <a:ea typeface="+mn-ea"/>
                <a:cs typeface="+mn-ea"/>
                <a:sym typeface="+mn-lt"/>
              </a:rPr>
              <a:t>Popular Tools</a:t>
            </a:r>
          </a:p>
          <a:p>
            <a:pPr lvl="1"/>
            <a:r>
              <a:rPr lang="en-US" altLang="zh-CN" sz="1800" dirty="0" err="1" smtClean="0">
                <a:latin typeface="+mn-lt"/>
                <a:ea typeface="+mn-ea"/>
                <a:cs typeface="+mn-ea"/>
                <a:sym typeface="+mn-lt"/>
              </a:rPr>
              <a:t>HedEx</a:t>
            </a:r>
            <a:r>
              <a:rPr lang="en-US" altLang="zh-CN" sz="1800" dirty="0" smtClean="0">
                <a:latin typeface="+mn-lt"/>
                <a:ea typeface="+mn-ea"/>
                <a:cs typeface="+mn-ea"/>
                <a:sym typeface="+mn-lt"/>
              </a:rPr>
              <a:t> </a:t>
            </a:r>
            <a:r>
              <a:rPr lang="en-US" altLang="zh-CN" sz="1800" dirty="0">
                <a:latin typeface="+mn-lt"/>
                <a:ea typeface="+mn-ea"/>
                <a:cs typeface="+mn-ea"/>
                <a:sym typeface="+mn-lt"/>
              </a:rPr>
              <a:t>Lite</a:t>
            </a:r>
            <a:endParaRPr lang="zh-CN" altLang="en-US" sz="1800" dirty="0">
              <a:latin typeface="+mn-lt"/>
              <a:ea typeface="+mn-ea"/>
              <a:cs typeface="+mn-ea"/>
              <a:sym typeface="+mn-lt"/>
            </a:endParaRPr>
          </a:p>
          <a:p>
            <a:endParaRPr lang="zh-CN" altLang="en-US" sz="2000" dirty="0">
              <a:latin typeface="+mn-lt"/>
              <a:ea typeface="+mn-ea"/>
              <a:cs typeface="+mn-ea"/>
              <a:sym typeface="+mn-lt"/>
            </a:endParaRPr>
          </a:p>
        </p:txBody>
      </p:sp>
      <p:pic>
        <p:nvPicPr>
          <p:cNvPr id="6" name="图片 5">
            <a:extLst>
              <a:ext uri="{FF2B5EF4-FFF2-40B4-BE49-F238E27FC236}">
                <a16:creationId xmlns="" xmlns:a16="http://schemas.microsoft.com/office/drawing/2014/main" id="{C31C79E5-356B-486A-A06C-79CBC65DB1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40636" y="3716338"/>
            <a:ext cx="1944000" cy="1944000"/>
          </a:xfrm>
          <a:prstGeom prst="rect">
            <a:avLst/>
          </a:prstGeom>
        </p:spPr>
      </p:pic>
      <p:sp>
        <p:nvSpPr>
          <p:cNvPr id="9" name="矩形 8">
            <a:extLst>
              <a:ext uri="{FF2B5EF4-FFF2-40B4-BE49-F238E27FC236}">
                <a16:creationId xmlns="" xmlns:a16="http://schemas.microsoft.com/office/drawing/2014/main" id="{F0C0DE57-B92C-4D21-8E4E-12F0C1781314}"/>
              </a:ext>
            </a:extLst>
          </p:cNvPr>
          <p:cNvSpPr/>
          <p:nvPr/>
        </p:nvSpPr>
        <p:spPr>
          <a:xfrm>
            <a:off x="7584098" y="5360327"/>
            <a:ext cx="1257075" cy="307777"/>
          </a:xfrm>
          <a:prstGeom prst="rect">
            <a:avLst/>
          </a:prstGeom>
          <a:noFill/>
        </p:spPr>
        <p:txBody>
          <a:bodyPr wrap="none">
            <a:spAutoFit/>
          </a:bodyPr>
          <a:lstStyle/>
          <a:p>
            <a:pPr algn="ctr"/>
            <a:r>
              <a:rPr lang="en-US" altLang="zh-CN" sz="1400" b="1" dirty="0">
                <a:cs typeface="+mn-ea"/>
                <a:sym typeface="+mn-lt"/>
              </a:rPr>
              <a:t>Support </a:t>
            </a:r>
            <a:r>
              <a:rPr lang="en-US" altLang="zh-CN" sz="1400" b="1" dirty="0" smtClean="0">
                <a:cs typeface="+mn-ea"/>
                <a:sym typeface="+mn-lt"/>
              </a:rPr>
              <a:t>Web</a:t>
            </a:r>
            <a:endParaRPr lang="en-US" altLang="zh-CN" sz="1400" b="1" dirty="0">
              <a:cs typeface="+mn-ea"/>
              <a:sym typeface="+mn-lt"/>
            </a:endParaRPr>
          </a:p>
        </p:txBody>
      </p:sp>
      <p:pic>
        <p:nvPicPr>
          <p:cNvPr id="12" name="图片 11">
            <a:extLst>
              <a:ext uri="{FF2B5EF4-FFF2-40B4-BE49-F238E27FC236}">
                <a16:creationId xmlns="" xmlns:a16="http://schemas.microsoft.com/office/drawing/2014/main" id="{AFCA7D09-9808-4602-A580-616FAED56F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746" t="40987" r="40734" b="40492"/>
          <a:stretch/>
        </p:blipFill>
        <p:spPr>
          <a:xfrm>
            <a:off x="8032616" y="4508318"/>
            <a:ext cx="360040" cy="360040"/>
          </a:xfrm>
          <a:prstGeom prst="rect">
            <a:avLst/>
          </a:prstGeom>
        </p:spPr>
      </p:pic>
      <p:grpSp>
        <p:nvGrpSpPr>
          <p:cNvPr id="3" name="组合 2"/>
          <p:cNvGrpSpPr/>
          <p:nvPr/>
        </p:nvGrpSpPr>
        <p:grpSpPr>
          <a:xfrm>
            <a:off x="5314716" y="3726630"/>
            <a:ext cx="1941474" cy="1972629"/>
            <a:chOff x="9669250" y="1374436"/>
            <a:chExt cx="2520000" cy="2560439"/>
          </a:xfrm>
        </p:grpSpPr>
        <p:pic>
          <p:nvPicPr>
            <p:cNvPr id="15" name="图片 14">
              <a:extLst>
                <a:ext uri="{FF2B5EF4-FFF2-40B4-BE49-F238E27FC236}">
                  <a16:creationId xmlns="" xmlns:a16="http://schemas.microsoft.com/office/drawing/2014/main" id="{E1BB73AF-7917-463E-9DE8-FD69630FB3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9250" y="1374436"/>
              <a:ext cx="2520000" cy="2520000"/>
            </a:xfrm>
            <a:prstGeom prst="rect">
              <a:avLst/>
            </a:prstGeom>
          </p:spPr>
        </p:pic>
        <p:sp>
          <p:nvSpPr>
            <p:cNvPr id="16" name="矩形 15">
              <a:extLst>
                <a:ext uri="{FF2B5EF4-FFF2-40B4-BE49-F238E27FC236}">
                  <a16:creationId xmlns="" xmlns:a16="http://schemas.microsoft.com/office/drawing/2014/main" id="{9BABD157-ECCC-4194-ADE5-234A95F2A814}"/>
                </a:ext>
              </a:extLst>
            </p:cNvPr>
            <p:cNvSpPr/>
            <p:nvPr/>
          </p:nvSpPr>
          <p:spPr>
            <a:xfrm>
              <a:off x="10141511" y="3575335"/>
              <a:ext cx="1575485" cy="359540"/>
            </a:xfrm>
            <a:prstGeom prst="rect">
              <a:avLst/>
            </a:prstGeom>
            <a:noFill/>
            <a:ln>
              <a:noFill/>
            </a:ln>
          </p:spPr>
          <p:txBody>
            <a:bodyPr wrap="none">
              <a:spAutoFit/>
            </a:bodyPr>
            <a:lstStyle/>
            <a:p>
              <a:pPr algn="ctr"/>
              <a:r>
                <a:rPr lang="en-US" altLang="zh-CN" sz="1200" b="1" dirty="0" smtClean="0">
                  <a:cs typeface="+mn-ea"/>
                  <a:sym typeface="+mn-lt"/>
                </a:rPr>
                <a:t>Enterprise APP</a:t>
              </a:r>
              <a:endParaRPr lang="en-US" altLang="zh-CN" sz="1200" b="1" dirty="0">
                <a:cs typeface="+mn-ea"/>
                <a:sym typeface="+mn-lt"/>
              </a:endParaRPr>
            </a:p>
          </p:txBody>
        </p:sp>
        <p:pic>
          <p:nvPicPr>
            <p:cNvPr id="18" name="图片 17" descr="屏幕剪辑">
              <a:extLst>
                <a:ext uri="{FF2B5EF4-FFF2-40B4-BE49-F238E27FC236}">
                  <a16:creationId xmlns="" xmlns:a16="http://schemas.microsoft.com/office/drawing/2014/main" id="{94EF2E64-506C-4AE2-B3EF-9ED9B3DC0D23}"/>
                </a:ext>
              </a:extLst>
            </p:cNvPr>
            <p:cNvPicPr/>
            <p:nvPr/>
          </p:nvPicPr>
          <p:blipFill>
            <a:blip r:embed="rId5">
              <a:extLst>
                <a:ext uri="{28A0092B-C50C-407E-A947-70E740481C1C}">
                  <a14:useLocalDpi xmlns:a14="http://schemas.microsoft.com/office/drawing/2010/main" val="0"/>
                </a:ext>
              </a:extLst>
            </a:blip>
            <a:stretch>
              <a:fillRect/>
            </a:stretch>
          </p:blipFill>
          <p:spPr>
            <a:xfrm>
              <a:off x="10065333" y="1752436"/>
              <a:ext cx="1764000" cy="1764000"/>
            </a:xfrm>
            <a:prstGeom prst="rect">
              <a:avLst/>
            </a:prstGeom>
          </p:spPr>
        </p:pic>
      </p:grpSp>
      <p:grpSp>
        <p:nvGrpSpPr>
          <p:cNvPr id="2" name="组合 1"/>
          <p:cNvGrpSpPr/>
          <p:nvPr/>
        </p:nvGrpSpPr>
        <p:grpSpPr>
          <a:xfrm>
            <a:off x="3332330" y="3726630"/>
            <a:ext cx="1941474" cy="1972629"/>
            <a:chOff x="7012015" y="1374436"/>
            <a:chExt cx="2520000" cy="2560439"/>
          </a:xfrm>
        </p:grpSpPr>
        <p:pic>
          <p:nvPicPr>
            <p:cNvPr id="14" name="图片 13">
              <a:extLst>
                <a:ext uri="{FF2B5EF4-FFF2-40B4-BE49-F238E27FC236}">
                  <a16:creationId xmlns="" xmlns:a16="http://schemas.microsoft.com/office/drawing/2014/main" id="{5AA13BF6-30FC-4CE7-92A8-F7EDBB2704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12015" y="1374436"/>
              <a:ext cx="2520000" cy="2520000"/>
            </a:xfrm>
            <a:prstGeom prst="rect">
              <a:avLst/>
            </a:prstGeom>
          </p:spPr>
        </p:pic>
        <p:sp>
          <p:nvSpPr>
            <p:cNvPr id="17" name="矩形 16">
              <a:extLst>
                <a:ext uri="{FF2B5EF4-FFF2-40B4-BE49-F238E27FC236}">
                  <a16:creationId xmlns="" xmlns:a16="http://schemas.microsoft.com/office/drawing/2014/main" id="{67A1AE1E-23DA-48D1-87C9-D26402CBE0DC}"/>
                </a:ext>
              </a:extLst>
            </p:cNvPr>
            <p:cNvSpPr/>
            <p:nvPr/>
          </p:nvSpPr>
          <p:spPr>
            <a:xfrm>
              <a:off x="7584148" y="3575335"/>
              <a:ext cx="1375740" cy="359540"/>
            </a:xfrm>
            <a:prstGeom prst="rect">
              <a:avLst/>
            </a:prstGeom>
            <a:noFill/>
            <a:ln>
              <a:noFill/>
            </a:ln>
          </p:spPr>
          <p:txBody>
            <a:bodyPr wrap="none">
              <a:spAutoFit/>
            </a:bodyPr>
            <a:lstStyle/>
            <a:p>
              <a:pPr algn="ctr"/>
              <a:r>
                <a:rPr lang="en-US" altLang="zh-CN" sz="1200" b="1" dirty="0" smtClean="0">
                  <a:cs typeface="+mn-ea"/>
                  <a:sym typeface="+mn-lt"/>
                </a:rPr>
                <a:t>Support APP</a:t>
              </a:r>
              <a:endParaRPr lang="en-US" altLang="zh-CN" sz="1200" b="1" dirty="0">
                <a:cs typeface="+mn-ea"/>
                <a:sym typeface="+mn-lt"/>
              </a:endParaRPr>
            </a:p>
          </p:txBody>
        </p:sp>
        <p:pic>
          <p:nvPicPr>
            <p:cNvPr id="19" name="图片 18" descr="屏幕剪辑">
              <a:extLst>
                <a:ext uri="{FF2B5EF4-FFF2-40B4-BE49-F238E27FC236}">
                  <a16:creationId xmlns="" xmlns:a16="http://schemas.microsoft.com/office/drawing/2014/main" id="{A89346DD-A6D1-4AE8-8F9F-E314DE086161}"/>
                </a:ext>
              </a:extLst>
            </p:cNvPr>
            <p:cNvPicPr/>
            <p:nvPr/>
          </p:nvPicPr>
          <p:blipFill>
            <a:blip r:embed="rId7">
              <a:extLst>
                <a:ext uri="{28A0092B-C50C-407E-A947-70E740481C1C}">
                  <a14:useLocalDpi xmlns:a14="http://schemas.microsoft.com/office/drawing/2010/main" val="0"/>
                </a:ext>
              </a:extLst>
            </a:blip>
            <a:stretch>
              <a:fillRect/>
            </a:stretch>
          </p:blipFill>
          <p:spPr>
            <a:xfrm>
              <a:off x="7390015" y="1752436"/>
              <a:ext cx="1764000" cy="1764000"/>
            </a:xfrm>
            <a:prstGeom prst="rect">
              <a:avLst/>
            </a:prstGeom>
          </p:spPr>
        </p:pic>
      </p:grpSp>
      <p:pic>
        <p:nvPicPr>
          <p:cNvPr id="21" name="图片 20" descr="屏幕剪辑">
            <a:extLst>
              <a:ext uri="{FF2B5EF4-FFF2-40B4-BE49-F238E27FC236}">
                <a16:creationId xmlns:a16="http://schemas.microsoft.com/office/drawing/2014/main" xmlns="" id="{C3B753F9-E9F1-41E3-A357-4281224BB1A0}"/>
              </a:ext>
            </a:extLst>
          </p:cNvPr>
          <p:cNvPicPr/>
          <p:nvPr/>
        </p:nvPicPr>
        <p:blipFill>
          <a:blip r:embed="rId8">
            <a:extLst>
              <a:ext uri="{28A0092B-C50C-407E-A947-70E740481C1C}">
                <a14:useLocalDpi xmlns:a14="http://schemas.microsoft.com/office/drawing/2010/main" val="0"/>
              </a:ext>
            </a:extLst>
          </a:blip>
          <a:stretch>
            <a:fillRect/>
          </a:stretch>
        </p:blipFill>
        <p:spPr>
          <a:xfrm>
            <a:off x="7517925" y="4017851"/>
            <a:ext cx="1368000" cy="1368000"/>
          </a:xfrm>
          <a:prstGeom prst="rect">
            <a:avLst/>
          </a:prstGeom>
        </p:spPr>
      </p:pic>
    </p:spTree>
    <p:extLst>
      <p:ext uri="{BB962C8B-B14F-4D97-AF65-F5344CB8AC3E}">
        <p14:creationId xmlns:p14="http://schemas.microsoft.com/office/powerpoint/2010/main" val="3163086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p:txBody>
          <a:bodyPr/>
          <a:lstStyle/>
          <a:p>
            <a:r>
              <a:rPr lang="en-US" altLang="en-US" dirty="0" smtClean="0">
                <a:latin typeface="+mn-lt"/>
                <a:ea typeface="+mn-ea"/>
                <a:cs typeface="+mn-ea"/>
                <a:sym typeface="+mn-lt"/>
              </a:rPr>
              <a:t>Upon completion of this course, you will be able to:</a:t>
            </a:r>
          </a:p>
          <a:p>
            <a:pPr lvl="1"/>
            <a:r>
              <a:rPr lang="en-US" altLang="en-US" dirty="0" smtClean="0">
                <a:latin typeface="+mn-lt"/>
                <a:ea typeface="+mn-ea"/>
                <a:cs typeface="+mn-ea"/>
                <a:sym typeface="+mn-lt"/>
              </a:rPr>
              <a:t>Describe the features and advantages of the monitoring system.</a:t>
            </a:r>
            <a:endParaRPr lang="en-US" altLang="zh-CN" dirty="0" smtClean="0">
              <a:latin typeface="+mn-lt"/>
              <a:ea typeface="+mn-ea"/>
              <a:cs typeface="+mn-ea"/>
              <a:sym typeface="+mn-lt"/>
            </a:endParaRPr>
          </a:p>
          <a:p>
            <a:pPr lvl="1"/>
            <a:r>
              <a:rPr lang="en-US" altLang="en-US" dirty="0" smtClean="0">
                <a:latin typeface="+mn-lt"/>
                <a:ea typeface="+mn-ea"/>
                <a:cs typeface="+mn-ea"/>
                <a:sym typeface="+mn-lt"/>
              </a:rPr>
              <a:t>Understand the main functions of the monitoring system.</a:t>
            </a:r>
            <a:endParaRPr lang="en-US" altLang="en-US" dirty="0">
              <a:latin typeface="+mn-lt"/>
              <a:ea typeface="+mn-ea"/>
              <a:cs typeface="+mn-ea"/>
              <a:sym typeface="+mn-lt"/>
            </a:endParaRPr>
          </a:p>
        </p:txBody>
      </p:sp>
    </p:spTree>
    <p:extLst>
      <p:ext uri="{BB962C8B-B14F-4D97-AF65-F5344CB8AC3E}">
        <p14:creationId xmlns:p14="http://schemas.microsoft.com/office/powerpoint/2010/main" val="6336677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文本占位符 33"/>
          <p:cNvSpPr>
            <a:spLocks noGrp="1"/>
          </p:cNvSpPr>
          <p:nvPr>
            <p:ph type="body" sz="quarter" idx="17"/>
          </p:nvPr>
        </p:nvSpPr>
        <p:spPr/>
        <p:txBody>
          <a:bodyPr/>
          <a:lstStyle/>
          <a:p>
            <a:endParaRPr lang="zh-CN" altLang="en-US">
              <a:latin typeface="+mn-lt"/>
              <a:ea typeface="+mn-ea"/>
              <a:cs typeface="+mn-ea"/>
              <a:sym typeface="+mn-lt"/>
            </a:endParaRPr>
          </a:p>
        </p:txBody>
      </p:sp>
      <p:sp>
        <p:nvSpPr>
          <p:cNvPr id="35" name="文本占位符 34"/>
          <p:cNvSpPr>
            <a:spLocks noGrp="1"/>
          </p:cNvSpPr>
          <p:nvPr>
            <p:ph type="body" sz="quarter" idx="18"/>
          </p:nvPr>
        </p:nvSpPr>
        <p:spPr/>
        <p:txBody>
          <a:bodyPr/>
          <a:lstStyle/>
          <a:p>
            <a:endParaRPr lang="zh-CN" altLang="en-US">
              <a:latin typeface="+mn-lt"/>
              <a:ea typeface="+mn-ea"/>
              <a:cs typeface="+mn-ea"/>
              <a:sym typeface="+mn-lt"/>
            </a:endParaRPr>
          </a:p>
        </p:txBody>
      </p:sp>
      <p:sp>
        <p:nvSpPr>
          <p:cNvPr id="36" name="文本占位符 35"/>
          <p:cNvSpPr>
            <a:spLocks noGrp="1"/>
          </p:cNvSpPr>
          <p:nvPr>
            <p:ph type="body" sz="quarter" idx="19"/>
          </p:nvPr>
        </p:nvSpPr>
        <p:spPr/>
        <p:txBody>
          <a:bodyPr/>
          <a:lstStyle/>
          <a:p>
            <a:endParaRPr lang="zh-CN" altLang="en-US">
              <a:latin typeface="+mn-lt"/>
              <a:ea typeface="+mn-ea"/>
              <a:cs typeface="+mn-ea"/>
              <a:sym typeface="+mn-lt"/>
            </a:endParaRPr>
          </a:p>
        </p:txBody>
      </p:sp>
      <p:sp>
        <p:nvSpPr>
          <p:cNvPr id="37" name="文本占位符 36"/>
          <p:cNvSpPr>
            <a:spLocks noGrp="1"/>
          </p:cNvSpPr>
          <p:nvPr>
            <p:ph type="body" sz="quarter" idx="20"/>
          </p:nvPr>
        </p:nvSpPr>
        <p:spPr/>
        <p:txBody>
          <a:bodyPr/>
          <a:lstStyle/>
          <a:p>
            <a:r>
              <a:rPr lang="en-US" altLang="zh-CN" dirty="0" smtClean="0">
                <a:latin typeface="+mn-lt"/>
                <a:ea typeface="+mn-ea"/>
                <a:cs typeface="+mn-ea"/>
                <a:sym typeface="+mn-lt"/>
              </a:rPr>
              <a:t>V2.0</a:t>
            </a:r>
            <a:endParaRPr lang="zh-CN" altLang="en-US" dirty="0">
              <a:latin typeface="+mn-lt"/>
              <a:ea typeface="+mn-ea"/>
              <a:cs typeface="+mn-ea"/>
              <a:sym typeface="+mn-lt"/>
            </a:endParaRPr>
          </a:p>
        </p:txBody>
      </p:sp>
      <p:sp>
        <p:nvSpPr>
          <p:cNvPr id="30" name="文本占位符 29"/>
          <p:cNvSpPr>
            <a:spLocks noGrp="1"/>
          </p:cNvSpPr>
          <p:nvPr>
            <p:ph type="body" sz="quarter" idx="13"/>
          </p:nvPr>
        </p:nvSpPr>
        <p:spPr/>
        <p:txBody>
          <a:bodyPr/>
          <a:lstStyle/>
          <a:p>
            <a:r>
              <a:rPr lang="en-US" altLang="zh-CN" dirty="0">
                <a:cs typeface="+mn-ea"/>
                <a:sym typeface="+mn-lt"/>
              </a:rPr>
              <a:t>Qian </a:t>
            </a:r>
            <a:r>
              <a:rPr lang="en-US" altLang="zh-CN" dirty="0" err="1" smtClean="0">
                <a:cs typeface="+mn-ea"/>
                <a:sym typeface="+mn-lt"/>
              </a:rPr>
              <a:t>Hui</a:t>
            </a:r>
            <a:endParaRPr lang="zh-CN" altLang="en-US" dirty="0">
              <a:cs typeface="+mn-ea"/>
              <a:sym typeface="+mn-lt"/>
            </a:endParaRPr>
          </a:p>
        </p:txBody>
      </p:sp>
      <p:sp>
        <p:nvSpPr>
          <p:cNvPr id="31" name="文本占位符 30"/>
          <p:cNvSpPr>
            <a:spLocks noGrp="1"/>
          </p:cNvSpPr>
          <p:nvPr>
            <p:ph type="body" sz="quarter" idx="14"/>
          </p:nvPr>
        </p:nvSpPr>
        <p:spPr/>
        <p:txBody>
          <a:bodyPr/>
          <a:lstStyle/>
          <a:p>
            <a:r>
              <a:rPr lang="en-US" altLang="zh-CN" dirty="0" smtClean="0">
                <a:latin typeface="+mn-lt"/>
                <a:ea typeface="+mn-ea"/>
                <a:cs typeface="+mn-ea"/>
                <a:sym typeface="+mn-lt"/>
              </a:rPr>
              <a:t>2016.5</a:t>
            </a:r>
            <a:endParaRPr lang="zh-CN" altLang="en-US" dirty="0">
              <a:latin typeface="+mn-lt"/>
              <a:ea typeface="+mn-ea"/>
              <a:cs typeface="+mn-ea"/>
              <a:sym typeface="+mn-lt"/>
            </a:endParaRPr>
          </a:p>
        </p:txBody>
      </p:sp>
      <p:sp>
        <p:nvSpPr>
          <p:cNvPr id="32" name="文本占位符 31"/>
          <p:cNvSpPr>
            <a:spLocks noGrp="1"/>
          </p:cNvSpPr>
          <p:nvPr>
            <p:ph type="body" sz="quarter" idx="15"/>
          </p:nvPr>
        </p:nvSpPr>
        <p:spPr/>
        <p:txBody>
          <a:bodyPr/>
          <a:lstStyle/>
          <a:p>
            <a:r>
              <a:rPr lang="en-US" altLang="zh-CN" dirty="0">
                <a:latin typeface="+mn-lt"/>
                <a:ea typeface="+mn-ea"/>
                <a:cs typeface="+mn-ea"/>
                <a:sym typeface="+mn-lt"/>
              </a:rPr>
              <a:t>Li </a:t>
            </a:r>
            <a:r>
              <a:rPr lang="en-US" altLang="zh-CN" dirty="0" err="1">
                <a:latin typeface="+mn-lt"/>
                <a:ea typeface="+mn-ea"/>
                <a:cs typeface="+mn-ea"/>
                <a:sym typeface="+mn-lt"/>
              </a:rPr>
              <a:t>Shaofeng</a:t>
            </a:r>
            <a:r>
              <a:rPr lang="en-US" altLang="zh-CN" dirty="0">
                <a:latin typeface="+mn-lt"/>
                <a:ea typeface="+mn-ea"/>
                <a:cs typeface="+mn-ea"/>
                <a:sym typeface="+mn-lt"/>
              </a:rPr>
              <a:t>/00486775</a:t>
            </a:r>
            <a:endParaRPr lang="zh-CN" altLang="en-US" dirty="0">
              <a:latin typeface="+mn-lt"/>
              <a:ea typeface="+mn-ea"/>
              <a:cs typeface="+mn-ea"/>
              <a:sym typeface="+mn-lt"/>
            </a:endParaRPr>
          </a:p>
        </p:txBody>
      </p:sp>
      <p:sp>
        <p:nvSpPr>
          <p:cNvPr id="33" name="文本占位符 32"/>
          <p:cNvSpPr>
            <a:spLocks noGrp="1"/>
          </p:cNvSpPr>
          <p:nvPr>
            <p:ph type="body" sz="quarter" idx="16"/>
          </p:nvPr>
        </p:nvSpPr>
        <p:spPr/>
        <p:txBody>
          <a:bodyPr/>
          <a:lstStyle/>
          <a:p>
            <a:r>
              <a:rPr lang="en-US" altLang="zh-CN" dirty="0" smtClean="0">
                <a:latin typeface="+mn-lt"/>
                <a:ea typeface="+mn-ea"/>
                <a:cs typeface="+mn-ea"/>
                <a:sym typeface="+mn-lt"/>
              </a:rPr>
              <a:t>New</a:t>
            </a:r>
            <a:endParaRPr lang="zh-CN" altLang="en-US" dirty="0">
              <a:latin typeface="+mn-lt"/>
              <a:ea typeface="+mn-ea"/>
              <a:cs typeface="+mn-ea"/>
              <a:sym typeface="+mn-lt"/>
            </a:endParaRPr>
          </a:p>
        </p:txBody>
      </p:sp>
      <p:sp>
        <p:nvSpPr>
          <p:cNvPr id="38" name="文本占位符 37"/>
          <p:cNvSpPr>
            <a:spLocks noGrp="1"/>
          </p:cNvSpPr>
          <p:nvPr>
            <p:ph type="body" sz="quarter" idx="21"/>
          </p:nvPr>
        </p:nvSpPr>
        <p:spPr/>
        <p:txBody>
          <a:bodyPr/>
          <a:lstStyle/>
          <a:p>
            <a:r>
              <a:rPr lang="en-US" altLang="zh-CN" dirty="0" smtClean="0">
                <a:cs typeface="+mn-ea"/>
                <a:sym typeface="+mn-lt"/>
              </a:rPr>
              <a:t>Wang </a:t>
            </a:r>
            <a:r>
              <a:rPr lang="en-US" altLang="zh-CN" dirty="0" err="1" smtClean="0">
                <a:cs typeface="+mn-ea"/>
                <a:sym typeface="+mn-lt"/>
              </a:rPr>
              <a:t>Pulin</a:t>
            </a:r>
            <a:r>
              <a:rPr lang="en-US" altLang="zh-CN" dirty="0" smtClean="0">
                <a:cs typeface="+mn-ea"/>
                <a:sym typeface="+mn-lt"/>
              </a:rPr>
              <a:t>/wx763618</a:t>
            </a:r>
            <a:endParaRPr lang="zh-CN" altLang="en-US" dirty="0">
              <a:cs typeface="+mn-ea"/>
              <a:sym typeface="+mn-lt"/>
            </a:endParaRPr>
          </a:p>
        </p:txBody>
      </p:sp>
      <p:sp>
        <p:nvSpPr>
          <p:cNvPr id="39" name="文本占位符 38"/>
          <p:cNvSpPr>
            <a:spLocks noGrp="1"/>
          </p:cNvSpPr>
          <p:nvPr>
            <p:ph type="body" sz="quarter" idx="22"/>
          </p:nvPr>
        </p:nvSpPr>
        <p:spPr/>
        <p:txBody>
          <a:bodyPr/>
          <a:lstStyle/>
          <a:p>
            <a:r>
              <a:rPr lang="en-US" altLang="zh-CN" dirty="0" smtClean="0">
                <a:cs typeface="+mn-ea"/>
                <a:sym typeface="+mn-lt"/>
              </a:rPr>
              <a:t>2020.12</a:t>
            </a:r>
            <a:endParaRPr lang="zh-CN" altLang="en-US" dirty="0">
              <a:cs typeface="+mn-ea"/>
              <a:sym typeface="+mn-lt"/>
            </a:endParaRPr>
          </a:p>
        </p:txBody>
      </p:sp>
      <p:sp>
        <p:nvSpPr>
          <p:cNvPr id="40" name="文本占位符 39"/>
          <p:cNvSpPr>
            <a:spLocks noGrp="1"/>
          </p:cNvSpPr>
          <p:nvPr>
            <p:ph type="body" sz="quarter" idx="23"/>
          </p:nvPr>
        </p:nvSpPr>
        <p:spPr/>
        <p:txBody>
          <a:bodyPr/>
          <a:lstStyle/>
          <a:p>
            <a:r>
              <a:rPr lang="en-US" altLang="zh-CN" dirty="0">
                <a:cs typeface="+mn-ea"/>
                <a:sym typeface="+mn-lt"/>
              </a:rPr>
              <a:t>Li </a:t>
            </a:r>
            <a:r>
              <a:rPr lang="en-US" altLang="zh-CN" dirty="0" err="1" smtClean="0">
                <a:cs typeface="+mn-ea"/>
                <a:sym typeface="+mn-lt"/>
              </a:rPr>
              <a:t>Shaofeng</a:t>
            </a:r>
            <a:r>
              <a:rPr lang="en-US" altLang="zh-CN" dirty="0" smtClean="0">
                <a:cs typeface="+mn-ea"/>
                <a:sym typeface="+mn-lt"/>
              </a:rPr>
              <a:t>/00486775</a:t>
            </a:r>
            <a:endParaRPr lang="zh-CN" altLang="en-US" dirty="0">
              <a:cs typeface="+mn-ea"/>
              <a:sym typeface="+mn-lt"/>
            </a:endParaRPr>
          </a:p>
        </p:txBody>
      </p:sp>
      <p:sp>
        <p:nvSpPr>
          <p:cNvPr id="41" name="文本占位符 40"/>
          <p:cNvSpPr>
            <a:spLocks noGrp="1"/>
          </p:cNvSpPr>
          <p:nvPr>
            <p:ph type="body" sz="quarter" idx="24"/>
          </p:nvPr>
        </p:nvSpPr>
        <p:spPr/>
        <p:txBody>
          <a:bodyPr/>
          <a:lstStyle/>
          <a:p>
            <a:r>
              <a:rPr lang="en-US" altLang="zh-CN" dirty="0" smtClean="0">
                <a:latin typeface="+mn-lt"/>
                <a:ea typeface="+mn-ea"/>
                <a:cs typeface="+mn-ea"/>
                <a:sym typeface="+mn-lt"/>
              </a:rPr>
              <a:t>Update</a:t>
            </a:r>
            <a:endParaRPr lang="zh-CN" altLang="en-US" dirty="0">
              <a:latin typeface="+mn-lt"/>
              <a:ea typeface="+mn-ea"/>
              <a:cs typeface="+mn-ea"/>
              <a:sym typeface="+mn-lt"/>
            </a:endParaRPr>
          </a:p>
        </p:txBody>
      </p:sp>
      <p:sp>
        <p:nvSpPr>
          <p:cNvPr id="42" name="文本占位符 41"/>
          <p:cNvSpPr>
            <a:spLocks noGrp="1"/>
          </p:cNvSpPr>
          <p:nvPr>
            <p:ph type="body" sz="quarter" idx="25"/>
          </p:nvPr>
        </p:nvSpPr>
        <p:spPr/>
        <p:txBody>
          <a:bodyPr/>
          <a:lstStyle/>
          <a:p>
            <a:endParaRPr lang="zh-CN" altLang="en-US">
              <a:latin typeface="+mn-lt"/>
              <a:ea typeface="+mn-ea"/>
              <a:cs typeface="+mn-ea"/>
              <a:sym typeface="+mn-lt"/>
            </a:endParaRPr>
          </a:p>
        </p:txBody>
      </p:sp>
      <p:sp>
        <p:nvSpPr>
          <p:cNvPr id="43" name="文本占位符 42"/>
          <p:cNvSpPr>
            <a:spLocks noGrp="1"/>
          </p:cNvSpPr>
          <p:nvPr>
            <p:ph type="body" sz="quarter" idx="26"/>
          </p:nvPr>
        </p:nvSpPr>
        <p:spPr/>
        <p:txBody>
          <a:bodyPr/>
          <a:lstStyle/>
          <a:p>
            <a:endParaRPr lang="zh-CN" altLang="en-US">
              <a:latin typeface="+mn-lt"/>
              <a:ea typeface="+mn-ea"/>
              <a:cs typeface="+mn-ea"/>
              <a:sym typeface="+mn-lt"/>
            </a:endParaRPr>
          </a:p>
        </p:txBody>
      </p:sp>
      <p:sp>
        <p:nvSpPr>
          <p:cNvPr id="44" name="文本占位符 43"/>
          <p:cNvSpPr>
            <a:spLocks noGrp="1"/>
          </p:cNvSpPr>
          <p:nvPr>
            <p:ph type="body" sz="quarter" idx="27"/>
          </p:nvPr>
        </p:nvSpPr>
        <p:spPr/>
        <p:txBody>
          <a:bodyPr/>
          <a:lstStyle/>
          <a:p>
            <a:endParaRPr lang="zh-CN" altLang="en-US">
              <a:latin typeface="+mn-lt"/>
              <a:ea typeface="+mn-ea"/>
              <a:cs typeface="+mn-ea"/>
              <a:sym typeface="+mn-lt"/>
            </a:endParaRPr>
          </a:p>
        </p:txBody>
      </p:sp>
      <p:sp>
        <p:nvSpPr>
          <p:cNvPr id="45" name="文本占位符 44"/>
          <p:cNvSpPr>
            <a:spLocks noGrp="1"/>
          </p:cNvSpPr>
          <p:nvPr>
            <p:ph type="body" sz="quarter" idx="28"/>
          </p:nvPr>
        </p:nvSpPr>
        <p:spPr/>
        <p:txBody>
          <a:bodyPr/>
          <a:lstStyle/>
          <a:p>
            <a:endParaRPr lang="zh-CN" altLang="en-US">
              <a:latin typeface="+mn-lt"/>
              <a:ea typeface="+mn-ea"/>
              <a:cs typeface="+mn-ea"/>
              <a:sym typeface="+mn-lt"/>
            </a:endParaRPr>
          </a:p>
        </p:txBody>
      </p:sp>
      <p:sp>
        <p:nvSpPr>
          <p:cNvPr id="46" name="文本占位符 45"/>
          <p:cNvSpPr>
            <a:spLocks noGrp="1"/>
          </p:cNvSpPr>
          <p:nvPr>
            <p:ph type="body" sz="quarter" idx="29"/>
          </p:nvPr>
        </p:nvSpPr>
        <p:spPr/>
        <p:txBody>
          <a:bodyPr/>
          <a:lstStyle/>
          <a:p>
            <a:endParaRPr lang="zh-CN" altLang="en-US">
              <a:latin typeface="+mn-lt"/>
              <a:ea typeface="+mn-ea"/>
              <a:cs typeface="+mn-ea"/>
              <a:sym typeface="+mn-lt"/>
            </a:endParaRPr>
          </a:p>
        </p:txBody>
      </p:sp>
      <p:sp>
        <p:nvSpPr>
          <p:cNvPr id="47" name="文本占位符 46"/>
          <p:cNvSpPr>
            <a:spLocks noGrp="1"/>
          </p:cNvSpPr>
          <p:nvPr>
            <p:ph type="body" sz="quarter" idx="30"/>
          </p:nvPr>
        </p:nvSpPr>
        <p:spPr/>
        <p:txBody>
          <a:bodyPr/>
          <a:lstStyle/>
          <a:p>
            <a:endParaRPr lang="zh-CN" altLang="en-US">
              <a:latin typeface="+mn-lt"/>
              <a:ea typeface="+mn-ea"/>
              <a:cs typeface="+mn-ea"/>
              <a:sym typeface="+mn-lt"/>
            </a:endParaRPr>
          </a:p>
        </p:txBody>
      </p:sp>
      <p:sp>
        <p:nvSpPr>
          <p:cNvPr id="48" name="文本占位符 47"/>
          <p:cNvSpPr>
            <a:spLocks noGrp="1"/>
          </p:cNvSpPr>
          <p:nvPr>
            <p:ph type="body" sz="quarter" idx="31"/>
          </p:nvPr>
        </p:nvSpPr>
        <p:spPr/>
        <p:txBody>
          <a:bodyPr/>
          <a:lstStyle/>
          <a:p>
            <a:endParaRPr lang="zh-CN" altLang="en-US">
              <a:latin typeface="+mn-lt"/>
              <a:ea typeface="+mn-ea"/>
              <a:cs typeface="+mn-ea"/>
              <a:sym typeface="+mn-lt"/>
            </a:endParaRPr>
          </a:p>
        </p:txBody>
      </p:sp>
      <p:sp>
        <p:nvSpPr>
          <p:cNvPr id="49" name="文本占位符 48"/>
          <p:cNvSpPr>
            <a:spLocks noGrp="1"/>
          </p:cNvSpPr>
          <p:nvPr>
            <p:ph type="body" sz="quarter" idx="32"/>
          </p:nvPr>
        </p:nvSpPr>
        <p:spPr/>
        <p:txBody>
          <a:bodyPr/>
          <a:lstStyle/>
          <a:p>
            <a:endParaRPr lang="zh-CN" altLang="en-US">
              <a:latin typeface="+mn-lt"/>
              <a:ea typeface="+mn-ea"/>
              <a:cs typeface="+mn-ea"/>
              <a:sym typeface="+mn-lt"/>
            </a:endParaRPr>
          </a:p>
        </p:txBody>
      </p:sp>
      <p:sp>
        <p:nvSpPr>
          <p:cNvPr id="50" name="文本占位符 49"/>
          <p:cNvSpPr>
            <a:spLocks noGrp="1"/>
          </p:cNvSpPr>
          <p:nvPr>
            <p:ph type="body" sz="quarter" idx="33"/>
          </p:nvPr>
        </p:nvSpPr>
        <p:spPr/>
        <p:txBody>
          <a:bodyPr/>
          <a:lstStyle/>
          <a:p>
            <a:endParaRPr lang="zh-CN" altLang="en-US">
              <a:latin typeface="+mn-lt"/>
              <a:ea typeface="+mn-ea"/>
              <a:cs typeface="+mn-ea"/>
              <a:sym typeface="+mn-lt"/>
            </a:endParaRPr>
          </a:p>
        </p:txBody>
      </p:sp>
      <p:sp>
        <p:nvSpPr>
          <p:cNvPr id="51" name="文本占位符 50"/>
          <p:cNvSpPr>
            <a:spLocks noGrp="1"/>
          </p:cNvSpPr>
          <p:nvPr>
            <p:ph type="body" sz="quarter" idx="34"/>
          </p:nvPr>
        </p:nvSpPr>
        <p:spPr/>
        <p:txBody>
          <a:bodyPr/>
          <a:lstStyle/>
          <a:p>
            <a:endParaRPr lang="zh-CN" altLang="en-US">
              <a:latin typeface="+mn-lt"/>
              <a:ea typeface="+mn-ea"/>
              <a:cs typeface="+mn-ea"/>
              <a:sym typeface="+mn-lt"/>
            </a:endParaRPr>
          </a:p>
        </p:txBody>
      </p:sp>
      <p:sp>
        <p:nvSpPr>
          <p:cNvPr id="52" name="文本占位符 51"/>
          <p:cNvSpPr>
            <a:spLocks noGrp="1"/>
          </p:cNvSpPr>
          <p:nvPr>
            <p:ph type="body" sz="quarter" idx="35"/>
          </p:nvPr>
        </p:nvSpPr>
        <p:spPr/>
        <p:txBody>
          <a:bodyPr/>
          <a:lstStyle/>
          <a:p>
            <a:endParaRPr lang="zh-CN" altLang="en-US">
              <a:latin typeface="+mn-lt"/>
              <a:ea typeface="+mn-ea"/>
              <a:cs typeface="+mn-ea"/>
              <a:sym typeface="+mn-lt"/>
            </a:endParaRPr>
          </a:p>
        </p:txBody>
      </p:sp>
      <p:sp>
        <p:nvSpPr>
          <p:cNvPr id="53" name="文本占位符 52"/>
          <p:cNvSpPr>
            <a:spLocks noGrp="1"/>
          </p:cNvSpPr>
          <p:nvPr>
            <p:ph type="body" sz="quarter" idx="36"/>
          </p:nvPr>
        </p:nvSpPr>
        <p:spPr/>
        <p:txBody>
          <a:bodyPr/>
          <a:lstStyle/>
          <a:p>
            <a:endParaRPr lang="zh-CN" altLang="en-US">
              <a:latin typeface="+mn-lt"/>
              <a:ea typeface="+mn-ea"/>
              <a:cs typeface="+mn-ea"/>
              <a:sym typeface="+mn-lt"/>
            </a:endParaRPr>
          </a:p>
        </p:txBody>
      </p:sp>
      <p:sp>
        <p:nvSpPr>
          <p:cNvPr id="54" name="文本占位符 53"/>
          <p:cNvSpPr>
            <a:spLocks noGrp="1"/>
          </p:cNvSpPr>
          <p:nvPr>
            <p:ph type="body" sz="quarter" idx="37"/>
          </p:nvPr>
        </p:nvSpPr>
        <p:spPr/>
        <p:txBody>
          <a:bodyPr/>
          <a:lstStyle/>
          <a:p>
            <a:endParaRPr lang="zh-CN" altLang="en-US">
              <a:latin typeface="+mn-lt"/>
              <a:ea typeface="+mn-ea"/>
              <a:cs typeface="+mn-ea"/>
              <a:sym typeface="+mn-lt"/>
            </a:endParaRPr>
          </a:p>
        </p:txBody>
      </p:sp>
      <p:sp>
        <p:nvSpPr>
          <p:cNvPr id="55" name="文本占位符 54"/>
          <p:cNvSpPr>
            <a:spLocks noGrp="1"/>
          </p:cNvSpPr>
          <p:nvPr>
            <p:ph type="body" sz="quarter" idx="38"/>
          </p:nvPr>
        </p:nvSpPr>
        <p:spPr/>
        <p:txBody>
          <a:bodyPr/>
          <a:lstStyle/>
          <a:p>
            <a:endParaRPr lang="zh-CN" altLang="en-US">
              <a:latin typeface="+mn-lt"/>
              <a:ea typeface="+mn-ea"/>
              <a:cs typeface="+mn-ea"/>
              <a:sym typeface="+mn-lt"/>
            </a:endParaRPr>
          </a:p>
        </p:txBody>
      </p:sp>
      <p:sp>
        <p:nvSpPr>
          <p:cNvPr id="56" name="文本占位符 55"/>
          <p:cNvSpPr>
            <a:spLocks noGrp="1"/>
          </p:cNvSpPr>
          <p:nvPr>
            <p:ph type="body" sz="quarter" idx="39"/>
          </p:nvPr>
        </p:nvSpPr>
        <p:spPr/>
        <p:txBody>
          <a:bodyPr/>
          <a:lstStyle/>
          <a:p>
            <a:endParaRPr lang="zh-CN" altLang="en-US">
              <a:latin typeface="+mn-lt"/>
              <a:ea typeface="+mn-ea"/>
              <a:cs typeface="+mn-ea"/>
              <a:sym typeface="+mn-lt"/>
            </a:endParaRPr>
          </a:p>
        </p:txBody>
      </p:sp>
      <p:sp>
        <p:nvSpPr>
          <p:cNvPr id="57" name="文本占位符 56"/>
          <p:cNvSpPr>
            <a:spLocks noGrp="1"/>
          </p:cNvSpPr>
          <p:nvPr>
            <p:ph type="body" sz="quarter" idx="40"/>
          </p:nvPr>
        </p:nvSpPr>
        <p:spPr/>
        <p:txBody>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en-US" b="1" dirty="0" smtClean="0">
                <a:latin typeface="+mn-lt"/>
                <a:ea typeface="+mn-ea"/>
                <a:cs typeface="+mn-ea"/>
                <a:sym typeface="+mn-lt"/>
              </a:rPr>
              <a:t>Overview of the Monitoring System</a:t>
            </a:r>
            <a:endParaRPr lang="en-US" altLang="zh-CN" b="1" dirty="0" smtClean="0">
              <a:latin typeface="+mn-lt"/>
              <a:ea typeface="+mn-ea"/>
              <a:cs typeface="+mn-ea"/>
              <a:sym typeface="+mn-lt"/>
            </a:endParaRPr>
          </a:p>
          <a:p>
            <a:pPr lvl="1">
              <a:buSzPct val="60000"/>
              <a:buFont typeface="Wingdings" panose="05000000000000000000" pitchFamily="2" charset="2"/>
              <a:buChar char="n"/>
            </a:pPr>
            <a:r>
              <a:rPr lang="en-US" altLang="en-US" sz="2000" dirty="0">
                <a:sym typeface="+mn-lt"/>
              </a:rPr>
              <a:t>Hierarchical Deployment</a:t>
            </a:r>
            <a:endParaRPr lang="en-US" altLang="zh-CN" sz="2000" dirty="0">
              <a:sym typeface="+mn-lt"/>
            </a:endParaRPr>
          </a:p>
          <a:p>
            <a:pPr lvl="1"/>
            <a:r>
              <a:rPr lang="en-US" altLang="en-US" dirty="0" smtClean="0">
                <a:solidFill>
                  <a:schemeClr val="bg1">
                    <a:lumMod val="50000"/>
                  </a:schemeClr>
                </a:solidFill>
                <a:latin typeface="+mn-lt"/>
                <a:ea typeface="+mn-ea"/>
                <a:cs typeface="+mn-ea"/>
                <a:sym typeface="+mn-lt"/>
              </a:rPr>
              <a:t>Architecture Types</a:t>
            </a:r>
            <a:endParaRPr lang="en-US" altLang="zh-CN" dirty="0" smtClean="0">
              <a:solidFill>
                <a:schemeClr val="bg1">
                  <a:lumMod val="50000"/>
                </a:schemeClr>
              </a:solidFill>
              <a:latin typeface="+mn-lt"/>
              <a:ea typeface="+mn-ea"/>
              <a:cs typeface="+mn-ea"/>
              <a:sym typeface="+mn-lt"/>
            </a:endParaRPr>
          </a:p>
          <a:p>
            <a:pPr lvl="1"/>
            <a:r>
              <a:rPr lang="en-US" altLang="en-US" dirty="0" smtClean="0">
                <a:solidFill>
                  <a:schemeClr val="bg1">
                    <a:lumMod val="50000"/>
                  </a:schemeClr>
                </a:solidFill>
                <a:latin typeface="+mn-lt"/>
                <a:ea typeface="+mn-ea"/>
                <a:cs typeface="+mn-ea"/>
                <a:sym typeface="+mn-lt"/>
              </a:rPr>
              <a:t>Monitoring Features</a:t>
            </a:r>
            <a:endParaRPr lang="en-US" altLang="zh-CN" dirty="0" smtClean="0">
              <a:solidFill>
                <a:schemeClr val="bg1">
                  <a:lumMod val="50000"/>
                </a:schemeClr>
              </a:solidFill>
              <a:latin typeface="+mn-lt"/>
              <a:ea typeface="+mn-ea"/>
              <a:cs typeface="+mn-ea"/>
              <a:sym typeface="+mn-lt"/>
            </a:endParaRPr>
          </a:p>
          <a:p>
            <a:r>
              <a:rPr lang="en-US" altLang="en-US" dirty="0" smtClean="0">
                <a:solidFill>
                  <a:schemeClr val="bg1">
                    <a:lumMod val="50000"/>
                  </a:schemeClr>
                </a:solidFill>
                <a:latin typeface="+mn-lt"/>
                <a:ea typeface="+mn-ea"/>
                <a:cs typeface="+mn-ea"/>
                <a:sym typeface="+mn-lt"/>
              </a:rPr>
              <a:t>Introduction to Main Functions</a:t>
            </a:r>
            <a:endParaRPr lang="en-US" altLang="zh-CN" dirty="0" smtClean="0">
              <a:solidFill>
                <a:schemeClr val="bg1">
                  <a:lumMod val="50000"/>
                </a:schemeClr>
              </a:solidFill>
              <a:latin typeface="+mn-lt"/>
              <a:ea typeface="+mn-ea"/>
              <a:cs typeface="+mn-ea"/>
              <a:sym typeface="+mn-lt"/>
            </a:endParaRPr>
          </a:p>
          <a:p>
            <a:r>
              <a:rPr lang="en-US" altLang="en-US" dirty="0" smtClean="0">
                <a:solidFill>
                  <a:schemeClr val="bg1">
                    <a:lumMod val="50000"/>
                  </a:schemeClr>
                </a:solidFill>
                <a:latin typeface="+mn-lt"/>
                <a:ea typeface="+mn-ea"/>
                <a:cs typeface="+mn-ea"/>
                <a:sym typeface="+mn-lt"/>
              </a:rPr>
              <a:t>Introduction to Huawei Monitoring System</a:t>
            </a:r>
            <a:endParaRPr lang="en-US" altLang="en-US" dirty="0">
              <a:latin typeface="+mn-lt"/>
              <a:ea typeface="+mn-ea"/>
              <a:cs typeface="+mn-ea"/>
              <a:sym typeface="+mn-lt"/>
            </a:endParaRPr>
          </a:p>
        </p:txBody>
      </p:sp>
    </p:spTree>
    <p:extLst>
      <p:ext uri="{BB962C8B-B14F-4D97-AF65-F5344CB8AC3E}">
        <p14:creationId xmlns:p14="http://schemas.microsoft.com/office/powerpoint/2010/main" val="41300576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lvl="0"/>
            <a:r>
              <a:rPr lang="en-US" altLang="en-US" dirty="0" smtClean="0">
                <a:latin typeface="+mn-lt"/>
                <a:ea typeface="+mn-ea"/>
                <a:cs typeface="+mn-ea"/>
                <a:sym typeface="+mn-lt"/>
              </a:rPr>
              <a:t>Overview of the Monitoring System</a:t>
            </a:r>
            <a:endParaRPr lang="en-US" altLang="en-US" dirty="0">
              <a:latin typeface="+mn-lt"/>
              <a:ea typeface="+mn-ea"/>
              <a:cs typeface="+mn-ea"/>
              <a:sym typeface="+mn-lt"/>
            </a:endParaRPr>
          </a:p>
        </p:txBody>
      </p:sp>
      <p:sp>
        <p:nvSpPr>
          <p:cNvPr id="94" name="矩形 93"/>
          <p:cNvSpPr/>
          <p:nvPr/>
        </p:nvSpPr>
        <p:spPr>
          <a:xfrm>
            <a:off x="2020339" y="2106248"/>
            <a:ext cx="1802386" cy="2233932"/>
          </a:xfrm>
          <a:prstGeom prst="rect">
            <a:avLst/>
          </a:prstGeom>
          <a:solidFill>
            <a:sysClr val="window" lastClr="FFFFFF"/>
          </a:solidFill>
          <a:ln w="9525" cap="flat" cmpd="sng" algn="ctr">
            <a:solidFill>
              <a:sysClr val="window" lastClr="FFFFFF"/>
            </a:solidFill>
            <a:prstDash val="solid"/>
          </a:ln>
          <a:effectLst>
            <a:outerShdw blurRad="40000" dist="23000" dir="5400000" rotWithShape="0">
              <a:srgbClr val="000000">
                <a:alpha val="35000"/>
              </a:srgbClr>
            </a:outerShdw>
          </a:effectLst>
        </p:spPr>
        <p:txBody>
          <a:bodyPr lIns="0" rIns="0" rtlCol="0" anchor="ctr"/>
          <a:lstStyle/>
          <a:p>
            <a:pPr algn="ctr" defTabSz="914400">
              <a:defRPr/>
            </a:pPr>
            <a:endParaRPr lang="zh-CN" altLang="en-US" sz="700" kern="0" dirty="0">
              <a:ln>
                <a:solidFill>
                  <a:sysClr val="window" lastClr="FFFFFF"/>
                </a:solidFill>
              </a:ln>
              <a:solidFill>
                <a:sysClr val="window" lastClr="FFFFFF"/>
              </a:solidFill>
              <a:cs typeface="+mn-ea"/>
              <a:sym typeface="+mn-lt"/>
            </a:endParaRPr>
          </a:p>
        </p:txBody>
      </p:sp>
      <p:sp>
        <p:nvSpPr>
          <p:cNvPr id="95" name="矩形 94"/>
          <p:cNvSpPr/>
          <p:nvPr/>
        </p:nvSpPr>
        <p:spPr>
          <a:xfrm>
            <a:off x="2904431" y="2317902"/>
            <a:ext cx="828000" cy="252000"/>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1100" kern="0" dirty="0">
                <a:solidFill>
                  <a:sysClr val="windowText" lastClr="000000"/>
                </a:solidFill>
                <a:cs typeface="+mn-ea"/>
                <a:sym typeface="+mn-lt"/>
              </a:rPr>
              <a:t>Air conditioner</a:t>
            </a:r>
          </a:p>
        </p:txBody>
      </p:sp>
      <p:sp>
        <p:nvSpPr>
          <p:cNvPr id="96" name="矩形 95"/>
          <p:cNvSpPr/>
          <p:nvPr/>
        </p:nvSpPr>
        <p:spPr>
          <a:xfrm>
            <a:off x="2904432" y="2618938"/>
            <a:ext cx="828000" cy="216000"/>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zh-CN" sz="1200" kern="0" dirty="0">
                <a:solidFill>
                  <a:sysClr val="windowText" lastClr="000000"/>
                </a:solidFill>
                <a:cs typeface="+mn-ea"/>
                <a:sym typeface="+mn-lt"/>
              </a:rPr>
              <a:t>UPS</a:t>
            </a:r>
            <a:endParaRPr lang="en-US" altLang="en-US" sz="1200" kern="0" dirty="0">
              <a:solidFill>
                <a:sysClr val="windowText" lastClr="000000"/>
              </a:solidFill>
              <a:cs typeface="+mn-ea"/>
              <a:sym typeface="+mn-lt"/>
            </a:endParaRPr>
          </a:p>
        </p:txBody>
      </p:sp>
      <p:sp>
        <p:nvSpPr>
          <p:cNvPr id="97" name="矩形 96"/>
          <p:cNvSpPr/>
          <p:nvPr/>
        </p:nvSpPr>
        <p:spPr>
          <a:xfrm>
            <a:off x="2904431" y="3414046"/>
            <a:ext cx="828000" cy="216000"/>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1200" kern="0" dirty="0">
                <a:solidFill>
                  <a:sysClr val="windowText" lastClr="000000"/>
                </a:solidFill>
                <a:cs typeface="+mn-ea"/>
                <a:sym typeface="+mn-lt"/>
              </a:rPr>
              <a:t>Video</a:t>
            </a:r>
          </a:p>
        </p:txBody>
      </p:sp>
      <p:sp>
        <p:nvSpPr>
          <p:cNvPr id="98" name="矩形 97"/>
          <p:cNvSpPr/>
          <p:nvPr/>
        </p:nvSpPr>
        <p:spPr>
          <a:xfrm>
            <a:off x="2904431" y="2883974"/>
            <a:ext cx="828000" cy="216000"/>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zh-CN" sz="1200" kern="0" dirty="0">
                <a:solidFill>
                  <a:sysClr val="windowText" lastClr="000000"/>
                </a:solidFill>
                <a:cs typeface="+mn-ea"/>
                <a:sym typeface="+mn-lt"/>
              </a:rPr>
              <a:t>PDF</a:t>
            </a:r>
            <a:endParaRPr lang="en-US" altLang="en-US" sz="1200" kern="0" dirty="0">
              <a:solidFill>
                <a:sysClr val="windowText" lastClr="000000"/>
              </a:solidFill>
              <a:cs typeface="+mn-ea"/>
              <a:sym typeface="+mn-lt"/>
            </a:endParaRPr>
          </a:p>
        </p:txBody>
      </p:sp>
      <p:sp>
        <p:nvSpPr>
          <p:cNvPr id="99" name="矩形 98"/>
          <p:cNvSpPr/>
          <p:nvPr/>
        </p:nvSpPr>
        <p:spPr>
          <a:xfrm>
            <a:off x="2904431" y="3149010"/>
            <a:ext cx="828000" cy="216000"/>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zh-CN" sz="1200" kern="0" dirty="0">
                <a:solidFill>
                  <a:sysClr val="windowText" lastClr="000000"/>
                </a:solidFill>
                <a:cs typeface="+mn-ea"/>
                <a:sym typeface="+mn-lt"/>
              </a:rPr>
              <a:t>PDU</a:t>
            </a:r>
            <a:endParaRPr lang="en-US" altLang="en-US" sz="1200" kern="0" dirty="0">
              <a:solidFill>
                <a:sysClr val="windowText" lastClr="000000"/>
              </a:solidFill>
              <a:cs typeface="+mn-ea"/>
              <a:sym typeface="+mn-lt"/>
            </a:endParaRPr>
          </a:p>
        </p:txBody>
      </p:sp>
      <p:sp>
        <p:nvSpPr>
          <p:cNvPr id="100" name="矩形 99"/>
          <p:cNvSpPr/>
          <p:nvPr/>
        </p:nvSpPr>
        <p:spPr>
          <a:xfrm>
            <a:off x="2020339" y="1838791"/>
            <a:ext cx="1802386" cy="401187"/>
          </a:xfrm>
          <a:prstGeom prst="rect">
            <a:avLst/>
          </a:prstGeom>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w="9525" cap="flat" cmpd="sng" algn="ctr">
            <a:solidFill>
              <a:srgbClr val="F79646">
                <a:shade val="95000"/>
                <a:satMod val="105000"/>
              </a:srgbClr>
            </a:solidFill>
            <a:prstDash val="solid"/>
          </a:ln>
          <a:effectLst>
            <a:outerShdw blurRad="40000" dist="23000" dir="5400000" rotWithShape="0">
              <a:srgbClr val="000000">
                <a:alpha val="35000"/>
              </a:srgbClr>
            </a:outerShdw>
          </a:effectLst>
        </p:spPr>
        <p:txBody>
          <a:bodyPr lIns="0" rIns="0" rtlCol="0" anchor="ctr"/>
          <a:lstStyle/>
          <a:p>
            <a:pPr algn="ctr" defTabSz="914400">
              <a:defRPr/>
            </a:pPr>
            <a:r>
              <a:rPr lang="en-US" altLang="en-US" sz="1200" kern="0" dirty="0">
                <a:solidFill>
                  <a:sysClr val="window" lastClr="FFFFFF"/>
                </a:solidFill>
                <a:cs typeface="+mn-ea"/>
                <a:sym typeface="+mn-lt"/>
              </a:rPr>
              <a:t>Infrastructure</a:t>
            </a:r>
            <a:endParaRPr lang="en-US" altLang="zh-CN" sz="1200" kern="0" dirty="0">
              <a:solidFill>
                <a:sysClr val="window" lastClr="FFFFFF"/>
              </a:solidFill>
              <a:cs typeface="+mn-ea"/>
              <a:sym typeface="+mn-lt"/>
            </a:endParaRPr>
          </a:p>
        </p:txBody>
      </p:sp>
      <p:sp>
        <p:nvSpPr>
          <p:cNvPr id="101" name="矩形 100"/>
          <p:cNvSpPr/>
          <p:nvPr/>
        </p:nvSpPr>
        <p:spPr>
          <a:xfrm>
            <a:off x="2904432" y="3679082"/>
            <a:ext cx="828000" cy="288000"/>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1000" kern="0" dirty="0">
                <a:solidFill>
                  <a:sysClr val="windowText" lastClr="000000"/>
                </a:solidFill>
                <a:cs typeface="+mn-ea"/>
                <a:sym typeface="+mn-lt"/>
              </a:rPr>
              <a:t>Access control device</a:t>
            </a:r>
          </a:p>
        </p:txBody>
      </p:sp>
      <p:sp>
        <p:nvSpPr>
          <p:cNvPr id="102" name="矩形 101"/>
          <p:cNvSpPr/>
          <p:nvPr/>
        </p:nvSpPr>
        <p:spPr>
          <a:xfrm>
            <a:off x="2904431" y="4016119"/>
            <a:ext cx="828000" cy="288000"/>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1050" kern="0" dirty="0">
                <a:solidFill>
                  <a:sysClr val="windowText" lastClr="000000"/>
                </a:solidFill>
                <a:cs typeface="+mn-ea"/>
                <a:sym typeface="+mn-lt"/>
              </a:rPr>
              <a:t>Smoke sensor</a:t>
            </a:r>
          </a:p>
        </p:txBody>
      </p:sp>
      <p:sp>
        <p:nvSpPr>
          <p:cNvPr id="123" name="圆角矩形 122"/>
          <p:cNvSpPr/>
          <p:nvPr/>
        </p:nvSpPr>
        <p:spPr>
          <a:xfrm>
            <a:off x="4807496" y="2558527"/>
            <a:ext cx="2651632" cy="1471020"/>
          </a:xfrm>
          <a:prstGeom prst="round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defTabSz="914400">
              <a:defRPr/>
            </a:pPr>
            <a:endParaRPr lang="zh-CN" altLang="en-US" sz="1600" kern="0" dirty="0">
              <a:solidFill>
                <a:sysClr val="windowText" lastClr="000000"/>
              </a:solidFill>
              <a:cs typeface="+mn-ea"/>
              <a:sym typeface="+mn-lt"/>
            </a:endParaRPr>
          </a:p>
        </p:txBody>
      </p:sp>
      <p:sp>
        <p:nvSpPr>
          <p:cNvPr id="125" name="矩形 124"/>
          <p:cNvSpPr/>
          <p:nvPr/>
        </p:nvSpPr>
        <p:spPr>
          <a:xfrm>
            <a:off x="5019380" y="2592939"/>
            <a:ext cx="1529585" cy="276999"/>
          </a:xfrm>
          <a:prstGeom prst="rect">
            <a:avLst/>
          </a:prstGeom>
        </p:spPr>
        <p:txBody>
          <a:bodyPr wrap="none">
            <a:spAutoFit/>
          </a:bodyPr>
          <a:lstStyle/>
          <a:p>
            <a:pPr algn="ctr" defTabSz="914400">
              <a:defRPr/>
            </a:pPr>
            <a:r>
              <a:rPr lang="en-US" altLang="zh-CN" sz="1200" b="1" kern="0" dirty="0">
                <a:ln>
                  <a:prstDash val="solid"/>
                </a:ln>
                <a:solidFill>
                  <a:sysClr val="windowText" lastClr="000000"/>
                </a:solidFill>
                <a:cs typeface="+mn-ea"/>
                <a:sym typeface="+mn-lt"/>
              </a:rPr>
              <a:t>Monitoring System</a:t>
            </a:r>
            <a:endParaRPr lang="en-US" altLang="en-US" sz="1200" b="1" kern="0" dirty="0">
              <a:ln>
                <a:prstDash val="solid"/>
              </a:ln>
              <a:solidFill>
                <a:sysClr val="windowText" lastClr="000000"/>
              </a:solidFill>
              <a:cs typeface="+mn-ea"/>
              <a:sym typeface="+mn-lt"/>
            </a:endParaRPr>
          </a:p>
        </p:txBody>
      </p:sp>
      <p:sp>
        <p:nvSpPr>
          <p:cNvPr id="127" name="矩形 126"/>
          <p:cNvSpPr/>
          <p:nvPr/>
        </p:nvSpPr>
        <p:spPr>
          <a:xfrm>
            <a:off x="3942792" y="2195499"/>
            <a:ext cx="1089816" cy="461665"/>
          </a:xfrm>
          <a:prstGeom prst="rect">
            <a:avLst/>
          </a:prstGeom>
        </p:spPr>
        <p:txBody>
          <a:bodyPr wrap="square">
            <a:spAutoFit/>
          </a:bodyPr>
          <a:lstStyle/>
          <a:p>
            <a:pPr algn="ctr" defTabSz="914400">
              <a:defRPr/>
            </a:pPr>
            <a:r>
              <a:rPr lang="en-US" altLang="en-US" sz="1200" kern="0" dirty="0">
                <a:ln>
                  <a:prstDash val="solid"/>
                </a:ln>
                <a:solidFill>
                  <a:sysClr val="windowText" lastClr="000000"/>
                </a:solidFill>
                <a:cs typeface="+mn-ea"/>
                <a:sym typeface="+mn-lt"/>
              </a:rPr>
              <a:t>Southbound interface</a:t>
            </a:r>
          </a:p>
        </p:txBody>
      </p:sp>
      <p:sp>
        <p:nvSpPr>
          <p:cNvPr id="129" name="矩形 128"/>
          <p:cNvSpPr/>
          <p:nvPr/>
        </p:nvSpPr>
        <p:spPr>
          <a:xfrm>
            <a:off x="8611258" y="2023610"/>
            <a:ext cx="1696288" cy="2316570"/>
          </a:xfrm>
          <a:prstGeom prst="rect">
            <a:avLst/>
          </a:prstGeom>
          <a:solidFill>
            <a:sysClr val="window" lastClr="FFFFFF"/>
          </a:solidFill>
          <a:ln w="9525" cap="flat" cmpd="sng" algn="ctr">
            <a:solidFill>
              <a:sysClr val="window" lastClr="FFFFFF"/>
            </a:solidFill>
            <a:prstDash val="solid"/>
          </a:ln>
          <a:effectLst>
            <a:outerShdw blurRad="40000" dist="23000" dir="5400000" rotWithShape="0">
              <a:srgbClr val="000000">
                <a:alpha val="35000"/>
              </a:srgbClr>
            </a:outerShdw>
          </a:effectLst>
        </p:spPr>
        <p:txBody>
          <a:bodyPr lIns="0" rIns="0" rtlCol="0" anchor="ctr"/>
          <a:lstStyle/>
          <a:p>
            <a:pPr algn="ctr" defTabSz="914400">
              <a:defRPr/>
            </a:pPr>
            <a:endParaRPr lang="zh-CN" altLang="en-US" sz="700" kern="0" dirty="0">
              <a:ln>
                <a:solidFill>
                  <a:sysClr val="window" lastClr="FFFFFF"/>
                </a:solidFill>
              </a:ln>
              <a:solidFill>
                <a:sysClr val="window" lastClr="FFFFFF"/>
              </a:solidFill>
              <a:cs typeface="+mn-ea"/>
              <a:sym typeface="+mn-lt"/>
            </a:endParaRPr>
          </a:p>
        </p:txBody>
      </p:sp>
      <p:pic>
        <p:nvPicPr>
          <p:cNvPr id="130" name="Picture 16"/>
          <p:cNvPicPr>
            <a:picLocks noChangeAspect="1" noChangeArrowheads="1"/>
          </p:cNvPicPr>
          <p:nvPr/>
        </p:nvPicPr>
        <p:blipFill>
          <a:blip r:embed="rId3" cstate="email"/>
          <a:srcRect/>
          <a:stretch>
            <a:fillRect/>
          </a:stretch>
        </p:blipFill>
        <p:spPr bwMode="auto">
          <a:xfrm>
            <a:off x="9635191" y="3592699"/>
            <a:ext cx="648072" cy="468052"/>
          </a:xfrm>
          <a:prstGeom prst="rect">
            <a:avLst/>
          </a:prstGeom>
        </p:spPr>
      </p:pic>
      <p:pic>
        <p:nvPicPr>
          <p:cNvPr id="131" name="Picture 51"/>
          <p:cNvPicPr>
            <a:picLocks noChangeAspect="1" noChangeArrowheads="1"/>
          </p:cNvPicPr>
          <p:nvPr/>
        </p:nvPicPr>
        <p:blipFill>
          <a:blip r:embed="rId4" cstate="email"/>
          <a:srcRect/>
          <a:stretch>
            <a:fillRect/>
          </a:stretch>
        </p:blipFill>
        <p:spPr bwMode="auto">
          <a:xfrm>
            <a:off x="9635192" y="3057783"/>
            <a:ext cx="612068" cy="468052"/>
          </a:xfrm>
          <a:prstGeom prst="rect">
            <a:avLst/>
          </a:prstGeom>
        </p:spPr>
      </p:pic>
      <p:pic>
        <p:nvPicPr>
          <p:cNvPr id="132" name="Picture 52"/>
          <p:cNvPicPr>
            <a:picLocks noChangeAspect="1" noChangeArrowheads="1"/>
          </p:cNvPicPr>
          <p:nvPr/>
        </p:nvPicPr>
        <p:blipFill>
          <a:blip r:embed="rId5" cstate="email"/>
          <a:srcRect/>
          <a:stretch>
            <a:fillRect/>
          </a:stretch>
        </p:blipFill>
        <p:spPr bwMode="auto">
          <a:xfrm>
            <a:off x="9627349" y="2522866"/>
            <a:ext cx="619911" cy="468052"/>
          </a:xfrm>
          <a:prstGeom prst="rect">
            <a:avLst/>
          </a:prstGeom>
        </p:spPr>
      </p:pic>
      <p:sp>
        <p:nvSpPr>
          <p:cNvPr id="133" name="矩形 132"/>
          <p:cNvSpPr/>
          <p:nvPr/>
        </p:nvSpPr>
        <p:spPr>
          <a:xfrm>
            <a:off x="8707540" y="2319001"/>
            <a:ext cx="828000" cy="267458"/>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1100" kern="0" dirty="0">
                <a:solidFill>
                  <a:sysClr val="windowText" lastClr="000000"/>
                </a:solidFill>
                <a:cs typeface="+mn-ea"/>
                <a:sym typeface="+mn-lt"/>
              </a:rPr>
              <a:t>Building</a:t>
            </a:r>
            <a:endParaRPr lang="en-US" altLang="zh-CN" sz="1100" kern="0" dirty="0">
              <a:solidFill>
                <a:sysClr val="windowText" lastClr="000000"/>
              </a:solidFill>
              <a:cs typeface="+mn-ea"/>
              <a:sym typeface="+mn-lt"/>
            </a:endParaRPr>
          </a:p>
        </p:txBody>
      </p:sp>
      <p:sp>
        <p:nvSpPr>
          <p:cNvPr id="134" name="矩形 133"/>
          <p:cNvSpPr/>
          <p:nvPr/>
        </p:nvSpPr>
        <p:spPr>
          <a:xfrm>
            <a:off x="8707540" y="2702951"/>
            <a:ext cx="828000" cy="267458"/>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1100" kern="0" dirty="0">
                <a:solidFill>
                  <a:sysClr val="windowText" lastClr="000000"/>
                </a:solidFill>
                <a:cs typeface="+mn-ea"/>
                <a:sym typeface="+mn-lt"/>
              </a:rPr>
              <a:t>Fire fighting</a:t>
            </a:r>
            <a:endParaRPr lang="en-US" altLang="zh-CN" sz="1100" kern="0" dirty="0">
              <a:solidFill>
                <a:sysClr val="windowText" lastClr="000000"/>
              </a:solidFill>
              <a:cs typeface="+mn-ea"/>
              <a:sym typeface="+mn-lt"/>
            </a:endParaRPr>
          </a:p>
        </p:txBody>
      </p:sp>
      <p:sp>
        <p:nvSpPr>
          <p:cNvPr id="135" name="矩形 134"/>
          <p:cNvSpPr/>
          <p:nvPr/>
        </p:nvSpPr>
        <p:spPr>
          <a:xfrm>
            <a:off x="8707540" y="3971494"/>
            <a:ext cx="828000" cy="334324"/>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1100" kern="0" dirty="0">
                <a:solidFill>
                  <a:sysClr val="windowText" lastClr="000000"/>
                </a:solidFill>
                <a:cs typeface="+mn-ea"/>
                <a:sym typeface="+mn-lt"/>
              </a:rPr>
              <a:t>Lighting</a:t>
            </a:r>
          </a:p>
        </p:txBody>
      </p:sp>
      <p:sp>
        <p:nvSpPr>
          <p:cNvPr id="136" name="矩形 135"/>
          <p:cNvSpPr/>
          <p:nvPr/>
        </p:nvSpPr>
        <p:spPr>
          <a:xfrm>
            <a:off x="8707540" y="3086901"/>
            <a:ext cx="828000" cy="409520"/>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1100" kern="0" dirty="0">
                <a:solidFill>
                  <a:sysClr val="windowText" lastClr="000000"/>
                </a:solidFill>
                <a:cs typeface="+mn-ea"/>
                <a:sym typeface="+mn-lt"/>
              </a:rPr>
              <a:t>Security protection</a:t>
            </a:r>
            <a:endParaRPr lang="en-US" altLang="zh-CN" sz="1100" kern="0" dirty="0">
              <a:solidFill>
                <a:sysClr val="windowText" lastClr="000000"/>
              </a:solidFill>
              <a:cs typeface="+mn-ea"/>
              <a:sym typeface="+mn-lt"/>
            </a:endParaRPr>
          </a:p>
        </p:txBody>
      </p:sp>
      <p:sp>
        <p:nvSpPr>
          <p:cNvPr id="137" name="矩形 136"/>
          <p:cNvSpPr/>
          <p:nvPr/>
        </p:nvSpPr>
        <p:spPr>
          <a:xfrm>
            <a:off x="8707540" y="3612913"/>
            <a:ext cx="828000" cy="267458"/>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1100" kern="0" dirty="0">
                <a:solidFill>
                  <a:sysClr val="windowText" lastClr="000000"/>
                </a:solidFill>
                <a:cs typeface="+mn-ea"/>
                <a:sym typeface="+mn-lt"/>
              </a:rPr>
              <a:t>Power</a:t>
            </a:r>
          </a:p>
        </p:txBody>
      </p:sp>
      <p:sp>
        <p:nvSpPr>
          <p:cNvPr id="138" name="矩形 137"/>
          <p:cNvSpPr/>
          <p:nvPr/>
        </p:nvSpPr>
        <p:spPr>
          <a:xfrm>
            <a:off x="8611259" y="1756153"/>
            <a:ext cx="1696287" cy="401187"/>
          </a:xfrm>
          <a:prstGeom prst="rect">
            <a:avLst/>
          </a:prstGeom>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w="9525" cap="flat" cmpd="sng" algn="ctr">
            <a:solidFill>
              <a:srgbClr val="F79646">
                <a:shade val="95000"/>
                <a:satMod val="105000"/>
              </a:srgbClr>
            </a:solidFill>
            <a:prstDash val="solid"/>
          </a:ln>
          <a:effectLst>
            <a:outerShdw blurRad="40000" dist="23000" dir="5400000" rotWithShape="0">
              <a:srgbClr val="000000">
                <a:alpha val="35000"/>
              </a:srgbClr>
            </a:outerShdw>
          </a:effectLst>
        </p:spPr>
        <p:txBody>
          <a:bodyPr lIns="0" rIns="0" rtlCol="0" anchor="ctr"/>
          <a:lstStyle/>
          <a:p>
            <a:pPr algn="ctr" defTabSz="914400">
              <a:defRPr/>
            </a:pPr>
            <a:r>
              <a:rPr lang="en-US" altLang="en-US" sz="1200" kern="0" dirty="0">
                <a:solidFill>
                  <a:sysClr val="window" lastClr="FFFFFF"/>
                </a:solidFill>
                <a:cs typeface="+mn-ea"/>
                <a:sym typeface="+mn-lt"/>
              </a:rPr>
              <a:t>Third-party system</a:t>
            </a:r>
            <a:endParaRPr lang="en-US" altLang="zh-CN" sz="1200" kern="0" dirty="0">
              <a:solidFill>
                <a:sysClr val="window" lastClr="FFFFFF"/>
              </a:solidFill>
              <a:cs typeface="+mn-ea"/>
              <a:sym typeface="+mn-lt"/>
            </a:endParaRPr>
          </a:p>
        </p:txBody>
      </p:sp>
      <p:sp>
        <p:nvSpPr>
          <p:cNvPr id="139" name="Rectangle 22"/>
          <p:cNvSpPr>
            <a:spLocks noChangeArrowheads="1"/>
          </p:cNvSpPr>
          <p:nvPr/>
        </p:nvSpPr>
        <p:spPr bwMode="gray">
          <a:xfrm>
            <a:off x="5787356" y="2188580"/>
            <a:ext cx="576442" cy="334286"/>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wrap="none" lIns="100172" tIns="98587" rIns="100172" bIns="50087" anchor="ctr" anchorCtr="0"/>
          <a:lstStyle/>
          <a:p>
            <a:pPr algn="ctr" defTabSz="877888">
              <a:buClr>
                <a:sysClr val="windowText" lastClr="000000"/>
              </a:buClr>
              <a:buSzPct val="80000"/>
              <a:defRPr/>
            </a:pPr>
            <a:r>
              <a:rPr lang="en-US" altLang="zh-CN" sz="1100" b="1" kern="0" dirty="0">
                <a:solidFill>
                  <a:srgbClr val="003300"/>
                </a:solidFill>
                <a:cs typeface="+mn-ea"/>
                <a:sym typeface="+mn-lt"/>
              </a:rPr>
              <a:t>SNMP</a:t>
            </a:r>
          </a:p>
        </p:txBody>
      </p:sp>
      <p:sp>
        <p:nvSpPr>
          <p:cNvPr id="141" name="左右箭头 140"/>
          <p:cNvSpPr/>
          <p:nvPr/>
        </p:nvSpPr>
        <p:spPr bwMode="auto">
          <a:xfrm>
            <a:off x="8215213" y="2894089"/>
            <a:ext cx="324000" cy="133729"/>
          </a:xfrm>
          <a:prstGeom prst="leftRightArrow">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a:tailEnd/>
          </a:ln>
          <a:effectLst>
            <a:outerShdw blurRad="40000" dist="20000" dir="5400000" rotWithShape="0">
              <a:srgbClr val="000000">
                <a:alpha val="38000"/>
              </a:srgbClr>
            </a:outerShdw>
          </a:effectLst>
          <a:extLst/>
        </p:spPr>
        <p:txBody>
          <a:bodyPr wrap="none" lIns="100184" tIns="50092" rIns="100184" bIns="50092" anchor="ctr"/>
          <a:lstStyle/>
          <a:p>
            <a:pPr defTabSz="914400" fontAlgn="base">
              <a:spcBef>
                <a:spcPct val="0"/>
              </a:spcBef>
              <a:spcAft>
                <a:spcPct val="0"/>
              </a:spcAft>
              <a:buClr>
                <a:srgbClr val="CC9900"/>
              </a:buClr>
              <a:buFont typeface="Wingdings" pitchFamily="2" charset="2"/>
              <a:buChar char="n"/>
              <a:defRPr/>
            </a:pPr>
            <a:endParaRPr lang="zh-CN" altLang="en-US" sz="1600" kern="0" dirty="0">
              <a:solidFill>
                <a:sysClr val="windowText" lastClr="000000"/>
              </a:solidFill>
              <a:cs typeface="+mn-ea"/>
              <a:sym typeface="+mn-lt"/>
            </a:endParaRPr>
          </a:p>
        </p:txBody>
      </p:sp>
      <p:sp>
        <p:nvSpPr>
          <p:cNvPr id="142" name="Rectangle 22"/>
          <p:cNvSpPr>
            <a:spLocks noChangeArrowheads="1"/>
          </p:cNvSpPr>
          <p:nvPr/>
        </p:nvSpPr>
        <p:spPr bwMode="gray">
          <a:xfrm>
            <a:off x="7495133" y="2800268"/>
            <a:ext cx="720080" cy="334324"/>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lIns="100172" tIns="98587" rIns="100172" bIns="50087"/>
          <a:lstStyle/>
          <a:p>
            <a:pPr algn="ctr" defTabSz="877888">
              <a:buClr>
                <a:sysClr val="windowText" lastClr="000000"/>
              </a:buClr>
              <a:buSzPct val="80000"/>
              <a:defRPr/>
            </a:pPr>
            <a:r>
              <a:rPr lang="en-US" altLang="zh-CN" sz="1200" b="1" kern="0" dirty="0">
                <a:solidFill>
                  <a:srgbClr val="003300"/>
                </a:solidFill>
                <a:cs typeface="+mn-ea"/>
                <a:sym typeface="+mn-lt"/>
              </a:rPr>
              <a:t>SNMP</a:t>
            </a:r>
          </a:p>
        </p:txBody>
      </p:sp>
      <p:sp>
        <p:nvSpPr>
          <p:cNvPr id="143" name="Rectangle 24"/>
          <p:cNvSpPr>
            <a:spLocks noChangeArrowheads="1"/>
          </p:cNvSpPr>
          <p:nvPr/>
        </p:nvSpPr>
        <p:spPr bwMode="gray">
          <a:xfrm>
            <a:off x="7495133" y="3201457"/>
            <a:ext cx="720080" cy="344297"/>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lIns="100172" tIns="98587" rIns="100172" bIns="50087"/>
          <a:lstStyle/>
          <a:p>
            <a:pPr algn="ctr" defTabSz="877888">
              <a:buClr>
                <a:sysClr val="windowText" lastClr="000000"/>
              </a:buClr>
              <a:buSzPct val="80000"/>
              <a:defRPr/>
            </a:pPr>
            <a:r>
              <a:rPr lang="en-US" altLang="zh-CN" sz="1200" b="1" kern="0" dirty="0">
                <a:solidFill>
                  <a:srgbClr val="003300"/>
                </a:solidFill>
                <a:cs typeface="+mn-ea"/>
                <a:sym typeface="+mn-lt"/>
              </a:rPr>
              <a:t>TXT</a:t>
            </a:r>
          </a:p>
        </p:txBody>
      </p:sp>
      <p:sp>
        <p:nvSpPr>
          <p:cNvPr id="144" name="Rectangle 25"/>
          <p:cNvSpPr>
            <a:spLocks noChangeArrowheads="1"/>
          </p:cNvSpPr>
          <p:nvPr/>
        </p:nvSpPr>
        <p:spPr bwMode="gray">
          <a:xfrm>
            <a:off x="7495133" y="3602643"/>
            <a:ext cx="720080" cy="334286"/>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lIns="100172" tIns="98587" rIns="100172" bIns="50087"/>
          <a:lstStyle/>
          <a:p>
            <a:pPr algn="ctr" defTabSz="877888">
              <a:buClr>
                <a:sysClr val="windowText" lastClr="000000"/>
              </a:buClr>
              <a:buSzPct val="80000"/>
              <a:defRPr/>
            </a:pPr>
            <a:r>
              <a:rPr lang="en-US" altLang="zh-CN" sz="1200" b="1" kern="0" dirty="0">
                <a:solidFill>
                  <a:srgbClr val="003300"/>
                </a:solidFill>
                <a:cs typeface="+mn-ea"/>
                <a:sym typeface="+mn-lt"/>
              </a:rPr>
              <a:t>Portal</a:t>
            </a:r>
          </a:p>
        </p:txBody>
      </p:sp>
      <p:sp>
        <p:nvSpPr>
          <p:cNvPr id="145" name="左右箭头 144"/>
          <p:cNvSpPr/>
          <p:nvPr/>
        </p:nvSpPr>
        <p:spPr bwMode="auto">
          <a:xfrm>
            <a:off x="8215213" y="3335186"/>
            <a:ext cx="324000" cy="133729"/>
          </a:xfrm>
          <a:prstGeom prst="leftRightArrow">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a:tailEnd/>
          </a:ln>
          <a:effectLst>
            <a:outerShdw blurRad="40000" dist="20000" dir="5400000" rotWithShape="0">
              <a:srgbClr val="000000">
                <a:alpha val="38000"/>
              </a:srgbClr>
            </a:outerShdw>
          </a:effectLst>
          <a:extLst/>
        </p:spPr>
        <p:txBody>
          <a:bodyPr wrap="none" lIns="100184" tIns="50092" rIns="100184" bIns="50092" anchor="ctr"/>
          <a:lstStyle/>
          <a:p>
            <a:pPr fontAlgn="base">
              <a:buClr>
                <a:srgbClr val="CC9900"/>
              </a:buClr>
              <a:buFont typeface="Wingdings" pitchFamily="2" charset="2"/>
              <a:buChar char="n"/>
              <a:defRPr/>
            </a:pPr>
            <a:endParaRPr lang="zh-CN" altLang="en-US" sz="1600" kern="0" dirty="0">
              <a:solidFill>
                <a:sysClr val="windowText" lastClr="000000"/>
              </a:solidFill>
              <a:cs typeface="+mn-ea"/>
              <a:sym typeface="+mn-lt"/>
            </a:endParaRPr>
          </a:p>
        </p:txBody>
      </p:sp>
      <p:sp>
        <p:nvSpPr>
          <p:cNvPr id="146" name="左右箭头 145"/>
          <p:cNvSpPr/>
          <p:nvPr/>
        </p:nvSpPr>
        <p:spPr bwMode="auto">
          <a:xfrm>
            <a:off x="8215213" y="3736373"/>
            <a:ext cx="324000" cy="133729"/>
          </a:xfrm>
          <a:prstGeom prst="leftRightArrow">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a:tailEnd/>
          </a:ln>
          <a:effectLst>
            <a:outerShdw blurRad="40000" dist="20000" dir="5400000" rotWithShape="0">
              <a:srgbClr val="000000">
                <a:alpha val="38000"/>
              </a:srgbClr>
            </a:outerShdw>
          </a:effectLst>
          <a:extLst/>
        </p:spPr>
        <p:txBody>
          <a:bodyPr wrap="none" lIns="100184" tIns="50092" rIns="100184" bIns="50092" anchor="ctr"/>
          <a:lstStyle/>
          <a:p>
            <a:pPr defTabSz="914400" fontAlgn="base">
              <a:spcBef>
                <a:spcPct val="0"/>
              </a:spcBef>
              <a:spcAft>
                <a:spcPct val="0"/>
              </a:spcAft>
              <a:buClr>
                <a:srgbClr val="CC9900"/>
              </a:buClr>
              <a:buFont typeface="Wingdings" pitchFamily="2" charset="2"/>
              <a:buChar char="n"/>
              <a:defRPr/>
            </a:pPr>
            <a:endParaRPr lang="zh-CN" altLang="en-US" sz="1600" kern="0" dirty="0">
              <a:solidFill>
                <a:sysClr val="windowText" lastClr="000000"/>
              </a:solidFill>
              <a:cs typeface="+mn-ea"/>
              <a:sym typeface="+mn-lt"/>
            </a:endParaRPr>
          </a:p>
        </p:txBody>
      </p:sp>
      <p:sp>
        <p:nvSpPr>
          <p:cNvPr id="147" name="左右箭头 146"/>
          <p:cNvSpPr/>
          <p:nvPr/>
        </p:nvSpPr>
        <p:spPr bwMode="auto">
          <a:xfrm rot="16200000">
            <a:off x="5902500" y="1884156"/>
            <a:ext cx="334324" cy="115290"/>
          </a:xfrm>
          <a:prstGeom prst="leftRightArrow">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a:tailEnd/>
          </a:ln>
          <a:effectLst>
            <a:outerShdw blurRad="40000" dist="20000" dir="5400000" rotWithShape="0">
              <a:srgbClr val="000000">
                <a:alpha val="38000"/>
              </a:srgbClr>
            </a:outerShdw>
          </a:effectLst>
          <a:extLst/>
        </p:spPr>
        <p:txBody>
          <a:bodyPr wrap="none" lIns="100184" tIns="50092" rIns="100184" bIns="50092" anchor="ctr"/>
          <a:lstStyle/>
          <a:p>
            <a:pPr defTabSz="914400" fontAlgn="base">
              <a:spcBef>
                <a:spcPct val="0"/>
              </a:spcBef>
              <a:spcAft>
                <a:spcPct val="0"/>
              </a:spcAft>
              <a:buClr>
                <a:srgbClr val="CC9900"/>
              </a:buClr>
              <a:buFont typeface="Wingdings" pitchFamily="2" charset="2"/>
              <a:buChar char="n"/>
              <a:defRPr/>
            </a:pPr>
            <a:endParaRPr lang="zh-CN" altLang="en-US" sz="1600" kern="0" dirty="0">
              <a:solidFill>
                <a:sysClr val="windowText" lastClr="000000"/>
              </a:solidFill>
              <a:cs typeface="+mn-ea"/>
              <a:sym typeface="+mn-lt"/>
            </a:endParaRPr>
          </a:p>
        </p:txBody>
      </p:sp>
      <p:sp>
        <p:nvSpPr>
          <p:cNvPr id="148" name="矩形 147"/>
          <p:cNvSpPr/>
          <p:nvPr/>
        </p:nvSpPr>
        <p:spPr>
          <a:xfrm>
            <a:off x="4794833" y="1236115"/>
            <a:ext cx="2478700" cy="468052"/>
          </a:xfrm>
          <a:prstGeom prst="rect">
            <a:avLst/>
          </a:prstGeom>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w="9525" cap="flat" cmpd="sng" algn="ctr">
            <a:solidFill>
              <a:srgbClr val="F79646">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914400">
              <a:defRPr/>
            </a:pPr>
            <a:r>
              <a:rPr lang="en-US" altLang="zh-CN" sz="1200" kern="0" dirty="0">
                <a:solidFill>
                  <a:sysClr val="window" lastClr="FFFFFF"/>
                </a:solidFill>
                <a:cs typeface="+mn-ea"/>
                <a:sym typeface="+mn-lt"/>
              </a:rPr>
              <a:t>NMS/L2</a:t>
            </a:r>
            <a:r>
              <a:rPr lang="en-US" sz="1200" dirty="0">
                <a:cs typeface="+mn-ea"/>
                <a:sym typeface="+mn-lt"/>
              </a:rPr>
              <a:t> </a:t>
            </a:r>
            <a:r>
              <a:rPr lang="en-US" altLang="zh-CN" sz="1200" kern="0" dirty="0">
                <a:solidFill>
                  <a:sysClr val="window" lastClr="FFFFFF"/>
                </a:solidFill>
                <a:cs typeface="+mn-ea"/>
                <a:sym typeface="+mn-lt"/>
              </a:rPr>
              <a:t>level</a:t>
            </a:r>
            <a:endParaRPr lang="en-US" altLang="en-US" sz="1200" kern="0" dirty="0">
              <a:solidFill>
                <a:sysClr val="window" lastClr="FFFFFF"/>
              </a:solidFill>
              <a:cs typeface="+mn-ea"/>
              <a:sym typeface="+mn-lt"/>
            </a:endParaRPr>
          </a:p>
        </p:txBody>
      </p:sp>
      <p:pic>
        <p:nvPicPr>
          <p:cNvPr id="149" name="Picture 11"/>
          <p:cNvPicPr>
            <a:picLocks noChangeAspect="1" noChangeArrowheads="1"/>
          </p:cNvPicPr>
          <p:nvPr/>
        </p:nvPicPr>
        <p:blipFill>
          <a:blip r:embed="rId6" cstate="email"/>
          <a:srcRect/>
          <a:stretch>
            <a:fillRect/>
          </a:stretch>
        </p:blipFill>
        <p:spPr bwMode="auto">
          <a:xfrm>
            <a:off x="2114514" y="3436099"/>
            <a:ext cx="334323" cy="705335"/>
          </a:xfrm>
          <a:prstGeom prst="rect">
            <a:avLst/>
          </a:prstGeom>
          <a:noFill/>
          <a:ln w="9525">
            <a:noFill/>
            <a:miter lim="800000"/>
            <a:headEnd/>
            <a:tailEnd/>
          </a:ln>
        </p:spPr>
      </p:pic>
      <p:sp>
        <p:nvSpPr>
          <p:cNvPr id="151" name="左右箭头 150"/>
          <p:cNvSpPr/>
          <p:nvPr/>
        </p:nvSpPr>
        <p:spPr bwMode="auto">
          <a:xfrm>
            <a:off x="3764894" y="2791696"/>
            <a:ext cx="345865" cy="177908"/>
          </a:xfrm>
          <a:prstGeom prst="leftRightArrow">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a:tailEnd/>
          </a:ln>
          <a:effectLst>
            <a:outerShdw blurRad="40000" dist="20000" dir="5400000" rotWithShape="0">
              <a:srgbClr val="000000">
                <a:alpha val="38000"/>
              </a:srgbClr>
            </a:outerShdw>
          </a:effectLst>
          <a:extLst/>
        </p:spPr>
        <p:txBody>
          <a:bodyPr wrap="none" lIns="100184" tIns="50092" rIns="100184" bIns="50092" anchor="ctr"/>
          <a:lstStyle/>
          <a:p>
            <a:pPr defTabSz="914400" fontAlgn="base">
              <a:spcBef>
                <a:spcPct val="0"/>
              </a:spcBef>
              <a:spcAft>
                <a:spcPct val="0"/>
              </a:spcAft>
              <a:buClr>
                <a:srgbClr val="CC9900"/>
              </a:buClr>
              <a:buFont typeface="Wingdings" pitchFamily="2" charset="2"/>
              <a:buChar char="n"/>
              <a:defRPr/>
            </a:pPr>
            <a:endParaRPr lang="zh-CN" altLang="en-US" sz="1600" kern="0" dirty="0">
              <a:solidFill>
                <a:sysClr val="windowText" lastClr="000000"/>
              </a:solidFill>
              <a:cs typeface="+mn-ea"/>
              <a:sym typeface="+mn-lt"/>
            </a:endParaRPr>
          </a:p>
        </p:txBody>
      </p:sp>
      <p:sp>
        <p:nvSpPr>
          <p:cNvPr id="152" name="Rectangle 22"/>
          <p:cNvSpPr>
            <a:spLocks noChangeArrowheads="1"/>
          </p:cNvSpPr>
          <p:nvPr/>
        </p:nvSpPr>
        <p:spPr bwMode="gray">
          <a:xfrm>
            <a:off x="4128784" y="2666883"/>
            <a:ext cx="666050" cy="444771"/>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wrap="none" lIns="0" tIns="98587" rIns="0" bIns="50087" anchor="ctr" anchorCtr="0"/>
          <a:lstStyle/>
          <a:p>
            <a:pPr algn="ctr" defTabSz="877888">
              <a:buClr>
                <a:sysClr val="windowText" lastClr="000000"/>
              </a:buClr>
              <a:buSzPct val="80000"/>
              <a:defRPr/>
            </a:pPr>
            <a:r>
              <a:rPr lang="en-US" altLang="zh-CN" sz="1200" b="1" kern="0" dirty="0">
                <a:solidFill>
                  <a:srgbClr val="003300"/>
                </a:solidFill>
                <a:cs typeface="+mn-ea"/>
                <a:sym typeface="+mn-lt"/>
              </a:rPr>
              <a:t>SNMP</a:t>
            </a:r>
          </a:p>
        </p:txBody>
      </p:sp>
      <p:sp>
        <p:nvSpPr>
          <p:cNvPr id="153" name="Rectangle 24"/>
          <p:cNvSpPr>
            <a:spLocks noChangeArrowheads="1"/>
          </p:cNvSpPr>
          <p:nvPr/>
        </p:nvSpPr>
        <p:spPr bwMode="gray">
          <a:xfrm>
            <a:off x="4128784" y="3200607"/>
            <a:ext cx="666050" cy="458039"/>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wrap="none" lIns="0" tIns="98587" rIns="0" bIns="50087" anchor="ctr" anchorCtr="0"/>
          <a:lstStyle/>
          <a:p>
            <a:pPr algn="ctr" defTabSz="877888">
              <a:buClr>
                <a:sysClr val="windowText" lastClr="000000"/>
              </a:buClr>
              <a:buSzPct val="80000"/>
              <a:defRPr/>
            </a:pPr>
            <a:r>
              <a:rPr lang="en-US" altLang="zh-CN" sz="1200" b="1" kern="0" dirty="0">
                <a:solidFill>
                  <a:srgbClr val="003300"/>
                </a:solidFill>
                <a:cs typeface="+mn-ea"/>
                <a:sym typeface="+mn-lt"/>
              </a:rPr>
              <a:t>Modbus</a:t>
            </a:r>
          </a:p>
        </p:txBody>
      </p:sp>
      <p:sp>
        <p:nvSpPr>
          <p:cNvPr id="154" name="Rectangle 25"/>
          <p:cNvSpPr>
            <a:spLocks noChangeArrowheads="1"/>
          </p:cNvSpPr>
          <p:nvPr/>
        </p:nvSpPr>
        <p:spPr bwMode="gray">
          <a:xfrm>
            <a:off x="4128784" y="3734330"/>
            <a:ext cx="666050" cy="44472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wrap="square" lIns="0" tIns="98587" rIns="0" bIns="50087" anchor="ctr" anchorCtr="0"/>
          <a:lstStyle/>
          <a:p>
            <a:pPr algn="ctr" defTabSz="877888">
              <a:buClr>
                <a:sysClr val="windowText" lastClr="000000"/>
              </a:buClr>
              <a:buSzPct val="80000"/>
              <a:defRPr/>
            </a:pPr>
            <a:r>
              <a:rPr lang="en-US" altLang="en-US" sz="1200" b="1" kern="0" dirty="0">
                <a:solidFill>
                  <a:srgbClr val="003300"/>
                </a:solidFill>
                <a:cs typeface="+mn-ea"/>
                <a:sym typeface="+mn-lt"/>
              </a:rPr>
              <a:t>Telecom protocol</a:t>
            </a:r>
            <a:endParaRPr lang="en-US" altLang="zh-CN" sz="1200" b="1" kern="0" dirty="0">
              <a:solidFill>
                <a:srgbClr val="003300"/>
              </a:solidFill>
              <a:cs typeface="+mn-ea"/>
              <a:sym typeface="+mn-lt"/>
            </a:endParaRPr>
          </a:p>
        </p:txBody>
      </p:sp>
      <p:sp>
        <p:nvSpPr>
          <p:cNvPr id="155" name="左右箭头 154"/>
          <p:cNvSpPr/>
          <p:nvPr/>
        </p:nvSpPr>
        <p:spPr bwMode="auto">
          <a:xfrm>
            <a:off x="3764894" y="3378514"/>
            <a:ext cx="345865" cy="177908"/>
          </a:xfrm>
          <a:prstGeom prst="leftRightArrow">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a:tailEnd/>
          </a:ln>
          <a:effectLst>
            <a:outerShdw blurRad="40000" dist="20000" dir="5400000" rotWithShape="0">
              <a:srgbClr val="000000">
                <a:alpha val="38000"/>
              </a:srgbClr>
            </a:outerShdw>
          </a:effectLst>
          <a:extLst/>
        </p:spPr>
        <p:txBody>
          <a:bodyPr wrap="none" lIns="100184" tIns="50092" rIns="100184" bIns="50092" anchor="ctr"/>
          <a:lstStyle/>
          <a:p>
            <a:pPr defTabSz="914400" fontAlgn="base">
              <a:spcBef>
                <a:spcPct val="0"/>
              </a:spcBef>
              <a:spcAft>
                <a:spcPct val="0"/>
              </a:spcAft>
              <a:buClr>
                <a:srgbClr val="CC9900"/>
              </a:buClr>
              <a:buFont typeface="Wingdings" pitchFamily="2" charset="2"/>
              <a:buChar char="n"/>
              <a:defRPr/>
            </a:pPr>
            <a:endParaRPr lang="zh-CN" altLang="en-US" sz="1600" kern="0" dirty="0">
              <a:solidFill>
                <a:sysClr val="windowText" lastClr="000000"/>
              </a:solidFill>
              <a:cs typeface="+mn-ea"/>
              <a:sym typeface="+mn-lt"/>
            </a:endParaRPr>
          </a:p>
        </p:txBody>
      </p:sp>
      <p:sp>
        <p:nvSpPr>
          <p:cNvPr id="156" name="左右箭头 155"/>
          <p:cNvSpPr/>
          <p:nvPr/>
        </p:nvSpPr>
        <p:spPr bwMode="auto">
          <a:xfrm>
            <a:off x="3764894" y="3912238"/>
            <a:ext cx="345865" cy="177908"/>
          </a:xfrm>
          <a:prstGeom prst="leftRightArrow">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a:tailEnd/>
          </a:ln>
          <a:effectLst>
            <a:outerShdw blurRad="40000" dist="20000" dir="5400000" rotWithShape="0">
              <a:srgbClr val="000000">
                <a:alpha val="38000"/>
              </a:srgbClr>
            </a:outerShdw>
          </a:effectLst>
          <a:extLst/>
        </p:spPr>
        <p:txBody>
          <a:bodyPr wrap="none" lIns="100184" tIns="50092" rIns="100184" bIns="50092" anchor="ctr"/>
          <a:lstStyle/>
          <a:p>
            <a:pPr defTabSz="914400" fontAlgn="base">
              <a:spcBef>
                <a:spcPct val="0"/>
              </a:spcBef>
              <a:spcAft>
                <a:spcPct val="0"/>
              </a:spcAft>
              <a:buClr>
                <a:srgbClr val="CC9900"/>
              </a:buClr>
              <a:buFont typeface="Wingdings" pitchFamily="2" charset="2"/>
              <a:buChar char="n"/>
              <a:defRPr/>
            </a:pPr>
            <a:endParaRPr lang="zh-CN" altLang="en-US" sz="1600" kern="0" dirty="0">
              <a:solidFill>
                <a:sysClr val="windowText" lastClr="000000"/>
              </a:solidFill>
              <a:cs typeface="+mn-ea"/>
              <a:sym typeface="+mn-lt"/>
            </a:endParaRPr>
          </a:p>
        </p:txBody>
      </p:sp>
      <p:sp>
        <p:nvSpPr>
          <p:cNvPr id="157" name="矩形 156"/>
          <p:cNvSpPr/>
          <p:nvPr/>
        </p:nvSpPr>
        <p:spPr>
          <a:xfrm>
            <a:off x="4434793" y="1839739"/>
            <a:ext cx="1598648" cy="461665"/>
          </a:xfrm>
          <a:prstGeom prst="rect">
            <a:avLst/>
          </a:prstGeom>
        </p:spPr>
        <p:txBody>
          <a:bodyPr wrap="square">
            <a:spAutoFit/>
          </a:bodyPr>
          <a:lstStyle/>
          <a:p>
            <a:r>
              <a:rPr lang="en-US" altLang="en-US" sz="1200" kern="0" dirty="0">
                <a:ln>
                  <a:prstDash val="solid"/>
                </a:ln>
                <a:cs typeface="+mn-ea"/>
                <a:sym typeface="+mn-lt"/>
              </a:rPr>
              <a:t>Northbound interface</a:t>
            </a:r>
          </a:p>
        </p:txBody>
      </p:sp>
      <p:sp>
        <p:nvSpPr>
          <p:cNvPr id="158" name="矩形 157"/>
          <p:cNvSpPr/>
          <p:nvPr/>
        </p:nvSpPr>
        <p:spPr>
          <a:xfrm>
            <a:off x="7332928" y="2240464"/>
            <a:ext cx="1013464" cy="461665"/>
          </a:xfrm>
          <a:prstGeom prst="rect">
            <a:avLst/>
          </a:prstGeom>
        </p:spPr>
        <p:txBody>
          <a:bodyPr wrap="square">
            <a:spAutoFit/>
          </a:bodyPr>
          <a:lstStyle/>
          <a:p>
            <a:pPr algn="ctr" defTabSz="914400">
              <a:defRPr/>
            </a:pPr>
            <a:r>
              <a:rPr lang="en-US" altLang="en-US" sz="1200" kern="0" dirty="0">
                <a:solidFill>
                  <a:sysClr val="windowText" lastClr="000000"/>
                </a:solidFill>
                <a:cs typeface="+mn-ea"/>
                <a:sym typeface="+mn-lt"/>
              </a:rPr>
              <a:t>Integrated interface</a:t>
            </a:r>
            <a:endParaRPr lang="en-US" altLang="zh-CN" sz="1200" kern="0" dirty="0">
              <a:solidFill>
                <a:sysClr val="windowText" lastClr="000000"/>
              </a:solidFill>
              <a:cs typeface="+mn-ea"/>
              <a:sym typeface="+mn-lt"/>
            </a:endParaRPr>
          </a:p>
        </p:txBody>
      </p:sp>
      <p:pic>
        <p:nvPicPr>
          <p:cNvPr id="159" name="Picture 5" descr="半球"/>
          <p:cNvPicPr>
            <a:picLocks noChangeAspect="1" noChangeArrowheads="1"/>
          </p:cNvPicPr>
          <p:nvPr/>
        </p:nvPicPr>
        <p:blipFill>
          <a:blip r:embed="rId7" cstate="email"/>
          <a:srcRect/>
          <a:stretch>
            <a:fillRect/>
          </a:stretch>
        </p:blipFill>
        <p:spPr bwMode="auto">
          <a:xfrm>
            <a:off x="2546562" y="2363445"/>
            <a:ext cx="204901" cy="204130"/>
          </a:xfrm>
          <a:prstGeom prst="rect">
            <a:avLst/>
          </a:prstGeom>
          <a:ln>
            <a:solidFill>
              <a:sysClr val="window" lastClr="FFFFFF">
                <a:lumMod val="85000"/>
              </a:sysClr>
            </a:solidFill>
            <a:prstDash val="solid"/>
          </a:ln>
        </p:spPr>
      </p:pic>
      <p:pic>
        <p:nvPicPr>
          <p:cNvPr id="160" name="Picture 2" descr="http://t2.baidu.com/it/u=4285960797,3283572671&amp;fm=0&amp;gp=0.jpg">
            <a:hlinkClick r:id="rId8"/>
          </p:cNvPr>
          <p:cNvPicPr>
            <a:picLocks noChangeAspect="1" noChangeArrowheads="1"/>
          </p:cNvPicPr>
          <p:nvPr/>
        </p:nvPicPr>
        <p:blipFill>
          <a:blip r:embed="rId9" cstate="email"/>
          <a:srcRect/>
          <a:stretch>
            <a:fillRect/>
          </a:stretch>
        </p:blipFill>
        <p:spPr bwMode="auto">
          <a:xfrm>
            <a:off x="2474554" y="3832143"/>
            <a:ext cx="366523" cy="366523"/>
          </a:xfrm>
          <a:prstGeom prst="rect">
            <a:avLst/>
          </a:prstGeom>
          <a:noFill/>
          <a:ln w="9525">
            <a:noFill/>
            <a:miter lim="800000"/>
            <a:headEnd/>
            <a:tailEnd/>
          </a:ln>
        </p:spPr>
      </p:pic>
      <p:pic>
        <p:nvPicPr>
          <p:cNvPr id="161" name="Picture 8" descr="http://t2.baidu.com/it/u=2354517334,2234905507&amp;fm=0&amp;gp=0.jpg">
            <a:hlinkClick r:id="rId10"/>
          </p:cNvPr>
          <p:cNvPicPr>
            <a:picLocks noChangeAspect="1" noChangeArrowheads="1"/>
          </p:cNvPicPr>
          <p:nvPr/>
        </p:nvPicPr>
        <p:blipFill>
          <a:blip r:embed="rId11" cstate="email"/>
          <a:srcRect/>
          <a:stretch>
            <a:fillRect/>
          </a:stretch>
        </p:blipFill>
        <p:spPr bwMode="auto">
          <a:xfrm>
            <a:off x="2493282" y="3400095"/>
            <a:ext cx="316933" cy="334623"/>
          </a:xfrm>
          <a:prstGeom prst="rect">
            <a:avLst/>
          </a:prstGeom>
          <a:noFill/>
          <a:ln w="9525">
            <a:noFill/>
            <a:miter lim="800000"/>
            <a:headEnd/>
            <a:tailEnd/>
          </a:ln>
        </p:spPr>
      </p:pic>
      <p:pic>
        <p:nvPicPr>
          <p:cNvPr id="162" name="Picture 8"/>
          <p:cNvPicPr>
            <a:picLocks noChangeAspect="1" noChangeArrowheads="1"/>
          </p:cNvPicPr>
          <p:nvPr/>
        </p:nvPicPr>
        <p:blipFill>
          <a:blip r:embed="rId12" cstate="email"/>
          <a:srcRect/>
          <a:stretch>
            <a:fillRect/>
          </a:stretch>
        </p:blipFill>
        <p:spPr bwMode="auto">
          <a:xfrm>
            <a:off x="2114513" y="2399449"/>
            <a:ext cx="334986" cy="668646"/>
          </a:xfrm>
          <a:prstGeom prst="rect">
            <a:avLst/>
          </a:prstGeom>
          <a:noFill/>
          <a:ln w="9525">
            <a:noFill/>
            <a:miter lim="800000"/>
            <a:headEnd/>
            <a:tailEnd/>
          </a:ln>
        </p:spPr>
      </p:pic>
      <p:pic>
        <p:nvPicPr>
          <p:cNvPr id="173" name="Picture 2"/>
          <p:cNvPicPr>
            <a:picLocks noChangeAspect="1" noChangeArrowheads="1"/>
          </p:cNvPicPr>
          <p:nvPr/>
        </p:nvPicPr>
        <p:blipFill>
          <a:blip r:embed="rId13" cstate="email"/>
          <a:srcRect/>
          <a:stretch>
            <a:fillRect/>
          </a:stretch>
        </p:blipFill>
        <p:spPr bwMode="auto">
          <a:xfrm>
            <a:off x="2474553" y="2723486"/>
            <a:ext cx="336096" cy="468766"/>
          </a:xfrm>
          <a:prstGeom prst="rect">
            <a:avLst/>
          </a:prstGeom>
          <a:noFill/>
          <a:ln w="9525">
            <a:noFill/>
            <a:miter lim="800000"/>
            <a:headEnd/>
            <a:tailEnd/>
          </a:ln>
        </p:spPr>
      </p:pic>
      <p:sp>
        <p:nvSpPr>
          <p:cNvPr id="76" name="矩形 75"/>
          <p:cNvSpPr/>
          <p:nvPr/>
        </p:nvSpPr>
        <p:spPr>
          <a:xfrm>
            <a:off x="2020339" y="4964672"/>
            <a:ext cx="1800000" cy="900000"/>
          </a:xfrm>
          <a:prstGeom prst="rect">
            <a:avLst/>
          </a:prstGeom>
          <a:solidFill>
            <a:sysClr val="window" lastClr="FFFFFF"/>
          </a:solidFill>
          <a:ln w="3175" cap="flat" cmpd="sng" algn="ctr">
            <a:solidFill>
              <a:sysClr val="windowText" lastClr="000000"/>
            </a:solidFill>
            <a:prstDash val="solid"/>
          </a:ln>
          <a:effectLst/>
        </p:spPr>
        <p:txBody>
          <a:bodyPr rtlCol="0" anchor="ctr"/>
          <a:lstStyle/>
          <a:p>
            <a:pPr algn="ctr" defTabSz="914400">
              <a:defRPr/>
            </a:pPr>
            <a:endParaRPr lang="zh-CN" altLang="en-US" sz="1600" kern="0">
              <a:solidFill>
                <a:sysClr val="windowText" lastClr="000000"/>
              </a:solidFill>
              <a:cs typeface="+mn-ea"/>
              <a:sym typeface="+mn-lt"/>
            </a:endParaRPr>
          </a:p>
        </p:txBody>
      </p:sp>
      <p:sp>
        <p:nvSpPr>
          <p:cNvPr id="77" name="矩形 76"/>
          <p:cNvSpPr/>
          <p:nvPr/>
        </p:nvSpPr>
        <p:spPr>
          <a:xfrm>
            <a:off x="2020339" y="4576523"/>
            <a:ext cx="1800000" cy="396000"/>
          </a:xfrm>
          <a:prstGeom prst="rect">
            <a:avLst/>
          </a:prstGeom>
          <a:gradFill rotWithShape="1">
            <a:gsLst>
              <a:gs pos="0">
                <a:srgbClr val="8064A2">
                  <a:tint val="50000"/>
                  <a:satMod val="300000"/>
                </a:srgbClr>
              </a:gs>
              <a:gs pos="35000">
                <a:srgbClr val="8064A2">
                  <a:tint val="37000"/>
                  <a:satMod val="300000"/>
                </a:srgbClr>
              </a:gs>
              <a:gs pos="100000">
                <a:srgbClr val="8064A2">
                  <a:tint val="15000"/>
                  <a:satMod val="350000"/>
                </a:srgbClr>
              </a:gs>
            </a:gsLst>
            <a:lin ang="16200000" scaled="1"/>
          </a:gradFill>
          <a:ln w="9525" cap="flat" cmpd="sng" algn="ctr">
            <a:solidFill>
              <a:srgbClr val="8064A2">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a:r>
              <a:rPr lang="en-US" altLang="zh-CN" sz="1200" dirty="0">
                <a:cs typeface="+mn-ea"/>
                <a:sym typeface="+mn-lt"/>
              </a:rPr>
              <a:t>General </a:t>
            </a:r>
            <a:r>
              <a:rPr lang="en-US" altLang="zh-CN" sz="1200" dirty="0" smtClean="0">
                <a:cs typeface="+mn-ea"/>
                <a:sym typeface="+mn-lt"/>
              </a:rPr>
              <a:t>control </a:t>
            </a:r>
            <a:r>
              <a:rPr lang="en-US" altLang="zh-CN" sz="1200" dirty="0">
                <a:cs typeface="+mn-ea"/>
                <a:sym typeface="+mn-lt"/>
              </a:rPr>
              <a:t>center</a:t>
            </a:r>
          </a:p>
        </p:txBody>
      </p:sp>
      <p:sp>
        <p:nvSpPr>
          <p:cNvPr id="78" name="矩形 77"/>
          <p:cNvSpPr/>
          <p:nvPr/>
        </p:nvSpPr>
        <p:spPr>
          <a:xfrm>
            <a:off x="8507545" y="4948824"/>
            <a:ext cx="1800001" cy="928986"/>
          </a:xfrm>
          <a:prstGeom prst="rect">
            <a:avLst/>
          </a:prstGeom>
          <a:solidFill>
            <a:sysClr val="window" lastClr="FFFFFF"/>
          </a:solidFill>
          <a:ln w="3175" cap="flat" cmpd="sng" algn="ctr">
            <a:solidFill>
              <a:sysClr val="windowText" lastClr="000000"/>
            </a:solidFill>
            <a:prstDash val="solid"/>
          </a:ln>
          <a:effectLst/>
        </p:spPr>
        <p:txBody>
          <a:bodyPr rtlCol="0" anchor="ctr"/>
          <a:lstStyle/>
          <a:p>
            <a:pPr algn="ctr" defTabSz="914400">
              <a:defRPr/>
            </a:pPr>
            <a:endParaRPr lang="zh-CN" altLang="en-US" sz="1600" kern="0">
              <a:solidFill>
                <a:sysClr val="windowText" lastClr="000000"/>
              </a:solidFill>
              <a:cs typeface="+mn-ea"/>
              <a:sym typeface="+mn-lt"/>
            </a:endParaRPr>
          </a:p>
        </p:txBody>
      </p:sp>
      <p:sp>
        <p:nvSpPr>
          <p:cNvPr id="79" name="矩形 78"/>
          <p:cNvSpPr/>
          <p:nvPr/>
        </p:nvSpPr>
        <p:spPr>
          <a:xfrm>
            <a:off x="8507546" y="4576523"/>
            <a:ext cx="1800000" cy="396000"/>
          </a:xfrm>
          <a:prstGeom prst="rect">
            <a:avLst/>
          </a:prstGeom>
          <a:gradFill rotWithShape="1">
            <a:gsLst>
              <a:gs pos="0">
                <a:srgbClr val="8064A2">
                  <a:tint val="50000"/>
                  <a:satMod val="300000"/>
                </a:srgbClr>
              </a:gs>
              <a:gs pos="35000">
                <a:srgbClr val="8064A2">
                  <a:tint val="37000"/>
                  <a:satMod val="300000"/>
                </a:srgbClr>
              </a:gs>
              <a:gs pos="100000">
                <a:srgbClr val="8064A2">
                  <a:tint val="15000"/>
                  <a:satMod val="350000"/>
                </a:srgbClr>
              </a:gs>
            </a:gsLst>
            <a:lin ang="16200000" scaled="1"/>
          </a:gradFill>
          <a:ln w="9525" cap="flat" cmpd="sng" algn="ctr">
            <a:solidFill>
              <a:srgbClr val="8064A2">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a:r>
              <a:rPr lang="en-US" altLang="zh-CN" sz="1200" dirty="0">
                <a:cs typeface="+mn-ea"/>
                <a:sym typeface="+mn-lt"/>
              </a:rPr>
              <a:t>System functions</a:t>
            </a:r>
          </a:p>
        </p:txBody>
      </p:sp>
      <p:cxnSp>
        <p:nvCxnSpPr>
          <p:cNvPr id="80" name="直接连接符 79"/>
          <p:cNvCxnSpPr>
            <a:stCxn id="123" idx="2"/>
            <a:endCxn id="79" idx="0"/>
          </p:cNvCxnSpPr>
          <p:nvPr/>
        </p:nvCxnSpPr>
        <p:spPr>
          <a:xfrm>
            <a:off x="6133312" y="4029547"/>
            <a:ext cx="3274234" cy="546976"/>
          </a:xfrm>
          <a:prstGeom prst="line">
            <a:avLst/>
          </a:prstGeom>
          <a:noFill/>
          <a:ln w="9525" cap="flat" cmpd="sng" algn="ctr">
            <a:solidFill>
              <a:sysClr val="windowText" lastClr="000000"/>
            </a:solidFill>
            <a:prstDash val="solid"/>
          </a:ln>
          <a:effectLst/>
        </p:spPr>
      </p:cxnSp>
      <p:sp>
        <p:nvSpPr>
          <p:cNvPr id="81" name="矩形 80"/>
          <p:cNvSpPr/>
          <p:nvPr/>
        </p:nvSpPr>
        <p:spPr>
          <a:xfrm>
            <a:off x="4182741" y="4980350"/>
            <a:ext cx="1800000" cy="900000"/>
          </a:xfrm>
          <a:prstGeom prst="rect">
            <a:avLst/>
          </a:prstGeom>
          <a:solidFill>
            <a:sysClr val="window" lastClr="FFFFFF"/>
          </a:solidFill>
          <a:ln w="3175" cap="flat" cmpd="sng" algn="ctr">
            <a:solidFill>
              <a:sysClr val="windowText" lastClr="000000"/>
            </a:solidFill>
            <a:prstDash val="solid"/>
          </a:ln>
          <a:effectLst/>
        </p:spPr>
        <p:txBody>
          <a:bodyPr rtlCol="0" anchor="ctr"/>
          <a:lstStyle/>
          <a:p>
            <a:pPr algn="ctr" defTabSz="914400">
              <a:defRPr/>
            </a:pPr>
            <a:endParaRPr lang="zh-CN" altLang="en-US" sz="1600" kern="0">
              <a:solidFill>
                <a:sysClr val="windowText" lastClr="000000"/>
              </a:solidFill>
              <a:cs typeface="+mn-ea"/>
              <a:sym typeface="+mn-lt"/>
            </a:endParaRPr>
          </a:p>
        </p:txBody>
      </p:sp>
      <p:sp>
        <p:nvSpPr>
          <p:cNvPr id="82" name="矩形 81"/>
          <p:cNvSpPr/>
          <p:nvPr/>
        </p:nvSpPr>
        <p:spPr>
          <a:xfrm>
            <a:off x="4182741" y="4576523"/>
            <a:ext cx="1800000" cy="396000"/>
          </a:xfrm>
          <a:prstGeom prst="rect">
            <a:avLst/>
          </a:prstGeom>
          <a:gradFill rotWithShape="1">
            <a:gsLst>
              <a:gs pos="0">
                <a:srgbClr val="8064A2">
                  <a:tint val="50000"/>
                  <a:satMod val="300000"/>
                </a:srgbClr>
              </a:gs>
              <a:gs pos="35000">
                <a:srgbClr val="8064A2">
                  <a:tint val="37000"/>
                  <a:satMod val="300000"/>
                </a:srgbClr>
              </a:gs>
              <a:gs pos="100000">
                <a:srgbClr val="8064A2">
                  <a:tint val="15000"/>
                  <a:satMod val="350000"/>
                </a:srgbClr>
              </a:gs>
            </a:gsLst>
            <a:lin ang="16200000" scaled="1"/>
          </a:gradFill>
          <a:ln w="9525" cap="flat" cmpd="sng" algn="ctr">
            <a:solidFill>
              <a:srgbClr val="8064A2">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a:r>
              <a:rPr lang="en-US" altLang="zh-CN" sz="1200" dirty="0">
                <a:cs typeface="+mn-ea"/>
                <a:sym typeface="+mn-lt"/>
              </a:rPr>
              <a:t>Monitoring </a:t>
            </a:r>
            <a:r>
              <a:rPr lang="en-US" altLang="zh-CN" sz="1200" dirty="0" smtClean="0">
                <a:cs typeface="+mn-ea"/>
                <a:sym typeface="+mn-lt"/>
              </a:rPr>
              <a:t>functions</a:t>
            </a:r>
            <a:endParaRPr lang="en-US" altLang="zh-CN" sz="1200" dirty="0">
              <a:cs typeface="+mn-ea"/>
              <a:sym typeface="+mn-lt"/>
            </a:endParaRPr>
          </a:p>
        </p:txBody>
      </p:sp>
      <p:pic>
        <p:nvPicPr>
          <p:cNvPr id="83" name="图片 82" descr="Modular View.png"/>
          <p:cNvPicPr>
            <a:picLocks noChangeAspect="1"/>
          </p:cNvPicPr>
          <p:nvPr/>
        </p:nvPicPr>
        <p:blipFill>
          <a:blip r:embed="rId14" cstate="screen">
            <a:clrChange>
              <a:clrFrom>
                <a:srgbClr val="FEFEFE"/>
              </a:clrFrom>
              <a:clrTo>
                <a:srgbClr val="FEFEFE">
                  <a:alpha val="0"/>
                </a:srgbClr>
              </a:clrTo>
            </a:clrChange>
          </a:blip>
          <a:srcRect/>
          <a:stretch>
            <a:fillRect/>
          </a:stretch>
        </p:blipFill>
        <p:spPr>
          <a:xfrm>
            <a:off x="2312118" y="5058405"/>
            <a:ext cx="1287963" cy="707518"/>
          </a:xfrm>
          <a:prstGeom prst="rect">
            <a:avLst/>
          </a:prstGeom>
        </p:spPr>
      </p:pic>
      <p:pic>
        <p:nvPicPr>
          <p:cNvPr id="84" name="图片 83"/>
          <p:cNvPicPr>
            <a:picLocks noChangeAspect="1"/>
          </p:cNvPicPr>
          <p:nvPr/>
        </p:nvPicPr>
        <p:blipFill>
          <a:blip r:embed="rId15"/>
          <a:stretch>
            <a:fillRect/>
          </a:stretch>
        </p:blipFill>
        <p:spPr>
          <a:xfrm>
            <a:off x="4327085" y="5060339"/>
            <a:ext cx="1479661" cy="713255"/>
          </a:xfrm>
          <a:prstGeom prst="rect">
            <a:avLst/>
          </a:prstGeom>
        </p:spPr>
      </p:pic>
      <p:pic>
        <p:nvPicPr>
          <p:cNvPr id="85" name="图片 84"/>
          <p:cNvPicPr>
            <a:picLocks noChangeAspect="1"/>
          </p:cNvPicPr>
          <p:nvPr/>
        </p:nvPicPr>
        <p:blipFill>
          <a:blip r:embed="rId16"/>
          <a:stretch>
            <a:fillRect/>
          </a:stretch>
        </p:blipFill>
        <p:spPr>
          <a:xfrm>
            <a:off x="8801386" y="5102934"/>
            <a:ext cx="1260139" cy="665716"/>
          </a:xfrm>
          <a:prstGeom prst="rect">
            <a:avLst/>
          </a:prstGeom>
        </p:spPr>
      </p:pic>
      <p:sp>
        <p:nvSpPr>
          <p:cNvPr id="86" name="矩形 85"/>
          <p:cNvSpPr/>
          <p:nvPr/>
        </p:nvSpPr>
        <p:spPr>
          <a:xfrm>
            <a:off x="6345143" y="4972523"/>
            <a:ext cx="1800000" cy="907827"/>
          </a:xfrm>
          <a:prstGeom prst="rect">
            <a:avLst/>
          </a:prstGeom>
          <a:solidFill>
            <a:sysClr val="window" lastClr="FFFFFF"/>
          </a:solidFill>
          <a:ln w="3175" cap="flat" cmpd="sng" algn="ctr">
            <a:solidFill>
              <a:sysClr val="windowText" lastClr="000000"/>
            </a:solidFill>
            <a:prstDash val="solid"/>
          </a:ln>
          <a:effectLst/>
        </p:spPr>
        <p:txBody>
          <a:bodyPr rtlCol="0" anchor="ctr"/>
          <a:lstStyle/>
          <a:p>
            <a:pPr algn="ctr" defTabSz="914400">
              <a:defRPr/>
            </a:pPr>
            <a:endParaRPr lang="zh-CN" altLang="en-US" sz="1600" kern="0">
              <a:solidFill>
                <a:sysClr val="windowText" lastClr="000000"/>
              </a:solidFill>
              <a:cs typeface="+mn-ea"/>
              <a:sym typeface="+mn-lt"/>
            </a:endParaRPr>
          </a:p>
        </p:txBody>
      </p:sp>
      <p:sp>
        <p:nvSpPr>
          <p:cNvPr id="87" name="矩形 86"/>
          <p:cNvSpPr/>
          <p:nvPr/>
        </p:nvSpPr>
        <p:spPr>
          <a:xfrm>
            <a:off x="6345143" y="4576523"/>
            <a:ext cx="1800000" cy="396000"/>
          </a:xfrm>
          <a:prstGeom prst="rect">
            <a:avLst/>
          </a:prstGeom>
          <a:gradFill rotWithShape="1">
            <a:gsLst>
              <a:gs pos="0">
                <a:srgbClr val="8064A2">
                  <a:tint val="50000"/>
                  <a:satMod val="300000"/>
                </a:srgbClr>
              </a:gs>
              <a:gs pos="35000">
                <a:srgbClr val="8064A2">
                  <a:tint val="37000"/>
                  <a:satMod val="300000"/>
                </a:srgbClr>
              </a:gs>
              <a:gs pos="100000">
                <a:srgbClr val="8064A2">
                  <a:tint val="15000"/>
                  <a:satMod val="350000"/>
                </a:srgbClr>
              </a:gs>
            </a:gsLst>
            <a:lin ang="16200000" scaled="1"/>
          </a:gradFill>
          <a:ln w="9525" cap="flat" cmpd="sng" algn="ctr">
            <a:solidFill>
              <a:srgbClr val="8064A2">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a:r>
              <a:rPr lang="en-US" altLang="zh-CN" sz="1200" dirty="0">
                <a:cs typeface="+mn-ea"/>
                <a:sym typeface="+mn-lt"/>
              </a:rPr>
              <a:t>Management </a:t>
            </a:r>
            <a:r>
              <a:rPr lang="en-US" altLang="zh-CN" sz="1200" dirty="0" smtClean="0">
                <a:cs typeface="+mn-ea"/>
                <a:sym typeface="+mn-lt"/>
              </a:rPr>
              <a:t>functions</a:t>
            </a:r>
            <a:endParaRPr lang="en-US" altLang="zh-CN" sz="1200" dirty="0">
              <a:cs typeface="+mn-ea"/>
              <a:sym typeface="+mn-lt"/>
            </a:endParaRPr>
          </a:p>
        </p:txBody>
      </p:sp>
      <p:pic>
        <p:nvPicPr>
          <p:cNvPr id="88" name="图片 87"/>
          <p:cNvPicPr>
            <a:picLocks noChangeAspect="1"/>
          </p:cNvPicPr>
          <p:nvPr/>
        </p:nvPicPr>
        <p:blipFill>
          <a:blip r:embed="rId17"/>
          <a:stretch>
            <a:fillRect/>
          </a:stretch>
        </p:blipFill>
        <p:spPr>
          <a:xfrm>
            <a:off x="6456268" y="5115263"/>
            <a:ext cx="1507005" cy="641058"/>
          </a:xfrm>
          <a:prstGeom prst="rect">
            <a:avLst/>
          </a:prstGeom>
        </p:spPr>
      </p:pic>
      <p:cxnSp>
        <p:nvCxnSpPr>
          <p:cNvPr id="89" name="直接连接符 88"/>
          <p:cNvCxnSpPr>
            <a:stCxn id="123" idx="2"/>
            <a:endCxn id="77" idx="0"/>
          </p:cNvCxnSpPr>
          <p:nvPr/>
        </p:nvCxnSpPr>
        <p:spPr>
          <a:xfrm flipH="1">
            <a:off x="2920339" y="4029547"/>
            <a:ext cx="3212973" cy="546976"/>
          </a:xfrm>
          <a:prstGeom prst="line">
            <a:avLst/>
          </a:prstGeom>
          <a:noFill/>
          <a:ln w="9525" cap="flat" cmpd="sng" algn="ctr">
            <a:solidFill>
              <a:sysClr val="windowText" lastClr="000000"/>
            </a:solidFill>
            <a:prstDash val="solid"/>
          </a:ln>
          <a:effectLst/>
        </p:spPr>
      </p:cxnSp>
      <p:cxnSp>
        <p:nvCxnSpPr>
          <p:cNvPr id="90" name="直接连接符 89"/>
          <p:cNvCxnSpPr>
            <a:stCxn id="123" idx="2"/>
          </p:cNvCxnSpPr>
          <p:nvPr/>
        </p:nvCxnSpPr>
        <p:spPr>
          <a:xfrm flipH="1">
            <a:off x="5082741" y="4029547"/>
            <a:ext cx="1050571" cy="546976"/>
          </a:xfrm>
          <a:prstGeom prst="line">
            <a:avLst/>
          </a:prstGeom>
          <a:noFill/>
          <a:ln w="9525" cap="flat" cmpd="sng" algn="ctr">
            <a:solidFill>
              <a:sysClr val="windowText" lastClr="000000"/>
            </a:solidFill>
            <a:prstDash val="solid"/>
          </a:ln>
          <a:effectLst/>
        </p:spPr>
      </p:cxnSp>
      <p:cxnSp>
        <p:nvCxnSpPr>
          <p:cNvPr id="91" name="直接连接符 90"/>
          <p:cNvCxnSpPr>
            <a:stCxn id="123" idx="2"/>
            <a:endCxn id="87" idx="0"/>
          </p:cNvCxnSpPr>
          <p:nvPr/>
        </p:nvCxnSpPr>
        <p:spPr>
          <a:xfrm>
            <a:off x="6133312" y="4029547"/>
            <a:ext cx="1111831" cy="546976"/>
          </a:xfrm>
          <a:prstGeom prst="line">
            <a:avLst/>
          </a:prstGeom>
          <a:noFill/>
          <a:ln w="9525" cap="flat" cmpd="sng" algn="ctr">
            <a:solidFill>
              <a:sysClr val="windowText" lastClr="000000"/>
            </a:solidFill>
            <a:prstDash val="solid"/>
          </a:ln>
          <a:effectLst/>
        </p:spPr>
      </p:cxnSp>
      <p:pic>
        <p:nvPicPr>
          <p:cNvPr id="66" name="图片 65"/>
          <p:cNvPicPr>
            <a:picLocks noChangeAspect="1"/>
          </p:cNvPicPr>
          <p:nvPr/>
        </p:nvPicPr>
        <p:blipFill>
          <a:blip r:embed="rId18"/>
          <a:stretch>
            <a:fillRect/>
          </a:stretch>
        </p:blipFill>
        <p:spPr>
          <a:xfrm>
            <a:off x="4987071" y="2914287"/>
            <a:ext cx="2385580" cy="965322"/>
          </a:xfrm>
          <a:prstGeom prst="rect">
            <a:avLst/>
          </a:prstGeom>
        </p:spPr>
      </p:pic>
    </p:spTree>
    <p:extLst>
      <p:ext uri="{BB962C8B-B14F-4D97-AF65-F5344CB8AC3E}">
        <p14:creationId xmlns:p14="http://schemas.microsoft.com/office/powerpoint/2010/main" val="12180048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Hierarchical Deployment of the Monitoring System</a:t>
            </a:r>
            <a:endParaRPr lang="en-US" altLang="en-US" dirty="0">
              <a:latin typeface="+mn-lt"/>
              <a:ea typeface="+mn-ea"/>
              <a:cs typeface="+mn-ea"/>
              <a:sym typeface="+mn-lt"/>
            </a:endParaRPr>
          </a:p>
        </p:txBody>
      </p:sp>
      <p:sp>
        <p:nvSpPr>
          <p:cNvPr id="3" name="文本占位符 2"/>
          <p:cNvSpPr>
            <a:spLocks noGrp="1"/>
          </p:cNvSpPr>
          <p:nvPr>
            <p:ph type="body" sz="quarter" idx="10"/>
          </p:nvPr>
        </p:nvSpPr>
        <p:spPr>
          <a:xfrm>
            <a:off x="455612" y="1052514"/>
            <a:ext cx="11293476" cy="1031220"/>
          </a:xfrm>
        </p:spPr>
        <p:txBody>
          <a:bodyPr/>
          <a:lstStyle/>
          <a:p>
            <a:r>
              <a:rPr lang="en-US" altLang="en-US" sz="2000" dirty="0">
                <a:latin typeface="+mn-lt"/>
                <a:ea typeface="+mn-ea"/>
                <a:cs typeface="+mn-ea"/>
                <a:sym typeface="+mn-lt"/>
              </a:rPr>
              <a:t>When multiple equipment rooms need to be monitored at the same time, hierarchical deployment is required</a:t>
            </a:r>
            <a:r>
              <a:rPr lang="en-US" altLang="en-US" sz="2000" dirty="0" smtClean="0">
                <a:latin typeface="+mn-lt"/>
                <a:ea typeface="+mn-ea"/>
                <a:cs typeface="+mn-ea"/>
                <a:sym typeface="+mn-lt"/>
              </a:rPr>
              <a:t>.</a:t>
            </a:r>
            <a:endParaRPr lang="en-US" altLang="en-US" sz="2000" dirty="0">
              <a:latin typeface="+mn-lt"/>
              <a:ea typeface="+mn-ea"/>
              <a:cs typeface="+mn-ea"/>
              <a:sym typeface="+mn-lt"/>
            </a:endParaRPr>
          </a:p>
        </p:txBody>
      </p:sp>
      <p:graphicFrame>
        <p:nvGraphicFramePr>
          <p:cNvPr id="51" name="Group 1"/>
          <p:cNvGraphicFramePr>
            <a:graphicFrameLocks noGrp="1"/>
          </p:cNvGraphicFramePr>
          <p:nvPr>
            <p:extLst>
              <p:ext uri="{D42A27DB-BD31-4B8C-83A1-F6EECF244321}">
                <p14:modId xmlns:p14="http://schemas.microsoft.com/office/powerpoint/2010/main" val="1818711051"/>
              </p:ext>
            </p:extLst>
          </p:nvPr>
        </p:nvGraphicFramePr>
        <p:xfrm>
          <a:off x="8044323" y="2318335"/>
          <a:ext cx="2484079" cy="3134328"/>
        </p:xfrm>
        <a:graphic>
          <a:graphicData uri="http://schemas.openxmlformats.org/drawingml/2006/table">
            <a:tbl>
              <a:tblPr/>
              <a:tblGrid>
                <a:gridCol w="1226817"/>
                <a:gridCol w="1257262"/>
              </a:tblGrid>
              <a:tr h="46879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n-lt"/>
                          <a:ea typeface="+mn-ea"/>
                          <a:cs typeface="+mn-ea"/>
                          <a:sym typeface="+mn-lt"/>
                        </a:rPr>
                        <a:t>Abbreviation</a:t>
                      </a:r>
                    </a:p>
                  </a:txBody>
                  <a:tcPr marL="90000" marR="90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n-lt"/>
                          <a:ea typeface="+mn-ea"/>
                          <a:cs typeface="+mn-ea"/>
                          <a:sym typeface="+mn-lt"/>
                        </a:rPr>
                        <a:t>Full Name</a:t>
                      </a:r>
                    </a:p>
                  </a:txBody>
                  <a:tcPr marL="90000" marR="900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r>
              <a:tr h="64733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rgbClr val="15252F"/>
                          </a:solidFill>
                          <a:effectLst/>
                          <a:latin typeface="+mn-lt"/>
                          <a:ea typeface="+mn-ea"/>
                          <a:cs typeface="+mn-ea"/>
                          <a:sym typeface="+mn-lt"/>
                        </a:rPr>
                        <a:t>SC</a:t>
                      </a:r>
                      <a:endParaRPr kumimoji="0" lang="en-US" altLang="zh-CN" sz="1400" b="1" i="0" u="none" strike="noStrike" cap="none" normalizeH="0" baseline="0" dirty="0" smtClean="0">
                        <a:ln>
                          <a:noFill/>
                        </a:ln>
                        <a:solidFill>
                          <a:schemeClr val="tx1"/>
                        </a:solidFill>
                        <a:effectLst/>
                        <a:latin typeface="+mn-lt"/>
                        <a:ea typeface="+mn-ea"/>
                        <a:cs typeface="+mn-ea"/>
                        <a:sym typeface="+mn-lt"/>
                      </a:endParaRPr>
                    </a:p>
                  </a:txBody>
                  <a:tcPr marL="90000" marR="90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15252F"/>
                          </a:solidFill>
                          <a:effectLst/>
                          <a:latin typeface="+mn-lt"/>
                          <a:ea typeface="+mn-ea"/>
                          <a:cs typeface="+mn-ea"/>
                          <a:sym typeface="+mn-lt"/>
                        </a:rPr>
                        <a:t>Supervision Center</a:t>
                      </a:r>
                      <a:endParaRPr kumimoji="0" lang="en-US" altLang="zh-CN" sz="1400" b="0" i="0" u="none" strike="noStrike" cap="none" normalizeH="0" baseline="0" dirty="0" smtClean="0">
                        <a:ln>
                          <a:noFill/>
                        </a:ln>
                        <a:solidFill>
                          <a:schemeClr val="tx1"/>
                        </a:solidFill>
                        <a:effectLst/>
                        <a:latin typeface="+mn-lt"/>
                        <a:ea typeface="+mn-ea"/>
                        <a:cs typeface="+mn-ea"/>
                        <a:sym typeface="+mn-lt"/>
                      </a:endParaRPr>
                    </a:p>
                  </a:txBody>
                  <a:tcPr marL="90000" marR="900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3648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rgbClr val="15252F"/>
                          </a:solidFill>
                          <a:effectLst/>
                          <a:latin typeface="+mn-lt"/>
                          <a:ea typeface="+mn-ea"/>
                          <a:cs typeface="+mn-ea"/>
                          <a:sym typeface="+mn-lt"/>
                        </a:rPr>
                        <a:t>SS</a:t>
                      </a:r>
                    </a:p>
                  </a:txBody>
                  <a:tcPr marL="90000" marR="90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15252F"/>
                          </a:solidFill>
                          <a:effectLst/>
                          <a:latin typeface="+mn-lt"/>
                          <a:ea typeface="+mn-ea"/>
                          <a:cs typeface="+mn-ea"/>
                          <a:sym typeface="+mn-lt"/>
                        </a:rPr>
                        <a:t>Supervision Station</a:t>
                      </a:r>
                    </a:p>
                  </a:txBody>
                  <a:tcPr marL="90000" marR="900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661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rgbClr val="15252F"/>
                          </a:solidFill>
                          <a:effectLst/>
                          <a:latin typeface="+mn-lt"/>
                          <a:ea typeface="+mn-ea"/>
                          <a:cs typeface="+mn-ea"/>
                          <a:sym typeface="+mn-lt"/>
                        </a:rPr>
                        <a:t>SU</a:t>
                      </a:r>
                    </a:p>
                  </a:txBody>
                  <a:tcPr marL="90000" marR="90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15252F"/>
                          </a:solidFill>
                          <a:effectLst/>
                          <a:latin typeface="+mn-lt"/>
                          <a:ea typeface="+mn-ea"/>
                          <a:cs typeface="+mn-ea"/>
                          <a:sym typeface="+mn-lt"/>
                        </a:rPr>
                        <a:t>Supervision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15252F"/>
                          </a:solidFill>
                          <a:effectLst/>
                          <a:latin typeface="+mn-lt"/>
                          <a:ea typeface="+mn-ea"/>
                          <a:cs typeface="+mn-ea"/>
                          <a:sym typeface="+mn-lt"/>
                        </a:rPr>
                        <a:t>Unit</a:t>
                      </a:r>
                    </a:p>
                  </a:txBody>
                  <a:tcPr marL="90000" marR="900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661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rgbClr val="15252F"/>
                          </a:solidFill>
                          <a:effectLst/>
                          <a:latin typeface="+mn-lt"/>
                          <a:ea typeface="+mn-ea"/>
                          <a:cs typeface="+mn-ea"/>
                          <a:sym typeface="+mn-lt"/>
                        </a:rPr>
                        <a:t>SM</a:t>
                      </a:r>
                    </a:p>
                  </a:txBody>
                  <a:tcPr marL="90000" marR="90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15252F"/>
                          </a:solidFill>
                          <a:effectLst/>
                          <a:latin typeface="+mn-lt"/>
                          <a:ea typeface="+mn-ea"/>
                          <a:cs typeface="+mn-ea"/>
                          <a:sym typeface="+mn-lt"/>
                        </a:rPr>
                        <a:t>Supervision Module</a:t>
                      </a:r>
                    </a:p>
                  </a:txBody>
                  <a:tcPr marL="90000" marR="900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57" name="TextBox 56"/>
          <p:cNvSpPr txBox="1"/>
          <p:nvPr/>
        </p:nvSpPr>
        <p:spPr>
          <a:xfrm>
            <a:off x="4897107" y="5473538"/>
            <a:ext cx="2098651" cy="307777"/>
          </a:xfrm>
          <a:prstGeom prst="rect">
            <a:avLst/>
          </a:prstGeom>
          <a:noFill/>
        </p:spPr>
        <p:txBody>
          <a:bodyPr wrap="none" rtlCol="0">
            <a:spAutoFit/>
          </a:bodyPr>
          <a:lstStyle/>
          <a:p>
            <a:r>
              <a:rPr lang="en-US" altLang="en-US" sz="1400" dirty="0">
                <a:cs typeface="+mn-ea"/>
                <a:sym typeface="+mn-lt"/>
              </a:rPr>
              <a:t>Multi-level architecture</a:t>
            </a:r>
          </a:p>
        </p:txBody>
      </p:sp>
      <p:pic>
        <p:nvPicPr>
          <p:cNvPr id="54273" name="Picture 1"/>
          <p:cNvPicPr>
            <a:picLocks noChangeAspect="1" noChangeArrowheads="1"/>
          </p:cNvPicPr>
          <p:nvPr/>
        </p:nvPicPr>
        <p:blipFill>
          <a:blip r:embed="rId3" cstate="email"/>
          <a:srcRect/>
          <a:stretch>
            <a:fillRect/>
          </a:stretch>
        </p:blipFill>
        <p:spPr bwMode="auto">
          <a:xfrm>
            <a:off x="1159100" y="2197175"/>
            <a:ext cx="2648578" cy="3202094"/>
          </a:xfrm>
          <a:prstGeom prst="rect">
            <a:avLst/>
          </a:prstGeom>
          <a:noFill/>
          <a:ln w="9525">
            <a:solidFill>
              <a:schemeClr val="tx1"/>
            </a:solidFill>
            <a:miter lim="800000"/>
            <a:headEnd/>
            <a:tailEnd/>
          </a:ln>
        </p:spPr>
      </p:pic>
      <p:pic>
        <p:nvPicPr>
          <p:cNvPr id="54274" name="Picture 2"/>
          <p:cNvPicPr>
            <a:picLocks noChangeAspect="1" noChangeArrowheads="1"/>
          </p:cNvPicPr>
          <p:nvPr/>
        </p:nvPicPr>
        <p:blipFill>
          <a:blip r:embed="rId4" cstate="email"/>
          <a:srcRect/>
          <a:stretch>
            <a:fillRect/>
          </a:stretch>
        </p:blipFill>
        <p:spPr bwMode="auto">
          <a:xfrm>
            <a:off x="4371951" y="2044750"/>
            <a:ext cx="2965746" cy="3361490"/>
          </a:xfrm>
          <a:prstGeom prst="rect">
            <a:avLst/>
          </a:prstGeom>
          <a:noFill/>
          <a:ln w="9525">
            <a:solidFill>
              <a:schemeClr val="tx1"/>
            </a:solidFill>
            <a:miter lim="800000"/>
            <a:headEnd/>
            <a:tailEnd/>
          </a:ln>
        </p:spPr>
      </p:pic>
      <p:sp>
        <p:nvSpPr>
          <p:cNvPr id="9" name="矩形 8"/>
          <p:cNvSpPr/>
          <p:nvPr/>
        </p:nvSpPr>
        <p:spPr bwMode="auto">
          <a:xfrm>
            <a:off x="1195103" y="3773422"/>
            <a:ext cx="517924" cy="36004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dirty="0">
              <a:cs typeface="+mn-ea"/>
              <a:sym typeface="+mn-lt"/>
            </a:endParaRPr>
          </a:p>
        </p:txBody>
      </p:sp>
      <p:sp>
        <p:nvSpPr>
          <p:cNvPr id="10" name="矩形 9"/>
          <p:cNvSpPr/>
          <p:nvPr/>
        </p:nvSpPr>
        <p:spPr bwMode="auto">
          <a:xfrm>
            <a:off x="1195103" y="2664838"/>
            <a:ext cx="1106558" cy="360040"/>
          </a:xfrm>
          <a:prstGeom prst="rect">
            <a:avLst/>
          </a:prstGeom>
          <a:solidFill>
            <a:schemeClr val="bg1"/>
          </a:solidFill>
          <a:ln w="9525" cap="flat" cmpd="sng" algn="ctr">
            <a:noFill/>
            <a:prstDash val="solid"/>
            <a:round/>
            <a:headEnd type="none" w="med" len="med"/>
            <a:tailEnd type="none" w="med" len="med"/>
          </a:ln>
          <a:effectLst/>
        </p:spPr>
        <p:txBody>
          <a:bodyPr vert="horz" wrap="square" lIns="36000" tIns="45720" rIns="91440" bIns="45720" numCol="1" rtlCol="0" anchor="ctr" anchorCtr="0" compatLnSpc="1">
            <a:prstTxWarp prst="textNoShape">
              <a:avLst/>
            </a:prstTxWarp>
          </a:bodyPr>
          <a:lstStyle/>
          <a:p>
            <a:pPr defTabSz="914400" fontAlgn="t">
              <a:spcBef>
                <a:spcPct val="0"/>
              </a:spcBef>
              <a:spcAft>
                <a:spcPct val="0"/>
              </a:spcAft>
            </a:pPr>
            <a:r>
              <a:rPr lang="en-US" altLang="en-US" sz="1200" dirty="0">
                <a:cs typeface="+mn-ea"/>
                <a:sym typeface="+mn-lt"/>
              </a:rPr>
              <a:t>Management layer</a:t>
            </a:r>
          </a:p>
        </p:txBody>
      </p:sp>
      <p:sp>
        <p:nvSpPr>
          <p:cNvPr id="11" name="矩形 10"/>
          <p:cNvSpPr/>
          <p:nvPr/>
        </p:nvSpPr>
        <p:spPr bwMode="auto">
          <a:xfrm>
            <a:off x="1159100" y="3712629"/>
            <a:ext cx="850004" cy="360040"/>
          </a:xfrm>
          <a:prstGeom prst="rect">
            <a:avLst/>
          </a:prstGeom>
          <a:solidFill>
            <a:schemeClr val="bg1"/>
          </a:solidFill>
          <a:ln w="9525" cap="flat" cmpd="sng" algn="ctr">
            <a:noFill/>
            <a:prstDash val="solid"/>
            <a:round/>
            <a:headEnd type="none" w="med" len="med"/>
            <a:tailEnd type="none" w="med" len="med"/>
          </a:ln>
          <a:effectLst/>
        </p:spPr>
        <p:txBody>
          <a:bodyPr vert="horz" wrap="square" lIns="36000" tIns="45720" rIns="36000" bIns="45720" numCol="1" rtlCol="0" anchor="b" anchorCtr="0" compatLnSpc="1">
            <a:prstTxWarp prst="textNoShape">
              <a:avLst/>
            </a:prstTxWarp>
          </a:bodyPr>
          <a:lstStyle/>
          <a:p>
            <a:pPr defTabSz="914400" fontAlgn="t">
              <a:spcBef>
                <a:spcPct val="0"/>
              </a:spcBef>
              <a:spcAft>
                <a:spcPct val="0"/>
              </a:spcAft>
            </a:pPr>
            <a:r>
              <a:rPr lang="en-US" altLang="en-US" sz="1200" dirty="0">
                <a:cs typeface="+mn-ea"/>
                <a:sym typeface="+mn-lt"/>
              </a:rPr>
              <a:t>Collection layer</a:t>
            </a:r>
          </a:p>
        </p:txBody>
      </p:sp>
      <p:sp>
        <p:nvSpPr>
          <p:cNvPr id="12" name="矩形 11"/>
          <p:cNvSpPr/>
          <p:nvPr/>
        </p:nvSpPr>
        <p:spPr bwMode="auto">
          <a:xfrm>
            <a:off x="5600537" y="2504396"/>
            <a:ext cx="396044" cy="1800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13" name="矩形 12"/>
          <p:cNvSpPr/>
          <p:nvPr/>
        </p:nvSpPr>
        <p:spPr bwMode="auto">
          <a:xfrm>
            <a:off x="6320617" y="2828432"/>
            <a:ext cx="828092" cy="25202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t">
              <a:spcBef>
                <a:spcPct val="0"/>
              </a:spcBef>
              <a:spcAft>
                <a:spcPct val="0"/>
              </a:spcAft>
            </a:pPr>
            <a:r>
              <a:rPr lang="en-US" altLang="en-US" sz="1400" dirty="0">
                <a:cs typeface="+mn-ea"/>
                <a:sym typeface="+mn-lt"/>
              </a:rPr>
              <a:t>SC</a:t>
            </a:r>
          </a:p>
        </p:txBody>
      </p:sp>
      <p:sp>
        <p:nvSpPr>
          <p:cNvPr id="14" name="矩形 13"/>
          <p:cNvSpPr/>
          <p:nvPr/>
        </p:nvSpPr>
        <p:spPr bwMode="auto">
          <a:xfrm>
            <a:off x="6212605" y="3692528"/>
            <a:ext cx="972108" cy="25202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t">
              <a:spcBef>
                <a:spcPct val="0"/>
              </a:spcBef>
              <a:spcAft>
                <a:spcPct val="0"/>
              </a:spcAft>
            </a:pPr>
            <a:r>
              <a:rPr lang="en-US" altLang="en-US" sz="1400" dirty="0">
                <a:cs typeface="+mn-ea"/>
                <a:sym typeface="+mn-lt"/>
              </a:rPr>
              <a:t>SS</a:t>
            </a:r>
          </a:p>
        </p:txBody>
      </p:sp>
      <p:sp>
        <p:nvSpPr>
          <p:cNvPr id="15" name="矩形 14"/>
          <p:cNvSpPr/>
          <p:nvPr/>
        </p:nvSpPr>
        <p:spPr bwMode="auto">
          <a:xfrm>
            <a:off x="6630165" y="5087658"/>
            <a:ext cx="707532" cy="290217"/>
          </a:xfrm>
          <a:prstGeom prst="rect">
            <a:avLst/>
          </a:prstGeom>
          <a:solidFill>
            <a:schemeClr val="bg1"/>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spcBef>
                <a:spcPct val="0"/>
              </a:spcBef>
              <a:spcAft>
                <a:spcPct val="0"/>
              </a:spcAft>
            </a:pPr>
            <a:r>
              <a:rPr lang="en-US" altLang="en-US" sz="1100" dirty="0">
                <a:cs typeface="+mn-ea"/>
                <a:sym typeface="+mn-lt"/>
              </a:rPr>
              <a:t>Device monitoring</a:t>
            </a:r>
          </a:p>
        </p:txBody>
      </p:sp>
      <p:sp>
        <p:nvSpPr>
          <p:cNvPr id="16" name="矩形 15"/>
          <p:cNvSpPr/>
          <p:nvPr/>
        </p:nvSpPr>
        <p:spPr bwMode="auto">
          <a:xfrm>
            <a:off x="4916461" y="4376604"/>
            <a:ext cx="324036" cy="14401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17" name="矩形 16"/>
          <p:cNvSpPr/>
          <p:nvPr/>
        </p:nvSpPr>
        <p:spPr bwMode="auto">
          <a:xfrm>
            <a:off x="5492525" y="4340600"/>
            <a:ext cx="324036" cy="14401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18" name="矩形 17"/>
          <p:cNvSpPr/>
          <p:nvPr/>
        </p:nvSpPr>
        <p:spPr bwMode="auto">
          <a:xfrm>
            <a:off x="6248609" y="4340600"/>
            <a:ext cx="324036" cy="14401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20" name="矩形 19"/>
          <p:cNvSpPr/>
          <p:nvPr/>
        </p:nvSpPr>
        <p:spPr bwMode="auto">
          <a:xfrm>
            <a:off x="4592425" y="5708728"/>
            <a:ext cx="216024" cy="25202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21" name="TextBox 20"/>
          <p:cNvSpPr txBox="1"/>
          <p:nvPr/>
        </p:nvSpPr>
        <p:spPr bwMode="auto">
          <a:xfrm rot="16200000">
            <a:off x="4177057" y="4913210"/>
            <a:ext cx="674492" cy="254837"/>
          </a:xfrm>
          <a:prstGeom prst="rect">
            <a:avLst/>
          </a:prstGeom>
          <a:solidFill>
            <a:schemeClr val="bg1"/>
          </a:solidFill>
          <a:ln w="9525">
            <a:noFill/>
            <a:miter lim="800000"/>
            <a:headEnd/>
            <a:tailEnd/>
          </a:ln>
        </p:spPr>
        <p:txBody>
          <a:bodyPr wrap="square" lIns="99980" tIns="49986" rIns="99980" bIns="49986" rtlCol="0" anchor="ctr" anchorCtr="0">
            <a:spAutoFit/>
          </a:bodyPr>
          <a:lstStyle/>
          <a:p>
            <a:pPr algn="ctr" defTabSz="1001649" eaLnBrk="0" hangingPunct="0"/>
            <a:r>
              <a:rPr lang="en-US" altLang="en-US" sz="1000" dirty="0">
                <a:solidFill>
                  <a:srgbClr val="000000"/>
                </a:solidFill>
                <a:cs typeface="+mn-ea"/>
                <a:sym typeface="+mn-lt"/>
              </a:rPr>
              <a:t>Remote</a:t>
            </a:r>
          </a:p>
        </p:txBody>
      </p:sp>
      <p:sp>
        <p:nvSpPr>
          <p:cNvPr id="22" name="TextBox 57"/>
          <p:cNvSpPr txBox="1"/>
          <p:nvPr/>
        </p:nvSpPr>
        <p:spPr>
          <a:xfrm>
            <a:off x="1689214" y="5473539"/>
            <a:ext cx="1765227" cy="307777"/>
          </a:xfrm>
          <a:prstGeom prst="rect">
            <a:avLst/>
          </a:prstGeom>
          <a:noFill/>
        </p:spPr>
        <p:txBody>
          <a:bodyPr wrap="none" rtlCol="0">
            <a:spAutoFit/>
          </a:bodyPr>
          <a:lstStyle/>
          <a:p>
            <a:r>
              <a:rPr lang="en-US" altLang="en-US" sz="1400" dirty="0" smtClean="0">
                <a:cs typeface="+mn-ea"/>
                <a:sym typeface="+mn-lt"/>
              </a:rPr>
              <a:t>2-level architecture</a:t>
            </a:r>
          </a:p>
        </p:txBody>
      </p:sp>
    </p:spTree>
    <p:extLst>
      <p:ext uri="{BB962C8B-B14F-4D97-AF65-F5344CB8AC3E}">
        <p14:creationId xmlns:p14="http://schemas.microsoft.com/office/powerpoint/2010/main" val="1782045813"/>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Centralized Monitoring</a:t>
            </a:r>
            <a:endParaRPr lang="en-US" altLang="en-US" dirty="0">
              <a:latin typeface="+mn-lt"/>
              <a:ea typeface="+mn-ea"/>
              <a:cs typeface="+mn-ea"/>
              <a:sym typeface="+mn-lt"/>
            </a:endParaRPr>
          </a:p>
        </p:txBody>
      </p:sp>
      <p:grpSp>
        <p:nvGrpSpPr>
          <p:cNvPr id="3" name="组合 12"/>
          <p:cNvGrpSpPr>
            <a:grpSpLocks noChangeAspect="1"/>
          </p:cNvGrpSpPr>
          <p:nvPr/>
        </p:nvGrpSpPr>
        <p:grpSpPr>
          <a:xfrm>
            <a:off x="2439347" y="3523070"/>
            <a:ext cx="3127369" cy="1619990"/>
            <a:chOff x="575196" y="3869932"/>
            <a:chExt cx="4127708" cy="2345216"/>
          </a:xfrm>
        </p:grpSpPr>
        <p:grpSp>
          <p:nvGrpSpPr>
            <p:cNvPr id="4" name="组合 48"/>
            <p:cNvGrpSpPr>
              <a:grpSpLocks noChangeAspect="1"/>
            </p:cNvGrpSpPr>
            <p:nvPr/>
          </p:nvGrpSpPr>
          <p:grpSpPr>
            <a:xfrm>
              <a:off x="575196" y="3979556"/>
              <a:ext cx="4127708" cy="2235592"/>
              <a:chOff x="513622" y="3656143"/>
              <a:chExt cx="5159638" cy="2794491"/>
            </a:xfrm>
          </p:grpSpPr>
          <p:pic>
            <p:nvPicPr>
              <p:cNvPr id="52" name="Picture 2"/>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3109891" y="3656143"/>
                <a:ext cx="807423" cy="2185110"/>
              </a:xfrm>
              <a:prstGeom prst="rect">
                <a:avLst/>
              </a:prstGeom>
              <a:noFill/>
              <a:ln w="9525">
                <a:noFill/>
                <a:miter lim="800000"/>
                <a:headEnd/>
                <a:tailEnd/>
              </a:ln>
            </p:spPr>
          </p:pic>
          <p:pic>
            <p:nvPicPr>
              <p:cNvPr id="53" name="Picture 4"/>
              <p:cNvPicPr>
                <a:picLocks noChangeAspect="1" noChangeArrowheads="1"/>
              </p:cNvPicPr>
              <p:nvPr/>
            </p:nvPicPr>
            <p:blipFill>
              <a:blip r:embed="rId4" cstate="email">
                <a:clrChange>
                  <a:clrFrom>
                    <a:srgbClr val="FFFFFF"/>
                  </a:clrFrom>
                  <a:clrTo>
                    <a:srgbClr val="FFFFFF">
                      <a:alpha val="0"/>
                    </a:srgbClr>
                  </a:clrTo>
                </a:clrChange>
              </a:blip>
              <a:srcRect/>
              <a:stretch>
                <a:fillRect/>
              </a:stretch>
            </p:blipFill>
            <p:spPr bwMode="auto">
              <a:xfrm>
                <a:off x="2309165" y="4452451"/>
                <a:ext cx="623790" cy="463805"/>
              </a:xfrm>
              <a:prstGeom prst="rect">
                <a:avLst/>
              </a:prstGeom>
              <a:noFill/>
              <a:ln w="9525">
                <a:noFill/>
                <a:miter lim="800000"/>
                <a:headEnd/>
                <a:tailEnd/>
              </a:ln>
            </p:spPr>
          </p:pic>
          <p:pic>
            <p:nvPicPr>
              <p:cNvPr id="54" name="Picture 5"/>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bwMode="auto">
              <a:xfrm>
                <a:off x="2330348" y="5211523"/>
                <a:ext cx="592640" cy="459382"/>
              </a:xfrm>
              <a:prstGeom prst="rect">
                <a:avLst/>
              </a:prstGeom>
              <a:noFill/>
              <a:ln w="9525">
                <a:noFill/>
                <a:miter lim="800000"/>
                <a:headEnd/>
                <a:tailEnd/>
              </a:ln>
            </p:spPr>
          </p:pic>
          <p:pic>
            <p:nvPicPr>
              <p:cNvPr id="55" name="Picture 6"/>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a:off x="4131621" y="3676703"/>
                <a:ext cx="753354" cy="258687"/>
              </a:xfrm>
              <a:prstGeom prst="rect">
                <a:avLst/>
              </a:prstGeom>
              <a:noFill/>
              <a:ln w="9525">
                <a:noFill/>
                <a:miter lim="800000"/>
                <a:headEnd/>
                <a:tailEnd/>
              </a:ln>
            </p:spPr>
          </p:pic>
          <p:pic>
            <p:nvPicPr>
              <p:cNvPr id="56" name="Picture 7"/>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a:off x="4079364" y="5183924"/>
                <a:ext cx="740939" cy="543828"/>
              </a:xfrm>
              <a:prstGeom prst="rect">
                <a:avLst/>
              </a:prstGeom>
              <a:noFill/>
              <a:ln w="9525">
                <a:noFill/>
                <a:miter lim="800000"/>
                <a:headEnd/>
                <a:tailEnd/>
              </a:ln>
            </p:spPr>
          </p:pic>
          <p:cxnSp>
            <p:nvCxnSpPr>
              <p:cNvPr id="57" name="肘形连接符 56"/>
              <p:cNvCxnSpPr>
                <a:endCxn id="56" idx="1"/>
              </p:cNvCxnSpPr>
              <p:nvPr/>
            </p:nvCxnSpPr>
            <p:spPr>
              <a:xfrm>
                <a:off x="3224589" y="4717537"/>
                <a:ext cx="854775" cy="738301"/>
              </a:xfrm>
              <a:prstGeom prst="bentConnector3">
                <a:avLst>
                  <a:gd name="adj1" fmla="val 50000"/>
                </a:avLst>
              </a:prstGeom>
              <a:ln w="254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8" name="肘形连接符 57"/>
              <p:cNvCxnSpPr>
                <a:stCxn id="53" idx="1"/>
              </p:cNvCxnSpPr>
              <p:nvPr/>
            </p:nvCxnSpPr>
            <p:spPr>
              <a:xfrm rot="10800000">
                <a:off x="1715225" y="4452450"/>
                <a:ext cx="593940" cy="231903"/>
              </a:xfrm>
              <a:prstGeom prst="bentConnector3">
                <a:avLst>
                  <a:gd name="adj1" fmla="val 50000"/>
                </a:avLst>
              </a:prstGeom>
              <a:ln w="254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flipH="1">
                <a:off x="1746658" y="5420611"/>
                <a:ext cx="593940" cy="0"/>
              </a:xfrm>
              <a:prstGeom prst="straightConnector1">
                <a:avLst/>
              </a:prstGeom>
              <a:ln w="254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0" name="TextBox 112"/>
              <p:cNvSpPr txBox="1"/>
              <p:nvPr/>
            </p:nvSpPr>
            <p:spPr>
              <a:xfrm>
                <a:off x="3874570" y="3952185"/>
                <a:ext cx="1561462" cy="779730"/>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gn="ctr"/>
                <a:r>
                  <a:rPr lang="en-US" altLang="en-US" sz="1100" dirty="0">
                    <a:latin typeface="+mn-lt"/>
                    <a:ea typeface="+mn-ea"/>
                    <a:cs typeface="+mn-ea"/>
                    <a:sym typeface="+mn-lt"/>
                  </a:rPr>
                  <a:t>Monitoring </a:t>
                </a:r>
                <a:r>
                  <a:rPr lang="en-US" altLang="en-US" sz="1100" dirty="0" smtClean="0">
                    <a:latin typeface="+mn-lt"/>
                    <a:ea typeface="+mn-ea"/>
                    <a:cs typeface="+mn-ea"/>
                    <a:sym typeface="+mn-lt"/>
                  </a:rPr>
                  <a:t>module</a:t>
                </a:r>
                <a:endParaRPr lang="en-US" altLang="en-US" sz="1100" dirty="0">
                  <a:latin typeface="+mn-lt"/>
                  <a:ea typeface="+mn-ea"/>
                  <a:cs typeface="+mn-ea"/>
                  <a:sym typeface="+mn-lt"/>
                </a:endParaRPr>
              </a:p>
            </p:txBody>
          </p:sp>
          <p:sp>
            <p:nvSpPr>
              <p:cNvPr id="61" name="TextBox 113"/>
              <p:cNvSpPr txBox="1"/>
              <p:nvPr/>
            </p:nvSpPr>
            <p:spPr>
              <a:xfrm>
                <a:off x="3505854" y="5670904"/>
                <a:ext cx="2167406" cy="779730"/>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gn="ctr"/>
                <a:r>
                  <a:rPr lang="en-US" altLang="en-US" sz="1100" dirty="0">
                    <a:latin typeface="+mn-lt"/>
                    <a:ea typeface="+mn-ea"/>
                    <a:cs typeface="+mn-ea"/>
                    <a:sym typeface="+mn-lt"/>
                  </a:rPr>
                  <a:t>Power distribution box</a:t>
                </a:r>
              </a:p>
            </p:txBody>
          </p:sp>
          <p:sp>
            <p:nvSpPr>
              <p:cNvPr id="62" name="TextBox 114"/>
              <p:cNvSpPr txBox="1"/>
              <p:nvPr/>
            </p:nvSpPr>
            <p:spPr>
              <a:xfrm>
                <a:off x="513622" y="5022116"/>
                <a:ext cx="1500000" cy="835425"/>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gn="ctr"/>
                <a:r>
                  <a:rPr lang="en-US" altLang="en-US" sz="1200" dirty="0">
                    <a:latin typeface="+mn-lt"/>
                    <a:ea typeface="+mn-ea"/>
                    <a:cs typeface="+mn-ea"/>
                    <a:sym typeface="+mn-lt"/>
                  </a:rPr>
                  <a:t>Battery pack</a:t>
                </a:r>
              </a:p>
            </p:txBody>
          </p:sp>
          <p:sp>
            <p:nvSpPr>
              <p:cNvPr id="63" name="TextBox 115"/>
              <p:cNvSpPr txBox="1"/>
              <p:nvPr/>
            </p:nvSpPr>
            <p:spPr>
              <a:xfrm>
                <a:off x="753794" y="4270660"/>
                <a:ext cx="986052" cy="501255"/>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gn="ctr"/>
                <a:r>
                  <a:rPr lang="en-US" altLang="zh-CN" sz="1200" dirty="0">
                    <a:latin typeface="+mn-lt"/>
                    <a:ea typeface="+mn-ea"/>
                    <a:cs typeface="+mn-ea"/>
                    <a:sym typeface="+mn-lt"/>
                  </a:rPr>
                  <a:t>UPS</a:t>
                </a:r>
              </a:p>
            </p:txBody>
          </p:sp>
          <p:cxnSp>
            <p:nvCxnSpPr>
              <p:cNvPr id="64" name="直接箭头连接符 63"/>
              <p:cNvCxnSpPr/>
              <p:nvPr/>
            </p:nvCxnSpPr>
            <p:spPr>
              <a:xfrm flipH="1">
                <a:off x="1754927" y="3817966"/>
                <a:ext cx="593940" cy="0"/>
              </a:xfrm>
              <a:prstGeom prst="straightConnector1">
                <a:avLst/>
              </a:prstGeom>
              <a:ln w="254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5" name="肘形连接符 44"/>
              <p:cNvCxnSpPr>
                <a:endCxn id="55" idx="1"/>
              </p:cNvCxnSpPr>
              <p:nvPr/>
            </p:nvCxnSpPr>
            <p:spPr>
              <a:xfrm flipV="1">
                <a:off x="3617521" y="3806047"/>
                <a:ext cx="514100" cy="264403"/>
              </a:xfrm>
              <a:prstGeom prst="bentConnector3">
                <a:avLst>
                  <a:gd name="adj1" fmla="val 50000"/>
                </a:avLst>
              </a:prstGeom>
              <a:ln w="254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grpSp>
        <p:pic>
          <p:nvPicPr>
            <p:cNvPr id="50" name="Picture 8" descr="http://t2.baidu.com/it/u=2354517334,2234905507&amp;fm=0&amp;gp=0.jpg"/>
            <p:cNvPicPr>
              <a:picLocks noChangeAspect="1" noChangeArrowheads="1"/>
            </p:cNvPicPr>
            <p:nvPr/>
          </p:nvPicPr>
          <p:blipFill>
            <a:blip r:embed="rId8" cstate="email"/>
            <a:srcRect/>
            <a:stretch>
              <a:fillRect/>
            </a:stretch>
          </p:blipFill>
          <p:spPr bwMode="auto">
            <a:xfrm>
              <a:off x="2126735" y="3950863"/>
              <a:ext cx="268819" cy="310146"/>
            </a:xfrm>
            <a:prstGeom prst="rect">
              <a:avLst/>
            </a:prstGeom>
            <a:noFill/>
            <a:ln w="9525">
              <a:noFill/>
              <a:miter lim="800000"/>
              <a:headEnd/>
              <a:tailEnd/>
            </a:ln>
          </p:spPr>
        </p:pic>
        <p:sp>
          <p:nvSpPr>
            <p:cNvPr id="51" name="TextBox 103"/>
            <p:cNvSpPr txBox="1"/>
            <p:nvPr/>
          </p:nvSpPr>
          <p:spPr>
            <a:xfrm>
              <a:off x="589472" y="3869932"/>
              <a:ext cx="1216344" cy="401004"/>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gn="ctr"/>
              <a:r>
                <a:rPr lang="en-US" altLang="en-US" sz="1200" dirty="0" smtClean="0">
                  <a:latin typeface="+mn-lt"/>
                  <a:ea typeface="+mn-ea"/>
                  <a:cs typeface="+mn-ea"/>
                  <a:sym typeface="+mn-lt"/>
                </a:rPr>
                <a:t>T/H </a:t>
              </a:r>
              <a:r>
                <a:rPr lang="en-US" altLang="en-US" sz="1200" dirty="0">
                  <a:latin typeface="+mn-lt"/>
                  <a:ea typeface="+mn-ea"/>
                  <a:cs typeface="+mn-ea"/>
                  <a:sym typeface="+mn-lt"/>
                </a:rPr>
                <a:t>sensor</a:t>
              </a:r>
              <a:endParaRPr lang="en-US" altLang="zh-CN" sz="1200" dirty="0">
                <a:latin typeface="+mn-lt"/>
                <a:ea typeface="+mn-ea"/>
                <a:cs typeface="+mn-ea"/>
                <a:sym typeface="+mn-lt"/>
              </a:endParaRPr>
            </a:p>
          </p:txBody>
        </p:sp>
      </p:grpSp>
      <p:sp>
        <p:nvSpPr>
          <p:cNvPr id="14" name="矩形 13"/>
          <p:cNvSpPr/>
          <p:nvPr/>
        </p:nvSpPr>
        <p:spPr bwMode="auto">
          <a:xfrm>
            <a:off x="2369713" y="2866118"/>
            <a:ext cx="3393525" cy="2536474"/>
          </a:xfrm>
          <a:prstGeom prst="rect">
            <a:avLst/>
          </a:prstGeom>
          <a:noFill/>
          <a:ln w="12700">
            <a:solidFill>
              <a:schemeClr val="bg1">
                <a:lumMod val="65000"/>
              </a:schemeClr>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914400">
              <a:buClr>
                <a:srgbClr val="CC9900"/>
              </a:buClr>
              <a:buFont typeface="Wingdings" pitchFamily="2" charset="2"/>
              <a:buChar char="n"/>
            </a:pPr>
            <a:endParaRPr lang="zh-CN" altLang="en-US" sz="1600" dirty="0">
              <a:latin typeface="+mn-lt"/>
              <a:ea typeface="+mn-ea"/>
              <a:cs typeface="+mn-ea"/>
              <a:sym typeface="+mn-lt"/>
            </a:endParaRPr>
          </a:p>
        </p:txBody>
      </p:sp>
      <p:sp>
        <p:nvSpPr>
          <p:cNvPr id="15" name="TextBox 75"/>
          <p:cNvSpPr txBox="1"/>
          <p:nvPr/>
        </p:nvSpPr>
        <p:spPr>
          <a:xfrm>
            <a:off x="3463469" y="5135458"/>
            <a:ext cx="1097865" cy="276999"/>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en-US" altLang="en-US" sz="1200" b="1" dirty="0">
                <a:latin typeface="+mn-lt"/>
                <a:ea typeface="+mn-ea"/>
                <a:cs typeface="+mn-ea"/>
                <a:sym typeface="+mn-lt"/>
              </a:rPr>
              <a:t>Branch site </a:t>
            </a:r>
            <a:r>
              <a:rPr lang="en-US" altLang="zh-CN" sz="1200" b="1" dirty="0">
                <a:latin typeface="+mn-lt"/>
                <a:ea typeface="+mn-ea"/>
                <a:cs typeface="+mn-ea"/>
                <a:sym typeface="+mn-lt"/>
              </a:rPr>
              <a:t>1</a:t>
            </a:r>
            <a:endParaRPr lang="en-US" altLang="en-US" sz="1200" b="1" dirty="0">
              <a:latin typeface="+mn-lt"/>
              <a:ea typeface="+mn-ea"/>
              <a:cs typeface="+mn-ea"/>
              <a:sym typeface="+mn-lt"/>
            </a:endParaRPr>
          </a:p>
        </p:txBody>
      </p:sp>
      <p:pic>
        <p:nvPicPr>
          <p:cNvPr id="16" name="Picture 5"/>
          <p:cNvPicPr>
            <a:picLocks noChangeAspect="1" noChangeArrowheads="1"/>
          </p:cNvPicPr>
          <p:nvPr/>
        </p:nvPicPr>
        <p:blipFill>
          <a:blip r:embed="rId9" cstate="email"/>
          <a:srcRect/>
          <a:stretch>
            <a:fillRect/>
          </a:stretch>
        </p:blipFill>
        <p:spPr bwMode="auto">
          <a:xfrm>
            <a:off x="4411880" y="2963754"/>
            <a:ext cx="897453" cy="212201"/>
          </a:xfrm>
          <a:prstGeom prst="rect">
            <a:avLst/>
          </a:prstGeom>
          <a:noFill/>
          <a:ln w="9525">
            <a:noFill/>
            <a:miter lim="800000"/>
            <a:headEnd/>
            <a:tailEnd/>
          </a:ln>
        </p:spPr>
      </p:pic>
      <p:pic>
        <p:nvPicPr>
          <p:cNvPr id="17" name="Picture 6"/>
          <p:cNvPicPr>
            <a:picLocks noChangeAspect="1" noChangeArrowheads="1"/>
          </p:cNvPicPr>
          <p:nvPr/>
        </p:nvPicPr>
        <p:blipFill>
          <a:blip r:embed="rId10" cstate="email"/>
          <a:srcRect/>
          <a:stretch>
            <a:fillRect/>
          </a:stretch>
        </p:blipFill>
        <p:spPr bwMode="auto">
          <a:xfrm>
            <a:off x="5042058" y="1247510"/>
            <a:ext cx="1251072" cy="374340"/>
          </a:xfrm>
          <a:prstGeom prst="rect">
            <a:avLst/>
          </a:prstGeom>
          <a:noFill/>
          <a:ln w="9525">
            <a:noFill/>
            <a:miter lim="800000"/>
            <a:headEnd/>
            <a:tailEnd/>
          </a:ln>
        </p:spPr>
      </p:pic>
      <p:cxnSp>
        <p:nvCxnSpPr>
          <p:cNvPr id="18" name="直接箭头连接符 17"/>
          <p:cNvCxnSpPr>
            <a:stCxn id="55" idx="0"/>
            <a:endCxn id="16" idx="2"/>
          </p:cNvCxnSpPr>
          <p:nvPr/>
        </p:nvCxnSpPr>
        <p:spPr bwMode="auto">
          <a:xfrm flipV="1">
            <a:off x="4860607" y="3175955"/>
            <a:ext cx="0" cy="434201"/>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9" name="肘形连接符 18"/>
          <p:cNvCxnSpPr/>
          <p:nvPr/>
        </p:nvCxnSpPr>
        <p:spPr bwMode="auto">
          <a:xfrm rot="5400000" flipH="1" flipV="1">
            <a:off x="4615153" y="1861331"/>
            <a:ext cx="1316234" cy="835210"/>
          </a:xfrm>
          <a:prstGeom prst="bentConnector3">
            <a:avLst>
              <a:gd name="adj1" fmla="val 36302"/>
            </a:avLst>
          </a:prstGeom>
          <a:ln w="19050">
            <a:headEnd type="none" w="med" len="med"/>
            <a:tailEnd type="arrow"/>
          </a:ln>
        </p:spPr>
        <p:style>
          <a:lnRef idx="2">
            <a:schemeClr val="dk1"/>
          </a:lnRef>
          <a:fillRef idx="0">
            <a:schemeClr val="dk1"/>
          </a:fillRef>
          <a:effectRef idx="1">
            <a:schemeClr val="dk1"/>
          </a:effectRef>
          <a:fontRef idx="minor">
            <a:schemeClr val="tx1"/>
          </a:fontRef>
        </p:style>
      </p:cxnSp>
      <p:sp>
        <p:nvSpPr>
          <p:cNvPr id="20" name="矩形 19"/>
          <p:cNvSpPr/>
          <p:nvPr/>
        </p:nvSpPr>
        <p:spPr bwMode="auto">
          <a:xfrm>
            <a:off x="6183252" y="2881044"/>
            <a:ext cx="1340062" cy="2521549"/>
          </a:xfrm>
          <a:prstGeom prst="rect">
            <a:avLst/>
          </a:prstGeom>
          <a:noFill/>
          <a:ln w="12700">
            <a:solidFill>
              <a:schemeClr val="bg1">
                <a:lumMod val="65000"/>
              </a:schemeClr>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914400">
              <a:buClr>
                <a:srgbClr val="CC9900"/>
              </a:buClr>
              <a:buFont typeface="Wingdings" pitchFamily="2" charset="2"/>
              <a:buChar char="n"/>
            </a:pPr>
            <a:endParaRPr lang="zh-CN" altLang="en-US" sz="1600" dirty="0">
              <a:latin typeface="+mn-lt"/>
              <a:ea typeface="+mn-ea"/>
              <a:cs typeface="+mn-ea"/>
              <a:sym typeface="+mn-lt"/>
            </a:endParaRPr>
          </a:p>
        </p:txBody>
      </p:sp>
      <p:pic>
        <p:nvPicPr>
          <p:cNvPr id="21" name="Picture 2"/>
          <p:cNvPicPr>
            <a:picLocks noChangeAspect="1" noChangeArrowheads="1"/>
          </p:cNvPicPr>
          <p:nvPr/>
        </p:nvPicPr>
        <p:blipFill>
          <a:blip r:embed="rId11" cstate="email">
            <a:clrChange>
              <a:clrFrom>
                <a:srgbClr val="FFFFFF"/>
              </a:clrFrom>
              <a:clrTo>
                <a:srgbClr val="FFFFFF">
                  <a:alpha val="0"/>
                </a:srgbClr>
              </a:clrTo>
            </a:clrChange>
          </a:blip>
          <a:srcRect/>
          <a:stretch>
            <a:fillRect/>
          </a:stretch>
        </p:blipFill>
        <p:spPr bwMode="auto">
          <a:xfrm>
            <a:off x="6437488" y="3071137"/>
            <a:ext cx="824555" cy="1884294"/>
          </a:xfrm>
          <a:prstGeom prst="rect">
            <a:avLst/>
          </a:prstGeom>
          <a:noFill/>
          <a:ln w="9525">
            <a:noFill/>
            <a:miter lim="800000"/>
            <a:headEnd/>
            <a:tailEnd/>
          </a:ln>
        </p:spPr>
      </p:pic>
      <p:sp>
        <p:nvSpPr>
          <p:cNvPr id="22" name="TextBox 100"/>
          <p:cNvSpPr txBox="1"/>
          <p:nvPr/>
        </p:nvSpPr>
        <p:spPr>
          <a:xfrm>
            <a:off x="6278567" y="5109165"/>
            <a:ext cx="1097865" cy="276999"/>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en-US" altLang="en-US" sz="1200" b="1" dirty="0">
                <a:latin typeface="+mn-lt"/>
                <a:ea typeface="+mn-ea"/>
                <a:cs typeface="+mn-ea"/>
                <a:sym typeface="+mn-lt"/>
              </a:rPr>
              <a:t>Branch site </a:t>
            </a:r>
            <a:r>
              <a:rPr lang="en-US" altLang="zh-CN" sz="1200" b="1" dirty="0">
                <a:latin typeface="+mn-lt"/>
                <a:ea typeface="+mn-ea"/>
                <a:cs typeface="+mn-ea"/>
                <a:sym typeface="+mn-lt"/>
              </a:rPr>
              <a:t>2</a:t>
            </a:r>
            <a:endParaRPr lang="en-US" altLang="en-US" sz="1200" b="1" dirty="0">
              <a:latin typeface="+mn-lt"/>
              <a:ea typeface="+mn-ea"/>
              <a:cs typeface="+mn-ea"/>
              <a:sym typeface="+mn-lt"/>
            </a:endParaRPr>
          </a:p>
        </p:txBody>
      </p:sp>
      <p:sp>
        <p:nvSpPr>
          <p:cNvPr id="23" name="矩形 22"/>
          <p:cNvSpPr/>
          <p:nvPr/>
        </p:nvSpPr>
        <p:spPr bwMode="auto">
          <a:xfrm>
            <a:off x="8135166" y="2870129"/>
            <a:ext cx="1340062" cy="2521549"/>
          </a:xfrm>
          <a:prstGeom prst="rect">
            <a:avLst/>
          </a:prstGeom>
          <a:noFill/>
          <a:ln w="12700">
            <a:solidFill>
              <a:schemeClr val="bg1">
                <a:lumMod val="65000"/>
              </a:schemeClr>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914400">
              <a:buClr>
                <a:srgbClr val="CC9900"/>
              </a:buClr>
              <a:buFont typeface="Wingdings" pitchFamily="2" charset="2"/>
              <a:buChar char="n"/>
            </a:pPr>
            <a:endParaRPr lang="zh-CN" altLang="en-US" sz="1600" dirty="0">
              <a:latin typeface="+mn-lt"/>
              <a:ea typeface="+mn-ea"/>
              <a:cs typeface="+mn-ea"/>
              <a:sym typeface="+mn-lt"/>
            </a:endParaRPr>
          </a:p>
        </p:txBody>
      </p:sp>
      <p:pic>
        <p:nvPicPr>
          <p:cNvPr id="24" name="Picture 2"/>
          <p:cNvPicPr>
            <a:picLocks noChangeAspect="1" noChangeArrowheads="1"/>
          </p:cNvPicPr>
          <p:nvPr/>
        </p:nvPicPr>
        <p:blipFill>
          <a:blip r:embed="rId11" cstate="email">
            <a:clrChange>
              <a:clrFrom>
                <a:srgbClr val="FFFFFF"/>
              </a:clrFrom>
              <a:clrTo>
                <a:srgbClr val="FFFFFF">
                  <a:alpha val="0"/>
                </a:srgbClr>
              </a:clrTo>
            </a:clrChange>
          </a:blip>
          <a:srcRect/>
          <a:stretch>
            <a:fillRect/>
          </a:stretch>
        </p:blipFill>
        <p:spPr bwMode="auto">
          <a:xfrm>
            <a:off x="8389403" y="3060222"/>
            <a:ext cx="824555" cy="1884294"/>
          </a:xfrm>
          <a:prstGeom prst="rect">
            <a:avLst/>
          </a:prstGeom>
          <a:noFill/>
          <a:ln w="9525">
            <a:noFill/>
            <a:miter lim="800000"/>
            <a:headEnd/>
            <a:tailEnd/>
          </a:ln>
        </p:spPr>
      </p:pic>
      <p:sp>
        <p:nvSpPr>
          <p:cNvPr id="25" name="TextBox 123"/>
          <p:cNvSpPr txBox="1"/>
          <p:nvPr/>
        </p:nvSpPr>
        <p:spPr>
          <a:xfrm>
            <a:off x="8213755" y="5098249"/>
            <a:ext cx="1123513" cy="276999"/>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en-US" altLang="en-US" sz="1200" b="1" dirty="0">
                <a:latin typeface="+mn-lt"/>
                <a:ea typeface="+mn-ea"/>
                <a:cs typeface="+mn-ea"/>
                <a:sym typeface="+mn-lt"/>
              </a:rPr>
              <a:t>Branch site </a:t>
            </a:r>
            <a:r>
              <a:rPr lang="en-US" altLang="zh-CN" sz="1200" b="1" dirty="0">
                <a:latin typeface="+mn-lt"/>
                <a:ea typeface="+mn-ea"/>
                <a:cs typeface="+mn-ea"/>
                <a:sym typeface="+mn-lt"/>
              </a:rPr>
              <a:t>N</a:t>
            </a:r>
            <a:endParaRPr lang="en-US" altLang="en-US" sz="1200" b="1" dirty="0">
              <a:latin typeface="+mn-lt"/>
              <a:ea typeface="+mn-ea"/>
              <a:cs typeface="+mn-ea"/>
              <a:sym typeface="+mn-lt"/>
            </a:endParaRPr>
          </a:p>
        </p:txBody>
      </p:sp>
      <p:sp>
        <p:nvSpPr>
          <p:cNvPr id="44" name="未知"/>
          <p:cNvSpPr>
            <a:spLocks/>
          </p:cNvSpPr>
          <p:nvPr/>
        </p:nvSpPr>
        <p:spPr bwMode="auto">
          <a:xfrm>
            <a:off x="4917089" y="1857852"/>
            <a:ext cx="1871252" cy="722430"/>
          </a:xfrm>
          <a:custGeom>
            <a:avLst/>
            <a:gdLst>
              <a:gd name="T0" fmla="*/ 0 w 2002"/>
              <a:gd name="T1" fmla="*/ 0 h 1384"/>
              <a:gd name="T2" fmla="*/ 0 w 2002"/>
              <a:gd name="T3" fmla="*/ 0 h 1384"/>
              <a:gd name="T4" fmla="*/ 0 w 2002"/>
              <a:gd name="T5" fmla="*/ 0 h 1384"/>
              <a:gd name="T6" fmla="*/ 0 w 2002"/>
              <a:gd name="T7" fmla="*/ 0 h 1384"/>
              <a:gd name="T8" fmla="*/ 0 w 2002"/>
              <a:gd name="T9" fmla="*/ 0 h 1384"/>
              <a:gd name="T10" fmla="*/ 0 w 2002"/>
              <a:gd name="T11" fmla="*/ 0 h 1384"/>
              <a:gd name="T12" fmla="*/ 0 w 2002"/>
              <a:gd name="T13" fmla="*/ 0 h 1384"/>
              <a:gd name="T14" fmla="*/ 0 w 2002"/>
              <a:gd name="T15" fmla="*/ 0 h 1384"/>
              <a:gd name="T16" fmla="*/ 0 w 2002"/>
              <a:gd name="T17" fmla="*/ 0 h 1384"/>
              <a:gd name="T18" fmla="*/ 0 w 2002"/>
              <a:gd name="T19" fmla="*/ 0 h 1384"/>
              <a:gd name="T20" fmla="*/ 0 w 2002"/>
              <a:gd name="T21" fmla="*/ 0 h 1384"/>
              <a:gd name="T22" fmla="*/ 0 w 2002"/>
              <a:gd name="T23" fmla="*/ 0 h 1384"/>
              <a:gd name="T24" fmla="*/ 0 w 2002"/>
              <a:gd name="T25" fmla="*/ 0 h 1384"/>
              <a:gd name="T26" fmla="*/ 0 w 2002"/>
              <a:gd name="T27" fmla="*/ 0 h 1384"/>
              <a:gd name="T28" fmla="*/ 0 w 2002"/>
              <a:gd name="T29" fmla="*/ 0 h 1384"/>
              <a:gd name="T30" fmla="*/ 0 w 2002"/>
              <a:gd name="T31" fmla="*/ 0 h 1384"/>
              <a:gd name="T32" fmla="*/ 0 w 2002"/>
              <a:gd name="T33" fmla="*/ 0 h 1384"/>
              <a:gd name="T34" fmla="*/ 0 w 2002"/>
              <a:gd name="T35" fmla="*/ 0 h 1384"/>
              <a:gd name="T36" fmla="*/ 0 w 2002"/>
              <a:gd name="T37" fmla="*/ 0 h 1384"/>
              <a:gd name="T38" fmla="*/ 0 w 2002"/>
              <a:gd name="T39" fmla="*/ 0 h 1384"/>
              <a:gd name="T40" fmla="*/ 0 w 2002"/>
              <a:gd name="T41" fmla="*/ 0 h 1384"/>
              <a:gd name="T42" fmla="*/ 0 w 2002"/>
              <a:gd name="T43" fmla="*/ 0 h 1384"/>
              <a:gd name="T44" fmla="*/ 0 w 2002"/>
              <a:gd name="T45" fmla="*/ 0 h 1384"/>
              <a:gd name="T46" fmla="*/ 0 w 2002"/>
              <a:gd name="T47" fmla="*/ 0 h 1384"/>
              <a:gd name="T48" fmla="*/ 0 w 2002"/>
              <a:gd name="T49" fmla="*/ 0 h 1384"/>
              <a:gd name="T50" fmla="*/ 0 w 2002"/>
              <a:gd name="T51" fmla="*/ 0 h 1384"/>
              <a:gd name="T52" fmla="*/ 0 w 2002"/>
              <a:gd name="T53" fmla="*/ 0 h 1384"/>
              <a:gd name="T54" fmla="*/ 0 w 2002"/>
              <a:gd name="T55" fmla="*/ 0 h 1384"/>
              <a:gd name="T56" fmla="*/ 0 w 2002"/>
              <a:gd name="T57" fmla="*/ 0 h 1384"/>
              <a:gd name="T58" fmla="*/ 0 w 2002"/>
              <a:gd name="T59" fmla="*/ 0 h 1384"/>
              <a:gd name="T60" fmla="*/ 0 w 2002"/>
              <a:gd name="T61" fmla="*/ 0 h 1384"/>
              <a:gd name="T62" fmla="*/ 0 w 2002"/>
              <a:gd name="T63" fmla="*/ 0 h 1384"/>
              <a:gd name="T64" fmla="*/ 0 w 2002"/>
              <a:gd name="T65" fmla="*/ 0 h 1384"/>
              <a:gd name="T66" fmla="*/ 0 w 2002"/>
              <a:gd name="T67" fmla="*/ 0 h 1384"/>
              <a:gd name="T68" fmla="*/ 0 w 2002"/>
              <a:gd name="T69" fmla="*/ 0 h 1384"/>
              <a:gd name="T70" fmla="*/ 0 w 2002"/>
              <a:gd name="T71" fmla="*/ 0 h 1384"/>
              <a:gd name="T72" fmla="*/ 0 w 2002"/>
              <a:gd name="T73" fmla="*/ 0 h 1384"/>
              <a:gd name="T74" fmla="*/ 0 w 2002"/>
              <a:gd name="T75" fmla="*/ 0 h 1384"/>
              <a:gd name="T76" fmla="*/ 0 w 2002"/>
              <a:gd name="T77" fmla="*/ 0 h 1384"/>
              <a:gd name="T78" fmla="*/ 0 w 2002"/>
              <a:gd name="T79" fmla="*/ 0 h 1384"/>
              <a:gd name="T80" fmla="*/ 0 w 2002"/>
              <a:gd name="T81" fmla="*/ 0 h 1384"/>
              <a:gd name="T82" fmla="*/ 0 w 2002"/>
              <a:gd name="T83" fmla="*/ 0 h 1384"/>
              <a:gd name="T84" fmla="*/ 0 w 2002"/>
              <a:gd name="T85" fmla="*/ 0 h 1384"/>
              <a:gd name="T86" fmla="*/ 0 w 2002"/>
              <a:gd name="T87" fmla="*/ 0 h 1384"/>
              <a:gd name="T88" fmla="*/ 0 w 2002"/>
              <a:gd name="T89" fmla="*/ 0 h 1384"/>
              <a:gd name="T90" fmla="*/ 0 w 2002"/>
              <a:gd name="T91" fmla="*/ 0 h 1384"/>
              <a:gd name="T92" fmla="*/ 0 w 2002"/>
              <a:gd name="T93" fmla="*/ 0 h 1384"/>
              <a:gd name="T94" fmla="*/ 0 w 2002"/>
              <a:gd name="T95" fmla="*/ 0 h 1384"/>
              <a:gd name="T96" fmla="*/ 0 w 2002"/>
              <a:gd name="T97" fmla="*/ 0 h 1384"/>
              <a:gd name="T98" fmla="*/ 0 w 2002"/>
              <a:gd name="T99" fmla="*/ 0 h 1384"/>
              <a:gd name="T100" fmla="*/ 0 w 2002"/>
              <a:gd name="T101" fmla="*/ 0 h 1384"/>
              <a:gd name="T102" fmla="*/ 0 w 2002"/>
              <a:gd name="T103" fmla="*/ 0 h 1384"/>
              <a:gd name="T104" fmla="*/ 0 w 2002"/>
              <a:gd name="T105" fmla="*/ 0 h 1384"/>
              <a:gd name="T106" fmla="*/ 0 w 2002"/>
              <a:gd name="T107" fmla="*/ 0 h 1384"/>
              <a:gd name="T108" fmla="*/ 0 w 2002"/>
              <a:gd name="T109" fmla="*/ 0 h 1384"/>
              <a:gd name="T110" fmla="*/ 0 w 2002"/>
              <a:gd name="T111" fmla="*/ 0 h 1384"/>
              <a:gd name="T112" fmla="*/ 0 w 2002"/>
              <a:gd name="T113" fmla="*/ 0 h 1384"/>
              <a:gd name="T114" fmla="*/ 0 w 2002"/>
              <a:gd name="T115" fmla="*/ 0 h 1384"/>
              <a:gd name="T116" fmla="*/ 0 w 2002"/>
              <a:gd name="T117" fmla="*/ 0 h 1384"/>
              <a:gd name="T118" fmla="*/ 0 w 2002"/>
              <a:gd name="T119" fmla="*/ 0 h 1384"/>
              <a:gd name="T120" fmla="*/ 0 w 2002"/>
              <a:gd name="T121" fmla="*/ 0 h 1384"/>
              <a:gd name="T122" fmla="*/ 0 w 2002"/>
              <a:gd name="T123" fmla="*/ 0 h 1384"/>
              <a:gd name="T124" fmla="*/ 0 w 2002"/>
              <a:gd name="T125" fmla="*/ 0 h 138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002"/>
              <a:gd name="T190" fmla="*/ 0 h 1384"/>
              <a:gd name="T191" fmla="*/ 2002 w 2002"/>
              <a:gd name="T192" fmla="*/ 1384 h 138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002" h="1384">
                <a:moveTo>
                  <a:pt x="430" y="175"/>
                </a:moveTo>
                <a:lnTo>
                  <a:pt x="436" y="169"/>
                </a:lnTo>
                <a:lnTo>
                  <a:pt x="443" y="160"/>
                </a:lnTo>
                <a:lnTo>
                  <a:pt x="450" y="153"/>
                </a:lnTo>
                <a:lnTo>
                  <a:pt x="457" y="144"/>
                </a:lnTo>
                <a:lnTo>
                  <a:pt x="466" y="139"/>
                </a:lnTo>
                <a:lnTo>
                  <a:pt x="472" y="131"/>
                </a:lnTo>
                <a:lnTo>
                  <a:pt x="489" y="120"/>
                </a:lnTo>
                <a:lnTo>
                  <a:pt x="499" y="113"/>
                </a:lnTo>
                <a:lnTo>
                  <a:pt x="508" y="107"/>
                </a:lnTo>
                <a:lnTo>
                  <a:pt x="516" y="103"/>
                </a:lnTo>
                <a:lnTo>
                  <a:pt x="528" y="95"/>
                </a:lnTo>
                <a:lnTo>
                  <a:pt x="536" y="91"/>
                </a:lnTo>
                <a:lnTo>
                  <a:pt x="556" y="82"/>
                </a:lnTo>
                <a:lnTo>
                  <a:pt x="565" y="81"/>
                </a:lnTo>
                <a:lnTo>
                  <a:pt x="577" y="77"/>
                </a:lnTo>
                <a:lnTo>
                  <a:pt x="618" y="68"/>
                </a:lnTo>
                <a:lnTo>
                  <a:pt x="671" y="68"/>
                </a:lnTo>
                <a:lnTo>
                  <a:pt x="693" y="72"/>
                </a:lnTo>
                <a:lnTo>
                  <a:pt x="702" y="75"/>
                </a:lnTo>
                <a:lnTo>
                  <a:pt x="712" y="77"/>
                </a:lnTo>
                <a:lnTo>
                  <a:pt x="733" y="85"/>
                </a:lnTo>
                <a:lnTo>
                  <a:pt x="739" y="77"/>
                </a:lnTo>
                <a:lnTo>
                  <a:pt x="748" y="71"/>
                </a:lnTo>
                <a:lnTo>
                  <a:pt x="756" y="67"/>
                </a:lnTo>
                <a:lnTo>
                  <a:pt x="768" y="59"/>
                </a:lnTo>
                <a:lnTo>
                  <a:pt x="775" y="54"/>
                </a:lnTo>
                <a:lnTo>
                  <a:pt x="792" y="45"/>
                </a:lnTo>
                <a:lnTo>
                  <a:pt x="804" y="41"/>
                </a:lnTo>
                <a:lnTo>
                  <a:pt x="812" y="36"/>
                </a:lnTo>
                <a:lnTo>
                  <a:pt x="833" y="28"/>
                </a:lnTo>
                <a:lnTo>
                  <a:pt x="841" y="23"/>
                </a:lnTo>
                <a:lnTo>
                  <a:pt x="863" y="19"/>
                </a:lnTo>
                <a:lnTo>
                  <a:pt x="873" y="15"/>
                </a:lnTo>
                <a:lnTo>
                  <a:pt x="894" y="10"/>
                </a:lnTo>
                <a:lnTo>
                  <a:pt x="903" y="9"/>
                </a:lnTo>
                <a:lnTo>
                  <a:pt x="913" y="6"/>
                </a:lnTo>
                <a:lnTo>
                  <a:pt x="925" y="6"/>
                </a:lnTo>
                <a:lnTo>
                  <a:pt x="935" y="5"/>
                </a:lnTo>
                <a:lnTo>
                  <a:pt x="946" y="5"/>
                </a:lnTo>
                <a:lnTo>
                  <a:pt x="956" y="2"/>
                </a:lnTo>
                <a:lnTo>
                  <a:pt x="979" y="2"/>
                </a:lnTo>
                <a:lnTo>
                  <a:pt x="991" y="0"/>
                </a:lnTo>
                <a:lnTo>
                  <a:pt x="1022" y="0"/>
                </a:lnTo>
                <a:lnTo>
                  <a:pt x="1031" y="2"/>
                </a:lnTo>
                <a:lnTo>
                  <a:pt x="1051" y="2"/>
                </a:lnTo>
                <a:lnTo>
                  <a:pt x="1064" y="5"/>
                </a:lnTo>
                <a:lnTo>
                  <a:pt x="1076" y="5"/>
                </a:lnTo>
                <a:lnTo>
                  <a:pt x="1100" y="9"/>
                </a:lnTo>
                <a:lnTo>
                  <a:pt x="1112" y="10"/>
                </a:lnTo>
                <a:lnTo>
                  <a:pt x="1137" y="15"/>
                </a:lnTo>
                <a:lnTo>
                  <a:pt x="1149" y="19"/>
                </a:lnTo>
                <a:lnTo>
                  <a:pt x="1162" y="22"/>
                </a:lnTo>
                <a:lnTo>
                  <a:pt x="1173" y="26"/>
                </a:lnTo>
                <a:lnTo>
                  <a:pt x="1186" y="29"/>
                </a:lnTo>
                <a:lnTo>
                  <a:pt x="1198" y="32"/>
                </a:lnTo>
                <a:lnTo>
                  <a:pt x="1209" y="38"/>
                </a:lnTo>
                <a:lnTo>
                  <a:pt x="1234" y="46"/>
                </a:lnTo>
                <a:lnTo>
                  <a:pt x="1245" y="51"/>
                </a:lnTo>
                <a:lnTo>
                  <a:pt x="1255" y="58"/>
                </a:lnTo>
                <a:lnTo>
                  <a:pt x="1268" y="64"/>
                </a:lnTo>
                <a:lnTo>
                  <a:pt x="1300" y="82"/>
                </a:lnTo>
                <a:lnTo>
                  <a:pt x="1309" y="90"/>
                </a:lnTo>
                <a:lnTo>
                  <a:pt x="1320" y="98"/>
                </a:lnTo>
                <a:lnTo>
                  <a:pt x="1327" y="104"/>
                </a:lnTo>
                <a:lnTo>
                  <a:pt x="1339" y="113"/>
                </a:lnTo>
                <a:lnTo>
                  <a:pt x="1356" y="130"/>
                </a:lnTo>
                <a:lnTo>
                  <a:pt x="1362" y="139"/>
                </a:lnTo>
                <a:lnTo>
                  <a:pt x="1370" y="149"/>
                </a:lnTo>
                <a:lnTo>
                  <a:pt x="1376" y="160"/>
                </a:lnTo>
                <a:lnTo>
                  <a:pt x="1383" y="169"/>
                </a:lnTo>
                <a:lnTo>
                  <a:pt x="1388" y="179"/>
                </a:lnTo>
                <a:lnTo>
                  <a:pt x="1389" y="180"/>
                </a:lnTo>
                <a:lnTo>
                  <a:pt x="1393" y="180"/>
                </a:lnTo>
                <a:lnTo>
                  <a:pt x="1396" y="183"/>
                </a:lnTo>
                <a:lnTo>
                  <a:pt x="1401" y="185"/>
                </a:lnTo>
                <a:lnTo>
                  <a:pt x="1402" y="185"/>
                </a:lnTo>
                <a:lnTo>
                  <a:pt x="1409" y="183"/>
                </a:lnTo>
                <a:lnTo>
                  <a:pt x="1414" y="183"/>
                </a:lnTo>
                <a:lnTo>
                  <a:pt x="1425" y="179"/>
                </a:lnTo>
                <a:lnTo>
                  <a:pt x="1432" y="179"/>
                </a:lnTo>
                <a:lnTo>
                  <a:pt x="1438" y="176"/>
                </a:lnTo>
                <a:lnTo>
                  <a:pt x="1442" y="175"/>
                </a:lnTo>
                <a:lnTo>
                  <a:pt x="1455" y="175"/>
                </a:lnTo>
                <a:lnTo>
                  <a:pt x="1468" y="172"/>
                </a:lnTo>
                <a:lnTo>
                  <a:pt x="1474" y="172"/>
                </a:lnTo>
                <a:lnTo>
                  <a:pt x="1478" y="170"/>
                </a:lnTo>
                <a:lnTo>
                  <a:pt x="1534" y="170"/>
                </a:lnTo>
                <a:lnTo>
                  <a:pt x="1547" y="172"/>
                </a:lnTo>
                <a:lnTo>
                  <a:pt x="1559" y="172"/>
                </a:lnTo>
                <a:lnTo>
                  <a:pt x="1563" y="175"/>
                </a:lnTo>
                <a:lnTo>
                  <a:pt x="1570" y="175"/>
                </a:lnTo>
                <a:lnTo>
                  <a:pt x="1576" y="176"/>
                </a:lnTo>
                <a:lnTo>
                  <a:pt x="1583" y="176"/>
                </a:lnTo>
                <a:lnTo>
                  <a:pt x="1589" y="179"/>
                </a:lnTo>
                <a:lnTo>
                  <a:pt x="1596" y="179"/>
                </a:lnTo>
                <a:lnTo>
                  <a:pt x="1608" y="183"/>
                </a:lnTo>
                <a:lnTo>
                  <a:pt x="1616" y="185"/>
                </a:lnTo>
                <a:lnTo>
                  <a:pt x="1642" y="193"/>
                </a:lnTo>
                <a:lnTo>
                  <a:pt x="1657" y="201"/>
                </a:lnTo>
                <a:lnTo>
                  <a:pt x="1669" y="205"/>
                </a:lnTo>
                <a:lnTo>
                  <a:pt x="1677" y="209"/>
                </a:lnTo>
                <a:lnTo>
                  <a:pt x="1682" y="211"/>
                </a:lnTo>
                <a:lnTo>
                  <a:pt x="1690" y="215"/>
                </a:lnTo>
                <a:lnTo>
                  <a:pt x="1695" y="216"/>
                </a:lnTo>
                <a:lnTo>
                  <a:pt x="1708" y="225"/>
                </a:lnTo>
                <a:lnTo>
                  <a:pt x="1713" y="229"/>
                </a:lnTo>
                <a:lnTo>
                  <a:pt x="1726" y="238"/>
                </a:lnTo>
                <a:lnTo>
                  <a:pt x="1730" y="242"/>
                </a:lnTo>
                <a:lnTo>
                  <a:pt x="1736" y="247"/>
                </a:lnTo>
                <a:lnTo>
                  <a:pt x="1754" y="265"/>
                </a:lnTo>
                <a:lnTo>
                  <a:pt x="1763" y="278"/>
                </a:lnTo>
                <a:lnTo>
                  <a:pt x="1767" y="283"/>
                </a:lnTo>
                <a:lnTo>
                  <a:pt x="1780" y="303"/>
                </a:lnTo>
                <a:lnTo>
                  <a:pt x="1783" y="307"/>
                </a:lnTo>
                <a:lnTo>
                  <a:pt x="1785" y="313"/>
                </a:lnTo>
                <a:lnTo>
                  <a:pt x="1787" y="317"/>
                </a:lnTo>
                <a:lnTo>
                  <a:pt x="1787" y="323"/>
                </a:lnTo>
                <a:lnTo>
                  <a:pt x="1789" y="327"/>
                </a:lnTo>
                <a:lnTo>
                  <a:pt x="1792" y="334"/>
                </a:lnTo>
                <a:lnTo>
                  <a:pt x="1792" y="343"/>
                </a:lnTo>
                <a:lnTo>
                  <a:pt x="1793" y="349"/>
                </a:lnTo>
                <a:lnTo>
                  <a:pt x="1793" y="368"/>
                </a:lnTo>
                <a:lnTo>
                  <a:pt x="1792" y="372"/>
                </a:lnTo>
                <a:lnTo>
                  <a:pt x="1792" y="383"/>
                </a:lnTo>
                <a:lnTo>
                  <a:pt x="1789" y="388"/>
                </a:lnTo>
                <a:lnTo>
                  <a:pt x="1789" y="392"/>
                </a:lnTo>
                <a:lnTo>
                  <a:pt x="1785" y="401"/>
                </a:lnTo>
                <a:lnTo>
                  <a:pt x="1783" y="406"/>
                </a:lnTo>
                <a:lnTo>
                  <a:pt x="1776" y="419"/>
                </a:lnTo>
                <a:lnTo>
                  <a:pt x="1772" y="424"/>
                </a:lnTo>
                <a:lnTo>
                  <a:pt x="1767" y="432"/>
                </a:lnTo>
                <a:lnTo>
                  <a:pt x="1749" y="451"/>
                </a:lnTo>
                <a:lnTo>
                  <a:pt x="1757" y="452"/>
                </a:lnTo>
                <a:lnTo>
                  <a:pt x="1766" y="452"/>
                </a:lnTo>
                <a:lnTo>
                  <a:pt x="1772" y="455"/>
                </a:lnTo>
                <a:lnTo>
                  <a:pt x="1780" y="455"/>
                </a:lnTo>
                <a:lnTo>
                  <a:pt x="1797" y="460"/>
                </a:lnTo>
                <a:lnTo>
                  <a:pt x="1803" y="461"/>
                </a:lnTo>
                <a:lnTo>
                  <a:pt x="1820" y="465"/>
                </a:lnTo>
                <a:lnTo>
                  <a:pt x="1828" y="470"/>
                </a:lnTo>
                <a:lnTo>
                  <a:pt x="1836" y="473"/>
                </a:lnTo>
                <a:lnTo>
                  <a:pt x="1842" y="474"/>
                </a:lnTo>
                <a:lnTo>
                  <a:pt x="1851" y="478"/>
                </a:lnTo>
                <a:lnTo>
                  <a:pt x="1856" y="481"/>
                </a:lnTo>
                <a:lnTo>
                  <a:pt x="1865" y="486"/>
                </a:lnTo>
                <a:lnTo>
                  <a:pt x="1872" y="490"/>
                </a:lnTo>
                <a:lnTo>
                  <a:pt x="1878" y="491"/>
                </a:lnTo>
                <a:lnTo>
                  <a:pt x="1887" y="496"/>
                </a:lnTo>
                <a:lnTo>
                  <a:pt x="1900" y="504"/>
                </a:lnTo>
                <a:lnTo>
                  <a:pt x="1905" y="510"/>
                </a:lnTo>
                <a:lnTo>
                  <a:pt x="1918" y="519"/>
                </a:lnTo>
                <a:lnTo>
                  <a:pt x="1925" y="526"/>
                </a:lnTo>
                <a:lnTo>
                  <a:pt x="1931" y="530"/>
                </a:lnTo>
                <a:lnTo>
                  <a:pt x="1936" y="536"/>
                </a:lnTo>
                <a:lnTo>
                  <a:pt x="1941" y="540"/>
                </a:lnTo>
                <a:lnTo>
                  <a:pt x="1948" y="546"/>
                </a:lnTo>
                <a:lnTo>
                  <a:pt x="1953" y="553"/>
                </a:lnTo>
                <a:lnTo>
                  <a:pt x="1959" y="559"/>
                </a:lnTo>
                <a:lnTo>
                  <a:pt x="1976" y="585"/>
                </a:lnTo>
                <a:lnTo>
                  <a:pt x="1977" y="591"/>
                </a:lnTo>
                <a:lnTo>
                  <a:pt x="1982" y="598"/>
                </a:lnTo>
                <a:lnTo>
                  <a:pt x="1986" y="611"/>
                </a:lnTo>
                <a:lnTo>
                  <a:pt x="1989" y="615"/>
                </a:lnTo>
                <a:lnTo>
                  <a:pt x="1997" y="640"/>
                </a:lnTo>
                <a:lnTo>
                  <a:pt x="1997" y="647"/>
                </a:lnTo>
                <a:lnTo>
                  <a:pt x="1999" y="653"/>
                </a:lnTo>
                <a:lnTo>
                  <a:pt x="1999" y="664"/>
                </a:lnTo>
                <a:lnTo>
                  <a:pt x="2002" y="670"/>
                </a:lnTo>
                <a:lnTo>
                  <a:pt x="2002" y="683"/>
                </a:lnTo>
                <a:lnTo>
                  <a:pt x="1999" y="689"/>
                </a:lnTo>
                <a:lnTo>
                  <a:pt x="1999" y="702"/>
                </a:lnTo>
                <a:lnTo>
                  <a:pt x="1997" y="709"/>
                </a:lnTo>
                <a:lnTo>
                  <a:pt x="1997" y="715"/>
                </a:lnTo>
                <a:lnTo>
                  <a:pt x="1994" y="722"/>
                </a:lnTo>
                <a:lnTo>
                  <a:pt x="1994" y="726"/>
                </a:lnTo>
                <a:lnTo>
                  <a:pt x="1986" y="751"/>
                </a:lnTo>
                <a:lnTo>
                  <a:pt x="1982" y="758"/>
                </a:lnTo>
                <a:lnTo>
                  <a:pt x="1977" y="771"/>
                </a:lnTo>
                <a:lnTo>
                  <a:pt x="1971" y="778"/>
                </a:lnTo>
                <a:lnTo>
                  <a:pt x="1966" y="789"/>
                </a:lnTo>
                <a:lnTo>
                  <a:pt x="1953" y="807"/>
                </a:lnTo>
                <a:lnTo>
                  <a:pt x="1946" y="812"/>
                </a:lnTo>
                <a:lnTo>
                  <a:pt x="1940" y="821"/>
                </a:lnTo>
                <a:lnTo>
                  <a:pt x="1925" y="835"/>
                </a:lnTo>
                <a:lnTo>
                  <a:pt x="1891" y="861"/>
                </a:lnTo>
                <a:lnTo>
                  <a:pt x="1882" y="866"/>
                </a:lnTo>
                <a:lnTo>
                  <a:pt x="1872" y="871"/>
                </a:lnTo>
                <a:lnTo>
                  <a:pt x="1864" y="876"/>
                </a:lnTo>
                <a:lnTo>
                  <a:pt x="1852" y="880"/>
                </a:lnTo>
                <a:lnTo>
                  <a:pt x="1843" y="884"/>
                </a:lnTo>
                <a:lnTo>
                  <a:pt x="1823" y="893"/>
                </a:lnTo>
                <a:lnTo>
                  <a:pt x="1815" y="897"/>
                </a:lnTo>
                <a:lnTo>
                  <a:pt x="1793" y="902"/>
                </a:lnTo>
                <a:lnTo>
                  <a:pt x="1783" y="906"/>
                </a:lnTo>
                <a:lnTo>
                  <a:pt x="1772" y="909"/>
                </a:lnTo>
                <a:lnTo>
                  <a:pt x="1762" y="909"/>
                </a:lnTo>
                <a:lnTo>
                  <a:pt x="1740" y="913"/>
                </a:lnTo>
                <a:lnTo>
                  <a:pt x="1727" y="913"/>
                </a:lnTo>
                <a:lnTo>
                  <a:pt x="1717" y="915"/>
                </a:lnTo>
                <a:lnTo>
                  <a:pt x="1682" y="915"/>
                </a:lnTo>
                <a:lnTo>
                  <a:pt x="1682" y="916"/>
                </a:lnTo>
                <a:lnTo>
                  <a:pt x="1681" y="916"/>
                </a:lnTo>
                <a:lnTo>
                  <a:pt x="1681" y="919"/>
                </a:lnTo>
                <a:lnTo>
                  <a:pt x="1678" y="919"/>
                </a:lnTo>
                <a:lnTo>
                  <a:pt x="1681" y="923"/>
                </a:lnTo>
                <a:lnTo>
                  <a:pt x="1681" y="938"/>
                </a:lnTo>
                <a:lnTo>
                  <a:pt x="1682" y="942"/>
                </a:lnTo>
                <a:lnTo>
                  <a:pt x="1682" y="946"/>
                </a:lnTo>
                <a:lnTo>
                  <a:pt x="1681" y="951"/>
                </a:lnTo>
                <a:lnTo>
                  <a:pt x="1681" y="964"/>
                </a:lnTo>
                <a:lnTo>
                  <a:pt x="1678" y="972"/>
                </a:lnTo>
                <a:lnTo>
                  <a:pt x="1678" y="977"/>
                </a:lnTo>
                <a:lnTo>
                  <a:pt x="1677" y="981"/>
                </a:lnTo>
                <a:lnTo>
                  <a:pt x="1677" y="985"/>
                </a:lnTo>
                <a:lnTo>
                  <a:pt x="1672" y="994"/>
                </a:lnTo>
                <a:lnTo>
                  <a:pt x="1672" y="998"/>
                </a:lnTo>
                <a:lnTo>
                  <a:pt x="1665" y="1010"/>
                </a:lnTo>
                <a:lnTo>
                  <a:pt x="1665" y="1014"/>
                </a:lnTo>
                <a:lnTo>
                  <a:pt x="1657" y="1031"/>
                </a:lnTo>
                <a:lnTo>
                  <a:pt x="1652" y="1034"/>
                </a:lnTo>
                <a:lnTo>
                  <a:pt x="1645" y="1051"/>
                </a:lnTo>
                <a:lnTo>
                  <a:pt x="1641" y="1053"/>
                </a:lnTo>
                <a:lnTo>
                  <a:pt x="1628" y="1070"/>
                </a:lnTo>
                <a:lnTo>
                  <a:pt x="1619" y="1079"/>
                </a:lnTo>
                <a:lnTo>
                  <a:pt x="1612" y="1087"/>
                </a:lnTo>
                <a:lnTo>
                  <a:pt x="1596" y="1100"/>
                </a:lnTo>
                <a:lnTo>
                  <a:pt x="1588" y="1108"/>
                </a:lnTo>
                <a:lnTo>
                  <a:pt x="1562" y="1128"/>
                </a:lnTo>
                <a:lnTo>
                  <a:pt x="1552" y="1132"/>
                </a:lnTo>
                <a:lnTo>
                  <a:pt x="1534" y="1145"/>
                </a:lnTo>
                <a:lnTo>
                  <a:pt x="1523" y="1148"/>
                </a:lnTo>
                <a:lnTo>
                  <a:pt x="1514" y="1152"/>
                </a:lnTo>
                <a:lnTo>
                  <a:pt x="1504" y="1159"/>
                </a:lnTo>
                <a:lnTo>
                  <a:pt x="1483" y="1168"/>
                </a:lnTo>
                <a:lnTo>
                  <a:pt x="1474" y="1172"/>
                </a:lnTo>
                <a:lnTo>
                  <a:pt x="1464" y="1174"/>
                </a:lnTo>
                <a:lnTo>
                  <a:pt x="1442" y="1183"/>
                </a:lnTo>
                <a:lnTo>
                  <a:pt x="1421" y="1187"/>
                </a:lnTo>
                <a:lnTo>
                  <a:pt x="1411" y="1191"/>
                </a:lnTo>
                <a:lnTo>
                  <a:pt x="1379" y="1197"/>
                </a:lnTo>
                <a:lnTo>
                  <a:pt x="1366" y="1200"/>
                </a:lnTo>
                <a:lnTo>
                  <a:pt x="1356" y="1200"/>
                </a:lnTo>
                <a:lnTo>
                  <a:pt x="1334" y="1204"/>
                </a:lnTo>
                <a:lnTo>
                  <a:pt x="1326" y="1213"/>
                </a:lnTo>
                <a:lnTo>
                  <a:pt x="1320" y="1223"/>
                </a:lnTo>
                <a:lnTo>
                  <a:pt x="1311" y="1231"/>
                </a:lnTo>
                <a:lnTo>
                  <a:pt x="1303" y="1242"/>
                </a:lnTo>
                <a:lnTo>
                  <a:pt x="1286" y="1259"/>
                </a:lnTo>
                <a:lnTo>
                  <a:pt x="1275" y="1267"/>
                </a:lnTo>
                <a:lnTo>
                  <a:pt x="1267" y="1275"/>
                </a:lnTo>
                <a:lnTo>
                  <a:pt x="1255" y="1283"/>
                </a:lnTo>
                <a:lnTo>
                  <a:pt x="1247" y="1289"/>
                </a:lnTo>
                <a:lnTo>
                  <a:pt x="1237" y="1295"/>
                </a:lnTo>
                <a:lnTo>
                  <a:pt x="1227" y="1303"/>
                </a:lnTo>
                <a:lnTo>
                  <a:pt x="1215" y="1311"/>
                </a:lnTo>
                <a:lnTo>
                  <a:pt x="1205" y="1315"/>
                </a:lnTo>
                <a:lnTo>
                  <a:pt x="1183" y="1328"/>
                </a:lnTo>
                <a:lnTo>
                  <a:pt x="1162" y="1335"/>
                </a:lnTo>
                <a:lnTo>
                  <a:pt x="1149" y="1342"/>
                </a:lnTo>
                <a:lnTo>
                  <a:pt x="1139" y="1347"/>
                </a:lnTo>
                <a:lnTo>
                  <a:pt x="1126" y="1351"/>
                </a:lnTo>
                <a:lnTo>
                  <a:pt x="1116" y="1355"/>
                </a:lnTo>
                <a:lnTo>
                  <a:pt x="1103" y="1357"/>
                </a:lnTo>
                <a:lnTo>
                  <a:pt x="1093" y="1361"/>
                </a:lnTo>
                <a:lnTo>
                  <a:pt x="1080" y="1364"/>
                </a:lnTo>
                <a:lnTo>
                  <a:pt x="1067" y="1368"/>
                </a:lnTo>
                <a:lnTo>
                  <a:pt x="1055" y="1370"/>
                </a:lnTo>
                <a:lnTo>
                  <a:pt x="1005" y="1378"/>
                </a:lnTo>
                <a:lnTo>
                  <a:pt x="995" y="1380"/>
                </a:lnTo>
                <a:lnTo>
                  <a:pt x="946" y="1384"/>
                </a:lnTo>
                <a:lnTo>
                  <a:pt x="909" y="1384"/>
                </a:lnTo>
                <a:lnTo>
                  <a:pt x="893" y="1383"/>
                </a:lnTo>
                <a:lnTo>
                  <a:pt x="867" y="1383"/>
                </a:lnTo>
                <a:lnTo>
                  <a:pt x="858" y="1380"/>
                </a:lnTo>
                <a:lnTo>
                  <a:pt x="850" y="1380"/>
                </a:lnTo>
                <a:lnTo>
                  <a:pt x="841" y="1378"/>
                </a:lnTo>
                <a:lnTo>
                  <a:pt x="833" y="1378"/>
                </a:lnTo>
                <a:lnTo>
                  <a:pt x="824" y="1377"/>
                </a:lnTo>
                <a:lnTo>
                  <a:pt x="815" y="1377"/>
                </a:lnTo>
                <a:lnTo>
                  <a:pt x="791" y="1370"/>
                </a:lnTo>
                <a:lnTo>
                  <a:pt x="782" y="1370"/>
                </a:lnTo>
                <a:lnTo>
                  <a:pt x="774" y="1368"/>
                </a:lnTo>
                <a:lnTo>
                  <a:pt x="768" y="1365"/>
                </a:lnTo>
                <a:lnTo>
                  <a:pt x="733" y="1357"/>
                </a:lnTo>
                <a:lnTo>
                  <a:pt x="725" y="1352"/>
                </a:lnTo>
                <a:lnTo>
                  <a:pt x="716" y="1351"/>
                </a:lnTo>
                <a:lnTo>
                  <a:pt x="710" y="1348"/>
                </a:lnTo>
                <a:lnTo>
                  <a:pt x="702" y="1347"/>
                </a:lnTo>
                <a:lnTo>
                  <a:pt x="693" y="1342"/>
                </a:lnTo>
                <a:lnTo>
                  <a:pt x="676" y="1335"/>
                </a:lnTo>
                <a:lnTo>
                  <a:pt x="671" y="1335"/>
                </a:lnTo>
                <a:lnTo>
                  <a:pt x="667" y="1334"/>
                </a:lnTo>
                <a:lnTo>
                  <a:pt x="666" y="1332"/>
                </a:lnTo>
                <a:lnTo>
                  <a:pt x="657" y="1328"/>
                </a:lnTo>
                <a:lnTo>
                  <a:pt x="654" y="1328"/>
                </a:lnTo>
                <a:lnTo>
                  <a:pt x="641" y="1321"/>
                </a:lnTo>
                <a:lnTo>
                  <a:pt x="640" y="1319"/>
                </a:lnTo>
                <a:lnTo>
                  <a:pt x="636" y="1319"/>
                </a:lnTo>
                <a:lnTo>
                  <a:pt x="631" y="1316"/>
                </a:lnTo>
                <a:lnTo>
                  <a:pt x="628" y="1315"/>
                </a:lnTo>
                <a:lnTo>
                  <a:pt x="621" y="1311"/>
                </a:lnTo>
                <a:lnTo>
                  <a:pt x="618" y="1308"/>
                </a:lnTo>
                <a:lnTo>
                  <a:pt x="608" y="1303"/>
                </a:lnTo>
                <a:lnTo>
                  <a:pt x="587" y="1290"/>
                </a:lnTo>
                <a:lnTo>
                  <a:pt x="578" y="1285"/>
                </a:lnTo>
                <a:lnTo>
                  <a:pt x="568" y="1279"/>
                </a:lnTo>
                <a:lnTo>
                  <a:pt x="559" y="1272"/>
                </a:lnTo>
                <a:lnTo>
                  <a:pt x="548" y="1263"/>
                </a:lnTo>
                <a:lnTo>
                  <a:pt x="532" y="1250"/>
                </a:lnTo>
                <a:lnTo>
                  <a:pt x="523" y="1242"/>
                </a:lnTo>
                <a:lnTo>
                  <a:pt x="515" y="1236"/>
                </a:lnTo>
                <a:lnTo>
                  <a:pt x="497" y="1219"/>
                </a:lnTo>
                <a:lnTo>
                  <a:pt x="489" y="1213"/>
                </a:lnTo>
                <a:lnTo>
                  <a:pt x="483" y="1204"/>
                </a:lnTo>
                <a:lnTo>
                  <a:pt x="474" y="1195"/>
                </a:lnTo>
                <a:lnTo>
                  <a:pt x="462" y="1178"/>
                </a:lnTo>
                <a:lnTo>
                  <a:pt x="454" y="1168"/>
                </a:lnTo>
                <a:lnTo>
                  <a:pt x="443" y="1151"/>
                </a:lnTo>
                <a:lnTo>
                  <a:pt x="436" y="1141"/>
                </a:lnTo>
                <a:lnTo>
                  <a:pt x="430" y="1132"/>
                </a:lnTo>
                <a:lnTo>
                  <a:pt x="417" y="1100"/>
                </a:lnTo>
                <a:lnTo>
                  <a:pt x="410" y="1089"/>
                </a:lnTo>
                <a:lnTo>
                  <a:pt x="408" y="1079"/>
                </a:lnTo>
                <a:lnTo>
                  <a:pt x="400" y="1057"/>
                </a:lnTo>
                <a:lnTo>
                  <a:pt x="395" y="1036"/>
                </a:lnTo>
                <a:lnTo>
                  <a:pt x="387" y="1036"/>
                </a:lnTo>
                <a:lnTo>
                  <a:pt x="381" y="1034"/>
                </a:lnTo>
                <a:lnTo>
                  <a:pt x="351" y="1034"/>
                </a:lnTo>
                <a:lnTo>
                  <a:pt x="346" y="1031"/>
                </a:lnTo>
                <a:lnTo>
                  <a:pt x="334" y="1031"/>
                </a:lnTo>
                <a:lnTo>
                  <a:pt x="329" y="1030"/>
                </a:lnTo>
                <a:lnTo>
                  <a:pt x="316" y="1030"/>
                </a:lnTo>
                <a:lnTo>
                  <a:pt x="312" y="1027"/>
                </a:lnTo>
                <a:lnTo>
                  <a:pt x="308" y="1027"/>
                </a:lnTo>
                <a:lnTo>
                  <a:pt x="303" y="1026"/>
                </a:lnTo>
                <a:lnTo>
                  <a:pt x="296" y="1026"/>
                </a:lnTo>
                <a:lnTo>
                  <a:pt x="292" y="1023"/>
                </a:lnTo>
                <a:lnTo>
                  <a:pt x="287" y="1023"/>
                </a:lnTo>
                <a:lnTo>
                  <a:pt x="283" y="1021"/>
                </a:lnTo>
                <a:lnTo>
                  <a:pt x="279" y="1021"/>
                </a:lnTo>
                <a:lnTo>
                  <a:pt x="275" y="1018"/>
                </a:lnTo>
                <a:lnTo>
                  <a:pt x="270" y="1018"/>
                </a:lnTo>
                <a:lnTo>
                  <a:pt x="262" y="1014"/>
                </a:lnTo>
                <a:lnTo>
                  <a:pt x="257" y="1014"/>
                </a:lnTo>
                <a:lnTo>
                  <a:pt x="231" y="1007"/>
                </a:lnTo>
                <a:lnTo>
                  <a:pt x="221" y="1000"/>
                </a:lnTo>
                <a:lnTo>
                  <a:pt x="208" y="995"/>
                </a:lnTo>
                <a:lnTo>
                  <a:pt x="183" y="982"/>
                </a:lnTo>
                <a:lnTo>
                  <a:pt x="172" y="977"/>
                </a:lnTo>
                <a:lnTo>
                  <a:pt x="160" y="969"/>
                </a:lnTo>
                <a:lnTo>
                  <a:pt x="149" y="961"/>
                </a:lnTo>
                <a:lnTo>
                  <a:pt x="138" y="955"/>
                </a:lnTo>
                <a:lnTo>
                  <a:pt x="125" y="946"/>
                </a:lnTo>
                <a:lnTo>
                  <a:pt x="105" y="929"/>
                </a:lnTo>
                <a:lnTo>
                  <a:pt x="96" y="920"/>
                </a:lnTo>
                <a:lnTo>
                  <a:pt x="85" y="913"/>
                </a:lnTo>
                <a:lnTo>
                  <a:pt x="76" y="902"/>
                </a:lnTo>
                <a:lnTo>
                  <a:pt x="69" y="893"/>
                </a:lnTo>
                <a:lnTo>
                  <a:pt x="43" y="861"/>
                </a:lnTo>
                <a:lnTo>
                  <a:pt x="30" y="840"/>
                </a:lnTo>
                <a:lnTo>
                  <a:pt x="24" y="827"/>
                </a:lnTo>
                <a:lnTo>
                  <a:pt x="20" y="817"/>
                </a:lnTo>
                <a:lnTo>
                  <a:pt x="16" y="804"/>
                </a:lnTo>
                <a:lnTo>
                  <a:pt x="11" y="794"/>
                </a:lnTo>
                <a:lnTo>
                  <a:pt x="7" y="781"/>
                </a:lnTo>
                <a:lnTo>
                  <a:pt x="3" y="755"/>
                </a:lnTo>
                <a:lnTo>
                  <a:pt x="3" y="740"/>
                </a:lnTo>
                <a:lnTo>
                  <a:pt x="0" y="728"/>
                </a:lnTo>
                <a:lnTo>
                  <a:pt x="0" y="715"/>
                </a:lnTo>
                <a:lnTo>
                  <a:pt x="3" y="706"/>
                </a:lnTo>
                <a:lnTo>
                  <a:pt x="4" y="696"/>
                </a:lnTo>
                <a:lnTo>
                  <a:pt x="9" y="679"/>
                </a:lnTo>
                <a:lnTo>
                  <a:pt x="11" y="673"/>
                </a:lnTo>
                <a:lnTo>
                  <a:pt x="13" y="664"/>
                </a:lnTo>
                <a:lnTo>
                  <a:pt x="17" y="656"/>
                </a:lnTo>
                <a:lnTo>
                  <a:pt x="21" y="648"/>
                </a:lnTo>
                <a:lnTo>
                  <a:pt x="24" y="643"/>
                </a:lnTo>
                <a:lnTo>
                  <a:pt x="27" y="634"/>
                </a:lnTo>
                <a:lnTo>
                  <a:pt x="36" y="621"/>
                </a:lnTo>
                <a:lnTo>
                  <a:pt x="43" y="615"/>
                </a:lnTo>
                <a:lnTo>
                  <a:pt x="47" y="608"/>
                </a:lnTo>
                <a:lnTo>
                  <a:pt x="65" y="591"/>
                </a:lnTo>
                <a:lnTo>
                  <a:pt x="70" y="588"/>
                </a:lnTo>
                <a:lnTo>
                  <a:pt x="76" y="581"/>
                </a:lnTo>
                <a:lnTo>
                  <a:pt x="96" y="568"/>
                </a:lnTo>
                <a:lnTo>
                  <a:pt x="105" y="563"/>
                </a:lnTo>
                <a:lnTo>
                  <a:pt x="111" y="559"/>
                </a:lnTo>
                <a:lnTo>
                  <a:pt x="119" y="555"/>
                </a:lnTo>
                <a:lnTo>
                  <a:pt x="125" y="550"/>
                </a:lnTo>
                <a:lnTo>
                  <a:pt x="134" y="549"/>
                </a:lnTo>
                <a:lnTo>
                  <a:pt x="142" y="545"/>
                </a:lnTo>
                <a:lnTo>
                  <a:pt x="151" y="542"/>
                </a:lnTo>
                <a:lnTo>
                  <a:pt x="158" y="540"/>
                </a:lnTo>
                <a:lnTo>
                  <a:pt x="165" y="539"/>
                </a:lnTo>
                <a:lnTo>
                  <a:pt x="174" y="535"/>
                </a:lnTo>
                <a:lnTo>
                  <a:pt x="170" y="530"/>
                </a:lnTo>
                <a:lnTo>
                  <a:pt x="164" y="526"/>
                </a:lnTo>
                <a:lnTo>
                  <a:pt x="155" y="517"/>
                </a:lnTo>
                <a:lnTo>
                  <a:pt x="149" y="513"/>
                </a:lnTo>
                <a:lnTo>
                  <a:pt x="145" y="509"/>
                </a:lnTo>
                <a:lnTo>
                  <a:pt x="141" y="501"/>
                </a:lnTo>
                <a:lnTo>
                  <a:pt x="137" y="497"/>
                </a:lnTo>
                <a:lnTo>
                  <a:pt x="134" y="491"/>
                </a:lnTo>
                <a:lnTo>
                  <a:pt x="125" y="483"/>
                </a:lnTo>
                <a:lnTo>
                  <a:pt x="124" y="477"/>
                </a:lnTo>
                <a:lnTo>
                  <a:pt x="119" y="470"/>
                </a:lnTo>
                <a:lnTo>
                  <a:pt x="118" y="465"/>
                </a:lnTo>
                <a:lnTo>
                  <a:pt x="113" y="452"/>
                </a:lnTo>
                <a:lnTo>
                  <a:pt x="111" y="448"/>
                </a:lnTo>
                <a:lnTo>
                  <a:pt x="105" y="429"/>
                </a:lnTo>
                <a:lnTo>
                  <a:pt x="105" y="416"/>
                </a:lnTo>
                <a:lnTo>
                  <a:pt x="102" y="411"/>
                </a:lnTo>
                <a:lnTo>
                  <a:pt x="102" y="385"/>
                </a:lnTo>
                <a:lnTo>
                  <a:pt x="105" y="379"/>
                </a:lnTo>
                <a:lnTo>
                  <a:pt x="105" y="372"/>
                </a:lnTo>
                <a:lnTo>
                  <a:pt x="106" y="363"/>
                </a:lnTo>
                <a:lnTo>
                  <a:pt x="111" y="352"/>
                </a:lnTo>
                <a:lnTo>
                  <a:pt x="115" y="340"/>
                </a:lnTo>
                <a:lnTo>
                  <a:pt x="119" y="327"/>
                </a:lnTo>
                <a:lnTo>
                  <a:pt x="125" y="317"/>
                </a:lnTo>
                <a:lnTo>
                  <a:pt x="132" y="308"/>
                </a:lnTo>
                <a:lnTo>
                  <a:pt x="145" y="287"/>
                </a:lnTo>
                <a:lnTo>
                  <a:pt x="178" y="254"/>
                </a:lnTo>
                <a:lnTo>
                  <a:pt x="187" y="247"/>
                </a:lnTo>
                <a:lnTo>
                  <a:pt x="198" y="241"/>
                </a:lnTo>
                <a:lnTo>
                  <a:pt x="208" y="232"/>
                </a:lnTo>
                <a:lnTo>
                  <a:pt x="217" y="225"/>
                </a:lnTo>
                <a:lnTo>
                  <a:pt x="227" y="221"/>
                </a:lnTo>
                <a:lnTo>
                  <a:pt x="239" y="215"/>
                </a:lnTo>
                <a:lnTo>
                  <a:pt x="252" y="209"/>
                </a:lnTo>
                <a:lnTo>
                  <a:pt x="272" y="201"/>
                </a:lnTo>
                <a:lnTo>
                  <a:pt x="285" y="196"/>
                </a:lnTo>
                <a:lnTo>
                  <a:pt x="296" y="192"/>
                </a:lnTo>
                <a:lnTo>
                  <a:pt x="308" y="189"/>
                </a:lnTo>
                <a:lnTo>
                  <a:pt x="321" y="185"/>
                </a:lnTo>
                <a:lnTo>
                  <a:pt x="332" y="183"/>
                </a:lnTo>
                <a:lnTo>
                  <a:pt x="357" y="179"/>
                </a:lnTo>
                <a:lnTo>
                  <a:pt x="368" y="176"/>
                </a:lnTo>
                <a:lnTo>
                  <a:pt x="394" y="176"/>
                </a:lnTo>
                <a:lnTo>
                  <a:pt x="405" y="175"/>
                </a:lnTo>
                <a:lnTo>
                  <a:pt x="430" y="175"/>
                </a:lnTo>
                <a:close/>
              </a:path>
            </a:pathLst>
          </a:custGeom>
          <a:solidFill>
            <a:srgbClr val="9ACEF0"/>
          </a:solidFill>
          <a:ln w="9525">
            <a:noFill/>
            <a:round/>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buNone/>
            </a:pPr>
            <a:endParaRPr lang="zh-CN" altLang="en-US" sz="1600" dirty="0">
              <a:latin typeface="+mn-lt"/>
              <a:ea typeface="+mn-ea"/>
              <a:cs typeface="+mn-ea"/>
              <a:sym typeface="+mn-lt"/>
            </a:endParaRPr>
          </a:p>
        </p:txBody>
      </p:sp>
      <p:pic>
        <p:nvPicPr>
          <p:cNvPr id="45" name="Picture 89" descr="抽象图标52c"/>
          <p:cNvPicPr>
            <a:picLocks noChangeAspect="1" noChangeArrowheads="1"/>
          </p:cNvPicPr>
          <p:nvPr/>
        </p:nvPicPr>
        <p:blipFill>
          <a:blip r:embed="rId12" cstate="email"/>
          <a:srcRect/>
          <a:stretch>
            <a:fillRect/>
          </a:stretch>
        </p:blipFill>
        <p:spPr bwMode="auto">
          <a:xfrm>
            <a:off x="8364252" y="2570042"/>
            <a:ext cx="333130" cy="265311"/>
          </a:xfrm>
          <a:prstGeom prst="rect">
            <a:avLst/>
          </a:prstGeom>
          <a:noFill/>
          <a:ln w="9525">
            <a:noFill/>
            <a:miter lim="800000"/>
            <a:headEnd/>
            <a:tailEnd/>
          </a:ln>
        </p:spPr>
      </p:pic>
      <p:pic>
        <p:nvPicPr>
          <p:cNvPr id="46" name="Picture 89" descr="抽象图标52c"/>
          <p:cNvPicPr>
            <a:picLocks noChangeAspect="1" noChangeArrowheads="1"/>
          </p:cNvPicPr>
          <p:nvPr/>
        </p:nvPicPr>
        <p:blipFill>
          <a:blip r:embed="rId12" cstate="email"/>
          <a:srcRect/>
          <a:stretch>
            <a:fillRect/>
          </a:stretch>
        </p:blipFill>
        <p:spPr bwMode="auto">
          <a:xfrm>
            <a:off x="9048328" y="2570042"/>
            <a:ext cx="333130" cy="265311"/>
          </a:xfrm>
          <a:prstGeom prst="rect">
            <a:avLst/>
          </a:prstGeom>
          <a:noFill/>
          <a:ln w="9525">
            <a:noFill/>
            <a:miter lim="800000"/>
            <a:headEnd/>
            <a:tailEnd/>
          </a:ln>
        </p:spPr>
      </p:pic>
      <p:pic>
        <p:nvPicPr>
          <p:cNvPr id="47" name="Picture 89" descr="抽象图标52c"/>
          <p:cNvPicPr>
            <a:picLocks noChangeAspect="1" noChangeArrowheads="1"/>
          </p:cNvPicPr>
          <p:nvPr/>
        </p:nvPicPr>
        <p:blipFill>
          <a:blip r:embed="rId12" cstate="email"/>
          <a:srcRect/>
          <a:stretch>
            <a:fillRect/>
          </a:stretch>
        </p:blipFill>
        <p:spPr bwMode="auto">
          <a:xfrm>
            <a:off x="9162668" y="2902362"/>
            <a:ext cx="333130" cy="265311"/>
          </a:xfrm>
          <a:prstGeom prst="rect">
            <a:avLst/>
          </a:prstGeom>
          <a:noFill/>
          <a:ln w="9525">
            <a:noFill/>
            <a:miter lim="800000"/>
            <a:headEnd/>
            <a:tailEnd/>
          </a:ln>
        </p:spPr>
      </p:pic>
      <p:sp>
        <p:nvSpPr>
          <p:cNvPr id="48" name="文本框 128"/>
          <p:cNvSpPr txBox="1">
            <a:spLocks noChangeArrowheads="1"/>
          </p:cNvSpPr>
          <p:nvPr/>
        </p:nvSpPr>
        <p:spPr bwMode="auto">
          <a:xfrm>
            <a:off x="5553433" y="2053260"/>
            <a:ext cx="457176" cy="261610"/>
          </a:xfrm>
          <a:prstGeom prst="rect">
            <a:avLst/>
          </a:prstGeom>
          <a:noFill/>
          <a:ln w="9525">
            <a:noFill/>
            <a:miter lim="800000"/>
            <a:headEnd/>
            <a:tailEnd/>
          </a:ln>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gn="ctr">
              <a:buNone/>
            </a:pPr>
            <a:r>
              <a:rPr lang="en-US" altLang="en-US" sz="1100" dirty="0">
                <a:solidFill>
                  <a:srgbClr val="000000"/>
                </a:solidFill>
                <a:latin typeface="+mn-lt"/>
                <a:ea typeface="+mn-ea"/>
                <a:cs typeface="+mn-ea"/>
                <a:sym typeface="+mn-lt"/>
              </a:rPr>
              <a:t>LAN</a:t>
            </a:r>
          </a:p>
        </p:txBody>
      </p:sp>
      <p:cxnSp>
        <p:nvCxnSpPr>
          <p:cNvPr id="36" name="直接连接符 35"/>
          <p:cNvCxnSpPr/>
          <p:nvPr/>
        </p:nvCxnSpPr>
        <p:spPr>
          <a:xfrm>
            <a:off x="6439405" y="1408229"/>
            <a:ext cx="889436" cy="9957"/>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5" name="组合 37"/>
          <p:cNvGrpSpPr/>
          <p:nvPr/>
        </p:nvGrpSpPr>
        <p:grpSpPr>
          <a:xfrm>
            <a:off x="6646905" y="1215876"/>
            <a:ext cx="923953" cy="726685"/>
            <a:chOff x="6854728" y="1297905"/>
            <a:chExt cx="1280908" cy="1011162"/>
          </a:xfrm>
        </p:grpSpPr>
        <p:pic>
          <p:nvPicPr>
            <p:cNvPr id="42" name="Picture 4" descr="D:\neteco 3MS修改未审核版本\neteco主打胶片\备料\Snap22.png"/>
            <p:cNvPicPr>
              <a:picLocks noChangeAspect="1" noChangeArrowheads="1"/>
            </p:cNvPicPr>
            <p:nvPr/>
          </p:nvPicPr>
          <p:blipFill>
            <a:blip r:embed="rId13" cstate="email"/>
            <a:srcRect/>
            <a:stretch>
              <a:fillRect/>
            </a:stretch>
          </p:blipFill>
          <p:spPr bwMode="auto">
            <a:xfrm>
              <a:off x="6854728" y="1297905"/>
              <a:ext cx="1275409" cy="10111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3" name="Picture 11" descr="2531170_080029467356_2"/>
            <p:cNvPicPr>
              <a:picLocks noChangeAspect="1" noChangeArrowheads="1"/>
            </p:cNvPicPr>
            <p:nvPr/>
          </p:nvPicPr>
          <p:blipFill>
            <a:blip r:embed="rId14" cstate="email"/>
            <a:srcRect/>
            <a:stretch>
              <a:fillRect/>
            </a:stretch>
          </p:blipFill>
          <p:spPr bwMode="auto">
            <a:xfrm>
              <a:off x="6987952" y="1309488"/>
              <a:ext cx="1147684" cy="972302"/>
            </a:xfrm>
            <a:prstGeom prst="rect">
              <a:avLst/>
            </a:prstGeom>
            <a:noFill/>
            <a:ln w="9525">
              <a:noFill/>
              <a:miter lim="800000"/>
              <a:headEnd/>
              <a:tailEnd/>
            </a:ln>
          </p:spPr>
        </p:pic>
      </p:grpSp>
      <p:pic>
        <p:nvPicPr>
          <p:cNvPr id="40" name="Picture 3" descr="E:\杨晓谕\图标整理\模板类\云\云模板\复件 复件 云第8P.png"/>
          <p:cNvPicPr>
            <a:picLocks noChangeAspect="1" noChangeArrowheads="1"/>
          </p:cNvPicPr>
          <p:nvPr/>
        </p:nvPicPr>
        <p:blipFill>
          <a:blip r:embed="rId15" cstate="email"/>
          <a:srcRect/>
          <a:stretch>
            <a:fillRect/>
          </a:stretch>
        </p:blipFill>
        <p:spPr bwMode="auto">
          <a:xfrm>
            <a:off x="6274474" y="1371116"/>
            <a:ext cx="478436" cy="267193"/>
          </a:xfrm>
          <a:prstGeom prst="rect">
            <a:avLst/>
          </a:prstGeom>
          <a:noFill/>
          <a:ln w="9525">
            <a:noFill/>
            <a:miter lim="800000"/>
            <a:headEnd/>
            <a:tailEnd/>
          </a:ln>
        </p:spPr>
      </p:pic>
      <p:pic>
        <p:nvPicPr>
          <p:cNvPr id="41" name="Picture 8" descr="D:\D\设计小组\ppt设计\V4.0胶片库构想\附件3d  Icon\png\Internet2.png"/>
          <p:cNvPicPr>
            <a:picLocks noChangeAspect="1" noChangeArrowheads="1"/>
          </p:cNvPicPr>
          <p:nvPr/>
        </p:nvPicPr>
        <p:blipFill>
          <a:blip r:embed="rId16" cstate="email"/>
          <a:srcRect/>
          <a:stretch>
            <a:fillRect/>
          </a:stretch>
        </p:blipFill>
        <p:spPr bwMode="auto">
          <a:xfrm>
            <a:off x="6407127" y="1393491"/>
            <a:ext cx="223510" cy="230334"/>
          </a:xfrm>
          <a:prstGeom prst="rect">
            <a:avLst/>
          </a:prstGeom>
          <a:noFill/>
        </p:spPr>
      </p:pic>
      <p:sp>
        <p:nvSpPr>
          <p:cNvPr id="28" name="TextBox 71"/>
          <p:cNvSpPr txBox="1"/>
          <p:nvPr/>
        </p:nvSpPr>
        <p:spPr>
          <a:xfrm>
            <a:off x="4352872" y="1396026"/>
            <a:ext cx="593432" cy="261610"/>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en-US" altLang="en-US" sz="1100" b="1" dirty="0">
                <a:solidFill>
                  <a:srgbClr val="000000"/>
                </a:solidFill>
                <a:latin typeface="+mn-lt"/>
                <a:ea typeface="+mn-ea"/>
                <a:cs typeface="+mn-ea"/>
                <a:sym typeface="+mn-lt"/>
              </a:rPr>
              <a:t>Server</a:t>
            </a:r>
          </a:p>
        </p:txBody>
      </p:sp>
      <p:sp>
        <p:nvSpPr>
          <p:cNvPr id="29" name="TextBox 72"/>
          <p:cNvSpPr txBox="1"/>
          <p:nvPr/>
        </p:nvSpPr>
        <p:spPr>
          <a:xfrm>
            <a:off x="4936134" y="3186838"/>
            <a:ext cx="641522" cy="276999"/>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gn="ctr"/>
            <a:r>
              <a:rPr lang="en-US" altLang="en-US" sz="1200" dirty="0">
                <a:solidFill>
                  <a:srgbClr val="000000"/>
                </a:solidFill>
                <a:latin typeface="+mn-lt"/>
                <a:ea typeface="+mn-ea"/>
                <a:cs typeface="+mn-ea"/>
                <a:sym typeface="+mn-lt"/>
              </a:rPr>
              <a:t>Switch</a:t>
            </a:r>
          </a:p>
        </p:txBody>
      </p:sp>
      <p:sp>
        <p:nvSpPr>
          <p:cNvPr id="30" name="TextBox 119"/>
          <p:cNvSpPr txBox="1"/>
          <p:nvPr/>
        </p:nvSpPr>
        <p:spPr>
          <a:xfrm>
            <a:off x="5490996" y="884845"/>
            <a:ext cx="1627369" cy="276999"/>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en-US" altLang="en-US" sz="1200" b="1" dirty="0">
                <a:latin typeface="+mn-lt"/>
                <a:ea typeface="+mn-ea"/>
                <a:cs typeface="+mn-ea"/>
                <a:sym typeface="+mn-lt"/>
              </a:rPr>
              <a:t>Management center</a:t>
            </a:r>
          </a:p>
        </p:txBody>
      </p:sp>
      <p:sp>
        <p:nvSpPr>
          <p:cNvPr id="31" name="TextBox 124"/>
          <p:cNvSpPr txBox="1"/>
          <p:nvPr/>
        </p:nvSpPr>
        <p:spPr>
          <a:xfrm>
            <a:off x="7630620" y="3877521"/>
            <a:ext cx="362600" cy="400110"/>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en-US" altLang="zh-CN" sz="2000" b="1" dirty="0">
                <a:latin typeface="+mn-lt"/>
                <a:ea typeface="+mn-ea"/>
                <a:cs typeface="+mn-ea"/>
                <a:sym typeface="+mn-lt"/>
              </a:rPr>
              <a:t>...</a:t>
            </a:r>
            <a:endParaRPr lang="en-US" altLang="en-US" sz="2000" b="1" dirty="0">
              <a:latin typeface="+mn-lt"/>
              <a:ea typeface="+mn-ea"/>
              <a:cs typeface="+mn-ea"/>
              <a:sym typeface="+mn-lt"/>
            </a:endParaRPr>
          </a:p>
        </p:txBody>
      </p:sp>
      <p:cxnSp>
        <p:nvCxnSpPr>
          <p:cNvPr id="32" name="直接连接符 31"/>
          <p:cNvCxnSpPr>
            <a:stCxn id="21" idx="0"/>
          </p:cNvCxnSpPr>
          <p:nvPr/>
        </p:nvCxnSpPr>
        <p:spPr bwMode="auto">
          <a:xfrm flipV="1">
            <a:off x="6849766" y="2445216"/>
            <a:ext cx="6439" cy="625921"/>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32"/>
          <p:cNvCxnSpPr/>
          <p:nvPr/>
        </p:nvCxnSpPr>
        <p:spPr bwMode="auto">
          <a:xfrm flipV="1">
            <a:off x="8803296" y="2222119"/>
            <a:ext cx="0" cy="857204"/>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连接符 33"/>
          <p:cNvCxnSpPr/>
          <p:nvPr/>
        </p:nvCxnSpPr>
        <p:spPr bwMode="auto">
          <a:xfrm>
            <a:off x="6793188" y="2215980"/>
            <a:ext cx="2021394" cy="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直接连接符 34"/>
          <p:cNvCxnSpPr/>
          <p:nvPr/>
        </p:nvCxnSpPr>
        <p:spPr bwMode="auto">
          <a:xfrm>
            <a:off x="6405391" y="2445216"/>
            <a:ext cx="450814" cy="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5" name="TextBox 74"/>
          <p:cNvSpPr txBox="1"/>
          <p:nvPr/>
        </p:nvSpPr>
        <p:spPr bwMode="auto">
          <a:xfrm>
            <a:off x="2694782" y="5457981"/>
            <a:ext cx="6802439" cy="316392"/>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1400" dirty="0">
                <a:solidFill>
                  <a:srgbClr val="000000"/>
                </a:solidFill>
                <a:cs typeface="+mn-ea"/>
                <a:sym typeface="+mn-lt"/>
              </a:rPr>
              <a:t>Centralized monitoring involves 2-level architecture and multi-level architecture.</a:t>
            </a:r>
          </a:p>
        </p:txBody>
      </p:sp>
    </p:spTree>
    <p:extLst>
      <p:ext uri="{BB962C8B-B14F-4D97-AF65-F5344CB8AC3E}">
        <p14:creationId xmlns:p14="http://schemas.microsoft.com/office/powerpoint/2010/main" val="556588396"/>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en-US" b="1" dirty="0" smtClean="0">
                <a:latin typeface="+mn-lt"/>
                <a:ea typeface="+mn-ea"/>
                <a:cs typeface="+mn-ea"/>
                <a:sym typeface="+mn-lt"/>
              </a:rPr>
              <a:t>Overview of the Monitoring System</a:t>
            </a:r>
            <a:endParaRPr lang="en-US" altLang="zh-CN" b="1" dirty="0" smtClean="0">
              <a:latin typeface="+mn-lt"/>
              <a:ea typeface="+mn-ea"/>
              <a:cs typeface="+mn-ea"/>
              <a:sym typeface="+mn-lt"/>
            </a:endParaRPr>
          </a:p>
          <a:p>
            <a:pPr lvl="1"/>
            <a:r>
              <a:rPr lang="en-US" altLang="en-US" dirty="0" smtClean="0">
                <a:solidFill>
                  <a:schemeClr val="bg1">
                    <a:lumMod val="50000"/>
                  </a:schemeClr>
                </a:solidFill>
                <a:latin typeface="+mn-lt"/>
                <a:ea typeface="+mn-ea"/>
                <a:cs typeface="+mn-ea"/>
                <a:sym typeface="+mn-lt"/>
              </a:rPr>
              <a:t>Hierarchical Deployment</a:t>
            </a:r>
            <a:endParaRPr lang="en-US" altLang="zh-CN" dirty="0" smtClean="0">
              <a:solidFill>
                <a:schemeClr val="bg1">
                  <a:lumMod val="50000"/>
                </a:schemeClr>
              </a:solidFill>
              <a:latin typeface="+mn-lt"/>
              <a:ea typeface="+mn-ea"/>
              <a:cs typeface="+mn-ea"/>
              <a:sym typeface="+mn-lt"/>
            </a:endParaRPr>
          </a:p>
          <a:p>
            <a:pPr lvl="1">
              <a:buSzPct val="60000"/>
              <a:buFont typeface="Wingdings" panose="05000000000000000000" pitchFamily="2" charset="2"/>
              <a:buChar char="n"/>
            </a:pPr>
            <a:r>
              <a:rPr lang="en-US" altLang="en-US" sz="2000" dirty="0">
                <a:sym typeface="+mn-lt"/>
              </a:rPr>
              <a:t>Architecture Types</a:t>
            </a:r>
            <a:endParaRPr lang="en-US" altLang="zh-CN" sz="2000" dirty="0">
              <a:sym typeface="+mn-lt"/>
            </a:endParaRPr>
          </a:p>
          <a:p>
            <a:pPr lvl="1"/>
            <a:r>
              <a:rPr lang="en-US" altLang="en-US" dirty="0" smtClean="0">
                <a:solidFill>
                  <a:schemeClr val="bg1">
                    <a:lumMod val="50000"/>
                  </a:schemeClr>
                </a:solidFill>
                <a:latin typeface="+mn-lt"/>
                <a:ea typeface="+mn-ea"/>
                <a:cs typeface="+mn-ea"/>
                <a:sym typeface="+mn-lt"/>
              </a:rPr>
              <a:t>Monitoring Features</a:t>
            </a:r>
            <a:endParaRPr lang="en-US" altLang="zh-CN" dirty="0" smtClean="0">
              <a:solidFill>
                <a:schemeClr val="bg1">
                  <a:lumMod val="50000"/>
                </a:schemeClr>
              </a:solidFill>
              <a:latin typeface="+mn-lt"/>
              <a:ea typeface="+mn-ea"/>
              <a:cs typeface="+mn-ea"/>
              <a:sym typeface="+mn-lt"/>
            </a:endParaRPr>
          </a:p>
          <a:p>
            <a:r>
              <a:rPr lang="en-US" altLang="en-US" dirty="0" smtClean="0">
                <a:solidFill>
                  <a:schemeClr val="bg1">
                    <a:lumMod val="50000"/>
                  </a:schemeClr>
                </a:solidFill>
                <a:latin typeface="+mn-lt"/>
                <a:ea typeface="+mn-ea"/>
                <a:cs typeface="+mn-ea"/>
                <a:sym typeface="+mn-lt"/>
              </a:rPr>
              <a:t>Introduction to Main Functions</a:t>
            </a:r>
            <a:endParaRPr lang="en-US" altLang="zh-CN" dirty="0" smtClean="0">
              <a:solidFill>
                <a:schemeClr val="bg1">
                  <a:lumMod val="50000"/>
                </a:schemeClr>
              </a:solidFill>
              <a:latin typeface="+mn-lt"/>
              <a:ea typeface="+mn-ea"/>
              <a:cs typeface="+mn-ea"/>
              <a:sym typeface="+mn-lt"/>
            </a:endParaRPr>
          </a:p>
          <a:p>
            <a:r>
              <a:rPr lang="en-US" altLang="en-US" dirty="0" smtClean="0">
                <a:solidFill>
                  <a:schemeClr val="bg1">
                    <a:lumMod val="50000"/>
                  </a:schemeClr>
                </a:solidFill>
                <a:latin typeface="+mn-lt"/>
                <a:ea typeface="+mn-ea"/>
                <a:cs typeface="+mn-ea"/>
                <a:sym typeface="+mn-lt"/>
              </a:rPr>
              <a:t>Introduction to Huawei Monitoring System</a:t>
            </a:r>
            <a:endParaRPr lang="en-US" altLang="zh-CN" dirty="0" smtClean="0">
              <a:solidFill>
                <a:schemeClr val="bg1">
                  <a:lumMod val="50000"/>
                </a:schemeClr>
              </a:solidFill>
              <a:latin typeface="+mn-lt"/>
              <a:ea typeface="+mn-ea"/>
              <a:cs typeface="+mn-ea"/>
              <a:sym typeface="+mn-lt"/>
            </a:endParaRPr>
          </a:p>
          <a:p>
            <a:endParaRPr lang="en-US" altLang="en-US" dirty="0">
              <a:latin typeface="+mn-lt"/>
              <a:ea typeface="+mn-ea"/>
              <a:cs typeface="+mn-ea"/>
              <a:sym typeface="+mn-lt"/>
            </a:endParaRPr>
          </a:p>
        </p:txBody>
      </p:sp>
    </p:spTree>
    <p:extLst>
      <p:ext uri="{BB962C8B-B14F-4D97-AF65-F5344CB8AC3E}">
        <p14:creationId xmlns:p14="http://schemas.microsoft.com/office/powerpoint/2010/main" val="5917248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Double-Layer Architecture</a:t>
            </a:r>
            <a:endParaRPr lang="en-US" altLang="en-US" dirty="0">
              <a:latin typeface="+mn-lt"/>
              <a:ea typeface="+mn-ea"/>
              <a:cs typeface="+mn-ea"/>
              <a:sym typeface="+mn-lt"/>
            </a:endParaRPr>
          </a:p>
        </p:txBody>
      </p:sp>
      <p:sp>
        <p:nvSpPr>
          <p:cNvPr id="13" name="内容占位符 12"/>
          <p:cNvSpPr>
            <a:spLocks noGrp="1"/>
          </p:cNvSpPr>
          <p:nvPr>
            <p:ph type="body" sz="quarter" idx="10"/>
          </p:nvPr>
        </p:nvSpPr>
        <p:spPr>
          <a:xfrm>
            <a:off x="455612" y="1052514"/>
            <a:ext cx="5118426" cy="3635396"/>
          </a:xfrm>
        </p:spPr>
        <p:txBody>
          <a:bodyPr/>
          <a:lstStyle/>
          <a:p>
            <a:pPr algn="l"/>
            <a:r>
              <a:rPr lang="en-US" altLang="en-US" sz="1600" dirty="0">
                <a:latin typeface="+mn-lt"/>
                <a:ea typeface="+mn-ea"/>
                <a:cs typeface="+mn-ea"/>
                <a:sym typeface="+mn-lt"/>
              </a:rPr>
              <a:t>Two levels architecture: that is, management layer </a:t>
            </a:r>
            <a:r>
              <a:rPr lang="en-US" altLang="zh-CN" sz="1600" dirty="0">
                <a:latin typeface="+mn-lt"/>
                <a:ea typeface="+mn-ea"/>
                <a:cs typeface="+mn-ea"/>
                <a:sym typeface="+mn-lt"/>
              </a:rPr>
              <a:t>+</a:t>
            </a:r>
            <a:r>
              <a:rPr lang="en-US" altLang="en-US" sz="1600" dirty="0">
                <a:latin typeface="+mn-lt"/>
                <a:ea typeface="+mn-ea"/>
                <a:cs typeface="+mn-ea"/>
                <a:sym typeface="+mn-lt"/>
              </a:rPr>
              <a:t> data collection layer</a:t>
            </a:r>
            <a:endParaRPr lang="en-US" altLang="zh-CN" sz="1600" dirty="0">
              <a:latin typeface="+mn-lt"/>
              <a:ea typeface="+mn-ea"/>
              <a:cs typeface="+mn-ea"/>
              <a:sym typeface="+mn-lt"/>
            </a:endParaRPr>
          </a:p>
          <a:p>
            <a:pPr algn="l"/>
            <a:r>
              <a:rPr lang="en-US" altLang="en-US" sz="1600" dirty="0">
                <a:latin typeface="+mn-lt"/>
                <a:ea typeface="+mn-ea"/>
                <a:cs typeface="+mn-ea"/>
                <a:sym typeface="+mn-lt"/>
              </a:rPr>
              <a:t>Only one monitoring station is provided.</a:t>
            </a:r>
            <a:endParaRPr lang="en-US" altLang="zh-CN" sz="1600" dirty="0">
              <a:latin typeface="+mn-lt"/>
              <a:ea typeface="+mn-ea"/>
              <a:cs typeface="+mn-ea"/>
              <a:sym typeface="+mn-lt"/>
            </a:endParaRPr>
          </a:p>
          <a:p>
            <a:pPr algn="l"/>
            <a:r>
              <a:rPr lang="en-US" altLang="en-US" sz="1600" dirty="0">
                <a:latin typeface="+mn-lt"/>
                <a:ea typeface="+mn-ea"/>
                <a:cs typeface="+mn-ea"/>
                <a:sym typeface="+mn-lt"/>
              </a:rPr>
              <a:t>Multiple modules or equipment rooms are allowed.</a:t>
            </a:r>
            <a:endParaRPr lang="en-US" altLang="zh-CN" sz="1600" dirty="0">
              <a:latin typeface="+mn-lt"/>
              <a:ea typeface="+mn-ea"/>
              <a:cs typeface="+mn-ea"/>
              <a:sym typeface="+mn-lt"/>
            </a:endParaRPr>
          </a:p>
          <a:p>
            <a:pPr algn="l"/>
            <a:r>
              <a:rPr lang="en-US" altLang="en-US" sz="1600" dirty="0">
                <a:latin typeface="+mn-lt"/>
                <a:ea typeface="+mn-ea"/>
                <a:cs typeface="+mn-ea"/>
                <a:sym typeface="+mn-lt"/>
              </a:rPr>
              <a:t>The levels of equipment rooms are not differentiated.</a:t>
            </a:r>
            <a:endParaRPr lang="en-US" altLang="zh-CN" sz="1600" dirty="0">
              <a:latin typeface="+mn-lt"/>
              <a:ea typeface="+mn-ea"/>
              <a:cs typeface="+mn-ea"/>
              <a:sym typeface="+mn-lt"/>
            </a:endParaRPr>
          </a:p>
          <a:p>
            <a:pPr algn="l"/>
            <a:r>
              <a:rPr lang="en-US" altLang="en-US" sz="1600" dirty="0">
                <a:latin typeface="+mn-lt"/>
                <a:ea typeface="+mn-ea"/>
                <a:cs typeface="+mn-ea"/>
                <a:sym typeface="+mn-lt"/>
              </a:rPr>
              <a:t>This is the most common monitoring system mode.</a:t>
            </a:r>
          </a:p>
          <a:p>
            <a:pPr algn="l"/>
            <a:endParaRPr lang="en-US" altLang="en-US" sz="1600" dirty="0">
              <a:latin typeface="+mn-lt"/>
              <a:ea typeface="+mn-ea"/>
              <a:cs typeface="+mn-ea"/>
              <a:sym typeface="+mn-lt"/>
            </a:endParaRPr>
          </a:p>
        </p:txBody>
      </p:sp>
      <p:sp>
        <p:nvSpPr>
          <p:cNvPr id="16" name="TextBox 15"/>
          <p:cNvSpPr txBox="1"/>
          <p:nvPr/>
        </p:nvSpPr>
        <p:spPr>
          <a:xfrm>
            <a:off x="2233255" y="1072046"/>
            <a:ext cx="256802" cy="369332"/>
          </a:xfrm>
          <a:prstGeom prst="rect">
            <a:avLst/>
          </a:prstGeom>
          <a:noFill/>
        </p:spPr>
        <p:txBody>
          <a:bodyPr wrap="none" rtlCol="0">
            <a:spAutoFit/>
          </a:bodyPr>
          <a:lstStyle/>
          <a:p>
            <a:r>
              <a:rPr lang="en-US" dirty="0">
                <a:cs typeface="+mn-ea"/>
                <a:sym typeface="+mn-lt"/>
              </a:rPr>
              <a:t> </a:t>
            </a:r>
          </a:p>
        </p:txBody>
      </p:sp>
      <p:pic>
        <p:nvPicPr>
          <p:cNvPr id="17" name="Picture 1"/>
          <p:cNvPicPr>
            <a:picLocks noChangeAspect="1" noChangeArrowheads="1"/>
          </p:cNvPicPr>
          <p:nvPr/>
        </p:nvPicPr>
        <p:blipFill>
          <a:blip r:embed="rId3" cstate="email"/>
          <a:srcRect/>
          <a:stretch>
            <a:fillRect/>
          </a:stretch>
        </p:blipFill>
        <p:spPr bwMode="auto">
          <a:xfrm>
            <a:off x="5177307" y="1196582"/>
            <a:ext cx="6452316" cy="4209393"/>
          </a:xfrm>
          <a:prstGeom prst="rect">
            <a:avLst/>
          </a:prstGeom>
          <a:noFill/>
          <a:ln w="9525">
            <a:noFill/>
            <a:miter lim="800000"/>
            <a:headEnd/>
            <a:tailEnd/>
          </a:ln>
        </p:spPr>
      </p:pic>
      <p:sp>
        <p:nvSpPr>
          <p:cNvPr id="6" name="矩形 5"/>
          <p:cNvSpPr/>
          <p:nvPr/>
        </p:nvSpPr>
        <p:spPr bwMode="auto">
          <a:xfrm>
            <a:off x="6667505" y="1557030"/>
            <a:ext cx="684076" cy="25202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Server</a:t>
            </a:r>
          </a:p>
        </p:txBody>
      </p:sp>
      <p:sp>
        <p:nvSpPr>
          <p:cNvPr id="7" name="矩形 6"/>
          <p:cNvSpPr/>
          <p:nvPr/>
        </p:nvSpPr>
        <p:spPr bwMode="auto">
          <a:xfrm>
            <a:off x="6742544" y="2061086"/>
            <a:ext cx="648072" cy="28803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Switch</a:t>
            </a:r>
          </a:p>
        </p:txBody>
      </p:sp>
      <p:sp>
        <p:nvSpPr>
          <p:cNvPr id="8" name="矩形 7"/>
          <p:cNvSpPr/>
          <p:nvPr/>
        </p:nvSpPr>
        <p:spPr bwMode="auto">
          <a:xfrm>
            <a:off x="5605383" y="2729554"/>
            <a:ext cx="799745" cy="39604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Collector</a:t>
            </a:r>
          </a:p>
        </p:txBody>
      </p:sp>
      <p:sp>
        <p:nvSpPr>
          <p:cNvPr id="9" name="矩形 8"/>
          <p:cNvSpPr/>
          <p:nvPr/>
        </p:nvSpPr>
        <p:spPr bwMode="auto">
          <a:xfrm>
            <a:off x="9369893" y="2741924"/>
            <a:ext cx="801385" cy="32403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Collector</a:t>
            </a:r>
          </a:p>
        </p:txBody>
      </p:sp>
      <p:sp>
        <p:nvSpPr>
          <p:cNvPr id="10" name="矩形 9"/>
          <p:cNvSpPr/>
          <p:nvPr/>
        </p:nvSpPr>
        <p:spPr bwMode="auto">
          <a:xfrm>
            <a:off x="9618273" y="3081881"/>
            <a:ext cx="1105153" cy="1800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Dry contact</a:t>
            </a:r>
          </a:p>
        </p:txBody>
      </p:sp>
      <p:sp>
        <p:nvSpPr>
          <p:cNvPr id="11" name="矩形 10"/>
          <p:cNvSpPr/>
          <p:nvPr/>
        </p:nvSpPr>
        <p:spPr bwMode="auto">
          <a:xfrm>
            <a:off x="6541464" y="5084560"/>
            <a:ext cx="4779065" cy="297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endParaRPr lang="zh-CN" altLang="en-US" sz="1200" dirty="0">
              <a:cs typeface="+mn-ea"/>
              <a:sym typeface="+mn-lt"/>
            </a:endParaRPr>
          </a:p>
        </p:txBody>
      </p:sp>
      <p:sp>
        <p:nvSpPr>
          <p:cNvPr id="12" name="TextBox 11"/>
          <p:cNvSpPr txBox="1"/>
          <p:nvPr/>
        </p:nvSpPr>
        <p:spPr bwMode="auto">
          <a:xfrm>
            <a:off x="6909749" y="5084560"/>
            <a:ext cx="780732" cy="285614"/>
          </a:xfrm>
          <a:prstGeom prst="rect">
            <a:avLst/>
          </a:prstGeom>
          <a:noFill/>
          <a:ln w="9525">
            <a:noFill/>
            <a:miter lim="800000"/>
            <a:headEnd/>
            <a:tailEnd/>
          </a:ln>
        </p:spPr>
        <p:txBody>
          <a:bodyPr wrap="square" lIns="99980" tIns="49986" rIns="99980" bIns="49986" rtlCol="0" anchor="ctr" anchorCtr="0">
            <a:spAutoFit/>
          </a:bodyPr>
          <a:lstStyle/>
          <a:p>
            <a:pPr algn="ctr" defTabSz="1001649" eaLnBrk="0" hangingPunct="0"/>
            <a:r>
              <a:rPr lang="en-US" altLang="en-US" sz="1200" dirty="0">
                <a:solidFill>
                  <a:srgbClr val="000000"/>
                </a:solidFill>
                <a:cs typeface="+mn-ea"/>
                <a:sym typeface="+mn-lt"/>
              </a:rPr>
              <a:t>Cabinet</a:t>
            </a:r>
          </a:p>
        </p:txBody>
      </p:sp>
      <p:sp>
        <p:nvSpPr>
          <p:cNvPr id="14" name="TextBox 13"/>
          <p:cNvSpPr txBox="1"/>
          <p:nvPr/>
        </p:nvSpPr>
        <p:spPr bwMode="auto">
          <a:xfrm>
            <a:off x="6185416" y="5084560"/>
            <a:ext cx="1051385" cy="470280"/>
          </a:xfrm>
          <a:prstGeom prst="rect">
            <a:avLst/>
          </a:prstGeom>
          <a:noFill/>
          <a:ln w="9525">
            <a:noFill/>
            <a:miter lim="800000"/>
            <a:headEnd/>
            <a:tailEnd/>
          </a:ln>
        </p:spPr>
        <p:txBody>
          <a:bodyPr wrap="square" lIns="99980" tIns="49986" rIns="99980" bIns="49986" rtlCol="0" anchor="ctr" anchorCtr="0">
            <a:spAutoFit/>
          </a:bodyPr>
          <a:lstStyle/>
          <a:p>
            <a:pPr algn="ctr" defTabSz="1001649" eaLnBrk="0" hangingPunct="0"/>
            <a:r>
              <a:rPr lang="en-US" altLang="en-US" sz="1200" dirty="0">
                <a:solidFill>
                  <a:srgbClr val="000000"/>
                </a:solidFill>
                <a:cs typeface="+mn-ea"/>
                <a:sym typeface="+mn-lt"/>
              </a:rPr>
              <a:t>Air </a:t>
            </a:r>
          </a:p>
          <a:p>
            <a:pPr algn="ctr" defTabSz="1001649" eaLnBrk="0" hangingPunct="0"/>
            <a:r>
              <a:rPr lang="en-US" altLang="en-US" sz="1200" dirty="0">
                <a:solidFill>
                  <a:srgbClr val="000000"/>
                </a:solidFill>
                <a:cs typeface="+mn-ea"/>
                <a:sym typeface="+mn-lt"/>
              </a:rPr>
              <a:t>conditioner</a:t>
            </a:r>
          </a:p>
        </p:txBody>
      </p:sp>
      <p:sp>
        <p:nvSpPr>
          <p:cNvPr id="15" name="TextBox 14"/>
          <p:cNvSpPr txBox="1"/>
          <p:nvPr/>
        </p:nvSpPr>
        <p:spPr bwMode="auto">
          <a:xfrm>
            <a:off x="7563854" y="5084560"/>
            <a:ext cx="615186" cy="285614"/>
          </a:xfrm>
          <a:prstGeom prst="rect">
            <a:avLst/>
          </a:prstGeom>
          <a:noFill/>
          <a:ln w="9525">
            <a:noFill/>
            <a:miter lim="800000"/>
            <a:headEnd/>
            <a:tailEnd/>
          </a:ln>
        </p:spPr>
        <p:txBody>
          <a:bodyPr wrap="square" lIns="99980" tIns="49986" rIns="99980" bIns="49986" rtlCol="0" anchor="ctr" anchorCtr="0">
            <a:spAutoFit/>
          </a:bodyPr>
          <a:lstStyle/>
          <a:p>
            <a:pPr algn="ctr" defTabSz="1001649" eaLnBrk="0" hangingPunct="0"/>
            <a:r>
              <a:rPr lang="en-US" altLang="zh-CN" sz="1200" dirty="0">
                <a:solidFill>
                  <a:srgbClr val="000000"/>
                </a:solidFill>
                <a:cs typeface="+mn-ea"/>
                <a:sym typeface="+mn-lt"/>
              </a:rPr>
              <a:t>ATS</a:t>
            </a:r>
            <a:endParaRPr lang="en-US" altLang="en-US" sz="1200" dirty="0">
              <a:solidFill>
                <a:srgbClr val="000000"/>
              </a:solidFill>
              <a:cs typeface="+mn-ea"/>
              <a:sym typeface="+mn-lt"/>
            </a:endParaRPr>
          </a:p>
        </p:txBody>
      </p:sp>
      <p:sp>
        <p:nvSpPr>
          <p:cNvPr id="18" name="TextBox 17"/>
          <p:cNvSpPr txBox="1"/>
          <p:nvPr/>
        </p:nvSpPr>
        <p:spPr bwMode="auto">
          <a:xfrm>
            <a:off x="8070801" y="5084560"/>
            <a:ext cx="721758" cy="470280"/>
          </a:xfrm>
          <a:prstGeom prst="rect">
            <a:avLst/>
          </a:prstGeom>
          <a:noFill/>
          <a:ln w="9525">
            <a:noFill/>
            <a:miter lim="800000"/>
            <a:headEnd/>
            <a:tailEnd/>
          </a:ln>
        </p:spPr>
        <p:txBody>
          <a:bodyPr wrap="square" lIns="99980" tIns="49986" rIns="99980" bIns="49986" rtlCol="0" anchor="ctr" anchorCtr="0">
            <a:spAutoFit/>
          </a:bodyPr>
          <a:lstStyle/>
          <a:p>
            <a:pPr algn="ctr" defTabSz="1001649" eaLnBrk="0" hangingPunct="0"/>
            <a:r>
              <a:rPr lang="en-US" altLang="en-US" sz="1200" dirty="0" smtClean="0">
                <a:solidFill>
                  <a:srgbClr val="000000"/>
                </a:solidFill>
                <a:cs typeface="+mn-ea"/>
                <a:sym typeface="+mn-lt"/>
              </a:rPr>
              <a:t>T/H Sensor</a:t>
            </a:r>
            <a:endParaRPr lang="en-US" altLang="en-US" sz="1200" dirty="0">
              <a:solidFill>
                <a:srgbClr val="000000"/>
              </a:solidFill>
              <a:cs typeface="+mn-ea"/>
              <a:sym typeface="+mn-lt"/>
            </a:endParaRPr>
          </a:p>
        </p:txBody>
      </p:sp>
      <p:sp>
        <p:nvSpPr>
          <p:cNvPr id="21" name="TextBox 20"/>
          <p:cNvSpPr txBox="1"/>
          <p:nvPr/>
        </p:nvSpPr>
        <p:spPr bwMode="auto">
          <a:xfrm>
            <a:off x="9310995" y="5084560"/>
            <a:ext cx="801385" cy="654946"/>
          </a:xfrm>
          <a:prstGeom prst="rect">
            <a:avLst/>
          </a:prstGeom>
          <a:noFill/>
          <a:ln w="9525">
            <a:noFill/>
            <a:miter lim="800000"/>
            <a:headEnd/>
            <a:tailEnd/>
          </a:ln>
        </p:spPr>
        <p:txBody>
          <a:bodyPr wrap="square" lIns="99980" tIns="49986" rIns="99980" bIns="49986" rtlCol="0" anchor="ctr" anchorCtr="0">
            <a:spAutoFit/>
          </a:bodyPr>
          <a:lstStyle/>
          <a:p>
            <a:pPr algn="ctr" defTabSz="1001649" eaLnBrk="0" hangingPunct="0"/>
            <a:r>
              <a:rPr lang="en-US" altLang="en-US" sz="1200" dirty="0">
                <a:solidFill>
                  <a:srgbClr val="000000"/>
                </a:solidFill>
                <a:cs typeface="+mn-ea"/>
                <a:sym typeface="+mn-lt"/>
              </a:rPr>
              <a:t>Access control system</a:t>
            </a:r>
          </a:p>
        </p:txBody>
      </p:sp>
      <p:sp>
        <p:nvSpPr>
          <p:cNvPr id="22" name="TextBox 21"/>
          <p:cNvSpPr txBox="1"/>
          <p:nvPr/>
        </p:nvSpPr>
        <p:spPr bwMode="auto">
          <a:xfrm>
            <a:off x="10019331" y="5084560"/>
            <a:ext cx="731788" cy="470280"/>
          </a:xfrm>
          <a:prstGeom prst="rect">
            <a:avLst/>
          </a:prstGeom>
          <a:noFill/>
          <a:ln w="9525">
            <a:noFill/>
            <a:miter lim="800000"/>
            <a:headEnd/>
            <a:tailEnd/>
          </a:ln>
        </p:spPr>
        <p:txBody>
          <a:bodyPr wrap="square" lIns="99980" tIns="49986" rIns="99980" bIns="49986" rtlCol="0" anchor="ctr" anchorCtr="0">
            <a:spAutoFit/>
          </a:bodyPr>
          <a:lstStyle/>
          <a:p>
            <a:pPr algn="ctr" defTabSz="1001649" eaLnBrk="0" hangingPunct="0"/>
            <a:r>
              <a:rPr lang="en-US" altLang="en-US" sz="1200" dirty="0">
                <a:solidFill>
                  <a:srgbClr val="000000"/>
                </a:solidFill>
                <a:cs typeface="+mn-ea"/>
                <a:sym typeface="+mn-lt"/>
              </a:rPr>
              <a:t>Water sensor</a:t>
            </a:r>
          </a:p>
        </p:txBody>
      </p:sp>
      <p:sp>
        <p:nvSpPr>
          <p:cNvPr id="23" name="TextBox 22"/>
          <p:cNvSpPr txBox="1"/>
          <p:nvPr/>
        </p:nvSpPr>
        <p:spPr bwMode="auto">
          <a:xfrm>
            <a:off x="10750200" y="5084560"/>
            <a:ext cx="673054" cy="470280"/>
          </a:xfrm>
          <a:prstGeom prst="rect">
            <a:avLst/>
          </a:prstGeom>
          <a:noFill/>
          <a:ln w="9525">
            <a:noFill/>
            <a:miter lim="800000"/>
            <a:headEnd/>
            <a:tailEnd/>
          </a:ln>
        </p:spPr>
        <p:txBody>
          <a:bodyPr wrap="square" lIns="99980" tIns="49986" rIns="99980" bIns="49986" rtlCol="0" anchor="ctr" anchorCtr="0">
            <a:spAutoFit/>
          </a:bodyPr>
          <a:lstStyle/>
          <a:p>
            <a:pPr algn="ctr" defTabSz="1001649" eaLnBrk="0" hangingPunct="0"/>
            <a:r>
              <a:rPr lang="en-US" altLang="en-US" sz="1200" dirty="0">
                <a:solidFill>
                  <a:srgbClr val="000000"/>
                </a:solidFill>
                <a:cs typeface="+mn-ea"/>
                <a:sym typeface="+mn-lt"/>
              </a:rPr>
              <a:t>Smoke sensor</a:t>
            </a:r>
          </a:p>
        </p:txBody>
      </p:sp>
      <p:sp>
        <p:nvSpPr>
          <p:cNvPr id="19" name="TextBox 18"/>
          <p:cNvSpPr txBox="1"/>
          <p:nvPr/>
        </p:nvSpPr>
        <p:spPr bwMode="auto">
          <a:xfrm>
            <a:off x="8657907" y="5084560"/>
            <a:ext cx="824364" cy="285614"/>
          </a:xfrm>
          <a:prstGeom prst="rect">
            <a:avLst/>
          </a:prstGeom>
          <a:noFill/>
          <a:ln w="9525">
            <a:noFill/>
            <a:miter lim="800000"/>
            <a:headEnd/>
            <a:tailEnd/>
          </a:ln>
        </p:spPr>
        <p:txBody>
          <a:bodyPr wrap="square" lIns="99980" tIns="49986" rIns="99980" bIns="49986" rtlCol="0" anchor="ctr" anchorCtr="0">
            <a:spAutoFit/>
          </a:bodyPr>
          <a:lstStyle/>
          <a:p>
            <a:pPr algn="ctr" defTabSz="1001649" eaLnBrk="0" hangingPunct="0"/>
            <a:r>
              <a:rPr lang="en-US" altLang="en-US" sz="1200" dirty="0">
                <a:solidFill>
                  <a:srgbClr val="000000"/>
                </a:solidFill>
                <a:cs typeface="+mn-ea"/>
                <a:sym typeface="+mn-lt"/>
              </a:rPr>
              <a:t>Camera</a:t>
            </a:r>
          </a:p>
        </p:txBody>
      </p:sp>
    </p:spTree>
    <p:extLst>
      <p:ext uri="{BB962C8B-B14F-4D97-AF65-F5344CB8AC3E}">
        <p14:creationId xmlns:p14="http://schemas.microsoft.com/office/powerpoint/2010/main" val="171783566"/>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Huawei Sans" panose="020F0302020204030204"/>
        <a:ea typeface="方正兰亭黑简体"/>
        <a:cs typeface=""/>
      </a:majorFont>
      <a:minorFont>
        <a:latin typeface="Huawei Sans" panose="020F0502020204030204"/>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CC226774B8D87F4D92D9D1F6859ED44E" ma:contentTypeVersion="0" ma:contentTypeDescription="新建文档。" ma:contentTypeScope="" ma:versionID="15bce46875ac2ce7cb7e987677f92eb8">
  <xsd:schema xmlns:xsd="http://www.w3.org/2001/XMLSchema" xmlns:xs="http://www.w3.org/2001/XMLSchema" xmlns:p="http://schemas.microsoft.com/office/2006/metadata/properties" targetNamespace="http://schemas.microsoft.com/office/2006/metadata/properties" ma:root="true" ma:fieldsID="9adfd09ad98667f9c194c646e975416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527E5C0-0FFA-4F2E-A77F-FFF32C86F9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12296AD3-5121-4DF6-8150-62C25C031437}">
  <ds:schemaRefs>
    <ds:schemaRef ds:uri="http://schemas.microsoft.com/office/2006/metadata/properties"/>
    <ds:schemaRef ds:uri="http://purl.org/dc/elements/1.1/"/>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2223</TotalTime>
  <Words>2232</Words>
  <Application>Microsoft Office PowerPoint</Application>
  <PresentationFormat>宽屏</PresentationFormat>
  <Paragraphs>319</Paragraphs>
  <Slides>31</Slides>
  <Notes>31</Notes>
  <HiddenSlides>1</HiddenSlides>
  <MMClips>0</MMClips>
  <ScaleCrop>false</ScaleCrop>
  <HeadingPairs>
    <vt:vector size="6" baseType="variant">
      <vt:variant>
        <vt:lpstr>已用的字体</vt:lpstr>
      </vt:variant>
      <vt:variant>
        <vt:i4>6</vt:i4>
      </vt:variant>
      <vt:variant>
        <vt:lpstr>主题</vt:lpstr>
      </vt:variant>
      <vt:variant>
        <vt:i4>4</vt:i4>
      </vt:variant>
      <vt:variant>
        <vt:lpstr>幻灯片标题</vt:lpstr>
      </vt:variant>
      <vt:variant>
        <vt:i4>31</vt:i4>
      </vt:variant>
    </vt:vector>
  </HeadingPairs>
  <TitlesOfParts>
    <vt:vector size="41" baseType="lpstr">
      <vt:lpstr>方正兰亭黑简体</vt:lpstr>
      <vt:lpstr>Microsoft YaHei</vt:lpstr>
      <vt:lpstr>Microsoft YaHei</vt:lpstr>
      <vt:lpstr>Arial</vt:lpstr>
      <vt:lpstr>Huawei Sans</vt:lpstr>
      <vt:lpstr>Wingdings</vt:lpstr>
      <vt:lpstr>1_标题页模板</vt:lpstr>
      <vt:lpstr>2_自功能页模板</vt:lpstr>
      <vt:lpstr>3_内容页模板</vt:lpstr>
      <vt:lpstr>4_感谢页模板</vt:lpstr>
      <vt:lpstr>Functions and Features of Monitoring Systems</vt:lpstr>
      <vt:lpstr>PowerPoint 演示文稿</vt:lpstr>
      <vt:lpstr>PowerPoint 演示文稿</vt:lpstr>
      <vt:lpstr>PowerPoint 演示文稿</vt:lpstr>
      <vt:lpstr>Overview of the Monitoring System</vt:lpstr>
      <vt:lpstr>Hierarchical Deployment of the Monitoring System</vt:lpstr>
      <vt:lpstr>Centralized Monitoring</vt:lpstr>
      <vt:lpstr>PowerPoint 演示文稿</vt:lpstr>
      <vt:lpstr>Double-Layer Architecture</vt:lpstr>
      <vt:lpstr>Multi-Layer Architecture</vt:lpstr>
      <vt:lpstr>PowerPoint 演示文稿</vt:lpstr>
      <vt:lpstr>Features of the Monitoring System (1)</vt:lpstr>
      <vt:lpstr>Features of the Monitoring System (2)</vt:lpstr>
      <vt:lpstr>Features of the Monitoring System (3)</vt:lpstr>
      <vt:lpstr>PowerPoint 演示文稿</vt:lpstr>
      <vt:lpstr>Monitoring System Functions</vt:lpstr>
      <vt:lpstr>Monitoring Functions — Real-time Monitoring</vt:lpstr>
      <vt:lpstr>Monitoring Functions — Alarm Management</vt:lpstr>
      <vt:lpstr>Monitoring Functions — Linkage Control and Security Management</vt:lpstr>
      <vt:lpstr>Management Functions</vt:lpstr>
      <vt:lpstr>System Functions</vt:lpstr>
      <vt:lpstr>General Control Center (1)</vt:lpstr>
      <vt:lpstr>General Control Center (2)</vt:lpstr>
      <vt:lpstr>PowerPoint 演示文稿</vt:lpstr>
      <vt:lpstr>Huawei Monitoring Management System</vt:lpstr>
      <vt:lpstr>Functions of Huawei Intelligent Monitoring System </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wangcongzjhw</cp:lastModifiedBy>
  <cp:revision>155</cp:revision>
  <dcterms:created xsi:type="dcterms:W3CDTF">2018-11-29T10:16:29Z</dcterms:created>
  <dcterms:modified xsi:type="dcterms:W3CDTF">2020-12-18T06:18:39Z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(3)8l8PnzWaGIBLo4oCOnC8O9sA4bm0XYKc9ZLk0HpC7tcBH4Qj/X4arvLtFQD0JNl9MWLADRy7
kAosu8q+66SlniZILVtsdL26tGrSkgYa3TiqmrnYjSabG0l5mvBy/MxtRSnwrIBo+yqJaP/W
yysYf6koEIAEVBSWABq8upXa+UinEqVYakZJrzPbq73+ji0EoAJVQ120AE5leUMwRPSbUnLP
OWKLlIHNhzyttJ+aLI</vt:lpwstr>
  </property>
  <property fmtid="{D5CDD505-2E9C-101B-9397-08002B2CF9AE}" pid="3" name="_2015_ms_pID_7253431">
    <vt:lpwstr>HVQkoV77hEM/W014DfFAnyeTldjKylgMhT7xVeaP3SwmVoC2iAMmrL
RuoThsOBRfuY9Tyy2A9A6lU6wS+L4TgE9E5mk3ZXoN2aTBZaOc3aYphstPpANHso+2F5TNwk
PsbGWUukBZ/XAc8NC+Zdj9QB/NW28wgZVkxriU9BKZP+ZCNX/5fv4DYe32zjVv1dBEn5d7Km
Fknlin34Xy+odzfF8Db00OAnKLnF4uN1zGmy</vt:lpwstr>
  </property>
  <property fmtid="{D5CDD505-2E9C-101B-9397-08002B2CF9AE}" pid="4" name="_2015_ms_pID_7253432">
    <vt:lpwstr>zLoEV7a0iI3TvKh94yHBDwo=</vt:lpwstr>
  </property>
  <property fmtid="{D5CDD505-2E9C-101B-9397-08002B2CF9AE}" pid="5" name="ContentTypeId">
    <vt:lpwstr>0x010100CC226774B8D87F4D92D9D1F6859ED44E</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1608270285</vt:lpwstr>
  </property>
</Properties>
</file>