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8"/>
  </p:notesMasterIdLst>
  <p:handoutMasterIdLst>
    <p:handoutMasterId r:id="rId49"/>
  </p:handoutMasterIdLst>
  <p:sldIdLst>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285" r:id="rId46"/>
    <p:sldId id="289" r:id="rId4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84" autoAdjust="0"/>
  </p:normalViewPr>
  <p:slideViewPr>
    <p:cSldViewPr snapToGrid="0" snapToObjects="1">
      <p:cViewPr varScale="1">
        <p:scale>
          <a:sx n="59" d="100"/>
          <a:sy n="59" d="100"/>
        </p:scale>
        <p:origin x="892"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7119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Elevator system: Passenger elevators and escalators are monitored. Monitored objects generally include elevator start-stop control, running status, elevator door status, floor indication, failure alarm, and emergency alarm.</a:t>
            </a:r>
          </a:p>
          <a:p>
            <a:r>
              <a:rPr lang="en-US" altLang="zh-CN" dirty="0" smtClean="0"/>
              <a:t>Air conditioning system: Air conditioning units, fresh air handling units, variable air volume (VAV) units, and fan coil units are monitored. Controlled objects mainly include temperature and humidity adjustment, preset time schedule and automatic start and stop.</a:t>
            </a:r>
          </a:p>
          <a:p>
            <a:r>
              <a:rPr lang="en-US" altLang="zh-CN" dirty="0" smtClean="0"/>
              <a:t>Chiller plant system: provides cold sources for the air conditioner system. It consists of chillers, cooling water circulation pumps, cooling towers, chilled water circulating pumps, water supply pumps, and electric butterfly valves.</a:t>
            </a:r>
          </a:p>
          <a:p>
            <a:r>
              <a:rPr lang="en-US" altLang="zh-CN" dirty="0" smtClean="0"/>
              <a:t>Heating plant system: provides heat sources for the air conditioning system. It consists of boilers, plate heat exchangers, chilled water circulating pumps, water supply pumps, and electric butterfly valves.</a:t>
            </a:r>
          </a:p>
          <a:p>
            <a:endParaRPr lang="zh-CN" altLang="en-US" dirty="0"/>
          </a:p>
        </p:txBody>
      </p:sp>
    </p:spTree>
    <p:extLst>
      <p:ext uri="{BB962C8B-B14F-4D97-AF65-F5344CB8AC3E}">
        <p14:creationId xmlns:p14="http://schemas.microsoft.com/office/powerpoint/2010/main" val="1815191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7971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OPC:</a:t>
            </a:r>
            <a:r>
              <a:rPr lang="en-US" altLang="en-US" smtClean="0"/>
              <a:t> OPC is a communication specification in industrial control, including an OPC server program and an OPC client program. The specification ensures that the OPC server can be accessed by the OPC client.</a:t>
            </a:r>
            <a:endParaRPr lang="en-US" altLang="zh-CN" smtClean="0"/>
          </a:p>
          <a:p>
            <a:r>
              <a:rPr lang="en-US" altLang="en-US" smtClean="0"/>
              <a:t>Simple network management protocol (</a:t>
            </a:r>
            <a:r>
              <a:rPr lang="en-US" altLang="zh-CN" smtClean="0"/>
              <a:t>SNMP)</a:t>
            </a:r>
            <a:r>
              <a:rPr lang="en-US" altLang="en-US" smtClean="0"/>
              <a:t>. SNMP consists of a group of network management standards, including an </a:t>
            </a:r>
            <a:r>
              <a:rPr lang="en-US" altLang="zh-CN" smtClean="0"/>
              <a:t>application layer protocol</a:t>
            </a:r>
            <a:r>
              <a:rPr lang="en-US" altLang="en-US" smtClean="0"/>
              <a:t>, </a:t>
            </a:r>
            <a:r>
              <a:rPr lang="en-US" altLang="zh-CN" smtClean="0"/>
              <a:t>database schema</a:t>
            </a:r>
            <a:r>
              <a:rPr lang="en-US" altLang="en-US" smtClean="0"/>
              <a:t>, and a a group of resource objects. SNMP supports the network management system (NMS) and is used to monitor whether devices connected to the network attract attention of management.</a:t>
            </a:r>
            <a:endParaRPr lang="en-US" altLang="zh-CN" smtClean="0"/>
          </a:p>
          <a:p>
            <a:r>
              <a:rPr lang="en-US" altLang="zh-CN" smtClean="0"/>
              <a:t>The Modbus protocol is a general language used on electronic controllers.</a:t>
            </a:r>
            <a:r>
              <a:rPr lang="en-US" altLang="en-US" smtClean="0"/>
              <a:t> Over this protocol, controllers can communicate with each other or communicate with other devices through network (for example, Ethernet). Modbus has become a general industrial standard. Over Modbus, control devices produced by different vendors can be connected to the industrial network for centralized monitoring.</a:t>
            </a:r>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6152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OPC:</a:t>
            </a:r>
            <a:r>
              <a:rPr lang="en-US" altLang="en-US" smtClean="0"/>
              <a:t> OPC is a communication specification in industrial control, including an OPC server program and an OPC client program. The specification ensures that the OPC server can be accessed by the OPC client.</a:t>
            </a:r>
            <a:endParaRPr lang="en-US" altLang="zh-CN" smtClean="0"/>
          </a:p>
          <a:p>
            <a:r>
              <a:rPr lang="en-US" altLang="en-US" smtClean="0"/>
              <a:t>Simple network management protocol (</a:t>
            </a:r>
            <a:r>
              <a:rPr lang="en-US" altLang="zh-CN" smtClean="0"/>
              <a:t>SNMP)</a:t>
            </a:r>
            <a:r>
              <a:rPr lang="en-US" altLang="en-US" smtClean="0"/>
              <a:t>. SNMP consists of a group of network management standards, including an </a:t>
            </a:r>
            <a:r>
              <a:rPr lang="en-US" altLang="zh-CN" smtClean="0"/>
              <a:t>application layer protocol</a:t>
            </a:r>
            <a:r>
              <a:rPr lang="en-US" altLang="en-US" smtClean="0"/>
              <a:t>, </a:t>
            </a:r>
            <a:r>
              <a:rPr lang="en-US" altLang="zh-CN" smtClean="0"/>
              <a:t>database schema</a:t>
            </a:r>
            <a:r>
              <a:rPr lang="en-US" altLang="en-US" smtClean="0"/>
              <a:t>, and a a group of resource objects. SNMP supports the NMS and is used to monitor devices connected to the network attract attention of management.</a:t>
            </a:r>
            <a:endParaRPr lang="en-US" altLang="zh-CN" smtClean="0"/>
          </a:p>
          <a:p>
            <a:r>
              <a:rPr lang="en-US" altLang="zh-CN" smtClean="0"/>
              <a:t>The Modbus protocol is a general language used on electronic controllers.</a:t>
            </a:r>
            <a:r>
              <a:rPr lang="en-US" altLang="en-US" smtClean="0"/>
              <a:t> Over this protocol, controllers can communicate with each other or communicate with other devices through network (for example, Ethernet). Modbus has become a general industrial standard. Over Modbus, control devices produced by different vendors can be connected to the industrial network for centralized monitoring.</a:t>
            </a:r>
            <a:endParaRPr lang="en-US" altLang="zh-CN" smtClean="0"/>
          </a:p>
          <a:p>
            <a:r>
              <a:rPr lang="en-US" altLang="en-US" smtClean="0"/>
              <a:t>Cord end terminal: Air interfaces belong to cord end terminals. Cord end terminals are accessories used to implement electrical connection and belong to the scope of connector in terms of industry.</a:t>
            </a:r>
            <a:endParaRPr lang="en-US" altLang="zh-CN" smtClean="0"/>
          </a:p>
          <a:p>
            <a:endParaRPr lang="en-US" altLang="zh-CN" smtClean="0"/>
          </a:p>
          <a:p>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576824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5014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SNMP </a:t>
            </a:r>
            <a:r>
              <a:rPr lang="en-US" altLang="en-US" smtClean="0"/>
              <a:t>is used to manage nodes on the network (including workstations, routers, switches, hubs, and other peripherals).  At present, three SNMP versions are defined: </a:t>
            </a:r>
            <a:r>
              <a:rPr lang="en-US" altLang="zh-CN" smtClean="0"/>
              <a:t>SNMP v1</a:t>
            </a:r>
            <a:r>
              <a:rPr lang="en-US" altLang="en-US" smtClean="0"/>
              <a:t>, </a:t>
            </a:r>
            <a:r>
              <a:rPr lang="en-US" altLang="zh-CN" smtClean="0"/>
              <a:t>SNMP v2</a:t>
            </a:r>
            <a:r>
              <a:rPr lang="en-US" altLang="en-US" smtClean="0"/>
              <a:t>, and </a:t>
            </a:r>
            <a:r>
              <a:rPr lang="en-US" altLang="zh-CN" smtClean="0"/>
              <a:t>SNMP v3</a:t>
            </a:r>
            <a:r>
              <a:rPr lang="en-US" altLang="en-US" smtClean="0"/>
              <a:t>.</a:t>
            </a:r>
            <a:r>
              <a:rPr lang="en-US" smtClean="0"/>
              <a:t> </a:t>
            </a:r>
            <a:r>
              <a:rPr lang="en-US" altLang="zh-CN" smtClean="0"/>
              <a:t>SNMP v1</a:t>
            </a:r>
            <a:r>
              <a:rPr lang="en-US" altLang="en-US" smtClean="0"/>
              <a:t> and SNMP </a:t>
            </a:r>
            <a:r>
              <a:rPr lang="en-US" altLang="zh-CN" smtClean="0"/>
              <a:t>v2</a:t>
            </a:r>
            <a:r>
              <a:rPr lang="en-US" altLang="en-US" smtClean="0"/>
              <a:t> have many characteristics in common. </a:t>
            </a:r>
            <a:r>
              <a:rPr lang="en-US" altLang="zh-CN" smtClean="0"/>
              <a:t>Based on earlier versions, SNMP v3 adds the security and remote configuration capabilities.</a:t>
            </a:r>
          </a:p>
          <a:p>
            <a:r>
              <a:rPr lang="en-US" altLang="zh-CN" smtClean="0"/>
              <a:t>SNMP v1</a:t>
            </a:r>
            <a:r>
              <a:rPr lang="en-US" altLang="en-US" smtClean="0"/>
              <a:t>uses only one security policy, namely community name. A community name is similar to a password. </a:t>
            </a:r>
            <a:r>
              <a:rPr lang="en-US" altLang="zh-CN" smtClean="0"/>
              <a:t>The agent can be set to answer questions from the managers whose community names can be accepted.</a:t>
            </a:r>
            <a:r>
              <a:rPr lang="en-US" altLang="en-US" smtClean="0"/>
              <a:t> This makes it easy for people to intercept community names or passwords. </a:t>
            </a:r>
            <a:r>
              <a:rPr lang="en-US" altLang="zh-CN" smtClean="0"/>
              <a:t>SNMP v2</a:t>
            </a:r>
            <a:r>
              <a:rPr lang="en-US" altLang="en-US" smtClean="0"/>
              <a:t> adds extra security. Except the destination address, all packet information is encrypted.</a:t>
            </a:r>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3090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RJ12 interfaces are 6-pin interfaces. The lines matching RJ12 are RJ12 plug lines, which are commonly telephone lines.</a:t>
            </a:r>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95823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8551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IP address of a computer is the only identifier of the computer on the network. On any network, IP addresses cannot be the same.</a:t>
            </a:r>
          </a:p>
          <a:p>
            <a:r>
              <a:rPr lang="en-US" altLang="en-US" smtClean="0"/>
              <a:t>A subnet mask is used by the server to differentiate the network segment of an IP address.</a:t>
            </a:r>
            <a:endParaRPr lang="en-US" altLang="zh-CN" smtClean="0"/>
          </a:p>
          <a:p>
            <a:r>
              <a:rPr lang="en-US" altLang="en-US" smtClean="0"/>
              <a:t>A default gateway refers to the default machine through which clients search on the network.</a:t>
            </a:r>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664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Modbus RTU</a:t>
            </a:r>
            <a:r>
              <a:rPr lang="en-US" altLang="en-US" smtClean="0"/>
              <a:t>: If a device needs to be connected to the NMS over an </a:t>
            </a:r>
            <a:r>
              <a:rPr lang="en-US" altLang="zh-CN" smtClean="0"/>
              <a:t>RS485</a:t>
            </a:r>
            <a:r>
              <a:rPr lang="en-US" altLang="en-US" smtClean="0"/>
              <a:t> monitoring cable, select Modbus RTU for Protocol.</a:t>
            </a:r>
            <a:endParaRPr lang="en-US" altLang="zh-CN" smtClean="0"/>
          </a:p>
          <a:p>
            <a:r>
              <a:rPr lang="en-US" altLang="en-US" smtClean="0"/>
              <a:t>Baud rate: Set Baud rate based on actual conditions. The baud rate must be the same as that on the NMS.</a:t>
            </a:r>
            <a:endParaRPr lang="en-US" altLang="zh-CN" smtClean="0"/>
          </a:p>
          <a:p>
            <a:r>
              <a:rPr lang="en-US" altLang="en-US" smtClean="0"/>
              <a:t>Comm address: Communication address planned for a device. Based on this address, the NMS communicates with the device.</a:t>
            </a:r>
            <a:endParaRPr lang="en-US"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33574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4512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en-US" smtClean="0"/>
              <a:t>A dry contact is an electrical switch. It can be enabled or disabled. There is no polarity between dry contacts and dry contacts can be exchanged. Common dry contact signals include various switches such as limit switch, travel switch, foot switch, rotary switch, temperature switch, and fuel level switch.</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88777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3217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7465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备注占位符 2"/>
          <p:cNvSpPr>
            <a:spLocks noGrp="1"/>
          </p:cNvSpPr>
          <p:nvPr>
            <p:ph type="body" idx="1"/>
          </p:nvPr>
        </p:nvSpPr>
        <p:spPr/>
        <p:txBody>
          <a:bodyPr/>
          <a:lstStyle/>
          <a:p>
            <a:r>
              <a:rPr lang="en-US" altLang="en-US" smtClean="0"/>
              <a:t>Generally, the monitoring software adopts the </a:t>
            </a:r>
            <a:r>
              <a:rPr lang="en-US" altLang="zh-CN" smtClean="0"/>
              <a:t>B/S architecture, which consists of the access layer, public framework, applications and services, and UI layer.</a:t>
            </a:r>
          </a:p>
          <a:p>
            <a:r>
              <a:rPr lang="en-US" altLang="en-US" smtClean="0"/>
              <a:t>The monitoring software runs on the operating system (OS) based on </a:t>
            </a:r>
            <a:r>
              <a:rPr lang="en-US" altLang="zh-CN" smtClean="0"/>
              <a:t>SUSE10/SUSE11.</a:t>
            </a:r>
          </a:p>
          <a:p>
            <a:r>
              <a:rPr lang="en-US" altLang="en-US" smtClean="0"/>
              <a:t>Users can access the server over Web on terminals based on </a:t>
            </a:r>
            <a:r>
              <a:rPr lang="en-US" altLang="zh-CN" smtClean="0"/>
              <a:t>Windows OS (to ensure data transmission security, the monitoring software adopts SSL to encrypt transmission). </a:t>
            </a:r>
            <a:endParaRPr lang="en-US" altLang="zh-CN" dirty="0" smtClean="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52683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8367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1790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52424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9595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en-US" smtClean="0"/>
              <a:t>Container products can be used in the following scenarios:</a:t>
            </a:r>
          </a:p>
          <a:p>
            <a:pPr lvl="1"/>
            <a:r>
              <a:rPr lang="en-US" altLang="en-US" smtClean="0"/>
              <a:t>Container products are independently used outdoors and no local monitoring center is provided. In this scenario, no distributed monitoring node is provided and only the centralized management platform installed on the rack server in containers needs to be used.</a:t>
            </a:r>
          </a:p>
          <a:p>
            <a:pPr lvl="1"/>
            <a:r>
              <a:rPr lang="en-US" altLang="en-US" smtClean="0"/>
              <a:t>Container products are used outdoors. Distributed nodes are installed on the rack server installed in containers and the centralized management platform is installed on the general server of the monitoring center.</a:t>
            </a:r>
            <a:endParaRPr lang="en-US"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42906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7523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179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6980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00058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2876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3436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13425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51403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1975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38957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24096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69386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2015.7.4</a:t>
            </a:r>
          </a:p>
          <a:p>
            <a:pPr lvl="1"/>
            <a:r>
              <a:rPr lang="zh-CN" altLang="en-US" smtClean="0"/>
              <a:t>调整版权和页码对齐，位于参考线</a:t>
            </a:r>
            <a:r>
              <a:rPr lang="en-US" altLang="zh-CN" smtClean="0"/>
              <a:t>8.5</a:t>
            </a:r>
            <a:r>
              <a:rPr lang="zh-CN" altLang="en-US" smtClean="0"/>
              <a:t>到</a:t>
            </a:r>
            <a:r>
              <a:rPr lang="en-US" altLang="zh-CN" smtClean="0"/>
              <a:t>8.9</a:t>
            </a:r>
            <a:r>
              <a:rPr lang="zh-CN" altLang="en-US" smtClean="0"/>
              <a:t>之间。</a:t>
            </a:r>
          </a:p>
          <a:p>
            <a:pPr lvl="1"/>
            <a:r>
              <a:rPr lang="zh-CN" altLang="en-US" smtClean="0"/>
              <a:t>调整编辑框行距为单倍行距。</a:t>
            </a:r>
            <a:endParaRPr lang="en-US" altLang="zh-CN" smtClean="0"/>
          </a:p>
          <a:p>
            <a:pPr lvl="0"/>
            <a:r>
              <a:rPr lang="en-US" altLang="zh-CN" smtClean="0"/>
              <a:t>2015.7.9</a:t>
            </a:r>
          </a:p>
          <a:p>
            <a:pPr lvl="1"/>
            <a:r>
              <a:rPr lang="zh-CN" altLang="en-US" smtClean="0"/>
              <a:t>删除此页课程版本后的“</a:t>
            </a:r>
            <a:r>
              <a:rPr lang="en-US" altLang="zh-CN" smtClean="0"/>
              <a:t>ISSUE</a:t>
            </a:r>
            <a:r>
              <a:rPr lang="zh-CN" altLang="en-US" smtClean="0"/>
              <a:t>”。</a:t>
            </a:r>
            <a:endParaRPr lang="en-US" altLang="zh-CN" smtClean="0"/>
          </a:p>
          <a:p>
            <a:pPr lvl="1"/>
            <a:r>
              <a:rPr lang="zh-CN" altLang="en-US" smtClean="0"/>
              <a:t>新增“产品版本”和“课程版本”的示例。</a:t>
            </a:r>
            <a:endParaRPr lang="en-US" altLang="zh-CN" smtClean="0"/>
          </a:p>
          <a:p>
            <a:pPr lvl="0"/>
            <a:r>
              <a:rPr lang="en-US" altLang="zh-CN" smtClean="0"/>
              <a:t>2015.8.3</a:t>
            </a:r>
          </a:p>
          <a:p>
            <a:pPr lvl="1"/>
            <a:r>
              <a:rPr lang="zh-CN" altLang="en-US" smtClean="0"/>
              <a:t>调整母板主体和备注，段落格式为“允许标点溢出边界”。</a:t>
            </a:r>
            <a:endParaRPr lang="en-US" altLang="zh-CN" smtClean="0"/>
          </a:p>
          <a:p>
            <a:pPr lvl="0"/>
            <a:r>
              <a:rPr lang="en-US" altLang="zh-CN" smtClean="0"/>
              <a:t>2015.8.4</a:t>
            </a:r>
          </a:p>
          <a:p>
            <a:pPr lvl="1"/>
            <a:r>
              <a:rPr lang="zh-CN" altLang="en-US" smtClean="0"/>
              <a:t>删除缩略语页；</a:t>
            </a:r>
            <a:endParaRPr lang="en-US" altLang="zh-CN" smtClean="0"/>
          </a:p>
          <a:p>
            <a:pPr lvl="1"/>
            <a:r>
              <a:rPr lang="zh-CN" altLang="en-US" smtClean="0"/>
              <a:t>重命名版式“</a:t>
            </a:r>
            <a:r>
              <a:rPr lang="en-US" altLang="zh-CN" smtClean="0"/>
              <a:t>8#</a:t>
            </a:r>
            <a:r>
              <a:rPr lang="zh-CN" altLang="en-US" smtClean="0"/>
              <a:t>空白”为“</a:t>
            </a:r>
            <a:r>
              <a:rPr lang="en-US" altLang="zh-CN" smtClean="0"/>
              <a:t>8#</a:t>
            </a:r>
            <a:r>
              <a:rPr lang="zh-CN" altLang="en-US" smtClean="0"/>
              <a:t>仅标题”。</a:t>
            </a:r>
            <a:endParaRPr lang="en-US" altLang="zh-CN" smtClean="0"/>
          </a:p>
          <a:p>
            <a:r>
              <a:rPr lang="en-US" altLang="zh-CN" smtClean="0"/>
              <a:t>2015.9.2</a:t>
            </a:r>
          </a:p>
          <a:p>
            <a:pPr lvl="1"/>
            <a:r>
              <a:rPr lang="zh-CN" altLang="en-US" smtClean="0"/>
              <a:t>新增备注模板，备注页正上方添加页眉，显示本章标题。</a:t>
            </a:r>
            <a:endParaRPr lang="en-US" altLang="zh-CN" smtClean="0"/>
          </a:p>
          <a:p>
            <a:pPr lvl="0"/>
            <a:r>
              <a:rPr lang="en-US" altLang="zh-CN" smtClean="0"/>
              <a:t>2015.9.14</a:t>
            </a:r>
          </a:p>
          <a:p>
            <a:pPr lvl="1"/>
            <a:r>
              <a:rPr lang="zh-CN" altLang="en-US" smtClean="0"/>
              <a:t>删除“谢谢”那页的白色“谢谢”。</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030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9895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8546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8592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4755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Intelligent building: The building management staff only need to perform </a:t>
            </a:r>
            <a:r>
              <a:rPr lang="en-US" dirty="0" err="1" smtClean="0"/>
              <a:t>jumpering</a:t>
            </a:r>
            <a:r>
              <a:rPr lang="en-US" dirty="0" smtClean="0"/>
              <a:t> between corresponding points and equipment in the central control room to connect the equipment to the building's cabling system for control and management.</a:t>
            </a:r>
          </a:p>
          <a:p>
            <a:r>
              <a:rPr lang="en-US" dirty="0" smtClean="0"/>
              <a:t>Power supply system: Power supply is an important indicator for evaluating the service quality of an intelligent building. Generally, the power supply transformers, and power supply parameters on both the high-voltage side and the low-voltage side (or only one item of them) need to be monitored.</a:t>
            </a:r>
          </a:p>
          <a:p>
            <a:r>
              <a:rPr lang="en-US" dirty="0" smtClean="0"/>
              <a:t>Lighting system: The system is monitored to save energy. Lighting is automatically controlled based on the preset schedule program. The lighting system mainly includes lighting in public areas, living areas, office areas, and streets, as well as emergency lighting and flood lighting.</a:t>
            </a:r>
          </a:p>
          <a:p>
            <a:r>
              <a:rPr lang="en-US" dirty="0" smtClean="0"/>
              <a:t>Air supply and exhaust systems: The systems are monitored and managed in a unified manner. They run according to the preset schedule program in control of air supply and exhaust fans, parameter monitoring, alarming, and logging.</a:t>
            </a:r>
          </a:p>
          <a:p>
            <a:r>
              <a:rPr lang="en-US" dirty="0" smtClean="0"/>
              <a:t>Water supply and drainage systems: consist of domestic water supply (cold and hot water) and sewage drainage. They provide constant pressure water supply, indicate and alarm the sewage tank liquid level. They also implement various scheduled and cyclic operations of water supply and drainage pumps, including water pump control, water flow detection, water pressure monitoring, sewage liquid level detection, and sewage pump control.</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8239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2897816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96431970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97246457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13823846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79" r:id="rId11"/>
    <p:sldLayoutId id="2147483880" r:id="rId12"/>
    <p:sldLayoutId id="2147483881" r:id="rId13"/>
    <p:sldLayoutId id="2147483882" r:id="rId14"/>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8" Type="http://schemas.openxmlformats.org/officeDocument/2006/relationships/image" Target="../media/image57.tmp"/><Relationship Id="rId3" Type="http://schemas.openxmlformats.org/officeDocument/2006/relationships/image" Target="../media/image52.png"/><Relationship Id="rId7" Type="http://schemas.openxmlformats.org/officeDocument/2006/relationships/image" Target="../media/image56.tmp"/><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tmp"/><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hyperlink" Target="http://image.baidu.com/i?ct=503316480&amp;amp;z=&amp;amp;tn=baiduimagedetail&amp;amp;word=%D1%CC%B8%D0%CC%BD%B2%E2%C6%F7&amp;amp;in=7651&amp;amp;cl=2&amp;amp;lm=-1&amp;amp;pn=0&amp;amp;rn=1&amp;amp;di=25885237485&amp;amp;ln=1958&amp;amp;fr=&amp;amp;fm=result&amp;amp;fmq=1323996795086_R&amp;amp;ic=0&amp;amp;s=0&amp;amp;se=1&amp;amp;sme=0&amp;amp;tab=&amp;amp;width=&amp;amp;height=&amp;amp;face=0&amp;amp;is=&amp;amp;istype=2" TargetMode="External"/><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7.wmf"/><Relationship Id="rId7" Type="http://schemas.openxmlformats.org/officeDocument/2006/relationships/image" Target="../media/image21.jpe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6.xml"/><Relationship Id="rId16" Type="http://schemas.openxmlformats.org/officeDocument/2006/relationships/image" Target="../media/image28.png"/><Relationship Id="rId1" Type="http://schemas.openxmlformats.org/officeDocument/2006/relationships/slideLayout" Target="../slideLayouts/slideLayout19.xml"/><Relationship Id="rId6" Type="http://schemas.openxmlformats.org/officeDocument/2006/relationships/image" Target="../media/image20.png"/><Relationship Id="rId11" Type="http://schemas.openxmlformats.org/officeDocument/2006/relationships/image" Target="../media/image23.jpeg"/><Relationship Id="rId5" Type="http://schemas.openxmlformats.org/officeDocument/2006/relationships/image" Target="../media/image19.png"/><Relationship Id="rId15" Type="http://schemas.openxmlformats.org/officeDocument/2006/relationships/image" Target="../media/image27.png"/><Relationship Id="rId10" Type="http://schemas.openxmlformats.org/officeDocument/2006/relationships/hyperlink" Target="http://image.baidu.com/i?ct=503316480&amp;amp;z=&amp;amp;tn=baiduimagedetail&amp;amp;word=%B1%A6%C1%A6%C2%ED%CE%C2%CA%AA%B6%C8%B4%AB%B8%D0%C6%F7&amp;amp;in=30293&amp;amp;cl=2&amp;amp;lm=-1&amp;amp;pn=0&amp;amp;rn=1&amp;amp;di=6308582100&amp;amp;ln=415&amp;amp;fr=&amp;amp;fmq=&amp;amp;ic=0&amp;amp;s=0&amp;amp;se=1&amp;amp;sme=0&amp;amp;tab=&amp;amp;width=&amp;amp;height=&amp;amp;face=0&amp;amp;is=&amp;amp;istype=2" TargetMode="External"/><Relationship Id="rId4" Type="http://schemas.openxmlformats.org/officeDocument/2006/relationships/image" Target="../media/image18.png"/><Relationship Id="rId9" Type="http://schemas.openxmlformats.org/officeDocument/2006/relationships/image" Target="../media/image22.jpeg"/><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jpeg"/><Relationship Id="rId9" Type="http://schemas.openxmlformats.org/officeDocument/2006/relationships/image" Target="../media/image3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a:latin typeface="+mn-lt"/>
                <a:ea typeface="+mn-ea"/>
                <a:cs typeface="+mn-ea"/>
                <a:sym typeface="+mn-lt"/>
              </a:rPr>
              <a:t>Basic Knowledge of Monitoring </a:t>
            </a:r>
            <a:r>
              <a:rPr lang="en-US" dirty="0" smtClean="0">
                <a:latin typeface="+mn-lt"/>
                <a:ea typeface="+mn-ea"/>
                <a:cs typeface="+mn-ea"/>
                <a:sym typeface="+mn-lt"/>
              </a:rPr>
              <a:t>Systems</a:t>
            </a:r>
            <a:endParaRPr lang="en-US" dirty="0">
              <a:latin typeface="+mn-lt"/>
              <a:ea typeface="+mn-ea"/>
              <a:cs typeface="+mn-ea"/>
              <a:sym typeface="+mn-lt"/>
            </a:endParaRPr>
          </a:p>
        </p:txBody>
      </p:sp>
      <p:sp>
        <p:nvSpPr>
          <p:cNvPr id="2" name="文本占位符 1"/>
          <p:cNvSpPr>
            <a:spLocks noGrp="1"/>
          </p:cNvSpPr>
          <p:nvPr>
            <p:ph type="body" sz="quarter" idx="10"/>
          </p:nvPr>
        </p:nvSpPr>
        <p:spPr/>
        <p:txBody>
          <a:bodyPr/>
          <a:lstStyle/>
          <a:p>
            <a:endParaRPr lang="zh-CN" altLang="en-US">
              <a:latin typeface="+mn-lt"/>
              <a:ea typeface="+mn-ea"/>
              <a:cs typeface="+mn-ea"/>
              <a:sym typeface="+mn-lt"/>
            </a:endParaRPr>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zh-CN" altLang="en-US">
              <a:cs typeface="+mn-ea"/>
              <a:sym typeface="+mn-lt"/>
            </a:endParaRPr>
          </a:p>
        </p:txBody>
      </p:sp>
    </p:spTree>
    <p:extLst>
      <p:ext uri="{BB962C8B-B14F-4D97-AF65-F5344CB8AC3E}">
        <p14:creationId xmlns:p14="http://schemas.microsoft.com/office/powerpoint/2010/main" val="3334575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809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b="1" dirty="0" smtClean="0">
                <a:latin typeface="+mn-lt"/>
                <a:ea typeface="+mn-ea"/>
                <a:cs typeface="+mn-ea"/>
                <a:sym typeface="+mn-lt"/>
              </a:rPr>
              <a:t>Basic Interfaces and Communication Protocols</a:t>
            </a:r>
            <a:endParaRPr lang="en-US" altLang="zh-CN" b="1" dirty="0" smtClean="0">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Basic Concepts</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Common Protocols and Interfaces</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Parameter Settings of Common Protocols</a:t>
            </a:r>
          </a:p>
          <a:p>
            <a:r>
              <a:rPr lang="en-US" altLang="en-US" dirty="0" smtClean="0">
                <a:solidFill>
                  <a:schemeClr val="bg1">
                    <a:lumMod val="50000"/>
                  </a:schemeClr>
                </a:solidFill>
                <a:latin typeface="+mn-lt"/>
                <a:ea typeface="+mn-ea"/>
                <a:cs typeface="+mn-ea"/>
                <a:sym typeface="+mn-lt"/>
              </a:rPr>
              <a:t>Introduction to the Data Center Monitoring System</a:t>
            </a:r>
            <a:endParaRPr lang="en-US" altLang="en-US" dirty="0">
              <a:latin typeface="+mn-lt"/>
              <a:ea typeface="+mn-ea"/>
              <a:cs typeface="+mn-ea"/>
              <a:sym typeface="+mn-lt"/>
            </a:endParaRPr>
          </a:p>
        </p:txBody>
      </p:sp>
    </p:spTree>
    <p:extLst>
      <p:ext uri="{BB962C8B-B14F-4D97-AF65-F5344CB8AC3E}">
        <p14:creationId xmlns:p14="http://schemas.microsoft.com/office/powerpoint/2010/main" val="33814490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Basic Concepts</a:t>
            </a:r>
            <a:endParaRPr lang="en-US"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altLang="en-US" sz="2000" dirty="0">
                <a:latin typeface="+mn-lt"/>
                <a:ea typeface="+mn-ea"/>
                <a:cs typeface="+mn-ea"/>
                <a:sym typeface="+mn-lt"/>
              </a:rPr>
              <a:t>Interface: connection mode between two hardware devices.</a:t>
            </a:r>
            <a:endParaRPr lang="en-US" altLang="zh-CN" sz="2000" dirty="0">
              <a:latin typeface="+mn-lt"/>
              <a:ea typeface="+mn-ea"/>
              <a:cs typeface="+mn-ea"/>
              <a:sym typeface="+mn-lt"/>
            </a:endParaRPr>
          </a:p>
          <a:p>
            <a:r>
              <a:rPr lang="en-US" altLang="en-US" sz="2000" dirty="0">
                <a:latin typeface="+mn-lt"/>
                <a:ea typeface="+mn-ea"/>
                <a:cs typeface="+mn-ea"/>
                <a:sym typeface="+mn-lt"/>
              </a:rPr>
              <a:t>Protocol: a group of conventions that both parties involved in communication must observe, for example, how to establish a connection and how to identify each other. Both parties can communicate with each other only after they observe the conventions.</a:t>
            </a:r>
          </a:p>
          <a:p>
            <a:r>
              <a:rPr lang="en-US" altLang="en-US" sz="2000" dirty="0">
                <a:latin typeface="+mn-lt"/>
                <a:ea typeface="+mn-ea"/>
                <a:cs typeface="+mn-ea"/>
                <a:sym typeface="+mn-lt"/>
              </a:rPr>
              <a:t>For example, mouse and USB drive are devices that use USB ports. These devices must comply with USB port specifications before they can be used over USB ports.</a:t>
            </a:r>
            <a:endParaRPr lang="en-US" altLang="zh-CN" sz="2000" dirty="0">
              <a:latin typeface="+mn-lt"/>
              <a:ea typeface="+mn-ea"/>
              <a:cs typeface="+mn-ea"/>
              <a:sym typeface="+mn-lt"/>
            </a:endParaRPr>
          </a:p>
        </p:txBody>
      </p:sp>
    </p:spTree>
    <p:extLst>
      <p:ext uri="{BB962C8B-B14F-4D97-AF65-F5344CB8AC3E}">
        <p14:creationId xmlns:p14="http://schemas.microsoft.com/office/powerpoint/2010/main" val="33076133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Basic Concepts</a:t>
            </a:r>
            <a:endParaRPr lang="en-US"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altLang="en-US" dirty="0" smtClean="0">
                <a:latin typeface="+mn-lt"/>
                <a:ea typeface="+mn-ea"/>
                <a:cs typeface="+mn-ea"/>
                <a:sym typeface="+mn-lt"/>
              </a:rPr>
              <a:t>Common interface types</a:t>
            </a:r>
            <a:endParaRPr lang="en-US" altLang="zh-CN" dirty="0" smtClean="0">
              <a:latin typeface="+mn-lt"/>
              <a:ea typeface="+mn-ea"/>
              <a:cs typeface="+mn-ea"/>
              <a:sym typeface="+mn-lt"/>
            </a:endParaRPr>
          </a:p>
          <a:p>
            <a:pPr lvl="1"/>
            <a:r>
              <a:rPr lang="en-US" altLang="zh-CN" dirty="0" smtClean="0">
                <a:latin typeface="+mn-lt"/>
                <a:ea typeface="+mn-ea"/>
                <a:cs typeface="+mn-ea"/>
                <a:sym typeface="+mn-lt"/>
              </a:rPr>
              <a:t>DB9, RJ45</a:t>
            </a:r>
            <a:r>
              <a:rPr lang="en-US" altLang="en-US" dirty="0" smtClean="0">
                <a:latin typeface="+mn-lt"/>
                <a:ea typeface="+mn-ea"/>
                <a:cs typeface="+mn-ea"/>
                <a:sym typeface="+mn-lt"/>
              </a:rPr>
              <a:t>, and cord end terminal.</a:t>
            </a:r>
          </a:p>
          <a:p>
            <a:r>
              <a:rPr lang="en-US" altLang="en-US" dirty="0" smtClean="0">
                <a:latin typeface="+mn-lt"/>
                <a:ea typeface="+mn-ea"/>
                <a:cs typeface="+mn-ea"/>
                <a:sym typeface="+mn-lt"/>
              </a:rPr>
              <a:t>Transmission modes</a:t>
            </a:r>
            <a:endParaRPr lang="en-US" altLang="zh-CN" dirty="0" smtClean="0">
              <a:latin typeface="+mn-lt"/>
              <a:ea typeface="+mn-ea"/>
              <a:cs typeface="+mn-ea"/>
              <a:sym typeface="+mn-lt"/>
            </a:endParaRPr>
          </a:p>
          <a:p>
            <a:pPr lvl="1"/>
            <a:r>
              <a:rPr lang="en-US" altLang="zh-CN" dirty="0" smtClean="0">
                <a:latin typeface="+mn-lt"/>
                <a:ea typeface="+mn-ea"/>
                <a:cs typeface="+mn-ea"/>
                <a:sym typeface="+mn-lt"/>
              </a:rPr>
              <a:t>RS232</a:t>
            </a:r>
            <a:r>
              <a:rPr lang="en-US" altLang="en-US" dirty="0" smtClean="0">
                <a:latin typeface="+mn-lt"/>
                <a:ea typeface="+mn-ea"/>
                <a:cs typeface="+mn-ea"/>
                <a:sym typeface="+mn-lt"/>
              </a:rPr>
              <a:t>, </a:t>
            </a:r>
            <a:r>
              <a:rPr lang="en-US" altLang="zh-CN" dirty="0" smtClean="0">
                <a:latin typeface="+mn-lt"/>
                <a:ea typeface="+mn-ea"/>
                <a:cs typeface="+mn-ea"/>
                <a:sym typeface="+mn-lt"/>
              </a:rPr>
              <a:t>RS485</a:t>
            </a:r>
            <a:r>
              <a:rPr lang="en-US" altLang="en-US" dirty="0" smtClean="0">
                <a:latin typeface="+mn-lt"/>
                <a:ea typeface="+mn-ea"/>
                <a:cs typeface="+mn-ea"/>
                <a:sym typeface="+mn-lt"/>
              </a:rPr>
              <a:t>, </a:t>
            </a:r>
            <a:r>
              <a:rPr lang="en-US" altLang="zh-CN" dirty="0" smtClean="0">
                <a:latin typeface="+mn-lt"/>
                <a:ea typeface="+mn-ea"/>
                <a:cs typeface="+mn-ea"/>
                <a:sym typeface="+mn-lt"/>
              </a:rPr>
              <a:t>RS422</a:t>
            </a:r>
            <a:r>
              <a:rPr lang="en-US" altLang="en-US" dirty="0" smtClean="0">
                <a:latin typeface="+mn-lt"/>
                <a:ea typeface="+mn-ea"/>
                <a:cs typeface="+mn-ea"/>
                <a:sym typeface="+mn-lt"/>
              </a:rPr>
              <a:t>, and </a:t>
            </a:r>
            <a:r>
              <a:rPr lang="en-US" altLang="zh-CN" dirty="0" smtClean="0">
                <a:latin typeface="+mn-lt"/>
                <a:ea typeface="+mn-ea"/>
                <a:cs typeface="+mn-ea"/>
                <a:sym typeface="+mn-lt"/>
              </a:rPr>
              <a:t>FE.</a:t>
            </a:r>
            <a:endParaRPr lang="en-US" altLang="en-US" dirty="0" smtClean="0">
              <a:latin typeface="+mn-lt"/>
              <a:ea typeface="+mn-ea"/>
              <a:cs typeface="+mn-ea"/>
              <a:sym typeface="+mn-lt"/>
            </a:endParaRPr>
          </a:p>
          <a:p>
            <a:r>
              <a:rPr lang="en-US" altLang="en-US" dirty="0" smtClean="0">
                <a:latin typeface="+mn-lt"/>
                <a:ea typeface="+mn-ea"/>
                <a:cs typeface="+mn-ea"/>
                <a:sym typeface="+mn-lt"/>
              </a:rPr>
              <a:t>Protocol Type</a:t>
            </a:r>
            <a:endParaRPr lang="en-US" altLang="zh-CN" dirty="0" smtClean="0">
              <a:latin typeface="+mn-lt"/>
              <a:ea typeface="+mn-ea"/>
              <a:cs typeface="+mn-ea"/>
              <a:sym typeface="+mn-lt"/>
            </a:endParaRPr>
          </a:p>
          <a:p>
            <a:pPr lvl="1"/>
            <a:r>
              <a:rPr lang="en-US" altLang="zh-CN" dirty="0" smtClean="0">
                <a:latin typeface="+mn-lt"/>
                <a:ea typeface="+mn-ea"/>
                <a:cs typeface="+mn-ea"/>
                <a:sym typeface="+mn-lt"/>
              </a:rPr>
              <a:t>SNMP</a:t>
            </a:r>
            <a:r>
              <a:rPr lang="en-US" altLang="en-US" dirty="0" smtClean="0">
                <a:latin typeface="+mn-lt"/>
                <a:ea typeface="+mn-ea"/>
                <a:cs typeface="+mn-ea"/>
                <a:sym typeface="+mn-lt"/>
              </a:rPr>
              <a:t>, </a:t>
            </a:r>
            <a:r>
              <a:rPr lang="en-US" altLang="zh-CN" dirty="0" smtClean="0">
                <a:latin typeface="+mn-lt"/>
                <a:ea typeface="+mn-ea"/>
                <a:cs typeface="+mn-ea"/>
                <a:sym typeface="+mn-lt"/>
              </a:rPr>
              <a:t>Modbus</a:t>
            </a:r>
            <a:r>
              <a:rPr lang="en-US" altLang="en-US" dirty="0" smtClean="0">
                <a:latin typeface="+mn-lt"/>
                <a:ea typeface="+mn-ea"/>
                <a:cs typeface="+mn-ea"/>
                <a:sym typeface="+mn-lt"/>
              </a:rPr>
              <a:t>, telecom protocol, </a:t>
            </a:r>
            <a:r>
              <a:rPr lang="en-US" altLang="zh-CN" dirty="0" smtClean="0">
                <a:latin typeface="+mn-lt"/>
                <a:ea typeface="+mn-ea"/>
                <a:cs typeface="+mn-ea"/>
                <a:sym typeface="+mn-lt"/>
              </a:rPr>
              <a:t>OPC</a:t>
            </a:r>
            <a:r>
              <a:rPr lang="en-US" altLang="en-US" dirty="0" smtClean="0">
                <a:latin typeface="+mn-lt"/>
                <a:ea typeface="+mn-ea"/>
                <a:cs typeface="+mn-ea"/>
                <a:sym typeface="+mn-lt"/>
              </a:rPr>
              <a:t>, and other protocols.</a:t>
            </a:r>
            <a:endParaRPr lang="en-US" altLang="en-US" dirty="0">
              <a:latin typeface="+mn-lt"/>
              <a:ea typeface="+mn-ea"/>
              <a:cs typeface="+mn-ea"/>
              <a:sym typeface="+mn-lt"/>
            </a:endParaRPr>
          </a:p>
        </p:txBody>
      </p:sp>
    </p:spTree>
    <p:extLst>
      <p:ext uri="{BB962C8B-B14F-4D97-AF65-F5344CB8AC3E}">
        <p14:creationId xmlns:p14="http://schemas.microsoft.com/office/powerpoint/2010/main" val="9097998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b="1" dirty="0" smtClean="0">
                <a:latin typeface="+mn-lt"/>
                <a:ea typeface="+mn-ea"/>
                <a:cs typeface="+mn-ea"/>
                <a:sym typeface="+mn-lt"/>
              </a:rPr>
              <a:t>Basic Interfaces and Communication Protocols</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Basic Concepts</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Common Protocols and Interfaces</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Parameter Settings of Common Protocols</a:t>
            </a:r>
          </a:p>
          <a:p>
            <a:r>
              <a:rPr lang="en-US" altLang="en-US" dirty="0" smtClean="0">
                <a:solidFill>
                  <a:schemeClr val="bg1">
                    <a:lumMod val="50000"/>
                  </a:schemeClr>
                </a:solidFill>
                <a:latin typeface="+mn-lt"/>
                <a:ea typeface="+mn-ea"/>
                <a:cs typeface="+mn-ea"/>
                <a:sym typeface="+mn-lt"/>
              </a:rPr>
              <a:t>Introduction to the Data Center Monitoring System</a:t>
            </a:r>
            <a:endParaRPr lang="en-US" altLang="en-US" dirty="0">
              <a:latin typeface="+mn-lt"/>
              <a:ea typeface="+mn-ea"/>
              <a:cs typeface="+mn-ea"/>
              <a:sym typeface="+mn-lt"/>
            </a:endParaRPr>
          </a:p>
        </p:txBody>
      </p:sp>
    </p:spTree>
    <p:extLst>
      <p:ext uri="{BB962C8B-B14F-4D97-AF65-F5344CB8AC3E}">
        <p14:creationId xmlns:p14="http://schemas.microsoft.com/office/powerpoint/2010/main" val="2532515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nvPr>
        </p:nvGraphicFramePr>
        <p:xfrm>
          <a:off x="772731" y="992691"/>
          <a:ext cx="10650830" cy="5094082"/>
        </p:xfrm>
        <a:graphic>
          <a:graphicData uri="http://schemas.openxmlformats.org/drawingml/2006/table">
            <a:tbl>
              <a:tblPr>
                <a:tableStyleId>{073A0DAA-6AF3-43AB-8588-CEC1D06C72B9}</a:tableStyleId>
              </a:tblPr>
              <a:tblGrid>
                <a:gridCol w="962363"/>
                <a:gridCol w="1204731"/>
                <a:gridCol w="1303350"/>
                <a:gridCol w="2104874"/>
                <a:gridCol w="1345886"/>
                <a:gridCol w="2122575"/>
                <a:gridCol w="1607051"/>
              </a:tblGrid>
              <a:tr h="260732">
                <a:tc>
                  <a:txBody>
                    <a:bodyPr/>
                    <a:lstStyle/>
                    <a:p>
                      <a:pPr algn="ctr" fontAlgn="ctr"/>
                      <a:r>
                        <a:rPr lang="en-US" altLang="en-US" sz="1200" b="1" u="none" strike="noStrike" dirty="0" smtClean="0">
                          <a:solidFill>
                            <a:schemeClr val="tx1"/>
                          </a:solidFill>
                          <a:latin typeface="+mn-lt"/>
                          <a:ea typeface="+mn-ea"/>
                          <a:cs typeface="+mn-ea"/>
                          <a:sym typeface="+mn-lt"/>
                        </a:rPr>
                        <a:t>Protocol Type　</a:t>
                      </a:r>
                      <a:endParaRPr lang="en-US" altLang="en-US" sz="1200" b="1" i="0" u="none" strike="noStrike" dirty="0">
                        <a:solidFill>
                          <a:schemeClr val="tx1"/>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i="0" u="none" strike="noStrike" dirty="0" smtClean="0">
                          <a:solidFill>
                            <a:schemeClr val="tx1"/>
                          </a:solidFill>
                          <a:latin typeface="+mn-lt"/>
                          <a:ea typeface="+mn-ea"/>
                          <a:cs typeface="+mn-ea"/>
                          <a:sym typeface="+mn-lt"/>
                        </a:rPr>
                        <a:t>Feature</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solidFill>
                            <a:schemeClr val="tx1"/>
                          </a:solidFill>
                          <a:latin typeface="+mn-lt"/>
                          <a:ea typeface="+mn-ea"/>
                          <a:cs typeface="+mn-ea"/>
                          <a:sym typeface="+mn-lt"/>
                        </a:rPr>
                        <a:t>Transmission Mode</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solidFill>
                            <a:schemeClr val="tx1"/>
                          </a:solidFill>
                          <a:latin typeface="+mn-lt"/>
                          <a:ea typeface="+mn-ea"/>
                          <a:cs typeface="+mn-ea"/>
                          <a:sym typeface="+mn-lt"/>
                        </a:rPr>
                        <a:t>Category</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smtClean="0">
                          <a:solidFill>
                            <a:schemeClr val="tx1"/>
                          </a:solidFill>
                          <a:latin typeface="+mn-lt"/>
                          <a:ea typeface="+mn-ea"/>
                          <a:cs typeface="+mn-ea"/>
                          <a:sym typeface="+mn-lt"/>
                        </a:rPr>
                        <a:t>Applicable Scope</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solidFill>
                            <a:schemeClr val="tx1"/>
                          </a:solidFill>
                          <a:latin typeface="+mn-lt"/>
                          <a:ea typeface="+mn-ea"/>
                          <a:cs typeface="+mn-ea"/>
                          <a:sym typeface="+mn-lt"/>
                        </a:rPr>
                        <a:t>Advantage</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solidFill>
                            <a:schemeClr val="tx1"/>
                          </a:solidFill>
                          <a:latin typeface="+mn-lt"/>
                          <a:ea typeface="+mn-ea"/>
                          <a:cs typeface="+mn-ea"/>
                          <a:sym typeface="+mn-lt"/>
                        </a:rPr>
                        <a:t>Disadvantage</a:t>
                      </a:r>
                      <a:endParaRPr lang="en-US" altLang="en-US" sz="1200" b="1" i="0" u="none" strike="noStrike" dirty="0">
                        <a:solidFill>
                          <a:schemeClr val="tx1"/>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521442">
                <a:tc>
                  <a:txBody>
                    <a:bodyPr/>
                    <a:lstStyle/>
                    <a:p>
                      <a:pPr algn="ctr" fontAlgn="ctr"/>
                      <a:r>
                        <a:rPr lang="en-US" sz="1200" u="none" strike="noStrike" dirty="0">
                          <a:latin typeface="+mn-lt"/>
                          <a:ea typeface="+mn-ea"/>
                          <a:cs typeface="+mn-ea"/>
                          <a:sym typeface="+mn-lt"/>
                        </a:rPr>
                        <a:t>Modbus</a:t>
                      </a:r>
                      <a:endParaRPr lang="en-US" sz="12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Field bus protocol, master/slave mode</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Serial transmission, supporting loading of </a:t>
                      </a:r>
                      <a:r>
                        <a:rPr lang="en-US" altLang="zh-CN" sz="1200" u="none" strike="noStrike" dirty="0">
                          <a:latin typeface="+mn-lt"/>
                          <a:ea typeface="+mn-ea"/>
                          <a:cs typeface="+mn-ea"/>
                          <a:sym typeface="+mn-lt"/>
                        </a:rPr>
                        <a:t>RS232/RS485/RS422</a:t>
                      </a:r>
                      <a:endParaRPr lang="en-US" altLang="zh-CN"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u="none" strike="noStrike" dirty="0">
                          <a:latin typeface="+mn-lt"/>
                          <a:ea typeface="+mn-ea"/>
                          <a:cs typeface="+mn-ea"/>
                          <a:sym typeface="+mn-lt"/>
                        </a:rPr>
                        <a:t>ModBus-RTU</a:t>
                      </a:r>
                      <a:r>
                        <a:rPr sz="1600" dirty="0">
                          <a:latin typeface="+mn-lt"/>
                          <a:ea typeface="+mn-ea"/>
                          <a:cs typeface="+mn-ea"/>
                          <a:sym typeface="+mn-lt"/>
                        </a:rPr>
                        <a:t/>
                      </a:r>
                      <a:br>
                        <a:rPr sz="1600" dirty="0">
                          <a:latin typeface="+mn-lt"/>
                          <a:ea typeface="+mn-ea"/>
                          <a:cs typeface="+mn-ea"/>
                          <a:sym typeface="+mn-lt"/>
                        </a:rPr>
                      </a:br>
                      <a:r>
                        <a:rPr lang="en-US" sz="1200" u="none" strike="noStrike" dirty="0">
                          <a:latin typeface="+mn-lt"/>
                          <a:ea typeface="+mn-ea"/>
                          <a:cs typeface="+mn-ea"/>
                          <a:sym typeface="+mn-lt"/>
                        </a:rPr>
                        <a:t>ModBus-ASC</a:t>
                      </a:r>
                      <a:r>
                        <a:rPr sz="1600" dirty="0">
                          <a:latin typeface="+mn-lt"/>
                          <a:ea typeface="+mn-ea"/>
                          <a:cs typeface="+mn-ea"/>
                          <a:sym typeface="+mn-lt"/>
                        </a:rPr>
                        <a:t/>
                      </a:r>
                      <a:br>
                        <a:rPr sz="1600" dirty="0">
                          <a:latin typeface="+mn-lt"/>
                          <a:ea typeface="+mn-ea"/>
                          <a:cs typeface="+mn-ea"/>
                          <a:sym typeface="+mn-lt"/>
                        </a:rPr>
                      </a:br>
                      <a:r>
                        <a:rPr lang="en-US" sz="1200" u="none" strike="noStrike" dirty="0">
                          <a:latin typeface="+mn-lt"/>
                          <a:ea typeface="+mn-ea"/>
                          <a:cs typeface="+mn-ea"/>
                          <a:sym typeface="+mn-lt"/>
                        </a:rPr>
                        <a:t>ModBus-TCP</a:t>
                      </a:r>
                      <a:endParaRPr 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smtClean="0">
                          <a:latin typeface="+mn-lt"/>
                          <a:ea typeface="+mn-ea"/>
                          <a:cs typeface="+mn-ea"/>
                          <a:sym typeface="+mn-lt"/>
                        </a:rPr>
                        <a:t>Air conditioners, </a:t>
                      </a:r>
                      <a:r>
                        <a:rPr lang="en-US" altLang="zh-CN" sz="1200" u="none" strike="noStrike" dirty="0" smtClean="0">
                          <a:latin typeface="+mn-lt"/>
                          <a:ea typeface="+mn-ea"/>
                          <a:cs typeface="+mn-ea"/>
                          <a:sym typeface="+mn-lt"/>
                        </a:rPr>
                        <a:t>UPSs, ammeters, humidifiers, PDUs, and controllers</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Standard and open, supporting multiple electrical interfaces; the frame format is simple and easy to </a:t>
                      </a:r>
                      <a:r>
                        <a:rPr lang="en-US" altLang="en-US" sz="1200" u="none" strike="noStrike" dirty="0" smtClean="0">
                          <a:latin typeface="+mn-lt"/>
                          <a:ea typeface="+mn-ea"/>
                          <a:cs typeface="+mn-ea"/>
                          <a:sym typeface="+mn-lt"/>
                        </a:rPr>
                        <a:t>use.</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Master/slave mode, providing low efficiency</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69300">
                <a:tc>
                  <a:txBody>
                    <a:bodyPr/>
                    <a:lstStyle/>
                    <a:p>
                      <a:pPr algn="ctr" fontAlgn="ctr"/>
                      <a:r>
                        <a:rPr lang="en-US" sz="1200" u="none" strike="noStrike" dirty="0">
                          <a:latin typeface="+mn-lt"/>
                          <a:ea typeface="+mn-ea"/>
                          <a:cs typeface="+mn-ea"/>
                          <a:sym typeface="+mn-lt"/>
                        </a:rPr>
                        <a:t>SNMP</a:t>
                      </a:r>
                      <a:endParaRPr lang="en-US" sz="12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Network management protocol</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Used on TCP/IP networks in UDP mode.</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u="none" strike="noStrike" dirty="0">
                          <a:latin typeface="+mn-lt"/>
                          <a:ea typeface="+mn-ea"/>
                          <a:cs typeface="+mn-ea"/>
                          <a:sym typeface="+mn-lt"/>
                        </a:rPr>
                        <a:t>SNMPV1.0</a:t>
                      </a:r>
                      <a:r>
                        <a:rPr sz="1600" dirty="0">
                          <a:latin typeface="+mn-lt"/>
                          <a:ea typeface="+mn-ea"/>
                          <a:cs typeface="+mn-ea"/>
                          <a:sym typeface="+mn-lt"/>
                        </a:rPr>
                        <a:t/>
                      </a:r>
                      <a:br>
                        <a:rPr sz="1600" dirty="0">
                          <a:latin typeface="+mn-lt"/>
                          <a:ea typeface="+mn-ea"/>
                          <a:cs typeface="+mn-ea"/>
                          <a:sym typeface="+mn-lt"/>
                        </a:rPr>
                      </a:br>
                      <a:r>
                        <a:rPr lang="en-US" sz="1200" u="none" strike="noStrike" dirty="0">
                          <a:latin typeface="+mn-lt"/>
                          <a:ea typeface="+mn-ea"/>
                          <a:cs typeface="+mn-ea"/>
                          <a:sym typeface="+mn-lt"/>
                        </a:rPr>
                        <a:t>SNMPV2.0</a:t>
                      </a:r>
                      <a:r>
                        <a:rPr sz="1600" dirty="0">
                          <a:latin typeface="+mn-lt"/>
                          <a:ea typeface="+mn-ea"/>
                          <a:cs typeface="+mn-ea"/>
                          <a:sym typeface="+mn-lt"/>
                        </a:rPr>
                        <a:t/>
                      </a:r>
                      <a:br>
                        <a:rPr sz="1600" dirty="0">
                          <a:latin typeface="+mn-lt"/>
                          <a:ea typeface="+mn-ea"/>
                          <a:cs typeface="+mn-ea"/>
                          <a:sym typeface="+mn-lt"/>
                        </a:rPr>
                      </a:br>
                      <a:r>
                        <a:rPr lang="en-US" sz="1200" u="none" strike="noStrike" dirty="0">
                          <a:latin typeface="+mn-lt"/>
                          <a:ea typeface="+mn-ea"/>
                          <a:cs typeface="+mn-ea"/>
                          <a:sym typeface="+mn-lt"/>
                        </a:rPr>
                        <a:t>SNMPV3.0</a:t>
                      </a:r>
                      <a:endParaRPr 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smtClean="0">
                          <a:latin typeface="+mn-lt"/>
                          <a:ea typeface="+mn-ea"/>
                          <a:cs typeface="+mn-ea"/>
                          <a:sym typeface="+mn-lt"/>
                        </a:rPr>
                        <a:t>Air conditioners, </a:t>
                      </a:r>
                      <a:r>
                        <a:rPr lang="en-US" altLang="zh-CN" sz="1200" u="none" strike="noStrike" dirty="0" smtClean="0">
                          <a:latin typeface="+mn-lt"/>
                          <a:ea typeface="+mn-ea"/>
                          <a:cs typeface="+mn-ea"/>
                          <a:sym typeface="+mn-lt"/>
                        </a:rPr>
                        <a:t>UPSs</a:t>
                      </a:r>
                      <a:r>
                        <a:rPr lang="en-US" altLang="en-US" sz="1200" u="none" strike="noStrike" dirty="0" smtClean="0">
                          <a:latin typeface="+mn-lt"/>
                          <a:ea typeface="+mn-ea"/>
                          <a:cs typeface="+mn-ea"/>
                          <a:sym typeface="+mn-lt"/>
                        </a:rPr>
                        <a:t>, and </a:t>
                      </a:r>
                      <a:r>
                        <a:rPr lang="en-US" altLang="zh-CN" sz="1200" u="none" strike="noStrike" dirty="0" smtClean="0">
                          <a:latin typeface="+mn-lt"/>
                          <a:ea typeface="+mn-ea"/>
                          <a:cs typeface="+mn-ea"/>
                          <a:sym typeface="+mn-lt"/>
                        </a:rPr>
                        <a:t>PDUs</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Complying with the </a:t>
                      </a:r>
                      <a:r>
                        <a:rPr lang="en-US" altLang="zh-CN" sz="1200" u="none" strike="noStrike" dirty="0">
                          <a:latin typeface="+mn-lt"/>
                          <a:ea typeface="+mn-ea"/>
                          <a:cs typeface="+mn-ea"/>
                          <a:sym typeface="+mn-lt"/>
                        </a:rPr>
                        <a:t>OSI</a:t>
                      </a:r>
                      <a:r>
                        <a:rPr lang="en-US" altLang="en-US" sz="1200" u="none" strike="noStrike" dirty="0">
                          <a:latin typeface="+mn-lt"/>
                          <a:ea typeface="+mn-ea"/>
                          <a:cs typeface="+mn-ea"/>
                          <a:sym typeface="+mn-lt"/>
                        </a:rPr>
                        <a:t> model, open protocol, and implementing management relying on network; the protocol is widely used; security is high.</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The number of devices is large and the efficiency of query among much data is low; processing is complex.</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21442">
                <a:tc>
                  <a:txBody>
                    <a:bodyPr/>
                    <a:lstStyle/>
                    <a:p>
                      <a:pPr algn="ctr" fontAlgn="ctr"/>
                      <a:r>
                        <a:rPr lang="en-US" altLang="en-US" sz="1200" u="none" strike="noStrike" dirty="0">
                          <a:latin typeface="+mn-lt"/>
                          <a:ea typeface="+mn-ea"/>
                          <a:cs typeface="+mn-ea"/>
                          <a:sym typeface="+mn-lt"/>
                        </a:rPr>
                        <a:t>Telecom protocol</a:t>
                      </a:r>
                      <a:endParaRPr lang="en-US" altLang="en-US" sz="12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Field bus protocol, master/slave mode</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Serial transmission, supporting loading of </a:t>
                      </a:r>
                      <a:r>
                        <a:rPr lang="en-US" altLang="zh-CN" sz="1200" u="none" strike="noStrike" dirty="0">
                          <a:latin typeface="+mn-lt"/>
                          <a:ea typeface="+mn-ea"/>
                          <a:cs typeface="+mn-ea"/>
                          <a:sym typeface="+mn-lt"/>
                        </a:rPr>
                        <a:t>RS232/RS485/RS422</a:t>
                      </a:r>
                      <a:endParaRPr lang="en-US" altLang="zh-CN"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Frontend intelligent monitoring equipment communication protocol for power supply, air conditioners, and integrated environment management system of telecommunication offices (sites)</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smtClean="0">
                          <a:latin typeface="+mn-lt"/>
                          <a:ea typeface="+mn-ea"/>
                          <a:cs typeface="+mn-ea"/>
                          <a:sym typeface="+mn-lt"/>
                        </a:rPr>
                        <a:t>Based station air conditioners and base station power supply</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Open protocol, supporting multiple electrical interfaces</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altLang="en-US" sz="1200" u="none" strike="noStrike" dirty="0">
                          <a:latin typeface="+mn-lt"/>
                          <a:ea typeface="+mn-ea"/>
                          <a:cs typeface="+mn-ea"/>
                          <a:sym typeface="+mn-lt"/>
                        </a:rPr>
                        <a:t>The format is complex and the protocol is not universal.</a:t>
                      </a:r>
                      <a:endParaRPr lang="en-US" altLang="en-US" sz="12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
        <p:nvSpPr>
          <p:cNvPr id="4" name="标题 3"/>
          <p:cNvSpPr>
            <a:spLocks noGrp="1"/>
          </p:cNvSpPr>
          <p:nvPr>
            <p:ph type="title"/>
          </p:nvPr>
        </p:nvSpPr>
        <p:spPr/>
        <p:txBody>
          <a:bodyPr/>
          <a:lstStyle/>
          <a:p>
            <a:r>
              <a:rPr lang="en-US" altLang="en-US" dirty="0" smtClean="0">
                <a:latin typeface="+mn-lt"/>
                <a:ea typeface="+mn-ea"/>
                <a:cs typeface="+mn-ea"/>
                <a:sym typeface="+mn-lt"/>
              </a:rPr>
              <a:t>Comparison of Common Protocols</a:t>
            </a:r>
            <a:endParaRPr lang="en-US" altLang="en-US" dirty="0">
              <a:latin typeface="+mn-lt"/>
              <a:ea typeface="+mn-ea"/>
              <a:cs typeface="+mn-ea"/>
              <a:sym typeface="+mn-lt"/>
            </a:endParaRPr>
          </a:p>
        </p:txBody>
      </p:sp>
    </p:spTree>
    <p:extLst>
      <p:ext uri="{BB962C8B-B14F-4D97-AF65-F5344CB8AC3E}">
        <p14:creationId xmlns:p14="http://schemas.microsoft.com/office/powerpoint/2010/main" val="351274972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en-US" dirty="0" smtClean="0">
                <a:latin typeface="+mn-lt"/>
                <a:ea typeface="+mn-ea"/>
                <a:cs typeface="+mn-ea"/>
                <a:sym typeface="+mn-lt"/>
              </a:rPr>
              <a:t>Comparison of Common Transmission Modes and Interfaces</a:t>
            </a:r>
          </a:p>
        </p:txBody>
      </p:sp>
      <p:graphicFrame>
        <p:nvGraphicFramePr>
          <p:cNvPr id="3" name="表格 2"/>
          <p:cNvGraphicFramePr>
            <a:graphicFrameLocks noGrp="1"/>
          </p:cNvGraphicFramePr>
          <p:nvPr>
            <p:extLst/>
          </p:nvPr>
        </p:nvGraphicFramePr>
        <p:xfrm>
          <a:off x="557011" y="1032197"/>
          <a:ext cx="10944000" cy="3733972"/>
        </p:xfrm>
        <a:graphic>
          <a:graphicData uri="http://schemas.openxmlformats.org/drawingml/2006/table">
            <a:tbl>
              <a:tblPr>
                <a:effectLst/>
                <a:tableStyleId>{284E427A-3D55-4303-BF80-6455036E1DE7}</a:tableStyleId>
              </a:tblPr>
              <a:tblGrid>
                <a:gridCol w="1008000"/>
                <a:gridCol w="1080000"/>
                <a:gridCol w="1080000"/>
                <a:gridCol w="1008000"/>
                <a:gridCol w="1008000"/>
                <a:gridCol w="1008000"/>
                <a:gridCol w="2232000"/>
                <a:gridCol w="2520000"/>
              </a:tblGrid>
              <a:tr h="343866">
                <a:tc>
                  <a:txBody>
                    <a:bodyPr/>
                    <a:lstStyle/>
                    <a:p>
                      <a:pPr algn="ctr" fontAlgn="ctr"/>
                      <a:r>
                        <a:rPr lang="en-US" altLang="en-US" sz="1200" b="1" dirty="0" smtClean="0">
                          <a:latin typeface="+mn-lt"/>
                          <a:ea typeface="+mn-ea"/>
                          <a:cs typeface="+mn-ea"/>
                          <a:sym typeface="+mn-lt"/>
                        </a:rPr>
                        <a:t>Transmission</a:t>
                      </a:r>
                      <a:endParaRPr lang="en-US" altLang="zh-CN" sz="1200" b="1" dirty="0" smtClean="0">
                        <a:latin typeface="+mn-lt"/>
                        <a:ea typeface="+mn-ea"/>
                        <a:cs typeface="+mn-ea"/>
                        <a:sym typeface="+mn-lt"/>
                      </a:endParaRPr>
                    </a:p>
                    <a:p>
                      <a:pPr algn="ctr" fontAlgn="ctr"/>
                      <a:r>
                        <a:rPr lang="en-US" altLang="en-US" sz="1200" b="1" dirty="0" smtClean="0">
                          <a:latin typeface="+mn-lt"/>
                          <a:ea typeface="+mn-ea"/>
                          <a:cs typeface="+mn-ea"/>
                          <a:sym typeface="+mn-lt"/>
                        </a:rPr>
                        <a:t>Mode</a:t>
                      </a:r>
                      <a:r>
                        <a:rPr lang="en-US" altLang="en-US" sz="1200" b="1" u="none" strike="noStrike" dirty="0">
                          <a:latin typeface="+mn-lt"/>
                          <a:ea typeface="+mn-ea"/>
                          <a:cs typeface="+mn-ea"/>
                          <a:sym typeface="+mn-lt"/>
                        </a:rPr>
                        <a:t>　</a:t>
                      </a:r>
                      <a:endParaRPr lang="en-US" altLang="en-US" sz="1200" b="1"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smtClean="0">
                          <a:latin typeface="+mn-lt"/>
                          <a:ea typeface="+mn-ea"/>
                          <a:cs typeface="+mn-ea"/>
                          <a:sym typeface="+mn-lt"/>
                        </a:rPr>
                        <a:t>Number of Pins</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latin typeface="+mn-lt"/>
                          <a:ea typeface="+mn-ea"/>
                          <a:cs typeface="+mn-ea"/>
                          <a:sym typeface="+mn-lt"/>
                        </a:rPr>
                        <a:t>Electrical Characteristic</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latin typeface="+mn-lt"/>
                          <a:ea typeface="+mn-ea"/>
                          <a:cs typeface="+mn-ea"/>
                          <a:sym typeface="+mn-lt"/>
                        </a:rPr>
                        <a:t>Transmission</a:t>
                      </a:r>
                      <a:endParaRPr lang="en-US" altLang="zh-CN" sz="1200" b="1" u="none" strike="noStrike" dirty="0" smtClean="0">
                        <a:latin typeface="+mn-lt"/>
                        <a:ea typeface="+mn-ea"/>
                        <a:cs typeface="+mn-ea"/>
                        <a:sym typeface="+mn-lt"/>
                      </a:endParaRPr>
                    </a:p>
                    <a:p>
                      <a:pPr algn="ctr" fontAlgn="ctr"/>
                      <a:r>
                        <a:rPr lang="en-US" altLang="en-US" sz="1200" b="1" u="none" strike="noStrike" dirty="0" smtClean="0">
                          <a:latin typeface="+mn-lt"/>
                          <a:ea typeface="+mn-ea"/>
                          <a:cs typeface="+mn-ea"/>
                          <a:sym typeface="+mn-lt"/>
                        </a:rPr>
                        <a:t>Mode</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latin typeface="+mn-lt"/>
                          <a:ea typeface="+mn-ea"/>
                          <a:cs typeface="+mn-ea"/>
                          <a:sym typeface="+mn-lt"/>
                        </a:rPr>
                        <a:t>Transmission</a:t>
                      </a:r>
                      <a:endParaRPr lang="en-US" altLang="zh-CN" sz="1200" b="1" u="none" strike="noStrike" dirty="0" smtClean="0">
                        <a:latin typeface="+mn-lt"/>
                        <a:ea typeface="+mn-ea"/>
                        <a:cs typeface="+mn-ea"/>
                        <a:sym typeface="+mn-lt"/>
                      </a:endParaRPr>
                    </a:p>
                    <a:p>
                      <a:pPr algn="ctr" fontAlgn="ctr"/>
                      <a:r>
                        <a:rPr lang="en-US" altLang="en-US" sz="1200" b="1" u="none" strike="noStrike" dirty="0" smtClean="0">
                          <a:latin typeface="+mn-lt"/>
                          <a:ea typeface="+mn-ea"/>
                          <a:cs typeface="+mn-ea"/>
                          <a:sym typeface="+mn-lt"/>
                        </a:rPr>
                        <a:t>Distance</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latin typeface="+mn-lt"/>
                          <a:ea typeface="+mn-ea"/>
                          <a:cs typeface="+mn-ea"/>
                          <a:sym typeface="+mn-lt"/>
                        </a:rPr>
                        <a:t>Transmission Rate</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a:latin typeface="+mn-lt"/>
                          <a:ea typeface="+mn-ea"/>
                          <a:cs typeface="+mn-ea"/>
                          <a:sym typeface="+mn-lt"/>
                        </a:rPr>
                        <a:t>Advantage</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en-US" sz="1200" b="1" u="none" strike="noStrike" dirty="0" smtClean="0">
                          <a:latin typeface="+mn-lt"/>
                          <a:ea typeface="+mn-ea"/>
                          <a:cs typeface="+mn-ea"/>
                          <a:sym typeface="+mn-lt"/>
                        </a:rPr>
                        <a:t>Disadvantage</a:t>
                      </a:r>
                      <a:endParaRPr lang="en-US" altLang="en-US" sz="1200" b="1"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14066">
                <a:tc>
                  <a:txBody>
                    <a:bodyPr/>
                    <a:lstStyle/>
                    <a:p>
                      <a:pPr algn="ctr" fontAlgn="ctr"/>
                      <a:r>
                        <a:rPr lang="en-US" sz="1100" u="none" strike="noStrike" dirty="0">
                          <a:latin typeface="+mn-lt"/>
                          <a:ea typeface="+mn-ea"/>
                          <a:cs typeface="+mn-ea"/>
                          <a:sym typeface="+mn-lt"/>
                        </a:rPr>
                        <a:t>RS232</a:t>
                      </a:r>
                      <a:endParaRPr lang="en-US" sz="11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Standard </a:t>
                      </a:r>
                      <a:r>
                        <a:rPr lang="en-US" altLang="zh-CN" sz="1100" u="none" strike="noStrike" dirty="0">
                          <a:latin typeface="+mn-lt"/>
                          <a:ea typeface="+mn-ea"/>
                          <a:cs typeface="+mn-ea"/>
                          <a:sym typeface="+mn-lt"/>
                        </a:rPr>
                        <a:t>25-pin, common 3-pin</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±15 V</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Full duplex, single point</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15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smtClean="0">
                          <a:latin typeface="+mn-lt"/>
                          <a:ea typeface="+mn-ea"/>
                          <a:cs typeface="+mn-ea"/>
                          <a:sym typeface="+mn-lt"/>
                        </a:rPr>
                        <a:t>20 K</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It is easy to obtain tools.</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distance is limited, networking is unavailable, and the transmission mode is susceptible to interference.</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57610">
                <a:tc>
                  <a:txBody>
                    <a:bodyPr/>
                    <a:lstStyle/>
                    <a:p>
                      <a:pPr algn="ctr" fontAlgn="ctr"/>
                      <a:r>
                        <a:rPr lang="en-US" sz="1100" u="none" strike="noStrike" dirty="0">
                          <a:latin typeface="+mn-lt"/>
                          <a:ea typeface="+mn-ea"/>
                          <a:cs typeface="+mn-ea"/>
                          <a:sym typeface="+mn-lt"/>
                        </a:rPr>
                        <a:t>RS485</a:t>
                      </a:r>
                      <a:endParaRPr lang="en-US" sz="11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Standard 4-pin and 2-pin, common 2-pin</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TTL (±</a:t>
                      </a:r>
                      <a:r>
                        <a:rPr lang="en-US" sz="1100" u="none" strike="noStrike" dirty="0" smtClean="0">
                          <a:latin typeface="+mn-lt"/>
                          <a:ea typeface="+mn-ea"/>
                          <a:cs typeface="+mn-ea"/>
                          <a:sym typeface="+mn-lt"/>
                        </a:rPr>
                        <a:t>2 to ±6</a:t>
                      </a:r>
                      <a:r>
                        <a:rPr lang="en-US" sz="1100" u="none" strike="noStrike" dirty="0">
                          <a:latin typeface="+mn-lt"/>
                          <a:ea typeface="+mn-ea"/>
                          <a:cs typeface="+mn-ea"/>
                          <a:sym typeface="+mn-lt"/>
                        </a:rPr>
                        <a:t>)</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Half duplex, master/slave</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1200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smtClean="0">
                          <a:latin typeface="+mn-lt"/>
                          <a:ea typeface="+mn-ea"/>
                          <a:cs typeface="+mn-ea"/>
                          <a:sym typeface="+mn-lt"/>
                        </a:rPr>
                        <a:t>10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100" u="none" strike="noStrike" dirty="0">
                          <a:latin typeface="+mn-lt"/>
                          <a:ea typeface="+mn-ea"/>
                          <a:cs typeface="+mn-ea"/>
                          <a:sym typeface="+mn-lt"/>
                        </a:rPr>
                        <a:t>2-pin interfaces are widely used, networking is convenient, and the anti-interference capability is provided.</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distance is large and resistance must be matched at a high rate.</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02573">
                <a:tc>
                  <a:txBody>
                    <a:bodyPr/>
                    <a:lstStyle/>
                    <a:p>
                      <a:pPr algn="ctr" fontAlgn="ctr"/>
                      <a:r>
                        <a:rPr lang="en-US" sz="1100" u="none" strike="noStrike" dirty="0">
                          <a:latin typeface="+mn-lt"/>
                          <a:ea typeface="+mn-ea"/>
                          <a:cs typeface="+mn-ea"/>
                          <a:sym typeface="+mn-lt"/>
                        </a:rPr>
                        <a:t>RS422</a:t>
                      </a:r>
                      <a:endParaRPr lang="en-US" sz="11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Standard </a:t>
                      </a:r>
                      <a:r>
                        <a:rPr lang="en-US" altLang="zh-CN" sz="1100" u="none" strike="noStrike" dirty="0">
                          <a:latin typeface="+mn-lt"/>
                          <a:ea typeface="+mn-ea"/>
                          <a:cs typeface="+mn-ea"/>
                          <a:sym typeface="+mn-lt"/>
                        </a:rPr>
                        <a:t>4-pin</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TTL (±2 to ±6)</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Half duplex, master/slave</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1200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smtClean="0">
                          <a:latin typeface="+mn-lt"/>
                          <a:ea typeface="+mn-ea"/>
                          <a:cs typeface="+mn-ea"/>
                          <a:sym typeface="+mn-lt"/>
                        </a:rPr>
                        <a:t>10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anti-interference capability is provided and networking is available.</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distance is large and resistance must be matched at a high rate. The number of slave nodes is 10, which is smaller than that of RS485. The number of cores is greater than that of RS485.</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4066">
                <a:tc>
                  <a:txBody>
                    <a:bodyPr/>
                    <a:lstStyle/>
                    <a:p>
                      <a:pPr algn="ctr" fontAlgn="ctr"/>
                      <a:r>
                        <a:rPr lang="en-US" sz="1100" u="none" strike="noStrike" dirty="0">
                          <a:latin typeface="+mn-lt"/>
                          <a:ea typeface="+mn-ea"/>
                          <a:cs typeface="+mn-ea"/>
                          <a:sym typeface="+mn-lt"/>
                        </a:rPr>
                        <a:t>FE</a:t>
                      </a:r>
                      <a:endParaRPr lang="en-US" sz="1100" b="0" i="0" u="none" strike="noStrike" dirty="0">
                        <a:solidFill>
                          <a:srgbClr val="000000"/>
                        </a:solidFill>
                        <a:latin typeface="+mn-lt"/>
                        <a:ea typeface="+mn-ea"/>
                        <a:cs typeface="+mn-ea"/>
                        <a:sym typeface="+mn-lt"/>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Standard </a:t>
                      </a:r>
                      <a:r>
                        <a:rPr lang="en-US" altLang="zh-CN" sz="1100" u="none" strike="noStrike" dirty="0">
                          <a:latin typeface="+mn-lt"/>
                          <a:ea typeface="+mn-ea"/>
                          <a:cs typeface="+mn-ea"/>
                          <a:sym typeface="+mn-lt"/>
                        </a:rPr>
                        <a:t>8-pin</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a:latin typeface="+mn-lt"/>
                          <a:ea typeface="+mn-ea"/>
                          <a:cs typeface="+mn-ea"/>
                          <a:sym typeface="+mn-lt"/>
                        </a:rPr>
                        <a:t>TTL</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Full duplex, multi-master</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smtClean="0">
                          <a:latin typeface="+mn-lt"/>
                          <a:ea typeface="+mn-ea"/>
                          <a:cs typeface="+mn-ea"/>
                          <a:sym typeface="+mn-lt"/>
                        </a:rPr>
                        <a:t>100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u="none" strike="noStrike" dirty="0" smtClean="0">
                          <a:latin typeface="+mn-lt"/>
                          <a:ea typeface="+mn-ea"/>
                          <a:cs typeface="+mn-ea"/>
                          <a:sym typeface="+mn-lt"/>
                        </a:rPr>
                        <a:t>10 M</a:t>
                      </a:r>
                      <a:endParaRPr 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transmission rate is high, the efficiency is high, and flexible networking is provided.</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en-US" sz="1100" u="none" strike="noStrike" dirty="0">
                          <a:latin typeface="+mn-lt"/>
                          <a:ea typeface="+mn-ea"/>
                          <a:cs typeface="+mn-ea"/>
                          <a:sym typeface="+mn-lt"/>
                        </a:rPr>
                        <a:t>The networking cost is high.</a:t>
                      </a:r>
                      <a:endParaRPr lang="en-US" altLang="en-US" sz="1100" b="0" i="0" u="none" strike="noStrike" dirty="0">
                        <a:solidFill>
                          <a:srgbClr val="000000"/>
                        </a:solidFill>
                        <a:latin typeface="+mn-lt"/>
                        <a:ea typeface="+mn-ea"/>
                        <a:cs typeface="+mn-ea"/>
                        <a:sym typeface="+mn-lt"/>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4" name="TextBox 3"/>
          <p:cNvSpPr txBox="1"/>
          <p:nvPr/>
        </p:nvSpPr>
        <p:spPr>
          <a:xfrm>
            <a:off x="838584" y="4805345"/>
            <a:ext cx="2793986" cy="307777"/>
          </a:xfrm>
          <a:prstGeom prst="rect">
            <a:avLst/>
          </a:prstGeom>
          <a:noFill/>
        </p:spPr>
        <p:txBody>
          <a:bodyPr wrap="square" rtlCol="0">
            <a:spAutoFit/>
          </a:bodyPr>
          <a:lstStyle/>
          <a:p>
            <a:r>
              <a:rPr lang="en-US" altLang="en-US" sz="1400" b="1" dirty="0">
                <a:cs typeface="+mn-ea"/>
                <a:sym typeface="+mn-lt"/>
              </a:rPr>
              <a:t>Common interface forms:</a:t>
            </a:r>
          </a:p>
        </p:txBody>
      </p:sp>
      <p:pic>
        <p:nvPicPr>
          <p:cNvPr id="5" name="Picture 2" descr="http://t2.baidu.com/it/u=3014316709,3371191702&amp;fm=52&amp;gp=0.jpg"/>
          <p:cNvPicPr>
            <a:picLocks noChangeAspect="1" noChangeArrowheads="1"/>
          </p:cNvPicPr>
          <p:nvPr/>
        </p:nvPicPr>
        <p:blipFill>
          <a:blip r:embed="rId3" cstate="email"/>
          <a:srcRect/>
          <a:stretch>
            <a:fillRect/>
          </a:stretch>
        </p:blipFill>
        <p:spPr bwMode="auto">
          <a:xfrm>
            <a:off x="1423489" y="5038151"/>
            <a:ext cx="1224136" cy="972109"/>
          </a:xfrm>
          <a:prstGeom prst="rect">
            <a:avLst/>
          </a:prstGeom>
          <a:noFill/>
        </p:spPr>
      </p:pic>
      <p:pic>
        <p:nvPicPr>
          <p:cNvPr id="6" name="Picture 4" descr="http://t3.baidu.com/it/u=764860335,2155529774&amp;fm=51&amp;gp=0.jpg"/>
          <p:cNvPicPr>
            <a:picLocks noChangeAspect="1" noChangeArrowheads="1"/>
          </p:cNvPicPr>
          <p:nvPr/>
        </p:nvPicPr>
        <p:blipFill>
          <a:blip r:embed="rId4" cstate="email"/>
          <a:srcRect/>
          <a:stretch>
            <a:fillRect/>
          </a:stretch>
        </p:blipFill>
        <p:spPr bwMode="auto">
          <a:xfrm>
            <a:off x="3321125" y="4939546"/>
            <a:ext cx="1188132" cy="1003528"/>
          </a:xfrm>
          <a:prstGeom prst="rect">
            <a:avLst/>
          </a:prstGeom>
          <a:noFill/>
        </p:spPr>
      </p:pic>
      <p:sp>
        <p:nvSpPr>
          <p:cNvPr id="7" name="TextBox 6"/>
          <p:cNvSpPr txBox="1"/>
          <p:nvPr/>
        </p:nvSpPr>
        <p:spPr>
          <a:xfrm>
            <a:off x="1910093" y="5976408"/>
            <a:ext cx="482824" cy="276999"/>
          </a:xfrm>
          <a:prstGeom prst="rect">
            <a:avLst/>
          </a:prstGeom>
          <a:noFill/>
        </p:spPr>
        <p:txBody>
          <a:bodyPr wrap="none" rtlCol="0">
            <a:spAutoFit/>
          </a:bodyPr>
          <a:lstStyle/>
          <a:p>
            <a:pPr algn="ctr"/>
            <a:r>
              <a:rPr lang="en-US" altLang="zh-CN" sz="1200" dirty="0">
                <a:cs typeface="+mn-ea"/>
                <a:sym typeface="+mn-lt"/>
              </a:rPr>
              <a:t>DB9</a:t>
            </a:r>
            <a:endParaRPr lang="en-US" altLang="en-US" sz="1200" dirty="0">
              <a:cs typeface="+mn-ea"/>
              <a:sym typeface="+mn-lt"/>
            </a:endParaRPr>
          </a:p>
        </p:txBody>
      </p:sp>
      <p:sp>
        <p:nvSpPr>
          <p:cNvPr id="8" name="TextBox 7"/>
          <p:cNvSpPr txBox="1"/>
          <p:nvPr/>
        </p:nvSpPr>
        <p:spPr>
          <a:xfrm>
            <a:off x="3634608" y="5976408"/>
            <a:ext cx="567784" cy="276999"/>
          </a:xfrm>
          <a:prstGeom prst="rect">
            <a:avLst/>
          </a:prstGeom>
          <a:noFill/>
        </p:spPr>
        <p:txBody>
          <a:bodyPr wrap="none" rtlCol="0">
            <a:spAutoFit/>
          </a:bodyPr>
          <a:lstStyle/>
          <a:p>
            <a:pPr algn="ctr"/>
            <a:r>
              <a:rPr lang="en-US" altLang="zh-CN" sz="1200" dirty="0">
                <a:cs typeface="+mn-ea"/>
                <a:sym typeface="+mn-lt"/>
              </a:rPr>
              <a:t>DB25</a:t>
            </a:r>
            <a:endParaRPr lang="en-US" altLang="en-US" sz="1200" dirty="0">
              <a:cs typeface="+mn-ea"/>
              <a:sym typeface="+mn-lt"/>
            </a:endParaRPr>
          </a:p>
        </p:txBody>
      </p:sp>
      <p:pic>
        <p:nvPicPr>
          <p:cNvPr id="9" name="Picture 6" descr="http://t3.baidu.com/it/u=1682575651,3934401323&amp;fm=0&amp;gp=0.jpg"/>
          <p:cNvPicPr>
            <a:picLocks noChangeAspect="1" noChangeArrowheads="1"/>
          </p:cNvPicPr>
          <p:nvPr/>
        </p:nvPicPr>
        <p:blipFill>
          <a:blip r:embed="rId5" cstate="email"/>
          <a:srcRect/>
          <a:stretch>
            <a:fillRect/>
          </a:stretch>
        </p:blipFill>
        <p:spPr bwMode="auto">
          <a:xfrm>
            <a:off x="5207035" y="5021321"/>
            <a:ext cx="888966" cy="955087"/>
          </a:xfrm>
          <a:prstGeom prst="rect">
            <a:avLst/>
          </a:prstGeom>
          <a:noFill/>
        </p:spPr>
      </p:pic>
      <p:sp>
        <p:nvSpPr>
          <p:cNvPr id="10" name="TextBox 9"/>
          <p:cNvSpPr txBox="1"/>
          <p:nvPr/>
        </p:nvSpPr>
        <p:spPr>
          <a:xfrm>
            <a:off x="5133090" y="5976408"/>
            <a:ext cx="1236237" cy="276999"/>
          </a:xfrm>
          <a:prstGeom prst="rect">
            <a:avLst/>
          </a:prstGeom>
          <a:noFill/>
        </p:spPr>
        <p:txBody>
          <a:bodyPr wrap="none" rtlCol="0">
            <a:spAutoFit/>
          </a:bodyPr>
          <a:lstStyle/>
          <a:p>
            <a:pPr algn="ctr"/>
            <a:r>
              <a:rPr lang="en-US" altLang="en-US" sz="1200" dirty="0">
                <a:cs typeface="+mn-ea"/>
                <a:sym typeface="+mn-lt"/>
              </a:rPr>
              <a:t>Crimp terminal</a:t>
            </a:r>
          </a:p>
        </p:txBody>
      </p:sp>
      <p:pic>
        <p:nvPicPr>
          <p:cNvPr id="11" name="Picture 8" descr="http://t2.baidu.com/it/u=1176225725,3478137513&amp;fm=52&amp;gp=0.jpg"/>
          <p:cNvPicPr>
            <a:picLocks noChangeAspect="1" noChangeArrowheads="1"/>
          </p:cNvPicPr>
          <p:nvPr/>
        </p:nvPicPr>
        <p:blipFill>
          <a:blip r:embed="rId6" cstate="email"/>
          <a:srcRect/>
          <a:stretch>
            <a:fillRect/>
          </a:stretch>
        </p:blipFill>
        <p:spPr bwMode="auto">
          <a:xfrm rot="10800000">
            <a:off x="7031275" y="5021370"/>
            <a:ext cx="1584175" cy="921703"/>
          </a:xfrm>
          <a:prstGeom prst="rect">
            <a:avLst/>
          </a:prstGeom>
          <a:noFill/>
        </p:spPr>
      </p:pic>
      <p:sp>
        <p:nvSpPr>
          <p:cNvPr id="12" name="TextBox 11"/>
          <p:cNvSpPr txBox="1"/>
          <p:nvPr/>
        </p:nvSpPr>
        <p:spPr>
          <a:xfrm>
            <a:off x="7563640" y="5976408"/>
            <a:ext cx="518091" cy="276999"/>
          </a:xfrm>
          <a:prstGeom prst="rect">
            <a:avLst/>
          </a:prstGeom>
          <a:noFill/>
        </p:spPr>
        <p:txBody>
          <a:bodyPr wrap="none" rtlCol="0">
            <a:spAutoFit/>
          </a:bodyPr>
          <a:lstStyle/>
          <a:p>
            <a:pPr algn="ctr"/>
            <a:r>
              <a:rPr lang="en-US" altLang="zh-CN" sz="1200" dirty="0">
                <a:cs typeface="+mn-ea"/>
                <a:sym typeface="+mn-lt"/>
              </a:rPr>
              <a:t>RJ45</a:t>
            </a:r>
            <a:endParaRPr lang="en-US" altLang="en-US" sz="1200" dirty="0">
              <a:cs typeface="+mn-ea"/>
              <a:sym typeface="+mn-lt"/>
            </a:endParaRPr>
          </a:p>
        </p:txBody>
      </p:sp>
      <p:pic>
        <p:nvPicPr>
          <p:cNvPr id="13" name="Picture 10" descr="http://t2.baidu.com/it/u=2151123150,1831230181&amp;fm=52&amp;gp=0.jpg"/>
          <p:cNvPicPr>
            <a:picLocks noChangeAspect="1" noChangeArrowheads="1"/>
          </p:cNvPicPr>
          <p:nvPr/>
        </p:nvPicPr>
        <p:blipFill>
          <a:blip r:embed="rId7" cstate="email"/>
          <a:srcRect/>
          <a:stretch>
            <a:fillRect/>
          </a:stretch>
        </p:blipFill>
        <p:spPr bwMode="auto">
          <a:xfrm>
            <a:off x="9124006" y="5038151"/>
            <a:ext cx="1278853" cy="854506"/>
          </a:xfrm>
          <a:prstGeom prst="rect">
            <a:avLst/>
          </a:prstGeom>
          <a:noFill/>
        </p:spPr>
      </p:pic>
      <p:sp>
        <p:nvSpPr>
          <p:cNvPr id="14" name="TextBox 13"/>
          <p:cNvSpPr txBox="1"/>
          <p:nvPr/>
        </p:nvSpPr>
        <p:spPr>
          <a:xfrm>
            <a:off x="9504388" y="5976408"/>
            <a:ext cx="518091" cy="276999"/>
          </a:xfrm>
          <a:prstGeom prst="rect">
            <a:avLst/>
          </a:prstGeom>
          <a:noFill/>
        </p:spPr>
        <p:txBody>
          <a:bodyPr wrap="none" rtlCol="0">
            <a:spAutoFit/>
          </a:bodyPr>
          <a:lstStyle/>
          <a:p>
            <a:pPr algn="ctr"/>
            <a:r>
              <a:rPr lang="en-US" altLang="zh-CN" sz="1200" dirty="0">
                <a:cs typeface="+mn-ea"/>
                <a:sym typeface="+mn-lt"/>
              </a:rPr>
              <a:t>RJ12</a:t>
            </a:r>
            <a:endParaRPr lang="en-US" altLang="en-US" sz="1200" dirty="0">
              <a:cs typeface="+mn-ea"/>
              <a:sym typeface="+mn-lt"/>
            </a:endParaRPr>
          </a:p>
        </p:txBody>
      </p:sp>
    </p:spTree>
    <p:extLst>
      <p:ext uri="{BB962C8B-B14F-4D97-AF65-F5344CB8AC3E}">
        <p14:creationId xmlns:p14="http://schemas.microsoft.com/office/powerpoint/2010/main" val="399076455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b="1" dirty="0" smtClean="0">
                <a:latin typeface="+mn-lt"/>
                <a:ea typeface="+mn-ea"/>
                <a:cs typeface="+mn-ea"/>
                <a:sym typeface="+mn-lt"/>
              </a:rPr>
              <a:t>Basic Interfaces and Communication Protocols</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Basic Concepts</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Common Protocols and Interfaces</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Parameter Settings of Common Protocols</a:t>
            </a:r>
          </a:p>
          <a:p>
            <a:r>
              <a:rPr lang="en-US" altLang="en-US" dirty="0" smtClean="0">
                <a:solidFill>
                  <a:schemeClr val="bg1">
                    <a:lumMod val="50000"/>
                  </a:schemeClr>
                </a:solidFill>
                <a:latin typeface="+mn-lt"/>
                <a:ea typeface="+mn-ea"/>
                <a:cs typeface="+mn-ea"/>
                <a:sym typeface="+mn-lt"/>
              </a:rPr>
              <a:t>Introduction to the Data Center Monitoring System</a:t>
            </a:r>
          </a:p>
          <a:p>
            <a:pPr>
              <a:buNone/>
            </a:pPr>
            <a:endParaRPr lang="en-US" altLang="en-US" dirty="0">
              <a:latin typeface="+mn-lt"/>
              <a:ea typeface="+mn-ea"/>
              <a:cs typeface="+mn-ea"/>
              <a:sym typeface="+mn-lt"/>
            </a:endParaRPr>
          </a:p>
        </p:txBody>
      </p:sp>
    </p:spTree>
    <p:extLst>
      <p:ext uri="{BB962C8B-B14F-4D97-AF65-F5344CB8AC3E}">
        <p14:creationId xmlns:p14="http://schemas.microsoft.com/office/powerpoint/2010/main" val="7715294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Parameter Settings </a:t>
            </a:r>
            <a:r>
              <a:rPr lang="en-US" altLang="zh-CN" dirty="0" smtClean="0">
                <a:latin typeface="+mn-lt"/>
                <a:ea typeface="+mn-ea"/>
                <a:cs typeface="+mn-ea"/>
                <a:sym typeface="+mn-lt"/>
              </a:rPr>
              <a:t>- SNMP</a:t>
            </a:r>
            <a:endParaRPr lang="en-US" altLang="en-US" dirty="0">
              <a:latin typeface="+mn-lt"/>
              <a:ea typeface="+mn-ea"/>
              <a:cs typeface="+mn-ea"/>
              <a:sym typeface="+mn-lt"/>
            </a:endParaRPr>
          </a:p>
        </p:txBody>
      </p:sp>
      <p:sp>
        <p:nvSpPr>
          <p:cNvPr id="3" name="文本占位符 2"/>
          <p:cNvSpPr>
            <a:spLocks noGrp="1"/>
          </p:cNvSpPr>
          <p:nvPr>
            <p:ph type="body" sz="quarter" idx="4294967295"/>
          </p:nvPr>
        </p:nvSpPr>
        <p:spPr>
          <a:xfrm>
            <a:off x="898525" y="1052513"/>
            <a:ext cx="11293475" cy="4875212"/>
          </a:xfrm>
        </p:spPr>
        <p:txBody>
          <a:bodyPr/>
          <a:lstStyle/>
          <a:p>
            <a:r>
              <a:rPr lang="en-US" altLang="zh-CN" dirty="0" smtClean="0">
                <a:latin typeface="+mn-lt"/>
                <a:ea typeface="+mn-ea"/>
                <a:cs typeface="+mn-ea"/>
                <a:sym typeface="+mn-lt"/>
              </a:rPr>
              <a:t>SNMP</a:t>
            </a:r>
            <a:endParaRPr lang="en-US" altLang="en-US" dirty="0">
              <a:latin typeface="+mn-lt"/>
              <a:ea typeface="+mn-ea"/>
              <a:cs typeface="+mn-ea"/>
              <a:sym typeface="+mn-lt"/>
            </a:endParaRPr>
          </a:p>
        </p:txBody>
      </p:sp>
      <p:pic>
        <p:nvPicPr>
          <p:cNvPr id="5" name="Picture 2"/>
          <p:cNvPicPr>
            <a:picLocks noChangeAspect="1" noChangeArrowheads="1"/>
          </p:cNvPicPr>
          <p:nvPr/>
        </p:nvPicPr>
        <p:blipFill>
          <a:blip r:embed="rId3" cstate="print"/>
          <a:srcRect/>
          <a:stretch>
            <a:fillRect/>
          </a:stretch>
        </p:blipFill>
        <p:spPr bwMode="auto">
          <a:xfrm>
            <a:off x="2554240" y="1687405"/>
            <a:ext cx="7009221" cy="3868190"/>
          </a:xfrm>
          <a:prstGeom prst="rect">
            <a:avLst/>
          </a:prstGeom>
          <a:noFill/>
          <a:ln w="9525">
            <a:noFill/>
            <a:miter lim="800000"/>
            <a:headEnd/>
            <a:tailEnd/>
          </a:ln>
        </p:spPr>
      </p:pic>
    </p:spTree>
    <p:extLst>
      <p:ext uri="{BB962C8B-B14F-4D97-AF65-F5344CB8AC3E}">
        <p14:creationId xmlns:p14="http://schemas.microsoft.com/office/powerpoint/2010/main" val="9589607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Parameter Settings </a:t>
            </a:r>
            <a:r>
              <a:rPr lang="en-US" altLang="zh-CN" dirty="0" smtClean="0">
                <a:latin typeface="+mn-lt"/>
                <a:ea typeface="+mn-ea"/>
                <a:cs typeface="+mn-ea"/>
                <a:sym typeface="+mn-lt"/>
              </a:rPr>
              <a:t>- Modbus</a:t>
            </a:r>
            <a:endParaRPr lang="en-US" altLang="en-US" dirty="0">
              <a:latin typeface="+mn-lt"/>
              <a:ea typeface="+mn-ea"/>
              <a:cs typeface="+mn-ea"/>
              <a:sym typeface="+mn-lt"/>
            </a:endParaRPr>
          </a:p>
        </p:txBody>
      </p:sp>
      <p:sp>
        <p:nvSpPr>
          <p:cNvPr id="3" name="文本占位符 2"/>
          <p:cNvSpPr>
            <a:spLocks noGrp="1"/>
          </p:cNvSpPr>
          <p:nvPr>
            <p:ph type="body" sz="quarter" idx="4294967295"/>
          </p:nvPr>
        </p:nvSpPr>
        <p:spPr>
          <a:xfrm>
            <a:off x="898525" y="1052513"/>
            <a:ext cx="11293475" cy="4875212"/>
          </a:xfrm>
        </p:spPr>
        <p:txBody>
          <a:bodyPr/>
          <a:lstStyle/>
          <a:p>
            <a:r>
              <a:rPr lang="en-US" altLang="zh-CN" dirty="0" smtClean="0">
                <a:latin typeface="+mn-lt"/>
                <a:ea typeface="+mn-ea"/>
                <a:cs typeface="+mn-ea"/>
                <a:sym typeface="+mn-lt"/>
              </a:rPr>
              <a:t>Modbus</a:t>
            </a:r>
            <a:endParaRPr lang="en-US" altLang="en-US" dirty="0">
              <a:latin typeface="+mn-lt"/>
              <a:ea typeface="+mn-ea"/>
              <a:cs typeface="+mn-ea"/>
              <a:sym typeface="+mn-lt"/>
            </a:endParaRPr>
          </a:p>
        </p:txBody>
      </p:sp>
      <p:pic>
        <p:nvPicPr>
          <p:cNvPr id="5" name="d0e7408"/>
          <p:cNvPicPr>
            <a:picLocks noChangeAspect="1" noChangeArrowheads="1"/>
          </p:cNvPicPr>
          <p:nvPr/>
        </p:nvPicPr>
        <p:blipFill>
          <a:blip r:embed="rId3" cstate="print"/>
          <a:srcRect/>
          <a:stretch>
            <a:fillRect/>
          </a:stretch>
        </p:blipFill>
        <p:spPr bwMode="auto">
          <a:xfrm>
            <a:off x="2708266" y="1680486"/>
            <a:ext cx="6775467" cy="4069753"/>
          </a:xfrm>
          <a:prstGeom prst="rect">
            <a:avLst/>
          </a:prstGeom>
          <a:noFill/>
          <a:ln w="9525">
            <a:noFill/>
            <a:miter lim="800000"/>
            <a:headEnd/>
            <a:tailEnd/>
          </a:ln>
        </p:spPr>
      </p:pic>
    </p:spTree>
    <p:extLst>
      <p:ext uri="{BB962C8B-B14F-4D97-AF65-F5344CB8AC3E}">
        <p14:creationId xmlns:p14="http://schemas.microsoft.com/office/powerpoint/2010/main" val="1688156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en-US" dirty="0" smtClean="0">
                <a:latin typeface="+mn-lt"/>
                <a:ea typeface="+mn-ea"/>
                <a:cs typeface="+mn-ea"/>
                <a:sym typeface="+mn-lt"/>
              </a:rPr>
              <a:t>This chapter describes basic knowledge about the monitoring system, including interfaces and common protocols of the monitoring system and data center infrastructure monitoring modes.</a:t>
            </a:r>
            <a:endParaRPr lang="en-US" altLang="zh-CN" dirty="0" smtClean="0">
              <a:latin typeface="+mn-lt"/>
              <a:ea typeface="+mn-ea"/>
              <a:cs typeface="+mn-ea"/>
              <a:sym typeface="+mn-lt"/>
            </a:endParaRPr>
          </a:p>
        </p:txBody>
      </p:sp>
    </p:spTree>
    <p:extLst>
      <p:ext uri="{BB962C8B-B14F-4D97-AF65-F5344CB8AC3E}">
        <p14:creationId xmlns:p14="http://schemas.microsoft.com/office/powerpoint/2010/main" val="38084715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Parameter Settings - Dry Contact</a:t>
            </a:r>
            <a:endParaRPr lang="en-US" altLang="en-US" dirty="0">
              <a:latin typeface="+mn-lt"/>
              <a:ea typeface="+mn-ea"/>
              <a:cs typeface="+mn-ea"/>
              <a:sym typeface="+mn-lt"/>
            </a:endParaRPr>
          </a:p>
        </p:txBody>
      </p:sp>
      <p:sp>
        <p:nvSpPr>
          <p:cNvPr id="3" name="文本占位符 2"/>
          <p:cNvSpPr>
            <a:spLocks noGrp="1"/>
          </p:cNvSpPr>
          <p:nvPr>
            <p:ph type="body" sz="quarter" idx="4294967295"/>
          </p:nvPr>
        </p:nvSpPr>
        <p:spPr>
          <a:xfrm>
            <a:off x="898525" y="1052513"/>
            <a:ext cx="11293475" cy="4875212"/>
          </a:xfrm>
        </p:spPr>
        <p:txBody>
          <a:bodyPr/>
          <a:lstStyle/>
          <a:p>
            <a:r>
              <a:rPr lang="en-US" altLang="en-US" dirty="0" smtClean="0">
                <a:latin typeface="+mn-lt"/>
                <a:ea typeface="+mn-ea"/>
                <a:cs typeface="+mn-ea"/>
                <a:sym typeface="+mn-lt"/>
              </a:rPr>
              <a:t>Dry contact</a:t>
            </a:r>
            <a:endParaRPr lang="en-US" altLang="en-US" dirty="0">
              <a:latin typeface="+mn-lt"/>
              <a:ea typeface="+mn-ea"/>
              <a:cs typeface="+mn-ea"/>
              <a:sym typeface="+mn-lt"/>
            </a:endParaRPr>
          </a:p>
        </p:txBody>
      </p:sp>
      <p:pic>
        <p:nvPicPr>
          <p:cNvPr id="5" name="Picture 2"/>
          <p:cNvPicPr>
            <a:picLocks noChangeAspect="1" noChangeArrowheads="1"/>
          </p:cNvPicPr>
          <p:nvPr/>
        </p:nvPicPr>
        <p:blipFill>
          <a:blip r:embed="rId3" cstate="print"/>
          <a:srcRect/>
          <a:stretch>
            <a:fillRect/>
          </a:stretch>
        </p:blipFill>
        <p:spPr bwMode="auto">
          <a:xfrm>
            <a:off x="2335162" y="1649413"/>
            <a:ext cx="7591425" cy="4133850"/>
          </a:xfrm>
          <a:prstGeom prst="rect">
            <a:avLst/>
          </a:prstGeom>
          <a:noFill/>
          <a:ln w="9525">
            <a:noFill/>
            <a:miter lim="800000"/>
            <a:headEnd/>
            <a:tailEnd/>
          </a:ln>
        </p:spPr>
      </p:pic>
    </p:spTree>
    <p:extLst>
      <p:ext uri="{BB962C8B-B14F-4D97-AF65-F5344CB8AC3E}">
        <p14:creationId xmlns:p14="http://schemas.microsoft.com/office/powerpoint/2010/main" val="1641459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Basic Interfaces and Communication Protocols</a:t>
            </a:r>
          </a:p>
          <a:p>
            <a:r>
              <a:rPr lang="en-US" altLang="en-US" b="1" dirty="0" smtClean="0">
                <a:latin typeface="+mn-lt"/>
                <a:ea typeface="+mn-ea"/>
                <a:cs typeface="+mn-ea"/>
                <a:sym typeface="+mn-lt"/>
              </a:rPr>
              <a:t>Introduction to the Data Center Monitoring System</a:t>
            </a:r>
            <a:endParaRPr lang="en-US" altLang="zh-CN" b="1" dirty="0" smtClean="0">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System Architecture</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Application Scenarios</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Monitoring Implementation Mode</a:t>
            </a:r>
          </a:p>
          <a:p>
            <a:pPr>
              <a:buNone/>
            </a:pPr>
            <a:endParaRPr lang="en-US" altLang="en-US" dirty="0">
              <a:latin typeface="+mn-lt"/>
              <a:ea typeface="+mn-ea"/>
              <a:cs typeface="+mn-ea"/>
              <a:sym typeface="+mn-lt"/>
            </a:endParaRPr>
          </a:p>
        </p:txBody>
      </p:sp>
    </p:spTree>
    <p:extLst>
      <p:ext uri="{BB962C8B-B14F-4D97-AF65-F5344CB8AC3E}">
        <p14:creationId xmlns:p14="http://schemas.microsoft.com/office/powerpoint/2010/main" val="14085328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5"/>
          <p:cNvPicPr>
            <a:picLocks noChangeAspect="1" noChangeArrowheads="1"/>
          </p:cNvPicPr>
          <p:nvPr/>
        </p:nvPicPr>
        <p:blipFill>
          <a:blip r:embed="rId3" cstate="email"/>
          <a:srcRect/>
          <a:stretch>
            <a:fillRect/>
          </a:stretch>
        </p:blipFill>
        <p:spPr bwMode="auto">
          <a:xfrm>
            <a:off x="3164192" y="1386890"/>
            <a:ext cx="5863617" cy="4658897"/>
          </a:xfrm>
          <a:prstGeom prst="rect">
            <a:avLst/>
          </a:prstGeom>
          <a:noFill/>
          <a:ln w="9525" algn="ctr">
            <a:noFill/>
            <a:miter lim="800000"/>
            <a:headEnd/>
            <a:tailEnd/>
          </a:ln>
        </p:spPr>
      </p:pic>
      <p:sp>
        <p:nvSpPr>
          <p:cNvPr id="559156" name="Rectangle 52"/>
          <p:cNvSpPr>
            <a:spLocks noGrp="1" noChangeArrowheads="1"/>
          </p:cNvSpPr>
          <p:nvPr>
            <p:ph type="title"/>
          </p:nvPr>
        </p:nvSpPr>
        <p:spPr/>
        <p:txBody>
          <a:bodyPr/>
          <a:lstStyle/>
          <a:p>
            <a:r>
              <a:rPr lang="en-US" altLang="en-US" dirty="0" smtClean="0">
                <a:latin typeface="+mn-lt"/>
                <a:ea typeface="+mn-ea"/>
                <a:cs typeface="+mn-ea"/>
                <a:sym typeface="+mn-lt"/>
              </a:rPr>
              <a:t>Composition of Hardware Devices</a:t>
            </a:r>
          </a:p>
        </p:txBody>
      </p:sp>
      <p:sp>
        <p:nvSpPr>
          <p:cNvPr id="4" name="矩形 3"/>
          <p:cNvSpPr/>
          <p:nvPr/>
        </p:nvSpPr>
        <p:spPr bwMode="auto">
          <a:xfrm>
            <a:off x="3179676" y="1988840"/>
            <a:ext cx="576064" cy="28803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5" name="矩形 4"/>
          <p:cNvSpPr/>
          <p:nvPr/>
        </p:nvSpPr>
        <p:spPr bwMode="auto">
          <a:xfrm>
            <a:off x="4151784" y="2024844"/>
            <a:ext cx="828092" cy="1440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6" name="矩形 5"/>
          <p:cNvSpPr/>
          <p:nvPr/>
        </p:nvSpPr>
        <p:spPr bwMode="auto">
          <a:xfrm>
            <a:off x="4943872" y="2024844"/>
            <a:ext cx="828092" cy="1440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endParaRPr lang="zh-CN" altLang="en-US" sz="1000" dirty="0">
              <a:cs typeface="+mn-ea"/>
              <a:sym typeface="+mn-lt"/>
            </a:endParaRPr>
          </a:p>
        </p:txBody>
      </p:sp>
      <p:sp>
        <p:nvSpPr>
          <p:cNvPr id="7" name="矩形 6"/>
          <p:cNvSpPr/>
          <p:nvPr/>
        </p:nvSpPr>
        <p:spPr bwMode="auto">
          <a:xfrm>
            <a:off x="5681954" y="2024844"/>
            <a:ext cx="828092" cy="1440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endParaRPr lang="zh-CN" altLang="en-US" sz="1000" dirty="0">
              <a:cs typeface="+mn-ea"/>
              <a:sym typeface="+mn-lt"/>
            </a:endParaRPr>
          </a:p>
        </p:txBody>
      </p:sp>
      <p:sp>
        <p:nvSpPr>
          <p:cNvPr id="8" name="矩形 7"/>
          <p:cNvSpPr/>
          <p:nvPr/>
        </p:nvSpPr>
        <p:spPr bwMode="auto">
          <a:xfrm>
            <a:off x="6492044" y="2024844"/>
            <a:ext cx="828092" cy="1440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endParaRPr lang="zh-CN" altLang="en-US" sz="1000" dirty="0">
              <a:cs typeface="+mn-ea"/>
              <a:sym typeface="+mn-lt"/>
            </a:endParaRPr>
          </a:p>
        </p:txBody>
      </p:sp>
      <p:sp>
        <p:nvSpPr>
          <p:cNvPr id="9" name="矩形 8"/>
          <p:cNvSpPr/>
          <p:nvPr/>
        </p:nvSpPr>
        <p:spPr bwMode="auto">
          <a:xfrm>
            <a:off x="7428148" y="2024844"/>
            <a:ext cx="828092" cy="1440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endParaRPr lang="zh-CN" altLang="en-US" sz="1000" dirty="0">
              <a:cs typeface="+mn-ea"/>
              <a:sym typeface="+mn-lt"/>
            </a:endParaRPr>
          </a:p>
        </p:txBody>
      </p:sp>
      <p:sp>
        <p:nvSpPr>
          <p:cNvPr id="10" name="矩形 9"/>
          <p:cNvSpPr/>
          <p:nvPr/>
        </p:nvSpPr>
        <p:spPr bwMode="auto">
          <a:xfrm>
            <a:off x="3755740" y="2276872"/>
            <a:ext cx="50405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2" name="圆角矩形 11"/>
          <p:cNvSpPr/>
          <p:nvPr/>
        </p:nvSpPr>
        <p:spPr bwMode="auto">
          <a:xfrm>
            <a:off x="3143672" y="3392996"/>
            <a:ext cx="756084" cy="432048"/>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3" name="矩形 12"/>
          <p:cNvSpPr/>
          <p:nvPr/>
        </p:nvSpPr>
        <p:spPr bwMode="auto">
          <a:xfrm>
            <a:off x="3143672" y="4473116"/>
            <a:ext cx="648072" cy="36004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4" name="矩形 13"/>
          <p:cNvSpPr/>
          <p:nvPr/>
        </p:nvSpPr>
        <p:spPr bwMode="auto">
          <a:xfrm>
            <a:off x="5087888" y="4545124"/>
            <a:ext cx="252028" cy="28803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5" name="矩形 14"/>
          <p:cNvSpPr/>
          <p:nvPr/>
        </p:nvSpPr>
        <p:spPr bwMode="auto">
          <a:xfrm>
            <a:off x="6744072" y="4617132"/>
            <a:ext cx="252028" cy="28803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6" name="矩形 15"/>
          <p:cNvSpPr/>
          <p:nvPr/>
        </p:nvSpPr>
        <p:spPr bwMode="auto">
          <a:xfrm>
            <a:off x="8724292" y="4617132"/>
            <a:ext cx="252028" cy="28803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7" name="矩形 16"/>
          <p:cNvSpPr/>
          <p:nvPr/>
        </p:nvSpPr>
        <p:spPr bwMode="auto">
          <a:xfrm>
            <a:off x="3899756" y="5697252"/>
            <a:ext cx="32403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9" name="矩形 18"/>
          <p:cNvSpPr/>
          <p:nvPr/>
        </p:nvSpPr>
        <p:spPr bwMode="auto">
          <a:xfrm>
            <a:off x="5087888" y="5697252"/>
            <a:ext cx="32403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0" name="矩形 19"/>
          <p:cNvSpPr/>
          <p:nvPr/>
        </p:nvSpPr>
        <p:spPr bwMode="auto">
          <a:xfrm>
            <a:off x="5519936" y="5697252"/>
            <a:ext cx="32403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1" name="矩形 20"/>
          <p:cNvSpPr/>
          <p:nvPr/>
        </p:nvSpPr>
        <p:spPr bwMode="auto">
          <a:xfrm>
            <a:off x="6096000" y="5697252"/>
            <a:ext cx="32403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2" name="矩形 21"/>
          <p:cNvSpPr/>
          <p:nvPr/>
        </p:nvSpPr>
        <p:spPr bwMode="auto">
          <a:xfrm>
            <a:off x="6600056" y="5697252"/>
            <a:ext cx="324036" cy="25202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3" name="矩形 22"/>
          <p:cNvSpPr/>
          <p:nvPr/>
        </p:nvSpPr>
        <p:spPr bwMode="auto">
          <a:xfrm>
            <a:off x="7140116" y="5697252"/>
            <a:ext cx="468052" cy="21602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24" name="圆角矩形 23"/>
          <p:cNvSpPr/>
          <p:nvPr/>
        </p:nvSpPr>
        <p:spPr bwMode="auto">
          <a:xfrm>
            <a:off x="5694358" y="3290074"/>
            <a:ext cx="1131903" cy="504056"/>
          </a:xfrm>
          <a:prstGeom prst="roundRect">
            <a:avLst/>
          </a:prstGeom>
          <a:solidFill>
            <a:srgbClr val="00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r>
              <a:rPr lang="en-US" altLang="en-US" sz="1200" dirty="0">
                <a:cs typeface="+mn-ea"/>
                <a:sym typeface="+mn-lt"/>
              </a:rPr>
              <a:t>Signal transmission</a:t>
            </a:r>
          </a:p>
        </p:txBody>
      </p:sp>
      <p:sp>
        <p:nvSpPr>
          <p:cNvPr id="25" name="TextBox 24"/>
          <p:cNvSpPr txBox="1"/>
          <p:nvPr/>
        </p:nvSpPr>
        <p:spPr bwMode="auto">
          <a:xfrm>
            <a:off x="1335168" y="2244690"/>
            <a:ext cx="1702323" cy="316392"/>
          </a:xfrm>
          <a:prstGeom prst="rect">
            <a:avLst/>
          </a:prstGeom>
          <a:noFill/>
          <a:ln w="9525">
            <a:noFill/>
            <a:miter lim="800000"/>
            <a:headEnd/>
            <a:tailEnd/>
          </a:ln>
        </p:spPr>
        <p:txBody>
          <a:bodyPr wrap="none" lIns="99980" tIns="49986" rIns="99980" bIns="49986" rtlCol="0">
            <a:spAutoFit/>
          </a:bodyPr>
          <a:lstStyle/>
          <a:p>
            <a:pPr defTabSz="1001649" eaLnBrk="0" hangingPunct="0"/>
            <a:r>
              <a:rPr lang="en-US" altLang="en-US" sz="1400" dirty="0">
                <a:solidFill>
                  <a:srgbClr val="000000"/>
                </a:solidFill>
                <a:cs typeface="+mn-ea"/>
                <a:sym typeface="+mn-lt"/>
              </a:rPr>
              <a:t>Monitoring center</a:t>
            </a:r>
          </a:p>
        </p:txBody>
      </p:sp>
      <p:sp>
        <p:nvSpPr>
          <p:cNvPr id="26" name="TextBox 25"/>
          <p:cNvSpPr txBox="1"/>
          <p:nvPr/>
        </p:nvSpPr>
        <p:spPr bwMode="auto">
          <a:xfrm>
            <a:off x="1335168" y="3608388"/>
            <a:ext cx="1795812" cy="316392"/>
          </a:xfrm>
          <a:prstGeom prst="rect">
            <a:avLst/>
          </a:prstGeom>
          <a:noFill/>
          <a:ln w="9525">
            <a:noFill/>
            <a:miter lim="800000"/>
            <a:headEnd/>
            <a:tailEnd/>
          </a:ln>
        </p:spPr>
        <p:txBody>
          <a:bodyPr wrap="none" lIns="99980" tIns="49986" rIns="99980" bIns="49986" rtlCol="0">
            <a:spAutoFit/>
          </a:bodyPr>
          <a:lstStyle/>
          <a:p>
            <a:pPr defTabSz="1001649" eaLnBrk="0" hangingPunct="0"/>
            <a:r>
              <a:rPr lang="en-US" altLang="en-US" sz="1400" dirty="0">
                <a:solidFill>
                  <a:srgbClr val="000000"/>
                </a:solidFill>
                <a:cs typeface="+mn-ea"/>
                <a:sym typeface="+mn-lt"/>
              </a:rPr>
              <a:t>Signal transmission</a:t>
            </a:r>
          </a:p>
        </p:txBody>
      </p:sp>
      <p:sp>
        <p:nvSpPr>
          <p:cNvPr id="27" name="TextBox 26"/>
          <p:cNvSpPr txBox="1"/>
          <p:nvPr/>
        </p:nvSpPr>
        <p:spPr bwMode="auto">
          <a:xfrm>
            <a:off x="1335168" y="4602952"/>
            <a:ext cx="2024528" cy="316392"/>
          </a:xfrm>
          <a:prstGeom prst="rect">
            <a:avLst/>
          </a:prstGeom>
          <a:noFill/>
          <a:ln w="9525">
            <a:noFill/>
            <a:miter lim="800000"/>
            <a:headEnd/>
            <a:tailEnd/>
          </a:ln>
        </p:spPr>
        <p:txBody>
          <a:bodyPr wrap="none" lIns="99980" tIns="49986" rIns="99980" bIns="49986" rtlCol="0">
            <a:spAutoFit/>
          </a:bodyPr>
          <a:lstStyle/>
          <a:p>
            <a:pPr defTabSz="1001649" eaLnBrk="0" hangingPunct="0"/>
            <a:r>
              <a:rPr lang="en-US" altLang="en-US" sz="1400" dirty="0">
                <a:solidFill>
                  <a:srgbClr val="000000"/>
                </a:solidFill>
                <a:cs typeface="+mn-ea"/>
                <a:sym typeface="+mn-lt"/>
              </a:rPr>
              <a:t>Information collection</a:t>
            </a:r>
          </a:p>
        </p:txBody>
      </p:sp>
      <p:sp>
        <p:nvSpPr>
          <p:cNvPr id="28" name="TextBox 27"/>
          <p:cNvSpPr txBox="1"/>
          <p:nvPr/>
        </p:nvSpPr>
        <p:spPr bwMode="auto">
          <a:xfrm>
            <a:off x="4236333" y="1952836"/>
            <a:ext cx="653960"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dirty="0">
                <a:solidFill>
                  <a:srgbClr val="000000"/>
                </a:solidFill>
                <a:cs typeface="+mn-ea"/>
                <a:sym typeface="+mn-lt"/>
              </a:rPr>
              <a:t>Server</a:t>
            </a:r>
          </a:p>
        </p:txBody>
      </p:sp>
      <p:sp>
        <p:nvSpPr>
          <p:cNvPr id="29" name="TextBox 28"/>
          <p:cNvSpPr txBox="1"/>
          <p:nvPr/>
        </p:nvSpPr>
        <p:spPr bwMode="auto">
          <a:xfrm>
            <a:off x="5064425" y="1952836"/>
            <a:ext cx="653960"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dirty="0">
                <a:solidFill>
                  <a:srgbClr val="000000"/>
                </a:solidFill>
                <a:cs typeface="+mn-ea"/>
                <a:sym typeface="+mn-lt"/>
              </a:rPr>
              <a:t>Server</a:t>
            </a:r>
          </a:p>
        </p:txBody>
      </p:sp>
      <p:sp>
        <p:nvSpPr>
          <p:cNvPr id="30" name="TextBox 29"/>
          <p:cNvSpPr txBox="1"/>
          <p:nvPr/>
        </p:nvSpPr>
        <p:spPr bwMode="auto">
          <a:xfrm>
            <a:off x="5944082" y="1952836"/>
            <a:ext cx="653960"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dirty="0">
                <a:solidFill>
                  <a:srgbClr val="000000"/>
                </a:solidFill>
                <a:cs typeface="+mn-ea"/>
                <a:sym typeface="+mn-lt"/>
              </a:rPr>
              <a:t>Server</a:t>
            </a:r>
          </a:p>
        </p:txBody>
      </p:sp>
      <p:sp>
        <p:nvSpPr>
          <p:cNvPr id="31" name="TextBox 30"/>
          <p:cNvSpPr txBox="1"/>
          <p:nvPr/>
        </p:nvSpPr>
        <p:spPr bwMode="auto">
          <a:xfrm>
            <a:off x="6793031" y="1952836"/>
            <a:ext cx="604267"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dirty="0">
                <a:solidFill>
                  <a:srgbClr val="000000"/>
                </a:solidFill>
                <a:cs typeface="+mn-ea"/>
                <a:sym typeface="+mn-lt"/>
              </a:rPr>
              <a:t>Client</a:t>
            </a:r>
          </a:p>
        </p:txBody>
      </p:sp>
      <p:sp>
        <p:nvSpPr>
          <p:cNvPr id="32" name="TextBox 31"/>
          <p:cNvSpPr txBox="1"/>
          <p:nvPr/>
        </p:nvSpPr>
        <p:spPr bwMode="auto">
          <a:xfrm>
            <a:off x="7615099" y="1952836"/>
            <a:ext cx="604267"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dirty="0">
                <a:solidFill>
                  <a:srgbClr val="000000"/>
                </a:solidFill>
                <a:cs typeface="+mn-ea"/>
                <a:sym typeface="+mn-lt"/>
              </a:rPr>
              <a:t>Client</a:t>
            </a:r>
          </a:p>
        </p:txBody>
      </p:sp>
      <p:sp>
        <p:nvSpPr>
          <p:cNvPr id="33" name="TextBox 32"/>
          <p:cNvSpPr txBox="1"/>
          <p:nvPr/>
        </p:nvSpPr>
        <p:spPr bwMode="auto">
          <a:xfrm>
            <a:off x="5219688" y="5692806"/>
            <a:ext cx="1298368" cy="316392"/>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400" dirty="0">
                <a:solidFill>
                  <a:srgbClr val="000000"/>
                </a:solidFill>
                <a:cs typeface="+mn-ea"/>
                <a:sym typeface="+mn-lt"/>
              </a:rPr>
              <a:t>Basic devices</a:t>
            </a:r>
          </a:p>
        </p:txBody>
      </p:sp>
      <p:sp>
        <p:nvSpPr>
          <p:cNvPr id="34" name="矩形 33"/>
          <p:cNvSpPr/>
          <p:nvPr/>
        </p:nvSpPr>
        <p:spPr bwMode="auto">
          <a:xfrm>
            <a:off x="4475820" y="5697252"/>
            <a:ext cx="360040"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cs typeface="+mn-ea"/>
              <a:sym typeface="+mn-lt"/>
            </a:endParaRPr>
          </a:p>
        </p:txBody>
      </p:sp>
    </p:spTree>
    <p:extLst>
      <p:ext uri="{BB962C8B-B14F-4D97-AF65-F5344CB8AC3E}">
        <p14:creationId xmlns:p14="http://schemas.microsoft.com/office/powerpoint/2010/main" val="886825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lstStyle/>
          <a:p>
            <a:r>
              <a:rPr lang="en-US" altLang="en-US" dirty="0" smtClean="0">
                <a:latin typeface="+mn-lt"/>
                <a:ea typeface="+mn-ea"/>
                <a:cs typeface="+mn-ea"/>
                <a:sym typeface="+mn-lt"/>
              </a:rPr>
              <a:t>Software Architecture</a:t>
            </a:r>
          </a:p>
        </p:txBody>
      </p:sp>
      <p:sp>
        <p:nvSpPr>
          <p:cNvPr id="4" name="圆角矩形 3"/>
          <p:cNvSpPr/>
          <p:nvPr/>
        </p:nvSpPr>
        <p:spPr bwMode="auto">
          <a:xfrm>
            <a:off x="1566680" y="1588612"/>
            <a:ext cx="1296144" cy="50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400" dirty="0">
                <a:cs typeface="+mn-ea"/>
                <a:sym typeface="+mn-lt"/>
              </a:rPr>
              <a:t>UI</a:t>
            </a:r>
            <a:endParaRPr lang="en-US" altLang="en-US" sz="1400" dirty="0">
              <a:cs typeface="+mn-ea"/>
              <a:sym typeface="+mn-lt"/>
            </a:endParaRPr>
          </a:p>
        </p:txBody>
      </p:sp>
      <p:sp>
        <p:nvSpPr>
          <p:cNvPr id="6" name="圆角矩形 5"/>
          <p:cNvSpPr/>
          <p:nvPr/>
        </p:nvSpPr>
        <p:spPr bwMode="auto">
          <a:xfrm>
            <a:off x="1566680" y="2704736"/>
            <a:ext cx="1296144" cy="50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400" dirty="0">
                <a:cs typeface="+mn-ea"/>
                <a:sym typeface="+mn-lt"/>
              </a:rPr>
              <a:t>Applications and services</a:t>
            </a:r>
          </a:p>
        </p:txBody>
      </p:sp>
      <p:sp>
        <p:nvSpPr>
          <p:cNvPr id="7" name="圆角矩形 6"/>
          <p:cNvSpPr/>
          <p:nvPr/>
        </p:nvSpPr>
        <p:spPr bwMode="auto">
          <a:xfrm>
            <a:off x="1566680" y="4144896"/>
            <a:ext cx="1368152" cy="50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400" dirty="0">
                <a:cs typeface="+mn-ea"/>
                <a:sym typeface="+mn-lt"/>
              </a:rPr>
              <a:t>Basic framework</a:t>
            </a:r>
          </a:p>
        </p:txBody>
      </p:sp>
      <p:sp>
        <p:nvSpPr>
          <p:cNvPr id="8" name="圆角矩形 7"/>
          <p:cNvSpPr/>
          <p:nvPr/>
        </p:nvSpPr>
        <p:spPr bwMode="auto">
          <a:xfrm>
            <a:off x="1566680" y="5405036"/>
            <a:ext cx="1368152" cy="50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400" dirty="0">
                <a:cs typeface="+mn-ea"/>
                <a:sym typeface="+mn-lt"/>
              </a:rPr>
              <a:t>Access layer</a:t>
            </a:r>
          </a:p>
        </p:txBody>
      </p:sp>
      <p:sp>
        <p:nvSpPr>
          <p:cNvPr id="9" name="圆角矩形 8"/>
          <p:cNvSpPr/>
          <p:nvPr/>
        </p:nvSpPr>
        <p:spPr bwMode="auto">
          <a:xfrm>
            <a:off x="3335625" y="1376365"/>
            <a:ext cx="7160653" cy="4728222"/>
          </a:xfrm>
          <a:prstGeom prst="round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0" name="圆角矩形 9"/>
          <p:cNvSpPr/>
          <p:nvPr/>
        </p:nvSpPr>
        <p:spPr bwMode="auto">
          <a:xfrm>
            <a:off x="3837904" y="5121188"/>
            <a:ext cx="6246254" cy="828092"/>
          </a:xfrm>
          <a:prstGeom prst="round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r>
              <a:rPr lang="en-US" altLang="en-US" sz="1200" dirty="0">
                <a:cs typeface="+mn-ea"/>
                <a:sym typeface="+mn-lt"/>
              </a:rPr>
              <a:t>Southbound embedded protocol plug-in</a:t>
            </a:r>
          </a:p>
        </p:txBody>
      </p:sp>
      <p:sp>
        <p:nvSpPr>
          <p:cNvPr id="11" name="圆角矩形 10"/>
          <p:cNvSpPr/>
          <p:nvPr/>
        </p:nvSpPr>
        <p:spPr bwMode="auto">
          <a:xfrm>
            <a:off x="3837904" y="3788408"/>
            <a:ext cx="6246254" cy="100874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12" name="圆角矩形 11"/>
          <p:cNvSpPr/>
          <p:nvPr/>
        </p:nvSpPr>
        <p:spPr bwMode="auto">
          <a:xfrm>
            <a:off x="3837904" y="2348879"/>
            <a:ext cx="2787338" cy="1284221"/>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r>
              <a:rPr lang="en-US" altLang="en-US" sz="1200" dirty="0">
                <a:cs typeface="+mn-ea"/>
                <a:sym typeface="+mn-lt"/>
              </a:rPr>
              <a:t>Basic modules</a:t>
            </a:r>
          </a:p>
        </p:txBody>
      </p:sp>
      <p:sp>
        <p:nvSpPr>
          <p:cNvPr id="13" name="圆角矩形 12"/>
          <p:cNvSpPr/>
          <p:nvPr/>
        </p:nvSpPr>
        <p:spPr bwMode="auto">
          <a:xfrm>
            <a:off x="3837904" y="1592796"/>
            <a:ext cx="6246254" cy="612068"/>
          </a:xfrm>
          <a:prstGeom prst="roundRect">
            <a:avLst/>
          </a:prstGeom>
          <a:solidFill>
            <a:srgbClr val="E7CCC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r>
              <a:rPr lang="en-US" altLang="zh-CN" sz="1200" dirty="0">
                <a:cs typeface="+mn-ea"/>
                <a:sym typeface="+mn-lt"/>
              </a:rPr>
              <a:t>Web</a:t>
            </a:r>
            <a:r>
              <a:rPr lang="en-US" altLang="en-US" sz="1200" dirty="0">
                <a:cs typeface="+mn-ea"/>
                <a:sym typeface="+mn-lt"/>
              </a:rPr>
              <a:t> integrated framework</a:t>
            </a:r>
          </a:p>
        </p:txBody>
      </p:sp>
      <p:sp>
        <p:nvSpPr>
          <p:cNvPr id="14" name="圆角矩形 13"/>
          <p:cNvSpPr/>
          <p:nvPr/>
        </p:nvSpPr>
        <p:spPr bwMode="auto">
          <a:xfrm>
            <a:off x="6841266" y="2348880"/>
            <a:ext cx="3242892" cy="1295512"/>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91440" tIns="0" rIns="91440" bIns="45720" numCol="1" rtlCol="0" anchor="t" anchorCtr="0" compatLnSpc="1">
            <a:prstTxWarp prst="textNoShape">
              <a:avLst/>
            </a:prstTxWarp>
          </a:bodyPr>
          <a:lstStyle/>
          <a:p>
            <a:pPr defTabSz="914400" fontAlgn="t">
              <a:spcBef>
                <a:spcPct val="0"/>
              </a:spcBef>
              <a:spcAft>
                <a:spcPct val="0"/>
              </a:spcAft>
            </a:pPr>
            <a:r>
              <a:rPr lang="en-US" altLang="en-US" sz="1200" dirty="0">
                <a:cs typeface="+mn-ea"/>
                <a:sym typeface="+mn-lt"/>
              </a:rPr>
              <a:t>Applications and services</a:t>
            </a:r>
          </a:p>
        </p:txBody>
      </p:sp>
      <p:sp>
        <p:nvSpPr>
          <p:cNvPr id="15" name="圆角矩形 14"/>
          <p:cNvSpPr/>
          <p:nvPr/>
        </p:nvSpPr>
        <p:spPr bwMode="auto">
          <a:xfrm>
            <a:off x="4228404" y="1866883"/>
            <a:ext cx="1049259" cy="25202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SSO</a:t>
            </a:r>
            <a:endParaRPr lang="en-US" altLang="en-US" sz="1200" dirty="0">
              <a:cs typeface="+mn-ea"/>
              <a:sym typeface="+mn-lt"/>
            </a:endParaRPr>
          </a:p>
        </p:txBody>
      </p:sp>
      <p:sp>
        <p:nvSpPr>
          <p:cNvPr id="16" name="圆角矩形 15"/>
          <p:cNvSpPr/>
          <p:nvPr/>
        </p:nvSpPr>
        <p:spPr bwMode="auto">
          <a:xfrm>
            <a:off x="6020481" y="1866883"/>
            <a:ext cx="1334680" cy="24990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Portal</a:t>
            </a:r>
            <a:r>
              <a:rPr lang="en-US" altLang="en-US" sz="1200" dirty="0">
                <a:cs typeface="+mn-ea"/>
                <a:sym typeface="+mn-lt"/>
              </a:rPr>
              <a:t> container</a:t>
            </a:r>
          </a:p>
        </p:txBody>
      </p:sp>
      <p:sp>
        <p:nvSpPr>
          <p:cNvPr id="17" name="圆角矩形 16"/>
          <p:cNvSpPr/>
          <p:nvPr/>
        </p:nvSpPr>
        <p:spPr bwMode="auto">
          <a:xfrm>
            <a:off x="8097978" y="1866883"/>
            <a:ext cx="1224136" cy="25202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Integration UI</a:t>
            </a:r>
          </a:p>
        </p:txBody>
      </p:sp>
      <p:sp>
        <p:nvSpPr>
          <p:cNvPr id="18" name="圆角矩形 17"/>
          <p:cNvSpPr/>
          <p:nvPr/>
        </p:nvSpPr>
        <p:spPr bwMode="auto">
          <a:xfrm>
            <a:off x="3910951" y="2708920"/>
            <a:ext cx="1296000" cy="36004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Fault management</a:t>
            </a:r>
          </a:p>
        </p:txBody>
      </p:sp>
      <p:sp>
        <p:nvSpPr>
          <p:cNvPr id="27" name="圆角矩形 26"/>
          <p:cNvSpPr/>
          <p:nvPr/>
        </p:nvSpPr>
        <p:spPr bwMode="auto">
          <a:xfrm>
            <a:off x="6951625" y="2688969"/>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Work order management</a:t>
            </a:r>
          </a:p>
        </p:txBody>
      </p:sp>
      <p:sp>
        <p:nvSpPr>
          <p:cNvPr id="29" name="圆角矩形 28"/>
          <p:cNvSpPr/>
          <p:nvPr/>
        </p:nvSpPr>
        <p:spPr bwMode="auto">
          <a:xfrm>
            <a:off x="3910950" y="3897143"/>
            <a:ext cx="1222051" cy="324036"/>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Communication bus</a:t>
            </a:r>
          </a:p>
        </p:txBody>
      </p:sp>
      <p:sp>
        <p:nvSpPr>
          <p:cNvPr id="34" name="圆角矩形 33"/>
          <p:cNvSpPr/>
          <p:nvPr/>
        </p:nvSpPr>
        <p:spPr bwMode="auto">
          <a:xfrm>
            <a:off x="4753034" y="4308608"/>
            <a:ext cx="4320480" cy="396044"/>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400" dirty="0">
                <a:cs typeface="+mn-ea"/>
                <a:sym typeface="+mn-lt"/>
              </a:rPr>
              <a:t>Lightweight </a:t>
            </a:r>
            <a:r>
              <a:rPr lang="en-US" altLang="zh-CN" sz="1400" dirty="0">
                <a:cs typeface="+mn-ea"/>
                <a:sym typeface="+mn-lt"/>
              </a:rPr>
              <a:t>Web</a:t>
            </a:r>
            <a:r>
              <a:rPr lang="en-US" altLang="en-US" sz="1400" dirty="0">
                <a:cs typeface="+mn-ea"/>
                <a:sym typeface="+mn-lt"/>
              </a:rPr>
              <a:t> running container</a:t>
            </a:r>
          </a:p>
        </p:txBody>
      </p:sp>
      <p:sp>
        <p:nvSpPr>
          <p:cNvPr id="36" name="圆角矩形 35"/>
          <p:cNvSpPr/>
          <p:nvPr/>
        </p:nvSpPr>
        <p:spPr bwMode="auto">
          <a:xfrm>
            <a:off x="4068958" y="5481228"/>
            <a:ext cx="936104" cy="28803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Modbus</a:t>
            </a:r>
            <a:endParaRPr lang="en-US" altLang="en-US" sz="1200" dirty="0">
              <a:cs typeface="+mn-ea"/>
              <a:sym typeface="+mn-lt"/>
            </a:endParaRPr>
          </a:p>
        </p:txBody>
      </p:sp>
      <p:sp>
        <p:nvSpPr>
          <p:cNvPr id="40" name="圆角矩形 39"/>
          <p:cNvSpPr/>
          <p:nvPr/>
        </p:nvSpPr>
        <p:spPr bwMode="auto">
          <a:xfrm>
            <a:off x="5629733" y="5481228"/>
            <a:ext cx="936104" cy="28803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Telecom</a:t>
            </a:r>
            <a:endParaRPr lang="en-US" altLang="en-US" sz="1200" dirty="0">
              <a:cs typeface="+mn-ea"/>
              <a:sym typeface="+mn-lt"/>
            </a:endParaRPr>
          </a:p>
        </p:txBody>
      </p:sp>
      <p:sp>
        <p:nvSpPr>
          <p:cNvPr id="41" name="圆角矩形 40"/>
          <p:cNvSpPr/>
          <p:nvPr/>
        </p:nvSpPr>
        <p:spPr bwMode="auto">
          <a:xfrm>
            <a:off x="7190508" y="5481228"/>
            <a:ext cx="936104" cy="28803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SNMP</a:t>
            </a:r>
            <a:endParaRPr lang="en-US" altLang="en-US" sz="1200" dirty="0">
              <a:cs typeface="+mn-ea"/>
              <a:sym typeface="+mn-lt"/>
            </a:endParaRPr>
          </a:p>
        </p:txBody>
      </p:sp>
      <p:sp>
        <p:nvSpPr>
          <p:cNvPr id="42" name="圆角矩形 41"/>
          <p:cNvSpPr/>
          <p:nvPr/>
        </p:nvSpPr>
        <p:spPr bwMode="auto">
          <a:xfrm>
            <a:off x="8751284" y="5481228"/>
            <a:ext cx="936104" cy="28803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400" dirty="0">
                <a:cs typeface="+mn-ea"/>
                <a:sym typeface="+mn-lt"/>
              </a:rPr>
              <a:t>...</a:t>
            </a:r>
          </a:p>
        </p:txBody>
      </p:sp>
      <p:sp>
        <p:nvSpPr>
          <p:cNvPr id="43" name="圆角矩形 42"/>
          <p:cNvSpPr/>
          <p:nvPr/>
        </p:nvSpPr>
        <p:spPr bwMode="auto">
          <a:xfrm>
            <a:off x="5248264" y="3897143"/>
            <a:ext cx="1080000" cy="32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Database service</a:t>
            </a:r>
          </a:p>
        </p:txBody>
      </p:sp>
      <p:sp>
        <p:nvSpPr>
          <p:cNvPr id="44" name="圆角矩形 43"/>
          <p:cNvSpPr/>
          <p:nvPr/>
        </p:nvSpPr>
        <p:spPr bwMode="auto">
          <a:xfrm>
            <a:off x="6443527" y="3897143"/>
            <a:ext cx="1080000" cy="324036"/>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Security</a:t>
            </a:r>
            <a:r>
              <a:rPr lang="en-US" altLang="zh-CN" sz="1200" dirty="0">
                <a:cs typeface="+mn-ea"/>
                <a:sym typeface="+mn-lt"/>
              </a:rPr>
              <a:t>/</a:t>
            </a:r>
            <a:r>
              <a:rPr lang="en-US" altLang="en-US" sz="1200" dirty="0">
                <a:cs typeface="+mn-ea"/>
                <a:sym typeface="+mn-lt"/>
              </a:rPr>
              <a:t>log</a:t>
            </a:r>
          </a:p>
        </p:txBody>
      </p:sp>
      <p:sp>
        <p:nvSpPr>
          <p:cNvPr id="45" name="圆角矩形 44"/>
          <p:cNvSpPr/>
          <p:nvPr/>
        </p:nvSpPr>
        <p:spPr bwMode="auto">
          <a:xfrm>
            <a:off x="7638790" y="3897143"/>
            <a:ext cx="1080000" cy="324036"/>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UI</a:t>
            </a:r>
            <a:r>
              <a:rPr lang="en-US" altLang="en-US" sz="1200" dirty="0">
                <a:cs typeface="+mn-ea"/>
                <a:sym typeface="+mn-lt"/>
              </a:rPr>
              <a:t> component</a:t>
            </a:r>
          </a:p>
        </p:txBody>
      </p:sp>
      <p:sp>
        <p:nvSpPr>
          <p:cNvPr id="46" name="圆角矩形 45"/>
          <p:cNvSpPr/>
          <p:nvPr/>
        </p:nvSpPr>
        <p:spPr bwMode="auto">
          <a:xfrm>
            <a:off x="8834052" y="3897143"/>
            <a:ext cx="1080000" cy="324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Message service</a:t>
            </a:r>
          </a:p>
        </p:txBody>
      </p:sp>
      <p:sp>
        <p:nvSpPr>
          <p:cNvPr id="47" name="圆角矩形 46"/>
          <p:cNvSpPr/>
          <p:nvPr/>
        </p:nvSpPr>
        <p:spPr bwMode="auto">
          <a:xfrm>
            <a:off x="5257234" y="2708920"/>
            <a:ext cx="1296000" cy="36004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Performance management</a:t>
            </a:r>
          </a:p>
        </p:txBody>
      </p:sp>
      <p:sp>
        <p:nvSpPr>
          <p:cNvPr id="48" name="圆角矩形 47"/>
          <p:cNvSpPr/>
          <p:nvPr/>
        </p:nvSpPr>
        <p:spPr bwMode="auto">
          <a:xfrm>
            <a:off x="3910951" y="3140968"/>
            <a:ext cx="1296000" cy="306004"/>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lnSpc>
                <a:spcPts val="1000"/>
              </a:lnSpc>
              <a:spcBef>
                <a:spcPct val="0"/>
              </a:spcBef>
              <a:spcAft>
                <a:spcPct val="0"/>
              </a:spcAft>
            </a:pPr>
            <a:r>
              <a:rPr lang="en-US" altLang="en-US" sz="1200" dirty="0">
                <a:cs typeface="+mn-ea"/>
                <a:sym typeface="+mn-lt"/>
              </a:rPr>
              <a:t>Configuration management</a:t>
            </a:r>
          </a:p>
        </p:txBody>
      </p:sp>
      <p:sp>
        <p:nvSpPr>
          <p:cNvPr id="49" name="圆角矩形 48"/>
          <p:cNvSpPr/>
          <p:nvPr/>
        </p:nvSpPr>
        <p:spPr bwMode="auto">
          <a:xfrm>
            <a:off x="5257234" y="3140968"/>
            <a:ext cx="1296000" cy="306004"/>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lnSpc>
                <a:spcPts val="1000"/>
              </a:lnSpc>
              <a:spcBef>
                <a:spcPct val="0"/>
              </a:spcBef>
              <a:spcAft>
                <a:spcPct val="0"/>
              </a:spcAft>
            </a:pPr>
            <a:r>
              <a:rPr lang="en-US" altLang="en-US" sz="1200" dirty="0">
                <a:cs typeface="+mn-ea"/>
                <a:sym typeface="+mn-lt"/>
              </a:rPr>
              <a:t>Software management</a:t>
            </a:r>
          </a:p>
        </p:txBody>
      </p:sp>
      <p:sp>
        <p:nvSpPr>
          <p:cNvPr id="50" name="圆角矩形 49"/>
          <p:cNvSpPr/>
          <p:nvPr/>
        </p:nvSpPr>
        <p:spPr bwMode="auto">
          <a:xfrm>
            <a:off x="8534300" y="2688969"/>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Energy efficiency management</a:t>
            </a:r>
          </a:p>
        </p:txBody>
      </p:sp>
      <p:sp>
        <p:nvSpPr>
          <p:cNvPr id="51" name="圆角矩形 50"/>
          <p:cNvSpPr/>
          <p:nvPr/>
        </p:nvSpPr>
        <p:spPr bwMode="auto">
          <a:xfrm>
            <a:off x="6951625" y="2977001"/>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Capacity management</a:t>
            </a:r>
          </a:p>
        </p:txBody>
      </p:sp>
      <p:sp>
        <p:nvSpPr>
          <p:cNvPr id="52" name="圆角矩形 51"/>
          <p:cNvSpPr/>
          <p:nvPr/>
        </p:nvSpPr>
        <p:spPr bwMode="auto">
          <a:xfrm>
            <a:off x="8534300" y="2977001"/>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Real-time monitoring</a:t>
            </a:r>
          </a:p>
        </p:txBody>
      </p:sp>
      <p:sp>
        <p:nvSpPr>
          <p:cNvPr id="54" name="圆角矩形 53"/>
          <p:cNvSpPr/>
          <p:nvPr/>
        </p:nvSpPr>
        <p:spPr bwMode="auto">
          <a:xfrm>
            <a:off x="6951625" y="3265033"/>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Report management</a:t>
            </a:r>
          </a:p>
        </p:txBody>
      </p:sp>
      <p:sp>
        <p:nvSpPr>
          <p:cNvPr id="55" name="圆角矩形 54"/>
          <p:cNvSpPr/>
          <p:nvPr/>
        </p:nvSpPr>
        <p:spPr bwMode="auto">
          <a:xfrm>
            <a:off x="8534300" y="3265033"/>
            <a:ext cx="1440000" cy="2700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lnSpc>
                <a:spcPct val="90000"/>
              </a:lnSpc>
              <a:spcBef>
                <a:spcPct val="0"/>
              </a:spcBef>
              <a:spcAft>
                <a:spcPct val="0"/>
              </a:spcAft>
            </a:pPr>
            <a:r>
              <a:rPr lang="en-US" altLang="en-US" sz="900" dirty="0">
                <a:cs typeface="+mn-ea"/>
                <a:sym typeface="+mn-lt"/>
              </a:rPr>
              <a:t>Inventory monitoring</a:t>
            </a:r>
          </a:p>
        </p:txBody>
      </p:sp>
    </p:spTree>
    <p:extLst>
      <p:ext uri="{BB962C8B-B14F-4D97-AF65-F5344CB8AC3E}">
        <p14:creationId xmlns:p14="http://schemas.microsoft.com/office/powerpoint/2010/main" val="195188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Basic Interfaces and Communication Protocols</a:t>
            </a:r>
          </a:p>
          <a:p>
            <a:r>
              <a:rPr lang="en-US" altLang="en-US" b="1" dirty="0" smtClean="0">
                <a:latin typeface="+mn-lt"/>
                <a:ea typeface="+mn-ea"/>
                <a:cs typeface="+mn-ea"/>
                <a:sym typeface="+mn-lt"/>
              </a:rPr>
              <a:t>Introduction to the Data Center Monitoring System</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System Architecture</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Application Scenarios</a:t>
            </a:r>
            <a:endParaRPr lang="en-US" altLang="zh-CN" sz="2000" dirty="0">
              <a:sym typeface="+mn-lt"/>
            </a:endParaRPr>
          </a:p>
          <a:p>
            <a:pPr lvl="1"/>
            <a:r>
              <a:rPr lang="en-US" altLang="en-US" dirty="0" smtClean="0">
                <a:solidFill>
                  <a:schemeClr val="bg1">
                    <a:lumMod val="50000"/>
                  </a:schemeClr>
                </a:solidFill>
                <a:latin typeface="+mn-lt"/>
                <a:ea typeface="+mn-ea"/>
                <a:cs typeface="+mn-ea"/>
                <a:sym typeface="+mn-lt"/>
              </a:rPr>
              <a:t>Monitoring Implementation Mode</a:t>
            </a:r>
          </a:p>
          <a:p>
            <a:pPr>
              <a:buNone/>
            </a:pPr>
            <a:endParaRPr lang="en-US" altLang="en-US" dirty="0">
              <a:latin typeface="+mn-lt"/>
              <a:ea typeface="+mn-ea"/>
              <a:cs typeface="+mn-ea"/>
              <a:sym typeface="+mn-lt"/>
            </a:endParaRPr>
          </a:p>
        </p:txBody>
      </p:sp>
    </p:spTree>
    <p:extLst>
      <p:ext uri="{BB962C8B-B14F-4D97-AF65-F5344CB8AC3E}">
        <p14:creationId xmlns:p14="http://schemas.microsoft.com/office/powerpoint/2010/main" val="442858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Data Center Application Scenario</a:t>
            </a:r>
            <a:endParaRPr lang="en-US" altLang="en-US" dirty="0">
              <a:latin typeface="+mn-lt"/>
              <a:ea typeface="+mn-ea"/>
              <a:cs typeface="+mn-ea"/>
              <a:sym typeface="+mn-lt"/>
            </a:endParaRPr>
          </a:p>
        </p:txBody>
      </p:sp>
      <p:sp>
        <p:nvSpPr>
          <p:cNvPr id="3" name="内容占位符 2"/>
          <p:cNvSpPr>
            <a:spLocks noGrp="1"/>
          </p:cNvSpPr>
          <p:nvPr>
            <p:ph type="body" sz="quarter" idx="10"/>
          </p:nvPr>
        </p:nvSpPr>
        <p:spPr/>
        <p:txBody>
          <a:bodyPr/>
          <a:lstStyle/>
          <a:p>
            <a:r>
              <a:rPr lang="en-US" altLang="en-US" sz="1800" dirty="0">
                <a:latin typeface="+mn-lt"/>
                <a:ea typeface="+mn-ea"/>
                <a:cs typeface="+mn-ea"/>
                <a:sym typeface="+mn-lt"/>
              </a:rPr>
              <a:t>The monitoring system helps users quickly locate faults by monitoring infrastructure of the data center, supports centralized configuration and status monitoring for basic devices in the data center, and implements remote refined management for the data center.</a:t>
            </a:r>
            <a:endParaRPr lang="en-US" altLang="zh-CN" sz="1800" dirty="0">
              <a:latin typeface="+mn-lt"/>
              <a:ea typeface="+mn-ea"/>
              <a:cs typeface="+mn-ea"/>
              <a:sym typeface="+mn-lt"/>
            </a:endParaRPr>
          </a:p>
          <a:p>
            <a:r>
              <a:rPr lang="en-US" altLang="en-US" sz="1800" dirty="0">
                <a:latin typeface="+mn-lt"/>
                <a:ea typeface="+mn-ea"/>
                <a:cs typeface="+mn-ea"/>
                <a:sym typeface="+mn-lt"/>
              </a:rPr>
              <a:t>The monitoring system can be deployed in medium and large modular data centers, small modular data centers, and container data centers.</a:t>
            </a:r>
          </a:p>
        </p:txBody>
      </p:sp>
      <p:pic>
        <p:nvPicPr>
          <p:cNvPr id="4" name="Picture 3" descr="C:\Users\l00298827\Desktop\8ebe09d1-2ecb-4cbe-91d3-abb2ede40525.JPG"/>
          <p:cNvPicPr>
            <a:picLocks noChangeAspect="1" noChangeArrowheads="1"/>
          </p:cNvPicPr>
          <p:nvPr/>
        </p:nvPicPr>
        <p:blipFill>
          <a:blip r:embed="rId3" cstate="email"/>
          <a:srcRect/>
          <a:stretch>
            <a:fillRect/>
          </a:stretch>
        </p:blipFill>
        <p:spPr bwMode="auto">
          <a:xfrm>
            <a:off x="4148088" y="3536033"/>
            <a:ext cx="3708023" cy="2468163"/>
          </a:xfrm>
          <a:prstGeom prst="rect">
            <a:avLst/>
          </a:prstGeom>
          <a:ln>
            <a:noFill/>
          </a:ln>
          <a:effectLst>
            <a:softEdge rad="112500"/>
          </a:effectLst>
        </p:spPr>
      </p:pic>
    </p:spTree>
    <p:extLst>
      <p:ext uri="{BB962C8B-B14F-4D97-AF65-F5344CB8AC3E}">
        <p14:creationId xmlns:p14="http://schemas.microsoft.com/office/powerpoint/2010/main" val="18040436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Medium and Large Modular Data Centers</a:t>
            </a:r>
            <a:endParaRPr lang="en-US" altLang="en-US" dirty="0">
              <a:latin typeface="+mn-lt"/>
              <a:ea typeface="+mn-ea"/>
              <a:cs typeface="+mn-ea"/>
              <a:sym typeface="+mn-lt"/>
            </a:endParaRPr>
          </a:p>
        </p:txBody>
      </p:sp>
      <p:sp>
        <p:nvSpPr>
          <p:cNvPr id="21" name="文本占位符 20"/>
          <p:cNvSpPr>
            <a:spLocks noGrp="1"/>
          </p:cNvSpPr>
          <p:nvPr>
            <p:ph type="body" sz="quarter" idx="10"/>
          </p:nvPr>
        </p:nvSpPr>
        <p:spPr/>
        <p:txBody>
          <a:bodyPr/>
          <a:lstStyle/>
          <a:p>
            <a:r>
              <a:rPr lang="en-US" altLang="zh-CN" sz="1600" dirty="0">
                <a:latin typeface="+mn-lt"/>
                <a:ea typeface="+mn-ea"/>
                <a:cs typeface="+mn-ea"/>
                <a:sym typeface="+mn-lt"/>
              </a:rPr>
              <a:t>Medium and large modular data centers are a series of complete data center solutions. The solutions are applicable to quick deployment of medium and large data centers of operators and large corporate customers.</a:t>
            </a:r>
            <a:endParaRPr lang="zh-CN" altLang="en-US" dirty="0">
              <a:latin typeface="+mn-lt"/>
              <a:ea typeface="+mn-ea"/>
              <a:cs typeface="+mn-ea"/>
              <a:sym typeface="+mn-lt"/>
            </a:endParaRPr>
          </a:p>
        </p:txBody>
      </p:sp>
      <p:pic>
        <p:nvPicPr>
          <p:cNvPr id="20" name="Picture 2"/>
          <p:cNvPicPr>
            <a:picLocks noChangeAspect="1" noChangeArrowheads="1"/>
          </p:cNvPicPr>
          <p:nvPr/>
        </p:nvPicPr>
        <p:blipFill>
          <a:blip r:embed="rId3" cstate="email"/>
          <a:stretch>
            <a:fillRect/>
          </a:stretch>
        </p:blipFill>
        <p:spPr bwMode="auto">
          <a:xfrm>
            <a:off x="2231740" y="1988680"/>
            <a:ext cx="7324725" cy="3708388"/>
          </a:xfrm>
          <a:prstGeom prst="rect">
            <a:avLst/>
          </a:prstGeom>
          <a:noFill/>
          <a:ln w="9525">
            <a:noFill/>
            <a:miter lim="800000"/>
            <a:headEnd/>
            <a:tailEnd/>
          </a:ln>
        </p:spPr>
      </p:pic>
      <p:sp>
        <p:nvSpPr>
          <p:cNvPr id="23" name="圆角矩形 22"/>
          <p:cNvSpPr/>
          <p:nvPr/>
        </p:nvSpPr>
        <p:spPr bwMode="auto">
          <a:xfrm>
            <a:off x="7488324" y="4076888"/>
            <a:ext cx="576064" cy="216024"/>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dirty="0" smtClean="0">
              <a:ln>
                <a:noFill/>
              </a:ln>
              <a:solidFill>
                <a:schemeClr val="tx1"/>
              </a:solidFill>
              <a:effectLst/>
              <a:ea typeface="宋体" pitchFamily="2" charset="-122"/>
              <a:cs typeface="Arial" pitchFamily="34" charset="0"/>
            </a:endParaRPr>
          </a:p>
        </p:txBody>
      </p:sp>
      <p:sp>
        <p:nvSpPr>
          <p:cNvPr id="24" name="圆角矩形 23"/>
          <p:cNvSpPr/>
          <p:nvPr/>
        </p:nvSpPr>
        <p:spPr bwMode="auto">
          <a:xfrm>
            <a:off x="8064388" y="5337028"/>
            <a:ext cx="576064" cy="323503"/>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dirty="0" smtClean="0">
              <a:ln>
                <a:noFill/>
              </a:ln>
              <a:solidFill>
                <a:schemeClr val="tx1"/>
              </a:solidFill>
              <a:effectLst/>
              <a:ea typeface="宋体" pitchFamily="2" charset="-122"/>
              <a:cs typeface="Arial" pitchFamily="34" charset="0"/>
            </a:endParaRPr>
          </a:p>
        </p:txBody>
      </p:sp>
      <p:sp>
        <p:nvSpPr>
          <p:cNvPr id="25" name="圆角矩形 24"/>
          <p:cNvSpPr/>
          <p:nvPr/>
        </p:nvSpPr>
        <p:spPr bwMode="auto">
          <a:xfrm>
            <a:off x="3023828" y="2925392"/>
            <a:ext cx="648072" cy="251396"/>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dirty="0" smtClean="0">
              <a:ln>
                <a:noFill/>
              </a:ln>
              <a:solidFill>
                <a:schemeClr val="tx1"/>
              </a:solidFill>
              <a:effectLst/>
              <a:ea typeface="宋体" pitchFamily="2" charset="-122"/>
              <a:cs typeface="Arial" pitchFamily="34" charset="0"/>
            </a:endParaRPr>
          </a:p>
        </p:txBody>
      </p:sp>
      <p:sp>
        <p:nvSpPr>
          <p:cNvPr id="26" name="矩形 25"/>
          <p:cNvSpPr/>
          <p:nvPr/>
        </p:nvSpPr>
        <p:spPr bwMode="auto">
          <a:xfrm>
            <a:off x="2879812" y="3104148"/>
            <a:ext cx="432048" cy="28866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dirty="0" smtClean="0">
              <a:ln>
                <a:noFill/>
              </a:ln>
              <a:solidFill>
                <a:schemeClr val="tx1"/>
              </a:solidFill>
              <a:effectLst/>
              <a:ea typeface="宋体" pitchFamily="2" charset="-122"/>
              <a:cs typeface="Arial" pitchFamily="34" charset="0"/>
            </a:endParaRPr>
          </a:p>
        </p:txBody>
      </p:sp>
      <p:sp>
        <p:nvSpPr>
          <p:cNvPr id="27" name="TextBox 11"/>
          <p:cNvSpPr txBox="1"/>
          <p:nvPr/>
        </p:nvSpPr>
        <p:spPr bwMode="auto">
          <a:xfrm>
            <a:off x="2290209" y="3055697"/>
            <a:ext cx="1239056"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smtClean="0">
                <a:solidFill>
                  <a:srgbClr val="0000FF"/>
                </a:solidFill>
                <a:ea typeface="微软雅黑"/>
                <a:cs typeface="Arial" pitchFamily="34" charset="0"/>
              </a:rPr>
              <a:t>Air conditioner</a:t>
            </a:r>
          </a:p>
        </p:txBody>
      </p:sp>
      <p:sp>
        <p:nvSpPr>
          <p:cNvPr id="28" name="TextBox 13"/>
          <p:cNvSpPr txBox="1"/>
          <p:nvPr/>
        </p:nvSpPr>
        <p:spPr bwMode="auto">
          <a:xfrm>
            <a:off x="2217353" y="2676717"/>
            <a:ext cx="2282611"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smtClean="0">
                <a:solidFill>
                  <a:srgbClr val="0000FF"/>
                </a:solidFill>
                <a:ea typeface="微软雅黑"/>
                <a:cs typeface="Arial" pitchFamily="34" charset="0"/>
              </a:rPr>
              <a:t>Temperature/humidity sensor</a:t>
            </a:r>
          </a:p>
        </p:txBody>
      </p:sp>
      <p:sp>
        <p:nvSpPr>
          <p:cNvPr id="29" name="矩形 28"/>
          <p:cNvSpPr/>
          <p:nvPr/>
        </p:nvSpPr>
        <p:spPr bwMode="auto">
          <a:xfrm>
            <a:off x="5004048" y="2780744"/>
            <a:ext cx="720080" cy="287400"/>
          </a:xfrm>
          <a:prstGeom prst="rect">
            <a:avLst/>
          </a:prstGeom>
          <a:solidFill>
            <a:srgbClr val="FF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ea typeface="微软雅黑"/>
                <a:cs typeface="Arial" pitchFamily="34" charset="0"/>
              </a:rPr>
              <a:t>Camera</a:t>
            </a:r>
          </a:p>
        </p:txBody>
      </p:sp>
      <p:sp>
        <p:nvSpPr>
          <p:cNvPr id="30" name="矩形 29"/>
          <p:cNvSpPr/>
          <p:nvPr/>
        </p:nvSpPr>
        <p:spPr bwMode="auto">
          <a:xfrm>
            <a:off x="4427984" y="3140152"/>
            <a:ext cx="504000" cy="324000"/>
          </a:xfrm>
          <a:prstGeom prst="rect">
            <a:avLst/>
          </a:prstGeom>
          <a:solidFill>
            <a:srgbClr val="FF000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ea typeface="微软雅黑"/>
                <a:cs typeface="Arial" pitchFamily="34" charset="0"/>
              </a:rPr>
              <a:t>Smoke sensor</a:t>
            </a:r>
          </a:p>
        </p:txBody>
      </p:sp>
      <p:sp>
        <p:nvSpPr>
          <p:cNvPr id="31" name="矩形 30"/>
          <p:cNvSpPr/>
          <p:nvPr/>
        </p:nvSpPr>
        <p:spPr bwMode="auto">
          <a:xfrm>
            <a:off x="2575776" y="4832972"/>
            <a:ext cx="1024118" cy="360000"/>
          </a:xfrm>
          <a:prstGeom prst="rect">
            <a:avLst/>
          </a:prstGeom>
          <a:solidFill>
            <a:srgbClr val="FF00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lang="en-US" altLang="en-US" sz="1200" dirty="0" smtClean="0">
                <a:ea typeface="微软雅黑"/>
                <a:cs typeface="Arial" pitchFamily="34" charset="0"/>
              </a:rPr>
              <a:t>Access control device</a:t>
            </a:r>
            <a:endParaRPr kumimoji="0" lang="en-US" altLang="en-US" sz="1200" b="0" i="0" u="none" strike="noStrike" cap="none" normalizeH="0" baseline="0" dirty="0" smtClean="0">
              <a:ln>
                <a:noFill/>
              </a:ln>
              <a:solidFill>
                <a:schemeClr val="tx1"/>
              </a:solidFill>
              <a:effectLst/>
              <a:ea typeface="微软雅黑"/>
              <a:cs typeface="Arial" pitchFamily="34" charset="0"/>
            </a:endParaRPr>
          </a:p>
        </p:txBody>
      </p:sp>
      <p:sp>
        <p:nvSpPr>
          <p:cNvPr id="32" name="矩形 31"/>
          <p:cNvSpPr/>
          <p:nvPr/>
        </p:nvSpPr>
        <p:spPr bwMode="auto">
          <a:xfrm>
            <a:off x="4247964" y="4288258"/>
            <a:ext cx="504000" cy="324000"/>
          </a:xfrm>
          <a:prstGeom prst="rect">
            <a:avLst/>
          </a:prstGeom>
          <a:solidFill>
            <a:srgbClr val="FF000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lang="en-US" altLang="en-US" sz="1200" dirty="0" smtClean="0">
                <a:ea typeface="微软雅黑"/>
                <a:cs typeface="Arial" pitchFamily="34" charset="0"/>
              </a:rPr>
              <a:t>Water sensor</a:t>
            </a:r>
            <a:endParaRPr kumimoji="0" lang="en-US" altLang="en-US" sz="1200" b="0" i="0" u="none" strike="noStrike" cap="none" normalizeH="0" baseline="0" dirty="0" smtClean="0">
              <a:ln>
                <a:noFill/>
              </a:ln>
              <a:solidFill>
                <a:schemeClr val="tx1"/>
              </a:solidFill>
              <a:effectLst/>
              <a:ea typeface="微软雅黑"/>
              <a:cs typeface="Arial" pitchFamily="34" charset="0"/>
            </a:endParaRPr>
          </a:p>
        </p:txBody>
      </p:sp>
      <p:sp>
        <p:nvSpPr>
          <p:cNvPr id="33" name="矩形 32"/>
          <p:cNvSpPr/>
          <p:nvPr/>
        </p:nvSpPr>
        <p:spPr bwMode="auto">
          <a:xfrm>
            <a:off x="3455876" y="3176094"/>
            <a:ext cx="252028" cy="457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FrutigerNext LT Regular" pitchFamily="34" charset="0"/>
              <a:ea typeface="宋体" pitchFamily="2" charset="-122"/>
            </a:endParaRPr>
          </a:p>
        </p:txBody>
      </p:sp>
    </p:spTree>
    <p:extLst>
      <p:ext uri="{BB962C8B-B14F-4D97-AF65-F5344CB8AC3E}">
        <p14:creationId xmlns:p14="http://schemas.microsoft.com/office/powerpoint/2010/main" val="26303939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Small Modular Data Centers</a:t>
            </a:r>
            <a:endParaRPr lang="en-US" altLang="en-US" dirty="0">
              <a:latin typeface="+mn-lt"/>
              <a:ea typeface="+mn-ea"/>
              <a:cs typeface="+mn-ea"/>
              <a:sym typeface="+mn-lt"/>
            </a:endParaRPr>
          </a:p>
        </p:txBody>
      </p:sp>
      <p:sp>
        <p:nvSpPr>
          <p:cNvPr id="9" name="内容占位符 2"/>
          <p:cNvSpPr>
            <a:spLocks noGrp="1"/>
          </p:cNvSpPr>
          <p:nvPr>
            <p:ph type="body" sz="quarter" idx="10"/>
          </p:nvPr>
        </p:nvSpPr>
        <p:spPr/>
        <p:txBody>
          <a:bodyPr/>
          <a:lstStyle/>
          <a:p>
            <a:pPr>
              <a:lnSpc>
                <a:spcPct val="130000"/>
              </a:lnSpc>
            </a:pPr>
            <a:r>
              <a:rPr lang="en-US" altLang="en-US" sz="1800" dirty="0">
                <a:latin typeface="+mn-lt"/>
                <a:ea typeface="+mn-ea"/>
                <a:cs typeface="+mn-ea"/>
                <a:sym typeface="+mn-lt"/>
              </a:rPr>
              <a:t>Small modular data centers are mainly used in cloud hosts in parks, branches of large enterprises, small and medium enterprises, e-government networks, education, healthcare, and data equipment rooms of financial branches.</a:t>
            </a:r>
          </a:p>
        </p:txBody>
      </p:sp>
      <p:sp>
        <p:nvSpPr>
          <p:cNvPr id="6" name="圆角矩形 5"/>
          <p:cNvSpPr/>
          <p:nvPr/>
        </p:nvSpPr>
        <p:spPr bwMode="auto">
          <a:xfrm>
            <a:off x="7648425" y="3785791"/>
            <a:ext cx="576064" cy="252028"/>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200" dirty="0">
              <a:cs typeface="+mn-ea"/>
              <a:sym typeface="+mn-lt"/>
            </a:endParaRPr>
          </a:p>
        </p:txBody>
      </p:sp>
      <p:sp>
        <p:nvSpPr>
          <p:cNvPr id="8" name="圆角矩形 7"/>
          <p:cNvSpPr/>
          <p:nvPr/>
        </p:nvSpPr>
        <p:spPr bwMode="auto">
          <a:xfrm>
            <a:off x="8224489" y="5117939"/>
            <a:ext cx="576064" cy="252028"/>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200" dirty="0">
              <a:cs typeface="+mn-ea"/>
              <a:sym typeface="+mn-lt"/>
            </a:endParaRPr>
          </a:p>
        </p:txBody>
      </p:sp>
      <p:pic>
        <p:nvPicPr>
          <p:cNvPr id="5122" name="Picture 2"/>
          <p:cNvPicPr>
            <a:picLocks noChangeAspect="1" noChangeArrowheads="1"/>
          </p:cNvPicPr>
          <p:nvPr/>
        </p:nvPicPr>
        <p:blipFill>
          <a:blip r:embed="rId3" cstate="email"/>
          <a:srcRect/>
          <a:stretch>
            <a:fillRect/>
          </a:stretch>
        </p:blipFill>
        <p:spPr bwMode="auto">
          <a:xfrm>
            <a:off x="3228385" y="2299049"/>
            <a:ext cx="5860200" cy="3538971"/>
          </a:xfrm>
          <a:prstGeom prst="rect">
            <a:avLst/>
          </a:prstGeom>
          <a:noFill/>
          <a:ln w="9525">
            <a:noFill/>
            <a:miter lim="800000"/>
            <a:headEnd/>
            <a:tailEnd/>
          </a:ln>
        </p:spPr>
      </p:pic>
      <p:sp>
        <p:nvSpPr>
          <p:cNvPr id="11" name="TextBox 10"/>
          <p:cNvSpPr txBox="1"/>
          <p:nvPr/>
        </p:nvSpPr>
        <p:spPr bwMode="auto">
          <a:xfrm>
            <a:off x="5207173" y="5807622"/>
            <a:ext cx="830290"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a:solidFill>
                  <a:srgbClr val="000000"/>
                </a:solidFill>
                <a:cs typeface="+mn-ea"/>
                <a:sym typeface="+mn-lt"/>
              </a:rPr>
              <a:t>Collector</a:t>
            </a:r>
          </a:p>
        </p:txBody>
      </p:sp>
      <p:sp>
        <p:nvSpPr>
          <p:cNvPr id="12" name="TextBox 11"/>
          <p:cNvSpPr txBox="1"/>
          <p:nvPr/>
        </p:nvSpPr>
        <p:spPr bwMode="auto">
          <a:xfrm>
            <a:off x="5937433" y="5807622"/>
            <a:ext cx="660372"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a:solidFill>
                  <a:srgbClr val="000000"/>
                </a:solidFill>
                <a:cs typeface="+mn-ea"/>
                <a:sym typeface="+mn-lt"/>
              </a:rPr>
              <a:t>Switch</a:t>
            </a:r>
          </a:p>
        </p:txBody>
      </p:sp>
      <p:sp>
        <p:nvSpPr>
          <p:cNvPr id="13" name="TextBox 12"/>
          <p:cNvSpPr txBox="1"/>
          <p:nvPr/>
        </p:nvSpPr>
        <p:spPr bwMode="auto">
          <a:xfrm>
            <a:off x="6481120" y="5807622"/>
            <a:ext cx="647548"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a:solidFill>
                  <a:srgbClr val="000000"/>
                </a:solidFill>
                <a:cs typeface="+mn-ea"/>
                <a:sym typeface="+mn-lt"/>
              </a:rPr>
              <a:t>Server</a:t>
            </a:r>
          </a:p>
        </p:txBody>
      </p:sp>
      <p:sp>
        <p:nvSpPr>
          <p:cNvPr id="14" name="矩形 13"/>
          <p:cNvSpPr/>
          <p:nvPr/>
        </p:nvSpPr>
        <p:spPr bwMode="auto">
          <a:xfrm>
            <a:off x="6460293" y="4865911"/>
            <a:ext cx="360040" cy="10801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200" dirty="0">
              <a:cs typeface="+mn-ea"/>
              <a:sym typeface="+mn-lt"/>
            </a:endParaRPr>
          </a:p>
        </p:txBody>
      </p:sp>
      <p:sp>
        <p:nvSpPr>
          <p:cNvPr id="15" name="TextBox 14"/>
          <p:cNvSpPr txBox="1"/>
          <p:nvPr/>
        </p:nvSpPr>
        <p:spPr bwMode="auto">
          <a:xfrm>
            <a:off x="6319841" y="4310589"/>
            <a:ext cx="775789" cy="285614"/>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1200" b="1" dirty="0">
                <a:solidFill>
                  <a:srgbClr val="000000"/>
                </a:solidFill>
                <a:cs typeface="+mn-ea"/>
                <a:sym typeface="+mn-lt"/>
              </a:rPr>
              <a:t>Firewall</a:t>
            </a:r>
          </a:p>
        </p:txBody>
      </p:sp>
      <p:sp>
        <p:nvSpPr>
          <p:cNvPr id="16" name="矩形 15"/>
          <p:cNvSpPr/>
          <p:nvPr/>
        </p:nvSpPr>
        <p:spPr bwMode="auto">
          <a:xfrm>
            <a:off x="7900453" y="4577879"/>
            <a:ext cx="1116124" cy="3960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200" dirty="0">
              <a:cs typeface="+mn-ea"/>
              <a:sym typeface="+mn-lt"/>
            </a:endParaRPr>
          </a:p>
        </p:txBody>
      </p:sp>
      <p:sp>
        <p:nvSpPr>
          <p:cNvPr id="17" name="TextBox 16"/>
          <p:cNvSpPr txBox="1"/>
          <p:nvPr/>
        </p:nvSpPr>
        <p:spPr bwMode="auto">
          <a:xfrm>
            <a:off x="7634309" y="4523177"/>
            <a:ext cx="1560523" cy="470280"/>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en-US" sz="1200" b="1" dirty="0">
                <a:solidFill>
                  <a:srgbClr val="000000"/>
                </a:solidFill>
                <a:cs typeface="+mn-ea"/>
                <a:sym typeface="+mn-lt"/>
              </a:rPr>
              <a:t>Monitoring function</a:t>
            </a:r>
          </a:p>
        </p:txBody>
      </p:sp>
      <p:sp>
        <p:nvSpPr>
          <p:cNvPr id="18" name="矩形 17"/>
          <p:cNvSpPr/>
          <p:nvPr/>
        </p:nvSpPr>
        <p:spPr bwMode="auto">
          <a:xfrm>
            <a:off x="2823889" y="4685891"/>
            <a:ext cx="2181668" cy="30756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r>
              <a:rPr lang="en-US" altLang="zh-CN" sz="1200" dirty="0">
                <a:cs typeface="+mn-ea"/>
                <a:sym typeface="+mn-lt"/>
              </a:rPr>
              <a:t>Small Module Data Center</a:t>
            </a:r>
            <a:endParaRPr lang="zh-CN" altLang="en-US" sz="1200" dirty="0">
              <a:cs typeface="+mn-ea"/>
              <a:sym typeface="+mn-lt"/>
            </a:endParaRPr>
          </a:p>
        </p:txBody>
      </p:sp>
    </p:spTree>
    <p:extLst>
      <p:ext uri="{BB962C8B-B14F-4D97-AF65-F5344CB8AC3E}">
        <p14:creationId xmlns:p14="http://schemas.microsoft.com/office/powerpoint/2010/main" val="37638500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Container data center</a:t>
            </a:r>
            <a:endParaRPr lang="en-US" altLang="en-US" dirty="0">
              <a:latin typeface="+mn-lt"/>
              <a:ea typeface="+mn-ea"/>
              <a:cs typeface="+mn-ea"/>
              <a:sym typeface="+mn-lt"/>
            </a:endParaRPr>
          </a:p>
        </p:txBody>
      </p:sp>
      <p:sp>
        <p:nvSpPr>
          <p:cNvPr id="6" name="圆角矩形 5"/>
          <p:cNvSpPr/>
          <p:nvPr/>
        </p:nvSpPr>
        <p:spPr bwMode="auto">
          <a:xfrm>
            <a:off x="7632194" y="3748122"/>
            <a:ext cx="576064" cy="252028"/>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sp>
        <p:nvSpPr>
          <p:cNvPr id="8" name="圆角矩形 7"/>
          <p:cNvSpPr/>
          <p:nvPr/>
        </p:nvSpPr>
        <p:spPr bwMode="auto">
          <a:xfrm>
            <a:off x="8208258" y="5080270"/>
            <a:ext cx="576064" cy="252028"/>
          </a:xfrm>
          <a:prstGeom prst="round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cs typeface="+mn-ea"/>
              <a:sym typeface="+mn-lt"/>
            </a:endParaRPr>
          </a:p>
        </p:txBody>
      </p:sp>
      <p:pic>
        <p:nvPicPr>
          <p:cNvPr id="6146" name="Picture 2"/>
          <p:cNvPicPr>
            <a:picLocks noChangeAspect="1" noChangeArrowheads="1"/>
          </p:cNvPicPr>
          <p:nvPr/>
        </p:nvPicPr>
        <p:blipFill>
          <a:blip r:embed="rId3" cstate="email"/>
          <a:srcRect/>
          <a:stretch>
            <a:fillRect/>
          </a:stretch>
        </p:blipFill>
        <p:spPr bwMode="auto">
          <a:xfrm>
            <a:off x="2435641" y="1385058"/>
            <a:ext cx="7224755" cy="4292693"/>
          </a:xfrm>
          <a:prstGeom prst="rect">
            <a:avLst/>
          </a:prstGeom>
          <a:noFill/>
          <a:ln w="9525">
            <a:noFill/>
            <a:miter lim="800000"/>
            <a:headEnd/>
            <a:tailEnd/>
          </a:ln>
        </p:spPr>
      </p:pic>
      <p:sp>
        <p:nvSpPr>
          <p:cNvPr id="7" name="矩形 6"/>
          <p:cNvSpPr/>
          <p:nvPr/>
        </p:nvSpPr>
        <p:spPr bwMode="auto">
          <a:xfrm>
            <a:off x="3275710" y="5359066"/>
            <a:ext cx="918108" cy="44128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Battery cabinet</a:t>
            </a:r>
          </a:p>
        </p:txBody>
      </p:sp>
      <p:sp>
        <p:nvSpPr>
          <p:cNvPr id="9" name="矩形 8"/>
          <p:cNvSpPr/>
          <p:nvPr/>
        </p:nvSpPr>
        <p:spPr bwMode="auto">
          <a:xfrm>
            <a:off x="4450963" y="5359066"/>
            <a:ext cx="928856" cy="44128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Battery cabinet</a:t>
            </a:r>
          </a:p>
        </p:txBody>
      </p:sp>
      <p:sp>
        <p:nvSpPr>
          <p:cNvPr id="10" name="矩形 9"/>
          <p:cNvSpPr/>
          <p:nvPr/>
        </p:nvSpPr>
        <p:spPr bwMode="auto">
          <a:xfrm>
            <a:off x="5392698" y="5354806"/>
            <a:ext cx="871344" cy="697548"/>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Air conditioner cabinet</a:t>
            </a:r>
          </a:p>
        </p:txBody>
      </p:sp>
      <p:sp>
        <p:nvSpPr>
          <p:cNvPr id="11" name="矩形 10"/>
          <p:cNvSpPr/>
          <p:nvPr/>
        </p:nvSpPr>
        <p:spPr bwMode="auto">
          <a:xfrm>
            <a:off x="6264042" y="5359066"/>
            <a:ext cx="859017" cy="693288"/>
          </a:xfrm>
          <a:prstGeom prst="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Fire control cabinet</a:t>
            </a:r>
          </a:p>
        </p:txBody>
      </p:sp>
      <p:sp>
        <p:nvSpPr>
          <p:cNvPr id="12" name="矩形 11"/>
          <p:cNvSpPr/>
          <p:nvPr/>
        </p:nvSpPr>
        <p:spPr bwMode="auto">
          <a:xfrm>
            <a:off x="3017190" y="2700310"/>
            <a:ext cx="1050608" cy="327733"/>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Battery compartment</a:t>
            </a:r>
          </a:p>
        </p:txBody>
      </p:sp>
      <p:sp>
        <p:nvSpPr>
          <p:cNvPr id="13" name="矩形 12"/>
          <p:cNvSpPr/>
          <p:nvPr/>
        </p:nvSpPr>
        <p:spPr bwMode="auto">
          <a:xfrm>
            <a:off x="2849764" y="1911918"/>
            <a:ext cx="930002" cy="324036"/>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Dust filter</a:t>
            </a:r>
          </a:p>
        </p:txBody>
      </p:sp>
      <p:sp>
        <p:nvSpPr>
          <p:cNvPr id="14" name="矩形 13"/>
          <p:cNvSpPr/>
          <p:nvPr/>
        </p:nvSpPr>
        <p:spPr bwMode="auto">
          <a:xfrm>
            <a:off x="3923782" y="1911918"/>
            <a:ext cx="756084" cy="324036"/>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Transducer</a:t>
            </a:r>
          </a:p>
        </p:txBody>
      </p:sp>
      <p:sp>
        <p:nvSpPr>
          <p:cNvPr id="15" name="矩形 14"/>
          <p:cNvSpPr/>
          <p:nvPr/>
        </p:nvSpPr>
        <p:spPr bwMode="auto">
          <a:xfrm>
            <a:off x="4463843" y="1459510"/>
            <a:ext cx="1872208" cy="34439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Fire fighting monitoring component</a:t>
            </a:r>
          </a:p>
        </p:txBody>
      </p:sp>
      <p:sp>
        <p:nvSpPr>
          <p:cNvPr id="16" name="矩形 15"/>
          <p:cNvSpPr/>
          <p:nvPr/>
        </p:nvSpPr>
        <p:spPr bwMode="auto">
          <a:xfrm>
            <a:off x="6480066" y="2602654"/>
            <a:ext cx="936104" cy="317376"/>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UPS compartment</a:t>
            </a:r>
          </a:p>
        </p:txBody>
      </p:sp>
      <p:sp>
        <p:nvSpPr>
          <p:cNvPr id="17" name="矩形 16"/>
          <p:cNvSpPr/>
          <p:nvPr/>
        </p:nvSpPr>
        <p:spPr bwMode="auto">
          <a:xfrm>
            <a:off x="6912114" y="1479870"/>
            <a:ext cx="1332148" cy="32403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Serial hub</a:t>
            </a:r>
          </a:p>
        </p:txBody>
      </p:sp>
      <p:sp>
        <p:nvSpPr>
          <p:cNvPr id="18" name="矩形 17"/>
          <p:cNvSpPr/>
          <p:nvPr/>
        </p:nvSpPr>
        <p:spPr bwMode="auto">
          <a:xfrm>
            <a:off x="8460286" y="1407862"/>
            <a:ext cx="1152128" cy="360040"/>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defTabSz="914400" fontAlgn="t">
              <a:spcBef>
                <a:spcPct val="0"/>
              </a:spcBef>
              <a:spcAft>
                <a:spcPct val="0"/>
              </a:spcAft>
            </a:pPr>
            <a:r>
              <a:rPr lang="en-US" altLang="en-US" sz="1200" dirty="0">
                <a:cs typeface="+mn-ea"/>
                <a:sym typeface="+mn-lt"/>
              </a:rPr>
              <a:t>Cable distribution box</a:t>
            </a:r>
          </a:p>
        </p:txBody>
      </p:sp>
      <p:sp>
        <p:nvSpPr>
          <p:cNvPr id="19" name="矩形 18"/>
          <p:cNvSpPr/>
          <p:nvPr/>
        </p:nvSpPr>
        <p:spPr bwMode="auto">
          <a:xfrm>
            <a:off x="7873668" y="1862713"/>
            <a:ext cx="900000" cy="476611"/>
          </a:xfrm>
          <a:prstGeom prst="rect">
            <a:avLst/>
          </a:prstGeom>
          <a:solidFill>
            <a:srgbClr val="CC99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en-US" sz="1100" dirty="0">
                <a:cs typeface="+mn-ea"/>
                <a:sym typeface="+mn-lt"/>
              </a:rPr>
              <a:t>Monitoring module box</a:t>
            </a:r>
          </a:p>
        </p:txBody>
      </p:sp>
      <p:sp>
        <p:nvSpPr>
          <p:cNvPr id="20" name="矩形 19"/>
          <p:cNvSpPr/>
          <p:nvPr/>
        </p:nvSpPr>
        <p:spPr bwMode="auto">
          <a:xfrm>
            <a:off x="8928338" y="1911918"/>
            <a:ext cx="828092" cy="324036"/>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t">
              <a:spcBef>
                <a:spcPct val="0"/>
              </a:spcBef>
              <a:spcAft>
                <a:spcPct val="0"/>
              </a:spcAft>
            </a:pPr>
            <a:r>
              <a:rPr lang="en-US" altLang="zh-CN" sz="1200" dirty="0">
                <a:cs typeface="+mn-ea"/>
                <a:sym typeface="+mn-lt"/>
              </a:rPr>
              <a:t>DDF</a:t>
            </a:r>
            <a:r>
              <a:rPr lang="en-US" altLang="en-US" sz="1200" dirty="0">
                <a:cs typeface="+mn-ea"/>
                <a:sym typeface="+mn-lt"/>
              </a:rPr>
              <a:t> module</a:t>
            </a:r>
          </a:p>
        </p:txBody>
      </p:sp>
    </p:spTree>
    <p:extLst>
      <p:ext uri="{BB962C8B-B14F-4D97-AF65-F5344CB8AC3E}">
        <p14:creationId xmlns:p14="http://schemas.microsoft.com/office/powerpoint/2010/main" val="37527993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dirty="0" smtClean="0">
                <a:solidFill>
                  <a:schemeClr val="bg1">
                    <a:lumMod val="50000"/>
                  </a:schemeClr>
                </a:solidFill>
                <a:latin typeface="+mn-lt"/>
                <a:ea typeface="+mn-ea"/>
                <a:cs typeface="+mn-ea"/>
                <a:sym typeface="+mn-lt"/>
              </a:rPr>
              <a:t>Overview of the Monitoring System</a:t>
            </a:r>
            <a:endParaRPr lang="en-US" altLang="zh-CN" dirty="0" smtClean="0">
              <a:solidFill>
                <a:schemeClr val="bg1">
                  <a:lumMod val="50000"/>
                </a:schemeClr>
              </a:solidFill>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Basic Interfaces and Communication Protocols</a:t>
            </a:r>
          </a:p>
          <a:p>
            <a:r>
              <a:rPr lang="en-US" altLang="en-US" b="1" dirty="0" smtClean="0">
                <a:latin typeface="+mn-lt"/>
                <a:ea typeface="+mn-ea"/>
                <a:cs typeface="+mn-ea"/>
                <a:sym typeface="+mn-lt"/>
              </a:rPr>
              <a:t>Introduction to the Data Center Monitoring System</a:t>
            </a:r>
            <a:endParaRPr lang="en-US" altLang="zh-CN" b="1" dirty="0" smtClean="0">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System Architecture</a:t>
            </a:r>
            <a:endParaRPr lang="en-US" altLang="zh-CN" dirty="0" smtClean="0">
              <a:solidFill>
                <a:schemeClr val="bg1">
                  <a:lumMod val="50000"/>
                </a:schemeClr>
              </a:solidFill>
              <a:latin typeface="+mn-lt"/>
              <a:ea typeface="+mn-ea"/>
              <a:cs typeface="+mn-ea"/>
              <a:sym typeface="+mn-lt"/>
            </a:endParaRPr>
          </a:p>
          <a:p>
            <a:pPr lvl="1"/>
            <a:r>
              <a:rPr lang="en-US" altLang="en-US" dirty="0" smtClean="0">
                <a:solidFill>
                  <a:schemeClr val="bg1">
                    <a:lumMod val="50000"/>
                  </a:schemeClr>
                </a:solidFill>
                <a:latin typeface="+mn-lt"/>
                <a:ea typeface="+mn-ea"/>
                <a:cs typeface="+mn-ea"/>
                <a:sym typeface="+mn-lt"/>
              </a:rPr>
              <a:t>Application Scenarios</a:t>
            </a:r>
            <a:endParaRPr lang="en-US" altLang="zh-CN" dirty="0" smtClean="0">
              <a:solidFill>
                <a:schemeClr val="bg1">
                  <a:lumMod val="50000"/>
                </a:schemeClr>
              </a:solidFill>
              <a:latin typeface="+mn-lt"/>
              <a:ea typeface="+mn-ea"/>
              <a:cs typeface="+mn-ea"/>
              <a:sym typeface="+mn-lt"/>
            </a:endParaRPr>
          </a:p>
          <a:p>
            <a:pPr lvl="1">
              <a:buSzPct val="60000"/>
              <a:buFont typeface="Wingdings" panose="05000000000000000000" pitchFamily="2" charset="2"/>
              <a:buChar char="n"/>
            </a:pPr>
            <a:r>
              <a:rPr lang="en-US" altLang="en-US" sz="2000" dirty="0">
                <a:sym typeface="+mn-lt"/>
              </a:rPr>
              <a:t>Monitoring Implementation Mode</a:t>
            </a:r>
          </a:p>
        </p:txBody>
      </p:sp>
    </p:spTree>
    <p:extLst>
      <p:ext uri="{BB962C8B-B14F-4D97-AF65-F5344CB8AC3E}">
        <p14:creationId xmlns:p14="http://schemas.microsoft.com/office/powerpoint/2010/main" val="519363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altLang="en-US" dirty="0" smtClean="0">
                <a:latin typeface="+mn-lt"/>
                <a:ea typeface="+mn-ea"/>
                <a:cs typeface="+mn-ea"/>
                <a:sym typeface="+mn-lt"/>
              </a:rPr>
              <a:t>Upon completion of this course, you will be able to:</a:t>
            </a:r>
          </a:p>
          <a:p>
            <a:pPr lvl="1"/>
            <a:r>
              <a:rPr lang="en-US" altLang="en-US" dirty="0" smtClean="0">
                <a:latin typeface="+mn-lt"/>
                <a:ea typeface="+mn-ea"/>
                <a:cs typeface="+mn-ea"/>
                <a:sym typeface="+mn-lt"/>
              </a:rPr>
              <a:t>Describe basic interfaces and communication protocols.</a:t>
            </a:r>
            <a:endParaRPr lang="en-US" altLang="zh-CN" dirty="0" smtClean="0">
              <a:latin typeface="+mn-lt"/>
              <a:ea typeface="+mn-ea"/>
              <a:cs typeface="+mn-ea"/>
              <a:sym typeface="+mn-lt"/>
            </a:endParaRPr>
          </a:p>
          <a:p>
            <a:pPr lvl="1"/>
            <a:r>
              <a:rPr lang="en-US" altLang="en-US" dirty="0" smtClean="0">
                <a:latin typeface="+mn-lt"/>
                <a:ea typeface="+mn-ea"/>
                <a:cs typeface="+mn-ea"/>
                <a:sym typeface="+mn-lt"/>
              </a:rPr>
              <a:t>Describe the overall architecture of the monitoring system.</a:t>
            </a:r>
            <a:endParaRPr lang="en-US" altLang="zh-CN" dirty="0" smtClean="0">
              <a:latin typeface="+mn-lt"/>
              <a:ea typeface="+mn-ea"/>
              <a:cs typeface="+mn-ea"/>
              <a:sym typeface="+mn-lt"/>
            </a:endParaRPr>
          </a:p>
        </p:txBody>
      </p:sp>
    </p:spTree>
    <p:extLst>
      <p:ext uri="{BB962C8B-B14F-4D97-AF65-F5344CB8AC3E}">
        <p14:creationId xmlns:p14="http://schemas.microsoft.com/office/powerpoint/2010/main" val="29816208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en-US" dirty="0" smtClean="0">
                <a:latin typeface="+mn-lt"/>
                <a:ea typeface="+mn-ea"/>
                <a:cs typeface="+mn-ea"/>
                <a:sym typeface="+mn-lt"/>
              </a:rPr>
              <a:t>Subsystem Monitoring</a:t>
            </a:r>
            <a:endParaRPr lang="en-US" altLang="en-US" dirty="0">
              <a:latin typeface="+mn-lt"/>
              <a:ea typeface="+mn-ea"/>
              <a:cs typeface="+mn-ea"/>
              <a:sym typeface="+mn-lt"/>
            </a:endParaRPr>
          </a:p>
        </p:txBody>
      </p:sp>
      <p:sp>
        <p:nvSpPr>
          <p:cNvPr id="5" name="圆角矩形 4"/>
          <p:cNvSpPr/>
          <p:nvPr/>
        </p:nvSpPr>
        <p:spPr bwMode="auto">
          <a:xfrm>
            <a:off x="5159896" y="3140968"/>
            <a:ext cx="1368152" cy="6840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en-US" altLang="en-US" sz="1400" dirty="0">
                <a:cs typeface="+mn-ea"/>
                <a:sym typeface="+mn-lt"/>
              </a:rPr>
              <a:t>Monitoring system</a:t>
            </a:r>
          </a:p>
        </p:txBody>
      </p:sp>
      <p:sp>
        <p:nvSpPr>
          <p:cNvPr id="6" name="圆角矩形 5"/>
          <p:cNvSpPr/>
          <p:nvPr/>
        </p:nvSpPr>
        <p:spPr bwMode="auto">
          <a:xfrm>
            <a:off x="3323692" y="2024844"/>
            <a:ext cx="1404156" cy="972108"/>
          </a:xfrm>
          <a:prstGeom prst="roundRect">
            <a:avLst/>
          </a:prstGeom>
          <a:solidFill>
            <a:srgbClr val="E7CCC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en-US" altLang="en-US" sz="1600" dirty="0">
                <a:cs typeface="+mn-ea"/>
                <a:sym typeface="+mn-lt"/>
              </a:rPr>
              <a:t>Power supply and distribution equipment</a:t>
            </a:r>
          </a:p>
        </p:txBody>
      </p:sp>
      <p:sp>
        <p:nvSpPr>
          <p:cNvPr id="8" name="圆角矩形 7"/>
          <p:cNvSpPr/>
          <p:nvPr/>
        </p:nvSpPr>
        <p:spPr bwMode="auto">
          <a:xfrm>
            <a:off x="6816080" y="2060848"/>
            <a:ext cx="1404156" cy="936104"/>
          </a:xfrm>
          <a:prstGeom prst="roundRect">
            <a:avLst/>
          </a:prstGeom>
          <a:solidFill>
            <a:srgbClr val="E7CCC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en-US" altLang="en-US" sz="1600" dirty="0">
                <a:cs typeface="+mn-ea"/>
                <a:sym typeface="+mn-lt"/>
              </a:rPr>
              <a:t>Cooling equipment</a:t>
            </a:r>
          </a:p>
        </p:txBody>
      </p:sp>
      <p:sp>
        <p:nvSpPr>
          <p:cNvPr id="9" name="圆角矩形 8"/>
          <p:cNvSpPr/>
          <p:nvPr/>
        </p:nvSpPr>
        <p:spPr bwMode="auto">
          <a:xfrm>
            <a:off x="3323692" y="4113076"/>
            <a:ext cx="1404156" cy="936104"/>
          </a:xfrm>
          <a:prstGeom prst="roundRect">
            <a:avLst/>
          </a:prstGeom>
          <a:solidFill>
            <a:srgbClr val="E7CCC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en-US" altLang="en-US" sz="1600" dirty="0">
                <a:cs typeface="+mn-ea"/>
                <a:sym typeface="+mn-lt"/>
              </a:rPr>
              <a:t>Environment equipment</a:t>
            </a:r>
          </a:p>
        </p:txBody>
      </p:sp>
      <p:sp>
        <p:nvSpPr>
          <p:cNvPr id="10" name="圆角矩形 9"/>
          <p:cNvSpPr/>
          <p:nvPr/>
        </p:nvSpPr>
        <p:spPr bwMode="auto">
          <a:xfrm>
            <a:off x="6816080" y="4077072"/>
            <a:ext cx="1404156" cy="972108"/>
          </a:xfrm>
          <a:prstGeom prst="roundRect">
            <a:avLst/>
          </a:prstGeom>
          <a:solidFill>
            <a:srgbClr val="E7CCC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en-US" altLang="en-US" sz="1600" dirty="0">
                <a:cs typeface="+mn-ea"/>
                <a:sym typeface="+mn-lt"/>
              </a:rPr>
              <a:t>Security protection equipment</a:t>
            </a:r>
          </a:p>
        </p:txBody>
      </p:sp>
      <p:cxnSp>
        <p:nvCxnSpPr>
          <p:cNvPr id="12" name="直接箭头连接符 11"/>
          <p:cNvCxnSpPr/>
          <p:nvPr/>
        </p:nvCxnSpPr>
        <p:spPr bwMode="auto">
          <a:xfrm flipH="1" flipV="1">
            <a:off x="4763852" y="2888940"/>
            <a:ext cx="468052" cy="25202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 name="直接箭头连接符 15"/>
          <p:cNvCxnSpPr/>
          <p:nvPr/>
        </p:nvCxnSpPr>
        <p:spPr bwMode="auto">
          <a:xfrm flipH="1">
            <a:off x="4727848" y="3825044"/>
            <a:ext cx="468052" cy="32403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8" name="直接箭头连接符 17"/>
          <p:cNvCxnSpPr/>
          <p:nvPr/>
        </p:nvCxnSpPr>
        <p:spPr bwMode="auto">
          <a:xfrm flipV="1">
            <a:off x="6492044" y="2924944"/>
            <a:ext cx="360040" cy="25202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2" name="直接箭头连接符 21"/>
          <p:cNvCxnSpPr/>
          <p:nvPr/>
        </p:nvCxnSpPr>
        <p:spPr bwMode="auto">
          <a:xfrm>
            <a:off x="6492044" y="3825044"/>
            <a:ext cx="396044" cy="2880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5" name="TextBox 24"/>
          <p:cNvSpPr txBox="1"/>
          <p:nvPr/>
        </p:nvSpPr>
        <p:spPr bwMode="auto">
          <a:xfrm>
            <a:off x="2228045" y="1844824"/>
            <a:ext cx="1044655" cy="36000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Diesel generator</a:t>
            </a:r>
          </a:p>
        </p:txBody>
      </p:sp>
      <p:sp>
        <p:nvSpPr>
          <p:cNvPr id="26" name="TextBox 25"/>
          <p:cNvSpPr txBox="1"/>
          <p:nvPr/>
        </p:nvSpPr>
        <p:spPr bwMode="auto">
          <a:xfrm>
            <a:off x="2228045" y="2276872"/>
            <a:ext cx="1044655" cy="316392"/>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zh-CN" sz="1200" dirty="0">
                <a:solidFill>
                  <a:srgbClr val="000000"/>
                </a:solidFill>
                <a:cs typeface="+mn-ea"/>
                <a:sym typeface="+mn-lt"/>
              </a:rPr>
              <a:t>UPS</a:t>
            </a:r>
            <a:endParaRPr lang="en-US" altLang="en-US" sz="1200" dirty="0">
              <a:solidFill>
                <a:srgbClr val="000000"/>
              </a:solidFill>
              <a:cs typeface="+mn-ea"/>
              <a:sym typeface="+mn-lt"/>
            </a:endParaRPr>
          </a:p>
        </p:txBody>
      </p:sp>
      <p:sp>
        <p:nvSpPr>
          <p:cNvPr id="27" name="TextBox 26"/>
          <p:cNvSpPr txBox="1"/>
          <p:nvPr/>
        </p:nvSpPr>
        <p:spPr bwMode="auto">
          <a:xfrm>
            <a:off x="2228045" y="2708920"/>
            <a:ext cx="1044655" cy="316392"/>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Battery</a:t>
            </a:r>
          </a:p>
        </p:txBody>
      </p:sp>
      <p:sp>
        <p:nvSpPr>
          <p:cNvPr id="28" name="TextBox 27"/>
          <p:cNvSpPr txBox="1"/>
          <p:nvPr/>
        </p:nvSpPr>
        <p:spPr bwMode="auto">
          <a:xfrm>
            <a:off x="2590406" y="2960948"/>
            <a:ext cx="481259" cy="316392"/>
          </a:xfrm>
          <a:prstGeom prst="rect">
            <a:avLst/>
          </a:prstGeom>
          <a:noFill/>
          <a:ln w="9525">
            <a:noFill/>
            <a:miter lim="800000"/>
            <a:headEnd/>
            <a:tailEnd/>
          </a:ln>
        </p:spPr>
        <p:txBody>
          <a:bodyPr wrap="square" lIns="0" tIns="49986" rIns="0" bIns="49986" rtlCol="0" anchor="ctr" anchorCtr="0">
            <a:noAutofit/>
          </a:bodyPr>
          <a:lstStyle/>
          <a:p>
            <a:pPr algn="ctr" defTabSz="1001649" eaLnBrk="0" hangingPunct="0"/>
            <a:r>
              <a:rPr lang="en-US" altLang="zh-CN" dirty="0">
                <a:solidFill>
                  <a:srgbClr val="000000"/>
                </a:solidFill>
                <a:cs typeface="+mn-ea"/>
                <a:sym typeface="+mn-lt"/>
              </a:rPr>
              <a:t>...</a:t>
            </a:r>
            <a:endParaRPr lang="en-US" altLang="en-US" dirty="0">
              <a:solidFill>
                <a:srgbClr val="000000"/>
              </a:solidFill>
              <a:cs typeface="+mn-ea"/>
              <a:sym typeface="+mn-lt"/>
            </a:endParaRPr>
          </a:p>
        </p:txBody>
      </p:sp>
      <p:sp>
        <p:nvSpPr>
          <p:cNvPr id="29" name="TextBox 28"/>
          <p:cNvSpPr txBox="1"/>
          <p:nvPr/>
        </p:nvSpPr>
        <p:spPr bwMode="auto">
          <a:xfrm>
            <a:off x="8328248" y="1844824"/>
            <a:ext cx="1224000" cy="36004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Refrigerating unit</a:t>
            </a:r>
          </a:p>
        </p:txBody>
      </p:sp>
      <p:sp>
        <p:nvSpPr>
          <p:cNvPr id="30" name="TextBox 29"/>
          <p:cNvSpPr txBox="1"/>
          <p:nvPr/>
        </p:nvSpPr>
        <p:spPr bwMode="auto">
          <a:xfrm>
            <a:off x="8328248" y="2276872"/>
            <a:ext cx="1224000" cy="36004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Precision air conditioner</a:t>
            </a:r>
          </a:p>
        </p:txBody>
      </p:sp>
      <p:sp>
        <p:nvSpPr>
          <p:cNvPr id="31" name="TextBox 30"/>
          <p:cNvSpPr txBox="1"/>
          <p:nvPr/>
        </p:nvSpPr>
        <p:spPr bwMode="auto">
          <a:xfrm>
            <a:off x="8328248" y="2708920"/>
            <a:ext cx="1224000" cy="36004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Cooling capacity meter</a:t>
            </a:r>
          </a:p>
        </p:txBody>
      </p:sp>
      <p:sp>
        <p:nvSpPr>
          <p:cNvPr id="32" name="TextBox 31"/>
          <p:cNvSpPr txBox="1"/>
          <p:nvPr/>
        </p:nvSpPr>
        <p:spPr bwMode="auto">
          <a:xfrm>
            <a:off x="8328247" y="3032956"/>
            <a:ext cx="1224000" cy="316392"/>
          </a:xfrm>
          <a:prstGeom prst="rect">
            <a:avLst/>
          </a:prstGeom>
          <a:noFill/>
          <a:ln w="9525">
            <a:noFill/>
            <a:miter lim="800000"/>
            <a:headEnd/>
            <a:tailEnd/>
          </a:ln>
        </p:spPr>
        <p:txBody>
          <a:bodyPr wrap="square" lIns="0" tIns="49986" rIns="0" bIns="49986" rtlCol="0" anchor="ctr" anchorCtr="0">
            <a:noAutofit/>
          </a:bodyPr>
          <a:lstStyle/>
          <a:p>
            <a:pPr algn="ctr" defTabSz="1001649" eaLnBrk="0" hangingPunct="0"/>
            <a:r>
              <a:rPr lang="en-US" altLang="zh-CN" dirty="0">
                <a:solidFill>
                  <a:srgbClr val="000000"/>
                </a:solidFill>
                <a:cs typeface="+mn-ea"/>
                <a:sym typeface="+mn-lt"/>
              </a:rPr>
              <a:t>...</a:t>
            </a:r>
            <a:endParaRPr lang="en-US" altLang="en-US" dirty="0">
              <a:solidFill>
                <a:srgbClr val="000000"/>
              </a:solidFill>
              <a:cs typeface="+mn-ea"/>
              <a:sym typeface="+mn-lt"/>
            </a:endParaRPr>
          </a:p>
        </p:txBody>
      </p:sp>
      <p:sp>
        <p:nvSpPr>
          <p:cNvPr id="33" name="TextBox 32"/>
          <p:cNvSpPr txBox="1"/>
          <p:nvPr/>
        </p:nvSpPr>
        <p:spPr bwMode="auto">
          <a:xfrm>
            <a:off x="2228045" y="3897052"/>
            <a:ext cx="1044655" cy="316392"/>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Sensor</a:t>
            </a:r>
          </a:p>
        </p:txBody>
      </p:sp>
      <p:sp>
        <p:nvSpPr>
          <p:cNvPr id="34" name="TextBox 33"/>
          <p:cNvSpPr txBox="1"/>
          <p:nvPr/>
        </p:nvSpPr>
        <p:spPr bwMode="auto">
          <a:xfrm>
            <a:off x="2228045" y="4293096"/>
            <a:ext cx="1044655" cy="316392"/>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Alarm device</a:t>
            </a:r>
          </a:p>
        </p:txBody>
      </p:sp>
      <p:sp>
        <p:nvSpPr>
          <p:cNvPr id="35" name="TextBox 34"/>
          <p:cNvSpPr txBox="1"/>
          <p:nvPr/>
        </p:nvSpPr>
        <p:spPr bwMode="auto">
          <a:xfrm>
            <a:off x="2228045" y="4689140"/>
            <a:ext cx="1044655" cy="36000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Fire fighting system</a:t>
            </a:r>
          </a:p>
        </p:txBody>
      </p:sp>
      <p:sp>
        <p:nvSpPr>
          <p:cNvPr id="36" name="TextBox 35"/>
          <p:cNvSpPr txBox="1"/>
          <p:nvPr/>
        </p:nvSpPr>
        <p:spPr bwMode="auto">
          <a:xfrm>
            <a:off x="8328247" y="4012708"/>
            <a:ext cx="1224000" cy="316392"/>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Camera</a:t>
            </a:r>
          </a:p>
        </p:txBody>
      </p:sp>
      <p:sp>
        <p:nvSpPr>
          <p:cNvPr id="37" name="TextBox 36"/>
          <p:cNvSpPr txBox="1"/>
          <p:nvPr/>
        </p:nvSpPr>
        <p:spPr bwMode="auto">
          <a:xfrm>
            <a:off x="8328248" y="4444756"/>
            <a:ext cx="1224000" cy="360000"/>
          </a:xfrm>
          <a:prstGeom prst="rect">
            <a:avLst/>
          </a:prstGeom>
          <a:solidFill>
            <a:schemeClr val="accent6">
              <a:lumMod val="20000"/>
              <a:lumOff val="80000"/>
            </a:schemeClr>
          </a:solidFill>
          <a:ln w="9525">
            <a:noFill/>
            <a:miter lim="800000"/>
            <a:headEnd/>
            <a:tailEnd/>
          </a:ln>
        </p:spPr>
        <p:txBody>
          <a:bodyPr wrap="square" lIns="0" tIns="49986" rIns="0" bIns="49986" rtlCol="0" anchor="ctr" anchorCtr="0">
            <a:noAutofit/>
          </a:bodyPr>
          <a:lstStyle/>
          <a:p>
            <a:pPr algn="ctr" defTabSz="1001649" eaLnBrk="0" hangingPunct="0"/>
            <a:r>
              <a:rPr lang="en-US" altLang="en-US" sz="1200" dirty="0">
                <a:solidFill>
                  <a:srgbClr val="000000"/>
                </a:solidFill>
                <a:cs typeface="+mn-ea"/>
                <a:sym typeface="+mn-lt"/>
              </a:rPr>
              <a:t>Access controller</a:t>
            </a:r>
          </a:p>
        </p:txBody>
      </p:sp>
      <p:sp>
        <p:nvSpPr>
          <p:cNvPr id="39" name="TextBox 38"/>
          <p:cNvSpPr txBox="1"/>
          <p:nvPr/>
        </p:nvSpPr>
        <p:spPr bwMode="auto">
          <a:xfrm>
            <a:off x="2568167" y="5049180"/>
            <a:ext cx="481259" cy="316392"/>
          </a:xfrm>
          <a:prstGeom prst="rect">
            <a:avLst/>
          </a:prstGeom>
          <a:noFill/>
          <a:ln w="9525">
            <a:noFill/>
            <a:miter lim="800000"/>
            <a:headEnd/>
            <a:tailEnd/>
          </a:ln>
        </p:spPr>
        <p:txBody>
          <a:bodyPr wrap="square" lIns="0" tIns="49986" rIns="0" bIns="49986" rtlCol="0" anchor="ctr" anchorCtr="0">
            <a:noAutofit/>
          </a:bodyPr>
          <a:lstStyle/>
          <a:p>
            <a:pPr algn="ctr" defTabSz="1001649" eaLnBrk="0" hangingPunct="0"/>
            <a:r>
              <a:rPr lang="en-US" altLang="zh-CN" dirty="0">
                <a:solidFill>
                  <a:srgbClr val="000000"/>
                </a:solidFill>
                <a:cs typeface="+mn-ea"/>
                <a:sym typeface="+mn-lt"/>
              </a:rPr>
              <a:t>...</a:t>
            </a:r>
            <a:endParaRPr lang="en-US" altLang="en-US" dirty="0">
              <a:solidFill>
                <a:srgbClr val="000000"/>
              </a:solidFill>
              <a:cs typeface="+mn-ea"/>
              <a:sym typeface="+mn-lt"/>
            </a:endParaRPr>
          </a:p>
        </p:txBody>
      </p:sp>
      <p:sp>
        <p:nvSpPr>
          <p:cNvPr id="40" name="TextBox 39"/>
          <p:cNvSpPr txBox="1"/>
          <p:nvPr/>
        </p:nvSpPr>
        <p:spPr bwMode="auto">
          <a:xfrm>
            <a:off x="8328247" y="4792206"/>
            <a:ext cx="1224000" cy="316392"/>
          </a:xfrm>
          <a:prstGeom prst="rect">
            <a:avLst/>
          </a:prstGeom>
          <a:noFill/>
          <a:ln w="9525">
            <a:noFill/>
            <a:miter lim="800000"/>
            <a:headEnd/>
            <a:tailEnd/>
          </a:ln>
        </p:spPr>
        <p:txBody>
          <a:bodyPr wrap="square" lIns="0" tIns="49986" rIns="0" bIns="49986" rtlCol="0" anchor="ctr" anchorCtr="0">
            <a:noAutofit/>
          </a:bodyPr>
          <a:lstStyle/>
          <a:p>
            <a:pPr algn="ctr" defTabSz="1001649" eaLnBrk="0" hangingPunct="0"/>
            <a:r>
              <a:rPr lang="en-US" altLang="zh-CN" dirty="0">
                <a:solidFill>
                  <a:srgbClr val="000000"/>
                </a:solidFill>
                <a:cs typeface="+mn-ea"/>
                <a:sym typeface="+mn-lt"/>
              </a:rPr>
              <a:t>...</a:t>
            </a:r>
            <a:endParaRPr lang="en-US" altLang="en-US" dirty="0">
              <a:solidFill>
                <a:srgbClr val="000000"/>
              </a:solidFill>
              <a:cs typeface="+mn-ea"/>
              <a:sym typeface="+mn-lt"/>
            </a:endParaRPr>
          </a:p>
        </p:txBody>
      </p:sp>
      <p:sp>
        <p:nvSpPr>
          <p:cNvPr id="41" name="圆角矩形 40"/>
          <p:cNvSpPr/>
          <p:nvPr/>
        </p:nvSpPr>
        <p:spPr bwMode="auto">
          <a:xfrm>
            <a:off x="1983346" y="1376364"/>
            <a:ext cx="3104542" cy="2016633"/>
          </a:xfrm>
          <a:prstGeom prst="roundRect">
            <a:avLst/>
          </a:prstGeom>
          <a:no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t">
              <a:spcBef>
                <a:spcPct val="0"/>
              </a:spcBef>
              <a:spcAft>
                <a:spcPct val="0"/>
              </a:spcAft>
            </a:pPr>
            <a:endParaRPr lang="zh-CN" altLang="en-US" sz="1000" dirty="0">
              <a:cs typeface="+mn-ea"/>
              <a:sym typeface="+mn-lt"/>
            </a:endParaRPr>
          </a:p>
        </p:txBody>
      </p:sp>
      <p:sp>
        <p:nvSpPr>
          <p:cNvPr id="42" name="圆角矩形 41"/>
          <p:cNvSpPr/>
          <p:nvPr/>
        </p:nvSpPr>
        <p:spPr bwMode="auto">
          <a:xfrm>
            <a:off x="1983346" y="3608389"/>
            <a:ext cx="3104542" cy="2016633"/>
          </a:xfrm>
          <a:prstGeom prst="roundRect">
            <a:avLst/>
          </a:prstGeom>
          <a:no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t">
              <a:spcBef>
                <a:spcPct val="0"/>
              </a:spcBef>
              <a:spcAft>
                <a:spcPct val="0"/>
              </a:spcAft>
            </a:pPr>
            <a:endParaRPr lang="zh-CN" altLang="en-US" sz="1000" dirty="0">
              <a:cs typeface="+mn-ea"/>
              <a:sym typeface="+mn-lt"/>
            </a:endParaRPr>
          </a:p>
        </p:txBody>
      </p:sp>
      <p:sp>
        <p:nvSpPr>
          <p:cNvPr id="43" name="圆角矩形 42"/>
          <p:cNvSpPr/>
          <p:nvPr/>
        </p:nvSpPr>
        <p:spPr bwMode="auto">
          <a:xfrm>
            <a:off x="6636059" y="1376364"/>
            <a:ext cx="3151885" cy="2016633"/>
          </a:xfrm>
          <a:prstGeom prst="roundRect">
            <a:avLst/>
          </a:prstGeom>
          <a:no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t">
              <a:spcBef>
                <a:spcPct val="0"/>
              </a:spcBef>
              <a:spcAft>
                <a:spcPct val="0"/>
              </a:spcAft>
            </a:pPr>
            <a:endParaRPr lang="zh-CN" altLang="en-US" sz="1000" dirty="0">
              <a:cs typeface="+mn-ea"/>
              <a:sym typeface="+mn-lt"/>
            </a:endParaRPr>
          </a:p>
        </p:txBody>
      </p:sp>
      <p:sp>
        <p:nvSpPr>
          <p:cNvPr id="44" name="圆角矩形 43"/>
          <p:cNvSpPr/>
          <p:nvPr/>
        </p:nvSpPr>
        <p:spPr bwMode="auto">
          <a:xfrm>
            <a:off x="6636059" y="3608389"/>
            <a:ext cx="3151885" cy="2016633"/>
          </a:xfrm>
          <a:prstGeom prst="roundRect">
            <a:avLst/>
          </a:prstGeom>
          <a:no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t">
              <a:spcBef>
                <a:spcPct val="0"/>
              </a:spcBef>
              <a:spcAft>
                <a:spcPct val="0"/>
              </a:spcAft>
            </a:pPr>
            <a:endParaRPr lang="zh-CN" altLang="en-US" sz="1000" dirty="0">
              <a:cs typeface="+mn-ea"/>
              <a:sym typeface="+mn-lt"/>
            </a:endParaRPr>
          </a:p>
        </p:txBody>
      </p:sp>
    </p:spTree>
    <p:extLst>
      <p:ext uri="{BB962C8B-B14F-4D97-AF65-F5344CB8AC3E}">
        <p14:creationId xmlns:p14="http://schemas.microsoft.com/office/powerpoint/2010/main" val="3504998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sym typeface="+mn-lt"/>
              </a:rPr>
              <a:t>Subsystem Monitoring Implementation Mode (1)</a:t>
            </a:r>
            <a:endParaRPr lang="en-US" altLang="en-US" dirty="0">
              <a:sym typeface="+mn-lt"/>
            </a:endParaRP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3419859142"/>
              </p:ext>
            </p:extLst>
          </p:nvPr>
        </p:nvGraphicFramePr>
        <p:xfrm>
          <a:off x="1723622" y="1786969"/>
          <a:ext cx="8744755" cy="4291717"/>
        </p:xfrm>
        <a:graphic>
          <a:graphicData uri="http://schemas.openxmlformats.org/drawingml/2006/table">
            <a:tbl>
              <a:tblPr firstRow="1" bandRow="1">
                <a:tableStyleId>{5C22544A-7EE6-4342-B048-85BDC9FD1C3A}</a:tableStyleId>
              </a:tblPr>
              <a:tblGrid>
                <a:gridCol w="2462092"/>
                <a:gridCol w="2929108"/>
                <a:gridCol w="3353555"/>
              </a:tblGrid>
              <a:tr h="336997">
                <a:tc>
                  <a:txBody>
                    <a:bodyPr/>
                    <a:lstStyle/>
                    <a:p>
                      <a:pPr algn="ctr"/>
                      <a:r>
                        <a:rPr lang="en-US" altLang="en-US" sz="1400" dirty="0" smtClean="0">
                          <a:solidFill>
                            <a:schemeClr val="tx1"/>
                          </a:solidFill>
                          <a:latin typeface="FrutigerNext LT Regular" pitchFamily="34" charset="0"/>
                          <a:ea typeface="微软雅黑"/>
                          <a:cs typeface="Arial" pitchFamily="34" charset="0"/>
                        </a:rPr>
                        <a:t>Device Name</a:t>
                      </a:r>
                      <a:endParaRPr lang="en-US" altLang="en-US" sz="1400" dirty="0">
                        <a:solidFill>
                          <a:schemeClr val="tx1"/>
                        </a:solidFill>
                        <a:latin typeface="FrutigerNext LT Regular" pitchFamily="34" charset="0"/>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FrutigerNext LT Regular" pitchFamily="34" charset="0"/>
                          <a:ea typeface="微软雅黑"/>
                          <a:cs typeface="Arial" pitchFamily="34" charset="0"/>
                        </a:rPr>
                        <a:t>Object Monitored by NetEco</a:t>
                      </a:r>
                      <a:endParaRPr lang="en-US" altLang="en-US" sz="1400" dirty="0">
                        <a:solidFill>
                          <a:schemeClr val="tx1"/>
                        </a:solidFill>
                        <a:latin typeface="FrutigerNext LT Regular" pitchFamily="34" charset="0"/>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zh-CN" altLang="en-US" sz="1400" dirty="0" smtClean="0">
                          <a:solidFill>
                            <a:schemeClr val="tx1"/>
                          </a:solidFill>
                          <a:latin typeface="FrutigerNext LT Regular" pitchFamily="34" charset="0"/>
                          <a:ea typeface="微软雅黑"/>
                          <a:cs typeface="Arial" pitchFamily="34" charset="0"/>
                        </a:rPr>
                        <a:t>Monitoring Implementation Mode</a:t>
                      </a:r>
                      <a:endParaRPr lang="en-US" altLang="en-US" sz="1400" dirty="0">
                        <a:solidFill>
                          <a:schemeClr val="tx1"/>
                        </a:solidFill>
                        <a:latin typeface="FrutigerNext LT Regular" pitchFamily="34" charset="0"/>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94340">
                <a:tc>
                  <a:txBody>
                    <a:bodyPr/>
                    <a:lstStyle/>
                    <a:p>
                      <a:r>
                        <a:rPr lang="en-US" altLang="en-US" sz="1400" dirty="0" smtClean="0">
                          <a:latin typeface="+mn-lt"/>
                          <a:ea typeface="微软雅黑"/>
                          <a:cs typeface="Arial" pitchFamily="34" charset="0"/>
                        </a:rPr>
                        <a:t>Diesel generator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8">
                  <a:txBody>
                    <a:bodyPr/>
                    <a:lstStyle/>
                    <a:p>
                      <a:r>
                        <a:rPr lang="en-US" altLang="zh-CN" sz="1400" dirty="0" smtClean="0">
                          <a:latin typeface="+mn-lt"/>
                          <a:ea typeface="微软雅黑"/>
                          <a:cs typeface="Arial" pitchFamily="34" charset="0"/>
                        </a:rPr>
                        <a:t>Operating status, operation parameters, alarms, and remote management;</a:t>
                      </a:r>
                    </a:p>
                    <a:p>
                      <a:r>
                        <a:rPr lang="en-US" altLang="zh-CN" sz="1400" dirty="0" smtClean="0">
                          <a:latin typeface="+mn-lt"/>
                          <a:ea typeface="微软雅黑"/>
                          <a:cs typeface="Arial" pitchFamily="34" charset="0"/>
                        </a:rPr>
                        <a:t>operation parameters of remote management provided by protocols for various devices.</a:t>
                      </a:r>
                    </a:p>
                    <a:p>
                      <a:endParaRPr lang="en-US" altLang="zh-CN" sz="1400" dirty="0" smtClean="0">
                        <a:latin typeface="+mn-lt"/>
                        <a:ea typeface="微软雅黑"/>
                        <a:cs typeface="Arial" pitchFamily="34" charset="0"/>
                      </a:endParaRPr>
                    </a:p>
                    <a:p>
                      <a:endParaRPr lang="en-US" altLang="zh-CN" sz="1400" dirty="0" smtClean="0">
                        <a:latin typeface="+mn-lt"/>
                        <a:ea typeface="微软雅黑"/>
                        <a:cs typeface="Arial" pitchFamily="34" charset="0"/>
                      </a:endParaRPr>
                    </a:p>
                    <a:p>
                      <a:endParaRPr lang="en-US" altLang="zh-CN" sz="1400" dirty="0" smtClean="0">
                        <a:latin typeface="+mn-lt"/>
                        <a:ea typeface="微软雅黑"/>
                        <a:cs typeface="Arial" pitchFamily="34" charset="0"/>
                      </a:endParaRPr>
                    </a:p>
                    <a:p>
                      <a:endParaRPr lang="en-US" altLang="zh-CN" sz="1400" dirty="0" smtClean="0">
                        <a:latin typeface="+mn-lt"/>
                        <a:ea typeface="微软雅黑"/>
                        <a:cs typeface="Arial" pitchFamily="34" charset="0"/>
                      </a:endParaRPr>
                    </a:p>
                    <a:p>
                      <a:endParaRPr lang="en-US" altLang="zh-CN" sz="1400" dirty="0" smtClean="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8">
                  <a:txBody>
                    <a:bodyPr/>
                    <a:lstStyle/>
                    <a:p>
                      <a:r>
                        <a:rPr lang="en-US" altLang="en-US" sz="1400" kern="1200" baseline="0" dirty="0" smtClean="0">
                          <a:solidFill>
                            <a:schemeClr val="dk1"/>
                          </a:solidFill>
                          <a:latin typeface="+mn-lt"/>
                          <a:ea typeface="微软雅黑"/>
                          <a:cs typeface="Arial" pitchFamily="34" charset="0"/>
                        </a:rPr>
                        <a:t>Based on different interfaces provided by the devices, the solution provides two network connection modes. </a:t>
                      </a:r>
                    </a:p>
                    <a:p>
                      <a:pPr marL="342900" indent="-342900">
                        <a:buFont typeface="+mj-lt"/>
                        <a:buAutoNum type="arabicPeriod"/>
                      </a:pPr>
                      <a:r>
                        <a:rPr lang="en-US" altLang="en-US" sz="1400" kern="1200" baseline="0" dirty="0" smtClean="0">
                          <a:solidFill>
                            <a:schemeClr val="dk1"/>
                          </a:solidFill>
                          <a:latin typeface="+mn-lt"/>
                          <a:ea typeface="微软雅黑"/>
                          <a:cs typeface="Arial" pitchFamily="34" charset="0"/>
                        </a:rPr>
                        <a:t>Devices supporting </a:t>
                      </a:r>
                      <a:r>
                        <a:rPr lang="en-US" altLang="zh-CN" sz="1400" kern="1200" baseline="0" dirty="0" smtClean="0">
                          <a:solidFill>
                            <a:schemeClr val="dk1"/>
                          </a:solidFill>
                          <a:latin typeface="+mn-lt"/>
                          <a:ea typeface="微软雅黑"/>
                          <a:cs typeface="Arial" pitchFamily="34" charset="0"/>
                        </a:rPr>
                        <a:t>Modbus</a:t>
                      </a:r>
                      <a:r>
                        <a:rPr lang="en-US" altLang="en-US" sz="1400" kern="1200" baseline="0" dirty="0" smtClean="0">
                          <a:solidFill>
                            <a:schemeClr val="dk1"/>
                          </a:solidFill>
                          <a:latin typeface="+mn-lt"/>
                          <a:ea typeface="微软雅黑"/>
                          <a:cs typeface="Arial" pitchFamily="34" charset="0"/>
                        </a:rPr>
                        <a:t> or </a:t>
                      </a:r>
                      <a:r>
                        <a:rPr lang="en-US" altLang="zh-CN" sz="1400" kern="1200" baseline="0" dirty="0" smtClean="0">
                          <a:solidFill>
                            <a:schemeClr val="dk1"/>
                          </a:solidFill>
                          <a:latin typeface="+mn-lt"/>
                          <a:ea typeface="微软雅黑"/>
                          <a:cs typeface="Arial" pitchFamily="34" charset="0"/>
                        </a:rPr>
                        <a:t>Telcom protocol are connected to the serial server or monitoring system collector that provides transparent transmission capability over RS485.</a:t>
                      </a:r>
                      <a:r>
                        <a:rPr lang="en-US" altLang="en-US" sz="1400" kern="1200" baseline="0" dirty="0" smtClean="0">
                          <a:solidFill>
                            <a:schemeClr val="dk1"/>
                          </a:solidFill>
                          <a:latin typeface="+mn-lt"/>
                          <a:ea typeface="微软雅黑"/>
                          <a:cs typeface="Arial" pitchFamily="34" charset="0"/>
                        </a:rPr>
                        <a:t> </a:t>
                      </a:r>
                    </a:p>
                    <a:p>
                      <a:pPr marL="342900" indent="-342900">
                        <a:buFont typeface="+mj-lt"/>
                        <a:buAutoNum type="arabicPeriod"/>
                      </a:pPr>
                      <a:r>
                        <a:rPr lang="en-US" altLang="en-US" sz="1400" kern="1200" baseline="0" dirty="0" smtClean="0">
                          <a:solidFill>
                            <a:schemeClr val="dk1"/>
                          </a:solidFill>
                          <a:latin typeface="+mn-lt"/>
                          <a:ea typeface="微软雅黑"/>
                          <a:cs typeface="Arial" pitchFamily="34" charset="0"/>
                        </a:rPr>
                        <a:t>Devices supporting </a:t>
                      </a:r>
                      <a:r>
                        <a:rPr lang="en-US" altLang="zh-CN" sz="1400" kern="1200" baseline="0" dirty="0" smtClean="0">
                          <a:solidFill>
                            <a:schemeClr val="dk1"/>
                          </a:solidFill>
                          <a:latin typeface="+mn-lt"/>
                          <a:ea typeface="微软雅黑"/>
                          <a:cs typeface="Arial" pitchFamily="34" charset="0"/>
                        </a:rPr>
                        <a:t>SNMP</a:t>
                      </a:r>
                      <a:r>
                        <a:rPr lang="en-US" altLang="en-US" sz="1400" kern="1200" baseline="0" dirty="0" smtClean="0">
                          <a:solidFill>
                            <a:schemeClr val="dk1"/>
                          </a:solidFill>
                          <a:latin typeface="+mn-lt"/>
                          <a:ea typeface="微软雅黑"/>
                          <a:cs typeface="Arial" pitchFamily="34" charset="0"/>
                        </a:rPr>
                        <a:t> are connected to the monitoring system</a:t>
                      </a:r>
                      <a:r>
                        <a:rPr lang="en-US" altLang="zh-CN" sz="1400" kern="1200" baseline="0" dirty="0" smtClean="0">
                          <a:solidFill>
                            <a:schemeClr val="dk1"/>
                          </a:solidFill>
                          <a:latin typeface="+mn-lt"/>
                          <a:ea typeface="微软雅黑"/>
                          <a:cs typeface="Arial" pitchFamily="34" charset="0"/>
                        </a:rPr>
                        <a:t> over the FE interface.</a:t>
                      </a:r>
                      <a:r>
                        <a:rPr lang="en-US" altLang="en-US" sz="1400" kern="1200" baseline="0" dirty="0" smtClean="0">
                          <a:solidFill>
                            <a:schemeClr val="dk1"/>
                          </a:solidFill>
                          <a:latin typeface="+mn-lt"/>
                          <a:ea typeface="微软雅黑"/>
                          <a:cs typeface="Arial" pitchFamily="34" charset="0"/>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494340">
                <a:tc>
                  <a:txBody>
                    <a:bodyPr/>
                    <a:lstStyle/>
                    <a:p>
                      <a:r>
                        <a:rPr lang="en-US" altLang="zh-CN" sz="1400" dirty="0" smtClean="0">
                          <a:latin typeface="+mn-lt"/>
                          <a:ea typeface="微软雅黑"/>
                          <a:cs typeface="Arial" pitchFamily="34" charset="0"/>
                        </a:rPr>
                        <a:t>ATS and STS</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r>
                        <a:rPr lang="en-US" altLang="zh-CN" sz="1400" dirty="0" smtClean="0">
                          <a:latin typeface="+mn-lt"/>
                          <a:ea typeface="微软雅黑"/>
                          <a:cs typeface="Arial" pitchFamily="34" charset="0"/>
                        </a:rPr>
                        <a:t>UPS</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r>
                        <a:rPr lang="en-US" altLang="en-US" sz="1400" dirty="0" smtClean="0">
                          <a:latin typeface="+mn-lt"/>
                          <a:ea typeface="微软雅黑"/>
                          <a:cs typeface="Arial" pitchFamily="34" charset="0"/>
                        </a:rPr>
                        <a:t>Battery and battery cabinet</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r>
                        <a:rPr lang="en-US" altLang="zh-CN" sz="1400" dirty="0" smtClean="0">
                          <a:latin typeface="+mn-lt"/>
                          <a:ea typeface="微软雅黑"/>
                          <a:cs typeface="Arial" pitchFamily="34" charset="0"/>
                        </a:rPr>
                        <a:t>UPS output cabinet</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r>
                        <a:rPr lang="en-US" altLang="zh-CN" sz="1400" dirty="0" smtClean="0">
                          <a:latin typeface="+mn-lt"/>
                          <a:ea typeface="微软雅黑"/>
                          <a:cs typeface="Arial" pitchFamily="34" charset="0"/>
                        </a:rPr>
                        <a:t>PDU</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smtClean="0">
                          <a:solidFill>
                            <a:schemeClr val="dk1"/>
                          </a:solidFill>
                          <a:latin typeface="+mn-lt"/>
                          <a:ea typeface="微软雅黑"/>
                          <a:cs typeface="Arial" pitchFamily="34" charset="0"/>
                        </a:rPr>
                        <a:t>PDB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baseline="0" dirty="0" smtClean="0">
                          <a:solidFill>
                            <a:schemeClr val="dk1"/>
                          </a:solidFill>
                          <a:latin typeface="+mn-lt"/>
                          <a:ea typeface="微软雅黑"/>
                          <a:cs typeface="Arial" pitchFamily="34" charset="0"/>
                        </a:rPr>
                        <a:t>RPDU</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bwMode="auto">
          <a:xfrm>
            <a:off x="3394871" y="1376364"/>
            <a:ext cx="5099472" cy="408725"/>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2000" dirty="0">
                <a:solidFill>
                  <a:srgbClr val="000000"/>
                </a:solidFill>
                <a:latin typeface="Huawei Sans" panose="020C0503030203020204" pitchFamily="34" charset="0"/>
                <a:cs typeface="Huawei Sans" panose="020C0503030203020204" pitchFamily="34" charset="0"/>
                <a:sym typeface="+mn-lt"/>
              </a:rPr>
              <a:t>Power supply and distribution equipment</a:t>
            </a:r>
          </a:p>
        </p:txBody>
      </p:sp>
    </p:spTree>
    <p:extLst>
      <p:ext uri="{BB962C8B-B14F-4D97-AF65-F5344CB8AC3E}">
        <p14:creationId xmlns:p14="http://schemas.microsoft.com/office/powerpoint/2010/main" val="15429557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Subsystem Monitoring Implementation Mode (2)</a:t>
            </a:r>
            <a:endParaRPr lang="en-US" altLang="en-US" dirty="0">
              <a:latin typeface="+mn-lt"/>
              <a:ea typeface="+mn-ea"/>
              <a:cs typeface="+mn-ea"/>
              <a:sym typeface="+mn-lt"/>
            </a:endParaRP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927974769"/>
              </p:ext>
            </p:extLst>
          </p:nvPr>
        </p:nvGraphicFramePr>
        <p:xfrm>
          <a:off x="2178049" y="1808163"/>
          <a:ext cx="7848601" cy="4175760"/>
        </p:xfrm>
        <a:graphic>
          <a:graphicData uri="http://schemas.openxmlformats.org/drawingml/2006/table">
            <a:tbl>
              <a:tblPr firstRow="1" bandRow="1">
                <a:tableStyleId>{5C22544A-7EE6-4342-B048-85BDC9FD1C3A}</a:tableStyleId>
              </a:tblPr>
              <a:tblGrid>
                <a:gridCol w="2209779"/>
                <a:gridCol w="2555910"/>
                <a:gridCol w="3082912"/>
              </a:tblGrid>
              <a:tr h="242209">
                <a:tc>
                  <a:txBody>
                    <a:bodyPr/>
                    <a:lstStyle/>
                    <a:p>
                      <a:pPr algn="ctr"/>
                      <a:r>
                        <a:rPr lang="en-US" altLang="zh-CN" sz="1400" dirty="0" smtClean="0">
                          <a:solidFill>
                            <a:schemeClr val="tx1"/>
                          </a:solidFill>
                          <a:latin typeface="+mn-lt"/>
                          <a:ea typeface="微软雅黑"/>
                          <a:cs typeface="Arial" pitchFamily="34" charset="0"/>
                        </a:rPr>
                        <a:t>Device Name</a:t>
                      </a:r>
                      <a:endParaRPr lang="en-US" altLang="en-US" sz="1400" dirty="0">
                        <a:solidFill>
                          <a:schemeClr val="tx1"/>
                        </a:solidFill>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Object Monitored by NetEco</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zh-CN" altLang="en-US" sz="1400" dirty="0" smtClean="0">
                          <a:solidFill>
                            <a:schemeClr val="tx1"/>
                          </a:solidFill>
                          <a:latin typeface="+mn-lt"/>
                          <a:ea typeface="微软雅黑"/>
                          <a:cs typeface="Arial" pitchFamily="34" charset="0"/>
                        </a:rPr>
                        <a:t>Monitoring Implementation Mode</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1520">
                <a:tc>
                  <a:txBody>
                    <a:bodyPr/>
                    <a:lstStyle/>
                    <a:p>
                      <a:r>
                        <a:rPr lang="en-US" altLang="zh-CN" sz="1400" dirty="0" smtClean="0">
                          <a:latin typeface="+mn-lt"/>
                          <a:ea typeface="微软雅黑"/>
                          <a:cs typeface="Arial" pitchFamily="34" charset="0"/>
                        </a:rPr>
                        <a:t>Refrigerating unit</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a:lstStyle/>
                    <a:p>
                      <a:r>
                        <a:rPr lang="en-US" altLang="zh-CN" sz="1400" dirty="0" smtClean="0">
                          <a:latin typeface="+mn-lt"/>
                          <a:ea typeface="微软雅黑"/>
                          <a:cs typeface="Arial" pitchFamily="34" charset="0"/>
                        </a:rPr>
                        <a:t>Operating status, operation parameters, alarms, and remote management;</a:t>
                      </a:r>
                    </a:p>
                    <a:p>
                      <a:r>
                        <a:rPr lang="en-US" altLang="zh-CN" sz="1400" dirty="0" smtClean="0">
                          <a:latin typeface="+mn-lt"/>
                          <a:ea typeface="微软雅黑"/>
                          <a:cs typeface="Arial" pitchFamily="34" charset="0"/>
                        </a:rPr>
                        <a:t>operation parameters of remote management provided by protocols for various devices.</a:t>
                      </a:r>
                    </a:p>
                    <a:p>
                      <a:endParaRPr lang="en-US" altLang="zh-CN" sz="1400" dirty="0" smtClean="0">
                        <a:latin typeface="+mn-lt"/>
                        <a:ea typeface="微软雅黑"/>
                        <a:cs typeface="Arial" pitchFamily="34" charset="0"/>
                      </a:endParaRPr>
                    </a:p>
                    <a:p>
                      <a:endParaRPr lang="en-US" altLang="zh-CN" sz="1400" dirty="0" smtClean="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5">
                  <a:txBody>
                    <a:bodyPr/>
                    <a:lstStyle/>
                    <a:p>
                      <a:r>
                        <a:rPr lang="en-US" altLang="en-US" sz="1400" kern="1200" baseline="0" dirty="0" smtClean="0">
                          <a:solidFill>
                            <a:schemeClr val="dk1"/>
                          </a:solidFill>
                          <a:latin typeface="+mn-lt"/>
                          <a:ea typeface="微软雅黑"/>
                          <a:cs typeface="Arial" pitchFamily="34" charset="0"/>
                        </a:rPr>
                        <a:t>Based on different interfaces provided by the devices, the solution provides two network connection modes. </a:t>
                      </a:r>
                    </a:p>
                    <a:p>
                      <a:pPr marL="342900" indent="-342900">
                        <a:buFont typeface="+mj-lt"/>
                        <a:buAutoNum type="arabicPeriod"/>
                      </a:pPr>
                      <a:r>
                        <a:rPr lang="en-US" altLang="en-US" sz="1400" kern="1200" baseline="0" dirty="0" smtClean="0">
                          <a:solidFill>
                            <a:schemeClr val="dk1"/>
                          </a:solidFill>
                          <a:latin typeface="+mn-lt"/>
                          <a:ea typeface="微软雅黑"/>
                          <a:cs typeface="Arial" pitchFamily="34" charset="0"/>
                        </a:rPr>
                        <a:t>Devices supporting </a:t>
                      </a:r>
                      <a:r>
                        <a:rPr lang="en-US" altLang="zh-CN" sz="1400" kern="1200" baseline="0" dirty="0" smtClean="0">
                          <a:solidFill>
                            <a:schemeClr val="dk1"/>
                          </a:solidFill>
                          <a:latin typeface="+mn-lt"/>
                          <a:ea typeface="微软雅黑"/>
                          <a:cs typeface="Arial" pitchFamily="34" charset="0"/>
                        </a:rPr>
                        <a:t>Modbus</a:t>
                      </a:r>
                      <a:r>
                        <a:rPr lang="en-US" altLang="en-US" sz="1400" kern="1200" baseline="0" dirty="0" smtClean="0">
                          <a:solidFill>
                            <a:schemeClr val="dk1"/>
                          </a:solidFill>
                          <a:latin typeface="+mn-lt"/>
                          <a:ea typeface="微软雅黑"/>
                          <a:cs typeface="Arial" pitchFamily="34" charset="0"/>
                        </a:rPr>
                        <a:t> or </a:t>
                      </a:r>
                      <a:r>
                        <a:rPr lang="en-US" altLang="zh-CN" sz="1400" kern="1200" baseline="0" dirty="0" smtClean="0">
                          <a:solidFill>
                            <a:schemeClr val="dk1"/>
                          </a:solidFill>
                          <a:latin typeface="+mn-lt"/>
                          <a:ea typeface="微软雅黑"/>
                          <a:cs typeface="Arial" pitchFamily="34" charset="0"/>
                        </a:rPr>
                        <a:t>Telcom protocol are connected to the serial server or collector that provides transparent transmission capability over RS485.</a:t>
                      </a:r>
                      <a:r>
                        <a:rPr lang="en-US" altLang="en-US" sz="1400" kern="1200" baseline="0" dirty="0" smtClean="0">
                          <a:solidFill>
                            <a:schemeClr val="dk1"/>
                          </a:solidFill>
                          <a:latin typeface="+mn-lt"/>
                          <a:ea typeface="微软雅黑"/>
                          <a:cs typeface="Arial" pitchFamily="34" charset="0"/>
                        </a:rPr>
                        <a:t> </a:t>
                      </a:r>
                    </a:p>
                    <a:p>
                      <a:pPr marL="342900" indent="-342900">
                        <a:buFont typeface="+mj-lt"/>
                        <a:buAutoNum type="arabicPeriod"/>
                      </a:pPr>
                      <a:r>
                        <a:rPr lang="en-US" altLang="en-US" sz="1400" kern="1200" baseline="0" dirty="0" smtClean="0">
                          <a:solidFill>
                            <a:schemeClr val="dk1"/>
                          </a:solidFill>
                          <a:latin typeface="+mn-lt"/>
                          <a:ea typeface="微软雅黑"/>
                          <a:cs typeface="Arial" pitchFamily="34" charset="0"/>
                        </a:rPr>
                        <a:t>Devices supporting </a:t>
                      </a:r>
                      <a:r>
                        <a:rPr lang="en-US" altLang="zh-CN" sz="1400" kern="1200" baseline="0" dirty="0" smtClean="0">
                          <a:solidFill>
                            <a:schemeClr val="dk1"/>
                          </a:solidFill>
                          <a:latin typeface="+mn-lt"/>
                          <a:ea typeface="微软雅黑"/>
                          <a:cs typeface="Arial" pitchFamily="34" charset="0"/>
                        </a:rPr>
                        <a:t>SNMP</a:t>
                      </a:r>
                      <a:r>
                        <a:rPr lang="en-US" altLang="en-US" sz="1400" kern="1200" baseline="0" dirty="0" smtClean="0">
                          <a:solidFill>
                            <a:schemeClr val="dk1"/>
                          </a:solidFill>
                          <a:latin typeface="+mn-lt"/>
                          <a:ea typeface="微软雅黑"/>
                          <a:cs typeface="Arial" pitchFamily="34" charset="0"/>
                        </a:rPr>
                        <a:t> are connected to the </a:t>
                      </a:r>
                      <a:r>
                        <a:rPr lang="en-US" altLang="zh-CN" sz="1400" kern="1200" baseline="0" dirty="0" smtClean="0">
                          <a:solidFill>
                            <a:schemeClr val="dk1"/>
                          </a:solidFill>
                          <a:latin typeface="+mn-lt"/>
                          <a:ea typeface="微软雅黑"/>
                          <a:cs typeface="Arial" pitchFamily="34" charset="0"/>
                        </a:rPr>
                        <a:t>monitoring system over the FE interface.</a:t>
                      </a:r>
                      <a:r>
                        <a:rPr lang="en-US" altLang="en-US" sz="1400" kern="1200" baseline="0" dirty="0" smtClean="0">
                          <a:solidFill>
                            <a:schemeClr val="dk1"/>
                          </a:solidFill>
                          <a:latin typeface="+mn-lt"/>
                          <a:ea typeface="微软雅黑"/>
                          <a:cs typeface="Arial" pitchFamily="34" charset="0"/>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731520">
                <a:tc>
                  <a:txBody>
                    <a:bodyPr/>
                    <a:lstStyle/>
                    <a:p>
                      <a:r>
                        <a:rPr lang="en-US" altLang="zh-CN" sz="1400" dirty="0" smtClean="0">
                          <a:latin typeface="+mn-lt"/>
                          <a:ea typeface="微软雅黑"/>
                          <a:cs typeface="Arial" pitchFamily="34" charset="0"/>
                        </a:rPr>
                        <a:t>Precision air conditioner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1520">
                <a:tc>
                  <a:txBody>
                    <a:bodyPr/>
                    <a:lstStyle/>
                    <a:p>
                      <a:r>
                        <a:rPr lang="en-US" altLang="zh-CN" sz="1400" dirty="0" smtClean="0">
                          <a:latin typeface="+mn-lt"/>
                          <a:ea typeface="微软雅黑"/>
                          <a:cs typeface="Arial" pitchFamily="34" charset="0"/>
                        </a:rPr>
                        <a:t>Cooling capacity table</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1520">
                <a:tc>
                  <a:txBody>
                    <a:bodyPr/>
                    <a:lstStyle/>
                    <a:p>
                      <a:r>
                        <a:rPr lang="en-US" altLang="zh-CN" sz="1400" dirty="0" smtClean="0">
                          <a:latin typeface="+mn-lt"/>
                          <a:ea typeface="微软雅黑"/>
                          <a:cs typeface="Arial" pitchFamily="34" charset="0"/>
                        </a:rPr>
                        <a:t>In-row air conditioner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1520">
                <a:tc>
                  <a:txBody>
                    <a:bodyPr/>
                    <a:lstStyle/>
                    <a:p>
                      <a:r>
                        <a:rPr lang="en-US" altLang="zh-CN" sz="1400" dirty="0" smtClean="0">
                          <a:latin typeface="+mn-lt"/>
                          <a:ea typeface="微软雅黑"/>
                          <a:cs typeface="Arial" pitchFamily="34" charset="0"/>
                        </a:rPr>
                        <a:t>Humidifier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bwMode="auto">
          <a:xfrm>
            <a:off x="4651981" y="1361810"/>
            <a:ext cx="3098796" cy="408725"/>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2000" dirty="0">
                <a:solidFill>
                  <a:srgbClr val="000000"/>
                </a:solidFill>
                <a:cs typeface="+mn-ea"/>
                <a:sym typeface="+mn-lt"/>
              </a:rPr>
              <a:t>Refrigerating equipment</a:t>
            </a:r>
          </a:p>
        </p:txBody>
      </p:sp>
    </p:spTree>
    <p:extLst>
      <p:ext uri="{BB962C8B-B14F-4D97-AF65-F5344CB8AC3E}">
        <p14:creationId xmlns:p14="http://schemas.microsoft.com/office/powerpoint/2010/main" val="40297506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Subsystem Monitoring Implementation Mode (3)</a:t>
            </a:r>
            <a:endParaRPr lang="en-US" altLang="en-US" dirty="0">
              <a:latin typeface="+mn-lt"/>
              <a:ea typeface="+mn-ea"/>
              <a:cs typeface="+mn-ea"/>
              <a:sym typeface="+mn-lt"/>
            </a:endParaRP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529132907"/>
              </p:ext>
            </p:extLst>
          </p:nvPr>
        </p:nvGraphicFramePr>
        <p:xfrm>
          <a:off x="2032986" y="1898954"/>
          <a:ext cx="7848601" cy="3848128"/>
        </p:xfrm>
        <a:graphic>
          <a:graphicData uri="http://schemas.openxmlformats.org/drawingml/2006/table">
            <a:tbl>
              <a:tblPr firstRow="1" bandRow="1">
                <a:tableStyleId>{5C22544A-7EE6-4342-B048-85BDC9FD1C3A}</a:tableStyleId>
              </a:tblPr>
              <a:tblGrid>
                <a:gridCol w="1406493"/>
                <a:gridCol w="3432222"/>
                <a:gridCol w="3009886"/>
              </a:tblGrid>
              <a:tr h="246358">
                <a:tc>
                  <a:txBody>
                    <a:bodyPr/>
                    <a:lstStyle/>
                    <a:p>
                      <a:pPr algn="ctr"/>
                      <a:r>
                        <a:rPr lang="en-US" altLang="zh-CN" sz="1400" dirty="0" smtClean="0">
                          <a:solidFill>
                            <a:schemeClr val="tx1"/>
                          </a:solidFill>
                          <a:latin typeface="+mn-lt"/>
                          <a:ea typeface="微软雅黑"/>
                          <a:cs typeface="Arial" pitchFamily="34" charset="0"/>
                        </a:rPr>
                        <a:t>Device Name</a:t>
                      </a:r>
                      <a:endParaRPr lang="en-US" altLang="en-US" sz="1400" dirty="0">
                        <a:solidFill>
                          <a:schemeClr val="tx1"/>
                        </a:solidFill>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Object Monitored by NetEco</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zh-CN" altLang="en-US" sz="1400" dirty="0" smtClean="0">
                          <a:solidFill>
                            <a:schemeClr val="tx1"/>
                          </a:solidFill>
                          <a:latin typeface="+mn-lt"/>
                          <a:ea typeface="微软雅黑"/>
                          <a:cs typeface="Arial" pitchFamily="34" charset="0"/>
                        </a:rPr>
                        <a:t>Monitoring Implementation Mode</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35590">
                <a:tc>
                  <a:txBody>
                    <a:bodyPr/>
                    <a:lstStyle/>
                    <a:p>
                      <a:r>
                        <a:rPr lang="en-US" altLang="zh-CN" sz="1400" dirty="0" smtClean="0">
                          <a:latin typeface="+mn-lt"/>
                          <a:ea typeface="微软雅黑"/>
                          <a:cs typeface="Arial" pitchFamily="34" charset="0"/>
                        </a:rPr>
                        <a:t>Smoke sensor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Monitor the smoke concentration in an equipment room or module.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en-US" sz="1400" kern="1200" baseline="0" dirty="0" smtClean="0">
                          <a:solidFill>
                            <a:schemeClr val="dk1"/>
                          </a:solidFill>
                          <a:latin typeface="+mn-lt"/>
                          <a:ea typeface="微软雅黑"/>
                          <a:cs typeface="Arial" pitchFamily="34" charset="0"/>
                        </a:rPr>
                        <a:t>The smoke sensor is connected to the collector over the </a:t>
                      </a:r>
                      <a:r>
                        <a:rPr lang="en-US" altLang="zh-CN" sz="1400" kern="1200" baseline="0" dirty="0" smtClean="0">
                          <a:solidFill>
                            <a:schemeClr val="dk1"/>
                          </a:solidFill>
                          <a:latin typeface="+mn-lt"/>
                          <a:ea typeface="微软雅黑"/>
                          <a:cs typeface="Arial" pitchFamily="34" charset="0"/>
                        </a:rPr>
                        <a:t>DI interface.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1258">
                <a:tc>
                  <a:txBody>
                    <a:bodyPr/>
                    <a:lstStyle/>
                    <a:p>
                      <a:r>
                        <a:rPr lang="en-US" altLang="zh-CN" sz="1400" dirty="0" smtClean="0">
                          <a:latin typeface="+mn-lt"/>
                          <a:ea typeface="微软雅黑"/>
                          <a:cs typeface="Arial" pitchFamily="34" charset="0"/>
                        </a:rPr>
                        <a:t>Temperature / humidity sensor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Monitor temperature and humidity in an equipment room or module.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The temperature and humidity sensor is connected to the collector over the RS485 interface.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1258">
                <a:tc>
                  <a:txBody>
                    <a:bodyPr/>
                    <a:lstStyle/>
                    <a:p>
                      <a:r>
                        <a:rPr lang="en-US" altLang="zh-CN" sz="1400" dirty="0" smtClean="0">
                          <a:latin typeface="+mn-lt"/>
                          <a:ea typeface="微软雅黑"/>
                          <a:cs typeface="Arial" pitchFamily="34" charset="0"/>
                        </a:rPr>
                        <a:t>Water sensor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Monitor liquid leakage in an equipment room or module.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The water sensor is connected to the collector over the DI interface.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36159">
                <a:tc>
                  <a:txBody>
                    <a:bodyPr/>
                    <a:lstStyle/>
                    <a:p>
                      <a:r>
                        <a:rPr lang="en-US" altLang="zh-CN" sz="1400" dirty="0" smtClean="0">
                          <a:latin typeface="+mn-lt"/>
                          <a:ea typeface="微软雅黑"/>
                          <a:cs typeface="Arial" pitchFamily="34" charset="0"/>
                        </a:rPr>
                        <a:t>Audible and visual alarm device</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When an alarm is generated in an equipment room or module, the audible and visual alarm device in the equipment room or module produces sound or light, prompting the user to handle the alarm.</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the collector over the skylight controller.</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bwMode="auto">
          <a:xfrm>
            <a:off x="4573852" y="1413325"/>
            <a:ext cx="3044294" cy="408725"/>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2000" dirty="0">
                <a:solidFill>
                  <a:srgbClr val="000000"/>
                </a:solidFill>
                <a:cs typeface="+mn-ea"/>
                <a:sym typeface="+mn-lt"/>
              </a:rPr>
              <a:t>Environment equipment</a:t>
            </a:r>
          </a:p>
        </p:txBody>
      </p:sp>
    </p:spTree>
    <p:extLst>
      <p:ext uri="{BB962C8B-B14F-4D97-AF65-F5344CB8AC3E}">
        <p14:creationId xmlns:p14="http://schemas.microsoft.com/office/powerpoint/2010/main" val="14446464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Subsystem Monitoring Implementation Mode (4)</a:t>
            </a:r>
            <a:endParaRPr lang="en-US" altLang="en-US" dirty="0">
              <a:latin typeface="+mn-lt"/>
              <a:ea typeface="+mn-ea"/>
              <a:cs typeface="+mn-ea"/>
              <a:sym typeface="+mn-lt"/>
            </a:endParaRP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3544403680"/>
              </p:ext>
            </p:extLst>
          </p:nvPr>
        </p:nvGraphicFramePr>
        <p:xfrm>
          <a:off x="2434532" y="2023956"/>
          <a:ext cx="7740860" cy="2799896"/>
        </p:xfrm>
        <a:graphic>
          <a:graphicData uri="http://schemas.openxmlformats.org/drawingml/2006/table">
            <a:tbl>
              <a:tblPr firstRow="1" bandRow="1">
                <a:tableStyleId>{5C22544A-7EE6-4342-B048-85BDC9FD1C3A}</a:tableStyleId>
              </a:tblPr>
              <a:tblGrid>
                <a:gridCol w="2173266"/>
                <a:gridCol w="2701962"/>
                <a:gridCol w="2865632"/>
              </a:tblGrid>
              <a:tr h="592220">
                <a:tc>
                  <a:txBody>
                    <a:bodyPr/>
                    <a:lstStyle/>
                    <a:p>
                      <a:pPr algn="ctr"/>
                      <a:r>
                        <a:rPr lang="en-US" altLang="zh-CN" sz="1400" dirty="0" smtClean="0">
                          <a:solidFill>
                            <a:schemeClr val="tx1"/>
                          </a:solidFill>
                          <a:latin typeface="+mn-lt"/>
                          <a:ea typeface="微软雅黑"/>
                          <a:cs typeface="Arial" pitchFamily="34" charset="0"/>
                        </a:rPr>
                        <a:t>Device Name</a:t>
                      </a:r>
                      <a:endParaRPr lang="en-US" altLang="en-US" sz="1400" dirty="0">
                        <a:solidFill>
                          <a:schemeClr val="tx1"/>
                        </a:solidFill>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Object Monitored by NetEco</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Monitoring Implementation Mode</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23787">
                <a:tc>
                  <a:txBody>
                    <a:bodyPr/>
                    <a:lstStyle/>
                    <a:p>
                      <a:r>
                        <a:rPr lang="en-US" altLang="zh-CN" sz="1400" dirty="0" smtClean="0">
                          <a:latin typeface="+mn-lt"/>
                          <a:ea typeface="微软雅黑"/>
                          <a:cs typeface="Arial" pitchFamily="34" charset="0"/>
                        </a:rPr>
                        <a:t>Hydrogen detection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Monitor whether hydrogen exists in an equipment room or module and prevent safety accidents such as fire due to high concentration of hydrogen.</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en-US" sz="1400" kern="1200" baseline="0" dirty="0" smtClean="0">
                          <a:solidFill>
                            <a:schemeClr val="dk1"/>
                          </a:solidFill>
                          <a:latin typeface="+mn-lt"/>
                          <a:ea typeface="微软雅黑"/>
                          <a:cs typeface="Arial" pitchFamily="34" charset="0"/>
                        </a:rPr>
                        <a:t>The hydrogen detection system is connected to the collector through dry contacts.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36076">
                <a:tc>
                  <a:txBody>
                    <a:bodyPr/>
                    <a:lstStyle/>
                    <a:p>
                      <a:r>
                        <a:rPr lang="en-US" altLang="zh-CN" sz="1400" dirty="0" smtClean="0">
                          <a:latin typeface="+mn-lt"/>
                          <a:ea typeface="微软雅黑"/>
                          <a:cs typeface="Arial" pitchFamily="34" charset="0"/>
                        </a:rPr>
                        <a:t>Fire fighting system</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Control fire extinguishing equipment in an equipment room to put out fire.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The fire fighting system is connected to the collector through dry contacts.</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bwMode="auto">
          <a:xfrm>
            <a:off x="4573853" y="1400446"/>
            <a:ext cx="3044294" cy="408725"/>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2000" dirty="0">
                <a:solidFill>
                  <a:srgbClr val="000000"/>
                </a:solidFill>
                <a:cs typeface="+mn-ea"/>
                <a:sym typeface="+mn-lt"/>
              </a:rPr>
              <a:t>Environment equipment</a:t>
            </a:r>
          </a:p>
        </p:txBody>
      </p:sp>
    </p:spTree>
    <p:extLst>
      <p:ext uri="{BB962C8B-B14F-4D97-AF65-F5344CB8AC3E}">
        <p14:creationId xmlns:p14="http://schemas.microsoft.com/office/powerpoint/2010/main" val="33388381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latin typeface="+mn-lt"/>
                <a:ea typeface="+mn-ea"/>
                <a:cs typeface="+mn-ea"/>
                <a:sym typeface="+mn-lt"/>
              </a:rPr>
              <a:t>Subsystem Monitoring Implementation Mode (5)</a:t>
            </a:r>
            <a:endParaRPr lang="en-US" altLang="en-US" dirty="0">
              <a:latin typeface="+mn-lt"/>
              <a:ea typeface="+mn-ea"/>
              <a:cs typeface="+mn-ea"/>
              <a:sym typeface="+mn-lt"/>
            </a:endParaRPr>
          </a:p>
        </p:txBody>
      </p:sp>
      <p:graphicFrame>
        <p:nvGraphicFramePr>
          <p:cNvPr id="4" name="内容占位符 3"/>
          <p:cNvGraphicFramePr>
            <a:graphicFrameLocks noGrp="1"/>
          </p:cNvGraphicFramePr>
          <p:nvPr>
            <p:ph idx="4294967295"/>
            <p:extLst>
              <p:ext uri="{D42A27DB-BD31-4B8C-83A1-F6EECF244321}">
                <p14:modId xmlns:p14="http://schemas.microsoft.com/office/powerpoint/2010/main" val="803286376"/>
              </p:ext>
            </p:extLst>
          </p:nvPr>
        </p:nvGraphicFramePr>
        <p:xfrm>
          <a:off x="2178048" y="2039938"/>
          <a:ext cx="7848601" cy="3566160"/>
        </p:xfrm>
        <a:graphic>
          <a:graphicData uri="http://schemas.openxmlformats.org/drawingml/2006/table">
            <a:tbl>
              <a:tblPr firstRow="1" bandRow="1">
                <a:tableStyleId>{5C22544A-7EE6-4342-B048-85BDC9FD1C3A}</a:tableStyleId>
              </a:tblPr>
              <a:tblGrid>
                <a:gridCol w="1881162"/>
                <a:gridCol w="2555910"/>
                <a:gridCol w="3411529"/>
              </a:tblGrid>
              <a:tr h="242209">
                <a:tc>
                  <a:txBody>
                    <a:bodyPr/>
                    <a:lstStyle/>
                    <a:p>
                      <a:pPr algn="ctr"/>
                      <a:r>
                        <a:rPr lang="en-US" altLang="zh-CN" sz="1400" dirty="0" smtClean="0">
                          <a:solidFill>
                            <a:schemeClr val="tx1"/>
                          </a:solidFill>
                          <a:latin typeface="+mn-lt"/>
                          <a:ea typeface="微软雅黑"/>
                          <a:cs typeface="Arial" pitchFamily="34" charset="0"/>
                        </a:rPr>
                        <a:t>Device Name</a:t>
                      </a:r>
                      <a:endParaRPr lang="en-US" altLang="en-US" sz="1400" dirty="0">
                        <a:solidFill>
                          <a:schemeClr val="tx1"/>
                        </a:solidFill>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Object Monitored by NetEco</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solidFill>
                            <a:schemeClr val="tx1"/>
                          </a:solidFill>
                          <a:latin typeface="+mn-lt"/>
                          <a:ea typeface="微软雅黑"/>
                          <a:cs typeface="Arial" pitchFamily="34" charset="0"/>
                        </a:rPr>
                        <a:t>Monitoring Implementation Mode</a:t>
                      </a:r>
                      <a:endParaRPr lang="en-US" altLang="en-US" sz="1400" dirty="0">
                        <a:solidFill>
                          <a:schemeClr val="tx1"/>
                        </a:solidFill>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86368">
                <a:tc>
                  <a:txBody>
                    <a:bodyPr/>
                    <a:lstStyle/>
                    <a:p>
                      <a:r>
                        <a:rPr lang="en-US" altLang="zh-CN" sz="1400" dirty="0" smtClean="0">
                          <a:latin typeface="+mn-lt"/>
                          <a:ea typeface="微软雅黑"/>
                          <a:cs typeface="Arial" pitchFamily="34" charset="0"/>
                        </a:rPr>
                        <a:t>Camera</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Real-time situation in an equipment room or module.</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en-US" sz="1400" kern="1200" baseline="0" dirty="0" smtClean="0">
                          <a:solidFill>
                            <a:schemeClr val="dk1"/>
                          </a:solidFill>
                          <a:latin typeface="+mn-lt"/>
                          <a:ea typeface="微软雅黑"/>
                          <a:cs typeface="Arial" pitchFamily="34" charset="0"/>
                        </a:rPr>
                        <a:t>Cameras of the standard configurations are directly connected to a switch over the FE interface and are supplied with power in POE mode to view video information in real time.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86368">
                <a:tc>
                  <a:txBody>
                    <a:bodyPr/>
                    <a:lstStyle/>
                    <a:p>
                      <a:r>
                        <a:rPr lang="en-US" altLang="zh-CN" sz="1400" dirty="0" smtClean="0">
                          <a:latin typeface="+mn-lt"/>
                          <a:ea typeface="微软雅黑"/>
                          <a:cs typeface="Arial" pitchFamily="34" charset="0"/>
                        </a:rPr>
                        <a:t>NVR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Configure and manage cameras.</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en-US" sz="1400" kern="1200" baseline="0" dirty="0" smtClean="0">
                          <a:solidFill>
                            <a:schemeClr val="dk1"/>
                          </a:solidFill>
                          <a:latin typeface="+mn-lt"/>
                          <a:ea typeface="微软雅黑"/>
                          <a:cs typeface="Arial" pitchFamily="34" charset="0"/>
                        </a:rPr>
                        <a:t>The NVR is used to store HD images and provide large-scale storage medium to store videos on a long-term basis. The videos are stored in different files based on time segment.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18884">
                <a:tc>
                  <a:txBody>
                    <a:bodyPr/>
                    <a:lstStyle/>
                    <a:p>
                      <a:r>
                        <a:rPr lang="en-US" altLang="zh-CN" sz="1400" dirty="0" smtClean="0">
                          <a:latin typeface="+mn-lt"/>
                          <a:ea typeface="微软雅黑"/>
                          <a:cs typeface="Arial" pitchFamily="34" charset="0"/>
                        </a:rPr>
                        <a:t>Equipment room access controller</a:t>
                      </a:r>
                      <a:endParaRPr lang="en-US" altLang="en-US" sz="1400" dirty="0">
                        <a:latin typeface="+mn-lt"/>
                        <a:ea typeface="微软雅黑"/>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400" dirty="0" smtClean="0">
                          <a:latin typeface="+mn-lt"/>
                          <a:ea typeface="微软雅黑"/>
                          <a:cs typeface="Arial" pitchFamily="34" charset="0"/>
                        </a:rPr>
                        <a:t>Control and manage card readers.</a:t>
                      </a:r>
                      <a:endParaRPr lang="en-US" altLang="en-US" sz="1400" dirty="0">
                        <a:latin typeface="+mn-lt"/>
                        <a:ea typeface="微软雅黑"/>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en-US" sz="1400" kern="1200" baseline="0" dirty="0" smtClean="0">
                          <a:solidFill>
                            <a:schemeClr val="dk1"/>
                          </a:solidFill>
                          <a:latin typeface="+mn-lt"/>
                          <a:ea typeface="微软雅黑"/>
                          <a:cs typeface="Arial" pitchFamily="34" charset="0"/>
                        </a:rPr>
                        <a:t>Equipment room access controllers are connected to the </a:t>
                      </a:r>
                      <a:r>
                        <a:rPr lang="en-US" altLang="zh-CN" sz="1400" kern="1200" baseline="0" dirty="0" smtClean="0">
                          <a:solidFill>
                            <a:schemeClr val="dk1"/>
                          </a:solidFill>
                          <a:latin typeface="+mn-lt"/>
                          <a:ea typeface="微软雅黑"/>
                          <a:cs typeface="Arial" pitchFamily="34" charset="0"/>
                        </a:rPr>
                        <a:t>monitoring system over the FE interface.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bwMode="auto">
          <a:xfrm>
            <a:off x="4208306" y="1413325"/>
            <a:ext cx="3788087" cy="408725"/>
          </a:xfrm>
          <a:prstGeom prst="rect">
            <a:avLst/>
          </a:prstGeom>
          <a:noFill/>
          <a:ln w="9525">
            <a:noFill/>
            <a:miter lim="800000"/>
            <a:headEnd/>
            <a:tailEnd/>
          </a:ln>
        </p:spPr>
        <p:txBody>
          <a:bodyPr wrap="none" lIns="99980" tIns="49986" rIns="99980" bIns="49986" rtlCol="0">
            <a:spAutoFit/>
          </a:bodyPr>
          <a:lstStyle/>
          <a:p>
            <a:pPr algn="ctr" defTabSz="1001649" eaLnBrk="0" hangingPunct="0"/>
            <a:r>
              <a:rPr lang="en-US" altLang="en-US" sz="2000" dirty="0">
                <a:solidFill>
                  <a:srgbClr val="000000"/>
                </a:solidFill>
                <a:cs typeface="+mn-ea"/>
                <a:sym typeface="+mn-lt"/>
              </a:rPr>
              <a:t>Security protection equipment</a:t>
            </a:r>
          </a:p>
        </p:txBody>
      </p:sp>
    </p:spTree>
    <p:extLst>
      <p:ext uri="{BB962C8B-B14F-4D97-AF65-F5344CB8AC3E}">
        <p14:creationId xmlns:p14="http://schemas.microsoft.com/office/powerpoint/2010/main" val="39096996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latin typeface="+mn-lt"/>
                <a:ea typeface="+mn-ea"/>
                <a:cs typeface="+mn-ea"/>
                <a:sym typeface="+mn-lt"/>
              </a:rPr>
              <a:t>(Short Answer Question)What are differences between SNMP</a:t>
            </a:r>
            <a:r>
              <a:rPr lang="en-US" altLang="en-US" dirty="0" smtClean="0">
                <a:latin typeface="+mn-lt"/>
                <a:ea typeface="+mn-ea"/>
                <a:cs typeface="+mn-ea"/>
                <a:sym typeface="+mn-lt"/>
              </a:rPr>
              <a:t> and </a:t>
            </a:r>
            <a:r>
              <a:rPr lang="en-US" altLang="zh-CN" dirty="0" smtClean="0">
                <a:latin typeface="+mn-lt"/>
                <a:ea typeface="+mn-ea"/>
                <a:cs typeface="+mn-ea"/>
                <a:sym typeface="+mn-lt"/>
              </a:rPr>
              <a:t>Modbus?</a:t>
            </a:r>
          </a:p>
          <a:p>
            <a:pPr algn="l"/>
            <a:r>
              <a:rPr lang="en-US" altLang="zh-CN" dirty="0">
                <a:cs typeface="+mn-ea"/>
                <a:sym typeface="+mn-lt"/>
              </a:rPr>
              <a:t>(Short Answer Question)</a:t>
            </a:r>
            <a:r>
              <a:rPr lang="en-US" altLang="en-US" dirty="0" smtClean="0">
                <a:latin typeface="+mn-lt"/>
                <a:ea typeface="+mn-ea"/>
                <a:cs typeface="+mn-ea"/>
                <a:sym typeface="+mn-lt"/>
              </a:rPr>
              <a:t>Which scenarios can the power and environment monitoring system be used in?</a:t>
            </a:r>
            <a:endParaRPr lang="en-US" altLang="en-US" dirty="0">
              <a:latin typeface="+mn-lt"/>
              <a:ea typeface="+mn-ea"/>
              <a:cs typeface="+mn-ea"/>
              <a:sym typeface="+mn-lt"/>
            </a:endParaRPr>
          </a:p>
        </p:txBody>
      </p:sp>
    </p:spTree>
    <p:extLst>
      <p:ext uri="{BB962C8B-B14F-4D97-AF65-F5344CB8AC3E}">
        <p14:creationId xmlns:p14="http://schemas.microsoft.com/office/powerpoint/2010/main" val="8527525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en-US" dirty="0" smtClean="0">
                <a:latin typeface="+mn-lt"/>
                <a:ea typeface="+mn-ea"/>
                <a:cs typeface="+mn-ea"/>
                <a:sym typeface="+mn-lt"/>
              </a:rPr>
              <a:t>Basic Interfaces and Communication Protocols</a:t>
            </a:r>
            <a:endParaRPr lang="en-US" altLang="zh-CN" dirty="0" smtClean="0">
              <a:latin typeface="+mn-lt"/>
              <a:ea typeface="+mn-ea"/>
              <a:cs typeface="+mn-ea"/>
              <a:sym typeface="+mn-lt"/>
            </a:endParaRPr>
          </a:p>
          <a:p>
            <a:r>
              <a:rPr lang="en-US" altLang="en-US" dirty="0" smtClean="0">
                <a:latin typeface="+mn-lt"/>
                <a:ea typeface="+mn-ea"/>
                <a:cs typeface="+mn-ea"/>
                <a:sym typeface="+mn-lt"/>
              </a:rPr>
              <a:t>Subsystem Monitoring of Data Centers</a:t>
            </a:r>
            <a:endParaRPr lang="en-US" altLang="zh-CN" dirty="0" smtClean="0">
              <a:latin typeface="+mn-lt"/>
              <a:ea typeface="+mn-ea"/>
              <a:cs typeface="+mn-ea"/>
              <a:sym typeface="+mn-lt"/>
            </a:endParaRPr>
          </a:p>
          <a:p>
            <a:r>
              <a:rPr lang="en-US" altLang="en-US" dirty="0" smtClean="0">
                <a:latin typeface="+mn-lt"/>
                <a:ea typeface="+mn-ea"/>
                <a:cs typeface="+mn-ea"/>
                <a:sym typeface="+mn-lt"/>
              </a:rPr>
              <a:t>Technical Indicators and Environment Standards</a:t>
            </a:r>
            <a:endParaRPr lang="en-US" altLang="en-US" dirty="0">
              <a:latin typeface="+mn-lt"/>
              <a:ea typeface="+mn-ea"/>
              <a:cs typeface="+mn-ea"/>
              <a:sym typeface="+mn-lt"/>
            </a:endParaRPr>
          </a:p>
        </p:txBody>
      </p:sp>
    </p:spTree>
    <p:extLst>
      <p:ext uri="{BB962C8B-B14F-4D97-AF65-F5344CB8AC3E}">
        <p14:creationId xmlns:p14="http://schemas.microsoft.com/office/powerpoint/2010/main" val="28700003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636" y="3716338"/>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7584098" y="5360327"/>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8032616" y="4508318"/>
            <a:ext cx="360040" cy="360040"/>
          </a:xfrm>
          <a:prstGeom prst="rect">
            <a:avLst/>
          </a:prstGeom>
        </p:spPr>
      </p:pic>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26782515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en-US" b="1" dirty="0" smtClean="0">
                <a:latin typeface="+mn-lt"/>
                <a:ea typeface="+mn-ea"/>
                <a:cs typeface="+mn-ea"/>
                <a:sym typeface="+mn-lt"/>
              </a:rPr>
              <a:t>Introduction to the Monitoring System</a:t>
            </a:r>
            <a:endParaRPr lang="en-US" altLang="zh-CN" b="1" dirty="0" smtClean="0">
              <a:latin typeface="+mn-lt"/>
              <a:ea typeface="+mn-ea"/>
              <a:cs typeface="+mn-ea"/>
              <a:sym typeface="+mn-lt"/>
            </a:endParaRPr>
          </a:p>
          <a:p>
            <a:r>
              <a:rPr lang="en-US" altLang="en-US" dirty="0" smtClean="0">
                <a:solidFill>
                  <a:schemeClr val="bg1">
                    <a:lumMod val="50000"/>
                  </a:schemeClr>
                </a:solidFill>
                <a:latin typeface="+mn-lt"/>
                <a:ea typeface="+mn-ea"/>
                <a:cs typeface="+mn-ea"/>
                <a:sym typeface="+mn-lt"/>
              </a:rPr>
              <a:t>Basic Interfaces and Communication Protocols</a:t>
            </a:r>
          </a:p>
          <a:p>
            <a:r>
              <a:rPr lang="en-US" altLang="en-US" dirty="0" smtClean="0">
                <a:solidFill>
                  <a:schemeClr val="bg1">
                    <a:lumMod val="50000"/>
                  </a:schemeClr>
                </a:solidFill>
                <a:latin typeface="+mn-lt"/>
                <a:ea typeface="+mn-ea"/>
                <a:cs typeface="+mn-ea"/>
                <a:sym typeface="+mn-lt"/>
              </a:rPr>
              <a:t>Introduction to the Data Center Monitoring System</a:t>
            </a:r>
          </a:p>
        </p:txBody>
      </p:sp>
    </p:spTree>
    <p:extLst>
      <p:ext uri="{BB962C8B-B14F-4D97-AF65-F5344CB8AC3E}">
        <p14:creationId xmlns:p14="http://schemas.microsoft.com/office/powerpoint/2010/main" val="24818212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53"/>
          <p:cNvSpPr>
            <a:spLocks noGrp="1"/>
          </p:cNvSpPr>
          <p:nvPr>
            <p:ph type="body" sz="quarter" idx="17"/>
          </p:nvPr>
        </p:nvSpPr>
        <p:spPr/>
        <p:txBody>
          <a:bodyPr/>
          <a:lstStyle/>
          <a:p>
            <a:r>
              <a:rPr lang="en-US" altLang="zh-CN" dirty="0" smtClean="0">
                <a:latin typeface="+mn-lt"/>
                <a:ea typeface="+mn-ea"/>
                <a:cs typeface="+mn-ea"/>
                <a:sym typeface="+mn-lt"/>
              </a:rPr>
              <a:t>HCIA-DCF</a:t>
            </a:r>
            <a:endParaRPr lang="zh-CN" altLang="en-US" dirty="0">
              <a:latin typeface="+mn-lt"/>
              <a:ea typeface="+mn-ea"/>
              <a:cs typeface="+mn-ea"/>
              <a:sym typeface="+mn-lt"/>
            </a:endParaRPr>
          </a:p>
        </p:txBody>
      </p:sp>
      <p:sp>
        <p:nvSpPr>
          <p:cNvPr id="58" name="文本占位符 57"/>
          <p:cNvSpPr>
            <a:spLocks noGrp="1"/>
          </p:cNvSpPr>
          <p:nvPr>
            <p:ph type="body" sz="quarter" idx="18"/>
          </p:nvPr>
        </p:nvSpPr>
        <p:spPr/>
        <p:txBody>
          <a:bodyPr/>
          <a:lstStyle/>
          <a:p>
            <a:endParaRPr lang="zh-CN" altLang="en-US" dirty="0">
              <a:latin typeface="+mn-lt"/>
              <a:ea typeface="+mn-ea"/>
              <a:cs typeface="+mn-ea"/>
              <a:sym typeface="+mn-lt"/>
            </a:endParaRPr>
          </a:p>
        </p:txBody>
      </p:sp>
      <p:sp>
        <p:nvSpPr>
          <p:cNvPr id="60" name="文本占位符 59"/>
          <p:cNvSpPr>
            <a:spLocks noGrp="1"/>
          </p:cNvSpPr>
          <p:nvPr>
            <p:ph type="body" sz="quarter" idx="19"/>
          </p:nvPr>
        </p:nvSpPr>
        <p:spPr/>
        <p:txBody>
          <a:bodyPr/>
          <a:lstStyle/>
          <a:p>
            <a:endParaRPr lang="zh-CN" altLang="en-US" dirty="0">
              <a:latin typeface="+mn-lt"/>
              <a:ea typeface="+mn-ea"/>
              <a:cs typeface="+mn-ea"/>
              <a:sym typeface="+mn-lt"/>
            </a:endParaRPr>
          </a:p>
        </p:txBody>
      </p:sp>
      <p:sp>
        <p:nvSpPr>
          <p:cNvPr id="61" name="文本占位符 60"/>
          <p:cNvSpPr>
            <a:spLocks noGrp="1"/>
          </p:cNvSpPr>
          <p:nvPr>
            <p:ph type="body" sz="quarter" idx="20"/>
          </p:nvPr>
        </p:nvSpPr>
        <p:spPr/>
        <p:txBody>
          <a:bodyPr/>
          <a:lstStyle/>
          <a:p>
            <a:r>
              <a:rPr lang="en-US" altLang="zh-CN" dirty="0" smtClean="0">
                <a:latin typeface="+mn-lt"/>
                <a:ea typeface="+mn-ea"/>
                <a:cs typeface="+mn-ea"/>
                <a:sym typeface="+mn-lt"/>
              </a:rPr>
              <a:t>V2.0</a:t>
            </a:r>
            <a:endParaRPr lang="en-US" altLang="zh-CN" dirty="0">
              <a:latin typeface="+mn-lt"/>
              <a:ea typeface="+mn-ea"/>
              <a:cs typeface="+mn-ea"/>
              <a:sym typeface="+mn-lt"/>
            </a:endParaRPr>
          </a:p>
        </p:txBody>
      </p:sp>
      <p:sp>
        <p:nvSpPr>
          <p:cNvPr id="4" name="文本占位符 3"/>
          <p:cNvSpPr>
            <a:spLocks noGrp="1"/>
          </p:cNvSpPr>
          <p:nvPr>
            <p:ph type="body" sz="quarter" idx="13"/>
          </p:nvPr>
        </p:nvSpPr>
        <p:spPr/>
        <p:txBody>
          <a:bodyPr/>
          <a:lstStyle/>
          <a:p>
            <a:r>
              <a:rPr lang="en-US" altLang="zh-CN" dirty="0" smtClean="0">
                <a:latin typeface="+mn-lt"/>
                <a:ea typeface="+mn-ea"/>
                <a:cs typeface="+mn-ea"/>
                <a:sym typeface="+mn-lt"/>
              </a:rPr>
              <a:t>Qian Hui</a:t>
            </a:r>
            <a:endParaRPr lang="zh-CN" altLang="en-US" dirty="0">
              <a:latin typeface="+mn-lt"/>
              <a:ea typeface="+mn-ea"/>
              <a:cs typeface="+mn-ea"/>
              <a:sym typeface="+mn-lt"/>
            </a:endParaRPr>
          </a:p>
        </p:txBody>
      </p:sp>
      <p:sp>
        <p:nvSpPr>
          <p:cNvPr id="6" name="文本占位符 5"/>
          <p:cNvSpPr>
            <a:spLocks noGrp="1"/>
          </p:cNvSpPr>
          <p:nvPr>
            <p:ph type="body" sz="quarter" idx="14"/>
          </p:nvPr>
        </p:nvSpPr>
        <p:spPr/>
        <p:txBody>
          <a:bodyPr/>
          <a:lstStyle/>
          <a:p>
            <a:r>
              <a:rPr lang="en-US" altLang="zh-CN" dirty="0" smtClean="0">
                <a:latin typeface="+mn-lt"/>
                <a:ea typeface="+mn-ea"/>
                <a:cs typeface="+mn-ea"/>
                <a:sym typeface="+mn-lt"/>
              </a:rPr>
              <a:t>2015.01.25</a:t>
            </a:r>
            <a:endParaRPr lang="en-US" altLang="zh-CN" dirty="0">
              <a:latin typeface="+mn-lt"/>
              <a:ea typeface="+mn-ea"/>
              <a:cs typeface="+mn-ea"/>
              <a:sym typeface="+mn-lt"/>
            </a:endParaRPr>
          </a:p>
        </p:txBody>
      </p:sp>
      <p:sp>
        <p:nvSpPr>
          <p:cNvPr id="7" name="文本占位符 6"/>
          <p:cNvSpPr>
            <a:spLocks noGrp="1"/>
          </p:cNvSpPr>
          <p:nvPr>
            <p:ph type="body" sz="quarter" idx="15"/>
          </p:nvPr>
        </p:nvSpPr>
        <p:spPr/>
        <p:txBody>
          <a:bodyPr anchor="ctr" anchorCtr="0"/>
          <a:lstStyle/>
          <a:p>
            <a:r>
              <a:rPr lang="en-US" altLang="zh-CN" dirty="0" smtClean="0">
                <a:latin typeface="+mn-lt"/>
                <a:ea typeface="+mn-ea"/>
                <a:cs typeface="+mn-ea"/>
                <a:sym typeface="+mn-lt"/>
              </a:rPr>
              <a:t>Li </a:t>
            </a:r>
            <a:r>
              <a:rPr lang="en-US" altLang="zh-CN" dirty="0" err="1" smtClean="0">
                <a:latin typeface="+mn-lt"/>
                <a:ea typeface="+mn-ea"/>
                <a:cs typeface="+mn-ea"/>
                <a:sym typeface="+mn-lt"/>
              </a:rPr>
              <a:t>Shaofeng</a:t>
            </a:r>
            <a:r>
              <a:rPr lang="en-US" altLang="zh-CN" dirty="0" smtClean="0">
                <a:latin typeface="+mn-lt"/>
                <a:ea typeface="+mn-ea"/>
                <a:cs typeface="+mn-ea"/>
                <a:sym typeface="+mn-lt"/>
              </a:rPr>
              <a:t>/l00486775</a:t>
            </a:r>
            <a:endParaRPr lang="zh-CN" altLang="en-US" dirty="0">
              <a:latin typeface="+mn-lt"/>
              <a:ea typeface="+mn-ea"/>
              <a:cs typeface="+mn-ea"/>
              <a:sym typeface="+mn-lt"/>
            </a:endParaRPr>
          </a:p>
        </p:txBody>
      </p:sp>
      <p:sp>
        <p:nvSpPr>
          <p:cNvPr id="5" name="文本占位符 4"/>
          <p:cNvSpPr>
            <a:spLocks noGrp="1"/>
          </p:cNvSpPr>
          <p:nvPr>
            <p:ph type="body" sz="quarter" idx="16"/>
          </p:nvPr>
        </p:nvSpPr>
        <p:spPr/>
        <p:txBody>
          <a:bodyPr/>
          <a:lstStyle/>
          <a:p>
            <a:r>
              <a:rPr lang="en-US" altLang="zh-CN" dirty="0" smtClean="0">
                <a:latin typeface="+mn-lt"/>
                <a:ea typeface="+mn-ea"/>
                <a:cs typeface="+mn-ea"/>
                <a:sym typeface="+mn-lt"/>
              </a:rPr>
              <a:t>New</a:t>
            </a:r>
            <a:endParaRPr lang="zh-CN" altLang="en-US" dirty="0">
              <a:latin typeface="+mn-lt"/>
              <a:ea typeface="+mn-ea"/>
              <a:cs typeface="+mn-ea"/>
              <a:sym typeface="+mn-lt"/>
            </a:endParaRPr>
          </a:p>
        </p:txBody>
      </p:sp>
      <p:sp>
        <p:nvSpPr>
          <p:cNvPr id="63" name="文本占位符 62"/>
          <p:cNvSpPr>
            <a:spLocks noGrp="1"/>
          </p:cNvSpPr>
          <p:nvPr>
            <p:ph type="body" sz="quarter" idx="21"/>
          </p:nvPr>
        </p:nvSpPr>
        <p:spPr/>
        <p:txBody>
          <a:bodyPr/>
          <a:lstStyle/>
          <a:p>
            <a:r>
              <a:rPr lang="en-US" altLang="zh-CN" dirty="0" smtClean="0">
                <a:latin typeface="+mn-lt"/>
                <a:ea typeface="+mn-ea"/>
                <a:cs typeface="+mn-ea"/>
                <a:sym typeface="+mn-lt"/>
              </a:rPr>
              <a:t>Wang </a:t>
            </a:r>
            <a:r>
              <a:rPr lang="en-US" altLang="zh-CN" dirty="0" err="1" smtClean="0">
                <a:latin typeface="+mn-lt"/>
                <a:ea typeface="+mn-ea"/>
                <a:cs typeface="+mn-ea"/>
                <a:sym typeface="+mn-lt"/>
              </a:rPr>
              <a:t>pulin</a:t>
            </a:r>
            <a:r>
              <a:rPr lang="en-US" altLang="zh-CN" dirty="0" smtClean="0">
                <a:latin typeface="+mn-lt"/>
                <a:ea typeface="+mn-ea"/>
                <a:cs typeface="+mn-ea"/>
                <a:sym typeface="+mn-lt"/>
              </a:rPr>
              <a:t>/wx763618</a:t>
            </a:r>
            <a:endParaRPr lang="zh-CN" altLang="en-US" dirty="0">
              <a:latin typeface="+mn-lt"/>
              <a:ea typeface="+mn-ea"/>
              <a:cs typeface="+mn-ea"/>
              <a:sym typeface="+mn-lt"/>
            </a:endParaRPr>
          </a:p>
        </p:txBody>
      </p:sp>
      <p:sp>
        <p:nvSpPr>
          <p:cNvPr id="65" name="文本占位符 64"/>
          <p:cNvSpPr>
            <a:spLocks noGrp="1"/>
          </p:cNvSpPr>
          <p:nvPr>
            <p:ph type="body" sz="quarter" idx="22"/>
          </p:nvPr>
        </p:nvSpPr>
        <p:spPr/>
        <p:txBody>
          <a:bodyPr/>
          <a:lstStyle/>
          <a:p>
            <a:r>
              <a:rPr lang="en-US" altLang="zh-CN" dirty="0" smtClean="0">
                <a:latin typeface="+mn-lt"/>
                <a:ea typeface="+mn-ea"/>
                <a:cs typeface="+mn-ea"/>
                <a:sym typeface="+mn-lt"/>
              </a:rPr>
              <a:t>2020.12</a:t>
            </a:r>
            <a:endParaRPr lang="zh-CN" altLang="en-US" dirty="0">
              <a:latin typeface="+mn-lt"/>
              <a:ea typeface="+mn-ea"/>
              <a:cs typeface="+mn-ea"/>
              <a:sym typeface="+mn-lt"/>
            </a:endParaRPr>
          </a:p>
        </p:txBody>
      </p:sp>
      <p:sp>
        <p:nvSpPr>
          <p:cNvPr id="22" name="文本占位符 21"/>
          <p:cNvSpPr>
            <a:spLocks noGrp="1"/>
          </p:cNvSpPr>
          <p:nvPr>
            <p:ph type="body" sz="quarter" idx="23"/>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/l00486775</a:t>
            </a:r>
            <a:endParaRPr lang="zh-CN" altLang="en-US" dirty="0">
              <a:cs typeface="+mn-ea"/>
              <a:sym typeface="+mn-lt"/>
            </a:endParaRPr>
          </a:p>
        </p:txBody>
      </p:sp>
      <p:sp>
        <p:nvSpPr>
          <p:cNvPr id="23" name="文本占位符 22"/>
          <p:cNvSpPr>
            <a:spLocks noGrp="1"/>
          </p:cNvSpPr>
          <p:nvPr>
            <p:ph type="body" sz="quarter" idx="24"/>
          </p:nvPr>
        </p:nvSpPr>
        <p:spPr/>
        <p:txBody>
          <a:bodyPr/>
          <a:lstStyle/>
          <a:p>
            <a:r>
              <a:rPr lang="en-US" altLang="zh-CN" dirty="0" smtClean="0"/>
              <a:t>Update</a:t>
            </a:r>
            <a:endParaRPr lang="zh-CN" altLang="en-US" dirty="0"/>
          </a:p>
        </p:txBody>
      </p:sp>
      <p:sp>
        <p:nvSpPr>
          <p:cNvPr id="24" name="文本占位符 23"/>
          <p:cNvSpPr>
            <a:spLocks noGrp="1"/>
          </p:cNvSpPr>
          <p:nvPr>
            <p:ph type="body" sz="quarter" idx="25"/>
          </p:nvPr>
        </p:nvSpPr>
        <p:spPr/>
        <p:txBody>
          <a:bodyPr/>
          <a:lstStyle/>
          <a:p>
            <a:endParaRPr lang="zh-CN" altLang="en-US"/>
          </a:p>
        </p:txBody>
      </p:sp>
      <p:sp>
        <p:nvSpPr>
          <p:cNvPr id="25" name="文本占位符 24"/>
          <p:cNvSpPr>
            <a:spLocks noGrp="1"/>
          </p:cNvSpPr>
          <p:nvPr>
            <p:ph type="body" sz="quarter" idx="26"/>
          </p:nvPr>
        </p:nvSpPr>
        <p:spPr/>
        <p:txBody>
          <a:bodyPr/>
          <a:lstStyle/>
          <a:p>
            <a:endParaRPr lang="zh-CN" altLang="en-US"/>
          </a:p>
        </p:txBody>
      </p:sp>
      <p:sp>
        <p:nvSpPr>
          <p:cNvPr id="26" name="文本占位符 25"/>
          <p:cNvSpPr>
            <a:spLocks noGrp="1"/>
          </p:cNvSpPr>
          <p:nvPr>
            <p:ph type="body" sz="quarter" idx="27"/>
          </p:nvPr>
        </p:nvSpPr>
        <p:spPr/>
        <p:txBody>
          <a:bodyPr/>
          <a:lstStyle/>
          <a:p>
            <a:endParaRPr lang="zh-CN" altLang="en-US"/>
          </a:p>
        </p:txBody>
      </p:sp>
      <p:sp>
        <p:nvSpPr>
          <p:cNvPr id="27" name="文本占位符 26"/>
          <p:cNvSpPr>
            <a:spLocks noGrp="1"/>
          </p:cNvSpPr>
          <p:nvPr>
            <p:ph type="body" sz="quarter" idx="28"/>
          </p:nvPr>
        </p:nvSpPr>
        <p:spPr/>
        <p:txBody>
          <a:bodyPr/>
          <a:lstStyle/>
          <a:p>
            <a:endParaRPr lang="zh-CN" altLang="en-US"/>
          </a:p>
        </p:txBody>
      </p:sp>
      <p:sp>
        <p:nvSpPr>
          <p:cNvPr id="28" name="文本占位符 27"/>
          <p:cNvSpPr>
            <a:spLocks noGrp="1"/>
          </p:cNvSpPr>
          <p:nvPr>
            <p:ph type="body" sz="quarter" idx="29"/>
          </p:nvPr>
        </p:nvSpPr>
        <p:spPr/>
        <p:txBody>
          <a:bodyPr/>
          <a:lstStyle/>
          <a:p>
            <a:endParaRPr lang="zh-CN" altLang="en-US"/>
          </a:p>
        </p:txBody>
      </p:sp>
      <p:sp>
        <p:nvSpPr>
          <p:cNvPr id="29" name="文本占位符 28"/>
          <p:cNvSpPr>
            <a:spLocks noGrp="1"/>
          </p:cNvSpPr>
          <p:nvPr>
            <p:ph type="body" sz="quarter" idx="30"/>
          </p:nvPr>
        </p:nvSpPr>
        <p:spPr/>
        <p:txBody>
          <a:bodyPr/>
          <a:lstStyle/>
          <a:p>
            <a:endParaRPr lang="zh-CN" altLang="en-US"/>
          </a:p>
        </p:txBody>
      </p:sp>
      <p:sp>
        <p:nvSpPr>
          <p:cNvPr id="30" name="文本占位符 29"/>
          <p:cNvSpPr>
            <a:spLocks noGrp="1"/>
          </p:cNvSpPr>
          <p:nvPr>
            <p:ph type="body" sz="quarter" idx="31"/>
          </p:nvPr>
        </p:nvSpPr>
        <p:spPr/>
        <p:txBody>
          <a:bodyPr/>
          <a:lstStyle/>
          <a:p>
            <a:endParaRPr lang="zh-CN" altLang="en-US"/>
          </a:p>
        </p:txBody>
      </p:sp>
      <p:sp>
        <p:nvSpPr>
          <p:cNvPr id="31" name="文本占位符 30"/>
          <p:cNvSpPr>
            <a:spLocks noGrp="1"/>
          </p:cNvSpPr>
          <p:nvPr>
            <p:ph type="body" sz="quarter" idx="32"/>
          </p:nvPr>
        </p:nvSpPr>
        <p:spPr/>
        <p:txBody>
          <a:bodyPr/>
          <a:lstStyle/>
          <a:p>
            <a:endParaRPr lang="zh-CN" altLang="en-US"/>
          </a:p>
        </p:txBody>
      </p:sp>
      <p:sp>
        <p:nvSpPr>
          <p:cNvPr id="32" name="文本占位符 31"/>
          <p:cNvSpPr>
            <a:spLocks noGrp="1"/>
          </p:cNvSpPr>
          <p:nvPr>
            <p:ph type="body" sz="quarter" idx="33"/>
          </p:nvPr>
        </p:nvSpPr>
        <p:spPr/>
        <p:txBody>
          <a:bodyPr/>
          <a:lstStyle/>
          <a:p>
            <a:endParaRPr lang="zh-CN" altLang="en-US"/>
          </a:p>
        </p:txBody>
      </p:sp>
      <p:sp>
        <p:nvSpPr>
          <p:cNvPr id="33" name="文本占位符 32"/>
          <p:cNvSpPr>
            <a:spLocks noGrp="1"/>
          </p:cNvSpPr>
          <p:nvPr>
            <p:ph type="body" sz="quarter" idx="34"/>
          </p:nvPr>
        </p:nvSpPr>
        <p:spPr/>
        <p:txBody>
          <a:bodyPr/>
          <a:lstStyle/>
          <a:p>
            <a:endParaRPr lang="zh-CN" altLang="en-US"/>
          </a:p>
        </p:txBody>
      </p:sp>
      <p:sp>
        <p:nvSpPr>
          <p:cNvPr id="34" name="文本占位符 33"/>
          <p:cNvSpPr>
            <a:spLocks noGrp="1"/>
          </p:cNvSpPr>
          <p:nvPr>
            <p:ph type="body" sz="quarter" idx="35"/>
          </p:nvPr>
        </p:nvSpPr>
        <p:spPr/>
        <p:txBody>
          <a:bodyPr/>
          <a:lstStyle/>
          <a:p>
            <a:endParaRPr lang="zh-CN" altLang="en-US"/>
          </a:p>
        </p:txBody>
      </p:sp>
      <p:sp>
        <p:nvSpPr>
          <p:cNvPr id="35" name="文本占位符 34"/>
          <p:cNvSpPr>
            <a:spLocks noGrp="1"/>
          </p:cNvSpPr>
          <p:nvPr>
            <p:ph type="body" sz="quarter" idx="36"/>
          </p:nvPr>
        </p:nvSpPr>
        <p:spPr/>
        <p:txBody>
          <a:bodyPr/>
          <a:lstStyle/>
          <a:p>
            <a:endParaRPr lang="zh-CN" altLang="en-US"/>
          </a:p>
        </p:txBody>
      </p:sp>
      <p:sp>
        <p:nvSpPr>
          <p:cNvPr id="36" name="文本占位符 35"/>
          <p:cNvSpPr>
            <a:spLocks noGrp="1"/>
          </p:cNvSpPr>
          <p:nvPr>
            <p:ph type="body" sz="quarter" idx="37"/>
          </p:nvPr>
        </p:nvSpPr>
        <p:spPr/>
        <p:txBody>
          <a:bodyPr/>
          <a:lstStyle/>
          <a:p>
            <a:endParaRPr lang="zh-CN" altLang="en-US"/>
          </a:p>
        </p:txBody>
      </p:sp>
      <p:sp>
        <p:nvSpPr>
          <p:cNvPr id="37" name="文本占位符 36"/>
          <p:cNvSpPr>
            <a:spLocks noGrp="1"/>
          </p:cNvSpPr>
          <p:nvPr>
            <p:ph type="body" sz="quarter" idx="38"/>
          </p:nvPr>
        </p:nvSpPr>
        <p:spPr/>
        <p:txBody>
          <a:bodyPr/>
          <a:lstStyle/>
          <a:p>
            <a:endParaRPr lang="zh-CN" altLang="en-US"/>
          </a:p>
        </p:txBody>
      </p:sp>
      <p:sp>
        <p:nvSpPr>
          <p:cNvPr id="38" name="文本占位符 37"/>
          <p:cNvSpPr>
            <a:spLocks noGrp="1"/>
          </p:cNvSpPr>
          <p:nvPr>
            <p:ph type="body" sz="quarter" idx="39"/>
          </p:nvPr>
        </p:nvSpPr>
        <p:spPr/>
        <p:txBody>
          <a:bodyPr/>
          <a:lstStyle/>
          <a:p>
            <a:endParaRPr lang="zh-CN" altLang="en-US"/>
          </a:p>
        </p:txBody>
      </p:sp>
      <p:sp>
        <p:nvSpPr>
          <p:cNvPr id="39" name="文本占位符 3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56720948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218469" y="1400985"/>
            <a:ext cx="4789029" cy="3466950"/>
            <a:chOff x="7" y="1078"/>
            <a:chExt cx="3575" cy="2819"/>
          </a:xfrm>
        </p:grpSpPr>
        <p:grpSp>
          <p:nvGrpSpPr>
            <p:cNvPr id="3" name="Group 47"/>
            <p:cNvGrpSpPr>
              <a:grpSpLocks/>
            </p:cNvGrpSpPr>
            <p:nvPr/>
          </p:nvGrpSpPr>
          <p:grpSpPr bwMode="auto">
            <a:xfrm>
              <a:off x="532" y="2919"/>
              <a:ext cx="3050" cy="978"/>
              <a:chOff x="2605" y="2725"/>
              <a:chExt cx="2957" cy="948"/>
            </a:xfrm>
          </p:grpSpPr>
          <p:sp>
            <p:nvSpPr>
              <p:cNvPr id="8246" name="Freeform 48"/>
              <p:cNvSpPr>
                <a:spLocks/>
              </p:cNvSpPr>
              <p:nvPr/>
            </p:nvSpPr>
            <p:spPr bwMode="auto">
              <a:xfrm>
                <a:off x="3187" y="2725"/>
                <a:ext cx="2375" cy="504"/>
              </a:xfrm>
              <a:custGeom>
                <a:avLst/>
                <a:gdLst>
                  <a:gd name="T0" fmla="*/ 150477 w 1678"/>
                  <a:gd name="T1" fmla="*/ 0 h 1010"/>
                  <a:gd name="T2" fmla="*/ 127541 w 1678"/>
                  <a:gd name="T3" fmla="*/ 0 h 1010"/>
                  <a:gd name="T4" fmla="*/ 14976 w 1678"/>
                  <a:gd name="T5" fmla="*/ 0 h 1010"/>
                  <a:gd name="T6" fmla="*/ 0 w 1678"/>
                  <a:gd name="T7" fmla="*/ 0 h 1010"/>
                  <a:gd name="T8" fmla="*/ 139409 w 1678"/>
                  <a:gd name="T9" fmla="*/ 0 h 1010"/>
                  <a:gd name="T10" fmla="*/ 184140 w 1678"/>
                  <a:gd name="T11" fmla="*/ 0 h 1010"/>
                  <a:gd name="T12" fmla="*/ 150477 w 1678"/>
                  <a:gd name="T13" fmla="*/ 0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solidFill>
                <a:srgbClr val="B4B4B4">
                  <a:alpha val="50195"/>
                </a:srgbClr>
              </a:solidFill>
              <a:ln w="9525">
                <a:noFill/>
                <a:round/>
                <a:headEnd/>
                <a:tailEnd/>
              </a:ln>
            </p:spPr>
            <p:txBody>
              <a:bodyPr/>
              <a:lstStyle/>
              <a:p>
                <a:endParaRPr lang="zh-CN" altLang="en-US" dirty="0">
                  <a:cs typeface="+mn-ea"/>
                  <a:sym typeface="+mn-lt"/>
                </a:endParaRPr>
              </a:p>
            </p:txBody>
          </p:sp>
          <p:sp>
            <p:nvSpPr>
              <p:cNvPr id="8247" name="Freeform 49"/>
              <p:cNvSpPr>
                <a:spLocks/>
              </p:cNvSpPr>
              <p:nvPr/>
            </p:nvSpPr>
            <p:spPr bwMode="auto">
              <a:xfrm>
                <a:off x="2605" y="3055"/>
                <a:ext cx="2521" cy="618"/>
              </a:xfrm>
              <a:custGeom>
                <a:avLst/>
                <a:gdLst>
                  <a:gd name="T0" fmla="*/ 63046 w 1781"/>
                  <a:gd name="T1" fmla="*/ 1 h 1235"/>
                  <a:gd name="T2" fmla="*/ 78956 w 1781"/>
                  <a:gd name="T3" fmla="*/ 1 h 1235"/>
                  <a:gd name="T4" fmla="*/ 197472 w 1781"/>
                  <a:gd name="T5" fmla="*/ 1 h 1235"/>
                  <a:gd name="T6" fmla="*/ 230818 w 1781"/>
                  <a:gd name="T7" fmla="*/ 1 h 1235"/>
                  <a:gd name="T8" fmla="*/ 58602 w 1781"/>
                  <a:gd name="T9" fmla="*/ 1 h 1235"/>
                  <a:gd name="T10" fmla="*/ 48263 w 1781"/>
                  <a:gd name="T11" fmla="*/ 0 h 1235"/>
                  <a:gd name="T12" fmla="*/ 63046 w 1781"/>
                  <a:gd name="T13" fmla="*/ 1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solidFill>
                <a:srgbClr val="B4B4B4">
                  <a:alpha val="50195"/>
                </a:srgbClr>
              </a:solidFill>
              <a:ln w="9525">
                <a:noFill/>
                <a:round/>
                <a:headEnd/>
                <a:tailEnd/>
              </a:ln>
            </p:spPr>
            <p:txBody>
              <a:bodyPr/>
              <a:lstStyle/>
              <a:p>
                <a:endParaRPr lang="zh-CN" altLang="en-US" dirty="0">
                  <a:cs typeface="+mn-ea"/>
                  <a:sym typeface="+mn-lt"/>
                </a:endParaRPr>
              </a:p>
            </p:txBody>
          </p:sp>
        </p:grpSp>
        <p:grpSp>
          <p:nvGrpSpPr>
            <p:cNvPr id="4" name="Group 80"/>
            <p:cNvGrpSpPr>
              <a:grpSpLocks/>
            </p:cNvGrpSpPr>
            <p:nvPr/>
          </p:nvGrpSpPr>
          <p:grpSpPr bwMode="auto">
            <a:xfrm>
              <a:off x="7" y="2011"/>
              <a:ext cx="2663" cy="1818"/>
              <a:chOff x="7" y="1943"/>
              <a:chExt cx="2663" cy="1818"/>
            </a:xfrm>
          </p:grpSpPr>
          <p:sp>
            <p:nvSpPr>
              <p:cNvPr id="8243" name="Freeform 51"/>
              <p:cNvSpPr>
                <a:spLocks/>
              </p:cNvSpPr>
              <p:nvPr/>
            </p:nvSpPr>
            <p:spPr bwMode="auto">
              <a:xfrm>
                <a:off x="7" y="1943"/>
                <a:ext cx="2599" cy="1803"/>
              </a:xfrm>
              <a:custGeom>
                <a:avLst/>
                <a:gdLst>
                  <a:gd name="T0" fmla="*/ 96811 w 1781"/>
                  <a:gd name="T1" fmla="*/ 7212 h 1235"/>
                  <a:gd name="T2" fmla="*/ 120978 w 1781"/>
                  <a:gd name="T3" fmla="*/ 156813 h 1235"/>
                  <a:gd name="T4" fmla="*/ 302541 w 1781"/>
                  <a:gd name="T5" fmla="*/ 72587 h 1235"/>
                  <a:gd name="T6" fmla="*/ 353746 w 1781"/>
                  <a:gd name="T7" fmla="*/ 88670 h 1235"/>
                  <a:gd name="T8" fmla="*/ 89782 w 1781"/>
                  <a:gd name="T9" fmla="*/ 199400 h 1235"/>
                  <a:gd name="T10" fmla="*/ 73887 w 1781"/>
                  <a:gd name="T11" fmla="*/ 0 h 1235"/>
                  <a:gd name="T12" fmla="*/ 96811 w 1781"/>
                  <a:gd name="T13" fmla="*/ 7212 h 1235"/>
                  <a:gd name="T14" fmla="*/ 0 60000 65536"/>
                  <a:gd name="T15" fmla="*/ 0 60000 65536"/>
                  <a:gd name="T16" fmla="*/ 0 60000 65536"/>
                  <a:gd name="T17" fmla="*/ 0 60000 65536"/>
                  <a:gd name="T18" fmla="*/ 0 60000 65536"/>
                  <a:gd name="T19" fmla="*/ 0 60000 65536"/>
                  <a:gd name="T20" fmla="*/ 0 60000 65536"/>
                  <a:gd name="T21" fmla="*/ 0 w 1781"/>
                  <a:gd name="T22" fmla="*/ 0 h 1235"/>
                  <a:gd name="T23" fmla="*/ 1781 w 1781"/>
                  <a:gd name="T24" fmla="*/ 1235 h 1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1" h="1235">
                    <a:moveTo>
                      <a:pt x="487" y="36"/>
                    </a:moveTo>
                    <a:cubicBezTo>
                      <a:pt x="412" y="169"/>
                      <a:pt x="208" y="597"/>
                      <a:pt x="609" y="785"/>
                    </a:cubicBezTo>
                    <a:cubicBezTo>
                      <a:pt x="830" y="873"/>
                      <a:pt x="1204" y="807"/>
                      <a:pt x="1523" y="363"/>
                    </a:cubicBezTo>
                    <a:cubicBezTo>
                      <a:pt x="1586" y="379"/>
                      <a:pt x="1709" y="419"/>
                      <a:pt x="1781" y="444"/>
                    </a:cubicBezTo>
                    <a:cubicBezTo>
                      <a:pt x="1502" y="949"/>
                      <a:pt x="806" y="1235"/>
                      <a:pt x="452" y="998"/>
                    </a:cubicBezTo>
                    <a:cubicBezTo>
                      <a:pt x="0" y="701"/>
                      <a:pt x="278" y="135"/>
                      <a:pt x="372" y="0"/>
                    </a:cubicBezTo>
                    <a:cubicBezTo>
                      <a:pt x="430" y="17"/>
                      <a:pt x="411" y="11"/>
                      <a:pt x="487" y="36"/>
                    </a:cubicBezTo>
                    <a:close/>
                  </a:path>
                </a:pathLst>
              </a:custGeom>
              <a:gradFill rotWithShape="1">
                <a:gsLst>
                  <a:gs pos="0">
                    <a:srgbClr val="717171"/>
                  </a:gs>
                  <a:gs pos="50000">
                    <a:srgbClr val="F6F6F6"/>
                  </a:gs>
                  <a:gs pos="100000">
                    <a:srgbClr val="717171"/>
                  </a:gs>
                </a:gsLst>
                <a:lin ang="0" scaled="1"/>
              </a:gradFill>
              <a:ln w="9525">
                <a:noFill/>
                <a:round/>
                <a:headEnd/>
                <a:tailEnd/>
              </a:ln>
            </p:spPr>
            <p:txBody>
              <a:bodyPr/>
              <a:lstStyle/>
              <a:p>
                <a:endParaRPr lang="zh-CN" altLang="en-US" dirty="0">
                  <a:cs typeface="+mn-ea"/>
                  <a:sym typeface="+mn-lt"/>
                </a:endParaRPr>
              </a:p>
            </p:txBody>
          </p:sp>
          <p:sp>
            <p:nvSpPr>
              <p:cNvPr id="8244" name="Freeform 52"/>
              <p:cNvSpPr>
                <a:spLocks/>
              </p:cNvSpPr>
              <p:nvPr/>
            </p:nvSpPr>
            <p:spPr bwMode="auto">
              <a:xfrm>
                <a:off x="755" y="2589"/>
                <a:ext cx="1915" cy="1172"/>
              </a:xfrm>
              <a:custGeom>
                <a:avLst/>
                <a:gdLst>
                  <a:gd name="T0" fmla="*/ 0 w 1312"/>
                  <a:gd name="T1" fmla="*/ 117315 h 803"/>
                  <a:gd name="T2" fmla="*/ 197096 w 1312"/>
                  <a:gd name="T3" fmla="*/ 66718 h 803"/>
                  <a:gd name="T4" fmla="*/ 252306 w 1312"/>
                  <a:gd name="T5" fmla="*/ 0 h 803"/>
                  <a:gd name="T6" fmla="*/ 261362 w 1312"/>
                  <a:gd name="T7" fmla="*/ 12543 h 803"/>
                  <a:gd name="T8" fmla="*/ 79696 w 1312"/>
                  <a:gd name="T9" fmla="*/ 135005 h 803"/>
                  <a:gd name="T10" fmla="*/ 0 w 1312"/>
                  <a:gd name="T11" fmla="*/ 117315 h 803"/>
                  <a:gd name="T12" fmla="*/ 0 60000 65536"/>
                  <a:gd name="T13" fmla="*/ 0 60000 65536"/>
                  <a:gd name="T14" fmla="*/ 0 60000 65536"/>
                  <a:gd name="T15" fmla="*/ 0 60000 65536"/>
                  <a:gd name="T16" fmla="*/ 0 60000 65536"/>
                  <a:gd name="T17" fmla="*/ 0 60000 65536"/>
                  <a:gd name="T18" fmla="*/ 0 w 1312"/>
                  <a:gd name="T19" fmla="*/ 0 h 803"/>
                  <a:gd name="T20" fmla="*/ 1312 w 1312"/>
                  <a:gd name="T21" fmla="*/ 803 h 803"/>
                </a:gdLst>
                <a:ahLst/>
                <a:cxnLst>
                  <a:cxn ang="T12">
                    <a:pos x="T0" y="T1"/>
                  </a:cxn>
                  <a:cxn ang="T13">
                    <a:pos x="T2" y="T3"/>
                  </a:cxn>
                  <a:cxn ang="T14">
                    <a:pos x="T4" y="T5"/>
                  </a:cxn>
                  <a:cxn ang="T15">
                    <a:pos x="T6" y="T7"/>
                  </a:cxn>
                  <a:cxn ang="T16">
                    <a:pos x="T8" y="T9"/>
                  </a:cxn>
                  <a:cxn ang="T17">
                    <a:pos x="T10" y="T11"/>
                  </a:cxn>
                </a:cxnLst>
                <a:rect l="T18" t="T19" r="T20" b="T21"/>
                <a:pathLst>
                  <a:path w="1312" h="803">
                    <a:moveTo>
                      <a:pt x="0" y="589"/>
                    </a:moveTo>
                    <a:cubicBezTo>
                      <a:pt x="0" y="589"/>
                      <a:pt x="399" y="803"/>
                      <a:pt x="989" y="335"/>
                    </a:cubicBezTo>
                    <a:cubicBezTo>
                      <a:pt x="1163" y="189"/>
                      <a:pt x="1267" y="0"/>
                      <a:pt x="1267" y="0"/>
                    </a:cubicBezTo>
                    <a:cubicBezTo>
                      <a:pt x="1312" y="63"/>
                      <a:pt x="1312" y="63"/>
                      <a:pt x="1312" y="63"/>
                    </a:cubicBezTo>
                    <a:cubicBezTo>
                      <a:pt x="1312" y="63"/>
                      <a:pt x="999" y="633"/>
                      <a:pt x="400" y="678"/>
                    </a:cubicBezTo>
                    <a:cubicBezTo>
                      <a:pt x="148" y="694"/>
                      <a:pt x="0" y="589"/>
                      <a:pt x="0" y="589"/>
                    </a:cubicBezTo>
                    <a:close/>
                  </a:path>
                </a:pathLst>
              </a:custGeom>
              <a:gradFill rotWithShape="1">
                <a:gsLst>
                  <a:gs pos="0">
                    <a:srgbClr val="C1C1C1"/>
                  </a:gs>
                  <a:gs pos="50000">
                    <a:srgbClr val="565656"/>
                  </a:gs>
                  <a:gs pos="100000">
                    <a:srgbClr val="C1C1C1"/>
                  </a:gs>
                </a:gsLst>
                <a:lin ang="2700000" scaled="1"/>
              </a:gradFill>
              <a:ln w="9525">
                <a:noFill/>
                <a:round/>
                <a:headEnd/>
                <a:tailEnd/>
              </a:ln>
            </p:spPr>
            <p:txBody>
              <a:bodyPr/>
              <a:lstStyle/>
              <a:p>
                <a:endParaRPr lang="zh-CN" altLang="en-US" dirty="0">
                  <a:cs typeface="+mn-ea"/>
                  <a:sym typeface="+mn-lt"/>
                </a:endParaRPr>
              </a:p>
            </p:txBody>
          </p:sp>
          <p:sp>
            <p:nvSpPr>
              <p:cNvPr id="8245" name="Freeform 53"/>
              <p:cNvSpPr>
                <a:spLocks/>
              </p:cNvSpPr>
              <p:nvPr/>
            </p:nvSpPr>
            <p:spPr bwMode="auto">
              <a:xfrm>
                <a:off x="419" y="1996"/>
                <a:ext cx="389" cy="1042"/>
              </a:xfrm>
              <a:custGeom>
                <a:avLst/>
                <a:gdLst>
                  <a:gd name="T0" fmla="*/ 39857 w 267"/>
                  <a:gd name="T1" fmla="*/ 0 h 714"/>
                  <a:gd name="T2" fmla="*/ 50655 w 267"/>
                  <a:gd name="T3" fmla="*/ 9995 h 714"/>
                  <a:gd name="T4" fmla="*/ 51275 w 267"/>
                  <a:gd name="T5" fmla="*/ 141973 h 714"/>
                  <a:gd name="T6" fmla="*/ 16953 w 267"/>
                  <a:gd name="T7" fmla="*/ 72120 h 714"/>
                  <a:gd name="T8" fmla="*/ 39857 w 267"/>
                  <a:gd name="T9" fmla="*/ 0 h 714"/>
                  <a:gd name="T10" fmla="*/ 0 60000 65536"/>
                  <a:gd name="T11" fmla="*/ 0 60000 65536"/>
                  <a:gd name="T12" fmla="*/ 0 60000 65536"/>
                  <a:gd name="T13" fmla="*/ 0 60000 65536"/>
                  <a:gd name="T14" fmla="*/ 0 60000 65536"/>
                  <a:gd name="T15" fmla="*/ 0 w 267"/>
                  <a:gd name="T16" fmla="*/ 0 h 714"/>
                  <a:gd name="T17" fmla="*/ 267 w 267"/>
                  <a:gd name="T18" fmla="*/ 714 h 714"/>
                </a:gdLst>
                <a:ahLst/>
                <a:cxnLst>
                  <a:cxn ang="T10">
                    <a:pos x="T0" y="T1"/>
                  </a:cxn>
                  <a:cxn ang="T11">
                    <a:pos x="T2" y="T3"/>
                  </a:cxn>
                  <a:cxn ang="T12">
                    <a:pos x="T4" y="T5"/>
                  </a:cxn>
                  <a:cxn ang="T13">
                    <a:pos x="T6" y="T7"/>
                  </a:cxn>
                  <a:cxn ang="T14">
                    <a:pos x="T8" y="T9"/>
                  </a:cxn>
                </a:cxnLst>
                <a:rect l="T15" t="T16" r="T17" b="T18"/>
                <a:pathLst>
                  <a:path w="267" h="714">
                    <a:moveTo>
                      <a:pt x="205" y="0"/>
                    </a:moveTo>
                    <a:cubicBezTo>
                      <a:pt x="205" y="0"/>
                      <a:pt x="254" y="45"/>
                      <a:pt x="261" y="50"/>
                    </a:cubicBezTo>
                    <a:cubicBezTo>
                      <a:pt x="267" y="61"/>
                      <a:pt x="0" y="424"/>
                      <a:pt x="264" y="714"/>
                    </a:cubicBezTo>
                    <a:cubicBezTo>
                      <a:pt x="69" y="593"/>
                      <a:pt x="85" y="409"/>
                      <a:pt x="87" y="363"/>
                    </a:cubicBezTo>
                    <a:cubicBezTo>
                      <a:pt x="88" y="197"/>
                      <a:pt x="205" y="0"/>
                      <a:pt x="205" y="0"/>
                    </a:cubicBezTo>
                    <a:close/>
                  </a:path>
                </a:pathLst>
              </a:custGeom>
              <a:gradFill rotWithShape="1">
                <a:gsLst>
                  <a:gs pos="0">
                    <a:srgbClr val="A3A3A3"/>
                  </a:gs>
                  <a:gs pos="50000">
                    <a:srgbClr val="525252"/>
                  </a:gs>
                  <a:gs pos="100000">
                    <a:srgbClr val="A3A3A3"/>
                  </a:gs>
                </a:gsLst>
                <a:lin ang="18900000" scaled="1"/>
              </a:gradFill>
              <a:ln w="9525">
                <a:noFill/>
                <a:round/>
                <a:headEnd/>
                <a:tailEnd/>
              </a:ln>
            </p:spPr>
            <p:txBody>
              <a:bodyPr/>
              <a:lstStyle/>
              <a:p>
                <a:endParaRPr lang="zh-CN" altLang="en-US" dirty="0">
                  <a:cs typeface="+mn-ea"/>
                  <a:sym typeface="+mn-lt"/>
                </a:endParaRPr>
              </a:p>
            </p:txBody>
          </p:sp>
        </p:grpSp>
        <p:grpSp>
          <p:nvGrpSpPr>
            <p:cNvPr id="5" name="Group 79"/>
            <p:cNvGrpSpPr>
              <a:grpSpLocks/>
            </p:cNvGrpSpPr>
            <p:nvPr/>
          </p:nvGrpSpPr>
          <p:grpSpPr bwMode="auto">
            <a:xfrm>
              <a:off x="606" y="1078"/>
              <a:ext cx="2451" cy="1570"/>
              <a:chOff x="606" y="1010"/>
              <a:chExt cx="2451" cy="1570"/>
            </a:xfrm>
          </p:grpSpPr>
          <p:sp>
            <p:nvSpPr>
              <p:cNvPr id="8238" name="Freeform 55"/>
              <p:cNvSpPr>
                <a:spLocks/>
              </p:cNvSpPr>
              <p:nvPr/>
            </p:nvSpPr>
            <p:spPr bwMode="auto">
              <a:xfrm>
                <a:off x="606" y="1010"/>
                <a:ext cx="2451" cy="1473"/>
              </a:xfrm>
              <a:custGeom>
                <a:avLst/>
                <a:gdLst>
                  <a:gd name="T0" fmla="*/ 233819 w 1678"/>
                  <a:gd name="T1" fmla="*/ 184347 h 1010"/>
                  <a:gd name="T2" fmla="*/ 198233 w 1678"/>
                  <a:gd name="T3" fmla="*/ 49742 h 1010"/>
                  <a:gd name="T4" fmla="*/ 23311 w 1678"/>
                  <a:gd name="T5" fmla="*/ 125462 h 1010"/>
                  <a:gd name="T6" fmla="*/ 0 w 1678"/>
                  <a:gd name="T7" fmla="*/ 118711 h 1010"/>
                  <a:gd name="T8" fmla="*/ 216765 w 1678"/>
                  <a:gd name="T9" fmla="*/ 12364 h 1010"/>
                  <a:gd name="T10" fmla="*/ 286200 w 1678"/>
                  <a:gd name="T11" fmla="*/ 198913 h 1010"/>
                  <a:gd name="T12" fmla="*/ 233819 w 1678"/>
                  <a:gd name="T13" fmla="*/ 184347 h 1010"/>
                  <a:gd name="T14" fmla="*/ 0 60000 65536"/>
                  <a:gd name="T15" fmla="*/ 0 60000 65536"/>
                  <a:gd name="T16" fmla="*/ 0 60000 65536"/>
                  <a:gd name="T17" fmla="*/ 0 60000 65536"/>
                  <a:gd name="T18" fmla="*/ 0 60000 65536"/>
                  <a:gd name="T19" fmla="*/ 0 60000 65536"/>
                  <a:gd name="T20" fmla="*/ 0 60000 65536"/>
                  <a:gd name="T21" fmla="*/ 0 w 1678"/>
                  <a:gd name="T22" fmla="*/ 0 h 1010"/>
                  <a:gd name="T23" fmla="*/ 1678 w 1678"/>
                  <a:gd name="T24" fmla="*/ 1010 h 10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8" h="1010">
                    <a:moveTo>
                      <a:pt x="1162" y="936"/>
                    </a:moveTo>
                    <a:cubicBezTo>
                      <a:pt x="1222" y="836"/>
                      <a:pt x="1371" y="388"/>
                      <a:pt x="985" y="252"/>
                    </a:cubicBezTo>
                    <a:cubicBezTo>
                      <a:pt x="471" y="122"/>
                      <a:pt x="116" y="637"/>
                      <a:pt x="116" y="637"/>
                    </a:cubicBezTo>
                    <a:cubicBezTo>
                      <a:pt x="116" y="637"/>
                      <a:pt x="116" y="637"/>
                      <a:pt x="0" y="603"/>
                    </a:cubicBezTo>
                    <a:cubicBezTo>
                      <a:pt x="272" y="215"/>
                      <a:pt x="727" y="0"/>
                      <a:pt x="1077" y="63"/>
                    </a:cubicBezTo>
                    <a:cubicBezTo>
                      <a:pt x="1416" y="123"/>
                      <a:pt x="1678" y="452"/>
                      <a:pt x="1422" y="1010"/>
                    </a:cubicBezTo>
                    <a:cubicBezTo>
                      <a:pt x="1357" y="994"/>
                      <a:pt x="1209" y="950"/>
                      <a:pt x="1162" y="936"/>
                    </a:cubicBezTo>
                    <a:close/>
                  </a:path>
                </a:pathLst>
              </a:custGeom>
              <a:gradFill rotWithShape="1">
                <a:gsLst>
                  <a:gs pos="0">
                    <a:srgbClr val="990000"/>
                  </a:gs>
                  <a:gs pos="50000">
                    <a:srgbClr val="D87E7E"/>
                  </a:gs>
                  <a:gs pos="100000">
                    <a:srgbClr val="990000"/>
                  </a:gs>
                </a:gsLst>
                <a:lin ang="0" scaled="1"/>
              </a:gradFill>
              <a:ln w="9525">
                <a:noFill/>
                <a:round/>
                <a:headEnd/>
                <a:tailEnd/>
              </a:ln>
            </p:spPr>
            <p:txBody>
              <a:bodyPr/>
              <a:lstStyle/>
              <a:p>
                <a:endParaRPr lang="zh-CN" altLang="en-US" dirty="0">
                  <a:cs typeface="+mn-ea"/>
                  <a:sym typeface="+mn-lt"/>
                </a:endParaRPr>
              </a:p>
            </p:txBody>
          </p:sp>
          <p:sp>
            <p:nvSpPr>
              <p:cNvPr id="8239" name="Freeform 56"/>
              <p:cNvSpPr>
                <a:spLocks/>
              </p:cNvSpPr>
              <p:nvPr/>
            </p:nvSpPr>
            <p:spPr bwMode="auto">
              <a:xfrm>
                <a:off x="2683" y="1564"/>
                <a:ext cx="261" cy="1016"/>
              </a:xfrm>
              <a:custGeom>
                <a:avLst/>
                <a:gdLst>
                  <a:gd name="T0" fmla="*/ 0 w 179"/>
                  <a:gd name="T1" fmla="*/ 125689 h 696"/>
                  <a:gd name="T2" fmla="*/ 8257 w 179"/>
                  <a:gd name="T3" fmla="*/ 138853 h 696"/>
                  <a:gd name="T4" fmla="*/ 27379 w 179"/>
                  <a:gd name="T5" fmla="*/ 62862 h 696"/>
                  <a:gd name="T6" fmla="*/ 17932 w 179"/>
                  <a:gd name="T7" fmla="*/ 12561 h 696"/>
                  <a:gd name="T8" fmla="*/ 12541 w 179"/>
                  <a:gd name="T9" fmla="*/ 0 h 696"/>
                  <a:gd name="T10" fmla="*/ 0 w 179"/>
                  <a:gd name="T11" fmla="*/ 125689 h 696"/>
                  <a:gd name="T12" fmla="*/ 0 60000 65536"/>
                  <a:gd name="T13" fmla="*/ 0 60000 65536"/>
                  <a:gd name="T14" fmla="*/ 0 60000 65536"/>
                  <a:gd name="T15" fmla="*/ 0 60000 65536"/>
                  <a:gd name="T16" fmla="*/ 0 60000 65536"/>
                  <a:gd name="T17" fmla="*/ 0 60000 65536"/>
                  <a:gd name="T18" fmla="*/ 0 w 179"/>
                  <a:gd name="T19" fmla="*/ 0 h 696"/>
                  <a:gd name="T20" fmla="*/ 179 w 179"/>
                  <a:gd name="T21" fmla="*/ 696 h 696"/>
                </a:gdLst>
                <a:ahLst/>
                <a:cxnLst>
                  <a:cxn ang="T12">
                    <a:pos x="T0" y="T1"/>
                  </a:cxn>
                  <a:cxn ang="T13">
                    <a:pos x="T2" y="T3"/>
                  </a:cxn>
                  <a:cxn ang="T14">
                    <a:pos x="T4" y="T5"/>
                  </a:cxn>
                  <a:cxn ang="T15">
                    <a:pos x="T6" y="T7"/>
                  </a:cxn>
                  <a:cxn ang="T16">
                    <a:pos x="T8" y="T9"/>
                  </a:cxn>
                  <a:cxn ang="T17">
                    <a:pos x="T10" y="T11"/>
                  </a:cxn>
                </a:cxnLst>
                <a:rect l="T18" t="T19" r="T20" b="T21"/>
                <a:pathLst>
                  <a:path w="179" h="696">
                    <a:moveTo>
                      <a:pt x="0" y="630"/>
                    </a:moveTo>
                    <a:cubicBezTo>
                      <a:pt x="19" y="659"/>
                      <a:pt x="42" y="696"/>
                      <a:pt x="42" y="696"/>
                    </a:cubicBezTo>
                    <a:cubicBezTo>
                      <a:pt x="42" y="696"/>
                      <a:pt x="134" y="518"/>
                      <a:pt x="139" y="315"/>
                    </a:cubicBezTo>
                    <a:cubicBezTo>
                      <a:pt x="146" y="172"/>
                      <a:pt x="91" y="63"/>
                      <a:pt x="91" y="63"/>
                    </a:cubicBezTo>
                    <a:cubicBezTo>
                      <a:pt x="64" y="0"/>
                      <a:pt x="64" y="0"/>
                      <a:pt x="64" y="0"/>
                    </a:cubicBezTo>
                    <a:cubicBezTo>
                      <a:pt x="64" y="0"/>
                      <a:pt x="179" y="245"/>
                      <a:pt x="0" y="630"/>
                    </a:cubicBezTo>
                    <a:close/>
                  </a:path>
                </a:pathLst>
              </a:custGeom>
              <a:gradFill rotWithShape="1">
                <a:gsLst>
                  <a:gs pos="0">
                    <a:srgbClr val="D16565"/>
                  </a:gs>
                  <a:gs pos="50000">
                    <a:srgbClr val="990000"/>
                  </a:gs>
                  <a:gs pos="100000">
                    <a:srgbClr val="D16565"/>
                  </a:gs>
                </a:gsLst>
                <a:lin ang="2700000" scaled="1"/>
              </a:gradFill>
              <a:ln w="9525">
                <a:noFill/>
                <a:round/>
                <a:headEnd/>
                <a:tailEnd/>
              </a:ln>
            </p:spPr>
            <p:txBody>
              <a:bodyPr/>
              <a:lstStyle/>
              <a:p>
                <a:endParaRPr lang="zh-CN" altLang="en-US" dirty="0">
                  <a:cs typeface="+mn-ea"/>
                  <a:sym typeface="+mn-lt"/>
                </a:endParaRPr>
              </a:p>
            </p:txBody>
          </p:sp>
          <p:sp>
            <p:nvSpPr>
              <p:cNvPr id="8240" name="Freeform 57"/>
              <p:cNvSpPr>
                <a:spLocks/>
              </p:cNvSpPr>
              <p:nvPr/>
            </p:nvSpPr>
            <p:spPr bwMode="auto">
              <a:xfrm>
                <a:off x="775" y="1187"/>
                <a:ext cx="1606" cy="826"/>
              </a:xfrm>
              <a:custGeom>
                <a:avLst/>
                <a:gdLst>
                  <a:gd name="T0" fmla="*/ 173787 w 1100"/>
                  <a:gd name="T1" fmla="*/ 26482 h 565"/>
                  <a:gd name="T2" fmla="*/ 0 w 1100"/>
                  <a:gd name="T3" fmla="*/ 104979 h 565"/>
                  <a:gd name="T4" fmla="*/ 10798 w 1100"/>
                  <a:gd name="T5" fmla="*/ 115162 h 565"/>
                  <a:gd name="T6" fmla="*/ 173068 w 1100"/>
                  <a:gd name="T7" fmla="*/ 37952 h 565"/>
                  <a:gd name="T8" fmla="*/ 220013 w 1100"/>
                  <a:gd name="T9" fmla="*/ 70594 h 565"/>
                  <a:gd name="T10" fmla="*/ 173787 w 1100"/>
                  <a:gd name="T11" fmla="*/ 26482 h 565"/>
                  <a:gd name="T12" fmla="*/ 0 60000 65536"/>
                  <a:gd name="T13" fmla="*/ 0 60000 65536"/>
                  <a:gd name="T14" fmla="*/ 0 60000 65536"/>
                  <a:gd name="T15" fmla="*/ 0 60000 65536"/>
                  <a:gd name="T16" fmla="*/ 0 60000 65536"/>
                  <a:gd name="T17" fmla="*/ 0 60000 65536"/>
                  <a:gd name="T18" fmla="*/ 0 w 1100"/>
                  <a:gd name="T19" fmla="*/ 0 h 565"/>
                  <a:gd name="T20" fmla="*/ 1100 w 1100"/>
                  <a:gd name="T21" fmla="*/ 565 h 565"/>
                </a:gdLst>
                <a:ahLst/>
                <a:cxnLst>
                  <a:cxn ang="T12">
                    <a:pos x="T0" y="T1"/>
                  </a:cxn>
                  <a:cxn ang="T13">
                    <a:pos x="T2" y="T3"/>
                  </a:cxn>
                  <a:cxn ang="T14">
                    <a:pos x="T4" y="T5"/>
                  </a:cxn>
                  <a:cxn ang="T15">
                    <a:pos x="T6" y="T7"/>
                  </a:cxn>
                  <a:cxn ang="T16">
                    <a:pos x="T8" y="T9"/>
                  </a:cxn>
                  <a:cxn ang="T17">
                    <a:pos x="T10" y="T11"/>
                  </a:cxn>
                </a:cxnLst>
                <a:rect l="T18" t="T19" r="T20" b="T21"/>
                <a:pathLst>
                  <a:path w="1100" h="565">
                    <a:moveTo>
                      <a:pt x="869" y="130"/>
                    </a:moveTo>
                    <a:cubicBezTo>
                      <a:pt x="355" y="0"/>
                      <a:pt x="0" y="515"/>
                      <a:pt x="0" y="515"/>
                    </a:cubicBezTo>
                    <a:cubicBezTo>
                      <a:pt x="0" y="515"/>
                      <a:pt x="0" y="515"/>
                      <a:pt x="54" y="565"/>
                    </a:cubicBezTo>
                    <a:cubicBezTo>
                      <a:pt x="279" y="285"/>
                      <a:pt x="580" y="120"/>
                      <a:pt x="866" y="186"/>
                    </a:cubicBezTo>
                    <a:cubicBezTo>
                      <a:pt x="1050" y="226"/>
                      <a:pt x="1100" y="347"/>
                      <a:pt x="1100" y="347"/>
                    </a:cubicBezTo>
                    <a:cubicBezTo>
                      <a:pt x="1084" y="303"/>
                      <a:pt x="1043" y="192"/>
                      <a:pt x="869" y="130"/>
                    </a:cubicBezTo>
                    <a:close/>
                  </a:path>
                </a:pathLst>
              </a:custGeom>
              <a:gradFill rotWithShape="1">
                <a:gsLst>
                  <a:gs pos="0">
                    <a:srgbClr val="D87E7E"/>
                  </a:gs>
                  <a:gs pos="50000">
                    <a:srgbClr val="990000"/>
                  </a:gs>
                  <a:gs pos="100000">
                    <a:srgbClr val="D87E7E"/>
                  </a:gs>
                </a:gsLst>
                <a:lin ang="2700000" scaled="1"/>
              </a:gradFill>
              <a:ln w="9525">
                <a:noFill/>
                <a:round/>
                <a:headEnd/>
                <a:tailEnd/>
              </a:ln>
            </p:spPr>
            <p:txBody>
              <a:bodyPr/>
              <a:lstStyle/>
              <a:p>
                <a:endParaRPr lang="zh-CN" altLang="en-US" dirty="0">
                  <a:cs typeface="+mn-ea"/>
                  <a:sym typeface="+mn-lt"/>
                </a:endParaRPr>
              </a:p>
            </p:txBody>
          </p:sp>
          <p:sp>
            <p:nvSpPr>
              <p:cNvPr id="8241" name="Freeform 58"/>
              <p:cNvSpPr>
                <a:spLocks/>
              </p:cNvSpPr>
              <p:nvPr/>
            </p:nvSpPr>
            <p:spPr bwMode="auto">
              <a:xfrm>
                <a:off x="2303" y="2376"/>
                <a:ext cx="440" cy="204"/>
              </a:xfrm>
              <a:custGeom>
                <a:avLst/>
                <a:gdLst>
                  <a:gd name="T0" fmla="*/ 0 w 469"/>
                  <a:gd name="T1" fmla="*/ 0 h 218"/>
                  <a:gd name="T2" fmla="*/ 166 w 469"/>
                  <a:gd name="T3" fmla="*/ 46 h 218"/>
                  <a:gd name="T4" fmla="*/ 192 w 469"/>
                  <a:gd name="T5" fmla="*/ 87 h 218"/>
                  <a:gd name="T6" fmla="*/ 30 w 469"/>
                  <a:gd name="T7" fmla="*/ 39 h 218"/>
                  <a:gd name="T8" fmla="*/ 0 w 469"/>
                  <a:gd name="T9" fmla="*/ 0 h 218"/>
                  <a:gd name="T10" fmla="*/ 0 60000 65536"/>
                  <a:gd name="T11" fmla="*/ 0 60000 65536"/>
                  <a:gd name="T12" fmla="*/ 0 60000 65536"/>
                  <a:gd name="T13" fmla="*/ 0 60000 65536"/>
                  <a:gd name="T14" fmla="*/ 0 60000 65536"/>
                  <a:gd name="T15" fmla="*/ 0 w 469"/>
                  <a:gd name="T16" fmla="*/ 0 h 218"/>
                  <a:gd name="T17" fmla="*/ 469 w 469"/>
                  <a:gd name="T18" fmla="*/ 218 h 218"/>
                </a:gdLst>
                <a:ahLst/>
                <a:cxnLst>
                  <a:cxn ang="T10">
                    <a:pos x="T0" y="T1"/>
                  </a:cxn>
                  <a:cxn ang="T11">
                    <a:pos x="T2" y="T3"/>
                  </a:cxn>
                  <a:cxn ang="T12">
                    <a:pos x="T4" y="T5"/>
                  </a:cxn>
                  <a:cxn ang="T13">
                    <a:pos x="T6" y="T7"/>
                  </a:cxn>
                  <a:cxn ang="T14">
                    <a:pos x="T8" y="T9"/>
                  </a:cxn>
                </a:cxnLst>
                <a:rect l="T15" t="T16" r="T17" b="T18"/>
                <a:pathLst>
                  <a:path w="469" h="218">
                    <a:moveTo>
                      <a:pt x="0" y="0"/>
                    </a:moveTo>
                    <a:lnTo>
                      <a:pt x="404" y="115"/>
                    </a:lnTo>
                    <a:lnTo>
                      <a:pt x="469" y="218"/>
                    </a:lnTo>
                    <a:lnTo>
                      <a:pt x="73" y="100"/>
                    </a:lnTo>
                    <a:lnTo>
                      <a:pt x="0" y="0"/>
                    </a:lnTo>
                    <a:close/>
                  </a:path>
                </a:pathLst>
              </a:custGeom>
              <a:solidFill>
                <a:srgbClr val="AA2C2C"/>
              </a:solidFill>
              <a:ln w="9525">
                <a:noFill/>
                <a:round/>
                <a:headEnd/>
                <a:tailEnd/>
              </a:ln>
            </p:spPr>
            <p:txBody>
              <a:bodyPr/>
              <a:lstStyle/>
              <a:p>
                <a:endParaRPr lang="zh-CN" altLang="en-US" dirty="0">
                  <a:cs typeface="+mn-ea"/>
                  <a:sym typeface="+mn-lt"/>
                </a:endParaRPr>
              </a:p>
            </p:txBody>
          </p:sp>
          <p:sp>
            <p:nvSpPr>
              <p:cNvPr id="8242" name="Freeform 59"/>
              <p:cNvSpPr>
                <a:spLocks/>
              </p:cNvSpPr>
              <p:nvPr/>
            </p:nvSpPr>
            <p:spPr bwMode="auto">
              <a:xfrm>
                <a:off x="606" y="1890"/>
                <a:ext cx="249" cy="123"/>
              </a:xfrm>
              <a:custGeom>
                <a:avLst/>
                <a:gdLst>
                  <a:gd name="T0" fmla="*/ 79 w 264"/>
                  <a:gd name="T1" fmla="*/ 22 h 131"/>
                  <a:gd name="T2" fmla="*/ 117 w 264"/>
                  <a:gd name="T3" fmla="*/ 54 h 131"/>
                  <a:gd name="T4" fmla="*/ 37 w 264"/>
                  <a:gd name="T5" fmla="*/ 33 h 131"/>
                  <a:gd name="T6" fmla="*/ 0 w 264"/>
                  <a:gd name="T7" fmla="*/ 0 h 131"/>
                  <a:gd name="T8" fmla="*/ 79 w 264"/>
                  <a:gd name="T9" fmla="*/ 22 h 131"/>
                  <a:gd name="T10" fmla="*/ 0 60000 65536"/>
                  <a:gd name="T11" fmla="*/ 0 60000 65536"/>
                  <a:gd name="T12" fmla="*/ 0 60000 65536"/>
                  <a:gd name="T13" fmla="*/ 0 60000 65536"/>
                  <a:gd name="T14" fmla="*/ 0 60000 65536"/>
                  <a:gd name="T15" fmla="*/ 0 w 264"/>
                  <a:gd name="T16" fmla="*/ 0 h 131"/>
                  <a:gd name="T17" fmla="*/ 264 w 264"/>
                  <a:gd name="T18" fmla="*/ 131 h 131"/>
                </a:gdLst>
                <a:ahLst/>
                <a:cxnLst>
                  <a:cxn ang="T10">
                    <a:pos x="T0" y="T1"/>
                  </a:cxn>
                  <a:cxn ang="T11">
                    <a:pos x="T2" y="T3"/>
                  </a:cxn>
                  <a:cxn ang="T12">
                    <a:pos x="T4" y="T5"/>
                  </a:cxn>
                  <a:cxn ang="T13">
                    <a:pos x="T6" y="T7"/>
                  </a:cxn>
                  <a:cxn ang="T14">
                    <a:pos x="T8" y="T9"/>
                  </a:cxn>
                </a:cxnLst>
                <a:rect l="T15" t="T16" r="T17" b="T18"/>
                <a:pathLst>
                  <a:path w="264" h="131">
                    <a:moveTo>
                      <a:pt x="180" y="53"/>
                    </a:moveTo>
                    <a:lnTo>
                      <a:pt x="264" y="131"/>
                    </a:lnTo>
                    <a:lnTo>
                      <a:pt x="83" y="78"/>
                    </a:lnTo>
                    <a:lnTo>
                      <a:pt x="0" y="0"/>
                    </a:lnTo>
                    <a:lnTo>
                      <a:pt x="180" y="53"/>
                    </a:lnTo>
                    <a:close/>
                  </a:path>
                </a:pathLst>
              </a:custGeom>
              <a:solidFill>
                <a:srgbClr val="990000"/>
              </a:solidFill>
              <a:ln w="9525">
                <a:noFill/>
                <a:round/>
                <a:headEnd/>
                <a:tailEnd/>
              </a:ln>
            </p:spPr>
            <p:txBody>
              <a:bodyPr/>
              <a:lstStyle/>
              <a:p>
                <a:endParaRPr lang="zh-CN" altLang="en-US" dirty="0">
                  <a:cs typeface="+mn-ea"/>
                  <a:sym typeface="+mn-lt"/>
                </a:endParaRPr>
              </a:p>
            </p:txBody>
          </p:sp>
        </p:grpSp>
      </p:grpSp>
      <p:sp>
        <p:nvSpPr>
          <p:cNvPr id="8230" name="Line 18"/>
          <p:cNvSpPr>
            <a:spLocks noChangeShapeType="1"/>
          </p:cNvSpPr>
          <p:nvPr/>
        </p:nvSpPr>
        <p:spPr bwMode="auto">
          <a:xfrm rot="21307710" flipH="1">
            <a:off x="2622357" y="3312175"/>
            <a:ext cx="392500" cy="485791"/>
          </a:xfrm>
          <a:prstGeom prst="line">
            <a:avLst/>
          </a:prstGeom>
          <a:noFill/>
          <a:ln w="76200">
            <a:solidFill>
              <a:srgbClr val="777777"/>
            </a:solidFill>
            <a:round/>
            <a:headEnd/>
            <a:tailEnd type="triangle" w="med" len="med"/>
          </a:ln>
        </p:spPr>
        <p:txBody>
          <a:bodyPr/>
          <a:lstStyle/>
          <a:p>
            <a:endParaRPr lang="zh-CN" altLang="en-US" dirty="0">
              <a:cs typeface="+mn-ea"/>
              <a:sym typeface="+mn-lt"/>
            </a:endParaRPr>
          </a:p>
        </p:txBody>
      </p:sp>
      <p:sp>
        <p:nvSpPr>
          <p:cNvPr id="8231" name="Line 19"/>
          <p:cNvSpPr>
            <a:spLocks noChangeShapeType="1"/>
          </p:cNvSpPr>
          <p:nvPr/>
        </p:nvSpPr>
        <p:spPr bwMode="auto">
          <a:xfrm rot="21307710" flipV="1">
            <a:off x="3393961" y="2114300"/>
            <a:ext cx="330879" cy="452585"/>
          </a:xfrm>
          <a:prstGeom prst="line">
            <a:avLst/>
          </a:prstGeom>
          <a:noFill/>
          <a:ln w="76200">
            <a:solidFill>
              <a:srgbClr val="800000"/>
            </a:solidFill>
            <a:round/>
            <a:headEnd/>
            <a:tailEnd type="triangle" w="med" len="med"/>
          </a:ln>
        </p:spPr>
        <p:txBody>
          <a:bodyPr/>
          <a:lstStyle/>
          <a:p>
            <a:endParaRPr lang="zh-CN" altLang="en-US" dirty="0">
              <a:cs typeface="+mn-ea"/>
              <a:sym typeface="+mn-lt"/>
            </a:endParaRPr>
          </a:p>
        </p:txBody>
      </p:sp>
      <p:sp>
        <p:nvSpPr>
          <p:cNvPr id="8232" name="Text Box 20"/>
          <p:cNvSpPr txBox="1">
            <a:spLocks noChangeArrowheads="1"/>
          </p:cNvSpPr>
          <p:nvPr/>
        </p:nvSpPr>
        <p:spPr bwMode="auto">
          <a:xfrm>
            <a:off x="2223318" y="2706062"/>
            <a:ext cx="2045303" cy="461665"/>
          </a:xfrm>
          <a:prstGeom prst="rect">
            <a:avLst/>
          </a:prstGeom>
          <a:noFill/>
          <a:ln w="9525">
            <a:noFill/>
            <a:miter lim="800000"/>
            <a:headEnd/>
            <a:tailEnd/>
          </a:ln>
        </p:spPr>
        <p:txBody>
          <a:bodyPr wrap="square">
            <a:spAutoFit/>
          </a:bodyPr>
          <a:lstStyle/>
          <a:p>
            <a:pPr algn="ctr"/>
            <a:r>
              <a:rPr lang="en-US" altLang="en-US" sz="1200" dirty="0">
                <a:cs typeface="+mn-ea"/>
                <a:sym typeface="+mn-lt"/>
              </a:rPr>
              <a:t>Power and environment monitoring system</a:t>
            </a:r>
            <a:endParaRPr lang="en-US" sz="1200" dirty="0">
              <a:cs typeface="+mn-ea"/>
              <a:sym typeface="+mn-lt"/>
            </a:endParaRPr>
          </a:p>
        </p:txBody>
      </p:sp>
      <p:sp>
        <p:nvSpPr>
          <p:cNvPr id="8233" name="WordArt 58"/>
          <p:cNvSpPr>
            <a:spLocks noChangeArrowheads="1" noChangeShapeType="1" noTextEdit="1"/>
          </p:cNvSpPr>
          <p:nvPr/>
        </p:nvSpPr>
        <p:spPr bwMode="auto">
          <a:xfrm rot="2341987">
            <a:off x="2604942" y="1587923"/>
            <a:ext cx="1899536" cy="2553171"/>
          </a:xfrm>
          <a:prstGeom prst="rect">
            <a:avLst/>
          </a:prstGeom>
        </p:spPr>
        <p:txBody>
          <a:bodyPr spcFirstLastPara="1" wrap="none" fromWordArt="1">
            <a:prstTxWarp prst="textArchUp">
              <a:avLst>
                <a:gd name="adj" fmla="val 14295596"/>
              </a:avLst>
            </a:prstTxWarp>
          </a:bodyPr>
          <a:lstStyle/>
          <a:p>
            <a:r>
              <a:rPr lang="en-US" altLang="en-US" sz="1600" kern="10" dirty="0">
                <a:ln w="9525">
                  <a:noFill/>
                  <a:round/>
                  <a:headEnd/>
                  <a:tailEnd/>
                </a:ln>
                <a:cs typeface="+mn-ea"/>
                <a:sym typeface="+mn-lt"/>
              </a:rPr>
              <a:t>Power equipment</a:t>
            </a:r>
          </a:p>
        </p:txBody>
      </p:sp>
      <p:sp>
        <p:nvSpPr>
          <p:cNvPr id="8234" name="WordArt 51"/>
          <p:cNvSpPr>
            <a:spLocks noChangeArrowheads="1" noChangeShapeType="1" noTextEdit="1"/>
          </p:cNvSpPr>
          <p:nvPr/>
        </p:nvSpPr>
        <p:spPr bwMode="auto">
          <a:xfrm rot="1871965">
            <a:off x="1684980" y="2862639"/>
            <a:ext cx="1899434" cy="1412279"/>
          </a:xfrm>
          <a:prstGeom prst="rect">
            <a:avLst/>
          </a:prstGeom>
        </p:spPr>
        <p:txBody>
          <a:bodyPr spcFirstLastPara="1" wrap="none" fromWordArt="1">
            <a:prstTxWarp prst="textArchDown">
              <a:avLst>
                <a:gd name="adj" fmla="val 1740004"/>
              </a:avLst>
            </a:prstTxWarp>
          </a:bodyPr>
          <a:lstStyle/>
          <a:p>
            <a:r>
              <a:rPr lang="en-US" altLang="en-US" sz="1400" kern="10" dirty="0">
                <a:ln w="9525">
                  <a:noFill/>
                  <a:round/>
                  <a:headEnd/>
                  <a:tailEnd/>
                </a:ln>
                <a:cs typeface="+mn-ea"/>
                <a:sym typeface="+mn-lt"/>
              </a:rPr>
              <a:t>Environmental conditions</a:t>
            </a:r>
          </a:p>
        </p:txBody>
      </p:sp>
      <p:sp>
        <p:nvSpPr>
          <p:cNvPr id="17" name="Rectangle 2"/>
          <p:cNvSpPr>
            <a:spLocks noGrp="1" noChangeArrowheads="1"/>
          </p:cNvSpPr>
          <p:nvPr>
            <p:ph type="title"/>
          </p:nvPr>
        </p:nvSpPr>
        <p:spPr/>
        <p:txBody>
          <a:bodyPr/>
          <a:lstStyle/>
          <a:p>
            <a:r>
              <a:rPr lang="en-US" altLang="en-US" dirty="0" smtClean="0">
                <a:latin typeface="+mn-lt"/>
                <a:ea typeface="+mn-ea"/>
                <a:cs typeface="+mn-ea"/>
                <a:sym typeface="+mn-lt"/>
              </a:rPr>
              <a:t>What is Power and Environment Monitoring System</a:t>
            </a:r>
          </a:p>
        </p:txBody>
      </p:sp>
      <p:sp>
        <p:nvSpPr>
          <p:cNvPr id="8207" name="AutoShape 18" descr="http://gdyxtl.jdsc35.com/service_images/_default/20100430083745.jpg"/>
          <p:cNvSpPr>
            <a:spLocks noChangeAspect="1" noChangeArrowheads="1"/>
          </p:cNvSpPr>
          <p:nvPr/>
        </p:nvSpPr>
        <p:spPr bwMode="auto">
          <a:xfrm>
            <a:off x="6062663" y="-144463"/>
            <a:ext cx="304800" cy="304801"/>
          </a:xfrm>
          <a:prstGeom prst="rect">
            <a:avLst/>
          </a:prstGeom>
          <a:noFill/>
          <a:ln w="9525">
            <a:noFill/>
            <a:miter lim="800000"/>
            <a:headEnd/>
            <a:tailEnd/>
          </a:ln>
        </p:spPr>
        <p:txBody>
          <a:bodyPr/>
          <a:lstStyle/>
          <a:p>
            <a:endParaRPr lang="en-US" altLang="en-US" dirty="0">
              <a:cs typeface="+mn-ea"/>
              <a:sym typeface="+mn-lt"/>
            </a:endParaRPr>
          </a:p>
        </p:txBody>
      </p:sp>
      <p:sp>
        <p:nvSpPr>
          <p:cNvPr id="33" name="Rectangle 21"/>
          <p:cNvSpPr>
            <a:spLocks noChangeArrowheads="1"/>
          </p:cNvSpPr>
          <p:nvPr/>
        </p:nvSpPr>
        <p:spPr bwMode="gray">
          <a:xfrm>
            <a:off x="6096000" y="1139096"/>
            <a:ext cx="4940339" cy="306301"/>
          </a:xfrm>
          <a:prstGeom prst="rect">
            <a:avLst/>
          </a:prstGeom>
          <a:gradFill rotWithShape="1">
            <a:gsLst>
              <a:gs pos="0">
                <a:srgbClr val="C6C7C8"/>
              </a:gs>
              <a:gs pos="100000">
                <a:srgbClr val="C6C7C8">
                  <a:gamma/>
                  <a:shade val="46275"/>
                  <a:invGamma/>
                </a:srgbClr>
              </a:gs>
            </a:gsLst>
            <a:lin ang="5400000" scaled="1"/>
          </a:gradFill>
          <a:ln w="12700">
            <a:solidFill>
              <a:srgbClr val="DDDDDD"/>
            </a:solidFill>
            <a:miter lim="800000"/>
            <a:headEnd/>
            <a:tailEnd/>
          </a:ln>
          <a:effectLst>
            <a:outerShdw dist="53882" dir="2700000" algn="ctr" rotWithShape="0">
              <a:srgbClr val="808080">
                <a:alpha val="50000"/>
              </a:srgbClr>
            </a:outerShdw>
          </a:effectLst>
        </p:spPr>
        <p:txBody>
          <a:bodyPr lIns="288000" tIns="0" rIns="0" bIns="0" anchor="ctr" anchorCtr="0"/>
          <a:lstStyle/>
          <a:p>
            <a:pPr algn="ctr" defTabSz="801688" eaLnBrk="0" hangingPunct="0">
              <a:defRPr/>
            </a:pPr>
            <a:r>
              <a:rPr lang="en-US" altLang="en-US" sz="1200" dirty="0">
                <a:cs typeface="+mn-ea"/>
                <a:sym typeface="+mn-lt"/>
              </a:rPr>
              <a:t>Power equipment</a:t>
            </a:r>
            <a:endParaRPr lang="en-US" sz="1200" dirty="0">
              <a:cs typeface="+mn-ea"/>
              <a:sym typeface="+mn-lt"/>
            </a:endParaRPr>
          </a:p>
        </p:txBody>
      </p:sp>
      <p:sp>
        <p:nvSpPr>
          <p:cNvPr id="34" name="Rectangle 5"/>
          <p:cNvSpPr>
            <a:spLocks noChangeArrowheads="1"/>
          </p:cNvSpPr>
          <p:nvPr/>
        </p:nvSpPr>
        <p:spPr bwMode="gray">
          <a:xfrm>
            <a:off x="6096000" y="1445397"/>
            <a:ext cx="4940339" cy="1957903"/>
          </a:xfrm>
          <a:prstGeom prst="rect">
            <a:avLst/>
          </a:prstGeom>
          <a:gradFill rotWithShape="1">
            <a:gsLst>
              <a:gs pos="0">
                <a:srgbClr val="FFFFFF"/>
              </a:gs>
              <a:gs pos="100000">
                <a:srgbClr val="EAEAEA"/>
              </a:gs>
            </a:gsLst>
            <a:lin ang="5400000" scaled="1"/>
          </a:gradFill>
          <a:ln w="12700">
            <a:solidFill>
              <a:srgbClr val="DDDDDD"/>
            </a:solidFill>
            <a:miter lim="800000"/>
            <a:headEnd/>
            <a:tailEnd/>
          </a:ln>
          <a:effectLst>
            <a:outerShdw dist="53882" dir="2700000" algn="ctr" rotWithShape="0">
              <a:srgbClr val="808080">
                <a:alpha val="50000"/>
              </a:srgbClr>
            </a:outerShdw>
          </a:effectLst>
        </p:spPr>
        <p:txBody>
          <a:bodyPr lIns="108000" tIns="108000" rIns="144000" bIns="72000" anchor="ctr" anchorCtr="0"/>
          <a:lstStyle/>
          <a:p>
            <a:pPr algn="ctr">
              <a:lnSpc>
                <a:spcPct val="90000"/>
              </a:lnSpc>
              <a:spcAft>
                <a:spcPct val="20000"/>
              </a:spcAft>
              <a:buClr>
                <a:srgbClr val="292929"/>
              </a:buClr>
              <a:buFont typeface="Wingdings" pitchFamily="2" charset="2"/>
              <a:buChar char="§"/>
              <a:defRPr/>
            </a:pPr>
            <a:endParaRPr lang="en-GB" dirty="0">
              <a:cs typeface="+mn-ea"/>
              <a:sym typeface="+mn-lt"/>
            </a:endParaRPr>
          </a:p>
        </p:txBody>
      </p:sp>
      <p:pic>
        <p:nvPicPr>
          <p:cNvPr id="7179" name="Picture 11"/>
          <p:cNvPicPr>
            <a:picLocks noChangeAspect="1" noChangeArrowheads="1"/>
          </p:cNvPicPr>
          <p:nvPr/>
        </p:nvPicPr>
        <p:blipFill>
          <a:blip r:embed="rId3" cstate="email"/>
          <a:srcRect/>
          <a:stretch>
            <a:fillRect/>
          </a:stretch>
        </p:blipFill>
        <p:spPr bwMode="auto">
          <a:xfrm>
            <a:off x="6736569" y="1469868"/>
            <a:ext cx="594110" cy="742141"/>
          </a:xfrm>
          <a:prstGeom prst="rect">
            <a:avLst/>
          </a:prstGeom>
          <a:noFill/>
          <a:ln w="9525" algn="ctr">
            <a:noFill/>
            <a:miter lim="800000"/>
            <a:headEnd/>
            <a:tailEnd/>
          </a:ln>
        </p:spPr>
      </p:pic>
      <p:sp>
        <p:nvSpPr>
          <p:cNvPr id="45" name="TextBox 44"/>
          <p:cNvSpPr txBox="1"/>
          <p:nvPr/>
        </p:nvSpPr>
        <p:spPr>
          <a:xfrm>
            <a:off x="6691304" y="2120695"/>
            <a:ext cx="723076" cy="276999"/>
          </a:xfrm>
          <a:prstGeom prst="rect">
            <a:avLst/>
          </a:prstGeom>
          <a:noFill/>
        </p:spPr>
        <p:txBody>
          <a:bodyPr anchor="ctr" anchorCtr="0">
            <a:spAutoFit/>
          </a:bodyPr>
          <a:lstStyle/>
          <a:p>
            <a:pPr algn="ctr">
              <a:defRPr/>
            </a:pPr>
            <a:r>
              <a:rPr lang="en-US" altLang="zh-CN" sz="1200" dirty="0">
                <a:cs typeface="+mn-ea"/>
                <a:sym typeface="+mn-lt"/>
              </a:rPr>
              <a:t>UPS</a:t>
            </a:r>
            <a:endParaRPr lang="en-US" altLang="en-US" sz="1200" dirty="0">
              <a:cs typeface="+mn-ea"/>
              <a:sym typeface="+mn-lt"/>
            </a:endParaRPr>
          </a:p>
        </p:txBody>
      </p:sp>
      <p:pic>
        <p:nvPicPr>
          <p:cNvPr id="7180" name="Picture 12"/>
          <p:cNvPicPr>
            <a:picLocks noChangeAspect="1" noChangeArrowheads="1"/>
          </p:cNvPicPr>
          <p:nvPr/>
        </p:nvPicPr>
        <p:blipFill>
          <a:blip r:embed="rId4" cstate="email"/>
          <a:srcRect/>
          <a:stretch>
            <a:fillRect/>
          </a:stretch>
        </p:blipFill>
        <p:spPr bwMode="auto">
          <a:xfrm>
            <a:off x="8168604" y="1466307"/>
            <a:ext cx="683951" cy="661180"/>
          </a:xfrm>
          <a:prstGeom prst="rect">
            <a:avLst/>
          </a:prstGeom>
          <a:noFill/>
          <a:ln w="9525" algn="ctr">
            <a:noFill/>
            <a:miter lim="800000"/>
            <a:headEnd/>
            <a:tailEnd/>
          </a:ln>
        </p:spPr>
      </p:pic>
      <p:sp>
        <p:nvSpPr>
          <p:cNvPr id="46" name="TextBox 45"/>
          <p:cNvSpPr txBox="1"/>
          <p:nvPr/>
        </p:nvSpPr>
        <p:spPr>
          <a:xfrm>
            <a:off x="7842201" y="2112099"/>
            <a:ext cx="1369580" cy="276999"/>
          </a:xfrm>
          <a:prstGeom prst="rect">
            <a:avLst/>
          </a:prstGeom>
          <a:noFill/>
        </p:spPr>
        <p:txBody>
          <a:bodyPr wrap="square" anchor="ctr" anchorCtr="0">
            <a:spAutoFit/>
          </a:bodyPr>
          <a:lstStyle/>
          <a:p>
            <a:pPr algn="ctr">
              <a:defRPr/>
            </a:pPr>
            <a:r>
              <a:rPr lang="en-US" altLang="en-US" sz="1200" dirty="0">
                <a:cs typeface="+mn-ea"/>
                <a:sym typeface="+mn-lt"/>
              </a:rPr>
              <a:t>Diesel Generator</a:t>
            </a:r>
          </a:p>
        </p:txBody>
      </p:sp>
      <p:pic>
        <p:nvPicPr>
          <p:cNvPr id="7183" name="Picture 15"/>
          <p:cNvPicPr>
            <a:picLocks noChangeAspect="1" noChangeArrowheads="1"/>
          </p:cNvPicPr>
          <p:nvPr/>
        </p:nvPicPr>
        <p:blipFill>
          <a:blip r:embed="rId5" cstate="email">
            <a:lum contrast="-10000"/>
          </a:blip>
          <a:srcRect/>
          <a:stretch>
            <a:fillRect/>
          </a:stretch>
        </p:blipFill>
        <p:spPr bwMode="auto">
          <a:xfrm>
            <a:off x="6959114" y="2309845"/>
            <a:ext cx="1024605" cy="759107"/>
          </a:xfrm>
          <a:prstGeom prst="rect">
            <a:avLst/>
          </a:prstGeom>
          <a:noFill/>
          <a:ln w="9525" algn="ctr">
            <a:noFill/>
            <a:miter lim="800000"/>
            <a:headEnd/>
            <a:tailEnd/>
          </a:ln>
        </p:spPr>
      </p:pic>
      <p:sp>
        <p:nvSpPr>
          <p:cNvPr id="49" name="TextBox 48"/>
          <p:cNvSpPr txBox="1"/>
          <p:nvPr/>
        </p:nvSpPr>
        <p:spPr>
          <a:xfrm>
            <a:off x="6539949" y="2974984"/>
            <a:ext cx="2341216" cy="461665"/>
          </a:xfrm>
          <a:prstGeom prst="rect">
            <a:avLst/>
          </a:prstGeom>
          <a:noFill/>
        </p:spPr>
        <p:txBody>
          <a:bodyPr wrap="square" anchor="ctr" anchorCtr="0">
            <a:spAutoFit/>
          </a:bodyPr>
          <a:lstStyle/>
          <a:p>
            <a:pPr algn="ctr">
              <a:defRPr/>
            </a:pPr>
            <a:r>
              <a:rPr lang="en-US" altLang="en-US" sz="1200" dirty="0">
                <a:cs typeface="+mn-ea"/>
                <a:sym typeface="+mn-lt"/>
              </a:rPr>
              <a:t>High-voltage and low-voltage power distribution</a:t>
            </a:r>
          </a:p>
        </p:txBody>
      </p:sp>
      <p:pic>
        <p:nvPicPr>
          <p:cNvPr id="7187" name="Picture 19"/>
          <p:cNvPicPr>
            <a:picLocks noChangeAspect="1" noChangeArrowheads="1"/>
          </p:cNvPicPr>
          <p:nvPr/>
        </p:nvPicPr>
        <p:blipFill>
          <a:blip r:embed="rId6" cstate="email">
            <a:lum contrast="-12000"/>
          </a:blip>
          <a:srcRect/>
          <a:stretch>
            <a:fillRect/>
          </a:stretch>
        </p:blipFill>
        <p:spPr bwMode="auto">
          <a:xfrm>
            <a:off x="9402152" y="2262257"/>
            <a:ext cx="956372" cy="890569"/>
          </a:xfrm>
          <a:prstGeom prst="rect">
            <a:avLst/>
          </a:prstGeom>
          <a:noFill/>
          <a:ln w="9525" algn="ctr">
            <a:noFill/>
            <a:miter lim="800000"/>
            <a:headEnd/>
            <a:tailEnd/>
          </a:ln>
        </p:spPr>
      </p:pic>
      <p:sp>
        <p:nvSpPr>
          <p:cNvPr id="53" name="TextBox 52"/>
          <p:cNvSpPr txBox="1"/>
          <p:nvPr/>
        </p:nvSpPr>
        <p:spPr>
          <a:xfrm>
            <a:off x="8860551" y="3103001"/>
            <a:ext cx="2080076" cy="276999"/>
          </a:xfrm>
          <a:prstGeom prst="rect">
            <a:avLst/>
          </a:prstGeom>
          <a:noFill/>
        </p:spPr>
        <p:txBody>
          <a:bodyPr wrap="square" anchor="ctr" anchorCtr="0">
            <a:spAutoFit/>
          </a:bodyPr>
          <a:lstStyle/>
          <a:p>
            <a:pPr algn="ctr">
              <a:defRPr/>
            </a:pPr>
            <a:r>
              <a:rPr lang="en-US" altLang="en-US" sz="1200" dirty="0">
                <a:cs typeface="+mn-ea"/>
                <a:sym typeface="+mn-lt"/>
              </a:rPr>
              <a:t>Mains power distribution</a:t>
            </a:r>
          </a:p>
        </p:txBody>
      </p:sp>
      <p:pic>
        <p:nvPicPr>
          <p:cNvPr id="7188" name="Picture 20"/>
          <p:cNvPicPr>
            <a:picLocks noChangeAspect="1" noChangeArrowheads="1"/>
          </p:cNvPicPr>
          <p:nvPr/>
        </p:nvPicPr>
        <p:blipFill>
          <a:blip r:embed="rId7" cstate="email"/>
          <a:srcRect/>
          <a:stretch>
            <a:fillRect/>
          </a:stretch>
        </p:blipFill>
        <p:spPr bwMode="auto">
          <a:xfrm>
            <a:off x="9670190" y="1524290"/>
            <a:ext cx="488329" cy="481717"/>
          </a:xfrm>
          <a:prstGeom prst="rect">
            <a:avLst/>
          </a:prstGeom>
          <a:noFill/>
          <a:ln w="9525" algn="ctr">
            <a:noFill/>
            <a:miter lim="800000"/>
            <a:headEnd/>
            <a:tailEnd/>
          </a:ln>
        </p:spPr>
      </p:pic>
      <p:sp>
        <p:nvSpPr>
          <p:cNvPr id="55" name="TextBox 54"/>
          <p:cNvSpPr txBox="1"/>
          <p:nvPr/>
        </p:nvSpPr>
        <p:spPr>
          <a:xfrm>
            <a:off x="9473120" y="2040543"/>
            <a:ext cx="854939" cy="276999"/>
          </a:xfrm>
          <a:prstGeom prst="rect">
            <a:avLst/>
          </a:prstGeom>
          <a:noFill/>
        </p:spPr>
        <p:txBody>
          <a:bodyPr anchor="ctr" anchorCtr="0">
            <a:spAutoFit/>
          </a:bodyPr>
          <a:lstStyle/>
          <a:p>
            <a:pPr algn="ctr">
              <a:defRPr/>
            </a:pPr>
            <a:r>
              <a:rPr lang="en-US" altLang="en-US" sz="1200" dirty="0">
                <a:cs typeface="+mn-ea"/>
                <a:sym typeface="+mn-lt"/>
              </a:rPr>
              <a:t>Batteries</a:t>
            </a:r>
          </a:p>
        </p:txBody>
      </p:sp>
      <p:sp>
        <p:nvSpPr>
          <p:cNvPr id="35" name="Rectangle 23"/>
          <p:cNvSpPr>
            <a:spLocks noChangeArrowheads="1"/>
          </p:cNvSpPr>
          <p:nvPr/>
        </p:nvSpPr>
        <p:spPr bwMode="gray">
          <a:xfrm>
            <a:off x="6122273" y="3625869"/>
            <a:ext cx="4902041" cy="286534"/>
          </a:xfrm>
          <a:prstGeom prst="rect">
            <a:avLst/>
          </a:prstGeom>
          <a:gradFill rotWithShape="1">
            <a:gsLst>
              <a:gs pos="0">
                <a:srgbClr val="C6C7C8"/>
              </a:gs>
              <a:gs pos="100000">
                <a:srgbClr val="C6C7C8">
                  <a:gamma/>
                  <a:shade val="46275"/>
                  <a:invGamma/>
                </a:srgbClr>
              </a:gs>
            </a:gsLst>
            <a:lin ang="5400000" scaled="1"/>
          </a:gradFill>
          <a:ln w="12700" algn="ctr">
            <a:solidFill>
              <a:srgbClr val="DDDDDD"/>
            </a:solidFill>
            <a:miter lim="800000"/>
            <a:headEnd/>
            <a:tailEnd/>
          </a:ln>
          <a:effectLst>
            <a:outerShdw dist="53882" dir="2700000" algn="ctr" rotWithShape="0">
              <a:srgbClr val="808080">
                <a:alpha val="50000"/>
              </a:srgbClr>
            </a:outerShdw>
          </a:effectLst>
        </p:spPr>
        <p:txBody>
          <a:bodyPr lIns="288000" tIns="0" rIns="0" bIns="0" anchor="ctr" anchorCtr="0"/>
          <a:lstStyle/>
          <a:p>
            <a:pPr algn="ctr" defTabSz="801688" eaLnBrk="0" hangingPunct="0">
              <a:defRPr/>
            </a:pPr>
            <a:r>
              <a:rPr lang="en-US" altLang="en-US" sz="1200" dirty="0">
                <a:cs typeface="+mn-ea"/>
                <a:sym typeface="+mn-lt"/>
              </a:rPr>
              <a:t>Environmental conditions</a:t>
            </a:r>
            <a:endParaRPr lang="en-US" sz="1200" dirty="0">
              <a:cs typeface="+mn-ea"/>
              <a:sym typeface="+mn-lt"/>
            </a:endParaRPr>
          </a:p>
        </p:txBody>
      </p:sp>
      <p:sp>
        <p:nvSpPr>
          <p:cNvPr id="36" name="Rectangle 5"/>
          <p:cNvSpPr>
            <a:spLocks noChangeArrowheads="1"/>
          </p:cNvSpPr>
          <p:nvPr/>
        </p:nvSpPr>
        <p:spPr bwMode="gray">
          <a:xfrm>
            <a:off x="6122273" y="3912404"/>
            <a:ext cx="4902041" cy="1946409"/>
          </a:xfrm>
          <a:prstGeom prst="rect">
            <a:avLst/>
          </a:prstGeom>
          <a:gradFill rotWithShape="1">
            <a:gsLst>
              <a:gs pos="0">
                <a:srgbClr val="FFFFFF"/>
              </a:gs>
              <a:gs pos="100000">
                <a:srgbClr val="EAEAEA"/>
              </a:gs>
            </a:gsLst>
            <a:lin ang="5400000" scaled="1"/>
          </a:gradFill>
          <a:ln w="12700">
            <a:solidFill>
              <a:srgbClr val="DDDDDD"/>
            </a:solidFill>
            <a:miter lim="800000"/>
            <a:headEnd/>
            <a:tailEnd/>
          </a:ln>
          <a:effectLst>
            <a:outerShdw dist="53882" dir="2700000" algn="ctr" rotWithShape="0">
              <a:srgbClr val="808080">
                <a:alpha val="50000"/>
              </a:srgbClr>
            </a:outerShdw>
          </a:effectLst>
        </p:spPr>
        <p:txBody>
          <a:bodyPr lIns="108000" tIns="108000" rIns="144000" bIns="72000" anchor="ctr" anchorCtr="0"/>
          <a:lstStyle/>
          <a:p>
            <a:pPr algn="ctr">
              <a:lnSpc>
                <a:spcPct val="90000"/>
              </a:lnSpc>
              <a:spcAft>
                <a:spcPct val="20000"/>
              </a:spcAft>
              <a:buClr>
                <a:srgbClr val="292929"/>
              </a:buClr>
              <a:buFont typeface="Wingdings" pitchFamily="2" charset="2"/>
              <a:buChar char="§"/>
              <a:defRPr/>
            </a:pPr>
            <a:endParaRPr lang="en-US" altLang="zh-CN" dirty="0">
              <a:cs typeface="+mn-ea"/>
              <a:sym typeface="+mn-lt"/>
            </a:endParaRPr>
          </a:p>
        </p:txBody>
      </p:sp>
      <p:pic>
        <p:nvPicPr>
          <p:cNvPr id="7191" name="Picture 23"/>
          <p:cNvPicPr>
            <a:picLocks noChangeAspect="1" noChangeArrowheads="1"/>
          </p:cNvPicPr>
          <p:nvPr/>
        </p:nvPicPr>
        <p:blipFill>
          <a:blip r:embed="rId8" cstate="email"/>
          <a:srcRect/>
          <a:stretch>
            <a:fillRect/>
          </a:stretch>
        </p:blipFill>
        <p:spPr bwMode="auto">
          <a:xfrm>
            <a:off x="6143841" y="3946210"/>
            <a:ext cx="764918" cy="671523"/>
          </a:xfrm>
          <a:prstGeom prst="rect">
            <a:avLst/>
          </a:prstGeom>
          <a:noFill/>
          <a:ln w="9525" algn="ctr">
            <a:noFill/>
            <a:miter lim="800000"/>
            <a:headEnd/>
            <a:tailEnd/>
          </a:ln>
        </p:spPr>
      </p:pic>
      <p:sp>
        <p:nvSpPr>
          <p:cNvPr id="59" name="TextBox 58"/>
          <p:cNvSpPr txBox="1"/>
          <p:nvPr/>
        </p:nvSpPr>
        <p:spPr>
          <a:xfrm>
            <a:off x="6079140" y="4549196"/>
            <a:ext cx="913013" cy="461665"/>
          </a:xfrm>
          <a:prstGeom prst="rect">
            <a:avLst/>
          </a:prstGeom>
          <a:noFill/>
        </p:spPr>
        <p:txBody>
          <a:bodyPr anchor="ctr" anchorCtr="0">
            <a:spAutoFit/>
          </a:bodyPr>
          <a:lstStyle/>
          <a:p>
            <a:pPr algn="ctr">
              <a:defRPr/>
            </a:pPr>
            <a:r>
              <a:rPr lang="en-US" altLang="en-US" sz="1200" dirty="0">
                <a:cs typeface="+mn-ea"/>
                <a:sym typeface="+mn-lt"/>
              </a:rPr>
              <a:t>Audio and video</a:t>
            </a:r>
          </a:p>
        </p:txBody>
      </p:sp>
      <p:pic>
        <p:nvPicPr>
          <p:cNvPr id="7192" name="Picture 24"/>
          <p:cNvPicPr>
            <a:picLocks noChangeAspect="1" noChangeArrowheads="1"/>
          </p:cNvPicPr>
          <p:nvPr/>
        </p:nvPicPr>
        <p:blipFill>
          <a:blip r:embed="rId9" cstate="email"/>
          <a:srcRect/>
          <a:stretch>
            <a:fillRect/>
          </a:stretch>
        </p:blipFill>
        <p:spPr bwMode="auto">
          <a:xfrm>
            <a:off x="7574869" y="3977766"/>
            <a:ext cx="491733" cy="608410"/>
          </a:xfrm>
          <a:prstGeom prst="rect">
            <a:avLst/>
          </a:prstGeom>
          <a:noFill/>
          <a:ln w="9525" algn="ctr">
            <a:noFill/>
            <a:miter lim="800000"/>
            <a:headEnd/>
            <a:tailEnd/>
          </a:ln>
        </p:spPr>
      </p:pic>
      <p:sp>
        <p:nvSpPr>
          <p:cNvPr id="61" name="TextBox 60"/>
          <p:cNvSpPr txBox="1"/>
          <p:nvPr/>
        </p:nvSpPr>
        <p:spPr>
          <a:xfrm>
            <a:off x="7307691" y="4590299"/>
            <a:ext cx="1202889" cy="461665"/>
          </a:xfrm>
          <a:prstGeom prst="rect">
            <a:avLst/>
          </a:prstGeom>
          <a:noFill/>
        </p:spPr>
        <p:txBody>
          <a:bodyPr wrap="square" anchor="ctr" anchorCtr="0">
            <a:spAutoFit/>
          </a:bodyPr>
          <a:lstStyle/>
          <a:p>
            <a:pPr algn="ctr">
              <a:defRPr/>
            </a:pPr>
            <a:r>
              <a:rPr lang="en-US" altLang="en-US" sz="1200" dirty="0">
                <a:cs typeface="+mn-ea"/>
                <a:sym typeface="+mn-lt"/>
              </a:rPr>
              <a:t>Access control device</a:t>
            </a:r>
          </a:p>
        </p:txBody>
      </p:sp>
      <p:sp>
        <p:nvSpPr>
          <p:cNvPr id="63" name="TextBox 62"/>
          <p:cNvSpPr txBox="1"/>
          <p:nvPr/>
        </p:nvSpPr>
        <p:spPr>
          <a:xfrm>
            <a:off x="8305880" y="4733862"/>
            <a:ext cx="1345686" cy="276999"/>
          </a:xfrm>
          <a:prstGeom prst="rect">
            <a:avLst/>
          </a:prstGeom>
          <a:noFill/>
        </p:spPr>
        <p:txBody>
          <a:bodyPr wrap="square" anchor="ctr" anchorCtr="0">
            <a:spAutoFit/>
          </a:bodyPr>
          <a:lstStyle/>
          <a:p>
            <a:pPr algn="ctr">
              <a:defRPr/>
            </a:pPr>
            <a:r>
              <a:rPr lang="en-US" altLang="en-US" sz="1200" dirty="0">
                <a:cs typeface="+mn-ea"/>
                <a:sym typeface="+mn-lt"/>
              </a:rPr>
              <a:t>Air conditioner</a:t>
            </a:r>
          </a:p>
        </p:txBody>
      </p:sp>
      <p:pic>
        <p:nvPicPr>
          <p:cNvPr id="7194" name="Picture 26"/>
          <p:cNvPicPr>
            <a:picLocks noChangeAspect="1" noChangeArrowheads="1"/>
          </p:cNvPicPr>
          <p:nvPr/>
        </p:nvPicPr>
        <p:blipFill>
          <a:blip r:embed="rId10" cstate="email"/>
          <a:srcRect/>
          <a:stretch>
            <a:fillRect/>
          </a:stretch>
        </p:blipFill>
        <p:spPr bwMode="auto">
          <a:xfrm>
            <a:off x="10048023" y="4061075"/>
            <a:ext cx="641266" cy="441792"/>
          </a:xfrm>
          <a:prstGeom prst="rect">
            <a:avLst/>
          </a:prstGeom>
          <a:noFill/>
          <a:ln w="9525" algn="ctr">
            <a:noFill/>
            <a:miter lim="800000"/>
            <a:headEnd/>
            <a:tailEnd/>
          </a:ln>
        </p:spPr>
      </p:pic>
      <p:sp>
        <p:nvSpPr>
          <p:cNvPr id="65" name="TextBox 64"/>
          <p:cNvSpPr txBox="1"/>
          <p:nvPr/>
        </p:nvSpPr>
        <p:spPr>
          <a:xfrm>
            <a:off x="9743988" y="4733862"/>
            <a:ext cx="1280325" cy="276999"/>
          </a:xfrm>
          <a:prstGeom prst="rect">
            <a:avLst/>
          </a:prstGeom>
          <a:noFill/>
        </p:spPr>
        <p:txBody>
          <a:bodyPr wrap="square" anchor="ctr" anchorCtr="0">
            <a:spAutoFit/>
          </a:bodyPr>
          <a:lstStyle/>
          <a:p>
            <a:pPr algn="ctr">
              <a:defRPr/>
            </a:pPr>
            <a:r>
              <a:rPr lang="en-US" altLang="en-US" sz="1200" dirty="0">
                <a:cs typeface="+mn-ea"/>
                <a:sym typeface="+mn-lt"/>
              </a:rPr>
              <a:t>Smoke sensor</a:t>
            </a:r>
          </a:p>
        </p:txBody>
      </p:sp>
      <p:pic>
        <p:nvPicPr>
          <p:cNvPr id="7195" name="Picture 27"/>
          <p:cNvPicPr>
            <a:picLocks noChangeAspect="1" noChangeArrowheads="1"/>
          </p:cNvPicPr>
          <p:nvPr/>
        </p:nvPicPr>
        <p:blipFill>
          <a:blip r:embed="rId11" cstate="email">
            <a:lum contrast="-10000"/>
          </a:blip>
          <a:srcRect/>
          <a:stretch>
            <a:fillRect/>
          </a:stretch>
        </p:blipFill>
        <p:spPr bwMode="auto">
          <a:xfrm>
            <a:off x="6165409" y="4965078"/>
            <a:ext cx="695903" cy="557920"/>
          </a:xfrm>
          <a:prstGeom prst="rect">
            <a:avLst/>
          </a:prstGeom>
          <a:noFill/>
          <a:ln w="9525" algn="ctr">
            <a:noFill/>
            <a:miter lim="800000"/>
            <a:headEnd/>
            <a:tailEnd/>
          </a:ln>
        </p:spPr>
      </p:pic>
      <p:sp>
        <p:nvSpPr>
          <p:cNvPr id="67" name="TextBox 66"/>
          <p:cNvSpPr txBox="1"/>
          <p:nvPr/>
        </p:nvSpPr>
        <p:spPr>
          <a:xfrm>
            <a:off x="6079139" y="5561571"/>
            <a:ext cx="1140894" cy="276999"/>
          </a:xfrm>
          <a:prstGeom prst="rect">
            <a:avLst/>
          </a:prstGeom>
          <a:noFill/>
        </p:spPr>
        <p:txBody>
          <a:bodyPr wrap="square" anchor="ctr" anchorCtr="0">
            <a:spAutoFit/>
          </a:bodyPr>
          <a:lstStyle/>
          <a:p>
            <a:pPr algn="ctr">
              <a:defRPr/>
            </a:pPr>
            <a:r>
              <a:rPr lang="en-US" altLang="en-US" sz="1200" dirty="0">
                <a:cs typeface="+mn-ea"/>
                <a:sym typeface="+mn-lt"/>
              </a:rPr>
              <a:t>Temperature</a:t>
            </a:r>
          </a:p>
        </p:txBody>
      </p:sp>
      <p:pic>
        <p:nvPicPr>
          <p:cNvPr id="7196" name="Picture 28"/>
          <p:cNvPicPr>
            <a:picLocks noChangeAspect="1" noChangeArrowheads="1"/>
          </p:cNvPicPr>
          <p:nvPr/>
        </p:nvPicPr>
        <p:blipFill>
          <a:blip r:embed="rId12" cstate="email">
            <a:lum contrast="-10000"/>
          </a:blip>
          <a:srcRect/>
          <a:stretch>
            <a:fillRect/>
          </a:stretch>
        </p:blipFill>
        <p:spPr bwMode="auto">
          <a:xfrm>
            <a:off x="7536047" y="4954980"/>
            <a:ext cx="658519" cy="578116"/>
          </a:xfrm>
          <a:prstGeom prst="rect">
            <a:avLst/>
          </a:prstGeom>
          <a:noFill/>
          <a:ln w="9525" algn="ctr">
            <a:noFill/>
            <a:miter lim="800000"/>
            <a:headEnd/>
            <a:tailEnd/>
          </a:ln>
        </p:spPr>
      </p:pic>
      <p:sp>
        <p:nvSpPr>
          <p:cNvPr id="69" name="TextBox 68"/>
          <p:cNvSpPr txBox="1"/>
          <p:nvPr/>
        </p:nvSpPr>
        <p:spPr>
          <a:xfrm>
            <a:off x="7445465" y="5561571"/>
            <a:ext cx="846873" cy="276999"/>
          </a:xfrm>
          <a:prstGeom prst="rect">
            <a:avLst/>
          </a:prstGeom>
          <a:noFill/>
        </p:spPr>
        <p:txBody>
          <a:bodyPr anchor="ctr" anchorCtr="0">
            <a:spAutoFit/>
          </a:bodyPr>
          <a:lstStyle/>
          <a:p>
            <a:pPr algn="ctr">
              <a:defRPr/>
            </a:pPr>
            <a:r>
              <a:rPr lang="en-US" altLang="en-US" sz="1200" dirty="0">
                <a:cs typeface="+mn-ea"/>
                <a:sym typeface="+mn-lt"/>
              </a:rPr>
              <a:t>Humidity</a:t>
            </a:r>
          </a:p>
        </p:txBody>
      </p:sp>
      <p:pic>
        <p:nvPicPr>
          <p:cNvPr id="7197" name="Picture 29"/>
          <p:cNvPicPr>
            <a:picLocks noChangeAspect="1" noChangeArrowheads="1"/>
          </p:cNvPicPr>
          <p:nvPr/>
        </p:nvPicPr>
        <p:blipFill>
          <a:blip r:embed="rId13" cstate="email">
            <a:lum contrast="-10000"/>
          </a:blip>
          <a:srcRect/>
          <a:stretch>
            <a:fillRect/>
          </a:stretch>
        </p:blipFill>
        <p:spPr bwMode="auto">
          <a:xfrm>
            <a:off x="8820592" y="4961923"/>
            <a:ext cx="460101" cy="564231"/>
          </a:xfrm>
          <a:prstGeom prst="rect">
            <a:avLst/>
          </a:prstGeom>
          <a:noFill/>
          <a:ln w="9525" algn="ctr">
            <a:noFill/>
            <a:miter lim="800000"/>
            <a:headEnd/>
            <a:tailEnd/>
          </a:ln>
        </p:spPr>
      </p:pic>
      <p:sp>
        <p:nvSpPr>
          <p:cNvPr id="71" name="TextBox 70"/>
          <p:cNvSpPr txBox="1"/>
          <p:nvPr/>
        </p:nvSpPr>
        <p:spPr>
          <a:xfrm>
            <a:off x="8421394" y="5561571"/>
            <a:ext cx="1322594" cy="276999"/>
          </a:xfrm>
          <a:prstGeom prst="rect">
            <a:avLst/>
          </a:prstGeom>
          <a:noFill/>
        </p:spPr>
        <p:txBody>
          <a:bodyPr wrap="square" anchor="ctr" anchorCtr="0">
            <a:spAutoFit/>
          </a:bodyPr>
          <a:lstStyle/>
          <a:p>
            <a:pPr algn="ctr">
              <a:defRPr/>
            </a:pPr>
            <a:r>
              <a:rPr lang="en-US" altLang="en-US" sz="1200" dirty="0">
                <a:cs typeface="+mn-ea"/>
                <a:sym typeface="+mn-lt"/>
              </a:rPr>
              <a:t>Infrared sensor</a:t>
            </a:r>
          </a:p>
        </p:txBody>
      </p:sp>
      <p:pic>
        <p:nvPicPr>
          <p:cNvPr id="7198" name="Picture 30"/>
          <p:cNvPicPr>
            <a:picLocks noChangeAspect="1" noChangeArrowheads="1"/>
          </p:cNvPicPr>
          <p:nvPr/>
        </p:nvPicPr>
        <p:blipFill>
          <a:blip r:embed="rId14" cstate="email">
            <a:lum contrast="-10000"/>
          </a:blip>
          <a:srcRect/>
          <a:stretch>
            <a:fillRect/>
          </a:stretch>
        </p:blipFill>
        <p:spPr bwMode="auto">
          <a:xfrm>
            <a:off x="9981884" y="4990954"/>
            <a:ext cx="717469" cy="506168"/>
          </a:xfrm>
          <a:prstGeom prst="rect">
            <a:avLst/>
          </a:prstGeom>
          <a:noFill/>
          <a:ln w="9525" algn="ctr">
            <a:noFill/>
            <a:miter lim="800000"/>
            <a:headEnd/>
            <a:tailEnd/>
          </a:ln>
        </p:spPr>
      </p:pic>
      <p:sp>
        <p:nvSpPr>
          <p:cNvPr id="73" name="TextBox 72"/>
          <p:cNvSpPr txBox="1"/>
          <p:nvPr/>
        </p:nvSpPr>
        <p:spPr>
          <a:xfrm>
            <a:off x="9821026" y="5561571"/>
            <a:ext cx="1203287" cy="276999"/>
          </a:xfrm>
          <a:prstGeom prst="rect">
            <a:avLst/>
          </a:prstGeom>
          <a:noFill/>
        </p:spPr>
        <p:txBody>
          <a:bodyPr wrap="square" anchor="ctr" anchorCtr="0">
            <a:spAutoFit/>
          </a:bodyPr>
          <a:lstStyle/>
          <a:p>
            <a:pPr algn="ctr">
              <a:defRPr/>
            </a:pPr>
            <a:r>
              <a:rPr lang="en-US" altLang="en-US" sz="1200" dirty="0">
                <a:cs typeface="+mn-ea"/>
                <a:sym typeface="+mn-lt"/>
              </a:rPr>
              <a:t>Water sensor</a:t>
            </a:r>
          </a:p>
        </p:txBody>
      </p:sp>
      <p:sp>
        <p:nvSpPr>
          <p:cNvPr id="8228" name="TextBox 53"/>
          <p:cNvSpPr txBox="1">
            <a:spLocks noChangeArrowheads="1"/>
          </p:cNvSpPr>
          <p:nvPr/>
        </p:nvSpPr>
        <p:spPr bwMode="auto">
          <a:xfrm>
            <a:off x="1146818" y="4800306"/>
            <a:ext cx="3888000" cy="923330"/>
          </a:xfrm>
          <a:prstGeom prst="rect">
            <a:avLst/>
          </a:prstGeom>
          <a:noFill/>
          <a:ln w="9525">
            <a:noFill/>
            <a:miter lim="800000"/>
            <a:headEnd/>
            <a:tailEnd/>
          </a:ln>
        </p:spPr>
        <p:txBody>
          <a:bodyPr wrap="square">
            <a:spAutoFit/>
          </a:bodyPr>
          <a:lstStyle/>
          <a:p>
            <a:pPr algn="l">
              <a:lnSpc>
                <a:spcPct val="150000"/>
              </a:lnSpc>
            </a:pPr>
            <a:r>
              <a:rPr lang="en-US" altLang="en-US" sz="1200" dirty="0">
                <a:cs typeface="+mn-ea"/>
                <a:sym typeface="+mn-lt"/>
              </a:rPr>
              <a:t>The power and environment monitoring system is the short name of the power and environment centralized monitoring system.</a:t>
            </a:r>
          </a:p>
        </p:txBody>
      </p:sp>
      <p:pic>
        <p:nvPicPr>
          <p:cNvPr id="54" name="Picture 2"/>
          <p:cNvPicPr>
            <a:picLocks noChangeAspect="1" noChangeArrowheads="1"/>
          </p:cNvPicPr>
          <p:nvPr/>
        </p:nvPicPr>
        <p:blipFill>
          <a:blip r:embed="rId15" cstate="print"/>
          <a:srcRect/>
          <a:stretch>
            <a:fillRect/>
          </a:stretch>
        </p:blipFill>
        <p:spPr bwMode="auto">
          <a:xfrm>
            <a:off x="8917712" y="3922714"/>
            <a:ext cx="252028" cy="718514"/>
          </a:xfrm>
          <a:prstGeom prst="rect">
            <a:avLst/>
          </a:prstGeom>
          <a:noFill/>
          <a:ln w="9525">
            <a:noFill/>
            <a:miter lim="800000"/>
            <a:headEnd/>
            <a:tailEnd/>
          </a:ln>
        </p:spPr>
      </p:pic>
    </p:spTree>
    <p:extLst>
      <p:ext uri="{BB962C8B-B14F-4D97-AF65-F5344CB8AC3E}">
        <p14:creationId xmlns:p14="http://schemas.microsoft.com/office/powerpoint/2010/main" val="39826388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lvl="0"/>
            <a:r>
              <a:rPr lang="en-US" altLang="en-US" dirty="0" smtClean="0">
                <a:latin typeface="+mn-lt"/>
                <a:ea typeface="+mn-ea"/>
                <a:cs typeface="+mn-ea"/>
                <a:sym typeface="+mn-lt"/>
              </a:rPr>
              <a:t>Overview of the Monitoring System</a:t>
            </a:r>
            <a:endParaRPr lang="en-US" altLang="en-US" dirty="0">
              <a:latin typeface="+mn-lt"/>
              <a:ea typeface="+mn-ea"/>
              <a:cs typeface="+mn-ea"/>
              <a:sym typeface="+mn-lt"/>
            </a:endParaRPr>
          </a:p>
        </p:txBody>
      </p:sp>
      <p:sp>
        <p:nvSpPr>
          <p:cNvPr id="94" name="矩形 93"/>
          <p:cNvSpPr/>
          <p:nvPr/>
        </p:nvSpPr>
        <p:spPr>
          <a:xfrm>
            <a:off x="2274627" y="2106248"/>
            <a:ext cx="1548098" cy="2072802"/>
          </a:xfrm>
          <a:prstGeom prst="rect">
            <a:avLst/>
          </a:prstGeom>
          <a:solidFill>
            <a:sysClr val="window" lastClr="FFFFFF"/>
          </a:solidFill>
          <a:ln w="9525" cap="flat" cmpd="sng" algn="ctr">
            <a:solidFill>
              <a:sysClr val="window" lastClr="FFFFFF"/>
            </a:solidFill>
            <a:prstDash val="solid"/>
          </a:ln>
          <a:effectLst>
            <a:outerShdw blurRad="40000" dist="23000" dir="5400000" rotWithShape="0">
              <a:srgbClr val="000000">
                <a:alpha val="35000"/>
              </a:srgbClr>
            </a:outerShdw>
          </a:effectLst>
        </p:spPr>
        <p:txBody>
          <a:bodyPr lIns="0" rIns="0" rtlCol="0" anchor="ctr"/>
          <a:lstStyle/>
          <a:p>
            <a:pPr algn="ctr" defTabSz="914400">
              <a:defRPr/>
            </a:pPr>
            <a:endParaRPr lang="zh-CN" altLang="en-US" sz="700" kern="0" dirty="0">
              <a:ln>
                <a:solidFill>
                  <a:sysClr val="window" lastClr="FFFFFF"/>
                </a:solidFill>
              </a:ln>
              <a:solidFill>
                <a:sysClr val="window" lastClr="FFFFFF"/>
              </a:solidFill>
              <a:cs typeface="+mn-ea"/>
              <a:sym typeface="+mn-lt"/>
            </a:endParaRPr>
          </a:p>
        </p:txBody>
      </p:sp>
      <p:sp>
        <p:nvSpPr>
          <p:cNvPr id="95" name="矩形 94"/>
          <p:cNvSpPr/>
          <p:nvPr/>
        </p:nvSpPr>
        <p:spPr>
          <a:xfrm>
            <a:off x="3160852" y="2306842"/>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900" kern="0" dirty="0">
                <a:solidFill>
                  <a:sysClr val="windowText" lastClr="000000"/>
                </a:solidFill>
                <a:cs typeface="+mn-ea"/>
                <a:sym typeface="+mn-lt"/>
              </a:rPr>
              <a:t>Air conditioner</a:t>
            </a:r>
          </a:p>
        </p:txBody>
      </p:sp>
      <p:sp>
        <p:nvSpPr>
          <p:cNvPr id="96" name="矩形 95"/>
          <p:cNvSpPr/>
          <p:nvPr/>
        </p:nvSpPr>
        <p:spPr>
          <a:xfrm>
            <a:off x="3160853" y="2574300"/>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UPS</a:t>
            </a:r>
            <a:endParaRPr lang="en-US" altLang="en-US" sz="1200" kern="0" dirty="0">
              <a:solidFill>
                <a:sysClr val="windowText" lastClr="000000"/>
              </a:solidFill>
              <a:cs typeface="+mn-ea"/>
              <a:sym typeface="+mn-lt"/>
            </a:endParaRPr>
          </a:p>
        </p:txBody>
      </p:sp>
      <p:sp>
        <p:nvSpPr>
          <p:cNvPr id="97" name="矩形 96"/>
          <p:cNvSpPr/>
          <p:nvPr/>
        </p:nvSpPr>
        <p:spPr>
          <a:xfrm>
            <a:off x="3160852" y="3376675"/>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1200" kern="0" dirty="0">
                <a:solidFill>
                  <a:sysClr val="windowText" lastClr="000000"/>
                </a:solidFill>
                <a:cs typeface="+mn-ea"/>
                <a:sym typeface="+mn-lt"/>
              </a:rPr>
              <a:t>Video</a:t>
            </a:r>
          </a:p>
        </p:txBody>
      </p:sp>
      <p:sp>
        <p:nvSpPr>
          <p:cNvPr id="98" name="矩形 97"/>
          <p:cNvSpPr/>
          <p:nvPr/>
        </p:nvSpPr>
        <p:spPr>
          <a:xfrm>
            <a:off x="3160852" y="2841759"/>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PDF</a:t>
            </a:r>
            <a:endParaRPr lang="en-US" altLang="en-US" sz="1200" kern="0" dirty="0">
              <a:solidFill>
                <a:sysClr val="windowText" lastClr="000000"/>
              </a:solidFill>
              <a:cs typeface="+mn-ea"/>
              <a:sym typeface="+mn-lt"/>
            </a:endParaRPr>
          </a:p>
        </p:txBody>
      </p:sp>
      <p:sp>
        <p:nvSpPr>
          <p:cNvPr id="99" name="矩形 98"/>
          <p:cNvSpPr/>
          <p:nvPr/>
        </p:nvSpPr>
        <p:spPr>
          <a:xfrm>
            <a:off x="3160852" y="3109217"/>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zh-CN" sz="1200" kern="0" dirty="0">
                <a:solidFill>
                  <a:sysClr val="windowText" lastClr="000000"/>
                </a:solidFill>
                <a:cs typeface="+mn-ea"/>
                <a:sym typeface="+mn-lt"/>
              </a:rPr>
              <a:t>PDU</a:t>
            </a:r>
            <a:endParaRPr lang="en-US" altLang="en-US" sz="1200" kern="0" dirty="0">
              <a:solidFill>
                <a:sysClr val="windowText" lastClr="000000"/>
              </a:solidFill>
              <a:cs typeface="+mn-ea"/>
              <a:sym typeface="+mn-lt"/>
            </a:endParaRPr>
          </a:p>
        </p:txBody>
      </p:sp>
      <p:sp>
        <p:nvSpPr>
          <p:cNvPr id="100" name="矩形 99"/>
          <p:cNvSpPr/>
          <p:nvPr/>
        </p:nvSpPr>
        <p:spPr>
          <a:xfrm>
            <a:off x="2238623" y="1838791"/>
            <a:ext cx="1584102" cy="401187"/>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lIns="0" rIns="0" rtlCol="0" anchor="ctr"/>
          <a:lstStyle/>
          <a:p>
            <a:pPr algn="ctr" defTabSz="914400">
              <a:defRPr/>
            </a:pPr>
            <a:r>
              <a:rPr lang="en-US" altLang="en-US" sz="1200" kern="0" dirty="0">
                <a:solidFill>
                  <a:sysClr val="window" lastClr="FFFFFF"/>
                </a:solidFill>
                <a:cs typeface="+mn-ea"/>
                <a:sym typeface="+mn-lt"/>
              </a:rPr>
              <a:t>Infrastructure</a:t>
            </a:r>
            <a:endParaRPr lang="en-US" altLang="zh-CN" sz="1200" kern="0" dirty="0">
              <a:solidFill>
                <a:sysClr val="window" lastClr="FFFFFF"/>
              </a:solidFill>
              <a:cs typeface="+mn-ea"/>
              <a:sym typeface="+mn-lt"/>
            </a:endParaRPr>
          </a:p>
        </p:txBody>
      </p:sp>
      <p:sp>
        <p:nvSpPr>
          <p:cNvPr id="101" name="矩形 100"/>
          <p:cNvSpPr/>
          <p:nvPr/>
        </p:nvSpPr>
        <p:spPr>
          <a:xfrm>
            <a:off x="3160853" y="3644133"/>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800" kern="0" dirty="0">
                <a:solidFill>
                  <a:sysClr val="windowText" lastClr="000000"/>
                </a:solidFill>
                <a:cs typeface="+mn-ea"/>
                <a:sym typeface="+mn-lt"/>
              </a:rPr>
              <a:t>Access control device</a:t>
            </a:r>
          </a:p>
        </p:txBody>
      </p:sp>
      <p:sp>
        <p:nvSpPr>
          <p:cNvPr id="102" name="矩形 101"/>
          <p:cNvSpPr/>
          <p:nvPr/>
        </p:nvSpPr>
        <p:spPr>
          <a:xfrm>
            <a:off x="3160852" y="3911592"/>
            <a:ext cx="613598"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900" kern="0" dirty="0">
                <a:solidFill>
                  <a:sysClr val="windowText" lastClr="000000"/>
                </a:solidFill>
                <a:cs typeface="+mn-ea"/>
                <a:sym typeface="+mn-lt"/>
              </a:rPr>
              <a:t>Smoke sensor</a:t>
            </a:r>
          </a:p>
        </p:txBody>
      </p:sp>
      <p:sp>
        <p:nvSpPr>
          <p:cNvPr id="123" name="圆角矩形 122"/>
          <p:cNvSpPr/>
          <p:nvPr/>
        </p:nvSpPr>
        <p:spPr>
          <a:xfrm>
            <a:off x="4807496" y="2558527"/>
            <a:ext cx="2651632" cy="1471020"/>
          </a:xfrm>
          <a:prstGeom prst="round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914400">
              <a:defRPr/>
            </a:pPr>
            <a:endParaRPr lang="zh-CN" altLang="en-US" sz="1600" kern="0" dirty="0">
              <a:solidFill>
                <a:sysClr val="windowText" lastClr="000000"/>
              </a:solidFill>
              <a:cs typeface="+mn-ea"/>
              <a:sym typeface="+mn-lt"/>
            </a:endParaRPr>
          </a:p>
        </p:txBody>
      </p:sp>
      <p:sp>
        <p:nvSpPr>
          <p:cNvPr id="125" name="矩形 124"/>
          <p:cNvSpPr/>
          <p:nvPr/>
        </p:nvSpPr>
        <p:spPr>
          <a:xfrm>
            <a:off x="5019380" y="2592939"/>
            <a:ext cx="1529585" cy="276999"/>
          </a:xfrm>
          <a:prstGeom prst="rect">
            <a:avLst/>
          </a:prstGeom>
        </p:spPr>
        <p:txBody>
          <a:bodyPr wrap="none">
            <a:spAutoFit/>
          </a:bodyPr>
          <a:lstStyle/>
          <a:p>
            <a:pPr algn="ctr" defTabSz="914400">
              <a:defRPr/>
            </a:pPr>
            <a:r>
              <a:rPr lang="en-US" altLang="zh-CN" sz="1200" b="1" kern="0" dirty="0">
                <a:ln>
                  <a:prstDash val="solid"/>
                </a:ln>
                <a:solidFill>
                  <a:sysClr val="windowText" lastClr="000000"/>
                </a:solidFill>
                <a:cs typeface="+mn-ea"/>
                <a:sym typeface="+mn-lt"/>
              </a:rPr>
              <a:t>Monitoring System</a:t>
            </a:r>
            <a:endParaRPr lang="en-US" altLang="en-US" sz="1200" b="1" kern="0" dirty="0">
              <a:ln>
                <a:prstDash val="solid"/>
              </a:ln>
              <a:solidFill>
                <a:sysClr val="windowText" lastClr="000000"/>
              </a:solidFill>
              <a:cs typeface="+mn-ea"/>
              <a:sym typeface="+mn-lt"/>
            </a:endParaRPr>
          </a:p>
        </p:txBody>
      </p:sp>
      <p:sp>
        <p:nvSpPr>
          <p:cNvPr id="127" name="矩形 126"/>
          <p:cNvSpPr/>
          <p:nvPr/>
        </p:nvSpPr>
        <p:spPr>
          <a:xfrm>
            <a:off x="3942792" y="2195499"/>
            <a:ext cx="1089816" cy="461665"/>
          </a:xfrm>
          <a:prstGeom prst="rect">
            <a:avLst/>
          </a:prstGeom>
        </p:spPr>
        <p:txBody>
          <a:bodyPr wrap="square">
            <a:spAutoFit/>
          </a:bodyPr>
          <a:lstStyle/>
          <a:p>
            <a:pPr algn="ctr" defTabSz="914400">
              <a:defRPr/>
            </a:pPr>
            <a:r>
              <a:rPr lang="en-US" altLang="en-US" sz="1200" kern="0" dirty="0">
                <a:ln>
                  <a:prstDash val="solid"/>
                </a:ln>
                <a:solidFill>
                  <a:sysClr val="windowText" lastClr="000000"/>
                </a:solidFill>
                <a:cs typeface="+mn-ea"/>
                <a:sym typeface="+mn-lt"/>
              </a:rPr>
              <a:t>Southbound interface</a:t>
            </a:r>
          </a:p>
        </p:txBody>
      </p:sp>
      <p:sp>
        <p:nvSpPr>
          <p:cNvPr id="129" name="矩形 128"/>
          <p:cNvSpPr/>
          <p:nvPr/>
        </p:nvSpPr>
        <p:spPr>
          <a:xfrm>
            <a:off x="8611258" y="2023610"/>
            <a:ext cx="1440159" cy="2072802"/>
          </a:xfrm>
          <a:prstGeom prst="rect">
            <a:avLst/>
          </a:prstGeom>
          <a:solidFill>
            <a:sysClr val="window" lastClr="FFFFFF"/>
          </a:solidFill>
          <a:ln w="9525" cap="flat" cmpd="sng" algn="ctr">
            <a:solidFill>
              <a:sysClr val="window" lastClr="FFFFFF"/>
            </a:solidFill>
            <a:prstDash val="solid"/>
          </a:ln>
          <a:effectLst>
            <a:outerShdw blurRad="40000" dist="23000" dir="5400000" rotWithShape="0">
              <a:srgbClr val="000000">
                <a:alpha val="35000"/>
              </a:srgbClr>
            </a:outerShdw>
          </a:effectLst>
        </p:spPr>
        <p:txBody>
          <a:bodyPr lIns="0" rIns="0" rtlCol="0" anchor="ctr"/>
          <a:lstStyle/>
          <a:p>
            <a:pPr algn="ctr" defTabSz="914400">
              <a:defRPr/>
            </a:pPr>
            <a:endParaRPr lang="zh-CN" altLang="en-US" sz="700" kern="0" dirty="0">
              <a:ln>
                <a:solidFill>
                  <a:sysClr val="window" lastClr="FFFFFF"/>
                </a:solidFill>
              </a:ln>
              <a:solidFill>
                <a:sysClr val="window" lastClr="FFFFFF"/>
              </a:solidFill>
              <a:cs typeface="+mn-ea"/>
              <a:sym typeface="+mn-lt"/>
            </a:endParaRPr>
          </a:p>
        </p:txBody>
      </p:sp>
      <p:pic>
        <p:nvPicPr>
          <p:cNvPr id="130" name="Picture 16"/>
          <p:cNvPicPr>
            <a:picLocks noChangeAspect="1" noChangeArrowheads="1"/>
          </p:cNvPicPr>
          <p:nvPr/>
        </p:nvPicPr>
        <p:blipFill>
          <a:blip r:embed="rId3" cstate="email"/>
          <a:srcRect/>
          <a:stretch>
            <a:fillRect/>
          </a:stretch>
        </p:blipFill>
        <p:spPr bwMode="auto">
          <a:xfrm>
            <a:off x="9259329" y="3427766"/>
            <a:ext cx="648072" cy="468052"/>
          </a:xfrm>
          <a:prstGeom prst="rect">
            <a:avLst/>
          </a:prstGeom>
        </p:spPr>
      </p:pic>
      <p:pic>
        <p:nvPicPr>
          <p:cNvPr id="131" name="Picture 51"/>
          <p:cNvPicPr>
            <a:picLocks noChangeAspect="1" noChangeArrowheads="1"/>
          </p:cNvPicPr>
          <p:nvPr/>
        </p:nvPicPr>
        <p:blipFill>
          <a:blip r:embed="rId4" cstate="email"/>
          <a:srcRect/>
          <a:stretch>
            <a:fillRect/>
          </a:stretch>
        </p:blipFill>
        <p:spPr bwMode="auto">
          <a:xfrm>
            <a:off x="9259330" y="2892850"/>
            <a:ext cx="612068" cy="468052"/>
          </a:xfrm>
          <a:prstGeom prst="rect">
            <a:avLst/>
          </a:prstGeom>
        </p:spPr>
      </p:pic>
      <p:pic>
        <p:nvPicPr>
          <p:cNvPr id="132" name="Picture 52"/>
          <p:cNvPicPr>
            <a:picLocks noChangeAspect="1" noChangeArrowheads="1"/>
          </p:cNvPicPr>
          <p:nvPr/>
        </p:nvPicPr>
        <p:blipFill>
          <a:blip r:embed="rId5" cstate="email"/>
          <a:srcRect/>
          <a:stretch>
            <a:fillRect/>
          </a:stretch>
        </p:blipFill>
        <p:spPr bwMode="auto">
          <a:xfrm>
            <a:off x="9251487" y="2357933"/>
            <a:ext cx="619911" cy="468052"/>
          </a:xfrm>
          <a:prstGeom prst="rect">
            <a:avLst/>
          </a:prstGeom>
        </p:spPr>
      </p:pic>
      <p:sp>
        <p:nvSpPr>
          <p:cNvPr id="133" name="矩形 132"/>
          <p:cNvSpPr/>
          <p:nvPr/>
        </p:nvSpPr>
        <p:spPr>
          <a:xfrm>
            <a:off x="8668903" y="2357933"/>
            <a:ext cx="554425"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700" kern="0" dirty="0">
                <a:solidFill>
                  <a:sysClr val="windowText" lastClr="000000"/>
                </a:solidFill>
                <a:cs typeface="+mn-ea"/>
                <a:sym typeface="+mn-lt"/>
              </a:rPr>
              <a:t>Building</a:t>
            </a:r>
            <a:endParaRPr lang="en-US" altLang="zh-CN" sz="700" kern="0" dirty="0">
              <a:solidFill>
                <a:sysClr val="windowText" lastClr="000000"/>
              </a:solidFill>
              <a:cs typeface="+mn-ea"/>
              <a:sym typeface="+mn-lt"/>
            </a:endParaRPr>
          </a:p>
        </p:txBody>
      </p:sp>
      <p:sp>
        <p:nvSpPr>
          <p:cNvPr id="134" name="矩形 133"/>
          <p:cNvSpPr/>
          <p:nvPr/>
        </p:nvSpPr>
        <p:spPr>
          <a:xfrm>
            <a:off x="8668903" y="2692256"/>
            <a:ext cx="554423"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700" kern="0" dirty="0">
                <a:solidFill>
                  <a:sysClr val="windowText" lastClr="000000"/>
                </a:solidFill>
                <a:cs typeface="+mn-ea"/>
                <a:sym typeface="+mn-lt"/>
              </a:rPr>
              <a:t>Fire fighting</a:t>
            </a:r>
            <a:endParaRPr lang="en-US" altLang="zh-CN" sz="700" kern="0" dirty="0">
              <a:solidFill>
                <a:sysClr val="windowText" lastClr="000000"/>
              </a:solidFill>
              <a:cs typeface="+mn-ea"/>
              <a:sym typeface="+mn-lt"/>
            </a:endParaRPr>
          </a:p>
        </p:txBody>
      </p:sp>
      <p:sp>
        <p:nvSpPr>
          <p:cNvPr id="135" name="矩形 134"/>
          <p:cNvSpPr/>
          <p:nvPr/>
        </p:nvSpPr>
        <p:spPr>
          <a:xfrm>
            <a:off x="8668903" y="3695225"/>
            <a:ext cx="554425"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700" kern="0" dirty="0">
                <a:solidFill>
                  <a:sysClr val="windowText" lastClr="000000"/>
                </a:solidFill>
                <a:cs typeface="+mn-ea"/>
                <a:sym typeface="+mn-lt"/>
              </a:rPr>
              <a:t>Lighting</a:t>
            </a:r>
          </a:p>
        </p:txBody>
      </p:sp>
      <p:sp>
        <p:nvSpPr>
          <p:cNvPr id="136" name="矩形 135"/>
          <p:cNvSpPr/>
          <p:nvPr/>
        </p:nvSpPr>
        <p:spPr>
          <a:xfrm>
            <a:off x="8668903" y="3026579"/>
            <a:ext cx="554425"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700" kern="0" dirty="0">
                <a:solidFill>
                  <a:sysClr val="windowText" lastClr="000000"/>
                </a:solidFill>
                <a:cs typeface="+mn-ea"/>
                <a:sym typeface="+mn-lt"/>
              </a:rPr>
              <a:t>Security protection</a:t>
            </a:r>
            <a:endParaRPr lang="en-US" altLang="zh-CN" sz="700" kern="0" dirty="0">
              <a:solidFill>
                <a:sysClr val="windowText" lastClr="000000"/>
              </a:solidFill>
              <a:cs typeface="+mn-ea"/>
              <a:sym typeface="+mn-lt"/>
            </a:endParaRPr>
          </a:p>
        </p:txBody>
      </p:sp>
      <p:sp>
        <p:nvSpPr>
          <p:cNvPr id="137" name="矩形 136"/>
          <p:cNvSpPr/>
          <p:nvPr/>
        </p:nvSpPr>
        <p:spPr>
          <a:xfrm>
            <a:off x="8668903" y="3360902"/>
            <a:ext cx="554425" cy="267458"/>
          </a:xfrm>
          <a:prstGeom prst="rect">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25400" cap="flat" cmpd="sng" algn="ctr">
            <a:noFill/>
            <a:prstDash val="solid"/>
          </a:ln>
          <a:effectLst/>
        </p:spPr>
        <p:txBody>
          <a:bodyPr lIns="0" rIns="0" rtlCol="0" anchor="ctr"/>
          <a:lstStyle/>
          <a:p>
            <a:pPr algn="ctr" defTabSz="914400">
              <a:defRPr/>
            </a:pPr>
            <a:r>
              <a:rPr lang="en-US" altLang="en-US" sz="700" kern="0" dirty="0">
                <a:solidFill>
                  <a:sysClr val="windowText" lastClr="000000"/>
                </a:solidFill>
                <a:cs typeface="+mn-ea"/>
                <a:sym typeface="+mn-lt"/>
              </a:rPr>
              <a:t>Power</a:t>
            </a:r>
          </a:p>
        </p:txBody>
      </p:sp>
      <p:sp>
        <p:nvSpPr>
          <p:cNvPr id="138" name="矩形 137"/>
          <p:cNvSpPr/>
          <p:nvPr/>
        </p:nvSpPr>
        <p:spPr>
          <a:xfrm>
            <a:off x="8611259" y="1756153"/>
            <a:ext cx="1440159" cy="401187"/>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lIns="0" rIns="0" rtlCol="0" anchor="ctr"/>
          <a:lstStyle/>
          <a:p>
            <a:pPr algn="ctr" defTabSz="914400">
              <a:defRPr/>
            </a:pPr>
            <a:r>
              <a:rPr lang="en-US" altLang="en-US" sz="1200" kern="0" dirty="0">
                <a:solidFill>
                  <a:sysClr val="window" lastClr="FFFFFF"/>
                </a:solidFill>
                <a:cs typeface="+mn-ea"/>
                <a:sym typeface="+mn-lt"/>
              </a:rPr>
              <a:t>Third-party system</a:t>
            </a:r>
            <a:endParaRPr lang="en-US" altLang="zh-CN" sz="1200" kern="0" dirty="0">
              <a:solidFill>
                <a:sysClr val="window" lastClr="FFFFFF"/>
              </a:solidFill>
              <a:cs typeface="+mn-ea"/>
              <a:sym typeface="+mn-lt"/>
            </a:endParaRPr>
          </a:p>
        </p:txBody>
      </p:sp>
      <p:sp>
        <p:nvSpPr>
          <p:cNvPr id="139" name="Rectangle 22"/>
          <p:cNvSpPr>
            <a:spLocks noChangeArrowheads="1"/>
          </p:cNvSpPr>
          <p:nvPr/>
        </p:nvSpPr>
        <p:spPr bwMode="gray">
          <a:xfrm>
            <a:off x="5787356" y="2188580"/>
            <a:ext cx="576442" cy="334286"/>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100172" tIns="98587" rIns="100172" bIns="50087" anchor="ctr" anchorCtr="0"/>
          <a:lstStyle/>
          <a:p>
            <a:pPr algn="ctr" defTabSz="877888">
              <a:buClr>
                <a:sysClr val="windowText" lastClr="000000"/>
              </a:buClr>
              <a:buSzPct val="80000"/>
              <a:defRPr/>
            </a:pPr>
            <a:r>
              <a:rPr lang="en-US" altLang="zh-CN" sz="1100" b="1" kern="0" dirty="0">
                <a:solidFill>
                  <a:srgbClr val="003300"/>
                </a:solidFill>
                <a:cs typeface="+mn-ea"/>
                <a:sym typeface="+mn-lt"/>
              </a:rPr>
              <a:t>SNMP</a:t>
            </a:r>
          </a:p>
        </p:txBody>
      </p:sp>
      <p:sp>
        <p:nvSpPr>
          <p:cNvPr id="141" name="左右箭头 140"/>
          <p:cNvSpPr/>
          <p:nvPr/>
        </p:nvSpPr>
        <p:spPr bwMode="auto">
          <a:xfrm>
            <a:off x="8215213" y="2894089"/>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2" name="Rectangle 22"/>
          <p:cNvSpPr>
            <a:spLocks noChangeArrowheads="1"/>
          </p:cNvSpPr>
          <p:nvPr/>
        </p:nvSpPr>
        <p:spPr bwMode="gray">
          <a:xfrm>
            <a:off x="7495133" y="2800268"/>
            <a:ext cx="720080" cy="334324"/>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SNMP</a:t>
            </a:r>
          </a:p>
        </p:txBody>
      </p:sp>
      <p:sp>
        <p:nvSpPr>
          <p:cNvPr id="143" name="Rectangle 24"/>
          <p:cNvSpPr>
            <a:spLocks noChangeArrowheads="1"/>
          </p:cNvSpPr>
          <p:nvPr/>
        </p:nvSpPr>
        <p:spPr bwMode="gray">
          <a:xfrm>
            <a:off x="7495133" y="3201457"/>
            <a:ext cx="720080" cy="344297"/>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TXT</a:t>
            </a:r>
          </a:p>
        </p:txBody>
      </p:sp>
      <p:sp>
        <p:nvSpPr>
          <p:cNvPr id="144" name="Rectangle 25"/>
          <p:cNvSpPr>
            <a:spLocks noChangeArrowheads="1"/>
          </p:cNvSpPr>
          <p:nvPr/>
        </p:nvSpPr>
        <p:spPr bwMode="gray">
          <a:xfrm>
            <a:off x="7495133" y="3602643"/>
            <a:ext cx="720080" cy="334286"/>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lIns="100172" tIns="98587" rIns="100172" bIns="50087"/>
          <a:lstStyle/>
          <a:p>
            <a:pPr algn="ctr" defTabSz="877888">
              <a:buClr>
                <a:sysClr val="windowText" lastClr="000000"/>
              </a:buClr>
              <a:buSzPct val="80000"/>
              <a:defRPr/>
            </a:pPr>
            <a:r>
              <a:rPr lang="en-US" altLang="zh-CN" sz="1200" b="1" kern="0" dirty="0">
                <a:solidFill>
                  <a:srgbClr val="003300"/>
                </a:solidFill>
                <a:cs typeface="+mn-ea"/>
                <a:sym typeface="+mn-lt"/>
              </a:rPr>
              <a:t>Portal</a:t>
            </a:r>
          </a:p>
        </p:txBody>
      </p:sp>
      <p:sp>
        <p:nvSpPr>
          <p:cNvPr id="145" name="左右箭头 144"/>
          <p:cNvSpPr/>
          <p:nvPr/>
        </p:nvSpPr>
        <p:spPr bwMode="auto">
          <a:xfrm>
            <a:off x="8215213" y="3335186"/>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fontAlgn="base">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6" name="左右箭头 145"/>
          <p:cNvSpPr/>
          <p:nvPr/>
        </p:nvSpPr>
        <p:spPr bwMode="auto">
          <a:xfrm>
            <a:off x="8215213" y="3736373"/>
            <a:ext cx="324000" cy="133729"/>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7" name="左右箭头 146"/>
          <p:cNvSpPr/>
          <p:nvPr/>
        </p:nvSpPr>
        <p:spPr bwMode="auto">
          <a:xfrm rot="16200000">
            <a:off x="5902500" y="1884156"/>
            <a:ext cx="334324" cy="115290"/>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48" name="矩形 147"/>
          <p:cNvSpPr/>
          <p:nvPr/>
        </p:nvSpPr>
        <p:spPr>
          <a:xfrm>
            <a:off x="4794833" y="1236115"/>
            <a:ext cx="2478700" cy="468052"/>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14400">
              <a:defRPr/>
            </a:pPr>
            <a:r>
              <a:rPr lang="en-US" altLang="zh-CN" sz="1200" kern="0" dirty="0">
                <a:solidFill>
                  <a:sysClr val="window" lastClr="FFFFFF"/>
                </a:solidFill>
                <a:cs typeface="+mn-ea"/>
                <a:sym typeface="+mn-lt"/>
              </a:rPr>
              <a:t>NMS/L2</a:t>
            </a:r>
            <a:r>
              <a:rPr lang="en-US" sz="1200" dirty="0">
                <a:cs typeface="+mn-ea"/>
                <a:sym typeface="+mn-lt"/>
              </a:rPr>
              <a:t> </a:t>
            </a:r>
            <a:r>
              <a:rPr lang="en-US" altLang="zh-CN" sz="1200" kern="0" dirty="0">
                <a:solidFill>
                  <a:sysClr val="window" lastClr="FFFFFF"/>
                </a:solidFill>
                <a:cs typeface="+mn-ea"/>
                <a:sym typeface="+mn-lt"/>
              </a:rPr>
              <a:t>level</a:t>
            </a:r>
            <a:endParaRPr lang="en-US" altLang="en-US" sz="1200" kern="0" dirty="0">
              <a:solidFill>
                <a:sysClr val="window" lastClr="FFFFFF"/>
              </a:solidFill>
              <a:cs typeface="+mn-ea"/>
              <a:sym typeface="+mn-lt"/>
            </a:endParaRPr>
          </a:p>
        </p:txBody>
      </p:sp>
      <p:pic>
        <p:nvPicPr>
          <p:cNvPr id="149" name="Picture 11"/>
          <p:cNvPicPr>
            <a:picLocks noChangeAspect="1" noChangeArrowheads="1"/>
          </p:cNvPicPr>
          <p:nvPr/>
        </p:nvPicPr>
        <p:blipFill>
          <a:blip r:embed="rId6" cstate="email"/>
          <a:srcRect/>
          <a:stretch>
            <a:fillRect/>
          </a:stretch>
        </p:blipFill>
        <p:spPr bwMode="auto">
          <a:xfrm>
            <a:off x="2268071" y="3304325"/>
            <a:ext cx="334323" cy="705335"/>
          </a:xfrm>
          <a:prstGeom prst="rect">
            <a:avLst/>
          </a:prstGeom>
          <a:noFill/>
          <a:ln w="9525">
            <a:noFill/>
            <a:miter lim="800000"/>
            <a:headEnd/>
            <a:tailEnd/>
          </a:ln>
        </p:spPr>
      </p:pic>
      <p:sp>
        <p:nvSpPr>
          <p:cNvPr id="151" name="左右箭头 150"/>
          <p:cNvSpPr/>
          <p:nvPr/>
        </p:nvSpPr>
        <p:spPr bwMode="auto">
          <a:xfrm>
            <a:off x="3764894" y="2791696"/>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2" name="Rectangle 22"/>
          <p:cNvSpPr>
            <a:spLocks noChangeArrowheads="1"/>
          </p:cNvSpPr>
          <p:nvPr/>
        </p:nvSpPr>
        <p:spPr bwMode="gray">
          <a:xfrm>
            <a:off x="4128784" y="2666883"/>
            <a:ext cx="666050" cy="444771"/>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0" tIns="98587" rIns="0" bIns="50087" anchor="ctr" anchorCtr="0"/>
          <a:lstStyle/>
          <a:p>
            <a:pPr algn="ctr" defTabSz="877888">
              <a:buClr>
                <a:sysClr val="windowText" lastClr="000000"/>
              </a:buClr>
              <a:buSzPct val="80000"/>
              <a:defRPr/>
            </a:pPr>
            <a:r>
              <a:rPr lang="en-US" altLang="zh-CN" sz="1200" b="1" kern="0" dirty="0">
                <a:solidFill>
                  <a:srgbClr val="003300"/>
                </a:solidFill>
                <a:cs typeface="+mn-ea"/>
                <a:sym typeface="+mn-lt"/>
              </a:rPr>
              <a:t>SNMP</a:t>
            </a:r>
          </a:p>
        </p:txBody>
      </p:sp>
      <p:sp>
        <p:nvSpPr>
          <p:cNvPr id="153" name="Rectangle 24"/>
          <p:cNvSpPr>
            <a:spLocks noChangeArrowheads="1"/>
          </p:cNvSpPr>
          <p:nvPr/>
        </p:nvSpPr>
        <p:spPr bwMode="gray">
          <a:xfrm>
            <a:off x="4128784" y="3200607"/>
            <a:ext cx="666050" cy="458039"/>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none" lIns="0" tIns="98587" rIns="0" bIns="50087" anchor="ctr" anchorCtr="0"/>
          <a:lstStyle/>
          <a:p>
            <a:pPr algn="ctr" defTabSz="877888">
              <a:buClr>
                <a:sysClr val="windowText" lastClr="000000"/>
              </a:buClr>
              <a:buSzPct val="80000"/>
              <a:defRPr/>
            </a:pPr>
            <a:r>
              <a:rPr lang="en-US" altLang="zh-CN" sz="1200" b="1" kern="0" dirty="0">
                <a:solidFill>
                  <a:srgbClr val="003300"/>
                </a:solidFill>
                <a:cs typeface="+mn-ea"/>
                <a:sym typeface="+mn-lt"/>
              </a:rPr>
              <a:t>Modbus</a:t>
            </a:r>
          </a:p>
        </p:txBody>
      </p:sp>
      <p:sp>
        <p:nvSpPr>
          <p:cNvPr id="154" name="Rectangle 25"/>
          <p:cNvSpPr>
            <a:spLocks noChangeArrowheads="1"/>
          </p:cNvSpPr>
          <p:nvPr/>
        </p:nvSpPr>
        <p:spPr bwMode="gray">
          <a:xfrm>
            <a:off x="4128784" y="3734330"/>
            <a:ext cx="666050" cy="44472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wrap="square" lIns="0" tIns="98587" rIns="0" bIns="50087" anchor="ctr" anchorCtr="0"/>
          <a:lstStyle/>
          <a:p>
            <a:pPr algn="ctr" defTabSz="877888">
              <a:buClr>
                <a:sysClr val="windowText" lastClr="000000"/>
              </a:buClr>
              <a:buSzPct val="80000"/>
              <a:defRPr/>
            </a:pPr>
            <a:r>
              <a:rPr lang="en-US" altLang="en-US" sz="1200" b="1" kern="0" dirty="0">
                <a:solidFill>
                  <a:srgbClr val="003300"/>
                </a:solidFill>
                <a:cs typeface="+mn-ea"/>
                <a:sym typeface="+mn-lt"/>
              </a:rPr>
              <a:t>Telecom protocol</a:t>
            </a:r>
            <a:endParaRPr lang="en-US" altLang="zh-CN" sz="1200" b="1" kern="0" dirty="0">
              <a:solidFill>
                <a:srgbClr val="003300"/>
              </a:solidFill>
              <a:cs typeface="+mn-ea"/>
              <a:sym typeface="+mn-lt"/>
            </a:endParaRPr>
          </a:p>
        </p:txBody>
      </p:sp>
      <p:sp>
        <p:nvSpPr>
          <p:cNvPr id="155" name="左右箭头 154"/>
          <p:cNvSpPr/>
          <p:nvPr/>
        </p:nvSpPr>
        <p:spPr bwMode="auto">
          <a:xfrm>
            <a:off x="3764894" y="3378514"/>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6" name="左右箭头 155"/>
          <p:cNvSpPr/>
          <p:nvPr/>
        </p:nvSpPr>
        <p:spPr bwMode="auto">
          <a:xfrm>
            <a:off x="3764894" y="3912238"/>
            <a:ext cx="345865" cy="177908"/>
          </a:xfrm>
          <a:prstGeom prst="leftRightArrow">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headEnd/>
            <a:tailEnd/>
          </a:ln>
          <a:effectLst>
            <a:outerShdw blurRad="40000" dist="20000" dir="5400000" rotWithShape="0">
              <a:srgbClr val="000000">
                <a:alpha val="38000"/>
              </a:srgbClr>
            </a:outerShdw>
          </a:effectLst>
          <a:extLst/>
        </p:spPr>
        <p:txBody>
          <a:bodyPr wrap="none" lIns="100184" tIns="50092" rIns="100184" bIns="50092" anchor="ctr"/>
          <a:lstStyle/>
          <a:p>
            <a:pPr defTabSz="914400" fontAlgn="base">
              <a:spcBef>
                <a:spcPct val="0"/>
              </a:spcBef>
              <a:spcAft>
                <a:spcPct val="0"/>
              </a:spcAft>
              <a:buClr>
                <a:srgbClr val="CC9900"/>
              </a:buClr>
              <a:buFont typeface="Wingdings" pitchFamily="2" charset="2"/>
              <a:buChar char="n"/>
              <a:defRPr/>
            </a:pPr>
            <a:endParaRPr lang="zh-CN" altLang="en-US" sz="1600" kern="0" dirty="0">
              <a:solidFill>
                <a:sysClr val="windowText" lastClr="000000"/>
              </a:solidFill>
              <a:cs typeface="+mn-ea"/>
              <a:sym typeface="+mn-lt"/>
            </a:endParaRPr>
          </a:p>
        </p:txBody>
      </p:sp>
      <p:sp>
        <p:nvSpPr>
          <p:cNvPr id="157" name="矩形 156"/>
          <p:cNvSpPr/>
          <p:nvPr/>
        </p:nvSpPr>
        <p:spPr>
          <a:xfrm>
            <a:off x="4434793" y="1839739"/>
            <a:ext cx="1598648" cy="461665"/>
          </a:xfrm>
          <a:prstGeom prst="rect">
            <a:avLst/>
          </a:prstGeom>
        </p:spPr>
        <p:txBody>
          <a:bodyPr wrap="square">
            <a:spAutoFit/>
          </a:bodyPr>
          <a:lstStyle/>
          <a:p>
            <a:r>
              <a:rPr lang="en-US" altLang="en-US" sz="1200" kern="0" dirty="0">
                <a:ln>
                  <a:prstDash val="solid"/>
                </a:ln>
                <a:cs typeface="+mn-ea"/>
                <a:sym typeface="+mn-lt"/>
              </a:rPr>
              <a:t>Northbound interface</a:t>
            </a:r>
          </a:p>
        </p:txBody>
      </p:sp>
      <p:sp>
        <p:nvSpPr>
          <p:cNvPr id="158" name="矩形 157"/>
          <p:cNvSpPr/>
          <p:nvPr/>
        </p:nvSpPr>
        <p:spPr>
          <a:xfrm>
            <a:off x="7332928" y="2240464"/>
            <a:ext cx="1013464" cy="461665"/>
          </a:xfrm>
          <a:prstGeom prst="rect">
            <a:avLst/>
          </a:prstGeom>
        </p:spPr>
        <p:txBody>
          <a:bodyPr wrap="square">
            <a:spAutoFit/>
          </a:bodyPr>
          <a:lstStyle/>
          <a:p>
            <a:pPr algn="ctr" defTabSz="914400">
              <a:defRPr/>
            </a:pPr>
            <a:r>
              <a:rPr lang="en-US" altLang="en-US" sz="1200" kern="0" dirty="0">
                <a:solidFill>
                  <a:sysClr val="windowText" lastClr="000000"/>
                </a:solidFill>
                <a:cs typeface="+mn-ea"/>
                <a:sym typeface="+mn-lt"/>
              </a:rPr>
              <a:t>Integrated interface</a:t>
            </a:r>
            <a:endParaRPr lang="en-US" altLang="zh-CN" sz="1200" kern="0" dirty="0">
              <a:solidFill>
                <a:sysClr val="windowText" lastClr="000000"/>
              </a:solidFill>
              <a:cs typeface="+mn-ea"/>
              <a:sym typeface="+mn-lt"/>
            </a:endParaRPr>
          </a:p>
        </p:txBody>
      </p:sp>
      <p:pic>
        <p:nvPicPr>
          <p:cNvPr id="159" name="Picture 5" descr="半球"/>
          <p:cNvPicPr>
            <a:picLocks noChangeAspect="1" noChangeArrowheads="1"/>
          </p:cNvPicPr>
          <p:nvPr/>
        </p:nvPicPr>
        <p:blipFill>
          <a:blip r:embed="rId7" cstate="email"/>
          <a:srcRect/>
          <a:stretch>
            <a:fillRect/>
          </a:stretch>
        </p:blipFill>
        <p:spPr bwMode="auto">
          <a:xfrm>
            <a:off x="2700119" y="2332216"/>
            <a:ext cx="204901" cy="204130"/>
          </a:xfrm>
          <a:prstGeom prst="rect">
            <a:avLst/>
          </a:prstGeom>
          <a:ln>
            <a:solidFill>
              <a:sysClr val="window" lastClr="FFFFFF">
                <a:lumMod val="85000"/>
              </a:sysClr>
            </a:solidFill>
            <a:prstDash val="solid"/>
          </a:ln>
        </p:spPr>
      </p:pic>
      <p:pic>
        <p:nvPicPr>
          <p:cNvPr id="160" name="Picture 2" descr="http://t2.baidu.com/it/u=4285960797,3283572671&amp;fm=0&amp;gp=0.jpg">
            <a:hlinkClick r:id="rId8"/>
          </p:cNvPr>
          <p:cNvPicPr>
            <a:picLocks noChangeAspect="1" noChangeArrowheads="1"/>
          </p:cNvPicPr>
          <p:nvPr/>
        </p:nvPicPr>
        <p:blipFill>
          <a:blip r:embed="rId9" cstate="email"/>
          <a:srcRect/>
          <a:stretch>
            <a:fillRect/>
          </a:stretch>
        </p:blipFill>
        <p:spPr bwMode="auto">
          <a:xfrm>
            <a:off x="2628111" y="3700369"/>
            <a:ext cx="366523" cy="366523"/>
          </a:xfrm>
          <a:prstGeom prst="rect">
            <a:avLst/>
          </a:prstGeom>
          <a:noFill/>
          <a:ln w="9525">
            <a:noFill/>
            <a:miter lim="800000"/>
            <a:headEnd/>
            <a:tailEnd/>
          </a:ln>
        </p:spPr>
      </p:pic>
      <p:pic>
        <p:nvPicPr>
          <p:cNvPr id="161" name="Picture 8" descr="http://t2.baidu.com/it/u=2354517334,2234905507&amp;fm=0&amp;gp=0.jpg">
            <a:hlinkClick r:id="rId10"/>
          </p:cNvPr>
          <p:cNvPicPr>
            <a:picLocks noChangeAspect="1" noChangeArrowheads="1"/>
          </p:cNvPicPr>
          <p:nvPr/>
        </p:nvPicPr>
        <p:blipFill>
          <a:blip r:embed="rId11" cstate="email"/>
          <a:srcRect/>
          <a:stretch>
            <a:fillRect/>
          </a:stretch>
        </p:blipFill>
        <p:spPr bwMode="auto">
          <a:xfrm>
            <a:off x="2646839" y="3268321"/>
            <a:ext cx="316933" cy="334623"/>
          </a:xfrm>
          <a:prstGeom prst="rect">
            <a:avLst/>
          </a:prstGeom>
          <a:noFill/>
          <a:ln w="9525">
            <a:noFill/>
            <a:miter lim="800000"/>
            <a:headEnd/>
            <a:tailEnd/>
          </a:ln>
        </p:spPr>
      </p:pic>
      <p:pic>
        <p:nvPicPr>
          <p:cNvPr id="162" name="Picture 8"/>
          <p:cNvPicPr>
            <a:picLocks noChangeAspect="1" noChangeArrowheads="1"/>
          </p:cNvPicPr>
          <p:nvPr/>
        </p:nvPicPr>
        <p:blipFill>
          <a:blip r:embed="rId12" cstate="email"/>
          <a:srcRect/>
          <a:stretch>
            <a:fillRect/>
          </a:stretch>
        </p:blipFill>
        <p:spPr bwMode="auto">
          <a:xfrm>
            <a:off x="2268070" y="2368220"/>
            <a:ext cx="334986" cy="668646"/>
          </a:xfrm>
          <a:prstGeom prst="rect">
            <a:avLst/>
          </a:prstGeom>
          <a:noFill/>
          <a:ln w="9525">
            <a:noFill/>
            <a:miter lim="800000"/>
            <a:headEnd/>
            <a:tailEnd/>
          </a:ln>
        </p:spPr>
      </p:pic>
      <p:pic>
        <p:nvPicPr>
          <p:cNvPr id="173" name="Picture 2"/>
          <p:cNvPicPr>
            <a:picLocks noChangeAspect="1" noChangeArrowheads="1"/>
          </p:cNvPicPr>
          <p:nvPr/>
        </p:nvPicPr>
        <p:blipFill>
          <a:blip r:embed="rId13" cstate="email"/>
          <a:srcRect/>
          <a:stretch>
            <a:fillRect/>
          </a:stretch>
        </p:blipFill>
        <p:spPr bwMode="auto">
          <a:xfrm>
            <a:off x="2628110" y="2692257"/>
            <a:ext cx="336096" cy="468766"/>
          </a:xfrm>
          <a:prstGeom prst="rect">
            <a:avLst/>
          </a:prstGeom>
          <a:noFill/>
          <a:ln w="9525">
            <a:noFill/>
            <a:miter lim="800000"/>
            <a:headEnd/>
            <a:tailEnd/>
          </a:ln>
        </p:spPr>
      </p:pic>
      <p:sp>
        <p:nvSpPr>
          <p:cNvPr id="76" name="矩形 75"/>
          <p:cNvSpPr/>
          <p:nvPr/>
        </p:nvSpPr>
        <p:spPr>
          <a:xfrm>
            <a:off x="2020339" y="4964672"/>
            <a:ext cx="1800000" cy="900000"/>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77" name="矩形 76"/>
          <p:cNvSpPr/>
          <p:nvPr/>
        </p:nvSpPr>
        <p:spPr>
          <a:xfrm>
            <a:off x="2020339"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400" dirty="0">
                <a:cs typeface="+mn-ea"/>
                <a:sym typeface="+mn-lt"/>
              </a:rPr>
              <a:t>General </a:t>
            </a:r>
          </a:p>
          <a:p>
            <a:pPr algn="ctr"/>
            <a:r>
              <a:rPr lang="en-US" altLang="zh-CN" sz="1400" dirty="0">
                <a:cs typeface="+mn-ea"/>
                <a:sym typeface="+mn-lt"/>
              </a:rPr>
              <a:t>control center</a:t>
            </a:r>
          </a:p>
        </p:txBody>
      </p:sp>
      <p:sp>
        <p:nvSpPr>
          <p:cNvPr id="78" name="矩形 77"/>
          <p:cNvSpPr/>
          <p:nvPr/>
        </p:nvSpPr>
        <p:spPr>
          <a:xfrm>
            <a:off x="8507545" y="4948824"/>
            <a:ext cx="1800001" cy="928986"/>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79" name="矩形 78"/>
          <p:cNvSpPr/>
          <p:nvPr/>
        </p:nvSpPr>
        <p:spPr>
          <a:xfrm>
            <a:off x="8507546"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400" dirty="0">
                <a:cs typeface="+mn-ea"/>
                <a:sym typeface="+mn-lt"/>
              </a:rPr>
              <a:t>System functions</a:t>
            </a:r>
          </a:p>
        </p:txBody>
      </p:sp>
      <p:cxnSp>
        <p:nvCxnSpPr>
          <p:cNvPr id="80" name="直接连接符 79"/>
          <p:cNvCxnSpPr>
            <a:stCxn id="123" idx="2"/>
            <a:endCxn id="79" idx="0"/>
          </p:cNvCxnSpPr>
          <p:nvPr/>
        </p:nvCxnSpPr>
        <p:spPr>
          <a:xfrm>
            <a:off x="6133312" y="4029547"/>
            <a:ext cx="3274234" cy="546976"/>
          </a:xfrm>
          <a:prstGeom prst="line">
            <a:avLst/>
          </a:prstGeom>
          <a:noFill/>
          <a:ln w="9525" cap="flat" cmpd="sng" algn="ctr">
            <a:solidFill>
              <a:sysClr val="windowText" lastClr="000000"/>
            </a:solidFill>
            <a:prstDash val="solid"/>
          </a:ln>
          <a:effectLst/>
        </p:spPr>
      </p:cxnSp>
      <p:sp>
        <p:nvSpPr>
          <p:cNvPr id="81" name="矩形 80"/>
          <p:cNvSpPr/>
          <p:nvPr/>
        </p:nvSpPr>
        <p:spPr>
          <a:xfrm>
            <a:off x="4182741" y="4980350"/>
            <a:ext cx="1800000" cy="900000"/>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82" name="矩形 81"/>
          <p:cNvSpPr/>
          <p:nvPr/>
        </p:nvSpPr>
        <p:spPr>
          <a:xfrm>
            <a:off x="4182741"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400" dirty="0">
                <a:cs typeface="+mn-ea"/>
                <a:sym typeface="+mn-lt"/>
              </a:rPr>
              <a:t>Monitoring </a:t>
            </a:r>
          </a:p>
          <a:p>
            <a:pPr algn="ctr"/>
            <a:r>
              <a:rPr lang="en-US" altLang="zh-CN" sz="1400" dirty="0">
                <a:cs typeface="+mn-ea"/>
                <a:sym typeface="+mn-lt"/>
              </a:rPr>
              <a:t>functions</a:t>
            </a:r>
          </a:p>
        </p:txBody>
      </p:sp>
      <p:pic>
        <p:nvPicPr>
          <p:cNvPr id="83" name="图片 82" descr="Modular View.png"/>
          <p:cNvPicPr>
            <a:picLocks noChangeAspect="1"/>
          </p:cNvPicPr>
          <p:nvPr/>
        </p:nvPicPr>
        <p:blipFill>
          <a:blip r:embed="rId14" cstate="screen">
            <a:clrChange>
              <a:clrFrom>
                <a:srgbClr val="FEFEFE"/>
              </a:clrFrom>
              <a:clrTo>
                <a:srgbClr val="FEFEFE">
                  <a:alpha val="0"/>
                </a:srgbClr>
              </a:clrTo>
            </a:clrChange>
          </a:blip>
          <a:srcRect/>
          <a:stretch>
            <a:fillRect/>
          </a:stretch>
        </p:blipFill>
        <p:spPr>
          <a:xfrm>
            <a:off x="2312118" y="5058405"/>
            <a:ext cx="1287963" cy="707518"/>
          </a:xfrm>
          <a:prstGeom prst="rect">
            <a:avLst/>
          </a:prstGeom>
        </p:spPr>
      </p:pic>
      <p:pic>
        <p:nvPicPr>
          <p:cNvPr id="84" name="图片 83"/>
          <p:cNvPicPr>
            <a:picLocks noChangeAspect="1"/>
          </p:cNvPicPr>
          <p:nvPr/>
        </p:nvPicPr>
        <p:blipFill>
          <a:blip r:embed="rId15"/>
          <a:stretch>
            <a:fillRect/>
          </a:stretch>
        </p:blipFill>
        <p:spPr>
          <a:xfrm>
            <a:off x="4327085" y="5060339"/>
            <a:ext cx="1479661" cy="713255"/>
          </a:xfrm>
          <a:prstGeom prst="rect">
            <a:avLst/>
          </a:prstGeom>
        </p:spPr>
      </p:pic>
      <p:pic>
        <p:nvPicPr>
          <p:cNvPr id="85" name="图片 84"/>
          <p:cNvPicPr>
            <a:picLocks noChangeAspect="1"/>
          </p:cNvPicPr>
          <p:nvPr/>
        </p:nvPicPr>
        <p:blipFill>
          <a:blip r:embed="rId16"/>
          <a:stretch>
            <a:fillRect/>
          </a:stretch>
        </p:blipFill>
        <p:spPr>
          <a:xfrm>
            <a:off x="8801386" y="5102934"/>
            <a:ext cx="1260139" cy="665716"/>
          </a:xfrm>
          <a:prstGeom prst="rect">
            <a:avLst/>
          </a:prstGeom>
        </p:spPr>
      </p:pic>
      <p:sp>
        <p:nvSpPr>
          <p:cNvPr id="86" name="矩形 85"/>
          <p:cNvSpPr/>
          <p:nvPr/>
        </p:nvSpPr>
        <p:spPr>
          <a:xfrm>
            <a:off x="6345143" y="4972523"/>
            <a:ext cx="1800000" cy="907827"/>
          </a:xfrm>
          <a:prstGeom prst="rect">
            <a:avLst/>
          </a:prstGeom>
          <a:solidFill>
            <a:sysClr val="window" lastClr="FFFFFF"/>
          </a:solidFill>
          <a:ln w="3175" cap="flat" cmpd="sng" algn="ctr">
            <a:solidFill>
              <a:sysClr val="windowText" lastClr="000000"/>
            </a:solidFill>
            <a:prstDash val="solid"/>
          </a:ln>
          <a:effectLst/>
        </p:spPr>
        <p:txBody>
          <a:bodyPr rtlCol="0" anchor="ctr"/>
          <a:lstStyle/>
          <a:p>
            <a:pPr algn="ctr" defTabSz="914400">
              <a:defRPr/>
            </a:pPr>
            <a:endParaRPr lang="zh-CN" altLang="en-US" sz="1600" kern="0">
              <a:solidFill>
                <a:sysClr val="windowText" lastClr="000000"/>
              </a:solidFill>
              <a:cs typeface="+mn-ea"/>
              <a:sym typeface="+mn-lt"/>
            </a:endParaRPr>
          </a:p>
        </p:txBody>
      </p:sp>
      <p:sp>
        <p:nvSpPr>
          <p:cNvPr id="87" name="矩形 86"/>
          <p:cNvSpPr/>
          <p:nvPr/>
        </p:nvSpPr>
        <p:spPr>
          <a:xfrm>
            <a:off x="6345143" y="4576523"/>
            <a:ext cx="1800000" cy="396000"/>
          </a:xfrm>
          <a:prstGeom prst="rect">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a:r>
              <a:rPr lang="en-US" altLang="zh-CN" sz="1400" dirty="0">
                <a:cs typeface="+mn-ea"/>
                <a:sym typeface="+mn-lt"/>
              </a:rPr>
              <a:t>Management </a:t>
            </a:r>
          </a:p>
          <a:p>
            <a:pPr algn="ctr"/>
            <a:r>
              <a:rPr lang="en-US" altLang="zh-CN" sz="1400" dirty="0">
                <a:cs typeface="+mn-ea"/>
                <a:sym typeface="+mn-lt"/>
              </a:rPr>
              <a:t>functions</a:t>
            </a:r>
          </a:p>
        </p:txBody>
      </p:sp>
      <p:pic>
        <p:nvPicPr>
          <p:cNvPr id="88" name="图片 87"/>
          <p:cNvPicPr>
            <a:picLocks noChangeAspect="1"/>
          </p:cNvPicPr>
          <p:nvPr/>
        </p:nvPicPr>
        <p:blipFill>
          <a:blip r:embed="rId17"/>
          <a:stretch>
            <a:fillRect/>
          </a:stretch>
        </p:blipFill>
        <p:spPr>
          <a:xfrm>
            <a:off x="6456268" y="5115263"/>
            <a:ext cx="1507005" cy="641058"/>
          </a:xfrm>
          <a:prstGeom prst="rect">
            <a:avLst/>
          </a:prstGeom>
        </p:spPr>
      </p:pic>
      <p:cxnSp>
        <p:nvCxnSpPr>
          <p:cNvPr id="89" name="直接连接符 88"/>
          <p:cNvCxnSpPr>
            <a:stCxn id="123" idx="2"/>
            <a:endCxn id="77" idx="0"/>
          </p:cNvCxnSpPr>
          <p:nvPr/>
        </p:nvCxnSpPr>
        <p:spPr>
          <a:xfrm flipH="1">
            <a:off x="2920339" y="4029547"/>
            <a:ext cx="3212973" cy="546976"/>
          </a:xfrm>
          <a:prstGeom prst="line">
            <a:avLst/>
          </a:prstGeom>
          <a:noFill/>
          <a:ln w="9525" cap="flat" cmpd="sng" algn="ctr">
            <a:solidFill>
              <a:sysClr val="windowText" lastClr="000000"/>
            </a:solidFill>
            <a:prstDash val="solid"/>
          </a:ln>
          <a:effectLst/>
        </p:spPr>
      </p:cxnSp>
      <p:cxnSp>
        <p:nvCxnSpPr>
          <p:cNvPr id="90" name="直接连接符 89"/>
          <p:cNvCxnSpPr>
            <a:stCxn id="123" idx="2"/>
          </p:cNvCxnSpPr>
          <p:nvPr/>
        </p:nvCxnSpPr>
        <p:spPr>
          <a:xfrm flipH="1">
            <a:off x="5082741" y="4029547"/>
            <a:ext cx="1050571" cy="546976"/>
          </a:xfrm>
          <a:prstGeom prst="line">
            <a:avLst/>
          </a:prstGeom>
          <a:noFill/>
          <a:ln w="9525" cap="flat" cmpd="sng" algn="ctr">
            <a:solidFill>
              <a:sysClr val="windowText" lastClr="000000"/>
            </a:solidFill>
            <a:prstDash val="solid"/>
          </a:ln>
          <a:effectLst/>
        </p:spPr>
      </p:cxnSp>
      <p:cxnSp>
        <p:nvCxnSpPr>
          <p:cNvPr id="91" name="直接连接符 90"/>
          <p:cNvCxnSpPr>
            <a:stCxn id="123" idx="2"/>
            <a:endCxn id="87" idx="0"/>
          </p:cNvCxnSpPr>
          <p:nvPr/>
        </p:nvCxnSpPr>
        <p:spPr>
          <a:xfrm>
            <a:off x="6133312" y="4029547"/>
            <a:ext cx="1111831" cy="546976"/>
          </a:xfrm>
          <a:prstGeom prst="line">
            <a:avLst/>
          </a:prstGeom>
          <a:noFill/>
          <a:ln w="9525" cap="flat" cmpd="sng" algn="ctr">
            <a:solidFill>
              <a:sysClr val="windowText" lastClr="000000"/>
            </a:solidFill>
            <a:prstDash val="solid"/>
          </a:ln>
          <a:effectLst/>
        </p:spPr>
      </p:cxnSp>
      <p:pic>
        <p:nvPicPr>
          <p:cNvPr id="2" name="图片 1"/>
          <p:cNvPicPr>
            <a:picLocks noChangeAspect="1"/>
          </p:cNvPicPr>
          <p:nvPr/>
        </p:nvPicPr>
        <p:blipFill>
          <a:blip r:embed="rId18"/>
          <a:stretch>
            <a:fillRect/>
          </a:stretch>
        </p:blipFill>
        <p:spPr>
          <a:xfrm>
            <a:off x="4987071" y="2914287"/>
            <a:ext cx="2385580" cy="965322"/>
          </a:xfrm>
          <a:prstGeom prst="rect">
            <a:avLst/>
          </a:prstGeom>
        </p:spPr>
      </p:pic>
    </p:spTree>
    <p:extLst>
      <p:ext uri="{BB962C8B-B14F-4D97-AF65-F5344CB8AC3E}">
        <p14:creationId xmlns:p14="http://schemas.microsoft.com/office/powerpoint/2010/main" val="3756490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r>
              <a:rPr lang="en-US" altLang="en-US" dirty="0" smtClean="0">
                <a:latin typeface="+mn-lt"/>
                <a:ea typeface="+mn-ea"/>
                <a:cs typeface="+mn-ea"/>
                <a:sym typeface="+mn-lt"/>
              </a:rPr>
              <a:t>Application Scenarios of the Monitoring System</a:t>
            </a:r>
          </a:p>
        </p:txBody>
      </p:sp>
      <p:sp>
        <p:nvSpPr>
          <p:cNvPr id="9220" name="DtsShapeName" descr="EUR0649DG578510B8D63G40G23DG58E508;=@G8;=@KK27874O!!!!!BIHO@]k27874!!!1@@9455C1108CCD52C1D撑牢蓟黔)猿媳尘蹲0103(/qqu!!!!!!!!!!!!!!!!!!!!!!!!!!!!!!!!!!!!!!!!!!!!!!!!!!!!!!!!!!!!!!!!!!!!!!!!!!!!!!!!!!!!!!!!!!!!!!!!!!!!!!!!!!!!!!!!!!!!!!!!!!!!!!!!!!!!!!!!!!!!!!!!!!!!!!!!!!!!!!!!!!!!!!!!!!!!!!!!!!!!!!!!!!!!!!!!!!!!!!!!!!!!!!!!!!!!!!!!!!!!!!!!!!!!!!!!!!!!!!!!!!!!!!!!!!!!!!!!!!!!!!!!!!!!!!!!!!!!!!!!!!!!!!!!!!!!!!!!!!!!!!!!!!!!!!!!!!!!!!!!!!!!!!!!!!!!!!!!!!!!!!!!!!!!!!!!!!!!!!!!!!!!!!!!!!!!!!!!!!!!!!!!!!!!!!!!!!!!!!!!!!!!!!!!!!!!!!!!!!!!!!!!!!!!!!!!!!!!!!!!!!!!!!!!!!!!!!!!!!!!!!!!!!!!!!!!!!!!!!!!!!!!!!!!!!!!!!!!!!!!!!!!!!!!!!!!!!!!!!!!!!!!!!!!!!!!!!!!!!!!!!!!!!!!!!!!!!!!!!!!!!!!!!!!!!!!!!!!!!!!!!!!!!!!!!!!!!!!!!!!!!!!!!!!!!!!!!!!!!!!!!!!!!!!!!!!!!!!!!!!!!!!!!!!!!!!!!!!!!!!!!!!!!!!!!!!!!!!!!!!!!!!!!!!!!!!!!!!!!!!!!!!!!!!!!!!!!!!!!!!!!!!!!!!!!!!!!!!!!!!!!!!!!!!!!!!!!!!!!!!!!!!!!!!!!!!!!!!!!!!!!!!!!!!!!!!!!!!!!!!!!!!!!!!!!!!!!!!!!!!!!!!!!!!!!!!!!!!!!!!!!!!!!!!!!!!!!!!!!!!!!!!!!!!!!!!!!!!!!!!!!!!!!!!!!!!!!!!!!!!!!!!!!!!!!!!!!!!!!!!!!!!!!!!!!!!!!!!!!!!!!!!!!!!!!!!!!!!!!!!!!!!!!!!!!!!!!!!!!!!!!!!!!!!!!!!!!!!!!!!!!!!!!!!!!!!!!!!!!!!!!!!!!!!!!!!!!!!!!!!!!!!!!!!!!!!!!!!!!!!!!!!!!!!!!!!!!!!!!!!!!!!!!!!!!!!!!!!!!!!!!!!!!!!!!!!!!!!!!!!!!!!!!!!!!!!!!!!!!!!!!!!!!!!!!!!!!!!!!!!!!!!!!!!!!!!!!!!!!!!!!!!!!!!!!!!!!!!!!!!!!!!!!!!!!!!!!!!!!!!!!!!!!!!!!!!!!!!!!!!!!!!!!!!!!!!!!!!!!!!!!!!!!!!!!!!!!!!!!!!!!!!!!!!!!!!!!!!!!!!!!!!!!!!!!!!!!!!!!!!!!!!!!!!!!!!!!!!!!!!!!!!!!!!!!!!!!!!!!!!!!!!!!!!!!!!!!!!!!!!!!!!!!!!!!!!!!!!!!!!!!!!!!!!!!!!!!!!!!!!!!!!!!!!!!!!!!!!!!!!!!!!!!!!!!!!!!!!!!!!!!!!!!!!!!!!!!!!!!!!!!!!!!!!!!!!!!!!!!!!!!!!!!!!!!!!!!!!!!!!!!!!!!!!!!!!!!!!!!!!!!!!!!!!!!!!!!!!!!!!!!!!!!!!!!!!!!!!!!!!!!!!!!!!!!!!!!!!!!!!!!!!!!!!!!!!!!!!!!!!!!!!!!!!!!!!!!!!!!!!!!!!!!!!!!!!!!!!!!!!!!!!!!!!!!!!!!!!!!!!!!!!!!!!!!!!!!!!!!!!!!!!!!!!!!!!!!!!!!!!!!!!!!!!!!!!!!!!!!!!!!!!!!!!!!!!!!!!!!!!!!!!!!!!!!!!!!!!!!!!!!!!!!!!!!!!!!!!!!!!!!!!!!!!!!!!!!!!!!!!!!!!!!!!!!!!!!!!!!!!!!!!!!!!!!!!!!!!!!!!!!!!!!!!!!!!!!!!!!!!!!!!!!!!!!!!!!!!!!!!!!!!!!!!!!!!!!!!!!!!!!!!!!!!!!!!!!!!!!!!!!!!!!!!!!!!!!!!!!!!!!!!!!!!!!!!!!!!!!!!!!!!!!!!!!!!!!!!!!!!!!!!!!!!!!!!!!!!!!!!!!!!!!!!!!!!!!!!!!!!!!!!!!!!!!!!!!!!!!!!!!!!!!!!!!!!!!!!!!!!!!!!!!!!!!!!!!!!!!!!!!!!!!!!!!!!!!!!!!!!!!!!!!!!!!!!!!!!!!!!!!!!!!!!!!!!!!!!!!!!!!!!!!!!!!!!!!!!!!!!!!!!!!!!!!!!!!!!!!!!!!!!!!!!!!!!!!!!!!!!!!!!!!!!!!!!!!!!!!!!!!!!!!!!!!!!!!!!!!!!!!!!!!!!!!!!!!!!!!!!!!!!!!!!!!!!!!!!!!!!!!!!!!!!!!!!!!!!!!!!!!!!!!!!!!!!!!!!!1!b"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solidFill>
              <a:schemeClr val="tx1"/>
            </a:solidFill>
            <a:miter lim="800000"/>
            <a:headEnd/>
            <a:tailEnd/>
          </a:ln>
        </p:spPr>
        <p:txBody>
          <a:bodyPr wrap="none" anchor="ctr"/>
          <a:lstStyle/>
          <a:p>
            <a:endParaRPr lang="zh-CN" altLang="en-US" dirty="0">
              <a:cs typeface="+mn-ea"/>
              <a:sym typeface="+mn-lt"/>
            </a:endParaRPr>
          </a:p>
        </p:txBody>
      </p:sp>
      <p:sp>
        <p:nvSpPr>
          <p:cNvPr id="9221" name="AutoShape 8" descr="http://www.muboat.com/2/gg/hk.jpg"/>
          <p:cNvSpPr>
            <a:spLocks noChangeAspect="1" noChangeArrowheads="1"/>
          </p:cNvSpPr>
          <p:nvPr/>
        </p:nvSpPr>
        <p:spPr bwMode="auto">
          <a:xfrm>
            <a:off x="6062663" y="-144463"/>
            <a:ext cx="304800" cy="304801"/>
          </a:xfrm>
          <a:prstGeom prst="rect">
            <a:avLst/>
          </a:prstGeom>
          <a:noFill/>
          <a:ln w="9525">
            <a:noFill/>
            <a:miter lim="800000"/>
            <a:headEnd/>
            <a:tailEnd/>
          </a:ln>
        </p:spPr>
        <p:txBody>
          <a:bodyPr/>
          <a:lstStyle/>
          <a:p>
            <a:endParaRPr lang="en-US" altLang="en-US" dirty="0">
              <a:cs typeface="+mn-ea"/>
              <a:sym typeface="+mn-lt"/>
            </a:endParaRPr>
          </a:p>
        </p:txBody>
      </p:sp>
      <p:sp>
        <p:nvSpPr>
          <p:cNvPr id="33" name="椭圆 32"/>
          <p:cNvSpPr/>
          <p:nvPr/>
        </p:nvSpPr>
        <p:spPr bwMode="auto">
          <a:xfrm>
            <a:off x="5258477" y="3622264"/>
            <a:ext cx="1591747" cy="394987"/>
          </a:xfrm>
          <a:prstGeom prst="ellipse">
            <a:avLst/>
          </a:prstGeom>
          <a:solidFill>
            <a:schemeClr val="accent1"/>
          </a:solidFill>
          <a:ln w="9525" cap="flat" cmpd="sng" algn="ctr">
            <a:solidFill>
              <a:srgbClr val="000000"/>
            </a:solidFill>
            <a:prstDash val="solid"/>
            <a:round/>
            <a:headEnd type="none" w="med" len="med"/>
            <a:tailEnd type="none" w="med" len="med"/>
          </a:ln>
          <a:effectLst>
            <a:outerShdw dist="107763" dir="18900000" algn="ctr" rotWithShape="0">
              <a:schemeClr val="bg2">
                <a:alpha val="50000"/>
              </a:schemeClr>
            </a:outerShdw>
          </a:effectLst>
        </p:spPr>
        <p:txBody>
          <a:bodyPr wrap="none" lIns="91381" tIns="45690" rIns="91381" bIns="45690" anchor="ctr"/>
          <a:lstStyle/>
          <a:p>
            <a:pPr algn="ctr">
              <a:defRPr/>
            </a:pPr>
            <a:endParaRPr lang="zh-CN" altLang="en-US" dirty="0">
              <a:cs typeface="+mn-ea"/>
              <a:sym typeface="+mn-lt"/>
            </a:endParaRPr>
          </a:p>
        </p:txBody>
      </p:sp>
      <p:sp>
        <p:nvSpPr>
          <p:cNvPr id="9224" name="Oval 4"/>
          <p:cNvSpPr>
            <a:spLocks noChangeArrowheads="1"/>
          </p:cNvSpPr>
          <p:nvPr/>
        </p:nvSpPr>
        <p:spPr bwMode="gray">
          <a:xfrm>
            <a:off x="4374882" y="2697589"/>
            <a:ext cx="3416379" cy="2154125"/>
          </a:xfrm>
          <a:prstGeom prst="ellipse">
            <a:avLst/>
          </a:prstGeom>
          <a:noFill/>
          <a:ln w="76200">
            <a:solidFill>
              <a:srgbClr val="FF0000"/>
            </a:solidFill>
            <a:prstDash val="sysDot"/>
            <a:round/>
            <a:headEnd/>
            <a:tailEnd/>
          </a:ln>
        </p:spPr>
        <p:txBody>
          <a:bodyPr wrap="none" lIns="70392" tIns="35196" rIns="70392" bIns="35196" anchor="ctr"/>
          <a:lstStyle/>
          <a:p>
            <a:pPr algn="ctr"/>
            <a:endParaRPr lang="zh-CN" altLang="en-US" dirty="0">
              <a:cs typeface="+mn-ea"/>
              <a:sym typeface="+mn-lt"/>
            </a:endParaRPr>
          </a:p>
        </p:txBody>
      </p:sp>
      <p:sp>
        <p:nvSpPr>
          <p:cNvPr id="9" name="Rectangle 6"/>
          <p:cNvSpPr>
            <a:spLocks noChangeArrowheads="1"/>
          </p:cNvSpPr>
          <p:nvPr/>
        </p:nvSpPr>
        <p:spPr bwMode="gray">
          <a:xfrm>
            <a:off x="2350321" y="2831046"/>
            <a:ext cx="1187414" cy="440411"/>
          </a:xfrm>
          <a:prstGeom prst="rect">
            <a:avLst/>
          </a:prstGeom>
          <a:noFill/>
          <a:ln w="9525">
            <a:noFill/>
            <a:miter lim="800000"/>
            <a:headEnd/>
            <a:tailEnd/>
          </a:ln>
          <a:effectLst/>
        </p:spPr>
        <p:txBody>
          <a:bodyPr wrap="square" lIns="70392" tIns="35196" rIns="70392" bIns="35196">
            <a:spAutoFit/>
          </a:bodyPr>
          <a:lstStyle/>
          <a:p>
            <a:pPr algn="ctr" eaLnBrk="0" hangingPunct="0">
              <a:defRPr/>
            </a:pPr>
            <a:r>
              <a:rPr lang="en-US" altLang="en-US" sz="1200" dirty="0">
                <a:cs typeface="+mn-ea"/>
                <a:sym typeface="+mn-lt"/>
              </a:rPr>
              <a:t>Equipment room</a:t>
            </a:r>
          </a:p>
        </p:txBody>
      </p:sp>
      <p:sp>
        <p:nvSpPr>
          <p:cNvPr id="10" name="Rectangle 7"/>
          <p:cNvSpPr>
            <a:spLocks noChangeArrowheads="1"/>
          </p:cNvSpPr>
          <p:nvPr/>
        </p:nvSpPr>
        <p:spPr bwMode="gray">
          <a:xfrm>
            <a:off x="4123945" y="5697253"/>
            <a:ext cx="1969702" cy="440411"/>
          </a:xfrm>
          <a:prstGeom prst="rect">
            <a:avLst/>
          </a:prstGeom>
          <a:noFill/>
          <a:ln w="9525">
            <a:noFill/>
            <a:miter lim="800000"/>
            <a:headEnd/>
            <a:tailEnd/>
          </a:ln>
          <a:effectLst/>
        </p:spPr>
        <p:txBody>
          <a:bodyPr wrap="square" lIns="70392" tIns="35196" rIns="70392" bIns="35196">
            <a:spAutoFit/>
          </a:bodyPr>
          <a:lstStyle/>
          <a:p>
            <a:pPr algn="ctr" eaLnBrk="0" hangingPunct="0">
              <a:defRPr/>
            </a:pPr>
            <a:r>
              <a:rPr lang="en-US" altLang="en-US" sz="1200" dirty="0">
                <a:cs typeface="+mn-ea"/>
                <a:sym typeface="+mn-lt"/>
              </a:rPr>
              <a:t>Unattended transformer substation</a:t>
            </a:r>
          </a:p>
        </p:txBody>
      </p:sp>
      <p:sp>
        <p:nvSpPr>
          <p:cNvPr id="12" name="Rectangle 9"/>
          <p:cNvSpPr>
            <a:spLocks noChangeArrowheads="1"/>
          </p:cNvSpPr>
          <p:nvPr/>
        </p:nvSpPr>
        <p:spPr bwMode="gray">
          <a:xfrm>
            <a:off x="7500156" y="4617133"/>
            <a:ext cx="1460520" cy="440411"/>
          </a:xfrm>
          <a:prstGeom prst="rect">
            <a:avLst/>
          </a:prstGeom>
          <a:noFill/>
          <a:ln w="9525">
            <a:noFill/>
            <a:miter lim="800000"/>
            <a:headEnd/>
            <a:tailEnd/>
          </a:ln>
          <a:effectLst/>
        </p:spPr>
        <p:txBody>
          <a:bodyPr wrap="square" lIns="70392" tIns="35196" rIns="70392" bIns="35196">
            <a:spAutoFit/>
          </a:bodyPr>
          <a:lstStyle/>
          <a:p>
            <a:pPr algn="ctr" eaLnBrk="0" hangingPunct="0">
              <a:defRPr/>
            </a:pPr>
            <a:r>
              <a:rPr lang="en-US" altLang="zh-CN" sz="1200" dirty="0">
                <a:cs typeface="+mn-ea"/>
                <a:sym typeface="+mn-lt"/>
              </a:rPr>
              <a:t>Transport node station</a:t>
            </a:r>
            <a:endParaRPr lang="en-US" altLang="en-US" sz="1200" dirty="0">
              <a:effectLst>
                <a:outerShdw blurRad="38100" dist="38100" dir="2700000" algn="tl">
                  <a:srgbClr val="C0C0C0"/>
                </a:outerShdw>
              </a:effectLst>
              <a:cs typeface="+mn-ea"/>
              <a:sym typeface="+mn-lt"/>
            </a:endParaRPr>
          </a:p>
        </p:txBody>
      </p:sp>
      <p:sp>
        <p:nvSpPr>
          <p:cNvPr id="13" name="Rectangle 10"/>
          <p:cNvSpPr>
            <a:spLocks noChangeArrowheads="1"/>
          </p:cNvSpPr>
          <p:nvPr/>
        </p:nvSpPr>
        <p:spPr bwMode="gray">
          <a:xfrm>
            <a:off x="8271246" y="2839767"/>
            <a:ext cx="1620129" cy="255745"/>
          </a:xfrm>
          <a:prstGeom prst="rect">
            <a:avLst/>
          </a:prstGeom>
          <a:noFill/>
          <a:ln w="9525">
            <a:noFill/>
            <a:miter lim="800000"/>
            <a:headEnd/>
            <a:tailEnd/>
          </a:ln>
          <a:effectLst/>
        </p:spPr>
        <p:txBody>
          <a:bodyPr wrap="none" lIns="70392" tIns="35196" rIns="70392" bIns="35196">
            <a:spAutoFit/>
          </a:bodyPr>
          <a:lstStyle/>
          <a:p>
            <a:pPr algn="ctr" eaLnBrk="0" hangingPunct="0">
              <a:defRPr/>
            </a:pPr>
            <a:r>
              <a:rPr lang="en-US" altLang="zh-CN" sz="1200" dirty="0">
                <a:cs typeface="+mn-ea"/>
                <a:sym typeface="+mn-lt"/>
              </a:rPr>
              <a:t>Wireless </a:t>
            </a:r>
            <a:r>
              <a:rPr lang="en-US" altLang="en-US" sz="1200" dirty="0">
                <a:cs typeface="+mn-ea"/>
                <a:sym typeface="+mn-lt"/>
              </a:rPr>
              <a:t>base station</a:t>
            </a:r>
          </a:p>
        </p:txBody>
      </p:sp>
      <p:sp>
        <p:nvSpPr>
          <p:cNvPr id="9229" name="Freeform 11"/>
          <p:cNvSpPr>
            <a:spLocks/>
          </p:cNvSpPr>
          <p:nvPr/>
        </p:nvSpPr>
        <p:spPr bwMode="auto">
          <a:xfrm rot="16910472">
            <a:off x="6943789" y="3544600"/>
            <a:ext cx="215537" cy="1157797"/>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9230" name="Freeform 12"/>
          <p:cNvSpPr>
            <a:spLocks/>
          </p:cNvSpPr>
          <p:nvPr/>
        </p:nvSpPr>
        <p:spPr bwMode="auto">
          <a:xfrm rot="18366448">
            <a:off x="5214262" y="3017139"/>
            <a:ext cx="239209" cy="733856"/>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16" name="Text Box 13"/>
          <p:cNvSpPr txBox="1">
            <a:spLocks noChangeArrowheads="1"/>
          </p:cNvSpPr>
          <p:nvPr/>
        </p:nvSpPr>
        <p:spPr bwMode="gray">
          <a:xfrm>
            <a:off x="5848551" y="1484103"/>
            <a:ext cx="695195" cy="255745"/>
          </a:xfrm>
          <a:prstGeom prst="rect">
            <a:avLst/>
          </a:prstGeom>
          <a:noFill/>
          <a:ln w="9525">
            <a:noFill/>
            <a:miter lim="800000"/>
            <a:headEnd/>
            <a:tailEnd/>
          </a:ln>
          <a:effectLst/>
        </p:spPr>
        <p:txBody>
          <a:bodyPr wrap="none" lIns="70392" tIns="35196" rIns="70392" bIns="35196">
            <a:spAutoFit/>
          </a:bodyPr>
          <a:lstStyle/>
          <a:p>
            <a:pPr algn="ctr" eaLnBrk="0" hangingPunct="0">
              <a:defRPr/>
            </a:pPr>
            <a:r>
              <a:rPr lang="en-US" altLang="en-US" sz="1200" dirty="0">
                <a:cs typeface="+mn-ea"/>
                <a:sym typeface="+mn-lt"/>
              </a:rPr>
              <a:t>Oil field</a:t>
            </a:r>
          </a:p>
        </p:txBody>
      </p:sp>
      <p:sp>
        <p:nvSpPr>
          <p:cNvPr id="19" name="Rectangle 16"/>
          <p:cNvSpPr>
            <a:spLocks noChangeArrowheads="1"/>
          </p:cNvSpPr>
          <p:nvPr/>
        </p:nvSpPr>
        <p:spPr bwMode="gray">
          <a:xfrm>
            <a:off x="6379229" y="5697253"/>
            <a:ext cx="1615319" cy="255745"/>
          </a:xfrm>
          <a:prstGeom prst="rect">
            <a:avLst/>
          </a:prstGeom>
          <a:noFill/>
          <a:ln w="9525">
            <a:noFill/>
            <a:miter lim="800000"/>
            <a:headEnd/>
            <a:tailEnd/>
          </a:ln>
          <a:effectLst/>
        </p:spPr>
        <p:txBody>
          <a:bodyPr wrap="none" lIns="70392" tIns="35196" rIns="70392" bIns="35196">
            <a:spAutoFit/>
          </a:bodyPr>
          <a:lstStyle/>
          <a:p>
            <a:pPr algn="ctr" eaLnBrk="0" hangingPunct="0">
              <a:defRPr/>
            </a:pPr>
            <a:r>
              <a:rPr lang="en-US" altLang="en-US" sz="1200" dirty="0">
                <a:cs typeface="+mn-ea"/>
                <a:sym typeface="+mn-lt"/>
              </a:rPr>
              <a:t>Protected agriculture</a:t>
            </a:r>
          </a:p>
        </p:txBody>
      </p:sp>
      <p:sp>
        <p:nvSpPr>
          <p:cNvPr id="20" name="Rectangle 17"/>
          <p:cNvSpPr>
            <a:spLocks noChangeArrowheads="1"/>
          </p:cNvSpPr>
          <p:nvPr/>
        </p:nvSpPr>
        <p:spPr bwMode="gray">
          <a:xfrm>
            <a:off x="2968028" y="4591527"/>
            <a:ext cx="2113853" cy="255745"/>
          </a:xfrm>
          <a:prstGeom prst="rect">
            <a:avLst/>
          </a:prstGeom>
          <a:noFill/>
          <a:ln w="9525">
            <a:noFill/>
            <a:miter lim="800000"/>
            <a:headEnd/>
            <a:tailEnd/>
          </a:ln>
          <a:effectLst/>
        </p:spPr>
        <p:txBody>
          <a:bodyPr wrap="none" lIns="70392" tIns="35196" rIns="70392" bIns="35196">
            <a:spAutoFit/>
          </a:bodyPr>
          <a:lstStyle/>
          <a:p>
            <a:pPr algn="ctr" eaLnBrk="0" hangingPunct="0">
              <a:defRPr/>
            </a:pPr>
            <a:r>
              <a:rPr lang="en-US" altLang="en-US" sz="1200" dirty="0">
                <a:cs typeface="+mn-ea"/>
                <a:sym typeface="+mn-lt"/>
              </a:rPr>
              <a:t>Food and drug warehousing</a:t>
            </a:r>
          </a:p>
        </p:txBody>
      </p:sp>
      <p:sp>
        <p:nvSpPr>
          <p:cNvPr id="9234" name="Freeform 20"/>
          <p:cNvSpPr>
            <a:spLocks/>
          </p:cNvSpPr>
          <p:nvPr/>
        </p:nvSpPr>
        <p:spPr bwMode="auto">
          <a:xfrm rot="4338761">
            <a:off x="6875123" y="2921686"/>
            <a:ext cx="266618" cy="1039387"/>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9235" name="Freeform 21"/>
          <p:cNvSpPr>
            <a:spLocks/>
          </p:cNvSpPr>
          <p:nvPr/>
        </p:nvSpPr>
        <p:spPr bwMode="auto">
          <a:xfrm rot="16441339">
            <a:off x="4978554" y="3606472"/>
            <a:ext cx="336387" cy="868348"/>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9236" name="Freeform 22"/>
          <p:cNvSpPr>
            <a:spLocks/>
          </p:cNvSpPr>
          <p:nvPr/>
        </p:nvSpPr>
        <p:spPr bwMode="auto">
          <a:xfrm rot="19201441">
            <a:off x="6513591" y="4180185"/>
            <a:ext cx="235360" cy="740052"/>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9237" name="Freeform 23"/>
          <p:cNvSpPr>
            <a:spLocks/>
          </p:cNvSpPr>
          <p:nvPr/>
        </p:nvSpPr>
        <p:spPr bwMode="auto">
          <a:xfrm rot="2706209">
            <a:off x="5520041" y="4169229"/>
            <a:ext cx="216783" cy="747014"/>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9238" name="Freeform 24"/>
          <p:cNvSpPr>
            <a:spLocks/>
          </p:cNvSpPr>
          <p:nvPr/>
        </p:nvSpPr>
        <p:spPr bwMode="auto">
          <a:xfrm flipH="1">
            <a:off x="5944925" y="2621590"/>
            <a:ext cx="328920" cy="630415"/>
          </a:xfrm>
          <a:custGeom>
            <a:avLst/>
            <a:gdLst>
              <a:gd name="T0" fmla="*/ 2147483647 w 404"/>
              <a:gd name="T1" fmla="*/ 2147483647 h 1294"/>
              <a:gd name="T2" fmla="*/ 2147483647 w 404"/>
              <a:gd name="T3" fmla="*/ 0 h 1294"/>
              <a:gd name="T4" fmla="*/ 2147483647 w 404"/>
              <a:gd name="T5" fmla="*/ 2147483647 h 1294"/>
              <a:gd name="T6" fmla="*/ 0 w 404"/>
              <a:gd name="T7" fmla="*/ 2147483647 h 1294"/>
              <a:gd name="T8" fmla="*/ 2147483647 w 404"/>
              <a:gd name="T9" fmla="*/ 2147483647 h 1294"/>
              <a:gd name="T10" fmla="*/ 2147483647 w 404"/>
              <a:gd name="T11" fmla="*/ 2147483647 h 1294"/>
              <a:gd name="T12" fmla="*/ 2147483647 w 404"/>
              <a:gd name="T13" fmla="*/ 2147483647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FFCC66"/>
          </a:solidFill>
          <a:ln w="9525">
            <a:solidFill>
              <a:srgbClr val="ECF6A2"/>
            </a:solidFill>
            <a:round/>
            <a:headEnd/>
            <a:tailEnd/>
          </a:ln>
        </p:spPr>
        <p:txBody>
          <a:bodyPr wrap="none" lIns="83448" tIns="41724" rIns="83448" bIns="41724" anchor="ctr"/>
          <a:lstStyle/>
          <a:p>
            <a:pPr algn="ctr"/>
            <a:endParaRPr lang="zh-CN" altLang="en-US" dirty="0">
              <a:cs typeface="+mn-ea"/>
              <a:sym typeface="+mn-lt"/>
            </a:endParaRPr>
          </a:p>
        </p:txBody>
      </p:sp>
      <p:sp>
        <p:nvSpPr>
          <p:cNvPr id="30" name="Text Box 13"/>
          <p:cNvSpPr txBox="1">
            <a:spLocks noChangeArrowheads="1"/>
          </p:cNvSpPr>
          <p:nvPr/>
        </p:nvSpPr>
        <p:spPr bwMode="gray">
          <a:xfrm>
            <a:off x="5256789" y="3670865"/>
            <a:ext cx="1567117" cy="348078"/>
          </a:xfrm>
          <a:prstGeom prst="rect">
            <a:avLst/>
          </a:prstGeom>
          <a:noFill/>
          <a:ln w="9525">
            <a:noFill/>
            <a:miter lim="800000"/>
            <a:headEnd/>
            <a:tailEnd/>
          </a:ln>
          <a:effectLst/>
        </p:spPr>
        <p:txBody>
          <a:bodyPr wrap="square" lIns="70392" tIns="35196" rIns="70392" bIns="35196">
            <a:spAutoFit/>
          </a:bodyPr>
          <a:lstStyle/>
          <a:p>
            <a:pPr algn="ctr" eaLnBrk="0" hangingPunct="0">
              <a:defRPr/>
            </a:pPr>
            <a:r>
              <a:rPr lang="en-US" altLang="en-US" sz="900" dirty="0">
                <a:effectLst>
                  <a:outerShdw blurRad="38100" dist="38100" dir="2700000" algn="tl">
                    <a:srgbClr val="C0C0C0"/>
                  </a:outerShdw>
                </a:effectLst>
                <a:cs typeface="+mn-ea"/>
                <a:sym typeface="+mn-lt"/>
              </a:rPr>
              <a:t>Power and environment monitoring system</a:t>
            </a:r>
          </a:p>
        </p:txBody>
      </p:sp>
      <p:pic>
        <p:nvPicPr>
          <p:cNvPr id="9240" name="Picture 9"/>
          <p:cNvPicPr>
            <a:picLocks noChangeAspect="1" noChangeArrowheads="1"/>
          </p:cNvPicPr>
          <p:nvPr/>
        </p:nvPicPr>
        <p:blipFill>
          <a:blip r:embed="rId3" cstate="email"/>
          <a:srcRect/>
          <a:stretch>
            <a:fillRect/>
          </a:stretch>
        </p:blipFill>
        <p:spPr bwMode="auto">
          <a:xfrm>
            <a:off x="3535291" y="2547849"/>
            <a:ext cx="1457480" cy="827264"/>
          </a:xfrm>
          <a:prstGeom prst="rect">
            <a:avLst/>
          </a:prstGeom>
          <a:noFill/>
          <a:ln w="9525" algn="ctr">
            <a:noFill/>
            <a:miter lim="800000"/>
            <a:headEnd/>
            <a:tailEnd/>
          </a:ln>
        </p:spPr>
      </p:pic>
      <p:pic>
        <p:nvPicPr>
          <p:cNvPr id="9241" name="Picture 10"/>
          <p:cNvPicPr>
            <a:picLocks noChangeAspect="1" noChangeArrowheads="1"/>
          </p:cNvPicPr>
          <p:nvPr/>
        </p:nvPicPr>
        <p:blipFill>
          <a:blip r:embed="rId4" cstate="email"/>
          <a:srcRect/>
          <a:stretch>
            <a:fillRect/>
          </a:stretch>
        </p:blipFill>
        <p:spPr bwMode="auto">
          <a:xfrm>
            <a:off x="7368781" y="2373660"/>
            <a:ext cx="939980" cy="1078932"/>
          </a:xfrm>
          <a:prstGeom prst="rect">
            <a:avLst/>
          </a:prstGeom>
          <a:noFill/>
          <a:ln w="9525" algn="ctr">
            <a:noFill/>
            <a:miter lim="800000"/>
            <a:headEnd/>
            <a:tailEnd/>
          </a:ln>
        </p:spPr>
      </p:pic>
      <p:pic>
        <p:nvPicPr>
          <p:cNvPr id="9242" name="Picture 11"/>
          <p:cNvPicPr>
            <a:picLocks noChangeAspect="1" noChangeArrowheads="1"/>
          </p:cNvPicPr>
          <p:nvPr/>
        </p:nvPicPr>
        <p:blipFill>
          <a:blip r:embed="rId5" cstate="email"/>
          <a:srcRect/>
          <a:stretch>
            <a:fillRect/>
          </a:stretch>
        </p:blipFill>
        <p:spPr bwMode="auto">
          <a:xfrm>
            <a:off x="4727192" y="4874840"/>
            <a:ext cx="1309831" cy="801100"/>
          </a:xfrm>
          <a:prstGeom prst="rect">
            <a:avLst/>
          </a:prstGeom>
          <a:noFill/>
          <a:ln w="9525" algn="ctr">
            <a:noFill/>
            <a:miter lim="800000"/>
            <a:headEnd/>
            <a:tailEnd/>
          </a:ln>
        </p:spPr>
      </p:pic>
      <p:pic>
        <p:nvPicPr>
          <p:cNvPr id="9243" name="Picture 12"/>
          <p:cNvPicPr>
            <a:picLocks noChangeAspect="1" noChangeArrowheads="1"/>
          </p:cNvPicPr>
          <p:nvPr/>
        </p:nvPicPr>
        <p:blipFill>
          <a:blip r:embed="rId6" cstate="email"/>
          <a:srcRect/>
          <a:stretch>
            <a:fillRect/>
          </a:stretch>
        </p:blipFill>
        <p:spPr bwMode="auto">
          <a:xfrm>
            <a:off x="6460964" y="4892323"/>
            <a:ext cx="1382924" cy="773691"/>
          </a:xfrm>
          <a:prstGeom prst="rect">
            <a:avLst/>
          </a:prstGeom>
          <a:noFill/>
          <a:ln w="9525" algn="ctr">
            <a:noFill/>
            <a:miter lim="800000"/>
            <a:headEnd/>
            <a:tailEnd/>
          </a:ln>
        </p:spPr>
      </p:pic>
      <p:pic>
        <p:nvPicPr>
          <p:cNvPr id="9244" name="Picture 14"/>
          <p:cNvPicPr>
            <a:picLocks noChangeAspect="1" noChangeArrowheads="1"/>
          </p:cNvPicPr>
          <p:nvPr/>
        </p:nvPicPr>
        <p:blipFill>
          <a:blip r:embed="rId7" cstate="email"/>
          <a:srcRect/>
          <a:stretch>
            <a:fillRect/>
          </a:stretch>
        </p:blipFill>
        <p:spPr bwMode="auto">
          <a:xfrm>
            <a:off x="3374966" y="3734160"/>
            <a:ext cx="1352226" cy="844706"/>
          </a:xfrm>
          <a:prstGeom prst="rect">
            <a:avLst/>
          </a:prstGeom>
          <a:noFill/>
          <a:ln w="9525" algn="ctr">
            <a:noFill/>
            <a:miter lim="800000"/>
            <a:headEnd/>
            <a:tailEnd/>
          </a:ln>
        </p:spPr>
      </p:pic>
      <p:pic>
        <p:nvPicPr>
          <p:cNvPr id="9245" name="Picture 15"/>
          <p:cNvPicPr>
            <a:picLocks noChangeAspect="1" noChangeArrowheads="1"/>
          </p:cNvPicPr>
          <p:nvPr/>
        </p:nvPicPr>
        <p:blipFill>
          <a:blip r:embed="rId8" cstate="email"/>
          <a:srcRect/>
          <a:stretch>
            <a:fillRect/>
          </a:stretch>
        </p:blipFill>
        <p:spPr bwMode="auto">
          <a:xfrm>
            <a:off x="5523907" y="1756950"/>
            <a:ext cx="1391696" cy="857165"/>
          </a:xfrm>
          <a:prstGeom prst="rect">
            <a:avLst/>
          </a:prstGeom>
          <a:noFill/>
          <a:ln w="9525" algn="ctr">
            <a:noFill/>
            <a:miter lim="800000"/>
            <a:headEnd/>
            <a:tailEnd/>
          </a:ln>
        </p:spPr>
      </p:pic>
      <p:pic>
        <p:nvPicPr>
          <p:cNvPr id="29" name="图片 28" descr="传输节点机房.jpg"/>
          <p:cNvPicPr>
            <a:picLocks noChangeAspect="1"/>
          </p:cNvPicPr>
          <p:nvPr/>
        </p:nvPicPr>
        <p:blipFill>
          <a:blip r:embed="rId9" cstate="print"/>
          <a:stretch>
            <a:fillRect/>
          </a:stretch>
        </p:blipFill>
        <p:spPr>
          <a:xfrm>
            <a:off x="7500156" y="3681028"/>
            <a:ext cx="1224136" cy="918102"/>
          </a:xfrm>
          <a:prstGeom prst="rect">
            <a:avLst/>
          </a:prstGeom>
        </p:spPr>
      </p:pic>
    </p:spTree>
    <p:extLst>
      <p:ext uri="{BB962C8B-B14F-4D97-AF65-F5344CB8AC3E}">
        <p14:creationId xmlns:p14="http://schemas.microsoft.com/office/powerpoint/2010/main" val="405164287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Development Trend</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With the development of technologies, data center staff want to reduce inspection times of on-duty staff, reduce the workload of data center maintenance and management staff, and improve system stability by monitoring system equipment and environment.</a:t>
            </a:r>
          </a:p>
          <a:p>
            <a:pPr lvl="1"/>
            <a:r>
              <a:rPr lang="en-US" sz="1400" dirty="0">
                <a:latin typeface="+mn-lt"/>
                <a:ea typeface="+mn-ea"/>
                <a:cs typeface="+mn-ea"/>
                <a:sym typeface="+mn-lt"/>
              </a:rPr>
              <a:t>Unified monitoring: The monitoring system of equipment rooms is integrated with enterprise IT operation and maintenance (O&amp;M) management systems (such as systems of service monitoring, server monitoring, and network monitoring) to form a complete management system.</a:t>
            </a:r>
          </a:p>
          <a:p>
            <a:pPr lvl="1"/>
            <a:r>
              <a:rPr lang="en-US" sz="1400" dirty="0">
                <a:latin typeface="+mn-lt"/>
                <a:ea typeface="+mn-ea"/>
                <a:cs typeface="+mn-ea"/>
                <a:sym typeface="+mn-lt"/>
              </a:rPr>
              <a:t>AI energy conservation: drives data center energy efficiency diagnosis and optimization to continuously reduce energy consumption. It saves energy by monitoring and managing IT equipment chips and site environment.</a:t>
            </a:r>
          </a:p>
          <a:p>
            <a:pPr lvl="1"/>
            <a:r>
              <a:rPr lang="en-US" sz="1400" dirty="0">
                <a:latin typeface="+mn-lt"/>
                <a:ea typeface="+mn-ea"/>
                <a:cs typeface="+mn-ea"/>
                <a:sym typeface="+mn-lt"/>
              </a:rPr>
              <a:t>Mobile inspection technology: Scheduled inspection of equipment rooms is one of the most important routine O&amp;M tasks of a data center. Mobile inspection reduces the workload of staff and improves the accuracy of inspection data.</a:t>
            </a:r>
          </a:p>
          <a:p>
            <a:pPr lvl="1"/>
            <a:r>
              <a:rPr lang="en-US" sz="1400" dirty="0">
                <a:latin typeface="+mn-lt"/>
                <a:ea typeface="+mn-ea"/>
                <a:cs typeface="+mn-ea"/>
                <a:sym typeface="+mn-lt"/>
              </a:rPr>
              <a:t>Fiber grating temperature measurement technology: An electrical equipment failure can cause insulation performance deterioration or even breakdown, damaging the equipment. Common measurement methods cannot accurately monitor the equipment operating temperature online. Fibers can overcome this difficulty and ensure equipment security.</a:t>
            </a:r>
          </a:p>
        </p:txBody>
      </p:sp>
    </p:spTree>
    <p:extLst>
      <p:ext uri="{BB962C8B-B14F-4D97-AF65-F5344CB8AC3E}">
        <p14:creationId xmlns:p14="http://schemas.microsoft.com/office/powerpoint/2010/main" val="36443447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a:latin typeface="+mn-lt"/>
                <a:ea typeface="+mn-ea"/>
                <a:cs typeface="+mn-ea"/>
                <a:sym typeface="+mn-lt"/>
              </a:rPr>
              <a:t>Intelligent Building Monitoring System</a:t>
            </a:r>
          </a:p>
        </p:txBody>
      </p:sp>
      <p:sp>
        <p:nvSpPr>
          <p:cNvPr id="6" name="文本占位符 5"/>
          <p:cNvSpPr>
            <a:spLocks noGrp="1"/>
          </p:cNvSpPr>
          <p:nvPr>
            <p:ph type="body" sz="quarter" idx="10"/>
          </p:nvPr>
        </p:nvSpPr>
        <p:spPr/>
        <p:txBody>
          <a:bodyPr/>
          <a:lstStyle/>
          <a:p>
            <a:r>
              <a:rPr lang="en-US" sz="1800" dirty="0">
                <a:latin typeface="+mn-lt"/>
                <a:ea typeface="+mn-ea"/>
                <a:cs typeface="+mn-ea"/>
                <a:sym typeface="+mn-lt"/>
              </a:rPr>
              <a:t>The main functions of the intelligent building monitoring system are integrated monitoring, linkage, and management of the systems under real-time monitoring system in a building.</a:t>
            </a:r>
          </a:p>
          <a:p>
            <a:r>
              <a:rPr lang="en-US" sz="1800" dirty="0">
                <a:latin typeface="+mn-lt"/>
                <a:ea typeface="+mn-ea"/>
                <a:cs typeface="+mn-ea"/>
                <a:sym typeface="+mn-lt"/>
              </a:rPr>
              <a:t>The intelligent building monitoring system focuses on the overall management of a building, and the power and environment monitoring system focuses on the management of in-house equipment.</a:t>
            </a:r>
          </a:p>
        </p:txBody>
      </p:sp>
      <p:grpSp>
        <p:nvGrpSpPr>
          <p:cNvPr id="2" name="组合 1"/>
          <p:cNvGrpSpPr/>
          <p:nvPr/>
        </p:nvGrpSpPr>
        <p:grpSpPr>
          <a:xfrm>
            <a:off x="2308194" y="2780781"/>
            <a:ext cx="7082588" cy="3355935"/>
            <a:chOff x="2163277" y="2591985"/>
            <a:chExt cx="7289218" cy="3821695"/>
          </a:xfrm>
        </p:grpSpPr>
        <p:sp>
          <p:nvSpPr>
            <p:cNvPr id="31" name="AutoShape 10"/>
            <p:cNvSpPr>
              <a:spLocks noChangeArrowheads="1"/>
            </p:cNvSpPr>
            <p:nvPr/>
          </p:nvSpPr>
          <p:spPr bwMode="gray">
            <a:xfrm>
              <a:off x="7623695" y="4282516"/>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32" name="AutoShape 10"/>
            <p:cNvSpPr>
              <a:spLocks noChangeArrowheads="1"/>
            </p:cNvSpPr>
            <p:nvPr/>
          </p:nvSpPr>
          <p:spPr bwMode="gray">
            <a:xfrm>
              <a:off x="7358412" y="5254728"/>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30" name="AutoShape 10"/>
            <p:cNvSpPr>
              <a:spLocks noChangeArrowheads="1"/>
            </p:cNvSpPr>
            <p:nvPr/>
          </p:nvSpPr>
          <p:spPr bwMode="gray">
            <a:xfrm>
              <a:off x="7222269" y="3361083"/>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29" name="AutoShape 10"/>
            <p:cNvSpPr>
              <a:spLocks noChangeArrowheads="1"/>
            </p:cNvSpPr>
            <p:nvPr/>
          </p:nvSpPr>
          <p:spPr bwMode="gray">
            <a:xfrm>
              <a:off x="6111226" y="2591985"/>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44" name="Line 3"/>
            <p:cNvSpPr>
              <a:spLocks noChangeShapeType="1"/>
            </p:cNvSpPr>
            <p:nvPr/>
          </p:nvSpPr>
          <p:spPr bwMode="gray">
            <a:xfrm>
              <a:off x="4307473" y="3782993"/>
              <a:ext cx="342900" cy="10795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45" name="Line 4"/>
            <p:cNvSpPr>
              <a:spLocks noChangeShapeType="1"/>
            </p:cNvSpPr>
            <p:nvPr/>
          </p:nvSpPr>
          <p:spPr bwMode="gray">
            <a:xfrm flipV="1">
              <a:off x="4282416" y="5178528"/>
              <a:ext cx="247650"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46" name="Line 5"/>
            <p:cNvSpPr>
              <a:spLocks noChangeShapeType="1"/>
            </p:cNvSpPr>
            <p:nvPr/>
          </p:nvSpPr>
          <p:spPr bwMode="gray">
            <a:xfrm rot="18903867" flipV="1">
              <a:off x="4822796" y="5590808"/>
              <a:ext cx="247650"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47" name="Line 6"/>
            <p:cNvSpPr>
              <a:spLocks noChangeShapeType="1"/>
            </p:cNvSpPr>
            <p:nvPr/>
          </p:nvSpPr>
          <p:spPr bwMode="gray">
            <a:xfrm rot="2103433" flipV="1">
              <a:off x="4146794" y="4497957"/>
              <a:ext cx="249237"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48" name="Line 7"/>
            <p:cNvSpPr>
              <a:spLocks noChangeShapeType="1"/>
            </p:cNvSpPr>
            <p:nvPr/>
          </p:nvSpPr>
          <p:spPr bwMode="gray">
            <a:xfrm rot="-6456755" flipH="1" flipV="1">
              <a:off x="6333475" y="3381038"/>
              <a:ext cx="342900" cy="10795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49" name="Line 8"/>
            <p:cNvSpPr>
              <a:spLocks noChangeShapeType="1"/>
            </p:cNvSpPr>
            <p:nvPr/>
          </p:nvSpPr>
          <p:spPr bwMode="gray">
            <a:xfrm rot="4384254" flipH="1">
              <a:off x="7090713" y="5254288"/>
              <a:ext cx="247650"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50" name="Line 9"/>
            <p:cNvSpPr>
              <a:spLocks noChangeShapeType="1"/>
            </p:cNvSpPr>
            <p:nvPr/>
          </p:nvSpPr>
          <p:spPr bwMode="gray">
            <a:xfrm rot="120645" flipH="1">
              <a:off x="6970063" y="3738225"/>
              <a:ext cx="247650"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51" name="AutoShape 10"/>
            <p:cNvSpPr>
              <a:spLocks noChangeArrowheads="1"/>
            </p:cNvSpPr>
            <p:nvPr/>
          </p:nvSpPr>
          <p:spPr bwMode="gray">
            <a:xfrm>
              <a:off x="2332001" y="3419456"/>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52" name="Line 11"/>
            <p:cNvSpPr>
              <a:spLocks noChangeShapeType="1"/>
            </p:cNvSpPr>
            <p:nvPr/>
          </p:nvSpPr>
          <p:spPr bwMode="gray">
            <a:xfrm rot="2147097" flipH="1">
              <a:off x="7278038" y="4487525"/>
              <a:ext cx="249237" cy="190500"/>
            </a:xfrm>
            <a:prstGeom prst="line">
              <a:avLst/>
            </a:prstGeom>
            <a:noFill/>
            <a:ln w="76200">
              <a:solidFill>
                <a:srgbClr val="C0C0C0"/>
              </a:solidFill>
              <a:round/>
              <a:headEnd/>
              <a:tailEnd type="triangle" w="med" len="med"/>
            </a:ln>
          </p:spPr>
          <p:txBody>
            <a:bodyPr wrap="none" anchor="ctr"/>
            <a:lstStyle/>
            <a:p>
              <a:pPr fontAlgn="ctr"/>
              <a:endParaRPr lang="zh-CN" altLang="en-US" sz="1200">
                <a:cs typeface="+mn-ea"/>
                <a:sym typeface="+mn-lt"/>
              </a:endParaRPr>
            </a:p>
          </p:txBody>
        </p:sp>
        <p:sp>
          <p:nvSpPr>
            <p:cNvPr id="54" name="Rectangle 16"/>
            <p:cNvSpPr>
              <a:spLocks noChangeArrowheads="1"/>
            </p:cNvSpPr>
            <p:nvPr/>
          </p:nvSpPr>
          <p:spPr bwMode="gray">
            <a:xfrm>
              <a:off x="2522015" y="3430574"/>
              <a:ext cx="1447800" cy="525738"/>
            </a:xfrm>
            <a:prstGeom prst="rect">
              <a:avLst/>
            </a:prstGeom>
            <a:noFill/>
            <a:ln w="9525">
              <a:noFill/>
              <a:miter lim="800000"/>
              <a:headEnd/>
              <a:tailEnd/>
            </a:ln>
          </p:spPr>
          <p:txBody>
            <a:bodyPr>
              <a:spAutoFit/>
            </a:bodyPr>
            <a:lstStyle/>
            <a:p>
              <a:pPr algn="ctr" eaLnBrk="0" fontAlgn="ctr" hangingPunct="0"/>
              <a:r>
                <a:rPr lang="en-US" sz="1200" dirty="0">
                  <a:solidFill>
                    <a:srgbClr val="1C1C1C"/>
                  </a:solidFill>
                  <a:cs typeface="+mn-ea"/>
                  <a:sym typeface="+mn-lt"/>
                </a:rPr>
                <a:t>Power supply system</a:t>
              </a:r>
            </a:p>
          </p:txBody>
        </p:sp>
        <p:sp>
          <p:nvSpPr>
            <p:cNvPr id="55" name="AutoShape 17"/>
            <p:cNvSpPr>
              <a:spLocks noChangeArrowheads="1"/>
            </p:cNvSpPr>
            <p:nvPr/>
          </p:nvSpPr>
          <p:spPr bwMode="gray">
            <a:xfrm>
              <a:off x="2163277" y="4307457"/>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56" name="AutoShape 18"/>
            <p:cNvSpPr>
              <a:spLocks noChangeArrowheads="1"/>
            </p:cNvSpPr>
            <p:nvPr/>
          </p:nvSpPr>
          <p:spPr bwMode="gray">
            <a:xfrm>
              <a:off x="2292344" y="5178528"/>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57" name="AutoShape 19"/>
            <p:cNvSpPr>
              <a:spLocks noChangeArrowheads="1"/>
            </p:cNvSpPr>
            <p:nvPr/>
          </p:nvSpPr>
          <p:spPr bwMode="gray">
            <a:xfrm>
              <a:off x="3335516" y="5878272"/>
              <a:ext cx="1828800" cy="53340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headEnd/>
              <a:tailEnd/>
            </a:ln>
            <a:effectLst>
              <a:outerShdw dist="107763" dir="2700000" algn="ctr" rotWithShape="0">
                <a:schemeClr val="bg2">
                  <a:alpha val="50000"/>
                </a:schemeClr>
              </a:outerShdw>
            </a:effectLst>
          </p:spPr>
          <p:txBody>
            <a:bodyPr wrap="none" anchor="ctr"/>
            <a:lstStyle/>
            <a:p>
              <a:pPr fontAlgn="ctr">
                <a:defRPr/>
              </a:pPr>
              <a:endParaRPr lang="zh-CN" altLang="en-US" sz="1200">
                <a:cs typeface="+mn-ea"/>
                <a:sym typeface="+mn-lt"/>
              </a:endParaRPr>
            </a:p>
          </p:txBody>
        </p:sp>
        <p:sp>
          <p:nvSpPr>
            <p:cNvPr id="58" name="Rectangle 20"/>
            <p:cNvSpPr>
              <a:spLocks noChangeArrowheads="1"/>
            </p:cNvSpPr>
            <p:nvPr/>
          </p:nvSpPr>
          <p:spPr bwMode="gray">
            <a:xfrm>
              <a:off x="2391878" y="4422706"/>
              <a:ext cx="1447800" cy="315443"/>
            </a:xfrm>
            <a:prstGeom prst="rect">
              <a:avLst/>
            </a:prstGeom>
            <a:noFill/>
            <a:ln w="9525">
              <a:noFill/>
              <a:miter lim="800000"/>
              <a:headEnd/>
              <a:tailEnd/>
            </a:ln>
          </p:spPr>
          <p:txBody>
            <a:bodyPr>
              <a:spAutoFit/>
            </a:bodyPr>
            <a:lstStyle/>
            <a:p>
              <a:pPr algn="ctr" eaLnBrk="0" fontAlgn="ctr" hangingPunct="0"/>
              <a:r>
                <a:rPr lang="en-US" sz="1200" dirty="0">
                  <a:cs typeface="+mn-ea"/>
                  <a:sym typeface="+mn-lt"/>
                </a:rPr>
                <a:t>Lighting system</a:t>
              </a:r>
            </a:p>
          </p:txBody>
        </p:sp>
        <p:sp>
          <p:nvSpPr>
            <p:cNvPr id="59" name="Rectangle 21"/>
            <p:cNvSpPr>
              <a:spLocks noChangeArrowheads="1"/>
            </p:cNvSpPr>
            <p:nvPr/>
          </p:nvSpPr>
          <p:spPr bwMode="gray">
            <a:xfrm>
              <a:off x="2469820" y="5189646"/>
              <a:ext cx="1447800" cy="525738"/>
            </a:xfrm>
            <a:prstGeom prst="rect">
              <a:avLst/>
            </a:prstGeom>
            <a:noFill/>
            <a:ln w="9525">
              <a:noFill/>
              <a:miter lim="800000"/>
              <a:headEnd/>
              <a:tailEnd/>
            </a:ln>
          </p:spPr>
          <p:txBody>
            <a:bodyPr>
              <a:spAutoFit/>
            </a:bodyPr>
            <a:lstStyle/>
            <a:p>
              <a:pPr algn="ctr" eaLnBrk="0" fontAlgn="ctr" hangingPunct="0"/>
              <a:r>
                <a:rPr lang="en-US" sz="1200" dirty="0">
                  <a:cs typeface="+mn-ea"/>
                  <a:sym typeface="+mn-lt"/>
                </a:rPr>
                <a:t>Air supply and exhaust systems</a:t>
              </a:r>
            </a:p>
          </p:txBody>
        </p:sp>
        <p:sp>
          <p:nvSpPr>
            <p:cNvPr id="60" name="Rectangle 22"/>
            <p:cNvSpPr>
              <a:spLocks noChangeArrowheads="1"/>
            </p:cNvSpPr>
            <p:nvPr/>
          </p:nvSpPr>
          <p:spPr bwMode="gray">
            <a:xfrm>
              <a:off x="3383285" y="5887942"/>
              <a:ext cx="1793083" cy="525738"/>
            </a:xfrm>
            <a:prstGeom prst="rect">
              <a:avLst/>
            </a:prstGeom>
            <a:noFill/>
            <a:ln w="9525">
              <a:noFill/>
              <a:miter lim="800000"/>
              <a:headEnd/>
              <a:tailEnd/>
            </a:ln>
          </p:spPr>
          <p:txBody>
            <a:bodyPr wrap="square">
              <a:spAutoFit/>
            </a:bodyPr>
            <a:lstStyle/>
            <a:p>
              <a:pPr algn="ctr" eaLnBrk="0" fontAlgn="ctr" hangingPunct="0"/>
              <a:r>
                <a:rPr lang="en-US" sz="1200" dirty="0">
                  <a:cs typeface="+mn-ea"/>
                  <a:sym typeface="+mn-lt"/>
                </a:rPr>
                <a:t>Water supply and drainage </a:t>
              </a:r>
              <a:r>
                <a:rPr lang="en-US" sz="1200" dirty="0" smtClean="0">
                  <a:cs typeface="+mn-ea"/>
                  <a:sym typeface="+mn-lt"/>
                </a:rPr>
                <a:t>system</a:t>
              </a:r>
              <a:r>
                <a:rPr lang="en-US" altLang="zh-CN" sz="1200" dirty="0" smtClean="0">
                  <a:cs typeface="+mn-ea"/>
                  <a:sym typeface="+mn-lt"/>
                </a:rPr>
                <a:t>s</a:t>
              </a:r>
              <a:endParaRPr lang="en-US" sz="1200" dirty="0">
                <a:cs typeface="+mn-ea"/>
                <a:sym typeface="+mn-lt"/>
              </a:endParaRPr>
            </a:p>
          </p:txBody>
        </p:sp>
        <p:sp>
          <p:nvSpPr>
            <p:cNvPr id="62" name="Rectangle 24"/>
            <p:cNvSpPr>
              <a:spLocks noChangeArrowheads="1"/>
            </p:cNvSpPr>
            <p:nvPr/>
          </p:nvSpPr>
          <p:spPr bwMode="auto">
            <a:xfrm>
              <a:off x="6344508" y="2684125"/>
              <a:ext cx="1412389" cy="315443"/>
            </a:xfrm>
            <a:prstGeom prst="rect">
              <a:avLst/>
            </a:prstGeom>
            <a:noFill/>
            <a:ln w="9525">
              <a:noFill/>
              <a:miter lim="800000"/>
              <a:headEnd/>
              <a:tailEnd/>
            </a:ln>
          </p:spPr>
          <p:txBody>
            <a:bodyPr wrap="none">
              <a:spAutoFit/>
            </a:bodyPr>
            <a:lstStyle/>
            <a:p>
              <a:pPr algn="ctr" eaLnBrk="0" fontAlgn="ctr" hangingPunct="0"/>
              <a:r>
                <a:rPr lang="en-US" sz="1200" b="1" dirty="0">
                  <a:cs typeface="+mn-ea"/>
                  <a:sym typeface="+mn-lt"/>
                </a:rPr>
                <a:t>Elevator system</a:t>
              </a:r>
            </a:p>
          </p:txBody>
        </p:sp>
        <p:sp>
          <p:nvSpPr>
            <p:cNvPr id="64" name="Rectangle 26"/>
            <p:cNvSpPr>
              <a:spLocks noChangeArrowheads="1"/>
            </p:cNvSpPr>
            <p:nvPr/>
          </p:nvSpPr>
          <p:spPr bwMode="auto">
            <a:xfrm>
              <a:off x="7381063" y="3368027"/>
              <a:ext cx="1447800" cy="525738"/>
            </a:xfrm>
            <a:prstGeom prst="rect">
              <a:avLst/>
            </a:prstGeom>
            <a:noFill/>
            <a:ln w="9525">
              <a:noFill/>
              <a:miter lim="800000"/>
              <a:headEnd/>
              <a:tailEnd/>
            </a:ln>
          </p:spPr>
          <p:txBody>
            <a:bodyPr>
              <a:spAutoFit/>
            </a:bodyPr>
            <a:lstStyle/>
            <a:p>
              <a:pPr algn="ctr" eaLnBrk="0" fontAlgn="ctr" hangingPunct="0"/>
              <a:r>
                <a:rPr lang="en-US" sz="1200" dirty="0">
                  <a:cs typeface="+mn-ea"/>
                  <a:sym typeface="+mn-lt"/>
                </a:rPr>
                <a:t>Air </a:t>
              </a:r>
              <a:r>
                <a:rPr lang="en-US" sz="1200" dirty="0" smtClean="0">
                  <a:cs typeface="+mn-ea"/>
                  <a:sym typeface="+mn-lt"/>
                </a:rPr>
                <a:t>conditioning </a:t>
              </a:r>
              <a:r>
                <a:rPr lang="en-US" sz="1200" dirty="0">
                  <a:cs typeface="+mn-ea"/>
                  <a:sym typeface="+mn-lt"/>
                </a:rPr>
                <a:t>system</a:t>
              </a:r>
            </a:p>
          </p:txBody>
        </p:sp>
        <p:sp>
          <p:nvSpPr>
            <p:cNvPr id="66" name="Rectangle 28"/>
            <p:cNvSpPr>
              <a:spLocks noChangeArrowheads="1"/>
            </p:cNvSpPr>
            <p:nvPr/>
          </p:nvSpPr>
          <p:spPr bwMode="auto">
            <a:xfrm>
              <a:off x="7812217" y="4295444"/>
              <a:ext cx="1447800" cy="525738"/>
            </a:xfrm>
            <a:prstGeom prst="rect">
              <a:avLst/>
            </a:prstGeom>
            <a:noFill/>
            <a:ln w="9525">
              <a:noFill/>
              <a:miter lim="800000"/>
              <a:headEnd/>
              <a:tailEnd/>
            </a:ln>
          </p:spPr>
          <p:txBody>
            <a:bodyPr>
              <a:spAutoFit/>
            </a:bodyPr>
            <a:lstStyle/>
            <a:p>
              <a:pPr algn="ctr" eaLnBrk="0" fontAlgn="ctr" hangingPunct="0"/>
              <a:r>
                <a:rPr lang="en-US" sz="1200" dirty="0">
                  <a:cs typeface="+mn-ea"/>
                  <a:sym typeface="+mn-lt"/>
                </a:rPr>
                <a:t>Chiller plant system</a:t>
              </a:r>
            </a:p>
          </p:txBody>
        </p:sp>
        <p:sp>
          <p:nvSpPr>
            <p:cNvPr id="68" name="Rectangle 30"/>
            <p:cNvSpPr>
              <a:spLocks noChangeArrowheads="1"/>
            </p:cNvSpPr>
            <p:nvPr/>
          </p:nvSpPr>
          <p:spPr bwMode="auto">
            <a:xfrm>
              <a:off x="7520925" y="5273028"/>
              <a:ext cx="1447800" cy="525738"/>
            </a:xfrm>
            <a:prstGeom prst="rect">
              <a:avLst/>
            </a:prstGeom>
            <a:noFill/>
            <a:ln w="9525">
              <a:noFill/>
              <a:miter lim="800000"/>
              <a:headEnd/>
              <a:tailEnd/>
            </a:ln>
          </p:spPr>
          <p:txBody>
            <a:bodyPr>
              <a:spAutoFit/>
            </a:bodyPr>
            <a:lstStyle/>
            <a:p>
              <a:pPr algn="ctr" eaLnBrk="0" fontAlgn="ctr" hangingPunct="0"/>
              <a:r>
                <a:rPr lang="en-US" sz="1200" b="1" dirty="0">
                  <a:cs typeface="+mn-ea"/>
                  <a:sym typeface="+mn-lt"/>
                </a:rPr>
                <a:t>Heating plant system</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0046" y="3557839"/>
              <a:ext cx="2880000" cy="2159999"/>
            </a:xfrm>
            <a:prstGeom prst="ellipse">
              <a:avLst/>
            </a:prstGeom>
            <a:ln>
              <a:noFill/>
            </a:ln>
            <a:effectLst>
              <a:softEdge rad="112500"/>
            </a:effectLst>
          </p:spPr>
        </p:pic>
      </p:grpSp>
    </p:spTree>
    <p:extLst>
      <p:ext uri="{BB962C8B-B14F-4D97-AF65-F5344CB8AC3E}">
        <p14:creationId xmlns:p14="http://schemas.microsoft.com/office/powerpoint/2010/main" val="195040223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680</TotalTime>
  <Words>3617</Words>
  <Application>Microsoft Office PowerPoint</Application>
  <PresentationFormat>宽屏</PresentationFormat>
  <Paragraphs>465</Paragraphs>
  <Slides>40</Slides>
  <Notes>40</Notes>
  <HiddenSlides>2</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40</vt:i4>
      </vt:variant>
    </vt:vector>
  </HeadingPairs>
  <TitlesOfParts>
    <vt:vector size="52" baseType="lpstr">
      <vt:lpstr>方正兰亭黑简体</vt:lpstr>
      <vt:lpstr>宋体</vt:lpstr>
      <vt:lpstr>Microsoft YaHei</vt:lpstr>
      <vt:lpstr>Microsoft YaHei</vt:lpstr>
      <vt:lpstr>Arial</vt:lpstr>
      <vt:lpstr>FrutigerNext LT Regular</vt:lpstr>
      <vt:lpstr>Huawei Sans</vt:lpstr>
      <vt:lpstr>Wingdings</vt:lpstr>
      <vt:lpstr>1_标题页模板</vt:lpstr>
      <vt:lpstr>2_自功能页模板</vt:lpstr>
      <vt:lpstr>3_内容页模板</vt:lpstr>
      <vt:lpstr>4_感谢页模板</vt:lpstr>
      <vt:lpstr>Basic Knowledge of Monitoring Systems</vt:lpstr>
      <vt:lpstr>PowerPoint 演示文稿</vt:lpstr>
      <vt:lpstr>PowerPoint 演示文稿</vt:lpstr>
      <vt:lpstr>PowerPoint 演示文稿</vt:lpstr>
      <vt:lpstr>What is Power and Environment Monitoring System</vt:lpstr>
      <vt:lpstr>Overview of the Monitoring System</vt:lpstr>
      <vt:lpstr>Application Scenarios of the Monitoring System</vt:lpstr>
      <vt:lpstr>Development Trend</vt:lpstr>
      <vt:lpstr>Intelligent Building Monitoring System</vt:lpstr>
      <vt:lpstr>PowerPoint 演示文稿</vt:lpstr>
      <vt:lpstr>PowerPoint 演示文稿</vt:lpstr>
      <vt:lpstr>Basic Concepts</vt:lpstr>
      <vt:lpstr>Basic Concepts</vt:lpstr>
      <vt:lpstr>PowerPoint 演示文稿</vt:lpstr>
      <vt:lpstr>Comparison of Common Protocols</vt:lpstr>
      <vt:lpstr>Comparison of Common Transmission Modes and Interfaces</vt:lpstr>
      <vt:lpstr>PowerPoint 演示文稿</vt:lpstr>
      <vt:lpstr>Parameter Settings - SNMP</vt:lpstr>
      <vt:lpstr>Parameter Settings - Modbus</vt:lpstr>
      <vt:lpstr>Parameter Settings - Dry Contact</vt:lpstr>
      <vt:lpstr>PowerPoint 演示文稿</vt:lpstr>
      <vt:lpstr>Composition of Hardware Devices</vt:lpstr>
      <vt:lpstr>Software Architecture</vt:lpstr>
      <vt:lpstr>PowerPoint 演示文稿</vt:lpstr>
      <vt:lpstr>Data Center Application Scenario</vt:lpstr>
      <vt:lpstr>Medium and Large Modular Data Centers</vt:lpstr>
      <vt:lpstr>Small Modular Data Centers</vt:lpstr>
      <vt:lpstr>Container data center</vt:lpstr>
      <vt:lpstr>PowerPoint 演示文稿</vt:lpstr>
      <vt:lpstr>Subsystem Monitoring</vt:lpstr>
      <vt:lpstr>Subsystem Monitoring Implementation Mode (1)</vt:lpstr>
      <vt:lpstr>Subsystem Monitoring Implementation Mode (2)</vt:lpstr>
      <vt:lpstr>Subsystem Monitoring Implementation Mode (3)</vt:lpstr>
      <vt:lpstr>Subsystem Monitoring Implementation Mode (4)</vt:lpstr>
      <vt:lpstr>Subsystem Monitoring Implementation Mode (5)</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127</cp:revision>
  <dcterms:created xsi:type="dcterms:W3CDTF">2018-11-29T10:16:29Z</dcterms:created>
  <dcterms:modified xsi:type="dcterms:W3CDTF">2020-12-18T06:18:42Z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(3)maiEq3a/zLrtL1K497cJ43wq3BcnE5X/PGNYGh3kee5AFqd9RffTOYkGy6t1ZVvVHGcfLcWL
EcWG8QanXIQQ5jSEBk/jIGTnvGloUaYEFPDgDmZOGWfdOmrkTzhaE80JH9SBKJ55b8Vrmg9q
NOSZh4P4MYBkbC2veupuxckt4fiM4T6fSWNmMxWiLJKFI6ItAlNVT84Y5INeV21fX/+W+0E+
n0teBp36UCyLTpoXdR</vt:lpwstr>
  </property>
  <property fmtid="{D5CDD505-2E9C-101B-9397-08002B2CF9AE}" pid="3" name="_2015_ms_pID_7253431">
    <vt:lpwstr>nBOht3NLzD2ULS9ntP5fwjSQT1606Wv569HFtxHWE7SkzlaQdByk4Z
ORfrpljDN9nlwPO0NisHniBkPb4JIauKpEEGFhI6+SXqf5fXmDd9eDzZ2lix0oL7Av40ruim
biAU6Im63pBa4i/hpvc3opfrcO7gexlFZX/7a+vbt706J8im0UaLNp4APFtJ0ifnyMhW7NC4
9Rxr2qHsbIBuXUYjYBGKxFLINwbH3NxlI193</vt:lpwstr>
  </property>
  <property fmtid="{D5CDD505-2E9C-101B-9397-08002B2CF9AE}" pid="4" name="_2015_ms_pID_7253432">
    <vt:lpwstr>p9dt8jYPYeSvV2PQRri8Zrc=</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