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29" r:id="rId1"/>
    <p:sldMasterId id="2147483832" r:id="rId2"/>
  </p:sldMasterIdLst>
  <p:notesMasterIdLst>
    <p:notesMasterId r:id="rId36"/>
  </p:notesMasterIdLst>
  <p:handoutMasterIdLst>
    <p:handoutMasterId r:id="rId37"/>
  </p:handoutMasterIdLst>
  <p:sldIdLst>
    <p:sldId id="343" r:id="rId3"/>
    <p:sldId id="383" r:id="rId4"/>
    <p:sldId id="364" r:id="rId5"/>
    <p:sldId id="367" r:id="rId6"/>
    <p:sldId id="379" r:id="rId7"/>
    <p:sldId id="380" r:id="rId8"/>
    <p:sldId id="385" r:id="rId9"/>
    <p:sldId id="386" r:id="rId10"/>
    <p:sldId id="381" r:id="rId11"/>
    <p:sldId id="382" r:id="rId12"/>
    <p:sldId id="362" r:id="rId13"/>
    <p:sldId id="375" r:id="rId14"/>
    <p:sldId id="377" r:id="rId15"/>
    <p:sldId id="368" r:id="rId16"/>
    <p:sldId id="351" r:id="rId17"/>
    <p:sldId id="336" r:id="rId18"/>
    <p:sldId id="371" r:id="rId19"/>
    <p:sldId id="312" r:id="rId20"/>
    <p:sldId id="353" r:id="rId21"/>
    <p:sldId id="354" r:id="rId22"/>
    <p:sldId id="313" r:id="rId23"/>
    <p:sldId id="356" r:id="rId24"/>
    <p:sldId id="357" r:id="rId25"/>
    <p:sldId id="369" r:id="rId26"/>
    <p:sldId id="318" r:id="rId27"/>
    <p:sldId id="378" r:id="rId28"/>
    <p:sldId id="387" r:id="rId29"/>
    <p:sldId id="321" r:id="rId30"/>
    <p:sldId id="273" r:id="rId31"/>
    <p:sldId id="320" r:id="rId32"/>
    <p:sldId id="307" r:id="rId33"/>
    <p:sldId id="373" r:id="rId34"/>
    <p:sldId id="350" r:id="rId35"/>
  </p:sldIdLst>
  <p:sldSz cx="9144000" cy="6858000" type="screen4x3"/>
  <p:notesSz cx="9926638" cy="6797675"/>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FF0000"/>
    <a:srgbClr val="FFFF99"/>
    <a:srgbClr val="DDDDDD"/>
    <a:srgbClr val="C0C0C0"/>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보통 스타일 3 - 강조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94668" autoAdjust="0"/>
  </p:normalViewPr>
  <p:slideViewPr>
    <p:cSldViewPr>
      <p:cViewPr varScale="1">
        <p:scale>
          <a:sx n="79" d="100"/>
          <a:sy n="79" d="100"/>
        </p:scale>
        <p:origin x="-984" y="-84"/>
      </p:cViewPr>
      <p:guideLst>
        <p:guide orient="horz" pos="2160"/>
        <p:guide pos="2880"/>
      </p:guideLst>
    </p:cSldViewPr>
  </p:slideViewPr>
  <p:outlineViewPr>
    <p:cViewPr>
      <p:scale>
        <a:sx n="33" d="100"/>
        <a:sy n="33" d="100"/>
      </p:scale>
      <p:origin x="0" y="8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41" d="100"/>
          <a:sy n="141" d="100"/>
        </p:scale>
        <p:origin x="-138" y="-12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1" y="0"/>
            <a:ext cx="4301235" cy="338744"/>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defRPr sz="1200"/>
            </a:lvl1pPr>
          </a:lstStyle>
          <a:p>
            <a:pPr>
              <a:defRPr/>
            </a:pPr>
            <a:endParaRPr lang="en-US" altLang="ko-KR"/>
          </a:p>
        </p:txBody>
      </p:sp>
      <p:sp>
        <p:nvSpPr>
          <p:cNvPr id="158723" name="Rectangle 3"/>
          <p:cNvSpPr>
            <a:spLocks noGrp="1" noChangeArrowheads="1"/>
          </p:cNvSpPr>
          <p:nvPr>
            <p:ph type="dt" sz="quarter" idx="1"/>
          </p:nvPr>
        </p:nvSpPr>
        <p:spPr bwMode="auto">
          <a:xfrm>
            <a:off x="5623091" y="0"/>
            <a:ext cx="4301235" cy="338744"/>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a:defRPr sz="1200"/>
            </a:lvl1pPr>
          </a:lstStyle>
          <a:p>
            <a:pPr>
              <a:defRPr/>
            </a:pPr>
            <a:endParaRPr lang="en-US" altLang="ko-KR"/>
          </a:p>
        </p:txBody>
      </p:sp>
      <p:sp>
        <p:nvSpPr>
          <p:cNvPr id="158724" name="Rectangle 4"/>
          <p:cNvSpPr>
            <a:spLocks noGrp="1" noChangeArrowheads="1"/>
          </p:cNvSpPr>
          <p:nvPr>
            <p:ph type="ftr" sz="quarter" idx="2"/>
          </p:nvPr>
        </p:nvSpPr>
        <p:spPr bwMode="auto">
          <a:xfrm>
            <a:off x="1" y="6456761"/>
            <a:ext cx="4301235" cy="339829"/>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defRPr sz="1200"/>
            </a:lvl1pPr>
          </a:lstStyle>
          <a:p>
            <a:pPr>
              <a:defRPr/>
            </a:pPr>
            <a:endParaRPr lang="en-US" altLang="ko-KR"/>
          </a:p>
        </p:txBody>
      </p:sp>
      <p:sp>
        <p:nvSpPr>
          <p:cNvPr id="158725" name="Rectangle 5"/>
          <p:cNvSpPr>
            <a:spLocks noGrp="1" noChangeArrowheads="1"/>
          </p:cNvSpPr>
          <p:nvPr>
            <p:ph type="sldNum" sz="quarter" idx="3"/>
          </p:nvPr>
        </p:nvSpPr>
        <p:spPr bwMode="auto">
          <a:xfrm>
            <a:off x="5623091" y="6456761"/>
            <a:ext cx="4301235" cy="339829"/>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a:defRPr sz="1200"/>
            </a:lvl1pPr>
          </a:lstStyle>
          <a:p>
            <a:pPr>
              <a:defRPr/>
            </a:pPr>
            <a:fld id="{18205DC4-45B0-4645-B760-850657C7E629}" type="slidenum">
              <a:rPr lang="en-US" altLang="ko-KR"/>
              <a:pPr>
                <a:defRPr/>
              </a:pPr>
              <a:t>‹#›</a:t>
            </a:fld>
            <a:endParaRPr lang="en-US" altLang="ko-KR"/>
          </a:p>
        </p:txBody>
      </p:sp>
    </p:spTree>
    <p:extLst>
      <p:ext uri="{BB962C8B-B14F-4D97-AF65-F5344CB8AC3E}">
        <p14:creationId xmlns:p14="http://schemas.microsoft.com/office/powerpoint/2010/main" val="3745306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4301235" cy="338744"/>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defRPr sz="1200"/>
            </a:lvl1pPr>
          </a:lstStyle>
          <a:p>
            <a:pPr>
              <a:defRPr/>
            </a:pPr>
            <a:endParaRPr lang="en-US" altLang="ko-KR"/>
          </a:p>
        </p:txBody>
      </p:sp>
      <p:sp>
        <p:nvSpPr>
          <p:cNvPr id="4099" name="Rectangle 3"/>
          <p:cNvSpPr>
            <a:spLocks noGrp="1" noChangeArrowheads="1"/>
          </p:cNvSpPr>
          <p:nvPr>
            <p:ph type="dt" idx="1"/>
          </p:nvPr>
        </p:nvSpPr>
        <p:spPr bwMode="auto">
          <a:xfrm>
            <a:off x="5623091" y="0"/>
            <a:ext cx="4301235" cy="338744"/>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a:defRPr sz="1200"/>
            </a:lvl1pPr>
          </a:lstStyle>
          <a:p>
            <a:pPr>
              <a:defRPr/>
            </a:pPr>
            <a:endParaRPr lang="en-US" altLang="ko-KR"/>
          </a:p>
        </p:txBody>
      </p:sp>
      <p:sp>
        <p:nvSpPr>
          <p:cNvPr id="34820" name="Rectangle 4"/>
          <p:cNvSpPr>
            <a:spLocks noGrp="1" noRot="1" noChangeAspect="1" noChangeArrowheads="1" noTextEdit="1"/>
          </p:cNvSpPr>
          <p:nvPr>
            <p:ph type="sldImg" idx="2"/>
          </p:nvPr>
        </p:nvSpPr>
        <p:spPr bwMode="auto">
          <a:xfrm>
            <a:off x="3265488" y="509588"/>
            <a:ext cx="3397250" cy="25495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93128" y="3228923"/>
            <a:ext cx="7940385" cy="3058466"/>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4102" name="Rectangle 6"/>
          <p:cNvSpPr>
            <a:spLocks noGrp="1" noChangeArrowheads="1"/>
          </p:cNvSpPr>
          <p:nvPr>
            <p:ph type="ftr" sz="quarter" idx="4"/>
          </p:nvPr>
        </p:nvSpPr>
        <p:spPr bwMode="auto">
          <a:xfrm>
            <a:off x="1" y="6456761"/>
            <a:ext cx="4301235" cy="339829"/>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defRPr sz="1200"/>
            </a:lvl1pPr>
          </a:lstStyle>
          <a:p>
            <a:pPr>
              <a:defRPr/>
            </a:pPr>
            <a:endParaRPr lang="en-US" altLang="ko-KR"/>
          </a:p>
        </p:txBody>
      </p:sp>
      <p:sp>
        <p:nvSpPr>
          <p:cNvPr id="4103" name="Rectangle 7"/>
          <p:cNvSpPr>
            <a:spLocks noGrp="1" noChangeArrowheads="1"/>
          </p:cNvSpPr>
          <p:nvPr>
            <p:ph type="sldNum" sz="quarter" idx="5"/>
          </p:nvPr>
        </p:nvSpPr>
        <p:spPr bwMode="auto">
          <a:xfrm>
            <a:off x="5623091" y="6456761"/>
            <a:ext cx="4301235" cy="339829"/>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a:defRPr sz="1200"/>
            </a:lvl1pPr>
          </a:lstStyle>
          <a:p>
            <a:pPr>
              <a:defRPr/>
            </a:pPr>
            <a:fld id="{4AF1BFCE-8249-4C36-AD92-BF8203766EC6}" type="slidenum">
              <a:rPr lang="en-US" altLang="ko-KR"/>
              <a:pPr>
                <a:defRPr/>
              </a:pPr>
              <a:t>‹#›</a:t>
            </a:fld>
            <a:endParaRPr lang="en-US" altLang="ko-KR"/>
          </a:p>
        </p:txBody>
      </p:sp>
    </p:spTree>
    <p:extLst>
      <p:ext uri="{BB962C8B-B14F-4D97-AF65-F5344CB8AC3E}">
        <p14:creationId xmlns:p14="http://schemas.microsoft.com/office/powerpoint/2010/main" val="2873339319"/>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p:spPr>
        <p:txBody>
          <a:bodyPr/>
          <a:lstStyle/>
          <a:p>
            <a:endParaRPr lang="ko-KR" altLang="en-US" dirty="0" smtClean="0"/>
          </a:p>
        </p:txBody>
      </p:sp>
      <p:sp>
        <p:nvSpPr>
          <p:cNvPr id="35844" name="슬라이드 번호 개체 틀 3"/>
          <p:cNvSpPr>
            <a:spLocks noGrp="1"/>
          </p:cNvSpPr>
          <p:nvPr>
            <p:ph type="sldNum" sz="quarter" idx="5"/>
          </p:nvPr>
        </p:nvSpPr>
        <p:spPr>
          <a:noFill/>
        </p:spPr>
        <p:txBody>
          <a:bodyPr/>
          <a:lstStyle/>
          <a:p>
            <a:fld id="{5ABC69F1-C6B6-4AA6-ABD5-CDB1645136B7}" type="slidenum">
              <a:rPr lang="ko-KR" altLang="en-US" smtClean="0"/>
              <a:pPr/>
              <a:t>0</a:t>
            </a:fld>
            <a:endParaRPr lang="ko-KR"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p:spPr>
        <p:txBody>
          <a:bodyPr/>
          <a:lstStyle/>
          <a:p>
            <a:endParaRPr lang="ko-KR" altLang="en-US" smtClean="0"/>
          </a:p>
        </p:txBody>
      </p:sp>
      <p:sp>
        <p:nvSpPr>
          <p:cNvPr id="38916" name="슬라이드 번호 개체 틀 3"/>
          <p:cNvSpPr>
            <a:spLocks noGrp="1"/>
          </p:cNvSpPr>
          <p:nvPr>
            <p:ph type="sldNum" sz="quarter" idx="5"/>
          </p:nvPr>
        </p:nvSpPr>
        <p:spPr>
          <a:noFill/>
        </p:spPr>
        <p:txBody>
          <a:bodyPr/>
          <a:lstStyle/>
          <a:p>
            <a:fld id="{B0ACB7CD-3F16-41BE-AC5E-B9DC30B4C9E9}" type="slidenum">
              <a:rPr lang="en-US" altLang="ko-KR" smtClean="0"/>
              <a:pPr/>
              <a:t>9</a:t>
            </a:fld>
            <a:endParaRPr lang="en-US" altLang="ko-K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p:spPr>
        <p:txBody>
          <a:bodyPr/>
          <a:lstStyle/>
          <a:p>
            <a:endParaRPr lang="ko-KR" altLang="en-US" smtClean="0"/>
          </a:p>
        </p:txBody>
      </p:sp>
      <p:sp>
        <p:nvSpPr>
          <p:cNvPr id="38916" name="슬라이드 번호 개체 틀 3"/>
          <p:cNvSpPr>
            <a:spLocks noGrp="1"/>
          </p:cNvSpPr>
          <p:nvPr>
            <p:ph type="sldNum" sz="quarter" idx="5"/>
          </p:nvPr>
        </p:nvSpPr>
        <p:spPr>
          <a:noFill/>
        </p:spPr>
        <p:txBody>
          <a:bodyPr/>
          <a:lstStyle/>
          <a:p>
            <a:fld id="{B0ACB7CD-3F16-41BE-AC5E-B9DC30B4C9E9}" type="slidenum">
              <a:rPr lang="en-US" altLang="ko-KR" smtClean="0"/>
              <a:pPr/>
              <a:t>10</a:t>
            </a:fld>
            <a:endParaRPr lang="en-US" altLang="ko-K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p:spPr>
        <p:txBody>
          <a:bodyPr/>
          <a:lstStyle/>
          <a:p>
            <a:endParaRPr lang="ko-KR" altLang="en-US" smtClean="0"/>
          </a:p>
        </p:txBody>
      </p:sp>
      <p:sp>
        <p:nvSpPr>
          <p:cNvPr id="38916" name="슬라이드 번호 개체 틀 3"/>
          <p:cNvSpPr>
            <a:spLocks noGrp="1"/>
          </p:cNvSpPr>
          <p:nvPr>
            <p:ph type="sldNum" sz="quarter" idx="5"/>
          </p:nvPr>
        </p:nvSpPr>
        <p:spPr>
          <a:noFill/>
        </p:spPr>
        <p:txBody>
          <a:bodyPr/>
          <a:lstStyle/>
          <a:p>
            <a:fld id="{B0ACB7CD-3F16-41BE-AC5E-B9DC30B4C9E9}" type="slidenum">
              <a:rPr lang="en-US" altLang="ko-KR" smtClean="0"/>
              <a:pPr/>
              <a:t>11</a:t>
            </a:fld>
            <a:endParaRPr lang="en-US" altLang="ko-K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4AF1BFCE-8249-4C36-AD92-BF8203766EC6}" type="slidenum">
              <a:rPr lang="en-US" altLang="ko-KR" smtClean="0"/>
              <a:pPr>
                <a:defRPr/>
              </a:pPr>
              <a:t>13</a:t>
            </a:fld>
            <a:endParaRPr lang="en-US" altLang="ko-KR"/>
          </a:p>
        </p:txBody>
      </p:sp>
    </p:spTree>
    <p:extLst>
      <p:ext uri="{BB962C8B-B14F-4D97-AF65-F5344CB8AC3E}">
        <p14:creationId xmlns:p14="http://schemas.microsoft.com/office/powerpoint/2010/main" val="1726956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4AF1BFCE-8249-4C36-AD92-BF8203766EC6}" type="slidenum">
              <a:rPr lang="en-US" altLang="ko-KR" smtClean="0"/>
              <a:pPr>
                <a:defRPr/>
              </a:pPr>
              <a:t>14</a:t>
            </a:fld>
            <a:endParaRPr lang="en-US" altLang="ko-KR"/>
          </a:p>
        </p:txBody>
      </p:sp>
    </p:spTree>
    <p:extLst>
      <p:ext uri="{BB962C8B-B14F-4D97-AF65-F5344CB8AC3E}">
        <p14:creationId xmlns:p14="http://schemas.microsoft.com/office/powerpoint/2010/main" val="288967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슬라이드 이미지 개체 틀 1"/>
          <p:cNvSpPr>
            <a:spLocks noGrp="1" noRot="1" noChangeAspect="1" noTextEdit="1"/>
          </p:cNvSpPr>
          <p:nvPr>
            <p:ph type="sldImg"/>
          </p:nvPr>
        </p:nvSpPr>
        <p:spPr>
          <a:ln/>
        </p:spPr>
      </p:sp>
      <p:sp>
        <p:nvSpPr>
          <p:cNvPr id="47107" name="슬라이드 노트 개체 틀 2"/>
          <p:cNvSpPr>
            <a:spLocks noGrp="1"/>
          </p:cNvSpPr>
          <p:nvPr>
            <p:ph type="body" idx="1"/>
          </p:nvPr>
        </p:nvSpPr>
        <p:spPr>
          <a:noFill/>
          <a:ln/>
        </p:spPr>
        <p:txBody>
          <a:bodyPr/>
          <a:lstStyle/>
          <a:p>
            <a:endParaRPr lang="ko-KR" altLang="en-US" smtClean="0"/>
          </a:p>
        </p:txBody>
      </p:sp>
      <p:sp>
        <p:nvSpPr>
          <p:cNvPr id="47108" name="슬라이드 번호 개체 틀 3"/>
          <p:cNvSpPr>
            <a:spLocks noGrp="1"/>
          </p:cNvSpPr>
          <p:nvPr>
            <p:ph type="sldNum" sz="quarter" idx="5"/>
          </p:nvPr>
        </p:nvSpPr>
        <p:spPr>
          <a:noFill/>
        </p:spPr>
        <p:txBody>
          <a:bodyPr/>
          <a:lstStyle/>
          <a:p>
            <a:fld id="{4ADF7AED-BD33-4474-A22B-E062675947B4}" type="slidenum">
              <a:rPr lang="en-US" altLang="ko-KR" smtClean="0"/>
              <a:pPr/>
              <a:t>15</a:t>
            </a:fld>
            <a:endParaRPr lang="en-US" altLang="ko-K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D5D7D56-5727-4929-BF92-35681F985CA5}" type="slidenum">
              <a:rPr lang="en-US" altLang="ko-KR" smtClean="0"/>
              <a:pPr/>
              <a:t>16</a:t>
            </a:fld>
            <a:endParaRPr lang="en-US" altLang="ko-K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FE70F40-D92D-43A5-8BF9-9F1B56C1FE90}" type="slidenum">
              <a:rPr lang="en-US" altLang="ko-KR" smtClean="0"/>
              <a:pPr/>
              <a:t>17</a:t>
            </a:fld>
            <a:endParaRPr lang="en-US" altLang="ko-K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FE70F40-D92D-43A5-8BF9-9F1B56C1FE90}" type="slidenum">
              <a:rPr lang="en-US" altLang="ko-KR" smtClean="0"/>
              <a:pPr/>
              <a:t>18</a:t>
            </a:fld>
            <a:endParaRPr lang="en-US" altLang="ko-K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FE70F40-D92D-43A5-8BF9-9F1B56C1FE90}" type="slidenum">
              <a:rPr lang="en-US" altLang="ko-KR" smtClean="0"/>
              <a:pPr/>
              <a:t>19</a:t>
            </a:fld>
            <a:endParaRPr lang="en-US" altLang="ko-K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4AF1BFCE-8249-4C36-AD92-BF8203766EC6}" type="slidenum">
              <a:rPr lang="en-US" altLang="ko-KR" smtClean="0"/>
              <a:pPr>
                <a:defRPr/>
              </a:pPr>
              <a:t>1</a:t>
            </a:fld>
            <a:endParaRPr lang="en-US" altLang="ko-KR"/>
          </a:p>
        </p:txBody>
      </p:sp>
    </p:spTree>
    <p:extLst>
      <p:ext uri="{BB962C8B-B14F-4D97-AF65-F5344CB8AC3E}">
        <p14:creationId xmlns:p14="http://schemas.microsoft.com/office/powerpoint/2010/main" val="1915035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B8CA684-3631-4414-8AFB-3EF75D860743}" type="slidenum">
              <a:rPr lang="en-US" altLang="ko-KR" smtClean="0"/>
              <a:pPr/>
              <a:t>20</a:t>
            </a:fld>
            <a:endParaRPr lang="en-US" altLang="ko-K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B8CA684-3631-4414-8AFB-3EF75D860743}" type="slidenum">
              <a:rPr lang="en-US" altLang="ko-KR" smtClean="0"/>
              <a:pPr/>
              <a:t>21</a:t>
            </a:fld>
            <a:endParaRPr lang="en-US" altLang="ko-K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B8CA684-3631-4414-8AFB-3EF75D860743}" type="slidenum">
              <a:rPr lang="en-US" altLang="ko-KR" smtClean="0"/>
              <a:pPr/>
              <a:t>22</a:t>
            </a:fld>
            <a:endParaRPr lang="en-US" altLang="ko-K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4AF1BFCE-8249-4C36-AD92-BF8203766EC6}" type="slidenum">
              <a:rPr lang="en-US" altLang="ko-KR" smtClean="0"/>
              <a:pPr>
                <a:defRPr/>
              </a:pPr>
              <a:t>23</a:t>
            </a:fld>
            <a:endParaRPr lang="en-US" altLang="ko-KR"/>
          </a:p>
        </p:txBody>
      </p:sp>
    </p:spTree>
    <p:extLst>
      <p:ext uri="{BB962C8B-B14F-4D97-AF65-F5344CB8AC3E}">
        <p14:creationId xmlns:p14="http://schemas.microsoft.com/office/powerpoint/2010/main" val="1915035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FE5EE64-99FE-46F7-B7C7-94BAB93108D7}" type="slidenum">
              <a:rPr lang="en-US" altLang="ko-KR" smtClean="0"/>
              <a:pPr/>
              <a:t>24</a:t>
            </a:fld>
            <a:endParaRPr lang="en-US" altLang="ko-K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A984818-B269-46DE-B2F9-EBFD71896499}" type="slidenum">
              <a:rPr lang="en-US" altLang="ko-KR" smtClean="0"/>
              <a:pPr/>
              <a:t>25</a:t>
            </a:fld>
            <a:endParaRPr lang="en-US" altLang="ko-K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A984818-B269-46DE-B2F9-EBFD71896499}" type="slidenum">
              <a:rPr lang="en-US" altLang="ko-KR" smtClean="0"/>
              <a:pPr/>
              <a:t>26</a:t>
            </a:fld>
            <a:endParaRPr lang="en-US" altLang="ko-K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5E18090-B113-4397-A353-92F17C870204}" type="slidenum">
              <a:rPr lang="en-US" altLang="ko-KR" smtClean="0"/>
              <a:pPr/>
              <a:t>27</a:t>
            </a:fld>
            <a:endParaRPr lang="en-US" altLang="ko-K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7582298-533B-42DA-A3F5-5989187CD107}" type="slidenum">
              <a:rPr lang="en-US" altLang="ko-KR" smtClean="0"/>
              <a:pPr/>
              <a:t>28</a:t>
            </a:fld>
            <a:endParaRPr lang="en-US" altLang="ko-K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C67CBFE-D8D5-42B5-ACCA-D03B48A3AFE7}" type="slidenum">
              <a:rPr lang="en-US" altLang="ko-KR" smtClean="0"/>
              <a:pPr/>
              <a:t>29</a:t>
            </a:fld>
            <a:endParaRPr lang="en-US" altLang="ko-K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4AF1BFCE-8249-4C36-AD92-BF8203766EC6}" type="slidenum">
              <a:rPr lang="en-US" altLang="ko-KR" smtClean="0"/>
              <a:pPr>
                <a:defRPr/>
              </a:pPr>
              <a:t>2</a:t>
            </a:fld>
            <a:endParaRPr lang="en-US" altLang="ko-KR"/>
          </a:p>
        </p:txBody>
      </p:sp>
    </p:spTree>
    <p:extLst>
      <p:ext uri="{BB962C8B-B14F-4D97-AF65-F5344CB8AC3E}">
        <p14:creationId xmlns:p14="http://schemas.microsoft.com/office/powerpoint/2010/main" val="825979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A984818-B269-46DE-B2F9-EBFD71896499}" type="slidenum">
              <a:rPr lang="en-US" altLang="ko-KR" smtClean="0"/>
              <a:pPr/>
              <a:t>30</a:t>
            </a:fld>
            <a:endParaRPr lang="en-US" altLang="ko-K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C67CBFE-D8D5-42B5-ACCA-D03B48A3AFE7}" type="slidenum">
              <a:rPr lang="en-US" altLang="ko-KR" smtClean="0"/>
              <a:pPr/>
              <a:t>31</a:t>
            </a:fld>
            <a:endParaRPr lang="en-US" altLang="ko-K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4AF1BFCE-8249-4C36-AD92-BF8203766EC6}" type="slidenum">
              <a:rPr lang="en-US" altLang="ko-KR" smtClean="0"/>
              <a:pPr>
                <a:defRPr/>
              </a:pPr>
              <a:t>3</a:t>
            </a:fld>
            <a:endParaRPr lang="en-US" altLang="ko-KR"/>
          </a:p>
        </p:txBody>
      </p:sp>
    </p:spTree>
    <p:extLst>
      <p:ext uri="{BB962C8B-B14F-4D97-AF65-F5344CB8AC3E}">
        <p14:creationId xmlns:p14="http://schemas.microsoft.com/office/powerpoint/2010/main" val="389461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p:spPr>
        <p:txBody>
          <a:bodyPr/>
          <a:lstStyle/>
          <a:p>
            <a:endParaRPr lang="ko-KR" altLang="en-US" smtClean="0"/>
          </a:p>
        </p:txBody>
      </p:sp>
      <p:sp>
        <p:nvSpPr>
          <p:cNvPr id="38916" name="슬라이드 번호 개체 틀 3"/>
          <p:cNvSpPr>
            <a:spLocks noGrp="1"/>
          </p:cNvSpPr>
          <p:nvPr>
            <p:ph type="sldNum" sz="quarter" idx="5"/>
          </p:nvPr>
        </p:nvSpPr>
        <p:spPr>
          <a:noFill/>
        </p:spPr>
        <p:txBody>
          <a:bodyPr/>
          <a:lstStyle/>
          <a:p>
            <a:fld id="{B0ACB7CD-3F16-41BE-AC5E-B9DC30B4C9E9}" type="slidenum">
              <a:rPr lang="en-US" altLang="ko-KR" smtClean="0"/>
              <a:pPr/>
              <a:t>4</a:t>
            </a:fld>
            <a:endParaRPr lang="en-US" altLang="ko-K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p:spPr>
        <p:txBody>
          <a:bodyPr/>
          <a:lstStyle/>
          <a:p>
            <a:endParaRPr lang="ko-KR" altLang="en-US" smtClean="0"/>
          </a:p>
        </p:txBody>
      </p:sp>
      <p:sp>
        <p:nvSpPr>
          <p:cNvPr id="38916" name="슬라이드 번호 개체 틀 3"/>
          <p:cNvSpPr>
            <a:spLocks noGrp="1"/>
          </p:cNvSpPr>
          <p:nvPr>
            <p:ph type="sldNum" sz="quarter" idx="5"/>
          </p:nvPr>
        </p:nvSpPr>
        <p:spPr>
          <a:noFill/>
        </p:spPr>
        <p:txBody>
          <a:bodyPr/>
          <a:lstStyle/>
          <a:p>
            <a:fld id="{B0ACB7CD-3F16-41BE-AC5E-B9DC30B4C9E9}" type="slidenum">
              <a:rPr lang="en-US" altLang="ko-KR" smtClean="0"/>
              <a:pPr/>
              <a:t>5</a:t>
            </a:fld>
            <a:endParaRPr lang="en-US" altLang="ko-K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p:spPr>
        <p:txBody>
          <a:bodyPr/>
          <a:lstStyle/>
          <a:p>
            <a:endParaRPr lang="ko-KR" altLang="en-US" smtClean="0"/>
          </a:p>
        </p:txBody>
      </p:sp>
      <p:sp>
        <p:nvSpPr>
          <p:cNvPr id="38916" name="슬라이드 번호 개체 틀 3"/>
          <p:cNvSpPr>
            <a:spLocks noGrp="1"/>
          </p:cNvSpPr>
          <p:nvPr>
            <p:ph type="sldNum" sz="quarter" idx="5"/>
          </p:nvPr>
        </p:nvSpPr>
        <p:spPr>
          <a:noFill/>
        </p:spPr>
        <p:txBody>
          <a:bodyPr/>
          <a:lstStyle/>
          <a:p>
            <a:fld id="{B0ACB7CD-3F16-41BE-AC5E-B9DC30B4C9E9}" type="slidenum">
              <a:rPr lang="en-US" altLang="ko-KR" smtClean="0"/>
              <a:pPr/>
              <a:t>6</a:t>
            </a:fld>
            <a:endParaRPr lang="en-US" altLang="ko-K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p:spPr>
        <p:txBody>
          <a:bodyPr/>
          <a:lstStyle/>
          <a:p>
            <a:endParaRPr lang="ko-KR" altLang="en-US" smtClean="0"/>
          </a:p>
        </p:txBody>
      </p:sp>
      <p:sp>
        <p:nvSpPr>
          <p:cNvPr id="38916" name="슬라이드 번호 개체 틀 3"/>
          <p:cNvSpPr>
            <a:spLocks noGrp="1"/>
          </p:cNvSpPr>
          <p:nvPr>
            <p:ph type="sldNum" sz="quarter" idx="5"/>
          </p:nvPr>
        </p:nvSpPr>
        <p:spPr>
          <a:noFill/>
        </p:spPr>
        <p:txBody>
          <a:bodyPr/>
          <a:lstStyle/>
          <a:p>
            <a:fld id="{B0ACB7CD-3F16-41BE-AC5E-B9DC30B4C9E9}" type="slidenum">
              <a:rPr lang="en-US" altLang="ko-KR" smtClean="0"/>
              <a:pPr/>
              <a:t>7</a:t>
            </a:fld>
            <a:endParaRPr lang="en-US" altLang="ko-K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a:ln/>
        </p:spPr>
      </p:sp>
      <p:sp>
        <p:nvSpPr>
          <p:cNvPr id="38915" name="슬라이드 노트 개체 틀 2"/>
          <p:cNvSpPr>
            <a:spLocks noGrp="1"/>
          </p:cNvSpPr>
          <p:nvPr>
            <p:ph type="body" idx="1"/>
          </p:nvPr>
        </p:nvSpPr>
        <p:spPr>
          <a:noFill/>
          <a:ln/>
        </p:spPr>
        <p:txBody>
          <a:bodyPr/>
          <a:lstStyle/>
          <a:p>
            <a:endParaRPr lang="ko-KR" altLang="en-US" smtClean="0"/>
          </a:p>
        </p:txBody>
      </p:sp>
      <p:sp>
        <p:nvSpPr>
          <p:cNvPr id="38916" name="슬라이드 번호 개체 틀 3"/>
          <p:cNvSpPr>
            <a:spLocks noGrp="1"/>
          </p:cNvSpPr>
          <p:nvPr>
            <p:ph type="sldNum" sz="quarter" idx="5"/>
          </p:nvPr>
        </p:nvSpPr>
        <p:spPr>
          <a:noFill/>
        </p:spPr>
        <p:txBody>
          <a:bodyPr/>
          <a:lstStyle/>
          <a:p>
            <a:fld id="{B0ACB7CD-3F16-41BE-AC5E-B9DC30B4C9E9}" type="slidenum">
              <a:rPr lang="en-US" altLang="ko-KR" smtClean="0"/>
              <a:pPr/>
              <a:t>8</a:t>
            </a:fld>
            <a:endParaRPr lang="en-US"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15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060900E-E54D-4703-A65E-FECFD33DB407}" type="slidenum">
              <a:rPr lang="ko-KR" altLang="en-US">
                <a:solidFill>
                  <a:srgbClr val="000000"/>
                </a:solidFill>
              </a:rPr>
              <a:pPr>
                <a:defRPr/>
              </a:pPr>
              <a:t>‹#›</a:t>
            </a:fld>
            <a:endParaRPr lang="en-US" altLang="ko-KR">
              <a:solidFill>
                <a:srgbClr val="000000"/>
              </a:solidFill>
            </a:endParaRPr>
          </a:p>
        </p:txBody>
      </p:sp>
      <p:sp>
        <p:nvSpPr>
          <p:cNvPr id="3" name="제목 2"/>
          <p:cNvSpPr>
            <a:spLocks noGrp="1"/>
          </p:cNvSpPr>
          <p:nvPr>
            <p:ph type="title"/>
          </p:nvPr>
        </p:nvSpPr>
        <p:spPr>
          <a:xfrm>
            <a:off x="457200" y="260648"/>
            <a:ext cx="8229600" cy="720080"/>
          </a:xfrm>
          <a:prstGeom prst="rect">
            <a:avLst/>
          </a:prstGeom>
        </p:spPr>
        <p:txBody>
          <a:bodyPr anchor="ctr"/>
          <a:lstStyle>
            <a:lvl1pPr marL="0" algn="l" defTabSz="914400" rtl="0" eaLnBrk="0" latinLnBrk="1" hangingPunct="0">
              <a:defRPr kumimoji="1" lang="ko-KR" altLang="en-US" sz="3200" b="1" kern="1200"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defRPr>
            </a:lvl1pPr>
          </a:lstStyle>
          <a:p>
            <a:r>
              <a:rPr lang="ko-KR" altLang="en-US" dirty="0" smtClean="0"/>
              <a:t>마스터 제목 스타일 편집</a:t>
            </a:r>
            <a:endParaRPr lang="ko-KR" altLang="en-US" dirty="0"/>
          </a:p>
        </p:txBody>
      </p:sp>
    </p:spTree>
  </p:cSld>
  <p:clrMapOvr>
    <a:masterClrMapping/>
  </p:clrMapOvr>
  <p:transition advClick="0" advTm="15000">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제목 슬라이드">
    <p:spTree>
      <p:nvGrpSpPr>
        <p:cNvPr id="1" name=""/>
        <p:cNvGrpSpPr/>
        <p:nvPr/>
      </p:nvGrpSpPr>
      <p:grpSpPr>
        <a:xfrm>
          <a:off x="0" y="0"/>
          <a:ext cx="0" cy="0"/>
          <a:chOff x="0" y="0"/>
          <a:chExt cx="0" cy="0"/>
        </a:xfrm>
      </p:grpSpPr>
    </p:spTree>
  </p:cSld>
  <p:clrMapOvr>
    <a:masterClrMapping/>
  </p:clrMapOvr>
  <p:transition advClick="0" advTm="15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15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Click="0" advTm="15000">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3518631" y="6669360"/>
            <a:ext cx="2133600" cy="12311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fontAlgn="base" hangingPunct="0">
              <a:spcBef>
                <a:spcPts val="0"/>
              </a:spcBef>
              <a:spcAft>
                <a:spcPts val="0"/>
              </a:spcAft>
              <a:defRPr kumimoji="0" sz="1200" baseline="-25000">
                <a:latin typeface="Calibri" panose="020F0502020204030204" pitchFamily="34" charset="0"/>
                <a:ea typeface="+mn-ea"/>
              </a:defRPr>
            </a:lvl1pPr>
          </a:lstStyle>
          <a:p>
            <a:pPr>
              <a:defRPr/>
            </a:pPr>
            <a:fld id="{ABF192BD-ACB5-4D20-AF0C-A52BC9D3E7BB}" type="slidenum">
              <a:rPr lang="ko-KR" altLang="en-US" smtClean="0">
                <a:solidFill>
                  <a:srgbClr val="000000"/>
                </a:solidFill>
              </a:rPr>
              <a:pPr>
                <a:defRPr/>
              </a:pPr>
              <a:t>‹#›</a:t>
            </a:fld>
            <a:endParaRPr lang="en-US" altLang="ko-KR">
              <a:solidFill>
                <a:srgbClr val="000000"/>
              </a:solidFill>
            </a:endParaRPr>
          </a:p>
        </p:txBody>
      </p:sp>
      <p:pic>
        <p:nvPicPr>
          <p:cNvPr id="5" name="Picture 2"/>
          <p:cNvPicPr>
            <a:picLocks noChangeAspect="1" noChangeArrowheads="1"/>
          </p:cNvPicPr>
          <p:nvPr/>
        </p:nvPicPr>
        <p:blipFill>
          <a:blip r:embed="rId5" cstate="print"/>
          <a:srcRect l="23609" t="24414" r="6661" b="63867"/>
          <a:stretch>
            <a:fillRect/>
          </a:stretch>
        </p:blipFill>
        <p:spPr bwMode="auto">
          <a:xfrm>
            <a:off x="227729" y="260648"/>
            <a:ext cx="8715404" cy="71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 bg1="lt1" tx1="dk1" bg2="lt2" tx2="dk2" accent1="accent1" accent2="accent2" accent3="accent3" accent4="accent4" accent5="accent5" accent6="accent6" hlink="hlink" folHlink="folHlink"/>
  <p:sldLayoutIdLst>
    <p:sldLayoutId id="2147483830" r:id="rId1"/>
    <p:sldLayoutId id="2147483831" r:id="rId2"/>
    <p:sldLayoutId id="2147483818" r:id="rId3"/>
  </p:sldLayoutIdLst>
  <p:transition advClick="0" advTm="15000">
    <p:fade thruBlk="1"/>
  </p:transition>
  <p:timing>
    <p:tnLst>
      <p:par>
        <p:cTn id="1" dur="indefinite" restart="never" nodeType="tmRoot"/>
      </p:par>
    </p:tnLst>
  </p:timing>
  <p:hf hdr="0" ftr="0" dt="0"/>
  <p:txStyles>
    <p:titleStyle>
      <a:lvl1pPr algn="l" rtl="0" eaLnBrk="0" fontAlgn="base" latinLnBrk="1" hangingPunct="0">
        <a:spcBef>
          <a:spcPct val="0"/>
        </a:spcBef>
        <a:spcAft>
          <a:spcPct val="0"/>
        </a:spcAft>
        <a:defRPr kumimoji="1" sz="3200" b="1">
          <a:solidFill>
            <a:schemeClr val="bg1"/>
          </a:solidFill>
          <a:latin typeface="+mj-lt"/>
          <a:ea typeface="+mj-ea"/>
          <a:cs typeface="+mj-cs"/>
        </a:defRPr>
      </a:lvl1pPr>
      <a:lvl2pPr algn="l" rtl="0" eaLnBrk="0" fontAlgn="base" latinLnBrk="1" hangingPunct="0">
        <a:spcBef>
          <a:spcPct val="0"/>
        </a:spcBef>
        <a:spcAft>
          <a:spcPct val="0"/>
        </a:spcAft>
        <a:defRPr kumimoji="1" sz="3200" b="1">
          <a:solidFill>
            <a:schemeClr val="bg1"/>
          </a:solidFill>
          <a:latin typeface="Arial" pitchFamily="34" charset="0"/>
          <a:ea typeface="HY헤드라인M" pitchFamily="18" charset="-127"/>
        </a:defRPr>
      </a:lvl2pPr>
      <a:lvl3pPr algn="l" rtl="0" eaLnBrk="0" fontAlgn="base" latinLnBrk="1" hangingPunct="0">
        <a:spcBef>
          <a:spcPct val="0"/>
        </a:spcBef>
        <a:spcAft>
          <a:spcPct val="0"/>
        </a:spcAft>
        <a:defRPr kumimoji="1" sz="3200" b="1">
          <a:solidFill>
            <a:schemeClr val="bg1"/>
          </a:solidFill>
          <a:latin typeface="Arial" pitchFamily="34" charset="0"/>
          <a:ea typeface="HY헤드라인M" pitchFamily="18" charset="-127"/>
        </a:defRPr>
      </a:lvl3pPr>
      <a:lvl4pPr algn="l" rtl="0" eaLnBrk="0" fontAlgn="base" latinLnBrk="1" hangingPunct="0">
        <a:spcBef>
          <a:spcPct val="0"/>
        </a:spcBef>
        <a:spcAft>
          <a:spcPct val="0"/>
        </a:spcAft>
        <a:defRPr kumimoji="1" sz="3200" b="1">
          <a:solidFill>
            <a:schemeClr val="bg1"/>
          </a:solidFill>
          <a:latin typeface="Arial" pitchFamily="34" charset="0"/>
          <a:ea typeface="HY헤드라인M" pitchFamily="18" charset="-127"/>
        </a:defRPr>
      </a:lvl4pPr>
      <a:lvl5pPr algn="l" rtl="0" eaLnBrk="0" fontAlgn="base" latinLnBrk="1" hangingPunct="0">
        <a:spcBef>
          <a:spcPct val="0"/>
        </a:spcBef>
        <a:spcAft>
          <a:spcPct val="0"/>
        </a:spcAft>
        <a:defRPr kumimoji="1" sz="3200" b="1">
          <a:solidFill>
            <a:schemeClr val="bg1"/>
          </a:solidFill>
          <a:latin typeface="Arial" pitchFamily="34" charset="0"/>
          <a:ea typeface="HY헤드라인M" pitchFamily="18" charset="-127"/>
        </a:defRPr>
      </a:lvl5pPr>
      <a:lvl6pPr marL="457200" algn="l" rtl="0" fontAlgn="base" latinLnBrk="1">
        <a:spcBef>
          <a:spcPct val="0"/>
        </a:spcBef>
        <a:spcAft>
          <a:spcPct val="0"/>
        </a:spcAft>
        <a:defRPr kumimoji="1" sz="32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2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2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2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5" cstate="print"/>
          <a:srcRect l="23609" t="24414" r="6661" b="63867"/>
          <a:stretch>
            <a:fillRect/>
          </a:stretch>
        </p:blipFill>
        <p:spPr bwMode="auto">
          <a:xfrm>
            <a:off x="227729" y="260648"/>
            <a:ext cx="8715404" cy="714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6"/>
          <p:cNvSpPr txBox="1">
            <a:spLocks noChangeArrowheads="1"/>
          </p:cNvSpPr>
          <p:nvPr userDrawn="1"/>
        </p:nvSpPr>
        <p:spPr bwMode="auto">
          <a:xfrm>
            <a:off x="3518631" y="6669360"/>
            <a:ext cx="2133600" cy="10259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ko-KR"/>
            </a:defPPr>
            <a:lvl1pPr algn="ctr" rtl="0" eaLnBrk="0" fontAlgn="base" latinLnBrk="1" hangingPunct="0">
              <a:spcBef>
                <a:spcPts val="0"/>
              </a:spcBef>
              <a:spcAft>
                <a:spcPts val="0"/>
              </a:spcAft>
              <a:defRPr kumimoji="0" sz="1000" kern="1200" baseline="-25000">
                <a:solidFill>
                  <a:schemeClr val="tx1"/>
                </a:solidFill>
                <a:latin typeface="Calibri" panose="020F0502020204030204" pitchFamily="34" charset="0"/>
                <a:ea typeface="+mn-ea"/>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defRPr/>
            </a:pPr>
            <a:fld id="{ABF192BD-ACB5-4D20-AF0C-A52BC9D3E7BB}" type="slidenum">
              <a:rPr lang="ko-KR" altLang="en-US" smtClean="0">
                <a:solidFill>
                  <a:srgbClr val="000000"/>
                </a:solidFill>
              </a:rPr>
              <a:pPr>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Lst>
  <p:transition advClick="0" advTm="15000">
    <p:fade thruBlk="1"/>
  </p:transition>
  <p:timing>
    <p:tnLst>
      <p:par>
        <p:cTn id="1" dur="indefinite" restart="never" nodeType="tmRoot"/>
      </p:par>
    </p:tnLst>
  </p:timing>
  <p:hf hdr="0" ftr="0" dt="0"/>
  <p:txStyles>
    <p:titleStyle>
      <a:lvl1pPr algn="l" rtl="0" eaLnBrk="0" fontAlgn="base" latinLnBrk="1" hangingPunct="0">
        <a:spcBef>
          <a:spcPct val="0"/>
        </a:spcBef>
        <a:spcAft>
          <a:spcPct val="0"/>
        </a:spcAft>
        <a:defRPr kumimoji="1" sz="3200" b="1">
          <a:solidFill>
            <a:schemeClr val="bg1"/>
          </a:solidFill>
          <a:latin typeface="+mj-lt"/>
          <a:ea typeface="+mj-ea"/>
          <a:cs typeface="+mj-cs"/>
        </a:defRPr>
      </a:lvl1pPr>
      <a:lvl2pPr algn="l" rtl="0" eaLnBrk="0" fontAlgn="base" latinLnBrk="1" hangingPunct="0">
        <a:spcBef>
          <a:spcPct val="0"/>
        </a:spcBef>
        <a:spcAft>
          <a:spcPct val="0"/>
        </a:spcAft>
        <a:defRPr kumimoji="1" sz="3200" b="1">
          <a:solidFill>
            <a:schemeClr val="bg1"/>
          </a:solidFill>
          <a:latin typeface="Arial" pitchFamily="34" charset="0"/>
          <a:ea typeface="HY헤드라인M" pitchFamily="18" charset="-127"/>
        </a:defRPr>
      </a:lvl2pPr>
      <a:lvl3pPr algn="l" rtl="0" eaLnBrk="0" fontAlgn="base" latinLnBrk="1" hangingPunct="0">
        <a:spcBef>
          <a:spcPct val="0"/>
        </a:spcBef>
        <a:spcAft>
          <a:spcPct val="0"/>
        </a:spcAft>
        <a:defRPr kumimoji="1" sz="3200" b="1">
          <a:solidFill>
            <a:schemeClr val="bg1"/>
          </a:solidFill>
          <a:latin typeface="Arial" pitchFamily="34" charset="0"/>
          <a:ea typeface="HY헤드라인M" pitchFamily="18" charset="-127"/>
        </a:defRPr>
      </a:lvl3pPr>
      <a:lvl4pPr algn="l" rtl="0" eaLnBrk="0" fontAlgn="base" latinLnBrk="1" hangingPunct="0">
        <a:spcBef>
          <a:spcPct val="0"/>
        </a:spcBef>
        <a:spcAft>
          <a:spcPct val="0"/>
        </a:spcAft>
        <a:defRPr kumimoji="1" sz="3200" b="1">
          <a:solidFill>
            <a:schemeClr val="bg1"/>
          </a:solidFill>
          <a:latin typeface="Arial" pitchFamily="34" charset="0"/>
          <a:ea typeface="HY헤드라인M" pitchFamily="18" charset="-127"/>
        </a:defRPr>
      </a:lvl4pPr>
      <a:lvl5pPr algn="l" rtl="0" eaLnBrk="0" fontAlgn="base" latinLnBrk="1" hangingPunct="0">
        <a:spcBef>
          <a:spcPct val="0"/>
        </a:spcBef>
        <a:spcAft>
          <a:spcPct val="0"/>
        </a:spcAft>
        <a:defRPr kumimoji="1" sz="3200" b="1">
          <a:solidFill>
            <a:schemeClr val="bg1"/>
          </a:solidFill>
          <a:latin typeface="Arial" pitchFamily="34" charset="0"/>
          <a:ea typeface="HY헤드라인M" pitchFamily="18" charset="-127"/>
        </a:defRPr>
      </a:lvl5pPr>
      <a:lvl6pPr marL="457200" algn="l" rtl="0" fontAlgn="base" latinLnBrk="1">
        <a:spcBef>
          <a:spcPct val="0"/>
        </a:spcBef>
        <a:spcAft>
          <a:spcPct val="0"/>
        </a:spcAft>
        <a:defRPr kumimoji="1" sz="32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2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2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2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7.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33.png"/><Relationship Id="rId4" Type="http://schemas.openxmlformats.org/officeDocument/2006/relationships/image" Target="../media/image46.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jpe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134.png"/>
          <p:cNvPicPr>
            <a:picLocks noChangeAspect="1"/>
          </p:cNvPicPr>
          <p:nvPr/>
        </p:nvPicPr>
        <p:blipFill>
          <a:blip r:embed="rId3" cstate="print"/>
          <a:stretch>
            <a:fillRect/>
          </a:stretch>
        </p:blipFill>
        <p:spPr>
          <a:xfrm>
            <a:off x="1170416" y="22853"/>
            <a:ext cx="7973584" cy="6812294"/>
          </a:xfrm>
          <a:prstGeom prst="rect">
            <a:avLst/>
          </a:prstGeom>
        </p:spPr>
      </p:pic>
      <p:sp>
        <p:nvSpPr>
          <p:cNvPr id="7" name="제목 1"/>
          <p:cNvSpPr txBox="1">
            <a:spLocks/>
          </p:cNvSpPr>
          <p:nvPr/>
        </p:nvSpPr>
        <p:spPr>
          <a:xfrm>
            <a:off x="0" y="1471424"/>
            <a:ext cx="9144000" cy="2323713"/>
          </a:xfrm>
          <a:prstGeom prst="rect">
            <a:avLst/>
          </a:prstGeom>
          <a:noFill/>
        </p:spPr>
        <p:txBody>
          <a:bodyPr wrap="square">
            <a:spAutoFit/>
          </a:bodyPr>
          <a:lstStyle/>
          <a:p>
            <a:pPr algn="ctr" eaLnBrk="0" fontAlgn="auto" hangingPunct="0">
              <a:spcBef>
                <a:spcPts val="0"/>
              </a:spcBef>
              <a:spcAft>
                <a:spcPts val="3000"/>
              </a:spcAft>
              <a:defRPr/>
            </a:pPr>
            <a:r>
              <a:rPr lang="en-US" altLang="ko-KR" sz="6000" b="1" dirty="0" smtClean="0">
                <a:ln w="6350">
                  <a:solidFill>
                    <a:sysClr val="windowText" lastClr="000000">
                      <a:alpha val="75000"/>
                    </a:sysClr>
                  </a:solidFill>
                  <a:prstDash val="solid"/>
                </a:ln>
                <a:gradFill>
                  <a:gsLst>
                    <a:gs pos="0">
                      <a:schemeClr val="bg1">
                        <a:lumMod val="85000"/>
                      </a:schemeClr>
                    </a:gs>
                    <a:gs pos="67000">
                      <a:sysClr val="window" lastClr="FFFFFF"/>
                    </a:gs>
                  </a:gsLst>
                  <a:lin ang="16200000" scaled="1"/>
                </a:gradFill>
                <a:effectLst>
                  <a:outerShdw blurRad="76200" dist="38100" dir="3180000" algn="tl" rotWithShape="0">
                    <a:srgbClr val="000000"/>
                  </a:outerShdw>
                </a:effectLst>
                <a:latin typeface="Calibri" panose="020F0502020204030204" pitchFamily="34" charset="0"/>
                <a:ea typeface="맑은 고딕" panose="020B0503020000020004" pitchFamily="50" charset="-127"/>
                <a:cs typeface="Calibri" pitchFamily="34" charset="0"/>
              </a:rPr>
              <a:t>WE </a:t>
            </a:r>
            <a:r>
              <a:rPr lang="en-US" altLang="ko-KR" sz="6000" b="1" dirty="0">
                <a:ln w="6350">
                  <a:solidFill>
                    <a:sysClr val="windowText" lastClr="000000">
                      <a:alpha val="75000"/>
                    </a:sysClr>
                  </a:solidFill>
                  <a:prstDash val="solid"/>
                </a:ln>
                <a:gradFill>
                  <a:gsLst>
                    <a:gs pos="0">
                      <a:schemeClr val="bg1">
                        <a:lumMod val="85000"/>
                      </a:schemeClr>
                    </a:gs>
                    <a:gs pos="67000">
                      <a:sysClr val="window" lastClr="FFFFFF"/>
                    </a:gs>
                  </a:gsLst>
                  <a:lin ang="16200000" scaled="1"/>
                </a:gradFill>
                <a:effectLst>
                  <a:outerShdw blurRad="76200" dist="38100" dir="3180000" algn="tl" rotWithShape="0">
                    <a:srgbClr val="000000"/>
                  </a:outerShdw>
                </a:effectLst>
                <a:latin typeface="Calibri" panose="020F0502020204030204" pitchFamily="34" charset="0"/>
                <a:ea typeface="맑은 고딕" panose="020B0503020000020004" pitchFamily="50" charset="-127"/>
                <a:cs typeface="Calibri" pitchFamily="34" charset="0"/>
              </a:rPr>
              <a:t>VoIP </a:t>
            </a:r>
            <a:r>
              <a:rPr lang="en-US" altLang="ko-KR" sz="6000" b="1" dirty="0" smtClean="0">
                <a:ln w="6350">
                  <a:solidFill>
                    <a:sysClr val="windowText" lastClr="000000">
                      <a:alpha val="75000"/>
                    </a:sysClr>
                  </a:solidFill>
                  <a:prstDash val="solid"/>
                </a:ln>
                <a:gradFill>
                  <a:gsLst>
                    <a:gs pos="0">
                      <a:schemeClr val="bg1">
                        <a:lumMod val="85000"/>
                      </a:schemeClr>
                    </a:gs>
                    <a:gs pos="67000">
                      <a:sysClr val="window" lastClr="FFFFFF"/>
                    </a:gs>
                  </a:gsLst>
                  <a:lin ang="16200000" scaled="1"/>
                </a:gradFill>
                <a:effectLst>
                  <a:outerShdw blurRad="76200" dist="38100" dir="3180000" algn="tl" rotWithShape="0">
                    <a:srgbClr val="000000"/>
                  </a:outerShdw>
                </a:effectLst>
                <a:latin typeface="Calibri" panose="020F0502020204030204" pitchFamily="34" charset="0"/>
                <a:ea typeface="맑은 고딕" panose="020B0503020000020004" pitchFamily="50" charset="-127"/>
                <a:cs typeface="Calibri" pitchFamily="34" charset="0"/>
              </a:rPr>
              <a:t>User Guide</a:t>
            </a:r>
          </a:p>
          <a:p>
            <a:pPr algn="ctr" eaLnBrk="0" fontAlgn="auto" hangingPunct="0">
              <a:spcBef>
                <a:spcPts val="0"/>
              </a:spcBef>
              <a:spcAft>
                <a:spcPts val="3000"/>
              </a:spcAft>
              <a:defRPr/>
            </a:pPr>
            <a:r>
              <a:rPr lang="en-US" altLang="ko-KR" sz="6000" b="1" dirty="0" smtClean="0">
                <a:ln w="6350">
                  <a:solidFill>
                    <a:sysClr val="windowText" lastClr="000000">
                      <a:alpha val="75000"/>
                    </a:sysClr>
                  </a:solidFill>
                  <a:prstDash val="solid"/>
                </a:ln>
                <a:gradFill>
                  <a:gsLst>
                    <a:gs pos="0">
                      <a:schemeClr val="bg1">
                        <a:lumMod val="85000"/>
                      </a:schemeClr>
                    </a:gs>
                    <a:gs pos="67000">
                      <a:sysClr val="window" lastClr="FFFFFF"/>
                    </a:gs>
                  </a:gsLst>
                  <a:lin ang="16200000" scaled="1"/>
                </a:gradFill>
                <a:effectLst>
                  <a:outerShdw blurRad="76200" dist="38100" dir="3180000" algn="tl" rotWithShape="0">
                    <a:srgbClr val="000000"/>
                  </a:outerShdw>
                </a:effectLst>
                <a:latin typeface="Calibri" panose="020F0502020204030204" pitchFamily="34" charset="0"/>
                <a:ea typeface="맑은 고딕" panose="020B0503020000020004" pitchFamily="50" charset="-127"/>
                <a:cs typeface="Calibri" pitchFamily="34" charset="0"/>
              </a:rPr>
              <a:t>(</a:t>
            </a:r>
            <a:r>
              <a:rPr lang="en-US" altLang="ko-KR" sz="6000" b="1" dirty="0" err="1" smtClean="0">
                <a:ln w="6350">
                  <a:solidFill>
                    <a:sysClr val="windowText" lastClr="000000">
                      <a:alpha val="75000"/>
                    </a:sysClr>
                  </a:solidFill>
                  <a:prstDash val="solid"/>
                </a:ln>
                <a:gradFill>
                  <a:gsLst>
                    <a:gs pos="0">
                      <a:schemeClr val="bg1">
                        <a:lumMod val="85000"/>
                      </a:schemeClr>
                    </a:gs>
                    <a:gs pos="67000">
                      <a:sysClr val="window" lastClr="FFFFFF"/>
                    </a:gs>
                  </a:gsLst>
                  <a:lin ang="16200000" scaled="1"/>
                </a:gradFill>
                <a:effectLst>
                  <a:outerShdw blurRad="76200" dist="38100" dir="3180000" algn="tl" rotWithShape="0">
                    <a:srgbClr val="000000"/>
                  </a:outerShdw>
                </a:effectLst>
                <a:latin typeface="Calibri" panose="020F0502020204030204" pitchFamily="34" charset="0"/>
                <a:ea typeface="맑은 고딕" panose="020B0503020000020004" pitchFamily="50" charset="-127"/>
                <a:cs typeface="Calibri" pitchFamily="34" charset="0"/>
              </a:rPr>
              <a:t>OfficeServ</a:t>
            </a:r>
            <a:r>
              <a:rPr lang="en-US" altLang="ko-KR" sz="6000" b="1" dirty="0">
                <a:ln w="6350">
                  <a:solidFill>
                    <a:sysClr val="windowText" lastClr="000000">
                      <a:alpha val="75000"/>
                    </a:sysClr>
                  </a:solidFill>
                  <a:prstDash val="solid"/>
                </a:ln>
                <a:gradFill>
                  <a:gsLst>
                    <a:gs pos="0">
                      <a:schemeClr val="bg1">
                        <a:lumMod val="85000"/>
                      </a:schemeClr>
                    </a:gs>
                    <a:gs pos="67000">
                      <a:sysClr val="window" lastClr="FFFFFF"/>
                    </a:gs>
                  </a:gsLst>
                  <a:lin ang="16200000" scaled="1"/>
                </a:gradFill>
                <a:effectLst>
                  <a:outerShdw blurRad="76200" dist="38100" dir="3180000" algn="tl" rotWithShape="0">
                    <a:srgbClr val="000000"/>
                  </a:outerShdw>
                </a:effectLst>
                <a:latin typeface="Calibri" panose="020F0502020204030204" pitchFamily="34" charset="0"/>
                <a:ea typeface="맑은 고딕" panose="020B0503020000020004" pitchFamily="50" charset="-127"/>
                <a:cs typeface="Calibri" pitchFamily="34" charset="0"/>
              </a:rPr>
              <a:t>)</a:t>
            </a:r>
          </a:p>
        </p:txBody>
      </p:sp>
      <p:pic>
        <p:nvPicPr>
          <p:cNvPr id="9" name="Picture 4" descr="진동-4"/>
          <p:cNvPicPr>
            <a:picLocks noChangeAspect="1" noChangeArrowheads="1"/>
          </p:cNvPicPr>
          <p:nvPr/>
        </p:nvPicPr>
        <p:blipFill>
          <a:blip r:embed="rId4" cstate="print"/>
          <a:srcRect/>
          <a:stretch>
            <a:fillRect/>
          </a:stretch>
        </p:blipFill>
        <p:spPr bwMode="auto">
          <a:xfrm>
            <a:off x="3032125" y="2852738"/>
            <a:ext cx="5619750" cy="3413125"/>
          </a:xfrm>
          <a:prstGeom prst="rect">
            <a:avLst/>
          </a:prstGeom>
          <a:noFill/>
        </p:spPr>
      </p:pic>
      <p:pic>
        <p:nvPicPr>
          <p:cNvPr id="10" name="Picture 2" descr="\\Fileserver-pt\server-file2\2009 제작\삼성미래전략그룹_유재혁 과장\CI\삼성로고.png"/>
          <p:cNvPicPr>
            <a:picLocks noChangeAspect="1" noChangeArrowheads="1"/>
          </p:cNvPicPr>
          <p:nvPr/>
        </p:nvPicPr>
        <p:blipFill>
          <a:blip r:embed="rId5" cstate="email">
            <a:lum bright="100000" contrast="100000"/>
            <a:extLst>
              <a:ext uri="{28A0092B-C50C-407E-A947-70E740481C1C}">
                <a14:useLocalDpi xmlns:a14="http://schemas.microsoft.com/office/drawing/2010/main"/>
              </a:ext>
            </a:extLst>
          </a:blip>
          <a:srcRect/>
          <a:stretch>
            <a:fillRect/>
          </a:stretch>
        </p:blipFill>
        <p:spPr bwMode="auto">
          <a:xfrm>
            <a:off x="500034" y="428604"/>
            <a:ext cx="1263654" cy="445995"/>
          </a:xfrm>
          <a:prstGeom prst="rect">
            <a:avLst/>
          </a:prstGeom>
          <a:noFill/>
          <a:ln w="9525">
            <a:noFill/>
            <a:miter lim="800000"/>
            <a:headEnd/>
            <a:tailEnd/>
          </a:ln>
        </p:spPr>
      </p:pic>
      <p:grpSp>
        <p:nvGrpSpPr>
          <p:cNvPr id="22" name="그룹 21"/>
          <p:cNvGrpSpPr/>
          <p:nvPr/>
        </p:nvGrpSpPr>
        <p:grpSpPr>
          <a:xfrm>
            <a:off x="6660232" y="3645024"/>
            <a:ext cx="2053952" cy="2044824"/>
            <a:chOff x="971600" y="3429000"/>
            <a:chExt cx="2053952" cy="2044824"/>
          </a:xfrm>
        </p:grpSpPr>
        <p:pic>
          <p:nvPicPr>
            <p:cNvPr id="19" name="그림 18" descr="Screenshot_2012-09-21-16-27-28.png"/>
            <p:cNvPicPr>
              <a:picLocks noChangeAspect="1"/>
            </p:cNvPicPr>
            <p:nvPr/>
          </p:nvPicPr>
          <p:blipFill>
            <a:blip r:embed="rId6" cstate="print"/>
            <a:stretch>
              <a:fillRect/>
            </a:stretch>
          </p:blipFill>
          <p:spPr>
            <a:xfrm>
              <a:off x="1475656" y="3645024"/>
              <a:ext cx="1028700" cy="1828800"/>
            </a:xfrm>
            <a:prstGeom prst="roundRect">
              <a:avLst/>
            </a:prstGeom>
            <a:scene3d>
              <a:camera prst="perspectiveHeroicExtremeLeftFacing" fov="7200000">
                <a:rot lat="0" lon="1800000" rev="21000000"/>
              </a:camera>
              <a:lightRig rig="threePt" dir="t"/>
            </a:scene3d>
          </p:spPr>
        </p:pic>
        <p:pic>
          <p:nvPicPr>
            <p:cNvPr id="18" name="그림 17" descr="Screenshot_2012-09-21-16-03-22.png"/>
            <p:cNvPicPr>
              <a:picLocks noChangeAspect="1"/>
            </p:cNvPicPr>
            <p:nvPr/>
          </p:nvPicPr>
          <p:blipFill>
            <a:blip r:embed="rId7" cstate="print"/>
            <a:stretch>
              <a:fillRect/>
            </a:stretch>
          </p:blipFill>
          <p:spPr>
            <a:xfrm>
              <a:off x="2339752" y="3429000"/>
              <a:ext cx="685800" cy="1219200"/>
            </a:xfrm>
            <a:prstGeom prst="roundRect">
              <a:avLst/>
            </a:prstGeom>
            <a:scene3d>
              <a:camera prst="perspectiveHeroicExtremeLeftFacing" fov="7200000">
                <a:rot lat="0" lon="1800000" rev="21000000"/>
              </a:camera>
              <a:lightRig rig="threePt" dir="t"/>
            </a:scene3d>
            <a:sp3d/>
          </p:spPr>
        </p:pic>
        <p:pic>
          <p:nvPicPr>
            <p:cNvPr id="21" name="그림 20" descr="Screenshot_2012-09-21-16-27-12.png"/>
            <p:cNvPicPr>
              <a:picLocks noChangeAspect="1"/>
            </p:cNvPicPr>
            <p:nvPr/>
          </p:nvPicPr>
          <p:blipFill>
            <a:blip r:embed="rId8" cstate="print"/>
            <a:stretch>
              <a:fillRect/>
            </a:stretch>
          </p:blipFill>
          <p:spPr>
            <a:xfrm>
              <a:off x="971600" y="4005064"/>
              <a:ext cx="685800" cy="1219200"/>
            </a:xfrm>
            <a:prstGeom prst="roundRect">
              <a:avLst/>
            </a:prstGeom>
            <a:scene3d>
              <a:camera prst="perspectiveHeroicExtremeLeftFacing" fov="7200000">
                <a:rot lat="0" lon="1800000" rev="21000000"/>
              </a:camera>
              <a:lightRig rig="threePt" dir="t"/>
            </a:scene3d>
          </p:spPr>
        </p:pic>
      </p:grpSp>
      <p:sp>
        <p:nvSpPr>
          <p:cNvPr id="11" name="TextBox 10"/>
          <p:cNvSpPr txBox="1"/>
          <p:nvPr/>
        </p:nvSpPr>
        <p:spPr>
          <a:xfrm>
            <a:off x="7522423" y="6381328"/>
            <a:ext cx="1567036" cy="369332"/>
          </a:xfrm>
          <a:prstGeom prst="rect">
            <a:avLst/>
          </a:prstGeom>
          <a:noFill/>
          <a:ln>
            <a:solidFill>
              <a:schemeClr val="tx1"/>
            </a:solidFill>
          </a:ln>
        </p:spPr>
        <p:txBody>
          <a:bodyPr wrap="square" rtlCol="0">
            <a:spAutoFit/>
          </a:bodyPr>
          <a:lstStyle/>
          <a:p>
            <a:r>
              <a:rPr lang="en-US" altLang="ko-KR" b="1" dirty="0" smtClean="0">
                <a:solidFill>
                  <a:schemeClr val="bg1"/>
                </a:solidFill>
                <a:latin typeface="+mj-lt"/>
              </a:rPr>
              <a:t>(2014.10.27)</a:t>
            </a:r>
          </a:p>
        </p:txBody>
      </p:sp>
    </p:spTree>
  </p:cSld>
  <p:clrMapOvr>
    <a:masterClrMapping/>
  </p:clrMapOvr>
  <p:transition advClick="0" advTm="1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53" presetClass="entr" presetSubtype="0" fill="hold" nodeType="withEffect">
                                  <p:stCondLst>
                                    <p:cond delay="1300"/>
                                  </p:stCondLst>
                                  <p:childTnLst>
                                    <p:set>
                                      <p:cBhvr>
                                        <p:cTn id="9" dur="1" fill="hold">
                                          <p:stCondLst>
                                            <p:cond delay="0"/>
                                          </p:stCondLst>
                                        </p:cTn>
                                        <p:tgtEl>
                                          <p:spTgt spid="9"/>
                                        </p:tgtEl>
                                        <p:attrNameLst>
                                          <p:attrName>style.visibility</p:attrName>
                                        </p:attrNameLst>
                                      </p:cBhvr>
                                      <p:to>
                                        <p:strVal val="visible"/>
                                      </p:to>
                                    </p:set>
                                    <p:anim calcmode="lin" valueType="num">
                                      <p:cBhvr>
                                        <p:cTn id="10" dur="2000" fill="hold"/>
                                        <p:tgtEl>
                                          <p:spTgt spid="9"/>
                                        </p:tgtEl>
                                        <p:attrNameLst>
                                          <p:attrName>ppt_w</p:attrName>
                                        </p:attrNameLst>
                                      </p:cBhvr>
                                      <p:tavLst>
                                        <p:tav tm="0">
                                          <p:val>
                                            <p:fltVal val="0"/>
                                          </p:val>
                                        </p:tav>
                                        <p:tav tm="100000">
                                          <p:val>
                                            <p:strVal val="#ppt_w"/>
                                          </p:val>
                                        </p:tav>
                                      </p:tavLst>
                                    </p:anim>
                                    <p:anim calcmode="lin" valueType="num">
                                      <p:cBhvr>
                                        <p:cTn id="11" dur="2000" fill="hold"/>
                                        <p:tgtEl>
                                          <p:spTgt spid="9"/>
                                        </p:tgtEl>
                                        <p:attrNameLst>
                                          <p:attrName>ppt_h</p:attrName>
                                        </p:attrNameLst>
                                      </p:cBhvr>
                                      <p:tavLst>
                                        <p:tav tm="0">
                                          <p:val>
                                            <p:fltVal val="0"/>
                                          </p:val>
                                        </p:tav>
                                        <p:tav tm="100000">
                                          <p:val>
                                            <p:strVal val="#ppt_h"/>
                                          </p:val>
                                        </p:tav>
                                      </p:tavLst>
                                    </p:anim>
                                    <p:animEffect transition="in" filter="fade">
                                      <p:cBhvr>
                                        <p:cTn id="12" dur="2000"/>
                                        <p:tgtEl>
                                          <p:spTgt spid="9"/>
                                        </p:tgtEl>
                                      </p:cBhvr>
                                    </p:animEffect>
                                  </p:childTnLst>
                                </p:cTn>
                              </p:par>
                              <p:par>
                                <p:cTn id="13" presetID="10" presetClass="exit" presetSubtype="0" fill="hold" nodeType="withEffect">
                                  <p:stCondLst>
                                    <p:cond delay="2000"/>
                                  </p:stCondLst>
                                  <p:childTnLst>
                                    <p:animEffect transition="out" filter="fade">
                                      <p:cBhvr>
                                        <p:cTn id="14" dur="2000"/>
                                        <p:tgtEl>
                                          <p:spTgt spid="9"/>
                                        </p:tgtEl>
                                      </p:cBhvr>
                                    </p:animEffect>
                                    <p:set>
                                      <p:cBhvr>
                                        <p:cTn id="15"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p:cNvSpPr>
            <a:spLocks noGrp="1"/>
          </p:cNvSpPr>
          <p:nvPr>
            <p:ph type="title"/>
          </p:nvPr>
        </p:nvSpPr>
        <p:spPr/>
        <p:txBody>
          <a:bodyPr/>
          <a:lstStyle/>
          <a:p>
            <a:r>
              <a:rPr lang="en-US" altLang="ko-KR" sz="3000" dirty="0" smtClean="0">
                <a:solidFill>
                  <a:schemeClr val="bg1"/>
                </a:solidFill>
              </a:rPr>
              <a:t>2. Use of WE VoIP – Android (2/2)</a:t>
            </a:r>
            <a:endParaRPr lang="ko-KR" altLang="en-US" sz="2200" dirty="0">
              <a:solidFill>
                <a:schemeClr val="bg1"/>
              </a:solidFill>
            </a:endParaRPr>
          </a:p>
        </p:txBody>
      </p:sp>
      <p:sp>
        <p:nvSpPr>
          <p:cNvPr id="12" name="Rectangle 165"/>
          <p:cNvSpPr>
            <a:spLocks noChangeArrowheads="1"/>
          </p:cNvSpPr>
          <p:nvPr/>
        </p:nvSpPr>
        <p:spPr bwMode="gray">
          <a:xfrm>
            <a:off x="467545" y="1484784"/>
            <a:ext cx="7957857" cy="5040560"/>
          </a:xfrm>
          <a:prstGeom prst="rect">
            <a:avLst/>
          </a:prstGeom>
          <a:noFill/>
          <a:ln w="9525">
            <a:noFill/>
            <a:miter lim="800000"/>
            <a:headEnd/>
            <a:tailEnd/>
          </a:ln>
        </p:spPr>
        <p:txBody>
          <a:bodyPr/>
          <a:lstStyle/>
          <a:p>
            <a:pPr marL="342900" indent="-342900" latinLnBrk="0">
              <a:spcBef>
                <a:spcPts val="0"/>
              </a:spcBef>
              <a:spcAft>
                <a:spcPts val="0"/>
              </a:spcAft>
              <a:buAutoNum type="arabicPeriod"/>
            </a:pPr>
            <a:endParaRPr lang="en-US" altLang="ko-KR" sz="1600" b="1" dirty="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smtClean="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smtClean="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smtClean="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smtClean="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smtClean="0">
              <a:solidFill>
                <a:srgbClr val="000000"/>
              </a:solidFill>
              <a:latin typeface="Calibri" pitchFamily="34" charset="0"/>
              <a:ea typeface="맑은 고딕" pitchFamily="50" charset="-127"/>
              <a:cs typeface="Calibri" pitchFamily="34" charset="0"/>
            </a:endParaRPr>
          </a:p>
        </p:txBody>
      </p:sp>
      <p:pic>
        <p:nvPicPr>
          <p:cNvPr id="6" name="그림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844824"/>
            <a:ext cx="247657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65"/>
          <p:cNvSpPr>
            <a:spLocks noChangeArrowheads="1"/>
          </p:cNvSpPr>
          <p:nvPr/>
        </p:nvSpPr>
        <p:spPr bwMode="gray">
          <a:xfrm>
            <a:off x="467544" y="1268760"/>
            <a:ext cx="8424936" cy="432048"/>
          </a:xfrm>
          <a:prstGeom prst="rect">
            <a:avLst/>
          </a:prstGeom>
          <a:noFill/>
          <a:ln w="9525">
            <a:noFill/>
            <a:miter lim="800000"/>
            <a:headEnd/>
            <a:tailEnd/>
          </a:ln>
        </p:spPr>
        <p:txBody>
          <a:bodyPr/>
          <a:lstStyle/>
          <a:p>
            <a:pPr marL="342900" indent="-342900" latinLnBrk="0">
              <a:spcBef>
                <a:spcPts val="0"/>
              </a:spcBef>
              <a:spcAft>
                <a:spcPts val="600"/>
              </a:spcAft>
            </a:pPr>
            <a:r>
              <a:rPr lang="en-US" altLang="ko-KR" sz="1600" b="1" dirty="0" smtClean="0">
                <a:solidFill>
                  <a:srgbClr val="000000"/>
                </a:solidFill>
                <a:latin typeface="맑은 고딕" panose="020B0503020000020004" pitchFamily="50" charset="-127"/>
                <a:ea typeface="맑은 고딕" panose="020B0503020000020004" pitchFamily="50" charset="-127"/>
                <a:cs typeface="Calibri" pitchFamily="34" charset="0"/>
              </a:rPr>
              <a:t>■ WE VoIP Call feature buttons</a:t>
            </a:r>
          </a:p>
        </p:txBody>
      </p:sp>
      <p:graphicFrame>
        <p:nvGraphicFramePr>
          <p:cNvPr id="8" name="표 7"/>
          <p:cNvGraphicFramePr>
            <a:graphicFrameLocks noGrp="1"/>
          </p:cNvGraphicFramePr>
          <p:nvPr>
            <p:extLst>
              <p:ext uri="{D42A27DB-BD31-4B8C-83A1-F6EECF244321}">
                <p14:modId xmlns:p14="http://schemas.microsoft.com/office/powerpoint/2010/main" val="1623172521"/>
              </p:ext>
            </p:extLst>
          </p:nvPr>
        </p:nvGraphicFramePr>
        <p:xfrm>
          <a:off x="3347864" y="1844825"/>
          <a:ext cx="5472608" cy="4290514"/>
        </p:xfrm>
        <a:graphic>
          <a:graphicData uri="http://schemas.openxmlformats.org/drawingml/2006/table">
            <a:tbl>
              <a:tblPr firstRow="1" bandRow="1">
                <a:tableStyleId>{5C22544A-7EE6-4342-B048-85BDC9FD1C3A}</a:tableStyleId>
              </a:tblPr>
              <a:tblGrid>
                <a:gridCol w="1224136"/>
                <a:gridCol w="4248472"/>
              </a:tblGrid>
              <a:tr h="227403">
                <a:tc>
                  <a:txBody>
                    <a:bodyPr/>
                    <a:lstStyle/>
                    <a:p>
                      <a:pPr marL="0" algn="ctr" latinLnBrk="1">
                        <a:lnSpc>
                          <a:spcPct val="120000"/>
                        </a:lnSpc>
                        <a:spcBef>
                          <a:spcPts val="0"/>
                        </a:spcBef>
                        <a:spcAft>
                          <a:spcPts val="0"/>
                        </a:spcAft>
                      </a:pPr>
                      <a:r>
                        <a:rPr lang="en-US" altLang="ko-KR" sz="1200" b="1" dirty="0" smtClean="0">
                          <a:solidFill>
                            <a:schemeClr val="tx1"/>
                          </a:solidFill>
                          <a:latin typeface="Calibri" panose="020F0502020204030204" pitchFamily="34" charset="0"/>
                          <a:ea typeface="맑은 고딕" pitchFamily="50" charset="-127"/>
                        </a:rPr>
                        <a:t>Buttons</a:t>
                      </a:r>
                      <a:endParaRPr lang="ko-KR" altLang="en-US" sz="1200" b="1" dirty="0">
                        <a:solidFill>
                          <a:schemeClr val="tx1"/>
                        </a:solidFill>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latinLnBrk="1">
                        <a:lnSpc>
                          <a:spcPct val="120000"/>
                        </a:lnSpc>
                        <a:spcBef>
                          <a:spcPts val="0"/>
                        </a:spcBef>
                        <a:spcAft>
                          <a:spcPts val="0"/>
                        </a:spcAft>
                      </a:pPr>
                      <a:r>
                        <a:rPr lang="en-US" altLang="ko-KR" sz="1200" dirty="0" smtClean="0">
                          <a:solidFill>
                            <a:schemeClr val="tx1"/>
                          </a:solidFill>
                          <a:latin typeface="Calibri" panose="020F0502020204030204" pitchFamily="34" charset="0"/>
                          <a:ea typeface="맑은 고딕" pitchFamily="50" charset="-127"/>
                        </a:rPr>
                        <a:t>Descriptions</a:t>
                      </a:r>
                      <a:endParaRPr lang="ko-KR" altLang="en-US" sz="1200" dirty="0">
                        <a:solidFill>
                          <a:schemeClr val="tx1"/>
                        </a:solidFill>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08660">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Record</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You</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can record the voice of call. Use ‘Recording list’ menu for play recorded files, or You can get files from /</a:t>
                      </a:r>
                      <a:r>
                        <a:rPr lang="en-US" altLang="ko-KR" sz="1200" baseline="0" dirty="0" err="1" smtClean="0">
                          <a:solidFill>
                            <a:srgbClr val="000000"/>
                          </a:solidFill>
                          <a:latin typeface="Calibri" panose="020F0502020204030204" pitchFamily="34" charset="0"/>
                          <a:ea typeface="맑은 고딕" panose="020B0503020000020004" pitchFamily="50" charset="-127"/>
                          <a:cs typeface="Calibri" pitchFamily="34" charset="0"/>
                        </a:rPr>
                        <a:t>smv</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/records folder of file system of phone.</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8660">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Keypad</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DTMF keypad is shown.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End Call</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End</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the call.</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Speaker</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latinLnBrk="1">
                        <a:lnSpc>
                          <a:spcPct val="120000"/>
                        </a:lnSpc>
                        <a:spcBef>
                          <a:spcPts val="0"/>
                        </a:spcBef>
                        <a:spcAft>
                          <a:spcPts val="0"/>
                        </a:spcAft>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Use speakerphone.</a:t>
                      </a:r>
                      <a:endParaRPr lang="en-US" altLang="ko-KR" sz="1200" baseline="0" dirty="0" smtClean="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Mute</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60000" latinLnBrk="0">
                        <a:lnSpc>
                          <a:spcPct val="120000"/>
                        </a:lnSpc>
                        <a:spcBef>
                          <a:spcPts val="0"/>
                        </a:spcBef>
                        <a:spcAft>
                          <a:spcPts val="0"/>
                        </a:spcAft>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Turn off</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the mic. </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Headset</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Use </a:t>
                      </a:r>
                      <a:r>
                        <a:rPr lang="en-US" altLang="ko-KR" sz="1200" dirty="0" err="1" smtClean="0">
                          <a:solidFill>
                            <a:srgbClr val="000000"/>
                          </a:solidFill>
                          <a:latin typeface="Calibri" panose="020F0502020204030204" pitchFamily="34" charset="0"/>
                          <a:ea typeface="맑은 고딕" panose="020B0503020000020004" pitchFamily="50" charset="-127"/>
                          <a:cs typeface="Calibri" pitchFamily="34" charset="0"/>
                        </a:rPr>
                        <a:t>blue</a:t>
                      </a:r>
                      <a:r>
                        <a:rPr lang="en-US" altLang="ko-KR" sz="1200" baseline="0" dirty="0" err="1" smtClean="0">
                          <a:solidFill>
                            <a:srgbClr val="000000"/>
                          </a:solidFill>
                          <a:latin typeface="Calibri" panose="020F0502020204030204" pitchFamily="34" charset="0"/>
                          <a:ea typeface="맑은 고딕" panose="020B0503020000020004" pitchFamily="50" charset="-127"/>
                          <a:cs typeface="Calibri" pitchFamily="34" charset="0"/>
                        </a:rPr>
                        <a:t>tooth</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headset</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9919">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Add volume</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You can get extra volume.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Hold</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Hold</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the call.</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Add call</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Not available</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for </a:t>
                      </a:r>
                      <a:r>
                        <a:rPr lang="en-US" altLang="ko-KR" sz="1200" baseline="0" dirty="0" err="1" smtClean="0">
                          <a:solidFill>
                            <a:srgbClr val="000000"/>
                          </a:solidFill>
                          <a:latin typeface="Calibri" panose="020F0502020204030204" pitchFamily="34" charset="0"/>
                          <a:ea typeface="맑은 고딕" panose="020B0503020000020004" pitchFamily="50" charset="-127"/>
                          <a:cs typeface="Calibri" pitchFamily="34" charset="0"/>
                        </a:rPr>
                        <a:t>officeServ</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9919">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To mobile</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Transfer to mobile call. You</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can use this feature in non-</a:t>
                      </a:r>
                      <a:r>
                        <a:rPr lang="en-US" altLang="ko-KR" sz="1200" baseline="0" dirty="0" err="1" smtClean="0">
                          <a:solidFill>
                            <a:srgbClr val="000000"/>
                          </a:solidFill>
                          <a:latin typeface="Calibri" panose="020F0502020204030204" pitchFamily="34" charset="0"/>
                          <a:ea typeface="맑은 고딕" panose="020B0503020000020004" pitchFamily="50" charset="-127"/>
                          <a:cs typeface="Calibri" pitchFamily="34" charset="0"/>
                        </a:rPr>
                        <a:t>WiFi</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area.</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Transfer</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Transfer call</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to other number.</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9</a:t>
            </a:fld>
            <a:endParaRPr lang="en-US" altLang="ko-KR">
              <a:solidFill>
                <a:srgbClr val="000000"/>
              </a:solidFill>
            </a:endParaRPr>
          </a:p>
        </p:txBody>
      </p:sp>
    </p:spTree>
    <p:extLst>
      <p:ext uri="{BB962C8B-B14F-4D97-AF65-F5344CB8AC3E}">
        <p14:creationId xmlns:p14="http://schemas.microsoft.com/office/powerpoint/2010/main" val="2530140399"/>
      </p:ext>
    </p:extLst>
  </p:cSld>
  <p:clrMapOvr>
    <a:masterClrMapping/>
  </p:clrMapOvr>
  <p:transition advClick="0" advTm="15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p:cNvSpPr>
            <a:spLocks noGrp="1"/>
          </p:cNvSpPr>
          <p:nvPr>
            <p:ph type="title"/>
          </p:nvPr>
        </p:nvSpPr>
        <p:spPr/>
        <p:txBody>
          <a:bodyPr/>
          <a:lstStyle/>
          <a:p>
            <a:r>
              <a:rPr lang="en-US" altLang="ko-KR" sz="3000" dirty="0" smtClean="0">
                <a:solidFill>
                  <a:schemeClr val="bg1"/>
                </a:solidFill>
              </a:rPr>
              <a:t>2. Use of WE VoIP </a:t>
            </a:r>
            <a:r>
              <a:rPr lang="en-US" altLang="ko-KR" sz="3000" dirty="0">
                <a:solidFill>
                  <a:schemeClr val="bg1"/>
                </a:solidFill>
              </a:rPr>
              <a:t>– </a:t>
            </a:r>
            <a:r>
              <a:rPr lang="en-US" altLang="ko-KR" sz="3000" dirty="0" smtClean="0">
                <a:solidFill>
                  <a:schemeClr val="bg1"/>
                </a:solidFill>
              </a:rPr>
              <a:t>iPhone (1/2)</a:t>
            </a:r>
            <a:endParaRPr lang="ko-KR" altLang="en-US" sz="2200" dirty="0">
              <a:solidFill>
                <a:schemeClr val="bg1"/>
              </a:solidFill>
            </a:endParaRPr>
          </a:p>
        </p:txBody>
      </p:sp>
      <p:sp>
        <p:nvSpPr>
          <p:cNvPr id="12" name="Rectangle 165"/>
          <p:cNvSpPr>
            <a:spLocks noChangeArrowheads="1"/>
          </p:cNvSpPr>
          <p:nvPr/>
        </p:nvSpPr>
        <p:spPr bwMode="gray">
          <a:xfrm>
            <a:off x="467545" y="1340768"/>
            <a:ext cx="5040559" cy="4320480"/>
          </a:xfrm>
          <a:prstGeom prst="rect">
            <a:avLst/>
          </a:prstGeom>
          <a:noFill/>
          <a:ln w="9525">
            <a:noFill/>
            <a:miter lim="800000"/>
            <a:headEnd/>
            <a:tailEnd/>
          </a:ln>
        </p:spPr>
        <p:txBody>
          <a:bodyPr/>
          <a:lstStyle/>
          <a:p>
            <a:pPr latinLnBrk="0">
              <a:lnSpc>
                <a:spcPct val="120000"/>
              </a:lnSpc>
              <a:spcBef>
                <a:spcPts val="0"/>
              </a:spcBef>
              <a:spcAft>
                <a:spcPts val="300"/>
              </a:spcAft>
            </a:pPr>
            <a:r>
              <a:rPr lang="en-US" altLang="ko-KR" sz="1600" b="1" dirty="0" smtClean="0">
                <a:solidFill>
                  <a:srgbClr val="000000"/>
                </a:solidFill>
                <a:latin typeface="Calibri" pitchFamily="34" charset="0"/>
                <a:ea typeface="맑은 고딕" pitchFamily="50" charset="-127"/>
                <a:cs typeface="Calibri" pitchFamily="34" charset="0"/>
              </a:rPr>
              <a:t>1) Making a call</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itchFamily="34" charset="0"/>
                <a:ea typeface="맑은 고딕" pitchFamily="50" charset="-127"/>
                <a:cs typeface="Calibri" pitchFamily="34" charset="0"/>
              </a:rPr>
              <a:t>You can use WE VoIP call by dialing on Keypad tap in the application.  In the screen, you can select call via the Mobile call or VoIP call with each button.</a:t>
            </a:r>
          </a:p>
          <a:p>
            <a:pPr marL="360000" indent="-180000" latinLnBrk="0">
              <a:lnSpc>
                <a:spcPct val="120000"/>
              </a:lnSpc>
              <a:spcBef>
                <a:spcPts val="0"/>
              </a:spcBef>
              <a:spcAft>
                <a:spcPts val="300"/>
              </a:spcAft>
              <a:buFontTx/>
              <a:buChar char="-"/>
            </a:pPr>
            <a:endParaRPr lang="en-US" altLang="ko-KR" sz="1600" dirty="0">
              <a:solidFill>
                <a:srgbClr val="000000"/>
              </a:solidFill>
              <a:latin typeface="Calibri" pitchFamily="34" charset="0"/>
              <a:ea typeface="맑은 고딕" pitchFamily="50" charset="-127"/>
              <a:cs typeface="Calibri" pitchFamily="34" charset="0"/>
            </a:endParaRPr>
          </a:p>
          <a:p>
            <a:pPr marL="360000" indent="-180000" latinLnBrk="0">
              <a:lnSpc>
                <a:spcPct val="120000"/>
              </a:lnSpc>
              <a:spcBef>
                <a:spcPts val="0"/>
              </a:spcBef>
              <a:spcAft>
                <a:spcPts val="300"/>
              </a:spcAft>
              <a:buFontTx/>
              <a:buChar char="-"/>
            </a:pPr>
            <a:endParaRPr lang="en-US" altLang="ko-KR" sz="1600" dirty="0" smtClean="0">
              <a:solidFill>
                <a:srgbClr val="000000"/>
              </a:solidFill>
              <a:latin typeface="Calibri" pitchFamily="34" charset="0"/>
              <a:ea typeface="맑은 고딕" pitchFamily="50" charset="-127"/>
              <a:cs typeface="Calibri" pitchFamily="34" charset="0"/>
            </a:endParaRPr>
          </a:p>
          <a:p>
            <a:pPr marL="360000" indent="-180000" latinLnBrk="0">
              <a:lnSpc>
                <a:spcPct val="120000"/>
              </a:lnSpc>
              <a:spcBef>
                <a:spcPts val="0"/>
              </a:spcBef>
              <a:spcAft>
                <a:spcPts val="300"/>
              </a:spcAft>
              <a:buFontTx/>
              <a:buChar char="-"/>
            </a:pPr>
            <a:endParaRPr lang="en-US" altLang="ko-KR" sz="1600" dirty="0">
              <a:solidFill>
                <a:srgbClr val="000000"/>
              </a:solidFill>
              <a:latin typeface="Calibri" pitchFamily="34" charset="0"/>
              <a:ea typeface="맑은 고딕" pitchFamily="50" charset="-127"/>
              <a:cs typeface="Calibri" pitchFamily="34" charset="0"/>
            </a:endParaRPr>
          </a:p>
          <a:p>
            <a:pPr latinLnBrk="0">
              <a:lnSpc>
                <a:spcPct val="120000"/>
              </a:lnSpc>
              <a:spcBef>
                <a:spcPts val="0"/>
              </a:spcBef>
              <a:spcAft>
                <a:spcPts val="300"/>
              </a:spcAft>
            </a:pPr>
            <a:r>
              <a:rPr lang="en-US" altLang="ko-KR" sz="1600" b="1" dirty="0" smtClean="0">
                <a:solidFill>
                  <a:srgbClr val="000000"/>
                </a:solidFill>
                <a:latin typeface="Calibri" pitchFamily="34" charset="0"/>
                <a:ea typeface="맑은 고딕" pitchFamily="50" charset="-127"/>
                <a:cs typeface="Calibri" pitchFamily="34" charset="0"/>
              </a:rPr>
              <a:t>2) Additional Features</a:t>
            </a:r>
            <a:endParaRPr lang="en-US" altLang="ko-KR" sz="1600" b="1" dirty="0">
              <a:solidFill>
                <a:srgbClr val="000000"/>
              </a:solidFill>
              <a:latin typeface="Calibri" pitchFamily="34" charset="0"/>
              <a:ea typeface="맑은 고딕" pitchFamily="50" charset="-127"/>
              <a:cs typeface="Calibri" pitchFamily="34" charset="0"/>
            </a:endParaRPr>
          </a:p>
          <a:p>
            <a:pPr marL="360000" indent="-180000" latinLnBrk="0">
              <a:lnSpc>
                <a:spcPct val="120000"/>
              </a:lnSpc>
              <a:spcBef>
                <a:spcPts val="0"/>
              </a:spcBef>
              <a:spcAft>
                <a:spcPts val="300"/>
              </a:spcAft>
              <a:buFontTx/>
              <a:buChar char="-"/>
            </a:pPr>
            <a:r>
              <a:rPr lang="en-US" altLang="ko-KR" sz="1600" dirty="0">
                <a:solidFill>
                  <a:srgbClr val="000000"/>
                </a:solidFill>
                <a:latin typeface="Calibri" pitchFamily="34" charset="0"/>
                <a:ea typeface="맑은 고딕" pitchFamily="50" charset="-127"/>
                <a:cs typeface="Calibri" pitchFamily="34" charset="0"/>
              </a:rPr>
              <a:t>You can use the call feature by press the </a:t>
            </a:r>
            <a:r>
              <a:rPr lang="en-US" altLang="ko-KR" sz="1600" dirty="0" smtClean="0">
                <a:solidFill>
                  <a:srgbClr val="000000"/>
                </a:solidFill>
                <a:latin typeface="Calibri" pitchFamily="34" charset="0"/>
                <a:ea typeface="맑은 고딕" pitchFamily="50" charset="-127"/>
                <a:cs typeface="Calibri" pitchFamily="34" charset="0"/>
              </a:rPr>
              <a:t>screen</a:t>
            </a:r>
          </a:p>
          <a:p>
            <a:pPr marL="360000" indent="-180000" latinLnBrk="0">
              <a:lnSpc>
                <a:spcPct val="120000"/>
              </a:lnSpc>
              <a:spcBef>
                <a:spcPts val="0"/>
              </a:spcBef>
              <a:spcAft>
                <a:spcPts val="300"/>
              </a:spcAft>
              <a:buFontTx/>
              <a:buChar char="-"/>
            </a:pPr>
            <a:r>
              <a:rPr lang="en-US" altLang="ko-KR" sz="1600" dirty="0">
                <a:solidFill>
                  <a:srgbClr val="000000"/>
                </a:solidFill>
                <a:latin typeface="Calibri" pitchFamily="34" charset="0"/>
                <a:ea typeface="맑은 고딕" pitchFamily="50" charset="-127"/>
                <a:cs typeface="Calibri" pitchFamily="34" charset="0"/>
              </a:rPr>
              <a:t>Scroll up the button, and you can use all call features</a:t>
            </a:r>
            <a:endParaRPr lang="en-US" altLang="ko-KR" sz="1600" dirty="0" smtClean="0">
              <a:solidFill>
                <a:srgbClr val="000000"/>
              </a:solidFill>
              <a:latin typeface="Calibri" pitchFamily="34" charset="0"/>
              <a:ea typeface="맑은 고딕" pitchFamily="50" charset="-127"/>
              <a:cs typeface="Calibri" pitchFamily="34" charset="0"/>
            </a:endParaRPr>
          </a:p>
          <a:p>
            <a:pPr marL="360000" indent="-180000" latinLnBrk="0">
              <a:lnSpc>
                <a:spcPct val="120000"/>
              </a:lnSpc>
              <a:spcBef>
                <a:spcPts val="0"/>
              </a:spcBef>
              <a:spcAft>
                <a:spcPts val="300"/>
              </a:spcAft>
              <a:buFontTx/>
              <a:buChar char="-"/>
            </a:pPr>
            <a:endParaRPr lang="en-US" altLang="ko-KR" sz="1400" dirty="0" smtClean="0">
              <a:solidFill>
                <a:srgbClr val="000000"/>
              </a:solidFill>
              <a:latin typeface="Calibri" pitchFamily="34" charset="0"/>
              <a:ea typeface="맑은 고딕" pitchFamily="50" charset="-127"/>
              <a:cs typeface="Calibri" pitchFamily="34" charset="0"/>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10</a:t>
            </a:fld>
            <a:endParaRPr lang="en-US" altLang="ko-KR" dirty="0">
              <a:solidFill>
                <a:srgbClr val="000000"/>
              </a:solidFill>
            </a:endParaRPr>
          </a:p>
        </p:txBody>
      </p:sp>
      <p:pic>
        <p:nvPicPr>
          <p:cNvPr id="8" name="그림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65436" y="1484784"/>
            <a:ext cx="1011473" cy="179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02325" y="1484784"/>
            <a:ext cx="1011473" cy="1795366"/>
          </a:xfrm>
          <a:prstGeom prst="rect">
            <a:avLst/>
          </a:prstGeom>
          <a:noFill/>
          <a:extLst>
            <a:ext uri="{909E8E84-426E-40DD-AFC4-6F175D3DCCD1}">
              <a14:hiddenFill xmlns:a14="http://schemas.microsoft.com/office/drawing/2010/main">
                <a:solidFill>
                  <a:srgbClr val="FFFFFF"/>
                </a:solidFill>
              </a14:hiddenFill>
            </a:ext>
          </a:extLst>
        </p:spPr>
      </p:pic>
      <p:sp>
        <p:nvSpPr>
          <p:cNvPr id="11" name="오른쪽 화살표 10"/>
          <p:cNvSpPr/>
          <p:nvPr/>
        </p:nvSpPr>
        <p:spPr bwMode="auto">
          <a:xfrm>
            <a:off x="7164288" y="2081626"/>
            <a:ext cx="288032" cy="329365"/>
          </a:xfrm>
          <a:prstGeom prst="rightArrow">
            <a:avLst/>
          </a:pr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pic>
        <p:nvPicPr>
          <p:cNvPr id="13" name="그림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923507" y="4005064"/>
            <a:ext cx="1095332"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560396" y="4005064"/>
            <a:ext cx="1095332"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오른쪽 화살표 14"/>
          <p:cNvSpPr/>
          <p:nvPr/>
        </p:nvSpPr>
        <p:spPr bwMode="auto">
          <a:xfrm>
            <a:off x="7164288" y="4539795"/>
            <a:ext cx="288032" cy="329365"/>
          </a:xfrm>
          <a:prstGeom prst="rightArrow">
            <a:avLst/>
          </a:pr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Tree>
    <p:extLst>
      <p:ext uri="{BB962C8B-B14F-4D97-AF65-F5344CB8AC3E}">
        <p14:creationId xmlns:p14="http://schemas.microsoft.com/office/powerpoint/2010/main" val="109546232"/>
      </p:ext>
    </p:extLst>
  </p:cSld>
  <p:clrMapOvr>
    <a:masterClrMapping/>
  </p:clrMapOvr>
  <p:transition advClick="0" advTm="150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p:cNvSpPr>
            <a:spLocks noGrp="1"/>
          </p:cNvSpPr>
          <p:nvPr>
            <p:ph type="title"/>
          </p:nvPr>
        </p:nvSpPr>
        <p:spPr/>
        <p:txBody>
          <a:bodyPr/>
          <a:lstStyle/>
          <a:p>
            <a:r>
              <a:rPr lang="en-US" altLang="ko-KR" sz="3000" dirty="0" smtClean="0">
                <a:solidFill>
                  <a:schemeClr val="bg1"/>
                </a:solidFill>
              </a:rPr>
              <a:t>2. Use of WE VoIP – iPhone (2/2)</a:t>
            </a:r>
            <a:endParaRPr lang="ko-KR" altLang="en-US" sz="2200" dirty="0">
              <a:solidFill>
                <a:schemeClr val="bg1"/>
              </a:solidFill>
            </a:endParaRPr>
          </a:p>
        </p:txBody>
      </p:sp>
      <p:sp>
        <p:nvSpPr>
          <p:cNvPr id="12" name="Rectangle 165"/>
          <p:cNvSpPr>
            <a:spLocks noChangeArrowheads="1"/>
          </p:cNvSpPr>
          <p:nvPr/>
        </p:nvSpPr>
        <p:spPr bwMode="gray">
          <a:xfrm>
            <a:off x="467545" y="1484784"/>
            <a:ext cx="7957857" cy="5040560"/>
          </a:xfrm>
          <a:prstGeom prst="rect">
            <a:avLst/>
          </a:prstGeom>
          <a:noFill/>
          <a:ln w="9525">
            <a:noFill/>
            <a:miter lim="800000"/>
            <a:headEnd/>
            <a:tailEnd/>
          </a:ln>
        </p:spPr>
        <p:txBody>
          <a:bodyPr/>
          <a:lstStyle/>
          <a:p>
            <a:pPr marL="342900" indent="-342900" latinLnBrk="0">
              <a:spcBef>
                <a:spcPts val="0"/>
              </a:spcBef>
              <a:spcAft>
                <a:spcPts val="0"/>
              </a:spcAft>
              <a:buAutoNum type="arabicPeriod"/>
            </a:pPr>
            <a:endParaRPr lang="en-US" altLang="ko-KR" sz="1600" b="1" dirty="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smtClean="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smtClean="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smtClean="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smtClean="0">
              <a:solidFill>
                <a:srgbClr val="000000"/>
              </a:solidFill>
              <a:latin typeface="Calibri" pitchFamily="34" charset="0"/>
              <a:ea typeface="맑은 고딕" pitchFamily="50" charset="-127"/>
              <a:cs typeface="Calibri" pitchFamily="34" charset="0"/>
            </a:endParaRPr>
          </a:p>
          <a:p>
            <a:pPr marL="342900" indent="-342900" latinLnBrk="0">
              <a:spcBef>
                <a:spcPts val="0"/>
              </a:spcBef>
              <a:spcAft>
                <a:spcPts val="0"/>
              </a:spcAft>
              <a:buAutoNum type="arabicPeriod"/>
            </a:pPr>
            <a:endParaRPr lang="en-US" altLang="ko-KR" sz="1600" b="1" dirty="0" smtClean="0">
              <a:solidFill>
                <a:srgbClr val="000000"/>
              </a:solidFill>
              <a:latin typeface="Calibri" pitchFamily="34" charset="0"/>
              <a:ea typeface="맑은 고딕" pitchFamily="50" charset="-127"/>
              <a:cs typeface="Calibri" pitchFamily="34" charset="0"/>
            </a:endParaRPr>
          </a:p>
        </p:txBody>
      </p:sp>
      <p:pic>
        <p:nvPicPr>
          <p:cNvPr id="6" name="그림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0518" y="1844824"/>
            <a:ext cx="2474641"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65"/>
          <p:cNvSpPr>
            <a:spLocks noChangeArrowheads="1"/>
          </p:cNvSpPr>
          <p:nvPr/>
        </p:nvSpPr>
        <p:spPr bwMode="gray">
          <a:xfrm>
            <a:off x="467544" y="1268760"/>
            <a:ext cx="8424936" cy="432048"/>
          </a:xfrm>
          <a:prstGeom prst="rect">
            <a:avLst/>
          </a:prstGeom>
          <a:noFill/>
          <a:ln w="9525">
            <a:noFill/>
            <a:miter lim="800000"/>
            <a:headEnd/>
            <a:tailEnd/>
          </a:ln>
        </p:spPr>
        <p:txBody>
          <a:bodyPr/>
          <a:lstStyle/>
          <a:p>
            <a:pPr marL="342900" indent="-342900" latinLnBrk="0">
              <a:spcBef>
                <a:spcPts val="0"/>
              </a:spcBef>
              <a:spcAft>
                <a:spcPts val="600"/>
              </a:spcAft>
            </a:pPr>
            <a:r>
              <a:rPr lang="en-US" altLang="ko-KR" sz="1600" b="1" dirty="0" smtClean="0">
                <a:solidFill>
                  <a:srgbClr val="000000"/>
                </a:solidFill>
                <a:latin typeface="맑은 고딕" panose="020B0503020000020004" pitchFamily="50" charset="-127"/>
                <a:ea typeface="맑은 고딕" panose="020B0503020000020004" pitchFamily="50" charset="-127"/>
                <a:cs typeface="Calibri" pitchFamily="34" charset="0"/>
              </a:rPr>
              <a:t>■ WE VoIP Call feature buttons</a:t>
            </a:r>
          </a:p>
        </p:txBody>
      </p:sp>
      <p:graphicFrame>
        <p:nvGraphicFramePr>
          <p:cNvPr id="8" name="표 7"/>
          <p:cNvGraphicFramePr>
            <a:graphicFrameLocks noGrp="1"/>
          </p:cNvGraphicFramePr>
          <p:nvPr>
            <p:extLst>
              <p:ext uri="{D42A27DB-BD31-4B8C-83A1-F6EECF244321}">
                <p14:modId xmlns:p14="http://schemas.microsoft.com/office/powerpoint/2010/main" val="521083910"/>
              </p:ext>
            </p:extLst>
          </p:nvPr>
        </p:nvGraphicFramePr>
        <p:xfrm>
          <a:off x="3347864" y="1844825"/>
          <a:ext cx="5472608" cy="3252843"/>
        </p:xfrm>
        <a:graphic>
          <a:graphicData uri="http://schemas.openxmlformats.org/drawingml/2006/table">
            <a:tbl>
              <a:tblPr firstRow="1" bandRow="1">
                <a:tableStyleId>{5C22544A-7EE6-4342-B048-85BDC9FD1C3A}</a:tableStyleId>
              </a:tblPr>
              <a:tblGrid>
                <a:gridCol w="1224136"/>
                <a:gridCol w="4248472"/>
              </a:tblGrid>
              <a:tr h="227403">
                <a:tc>
                  <a:txBody>
                    <a:bodyPr/>
                    <a:lstStyle/>
                    <a:p>
                      <a:pPr marL="0" algn="ctr" latinLnBrk="1">
                        <a:lnSpc>
                          <a:spcPct val="120000"/>
                        </a:lnSpc>
                        <a:spcBef>
                          <a:spcPts val="0"/>
                        </a:spcBef>
                        <a:spcAft>
                          <a:spcPts val="0"/>
                        </a:spcAft>
                      </a:pPr>
                      <a:r>
                        <a:rPr lang="en-US" altLang="ko-KR" sz="1200" b="1" dirty="0" smtClean="0">
                          <a:solidFill>
                            <a:schemeClr val="tx1"/>
                          </a:solidFill>
                          <a:latin typeface="Calibri" panose="020F0502020204030204" pitchFamily="34" charset="0"/>
                          <a:ea typeface="맑은 고딕" pitchFamily="50" charset="-127"/>
                        </a:rPr>
                        <a:t>Buttons</a:t>
                      </a:r>
                      <a:endParaRPr lang="ko-KR" altLang="en-US" sz="1200" b="1" dirty="0">
                        <a:solidFill>
                          <a:schemeClr val="tx1"/>
                        </a:solidFill>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latinLnBrk="1">
                        <a:lnSpc>
                          <a:spcPct val="120000"/>
                        </a:lnSpc>
                        <a:spcBef>
                          <a:spcPts val="0"/>
                        </a:spcBef>
                        <a:spcAft>
                          <a:spcPts val="0"/>
                        </a:spcAft>
                      </a:pPr>
                      <a:r>
                        <a:rPr lang="en-US" altLang="ko-KR" sz="1200" dirty="0" smtClean="0">
                          <a:solidFill>
                            <a:schemeClr val="tx1"/>
                          </a:solidFill>
                          <a:latin typeface="Calibri" panose="020F0502020204030204" pitchFamily="34" charset="0"/>
                          <a:ea typeface="맑은 고딕" pitchFamily="50" charset="-127"/>
                        </a:rPr>
                        <a:t>Descriptions</a:t>
                      </a:r>
                      <a:endParaRPr lang="ko-KR" altLang="en-US" sz="1200" dirty="0">
                        <a:solidFill>
                          <a:schemeClr val="tx1"/>
                        </a:solidFill>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08660">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Record</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You</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can record the voice of call. Use ‘Recording list’ menu in Settings tab for play recorded files.</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8660">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Keypad</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DTMF keypad is shown.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Speaker</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latinLnBrk="1">
                        <a:lnSpc>
                          <a:spcPct val="120000"/>
                        </a:lnSpc>
                        <a:spcBef>
                          <a:spcPts val="0"/>
                        </a:spcBef>
                        <a:spcAft>
                          <a:spcPts val="0"/>
                        </a:spcAft>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Use speakerphone.</a:t>
                      </a:r>
                      <a:endParaRPr lang="en-US" altLang="ko-KR" sz="1200" baseline="0" dirty="0" smtClean="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Mute</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360000" latinLnBrk="0">
                        <a:lnSpc>
                          <a:spcPct val="120000"/>
                        </a:lnSpc>
                        <a:spcBef>
                          <a:spcPts val="0"/>
                        </a:spcBef>
                        <a:spcAft>
                          <a:spcPts val="0"/>
                        </a:spcAft>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Turn off</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the mic. </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Headset</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Use </a:t>
                      </a:r>
                      <a:r>
                        <a:rPr lang="en-US" altLang="ko-KR" sz="1200" dirty="0" err="1" smtClean="0">
                          <a:solidFill>
                            <a:srgbClr val="000000"/>
                          </a:solidFill>
                          <a:latin typeface="Calibri" panose="020F0502020204030204" pitchFamily="34" charset="0"/>
                          <a:ea typeface="맑은 고딕" panose="020B0503020000020004" pitchFamily="50" charset="-127"/>
                          <a:cs typeface="Calibri" pitchFamily="34" charset="0"/>
                        </a:rPr>
                        <a:t>blue</a:t>
                      </a:r>
                      <a:r>
                        <a:rPr lang="en-US" altLang="ko-KR" sz="1200" baseline="0" dirty="0" err="1" smtClean="0">
                          <a:solidFill>
                            <a:srgbClr val="000000"/>
                          </a:solidFill>
                          <a:latin typeface="Calibri" panose="020F0502020204030204" pitchFamily="34" charset="0"/>
                          <a:ea typeface="맑은 고딕" panose="020B0503020000020004" pitchFamily="50" charset="-127"/>
                          <a:cs typeface="Calibri" pitchFamily="34" charset="0"/>
                        </a:rPr>
                        <a:t>tooth</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headset</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Hold</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Hold</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the call.</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9919">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To mobile</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Transfer to mobile call. You</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can use this feature in non-</a:t>
                      </a:r>
                      <a:r>
                        <a:rPr lang="en-US" altLang="ko-KR" sz="1200" baseline="0" dirty="0" err="1" smtClean="0">
                          <a:solidFill>
                            <a:srgbClr val="000000"/>
                          </a:solidFill>
                          <a:latin typeface="Calibri" panose="020F0502020204030204" pitchFamily="34" charset="0"/>
                          <a:ea typeface="맑은 고딕" panose="020B0503020000020004" pitchFamily="50" charset="-127"/>
                          <a:cs typeface="Calibri" pitchFamily="34" charset="0"/>
                        </a:rPr>
                        <a:t>WiFi</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area.</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Transfer</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Transfer call</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to other number.</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7403">
                <a:tc>
                  <a:txBody>
                    <a:bodyPr/>
                    <a:lstStyle/>
                    <a:p>
                      <a:pPr marL="0" algn="l" latinLnBrk="1">
                        <a:lnSpc>
                          <a:spcPct val="120000"/>
                        </a:lnSpc>
                        <a:spcBef>
                          <a:spcPts val="0"/>
                        </a:spcBef>
                        <a:spcAft>
                          <a:spcPts val="0"/>
                        </a:spcAft>
                      </a:pPr>
                      <a:r>
                        <a:rPr lang="en-US" altLang="ko-KR" sz="1200" b="1" dirty="0" smtClean="0">
                          <a:solidFill>
                            <a:srgbClr val="000000"/>
                          </a:solidFill>
                          <a:latin typeface="Calibri" panose="020F0502020204030204" pitchFamily="34" charset="0"/>
                          <a:ea typeface="맑은 고딕" panose="020B0503020000020004" pitchFamily="50" charset="-127"/>
                          <a:cs typeface="Calibri" pitchFamily="34" charset="0"/>
                        </a:rPr>
                        <a:t>End Call</a:t>
                      </a:r>
                      <a:endParaRPr lang="ko-KR" altLang="en-US" sz="12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0"/>
                        </a:spcAft>
                        <a:buClrTx/>
                        <a:buSzTx/>
                        <a:buFontTx/>
                        <a:buNone/>
                        <a:tabLst/>
                        <a:defRP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End</a:t>
                      </a:r>
                      <a:r>
                        <a:rPr lang="en-US" altLang="ko-KR" sz="1200" baseline="0" dirty="0" smtClean="0">
                          <a:solidFill>
                            <a:srgbClr val="000000"/>
                          </a:solidFill>
                          <a:latin typeface="Calibri" panose="020F0502020204030204" pitchFamily="34" charset="0"/>
                          <a:ea typeface="맑은 고딕" panose="020B0503020000020004" pitchFamily="50" charset="-127"/>
                          <a:cs typeface="Calibri" pitchFamily="34" charset="0"/>
                        </a:rPr>
                        <a:t> the call.</a:t>
                      </a:r>
                      <a:endPar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11</a:t>
            </a:fld>
            <a:endParaRPr lang="en-US" altLang="ko-KR">
              <a:solidFill>
                <a:srgbClr val="000000"/>
              </a:solidFill>
            </a:endParaRPr>
          </a:p>
        </p:txBody>
      </p:sp>
    </p:spTree>
    <p:extLst>
      <p:ext uri="{BB962C8B-B14F-4D97-AF65-F5344CB8AC3E}">
        <p14:creationId xmlns:p14="http://schemas.microsoft.com/office/powerpoint/2010/main" val="103788803"/>
      </p:ext>
    </p:extLst>
  </p:cSld>
  <p:clrMapOvr>
    <a:masterClrMapping/>
  </p:clrMapOvr>
  <p:transition advClick="0" advTm="15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12</a:t>
            </a:fld>
            <a:endParaRPr lang="en-US" altLang="ko-KR">
              <a:solidFill>
                <a:srgbClr val="000000"/>
              </a:solidFill>
            </a:endParaRPr>
          </a:p>
        </p:txBody>
      </p:sp>
      <p:sp>
        <p:nvSpPr>
          <p:cNvPr id="3" name="제목 2"/>
          <p:cNvSpPr>
            <a:spLocks noGrp="1"/>
          </p:cNvSpPr>
          <p:nvPr>
            <p:ph type="title"/>
          </p:nvPr>
        </p:nvSpPr>
        <p:spPr/>
        <p:txBody>
          <a:bodyPr/>
          <a:lstStyle/>
          <a:p>
            <a:r>
              <a:rPr lang="en-US" altLang="ko-KR" dirty="0" smtClean="0"/>
              <a:t>3. Limitation </a:t>
            </a:r>
            <a:r>
              <a:rPr lang="en-US" altLang="ko-KR" dirty="0" smtClean="0">
                <a:solidFill>
                  <a:schemeClr val="bg1"/>
                </a:solidFill>
              </a:rPr>
              <a:t>– iPhone </a:t>
            </a:r>
            <a:endParaRPr lang="ko-KR" altLang="en-US" dirty="0"/>
          </a:p>
        </p:txBody>
      </p:sp>
      <p:sp>
        <p:nvSpPr>
          <p:cNvPr id="4" name="직사각형 3"/>
          <p:cNvSpPr/>
          <p:nvPr/>
        </p:nvSpPr>
        <p:spPr>
          <a:xfrm>
            <a:off x="467544" y="1484784"/>
            <a:ext cx="8136904" cy="2800767"/>
          </a:xfrm>
          <a:prstGeom prst="rect">
            <a:avLst/>
          </a:prstGeom>
        </p:spPr>
        <p:txBody>
          <a:bodyPr wrap="square">
            <a:spAutoFit/>
          </a:bodyPr>
          <a:lstStyle/>
          <a:p>
            <a:pPr marL="285750" indent="-285750">
              <a:buFont typeface="Arial" panose="020B0604020202020204" pitchFamily="34" charset="0"/>
              <a:buChar char="•"/>
            </a:pPr>
            <a:r>
              <a:rPr lang="en-US" altLang="ko-KR" sz="1600" dirty="0" smtClean="0">
                <a:solidFill>
                  <a:schemeClr val="tx1">
                    <a:lumMod val="95000"/>
                    <a:lumOff val="5000"/>
                  </a:schemeClr>
                </a:solidFill>
                <a:latin typeface="Calibri" panose="020F0502020204030204" pitchFamily="34" charset="0"/>
                <a:ea typeface="맑은 고딕" panose="020B0503020000020004" pitchFamily="50" charset="-127"/>
                <a:cs typeface="Calibri" panose="020F0502020204030204" pitchFamily="34" charset="0"/>
              </a:rPr>
              <a:t>Users have to input their mobile phone number for authenticate because iPhone does not permit access to the phone number of device.</a:t>
            </a:r>
          </a:p>
          <a:p>
            <a:pPr marL="285750" indent="-285750">
              <a:buFont typeface="Arial" panose="020B0604020202020204" pitchFamily="34" charset="0"/>
              <a:buChar char="•"/>
            </a:pPr>
            <a:r>
              <a:rPr lang="en-US" altLang="ko-KR" sz="1600" dirty="0" smtClean="0">
                <a:solidFill>
                  <a:schemeClr val="tx1">
                    <a:lumMod val="95000"/>
                    <a:lumOff val="5000"/>
                  </a:schemeClr>
                </a:solidFill>
                <a:latin typeface="Calibri" panose="020F0502020204030204" pitchFamily="34" charset="0"/>
                <a:ea typeface="맑은 고딕" panose="020B0503020000020004" pitchFamily="50" charset="-127"/>
                <a:cs typeface="Calibri" panose="020F0502020204030204" pitchFamily="34" charset="0"/>
              </a:rPr>
              <a:t>To make a VoIP call, users have to use WE VoIP application. That feature does not work with “Phone” application. </a:t>
            </a:r>
          </a:p>
          <a:p>
            <a:pPr marL="285750" indent="-285750">
              <a:buFont typeface="Arial" panose="020B0604020202020204" pitchFamily="34" charset="0"/>
              <a:buChar char="•"/>
            </a:pPr>
            <a:r>
              <a:rPr lang="en-US" altLang="ko-KR" sz="1600" dirty="0" smtClean="0">
                <a:solidFill>
                  <a:schemeClr val="tx1">
                    <a:lumMod val="95000"/>
                    <a:lumOff val="5000"/>
                  </a:schemeClr>
                </a:solidFill>
                <a:latin typeface="Calibri" panose="020F0502020204030204" pitchFamily="34" charset="0"/>
                <a:ea typeface="맑은 고딕" panose="020B0503020000020004" pitchFamily="50" charset="-127"/>
                <a:cs typeface="Calibri" panose="020F0502020204030204" pitchFamily="34" charset="0"/>
              </a:rPr>
              <a:t>Users can view call log for VoIP calls at “Call Log” tab in WE VoIP application. The list is not shown in “Phone” application. </a:t>
            </a:r>
          </a:p>
          <a:p>
            <a:pPr marL="285750" indent="-285750">
              <a:buFont typeface="Arial" panose="020B0604020202020204" pitchFamily="34" charset="0"/>
              <a:buChar char="•"/>
            </a:pPr>
            <a:r>
              <a:rPr lang="en-US" altLang="ko-KR" sz="1600" dirty="0" smtClean="0">
                <a:solidFill>
                  <a:schemeClr val="tx1">
                    <a:lumMod val="95000"/>
                    <a:lumOff val="5000"/>
                  </a:schemeClr>
                </a:solidFill>
                <a:latin typeface="Calibri" panose="020F0502020204030204" pitchFamily="34" charset="0"/>
                <a:ea typeface="맑은 고딕" panose="020B0503020000020004" pitchFamily="50" charset="-127"/>
                <a:cs typeface="Calibri" panose="020F0502020204030204" pitchFamily="34" charset="0"/>
              </a:rPr>
              <a:t>Due to the </a:t>
            </a:r>
            <a:r>
              <a:rPr lang="en-US" altLang="ko-KR" sz="1600" dirty="0" err="1" smtClean="0">
                <a:solidFill>
                  <a:schemeClr val="tx1">
                    <a:lumMod val="95000"/>
                    <a:lumOff val="5000"/>
                  </a:schemeClr>
                </a:solidFill>
                <a:latin typeface="Calibri" panose="020F0502020204030204" pitchFamily="34" charset="0"/>
                <a:ea typeface="맑은 고딕" panose="020B0503020000020004" pitchFamily="50" charset="-127"/>
                <a:cs typeface="Calibri" panose="020F0502020204030204" pitchFamily="34" charset="0"/>
              </a:rPr>
              <a:t>OfficeServ</a:t>
            </a:r>
            <a:r>
              <a:rPr lang="en-US" altLang="ko-KR" sz="1600" dirty="0" smtClean="0">
                <a:solidFill>
                  <a:schemeClr val="tx1">
                    <a:lumMod val="95000"/>
                    <a:lumOff val="5000"/>
                  </a:schemeClr>
                </a:solidFill>
                <a:latin typeface="Calibri" panose="020F0502020204030204" pitchFamily="34" charset="0"/>
                <a:ea typeface="맑은 고딕" panose="020B0503020000020004" pitchFamily="50" charset="-127"/>
                <a:cs typeface="Calibri" panose="020F0502020204030204" pitchFamily="34" charset="0"/>
              </a:rPr>
              <a:t> system does not support push service, WE VoIP application can not receive VoIP calls. The application is for outgoing only. </a:t>
            </a:r>
            <a:r>
              <a:rPr lang="en-US" altLang="ko-KR" sz="1600" dirty="0" smtClean="0">
                <a:latin typeface="Calibri" panose="020F0502020204030204" pitchFamily="34" charset="0"/>
                <a:ea typeface="맑은 고딕" panose="020B0503020000020004" pitchFamily="50" charset="-127"/>
                <a:cs typeface="Calibri" panose="020F0502020204030204" pitchFamily="34" charset="0"/>
              </a:rPr>
              <a:t>Please make “Simultaneous Ring” be possible by setting the </a:t>
            </a:r>
            <a:r>
              <a:rPr lang="en-US" altLang="ko-KR" sz="1600" dirty="0" err="1" smtClean="0">
                <a:latin typeface="Calibri" panose="020F0502020204030204" pitchFamily="34" charset="0"/>
                <a:ea typeface="맑은 고딕" panose="020B0503020000020004" pitchFamily="50" charset="-127"/>
                <a:cs typeface="Calibri" panose="020F0502020204030204" pitchFamily="34" charset="0"/>
              </a:rPr>
              <a:t>OfficeServ</a:t>
            </a:r>
            <a:r>
              <a:rPr lang="en-US" altLang="ko-KR" sz="1600" dirty="0" smtClean="0">
                <a:latin typeface="Calibri" panose="020F0502020204030204" pitchFamily="34" charset="0"/>
                <a:ea typeface="맑은 고딕" panose="020B0503020000020004" pitchFamily="50" charset="-127"/>
                <a:cs typeface="Calibri" panose="020F0502020204030204" pitchFamily="34" charset="0"/>
              </a:rPr>
              <a:t> for receive call not only desk phone but also iPhone via cellular network. </a:t>
            </a:r>
          </a:p>
          <a:p>
            <a:r>
              <a:rPr lang="en-US" altLang="ko-KR" sz="1600" dirty="0">
                <a:latin typeface="Calibri" panose="020F0502020204030204" pitchFamily="34" charset="0"/>
                <a:ea typeface="맑은 고딕" panose="020B0503020000020004" pitchFamily="50" charset="-127"/>
                <a:cs typeface="Calibri" panose="020F0502020204030204" pitchFamily="34" charset="0"/>
              </a:rPr>
              <a:t> </a:t>
            </a:r>
            <a:r>
              <a:rPr lang="en-US" altLang="ko-KR" sz="1600" dirty="0" smtClean="0">
                <a:latin typeface="Calibri" panose="020F0502020204030204" pitchFamily="34" charset="0"/>
                <a:ea typeface="맑은 고딕" panose="020B0503020000020004" pitchFamily="50" charset="-127"/>
                <a:cs typeface="Calibri" panose="020F0502020204030204" pitchFamily="34" charset="0"/>
              </a:rPr>
              <a:t>   </a:t>
            </a:r>
            <a:r>
              <a:rPr lang="en-US" altLang="ko-KR" sz="1600" b="1" dirty="0" smtClean="0">
                <a:latin typeface="Calibri" panose="020F0502020204030204" pitchFamily="34" charset="0"/>
                <a:ea typeface="맑은 고딕" panose="020B0503020000020004" pitchFamily="50" charset="-127"/>
                <a:cs typeface="Calibri" panose="020F0502020204030204" pitchFamily="34" charset="0"/>
              </a:rPr>
              <a:t>(See </a:t>
            </a:r>
            <a:r>
              <a:rPr lang="en-US" altLang="ko-KR" sz="1600" b="1" dirty="0" smtClean="0">
                <a:ln w="6350">
                  <a:solidFill>
                    <a:sysClr val="windowText" lastClr="000000">
                      <a:alpha val="75000"/>
                    </a:sysClr>
                  </a:solidFill>
                  <a:prstDash val="solid"/>
                </a:ln>
                <a:latin typeface="Calibri" panose="020F0502020204030204" pitchFamily="34" charset="0"/>
                <a:ea typeface="맑은 고딕" panose="020B0503020000020004" pitchFamily="50" charset="-127"/>
                <a:cs typeface="Calibri" panose="020F0502020204030204" pitchFamily="34" charset="0"/>
              </a:rPr>
              <a:t>III</a:t>
            </a:r>
            <a:r>
              <a:rPr lang="en-US" altLang="ko-KR" sz="1600" b="1" dirty="0" smtClean="0">
                <a:latin typeface="Calibri" panose="020F0502020204030204" pitchFamily="34" charset="0"/>
                <a:ea typeface="맑은 고딕" panose="020B0503020000020004" pitchFamily="50" charset="-127"/>
                <a:cs typeface="Calibri" panose="020F0502020204030204" pitchFamily="34" charset="0"/>
              </a:rPr>
              <a:t>-1. Simultaneous Ring - iPhone)</a:t>
            </a:r>
            <a:endParaRPr lang="ko-KR" altLang="en-US" sz="1600" b="1" dirty="0">
              <a:latin typeface="Calibri" panose="020F0502020204030204" pitchFamily="34" charset="0"/>
              <a:ea typeface="맑은 고딕" panose="020B0503020000020004" pitchFamily="50" charset="-127"/>
              <a:cs typeface="Calibri" panose="020F0502020204030204" pitchFamily="34" charset="0"/>
            </a:endParaRPr>
          </a:p>
        </p:txBody>
      </p:sp>
    </p:spTree>
    <p:extLst>
      <p:ext uri="{BB962C8B-B14F-4D97-AF65-F5344CB8AC3E}">
        <p14:creationId xmlns:p14="http://schemas.microsoft.com/office/powerpoint/2010/main" val="1007234725"/>
      </p:ext>
    </p:extLst>
  </p:cSld>
  <p:clrMapOvr>
    <a:masterClrMapping/>
  </p:clrMapOvr>
  <p:transition advClick="0" advTm="15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Fileserver-pt\server-file2\2009 제작\삼성미래전략그룹_유재혁 과장\CI\삼성로고.png"/>
          <p:cNvPicPr>
            <a:picLocks noChangeAspect="1" noChangeArrowheads="1"/>
          </p:cNvPicPr>
          <p:nvPr/>
        </p:nvPicPr>
        <p:blipFill>
          <a:blip r:embed="rId3" cstate="email">
            <a:lum bright="100000" contrast="100000"/>
            <a:extLst>
              <a:ext uri="{28A0092B-C50C-407E-A947-70E740481C1C}">
                <a14:useLocalDpi xmlns:a14="http://schemas.microsoft.com/office/drawing/2010/main"/>
              </a:ext>
            </a:extLst>
          </a:blip>
          <a:srcRect/>
          <a:stretch>
            <a:fillRect/>
          </a:stretch>
        </p:blipFill>
        <p:spPr bwMode="auto">
          <a:xfrm>
            <a:off x="7210330" y="5877272"/>
            <a:ext cx="1466126" cy="517456"/>
          </a:xfrm>
          <a:prstGeom prst="rect">
            <a:avLst/>
          </a:prstGeom>
          <a:noFill/>
          <a:ln w="9525">
            <a:noFill/>
            <a:miter lim="800000"/>
            <a:headEnd/>
            <a:tailEnd/>
          </a:ln>
        </p:spPr>
      </p:pic>
      <p:sp>
        <p:nvSpPr>
          <p:cNvPr id="26" name="직사각형 25"/>
          <p:cNvSpPr/>
          <p:nvPr/>
        </p:nvSpPr>
        <p:spPr>
          <a:xfrm>
            <a:off x="336675" y="332656"/>
            <a:ext cx="6253956" cy="584775"/>
          </a:xfrm>
          <a:prstGeom prst="rect">
            <a:avLst/>
          </a:prstGeom>
        </p:spPr>
        <p:txBody>
          <a:bodyPr wrap="none">
            <a:spAutoFit/>
          </a:bodyPr>
          <a:lstStyle/>
          <a:p>
            <a:pPr lvl="0" eaLnBrk="0" fontAlgn="auto" hangingPunct="0">
              <a:spcBef>
                <a:spcPts val="0"/>
              </a:spcBef>
              <a:spcAft>
                <a:spcPts val="3000"/>
              </a:spcAft>
              <a:defRPr/>
            </a:pP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Ⅱ</a:t>
            </a: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 </a:t>
            </a:r>
            <a:r>
              <a:rPr lang="en-US" altLang="ko-KR" sz="3200" b="1" dirty="0" err="1"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OfficeServ</a:t>
            </a: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 System Programming</a:t>
            </a:r>
            <a:endParaRPr lang="ko-KR" altLang="en-US"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endParaRPr>
          </a:p>
        </p:txBody>
      </p:sp>
      <p:sp>
        <p:nvSpPr>
          <p:cNvPr id="8" name="TextBox 7"/>
          <p:cNvSpPr txBox="1"/>
          <p:nvPr/>
        </p:nvSpPr>
        <p:spPr>
          <a:xfrm>
            <a:off x="1619672" y="1628800"/>
            <a:ext cx="4757393" cy="3970318"/>
          </a:xfrm>
          <a:prstGeom prst="rect">
            <a:avLst/>
          </a:prstGeom>
          <a:noFill/>
        </p:spPr>
        <p:txBody>
          <a:bodyPr wrap="none" rtlCol="0">
            <a:spAutoFit/>
          </a:bodyPr>
          <a:lstStyle/>
          <a:p>
            <a:pPr marL="514350" indent="-514350">
              <a:lnSpc>
                <a:spcPct val="150000"/>
              </a:lnSpc>
              <a:spcAft>
                <a:spcPts val="0"/>
              </a:spcAft>
              <a:buAutoNum type="arabicPeriod"/>
            </a:pPr>
            <a:r>
              <a:rPr lang="en-US" altLang="ko-KR" sz="2800" dirty="0" smtClean="0">
                <a:latin typeface="맑은 고딕" panose="020B0503020000020004" pitchFamily="50" charset="-127"/>
                <a:ea typeface="맑은 고딕" panose="020B0503020000020004" pitchFamily="50" charset="-127"/>
              </a:rPr>
              <a:t>System IP </a:t>
            </a:r>
            <a:r>
              <a:rPr lang="en-US" altLang="ko-KR" sz="2800" dirty="0">
                <a:latin typeface="맑은 고딕" panose="020B0503020000020004" pitchFamily="50" charset="-127"/>
              </a:rPr>
              <a:t>Configuration </a:t>
            </a:r>
            <a:endParaRPr lang="en-US" altLang="ko-KR" sz="2800" dirty="0" smtClean="0">
              <a:latin typeface="맑은 고딕" panose="020B0503020000020004" pitchFamily="50" charset="-127"/>
              <a:ea typeface="맑은 고딕" panose="020B0503020000020004" pitchFamily="50" charset="-127"/>
            </a:endParaRPr>
          </a:p>
          <a:p>
            <a:pPr marL="514350" indent="-514350">
              <a:lnSpc>
                <a:spcPct val="150000"/>
              </a:lnSpc>
              <a:spcAft>
                <a:spcPts val="0"/>
              </a:spcAft>
              <a:buAutoNum type="arabicPeriod"/>
            </a:pPr>
            <a:r>
              <a:rPr lang="en-US" altLang="ko-KR" sz="2800" dirty="0" smtClean="0">
                <a:latin typeface="맑은 고딕" panose="020B0503020000020004" pitchFamily="50" charset="-127"/>
                <a:ea typeface="맑은 고딕" panose="020B0503020000020004" pitchFamily="50" charset="-127"/>
              </a:rPr>
              <a:t>License</a:t>
            </a:r>
          </a:p>
          <a:p>
            <a:pPr>
              <a:lnSpc>
                <a:spcPct val="150000"/>
              </a:lnSpc>
              <a:spcAft>
                <a:spcPts val="0"/>
              </a:spcAft>
            </a:pPr>
            <a:r>
              <a:rPr lang="en-US" altLang="ko-KR" sz="2800" dirty="0" smtClean="0">
                <a:latin typeface="맑은 고딕" panose="020B0503020000020004" pitchFamily="50" charset="-127"/>
                <a:ea typeface="맑은 고딕" panose="020B0503020000020004" pitchFamily="50" charset="-127"/>
              </a:rPr>
              <a:t>3.  WE VoIP Configuration </a:t>
            </a:r>
          </a:p>
          <a:p>
            <a:pPr>
              <a:lnSpc>
                <a:spcPct val="150000"/>
              </a:lnSpc>
              <a:spcAft>
                <a:spcPts val="0"/>
              </a:spcAft>
            </a:pPr>
            <a:r>
              <a:rPr lang="en-US" altLang="ko-KR" sz="2800" dirty="0" smtClean="0">
                <a:latin typeface="맑은 고딕" panose="020B0503020000020004" pitchFamily="50" charset="-127"/>
                <a:ea typeface="맑은 고딕" panose="020B0503020000020004" pitchFamily="50" charset="-127"/>
              </a:rPr>
              <a:t>4.  User Information</a:t>
            </a:r>
          </a:p>
          <a:p>
            <a:pPr>
              <a:lnSpc>
                <a:spcPct val="150000"/>
              </a:lnSpc>
              <a:spcAft>
                <a:spcPts val="0"/>
              </a:spcAft>
            </a:pPr>
            <a:r>
              <a:rPr lang="en-US" altLang="ko-KR" sz="2800" dirty="0" smtClean="0">
                <a:latin typeface="맑은 고딕" panose="020B0503020000020004" pitchFamily="50" charset="-127"/>
                <a:ea typeface="맑은 고딕" panose="020B0503020000020004" pitchFamily="50" charset="-127"/>
              </a:rPr>
              <a:t>5.  Login Profile </a:t>
            </a:r>
          </a:p>
          <a:p>
            <a:pPr>
              <a:lnSpc>
                <a:spcPct val="150000"/>
              </a:lnSpc>
              <a:spcAft>
                <a:spcPts val="0"/>
              </a:spcAft>
            </a:pPr>
            <a:r>
              <a:rPr lang="en-US" altLang="ko-KR" sz="2800" dirty="0" smtClean="0">
                <a:latin typeface="맑은 고딕" panose="020B0503020000020004" pitchFamily="50" charset="-127"/>
                <a:ea typeface="맑은 고딕" panose="020B0503020000020004" pitchFamily="50" charset="-127"/>
              </a:rPr>
              <a:t>6.  Mobile Profile </a:t>
            </a: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13</a:t>
            </a:fld>
            <a:endParaRPr lang="en-US" altLang="ko-KR">
              <a:solidFill>
                <a:srgbClr val="000000"/>
              </a:solidFill>
            </a:endParaRPr>
          </a:p>
        </p:txBody>
      </p:sp>
    </p:spTree>
    <p:extLst>
      <p:ext uri="{BB962C8B-B14F-4D97-AF65-F5344CB8AC3E}">
        <p14:creationId xmlns:p14="http://schemas.microsoft.com/office/powerpoint/2010/main" val="37062489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a:xfrm>
            <a:off x="457200" y="260648"/>
            <a:ext cx="8229600" cy="576064"/>
          </a:xfrm>
        </p:spPr>
        <p:txBody>
          <a:bodyPr/>
          <a:lstStyle/>
          <a:p>
            <a:pPr marL="514350" indent="-514350">
              <a:lnSpc>
                <a:spcPct val="150000"/>
              </a:lnSpc>
              <a:spcAft>
                <a:spcPts val="0"/>
              </a:spcAft>
            </a:pPr>
            <a:r>
              <a:rPr lang="en-US" altLang="ko-KR" dirty="0" smtClean="0">
                <a:solidFill>
                  <a:schemeClr val="bg1"/>
                </a:solidFill>
              </a:rPr>
              <a:t>1. </a:t>
            </a:r>
            <a:r>
              <a:rPr lang="en-US" altLang="ko-KR" dirty="0" smtClean="0"/>
              <a:t>System IP </a:t>
            </a:r>
            <a:r>
              <a:rPr lang="en-US" altLang="ko-KR" dirty="0"/>
              <a:t>Configuration </a:t>
            </a:r>
          </a:p>
        </p:txBody>
      </p:sp>
      <p:pic>
        <p:nvPicPr>
          <p:cNvPr id="2050" name="Picture 2"/>
          <p:cNvPicPr>
            <a:picLocks noChangeAspect="1" noChangeArrowheads="1"/>
          </p:cNvPicPr>
          <p:nvPr/>
        </p:nvPicPr>
        <p:blipFill>
          <a:blip r:embed="rId3" cstate="print"/>
          <a:srcRect/>
          <a:stretch>
            <a:fillRect/>
          </a:stretch>
        </p:blipFill>
        <p:spPr bwMode="auto">
          <a:xfrm>
            <a:off x="2771800" y="3573017"/>
            <a:ext cx="3048000" cy="1066800"/>
          </a:xfrm>
          <a:prstGeom prst="rect">
            <a:avLst/>
          </a:prstGeom>
          <a:ln>
            <a:noFill/>
          </a:ln>
          <a:effectLst>
            <a:outerShdw blurRad="292100" dist="139700" dir="2700000" algn="tl" rotWithShape="0">
              <a:srgbClr val="333333">
                <a:alpha val="65000"/>
              </a:srgbClr>
            </a:outerShdw>
          </a:effectLst>
        </p:spPr>
      </p:pic>
      <p:sp>
        <p:nvSpPr>
          <p:cNvPr id="8" name="Rectangle 165"/>
          <p:cNvSpPr>
            <a:spLocks noChangeArrowheads="1"/>
          </p:cNvSpPr>
          <p:nvPr/>
        </p:nvSpPr>
        <p:spPr bwMode="gray">
          <a:xfrm>
            <a:off x="467544" y="1268760"/>
            <a:ext cx="8424936" cy="2088232"/>
          </a:xfrm>
          <a:prstGeom prst="rect">
            <a:avLst/>
          </a:prstGeom>
          <a:noFill/>
          <a:ln w="9525">
            <a:noFill/>
            <a:miter lim="800000"/>
            <a:headEnd/>
            <a:tailEnd/>
          </a:ln>
        </p:spPr>
        <p:txBody>
          <a:bodyPr/>
          <a:lstStyle/>
          <a:p>
            <a:pPr marL="252000" indent="-252000" latinLnBrk="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Set the ‘IP Type’ to ‘Private’, the WE VoIP client should use in office area. </a:t>
            </a:r>
          </a:p>
          <a:p>
            <a:pPr marL="252000" indent="-252000" latinLnBrk="0">
              <a:lnSpc>
                <a:spcPct val="120000"/>
              </a:lnSpc>
              <a:spcBef>
                <a:spcPts val="0"/>
              </a:spcBef>
              <a:spcAft>
                <a:spcPts val="300"/>
              </a:spcAft>
            </a:pPr>
            <a:r>
              <a:rPr lang="en-US" altLang="ko-KR" sz="1600" b="1" dirty="0">
                <a:solidFill>
                  <a:srgbClr val="000000"/>
                </a:solidFill>
                <a:latin typeface="Calibri" panose="020F0502020204030204" pitchFamily="34" charset="0"/>
                <a:ea typeface="맑은 고딕" panose="020B0503020000020004" pitchFamily="50" charset="-127"/>
                <a:cs typeface="Calibri" pitchFamily="34" charset="0"/>
              </a:rPr>
              <a:t> </a:t>
            </a: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(If you use WE VoIP client in remote office, set the ‘IP Type’ to ‘</a:t>
            </a:r>
            <a:r>
              <a:rPr lang="en-US" altLang="ko-KR" sz="1600" b="1" dirty="0">
                <a:solidFill>
                  <a:srgbClr val="000000"/>
                </a:solidFill>
                <a:latin typeface="Calibri" panose="020F0502020204030204" pitchFamily="34" charset="0"/>
                <a:ea typeface="맑은 고딕" panose="020B0503020000020004" pitchFamily="50" charset="-127"/>
                <a:cs typeface="Calibri" pitchFamily="34" charset="0"/>
              </a:rPr>
              <a:t>Private with Public</a:t>
            </a: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a:t>
            </a:r>
          </a:p>
          <a:p>
            <a:pPr marL="252000" indent="-252000" latinLnBrk="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a:t>
            </a:r>
          </a:p>
          <a:p>
            <a:pPr marL="216000" indent="-216000" latinLnBrk="0">
              <a:lnSpc>
                <a:spcPct val="120000"/>
              </a:lnSpc>
              <a:spcBef>
                <a:spcPts val="0"/>
              </a:spcBef>
              <a:spcAft>
                <a:spcPts val="300"/>
              </a:spcAft>
              <a:buAutoNum type="arabicParenR"/>
            </a:pP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On </a:t>
            </a:r>
            <a:r>
              <a:rPr lang="en-US" altLang="ko-KR" sz="1600" dirty="0">
                <a:solidFill>
                  <a:srgbClr val="000000"/>
                </a:solidFill>
                <a:latin typeface="Calibri" panose="020F0502020204030204" pitchFamily="34" charset="0"/>
                <a:ea typeface="맑은 고딕" panose="020B0503020000020004" pitchFamily="50" charset="-127"/>
                <a:cs typeface="Calibri" pitchFamily="34" charset="0"/>
              </a:rPr>
              <a:t>DM </a:t>
            </a: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2.1.0, Set the System IP</a:t>
            </a:r>
          </a:p>
          <a:p>
            <a:pPr marL="216000" indent="-216000" latinLnBrk="0">
              <a:lnSpc>
                <a:spcPct val="120000"/>
              </a:lnSpc>
              <a:spcBef>
                <a:spcPts val="0"/>
              </a:spcBef>
              <a:spcAft>
                <a:spcPts val="300"/>
              </a:spcAft>
              <a:buAutoNum type="arabicParenR"/>
            </a:pP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On </a:t>
            </a:r>
            <a:r>
              <a:rPr lang="en-US" altLang="ko-KR" sz="1600" dirty="0">
                <a:solidFill>
                  <a:srgbClr val="000000"/>
                </a:solidFill>
                <a:latin typeface="Calibri" panose="020F0502020204030204" pitchFamily="34" charset="0"/>
                <a:ea typeface="맑은 고딕" panose="020B0503020000020004" pitchFamily="50" charset="-127"/>
                <a:cs typeface="Calibri" pitchFamily="34" charset="0"/>
              </a:rPr>
              <a:t>DM </a:t>
            </a: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2.1.2, Set the IP Type to ‘Private’</a:t>
            </a:r>
          </a:p>
          <a:p>
            <a:pPr marL="216000" indent="-216000" latinLnBrk="0">
              <a:lnSpc>
                <a:spcPct val="120000"/>
              </a:lnSpc>
              <a:spcBef>
                <a:spcPts val="0"/>
              </a:spcBef>
              <a:spcAft>
                <a:spcPts val="300"/>
              </a:spcAft>
              <a:buAutoNum type="arabicParenR"/>
            </a:pP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On </a:t>
            </a:r>
            <a:r>
              <a:rPr lang="en-US" altLang="ko-KR" sz="1600" dirty="0">
                <a:solidFill>
                  <a:srgbClr val="000000"/>
                </a:solidFill>
                <a:latin typeface="Calibri" panose="020F0502020204030204" pitchFamily="34" charset="0"/>
                <a:ea typeface="맑은 고딕" panose="020B0503020000020004" pitchFamily="50" charset="-127"/>
                <a:cs typeface="Calibri" pitchFamily="34" charset="0"/>
              </a:rPr>
              <a:t>DM </a:t>
            </a: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2.2.2, Set the MGI Card’s IP and Set IP Type to ‘Private’</a:t>
            </a:r>
            <a:b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br>
            <a:endPar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endParaRPr>
          </a:p>
          <a:p>
            <a:pPr marL="342900" indent="-342900" latinLnBrk="0">
              <a:lnSpc>
                <a:spcPct val="120000"/>
              </a:lnSpc>
              <a:spcBef>
                <a:spcPts val="0"/>
              </a:spcBef>
              <a:spcAft>
                <a:spcPts val="300"/>
              </a:spcAft>
            </a:pPr>
            <a:endPar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endParaRPr>
          </a:p>
        </p:txBody>
      </p:sp>
      <p:pic>
        <p:nvPicPr>
          <p:cNvPr id="2052" name="Picture 4"/>
          <p:cNvPicPr>
            <a:picLocks noChangeAspect="1" noChangeArrowheads="1"/>
          </p:cNvPicPr>
          <p:nvPr/>
        </p:nvPicPr>
        <p:blipFill>
          <a:blip r:embed="rId4" cstate="print"/>
          <a:srcRect/>
          <a:stretch>
            <a:fillRect/>
          </a:stretch>
        </p:blipFill>
        <p:spPr bwMode="auto">
          <a:xfrm>
            <a:off x="395536" y="3573016"/>
            <a:ext cx="2143125" cy="1685925"/>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5" cstate="print"/>
          <a:srcRect/>
          <a:stretch>
            <a:fillRect/>
          </a:stretch>
        </p:blipFill>
        <p:spPr bwMode="auto">
          <a:xfrm>
            <a:off x="6005264" y="3573017"/>
            <a:ext cx="2743200" cy="2371725"/>
          </a:xfrm>
          <a:prstGeom prst="rect">
            <a:avLst/>
          </a:prstGeom>
          <a:noFill/>
          <a:ln w="9525">
            <a:noFill/>
            <a:miter lim="800000"/>
            <a:headEnd/>
            <a:tailEnd/>
          </a:ln>
          <a:effectLst>
            <a:outerShdw blurRad="292100" dist="139700" dir="2700000" algn="ctr" rotWithShape="0">
              <a:srgbClr val="000000">
                <a:alpha val="65000"/>
              </a:srgbClr>
            </a:outerShdw>
          </a:effectLst>
        </p:spPr>
      </p:pic>
      <p:sp>
        <p:nvSpPr>
          <p:cNvPr id="7" name="직사각형 6"/>
          <p:cNvSpPr/>
          <p:nvPr/>
        </p:nvSpPr>
        <p:spPr bwMode="auto">
          <a:xfrm>
            <a:off x="1547664" y="4441307"/>
            <a:ext cx="990997" cy="225406"/>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
        <p:nvSpPr>
          <p:cNvPr id="9" name="직사각형 8"/>
          <p:cNvSpPr/>
          <p:nvPr/>
        </p:nvSpPr>
        <p:spPr bwMode="auto">
          <a:xfrm>
            <a:off x="4716016" y="4414411"/>
            <a:ext cx="1175792" cy="225406"/>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
        <p:nvSpPr>
          <p:cNvPr id="10" name="직사각형 9"/>
          <p:cNvSpPr/>
          <p:nvPr/>
        </p:nvSpPr>
        <p:spPr bwMode="auto">
          <a:xfrm>
            <a:off x="7452320" y="5100518"/>
            <a:ext cx="1259592" cy="225406"/>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14</a:t>
            </a:fld>
            <a:endParaRPr lang="en-US" altLang="ko-KR">
              <a:solidFill>
                <a:srgbClr val="000000"/>
              </a:solidFill>
            </a:endParaRPr>
          </a:p>
        </p:txBody>
      </p:sp>
    </p:spTree>
  </p:cSld>
  <p:clrMapOvr>
    <a:masterClrMapping/>
  </p:clrMapOvr>
  <p:transition advClick="0" advTm="15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a:xfrm>
            <a:off x="457200" y="260648"/>
            <a:ext cx="8686800" cy="648072"/>
          </a:xfrm>
        </p:spPr>
        <p:txBody>
          <a:bodyPr/>
          <a:lstStyle/>
          <a:p>
            <a:r>
              <a:rPr lang="en-US" altLang="ko-KR" dirty="0" smtClean="0"/>
              <a:t>2. License</a:t>
            </a:r>
            <a:endParaRPr lang="ko-KR" altLang="en-US" dirty="0"/>
          </a:p>
        </p:txBody>
      </p:sp>
      <p:sp>
        <p:nvSpPr>
          <p:cNvPr id="9" name="Rectangle 165"/>
          <p:cNvSpPr>
            <a:spLocks noChangeArrowheads="1"/>
          </p:cNvSpPr>
          <p:nvPr/>
        </p:nvSpPr>
        <p:spPr bwMode="gray">
          <a:xfrm>
            <a:off x="467544" y="1268760"/>
            <a:ext cx="8496944" cy="1080120"/>
          </a:xfrm>
          <a:prstGeom prst="rect">
            <a:avLst/>
          </a:prstGeom>
          <a:noFill/>
          <a:ln w="9525">
            <a:noFill/>
            <a:miter lim="800000"/>
            <a:headEnd/>
            <a:tailEnd/>
          </a:ln>
        </p:spPr>
        <p:txBody>
          <a:bodyPr/>
          <a:lstStyle/>
          <a:p>
            <a:pPr marL="342900" indent="-342900" latinLnBrk="0">
              <a:spcBef>
                <a:spcPts val="0"/>
              </a:spcBef>
              <a:spcAft>
                <a:spcPts val="6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Input the license key on DM 2.1.4</a:t>
            </a:r>
          </a:p>
          <a:p>
            <a:pPr marL="342900" indent="-342900" latinLnBrk="0">
              <a:spcBef>
                <a:spcPts val="0"/>
              </a:spcBef>
              <a:spcAft>
                <a:spcPts val="600"/>
              </a:spcAft>
            </a:pPr>
            <a:r>
              <a:rPr lang="en-US" altLang="ko-KR" sz="1600" b="1" dirty="0">
                <a:solidFill>
                  <a:srgbClr val="000000"/>
                </a:solidFill>
                <a:latin typeface="Calibri" panose="020F0502020204030204" pitchFamily="34" charset="0"/>
                <a:ea typeface="맑은 고딕" panose="020B0503020000020004" pitchFamily="50" charset="-127"/>
                <a:cs typeface="Calibri" pitchFamily="34" charset="0"/>
              </a:rPr>
              <a:t> </a:t>
            </a: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(WE VoIP clients can register max to ‘WE VoIP Max Count’, </a:t>
            </a:r>
          </a:p>
          <a:p>
            <a:pPr marL="342900" indent="-342900" latinLnBrk="0">
              <a:spcBef>
                <a:spcPts val="0"/>
              </a:spcBef>
              <a:spcAft>
                <a:spcPts val="600"/>
              </a:spcAft>
            </a:pPr>
            <a:r>
              <a:rPr lang="en-US" altLang="ko-KR" sz="1600" b="1" dirty="0">
                <a:solidFill>
                  <a:srgbClr val="000000"/>
                </a:solidFill>
                <a:latin typeface="Calibri" panose="020F0502020204030204" pitchFamily="34" charset="0"/>
                <a:ea typeface="맑은 고딕" panose="020B0503020000020004" pitchFamily="50" charset="-127"/>
                <a:cs typeface="Calibri" pitchFamily="34" charset="0"/>
              </a:rPr>
              <a:t> </a:t>
            </a: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Following table is recommended license count for each </a:t>
            </a:r>
            <a:r>
              <a:rPr lang="en-US" altLang="ko-KR" sz="1600" b="1" dirty="0" err="1" smtClean="0">
                <a:solidFill>
                  <a:srgbClr val="000000"/>
                </a:solidFill>
                <a:latin typeface="Calibri" panose="020F0502020204030204" pitchFamily="34" charset="0"/>
                <a:ea typeface="맑은 고딕" panose="020B0503020000020004" pitchFamily="50" charset="-127"/>
                <a:cs typeface="Calibri" pitchFamily="34" charset="0"/>
              </a:rPr>
              <a:t>OfficeServ</a:t>
            </a: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model)</a:t>
            </a:r>
          </a:p>
        </p:txBody>
      </p:sp>
      <p:grpSp>
        <p:nvGrpSpPr>
          <p:cNvPr id="3" name="그룹 2"/>
          <p:cNvGrpSpPr/>
          <p:nvPr/>
        </p:nvGrpSpPr>
        <p:grpSpPr>
          <a:xfrm>
            <a:off x="295275" y="3140968"/>
            <a:ext cx="8553450" cy="3190875"/>
            <a:chOff x="295275" y="2326357"/>
            <a:chExt cx="8553450" cy="3190875"/>
          </a:xfrm>
        </p:grpSpPr>
        <p:pic>
          <p:nvPicPr>
            <p:cNvPr id="1026" name="Picture 2"/>
            <p:cNvPicPr>
              <a:picLocks noChangeAspect="1" noChangeArrowheads="1"/>
            </p:cNvPicPr>
            <p:nvPr/>
          </p:nvPicPr>
          <p:blipFill>
            <a:blip r:embed="rId3" cstate="print"/>
            <a:srcRect/>
            <a:stretch>
              <a:fillRect/>
            </a:stretch>
          </p:blipFill>
          <p:spPr bwMode="auto">
            <a:xfrm>
              <a:off x="295275" y="2326357"/>
              <a:ext cx="8553450" cy="3190875"/>
            </a:xfrm>
            <a:prstGeom prst="rect">
              <a:avLst/>
            </a:prstGeom>
            <a:ln>
              <a:noFill/>
            </a:ln>
            <a:effectLst>
              <a:outerShdw blurRad="292100" dist="139700" dir="2700000" algn="tl" rotWithShape="0">
                <a:srgbClr val="333333">
                  <a:alpha val="65000"/>
                </a:srgbClr>
              </a:outerShdw>
            </a:effectLst>
          </p:spPr>
        </p:pic>
        <p:sp>
          <p:nvSpPr>
            <p:cNvPr id="10" name="직사각형 9"/>
            <p:cNvSpPr/>
            <p:nvPr/>
          </p:nvSpPr>
          <p:spPr bwMode="auto">
            <a:xfrm>
              <a:off x="3163713" y="4427730"/>
              <a:ext cx="2142492" cy="225406"/>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
          <p:nvSpPr>
            <p:cNvPr id="6" name="직사각형 5"/>
            <p:cNvSpPr/>
            <p:nvPr/>
          </p:nvSpPr>
          <p:spPr bwMode="auto">
            <a:xfrm>
              <a:off x="1763688" y="4427730"/>
              <a:ext cx="1385900" cy="441429"/>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
          <p:nvSpPr>
            <p:cNvPr id="8" name="직사각형 7"/>
            <p:cNvSpPr/>
            <p:nvPr/>
          </p:nvSpPr>
          <p:spPr bwMode="auto">
            <a:xfrm>
              <a:off x="1763687" y="2780929"/>
              <a:ext cx="7085037" cy="220714"/>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15</a:t>
            </a:fld>
            <a:endParaRPr lang="en-US" altLang="ko-KR">
              <a:solidFill>
                <a:srgbClr val="000000"/>
              </a:solidFill>
            </a:endParaRPr>
          </a:p>
        </p:txBody>
      </p:sp>
      <p:graphicFrame>
        <p:nvGraphicFramePr>
          <p:cNvPr id="11" name="표 10"/>
          <p:cNvGraphicFramePr>
            <a:graphicFrameLocks noGrp="1"/>
          </p:cNvGraphicFramePr>
          <p:nvPr>
            <p:extLst>
              <p:ext uri="{D42A27DB-BD31-4B8C-83A1-F6EECF244321}">
                <p14:modId xmlns:p14="http://schemas.microsoft.com/office/powerpoint/2010/main" val="3219895091"/>
              </p:ext>
            </p:extLst>
          </p:nvPr>
        </p:nvGraphicFramePr>
        <p:xfrm>
          <a:off x="611558" y="2415184"/>
          <a:ext cx="8136908" cy="509760"/>
        </p:xfrm>
        <a:graphic>
          <a:graphicData uri="http://schemas.openxmlformats.org/drawingml/2006/table">
            <a:tbl>
              <a:tblPr firstRow="1" bandRow="1">
                <a:tableStyleId>{5C22544A-7EE6-4342-B048-85BDC9FD1C3A}</a:tableStyleId>
              </a:tblPr>
              <a:tblGrid>
                <a:gridCol w="1512170"/>
                <a:gridCol w="1104123"/>
                <a:gridCol w="1104123"/>
                <a:gridCol w="1104123"/>
                <a:gridCol w="1104123"/>
                <a:gridCol w="1104123"/>
                <a:gridCol w="1104123"/>
              </a:tblGrid>
              <a:tr h="160536">
                <a:tc>
                  <a:txBody>
                    <a:bodyPr/>
                    <a:lstStyle/>
                    <a:p>
                      <a:pPr algn="ctr" latinLnBrk="1"/>
                      <a:r>
                        <a:rPr lang="en-US" altLang="ko-KR" sz="1200" b="1" dirty="0" err="1" smtClean="0">
                          <a:solidFill>
                            <a:schemeClr val="tx1"/>
                          </a:solidFill>
                          <a:latin typeface="맑은 고딕" panose="020B0503020000020004" pitchFamily="50" charset="-127"/>
                          <a:ea typeface="맑은 고딕" panose="020B0503020000020004" pitchFamily="50" charset="-127"/>
                        </a:rPr>
                        <a:t>OfficeServ</a:t>
                      </a:r>
                      <a:r>
                        <a:rPr lang="en-US" altLang="ko-KR" sz="1200" b="1" dirty="0" smtClean="0">
                          <a:solidFill>
                            <a:schemeClr val="tx1"/>
                          </a:solidFill>
                          <a:latin typeface="맑은 고딕" panose="020B0503020000020004" pitchFamily="50" charset="-127"/>
                          <a:ea typeface="맑은 고딕" panose="020B0503020000020004" pitchFamily="50" charset="-127"/>
                        </a:rPr>
                        <a:t> Model</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7030</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7070</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7100</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7200S</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7200</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7400</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93688">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Max License</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5</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5</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10</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10</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20</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latinLnBrk="1"/>
                      <a:r>
                        <a:rPr lang="en-US" altLang="ko-KR" sz="1200" b="1" dirty="0" smtClean="0">
                          <a:solidFill>
                            <a:schemeClr val="tx1"/>
                          </a:solidFill>
                          <a:latin typeface="맑은 고딕" panose="020B0503020000020004" pitchFamily="50" charset="-127"/>
                          <a:ea typeface="맑은 고딕" panose="020B0503020000020004" pitchFamily="50" charset="-127"/>
                        </a:rPr>
                        <a:t>40</a:t>
                      </a:r>
                      <a:endParaRPr lang="ko-KR" altLang="en-US" sz="1200" b="1" dirty="0">
                        <a:solidFill>
                          <a:schemeClr val="tx1"/>
                        </a:solidFill>
                        <a:latin typeface="맑은 고딕" panose="020B0503020000020004" pitchFamily="50" charset="-127"/>
                        <a:ea typeface="맑은 고딕" panose="020B0503020000020004" pitchFamily="50" charset="-127"/>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advClick="0" advTm="15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39552" y="1702146"/>
            <a:ext cx="8424936" cy="3671070"/>
          </a:xfrm>
          <a:prstGeom prst="rect">
            <a:avLst/>
          </a:prstGeom>
          <a:noFill/>
          <a:ln w="9525" algn="ctr">
            <a:noFill/>
            <a:miter lim="800000"/>
            <a:headEnd/>
            <a:tailEnd/>
          </a:ln>
        </p:spPr>
        <p:txBody>
          <a:bodyPr wrap="square" anchor="ctr">
            <a:noAutofit/>
          </a:bodyPr>
          <a:lstStyle/>
          <a:p>
            <a:pPr marL="216000" indent="-216000">
              <a:lnSpc>
                <a:spcPct val="120000"/>
              </a:lnSpc>
              <a:spcAft>
                <a:spcPts val="300"/>
              </a:spcAft>
              <a:buAutoNum type="arabicParenR"/>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Set TCP – Reuse </a:t>
            </a:r>
            <a:endParaRPr lang="en-US" altLang="ko-KR" sz="1600" b="1" dirty="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endParaRPr>
          </a:p>
          <a:p>
            <a:pPr marL="540000" indent="-180000">
              <a:lnSpc>
                <a:spcPct val="120000"/>
              </a:lnSpc>
              <a:spcAft>
                <a:spcPts val="300"/>
              </a:spcAft>
              <a:buFontTx/>
              <a:buChar char="-"/>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On </a:t>
            </a:r>
            <a:r>
              <a:rPr lang="en-US" altLang="ko-KR" sz="1400" dirty="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DM </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5.2.24, Set ‘Sip Signal Type’  to ‘TCP’ for a WE VoIP user.</a:t>
            </a:r>
          </a:p>
          <a:p>
            <a:pPr marL="540000" indent="-180000">
              <a:lnSpc>
                <a:spcPct val="120000"/>
              </a:lnSpc>
              <a:spcAft>
                <a:spcPts val="300"/>
              </a:spcAft>
              <a:buFontTx/>
              <a:buChar char="-"/>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On </a:t>
            </a:r>
            <a:r>
              <a:rPr lang="en-US" altLang="ko-KR" sz="1400" dirty="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DM </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5.2.12, Set TCP mode to ‘REUSE’</a:t>
            </a:r>
          </a:p>
          <a:p>
            <a:pPr marL="540000" indent="-180000">
              <a:lnSpc>
                <a:spcPct val="120000"/>
              </a:lnSpc>
              <a:spcAft>
                <a:spcPts val="300"/>
              </a:spcAft>
              <a:buFontTx/>
              <a:buChar char="-"/>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On </a:t>
            </a:r>
            <a:r>
              <a:rPr lang="en-US" altLang="ko-KR" sz="1400" dirty="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DM </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5.2.12, Change the TCP port not equal to 5060. (ex:20200)</a:t>
            </a:r>
          </a:p>
          <a:p>
            <a:pPr>
              <a:lnSpc>
                <a:spcPct val="120000"/>
              </a:lnSpc>
              <a:spcAft>
                <a:spcPts val="300"/>
              </a:spcAft>
            </a:pPr>
            <a:endParaRPr lang="en-US" altLang="ko-KR" sz="1400" dirty="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endParaRPr>
          </a:p>
          <a:p>
            <a:pPr marL="540000" indent="-180000">
              <a:lnSpc>
                <a:spcPct val="120000"/>
              </a:lnSpc>
              <a:spcAft>
                <a:spcPts val="300"/>
              </a:spcAft>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 ※ In UDP protocol, session connection(port) expire time is too short, so cannot be used in mVoIP.</a:t>
            </a:r>
          </a:p>
          <a:p>
            <a:pPr marL="540000" indent="-180000">
              <a:lnSpc>
                <a:spcPct val="120000"/>
              </a:lnSpc>
              <a:spcAft>
                <a:spcPts val="300"/>
              </a:spcAft>
            </a:pPr>
            <a:r>
              <a:rPr lang="en-US" altLang="ko-KR" sz="1400" dirty="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     5060 port should be avoided because mobile service provider controls the 5060 port sometimes.</a:t>
            </a:r>
          </a:p>
          <a:p>
            <a:pPr>
              <a:lnSpc>
                <a:spcPct val="120000"/>
              </a:lnSpc>
              <a:spcAft>
                <a:spcPts val="300"/>
              </a:spcAft>
            </a:pPr>
            <a:endPar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endParaRPr>
          </a:p>
          <a:p>
            <a:pPr marL="216000" indent="-216000">
              <a:lnSpc>
                <a:spcPct val="120000"/>
              </a:lnSpc>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2)</a:t>
            </a: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WE VoIP Client Expire Time</a:t>
            </a:r>
          </a:p>
          <a:p>
            <a:pPr marL="540000" indent="-180000">
              <a:lnSpc>
                <a:spcPct val="120000"/>
              </a:lnSpc>
              <a:spcAft>
                <a:spcPts val="300"/>
              </a:spcAft>
              <a:buFontTx/>
              <a:buChar char="-"/>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Set the SIP Extension Configuration-</a:t>
            </a:r>
            <a:r>
              <a:rPr lang="ko-KR" altLang="en-US"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SIP Expire </a:t>
            </a:r>
            <a:r>
              <a:rPr lang="en-US" altLang="ko-KR" sz="1400" dirty="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Time to 1800s or 3600s on DM </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5.2.12.</a:t>
            </a:r>
          </a:p>
          <a:p>
            <a:pPr marL="540000" indent="-180000">
              <a:lnSpc>
                <a:spcPct val="120000"/>
              </a:lnSpc>
              <a:spcAft>
                <a:spcPts val="300"/>
              </a:spcAft>
            </a:pPr>
            <a:endPar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endParaRPr>
          </a:p>
          <a:p>
            <a:pPr marL="540000" indent="-180000">
              <a:lnSpc>
                <a:spcPct val="120000"/>
              </a:lnSpc>
              <a:spcAft>
                <a:spcPts val="300"/>
              </a:spcAft>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 ※ The shorten expire time, the more frequently wake up the phone. It causes more battery consumption.</a:t>
            </a:r>
          </a:p>
        </p:txBody>
      </p:sp>
      <p:sp>
        <p:nvSpPr>
          <p:cNvPr id="5" name="제목 4"/>
          <p:cNvSpPr>
            <a:spLocks noGrp="1"/>
          </p:cNvSpPr>
          <p:nvPr>
            <p:ph type="title"/>
          </p:nvPr>
        </p:nvSpPr>
        <p:spPr>
          <a:xfrm>
            <a:off x="457200" y="260648"/>
            <a:ext cx="8229600" cy="648072"/>
          </a:xfrm>
        </p:spPr>
        <p:txBody>
          <a:bodyPr/>
          <a:lstStyle/>
          <a:p>
            <a:r>
              <a:rPr lang="en-US" altLang="ko-KR" dirty="0" smtClean="0">
                <a:solidFill>
                  <a:schemeClr val="bg1"/>
                </a:solidFill>
              </a:rPr>
              <a:t>3. WE VoIP Configuration</a:t>
            </a:r>
            <a:endParaRPr lang="ko-KR" altLang="en-US" dirty="0">
              <a:solidFill>
                <a:schemeClr val="bg1"/>
              </a:solidFill>
            </a:endParaRPr>
          </a:p>
        </p:txBody>
      </p:sp>
      <p:sp>
        <p:nvSpPr>
          <p:cNvPr id="7" name="Rectangle 165"/>
          <p:cNvSpPr>
            <a:spLocks noChangeArrowheads="1"/>
          </p:cNvSpPr>
          <p:nvPr/>
        </p:nvSpPr>
        <p:spPr bwMode="gray">
          <a:xfrm>
            <a:off x="467544" y="1268760"/>
            <a:ext cx="8424936" cy="458713"/>
          </a:xfrm>
          <a:prstGeom prst="rect">
            <a:avLst/>
          </a:prstGeom>
          <a:noFill/>
          <a:ln w="9525">
            <a:noFill/>
            <a:miter lim="800000"/>
            <a:headEnd/>
            <a:tailEnd/>
          </a:ln>
        </p:spPr>
        <p:txBody>
          <a:bodyPr/>
          <a:lstStyle/>
          <a:p>
            <a:pPr marL="342900" indent="-342900" latinLnBrk="0">
              <a:spcBef>
                <a:spcPts val="0"/>
              </a:spcBef>
              <a:spcAft>
                <a:spcPts val="600"/>
              </a:spcAft>
            </a:pPr>
            <a:r>
              <a:rPr lang="en-US" altLang="ko-KR" sz="1600" b="1" dirty="0" smtClean="0">
                <a:solidFill>
                  <a:srgbClr val="000000"/>
                </a:solidFill>
                <a:latin typeface="바탕"/>
                <a:ea typeface="바탕"/>
                <a:cs typeface="Calibri" pitchFamily="34" charset="0"/>
              </a:rPr>
              <a:t>■ </a:t>
            </a:r>
            <a:r>
              <a:rPr lang="en-US" altLang="ko-KR" sz="1600" b="1" dirty="0" smtClean="0">
                <a:solidFill>
                  <a:srgbClr val="000000"/>
                </a:solidFill>
                <a:latin typeface="맑은 고딕" panose="020B0503020000020004" pitchFamily="50" charset="-127"/>
                <a:ea typeface="맑은 고딕" panose="020B0503020000020004" pitchFamily="50" charset="-127"/>
                <a:cs typeface="Calibri" pitchFamily="34" charset="0"/>
              </a:rPr>
              <a:t>SIP configuration should be modified for WE VoIP</a:t>
            </a:r>
            <a:endParaRPr lang="en-US" altLang="ko-KR" sz="1600" b="1" dirty="0" smtClean="0">
              <a:solidFill>
                <a:srgbClr val="000000"/>
              </a:solidFill>
              <a:latin typeface="Calibri" pitchFamily="34" charset="0"/>
              <a:ea typeface="맑은 고딕" pitchFamily="50" charset="-127"/>
              <a:cs typeface="Calibri" pitchFamily="34" charset="0"/>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16</a:t>
            </a:fld>
            <a:endParaRPr lang="en-US" altLang="ko-KR">
              <a:solidFill>
                <a:srgbClr val="000000"/>
              </a:solidFill>
            </a:endParaRPr>
          </a:p>
        </p:txBody>
      </p:sp>
    </p:spTree>
    <p:extLst>
      <p:ext uri="{BB962C8B-B14F-4D97-AF65-F5344CB8AC3E}">
        <p14:creationId xmlns:p14="http://schemas.microsoft.com/office/powerpoint/2010/main" val="2387030188"/>
      </p:ext>
    </p:extLst>
  </p:cSld>
  <p:clrMapOvr>
    <a:masterClrMapping/>
  </p:clrMapOvr>
  <p:transition advClick="0" advTm="15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제목 10"/>
          <p:cNvSpPr>
            <a:spLocks noGrp="1"/>
          </p:cNvSpPr>
          <p:nvPr>
            <p:ph type="title"/>
          </p:nvPr>
        </p:nvSpPr>
        <p:spPr>
          <a:xfrm>
            <a:off x="457200" y="260648"/>
            <a:ext cx="8686800" cy="648072"/>
          </a:xfrm>
        </p:spPr>
        <p:txBody>
          <a:bodyPr/>
          <a:lstStyle/>
          <a:p>
            <a:r>
              <a:rPr lang="en-US" altLang="ko-KR" sz="3000" dirty="0" smtClean="0"/>
              <a:t>4. User </a:t>
            </a:r>
            <a:r>
              <a:rPr lang="en-US" altLang="ko-KR" dirty="0" smtClean="0"/>
              <a:t>Information</a:t>
            </a:r>
            <a:endParaRPr lang="ko-KR" altLang="en-US" sz="1700" dirty="0"/>
          </a:p>
        </p:txBody>
      </p:sp>
      <p:sp>
        <p:nvSpPr>
          <p:cNvPr id="12" name="Rectangle 165"/>
          <p:cNvSpPr>
            <a:spLocks noChangeArrowheads="1"/>
          </p:cNvSpPr>
          <p:nvPr/>
        </p:nvSpPr>
        <p:spPr bwMode="gray">
          <a:xfrm>
            <a:off x="467544" y="1268760"/>
            <a:ext cx="8676456" cy="360041"/>
          </a:xfrm>
          <a:prstGeom prst="rect">
            <a:avLst/>
          </a:prstGeom>
          <a:noFill/>
          <a:ln w="9525">
            <a:noFill/>
            <a:miter lim="800000"/>
            <a:headEnd/>
            <a:tailEnd/>
          </a:ln>
        </p:spPr>
        <p:txBody>
          <a:bodyPr/>
          <a:lstStyle/>
          <a:p>
            <a:pPr latinLnBrk="0">
              <a:spcBef>
                <a:spcPts val="0"/>
              </a:spcBef>
              <a:spcAft>
                <a:spcPts val="0"/>
              </a:spcAft>
            </a:pPr>
            <a:r>
              <a:rPr lang="en-US" altLang="ko-KR" sz="1600" b="1" dirty="0" smtClean="0">
                <a:solidFill>
                  <a:srgbClr val="000000"/>
                </a:solidFill>
                <a:latin typeface="Calibri" pitchFamily="34" charset="0"/>
                <a:ea typeface="맑은 고딕" pitchFamily="50" charset="-127"/>
                <a:cs typeface="Calibri" pitchFamily="34" charset="0"/>
              </a:rPr>
              <a:t>1) Set User ID and Password on DM 2.7.2</a:t>
            </a:r>
          </a:p>
        </p:txBody>
      </p:sp>
      <p:sp>
        <p:nvSpPr>
          <p:cNvPr id="15" name="Rectangle 165"/>
          <p:cNvSpPr>
            <a:spLocks noChangeArrowheads="1"/>
          </p:cNvSpPr>
          <p:nvPr/>
        </p:nvSpPr>
        <p:spPr bwMode="gray">
          <a:xfrm>
            <a:off x="467544" y="3068960"/>
            <a:ext cx="8424936" cy="1008112"/>
          </a:xfrm>
          <a:prstGeom prst="rect">
            <a:avLst/>
          </a:prstGeom>
          <a:noFill/>
          <a:ln w="9525">
            <a:noFill/>
            <a:miter lim="800000"/>
            <a:headEnd/>
            <a:tailEnd/>
          </a:ln>
        </p:spPr>
        <p:txBody>
          <a:bodyPr/>
          <a:lstStyle/>
          <a:p>
            <a:pPr latinLnBrk="0">
              <a:spcBef>
                <a:spcPts val="0"/>
              </a:spcBef>
              <a:spcAft>
                <a:spcPts val="600"/>
              </a:spcAft>
            </a:pPr>
            <a:r>
              <a:rPr lang="en-US" altLang="ko-KR" sz="1600" b="1" dirty="0" smtClean="0">
                <a:solidFill>
                  <a:srgbClr val="000000"/>
                </a:solidFill>
                <a:latin typeface="Calibri" pitchFamily="34" charset="0"/>
                <a:ea typeface="맑은 고딕" pitchFamily="50" charset="-127"/>
                <a:cs typeface="Calibri" pitchFamily="34" charset="0"/>
              </a:rPr>
              <a:t>2) Set the IP White List</a:t>
            </a:r>
            <a:r>
              <a:rPr lang="ko-KR" altLang="en-US" sz="1600" b="1" dirty="0">
                <a:solidFill>
                  <a:srgbClr val="000000"/>
                </a:solidFill>
                <a:latin typeface="Calibri" pitchFamily="34" charset="0"/>
                <a:ea typeface="맑은 고딕" pitchFamily="50" charset="-127"/>
                <a:cs typeface="Calibri" pitchFamily="34" charset="0"/>
              </a:rPr>
              <a:t> </a:t>
            </a:r>
            <a:r>
              <a:rPr lang="en-US" altLang="ko-KR" sz="1600" b="1" dirty="0" smtClean="0">
                <a:solidFill>
                  <a:srgbClr val="000000"/>
                </a:solidFill>
                <a:latin typeface="Calibri" pitchFamily="34" charset="0"/>
                <a:ea typeface="맑은 고딕" pitchFamily="50" charset="-127"/>
                <a:cs typeface="Calibri" pitchFamily="34" charset="0"/>
              </a:rPr>
              <a:t>on </a:t>
            </a:r>
            <a:r>
              <a:rPr lang="en-US" altLang="ko-KR" sz="1600" b="1" dirty="0">
                <a:solidFill>
                  <a:srgbClr val="000000"/>
                </a:solidFill>
                <a:latin typeface="Calibri" pitchFamily="34" charset="0"/>
                <a:ea typeface="맑은 고딕" pitchFamily="50" charset="-127"/>
                <a:cs typeface="Calibri" pitchFamily="34" charset="0"/>
              </a:rPr>
              <a:t>DM 2.7.2 </a:t>
            </a:r>
            <a:endParaRPr lang="en-US" altLang="ko-KR" sz="1600" b="1" dirty="0" smtClean="0">
              <a:solidFill>
                <a:srgbClr val="000000"/>
              </a:solidFill>
              <a:latin typeface="Calibri" pitchFamily="34" charset="0"/>
              <a:ea typeface="맑은 고딕" pitchFamily="50" charset="-127"/>
              <a:cs typeface="Calibri" pitchFamily="34" charset="0"/>
            </a:endParaRPr>
          </a:p>
          <a:p>
            <a:pPr latinLnBrk="0">
              <a:spcBef>
                <a:spcPts val="0"/>
              </a:spcBef>
              <a:spcAft>
                <a:spcPts val="600"/>
              </a:spcAft>
            </a:pPr>
            <a:r>
              <a:rPr lang="ko-KR" altLang="en-US" sz="1400" dirty="0" smtClean="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White List option permits connection from configured IP,  disable the white list option for WE VoIP extension.</a:t>
            </a:r>
            <a:endParaRPr lang="en-US" altLang="ko-KR" sz="1400" b="1" dirty="0" smtClean="0">
              <a:solidFill>
                <a:srgbClr val="000000"/>
              </a:solidFill>
              <a:latin typeface="Calibri" pitchFamily="34" charset="0"/>
              <a:ea typeface="맑은 고딕" pitchFamily="50" charset="-127"/>
              <a:cs typeface="Calibri" pitchFamily="34" charset="0"/>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17</a:t>
            </a:fld>
            <a:endParaRPr lang="en-US" altLang="ko-KR">
              <a:solidFill>
                <a:srgbClr val="000000"/>
              </a:solidFill>
            </a:endParaRPr>
          </a:p>
        </p:txBody>
      </p:sp>
      <p:pic>
        <p:nvPicPr>
          <p:cNvPr id="5122" name="Picture 2"/>
          <p:cNvPicPr>
            <a:picLocks noChangeAspect="1" noChangeArrowheads="1"/>
          </p:cNvPicPr>
          <p:nvPr/>
        </p:nvPicPr>
        <p:blipFill>
          <a:blip r:embed="rId3" cstate="print"/>
          <a:srcRect/>
          <a:stretch>
            <a:fillRect/>
          </a:stretch>
        </p:blipFill>
        <p:spPr bwMode="auto">
          <a:xfrm>
            <a:off x="755576" y="1700808"/>
            <a:ext cx="3219450" cy="1095375"/>
          </a:xfrm>
          <a:prstGeom prst="rect">
            <a:avLst/>
          </a:prstGeom>
          <a:noFill/>
          <a:ln w="9525">
            <a:noFill/>
            <a:miter lim="800000"/>
            <a:headEnd/>
            <a:tailEnd/>
          </a:ln>
          <a:effectLst>
            <a:outerShdw blurRad="292100" dist="139700" dir="2700000" algn="ctr" rotWithShape="0">
              <a:schemeClr val="tx1">
                <a:alpha val="66000"/>
              </a:schemeClr>
            </a:outerShdw>
          </a:effectLst>
        </p:spPr>
      </p:pic>
      <p:pic>
        <p:nvPicPr>
          <p:cNvPr id="5123" name="Picture 3"/>
          <p:cNvPicPr>
            <a:picLocks noChangeAspect="1" noChangeArrowheads="1"/>
          </p:cNvPicPr>
          <p:nvPr/>
        </p:nvPicPr>
        <p:blipFill>
          <a:blip r:embed="rId4" cstate="print"/>
          <a:srcRect/>
          <a:stretch>
            <a:fillRect/>
          </a:stretch>
        </p:blipFill>
        <p:spPr bwMode="auto">
          <a:xfrm>
            <a:off x="755576" y="3861048"/>
            <a:ext cx="3162300" cy="1104900"/>
          </a:xfrm>
          <a:prstGeom prst="rect">
            <a:avLst/>
          </a:prstGeom>
          <a:noFill/>
          <a:ln w="9525">
            <a:noFill/>
            <a:miter lim="800000"/>
            <a:headEnd/>
            <a:tailEnd/>
          </a:ln>
          <a:effectLst>
            <a:outerShdw blurRad="292100" dist="139700" dir="2700000" algn="ctr" rotWithShape="0">
              <a:schemeClr val="tx1">
                <a:alpha val="66000"/>
              </a:schemeClr>
            </a:outerShdw>
          </a:effectLst>
        </p:spPr>
      </p:pic>
    </p:spTree>
  </p:cSld>
  <p:clrMapOvr>
    <a:masterClrMapping/>
  </p:clrMapOvr>
  <p:transition advClick="0" advTm="15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제목 10"/>
          <p:cNvSpPr>
            <a:spLocks noGrp="1"/>
          </p:cNvSpPr>
          <p:nvPr>
            <p:ph type="title"/>
          </p:nvPr>
        </p:nvSpPr>
        <p:spPr>
          <a:xfrm>
            <a:off x="457200" y="260648"/>
            <a:ext cx="8686800" cy="648072"/>
          </a:xfrm>
        </p:spPr>
        <p:txBody>
          <a:bodyPr/>
          <a:lstStyle/>
          <a:p>
            <a:r>
              <a:rPr lang="en-US" altLang="ko-KR" dirty="0" smtClean="0"/>
              <a:t>5. Login profile (1/2)</a:t>
            </a:r>
            <a:endParaRPr lang="ko-KR" altLang="en-US" dirty="0"/>
          </a:p>
        </p:txBody>
      </p:sp>
      <p:sp>
        <p:nvSpPr>
          <p:cNvPr id="15" name="Rectangle 165"/>
          <p:cNvSpPr>
            <a:spLocks noChangeArrowheads="1"/>
          </p:cNvSpPr>
          <p:nvPr/>
        </p:nvSpPr>
        <p:spPr bwMode="gray">
          <a:xfrm>
            <a:off x="467544" y="1268760"/>
            <a:ext cx="8424936" cy="4968552"/>
          </a:xfrm>
          <a:prstGeom prst="rect">
            <a:avLst/>
          </a:prstGeom>
          <a:noFill/>
          <a:ln w="9525">
            <a:noFill/>
            <a:miter lim="800000"/>
            <a:headEnd/>
            <a:tailEnd/>
          </a:ln>
        </p:spPr>
        <p:txBody>
          <a:bodyPr/>
          <a:lstStyle/>
          <a:p>
            <a:pPr latinLnBrk="0">
              <a:spcBef>
                <a:spcPts val="0"/>
              </a:spcBef>
              <a:spcAft>
                <a:spcPts val="600"/>
              </a:spcAft>
            </a:pPr>
            <a:r>
              <a:rPr lang="en-US" altLang="ko-KR" sz="1600" b="1" dirty="0" smtClean="0">
                <a:solidFill>
                  <a:srgbClr val="000000"/>
                </a:solidFill>
                <a:latin typeface="바탕"/>
                <a:ea typeface="바탕"/>
                <a:cs typeface="Calibri" pitchFamily="34" charset="0"/>
              </a:rPr>
              <a:t>■</a:t>
            </a:r>
            <a:r>
              <a:rPr lang="en-US" altLang="ko-KR" sz="1600" b="1" dirty="0" smtClean="0">
                <a:solidFill>
                  <a:srgbClr val="000000"/>
                </a:solidFill>
                <a:latin typeface="Calibri" pitchFamily="34" charset="0"/>
                <a:ea typeface="맑은 고딕" pitchFamily="50" charset="-127"/>
                <a:cs typeface="Calibri" pitchFamily="34" charset="0"/>
              </a:rPr>
              <a:t> Set the login profile on DM 5.2.24</a:t>
            </a:r>
          </a:p>
          <a:p>
            <a:pPr latinLnBrk="0">
              <a:spcBef>
                <a:spcPts val="0"/>
              </a:spcBef>
              <a:spcAft>
                <a:spcPts val="600"/>
              </a:spcAft>
            </a:pPr>
            <a:endParaRPr lang="en-US" altLang="ko-KR" sz="1600" b="1" dirty="0" smtClean="0">
              <a:solidFill>
                <a:srgbClr val="000000"/>
              </a:solidFill>
              <a:latin typeface="Calibri" pitchFamily="34" charset="0"/>
              <a:ea typeface="맑은 고딕" pitchFamily="50" charset="-127"/>
              <a:cs typeface="Calibri" pitchFamily="34" charset="0"/>
            </a:endParaRPr>
          </a:p>
          <a:p>
            <a:pPr latinLnBrk="0">
              <a:spcBef>
                <a:spcPts val="0"/>
              </a:spcBef>
              <a:spcAft>
                <a:spcPts val="600"/>
              </a:spcAft>
            </a:pPr>
            <a:r>
              <a:rPr lang="en-US" altLang="ko-KR" sz="1600" b="1" dirty="0" smtClean="0">
                <a:solidFill>
                  <a:srgbClr val="000000"/>
                </a:solidFill>
                <a:latin typeface="Calibri" pitchFamily="34" charset="0"/>
                <a:ea typeface="맑은 고딕" pitchFamily="50" charset="-127"/>
                <a:cs typeface="Calibri" pitchFamily="34" charset="0"/>
              </a:rPr>
              <a:t>1) Input Auth Number and Mobile Number.</a:t>
            </a:r>
          </a:p>
          <a:p>
            <a:pPr marL="360000" latinLnBrk="0">
              <a:spcBef>
                <a:spcPts val="0"/>
              </a:spcBef>
              <a:spcAft>
                <a:spcPts val="600"/>
              </a:spcAft>
            </a:pPr>
            <a:r>
              <a:rPr lang="en-US" altLang="ko-KR" sz="1400" dirty="0" smtClean="0">
                <a:solidFill>
                  <a:srgbClr val="000000"/>
                </a:solidFill>
                <a:latin typeface="Calibri" pitchFamily="34" charset="0"/>
                <a:ea typeface="맑은 고딕" pitchFamily="50" charset="-127"/>
                <a:cs typeface="Calibri" pitchFamily="34" charset="0"/>
              </a:rPr>
              <a:t>-  Input the mobile phone number on [Auth Num] tab for registration.</a:t>
            </a:r>
          </a:p>
          <a:p>
            <a:pPr marL="540000" indent="-180000" latinLnBrk="0">
              <a:spcBef>
                <a:spcPts val="0"/>
              </a:spcBef>
              <a:spcAft>
                <a:spcPts val="600"/>
              </a:spcAft>
            </a:pPr>
            <a:r>
              <a:rPr lang="en-US" altLang="ko-KR" sz="1400" dirty="0" smtClean="0">
                <a:solidFill>
                  <a:srgbClr val="000000"/>
                </a:solidFill>
                <a:latin typeface="Calibri" pitchFamily="34" charset="0"/>
                <a:ea typeface="맑은 고딕" pitchFamily="50" charset="-127"/>
                <a:cs typeface="Calibri" pitchFamily="34" charset="0"/>
              </a:rPr>
              <a:t>-  (exception)</a:t>
            </a:r>
            <a:r>
              <a:rPr lang="ko-KR" altLang="en-US" sz="1400" dirty="0" smtClean="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On some devices, mac address is displayed on app</a:t>
            </a:r>
          </a:p>
          <a:p>
            <a:pPr marL="540000" indent="-180000" latinLnBrk="0">
              <a:spcBef>
                <a:spcPts val="0"/>
              </a:spcBef>
              <a:spcAft>
                <a:spcPts val="600"/>
              </a:spcAft>
            </a:pPr>
            <a:r>
              <a:rPr lang="en-US" altLang="ko-KR" sz="1400" dirty="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  screen instead of mobile number.  For this device, </a:t>
            </a:r>
            <a:r>
              <a:rPr lang="ko-KR" altLang="en-US" sz="1400" dirty="0" smtClean="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MAC</a:t>
            </a:r>
            <a:r>
              <a:rPr lang="ko-KR" altLang="en-US" sz="1400" dirty="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address</a:t>
            </a:r>
          </a:p>
          <a:p>
            <a:pPr marL="540000" indent="-180000" latinLnBrk="0">
              <a:spcBef>
                <a:spcPts val="0"/>
              </a:spcBef>
              <a:spcAft>
                <a:spcPts val="600"/>
              </a:spcAft>
            </a:pPr>
            <a:r>
              <a:rPr lang="en-US" altLang="ko-KR" sz="1400" dirty="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  should be input on [Auth Num] tab.</a:t>
            </a:r>
          </a:p>
          <a:p>
            <a:pPr marL="540000" indent="-180000" latinLnBrk="0">
              <a:spcBef>
                <a:spcPts val="0"/>
              </a:spcBef>
              <a:spcAft>
                <a:spcPts val="600"/>
              </a:spcAft>
            </a:pPr>
            <a:r>
              <a:rPr lang="en-US" altLang="ko-KR" sz="1400" dirty="0" smtClean="0">
                <a:solidFill>
                  <a:srgbClr val="000000"/>
                </a:solidFill>
                <a:latin typeface="Calibri" pitchFamily="34" charset="0"/>
                <a:ea typeface="맑은 고딕" pitchFamily="50" charset="-127"/>
                <a:cs typeface="Calibri" pitchFamily="34" charset="0"/>
              </a:rPr>
              <a:t>-  Input the mobile phone number on [Mobile Num] tab for Smart Routing feature</a:t>
            </a:r>
          </a:p>
          <a:p>
            <a:pPr marL="540000" indent="-180000" latinLnBrk="0">
              <a:spcBef>
                <a:spcPts val="0"/>
              </a:spcBef>
              <a:spcAft>
                <a:spcPts val="600"/>
              </a:spcAft>
            </a:pPr>
            <a:r>
              <a:rPr lang="en-US" altLang="ko-KR" sz="1400" dirty="0" smtClean="0">
                <a:solidFill>
                  <a:srgbClr val="000000"/>
                </a:solidFill>
                <a:latin typeface="Calibri" pitchFamily="34" charset="0"/>
                <a:ea typeface="맑은 고딕" pitchFamily="50" charset="-127"/>
                <a:cs typeface="Calibri" pitchFamily="34" charset="0"/>
              </a:rPr>
              <a:t>    </a:t>
            </a:r>
          </a:p>
        </p:txBody>
      </p:sp>
      <p:sp>
        <p:nvSpPr>
          <p:cNvPr id="9" name="슬라이드 번호 개체 틀 8"/>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18</a:t>
            </a:fld>
            <a:endParaRPr lang="en-US" altLang="ko-KR">
              <a:solidFill>
                <a:srgbClr val="000000"/>
              </a:solidFill>
            </a:endParaRPr>
          </a:p>
        </p:txBody>
      </p:sp>
      <p:grpSp>
        <p:nvGrpSpPr>
          <p:cNvPr id="12" name="그룹 11"/>
          <p:cNvGrpSpPr/>
          <p:nvPr/>
        </p:nvGrpSpPr>
        <p:grpSpPr>
          <a:xfrm>
            <a:off x="6084168" y="1988840"/>
            <a:ext cx="2705100" cy="1266825"/>
            <a:chOff x="6084168" y="1988840"/>
            <a:chExt cx="2705100" cy="1266825"/>
          </a:xfrm>
        </p:grpSpPr>
        <p:pic>
          <p:nvPicPr>
            <p:cNvPr id="6146" name="Picture 2"/>
            <p:cNvPicPr>
              <a:picLocks noChangeAspect="1" noChangeArrowheads="1"/>
            </p:cNvPicPr>
            <p:nvPr/>
          </p:nvPicPr>
          <p:blipFill>
            <a:blip r:embed="rId3" cstate="print"/>
            <a:srcRect/>
            <a:stretch>
              <a:fillRect/>
            </a:stretch>
          </p:blipFill>
          <p:spPr bwMode="auto">
            <a:xfrm>
              <a:off x="6084168" y="1988840"/>
              <a:ext cx="2705100" cy="1266825"/>
            </a:xfrm>
            <a:prstGeom prst="rect">
              <a:avLst/>
            </a:prstGeom>
            <a:noFill/>
            <a:ln w="9525">
              <a:noFill/>
              <a:miter lim="800000"/>
              <a:headEnd/>
              <a:tailEnd/>
            </a:ln>
            <a:effectLst>
              <a:outerShdw blurRad="292100" dist="139700" dir="2700000" algn="ctr" rotWithShape="0">
                <a:schemeClr val="tx1">
                  <a:alpha val="66000"/>
                </a:schemeClr>
              </a:outerShdw>
            </a:effectLst>
          </p:spPr>
        </p:pic>
        <p:sp>
          <p:nvSpPr>
            <p:cNvPr id="6" name="직사각형 5"/>
            <p:cNvSpPr/>
            <p:nvPr/>
          </p:nvSpPr>
          <p:spPr bwMode="auto">
            <a:xfrm>
              <a:off x="6842348" y="2564904"/>
              <a:ext cx="1944216" cy="619125"/>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spTree>
  </p:cSld>
  <p:clrMapOvr>
    <a:masterClrMapping/>
  </p:clrMapOvr>
  <p:transition advClick="0" advTm="15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직사각형 18"/>
          <p:cNvSpPr/>
          <p:nvPr/>
        </p:nvSpPr>
        <p:spPr>
          <a:xfrm>
            <a:off x="323528" y="332656"/>
            <a:ext cx="8424936" cy="584775"/>
          </a:xfrm>
          <a:prstGeom prst="rect">
            <a:avLst/>
          </a:prstGeom>
        </p:spPr>
        <p:txBody>
          <a:bodyPr wrap="square">
            <a:spAutoFit/>
          </a:bodyPr>
          <a:lstStyle/>
          <a:p>
            <a:pPr lvl="0" eaLnBrk="0" fontAlgn="auto" hangingPunct="0">
              <a:spcBef>
                <a:spcPts val="0"/>
              </a:spcBef>
              <a:spcAft>
                <a:spcPts val="3000"/>
              </a:spcAft>
              <a:defRPr/>
            </a:pP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 </a:t>
            </a: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a:t>
            </a: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 Specification Summary</a:t>
            </a:r>
            <a:endParaRPr lang="ko-KR" altLang="en-US"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1</a:t>
            </a:fld>
            <a:endParaRPr lang="en-US" altLang="ko-KR">
              <a:solidFill>
                <a:srgbClr val="000000"/>
              </a:solidFill>
            </a:endParaRPr>
          </a:p>
        </p:txBody>
      </p:sp>
      <p:graphicFrame>
        <p:nvGraphicFramePr>
          <p:cNvPr id="3" name="표 2"/>
          <p:cNvGraphicFramePr>
            <a:graphicFrameLocks noGrp="1"/>
          </p:cNvGraphicFramePr>
          <p:nvPr>
            <p:extLst>
              <p:ext uri="{D42A27DB-BD31-4B8C-83A1-F6EECF244321}">
                <p14:modId xmlns:p14="http://schemas.microsoft.com/office/powerpoint/2010/main" val="1703103487"/>
              </p:ext>
            </p:extLst>
          </p:nvPr>
        </p:nvGraphicFramePr>
        <p:xfrm>
          <a:off x="212997" y="1254329"/>
          <a:ext cx="8645997" cy="5217479"/>
        </p:xfrm>
        <a:graphic>
          <a:graphicData uri="http://schemas.openxmlformats.org/drawingml/2006/table">
            <a:tbl>
              <a:tblPr firstRow="1" bandRow="1">
                <a:tableStyleId>{5C22544A-7EE6-4342-B048-85BDC9FD1C3A}</a:tableStyleId>
              </a:tblPr>
              <a:tblGrid>
                <a:gridCol w="686595"/>
                <a:gridCol w="792088"/>
                <a:gridCol w="4896544"/>
                <a:gridCol w="2270770"/>
              </a:tblGrid>
              <a:tr h="252092">
                <a:tc>
                  <a:txBody>
                    <a:bodyPr/>
                    <a:lstStyle/>
                    <a:p>
                      <a:pPr algn="ctr" latinLnBrk="1">
                        <a:lnSpc>
                          <a:spcPct val="100000"/>
                        </a:lnSpc>
                        <a:spcBef>
                          <a:spcPts val="0"/>
                        </a:spcBef>
                        <a:spcAft>
                          <a:spcPts val="0"/>
                        </a:spcAft>
                      </a:pPr>
                      <a:r>
                        <a:rPr lang="en-US" altLang="ko-KR" sz="1200" b="1" dirty="0" smtClean="0">
                          <a:solidFill>
                            <a:schemeClr val="tx1"/>
                          </a:solidFill>
                          <a:latin typeface="Calibri" panose="020F0502020204030204" pitchFamily="34" charset="0"/>
                        </a:rPr>
                        <a:t>Part</a:t>
                      </a:r>
                      <a:endParaRPr lang="ko-KR" altLang="en-US" sz="1200" b="1"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a:txBody>
                    <a:bodyPr/>
                    <a:lstStyle/>
                    <a:p>
                      <a:pPr algn="ctr" latinLnBrk="1">
                        <a:lnSpc>
                          <a:spcPct val="100000"/>
                        </a:lnSpc>
                        <a:spcBef>
                          <a:spcPts val="0"/>
                        </a:spcBef>
                        <a:spcAft>
                          <a:spcPts val="0"/>
                        </a:spcAft>
                      </a:pPr>
                      <a:r>
                        <a:rPr lang="en-US" altLang="ko-KR" sz="1200" b="1" dirty="0" smtClean="0">
                          <a:solidFill>
                            <a:schemeClr val="tx1"/>
                          </a:solidFill>
                          <a:latin typeface="Calibri" panose="020F0502020204030204" pitchFamily="34" charset="0"/>
                        </a:rPr>
                        <a:t>Item</a:t>
                      </a:r>
                      <a:endParaRPr lang="ko-KR" altLang="en-US" sz="1200" b="1"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a:txBody>
                    <a:bodyPr/>
                    <a:lstStyle/>
                    <a:p>
                      <a:pPr marL="144000" indent="-144000" algn="ctr" latinLnBrk="1">
                        <a:lnSpc>
                          <a:spcPct val="100000"/>
                        </a:lnSpc>
                        <a:spcBef>
                          <a:spcPts val="0"/>
                        </a:spcBef>
                        <a:spcAft>
                          <a:spcPts val="0"/>
                        </a:spcAft>
                      </a:pPr>
                      <a:r>
                        <a:rPr lang="en-US" altLang="ko-KR" sz="1200" b="1" dirty="0" smtClean="0">
                          <a:solidFill>
                            <a:schemeClr val="tx1"/>
                          </a:solidFill>
                          <a:latin typeface="Calibri" panose="020F0502020204030204" pitchFamily="34" charset="0"/>
                        </a:rPr>
                        <a:t>Specification</a:t>
                      </a:r>
                      <a:endParaRPr lang="ko-KR" altLang="en-US" sz="1200" b="1"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c>
                  <a:txBody>
                    <a:bodyPr/>
                    <a:lstStyle/>
                    <a:p>
                      <a:pPr algn="ctr" latinLnBrk="1">
                        <a:lnSpc>
                          <a:spcPct val="100000"/>
                        </a:lnSpc>
                        <a:spcBef>
                          <a:spcPts val="0"/>
                        </a:spcBef>
                        <a:spcAft>
                          <a:spcPts val="0"/>
                        </a:spcAft>
                      </a:pPr>
                      <a:r>
                        <a:rPr lang="en-US" altLang="ko-KR" sz="1200" b="1" dirty="0" smtClean="0">
                          <a:solidFill>
                            <a:schemeClr val="tx1"/>
                          </a:solidFill>
                          <a:latin typeface="Calibri" panose="020F0502020204030204" pitchFamily="34" charset="0"/>
                        </a:rPr>
                        <a:t>Remarks</a:t>
                      </a:r>
                      <a:endParaRPr lang="ko-KR" altLang="en-US" sz="1200" b="1"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r>
              <a:tr h="642535">
                <a:tc rowSpan="5">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Client</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Android Phone</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latinLnBrk="0">
                        <a:lnSpc>
                          <a:spcPct val="100000"/>
                        </a:lnSpc>
                        <a:spcBef>
                          <a:spcPts val="0"/>
                        </a:spcBef>
                        <a:spcAft>
                          <a:spcPts val="0"/>
                        </a:spcAft>
                        <a:buFontTx/>
                        <a:buChar cha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Android version 4.0.2 or later installed smartphone</a:t>
                      </a:r>
                    </a:p>
                    <a:p>
                      <a:pPr marL="108000" indent="-108000" latinLnBrk="0">
                        <a:lnSpc>
                          <a:spcPct val="100000"/>
                        </a:lnSpc>
                        <a:spcBef>
                          <a:spcPts val="0"/>
                        </a:spcBef>
                        <a:spcAft>
                          <a:spcPts val="0"/>
                        </a:spcAft>
                        <a:buFontTx/>
                        <a:buChar cha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Samsung Galaxy S and Galaxy Note series flagship models  are recommended.  (Galaxy S2/S3/S4/S5 and Galaxy Note2/3/4)</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Do not support</a:t>
                      </a:r>
                      <a:r>
                        <a:rPr lang="en-US" altLang="ko-KR" sz="1200" baseline="0" dirty="0" smtClean="0">
                          <a:solidFill>
                            <a:schemeClr val="tx1"/>
                          </a:solidFill>
                          <a:latin typeface="Calibri" panose="020F0502020204030204" pitchFamily="34" charset="0"/>
                        </a:rPr>
                        <a:t> issues that occur in your smartphone, even if v</a:t>
                      </a:r>
                      <a:r>
                        <a:rPr lang="en-US" altLang="ko-KR" sz="1200" dirty="0" smtClean="0">
                          <a:solidFill>
                            <a:schemeClr val="tx1"/>
                          </a:solidFill>
                          <a:latin typeface="Calibri" panose="020F0502020204030204" pitchFamily="34" charset="0"/>
                        </a:rPr>
                        <a:t>oice quality issue.</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52092">
                <a:tc vMerge="1">
                  <a:txBody>
                    <a:bodyPr/>
                    <a:lstStyle/>
                    <a:p>
                      <a:pPr latinLnBrk="1"/>
                      <a:endParaRPr lang="ko-KR" altLang="en-US"/>
                    </a:p>
                  </a:txBody>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iPhone</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latinLnBrk="0">
                        <a:lnSpc>
                          <a:spcPct val="100000"/>
                        </a:lnSpc>
                        <a:spcBef>
                          <a:spcPts val="0"/>
                        </a:spcBef>
                        <a:spcAft>
                          <a:spcPts val="0"/>
                        </a:spcAft>
                        <a:buFontTx/>
                        <a:buChar char="-"/>
                      </a:pPr>
                      <a:r>
                        <a:rPr lang="en-US" altLang="ko-KR" sz="1200" dirty="0" smtClean="0">
                          <a:solidFill>
                            <a:srgbClr val="000000"/>
                          </a:solidFill>
                          <a:latin typeface="Calibri" panose="020F0502020204030204" pitchFamily="34" charset="0"/>
                          <a:ea typeface="맑은 고딕" panose="020B0503020000020004" pitchFamily="50" charset="-127"/>
                          <a:cs typeface="Calibri" pitchFamily="34" charset="0"/>
                        </a:rPr>
                        <a:t>iPhone5/5S or later,  iOS 7 or later</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lnSpc>
                          <a:spcPct val="100000"/>
                        </a:lnSpc>
                        <a:spcBef>
                          <a:spcPts val="0"/>
                        </a:spcBef>
                        <a:spcAft>
                          <a:spcPts val="0"/>
                        </a:spcAft>
                      </a:pPr>
                      <a:endParaRPr lang="ko-KR" altLang="en-US" sz="1100" dirty="0">
                        <a:solidFill>
                          <a:schemeClr val="tx1"/>
                        </a:solidFill>
                        <a:latin typeface="Calibri" panose="020F0502020204030204" pitchFamily="34" charset="0"/>
                      </a:endParaRPr>
                    </a:p>
                  </a:txBody>
                  <a:tcPr marL="36000" marR="36000" marT="36000" marB="3600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52092">
                <a:tc vMerge="1">
                  <a:txBody>
                    <a:bodyPr/>
                    <a:lstStyle/>
                    <a:p>
                      <a:pPr latinLnBrk="1">
                        <a:lnSpc>
                          <a:spcPct val="120000"/>
                        </a:lnSpc>
                        <a:spcBef>
                          <a:spcPts val="0"/>
                        </a:spcBef>
                        <a:spcAft>
                          <a:spcPts val="0"/>
                        </a:spcAft>
                      </a:pPr>
                      <a:endParaRPr lang="ko-KR" altLang="en-US" sz="1200" dirty="0">
                        <a:solidFill>
                          <a:schemeClr val="tx1"/>
                        </a:solidFill>
                        <a:latin typeface="Calibri" panose="020F0502020204030204" pitchFamily="34" charset="0"/>
                      </a:endParaRPr>
                    </a:p>
                  </a:txBody>
                  <a:tcPr marL="36000" marR="36000" marT="36000" marB="36000">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Language</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Korean, English</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447314">
                <a:tc vMerge="1">
                  <a:txBody>
                    <a:bodyPr/>
                    <a:lstStyle/>
                    <a:p>
                      <a:pPr latinLnBrk="1">
                        <a:lnSpc>
                          <a:spcPct val="120000"/>
                        </a:lnSpc>
                        <a:spcBef>
                          <a:spcPts val="0"/>
                        </a:spcBef>
                        <a:spcAft>
                          <a:spcPts val="0"/>
                        </a:spcAft>
                      </a:pPr>
                      <a:endParaRPr lang="ko-KR" altLang="en-US" sz="1200" dirty="0">
                        <a:solidFill>
                          <a:schemeClr val="tx1"/>
                        </a:solidFill>
                        <a:latin typeface="Calibri" panose="020F0502020204030204" pitchFamily="34" charset="0"/>
                      </a:endParaRPr>
                    </a:p>
                  </a:txBody>
                  <a:tcPr marL="36000" marR="36000" marT="36000" marB="36000">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Country</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latinLnBrk="1">
                        <a:lnSpc>
                          <a:spcPct val="100000"/>
                        </a:lnSpc>
                        <a:spcBef>
                          <a:spcPts val="0"/>
                        </a:spcBef>
                        <a:spcAft>
                          <a:spcPts val="0"/>
                        </a:spcAft>
                        <a:buNone/>
                      </a:pPr>
                      <a:r>
                        <a:rPr lang="en-US" altLang="ko-KR" sz="1200" dirty="0" smtClean="0">
                          <a:solidFill>
                            <a:schemeClr val="tx1"/>
                          </a:solidFill>
                          <a:latin typeface="Calibri" panose="020F0502020204030204" pitchFamily="34" charset="0"/>
                        </a:rPr>
                        <a:t>Korea, U.S.A,</a:t>
                      </a:r>
                      <a:r>
                        <a:rPr lang="en-US" altLang="ko-KR" sz="1200" baseline="0" dirty="0" smtClean="0">
                          <a:solidFill>
                            <a:schemeClr val="tx1"/>
                          </a:solidFill>
                          <a:latin typeface="Calibri" panose="020F0502020204030204" pitchFamily="34" charset="0"/>
                        </a:rPr>
                        <a:t> U.K., Italy, South Africa, Australia, Chile, Austria, Belgium, </a:t>
                      </a:r>
                      <a:r>
                        <a:rPr lang="en-US" altLang="ko-KR" sz="1200" dirty="0" smtClean="0">
                          <a:solidFill>
                            <a:schemeClr val="tx1"/>
                          </a:solidFill>
                          <a:latin typeface="Calibri" panose="020F0502020204030204" pitchFamily="34" charset="0"/>
                        </a:rPr>
                        <a:t>Canada, </a:t>
                      </a:r>
                      <a:r>
                        <a:rPr lang="en-US" altLang="ko-KR" sz="1200" baseline="0" dirty="0" smtClean="0">
                          <a:solidFill>
                            <a:schemeClr val="tx1"/>
                          </a:solidFill>
                          <a:latin typeface="Calibri" panose="020F0502020204030204" pitchFamily="34" charset="0"/>
                        </a:rPr>
                        <a:t>Finland, Germany, Greece, Netherlands, </a:t>
                      </a:r>
                      <a:r>
                        <a:rPr lang="en-US" altLang="ko-KR" sz="1200" dirty="0" smtClean="0">
                          <a:solidFill>
                            <a:schemeClr val="tx1"/>
                          </a:solidFill>
                          <a:latin typeface="Calibri" panose="020F0502020204030204" pitchFamily="34" charset="0"/>
                        </a:rPr>
                        <a:t>New Zealand, Peru, Russia, </a:t>
                      </a:r>
                      <a:r>
                        <a:rPr lang="en-US" altLang="ko-KR" sz="1200" baseline="0" dirty="0" smtClean="0">
                          <a:solidFill>
                            <a:schemeClr val="tx1"/>
                          </a:solidFill>
                          <a:latin typeface="Calibri" panose="020F0502020204030204" pitchFamily="34" charset="0"/>
                        </a:rPr>
                        <a:t>Slovenia, Spain, Sweden</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latinLnBrk="1">
                        <a:lnSpc>
                          <a:spcPct val="100000"/>
                        </a:lnSpc>
                        <a:spcBef>
                          <a:spcPts val="0"/>
                        </a:spcBef>
                        <a:spcAft>
                          <a:spcPts val="0"/>
                        </a:spcAft>
                        <a:buNone/>
                      </a:pP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52092">
                <a:tc vMerge="1">
                  <a:txBody>
                    <a:bodyPr/>
                    <a:lstStyle/>
                    <a:p>
                      <a:pPr latinLnBrk="1">
                        <a:lnSpc>
                          <a:spcPct val="120000"/>
                        </a:lnSpc>
                        <a:spcBef>
                          <a:spcPts val="0"/>
                        </a:spcBef>
                        <a:spcAft>
                          <a:spcPts val="0"/>
                        </a:spcAft>
                      </a:pPr>
                      <a:endParaRPr lang="ko-KR" altLang="en-US" sz="1200" dirty="0">
                        <a:solidFill>
                          <a:schemeClr val="tx1"/>
                        </a:solidFill>
                        <a:latin typeface="Calibri" panose="020F0502020204030204" pitchFamily="34" charset="0"/>
                      </a:endParaRPr>
                    </a:p>
                  </a:txBody>
                  <a:tcPr marL="36000" marR="36000" marT="36000" marB="36000">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Use</a:t>
                      </a:r>
                      <a:r>
                        <a:rPr lang="en-US" altLang="ko-KR" sz="1200" baseline="0" dirty="0" smtClean="0">
                          <a:solidFill>
                            <a:schemeClr val="tx1"/>
                          </a:solidFill>
                          <a:latin typeface="Calibri" panose="020F0502020204030204" pitchFamily="34" charset="0"/>
                        </a:rPr>
                        <a:t> Place</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marR="0" indent="-144000" algn="l" defTabSz="914400" rtl="0" eaLnBrk="1" fontAlgn="auto" latinLnBrk="1" hangingPunct="1">
                        <a:lnSpc>
                          <a:spcPct val="100000"/>
                        </a:lnSpc>
                        <a:spcBef>
                          <a:spcPts val="0"/>
                        </a:spcBef>
                        <a:spcAft>
                          <a:spcPts val="0"/>
                        </a:spcAft>
                        <a:buClrTx/>
                        <a:buSzTx/>
                        <a:buFontTx/>
                        <a:buNone/>
                        <a:tabLst/>
                        <a:defRPr/>
                      </a:pPr>
                      <a:r>
                        <a:rPr lang="en-US" altLang="ko-KR" sz="1200" baseline="0" dirty="0" smtClean="0">
                          <a:solidFill>
                            <a:schemeClr val="tx1"/>
                          </a:solidFill>
                          <a:latin typeface="Calibri" panose="020F0502020204030204" pitchFamily="34" charset="0"/>
                        </a:rPr>
                        <a:t>In office where installed </a:t>
                      </a:r>
                      <a:r>
                        <a:rPr lang="en-US" altLang="ko-KR" sz="1200" baseline="0" dirty="0" err="1" smtClean="0">
                          <a:solidFill>
                            <a:schemeClr val="tx1"/>
                          </a:solidFill>
                          <a:latin typeface="Calibri" panose="020F0502020204030204" pitchFamily="34" charset="0"/>
                        </a:rPr>
                        <a:t>OfficeServ</a:t>
                      </a:r>
                      <a:r>
                        <a:rPr lang="en-US" altLang="ko-KR" sz="1200" baseline="0" dirty="0" smtClean="0">
                          <a:solidFill>
                            <a:schemeClr val="tx1"/>
                          </a:solidFill>
                          <a:latin typeface="Calibri" panose="020F0502020204030204" pitchFamily="34" charset="0"/>
                        </a:rPr>
                        <a:t> system. </a:t>
                      </a:r>
                    </a:p>
                    <a:p>
                      <a:pPr marL="144000" marR="0" indent="-144000" algn="l" defTabSz="914400" rtl="0" eaLnBrk="1" fontAlgn="auto" latinLnBrk="1" hangingPunct="1">
                        <a:lnSpc>
                          <a:spcPct val="100000"/>
                        </a:lnSpc>
                        <a:spcBef>
                          <a:spcPts val="0"/>
                        </a:spcBef>
                        <a:spcAft>
                          <a:spcPts val="0"/>
                        </a:spcAft>
                        <a:buClrTx/>
                        <a:buSzTx/>
                        <a:buFontTx/>
                        <a:buNone/>
                        <a:tabLst/>
                        <a:defRPr/>
                      </a:pPr>
                      <a:r>
                        <a:rPr lang="en-US" altLang="ko-KR" sz="1200" baseline="0" dirty="0" smtClean="0">
                          <a:solidFill>
                            <a:schemeClr val="tx1"/>
                          </a:solidFill>
                          <a:latin typeface="Calibri" panose="020F0502020204030204" pitchFamily="34" charset="0"/>
                        </a:rPr>
                        <a:t>(Not supports in Hotspot  or mobile network)</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strike="sngStrike" dirty="0">
                        <a:solidFill>
                          <a:srgbClr val="FF0000"/>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42535">
                <a:tc rowSpan="2">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System</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baseline="0" dirty="0" smtClean="0">
                          <a:solidFill>
                            <a:schemeClr val="tx1"/>
                          </a:solidFill>
                          <a:latin typeface="Calibri" panose="020F0502020204030204" pitchFamily="34" charset="0"/>
                        </a:rPr>
                        <a:t>Model &amp; </a:t>
                      </a:r>
                    </a:p>
                    <a:p>
                      <a:pPr latinLnBrk="1">
                        <a:lnSpc>
                          <a:spcPct val="100000"/>
                        </a:lnSpc>
                        <a:spcBef>
                          <a:spcPts val="0"/>
                        </a:spcBef>
                        <a:spcAft>
                          <a:spcPts val="0"/>
                        </a:spcAft>
                      </a:pPr>
                      <a:r>
                        <a:rPr lang="en-US" altLang="ko-KR" sz="1200" baseline="0" dirty="0" smtClean="0">
                          <a:solidFill>
                            <a:schemeClr val="tx1"/>
                          </a:solidFill>
                          <a:latin typeface="Calibri" panose="020F0502020204030204" pitchFamily="34" charset="0"/>
                        </a:rPr>
                        <a:t>Max Users</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 </a:t>
                      </a:r>
                    </a:p>
                    <a:p>
                      <a:pPr marL="144000" indent="-144000" latinLnBrk="1">
                        <a:lnSpc>
                          <a:spcPct val="100000"/>
                        </a:lnSpc>
                        <a:spcBef>
                          <a:spcPts val="0"/>
                        </a:spcBef>
                        <a:spcAft>
                          <a:spcPts val="0"/>
                        </a:spcAft>
                      </a:pPr>
                      <a:endParaRPr lang="en-US" altLang="ko-KR" sz="1200" dirty="0" smtClean="0">
                        <a:solidFill>
                          <a:schemeClr val="tx1"/>
                        </a:solidFill>
                        <a:latin typeface="Calibri" panose="020F0502020204030204" pitchFamily="34" charset="0"/>
                      </a:endParaRPr>
                    </a:p>
                    <a:p>
                      <a:pPr marL="144000" indent="-144000" latinLnBrk="1">
                        <a:lnSpc>
                          <a:spcPct val="100000"/>
                        </a:lnSpc>
                        <a:spcBef>
                          <a:spcPts val="0"/>
                        </a:spcBef>
                        <a:spcAft>
                          <a:spcPts val="0"/>
                        </a:spcAft>
                      </a:pP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If you need</a:t>
                      </a:r>
                      <a:r>
                        <a:rPr lang="en-US" altLang="ko-KR" sz="1200" baseline="0" dirty="0" smtClean="0">
                          <a:solidFill>
                            <a:schemeClr val="tx1"/>
                          </a:solidFill>
                          <a:latin typeface="Calibri" panose="020F0502020204030204" pitchFamily="34" charset="0"/>
                        </a:rPr>
                        <a:t> more than 40 users, ask to R&amp;D.</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52092">
                <a:tc vMerge="1">
                  <a:txBody>
                    <a:bodyPr/>
                    <a:lstStyle/>
                    <a:p>
                      <a:pPr latinLnBrk="1">
                        <a:lnSpc>
                          <a:spcPct val="120000"/>
                        </a:lnSpc>
                        <a:spcBef>
                          <a:spcPts val="0"/>
                        </a:spcBef>
                        <a:spcAft>
                          <a:spcPts val="0"/>
                        </a:spcAft>
                      </a:pPr>
                      <a:endParaRPr lang="ko-KR" altLang="en-US" sz="1200" dirty="0">
                        <a:solidFill>
                          <a:schemeClr val="tx1"/>
                        </a:solidFill>
                        <a:latin typeface="Calibri" panose="020F0502020204030204" pitchFamily="34" charset="0"/>
                      </a:endParaRPr>
                    </a:p>
                  </a:txBody>
                  <a:tcPr marL="36000" marR="36000" marT="36000" marB="36000">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Software</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MP software </a:t>
                      </a:r>
                      <a:r>
                        <a:rPr lang="en-US" altLang="ko-KR" sz="1200" baseline="0" dirty="0" smtClean="0">
                          <a:solidFill>
                            <a:schemeClr val="tx1"/>
                          </a:solidFill>
                          <a:latin typeface="Calibri" panose="020F0502020204030204" pitchFamily="34" charset="0"/>
                        </a:rPr>
                        <a:t>package </a:t>
                      </a:r>
                      <a:r>
                        <a:rPr lang="en-US" altLang="ko-KR" sz="1200" dirty="0" smtClean="0">
                          <a:solidFill>
                            <a:schemeClr val="tx1"/>
                          </a:solidFill>
                          <a:latin typeface="Calibri" panose="020F0502020204030204" pitchFamily="34" charset="0"/>
                        </a:rPr>
                        <a:t>V4.80 or later</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42535">
                <a:tc rowSpan="5">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Features</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Codec</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latinLnBrk="1">
                        <a:lnSpc>
                          <a:spcPct val="100000"/>
                        </a:lnSpc>
                        <a:spcBef>
                          <a:spcPts val="0"/>
                        </a:spcBef>
                        <a:spcAft>
                          <a:spcPts val="0"/>
                        </a:spcAft>
                        <a:buFontTx/>
                        <a:buChar char="-"/>
                      </a:pPr>
                      <a:r>
                        <a:rPr lang="en-US" altLang="ko-KR" sz="1200" dirty="0" smtClean="0">
                          <a:solidFill>
                            <a:schemeClr val="tx1"/>
                          </a:solidFill>
                          <a:latin typeface="Calibri" panose="020F0502020204030204" pitchFamily="34" charset="0"/>
                        </a:rPr>
                        <a:t>G.711 : Available</a:t>
                      </a:r>
                    </a:p>
                    <a:p>
                      <a:pPr marL="108000" indent="-108000" latinLnBrk="1">
                        <a:lnSpc>
                          <a:spcPct val="100000"/>
                        </a:lnSpc>
                        <a:spcBef>
                          <a:spcPts val="0"/>
                        </a:spcBef>
                        <a:spcAft>
                          <a:spcPts val="0"/>
                        </a:spcAft>
                        <a:buFontTx/>
                        <a:buChar char="-"/>
                      </a:pPr>
                      <a:r>
                        <a:rPr lang="en-US" altLang="ko-KR" sz="1200" dirty="0" smtClean="0">
                          <a:solidFill>
                            <a:schemeClr val="tx1"/>
                          </a:solidFill>
                          <a:latin typeface="Calibri" panose="020F0502020204030204" pitchFamily="34" charset="0"/>
                        </a:rPr>
                        <a:t>G.729 : Not available</a:t>
                      </a:r>
                    </a:p>
                    <a:p>
                      <a:pPr marL="108000" marR="0" indent="-108000" algn="l" defTabSz="914400" rtl="0" eaLnBrk="1" fontAlgn="auto" latinLnBrk="1" hangingPunct="1">
                        <a:lnSpc>
                          <a:spcPct val="100000"/>
                        </a:lnSpc>
                        <a:spcBef>
                          <a:spcPts val="0"/>
                        </a:spcBef>
                        <a:spcAft>
                          <a:spcPts val="0"/>
                        </a:spcAft>
                        <a:buClrTx/>
                        <a:buSzTx/>
                        <a:buFontTx/>
                        <a:buChar char="-"/>
                        <a:tabLst/>
                        <a:defRPr/>
                      </a:pPr>
                      <a:r>
                        <a:rPr lang="en-US" altLang="ko-KR" sz="1200" dirty="0" smtClean="0">
                          <a:solidFill>
                            <a:schemeClr val="tx1"/>
                          </a:solidFill>
                          <a:latin typeface="Calibri" panose="020F0502020204030204" pitchFamily="34" charset="0"/>
                        </a:rPr>
                        <a:t>Wideband (SILK, AMR-WB) : Avail</a:t>
                      </a:r>
                      <a:r>
                        <a:rPr lang="en-US" altLang="ko-KR" sz="1200" baseline="0" dirty="0" smtClean="0">
                          <a:solidFill>
                            <a:schemeClr val="tx1"/>
                          </a:solidFill>
                          <a:latin typeface="Calibri" panose="020F0502020204030204" pitchFamily="34" charset="0"/>
                        </a:rPr>
                        <a:t>able</a:t>
                      </a:r>
                      <a:endParaRPr lang="ko-KR" altLang="en-US" sz="1200" dirty="0" smtClean="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iPhone client </a:t>
                      </a:r>
                      <a:r>
                        <a:rPr lang="en-US" altLang="ko-KR" sz="1200" baseline="0" dirty="0" smtClean="0">
                          <a:solidFill>
                            <a:schemeClr val="tx1"/>
                          </a:solidFill>
                          <a:latin typeface="Calibri" panose="020F0502020204030204" pitchFamily="34" charset="0"/>
                        </a:rPr>
                        <a:t>has  some limitation . </a:t>
                      </a:r>
                      <a:r>
                        <a:rPr lang="en-US" altLang="ko-KR" sz="1200" baseline="0" dirty="0" smtClean="0">
                          <a:solidFill>
                            <a:schemeClr val="tx1"/>
                          </a:solidFill>
                          <a:latin typeface="Calibri" panose="020F0502020204030204" pitchFamily="34" charset="0"/>
                        </a:rPr>
                        <a:t>(Wideband Codec, </a:t>
                      </a:r>
                      <a:r>
                        <a:rPr lang="en-US" altLang="ko-KR" sz="1200" baseline="0" dirty="0" err="1" smtClean="0">
                          <a:solidFill>
                            <a:schemeClr val="tx1"/>
                          </a:solidFill>
                          <a:latin typeface="Calibri" panose="020F0502020204030204" pitchFamily="34" charset="0"/>
                        </a:rPr>
                        <a:t>sRTP</a:t>
                      </a:r>
                      <a:r>
                        <a:rPr lang="en-US" altLang="ko-KR" sz="1200" baseline="0" dirty="0" smtClean="0">
                          <a:solidFill>
                            <a:schemeClr val="tx1"/>
                          </a:solidFill>
                          <a:latin typeface="Calibri" panose="020F0502020204030204" pitchFamily="34" charset="0"/>
                        </a:rPr>
                        <a:t>/ARIA)</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52092">
                <a:tc vMerge="1">
                  <a:txBody>
                    <a:bodyPr/>
                    <a:lstStyle/>
                    <a:p>
                      <a:pPr latinLnBrk="1">
                        <a:lnSpc>
                          <a:spcPct val="110000"/>
                        </a:lnSpc>
                        <a:spcBef>
                          <a:spcPts val="0"/>
                        </a:spcBef>
                        <a:spcAft>
                          <a:spcPts val="0"/>
                        </a:spcAft>
                      </a:pPr>
                      <a:endParaRPr lang="ko-KR" altLang="en-US" sz="1200" dirty="0">
                        <a:solidFill>
                          <a:schemeClr val="tx1"/>
                        </a:solidFill>
                        <a:latin typeface="Calibri" panose="020F0502020204030204" pitchFamily="34" charset="0"/>
                      </a:endParaRPr>
                    </a:p>
                  </a:txBody>
                  <a:tcPr marL="36000" marR="36000" marT="36000" marB="36000">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err="1" smtClean="0">
                          <a:solidFill>
                            <a:schemeClr val="tx1"/>
                          </a:solidFill>
                          <a:latin typeface="Calibri" panose="020F0502020204030204" pitchFamily="34" charset="0"/>
                        </a:rPr>
                        <a:t>sRTP</a:t>
                      </a:r>
                      <a:endParaRPr lang="en-US" altLang="ko-KR" sz="1200" dirty="0" smtClean="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108000" marR="0" indent="-108000" algn="l" defTabSz="914400" rtl="0" eaLnBrk="1" fontAlgn="auto" latinLnBrk="1" hangingPunct="1">
                        <a:lnSpc>
                          <a:spcPct val="100000"/>
                        </a:lnSpc>
                        <a:spcBef>
                          <a:spcPts val="0"/>
                        </a:spcBef>
                        <a:spcAft>
                          <a:spcPts val="0"/>
                        </a:spcAft>
                        <a:buClrTx/>
                        <a:buSzTx/>
                        <a:buFontTx/>
                        <a:buChar char="-"/>
                        <a:tabLst/>
                        <a:defRPr/>
                      </a:pPr>
                      <a:r>
                        <a:rPr lang="en-US" altLang="ko-KR" sz="1200" dirty="0" smtClean="0">
                          <a:solidFill>
                            <a:schemeClr val="tx1"/>
                          </a:solidFill>
                          <a:latin typeface="Calibri" panose="020F0502020204030204" pitchFamily="34" charset="0"/>
                        </a:rPr>
                        <a:t>OS7400/7200</a:t>
                      </a:r>
                      <a:r>
                        <a:rPr lang="en-US" altLang="ko-KR" sz="1200" baseline="0" dirty="0" smtClean="0">
                          <a:solidFill>
                            <a:schemeClr val="tx1"/>
                          </a:solidFill>
                          <a:latin typeface="Calibri" panose="020F0502020204030204" pitchFamily="34" charset="0"/>
                        </a:rPr>
                        <a:t> : Available. </a:t>
                      </a:r>
                    </a:p>
                    <a:p>
                      <a:pPr marL="108000" indent="-108000" latinLnBrk="1">
                        <a:lnSpc>
                          <a:spcPct val="100000"/>
                        </a:lnSpc>
                        <a:spcBef>
                          <a:spcPts val="0"/>
                        </a:spcBef>
                        <a:spcAft>
                          <a:spcPts val="0"/>
                        </a:spcAft>
                        <a:buFontTx/>
                        <a:buChar char="-"/>
                      </a:pPr>
                      <a:r>
                        <a:rPr lang="en-US" altLang="ko-KR" sz="1200" baseline="0" dirty="0" smtClean="0">
                          <a:solidFill>
                            <a:schemeClr val="tx1"/>
                          </a:solidFill>
                          <a:latin typeface="Calibri" panose="020F0502020204030204" pitchFamily="34" charset="0"/>
                        </a:rPr>
                        <a:t>Others : Not available</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lnSpc>
                          <a:spcPct val="100000"/>
                        </a:lnSpc>
                        <a:spcBef>
                          <a:spcPts val="0"/>
                        </a:spcBef>
                        <a:spcAft>
                          <a:spcPts val="0"/>
                        </a:spcAft>
                      </a:pPr>
                      <a:endParaRPr lang="ko-KR" altLang="en-US" sz="1100" dirty="0">
                        <a:solidFill>
                          <a:schemeClr val="tx1"/>
                        </a:solidFill>
                        <a:latin typeface="Calibri" panose="020F0502020204030204" pitchFamily="34" charset="0"/>
                      </a:endParaRPr>
                    </a:p>
                  </a:txBody>
                  <a:tcPr marL="36000" marR="36000" marT="36000" marB="3600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52092">
                <a:tc vMerge="1">
                  <a:txBody>
                    <a:bodyPr/>
                    <a:lstStyle/>
                    <a:p>
                      <a:pPr latinLnBrk="1"/>
                      <a:endParaRPr lang="ko-KR" altLang="en-US"/>
                    </a:p>
                  </a:txBody>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TCP</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108000" marR="0" indent="-108000" algn="l" defTabSz="914400" rtl="0" eaLnBrk="1" fontAlgn="auto" latinLnBrk="1" hangingPunct="1">
                        <a:lnSpc>
                          <a:spcPct val="100000"/>
                        </a:lnSpc>
                        <a:spcBef>
                          <a:spcPts val="0"/>
                        </a:spcBef>
                        <a:spcAft>
                          <a:spcPts val="0"/>
                        </a:spcAft>
                        <a:buClrTx/>
                        <a:buSzTx/>
                        <a:buFontTx/>
                        <a:buChar char="-"/>
                        <a:tabLst/>
                        <a:defRPr/>
                      </a:pPr>
                      <a:endParaRPr lang="ko-KR" altLang="en-US" sz="1100" dirty="0">
                        <a:solidFill>
                          <a:schemeClr val="tx1"/>
                        </a:solidFill>
                        <a:latin typeface="Calibri" panose="020F0502020204030204" pitchFamily="34" charset="0"/>
                      </a:endParaRPr>
                    </a:p>
                  </a:txBody>
                  <a:tcPr marL="36000" marR="36000" marT="36000" marB="3600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latinLnBrk="1">
                        <a:lnSpc>
                          <a:spcPct val="100000"/>
                        </a:lnSpc>
                        <a:spcBef>
                          <a:spcPts val="0"/>
                        </a:spcBef>
                        <a:spcAft>
                          <a:spcPts val="0"/>
                        </a:spcAft>
                      </a:pPr>
                      <a:endParaRPr lang="ko-KR" altLang="en-US" sz="1100" dirty="0">
                        <a:solidFill>
                          <a:schemeClr val="tx1"/>
                        </a:solidFill>
                        <a:latin typeface="Calibri" panose="020F0502020204030204" pitchFamily="34" charset="0"/>
                      </a:endParaRPr>
                    </a:p>
                  </a:txBody>
                  <a:tcPr marL="36000" marR="36000" marT="36000" marB="36000">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52092">
                <a:tc vMerge="1">
                  <a:txBody>
                    <a:bodyPr/>
                    <a:lstStyle/>
                    <a:p>
                      <a:pPr latinLnBrk="1">
                        <a:lnSpc>
                          <a:spcPct val="110000"/>
                        </a:lnSpc>
                        <a:spcBef>
                          <a:spcPts val="0"/>
                        </a:spcBef>
                        <a:spcAft>
                          <a:spcPts val="0"/>
                        </a:spcAft>
                      </a:pPr>
                      <a:endParaRPr lang="ko-KR" altLang="en-US" sz="1200" dirty="0">
                        <a:solidFill>
                          <a:schemeClr val="tx1"/>
                        </a:solidFill>
                        <a:latin typeface="Calibri" panose="020F0502020204030204" pitchFamily="34" charset="0"/>
                      </a:endParaRPr>
                    </a:p>
                  </a:txBody>
                  <a:tcPr marL="36000" marR="36000" marT="36000" marB="36000">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TLS</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latinLnBrk="1">
                        <a:lnSpc>
                          <a:spcPct val="100000"/>
                        </a:lnSpc>
                        <a:spcBef>
                          <a:spcPts val="0"/>
                        </a:spcBef>
                        <a:spcAft>
                          <a:spcPts val="0"/>
                        </a:spcAft>
                        <a:buFontTx/>
                        <a:buChar char="-"/>
                      </a:pPr>
                      <a:r>
                        <a:rPr lang="en-US" altLang="ko-KR" sz="1200" baseline="0" dirty="0" smtClean="0">
                          <a:solidFill>
                            <a:schemeClr val="tx1"/>
                          </a:solidFill>
                          <a:latin typeface="Calibri" panose="020F0502020204030204" pitchFamily="34" charset="0"/>
                        </a:rPr>
                        <a:t>Not available</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SIP</a:t>
                      </a:r>
                      <a:r>
                        <a:rPr lang="en-US" altLang="ko-KR" sz="1200" baseline="0" dirty="0" smtClean="0">
                          <a:solidFill>
                            <a:schemeClr val="tx1"/>
                          </a:solidFill>
                          <a:latin typeface="Calibri" panose="020F0502020204030204" pitchFamily="34" charset="0"/>
                        </a:rPr>
                        <a:t> trunk call can be used</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447314">
                <a:tc vMerge="1">
                  <a:txBody>
                    <a:bodyPr/>
                    <a:lstStyle/>
                    <a:p>
                      <a:pPr latinLnBrk="1">
                        <a:lnSpc>
                          <a:spcPct val="110000"/>
                        </a:lnSpc>
                        <a:spcBef>
                          <a:spcPts val="0"/>
                        </a:spcBef>
                        <a:spcAft>
                          <a:spcPts val="0"/>
                        </a:spcAft>
                      </a:pPr>
                      <a:endParaRPr lang="ko-KR" altLang="en-US" sz="1200" dirty="0">
                        <a:solidFill>
                          <a:schemeClr val="tx1"/>
                        </a:solidFill>
                        <a:latin typeface="Calibri" panose="020F0502020204030204" pitchFamily="34" charset="0"/>
                      </a:endParaRPr>
                    </a:p>
                  </a:txBody>
                  <a:tcPr marL="36000" marR="36000" marT="36000" marB="36000">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Call Features</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latinLnBrk="1">
                        <a:lnSpc>
                          <a:spcPct val="100000"/>
                        </a:lnSpc>
                        <a:spcBef>
                          <a:spcPts val="0"/>
                        </a:spcBef>
                        <a:spcAft>
                          <a:spcPts val="0"/>
                        </a:spcAft>
                        <a:buFontTx/>
                        <a:buChar char="-"/>
                      </a:pPr>
                      <a:r>
                        <a:rPr lang="en-US" altLang="ko-KR" sz="1200" dirty="0" smtClean="0">
                          <a:solidFill>
                            <a:schemeClr val="tx1"/>
                          </a:solidFill>
                          <a:latin typeface="Calibri" panose="020F0502020204030204" pitchFamily="34" charset="0"/>
                        </a:rPr>
                        <a:t>Make</a:t>
                      </a:r>
                      <a:r>
                        <a:rPr lang="en-US" altLang="ko-KR" sz="1200" baseline="0" dirty="0" smtClean="0">
                          <a:solidFill>
                            <a:schemeClr val="tx1"/>
                          </a:solidFill>
                          <a:latin typeface="Calibri" panose="020F0502020204030204" pitchFamily="34" charset="0"/>
                        </a:rPr>
                        <a:t> call, Call Transfer, Call Hold, Single CID, Manual Handover</a:t>
                      </a:r>
                    </a:p>
                    <a:p>
                      <a:pPr marL="108000" indent="-108000" latinLnBrk="1">
                        <a:lnSpc>
                          <a:spcPct val="100000"/>
                        </a:lnSpc>
                        <a:spcBef>
                          <a:spcPts val="0"/>
                        </a:spcBef>
                        <a:spcAft>
                          <a:spcPts val="0"/>
                        </a:spcAft>
                        <a:buFontTx/>
                        <a:buChar char="-"/>
                      </a:pPr>
                      <a:r>
                        <a:rPr lang="en-US" altLang="ko-KR" sz="1200" baseline="0" dirty="0" smtClean="0">
                          <a:solidFill>
                            <a:schemeClr val="tx1"/>
                          </a:solidFill>
                          <a:latin typeface="Calibri" panose="020F0502020204030204" pitchFamily="34" charset="0"/>
                        </a:rPr>
                        <a:t>Simultaneous Ringing, Unreachable Forward, Call Move, Smart Routing</a:t>
                      </a: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atinLnBrk="1">
                        <a:lnSpc>
                          <a:spcPct val="100000"/>
                        </a:lnSpc>
                        <a:spcBef>
                          <a:spcPts val="0"/>
                        </a:spcBef>
                        <a:spcAft>
                          <a:spcPts val="0"/>
                        </a:spcAft>
                      </a:pPr>
                      <a:r>
                        <a:rPr lang="en-US" altLang="ko-KR" sz="1200" dirty="0" smtClean="0">
                          <a:solidFill>
                            <a:schemeClr val="tx1"/>
                          </a:solidFill>
                          <a:latin typeface="Calibri" panose="020F0502020204030204" pitchFamily="34" charset="0"/>
                        </a:rPr>
                        <a:t>iPhone client has  some limitation. (Incoming)</a:t>
                      </a:r>
                      <a:endParaRPr lang="ko-KR" altLang="en-US" sz="1200" dirty="0">
                        <a:solidFill>
                          <a:schemeClr val="tx1"/>
                        </a:solidFill>
                        <a:latin typeface="Calibri" panose="020F0502020204030204" pitchFamily="34" charset="0"/>
                      </a:endParaRPr>
                    </a:p>
                  </a:txBody>
                  <a:tcPr marL="36000" marR="36000" marT="36000" marB="3600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표 6"/>
          <p:cNvGraphicFramePr>
            <a:graphicFrameLocks noGrp="1"/>
          </p:cNvGraphicFramePr>
          <p:nvPr>
            <p:extLst>
              <p:ext uri="{D42A27DB-BD31-4B8C-83A1-F6EECF244321}">
                <p14:modId xmlns:p14="http://schemas.microsoft.com/office/powerpoint/2010/main" val="3846846651"/>
              </p:ext>
            </p:extLst>
          </p:nvPr>
        </p:nvGraphicFramePr>
        <p:xfrm>
          <a:off x="1835696" y="3813104"/>
          <a:ext cx="4464000" cy="432048"/>
        </p:xfrm>
        <a:graphic>
          <a:graphicData uri="http://schemas.openxmlformats.org/drawingml/2006/table">
            <a:tbl>
              <a:tblPr firstRow="1" bandRow="1">
                <a:tableStyleId>{5C22544A-7EE6-4342-B048-85BDC9FD1C3A}</a:tableStyleId>
              </a:tblPr>
              <a:tblGrid>
                <a:gridCol w="1440000"/>
                <a:gridCol w="504000"/>
                <a:gridCol w="504000"/>
                <a:gridCol w="504000"/>
                <a:gridCol w="504000"/>
                <a:gridCol w="504000"/>
                <a:gridCol w="504000"/>
              </a:tblGrid>
              <a:tr h="216024">
                <a:tc>
                  <a:txBody>
                    <a:bodyPr/>
                    <a:lstStyle/>
                    <a:p>
                      <a:pPr algn="ctr" latinLnBrk="1"/>
                      <a:r>
                        <a:rPr lang="en-US" altLang="ko-KR" sz="1100" b="0" dirty="0" err="1" smtClean="0">
                          <a:solidFill>
                            <a:schemeClr val="tx1"/>
                          </a:solidFill>
                          <a:latin typeface="Calibri" panose="020F0502020204030204" pitchFamily="34" charset="0"/>
                          <a:ea typeface="맑은 고딕" panose="020B0503020000020004" pitchFamily="50" charset="-127"/>
                        </a:rPr>
                        <a:t>OfficeServ</a:t>
                      </a:r>
                      <a:r>
                        <a:rPr lang="en-US" altLang="ko-KR" sz="1100" b="0" dirty="0" smtClean="0">
                          <a:solidFill>
                            <a:schemeClr val="tx1"/>
                          </a:solidFill>
                          <a:latin typeface="Calibri" panose="020F0502020204030204" pitchFamily="34" charset="0"/>
                          <a:ea typeface="맑은 고딕" panose="020B0503020000020004" pitchFamily="50" charset="-127"/>
                        </a:rPr>
                        <a:t> Model</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7030</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7070</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7100</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7200S</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7200</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7400</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r h="216024">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Recommended Max</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5</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5</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10</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10</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20</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algn="ctr" latinLnBrk="1"/>
                      <a:r>
                        <a:rPr lang="en-US" altLang="ko-KR" sz="1100" b="0" dirty="0" smtClean="0">
                          <a:solidFill>
                            <a:schemeClr val="tx1"/>
                          </a:solidFill>
                          <a:latin typeface="Calibri" panose="020F0502020204030204" pitchFamily="34" charset="0"/>
                          <a:ea typeface="맑은 고딕" panose="020B0503020000020004" pitchFamily="50" charset="-127"/>
                        </a:rPr>
                        <a:t>40</a:t>
                      </a:r>
                      <a:endParaRPr lang="ko-KR" altLang="en-US" sz="1100" b="0" dirty="0">
                        <a:solidFill>
                          <a:schemeClr val="tx1"/>
                        </a:solidFill>
                        <a:latin typeface="Calibri" panose="020F0502020204030204" pitchFamily="34" charset="0"/>
                        <a:ea typeface="맑은 고딕" panose="020B0503020000020004" pitchFamily="50" charset="-127"/>
                      </a:endParaRPr>
                    </a:p>
                  </a:txBody>
                  <a:tcPr marL="36000" marR="36000" marT="18000" marB="18000">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1336036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제목 10"/>
          <p:cNvSpPr>
            <a:spLocks noGrp="1"/>
          </p:cNvSpPr>
          <p:nvPr>
            <p:ph type="title"/>
          </p:nvPr>
        </p:nvSpPr>
        <p:spPr>
          <a:xfrm>
            <a:off x="457200" y="260648"/>
            <a:ext cx="8686800" cy="648072"/>
          </a:xfrm>
        </p:spPr>
        <p:txBody>
          <a:bodyPr/>
          <a:lstStyle/>
          <a:p>
            <a:r>
              <a:rPr lang="en-US" altLang="ko-KR" dirty="0" smtClean="0"/>
              <a:t>5. Login profile (2/2)</a:t>
            </a:r>
            <a:endParaRPr lang="ko-KR" altLang="en-US" dirty="0"/>
          </a:p>
        </p:txBody>
      </p:sp>
      <p:sp>
        <p:nvSpPr>
          <p:cNvPr id="15" name="Rectangle 165"/>
          <p:cNvSpPr>
            <a:spLocks noChangeArrowheads="1"/>
          </p:cNvSpPr>
          <p:nvPr/>
        </p:nvSpPr>
        <p:spPr bwMode="gray">
          <a:xfrm>
            <a:off x="467544" y="1268760"/>
            <a:ext cx="7920880" cy="720080"/>
          </a:xfrm>
          <a:prstGeom prst="rect">
            <a:avLst/>
          </a:prstGeom>
          <a:noFill/>
          <a:ln w="9525">
            <a:noFill/>
            <a:miter lim="800000"/>
            <a:headEnd/>
            <a:tailEnd/>
          </a:ln>
        </p:spPr>
        <p:txBody>
          <a:bodyPr/>
          <a:lstStyle/>
          <a:p>
            <a:pPr latinLnBrk="0">
              <a:lnSpc>
                <a:spcPct val="120000"/>
              </a:lnSpc>
              <a:spcBef>
                <a:spcPts val="0"/>
              </a:spcBef>
              <a:spcAft>
                <a:spcPts val="300"/>
              </a:spcAft>
            </a:pPr>
            <a:r>
              <a:rPr lang="en-US" altLang="ko-KR" sz="1600" b="1" dirty="0">
                <a:solidFill>
                  <a:srgbClr val="000000"/>
                </a:solidFill>
                <a:latin typeface="Calibri" pitchFamily="34" charset="0"/>
                <a:ea typeface="맑은 고딕" pitchFamily="50" charset="-127"/>
                <a:cs typeface="Calibri" pitchFamily="34" charset="0"/>
              </a:rPr>
              <a:t>2</a:t>
            </a:r>
            <a:r>
              <a:rPr lang="en-US" altLang="ko-KR" sz="1600" b="1" dirty="0" smtClean="0">
                <a:solidFill>
                  <a:srgbClr val="000000"/>
                </a:solidFill>
                <a:latin typeface="Calibri" pitchFamily="34" charset="0"/>
                <a:ea typeface="맑은 고딕" pitchFamily="50" charset="-127"/>
                <a:cs typeface="Calibri" pitchFamily="34" charset="0"/>
              </a:rPr>
              <a:t>) Other options</a:t>
            </a:r>
          </a:p>
          <a:p>
            <a:pPr latinLnBrk="0">
              <a:lnSpc>
                <a:spcPct val="120000"/>
              </a:lnSpc>
              <a:spcBef>
                <a:spcPts val="0"/>
              </a:spcBef>
              <a:spcAft>
                <a:spcPts val="300"/>
              </a:spcAft>
            </a:pPr>
            <a:r>
              <a:rPr lang="en-US" altLang="ko-KR" sz="1400" dirty="0" smtClean="0">
                <a:solidFill>
                  <a:srgbClr val="000000"/>
                </a:solidFill>
                <a:latin typeface="맑은 고딕" pitchFamily="50" charset="-127"/>
                <a:ea typeface="맑은 고딕" pitchFamily="50" charset="-127"/>
                <a:cs typeface="Calibri" pitchFamily="34" charset="0"/>
              </a:rPr>
              <a:t>   DM 5.2.24 Login Profile </a:t>
            </a:r>
            <a:r>
              <a:rPr lang="ko-KR" altLang="en-US" sz="1400" dirty="0" smtClean="0">
                <a:solidFill>
                  <a:srgbClr val="000000"/>
                </a:solidFill>
                <a:latin typeface="맑은 고딕" pitchFamily="50" charset="-127"/>
                <a:ea typeface="맑은 고딕" pitchFamily="50" charset="-127"/>
                <a:cs typeface="Calibri" pitchFamily="34" charset="0"/>
              </a:rPr>
              <a:t> </a:t>
            </a:r>
            <a:r>
              <a:rPr lang="en-US" altLang="ko-KR" sz="1400" dirty="0" smtClean="0">
                <a:solidFill>
                  <a:srgbClr val="000000"/>
                </a:solidFill>
                <a:latin typeface="맑은 고딕" pitchFamily="50" charset="-127"/>
                <a:ea typeface="맑은 고딕" pitchFamily="50" charset="-127"/>
                <a:cs typeface="Calibri" pitchFamily="34" charset="0"/>
              </a:rPr>
              <a:t>(Recommend default value)</a:t>
            </a:r>
            <a:endParaRPr lang="en-US" altLang="ko-KR" sz="1400" dirty="0" smtClean="0">
              <a:solidFill>
                <a:srgbClr val="000000"/>
              </a:solidFill>
              <a:latin typeface="Calibri" pitchFamily="34" charset="0"/>
              <a:ea typeface="맑은 고딕" pitchFamily="50" charset="-127"/>
              <a:cs typeface="Calibri" pitchFamily="34" charset="0"/>
            </a:endParaRPr>
          </a:p>
          <a:p>
            <a:pPr latinLnBrk="0">
              <a:lnSpc>
                <a:spcPct val="120000"/>
              </a:lnSpc>
              <a:spcBef>
                <a:spcPts val="0"/>
              </a:spcBef>
              <a:spcAft>
                <a:spcPts val="300"/>
              </a:spcAft>
            </a:pPr>
            <a:r>
              <a:rPr lang="ko-KR" altLang="en-US" sz="1600" dirty="0" smtClean="0">
                <a:solidFill>
                  <a:srgbClr val="000000"/>
                </a:solidFill>
                <a:latin typeface="Calibri" pitchFamily="34" charset="0"/>
                <a:ea typeface="맑은 고딕" pitchFamily="50" charset="-127"/>
                <a:cs typeface="Calibri" pitchFamily="34" charset="0"/>
              </a:rPr>
              <a:t> </a:t>
            </a:r>
            <a:endParaRPr lang="en-US" altLang="ko-KR" sz="1600" b="1" dirty="0" smtClean="0">
              <a:solidFill>
                <a:srgbClr val="000000"/>
              </a:solidFill>
              <a:latin typeface="Calibri" pitchFamily="34" charset="0"/>
              <a:ea typeface="맑은 고딕" pitchFamily="50" charset="-127"/>
              <a:cs typeface="Calibri" pitchFamily="34" charset="0"/>
            </a:endParaRPr>
          </a:p>
        </p:txBody>
      </p:sp>
      <p:graphicFrame>
        <p:nvGraphicFramePr>
          <p:cNvPr id="5" name="표 4"/>
          <p:cNvGraphicFramePr>
            <a:graphicFrameLocks noGrp="1"/>
          </p:cNvGraphicFramePr>
          <p:nvPr>
            <p:extLst>
              <p:ext uri="{D42A27DB-BD31-4B8C-83A1-F6EECF244321}">
                <p14:modId xmlns:p14="http://schemas.microsoft.com/office/powerpoint/2010/main" val="2478393665"/>
              </p:ext>
            </p:extLst>
          </p:nvPr>
        </p:nvGraphicFramePr>
        <p:xfrm>
          <a:off x="467544" y="2060848"/>
          <a:ext cx="8352927" cy="4094531"/>
        </p:xfrm>
        <a:graphic>
          <a:graphicData uri="http://schemas.openxmlformats.org/drawingml/2006/table">
            <a:tbl>
              <a:tblPr firstRow="1" bandRow="1">
                <a:tableStyleId>{5C22544A-7EE6-4342-B048-85BDC9FD1C3A}</a:tableStyleId>
              </a:tblPr>
              <a:tblGrid>
                <a:gridCol w="1800199"/>
                <a:gridCol w="6552728"/>
              </a:tblGrid>
              <a:tr h="274448">
                <a:tc>
                  <a:txBody>
                    <a:bodyPr/>
                    <a:lstStyle/>
                    <a:p>
                      <a:pPr algn="ctr" latinLnBrk="1">
                        <a:lnSpc>
                          <a:spcPct val="110000"/>
                        </a:lnSpc>
                        <a:spcBef>
                          <a:spcPts val="0"/>
                        </a:spcBef>
                        <a:spcAft>
                          <a:spcPts val="0"/>
                        </a:spcAft>
                      </a:pPr>
                      <a:r>
                        <a:rPr lang="en-US" altLang="ko-KR" sz="1200" b="1" dirty="0" smtClean="0">
                          <a:solidFill>
                            <a:schemeClr val="tx1"/>
                          </a:solidFill>
                          <a:latin typeface="맑은 고딕" pitchFamily="50" charset="-127"/>
                          <a:ea typeface="맑은 고딕" pitchFamily="50" charset="-127"/>
                        </a:rPr>
                        <a:t>Option</a:t>
                      </a:r>
                      <a:endParaRPr lang="ko-KR" altLang="en-US" sz="1200" b="1" dirty="0">
                        <a:solidFill>
                          <a:schemeClr val="tx1"/>
                        </a:solidFill>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lnSpc>
                          <a:spcPct val="110000"/>
                        </a:lnSpc>
                        <a:spcBef>
                          <a:spcPts val="0"/>
                        </a:spcBef>
                        <a:spcAft>
                          <a:spcPts val="0"/>
                        </a:spcAft>
                      </a:pPr>
                      <a:r>
                        <a:rPr lang="en-US" altLang="ko-KR" sz="1200" dirty="0" smtClean="0">
                          <a:solidFill>
                            <a:schemeClr val="tx1"/>
                          </a:solidFill>
                          <a:latin typeface="맑은 고딕" pitchFamily="50" charset="-127"/>
                          <a:ea typeface="맑은 고딕" pitchFamily="50" charset="-127"/>
                        </a:rPr>
                        <a:t>Description</a:t>
                      </a:r>
                      <a:endParaRPr lang="ko-KR" altLang="en-US" sz="1200" dirty="0">
                        <a:solidFill>
                          <a:schemeClr val="tx1"/>
                        </a:solidFill>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82062">
                <a:tc>
                  <a:txBody>
                    <a:bodyPr/>
                    <a:lstStyle/>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Noise Suppression RX</a:t>
                      </a:r>
                    </a:p>
                    <a:p>
                      <a:pPr marL="0" marR="0" indent="0" algn="l" defTabSz="914400" rtl="0" eaLnBrk="1" fontAlgn="auto" latinLnBrk="1" hangingPunct="1">
                        <a:lnSpc>
                          <a:spcPct val="110000"/>
                        </a:lnSpc>
                        <a:spcBef>
                          <a:spcPts val="0"/>
                        </a:spcBef>
                        <a:spcAft>
                          <a:spcPts val="0"/>
                        </a:spcAft>
                        <a:buClrTx/>
                        <a:buSzTx/>
                        <a:buFontTx/>
                        <a:buNone/>
                        <a:tabLst/>
                        <a:defRPr/>
                      </a:pPr>
                      <a:r>
                        <a:rPr lang="en-US" altLang="ko-KR" sz="1200" b="1" dirty="0" smtClean="0">
                          <a:latin typeface="맑은 고딕" pitchFamily="50" charset="-127"/>
                          <a:ea typeface="맑은 고딕" pitchFamily="50" charset="-127"/>
                        </a:rPr>
                        <a:t>Noise Suppression TX</a:t>
                      </a:r>
                      <a:endParaRPr lang="ko-KR" altLang="en-US" sz="1200" b="1" dirty="0" smtClean="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10000"/>
                        </a:lnSpc>
                        <a:spcBef>
                          <a:spcPts val="0"/>
                        </a:spcBef>
                        <a:spcAft>
                          <a:spcPts val="0"/>
                        </a:spcAft>
                      </a:pPr>
                      <a:r>
                        <a:rPr lang="en-US" altLang="ko-KR" sz="1200" dirty="0" smtClean="0">
                          <a:latin typeface="맑은 고딕" pitchFamily="50" charset="-127"/>
                          <a:ea typeface="맑은 고딕" pitchFamily="50" charset="-127"/>
                        </a:rPr>
                        <a:t>Set the option ‘Noise Suppression’</a:t>
                      </a:r>
                    </a:p>
                    <a:p>
                      <a:pPr algn="l" latinLnBrk="1">
                        <a:lnSpc>
                          <a:spcPct val="110000"/>
                        </a:lnSpc>
                        <a:spcBef>
                          <a:spcPts val="0"/>
                        </a:spcBef>
                        <a:spcAft>
                          <a:spcPts val="0"/>
                        </a:spcAft>
                      </a:pPr>
                      <a:r>
                        <a:rPr lang="en-US" altLang="ko-KR" sz="1200" dirty="0" smtClean="0">
                          <a:latin typeface="맑은 고딕" pitchFamily="50" charset="-127"/>
                          <a:ea typeface="맑은 고딕" pitchFamily="50" charset="-127"/>
                        </a:rPr>
                        <a:t>If it</a:t>
                      </a:r>
                      <a:r>
                        <a:rPr lang="en-US" altLang="ko-KR" sz="1200" baseline="0" dirty="0" smtClean="0">
                          <a:latin typeface="맑은 고딕" pitchFamily="50" charset="-127"/>
                          <a:ea typeface="맑은 고딕" pitchFamily="50" charset="-127"/>
                        </a:rPr>
                        <a:t> is </a:t>
                      </a:r>
                      <a:r>
                        <a:rPr lang="en-US" altLang="ko-KR" sz="1200" dirty="0" smtClean="0">
                          <a:latin typeface="맑은 고딕" pitchFamily="50" charset="-127"/>
                          <a:ea typeface="맑은 고딕" pitchFamily="50" charset="-127"/>
                        </a:rPr>
                        <a:t>enabled,</a:t>
                      </a:r>
                      <a:r>
                        <a:rPr lang="en-US" altLang="ko-KR" sz="1200" baseline="0" dirty="0" smtClean="0">
                          <a:latin typeface="맑은 고딕" pitchFamily="50" charset="-127"/>
                          <a:ea typeface="맑은 고딕" pitchFamily="50" charset="-127"/>
                        </a:rPr>
                        <a:t> small noise is suppressed.</a:t>
                      </a:r>
                      <a:endParaRPr lang="ko-KR" altLang="en-US" sz="1200"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AECM</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10000"/>
                        </a:lnSpc>
                        <a:spcBef>
                          <a:spcPts val="0"/>
                        </a:spcBef>
                        <a:spcAft>
                          <a:spcPts val="0"/>
                        </a:spcAft>
                      </a:pPr>
                      <a:r>
                        <a:rPr lang="en-US" altLang="ko-KR" sz="1200" baseline="0" dirty="0" smtClean="0">
                          <a:latin typeface="맑은 고딕" pitchFamily="50" charset="-127"/>
                          <a:ea typeface="맑은 고딕" pitchFamily="50" charset="-127"/>
                        </a:rPr>
                        <a:t>Set Auto Echo Cancellation Mode.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5383">
                <a:tc>
                  <a:txBody>
                    <a:bodyPr/>
                    <a:lstStyle/>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Echo</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10000"/>
                        </a:lnSpc>
                        <a:spcBef>
                          <a:spcPts val="0"/>
                        </a:spcBef>
                        <a:spcAft>
                          <a:spcPts val="0"/>
                        </a:spcAft>
                      </a:pPr>
                      <a:r>
                        <a:rPr lang="en-US" altLang="ko-KR" sz="1200" dirty="0" smtClean="0">
                          <a:latin typeface="맑은 고딕" pitchFamily="50" charset="-127"/>
                          <a:ea typeface="맑은 고딕" pitchFamily="50" charset="-127"/>
                        </a:rPr>
                        <a:t>Set</a:t>
                      </a:r>
                      <a:r>
                        <a:rPr lang="ko-KR" altLang="en-US" sz="1200" dirty="0" smtClean="0">
                          <a:latin typeface="맑은 고딕" pitchFamily="50" charset="-127"/>
                          <a:ea typeface="맑은 고딕" pitchFamily="50" charset="-127"/>
                        </a:rPr>
                        <a:t> </a:t>
                      </a:r>
                      <a:r>
                        <a:rPr lang="en-US" altLang="ko-KR" sz="1200" dirty="0" smtClean="0">
                          <a:latin typeface="맑은 고딕" pitchFamily="50" charset="-127"/>
                          <a:ea typeface="맑은 고딕" pitchFamily="50" charset="-127"/>
                        </a:rPr>
                        <a:t>Echo Cancellation feature.</a:t>
                      </a:r>
                      <a:endParaRPr lang="en-US" altLang="ko-KR" sz="1200" baseline="0" dirty="0" smtClean="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223">
                <a:tc>
                  <a:txBody>
                    <a:bodyPr/>
                    <a:lstStyle/>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Swing</a:t>
                      </a:r>
                      <a:r>
                        <a:rPr lang="en-US" altLang="ko-KR" sz="1200" b="1" baseline="0" dirty="0" smtClean="0">
                          <a:latin typeface="맑은 고딕" pitchFamily="50" charset="-127"/>
                          <a:ea typeface="맑은 고딕" pitchFamily="50" charset="-127"/>
                        </a:rPr>
                        <a:t> Free RX</a:t>
                      </a:r>
                    </a:p>
                    <a:p>
                      <a:pPr marL="0" marR="0" indent="0" algn="l" defTabSz="914400" rtl="0" eaLnBrk="1" fontAlgn="auto" latinLnBrk="1" hangingPunct="1">
                        <a:lnSpc>
                          <a:spcPct val="110000"/>
                        </a:lnSpc>
                        <a:spcBef>
                          <a:spcPts val="0"/>
                        </a:spcBef>
                        <a:spcAft>
                          <a:spcPts val="0"/>
                        </a:spcAft>
                        <a:buClrTx/>
                        <a:buSzTx/>
                        <a:buFontTx/>
                        <a:buNone/>
                        <a:tabLst/>
                        <a:defRPr/>
                      </a:pPr>
                      <a:r>
                        <a:rPr lang="en-US" altLang="ko-KR" sz="1200" b="1" dirty="0" smtClean="0">
                          <a:latin typeface="맑은 고딕" pitchFamily="50" charset="-127"/>
                          <a:ea typeface="맑은 고딕" pitchFamily="50" charset="-127"/>
                        </a:rPr>
                        <a:t>Swing</a:t>
                      </a:r>
                      <a:r>
                        <a:rPr lang="en-US" altLang="ko-KR" sz="1200" b="1" baseline="0" dirty="0" smtClean="0">
                          <a:latin typeface="맑은 고딕" pitchFamily="50" charset="-127"/>
                          <a:ea typeface="맑은 고딕" pitchFamily="50" charset="-127"/>
                        </a:rPr>
                        <a:t> Free TX</a:t>
                      </a:r>
                      <a:endParaRPr lang="ko-KR" altLang="en-US" sz="1200" b="1" dirty="0" smtClean="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10000"/>
                        </a:lnSpc>
                        <a:spcBef>
                          <a:spcPts val="0"/>
                        </a:spcBef>
                        <a:spcAft>
                          <a:spcPts val="0"/>
                        </a:spcAft>
                      </a:pPr>
                      <a:r>
                        <a:rPr lang="en-US" altLang="ko-KR" sz="1200" baseline="0" dirty="0" smtClean="0">
                          <a:latin typeface="맑은 고딕" pitchFamily="50" charset="-127"/>
                          <a:ea typeface="맑은 고딕" pitchFamily="50" charset="-127"/>
                        </a:rPr>
                        <a:t>Set diamond voice solution. It makes voice quality on Samsung Galaxy devices.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4016">
                <a:tc>
                  <a:txBody>
                    <a:bodyPr/>
                    <a:lstStyle/>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CNG</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10000"/>
                        </a:lnSpc>
                        <a:spcBef>
                          <a:spcPts val="0"/>
                        </a:spcBef>
                        <a:spcAft>
                          <a:spcPts val="0"/>
                        </a:spcAft>
                      </a:pPr>
                      <a:r>
                        <a:rPr lang="en-US" altLang="ko-KR" sz="1200" dirty="0" smtClean="0">
                          <a:latin typeface="맑은 고딕" pitchFamily="50" charset="-127"/>
                          <a:ea typeface="맑은 고딕" pitchFamily="50" charset="-127"/>
                        </a:rPr>
                        <a:t>Set Comfort Noise Generation. If it is enabled, small noise is generated.</a:t>
                      </a:r>
                      <a:endParaRPr lang="en-US" altLang="ko-KR" sz="1200" baseline="0" dirty="0" smtClean="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5383">
                <a:tc>
                  <a:txBody>
                    <a:bodyPr/>
                    <a:lstStyle/>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DTMF</a:t>
                      </a:r>
                      <a:r>
                        <a:rPr lang="en-US" altLang="ko-KR" sz="1200" b="1" baseline="0" dirty="0" smtClean="0">
                          <a:latin typeface="맑은 고딕" pitchFamily="50" charset="-127"/>
                          <a:ea typeface="맑은 고딕" pitchFamily="50" charset="-127"/>
                        </a:rPr>
                        <a:t> Type</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10000"/>
                        </a:lnSpc>
                        <a:spcBef>
                          <a:spcPts val="0"/>
                        </a:spcBef>
                        <a:spcAft>
                          <a:spcPts val="0"/>
                        </a:spcAft>
                      </a:pPr>
                      <a:r>
                        <a:rPr lang="en-US" altLang="ko-KR" sz="1200" dirty="0" smtClean="0">
                          <a:latin typeface="맑은 고딕" pitchFamily="50" charset="-127"/>
                          <a:ea typeface="맑은 고딕" pitchFamily="50" charset="-127"/>
                        </a:rPr>
                        <a:t>Set the DTMF type.</a:t>
                      </a:r>
                      <a:endParaRPr lang="ko-KR" altLang="en-US" sz="1200"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5383">
                <a:tc>
                  <a:txBody>
                    <a:bodyPr/>
                    <a:lstStyle/>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Use </a:t>
                      </a:r>
                      <a:r>
                        <a:rPr lang="en-US" altLang="ko-KR" sz="1200" b="1" dirty="0" err="1" smtClean="0">
                          <a:latin typeface="맑은 고딕" pitchFamily="50" charset="-127"/>
                          <a:ea typeface="맑은 고딕" pitchFamily="50" charset="-127"/>
                        </a:rPr>
                        <a:t>sRTP</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10000"/>
                        </a:lnSpc>
                        <a:spcBef>
                          <a:spcPts val="0"/>
                        </a:spcBef>
                        <a:spcAft>
                          <a:spcPts val="0"/>
                        </a:spcAft>
                      </a:pPr>
                      <a:r>
                        <a:rPr lang="en-US" altLang="ko-KR" sz="1200" dirty="0" smtClean="0">
                          <a:latin typeface="맑은 고딕" pitchFamily="50" charset="-127"/>
                          <a:ea typeface="맑은 고딕" pitchFamily="50" charset="-127"/>
                        </a:rPr>
                        <a:t>Enable</a:t>
                      </a:r>
                      <a:r>
                        <a:rPr lang="en-US" altLang="ko-KR" sz="1200" baseline="0" dirty="0" smtClean="0">
                          <a:latin typeface="맑은 고딕" pitchFamily="50" charset="-127"/>
                          <a:ea typeface="맑은 고딕" pitchFamily="50" charset="-127"/>
                        </a:rPr>
                        <a:t> or Disable</a:t>
                      </a:r>
                      <a:r>
                        <a:rPr lang="en-US" altLang="ko-KR" sz="1200" dirty="0" smtClean="0">
                          <a:latin typeface="맑은 고딕" pitchFamily="50" charset="-127"/>
                          <a:ea typeface="맑은 고딕" pitchFamily="50" charset="-127"/>
                        </a:rPr>
                        <a:t> the </a:t>
                      </a:r>
                      <a:r>
                        <a:rPr lang="en-US" altLang="ko-KR" sz="1200" dirty="0" err="1" smtClean="0">
                          <a:latin typeface="맑은 고딕" pitchFamily="50" charset="-127"/>
                          <a:ea typeface="맑은 고딕" pitchFamily="50" charset="-127"/>
                        </a:rPr>
                        <a:t>sRTP</a:t>
                      </a:r>
                      <a:r>
                        <a:rPr lang="en-US" altLang="ko-KR" sz="1200" dirty="0" smtClean="0">
                          <a:latin typeface="맑은 고딕" pitchFamily="50" charset="-127"/>
                          <a:ea typeface="맑은 고딕" pitchFamily="50" charset="-127"/>
                        </a:rPr>
                        <a:t>.</a:t>
                      </a:r>
                      <a:endParaRPr lang="ko-KR" altLang="en-US" sz="1200" dirty="0" smtClean="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8142">
                <a:tc>
                  <a:txBody>
                    <a:bodyPr/>
                    <a:lstStyle/>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Multi Frame</a:t>
                      </a:r>
                    </a:p>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Multicast</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10000"/>
                        </a:lnSpc>
                        <a:spcBef>
                          <a:spcPts val="0"/>
                        </a:spcBef>
                        <a:spcAft>
                          <a:spcPts val="0"/>
                        </a:spcAft>
                      </a:pPr>
                      <a:r>
                        <a:rPr lang="en-US" altLang="ko-KR" sz="1200" baseline="0" dirty="0" smtClean="0">
                          <a:latin typeface="맑은 고딕" pitchFamily="50" charset="-127"/>
                          <a:ea typeface="맑은 고딕" pitchFamily="50" charset="-127"/>
                        </a:rPr>
                        <a:t>Set </a:t>
                      </a:r>
                      <a:r>
                        <a:rPr lang="en-US" altLang="ko-KR" sz="1200" baseline="0" dirty="0" err="1" smtClean="0">
                          <a:latin typeface="맑은 고딕" pitchFamily="50" charset="-127"/>
                          <a:ea typeface="맑은 고딕" pitchFamily="50" charset="-127"/>
                        </a:rPr>
                        <a:t>MultiFrame</a:t>
                      </a:r>
                      <a:r>
                        <a:rPr lang="en-US" altLang="ko-KR" sz="1200" baseline="0" dirty="0" smtClean="0">
                          <a:latin typeface="맑은 고딕" pitchFamily="50" charset="-127"/>
                          <a:ea typeface="맑은 고딕" pitchFamily="50" charset="-127"/>
                        </a:rPr>
                        <a:t>/Multicast option. It is avail for Samsung AP/APC. It reduces AP’s computing load.</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5383">
                <a:tc>
                  <a:txBody>
                    <a:bodyPr/>
                    <a:lstStyle/>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TOS</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10000"/>
                        </a:lnSpc>
                        <a:spcBef>
                          <a:spcPts val="0"/>
                        </a:spcBef>
                        <a:spcAft>
                          <a:spcPts val="0"/>
                        </a:spcAft>
                      </a:pPr>
                      <a:r>
                        <a:rPr lang="en-US" altLang="ko-KR" sz="1200" baseline="0" dirty="0" smtClean="0">
                          <a:latin typeface="맑은 고딕" pitchFamily="50" charset="-127"/>
                          <a:ea typeface="맑은 고딕" pitchFamily="50" charset="-127"/>
                        </a:rPr>
                        <a:t>Set the value TOS of IP header.</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0902">
                <a:tc>
                  <a:txBody>
                    <a:bodyPr/>
                    <a:lstStyle/>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Jitter</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10000"/>
                        </a:lnSpc>
                        <a:spcBef>
                          <a:spcPts val="0"/>
                        </a:spcBef>
                        <a:spcAft>
                          <a:spcPts val="0"/>
                        </a:spcAft>
                      </a:pPr>
                      <a:r>
                        <a:rPr lang="en-US" altLang="ko-KR" sz="1200" baseline="0" dirty="0" smtClean="0">
                          <a:latin typeface="맑은 고딕" pitchFamily="50" charset="-127"/>
                          <a:ea typeface="맑은 고딕" pitchFamily="50" charset="-127"/>
                        </a:rPr>
                        <a:t>Set jitter buffer size.</a:t>
                      </a:r>
                    </a:p>
                    <a:p>
                      <a:pPr algn="l" latinLnBrk="1">
                        <a:lnSpc>
                          <a:spcPct val="110000"/>
                        </a:lnSpc>
                        <a:spcBef>
                          <a:spcPts val="0"/>
                        </a:spcBef>
                        <a:spcAft>
                          <a:spcPts val="0"/>
                        </a:spcAft>
                      </a:pPr>
                      <a:r>
                        <a:rPr lang="en-US" altLang="ko-KR" sz="1200" baseline="0" dirty="0" smtClean="0">
                          <a:latin typeface="맑은 고딕" pitchFamily="50" charset="-127"/>
                          <a:ea typeface="맑은 고딕" pitchFamily="50" charset="-127"/>
                        </a:rPr>
                        <a:t>Big buffer size reduces jitter but increase end-to-end delay.</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5383">
                <a:tc>
                  <a:txBody>
                    <a:bodyPr/>
                    <a:lstStyle/>
                    <a:p>
                      <a:pPr algn="l" latinLnBrk="1">
                        <a:lnSpc>
                          <a:spcPct val="110000"/>
                        </a:lnSpc>
                        <a:spcBef>
                          <a:spcPts val="0"/>
                        </a:spcBef>
                        <a:spcAft>
                          <a:spcPts val="0"/>
                        </a:spcAft>
                      </a:pPr>
                      <a:r>
                        <a:rPr lang="en-US" altLang="ko-KR" sz="1200" b="1" dirty="0" smtClean="0">
                          <a:latin typeface="맑은 고딕" pitchFamily="50" charset="-127"/>
                          <a:ea typeface="맑은 고딕" pitchFamily="50" charset="-127"/>
                        </a:rPr>
                        <a:t>SIP Signal Type</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10000"/>
                        </a:lnSpc>
                        <a:spcBef>
                          <a:spcPts val="0"/>
                        </a:spcBef>
                        <a:spcAft>
                          <a:spcPts val="0"/>
                        </a:spcAft>
                      </a:pPr>
                      <a:r>
                        <a:rPr lang="en-US" altLang="ko-KR" sz="1200" baseline="0" dirty="0" smtClean="0">
                          <a:latin typeface="맑은 고딕" pitchFamily="50" charset="-127"/>
                          <a:ea typeface="맑은 고딕" pitchFamily="50" charset="-127"/>
                        </a:rPr>
                        <a:t>Set SIP protocol.</a:t>
                      </a:r>
                      <a:endParaRPr lang="en-US" altLang="ko-KR" sz="1200" baseline="0" dirty="0" smtClean="0">
                        <a:solidFill>
                          <a:srgbClr val="FF0000"/>
                        </a:solidFill>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19</a:t>
            </a:fld>
            <a:endParaRPr lang="en-US" altLang="ko-KR">
              <a:solidFill>
                <a:srgbClr val="000000"/>
              </a:solidFill>
            </a:endParaRPr>
          </a:p>
        </p:txBody>
      </p:sp>
    </p:spTree>
  </p:cSld>
  <p:clrMapOvr>
    <a:masterClrMapping/>
  </p:clrMapOvr>
  <p:transition advClick="0" advTm="15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a:xfrm>
            <a:off x="457200" y="260648"/>
            <a:ext cx="8686800" cy="576064"/>
          </a:xfrm>
        </p:spPr>
        <p:txBody>
          <a:bodyPr/>
          <a:lstStyle/>
          <a:p>
            <a:r>
              <a:rPr lang="en-US" altLang="ko-KR" dirty="0" smtClean="0"/>
              <a:t>6. Mobile profile (1/3)</a:t>
            </a:r>
            <a:endParaRPr lang="ko-KR" altLang="en-US" dirty="0"/>
          </a:p>
        </p:txBody>
      </p:sp>
      <p:sp>
        <p:nvSpPr>
          <p:cNvPr id="6" name="Rectangle 165"/>
          <p:cNvSpPr>
            <a:spLocks noChangeArrowheads="1"/>
          </p:cNvSpPr>
          <p:nvPr/>
        </p:nvSpPr>
        <p:spPr bwMode="gray">
          <a:xfrm>
            <a:off x="467544" y="1268760"/>
            <a:ext cx="3744416" cy="4536504"/>
          </a:xfrm>
          <a:prstGeom prst="rect">
            <a:avLst/>
          </a:prstGeom>
          <a:noFill/>
          <a:ln w="9525">
            <a:noFill/>
            <a:miter lim="800000"/>
            <a:headEnd/>
            <a:tailEnd/>
          </a:ln>
        </p:spPr>
        <p:txBody>
          <a:bodyPr/>
          <a:lstStyle/>
          <a:p>
            <a:pPr marL="342900" indent="-342900">
              <a:lnSpc>
                <a:spcPct val="120000"/>
              </a:lnSpc>
              <a:defRPr/>
            </a:pPr>
            <a:r>
              <a:rPr lang="en-US" altLang="ko-KR" sz="1600" b="1" dirty="0" smtClean="0">
                <a:solidFill>
                  <a:srgbClr val="000000"/>
                </a:solidFill>
                <a:latin typeface="바탕"/>
                <a:ea typeface="바탕"/>
                <a:cs typeface="Calibri" pitchFamily="34" charset="0"/>
              </a:rPr>
              <a:t>■</a:t>
            </a:r>
            <a:r>
              <a:rPr lang="en-US" altLang="ko-KR" sz="1600" b="1" dirty="0" smtClean="0">
                <a:solidFill>
                  <a:srgbClr val="000000"/>
                </a:solidFill>
                <a:latin typeface="Calibri" pitchFamily="34" charset="0"/>
                <a:ea typeface="맑은 고딕" pitchFamily="50" charset="-127"/>
                <a:cs typeface="Calibri" pitchFamily="34" charset="0"/>
              </a:rPr>
              <a:t> DM 5.2.23 Mobile profile</a:t>
            </a:r>
            <a:r>
              <a:rPr lang="ko-KR" altLang="en-US" sz="1600" b="1" dirty="0" smtClean="0">
                <a:solidFill>
                  <a:srgbClr val="000000"/>
                </a:solidFill>
                <a:latin typeface="Calibri" pitchFamily="34" charset="0"/>
                <a:ea typeface="맑은 고딕" pitchFamily="50" charset="-127"/>
                <a:cs typeface="Calibri" pitchFamily="34" charset="0"/>
              </a:rPr>
              <a:t> </a:t>
            </a:r>
            <a:endParaRPr lang="en-US" altLang="ko-KR" sz="1600" b="1" dirty="0" smtClean="0">
              <a:solidFill>
                <a:srgbClr val="000000"/>
              </a:solidFill>
              <a:latin typeface="Calibri" pitchFamily="34" charset="0"/>
              <a:ea typeface="맑은 고딕" pitchFamily="50" charset="-127"/>
              <a:cs typeface="Calibri" pitchFamily="34" charset="0"/>
            </a:endParaRPr>
          </a:p>
          <a:p>
            <a:pPr>
              <a:lnSpc>
                <a:spcPct val="120000"/>
              </a:lnSpc>
            </a:pPr>
            <a:endParaRPr lang="en-US" altLang="ko-KR" sz="1600" b="1" dirty="0" smtClean="0">
              <a:solidFill>
                <a:srgbClr val="000000"/>
              </a:solidFill>
              <a:latin typeface="Calibri" pitchFamily="34" charset="0"/>
              <a:ea typeface="맑은 고딕" pitchFamily="50" charset="-127"/>
              <a:cs typeface="Calibri" pitchFamily="34" charset="0"/>
            </a:endParaRPr>
          </a:p>
          <a:p>
            <a:pPr>
              <a:lnSpc>
                <a:spcPct val="120000"/>
              </a:lnSpc>
            </a:pPr>
            <a:r>
              <a:rPr lang="en-US" altLang="ko-KR" sz="1600" b="1" dirty="0" smtClean="0">
                <a:latin typeface="Calibri" pitchFamily="34" charset="0"/>
                <a:ea typeface="맑은 고딕" pitchFamily="50" charset="-127"/>
                <a:cs typeface="Calibri" pitchFamily="34" charset="0"/>
              </a:rPr>
              <a:t>1) AP SSID</a:t>
            </a:r>
            <a:endParaRPr lang="en-US" altLang="ko-KR" sz="1600" b="1" dirty="0">
              <a:solidFill>
                <a:srgbClr val="000000"/>
              </a:solidFill>
              <a:latin typeface="Calibri" pitchFamily="34" charset="0"/>
              <a:ea typeface="맑은 고딕" pitchFamily="50" charset="-127"/>
              <a:cs typeface="Calibri" pitchFamily="34" charset="0"/>
            </a:endParaRPr>
          </a:p>
          <a:p>
            <a:pPr marL="360000" indent="-180000">
              <a:lnSpc>
                <a:spcPct val="120000"/>
              </a:lnSpc>
              <a:buFontTx/>
              <a:buChar char="-"/>
            </a:pPr>
            <a:r>
              <a:rPr lang="en-US" altLang="ko-KR" sz="1400" dirty="0" smtClean="0">
                <a:solidFill>
                  <a:srgbClr val="000000"/>
                </a:solidFill>
                <a:latin typeface="Calibri" pitchFamily="34" charset="0"/>
                <a:ea typeface="맑은 고딕" pitchFamily="50" charset="-127"/>
                <a:cs typeface="Calibri" pitchFamily="34" charset="0"/>
              </a:rPr>
              <a:t>AP’s SSID is the criteria to separate internal area and external area. WE VoIP tries to connect (internal) system IP if device is connected to </a:t>
            </a:r>
            <a:r>
              <a:rPr lang="en-US" altLang="ko-KR" sz="1400" dirty="0" err="1" smtClean="0">
                <a:solidFill>
                  <a:srgbClr val="000000"/>
                </a:solidFill>
                <a:latin typeface="Calibri" pitchFamily="34" charset="0"/>
                <a:ea typeface="맑은 고딕" pitchFamily="50" charset="-127"/>
                <a:cs typeface="Calibri" pitchFamily="34" charset="0"/>
              </a:rPr>
              <a:t>WiFi</a:t>
            </a:r>
            <a:r>
              <a:rPr lang="en-US" altLang="ko-KR" sz="1400" dirty="0" smtClean="0">
                <a:solidFill>
                  <a:srgbClr val="000000"/>
                </a:solidFill>
                <a:latin typeface="Calibri" pitchFamily="34" charset="0"/>
                <a:ea typeface="맑은 고딕" pitchFamily="50" charset="-127"/>
                <a:cs typeface="Calibri" pitchFamily="34" charset="0"/>
              </a:rPr>
              <a:t> network has SSID inputted this field.  If the SSID of connected </a:t>
            </a:r>
            <a:r>
              <a:rPr lang="en-US" altLang="ko-KR" sz="1400" dirty="0" err="1" smtClean="0">
                <a:solidFill>
                  <a:srgbClr val="000000"/>
                </a:solidFill>
                <a:latin typeface="Calibri" pitchFamily="34" charset="0"/>
                <a:ea typeface="맑은 고딕" pitchFamily="50" charset="-127"/>
                <a:cs typeface="Calibri" pitchFamily="34" charset="0"/>
              </a:rPr>
              <a:t>WiFi</a:t>
            </a:r>
            <a:r>
              <a:rPr lang="en-US" altLang="ko-KR" sz="1400" dirty="0" smtClean="0">
                <a:solidFill>
                  <a:srgbClr val="000000"/>
                </a:solidFill>
                <a:latin typeface="Calibri" pitchFamily="34" charset="0"/>
                <a:ea typeface="맑은 고딕" pitchFamily="50" charset="-127"/>
                <a:cs typeface="Calibri" pitchFamily="34" charset="0"/>
              </a:rPr>
              <a:t> is not equal to value on this field, WE VoIP tries to connect Public IP.</a:t>
            </a:r>
          </a:p>
          <a:p>
            <a:pPr marL="360000" indent="-180000">
              <a:lnSpc>
                <a:spcPct val="120000"/>
              </a:lnSpc>
              <a:buFontTx/>
              <a:buChar char="-"/>
            </a:pPr>
            <a:endParaRPr lang="en-US" altLang="ko-KR" sz="1400" dirty="0">
              <a:solidFill>
                <a:srgbClr val="000000"/>
              </a:solidFill>
              <a:latin typeface="Calibri" pitchFamily="34" charset="0"/>
              <a:ea typeface="맑은 고딕" pitchFamily="50" charset="-127"/>
              <a:cs typeface="Calibri" pitchFamily="34" charset="0"/>
            </a:endParaRPr>
          </a:p>
          <a:p>
            <a:pPr indent="-180000">
              <a:lnSpc>
                <a:spcPct val="120000"/>
              </a:lnSpc>
            </a:pPr>
            <a:r>
              <a:rPr lang="en-US" altLang="ko-KR" sz="1400" b="1" dirty="0" smtClean="0">
                <a:solidFill>
                  <a:srgbClr val="000000"/>
                </a:solidFill>
                <a:latin typeface="Calibri" pitchFamily="34" charset="0"/>
                <a:ea typeface="맑은 고딕" pitchFamily="50" charset="-127"/>
                <a:cs typeface="Calibri" pitchFamily="34" charset="0"/>
              </a:rPr>
              <a:t>※ Caution</a:t>
            </a:r>
            <a:endParaRPr lang="en-GB" altLang="ko-KR" sz="1400" dirty="0" smtClean="0">
              <a:solidFill>
                <a:srgbClr val="000000"/>
              </a:solidFill>
              <a:latin typeface="Calibri" pitchFamily="34" charset="0"/>
              <a:ea typeface="맑은 고딕" pitchFamily="50" charset="-127"/>
              <a:cs typeface="Calibri" pitchFamily="34" charset="0"/>
            </a:endParaRPr>
          </a:p>
          <a:p>
            <a:pPr marL="360000" indent="-180000">
              <a:lnSpc>
                <a:spcPct val="120000"/>
              </a:lnSpc>
              <a:buFontTx/>
              <a:buChar char="-"/>
            </a:pPr>
            <a:r>
              <a:rPr lang="en-US" altLang="ko-KR" sz="1400" dirty="0">
                <a:solidFill>
                  <a:srgbClr val="000000"/>
                </a:solidFill>
                <a:latin typeface="Calibri" pitchFamily="34" charset="0"/>
                <a:ea typeface="맑은 고딕" pitchFamily="50" charset="-127"/>
                <a:cs typeface="Calibri" pitchFamily="34" charset="0"/>
              </a:rPr>
              <a:t>SSID should have distinction to avoid duplication to other AP’s </a:t>
            </a:r>
            <a:r>
              <a:rPr lang="en-US" altLang="ko-KR" sz="1400" dirty="0" smtClean="0">
                <a:solidFill>
                  <a:srgbClr val="000000"/>
                </a:solidFill>
                <a:latin typeface="Calibri" pitchFamily="34" charset="0"/>
                <a:ea typeface="맑은 고딕" pitchFamily="50" charset="-127"/>
                <a:cs typeface="Calibri" pitchFamily="34" charset="0"/>
              </a:rPr>
              <a:t>SSID.</a:t>
            </a:r>
            <a:endParaRPr lang="en-GB" altLang="ko-KR" sz="1400" dirty="0" smtClean="0">
              <a:solidFill>
                <a:srgbClr val="000000"/>
              </a:solidFill>
              <a:latin typeface="Calibri" pitchFamily="34" charset="0"/>
              <a:ea typeface="맑은 고딕" pitchFamily="50" charset="-127"/>
              <a:cs typeface="Calibri" pitchFamily="34" charset="0"/>
            </a:endParaRPr>
          </a:p>
        </p:txBody>
      </p:sp>
      <p:grpSp>
        <p:nvGrpSpPr>
          <p:cNvPr id="10" name="그룹 9"/>
          <p:cNvGrpSpPr/>
          <p:nvPr/>
        </p:nvGrpSpPr>
        <p:grpSpPr>
          <a:xfrm>
            <a:off x="4427984" y="1412776"/>
            <a:ext cx="4392488" cy="5086350"/>
            <a:chOff x="4427984" y="1556792"/>
            <a:chExt cx="4392488" cy="5086350"/>
          </a:xfrm>
        </p:grpSpPr>
        <p:pic>
          <p:nvPicPr>
            <p:cNvPr id="8195" name="Picture 3"/>
            <p:cNvPicPr>
              <a:picLocks noChangeAspect="1" noChangeArrowheads="1"/>
            </p:cNvPicPr>
            <p:nvPr/>
          </p:nvPicPr>
          <p:blipFill>
            <a:blip r:embed="rId3" cstate="print"/>
            <a:srcRect/>
            <a:stretch>
              <a:fillRect/>
            </a:stretch>
          </p:blipFill>
          <p:spPr bwMode="auto">
            <a:xfrm>
              <a:off x="4427984" y="1556792"/>
              <a:ext cx="4391025" cy="5086350"/>
            </a:xfrm>
            <a:prstGeom prst="rect">
              <a:avLst/>
            </a:prstGeom>
            <a:noFill/>
            <a:ln w="9525">
              <a:noFill/>
              <a:miter lim="800000"/>
              <a:headEnd/>
              <a:tailEnd/>
            </a:ln>
          </p:spPr>
        </p:pic>
        <p:sp>
          <p:nvSpPr>
            <p:cNvPr id="8" name="직사각형 7"/>
            <p:cNvSpPr/>
            <p:nvPr/>
          </p:nvSpPr>
          <p:spPr bwMode="auto">
            <a:xfrm>
              <a:off x="6732240" y="1988840"/>
              <a:ext cx="2088232" cy="216024"/>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sp>
        <p:nvSpPr>
          <p:cNvPr id="3" name="슬라이드 번호 개체 틀 2"/>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20</a:t>
            </a:fld>
            <a:endParaRPr lang="en-US" altLang="ko-KR">
              <a:solidFill>
                <a:srgbClr val="000000"/>
              </a:solidFill>
            </a:endParaRPr>
          </a:p>
        </p:txBody>
      </p:sp>
    </p:spTree>
  </p:cSld>
  <p:clrMapOvr>
    <a:masterClrMapping/>
  </p:clrMapOvr>
  <p:transition advClick="0" advTm="15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5"/>
          <p:cNvSpPr>
            <a:spLocks noChangeArrowheads="1"/>
          </p:cNvSpPr>
          <p:nvPr/>
        </p:nvSpPr>
        <p:spPr bwMode="gray">
          <a:xfrm>
            <a:off x="467544" y="1268760"/>
            <a:ext cx="7920880" cy="648072"/>
          </a:xfrm>
          <a:prstGeom prst="rect">
            <a:avLst/>
          </a:prstGeom>
          <a:noFill/>
          <a:ln w="9525">
            <a:noFill/>
            <a:miter lim="800000"/>
            <a:headEnd/>
            <a:tailEnd/>
          </a:ln>
        </p:spPr>
        <p:txBody>
          <a:bodyPr/>
          <a:lstStyle/>
          <a:p>
            <a:pPr latinLnBrk="0">
              <a:lnSpc>
                <a:spcPct val="120000"/>
              </a:lnSpc>
              <a:spcBef>
                <a:spcPts val="0"/>
              </a:spcBef>
              <a:spcAft>
                <a:spcPts val="300"/>
              </a:spcAft>
            </a:pPr>
            <a:r>
              <a:rPr lang="en-US" altLang="ko-KR" sz="1600" b="1" dirty="0" smtClean="0">
                <a:solidFill>
                  <a:srgbClr val="000000"/>
                </a:solidFill>
                <a:latin typeface="Calibri" pitchFamily="34" charset="0"/>
                <a:ea typeface="맑은 고딕" pitchFamily="50" charset="-127"/>
                <a:cs typeface="Calibri" pitchFamily="34" charset="0"/>
              </a:rPr>
              <a:t>2) Other options (1)</a:t>
            </a:r>
          </a:p>
          <a:p>
            <a:pPr latinLnBrk="0">
              <a:lnSpc>
                <a:spcPct val="120000"/>
              </a:lnSpc>
              <a:spcBef>
                <a:spcPts val="0"/>
              </a:spcBef>
              <a:spcAft>
                <a:spcPts val="300"/>
              </a:spcAft>
            </a:pPr>
            <a:r>
              <a:rPr lang="en-US" altLang="ko-KR" sz="1400" dirty="0" smtClean="0">
                <a:solidFill>
                  <a:srgbClr val="000000"/>
                </a:solidFill>
                <a:latin typeface="맑은 고딕" pitchFamily="50" charset="-127"/>
                <a:ea typeface="맑은 고딕" pitchFamily="50" charset="-127"/>
                <a:cs typeface="Calibri" pitchFamily="34" charset="0"/>
              </a:rPr>
              <a:t>     Other options on DM 5.2.23 ‘Mobile Profile‘</a:t>
            </a:r>
            <a:endParaRPr lang="en-US" altLang="ko-KR" sz="1400" dirty="0" smtClean="0">
              <a:solidFill>
                <a:srgbClr val="000000"/>
              </a:solidFill>
              <a:latin typeface="Calibri" pitchFamily="34" charset="0"/>
              <a:ea typeface="맑은 고딕" pitchFamily="50" charset="-127"/>
              <a:cs typeface="Calibri" pitchFamily="34" charset="0"/>
            </a:endParaRPr>
          </a:p>
          <a:p>
            <a:pPr latinLnBrk="0">
              <a:lnSpc>
                <a:spcPct val="120000"/>
              </a:lnSpc>
              <a:spcBef>
                <a:spcPts val="0"/>
              </a:spcBef>
              <a:spcAft>
                <a:spcPts val="300"/>
              </a:spcAft>
            </a:pPr>
            <a:r>
              <a:rPr lang="ko-KR" altLang="en-US" sz="1600" dirty="0" smtClean="0">
                <a:solidFill>
                  <a:srgbClr val="000000"/>
                </a:solidFill>
                <a:latin typeface="Calibri" pitchFamily="34" charset="0"/>
                <a:ea typeface="맑은 고딕" pitchFamily="50" charset="-127"/>
                <a:cs typeface="Calibri" pitchFamily="34" charset="0"/>
              </a:rPr>
              <a:t> </a:t>
            </a:r>
            <a:endParaRPr lang="en-US" altLang="ko-KR" sz="1600" b="1" dirty="0" smtClean="0">
              <a:solidFill>
                <a:srgbClr val="000000"/>
              </a:solidFill>
              <a:latin typeface="Calibri" pitchFamily="34" charset="0"/>
              <a:ea typeface="맑은 고딕" pitchFamily="50" charset="-127"/>
              <a:cs typeface="Calibri" pitchFamily="34" charset="0"/>
            </a:endParaRPr>
          </a:p>
        </p:txBody>
      </p:sp>
      <p:graphicFrame>
        <p:nvGraphicFramePr>
          <p:cNvPr id="9" name="표 8"/>
          <p:cNvGraphicFramePr>
            <a:graphicFrameLocks noGrp="1"/>
          </p:cNvGraphicFramePr>
          <p:nvPr>
            <p:extLst>
              <p:ext uri="{D42A27DB-BD31-4B8C-83A1-F6EECF244321}">
                <p14:modId xmlns:p14="http://schemas.microsoft.com/office/powerpoint/2010/main" val="1383497468"/>
              </p:ext>
            </p:extLst>
          </p:nvPr>
        </p:nvGraphicFramePr>
        <p:xfrm>
          <a:off x="539552" y="2102000"/>
          <a:ext cx="8208912" cy="2615404"/>
        </p:xfrm>
        <a:graphic>
          <a:graphicData uri="http://schemas.openxmlformats.org/drawingml/2006/table">
            <a:tbl>
              <a:tblPr firstRow="1" bandRow="1">
                <a:tableStyleId>{5C22544A-7EE6-4342-B048-85BDC9FD1C3A}</a:tableStyleId>
              </a:tblPr>
              <a:tblGrid>
                <a:gridCol w="2088232"/>
                <a:gridCol w="6120680"/>
              </a:tblGrid>
              <a:tr h="256529">
                <a:tc>
                  <a:txBody>
                    <a:bodyPr/>
                    <a:lstStyle/>
                    <a:p>
                      <a:pPr algn="ctr" latinLnBrk="1">
                        <a:lnSpc>
                          <a:spcPct val="120000"/>
                        </a:lnSpc>
                      </a:pPr>
                      <a:r>
                        <a:rPr lang="en-US" altLang="ko-KR" sz="1200" b="1" dirty="0" smtClean="0">
                          <a:solidFill>
                            <a:schemeClr val="tx1"/>
                          </a:solidFill>
                          <a:latin typeface="맑은 고딕" pitchFamily="50" charset="-127"/>
                          <a:ea typeface="맑은 고딕" pitchFamily="50" charset="-127"/>
                        </a:rPr>
                        <a:t>Option</a:t>
                      </a:r>
                      <a:endParaRPr lang="ko-KR" altLang="en-US" sz="1200" b="1" dirty="0">
                        <a:solidFill>
                          <a:schemeClr val="tx1"/>
                        </a:solidFill>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lnSpc>
                          <a:spcPct val="120000"/>
                        </a:lnSpc>
                      </a:pPr>
                      <a:r>
                        <a:rPr lang="en-US" altLang="ko-KR" sz="1200" dirty="0" smtClean="0">
                          <a:solidFill>
                            <a:schemeClr val="tx1"/>
                          </a:solidFill>
                          <a:latin typeface="맑은 고딕" pitchFamily="50" charset="-127"/>
                          <a:ea typeface="맑은 고딕" pitchFamily="50" charset="-127"/>
                        </a:rPr>
                        <a:t>Description</a:t>
                      </a:r>
                      <a:endParaRPr lang="ko-KR" altLang="en-US" sz="1200" dirty="0">
                        <a:solidFill>
                          <a:schemeClr val="tx1"/>
                        </a:solidFill>
                        <a:latin typeface="맑은 고딕" pitchFamily="50" charset="-127"/>
                        <a:ea typeface="맑은 고딕" pitchFamily="50" charset="-127"/>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6529">
                <a:tc>
                  <a:txBody>
                    <a:bodyPr/>
                    <a:lstStyle/>
                    <a:p>
                      <a:pPr algn="l" latinLnBrk="1">
                        <a:lnSpc>
                          <a:spcPct val="120000"/>
                        </a:lnSpc>
                      </a:pPr>
                      <a:r>
                        <a:rPr lang="en-US" altLang="ko-KR" sz="1200" b="1" dirty="0" smtClean="0">
                          <a:latin typeface="맑은 고딕" pitchFamily="50" charset="-127"/>
                          <a:ea typeface="맑은 고딕" pitchFamily="50" charset="-127"/>
                        </a:rPr>
                        <a:t>Auto Prefix Code</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20000"/>
                        </a:lnSpc>
                      </a:pPr>
                      <a:r>
                        <a:rPr lang="en-US" altLang="ko-KR" sz="1200" dirty="0" smtClean="0">
                          <a:latin typeface="맑은 고딕" pitchFamily="50" charset="-127"/>
                          <a:ea typeface="맑은 고딕" pitchFamily="50" charset="-127"/>
                        </a:rPr>
                        <a:t>Set</a:t>
                      </a:r>
                      <a:r>
                        <a:rPr lang="en-US" altLang="ko-KR" sz="1200" baseline="0" dirty="0" smtClean="0">
                          <a:latin typeface="맑은 고딕" pitchFamily="50" charset="-127"/>
                          <a:ea typeface="맑은 고딕" pitchFamily="50" charset="-127"/>
                        </a:rPr>
                        <a:t> the auto p</a:t>
                      </a:r>
                      <a:r>
                        <a:rPr lang="en-US" altLang="ko-KR" sz="1200" dirty="0" smtClean="0">
                          <a:latin typeface="맑은 고딕" pitchFamily="50" charset="-127"/>
                          <a:ea typeface="맑은 고딕" pitchFamily="50" charset="-127"/>
                        </a:rPr>
                        <a:t>refix code. By</a:t>
                      </a:r>
                      <a:r>
                        <a:rPr lang="en-US" altLang="ko-KR" sz="1200" baseline="0" dirty="0" smtClean="0">
                          <a:latin typeface="맑은 고딕" pitchFamily="50" charset="-127"/>
                          <a:ea typeface="맑은 고딕" pitchFamily="50" charset="-127"/>
                        </a:rPr>
                        <a:t> the prefix rule(Auto Prefix Exception List), WE VoIP generates prefix code automatically when user dials.</a:t>
                      </a:r>
                      <a:endParaRPr lang="en-US" altLang="ko-KR" sz="1200" dirty="0" smtClean="0">
                        <a:latin typeface="맑은 고딕" pitchFamily="50" charset="-127"/>
                        <a:ea typeface="맑은 고딕" pitchFamily="50" charset="-127"/>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0605">
                <a:tc>
                  <a:txBody>
                    <a:bodyPr/>
                    <a:lstStyle/>
                    <a:p>
                      <a:pPr algn="l" latinLnBrk="1">
                        <a:lnSpc>
                          <a:spcPct val="120000"/>
                        </a:lnSpc>
                      </a:pPr>
                      <a:r>
                        <a:rPr lang="en-US" altLang="ko-KR" sz="1200" b="1" dirty="0" smtClean="0">
                          <a:latin typeface="맑은 고딕" pitchFamily="50" charset="-127"/>
                          <a:ea typeface="맑은 고딕" pitchFamily="50" charset="-127"/>
                        </a:rPr>
                        <a:t>Auto Prefix</a:t>
                      </a:r>
                      <a:r>
                        <a:rPr lang="en-US" altLang="ko-KR" sz="1200" b="1" baseline="0" dirty="0" smtClean="0">
                          <a:latin typeface="맑은 고딕" pitchFamily="50" charset="-127"/>
                          <a:ea typeface="맑은 고딕" pitchFamily="50" charset="-127"/>
                        </a:rPr>
                        <a:t> Exception List</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20000"/>
                        </a:lnSpc>
                      </a:pPr>
                      <a:r>
                        <a:rPr lang="en-US" altLang="ko-KR" sz="1200" baseline="0" dirty="0" smtClean="0">
                          <a:latin typeface="맑은 고딕" pitchFamily="50" charset="-127"/>
                          <a:ea typeface="맑은 고딕" pitchFamily="50" charset="-127"/>
                        </a:rPr>
                        <a:t>Set the exception rule that do not add prefix.</a:t>
                      </a:r>
                    </a:p>
                    <a:p>
                      <a:pPr algn="l" latinLnBrk="1">
                        <a:lnSpc>
                          <a:spcPct val="120000"/>
                        </a:lnSpc>
                      </a:pPr>
                      <a:endParaRPr lang="en-US" altLang="ko-KR" sz="1200" baseline="0" dirty="0" smtClean="0">
                        <a:latin typeface="맑은 고딕" pitchFamily="50" charset="-127"/>
                        <a:ea typeface="맑은 고딕" pitchFamily="50" charset="-127"/>
                      </a:endParaRPr>
                    </a:p>
                    <a:p>
                      <a:pPr algn="l" latinLnBrk="1">
                        <a:lnSpc>
                          <a:spcPct val="120000"/>
                        </a:lnSpc>
                      </a:pPr>
                      <a:r>
                        <a:rPr lang="en-US" altLang="ko-KR" sz="1200" baseline="0" dirty="0" smtClean="0">
                          <a:latin typeface="맑은 고딕" pitchFamily="50" charset="-127"/>
                          <a:ea typeface="맑은 고딕" pitchFamily="50" charset="-127"/>
                        </a:rPr>
                        <a:t>&lt;Example&gt;</a:t>
                      </a:r>
                    </a:p>
                    <a:p>
                      <a:pPr algn="l" latinLnBrk="1">
                        <a:lnSpc>
                          <a:spcPct val="120000"/>
                        </a:lnSpc>
                      </a:pPr>
                      <a:r>
                        <a:rPr lang="en-US" altLang="ko-KR" sz="1200" baseline="0" dirty="0" smtClean="0">
                          <a:latin typeface="맑은 고딕" pitchFamily="50" charset="-127"/>
                          <a:ea typeface="맑은 고딕" pitchFamily="50" charset="-127"/>
                        </a:rPr>
                        <a:t>4 digits</a:t>
                      </a:r>
                      <a:r>
                        <a:rPr lang="ko-KR" altLang="en-US" sz="1200" baseline="0" dirty="0" smtClean="0">
                          <a:latin typeface="맑은 고딕" pitchFamily="50" charset="-127"/>
                          <a:ea typeface="맑은 고딕" pitchFamily="50" charset="-127"/>
                        </a:rPr>
                        <a:t> </a:t>
                      </a:r>
                      <a:r>
                        <a:rPr lang="en-US" altLang="ko-KR" sz="1200" baseline="0" dirty="0" smtClean="0">
                          <a:latin typeface="맑은 고딕" pitchFamily="50" charset="-127"/>
                          <a:ea typeface="맑은 고딕" pitchFamily="50" charset="-127"/>
                        </a:rPr>
                        <a:t>(XXXX), The numbers start with specific numbers</a:t>
                      </a:r>
                      <a:r>
                        <a:rPr lang="ko-KR" altLang="en-US" sz="1200" baseline="0" dirty="0" smtClean="0">
                          <a:latin typeface="맑은 고딕" pitchFamily="50" charset="-127"/>
                          <a:ea typeface="맑은 고딕" pitchFamily="50" charset="-127"/>
                        </a:rPr>
                        <a:t> </a:t>
                      </a:r>
                      <a:r>
                        <a:rPr lang="en-US" altLang="ko-KR" sz="1200" baseline="0" dirty="0" smtClean="0">
                          <a:latin typeface="맑은 고딕" pitchFamily="50" charset="-127"/>
                          <a:ea typeface="맑은 고딕" pitchFamily="50" charset="-127"/>
                        </a:rPr>
                        <a:t>(specific numbers!)</a:t>
                      </a:r>
                    </a:p>
                    <a:p>
                      <a:pPr algn="l" latinLnBrk="1">
                        <a:lnSpc>
                          <a:spcPct val="120000"/>
                        </a:lnSpc>
                      </a:pPr>
                      <a:r>
                        <a:rPr lang="en-US" altLang="ko-KR" sz="1200" baseline="0" dirty="0" smtClean="0">
                          <a:latin typeface="맑은 고딕" pitchFamily="50" charset="-127"/>
                          <a:ea typeface="맑은 고딕" pitchFamily="50" charset="-127"/>
                        </a:rPr>
                        <a:t>(</a:t>
                      </a:r>
                      <a:r>
                        <a:rPr lang="ko-KR" altLang="en-US" sz="1200" baseline="0" dirty="0" smtClean="0">
                          <a:latin typeface="맑은 고딕" pitchFamily="50" charset="-127"/>
                          <a:ea typeface="맑은 고딕" pitchFamily="50" charset="-127"/>
                        </a:rPr>
                        <a:t>예</a:t>
                      </a:r>
                      <a:r>
                        <a:rPr lang="en-US" altLang="ko-KR" sz="1200" baseline="0" dirty="0" smtClean="0">
                          <a:latin typeface="맑은 고딕" pitchFamily="50" charset="-127"/>
                          <a:ea typeface="맑은 고딕" pitchFamily="50" charset="-127"/>
                        </a:rPr>
                        <a:t>) In 4digits extension, and</a:t>
                      </a:r>
                      <a:r>
                        <a:rPr lang="ko-KR" altLang="en-US" sz="1200" baseline="0" dirty="0" smtClean="0">
                          <a:latin typeface="맑은 고딕" pitchFamily="50" charset="-127"/>
                          <a:ea typeface="맑은 고딕" pitchFamily="50" charset="-127"/>
                        </a:rPr>
                        <a:t> </a:t>
                      </a:r>
                      <a:r>
                        <a:rPr lang="en-US" altLang="ko-KR" sz="1200" baseline="0" dirty="0" smtClean="0">
                          <a:latin typeface="맑은 고딕" pitchFamily="50" charset="-127"/>
                          <a:ea typeface="맑은 고딕" pitchFamily="50" charset="-127"/>
                        </a:rPr>
                        <a:t>start number with 805, The case you want to not add</a:t>
                      </a:r>
                      <a:r>
                        <a:rPr lang="ko-KR" altLang="en-US" sz="1200" baseline="0" dirty="0" smtClean="0">
                          <a:latin typeface="맑은 고딕" pitchFamily="50" charset="-127"/>
                          <a:ea typeface="맑은 고딕" pitchFamily="50" charset="-127"/>
                        </a:rPr>
                        <a:t> </a:t>
                      </a:r>
                      <a:r>
                        <a:rPr lang="en-US" altLang="ko-KR" sz="1200" baseline="0" dirty="0" smtClean="0">
                          <a:latin typeface="맑은 고딕" pitchFamily="50" charset="-127"/>
                          <a:ea typeface="맑은 고딕" pitchFamily="50" charset="-127"/>
                        </a:rPr>
                        <a:t>prefix.</a:t>
                      </a:r>
                    </a:p>
                    <a:p>
                      <a:pPr algn="l" latinLnBrk="1">
                        <a:lnSpc>
                          <a:spcPct val="120000"/>
                        </a:lnSpc>
                      </a:pPr>
                      <a:r>
                        <a:rPr lang="en-US" altLang="ko-KR" sz="1200" baseline="0" dirty="0" smtClean="0">
                          <a:latin typeface="맑은 고딕" pitchFamily="50" charset="-127"/>
                          <a:ea typeface="맑은 고딕" pitchFamily="50" charset="-127"/>
                        </a:rPr>
                        <a:t>     =&gt; XXXX, 805! </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6529">
                <a:tc>
                  <a:txBody>
                    <a:bodyPr/>
                    <a:lstStyle/>
                    <a:p>
                      <a:pPr algn="l" latinLnBrk="1">
                        <a:lnSpc>
                          <a:spcPct val="120000"/>
                        </a:lnSpc>
                      </a:pPr>
                      <a:r>
                        <a:rPr lang="en-US" altLang="ko-KR" sz="1200" b="1" dirty="0" smtClean="0">
                          <a:latin typeface="맑은 고딕" pitchFamily="50" charset="-127"/>
                          <a:ea typeface="맑은 고딕" pitchFamily="50" charset="-127"/>
                        </a:rPr>
                        <a:t>Codec Priority</a:t>
                      </a:r>
                      <a:endParaRPr lang="ko-KR" altLang="en-US" sz="1200" b="1" dirty="0">
                        <a:latin typeface="맑은 고딕" pitchFamily="50" charset="-127"/>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20000"/>
                        </a:lnSpc>
                      </a:pPr>
                      <a:r>
                        <a:rPr lang="en-US" altLang="ko-KR" sz="1200" baseline="0" dirty="0" smtClean="0">
                          <a:latin typeface="맑은 고딕" pitchFamily="50" charset="-127"/>
                          <a:ea typeface="맑은 고딕" pitchFamily="50" charset="-127"/>
                        </a:rPr>
                        <a:t>Set the codec priority.</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467544" y="4869160"/>
            <a:ext cx="8208912" cy="1458861"/>
          </a:xfrm>
          <a:prstGeom prst="rect">
            <a:avLst/>
          </a:prstGeom>
          <a:noFill/>
        </p:spPr>
        <p:txBody>
          <a:bodyPr wrap="square" rtlCol="0">
            <a:spAutoFit/>
          </a:bodyPr>
          <a:lstStyle/>
          <a:p>
            <a:pPr>
              <a:lnSpc>
                <a:spcPct val="120000"/>
              </a:lnSpc>
            </a:pPr>
            <a:r>
              <a:rPr lang="en-US" altLang="ko-KR" sz="1400" b="1" dirty="0" smtClean="0">
                <a:latin typeface="맑은 고딕" panose="020B0503020000020004" pitchFamily="50" charset="-127"/>
                <a:ea typeface="맑은 고딕" panose="020B0503020000020004" pitchFamily="50" charset="-127"/>
              </a:rPr>
              <a:t>※ Auto Prefix Code Example</a:t>
            </a:r>
          </a:p>
          <a:p>
            <a:pPr>
              <a:lnSpc>
                <a:spcPct val="120000"/>
              </a:lnSpc>
            </a:pPr>
            <a:r>
              <a:rPr lang="en-US" altLang="ko-KR" sz="1200" dirty="0" smtClean="0">
                <a:latin typeface="맑은 고딕" panose="020B0503020000020004" pitchFamily="50" charset="-127"/>
                <a:ea typeface="맑은 고딕" panose="020B0503020000020004" pitchFamily="50" charset="-127"/>
              </a:rPr>
              <a:t>   If trunk prefix code is 9, and only 4digits extension</a:t>
            </a:r>
            <a:r>
              <a:rPr lang="ko-KR" altLang="en-US" sz="1200" dirty="0" smtClean="0">
                <a:latin typeface="맑은 고딕" panose="020B0503020000020004" pitchFamily="50" charset="-127"/>
                <a:ea typeface="맑은 고딕" panose="020B0503020000020004" pitchFamily="50" charset="-127"/>
              </a:rPr>
              <a:t> </a:t>
            </a:r>
            <a:r>
              <a:rPr lang="en-US" altLang="ko-KR" sz="1200" dirty="0" smtClean="0">
                <a:latin typeface="맑은 고딕" panose="020B0503020000020004" pitchFamily="50" charset="-127"/>
                <a:ea typeface="맑은 고딕" panose="020B0503020000020004" pitchFamily="50" charset="-127"/>
              </a:rPr>
              <a:t>is used in example site,</a:t>
            </a:r>
          </a:p>
          <a:p>
            <a:pPr>
              <a:lnSpc>
                <a:spcPct val="120000"/>
              </a:lnSpc>
            </a:pPr>
            <a:r>
              <a:rPr lang="en-US" altLang="ko-KR" sz="1200" dirty="0" smtClean="0">
                <a:latin typeface="맑은 고딕" panose="020B0503020000020004" pitchFamily="50" charset="-127"/>
                <a:ea typeface="맑은 고딕" panose="020B0503020000020004" pitchFamily="50" charset="-127"/>
              </a:rPr>
              <a:t>   Users need not to add prefix code manually under the below setting.</a:t>
            </a:r>
          </a:p>
          <a:p>
            <a:pPr>
              <a:lnSpc>
                <a:spcPct val="120000"/>
              </a:lnSpc>
            </a:pPr>
            <a:endParaRPr lang="en-US" altLang="ko-KR" sz="1200" dirty="0" smtClean="0">
              <a:latin typeface="맑은 고딕" panose="020B0503020000020004" pitchFamily="50" charset="-127"/>
              <a:ea typeface="맑은 고딕" panose="020B0503020000020004" pitchFamily="50" charset="-127"/>
            </a:endParaRPr>
          </a:p>
          <a:p>
            <a:pPr>
              <a:lnSpc>
                <a:spcPct val="120000"/>
              </a:lnSpc>
            </a:pPr>
            <a:r>
              <a:rPr lang="en-US" altLang="ko-KR" sz="1200" dirty="0">
                <a:latin typeface="맑은 고딕" panose="020B0503020000020004" pitchFamily="50" charset="-127"/>
                <a:ea typeface="맑은 고딕" panose="020B0503020000020004" pitchFamily="50" charset="-127"/>
              </a:rPr>
              <a:t> </a:t>
            </a:r>
            <a:r>
              <a:rPr lang="en-US" altLang="ko-KR" sz="1200" dirty="0" smtClean="0">
                <a:latin typeface="맑은 고딕" panose="020B0503020000020004" pitchFamily="50" charset="-127"/>
                <a:ea typeface="맑은 고딕" panose="020B0503020000020004" pitchFamily="50" charset="-127"/>
              </a:rPr>
              <a:t>  - Auto Prefix Code: 9</a:t>
            </a:r>
          </a:p>
          <a:p>
            <a:pPr>
              <a:lnSpc>
                <a:spcPct val="120000"/>
              </a:lnSpc>
            </a:pPr>
            <a:r>
              <a:rPr lang="en-US" altLang="ko-KR" sz="1200" dirty="0">
                <a:latin typeface="맑은 고딕" panose="020B0503020000020004" pitchFamily="50" charset="-127"/>
                <a:ea typeface="맑은 고딕" panose="020B0503020000020004" pitchFamily="50" charset="-127"/>
              </a:rPr>
              <a:t> </a:t>
            </a:r>
            <a:r>
              <a:rPr lang="en-US" altLang="ko-KR" sz="1200" dirty="0" smtClean="0">
                <a:latin typeface="맑은 고딕" panose="020B0503020000020004" pitchFamily="50" charset="-127"/>
                <a:ea typeface="맑은 고딕" panose="020B0503020000020004" pitchFamily="50" charset="-127"/>
              </a:rPr>
              <a:t>  - Auto Prefix Exception List; XXXX,9!</a:t>
            </a:r>
          </a:p>
        </p:txBody>
      </p:sp>
      <p:sp>
        <p:nvSpPr>
          <p:cNvPr id="6" name="직사각형 5"/>
          <p:cNvSpPr/>
          <p:nvPr/>
        </p:nvSpPr>
        <p:spPr>
          <a:xfrm>
            <a:off x="450102" y="260648"/>
            <a:ext cx="8370369" cy="584775"/>
          </a:xfrm>
          <a:prstGeom prst="rect">
            <a:avLst/>
          </a:prstGeom>
        </p:spPr>
        <p:txBody>
          <a:bodyPr wrap="square">
            <a:spAutoFit/>
          </a:bodyPr>
          <a:lstStyle/>
          <a:p>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6. Mobile </a:t>
            </a:r>
            <a:r>
              <a:rPr lang="en-US" altLang="ko-KR" sz="3200" b="1" dirty="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profile </a:t>
            </a: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(2/3</a:t>
            </a:r>
            <a:r>
              <a:rPr lang="en-US" altLang="ko-KR" sz="3200" b="1" dirty="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a:t>
            </a:r>
            <a:endParaRPr lang="ko-KR" altLang="en-US" sz="2000" dirty="0"/>
          </a:p>
        </p:txBody>
      </p:sp>
      <p:sp>
        <p:nvSpPr>
          <p:cNvPr id="3" name="슬라이드 번호 개체 틀 2"/>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21</a:t>
            </a:fld>
            <a:endParaRPr lang="en-US" altLang="ko-KR">
              <a:solidFill>
                <a:srgbClr val="000000"/>
              </a:solidFill>
            </a:endParaRPr>
          </a:p>
        </p:txBody>
      </p:sp>
    </p:spTree>
  </p:cSld>
  <p:clrMapOvr>
    <a:masterClrMapping/>
  </p:clrMapOvr>
  <p:transition advClick="0" advTm="15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표 8"/>
          <p:cNvGraphicFramePr>
            <a:graphicFrameLocks noGrp="1"/>
          </p:cNvGraphicFramePr>
          <p:nvPr>
            <p:extLst>
              <p:ext uri="{D42A27DB-BD31-4B8C-83A1-F6EECF244321}">
                <p14:modId xmlns:p14="http://schemas.microsoft.com/office/powerpoint/2010/main" val="2467636945"/>
              </p:ext>
            </p:extLst>
          </p:nvPr>
        </p:nvGraphicFramePr>
        <p:xfrm>
          <a:off x="467544" y="1879648"/>
          <a:ext cx="8280920" cy="2834860"/>
        </p:xfrm>
        <a:graphic>
          <a:graphicData uri="http://schemas.openxmlformats.org/drawingml/2006/table">
            <a:tbl>
              <a:tblPr firstRow="1" bandRow="1">
                <a:tableStyleId>{5C22544A-7EE6-4342-B048-85BDC9FD1C3A}</a:tableStyleId>
              </a:tblPr>
              <a:tblGrid>
                <a:gridCol w="1865072"/>
                <a:gridCol w="6415848"/>
              </a:tblGrid>
              <a:tr h="256529">
                <a:tc>
                  <a:txBody>
                    <a:bodyPr/>
                    <a:lstStyle/>
                    <a:p>
                      <a:pPr algn="ctr" latinLnBrk="1">
                        <a:lnSpc>
                          <a:spcPct val="120000"/>
                        </a:lnSpc>
                      </a:pPr>
                      <a:r>
                        <a:rPr lang="en-US" altLang="ko-KR" sz="1200" b="1" dirty="0" smtClean="0">
                          <a:solidFill>
                            <a:schemeClr val="tx1"/>
                          </a:solidFill>
                          <a:latin typeface="맑은 고딕" pitchFamily="50" charset="-127"/>
                          <a:ea typeface="맑은 고딕" pitchFamily="50" charset="-127"/>
                        </a:rPr>
                        <a:t>Option</a:t>
                      </a:r>
                      <a:endParaRPr lang="ko-KR" altLang="en-US" sz="1200" b="1" dirty="0">
                        <a:solidFill>
                          <a:schemeClr val="tx1"/>
                        </a:solidFill>
                        <a:latin typeface="맑은 고딕" pitchFamily="50" charset="-127"/>
                        <a:ea typeface="맑은 고딕" pitchFamily="50" charset="-127"/>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lnSpc>
                          <a:spcPct val="120000"/>
                        </a:lnSpc>
                      </a:pPr>
                      <a:r>
                        <a:rPr lang="en-US" altLang="ko-KR" sz="1200" dirty="0" smtClean="0">
                          <a:solidFill>
                            <a:schemeClr val="tx1"/>
                          </a:solidFill>
                          <a:latin typeface="맑은 고딕" pitchFamily="50" charset="-127"/>
                          <a:ea typeface="맑은 고딕" pitchFamily="50" charset="-127"/>
                        </a:rPr>
                        <a:t>Description</a:t>
                      </a:r>
                      <a:endParaRPr lang="ko-KR" altLang="en-US" sz="1200" dirty="0">
                        <a:solidFill>
                          <a:schemeClr val="tx1"/>
                        </a:solidFill>
                        <a:latin typeface="맑은 고딕" pitchFamily="50" charset="-127"/>
                        <a:ea typeface="맑은 고딕" pitchFamily="50" charset="-127"/>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27548">
                <a:tc>
                  <a:txBody>
                    <a:bodyPr/>
                    <a:lstStyle/>
                    <a:p>
                      <a:pPr algn="l" latinLnBrk="1">
                        <a:lnSpc>
                          <a:spcPct val="120000"/>
                        </a:lnSpc>
                      </a:pPr>
                      <a:r>
                        <a:rPr lang="en-US" altLang="ko-KR" sz="1200" b="1" dirty="0" smtClean="0">
                          <a:latin typeface="맑은 고딕" pitchFamily="50" charset="-127"/>
                          <a:ea typeface="맑은 고딕" pitchFamily="50" charset="-127"/>
                        </a:rPr>
                        <a:t>SILK</a:t>
                      </a:r>
                      <a:r>
                        <a:rPr lang="en-US" altLang="ko-KR" sz="1200" b="1" baseline="0" dirty="0" smtClean="0">
                          <a:latin typeface="맑은 고딕" pitchFamily="50" charset="-127"/>
                          <a:ea typeface="맑은 고딕" pitchFamily="50" charset="-127"/>
                        </a:rPr>
                        <a:t> Codec</a:t>
                      </a:r>
                      <a:endParaRPr lang="ko-KR" altLang="en-US" sz="1200" b="1" dirty="0">
                        <a:latin typeface="맑은 고딕" pitchFamily="50" charset="-127"/>
                        <a:ea typeface="맑은 고딕" pitchFamily="50" charset="-127"/>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20000"/>
                        </a:lnSpc>
                      </a:pPr>
                      <a:r>
                        <a:rPr lang="en-US" altLang="ko-KR" sz="1200" baseline="0" dirty="0" smtClean="0">
                          <a:latin typeface="맑은 고딕" pitchFamily="50" charset="-127"/>
                          <a:ea typeface="맑은 고딕" pitchFamily="50" charset="-127"/>
                        </a:rPr>
                        <a:t>Set the options about SILK codec.</a:t>
                      </a:r>
                    </a:p>
                    <a:p>
                      <a:pPr marL="228600" indent="-228600" algn="l" latinLnBrk="1">
                        <a:lnSpc>
                          <a:spcPct val="120000"/>
                        </a:lnSpc>
                        <a:buAutoNum type="arabicPeriod"/>
                      </a:pPr>
                      <a:r>
                        <a:rPr lang="en-US" altLang="ko-KR" sz="1200" baseline="0" dirty="0" smtClean="0">
                          <a:latin typeface="맑은 고딕" pitchFamily="50" charset="-127"/>
                          <a:ea typeface="맑은 고딕" pitchFamily="50" charset="-127"/>
                        </a:rPr>
                        <a:t>Payload</a:t>
                      </a:r>
                    </a:p>
                    <a:p>
                      <a:pPr marL="228600" indent="-228600" algn="l" latinLnBrk="1">
                        <a:lnSpc>
                          <a:spcPct val="120000"/>
                        </a:lnSpc>
                        <a:buAutoNum type="arabicPeriod"/>
                      </a:pPr>
                      <a:r>
                        <a:rPr lang="en-US" altLang="ko-KR" sz="1200" baseline="0" dirty="0" smtClean="0">
                          <a:latin typeface="맑은 고딕" pitchFamily="50" charset="-127"/>
                          <a:ea typeface="맑은 고딕" pitchFamily="50" charset="-127"/>
                        </a:rPr>
                        <a:t>Sampling Frequency</a:t>
                      </a:r>
                    </a:p>
                    <a:p>
                      <a:pPr marL="228600" indent="-228600" algn="l" latinLnBrk="1">
                        <a:lnSpc>
                          <a:spcPct val="120000"/>
                        </a:lnSpc>
                        <a:buAutoNum type="arabicPeriod"/>
                      </a:pPr>
                      <a:r>
                        <a:rPr lang="en-US" altLang="ko-KR" sz="1200" baseline="0" dirty="0" smtClean="0">
                          <a:latin typeface="맑은 고딕" pitchFamily="50" charset="-127"/>
                          <a:ea typeface="맑은 고딕" pitchFamily="50" charset="-127"/>
                        </a:rPr>
                        <a:t>Max </a:t>
                      </a:r>
                      <a:r>
                        <a:rPr lang="en-US" altLang="ko-KR" sz="1200" baseline="0" dirty="0" err="1" smtClean="0">
                          <a:latin typeface="맑은 고딕" pitchFamily="50" charset="-127"/>
                          <a:ea typeface="맑은 고딕" pitchFamily="50" charset="-127"/>
                        </a:rPr>
                        <a:t>Ptime</a:t>
                      </a:r>
                      <a:r>
                        <a:rPr lang="en-US" altLang="ko-KR" sz="1200" baseline="0" dirty="0" smtClean="0">
                          <a:latin typeface="맑은 고딕" pitchFamily="50" charset="-127"/>
                          <a:ea typeface="맑은 고딕" pitchFamily="50" charset="-127"/>
                        </a:rPr>
                        <a:t> – Max packet time interval</a:t>
                      </a:r>
                    </a:p>
                    <a:p>
                      <a:pPr marL="228600" indent="-228600" algn="l" latinLnBrk="1">
                        <a:lnSpc>
                          <a:spcPct val="120000"/>
                        </a:lnSpc>
                        <a:buAutoNum type="arabicPeriod"/>
                      </a:pPr>
                      <a:r>
                        <a:rPr lang="en-US" altLang="ko-KR" sz="1200" baseline="0" dirty="0" smtClean="0">
                          <a:latin typeface="맑은 고딕" pitchFamily="50" charset="-127"/>
                          <a:ea typeface="맑은 고딕" pitchFamily="50" charset="-127"/>
                        </a:rPr>
                        <a:t>DTX </a:t>
                      </a:r>
                    </a:p>
                    <a:p>
                      <a:pPr marL="228600" indent="-228600" algn="l" latinLnBrk="1">
                        <a:lnSpc>
                          <a:spcPct val="120000"/>
                        </a:lnSpc>
                        <a:buAutoNum type="arabicPeriod"/>
                      </a:pPr>
                      <a:r>
                        <a:rPr lang="en-US" altLang="ko-KR" sz="1200" baseline="0" dirty="0" smtClean="0">
                          <a:latin typeface="맑은 고딕" pitchFamily="50" charset="-127"/>
                          <a:ea typeface="맑은 고딕" pitchFamily="50" charset="-127"/>
                        </a:rPr>
                        <a:t>FEC</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7548">
                <a:tc>
                  <a:txBody>
                    <a:bodyPr/>
                    <a:lstStyle/>
                    <a:p>
                      <a:pPr algn="l" latinLnBrk="1">
                        <a:lnSpc>
                          <a:spcPct val="120000"/>
                        </a:lnSpc>
                      </a:pPr>
                      <a:r>
                        <a:rPr lang="en-US" altLang="ko-KR" sz="1200" b="1" dirty="0" smtClean="0">
                          <a:latin typeface="맑은 고딕" pitchFamily="50" charset="-127"/>
                          <a:ea typeface="맑은 고딕" pitchFamily="50" charset="-127"/>
                        </a:rPr>
                        <a:t>AMR-WB</a:t>
                      </a:r>
                      <a:endParaRPr lang="ko-KR" altLang="en-US" sz="1200" b="1" dirty="0">
                        <a:latin typeface="맑은 고딕" pitchFamily="50" charset="-127"/>
                        <a:ea typeface="맑은 고딕" pitchFamily="50" charset="-127"/>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20000"/>
                        </a:lnSpc>
                      </a:pPr>
                      <a:r>
                        <a:rPr lang="en-US" altLang="ko-KR" sz="1200" baseline="0" dirty="0" smtClean="0">
                          <a:latin typeface="맑은 고딕" pitchFamily="50" charset="-127"/>
                          <a:ea typeface="맑은 고딕" pitchFamily="50" charset="-127"/>
                        </a:rPr>
                        <a:t>Set the options about AMR-WB codec</a:t>
                      </a:r>
                    </a:p>
                    <a:p>
                      <a:pPr algn="l" latinLnBrk="1">
                        <a:lnSpc>
                          <a:spcPct val="120000"/>
                        </a:lnSpc>
                      </a:pPr>
                      <a:r>
                        <a:rPr lang="en-US" altLang="ko-KR" sz="1200" baseline="0" dirty="0" smtClean="0">
                          <a:latin typeface="맑은 고딕" pitchFamily="50" charset="-127"/>
                          <a:ea typeface="맑은 고딕" pitchFamily="50" charset="-127"/>
                        </a:rPr>
                        <a:t>Payload</a:t>
                      </a:r>
                    </a:p>
                    <a:p>
                      <a:pPr marL="228600" indent="-228600" algn="l" latinLnBrk="1">
                        <a:lnSpc>
                          <a:spcPct val="120000"/>
                        </a:lnSpc>
                        <a:buAutoNum type="arabicPeriod"/>
                      </a:pPr>
                      <a:r>
                        <a:rPr lang="en-US" altLang="ko-KR" sz="1200" baseline="0" dirty="0" smtClean="0">
                          <a:latin typeface="맑은 고딕" pitchFamily="50" charset="-127"/>
                          <a:ea typeface="맑은 고딕" pitchFamily="50" charset="-127"/>
                        </a:rPr>
                        <a:t>Bit Rate</a:t>
                      </a:r>
                    </a:p>
                    <a:p>
                      <a:pPr marL="228600" indent="-228600" algn="l" latinLnBrk="1">
                        <a:lnSpc>
                          <a:spcPct val="120000"/>
                        </a:lnSpc>
                        <a:buAutoNum type="arabicPeriod"/>
                      </a:pPr>
                      <a:r>
                        <a:rPr lang="en-US" altLang="ko-KR" sz="1200" baseline="0" dirty="0" smtClean="0">
                          <a:latin typeface="맑은 고딕" pitchFamily="50" charset="-127"/>
                          <a:ea typeface="맑은 고딕" pitchFamily="50" charset="-127"/>
                        </a:rPr>
                        <a:t>DTX</a:t>
                      </a:r>
                      <a:endParaRPr lang="ko-KR" altLang="en-US" sz="1200" dirty="0">
                        <a:latin typeface="맑은 고딕" pitchFamily="50" charset="-127"/>
                        <a:ea typeface="맑은 고딕" pitchFamily="50" charset="-127"/>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6529">
                <a:tc>
                  <a:txBody>
                    <a:bodyPr/>
                    <a:lstStyle/>
                    <a:p>
                      <a:pPr algn="l" latinLnBrk="1">
                        <a:lnSpc>
                          <a:spcPct val="120000"/>
                        </a:lnSpc>
                      </a:pPr>
                      <a:r>
                        <a:rPr lang="en-US" altLang="ko-KR" sz="1200" b="1" dirty="0" smtClean="0">
                          <a:latin typeface="맑은 고딕" pitchFamily="50" charset="-127"/>
                          <a:ea typeface="맑은 고딕" pitchFamily="50" charset="-127"/>
                        </a:rPr>
                        <a:t>Direct</a:t>
                      </a:r>
                      <a:r>
                        <a:rPr lang="en-US" altLang="ko-KR" sz="1200" b="1" baseline="0" dirty="0" smtClean="0">
                          <a:latin typeface="맑은 고딕" pitchFamily="50" charset="-127"/>
                          <a:ea typeface="맑은 고딕" pitchFamily="50" charset="-127"/>
                        </a:rPr>
                        <a:t> Mobile Number</a:t>
                      </a:r>
                      <a:endParaRPr lang="ko-KR" altLang="en-US" sz="1200" b="1" dirty="0">
                        <a:latin typeface="맑은 고딕" pitchFamily="50" charset="-127"/>
                        <a:ea typeface="맑은 고딕" pitchFamily="50" charset="-127"/>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20000"/>
                        </a:lnSpc>
                      </a:pPr>
                      <a:r>
                        <a:rPr lang="en-US" altLang="ko-KR" sz="1200" dirty="0" smtClean="0">
                          <a:latin typeface="맑은 고딕" pitchFamily="50" charset="-127"/>
                          <a:ea typeface="맑은 고딕" pitchFamily="50" charset="-127"/>
                        </a:rPr>
                        <a:t>Set</a:t>
                      </a:r>
                      <a:r>
                        <a:rPr lang="en-US" altLang="ko-KR" sz="1200" baseline="0" dirty="0" smtClean="0">
                          <a:latin typeface="맑은 고딕" pitchFamily="50" charset="-127"/>
                          <a:ea typeface="맑은 고딕" pitchFamily="50" charset="-127"/>
                        </a:rPr>
                        <a:t> the numbers that be called via only 3G.</a:t>
                      </a:r>
                      <a:endParaRPr lang="ko-KR" altLang="en-US" sz="1200" dirty="0" smtClean="0">
                        <a:latin typeface="맑은 고딕" pitchFamily="50" charset="-127"/>
                        <a:ea typeface="맑은 고딕" pitchFamily="50" charset="-127"/>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직사각형 5"/>
          <p:cNvSpPr/>
          <p:nvPr/>
        </p:nvSpPr>
        <p:spPr>
          <a:xfrm>
            <a:off x="450102" y="260648"/>
            <a:ext cx="8442377" cy="584775"/>
          </a:xfrm>
          <a:prstGeom prst="rect">
            <a:avLst/>
          </a:prstGeom>
        </p:spPr>
        <p:txBody>
          <a:bodyPr wrap="square">
            <a:spAutoFit/>
          </a:bodyPr>
          <a:lstStyle/>
          <a:p>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6. Mobile </a:t>
            </a:r>
            <a:r>
              <a:rPr lang="en-US" altLang="ko-KR" sz="3200" b="1" dirty="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profile </a:t>
            </a: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(3/3</a:t>
            </a:r>
            <a:r>
              <a:rPr lang="en-US" altLang="ko-KR" sz="3200" b="1" dirty="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a:t>
            </a:r>
            <a:endParaRPr lang="ko-KR" altLang="en-US" sz="2000" dirty="0"/>
          </a:p>
        </p:txBody>
      </p:sp>
      <p:sp>
        <p:nvSpPr>
          <p:cNvPr id="5" name="Rectangle 165"/>
          <p:cNvSpPr>
            <a:spLocks noChangeArrowheads="1"/>
          </p:cNvSpPr>
          <p:nvPr/>
        </p:nvSpPr>
        <p:spPr bwMode="gray">
          <a:xfrm>
            <a:off x="467544" y="1268760"/>
            <a:ext cx="7920880" cy="504056"/>
          </a:xfrm>
          <a:prstGeom prst="rect">
            <a:avLst/>
          </a:prstGeom>
          <a:noFill/>
          <a:ln w="9525">
            <a:noFill/>
            <a:miter lim="800000"/>
            <a:headEnd/>
            <a:tailEnd/>
          </a:ln>
        </p:spPr>
        <p:txBody>
          <a:bodyPr/>
          <a:lstStyle/>
          <a:p>
            <a:pPr latinLnBrk="0">
              <a:lnSpc>
                <a:spcPct val="120000"/>
              </a:lnSpc>
              <a:spcBef>
                <a:spcPts val="0"/>
              </a:spcBef>
              <a:spcAft>
                <a:spcPts val="0"/>
              </a:spcAft>
            </a:pPr>
            <a:r>
              <a:rPr lang="en-US" altLang="ko-KR" sz="1600" b="1" dirty="0" smtClean="0">
                <a:solidFill>
                  <a:srgbClr val="000000"/>
                </a:solidFill>
                <a:latin typeface="Calibri" pitchFamily="34" charset="0"/>
                <a:ea typeface="맑은 고딕" pitchFamily="50" charset="-127"/>
                <a:cs typeface="Calibri" pitchFamily="34" charset="0"/>
              </a:rPr>
              <a:t>2) Other options (2) : Recommend use of default values.</a:t>
            </a:r>
            <a:endParaRPr lang="en-US" altLang="ko-KR" sz="1600" dirty="0" smtClean="0">
              <a:solidFill>
                <a:srgbClr val="000000"/>
              </a:solidFill>
              <a:latin typeface="Calibri" pitchFamily="34" charset="0"/>
              <a:ea typeface="맑은 고딕" pitchFamily="50" charset="-127"/>
              <a:cs typeface="Calibri" pitchFamily="34" charset="0"/>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22</a:t>
            </a:fld>
            <a:endParaRPr lang="en-US" altLang="ko-KR">
              <a:solidFill>
                <a:srgbClr val="000000"/>
              </a:solidFill>
            </a:endParaRPr>
          </a:p>
        </p:txBody>
      </p:sp>
    </p:spTree>
  </p:cSld>
  <p:clrMapOvr>
    <a:masterClrMapping/>
  </p:clrMapOvr>
  <p:transition advClick="0" advTm="1500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직사각형 18"/>
          <p:cNvSpPr/>
          <p:nvPr/>
        </p:nvSpPr>
        <p:spPr>
          <a:xfrm>
            <a:off x="323528" y="332656"/>
            <a:ext cx="4680520" cy="584775"/>
          </a:xfrm>
          <a:prstGeom prst="rect">
            <a:avLst/>
          </a:prstGeom>
        </p:spPr>
        <p:txBody>
          <a:bodyPr wrap="square">
            <a:spAutoFit/>
          </a:bodyPr>
          <a:lstStyle/>
          <a:p>
            <a:pPr lvl="0" eaLnBrk="0" fontAlgn="auto" hangingPunct="0">
              <a:spcBef>
                <a:spcPts val="0"/>
              </a:spcBef>
              <a:spcAft>
                <a:spcPts val="3000"/>
              </a:spcAft>
              <a:defRPr/>
            </a:pP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 </a:t>
            </a: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Ⅲ</a:t>
            </a: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 Special Features</a:t>
            </a:r>
            <a:endParaRPr lang="ko-KR" altLang="en-US"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endParaRPr>
          </a:p>
        </p:txBody>
      </p:sp>
      <p:sp>
        <p:nvSpPr>
          <p:cNvPr id="4" name="TextBox 3"/>
          <p:cNvSpPr txBox="1"/>
          <p:nvPr/>
        </p:nvSpPr>
        <p:spPr>
          <a:xfrm>
            <a:off x="1619672" y="1628800"/>
            <a:ext cx="4667303" cy="3970318"/>
          </a:xfrm>
          <a:prstGeom prst="rect">
            <a:avLst/>
          </a:prstGeom>
          <a:noFill/>
        </p:spPr>
        <p:txBody>
          <a:bodyPr wrap="none" rtlCol="0">
            <a:spAutoFit/>
          </a:bodyPr>
          <a:lstStyle/>
          <a:p>
            <a:pPr>
              <a:lnSpc>
                <a:spcPct val="150000"/>
              </a:lnSpc>
              <a:spcAft>
                <a:spcPts val="0"/>
              </a:spcAft>
            </a:pPr>
            <a:r>
              <a:rPr lang="en-US" altLang="ko-KR" sz="2800" dirty="0" smtClean="0">
                <a:latin typeface="맑은 고딕" panose="020B0503020000020004" pitchFamily="50" charset="-127"/>
                <a:ea typeface="맑은 고딕" panose="020B0503020000020004" pitchFamily="50" charset="-127"/>
              </a:rPr>
              <a:t>1. Simultaneous Ring</a:t>
            </a:r>
          </a:p>
          <a:p>
            <a:pPr>
              <a:lnSpc>
                <a:spcPct val="150000"/>
              </a:lnSpc>
              <a:spcAft>
                <a:spcPts val="0"/>
              </a:spcAft>
            </a:pPr>
            <a:r>
              <a:rPr lang="en-US" altLang="ko-KR" sz="2800" dirty="0" smtClean="0">
                <a:latin typeface="맑은 고딕" panose="020B0503020000020004" pitchFamily="50" charset="-127"/>
                <a:ea typeface="맑은 고딕" panose="020B0503020000020004" pitchFamily="50" charset="-127"/>
              </a:rPr>
              <a:t>2. Call forward unreachable</a:t>
            </a:r>
          </a:p>
          <a:p>
            <a:pPr>
              <a:lnSpc>
                <a:spcPct val="150000"/>
              </a:lnSpc>
              <a:spcAft>
                <a:spcPts val="0"/>
              </a:spcAft>
            </a:pPr>
            <a:r>
              <a:rPr lang="en-US" altLang="ko-KR" sz="2800" dirty="0" smtClean="0">
                <a:latin typeface="맑은 고딕" panose="020B0503020000020004" pitchFamily="50" charset="-127"/>
                <a:ea typeface="맑은 고딕" panose="020B0503020000020004" pitchFamily="50" charset="-127"/>
              </a:rPr>
              <a:t>3. Manual Handover</a:t>
            </a:r>
          </a:p>
          <a:p>
            <a:pPr>
              <a:lnSpc>
                <a:spcPct val="150000"/>
              </a:lnSpc>
              <a:spcAft>
                <a:spcPts val="0"/>
              </a:spcAft>
            </a:pPr>
            <a:r>
              <a:rPr lang="en-US" altLang="ko-KR" sz="2800" dirty="0" smtClean="0">
                <a:latin typeface="맑은 고딕" panose="020B0503020000020004" pitchFamily="50" charset="-127"/>
                <a:ea typeface="맑은 고딕" panose="020B0503020000020004" pitchFamily="50" charset="-127"/>
              </a:rPr>
              <a:t>4. Smart Routing</a:t>
            </a:r>
          </a:p>
          <a:p>
            <a:pPr>
              <a:lnSpc>
                <a:spcPct val="150000"/>
              </a:lnSpc>
              <a:spcAft>
                <a:spcPts val="0"/>
              </a:spcAft>
            </a:pPr>
            <a:r>
              <a:rPr lang="en-US" altLang="ko-KR" sz="2800" dirty="0" smtClean="0">
                <a:latin typeface="맑은 고딕" panose="020B0503020000020004" pitchFamily="50" charset="-127"/>
                <a:ea typeface="맑은 고딕" panose="020B0503020000020004" pitchFamily="50" charset="-127"/>
              </a:rPr>
              <a:t>5. </a:t>
            </a:r>
            <a:r>
              <a:rPr lang="en-US" altLang="ko-KR" sz="2800" dirty="0">
                <a:latin typeface="맑은 고딕" panose="020B0503020000020004" pitchFamily="50" charset="-127"/>
                <a:ea typeface="맑은 고딕" panose="020B0503020000020004" pitchFamily="50" charset="-127"/>
              </a:rPr>
              <a:t>Call </a:t>
            </a:r>
            <a:r>
              <a:rPr lang="en-US" altLang="ko-KR" sz="2800" dirty="0" smtClean="0">
                <a:latin typeface="맑은 고딕" panose="020B0503020000020004" pitchFamily="50" charset="-127"/>
                <a:ea typeface="맑은 고딕" panose="020B0503020000020004" pitchFamily="50" charset="-127"/>
              </a:rPr>
              <a:t>Move</a:t>
            </a:r>
          </a:p>
          <a:p>
            <a:pPr>
              <a:lnSpc>
                <a:spcPct val="150000"/>
              </a:lnSpc>
              <a:spcAft>
                <a:spcPts val="0"/>
              </a:spcAft>
            </a:pPr>
            <a:r>
              <a:rPr lang="en-US" altLang="ko-KR" sz="2800" dirty="0" smtClean="0">
                <a:latin typeface="맑은 고딕" panose="020B0503020000020004" pitchFamily="50" charset="-127"/>
                <a:ea typeface="맑은 고딕" panose="020B0503020000020004" pitchFamily="50" charset="-127"/>
              </a:rPr>
              <a:t>6. Miscellaneous</a:t>
            </a:r>
            <a:endParaRPr lang="ko-KR" altLang="en-US" sz="2800" dirty="0">
              <a:latin typeface="맑은 고딕" panose="020B0503020000020004" pitchFamily="50" charset="-127"/>
              <a:ea typeface="맑은 고딕" panose="020B0503020000020004" pitchFamily="50" charset="-127"/>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23</a:t>
            </a:fld>
            <a:endParaRPr lang="en-US" altLang="ko-KR">
              <a:solidFill>
                <a:srgbClr val="000000"/>
              </a:solidFill>
            </a:endParaRPr>
          </a:p>
        </p:txBody>
      </p:sp>
    </p:spTree>
    <p:extLst>
      <p:ext uri="{BB962C8B-B14F-4D97-AF65-F5344CB8AC3E}">
        <p14:creationId xmlns:p14="http://schemas.microsoft.com/office/powerpoint/2010/main" val="13007521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제목 10"/>
          <p:cNvSpPr>
            <a:spLocks noGrp="1"/>
          </p:cNvSpPr>
          <p:nvPr>
            <p:ph type="title"/>
          </p:nvPr>
        </p:nvSpPr>
        <p:spPr>
          <a:xfrm>
            <a:off x="457200" y="332656"/>
            <a:ext cx="8507288" cy="576064"/>
          </a:xfrm>
        </p:spPr>
        <p:txBody>
          <a:bodyPr rIns="36000"/>
          <a:lstStyle/>
          <a:p>
            <a:r>
              <a:rPr lang="en-US" altLang="ko-KR" sz="3000" dirty="0" smtClean="0"/>
              <a:t>1. Simultaneous Ring - Android</a:t>
            </a:r>
            <a:endParaRPr lang="ko-KR" altLang="en-US" sz="3000" dirty="0"/>
          </a:p>
        </p:txBody>
      </p:sp>
      <p:sp>
        <p:nvSpPr>
          <p:cNvPr id="12" name="Rectangle 165"/>
          <p:cNvSpPr>
            <a:spLocks noChangeArrowheads="1"/>
          </p:cNvSpPr>
          <p:nvPr/>
        </p:nvSpPr>
        <p:spPr bwMode="gray">
          <a:xfrm>
            <a:off x="372979" y="1268760"/>
            <a:ext cx="5279141" cy="1944216"/>
          </a:xfrm>
          <a:prstGeom prst="rect">
            <a:avLst/>
          </a:prstGeom>
          <a:noFill/>
          <a:ln w="9525">
            <a:noFill/>
            <a:miter lim="800000"/>
            <a:headEnd/>
            <a:tailEnd/>
          </a:ln>
        </p:spPr>
        <p:txBody>
          <a:bodyPr/>
          <a:lstStyle/>
          <a:p>
            <a:pPr marL="342900" indent="-342900" latinLnBrk="0">
              <a:lnSpc>
                <a:spcPct val="150000"/>
              </a:lnSpc>
              <a:spcBef>
                <a:spcPts val="0"/>
              </a:spcBef>
              <a:spcAft>
                <a:spcPts val="0"/>
              </a:spcAft>
            </a:pPr>
            <a:r>
              <a:rPr lang="en-US" altLang="ko-KR" sz="1600" b="1" dirty="0" smtClean="0">
                <a:solidFill>
                  <a:srgbClr val="000000"/>
                </a:solidFill>
                <a:latin typeface="바탕"/>
                <a:ea typeface="바탕"/>
                <a:cs typeface="Calibri" pitchFamily="34" charset="0"/>
              </a:rPr>
              <a:t>■ </a:t>
            </a:r>
            <a:r>
              <a:rPr lang="en-US" altLang="ko-KR" sz="1600" b="1" dirty="0" smtClean="0">
                <a:solidFill>
                  <a:srgbClr val="000000"/>
                </a:solidFill>
                <a:latin typeface="Calibri" pitchFamily="34" charset="0"/>
                <a:ea typeface="맑은 고딕" pitchFamily="50" charset="-127"/>
                <a:cs typeface="Calibri" pitchFamily="34" charset="0"/>
              </a:rPr>
              <a:t>Station Pair</a:t>
            </a:r>
          </a:p>
          <a:p>
            <a:pPr marL="342900" indent="-342900" latinLnBrk="0">
              <a:lnSpc>
                <a:spcPct val="150000"/>
              </a:lnSpc>
              <a:spcBef>
                <a:spcPts val="0"/>
              </a:spcBef>
              <a:spcAft>
                <a:spcPts val="0"/>
              </a:spcAft>
            </a:pPr>
            <a:r>
              <a:rPr lang="en-US" altLang="ko-KR" sz="1400" b="1" dirty="0" smtClean="0">
                <a:solidFill>
                  <a:srgbClr val="000000"/>
                </a:solidFill>
                <a:latin typeface="Calibri" pitchFamily="34" charset="0"/>
                <a:ea typeface="맑은 고딕" pitchFamily="50" charset="-127"/>
                <a:cs typeface="Calibri" pitchFamily="34" charset="0"/>
              </a:rPr>
              <a:t>    On DM 4.2.1, set the station pair WE VoIP client</a:t>
            </a:r>
            <a:r>
              <a:rPr lang="ko-KR" altLang="en-US" sz="1400" b="1" dirty="0">
                <a:solidFill>
                  <a:srgbClr val="000000"/>
                </a:solidFill>
                <a:latin typeface="Calibri" pitchFamily="34" charset="0"/>
                <a:ea typeface="맑은 고딕" pitchFamily="50" charset="-127"/>
                <a:cs typeface="Calibri" pitchFamily="34" charset="0"/>
              </a:rPr>
              <a:t> </a:t>
            </a:r>
            <a:r>
              <a:rPr lang="en-US" altLang="ko-KR" sz="1400" b="1" dirty="0" smtClean="0">
                <a:solidFill>
                  <a:srgbClr val="000000"/>
                </a:solidFill>
                <a:latin typeface="Calibri" pitchFamily="34" charset="0"/>
                <a:ea typeface="맑은 고딕" pitchFamily="50" charset="-127"/>
                <a:cs typeface="Calibri" pitchFamily="34" charset="0"/>
              </a:rPr>
              <a:t>and desk phone.</a:t>
            </a:r>
          </a:p>
          <a:p>
            <a:pPr marL="342900" indent="-342900" latinLnBrk="0">
              <a:lnSpc>
                <a:spcPct val="150000"/>
              </a:lnSpc>
              <a:spcBef>
                <a:spcPts val="0"/>
              </a:spcBef>
              <a:spcAft>
                <a:spcPts val="0"/>
              </a:spcAft>
            </a:pPr>
            <a:r>
              <a:rPr lang="en-US" altLang="ko-KR" sz="1600" b="1" dirty="0">
                <a:solidFill>
                  <a:srgbClr val="000000"/>
                </a:solidFill>
                <a:latin typeface="Calibri" pitchFamily="34" charset="0"/>
                <a:ea typeface="맑은 고딕" pitchFamily="50" charset="-127"/>
                <a:cs typeface="Calibri" pitchFamily="34" charset="0"/>
              </a:rPr>
              <a:t> </a:t>
            </a:r>
            <a:r>
              <a:rPr lang="en-US" altLang="ko-KR" sz="1600" b="1" dirty="0" smtClean="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 - If user receive the call the one of station pair, missing call is not </a:t>
            </a:r>
          </a:p>
          <a:p>
            <a:pPr marL="342900" indent="-342900" latinLnBrk="0">
              <a:lnSpc>
                <a:spcPct val="150000"/>
              </a:lnSpc>
              <a:spcBef>
                <a:spcPts val="0"/>
              </a:spcBef>
              <a:spcAft>
                <a:spcPts val="0"/>
              </a:spcAft>
            </a:pPr>
            <a:r>
              <a:rPr lang="en-US" altLang="ko-KR" sz="1400" dirty="0" smtClean="0">
                <a:solidFill>
                  <a:srgbClr val="000000"/>
                </a:solidFill>
                <a:latin typeface="Calibri" pitchFamily="34" charset="0"/>
                <a:ea typeface="맑은 고딕" pitchFamily="50" charset="-127"/>
                <a:cs typeface="Calibri" pitchFamily="34" charset="0"/>
              </a:rPr>
              <a:t>       remain on the other.</a:t>
            </a:r>
          </a:p>
          <a:p>
            <a:pPr marL="342900" indent="-342900" latinLnBrk="0">
              <a:lnSpc>
                <a:spcPct val="150000"/>
              </a:lnSpc>
              <a:spcBef>
                <a:spcPts val="0"/>
              </a:spcBef>
              <a:spcAft>
                <a:spcPts val="0"/>
              </a:spcAft>
            </a:pPr>
            <a:r>
              <a:rPr lang="en-US" altLang="ko-KR" sz="1400" dirty="0" smtClean="0">
                <a:solidFill>
                  <a:srgbClr val="000000"/>
                </a:solidFill>
                <a:latin typeface="Calibri" pitchFamily="34" charset="0"/>
                <a:ea typeface="맑은 고딕" pitchFamily="50" charset="-127"/>
                <a:cs typeface="Calibri" pitchFamily="34" charset="0"/>
              </a:rPr>
              <a:t>    - If set the call forward or DND option, both is applied.</a:t>
            </a:r>
          </a:p>
        </p:txBody>
      </p:sp>
      <p:sp>
        <p:nvSpPr>
          <p:cNvPr id="10" name="Rectangle 165"/>
          <p:cNvSpPr>
            <a:spLocks noChangeArrowheads="1"/>
          </p:cNvSpPr>
          <p:nvPr/>
        </p:nvSpPr>
        <p:spPr bwMode="gray">
          <a:xfrm>
            <a:off x="383613" y="3645024"/>
            <a:ext cx="8519501" cy="2088232"/>
          </a:xfrm>
          <a:prstGeom prst="rect">
            <a:avLst/>
          </a:prstGeom>
          <a:noFill/>
          <a:ln w="9525">
            <a:noFill/>
            <a:miter lim="800000"/>
            <a:headEnd/>
            <a:tailEnd/>
          </a:ln>
        </p:spPr>
        <p:txBody>
          <a:bodyPr/>
          <a:lstStyle/>
          <a:p>
            <a:pPr marL="342900" indent="-342900" latinLnBrk="0">
              <a:lnSpc>
                <a:spcPct val="150000"/>
              </a:lnSpc>
              <a:spcBef>
                <a:spcPts val="0"/>
              </a:spcBef>
              <a:spcAft>
                <a:spcPts val="0"/>
              </a:spcAft>
            </a:pPr>
            <a:r>
              <a:rPr lang="en-US" altLang="ko-KR" sz="1600" b="1" dirty="0" smtClean="0">
                <a:solidFill>
                  <a:srgbClr val="000000"/>
                </a:solidFill>
                <a:latin typeface="바탕"/>
                <a:ea typeface="바탕"/>
                <a:cs typeface="Calibri" pitchFamily="34" charset="0"/>
              </a:rPr>
              <a:t>■ </a:t>
            </a:r>
            <a:r>
              <a:rPr lang="en-US" altLang="ko-KR" sz="1600" b="1" dirty="0" smtClean="0">
                <a:solidFill>
                  <a:srgbClr val="000000"/>
                </a:solidFill>
                <a:latin typeface="Calibri" pitchFamily="34" charset="0"/>
                <a:ea typeface="맑은 고딕" pitchFamily="50" charset="-127"/>
                <a:cs typeface="Calibri" pitchFamily="34" charset="0"/>
              </a:rPr>
              <a:t>Single CID number service</a:t>
            </a:r>
          </a:p>
          <a:p>
            <a:pPr marL="342900" indent="-342900" latinLnBrk="0">
              <a:lnSpc>
                <a:spcPct val="150000"/>
              </a:lnSpc>
              <a:spcBef>
                <a:spcPts val="0"/>
              </a:spcBef>
              <a:spcAft>
                <a:spcPts val="0"/>
              </a:spcAft>
            </a:pPr>
            <a:r>
              <a:rPr lang="en-US" altLang="ko-KR" sz="1400" b="1" dirty="0" smtClean="0">
                <a:solidFill>
                  <a:srgbClr val="000000"/>
                </a:solidFill>
                <a:latin typeface="Calibri" pitchFamily="34" charset="0"/>
                <a:ea typeface="맑은 고딕" pitchFamily="50" charset="-127"/>
                <a:cs typeface="Calibri" pitchFamily="34" charset="0"/>
              </a:rPr>
              <a:t>     On DM 4.2.1, enable ‘Single CID Number’ option</a:t>
            </a:r>
          </a:p>
          <a:p>
            <a:pPr latinLnBrk="0">
              <a:lnSpc>
                <a:spcPct val="150000"/>
              </a:lnSpc>
              <a:spcBef>
                <a:spcPts val="0"/>
              </a:spcBef>
              <a:spcAft>
                <a:spcPts val="0"/>
              </a:spcAft>
            </a:pPr>
            <a:r>
              <a:rPr lang="en-US" altLang="ko-KR" sz="1400" dirty="0" smtClean="0">
                <a:solidFill>
                  <a:srgbClr val="000000"/>
                </a:solidFill>
                <a:latin typeface="Calibri" pitchFamily="34" charset="0"/>
                <a:ea typeface="맑은 고딕" pitchFamily="50" charset="-127"/>
                <a:cs typeface="Calibri" pitchFamily="34" charset="0"/>
              </a:rPr>
              <a:t>     - If WE VoIP is paired to desk phone that has primary number by ‘Single CID number ‘ option, </a:t>
            </a:r>
          </a:p>
          <a:p>
            <a:pPr latinLnBrk="0">
              <a:lnSpc>
                <a:spcPct val="150000"/>
              </a:lnSpc>
              <a:spcBef>
                <a:spcPts val="0"/>
              </a:spcBef>
              <a:spcAft>
                <a:spcPts val="0"/>
              </a:spcAft>
            </a:pPr>
            <a:r>
              <a:rPr lang="en-US" altLang="ko-KR" sz="1400" dirty="0" smtClean="0">
                <a:solidFill>
                  <a:srgbClr val="000000"/>
                </a:solidFill>
                <a:latin typeface="Calibri" pitchFamily="34" charset="0"/>
                <a:ea typeface="맑은 고딕" pitchFamily="50" charset="-127"/>
                <a:cs typeface="Calibri" pitchFamily="34" charset="0"/>
              </a:rPr>
              <a:t>       WE VoIP call shows primary number and CID instead of its CID. (Internal call)</a:t>
            </a:r>
            <a:endParaRPr lang="ko-KR" altLang="ko-KR" sz="1400" dirty="0" smtClean="0">
              <a:solidFill>
                <a:srgbClr val="000000"/>
              </a:solidFill>
              <a:latin typeface="Calibri" pitchFamily="34" charset="0"/>
              <a:ea typeface="맑은 고딕" pitchFamily="50" charset="-127"/>
              <a:cs typeface="Calibri" pitchFamily="34" charset="0"/>
            </a:endParaRPr>
          </a:p>
          <a:p>
            <a:pPr latinLnBrk="0">
              <a:lnSpc>
                <a:spcPct val="150000"/>
              </a:lnSpc>
              <a:spcBef>
                <a:spcPts val="0"/>
              </a:spcBef>
              <a:spcAft>
                <a:spcPts val="0"/>
              </a:spcAft>
            </a:pPr>
            <a:r>
              <a:rPr lang="en-US" altLang="ko-KR" sz="1400" dirty="0" smtClean="0">
                <a:solidFill>
                  <a:srgbClr val="000000"/>
                </a:solidFill>
                <a:latin typeface="Calibri" pitchFamily="34" charset="0"/>
                <a:ea typeface="맑은 고딕" pitchFamily="50" charset="-127"/>
                <a:cs typeface="Calibri" pitchFamily="34" charset="0"/>
              </a:rPr>
              <a:t>    - In external call by trunk, use ‘Send CLI </a:t>
            </a:r>
            <a:r>
              <a:rPr lang="en-US" altLang="ko-KR" sz="1400" dirty="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Number’ on DM 2.3.4 instead of  ‘Single CID number ‘</a:t>
            </a:r>
            <a:br>
              <a:rPr lang="en-US" altLang="ko-KR" sz="1400" dirty="0" smtClean="0">
                <a:solidFill>
                  <a:srgbClr val="000000"/>
                </a:solidFill>
                <a:latin typeface="Calibri" pitchFamily="34" charset="0"/>
                <a:ea typeface="맑은 고딕" pitchFamily="50" charset="-127"/>
                <a:cs typeface="Calibri" pitchFamily="34" charset="0"/>
              </a:rPr>
            </a:br>
            <a:r>
              <a:rPr lang="en-US" altLang="ko-KR" sz="1400" dirty="0" smtClean="0">
                <a:solidFill>
                  <a:srgbClr val="000000"/>
                </a:solidFill>
                <a:latin typeface="Calibri" pitchFamily="34" charset="0"/>
                <a:ea typeface="맑은 고딕" pitchFamily="50" charset="-127"/>
                <a:cs typeface="Calibri" pitchFamily="34" charset="0"/>
              </a:rPr>
              <a:t>       (Changed</a:t>
            </a:r>
            <a:r>
              <a:rPr lang="ko-KR" altLang="en-US" sz="1400" dirty="0" smtClean="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CID number is now shown on</a:t>
            </a:r>
            <a:r>
              <a:rPr lang="ko-KR" altLang="en-US" sz="1400" dirty="0" smtClean="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SMDR log)</a:t>
            </a:r>
            <a:endParaRPr lang="ko-KR" altLang="ko-KR" sz="1400" dirty="0" smtClean="0">
              <a:solidFill>
                <a:srgbClr val="000000"/>
              </a:solidFill>
              <a:latin typeface="Calibri" pitchFamily="34" charset="0"/>
              <a:ea typeface="맑은 고딕" pitchFamily="50" charset="-127"/>
              <a:cs typeface="Calibri" pitchFamily="34" charset="0"/>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24</a:t>
            </a:fld>
            <a:endParaRPr lang="en-US" altLang="ko-KR">
              <a:solidFill>
                <a:srgbClr val="000000"/>
              </a:solidFill>
            </a:endParaRPr>
          </a:p>
        </p:txBody>
      </p:sp>
      <p:pic>
        <p:nvPicPr>
          <p:cNvPr id="7171" name="Picture 3"/>
          <p:cNvPicPr>
            <a:picLocks noChangeAspect="1" noChangeArrowheads="1"/>
          </p:cNvPicPr>
          <p:nvPr/>
        </p:nvPicPr>
        <p:blipFill>
          <a:blip r:embed="rId3" cstate="print"/>
          <a:srcRect/>
          <a:stretch>
            <a:fillRect/>
          </a:stretch>
        </p:blipFill>
        <p:spPr bwMode="auto">
          <a:xfrm>
            <a:off x="5508104" y="1844824"/>
            <a:ext cx="3181350" cy="895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advTm="1500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제목 9"/>
          <p:cNvSpPr>
            <a:spLocks noGrp="1"/>
          </p:cNvSpPr>
          <p:nvPr>
            <p:ph type="title"/>
          </p:nvPr>
        </p:nvSpPr>
        <p:spPr/>
        <p:txBody>
          <a:bodyPr/>
          <a:lstStyle/>
          <a:p>
            <a:r>
              <a:rPr lang="en-US" altLang="ko-KR" sz="3000" dirty="0"/>
              <a:t>1. Simultaneous Ring -  iPhone </a:t>
            </a:r>
            <a:r>
              <a:rPr lang="en-US" altLang="ko-KR" sz="3000" dirty="0" smtClean="0"/>
              <a:t>(1/2</a:t>
            </a:r>
            <a:r>
              <a:rPr lang="en-US" altLang="ko-KR" sz="3000" dirty="0"/>
              <a:t>)</a:t>
            </a:r>
            <a:endParaRPr lang="ko-KR" altLang="en-US" sz="3000" dirty="0"/>
          </a:p>
        </p:txBody>
      </p:sp>
      <p:sp>
        <p:nvSpPr>
          <p:cNvPr id="12" name="Rectangle 165"/>
          <p:cNvSpPr>
            <a:spLocks noChangeArrowheads="1"/>
          </p:cNvSpPr>
          <p:nvPr/>
        </p:nvSpPr>
        <p:spPr bwMode="gray">
          <a:xfrm>
            <a:off x="360947" y="1268760"/>
            <a:ext cx="8603541" cy="4752528"/>
          </a:xfrm>
          <a:prstGeom prst="rect">
            <a:avLst/>
          </a:prstGeom>
          <a:noFill/>
          <a:ln w="9525">
            <a:noFill/>
            <a:miter lim="800000"/>
            <a:headEnd/>
            <a:tailEnd/>
          </a:ln>
        </p:spPr>
        <p:txBody>
          <a:bodyPr/>
          <a:lstStyle/>
          <a:p>
            <a:pPr indent="-180000" latinLnBrk="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a:t>
            </a:r>
            <a:r>
              <a:rPr lang="en-US" altLang="ko-KR" sz="1600" b="1" dirty="0" smtClean="0">
                <a:latin typeface="Calibri" panose="020F0502020204030204" pitchFamily="34" charset="0"/>
                <a:ea typeface="맑은 고딕" panose="020B0503020000020004" pitchFamily="50" charset="-127"/>
                <a:cs typeface="Calibri" pitchFamily="34" charset="0"/>
              </a:rPr>
              <a:t>Receiving call in iPhone with Desk phone</a:t>
            </a:r>
          </a:p>
          <a:p>
            <a:pPr marL="180000" latinLnBrk="0">
              <a:lnSpc>
                <a:spcPct val="120000"/>
              </a:lnSpc>
              <a:spcBef>
                <a:spcPts val="0"/>
              </a:spcBef>
              <a:spcAft>
                <a:spcPts val="300"/>
              </a:spcAft>
            </a:pPr>
            <a:r>
              <a:rPr lang="en-US" altLang="ko-KR" sz="1400" b="1" kern="0" dirty="0" smtClean="0">
                <a:latin typeface="Calibri" panose="020F0502020204030204" pitchFamily="34" charset="0"/>
                <a:ea typeface="맑은 고딕" panose="020B0503020000020004" pitchFamily="50" charset="-127"/>
                <a:cs typeface="Calibri" pitchFamily="34" charset="0"/>
              </a:rPr>
              <a:t> You must use station pair feature for iPhone to receive an incoming call </a:t>
            </a:r>
          </a:p>
          <a:p>
            <a:pPr marL="360000" indent="-108000" latinLnBrk="0">
              <a:lnSpc>
                <a:spcPct val="120000"/>
              </a:lnSpc>
              <a:spcBef>
                <a:spcPts val="0"/>
              </a:spcBef>
              <a:spcAft>
                <a:spcPts val="300"/>
              </a:spcAft>
            </a:pPr>
            <a:r>
              <a:rPr lang="en-US" altLang="ko-KR" sz="1400" b="1" kern="0" dirty="0" smtClean="0">
                <a:latin typeface="Calibri" panose="020F0502020204030204" pitchFamily="34" charset="0"/>
                <a:ea typeface="맑은 고딕" panose="020B0503020000020004" pitchFamily="50" charset="-127"/>
                <a:cs typeface="Calibri" pitchFamily="34" charset="0"/>
              </a:rPr>
              <a:t>- </a:t>
            </a:r>
            <a:r>
              <a:rPr lang="en-US" altLang="ko-KR" sz="1400" kern="0" dirty="0" err="1" smtClean="0">
                <a:latin typeface="Calibri" panose="020F0502020204030204" pitchFamily="34" charset="0"/>
                <a:ea typeface="맑은 고딕" panose="020B0503020000020004" pitchFamily="50" charset="-127"/>
                <a:cs typeface="Calibri" pitchFamily="34" charset="0"/>
              </a:rPr>
              <a:t>OfficeServ</a:t>
            </a:r>
            <a:r>
              <a:rPr lang="en-US" altLang="ko-KR" sz="1400" kern="0" dirty="0" smtClean="0">
                <a:latin typeface="Calibri" panose="020F0502020204030204" pitchFamily="34" charset="0"/>
                <a:ea typeface="맑은 고딕" panose="020B0503020000020004" pitchFamily="50" charset="-127"/>
                <a:cs typeface="Calibri" pitchFamily="34" charset="0"/>
              </a:rPr>
              <a:t> doesn’t present ‘PUSH service’ essential  to receive WE VoIP incoming call in iPhone.  In order to receive an incoming call, some settings  below are needed.  </a:t>
            </a:r>
          </a:p>
          <a:p>
            <a:pPr marL="360000" indent="-108000" latinLnBrk="0">
              <a:lnSpc>
                <a:spcPct val="120000"/>
              </a:lnSpc>
              <a:spcBef>
                <a:spcPts val="0"/>
              </a:spcBef>
              <a:spcAft>
                <a:spcPts val="300"/>
              </a:spcAft>
              <a:buFontTx/>
              <a:buChar char="-"/>
            </a:pPr>
            <a:r>
              <a:rPr lang="en-US" altLang="ko-KR" sz="1400" kern="0" dirty="0" smtClean="0">
                <a:latin typeface="Calibri" panose="020F0502020204030204" pitchFamily="34" charset="0"/>
                <a:ea typeface="맑은 고딕" panose="020B0503020000020004" pitchFamily="50" charset="-127"/>
                <a:cs typeface="Calibri" pitchFamily="34" charset="0"/>
              </a:rPr>
              <a:t>iPhone </a:t>
            </a:r>
            <a:r>
              <a:rPr lang="en-US" altLang="ko-KR" sz="1400" kern="0" dirty="0">
                <a:latin typeface="Calibri" panose="020F0502020204030204" pitchFamily="34" charset="0"/>
                <a:ea typeface="맑은 고딕" panose="020B0503020000020004" pitchFamily="50" charset="-127"/>
                <a:cs typeface="Calibri" pitchFamily="34" charset="0"/>
              </a:rPr>
              <a:t>user can receive incoming </a:t>
            </a:r>
            <a:r>
              <a:rPr lang="en-US" altLang="ko-KR" sz="1400" kern="0" dirty="0" smtClean="0">
                <a:latin typeface="Calibri" panose="020F0502020204030204" pitchFamily="34" charset="0"/>
                <a:ea typeface="맑은 고딕" panose="020B0503020000020004" pitchFamily="50" charset="-127"/>
                <a:cs typeface="Calibri" pitchFamily="34" charset="0"/>
              </a:rPr>
              <a:t>call simultaneously with the iPhone and the desk phone. The incoming call to iPhone is </a:t>
            </a:r>
            <a:r>
              <a:rPr lang="en-US" altLang="ko-KR" sz="1400" kern="0" dirty="0">
                <a:latin typeface="Calibri" panose="020F0502020204030204" pitchFamily="34" charset="0"/>
                <a:ea typeface="맑은 고딕" panose="020B0503020000020004" pitchFamily="50" charset="-127"/>
                <a:cs typeface="Calibri" pitchFamily="34" charset="0"/>
              </a:rPr>
              <a:t>via </a:t>
            </a:r>
            <a:r>
              <a:rPr lang="en-US" altLang="ko-KR" sz="1400" kern="0" dirty="0" smtClean="0">
                <a:latin typeface="Calibri" panose="020F0502020204030204" pitchFamily="34" charset="0"/>
                <a:ea typeface="맑은 고딕" panose="020B0503020000020004" pitchFamily="50" charset="-127"/>
                <a:cs typeface="Calibri" pitchFamily="34" charset="0"/>
              </a:rPr>
              <a:t>3G or 4G </a:t>
            </a:r>
            <a:r>
              <a:rPr lang="en-US" altLang="ko-KR" sz="1400" kern="0" dirty="0">
                <a:latin typeface="Calibri" panose="020F0502020204030204" pitchFamily="34" charset="0"/>
                <a:ea typeface="맑은 고딕" panose="020B0503020000020004" pitchFamily="50" charset="-127"/>
                <a:cs typeface="Calibri" pitchFamily="34" charset="0"/>
              </a:rPr>
              <a:t>cellular network not via </a:t>
            </a:r>
            <a:r>
              <a:rPr lang="en-US" altLang="ko-KR" sz="1400" kern="0" dirty="0" err="1">
                <a:latin typeface="Calibri" panose="020F0502020204030204" pitchFamily="34" charset="0"/>
                <a:ea typeface="맑은 고딕" panose="020B0503020000020004" pitchFamily="50" charset="-127"/>
                <a:cs typeface="Calibri" pitchFamily="34" charset="0"/>
              </a:rPr>
              <a:t>WiFi</a:t>
            </a:r>
            <a:r>
              <a:rPr lang="en-US" altLang="ko-KR" sz="1400" kern="0" dirty="0" smtClean="0">
                <a:latin typeface="Calibri" panose="020F0502020204030204" pitchFamily="34" charset="0"/>
                <a:ea typeface="맑은 고딕" panose="020B0503020000020004" pitchFamily="50" charset="-127"/>
                <a:cs typeface="Calibri" pitchFamily="34" charset="0"/>
              </a:rPr>
              <a:t>. (But its fare is charged to PBX.)</a:t>
            </a:r>
          </a:p>
          <a:p>
            <a:pPr marL="180000" latinLnBrk="0">
              <a:lnSpc>
                <a:spcPct val="120000"/>
              </a:lnSpc>
              <a:spcBef>
                <a:spcPts val="0"/>
              </a:spcBef>
              <a:spcAft>
                <a:spcPts val="300"/>
              </a:spcAft>
            </a:pPr>
            <a:endParaRPr lang="en-US" altLang="ko-KR" sz="1400" kern="0" dirty="0" smtClean="0">
              <a:latin typeface="Calibri" panose="020F0502020204030204" pitchFamily="34" charset="0"/>
              <a:ea typeface="맑은 고딕" panose="020B0503020000020004" pitchFamily="50" charset="-127"/>
              <a:cs typeface="Calibri" pitchFamily="34" charset="0"/>
            </a:endParaRPr>
          </a:p>
          <a:p>
            <a:pPr marL="180000" latinLnBrk="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Programming</a:t>
            </a:r>
            <a:endParaRPr lang="en-US" altLang="ko-KR" sz="1600" b="1" dirty="0">
              <a:solidFill>
                <a:srgbClr val="000000"/>
              </a:solidFill>
              <a:latin typeface="Calibri" panose="020F0502020204030204" pitchFamily="34" charset="0"/>
              <a:ea typeface="맑은 고딕" panose="020B0503020000020004" pitchFamily="50" charset="-127"/>
              <a:cs typeface="Calibri" pitchFamily="34" charset="0"/>
            </a:endParaRPr>
          </a:p>
          <a:p>
            <a:pPr marL="360000" indent="-180000">
              <a:lnSpc>
                <a:spcPct val="120000"/>
              </a:lnSpc>
              <a:spcBef>
                <a:spcPts val="0"/>
              </a:spcBef>
              <a:spcAft>
                <a:spcPts val="300"/>
              </a:spcAft>
            </a:pPr>
            <a:r>
              <a:rPr lang="en-US" altLang="ko-KR" sz="1400" dirty="0" smtClean="0">
                <a:latin typeface="Calibri" panose="020F0502020204030204" pitchFamily="34" charset="0"/>
                <a:ea typeface="맑은 고딕" panose="020B0503020000020004" pitchFamily="50" charset="-127"/>
                <a:cs typeface="Calibri" pitchFamily="34" charset="0"/>
                <a:sym typeface="Wingdings" pitchFamily="2" charset="2"/>
              </a:rPr>
              <a:t> 1) </a:t>
            </a:r>
            <a:r>
              <a:rPr lang="en-US" altLang="ko-KR" sz="1400" dirty="0">
                <a:latin typeface="Calibri" panose="020F0502020204030204" pitchFamily="34" charset="0"/>
                <a:ea typeface="맑은 고딕" panose="020B0503020000020004" pitchFamily="50" charset="-127"/>
                <a:cs typeface="Calibri" pitchFamily="34" charset="0"/>
                <a:sym typeface="Wingdings" pitchFamily="2" charset="2"/>
              </a:rPr>
              <a:t>Set </a:t>
            </a:r>
            <a:r>
              <a:rPr lang="en-US" altLang="ko-KR" sz="1400" dirty="0" err="1">
                <a:latin typeface="Calibri" panose="020F0502020204030204" pitchFamily="34" charset="0"/>
                <a:ea typeface="맑은 고딕" panose="020B0503020000020004" pitchFamily="50" charset="-127"/>
                <a:cs typeface="Calibri" pitchFamily="34" charset="0"/>
                <a:sym typeface="Wingdings" pitchFamily="2" charset="2"/>
              </a:rPr>
              <a:t>Mobex</a:t>
            </a:r>
            <a:r>
              <a:rPr lang="en-US" altLang="ko-KR" sz="1400" dirty="0">
                <a:latin typeface="Calibri" panose="020F0502020204030204" pitchFamily="34" charset="0"/>
                <a:ea typeface="맑은 고딕" panose="020B0503020000020004" pitchFamily="50" charset="-127"/>
                <a:cs typeface="Calibri" pitchFamily="34" charset="0"/>
                <a:sym typeface="Wingdings" pitchFamily="2" charset="2"/>
              </a:rPr>
              <a:t> Extension’s Dial </a:t>
            </a:r>
            <a:r>
              <a:rPr lang="en-US" altLang="ko-KR" sz="1400" dirty="0" smtClean="0">
                <a:latin typeface="Calibri" panose="020F0502020204030204" pitchFamily="34" charset="0"/>
                <a:ea typeface="맑은 고딕" panose="020B0503020000020004" pitchFamily="50" charset="-127"/>
                <a:cs typeface="Calibri" pitchFamily="34" charset="0"/>
                <a:sym typeface="Wingdings" pitchFamily="2" charset="2"/>
              </a:rPr>
              <a:t>Number</a:t>
            </a:r>
          </a:p>
          <a:p>
            <a:pPr marL="360000" indent="-180000">
              <a:lnSpc>
                <a:spcPct val="120000"/>
              </a:lnSpc>
              <a:spcBef>
                <a:spcPts val="0"/>
              </a:spcBef>
              <a:spcAft>
                <a:spcPts val="300"/>
              </a:spcAft>
            </a:pPr>
            <a:endParaRPr lang="en-US" altLang="ko-KR" sz="1400" dirty="0">
              <a:latin typeface="Calibri" panose="020F0502020204030204" pitchFamily="34" charset="0"/>
              <a:ea typeface="맑은 고딕" panose="020B0503020000020004" pitchFamily="50" charset="-127"/>
              <a:cs typeface="Calibri" pitchFamily="34" charset="0"/>
              <a:sym typeface="Wingdings" pitchFamily="2" charset="2"/>
            </a:endParaRPr>
          </a:p>
          <a:p>
            <a:pPr marL="360000" indent="-180000">
              <a:lnSpc>
                <a:spcPct val="120000"/>
              </a:lnSpc>
              <a:spcBef>
                <a:spcPts val="0"/>
              </a:spcBef>
              <a:spcAft>
                <a:spcPts val="300"/>
              </a:spcAft>
            </a:pPr>
            <a:endParaRPr lang="en-US" altLang="ko-KR" sz="1400" dirty="0" smtClean="0">
              <a:latin typeface="Calibri" panose="020F0502020204030204" pitchFamily="34" charset="0"/>
              <a:ea typeface="맑은 고딕" panose="020B0503020000020004" pitchFamily="50" charset="-127"/>
              <a:cs typeface="Calibri" pitchFamily="34" charset="0"/>
              <a:sym typeface="Wingdings" pitchFamily="2" charset="2"/>
            </a:endParaRPr>
          </a:p>
          <a:p>
            <a:pPr marL="360000" indent="-180000">
              <a:lnSpc>
                <a:spcPct val="120000"/>
              </a:lnSpc>
              <a:spcBef>
                <a:spcPts val="0"/>
              </a:spcBef>
              <a:spcAft>
                <a:spcPts val="300"/>
              </a:spcAft>
            </a:pPr>
            <a:endParaRPr lang="en-US" altLang="ko-KR" sz="1400" dirty="0">
              <a:latin typeface="Calibri" panose="020F0502020204030204" pitchFamily="34" charset="0"/>
              <a:ea typeface="맑은 고딕" panose="020B0503020000020004" pitchFamily="50" charset="-127"/>
              <a:cs typeface="Calibri" pitchFamily="34" charset="0"/>
              <a:sym typeface="Wingdings" pitchFamily="2" charset="2"/>
            </a:endParaRPr>
          </a:p>
          <a:p>
            <a:pPr marL="360000" indent="-180000">
              <a:lnSpc>
                <a:spcPct val="120000"/>
              </a:lnSpc>
              <a:spcBef>
                <a:spcPts val="0"/>
              </a:spcBef>
              <a:spcAft>
                <a:spcPts val="300"/>
              </a:spcAft>
            </a:pPr>
            <a:endParaRPr lang="en-US" altLang="ko-KR" sz="1400" dirty="0">
              <a:latin typeface="Calibri" panose="020F0502020204030204" pitchFamily="34" charset="0"/>
              <a:ea typeface="맑은 고딕" panose="020B0503020000020004" pitchFamily="50" charset="-127"/>
              <a:cs typeface="Calibri" pitchFamily="34" charset="0"/>
              <a:sym typeface="Wingdings" pitchFamily="2" charset="2"/>
            </a:endParaRPr>
          </a:p>
          <a:p>
            <a:pPr marL="360000" indent="-180000">
              <a:lnSpc>
                <a:spcPct val="120000"/>
              </a:lnSpc>
              <a:spcBef>
                <a:spcPts val="0"/>
              </a:spcBef>
              <a:spcAft>
                <a:spcPts val="300"/>
              </a:spcAft>
            </a:pPr>
            <a:r>
              <a:rPr lang="en-US" altLang="ko-KR" sz="1400" dirty="0" smtClean="0">
                <a:latin typeface="Calibri" panose="020F0502020204030204" pitchFamily="34" charset="0"/>
                <a:ea typeface="맑은 고딕" panose="020B0503020000020004" pitchFamily="50" charset="-127"/>
                <a:cs typeface="Calibri" pitchFamily="34" charset="0"/>
                <a:sym typeface="Wingdings" pitchFamily="2" charset="2"/>
              </a:rPr>
              <a:t> 2) </a:t>
            </a:r>
            <a:r>
              <a:rPr lang="en-US" altLang="ko-KR" sz="1400" dirty="0">
                <a:latin typeface="Calibri" panose="020F0502020204030204" pitchFamily="34" charset="0"/>
                <a:ea typeface="맑은 고딕" panose="020B0503020000020004" pitchFamily="50" charset="-127"/>
                <a:cs typeface="Calibri" pitchFamily="34" charset="0"/>
                <a:sym typeface="Wingdings" pitchFamily="2" charset="2"/>
              </a:rPr>
              <a:t>Set Station Pair between Desk Phone and </a:t>
            </a:r>
            <a:r>
              <a:rPr lang="en-US" altLang="ko-KR" sz="1400" dirty="0" err="1">
                <a:latin typeface="Calibri" panose="020F0502020204030204" pitchFamily="34" charset="0"/>
                <a:ea typeface="맑은 고딕" panose="020B0503020000020004" pitchFamily="50" charset="-127"/>
                <a:cs typeface="Calibri" pitchFamily="34" charset="0"/>
                <a:sym typeface="Wingdings" pitchFamily="2" charset="2"/>
              </a:rPr>
              <a:t>Mobex</a:t>
            </a:r>
            <a:r>
              <a:rPr lang="en-US" altLang="ko-KR" sz="1400" dirty="0">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400" dirty="0" smtClean="0">
                <a:latin typeface="Calibri" panose="020F0502020204030204" pitchFamily="34" charset="0"/>
                <a:ea typeface="맑은 고딕" panose="020B0503020000020004" pitchFamily="50" charset="-127"/>
                <a:cs typeface="Calibri" pitchFamily="34" charset="0"/>
                <a:sym typeface="Wingdings" pitchFamily="2" charset="2"/>
              </a:rPr>
              <a:t>Extension</a:t>
            </a:r>
            <a:endParaRPr lang="en-US" altLang="ko-KR" sz="1400" dirty="0">
              <a:latin typeface="Calibri" panose="020F0502020204030204" pitchFamily="34" charset="0"/>
              <a:ea typeface="맑은 고딕" panose="020B0503020000020004" pitchFamily="50" charset="-127"/>
              <a:cs typeface="Calibri" pitchFamily="34" charset="0"/>
              <a:sym typeface="Wingdings" pitchFamily="2" charset="2"/>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25</a:t>
            </a:fld>
            <a:endParaRPr lang="en-US" altLang="ko-KR">
              <a:solidFill>
                <a:srgbClr val="00000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088" y="4655586"/>
            <a:ext cx="405000" cy="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print"/>
          <a:srcRect/>
          <a:stretch>
            <a:fillRect/>
          </a:stretch>
        </p:blipFill>
        <p:spPr bwMode="auto">
          <a:xfrm>
            <a:off x="5508104" y="3655513"/>
            <a:ext cx="3024336" cy="1144073"/>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5" cstate="print"/>
          <a:srcRect/>
          <a:stretch>
            <a:fillRect/>
          </a:stretch>
        </p:blipFill>
        <p:spPr bwMode="auto">
          <a:xfrm>
            <a:off x="5508104" y="5157192"/>
            <a:ext cx="3024336" cy="1008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2996385"/>
      </p:ext>
    </p:extLst>
  </p:cSld>
  <p:clrMapOvr>
    <a:masterClrMapping/>
  </p:clrMapOvr>
  <p:transition advClick="0" advTm="1500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제목 9"/>
          <p:cNvSpPr>
            <a:spLocks noGrp="1"/>
          </p:cNvSpPr>
          <p:nvPr>
            <p:ph type="title"/>
          </p:nvPr>
        </p:nvSpPr>
        <p:spPr/>
        <p:txBody>
          <a:bodyPr/>
          <a:lstStyle/>
          <a:p>
            <a:r>
              <a:rPr lang="en-US" altLang="ko-KR" sz="3000" dirty="0" smtClean="0"/>
              <a:t>1. Simultaneous Ring -  iPhone (2/2)</a:t>
            </a:r>
            <a:endParaRPr lang="ko-KR" altLang="en-US" sz="3000" dirty="0"/>
          </a:p>
        </p:txBody>
      </p:sp>
      <p:sp>
        <p:nvSpPr>
          <p:cNvPr id="12" name="Rectangle 165"/>
          <p:cNvSpPr>
            <a:spLocks noChangeArrowheads="1"/>
          </p:cNvSpPr>
          <p:nvPr/>
        </p:nvSpPr>
        <p:spPr bwMode="gray">
          <a:xfrm>
            <a:off x="360947" y="1268760"/>
            <a:ext cx="8603541" cy="4968552"/>
          </a:xfrm>
          <a:prstGeom prst="rect">
            <a:avLst/>
          </a:prstGeom>
          <a:noFill/>
          <a:ln w="9525">
            <a:noFill/>
            <a:miter lim="800000"/>
            <a:headEnd/>
            <a:tailEnd/>
          </a:ln>
        </p:spPr>
        <p:txBody>
          <a:bodyPr/>
          <a:lstStyle/>
          <a:p>
            <a:pPr marL="342900" indent="-342900" latinLnBrk="0">
              <a:lnSpc>
                <a:spcPct val="150000"/>
              </a:lnSpc>
              <a:spcBef>
                <a:spcPts val="0"/>
              </a:spcBef>
              <a:spcAft>
                <a:spcPts val="0"/>
              </a:spcAft>
            </a:pPr>
            <a:r>
              <a:rPr lang="en-US" altLang="ko-KR" sz="1600" b="1" dirty="0" smtClean="0">
                <a:latin typeface="Calibri" panose="020F0502020204030204" pitchFamily="34" charset="0"/>
                <a:ea typeface="맑은 고딕" panose="020B0503020000020004" pitchFamily="50" charset="-127"/>
                <a:cs typeface="Calibri" pitchFamily="34" charset="0"/>
              </a:rPr>
              <a:t>■ </a:t>
            </a:r>
            <a:r>
              <a:rPr lang="en-US" altLang="ko-KR" sz="1600" b="1" dirty="0">
                <a:solidFill>
                  <a:srgbClr val="000000"/>
                </a:solidFill>
                <a:latin typeface="Calibri" pitchFamily="34" charset="0"/>
                <a:ea typeface="맑은 고딕" pitchFamily="50" charset="-127"/>
                <a:cs typeface="Calibri" pitchFamily="34" charset="0"/>
              </a:rPr>
              <a:t>Single CID number service</a:t>
            </a:r>
          </a:p>
          <a:p>
            <a:pPr marL="360000" indent="-180000">
              <a:lnSpc>
                <a:spcPct val="120000"/>
              </a:lnSpc>
              <a:spcBef>
                <a:spcPts val="0"/>
              </a:spcBef>
              <a:spcAft>
                <a:spcPts val="300"/>
              </a:spcAft>
            </a:pPr>
            <a:r>
              <a:rPr lang="en-US" altLang="ko-KR" sz="1400" dirty="0" smtClean="0">
                <a:latin typeface="Calibri" panose="020F0502020204030204" pitchFamily="34" charset="0"/>
                <a:ea typeface="맑은 고딕" panose="020B0503020000020004" pitchFamily="50" charset="-127"/>
                <a:cs typeface="Calibri" pitchFamily="34" charset="0"/>
                <a:sym typeface="Wingdings" pitchFamily="2" charset="2"/>
              </a:rPr>
              <a:t> 1) Set ‘Trunk To MOBEX CLI’ on DM 2.1.5(System Options) to ‘MOBEX’</a:t>
            </a:r>
          </a:p>
          <a:p>
            <a:pPr marL="360000" indent="-180000">
              <a:lnSpc>
                <a:spcPct val="120000"/>
              </a:lnSpc>
              <a:spcBef>
                <a:spcPts val="0"/>
              </a:spcBef>
              <a:spcAft>
                <a:spcPts val="300"/>
              </a:spcAft>
            </a:pPr>
            <a:endParaRPr lang="en-US" altLang="ko-KR" sz="1400" dirty="0" smtClean="0">
              <a:latin typeface="Calibri" panose="020F0502020204030204" pitchFamily="34" charset="0"/>
              <a:ea typeface="맑은 고딕" panose="020B0503020000020004" pitchFamily="50" charset="-127"/>
              <a:cs typeface="Calibri" pitchFamily="34" charset="0"/>
              <a:sym typeface="Wingdings" pitchFamily="2" charset="2"/>
            </a:endParaRPr>
          </a:p>
          <a:p>
            <a:pPr marL="360000" indent="-180000">
              <a:lnSpc>
                <a:spcPct val="120000"/>
              </a:lnSpc>
              <a:spcBef>
                <a:spcPts val="0"/>
              </a:spcBef>
              <a:spcAft>
                <a:spcPts val="300"/>
              </a:spcAft>
            </a:pPr>
            <a:endParaRPr lang="en-US" altLang="ko-KR" sz="1400" dirty="0" smtClean="0">
              <a:latin typeface="Calibri" panose="020F0502020204030204" pitchFamily="34" charset="0"/>
              <a:ea typeface="맑은 고딕" panose="020B0503020000020004" pitchFamily="50" charset="-127"/>
              <a:cs typeface="Calibri" pitchFamily="34" charset="0"/>
              <a:sym typeface="Wingdings" pitchFamily="2" charset="2"/>
            </a:endParaRPr>
          </a:p>
          <a:p>
            <a:pPr marL="360000" indent="-180000">
              <a:lnSpc>
                <a:spcPct val="120000"/>
              </a:lnSpc>
              <a:spcBef>
                <a:spcPts val="0"/>
              </a:spcBef>
              <a:spcAft>
                <a:spcPts val="300"/>
              </a:spcAft>
            </a:pPr>
            <a:endParaRPr lang="en-US" altLang="ko-KR" sz="1400" dirty="0" smtClean="0">
              <a:latin typeface="Calibri" panose="020F0502020204030204" pitchFamily="34" charset="0"/>
              <a:ea typeface="맑은 고딕" panose="020B0503020000020004" pitchFamily="50" charset="-127"/>
              <a:cs typeface="Calibri" pitchFamily="34" charset="0"/>
              <a:sym typeface="Wingdings" pitchFamily="2" charset="2"/>
            </a:endParaRPr>
          </a:p>
          <a:p>
            <a:pPr marL="360000" indent="-180000">
              <a:lnSpc>
                <a:spcPct val="120000"/>
              </a:lnSpc>
              <a:spcBef>
                <a:spcPts val="0"/>
              </a:spcBef>
              <a:spcAft>
                <a:spcPts val="300"/>
              </a:spcAft>
            </a:pPr>
            <a:endParaRPr lang="en-US" altLang="ko-KR" sz="800" dirty="0" smtClean="0">
              <a:latin typeface="Calibri" panose="020F0502020204030204" pitchFamily="34" charset="0"/>
              <a:ea typeface="맑은 고딕" panose="020B0503020000020004" pitchFamily="50" charset="-127"/>
              <a:cs typeface="Calibri" pitchFamily="34" charset="0"/>
              <a:sym typeface="Wingdings" pitchFamily="2" charset="2"/>
            </a:endParaRPr>
          </a:p>
          <a:p>
            <a:pPr marL="360000" indent="-180000">
              <a:lnSpc>
                <a:spcPct val="120000"/>
              </a:lnSpc>
              <a:spcBef>
                <a:spcPts val="0"/>
              </a:spcBef>
              <a:spcAft>
                <a:spcPts val="300"/>
              </a:spcAft>
            </a:pPr>
            <a:endParaRPr lang="en-US" altLang="ko-KR" sz="1400" dirty="0" smtClean="0">
              <a:latin typeface="Calibri" panose="020F0502020204030204" pitchFamily="34" charset="0"/>
              <a:ea typeface="맑은 고딕" panose="020B0503020000020004" pitchFamily="50" charset="-127"/>
              <a:cs typeface="Calibri" pitchFamily="34" charset="0"/>
              <a:sym typeface="Wingdings" pitchFamily="2" charset="2"/>
            </a:endParaRPr>
          </a:p>
          <a:p>
            <a:pPr marL="360000" indent="-180000">
              <a:lnSpc>
                <a:spcPct val="120000"/>
              </a:lnSpc>
              <a:spcBef>
                <a:spcPts val="0"/>
              </a:spcBef>
              <a:spcAft>
                <a:spcPts val="300"/>
              </a:spcAft>
            </a:pPr>
            <a:r>
              <a:rPr lang="en-US" altLang="ko-KR" sz="1400" dirty="0" smtClean="0">
                <a:latin typeface="Calibri" panose="020F0502020204030204" pitchFamily="34" charset="0"/>
                <a:ea typeface="맑은 고딕" panose="020B0503020000020004" pitchFamily="50" charset="-127"/>
                <a:cs typeface="Calibri" pitchFamily="34" charset="0"/>
                <a:sym typeface="Wingdings" pitchFamily="2" charset="2"/>
              </a:rPr>
              <a:t>2) </a:t>
            </a:r>
            <a:r>
              <a:rPr lang="en-US" altLang="ko-KR" sz="1400" dirty="0">
                <a:latin typeface="Calibri" panose="020F0502020204030204" pitchFamily="34" charset="0"/>
                <a:ea typeface="맑은 고딕" panose="020B0503020000020004" pitchFamily="50" charset="-127"/>
                <a:cs typeface="Calibri" pitchFamily="34" charset="0"/>
                <a:sym typeface="Wingdings" pitchFamily="2" charset="2"/>
              </a:rPr>
              <a:t>Set </a:t>
            </a:r>
            <a:r>
              <a:rPr lang="en-US" altLang="ko-KR" sz="1400" dirty="0" err="1">
                <a:latin typeface="Calibri" panose="020F0502020204030204" pitchFamily="34" charset="0"/>
                <a:ea typeface="맑은 고딕" panose="020B0503020000020004" pitchFamily="50" charset="-127"/>
                <a:cs typeface="Calibri" pitchFamily="34" charset="0"/>
                <a:sym typeface="Wingdings" pitchFamily="2" charset="2"/>
              </a:rPr>
              <a:t>Mobex</a:t>
            </a:r>
            <a:r>
              <a:rPr lang="en-US" altLang="ko-KR" sz="1400" dirty="0">
                <a:latin typeface="Calibri" panose="020F0502020204030204" pitchFamily="34" charset="0"/>
                <a:ea typeface="맑은 고딕" panose="020B0503020000020004" pitchFamily="50" charset="-127"/>
                <a:cs typeface="Calibri" pitchFamily="34" charset="0"/>
                <a:sym typeface="Wingdings" pitchFamily="2" charset="2"/>
              </a:rPr>
              <a:t> Extension’s ‘Send CLI Number’ on DM 2.4.3(Send CLI Number) to Office Main Number or others</a:t>
            </a: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26</a:t>
            </a:fld>
            <a:endParaRPr lang="en-US" altLang="ko-KR">
              <a:solidFill>
                <a:srgbClr val="000000"/>
              </a:solidFill>
            </a:endParaRPr>
          </a:p>
        </p:txBody>
      </p:sp>
      <p:pic>
        <p:nvPicPr>
          <p:cNvPr id="3076" name="Picture 4"/>
          <p:cNvPicPr>
            <a:picLocks noChangeAspect="1" noChangeArrowheads="1"/>
          </p:cNvPicPr>
          <p:nvPr/>
        </p:nvPicPr>
        <p:blipFill>
          <a:blip r:embed="rId3" cstate="print"/>
          <a:srcRect/>
          <a:stretch>
            <a:fillRect/>
          </a:stretch>
        </p:blipFill>
        <p:spPr bwMode="auto">
          <a:xfrm>
            <a:off x="3131840" y="1988840"/>
            <a:ext cx="5040560" cy="1008112"/>
          </a:xfrm>
          <a:prstGeom prst="rect">
            <a:avLst/>
          </a:prstGeom>
          <a:ln>
            <a:noFill/>
          </a:ln>
          <a:effectLst>
            <a:outerShdw blurRad="292100" dist="139700" dir="2700000" algn="tl" rotWithShape="0">
              <a:srgbClr val="333333">
                <a:alpha val="65000"/>
              </a:srgbClr>
            </a:outerShdw>
          </a:effectLst>
        </p:spPr>
      </p:pic>
      <p:pic>
        <p:nvPicPr>
          <p:cNvPr id="3077" name="Picture 5"/>
          <p:cNvPicPr>
            <a:picLocks noChangeAspect="1" noChangeArrowheads="1"/>
          </p:cNvPicPr>
          <p:nvPr/>
        </p:nvPicPr>
        <p:blipFill>
          <a:blip r:embed="rId4" cstate="print"/>
          <a:srcRect/>
          <a:stretch>
            <a:fillRect/>
          </a:stretch>
        </p:blipFill>
        <p:spPr bwMode="auto">
          <a:xfrm>
            <a:off x="3131840" y="3634730"/>
            <a:ext cx="5040560" cy="1162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98245"/>
      </p:ext>
    </p:extLst>
  </p:cSld>
  <p:clrMapOvr>
    <a:masterClrMapping/>
  </p:clrMapOvr>
  <p:transition advClick="0" advTm="1500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9"/>
          <p:cNvSpPr txBox="1">
            <a:spLocks noChangeArrowheads="1"/>
          </p:cNvSpPr>
          <p:nvPr/>
        </p:nvSpPr>
        <p:spPr bwMode="gray">
          <a:xfrm>
            <a:off x="179388" y="1701800"/>
            <a:ext cx="7777162" cy="274638"/>
          </a:xfrm>
          <a:prstGeom prst="rect">
            <a:avLst/>
          </a:prstGeom>
          <a:noFill/>
          <a:ln w="19050" algn="ctr">
            <a:noFill/>
            <a:miter lim="800000"/>
            <a:headEnd/>
            <a:tailEnd/>
          </a:ln>
        </p:spPr>
        <p:txBody>
          <a:bodyPr lIns="0" tIns="45715" rIns="0" bIns="45715">
            <a:spAutoFit/>
          </a:bodyPr>
          <a:lstStyle/>
          <a:p>
            <a:pPr marL="342900" indent="-342900">
              <a:buFont typeface="Wingdings" pitchFamily="2" charset="2"/>
              <a:buNone/>
            </a:pPr>
            <a:endParaRPr lang="ko-KR" altLang="ko-KR" sz="1200" b="1">
              <a:latin typeface="HY강M" pitchFamily="18" charset="-127"/>
              <a:ea typeface="HY강M" pitchFamily="18" charset="-127"/>
            </a:endParaRPr>
          </a:p>
        </p:txBody>
      </p:sp>
      <p:sp>
        <p:nvSpPr>
          <p:cNvPr id="11" name="제목 10"/>
          <p:cNvSpPr>
            <a:spLocks noGrp="1"/>
          </p:cNvSpPr>
          <p:nvPr>
            <p:ph type="title"/>
          </p:nvPr>
        </p:nvSpPr>
        <p:spPr>
          <a:xfrm>
            <a:off x="457200" y="332656"/>
            <a:ext cx="8686800" cy="617839"/>
          </a:xfrm>
        </p:spPr>
        <p:txBody>
          <a:bodyPr/>
          <a:lstStyle/>
          <a:p>
            <a:r>
              <a:rPr lang="en-US" altLang="ko-KR" sz="3000" dirty="0" smtClean="0"/>
              <a:t>2. Call forward unreachable</a:t>
            </a:r>
            <a:endParaRPr lang="ko-KR" altLang="en-US" sz="3000" dirty="0"/>
          </a:p>
        </p:txBody>
      </p:sp>
      <p:sp>
        <p:nvSpPr>
          <p:cNvPr id="15" name="Rectangle 165"/>
          <p:cNvSpPr>
            <a:spLocks noChangeArrowheads="1"/>
          </p:cNvSpPr>
          <p:nvPr/>
        </p:nvSpPr>
        <p:spPr bwMode="gray">
          <a:xfrm>
            <a:off x="323528" y="1268760"/>
            <a:ext cx="8640960" cy="3384376"/>
          </a:xfrm>
          <a:prstGeom prst="rect">
            <a:avLst/>
          </a:prstGeom>
          <a:noFill/>
          <a:ln w="9525">
            <a:noFill/>
            <a:miter lim="800000"/>
            <a:headEnd/>
            <a:tailEnd/>
          </a:ln>
        </p:spPr>
        <p:txBody>
          <a:bodyPr/>
          <a:lstStyle/>
          <a:p>
            <a:pPr marL="342900" indent="-342900" latinLnBrk="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Unreachable forward</a:t>
            </a:r>
          </a:p>
          <a:p>
            <a:pPr marL="540000" indent="-180000" latinLnBrk="0">
              <a:lnSpc>
                <a:spcPct val="120000"/>
              </a:lnSpc>
              <a:spcBef>
                <a:spcPts val="0"/>
              </a:spcBef>
              <a:spcAft>
                <a:spcPts val="300"/>
              </a:spcAft>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   If </a:t>
            </a:r>
            <a:r>
              <a:rPr lang="en-US" altLang="ko-KR" sz="1400" dirty="0">
                <a:solidFill>
                  <a:srgbClr val="000000"/>
                </a:solidFill>
                <a:latin typeface="Calibri" panose="020F0502020204030204" pitchFamily="34" charset="0"/>
                <a:ea typeface="맑은 고딕" panose="020B0503020000020004" pitchFamily="50" charset="-127"/>
                <a:cs typeface="Calibri" pitchFamily="34" charset="0"/>
              </a:rPr>
              <a:t>W</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E VoIP client is not registered, incoming call is forward to set number on ‘Call forward unreachable’.</a:t>
            </a:r>
          </a:p>
          <a:p>
            <a:pPr marL="540000" indent="-180000" latinLnBrk="0">
              <a:lnSpc>
                <a:spcPct val="120000"/>
              </a:lnSpc>
              <a:spcBef>
                <a:spcPts val="0"/>
              </a:spcBef>
              <a:spcAft>
                <a:spcPts val="300"/>
              </a:spcAft>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   After </a:t>
            </a:r>
            <a:r>
              <a:rPr lang="en-US" altLang="ko-KR" sz="1400" dirty="0" err="1" smtClean="0">
                <a:solidFill>
                  <a:srgbClr val="000000"/>
                </a:solidFill>
                <a:latin typeface="Calibri" panose="020F0502020204030204" pitchFamily="34" charset="0"/>
                <a:ea typeface="맑은 고딕" panose="020B0503020000020004" pitchFamily="50" charset="-127"/>
                <a:cs typeface="Calibri" pitchFamily="34" charset="0"/>
              </a:rPr>
              <a:t>OfficeServ</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 system sends </a:t>
            </a:r>
            <a:r>
              <a:rPr lang="ko-KR" altLang="en-US" sz="1400" dirty="0" smtClean="0">
                <a:solidFill>
                  <a:srgbClr val="000000"/>
                </a:solidFill>
                <a:latin typeface="Calibri" panose="020F0502020204030204" pitchFamily="34" charset="0"/>
                <a:ea typeface="맑은 고딕" panose="020B0503020000020004" pitchFamily="50" charset="-127"/>
                <a:cs typeface="Calibri" pitchFamily="34" charset="0"/>
              </a:rPr>
              <a:t> </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call message to WE VoIP client, If there’s no response from WE VoIP client  in ‘</a:t>
            </a:r>
            <a:r>
              <a:rPr lang="en-GB" altLang="ko-KR" sz="1400" dirty="0" smtClean="0">
                <a:solidFill>
                  <a:srgbClr val="000000"/>
                </a:solidFill>
                <a:latin typeface="Calibri" panose="020F0502020204030204" pitchFamily="34" charset="0"/>
                <a:ea typeface="맑은 고딕" panose="020B0503020000020004" pitchFamily="50" charset="-127"/>
                <a:cs typeface="Calibri" pitchFamily="34" charset="0"/>
              </a:rPr>
              <a:t>Call forward unreachable Time’, the call is transferred to the number set on ‘</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Call  forward unreachable’</a:t>
            </a:r>
          </a:p>
          <a:p>
            <a:pPr marL="540000" indent="-180000" latinLnBrk="0">
              <a:lnSpc>
                <a:spcPct val="120000"/>
              </a:lnSpc>
              <a:spcBef>
                <a:spcPts val="0"/>
              </a:spcBef>
              <a:spcAft>
                <a:spcPts val="300"/>
              </a:spcAft>
              <a:buFontTx/>
              <a:buChar char="-"/>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After ringing on WE VoIP client, If user do not accept call, the call is transferred to the number set on ‘Call Forward No Answer’</a:t>
            </a:r>
          </a:p>
          <a:p>
            <a:pPr marL="540000" indent="-180000" latinLnBrk="0">
              <a:lnSpc>
                <a:spcPct val="120000"/>
              </a:lnSpc>
              <a:spcBef>
                <a:spcPts val="0"/>
              </a:spcBef>
              <a:spcAft>
                <a:spcPts val="300"/>
              </a:spcAft>
              <a:buFontTx/>
              <a:buChar char="-"/>
            </a:pPr>
            <a:endPar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endParaRPr>
          </a:p>
          <a:p>
            <a:pPr marL="342900" indent="-342900" latinLnBrk="0">
              <a:lnSpc>
                <a:spcPct val="120000"/>
              </a:lnSpc>
              <a:spcBef>
                <a:spcPts val="0"/>
              </a:spcBef>
              <a:spcAft>
                <a:spcPts val="300"/>
              </a:spcAft>
            </a:pPr>
            <a:r>
              <a:rPr lang="en-US" altLang="ko-KR" sz="1600" b="1" dirty="0">
                <a:solidFill>
                  <a:srgbClr val="000000"/>
                </a:solidFill>
                <a:latin typeface="Calibri" panose="020F0502020204030204" pitchFamily="34" charset="0"/>
                <a:ea typeface="맑은 고딕" panose="020B0503020000020004" pitchFamily="50" charset="-127"/>
                <a:cs typeface="Calibri" pitchFamily="34" charset="0"/>
              </a:rPr>
              <a:t>■ Programming</a:t>
            </a:r>
          </a:p>
          <a:p>
            <a:pPr marL="540000" indent="-180000" latinLnBrk="0">
              <a:lnSpc>
                <a:spcPct val="120000"/>
              </a:lnSpc>
              <a:spcBef>
                <a:spcPts val="0"/>
              </a:spcBef>
              <a:spcAft>
                <a:spcPts val="300"/>
              </a:spcAft>
              <a:buAutoNum type="arabicParenR"/>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On DM 2.7.5, set trunk number and mobile number on outgoing digit.</a:t>
            </a:r>
          </a:p>
          <a:p>
            <a:pPr marL="540000" indent="-180000" latinLnBrk="0">
              <a:lnSpc>
                <a:spcPct val="120000"/>
              </a:lnSpc>
              <a:spcBef>
                <a:spcPts val="0"/>
              </a:spcBef>
              <a:spcAft>
                <a:spcPts val="300"/>
              </a:spcAft>
              <a:buAutoNum type="arabicParenR"/>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On DM 2.7.2, set </a:t>
            </a:r>
            <a:r>
              <a:rPr lang="en-US" altLang="ko-KR" sz="1400" dirty="0" err="1" smtClean="0">
                <a:solidFill>
                  <a:srgbClr val="000000"/>
                </a:solidFill>
                <a:latin typeface="Calibri" panose="020F0502020204030204" pitchFamily="34" charset="0"/>
                <a:ea typeface="맑은 고딕" panose="020B0503020000020004" pitchFamily="50" charset="-127"/>
                <a:cs typeface="Calibri" pitchFamily="34" charset="0"/>
              </a:rPr>
              <a:t>modex</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 extension number -Call </a:t>
            </a:r>
            <a:r>
              <a:rPr lang="en-US" altLang="ko-KR" sz="1400" dirty="0">
                <a:solidFill>
                  <a:srgbClr val="000000"/>
                </a:solidFill>
                <a:latin typeface="Calibri" panose="020F0502020204030204" pitchFamily="34" charset="0"/>
                <a:ea typeface="맑은 고딕" panose="020B0503020000020004" pitchFamily="50" charset="-127"/>
                <a:cs typeface="Calibri" pitchFamily="34" charset="0"/>
              </a:rPr>
              <a:t>forward </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unreachable.</a:t>
            </a:r>
          </a:p>
          <a:p>
            <a:pPr marL="540000" indent="-180000" latinLnBrk="0">
              <a:lnSpc>
                <a:spcPct val="120000"/>
              </a:lnSpc>
              <a:spcBef>
                <a:spcPts val="0"/>
              </a:spcBef>
              <a:spcAft>
                <a:spcPts val="300"/>
              </a:spcAft>
              <a:buAutoNum type="arabicParenR"/>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On DM 5.14.2, set ‘Call Forward Unreachable Time’ (default </a:t>
            </a:r>
            <a:r>
              <a:rPr lang="en-US" altLang="ko-KR" sz="1400" dirty="0">
                <a:solidFill>
                  <a:srgbClr val="000000"/>
                </a:solidFill>
                <a:latin typeface="Calibri" panose="020F0502020204030204" pitchFamily="34" charset="0"/>
                <a:ea typeface="맑은 고딕" panose="020B0503020000020004" pitchFamily="50" charset="-127"/>
                <a:cs typeface="Calibri" pitchFamily="34" charset="0"/>
              </a:rPr>
              <a:t>: </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rPr>
              <a:t>5 sec)</a:t>
            </a:r>
            <a:endParaRPr lang="en-US" altLang="ko-KR" sz="1400" dirty="0">
              <a:solidFill>
                <a:srgbClr val="000000"/>
              </a:solidFill>
              <a:latin typeface="Calibri" panose="020F0502020204030204" pitchFamily="34" charset="0"/>
              <a:ea typeface="맑은 고딕" panose="020B0503020000020004" pitchFamily="50" charset="-127"/>
              <a:cs typeface="Calibri" pitchFamily="34" charset="0"/>
            </a:endParaRPr>
          </a:p>
          <a:p>
            <a:pPr latinLnBrk="0">
              <a:lnSpc>
                <a:spcPct val="120000"/>
              </a:lnSpc>
              <a:spcBef>
                <a:spcPts val="0"/>
              </a:spcBef>
              <a:spcAft>
                <a:spcPts val="300"/>
              </a:spcAft>
            </a:pPr>
            <a:endParaRPr lang="en-GB" altLang="ko-KR" sz="1400" dirty="0" smtClean="0">
              <a:solidFill>
                <a:srgbClr val="000000"/>
              </a:solidFill>
              <a:latin typeface="Calibri" panose="020F0502020204030204" pitchFamily="34" charset="0"/>
              <a:ea typeface="맑은 고딕" panose="020B0503020000020004" pitchFamily="50" charset="-127"/>
              <a:cs typeface="Calibri" pitchFamily="34" charset="0"/>
            </a:endParaRPr>
          </a:p>
        </p:txBody>
      </p:sp>
      <p:pic>
        <p:nvPicPr>
          <p:cNvPr id="5123" name="Picture 3"/>
          <p:cNvPicPr>
            <a:picLocks noChangeAspect="1" noChangeArrowheads="1"/>
          </p:cNvPicPr>
          <p:nvPr/>
        </p:nvPicPr>
        <p:blipFill>
          <a:blip r:embed="rId3" cstate="print"/>
          <a:srcRect/>
          <a:stretch>
            <a:fillRect/>
          </a:stretch>
        </p:blipFill>
        <p:spPr bwMode="auto">
          <a:xfrm>
            <a:off x="1046609" y="4797152"/>
            <a:ext cx="3381375" cy="876300"/>
          </a:xfrm>
          <a:prstGeom prst="rect">
            <a:avLst/>
          </a:prstGeom>
          <a:ln>
            <a:noFill/>
          </a:ln>
          <a:effectLst>
            <a:outerShdw blurRad="292100" dist="139700" dir="2700000" algn="tl" rotWithShape="0">
              <a:srgbClr val="333333">
                <a:alpha val="65000"/>
              </a:srgbClr>
            </a:outerShdw>
          </a:effectLst>
        </p:spPr>
      </p:pic>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27</a:t>
            </a:fld>
            <a:endParaRPr lang="en-US" altLang="ko-KR">
              <a:solidFill>
                <a:srgbClr val="000000"/>
              </a:solidFill>
            </a:endParaRPr>
          </a:p>
        </p:txBody>
      </p:sp>
    </p:spTree>
  </p:cSld>
  <p:clrMapOvr>
    <a:masterClrMapping/>
  </p:clrMapOvr>
  <p:transition advClick="0" advTm="1500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9"/>
          <p:cNvSpPr txBox="1">
            <a:spLocks noChangeArrowheads="1"/>
          </p:cNvSpPr>
          <p:nvPr/>
        </p:nvSpPr>
        <p:spPr bwMode="gray">
          <a:xfrm>
            <a:off x="179388" y="1628775"/>
            <a:ext cx="7777162" cy="274638"/>
          </a:xfrm>
          <a:prstGeom prst="rect">
            <a:avLst/>
          </a:prstGeom>
          <a:noFill/>
          <a:ln w="19050" algn="ctr">
            <a:noFill/>
            <a:miter lim="800000"/>
            <a:headEnd/>
            <a:tailEnd/>
          </a:ln>
        </p:spPr>
        <p:txBody>
          <a:bodyPr lIns="0" tIns="45715" rIns="0" bIns="45715">
            <a:spAutoFit/>
          </a:bodyPr>
          <a:lstStyle/>
          <a:p>
            <a:pPr marL="342900" indent="-342900">
              <a:buFont typeface="Wingdings" pitchFamily="2" charset="2"/>
              <a:buNone/>
            </a:pPr>
            <a:endParaRPr lang="ko-KR" altLang="ko-KR" sz="1200" b="1">
              <a:latin typeface="HY강M" pitchFamily="18" charset="-127"/>
              <a:ea typeface="HY강M" pitchFamily="18" charset="-127"/>
            </a:endParaRPr>
          </a:p>
        </p:txBody>
      </p:sp>
      <p:sp>
        <p:nvSpPr>
          <p:cNvPr id="10" name="제목 9"/>
          <p:cNvSpPr>
            <a:spLocks noGrp="1"/>
          </p:cNvSpPr>
          <p:nvPr>
            <p:ph type="title"/>
          </p:nvPr>
        </p:nvSpPr>
        <p:spPr>
          <a:xfrm>
            <a:off x="457200" y="332656"/>
            <a:ext cx="8686800" cy="576064"/>
          </a:xfrm>
        </p:spPr>
        <p:txBody>
          <a:bodyPr/>
          <a:lstStyle/>
          <a:p>
            <a:r>
              <a:rPr lang="en-US" altLang="ko-KR" sz="3000" dirty="0" smtClean="0"/>
              <a:t> 3. Manual handover </a:t>
            </a:r>
            <a:endParaRPr lang="ko-KR" altLang="en-US" sz="3000" dirty="0"/>
          </a:p>
        </p:txBody>
      </p:sp>
      <p:sp>
        <p:nvSpPr>
          <p:cNvPr id="18" name="Rectangle 165"/>
          <p:cNvSpPr>
            <a:spLocks noChangeArrowheads="1"/>
          </p:cNvSpPr>
          <p:nvPr/>
        </p:nvSpPr>
        <p:spPr bwMode="gray">
          <a:xfrm>
            <a:off x="323528" y="1268760"/>
            <a:ext cx="8513820" cy="3960440"/>
          </a:xfrm>
          <a:prstGeom prst="rect">
            <a:avLst/>
          </a:prstGeom>
          <a:noFill/>
          <a:ln w="9525">
            <a:noFill/>
            <a:miter lim="800000"/>
            <a:headEnd/>
            <a:tailEnd/>
          </a:ln>
        </p:spPr>
        <p:txBody>
          <a:bodyPr/>
          <a:lstStyle/>
          <a:p>
            <a:pPr indent="-180000" latinLnBrk="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Transfer to mobile</a:t>
            </a:r>
          </a:p>
          <a:p>
            <a:pPr indent="-180000" latinLnBrk="0">
              <a:lnSpc>
                <a:spcPct val="120000"/>
              </a:lnSpc>
              <a:spcBef>
                <a:spcPts val="0"/>
              </a:spcBef>
              <a:spcAft>
                <a:spcPts val="300"/>
              </a:spcAft>
            </a:pPr>
            <a:r>
              <a:rPr lang="ko-KR" altLang="en-US" sz="1400" dirty="0" smtClean="0">
                <a:latin typeface="Calibri" panose="020F0502020204030204" pitchFamily="34" charset="0"/>
                <a:ea typeface="맑은 고딕" panose="020B0503020000020004" pitchFamily="50" charset="-127"/>
                <a:cs typeface="Calibri" pitchFamily="34" charset="0"/>
              </a:rPr>
              <a:t>     </a:t>
            </a:r>
            <a:r>
              <a:rPr lang="en-US" altLang="ko-KR" sz="1400" dirty="0" smtClean="0">
                <a:latin typeface="Calibri" panose="020F0502020204030204" pitchFamily="34" charset="0"/>
                <a:ea typeface="맑은 고딕" panose="020B0503020000020004" pitchFamily="50" charset="-127"/>
                <a:cs typeface="Calibri" pitchFamily="34" charset="0"/>
              </a:rPr>
              <a:t>Press ‘To Mobile’ button on the line, the call is transferred to mobile call </a:t>
            </a:r>
          </a:p>
          <a:p>
            <a:pPr indent="-180000" latinLnBrk="0">
              <a:lnSpc>
                <a:spcPct val="120000"/>
              </a:lnSpc>
              <a:spcBef>
                <a:spcPts val="0"/>
              </a:spcBef>
              <a:spcAft>
                <a:spcPts val="300"/>
              </a:spcAft>
            </a:pPr>
            <a:r>
              <a:rPr lang="en-US" altLang="ko-KR" sz="1400" dirty="0">
                <a:latin typeface="Calibri" panose="020F0502020204030204" pitchFamily="34" charset="0"/>
                <a:ea typeface="맑은 고딕" panose="020B0503020000020004" pitchFamily="50" charset="-127"/>
                <a:cs typeface="Calibri" pitchFamily="34" charset="0"/>
              </a:rPr>
              <a:t> </a:t>
            </a:r>
            <a:r>
              <a:rPr lang="en-US" altLang="ko-KR" sz="1400" dirty="0" smtClean="0">
                <a:latin typeface="Calibri" panose="020F0502020204030204" pitchFamily="34" charset="0"/>
                <a:ea typeface="맑은 고딕" panose="020B0503020000020004" pitchFamily="50" charset="-127"/>
                <a:cs typeface="Calibri" pitchFamily="34" charset="0"/>
              </a:rPr>
              <a:t>    from </a:t>
            </a:r>
            <a:r>
              <a:rPr lang="en-GB" altLang="ko-KR" sz="1400" dirty="0" smtClean="0">
                <a:latin typeface="Calibri" panose="020F0502020204030204" pitchFamily="34" charset="0"/>
                <a:ea typeface="맑은 고딕" panose="020B0503020000020004" pitchFamily="50" charset="-127"/>
                <a:cs typeface="Calibri" pitchFamily="34" charset="0"/>
              </a:rPr>
              <a:t>VoIP call.</a:t>
            </a:r>
          </a:p>
          <a:p>
            <a:pPr indent="-180000" latinLnBrk="0">
              <a:lnSpc>
                <a:spcPct val="120000"/>
              </a:lnSpc>
              <a:spcBef>
                <a:spcPts val="0"/>
              </a:spcBef>
              <a:spcAft>
                <a:spcPts val="300"/>
              </a:spcAft>
            </a:pPr>
            <a:r>
              <a:rPr lang="en-GB" altLang="ko-KR" sz="1400" dirty="0">
                <a:latin typeface="Calibri" panose="020F0502020204030204" pitchFamily="34" charset="0"/>
                <a:ea typeface="맑은 고딕" panose="020B0503020000020004" pitchFamily="50" charset="-127"/>
                <a:cs typeface="Calibri" pitchFamily="34" charset="0"/>
              </a:rPr>
              <a:t> </a:t>
            </a:r>
            <a:r>
              <a:rPr lang="en-GB" altLang="ko-KR" sz="1400" dirty="0" smtClean="0">
                <a:latin typeface="Calibri" panose="020F0502020204030204" pitchFamily="34" charset="0"/>
                <a:ea typeface="맑은 고딕" panose="020B0503020000020004" pitchFamily="50" charset="-127"/>
                <a:cs typeface="Calibri" pitchFamily="34" charset="0"/>
              </a:rPr>
              <a:t>     </a:t>
            </a:r>
            <a:r>
              <a:rPr lang="en-US" altLang="ko-KR" sz="1400" dirty="0" smtClean="0">
                <a:latin typeface="Calibri" panose="020F0502020204030204" pitchFamily="34" charset="0"/>
                <a:ea typeface="맑은 고딕" panose="020B0503020000020004" pitchFamily="50" charset="-127"/>
                <a:cs typeface="Calibri" pitchFamily="34" charset="0"/>
              </a:rPr>
              <a:t>- On the VoIP call, press ‘To mobile’ button.</a:t>
            </a:r>
            <a:endParaRPr lang="en-GB" altLang="ko-KR" sz="1400" dirty="0" smtClean="0">
              <a:latin typeface="Calibri" panose="020F0502020204030204" pitchFamily="34" charset="0"/>
              <a:ea typeface="맑은 고딕" panose="020B0503020000020004" pitchFamily="50" charset="-127"/>
              <a:cs typeface="Calibri" pitchFamily="34" charset="0"/>
            </a:endParaRPr>
          </a:p>
          <a:p>
            <a:pPr marL="540000" indent="-180000" latinLnBrk="0">
              <a:lnSpc>
                <a:spcPct val="120000"/>
              </a:lnSpc>
              <a:spcBef>
                <a:spcPts val="0"/>
              </a:spcBef>
              <a:spcAft>
                <a:spcPts val="300"/>
              </a:spcAft>
            </a:pPr>
            <a:r>
              <a:rPr lang="en-GB" altLang="ko-KR" sz="1400" dirty="0" smtClean="0">
                <a:latin typeface="Calibri" panose="020F0502020204030204" pitchFamily="34" charset="0"/>
                <a:ea typeface="맑은 고딕" panose="020B0503020000020004" pitchFamily="50" charset="-127"/>
                <a:cs typeface="Calibri" pitchFamily="34" charset="0"/>
              </a:rPr>
              <a:t>- New incoming call from mobile on VoIP busy. (beep sound)</a:t>
            </a:r>
          </a:p>
          <a:p>
            <a:pPr marL="540000" indent="-180000" latinLnBrk="0">
              <a:lnSpc>
                <a:spcPct val="120000"/>
              </a:lnSpc>
              <a:spcBef>
                <a:spcPts val="0"/>
              </a:spcBef>
              <a:spcAft>
                <a:spcPts val="300"/>
              </a:spcAft>
            </a:pPr>
            <a:r>
              <a:rPr lang="en-GB" altLang="ko-KR" sz="1400" dirty="0" smtClean="0">
                <a:latin typeface="Calibri" panose="020F0502020204030204" pitchFamily="34" charset="0"/>
                <a:ea typeface="맑은 고딕" panose="020B0503020000020004" pitchFamily="50" charset="-127"/>
                <a:cs typeface="Calibri" pitchFamily="34" charset="0"/>
              </a:rPr>
              <a:t>- Until user accept the new call, current VoIP is avail.</a:t>
            </a:r>
            <a:endParaRPr lang="en-US" altLang="ko-KR" sz="1400" dirty="0" smtClean="0">
              <a:latin typeface="Calibri" panose="020F0502020204030204" pitchFamily="34" charset="0"/>
              <a:ea typeface="맑은 고딕" panose="020B0503020000020004" pitchFamily="50" charset="-127"/>
              <a:cs typeface="Calibri" pitchFamily="34" charset="0"/>
            </a:endParaRPr>
          </a:p>
          <a:p>
            <a:pPr marL="540000" indent="-180000" latinLnBrk="0">
              <a:lnSpc>
                <a:spcPct val="120000"/>
              </a:lnSpc>
              <a:spcBef>
                <a:spcPts val="0"/>
              </a:spcBef>
              <a:spcAft>
                <a:spcPts val="300"/>
              </a:spcAft>
            </a:pPr>
            <a:r>
              <a:rPr lang="ko-KR" altLang="en-US" sz="1400" dirty="0" smtClean="0">
                <a:latin typeface="Calibri" panose="020F0502020204030204" pitchFamily="34" charset="0"/>
                <a:ea typeface="맑은 고딕" panose="020B0503020000020004" pitchFamily="50" charset="-127"/>
                <a:cs typeface="Calibri" pitchFamily="34" charset="0"/>
              </a:rPr>
              <a:t>  </a:t>
            </a:r>
            <a:r>
              <a:rPr lang="en-US" altLang="ko-KR" sz="1400" dirty="0" smtClean="0">
                <a:latin typeface="Calibri" panose="020F0502020204030204" pitchFamily="34" charset="0"/>
                <a:ea typeface="맑은 고딕" panose="020B0503020000020004" pitchFamily="50" charset="-127"/>
                <a:cs typeface="Calibri" pitchFamily="34" charset="0"/>
              </a:rPr>
              <a:t>When user accepts mobile call, VoIP is finished but the call is continuous on </a:t>
            </a:r>
          </a:p>
          <a:p>
            <a:pPr marL="540000" indent="-180000" latinLnBrk="0">
              <a:lnSpc>
                <a:spcPct val="120000"/>
              </a:lnSpc>
              <a:spcBef>
                <a:spcPts val="0"/>
              </a:spcBef>
              <a:spcAft>
                <a:spcPts val="300"/>
              </a:spcAft>
            </a:pPr>
            <a:r>
              <a:rPr lang="en-US" altLang="ko-KR" sz="1400" dirty="0">
                <a:latin typeface="Calibri" panose="020F0502020204030204" pitchFamily="34" charset="0"/>
                <a:ea typeface="맑은 고딕" panose="020B0503020000020004" pitchFamily="50" charset="-127"/>
                <a:cs typeface="Calibri" pitchFamily="34" charset="0"/>
              </a:rPr>
              <a:t> </a:t>
            </a:r>
            <a:r>
              <a:rPr lang="en-US" altLang="ko-KR" sz="1400" dirty="0" smtClean="0">
                <a:latin typeface="Calibri" panose="020F0502020204030204" pitchFamily="34" charset="0"/>
                <a:ea typeface="맑은 고딕" panose="020B0503020000020004" pitchFamily="50" charset="-127"/>
                <a:cs typeface="Calibri" pitchFamily="34" charset="0"/>
              </a:rPr>
              <a:t> mobile call</a:t>
            </a:r>
            <a:r>
              <a:rPr lang="en-US" altLang="ko-KR" sz="1400" dirty="0">
                <a:latin typeface="Calibri" panose="020F0502020204030204" pitchFamily="34" charset="0"/>
                <a:ea typeface="맑은 고딕" panose="020B0503020000020004" pitchFamily="50" charset="-127"/>
                <a:cs typeface="Calibri" pitchFamily="34" charset="0"/>
              </a:rPr>
              <a:t>.</a:t>
            </a:r>
            <a:endParaRPr lang="en-US" altLang="ko-KR" sz="1400" dirty="0" smtClean="0">
              <a:latin typeface="Calibri" panose="020F0502020204030204" pitchFamily="34" charset="0"/>
              <a:ea typeface="맑은 고딕" panose="020B0503020000020004" pitchFamily="50" charset="-127"/>
              <a:cs typeface="Calibri" pitchFamily="34" charset="0"/>
            </a:endParaRPr>
          </a:p>
          <a:p>
            <a:pPr marL="540000" indent="-180000" latinLnBrk="0">
              <a:lnSpc>
                <a:spcPct val="120000"/>
              </a:lnSpc>
              <a:spcBef>
                <a:spcPts val="0"/>
              </a:spcBef>
              <a:spcAft>
                <a:spcPts val="300"/>
              </a:spcAft>
            </a:pPr>
            <a:endParaRPr lang="en-GB" altLang="ko-KR" sz="1400" dirty="0" smtClean="0">
              <a:latin typeface="Calibri" panose="020F0502020204030204" pitchFamily="34" charset="0"/>
              <a:ea typeface="맑은 고딕" panose="020B0503020000020004" pitchFamily="50" charset="-127"/>
              <a:cs typeface="Calibri" pitchFamily="34" charset="0"/>
            </a:endParaRPr>
          </a:p>
          <a:p>
            <a:pPr indent="-180000" latinLnBrk="0">
              <a:lnSpc>
                <a:spcPct val="120000"/>
              </a:lnSpc>
              <a:spcBef>
                <a:spcPts val="0"/>
              </a:spcBef>
              <a:spcAft>
                <a:spcPts val="300"/>
              </a:spcAft>
            </a:pPr>
            <a:r>
              <a:rPr lang="en-US" altLang="ko-KR" sz="1600" b="1" dirty="0">
                <a:solidFill>
                  <a:srgbClr val="000000"/>
                </a:solidFill>
                <a:latin typeface="Calibri" pitchFamily="34" charset="0"/>
                <a:ea typeface="바탕"/>
                <a:cs typeface="Calibri" pitchFamily="34" charset="0"/>
              </a:rPr>
              <a:t>■ </a:t>
            </a:r>
            <a:r>
              <a:rPr lang="en-US" altLang="ko-KR" sz="1600" b="1" dirty="0">
                <a:solidFill>
                  <a:srgbClr val="000000"/>
                </a:solidFill>
                <a:latin typeface="Calibri" panose="020F0502020204030204" pitchFamily="34" charset="0"/>
                <a:ea typeface="맑은 고딕" panose="020B0503020000020004" pitchFamily="50" charset="-127"/>
                <a:cs typeface="Calibri" pitchFamily="34" charset="0"/>
              </a:rPr>
              <a:t>Programming</a:t>
            </a:r>
          </a:p>
          <a:p>
            <a:pPr marL="540000" indent="-180000" latinLnBrk="0">
              <a:lnSpc>
                <a:spcPct val="120000"/>
              </a:lnSpc>
              <a:spcBef>
                <a:spcPts val="0"/>
              </a:spcBef>
              <a:spcAft>
                <a:spcPts val="300"/>
              </a:spcAft>
            </a:pPr>
            <a:r>
              <a:rPr lang="en-US" altLang="ko-KR" sz="1400" dirty="0" smtClean="0">
                <a:solidFill>
                  <a:srgbClr val="000000"/>
                </a:solidFill>
                <a:latin typeface="Calibri" pitchFamily="34" charset="0"/>
                <a:ea typeface="맑은 고딕" pitchFamily="50" charset="-127"/>
                <a:cs typeface="Calibri" pitchFamily="34" charset="0"/>
              </a:rPr>
              <a:t>1) On DM 2.7.5, set trunk number and mobile number on ‘outgoing digit’</a:t>
            </a:r>
            <a:endParaRPr lang="en-US" altLang="ko-KR" sz="1400" dirty="0">
              <a:solidFill>
                <a:srgbClr val="000000"/>
              </a:solidFill>
              <a:latin typeface="Calibri" pitchFamily="34" charset="0"/>
              <a:ea typeface="맑은 고딕" pitchFamily="50" charset="-127"/>
              <a:cs typeface="Calibri" pitchFamily="34" charset="0"/>
            </a:endParaRPr>
          </a:p>
          <a:p>
            <a:pPr marL="540000" indent="-180000" latinLnBrk="0">
              <a:lnSpc>
                <a:spcPct val="120000"/>
              </a:lnSpc>
              <a:spcBef>
                <a:spcPts val="0"/>
              </a:spcBef>
              <a:spcAft>
                <a:spcPts val="300"/>
              </a:spcAft>
            </a:pPr>
            <a:r>
              <a:rPr lang="en-US" altLang="ko-KR" sz="1400" dirty="0" smtClean="0">
                <a:solidFill>
                  <a:srgbClr val="000000"/>
                </a:solidFill>
                <a:latin typeface="Calibri" pitchFamily="34" charset="0"/>
                <a:ea typeface="맑은 고딕" pitchFamily="50" charset="-127"/>
                <a:cs typeface="Calibri" pitchFamily="34" charset="0"/>
              </a:rPr>
              <a:t>2</a:t>
            </a:r>
            <a:r>
              <a:rPr lang="en-US" altLang="ko-KR" sz="1400" dirty="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On DM 2.7.2, set </a:t>
            </a:r>
            <a:r>
              <a:rPr lang="en-US" altLang="ko-KR" sz="1400" dirty="0" err="1" smtClean="0">
                <a:solidFill>
                  <a:srgbClr val="000000"/>
                </a:solidFill>
                <a:latin typeface="Calibri" pitchFamily="34" charset="0"/>
                <a:ea typeface="맑은 고딕" pitchFamily="50" charset="-127"/>
                <a:cs typeface="Calibri" pitchFamily="34" charset="0"/>
              </a:rPr>
              <a:t>Mobex</a:t>
            </a:r>
            <a:r>
              <a:rPr lang="en-US" altLang="ko-KR" sz="1400" dirty="0" smtClean="0">
                <a:solidFill>
                  <a:srgbClr val="000000"/>
                </a:solidFill>
                <a:latin typeface="Calibri" pitchFamily="34" charset="0"/>
                <a:ea typeface="맑은 고딕" pitchFamily="50" charset="-127"/>
                <a:cs typeface="Calibri" pitchFamily="34" charset="0"/>
              </a:rPr>
              <a:t> extension number on ‘Call Forward Unreachable number’</a:t>
            </a:r>
          </a:p>
          <a:p>
            <a:pPr marL="540000" indent="-180000" latinLnBrk="0">
              <a:lnSpc>
                <a:spcPct val="120000"/>
              </a:lnSpc>
              <a:spcBef>
                <a:spcPts val="0"/>
              </a:spcBef>
              <a:spcAft>
                <a:spcPts val="300"/>
              </a:spcAft>
            </a:pPr>
            <a:r>
              <a:rPr lang="en-US" altLang="ko-KR" sz="1400" dirty="0" smtClean="0">
                <a:solidFill>
                  <a:srgbClr val="000000"/>
                </a:solidFill>
                <a:latin typeface="Calibri" pitchFamily="34" charset="0"/>
                <a:ea typeface="맑은 고딕" pitchFamily="50" charset="-127"/>
                <a:cs typeface="Calibri" pitchFamily="34" charset="0"/>
              </a:rPr>
              <a:t>3) On DM 2.8.0, set MOVE feature code</a:t>
            </a:r>
            <a:endParaRPr lang="en-US" altLang="ko-KR" sz="1400" b="1" kern="0" dirty="0" smtClean="0">
              <a:solidFill>
                <a:sysClr val="windowText" lastClr="000000"/>
              </a:solidFill>
              <a:latin typeface="Calibri" pitchFamily="34" charset="0"/>
              <a:cs typeface="Calibri" pitchFamily="34" charset="0"/>
            </a:endParaRPr>
          </a:p>
        </p:txBody>
      </p:sp>
      <p:grpSp>
        <p:nvGrpSpPr>
          <p:cNvPr id="2" name="그룹 1"/>
          <p:cNvGrpSpPr/>
          <p:nvPr/>
        </p:nvGrpSpPr>
        <p:grpSpPr>
          <a:xfrm>
            <a:off x="7308304" y="1393926"/>
            <a:ext cx="1531820" cy="2395114"/>
            <a:chOff x="7308304" y="1321918"/>
            <a:chExt cx="1531820" cy="2395114"/>
          </a:xfrm>
        </p:grpSpPr>
        <p:pic>
          <p:nvPicPr>
            <p:cNvPr id="4098" name="Picture 2" descr="device-2013-02-04-151444"/>
            <p:cNvPicPr>
              <a:picLocks noChangeAspect="1" noChangeArrowheads="1"/>
            </p:cNvPicPr>
            <p:nvPr/>
          </p:nvPicPr>
          <p:blipFill>
            <a:blip r:embed="rId3" cstate="print"/>
            <a:srcRect/>
            <a:stretch>
              <a:fillRect/>
            </a:stretch>
          </p:blipFill>
          <p:spPr bwMode="auto">
            <a:xfrm>
              <a:off x="7308304" y="1321918"/>
              <a:ext cx="1529044" cy="2395114"/>
            </a:xfrm>
            <a:prstGeom prst="rect">
              <a:avLst/>
            </a:prstGeom>
            <a:ln>
              <a:noFill/>
            </a:ln>
            <a:effectLst>
              <a:outerShdw blurRad="292100" dist="139700" dir="2700000" algn="tl" rotWithShape="0">
                <a:srgbClr val="333333">
                  <a:alpha val="65000"/>
                </a:srgbClr>
              </a:outerShdw>
            </a:effectLst>
          </p:spPr>
        </p:pic>
        <p:sp>
          <p:nvSpPr>
            <p:cNvPr id="20" name="직사각형 19"/>
            <p:cNvSpPr/>
            <p:nvPr/>
          </p:nvSpPr>
          <p:spPr bwMode="auto">
            <a:xfrm>
              <a:off x="8264060" y="2636912"/>
              <a:ext cx="576064" cy="288032"/>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
          <p:nvSpPr>
            <p:cNvPr id="11" name="TextBox 10"/>
            <p:cNvSpPr txBox="1"/>
            <p:nvPr/>
          </p:nvSpPr>
          <p:spPr>
            <a:xfrm rot="20275582">
              <a:off x="7846440" y="2474762"/>
              <a:ext cx="648072" cy="276999"/>
            </a:xfrm>
            <a:prstGeom prst="rect">
              <a:avLst/>
            </a:prstGeom>
            <a:noFill/>
          </p:spPr>
          <p:txBody>
            <a:bodyPr wrap="square" rtlCol="0">
              <a:spAutoFit/>
            </a:bodyPr>
            <a:lstStyle/>
            <a:p>
              <a:r>
                <a:rPr lang="en-US" altLang="ko-KR" sz="1200" b="1" dirty="0" smtClean="0">
                  <a:solidFill>
                    <a:srgbClr val="FFFF00"/>
                  </a:solidFill>
                  <a:latin typeface="Meiryo UI" pitchFamily="34" charset="-128"/>
                  <a:ea typeface="Meiryo UI" pitchFamily="34" charset="-128"/>
                  <a:cs typeface="Meiryo UI" pitchFamily="34" charset="-128"/>
                </a:rPr>
                <a:t>Click</a:t>
              </a:r>
              <a:endParaRPr lang="ko-KR" altLang="en-US" sz="1200" b="1" dirty="0">
                <a:solidFill>
                  <a:srgbClr val="FFFF00"/>
                </a:solidFill>
                <a:latin typeface="Meiryo UI" pitchFamily="34" charset="-128"/>
                <a:cs typeface="Meiryo UI" pitchFamily="34" charset="-128"/>
              </a:endParaRPr>
            </a:p>
          </p:txBody>
        </p:sp>
      </p:grpSp>
      <p:sp>
        <p:nvSpPr>
          <p:cNvPr id="3" name="슬라이드 번호 개체 틀 2"/>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28</a:t>
            </a:fld>
            <a:endParaRPr lang="en-US" altLang="ko-KR">
              <a:solidFill>
                <a:srgbClr val="000000"/>
              </a:solidFill>
            </a:endParaRPr>
          </a:p>
        </p:txBody>
      </p:sp>
      <p:pic>
        <p:nvPicPr>
          <p:cNvPr id="13" name="Picture 2"/>
          <p:cNvPicPr>
            <a:picLocks noChangeAspect="1" noChangeArrowheads="1"/>
          </p:cNvPicPr>
          <p:nvPr/>
        </p:nvPicPr>
        <p:blipFill>
          <a:blip r:embed="rId4" cstate="print"/>
          <a:srcRect/>
          <a:stretch>
            <a:fillRect/>
          </a:stretch>
        </p:blipFill>
        <p:spPr bwMode="auto">
          <a:xfrm>
            <a:off x="6012160" y="5373216"/>
            <a:ext cx="2971800" cy="981075"/>
          </a:xfrm>
          <a:prstGeom prst="rect">
            <a:avLst/>
          </a:prstGeom>
          <a:ln>
            <a:noFill/>
          </a:ln>
          <a:effectLst>
            <a:outerShdw blurRad="292100" dist="139700" dir="2700000" algn="tl" rotWithShape="0">
              <a:srgbClr val="333333">
                <a:alpha val="65000"/>
              </a:srgbClr>
            </a:outerShdw>
          </a:effectLst>
        </p:spPr>
      </p:pic>
      <p:pic>
        <p:nvPicPr>
          <p:cNvPr id="4099" name="Picture 3"/>
          <p:cNvPicPr>
            <a:picLocks noChangeAspect="1" noChangeArrowheads="1"/>
          </p:cNvPicPr>
          <p:nvPr/>
        </p:nvPicPr>
        <p:blipFill>
          <a:blip r:embed="rId5" cstate="print"/>
          <a:srcRect/>
          <a:stretch>
            <a:fillRect/>
          </a:stretch>
        </p:blipFill>
        <p:spPr bwMode="auto">
          <a:xfrm>
            <a:off x="755576" y="5373216"/>
            <a:ext cx="2600325" cy="1019175"/>
          </a:xfrm>
          <a:prstGeom prst="rect">
            <a:avLst/>
          </a:prstGeom>
          <a:ln>
            <a:no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6" cstate="print"/>
          <a:srcRect/>
          <a:stretch>
            <a:fillRect/>
          </a:stretch>
        </p:blipFill>
        <p:spPr bwMode="auto">
          <a:xfrm>
            <a:off x="3445272" y="5373216"/>
            <a:ext cx="2447925" cy="914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advTm="15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직사각형 18"/>
          <p:cNvSpPr/>
          <p:nvPr/>
        </p:nvSpPr>
        <p:spPr>
          <a:xfrm>
            <a:off x="1187624" y="1700808"/>
            <a:ext cx="7560840" cy="2154436"/>
          </a:xfrm>
          <a:prstGeom prst="rect">
            <a:avLst/>
          </a:prstGeom>
        </p:spPr>
        <p:txBody>
          <a:bodyPr wrap="square">
            <a:spAutoFit/>
          </a:bodyPr>
          <a:lstStyle/>
          <a:p>
            <a:pPr lvl="0" eaLnBrk="0" fontAlgn="auto" hangingPunct="0">
              <a:spcBef>
                <a:spcPts val="0"/>
              </a:spcBef>
              <a:spcAft>
                <a:spcPts val="3000"/>
              </a:spcAft>
              <a:defRPr/>
            </a:pPr>
            <a:r>
              <a:rPr lang="en-US" altLang="ko-KR" sz="2800" b="1" dirty="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Ⅰ</a:t>
            </a:r>
            <a:r>
              <a:rPr lang="en-US" altLang="ko-KR" sz="28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 WE VoIP </a:t>
            </a:r>
            <a:r>
              <a:rPr lang="en-US" altLang="ko-KR" sz="2800" b="1" dirty="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C</a:t>
            </a:r>
            <a:r>
              <a:rPr lang="en-US" altLang="ko-KR" sz="28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lient</a:t>
            </a:r>
            <a:r>
              <a:rPr lang="ko-KR" altLang="en-US" sz="28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 </a:t>
            </a:r>
            <a:r>
              <a:rPr lang="en-US" altLang="ko-KR" sz="28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Installation</a:t>
            </a:r>
          </a:p>
          <a:p>
            <a:pPr eaLnBrk="0" fontAlgn="auto" hangingPunct="0">
              <a:spcBef>
                <a:spcPts val="0"/>
              </a:spcBef>
              <a:spcAft>
                <a:spcPts val="3000"/>
              </a:spcAft>
              <a:defRPr/>
            </a:pPr>
            <a:r>
              <a:rPr lang="en-US" altLang="ko-KR" sz="28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Ⅱ</a:t>
            </a:r>
            <a:r>
              <a:rPr lang="en-US" altLang="ko-KR" sz="2800" b="1" dirty="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 </a:t>
            </a:r>
            <a:r>
              <a:rPr lang="en-US" altLang="ko-KR" sz="2800" b="1" dirty="0" err="1">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OfficeServ</a:t>
            </a:r>
            <a:r>
              <a:rPr lang="en-US" altLang="ko-KR" sz="2800" b="1" dirty="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 </a:t>
            </a:r>
            <a:r>
              <a:rPr lang="en-US" altLang="ko-KR" sz="28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System Programming</a:t>
            </a:r>
          </a:p>
          <a:p>
            <a:pPr lvl="0" eaLnBrk="0" fontAlgn="auto" hangingPunct="0">
              <a:spcBef>
                <a:spcPts val="0"/>
              </a:spcBef>
              <a:spcAft>
                <a:spcPts val="3000"/>
              </a:spcAft>
              <a:defRPr/>
            </a:pPr>
            <a:r>
              <a:rPr lang="en-US" altLang="ko-KR" sz="2800" b="1" dirty="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Ⅲ. </a:t>
            </a:r>
            <a:r>
              <a:rPr lang="en-US" altLang="ko-KR" sz="28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Special Features</a:t>
            </a:r>
          </a:p>
        </p:txBody>
      </p:sp>
      <p:sp>
        <p:nvSpPr>
          <p:cNvPr id="6" name="직사각형 5"/>
          <p:cNvSpPr/>
          <p:nvPr/>
        </p:nvSpPr>
        <p:spPr>
          <a:xfrm>
            <a:off x="251520" y="260648"/>
            <a:ext cx="4680520" cy="646331"/>
          </a:xfrm>
          <a:prstGeom prst="rect">
            <a:avLst/>
          </a:prstGeom>
        </p:spPr>
        <p:txBody>
          <a:bodyPr wrap="square">
            <a:spAutoFit/>
          </a:bodyPr>
          <a:lstStyle/>
          <a:p>
            <a:pPr lvl="0" eaLnBrk="0" fontAlgn="auto" hangingPunct="0">
              <a:spcBef>
                <a:spcPts val="0"/>
              </a:spcBef>
              <a:spcAft>
                <a:spcPts val="3000"/>
              </a:spcAft>
              <a:defRPr/>
            </a:pPr>
            <a:r>
              <a:rPr lang="ko-KR" altLang="en-US" sz="36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 </a:t>
            </a:r>
            <a:r>
              <a:rPr lang="en-US" altLang="ko-KR" sz="36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Contents</a:t>
            </a:r>
            <a:endParaRPr lang="ko-KR" altLang="en-US" sz="36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2</a:t>
            </a:fld>
            <a:endParaRPr lang="en-US" altLang="ko-KR">
              <a:solidFill>
                <a:srgbClr val="000000"/>
              </a:solidFill>
            </a:endParaRPr>
          </a:p>
        </p:txBody>
      </p:sp>
    </p:spTree>
    <p:extLst>
      <p:ext uri="{BB962C8B-B14F-4D97-AF65-F5344CB8AC3E}">
        <p14:creationId xmlns:p14="http://schemas.microsoft.com/office/powerpoint/2010/main" val="346665373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모서리가 둥근 직사각형 11"/>
          <p:cNvSpPr/>
          <p:nvPr/>
        </p:nvSpPr>
        <p:spPr bwMode="auto">
          <a:xfrm>
            <a:off x="5220072" y="2132856"/>
            <a:ext cx="3547089" cy="2160240"/>
          </a:xfrm>
          <a:prstGeom prst="roundRect">
            <a:avLst/>
          </a:prstGeom>
          <a:solidFill>
            <a:srgbClr val="4F81BD">
              <a:lumMod val="20000"/>
              <a:lumOff val="80000"/>
            </a:srgbClr>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wrap="none" lIns="0" tIns="0" rIns="0" bIns="0" anchor="ctr"/>
          <a:lstStyle>
            <a:defPPr>
              <a:defRPr lang="ko-KR"/>
            </a:defPPr>
            <a:lvl1pPr algn="ctr" rtl="0" fontAlgn="base">
              <a:spcBef>
                <a:spcPct val="0"/>
              </a:spcBef>
              <a:spcAft>
                <a:spcPct val="0"/>
              </a:spcAft>
              <a:defRPr kern="1200">
                <a:solidFill>
                  <a:srgbClr val="000000"/>
                </a:solidFill>
                <a:latin typeface="HY견고딕" pitchFamily="18" charset="-127"/>
                <a:ea typeface="Arial Unicode MS" pitchFamily="50" charset="-127"/>
                <a:cs typeface="Arial Unicode MS" pitchFamily="50" charset="-127"/>
              </a:defRPr>
            </a:lvl1pPr>
            <a:lvl2pPr marL="457200" algn="ctr" rtl="0" fontAlgn="base">
              <a:spcBef>
                <a:spcPct val="0"/>
              </a:spcBef>
              <a:spcAft>
                <a:spcPct val="0"/>
              </a:spcAft>
              <a:defRPr kern="1200">
                <a:solidFill>
                  <a:srgbClr val="000000"/>
                </a:solidFill>
                <a:latin typeface="HY견고딕" pitchFamily="18" charset="-127"/>
                <a:ea typeface="Arial Unicode MS" pitchFamily="50" charset="-127"/>
                <a:cs typeface="Arial Unicode MS" pitchFamily="50" charset="-127"/>
              </a:defRPr>
            </a:lvl2pPr>
            <a:lvl3pPr marL="914400" algn="ctr" rtl="0" fontAlgn="base">
              <a:spcBef>
                <a:spcPct val="0"/>
              </a:spcBef>
              <a:spcAft>
                <a:spcPct val="0"/>
              </a:spcAft>
              <a:defRPr kern="1200">
                <a:solidFill>
                  <a:srgbClr val="000000"/>
                </a:solidFill>
                <a:latin typeface="HY견고딕" pitchFamily="18" charset="-127"/>
                <a:ea typeface="Arial Unicode MS" pitchFamily="50" charset="-127"/>
                <a:cs typeface="Arial Unicode MS" pitchFamily="50" charset="-127"/>
              </a:defRPr>
            </a:lvl3pPr>
            <a:lvl4pPr marL="1371600" algn="ctr" rtl="0" fontAlgn="base">
              <a:spcBef>
                <a:spcPct val="0"/>
              </a:spcBef>
              <a:spcAft>
                <a:spcPct val="0"/>
              </a:spcAft>
              <a:defRPr kern="1200">
                <a:solidFill>
                  <a:srgbClr val="000000"/>
                </a:solidFill>
                <a:latin typeface="HY견고딕" pitchFamily="18" charset="-127"/>
                <a:ea typeface="Arial Unicode MS" pitchFamily="50" charset="-127"/>
                <a:cs typeface="Arial Unicode MS" pitchFamily="50" charset="-127"/>
              </a:defRPr>
            </a:lvl4pPr>
            <a:lvl5pPr marL="1828800" algn="ctr" rtl="0" fontAlgn="base">
              <a:spcBef>
                <a:spcPct val="0"/>
              </a:spcBef>
              <a:spcAft>
                <a:spcPct val="0"/>
              </a:spcAft>
              <a:defRPr kern="1200">
                <a:solidFill>
                  <a:srgbClr val="000000"/>
                </a:solidFill>
                <a:latin typeface="HY견고딕" pitchFamily="18" charset="-127"/>
                <a:ea typeface="Arial Unicode MS" pitchFamily="50" charset="-127"/>
                <a:cs typeface="Arial Unicode MS" pitchFamily="50" charset="-127"/>
              </a:defRPr>
            </a:lvl5pPr>
            <a:lvl6pPr marL="2286000" algn="l" defTabSz="914400" rtl="0" eaLnBrk="1" latinLnBrk="1" hangingPunct="1">
              <a:defRPr kern="1200">
                <a:solidFill>
                  <a:srgbClr val="000000"/>
                </a:solidFill>
                <a:latin typeface="HY견고딕" pitchFamily="18" charset="-127"/>
                <a:ea typeface="Arial Unicode MS" pitchFamily="50" charset="-127"/>
                <a:cs typeface="Arial Unicode MS" pitchFamily="50" charset="-127"/>
              </a:defRPr>
            </a:lvl6pPr>
            <a:lvl7pPr marL="2743200" algn="l" defTabSz="914400" rtl="0" eaLnBrk="1" latinLnBrk="1" hangingPunct="1">
              <a:defRPr kern="1200">
                <a:solidFill>
                  <a:srgbClr val="000000"/>
                </a:solidFill>
                <a:latin typeface="HY견고딕" pitchFamily="18" charset="-127"/>
                <a:ea typeface="Arial Unicode MS" pitchFamily="50" charset="-127"/>
                <a:cs typeface="Arial Unicode MS" pitchFamily="50" charset="-127"/>
              </a:defRPr>
            </a:lvl7pPr>
            <a:lvl8pPr marL="3200400" algn="l" defTabSz="914400" rtl="0" eaLnBrk="1" latinLnBrk="1" hangingPunct="1">
              <a:defRPr kern="1200">
                <a:solidFill>
                  <a:srgbClr val="000000"/>
                </a:solidFill>
                <a:latin typeface="HY견고딕" pitchFamily="18" charset="-127"/>
                <a:ea typeface="Arial Unicode MS" pitchFamily="50" charset="-127"/>
                <a:cs typeface="Arial Unicode MS" pitchFamily="50" charset="-127"/>
              </a:defRPr>
            </a:lvl8pPr>
            <a:lvl9pPr marL="3657600" algn="l" defTabSz="914400" rtl="0" eaLnBrk="1" latinLnBrk="1" hangingPunct="1">
              <a:defRPr kern="1200">
                <a:solidFill>
                  <a:srgbClr val="000000"/>
                </a:solidFill>
                <a:latin typeface="HY견고딕" pitchFamily="18" charset="-127"/>
                <a:ea typeface="Arial Unicode MS" pitchFamily="50" charset="-127"/>
                <a:cs typeface="Arial Unicode MS" pitchFamily="50" charset="-127"/>
              </a:defRPr>
            </a:lvl9pPr>
          </a:lstStyle>
          <a:p>
            <a:pPr marL="0" marR="0" lvl="0" indent="0" algn="l" defTabSz="914400" rtl="0" eaLnBrk="1" fontAlgn="auto" latinLnBrk="0" hangingPunct="1">
              <a:lnSpc>
                <a:spcPct val="120000"/>
              </a:lnSpc>
              <a:spcBef>
                <a:spcPts val="0"/>
              </a:spcBef>
              <a:spcAft>
                <a:spcPts val="0"/>
              </a:spcAft>
              <a:buClr>
                <a:srgbClr val="333333"/>
              </a:buClr>
              <a:buSzTx/>
              <a:buFont typeface="Wingdings" pitchFamily="2" charset="2"/>
              <a:buNone/>
              <a:tabLst/>
              <a:defRPr/>
            </a:pPr>
            <a:endParaRPr kumimoji="0" lang="ko-KR" altLang="en-US" sz="1400" b="1" i="0" u="none" strike="noStrike" kern="0" cap="none" spc="0" normalizeH="0" baseline="0" noProof="0" dirty="0">
              <a:ln>
                <a:noFill/>
              </a:ln>
              <a:solidFill>
                <a:sysClr val="windowText" lastClr="000000"/>
              </a:solidFill>
              <a:effectLst/>
              <a:uLnTx/>
              <a:uFillTx/>
              <a:latin typeface="Arial" pitchFamily="34" charset="0"/>
              <a:ea typeface="맑은 고딕" pitchFamily="50" charset="-127"/>
              <a:cs typeface="Arial" pitchFamily="34" charset="0"/>
            </a:endParaRPr>
          </a:p>
        </p:txBody>
      </p:sp>
      <p:pic>
        <p:nvPicPr>
          <p:cNvPr id="6148" name="Picture 4"/>
          <p:cNvPicPr>
            <a:picLocks noChangeAspect="1" noChangeArrowheads="1"/>
          </p:cNvPicPr>
          <p:nvPr/>
        </p:nvPicPr>
        <p:blipFill>
          <a:blip r:embed="rId3" cstate="print"/>
          <a:srcRect/>
          <a:stretch>
            <a:fillRect/>
          </a:stretch>
        </p:blipFill>
        <p:spPr bwMode="auto">
          <a:xfrm>
            <a:off x="5409072" y="2968486"/>
            <a:ext cx="761056" cy="1180594"/>
          </a:xfrm>
          <a:prstGeom prst="rect">
            <a:avLst/>
          </a:prstGeom>
          <a:noFill/>
          <a:ln w="9525">
            <a:noFill/>
            <a:miter lim="800000"/>
            <a:headEnd/>
            <a:tailEnd/>
          </a:ln>
        </p:spPr>
      </p:pic>
      <p:sp>
        <p:nvSpPr>
          <p:cNvPr id="7" name="제목 6"/>
          <p:cNvSpPr>
            <a:spLocks noGrp="1"/>
          </p:cNvSpPr>
          <p:nvPr>
            <p:ph type="title"/>
          </p:nvPr>
        </p:nvSpPr>
        <p:spPr>
          <a:xfrm>
            <a:off x="457200" y="332656"/>
            <a:ext cx="8686800" cy="576064"/>
          </a:xfrm>
        </p:spPr>
        <p:txBody>
          <a:bodyPr/>
          <a:lstStyle/>
          <a:p>
            <a:r>
              <a:rPr lang="en-US" altLang="ko-KR" sz="3000" dirty="0" smtClean="0"/>
              <a:t>4. Smart Routing</a:t>
            </a:r>
            <a:endParaRPr lang="ko-KR" altLang="en-US" sz="3000" dirty="0"/>
          </a:p>
        </p:txBody>
      </p:sp>
      <p:sp>
        <p:nvSpPr>
          <p:cNvPr id="10" name="Rectangle 165"/>
          <p:cNvSpPr>
            <a:spLocks noChangeArrowheads="1"/>
          </p:cNvSpPr>
          <p:nvPr/>
        </p:nvSpPr>
        <p:spPr bwMode="gray">
          <a:xfrm>
            <a:off x="323528" y="4116710"/>
            <a:ext cx="8424936" cy="1112490"/>
          </a:xfrm>
          <a:prstGeom prst="rect">
            <a:avLst/>
          </a:prstGeom>
          <a:noFill/>
          <a:ln w="9525">
            <a:noFill/>
            <a:miter lim="800000"/>
            <a:headEnd/>
            <a:tailEnd/>
          </a:ln>
        </p:spPr>
        <p:txBody>
          <a:bodyPr/>
          <a:lstStyle/>
          <a:p>
            <a:pPr marL="342900" indent="-342900" latinLnBrk="0">
              <a:lnSpc>
                <a:spcPct val="120000"/>
              </a:lnSpc>
              <a:spcBef>
                <a:spcPts val="0"/>
              </a:spcBef>
              <a:spcAft>
                <a:spcPts val="300"/>
              </a:spcAft>
            </a:pPr>
            <a:r>
              <a:rPr lang="en-US" altLang="ko-KR" sz="1600" b="1" dirty="0" smtClean="0">
                <a:solidFill>
                  <a:srgbClr val="000000"/>
                </a:solidFill>
                <a:latin typeface="맑은 고딕" panose="020B0503020000020004" pitchFamily="50" charset="-127"/>
                <a:ea typeface="맑은 고딕" panose="020B0503020000020004" pitchFamily="50" charset="-127"/>
                <a:cs typeface="Calibri" pitchFamily="34" charset="0"/>
              </a:rPr>
              <a:t>■ Programming</a:t>
            </a:r>
          </a:p>
          <a:p>
            <a:pPr marL="540000" indent="-180000" latinLnBrk="0">
              <a:lnSpc>
                <a:spcPct val="120000"/>
              </a:lnSpc>
              <a:spcBef>
                <a:spcPts val="0"/>
              </a:spcBef>
              <a:spcAft>
                <a:spcPts val="300"/>
              </a:spcAft>
            </a:pPr>
            <a:r>
              <a:rPr lang="en-US" altLang="ko-KR" sz="1400" dirty="0" smtClean="0">
                <a:solidFill>
                  <a:srgbClr val="000000"/>
                </a:solidFill>
                <a:latin typeface="Calibri" pitchFamily="34" charset="0"/>
                <a:ea typeface="맑은 고딕" pitchFamily="50" charset="-127"/>
                <a:cs typeface="Calibri" pitchFamily="34" charset="0"/>
              </a:rPr>
              <a:t>1) On DM 2.7.2, set </a:t>
            </a:r>
            <a:r>
              <a:rPr lang="en-US" altLang="ko-KR" sz="1400" dirty="0" err="1" smtClean="0">
                <a:solidFill>
                  <a:srgbClr val="000000"/>
                </a:solidFill>
                <a:latin typeface="Calibri" pitchFamily="34" charset="0"/>
                <a:ea typeface="맑은 고딕" pitchFamily="50" charset="-127"/>
                <a:cs typeface="Calibri" pitchFamily="34" charset="0"/>
              </a:rPr>
              <a:t>Mobex</a:t>
            </a:r>
            <a:r>
              <a:rPr lang="en-US" altLang="ko-KR" sz="1400" dirty="0" smtClean="0">
                <a:solidFill>
                  <a:srgbClr val="000000"/>
                </a:solidFill>
                <a:latin typeface="Calibri" pitchFamily="34" charset="0"/>
                <a:ea typeface="맑은 고딕" pitchFamily="50" charset="-127"/>
                <a:cs typeface="Calibri" pitchFamily="34" charset="0"/>
              </a:rPr>
              <a:t> extension number </a:t>
            </a:r>
            <a:r>
              <a:rPr lang="en-US" altLang="ko-KR" sz="1400" dirty="0">
                <a:solidFill>
                  <a:srgbClr val="000000"/>
                </a:solidFill>
                <a:latin typeface="Calibri" pitchFamily="34" charset="0"/>
                <a:ea typeface="맑은 고딕" pitchFamily="50" charset="-127"/>
                <a:cs typeface="Calibri" pitchFamily="34" charset="0"/>
              </a:rPr>
              <a:t>on ‘Call Forward Unreachable number</a:t>
            </a:r>
            <a:r>
              <a:rPr lang="en-US" altLang="ko-KR" sz="1400" dirty="0" smtClean="0">
                <a:solidFill>
                  <a:srgbClr val="000000"/>
                </a:solidFill>
                <a:latin typeface="Calibri" pitchFamily="34" charset="0"/>
                <a:ea typeface="맑은 고딕" pitchFamily="50" charset="-127"/>
                <a:cs typeface="Calibri" pitchFamily="34" charset="0"/>
              </a:rPr>
              <a:t>’</a:t>
            </a:r>
            <a:endParaRPr lang="en-US" altLang="ko-KR" sz="1400" dirty="0">
              <a:solidFill>
                <a:srgbClr val="000000"/>
              </a:solidFill>
              <a:latin typeface="Calibri" pitchFamily="34" charset="0"/>
              <a:ea typeface="맑은 고딕" pitchFamily="50" charset="-127"/>
              <a:cs typeface="Calibri" pitchFamily="34" charset="0"/>
            </a:endParaRPr>
          </a:p>
          <a:p>
            <a:pPr marL="540000" indent="-180000" latinLnBrk="0">
              <a:lnSpc>
                <a:spcPct val="120000"/>
              </a:lnSpc>
              <a:spcBef>
                <a:spcPts val="0"/>
              </a:spcBef>
              <a:spcAft>
                <a:spcPts val="300"/>
              </a:spcAft>
            </a:pPr>
            <a:r>
              <a:rPr lang="en-US" altLang="ko-KR" sz="1400" dirty="0" smtClean="0">
                <a:solidFill>
                  <a:srgbClr val="000000"/>
                </a:solidFill>
                <a:latin typeface="Calibri" pitchFamily="34" charset="0"/>
                <a:ea typeface="맑은 고딕" pitchFamily="50" charset="-127"/>
                <a:cs typeface="Calibri" pitchFamily="34" charset="0"/>
              </a:rPr>
              <a:t>2) On DM 5.2.24, set the Mobile Number.</a:t>
            </a:r>
          </a:p>
        </p:txBody>
      </p:sp>
      <p:sp>
        <p:nvSpPr>
          <p:cNvPr id="11" name="Rectangle 165"/>
          <p:cNvSpPr>
            <a:spLocks noChangeArrowheads="1"/>
          </p:cNvSpPr>
          <p:nvPr/>
        </p:nvSpPr>
        <p:spPr bwMode="gray">
          <a:xfrm>
            <a:off x="323528" y="1268760"/>
            <a:ext cx="4752528" cy="2232248"/>
          </a:xfrm>
          <a:prstGeom prst="rect">
            <a:avLst/>
          </a:prstGeom>
          <a:noFill/>
          <a:ln w="9525">
            <a:noFill/>
            <a:miter lim="800000"/>
            <a:headEnd/>
            <a:tailEnd/>
          </a:ln>
        </p:spPr>
        <p:txBody>
          <a:bodyPr/>
          <a:lstStyle/>
          <a:p>
            <a:pPr marL="342900" indent="-342900" latinLnBrk="0">
              <a:lnSpc>
                <a:spcPct val="120000"/>
              </a:lnSpc>
              <a:spcBef>
                <a:spcPts val="0"/>
              </a:spcBef>
              <a:spcAft>
                <a:spcPts val="300"/>
              </a:spcAft>
            </a:pPr>
            <a:r>
              <a:rPr lang="en-US" altLang="ko-KR" sz="1600" b="1" dirty="0" smtClean="0">
                <a:solidFill>
                  <a:srgbClr val="000000"/>
                </a:solidFill>
                <a:latin typeface="Calibri" pitchFamily="34" charset="0"/>
                <a:ea typeface="바탕"/>
                <a:cs typeface="Calibri" pitchFamily="34" charset="0"/>
              </a:rPr>
              <a:t>■ Cost reduction by using S</a:t>
            </a:r>
            <a:r>
              <a:rPr lang="en-US" altLang="ko-KR" sz="1600" b="1" dirty="0" smtClean="0">
                <a:solidFill>
                  <a:srgbClr val="000000"/>
                </a:solidFill>
                <a:latin typeface="Calibri" pitchFamily="34" charset="0"/>
                <a:ea typeface="맑은 고딕" pitchFamily="50" charset="-127"/>
                <a:cs typeface="Calibri" pitchFamily="34" charset="0"/>
              </a:rPr>
              <a:t>mart routing service</a:t>
            </a:r>
          </a:p>
          <a:p>
            <a:pPr marL="360000" indent="-180000" latinLnBrk="0">
              <a:lnSpc>
                <a:spcPct val="120000"/>
              </a:lnSpc>
              <a:spcBef>
                <a:spcPts val="0"/>
              </a:spcBef>
              <a:spcAft>
                <a:spcPts val="300"/>
              </a:spcAft>
              <a:buFontTx/>
              <a:buChar char="-"/>
            </a:pPr>
            <a:r>
              <a:rPr lang="en-US" altLang="ko-KR" sz="1400" dirty="0" smtClean="0">
                <a:latin typeface="Calibri" panose="020F0502020204030204" pitchFamily="34" charset="0"/>
                <a:ea typeface="맑은 고딕" panose="020B0503020000020004" pitchFamily="50" charset="-127"/>
                <a:cs typeface="Calibri" pitchFamily="34" charset="0"/>
              </a:rPr>
              <a:t>In </a:t>
            </a:r>
            <a:r>
              <a:rPr lang="en-US" altLang="ko-KR" sz="1400" dirty="0">
                <a:latin typeface="Calibri" panose="020F0502020204030204" pitchFamily="34" charset="0"/>
                <a:ea typeface="맑은 고딕" panose="020B0503020000020004" pitchFamily="50" charset="-127"/>
                <a:cs typeface="Calibri" pitchFamily="34" charset="0"/>
              </a:rPr>
              <a:t>case that WE VoIP client makes call to mobile number by touching </a:t>
            </a:r>
            <a:r>
              <a:rPr lang="en-GB" altLang="ko-KR" sz="1400" dirty="0">
                <a:latin typeface="Calibri" panose="020F0502020204030204" pitchFamily="34" charset="0"/>
                <a:ea typeface="맑은 고딕" panose="020B0503020000020004" pitchFamily="50" charset="-127"/>
                <a:cs typeface="Calibri" pitchFamily="34" charset="0"/>
              </a:rPr>
              <a:t>Mobile </a:t>
            </a:r>
            <a:r>
              <a:rPr lang="en-US" altLang="ko-KR" sz="1400" dirty="0">
                <a:latin typeface="Calibri" panose="020F0502020204030204" pitchFamily="34" charset="0"/>
                <a:ea typeface="맑은 고딕" panose="020B0503020000020004" pitchFamily="50" charset="-127"/>
                <a:cs typeface="Calibri" pitchFamily="34" charset="0"/>
              </a:rPr>
              <a:t>button,</a:t>
            </a:r>
            <a:endParaRPr lang="en-GB" altLang="ko-KR" sz="1400" dirty="0">
              <a:latin typeface="Calibri" panose="020F0502020204030204" pitchFamily="34" charset="0"/>
              <a:ea typeface="맑은 고딕" panose="020B0503020000020004" pitchFamily="50" charset="-127"/>
              <a:cs typeface="Calibri" pitchFamily="34" charset="0"/>
            </a:endParaRPr>
          </a:p>
          <a:p>
            <a:pPr marL="360000" indent="-180000" latinLnBrk="0">
              <a:lnSpc>
                <a:spcPct val="120000"/>
              </a:lnSpc>
              <a:spcBef>
                <a:spcPts val="0"/>
              </a:spcBef>
              <a:spcAft>
                <a:spcPts val="300"/>
              </a:spcAft>
              <a:buFontTx/>
              <a:buChar char="-"/>
            </a:pPr>
            <a:r>
              <a:rPr lang="en-US" altLang="ko-KR" sz="1400" dirty="0" err="1" smtClean="0">
                <a:latin typeface="Calibri" panose="020F0502020204030204" pitchFamily="34" charset="0"/>
                <a:ea typeface="맑은 고딕" panose="020B0503020000020004" pitchFamily="50" charset="-127"/>
                <a:cs typeface="Calibri" pitchFamily="34" charset="0"/>
              </a:rPr>
              <a:t>OfficeServ</a:t>
            </a:r>
            <a:r>
              <a:rPr lang="en-US" altLang="ko-KR" sz="1400" dirty="0" smtClean="0">
                <a:latin typeface="Calibri" panose="020F0502020204030204" pitchFamily="34" charset="0"/>
                <a:ea typeface="맑은 고딕" panose="020B0503020000020004" pitchFamily="50" charset="-127"/>
                <a:cs typeface="Calibri" pitchFamily="34" charset="0"/>
              </a:rPr>
              <a:t> checks the availability of extension coupled to called mobile number.</a:t>
            </a:r>
          </a:p>
          <a:p>
            <a:pPr marL="360000" indent="-180000" latinLnBrk="0">
              <a:lnSpc>
                <a:spcPct val="120000"/>
              </a:lnSpc>
              <a:spcBef>
                <a:spcPts val="0"/>
              </a:spcBef>
              <a:spcAft>
                <a:spcPts val="300"/>
              </a:spcAft>
              <a:buFontTx/>
              <a:buChar char="-"/>
            </a:pPr>
            <a:r>
              <a:rPr lang="en-US" altLang="ko-KR" sz="1400" dirty="0" smtClean="0">
                <a:latin typeface="Calibri" panose="020F0502020204030204" pitchFamily="34" charset="0"/>
                <a:ea typeface="맑은 고딕" panose="020B0503020000020004" pitchFamily="50" charset="-127"/>
                <a:cs typeface="Calibri" pitchFamily="34" charset="0"/>
              </a:rPr>
              <a:t>If the extension is avail, </a:t>
            </a:r>
            <a:r>
              <a:rPr lang="en-US" altLang="ko-KR" sz="1400" dirty="0" err="1" smtClean="0">
                <a:latin typeface="Calibri" panose="020F0502020204030204" pitchFamily="34" charset="0"/>
                <a:ea typeface="맑은 고딕" panose="020B0503020000020004" pitchFamily="50" charset="-127"/>
                <a:cs typeface="Calibri" pitchFamily="34" charset="0"/>
              </a:rPr>
              <a:t>OfficeServ</a:t>
            </a:r>
            <a:r>
              <a:rPr lang="en-US" altLang="ko-KR" sz="1400" dirty="0" smtClean="0">
                <a:latin typeface="Calibri" panose="020F0502020204030204" pitchFamily="34" charset="0"/>
                <a:ea typeface="맑은 고딕" panose="020B0503020000020004" pitchFamily="50" charset="-127"/>
                <a:cs typeface="Calibri" pitchFamily="34" charset="0"/>
              </a:rPr>
              <a:t> calls to the extension number instead of called mobile number. </a:t>
            </a:r>
            <a:endParaRPr lang="ko-KR" altLang="ko-KR" sz="1600" dirty="0" smtClean="0">
              <a:latin typeface="Calibri" pitchFamily="34" charset="0"/>
              <a:cs typeface="Calibri" pitchFamily="34" charset="0"/>
            </a:endParaRPr>
          </a:p>
          <a:p>
            <a:pPr latinLnBrk="0">
              <a:lnSpc>
                <a:spcPct val="120000"/>
              </a:lnSpc>
              <a:spcBef>
                <a:spcPts val="0"/>
              </a:spcBef>
              <a:spcAft>
                <a:spcPts val="300"/>
              </a:spcAft>
            </a:pPr>
            <a:r>
              <a:rPr lang="en-GB" altLang="ko-KR" sz="1600" dirty="0" smtClean="0">
                <a:solidFill>
                  <a:srgbClr val="000000"/>
                </a:solidFill>
                <a:latin typeface="Calibri" pitchFamily="34" charset="0"/>
                <a:ea typeface="맑은 고딕" pitchFamily="50" charset="-127"/>
                <a:cs typeface="Calibri" pitchFamily="34" charset="0"/>
              </a:rPr>
              <a:t>  </a:t>
            </a:r>
            <a:endParaRPr lang="en-US" altLang="ko-KR" sz="1600" dirty="0" smtClean="0">
              <a:solidFill>
                <a:srgbClr val="000000"/>
              </a:solidFill>
              <a:latin typeface="Calibri" pitchFamily="34" charset="0"/>
              <a:ea typeface="맑은 고딕" pitchFamily="50" charset="-127"/>
              <a:cs typeface="Calibri" pitchFamily="34" charset="0"/>
            </a:endParaRPr>
          </a:p>
          <a:p>
            <a:pPr latinLnBrk="0">
              <a:lnSpc>
                <a:spcPct val="120000"/>
              </a:lnSpc>
              <a:spcBef>
                <a:spcPts val="0"/>
              </a:spcBef>
              <a:spcAft>
                <a:spcPts val="300"/>
              </a:spcAft>
            </a:pPr>
            <a:endParaRPr lang="en-US" altLang="ko-KR" sz="1600" dirty="0" smtClean="0">
              <a:solidFill>
                <a:srgbClr val="000000"/>
              </a:solidFill>
              <a:latin typeface="Calibri" pitchFamily="34" charset="0"/>
              <a:ea typeface="맑은 고딕" pitchFamily="50" charset="-127"/>
              <a:cs typeface="Calibri" pitchFamily="34" charset="0"/>
            </a:endParaRPr>
          </a:p>
        </p:txBody>
      </p:sp>
      <p:grpSp>
        <p:nvGrpSpPr>
          <p:cNvPr id="27" name="그룹 26"/>
          <p:cNvGrpSpPr/>
          <p:nvPr/>
        </p:nvGrpSpPr>
        <p:grpSpPr>
          <a:xfrm>
            <a:off x="6360374" y="1202590"/>
            <a:ext cx="1091946" cy="883841"/>
            <a:chOff x="5940559" y="1202590"/>
            <a:chExt cx="1091946" cy="883841"/>
          </a:xfrm>
        </p:grpSpPr>
        <p:sp>
          <p:nvSpPr>
            <p:cNvPr id="15" name="구름 14"/>
            <p:cNvSpPr/>
            <p:nvPr/>
          </p:nvSpPr>
          <p:spPr bwMode="auto">
            <a:xfrm>
              <a:off x="5940559" y="1366351"/>
              <a:ext cx="1091946" cy="720080"/>
            </a:xfrm>
            <a:prstGeom prst="cloud">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sysClr val="windowText" lastClr="000000"/>
                </a:solidFill>
                <a:effectLst/>
                <a:uLnTx/>
                <a:uFillTx/>
                <a:latin typeface="맑은 고딕" pitchFamily="50" charset="-127"/>
                <a:ea typeface="맑은 고딕" pitchFamily="50" charset="-127"/>
              </a:endParaRPr>
            </a:p>
          </p:txBody>
        </p:sp>
        <p:pic>
          <p:nvPicPr>
            <p:cNvPr id="16" name="Picture 4" descr="http://www.cksinfo.com/clipart/electronics/phones/antenna.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0955" y="1202590"/>
              <a:ext cx="424721" cy="519112"/>
            </a:xfrm>
            <a:prstGeom prst="rect">
              <a:avLst/>
            </a:prstGeom>
            <a:noFill/>
            <a:ln w="9525">
              <a:noFill/>
              <a:miter lim="800000"/>
              <a:headEnd/>
              <a:tailEnd/>
            </a:ln>
          </p:spPr>
        </p:pic>
      </p:grpSp>
      <p:sp>
        <p:nvSpPr>
          <p:cNvPr id="18" name="TextBox 17"/>
          <p:cNvSpPr txBox="1">
            <a:spLocks noChangeArrowheads="1"/>
          </p:cNvSpPr>
          <p:nvPr/>
        </p:nvSpPr>
        <p:spPr bwMode="auto">
          <a:xfrm>
            <a:off x="6372200" y="1700808"/>
            <a:ext cx="1009061"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kern="0" dirty="0" smtClean="0">
                <a:solidFill>
                  <a:sysClr val="windowText" lastClr="000000"/>
                </a:solidFill>
                <a:latin typeface="Arial" pitchFamily="34" charset="0"/>
                <a:ea typeface="맑은 고딕" pitchFamily="50" charset="-127"/>
                <a:cs typeface="Arial" pitchFamily="34" charset="0"/>
              </a:rPr>
              <a:t>3G/4G</a:t>
            </a:r>
            <a:endParaRPr kumimoji="0" lang="ko-KR" altLang="en-US" sz="1400" b="1" i="0" u="none" strike="noStrike" kern="0" cap="none" spc="0" normalizeH="0" baseline="0" noProof="0" dirty="0">
              <a:ln>
                <a:noFill/>
              </a:ln>
              <a:solidFill>
                <a:sysClr val="windowText" lastClr="000000"/>
              </a:solidFill>
              <a:effectLst/>
              <a:uLnTx/>
              <a:uFillTx/>
              <a:latin typeface="Arial" pitchFamily="34" charset="0"/>
              <a:ea typeface="맑은 고딕" pitchFamily="50" charset="-127"/>
              <a:cs typeface="Arial" pitchFamily="34" charset="0"/>
            </a:endParaRPr>
          </a:p>
        </p:txBody>
      </p:sp>
      <p:sp>
        <p:nvSpPr>
          <p:cNvPr id="19" name="모서리가 둥근 직사각형 18"/>
          <p:cNvSpPr/>
          <p:nvPr/>
        </p:nvSpPr>
        <p:spPr>
          <a:xfrm>
            <a:off x="6582386" y="3861048"/>
            <a:ext cx="1013950" cy="264779"/>
          </a:xfrm>
          <a:prstGeom prst="roundRect">
            <a:avLst>
              <a:gd name="adj" fmla="val 50000"/>
            </a:avLst>
          </a:prstGeom>
          <a:solidFill>
            <a:srgbClr val="53C3EB"/>
          </a:solidFill>
          <a:ln w="9525" cap="flat" cmpd="sng" algn="ctr">
            <a:noFill/>
            <a:prstDash val="solid"/>
          </a:ln>
          <a:effectLst>
            <a:outerShdw blurRad="40000" dist="23000" dir="5400000" rotWithShape="0">
              <a:srgbClr val="000000">
                <a:alpha val="35000"/>
              </a:srgbClr>
            </a:outerShdw>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smtClean="0">
                <a:ln>
                  <a:noFill/>
                </a:ln>
                <a:effectLst/>
                <a:uLnTx/>
                <a:uFillTx/>
                <a:latin typeface="Arial" pitchFamily="34" charset="0"/>
                <a:ea typeface="맑은 고딕" pitchFamily="50" charset="-127"/>
                <a:cs typeface="Arial" pitchFamily="34" charset="0"/>
              </a:rPr>
              <a:t>Office</a:t>
            </a:r>
            <a:endParaRPr kumimoji="0" lang="ko-KR" altLang="en-US" sz="1200" b="1" i="0" u="none" strike="noStrike" kern="0" cap="none" spc="0" normalizeH="0" baseline="0" noProof="0" dirty="0">
              <a:ln>
                <a:noFill/>
              </a:ln>
              <a:effectLst/>
              <a:uLnTx/>
              <a:uFillTx/>
              <a:latin typeface="Arial" pitchFamily="34" charset="0"/>
              <a:ea typeface="맑은 고딕" pitchFamily="50" charset="-127"/>
              <a:cs typeface="Arial" pitchFamily="34" charset="0"/>
            </a:endParaRPr>
          </a:p>
        </p:txBody>
      </p:sp>
      <p:pic>
        <p:nvPicPr>
          <p:cNvPr id="21" name="그림 20" descr="galaxys2-복사.png"/>
          <p:cNvPicPr>
            <a:picLocks noChangeAspect="1"/>
          </p:cNvPicPr>
          <p:nvPr/>
        </p:nvPicPr>
        <p:blipFill>
          <a:blip r:embed="rId5" cstate="print"/>
          <a:srcRect/>
          <a:stretch>
            <a:fillRect/>
          </a:stretch>
        </p:blipFill>
        <p:spPr>
          <a:xfrm>
            <a:off x="8183324" y="2937054"/>
            <a:ext cx="349116" cy="563954"/>
          </a:xfrm>
          <a:prstGeom prst="rect">
            <a:avLst/>
          </a:prstGeom>
        </p:spPr>
      </p:pic>
      <p:pic>
        <p:nvPicPr>
          <p:cNvPr id="24" name="Picture 71" descr="002"/>
          <p:cNvPicPr>
            <a:picLocks noChangeAspect="1" noChangeArrowheads="1"/>
          </p:cNvPicPr>
          <p:nvPr/>
        </p:nvPicPr>
        <p:blipFill>
          <a:blip r:embed="rId6" cstate="print"/>
          <a:srcRect/>
          <a:stretch>
            <a:fillRect/>
          </a:stretch>
        </p:blipFill>
        <p:spPr bwMode="auto">
          <a:xfrm>
            <a:off x="6452966" y="2780928"/>
            <a:ext cx="1143370" cy="736999"/>
          </a:xfrm>
          <a:prstGeom prst="rect">
            <a:avLst/>
          </a:prstGeom>
          <a:noFill/>
          <a:ln w="9525">
            <a:noFill/>
            <a:miter lim="800000"/>
            <a:headEnd/>
            <a:tailEnd/>
          </a:ln>
        </p:spPr>
      </p:pic>
      <p:sp>
        <p:nvSpPr>
          <p:cNvPr id="26" name="굽은 화살표 25"/>
          <p:cNvSpPr/>
          <p:nvPr/>
        </p:nvSpPr>
        <p:spPr>
          <a:xfrm rot="10800000" flipH="1" flipV="1">
            <a:off x="5436095" y="1484785"/>
            <a:ext cx="1224137" cy="1416973"/>
          </a:xfrm>
          <a:prstGeom prst="bentArrow">
            <a:avLst>
              <a:gd name="adj1" fmla="val 16066"/>
              <a:gd name="adj2" fmla="val 15983"/>
              <a:gd name="adj3" fmla="val 15886"/>
              <a:gd name="adj4" fmla="val 43750"/>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a:ln>
                <a:noFill/>
              </a:ln>
              <a:solidFill>
                <a:sysClr val="windowText" lastClr="000000"/>
              </a:solidFill>
              <a:effectLst/>
              <a:uLnTx/>
              <a:uFillTx/>
              <a:latin typeface="Arial" pitchFamily="34" charset="0"/>
              <a:ea typeface="맑은 고딕" pitchFamily="50" charset="-127"/>
              <a:cs typeface="Arial" pitchFamily="34" charset="0"/>
            </a:endParaRPr>
          </a:p>
        </p:txBody>
      </p:sp>
      <p:sp>
        <p:nvSpPr>
          <p:cNvPr id="13" name="굽은 화살표 12"/>
          <p:cNvSpPr/>
          <p:nvPr/>
        </p:nvSpPr>
        <p:spPr>
          <a:xfrm rot="16200000" flipH="1" flipV="1">
            <a:off x="7128283" y="1520790"/>
            <a:ext cx="1368152" cy="1440160"/>
          </a:xfrm>
          <a:prstGeom prst="bentArrow">
            <a:avLst>
              <a:gd name="adj1" fmla="val 16066"/>
              <a:gd name="adj2" fmla="val 15983"/>
              <a:gd name="adj3" fmla="val 15886"/>
              <a:gd name="adj4" fmla="val 43750"/>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dirty="0">
              <a:ln>
                <a:noFill/>
              </a:ln>
              <a:solidFill>
                <a:sysClr val="windowText" lastClr="000000"/>
              </a:solidFill>
              <a:effectLst/>
              <a:uLnTx/>
              <a:uFillTx/>
              <a:latin typeface="Arial" pitchFamily="34" charset="0"/>
              <a:ea typeface="맑은 고딕" pitchFamily="50" charset="-127"/>
              <a:cs typeface="Arial" pitchFamily="34" charset="0"/>
            </a:endParaRPr>
          </a:p>
        </p:txBody>
      </p:sp>
      <p:sp>
        <p:nvSpPr>
          <p:cNvPr id="30" name="TextBox 29"/>
          <p:cNvSpPr txBox="1">
            <a:spLocks noChangeArrowheads="1"/>
          </p:cNvSpPr>
          <p:nvPr/>
        </p:nvSpPr>
        <p:spPr bwMode="auto">
          <a:xfrm>
            <a:off x="5003099" y="1268760"/>
            <a:ext cx="1225085" cy="738664"/>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kern="0" dirty="0" smtClean="0">
                <a:latin typeface="Arial" pitchFamily="34" charset="0"/>
                <a:ea typeface="맑은 고딕" pitchFamily="50" charset="-127"/>
                <a:cs typeface="Arial" pitchFamily="34" charset="0"/>
              </a:rPr>
              <a:t>Dialing to A-mobile number</a:t>
            </a:r>
            <a:endParaRPr kumimoji="0" lang="ko-KR" altLang="en-US" sz="1400" b="1" i="0" u="none" strike="noStrike" kern="0" cap="none" spc="0" normalizeH="0" baseline="0" noProof="0" dirty="0">
              <a:ln>
                <a:noFill/>
              </a:ln>
              <a:effectLst/>
              <a:uLnTx/>
              <a:uFillTx/>
              <a:latin typeface="Arial" pitchFamily="34" charset="0"/>
              <a:ea typeface="맑은 고딕" pitchFamily="50" charset="-127"/>
              <a:cs typeface="Arial" pitchFamily="34" charset="0"/>
            </a:endParaRPr>
          </a:p>
        </p:txBody>
      </p:sp>
      <p:sp>
        <p:nvSpPr>
          <p:cNvPr id="31" name="TextBox 30"/>
          <p:cNvSpPr txBox="1">
            <a:spLocks noChangeArrowheads="1"/>
          </p:cNvSpPr>
          <p:nvPr/>
        </p:nvSpPr>
        <p:spPr bwMode="auto">
          <a:xfrm>
            <a:off x="7872176" y="3453384"/>
            <a:ext cx="1009061" cy="30777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kern="0" dirty="0" smtClean="0">
                <a:solidFill>
                  <a:srgbClr val="FF0000"/>
                </a:solidFill>
                <a:latin typeface="Arial" pitchFamily="34" charset="0"/>
                <a:ea typeface="맑은 고딕" pitchFamily="50" charset="-127"/>
                <a:cs typeface="Arial" pitchFamily="34" charset="0"/>
              </a:rPr>
              <a:t>A</a:t>
            </a:r>
            <a:endParaRPr kumimoji="0" lang="ko-KR" altLang="en-US" sz="1400" b="1" i="0" u="none" strike="noStrike" kern="0" cap="none" spc="0" normalizeH="0" baseline="0" noProof="0" dirty="0">
              <a:ln>
                <a:noFill/>
              </a:ln>
              <a:solidFill>
                <a:srgbClr val="FF0000"/>
              </a:solidFill>
              <a:effectLst/>
              <a:uLnTx/>
              <a:uFillTx/>
              <a:latin typeface="Arial" pitchFamily="34" charset="0"/>
              <a:ea typeface="맑은 고딕" pitchFamily="50" charset="-127"/>
              <a:cs typeface="Arial" pitchFamily="34" charset="0"/>
            </a:endParaRPr>
          </a:p>
        </p:txBody>
      </p:sp>
      <p:sp>
        <p:nvSpPr>
          <p:cNvPr id="39" name="자유형 38"/>
          <p:cNvSpPr/>
          <p:nvPr/>
        </p:nvSpPr>
        <p:spPr bwMode="auto">
          <a:xfrm rot="312394">
            <a:off x="5544893" y="2200167"/>
            <a:ext cx="2632757" cy="926592"/>
          </a:xfrm>
          <a:custGeom>
            <a:avLst/>
            <a:gdLst>
              <a:gd name="connsiteX0" fmla="*/ 0 w 2414016"/>
              <a:gd name="connsiteY0" fmla="*/ 926592 h 926592"/>
              <a:gd name="connsiteX1" fmla="*/ 475488 w 2414016"/>
              <a:gd name="connsiteY1" fmla="*/ 243840 h 926592"/>
              <a:gd name="connsiteX2" fmla="*/ 816864 w 2414016"/>
              <a:gd name="connsiteY2" fmla="*/ 73152 h 926592"/>
              <a:gd name="connsiteX3" fmla="*/ 1072896 w 2414016"/>
              <a:gd name="connsiteY3" fmla="*/ 195072 h 926592"/>
              <a:gd name="connsiteX4" fmla="*/ 1158240 w 2414016"/>
              <a:gd name="connsiteY4" fmla="*/ 499872 h 926592"/>
              <a:gd name="connsiteX5" fmla="*/ 1255776 w 2414016"/>
              <a:gd name="connsiteY5" fmla="*/ 694944 h 926592"/>
              <a:gd name="connsiteX6" fmla="*/ 1377696 w 2414016"/>
              <a:gd name="connsiteY6" fmla="*/ 646176 h 926592"/>
              <a:gd name="connsiteX7" fmla="*/ 1341120 w 2414016"/>
              <a:gd name="connsiteY7" fmla="*/ 365760 h 926592"/>
              <a:gd name="connsiteX8" fmla="*/ 1280160 w 2414016"/>
              <a:gd name="connsiteY8" fmla="*/ 170688 h 926592"/>
              <a:gd name="connsiteX9" fmla="*/ 1402080 w 2414016"/>
              <a:gd name="connsiteY9" fmla="*/ 0 h 926592"/>
              <a:gd name="connsiteX10" fmla="*/ 1914144 w 2414016"/>
              <a:gd name="connsiteY10" fmla="*/ 170688 h 926592"/>
              <a:gd name="connsiteX11" fmla="*/ 2414016 w 2414016"/>
              <a:gd name="connsiteY11" fmla="*/ 670560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016" h="926592">
                <a:moveTo>
                  <a:pt x="0" y="926592"/>
                </a:moveTo>
                <a:cubicBezTo>
                  <a:pt x="169672" y="656336"/>
                  <a:pt x="339344" y="386080"/>
                  <a:pt x="475488" y="243840"/>
                </a:cubicBezTo>
                <a:cubicBezTo>
                  <a:pt x="611632" y="101600"/>
                  <a:pt x="717296" y="81280"/>
                  <a:pt x="816864" y="73152"/>
                </a:cubicBezTo>
                <a:cubicBezTo>
                  <a:pt x="916432" y="65024"/>
                  <a:pt x="1016000" y="123952"/>
                  <a:pt x="1072896" y="195072"/>
                </a:cubicBezTo>
                <a:cubicBezTo>
                  <a:pt x="1129792" y="266192"/>
                  <a:pt x="1127760" y="416560"/>
                  <a:pt x="1158240" y="499872"/>
                </a:cubicBezTo>
                <a:cubicBezTo>
                  <a:pt x="1188720" y="583184"/>
                  <a:pt x="1219200" y="670560"/>
                  <a:pt x="1255776" y="694944"/>
                </a:cubicBezTo>
                <a:cubicBezTo>
                  <a:pt x="1292352" y="719328"/>
                  <a:pt x="1363472" y="701040"/>
                  <a:pt x="1377696" y="646176"/>
                </a:cubicBezTo>
                <a:cubicBezTo>
                  <a:pt x="1391920" y="591312"/>
                  <a:pt x="1357376" y="445008"/>
                  <a:pt x="1341120" y="365760"/>
                </a:cubicBezTo>
                <a:cubicBezTo>
                  <a:pt x="1324864" y="286512"/>
                  <a:pt x="1270000" y="231648"/>
                  <a:pt x="1280160" y="170688"/>
                </a:cubicBezTo>
                <a:cubicBezTo>
                  <a:pt x="1290320" y="109728"/>
                  <a:pt x="1296416" y="0"/>
                  <a:pt x="1402080" y="0"/>
                </a:cubicBezTo>
                <a:cubicBezTo>
                  <a:pt x="1507744" y="0"/>
                  <a:pt x="1745488" y="58928"/>
                  <a:pt x="1914144" y="170688"/>
                </a:cubicBezTo>
                <a:cubicBezTo>
                  <a:pt x="2082800" y="282448"/>
                  <a:pt x="2340864" y="577088"/>
                  <a:pt x="2414016" y="670560"/>
                </a:cubicBezTo>
              </a:path>
            </a:pathLst>
          </a:custGeom>
          <a:ln w="76200">
            <a:solidFill>
              <a:srgbClr val="FFFF00"/>
            </a:solidFill>
            <a:bevel/>
            <a:headEnd type="none" w="med" len="med"/>
            <a:tailEnd type="triangle" w="med" len="med"/>
          </a:ln>
        </p:spPr>
        <p:style>
          <a:lnRef idx="3">
            <a:schemeClr val="accent4"/>
          </a:lnRef>
          <a:fillRef idx="0">
            <a:schemeClr val="accent4"/>
          </a:fillRef>
          <a:effectRef idx="2">
            <a:schemeClr val="accent4"/>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pic>
        <p:nvPicPr>
          <p:cNvPr id="33" name="Picture 5" descr="D:\Graphic_Product\AP&amp;APC\AP_120521\ceiling-1.png"/>
          <p:cNvPicPr>
            <a:picLocks noChangeAspect="1" noChangeArrowheads="1"/>
          </p:cNvPicPr>
          <p:nvPr/>
        </p:nvPicPr>
        <p:blipFill>
          <a:blip r:embed="rId7" cstate="email"/>
          <a:srcRect/>
          <a:stretch>
            <a:fillRect/>
          </a:stretch>
        </p:blipFill>
        <p:spPr bwMode="auto">
          <a:xfrm>
            <a:off x="6660232" y="2179464"/>
            <a:ext cx="454219" cy="288032"/>
          </a:xfrm>
          <a:prstGeom prst="rect">
            <a:avLst/>
          </a:prstGeom>
          <a:noFill/>
        </p:spPr>
      </p:pic>
      <p:sp>
        <p:nvSpPr>
          <p:cNvPr id="36" name="TextBox 35"/>
          <p:cNvSpPr txBox="1">
            <a:spLocks noChangeArrowheads="1"/>
          </p:cNvSpPr>
          <p:nvPr/>
        </p:nvSpPr>
        <p:spPr bwMode="auto">
          <a:xfrm>
            <a:off x="6632674" y="2184678"/>
            <a:ext cx="504056" cy="261610"/>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100" b="1" kern="0" dirty="0" smtClean="0">
                <a:solidFill>
                  <a:sysClr val="windowText" lastClr="000000"/>
                </a:solidFill>
                <a:latin typeface="Arial" pitchFamily="34" charset="0"/>
                <a:ea typeface="맑은 고딕" pitchFamily="50" charset="-127"/>
                <a:cs typeface="Arial" pitchFamily="34" charset="0"/>
              </a:rPr>
              <a:t>AP</a:t>
            </a:r>
            <a:endParaRPr kumimoji="0" lang="ko-KR" altLang="en-US" sz="1100" b="1" i="0" u="none" strike="noStrike" kern="0" cap="none" spc="0" normalizeH="0" baseline="0" noProof="0" dirty="0">
              <a:ln>
                <a:noFill/>
              </a:ln>
              <a:solidFill>
                <a:sysClr val="windowText" lastClr="000000"/>
              </a:solidFill>
              <a:effectLst/>
              <a:uLnTx/>
              <a:uFillTx/>
              <a:latin typeface="Arial" pitchFamily="34" charset="0"/>
              <a:ea typeface="맑은 고딕" pitchFamily="50" charset="-127"/>
              <a:cs typeface="Arial" pitchFamily="34" charset="0"/>
            </a:endParaRPr>
          </a:p>
        </p:txBody>
      </p:sp>
      <p:pic>
        <p:nvPicPr>
          <p:cNvPr id="32" name="Picture 4" descr="Free Wifi Sign Clip Art"/>
          <p:cNvPicPr>
            <a:picLocks noChangeAspect="1" noChangeArrowheads="1"/>
          </p:cNvPicPr>
          <p:nvPr/>
        </p:nvPicPr>
        <p:blipFill>
          <a:blip r:embed="rId8" cstate="screen"/>
          <a:srcRect/>
          <a:stretch>
            <a:fillRect/>
          </a:stretch>
        </p:blipFill>
        <p:spPr bwMode="auto">
          <a:xfrm rot="10800000">
            <a:off x="6755361" y="2438378"/>
            <a:ext cx="274380" cy="198534"/>
          </a:xfrm>
          <a:prstGeom prst="rect">
            <a:avLst/>
          </a:prstGeom>
          <a:noFill/>
        </p:spPr>
      </p:pic>
      <p:sp>
        <p:nvSpPr>
          <p:cNvPr id="40" name="TextBox 39"/>
          <p:cNvSpPr txBox="1">
            <a:spLocks noChangeArrowheads="1"/>
          </p:cNvSpPr>
          <p:nvPr/>
        </p:nvSpPr>
        <p:spPr bwMode="auto">
          <a:xfrm>
            <a:off x="5364088" y="2258288"/>
            <a:ext cx="1512168" cy="523220"/>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400" b="1" kern="0" noProof="0" dirty="0" smtClean="0">
                <a:solidFill>
                  <a:srgbClr val="FF0000"/>
                </a:solidFill>
                <a:latin typeface="Calibri" panose="020F0502020204030204" pitchFamily="34" charset="0"/>
                <a:ea typeface="맑은 고딕" pitchFamily="50" charset="-127"/>
                <a:cs typeface="Arial" pitchFamily="34" charset="0"/>
              </a:rPr>
              <a:t>Smart Routing to A-ext. number</a:t>
            </a:r>
            <a:endParaRPr kumimoji="0" lang="ko-KR" altLang="en-US" sz="1400" b="1" i="0" u="none" strike="noStrike" kern="0" cap="none" spc="0" normalizeH="0" baseline="0" noProof="0" dirty="0">
              <a:ln>
                <a:noFill/>
              </a:ln>
              <a:solidFill>
                <a:srgbClr val="FF0000"/>
              </a:solidFill>
              <a:effectLst/>
              <a:uLnTx/>
              <a:uFillTx/>
              <a:latin typeface="Calibri" panose="020F0502020204030204" pitchFamily="34" charset="0"/>
              <a:ea typeface="맑은 고딕" pitchFamily="50" charset="-127"/>
              <a:cs typeface="Arial" pitchFamily="34" charset="0"/>
            </a:endParaRPr>
          </a:p>
        </p:txBody>
      </p:sp>
      <p:sp>
        <p:nvSpPr>
          <p:cNvPr id="41" name="직사각형 40"/>
          <p:cNvSpPr/>
          <p:nvPr/>
        </p:nvSpPr>
        <p:spPr bwMode="auto">
          <a:xfrm>
            <a:off x="5436096" y="3819520"/>
            <a:ext cx="375280" cy="216024"/>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
        <p:nvSpPr>
          <p:cNvPr id="34" name="TextBox 33"/>
          <p:cNvSpPr txBox="1"/>
          <p:nvPr/>
        </p:nvSpPr>
        <p:spPr>
          <a:xfrm rot="20275582">
            <a:off x="5347983" y="3505189"/>
            <a:ext cx="648072" cy="276999"/>
          </a:xfrm>
          <a:prstGeom prst="rect">
            <a:avLst/>
          </a:prstGeom>
          <a:noFill/>
        </p:spPr>
        <p:txBody>
          <a:bodyPr wrap="square" rtlCol="0">
            <a:spAutoFit/>
          </a:bodyPr>
          <a:lstStyle/>
          <a:p>
            <a:r>
              <a:rPr lang="en-US" altLang="ko-KR" sz="1200" b="1" dirty="0" smtClean="0">
                <a:solidFill>
                  <a:srgbClr val="FFFF00"/>
                </a:solidFill>
                <a:latin typeface="Meiryo UI" pitchFamily="34" charset="-128"/>
                <a:ea typeface="Meiryo UI" pitchFamily="34" charset="-128"/>
                <a:cs typeface="Meiryo UI" pitchFamily="34" charset="-128"/>
              </a:rPr>
              <a:t>Click</a:t>
            </a:r>
            <a:endParaRPr lang="ko-KR" altLang="en-US" sz="1200" b="1" dirty="0">
              <a:solidFill>
                <a:srgbClr val="FFFF00"/>
              </a:solidFill>
              <a:latin typeface="Meiryo UI" pitchFamily="34" charset="-128"/>
              <a:cs typeface="Meiryo UI" pitchFamily="34" charset="-128"/>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29</a:t>
            </a:fld>
            <a:endParaRPr lang="en-US" altLang="ko-KR">
              <a:solidFill>
                <a:srgbClr val="000000"/>
              </a:solidFill>
            </a:endParaRPr>
          </a:p>
        </p:txBody>
      </p:sp>
      <p:pic>
        <p:nvPicPr>
          <p:cNvPr id="28" name="Picture 4"/>
          <p:cNvPicPr>
            <a:picLocks noChangeAspect="1" noChangeArrowheads="1"/>
          </p:cNvPicPr>
          <p:nvPr/>
        </p:nvPicPr>
        <p:blipFill>
          <a:blip r:embed="rId9" cstate="print"/>
          <a:srcRect/>
          <a:stretch>
            <a:fillRect/>
          </a:stretch>
        </p:blipFill>
        <p:spPr bwMode="auto">
          <a:xfrm>
            <a:off x="827584" y="5186511"/>
            <a:ext cx="2447925" cy="914400"/>
          </a:xfrm>
          <a:prstGeom prst="rect">
            <a:avLst/>
          </a:prstGeom>
          <a:ln>
            <a:noFill/>
          </a:ln>
          <a:effectLst>
            <a:outerShdw blurRad="292100" dist="139700" dir="2700000" algn="tl" rotWithShape="0">
              <a:srgbClr val="333333">
                <a:alpha val="65000"/>
              </a:srgbClr>
            </a:outerShdw>
          </a:effectLst>
        </p:spPr>
      </p:pic>
      <p:grpSp>
        <p:nvGrpSpPr>
          <p:cNvPr id="37" name="그룹 36"/>
          <p:cNvGrpSpPr/>
          <p:nvPr/>
        </p:nvGrpSpPr>
        <p:grpSpPr>
          <a:xfrm>
            <a:off x="3779912" y="5186511"/>
            <a:ext cx="2705100" cy="1266825"/>
            <a:chOff x="3779912" y="5301208"/>
            <a:chExt cx="2705100" cy="1266825"/>
          </a:xfrm>
        </p:grpSpPr>
        <p:pic>
          <p:nvPicPr>
            <p:cNvPr id="29" name="Picture 2"/>
            <p:cNvPicPr>
              <a:picLocks noChangeAspect="1" noChangeArrowheads="1"/>
            </p:cNvPicPr>
            <p:nvPr/>
          </p:nvPicPr>
          <p:blipFill>
            <a:blip r:embed="rId10" cstate="print"/>
            <a:srcRect/>
            <a:stretch>
              <a:fillRect/>
            </a:stretch>
          </p:blipFill>
          <p:spPr bwMode="auto">
            <a:xfrm>
              <a:off x="3779912" y="5301208"/>
              <a:ext cx="2705100" cy="1266825"/>
            </a:xfrm>
            <a:prstGeom prst="rect">
              <a:avLst/>
            </a:prstGeom>
            <a:noFill/>
            <a:ln w="9525">
              <a:noFill/>
              <a:miter lim="800000"/>
              <a:headEnd/>
              <a:tailEnd/>
            </a:ln>
            <a:effectLst>
              <a:outerShdw blurRad="292100" dist="139700" dir="2700000" algn="ctr" rotWithShape="0">
                <a:schemeClr val="tx1">
                  <a:alpha val="66000"/>
                </a:schemeClr>
              </a:outerShdw>
            </a:effectLst>
          </p:spPr>
        </p:pic>
        <p:sp>
          <p:nvSpPr>
            <p:cNvPr id="35" name="직사각형 34"/>
            <p:cNvSpPr/>
            <p:nvPr/>
          </p:nvSpPr>
          <p:spPr bwMode="auto">
            <a:xfrm>
              <a:off x="5508104" y="5877272"/>
              <a:ext cx="936104" cy="648072"/>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spTree>
  </p:cSld>
  <p:clrMapOvr>
    <a:masterClrMapping/>
  </p:clrMapOvr>
  <p:transition advClick="0" advTm="1500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제목 9"/>
          <p:cNvSpPr>
            <a:spLocks noGrp="1"/>
          </p:cNvSpPr>
          <p:nvPr>
            <p:ph type="title"/>
          </p:nvPr>
        </p:nvSpPr>
        <p:spPr>
          <a:xfrm>
            <a:off x="457200" y="332656"/>
            <a:ext cx="8229600" cy="648072"/>
          </a:xfrm>
        </p:spPr>
        <p:txBody>
          <a:bodyPr/>
          <a:lstStyle/>
          <a:p>
            <a:r>
              <a:rPr lang="en-US" altLang="ko-KR" sz="3000" dirty="0"/>
              <a:t>5</a:t>
            </a:r>
            <a:r>
              <a:rPr lang="en-US" altLang="ko-KR" sz="3000" dirty="0" smtClean="0"/>
              <a:t>. Call Move – Android only</a:t>
            </a:r>
            <a:endParaRPr lang="ko-KR" altLang="en-US" sz="3000" dirty="0"/>
          </a:p>
        </p:txBody>
      </p:sp>
      <p:pic>
        <p:nvPicPr>
          <p:cNvPr id="3074" name="Picture 2"/>
          <p:cNvPicPr>
            <a:picLocks noChangeAspect="1" noChangeArrowheads="1"/>
          </p:cNvPicPr>
          <p:nvPr/>
        </p:nvPicPr>
        <p:blipFill>
          <a:blip r:embed="rId3" cstate="print"/>
          <a:srcRect/>
          <a:stretch>
            <a:fillRect/>
          </a:stretch>
        </p:blipFill>
        <p:spPr bwMode="auto">
          <a:xfrm>
            <a:off x="5315526" y="4716256"/>
            <a:ext cx="2238375" cy="1409700"/>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cstate="print"/>
          <a:srcRect/>
          <a:stretch>
            <a:fillRect/>
          </a:stretch>
        </p:blipFill>
        <p:spPr bwMode="auto">
          <a:xfrm>
            <a:off x="827584" y="4748758"/>
            <a:ext cx="3581400" cy="1104900"/>
          </a:xfrm>
          <a:prstGeom prst="rect">
            <a:avLst/>
          </a:prstGeom>
          <a:ln>
            <a:noFill/>
          </a:ln>
          <a:effectLst>
            <a:outerShdw blurRad="292100" dist="139700" dir="2700000" algn="tl" rotWithShape="0">
              <a:srgbClr val="333333">
                <a:alpha val="65000"/>
              </a:srgbClr>
            </a:outerShdw>
          </a:effectLst>
        </p:spPr>
      </p:pic>
      <p:sp>
        <p:nvSpPr>
          <p:cNvPr id="12" name="Rectangle 165"/>
          <p:cNvSpPr>
            <a:spLocks noChangeArrowheads="1"/>
          </p:cNvSpPr>
          <p:nvPr/>
        </p:nvSpPr>
        <p:spPr bwMode="gray">
          <a:xfrm>
            <a:off x="360947" y="1268760"/>
            <a:ext cx="8603541" cy="3096344"/>
          </a:xfrm>
          <a:prstGeom prst="rect">
            <a:avLst/>
          </a:prstGeom>
          <a:noFill/>
          <a:ln w="9525">
            <a:noFill/>
            <a:miter lim="800000"/>
            <a:headEnd/>
            <a:tailEnd/>
          </a:ln>
        </p:spPr>
        <p:txBody>
          <a:bodyPr/>
          <a:lstStyle/>
          <a:p>
            <a:pPr indent="-180000" latinLnBrk="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Seamless call move between a d</a:t>
            </a:r>
            <a:r>
              <a:rPr lang="en-US" altLang="ko-KR" sz="1600" b="1" dirty="0" smtClean="0">
                <a:latin typeface="Calibri" panose="020F0502020204030204" pitchFamily="34" charset="0"/>
                <a:ea typeface="맑은 고딕" panose="020B0503020000020004" pitchFamily="50" charset="-127"/>
                <a:cs typeface="Calibri" pitchFamily="34" charset="0"/>
              </a:rPr>
              <a:t>esk phone and WE VoIP client</a:t>
            </a:r>
          </a:p>
          <a:p>
            <a:pPr marL="360000" indent="-180000" latinLnBrk="0">
              <a:lnSpc>
                <a:spcPct val="120000"/>
              </a:lnSpc>
              <a:spcBef>
                <a:spcPts val="0"/>
              </a:spcBef>
              <a:spcAft>
                <a:spcPts val="300"/>
              </a:spcAft>
              <a:buFontTx/>
              <a:buChar char="-"/>
            </a:pPr>
            <a:r>
              <a:rPr lang="en-US" altLang="ko-KR" sz="1400" b="1" kern="0" dirty="0" smtClean="0">
                <a:solidFill>
                  <a:sysClr val="windowText" lastClr="000000"/>
                </a:solidFill>
                <a:latin typeface="Calibri" panose="020F0502020204030204" pitchFamily="34" charset="0"/>
                <a:ea typeface="맑은 고딕" panose="020B0503020000020004" pitchFamily="50" charset="-127"/>
                <a:cs typeface="Calibri" pitchFamily="34" charset="0"/>
              </a:rPr>
              <a:t>Desk </a:t>
            </a:r>
            <a:r>
              <a:rPr lang="en-US" altLang="ko-KR" sz="1400" b="1" kern="0" dirty="0">
                <a:solidFill>
                  <a:sysClr val="windowText" lastClr="000000"/>
                </a:solidFill>
                <a:latin typeface="Calibri" panose="020F0502020204030204" pitchFamily="34" charset="0"/>
                <a:ea typeface="맑은 고딕" panose="020B0503020000020004" pitchFamily="50" charset="-127"/>
                <a:cs typeface="Calibri" pitchFamily="34" charset="0"/>
              </a:rPr>
              <a:t>phone </a:t>
            </a:r>
            <a:r>
              <a:rPr lang="en-US" altLang="ko-KR" sz="1400" b="1" kern="0" dirty="0">
                <a:solidFill>
                  <a:sysClr val="windowText" lastClr="000000"/>
                </a:solidFill>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400" b="1" kern="0" dirty="0">
                <a:solidFill>
                  <a:sysClr val="windowText" lastClr="000000"/>
                </a:solidFill>
                <a:latin typeface="Calibri" panose="020F0502020204030204" pitchFamily="34" charset="0"/>
                <a:ea typeface="맑은 고딕" panose="020B0503020000020004" pitchFamily="50" charset="-127"/>
                <a:cs typeface="Calibri" pitchFamily="34" charset="0"/>
              </a:rPr>
              <a:t>WE </a:t>
            </a:r>
            <a:r>
              <a:rPr lang="en-US" altLang="ko-KR" sz="1400" b="1" kern="0" dirty="0" smtClean="0">
                <a:solidFill>
                  <a:sysClr val="windowText" lastClr="000000"/>
                </a:solidFill>
                <a:latin typeface="Calibri" panose="020F0502020204030204" pitchFamily="34" charset="0"/>
                <a:ea typeface="맑은 고딕" panose="020B0503020000020004" pitchFamily="50" charset="-127"/>
                <a:cs typeface="Calibri" pitchFamily="34" charset="0"/>
              </a:rPr>
              <a:t>VoIP : </a:t>
            </a:r>
            <a:r>
              <a:rPr lang="en-US" altLang="ko-KR" sz="1400" kern="0" dirty="0" smtClean="0">
                <a:solidFill>
                  <a:sysClr val="windowText" lastClr="000000"/>
                </a:solidFill>
                <a:latin typeface="Calibri" panose="020F0502020204030204" pitchFamily="34" charset="0"/>
                <a:ea typeface="맑은 고딕" panose="020B0503020000020004" pitchFamily="50" charset="-127"/>
                <a:cs typeface="Calibri" pitchFamily="34" charset="0"/>
              </a:rPr>
              <a:t>when you press ‘Call Move’ button on your </a:t>
            </a:r>
            <a:r>
              <a:rPr lang="en-US" altLang="ko-KR" sz="1400" dirty="0" smtClean="0">
                <a:solidFill>
                  <a:prstClr val="black"/>
                </a:solidFill>
                <a:latin typeface="Calibri" panose="020F0502020204030204" pitchFamily="34" charset="0"/>
                <a:ea typeface="맑은 고딕" panose="020B0503020000020004" pitchFamily="50" charset="-127"/>
                <a:cs typeface="Calibri" pitchFamily="34" charset="0"/>
              </a:rPr>
              <a:t>desk phone, WE VoIP client starts ringing. WE VoIP client answers the call, WE VoIP client  has the call continue and the desk phone goes to idle state.</a:t>
            </a:r>
          </a:p>
          <a:p>
            <a:pPr marL="360000" indent="-180000" latinLnBrk="0">
              <a:lnSpc>
                <a:spcPct val="120000"/>
              </a:lnSpc>
              <a:spcBef>
                <a:spcPts val="0"/>
              </a:spcBef>
              <a:spcAft>
                <a:spcPts val="300"/>
              </a:spcAft>
              <a:buFontTx/>
              <a:buChar char="-"/>
            </a:pPr>
            <a:r>
              <a:rPr lang="en-US" altLang="ko-KR" sz="1400" b="1" kern="0" dirty="0" smtClean="0">
                <a:solidFill>
                  <a:sysClr val="windowText" lastClr="000000"/>
                </a:solidFill>
                <a:latin typeface="Calibri" panose="020F0502020204030204" pitchFamily="34" charset="0"/>
                <a:ea typeface="맑은 고딕" panose="020B0503020000020004" pitchFamily="50" charset="-127"/>
                <a:cs typeface="Calibri" pitchFamily="34" charset="0"/>
              </a:rPr>
              <a:t>WE VoIP </a:t>
            </a:r>
            <a:r>
              <a:rPr lang="en-US" altLang="ko-KR" sz="1400" b="1" kern="0" dirty="0" smtClean="0">
                <a:solidFill>
                  <a:sysClr val="windowText" lastClr="000000"/>
                </a:solidFill>
                <a:latin typeface="Calibri" panose="020F0502020204030204" pitchFamily="34" charset="0"/>
                <a:ea typeface="맑은 고딕" panose="020B0503020000020004" pitchFamily="50" charset="-127"/>
                <a:cs typeface="Calibri" pitchFamily="34" charset="0"/>
                <a:sym typeface="Wingdings" panose="05000000000000000000" pitchFamily="2" charset="2"/>
              </a:rPr>
              <a:t> D</a:t>
            </a:r>
            <a:r>
              <a:rPr lang="en-US" altLang="ko-KR" sz="1400" b="1" kern="0" dirty="0" smtClean="0">
                <a:solidFill>
                  <a:sysClr val="windowText" lastClr="000000"/>
                </a:solidFill>
                <a:latin typeface="Calibri" panose="020F0502020204030204" pitchFamily="34" charset="0"/>
                <a:ea typeface="맑은 고딕" panose="020B0503020000020004" pitchFamily="50" charset="-127"/>
                <a:cs typeface="Calibri" pitchFamily="34" charset="0"/>
              </a:rPr>
              <a:t>esk </a:t>
            </a:r>
            <a:r>
              <a:rPr lang="en-US" altLang="ko-KR" sz="1400" b="1" kern="0" dirty="0">
                <a:solidFill>
                  <a:sysClr val="windowText" lastClr="000000"/>
                </a:solidFill>
                <a:latin typeface="Calibri" panose="020F0502020204030204" pitchFamily="34" charset="0"/>
                <a:ea typeface="맑은 고딕" panose="020B0503020000020004" pitchFamily="50" charset="-127"/>
                <a:cs typeface="Calibri" pitchFamily="34" charset="0"/>
              </a:rPr>
              <a:t>phone </a:t>
            </a:r>
            <a:r>
              <a:rPr lang="en-US" altLang="ko-KR" sz="1400" b="1" kern="0" dirty="0" smtClean="0">
                <a:solidFill>
                  <a:sysClr val="windowText" lastClr="000000"/>
                </a:solidFill>
                <a:latin typeface="Calibri" panose="020F0502020204030204" pitchFamily="34" charset="0"/>
                <a:ea typeface="맑은 고딕" panose="020B0503020000020004" pitchFamily="50" charset="-127"/>
                <a:cs typeface="Calibri" pitchFamily="34" charset="0"/>
              </a:rPr>
              <a:t>: </a:t>
            </a:r>
            <a:r>
              <a:rPr lang="en-US" altLang="ko-KR" sz="1400" kern="0" dirty="0">
                <a:solidFill>
                  <a:sysClr val="windowText" lastClr="000000"/>
                </a:solidFill>
                <a:latin typeface="Calibri" panose="020F0502020204030204" pitchFamily="34" charset="0"/>
                <a:ea typeface="맑은 고딕" panose="020B0503020000020004" pitchFamily="50" charset="-127"/>
                <a:cs typeface="Calibri" pitchFamily="34" charset="0"/>
              </a:rPr>
              <a:t>when you press ‘Call Move’ button on your </a:t>
            </a:r>
            <a:r>
              <a:rPr lang="en-US" altLang="ko-KR" sz="1400" dirty="0">
                <a:solidFill>
                  <a:prstClr val="black"/>
                </a:solidFill>
                <a:latin typeface="Calibri" panose="020F0502020204030204" pitchFamily="34" charset="0"/>
                <a:ea typeface="맑은 고딕" panose="020B0503020000020004" pitchFamily="50" charset="-127"/>
                <a:cs typeface="Calibri" pitchFamily="34" charset="0"/>
              </a:rPr>
              <a:t>desk phone, </a:t>
            </a:r>
            <a:r>
              <a:rPr lang="en-US" altLang="ko-KR" sz="1400" dirty="0" smtClean="0">
                <a:solidFill>
                  <a:prstClr val="black"/>
                </a:solidFill>
                <a:latin typeface="Calibri" panose="020F0502020204030204" pitchFamily="34" charset="0"/>
                <a:ea typeface="맑은 고딕" panose="020B0503020000020004" pitchFamily="50" charset="-127"/>
                <a:cs typeface="Calibri" pitchFamily="34" charset="0"/>
              </a:rPr>
              <a:t>the desk phone  </a:t>
            </a:r>
            <a:r>
              <a:rPr lang="en-US" altLang="ko-KR" sz="1400" dirty="0">
                <a:solidFill>
                  <a:prstClr val="black"/>
                </a:solidFill>
                <a:latin typeface="Calibri" panose="020F0502020204030204" pitchFamily="34" charset="0"/>
                <a:ea typeface="맑은 고딕" panose="020B0503020000020004" pitchFamily="50" charset="-127"/>
                <a:cs typeface="Calibri" pitchFamily="34" charset="0"/>
              </a:rPr>
              <a:t>has the call continue and </a:t>
            </a:r>
            <a:r>
              <a:rPr lang="en-US" altLang="ko-KR" sz="1400" dirty="0" smtClean="0">
                <a:solidFill>
                  <a:prstClr val="black"/>
                </a:solidFill>
                <a:latin typeface="Calibri" panose="020F0502020204030204" pitchFamily="34" charset="0"/>
                <a:ea typeface="맑은 고딕" panose="020B0503020000020004" pitchFamily="50" charset="-127"/>
                <a:cs typeface="Calibri" pitchFamily="34" charset="0"/>
              </a:rPr>
              <a:t>WE VoIP client goes </a:t>
            </a:r>
            <a:r>
              <a:rPr lang="en-US" altLang="ko-KR" sz="1400" dirty="0">
                <a:solidFill>
                  <a:prstClr val="black"/>
                </a:solidFill>
                <a:latin typeface="Calibri" panose="020F0502020204030204" pitchFamily="34" charset="0"/>
                <a:ea typeface="맑은 고딕" panose="020B0503020000020004" pitchFamily="50" charset="-127"/>
                <a:cs typeface="Calibri" pitchFamily="34" charset="0"/>
              </a:rPr>
              <a:t>to idle state.</a:t>
            </a:r>
          </a:p>
          <a:p>
            <a:pPr marL="180000" latinLnBrk="0">
              <a:lnSpc>
                <a:spcPct val="120000"/>
              </a:lnSpc>
              <a:spcBef>
                <a:spcPts val="0"/>
              </a:spcBef>
              <a:spcAft>
                <a:spcPts val="300"/>
              </a:spcAft>
            </a:pPr>
            <a:r>
              <a:rPr lang="en-US" altLang="ko-KR" sz="1400" dirty="0" smtClean="0">
                <a:solidFill>
                  <a:prstClr val="black"/>
                </a:solidFill>
                <a:latin typeface="Calibri" panose="020F0502020204030204" pitchFamily="34" charset="0"/>
                <a:ea typeface="맑은 고딕" panose="020B0503020000020004" pitchFamily="50" charset="-127"/>
                <a:cs typeface="Calibri" pitchFamily="34" charset="0"/>
              </a:rPr>
              <a:t> ※ Only Android WE VoIP supports call move feature.</a:t>
            </a:r>
          </a:p>
          <a:p>
            <a:pPr marL="180000" latinLnBrk="0">
              <a:lnSpc>
                <a:spcPct val="120000"/>
              </a:lnSpc>
              <a:spcBef>
                <a:spcPts val="0"/>
              </a:spcBef>
              <a:spcAft>
                <a:spcPts val="300"/>
              </a:spcAft>
            </a:pPr>
            <a:endParaRPr lang="en-US" altLang="ko-KR" sz="1400" dirty="0" smtClean="0">
              <a:solidFill>
                <a:prstClr val="black"/>
              </a:solidFill>
              <a:latin typeface="Calibri" panose="020F0502020204030204" pitchFamily="34" charset="0"/>
              <a:ea typeface="맑은 고딕" panose="020B0503020000020004" pitchFamily="50" charset="-127"/>
              <a:cs typeface="Calibri" pitchFamily="34" charset="0"/>
            </a:endParaRPr>
          </a:p>
          <a:p>
            <a:pPr indent="-18000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 </a:t>
            </a:r>
            <a:r>
              <a:rPr lang="en-US" altLang="ko-KR" sz="1600" b="1" dirty="0">
                <a:solidFill>
                  <a:srgbClr val="000000"/>
                </a:solidFill>
                <a:latin typeface="맑은 고딕" panose="020B0503020000020004" pitchFamily="50" charset="-127"/>
                <a:ea typeface="맑은 고딕" panose="020B0503020000020004" pitchFamily="50" charset="-127"/>
                <a:cs typeface="Calibri" pitchFamily="34" charset="0"/>
              </a:rPr>
              <a:t>Programming</a:t>
            </a:r>
            <a:endPar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endParaRPr>
          </a:p>
          <a:p>
            <a:pPr marL="360000" indent="-180000">
              <a:lnSpc>
                <a:spcPct val="120000"/>
              </a:lnSpc>
              <a:spcBef>
                <a:spcPts val="0"/>
              </a:spcBef>
              <a:spcAft>
                <a:spcPts val="300"/>
              </a:spcAft>
            </a:pPr>
            <a:r>
              <a:rPr lang="en-US" altLang="ko-KR" sz="1400" b="1"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1) On DM 4.2.1, make station pair with WE VoIP  client and desk phone.</a:t>
            </a:r>
          </a:p>
          <a:p>
            <a:pPr marL="360000" indent="-180000">
              <a:lnSpc>
                <a:spcPct val="120000"/>
              </a:lnSpc>
              <a:spcBef>
                <a:spcPts val="0"/>
              </a:spcBef>
              <a:spcAft>
                <a:spcPts val="300"/>
              </a:spcAft>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     2) On DM 4.9.2, make ‘MOVE’ key on desk phone.</a:t>
            </a:r>
          </a:p>
          <a:p>
            <a:pPr marL="360000" indent="-180000">
              <a:lnSpc>
                <a:spcPct val="120000"/>
              </a:lnSpc>
              <a:spcBef>
                <a:spcPts val="0"/>
              </a:spcBef>
              <a:spcAft>
                <a:spcPts val="300"/>
              </a:spcAft>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     3) On DM 5.14.2, set ‘Move Wait Time’. (default : 20 sec)</a:t>
            </a:r>
            <a:endPar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30</a:t>
            </a:fld>
            <a:endParaRPr lang="en-US" altLang="ko-KR">
              <a:solidFill>
                <a:srgbClr val="000000"/>
              </a:solidFill>
            </a:endParaRPr>
          </a:p>
        </p:txBody>
      </p:sp>
    </p:spTree>
  </p:cSld>
  <p:clrMapOvr>
    <a:masterClrMapping/>
  </p:clrMapOvr>
  <p:transition advClick="0" advTm="1500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a:xfrm>
            <a:off x="457200" y="332656"/>
            <a:ext cx="8686800" cy="648072"/>
          </a:xfrm>
        </p:spPr>
        <p:txBody>
          <a:bodyPr/>
          <a:lstStyle/>
          <a:p>
            <a:r>
              <a:rPr lang="en-US" altLang="ko-KR" sz="3000" dirty="0"/>
              <a:t>6</a:t>
            </a:r>
            <a:r>
              <a:rPr lang="en-US" altLang="ko-KR" sz="3000" dirty="0" smtClean="0"/>
              <a:t>. Miscellaneous</a:t>
            </a:r>
            <a:endParaRPr lang="ko-KR" altLang="en-US" sz="3000" dirty="0"/>
          </a:p>
        </p:txBody>
      </p:sp>
      <p:graphicFrame>
        <p:nvGraphicFramePr>
          <p:cNvPr id="8" name="표 7"/>
          <p:cNvGraphicFramePr>
            <a:graphicFrameLocks noGrp="1"/>
          </p:cNvGraphicFramePr>
          <p:nvPr>
            <p:extLst>
              <p:ext uri="{D42A27DB-BD31-4B8C-83A1-F6EECF244321}">
                <p14:modId xmlns:p14="http://schemas.microsoft.com/office/powerpoint/2010/main" val="1122894160"/>
              </p:ext>
            </p:extLst>
          </p:nvPr>
        </p:nvGraphicFramePr>
        <p:xfrm>
          <a:off x="323528" y="1412776"/>
          <a:ext cx="8568952" cy="3315085"/>
        </p:xfrm>
        <a:graphic>
          <a:graphicData uri="http://schemas.openxmlformats.org/drawingml/2006/table">
            <a:tbl>
              <a:tblPr firstRow="1" bandRow="1">
                <a:tableStyleId>{5C22544A-7EE6-4342-B048-85BDC9FD1C3A}</a:tableStyleId>
              </a:tblPr>
              <a:tblGrid>
                <a:gridCol w="1296144"/>
                <a:gridCol w="7272808"/>
              </a:tblGrid>
              <a:tr h="104844">
                <a:tc>
                  <a:txBody>
                    <a:bodyPr/>
                    <a:lstStyle/>
                    <a:p>
                      <a:pPr algn="ctr" latinLnBrk="1">
                        <a:lnSpc>
                          <a:spcPct val="120000"/>
                        </a:lnSpc>
                        <a:spcBef>
                          <a:spcPts val="0"/>
                        </a:spcBef>
                        <a:spcAft>
                          <a:spcPts val="300"/>
                        </a:spcAft>
                      </a:pPr>
                      <a:r>
                        <a:rPr lang="en-US" altLang="ko-KR" sz="1400" b="1" dirty="0" smtClean="0">
                          <a:solidFill>
                            <a:schemeClr val="tx1"/>
                          </a:solidFill>
                          <a:latin typeface="Calibri" panose="020F0502020204030204" pitchFamily="34" charset="0"/>
                          <a:ea typeface="맑은 고딕" pitchFamily="50" charset="-127"/>
                        </a:rPr>
                        <a:t>Item</a:t>
                      </a:r>
                      <a:endParaRPr lang="ko-KR" altLang="en-US" sz="1400" b="1" dirty="0">
                        <a:solidFill>
                          <a:schemeClr val="tx1"/>
                        </a:solidFill>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lnSpc>
                          <a:spcPct val="120000"/>
                        </a:lnSpc>
                        <a:spcBef>
                          <a:spcPts val="0"/>
                        </a:spcBef>
                        <a:spcAft>
                          <a:spcPts val="300"/>
                        </a:spcAft>
                      </a:pPr>
                      <a:r>
                        <a:rPr lang="en-US" altLang="ko-KR" sz="1400" dirty="0" smtClean="0">
                          <a:solidFill>
                            <a:schemeClr val="tx1"/>
                          </a:solidFill>
                          <a:latin typeface="Calibri" panose="020F0502020204030204" pitchFamily="34" charset="0"/>
                          <a:ea typeface="맑은 고딕" panose="020B0503020000020004" pitchFamily="50" charset="-127"/>
                        </a:rPr>
                        <a:t>Description</a:t>
                      </a:r>
                      <a:endParaRPr lang="ko-KR" altLang="en-US" sz="1400" dirty="0">
                        <a:solidFill>
                          <a:schemeClr val="tx1"/>
                        </a:solidFill>
                        <a:latin typeface="Calibri" panose="020F0502020204030204" pitchFamily="34" charset="0"/>
                        <a:ea typeface="맑은 고딕" panose="020B0503020000020004"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2731">
                <a:tc>
                  <a:txBody>
                    <a:bodyPr/>
                    <a:lstStyle/>
                    <a:p>
                      <a:pPr algn="l" latinLnBrk="1">
                        <a:lnSpc>
                          <a:spcPct val="120000"/>
                        </a:lnSpc>
                        <a:spcBef>
                          <a:spcPts val="0"/>
                        </a:spcBef>
                        <a:spcAft>
                          <a:spcPts val="300"/>
                        </a:spcAft>
                      </a:pPr>
                      <a:r>
                        <a:rPr lang="en-US" altLang="ko-KR" sz="1400" b="1"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Trunk type</a:t>
                      </a:r>
                      <a:endParaRPr lang="ko-KR" altLang="en-US" sz="1400" b="1" dirty="0">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latinLnBrk="1">
                        <a:lnSpc>
                          <a:spcPct val="120000"/>
                        </a:lnSpc>
                        <a:spcBef>
                          <a:spcPts val="0"/>
                        </a:spcBef>
                        <a:spcAft>
                          <a:spcPts val="300"/>
                        </a:spcAft>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For additional features of WE VoIP client,  SIP or ISDN is required.</a:t>
                      </a:r>
                    </a:p>
                    <a:p>
                      <a:pPr marL="0" algn="l" latinLnBrk="1">
                        <a:lnSpc>
                          <a:spcPct val="120000"/>
                        </a:lnSpc>
                        <a:spcBef>
                          <a:spcPts val="0"/>
                        </a:spcBef>
                        <a:spcAft>
                          <a:spcPts val="300"/>
                        </a:spcAft>
                      </a:pPr>
                      <a:r>
                        <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sym typeface="Wingdings" pitchFamily="2" charset="2"/>
                        </a:rPr>
                        <a:t>(Analog trunk can’t disconnect call normally sometimes)</a:t>
                      </a:r>
                      <a:endParaRPr lang="en-US" altLang="ko-KR" sz="1400" baseline="0" dirty="0" smtClean="0">
                        <a:latin typeface="Calibri" panose="020F0502020204030204" pitchFamily="34" charset="0"/>
                        <a:ea typeface="맑은 고딕" panose="020B0503020000020004"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4844">
                <a:tc>
                  <a:txBody>
                    <a:bodyPr/>
                    <a:lstStyle/>
                    <a:p>
                      <a:pPr marL="0" marR="0" indent="0" algn="l" defTabSz="914400" rtl="0" eaLnBrk="1" fontAlgn="auto" latinLnBrk="1" hangingPunct="1">
                        <a:lnSpc>
                          <a:spcPct val="120000"/>
                        </a:lnSpc>
                        <a:spcBef>
                          <a:spcPts val="0"/>
                        </a:spcBef>
                        <a:spcAft>
                          <a:spcPts val="300"/>
                        </a:spcAft>
                        <a:buClrTx/>
                        <a:buSzTx/>
                        <a:buFontTx/>
                        <a:buNone/>
                        <a:tabLst/>
                        <a:defRPr/>
                      </a:pPr>
                      <a:r>
                        <a:rPr lang="en-US" altLang="ko-KR" sz="1400" b="1"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Codec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latinLnBrk="1">
                        <a:lnSpc>
                          <a:spcPct val="120000"/>
                        </a:lnSpc>
                        <a:spcBef>
                          <a:spcPts val="0"/>
                        </a:spcBef>
                        <a:spcAft>
                          <a:spcPts val="300"/>
                        </a:spcAft>
                      </a:pP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Do not set the MGI codec</a:t>
                      </a:r>
                      <a:r>
                        <a:rPr lang="en-US" altLang="ko-KR" sz="1400" baseline="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to ‘G.729’ for use of </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WE VoIP client.</a:t>
                      </a:r>
                    </a:p>
                    <a:p>
                      <a:pPr marL="0" algn="l" latinLnBrk="1">
                        <a:lnSpc>
                          <a:spcPct val="120000"/>
                        </a:lnSpc>
                        <a:spcBef>
                          <a:spcPts val="0"/>
                        </a:spcBef>
                        <a:spcAft>
                          <a:spcPts val="300"/>
                        </a:spcAft>
                      </a:pP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(Exclude ‘G.729’ on phone codec setting for use of IP phone  and SIP Phone also)</a:t>
                      </a:r>
                      <a:endParaRPr lang="ko-KR" altLang="en-US" sz="1400" dirty="0">
                        <a:solidFill>
                          <a:schemeClr val="tx1"/>
                        </a:solidFill>
                        <a:latin typeface="Calibri" panose="020F0502020204030204" pitchFamily="34" charset="0"/>
                        <a:ea typeface="맑은 고딕" panose="020B0503020000020004"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1146">
                <a:tc>
                  <a:txBody>
                    <a:bodyPr/>
                    <a:lstStyle/>
                    <a:p>
                      <a:pPr marL="0" marR="0" indent="0" algn="l" defTabSz="914400" rtl="0" eaLnBrk="1" fontAlgn="auto" latinLnBrk="1" hangingPunct="1">
                        <a:lnSpc>
                          <a:spcPct val="120000"/>
                        </a:lnSpc>
                        <a:spcBef>
                          <a:spcPts val="0"/>
                        </a:spcBef>
                        <a:spcAft>
                          <a:spcPts val="300"/>
                        </a:spcAft>
                        <a:buClrTx/>
                        <a:buSzTx/>
                        <a:buFontTx/>
                        <a:buNone/>
                        <a:tabLst/>
                        <a:defRPr/>
                      </a:pPr>
                      <a:r>
                        <a:rPr lang="en-US" altLang="ko-KR" sz="1400" b="1"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TCP/</a:t>
                      </a:r>
                      <a:r>
                        <a:rPr lang="en-US" altLang="ko-KR" sz="1400" b="1" dirty="0" err="1"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sRTP</a:t>
                      </a:r>
                      <a:endParaRPr lang="ko-KR" altLang="en-US" sz="1400" b="1" dirty="0">
                        <a:solidFill>
                          <a:schemeClr val="tx1"/>
                        </a:solidFill>
                        <a:latin typeface="Calibri" panose="020F0502020204030204" pitchFamily="34" charset="0"/>
                        <a:ea typeface="맑은 고딕"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180000" algn="l">
                        <a:lnSpc>
                          <a:spcPct val="120000"/>
                        </a:lnSpc>
                        <a:spcAft>
                          <a:spcPts val="300"/>
                        </a:spcAft>
                      </a:pPr>
                      <a:r>
                        <a:rPr lang="en-US" altLang="ko-KR" sz="1400" dirty="0" err="1"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OfficeServ</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7400/7200</a:t>
                      </a:r>
                      <a:r>
                        <a:rPr lang="ko-KR" altLang="en-US"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supports. (other</a:t>
                      </a:r>
                      <a:r>
                        <a:rPr lang="ko-KR" altLang="en-US"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400" dirty="0" err="1"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OfficeServ</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systems not</a:t>
                      </a:r>
                      <a:r>
                        <a:rPr lang="en-US" altLang="ko-KR" sz="1400" baseline="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supports</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4844">
                <a:tc>
                  <a:txBody>
                    <a:bodyPr/>
                    <a:lstStyle/>
                    <a:p>
                      <a:pPr marL="0" marR="0" indent="0" algn="l" defTabSz="914400" rtl="0" eaLnBrk="1" fontAlgn="auto" latinLnBrk="1" hangingPunct="1">
                        <a:lnSpc>
                          <a:spcPct val="120000"/>
                        </a:lnSpc>
                        <a:spcBef>
                          <a:spcPts val="0"/>
                        </a:spcBef>
                        <a:spcAft>
                          <a:spcPts val="300"/>
                        </a:spcAft>
                        <a:buClrTx/>
                        <a:buSzTx/>
                        <a:buFontTx/>
                        <a:buNone/>
                        <a:tabLst/>
                        <a:defRPr/>
                      </a:pPr>
                      <a:r>
                        <a:rPr lang="en-US" altLang="ko-KR" sz="1400" b="1"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TLS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180000" algn="l">
                        <a:lnSpc>
                          <a:spcPct val="120000"/>
                        </a:lnSpc>
                        <a:spcAft>
                          <a:spcPts val="300"/>
                        </a:spcAft>
                      </a:pP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Not</a:t>
                      </a:r>
                      <a:r>
                        <a:rPr lang="en-US" altLang="ko-KR" sz="1400" baseline="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Available.</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400" dirty="0" err="1"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OfficeServ</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7400/7200 supports TLS</a:t>
                      </a:r>
                      <a:r>
                        <a:rPr lang="en-US" altLang="ko-KR" sz="1400" baseline="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feature for SIP trunk, but not for phones</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31">
                <a:tc>
                  <a:txBody>
                    <a:bodyPr/>
                    <a:lstStyle/>
                    <a:p>
                      <a:pPr marL="0" marR="0" indent="0" algn="l" defTabSz="914400" rtl="0" eaLnBrk="1" fontAlgn="auto" latinLnBrk="1" hangingPunct="1">
                        <a:lnSpc>
                          <a:spcPct val="120000"/>
                        </a:lnSpc>
                        <a:spcBef>
                          <a:spcPts val="0"/>
                        </a:spcBef>
                        <a:spcAft>
                          <a:spcPts val="300"/>
                        </a:spcAft>
                        <a:buClrTx/>
                        <a:buSzTx/>
                        <a:buFontTx/>
                        <a:buNone/>
                        <a:tabLst/>
                        <a:defRPr/>
                      </a:pPr>
                      <a:r>
                        <a:rPr lang="en-US" altLang="ko-KR" sz="1400" b="1"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Virtual Slot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latinLnBrk="1">
                        <a:lnSpc>
                          <a:spcPct val="120000"/>
                        </a:lnSpc>
                        <a:spcBef>
                          <a:spcPts val="0"/>
                        </a:spcBef>
                        <a:spcAft>
                          <a:spcPts val="300"/>
                        </a:spcAft>
                      </a:pP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For use of ‘call move’ or</a:t>
                      </a:r>
                      <a:r>
                        <a:rPr lang="ko-KR" altLang="en-US"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‘Smart routing ‘ service, 1 or</a:t>
                      </a:r>
                      <a:r>
                        <a:rPr lang="en-US" altLang="ko-KR" sz="1400" baseline="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upper slots are assigned for Group Conf. slot</a:t>
                      </a:r>
                      <a:r>
                        <a:rPr lang="ko-KR" altLang="en-US"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on DM 6.3.2 Virtual Card</a:t>
                      </a:r>
                      <a:r>
                        <a:rPr lang="en-US" altLang="ko-KR" sz="1400" baseline="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Change. (3 channels per a call.)</a:t>
                      </a:r>
                      <a:endParaRPr lang="en-US" altLang="ko-KR" sz="1400" baseline="0" dirty="0" smtClean="0">
                        <a:solidFill>
                          <a:schemeClr val="tx1"/>
                        </a:solidFill>
                        <a:latin typeface="Calibri" panose="020F0502020204030204" pitchFamily="34" charset="0"/>
                        <a:ea typeface="맑은 고딕" panose="020B0503020000020004" pitchFamily="50" charset="-127"/>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indent="0" algn="l" defTabSz="914400" rtl="0" eaLnBrk="1" fontAlgn="auto" latinLnBrk="1" hangingPunct="1">
                        <a:lnSpc>
                          <a:spcPct val="120000"/>
                        </a:lnSpc>
                        <a:spcBef>
                          <a:spcPts val="0"/>
                        </a:spcBef>
                        <a:spcAft>
                          <a:spcPts val="300"/>
                        </a:spcAft>
                        <a:buClrTx/>
                        <a:buSzTx/>
                        <a:buFontTx/>
                        <a:buNone/>
                        <a:tabLst/>
                        <a:defRPr/>
                      </a:pPr>
                      <a:r>
                        <a:rPr lang="en-US" altLang="ko-KR" sz="1400" b="1"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Etc.</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20000"/>
                        </a:lnSpc>
                        <a:spcBef>
                          <a:spcPts val="0"/>
                        </a:spcBef>
                        <a:spcAft>
                          <a:spcPts val="300"/>
                        </a:spcAft>
                        <a:buClrTx/>
                        <a:buSzTx/>
                        <a:buFontTx/>
                        <a:buNone/>
                        <a:tabLst/>
                        <a:defRPr/>
                      </a:pP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You can use WE VoIP client in office</a:t>
                      </a:r>
                      <a:r>
                        <a:rPr lang="en-US" altLang="ko-KR" sz="1400" baseline="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where installed </a:t>
                      </a:r>
                      <a:r>
                        <a:rPr lang="en-US" altLang="ko-KR" sz="1400" baseline="0" dirty="0" err="1"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OfficeServ</a:t>
                      </a:r>
                      <a:r>
                        <a:rPr lang="en-US" altLang="ko-KR" sz="1400" baseline="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system</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a:t>
                      </a:r>
                    </a:p>
                    <a:p>
                      <a:pPr marL="0" marR="0" indent="0" algn="l" defTabSz="914400" rtl="0" eaLnBrk="1" fontAlgn="auto" latinLnBrk="1" hangingPunct="1">
                        <a:lnSpc>
                          <a:spcPct val="120000"/>
                        </a:lnSpc>
                        <a:spcBef>
                          <a:spcPts val="0"/>
                        </a:spcBef>
                        <a:spcAft>
                          <a:spcPts val="300"/>
                        </a:spcAft>
                        <a:buClrTx/>
                        <a:buSzTx/>
                        <a:buFontTx/>
                        <a:buNone/>
                        <a:tabLst/>
                        <a:defRPr/>
                      </a:pP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(Not</a:t>
                      </a:r>
                      <a:r>
                        <a:rPr lang="en-US" altLang="ko-KR" sz="1400" baseline="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supports in </a:t>
                      </a:r>
                      <a:r>
                        <a:rPr lang="en-US" altLang="ko-KR" sz="140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Hotspot  or</a:t>
                      </a:r>
                      <a:r>
                        <a:rPr lang="en-US" altLang="ko-KR" sz="1400" baseline="0" dirty="0" smtClean="0">
                          <a:solidFill>
                            <a:schemeClr val="tx1"/>
                          </a:solidFill>
                          <a:latin typeface="Calibri" panose="020F0502020204030204" pitchFamily="34" charset="0"/>
                          <a:ea typeface="맑은 고딕" panose="020B0503020000020004" pitchFamily="50" charset="-127"/>
                          <a:cs typeface="Calibri" pitchFamily="34" charset="0"/>
                          <a:sym typeface="Wingdings" pitchFamily="2" charset="2"/>
                        </a:rPr>
                        <a:t> mobile network)</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슬라이드 번호 개체 틀 2"/>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31</a:t>
            </a:fld>
            <a:endParaRPr lang="en-US" altLang="ko-KR">
              <a:solidFill>
                <a:srgbClr val="000000"/>
              </a:solidFill>
            </a:endParaRPr>
          </a:p>
        </p:txBody>
      </p:sp>
    </p:spTree>
    <p:extLst>
      <p:ext uri="{BB962C8B-B14F-4D97-AF65-F5344CB8AC3E}">
        <p14:creationId xmlns:p14="http://schemas.microsoft.com/office/powerpoint/2010/main" val="3469427589"/>
      </p:ext>
    </p:extLst>
  </p:cSld>
  <p:clrMapOvr>
    <a:masterClrMapping/>
  </p:clrMapOvr>
  <p:transition advClick="0" advTm="1500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6643702" y="4286256"/>
            <a:ext cx="2173308" cy="2173307"/>
            <a:chOff x="2584" y="1328"/>
            <a:chExt cx="2449" cy="2449"/>
          </a:xfrm>
        </p:grpSpPr>
        <p:pic>
          <p:nvPicPr>
            <p:cNvPr id="5" name="Picture 4" descr="0101010"/>
            <p:cNvPicPr>
              <a:picLocks noChangeAspect="1" noChangeArrowheads="1"/>
            </p:cNvPicPr>
            <p:nvPr/>
          </p:nvPicPr>
          <p:blipFill>
            <a:blip r:embed="rId4" cstate="print"/>
            <a:srcRect/>
            <a:stretch>
              <a:fillRect/>
            </a:stretch>
          </p:blipFill>
          <p:spPr bwMode="auto">
            <a:xfrm>
              <a:off x="2584" y="2135"/>
              <a:ext cx="2449" cy="990"/>
            </a:xfrm>
            <a:prstGeom prst="rect">
              <a:avLst/>
            </a:prstGeom>
            <a:noFill/>
          </p:spPr>
        </p:pic>
        <p:pic>
          <p:nvPicPr>
            <p:cNvPr id="8" name="Picture 5" descr="020203040"/>
            <p:cNvPicPr>
              <a:picLocks noChangeAspect="1" noChangeArrowheads="1"/>
            </p:cNvPicPr>
            <p:nvPr/>
          </p:nvPicPr>
          <p:blipFill>
            <a:blip r:embed="rId5" cstate="print"/>
            <a:srcRect/>
            <a:stretch>
              <a:fillRect/>
            </a:stretch>
          </p:blipFill>
          <p:spPr bwMode="auto">
            <a:xfrm>
              <a:off x="2828" y="1470"/>
              <a:ext cx="1889" cy="2118"/>
            </a:xfrm>
            <a:prstGeom prst="rect">
              <a:avLst/>
            </a:prstGeom>
            <a:noFill/>
          </p:spPr>
        </p:pic>
        <p:pic>
          <p:nvPicPr>
            <p:cNvPr id="9" name="Picture 6" descr="earth"/>
            <p:cNvPicPr>
              <a:picLocks noChangeAspect="1" noChangeArrowheads="1"/>
            </p:cNvPicPr>
            <p:nvPr/>
          </p:nvPicPr>
          <p:blipFill>
            <a:blip r:embed="rId6" cstate="print"/>
            <a:srcRect/>
            <a:stretch>
              <a:fillRect/>
            </a:stretch>
          </p:blipFill>
          <p:spPr bwMode="auto">
            <a:xfrm>
              <a:off x="2929" y="1657"/>
              <a:ext cx="1758" cy="1758"/>
            </a:xfrm>
            <a:prstGeom prst="rect">
              <a:avLst/>
            </a:prstGeom>
            <a:noFill/>
          </p:spPr>
        </p:pic>
        <p:pic>
          <p:nvPicPr>
            <p:cNvPr id="10" name="Picture 7" descr="0101010"/>
            <p:cNvPicPr>
              <a:picLocks noChangeAspect="1" noChangeArrowheads="1"/>
            </p:cNvPicPr>
            <p:nvPr/>
          </p:nvPicPr>
          <p:blipFill>
            <a:blip r:embed="rId4" cstate="print"/>
            <a:srcRect/>
            <a:stretch>
              <a:fillRect/>
            </a:stretch>
          </p:blipFill>
          <p:spPr bwMode="auto">
            <a:xfrm rot="2913070">
              <a:off x="2584" y="2058"/>
              <a:ext cx="2449" cy="990"/>
            </a:xfrm>
            <a:prstGeom prst="rect">
              <a:avLst/>
            </a:prstGeom>
            <a:noFill/>
          </p:spPr>
        </p:pic>
      </p:grpSp>
      <p:pic>
        <p:nvPicPr>
          <p:cNvPr id="11" name="Picture 2" descr="\\Fileserver-pt\server-file2\2009 제작\삼성미래전략그룹_유재혁 과장\CI\삼성로고.png"/>
          <p:cNvPicPr>
            <a:picLocks noChangeAspect="1" noChangeArrowheads="1"/>
          </p:cNvPicPr>
          <p:nvPr/>
        </p:nvPicPr>
        <p:blipFill>
          <a:blip r:embed="rId7" cstate="email">
            <a:lum bright="100000" contrast="100000"/>
            <a:extLst>
              <a:ext uri="{28A0092B-C50C-407E-A947-70E740481C1C}">
                <a14:useLocalDpi xmlns:a14="http://schemas.microsoft.com/office/drawing/2010/main"/>
              </a:ext>
            </a:extLst>
          </a:blip>
          <a:srcRect/>
          <a:stretch>
            <a:fillRect/>
          </a:stretch>
        </p:blipFill>
        <p:spPr bwMode="auto">
          <a:xfrm>
            <a:off x="3825954" y="5517232"/>
            <a:ext cx="1466126" cy="517456"/>
          </a:xfrm>
          <a:prstGeom prst="rect">
            <a:avLst/>
          </a:prstGeom>
          <a:noFill/>
          <a:ln w="9525">
            <a:noFill/>
            <a:miter lim="800000"/>
            <a:headEnd/>
            <a:tailEnd/>
          </a:ln>
        </p:spPr>
      </p:pic>
      <p:pic>
        <p:nvPicPr>
          <p:cNvPr id="14" name="Picture 2" descr="D:\진행자료\1. 주요업무\2009\1. PPT\056. (1116) V4.40 Sales Guide_이성억 과장\3. source\뒷표지.png"/>
          <p:cNvPicPr>
            <a:picLocks noChangeAspect="1" noChangeArrowheads="1"/>
          </p:cNvPicPr>
          <p:nvPr/>
        </p:nvPicPr>
        <p:blipFill>
          <a:blip r:embed="rId8" cstate="print"/>
          <a:srcRect l="32083" t="34904" r="37872" b="35640"/>
          <a:stretch>
            <a:fillRect/>
          </a:stretch>
        </p:blipFill>
        <p:spPr bwMode="auto">
          <a:xfrm>
            <a:off x="3059828" y="2669119"/>
            <a:ext cx="3024336" cy="711078"/>
          </a:xfrm>
          <a:prstGeom prst="rect">
            <a:avLst/>
          </a:prstGeom>
          <a:noFill/>
          <a:ln w="9525">
            <a:noFill/>
            <a:miter lim="800000"/>
            <a:headEnd/>
            <a:tailEnd/>
          </a:ln>
        </p:spPr>
      </p:pic>
      <p:pic>
        <p:nvPicPr>
          <p:cNvPr id="15" name="Picture 2" descr="D:\진행자료\1. 주요업무\2009\1. PPT\056. (1116) V4.40 Sales Guide_이성억 과장\3. source\제목.png"/>
          <p:cNvPicPr>
            <a:picLocks noChangeAspect="1" noChangeArrowheads="1"/>
          </p:cNvPicPr>
          <p:nvPr/>
        </p:nvPicPr>
        <p:blipFill>
          <a:blip r:embed="rId9" cstate="print"/>
          <a:srcRect l="9869" t="10384" r="26756" b="58156"/>
          <a:stretch>
            <a:fillRect/>
          </a:stretch>
        </p:blipFill>
        <p:spPr bwMode="auto">
          <a:xfrm>
            <a:off x="2867037" y="3461209"/>
            <a:ext cx="3361147" cy="39983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Fileserver-pt\server-file2\2009 제작\삼성미래전략그룹_유재혁 과장\CI\삼성로고.png"/>
          <p:cNvPicPr>
            <a:picLocks noChangeAspect="1" noChangeArrowheads="1"/>
          </p:cNvPicPr>
          <p:nvPr/>
        </p:nvPicPr>
        <p:blipFill>
          <a:blip r:embed="rId3" cstate="email">
            <a:lum bright="100000" contrast="100000"/>
            <a:extLst>
              <a:ext uri="{28A0092B-C50C-407E-A947-70E740481C1C}">
                <a14:useLocalDpi xmlns:a14="http://schemas.microsoft.com/office/drawing/2010/main"/>
              </a:ext>
            </a:extLst>
          </a:blip>
          <a:srcRect/>
          <a:stretch>
            <a:fillRect/>
          </a:stretch>
        </p:blipFill>
        <p:spPr bwMode="auto">
          <a:xfrm>
            <a:off x="7210330" y="5877272"/>
            <a:ext cx="1466126" cy="517456"/>
          </a:xfrm>
          <a:prstGeom prst="rect">
            <a:avLst/>
          </a:prstGeom>
          <a:noFill/>
          <a:ln w="9525">
            <a:noFill/>
            <a:miter lim="800000"/>
            <a:headEnd/>
            <a:tailEnd/>
          </a:ln>
        </p:spPr>
      </p:pic>
      <p:sp>
        <p:nvSpPr>
          <p:cNvPr id="19" name="직사각형 18"/>
          <p:cNvSpPr/>
          <p:nvPr/>
        </p:nvSpPr>
        <p:spPr>
          <a:xfrm>
            <a:off x="323528" y="332656"/>
            <a:ext cx="7992888" cy="584775"/>
          </a:xfrm>
          <a:prstGeom prst="rect">
            <a:avLst/>
          </a:prstGeom>
        </p:spPr>
        <p:txBody>
          <a:bodyPr wrap="square">
            <a:spAutoFit/>
          </a:bodyPr>
          <a:lstStyle/>
          <a:p>
            <a:pPr lvl="0" eaLnBrk="0" fontAlgn="auto" hangingPunct="0">
              <a:spcBef>
                <a:spcPts val="0"/>
              </a:spcBef>
              <a:spcAft>
                <a:spcPts val="3000"/>
              </a:spcAft>
              <a:defRPr/>
            </a:pP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맑은 고딕" panose="020B0503020000020004" pitchFamily="50" charset="-127"/>
                <a:ea typeface="맑은 고딕" panose="020B0503020000020004" pitchFamily="50" charset="-127"/>
                <a:cs typeface="Calibri" pitchFamily="34" charset="0"/>
              </a:rPr>
              <a:t>Ⅰ</a:t>
            </a:r>
            <a:r>
              <a:rPr lang="en-US" altLang="ko-KR"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rPr>
              <a:t>. WE VoIP Client Installation</a:t>
            </a:r>
            <a:endParaRPr lang="ko-KR" altLang="en-US" sz="3200" b="1" dirty="0" smtClean="0">
              <a:ln w="6350">
                <a:solidFill>
                  <a:sysClr val="windowText" lastClr="000000">
                    <a:alpha val="75000"/>
                  </a:sysClr>
                </a:solidFill>
                <a:prstDash val="solid"/>
              </a:ln>
              <a:gradFill>
                <a:gsLst>
                  <a:gs pos="0">
                    <a:srgbClr val="FFFFFF">
                      <a:lumMod val="85000"/>
                    </a:srgbClr>
                  </a:gs>
                  <a:gs pos="67000">
                    <a:sysClr val="window" lastClr="FFFFFF"/>
                  </a:gs>
                </a:gsLst>
                <a:lin ang="16200000" scaled="1"/>
              </a:gradFill>
              <a:effectLst>
                <a:outerShdw blurRad="76200" dist="38100" dir="3180000" algn="tl" rotWithShape="0">
                  <a:srgbClr val="000000"/>
                </a:outerShdw>
              </a:effectLst>
              <a:latin typeface="Calibri" pitchFamily="34" charset="0"/>
              <a:ea typeface="맑은 고딕" pitchFamily="50" charset="-127"/>
              <a:cs typeface="Calibri" pitchFamily="34" charset="0"/>
            </a:endParaRPr>
          </a:p>
        </p:txBody>
      </p:sp>
      <p:sp>
        <p:nvSpPr>
          <p:cNvPr id="2" name="TextBox 1"/>
          <p:cNvSpPr txBox="1"/>
          <p:nvPr/>
        </p:nvSpPr>
        <p:spPr>
          <a:xfrm>
            <a:off x="1547664" y="1623241"/>
            <a:ext cx="4824536" cy="1754326"/>
          </a:xfrm>
          <a:prstGeom prst="rect">
            <a:avLst/>
          </a:prstGeom>
          <a:noFill/>
        </p:spPr>
        <p:txBody>
          <a:bodyPr wrap="square" rtlCol="0">
            <a:spAutoFit/>
          </a:bodyPr>
          <a:lstStyle/>
          <a:p>
            <a:pPr>
              <a:lnSpc>
                <a:spcPct val="150000"/>
              </a:lnSpc>
            </a:pPr>
            <a:r>
              <a:rPr lang="en-US" altLang="ko-KR" sz="2400" dirty="0" smtClean="0">
                <a:latin typeface="맑은 고딕" panose="020B0503020000020004" pitchFamily="50" charset="-127"/>
                <a:ea typeface="맑은 고딕" panose="020B0503020000020004" pitchFamily="50" charset="-127"/>
              </a:rPr>
              <a:t>1. WE VoIP Client Installation</a:t>
            </a:r>
          </a:p>
          <a:p>
            <a:pPr>
              <a:lnSpc>
                <a:spcPct val="150000"/>
              </a:lnSpc>
            </a:pPr>
            <a:r>
              <a:rPr lang="en-US" altLang="ko-KR" sz="2400" dirty="0" smtClean="0">
                <a:latin typeface="맑은 고딕" panose="020B0503020000020004" pitchFamily="50" charset="-127"/>
                <a:ea typeface="맑은 고딕" panose="020B0503020000020004" pitchFamily="50" charset="-127"/>
              </a:rPr>
              <a:t>2. Use of WE VoIP</a:t>
            </a:r>
          </a:p>
          <a:p>
            <a:pPr>
              <a:lnSpc>
                <a:spcPct val="150000"/>
              </a:lnSpc>
            </a:pPr>
            <a:r>
              <a:rPr lang="en-US" altLang="ko-KR" sz="2400" dirty="0" smtClean="0">
                <a:latin typeface="맑은 고딕" panose="020B0503020000020004" pitchFamily="50" charset="-127"/>
                <a:ea typeface="맑은 고딕" panose="020B0503020000020004" pitchFamily="50" charset="-127"/>
              </a:rPr>
              <a:t>3. Limitation</a:t>
            </a:r>
          </a:p>
        </p:txBody>
      </p:sp>
      <p:sp>
        <p:nvSpPr>
          <p:cNvPr id="3" name="슬라이드 번호 개체 틀 2"/>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3</a:t>
            </a:fld>
            <a:endParaRPr lang="en-US" altLang="ko-KR">
              <a:solidFill>
                <a:srgbClr val="000000"/>
              </a:solidFill>
            </a:endParaRPr>
          </a:p>
        </p:txBody>
      </p:sp>
    </p:spTree>
    <p:extLst>
      <p:ext uri="{BB962C8B-B14F-4D97-AF65-F5344CB8AC3E}">
        <p14:creationId xmlns:p14="http://schemas.microsoft.com/office/powerpoint/2010/main" val="16142043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p:cNvSpPr>
            <a:spLocks noGrp="1"/>
          </p:cNvSpPr>
          <p:nvPr>
            <p:ph type="title"/>
          </p:nvPr>
        </p:nvSpPr>
        <p:spPr/>
        <p:txBody>
          <a:bodyPr/>
          <a:lstStyle/>
          <a:p>
            <a:r>
              <a:rPr lang="en-US" altLang="ko-KR" sz="3000" dirty="0" smtClean="0">
                <a:solidFill>
                  <a:schemeClr val="bg1"/>
                </a:solidFill>
              </a:rPr>
              <a:t>1. WE VoIP Installation</a:t>
            </a:r>
            <a:r>
              <a:rPr lang="ko-KR" altLang="en-US" sz="3000" dirty="0" smtClean="0">
                <a:solidFill>
                  <a:schemeClr val="bg1"/>
                </a:solidFill>
              </a:rPr>
              <a:t> </a:t>
            </a:r>
            <a:r>
              <a:rPr lang="en-US" altLang="ko-KR" sz="3000" dirty="0" smtClean="0">
                <a:solidFill>
                  <a:schemeClr val="bg1"/>
                </a:solidFill>
              </a:rPr>
              <a:t>– Android (1/2)</a:t>
            </a:r>
            <a:r>
              <a:rPr lang="ko-KR" altLang="en-US" sz="3000" dirty="0" smtClean="0">
                <a:solidFill>
                  <a:schemeClr val="bg1"/>
                </a:solidFill>
              </a:rPr>
              <a:t> </a:t>
            </a:r>
            <a:endParaRPr lang="ko-KR" altLang="en-US" sz="2200" dirty="0">
              <a:solidFill>
                <a:schemeClr val="bg1"/>
              </a:solidFill>
            </a:endParaRPr>
          </a:p>
        </p:txBody>
      </p:sp>
      <p:sp>
        <p:nvSpPr>
          <p:cNvPr id="12" name="Rectangle 165"/>
          <p:cNvSpPr>
            <a:spLocks noChangeArrowheads="1"/>
          </p:cNvSpPr>
          <p:nvPr/>
        </p:nvSpPr>
        <p:spPr bwMode="gray">
          <a:xfrm>
            <a:off x="467545" y="1340768"/>
            <a:ext cx="8496943" cy="2389021"/>
          </a:xfrm>
          <a:prstGeom prst="rect">
            <a:avLst/>
          </a:prstGeom>
          <a:noFill/>
          <a:ln w="9525">
            <a:noFill/>
            <a:miter lim="800000"/>
            <a:headEnd/>
            <a:tailEnd/>
          </a:ln>
        </p:spPr>
        <p:txBody>
          <a:bodyPr/>
          <a:lstStyle/>
          <a:p>
            <a:pPr latinLnBrk="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1) Prerequisites </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Android Version 4.0.2 or later</a:t>
            </a:r>
            <a:r>
              <a:rPr lang="en-US" altLang="ko-KR" sz="1600" dirty="0">
                <a:solidFill>
                  <a:srgbClr val="000000"/>
                </a:solidFill>
                <a:latin typeface="Calibri" panose="020F0502020204030204" pitchFamily="34" charset="0"/>
                <a:ea typeface="맑은 고딕" panose="020B0503020000020004" pitchFamily="50" charset="-127"/>
                <a:cs typeface="Calibri" pitchFamily="34" charset="0"/>
              </a:rPr>
              <a:t> </a:t>
            </a: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installed smartphone</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Samsung Galaxy S and </a:t>
            </a:r>
            <a:r>
              <a:rPr lang="en-US" altLang="ko-KR" sz="1600" dirty="0">
                <a:solidFill>
                  <a:srgbClr val="000000"/>
                </a:solidFill>
                <a:latin typeface="Calibri" panose="020F0502020204030204" pitchFamily="34" charset="0"/>
                <a:ea typeface="맑은 고딕" panose="020B0503020000020004" pitchFamily="50" charset="-127"/>
                <a:cs typeface="Calibri" pitchFamily="34" charset="0"/>
              </a:rPr>
              <a:t>Galaxy Note </a:t>
            </a: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series flagship models are recommended. </a:t>
            </a:r>
          </a:p>
          <a:p>
            <a:pPr marL="180000" latinLnBrk="0">
              <a:lnSpc>
                <a:spcPct val="120000"/>
              </a:lnSpc>
              <a:spcBef>
                <a:spcPts val="0"/>
              </a:spcBef>
              <a:spcAft>
                <a:spcPts val="300"/>
              </a:spcAft>
            </a:pPr>
            <a:r>
              <a:rPr lang="en-US" altLang="ko-KR" sz="1600" dirty="0">
                <a:solidFill>
                  <a:srgbClr val="000000"/>
                </a:solidFill>
                <a:latin typeface="Calibri" panose="020F0502020204030204" pitchFamily="34" charset="0"/>
                <a:ea typeface="맑은 고딕" panose="020B0503020000020004" pitchFamily="50" charset="-127"/>
                <a:cs typeface="Calibri" pitchFamily="34" charset="0"/>
              </a:rPr>
              <a:t> </a:t>
            </a: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   (Galaxy S2/S3/S4/S5 and Galaxy Note2/Note3/Note4)</a:t>
            </a:r>
          </a:p>
          <a:p>
            <a:pPr marL="540000" indent="-180000" latinLnBrk="0">
              <a:lnSpc>
                <a:spcPct val="120000"/>
              </a:lnSpc>
              <a:spcBef>
                <a:spcPts val="0"/>
              </a:spcBef>
              <a:spcAft>
                <a:spcPts val="300"/>
              </a:spcAft>
              <a:buFontTx/>
              <a:buChar char="-"/>
            </a:pPr>
            <a:endPar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endParaRPr>
          </a:p>
          <a:p>
            <a:pPr latinLnBrk="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2) Download and installation</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Download on Google Play Store (Keyword: Samsung WE VoIP)</a:t>
            </a:r>
          </a:p>
        </p:txBody>
      </p:sp>
      <p:grpSp>
        <p:nvGrpSpPr>
          <p:cNvPr id="4" name="그룹 3"/>
          <p:cNvGrpSpPr/>
          <p:nvPr/>
        </p:nvGrpSpPr>
        <p:grpSpPr>
          <a:xfrm>
            <a:off x="3263206" y="3861048"/>
            <a:ext cx="1524818" cy="2539714"/>
            <a:chOff x="3497265" y="4005064"/>
            <a:chExt cx="1524818" cy="2674954"/>
          </a:xfrm>
        </p:grpSpPr>
        <p:pic>
          <p:nvPicPr>
            <p:cNvPr id="1026" name="Picture 2" descr="Screenshot_2013-10-04-16-29-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265" y="4005064"/>
              <a:ext cx="1524818" cy="267495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직사각형 1"/>
            <p:cNvSpPr/>
            <p:nvPr/>
          </p:nvSpPr>
          <p:spPr bwMode="auto">
            <a:xfrm>
              <a:off x="4407719" y="4551156"/>
              <a:ext cx="609036" cy="216024"/>
            </a:xfrm>
            <a:prstGeom prst="rect">
              <a:avLst/>
            </a:prstGeom>
            <a:noFill/>
            <a:ln w="31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grpSp>
        <p:nvGrpSpPr>
          <p:cNvPr id="5" name="그룹 4"/>
          <p:cNvGrpSpPr/>
          <p:nvPr/>
        </p:nvGrpSpPr>
        <p:grpSpPr>
          <a:xfrm>
            <a:off x="5436096" y="3861048"/>
            <a:ext cx="1584176" cy="2601064"/>
            <a:chOff x="6300192" y="3994035"/>
            <a:chExt cx="1584176" cy="2779085"/>
          </a:xfrm>
        </p:grpSpPr>
        <p:pic>
          <p:nvPicPr>
            <p:cNvPr id="1029" name="Picture 5" descr="Screenshot_2013-10-04-16-29-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3994035"/>
              <a:ext cx="1584176" cy="277908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 name="직사각형 10"/>
            <p:cNvSpPr/>
            <p:nvPr/>
          </p:nvSpPr>
          <p:spPr bwMode="auto">
            <a:xfrm>
              <a:off x="7207888" y="6515152"/>
              <a:ext cx="609036" cy="216024"/>
            </a:xfrm>
            <a:prstGeom prst="rect">
              <a:avLst/>
            </a:prstGeom>
            <a:noFill/>
            <a:ln w="31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grpSp>
        <p:nvGrpSpPr>
          <p:cNvPr id="3" name="그룹 2"/>
          <p:cNvGrpSpPr/>
          <p:nvPr/>
        </p:nvGrpSpPr>
        <p:grpSpPr>
          <a:xfrm>
            <a:off x="1115616" y="3861048"/>
            <a:ext cx="1512168" cy="2582096"/>
            <a:chOff x="683568" y="4013840"/>
            <a:chExt cx="1512168" cy="2717336"/>
          </a:xfrm>
        </p:grpSpPr>
        <p:pic>
          <p:nvPicPr>
            <p:cNvPr id="1028" name="Picture 4" descr="Screenshot_2013-10-07-15-39-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4013840"/>
              <a:ext cx="1512168" cy="271733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 name="직사각형 12"/>
            <p:cNvSpPr/>
            <p:nvPr/>
          </p:nvSpPr>
          <p:spPr bwMode="auto">
            <a:xfrm>
              <a:off x="1979712" y="4149080"/>
              <a:ext cx="216024" cy="216024"/>
            </a:xfrm>
            <a:prstGeom prst="rect">
              <a:avLst/>
            </a:prstGeom>
            <a:noFill/>
            <a:ln w="31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sp>
        <p:nvSpPr>
          <p:cNvPr id="7" name="오른쪽 화살표 6"/>
          <p:cNvSpPr/>
          <p:nvPr/>
        </p:nvSpPr>
        <p:spPr bwMode="auto">
          <a:xfrm>
            <a:off x="2843808" y="4733920"/>
            <a:ext cx="288032" cy="329365"/>
          </a:xfrm>
          <a:prstGeom prst="rightArrow">
            <a:avLst/>
          </a:pr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
        <p:nvSpPr>
          <p:cNvPr id="15" name="오른쪽 화살표 14"/>
          <p:cNvSpPr/>
          <p:nvPr/>
        </p:nvSpPr>
        <p:spPr bwMode="auto">
          <a:xfrm>
            <a:off x="5004048" y="4755111"/>
            <a:ext cx="288032" cy="329365"/>
          </a:xfrm>
          <a:prstGeom prst="rightArrow">
            <a:avLst/>
          </a:pr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
        <p:nvSpPr>
          <p:cNvPr id="8" name="슬라이드 번호 개체 틀 7"/>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4</a:t>
            </a:fld>
            <a:endParaRPr lang="en-US" altLang="ko-KR">
              <a:solidFill>
                <a:srgbClr val="000000"/>
              </a:solidFill>
            </a:endParaRPr>
          </a:p>
        </p:txBody>
      </p:sp>
    </p:spTree>
    <p:extLst>
      <p:ext uri="{BB962C8B-B14F-4D97-AF65-F5344CB8AC3E}">
        <p14:creationId xmlns:p14="http://schemas.microsoft.com/office/powerpoint/2010/main" val="2407834306"/>
      </p:ext>
    </p:extLst>
  </p:cSld>
  <p:clrMapOvr>
    <a:masterClrMapping/>
  </p:clrMapOvr>
  <p:transition advClick="0" advTm="15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p:cNvSpPr>
            <a:spLocks noGrp="1"/>
          </p:cNvSpPr>
          <p:nvPr>
            <p:ph type="title"/>
          </p:nvPr>
        </p:nvSpPr>
        <p:spPr/>
        <p:txBody>
          <a:bodyPr/>
          <a:lstStyle/>
          <a:p>
            <a:r>
              <a:rPr lang="en-US" altLang="ko-KR" sz="3000" dirty="0" smtClean="0">
                <a:solidFill>
                  <a:schemeClr val="bg1"/>
                </a:solidFill>
              </a:rPr>
              <a:t>1. WE VoIP Installation - Android</a:t>
            </a:r>
            <a:r>
              <a:rPr lang="ko-KR" altLang="en-US" sz="3000" dirty="0" smtClean="0">
                <a:solidFill>
                  <a:schemeClr val="bg1"/>
                </a:solidFill>
              </a:rPr>
              <a:t> </a:t>
            </a:r>
            <a:r>
              <a:rPr lang="en-US" altLang="ko-KR" sz="3000" dirty="0" smtClean="0">
                <a:solidFill>
                  <a:schemeClr val="bg1"/>
                </a:solidFill>
              </a:rPr>
              <a:t>(2/2)</a:t>
            </a:r>
            <a:r>
              <a:rPr lang="ko-KR" altLang="en-US" sz="3000" dirty="0" smtClean="0">
                <a:solidFill>
                  <a:schemeClr val="bg1"/>
                </a:solidFill>
              </a:rPr>
              <a:t> </a:t>
            </a:r>
            <a:endParaRPr lang="ko-KR" altLang="en-US" sz="2200" dirty="0">
              <a:solidFill>
                <a:schemeClr val="bg1"/>
              </a:solidFill>
            </a:endParaRPr>
          </a:p>
        </p:txBody>
      </p:sp>
      <p:sp>
        <p:nvSpPr>
          <p:cNvPr id="12" name="Rectangle 165"/>
          <p:cNvSpPr>
            <a:spLocks noChangeArrowheads="1"/>
          </p:cNvSpPr>
          <p:nvPr/>
        </p:nvSpPr>
        <p:spPr bwMode="gray">
          <a:xfrm>
            <a:off x="467545" y="1412776"/>
            <a:ext cx="8496943" cy="2389239"/>
          </a:xfrm>
          <a:prstGeom prst="rect">
            <a:avLst/>
          </a:prstGeom>
          <a:noFill/>
          <a:ln w="9525">
            <a:noFill/>
            <a:miter lim="800000"/>
            <a:headEnd/>
            <a:tailEnd/>
          </a:ln>
        </p:spPr>
        <p:txBody>
          <a:bodyPr/>
          <a:lstStyle/>
          <a:p>
            <a:pPr latinLnBrk="0">
              <a:lnSpc>
                <a:spcPct val="120000"/>
              </a:lnSpc>
              <a:spcBef>
                <a:spcPts val="0"/>
              </a:spcBef>
              <a:spcAft>
                <a:spcPts val="300"/>
              </a:spcAft>
            </a:pPr>
            <a:r>
              <a:rPr lang="en-US" altLang="ko-KR" sz="1600" b="1" dirty="0" smtClean="0">
                <a:solidFill>
                  <a:srgbClr val="000000"/>
                </a:solidFill>
                <a:latin typeface="Calibri" pitchFamily="34" charset="0"/>
                <a:ea typeface="맑은 고딕" pitchFamily="50" charset="-127"/>
                <a:cs typeface="Calibri" pitchFamily="34" charset="0"/>
              </a:rPr>
              <a:t>3) Starting setup</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itchFamily="34" charset="0"/>
                <a:ea typeface="맑은 고딕" pitchFamily="50" charset="-127"/>
                <a:cs typeface="Calibri" pitchFamily="34" charset="0"/>
              </a:rPr>
              <a:t>After launching WE VoIP app,</a:t>
            </a:r>
            <a:r>
              <a:rPr lang="ko-KR" altLang="en-US" sz="1600" dirty="0" smtClean="0">
                <a:solidFill>
                  <a:srgbClr val="000000"/>
                </a:solidFill>
                <a:latin typeface="Calibri" pitchFamily="34" charset="0"/>
                <a:ea typeface="맑은 고딕" pitchFamily="50" charset="-127"/>
                <a:cs typeface="Calibri" pitchFamily="34" charset="0"/>
              </a:rPr>
              <a:t> </a:t>
            </a:r>
            <a:r>
              <a:rPr lang="en-US" altLang="ko-KR" sz="1600" dirty="0" smtClean="0">
                <a:solidFill>
                  <a:srgbClr val="000000"/>
                </a:solidFill>
                <a:latin typeface="Calibri" pitchFamily="34" charset="0"/>
                <a:ea typeface="맑은 고딕" pitchFamily="50" charset="-127"/>
                <a:cs typeface="Calibri" pitchFamily="34" charset="0"/>
              </a:rPr>
              <a:t>input only </a:t>
            </a:r>
            <a:r>
              <a:rPr lang="en-US" altLang="ko-KR" sz="1600" b="1" dirty="0" smtClean="0">
                <a:solidFill>
                  <a:srgbClr val="000000"/>
                </a:solidFill>
                <a:latin typeface="Calibri" pitchFamily="34" charset="0"/>
                <a:ea typeface="맑은 고딕" pitchFamily="50" charset="-127"/>
                <a:cs typeface="Calibri" pitchFamily="34" charset="0"/>
              </a:rPr>
              <a:t>the</a:t>
            </a:r>
            <a:r>
              <a:rPr lang="en-US" altLang="ko-KR" sz="1600" dirty="0" smtClean="0">
                <a:solidFill>
                  <a:srgbClr val="000000"/>
                </a:solidFill>
                <a:latin typeface="Calibri" pitchFamily="34" charset="0"/>
                <a:ea typeface="맑은 고딕" pitchFamily="50" charset="-127"/>
                <a:cs typeface="Calibri" pitchFamily="34" charset="0"/>
              </a:rPr>
              <a:t> </a:t>
            </a:r>
            <a:r>
              <a:rPr lang="en-US" altLang="ko-KR" sz="1600" b="1" dirty="0" smtClean="0">
                <a:solidFill>
                  <a:srgbClr val="000000"/>
                </a:solidFill>
                <a:latin typeface="Calibri" pitchFamily="34" charset="0"/>
                <a:ea typeface="맑은 고딕" pitchFamily="50" charset="-127"/>
                <a:cs typeface="Calibri" pitchFamily="34" charset="0"/>
              </a:rPr>
              <a:t>IP of </a:t>
            </a:r>
            <a:r>
              <a:rPr lang="en-US" altLang="ko-KR" sz="1600" b="1" dirty="0" err="1" smtClean="0">
                <a:solidFill>
                  <a:srgbClr val="000000"/>
                </a:solidFill>
                <a:latin typeface="Calibri" pitchFamily="34" charset="0"/>
                <a:ea typeface="맑은 고딕" pitchFamily="50" charset="-127"/>
                <a:cs typeface="Calibri" pitchFamily="34" charset="0"/>
              </a:rPr>
              <a:t>OfficeServ</a:t>
            </a:r>
            <a:r>
              <a:rPr lang="en-US" altLang="ko-KR" sz="1600" b="1" dirty="0">
                <a:solidFill>
                  <a:srgbClr val="000000"/>
                </a:solidFill>
                <a:latin typeface="Calibri" pitchFamily="34" charset="0"/>
                <a:ea typeface="맑은 고딕" pitchFamily="50" charset="-127"/>
                <a:cs typeface="Calibri" pitchFamily="34" charset="0"/>
              </a:rPr>
              <a:t> </a:t>
            </a:r>
            <a:r>
              <a:rPr lang="en-US" altLang="ko-KR" sz="1600" dirty="0" smtClean="0">
                <a:solidFill>
                  <a:srgbClr val="000000"/>
                </a:solidFill>
                <a:latin typeface="Calibri" pitchFamily="34" charset="0"/>
                <a:ea typeface="맑은 고딕" pitchFamily="50" charset="-127"/>
                <a:cs typeface="Calibri" pitchFamily="34" charset="0"/>
              </a:rPr>
              <a:t>without additional information.</a:t>
            </a:r>
          </a:p>
          <a:p>
            <a:pPr marL="180000" latinLnBrk="0">
              <a:lnSpc>
                <a:spcPct val="120000"/>
              </a:lnSpc>
              <a:spcBef>
                <a:spcPts val="0"/>
              </a:spcBef>
              <a:spcAft>
                <a:spcPts val="300"/>
              </a:spcAft>
            </a:pPr>
            <a:r>
              <a:rPr lang="en-US" altLang="ko-KR" sz="1600" dirty="0">
                <a:solidFill>
                  <a:srgbClr val="000000"/>
                </a:solidFill>
                <a:latin typeface="Calibri" pitchFamily="34" charset="0"/>
                <a:ea typeface="맑은 고딕" pitchFamily="50" charset="-127"/>
                <a:cs typeface="Calibri" pitchFamily="34" charset="0"/>
              </a:rPr>
              <a:t> </a:t>
            </a:r>
            <a:r>
              <a:rPr lang="en-US" altLang="ko-KR" sz="1600" dirty="0" smtClean="0">
                <a:solidFill>
                  <a:srgbClr val="000000"/>
                </a:solidFill>
                <a:latin typeface="Calibri" pitchFamily="34" charset="0"/>
                <a:ea typeface="맑은 고딕" pitchFamily="50" charset="-127"/>
                <a:cs typeface="Calibri" pitchFamily="34" charset="0"/>
              </a:rPr>
              <a:t>   Please input the IP on the popup “Provision Server IP” of first screen.</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itchFamily="34" charset="0"/>
                <a:ea typeface="맑은 고딕" pitchFamily="50" charset="-127"/>
                <a:cs typeface="Calibri" pitchFamily="34" charset="0"/>
              </a:rPr>
              <a:t>WE VoIP client downloads profile, and tries to register to server automatically after you input.</a:t>
            </a:r>
          </a:p>
          <a:p>
            <a:pPr marL="360000" indent="-180000" latinLnBrk="0">
              <a:lnSpc>
                <a:spcPct val="120000"/>
              </a:lnSpc>
              <a:spcBef>
                <a:spcPts val="0"/>
              </a:spcBef>
              <a:spcAft>
                <a:spcPts val="300"/>
              </a:spcAft>
            </a:pPr>
            <a:r>
              <a:rPr lang="en-US" altLang="ko-KR" sz="1400" dirty="0" smtClean="0">
                <a:solidFill>
                  <a:srgbClr val="000000"/>
                </a:solidFill>
                <a:latin typeface="Calibri" pitchFamily="34" charset="0"/>
                <a:ea typeface="맑은 고딕" pitchFamily="50" charset="-127"/>
                <a:cs typeface="Calibri" pitchFamily="34" charset="0"/>
              </a:rPr>
              <a:t>※ IP of </a:t>
            </a:r>
            <a:r>
              <a:rPr lang="en-US" altLang="ko-KR" sz="1400" dirty="0" err="1" smtClean="0">
                <a:solidFill>
                  <a:srgbClr val="000000"/>
                </a:solidFill>
                <a:latin typeface="Calibri" pitchFamily="34" charset="0"/>
                <a:ea typeface="맑은 고딕" pitchFamily="50" charset="-127"/>
                <a:cs typeface="Calibri" pitchFamily="34" charset="0"/>
              </a:rPr>
              <a:t>OfficeServ</a:t>
            </a:r>
            <a:r>
              <a:rPr lang="en-US" altLang="ko-KR" sz="1400" dirty="0" smtClean="0">
                <a:solidFill>
                  <a:srgbClr val="000000"/>
                </a:solidFill>
                <a:latin typeface="Calibri" pitchFamily="34" charset="0"/>
                <a:ea typeface="맑은 고딕" pitchFamily="50" charset="-127"/>
                <a:cs typeface="Calibri" pitchFamily="34" charset="0"/>
              </a:rPr>
              <a:t>: You can see on DM 2.1.0, 2.1.2.</a:t>
            </a:r>
          </a:p>
          <a:p>
            <a:pPr marL="360000" indent="-180000" latinLnBrk="0">
              <a:lnSpc>
                <a:spcPct val="120000"/>
              </a:lnSpc>
              <a:spcBef>
                <a:spcPts val="0"/>
              </a:spcBef>
              <a:spcAft>
                <a:spcPts val="300"/>
              </a:spcAft>
            </a:pPr>
            <a:r>
              <a:rPr lang="en-US" altLang="ko-KR" sz="1400" dirty="0" smtClean="0">
                <a:solidFill>
                  <a:srgbClr val="000000"/>
                </a:solidFill>
                <a:latin typeface="Calibri" pitchFamily="34" charset="0"/>
                <a:ea typeface="맑은 고딕" pitchFamily="50" charset="-127"/>
                <a:cs typeface="Calibri" pitchFamily="34" charset="0"/>
              </a:rPr>
              <a:t>     If the wireless</a:t>
            </a:r>
            <a:r>
              <a:rPr lang="ko-KR" altLang="en-US" sz="1400" dirty="0" smtClean="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network is equal to </a:t>
            </a:r>
            <a:r>
              <a:rPr lang="en-US" altLang="ko-KR" sz="1400" dirty="0" err="1" smtClean="0">
                <a:solidFill>
                  <a:srgbClr val="000000"/>
                </a:solidFill>
                <a:latin typeface="Calibri" pitchFamily="34" charset="0"/>
                <a:ea typeface="맑은 고딕" pitchFamily="50" charset="-127"/>
                <a:cs typeface="Calibri" pitchFamily="34" charset="0"/>
              </a:rPr>
              <a:t>Officeserv’s</a:t>
            </a:r>
            <a:r>
              <a:rPr lang="en-US" altLang="ko-KR" sz="1400" dirty="0" smtClean="0">
                <a:solidFill>
                  <a:srgbClr val="000000"/>
                </a:solidFill>
                <a:latin typeface="Calibri" pitchFamily="34" charset="0"/>
                <a:ea typeface="맑은 고딕" pitchFamily="50" charset="-127"/>
                <a:cs typeface="Calibri" pitchFamily="34" charset="0"/>
              </a:rPr>
              <a:t>, input DM 2.1.0’s IP. If not, input DM 2.1.2’s ‘Public IP 1’</a:t>
            </a:r>
          </a:p>
        </p:txBody>
      </p:sp>
      <p:grpSp>
        <p:nvGrpSpPr>
          <p:cNvPr id="2" name="그룹 1"/>
          <p:cNvGrpSpPr/>
          <p:nvPr/>
        </p:nvGrpSpPr>
        <p:grpSpPr>
          <a:xfrm>
            <a:off x="3779912" y="3802015"/>
            <a:ext cx="1524818" cy="2557596"/>
            <a:chOff x="3443493" y="3802015"/>
            <a:chExt cx="1524818" cy="2688637"/>
          </a:xfrm>
        </p:grpSpPr>
        <p:pic>
          <p:nvPicPr>
            <p:cNvPr id="1027" name="Picture 3" descr="device-2013-02-05-0943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3493" y="3802015"/>
              <a:ext cx="1524818" cy="268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직사각형 7"/>
            <p:cNvSpPr/>
            <p:nvPr/>
          </p:nvSpPr>
          <p:spPr bwMode="auto">
            <a:xfrm>
              <a:off x="3578995" y="4581128"/>
              <a:ext cx="1209030" cy="144760"/>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sp>
        <p:nvSpPr>
          <p:cNvPr id="3" name="슬라이드 번호 개체 틀 2"/>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5</a:t>
            </a:fld>
            <a:endParaRPr lang="en-US" altLang="ko-KR">
              <a:solidFill>
                <a:srgbClr val="000000"/>
              </a:solidFill>
            </a:endParaRPr>
          </a:p>
        </p:txBody>
      </p:sp>
    </p:spTree>
    <p:extLst>
      <p:ext uri="{BB962C8B-B14F-4D97-AF65-F5344CB8AC3E}">
        <p14:creationId xmlns:p14="http://schemas.microsoft.com/office/powerpoint/2010/main" val="3121654802"/>
      </p:ext>
    </p:extLst>
  </p:cSld>
  <p:clrMapOvr>
    <a:masterClrMapping/>
  </p:clrMapOvr>
  <p:transition advClick="0" advTm="15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p:cNvSpPr>
            <a:spLocks noGrp="1"/>
          </p:cNvSpPr>
          <p:nvPr>
            <p:ph type="title"/>
          </p:nvPr>
        </p:nvSpPr>
        <p:spPr/>
        <p:txBody>
          <a:bodyPr/>
          <a:lstStyle/>
          <a:p>
            <a:r>
              <a:rPr lang="en-US" altLang="ko-KR" sz="3000" dirty="0" smtClean="0">
                <a:solidFill>
                  <a:schemeClr val="bg1"/>
                </a:solidFill>
              </a:rPr>
              <a:t>1. WE VoIP Installation</a:t>
            </a:r>
            <a:r>
              <a:rPr lang="ko-KR" altLang="en-US" sz="3000" dirty="0" smtClean="0">
                <a:solidFill>
                  <a:schemeClr val="bg1"/>
                </a:solidFill>
              </a:rPr>
              <a:t> </a:t>
            </a:r>
            <a:r>
              <a:rPr lang="en-US" altLang="ko-KR" sz="3000" dirty="0">
                <a:solidFill>
                  <a:schemeClr val="bg1"/>
                </a:solidFill>
              </a:rPr>
              <a:t>– </a:t>
            </a:r>
            <a:r>
              <a:rPr lang="en-US" altLang="ko-KR" sz="3000" dirty="0" smtClean="0">
                <a:solidFill>
                  <a:schemeClr val="bg1"/>
                </a:solidFill>
              </a:rPr>
              <a:t>iPhone </a:t>
            </a:r>
            <a:r>
              <a:rPr lang="en-US" altLang="ko-KR" sz="3000" dirty="0">
                <a:solidFill>
                  <a:schemeClr val="bg1"/>
                </a:solidFill>
              </a:rPr>
              <a:t>(</a:t>
            </a:r>
            <a:r>
              <a:rPr lang="en-US" altLang="ko-KR" sz="3000" dirty="0" smtClean="0">
                <a:solidFill>
                  <a:schemeClr val="bg1"/>
                </a:solidFill>
              </a:rPr>
              <a:t>1/2)</a:t>
            </a:r>
            <a:r>
              <a:rPr lang="ko-KR" altLang="en-US" sz="3000" dirty="0" smtClean="0">
                <a:solidFill>
                  <a:schemeClr val="bg1"/>
                </a:solidFill>
              </a:rPr>
              <a:t> </a:t>
            </a:r>
            <a:endParaRPr lang="ko-KR" altLang="en-US" sz="2200" dirty="0">
              <a:solidFill>
                <a:schemeClr val="bg1"/>
              </a:solidFill>
            </a:endParaRPr>
          </a:p>
        </p:txBody>
      </p:sp>
      <p:sp>
        <p:nvSpPr>
          <p:cNvPr id="12" name="Rectangle 165"/>
          <p:cNvSpPr>
            <a:spLocks noChangeArrowheads="1"/>
          </p:cNvSpPr>
          <p:nvPr/>
        </p:nvSpPr>
        <p:spPr bwMode="gray">
          <a:xfrm>
            <a:off x="467545" y="1340769"/>
            <a:ext cx="8496943" cy="2160240"/>
          </a:xfrm>
          <a:prstGeom prst="rect">
            <a:avLst/>
          </a:prstGeom>
          <a:noFill/>
          <a:ln w="9525">
            <a:noFill/>
            <a:miter lim="800000"/>
            <a:headEnd/>
            <a:tailEnd/>
          </a:ln>
        </p:spPr>
        <p:txBody>
          <a:bodyPr/>
          <a:lstStyle/>
          <a:p>
            <a:pPr latinLnBrk="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1) Prerequisites </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iOS 7 or later installed smartphone</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iPhone 5 or later models are recommended.  (iPhone 5, iPhone 5c, iPhone 5s)</a:t>
            </a:r>
          </a:p>
          <a:p>
            <a:pPr marL="540000" indent="-180000" latinLnBrk="0">
              <a:lnSpc>
                <a:spcPct val="120000"/>
              </a:lnSpc>
              <a:spcBef>
                <a:spcPts val="0"/>
              </a:spcBef>
              <a:spcAft>
                <a:spcPts val="300"/>
              </a:spcAft>
              <a:buFontTx/>
              <a:buChar char="-"/>
            </a:pPr>
            <a:endParaRPr lang="en-US" altLang="ko-KR" sz="1400" dirty="0" smtClean="0">
              <a:solidFill>
                <a:srgbClr val="000000"/>
              </a:solidFill>
              <a:latin typeface="Calibri" panose="020F0502020204030204" pitchFamily="34" charset="0"/>
              <a:ea typeface="맑은 고딕" panose="020B0503020000020004" pitchFamily="50" charset="-127"/>
              <a:cs typeface="Calibri" pitchFamily="34" charset="0"/>
            </a:endParaRPr>
          </a:p>
          <a:p>
            <a:pPr latinLnBrk="0">
              <a:lnSpc>
                <a:spcPct val="120000"/>
              </a:lnSpc>
              <a:spcBef>
                <a:spcPts val="0"/>
              </a:spcBef>
              <a:spcAft>
                <a:spcPts val="300"/>
              </a:spcAft>
            </a:pPr>
            <a:r>
              <a:rPr lang="en-US" altLang="ko-KR" sz="1600" b="1" dirty="0" smtClean="0">
                <a:solidFill>
                  <a:srgbClr val="000000"/>
                </a:solidFill>
                <a:latin typeface="Calibri" panose="020F0502020204030204" pitchFamily="34" charset="0"/>
                <a:ea typeface="맑은 고딕" panose="020B0503020000020004" pitchFamily="50" charset="-127"/>
                <a:cs typeface="Calibri" pitchFamily="34" charset="0"/>
              </a:rPr>
              <a:t>2) Download and installation</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anose="020F0502020204030204" pitchFamily="34" charset="0"/>
                <a:ea typeface="맑은 고딕" panose="020B0503020000020004" pitchFamily="50" charset="-127"/>
                <a:cs typeface="Calibri" pitchFamily="34" charset="0"/>
              </a:rPr>
              <a:t>Download on App Store  (Keyword: Samsung WE VoIP)</a:t>
            </a:r>
          </a:p>
        </p:txBody>
      </p:sp>
      <p:grpSp>
        <p:nvGrpSpPr>
          <p:cNvPr id="4" name="그룹 3"/>
          <p:cNvGrpSpPr/>
          <p:nvPr/>
        </p:nvGrpSpPr>
        <p:grpSpPr>
          <a:xfrm>
            <a:off x="3419872" y="3501009"/>
            <a:ext cx="1648840" cy="2971761"/>
            <a:chOff x="3544262" y="4005064"/>
            <a:chExt cx="1430824" cy="2674954"/>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44262" y="4005064"/>
              <a:ext cx="1430824" cy="2674954"/>
            </a:xfrm>
            <a:prstGeom prst="rect">
              <a:avLst/>
            </a:prstGeom>
            <a:noFill/>
            <a:ln w="31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직사각형 1"/>
            <p:cNvSpPr/>
            <p:nvPr/>
          </p:nvSpPr>
          <p:spPr bwMode="auto">
            <a:xfrm>
              <a:off x="3575834" y="4080906"/>
              <a:ext cx="1399251" cy="216024"/>
            </a:xfrm>
            <a:prstGeom prst="rect">
              <a:avLst/>
            </a:prstGeom>
            <a:noFill/>
            <a:ln w="31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grpSp>
        <p:nvGrpSpPr>
          <p:cNvPr id="5" name="그룹 4"/>
          <p:cNvGrpSpPr/>
          <p:nvPr/>
        </p:nvGrpSpPr>
        <p:grpSpPr>
          <a:xfrm>
            <a:off x="5796136" y="3501009"/>
            <a:ext cx="1540040" cy="2971761"/>
            <a:chOff x="6359586" y="3994035"/>
            <a:chExt cx="1465388" cy="2779085"/>
          </a:xfrm>
        </p:grpSpPr>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359586" y="3994035"/>
              <a:ext cx="1465388" cy="2779085"/>
            </a:xfrm>
            <a:prstGeom prst="rect">
              <a:avLst/>
            </a:prstGeom>
            <a:noFill/>
            <a:ln w="31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 name="직사각형 10"/>
            <p:cNvSpPr/>
            <p:nvPr/>
          </p:nvSpPr>
          <p:spPr bwMode="auto">
            <a:xfrm>
              <a:off x="7465383" y="4427739"/>
              <a:ext cx="236382" cy="216024"/>
            </a:xfrm>
            <a:prstGeom prst="rect">
              <a:avLst/>
            </a:prstGeom>
            <a:noFill/>
            <a:ln w="31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grpSp>
        <p:nvGrpSpPr>
          <p:cNvPr id="3" name="그룹 2"/>
          <p:cNvGrpSpPr/>
          <p:nvPr/>
        </p:nvGrpSpPr>
        <p:grpSpPr>
          <a:xfrm>
            <a:off x="1144349" y="3501009"/>
            <a:ext cx="1622523" cy="3010994"/>
            <a:chOff x="712301" y="4013840"/>
            <a:chExt cx="1454701" cy="2737297"/>
          </a:xfrm>
        </p:grpSpPr>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12301" y="4013840"/>
              <a:ext cx="1454701" cy="2717336"/>
            </a:xfrm>
            <a:prstGeom prst="rect">
              <a:avLst/>
            </a:prstGeom>
            <a:noFill/>
            <a:ln w="31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 name="직사각형 12"/>
            <p:cNvSpPr/>
            <p:nvPr/>
          </p:nvSpPr>
          <p:spPr bwMode="auto">
            <a:xfrm>
              <a:off x="1619672" y="6535113"/>
              <a:ext cx="216024" cy="216024"/>
            </a:xfrm>
            <a:prstGeom prst="rect">
              <a:avLst/>
            </a:prstGeom>
            <a:noFill/>
            <a:ln w="31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sp>
        <p:nvSpPr>
          <p:cNvPr id="7" name="오른쪽 화살표 6"/>
          <p:cNvSpPr/>
          <p:nvPr/>
        </p:nvSpPr>
        <p:spPr bwMode="auto">
          <a:xfrm>
            <a:off x="2987824" y="4805928"/>
            <a:ext cx="263814" cy="329365"/>
          </a:xfrm>
          <a:prstGeom prst="rightArrow">
            <a:avLst/>
          </a:pr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
        <p:nvSpPr>
          <p:cNvPr id="15" name="오른쪽 화살표 14"/>
          <p:cNvSpPr/>
          <p:nvPr/>
        </p:nvSpPr>
        <p:spPr bwMode="auto">
          <a:xfrm>
            <a:off x="5292080" y="4827119"/>
            <a:ext cx="263814" cy="329365"/>
          </a:xfrm>
          <a:prstGeom prst="rightArrow">
            <a:avLst/>
          </a:pr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
        <p:nvSpPr>
          <p:cNvPr id="8" name="슬라이드 번호 개체 틀 7"/>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6</a:t>
            </a:fld>
            <a:endParaRPr lang="en-US" altLang="ko-KR">
              <a:solidFill>
                <a:srgbClr val="000000"/>
              </a:solidFill>
            </a:endParaRPr>
          </a:p>
        </p:txBody>
      </p:sp>
    </p:spTree>
    <p:extLst>
      <p:ext uri="{BB962C8B-B14F-4D97-AF65-F5344CB8AC3E}">
        <p14:creationId xmlns:p14="http://schemas.microsoft.com/office/powerpoint/2010/main" val="4120770005"/>
      </p:ext>
    </p:extLst>
  </p:cSld>
  <p:clrMapOvr>
    <a:masterClrMapping/>
  </p:clrMapOvr>
  <p:transition advClick="0" advTm="15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p:cNvSpPr>
            <a:spLocks noGrp="1"/>
          </p:cNvSpPr>
          <p:nvPr>
            <p:ph type="title"/>
          </p:nvPr>
        </p:nvSpPr>
        <p:spPr/>
        <p:txBody>
          <a:bodyPr/>
          <a:lstStyle/>
          <a:p>
            <a:r>
              <a:rPr lang="en-US" altLang="ko-KR" sz="3000" dirty="0" smtClean="0">
                <a:solidFill>
                  <a:schemeClr val="bg1"/>
                </a:solidFill>
              </a:rPr>
              <a:t>1. WE VoIP Installation</a:t>
            </a:r>
            <a:r>
              <a:rPr lang="ko-KR" altLang="en-US" sz="3000" dirty="0" smtClean="0">
                <a:solidFill>
                  <a:schemeClr val="bg1"/>
                </a:solidFill>
              </a:rPr>
              <a:t> </a:t>
            </a:r>
            <a:r>
              <a:rPr lang="en-US" altLang="ko-KR" sz="3000" dirty="0">
                <a:solidFill>
                  <a:schemeClr val="bg1"/>
                </a:solidFill>
              </a:rPr>
              <a:t>– iPhone (</a:t>
            </a:r>
            <a:r>
              <a:rPr lang="en-US" altLang="ko-KR" sz="3000" dirty="0" smtClean="0">
                <a:solidFill>
                  <a:schemeClr val="bg1"/>
                </a:solidFill>
              </a:rPr>
              <a:t>2/2)</a:t>
            </a:r>
            <a:r>
              <a:rPr lang="ko-KR" altLang="en-US" sz="3000" dirty="0" smtClean="0">
                <a:solidFill>
                  <a:schemeClr val="bg1"/>
                </a:solidFill>
              </a:rPr>
              <a:t> </a:t>
            </a:r>
            <a:endParaRPr lang="ko-KR" altLang="en-US" sz="2200" dirty="0">
              <a:solidFill>
                <a:schemeClr val="bg1"/>
              </a:solidFill>
            </a:endParaRPr>
          </a:p>
        </p:txBody>
      </p:sp>
      <p:sp>
        <p:nvSpPr>
          <p:cNvPr id="12" name="Rectangle 165"/>
          <p:cNvSpPr>
            <a:spLocks noChangeArrowheads="1"/>
          </p:cNvSpPr>
          <p:nvPr/>
        </p:nvSpPr>
        <p:spPr bwMode="gray">
          <a:xfrm>
            <a:off x="467545" y="1412776"/>
            <a:ext cx="8496943" cy="2389239"/>
          </a:xfrm>
          <a:prstGeom prst="rect">
            <a:avLst/>
          </a:prstGeom>
          <a:noFill/>
          <a:ln w="9525">
            <a:noFill/>
            <a:miter lim="800000"/>
            <a:headEnd/>
            <a:tailEnd/>
          </a:ln>
        </p:spPr>
        <p:txBody>
          <a:bodyPr/>
          <a:lstStyle/>
          <a:p>
            <a:pPr latinLnBrk="0">
              <a:lnSpc>
                <a:spcPct val="120000"/>
              </a:lnSpc>
              <a:spcBef>
                <a:spcPts val="0"/>
              </a:spcBef>
              <a:spcAft>
                <a:spcPts val="300"/>
              </a:spcAft>
            </a:pPr>
            <a:r>
              <a:rPr lang="en-US" altLang="ko-KR" sz="1600" b="1" dirty="0" smtClean="0">
                <a:solidFill>
                  <a:srgbClr val="000000"/>
                </a:solidFill>
                <a:latin typeface="Calibri" pitchFamily="34" charset="0"/>
                <a:ea typeface="맑은 고딕" pitchFamily="50" charset="-127"/>
                <a:cs typeface="Calibri" pitchFamily="34" charset="0"/>
              </a:rPr>
              <a:t>3) Starting setup</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itchFamily="34" charset="0"/>
                <a:ea typeface="맑은 고딕" pitchFamily="50" charset="-127"/>
                <a:cs typeface="Calibri" pitchFamily="34" charset="0"/>
              </a:rPr>
              <a:t>After launching WE VoIP app,</a:t>
            </a:r>
            <a:r>
              <a:rPr lang="ko-KR" altLang="en-US" sz="1600" dirty="0" smtClean="0">
                <a:solidFill>
                  <a:srgbClr val="000000"/>
                </a:solidFill>
                <a:latin typeface="Calibri" pitchFamily="34" charset="0"/>
                <a:ea typeface="맑은 고딕" pitchFamily="50" charset="-127"/>
                <a:cs typeface="Calibri" pitchFamily="34" charset="0"/>
              </a:rPr>
              <a:t> </a:t>
            </a:r>
            <a:r>
              <a:rPr lang="en-US" altLang="ko-KR" sz="1600" dirty="0" smtClean="0">
                <a:solidFill>
                  <a:srgbClr val="000000"/>
                </a:solidFill>
                <a:latin typeface="Calibri" pitchFamily="34" charset="0"/>
                <a:ea typeface="맑은 고딕" pitchFamily="50" charset="-127"/>
                <a:cs typeface="Calibri" pitchFamily="34" charset="0"/>
              </a:rPr>
              <a:t>input only </a:t>
            </a:r>
            <a:r>
              <a:rPr lang="en-US" altLang="ko-KR" sz="1600" b="1" dirty="0" smtClean="0">
                <a:solidFill>
                  <a:srgbClr val="000000"/>
                </a:solidFill>
                <a:latin typeface="Calibri" pitchFamily="34" charset="0"/>
                <a:ea typeface="맑은 고딕" pitchFamily="50" charset="-127"/>
                <a:cs typeface="Calibri" pitchFamily="34" charset="0"/>
              </a:rPr>
              <a:t>the</a:t>
            </a:r>
            <a:r>
              <a:rPr lang="en-US" altLang="ko-KR" sz="1600" dirty="0" smtClean="0">
                <a:solidFill>
                  <a:srgbClr val="000000"/>
                </a:solidFill>
                <a:latin typeface="Calibri" pitchFamily="34" charset="0"/>
                <a:ea typeface="맑은 고딕" pitchFamily="50" charset="-127"/>
                <a:cs typeface="Calibri" pitchFamily="34" charset="0"/>
              </a:rPr>
              <a:t> </a:t>
            </a:r>
            <a:r>
              <a:rPr lang="en-US" altLang="ko-KR" sz="1600" b="1" dirty="0" smtClean="0">
                <a:solidFill>
                  <a:srgbClr val="000000"/>
                </a:solidFill>
                <a:latin typeface="Calibri" pitchFamily="34" charset="0"/>
                <a:ea typeface="맑은 고딕" pitchFamily="50" charset="-127"/>
                <a:cs typeface="Calibri" pitchFamily="34" charset="0"/>
              </a:rPr>
              <a:t>IP of </a:t>
            </a:r>
            <a:r>
              <a:rPr lang="en-US" altLang="ko-KR" sz="1600" b="1" dirty="0" err="1" smtClean="0">
                <a:solidFill>
                  <a:srgbClr val="000000"/>
                </a:solidFill>
                <a:latin typeface="Calibri" pitchFamily="34" charset="0"/>
                <a:ea typeface="맑은 고딕" pitchFamily="50" charset="-127"/>
                <a:cs typeface="Calibri" pitchFamily="34" charset="0"/>
              </a:rPr>
              <a:t>OfficeServ</a:t>
            </a:r>
            <a:r>
              <a:rPr lang="en-US" altLang="ko-KR" sz="1600" b="1" dirty="0" smtClean="0">
                <a:solidFill>
                  <a:srgbClr val="000000"/>
                </a:solidFill>
                <a:latin typeface="Calibri" pitchFamily="34" charset="0"/>
                <a:ea typeface="맑은 고딕" pitchFamily="50" charset="-127"/>
                <a:cs typeface="Calibri" pitchFamily="34" charset="0"/>
              </a:rPr>
              <a:t> and the authentication number  </a:t>
            </a:r>
            <a:r>
              <a:rPr lang="en-US" altLang="ko-KR" sz="1600" dirty="0" smtClean="0">
                <a:solidFill>
                  <a:srgbClr val="000000"/>
                </a:solidFill>
                <a:latin typeface="Calibri" pitchFamily="34" charset="0"/>
                <a:ea typeface="맑은 고딕" pitchFamily="50" charset="-127"/>
                <a:cs typeface="Calibri" pitchFamily="34" charset="0"/>
              </a:rPr>
              <a:t>without additional information.</a:t>
            </a:r>
          </a:p>
          <a:p>
            <a:pPr marL="180000" latinLnBrk="0">
              <a:lnSpc>
                <a:spcPct val="120000"/>
              </a:lnSpc>
              <a:spcBef>
                <a:spcPts val="0"/>
              </a:spcBef>
              <a:spcAft>
                <a:spcPts val="300"/>
              </a:spcAft>
            </a:pPr>
            <a:r>
              <a:rPr lang="en-US" altLang="ko-KR" sz="1600" dirty="0">
                <a:solidFill>
                  <a:srgbClr val="000000"/>
                </a:solidFill>
                <a:latin typeface="Calibri" pitchFamily="34" charset="0"/>
                <a:ea typeface="맑은 고딕" pitchFamily="50" charset="-127"/>
                <a:cs typeface="Calibri" pitchFamily="34" charset="0"/>
              </a:rPr>
              <a:t> </a:t>
            </a:r>
            <a:r>
              <a:rPr lang="en-US" altLang="ko-KR" sz="1600" dirty="0" smtClean="0">
                <a:solidFill>
                  <a:srgbClr val="000000"/>
                </a:solidFill>
                <a:latin typeface="Calibri" pitchFamily="34" charset="0"/>
                <a:ea typeface="맑은 고딕" pitchFamily="50" charset="-127"/>
                <a:cs typeface="Calibri" pitchFamily="34" charset="0"/>
              </a:rPr>
              <a:t>   Please input the IP and the number on the popup “Enter information” of first screen.</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itchFamily="34" charset="0"/>
                <a:ea typeface="맑은 고딕" pitchFamily="50" charset="-127"/>
                <a:cs typeface="Calibri" pitchFamily="34" charset="0"/>
              </a:rPr>
              <a:t>WE VoIP client downloads profile, and tries to register to server automatically after you input.</a:t>
            </a:r>
          </a:p>
          <a:p>
            <a:pPr marL="360000" indent="-180000" latinLnBrk="0">
              <a:lnSpc>
                <a:spcPct val="120000"/>
              </a:lnSpc>
              <a:spcBef>
                <a:spcPts val="0"/>
              </a:spcBef>
              <a:spcAft>
                <a:spcPts val="300"/>
              </a:spcAft>
            </a:pPr>
            <a:r>
              <a:rPr lang="en-US" altLang="ko-KR" sz="1400" dirty="0" smtClean="0">
                <a:solidFill>
                  <a:srgbClr val="000000"/>
                </a:solidFill>
                <a:latin typeface="Calibri" pitchFamily="34" charset="0"/>
                <a:ea typeface="맑은 고딕" pitchFamily="50" charset="-127"/>
                <a:cs typeface="Calibri" pitchFamily="34" charset="0"/>
              </a:rPr>
              <a:t>※ IP of </a:t>
            </a:r>
            <a:r>
              <a:rPr lang="en-US" altLang="ko-KR" sz="1400" dirty="0" err="1" smtClean="0">
                <a:solidFill>
                  <a:srgbClr val="000000"/>
                </a:solidFill>
                <a:latin typeface="Calibri" pitchFamily="34" charset="0"/>
                <a:ea typeface="맑은 고딕" pitchFamily="50" charset="-127"/>
                <a:cs typeface="Calibri" pitchFamily="34" charset="0"/>
              </a:rPr>
              <a:t>OfficeServ</a:t>
            </a:r>
            <a:r>
              <a:rPr lang="en-US" altLang="ko-KR" sz="1400" dirty="0" smtClean="0">
                <a:solidFill>
                  <a:srgbClr val="000000"/>
                </a:solidFill>
                <a:latin typeface="Calibri" pitchFamily="34" charset="0"/>
                <a:ea typeface="맑은 고딕" pitchFamily="50" charset="-127"/>
                <a:cs typeface="Calibri" pitchFamily="34" charset="0"/>
              </a:rPr>
              <a:t>: You can see on DM 2.1.0, 2.1.2.</a:t>
            </a:r>
          </a:p>
          <a:p>
            <a:pPr marL="360000" indent="-180000" latinLnBrk="0">
              <a:lnSpc>
                <a:spcPct val="120000"/>
              </a:lnSpc>
              <a:spcBef>
                <a:spcPts val="0"/>
              </a:spcBef>
              <a:spcAft>
                <a:spcPts val="300"/>
              </a:spcAft>
            </a:pPr>
            <a:r>
              <a:rPr lang="en-US" altLang="ko-KR" sz="1400" dirty="0" smtClean="0">
                <a:solidFill>
                  <a:srgbClr val="000000"/>
                </a:solidFill>
                <a:latin typeface="Calibri" pitchFamily="34" charset="0"/>
                <a:ea typeface="맑은 고딕" pitchFamily="50" charset="-127"/>
                <a:cs typeface="Calibri" pitchFamily="34" charset="0"/>
              </a:rPr>
              <a:t>     If the wireless</a:t>
            </a:r>
            <a:r>
              <a:rPr lang="ko-KR" altLang="en-US" sz="1400" dirty="0" smtClean="0">
                <a:solidFill>
                  <a:srgbClr val="000000"/>
                </a:solidFill>
                <a:latin typeface="Calibri" pitchFamily="34" charset="0"/>
                <a:ea typeface="맑은 고딕" pitchFamily="50" charset="-127"/>
                <a:cs typeface="Calibri" pitchFamily="34" charset="0"/>
              </a:rPr>
              <a:t> </a:t>
            </a:r>
            <a:r>
              <a:rPr lang="en-US" altLang="ko-KR" sz="1400" dirty="0" smtClean="0">
                <a:solidFill>
                  <a:srgbClr val="000000"/>
                </a:solidFill>
                <a:latin typeface="Calibri" pitchFamily="34" charset="0"/>
                <a:ea typeface="맑은 고딕" pitchFamily="50" charset="-127"/>
                <a:cs typeface="Calibri" pitchFamily="34" charset="0"/>
              </a:rPr>
              <a:t>network is equal to </a:t>
            </a:r>
            <a:r>
              <a:rPr lang="en-US" altLang="ko-KR" sz="1400" dirty="0" err="1" smtClean="0">
                <a:solidFill>
                  <a:srgbClr val="000000"/>
                </a:solidFill>
                <a:latin typeface="Calibri" pitchFamily="34" charset="0"/>
                <a:ea typeface="맑은 고딕" pitchFamily="50" charset="-127"/>
                <a:cs typeface="Calibri" pitchFamily="34" charset="0"/>
              </a:rPr>
              <a:t>Officeserv’s</a:t>
            </a:r>
            <a:r>
              <a:rPr lang="en-US" altLang="ko-KR" sz="1400" dirty="0" smtClean="0">
                <a:solidFill>
                  <a:srgbClr val="000000"/>
                </a:solidFill>
                <a:latin typeface="Calibri" pitchFamily="34" charset="0"/>
                <a:ea typeface="맑은 고딕" pitchFamily="50" charset="-127"/>
                <a:cs typeface="Calibri" pitchFamily="34" charset="0"/>
              </a:rPr>
              <a:t>, input DM 2.1.0’s IP. If not, input DM 2.1.2’s ‘Public IP 1’</a:t>
            </a:r>
          </a:p>
        </p:txBody>
      </p:sp>
      <p:grpSp>
        <p:nvGrpSpPr>
          <p:cNvPr id="2" name="그룹 1"/>
          <p:cNvGrpSpPr/>
          <p:nvPr/>
        </p:nvGrpSpPr>
        <p:grpSpPr>
          <a:xfrm>
            <a:off x="3821871" y="3802015"/>
            <a:ext cx="1459259" cy="2557596"/>
            <a:chOff x="3485452" y="3802015"/>
            <a:chExt cx="1440899" cy="2688637"/>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85452" y="3802015"/>
              <a:ext cx="1440899" cy="268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직사각형 7"/>
            <p:cNvSpPr/>
            <p:nvPr/>
          </p:nvSpPr>
          <p:spPr bwMode="auto">
            <a:xfrm>
              <a:off x="3578995" y="4508747"/>
              <a:ext cx="1209030" cy="263694"/>
            </a:xfrm>
            <a:prstGeom prst="rect">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grpSp>
      <p:sp>
        <p:nvSpPr>
          <p:cNvPr id="3" name="슬라이드 번호 개체 틀 2"/>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7</a:t>
            </a:fld>
            <a:endParaRPr lang="en-US" altLang="ko-KR">
              <a:solidFill>
                <a:srgbClr val="000000"/>
              </a:solidFill>
            </a:endParaRPr>
          </a:p>
        </p:txBody>
      </p:sp>
    </p:spTree>
    <p:extLst>
      <p:ext uri="{BB962C8B-B14F-4D97-AF65-F5344CB8AC3E}">
        <p14:creationId xmlns:p14="http://schemas.microsoft.com/office/powerpoint/2010/main" val="4271678972"/>
      </p:ext>
    </p:extLst>
  </p:cSld>
  <p:clrMapOvr>
    <a:masterClrMapping/>
  </p:clrMapOvr>
  <p:transition advClick="0" advTm="15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p:cNvSpPr>
            <a:spLocks noGrp="1"/>
          </p:cNvSpPr>
          <p:nvPr>
            <p:ph type="title"/>
          </p:nvPr>
        </p:nvSpPr>
        <p:spPr/>
        <p:txBody>
          <a:bodyPr/>
          <a:lstStyle/>
          <a:p>
            <a:r>
              <a:rPr lang="en-US" altLang="ko-KR" sz="3000" dirty="0" smtClean="0">
                <a:solidFill>
                  <a:schemeClr val="bg1"/>
                </a:solidFill>
              </a:rPr>
              <a:t>2. Use of WE VoIP - Android (1/2)</a:t>
            </a:r>
            <a:endParaRPr lang="ko-KR" altLang="en-US" sz="2200" dirty="0">
              <a:solidFill>
                <a:schemeClr val="bg1"/>
              </a:solidFill>
            </a:endParaRPr>
          </a:p>
        </p:txBody>
      </p:sp>
      <p:sp>
        <p:nvSpPr>
          <p:cNvPr id="12" name="Rectangle 165"/>
          <p:cNvSpPr>
            <a:spLocks noChangeArrowheads="1"/>
          </p:cNvSpPr>
          <p:nvPr/>
        </p:nvSpPr>
        <p:spPr bwMode="gray">
          <a:xfrm>
            <a:off x="467545" y="1340768"/>
            <a:ext cx="5040559" cy="4320480"/>
          </a:xfrm>
          <a:prstGeom prst="rect">
            <a:avLst/>
          </a:prstGeom>
          <a:noFill/>
          <a:ln w="9525">
            <a:noFill/>
            <a:miter lim="800000"/>
            <a:headEnd/>
            <a:tailEnd/>
          </a:ln>
        </p:spPr>
        <p:txBody>
          <a:bodyPr/>
          <a:lstStyle/>
          <a:p>
            <a:pPr latinLnBrk="0">
              <a:lnSpc>
                <a:spcPct val="120000"/>
              </a:lnSpc>
              <a:spcBef>
                <a:spcPts val="0"/>
              </a:spcBef>
              <a:spcAft>
                <a:spcPts val="300"/>
              </a:spcAft>
            </a:pPr>
            <a:r>
              <a:rPr lang="en-US" altLang="ko-KR" sz="1600" b="1" dirty="0" smtClean="0">
                <a:solidFill>
                  <a:srgbClr val="000000"/>
                </a:solidFill>
                <a:latin typeface="Calibri" pitchFamily="34" charset="0"/>
                <a:ea typeface="맑은 고딕" pitchFamily="50" charset="-127"/>
                <a:cs typeface="Calibri" pitchFamily="34" charset="0"/>
              </a:rPr>
              <a:t>1) Making a call</a:t>
            </a:r>
          </a:p>
          <a:p>
            <a:pPr marL="360000" indent="-180000" latinLnBrk="0">
              <a:lnSpc>
                <a:spcPct val="120000"/>
              </a:lnSpc>
              <a:spcBef>
                <a:spcPts val="0"/>
              </a:spcBef>
              <a:spcAft>
                <a:spcPts val="300"/>
              </a:spcAft>
              <a:buFontTx/>
              <a:buChar char="-"/>
            </a:pPr>
            <a:r>
              <a:rPr lang="en-US" altLang="ko-KR" sz="1600" dirty="0" smtClean="0">
                <a:solidFill>
                  <a:srgbClr val="000000"/>
                </a:solidFill>
                <a:latin typeface="Calibri" pitchFamily="34" charset="0"/>
                <a:ea typeface="맑은 고딕" pitchFamily="50" charset="-127"/>
                <a:cs typeface="Calibri" pitchFamily="34" charset="0"/>
              </a:rPr>
              <a:t>You can use WE VoIP call by dialing on your mobile integrated</a:t>
            </a:r>
            <a:r>
              <a:rPr lang="en-US" altLang="ko-KR" sz="1600" dirty="0">
                <a:solidFill>
                  <a:srgbClr val="000000"/>
                </a:solidFill>
                <a:latin typeface="Calibri" pitchFamily="34" charset="0"/>
                <a:ea typeface="맑은 고딕" pitchFamily="50" charset="-127"/>
                <a:cs typeface="Calibri" pitchFamily="34" charset="0"/>
              </a:rPr>
              <a:t> </a:t>
            </a:r>
            <a:r>
              <a:rPr lang="en-US" altLang="ko-KR" sz="1600" dirty="0" smtClean="0">
                <a:solidFill>
                  <a:srgbClr val="000000"/>
                </a:solidFill>
                <a:latin typeface="Calibri" pitchFamily="34" charset="0"/>
                <a:ea typeface="맑은 고딕" pitchFamily="50" charset="-127"/>
                <a:cs typeface="Calibri" pitchFamily="34" charset="0"/>
              </a:rPr>
              <a:t>dialer. Press call button, and you can see the choice screen. In the screen, you can select call via the Mobile call or VoIP call.</a:t>
            </a:r>
          </a:p>
          <a:p>
            <a:pPr marL="360000" indent="-180000" latinLnBrk="0">
              <a:lnSpc>
                <a:spcPct val="120000"/>
              </a:lnSpc>
              <a:spcBef>
                <a:spcPts val="0"/>
              </a:spcBef>
              <a:spcAft>
                <a:spcPts val="300"/>
              </a:spcAft>
              <a:buFontTx/>
              <a:buChar char="-"/>
            </a:pPr>
            <a:endParaRPr lang="en-US" altLang="ko-KR" sz="1600" dirty="0">
              <a:solidFill>
                <a:srgbClr val="000000"/>
              </a:solidFill>
              <a:latin typeface="Calibri" pitchFamily="34" charset="0"/>
              <a:ea typeface="맑은 고딕" pitchFamily="50" charset="-127"/>
              <a:cs typeface="Calibri" pitchFamily="34" charset="0"/>
            </a:endParaRPr>
          </a:p>
          <a:p>
            <a:pPr marL="360000" indent="-180000" latinLnBrk="0">
              <a:lnSpc>
                <a:spcPct val="120000"/>
              </a:lnSpc>
              <a:spcBef>
                <a:spcPts val="0"/>
              </a:spcBef>
              <a:spcAft>
                <a:spcPts val="300"/>
              </a:spcAft>
              <a:buFontTx/>
              <a:buChar char="-"/>
            </a:pPr>
            <a:endParaRPr lang="en-US" altLang="ko-KR" sz="1600" dirty="0" smtClean="0">
              <a:solidFill>
                <a:srgbClr val="000000"/>
              </a:solidFill>
              <a:latin typeface="Calibri" pitchFamily="34" charset="0"/>
              <a:ea typeface="맑은 고딕" pitchFamily="50" charset="-127"/>
              <a:cs typeface="Calibri" pitchFamily="34" charset="0"/>
            </a:endParaRPr>
          </a:p>
          <a:p>
            <a:pPr marL="360000" indent="-180000" latinLnBrk="0">
              <a:lnSpc>
                <a:spcPct val="120000"/>
              </a:lnSpc>
              <a:spcBef>
                <a:spcPts val="0"/>
              </a:spcBef>
              <a:spcAft>
                <a:spcPts val="300"/>
              </a:spcAft>
              <a:buFontTx/>
              <a:buChar char="-"/>
            </a:pPr>
            <a:endParaRPr lang="en-US" altLang="ko-KR" sz="1600" dirty="0">
              <a:solidFill>
                <a:srgbClr val="000000"/>
              </a:solidFill>
              <a:latin typeface="Calibri" pitchFamily="34" charset="0"/>
              <a:ea typeface="맑은 고딕" pitchFamily="50" charset="-127"/>
              <a:cs typeface="Calibri" pitchFamily="34" charset="0"/>
            </a:endParaRPr>
          </a:p>
          <a:p>
            <a:pPr latinLnBrk="0">
              <a:lnSpc>
                <a:spcPct val="120000"/>
              </a:lnSpc>
              <a:spcBef>
                <a:spcPts val="0"/>
              </a:spcBef>
              <a:spcAft>
                <a:spcPts val="300"/>
              </a:spcAft>
            </a:pPr>
            <a:r>
              <a:rPr lang="en-US" altLang="ko-KR" sz="1600" b="1" dirty="0" smtClean="0">
                <a:solidFill>
                  <a:srgbClr val="000000"/>
                </a:solidFill>
                <a:latin typeface="Calibri" pitchFamily="34" charset="0"/>
                <a:ea typeface="맑은 고딕" pitchFamily="50" charset="-127"/>
                <a:cs typeface="Calibri" pitchFamily="34" charset="0"/>
              </a:rPr>
              <a:t>2) Additional Features</a:t>
            </a:r>
            <a:endParaRPr lang="en-US" altLang="ko-KR" sz="1600" b="1" dirty="0">
              <a:solidFill>
                <a:srgbClr val="000000"/>
              </a:solidFill>
              <a:latin typeface="Calibri" pitchFamily="34" charset="0"/>
              <a:ea typeface="맑은 고딕" pitchFamily="50" charset="-127"/>
              <a:cs typeface="Calibri" pitchFamily="34" charset="0"/>
            </a:endParaRPr>
          </a:p>
          <a:p>
            <a:pPr marL="360000" indent="-180000" latinLnBrk="0">
              <a:lnSpc>
                <a:spcPct val="120000"/>
              </a:lnSpc>
              <a:spcBef>
                <a:spcPts val="0"/>
              </a:spcBef>
              <a:spcAft>
                <a:spcPts val="300"/>
              </a:spcAft>
              <a:buFontTx/>
              <a:buChar char="-"/>
            </a:pPr>
            <a:r>
              <a:rPr lang="en-US" altLang="ko-KR" sz="1600" dirty="0">
                <a:solidFill>
                  <a:srgbClr val="000000"/>
                </a:solidFill>
                <a:latin typeface="Calibri" pitchFamily="34" charset="0"/>
                <a:ea typeface="맑은 고딕" pitchFamily="50" charset="-127"/>
                <a:cs typeface="Calibri" pitchFamily="34" charset="0"/>
              </a:rPr>
              <a:t>You can use the call feature by press the </a:t>
            </a:r>
            <a:r>
              <a:rPr lang="en-US" altLang="ko-KR" sz="1600" dirty="0" smtClean="0">
                <a:solidFill>
                  <a:srgbClr val="000000"/>
                </a:solidFill>
                <a:latin typeface="Calibri" pitchFamily="34" charset="0"/>
                <a:ea typeface="맑은 고딕" pitchFamily="50" charset="-127"/>
                <a:cs typeface="Calibri" pitchFamily="34" charset="0"/>
              </a:rPr>
              <a:t>screen</a:t>
            </a:r>
          </a:p>
          <a:p>
            <a:pPr marL="360000" indent="-180000" latinLnBrk="0">
              <a:lnSpc>
                <a:spcPct val="120000"/>
              </a:lnSpc>
              <a:spcBef>
                <a:spcPts val="0"/>
              </a:spcBef>
              <a:spcAft>
                <a:spcPts val="300"/>
              </a:spcAft>
              <a:buFontTx/>
              <a:buChar char="-"/>
            </a:pPr>
            <a:r>
              <a:rPr lang="en-US" altLang="ko-KR" sz="1600" dirty="0">
                <a:solidFill>
                  <a:srgbClr val="000000"/>
                </a:solidFill>
                <a:latin typeface="Calibri" pitchFamily="34" charset="0"/>
                <a:ea typeface="맑은 고딕" pitchFamily="50" charset="-127"/>
                <a:cs typeface="Calibri" pitchFamily="34" charset="0"/>
              </a:rPr>
              <a:t>Scroll up the button, and you can use all call features</a:t>
            </a:r>
            <a:endParaRPr lang="en-US" altLang="ko-KR" sz="1600" dirty="0" smtClean="0">
              <a:solidFill>
                <a:srgbClr val="000000"/>
              </a:solidFill>
              <a:latin typeface="Calibri" pitchFamily="34" charset="0"/>
              <a:ea typeface="맑은 고딕" pitchFamily="50" charset="-127"/>
              <a:cs typeface="Calibri" pitchFamily="34" charset="0"/>
            </a:endParaRPr>
          </a:p>
          <a:p>
            <a:pPr marL="360000" indent="-180000" latinLnBrk="0">
              <a:lnSpc>
                <a:spcPct val="120000"/>
              </a:lnSpc>
              <a:spcBef>
                <a:spcPts val="0"/>
              </a:spcBef>
              <a:spcAft>
                <a:spcPts val="300"/>
              </a:spcAft>
              <a:buFontTx/>
              <a:buChar char="-"/>
            </a:pPr>
            <a:endParaRPr lang="en-US" altLang="ko-KR" sz="1400" dirty="0" smtClean="0">
              <a:solidFill>
                <a:srgbClr val="000000"/>
              </a:solidFill>
              <a:latin typeface="Calibri" pitchFamily="34" charset="0"/>
              <a:ea typeface="맑은 고딕" pitchFamily="50" charset="-127"/>
              <a:cs typeface="Calibri" pitchFamily="34" charset="0"/>
            </a:endParaRPr>
          </a:p>
        </p:txBody>
      </p:sp>
      <p:sp>
        <p:nvSpPr>
          <p:cNvPr id="2" name="슬라이드 번호 개체 틀 1"/>
          <p:cNvSpPr>
            <a:spLocks noGrp="1"/>
          </p:cNvSpPr>
          <p:nvPr>
            <p:ph type="sldNum" sz="quarter" idx="10"/>
          </p:nvPr>
        </p:nvSpPr>
        <p:spPr/>
        <p:txBody>
          <a:bodyPr/>
          <a:lstStyle/>
          <a:p>
            <a:pPr>
              <a:defRPr/>
            </a:pPr>
            <a:fld id="{C060900E-E54D-4703-A65E-FECFD33DB407}" type="slidenum">
              <a:rPr lang="ko-KR" altLang="en-US" smtClean="0">
                <a:solidFill>
                  <a:srgbClr val="000000"/>
                </a:solidFill>
              </a:rPr>
              <a:pPr>
                <a:defRPr/>
              </a:pPr>
              <a:t>8</a:t>
            </a:fld>
            <a:endParaRPr lang="en-US" altLang="ko-KR" dirty="0">
              <a:solidFill>
                <a:srgbClr val="000000"/>
              </a:solidFill>
            </a:endParaRPr>
          </a:p>
        </p:txBody>
      </p:sp>
      <p:pic>
        <p:nvPicPr>
          <p:cNvPr id="8" name="그림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074" y="1484784"/>
            <a:ext cx="1098198" cy="179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668" y="1484784"/>
            <a:ext cx="1136788" cy="1795366"/>
          </a:xfrm>
          <a:prstGeom prst="rect">
            <a:avLst/>
          </a:prstGeom>
          <a:noFill/>
          <a:extLst>
            <a:ext uri="{909E8E84-426E-40DD-AFC4-6F175D3DCCD1}">
              <a14:hiddenFill xmlns:a14="http://schemas.microsoft.com/office/drawing/2010/main">
                <a:solidFill>
                  <a:srgbClr val="FFFFFF"/>
                </a:solidFill>
              </a14:hiddenFill>
            </a:ext>
          </a:extLst>
        </p:spPr>
      </p:pic>
      <p:sp>
        <p:nvSpPr>
          <p:cNvPr id="11" name="오른쪽 화살표 10"/>
          <p:cNvSpPr/>
          <p:nvPr/>
        </p:nvSpPr>
        <p:spPr bwMode="auto">
          <a:xfrm>
            <a:off x="7164288" y="2081626"/>
            <a:ext cx="288032" cy="329365"/>
          </a:xfrm>
          <a:prstGeom prst="rightArrow">
            <a:avLst/>
          </a:pr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pic>
        <p:nvPicPr>
          <p:cNvPr id="13" name="그림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074" y="4005064"/>
            <a:ext cx="109819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39668" y="4005064"/>
            <a:ext cx="113678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오른쪽 화살표 14"/>
          <p:cNvSpPr/>
          <p:nvPr/>
        </p:nvSpPr>
        <p:spPr bwMode="auto">
          <a:xfrm>
            <a:off x="7164288" y="4539795"/>
            <a:ext cx="288032" cy="329365"/>
          </a:xfrm>
          <a:prstGeom prst="rightArrow">
            <a:avLst/>
          </a:pr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25000" smtClean="0">
              <a:ln>
                <a:noFill/>
              </a:ln>
              <a:solidFill>
                <a:schemeClr val="tx1"/>
              </a:solidFill>
              <a:effectLst/>
              <a:latin typeface="Arial" pitchFamily="34" charset="0"/>
              <a:ea typeface="굴림" pitchFamily="50" charset="-127"/>
            </a:endParaRPr>
          </a:p>
        </p:txBody>
      </p:sp>
    </p:spTree>
    <p:extLst>
      <p:ext uri="{BB962C8B-B14F-4D97-AF65-F5344CB8AC3E}">
        <p14:creationId xmlns:p14="http://schemas.microsoft.com/office/powerpoint/2010/main" val="148094986"/>
      </p:ext>
    </p:extLst>
  </p:cSld>
  <p:clrMapOvr>
    <a:masterClrMapping/>
  </p:clrMapOvr>
  <p:transition advClick="0" advTm="15000">
    <p:fade thruBlk="1"/>
  </p:transition>
  <p:timing>
    <p:tnLst>
      <p:par>
        <p:cTn id="1" dur="indefinite" restart="never" nodeType="tmRoot"/>
      </p:par>
    </p:tnLst>
  </p:timing>
</p:sld>
</file>

<file path=ppt/theme/theme1.xml><?xml version="1.0" encoding="utf-8"?>
<a:theme xmlns:a="http://schemas.openxmlformats.org/drawingml/2006/main" name="1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_1">
      <a:majorFont>
        <a:latin typeface="Arial"/>
        <a:ea typeface="HY헤드라인M"/>
        <a:cs typeface=""/>
      </a:majorFont>
      <a:minorFont>
        <a:latin typeface="Arial"/>
        <a:ea typeface="HY헤드라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25000" smtClean="0">
            <a:ln>
              <a:noFill/>
            </a:ln>
            <a:solidFill>
              <a:schemeClr val="tx1"/>
            </a:solidFill>
            <a:effectLst/>
            <a:latin typeface="Arial" pitchFamily="34" charset="0"/>
            <a:ea typeface="굴림" pitchFamily="50" charset="-127"/>
          </a:defRPr>
        </a:defPPr>
      </a:lstStyle>
    </a:spDef>
    <a:lnDef>
      <a:spPr bwMode="auto">
        <a:xfrm>
          <a:off x="0" y="0"/>
          <a:ext cx="1" cy="1"/>
        </a:xfrm>
        <a:custGeom>
          <a:avLst/>
          <a:gdLst/>
          <a:ahLst/>
          <a:cxnLst/>
          <a:rect l="0" t="0" r="0" b="0"/>
          <a:pathLst/>
        </a:custGeom>
        <a:solidFill>
          <a:srgbClr val="FF6600"/>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25000" smtClean="0">
            <a:ln>
              <a:noFill/>
            </a:ln>
            <a:solidFill>
              <a:schemeClr val="tx1"/>
            </a:solidFill>
            <a:effectLst/>
            <a:latin typeface="Arial" pitchFamily="34" charset="0"/>
            <a:ea typeface="굴림"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_1">
      <a:majorFont>
        <a:latin typeface="Arial"/>
        <a:ea typeface="HY헤드라인M"/>
        <a:cs typeface=""/>
      </a:majorFont>
      <a:minorFont>
        <a:latin typeface="Arial"/>
        <a:ea typeface="HY헤드라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25000" smtClean="0">
            <a:ln>
              <a:noFill/>
            </a:ln>
            <a:solidFill>
              <a:schemeClr val="tx1"/>
            </a:solidFill>
            <a:effectLst/>
            <a:latin typeface="Arial" pitchFamily="34" charset="0"/>
            <a:ea typeface="굴림" pitchFamily="50" charset="-127"/>
          </a:defRPr>
        </a:defPPr>
      </a:lstStyle>
    </a:spDef>
    <a:lnDef>
      <a:spPr bwMode="auto">
        <a:xfrm>
          <a:off x="0" y="0"/>
          <a:ext cx="1" cy="1"/>
        </a:xfrm>
        <a:custGeom>
          <a:avLst/>
          <a:gdLst/>
          <a:ahLst/>
          <a:cxnLst/>
          <a:rect l="0" t="0" r="0" b="0"/>
          <a:pathLst/>
        </a:custGeom>
        <a:solidFill>
          <a:srgbClr val="FF6600"/>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25000" smtClean="0">
            <a:ln>
              <a:noFill/>
            </a:ln>
            <a:solidFill>
              <a:schemeClr val="tx1"/>
            </a:solidFill>
            <a:effectLst/>
            <a:latin typeface="Arial" pitchFamily="34" charset="0"/>
            <a:ea typeface="굴림"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42809</TotalTime>
  <Words>3229</Words>
  <Application>Microsoft Office PowerPoint</Application>
  <PresentationFormat>화면 슬라이드 쇼(4:3)</PresentationFormat>
  <Paragraphs>496</Paragraphs>
  <Slides>33</Slides>
  <Notes>32</Notes>
  <HiddenSlides>0</HiddenSlides>
  <MMClips>0</MMClips>
  <ScaleCrop>false</ScaleCrop>
  <HeadingPairs>
    <vt:vector size="4" baseType="variant">
      <vt:variant>
        <vt:lpstr>테마</vt:lpstr>
      </vt:variant>
      <vt:variant>
        <vt:i4>2</vt:i4>
      </vt:variant>
      <vt:variant>
        <vt:lpstr>슬라이드 제목</vt:lpstr>
      </vt:variant>
      <vt:variant>
        <vt:i4>33</vt:i4>
      </vt:variant>
    </vt:vector>
  </HeadingPairs>
  <TitlesOfParts>
    <vt:vector size="35" baseType="lpstr">
      <vt:lpstr>1_기본 디자인</vt:lpstr>
      <vt:lpstr>기본 디자인</vt:lpstr>
      <vt:lpstr>PowerPoint 프레젠테이션</vt:lpstr>
      <vt:lpstr>PowerPoint 프레젠테이션</vt:lpstr>
      <vt:lpstr>PowerPoint 프레젠테이션</vt:lpstr>
      <vt:lpstr>PowerPoint 프레젠테이션</vt:lpstr>
      <vt:lpstr>1. WE VoIP Installation – Android (1/2) </vt:lpstr>
      <vt:lpstr>1. WE VoIP Installation - Android (2/2) </vt:lpstr>
      <vt:lpstr>1. WE VoIP Installation – iPhone (1/2) </vt:lpstr>
      <vt:lpstr>1. WE VoIP Installation – iPhone (2/2) </vt:lpstr>
      <vt:lpstr>2. Use of WE VoIP - Android (1/2)</vt:lpstr>
      <vt:lpstr>2. Use of WE VoIP – Android (2/2)</vt:lpstr>
      <vt:lpstr>2. Use of WE VoIP – iPhone (1/2)</vt:lpstr>
      <vt:lpstr>2. Use of WE VoIP – iPhone (2/2)</vt:lpstr>
      <vt:lpstr>3. Limitation – iPhone </vt:lpstr>
      <vt:lpstr>PowerPoint 프레젠테이션</vt:lpstr>
      <vt:lpstr>1. System IP Configuration </vt:lpstr>
      <vt:lpstr>2. License</vt:lpstr>
      <vt:lpstr>3. WE VoIP Configuration</vt:lpstr>
      <vt:lpstr>4. User Information</vt:lpstr>
      <vt:lpstr>5. Login profile (1/2)</vt:lpstr>
      <vt:lpstr>5. Login profile (2/2)</vt:lpstr>
      <vt:lpstr>6. Mobile profile (1/3)</vt:lpstr>
      <vt:lpstr>PowerPoint 프레젠테이션</vt:lpstr>
      <vt:lpstr>PowerPoint 프레젠테이션</vt:lpstr>
      <vt:lpstr>PowerPoint 프레젠테이션</vt:lpstr>
      <vt:lpstr>1. Simultaneous Ring - Android</vt:lpstr>
      <vt:lpstr>1. Simultaneous Ring -  iPhone (1/2)</vt:lpstr>
      <vt:lpstr>1. Simultaneous Ring -  iPhone (2/2)</vt:lpstr>
      <vt:lpstr>2. Call forward unreachable</vt:lpstr>
      <vt:lpstr> 3. Manual handover </vt:lpstr>
      <vt:lpstr>4. Smart Routing</vt:lpstr>
      <vt:lpstr>5. Call Move – Android only</vt:lpstr>
      <vt:lpstr>6. Miscellaneous</vt:lpstr>
      <vt:lpstr>PowerPoint 프레젠테이션</vt:lpstr>
    </vt:vector>
  </TitlesOfParts>
  <Company>위너정보통신</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김동욱</dc:creator>
  <cp:lastModifiedBy>Samsung Electronic</cp:lastModifiedBy>
  <cp:revision>779</cp:revision>
  <cp:lastPrinted>2014-10-27T07:14:50Z</cp:lastPrinted>
  <dcterms:created xsi:type="dcterms:W3CDTF">2007-09-18T05:35:38Z</dcterms:created>
  <dcterms:modified xsi:type="dcterms:W3CDTF">2014-10-27T08:13:29Z</dcterms:modified>
</cp:coreProperties>
</file>