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1.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0"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64762F7-241F-413C-80E9-493866171735}" type="datetimeFigureOut">
              <a:rPr lang="en-US" smtClean="0"/>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A4E272-4260-4AB5-BBEB-9D99DCE93B41}" type="slidenum">
              <a:rPr lang="en-US" smtClean="0"/>
              <a:t>‹#›</a:t>
            </a:fld>
            <a:endParaRPr lang="en-US"/>
          </a:p>
        </p:txBody>
      </p:sp>
    </p:spTree>
    <p:extLst>
      <p:ext uri="{BB962C8B-B14F-4D97-AF65-F5344CB8AC3E}">
        <p14:creationId xmlns:p14="http://schemas.microsoft.com/office/powerpoint/2010/main" val="2464791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4762F7-241F-413C-80E9-493866171735}" type="datetimeFigureOut">
              <a:rPr lang="en-US" smtClean="0"/>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A4E272-4260-4AB5-BBEB-9D99DCE93B41}" type="slidenum">
              <a:rPr lang="en-US" smtClean="0"/>
              <a:t>‹#›</a:t>
            </a:fld>
            <a:endParaRPr lang="en-US"/>
          </a:p>
        </p:txBody>
      </p:sp>
    </p:spTree>
    <p:extLst>
      <p:ext uri="{BB962C8B-B14F-4D97-AF65-F5344CB8AC3E}">
        <p14:creationId xmlns:p14="http://schemas.microsoft.com/office/powerpoint/2010/main" val="264759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4762F7-241F-413C-80E9-493866171735}" type="datetimeFigureOut">
              <a:rPr lang="en-US" smtClean="0"/>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A4E272-4260-4AB5-BBEB-9D99DCE93B41}" type="slidenum">
              <a:rPr lang="en-US" smtClean="0"/>
              <a:t>‹#›</a:t>
            </a:fld>
            <a:endParaRPr lang="en-US"/>
          </a:p>
        </p:txBody>
      </p:sp>
    </p:spTree>
    <p:extLst>
      <p:ext uri="{BB962C8B-B14F-4D97-AF65-F5344CB8AC3E}">
        <p14:creationId xmlns:p14="http://schemas.microsoft.com/office/powerpoint/2010/main" val="2882845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64762F7-241F-413C-80E9-493866171735}" type="datetimeFigureOut">
              <a:rPr lang="en-US" smtClean="0"/>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A4E272-4260-4AB5-BBEB-9D99DCE93B41}" type="slidenum">
              <a:rPr lang="en-US" smtClean="0"/>
              <a:t>‹#›</a:t>
            </a:fld>
            <a:endParaRPr lang="en-US"/>
          </a:p>
        </p:txBody>
      </p:sp>
    </p:spTree>
    <p:extLst>
      <p:ext uri="{BB962C8B-B14F-4D97-AF65-F5344CB8AC3E}">
        <p14:creationId xmlns:p14="http://schemas.microsoft.com/office/powerpoint/2010/main" val="451626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64762F7-241F-413C-80E9-493866171735}" type="datetimeFigureOut">
              <a:rPr lang="en-US" smtClean="0"/>
              <a:t>12/14/2015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A4E272-4260-4AB5-BBEB-9D99DCE93B41}" type="slidenum">
              <a:rPr lang="en-US" smtClean="0"/>
              <a:t>‹#›</a:t>
            </a:fld>
            <a:endParaRPr lang="en-US"/>
          </a:p>
        </p:txBody>
      </p:sp>
    </p:spTree>
    <p:extLst>
      <p:ext uri="{BB962C8B-B14F-4D97-AF65-F5344CB8AC3E}">
        <p14:creationId xmlns:p14="http://schemas.microsoft.com/office/powerpoint/2010/main" val="1454599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64762F7-241F-413C-80E9-493866171735}" type="datetimeFigureOut">
              <a:rPr lang="en-US" smtClean="0"/>
              <a:t>12/14/2015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A4E272-4260-4AB5-BBEB-9D99DCE93B41}" type="slidenum">
              <a:rPr lang="en-US" smtClean="0"/>
              <a:t>‹#›</a:t>
            </a:fld>
            <a:endParaRPr lang="en-US"/>
          </a:p>
        </p:txBody>
      </p:sp>
    </p:spTree>
    <p:extLst>
      <p:ext uri="{BB962C8B-B14F-4D97-AF65-F5344CB8AC3E}">
        <p14:creationId xmlns:p14="http://schemas.microsoft.com/office/powerpoint/2010/main" val="1120393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64762F7-241F-413C-80E9-493866171735}" type="datetimeFigureOut">
              <a:rPr lang="en-US" smtClean="0"/>
              <a:t>12/14/2015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A4E272-4260-4AB5-BBEB-9D99DCE93B41}" type="slidenum">
              <a:rPr lang="en-US" smtClean="0"/>
              <a:t>‹#›</a:t>
            </a:fld>
            <a:endParaRPr lang="en-US"/>
          </a:p>
        </p:txBody>
      </p:sp>
    </p:spTree>
    <p:extLst>
      <p:ext uri="{BB962C8B-B14F-4D97-AF65-F5344CB8AC3E}">
        <p14:creationId xmlns:p14="http://schemas.microsoft.com/office/powerpoint/2010/main" val="24175077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64762F7-241F-413C-80E9-493866171735}" type="datetimeFigureOut">
              <a:rPr lang="en-US" smtClean="0"/>
              <a:t>12/14/2015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A4E272-4260-4AB5-BBEB-9D99DCE93B41}" type="slidenum">
              <a:rPr lang="en-US" smtClean="0"/>
              <a:t>‹#›</a:t>
            </a:fld>
            <a:endParaRPr lang="en-US"/>
          </a:p>
        </p:txBody>
      </p:sp>
    </p:spTree>
    <p:extLst>
      <p:ext uri="{BB962C8B-B14F-4D97-AF65-F5344CB8AC3E}">
        <p14:creationId xmlns:p14="http://schemas.microsoft.com/office/powerpoint/2010/main" val="1630350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4762F7-241F-413C-80E9-493866171735}" type="datetimeFigureOut">
              <a:rPr lang="en-US" smtClean="0"/>
              <a:t>12/14/2015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A4E272-4260-4AB5-BBEB-9D99DCE93B41}" type="slidenum">
              <a:rPr lang="en-US" smtClean="0"/>
              <a:t>‹#›</a:t>
            </a:fld>
            <a:endParaRPr lang="en-US"/>
          </a:p>
        </p:txBody>
      </p:sp>
    </p:spTree>
    <p:extLst>
      <p:ext uri="{BB962C8B-B14F-4D97-AF65-F5344CB8AC3E}">
        <p14:creationId xmlns:p14="http://schemas.microsoft.com/office/powerpoint/2010/main" val="1705155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4762F7-241F-413C-80E9-493866171735}" type="datetimeFigureOut">
              <a:rPr lang="en-US" smtClean="0"/>
              <a:t>12/14/2015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A4E272-4260-4AB5-BBEB-9D99DCE93B41}" type="slidenum">
              <a:rPr lang="en-US" smtClean="0"/>
              <a:t>‹#›</a:t>
            </a:fld>
            <a:endParaRPr lang="en-US"/>
          </a:p>
        </p:txBody>
      </p:sp>
    </p:spTree>
    <p:extLst>
      <p:ext uri="{BB962C8B-B14F-4D97-AF65-F5344CB8AC3E}">
        <p14:creationId xmlns:p14="http://schemas.microsoft.com/office/powerpoint/2010/main" val="1461216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4762F7-241F-413C-80E9-493866171735}" type="datetimeFigureOut">
              <a:rPr lang="en-US" smtClean="0"/>
              <a:t>12/14/2015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A4E272-4260-4AB5-BBEB-9D99DCE93B41}" type="slidenum">
              <a:rPr lang="en-US" smtClean="0"/>
              <a:t>‹#›</a:t>
            </a:fld>
            <a:endParaRPr lang="en-US"/>
          </a:p>
        </p:txBody>
      </p:sp>
    </p:spTree>
    <p:extLst>
      <p:ext uri="{BB962C8B-B14F-4D97-AF65-F5344CB8AC3E}">
        <p14:creationId xmlns:p14="http://schemas.microsoft.com/office/powerpoint/2010/main" val="2130859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4762F7-241F-413C-80E9-493866171735}" type="datetimeFigureOut">
              <a:rPr lang="en-US" smtClean="0"/>
              <a:t>12/14/2015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A4E272-4260-4AB5-BBEB-9D99DCE93B41}" type="slidenum">
              <a:rPr lang="en-US" smtClean="0"/>
              <a:t>‹#›</a:t>
            </a:fld>
            <a:endParaRPr lang="en-US"/>
          </a:p>
        </p:txBody>
      </p:sp>
    </p:spTree>
    <p:extLst>
      <p:ext uri="{BB962C8B-B14F-4D97-AF65-F5344CB8AC3E}">
        <p14:creationId xmlns:p14="http://schemas.microsoft.com/office/powerpoint/2010/main" val="25876571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dirty="0" smtClean="0"/>
              <a:t>LTE Post launch optimization</a:t>
            </a:r>
            <a:endParaRPr lang="en-US" dirty="0"/>
          </a:p>
        </p:txBody>
      </p:sp>
    </p:spTree>
    <p:extLst>
      <p:ext uri="{BB962C8B-B14F-4D97-AF65-F5344CB8AC3E}">
        <p14:creationId xmlns:p14="http://schemas.microsoft.com/office/powerpoint/2010/main" val="3033041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altLang="en-US" dirty="0"/>
              <a:t>LTE Retainability Optimization</a:t>
            </a:r>
            <a:endParaRPr lang="en-US" dirty="0"/>
          </a:p>
        </p:txBody>
      </p:sp>
      <p:pic>
        <p:nvPicPr>
          <p:cNvPr id="4"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1874837"/>
            <a:ext cx="6829953" cy="4525963"/>
          </a:xfrm>
          <a:prstGeom prst="rect">
            <a:avLst/>
          </a:prstGeom>
          <a:ln/>
        </p:spPr>
        <p:style>
          <a:lnRef idx="2">
            <a:schemeClr val="accent1"/>
          </a:lnRef>
          <a:fillRef idx="1">
            <a:schemeClr val="lt1"/>
          </a:fillRef>
          <a:effectRef idx="0">
            <a:schemeClr val="accent1"/>
          </a:effectRef>
          <a:fontRef idx="minor">
            <a:schemeClr val="dk1"/>
          </a:fontRef>
        </p:style>
      </p:pic>
      <p:sp>
        <p:nvSpPr>
          <p:cNvPr id="5" name="Rectangle 4"/>
          <p:cNvSpPr/>
          <p:nvPr/>
        </p:nvSpPr>
        <p:spPr>
          <a:xfrm>
            <a:off x="1066800" y="1447800"/>
            <a:ext cx="4106252" cy="369332"/>
          </a:xfrm>
          <a:prstGeom prst="rect">
            <a:avLst/>
          </a:prstGeom>
        </p:spPr>
        <p:txBody>
          <a:bodyPr wrap="none">
            <a:spAutoFit/>
          </a:bodyPr>
          <a:lstStyle/>
          <a:p>
            <a:r>
              <a:rPr lang="en-US" altLang="en-US" dirty="0" smtClean="0"/>
              <a:t>E-RAB Release Procedure – MME Initiated</a:t>
            </a:r>
            <a:endParaRPr lang="en-US" altLang="en-US" dirty="0" smtClean="0"/>
          </a:p>
        </p:txBody>
      </p:sp>
    </p:spTree>
    <p:extLst>
      <p:ext uri="{BB962C8B-B14F-4D97-AF65-F5344CB8AC3E}">
        <p14:creationId xmlns:p14="http://schemas.microsoft.com/office/powerpoint/2010/main" val="17554828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LTE Retainability Optimization:</a:t>
            </a:r>
            <a:endParaRPr lang="en-US" dirty="0"/>
          </a:p>
        </p:txBody>
      </p:sp>
      <p:pic>
        <p:nvPicPr>
          <p:cNvPr id="4"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1600200"/>
            <a:ext cx="7063824" cy="4525963"/>
          </a:xfrm>
          <a:prstGeom prst="rect">
            <a:avLst/>
          </a:prstGeom>
          <a:ln/>
        </p:spPr>
        <p:style>
          <a:lnRef idx="2">
            <a:schemeClr val="accent1"/>
          </a:lnRef>
          <a:fillRef idx="1">
            <a:schemeClr val="lt1"/>
          </a:fillRef>
          <a:effectRef idx="0">
            <a:schemeClr val="accent1"/>
          </a:effectRef>
          <a:fontRef idx="minor">
            <a:schemeClr val="dk1"/>
          </a:fontRef>
        </p:style>
      </p:pic>
      <p:sp>
        <p:nvSpPr>
          <p:cNvPr id="5" name="Rectangle 4"/>
          <p:cNvSpPr/>
          <p:nvPr/>
        </p:nvSpPr>
        <p:spPr>
          <a:xfrm>
            <a:off x="1143000" y="1154668"/>
            <a:ext cx="3989234" cy="369332"/>
          </a:xfrm>
          <a:prstGeom prst="rect">
            <a:avLst/>
          </a:prstGeom>
        </p:spPr>
        <p:txBody>
          <a:bodyPr wrap="none">
            <a:spAutoFit/>
          </a:bodyPr>
          <a:lstStyle/>
          <a:p>
            <a:r>
              <a:rPr lang="en-US" altLang="en-US" dirty="0" smtClean="0"/>
              <a:t>E-RAB Release Procedure – </a:t>
            </a:r>
            <a:r>
              <a:rPr lang="en-US" altLang="en-US" dirty="0" err="1" smtClean="0"/>
              <a:t>eNB</a:t>
            </a:r>
            <a:r>
              <a:rPr lang="en-US" altLang="en-US" dirty="0" smtClean="0"/>
              <a:t> Initiated</a:t>
            </a:r>
            <a:endParaRPr lang="en-US" altLang="en-US" dirty="0" smtClean="0"/>
          </a:p>
        </p:txBody>
      </p:sp>
    </p:spTree>
    <p:extLst>
      <p:ext uri="{BB962C8B-B14F-4D97-AF65-F5344CB8AC3E}">
        <p14:creationId xmlns:p14="http://schemas.microsoft.com/office/powerpoint/2010/main" val="39316305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LTE Retainability Optimization</a:t>
            </a:r>
            <a:endParaRPr lang="en-US" dirty="0"/>
          </a:p>
        </p:txBody>
      </p:sp>
      <p:pic>
        <p:nvPicPr>
          <p:cNvPr id="4"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9474" y="1798637"/>
            <a:ext cx="6845051" cy="4525963"/>
          </a:xfrm>
          <a:prstGeom prst="rect">
            <a:avLst/>
          </a:prstGeom>
          <a:ln/>
        </p:spPr>
        <p:style>
          <a:lnRef idx="2">
            <a:schemeClr val="accent1"/>
          </a:lnRef>
          <a:fillRef idx="1">
            <a:schemeClr val="lt1"/>
          </a:fillRef>
          <a:effectRef idx="0">
            <a:schemeClr val="accent1"/>
          </a:effectRef>
          <a:fontRef idx="minor">
            <a:schemeClr val="dk1"/>
          </a:fontRef>
        </p:style>
      </p:pic>
      <p:sp>
        <p:nvSpPr>
          <p:cNvPr id="5" name="Rectangle 4"/>
          <p:cNvSpPr/>
          <p:nvPr/>
        </p:nvSpPr>
        <p:spPr>
          <a:xfrm>
            <a:off x="990600" y="1307068"/>
            <a:ext cx="4634282" cy="369332"/>
          </a:xfrm>
          <a:prstGeom prst="rect">
            <a:avLst/>
          </a:prstGeom>
        </p:spPr>
        <p:txBody>
          <a:bodyPr wrap="none">
            <a:spAutoFit/>
          </a:bodyPr>
          <a:lstStyle/>
          <a:p>
            <a:r>
              <a:rPr lang="en-US" altLang="en-US" dirty="0" smtClean="0"/>
              <a:t>UE Context Release Procedure – MME Initiated </a:t>
            </a:r>
            <a:endParaRPr lang="en-US" altLang="en-US" dirty="0" smtClean="0"/>
          </a:p>
        </p:txBody>
      </p:sp>
    </p:spTree>
    <p:extLst>
      <p:ext uri="{BB962C8B-B14F-4D97-AF65-F5344CB8AC3E}">
        <p14:creationId xmlns:p14="http://schemas.microsoft.com/office/powerpoint/2010/main" val="75820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r>
              <a:rPr lang="en-US" altLang="en-US" dirty="0"/>
              <a:t>mobility</a:t>
            </a:r>
            <a:endParaRPr lang="en-US" dirty="0"/>
          </a:p>
        </p:txBody>
      </p:sp>
      <p:sp>
        <p:nvSpPr>
          <p:cNvPr id="3" name="Content Placeholder 2"/>
          <p:cNvSpPr>
            <a:spLocks noGrp="1"/>
          </p:cNvSpPr>
          <p:nvPr>
            <p:ph idx="1"/>
          </p:nvPr>
        </p:nvSpPr>
        <p:spPr/>
        <p:txBody>
          <a:bodyPr>
            <a:normAutofit/>
          </a:bodyPr>
          <a:lstStyle/>
          <a:p>
            <a:pPr>
              <a:lnSpc>
                <a:spcPct val="90000"/>
              </a:lnSpc>
            </a:pPr>
            <a:r>
              <a:rPr lang="en-US" altLang="en-US" sz="2000" dirty="0"/>
              <a:t>Mobility consists of 2 portions:-Preparation phase and Execution phase.</a:t>
            </a:r>
          </a:p>
          <a:p>
            <a:pPr>
              <a:lnSpc>
                <a:spcPct val="90000"/>
              </a:lnSpc>
            </a:pPr>
            <a:r>
              <a:rPr lang="en-US" altLang="en-US" sz="2000" dirty="0"/>
              <a:t>Issues in Preparation Phase normally point towards configuration issues. Check if </a:t>
            </a:r>
            <a:r>
              <a:rPr lang="en-US" altLang="en-US" sz="2000" dirty="0" err="1"/>
              <a:t>isHoAllowed</a:t>
            </a:r>
            <a:r>
              <a:rPr lang="en-US" altLang="en-US" sz="2000" dirty="0"/>
              <a:t> is set to true, feature and license for </a:t>
            </a:r>
            <a:r>
              <a:rPr lang="en-US" altLang="en-US" sz="2000" dirty="0" err="1"/>
              <a:t>intraLTE</a:t>
            </a:r>
            <a:r>
              <a:rPr lang="en-US" altLang="en-US" sz="2000" dirty="0"/>
              <a:t> HO is enabled, No missing or disabled </a:t>
            </a:r>
            <a:r>
              <a:rPr lang="en-US" altLang="en-US" sz="2000" dirty="0" err="1"/>
              <a:t>termpointtoMME</a:t>
            </a:r>
            <a:r>
              <a:rPr lang="en-US" altLang="en-US" sz="2000" dirty="0"/>
              <a:t> links and handover to target is possible {target not locked}.</a:t>
            </a:r>
          </a:p>
          <a:p>
            <a:pPr>
              <a:lnSpc>
                <a:spcPct val="90000"/>
              </a:lnSpc>
            </a:pPr>
            <a:r>
              <a:rPr lang="en-US" altLang="en-US" sz="2000" dirty="0"/>
              <a:t>Issues in Execution Phase normally point towards RF issues. Check if </a:t>
            </a:r>
            <a:r>
              <a:rPr lang="en-US" altLang="en-US" sz="2000" dirty="0" err="1"/>
              <a:t>overshooter</a:t>
            </a:r>
            <a:r>
              <a:rPr lang="en-US" altLang="en-US" sz="2000" dirty="0"/>
              <a:t> , if it’s an ANR PCI clash, if PCI retune is required or if HO needs to be done faster or slower from source to target</a:t>
            </a:r>
            <a:r>
              <a:rPr lang="en-US" altLang="en-US" sz="2000" dirty="0" smtClean="0"/>
              <a:t>.</a:t>
            </a:r>
          </a:p>
          <a:p>
            <a:pPr marL="0" indent="0">
              <a:lnSpc>
                <a:spcPct val="90000"/>
              </a:lnSpc>
              <a:buNone/>
            </a:pPr>
            <a:endParaRPr lang="en-US" altLang="en-US" sz="2000" dirty="0"/>
          </a:p>
          <a:p>
            <a:pPr lvl="0">
              <a:lnSpc>
                <a:spcPct val="90000"/>
              </a:lnSpc>
            </a:pPr>
            <a:r>
              <a:rPr lang="en-US" sz="2000" dirty="0"/>
              <a:t>Moblility:100 * ( </a:t>
            </a:r>
            <a:r>
              <a:rPr lang="en-US" sz="2000" dirty="0" err="1"/>
              <a:t>pmHoPrepSuccLteIntraF</a:t>
            </a:r>
            <a:r>
              <a:rPr lang="en-US" sz="2000" dirty="0"/>
              <a:t> / </a:t>
            </a:r>
            <a:r>
              <a:rPr lang="en-US" sz="2000" dirty="0" err="1"/>
              <a:t>pmHoPrepAttLteIntraF</a:t>
            </a:r>
            <a:r>
              <a:rPr lang="en-US" sz="2000" dirty="0"/>
              <a:t>) * (</a:t>
            </a:r>
            <a:r>
              <a:rPr lang="en-US" sz="2000" dirty="0" err="1"/>
              <a:t>pmHoExeSuccLteIntraF</a:t>
            </a:r>
            <a:r>
              <a:rPr lang="en-US" sz="2000" dirty="0"/>
              <a:t> / </a:t>
            </a:r>
            <a:r>
              <a:rPr lang="en-US" sz="2000" dirty="0" err="1"/>
              <a:t>pmHoExeAttLteIntraF</a:t>
            </a:r>
            <a:r>
              <a:rPr lang="en-US" sz="2000" dirty="0"/>
              <a:t>)</a:t>
            </a:r>
          </a:p>
          <a:p>
            <a:pPr>
              <a:lnSpc>
                <a:spcPct val="90000"/>
              </a:lnSpc>
            </a:pPr>
            <a:endParaRPr lang="en-US" sz="2000" dirty="0"/>
          </a:p>
        </p:txBody>
      </p:sp>
    </p:spTree>
    <p:extLst>
      <p:ext uri="{BB962C8B-B14F-4D97-AF65-F5344CB8AC3E}">
        <p14:creationId xmlns:p14="http://schemas.microsoft.com/office/powerpoint/2010/main" val="2278898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altLang="en-US" dirty="0"/>
              <a:t>Mobility: Call Flow</a:t>
            </a:r>
            <a:endParaRPr lang="en-US"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90600" y="1380067"/>
            <a:ext cx="7467600" cy="5173133"/>
          </a:xfrm>
        </p:spPr>
        <p:style>
          <a:lnRef idx="2">
            <a:schemeClr val="accent1"/>
          </a:lnRef>
          <a:fillRef idx="1">
            <a:schemeClr val="lt1"/>
          </a:fillRef>
          <a:effectRef idx="0">
            <a:schemeClr val="accent1"/>
          </a:effectRef>
          <a:fontRef idx="minor">
            <a:schemeClr val="dk1"/>
          </a:fontRef>
        </p:style>
      </p:pic>
    </p:spTree>
    <p:extLst>
      <p:ext uri="{BB962C8B-B14F-4D97-AF65-F5344CB8AC3E}">
        <p14:creationId xmlns:p14="http://schemas.microsoft.com/office/powerpoint/2010/main" val="21706785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Autofit/>
          </a:bodyPr>
          <a:lstStyle/>
          <a:p>
            <a:r>
              <a:rPr lang="en-US" altLang="en-US" dirty="0"/>
              <a:t>HO Execution failures: ANR-PCI Collision</a:t>
            </a:r>
            <a:br>
              <a:rPr lang="en-US" altLang="en-US" dirty="0"/>
            </a:br>
            <a:endParaRPr lang="en-US" dirty="0"/>
          </a:p>
        </p:txBody>
      </p:sp>
      <p:sp>
        <p:nvSpPr>
          <p:cNvPr id="3" name="Content Placeholder 2"/>
          <p:cNvSpPr>
            <a:spLocks noGrp="1"/>
          </p:cNvSpPr>
          <p:nvPr>
            <p:ph idx="1"/>
          </p:nvPr>
        </p:nvSpPr>
        <p:spPr/>
        <p:txBody>
          <a:bodyPr>
            <a:normAutofit/>
          </a:bodyPr>
          <a:lstStyle/>
          <a:p>
            <a:pPr>
              <a:lnSpc>
                <a:spcPct val="110000"/>
              </a:lnSpc>
            </a:pPr>
            <a:r>
              <a:rPr lang="en-US" altLang="en-US" sz="2000" dirty="0"/>
              <a:t>Target </a:t>
            </a:r>
            <a:r>
              <a:rPr lang="en-US" altLang="en-US" sz="2000" dirty="0" err="1"/>
              <a:t>eNB</a:t>
            </a:r>
            <a:r>
              <a:rPr lang="en-US" altLang="en-US" sz="2000" dirty="0"/>
              <a:t> has same PCIs as another </a:t>
            </a:r>
            <a:r>
              <a:rPr lang="en-US" altLang="en-US" sz="2000" dirty="0" err="1"/>
              <a:t>eNB</a:t>
            </a:r>
            <a:r>
              <a:rPr lang="en-US" altLang="en-US" sz="2000" dirty="0"/>
              <a:t> much closer to the source. If there isn’t another </a:t>
            </a:r>
            <a:r>
              <a:rPr lang="en-US" altLang="en-US" sz="2000" dirty="0" err="1"/>
              <a:t>eNb</a:t>
            </a:r>
            <a:r>
              <a:rPr lang="en-US" altLang="en-US" sz="2000" dirty="0"/>
              <a:t> closer to the source, then this could indicate that the target </a:t>
            </a:r>
            <a:r>
              <a:rPr lang="en-US" altLang="en-US" sz="2000" dirty="0" err="1"/>
              <a:t>eNb</a:t>
            </a:r>
            <a:r>
              <a:rPr lang="en-US" altLang="en-US" sz="2000" dirty="0"/>
              <a:t> is an </a:t>
            </a:r>
            <a:r>
              <a:rPr lang="en-US" altLang="en-US" sz="2000" dirty="0" err="1"/>
              <a:t>overshooter</a:t>
            </a:r>
            <a:r>
              <a:rPr lang="en-US" altLang="en-US" sz="2000" dirty="0"/>
              <a:t>. You will then have to </a:t>
            </a:r>
            <a:r>
              <a:rPr lang="en-US" altLang="en-US" sz="2000" dirty="0" err="1"/>
              <a:t>downtilt</a:t>
            </a:r>
            <a:r>
              <a:rPr lang="en-US" altLang="en-US" sz="2000" dirty="0"/>
              <a:t> the target.</a:t>
            </a:r>
          </a:p>
          <a:p>
            <a:pPr>
              <a:lnSpc>
                <a:spcPct val="110000"/>
              </a:lnSpc>
            </a:pPr>
            <a:endParaRPr lang="en-US" altLang="en-US" sz="2000" dirty="0"/>
          </a:p>
          <a:p>
            <a:pPr>
              <a:lnSpc>
                <a:spcPct val="110000"/>
              </a:lnSpc>
            </a:pPr>
            <a:r>
              <a:rPr lang="en-US" altLang="en-US" sz="2000" dirty="0"/>
              <a:t>Handovers intended for closer </a:t>
            </a:r>
            <a:r>
              <a:rPr lang="en-US" altLang="en-US" sz="2000" dirty="0" err="1"/>
              <a:t>eNB</a:t>
            </a:r>
            <a:r>
              <a:rPr lang="en-US" altLang="en-US" sz="2000" dirty="0"/>
              <a:t> were prepared and executed to </a:t>
            </a:r>
            <a:r>
              <a:rPr lang="en-US" altLang="en-US" sz="2000" dirty="0" err="1"/>
              <a:t>eNBs</a:t>
            </a:r>
            <a:r>
              <a:rPr lang="en-US" altLang="en-US" sz="2000" dirty="0"/>
              <a:t> miles away</a:t>
            </a:r>
          </a:p>
          <a:p>
            <a:pPr>
              <a:lnSpc>
                <a:spcPct val="110000"/>
              </a:lnSpc>
            </a:pPr>
            <a:endParaRPr lang="en-US" altLang="en-US" sz="2000" dirty="0"/>
          </a:p>
          <a:p>
            <a:pPr>
              <a:lnSpc>
                <a:spcPct val="110000"/>
              </a:lnSpc>
            </a:pPr>
            <a:r>
              <a:rPr lang="en-US" altLang="en-US" sz="2000" dirty="0"/>
              <a:t> To resolve ANR-PCI clashes. Delete </a:t>
            </a:r>
            <a:r>
              <a:rPr lang="en-US" altLang="en-US" sz="2000" dirty="0" err="1"/>
              <a:t>externalenodebfunction</a:t>
            </a:r>
            <a:r>
              <a:rPr lang="en-US" altLang="en-US" sz="2000" dirty="0"/>
              <a:t>, </a:t>
            </a:r>
            <a:r>
              <a:rPr lang="en-US" altLang="en-US" sz="2000" dirty="0" err="1"/>
              <a:t>externaleutrancellfdd</a:t>
            </a:r>
            <a:r>
              <a:rPr lang="en-US" altLang="en-US" sz="2000" dirty="0"/>
              <a:t>, </a:t>
            </a:r>
            <a:r>
              <a:rPr lang="en-US" altLang="en-US" sz="2000" dirty="0" err="1"/>
              <a:t>termpttoenb</a:t>
            </a:r>
            <a:r>
              <a:rPr lang="en-US" altLang="en-US" sz="2000" dirty="0"/>
              <a:t> and </a:t>
            </a:r>
            <a:r>
              <a:rPr lang="en-US" altLang="en-US" sz="2000" dirty="0" err="1"/>
              <a:t>eutrancellrelation</a:t>
            </a:r>
            <a:endParaRPr lang="en-US" altLang="en-US" sz="2000" dirty="0"/>
          </a:p>
          <a:p>
            <a:pPr>
              <a:lnSpc>
                <a:spcPct val="110000"/>
              </a:lnSpc>
            </a:pPr>
            <a:endParaRPr lang="en-US" altLang="en-US" sz="2000" dirty="0"/>
          </a:p>
          <a:p>
            <a:pPr>
              <a:lnSpc>
                <a:spcPct val="110000"/>
              </a:lnSpc>
            </a:pPr>
            <a:r>
              <a:rPr lang="en-US" altLang="en-US" sz="2000" dirty="0"/>
              <a:t>ANR added cells from the closer </a:t>
            </a:r>
            <a:r>
              <a:rPr lang="en-US" altLang="en-US" sz="2000" dirty="0" err="1"/>
              <a:t>eNB</a:t>
            </a:r>
            <a:r>
              <a:rPr lang="en-US" altLang="en-US" sz="2000" dirty="0"/>
              <a:t> as neighbors in every case, resulting in a substantial increase in Handover Success Rate</a:t>
            </a:r>
          </a:p>
          <a:p>
            <a:endParaRPr lang="en-US" sz="2000" dirty="0"/>
          </a:p>
        </p:txBody>
      </p:sp>
    </p:spTree>
    <p:extLst>
      <p:ext uri="{BB962C8B-B14F-4D97-AF65-F5344CB8AC3E}">
        <p14:creationId xmlns:p14="http://schemas.microsoft.com/office/powerpoint/2010/main" val="14166603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altLang="en-US" dirty="0"/>
              <a:t>Throughput</a:t>
            </a:r>
            <a:endParaRPr lang="en-US" dirty="0"/>
          </a:p>
        </p:txBody>
      </p:sp>
      <p:sp>
        <p:nvSpPr>
          <p:cNvPr id="3" name="Content Placeholder 2"/>
          <p:cNvSpPr>
            <a:spLocks noGrp="1"/>
          </p:cNvSpPr>
          <p:nvPr>
            <p:ph idx="1"/>
          </p:nvPr>
        </p:nvSpPr>
        <p:spPr>
          <a:xfrm>
            <a:off x="457200" y="1219200"/>
            <a:ext cx="8229600" cy="4906963"/>
          </a:xfrm>
        </p:spPr>
        <p:txBody>
          <a:bodyPr>
            <a:noAutofit/>
          </a:bodyPr>
          <a:lstStyle/>
          <a:p>
            <a:pPr>
              <a:lnSpc>
                <a:spcPct val="110000"/>
              </a:lnSpc>
            </a:pPr>
            <a:r>
              <a:rPr lang="en-US" altLang="en-US" sz="2000" dirty="0"/>
              <a:t>One of the first things to confirm would be parameter settings, system configuration and the RF environment.</a:t>
            </a:r>
          </a:p>
          <a:p>
            <a:pPr>
              <a:lnSpc>
                <a:spcPct val="110000"/>
              </a:lnSpc>
            </a:pPr>
            <a:r>
              <a:rPr lang="en-US" altLang="en-US" sz="2000" dirty="0"/>
              <a:t>Use of the other accessibility / </a:t>
            </a:r>
            <a:r>
              <a:rPr lang="en-US" altLang="en-US" sz="2000" dirty="0" err="1"/>
              <a:t>retainability</a:t>
            </a:r>
            <a:r>
              <a:rPr lang="en-US" altLang="en-US" sz="2000" dirty="0"/>
              <a:t> /mobility related KPI’s will be very helpful.</a:t>
            </a:r>
          </a:p>
          <a:p>
            <a:pPr>
              <a:lnSpc>
                <a:spcPct val="110000"/>
              </a:lnSpc>
            </a:pPr>
            <a:r>
              <a:rPr lang="en-US" altLang="en-US" sz="2000" dirty="0"/>
              <a:t>Site hardware audit (including jumpers, cables, connectors, antennas </a:t>
            </a:r>
            <a:r>
              <a:rPr lang="en-US" altLang="en-US" sz="2000" dirty="0" err="1"/>
              <a:t>etc</a:t>
            </a:r>
            <a:r>
              <a:rPr lang="en-US" altLang="en-US" sz="2000" dirty="0"/>
              <a:t>) would be necessary</a:t>
            </a:r>
          </a:p>
          <a:p>
            <a:pPr>
              <a:lnSpc>
                <a:spcPct val="110000"/>
              </a:lnSpc>
            </a:pPr>
            <a:r>
              <a:rPr lang="en-US" altLang="en-US" sz="2000" dirty="0"/>
              <a:t>Investigation of RF environment will have to be performed. (SINR/ antenna types and planning)</a:t>
            </a:r>
          </a:p>
          <a:p>
            <a:pPr lvl="0">
              <a:lnSpc>
                <a:spcPct val="110000"/>
              </a:lnSpc>
            </a:pPr>
            <a:r>
              <a:rPr lang="en-US" sz="2000" dirty="0"/>
              <a:t>Dl THROUGHPUT= (</a:t>
            </a:r>
            <a:r>
              <a:rPr lang="en-US" sz="2000" dirty="0" err="1"/>
              <a:t>pmPdcpVolDlDrb</a:t>
            </a:r>
            <a:r>
              <a:rPr lang="en-US" sz="2000" dirty="0"/>
              <a:t> - </a:t>
            </a:r>
            <a:r>
              <a:rPr lang="en-US" sz="2000" dirty="0" err="1"/>
              <a:t>pmPdcpVolDlDrbLastTTI</a:t>
            </a:r>
            <a:r>
              <a:rPr lang="en-US" sz="2000" dirty="0"/>
              <a:t>) / (</a:t>
            </a:r>
            <a:r>
              <a:rPr lang="en-US" sz="2000" dirty="0" err="1"/>
              <a:t>pmUeThpTimeDl</a:t>
            </a:r>
            <a:r>
              <a:rPr lang="en-US" sz="2000" dirty="0"/>
              <a:t>)</a:t>
            </a:r>
          </a:p>
          <a:p>
            <a:pPr fontAlgn="b">
              <a:lnSpc>
                <a:spcPct val="110000"/>
              </a:lnSpc>
            </a:pPr>
            <a:r>
              <a:rPr lang="en-US" sz="2000" dirty="0" err="1"/>
              <a:t>Ul</a:t>
            </a:r>
            <a:r>
              <a:rPr lang="en-US" sz="2000" dirty="0"/>
              <a:t> THROUGHPUT=  (</a:t>
            </a:r>
            <a:r>
              <a:rPr lang="en-US" sz="2000" dirty="0" err="1"/>
              <a:t>pmUeThpVolUL</a:t>
            </a:r>
            <a:r>
              <a:rPr lang="en-US" sz="2000" dirty="0"/>
              <a:t>) / (</a:t>
            </a:r>
            <a:r>
              <a:rPr lang="en-US" sz="2000" dirty="0" err="1"/>
              <a:t>pmUeThpTimeDl</a:t>
            </a:r>
            <a:r>
              <a:rPr lang="en-US" sz="2000" dirty="0"/>
              <a:t>)</a:t>
            </a:r>
          </a:p>
          <a:p>
            <a:pPr lvl="0">
              <a:lnSpc>
                <a:spcPct val="110000"/>
              </a:lnSpc>
            </a:pPr>
            <a:endParaRPr lang="en-US" altLang="en-US" sz="2200" dirty="0"/>
          </a:p>
          <a:p>
            <a:pPr>
              <a:lnSpc>
                <a:spcPct val="110000"/>
              </a:lnSpc>
            </a:pPr>
            <a:endParaRPr lang="en-US" sz="2200" dirty="0"/>
          </a:p>
        </p:txBody>
      </p:sp>
    </p:spTree>
    <p:extLst>
      <p:ext uri="{BB962C8B-B14F-4D97-AF65-F5344CB8AC3E}">
        <p14:creationId xmlns:p14="http://schemas.microsoft.com/office/powerpoint/2010/main" val="190751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altLang="en-US" dirty="0"/>
              <a:t>Throughput Optimization</a:t>
            </a:r>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8752" y="1295400"/>
            <a:ext cx="8540447" cy="5131928"/>
          </a:xfrm>
          <a:prstGeom prst="rect">
            <a:avLst/>
          </a:prstGeom>
          <a:ln/>
        </p:spPr>
        <p:style>
          <a:lnRef idx="2">
            <a:schemeClr val="accent1"/>
          </a:lnRef>
          <a:fillRef idx="1">
            <a:schemeClr val="lt1"/>
          </a:fillRef>
          <a:effectRef idx="0">
            <a:schemeClr val="accent1"/>
          </a:effectRef>
          <a:fontRef idx="minor">
            <a:schemeClr val="dk1"/>
          </a:fontRef>
        </p:style>
      </p:pic>
    </p:spTree>
    <p:extLst>
      <p:ext uri="{BB962C8B-B14F-4D97-AF65-F5344CB8AC3E}">
        <p14:creationId xmlns:p14="http://schemas.microsoft.com/office/powerpoint/2010/main" val="2605473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868362"/>
          </a:xfrm>
        </p:spPr>
        <p:txBody>
          <a:bodyPr>
            <a:noAutofit/>
          </a:bodyPr>
          <a:lstStyle/>
          <a:p>
            <a:r>
              <a:rPr lang="en-US" altLang="en-US" dirty="0"/>
              <a:t>Analysis Flow for Dl throughput investigation</a:t>
            </a:r>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1371600"/>
            <a:ext cx="8856843" cy="5029200"/>
          </a:xfrm>
          <a:prstGeom prst="rect">
            <a:avLst/>
          </a:prstGeom>
          <a:ln/>
        </p:spPr>
        <p:style>
          <a:lnRef idx="2">
            <a:schemeClr val="accent1"/>
          </a:lnRef>
          <a:fillRef idx="1">
            <a:schemeClr val="lt1"/>
          </a:fillRef>
          <a:effectRef idx="0">
            <a:schemeClr val="accent1"/>
          </a:effectRef>
          <a:fontRef idx="minor">
            <a:schemeClr val="dk1"/>
          </a:fontRef>
        </p:style>
      </p:pic>
    </p:spTree>
    <p:extLst>
      <p:ext uri="{BB962C8B-B14F-4D97-AF65-F5344CB8AC3E}">
        <p14:creationId xmlns:p14="http://schemas.microsoft.com/office/powerpoint/2010/main" val="3074130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dirty="0"/>
              <a:t>Analysis Flow for UL throughput investigation</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8730" y="1608931"/>
            <a:ext cx="8554270" cy="4868069"/>
          </a:xfrm>
          <a:prstGeom prst="rect">
            <a:avLst/>
          </a:prstGeom>
          <a:ln/>
        </p:spPr>
        <p:style>
          <a:lnRef idx="2">
            <a:schemeClr val="accent1"/>
          </a:lnRef>
          <a:fillRef idx="1">
            <a:schemeClr val="lt1"/>
          </a:fillRef>
          <a:effectRef idx="0">
            <a:schemeClr val="accent1"/>
          </a:effectRef>
          <a:fontRef idx="minor">
            <a:schemeClr val="dk1"/>
          </a:fontRef>
        </p:style>
      </p:pic>
    </p:spTree>
    <p:extLst>
      <p:ext uri="{BB962C8B-B14F-4D97-AF65-F5344CB8AC3E}">
        <p14:creationId xmlns:p14="http://schemas.microsoft.com/office/powerpoint/2010/main" val="881349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altLang="en-US" dirty="0"/>
              <a:t>Basic Checks</a:t>
            </a:r>
            <a:endParaRPr lang="en-US" dirty="0"/>
          </a:p>
        </p:txBody>
      </p:sp>
      <p:sp>
        <p:nvSpPr>
          <p:cNvPr id="3" name="Content Placeholder 2"/>
          <p:cNvSpPr>
            <a:spLocks noGrp="1"/>
          </p:cNvSpPr>
          <p:nvPr>
            <p:ph idx="1"/>
          </p:nvPr>
        </p:nvSpPr>
        <p:spPr/>
        <p:txBody>
          <a:bodyPr>
            <a:normAutofit/>
          </a:bodyPr>
          <a:lstStyle/>
          <a:p>
            <a:pPr marL="176213" indent="-176213" fontAlgn="base">
              <a:lnSpc>
                <a:spcPct val="110000"/>
              </a:lnSpc>
              <a:spcAft>
                <a:spcPct val="0"/>
              </a:spcAft>
              <a:buClr>
                <a:srgbClr val="00A9D4"/>
              </a:buClr>
              <a:buFont typeface="Arial" charset="0"/>
              <a:buChar char="›"/>
            </a:pPr>
            <a:r>
              <a:rPr lang="en-US" altLang="en-US" sz="2200" dirty="0"/>
              <a:t>Check for alarms on the site.</a:t>
            </a:r>
          </a:p>
          <a:p>
            <a:pPr marL="176213" indent="-176213" fontAlgn="base">
              <a:lnSpc>
                <a:spcPct val="110000"/>
              </a:lnSpc>
              <a:spcAft>
                <a:spcPct val="0"/>
              </a:spcAft>
              <a:buClr>
                <a:srgbClr val="00A9D4"/>
              </a:buClr>
              <a:buFont typeface="Arial" charset="0"/>
              <a:buChar char="›"/>
            </a:pPr>
            <a:r>
              <a:rPr lang="en-US" altLang="en-US" sz="2200" dirty="0"/>
              <a:t>Check VSWR for the site.</a:t>
            </a:r>
          </a:p>
          <a:p>
            <a:pPr marL="176213" indent="-176213" fontAlgn="base">
              <a:lnSpc>
                <a:spcPct val="110000"/>
              </a:lnSpc>
              <a:spcAft>
                <a:spcPct val="0"/>
              </a:spcAft>
              <a:buClr>
                <a:srgbClr val="00A9D4"/>
              </a:buClr>
              <a:buFont typeface="Arial" charset="0"/>
              <a:buChar char="›"/>
            </a:pPr>
            <a:r>
              <a:rPr lang="en-US" altLang="en-US" sz="2200" dirty="0"/>
              <a:t>Check to see that the cell isn’t reserved or barred.</a:t>
            </a:r>
          </a:p>
          <a:p>
            <a:pPr marL="176213" indent="-176213" fontAlgn="base">
              <a:lnSpc>
                <a:spcPct val="110000"/>
              </a:lnSpc>
              <a:spcAft>
                <a:spcPct val="0"/>
              </a:spcAft>
              <a:buClr>
                <a:srgbClr val="00A9D4"/>
              </a:buClr>
              <a:buFont typeface="Arial" charset="0"/>
              <a:buChar char="›"/>
            </a:pPr>
            <a:r>
              <a:rPr lang="en-US" altLang="en-US" sz="2200" dirty="0"/>
              <a:t>Check if there is any drop or increase in traffic which can impact KPI’s – {Special events </a:t>
            </a:r>
            <a:r>
              <a:rPr lang="en-US" altLang="en-US" sz="2200" dirty="0" err="1"/>
              <a:t>etc</a:t>
            </a:r>
            <a:r>
              <a:rPr lang="en-US" altLang="en-US" sz="2200" dirty="0"/>
              <a:t>}. Check counters </a:t>
            </a:r>
            <a:r>
              <a:rPr lang="en-US" altLang="en-US" sz="2200" dirty="0" err="1"/>
              <a:t>pmPdcpVolDlDrb</a:t>
            </a:r>
            <a:r>
              <a:rPr lang="en-US" altLang="en-US" sz="2200" dirty="0"/>
              <a:t>, </a:t>
            </a:r>
            <a:r>
              <a:rPr lang="en-US" altLang="en-US" sz="2200" dirty="0" err="1"/>
              <a:t>pmPdcpVolDlSrb</a:t>
            </a:r>
            <a:r>
              <a:rPr lang="en-US" altLang="en-US" sz="2200" dirty="0"/>
              <a:t>.</a:t>
            </a:r>
          </a:p>
          <a:p>
            <a:pPr marL="176213" indent="-176213" fontAlgn="base">
              <a:lnSpc>
                <a:spcPct val="110000"/>
              </a:lnSpc>
              <a:spcAft>
                <a:spcPct val="0"/>
              </a:spcAft>
              <a:buClr>
                <a:srgbClr val="00A9D4"/>
              </a:buClr>
              <a:buFont typeface="Arial" charset="0"/>
              <a:buChar char="›"/>
            </a:pPr>
            <a:r>
              <a:rPr lang="en-US" altLang="en-US" sz="2200" dirty="0"/>
              <a:t> Check if there is any interference. Use counter </a:t>
            </a:r>
            <a:r>
              <a:rPr lang="en-US" altLang="en-US" sz="2200" dirty="0" err="1"/>
              <a:t>pmRadioRecInterferencePwr</a:t>
            </a:r>
            <a:endParaRPr lang="en-US" altLang="en-US" sz="2200" dirty="0"/>
          </a:p>
          <a:p>
            <a:pPr marL="176213" indent="-176213" fontAlgn="base">
              <a:lnSpc>
                <a:spcPct val="110000"/>
              </a:lnSpc>
              <a:spcAft>
                <a:spcPct val="0"/>
              </a:spcAft>
              <a:buClr>
                <a:srgbClr val="00A9D4"/>
              </a:buClr>
              <a:buFont typeface="Arial" charset="0"/>
              <a:buChar char="›"/>
            </a:pPr>
            <a:r>
              <a:rPr lang="en-US" altLang="en-US" sz="2200" dirty="0"/>
              <a:t>Check if it is a coverage issue. Use counters </a:t>
            </a:r>
            <a:r>
              <a:rPr lang="en-US" altLang="en-US" sz="2200" dirty="0" err="1"/>
              <a:t>pmRadioTbsPwrRestricted</a:t>
            </a:r>
            <a:r>
              <a:rPr lang="en-US" altLang="en-US" sz="2200" dirty="0"/>
              <a:t>, </a:t>
            </a:r>
            <a:r>
              <a:rPr lang="en-US" altLang="en-US" sz="2200" dirty="0" err="1"/>
              <a:t>pmRadioUeRepCqiDistr</a:t>
            </a:r>
            <a:r>
              <a:rPr lang="en-US" altLang="en-US" sz="2200" dirty="0"/>
              <a:t> </a:t>
            </a:r>
          </a:p>
          <a:p>
            <a:endParaRPr lang="en-US" dirty="0"/>
          </a:p>
        </p:txBody>
      </p:sp>
    </p:spTree>
    <p:extLst>
      <p:ext uri="{BB962C8B-B14F-4D97-AF65-F5344CB8AC3E}">
        <p14:creationId xmlns:p14="http://schemas.microsoft.com/office/powerpoint/2010/main" val="21475355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dirty="0"/>
              <a:t>Downlink  Throughput Troubleshooting</a:t>
            </a:r>
            <a:endParaRPr lang="en-US"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81150" y="2286000"/>
            <a:ext cx="59817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28600" y="1524000"/>
            <a:ext cx="8534400" cy="646331"/>
          </a:xfrm>
          <a:prstGeom prst="rect">
            <a:avLst/>
          </a:prstGeom>
        </p:spPr>
        <p:txBody>
          <a:bodyPr wrap="square">
            <a:spAutoFit/>
          </a:bodyPr>
          <a:lstStyle/>
          <a:p>
            <a:r>
              <a:rPr lang="en-US" dirty="0"/>
              <a:t>The general troubleshooting strategy is described below and the covered reasons for bad throughput are shown in the figure below</a:t>
            </a:r>
          </a:p>
        </p:txBody>
      </p:sp>
    </p:spTree>
    <p:extLst>
      <p:ext uri="{BB962C8B-B14F-4D97-AF65-F5344CB8AC3E}">
        <p14:creationId xmlns:p14="http://schemas.microsoft.com/office/powerpoint/2010/main" val="7648018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dirty="0"/>
              <a:t>Downlink  Throughput Troubleshooting (contd..)</a:t>
            </a:r>
            <a:endParaRPr lang="en-US" dirty="0"/>
          </a:p>
        </p:txBody>
      </p:sp>
      <p:sp>
        <p:nvSpPr>
          <p:cNvPr id="3" name="Content Placeholder 2"/>
          <p:cNvSpPr>
            <a:spLocks noGrp="1"/>
          </p:cNvSpPr>
          <p:nvPr>
            <p:ph idx="1"/>
          </p:nvPr>
        </p:nvSpPr>
        <p:spPr/>
        <p:txBody>
          <a:bodyPr>
            <a:normAutofit fontScale="92500" lnSpcReduction="20000"/>
          </a:bodyPr>
          <a:lstStyle/>
          <a:p>
            <a:r>
              <a:rPr lang="en-US" sz="1800" dirty="0"/>
              <a:t>At the end of this methodology, you will be able to determine if the reasons for low throughput in your cells is one of the following or a combination, </a:t>
            </a:r>
            <a:r>
              <a:rPr lang="en-US" sz="1800" dirty="0" smtClean="0"/>
              <a:t>thereof.</a:t>
            </a:r>
          </a:p>
          <a:p>
            <a:pPr marL="0" indent="0">
              <a:buNone/>
            </a:pPr>
            <a:endParaRPr lang="en-US" sz="1800" dirty="0" smtClean="0"/>
          </a:p>
          <a:p>
            <a:pPr marL="285750" indent="-285750" eaLnBrk="0" hangingPunct="0">
              <a:buClr>
                <a:srgbClr val="00A9D4"/>
              </a:buClr>
              <a:buFont typeface="Wingdings" pitchFamily="2" charset="2"/>
              <a:buChar char="Ø"/>
              <a:defRPr/>
            </a:pPr>
            <a:r>
              <a:rPr lang="en-US" sz="1800" dirty="0" smtClean="0"/>
              <a:t>    </a:t>
            </a:r>
            <a:r>
              <a:rPr lang="en-US" sz="1800" dirty="0"/>
              <a:t>BLER (bad coverage)</a:t>
            </a:r>
          </a:p>
          <a:p>
            <a:pPr marL="285750" indent="-285750" eaLnBrk="0" hangingPunct="0">
              <a:buClr>
                <a:srgbClr val="00A9D4"/>
              </a:buClr>
              <a:buFont typeface="Wingdings" pitchFamily="2" charset="2"/>
              <a:buChar char="Ø"/>
              <a:defRPr/>
            </a:pPr>
            <a:endParaRPr lang="en-US" sz="1800" dirty="0"/>
          </a:p>
          <a:p>
            <a:pPr marL="285750" indent="-285750" eaLnBrk="0" hangingPunct="0">
              <a:buClr>
                <a:srgbClr val="00A9D4"/>
              </a:buClr>
              <a:buFont typeface="Wingdings" pitchFamily="2" charset="2"/>
              <a:buChar char="Ø"/>
              <a:defRPr/>
            </a:pPr>
            <a:r>
              <a:rPr lang="en-US" sz="1800" dirty="0"/>
              <a:t>    Downlink Interference (Bad CQI)</a:t>
            </a:r>
          </a:p>
          <a:p>
            <a:pPr marL="285750" indent="-285750" eaLnBrk="0" hangingPunct="0">
              <a:buClr>
                <a:srgbClr val="00A9D4"/>
              </a:buClr>
              <a:buFont typeface="Wingdings" pitchFamily="2" charset="2"/>
              <a:buChar char="Ø"/>
              <a:defRPr/>
            </a:pPr>
            <a:endParaRPr lang="en-US" sz="1800" dirty="0"/>
          </a:p>
          <a:p>
            <a:pPr marL="285750" indent="-285750" eaLnBrk="0" hangingPunct="0">
              <a:buClr>
                <a:srgbClr val="00A9D4"/>
              </a:buClr>
              <a:buFont typeface="Wingdings" pitchFamily="2" charset="2"/>
              <a:buChar char="Ø"/>
              <a:defRPr/>
            </a:pPr>
            <a:r>
              <a:rPr lang="en-US" sz="1800" dirty="0"/>
              <a:t>    MIMO Parameters</a:t>
            </a:r>
          </a:p>
          <a:p>
            <a:pPr marL="285750" indent="-285750" eaLnBrk="0" hangingPunct="0">
              <a:buClr>
                <a:srgbClr val="00A9D4"/>
              </a:buClr>
              <a:buFont typeface="Wingdings" pitchFamily="2" charset="2"/>
              <a:buChar char="Ø"/>
              <a:defRPr/>
            </a:pPr>
            <a:endParaRPr lang="en-US" sz="1800" dirty="0"/>
          </a:p>
          <a:p>
            <a:pPr marL="285750" indent="-285750" eaLnBrk="0" hangingPunct="0">
              <a:buClr>
                <a:srgbClr val="00A9D4"/>
              </a:buClr>
              <a:buFont typeface="Wingdings" pitchFamily="2" charset="2"/>
              <a:buChar char="Ø"/>
              <a:defRPr/>
            </a:pPr>
            <a:r>
              <a:rPr lang="en-US" sz="1800" dirty="0"/>
              <a:t>    Scheduling algorithm</a:t>
            </a:r>
          </a:p>
          <a:p>
            <a:pPr marL="285750" indent="-285750" eaLnBrk="0" hangingPunct="0">
              <a:buClr>
                <a:srgbClr val="00A9D4"/>
              </a:buClr>
              <a:buFont typeface="Wingdings" pitchFamily="2" charset="2"/>
              <a:buChar char="Ø"/>
              <a:defRPr/>
            </a:pPr>
            <a:endParaRPr lang="en-US" sz="1800" dirty="0"/>
          </a:p>
          <a:p>
            <a:pPr marL="285750" indent="-285750" eaLnBrk="0" hangingPunct="0">
              <a:buClr>
                <a:srgbClr val="00A9D4"/>
              </a:buClr>
              <a:buFont typeface="Wingdings" pitchFamily="2" charset="2"/>
              <a:buChar char="Ø"/>
              <a:defRPr/>
            </a:pPr>
            <a:r>
              <a:rPr lang="en-US" sz="1800" dirty="0"/>
              <a:t>    Low Demand</a:t>
            </a:r>
          </a:p>
          <a:p>
            <a:pPr marL="285750" indent="-285750" eaLnBrk="0" hangingPunct="0">
              <a:buClr>
                <a:srgbClr val="00A9D4"/>
              </a:buClr>
              <a:buFont typeface="Wingdings" pitchFamily="2" charset="2"/>
              <a:buChar char="Ø"/>
              <a:defRPr/>
            </a:pPr>
            <a:endParaRPr lang="en-US" sz="1800" dirty="0"/>
          </a:p>
          <a:p>
            <a:pPr marL="285750" indent="-285750" eaLnBrk="0" hangingPunct="0">
              <a:buClr>
                <a:srgbClr val="00A9D4"/>
              </a:buClr>
              <a:buFont typeface="Wingdings" pitchFamily="2" charset="2"/>
              <a:buChar char="Ø"/>
              <a:defRPr/>
            </a:pPr>
            <a:r>
              <a:rPr lang="en-US" sz="1800" dirty="0"/>
              <a:t>    CQI reporting frequency</a:t>
            </a:r>
          </a:p>
          <a:p>
            <a:pPr marL="285750" indent="-285750" eaLnBrk="0" hangingPunct="0">
              <a:buClr>
                <a:srgbClr val="00A9D4"/>
              </a:buClr>
              <a:buFont typeface="Wingdings" pitchFamily="2" charset="2"/>
              <a:buChar char="Ø"/>
              <a:defRPr/>
            </a:pPr>
            <a:endParaRPr lang="en-US" sz="1800" dirty="0"/>
          </a:p>
          <a:p>
            <a:pPr marL="285750" indent="-285750" eaLnBrk="0" hangingPunct="0">
              <a:buClr>
                <a:srgbClr val="00A9D4"/>
              </a:buClr>
              <a:buFont typeface="Wingdings" pitchFamily="2" charset="2"/>
              <a:buChar char="Ø"/>
              <a:defRPr/>
            </a:pPr>
            <a:r>
              <a:rPr lang="en-US" sz="1800" dirty="0"/>
              <a:t>    Other (VSWR, Backhaul capacity)</a:t>
            </a:r>
          </a:p>
        </p:txBody>
      </p:sp>
    </p:spTree>
    <p:extLst>
      <p:ext uri="{BB962C8B-B14F-4D97-AF65-F5344CB8AC3E}">
        <p14:creationId xmlns:p14="http://schemas.microsoft.com/office/powerpoint/2010/main" val="5571781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dirty="0" err="1"/>
              <a:t>UPlink</a:t>
            </a:r>
            <a:r>
              <a:rPr lang="en-US" altLang="en-US" dirty="0"/>
              <a:t>  Throughput Troubleshooting</a:t>
            </a:r>
            <a:endParaRPr lang="en-US" dirty="0"/>
          </a:p>
        </p:txBody>
      </p:sp>
      <p:sp>
        <p:nvSpPr>
          <p:cNvPr id="3" name="Content Placeholder 2"/>
          <p:cNvSpPr>
            <a:spLocks noGrp="1"/>
          </p:cNvSpPr>
          <p:nvPr>
            <p:ph idx="1"/>
          </p:nvPr>
        </p:nvSpPr>
        <p:spPr/>
        <p:txBody>
          <a:bodyPr/>
          <a:lstStyle/>
          <a:p>
            <a:r>
              <a:rPr lang="en-US" sz="1700" dirty="0"/>
              <a:t>The general troubleshooting strategy is described below and the covered reasons for bad throughput are shown in the figure below.</a:t>
            </a:r>
          </a:p>
          <a:p>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82825"/>
            <a:ext cx="8153400" cy="404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50294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dirty="0" err="1"/>
              <a:t>UPlink</a:t>
            </a:r>
            <a:r>
              <a:rPr lang="en-US" altLang="en-US" dirty="0"/>
              <a:t>  Throughput Troubleshooting (contd..)</a:t>
            </a:r>
            <a:endParaRPr lang="en-US" dirty="0"/>
          </a:p>
        </p:txBody>
      </p:sp>
      <p:sp>
        <p:nvSpPr>
          <p:cNvPr id="3" name="Content Placeholder 2"/>
          <p:cNvSpPr>
            <a:spLocks noGrp="1"/>
          </p:cNvSpPr>
          <p:nvPr>
            <p:ph idx="1"/>
          </p:nvPr>
        </p:nvSpPr>
        <p:spPr/>
        <p:txBody>
          <a:bodyPr>
            <a:normAutofit/>
          </a:bodyPr>
          <a:lstStyle/>
          <a:p>
            <a:r>
              <a:rPr lang="en-US" sz="1700" dirty="0"/>
              <a:t>At the end of this methodology, you will be able to determine if the reasons for low </a:t>
            </a:r>
            <a:r>
              <a:rPr lang="en-US" sz="1700" dirty="0" smtClean="0"/>
              <a:t>throughput </a:t>
            </a:r>
            <a:r>
              <a:rPr lang="en-US" sz="1700" dirty="0"/>
              <a:t>in your cells is one of the following or a combination, </a:t>
            </a:r>
            <a:r>
              <a:rPr lang="en-US" sz="1700" dirty="0" smtClean="0"/>
              <a:t>thereof:</a:t>
            </a:r>
          </a:p>
          <a:p>
            <a:pPr marL="0" indent="0">
              <a:buNone/>
            </a:pPr>
            <a:endParaRPr lang="en-US" sz="1700" dirty="0" smtClean="0"/>
          </a:p>
          <a:p>
            <a:pPr marL="285750" indent="-285750">
              <a:spcBef>
                <a:spcPct val="0"/>
              </a:spcBef>
              <a:buFont typeface="Wingdings" pitchFamily="2" charset="2"/>
              <a:buChar char="Ø"/>
              <a:defRPr/>
            </a:pPr>
            <a:r>
              <a:rPr lang="en-US" sz="1600" dirty="0">
                <a:cs typeface="Arial" pitchFamily="34" charset="0"/>
              </a:rPr>
              <a:t> BLER (bad coverage)</a:t>
            </a:r>
          </a:p>
          <a:p>
            <a:pPr marL="285750" indent="-285750">
              <a:spcBef>
                <a:spcPct val="0"/>
              </a:spcBef>
              <a:buFont typeface="Wingdings" pitchFamily="2" charset="2"/>
              <a:buChar char="Ø"/>
              <a:defRPr/>
            </a:pPr>
            <a:endParaRPr lang="en-US" sz="1600" dirty="0">
              <a:cs typeface="Arial" pitchFamily="34" charset="0"/>
            </a:endParaRPr>
          </a:p>
          <a:p>
            <a:pPr marL="285750" indent="-285750">
              <a:spcBef>
                <a:spcPct val="0"/>
              </a:spcBef>
              <a:buFont typeface="Wingdings" pitchFamily="2" charset="2"/>
              <a:buChar char="Ø"/>
              <a:defRPr/>
            </a:pPr>
            <a:r>
              <a:rPr lang="en-US" sz="1600" dirty="0">
                <a:cs typeface="Arial" pitchFamily="34" charset="0"/>
              </a:rPr>
              <a:t> Uplink Interference (high RSSI)</a:t>
            </a:r>
          </a:p>
          <a:p>
            <a:pPr marL="285750" indent="-285750">
              <a:spcBef>
                <a:spcPct val="0"/>
              </a:spcBef>
              <a:buFont typeface="Wingdings" pitchFamily="2" charset="2"/>
              <a:buChar char="Ø"/>
              <a:defRPr/>
            </a:pPr>
            <a:endParaRPr lang="en-US" sz="1600" dirty="0">
              <a:cs typeface="Arial" pitchFamily="34" charset="0"/>
            </a:endParaRPr>
          </a:p>
          <a:p>
            <a:pPr marL="285750" indent="-285750">
              <a:spcBef>
                <a:spcPct val="0"/>
              </a:spcBef>
              <a:buFont typeface="Wingdings" pitchFamily="2" charset="2"/>
              <a:buChar char="Ø"/>
              <a:defRPr/>
            </a:pPr>
            <a:r>
              <a:rPr lang="en-US" sz="1600" dirty="0">
                <a:cs typeface="Arial" pitchFamily="34" charset="0"/>
              </a:rPr>
              <a:t> Low Power headroom</a:t>
            </a:r>
          </a:p>
          <a:p>
            <a:pPr marL="285750" indent="-285750">
              <a:spcBef>
                <a:spcPct val="0"/>
              </a:spcBef>
              <a:buFont typeface="Wingdings" pitchFamily="2" charset="2"/>
              <a:buChar char="Ø"/>
              <a:defRPr/>
            </a:pPr>
            <a:endParaRPr lang="en-US" sz="1600" dirty="0">
              <a:cs typeface="Arial" pitchFamily="34" charset="0"/>
            </a:endParaRPr>
          </a:p>
          <a:p>
            <a:pPr marL="285750" indent="-285750">
              <a:spcBef>
                <a:spcPct val="0"/>
              </a:spcBef>
              <a:buFont typeface="Wingdings" pitchFamily="2" charset="2"/>
              <a:buChar char="Ø"/>
              <a:defRPr/>
            </a:pPr>
            <a:r>
              <a:rPr lang="en-US" sz="1600" dirty="0">
                <a:cs typeface="Arial" pitchFamily="34" charset="0"/>
              </a:rPr>
              <a:t> Scheduling algorithm</a:t>
            </a:r>
          </a:p>
          <a:p>
            <a:pPr marL="285750" indent="-285750">
              <a:spcBef>
                <a:spcPct val="0"/>
              </a:spcBef>
              <a:buFont typeface="Wingdings" pitchFamily="2" charset="2"/>
              <a:buChar char="Ø"/>
              <a:defRPr/>
            </a:pPr>
            <a:endParaRPr lang="en-US" sz="1600" dirty="0">
              <a:cs typeface="Arial" pitchFamily="34" charset="0"/>
            </a:endParaRPr>
          </a:p>
          <a:p>
            <a:pPr marL="285750" indent="-285750">
              <a:spcBef>
                <a:spcPct val="0"/>
              </a:spcBef>
              <a:buFont typeface="Wingdings" pitchFamily="2" charset="2"/>
              <a:buChar char="Ø"/>
              <a:defRPr/>
            </a:pPr>
            <a:r>
              <a:rPr lang="en-US" sz="1600" dirty="0">
                <a:cs typeface="Arial" pitchFamily="34" charset="0"/>
              </a:rPr>
              <a:t> Low Demand</a:t>
            </a:r>
          </a:p>
          <a:p>
            <a:pPr marL="285750" indent="-285750">
              <a:spcBef>
                <a:spcPct val="0"/>
              </a:spcBef>
              <a:buFont typeface="Wingdings" pitchFamily="2" charset="2"/>
              <a:buChar char="Ø"/>
              <a:defRPr/>
            </a:pPr>
            <a:endParaRPr lang="en-US" sz="1600" dirty="0">
              <a:cs typeface="Arial" pitchFamily="34" charset="0"/>
            </a:endParaRPr>
          </a:p>
          <a:p>
            <a:pPr marL="285750" indent="-285750">
              <a:spcBef>
                <a:spcPct val="0"/>
              </a:spcBef>
              <a:buFont typeface="Wingdings" pitchFamily="2" charset="2"/>
              <a:buChar char="Ø"/>
              <a:defRPr/>
            </a:pPr>
            <a:r>
              <a:rPr lang="en-US" sz="1600" dirty="0">
                <a:cs typeface="Arial" pitchFamily="34" charset="0"/>
              </a:rPr>
              <a:t> Other (VSWR, Backhaul capacity)</a:t>
            </a:r>
          </a:p>
          <a:p>
            <a:endParaRPr lang="en-US" sz="1700" dirty="0"/>
          </a:p>
        </p:txBody>
      </p:sp>
    </p:spTree>
    <p:extLst>
      <p:ext uri="{BB962C8B-B14F-4D97-AF65-F5344CB8AC3E}">
        <p14:creationId xmlns:p14="http://schemas.microsoft.com/office/powerpoint/2010/main" val="1509773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Main </a:t>
            </a:r>
            <a:r>
              <a:rPr lang="en-US" altLang="en-US" dirty="0" err="1"/>
              <a:t>kpi’s</a:t>
            </a:r>
            <a:endParaRPr lang="en-US" dirty="0"/>
          </a:p>
        </p:txBody>
      </p:sp>
      <p:sp>
        <p:nvSpPr>
          <p:cNvPr id="3" name="Content Placeholder 2"/>
          <p:cNvSpPr>
            <a:spLocks noGrp="1"/>
          </p:cNvSpPr>
          <p:nvPr>
            <p:ph idx="1"/>
          </p:nvPr>
        </p:nvSpPr>
        <p:spPr/>
        <p:txBody>
          <a:bodyPr>
            <a:normAutofit/>
          </a:bodyPr>
          <a:lstStyle/>
          <a:p>
            <a:pPr marL="176213" indent="-176213" fontAlgn="base">
              <a:lnSpc>
                <a:spcPct val="110000"/>
              </a:lnSpc>
              <a:spcAft>
                <a:spcPct val="0"/>
              </a:spcAft>
              <a:buClr>
                <a:srgbClr val="00A9D4"/>
              </a:buClr>
              <a:buFont typeface="Arial" charset="0"/>
              <a:buChar char="›"/>
            </a:pPr>
            <a:r>
              <a:rPr lang="en-US" altLang="en-US" sz="2200" dirty="0"/>
              <a:t>Accessibility</a:t>
            </a:r>
          </a:p>
          <a:p>
            <a:pPr marL="176213" indent="-176213" fontAlgn="base">
              <a:lnSpc>
                <a:spcPct val="110000"/>
              </a:lnSpc>
              <a:spcAft>
                <a:spcPct val="0"/>
              </a:spcAft>
              <a:buClr>
                <a:srgbClr val="00A9D4"/>
              </a:buClr>
              <a:buFont typeface="Arial" charset="0"/>
              <a:buChar char="›"/>
            </a:pPr>
            <a:r>
              <a:rPr lang="en-US" altLang="en-US" sz="2200" dirty="0"/>
              <a:t>Retainability</a:t>
            </a:r>
          </a:p>
          <a:p>
            <a:pPr marL="176213" indent="-176213" fontAlgn="base">
              <a:lnSpc>
                <a:spcPct val="110000"/>
              </a:lnSpc>
              <a:spcAft>
                <a:spcPct val="0"/>
              </a:spcAft>
              <a:buClr>
                <a:srgbClr val="00A9D4"/>
              </a:buClr>
              <a:buFont typeface="Arial" charset="0"/>
              <a:buChar char="›"/>
            </a:pPr>
            <a:r>
              <a:rPr lang="en-US" altLang="en-US" sz="2200" dirty="0"/>
              <a:t>Mobility</a:t>
            </a:r>
          </a:p>
          <a:p>
            <a:pPr marL="176213" indent="-176213" fontAlgn="base">
              <a:lnSpc>
                <a:spcPct val="110000"/>
              </a:lnSpc>
              <a:spcAft>
                <a:spcPct val="0"/>
              </a:spcAft>
              <a:buClr>
                <a:srgbClr val="00A9D4"/>
              </a:buClr>
              <a:buFont typeface="Arial" charset="0"/>
              <a:buChar char="›"/>
            </a:pPr>
            <a:r>
              <a:rPr lang="en-US" altLang="en-US" sz="2200" dirty="0"/>
              <a:t>Throughput</a:t>
            </a:r>
          </a:p>
          <a:p>
            <a:pPr marL="176213" indent="-176213" fontAlgn="base">
              <a:lnSpc>
                <a:spcPct val="110000"/>
              </a:lnSpc>
              <a:spcAft>
                <a:spcPct val="0"/>
              </a:spcAft>
              <a:buClr>
                <a:srgbClr val="00A9D4"/>
              </a:buClr>
              <a:buFont typeface="Arial" charset="0"/>
              <a:buChar char="›"/>
            </a:pPr>
            <a:endParaRPr lang="en-US" sz="2200" dirty="0"/>
          </a:p>
        </p:txBody>
      </p:sp>
    </p:spTree>
    <p:extLst>
      <p:ext uri="{BB962C8B-B14F-4D97-AF65-F5344CB8AC3E}">
        <p14:creationId xmlns:p14="http://schemas.microsoft.com/office/powerpoint/2010/main" val="3436578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Accessibility</a:t>
            </a:r>
            <a:endParaRPr lang="en-US" dirty="0"/>
          </a:p>
        </p:txBody>
      </p:sp>
      <p:sp>
        <p:nvSpPr>
          <p:cNvPr id="3" name="Content Placeholder 2"/>
          <p:cNvSpPr>
            <a:spLocks noGrp="1"/>
          </p:cNvSpPr>
          <p:nvPr>
            <p:ph idx="1"/>
          </p:nvPr>
        </p:nvSpPr>
        <p:spPr/>
        <p:txBody>
          <a:bodyPr>
            <a:normAutofit fontScale="77500" lnSpcReduction="20000"/>
          </a:bodyPr>
          <a:lstStyle/>
          <a:p>
            <a:pPr lvl="0"/>
            <a:r>
              <a:rPr kumimoji="0" lang="en-US" b="1" i="0" u="none" strike="noStrike" cap="none" normalizeH="0" baseline="0" dirty="0" smtClean="0">
                <a:ln>
                  <a:noFill/>
                </a:ln>
                <a:solidFill>
                  <a:schemeClr val="tx1"/>
                </a:solidFill>
                <a:effectLst/>
                <a:latin typeface="Arial" charset="0"/>
                <a:cs typeface="Arial" charset="0"/>
              </a:rPr>
              <a:t>Accessibility</a:t>
            </a:r>
            <a:endParaRPr kumimoji="0" lang="en-US" b="1" i="0" u="none" strike="noStrike" cap="none" normalizeH="0" baseline="0" dirty="0" smtClean="0">
              <a:ln>
                <a:noFill/>
              </a:ln>
              <a:solidFill>
                <a:schemeClr val="tx1"/>
              </a:solidFill>
              <a:effectLst/>
              <a:latin typeface="Arial" charset="0"/>
            </a:endParaRPr>
          </a:p>
          <a:p>
            <a:pPr marL="176213" indent="-176213" fontAlgn="base">
              <a:lnSpc>
                <a:spcPct val="130000"/>
              </a:lnSpc>
              <a:spcAft>
                <a:spcPct val="0"/>
              </a:spcAft>
              <a:buClr>
                <a:srgbClr val="00A9D4"/>
              </a:buClr>
              <a:buFont typeface="Arial" charset="0"/>
              <a:buChar char="›"/>
            </a:pPr>
            <a:r>
              <a:rPr lang="en-US" altLang="en-US" sz="2600" dirty="0"/>
              <a:t>Overall accessibility consists of 3 portions – </a:t>
            </a:r>
          </a:p>
          <a:p>
            <a:pPr marL="176213" indent="-176213" fontAlgn="base">
              <a:lnSpc>
                <a:spcPct val="130000"/>
              </a:lnSpc>
              <a:spcAft>
                <a:spcPct val="0"/>
              </a:spcAft>
              <a:buClr>
                <a:srgbClr val="00A9D4"/>
              </a:buClr>
              <a:buFont typeface="Arial" charset="0"/>
              <a:buChar char="›"/>
            </a:pPr>
            <a:r>
              <a:rPr lang="en-US" altLang="en-US" sz="2600" dirty="0"/>
              <a:t>		a) RRC portion </a:t>
            </a:r>
          </a:p>
          <a:p>
            <a:pPr marL="176213" indent="-176213" fontAlgn="base">
              <a:lnSpc>
                <a:spcPct val="130000"/>
              </a:lnSpc>
              <a:spcAft>
                <a:spcPct val="0"/>
              </a:spcAft>
              <a:buClr>
                <a:srgbClr val="00A9D4"/>
              </a:buClr>
              <a:buFont typeface="Arial" charset="0"/>
              <a:buChar char="›"/>
            </a:pPr>
            <a:r>
              <a:rPr lang="en-US" altLang="en-US" sz="2600" dirty="0"/>
              <a:t>		b) S1 portion </a:t>
            </a:r>
          </a:p>
          <a:p>
            <a:pPr marL="176213" indent="-176213" fontAlgn="base">
              <a:lnSpc>
                <a:spcPct val="130000"/>
              </a:lnSpc>
              <a:spcAft>
                <a:spcPct val="0"/>
              </a:spcAft>
              <a:buClr>
                <a:srgbClr val="00A9D4"/>
              </a:buClr>
              <a:buFont typeface="Arial" charset="0"/>
              <a:buChar char="›"/>
            </a:pPr>
            <a:r>
              <a:rPr lang="en-US" altLang="en-US" sz="2600" dirty="0"/>
              <a:t>		c) ERAB portion</a:t>
            </a:r>
          </a:p>
          <a:p>
            <a:pPr marL="176213" indent="-176213" fontAlgn="base">
              <a:lnSpc>
                <a:spcPct val="130000"/>
              </a:lnSpc>
              <a:spcAft>
                <a:spcPct val="0"/>
              </a:spcAft>
              <a:buClr>
                <a:srgbClr val="00A9D4"/>
              </a:buClr>
              <a:buFont typeface="Arial" charset="0"/>
              <a:buChar char="›"/>
            </a:pPr>
            <a:r>
              <a:rPr lang="en-US" sz="2600" dirty="0"/>
              <a:t>Calculating accessibility:</a:t>
            </a:r>
          </a:p>
          <a:p>
            <a:pPr marL="176213" lvl="0" indent="-176213" fontAlgn="base">
              <a:lnSpc>
                <a:spcPct val="130000"/>
              </a:lnSpc>
              <a:spcAft>
                <a:spcPct val="0"/>
              </a:spcAft>
              <a:buClr>
                <a:srgbClr val="00A9D4"/>
              </a:buClr>
              <a:buFont typeface="Arial" charset="0"/>
              <a:buChar char="›"/>
            </a:pPr>
            <a:r>
              <a:rPr lang="en-US" sz="2600" dirty="0"/>
              <a:t>100*(pmRrcConnEstabSucc/(pmRrcConnEstabAtt-pmRrcConnEstabAttReAtt) * (pmS1SigConnEstabSucc/pmS1SigConnEstabAtt) * (pmErabEstabSuccInit + pmErabEstabSuccAdded) /(pmErabEstabAttInit + pmErabEstabAttAdded</a:t>
            </a:r>
            <a:r>
              <a:rPr kumimoji="0" lang="en-US" b="1" i="0" u="none" strike="noStrike" cap="none" normalizeH="0" baseline="0" dirty="0" smtClean="0">
                <a:ln>
                  <a:noFill/>
                </a:ln>
                <a:solidFill>
                  <a:schemeClr val="tx1"/>
                </a:solidFill>
                <a:effectLst/>
                <a:latin typeface="Arial" charset="0"/>
                <a:cs typeface="Arial" charset="0"/>
              </a:rPr>
              <a:t>)</a:t>
            </a:r>
            <a:endParaRPr kumimoji="0" lang="en-US" b="1"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2819857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r>
              <a:rPr lang="en-US" altLang="en-US" dirty="0"/>
              <a:t>RRC CONNECTION SETUP</a:t>
            </a:r>
            <a:endParaRPr lang="en-US" dirty="0"/>
          </a:p>
        </p:txBody>
      </p:sp>
      <p:pic>
        <p:nvPicPr>
          <p:cNvPr id="4"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90600" y="1351022"/>
            <a:ext cx="6781799" cy="4897378"/>
          </a:xfrm>
        </p:spPr>
        <p:style>
          <a:lnRef idx="2">
            <a:schemeClr val="accent1"/>
          </a:lnRef>
          <a:fillRef idx="1">
            <a:schemeClr val="lt1"/>
          </a:fillRef>
          <a:effectRef idx="0">
            <a:schemeClr val="accent1"/>
          </a:effectRef>
          <a:fontRef idx="minor">
            <a:schemeClr val="dk1"/>
          </a:fontRef>
        </p:style>
      </p:pic>
    </p:spTree>
    <p:extLst>
      <p:ext uri="{BB962C8B-B14F-4D97-AF65-F5344CB8AC3E}">
        <p14:creationId xmlns:p14="http://schemas.microsoft.com/office/powerpoint/2010/main" val="2415304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dirty="0"/>
              <a:t>E-RAB Establishment with Initial Context Setup Procedure</a:t>
            </a:r>
            <a:endParaRPr lang="en-US" dirty="0"/>
          </a:p>
        </p:txBody>
      </p:sp>
      <p:pic>
        <p:nvPicPr>
          <p:cNvPr id="4"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1574517"/>
            <a:ext cx="7238999" cy="4750083"/>
          </a:xfrm>
        </p:spPr>
      </p:pic>
    </p:spTree>
    <p:extLst>
      <p:ext uri="{BB962C8B-B14F-4D97-AF65-F5344CB8AC3E}">
        <p14:creationId xmlns:p14="http://schemas.microsoft.com/office/powerpoint/2010/main" val="3861369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Accessibility issues in RRC phase</a:t>
            </a:r>
            <a:endParaRPr lang="en-US" dirty="0"/>
          </a:p>
        </p:txBody>
      </p:sp>
      <p:sp>
        <p:nvSpPr>
          <p:cNvPr id="3" name="Content Placeholder 2"/>
          <p:cNvSpPr>
            <a:spLocks noGrp="1"/>
          </p:cNvSpPr>
          <p:nvPr>
            <p:ph idx="1"/>
          </p:nvPr>
        </p:nvSpPr>
        <p:spPr/>
        <p:txBody>
          <a:bodyPr>
            <a:normAutofit/>
          </a:bodyPr>
          <a:lstStyle/>
          <a:p>
            <a:pPr marL="176213" indent="-176213" fontAlgn="base">
              <a:lnSpc>
                <a:spcPct val="120000"/>
              </a:lnSpc>
              <a:spcAft>
                <a:spcPct val="0"/>
              </a:spcAft>
              <a:buClr>
                <a:srgbClr val="00A9D4"/>
              </a:buClr>
              <a:buFont typeface="Arial" charset="0"/>
              <a:buChar char="›"/>
            </a:pPr>
            <a:r>
              <a:rPr lang="en-US" altLang="en-US" sz="2000" dirty="0"/>
              <a:t>Accessibility in RRC phase points towards poor RF conditions, bad RRU or an UE trying to access the network in poor conditions. You will need to try and improve the RF conditions to see better RRC Success Rate. If it’s a bad RRU replace the RRU.</a:t>
            </a:r>
          </a:p>
          <a:p>
            <a:pPr marL="176213" indent="-176213" fontAlgn="base">
              <a:lnSpc>
                <a:spcPct val="120000"/>
              </a:lnSpc>
              <a:spcAft>
                <a:spcPct val="0"/>
              </a:spcAft>
              <a:buClr>
                <a:srgbClr val="00A9D4"/>
              </a:buClr>
              <a:buFont typeface="Arial" charset="0"/>
              <a:buChar char="›"/>
            </a:pPr>
            <a:r>
              <a:rPr lang="en-US" altLang="en-US" sz="2000" dirty="0"/>
              <a:t>UE’s trying to access the network in poor RF conditions can be determined by looking for high pegs in </a:t>
            </a:r>
            <a:r>
              <a:rPr lang="en-US" altLang="en-US" sz="2000" dirty="0" err="1"/>
              <a:t>pmRrcConnEstabAttReatt</a:t>
            </a:r>
            <a:endParaRPr lang="en-US" altLang="en-US" sz="2000" dirty="0"/>
          </a:p>
          <a:p>
            <a:pPr marL="176213" indent="-176213" fontAlgn="base">
              <a:lnSpc>
                <a:spcPct val="120000"/>
              </a:lnSpc>
              <a:spcAft>
                <a:spcPct val="0"/>
              </a:spcAft>
              <a:buClr>
                <a:srgbClr val="00A9D4"/>
              </a:buClr>
              <a:buFont typeface="Arial" charset="0"/>
              <a:buChar char="›"/>
            </a:pPr>
            <a:endParaRPr lang="en-US" sz="2000" dirty="0"/>
          </a:p>
        </p:txBody>
      </p:sp>
    </p:spTree>
    <p:extLst>
      <p:ext uri="{BB962C8B-B14F-4D97-AF65-F5344CB8AC3E}">
        <p14:creationId xmlns:p14="http://schemas.microsoft.com/office/powerpoint/2010/main" val="278440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Accessibility issues in ERAB Phase</a:t>
            </a:r>
            <a:endParaRPr lang="en-US" dirty="0"/>
          </a:p>
        </p:txBody>
      </p:sp>
      <p:sp>
        <p:nvSpPr>
          <p:cNvPr id="3" name="Content Placeholder 2"/>
          <p:cNvSpPr>
            <a:spLocks noGrp="1"/>
          </p:cNvSpPr>
          <p:nvPr>
            <p:ph idx="1"/>
          </p:nvPr>
        </p:nvSpPr>
        <p:spPr/>
        <p:txBody>
          <a:bodyPr/>
          <a:lstStyle/>
          <a:p>
            <a:pPr>
              <a:lnSpc>
                <a:spcPct val="80000"/>
              </a:lnSpc>
            </a:pPr>
            <a:r>
              <a:rPr lang="en-US" altLang="en-US" sz="2000" dirty="0"/>
              <a:t>Accessibility in ERAB phase can happen due to an UE issue or due to hanging resources in the </a:t>
            </a:r>
            <a:r>
              <a:rPr lang="en-US" altLang="en-US" sz="2000" dirty="0" err="1"/>
              <a:t>eNb</a:t>
            </a:r>
            <a:r>
              <a:rPr lang="en-US" altLang="en-US" sz="2000" dirty="0"/>
              <a:t> or an RRU issue.</a:t>
            </a:r>
          </a:p>
          <a:p>
            <a:pPr>
              <a:lnSpc>
                <a:spcPct val="80000"/>
              </a:lnSpc>
            </a:pPr>
            <a:r>
              <a:rPr lang="en-US" altLang="en-US" sz="2000" dirty="0"/>
              <a:t>With regards to hanging resources in </a:t>
            </a:r>
            <a:r>
              <a:rPr lang="en-US" altLang="en-US" sz="2000" dirty="0" err="1"/>
              <a:t>eNb</a:t>
            </a:r>
            <a:r>
              <a:rPr lang="en-US" altLang="en-US" sz="2000" dirty="0"/>
              <a:t> – a restart normally helps. With regards to faulty RRU’s – if restarting the RRU doesn’t help, replacing the RRU is the option.</a:t>
            </a:r>
          </a:p>
          <a:p>
            <a:pPr>
              <a:lnSpc>
                <a:spcPct val="80000"/>
              </a:lnSpc>
            </a:pPr>
            <a:r>
              <a:rPr lang="en-US" altLang="en-US" sz="2000" dirty="0"/>
              <a:t>NEO is a very powerful tool to identify UE related issues. You will need cell traces and EBM traces to narrow down the UE.</a:t>
            </a:r>
          </a:p>
          <a:p>
            <a:pPr>
              <a:lnSpc>
                <a:spcPct val="80000"/>
              </a:lnSpc>
            </a:pPr>
            <a:r>
              <a:rPr lang="en-US" altLang="en-US" sz="2000" dirty="0"/>
              <a:t>Cell Traces are Active in the OSS for cells you want to investigate.</a:t>
            </a:r>
          </a:p>
          <a:p>
            <a:pPr lvl="1">
              <a:lnSpc>
                <a:spcPct val="80000"/>
              </a:lnSpc>
            </a:pPr>
            <a:r>
              <a:rPr lang="en-US" altLang="en-US" sz="2000" dirty="0"/>
              <a:t>/</a:t>
            </a:r>
            <a:r>
              <a:rPr lang="en-US" altLang="en-US" sz="2000" dirty="0" err="1"/>
              <a:t>var</a:t>
            </a:r>
            <a:r>
              <a:rPr lang="en-US" altLang="en-US" sz="2000" dirty="0"/>
              <a:t>/opt/</a:t>
            </a:r>
            <a:r>
              <a:rPr lang="en-US" altLang="en-US" sz="2000" dirty="0" err="1"/>
              <a:t>ericsson</a:t>
            </a:r>
            <a:r>
              <a:rPr lang="en-US" altLang="en-US" sz="2000" dirty="0"/>
              <a:t>/</a:t>
            </a:r>
            <a:r>
              <a:rPr lang="en-US" altLang="en-US" sz="2000" dirty="0" err="1"/>
              <a:t>nms_umts_pms_seg</a:t>
            </a:r>
            <a:r>
              <a:rPr lang="en-US" altLang="en-US" sz="2000" dirty="0"/>
              <a:t>/segment1/CELLTRACE</a:t>
            </a:r>
          </a:p>
          <a:p>
            <a:pPr>
              <a:lnSpc>
                <a:spcPct val="80000"/>
              </a:lnSpc>
            </a:pPr>
            <a:r>
              <a:rPr lang="en-US" altLang="en-US" sz="2000" dirty="0"/>
              <a:t>MME Traces are Active and readily available</a:t>
            </a:r>
          </a:p>
          <a:p>
            <a:pPr lvl="1">
              <a:lnSpc>
                <a:spcPct val="80000"/>
              </a:lnSpc>
            </a:pPr>
            <a:r>
              <a:rPr lang="en-US" altLang="en-US" sz="2000" dirty="0"/>
              <a:t>/</a:t>
            </a:r>
            <a:r>
              <a:rPr lang="en-US" altLang="en-US" sz="2000" dirty="0" err="1"/>
              <a:t>var</a:t>
            </a:r>
            <a:r>
              <a:rPr lang="en-US" altLang="en-US" sz="2000" dirty="0"/>
              <a:t>/opt/</a:t>
            </a:r>
            <a:r>
              <a:rPr lang="en-US" altLang="en-US" sz="2000" dirty="0" err="1"/>
              <a:t>ericsson</a:t>
            </a:r>
            <a:r>
              <a:rPr lang="en-US" altLang="en-US" sz="2000" dirty="0"/>
              <a:t>/</a:t>
            </a:r>
            <a:r>
              <a:rPr lang="en-US" altLang="en-US" sz="2000" dirty="0" err="1"/>
              <a:t>sgw</a:t>
            </a:r>
            <a:r>
              <a:rPr lang="en-US" altLang="en-US" sz="2000" dirty="0"/>
              <a:t>/</a:t>
            </a:r>
            <a:r>
              <a:rPr lang="en-US" altLang="en-US" sz="2000" dirty="0" err="1"/>
              <a:t>outputfiles</a:t>
            </a:r>
            <a:r>
              <a:rPr lang="en-US" altLang="en-US" sz="2000" dirty="0"/>
              <a:t>/</a:t>
            </a:r>
            <a:r>
              <a:rPr lang="en-US" altLang="en-US" sz="2000" dirty="0" err="1"/>
              <a:t>sgeh</a:t>
            </a:r>
            <a:r>
              <a:rPr lang="en-US" altLang="en-US" sz="2000" dirty="0"/>
              <a:t>/</a:t>
            </a:r>
            <a:r>
              <a:rPr lang="en-US" altLang="en-US" sz="2000" dirty="0" err="1"/>
              <a:t>sgsn-mme</a:t>
            </a:r>
            <a:endParaRPr lang="en-US" altLang="en-US" sz="2000" dirty="0"/>
          </a:p>
          <a:p>
            <a:endParaRPr lang="en-US" dirty="0"/>
          </a:p>
        </p:txBody>
      </p:sp>
    </p:spTree>
    <p:extLst>
      <p:ext uri="{BB962C8B-B14F-4D97-AF65-F5344CB8AC3E}">
        <p14:creationId xmlns:p14="http://schemas.microsoft.com/office/powerpoint/2010/main" val="36266917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en-US" dirty="0"/>
              <a:t>Retainability</a:t>
            </a:r>
            <a:endParaRPr lang="en-US" dirty="0"/>
          </a:p>
        </p:txBody>
      </p:sp>
      <p:sp>
        <p:nvSpPr>
          <p:cNvPr id="3" name="Content Placeholder 2"/>
          <p:cNvSpPr>
            <a:spLocks noGrp="1"/>
          </p:cNvSpPr>
          <p:nvPr>
            <p:ph idx="1"/>
          </p:nvPr>
        </p:nvSpPr>
        <p:spPr/>
        <p:txBody>
          <a:bodyPr/>
          <a:lstStyle/>
          <a:p>
            <a:pPr>
              <a:lnSpc>
                <a:spcPct val="80000"/>
              </a:lnSpc>
            </a:pPr>
            <a:r>
              <a:rPr lang="en-US" altLang="en-US" sz="2000" dirty="0"/>
              <a:t>Causes for poor Retainability will normally be due to poor RF. Improve RF in the region, Maintain balance between the IRAT rate and Retainability. </a:t>
            </a:r>
            <a:r>
              <a:rPr lang="en-US" altLang="en-US" sz="2000" dirty="0"/>
              <a:t>Reduce Interference in the region if any, Cell Range changes in cases where the cell range doesn’t match the RF footprint can also help in Retainability improvement</a:t>
            </a:r>
            <a:r>
              <a:rPr lang="en-US" altLang="en-US" sz="2000" dirty="0" smtClean="0"/>
              <a:t>.</a:t>
            </a:r>
          </a:p>
          <a:p>
            <a:pPr>
              <a:lnSpc>
                <a:spcPct val="80000"/>
              </a:lnSpc>
            </a:pPr>
            <a:endParaRPr lang="en-US" altLang="en-US" sz="2000" dirty="0"/>
          </a:p>
          <a:p>
            <a:pPr marL="0" indent="0">
              <a:lnSpc>
                <a:spcPct val="80000"/>
              </a:lnSpc>
              <a:buNone/>
            </a:pPr>
            <a:endParaRPr lang="en-US" altLang="en-US" sz="2000" dirty="0" smtClean="0"/>
          </a:p>
          <a:p>
            <a:pPr lvl="0">
              <a:lnSpc>
                <a:spcPct val="80000"/>
              </a:lnSpc>
            </a:pPr>
            <a:r>
              <a:rPr lang="en-US" altLang="en-US" sz="2000" dirty="0" smtClean="0"/>
              <a:t>Formula</a:t>
            </a:r>
            <a:r>
              <a:rPr lang="en-US" altLang="en-US" sz="2000" dirty="0"/>
              <a:t>:</a:t>
            </a:r>
            <a:r>
              <a:rPr lang="en-US" sz="2000" dirty="0"/>
              <a:t>(100 * (</a:t>
            </a:r>
            <a:r>
              <a:rPr lang="en-US" sz="2000" dirty="0" err="1"/>
              <a:t>pmErabRelAbnormalEnbAct</a:t>
            </a:r>
            <a:r>
              <a:rPr lang="en-US" sz="2000" dirty="0"/>
              <a:t> + </a:t>
            </a:r>
            <a:r>
              <a:rPr lang="en-US" sz="2000" dirty="0" err="1"/>
              <a:t>pmErabRelMmeAct</a:t>
            </a:r>
            <a:r>
              <a:rPr lang="en-US" sz="2000" dirty="0"/>
              <a:t>)/(</a:t>
            </a:r>
            <a:r>
              <a:rPr lang="en-US" sz="2000" dirty="0" err="1"/>
              <a:t>pmErabEstabSuccInit+pmErabEstabSuccAdded</a:t>
            </a:r>
            <a:r>
              <a:rPr lang="en-US" sz="2000" dirty="0"/>
              <a:t>))</a:t>
            </a:r>
          </a:p>
          <a:p>
            <a:pPr>
              <a:lnSpc>
                <a:spcPct val="80000"/>
              </a:lnSpc>
            </a:pPr>
            <a:endParaRPr lang="en-US" altLang="en-US" sz="2000" dirty="0"/>
          </a:p>
          <a:p>
            <a:endParaRPr lang="en-US" dirty="0"/>
          </a:p>
        </p:txBody>
      </p:sp>
    </p:spTree>
    <p:extLst>
      <p:ext uri="{BB962C8B-B14F-4D97-AF65-F5344CB8AC3E}">
        <p14:creationId xmlns:p14="http://schemas.microsoft.com/office/powerpoint/2010/main" val="12350888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D016FB9-9138-4307-82AD-0D9901A6D14A}"/>
</file>

<file path=customXml/itemProps2.xml><?xml version="1.0" encoding="utf-8"?>
<ds:datastoreItem xmlns:ds="http://schemas.openxmlformats.org/officeDocument/2006/customXml" ds:itemID="{317664FE-EDDC-46C4-A2A5-91FB074E0C51}"/>
</file>

<file path=customXml/itemProps3.xml><?xml version="1.0" encoding="utf-8"?>
<ds:datastoreItem xmlns:ds="http://schemas.openxmlformats.org/officeDocument/2006/customXml" ds:itemID="{48FE293F-75B7-43A8-A204-8FB9DE3406F2}"/>
</file>

<file path=docProps/app.xml><?xml version="1.0" encoding="utf-8"?>
<Properties xmlns="http://schemas.openxmlformats.org/officeDocument/2006/extended-properties" xmlns:vt="http://schemas.openxmlformats.org/officeDocument/2006/docPropsVTypes">
  <TotalTime>104</TotalTime>
  <Words>856</Words>
  <Application>Microsoft Office PowerPoint</Application>
  <PresentationFormat>On-screen Show (4:3)</PresentationFormat>
  <Paragraphs>104</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LTE Post launch optimization</vt:lpstr>
      <vt:lpstr>Basic Checks</vt:lpstr>
      <vt:lpstr>Main kpi’s</vt:lpstr>
      <vt:lpstr>Accessibility</vt:lpstr>
      <vt:lpstr>RRC CONNECTION SETUP</vt:lpstr>
      <vt:lpstr>E-RAB Establishment with Initial Context Setup Procedure</vt:lpstr>
      <vt:lpstr>Accessibility issues in RRC phase</vt:lpstr>
      <vt:lpstr>Accessibility issues in ERAB Phase</vt:lpstr>
      <vt:lpstr>Retainability</vt:lpstr>
      <vt:lpstr>LTE Retainability Optimization</vt:lpstr>
      <vt:lpstr>LTE Retainability Optimization:</vt:lpstr>
      <vt:lpstr>LTE Retainability Optimization</vt:lpstr>
      <vt:lpstr>mobility</vt:lpstr>
      <vt:lpstr>Mobility: Call Flow</vt:lpstr>
      <vt:lpstr>HO Execution failures: ANR-PCI Collision </vt:lpstr>
      <vt:lpstr>Throughput</vt:lpstr>
      <vt:lpstr>Throughput Optimization</vt:lpstr>
      <vt:lpstr>Analysis Flow for Dl throughput investigation</vt:lpstr>
      <vt:lpstr>Analysis Flow for UL throughput investigation</vt:lpstr>
      <vt:lpstr>Downlink  Throughput Troubleshooting</vt:lpstr>
      <vt:lpstr>Downlink  Throughput Troubleshooting (contd..)</vt:lpstr>
      <vt:lpstr>UPlink  Throughput Troubleshooting</vt:lpstr>
      <vt:lpstr>UPlink  Throughput Troubleshooting (contd..)</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LTE Post launch optimization</dc:title>
  <dc:creator>Yadvendra Singh Yadav</dc:creator>
  <cp:lastModifiedBy>Yadvendra Singh Yadav</cp:lastModifiedBy>
  <cp:revision>7</cp:revision>
  <dcterms:created xsi:type="dcterms:W3CDTF">2015-12-14T04:54:26Z</dcterms:created>
  <dcterms:modified xsi:type="dcterms:W3CDTF">2015-12-14T06:38:40Z</dcterms:modified>
</cp:coreProperties>
</file>