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6" r:id="rId4"/>
  </p:sldMasterIdLst>
  <p:notesMasterIdLst>
    <p:notesMasterId r:id="rId38"/>
  </p:notesMasterIdLst>
  <p:handoutMasterIdLst>
    <p:handoutMasterId r:id="rId39"/>
  </p:handoutMasterIdLst>
  <p:sldIdLst>
    <p:sldId id="259" r:id="rId5"/>
    <p:sldId id="263" r:id="rId6"/>
    <p:sldId id="273" r:id="rId7"/>
    <p:sldId id="274" r:id="rId8"/>
    <p:sldId id="275" r:id="rId9"/>
    <p:sldId id="276" r:id="rId10"/>
    <p:sldId id="278" r:id="rId11"/>
    <p:sldId id="279" r:id="rId12"/>
    <p:sldId id="344" r:id="rId13"/>
    <p:sldId id="345" r:id="rId14"/>
    <p:sldId id="343" r:id="rId15"/>
    <p:sldId id="346" r:id="rId16"/>
    <p:sldId id="347" r:id="rId17"/>
    <p:sldId id="348" r:id="rId18"/>
    <p:sldId id="349" r:id="rId19"/>
    <p:sldId id="350" r:id="rId20"/>
    <p:sldId id="351" r:id="rId21"/>
    <p:sldId id="352" r:id="rId22"/>
    <p:sldId id="353" r:id="rId23"/>
    <p:sldId id="354" r:id="rId24"/>
    <p:sldId id="355" r:id="rId25"/>
    <p:sldId id="357" r:id="rId26"/>
    <p:sldId id="358" r:id="rId27"/>
    <p:sldId id="359" r:id="rId28"/>
    <p:sldId id="360" r:id="rId29"/>
    <p:sldId id="361" r:id="rId30"/>
    <p:sldId id="362" r:id="rId31"/>
    <p:sldId id="363" r:id="rId32"/>
    <p:sldId id="364" r:id="rId33"/>
    <p:sldId id="365" r:id="rId34"/>
    <p:sldId id="341" r:id="rId35"/>
    <p:sldId id="334" r:id="rId36"/>
    <p:sldId id="261" r:id="rId37"/>
  </p:sldIdLst>
  <p:sldSz cx="9144000" cy="6858000" type="screen4x3"/>
  <p:notesSz cx="6884988" cy="10018713"/>
  <p:embeddedFontLst>
    <p:embeddedFont>
      <p:font typeface="ＭＳ Ｐゴシック" panose="020B0600070205080204" pitchFamily="34" charset="-128"/>
      <p:regular r:id="rId40"/>
    </p:embeddedFont>
    <p:embeddedFont>
      <p:font typeface="Ericsson Capital TT" panose="02000503000000020004" pitchFamily="2" charset="0"/>
      <p:regular r:id="rId41"/>
    </p:embeddedFont>
  </p:embeddedFontLst>
  <p:defaultTextStyle>
    <a:defPPr>
      <a:defRPr lang="en-GB"/>
    </a:defPPr>
    <a:lvl1pPr algn="l" rtl="0" fontAlgn="base">
      <a:spcBef>
        <a:spcPct val="50000"/>
      </a:spcBef>
      <a:spcAft>
        <a:spcPct val="0"/>
      </a:spcAft>
      <a:defRPr sz="2000" kern="1200">
        <a:solidFill>
          <a:schemeClr val="tx1"/>
        </a:solidFill>
        <a:latin typeface="Arial" charset="0"/>
        <a:ea typeface="+mn-ea"/>
        <a:cs typeface="+mn-cs"/>
      </a:defRPr>
    </a:lvl1pPr>
    <a:lvl2pPr marL="457200" algn="l" rtl="0" fontAlgn="base">
      <a:spcBef>
        <a:spcPct val="50000"/>
      </a:spcBef>
      <a:spcAft>
        <a:spcPct val="0"/>
      </a:spcAft>
      <a:defRPr sz="2000" kern="1200">
        <a:solidFill>
          <a:schemeClr val="tx1"/>
        </a:solidFill>
        <a:latin typeface="Arial" charset="0"/>
        <a:ea typeface="+mn-ea"/>
        <a:cs typeface="+mn-cs"/>
      </a:defRPr>
    </a:lvl2pPr>
    <a:lvl3pPr marL="914400" algn="l" rtl="0" fontAlgn="base">
      <a:spcBef>
        <a:spcPct val="50000"/>
      </a:spcBef>
      <a:spcAft>
        <a:spcPct val="0"/>
      </a:spcAft>
      <a:defRPr sz="2000" kern="1200">
        <a:solidFill>
          <a:schemeClr val="tx1"/>
        </a:solidFill>
        <a:latin typeface="Arial" charset="0"/>
        <a:ea typeface="+mn-ea"/>
        <a:cs typeface="+mn-cs"/>
      </a:defRPr>
    </a:lvl3pPr>
    <a:lvl4pPr marL="1371600" algn="l" rtl="0" fontAlgn="base">
      <a:spcBef>
        <a:spcPct val="50000"/>
      </a:spcBef>
      <a:spcAft>
        <a:spcPct val="0"/>
      </a:spcAft>
      <a:defRPr sz="2000" kern="1200">
        <a:solidFill>
          <a:schemeClr val="tx1"/>
        </a:solidFill>
        <a:latin typeface="Arial" charset="0"/>
        <a:ea typeface="+mn-ea"/>
        <a:cs typeface="+mn-cs"/>
      </a:defRPr>
    </a:lvl4pPr>
    <a:lvl5pPr marL="1828800" algn="l" rtl="0" fontAlgn="base">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9386CF36-BFA9-4BB0-91B9-1B19D4CB6FFA}">
          <p14:sldIdLst>
            <p14:sldId id="259"/>
            <p14:sldId id="263"/>
            <p14:sldId id="273"/>
            <p14:sldId id="274"/>
            <p14:sldId id="275"/>
            <p14:sldId id="276"/>
            <p14:sldId id="278"/>
            <p14:sldId id="279"/>
            <p14:sldId id="344"/>
            <p14:sldId id="345"/>
            <p14:sldId id="343"/>
            <p14:sldId id="346"/>
            <p14:sldId id="347"/>
            <p14:sldId id="348"/>
            <p14:sldId id="349"/>
            <p14:sldId id="350"/>
            <p14:sldId id="351"/>
            <p14:sldId id="352"/>
            <p14:sldId id="353"/>
            <p14:sldId id="354"/>
            <p14:sldId id="355"/>
            <p14:sldId id="357"/>
            <p14:sldId id="358"/>
            <p14:sldId id="359"/>
            <p14:sldId id="360"/>
            <p14:sldId id="361"/>
            <p14:sldId id="362"/>
            <p14:sldId id="363"/>
            <p14:sldId id="364"/>
            <p14:sldId id="365"/>
            <p14:sldId id="341"/>
            <p14:sldId id="334"/>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D4"/>
    <a:srgbClr val="9FB7D3"/>
    <a:srgbClr val="8BC5FF"/>
    <a:srgbClr val="99CCFF"/>
    <a:srgbClr val="6A8FBF"/>
    <a:srgbClr val="007B78"/>
    <a:srgbClr val="89BA17"/>
    <a:srgbClr val="FABB00"/>
    <a:srgbClr val="F08A00"/>
    <a:srgbClr val="E32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1297" autoAdjust="0"/>
  </p:normalViewPr>
  <p:slideViewPr>
    <p:cSldViewPr snapToGrid="0" snapToObjects="1">
      <p:cViewPr varScale="1">
        <p:scale>
          <a:sx n="84" d="100"/>
          <a:sy n="84" d="100"/>
        </p:scale>
        <p:origin x="-1500" y="-78"/>
      </p:cViewPr>
      <p:guideLst>
        <p:guide orient="horz" pos="1136"/>
        <p:guide orient="horz" pos="4110"/>
        <p:guide orient="horz" pos="151"/>
        <p:guide orient="horz" pos="2449"/>
        <p:guide orient="horz" pos="3566"/>
        <p:guide orient="horz" pos="2545"/>
        <p:guide orient="horz" pos="3845"/>
        <p:guide pos="4969"/>
        <p:guide pos="1941"/>
        <p:guide pos="3818"/>
        <p:guide pos="3727"/>
        <p:guide pos="2834"/>
        <p:guide pos="2926"/>
        <p:guide pos="248"/>
        <p:guide pos="2034"/>
        <p:guide pos="2879"/>
        <p:guide pos="2676"/>
        <p:guide pos="3084"/>
        <p:guide pos="5511"/>
      </p:guideLst>
    </p:cSldViewPr>
  </p:slideViewPr>
  <p:notesTextViewPr>
    <p:cViewPr>
      <p:scale>
        <a:sx n="100" d="100"/>
        <a:sy n="100" d="100"/>
      </p:scale>
      <p:origin x="0" y="0"/>
    </p:cViewPr>
  </p:notesTextViewPr>
  <p:sorterViewPr>
    <p:cViewPr>
      <p:scale>
        <a:sx n="100" d="100"/>
        <a:sy n="100" d="100"/>
      </p:scale>
      <p:origin x="0" y="6528"/>
    </p:cViewPr>
  </p:sorterViewPr>
  <p:notesViewPr>
    <p:cSldViewPr snapToGrid="0" snapToObjects="1">
      <p:cViewPr varScale="1">
        <p:scale>
          <a:sx n="64" d="100"/>
          <a:sy n="64" d="100"/>
        </p:scale>
        <p:origin x="-3414" y="-126"/>
      </p:cViewPr>
      <p:guideLst>
        <p:guide orient="horz" pos="3155"/>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83495" cy="500936"/>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spcBef>
                <a:spcPct val="0"/>
              </a:spcBef>
              <a:defRPr sz="1300"/>
            </a:lvl1pPr>
          </a:lstStyle>
          <a:p>
            <a:r>
              <a:rPr lang="en-US" sz="1200" smtClean="0"/>
              <a:t>BASEBAND 5212 INTEGRATION </a:t>
            </a:r>
            <a:endParaRPr lang="en-US" sz="1200" dirty="0"/>
          </a:p>
        </p:txBody>
      </p:sp>
      <p:sp>
        <p:nvSpPr>
          <p:cNvPr id="79875" name="Rectangle 3"/>
          <p:cNvSpPr>
            <a:spLocks noGrp="1" noChangeArrowheads="1"/>
          </p:cNvSpPr>
          <p:nvPr>
            <p:ph type="dt" sz="quarter" idx="1"/>
          </p:nvPr>
        </p:nvSpPr>
        <p:spPr bwMode="auto">
          <a:xfrm>
            <a:off x="3899900" y="0"/>
            <a:ext cx="2983495" cy="500936"/>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lgn="r">
              <a:spcBef>
                <a:spcPct val="0"/>
              </a:spcBef>
              <a:defRPr sz="1300"/>
            </a:lvl1pPr>
          </a:lstStyle>
          <a:p>
            <a:r>
              <a:rPr lang="en-US" sz="1200" smtClean="0"/>
              <a:t>2016-03-22 </a:t>
            </a:r>
            <a:endParaRPr lang="en-US" sz="1200" dirty="0"/>
          </a:p>
        </p:txBody>
      </p:sp>
      <p:sp>
        <p:nvSpPr>
          <p:cNvPr id="79876" name="Rectangle 4"/>
          <p:cNvSpPr>
            <a:spLocks noGrp="1" noChangeArrowheads="1"/>
          </p:cNvSpPr>
          <p:nvPr>
            <p:ph type="ftr" sz="quarter" idx="2"/>
          </p:nvPr>
        </p:nvSpPr>
        <p:spPr bwMode="auto">
          <a:xfrm>
            <a:off x="0" y="9516038"/>
            <a:ext cx="2983495" cy="500936"/>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spcBef>
                <a:spcPct val="0"/>
              </a:spcBef>
              <a:defRPr sz="1300"/>
            </a:lvl1pPr>
          </a:lstStyle>
          <a:p>
            <a:r>
              <a:rPr lang="en-US" sz="1200" smtClean="0"/>
              <a:t> </a:t>
            </a:r>
            <a:endParaRPr lang="en-US" sz="1200" dirty="0"/>
          </a:p>
        </p:txBody>
      </p:sp>
      <p:sp>
        <p:nvSpPr>
          <p:cNvPr id="79877" name="Rectangle 5"/>
          <p:cNvSpPr>
            <a:spLocks noGrp="1" noChangeArrowheads="1"/>
          </p:cNvSpPr>
          <p:nvPr>
            <p:ph type="sldNum" sz="quarter" idx="3"/>
          </p:nvPr>
        </p:nvSpPr>
        <p:spPr bwMode="auto">
          <a:xfrm>
            <a:off x="3899900" y="9516038"/>
            <a:ext cx="2983495" cy="500936"/>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lgn="r">
              <a:spcBef>
                <a:spcPct val="0"/>
              </a:spcBef>
              <a:defRPr sz="1300"/>
            </a:lvl1pPr>
          </a:lstStyle>
          <a:p>
            <a:fld id="{4ECEF30E-552D-42ED-82CA-C73F83CA10A8}" type="slidenum">
              <a:rPr lang="en-US" sz="1200"/>
              <a:pPr/>
              <a:t>‹#›</a:t>
            </a:fld>
            <a:endParaRPr lang="en-US" sz="1200" dirty="0"/>
          </a:p>
        </p:txBody>
      </p:sp>
    </p:spTree>
    <p:extLst>
      <p:ext uri="{BB962C8B-B14F-4D97-AF65-F5344CB8AC3E}">
        <p14:creationId xmlns:p14="http://schemas.microsoft.com/office/powerpoint/2010/main" val="29855832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idx="1"/>
          </p:nvPr>
        </p:nvSpPr>
        <p:spPr>
          <a:xfrm>
            <a:off x="3900488" y="0"/>
            <a:ext cx="2982912" cy="501650"/>
          </a:xfrm>
          <a:prstGeom prst="rect">
            <a:avLst/>
          </a:prstGeom>
        </p:spPr>
        <p:txBody>
          <a:bodyPr vert="horz" lIns="91440" tIns="45720" rIns="91440" bIns="45720" rtlCol="0"/>
          <a:lstStyle>
            <a:lvl1pPr algn="r">
              <a:defRPr sz="1200"/>
            </a:lvl1pPr>
          </a:lstStyle>
          <a:p>
            <a:r>
              <a:rPr lang="en-US" smtClean="0"/>
              <a:t>2016-03-22 </a:t>
            </a:r>
            <a:endParaRPr lang="en-US" dirty="0"/>
          </a:p>
        </p:txBody>
      </p:sp>
      <p:sp>
        <p:nvSpPr>
          <p:cNvPr id="3" name="Slide Number Placeholder 2"/>
          <p:cNvSpPr>
            <a:spLocks noGrp="1"/>
          </p:cNvSpPr>
          <p:nvPr>
            <p:ph type="sldNum" sz="quarter" idx="5"/>
          </p:nvPr>
        </p:nvSpPr>
        <p:spPr>
          <a:xfrm>
            <a:off x="3900488" y="9515475"/>
            <a:ext cx="2982912" cy="501650"/>
          </a:xfrm>
          <a:prstGeom prst="rect">
            <a:avLst/>
          </a:prstGeom>
        </p:spPr>
        <p:txBody>
          <a:bodyPr vert="horz" lIns="91440" tIns="45720" rIns="91440" bIns="45720" rtlCol="0" anchor="b"/>
          <a:lstStyle>
            <a:lvl1pPr algn="r">
              <a:defRPr sz="1200"/>
            </a:lvl1pPr>
          </a:lstStyle>
          <a:p>
            <a:fld id="{5852353D-F306-481A-B3D0-C36CE0BF9563}" type="slidenum">
              <a:rPr lang="en-US" smtClean="0"/>
              <a:pPr/>
              <a:t>‹#›</a:t>
            </a:fld>
            <a:endParaRPr lang="en-US" dirty="0"/>
          </a:p>
        </p:txBody>
      </p:sp>
      <p:sp>
        <p:nvSpPr>
          <p:cNvPr id="4" name="Header Placeholder 3"/>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r>
              <a:rPr lang="en-US" smtClean="0"/>
              <a:t>BASEBAND 5212 INTEGRATION </a:t>
            </a:r>
            <a:endParaRPr lang="en-US" dirty="0"/>
          </a:p>
        </p:txBody>
      </p:sp>
      <p:sp>
        <p:nvSpPr>
          <p:cNvPr id="5" name="Slide Image Placeholder 4"/>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9515475"/>
            <a:ext cx="2982913" cy="501650"/>
          </a:xfrm>
          <a:prstGeom prst="rect">
            <a:avLst/>
          </a:prstGeom>
        </p:spPr>
        <p:txBody>
          <a:bodyPr vert="horz" lIns="91440" tIns="45720" rIns="91440" bIns="45720" rtlCol="0" anchor="b"/>
          <a:lstStyle>
            <a:lvl1pPr algn="l">
              <a:defRPr sz="1200"/>
            </a:lvl1pPr>
          </a:lstStyle>
          <a:p>
            <a:r>
              <a:rPr lang="en-US" smtClean="0"/>
              <a:t> </a:t>
            </a:r>
            <a:endParaRPr lang="en-US" dirty="0"/>
          </a:p>
        </p:txBody>
      </p:sp>
      <p:sp>
        <p:nvSpPr>
          <p:cNvPr id="7" name="Notes Placeholder 6"/>
          <p:cNvSpPr>
            <a:spLocks noGrp="1"/>
          </p:cNvSpPr>
          <p:nvPr>
            <p:ph type="body" sz="quarter" idx="3"/>
          </p:nvPr>
        </p:nvSpPr>
        <p:spPr>
          <a:xfrm>
            <a:off x="688975" y="4759325"/>
            <a:ext cx="5507038" cy="45085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8257339"/>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938213" y="750888"/>
            <a:ext cx="5008562" cy="3757612"/>
          </a:xfrm>
          <a:prstGeom prst="rect">
            <a:avLst/>
          </a:prstGeom>
          <a:ln/>
        </p:spPr>
      </p:sp>
      <p:sp>
        <p:nvSpPr>
          <p:cNvPr id="80899" name="Rectangle 3"/>
          <p:cNvSpPr>
            <a:spLocks noGrp="1" noChangeArrowheads="1"/>
          </p:cNvSpPr>
          <p:nvPr>
            <p:ph type="body" idx="1"/>
          </p:nvPr>
        </p:nvSpPr>
        <p:spPr>
          <a:xfrm>
            <a:off x="688499" y="4758889"/>
            <a:ext cx="5507990" cy="4508421"/>
          </a:xfrm>
          <a:prstGeom prst="rect">
            <a:avLst/>
          </a:prstGeom>
        </p:spPr>
        <p:txBody>
          <a:bodyPr/>
          <a:lstStyle/>
          <a:p>
            <a:endParaRPr lang="en-US" dirty="0"/>
          </a:p>
        </p:txBody>
      </p:sp>
      <p:sp>
        <p:nvSpPr>
          <p:cNvPr id="5" name="Date Placeholder 4"/>
          <p:cNvSpPr>
            <a:spLocks noGrp="1"/>
          </p:cNvSpPr>
          <p:nvPr>
            <p:ph type="dt" idx="10"/>
          </p:nvPr>
        </p:nvSpPr>
        <p:spPr/>
        <p:txBody>
          <a:bodyPr/>
          <a:lstStyle/>
          <a:p>
            <a:r>
              <a:rPr lang="en-US" smtClean="0"/>
              <a:t>2016-03-22 </a:t>
            </a:r>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8" name="Slide Number Placeholder 7"/>
          <p:cNvSpPr>
            <a:spLocks noGrp="1"/>
          </p:cNvSpPr>
          <p:nvPr>
            <p:ph type="sldNum" sz="quarter" idx="12"/>
          </p:nvPr>
        </p:nvSpPr>
        <p:spPr/>
        <p:txBody>
          <a:bodyPr/>
          <a:lstStyle/>
          <a:p>
            <a:fld id="{1BE2ED04-32F1-4AEA-AFBB-F689970F6543}" type="slidenum">
              <a:rPr lang="en-US" smtClean="0"/>
              <a:t>1</a:t>
            </a:fld>
            <a:endParaRPr lang="en-US"/>
          </a:p>
        </p:txBody>
      </p:sp>
      <p:sp>
        <p:nvSpPr>
          <p:cNvPr id="9" name="Header Placeholder 8"/>
          <p:cNvSpPr>
            <a:spLocks noGrp="1"/>
          </p:cNvSpPr>
          <p:nvPr>
            <p:ph type="hdr" sz="quarter" idx="13"/>
          </p:nvPr>
        </p:nvSpPr>
        <p:spPr/>
        <p:txBody>
          <a:bodyPr/>
          <a:lstStyle/>
          <a:p>
            <a:r>
              <a:rPr lang="en-US" smtClean="0"/>
              <a:t>BASEBAND 5212 INTEGRATION </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2C56B7B4-F200-4088-82A1-282C04452FE5}" type="slidenum">
              <a:rPr lang="en-US" smtClean="0"/>
              <a:t>10</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2116018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36DE08AE-D6D6-44C3-B0EF-8F09D50A11C6}" type="slidenum">
              <a:rPr lang="en-US" smtClean="0"/>
              <a:t>11</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F6A51541-93F1-41C7-851C-D523B8A81EE9}" type="slidenum">
              <a:rPr lang="en-US" smtClean="0"/>
              <a:t>12</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D9DFDE35-88A4-430D-91F5-E7C4DC96ED81}" type="slidenum">
              <a:rPr lang="en-US" smtClean="0"/>
              <a:t>13</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739F4BB9-7A0F-43F9-956F-994D2E2A2D17}" type="slidenum">
              <a:rPr lang="en-US" smtClean="0"/>
              <a:t>14</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15DB341E-E567-48F5-91A7-71684462F451}" type="slidenum">
              <a:rPr lang="en-US" smtClean="0"/>
              <a:t>15</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B6228F71-6021-43EC-9D4E-6671CA8075C7}" type="slidenum">
              <a:rPr lang="en-US" smtClean="0"/>
              <a:t>16</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038989BF-3D75-4340-986F-E828F9804B03}" type="slidenum">
              <a:rPr lang="en-US" smtClean="0"/>
              <a:t>17</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8B30C723-061A-4E78-8A15-8301E8759451}" type="slidenum">
              <a:rPr lang="en-US" smtClean="0"/>
              <a:t>18</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C1E7901E-B41A-47C5-9278-ADA6F4EE095A}" type="slidenum">
              <a:rPr lang="en-US" smtClean="0"/>
              <a:t>19</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09BE555C-21ED-4359-A4E0-80DE5DF649A6}" type="slidenum">
              <a:rPr lang="en-US" smtClean="0"/>
              <a:t>2</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3436282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A209295A-1165-4BBF-B147-BBCE5405820D}" type="slidenum">
              <a:rPr lang="en-US" smtClean="0"/>
              <a:t>20</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30896DE1-A968-40CA-B5C0-0E964402FA0D}" type="slidenum">
              <a:rPr lang="en-US" smtClean="0"/>
              <a:t>21</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2E27D3A3-D48F-4E73-AD45-4F488B476E14}" type="slidenum">
              <a:rPr lang="en-US" smtClean="0"/>
              <a:t>22</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A144A429-DD84-4AD6-A0C9-1EDC5E5462BC}" type="slidenum">
              <a:rPr lang="en-US" smtClean="0"/>
              <a:t>23</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E3AF2CD6-7E42-4D0A-A016-231E4A2C47A9}" type="slidenum">
              <a:rPr lang="en-US" smtClean="0"/>
              <a:t>24</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3DD20CF4-6888-4837-B8DE-D638243B843E}" type="slidenum">
              <a:rPr lang="en-US" smtClean="0"/>
              <a:t>25</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65DCCD97-D3FE-45DB-8A71-79BA6C83B98F}" type="slidenum">
              <a:rPr lang="en-US" smtClean="0"/>
              <a:t>26</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BD3F3E62-7416-4D27-B844-178B7A6948EC}" type="slidenum">
              <a:rPr lang="en-US" smtClean="0"/>
              <a:t>27</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303F997B-E761-45DD-80DE-5312075F2D63}" type="slidenum">
              <a:rPr lang="en-US" smtClean="0"/>
              <a:t>28</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A9766AE9-0B97-44C3-AEE2-71BE3A2F953E}" type="slidenum">
              <a:rPr lang="en-US" smtClean="0"/>
              <a:t>29</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4"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pPr>
            <a:r>
              <a:rPr lang="en-US" sz="1000" dirty="0"/>
              <a:t>We took the world's best baseband and made it better à Evidence from live networks around the world show again and again, Ericsson is the technology leader with the best performing networks and the most compact baseband on the market.</a:t>
            </a:r>
          </a:p>
          <a:p>
            <a:pPr>
              <a:lnSpc>
                <a:spcPct val="115000"/>
              </a:lnSpc>
            </a:pPr>
            <a:r>
              <a:rPr lang="en-US" sz="1000" dirty="0"/>
              <a:t> </a:t>
            </a:r>
          </a:p>
          <a:p>
            <a:pPr>
              <a:lnSpc>
                <a:spcPct val="115000"/>
              </a:lnSpc>
            </a:pPr>
            <a:r>
              <a:rPr lang="en-US" sz="1000" dirty="0"/>
              <a:t>2X Multi-core à Ericsson has taken its world leading multi-core architecture and doubled the number of processor cores to 256, coupled to our cutting edge parallel processing software, Ericsson delivers the industry leading radio network system.</a:t>
            </a:r>
          </a:p>
          <a:p>
            <a:pPr>
              <a:lnSpc>
                <a:spcPct val="115000"/>
              </a:lnSpc>
            </a:pPr>
            <a:r>
              <a:rPr lang="en-US" sz="1000" dirty="0"/>
              <a:t> </a:t>
            </a:r>
          </a:p>
          <a:p>
            <a:pPr>
              <a:lnSpc>
                <a:spcPct val="115000"/>
              </a:lnSpc>
            </a:pPr>
            <a:r>
              <a:rPr lang="en-US" sz="1000" dirty="0"/>
              <a:t>2X Multi-standard à Ericsson's new baseband unit supports LTE (FDD &amp; TDD), WCDMA and GSM on the same hardware platform. This provides operator's with a future proof solution and full flexibility in how/when to migrate existing spectrum assets to LTE in the future.</a:t>
            </a:r>
          </a:p>
          <a:p>
            <a:pPr>
              <a:lnSpc>
                <a:spcPct val="115000"/>
              </a:lnSpc>
            </a:pPr>
            <a:r>
              <a:rPr lang="en-US" sz="1000" dirty="0"/>
              <a:t> </a:t>
            </a:r>
          </a:p>
          <a:p>
            <a:pPr>
              <a:lnSpc>
                <a:spcPct val="115000"/>
              </a:lnSpc>
            </a:pPr>
            <a:r>
              <a:rPr lang="en-US" sz="1000" dirty="0"/>
              <a:t>2X Multi-mode à Deploy LTE using our new baseband unit and utilize it's powerful capacity for GSM or WCDMA also. Combined with the best radios in the business, you can deploy LTE on an existing GSM or WCDMA site and simultaneously modernize the GSM or WCDMA equipment, without deploying extra hardware. In addition, the operator is future prepared for migrating the GSM or WCDMA spectrum to LTE, with a simple software update.</a:t>
            </a:r>
          </a:p>
          <a:p>
            <a:pPr>
              <a:lnSpc>
                <a:spcPct val="115000"/>
              </a:lnSpc>
            </a:pPr>
            <a:r>
              <a:rPr lang="en-US" sz="1000" dirty="0"/>
              <a:t> </a:t>
            </a:r>
          </a:p>
          <a:p>
            <a:pPr>
              <a:lnSpc>
                <a:spcPct val="115000"/>
              </a:lnSpc>
            </a:pPr>
            <a:r>
              <a:rPr lang="en-US" sz="1000" dirty="0"/>
              <a:t>2X Cell capacity à Supporting 5 LTE bands with Carrier Aggregation or aggregating FDD &amp; TDD carriers to provide coverage AND capacity, Ericsson's new baseband unit provides the bandwidth demanded by increasing traffic and the transformation to 5G.</a:t>
            </a:r>
          </a:p>
        </p:txBody>
      </p:sp>
      <p:sp>
        <p:nvSpPr>
          <p:cNvPr id="4" name="Date Placeholder 3"/>
          <p:cNvSpPr>
            <a:spLocks noGrp="1"/>
          </p:cNvSpPr>
          <p:nvPr>
            <p:ph type="dt" sz="quarter" idx="1"/>
          </p:nvPr>
        </p:nvSpPr>
        <p:spPr/>
        <p:txBody>
          <a:bodyPr/>
          <a:lstStyle/>
          <a:p>
            <a:pPr>
              <a:defRPr/>
            </a:pPr>
            <a:r>
              <a:rPr lang="en-US" smtClean="0"/>
              <a:t>2016-03-22 </a:t>
            </a:r>
            <a:endParaRPr lang="en-US" dirty="0"/>
          </a:p>
        </p:txBody>
      </p:sp>
      <p:sp>
        <p:nvSpPr>
          <p:cNvPr id="10035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B2DE19DA-A3DB-4FFE-8B5F-B74826445C1E}" type="slidenum">
              <a:rPr lang="en-US" sz="1200" smtClean="0">
                <a:cs typeface="Arial" charset="0"/>
              </a:rPr>
              <a:t>3</a:t>
            </a:fld>
            <a:endParaRPr lang="en-US" sz="1200">
              <a:cs typeface="Arial" charset="0"/>
            </a:endParaRPr>
          </a:p>
        </p:txBody>
      </p:sp>
      <p:sp>
        <p:nvSpPr>
          <p:cNvPr id="6" name="Header Placeholder 5"/>
          <p:cNvSpPr>
            <a:spLocks noGrp="1"/>
          </p:cNvSpPr>
          <p:nvPr>
            <p:ph type="hdr" sz="quarter"/>
          </p:nvPr>
        </p:nvSpPr>
        <p:spPr/>
        <p:txBody>
          <a:bodyPr/>
          <a:lstStyle/>
          <a:p>
            <a:pPr>
              <a:defRPr/>
            </a:pPr>
            <a:r>
              <a:rPr lang="en-US" smtClean="0"/>
              <a:t>BASEBAND 5212 INTEGRATION </a:t>
            </a:r>
            <a:endParaRPr lang="en-US" dirty="0"/>
          </a:p>
        </p:txBody>
      </p:sp>
      <p:sp>
        <p:nvSpPr>
          <p:cNvPr id="7" name="Footer Placeholder 6"/>
          <p:cNvSpPr>
            <a:spLocks noGrp="1"/>
          </p:cNvSpPr>
          <p:nvPr>
            <p:ph type="ftr" sz="quarter" idx="4"/>
          </p:nvPr>
        </p:nvSpPr>
        <p:spPr/>
        <p:txBody>
          <a:bodyPr/>
          <a:lstStyle/>
          <a:p>
            <a:pPr>
              <a:defRPr/>
            </a:pPr>
            <a:r>
              <a:rPr lang="da-DK" smtClean="0"/>
              <a:t>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84D96A1D-8414-4CE3-8B06-887959BF5AE5}" type="slidenum">
              <a:rPr lang="en-US" smtClean="0"/>
              <a:t>30</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4129518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GB" sz="1200" b="1" kern="1200" dirty="0" err="1" smtClean="0">
                <a:solidFill>
                  <a:schemeClr val="tx1"/>
                </a:solidFill>
                <a:effectLst/>
                <a:latin typeface="Arial" charset="0"/>
                <a:ea typeface="+mn-ea"/>
                <a:cs typeface="+mn-cs"/>
              </a:rPr>
              <a:t>moshell</a:t>
            </a:r>
            <a:r>
              <a:rPr lang="en-GB" sz="1200" b="1" kern="1200" dirty="0" smtClean="0">
                <a:solidFill>
                  <a:schemeClr val="tx1"/>
                </a:solidFill>
                <a:effectLst/>
                <a:latin typeface="Arial" charset="0"/>
                <a:ea typeface="+mn-ea"/>
                <a:cs typeface="+mn-cs"/>
              </a:rPr>
              <a:t> &lt;</a:t>
            </a:r>
            <a:r>
              <a:rPr lang="en-GB" sz="1200" b="1" kern="1200" dirty="0" err="1" smtClean="0">
                <a:solidFill>
                  <a:schemeClr val="tx1"/>
                </a:solidFill>
                <a:effectLst/>
                <a:latin typeface="Arial" charset="0"/>
                <a:ea typeface="+mn-ea"/>
                <a:cs typeface="+mn-cs"/>
              </a:rPr>
              <a:t>nodeip</a:t>
            </a:r>
            <a:r>
              <a:rPr lang="en-GB" sz="1200" b="1" kern="1200" dirty="0" smtClean="0">
                <a:solidFill>
                  <a:schemeClr val="tx1"/>
                </a:solidFill>
                <a:effectLst/>
                <a:latin typeface="Arial" charset="0"/>
                <a:ea typeface="+mn-ea"/>
                <a:cs typeface="+mn-cs"/>
              </a:rPr>
              <a:t>&gt;</a:t>
            </a:r>
            <a:endParaRPr lang="en-US"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GB" sz="1200" b="1" kern="1200" dirty="0" err="1" smtClean="0">
                <a:solidFill>
                  <a:schemeClr val="tx1"/>
                </a:solidFill>
                <a:effectLst/>
                <a:latin typeface="Arial" charset="0"/>
                <a:ea typeface="+mn-ea"/>
                <a:cs typeface="+mn-cs"/>
              </a:rPr>
              <a:t>Moshell</a:t>
            </a:r>
            <a:r>
              <a:rPr lang="en-GB" sz="1200" b="1" kern="1200" dirty="0" smtClean="0">
                <a:solidFill>
                  <a:schemeClr val="tx1"/>
                </a:solidFill>
                <a:effectLst/>
                <a:latin typeface="Arial" charset="0"/>
                <a:ea typeface="+mn-ea"/>
                <a:cs typeface="+mn-cs"/>
              </a:rPr>
              <a:t> will </a:t>
            </a:r>
            <a:r>
              <a:rPr lang="en-GB" sz="1200" b="1" u="sng" kern="1200" dirty="0" smtClean="0">
                <a:solidFill>
                  <a:schemeClr val="tx1"/>
                </a:solidFill>
                <a:effectLst/>
                <a:latin typeface="Arial" charset="0"/>
                <a:ea typeface="+mn-ea"/>
                <a:cs typeface="+mn-cs"/>
              </a:rPr>
              <a:t>automatically detect the node type</a:t>
            </a:r>
            <a:r>
              <a:rPr lang="en-GB" sz="1200" b="1" kern="1200" dirty="0" smtClean="0">
                <a:solidFill>
                  <a:schemeClr val="tx1"/>
                </a:solidFill>
                <a:effectLst/>
                <a:latin typeface="Arial" charset="0"/>
                <a:ea typeface="+mn-ea"/>
                <a:cs typeface="+mn-cs"/>
              </a:rPr>
              <a:t> (CPP / RCS / Pico / </a:t>
            </a:r>
            <a:r>
              <a:rPr lang="en-GB" sz="1200" b="1" kern="1200" dirty="0" err="1" smtClean="0">
                <a:solidFill>
                  <a:schemeClr val="tx1"/>
                </a:solidFill>
                <a:effectLst/>
                <a:latin typeface="Arial" charset="0"/>
                <a:ea typeface="+mn-ea"/>
                <a:cs typeface="+mn-cs"/>
              </a:rPr>
              <a:t>etc</a:t>
            </a:r>
            <a:r>
              <a:rPr lang="en-GB" sz="1200" b="1" kern="1200" dirty="0" smtClean="0">
                <a:solidFill>
                  <a:schemeClr val="tx1"/>
                </a:solidFill>
                <a:effectLst/>
                <a:latin typeface="Arial" charset="0"/>
                <a:ea typeface="+mn-ea"/>
                <a:cs typeface="+mn-cs"/>
              </a:rPr>
              <a:t>) and set the TCP ports for the various interfaces to the appropriate values.</a:t>
            </a:r>
            <a:endParaRPr lang="en-US"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If the username is unknown or incorrect, </a:t>
            </a:r>
            <a:r>
              <a:rPr lang="en-GB" sz="1200" b="1" kern="1200" dirty="0" err="1" smtClean="0">
                <a:solidFill>
                  <a:schemeClr val="tx1"/>
                </a:solidFill>
                <a:effectLst/>
                <a:latin typeface="Arial" charset="0"/>
                <a:ea typeface="+mn-ea"/>
                <a:cs typeface="+mn-cs"/>
              </a:rPr>
              <a:t>moshell</a:t>
            </a:r>
            <a:r>
              <a:rPr lang="en-GB" sz="1200" b="1" kern="1200" dirty="0" smtClean="0">
                <a:solidFill>
                  <a:schemeClr val="tx1"/>
                </a:solidFill>
                <a:effectLst/>
                <a:latin typeface="Arial" charset="0"/>
                <a:ea typeface="+mn-ea"/>
                <a:cs typeface="+mn-cs"/>
              </a:rPr>
              <a:t> will prompt for the username.</a:t>
            </a:r>
            <a:endParaRPr lang="en-US"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For COM nodes, </a:t>
            </a:r>
            <a:r>
              <a:rPr lang="en-GB" sz="1200" b="1" kern="1200" dirty="0" err="1" smtClean="0">
                <a:solidFill>
                  <a:schemeClr val="tx1"/>
                </a:solidFill>
                <a:effectLst/>
                <a:latin typeface="Arial" charset="0"/>
                <a:ea typeface="+mn-ea"/>
                <a:cs typeface="+mn-cs"/>
              </a:rPr>
              <a:t>moshell</a:t>
            </a:r>
            <a:r>
              <a:rPr lang="en-GB" sz="1200" b="1" kern="1200" dirty="0" smtClean="0">
                <a:solidFill>
                  <a:schemeClr val="tx1"/>
                </a:solidFill>
                <a:effectLst/>
                <a:latin typeface="Arial" charset="0"/>
                <a:ea typeface="+mn-ea"/>
                <a:cs typeface="+mn-cs"/>
              </a:rPr>
              <a:t> will by default access the MO interface via </a:t>
            </a:r>
            <a:r>
              <a:rPr lang="en-GB" sz="1200" b="1" u="sng" kern="1200" dirty="0" smtClean="0">
                <a:solidFill>
                  <a:schemeClr val="tx1"/>
                </a:solidFill>
                <a:effectLst/>
                <a:latin typeface="Arial" charset="0"/>
                <a:ea typeface="+mn-ea"/>
                <a:cs typeface="+mn-cs"/>
              </a:rPr>
              <a:t>COMCLI over SSH</a:t>
            </a:r>
            <a:r>
              <a:rPr lang="en-GB" sz="1200" b="1" kern="1200" dirty="0" smtClean="0">
                <a:solidFill>
                  <a:schemeClr val="tx1"/>
                </a:solidFill>
                <a:effectLst/>
                <a:latin typeface="Arial" charset="0"/>
                <a:ea typeface="+mn-ea"/>
                <a:cs typeface="+mn-cs"/>
              </a:rPr>
              <a:t>.</a:t>
            </a:r>
            <a:endParaRPr lang="en-US"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To use a different access method (NETCONF / TLS / </a:t>
            </a:r>
            <a:r>
              <a:rPr lang="en-GB" sz="1200" b="1" kern="1200" dirty="0" err="1" smtClean="0">
                <a:solidFill>
                  <a:schemeClr val="tx1"/>
                </a:solidFill>
                <a:effectLst/>
                <a:latin typeface="Arial" charset="0"/>
                <a:ea typeface="+mn-ea"/>
                <a:cs typeface="+mn-cs"/>
              </a:rPr>
              <a:t>etc</a:t>
            </a:r>
            <a:r>
              <a:rPr lang="en-GB" sz="1200" b="1" kern="1200" dirty="0" smtClean="0">
                <a:solidFill>
                  <a:schemeClr val="tx1"/>
                </a:solidFill>
                <a:effectLst/>
                <a:latin typeface="Arial" charset="0"/>
                <a:ea typeface="+mn-ea"/>
                <a:cs typeface="+mn-cs"/>
              </a:rPr>
              <a:t>), it is possible to specify the option "-v </a:t>
            </a:r>
            <a:r>
              <a:rPr lang="en-GB" sz="1200" b="1" kern="1200" dirty="0" err="1" smtClean="0">
                <a:solidFill>
                  <a:schemeClr val="tx1"/>
                </a:solidFill>
                <a:effectLst/>
                <a:latin typeface="Arial" charset="0"/>
                <a:ea typeface="+mn-ea"/>
                <a:cs typeface="+mn-cs"/>
              </a:rPr>
              <a:t>comcli</a:t>
            </a:r>
            <a:r>
              <a:rPr lang="en-GB" sz="1200" b="1" kern="1200" dirty="0" smtClean="0">
                <a:solidFill>
                  <a:schemeClr val="tx1"/>
                </a:solidFill>
                <a:effectLst/>
                <a:latin typeface="Arial" charset="0"/>
                <a:ea typeface="+mn-ea"/>
                <a:cs typeface="+mn-cs"/>
              </a:rPr>
              <a:t>=&lt;value&gt;".</a:t>
            </a:r>
            <a:endParaRPr lang="en-US"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Refer to the file </a:t>
            </a:r>
            <a:r>
              <a:rPr lang="en-GB" sz="1200" b="1" kern="1200" dirty="0" err="1" smtClean="0">
                <a:solidFill>
                  <a:schemeClr val="tx1"/>
                </a:solidFill>
                <a:effectLst/>
                <a:latin typeface="Arial" charset="0"/>
                <a:ea typeface="+mn-ea"/>
                <a:cs typeface="+mn-cs"/>
              </a:rPr>
              <a:t>moshell</a:t>
            </a:r>
            <a:r>
              <a:rPr lang="en-GB" sz="1200" b="1" kern="1200" dirty="0" smtClean="0">
                <a:solidFill>
                  <a:schemeClr val="tx1"/>
                </a:solidFill>
                <a:effectLst/>
                <a:latin typeface="Arial" charset="0"/>
                <a:ea typeface="+mn-ea"/>
                <a:cs typeface="+mn-cs"/>
              </a:rPr>
              <a:t>/</a:t>
            </a:r>
            <a:r>
              <a:rPr lang="en-GB" sz="1200" b="1" kern="1200" dirty="0" err="1" smtClean="0">
                <a:solidFill>
                  <a:schemeClr val="tx1"/>
                </a:solidFill>
                <a:effectLst/>
                <a:latin typeface="Arial" charset="0"/>
                <a:ea typeface="+mn-ea"/>
                <a:cs typeface="+mn-cs"/>
              </a:rPr>
              <a:t>moshell</a:t>
            </a:r>
            <a:r>
              <a:rPr lang="en-GB" sz="1200" b="1" kern="1200" dirty="0" smtClean="0">
                <a:solidFill>
                  <a:schemeClr val="tx1"/>
                </a:solidFill>
                <a:effectLst/>
                <a:latin typeface="Arial" charset="0"/>
                <a:ea typeface="+mn-ea"/>
                <a:cs typeface="+mn-cs"/>
              </a:rPr>
              <a:t> for more detailed description about the </a:t>
            </a:r>
            <a:r>
              <a:rPr lang="en-GB" sz="1200" b="1" kern="1200" dirty="0" err="1" smtClean="0">
                <a:solidFill>
                  <a:schemeClr val="tx1"/>
                </a:solidFill>
                <a:effectLst/>
                <a:latin typeface="Arial" charset="0"/>
                <a:ea typeface="+mn-ea"/>
                <a:cs typeface="+mn-cs"/>
              </a:rPr>
              <a:t>comcli</a:t>
            </a:r>
            <a:r>
              <a:rPr lang="en-GB" sz="1200" b="1" kern="1200" dirty="0" smtClean="0">
                <a:solidFill>
                  <a:schemeClr val="tx1"/>
                </a:solidFill>
                <a:effectLst/>
                <a:latin typeface="Arial" charset="0"/>
                <a:ea typeface="+mn-ea"/>
                <a:cs typeface="+mn-cs"/>
              </a:rPr>
              <a:t> parameter.</a:t>
            </a:r>
            <a:endParaRPr lang="en-US"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COMCLI special values.</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VALUE        NODE TYPE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=10    </a:t>
            </a:r>
            <a:r>
              <a:rPr lang="en-GB" sz="1200" kern="1200" dirty="0" err="1" smtClean="0">
                <a:solidFill>
                  <a:schemeClr val="tx1"/>
                </a:solidFill>
                <a:effectLst/>
                <a:latin typeface="Arial" charset="0"/>
                <a:ea typeface="+mn-ea"/>
                <a:cs typeface="+mn-cs"/>
              </a:rPr>
              <a:t>pico</a:t>
            </a:r>
            <a:r>
              <a:rPr lang="en-GB" sz="1200" kern="1200" dirty="0" smtClean="0">
                <a:solidFill>
                  <a:schemeClr val="tx1"/>
                </a:solidFill>
                <a:effectLst/>
                <a:latin typeface="Arial" charset="0"/>
                <a:ea typeface="+mn-ea"/>
                <a:cs typeface="+mn-cs"/>
              </a:rPr>
              <a:t> commercial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=11    </a:t>
            </a:r>
            <a:r>
              <a:rPr lang="en-GB" sz="1200" kern="1200" dirty="0" err="1" smtClean="0">
                <a:solidFill>
                  <a:schemeClr val="tx1"/>
                </a:solidFill>
                <a:effectLst/>
                <a:latin typeface="Arial" charset="0"/>
                <a:ea typeface="+mn-ea"/>
                <a:cs typeface="+mn-cs"/>
              </a:rPr>
              <a:t>pico</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RnD</a:t>
            </a:r>
            <a:r>
              <a:rPr lang="en-GB" sz="1200"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=12    </a:t>
            </a:r>
            <a:r>
              <a:rPr lang="en-GB" sz="1200" kern="1200" dirty="0" err="1" smtClean="0">
                <a:solidFill>
                  <a:schemeClr val="tx1"/>
                </a:solidFill>
                <a:effectLst/>
                <a:latin typeface="Arial" charset="0"/>
                <a:ea typeface="+mn-ea"/>
                <a:cs typeface="+mn-cs"/>
              </a:rPr>
              <a:t>NetSim</a:t>
            </a:r>
            <a:r>
              <a:rPr lang="en-GB" sz="1200" kern="1200" dirty="0" smtClean="0">
                <a:solidFill>
                  <a:schemeClr val="tx1"/>
                </a:solidFill>
                <a:effectLst/>
                <a:latin typeface="Arial" charset="0"/>
                <a:ea typeface="+mn-ea"/>
                <a:cs typeface="+mn-cs"/>
              </a:rPr>
              <a:t> and APG43L 1.x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=13    </a:t>
            </a:r>
            <a:r>
              <a:rPr lang="en-GB" sz="1200" kern="1200" dirty="0" err="1" smtClean="0">
                <a:solidFill>
                  <a:schemeClr val="tx1"/>
                </a:solidFill>
                <a:effectLst/>
                <a:latin typeface="Arial" charset="0"/>
                <a:ea typeface="+mn-ea"/>
                <a:cs typeface="+mn-cs"/>
              </a:rPr>
              <a:t>pico</a:t>
            </a:r>
            <a:r>
              <a:rPr lang="en-GB" sz="1200" kern="1200" dirty="0" smtClean="0">
                <a:solidFill>
                  <a:schemeClr val="tx1"/>
                </a:solidFill>
                <a:effectLst/>
                <a:latin typeface="Arial" charset="0"/>
                <a:ea typeface="+mn-ea"/>
                <a:cs typeface="+mn-cs"/>
              </a:rPr>
              <a:t> commercial via </a:t>
            </a:r>
            <a:r>
              <a:rPr lang="en-GB" sz="1200" kern="1200" dirty="0" err="1" smtClean="0">
                <a:solidFill>
                  <a:schemeClr val="tx1"/>
                </a:solidFill>
                <a:effectLst/>
                <a:latin typeface="Arial" charset="0"/>
                <a:ea typeface="+mn-ea"/>
                <a:cs typeface="+mn-cs"/>
              </a:rPr>
              <a:t>netconf</a:t>
            </a:r>
            <a:r>
              <a:rPr lang="en-GB" sz="1200"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=20    g2 commercial via COMCLI/SSH</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=21    g2 </a:t>
            </a:r>
            <a:r>
              <a:rPr lang="en-GB" sz="1200" kern="1200" dirty="0" err="1" smtClean="0">
                <a:solidFill>
                  <a:schemeClr val="tx1"/>
                </a:solidFill>
                <a:effectLst/>
                <a:latin typeface="Arial" charset="0"/>
                <a:ea typeface="+mn-ea"/>
                <a:cs typeface="+mn-cs"/>
              </a:rPr>
              <a:t>RnD</a:t>
            </a:r>
            <a:r>
              <a:rPr lang="en-GB" sz="1200" kern="1200" dirty="0" smtClean="0">
                <a:solidFill>
                  <a:schemeClr val="tx1"/>
                </a:solidFill>
                <a:effectLst/>
                <a:latin typeface="Arial" charset="0"/>
                <a:ea typeface="+mn-ea"/>
                <a:cs typeface="+mn-cs"/>
              </a:rPr>
              <a:t> via COMCLI/SSH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=22    g2 </a:t>
            </a:r>
            <a:r>
              <a:rPr lang="en-GB" sz="1200" kern="1200" dirty="0" err="1" smtClean="0">
                <a:solidFill>
                  <a:schemeClr val="tx1"/>
                </a:solidFill>
                <a:effectLst/>
                <a:latin typeface="Arial" charset="0"/>
                <a:ea typeface="+mn-ea"/>
                <a:cs typeface="+mn-cs"/>
              </a:rPr>
              <a:t>RCSsim</a:t>
            </a:r>
            <a:r>
              <a:rPr lang="en-GB" sz="1200" kern="1200" dirty="0" smtClean="0">
                <a:solidFill>
                  <a:schemeClr val="tx1"/>
                </a:solidFill>
                <a:effectLst/>
                <a:latin typeface="Arial" charset="0"/>
                <a:ea typeface="+mn-ea"/>
                <a:cs typeface="+mn-cs"/>
              </a:rPr>
              <a:t> via COMCLI/SSH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=23    g2 commercial via </a:t>
            </a:r>
            <a:r>
              <a:rPr lang="en-GB" sz="1200" kern="1200" dirty="0" err="1" smtClean="0">
                <a:solidFill>
                  <a:schemeClr val="tx1"/>
                </a:solidFill>
                <a:effectLst/>
                <a:latin typeface="Arial" charset="0"/>
                <a:ea typeface="+mn-ea"/>
                <a:cs typeface="+mn-cs"/>
              </a:rPr>
              <a:t>netconf</a:t>
            </a:r>
            <a:r>
              <a:rPr lang="en-GB" sz="1200" kern="1200" dirty="0" smtClean="0">
                <a:solidFill>
                  <a:schemeClr val="tx1"/>
                </a:solidFill>
                <a:effectLst/>
                <a:latin typeface="Arial" charset="0"/>
                <a:ea typeface="+mn-ea"/>
                <a:cs typeface="+mn-cs"/>
              </a:rPr>
              <a:t>/SSH</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=24    g2 </a:t>
            </a:r>
            <a:r>
              <a:rPr lang="en-GB" sz="1200" kern="1200" dirty="0" err="1" smtClean="0">
                <a:solidFill>
                  <a:schemeClr val="tx1"/>
                </a:solidFill>
                <a:effectLst/>
                <a:latin typeface="Arial" charset="0"/>
                <a:ea typeface="+mn-ea"/>
                <a:cs typeface="+mn-cs"/>
              </a:rPr>
              <a:t>RnD</a:t>
            </a:r>
            <a:r>
              <a:rPr lang="en-GB" sz="1200" kern="1200" dirty="0" smtClean="0">
                <a:solidFill>
                  <a:schemeClr val="tx1"/>
                </a:solidFill>
                <a:effectLst/>
                <a:latin typeface="Arial" charset="0"/>
                <a:ea typeface="+mn-ea"/>
                <a:cs typeface="+mn-cs"/>
              </a:rPr>
              <a:t> via </a:t>
            </a:r>
            <a:r>
              <a:rPr lang="en-GB" sz="1200" kern="1200" dirty="0" err="1" smtClean="0">
                <a:solidFill>
                  <a:schemeClr val="tx1"/>
                </a:solidFill>
                <a:effectLst/>
                <a:latin typeface="Arial" charset="0"/>
                <a:ea typeface="+mn-ea"/>
                <a:cs typeface="+mn-cs"/>
              </a:rPr>
              <a:t>netconf</a:t>
            </a:r>
            <a:r>
              <a:rPr lang="en-GB" sz="1200" kern="1200" dirty="0" smtClean="0">
                <a:solidFill>
                  <a:schemeClr val="tx1"/>
                </a:solidFill>
                <a:effectLst/>
                <a:latin typeface="Arial" charset="0"/>
                <a:ea typeface="+mn-ea"/>
                <a:cs typeface="+mn-cs"/>
              </a:rPr>
              <a:t>/SSH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=25    g2 via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/TLS + sam.p12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=26    g2 via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/TLS + </a:t>
            </a:r>
            <a:r>
              <a:rPr lang="en-GB" sz="1200" kern="1200" dirty="0" err="1" smtClean="0">
                <a:solidFill>
                  <a:schemeClr val="tx1"/>
                </a:solidFill>
                <a:effectLst/>
                <a:latin typeface="Arial" charset="0"/>
                <a:ea typeface="+mn-ea"/>
                <a:cs typeface="+mn-cs"/>
              </a:rPr>
              <a:t>pemfiles</a:t>
            </a:r>
            <a:r>
              <a:rPr lang="en-GB" sz="1200"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=27    g2 via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/TLS + </a:t>
            </a:r>
            <a:r>
              <a:rPr lang="en-GB" sz="1200" kern="1200" dirty="0" err="1" smtClean="0">
                <a:solidFill>
                  <a:schemeClr val="tx1"/>
                </a:solidFill>
                <a:effectLst/>
                <a:latin typeface="Arial" charset="0"/>
                <a:ea typeface="+mn-ea"/>
                <a:cs typeface="+mn-cs"/>
              </a:rPr>
              <a:t>ssucredentials</a:t>
            </a:r>
            <a:r>
              <a:rPr lang="en-GB" sz="1200"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=28    g2 via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/SSH+TLS with connection menu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=30    </a:t>
            </a:r>
            <a:r>
              <a:rPr lang="en-GB" sz="1200" kern="1200" dirty="0" err="1" smtClean="0">
                <a:solidFill>
                  <a:schemeClr val="tx1"/>
                </a:solidFill>
                <a:effectLst/>
                <a:latin typeface="Arial" charset="0"/>
                <a:ea typeface="+mn-ea"/>
                <a:cs typeface="+mn-cs"/>
              </a:rPr>
              <a:t>NetSim</a:t>
            </a:r>
            <a:r>
              <a:rPr lang="en-GB" sz="1200"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=31    BSP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=32    PGM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=33    </a:t>
            </a:r>
            <a:r>
              <a:rPr lang="en-GB" sz="1200" kern="1200" dirty="0" err="1" smtClean="0">
                <a:solidFill>
                  <a:schemeClr val="tx1"/>
                </a:solidFill>
                <a:effectLst/>
                <a:latin typeface="Arial" charset="0"/>
                <a:ea typeface="+mn-ea"/>
                <a:cs typeface="+mn-cs"/>
              </a:rPr>
              <a:t>Nestim</a:t>
            </a:r>
            <a:r>
              <a:rPr lang="en-GB" sz="1200" kern="1200" dirty="0" smtClean="0">
                <a:solidFill>
                  <a:schemeClr val="tx1"/>
                </a:solidFill>
                <a:effectLst/>
                <a:latin typeface="Arial" charset="0"/>
                <a:ea typeface="+mn-ea"/>
                <a:cs typeface="+mn-cs"/>
              </a:rPr>
              <a:t> via </a:t>
            </a:r>
            <a:r>
              <a:rPr lang="en-GB" sz="1200" kern="1200" dirty="0" err="1" smtClean="0">
                <a:solidFill>
                  <a:schemeClr val="tx1"/>
                </a:solidFill>
                <a:effectLst/>
                <a:latin typeface="Arial" charset="0"/>
                <a:ea typeface="+mn-ea"/>
                <a:cs typeface="+mn-cs"/>
              </a:rPr>
              <a:t>netconf</a:t>
            </a:r>
            <a:r>
              <a:rPr lang="en-GB" sz="1200"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=34    APG43L 2.x</a:t>
            </a:r>
            <a:endParaRPr lang="en-US"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comcli</a:t>
            </a:r>
            <a:r>
              <a:rPr lang="en-GB" sz="1200" kern="1200" dirty="0" smtClean="0">
                <a:solidFill>
                  <a:schemeClr val="tx1"/>
                </a:solidFill>
                <a:effectLst/>
                <a:latin typeface="Arial" charset="0"/>
                <a:ea typeface="+mn-ea"/>
                <a:cs typeface="+mn-cs"/>
              </a:rPr>
              <a:t>=35    EPG/SSR</a:t>
            </a:r>
            <a:endParaRPr lang="en-US"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 </a:t>
            </a:r>
          </a:p>
          <a:p>
            <a:endParaRPr lang="en-GB" sz="1200" b="1"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#license:</a:t>
            </a:r>
            <a:r>
              <a:rPr lang="en-GB" sz="1200" dirty="0" err="1" smtClean="0"/>
              <a:t>hget</a:t>
            </a:r>
            <a:r>
              <a:rPr lang="en-GB" sz="1200" dirty="0" smtClean="0"/>
              <a:t> </a:t>
            </a:r>
            <a:r>
              <a:rPr lang="en-GB" sz="1200" dirty="0" err="1" smtClean="0"/>
              <a:t>featurestate</a:t>
            </a:r>
            <a:r>
              <a:rPr lang="en-GB" sz="1200" dirty="0" smtClean="0"/>
              <a:t>= state$|</a:t>
            </a:r>
            <a:r>
              <a:rPr lang="en-GB" sz="1200" dirty="0" err="1" smtClean="0"/>
              <a:t>key|descri</a:t>
            </a:r>
            <a:endParaRPr lang="en-US" sz="1200" dirty="0" smtClean="0"/>
          </a:p>
          <a:p>
            <a:endParaRPr lang="en-US" sz="1200" kern="1200" dirty="0" smtClean="0">
              <a:solidFill>
                <a:schemeClr val="tx1"/>
              </a:solidFill>
              <a:effectLst/>
              <a:latin typeface="Arial" charset="0"/>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E6C45F93-0AD3-4B74-980D-D58897D7B81C}" type="slidenum">
              <a:rPr lang="en-US" smtClean="0"/>
              <a:t>31</a:t>
            </a:fld>
            <a:endParaRPr lang="en-US" dirty="0"/>
          </a:p>
        </p:txBody>
      </p:sp>
      <p:sp>
        <p:nvSpPr>
          <p:cNvPr id="5" name="Header Placeholder 4"/>
          <p:cNvSpPr>
            <a:spLocks noGrp="1"/>
          </p:cNvSpPr>
          <p:nvPr>
            <p:ph type="hdr" sz="quarter" idx="11"/>
          </p:nvPr>
        </p:nvSpPr>
        <p:spPr/>
        <p:txBody>
          <a:bodyPr/>
          <a:lstStyle/>
          <a:p>
            <a:r>
              <a:rPr lang="en-US" smtClean="0"/>
              <a:t>BASEBAND 5212 INTEGRATION </a:t>
            </a:r>
            <a:endParaRPr lang="en-US" dirty="0"/>
          </a:p>
        </p:txBody>
      </p:sp>
      <p:sp>
        <p:nvSpPr>
          <p:cNvPr id="6" name="Footer Placeholder 5"/>
          <p:cNvSpPr>
            <a:spLocks noGrp="1"/>
          </p:cNvSpPr>
          <p:nvPr>
            <p:ph type="ftr" sz="quarter" idx="4"/>
          </p:nvPr>
        </p:nvSpPr>
        <p:spPr/>
        <p:txBody>
          <a:bodyPr/>
          <a:lstStyle/>
          <a:p>
            <a:r>
              <a:rPr lang="en-US" smtClean="0"/>
              <a:t> </a:t>
            </a:r>
            <a:endParaRPr lang="en-US"/>
          </a:p>
        </p:txBody>
      </p:sp>
      <p:sp>
        <p:nvSpPr>
          <p:cNvPr id="7" name="Date Placeholder 6"/>
          <p:cNvSpPr>
            <a:spLocks noGrp="1"/>
          </p:cNvSpPr>
          <p:nvPr>
            <p:ph type="dt" idx="1"/>
          </p:nvPr>
        </p:nvSpPr>
        <p:spPr/>
        <p:txBody>
          <a:bodyPr/>
          <a:lstStyle/>
          <a:p>
            <a:r>
              <a:rPr lang="en-US" smtClean="0"/>
              <a:t>2016-03-22 </a:t>
            </a:r>
            <a:endParaRPr lang="en-US"/>
          </a:p>
        </p:txBody>
      </p:sp>
    </p:spTree>
    <p:extLst>
      <p:ext uri="{BB962C8B-B14F-4D97-AF65-F5344CB8AC3E}">
        <p14:creationId xmlns:p14="http://schemas.microsoft.com/office/powerpoint/2010/main" val="1724395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1F0F5DB1-E1A5-436E-8EF4-55D0AA49C2DC}" type="slidenum">
              <a:rPr lang="en-US" smtClean="0"/>
              <a:t>32</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88195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3C43F088-53A0-4161-99EF-A5AC6B5F094E}" type="slidenum">
              <a:rPr lang="en-US" smtClean="0"/>
              <a:t>33</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170387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Grp="1" noChangeArrowheads="1"/>
          </p:cNvSpPr>
          <p:nvPr>
            <p:ph type="hdr" sz="quarter"/>
          </p:nvPr>
        </p:nvSpPr>
        <p:spPr/>
        <p:txBody>
          <a:bodyPr/>
          <a:lstStyle>
            <a:lvl1pPr eaLnBrk="0" hangingPunct="0">
              <a:defRPr sz="2200">
                <a:solidFill>
                  <a:schemeClr val="tx1"/>
                </a:solidFill>
                <a:latin typeface="Arial" pitchFamily="34" charset="0"/>
              </a:defRPr>
            </a:lvl1pPr>
            <a:lvl2pPr marL="818930" indent="-314974" eaLnBrk="0" hangingPunct="0">
              <a:defRPr sz="2200">
                <a:solidFill>
                  <a:schemeClr val="tx1"/>
                </a:solidFill>
                <a:latin typeface="Arial" pitchFamily="34" charset="0"/>
              </a:defRPr>
            </a:lvl2pPr>
            <a:lvl3pPr marL="1259893" indent="-251978" eaLnBrk="0" hangingPunct="0">
              <a:defRPr sz="2200">
                <a:solidFill>
                  <a:schemeClr val="tx1"/>
                </a:solidFill>
                <a:latin typeface="Arial" pitchFamily="34" charset="0"/>
              </a:defRPr>
            </a:lvl3pPr>
            <a:lvl4pPr marL="1763850" indent="-251978" eaLnBrk="0" hangingPunct="0">
              <a:defRPr sz="2200">
                <a:solidFill>
                  <a:schemeClr val="tx1"/>
                </a:solidFill>
                <a:latin typeface="Arial" pitchFamily="34" charset="0"/>
              </a:defRPr>
            </a:lvl4pPr>
            <a:lvl5pPr marL="2267808" indent="-251978" eaLnBrk="0" hangingPunct="0">
              <a:defRPr sz="2200">
                <a:solidFill>
                  <a:schemeClr val="tx1"/>
                </a:solidFill>
                <a:latin typeface="Arial" pitchFamily="34" charset="0"/>
              </a:defRPr>
            </a:lvl5pPr>
            <a:lvl6pPr marL="2771765" indent="-251978" eaLnBrk="0" fontAlgn="base" hangingPunct="0">
              <a:spcBef>
                <a:spcPct val="50000"/>
              </a:spcBef>
              <a:spcAft>
                <a:spcPct val="0"/>
              </a:spcAft>
              <a:defRPr sz="2200">
                <a:solidFill>
                  <a:schemeClr val="tx1"/>
                </a:solidFill>
                <a:latin typeface="Arial" pitchFamily="34" charset="0"/>
              </a:defRPr>
            </a:lvl6pPr>
            <a:lvl7pPr marL="3275723" indent="-251978" eaLnBrk="0" fontAlgn="base" hangingPunct="0">
              <a:spcBef>
                <a:spcPct val="50000"/>
              </a:spcBef>
              <a:spcAft>
                <a:spcPct val="0"/>
              </a:spcAft>
              <a:defRPr sz="2200">
                <a:solidFill>
                  <a:schemeClr val="tx1"/>
                </a:solidFill>
                <a:latin typeface="Arial" pitchFamily="34" charset="0"/>
              </a:defRPr>
            </a:lvl7pPr>
            <a:lvl8pPr marL="3779680" indent="-251978" eaLnBrk="0" fontAlgn="base" hangingPunct="0">
              <a:spcBef>
                <a:spcPct val="50000"/>
              </a:spcBef>
              <a:spcAft>
                <a:spcPct val="0"/>
              </a:spcAft>
              <a:defRPr sz="2200">
                <a:solidFill>
                  <a:schemeClr val="tx1"/>
                </a:solidFill>
                <a:latin typeface="Arial" pitchFamily="34" charset="0"/>
              </a:defRPr>
            </a:lvl8pPr>
            <a:lvl9pPr marL="4283638" indent="-251978" eaLnBrk="0" fontAlgn="base" hangingPunct="0">
              <a:spcBef>
                <a:spcPct val="50000"/>
              </a:spcBef>
              <a:spcAft>
                <a:spcPct val="0"/>
              </a:spcAft>
              <a:defRPr sz="2200">
                <a:solidFill>
                  <a:schemeClr val="tx1"/>
                </a:solidFill>
                <a:latin typeface="Arial" pitchFamily="34" charset="0"/>
              </a:defRPr>
            </a:lvl9pPr>
          </a:lstStyle>
          <a:p>
            <a:pPr eaLnBrk="1" hangingPunct="1">
              <a:defRPr/>
            </a:pPr>
            <a:r>
              <a:rPr lang="en-US" sz="1400" smtClean="0"/>
              <a:t>BASEBAND 5212 INTEGRATION </a:t>
            </a:r>
            <a:endParaRPr lang="en-US" sz="1400"/>
          </a:p>
        </p:txBody>
      </p:sp>
      <p:sp>
        <p:nvSpPr>
          <p:cNvPr id="13315" name="Rectangle 17"/>
          <p:cNvSpPr>
            <a:spLocks noGrp="1" noChangeArrowheads="1"/>
          </p:cNvSpPr>
          <p:nvPr>
            <p:ph type="dt" sz="quarter" idx="1"/>
          </p:nvPr>
        </p:nvSpPr>
        <p:spPr/>
        <p:txBody>
          <a:bodyPr/>
          <a:lstStyle>
            <a:lvl1pPr eaLnBrk="0" hangingPunct="0">
              <a:defRPr sz="2200">
                <a:solidFill>
                  <a:schemeClr val="tx1"/>
                </a:solidFill>
                <a:latin typeface="Arial" pitchFamily="34" charset="0"/>
              </a:defRPr>
            </a:lvl1pPr>
            <a:lvl2pPr marL="818930" indent="-314974" eaLnBrk="0" hangingPunct="0">
              <a:defRPr sz="2200">
                <a:solidFill>
                  <a:schemeClr val="tx1"/>
                </a:solidFill>
                <a:latin typeface="Arial" pitchFamily="34" charset="0"/>
              </a:defRPr>
            </a:lvl2pPr>
            <a:lvl3pPr marL="1259893" indent="-251978" eaLnBrk="0" hangingPunct="0">
              <a:defRPr sz="2200">
                <a:solidFill>
                  <a:schemeClr val="tx1"/>
                </a:solidFill>
                <a:latin typeface="Arial" pitchFamily="34" charset="0"/>
              </a:defRPr>
            </a:lvl3pPr>
            <a:lvl4pPr marL="1763850" indent="-251978" eaLnBrk="0" hangingPunct="0">
              <a:defRPr sz="2200">
                <a:solidFill>
                  <a:schemeClr val="tx1"/>
                </a:solidFill>
                <a:latin typeface="Arial" pitchFamily="34" charset="0"/>
              </a:defRPr>
            </a:lvl4pPr>
            <a:lvl5pPr marL="2267808" indent="-251978" eaLnBrk="0" hangingPunct="0">
              <a:defRPr sz="2200">
                <a:solidFill>
                  <a:schemeClr val="tx1"/>
                </a:solidFill>
                <a:latin typeface="Arial" pitchFamily="34" charset="0"/>
              </a:defRPr>
            </a:lvl5pPr>
            <a:lvl6pPr marL="2771765" indent="-251978" eaLnBrk="0" fontAlgn="base" hangingPunct="0">
              <a:spcBef>
                <a:spcPct val="50000"/>
              </a:spcBef>
              <a:spcAft>
                <a:spcPct val="0"/>
              </a:spcAft>
              <a:defRPr sz="2200">
                <a:solidFill>
                  <a:schemeClr val="tx1"/>
                </a:solidFill>
                <a:latin typeface="Arial" pitchFamily="34" charset="0"/>
              </a:defRPr>
            </a:lvl6pPr>
            <a:lvl7pPr marL="3275723" indent="-251978" eaLnBrk="0" fontAlgn="base" hangingPunct="0">
              <a:spcBef>
                <a:spcPct val="50000"/>
              </a:spcBef>
              <a:spcAft>
                <a:spcPct val="0"/>
              </a:spcAft>
              <a:defRPr sz="2200">
                <a:solidFill>
                  <a:schemeClr val="tx1"/>
                </a:solidFill>
                <a:latin typeface="Arial" pitchFamily="34" charset="0"/>
              </a:defRPr>
            </a:lvl7pPr>
            <a:lvl8pPr marL="3779680" indent="-251978" eaLnBrk="0" fontAlgn="base" hangingPunct="0">
              <a:spcBef>
                <a:spcPct val="50000"/>
              </a:spcBef>
              <a:spcAft>
                <a:spcPct val="0"/>
              </a:spcAft>
              <a:defRPr sz="2200">
                <a:solidFill>
                  <a:schemeClr val="tx1"/>
                </a:solidFill>
                <a:latin typeface="Arial" pitchFamily="34" charset="0"/>
              </a:defRPr>
            </a:lvl8pPr>
            <a:lvl9pPr marL="4283638" indent="-251978" eaLnBrk="0" fontAlgn="base" hangingPunct="0">
              <a:spcBef>
                <a:spcPct val="50000"/>
              </a:spcBef>
              <a:spcAft>
                <a:spcPct val="0"/>
              </a:spcAft>
              <a:defRPr sz="2200">
                <a:solidFill>
                  <a:schemeClr val="tx1"/>
                </a:solidFill>
                <a:latin typeface="Arial" pitchFamily="34" charset="0"/>
              </a:defRPr>
            </a:lvl9pPr>
          </a:lstStyle>
          <a:p>
            <a:pPr eaLnBrk="1" hangingPunct="1">
              <a:defRPr/>
            </a:pPr>
            <a:r>
              <a:rPr lang="en-US" sz="1400" smtClean="0"/>
              <a:t>2016-03-22 </a:t>
            </a:r>
            <a:endParaRPr lang="en-US" sz="1400"/>
          </a:p>
        </p:txBody>
      </p:sp>
      <p:sp>
        <p:nvSpPr>
          <p:cNvPr id="13316" name="Rectangle 18"/>
          <p:cNvSpPr>
            <a:spLocks noGrp="1" noChangeArrowheads="1"/>
          </p:cNvSpPr>
          <p:nvPr>
            <p:ph type="ftr" sz="quarter" idx="4"/>
          </p:nvPr>
        </p:nvSpPr>
        <p:spPr/>
        <p:txBody>
          <a:bodyPr/>
          <a:lstStyle>
            <a:lvl1pPr eaLnBrk="0" hangingPunct="0">
              <a:defRPr sz="2200">
                <a:solidFill>
                  <a:schemeClr val="tx1"/>
                </a:solidFill>
                <a:latin typeface="Arial" pitchFamily="34" charset="0"/>
              </a:defRPr>
            </a:lvl1pPr>
            <a:lvl2pPr marL="818930" indent="-314974" eaLnBrk="0" hangingPunct="0">
              <a:defRPr sz="2200">
                <a:solidFill>
                  <a:schemeClr val="tx1"/>
                </a:solidFill>
                <a:latin typeface="Arial" pitchFamily="34" charset="0"/>
              </a:defRPr>
            </a:lvl2pPr>
            <a:lvl3pPr marL="1259893" indent="-251978" eaLnBrk="0" hangingPunct="0">
              <a:defRPr sz="2200">
                <a:solidFill>
                  <a:schemeClr val="tx1"/>
                </a:solidFill>
                <a:latin typeface="Arial" pitchFamily="34" charset="0"/>
              </a:defRPr>
            </a:lvl3pPr>
            <a:lvl4pPr marL="1763850" indent="-251978" eaLnBrk="0" hangingPunct="0">
              <a:defRPr sz="2200">
                <a:solidFill>
                  <a:schemeClr val="tx1"/>
                </a:solidFill>
                <a:latin typeface="Arial" pitchFamily="34" charset="0"/>
              </a:defRPr>
            </a:lvl4pPr>
            <a:lvl5pPr marL="2267808" indent="-251978" eaLnBrk="0" hangingPunct="0">
              <a:defRPr sz="2200">
                <a:solidFill>
                  <a:schemeClr val="tx1"/>
                </a:solidFill>
                <a:latin typeface="Arial" pitchFamily="34" charset="0"/>
              </a:defRPr>
            </a:lvl5pPr>
            <a:lvl6pPr marL="2771765" indent="-251978" eaLnBrk="0" fontAlgn="base" hangingPunct="0">
              <a:spcBef>
                <a:spcPct val="50000"/>
              </a:spcBef>
              <a:spcAft>
                <a:spcPct val="0"/>
              </a:spcAft>
              <a:defRPr sz="2200">
                <a:solidFill>
                  <a:schemeClr val="tx1"/>
                </a:solidFill>
                <a:latin typeface="Arial" pitchFamily="34" charset="0"/>
              </a:defRPr>
            </a:lvl6pPr>
            <a:lvl7pPr marL="3275723" indent="-251978" eaLnBrk="0" fontAlgn="base" hangingPunct="0">
              <a:spcBef>
                <a:spcPct val="50000"/>
              </a:spcBef>
              <a:spcAft>
                <a:spcPct val="0"/>
              </a:spcAft>
              <a:defRPr sz="2200">
                <a:solidFill>
                  <a:schemeClr val="tx1"/>
                </a:solidFill>
                <a:latin typeface="Arial" pitchFamily="34" charset="0"/>
              </a:defRPr>
            </a:lvl7pPr>
            <a:lvl8pPr marL="3779680" indent="-251978" eaLnBrk="0" fontAlgn="base" hangingPunct="0">
              <a:spcBef>
                <a:spcPct val="50000"/>
              </a:spcBef>
              <a:spcAft>
                <a:spcPct val="0"/>
              </a:spcAft>
              <a:defRPr sz="2200">
                <a:solidFill>
                  <a:schemeClr val="tx1"/>
                </a:solidFill>
                <a:latin typeface="Arial" pitchFamily="34" charset="0"/>
              </a:defRPr>
            </a:lvl8pPr>
            <a:lvl9pPr marL="4283638" indent="-251978" eaLnBrk="0" fontAlgn="base" hangingPunct="0">
              <a:spcBef>
                <a:spcPct val="50000"/>
              </a:spcBef>
              <a:spcAft>
                <a:spcPct val="0"/>
              </a:spcAft>
              <a:defRPr sz="2200">
                <a:solidFill>
                  <a:schemeClr val="tx1"/>
                </a:solidFill>
                <a:latin typeface="Arial" pitchFamily="34" charset="0"/>
              </a:defRPr>
            </a:lvl9pPr>
          </a:lstStyle>
          <a:p>
            <a:pPr eaLnBrk="1" hangingPunct="1">
              <a:defRPr/>
            </a:pPr>
            <a:r>
              <a:rPr lang="da-DK" sz="1400" smtClean="0"/>
              <a:t> </a:t>
            </a:r>
            <a:endParaRPr lang="en-US" sz="1400"/>
          </a:p>
        </p:txBody>
      </p:sp>
      <p:sp>
        <p:nvSpPr>
          <p:cNvPr id="102404" name="Rectangle 1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4277EDB-0EDF-4D67-83E2-CB18D459DBD3}" type="slidenum">
              <a:rPr lang="en-US" sz="1400" smtClean="0"/>
              <a:t>4</a:t>
            </a:fld>
            <a:endParaRPr lang="en-US" sz="1400"/>
          </a:p>
        </p:txBody>
      </p:sp>
      <p:sp>
        <p:nvSpPr>
          <p:cNvPr id="10240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2406" name="Rectangle 3"/>
          <p:cNvSpPr>
            <a:spLocks noGrp="1" noChangeArrowheads="1"/>
          </p:cNvSpPr>
          <p:nvPr>
            <p:ph type="body" idx="1"/>
          </p:nvPr>
        </p:nvSpPr>
        <p:spPr bwMode="auto">
          <a:xfrm>
            <a:off x="688975" y="4757738"/>
            <a:ext cx="5507038" cy="451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sv-SE"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Grp="1" noChangeArrowheads="1"/>
          </p:cNvSpPr>
          <p:nvPr>
            <p:ph type="hdr" sz="quarter"/>
          </p:nvPr>
        </p:nvSpPr>
        <p:spPr/>
        <p:txBody>
          <a:bodyPr/>
          <a:lstStyle>
            <a:lvl1pPr eaLnBrk="0" hangingPunct="0">
              <a:defRPr sz="2200">
                <a:solidFill>
                  <a:schemeClr val="tx1"/>
                </a:solidFill>
                <a:latin typeface="Arial" pitchFamily="34" charset="0"/>
              </a:defRPr>
            </a:lvl1pPr>
            <a:lvl2pPr marL="818930" indent="-314974" eaLnBrk="0" hangingPunct="0">
              <a:defRPr sz="2200">
                <a:solidFill>
                  <a:schemeClr val="tx1"/>
                </a:solidFill>
                <a:latin typeface="Arial" pitchFamily="34" charset="0"/>
              </a:defRPr>
            </a:lvl2pPr>
            <a:lvl3pPr marL="1259893" indent="-251978" eaLnBrk="0" hangingPunct="0">
              <a:defRPr sz="2200">
                <a:solidFill>
                  <a:schemeClr val="tx1"/>
                </a:solidFill>
                <a:latin typeface="Arial" pitchFamily="34" charset="0"/>
              </a:defRPr>
            </a:lvl3pPr>
            <a:lvl4pPr marL="1763850" indent="-251978" eaLnBrk="0" hangingPunct="0">
              <a:defRPr sz="2200">
                <a:solidFill>
                  <a:schemeClr val="tx1"/>
                </a:solidFill>
                <a:latin typeface="Arial" pitchFamily="34" charset="0"/>
              </a:defRPr>
            </a:lvl4pPr>
            <a:lvl5pPr marL="2267808" indent="-251978" eaLnBrk="0" hangingPunct="0">
              <a:defRPr sz="2200">
                <a:solidFill>
                  <a:schemeClr val="tx1"/>
                </a:solidFill>
                <a:latin typeface="Arial" pitchFamily="34" charset="0"/>
              </a:defRPr>
            </a:lvl5pPr>
            <a:lvl6pPr marL="2771765" indent="-251978" eaLnBrk="0" fontAlgn="base" hangingPunct="0">
              <a:spcBef>
                <a:spcPct val="50000"/>
              </a:spcBef>
              <a:spcAft>
                <a:spcPct val="0"/>
              </a:spcAft>
              <a:defRPr sz="2200">
                <a:solidFill>
                  <a:schemeClr val="tx1"/>
                </a:solidFill>
                <a:latin typeface="Arial" pitchFamily="34" charset="0"/>
              </a:defRPr>
            </a:lvl6pPr>
            <a:lvl7pPr marL="3275723" indent="-251978" eaLnBrk="0" fontAlgn="base" hangingPunct="0">
              <a:spcBef>
                <a:spcPct val="50000"/>
              </a:spcBef>
              <a:spcAft>
                <a:spcPct val="0"/>
              </a:spcAft>
              <a:defRPr sz="2200">
                <a:solidFill>
                  <a:schemeClr val="tx1"/>
                </a:solidFill>
                <a:latin typeface="Arial" pitchFamily="34" charset="0"/>
              </a:defRPr>
            </a:lvl7pPr>
            <a:lvl8pPr marL="3779680" indent="-251978" eaLnBrk="0" fontAlgn="base" hangingPunct="0">
              <a:spcBef>
                <a:spcPct val="50000"/>
              </a:spcBef>
              <a:spcAft>
                <a:spcPct val="0"/>
              </a:spcAft>
              <a:defRPr sz="2200">
                <a:solidFill>
                  <a:schemeClr val="tx1"/>
                </a:solidFill>
                <a:latin typeface="Arial" pitchFamily="34" charset="0"/>
              </a:defRPr>
            </a:lvl8pPr>
            <a:lvl9pPr marL="4283638" indent="-251978" eaLnBrk="0" fontAlgn="base" hangingPunct="0">
              <a:spcBef>
                <a:spcPct val="50000"/>
              </a:spcBef>
              <a:spcAft>
                <a:spcPct val="0"/>
              </a:spcAft>
              <a:defRPr sz="2200">
                <a:solidFill>
                  <a:schemeClr val="tx1"/>
                </a:solidFill>
                <a:latin typeface="Arial" pitchFamily="34" charset="0"/>
              </a:defRPr>
            </a:lvl9pPr>
          </a:lstStyle>
          <a:p>
            <a:pPr eaLnBrk="1" hangingPunct="1">
              <a:defRPr/>
            </a:pPr>
            <a:r>
              <a:rPr lang="en-US" sz="1400" smtClean="0"/>
              <a:t>BASEBAND 5212 INTEGRATION </a:t>
            </a:r>
            <a:endParaRPr lang="en-US" sz="1400"/>
          </a:p>
        </p:txBody>
      </p:sp>
      <p:sp>
        <p:nvSpPr>
          <p:cNvPr id="13315" name="Rectangle 17"/>
          <p:cNvSpPr>
            <a:spLocks noGrp="1" noChangeArrowheads="1"/>
          </p:cNvSpPr>
          <p:nvPr>
            <p:ph type="dt" sz="quarter" idx="1"/>
          </p:nvPr>
        </p:nvSpPr>
        <p:spPr/>
        <p:txBody>
          <a:bodyPr/>
          <a:lstStyle>
            <a:lvl1pPr eaLnBrk="0" hangingPunct="0">
              <a:defRPr sz="2200">
                <a:solidFill>
                  <a:schemeClr val="tx1"/>
                </a:solidFill>
                <a:latin typeface="Arial" pitchFamily="34" charset="0"/>
              </a:defRPr>
            </a:lvl1pPr>
            <a:lvl2pPr marL="818930" indent="-314974" eaLnBrk="0" hangingPunct="0">
              <a:defRPr sz="2200">
                <a:solidFill>
                  <a:schemeClr val="tx1"/>
                </a:solidFill>
                <a:latin typeface="Arial" pitchFamily="34" charset="0"/>
              </a:defRPr>
            </a:lvl2pPr>
            <a:lvl3pPr marL="1259893" indent="-251978" eaLnBrk="0" hangingPunct="0">
              <a:defRPr sz="2200">
                <a:solidFill>
                  <a:schemeClr val="tx1"/>
                </a:solidFill>
                <a:latin typeface="Arial" pitchFamily="34" charset="0"/>
              </a:defRPr>
            </a:lvl3pPr>
            <a:lvl4pPr marL="1763850" indent="-251978" eaLnBrk="0" hangingPunct="0">
              <a:defRPr sz="2200">
                <a:solidFill>
                  <a:schemeClr val="tx1"/>
                </a:solidFill>
                <a:latin typeface="Arial" pitchFamily="34" charset="0"/>
              </a:defRPr>
            </a:lvl4pPr>
            <a:lvl5pPr marL="2267808" indent="-251978" eaLnBrk="0" hangingPunct="0">
              <a:defRPr sz="2200">
                <a:solidFill>
                  <a:schemeClr val="tx1"/>
                </a:solidFill>
                <a:latin typeface="Arial" pitchFamily="34" charset="0"/>
              </a:defRPr>
            </a:lvl5pPr>
            <a:lvl6pPr marL="2771765" indent="-251978" eaLnBrk="0" fontAlgn="base" hangingPunct="0">
              <a:spcBef>
                <a:spcPct val="50000"/>
              </a:spcBef>
              <a:spcAft>
                <a:spcPct val="0"/>
              </a:spcAft>
              <a:defRPr sz="2200">
                <a:solidFill>
                  <a:schemeClr val="tx1"/>
                </a:solidFill>
                <a:latin typeface="Arial" pitchFamily="34" charset="0"/>
              </a:defRPr>
            </a:lvl6pPr>
            <a:lvl7pPr marL="3275723" indent="-251978" eaLnBrk="0" fontAlgn="base" hangingPunct="0">
              <a:spcBef>
                <a:spcPct val="50000"/>
              </a:spcBef>
              <a:spcAft>
                <a:spcPct val="0"/>
              </a:spcAft>
              <a:defRPr sz="2200">
                <a:solidFill>
                  <a:schemeClr val="tx1"/>
                </a:solidFill>
                <a:latin typeface="Arial" pitchFamily="34" charset="0"/>
              </a:defRPr>
            </a:lvl7pPr>
            <a:lvl8pPr marL="3779680" indent="-251978" eaLnBrk="0" fontAlgn="base" hangingPunct="0">
              <a:spcBef>
                <a:spcPct val="50000"/>
              </a:spcBef>
              <a:spcAft>
                <a:spcPct val="0"/>
              </a:spcAft>
              <a:defRPr sz="2200">
                <a:solidFill>
                  <a:schemeClr val="tx1"/>
                </a:solidFill>
                <a:latin typeface="Arial" pitchFamily="34" charset="0"/>
              </a:defRPr>
            </a:lvl8pPr>
            <a:lvl9pPr marL="4283638" indent="-251978" eaLnBrk="0" fontAlgn="base" hangingPunct="0">
              <a:spcBef>
                <a:spcPct val="50000"/>
              </a:spcBef>
              <a:spcAft>
                <a:spcPct val="0"/>
              </a:spcAft>
              <a:defRPr sz="2200">
                <a:solidFill>
                  <a:schemeClr val="tx1"/>
                </a:solidFill>
                <a:latin typeface="Arial" pitchFamily="34" charset="0"/>
              </a:defRPr>
            </a:lvl9pPr>
          </a:lstStyle>
          <a:p>
            <a:pPr eaLnBrk="1" hangingPunct="1">
              <a:defRPr/>
            </a:pPr>
            <a:r>
              <a:rPr lang="en-US" sz="1400" smtClean="0"/>
              <a:t>2016-03-22 </a:t>
            </a:r>
            <a:endParaRPr lang="en-US" sz="1400"/>
          </a:p>
        </p:txBody>
      </p:sp>
      <p:sp>
        <p:nvSpPr>
          <p:cNvPr id="13316" name="Rectangle 18"/>
          <p:cNvSpPr>
            <a:spLocks noGrp="1" noChangeArrowheads="1"/>
          </p:cNvSpPr>
          <p:nvPr>
            <p:ph type="ftr" sz="quarter" idx="4"/>
          </p:nvPr>
        </p:nvSpPr>
        <p:spPr/>
        <p:txBody>
          <a:bodyPr/>
          <a:lstStyle>
            <a:lvl1pPr eaLnBrk="0" hangingPunct="0">
              <a:defRPr sz="2200">
                <a:solidFill>
                  <a:schemeClr val="tx1"/>
                </a:solidFill>
                <a:latin typeface="Arial" pitchFamily="34" charset="0"/>
              </a:defRPr>
            </a:lvl1pPr>
            <a:lvl2pPr marL="818930" indent="-314974" eaLnBrk="0" hangingPunct="0">
              <a:defRPr sz="2200">
                <a:solidFill>
                  <a:schemeClr val="tx1"/>
                </a:solidFill>
                <a:latin typeface="Arial" pitchFamily="34" charset="0"/>
              </a:defRPr>
            </a:lvl2pPr>
            <a:lvl3pPr marL="1259893" indent="-251978" eaLnBrk="0" hangingPunct="0">
              <a:defRPr sz="2200">
                <a:solidFill>
                  <a:schemeClr val="tx1"/>
                </a:solidFill>
                <a:latin typeface="Arial" pitchFamily="34" charset="0"/>
              </a:defRPr>
            </a:lvl3pPr>
            <a:lvl4pPr marL="1763850" indent="-251978" eaLnBrk="0" hangingPunct="0">
              <a:defRPr sz="2200">
                <a:solidFill>
                  <a:schemeClr val="tx1"/>
                </a:solidFill>
                <a:latin typeface="Arial" pitchFamily="34" charset="0"/>
              </a:defRPr>
            </a:lvl4pPr>
            <a:lvl5pPr marL="2267808" indent="-251978" eaLnBrk="0" hangingPunct="0">
              <a:defRPr sz="2200">
                <a:solidFill>
                  <a:schemeClr val="tx1"/>
                </a:solidFill>
                <a:latin typeface="Arial" pitchFamily="34" charset="0"/>
              </a:defRPr>
            </a:lvl5pPr>
            <a:lvl6pPr marL="2771765" indent="-251978" eaLnBrk="0" fontAlgn="base" hangingPunct="0">
              <a:spcBef>
                <a:spcPct val="50000"/>
              </a:spcBef>
              <a:spcAft>
                <a:spcPct val="0"/>
              </a:spcAft>
              <a:defRPr sz="2200">
                <a:solidFill>
                  <a:schemeClr val="tx1"/>
                </a:solidFill>
                <a:latin typeface="Arial" pitchFamily="34" charset="0"/>
              </a:defRPr>
            </a:lvl6pPr>
            <a:lvl7pPr marL="3275723" indent="-251978" eaLnBrk="0" fontAlgn="base" hangingPunct="0">
              <a:spcBef>
                <a:spcPct val="50000"/>
              </a:spcBef>
              <a:spcAft>
                <a:spcPct val="0"/>
              </a:spcAft>
              <a:defRPr sz="2200">
                <a:solidFill>
                  <a:schemeClr val="tx1"/>
                </a:solidFill>
                <a:latin typeface="Arial" pitchFamily="34" charset="0"/>
              </a:defRPr>
            </a:lvl7pPr>
            <a:lvl8pPr marL="3779680" indent="-251978" eaLnBrk="0" fontAlgn="base" hangingPunct="0">
              <a:spcBef>
                <a:spcPct val="50000"/>
              </a:spcBef>
              <a:spcAft>
                <a:spcPct val="0"/>
              </a:spcAft>
              <a:defRPr sz="2200">
                <a:solidFill>
                  <a:schemeClr val="tx1"/>
                </a:solidFill>
                <a:latin typeface="Arial" pitchFamily="34" charset="0"/>
              </a:defRPr>
            </a:lvl8pPr>
            <a:lvl9pPr marL="4283638" indent="-251978" eaLnBrk="0" fontAlgn="base" hangingPunct="0">
              <a:spcBef>
                <a:spcPct val="50000"/>
              </a:spcBef>
              <a:spcAft>
                <a:spcPct val="0"/>
              </a:spcAft>
              <a:defRPr sz="2200">
                <a:solidFill>
                  <a:schemeClr val="tx1"/>
                </a:solidFill>
                <a:latin typeface="Arial" pitchFamily="34" charset="0"/>
              </a:defRPr>
            </a:lvl9pPr>
          </a:lstStyle>
          <a:p>
            <a:pPr eaLnBrk="1" hangingPunct="1">
              <a:defRPr/>
            </a:pPr>
            <a:r>
              <a:rPr lang="da-DK" sz="1400" smtClean="0"/>
              <a:t> </a:t>
            </a:r>
            <a:endParaRPr lang="en-US" sz="1400"/>
          </a:p>
        </p:txBody>
      </p:sp>
      <p:sp>
        <p:nvSpPr>
          <p:cNvPr id="104452" name="Rectangle 1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CE2AB254-56D6-4A31-91FC-27F63650A0EF}" type="slidenum">
              <a:rPr lang="en-US" sz="1400" smtClean="0"/>
              <a:t>5</a:t>
            </a:fld>
            <a:endParaRPr lang="en-US" sz="1400"/>
          </a:p>
        </p:txBody>
      </p:sp>
      <p:sp>
        <p:nvSpPr>
          <p:cNvPr id="10445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4454" name="Rectangle 3"/>
          <p:cNvSpPr>
            <a:spLocks noGrp="1" noChangeArrowheads="1"/>
          </p:cNvSpPr>
          <p:nvPr>
            <p:ph type="body" idx="1"/>
          </p:nvPr>
        </p:nvSpPr>
        <p:spPr bwMode="auto">
          <a:xfrm>
            <a:off x="688975" y="4757738"/>
            <a:ext cx="5507038" cy="451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Grp="1" noChangeArrowheads="1"/>
          </p:cNvSpPr>
          <p:nvPr>
            <p:ph type="hdr" sz="quarter"/>
          </p:nvPr>
        </p:nvSpPr>
        <p:spPr/>
        <p:txBody>
          <a:bodyPr/>
          <a:lstStyle>
            <a:lvl1pPr eaLnBrk="0" hangingPunct="0">
              <a:defRPr sz="2100">
                <a:solidFill>
                  <a:schemeClr val="tx1"/>
                </a:solidFill>
                <a:latin typeface="Arial" pitchFamily="34" charset="0"/>
              </a:defRPr>
            </a:lvl1pPr>
            <a:lvl2pPr marL="784695" indent="-301806" eaLnBrk="0" hangingPunct="0">
              <a:defRPr sz="2100">
                <a:solidFill>
                  <a:schemeClr val="tx1"/>
                </a:solidFill>
                <a:latin typeface="Arial" pitchFamily="34" charset="0"/>
              </a:defRPr>
            </a:lvl2pPr>
            <a:lvl3pPr marL="1207222" indent="-241445" eaLnBrk="0" hangingPunct="0">
              <a:defRPr sz="2100">
                <a:solidFill>
                  <a:schemeClr val="tx1"/>
                </a:solidFill>
                <a:latin typeface="Arial" pitchFamily="34" charset="0"/>
              </a:defRPr>
            </a:lvl3pPr>
            <a:lvl4pPr marL="1690111" indent="-241445" eaLnBrk="0" hangingPunct="0">
              <a:defRPr sz="2100">
                <a:solidFill>
                  <a:schemeClr val="tx1"/>
                </a:solidFill>
                <a:latin typeface="Arial" pitchFamily="34" charset="0"/>
              </a:defRPr>
            </a:lvl4pPr>
            <a:lvl5pPr marL="2173000" indent="-241445" eaLnBrk="0" hangingPunct="0">
              <a:defRPr sz="2100">
                <a:solidFill>
                  <a:schemeClr val="tx1"/>
                </a:solidFill>
                <a:latin typeface="Arial" pitchFamily="34" charset="0"/>
              </a:defRPr>
            </a:lvl5pPr>
            <a:lvl6pPr marL="2655889" indent="-241445" eaLnBrk="0" fontAlgn="base" hangingPunct="0">
              <a:spcBef>
                <a:spcPct val="50000"/>
              </a:spcBef>
              <a:spcAft>
                <a:spcPct val="0"/>
              </a:spcAft>
              <a:defRPr sz="2100">
                <a:solidFill>
                  <a:schemeClr val="tx1"/>
                </a:solidFill>
                <a:latin typeface="Arial" pitchFamily="34" charset="0"/>
              </a:defRPr>
            </a:lvl6pPr>
            <a:lvl7pPr marL="3138777" indent="-241445" eaLnBrk="0" fontAlgn="base" hangingPunct="0">
              <a:spcBef>
                <a:spcPct val="50000"/>
              </a:spcBef>
              <a:spcAft>
                <a:spcPct val="0"/>
              </a:spcAft>
              <a:defRPr sz="2100">
                <a:solidFill>
                  <a:schemeClr val="tx1"/>
                </a:solidFill>
                <a:latin typeface="Arial" pitchFamily="34" charset="0"/>
              </a:defRPr>
            </a:lvl7pPr>
            <a:lvl8pPr marL="3621667" indent="-241445" eaLnBrk="0" fontAlgn="base" hangingPunct="0">
              <a:spcBef>
                <a:spcPct val="50000"/>
              </a:spcBef>
              <a:spcAft>
                <a:spcPct val="0"/>
              </a:spcAft>
              <a:defRPr sz="2100">
                <a:solidFill>
                  <a:schemeClr val="tx1"/>
                </a:solidFill>
                <a:latin typeface="Arial" pitchFamily="34" charset="0"/>
              </a:defRPr>
            </a:lvl8pPr>
            <a:lvl9pPr marL="4104556" indent="-241445" eaLnBrk="0" fontAlgn="base" hangingPunct="0">
              <a:spcBef>
                <a:spcPct val="50000"/>
              </a:spcBef>
              <a:spcAft>
                <a:spcPct val="0"/>
              </a:spcAft>
              <a:defRPr sz="2100">
                <a:solidFill>
                  <a:schemeClr val="tx1"/>
                </a:solidFill>
                <a:latin typeface="Arial" pitchFamily="34" charset="0"/>
              </a:defRPr>
            </a:lvl9pPr>
          </a:lstStyle>
          <a:p>
            <a:pPr eaLnBrk="1" hangingPunct="1">
              <a:defRPr/>
            </a:pPr>
            <a:r>
              <a:rPr lang="en-US" sz="1300" smtClean="0"/>
              <a:t>BASEBAND 5212 INTEGRATION </a:t>
            </a:r>
            <a:endParaRPr lang="en-US" sz="1300"/>
          </a:p>
        </p:txBody>
      </p:sp>
      <p:sp>
        <p:nvSpPr>
          <p:cNvPr id="13315" name="Rectangle 17"/>
          <p:cNvSpPr>
            <a:spLocks noGrp="1" noChangeArrowheads="1"/>
          </p:cNvSpPr>
          <p:nvPr>
            <p:ph type="dt" sz="quarter" idx="1"/>
          </p:nvPr>
        </p:nvSpPr>
        <p:spPr/>
        <p:txBody>
          <a:bodyPr/>
          <a:lstStyle>
            <a:lvl1pPr eaLnBrk="0" hangingPunct="0">
              <a:defRPr sz="2100">
                <a:solidFill>
                  <a:schemeClr val="tx1"/>
                </a:solidFill>
                <a:latin typeface="Arial" pitchFamily="34" charset="0"/>
              </a:defRPr>
            </a:lvl1pPr>
            <a:lvl2pPr marL="784695" indent="-301806" eaLnBrk="0" hangingPunct="0">
              <a:defRPr sz="2100">
                <a:solidFill>
                  <a:schemeClr val="tx1"/>
                </a:solidFill>
                <a:latin typeface="Arial" pitchFamily="34" charset="0"/>
              </a:defRPr>
            </a:lvl2pPr>
            <a:lvl3pPr marL="1207222" indent="-241445" eaLnBrk="0" hangingPunct="0">
              <a:defRPr sz="2100">
                <a:solidFill>
                  <a:schemeClr val="tx1"/>
                </a:solidFill>
                <a:latin typeface="Arial" pitchFamily="34" charset="0"/>
              </a:defRPr>
            </a:lvl3pPr>
            <a:lvl4pPr marL="1690111" indent="-241445" eaLnBrk="0" hangingPunct="0">
              <a:defRPr sz="2100">
                <a:solidFill>
                  <a:schemeClr val="tx1"/>
                </a:solidFill>
                <a:latin typeface="Arial" pitchFamily="34" charset="0"/>
              </a:defRPr>
            </a:lvl4pPr>
            <a:lvl5pPr marL="2173000" indent="-241445" eaLnBrk="0" hangingPunct="0">
              <a:defRPr sz="2100">
                <a:solidFill>
                  <a:schemeClr val="tx1"/>
                </a:solidFill>
                <a:latin typeface="Arial" pitchFamily="34" charset="0"/>
              </a:defRPr>
            </a:lvl5pPr>
            <a:lvl6pPr marL="2655889" indent="-241445" eaLnBrk="0" fontAlgn="base" hangingPunct="0">
              <a:spcBef>
                <a:spcPct val="50000"/>
              </a:spcBef>
              <a:spcAft>
                <a:spcPct val="0"/>
              </a:spcAft>
              <a:defRPr sz="2100">
                <a:solidFill>
                  <a:schemeClr val="tx1"/>
                </a:solidFill>
                <a:latin typeface="Arial" pitchFamily="34" charset="0"/>
              </a:defRPr>
            </a:lvl6pPr>
            <a:lvl7pPr marL="3138777" indent="-241445" eaLnBrk="0" fontAlgn="base" hangingPunct="0">
              <a:spcBef>
                <a:spcPct val="50000"/>
              </a:spcBef>
              <a:spcAft>
                <a:spcPct val="0"/>
              </a:spcAft>
              <a:defRPr sz="2100">
                <a:solidFill>
                  <a:schemeClr val="tx1"/>
                </a:solidFill>
                <a:latin typeface="Arial" pitchFamily="34" charset="0"/>
              </a:defRPr>
            </a:lvl7pPr>
            <a:lvl8pPr marL="3621667" indent="-241445" eaLnBrk="0" fontAlgn="base" hangingPunct="0">
              <a:spcBef>
                <a:spcPct val="50000"/>
              </a:spcBef>
              <a:spcAft>
                <a:spcPct val="0"/>
              </a:spcAft>
              <a:defRPr sz="2100">
                <a:solidFill>
                  <a:schemeClr val="tx1"/>
                </a:solidFill>
                <a:latin typeface="Arial" pitchFamily="34" charset="0"/>
              </a:defRPr>
            </a:lvl8pPr>
            <a:lvl9pPr marL="4104556" indent="-241445" eaLnBrk="0" fontAlgn="base" hangingPunct="0">
              <a:spcBef>
                <a:spcPct val="50000"/>
              </a:spcBef>
              <a:spcAft>
                <a:spcPct val="0"/>
              </a:spcAft>
              <a:defRPr sz="2100">
                <a:solidFill>
                  <a:schemeClr val="tx1"/>
                </a:solidFill>
                <a:latin typeface="Arial" pitchFamily="34" charset="0"/>
              </a:defRPr>
            </a:lvl9pPr>
          </a:lstStyle>
          <a:p>
            <a:pPr eaLnBrk="1" hangingPunct="1">
              <a:defRPr/>
            </a:pPr>
            <a:r>
              <a:rPr lang="en-US" sz="1300" smtClean="0"/>
              <a:t>2016-03-22 </a:t>
            </a:r>
            <a:endParaRPr lang="en-US" sz="1300"/>
          </a:p>
        </p:txBody>
      </p:sp>
      <p:sp>
        <p:nvSpPr>
          <p:cNvPr id="13316" name="Rectangle 18"/>
          <p:cNvSpPr>
            <a:spLocks noGrp="1" noChangeArrowheads="1"/>
          </p:cNvSpPr>
          <p:nvPr>
            <p:ph type="ftr" sz="quarter" idx="4"/>
          </p:nvPr>
        </p:nvSpPr>
        <p:spPr/>
        <p:txBody>
          <a:bodyPr/>
          <a:lstStyle>
            <a:lvl1pPr eaLnBrk="0" hangingPunct="0">
              <a:defRPr sz="2100">
                <a:solidFill>
                  <a:schemeClr val="tx1"/>
                </a:solidFill>
                <a:latin typeface="Arial" pitchFamily="34" charset="0"/>
              </a:defRPr>
            </a:lvl1pPr>
            <a:lvl2pPr marL="784695" indent="-301806" eaLnBrk="0" hangingPunct="0">
              <a:defRPr sz="2100">
                <a:solidFill>
                  <a:schemeClr val="tx1"/>
                </a:solidFill>
                <a:latin typeface="Arial" pitchFamily="34" charset="0"/>
              </a:defRPr>
            </a:lvl2pPr>
            <a:lvl3pPr marL="1207222" indent="-241445" eaLnBrk="0" hangingPunct="0">
              <a:defRPr sz="2100">
                <a:solidFill>
                  <a:schemeClr val="tx1"/>
                </a:solidFill>
                <a:latin typeface="Arial" pitchFamily="34" charset="0"/>
              </a:defRPr>
            </a:lvl3pPr>
            <a:lvl4pPr marL="1690111" indent="-241445" eaLnBrk="0" hangingPunct="0">
              <a:defRPr sz="2100">
                <a:solidFill>
                  <a:schemeClr val="tx1"/>
                </a:solidFill>
                <a:latin typeface="Arial" pitchFamily="34" charset="0"/>
              </a:defRPr>
            </a:lvl4pPr>
            <a:lvl5pPr marL="2173000" indent="-241445" eaLnBrk="0" hangingPunct="0">
              <a:defRPr sz="2100">
                <a:solidFill>
                  <a:schemeClr val="tx1"/>
                </a:solidFill>
                <a:latin typeface="Arial" pitchFamily="34" charset="0"/>
              </a:defRPr>
            </a:lvl5pPr>
            <a:lvl6pPr marL="2655889" indent="-241445" eaLnBrk="0" fontAlgn="base" hangingPunct="0">
              <a:spcBef>
                <a:spcPct val="50000"/>
              </a:spcBef>
              <a:spcAft>
                <a:spcPct val="0"/>
              </a:spcAft>
              <a:defRPr sz="2100">
                <a:solidFill>
                  <a:schemeClr val="tx1"/>
                </a:solidFill>
                <a:latin typeface="Arial" pitchFamily="34" charset="0"/>
              </a:defRPr>
            </a:lvl6pPr>
            <a:lvl7pPr marL="3138777" indent="-241445" eaLnBrk="0" fontAlgn="base" hangingPunct="0">
              <a:spcBef>
                <a:spcPct val="50000"/>
              </a:spcBef>
              <a:spcAft>
                <a:spcPct val="0"/>
              </a:spcAft>
              <a:defRPr sz="2100">
                <a:solidFill>
                  <a:schemeClr val="tx1"/>
                </a:solidFill>
                <a:latin typeface="Arial" pitchFamily="34" charset="0"/>
              </a:defRPr>
            </a:lvl7pPr>
            <a:lvl8pPr marL="3621667" indent="-241445" eaLnBrk="0" fontAlgn="base" hangingPunct="0">
              <a:spcBef>
                <a:spcPct val="50000"/>
              </a:spcBef>
              <a:spcAft>
                <a:spcPct val="0"/>
              </a:spcAft>
              <a:defRPr sz="2100">
                <a:solidFill>
                  <a:schemeClr val="tx1"/>
                </a:solidFill>
                <a:latin typeface="Arial" pitchFamily="34" charset="0"/>
              </a:defRPr>
            </a:lvl8pPr>
            <a:lvl9pPr marL="4104556" indent="-241445" eaLnBrk="0" fontAlgn="base" hangingPunct="0">
              <a:spcBef>
                <a:spcPct val="50000"/>
              </a:spcBef>
              <a:spcAft>
                <a:spcPct val="0"/>
              </a:spcAft>
              <a:defRPr sz="2100">
                <a:solidFill>
                  <a:schemeClr val="tx1"/>
                </a:solidFill>
                <a:latin typeface="Arial" pitchFamily="34" charset="0"/>
              </a:defRPr>
            </a:lvl9pPr>
          </a:lstStyle>
          <a:p>
            <a:pPr eaLnBrk="1" hangingPunct="1">
              <a:defRPr/>
            </a:pPr>
            <a:r>
              <a:rPr lang="da-DK" sz="1300" smtClean="0"/>
              <a:t> </a:t>
            </a:r>
            <a:endParaRPr lang="en-US" sz="1300"/>
          </a:p>
        </p:txBody>
      </p:sp>
      <p:sp>
        <p:nvSpPr>
          <p:cNvPr id="106500" name="Rectangle 1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1CE894B9-A673-4223-BF9E-533A14D63101}" type="slidenum">
              <a:rPr lang="en-US" sz="1300" smtClean="0"/>
              <a:t>6</a:t>
            </a:fld>
            <a:endParaRPr lang="en-US" sz="1300"/>
          </a:p>
        </p:txBody>
      </p:sp>
      <p:sp>
        <p:nvSpPr>
          <p:cNvPr id="10650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6502" name="Rectangle 3"/>
          <p:cNvSpPr>
            <a:spLocks noGrp="1" noChangeArrowheads="1"/>
          </p:cNvSpPr>
          <p:nvPr>
            <p:ph type="body" idx="1"/>
          </p:nvPr>
        </p:nvSpPr>
        <p:spPr bwMode="auto">
          <a:xfrm>
            <a:off x="688975" y="4757738"/>
            <a:ext cx="5507038" cy="451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Ericsson Radio System marks a generational shift in how to build radio networks. A key part of this shift is the release of a new Multi-Standard capable Baseband platform featuring the Baseband 5216 and 5212 products.  </a:t>
            </a:r>
          </a:p>
          <a:p>
            <a:endParaRPr lang="en-US" dirty="0"/>
          </a:p>
          <a:p>
            <a:r>
              <a:rPr lang="en-US" dirty="0"/>
              <a:t>The new Baseband platform will build support of the different Radio standards in stages as shown in the above picture, where the solid coloration indicates full functional support by the end of the period.  In general the most commonly used functionality will be supported first to facilitate the smoothest and fastest possible introduction of the new hardware.  For example even from W16A, 80% of the most commonly used WCMDA features will be supported on the new Baseband 5216.  However, for specific customers it may still mean that a key feature or Value Package is not supported in the first release.  So to avoid misunderstandings and commercial risks, always consult the latest SW functionality support roadmap to confirm whether all of your customer’s critical functionality will be available in the necessary timeframe.</a:t>
            </a:r>
          </a:p>
          <a:p>
            <a:endParaRPr lang="en-US" dirty="0" smtClean="0"/>
          </a:p>
          <a:p>
            <a:endParaRPr lang="en-US" dirty="0" smtClean="0"/>
          </a:p>
          <a:p>
            <a:r>
              <a:rPr lang="en-US" sz="1200" b="0" i="0" u="none" strike="noStrike" kern="1200" baseline="0" dirty="0" smtClean="0">
                <a:solidFill>
                  <a:schemeClr val="tx1"/>
                </a:solidFill>
                <a:latin typeface="Arial" charset="0"/>
                <a:ea typeface="+mn-ea"/>
                <a:cs typeface="+mn-cs"/>
              </a:rPr>
              <a:t>The strategy for Baseband 5216 and 5212 is to make a phased introduction. A brief overview of the introduction strategy is; first release Baseband 5216 for standard LTE configurations in the 15B software release and to support extreme LTE capacity and complex configurations in the 16A software release. </a:t>
            </a:r>
          </a:p>
          <a:p>
            <a:r>
              <a:rPr lang="en-US" sz="1200" b="0" i="0" u="none" strike="noStrike" kern="1200" baseline="0" dirty="0" smtClean="0">
                <a:solidFill>
                  <a:schemeClr val="tx1"/>
                </a:solidFill>
                <a:latin typeface="Arial" charset="0"/>
                <a:ea typeface="+mn-ea"/>
                <a:cs typeface="+mn-cs"/>
              </a:rPr>
              <a:t>In the second phase, Baseband 5212 will be supported in the LTE 16A software release and both Baseband 5216 &amp; 5212 will be supported in the WCDMA 16A software release. </a:t>
            </a:r>
          </a:p>
          <a:p>
            <a:r>
              <a:rPr lang="en-US" sz="1200" b="0" i="0" u="none" strike="noStrike" kern="1200" baseline="0" dirty="0" smtClean="0">
                <a:solidFill>
                  <a:schemeClr val="tx1"/>
                </a:solidFill>
                <a:latin typeface="Arial" charset="0"/>
                <a:ea typeface="+mn-ea"/>
                <a:cs typeface="+mn-cs"/>
              </a:rPr>
              <a:t>In the third phase, GSM support will be added to Baseband 5216 &amp; 5212, as well as software support for mixing two standards on the same physical Baseband 5216 hardware.</a:t>
            </a:r>
            <a:endParaRPr lang="en-US" dirty="0"/>
          </a:p>
        </p:txBody>
      </p:sp>
      <p:sp>
        <p:nvSpPr>
          <p:cNvPr id="4" name="Date Placeholder 3"/>
          <p:cNvSpPr>
            <a:spLocks noGrp="1"/>
          </p:cNvSpPr>
          <p:nvPr>
            <p:ph type="dt" sz="quarter" idx="1"/>
          </p:nvPr>
        </p:nvSpPr>
        <p:spPr/>
        <p:txBody>
          <a:bodyPr/>
          <a:lstStyle/>
          <a:p>
            <a:pPr>
              <a:defRPr/>
            </a:pPr>
            <a:r>
              <a:rPr lang="en-US" smtClean="0"/>
              <a:t>2016-03-22 </a:t>
            </a:r>
            <a:endParaRPr lang="en-US" dirty="0"/>
          </a:p>
        </p:txBody>
      </p:sp>
      <p:sp>
        <p:nvSpPr>
          <p:cNvPr id="10957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20980B9E-4638-480E-A0AF-550B8969F0CE}" type="slidenum">
              <a:rPr lang="en-US" sz="1200" smtClean="0">
                <a:cs typeface="Arial" charset="0"/>
              </a:rPr>
              <a:t>7</a:t>
            </a:fld>
            <a:endParaRPr lang="en-US" sz="1200">
              <a:cs typeface="Arial" charset="0"/>
            </a:endParaRPr>
          </a:p>
        </p:txBody>
      </p:sp>
      <p:sp>
        <p:nvSpPr>
          <p:cNvPr id="6" name="Header Placeholder 5"/>
          <p:cNvSpPr>
            <a:spLocks noGrp="1"/>
          </p:cNvSpPr>
          <p:nvPr>
            <p:ph type="hdr" sz="quarter"/>
          </p:nvPr>
        </p:nvSpPr>
        <p:spPr/>
        <p:txBody>
          <a:bodyPr/>
          <a:lstStyle/>
          <a:p>
            <a:pPr>
              <a:defRPr/>
            </a:pPr>
            <a:r>
              <a:rPr lang="en-US" smtClean="0"/>
              <a:t>BASEBAND 5212 INTEGRATION </a:t>
            </a:r>
            <a:endParaRPr lang="en-US" dirty="0"/>
          </a:p>
        </p:txBody>
      </p:sp>
      <p:sp>
        <p:nvSpPr>
          <p:cNvPr id="7" name="Footer Placeholder 6"/>
          <p:cNvSpPr>
            <a:spLocks noGrp="1"/>
          </p:cNvSpPr>
          <p:nvPr>
            <p:ph type="ftr" sz="quarter" idx="4"/>
          </p:nvPr>
        </p:nvSpPr>
        <p:spPr/>
        <p:txBody>
          <a:bodyPr/>
          <a:lstStyle/>
          <a:p>
            <a:pPr>
              <a:defRPr/>
            </a:pPr>
            <a:r>
              <a:rPr lang="da-DK" smtClean="0"/>
              <a: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p>
        </p:txBody>
      </p:sp>
      <p:sp>
        <p:nvSpPr>
          <p:cNvPr id="4" name="Date Placeholder 3"/>
          <p:cNvSpPr>
            <a:spLocks noGrp="1"/>
          </p:cNvSpPr>
          <p:nvPr>
            <p:ph type="dt" sz="quarter" idx="1"/>
          </p:nvPr>
        </p:nvSpPr>
        <p:spPr/>
        <p:txBody>
          <a:bodyPr/>
          <a:lstStyle/>
          <a:p>
            <a:pPr>
              <a:defRPr/>
            </a:pPr>
            <a:r>
              <a:rPr lang="en-US" smtClean="0"/>
              <a:t>2016-03-22 </a:t>
            </a:r>
            <a:endParaRPr lang="en-US" dirty="0"/>
          </a:p>
        </p:txBody>
      </p:sp>
      <p:sp>
        <p:nvSpPr>
          <p:cNvPr id="11162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776DB74-75C5-4260-8BC1-0998D585952F}" type="slidenum">
              <a:rPr lang="en-US" sz="1200" smtClean="0">
                <a:cs typeface="Arial" charset="0"/>
              </a:rPr>
              <a:t>8</a:t>
            </a:fld>
            <a:endParaRPr lang="en-US" sz="1200">
              <a:cs typeface="Arial" charset="0"/>
            </a:endParaRPr>
          </a:p>
        </p:txBody>
      </p:sp>
      <p:sp>
        <p:nvSpPr>
          <p:cNvPr id="6" name="Header Placeholder 5"/>
          <p:cNvSpPr>
            <a:spLocks noGrp="1"/>
          </p:cNvSpPr>
          <p:nvPr>
            <p:ph type="hdr" sz="quarter"/>
          </p:nvPr>
        </p:nvSpPr>
        <p:spPr/>
        <p:txBody>
          <a:bodyPr/>
          <a:lstStyle/>
          <a:p>
            <a:pPr>
              <a:defRPr/>
            </a:pPr>
            <a:r>
              <a:rPr lang="en-US" smtClean="0"/>
              <a:t>BASEBAND 5212 INTEGRATION </a:t>
            </a:r>
            <a:endParaRPr lang="en-US" dirty="0"/>
          </a:p>
        </p:txBody>
      </p:sp>
      <p:sp>
        <p:nvSpPr>
          <p:cNvPr id="7" name="Footer Placeholder 6"/>
          <p:cNvSpPr>
            <a:spLocks noGrp="1"/>
          </p:cNvSpPr>
          <p:nvPr>
            <p:ph type="ftr" sz="quarter" idx="4"/>
          </p:nvPr>
        </p:nvSpPr>
        <p:spPr/>
        <p:txBody>
          <a:bodyPr/>
          <a:lstStyle/>
          <a:p>
            <a:pPr>
              <a:defRPr/>
            </a:pPr>
            <a:r>
              <a:rPr lang="da-DK" smtClean="0"/>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2016-03-22 </a:t>
            </a:r>
            <a:endParaRPr lang="en-US" dirty="0"/>
          </a:p>
        </p:txBody>
      </p:sp>
      <p:sp>
        <p:nvSpPr>
          <p:cNvPr id="5" name="Slide Number Placeholder 4"/>
          <p:cNvSpPr>
            <a:spLocks noGrp="1"/>
          </p:cNvSpPr>
          <p:nvPr>
            <p:ph type="sldNum" sz="quarter" idx="11"/>
          </p:nvPr>
        </p:nvSpPr>
        <p:spPr/>
        <p:txBody>
          <a:bodyPr/>
          <a:lstStyle/>
          <a:p>
            <a:fld id="{00BB0BD8-9734-46D6-8A5F-86691BA3197F}" type="slidenum">
              <a:rPr lang="en-US" smtClean="0"/>
              <a:t>9</a:t>
            </a:fld>
            <a:endParaRPr lang="en-US" dirty="0"/>
          </a:p>
        </p:txBody>
      </p:sp>
      <p:sp>
        <p:nvSpPr>
          <p:cNvPr id="6" name="Header Placeholder 5"/>
          <p:cNvSpPr>
            <a:spLocks noGrp="1"/>
          </p:cNvSpPr>
          <p:nvPr>
            <p:ph type="hdr" sz="quarter" idx="12"/>
          </p:nvPr>
        </p:nvSpPr>
        <p:spPr/>
        <p:txBody>
          <a:bodyPr/>
          <a:lstStyle/>
          <a:p>
            <a:r>
              <a:rPr lang="en-US" smtClean="0"/>
              <a:t>BASEBAND 5212 INTEGRATION </a:t>
            </a:r>
            <a:endParaRPr lang="en-US" dirty="0"/>
          </a:p>
        </p:txBody>
      </p:sp>
      <p:sp>
        <p:nvSpPr>
          <p:cNvPr id="7" name="Footer Placeholder 6"/>
          <p:cNvSpPr>
            <a:spLocks noGrp="1"/>
          </p:cNvSpPr>
          <p:nvPr>
            <p:ph type="ftr" sz="quarter" idx="13"/>
          </p:nvPr>
        </p:nvSpPr>
        <p:spPr/>
        <p:txBody>
          <a:bodyPr/>
          <a:lstStyle/>
          <a:p>
            <a:r>
              <a:rPr lang="en-US" smtClean="0"/>
              <a:t> </a:t>
            </a:r>
            <a:endParaRPr lang="en-US" dirty="0"/>
          </a:p>
        </p:txBody>
      </p:sp>
    </p:spTree>
    <p:extLst>
      <p:ext uri="{BB962C8B-B14F-4D97-AF65-F5344CB8AC3E}">
        <p14:creationId xmlns:p14="http://schemas.microsoft.com/office/powerpoint/2010/main" val="1552027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sp>
        <p:nvSpPr>
          <p:cNvPr id="22532" name="LeftInfo"/>
          <p:cNvSpPr txBox="1">
            <a:spLocks noChangeArrowheads="1"/>
          </p:cNvSpPr>
          <p:nvPr/>
        </p:nvSpPr>
        <p:spPr bwMode="auto">
          <a:xfrm>
            <a:off x="-1514475" y="2828876"/>
            <a:ext cx="1476375" cy="3416320"/>
          </a:xfrm>
          <a:prstGeom prst="rect">
            <a:avLst/>
          </a:prstGeom>
          <a:noFill/>
          <a:ln w="9525">
            <a:noFill/>
            <a:miter lim="800000"/>
            <a:headEnd/>
            <a:tailEnd/>
          </a:ln>
          <a:effectLst/>
        </p:spPr>
        <p:txBody>
          <a:bodyPr>
            <a:spAutoFit/>
          </a:bodyPr>
          <a:lstStyle/>
          <a:p>
            <a:pPr algn="r">
              <a:spcBef>
                <a:spcPct val="0"/>
              </a:spcBef>
            </a:pPr>
            <a:r>
              <a:rPr lang="en-US" sz="1200" dirty="0">
                <a:solidFill>
                  <a:srgbClr val="FFFFFF"/>
                </a:solidFill>
              </a:rPr>
              <a:t>Slide title</a:t>
            </a:r>
          </a:p>
          <a:p>
            <a:pPr algn="r">
              <a:spcBef>
                <a:spcPct val="0"/>
              </a:spcBef>
            </a:pPr>
            <a:r>
              <a:rPr lang="en-US" sz="1200" dirty="0" smtClean="0">
                <a:solidFill>
                  <a:srgbClr val="FFFFFF"/>
                </a:solidFill>
              </a:rPr>
              <a:t>70 pt</a:t>
            </a:r>
          </a:p>
          <a:p>
            <a:pPr algn="r">
              <a:spcBef>
                <a:spcPct val="0"/>
              </a:spcBef>
            </a:pPr>
            <a:endParaRPr lang="en-US" sz="1200" dirty="0" smtClean="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a:solidFill>
                <a:srgbClr val="FFFFFF"/>
              </a:solidFill>
            </a:endParaRPr>
          </a:p>
          <a:p>
            <a:pPr algn="r">
              <a:spcBef>
                <a:spcPct val="0"/>
              </a:spcBef>
            </a:pPr>
            <a:r>
              <a:rPr lang="en-US" sz="1200" dirty="0" smtClean="0">
                <a:solidFill>
                  <a:srgbClr val="9FB7D3"/>
                </a:solidFill>
              </a:rPr>
              <a:t>CAPITALS</a:t>
            </a:r>
            <a:endParaRPr lang="en-US" sz="1200" dirty="0">
              <a:solidFill>
                <a:srgbClr val="9FB7D3"/>
              </a:solidFill>
            </a:endParaRPr>
          </a:p>
          <a:p>
            <a:pPr algn="r">
              <a:spcBef>
                <a:spcPct val="0"/>
              </a:spcBef>
            </a:pPr>
            <a:endParaRPr lang="en-US" sz="1200" dirty="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smtClean="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r>
              <a:rPr lang="en-US" sz="1200" dirty="0" smtClean="0">
                <a:solidFill>
                  <a:srgbClr val="FFFFFF"/>
                </a:solidFill>
              </a:rPr>
              <a:t>Slide </a:t>
            </a:r>
            <a:r>
              <a:rPr lang="en-US" sz="1200" dirty="0">
                <a:solidFill>
                  <a:srgbClr val="FFFFFF"/>
                </a:solidFill>
              </a:rPr>
              <a:t>subtitle </a:t>
            </a:r>
          </a:p>
          <a:p>
            <a:pPr algn="r">
              <a:spcBef>
                <a:spcPct val="0"/>
              </a:spcBef>
            </a:pPr>
            <a:r>
              <a:rPr lang="en-US" sz="1200" dirty="0">
                <a:solidFill>
                  <a:srgbClr val="FFFFFF"/>
                </a:solidFill>
              </a:rPr>
              <a:t>minimum 30 pt</a:t>
            </a:r>
          </a:p>
          <a:p>
            <a:pPr algn="r">
              <a:spcBef>
                <a:spcPct val="0"/>
              </a:spcBef>
            </a:pPr>
            <a:endParaRPr lang="en-GB" sz="1200" dirty="0">
              <a:solidFill>
                <a:schemeClr val="bg1"/>
              </a:solidFill>
            </a:endParaRPr>
          </a:p>
        </p:txBody>
      </p:sp>
      <p:pic>
        <p:nvPicPr>
          <p:cNvPr id="6" name="Logo2011" descr="ERI_UF_rgb"/>
          <p:cNvPicPr>
            <a:picLocks noChangeAspect="1" noChangeArrowheads="1"/>
          </p:cNvPicPr>
          <p:nvPr/>
        </p:nvPicPr>
        <p:blipFill>
          <a:blip r:embed="rId2" cstate="print"/>
          <a:srcRect/>
          <a:stretch>
            <a:fillRect/>
          </a:stretch>
        </p:blipFill>
        <p:spPr bwMode="auto">
          <a:xfrm>
            <a:off x="7722000" y="432000"/>
            <a:ext cx="1027112" cy="900113"/>
          </a:xfrm>
          <a:prstGeom prst="rect">
            <a:avLst/>
          </a:prstGeom>
          <a:noFill/>
        </p:spPr>
      </p:pic>
      <p:sp>
        <p:nvSpPr>
          <p:cNvPr id="22530" name="SubTitle_TM"/>
          <p:cNvSpPr>
            <a:spLocks noGrp="1" noChangeArrowheads="1"/>
          </p:cNvSpPr>
          <p:nvPr>
            <p:ph type="subTitle" idx="1" hasCustomPrompt="1"/>
          </p:nvPr>
        </p:nvSpPr>
        <p:spPr>
          <a:xfrm>
            <a:off x="393699" y="5137200"/>
            <a:ext cx="8355014" cy="1386001"/>
          </a:xfrm>
        </p:spPr>
        <p:txBody>
          <a:bodyPr anchor="b" anchorCtr="0"/>
          <a:lstStyle>
            <a:lvl1pPr marL="0" indent="0">
              <a:lnSpc>
                <a:spcPct val="75000"/>
              </a:lnSpc>
              <a:spcBef>
                <a:spcPts val="0"/>
              </a:spcBef>
              <a:buFont typeface="Arial" charset="0"/>
              <a:buNone/>
              <a:defRPr sz="3000" baseline="0">
                <a:latin typeface="+mn-lt"/>
              </a:defRPr>
            </a:lvl1pPr>
          </a:lstStyle>
          <a:p>
            <a:r>
              <a:rPr lang="en-US" dirty="0"/>
              <a:t>Click to </a:t>
            </a:r>
            <a:r>
              <a:rPr lang="en-US" dirty="0" smtClean="0"/>
              <a:t>Add subtitle</a:t>
            </a:r>
          </a:p>
        </p:txBody>
      </p:sp>
      <p:sp>
        <p:nvSpPr>
          <p:cNvPr id="22531" name="Title_TM"/>
          <p:cNvSpPr>
            <a:spLocks noGrp="1" noChangeArrowheads="1"/>
          </p:cNvSpPr>
          <p:nvPr>
            <p:ph type="ctrTitle" hasCustomPrompt="1"/>
          </p:nvPr>
        </p:nvSpPr>
        <p:spPr>
          <a:xfrm>
            <a:off x="393700" y="1808709"/>
            <a:ext cx="8351839" cy="2839491"/>
          </a:xfrm>
        </p:spPr>
        <p:txBody>
          <a:bodyPr anchor="ctr">
            <a:normAutofit/>
          </a:bodyPr>
          <a:lstStyle>
            <a:lvl1pPr>
              <a:lnSpc>
                <a:spcPct val="75000"/>
              </a:lnSpc>
              <a:defRPr sz="7000">
                <a:latin typeface="Ericsson Capital TT"/>
              </a:defRPr>
            </a:lvl1pPr>
          </a:lstStyle>
          <a:p>
            <a:r>
              <a:rPr lang="en-US" dirty="0"/>
              <a:t>Click to </a:t>
            </a:r>
            <a:r>
              <a:rPr lang="en-US" dirty="0" smtClean="0"/>
              <a:t>add title</a:t>
            </a:r>
            <a:endParaRPr lang="en-US" dirty="0"/>
          </a:p>
        </p:txBody>
      </p:sp>
    </p:spTree>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393700" y="4010025"/>
            <a:ext cx="8355013"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ontent Placeholder 1"/>
          <p:cNvSpPr>
            <a:spLocks noGrp="1"/>
          </p:cNvSpPr>
          <p:nvPr>
            <p:ph sz="quarter" idx="10" hasCustomPrompt="1"/>
          </p:nvPr>
        </p:nvSpPr>
        <p:spPr>
          <a:xfrm>
            <a:off x="393701" y="1795463"/>
            <a:ext cx="8355012"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2"/>
          <p:cNvSpPr>
            <a:spLocks noGrp="1"/>
          </p:cNvSpPr>
          <p:nvPr>
            <p:ph type="title" hasCustomPrompt="1"/>
          </p:nvPr>
        </p:nvSpPr>
        <p:spPr>
          <a:xfrm>
            <a:off x="393701" y="239713"/>
            <a:ext cx="7494588" cy="1085371"/>
          </a:xfrm>
        </p:spPr>
        <p:txBody>
          <a:bodyPr/>
          <a:lstStyle/>
          <a:p>
            <a:r>
              <a:rPr lang="en-US" dirty="0" smtClean="0"/>
              <a:t>Click to ADD title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Content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4645025" y="4010025"/>
            <a:ext cx="4103688"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Content Placeholder 2"/>
          <p:cNvSpPr>
            <a:spLocks noGrp="1"/>
          </p:cNvSpPr>
          <p:nvPr>
            <p:ph sz="quarter" idx="12" hasCustomPrompt="1"/>
          </p:nvPr>
        </p:nvSpPr>
        <p:spPr>
          <a:xfrm>
            <a:off x="393700" y="4010025"/>
            <a:ext cx="4105275"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Content Placeholder 1"/>
          <p:cNvSpPr>
            <a:spLocks noGrp="1"/>
          </p:cNvSpPr>
          <p:nvPr>
            <p:ph idx="1" hasCustomPrompt="1"/>
          </p:nvPr>
        </p:nvSpPr>
        <p:spPr>
          <a:xfrm>
            <a:off x="396875" y="1795463"/>
            <a:ext cx="8351838"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itle 1"/>
          <p:cNvSpPr>
            <a:spLocks noGrp="1"/>
          </p:cNvSpPr>
          <p:nvPr>
            <p:ph type="title" hasCustomPrompt="1"/>
          </p:nvPr>
        </p:nvSpPr>
        <p:spPr>
          <a:xfrm>
            <a:off x="393701" y="239713"/>
            <a:ext cx="7494588" cy="1085371"/>
          </a:xfrm>
        </p:spPr>
        <p:txBody>
          <a:bodyPr/>
          <a:lstStyle/>
          <a:p>
            <a:r>
              <a:rPr lang="en-US" dirty="0" smtClean="0"/>
              <a:t>Click to ADD title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two content parts over content.">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393700" y="4010025"/>
            <a:ext cx="8355013"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ontent Placeholder 2"/>
          <p:cNvSpPr>
            <a:spLocks noGrp="1"/>
          </p:cNvSpPr>
          <p:nvPr>
            <p:ph sz="quarter" idx="10" hasCustomPrompt="1"/>
          </p:nvPr>
        </p:nvSpPr>
        <p:spPr>
          <a:xfrm>
            <a:off x="4645025" y="1795463"/>
            <a:ext cx="4103688"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Content Placeholder 1"/>
          <p:cNvSpPr>
            <a:spLocks noGrp="1"/>
          </p:cNvSpPr>
          <p:nvPr>
            <p:ph idx="1" hasCustomPrompt="1"/>
          </p:nvPr>
        </p:nvSpPr>
        <p:spPr>
          <a:xfrm>
            <a:off x="396875" y="1795463"/>
            <a:ext cx="4102100" cy="20701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itle 1"/>
          <p:cNvSpPr>
            <a:spLocks noGrp="1"/>
          </p:cNvSpPr>
          <p:nvPr>
            <p:ph type="title" hasCustomPrompt="1"/>
          </p:nvPr>
        </p:nvSpPr>
        <p:spPr>
          <a:xfrm>
            <a:off x="393701" y="239713"/>
            <a:ext cx="7494588" cy="1085371"/>
          </a:xfrm>
        </p:spPr>
        <p:txBody>
          <a:bodyPr/>
          <a:lstStyle/>
          <a:p>
            <a:r>
              <a:rPr lang="en-US" dirty="0" smtClean="0"/>
              <a:t>Click to ADD title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4013200"/>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5025" y="1795463"/>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254234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 name="Content Placeholder 3"/>
          <p:cNvSpPr>
            <a:spLocks noGrp="1"/>
          </p:cNvSpPr>
          <p:nvPr>
            <p:ph sz="half" idx="3"/>
          </p:nvPr>
        </p:nvSpPr>
        <p:spPr>
          <a:xfrm>
            <a:off x="4648200" y="1795463"/>
            <a:ext cx="4100513"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396875" y="4013200"/>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795463"/>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4267271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4648200" y="4022725"/>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3"/>
          </p:nvPr>
        </p:nvSpPr>
        <p:spPr>
          <a:xfrm>
            <a:off x="396875" y="4022725"/>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8200" y="1804988"/>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804988"/>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sz="quarter"/>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16881117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303356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0375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343229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1795464"/>
            <a:ext cx="4100513" cy="42846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36747264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061075" y="1800225"/>
            <a:ext cx="2687638" cy="4724399"/>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Content Placeholder 2"/>
          <p:cNvSpPr>
            <a:spLocks noGrp="1"/>
          </p:cNvSpPr>
          <p:nvPr>
            <p:ph sz="quarter" idx="11" hasCustomPrompt="1"/>
          </p:nvPr>
        </p:nvSpPr>
        <p:spPr>
          <a:xfrm>
            <a:off x="3228975" y="1800225"/>
            <a:ext cx="2687638" cy="4724399"/>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1"/>
          <p:cNvSpPr>
            <a:spLocks noGrp="1"/>
          </p:cNvSpPr>
          <p:nvPr>
            <p:ph sz="quarter" idx="10" hasCustomPrompt="1"/>
          </p:nvPr>
        </p:nvSpPr>
        <p:spPr>
          <a:xfrm>
            <a:off x="393700" y="1800225"/>
            <a:ext cx="2687638" cy="4724399"/>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393701" y="239713"/>
            <a:ext cx="7494588" cy="1085371"/>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393700" y="1800225"/>
            <a:ext cx="4105275" cy="47244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393701" y="239713"/>
            <a:ext cx="7494587" cy="1085371"/>
          </a:xfr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393701" y="1800225"/>
            <a:ext cx="3854450" cy="47244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393701" y="239713"/>
            <a:ext cx="3854449"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22835488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643438" y="1800225"/>
            <a:ext cx="4105275" cy="47244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393701" y="239713"/>
            <a:ext cx="7494588"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9739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643438" y="1800225"/>
            <a:ext cx="4105275" cy="4724400"/>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4645025" y="239713"/>
            <a:ext cx="3243263"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25909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643438" y="3545840"/>
            <a:ext cx="4105275" cy="2978785"/>
          </a:xfrm>
        </p:spPr>
        <p:txBody>
          <a:bodyPr/>
          <a:lstStyle/>
          <a:p>
            <a:pPr lvl="0"/>
            <a:r>
              <a:rPr lang="sv-SE" dirty="0" err="1" smtClean="0"/>
              <a:t>Click</a:t>
            </a:r>
            <a:r>
              <a:rPr lang="sv-SE" dirty="0" smtClean="0"/>
              <a:t> to </a:t>
            </a:r>
            <a:r>
              <a:rPr lang="sv-SE" dirty="0" err="1" smtClean="0"/>
              <a:t>add</a:t>
            </a:r>
            <a:r>
              <a:rPr lang="sv-SE" dirty="0" smtClean="0"/>
              <a: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4643438" y="1797524"/>
            <a:ext cx="4105275"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71865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LeftInfo"/>
          <p:cNvSpPr txBox="1">
            <a:spLocks noChangeArrowheads="1"/>
          </p:cNvSpPr>
          <p:nvPr/>
        </p:nvSpPr>
        <p:spPr bwMode="auto">
          <a:xfrm>
            <a:off x="-1886857" y="438151"/>
            <a:ext cx="1764294" cy="6278642"/>
          </a:xfrm>
          <a:prstGeom prst="rect">
            <a:avLst/>
          </a:prstGeom>
          <a:noFill/>
          <a:ln w="9525">
            <a:noFill/>
            <a:miter lim="800000"/>
            <a:headEnd/>
            <a:tailEnd/>
          </a:ln>
          <a:effectLst/>
        </p:spPr>
        <p:txBody>
          <a:bodyPr wrap="square">
            <a:spAutoFit/>
          </a:bodyPr>
          <a:lstStyle/>
          <a:p>
            <a:pPr algn="r">
              <a:spcBef>
                <a:spcPct val="0"/>
              </a:spcBef>
            </a:pPr>
            <a:r>
              <a:rPr lang="en-US" sz="1200" noProof="0" dirty="0" smtClean="0">
                <a:solidFill>
                  <a:srgbClr val="FFFFFF"/>
                </a:solidFill>
              </a:rPr>
              <a:t>Slide title </a:t>
            </a:r>
          </a:p>
          <a:p>
            <a:pPr algn="r">
              <a:spcBef>
                <a:spcPct val="0"/>
              </a:spcBef>
            </a:pPr>
            <a:r>
              <a:rPr lang="en-US" sz="1200" noProof="0" dirty="0" smtClean="0">
                <a:solidFill>
                  <a:srgbClr val="FFFFFF"/>
                </a:solidFill>
              </a:rPr>
              <a:t>44 pt</a:t>
            </a:r>
          </a:p>
          <a:p>
            <a:pPr algn="r">
              <a:spcBef>
                <a:spcPct val="0"/>
              </a:spcBef>
            </a:pPr>
            <a:endParaRPr lang="en-US" sz="1200" noProof="0" dirty="0" smtClean="0">
              <a:solidFill>
                <a:srgbClr val="FFFFFF"/>
              </a:solidFill>
            </a:endParaRPr>
          </a:p>
          <a:p>
            <a:pPr algn="r">
              <a:spcBef>
                <a:spcPct val="0"/>
              </a:spcBef>
            </a:pPr>
            <a:endParaRPr lang="en-US" sz="1200" noProof="0" dirty="0" smtClean="0">
              <a:solidFill>
                <a:srgbClr val="FFFFFF"/>
              </a:solidFill>
            </a:endParaRPr>
          </a:p>
          <a:p>
            <a:pPr algn="r">
              <a:spcBef>
                <a:spcPct val="0"/>
              </a:spcBef>
            </a:pPr>
            <a:endParaRPr lang="en-US" sz="1200" noProof="0" dirty="0" smtClean="0">
              <a:solidFill>
                <a:srgbClr val="FFFFFF"/>
              </a:solidFill>
            </a:endParaRPr>
          </a:p>
          <a:p>
            <a:pPr algn="r">
              <a:spcBef>
                <a:spcPct val="0"/>
              </a:spcBef>
            </a:pPr>
            <a:endParaRPr lang="en-US" sz="1200" noProof="0" dirty="0" smtClean="0">
              <a:solidFill>
                <a:srgbClr val="FFFFFF"/>
              </a:solidFill>
            </a:endParaRPr>
          </a:p>
          <a:p>
            <a:pPr algn="r">
              <a:spcBef>
                <a:spcPct val="0"/>
              </a:spcBef>
            </a:pPr>
            <a:endParaRPr lang="en-US" sz="1200" noProof="0" dirty="0" smtClean="0">
              <a:solidFill>
                <a:srgbClr val="FFFFFF"/>
              </a:solidFill>
            </a:endParaRPr>
          </a:p>
          <a:p>
            <a:pPr algn="r">
              <a:spcBef>
                <a:spcPct val="0"/>
              </a:spcBef>
            </a:pPr>
            <a:endParaRPr lang="en-US" sz="1200" noProof="0" dirty="0" smtClean="0">
              <a:solidFill>
                <a:srgbClr val="FFFFFF"/>
              </a:solidFill>
            </a:endParaRPr>
          </a:p>
          <a:p>
            <a:pPr algn="r">
              <a:spcBef>
                <a:spcPct val="0"/>
              </a:spcBef>
            </a:pPr>
            <a:r>
              <a:rPr lang="en-US" sz="1200" noProof="0" dirty="0" smtClean="0">
                <a:solidFill>
                  <a:srgbClr val="FFFFFF"/>
                </a:solidFill>
              </a:rPr>
              <a:t>Text and bullet level 1</a:t>
            </a:r>
          </a:p>
          <a:p>
            <a:pPr algn="r">
              <a:spcBef>
                <a:spcPct val="0"/>
              </a:spcBef>
            </a:pPr>
            <a:r>
              <a:rPr lang="en-US" sz="1200" noProof="0" dirty="0" smtClean="0">
                <a:solidFill>
                  <a:srgbClr val="FFFFFF"/>
                </a:solidFill>
              </a:rPr>
              <a:t> minimum 24 pt</a:t>
            </a:r>
          </a:p>
          <a:p>
            <a:pPr algn="r">
              <a:spcBef>
                <a:spcPct val="0"/>
              </a:spcBef>
            </a:pPr>
            <a:endParaRPr lang="en-US" sz="1200" noProof="0" dirty="0" smtClean="0">
              <a:solidFill>
                <a:srgbClr val="FFFFFF"/>
              </a:solidFill>
            </a:endParaRPr>
          </a:p>
          <a:p>
            <a:pPr algn="r">
              <a:spcBef>
                <a:spcPct val="0"/>
              </a:spcBef>
            </a:pPr>
            <a:r>
              <a:rPr lang="en-US" sz="1200" noProof="0" dirty="0" smtClean="0">
                <a:solidFill>
                  <a:srgbClr val="FFFFFF"/>
                </a:solidFill>
              </a:rPr>
              <a:t>Bullets level 2-5</a:t>
            </a:r>
          </a:p>
          <a:p>
            <a:pPr algn="r">
              <a:spcBef>
                <a:spcPct val="0"/>
              </a:spcBef>
            </a:pPr>
            <a:r>
              <a:rPr lang="en-US" sz="1200" noProof="0" dirty="0" smtClean="0">
                <a:solidFill>
                  <a:srgbClr val="FFFFFF"/>
                </a:solidFill>
              </a:rPr>
              <a:t>minimum 20 pt</a:t>
            </a:r>
          </a:p>
          <a:p>
            <a:pPr algn="r">
              <a:spcBef>
                <a:spcPct val="0"/>
              </a:spcBef>
            </a:pPr>
            <a:endParaRPr lang="en-US" sz="1200" noProof="0" dirty="0" smtClean="0">
              <a:solidFill>
                <a:srgbClr val="FFFFFF"/>
              </a:solidFill>
            </a:endParaRPr>
          </a:p>
          <a:p>
            <a:pPr algn="r"/>
            <a:endParaRPr lang="en-US" sz="800" noProof="0" dirty="0" smtClean="0">
              <a:solidFill>
                <a:schemeClr val="bg1"/>
              </a:solidFill>
            </a:endParaRPr>
          </a:p>
          <a:p>
            <a:pPr algn="r"/>
            <a:endParaRPr lang="en-US" sz="800" noProof="0" dirty="0" smtClean="0">
              <a:solidFill>
                <a:schemeClr val="bg1"/>
              </a:solidFill>
            </a:endParaRPr>
          </a:p>
          <a:p>
            <a:pPr algn="r"/>
            <a:endParaRPr lang="en-US" sz="800" noProof="0" dirty="0" smtClean="0">
              <a:solidFill>
                <a:schemeClr val="bg1"/>
              </a:solidFill>
            </a:endParaRPr>
          </a:p>
          <a:p>
            <a:r>
              <a:rPr lang="en-US" sz="500" noProof="0" dirty="0" smtClean="0">
                <a:solidFill>
                  <a:srgbClr val="9FB7D3"/>
                </a:solidFill>
                <a:latin typeface="+mn-lt"/>
              </a:rPr>
              <a:t>Characters for Embedded font:</a:t>
            </a:r>
            <a:br>
              <a:rPr lang="en-US" sz="500" noProof="0" dirty="0" smtClean="0">
                <a:solidFill>
                  <a:srgbClr val="9FB7D3"/>
                </a:solidFill>
                <a:latin typeface="+mn-lt"/>
              </a:rPr>
            </a:br>
            <a:r>
              <a:rPr lang="en-US" sz="500" noProof="0" dirty="0" smtClean="0">
                <a:solidFill>
                  <a:srgbClr val="9FB7D3"/>
                </a:solidFill>
                <a:latin typeface="Ericsson Capital TT" pitchFamily="2" charset="0"/>
              </a:rPr>
              <a:t>!"#$%&amp;'()*+,-./0123456789:;&lt;=&gt;?@ABCDEFGHIJKLMNOPQRSTUVWXYZ[\]^_`abcdefghijklmnopqrstuvwxyz{|}~¡¢£¤¥¦§¨©ª«¬®¯°±²³´¶·¸¹º»¼½ÀÁÂÃÄÅÆÇÈËÌÍÎÏÐÑÒÓÔÕÖ×ØÙÚÛÜÝÞßàáâãäåæçèéêëìíîïðñòóôõö÷øùúûüýþÿĀāĂăąĆćĊċČĎďĐđĒĖėĘęĚěĞğĠġĢģĪīĮįİıĶķĹĺĻļĽľŁłŃńŅņŇňŌŐőŒœŔŕŖŗŘřŚśŞşŠšŢţŤťŪūŮůŰűŲųŴŵŶŷŸŹźŻżŽžƒȘșˆˇ˘˙˚˛˜˝ẀẁẃẄẅỲỳ–—‘’‚“”„†‡•…‰‹›⁄€™ĀĀĂĂĄĄĆĆĊĊČČĎĎĐĐĒĒĖĖĘĘĚĚĞĞĠĠĢĢĪĪĮĮİĶĶĹĹĻĻĽĽŃŃŅŅŇŇŌŌŐŐŔŔŖŖŘŘŚŚŞŞŢŢŤŤŪŪŮŮŰŰŲŲŴŴŶŶŹŹŻŻȘș−≤≥ﬁﬂ</a:t>
            </a:r>
            <a:endParaRPr lang="en-US" sz="500" i="1" noProof="0" dirty="0" smtClean="0">
              <a:solidFill>
                <a:srgbClr val="9FB7D3"/>
              </a:solidFill>
              <a:latin typeface="Ericsson Capital TT" pitchFamily="2" charset="0"/>
            </a:endParaRPr>
          </a:p>
          <a:p>
            <a:endParaRPr lang="en-US" sz="500" i="1" noProof="0" dirty="0" smtClean="0">
              <a:solidFill>
                <a:srgbClr val="9FB7D3"/>
              </a:solidFill>
              <a:latin typeface="Ericsson Capital TT" pitchFamily="2" charset="0"/>
            </a:endParaRPr>
          </a:p>
          <a:p>
            <a:r>
              <a:rPr lang="en-US" sz="500" noProof="0" dirty="0" smtClean="0">
                <a:solidFill>
                  <a:srgbClr val="9FB7D3"/>
                </a:solidFill>
                <a:latin typeface="Ericsson Capital TT" pitchFamily="2" charset="0"/>
              </a:rPr>
              <a:t>ΆΈΉΊΌΎΏΐΑΒΓΕΖΗΘΙΚΛΜΝΞΟΠΡΣΤΥΦΧΨΪΫΆΈΉΊΰαβγδεζηθικλνξορςΣΤΥΦΧΨΩΪΫΌΎΏ</a:t>
            </a:r>
            <a:endParaRPr lang="en-US" sz="500" i="1" noProof="0" dirty="0" smtClean="0">
              <a:solidFill>
                <a:srgbClr val="9FB7D3"/>
              </a:solidFill>
              <a:latin typeface="Ericsson Capital TT" pitchFamily="2" charset="0"/>
            </a:endParaRPr>
          </a:p>
          <a:p>
            <a:r>
              <a:rPr lang="en-US" sz="500" noProof="0" dirty="0" smtClean="0">
                <a:solidFill>
                  <a:srgbClr val="9FB7D3"/>
                </a:solidFill>
                <a:latin typeface="Ericsson Capital TT" pitchFamily="2" charset="0"/>
              </a:rPr>
              <a:t>ЁЂЃЄЅІЇЈЉЊЋЌЎЏАБВГДЕЖЗИЙКЛМНОПРСТУФХЦЧШЩЪЫЬЭЮЯАБВГДЕЖЗИЙКЛМНОПРСТУФХЦЧШЩЪЫЬЭЮЯЁЂЃЄЅІЇЈЉЊЋЌЎЏѢѢѲѲѴѴҐҐәǽẀẁẂẃẄẅỲỳ№</a:t>
            </a:r>
          </a:p>
          <a:p>
            <a:pPr>
              <a:lnSpc>
                <a:spcPct val="80000"/>
              </a:lnSpc>
              <a:spcBef>
                <a:spcPct val="20000"/>
              </a:spcBef>
            </a:pPr>
            <a:endParaRPr lang="en-US" sz="500" noProof="0" dirty="0" smtClean="0">
              <a:solidFill>
                <a:srgbClr val="9FB7D3"/>
              </a:solidFill>
              <a:latin typeface="Ericsson Capital TT" pitchFamily="2" charset="0"/>
            </a:endParaRPr>
          </a:p>
          <a:p>
            <a:pPr algn="r">
              <a:spcBef>
                <a:spcPct val="0"/>
              </a:spcBef>
            </a:pPr>
            <a:endParaRPr lang="en-US" sz="500" noProof="0" dirty="0" smtClean="0">
              <a:solidFill>
                <a:schemeClr val="bg1"/>
              </a:solidFill>
              <a:latin typeface="Ericsson Capital TT" pitchFamily="2" charset="0"/>
            </a:endParaRPr>
          </a:p>
          <a:p>
            <a:pPr algn="r">
              <a:spcBef>
                <a:spcPct val="0"/>
              </a:spcBef>
            </a:pPr>
            <a:endParaRPr lang="en-US" sz="800" noProof="0" dirty="0" smtClean="0">
              <a:solidFill>
                <a:schemeClr val="bg1"/>
              </a:solidFill>
              <a:latin typeface="Ericsson Capital TT" pitchFamily="2" charset="0"/>
            </a:endParaRPr>
          </a:p>
          <a:p>
            <a:pPr algn="r">
              <a:spcBef>
                <a:spcPct val="0"/>
              </a:spcBef>
            </a:pPr>
            <a:endParaRPr lang="en-US" sz="800" noProof="0" dirty="0" smtClean="0">
              <a:solidFill>
                <a:schemeClr val="bg1"/>
              </a:solidFill>
              <a:latin typeface="Ericsson Capital TT" pitchFamily="2" charset="0"/>
            </a:endParaRPr>
          </a:p>
          <a:p>
            <a:pPr algn="r">
              <a:spcBef>
                <a:spcPct val="0"/>
              </a:spcBef>
            </a:pPr>
            <a:endParaRPr lang="en-US" sz="800" noProof="0" dirty="0" smtClean="0">
              <a:solidFill>
                <a:schemeClr val="bg1"/>
              </a:solidFill>
              <a:latin typeface="Ericsson Capital TT" pitchFamily="2" charset="0"/>
            </a:endParaRPr>
          </a:p>
          <a:p>
            <a:pPr algn="r">
              <a:spcBef>
                <a:spcPct val="0"/>
              </a:spcBef>
            </a:pPr>
            <a:endParaRPr lang="en-US" sz="800" noProof="0" dirty="0" smtClean="0">
              <a:solidFill>
                <a:schemeClr val="bg1"/>
              </a:solidFill>
              <a:latin typeface="Ericsson Capital TT" pitchFamily="2" charset="0"/>
            </a:endParaRPr>
          </a:p>
          <a:p>
            <a:pPr algn="r">
              <a:spcBef>
                <a:spcPct val="0"/>
              </a:spcBef>
            </a:pPr>
            <a:endParaRPr lang="en-US" sz="800" noProof="0" dirty="0" smtClean="0">
              <a:solidFill>
                <a:schemeClr val="bg1"/>
              </a:solidFill>
              <a:latin typeface="Ericsson Capital TT" pitchFamily="2" charset="0"/>
            </a:endParaRPr>
          </a:p>
          <a:p>
            <a:pPr algn="r">
              <a:spcBef>
                <a:spcPct val="0"/>
              </a:spcBef>
            </a:pPr>
            <a:endParaRPr lang="en-US" sz="1400" noProof="0" dirty="0" smtClean="0">
              <a:solidFill>
                <a:schemeClr val="bg1"/>
              </a:solidFill>
            </a:endParaRPr>
          </a:p>
          <a:p>
            <a:pPr algn="r">
              <a:spcBef>
                <a:spcPct val="0"/>
              </a:spcBef>
            </a:pPr>
            <a:r>
              <a:rPr lang="en-US" sz="1200" noProof="0" dirty="0" smtClean="0">
                <a:solidFill>
                  <a:schemeClr val="bg1"/>
                </a:solidFill>
              </a:rPr>
              <a:t>Do not add objects or text in the footer area</a:t>
            </a:r>
            <a:endParaRPr lang="en-US" sz="1200" noProof="0" dirty="0">
              <a:solidFill>
                <a:schemeClr val="bg1"/>
              </a:solidFill>
            </a:endParaRPr>
          </a:p>
        </p:txBody>
      </p:sp>
      <p:pic>
        <p:nvPicPr>
          <p:cNvPr id="9" name="Econ2011" descr="ECON_RGB"/>
          <p:cNvPicPr>
            <a:picLocks noChangeAspect="1" noChangeArrowheads="1"/>
          </p:cNvPicPr>
          <p:nvPr/>
        </p:nvPicPr>
        <p:blipFill>
          <a:blip r:embed="rId19" cstate="print"/>
          <a:srcRect/>
          <a:stretch>
            <a:fillRect/>
          </a:stretch>
        </p:blipFill>
        <p:spPr bwMode="auto">
          <a:xfrm>
            <a:off x="8316001" y="360000"/>
            <a:ext cx="444500" cy="588962"/>
          </a:xfrm>
          <a:prstGeom prst="rect">
            <a:avLst/>
          </a:prstGeom>
          <a:noFill/>
        </p:spPr>
      </p:pic>
      <p:sp>
        <p:nvSpPr>
          <p:cNvPr id="21523" name="txtfooterCopy"/>
          <p:cNvSpPr txBox="1">
            <a:spLocks noChangeArrowheads="1"/>
          </p:cNvSpPr>
          <p:nvPr/>
        </p:nvSpPr>
        <p:spPr bwMode="auto">
          <a:xfrm>
            <a:off x="395288" y="6524625"/>
            <a:ext cx="7399338" cy="215900"/>
          </a:xfrm>
          <a:prstGeom prst="rect">
            <a:avLst/>
          </a:prstGeom>
          <a:noFill/>
          <a:ln w="12700" algn="ctr">
            <a:noFill/>
            <a:miter lim="800000"/>
            <a:headEnd/>
            <a:tailEnd/>
          </a:ln>
          <a:effectLst/>
        </p:spPr>
        <p:txBody>
          <a:bodyPr lIns="72000" rIns="72000"/>
          <a:lstStyle/>
          <a:p>
            <a:pPr algn="l"/>
            <a:r>
              <a:rPr lang="en-US" sz="800" b="0" i="0" u="none" smtClean="0">
                <a:solidFill>
                  <a:srgbClr val="87888A"/>
                </a:solidFill>
              </a:rPr>
              <a:t>BASEBAND 5212 INTEGRATION  |  Ericsson Internal  |  2016-03-22  |  Page </a:t>
            </a:r>
            <a:fld id="{43922D3B-4A98-4FFE-9069-7F8B4128B309}" type="slidenum">
              <a:rPr lang="en-US" sz="800" b="0" i="0" u="none" smtClean="0">
                <a:solidFill>
                  <a:srgbClr val="87888A"/>
                </a:solidFill>
              </a:rPr>
              <a:t>‹#›</a:t>
            </a:fld>
            <a:endParaRPr lang="en-US" sz="800" b="0" i="0" u="none" dirty="0">
              <a:solidFill>
                <a:srgbClr val="87888A"/>
              </a:solidFill>
            </a:endParaRPr>
          </a:p>
        </p:txBody>
      </p:sp>
      <p:sp>
        <p:nvSpPr>
          <p:cNvPr id="21507" name="Content_SM"/>
          <p:cNvSpPr>
            <a:spLocks noGrp="1" noChangeArrowheads="1"/>
          </p:cNvSpPr>
          <p:nvPr>
            <p:ph type="body" idx="1"/>
          </p:nvPr>
        </p:nvSpPr>
        <p:spPr bwMode="auto">
          <a:xfrm>
            <a:off x="396875" y="1800000"/>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506" name="Title_SM"/>
          <p:cNvSpPr>
            <a:spLocks noGrp="1" noChangeArrowheads="1"/>
          </p:cNvSpPr>
          <p:nvPr>
            <p:ph type="title"/>
          </p:nvPr>
        </p:nvSpPr>
        <p:spPr bwMode="auto">
          <a:xfrm>
            <a:off x="393701" y="239713"/>
            <a:ext cx="7494588" cy="1085371"/>
          </a:xfrm>
          <a:prstGeom prst="rect">
            <a:avLst/>
          </a:prstGeom>
          <a:noFill/>
          <a:ln w="9525">
            <a:noFill/>
            <a:miter lim="800000"/>
            <a:headEnd/>
            <a:tailEnd/>
          </a:ln>
        </p:spPr>
        <p:txBody>
          <a:bodyPr vert="horz" wrap="square" lIns="72000" tIns="0" rIns="72000" bIns="0" numCol="1" anchor="ctr" anchorCtr="0" compatLnSpc="1">
            <a:prstTxWarp prst="textNoShape">
              <a:avLst/>
            </a:prstTxWarp>
            <a:normAutofit/>
          </a:bodyPr>
          <a:lstStyle/>
          <a:p>
            <a:pPr lvl="0"/>
            <a:r>
              <a:rPr lang="en-US" dirty="0" smtClean="0"/>
              <a:t>Click to Add Header</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1" r:id="rId4"/>
    <p:sldLayoutId id="2147483680" r:id="rId5"/>
    <p:sldLayoutId id="2147483699" r:id="rId6"/>
    <p:sldLayoutId id="2147483696" r:id="rId7"/>
    <p:sldLayoutId id="2147483698" r:id="rId8"/>
    <p:sldLayoutId id="2147483697" r:id="rId9"/>
    <p:sldLayoutId id="2147483685" r:id="rId10"/>
    <p:sldLayoutId id="2147483686" r:id="rId11"/>
    <p:sldLayoutId id="2147483687" r:id="rId12"/>
    <p:sldLayoutId id="2147483682" r:id="rId13"/>
    <p:sldLayoutId id="2147483683" r:id="rId14"/>
    <p:sldLayoutId id="2147483684" r:id="rId15"/>
    <p:sldLayoutId id="2147483688" r:id="rId16"/>
    <p:sldLayoutId id="2147483695" r:id="rId17"/>
  </p:sldLayoutIdLst>
  <p:timing>
    <p:tnLst>
      <p:par>
        <p:cTn id="1" dur="indefinite" restart="never" nodeType="tmRoot"/>
      </p:par>
    </p:tnLst>
  </p:timing>
  <p:hf sldNum="0" hdr="0" ftr="0" dt="0"/>
  <p:txStyles>
    <p:title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p:titleStyle>
    <p:body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s://169.254.2.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169.254.2.2/ea.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mailto:rbs@169.254.2.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169.254.2.2/ea.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hyperlink" Target="https://169.254.2.2/ea.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emf"/><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rodcat.internal.ericsson.com/frontend/product.action?language=English&amp;catalogs=Global,&amp;code=FGC%20101%202852&amp;path=\Navigation%20Root\ProductRoot999\ProductCatagory006\FGB%20101%200516\FGB%20101%200529"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cpistore.internal.ericsson.com/alexserv?li=EN/LZN7931020R1B&amp;FB=1a" TargetMode="External"/><Relationship Id="rId4" Type="http://schemas.openxmlformats.org/officeDocument/2006/relationships/hyperlink" Target="http://newtran01.au.ao.ericsson.se/moshell/train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gask2web.ericsson.se/pub/get?docno=22401-fgb1010517&amp;lang=en&amp;format=*source*&amp;highestfree=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Baseband 5212 integration</a:t>
            </a:r>
            <a:endParaRPr lang="en-US" dirty="0"/>
          </a:p>
        </p:txBody>
      </p:sp>
      <p:sp>
        <p:nvSpPr>
          <p:cNvPr id="5" name="Subtitle 4"/>
          <p:cNvSpPr>
            <a:spLocks noGrp="1"/>
          </p:cNvSpPr>
          <p:nvPr>
            <p:ph type="subTitle" idx="1"/>
          </p:nvPr>
        </p:nvSpPr>
        <p:spPr/>
        <p:txBody>
          <a:bodyPr/>
          <a:lstStyle/>
          <a:p>
            <a:pPr algn="r"/>
            <a:r>
              <a:rPr lang="en-US" sz="2500" dirty="0" smtClean="0"/>
              <a:t>ENURNUG</a:t>
            </a:r>
            <a:r>
              <a:rPr lang="en-US" dirty="0" smtClean="0"/>
              <a:t>                                                                       </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Configuration Files</a:t>
            </a:r>
          </a:p>
          <a:p>
            <a:pPr marL="457200" indent="-457200">
              <a:buAutoNum type="arabicPeriod"/>
            </a:pPr>
            <a:r>
              <a:rPr lang="en-US" dirty="0" smtClean="0"/>
              <a:t>RBS Summary Script</a:t>
            </a:r>
          </a:p>
          <a:p>
            <a:pPr marL="457200" indent="-457200">
              <a:buAutoNum type="arabicPeriod"/>
            </a:pPr>
            <a:r>
              <a:rPr lang="en-US" dirty="0" smtClean="0"/>
              <a:t>Site Basic Script</a:t>
            </a:r>
          </a:p>
          <a:p>
            <a:pPr marL="457200" indent="-457200">
              <a:buAutoNum type="arabicPeriod"/>
            </a:pPr>
            <a:r>
              <a:rPr lang="en-US" dirty="0" smtClean="0"/>
              <a:t>Site Equipment Script</a:t>
            </a:r>
          </a:p>
          <a:p>
            <a:pPr marL="457200" indent="-457200">
              <a:buAutoNum type="arabicPeriod"/>
            </a:pPr>
            <a:r>
              <a:rPr lang="en-US" dirty="0" smtClean="0"/>
              <a:t>License Key File (LKF)</a:t>
            </a:r>
          </a:p>
          <a:p>
            <a:pPr marL="457200" indent="-457200">
              <a:buAutoNum type="arabicPeriod"/>
            </a:pPr>
            <a:r>
              <a:rPr lang="en-US" dirty="0" smtClean="0"/>
              <a:t>Upgrade Package</a:t>
            </a:r>
          </a:p>
          <a:p>
            <a:pPr marL="457200" indent="-457200">
              <a:buAutoNum type="arabicPeriod"/>
            </a:pPr>
            <a:r>
              <a:rPr lang="en-US" dirty="0" smtClean="0"/>
              <a:t>Transport Network Script</a:t>
            </a:r>
          </a:p>
          <a:p>
            <a:pPr marL="457200" indent="-457200">
              <a:buAutoNum type="arabicPeriod"/>
            </a:pPr>
            <a:r>
              <a:rPr lang="en-US" dirty="0" smtClean="0"/>
              <a:t>Radio Network Script</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Pre-</a:t>
            </a:r>
            <a:r>
              <a:rPr lang="en-US" dirty="0" err="1" smtClean="0"/>
              <a:t>requesites</a:t>
            </a:r>
            <a:endParaRPr lang="en-US" dirty="0"/>
          </a:p>
        </p:txBody>
      </p:sp>
    </p:spTree>
    <p:extLst>
      <p:ext uri="{BB962C8B-B14F-4D97-AF65-F5344CB8AC3E}">
        <p14:creationId xmlns:p14="http://schemas.microsoft.com/office/powerpoint/2010/main" val="4121856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r>
              <a:rPr lang="en-US" dirty="0" smtClean="0"/>
              <a:t>Power Up Baseband 5212</a:t>
            </a:r>
          </a:p>
          <a:p>
            <a:r>
              <a:rPr lang="en-US" dirty="0" smtClean="0"/>
              <a:t>Connect Laptop to port LMT Baseband using RJ45 cable</a:t>
            </a:r>
          </a:p>
          <a:p>
            <a:r>
              <a:rPr lang="en-US" dirty="0" smtClean="0"/>
              <a:t>IP Laptop Setting</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4000" dirty="0" smtClean="0"/>
              <a:t>Full manual integration</a:t>
            </a:r>
            <a:endParaRPr lang="en-US" sz="40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146123" y="2594606"/>
            <a:ext cx="3462585" cy="3783615"/>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07940" y="2586437"/>
            <a:ext cx="3299618" cy="3814362"/>
          </a:xfrm>
          <a:prstGeom prst="rect">
            <a:avLst/>
          </a:prstGeom>
          <a:noFill/>
          <a:ln w="9525">
            <a:noFill/>
            <a:miter lim="800000"/>
            <a:headEnd/>
            <a:tailEnd/>
          </a:ln>
        </p:spPr>
      </p:pic>
    </p:spTree>
    <p:extLst>
      <p:ext uri="{BB962C8B-B14F-4D97-AF65-F5344CB8AC3E}">
        <p14:creationId xmlns:p14="http://schemas.microsoft.com/office/powerpoint/2010/main" val="1728802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4000" dirty="0" smtClean="0"/>
              <a:t>Full manual integration</a:t>
            </a:r>
            <a:endParaRPr lang="en-US" sz="40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tr-TR" dirty="0"/>
              <a:t>Firewall and antivirus should be disabled in the local </a:t>
            </a:r>
            <a:r>
              <a:rPr lang="tr-TR" dirty="0" smtClean="0"/>
              <a:t>PC</a:t>
            </a:r>
            <a:endParaRPr lang="en-US" dirty="0" smtClean="0"/>
          </a:p>
          <a:p>
            <a:r>
              <a:rPr lang="en-US" kern="0" dirty="0" smtClean="0"/>
              <a:t>Setting SFTP Server (Recommendation </a:t>
            </a:r>
            <a:r>
              <a:rPr lang="en-US" kern="0" dirty="0" err="1" smtClean="0"/>
              <a:t>FreeFTPd</a:t>
            </a:r>
            <a:r>
              <a:rPr lang="en-US" kern="0" dirty="0" smtClean="0"/>
              <a:t>)</a:t>
            </a:r>
          </a:p>
          <a:p>
            <a:pPr marL="0" indent="0">
              <a:buNone/>
            </a:pPr>
            <a:r>
              <a:rPr lang="en-US" sz="1800" kern="0" dirty="0" smtClean="0"/>
              <a:t>- </a:t>
            </a:r>
            <a:r>
              <a:rPr lang="en-US" sz="1800" kern="0" dirty="0" err="1" smtClean="0"/>
              <a:t>IpAddress</a:t>
            </a:r>
            <a:r>
              <a:rPr lang="en-US" sz="1800" kern="0" dirty="0" smtClean="0"/>
              <a:t> : 169.254.2.1</a:t>
            </a:r>
          </a:p>
          <a:p>
            <a:pPr marL="0" indent="0">
              <a:buNone/>
            </a:pPr>
            <a:r>
              <a:rPr lang="en-US" sz="1800" kern="0" dirty="0" smtClean="0"/>
              <a:t>- User : ftp</a:t>
            </a:r>
          </a:p>
          <a:p>
            <a:pPr marL="0" indent="0">
              <a:buNone/>
            </a:pPr>
            <a:r>
              <a:rPr lang="en-US" sz="1800" kern="0" dirty="0" smtClean="0"/>
              <a:t>- Password : ftp</a:t>
            </a:r>
          </a:p>
          <a:p>
            <a:endParaRPr lang="en-US" kern="0" dirty="0" smtClean="0"/>
          </a:p>
          <a:p>
            <a:endParaRPr lang="en-US" kern="0" dirty="0" smtClean="0"/>
          </a:p>
          <a:p>
            <a:endParaRPr lang="en-US" kern="0" dirty="0"/>
          </a:p>
        </p:txBody>
      </p:sp>
      <p:pic>
        <p:nvPicPr>
          <p:cNvPr id="8" name="Picture 7"/>
          <p:cNvPicPr/>
          <p:nvPr/>
        </p:nvPicPr>
        <p:blipFill>
          <a:blip r:embed="rId3"/>
          <a:stretch>
            <a:fillRect/>
          </a:stretch>
        </p:blipFill>
        <p:spPr>
          <a:xfrm>
            <a:off x="650523" y="3271802"/>
            <a:ext cx="3244144" cy="3230598"/>
          </a:xfrm>
          <a:prstGeom prst="rect">
            <a:avLst/>
          </a:prstGeom>
        </p:spPr>
      </p:pic>
      <p:pic>
        <p:nvPicPr>
          <p:cNvPr id="9" name="Picture 8"/>
          <p:cNvPicPr/>
          <p:nvPr/>
        </p:nvPicPr>
        <p:blipFill>
          <a:blip r:embed="rId4"/>
          <a:stretch>
            <a:fillRect/>
          </a:stretch>
        </p:blipFill>
        <p:spPr>
          <a:xfrm>
            <a:off x="4065551" y="3271802"/>
            <a:ext cx="3238359" cy="3230598"/>
          </a:xfrm>
          <a:prstGeom prst="rect">
            <a:avLst/>
          </a:prstGeom>
        </p:spPr>
      </p:pic>
    </p:spTree>
    <p:extLst>
      <p:ext uri="{BB962C8B-B14F-4D97-AF65-F5344CB8AC3E}">
        <p14:creationId xmlns:p14="http://schemas.microsoft.com/office/powerpoint/2010/main" val="1658125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4000" dirty="0" smtClean="0"/>
              <a:t>Full manual integration</a:t>
            </a:r>
            <a:endParaRPr lang="en-US" sz="40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a:t>Setting SFTP Server </a:t>
            </a:r>
            <a:r>
              <a:rPr lang="en-US" kern="0" dirty="0" smtClean="0"/>
              <a:t>(Continue..)</a:t>
            </a:r>
            <a:endParaRPr lang="en-US" dirty="0" smtClean="0"/>
          </a:p>
          <a:p>
            <a:endParaRPr lang="en-US" kern="0" dirty="0"/>
          </a:p>
        </p:txBody>
      </p:sp>
      <p:pic>
        <p:nvPicPr>
          <p:cNvPr id="7" name="Picture 6"/>
          <p:cNvPicPr/>
          <p:nvPr/>
        </p:nvPicPr>
        <p:blipFill>
          <a:blip r:embed="rId3"/>
          <a:stretch>
            <a:fillRect/>
          </a:stretch>
        </p:blipFill>
        <p:spPr>
          <a:xfrm>
            <a:off x="745068" y="1887890"/>
            <a:ext cx="3431822" cy="3045354"/>
          </a:xfrm>
          <a:prstGeom prst="rect">
            <a:avLst/>
          </a:prstGeom>
        </p:spPr>
      </p:pic>
      <p:pic>
        <p:nvPicPr>
          <p:cNvPr id="10" name="Picture 9"/>
          <p:cNvPicPr/>
          <p:nvPr/>
        </p:nvPicPr>
        <p:blipFill>
          <a:blip r:embed="rId4"/>
          <a:stretch>
            <a:fillRect/>
          </a:stretch>
        </p:blipFill>
        <p:spPr>
          <a:xfrm>
            <a:off x="4293341" y="1887890"/>
            <a:ext cx="3213770" cy="3045354"/>
          </a:xfrm>
          <a:prstGeom prst="rect">
            <a:avLst/>
          </a:prstGeom>
        </p:spPr>
      </p:pic>
    </p:spTree>
    <p:extLst>
      <p:ext uri="{BB962C8B-B14F-4D97-AF65-F5344CB8AC3E}">
        <p14:creationId xmlns:p14="http://schemas.microsoft.com/office/powerpoint/2010/main" val="193802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4000" dirty="0" smtClean="0"/>
              <a:t>Full manual integration</a:t>
            </a:r>
            <a:endParaRPr lang="en-US" sz="40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Open IE, Log in to </a:t>
            </a:r>
            <a:r>
              <a:rPr lang="en-GB" dirty="0" err="1"/>
              <a:t>AutoIntegration</a:t>
            </a:r>
            <a:r>
              <a:rPr lang="en-GB" dirty="0"/>
              <a:t> </a:t>
            </a:r>
            <a:r>
              <a:rPr lang="en-GB" dirty="0" smtClean="0"/>
              <a:t>Web GUI : </a:t>
            </a:r>
            <a:r>
              <a:rPr lang="en-GB" dirty="0" smtClean="0">
                <a:hlinkClick r:id="rId3"/>
              </a:rPr>
              <a:t>https://169.254.2.2</a:t>
            </a:r>
            <a:endParaRPr lang="en-GB" dirty="0" smtClean="0"/>
          </a:p>
          <a:p>
            <a:pPr marL="0" indent="0">
              <a:buNone/>
            </a:pPr>
            <a:r>
              <a:rPr lang="en-GB" sz="1800" dirty="0"/>
              <a:t> </a:t>
            </a:r>
            <a:r>
              <a:rPr lang="en-GB" sz="1800" dirty="0" smtClean="0"/>
              <a:t>- </a:t>
            </a:r>
            <a:r>
              <a:rPr lang="en-GB" sz="1800" dirty="0"/>
              <a:t>Host : </a:t>
            </a:r>
            <a:r>
              <a:rPr lang="en-GB" sz="1800" dirty="0" smtClean="0"/>
              <a:t>169.254.2.1 (IP Laptop)</a:t>
            </a:r>
          </a:p>
          <a:p>
            <a:pPr marL="0" indent="0">
              <a:buNone/>
            </a:pPr>
            <a:r>
              <a:rPr lang="en-GB" sz="1800" dirty="0"/>
              <a:t> </a:t>
            </a:r>
            <a:r>
              <a:rPr lang="en-GB" sz="1800" dirty="0" smtClean="0"/>
              <a:t>- </a:t>
            </a:r>
            <a:r>
              <a:rPr lang="en-GB" sz="1800" dirty="0"/>
              <a:t>Username : </a:t>
            </a:r>
            <a:r>
              <a:rPr lang="en-GB" sz="1800" dirty="0" smtClean="0"/>
              <a:t>ftp</a:t>
            </a:r>
          </a:p>
          <a:p>
            <a:pPr marL="0" indent="0">
              <a:buNone/>
            </a:pPr>
            <a:r>
              <a:rPr lang="en-GB" sz="1800" dirty="0"/>
              <a:t> </a:t>
            </a:r>
            <a:r>
              <a:rPr lang="en-GB" sz="1800" dirty="0" smtClean="0"/>
              <a:t>- </a:t>
            </a:r>
            <a:r>
              <a:rPr lang="en-GB" sz="1800" dirty="0"/>
              <a:t>Password: </a:t>
            </a:r>
            <a:r>
              <a:rPr lang="en-GB" sz="1800" dirty="0" smtClean="0"/>
              <a:t>ftp</a:t>
            </a:r>
          </a:p>
          <a:p>
            <a:pPr marL="0" indent="0">
              <a:buNone/>
            </a:pPr>
            <a:r>
              <a:rPr lang="en-GB" sz="1800" dirty="0"/>
              <a:t> </a:t>
            </a:r>
            <a:r>
              <a:rPr lang="en-GB" sz="1800" dirty="0" smtClean="0"/>
              <a:t>- </a:t>
            </a:r>
            <a:r>
              <a:rPr lang="en-GB" sz="1800" dirty="0"/>
              <a:t>Site Installation File: /&lt;</a:t>
            </a:r>
            <a:r>
              <a:rPr lang="en-GB" sz="1800" dirty="0" err="1"/>
              <a:t>RBS_Summary</a:t>
            </a:r>
            <a:r>
              <a:rPr lang="en-GB" sz="1800" dirty="0"/>
              <a:t>&gt;.xml</a:t>
            </a:r>
            <a:endParaRPr lang="en-GB" sz="1800" dirty="0" smtClean="0"/>
          </a:p>
          <a:p>
            <a:pPr marL="0" indent="0">
              <a:buNone/>
            </a:pPr>
            <a:endParaRPr lang="en-US" dirty="0" smtClean="0"/>
          </a:p>
          <a:p>
            <a:endParaRPr lang="en-US" kern="0" dirty="0"/>
          </a:p>
        </p:txBody>
      </p:sp>
      <p:pic>
        <p:nvPicPr>
          <p:cNvPr id="8" name="Picture 7"/>
          <p:cNvPicPr/>
          <p:nvPr/>
        </p:nvPicPr>
        <p:blipFill>
          <a:blip r:embed="rId4"/>
          <a:stretch>
            <a:fillRect/>
          </a:stretch>
        </p:blipFill>
        <p:spPr>
          <a:xfrm>
            <a:off x="849664" y="3567078"/>
            <a:ext cx="5528558" cy="2890166"/>
          </a:xfrm>
          <a:prstGeom prst="rect">
            <a:avLst/>
          </a:prstGeom>
        </p:spPr>
      </p:pic>
    </p:spTree>
    <p:extLst>
      <p:ext uri="{BB962C8B-B14F-4D97-AF65-F5344CB8AC3E}">
        <p14:creationId xmlns:p14="http://schemas.microsoft.com/office/powerpoint/2010/main" val="1322514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4000" dirty="0" smtClean="0"/>
              <a:t>Full manual integration</a:t>
            </a:r>
            <a:endParaRPr lang="en-US" sz="40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Press button ‘Download Files’ until download complete. Proses download will appear in </a:t>
            </a:r>
            <a:r>
              <a:rPr lang="en-US" kern="0" dirty="0" err="1" smtClean="0"/>
              <a:t>AutoIntegration</a:t>
            </a:r>
            <a:r>
              <a:rPr lang="en-US" kern="0" dirty="0" smtClean="0"/>
              <a:t> log</a:t>
            </a:r>
            <a:endParaRPr lang="en-US" dirty="0" smtClean="0"/>
          </a:p>
          <a:p>
            <a:endParaRPr lang="en-US" kern="0" dirty="0"/>
          </a:p>
        </p:txBody>
      </p:sp>
      <p:pic>
        <p:nvPicPr>
          <p:cNvPr id="7" name="Picture 6"/>
          <p:cNvPicPr/>
          <p:nvPr/>
        </p:nvPicPr>
        <p:blipFill>
          <a:blip r:embed="rId3"/>
          <a:stretch>
            <a:fillRect/>
          </a:stretch>
        </p:blipFill>
        <p:spPr>
          <a:xfrm>
            <a:off x="851358" y="2320926"/>
            <a:ext cx="4860820" cy="3447696"/>
          </a:xfrm>
          <a:prstGeom prst="rect">
            <a:avLst/>
          </a:prstGeom>
        </p:spPr>
      </p:pic>
    </p:spTree>
    <p:extLst>
      <p:ext uri="{BB962C8B-B14F-4D97-AF65-F5344CB8AC3E}">
        <p14:creationId xmlns:p14="http://schemas.microsoft.com/office/powerpoint/2010/main" val="4046763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4000" dirty="0" smtClean="0"/>
              <a:t>Full manual integration</a:t>
            </a:r>
            <a:endParaRPr lang="en-US" sz="40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After download files complete, press button “Integrate” for starting integration. Baseband will restart before integration process started (estimation 15 minutes)</a:t>
            </a:r>
          </a:p>
          <a:p>
            <a:r>
              <a:rPr lang="en-US" b="1" dirty="0" smtClean="0"/>
              <a:t>Make sure transmission cable already connect to TRM Equipment (mandatory)</a:t>
            </a:r>
          </a:p>
          <a:p>
            <a:endParaRPr lang="en-US" kern="0" dirty="0"/>
          </a:p>
        </p:txBody>
      </p:sp>
      <p:pic>
        <p:nvPicPr>
          <p:cNvPr id="8" name="Picture 7"/>
          <p:cNvPicPr/>
          <p:nvPr/>
        </p:nvPicPr>
        <p:blipFill>
          <a:blip r:embed="rId3"/>
          <a:stretch>
            <a:fillRect/>
          </a:stretch>
        </p:blipFill>
        <p:spPr>
          <a:xfrm>
            <a:off x="855133" y="3404262"/>
            <a:ext cx="6302023" cy="3075561"/>
          </a:xfrm>
          <a:prstGeom prst="rect">
            <a:avLst/>
          </a:prstGeom>
        </p:spPr>
      </p:pic>
    </p:spTree>
    <p:extLst>
      <p:ext uri="{BB962C8B-B14F-4D97-AF65-F5344CB8AC3E}">
        <p14:creationId xmlns:p14="http://schemas.microsoft.com/office/powerpoint/2010/main" val="2181424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4000" dirty="0" smtClean="0"/>
              <a:t>Full manual integration</a:t>
            </a:r>
            <a:endParaRPr lang="en-US" sz="40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After Auto Integration complete, in </a:t>
            </a:r>
            <a:r>
              <a:rPr lang="en-GB" dirty="0" err="1"/>
              <a:t>AutoIntegration</a:t>
            </a:r>
            <a:r>
              <a:rPr lang="en-GB" dirty="0"/>
              <a:t> Web </a:t>
            </a:r>
            <a:r>
              <a:rPr lang="en-GB" dirty="0" smtClean="0"/>
              <a:t>GUI will appear “Welcome to RBS”. Open </a:t>
            </a:r>
            <a:r>
              <a:rPr lang="en-GB" dirty="0" err="1" smtClean="0"/>
              <a:t>Moshell</a:t>
            </a:r>
            <a:r>
              <a:rPr lang="en-GB" dirty="0" smtClean="0"/>
              <a:t>, log in to RBS using default IP 169.254.2.2.</a:t>
            </a:r>
            <a:endParaRPr lang="en-US" dirty="0" smtClean="0"/>
          </a:p>
          <a:p>
            <a:r>
              <a:rPr lang="en-US" kern="0" dirty="0" smtClean="0"/>
              <a:t>Type “</a:t>
            </a:r>
            <a:r>
              <a:rPr lang="en-US" kern="0" dirty="0" err="1" smtClean="0"/>
              <a:t>lt</a:t>
            </a:r>
            <a:r>
              <a:rPr lang="en-US" kern="0" dirty="0" smtClean="0"/>
              <a:t> all”, then fill user &amp; password : </a:t>
            </a:r>
            <a:r>
              <a:rPr lang="en-US" kern="0" dirty="0" err="1" smtClean="0"/>
              <a:t>rbs</a:t>
            </a:r>
            <a:endParaRPr lang="en-US" kern="0" dirty="0" smtClean="0"/>
          </a:p>
          <a:p>
            <a:endParaRPr lang="en-US" kern="0" dirty="0"/>
          </a:p>
          <a:p>
            <a:endParaRPr lang="en-US" kern="0" dirty="0" smtClean="0"/>
          </a:p>
          <a:p>
            <a:endParaRPr lang="en-US" kern="0" dirty="0"/>
          </a:p>
          <a:p>
            <a:endParaRPr lang="en-US" kern="0" dirty="0" smtClean="0"/>
          </a:p>
          <a:p>
            <a:pPr marL="0" indent="0">
              <a:buNone/>
            </a:pPr>
            <a:endParaRPr lang="en-US" kern="0" dirty="0" smtClean="0"/>
          </a:p>
          <a:p>
            <a:pPr lvl="0"/>
            <a:r>
              <a:rPr lang="en-US" kern="0" dirty="0" smtClean="0"/>
              <a:t>If Integration process failed/error, Baseband will automatically restore to factory setting. Details error check in </a:t>
            </a:r>
            <a:r>
              <a:rPr lang="en-US" dirty="0"/>
              <a:t>Emergency Access </a:t>
            </a:r>
            <a:r>
              <a:rPr lang="en-US" u="sng" dirty="0" smtClean="0">
                <a:hlinkClick r:id="rId3"/>
              </a:rPr>
              <a:t>https</a:t>
            </a:r>
            <a:r>
              <a:rPr lang="en-US" u="sng" dirty="0">
                <a:hlinkClick r:id="rId3"/>
              </a:rPr>
              <a:t>://169.254.2.2/ea.html</a:t>
            </a:r>
            <a:endParaRPr lang="en-US" dirty="0"/>
          </a:p>
          <a:p>
            <a:endParaRPr lang="en-US" kern="0" dirty="0"/>
          </a:p>
        </p:txBody>
      </p:sp>
      <p:pic>
        <p:nvPicPr>
          <p:cNvPr id="7" name="Picture 6"/>
          <p:cNvPicPr/>
          <p:nvPr/>
        </p:nvPicPr>
        <p:blipFill>
          <a:blip r:embed="rId4"/>
          <a:stretch>
            <a:fillRect/>
          </a:stretch>
        </p:blipFill>
        <p:spPr>
          <a:xfrm>
            <a:off x="877710" y="3004720"/>
            <a:ext cx="7600246" cy="2127986"/>
          </a:xfrm>
          <a:prstGeom prst="rect">
            <a:avLst/>
          </a:prstGeom>
        </p:spPr>
      </p:pic>
    </p:spTree>
    <p:extLst>
      <p:ext uri="{BB962C8B-B14F-4D97-AF65-F5344CB8AC3E}">
        <p14:creationId xmlns:p14="http://schemas.microsoft.com/office/powerpoint/2010/main" val="1498054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4000" dirty="0" smtClean="0"/>
              <a:t>Full manual integration</a:t>
            </a:r>
            <a:endParaRPr lang="en-US" sz="40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Running Transport Network &amp; Radio Network script via </a:t>
            </a:r>
            <a:r>
              <a:rPr lang="en-US" kern="0" dirty="0" err="1" smtClean="0"/>
              <a:t>Netconf</a:t>
            </a:r>
            <a:r>
              <a:rPr lang="en-US" kern="0" dirty="0" smtClean="0"/>
              <a:t> with command below.</a:t>
            </a:r>
          </a:p>
          <a:p>
            <a:r>
              <a:rPr lang="en-US" sz="1500" dirty="0" smtClean="0">
                <a:solidFill>
                  <a:schemeClr val="tx2">
                    <a:lumMod val="50000"/>
                    <a:lumOff val="50000"/>
                  </a:schemeClr>
                </a:solidFill>
              </a:rPr>
              <a:t>!</a:t>
            </a:r>
            <a:r>
              <a:rPr lang="en-US" sz="1500" dirty="0" err="1" smtClean="0">
                <a:solidFill>
                  <a:schemeClr val="tx2">
                    <a:lumMod val="50000"/>
                    <a:lumOff val="50000"/>
                  </a:schemeClr>
                </a:solidFill>
              </a:rPr>
              <a:t>ssh</a:t>
            </a:r>
            <a:r>
              <a:rPr lang="en-US" sz="1500" dirty="0" smtClean="0">
                <a:solidFill>
                  <a:schemeClr val="tx2">
                    <a:lumMod val="50000"/>
                    <a:lumOff val="50000"/>
                  </a:schemeClr>
                </a:solidFill>
              </a:rPr>
              <a:t> </a:t>
            </a:r>
            <a:r>
              <a:rPr lang="en-US" sz="1500" dirty="0">
                <a:solidFill>
                  <a:schemeClr val="tx2">
                    <a:lumMod val="50000"/>
                    <a:lumOff val="50000"/>
                  </a:schemeClr>
                </a:solidFill>
              </a:rPr>
              <a:t>-o </a:t>
            </a:r>
            <a:r>
              <a:rPr lang="en-US" sz="1500" dirty="0" err="1">
                <a:solidFill>
                  <a:schemeClr val="tx2">
                    <a:lumMod val="50000"/>
                    <a:lumOff val="50000"/>
                  </a:schemeClr>
                </a:solidFill>
              </a:rPr>
              <a:t>PubKeyAuthentication</a:t>
            </a:r>
            <a:r>
              <a:rPr lang="en-US" sz="1500" dirty="0">
                <a:solidFill>
                  <a:schemeClr val="tx2">
                    <a:lumMod val="50000"/>
                    <a:lumOff val="50000"/>
                  </a:schemeClr>
                </a:solidFill>
              </a:rPr>
              <a:t>=no -o </a:t>
            </a:r>
            <a:r>
              <a:rPr lang="en-US" sz="1500" dirty="0" err="1">
                <a:solidFill>
                  <a:schemeClr val="tx2">
                    <a:lumMod val="50000"/>
                    <a:lumOff val="50000"/>
                  </a:schemeClr>
                </a:solidFill>
              </a:rPr>
              <a:t>UserKnownHostsFile</a:t>
            </a:r>
            <a:r>
              <a:rPr lang="en-US" sz="1500" dirty="0">
                <a:solidFill>
                  <a:schemeClr val="tx2">
                    <a:lumMod val="50000"/>
                    <a:lumOff val="50000"/>
                  </a:schemeClr>
                </a:solidFill>
              </a:rPr>
              <a:t>=/</a:t>
            </a:r>
            <a:r>
              <a:rPr lang="en-US" sz="1500" dirty="0" err="1">
                <a:solidFill>
                  <a:schemeClr val="tx2">
                    <a:lumMod val="50000"/>
                    <a:lumOff val="50000"/>
                  </a:schemeClr>
                </a:solidFill>
              </a:rPr>
              <a:t>dev</a:t>
            </a:r>
            <a:r>
              <a:rPr lang="en-US" sz="1500" dirty="0">
                <a:solidFill>
                  <a:schemeClr val="tx2">
                    <a:lumMod val="50000"/>
                    <a:lumOff val="50000"/>
                  </a:schemeClr>
                </a:solidFill>
              </a:rPr>
              <a:t>/null -o ForwardX11=no -p &lt;</a:t>
            </a:r>
            <a:r>
              <a:rPr lang="en-US" sz="1500" dirty="0" err="1">
                <a:solidFill>
                  <a:schemeClr val="tx2">
                    <a:lumMod val="50000"/>
                    <a:lumOff val="50000"/>
                  </a:schemeClr>
                </a:solidFill>
              </a:rPr>
              <a:t>port_netconfssh</a:t>
            </a:r>
            <a:r>
              <a:rPr lang="en-US" sz="1500" dirty="0">
                <a:solidFill>
                  <a:schemeClr val="tx2">
                    <a:lumMod val="50000"/>
                    <a:lumOff val="50000"/>
                  </a:schemeClr>
                </a:solidFill>
              </a:rPr>
              <a:t>&gt; </a:t>
            </a:r>
            <a:r>
              <a:rPr lang="en-US" sz="1500" dirty="0">
                <a:solidFill>
                  <a:schemeClr val="tx2">
                    <a:lumMod val="50000"/>
                    <a:lumOff val="50000"/>
                  </a:schemeClr>
                </a:solidFill>
                <a:hlinkClick r:id="rId3"/>
              </a:rPr>
              <a:t>rbs@169.254.2.2</a:t>
            </a:r>
            <a:r>
              <a:rPr lang="en-US" sz="1500" dirty="0">
                <a:solidFill>
                  <a:schemeClr val="tx2">
                    <a:lumMod val="50000"/>
                    <a:lumOff val="50000"/>
                  </a:schemeClr>
                </a:solidFill>
              </a:rPr>
              <a:t> -s </a:t>
            </a:r>
            <a:r>
              <a:rPr lang="en-US" sz="1500" dirty="0" err="1">
                <a:solidFill>
                  <a:schemeClr val="tx2">
                    <a:lumMod val="50000"/>
                    <a:lumOff val="50000"/>
                  </a:schemeClr>
                </a:solidFill>
              </a:rPr>
              <a:t>netconf</a:t>
            </a:r>
            <a:r>
              <a:rPr lang="en-US" sz="1500" dirty="0">
                <a:solidFill>
                  <a:schemeClr val="tx2">
                    <a:lumMod val="50000"/>
                    <a:lumOff val="50000"/>
                  </a:schemeClr>
                </a:solidFill>
              </a:rPr>
              <a:t>  &lt; </a:t>
            </a:r>
            <a:r>
              <a:rPr lang="en-US" sz="1500" dirty="0" smtClean="0">
                <a:solidFill>
                  <a:schemeClr val="tx2">
                    <a:lumMod val="50000"/>
                    <a:lumOff val="50000"/>
                  </a:schemeClr>
                </a:solidFill>
              </a:rPr>
              <a:t>filename.xml</a:t>
            </a:r>
          </a:p>
          <a:p>
            <a:r>
              <a:rPr lang="en-US" sz="1500" dirty="0" smtClean="0">
                <a:solidFill>
                  <a:schemeClr val="tx1">
                    <a:lumMod val="50000"/>
                  </a:schemeClr>
                </a:solidFill>
              </a:rPr>
              <a:t>Example : !</a:t>
            </a:r>
            <a:r>
              <a:rPr lang="en-US" sz="1500" dirty="0" err="1" smtClean="0">
                <a:solidFill>
                  <a:schemeClr val="tx1">
                    <a:lumMod val="50000"/>
                  </a:schemeClr>
                </a:solidFill>
              </a:rPr>
              <a:t>ssh</a:t>
            </a:r>
            <a:r>
              <a:rPr lang="en-US" sz="1500" dirty="0" smtClean="0">
                <a:solidFill>
                  <a:schemeClr val="tx1">
                    <a:lumMod val="50000"/>
                  </a:schemeClr>
                </a:solidFill>
              </a:rPr>
              <a:t> </a:t>
            </a:r>
            <a:r>
              <a:rPr lang="en-US" sz="1500" dirty="0">
                <a:solidFill>
                  <a:schemeClr val="tx1">
                    <a:lumMod val="50000"/>
                  </a:schemeClr>
                </a:solidFill>
              </a:rPr>
              <a:t>-o </a:t>
            </a:r>
            <a:r>
              <a:rPr lang="en-US" sz="1500" dirty="0" err="1">
                <a:solidFill>
                  <a:schemeClr val="tx1">
                    <a:lumMod val="50000"/>
                  </a:schemeClr>
                </a:solidFill>
              </a:rPr>
              <a:t>PubKeyAuthentication</a:t>
            </a:r>
            <a:r>
              <a:rPr lang="en-US" sz="1500" dirty="0">
                <a:solidFill>
                  <a:schemeClr val="tx1">
                    <a:lumMod val="50000"/>
                  </a:schemeClr>
                </a:solidFill>
              </a:rPr>
              <a:t>=no -o </a:t>
            </a:r>
            <a:r>
              <a:rPr lang="en-US" sz="1500" dirty="0" err="1">
                <a:solidFill>
                  <a:schemeClr val="tx1">
                    <a:lumMod val="50000"/>
                  </a:schemeClr>
                </a:solidFill>
              </a:rPr>
              <a:t>UserKnownHostsFile</a:t>
            </a:r>
            <a:r>
              <a:rPr lang="en-US" sz="1500" dirty="0">
                <a:solidFill>
                  <a:schemeClr val="tx1">
                    <a:lumMod val="50000"/>
                  </a:schemeClr>
                </a:solidFill>
              </a:rPr>
              <a:t>=/</a:t>
            </a:r>
            <a:r>
              <a:rPr lang="en-US" sz="1500" dirty="0" err="1">
                <a:solidFill>
                  <a:schemeClr val="tx1">
                    <a:lumMod val="50000"/>
                  </a:schemeClr>
                </a:solidFill>
              </a:rPr>
              <a:t>dev</a:t>
            </a:r>
            <a:r>
              <a:rPr lang="en-US" sz="1500" dirty="0">
                <a:solidFill>
                  <a:schemeClr val="tx1">
                    <a:lumMod val="50000"/>
                  </a:schemeClr>
                </a:solidFill>
              </a:rPr>
              <a:t>/null -o ForwardX11=no -p 830 rbs@169.254.2.2 -s </a:t>
            </a:r>
            <a:r>
              <a:rPr lang="en-US" sz="1500" dirty="0" err="1">
                <a:solidFill>
                  <a:schemeClr val="tx1">
                    <a:lumMod val="50000"/>
                  </a:schemeClr>
                </a:solidFill>
              </a:rPr>
              <a:t>netconf</a:t>
            </a:r>
            <a:r>
              <a:rPr lang="en-US" sz="1500" dirty="0">
                <a:solidFill>
                  <a:schemeClr val="tx1">
                    <a:lumMod val="50000"/>
                  </a:schemeClr>
                </a:solidFill>
              </a:rPr>
              <a:t> &lt; /home/</a:t>
            </a:r>
            <a:r>
              <a:rPr lang="en-US" sz="1500" dirty="0" err="1">
                <a:solidFill>
                  <a:schemeClr val="tx1">
                    <a:lumMod val="50000"/>
                  </a:schemeClr>
                </a:solidFill>
              </a:rPr>
              <a:t>enurnug</a:t>
            </a:r>
            <a:r>
              <a:rPr lang="en-US" sz="1500" dirty="0">
                <a:solidFill>
                  <a:schemeClr val="tx1">
                    <a:lumMod val="50000"/>
                  </a:schemeClr>
                </a:solidFill>
              </a:rPr>
              <a:t>/BB5212/Test/Transport_Local.xml</a:t>
            </a:r>
            <a:endParaRPr lang="en-US" sz="1500" kern="0" dirty="0">
              <a:solidFill>
                <a:schemeClr val="tx1">
                  <a:lumMod val="50000"/>
                </a:schemeClr>
              </a:solidFill>
            </a:endParaRPr>
          </a:p>
        </p:txBody>
      </p:sp>
      <p:pic>
        <p:nvPicPr>
          <p:cNvPr id="8" name="Picture 7"/>
          <p:cNvPicPr/>
          <p:nvPr/>
        </p:nvPicPr>
        <p:blipFill>
          <a:blip r:embed="rId4"/>
          <a:stretch>
            <a:fillRect/>
          </a:stretch>
        </p:blipFill>
        <p:spPr>
          <a:xfrm>
            <a:off x="806538" y="3517795"/>
            <a:ext cx="7614974" cy="2962027"/>
          </a:xfrm>
          <a:prstGeom prst="rect">
            <a:avLst/>
          </a:prstGeom>
        </p:spPr>
      </p:pic>
    </p:spTree>
    <p:extLst>
      <p:ext uri="{BB962C8B-B14F-4D97-AF65-F5344CB8AC3E}">
        <p14:creationId xmlns:p14="http://schemas.microsoft.com/office/powerpoint/2010/main" val="3584409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4000" dirty="0" smtClean="0"/>
              <a:t>Full manual integration</a:t>
            </a:r>
            <a:endParaRPr lang="en-US" sz="40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Create Backup Configuration with command below.</a:t>
            </a:r>
          </a:p>
          <a:p>
            <a:r>
              <a:rPr lang="en-GB" sz="1800" dirty="0">
                <a:solidFill>
                  <a:schemeClr val="tx2">
                    <a:lumMod val="50000"/>
                    <a:lumOff val="50000"/>
                  </a:schemeClr>
                </a:solidFill>
              </a:rPr>
              <a:t>“</a:t>
            </a:r>
            <a:r>
              <a:rPr lang="en-GB" sz="1800" dirty="0" err="1">
                <a:solidFill>
                  <a:schemeClr val="tx2">
                    <a:lumMod val="50000"/>
                    <a:lumOff val="50000"/>
                  </a:schemeClr>
                </a:solidFill>
              </a:rPr>
              <a:t>acc</a:t>
            </a:r>
            <a:r>
              <a:rPr lang="en-GB" sz="1800" dirty="0">
                <a:solidFill>
                  <a:schemeClr val="tx2">
                    <a:lumMod val="50000"/>
                    <a:lumOff val="50000"/>
                  </a:schemeClr>
                </a:solidFill>
              </a:rPr>
              <a:t> </a:t>
            </a:r>
            <a:r>
              <a:rPr lang="en-GB" sz="1800" dirty="0" err="1">
                <a:solidFill>
                  <a:schemeClr val="tx2">
                    <a:lumMod val="50000"/>
                    <a:lumOff val="50000"/>
                  </a:schemeClr>
                </a:solidFill>
              </a:rPr>
              <a:t>BrM</a:t>
            </a:r>
            <a:r>
              <a:rPr lang="en-GB" sz="1800" dirty="0">
                <a:solidFill>
                  <a:schemeClr val="tx2">
                    <a:lumMod val="50000"/>
                    <a:lumOff val="50000"/>
                  </a:schemeClr>
                </a:solidFill>
              </a:rPr>
              <a:t>=1, </a:t>
            </a:r>
            <a:r>
              <a:rPr lang="en-GB" sz="1800" dirty="0" err="1">
                <a:solidFill>
                  <a:schemeClr val="tx2">
                    <a:lumMod val="50000"/>
                    <a:lumOff val="50000"/>
                  </a:schemeClr>
                </a:solidFill>
              </a:rPr>
              <a:t>BrmBackupManager</a:t>
            </a:r>
            <a:r>
              <a:rPr lang="en-GB" sz="1800" dirty="0">
                <a:solidFill>
                  <a:schemeClr val="tx2">
                    <a:lumMod val="50000"/>
                    <a:lumOff val="50000"/>
                  </a:schemeClr>
                </a:solidFill>
              </a:rPr>
              <a:t>=1 </a:t>
            </a:r>
            <a:r>
              <a:rPr lang="en-GB" sz="1800" dirty="0" err="1">
                <a:solidFill>
                  <a:schemeClr val="tx2">
                    <a:lumMod val="50000"/>
                    <a:lumOff val="50000"/>
                  </a:schemeClr>
                </a:solidFill>
              </a:rPr>
              <a:t>createBackup</a:t>
            </a:r>
            <a:r>
              <a:rPr lang="en-GB" sz="1800" dirty="0">
                <a:solidFill>
                  <a:schemeClr val="tx2">
                    <a:lumMod val="50000"/>
                    <a:lumOff val="50000"/>
                  </a:schemeClr>
                </a:solidFill>
              </a:rPr>
              <a:t>”</a:t>
            </a:r>
            <a:endParaRPr lang="en-US" sz="1800" kern="0" dirty="0">
              <a:solidFill>
                <a:schemeClr val="tx2">
                  <a:lumMod val="50000"/>
                  <a:lumOff val="50000"/>
                </a:schemeClr>
              </a:solidFill>
            </a:endParaRPr>
          </a:p>
        </p:txBody>
      </p:sp>
      <p:pic>
        <p:nvPicPr>
          <p:cNvPr id="7" name="Picture 6"/>
          <p:cNvPicPr/>
          <p:nvPr/>
        </p:nvPicPr>
        <p:blipFill>
          <a:blip r:embed="rId3"/>
          <a:stretch>
            <a:fillRect/>
          </a:stretch>
        </p:blipFill>
        <p:spPr>
          <a:xfrm>
            <a:off x="640644" y="2196958"/>
            <a:ext cx="7001934" cy="4260285"/>
          </a:xfrm>
          <a:prstGeom prst="rect">
            <a:avLst/>
          </a:prstGeom>
        </p:spPr>
      </p:pic>
    </p:spTree>
    <p:extLst>
      <p:ext uri="{BB962C8B-B14F-4D97-AF65-F5344CB8AC3E}">
        <p14:creationId xmlns:p14="http://schemas.microsoft.com/office/powerpoint/2010/main" val="4205031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Font typeface="Wingdings" panose="05000000000000000000" pitchFamily="2" charset="2"/>
              <a:buChar char="q"/>
            </a:pPr>
            <a:r>
              <a:rPr lang="en-US" sz="3200" dirty="0" smtClean="0"/>
              <a:t>Baseband Introduction</a:t>
            </a:r>
            <a:endParaRPr lang="en-US" sz="3200" dirty="0"/>
          </a:p>
          <a:p>
            <a:pPr>
              <a:buFont typeface="Wingdings" panose="05000000000000000000" pitchFamily="2" charset="2"/>
              <a:buChar char="q"/>
            </a:pPr>
            <a:r>
              <a:rPr lang="en-US" sz="3200" dirty="0" smtClean="0"/>
              <a:t>Full Manual Integration</a:t>
            </a:r>
          </a:p>
          <a:p>
            <a:pPr>
              <a:buFont typeface="Wingdings" panose="05000000000000000000" pitchFamily="2" charset="2"/>
              <a:buChar char="q"/>
            </a:pPr>
            <a:r>
              <a:rPr lang="en-US" sz="3200" dirty="0" smtClean="0"/>
              <a:t>Full USB Integration (Smart Laptop)</a:t>
            </a:r>
            <a:endParaRPr lang="en-US" sz="3200" dirty="0"/>
          </a:p>
          <a:p>
            <a:pPr>
              <a:buFont typeface="Wingdings" panose="05000000000000000000" pitchFamily="2" charset="2"/>
              <a:buChar char="q"/>
            </a:pPr>
            <a:r>
              <a:rPr lang="en-US" sz="3200" dirty="0" smtClean="0"/>
              <a:t>Other </a:t>
            </a:r>
            <a:r>
              <a:rPr lang="en-US" sz="3200" dirty="0"/>
              <a:t>new </a:t>
            </a:r>
            <a:r>
              <a:rPr lang="en-US" sz="3200" dirty="0" smtClean="0"/>
              <a:t>function </a:t>
            </a:r>
            <a:endParaRPr lang="en-US" sz="3200" dirty="0"/>
          </a:p>
          <a:p>
            <a:pPr>
              <a:buFont typeface="Wingdings" panose="05000000000000000000" pitchFamily="2" charset="2"/>
              <a:buChar char="q"/>
            </a:pPr>
            <a:r>
              <a:rPr lang="en-US" sz="3200" dirty="0"/>
              <a:t>Reference</a:t>
            </a:r>
          </a:p>
          <a:p>
            <a:endParaRPr lang="en-US" b="1" dirty="0" smtClean="0"/>
          </a:p>
          <a:p>
            <a:endParaRPr lang="en-US" dirty="0" smtClean="0"/>
          </a:p>
          <a:p>
            <a:endParaRPr lang="en-US" dirty="0" smtClean="0"/>
          </a:p>
          <a:p>
            <a:endParaRPr lang="en-US" dirty="0"/>
          </a:p>
        </p:txBody>
      </p:sp>
      <p:sp>
        <p:nvSpPr>
          <p:cNvPr id="4" name="Title 3"/>
          <p:cNvSpPr>
            <a:spLocks noGrp="1"/>
          </p:cNvSpPr>
          <p:nvPr>
            <p:ph type="title"/>
          </p:nvPr>
        </p:nvSpPr>
        <p:spPr/>
        <p:txBody>
          <a:bodyPr/>
          <a:lstStyle/>
          <a:p>
            <a:r>
              <a:rPr lang="en-US" dirty="0" smtClean="0"/>
              <a:t>contents</a:t>
            </a:r>
            <a:endParaRPr lang="en-US" dirty="0"/>
          </a:p>
        </p:txBody>
      </p:sp>
    </p:spTree>
    <p:extLst>
      <p:ext uri="{BB962C8B-B14F-4D97-AF65-F5344CB8AC3E}">
        <p14:creationId xmlns:p14="http://schemas.microsoft.com/office/powerpoint/2010/main" val="3969206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4000" dirty="0" smtClean="0"/>
              <a:t>troubleshooting</a:t>
            </a:r>
            <a:endParaRPr lang="en-US" sz="40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pPr lvl="0"/>
            <a:r>
              <a:rPr lang="en-US" kern="0" dirty="0" smtClean="0"/>
              <a:t>If integration failed, error message will appear in </a:t>
            </a:r>
            <a:r>
              <a:rPr lang="en-US" kern="0" dirty="0" err="1" smtClean="0"/>
              <a:t>AutoIntegration</a:t>
            </a:r>
            <a:r>
              <a:rPr lang="en-US" kern="0" dirty="0" smtClean="0"/>
              <a:t> log </a:t>
            </a:r>
            <a:r>
              <a:rPr lang="en-US" u="sng" dirty="0">
                <a:hlinkClick r:id="rId3"/>
              </a:rPr>
              <a:t>https://169.254.2.2</a:t>
            </a:r>
            <a:endParaRPr lang="en-US" dirty="0"/>
          </a:p>
          <a:p>
            <a:r>
              <a:rPr lang="en-US" kern="0" dirty="0" smtClean="0"/>
              <a:t> </a:t>
            </a:r>
          </a:p>
        </p:txBody>
      </p:sp>
      <p:pic>
        <p:nvPicPr>
          <p:cNvPr id="9" name="Picture 8"/>
          <p:cNvPicPr/>
          <p:nvPr/>
        </p:nvPicPr>
        <p:blipFill>
          <a:blip r:embed="rId4"/>
          <a:stretch>
            <a:fillRect/>
          </a:stretch>
        </p:blipFill>
        <p:spPr>
          <a:xfrm>
            <a:off x="745420" y="2307591"/>
            <a:ext cx="5181247" cy="4104498"/>
          </a:xfrm>
          <a:prstGeom prst="rect">
            <a:avLst/>
          </a:prstGeom>
        </p:spPr>
      </p:pic>
    </p:spTree>
    <p:extLst>
      <p:ext uri="{BB962C8B-B14F-4D97-AF65-F5344CB8AC3E}">
        <p14:creationId xmlns:p14="http://schemas.microsoft.com/office/powerpoint/2010/main" val="1549679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4000" dirty="0" smtClean="0"/>
              <a:t>troubleshooting</a:t>
            </a:r>
            <a:endParaRPr lang="en-US" sz="40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pPr lvl="0"/>
            <a:r>
              <a:rPr lang="en-US" kern="0" dirty="0" smtClean="0"/>
              <a:t>Check status board in </a:t>
            </a:r>
            <a:r>
              <a:rPr lang="en-US" dirty="0"/>
              <a:t>Emergency </a:t>
            </a:r>
            <a:r>
              <a:rPr lang="en-US" dirty="0" smtClean="0"/>
              <a:t>Access </a:t>
            </a:r>
            <a:r>
              <a:rPr lang="en-US" u="sng" dirty="0" smtClean="0">
                <a:hlinkClick r:id="rId3"/>
              </a:rPr>
              <a:t>https</a:t>
            </a:r>
            <a:r>
              <a:rPr lang="en-US" u="sng" dirty="0">
                <a:hlinkClick r:id="rId3"/>
              </a:rPr>
              <a:t>://169.254.2.2/ea.html</a:t>
            </a:r>
            <a:endParaRPr lang="en-US" dirty="0"/>
          </a:p>
          <a:p>
            <a:r>
              <a:rPr lang="en-US" kern="0" dirty="0" smtClean="0"/>
              <a:t> </a:t>
            </a:r>
          </a:p>
        </p:txBody>
      </p:sp>
      <p:pic>
        <p:nvPicPr>
          <p:cNvPr id="7" name="Picture 6"/>
          <p:cNvPicPr/>
          <p:nvPr/>
        </p:nvPicPr>
        <p:blipFill>
          <a:blip r:embed="rId4"/>
          <a:stretch>
            <a:fillRect/>
          </a:stretch>
        </p:blipFill>
        <p:spPr>
          <a:xfrm>
            <a:off x="549275" y="2299228"/>
            <a:ext cx="5943600" cy="3343275"/>
          </a:xfrm>
          <a:prstGeom prst="rect">
            <a:avLst/>
          </a:prstGeom>
        </p:spPr>
      </p:pic>
      <p:pic>
        <p:nvPicPr>
          <p:cNvPr id="9" name="Picture 8"/>
          <p:cNvPicPr/>
          <p:nvPr/>
        </p:nvPicPr>
        <p:blipFill>
          <a:blip r:embed="rId5"/>
          <a:stretch>
            <a:fillRect/>
          </a:stretch>
        </p:blipFill>
        <p:spPr>
          <a:xfrm>
            <a:off x="2601914" y="3066873"/>
            <a:ext cx="6146800" cy="3343275"/>
          </a:xfrm>
          <a:prstGeom prst="rect">
            <a:avLst/>
          </a:prstGeom>
        </p:spPr>
      </p:pic>
    </p:spTree>
    <p:extLst>
      <p:ext uri="{BB962C8B-B14F-4D97-AF65-F5344CB8AC3E}">
        <p14:creationId xmlns:p14="http://schemas.microsoft.com/office/powerpoint/2010/main" val="697509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800" dirty="0" err="1" smtClean="0"/>
              <a:t>Smartlaptop</a:t>
            </a:r>
            <a:r>
              <a:rPr lang="en-US" sz="3800" dirty="0" smtClean="0"/>
              <a:t> integration</a:t>
            </a:r>
            <a:endParaRPr lang="en-US" sz="38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Plugin USB </a:t>
            </a:r>
            <a:r>
              <a:rPr lang="en-US" kern="0" dirty="0" err="1" smtClean="0"/>
              <a:t>SmartLaptop</a:t>
            </a:r>
            <a:endParaRPr lang="en-US" kern="0" dirty="0" smtClean="0"/>
          </a:p>
          <a:p>
            <a:r>
              <a:rPr lang="en-US" kern="0" dirty="0" smtClean="0"/>
              <a:t> Restart Client laptop, booting to USB SL</a:t>
            </a:r>
          </a:p>
        </p:txBody>
      </p:sp>
      <p:pic>
        <p:nvPicPr>
          <p:cNvPr id="8" name="Picture 7" descr="CAM00384"/>
          <p:cNvPicPr/>
          <p:nvPr/>
        </p:nvPicPr>
        <p:blipFill>
          <a:blip r:embed="rId3">
            <a:extLst>
              <a:ext uri="{28A0092B-C50C-407E-A947-70E740481C1C}">
                <a14:useLocalDpi xmlns:a14="http://schemas.microsoft.com/office/drawing/2010/main" val="0"/>
              </a:ext>
            </a:extLst>
          </a:blip>
          <a:srcRect/>
          <a:stretch>
            <a:fillRect/>
          </a:stretch>
        </p:blipFill>
        <p:spPr bwMode="auto">
          <a:xfrm>
            <a:off x="865540" y="2368506"/>
            <a:ext cx="5490104" cy="2406694"/>
          </a:xfrm>
          <a:prstGeom prst="rect">
            <a:avLst/>
          </a:prstGeom>
          <a:noFill/>
          <a:ln>
            <a:noFill/>
          </a:ln>
        </p:spPr>
      </p:pic>
    </p:spTree>
    <p:extLst>
      <p:ext uri="{BB962C8B-B14F-4D97-AF65-F5344CB8AC3E}">
        <p14:creationId xmlns:p14="http://schemas.microsoft.com/office/powerpoint/2010/main" val="3023749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800" dirty="0" err="1" smtClean="0"/>
              <a:t>Smartlaptop</a:t>
            </a:r>
            <a:r>
              <a:rPr lang="en-US" sz="3800" dirty="0" smtClean="0"/>
              <a:t> integration</a:t>
            </a:r>
            <a:endParaRPr lang="en-US" sz="38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Login to smart laptop with password “laptop”</a:t>
            </a:r>
          </a:p>
          <a:p>
            <a:endParaRPr lang="en-US" kern="0" dirty="0"/>
          </a:p>
          <a:p>
            <a:endParaRPr lang="en-US" kern="0" dirty="0" smtClean="0"/>
          </a:p>
          <a:p>
            <a:pPr marL="0" indent="0">
              <a:buNone/>
            </a:pPr>
            <a:endParaRPr lang="en-US" kern="0" dirty="0" smtClean="0"/>
          </a:p>
          <a:p>
            <a:r>
              <a:rPr lang="en-US" kern="0" dirty="0" smtClean="0"/>
              <a:t>Screen desktop SL will appear</a:t>
            </a:r>
          </a:p>
          <a:p>
            <a:endParaRPr lang="en-US" kern="0" dirty="0" smtClean="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88459" y="1818415"/>
            <a:ext cx="2236963" cy="1370696"/>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3198284" y="2208035"/>
            <a:ext cx="3181350" cy="981075"/>
          </a:xfrm>
          <a:prstGeom prst="rect">
            <a:avLst/>
          </a:prstGeom>
          <a:noFill/>
          <a:ln>
            <a:noFill/>
          </a:ln>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788459" y="3681237"/>
            <a:ext cx="4819650" cy="2724150"/>
          </a:xfrm>
          <a:prstGeom prst="rect">
            <a:avLst/>
          </a:prstGeom>
          <a:noFill/>
          <a:ln>
            <a:noFill/>
          </a:ln>
        </p:spPr>
      </p:pic>
    </p:spTree>
    <p:extLst>
      <p:ext uri="{BB962C8B-B14F-4D97-AF65-F5344CB8AC3E}">
        <p14:creationId xmlns:p14="http://schemas.microsoft.com/office/powerpoint/2010/main" val="3305522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800" dirty="0" err="1" smtClean="0"/>
              <a:t>Smartlaptop</a:t>
            </a:r>
            <a:r>
              <a:rPr lang="en-US" sz="3800" dirty="0" smtClean="0"/>
              <a:t> integration</a:t>
            </a:r>
            <a:endParaRPr lang="en-US" sz="38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Click </a:t>
            </a:r>
            <a:r>
              <a:rPr lang="en-US" kern="0" dirty="0" err="1" smtClean="0"/>
              <a:t>smartlaptop</a:t>
            </a:r>
            <a:r>
              <a:rPr lang="en-US" kern="0" dirty="0" smtClean="0"/>
              <a:t> icon, fill username &amp; password for USB smart laptop</a:t>
            </a:r>
          </a:p>
          <a:p>
            <a:endParaRPr lang="en-US" kern="0" dirty="0" smtClean="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815656" y="2233048"/>
            <a:ext cx="4411099" cy="1210064"/>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815657" y="3596172"/>
            <a:ext cx="4411099" cy="2863850"/>
          </a:xfrm>
          <a:prstGeom prst="rect">
            <a:avLst/>
          </a:prstGeom>
          <a:noFill/>
          <a:ln>
            <a:noFill/>
          </a:ln>
        </p:spPr>
      </p:pic>
    </p:spTree>
    <p:extLst>
      <p:ext uri="{BB962C8B-B14F-4D97-AF65-F5344CB8AC3E}">
        <p14:creationId xmlns:p14="http://schemas.microsoft.com/office/powerpoint/2010/main" val="2913426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800" dirty="0" err="1" smtClean="0"/>
              <a:t>Smartlaptop</a:t>
            </a:r>
            <a:r>
              <a:rPr lang="en-US" sz="3800" dirty="0" smtClean="0"/>
              <a:t> integration</a:t>
            </a:r>
            <a:endParaRPr lang="en-US" sz="38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Before running </a:t>
            </a:r>
            <a:r>
              <a:rPr lang="en-US" kern="0" dirty="0" err="1" smtClean="0"/>
              <a:t>smartlaptop</a:t>
            </a:r>
            <a:r>
              <a:rPr lang="en-US" kern="0" dirty="0" smtClean="0"/>
              <a:t>, fill Cabinet Data RBS.</a:t>
            </a:r>
          </a:p>
          <a:p>
            <a:r>
              <a:rPr lang="en-US" kern="0" dirty="0" smtClean="0"/>
              <a:t>Open Terminal, go to folder where the script will be running as command below.</a:t>
            </a:r>
          </a:p>
          <a:p>
            <a:pPr marL="0" indent="0">
              <a:buNone/>
            </a:pPr>
            <a:r>
              <a:rPr lang="en-US" sz="1500" kern="0" dirty="0">
                <a:solidFill>
                  <a:schemeClr val="tx2">
                    <a:lumMod val="50000"/>
                    <a:lumOff val="50000"/>
                  </a:schemeClr>
                </a:solidFill>
              </a:rPr>
              <a:t> </a:t>
            </a:r>
            <a:r>
              <a:rPr lang="en-US" sz="1500" kern="0" dirty="0" smtClean="0">
                <a:solidFill>
                  <a:schemeClr val="tx2">
                    <a:lumMod val="50000"/>
                    <a:lumOff val="50000"/>
                  </a:schemeClr>
                </a:solidFill>
              </a:rPr>
              <a:t>- cd /home/smart/Shared/</a:t>
            </a:r>
            <a:r>
              <a:rPr lang="en-US" sz="1500" kern="0" dirty="0" err="1" smtClean="0">
                <a:solidFill>
                  <a:schemeClr val="tx2">
                    <a:lumMod val="50000"/>
                    <a:lumOff val="50000"/>
                  </a:schemeClr>
                </a:solidFill>
              </a:rPr>
              <a:t>smartlaptop</a:t>
            </a:r>
            <a:r>
              <a:rPr lang="en-US" sz="1500" kern="0" dirty="0" smtClean="0">
                <a:solidFill>
                  <a:schemeClr val="tx2">
                    <a:lumMod val="50000"/>
                    <a:lumOff val="50000"/>
                  </a:schemeClr>
                </a:solidFill>
              </a:rPr>
              <a:t>/scripts</a:t>
            </a:r>
          </a:p>
          <a:p>
            <a:pPr marL="0" indent="0">
              <a:buNone/>
            </a:pPr>
            <a:r>
              <a:rPr lang="en-US" sz="1500" kern="0" dirty="0">
                <a:solidFill>
                  <a:schemeClr val="tx2">
                    <a:lumMod val="50000"/>
                    <a:lumOff val="50000"/>
                  </a:schemeClr>
                </a:solidFill>
              </a:rPr>
              <a:t> </a:t>
            </a:r>
            <a:r>
              <a:rPr lang="en-US" sz="1500" kern="0" dirty="0" smtClean="0">
                <a:solidFill>
                  <a:schemeClr val="tx2">
                    <a:lumMod val="50000"/>
                    <a:lumOff val="50000"/>
                  </a:schemeClr>
                </a:solidFill>
              </a:rPr>
              <a:t>- list file : </a:t>
            </a:r>
            <a:r>
              <a:rPr lang="en-US" sz="1500" kern="0" dirty="0" err="1" smtClean="0">
                <a:solidFill>
                  <a:schemeClr val="tx2">
                    <a:lumMod val="50000"/>
                    <a:lumOff val="50000"/>
                  </a:schemeClr>
                </a:solidFill>
              </a:rPr>
              <a:t>ls</a:t>
            </a:r>
            <a:r>
              <a:rPr lang="en-US" sz="1500" kern="0" dirty="0" smtClean="0">
                <a:solidFill>
                  <a:schemeClr val="tx2">
                    <a:lumMod val="50000"/>
                    <a:lumOff val="50000"/>
                  </a:schemeClr>
                </a:solidFill>
              </a:rPr>
              <a:t> -</a:t>
            </a:r>
            <a:r>
              <a:rPr lang="en-US" sz="1500" kern="0" dirty="0" err="1" smtClean="0">
                <a:solidFill>
                  <a:schemeClr val="tx2">
                    <a:lumMod val="50000"/>
                    <a:lumOff val="50000"/>
                  </a:schemeClr>
                </a:solidFill>
              </a:rPr>
              <a:t>ltr</a:t>
            </a:r>
            <a:endParaRPr lang="en-US" sz="1500" kern="0" dirty="0" smtClean="0">
              <a:solidFill>
                <a:schemeClr val="tx2">
                  <a:lumMod val="50000"/>
                  <a:lumOff val="50000"/>
                </a:schemeClr>
              </a:solidFill>
            </a:endParaRPr>
          </a:p>
          <a:p>
            <a:pPr marL="0" indent="0">
              <a:buNone/>
            </a:pPr>
            <a:r>
              <a:rPr lang="en-US" sz="1500" kern="0" dirty="0">
                <a:solidFill>
                  <a:schemeClr val="tx2">
                    <a:lumMod val="50000"/>
                    <a:lumOff val="50000"/>
                  </a:schemeClr>
                </a:solidFill>
              </a:rPr>
              <a:t> </a:t>
            </a:r>
            <a:r>
              <a:rPr lang="en-US" sz="1500" kern="0" dirty="0" smtClean="0">
                <a:solidFill>
                  <a:schemeClr val="tx2">
                    <a:lumMod val="50000"/>
                    <a:lumOff val="50000"/>
                  </a:schemeClr>
                </a:solidFill>
              </a:rPr>
              <a:t>- cd &lt;folder script name&gt;</a:t>
            </a:r>
          </a:p>
          <a:p>
            <a:pPr marL="0" indent="0">
              <a:buNone/>
            </a:pPr>
            <a:r>
              <a:rPr lang="en-US" sz="1500" kern="0" dirty="0" smtClean="0">
                <a:solidFill>
                  <a:schemeClr val="tx2">
                    <a:lumMod val="50000"/>
                    <a:lumOff val="50000"/>
                  </a:schemeClr>
                </a:solidFill>
                <a:sym typeface="Wingdings" panose="05000000000000000000" pitchFamily="2" charset="2"/>
              </a:rPr>
              <a:t> - list file : </a:t>
            </a:r>
            <a:r>
              <a:rPr lang="en-US" sz="1500" kern="0" dirty="0" err="1" smtClean="0">
                <a:solidFill>
                  <a:schemeClr val="tx2">
                    <a:lumMod val="50000"/>
                    <a:lumOff val="50000"/>
                  </a:schemeClr>
                </a:solidFill>
                <a:sym typeface="Wingdings" panose="05000000000000000000" pitchFamily="2" charset="2"/>
              </a:rPr>
              <a:t>ls</a:t>
            </a:r>
            <a:r>
              <a:rPr lang="en-US" sz="1500" kern="0" dirty="0" smtClean="0">
                <a:solidFill>
                  <a:schemeClr val="tx2">
                    <a:lumMod val="50000"/>
                    <a:lumOff val="50000"/>
                  </a:schemeClr>
                </a:solidFill>
                <a:sym typeface="Wingdings" panose="05000000000000000000" pitchFamily="2" charset="2"/>
              </a:rPr>
              <a:t> –</a:t>
            </a:r>
            <a:r>
              <a:rPr lang="en-US" sz="1500" kern="0" dirty="0" err="1" smtClean="0">
                <a:solidFill>
                  <a:schemeClr val="tx2">
                    <a:lumMod val="50000"/>
                    <a:lumOff val="50000"/>
                  </a:schemeClr>
                </a:solidFill>
                <a:sym typeface="Wingdings" panose="05000000000000000000" pitchFamily="2" charset="2"/>
              </a:rPr>
              <a:t>ltr</a:t>
            </a:r>
            <a:endParaRPr lang="en-US" sz="1500" kern="0" dirty="0" smtClean="0">
              <a:solidFill>
                <a:schemeClr val="tx2">
                  <a:lumMod val="50000"/>
                  <a:lumOff val="50000"/>
                </a:schemeClr>
              </a:solidFill>
              <a:sym typeface="Wingdings" panose="05000000000000000000" pitchFamily="2" charset="2"/>
            </a:endParaRPr>
          </a:p>
          <a:p>
            <a:pPr marL="0" indent="0">
              <a:buNone/>
            </a:pPr>
            <a:r>
              <a:rPr lang="en-US" sz="1500" kern="0" dirty="0">
                <a:solidFill>
                  <a:schemeClr val="tx2">
                    <a:lumMod val="50000"/>
                    <a:lumOff val="50000"/>
                  </a:schemeClr>
                </a:solidFill>
                <a:sym typeface="Wingdings" panose="05000000000000000000" pitchFamily="2" charset="2"/>
              </a:rPr>
              <a:t> </a:t>
            </a:r>
            <a:r>
              <a:rPr lang="en-US" sz="1500" kern="0" dirty="0" smtClean="0">
                <a:solidFill>
                  <a:schemeClr val="tx2">
                    <a:lumMod val="50000"/>
                    <a:lumOff val="50000"/>
                  </a:schemeClr>
                </a:solidFill>
                <a:sym typeface="Wingdings" panose="05000000000000000000" pitchFamily="2" charset="2"/>
              </a:rPr>
              <a:t>- </a:t>
            </a:r>
            <a:r>
              <a:rPr lang="en-US" sz="1500" kern="0" dirty="0" smtClean="0">
                <a:solidFill>
                  <a:schemeClr val="tx1">
                    <a:lumMod val="50000"/>
                  </a:schemeClr>
                </a:solidFill>
                <a:sym typeface="Wingdings" panose="05000000000000000000" pitchFamily="2" charset="2"/>
              </a:rPr>
              <a:t>File CabinetData.sh must available</a:t>
            </a:r>
            <a:endParaRPr lang="en-US" sz="1500" kern="0" dirty="0" smtClean="0">
              <a:solidFill>
                <a:schemeClr val="tx1">
                  <a:lumMod val="50000"/>
                </a:schemeClr>
              </a:solidFill>
            </a:endParaRPr>
          </a:p>
          <a:p>
            <a:endParaRPr lang="en-US" kern="0" dirty="0" smtClean="0"/>
          </a:p>
          <a:p>
            <a:endParaRPr lang="en-US" kern="0" dirty="0" smtClean="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03" y="4031001"/>
            <a:ext cx="8524352" cy="245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631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800" dirty="0" err="1" smtClean="0"/>
              <a:t>Smartlaptop</a:t>
            </a:r>
            <a:r>
              <a:rPr lang="en-US" sz="3800" dirty="0" smtClean="0"/>
              <a:t> integration</a:t>
            </a:r>
            <a:endParaRPr lang="en-US" sz="38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Running command: </a:t>
            </a:r>
            <a:r>
              <a:rPr lang="en-US" kern="0" dirty="0" smtClean="0">
                <a:solidFill>
                  <a:schemeClr val="tx2">
                    <a:lumMod val="50000"/>
                    <a:lumOff val="50000"/>
                  </a:schemeClr>
                </a:solidFill>
              </a:rPr>
              <a:t>./CabinetData.sh</a:t>
            </a:r>
            <a:r>
              <a:rPr lang="en-US" kern="0" dirty="0" smtClean="0"/>
              <a:t>, then fill Cabinet Data RBS description. This step will generate script </a:t>
            </a:r>
            <a:r>
              <a:rPr lang="en-US" kern="0" dirty="0" err="1" smtClean="0"/>
              <a:t>CabinetData.mos</a:t>
            </a:r>
            <a:endParaRPr lang="en-US" kern="0" dirty="0" smtClean="0"/>
          </a:p>
          <a:p>
            <a:endParaRPr lang="en-US" kern="0" dirty="0" smtClean="0"/>
          </a:p>
          <a:p>
            <a:endParaRPr lang="en-US" kern="0"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2676585"/>
            <a:ext cx="8436681"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274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800" dirty="0" err="1" smtClean="0"/>
              <a:t>Smartlaptop</a:t>
            </a:r>
            <a:r>
              <a:rPr lang="en-US" sz="3800" dirty="0" smtClean="0"/>
              <a:t> integration</a:t>
            </a:r>
            <a:endParaRPr lang="en-US" sz="38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Go to </a:t>
            </a:r>
            <a:r>
              <a:rPr lang="en-US" kern="0" dirty="0" err="1" smtClean="0"/>
              <a:t>smartlaptop</a:t>
            </a:r>
            <a:r>
              <a:rPr lang="en-US" kern="0" dirty="0"/>
              <a:t> </a:t>
            </a:r>
            <a:r>
              <a:rPr lang="en-US" kern="0" dirty="0" smtClean="0"/>
              <a:t>window, Click : File &gt; open Scripts &gt; Chose script folder &gt; chose “Java file” then OK</a:t>
            </a:r>
          </a:p>
          <a:p>
            <a:endParaRPr lang="en-US" kern="0" dirty="0" smtClean="0"/>
          </a:p>
        </p:txBody>
      </p:sp>
      <p:pic>
        <p:nvPicPr>
          <p:cNvPr id="7" name="Picture 6"/>
          <p:cNvPicPr/>
          <p:nvPr/>
        </p:nvPicPr>
        <p:blipFill>
          <a:blip r:embed="rId3"/>
          <a:stretch>
            <a:fillRect/>
          </a:stretch>
        </p:blipFill>
        <p:spPr>
          <a:xfrm>
            <a:off x="762000" y="2384603"/>
            <a:ext cx="3810000" cy="3371850"/>
          </a:xfrm>
          <a:prstGeom prst="rect">
            <a:avLst/>
          </a:prstGeom>
          <a:noFill/>
          <a:ln>
            <a:noFill/>
          </a:ln>
        </p:spPr>
      </p:pic>
      <p:pic>
        <p:nvPicPr>
          <p:cNvPr id="8" name="Picture 7"/>
          <p:cNvPicPr/>
          <p:nvPr/>
        </p:nvPicPr>
        <p:blipFill>
          <a:blip r:embed="rId4"/>
          <a:stretch>
            <a:fillRect/>
          </a:stretch>
        </p:blipFill>
        <p:spPr>
          <a:xfrm>
            <a:off x="4725194" y="2395892"/>
            <a:ext cx="3962400" cy="3371850"/>
          </a:xfrm>
          <a:prstGeom prst="rect">
            <a:avLst/>
          </a:prstGeom>
        </p:spPr>
      </p:pic>
    </p:spTree>
    <p:extLst>
      <p:ext uri="{BB962C8B-B14F-4D97-AF65-F5344CB8AC3E}">
        <p14:creationId xmlns:p14="http://schemas.microsoft.com/office/powerpoint/2010/main" val="2038865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800" dirty="0" err="1" smtClean="0"/>
              <a:t>Smartlaptop</a:t>
            </a:r>
            <a:r>
              <a:rPr lang="en-US" sz="3800" dirty="0" smtClean="0"/>
              <a:t> integration</a:t>
            </a:r>
            <a:endParaRPr lang="en-US" sz="38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b="1" kern="0" dirty="0" smtClean="0"/>
              <a:t>Make sure transmission cable already connect to the TRM Equipment (mandatory)</a:t>
            </a:r>
          </a:p>
          <a:p>
            <a:r>
              <a:rPr lang="en-US" kern="0" dirty="0" smtClean="0"/>
              <a:t>Press </a:t>
            </a:r>
            <a:r>
              <a:rPr lang="en-US" kern="0" dirty="0" err="1" smtClean="0"/>
              <a:t>tombol</a:t>
            </a:r>
            <a:r>
              <a:rPr lang="en-US" kern="0" dirty="0" smtClean="0"/>
              <a:t> Play to run integration process</a:t>
            </a:r>
          </a:p>
        </p:txBody>
      </p:sp>
      <p:pic>
        <p:nvPicPr>
          <p:cNvPr id="9" name="Picture 8"/>
          <p:cNvPicPr/>
          <p:nvPr/>
        </p:nvPicPr>
        <p:blipFill>
          <a:blip r:embed="rId3"/>
          <a:stretch>
            <a:fillRect/>
          </a:stretch>
        </p:blipFill>
        <p:spPr>
          <a:xfrm>
            <a:off x="829024" y="2705761"/>
            <a:ext cx="5774976" cy="3830506"/>
          </a:xfrm>
          <a:prstGeom prst="rect">
            <a:avLst/>
          </a:prstGeom>
        </p:spPr>
      </p:pic>
    </p:spTree>
    <p:extLst>
      <p:ext uri="{BB962C8B-B14F-4D97-AF65-F5344CB8AC3E}">
        <p14:creationId xmlns:p14="http://schemas.microsoft.com/office/powerpoint/2010/main" val="4014692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800" dirty="0" err="1" smtClean="0"/>
              <a:t>Smartlaptop</a:t>
            </a:r>
            <a:r>
              <a:rPr lang="en-US" sz="3800" dirty="0" smtClean="0"/>
              <a:t> integration</a:t>
            </a:r>
            <a:endParaRPr lang="en-US" sz="38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Please follow display </a:t>
            </a:r>
            <a:r>
              <a:rPr lang="en-US" kern="0" dirty="0" err="1" smtClean="0"/>
              <a:t>smartlaptop</a:t>
            </a:r>
            <a:r>
              <a:rPr lang="en-US" kern="0" dirty="0" smtClean="0"/>
              <a:t> environments during integration process until finish</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52" y="2259343"/>
            <a:ext cx="7359606" cy="413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893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descr="6K15.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0" name="Econ201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407004" y="360364"/>
            <a:ext cx="333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31" name="Group 6"/>
          <p:cNvGrpSpPr>
            <a:grpSpLocks/>
          </p:cNvGrpSpPr>
          <p:nvPr/>
        </p:nvGrpSpPr>
        <p:grpSpPr bwMode="auto">
          <a:xfrm>
            <a:off x="440531" y="490538"/>
            <a:ext cx="1252538" cy="1447800"/>
            <a:chOff x="620454" y="545234"/>
            <a:chExt cx="1669786" cy="1446822"/>
          </a:xfrm>
        </p:grpSpPr>
        <p:sp>
          <p:nvSpPr>
            <p:cNvPr id="99334" name="Rounded Rectangle 7"/>
            <p:cNvSpPr>
              <a:spLocks noChangeArrowheads="1"/>
            </p:cNvSpPr>
            <p:nvPr/>
          </p:nvSpPr>
          <p:spPr bwMode="auto">
            <a:xfrm>
              <a:off x="620454" y="545234"/>
              <a:ext cx="1669786" cy="1159089"/>
            </a:xfrm>
            <a:prstGeom prst="roundRect">
              <a:avLst>
                <a:gd name="adj" fmla="val 6176"/>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p>
          </p:txBody>
        </p:sp>
        <p:sp>
          <p:nvSpPr>
            <p:cNvPr id="99335" name="Right Triangle 8"/>
            <p:cNvSpPr>
              <a:spLocks noChangeArrowheads="1"/>
            </p:cNvSpPr>
            <p:nvPr/>
          </p:nvSpPr>
          <p:spPr bwMode="auto">
            <a:xfrm flipH="1" flipV="1">
              <a:off x="1611054" y="1458656"/>
              <a:ext cx="381000" cy="533400"/>
            </a:xfrm>
            <a:prstGeom prst="rtTriangl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lIns="72000" rIns="72000"/>
            <a:lstStyle/>
            <a:p>
              <a:pPr>
                <a:spcBef>
                  <a:spcPct val="50000"/>
                </a:spcBef>
              </a:pPr>
              <a:endParaRPr lang="en-US"/>
            </a:p>
          </p:txBody>
        </p:sp>
      </p:grpSp>
      <p:sp>
        <p:nvSpPr>
          <p:cNvPr id="99332" name="Title 3"/>
          <p:cNvSpPr txBox="1">
            <a:spLocks/>
          </p:cNvSpPr>
          <p:nvPr/>
        </p:nvSpPr>
        <p:spPr bwMode="auto">
          <a:xfrm>
            <a:off x="432198" y="576263"/>
            <a:ext cx="2355056"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72000" tIns="0" rIns="72000" bIns="0"/>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nSpc>
                <a:spcPct val="75000"/>
              </a:lnSpc>
            </a:pPr>
            <a:r>
              <a:rPr lang="sv-SE" sz="9700">
                <a:solidFill>
                  <a:srgbClr val="00A9D4"/>
                </a:solidFill>
                <a:latin typeface="Ericsson Capital TT" charset="0"/>
              </a:rPr>
              <a:t>2x</a:t>
            </a:r>
          </a:p>
        </p:txBody>
      </p:sp>
      <p:sp>
        <p:nvSpPr>
          <p:cNvPr id="99333" name="Title 2"/>
          <p:cNvSpPr>
            <a:spLocks noGrp="1"/>
          </p:cNvSpPr>
          <p:nvPr>
            <p:ph type="title"/>
          </p:nvPr>
        </p:nvSpPr>
        <p:spPr>
          <a:xfrm>
            <a:off x="1714500" y="76200"/>
            <a:ext cx="7494985" cy="1970088"/>
          </a:xfrm>
        </p:spPr>
        <p:txBody>
          <a:bodyPr/>
          <a:lstStyle/>
          <a:p>
            <a:r>
              <a:rPr lang="en-US" sz="3200">
                <a:solidFill>
                  <a:srgbClr val="FFFFFF"/>
                </a:solidFill>
                <a:latin typeface="Ericsson Capital TT" charset="0"/>
              </a:rPr>
              <a:t>World’s best </a:t>
            </a:r>
            <a:r>
              <a:rPr lang="en-US">
                <a:solidFill>
                  <a:srgbClr val="FF00FF"/>
                </a:solidFill>
                <a:latin typeface="Ericsson Capital TT" charset="0"/>
              </a:rPr>
              <a:t/>
            </a:r>
            <a:br>
              <a:rPr lang="en-US">
                <a:solidFill>
                  <a:srgbClr val="FF00FF"/>
                </a:solidFill>
                <a:latin typeface="Ericsson Capital TT" charset="0"/>
              </a:rPr>
            </a:br>
            <a:r>
              <a:rPr lang="en-US">
                <a:solidFill>
                  <a:srgbClr val="FFFFFF"/>
                </a:solidFill>
                <a:latin typeface="Ericsson Capital TT" charset="0"/>
              </a:rPr>
              <a:t>Baseband </a:t>
            </a:r>
            <a:r>
              <a:rPr lang="en-US">
                <a:solidFill>
                  <a:srgbClr val="FF00FF"/>
                </a:solidFill>
                <a:latin typeface="Ericsson Capital TT" charset="0"/>
              </a:rPr>
              <a:t/>
            </a:r>
            <a:br>
              <a:rPr lang="en-US">
                <a:solidFill>
                  <a:srgbClr val="FF00FF"/>
                </a:solidFill>
                <a:latin typeface="Ericsson Capital TT" charset="0"/>
              </a:rPr>
            </a:br>
            <a:r>
              <a:rPr lang="en-US" sz="3200">
                <a:solidFill>
                  <a:srgbClr val="FFFFFF"/>
                </a:solidFill>
                <a:latin typeface="Ericsson Capital TT" charset="0"/>
              </a:rPr>
              <a:t>made better</a:t>
            </a:r>
          </a:p>
        </p:txBody>
      </p:sp>
    </p:spTree>
    <p:custDataLst>
      <p:tags r:id="rId1"/>
    </p:custDataLst>
    <p:extLst>
      <p:ext uri="{BB962C8B-B14F-4D97-AF65-F5344CB8AC3E}">
        <p14:creationId xmlns:p14="http://schemas.microsoft.com/office/powerpoint/2010/main" val="1966793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5" y="1280706"/>
            <a:ext cx="8351839" cy="3852000"/>
          </a:xfrm>
        </p:spPr>
        <p:txBody>
          <a:bodyPr/>
          <a:lstStyle/>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800" dirty="0" err="1" smtClean="0"/>
              <a:t>Smartlaptop</a:t>
            </a:r>
            <a:r>
              <a:rPr lang="en-US" sz="3800" dirty="0" smtClean="0"/>
              <a:t> integration</a:t>
            </a:r>
            <a:endParaRPr lang="en-US" sz="3800" dirty="0"/>
          </a:p>
        </p:txBody>
      </p:sp>
      <p:sp>
        <p:nvSpPr>
          <p:cNvPr id="6" name="Content Placeholder 1"/>
          <p:cNvSpPr txBox="1">
            <a:spLocks/>
          </p:cNvSpPr>
          <p:nvPr/>
        </p:nvSpPr>
        <p:spPr bwMode="auto">
          <a:xfrm>
            <a:off x="549275" y="1433106"/>
            <a:ext cx="8351839"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smtClean="0"/>
              <a:t>display </a:t>
            </a:r>
            <a:r>
              <a:rPr lang="en-US" kern="0" dirty="0" err="1" smtClean="0"/>
              <a:t>smartlaptop</a:t>
            </a:r>
            <a:r>
              <a:rPr lang="en-US" kern="0" dirty="0" smtClean="0"/>
              <a:t> </a:t>
            </a:r>
            <a:r>
              <a:rPr lang="en-US" kern="0" dirty="0" err="1" smtClean="0"/>
              <a:t>environtment</a:t>
            </a:r>
            <a:endParaRPr lang="en-US" kern="0" dirty="0" smtClean="0"/>
          </a:p>
        </p:txBody>
      </p:sp>
      <p:pic>
        <p:nvPicPr>
          <p:cNvPr id="16386" name="Picture 2" descr="C:\EID\4. TELKOMSEL Project 2013-2016\6. Trial BB5212\SC SL\ScreenShot20160310173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3" y="1860549"/>
            <a:ext cx="3928533"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EID\4. TELKOMSEL Project 2013-2016\6. Trial BB5212\SC SL\ScreenShot20160310173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194" y="1871838"/>
            <a:ext cx="3996267" cy="219851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EID\4. TELKOMSEL Project 2013-2016\6. Trial BB5212\SC SL\ScreenShot20160310173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874" y="4199819"/>
            <a:ext cx="3977450" cy="2237316"/>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C:\EID\4. TELKOMSEL Project 2013-2016\6. Trial BB5212\SC SL\ScreenShot20160310173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193" y="4199820"/>
            <a:ext cx="3996267" cy="223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04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solidFill>
                  <a:schemeClr val="bg1">
                    <a:lumMod val="50000"/>
                  </a:schemeClr>
                </a:solidFill>
              </a:rPr>
              <a:t># Log </a:t>
            </a:r>
            <a:r>
              <a:rPr lang="en-US" sz="1800" dirty="0" smtClean="0">
                <a:solidFill>
                  <a:schemeClr val="bg1">
                    <a:lumMod val="50000"/>
                  </a:schemeClr>
                </a:solidFill>
              </a:rPr>
              <a:t>on node : </a:t>
            </a:r>
            <a:r>
              <a:rPr lang="en-US" sz="1800" dirty="0" err="1" smtClean="0">
                <a:solidFill>
                  <a:schemeClr val="bg1">
                    <a:lumMod val="50000"/>
                  </a:schemeClr>
                </a:solidFill>
              </a:rPr>
              <a:t>moshell</a:t>
            </a:r>
            <a:r>
              <a:rPr lang="en-US" sz="1800" dirty="0" smtClean="0">
                <a:solidFill>
                  <a:schemeClr val="bg1">
                    <a:lumMod val="50000"/>
                  </a:schemeClr>
                </a:solidFill>
              </a:rPr>
              <a:t> &lt;Node IP&gt; )</a:t>
            </a:r>
            <a:endParaRPr lang="en-US" sz="1800" dirty="0">
              <a:solidFill>
                <a:schemeClr val="bg1">
                  <a:lumMod val="50000"/>
                </a:schemeClr>
              </a:solidFill>
            </a:endParaRPr>
          </a:p>
          <a:p>
            <a:r>
              <a:rPr lang="en-US" sz="1800" dirty="0">
                <a:solidFill>
                  <a:schemeClr val="bg1">
                    <a:lumMod val="50000"/>
                  </a:schemeClr>
                </a:solidFill>
              </a:rPr>
              <a:t>#Make CV: </a:t>
            </a:r>
            <a:r>
              <a:rPr lang="en-US" sz="1800" dirty="0" smtClean="0">
                <a:solidFill>
                  <a:schemeClr val="bg1">
                    <a:lumMod val="50000"/>
                  </a:schemeClr>
                </a:solidFill>
              </a:rPr>
              <a:t>   </a:t>
            </a:r>
            <a:r>
              <a:rPr lang="en-US" sz="1800" dirty="0" err="1" smtClean="0">
                <a:solidFill>
                  <a:schemeClr val="bg1">
                    <a:lumMod val="50000"/>
                  </a:schemeClr>
                </a:solidFill>
              </a:rPr>
              <a:t>acc</a:t>
            </a:r>
            <a:r>
              <a:rPr lang="en-US" sz="1800" dirty="0" smtClean="0">
                <a:solidFill>
                  <a:schemeClr val="bg1">
                    <a:lumMod val="50000"/>
                  </a:schemeClr>
                </a:solidFill>
              </a:rPr>
              <a:t> </a:t>
            </a:r>
            <a:r>
              <a:rPr lang="en-US" sz="1800" dirty="0" err="1">
                <a:solidFill>
                  <a:schemeClr val="bg1">
                    <a:lumMod val="50000"/>
                  </a:schemeClr>
                </a:solidFill>
              </a:rPr>
              <a:t>BrmBackupManager</a:t>
            </a:r>
            <a:r>
              <a:rPr lang="en-US" sz="1800" dirty="0">
                <a:solidFill>
                  <a:schemeClr val="bg1">
                    <a:lumMod val="50000"/>
                  </a:schemeClr>
                </a:solidFill>
              </a:rPr>
              <a:t> </a:t>
            </a:r>
            <a:r>
              <a:rPr lang="en-US" sz="1800" dirty="0" err="1">
                <a:solidFill>
                  <a:schemeClr val="bg1">
                    <a:lumMod val="50000"/>
                  </a:schemeClr>
                </a:solidFill>
              </a:rPr>
              <a:t>createBackup</a:t>
            </a:r>
            <a:endParaRPr lang="en-US" sz="1800" dirty="0">
              <a:solidFill>
                <a:schemeClr val="bg1">
                  <a:lumMod val="50000"/>
                </a:schemeClr>
              </a:solidFill>
            </a:endParaRPr>
          </a:p>
          <a:p>
            <a:r>
              <a:rPr lang="en-US" sz="1800" dirty="0">
                <a:solidFill>
                  <a:schemeClr val="bg1">
                    <a:lumMod val="50000"/>
                  </a:schemeClr>
                </a:solidFill>
              </a:rPr>
              <a:t>#Delete CV: </a:t>
            </a:r>
            <a:r>
              <a:rPr lang="en-US" sz="1800" dirty="0" smtClean="0">
                <a:solidFill>
                  <a:schemeClr val="bg1">
                    <a:lumMod val="50000"/>
                  </a:schemeClr>
                </a:solidFill>
              </a:rPr>
              <a:t> </a:t>
            </a:r>
            <a:r>
              <a:rPr lang="en-US" sz="1800" dirty="0" err="1" smtClean="0">
                <a:solidFill>
                  <a:schemeClr val="bg1">
                    <a:lumMod val="50000"/>
                  </a:schemeClr>
                </a:solidFill>
              </a:rPr>
              <a:t>acc</a:t>
            </a:r>
            <a:r>
              <a:rPr lang="en-US" sz="1800" dirty="0" smtClean="0">
                <a:solidFill>
                  <a:schemeClr val="bg1">
                    <a:lumMod val="50000"/>
                  </a:schemeClr>
                </a:solidFill>
              </a:rPr>
              <a:t> </a:t>
            </a:r>
            <a:r>
              <a:rPr lang="en-US" sz="1800" dirty="0" err="1">
                <a:solidFill>
                  <a:schemeClr val="bg1">
                    <a:lumMod val="50000"/>
                  </a:schemeClr>
                </a:solidFill>
              </a:rPr>
              <a:t>BrmBackupManager</a:t>
            </a:r>
            <a:r>
              <a:rPr lang="en-US" sz="1800" dirty="0">
                <a:solidFill>
                  <a:schemeClr val="bg1">
                    <a:lumMod val="50000"/>
                  </a:schemeClr>
                </a:solidFill>
              </a:rPr>
              <a:t> </a:t>
            </a:r>
            <a:r>
              <a:rPr lang="en-US" sz="1800" dirty="0" err="1">
                <a:solidFill>
                  <a:schemeClr val="bg1">
                    <a:lumMod val="50000"/>
                  </a:schemeClr>
                </a:solidFill>
              </a:rPr>
              <a:t>deleteBackup</a:t>
            </a:r>
            <a:endParaRPr lang="en-US" sz="1800" dirty="0">
              <a:solidFill>
                <a:schemeClr val="bg1">
                  <a:lumMod val="50000"/>
                </a:schemeClr>
              </a:solidFill>
            </a:endParaRPr>
          </a:p>
          <a:p>
            <a:r>
              <a:rPr lang="en-US" sz="1800" dirty="0" smtClean="0">
                <a:solidFill>
                  <a:schemeClr val="bg1">
                    <a:lumMod val="50000"/>
                  </a:schemeClr>
                </a:solidFill>
              </a:rPr>
              <a:t>#</a:t>
            </a:r>
            <a:r>
              <a:rPr lang="en-US" sz="1800" dirty="0" err="1">
                <a:solidFill>
                  <a:schemeClr val="bg1">
                    <a:lumMod val="50000"/>
                  </a:schemeClr>
                </a:solidFill>
              </a:rPr>
              <a:t>cvset</a:t>
            </a:r>
            <a:r>
              <a:rPr lang="en-US" sz="1800" dirty="0">
                <a:solidFill>
                  <a:schemeClr val="bg1">
                    <a:lumMod val="50000"/>
                  </a:schemeClr>
                </a:solidFill>
              </a:rPr>
              <a:t> </a:t>
            </a:r>
            <a:r>
              <a:rPr lang="en-US" sz="1800" dirty="0" smtClean="0">
                <a:solidFill>
                  <a:schemeClr val="bg1">
                    <a:lumMod val="50000"/>
                  </a:schemeClr>
                </a:solidFill>
              </a:rPr>
              <a:t>&amp; </a:t>
            </a:r>
            <a:r>
              <a:rPr lang="en-US" sz="1800" dirty="0">
                <a:solidFill>
                  <a:schemeClr val="bg1">
                    <a:lumMod val="50000"/>
                  </a:schemeClr>
                </a:solidFill>
              </a:rPr>
              <a:t>node restart on </a:t>
            </a:r>
            <a:r>
              <a:rPr lang="en-US" sz="1800" dirty="0" err="1">
                <a:solidFill>
                  <a:schemeClr val="bg1">
                    <a:lumMod val="50000"/>
                  </a:schemeClr>
                </a:solidFill>
              </a:rPr>
              <a:t>startable</a:t>
            </a:r>
            <a:r>
              <a:rPr lang="en-US" sz="1800" dirty="0">
                <a:solidFill>
                  <a:schemeClr val="bg1">
                    <a:lumMod val="50000"/>
                  </a:schemeClr>
                </a:solidFill>
              </a:rPr>
              <a:t> </a:t>
            </a:r>
            <a:r>
              <a:rPr lang="en-US" sz="1800" dirty="0" smtClean="0">
                <a:solidFill>
                  <a:schemeClr val="bg1">
                    <a:lumMod val="50000"/>
                  </a:schemeClr>
                </a:solidFill>
              </a:rPr>
              <a:t>CV: </a:t>
            </a:r>
            <a:r>
              <a:rPr lang="en-US" sz="1800" dirty="0" err="1">
                <a:solidFill>
                  <a:schemeClr val="bg1">
                    <a:lumMod val="50000"/>
                  </a:schemeClr>
                </a:solidFill>
              </a:rPr>
              <a:t>acc</a:t>
            </a:r>
            <a:r>
              <a:rPr lang="en-US" sz="1800" dirty="0">
                <a:solidFill>
                  <a:schemeClr val="bg1">
                    <a:lumMod val="50000"/>
                  </a:schemeClr>
                </a:solidFill>
              </a:rPr>
              <a:t> </a:t>
            </a:r>
            <a:r>
              <a:rPr lang="en-US" sz="1800" dirty="0" err="1" smtClean="0">
                <a:solidFill>
                  <a:schemeClr val="bg1">
                    <a:lumMod val="50000"/>
                  </a:schemeClr>
                </a:solidFill>
              </a:rPr>
              <a:t>BrmBackup</a:t>
            </a:r>
            <a:r>
              <a:rPr lang="en-US" sz="1800" dirty="0" smtClean="0">
                <a:solidFill>
                  <a:schemeClr val="bg1">
                    <a:lumMod val="50000"/>
                  </a:schemeClr>
                </a:solidFill>
              </a:rPr>
              <a:t>=XX restore</a:t>
            </a:r>
          </a:p>
          <a:p>
            <a:r>
              <a:rPr lang="en-US" sz="1800" dirty="0" smtClean="0">
                <a:solidFill>
                  <a:schemeClr val="bg1">
                    <a:lumMod val="50000"/>
                  </a:schemeClr>
                </a:solidFill>
              </a:rPr>
              <a:t>#Restart Node: </a:t>
            </a:r>
            <a:r>
              <a:rPr lang="en-US" sz="1800" dirty="0" err="1">
                <a:solidFill>
                  <a:schemeClr val="bg1">
                    <a:lumMod val="50000"/>
                  </a:schemeClr>
                </a:solidFill>
              </a:rPr>
              <a:t>acc</a:t>
            </a:r>
            <a:r>
              <a:rPr lang="en-US" sz="1800" dirty="0">
                <a:solidFill>
                  <a:schemeClr val="bg1">
                    <a:lumMod val="50000"/>
                  </a:schemeClr>
                </a:solidFill>
              </a:rPr>
              <a:t> </a:t>
            </a:r>
            <a:r>
              <a:rPr lang="en-US" sz="1800" dirty="0" err="1">
                <a:solidFill>
                  <a:schemeClr val="bg1">
                    <a:lumMod val="50000"/>
                  </a:schemeClr>
                </a:solidFill>
              </a:rPr>
              <a:t>FieldReplaceableUnit</a:t>
            </a:r>
            <a:r>
              <a:rPr lang="en-US" sz="1800" dirty="0">
                <a:solidFill>
                  <a:schemeClr val="bg1">
                    <a:lumMod val="50000"/>
                  </a:schemeClr>
                </a:solidFill>
              </a:rPr>
              <a:t>=1 </a:t>
            </a:r>
            <a:r>
              <a:rPr lang="en-US" sz="1800" dirty="0" err="1" smtClean="0">
                <a:solidFill>
                  <a:schemeClr val="bg1">
                    <a:lumMod val="50000"/>
                  </a:schemeClr>
                </a:solidFill>
              </a:rPr>
              <a:t>restartUnit</a:t>
            </a:r>
            <a:endParaRPr lang="en-US" sz="1800" dirty="0" smtClean="0">
              <a:solidFill>
                <a:schemeClr val="bg1">
                  <a:lumMod val="50000"/>
                </a:schemeClr>
              </a:solidFill>
            </a:endParaRPr>
          </a:p>
          <a:p>
            <a:r>
              <a:rPr lang="en-US" sz="1800" dirty="0" smtClean="0">
                <a:solidFill>
                  <a:schemeClr val="bg1">
                    <a:lumMod val="50000"/>
                  </a:schemeClr>
                </a:solidFill>
              </a:rPr>
              <a:t>#Ping test: </a:t>
            </a:r>
            <a:r>
              <a:rPr lang="en-US" sz="1800" dirty="0">
                <a:solidFill>
                  <a:schemeClr val="bg1">
                    <a:lumMod val="50000"/>
                  </a:schemeClr>
                </a:solidFill>
              </a:rPr>
              <a:t>mcc </a:t>
            </a:r>
            <a:r>
              <a:rPr lang="en-US" sz="1800" dirty="0" smtClean="0">
                <a:solidFill>
                  <a:schemeClr val="bg1">
                    <a:lumMod val="50000"/>
                  </a:schemeClr>
                </a:solidFill>
              </a:rPr>
              <a:t>Router=Traffic </a:t>
            </a:r>
            <a:r>
              <a:rPr lang="en-US" sz="1800" dirty="0">
                <a:solidFill>
                  <a:schemeClr val="bg1">
                    <a:lumMod val="50000"/>
                  </a:schemeClr>
                </a:solidFill>
              </a:rPr>
              <a:t>ping </a:t>
            </a:r>
            <a:r>
              <a:rPr lang="en-US" sz="1800" dirty="0" smtClean="0">
                <a:solidFill>
                  <a:schemeClr val="bg1">
                    <a:lumMod val="50000"/>
                  </a:schemeClr>
                </a:solidFill>
              </a:rPr>
              <a:t>10.211.38.86 --</a:t>
            </a:r>
            <a:r>
              <a:rPr lang="en-US" sz="1800" dirty="0">
                <a:solidFill>
                  <a:schemeClr val="bg1">
                    <a:lumMod val="50000"/>
                  </a:schemeClr>
                </a:solidFill>
              </a:rPr>
              <a:t>count 2 --</a:t>
            </a:r>
            <a:r>
              <a:rPr lang="en-US" sz="1800" dirty="0" err="1">
                <a:solidFill>
                  <a:schemeClr val="bg1">
                    <a:lumMod val="50000"/>
                  </a:schemeClr>
                </a:solidFill>
              </a:rPr>
              <a:t>packetsize</a:t>
            </a:r>
            <a:r>
              <a:rPr lang="en-US" sz="1800" dirty="0">
                <a:solidFill>
                  <a:schemeClr val="bg1">
                    <a:lumMod val="50000"/>
                  </a:schemeClr>
                </a:solidFill>
              </a:rPr>
              <a:t> </a:t>
            </a:r>
            <a:r>
              <a:rPr lang="en-US" sz="1800" dirty="0" smtClean="0">
                <a:solidFill>
                  <a:schemeClr val="bg1">
                    <a:lumMod val="50000"/>
                  </a:schemeClr>
                </a:solidFill>
              </a:rPr>
              <a:t>1000</a:t>
            </a:r>
          </a:p>
          <a:p>
            <a:r>
              <a:rPr lang="en-US" sz="1800" dirty="0" smtClean="0">
                <a:solidFill>
                  <a:schemeClr val="bg1">
                    <a:lumMod val="50000"/>
                  </a:schemeClr>
                </a:solidFill>
              </a:rPr>
              <a:t>#</a:t>
            </a:r>
            <a:r>
              <a:rPr lang="en-US" sz="1800" dirty="0" err="1" smtClean="0">
                <a:solidFill>
                  <a:schemeClr val="bg1">
                    <a:lumMod val="50000"/>
                  </a:schemeClr>
                </a:solidFill>
              </a:rPr>
              <a:t>Cek</a:t>
            </a:r>
            <a:r>
              <a:rPr lang="en-US" sz="1800" dirty="0" smtClean="0">
                <a:solidFill>
                  <a:schemeClr val="bg1">
                    <a:lumMod val="50000"/>
                  </a:schemeClr>
                </a:solidFill>
              </a:rPr>
              <a:t> </a:t>
            </a:r>
            <a:r>
              <a:rPr lang="en-US" sz="1800" dirty="0" err="1">
                <a:solidFill>
                  <a:schemeClr val="bg1">
                    <a:lumMod val="50000"/>
                  </a:schemeClr>
                </a:solidFill>
              </a:rPr>
              <a:t>m</a:t>
            </a:r>
            <a:r>
              <a:rPr lang="en-US" sz="1800" dirty="0" err="1" smtClean="0">
                <a:solidFill>
                  <a:schemeClr val="bg1">
                    <a:lumMod val="50000"/>
                  </a:schemeClr>
                </a:solidFill>
              </a:rPr>
              <a:t>acc</a:t>
            </a:r>
            <a:r>
              <a:rPr lang="en-US" sz="1800" dirty="0" smtClean="0">
                <a:solidFill>
                  <a:schemeClr val="bg1">
                    <a:lumMod val="50000"/>
                  </a:schemeClr>
                </a:solidFill>
              </a:rPr>
              <a:t> address router: </a:t>
            </a:r>
            <a:r>
              <a:rPr lang="en-US" sz="1800" dirty="0">
                <a:solidFill>
                  <a:schemeClr val="bg1">
                    <a:lumMod val="50000"/>
                  </a:schemeClr>
                </a:solidFill>
              </a:rPr>
              <a:t>mcc Router=vr_Traffic3G show </a:t>
            </a:r>
            <a:r>
              <a:rPr lang="en-US" sz="1800" dirty="0" err="1">
                <a:solidFill>
                  <a:schemeClr val="bg1">
                    <a:lumMod val="50000"/>
                  </a:schemeClr>
                </a:solidFill>
              </a:rPr>
              <a:t>arp</a:t>
            </a:r>
            <a:r>
              <a:rPr lang="en-US" sz="1800" dirty="0">
                <a:solidFill>
                  <a:schemeClr val="bg1">
                    <a:lumMod val="50000"/>
                  </a:schemeClr>
                </a:solidFill>
              </a:rPr>
              <a:t>-cache</a:t>
            </a:r>
            <a:endParaRPr lang="en-US" sz="1800" dirty="0"/>
          </a:p>
          <a:p>
            <a:endParaRPr lang="en-US" sz="1800" dirty="0" smtClean="0"/>
          </a:p>
          <a:p>
            <a:pPr marL="0" indent="0">
              <a:buNone/>
            </a:pPr>
            <a:endParaRPr lang="en-US" sz="1800" dirty="0" smtClean="0"/>
          </a:p>
          <a:p>
            <a:endParaRPr lang="en-US" sz="1800" dirty="0"/>
          </a:p>
          <a:p>
            <a:endParaRPr lang="en-US" sz="1800" dirty="0" smtClean="0"/>
          </a:p>
          <a:p>
            <a:endParaRPr lang="en-US" sz="2000" dirty="0"/>
          </a:p>
        </p:txBody>
      </p:sp>
      <p:sp>
        <p:nvSpPr>
          <p:cNvPr id="3" name="Title 2"/>
          <p:cNvSpPr>
            <a:spLocks noGrp="1"/>
          </p:cNvSpPr>
          <p:nvPr>
            <p:ph type="title"/>
          </p:nvPr>
        </p:nvSpPr>
        <p:spPr/>
        <p:txBody>
          <a:bodyPr/>
          <a:lstStyle/>
          <a:p>
            <a:r>
              <a:rPr lang="en-US" dirty="0" smtClean="0"/>
              <a:t>Basic commands</a:t>
            </a:r>
            <a:endParaRPr lang="en-US" dirty="0"/>
          </a:p>
        </p:txBody>
      </p:sp>
    </p:spTree>
    <p:extLst>
      <p:ext uri="{BB962C8B-B14F-4D97-AF65-F5344CB8AC3E}">
        <p14:creationId xmlns:p14="http://schemas.microsoft.com/office/powerpoint/2010/main" val="2559184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800" dirty="0" smtClean="0"/>
          </a:p>
          <a:p>
            <a:pPr>
              <a:buFont typeface="Wingdings" panose="05000000000000000000" pitchFamily="2" charset="2"/>
              <a:buChar char="q"/>
            </a:pPr>
            <a:r>
              <a:rPr lang="tr-TR" sz="2600" u="sng" dirty="0" smtClean="0">
                <a:solidFill>
                  <a:srgbClr val="00A9D4"/>
                </a:solidFill>
              </a:rPr>
              <a:t>[1] </a:t>
            </a:r>
            <a:r>
              <a:rPr lang="en-US" sz="2600" u="sng" dirty="0">
                <a:solidFill>
                  <a:srgbClr val="00A9D4"/>
                </a:solidFill>
                <a:hlinkClick r:id="rId3"/>
              </a:rPr>
              <a:t>Ericsson Radio System Baseband Portfolio </a:t>
            </a:r>
            <a:r>
              <a:rPr lang="en-US" sz="2600" u="sng" dirty="0" smtClean="0">
                <a:solidFill>
                  <a:srgbClr val="00A9D4"/>
                </a:solidFill>
                <a:hlinkClick r:id="rId3"/>
              </a:rPr>
              <a:t>Description</a:t>
            </a:r>
            <a:r>
              <a:rPr lang="tr-TR" sz="2600" u="sng" dirty="0" smtClean="0">
                <a:solidFill>
                  <a:srgbClr val="00A9D4"/>
                </a:solidFill>
                <a:hlinkClick r:id="rId3"/>
              </a:rPr>
              <a:t> </a:t>
            </a:r>
            <a:endParaRPr lang="en-US" sz="2600" u="sng" dirty="0" smtClean="0">
              <a:solidFill>
                <a:srgbClr val="00A9D4"/>
              </a:solidFill>
            </a:endParaRPr>
          </a:p>
          <a:p>
            <a:pPr>
              <a:buFont typeface="Wingdings" panose="05000000000000000000" pitchFamily="2" charset="2"/>
              <a:buChar char="q"/>
            </a:pPr>
            <a:r>
              <a:rPr lang="tr-TR" sz="2600" u="sng" dirty="0" smtClean="0">
                <a:solidFill>
                  <a:srgbClr val="00A9D4"/>
                </a:solidFill>
              </a:rPr>
              <a:t>[</a:t>
            </a:r>
            <a:r>
              <a:rPr lang="tr-TR" sz="2600" u="sng" dirty="0">
                <a:solidFill>
                  <a:srgbClr val="00A9D4"/>
                </a:solidFill>
              </a:rPr>
              <a:t>2] </a:t>
            </a:r>
            <a:r>
              <a:rPr lang="tr-TR" sz="2600" u="sng" dirty="0" smtClean="0">
                <a:solidFill>
                  <a:srgbClr val="00A9D4"/>
                </a:solidFill>
                <a:hlinkClick r:id="rId4"/>
              </a:rPr>
              <a:t>Moshell_for_COM_PA</a:t>
            </a:r>
            <a:r>
              <a:rPr lang="en-US" sz="2600" u="sng" dirty="0" smtClean="0">
                <a:solidFill>
                  <a:srgbClr val="00A9D4"/>
                </a:solidFill>
                <a:hlinkClick r:id="rId4"/>
              </a:rPr>
              <a:t>36</a:t>
            </a:r>
            <a:r>
              <a:rPr lang="tr-TR" sz="2600" u="sng" dirty="0" smtClean="0">
                <a:solidFill>
                  <a:srgbClr val="00A9D4"/>
                </a:solidFill>
                <a:hlinkClick r:id="rId4"/>
              </a:rPr>
              <a:t>.doc </a:t>
            </a:r>
            <a:endParaRPr lang="en-US" sz="2600" u="sng" dirty="0" smtClean="0">
              <a:solidFill>
                <a:srgbClr val="00A9D4"/>
              </a:solidFill>
            </a:endParaRPr>
          </a:p>
          <a:p>
            <a:pPr>
              <a:buFont typeface="Wingdings" panose="05000000000000000000" pitchFamily="2" charset="2"/>
              <a:buChar char="q"/>
            </a:pPr>
            <a:r>
              <a:rPr lang="tr-TR" sz="2600" u="sng" dirty="0" smtClean="0">
                <a:solidFill>
                  <a:srgbClr val="00A9D4"/>
                </a:solidFill>
              </a:rPr>
              <a:t>[3]</a:t>
            </a:r>
            <a:r>
              <a:rPr lang="en-US" sz="2600" u="sng" dirty="0">
                <a:solidFill>
                  <a:srgbClr val="00A9D4"/>
                </a:solidFill>
              </a:rPr>
              <a:t> </a:t>
            </a:r>
            <a:r>
              <a:rPr lang="en-US" sz="2600" u="sng" dirty="0">
                <a:solidFill>
                  <a:srgbClr val="00A9D4"/>
                </a:solidFill>
                <a:hlinkClick r:id="rId5"/>
              </a:rPr>
              <a:t>CPI Baseband Radio Node 16A</a:t>
            </a:r>
            <a:r>
              <a:rPr lang="tr-TR" sz="2600" u="sng" dirty="0">
                <a:solidFill>
                  <a:srgbClr val="00A9D4"/>
                </a:solidFill>
                <a:hlinkClick r:id="rId5"/>
              </a:rPr>
              <a:t> </a:t>
            </a:r>
            <a:endParaRPr lang="en-US" sz="2600" u="sng" dirty="0" smtClean="0">
              <a:solidFill>
                <a:srgbClr val="00A9D4"/>
              </a:solidFill>
            </a:endParaRPr>
          </a:p>
          <a:p>
            <a:pPr>
              <a:buFont typeface="Wingdings" panose="05000000000000000000" pitchFamily="2" charset="2"/>
              <a:buChar char="q"/>
            </a:pPr>
            <a:r>
              <a:rPr lang="en-GB" sz="2600" u="sng" dirty="0">
                <a:solidFill>
                  <a:srgbClr val="00A9D4"/>
                </a:solidFill>
              </a:rPr>
              <a:t> [4] Baseband 5216 Migration Procedure </a:t>
            </a:r>
          </a:p>
          <a:p>
            <a:endParaRPr lang="en-US" sz="1600" dirty="0"/>
          </a:p>
        </p:txBody>
      </p:sp>
      <p:sp>
        <p:nvSpPr>
          <p:cNvPr id="3" name="Title 2"/>
          <p:cNvSpPr>
            <a:spLocks noGrp="1"/>
          </p:cNvSpPr>
          <p:nvPr>
            <p:ph type="title"/>
          </p:nvPr>
        </p:nvSpPr>
        <p:spPr/>
        <p:txBody>
          <a:bodyPr/>
          <a:lstStyle/>
          <a:p>
            <a:r>
              <a:rPr lang="tr-TR" dirty="0" smtClean="0"/>
              <a:t>References</a:t>
            </a:r>
            <a:endParaRPr lang="en-US" dirty="0"/>
          </a:p>
        </p:txBody>
      </p:sp>
    </p:spTree>
    <p:extLst>
      <p:ext uri="{BB962C8B-B14F-4D97-AF65-F5344CB8AC3E}">
        <p14:creationId xmlns:p14="http://schemas.microsoft.com/office/powerpoint/2010/main" val="49887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Logo_ChapterSlide_Normal"/>
          <p:cNvPicPr>
            <a:picLocks/>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4203778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4098" y="1346202"/>
            <a:ext cx="4098131" cy="5765800"/>
          </a:xfrm>
        </p:spPr>
        <p:txBody>
          <a:bodyPr/>
          <a:lstStyle/>
          <a:p>
            <a:pPr>
              <a:lnSpc>
                <a:spcPct val="90000"/>
              </a:lnSpc>
              <a:buFont typeface="Arial" pitchFamily="34" charset="0"/>
              <a:buChar char="›"/>
              <a:defRPr/>
            </a:pPr>
            <a:r>
              <a:rPr lang="en-US" sz="1600" dirty="0" smtClean="0">
                <a:solidFill>
                  <a:srgbClr val="58585A"/>
                </a:solidFill>
              </a:rPr>
              <a:t>WCDMA HW prepared</a:t>
            </a:r>
          </a:p>
          <a:p>
            <a:pPr lvl="1">
              <a:lnSpc>
                <a:spcPct val="90000"/>
              </a:lnSpc>
              <a:buClr>
                <a:srgbClr val="58585A"/>
              </a:buClr>
              <a:defRPr/>
            </a:pPr>
            <a:r>
              <a:rPr lang="en-US" sz="1400" dirty="0" smtClean="0">
                <a:solidFill>
                  <a:srgbClr val="58585A"/>
                </a:solidFill>
              </a:rPr>
              <a:t>576 CE Downlink &amp; 576 CE Uplink</a:t>
            </a:r>
          </a:p>
          <a:p>
            <a:pPr lvl="1">
              <a:lnSpc>
                <a:spcPct val="90000"/>
              </a:lnSpc>
              <a:buClr>
                <a:srgbClr val="58585A"/>
              </a:buClr>
              <a:defRPr/>
            </a:pPr>
            <a:r>
              <a:rPr lang="en-US" sz="1400" dirty="0" smtClean="0">
                <a:solidFill>
                  <a:srgbClr val="58585A"/>
                </a:solidFill>
              </a:rPr>
              <a:t>960 CE EUL Uplink</a:t>
            </a:r>
            <a:r>
              <a:rPr lang="en-US" sz="1400" dirty="0" smtClean="0">
                <a:solidFill>
                  <a:srgbClr val="F08A00"/>
                </a:solidFill>
              </a:rPr>
              <a:t>*</a:t>
            </a:r>
          </a:p>
          <a:p>
            <a:pPr lvl="1">
              <a:lnSpc>
                <a:spcPct val="90000"/>
              </a:lnSpc>
              <a:buClr>
                <a:srgbClr val="58585A"/>
              </a:buClr>
              <a:defRPr/>
            </a:pPr>
            <a:r>
              <a:rPr lang="en-US" sz="1400" dirty="0" smtClean="0">
                <a:solidFill>
                  <a:srgbClr val="58585A"/>
                </a:solidFill>
              </a:rPr>
              <a:t>384 HSDPA &amp; 384 EUL users</a:t>
            </a:r>
          </a:p>
          <a:p>
            <a:pPr lvl="1">
              <a:lnSpc>
                <a:spcPct val="90000"/>
              </a:lnSpc>
              <a:buClr>
                <a:srgbClr val="58585A"/>
              </a:buClr>
              <a:defRPr/>
            </a:pPr>
            <a:r>
              <a:rPr lang="en-US" sz="1400" dirty="0" smtClean="0">
                <a:solidFill>
                  <a:srgbClr val="58585A"/>
                </a:solidFill>
              </a:rPr>
              <a:t>252 Mbps Downlink &amp; 92 Mbps Uplink</a:t>
            </a:r>
          </a:p>
          <a:p>
            <a:pPr lvl="1">
              <a:lnSpc>
                <a:spcPct val="90000"/>
              </a:lnSpc>
              <a:buClr>
                <a:srgbClr val="58585A"/>
              </a:buClr>
              <a:defRPr/>
            </a:pPr>
            <a:r>
              <a:rPr lang="en-US" sz="1400" dirty="0" smtClean="0">
                <a:solidFill>
                  <a:srgbClr val="58585A"/>
                </a:solidFill>
              </a:rPr>
              <a:t>Up to 12 cell carriers / 180 HSDPA codes</a:t>
            </a:r>
          </a:p>
          <a:p>
            <a:pPr lvl="2">
              <a:lnSpc>
                <a:spcPct val="90000"/>
              </a:lnSpc>
              <a:buClr>
                <a:srgbClr val="58585A"/>
              </a:buClr>
              <a:defRPr/>
            </a:pPr>
            <a:r>
              <a:rPr lang="en-US" sz="1200" dirty="0" smtClean="0">
                <a:solidFill>
                  <a:srgbClr val="58585A"/>
                </a:solidFill>
              </a:rPr>
              <a:t>Single BB pool, perfect pooling of CE</a:t>
            </a:r>
          </a:p>
          <a:p>
            <a:pPr lvl="1">
              <a:lnSpc>
                <a:spcPct val="90000"/>
              </a:lnSpc>
              <a:buClr>
                <a:srgbClr val="58585A"/>
              </a:buClr>
              <a:defRPr/>
            </a:pPr>
            <a:endParaRPr lang="en-US" sz="1400" dirty="0" smtClean="0">
              <a:solidFill>
                <a:srgbClr val="58585A"/>
              </a:solidFill>
            </a:endParaRPr>
          </a:p>
          <a:p>
            <a:pPr>
              <a:lnSpc>
                <a:spcPct val="90000"/>
              </a:lnSpc>
              <a:buFont typeface="Arial" pitchFamily="34" charset="0"/>
              <a:buChar char="›"/>
              <a:defRPr/>
            </a:pPr>
            <a:r>
              <a:rPr lang="en-US" sz="1600" dirty="0" smtClean="0">
                <a:solidFill>
                  <a:srgbClr val="58585A"/>
                </a:solidFill>
              </a:rPr>
              <a:t>WCDMA HW capabilities W16A</a:t>
            </a:r>
          </a:p>
          <a:p>
            <a:pPr lvl="1">
              <a:lnSpc>
                <a:spcPct val="90000"/>
              </a:lnSpc>
              <a:buClr>
                <a:srgbClr val="58585A"/>
              </a:buClr>
              <a:defRPr/>
            </a:pPr>
            <a:r>
              <a:rPr lang="en-US" sz="1400" dirty="0" smtClean="0">
                <a:solidFill>
                  <a:srgbClr val="58585A"/>
                </a:solidFill>
              </a:rPr>
              <a:t>576 CE Downlink &amp; 384 CE Uplink</a:t>
            </a:r>
          </a:p>
          <a:p>
            <a:pPr lvl="1">
              <a:lnSpc>
                <a:spcPct val="90000"/>
              </a:lnSpc>
              <a:buClr>
                <a:srgbClr val="58585A"/>
              </a:buClr>
              <a:defRPr/>
            </a:pPr>
            <a:r>
              <a:rPr lang="en-US" sz="1400" dirty="0" smtClean="0">
                <a:solidFill>
                  <a:srgbClr val="58585A"/>
                </a:solidFill>
              </a:rPr>
              <a:t>960 CE EUL Uplink</a:t>
            </a:r>
            <a:r>
              <a:rPr lang="en-US" sz="1400" dirty="0" smtClean="0">
                <a:solidFill>
                  <a:srgbClr val="F08A00"/>
                </a:solidFill>
              </a:rPr>
              <a:t>*</a:t>
            </a:r>
            <a:endParaRPr lang="en-US" sz="1400" dirty="0" smtClean="0">
              <a:solidFill>
                <a:srgbClr val="58585A"/>
              </a:solidFill>
            </a:endParaRPr>
          </a:p>
          <a:p>
            <a:pPr lvl="1">
              <a:lnSpc>
                <a:spcPct val="90000"/>
              </a:lnSpc>
              <a:buClr>
                <a:srgbClr val="58585A"/>
              </a:buClr>
              <a:defRPr/>
            </a:pPr>
            <a:r>
              <a:rPr lang="en-US" sz="1400" dirty="0" smtClean="0">
                <a:solidFill>
                  <a:srgbClr val="58585A"/>
                </a:solidFill>
              </a:rPr>
              <a:t>384 HSDPA &amp; 384 EUL users</a:t>
            </a:r>
          </a:p>
          <a:p>
            <a:pPr lvl="1">
              <a:lnSpc>
                <a:spcPct val="90000"/>
              </a:lnSpc>
              <a:buClr>
                <a:srgbClr val="58585A"/>
              </a:buClr>
              <a:defRPr/>
            </a:pPr>
            <a:r>
              <a:rPr lang="en-US" sz="1400" dirty="0" smtClean="0">
                <a:solidFill>
                  <a:srgbClr val="58585A"/>
                </a:solidFill>
              </a:rPr>
              <a:t>Up to 6 cell carriers / 90 HSDPA codes</a:t>
            </a:r>
          </a:p>
          <a:p>
            <a:pPr>
              <a:lnSpc>
                <a:spcPct val="90000"/>
              </a:lnSpc>
              <a:buFont typeface="Arial" pitchFamily="34" charset="0"/>
              <a:buChar char="›"/>
              <a:defRPr/>
            </a:pPr>
            <a:endParaRPr lang="en-US" sz="1600" dirty="0" smtClean="0">
              <a:solidFill>
                <a:srgbClr val="58585A"/>
              </a:solidFill>
            </a:endParaRPr>
          </a:p>
          <a:p>
            <a:pPr>
              <a:lnSpc>
                <a:spcPct val="90000"/>
              </a:lnSpc>
              <a:buFont typeface="Arial" pitchFamily="34" charset="0"/>
              <a:buChar char="›"/>
              <a:defRPr/>
            </a:pPr>
            <a:r>
              <a:rPr lang="en-US" sz="1600" dirty="0" smtClean="0">
                <a:solidFill>
                  <a:srgbClr val="58585A"/>
                </a:solidFill>
              </a:rPr>
              <a:t>WCDMA </a:t>
            </a:r>
            <a:r>
              <a:rPr lang="en-US" sz="1600" dirty="0">
                <a:solidFill>
                  <a:srgbClr val="58585A"/>
                </a:solidFill>
              </a:rPr>
              <a:t>HW capabilities </a:t>
            </a:r>
            <a:r>
              <a:rPr lang="en-US" sz="1600" dirty="0" smtClean="0">
                <a:solidFill>
                  <a:srgbClr val="58585A"/>
                </a:solidFill>
              </a:rPr>
              <a:t>W16B</a:t>
            </a:r>
            <a:endParaRPr lang="en-US" sz="1600" dirty="0">
              <a:solidFill>
                <a:srgbClr val="58585A"/>
              </a:solidFill>
            </a:endParaRPr>
          </a:p>
          <a:p>
            <a:pPr lvl="1">
              <a:lnSpc>
                <a:spcPct val="90000"/>
              </a:lnSpc>
              <a:buClr>
                <a:srgbClr val="58585A"/>
              </a:buClr>
              <a:defRPr/>
            </a:pPr>
            <a:r>
              <a:rPr lang="en-US" sz="1400" dirty="0">
                <a:solidFill>
                  <a:srgbClr val="58585A"/>
                </a:solidFill>
              </a:rPr>
              <a:t>576 CE Downlink &amp; 384 CE Uplink</a:t>
            </a:r>
          </a:p>
          <a:p>
            <a:pPr lvl="1">
              <a:lnSpc>
                <a:spcPct val="90000"/>
              </a:lnSpc>
              <a:buClr>
                <a:srgbClr val="58585A"/>
              </a:buClr>
              <a:defRPr/>
            </a:pPr>
            <a:r>
              <a:rPr lang="en-US" sz="1400" dirty="0">
                <a:solidFill>
                  <a:srgbClr val="58585A"/>
                </a:solidFill>
              </a:rPr>
              <a:t>960 CE EUL Uplink</a:t>
            </a:r>
            <a:r>
              <a:rPr lang="en-US" sz="1400" dirty="0" smtClean="0">
                <a:solidFill>
                  <a:srgbClr val="F08A00"/>
                </a:solidFill>
              </a:rPr>
              <a:t>*</a:t>
            </a:r>
          </a:p>
          <a:p>
            <a:pPr lvl="1">
              <a:lnSpc>
                <a:spcPct val="90000"/>
              </a:lnSpc>
              <a:buClr>
                <a:srgbClr val="58585A"/>
              </a:buClr>
              <a:defRPr/>
            </a:pPr>
            <a:r>
              <a:rPr lang="en-US" sz="1400" dirty="0">
                <a:solidFill>
                  <a:srgbClr val="58585A"/>
                </a:solidFill>
              </a:rPr>
              <a:t>384 HSDPA &amp; 384 EUL users</a:t>
            </a:r>
          </a:p>
          <a:p>
            <a:pPr lvl="1">
              <a:lnSpc>
                <a:spcPct val="90000"/>
              </a:lnSpc>
              <a:buClr>
                <a:srgbClr val="58585A"/>
              </a:buClr>
              <a:defRPr/>
            </a:pPr>
            <a:r>
              <a:rPr lang="en-US" sz="1400" dirty="0" smtClean="0">
                <a:solidFill>
                  <a:srgbClr val="58585A"/>
                </a:solidFill>
              </a:rPr>
              <a:t>Up </a:t>
            </a:r>
            <a:r>
              <a:rPr lang="en-US" sz="1400" dirty="0">
                <a:solidFill>
                  <a:srgbClr val="58585A"/>
                </a:solidFill>
              </a:rPr>
              <a:t>to </a:t>
            </a:r>
            <a:r>
              <a:rPr lang="en-US" sz="1400" dirty="0" smtClean="0">
                <a:solidFill>
                  <a:srgbClr val="58585A"/>
                </a:solidFill>
              </a:rPr>
              <a:t>12 </a:t>
            </a:r>
            <a:r>
              <a:rPr lang="en-US" sz="1400" dirty="0">
                <a:solidFill>
                  <a:srgbClr val="58585A"/>
                </a:solidFill>
              </a:rPr>
              <a:t>cell carriers / </a:t>
            </a:r>
            <a:r>
              <a:rPr lang="en-US" sz="1400" dirty="0" smtClean="0">
                <a:solidFill>
                  <a:srgbClr val="58585A"/>
                </a:solidFill>
              </a:rPr>
              <a:t>180 </a:t>
            </a:r>
            <a:r>
              <a:rPr lang="en-US" sz="1400" dirty="0">
                <a:solidFill>
                  <a:srgbClr val="58585A"/>
                </a:solidFill>
              </a:rPr>
              <a:t>HSDPA </a:t>
            </a:r>
            <a:r>
              <a:rPr lang="en-US" sz="1400" dirty="0" smtClean="0">
                <a:solidFill>
                  <a:srgbClr val="58585A"/>
                </a:solidFill>
              </a:rPr>
              <a:t>codes</a:t>
            </a:r>
          </a:p>
          <a:p>
            <a:pPr lvl="2">
              <a:lnSpc>
                <a:spcPct val="90000"/>
              </a:lnSpc>
              <a:buClr>
                <a:srgbClr val="58585A"/>
              </a:buClr>
              <a:defRPr/>
            </a:pPr>
            <a:r>
              <a:rPr lang="en-US" sz="1200" dirty="0">
                <a:solidFill>
                  <a:srgbClr val="58585A"/>
                </a:solidFill>
              </a:rPr>
              <a:t>Single BB pool, perfect pooling of CE</a:t>
            </a:r>
          </a:p>
          <a:p>
            <a:pPr lvl="2">
              <a:lnSpc>
                <a:spcPct val="90000"/>
              </a:lnSpc>
              <a:buClr>
                <a:srgbClr val="58585A"/>
              </a:buClr>
              <a:defRPr/>
            </a:pPr>
            <a:endParaRPr lang="en-US" sz="1400" dirty="0">
              <a:solidFill>
                <a:srgbClr val="58585A"/>
              </a:solidFill>
            </a:endParaRPr>
          </a:p>
          <a:p>
            <a:pPr marL="355600" lvl="1" indent="0">
              <a:lnSpc>
                <a:spcPct val="90000"/>
              </a:lnSpc>
              <a:buClr>
                <a:srgbClr val="58585A"/>
              </a:buClr>
              <a:buNone/>
              <a:defRPr/>
            </a:pPr>
            <a:endParaRPr lang="en-US" sz="1400" dirty="0">
              <a:solidFill>
                <a:srgbClr val="58585A"/>
              </a:solidFill>
            </a:endParaRPr>
          </a:p>
          <a:p>
            <a:pPr marL="0" indent="0">
              <a:buFont typeface="Arial" charset="0"/>
              <a:buNone/>
              <a:defRPr/>
            </a:pPr>
            <a:endParaRPr lang="en-US" sz="1600" dirty="0" smtClean="0"/>
          </a:p>
          <a:p>
            <a:pPr marL="0" indent="0">
              <a:buFont typeface="Arial" charset="0"/>
              <a:buNone/>
              <a:defRPr/>
            </a:pPr>
            <a:endParaRPr lang="en-US" sz="1600" dirty="0"/>
          </a:p>
        </p:txBody>
      </p:sp>
      <p:sp>
        <p:nvSpPr>
          <p:cNvPr id="101378" name="Rectangle 11"/>
          <p:cNvSpPr>
            <a:spLocks noGrp="1" noChangeArrowheads="1"/>
          </p:cNvSpPr>
          <p:nvPr>
            <p:ph type="title"/>
          </p:nvPr>
        </p:nvSpPr>
        <p:spPr>
          <a:xfrm>
            <a:off x="394098" y="239713"/>
            <a:ext cx="7493794" cy="1085850"/>
          </a:xfrm>
        </p:spPr>
        <p:txBody>
          <a:bodyPr/>
          <a:lstStyle/>
          <a:p>
            <a:r>
              <a:rPr lang="en-US">
                <a:solidFill>
                  <a:srgbClr val="00A9D4"/>
                </a:solidFill>
                <a:latin typeface="Ericsson Capital TT" charset="0"/>
              </a:rPr>
              <a:t>Baseband 5212</a:t>
            </a:r>
            <a:br>
              <a:rPr lang="en-US">
                <a:solidFill>
                  <a:srgbClr val="00A9D4"/>
                </a:solidFill>
                <a:latin typeface="Ericsson Capital TT" charset="0"/>
              </a:rPr>
            </a:br>
            <a:r>
              <a:rPr lang="en-US" sz="2800">
                <a:solidFill>
                  <a:srgbClr val="00A9D4"/>
                </a:solidFill>
                <a:latin typeface="Ericsson Capital TT" charset="0"/>
              </a:rPr>
              <a:t>hardware capabilities</a:t>
            </a:r>
          </a:p>
        </p:txBody>
      </p:sp>
      <p:sp>
        <p:nvSpPr>
          <p:cNvPr id="101379" name="Rectangle 8"/>
          <p:cNvSpPr>
            <a:spLocks noChangeArrowheads="1"/>
          </p:cNvSpPr>
          <p:nvPr/>
        </p:nvSpPr>
        <p:spPr bwMode="auto">
          <a:xfrm>
            <a:off x="394098" y="1236664"/>
            <a:ext cx="4450556"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26000" bIns="0"/>
          <a:lstStyle/>
          <a:p>
            <a:pPr marL="285750" indent="-285750">
              <a:lnSpc>
                <a:spcPct val="80000"/>
              </a:lnSpc>
              <a:spcBef>
                <a:spcPct val="20000"/>
              </a:spcBef>
              <a:buClr>
                <a:schemeClr val="bg1"/>
              </a:buClr>
              <a:buFont typeface="Arial" charset="0"/>
              <a:buChar char="•"/>
            </a:pPr>
            <a:endParaRPr lang="en-US">
              <a:solidFill>
                <a:schemeClr val="bg1"/>
              </a:solidFill>
            </a:endParaRPr>
          </a:p>
        </p:txBody>
      </p:sp>
      <p:cxnSp>
        <p:nvCxnSpPr>
          <p:cNvPr id="101380" name="Straight Connector 14"/>
          <p:cNvCxnSpPr>
            <a:cxnSpLocks noChangeShapeType="1"/>
          </p:cNvCxnSpPr>
          <p:nvPr/>
        </p:nvCxnSpPr>
        <p:spPr bwMode="auto">
          <a:xfrm>
            <a:off x="4574381" y="223838"/>
            <a:ext cx="0" cy="6410325"/>
          </a:xfrm>
          <a:prstGeom prst="line">
            <a:avLst/>
          </a:prstGeom>
          <a:noFill/>
          <a:ln w="19050" cap="rnd">
            <a:solidFill>
              <a:srgbClr val="B1B3B4"/>
            </a:solidFill>
            <a:round/>
            <a:headEnd/>
            <a:tailEnd/>
          </a:ln>
          <a:extLst>
            <a:ext uri="{909E8E84-426E-40DD-AFC4-6F175D3DCCD1}">
              <a14:hiddenFill xmlns:a14="http://schemas.microsoft.com/office/drawing/2010/main">
                <a:noFill/>
              </a14:hiddenFill>
            </a:ext>
          </a:extLst>
        </p:spPr>
      </p:cxnSp>
      <p:pic>
        <p:nvPicPr>
          <p:cNvPr id="101381" name="Picture 7" descr="BASEBAND_5212_Front_04.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49554" y="819150"/>
            <a:ext cx="146685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18448" y="4673601"/>
            <a:ext cx="4302919"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3" name="Picture 10"/>
          <p:cNvPicPr>
            <a:picLocks noChangeAspect="1"/>
          </p:cNvPicPr>
          <p:nvPr/>
        </p:nvPicPr>
        <p:blipFill>
          <a:blip r:embed="rId6" cstate="email">
            <a:extLst>
              <a:ext uri="{28A0092B-C50C-407E-A947-70E740481C1C}">
                <a14:useLocalDpi xmlns:a14="http://schemas.microsoft.com/office/drawing/2010/main" val="0"/>
              </a:ext>
            </a:extLst>
          </a:blip>
          <a:srcRect l="45926" t="5927" r="44699" b="3036"/>
          <a:stretch>
            <a:fillRect/>
          </a:stretch>
        </p:blipFill>
        <p:spPr bwMode="auto">
          <a:xfrm rot="5400000">
            <a:off x="6280945" y="3711973"/>
            <a:ext cx="425450" cy="310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12"/>
          <p:cNvPicPr>
            <a:picLocks noChangeAspect="1"/>
          </p:cNvPicPr>
          <p:nvPr/>
        </p:nvPicPr>
        <p:blipFill>
          <a:blip r:embed="rId7" cstate="email">
            <a:extLst>
              <a:ext uri="{28A0092B-C50C-407E-A947-70E740481C1C}">
                <a14:useLocalDpi xmlns:a14="http://schemas.microsoft.com/office/drawing/2010/main" val="0"/>
              </a:ext>
            </a:extLst>
          </a:blip>
          <a:srcRect l="45926" t="5927" r="44699" b="3036"/>
          <a:stretch>
            <a:fillRect/>
          </a:stretch>
        </p:blipFill>
        <p:spPr bwMode="auto">
          <a:xfrm rot="5400000">
            <a:off x="6277769" y="3349229"/>
            <a:ext cx="427038" cy="310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TextBox 10"/>
          <p:cNvSpPr txBox="1">
            <a:spLocks noChangeArrowheads="1"/>
          </p:cNvSpPr>
          <p:nvPr/>
        </p:nvSpPr>
        <p:spPr bwMode="auto">
          <a:xfrm>
            <a:off x="5235179" y="6477001"/>
            <a:ext cx="3541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dirty="0" smtClean="0">
                <a:solidFill>
                  <a:schemeClr val="accent2"/>
                </a:solidFill>
              </a:rPr>
              <a:t>*With </a:t>
            </a:r>
            <a:r>
              <a:rPr lang="en-US" sz="1400" dirty="0">
                <a:solidFill>
                  <a:schemeClr val="accent2"/>
                </a:solidFill>
              </a:rPr>
              <a:t>FAJ 121 2598 CE extension for EUL</a:t>
            </a:r>
          </a:p>
        </p:txBody>
      </p:sp>
    </p:spTree>
    <p:custDataLst>
      <p:tags r:id="rId1"/>
    </p:custDataLst>
    <p:extLst>
      <p:ext uri="{BB962C8B-B14F-4D97-AF65-F5344CB8AC3E}">
        <p14:creationId xmlns:p14="http://schemas.microsoft.com/office/powerpoint/2010/main" val="17401396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1"/>
          <p:cNvSpPr>
            <a:spLocks noGrp="1"/>
          </p:cNvSpPr>
          <p:nvPr>
            <p:ph sz="half" idx="1"/>
          </p:nvPr>
        </p:nvSpPr>
        <p:spPr>
          <a:xfrm>
            <a:off x="394098" y="1346202"/>
            <a:ext cx="4098131" cy="5186363"/>
          </a:xfrm>
        </p:spPr>
        <p:txBody>
          <a:bodyPr/>
          <a:lstStyle/>
          <a:p>
            <a:pPr>
              <a:lnSpc>
                <a:spcPct val="90000"/>
              </a:lnSpc>
            </a:pPr>
            <a:r>
              <a:rPr lang="en-US" sz="1600" dirty="0">
                <a:solidFill>
                  <a:srgbClr val="58585A"/>
                </a:solidFill>
                <a:latin typeface="Arial" charset="0"/>
              </a:rPr>
              <a:t>WCDMA HW prepared</a:t>
            </a:r>
          </a:p>
          <a:p>
            <a:pPr lvl="1">
              <a:lnSpc>
                <a:spcPct val="90000"/>
              </a:lnSpc>
              <a:buClr>
                <a:srgbClr val="58585A"/>
              </a:buClr>
            </a:pPr>
            <a:r>
              <a:rPr lang="fr-FR" sz="1400" dirty="0">
                <a:solidFill>
                  <a:srgbClr val="58585A"/>
                </a:solidFill>
                <a:latin typeface="Arial" charset="0"/>
              </a:rPr>
              <a:t>1152 CE </a:t>
            </a:r>
            <a:r>
              <a:rPr lang="fr-FR" sz="1400" dirty="0" err="1">
                <a:solidFill>
                  <a:srgbClr val="58585A"/>
                </a:solidFill>
                <a:latin typeface="Arial" charset="0"/>
              </a:rPr>
              <a:t>Downlink</a:t>
            </a:r>
            <a:r>
              <a:rPr lang="fr-FR" sz="1400" dirty="0">
                <a:solidFill>
                  <a:srgbClr val="58585A"/>
                </a:solidFill>
                <a:latin typeface="Arial" charset="0"/>
              </a:rPr>
              <a:t> &amp; 1152 CE </a:t>
            </a:r>
            <a:r>
              <a:rPr lang="fr-FR" sz="1400" dirty="0" err="1">
                <a:solidFill>
                  <a:srgbClr val="58585A"/>
                </a:solidFill>
                <a:latin typeface="Arial" charset="0"/>
              </a:rPr>
              <a:t>Uplink</a:t>
            </a:r>
            <a:endParaRPr lang="fr-FR" sz="1400" dirty="0">
              <a:solidFill>
                <a:srgbClr val="58585A"/>
              </a:solidFill>
              <a:latin typeface="Arial" charset="0"/>
            </a:endParaRPr>
          </a:p>
          <a:p>
            <a:pPr lvl="1">
              <a:lnSpc>
                <a:spcPct val="90000"/>
              </a:lnSpc>
              <a:buClr>
                <a:srgbClr val="58585A"/>
              </a:buClr>
            </a:pPr>
            <a:r>
              <a:rPr lang="fr-FR" sz="1400" dirty="0">
                <a:solidFill>
                  <a:srgbClr val="58585A"/>
                </a:solidFill>
                <a:latin typeface="Arial" charset="0"/>
              </a:rPr>
              <a:t>1920 CE EUL </a:t>
            </a:r>
            <a:r>
              <a:rPr lang="fr-FR" sz="1400" dirty="0" err="1">
                <a:solidFill>
                  <a:srgbClr val="58585A"/>
                </a:solidFill>
                <a:latin typeface="Arial" charset="0"/>
              </a:rPr>
              <a:t>Uplink</a:t>
            </a:r>
            <a:r>
              <a:rPr lang="fr-FR" sz="1400" dirty="0">
                <a:solidFill>
                  <a:srgbClr val="F08A00"/>
                </a:solidFill>
                <a:latin typeface="Arial" charset="0"/>
              </a:rPr>
              <a:t>*</a:t>
            </a:r>
            <a:endParaRPr lang="fr-FR" sz="1400" dirty="0">
              <a:solidFill>
                <a:srgbClr val="58585A"/>
              </a:solidFill>
              <a:latin typeface="Arial" charset="0"/>
            </a:endParaRPr>
          </a:p>
          <a:p>
            <a:pPr lvl="1">
              <a:lnSpc>
                <a:spcPct val="90000"/>
              </a:lnSpc>
              <a:buClr>
                <a:srgbClr val="58585A"/>
              </a:buClr>
            </a:pPr>
            <a:r>
              <a:rPr lang="fr-FR" sz="1400" dirty="0">
                <a:solidFill>
                  <a:srgbClr val="58585A"/>
                </a:solidFill>
                <a:latin typeface="Arial" charset="0"/>
              </a:rPr>
              <a:t>768 HSDPA &amp; 768 EUL </a:t>
            </a:r>
            <a:r>
              <a:rPr lang="fr-FR" sz="1400" dirty="0" err="1">
                <a:solidFill>
                  <a:srgbClr val="58585A"/>
                </a:solidFill>
                <a:latin typeface="Arial" charset="0"/>
              </a:rPr>
              <a:t>users</a:t>
            </a:r>
            <a:endParaRPr lang="fr-FR" sz="1400" dirty="0">
              <a:solidFill>
                <a:srgbClr val="58585A"/>
              </a:solidFill>
              <a:latin typeface="Arial" charset="0"/>
            </a:endParaRPr>
          </a:p>
          <a:p>
            <a:pPr lvl="1">
              <a:lnSpc>
                <a:spcPct val="90000"/>
              </a:lnSpc>
              <a:buClr>
                <a:srgbClr val="58585A"/>
              </a:buClr>
            </a:pPr>
            <a:r>
              <a:rPr lang="fr-FR" sz="1400" dirty="0">
                <a:solidFill>
                  <a:srgbClr val="58585A"/>
                </a:solidFill>
                <a:latin typeface="Arial" charset="0"/>
              </a:rPr>
              <a:t>336 Mbps </a:t>
            </a:r>
            <a:r>
              <a:rPr lang="fr-FR" sz="1400" dirty="0" err="1">
                <a:solidFill>
                  <a:srgbClr val="58585A"/>
                </a:solidFill>
                <a:latin typeface="Arial" charset="0"/>
              </a:rPr>
              <a:t>Downlink</a:t>
            </a:r>
            <a:r>
              <a:rPr lang="fr-FR" sz="1400" dirty="0">
                <a:solidFill>
                  <a:srgbClr val="58585A"/>
                </a:solidFill>
                <a:latin typeface="Arial" charset="0"/>
              </a:rPr>
              <a:t> &amp; </a:t>
            </a:r>
            <a:r>
              <a:rPr lang="fr-FR" sz="1400" dirty="0" smtClean="0">
                <a:solidFill>
                  <a:srgbClr val="58585A"/>
                </a:solidFill>
                <a:latin typeface="Arial" charset="0"/>
              </a:rPr>
              <a:t>138 Mbps </a:t>
            </a:r>
            <a:r>
              <a:rPr lang="fr-FR" sz="1400" dirty="0" err="1">
                <a:solidFill>
                  <a:srgbClr val="58585A"/>
                </a:solidFill>
                <a:latin typeface="Arial" charset="0"/>
              </a:rPr>
              <a:t>Uplink</a:t>
            </a:r>
            <a:endParaRPr lang="fr-FR" sz="1400" dirty="0">
              <a:solidFill>
                <a:srgbClr val="58585A"/>
              </a:solidFill>
              <a:latin typeface="Arial" charset="0"/>
            </a:endParaRPr>
          </a:p>
          <a:p>
            <a:pPr lvl="1">
              <a:lnSpc>
                <a:spcPct val="90000"/>
              </a:lnSpc>
              <a:buClr>
                <a:srgbClr val="58585A"/>
              </a:buClr>
            </a:pPr>
            <a:r>
              <a:rPr lang="fr-FR" sz="1400" dirty="0">
                <a:solidFill>
                  <a:srgbClr val="58585A"/>
                </a:solidFill>
                <a:latin typeface="Arial" charset="0"/>
              </a:rPr>
              <a:t>Up to 24 </a:t>
            </a:r>
            <a:r>
              <a:rPr lang="fr-FR" sz="1400" dirty="0" err="1">
                <a:solidFill>
                  <a:srgbClr val="58585A"/>
                </a:solidFill>
                <a:latin typeface="Arial" charset="0"/>
              </a:rPr>
              <a:t>cell</a:t>
            </a:r>
            <a:r>
              <a:rPr lang="fr-FR" sz="1400" dirty="0">
                <a:solidFill>
                  <a:srgbClr val="58585A"/>
                </a:solidFill>
                <a:latin typeface="Arial" charset="0"/>
              </a:rPr>
              <a:t> carriers / 360 HSDPA codes</a:t>
            </a:r>
          </a:p>
          <a:p>
            <a:pPr lvl="2">
              <a:lnSpc>
                <a:spcPct val="90000"/>
              </a:lnSpc>
              <a:buClr>
                <a:srgbClr val="58585A"/>
              </a:buClr>
            </a:pPr>
            <a:r>
              <a:rPr lang="en-US" sz="1200" dirty="0">
                <a:solidFill>
                  <a:srgbClr val="58585A"/>
                </a:solidFill>
                <a:latin typeface="Arial" charset="0"/>
              </a:rPr>
              <a:t>Single BB pool, perfect pooling of CE</a:t>
            </a:r>
            <a:endParaRPr lang="fr-FR" sz="1200" dirty="0">
              <a:solidFill>
                <a:srgbClr val="58585A"/>
              </a:solidFill>
              <a:latin typeface="Arial" charset="0"/>
            </a:endParaRPr>
          </a:p>
          <a:p>
            <a:pPr lvl="1">
              <a:lnSpc>
                <a:spcPct val="90000"/>
              </a:lnSpc>
              <a:buClr>
                <a:srgbClr val="58585A"/>
              </a:buClr>
            </a:pPr>
            <a:endParaRPr lang="en-US" sz="1400" dirty="0">
              <a:solidFill>
                <a:srgbClr val="58585A"/>
              </a:solidFill>
              <a:latin typeface="Arial" charset="0"/>
            </a:endParaRPr>
          </a:p>
          <a:p>
            <a:pPr>
              <a:lnSpc>
                <a:spcPct val="90000"/>
              </a:lnSpc>
            </a:pPr>
            <a:r>
              <a:rPr lang="en-US" sz="1600" dirty="0">
                <a:solidFill>
                  <a:srgbClr val="58585A"/>
                </a:solidFill>
                <a:latin typeface="Arial" charset="0"/>
              </a:rPr>
              <a:t>WCDMA HW capabilities W16A</a:t>
            </a:r>
          </a:p>
          <a:p>
            <a:pPr lvl="1">
              <a:lnSpc>
                <a:spcPct val="90000"/>
              </a:lnSpc>
              <a:buClr>
                <a:srgbClr val="58585A"/>
              </a:buClr>
            </a:pPr>
            <a:r>
              <a:rPr lang="fr-FR" sz="1400" dirty="0">
                <a:solidFill>
                  <a:srgbClr val="58585A"/>
                </a:solidFill>
                <a:latin typeface="Arial" charset="0"/>
              </a:rPr>
              <a:t>1152 CE </a:t>
            </a:r>
            <a:r>
              <a:rPr lang="fr-FR" sz="1400" dirty="0" err="1">
                <a:solidFill>
                  <a:srgbClr val="58585A"/>
                </a:solidFill>
                <a:latin typeface="Arial" charset="0"/>
              </a:rPr>
              <a:t>Downlink</a:t>
            </a:r>
            <a:r>
              <a:rPr lang="fr-FR" sz="1400" dirty="0">
                <a:solidFill>
                  <a:srgbClr val="58585A"/>
                </a:solidFill>
                <a:latin typeface="Arial" charset="0"/>
              </a:rPr>
              <a:t> &amp; 768 CE </a:t>
            </a:r>
            <a:r>
              <a:rPr lang="fr-FR" sz="1400" dirty="0" err="1">
                <a:solidFill>
                  <a:srgbClr val="58585A"/>
                </a:solidFill>
                <a:latin typeface="Arial" charset="0"/>
              </a:rPr>
              <a:t>Uplink</a:t>
            </a:r>
            <a:endParaRPr lang="fr-FR" sz="1400" dirty="0">
              <a:solidFill>
                <a:srgbClr val="58585A"/>
              </a:solidFill>
              <a:latin typeface="Arial" charset="0"/>
            </a:endParaRPr>
          </a:p>
          <a:p>
            <a:pPr lvl="1">
              <a:lnSpc>
                <a:spcPct val="90000"/>
              </a:lnSpc>
              <a:buClr>
                <a:srgbClr val="58585A"/>
              </a:buClr>
            </a:pPr>
            <a:r>
              <a:rPr lang="fr-FR" sz="1400" dirty="0">
                <a:solidFill>
                  <a:srgbClr val="58585A"/>
                </a:solidFill>
                <a:latin typeface="Arial" charset="0"/>
              </a:rPr>
              <a:t>1920 CE EUL </a:t>
            </a:r>
            <a:r>
              <a:rPr lang="fr-FR" sz="1400" dirty="0" err="1">
                <a:solidFill>
                  <a:srgbClr val="58585A"/>
                </a:solidFill>
                <a:latin typeface="Arial" charset="0"/>
              </a:rPr>
              <a:t>Uplink</a:t>
            </a:r>
            <a:r>
              <a:rPr lang="fr-FR" sz="1400" dirty="0">
                <a:solidFill>
                  <a:srgbClr val="F08A00"/>
                </a:solidFill>
                <a:latin typeface="Arial" charset="0"/>
              </a:rPr>
              <a:t>*</a:t>
            </a:r>
            <a:endParaRPr lang="fr-FR" sz="1400" dirty="0">
              <a:solidFill>
                <a:srgbClr val="58585A"/>
              </a:solidFill>
              <a:latin typeface="Arial" charset="0"/>
            </a:endParaRPr>
          </a:p>
          <a:p>
            <a:pPr lvl="1">
              <a:lnSpc>
                <a:spcPct val="90000"/>
              </a:lnSpc>
              <a:buClr>
                <a:srgbClr val="58585A"/>
              </a:buClr>
            </a:pPr>
            <a:r>
              <a:rPr lang="fr-FR" sz="1400" dirty="0">
                <a:solidFill>
                  <a:srgbClr val="58585A"/>
                </a:solidFill>
                <a:latin typeface="Arial" charset="0"/>
              </a:rPr>
              <a:t>768 HSDPA &amp; 384 EUL </a:t>
            </a:r>
            <a:r>
              <a:rPr lang="fr-FR" sz="1400" dirty="0" err="1">
                <a:solidFill>
                  <a:srgbClr val="58585A"/>
                </a:solidFill>
                <a:latin typeface="Arial" charset="0"/>
              </a:rPr>
              <a:t>users</a:t>
            </a:r>
            <a:endParaRPr lang="fr-FR" sz="1400" dirty="0">
              <a:solidFill>
                <a:srgbClr val="58585A"/>
              </a:solidFill>
              <a:latin typeface="Arial" charset="0"/>
            </a:endParaRPr>
          </a:p>
          <a:p>
            <a:pPr lvl="1">
              <a:lnSpc>
                <a:spcPct val="90000"/>
              </a:lnSpc>
              <a:buClr>
                <a:srgbClr val="58585A"/>
              </a:buClr>
            </a:pPr>
            <a:r>
              <a:rPr lang="fr-FR" sz="1400" dirty="0" smtClean="0">
                <a:solidFill>
                  <a:srgbClr val="58585A"/>
                </a:solidFill>
                <a:latin typeface="Arial" charset="0"/>
              </a:rPr>
              <a:t>Up </a:t>
            </a:r>
            <a:r>
              <a:rPr lang="fr-FR" sz="1400" dirty="0">
                <a:solidFill>
                  <a:srgbClr val="58585A"/>
                </a:solidFill>
                <a:latin typeface="Arial" charset="0"/>
              </a:rPr>
              <a:t>to 6 </a:t>
            </a:r>
            <a:r>
              <a:rPr lang="fr-FR" sz="1400" dirty="0" err="1">
                <a:solidFill>
                  <a:srgbClr val="58585A"/>
                </a:solidFill>
                <a:latin typeface="Arial" charset="0"/>
              </a:rPr>
              <a:t>cell</a:t>
            </a:r>
            <a:r>
              <a:rPr lang="fr-FR" sz="1400" dirty="0">
                <a:solidFill>
                  <a:srgbClr val="58585A"/>
                </a:solidFill>
                <a:latin typeface="Arial" charset="0"/>
              </a:rPr>
              <a:t> carriers / 90 HSDPA codes</a:t>
            </a:r>
          </a:p>
          <a:p>
            <a:pPr>
              <a:lnSpc>
                <a:spcPct val="90000"/>
              </a:lnSpc>
            </a:pPr>
            <a:endParaRPr lang="en-US" sz="1600" dirty="0" smtClean="0">
              <a:solidFill>
                <a:srgbClr val="58585A"/>
              </a:solidFill>
              <a:latin typeface="Arial" charset="0"/>
            </a:endParaRPr>
          </a:p>
          <a:p>
            <a:pPr>
              <a:lnSpc>
                <a:spcPct val="90000"/>
              </a:lnSpc>
            </a:pPr>
            <a:r>
              <a:rPr lang="en-US" sz="1600" dirty="0" smtClean="0">
                <a:solidFill>
                  <a:srgbClr val="58585A"/>
                </a:solidFill>
                <a:latin typeface="Arial" charset="0"/>
              </a:rPr>
              <a:t>WCDMA </a:t>
            </a:r>
            <a:r>
              <a:rPr lang="en-US" sz="1600" dirty="0">
                <a:solidFill>
                  <a:srgbClr val="58585A"/>
                </a:solidFill>
                <a:latin typeface="Arial" charset="0"/>
              </a:rPr>
              <a:t>HW capabilities </a:t>
            </a:r>
            <a:r>
              <a:rPr lang="en-US" sz="1600" dirty="0" smtClean="0">
                <a:solidFill>
                  <a:srgbClr val="58585A"/>
                </a:solidFill>
                <a:latin typeface="Arial" charset="0"/>
              </a:rPr>
              <a:t>W16B</a:t>
            </a:r>
            <a:endParaRPr lang="en-US" sz="1600" dirty="0">
              <a:solidFill>
                <a:srgbClr val="58585A"/>
              </a:solidFill>
              <a:latin typeface="Arial" charset="0"/>
            </a:endParaRPr>
          </a:p>
          <a:p>
            <a:pPr lvl="1">
              <a:lnSpc>
                <a:spcPct val="90000"/>
              </a:lnSpc>
              <a:buClr>
                <a:srgbClr val="58585A"/>
              </a:buClr>
            </a:pPr>
            <a:r>
              <a:rPr lang="fr-FR" sz="1400" dirty="0">
                <a:solidFill>
                  <a:srgbClr val="58585A"/>
                </a:solidFill>
                <a:latin typeface="Arial" charset="0"/>
              </a:rPr>
              <a:t>1152 CE </a:t>
            </a:r>
            <a:r>
              <a:rPr lang="fr-FR" sz="1400" dirty="0" err="1">
                <a:solidFill>
                  <a:srgbClr val="58585A"/>
                </a:solidFill>
                <a:latin typeface="Arial" charset="0"/>
              </a:rPr>
              <a:t>Downlink</a:t>
            </a:r>
            <a:r>
              <a:rPr lang="fr-FR" sz="1400" dirty="0">
                <a:solidFill>
                  <a:srgbClr val="58585A"/>
                </a:solidFill>
                <a:latin typeface="Arial" charset="0"/>
              </a:rPr>
              <a:t> &amp; 768 CE </a:t>
            </a:r>
            <a:r>
              <a:rPr lang="fr-FR" sz="1400" dirty="0" err="1">
                <a:solidFill>
                  <a:srgbClr val="58585A"/>
                </a:solidFill>
                <a:latin typeface="Arial" charset="0"/>
              </a:rPr>
              <a:t>Uplink</a:t>
            </a:r>
            <a:endParaRPr lang="fr-FR" sz="1400" dirty="0">
              <a:solidFill>
                <a:srgbClr val="58585A"/>
              </a:solidFill>
              <a:latin typeface="Arial" charset="0"/>
            </a:endParaRPr>
          </a:p>
          <a:p>
            <a:pPr lvl="1">
              <a:lnSpc>
                <a:spcPct val="90000"/>
              </a:lnSpc>
              <a:buClr>
                <a:srgbClr val="58585A"/>
              </a:buClr>
            </a:pPr>
            <a:r>
              <a:rPr lang="fr-FR" sz="1400" dirty="0">
                <a:solidFill>
                  <a:srgbClr val="58585A"/>
                </a:solidFill>
                <a:latin typeface="Arial" charset="0"/>
              </a:rPr>
              <a:t>1920 CE EUL </a:t>
            </a:r>
            <a:r>
              <a:rPr lang="fr-FR" sz="1400" dirty="0" err="1">
                <a:solidFill>
                  <a:srgbClr val="58585A"/>
                </a:solidFill>
                <a:latin typeface="Arial" charset="0"/>
              </a:rPr>
              <a:t>Uplink</a:t>
            </a:r>
            <a:r>
              <a:rPr lang="fr-FR" sz="1400" dirty="0" smtClean="0">
                <a:solidFill>
                  <a:srgbClr val="F08A00"/>
                </a:solidFill>
                <a:latin typeface="Arial" charset="0"/>
              </a:rPr>
              <a:t>*</a:t>
            </a:r>
            <a:endParaRPr lang="fr-FR" sz="1400" dirty="0">
              <a:solidFill>
                <a:srgbClr val="58585A"/>
              </a:solidFill>
              <a:latin typeface="Arial" charset="0"/>
            </a:endParaRPr>
          </a:p>
          <a:p>
            <a:pPr lvl="1">
              <a:lnSpc>
                <a:spcPct val="90000"/>
              </a:lnSpc>
              <a:buClr>
                <a:srgbClr val="58585A"/>
              </a:buClr>
            </a:pPr>
            <a:r>
              <a:rPr lang="fr-FR" sz="1400" dirty="0">
                <a:solidFill>
                  <a:srgbClr val="58585A"/>
                </a:solidFill>
                <a:latin typeface="Arial" charset="0"/>
              </a:rPr>
              <a:t>768 HSDPA &amp; </a:t>
            </a:r>
            <a:r>
              <a:rPr lang="fr-FR" sz="1400" dirty="0" smtClean="0">
                <a:solidFill>
                  <a:srgbClr val="58585A"/>
                </a:solidFill>
                <a:latin typeface="Arial" charset="0"/>
              </a:rPr>
              <a:t>384 </a:t>
            </a:r>
            <a:r>
              <a:rPr lang="fr-FR" sz="1400" dirty="0">
                <a:solidFill>
                  <a:srgbClr val="58585A"/>
                </a:solidFill>
                <a:latin typeface="Arial" charset="0"/>
              </a:rPr>
              <a:t>EUL </a:t>
            </a:r>
            <a:r>
              <a:rPr lang="fr-FR" sz="1400" dirty="0" err="1">
                <a:solidFill>
                  <a:srgbClr val="58585A"/>
                </a:solidFill>
                <a:latin typeface="Arial" charset="0"/>
              </a:rPr>
              <a:t>users</a:t>
            </a:r>
            <a:endParaRPr lang="fr-FR" sz="1400" dirty="0">
              <a:solidFill>
                <a:srgbClr val="58585A"/>
              </a:solidFill>
              <a:latin typeface="Arial" charset="0"/>
            </a:endParaRPr>
          </a:p>
          <a:p>
            <a:pPr lvl="1">
              <a:lnSpc>
                <a:spcPct val="90000"/>
              </a:lnSpc>
              <a:buClr>
                <a:srgbClr val="58585A"/>
              </a:buClr>
            </a:pPr>
            <a:r>
              <a:rPr lang="fr-FR" sz="1400" dirty="0" smtClean="0">
                <a:solidFill>
                  <a:srgbClr val="58585A"/>
                </a:solidFill>
                <a:latin typeface="Arial" charset="0"/>
              </a:rPr>
              <a:t>Up </a:t>
            </a:r>
            <a:r>
              <a:rPr lang="fr-FR" sz="1400" dirty="0">
                <a:solidFill>
                  <a:srgbClr val="58585A"/>
                </a:solidFill>
                <a:latin typeface="Arial" charset="0"/>
              </a:rPr>
              <a:t>to </a:t>
            </a:r>
            <a:r>
              <a:rPr lang="fr-FR" sz="1400" dirty="0" smtClean="0">
                <a:solidFill>
                  <a:srgbClr val="58585A"/>
                </a:solidFill>
                <a:latin typeface="Arial" charset="0"/>
              </a:rPr>
              <a:t>12 </a:t>
            </a:r>
            <a:r>
              <a:rPr lang="fr-FR" sz="1400" dirty="0" err="1">
                <a:solidFill>
                  <a:srgbClr val="58585A"/>
                </a:solidFill>
                <a:latin typeface="Arial" charset="0"/>
              </a:rPr>
              <a:t>cell</a:t>
            </a:r>
            <a:r>
              <a:rPr lang="fr-FR" sz="1400" dirty="0">
                <a:solidFill>
                  <a:srgbClr val="58585A"/>
                </a:solidFill>
                <a:latin typeface="Arial" charset="0"/>
              </a:rPr>
              <a:t> carriers / </a:t>
            </a:r>
            <a:r>
              <a:rPr lang="fr-FR" sz="1400" dirty="0" smtClean="0">
                <a:solidFill>
                  <a:srgbClr val="58585A"/>
                </a:solidFill>
                <a:latin typeface="Arial" charset="0"/>
              </a:rPr>
              <a:t>180 </a:t>
            </a:r>
            <a:r>
              <a:rPr lang="fr-FR" sz="1400" dirty="0">
                <a:solidFill>
                  <a:srgbClr val="58585A"/>
                </a:solidFill>
                <a:latin typeface="Arial" charset="0"/>
              </a:rPr>
              <a:t>HSDPA </a:t>
            </a:r>
            <a:r>
              <a:rPr lang="fr-FR" sz="1400" dirty="0" smtClean="0">
                <a:solidFill>
                  <a:srgbClr val="58585A"/>
                </a:solidFill>
                <a:latin typeface="Arial" charset="0"/>
              </a:rPr>
              <a:t>codes</a:t>
            </a:r>
          </a:p>
          <a:p>
            <a:pPr lvl="2">
              <a:lnSpc>
                <a:spcPct val="90000"/>
              </a:lnSpc>
              <a:buClr>
                <a:srgbClr val="58585A"/>
              </a:buClr>
            </a:pPr>
            <a:r>
              <a:rPr lang="fr-FR" sz="1200" dirty="0">
                <a:solidFill>
                  <a:srgbClr val="58585A"/>
                </a:solidFill>
                <a:latin typeface="Arial" charset="0"/>
              </a:rPr>
              <a:t>Single BB pool, </a:t>
            </a:r>
            <a:r>
              <a:rPr lang="fr-FR" sz="1200" dirty="0" err="1">
                <a:solidFill>
                  <a:srgbClr val="58585A"/>
                </a:solidFill>
                <a:latin typeface="Arial" charset="0"/>
              </a:rPr>
              <a:t>perfect</a:t>
            </a:r>
            <a:r>
              <a:rPr lang="fr-FR" sz="1200" dirty="0">
                <a:solidFill>
                  <a:srgbClr val="58585A"/>
                </a:solidFill>
                <a:latin typeface="Arial" charset="0"/>
              </a:rPr>
              <a:t> </a:t>
            </a:r>
            <a:r>
              <a:rPr lang="fr-FR" sz="1200" dirty="0" err="1">
                <a:solidFill>
                  <a:srgbClr val="58585A"/>
                </a:solidFill>
                <a:latin typeface="Arial" charset="0"/>
              </a:rPr>
              <a:t>pooling</a:t>
            </a:r>
            <a:r>
              <a:rPr lang="fr-FR" sz="1200" dirty="0">
                <a:solidFill>
                  <a:srgbClr val="58585A"/>
                </a:solidFill>
                <a:latin typeface="Arial" charset="0"/>
              </a:rPr>
              <a:t> of CE</a:t>
            </a:r>
          </a:p>
          <a:p>
            <a:pPr lvl="2">
              <a:lnSpc>
                <a:spcPct val="90000"/>
              </a:lnSpc>
              <a:buClr>
                <a:srgbClr val="58585A"/>
              </a:buClr>
            </a:pPr>
            <a:endParaRPr lang="fr-FR" sz="1400" dirty="0">
              <a:solidFill>
                <a:srgbClr val="58585A"/>
              </a:solidFill>
              <a:latin typeface="Arial" charset="0"/>
            </a:endParaRPr>
          </a:p>
          <a:p>
            <a:endParaRPr lang="en-US" sz="1200" dirty="0">
              <a:latin typeface="Arial" charset="0"/>
            </a:endParaRPr>
          </a:p>
        </p:txBody>
      </p:sp>
      <p:sp>
        <p:nvSpPr>
          <p:cNvPr id="103426" name="Rectangle 11"/>
          <p:cNvSpPr>
            <a:spLocks noGrp="1" noChangeArrowheads="1"/>
          </p:cNvSpPr>
          <p:nvPr>
            <p:ph type="title"/>
          </p:nvPr>
        </p:nvSpPr>
        <p:spPr>
          <a:xfrm>
            <a:off x="394098" y="239713"/>
            <a:ext cx="7493794" cy="1085850"/>
          </a:xfrm>
        </p:spPr>
        <p:txBody>
          <a:bodyPr/>
          <a:lstStyle/>
          <a:p>
            <a:pPr eaLnBrk="1" hangingPunct="1"/>
            <a:r>
              <a:rPr lang="en-US">
                <a:solidFill>
                  <a:srgbClr val="00A9D4"/>
                </a:solidFill>
                <a:latin typeface="Ericsson Capital TT" charset="0"/>
              </a:rPr>
              <a:t>Baseband 5216</a:t>
            </a:r>
            <a:br>
              <a:rPr lang="en-US">
                <a:solidFill>
                  <a:srgbClr val="00A9D4"/>
                </a:solidFill>
                <a:latin typeface="Ericsson Capital TT" charset="0"/>
              </a:rPr>
            </a:br>
            <a:r>
              <a:rPr lang="en-US" sz="2800">
                <a:solidFill>
                  <a:srgbClr val="00A9D4"/>
                </a:solidFill>
                <a:latin typeface="Ericsson Capital TT" charset="0"/>
              </a:rPr>
              <a:t>hardware capabilities</a:t>
            </a:r>
          </a:p>
        </p:txBody>
      </p:sp>
      <p:sp>
        <p:nvSpPr>
          <p:cNvPr id="103427" name="Rectangle 8"/>
          <p:cNvSpPr>
            <a:spLocks noChangeArrowheads="1"/>
          </p:cNvSpPr>
          <p:nvPr/>
        </p:nvSpPr>
        <p:spPr bwMode="auto">
          <a:xfrm>
            <a:off x="394098" y="1236664"/>
            <a:ext cx="4450556"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26000" bIns="0"/>
          <a:lstStyle/>
          <a:p>
            <a:pPr marL="285750" indent="-285750">
              <a:lnSpc>
                <a:spcPct val="80000"/>
              </a:lnSpc>
              <a:spcBef>
                <a:spcPct val="20000"/>
              </a:spcBef>
              <a:buClr>
                <a:schemeClr val="bg1"/>
              </a:buClr>
              <a:buFont typeface="Arial" charset="0"/>
              <a:buChar char="•"/>
            </a:pPr>
            <a:endParaRPr lang="en-US">
              <a:solidFill>
                <a:schemeClr val="bg1"/>
              </a:solidFill>
            </a:endParaRPr>
          </a:p>
        </p:txBody>
      </p:sp>
      <p:cxnSp>
        <p:nvCxnSpPr>
          <p:cNvPr id="103428" name="Straight Connector 14"/>
          <p:cNvCxnSpPr>
            <a:cxnSpLocks noChangeShapeType="1"/>
          </p:cNvCxnSpPr>
          <p:nvPr/>
        </p:nvCxnSpPr>
        <p:spPr bwMode="auto">
          <a:xfrm>
            <a:off x="4574381" y="223838"/>
            <a:ext cx="0" cy="6410325"/>
          </a:xfrm>
          <a:prstGeom prst="line">
            <a:avLst/>
          </a:prstGeom>
          <a:noFill/>
          <a:ln w="19050" cap="rnd">
            <a:solidFill>
              <a:srgbClr val="B1B3B4"/>
            </a:solidFill>
            <a:round/>
            <a:headEnd/>
            <a:tailEnd/>
          </a:ln>
          <a:extLst>
            <a:ext uri="{909E8E84-426E-40DD-AFC4-6F175D3DCCD1}">
              <a14:hiddenFill xmlns:a14="http://schemas.microsoft.com/office/drawing/2010/main">
                <a:noFill/>
              </a14:hiddenFill>
            </a:ext>
          </a:extLst>
        </p:spPr>
      </p:cxnSp>
      <p:pic>
        <p:nvPicPr>
          <p:cNvPr id="103429" name="Picture 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88832" y="835026"/>
            <a:ext cx="161806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18448" y="4673601"/>
            <a:ext cx="4302919"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31" name="Picture 13"/>
          <p:cNvPicPr>
            <a:picLocks noChangeAspect="1"/>
          </p:cNvPicPr>
          <p:nvPr/>
        </p:nvPicPr>
        <p:blipFill>
          <a:blip r:embed="rId6" cstate="email">
            <a:extLst>
              <a:ext uri="{28A0092B-C50C-407E-A947-70E740481C1C}">
                <a14:useLocalDpi xmlns:a14="http://schemas.microsoft.com/office/drawing/2010/main" val="0"/>
              </a:ext>
            </a:extLst>
          </a:blip>
          <a:srcRect l="45976" t="5046" r="44699" b="3036"/>
          <a:stretch>
            <a:fillRect/>
          </a:stretch>
        </p:blipFill>
        <p:spPr bwMode="auto">
          <a:xfrm rot="5400000">
            <a:off x="6300788" y="3717925"/>
            <a:ext cx="423862"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14"/>
          <p:cNvPicPr>
            <a:picLocks noChangeAspect="1"/>
          </p:cNvPicPr>
          <p:nvPr/>
        </p:nvPicPr>
        <p:blipFill>
          <a:blip r:embed="rId7" cstate="email">
            <a:extLst>
              <a:ext uri="{28A0092B-C50C-407E-A947-70E740481C1C}">
                <a14:useLocalDpi xmlns:a14="http://schemas.microsoft.com/office/drawing/2010/main" val="0"/>
              </a:ext>
            </a:extLst>
          </a:blip>
          <a:srcRect l="45926" t="5927" r="44699" b="3036"/>
          <a:stretch>
            <a:fillRect/>
          </a:stretch>
        </p:blipFill>
        <p:spPr bwMode="auto">
          <a:xfrm rot="5400000">
            <a:off x="6277769" y="3349229"/>
            <a:ext cx="427038" cy="310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TextBox 10"/>
          <p:cNvSpPr txBox="1">
            <a:spLocks noChangeArrowheads="1"/>
          </p:cNvSpPr>
          <p:nvPr/>
        </p:nvSpPr>
        <p:spPr bwMode="auto">
          <a:xfrm>
            <a:off x="5235179" y="6477001"/>
            <a:ext cx="3541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dirty="0" smtClean="0">
                <a:solidFill>
                  <a:schemeClr val="accent2"/>
                </a:solidFill>
              </a:rPr>
              <a:t>*With </a:t>
            </a:r>
            <a:r>
              <a:rPr lang="en-US" sz="1400" dirty="0">
                <a:solidFill>
                  <a:schemeClr val="accent2"/>
                </a:solidFill>
              </a:rPr>
              <a:t>FAJ 121 2598 CE extension for EUL</a:t>
            </a:r>
          </a:p>
        </p:txBody>
      </p:sp>
    </p:spTree>
    <p:custDataLst>
      <p:tags r:id="rId1"/>
    </p:custDataLst>
    <p:extLst>
      <p:ext uri="{BB962C8B-B14F-4D97-AF65-F5344CB8AC3E}">
        <p14:creationId xmlns:p14="http://schemas.microsoft.com/office/powerpoint/2010/main" val="1124970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4098" y="1447801"/>
            <a:ext cx="4098131" cy="4715933"/>
          </a:xfrm>
        </p:spPr>
        <p:txBody>
          <a:bodyPr/>
          <a:lstStyle/>
          <a:p>
            <a:pPr>
              <a:lnSpc>
                <a:spcPct val="90000"/>
              </a:lnSpc>
              <a:buFont typeface="Arial" pitchFamily="34" charset="0"/>
              <a:buChar char="›"/>
              <a:defRPr/>
            </a:pPr>
            <a:r>
              <a:rPr lang="en-US" sz="2000" dirty="0" smtClean="0">
                <a:solidFill>
                  <a:srgbClr val="58585A"/>
                </a:solidFill>
              </a:rPr>
              <a:t>WCDMA + LTE </a:t>
            </a:r>
            <a:endParaRPr lang="en-US" sz="2000" dirty="0">
              <a:solidFill>
                <a:srgbClr val="58585A"/>
              </a:solidFill>
            </a:endParaRPr>
          </a:p>
          <a:p>
            <a:pPr lvl="1">
              <a:lnSpc>
                <a:spcPct val="90000"/>
              </a:lnSpc>
              <a:buClr>
                <a:srgbClr val="58585A"/>
              </a:buClr>
              <a:defRPr/>
            </a:pPr>
            <a:r>
              <a:rPr lang="fr-FR" sz="1600" dirty="0" smtClean="0">
                <a:solidFill>
                  <a:srgbClr val="58585A"/>
                </a:solidFill>
              </a:rPr>
              <a:t>576 CE </a:t>
            </a:r>
            <a:r>
              <a:rPr lang="fr-FR" sz="1600" dirty="0" err="1">
                <a:solidFill>
                  <a:srgbClr val="58585A"/>
                </a:solidFill>
              </a:rPr>
              <a:t>Downlink</a:t>
            </a:r>
            <a:r>
              <a:rPr lang="fr-FR" sz="1600" dirty="0">
                <a:solidFill>
                  <a:srgbClr val="58585A"/>
                </a:solidFill>
              </a:rPr>
              <a:t> &amp; </a:t>
            </a:r>
            <a:r>
              <a:rPr lang="fr-FR" sz="1600" dirty="0" smtClean="0">
                <a:solidFill>
                  <a:srgbClr val="58585A"/>
                </a:solidFill>
              </a:rPr>
              <a:t>576 CE </a:t>
            </a:r>
            <a:r>
              <a:rPr lang="fr-FR" sz="1600" dirty="0" err="1">
                <a:solidFill>
                  <a:srgbClr val="58585A"/>
                </a:solidFill>
              </a:rPr>
              <a:t>Uplink</a:t>
            </a:r>
            <a:endParaRPr lang="fr-FR" sz="1600" dirty="0">
              <a:solidFill>
                <a:srgbClr val="58585A"/>
              </a:solidFill>
            </a:endParaRPr>
          </a:p>
          <a:p>
            <a:pPr lvl="1">
              <a:lnSpc>
                <a:spcPct val="90000"/>
              </a:lnSpc>
              <a:buClr>
                <a:srgbClr val="58585A"/>
              </a:buClr>
              <a:defRPr/>
            </a:pPr>
            <a:r>
              <a:rPr lang="fr-FR" sz="1600" dirty="0" smtClean="0">
                <a:solidFill>
                  <a:srgbClr val="58585A"/>
                </a:solidFill>
              </a:rPr>
              <a:t>960 CE </a:t>
            </a:r>
            <a:r>
              <a:rPr lang="fr-FR" sz="1600" dirty="0">
                <a:solidFill>
                  <a:srgbClr val="58585A"/>
                </a:solidFill>
              </a:rPr>
              <a:t>EUL </a:t>
            </a:r>
            <a:r>
              <a:rPr lang="fr-FR" sz="1600" dirty="0" err="1">
                <a:solidFill>
                  <a:srgbClr val="58585A"/>
                </a:solidFill>
              </a:rPr>
              <a:t>Uplink</a:t>
            </a:r>
            <a:endParaRPr lang="fr-FR" sz="1600" dirty="0">
              <a:solidFill>
                <a:srgbClr val="58585A"/>
              </a:solidFill>
            </a:endParaRPr>
          </a:p>
          <a:p>
            <a:pPr lvl="1">
              <a:lnSpc>
                <a:spcPct val="90000"/>
              </a:lnSpc>
              <a:buClr>
                <a:srgbClr val="58585A"/>
              </a:buClr>
              <a:defRPr/>
            </a:pPr>
            <a:r>
              <a:rPr lang="fr-FR" sz="1600" dirty="0" smtClean="0">
                <a:solidFill>
                  <a:srgbClr val="58585A"/>
                </a:solidFill>
              </a:rPr>
              <a:t>384 HSDPA </a:t>
            </a:r>
            <a:r>
              <a:rPr lang="fr-FR" sz="1600" dirty="0">
                <a:solidFill>
                  <a:srgbClr val="58585A"/>
                </a:solidFill>
              </a:rPr>
              <a:t>&amp; </a:t>
            </a:r>
            <a:r>
              <a:rPr lang="fr-FR" sz="1600" dirty="0" smtClean="0">
                <a:solidFill>
                  <a:srgbClr val="58585A"/>
                </a:solidFill>
              </a:rPr>
              <a:t>384 EUL </a:t>
            </a:r>
            <a:r>
              <a:rPr lang="fr-FR" sz="1600" dirty="0" err="1">
                <a:solidFill>
                  <a:srgbClr val="58585A"/>
                </a:solidFill>
              </a:rPr>
              <a:t>users</a:t>
            </a:r>
            <a:endParaRPr lang="fr-FR" sz="1600" dirty="0">
              <a:solidFill>
                <a:srgbClr val="58585A"/>
              </a:solidFill>
            </a:endParaRPr>
          </a:p>
          <a:p>
            <a:pPr lvl="1">
              <a:lnSpc>
                <a:spcPct val="90000"/>
              </a:lnSpc>
              <a:buClr>
                <a:srgbClr val="58585A"/>
              </a:buClr>
              <a:defRPr/>
            </a:pPr>
            <a:r>
              <a:rPr lang="fr-FR" sz="1600" dirty="0" smtClean="0">
                <a:solidFill>
                  <a:srgbClr val="58585A"/>
                </a:solidFill>
              </a:rPr>
              <a:t>252 </a:t>
            </a:r>
            <a:r>
              <a:rPr lang="fr-FR" sz="1600" dirty="0">
                <a:solidFill>
                  <a:srgbClr val="58585A"/>
                </a:solidFill>
              </a:rPr>
              <a:t>Mbps </a:t>
            </a:r>
            <a:r>
              <a:rPr lang="fr-FR" sz="1600" dirty="0" err="1">
                <a:solidFill>
                  <a:srgbClr val="58585A"/>
                </a:solidFill>
              </a:rPr>
              <a:t>Downlink</a:t>
            </a:r>
            <a:r>
              <a:rPr lang="fr-FR" sz="1600" dirty="0">
                <a:solidFill>
                  <a:srgbClr val="58585A"/>
                </a:solidFill>
              </a:rPr>
              <a:t> </a:t>
            </a:r>
            <a:r>
              <a:rPr lang="fr-FR" sz="1600" dirty="0" smtClean="0">
                <a:solidFill>
                  <a:srgbClr val="58585A"/>
                </a:solidFill>
              </a:rPr>
              <a:t>&amp; 92 Mbps </a:t>
            </a:r>
            <a:r>
              <a:rPr lang="fr-FR" sz="1600" dirty="0" err="1">
                <a:solidFill>
                  <a:srgbClr val="58585A"/>
                </a:solidFill>
              </a:rPr>
              <a:t>Uplink</a:t>
            </a:r>
            <a:endParaRPr lang="fr-FR" sz="1600" dirty="0">
              <a:solidFill>
                <a:srgbClr val="58585A"/>
              </a:solidFill>
            </a:endParaRPr>
          </a:p>
          <a:p>
            <a:pPr lvl="1">
              <a:lnSpc>
                <a:spcPct val="90000"/>
              </a:lnSpc>
              <a:buClr>
                <a:srgbClr val="58585A"/>
              </a:buClr>
              <a:defRPr/>
            </a:pPr>
            <a:r>
              <a:rPr lang="fr-FR" sz="1600" dirty="0">
                <a:solidFill>
                  <a:srgbClr val="58585A"/>
                </a:solidFill>
              </a:rPr>
              <a:t>Up to </a:t>
            </a:r>
            <a:r>
              <a:rPr lang="fr-FR" sz="1600" dirty="0" smtClean="0">
                <a:solidFill>
                  <a:srgbClr val="58585A"/>
                </a:solidFill>
              </a:rPr>
              <a:t>12 </a:t>
            </a:r>
            <a:r>
              <a:rPr lang="fr-FR" sz="1600" dirty="0" err="1">
                <a:solidFill>
                  <a:srgbClr val="58585A"/>
                </a:solidFill>
              </a:rPr>
              <a:t>cell</a:t>
            </a:r>
            <a:r>
              <a:rPr lang="fr-FR" sz="1600" dirty="0">
                <a:solidFill>
                  <a:srgbClr val="58585A"/>
                </a:solidFill>
              </a:rPr>
              <a:t> carriers / </a:t>
            </a:r>
            <a:r>
              <a:rPr lang="fr-FR" sz="1600" dirty="0" smtClean="0">
                <a:solidFill>
                  <a:srgbClr val="58585A"/>
                </a:solidFill>
              </a:rPr>
              <a:t>180 </a:t>
            </a:r>
            <a:r>
              <a:rPr lang="fr-FR" sz="1600" dirty="0">
                <a:solidFill>
                  <a:srgbClr val="58585A"/>
                </a:solidFill>
              </a:rPr>
              <a:t>HSDPA </a:t>
            </a:r>
            <a:r>
              <a:rPr lang="fr-FR" sz="1600" dirty="0" smtClean="0">
                <a:solidFill>
                  <a:srgbClr val="58585A"/>
                </a:solidFill>
              </a:rPr>
              <a:t>code</a:t>
            </a:r>
            <a:r>
              <a:rPr lang="fr-FR" sz="1400" dirty="0" smtClean="0">
                <a:solidFill>
                  <a:srgbClr val="58585A"/>
                </a:solidFill>
              </a:rPr>
              <a:t>s</a:t>
            </a:r>
          </a:p>
          <a:p>
            <a:pPr lvl="2">
              <a:lnSpc>
                <a:spcPct val="90000"/>
              </a:lnSpc>
              <a:buClr>
                <a:srgbClr val="58585A"/>
              </a:buClr>
              <a:defRPr/>
            </a:pPr>
            <a:r>
              <a:rPr lang="en-US" sz="1200" dirty="0">
                <a:solidFill>
                  <a:srgbClr val="58585A"/>
                </a:solidFill>
              </a:rPr>
              <a:t>Single BB pool, perfect pooling of </a:t>
            </a:r>
            <a:r>
              <a:rPr lang="en-US" sz="1200" dirty="0" smtClean="0">
                <a:solidFill>
                  <a:srgbClr val="58585A"/>
                </a:solidFill>
              </a:rPr>
              <a:t>CE</a:t>
            </a:r>
            <a:endParaRPr lang="fr-FR" sz="1200" dirty="0">
              <a:solidFill>
                <a:srgbClr val="58585A"/>
              </a:solidFill>
            </a:endParaRPr>
          </a:p>
          <a:p>
            <a:pPr>
              <a:lnSpc>
                <a:spcPct val="90000"/>
              </a:lnSpc>
              <a:buFont typeface="Arial" pitchFamily="34" charset="0"/>
              <a:buChar char="›"/>
              <a:defRPr/>
            </a:pPr>
            <a:r>
              <a:rPr lang="en-US" sz="2000" dirty="0" smtClean="0">
                <a:solidFill>
                  <a:srgbClr val="58585A"/>
                </a:solidFill>
              </a:rPr>
              <a:t>WCDMA + GSM</a:t>
            </a:r>
            <a:endParaRPr lang="en-US" sz="2000" dirty="0">
              <a:solidFill>
                <a:srgbClr val="58585A"/>
              </a:solidFill>
            </a:endParaRPr>
          </a:p>
          <a:p>
            <a:pPr lvl="1">
              <a:lnSpc>
                <a:spcPct val="90000"/>
              </a:lnSpc>
              <a:buClr>
                <a:srgbClr val="58585A"/>
              </a:buClr>
              <a:defRPr/>
            </a:pPr>
            <a:r>
              <a:rPr lang="fr-FR" sz="1600" dirty="0">
                <a:solidFill>
                  <a:srgbClr val="58585A"/>
                </a:solidFill>
              </a:rPr>
              <a:t>576 CE </a:t>
            </a:r>
            <a:r>
              <a:rPr lang="fr-FR" sz="1600" dirty="0" err="1">
                <a:solidFill>
                  <a:srgbClr val="58585A"/>
                </a:solidFill>
              </a:rPr>
              <a:t>Downlink</a:t>
            </a:r>
            <a:r>
              <a:rPr lang="fr-FR" sz="1600" dirty="0">
                <a:solidFill>
                  <a:srgbClr val="58585A"/>
                </a:solidFill>
              </a:rPr>
              <a:t> &amp; </a:t>
            </a:r>
            <a:r>
              <a:rPr lang="fr-FR" sz="1600" dirty="0" smtClean="0">
                <a:solidFill>
                  <a:srgbClr val="58585A"/>
                </a:solidFill>
              </a:rPr>
              <a:t>576 CE </a:t>
            </a:r>
            <a:r>
              <a:rPr lang="fr-FR" sz="1600" dirty="0" err="1">
                <a:solidFill>
                  <a:srgbClr val="58585A"/>
                </a:solidFill>
              </a:rPr>
              <a:t>Uplink</a:t>
            </a:r>
            <a:endParaRPr lang="fr-FR" sz="1600" dirty="0">
              <a:solidFill>
                <a:srgbClr val="58585A"/>
              </a:solidFill>
            </a:endParaRPr>
          </a:p>
          <a:p>
            <a:pPr lvl="1">
              <a:lnSpc>
                <a:spcPct val="90000"/>
              </a:lnSpc>
              <a:buClr>
                <a:srgbClr val="58585A"/>
              </a:buClr>
              <a:defRPr/>
            </a:pPr>
            <a:r>
              <a:rPr lang="fr-FR" sz="1600" dirty="0">
                <a:solidFill>
                  <a:srgbClr val="58585A"/>
                </a:solidFill>
              </a:rPr>
              <a:t>960 CE EUL </a:t>
            </a:r>
            <a:r>
              <a:rPr lang="fr-FR" sz="1600" dirty="0" err="1">
                <a:solidFill>
                  <a:srgbClr val="58585A"/>
                </a:solidFill>
              </a:rPr>
              <a:t>Uplink</a:t>
            </a:r>
            <a:endParaRPr lang="fr-FR" sz="1600" dirty="0">
              <a:solidFill>
                <a:srgbClr val="58585A"/>
              </a:solidFill>
            </a:endParaRPr>
          </a:p>
          <a:p>
            <a:pPr lvl="1">
              <a:lnSpc>
                <a:spcPct val="90000"/>
              </a:lnSpc>
              <a:buClr>
                <a:srgbClr val="58585A"/>
              </a:buClr>
              <a:defRPr/>
            </a:pPr>
            <a:r>
              <a:rPr lang="fr-FR" sz="1600" dirty="0">
                <a:solidFill>
                  <a:srgbClr val="58585A"/>
                </a:solidFill>
              </a:rPr>
              <a:t>384 HSDPA &amp; 384 EUL </a:t>
            </a:r>
            <a:r>
              <a:rPr lang="fr-FR" sz="1600" dirty="0" err="1">
                <a:solidFill>
                  <a:srgbClr val="58585A"/>
                </a:solidFill>
              </a:rPr>
              <a:t>users</a:t>
            </a:r>
            <a:endParaRPr lang="fr-FR" sz="1600" dirty="0">
              <a:solidFill>
                <a:srgbClr val="58585A"/>
              </a:solidFill>
            </a:endParaRPr>
          </a:p>
          <a:p>
            <a:pPr lvl="1">
              <a:lnSpc>
                <a:spcPct val="90000"/>
              </a:lnSpc>
              <a:buClr>
                <a:srgbClr val="58585A"/>
              </a:buClr>
              <a:defRPr/>
            </a:pPr>
            <a:r>
              <a:rPr lang="fr-FR" sz="1600" dirty="0" smtClean="0">
                <a:solidFill>
                  <a:srgbClr val="58585A"/>
                </a:solidFill>
              </a:rPr>
              <a:t>252 </a:t>
            </a:r>
            <a:r>
              <a:rPr lang="fr-FR" sz="1600" dirty="0">
                <a:solidFill>
                  <a:srgbClr val="58585A"/>
                </a:solidFill>
              </a:rPr>
              <a:t>Mbps </a:t>
            </a:r>
            <a:r>
              <a:rPr lang="fr-FR" sz="1600" dirty="0" err="1">
                <a:solidFill>
                  <a:srgbClr val="58585A"/>
                </a:solidFill>
              </a:rPr>
              <a:t>Downlink</a:t>
            </a:r>
            <a:r>
              <a:rPr lang="fr-FR" sz="1600" dirty="0">
                <a:solidFill>
                  <a:srgbClr val="58585A"/>
                </a:solidFill>
              </a:rPr>
              <a:t> &amp; </a:t>
            </a:r>
            <a:r>
              <a:rPr lang="fr-FR" sz="1600" dirty="0" smtClean="0"/>
              <a:t>92 </a:t>
            </a:r>
            <a:r>
              <a:rPr lang="fr-FR" sz="1600" dirty="0" smtClean="0">
                <a:solidFill>
                  <a:srgbClr val="58585A"/>
                </a:solidFill>
              </a:rPr>
              <a:t>Mbps </a:t>
            </a:r>
            <a:r>
              <a:rPr lang="fr-FR" sz="1600" dirty="0" err="1">
                <a:solidFill>
                  <a:srgbClr val="58585A"/>
                </a:solidFill>
              </a:rPr>
              <a:t>Uplink</a:t>
            </a:r>
            <a:endParaRPr lang="fr-FR" sz="1600" dirty="0">
              <a:solidFill>
                <a:srgbClr val="58585A"/>
              </a:solidFill>
            </a:endParaRPr>
          </a:p>
          <a:p>
            <a:pPr lvl="1">
              <a:lnSpc>
                <a:spcPct val="90000"/>
              </a:lnSpc>
              <a:buClr>
                <a:srgbClr val="58585A"/>
              </a:buClr>
              <a:defRPr/>
            </a:pPr>
            <a:r>
              <a:rPr lang="fr-FR" sz="1600" dirty="0">
                <a:solidFill>
                  <a:srgbClr val="58585A"/>
                </a:solidFill>
              </a:rPr>
              <a:t>Up to 12 </a:t>
            </a:r>
            <a:r>
              <a:rPr lang="fr-FR" sz="1600" dirty="0" err="1">
                <a:solidFill>
                  <a:srgbClr val="58585A"/>
                </a:solidFill>
              </a:rPr>
              <a:t>cell</a:t>
            </a:r>
            <a:r>
              <a:rPr lang="fr-FR" sz="1600" dirty="0">
                <a:solidFill>
                  <a:srgbClr val="58585A"/>
                </a:solidFill>
              </a:rPr>
              <a:t> carriers / 180 HSDPA </a:t>
            </a:r>
            <a:r>
              <a:rPr lang="fr-FR" sz="1600" dirty="0" smtClean="0">
                <a:solidFill>
                  <a:srgbClr val="58585A"/>
                </a:solidFill>
              </a:rPr>
              <a:t>codes</a:t>
            </a:r>
          </a:p>
          <a:p>
            <a:pPr lvl="2">
              <a:lnSpc>
                <a:spcPct val="90000"/>
              </a:lnSpc>
              <a:buClr>
                <a:srgbClr val="58585A"/>
              </a:buClr>
              <a:defRPr/>
            </a:pPr>
            <a:r>
              <a:rPr lang="en-US" sz="1200" dirty="0">
                <a:solidFill>
                  <a:srgbClr val="58585A"/>
                </a:solidFill>
              </a:rPr>
              <a:t>Single BB pool, perfect pooling of </a:t>
            </a:r>
            <a:r>
              <a:rPr lang="en-US" sz="1200" dirty="0" smtClean="0">
                <a:solidFill>
                  <a:srgbClr val="58585A"/>
                </a:solidFill>
              </a:rPr>
              <a:t>CE</a:t>
            </a:r>
            <a:endParaRPr lang="fr-FR" sz="1200" dirty="0">
              <a:solidFill>
                <a:srgbClr val="58585A"/>
              </a:solidFill>
            </a:endParaRPr>
          </a:p>
          <a:p>
            <a:pPr>
              <a:defRPr/>
            </a:pPr>
            <a:endParaRPr lang="en-US" sz="1400" dirty="0"/>
          </a:p>
        </p:txBody>
      </p:sp>
      <p:sp>
        <p:nvSpPr>
          <p:cNvPr id="105474" name="Rectangle 11"/>
          <p:cNvSpPr>
            <a:spLocks noGrp="1" noChangeArrowheads="1"/>
          </p:cNvSpPr>
          <p:nvPr>
            <p:ph type="title"/>
          </p:nvPr>
        </p:nvSpPr>
        <p:spPr>
          <a:xfrm>
            <a:off x="394098" y="239713"/>
            <a:ext cx="7493794" cy="1085850"/>
          </a:xfrm>
        </p:spPr>
        <p:txBody>
          <a:bodyPr/>
          <a:lstStyle/>
          <a:p>
            <a:pPr eaLnBrk="1" hangingPunct="1"/>
            <a:r>
              <a:rPr lang="en-US" dirty="0">
                <a:solidFill>
                  <a:srgbClr val="00A9D4"/>
                </a:solidFill>
                <a:latin typeface="Ericsson Capital TT" charset="0"/>
              </a:rPr>
              <a:t>Baseband 5216</a:t>
            </a:r>
            <a:br>
              <a:rPr lang="en-US" dirty="0">
                <a:solidFill>
                  <a:srgbClr val="00A9D4"/>
                </a:solidFill>
                <a:latin typeface="Ericsson Capital TT" charset="0"/>
              </a:rPr>
            </a:br>
            <a:r>
              <a:rPr lang="en-US" sz="2800" dirty="0">
                <a:solidFill>
                  <a:srgbClr val="00A9D4"/>
                </a:solidFill>
                <a:latin typeface="Ericsson Capital TT" charset="0"/>
              </a:rPr>
              <a:t>Future Mixed Mode capabilities</a:t>
            </a:r>
            <a:r>
              <a:rPr lang="en-US" sz="2800" dirty="0" smtClean="0">
                <a:solidFill>
                  <a:srgbClr val="00A9D4"/>
                </a:solidFill>
                <a:latin typeface="Ericsson Capital TT" charset="0"/>
              </a:rPr>
              <a:t>*</a:t>
            </a:r>
            <a:endParaRPr lang="en-US" sz="2800" dirty="0">
              <a:solidFill>
                <a:srgbClr val="00A9D4"/>
              </a:solidFill>
              <a:latin typeface="Ericsson Capital TT" charset="0"/>
            </a:endParaRPr>
          </a:p>
        </p:txBody>
      </p:sp>
      <p:sp>
        <p:nvSpPr>
          <p:cNvPr id="105475" name="Rectangle 8"/>
          <p:cNvSpPr>
            <a:spLocks noChangeArrowheads="1"/>
          </p:cNvSpPr>
          <p:nvPr/>
        </p:nvSpPr>
        <p:spPr bwMode="auto">
          <a:xfrm>
            <a:off x="394098" y="1236664"/>
            <a:ext cx="4450556"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26000" bIns="0"/>
          <a:lstStyle/>
          <a:p>
            <a:pPr marL="285750" indent="-285750">
              <a:lnSpc>
                <a:spcPct val="80000"/>
              </a:lnSpc>
              <a:spcBef>
                <a:spcPct val="20000"/>
              </a:spcBef>
              <a:buClr>
                <a:schemeClr val="bg1"/>
              </a:buClr>
              <a:buFont typeface="Arial" charset="0"/>
              <a:buChar char="•"/>
            </a:pPr>
            <a:endParaRPr lang="en-US">
              <a:solidFill>
                <a:schemeClr val="bg1"/>
              </a:solidFill>
            </a:endParaRPr>
          </a:p>
        </p:txBody>
      </p:sp>
      <p:cxnSp>
        <p:nvCxnSpPr>
          <p:cNvPr id="105476" name="Straight Connector 14"/>
          <p:cNvCxnSpPr>
            <a:cxnSpLocks noChangeShapeType="1"/>
          </p:cNvCxnSpPr>
          <p:nvPr/>
        </p:nvCxnSpPr>
        <p:spPr bwMode="auto">
          <a:xfrm>
            <a:off x="4574381" y="223838"/>
            <a:ext cx="0" cy="6410325"/>
          </a:xfrm>
          <a:prstGeom prst="line">
            <a:avLst/>
          </a:prstGeom>
          <a:noFill/>
          <a:ln w="19050" cap="rnd">
            <a:solidFill>
              <a:srgbClr val="B1B3B4"/>
            </a:solidFill>
            <a:round/>
            <a:headEnd/>
            <a:tailEnd/>
          </a:ln>
          <a:extLst>
            <a:ext uri="{909E8E84-426E-40DD-AFC4-6F175D3DCCD1}">
              <a14:hiddenFill xmlns:a14="http://schemas.microsoft.com/office/drawing/2010/main">
                <a:noFill/>
              </a14:hiddenFill>
            </a:ext>
          </a:extLst>
        </p:spPr>
      </p:cxnSp>
      <p:sp>
        <p:nvSpPr>
          <p:cNvPr id="105477" name="TextBox 31"/>
          <p:cNvSpPr txBox="1">
            <a:spLocks noChangeArrowheads="1"/>
          </p:cNvSpPr>
          <p:nvPr/>
        </p:nvSpPr>
        <p:spPr bwMode="auto">
          <a:xfrm>
            <a:off x="7506891" y="6465889"/>
            <a:ext cx="2031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600">
                <a:solidFill>
                  <a:srgbClr val="00A9D4"/>
                </a:solidFill>
              </a:rPr>
              <a:t>*Hardware prepared</a:t>
            </a:r>
          </a:p>
        </p:txBody>
      </p:sp>
      <p:pic>
        <p:nvPicPr>
          <p:cNvPr id="105478" name="Picture 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88832" y="835026"/>
            <a:ext cx="161806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18448" y="4673601"/>
            <a:ext cx="4302919"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80" name="Picture 10"/>
          <p:cNvPicPr>
            <a:picLocks noChangeAspect="1"/>
          </p:cNvPicPr>
          <p:nvPr/>
        </p:nvPicPr>
        <p:blipFill>
          <a:blip r:embed="rId6" cstate="email">
            <a:extLst>
              <a:ext uri="{28A0092B-C50C-407E-A947-70E740481C1C}">
                <a14:useLocalDpi xmlns:a14="http://schemas.microsoft.com/office/drawing/2010/main" val="0"/>
              </a:ext>
            </a:extLst>
          </a:blip>
          <a:srcRect l="45976" t="5046" r="44699" b="3036"/>
          <a:stretch>
            <a:fillRect/>
          </a:stretch>
        </p:blipFill>
        <p:spPr bwMode="auto">
          <a:xfrm rot="5400000">
            <a:off x="6300788" y="3717925"/>
            <a:ext cx="423862"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1" name="Picture 11"/>
          <p:cNvPicPr>
            <a:picLocks noChangeAspect="1"/>
          </p:cNvPicPr>
          <p:nvPr/>
        </p:nvPicPr>
        <p:blipFill>
          <a:blip r:embed="rId7" cstate="email">
            <a:extLst>
              <a:ext uri="{28A0092B-C50C-407E-A947-70E740481C1C}">
                <a14:useLocalDpi xmlns:a14="http://schemas.microsoft.com/office/drawing/2010/main" val="0"/>
              </a:ext>
            </a:extLst>
          </a:blip>
          <a:srcRect l="45926" t="5927" r="44699" b="3036"/>
          <a:stretch>
            <a:fillRect/>
          </a:stretch>
        </p:blipFill>
        <p:spPr bwMode="auto">
          <a:xfrm rot="5400000">
            <a:off x="6277769" y="3349229"/>
            <a:ext cx="427038" cy="310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3"/>
          <p:cNvSpPr>
            <a:spLocks noChangeAspect="1"/>
          </p:cNvSpPr>
          <p:nvPr/>
        </p:nvSpPr>
        <p:spPr bwMode="auto">
          <a:xfrm flipH="1">
            <a:off x="675090" y="5804164"/>
            <a:ext cx="159544" cy="719138"/>
          </a:xfrm>
          <a:custGeom>
            <a:avLst/>
            <a:gdLst>
              <a:gd name="T0" fmla="*/ 0 w 72"/>
              <a:gd name="T1" fmla="*/ 2147483647 h 227"/>
              <a:gd name="T2" fmla="*/ 2147483647 w 72"/>
              <a:gd name="T3" fmla="*/ 2147483647 h 227"/>
              <a:gd name="T4" fmla="*/ 2147483647 w 72"/>
              <a:gd name="T5" fmla="*/ 2147483647 h 227"/>
              <a:gd name="T6" fmla="*/ 2147483647 w 72"/>
              <a:gd name="T7" fmla="*/ 2147483647 h 227"/>
              <a:gd name="T8" fmla="*/ 2147483647 w 72"/>
              <a:gd name="T9" fmla="*/ 2147483647 h 227"/>
              <a:gd name="T10" fmla="*/ 2147483647 w 72"/>
              <a:gd name="T11" fmla="*/ 2147483647 h 227"/>
              <a:gd name="T12" fmla="*/ 2147483647 w 72"/>
              <a:gd name="T13" fmla="*/ 2147483647 h 227"/>
              <a:gd name="T14" fmla="*/ 2147483647 w 72"/>
              <a:gd name="T15" fmla="*/ 2147483647 h 227"/>
              <a:gd name="T16" fmla="*/ 2147483647 w 72"/>
              <a:gd name="T17" fmla="*/ 2147483647 h 227"/>
              <a:gd name="T18" fmla="*/ 2147483647 w 72"/>
              <a:gd name="T19" fmla="*/ 2147483647 h 227"/>
              <a:gd name="T20" fmla="*/ 2147483647 w 72"/>
              <a:gd name="T21" fmla="*/ 2147483647 h 227"/>
              <a:gd name="T22" fmla="*/ 2147483647 w 72"/>
              <a:gd name="T23" fmla="*/ 2147483647 h 227"/>
              <a:gd name="T24" fmla="*/ 2147483647 w 72"/>
              <a:gd name="T25" fmla="*/ 2147483647 h 227"/>
              <a:gd name="T26" fmla="*/ 0 w 72"/>
              <a:gd name="T27" fmla="*/ 2147483647 h 227"/>
              <a:gd name="T28" fmla="*/ 0 w 72"/>
              <a:gd name="T29" fmla="*/ 2147483647 h 227"/>
              <a:gd name="T30" fmla="*/ 2147483647 w 72"/>
              <a:gd name="T31" fmla="*/ 0 h 227"/>
              <a:gd name="T32" fmla="*/ 2147483647 w 72"/>
              <a:gd name="T33" fmla="*/ 0 h 227"/>
              <a:gd name="T34" fmla="*/ 2147483647 w 72"/>
              <a:gd name="T35" fmla="*/ 0 h 227"/>
              <a:gd name="T36" fmla="*/ 2147483647 w 72"/>
              <a:gd name="T37" fmla="*/ 0 h 227"/>
              <a:gd name="T38" fmla="*/ 2147483647 w 72"/>
              <a:gd name="T39" fmla="*/ 2147483647 h 227"/>
              <a:gd name="T40" fmla="*/ 2147483647 w 72"/>
              <a:gd name="T41" fmla="*/ 2147483647 h 227"/>
              <a:gd name="T42" fmla="*/ 2147483647 w 72"/>
              <a:gd name="T43" fmla="*/ 2147483647 h 227"/>
              <a:gd name="T44" fmla="*/ 2147483647 w 72"/>
              <a:gd name="T45" fmla="*/ 2147483647 h 227"/>
              <a:gd name="T46" fmla="*/ 2147483647 w 72"/>
              <a:gd name="T47" fmla="*/ 2147483647 h 227"/>
              <a:gd name="T48" fmla="*/ 2147483647 w 72"/>
              <a:gd name="T49" fmla="*/ 2147483647 h 227"/>
              <a:gd name="T50" fmla="*/ 2147483647 w 72"/>
              <a:gd name="T51" fmla="*/ 2147483647 h 227"/>
              <a:gd name="T52" fmla="*/ 0 w 72"/>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
              <a:gd name="T82" fmla="*/ 0 h 227"/>
              <a:gd name="T83" fmla="*/ 72 w 72"/>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 h="227">
                <a:moveTo>
                  <a:pt x="0" y="219"/>
                </a:moveTo>
                <a:cubicBezTo>
                  <a:pt x="0" y="215"/>
                  <a:pt x="3" y="211"/>
                  <a:pt x="8" y="211"/>
                </a:cubicBezTo>
                <a:cubicBezTo>
                  <a:pt x="8" y="211"/>
                  <a:pt x="8" y="211"/>
                  <a:pt x="8" y="211"/>
                </a:cubicBezTo>
                <a:cubicBezTo>
                  <a:pt x="30" y="211"/>
                  <a:pt x="43" y="211"/>
                  <a:pt x="43" y="211"/>
                </a:cubicBezTo>
                <a:cubicBezTo>
                  <a:pt x="43" y="211"/>
                  <a:pt x="43" y="211"/>
                  <a:pt x="43" y="211"/>
                </a:cubicBezTo>
                <a:cubicBezTo>
                  <a:pt x="51" y="211"/>
                  <a:pt x="56" y="205"/>
                  <a:pt x="56" y="198"/>
                </a:cubicBezTo>
                <a:cubicBezTo>
                  <a:pt x="56" y="198"/>
                  <a:pt x="56" y="198"/>
                  <a:pt x="56" y="198"/>
                </a:cubicBezTo>
                <a:cubicBezTo>
                  <a:pt x="56" y="29"/>
                  <a:pt x="56" y="29"/>
                  <a:pt x="56" y="29"/>
                </a:cubicBezTo>
                <a:cubicBezTo>
                  <a:pt x="56" y="22"/>
                  <a:pt x="51" y="16"/>
                  <a:pt x="43" y="16"/>
                </a:cubicBezTo>
                <a:cubicBezTo>
                  <a:pt x="43" y="16"/>
                  <a:pt x="43" y="16"/>
                  <a:pt x="43" y="16"/>
                </a:cubicBezTo>
                <a:cubicBezTo>
                  <a:pt x="43" y="16"/>
                  <a:pt x="30" y="16"/>
                  <a:pt x="8" y="16"/>
                </a:cubicBezTo>
                <a:cubicBezTo>
                  <a:pt x="8" y="16"/>
                  <a:pt x="8" y="16"/>
                  <a:pt x="8" y="16"/>
                </a:cubicBezTo>
                <a:cubicBezTo>
                  <a:pt x="8" y="16"/>
                  <a:pt x="8" y="16"/>
                  <a:pt x="8" y="16"/>
                </a:cubicBezTo>
                <a:cubicBezTo>
                  <a:pt x="3" y="16"/>
                  <a:pt x="0" y="12"/>
                  <a:pt x="0" y="8"/>
                </a:cubicBezTo>
                <a:cubicBezTo>
                  <a:pt x="0" y="8"/>
                  <a:pt x="0" y="8"/>
                  <a:pt x="0" y="8"/>
                </a:cubicBezTo>
                <a:cubicBezTo>
                  <a:pt x="0" y="3"/>
                  <a:pt x="3" y="0"/>
                  <a:pt x="8" y="0"/>
                </a:cubicBezTo>
                <a:cubicBezTo>
                  <a:pt x="8" y="0"/>
                  <a:pt x="8" y="0"/>
                  <a:pt x="8" y="0"/>
                </a:cubicBezTo>
                <a:cubicBezTo>
                  <a:pt x="30" y="0"/>
                  <a:pt x="43" y="0"/>
                  <a:pt x="43" y="0"/>
                </a:cubicBezTo>
                <a:cubicBezTo>
                  <a:pt x="43" y="0"/>
                  <a:pt x="43" y="0"/>
                  <a:pt x="43" y="0"/>
                </a:cubicBezTo>
                <a:cubicBezTo>
                  <a:pt x="60" y="0"/>
                  <a:pt x="72" y="13"/>
                  <a:pt x="72" y="29"/>
                </a:cubicBezTo>
                <a:cubicBezTo>
                  <a:pt x="72" y="29"/>
                  <a:pt x="72" y="29"/>
                  <a:pt x="72" y="29"/>
                </a:cubicBezTo>
                <a:cubicBezTo>
                  <a:pt x="72" y="198"/>
                  <a:pt x="72" y="198"/>
                  <a:pt x="72" y="198"/>
                </a:cubicBezTo>
                <a:cubicBezTo>
                  <a:pt x="72" y="214"/>
                  <a:pt x="59" y="227"/>
                  <a:pt x="43" y="227"/>
                </a:cubicBezTo>
                <a:cubicBezTo>
                  <a:pt x="43" y="227"/>
                  <a:pt x="43" y="227"/>
                  <a:pt x="43" y="227"/>
                </a:cubicBezTo>
                <a:cubicBezTo>
                  <a:pt x="43" y="227"/>
                  <a:pt x="30" y="227"/>
                  <a:pt x="8" y="227"/>
                </a:cubicBezTo>
                <a:cubicBezTo>
                  <a:pt x="8" y="227"/>
                  <a:pt x="8" y="227"/>
                  <a:pt x="8" y="227"/>
                </a:cubicBezTo>
                <a:cubicBezTo>
                  <a:pt x="3" y="227"/>
                  <a:pt x="0" y="223"/>
                  <a:pt x="0" y="219"/>
                </a:cubicBezTo>
                <a:close/>
              </a:path>
            </a:pathLst>
          </a:custGeom>
          <a:solidFill>
            <a:schemeClr val="tx2"/>
          </a:solidFill>
          <a:ln w="9525">
            <a:solidFill>
              <a:schemeClr val="tx2"/>
            </a:solidFill>
            <a:round/>
            <a:headEnd/>
            <a:tailEnd/>
          </a:ln>
        </p:spPr>
        <p:txBody>
          <a:bodyPr lIns="91436" tIns="45718" rIns="91436" bIns="45718"/>
          <a:lstStyle/>
          <a:p>
            <a:endParaRPr lang="en-US"/>
          </a:p>
        </p:txBody>
      </p:sp>
      <p:sp>
        <p:nvSpPr>
          <p:cNvPr id="13" name="AutoShape 4"/>
          <p:cNvSpPr>
            <a:spLocks noChangeArrowheads="1"/>
          </p:cNvSpPr>
          <p:nvPr/>
        </p:nvSpPr>
        <p:spPr bwMode="auto">
          <a:xfrm>
            <a:off x="703262" y="5916084"/>
            <a:ext cx="3071813" cy="515939"/>
          </a:xfrm>
          <a:prstGeom prst="roundRect">
            <a:avLst>
              <a:gd name="adj" fmla="val 5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6" tIns="45718" rIns="91436" bIns="45718" anchor="ctr"/>
          <a:lstStyle/>
          <a:p>
            <a:pPr algn="ctr">
              <a:spcBef>
                <a:spcPct val="10000"/>
              </a:spcBef>
            </a:pPr>
            <a:r>
              <a:rPr lang="en-US" sz="2400" b="1" dirty="0" smtClean="0">
                <a:solidFill>
                  <a:schemeClr val="tx2"/>
                </a:solidFill>
              </a:rPr>
              <a:t>First mixed mode in W16B</a:t>
            </a:r>
            <a:endParaRPr lang="en-US" sz="2400" b="1" dirty="0">
              <a:solidFill>
                <a:schemeClr val="tx2"/>
              </a:solidFill>
            </a:endParaRPr>
          </a:p>
        </p:txBody>
      </p:sp>
      <p:sp>
        <p:nvSpPr>
          <p:cNvPr id="15" name="Freeform 104"/>
          <p:cNvSpPr>
            <a:spLocks noChangeAspect="1"/>
          </p:cNvSpPr>
          <p:nvPr/>
        </p:nvSpPr>
        <p:spPr bwMode="auto">
          <a:xfrm>
            <a:off x="3660374" y="5816864"/>
            <a:ext cx="158353" cy="719138"/>
          </a:xfrm>
          <a:custGeom>
            <a:avLst/>
            <a:gdLst>
              <a:gd name="T0" fmla="*/ 0 w 72"/>
              <a:gd name="T1" fmla="*/ 2147483647 h 227"/>
              <a:gd name="T2" fmla="*/ 2147483647 w 72"/>
              <a:gd name="T3" fmla="*/ 2147483647 h 227"/>
              <a:gd name="T4" fmla="*/ 2147483647 w 72"/>
              <a:gd name="T5" fmla="*/ 2147483647 h 227"/>
              <a:gd name="T6" fmla="*/ 2147483647 w 72"/>
              <a:gd name="T7" fmla="*/ 2147483647 h 227"/>
              <a:gd name="T8" fmla="*/ 2147483647 w 72"/>
              <a:gd name="T9" fmla="*/ 2147483647 h 227"/>
              <a:gd name="T10" fmla="*/ 2147483647 w 72"/>
              <a:gd name="T11" fmla="*/ 2147483647 h 227"/>
              <a:gd name="T12" fmla="*/ 2147483647 w 72"/>
              <a:gd name="T13" fmla="*/ 2147483647 h 227"/>
              <a:gd name="T14" fmla="*/ 2147483647 w 72"/>
              <a:gd name="T15" fmla="*/ 2147483647 h 227"/>
              <a:gd name="T16" fmla="*/ 2147483647 w 72"/>
              <a:gd name="T17" fmla="*/ 2147483647 h 227"/>
              <a:gd name="T18" fmla="*/ 2147483647 w 72"/>
              <a:gd name="T19" fmla="*/ 2147483647 h 227"/>
              <a:gd name="T20" fmla="*/ 2147483647 w 72"/>
              <a:gd name="T21" fmla="*/ 2147483647 h 227"/>
              <a:gd name="T22" fmla="*/ 2147483647 w 72"/>
              <a:gd name="T23" fmla="*/ 2147483647 h 227"/>
              <a:gd name="T24" fmla="*/ 2147483647 w 72"/>
              <a:gd name="T25" fmla="*/ 2147483647 h 227"/>
              <a:gd name="T26" fmla="*/ 0 w 72"/>
              <a:gd name="T27" fmla="*/ 2147483647 h 227"/>
              <a:gd name="T28" fmla="*/ 0 w 72"/>
              <a:gd name="T29" fmla="*/ 2147483647 h 227"/>
              <a:gd name="T30" fmla="*/ 2147483647 w 72"/>
              <a:gd name="T31" fmla="*/ 0 h 227"/>
              <a:gd name="T32" fmla="*/ 2147483647 w 72"/>
              <a:gd name="T33" fmla="*/ 0 h 227"/>
              <a:gd name="T34" fmla="*/ 2147483647 w 72"/>
              <a:gd name="T35" fmla="*/ 0 h 227"/>
              <a:gd name="T36" fmla="*/ 2147483647 w 72"/>
              <a:gd name="T37" fmla="*/ 0 h 227"/>
              <a:gd name="T38" fmla="*/ 2147483647 w 72"/>
              <a:gd name="T39" fmla="*/ 2147483647 h 227"/>
              <a:gd name="T40" fmla="*/ 2147483647 w 72"/>
              <a:gd name="T41" fmla="*/ 2147483647 h 227"/>
              <a:gd name="T42" fmla="*/ 2147483647 w 72"/>
              <a:gd name="T43" fmla="*/ 2147483647 h 227"/>
              <a:gd name="T44" fmla="*/ 2147483647 w 72"/>
              <a:gd name="T45" fmla="*/ 2147483647 h 227"/>
              <a:gd name="T46" fmla="*/ 2147483647 w 72"/>
              <a:gd name="T47" fmla="*/ 2147483647 h 227"/>
              <a:gd name="T48" fmla="*/ 2147483647 w 72"/>
              <a:gd name="T49" fmla="*/ 2147483647 h 227"/>
              <a:gd name="T50" fmla="*/ 2147483647 w 72"/>
              <a:gd name="T51" fmla="*/ 2147483647 h 227"/>
              <a:gd name="T52" fmla="*/ 0 w 72"/>
              <a:gd name="T53" fmla="*/ 2147483647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
              <a:gd name="T82" fmla="*/ 0 h 227"/>
              <a:gd name="T83" fmla="*/ 72 w 72"/>
              <a:gd name="T84" fmla="*/ 227 h 2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 h="227">
                <a:moveTo>
                  <a:pt x="0" y="219"/>
                </a:moveTo>
                <a:cubicBezTo>
                  <a:pt x="0" y="215"/>
                  <a:pt x="3" y="211"/>
                  <a:pt x="8" y="211"/>
                </a:cubicBezTo>
                <a:cubicBezTo>
                  <a:pt x="8" y="211"/>
                  <a:pt x="8" y="211"/>
                  <a:pt x="8" y="211"/>
                </a:cubicBezTo>
                <a:cubicBezTo>
                  <a:pt x="30" y="211"/>
                  <a:pt x="43" y="211"/>
                  <a:pt x="43" y="211"/>
                </a:cubicBezTo>
                <a:cubicBezTo>
                  <a:pt x="43" y="211"/>
                  <a:pt x="43" y="211"/>
                  <a:pt x="43" y="211"/>
                </a:cubicBezTo>
                <a:cubicBezTo>
                  <a:pt x="51" y="211"/>
                  <a:pt x="56" y="205"/>
                  <a:pt x="56" y="198"/>
                </a:cubicBezTo>
                <a:cubicBezTo>
                  <a:pt x="56" y="198"/>
                  <a:pt x="56" y="198"/>
                  <a:pt x="56" y="198"/>
                </a:cubicBezTo>
                <a:cubicBezTo>
                  <a:pt x="56" y="29"/>
                  <a:pt x="56" y="29"/>
                  <a:pt x="56" y="29"/>
                </a:cubicBezTo>
                <a:cubicBezTo>
                  <a:pt x="56" y="22"/>
                  <a:pt x="51" y="16"/>
                  <a:pt x="43" y="16"/>
                </a:cubicBezTo>
                <a:cubicBezTo>
                  <a:pt x="43" y="16"/>
                  <a:pt x="43" y="16"/>
                  <a:pt x="43" y="16"/>
                </a:cubicBezTo>
                <a:cubicBezTo>
                  <a:pt x="43" y="16"/>
                  <a:pt x="30" y="16"/>
                  <a:pt x="8" y="16"/>
                </a:cubicBezTo>
                <a:cubicBezTo>
                  <a:pt x="8" y="16"/>
                  <a:pt x="8" y="16"/>
                  <a:pt x="8" y="16"/>
                </a:cubicBezTo>
                <a:cubicBezTo>
                  <a:pt x="8" y="16"/>
                  <a:pt x="8" y="16"/>
                  <a:pt x="8" y="16"/>
                </a:cubicBezTo>
                <a:cubicBezTo>
                  <a:pt x="3" y="16"/>
                  <a:pt x="0" y="12"/>
                  <a:pt x="0" y="8"/>
                </a:cubicBezTo>
                <a:cubicBezTo>
                  <a:pt x="0" y="8"/>
                  <a:pt x="0" y="8"/>
                  <a:pt x="0" y="8"/>
                </a:cubicBezTo>
                <a:cubicBezTo>
                  <a:pt x="0" y="3"/>
                  <a:pt x="3" y="0"/>
                  <a:pt x="8" y="0"/>
                </a:cubicBezTo>
                <a:cubicBezTo>
                  <a:pt x="8" y="0"/>
                  <a:pt x="8" y="0"/>
                  <a:pt x="8" y="0"/>
                </a:cubicBezTo>
                <a:cubicBezTo>
                  <a:pt x="30" y="0"/>
                  <a:pt x="43" y="0"/>
                  <a:pt x="43" y="0"/>
                </a:cubicBezTo>
                <a:cubicBezTo>
                  <a:pt x="43" y="0"/>
                  <a:pt x="43" y="0"/>
                  <a:pt x="43" y="0"/>
                </a:cubicBezTo>
                <a:cubicBezTo>
                  <a:pt x="60" y="0"/>
                  <a:pt x="72" y="13"/>
                  <a:pt x="72" y="29"/>
                </a:cubicBezTo>
                <a:cubicBezTo>
                  <a:pt x="72" y="29"/>
                  <a:pt x="72" y="29"/>
                  <a:pt x="72" y="29"/>
                </a:cubicBezTo>
                <a:cubicBezTo>
                  <a:pt x="72" y="198"/>
                  <a:pt x="72" y="198"/>
                  <a:pt x="72" y="198"/>
                </a:cubicBezTo>
                <a:cubicBezTo>
                  <a:pt x="72" y="214"/>
                  <a:pt x="59" y="227"/>
                  <a:pt x="43" y="227"/>
                </a:cubicBezTo>
                <a:cubicBezTo>
                  <a:pt x="43" y="227"/>
                  <a:pt x="43" y="227"/>
                  <a:pt x="43" y="227"/>
                </a:cubicBezTo>
                <a:cubicBezTo>
                  <a:pt x="43" y="227"/>
                  <a:pt x="30" y="227"/>
                  <a:pt x="8" y="227"/>
                </a:cubicBezTo>
                <a:cubicBezTo>
                  <a:pt x="8" y="227"/>
                  <a:pt x="8" y="227"/>
                  <a:pt x="8" y="227"/>
                </a:cubicBezTo>
                <a:cubicBezTo>
                  <a:pt x="3" y="227"/>
                  <a:pt x="0" y="223"/>
                  <a:pt x="0" y="219"/>
                </a:cubicBezTo>
                <a:close/>
              </a:path>
            </a:pathLst>
          </a:custGeom>
          <a:solidFill>
            <a:schemeClr val="tx2"/>
          </a:solidFill>
          <a:ln w="9525">
            <a:solidFill>
              <a:schemeClr val="tx2"/>
            </a:solidFill>
            <a:round/>
            <a:headEnd/>
            <a:tailEnd/>
          </a:ln>
        </p:spPr>
        <p:txBody>
          <a:bodyPr lIns="91436" tIns="45718" rIns="91436" bIns="45718"/>
          <a:lstStyle/>
          <a:p>
            <a:endParaRPr lang="en-US"/>
          </a:p>
        </p:txBody>
      </p:sp>
    </p:spTree>
    <p:custDataLst>
      <p:tags r:id="rId1"/>
    </p:custDataLst>
    <p:extLst>
      <p:ext uri="{BB962C8B-B14F-4D97-AF65-F5344CB8AC3E}">
        <p14:creationId xmlns:p14="http://schemas.microsoft.com/office/powerpoint/2010/main" val="20412731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Content Placeholder 2"/>
          <p:cNvSpPr>
            <a:spLocks noGrp="1"/>
          </p:cNvSpPr>
          <p:nvPr>
            <p:ph sz="half" idx="1"/>
          </p:nvPr>
        </p:nvSpPr>
        <p:spPr>
          <a:xfrm>
            <a:off x="397688" y="3951820"/>
            <a:ext cx="5447903" cy="1821183"/>
          </a:xfrm>
        </p:spPr>
        <p:txBody>
          <a:bodyPr/>
          <a:lstStyle/>
          <a:p>
            <a:r>
              <a:rPr lang="en-US" dirty="0" smtClean="0">
                <a:latin typeface="Arial" charset="0"/>
              </a:rPr>
              <a:t>Most SW </a:t>
            </a:r>
            <a:r>
              <a:rPr lang="en-US" dirty="0">
                <a:latin typeface="Arial" charset="0"/>
              </a:rPr>
              <a:t>feature </a:t>
            </a:r>
            <a:r>
              <a:rPr lang="en-US" dirty="0" smtClean="0">
                <a:latin typeface="Arial" charset="0"/>
              </a:rPr>
              <a:t>used today in commercial networks are supported with W16A</a:t>
            </a:r>
            <a:endParaRPr lang="en-US" dirty="0">
              <a:latin typeface="Arial" charset="0"/>
            </a:endParaRPr>
          </a:p>
          <a:p>
            <a:pPr lvl="1"/>
            <a:r>
              <a:rPr lang="en-US" dirty="0" smtClean="0">
                <a:latin typeface="Arial" charset="0"/>
              </a:rPr>
              <a:t>All RNC related features are by default supported</a:t>
            </a:r>
          </a:p>
          <a:p>
            <a:r>
              <a:rPr lang="en-US" dirty="0" smtClean="0">
                <a:latin typeface="Arial" charset="0"/>
              </a:rPr>
              <a:t>Always </a:t>
            </a:r>
            <a:r>
              <a:rPr lang="en-US" dirty="0">
                <a:latin typeface="Arial" charset="0"/>
              </a:rPr>
              <a:t>consult </a:t>
            </a:r>
            <a:r>
              <a:rPr lang="en-US" dirty="0">
                <a:latin typeface="Arial" charset="0"/>
                <a:hlinkClick r:id="rId3"/>
              </a:rPr>
              <a:t>ERS Baseband SW roadmap</a:t>
            </a:r>
            <a:endParaRPr lang="en-US" dirty="0">
              <a:latin typeface="Arial" charset="0"/>
            </a:endParaRPr>
          </a:p>
        </p:txBody>
      </p:sp>
      <p:sp>
        <p:nvSpPr>
          <p:cNvPr id="108546" name="Title 3"/>
          <p:cNvSpPr>
            <a:spLocks noGrp="1"/>
          </p:cNvSpPr>
          <p:nvPr>
            <p:ph type="title"/>
          </p:nvPr>
        </p:nvSpPr>
        <p:spPr>
          <a:xfrm>
            <a:off x="394098" y="239713"/>
            <a:ext cx="7493794" cy="1085850"/>
          </a:xfrm>
        </p:spPr>
        <p:txBody>
          <a:bodyPr/>
          <a:lstStyle/>
          <a:p>
            <a:r>
              <a:rPr lang="en-US">
                <a:latin typeface="Ericsson Capital TT" charset="0"/>
              </a:rPr>
              <a:t>SW Feature support Aspects</a:t>
            </a:r>
          </a:p>
        </p:txBody>
      </p:sp>
      <p:pic>
        <p:nvPicPr>
          <p:cNvPr id="10854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38788" y="1287996"/>
            <a:ext cx="213241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48" name="Shape 123"/>
          <p:cNvSpPr>
            <a:spLocks noChangeArrowheads="1"/>
          </p:cNvSpPr>
          <p:nvPr/>
        </p:nvSpPr>
        <p:spPr bwMode="auto">
          <a:xfrm>
            <a:off x="727472" y="2216684"/>
            <a:ext cx="498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800">
                <a:solidFill>
                  <a:srgbClr val="89BA17"/>
                </a:solidFill>
              </a:rPr>
              <a:t>LTE</a:t>
            </a:r>
          </a:p>
        </p:txBody>
      </p:sp>
      <p:sp>
        <p:nvSpPr>
          <p:cNvPr id="108549" name="Shape 124"/>
          <p:cNvSpPr>
            <a:spLocks noChangeArrowheads="1"/>
          </p:cNvSpPr>
          <p:nvPr/>
        </p:nvSpPr>
        <p:spPr bwMode="auto">
          <a:xfrm>
            <a:off x="355998" y="2751670"/>
            <a:ext cx="990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800">
                <a:solidFill>
                  <a:srgbClr val="7B0663"/>
                </a:solidFill>
              </a:rPr>
              <a:t>WCDMA</a:t>
            </a:r>
          </a:p>
        </p:txBody>
      </p:sp>
      <p:sp>
        <p:nvSpPr>
          <p:cNvPr id="108551" name="Shape 126"/>
          <p:cNvSpPr>
            <a:spLocks noChangeArrowheads="1"/>
          </p:cNvSpPr>
          <p:nvPr/>
        </p:nvSpPr>
        <p:spPr bwMode="auto">
          <a:xfrm>
            <a:off x="632223" y="3278720"/>
            <a:ext cx="618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800">
                <a:solidFill>
                  <a:srgbClr val="00A9D4"/>
                </a:solidFill>
              </a:rPr>
              <a:t>GSM</a:t>
            </a:r>
          </a:p>
        </p:txBody>
      </p:sp>
      <p:sp>
        <p:nvSpPr>
          <p:cNvPr id="108552" name="Shape 127"/>
          <p:cNvSpPr>
            <a:spLocks noChangeArrowheads="1"/>
          </p:cNvSpPr>
          <p:nvPr/>
        </p:nvSpPr>
        <p:spPr bwMode="auto">
          <a:xfrm>
            <a:off x="1262063" y="1881721"/>
            <a:ext cx="39850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300" b="1">
                <a:solidFill>
                  <a:srgbClr val="58585A"/>
                </a:solidFill>
              </a:rPr>
              <a:t>15B</a:t>
            </a:r>
          </a:p>
        </p:txBody>
      </p:sp>
      <p:sp>
        <p:nvSpPr>
          <p:cNvPr id="108553" name="Shape 128"/>
          <p:cNvSpPr>
            <a:spLocks noChangeArrowheads="1"/>
          </p:cNvSpPr>
          <p:nvPr/>
        </p:nvSpPr>
        <p:spPr bwMode="auto">
          <a:xfrm>
            <a:off x="2652713" y="1889659"/>
            <a:ext cx="39850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300" b="1">
                <a:solidFill>
                  <a:srgbClr val="58585A"/>
                </a:solidFill>
              </a:rPr>
              <a:t>16A</a:t>
            </a:r>
          </a:p>
        </p:txBody>
      </p:sp>
      <p:sp>
        <p:nvSpPr>
          <p:cNvPr id="108554" name="Shape 129"/>
          <p:cNvSpPr>
            <a:spLocks noChangeArrowheads="1"/>
          </p:cNvSpPr>
          <p:nvPr/>
        </p:nvSpPr>
        <p:spPr bwMode="auto">
          <a:xfrm>
            <a:off x="4067175" y="1894421"/>
            <a:ext cx="39850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300" b="1">
                <a:solidFill>
                  <a:srgbClr val="58585A"/>
                </a:solidFill>
              </a:rPr>
              <a:t>16B</a:t>
            </a:r>
          </a:p>
        </p:txBody>
      </p:sp>
      <p:sp>
        <p:nvSpPr>
          <p:cNvPr id="108555" name="Shape 130"/>
          <p:cNvSpPr>
            <a:spLocks noChangeArrowheads="1"/>
          </p:cNvSpPr>
          <p:nvPr/>
        </p:nvSpPr>
        <p:spPr bwMode="auto">
          <a:xfrm>
            <a:off x="1264444" y="2278595"/>
            <a:ext cx="4274344" cy="293688"/>
          </a:xfrm>
          <a:prstGeom prst="rect">
            <a:avLst/>
          </a:prstGeom>
          <a:solidFill>
            <a:srgbClr val="EBF2D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solidFill>
                <a:srgbClr val="FFFFFF"/>
              </a:solidFill>
            </a:endParaRPr>
          </a:p>
        </p:txBody>
      </p:sp>
      <p:sp>
        <p:nvSpPr>
          <p:cNvPr id="108556" name="Shape 131"/>
          <p:cNvSpPr>
            <a:spLocks noChangeArrowheads="1"/>
          </p:cNvSpPr>
          <p:nvPr/>
        </p:nvSpPr>
        <p:spPr bwMode="auto">
          <a:xfrm>
            <a:off x="1262063" y="2799296"/>
            <a:ext cx="1493044" cy="277813"/>
          </a:xfrm>
          <a:prstGeom prst="rect">
            <a:avLst/>
          </a:prstGeom>
          <a:noFill/>
          <a:ln w="12700">
            <a:solidFill>
              <a:srgbClr val="A66C99"/>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FFFFFF"/>
              </a:solidFill>
            </a:endParaRPr>
          </a:p>
        </p:txBody>
      </p:sp>
      <p:sp>
        <p:nvSpPr>
          <p:cNvPr id="108557" name="Shape 132"/>
          <p:cNvSpPr>
            <a:spLocks noChangeArrowheads="1"/>
          </p:cNvSpPr>
          <p:nvPr/>
        </p:nvSpPr>
        <p:spPr bwMode="auto">
          <a:xfrm>
            <a:off x="2705101" y="2791358"/>
            <a:ext cx="2794397" cy="309562"/>
          </a:xfrm>
          <a:prstGeom prst="rect">
            <a:avLst/>
          </a:prstGeom>
          <a:gradFill rotWithShape="0">
            <a:gsLst>
              <a:gs pos="0">
                <a:srgbClr val="C19CBB"/>
              </a:gs>
              <a:gs pos="50000">
                <a:srgbClr val="C19CBB"/>
              </a:gs>
              <a:gs pos="100000">
                <a:srgbClr val="7B0663"/>
              </a:gs>
            </a:gsLst>
            <a:lin ang="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solidFill>
                <a:srgbClr val="FFFFFF"/>
              </a:solidFill>
            </a:endParaRPr>
          </a:p>
        </p:txBody>
      </p:sp>
      <p:sp>
        <p:nvSpPr>
          <p:cNvPr id="108558" name="Shape 134"/>
          <p:cNvSpPr>
            <a:spLocks noChangeArrowheads="1"/>
          </p:cNvSpPr>
          <p:nvPr/>
        </p:nvSpPr>
        <p:spPr bwMode="auto">
          <a:xfrm>
            <a:off x="4139804" y="3312059"/>
            <a:ext cx="1398984" cy="293687"/>
          </a:xfrm>
          <a:prstGeom prst="rect">
            <a:avLst/>
          </a:prstGeom>
          <a:solidFill>
            <a:srgbClr val="00C5F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solidFill>
                <a:srgbClr val="FFFFFF"/>
              </a:solidFill>
            </a:endParaRPr>
          </a:p>
        </p:txBody>
      </p:sp>
      <p:sp>
        <p:nvSpPr>
          <p:cNvPr id="108561" name="Shape 137"/>
          <p:cNvSpPr>
            <a:spLocks noChangeArrowheads="1"/>
          </p:cNvSpPr>
          <p:nvPr/>
        </p:nvSpPr>
        <p:spPr bwMode="auto">
          <a:xfrm>
            <a:off x="1290637" y="1441984"/>
            <a:ext cx="3151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300">
                <a:solidFill>
                  <a:srgbClr val="58585A"/>
                </a:solidFill>
              </a:rPr>
              <a:t>Q2</a:t>
            </a:r>
          </a:p>
        </p:txBody>
      </p:sp>
      <p:sp>
        <p:nvSpPr>
          <p:cNvPr id="108562" name="Shape 138"/>
          <p:cNvSpPr>
            <a:spLocks noChangeArrowheads="1"/>
          </p:cNvSpPr>
          <p:nvPr/>
        </p:nvSpPr>
        <p:spPr bwMode="auto">
          <a:xfrm>
            <a:off x="769144" y="1441984"/>
            <a:ext cx="4642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300" b="1">
                <a:solidFill>
                  <a:srgbClr val="58585A"/>
                </a:solidFill>
              </a:rPr>
              <a:t>2015</a:t>
            </a:r>
          </a:p>
        </p:txBody>
      </p:sp>
      <p:sp>
        <p:nvSpPr>
          <p:cNvPr id="108563" name="Shape 139"/>
          <p:cNvSpPr>
            <a:spLocks noChangeArrowheads="1"/>
          </p:cNvSpPr>
          <p:nvPr/>
        </p:nvSpPr>
        <p:spPr bwMode="auto">
          <a:xfrm>
            <a:off x="1939529" y="1441984"/>
            <a:ext cx="3151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300">
                <a:solidFill>
                  <a:srgbClr val="58585A"/>
                </a:solidFill>
              </a:rPr>
              <a:t>Q3</a:t>
            </a:r>
          </a:p>
        </p:txBody>
      </p:sp>
      <p:sp>
        <p:nvSpPr>
          <p:cNvPr id="108564" name="Shape 140"/>
          <p:cNvSpPr>
            <a:spLocks noChangeArrowheads="1"/>
          </p:cNvSpPr>
          <p:nvPr/>
        </p:nvSpPr>
        <p:spPr bwMode="auto">
          <a:xfrm>
            <a:off x="2686050" y="1441984"/>
            <a:ext cx="3151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300">
                <a:solidFill>
                  <a:srgbClr val="58585A"/>
                </a:solidFill>
              </a:rPr>
              <a:t>Q4</a:t>
            </a:r>
          </a:p>
        </p:txBody>
      </p:sp>
      <p:sp>
        <p:nvSpPr>
          <p:cNvPr id="108565" name="Shape 141"/>
          <p:cNvSpPr>
            <a:spLocks noChangeArrowheads="1"/>
          </p:cNvSpPr>
          <p:nvPr/>
        </p:nvSpPr>
        <p:spPr bwMode="auto">
          <a:xfrm>
            <a:off x="4100512" y="1441984"/>
            <a:ext cx="3151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300">
                <a:solidFill>
                  <a:srgbClr val="58585A"/>
                </a:solidFill>
              </a:rPr>
              <a:t>Q2</a:t>
            </a:r>
          </a:p>
        </p:txBody>
      </p:sp>
      <p:sp>
        <p:nvSpPr>
          <p:cNvPr id="108566" name="Shape 142"/>
          <p:cNvSpPr>
            <a:spLocks noChangeArrowheads="1"/>
          </p:cNvSpPr>
          <p:nvPr/>
        </p:nvSpPr>
        <p:spPr bwMode="auto">
          <a:xfrm>
            <a:off x="4679156" y="1441984"/>
            <a:ext cx="3151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300">
                <a:solidFill>
                  <a:srgbClr val="58585A"/>
                </a:solidFill>
              </a:rPr>
              <a:t>Q3</a:t>
            </a:r>
          </a:p>
        </p:txBody>
      </p:sp>
      <p:sp>
        <p:nvSpPr>
          <p:cNvPr id="108567" name="Shape 143"/>
          <p:cNvSpPr>
            <a:spLocks noChangeArrowheads="1"/>
          </p:cNvSpPr>
          <p:nvPr/>
        </p:nvSpPr>
        <p:spPr bwMode="auto">
          <a:xfrm>
            <a:off x="5267325" y="1441984"/>
            <a:ext cx="3151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300">
                <a:solidFill>
                  <a:srgbClr val="58585A"/>
                </a:solidFill>
              </a:rPr>
              <a:t>Q4</a:t>
            </a:r>
          </a:p>
        </p:txBody>
      </p:sp>
      <p:sp>
        <p:nvSpPr>
          <p:cNvPr id="108568" name="Shape 144"/>
          <p:cNvSpPr>
            <a:spLocks noChangeArrowheads="1"/>
          </p:cNvSpPr>
          <p:nvPr/>
        </p:nvSpPr>
        <p:spPr bwMode="auto">
          <a:xfrm>
            <a:off x="3345656" y="1441984"/>
            <a:ext cx="4642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45719" rIns="45719">
            <a:spAutoFit/>
          </a:bodyPr>
          <a:lstStyle/>
          <a:p>
            <a:r>
              <a:rPr lang="en-US" sz="1300" b="1">
                <a:solidFill>
                  <a:srgbClr val="58585A"/>
                </a:solidFill>
              </a:rPr>
              <a:t>2016</a:t>
            </a:r>
          </a:p>
        </p:txBody>
      </p:sp>
      <p:sp>
        <p:nvSpPr>
          <p:cNvPr id="108569" name="Shape 145"/>
          <p:cNvSpPr>
            <a:spLocks noChangeArrowheads="1"/>
          </p:cNvSpPr>
          <p:nvPr/>
        </p:nvSpPr>
        <p:spPr bwMode="auto">
          <a:xfrm>
            <a:off x="1269207" y="2129370"/>
            <a:ext cx="656035"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47625" tIns="47625" rIns="47625" bIns="47625">
            <a:spAutoFit/>
          </a:bodyPr>
          <a:lstStyle/>
          <a:p>
            <a:pPr>
              <a:spcBef>
                <a:spcPts val="600"/>
              </a:spcBef>
              <a:tabLst>
                <a:tab pos="88900" algn="l"/>
              </a:tabLst>
            </a:pPr>
            <a:r>
              <a:rPr lang="en-US" sz="1000">
                <a:solidFill>
                  <a:srgbClr val="58585A"/>
                </a:solidFill>
              </a:rPr>
              <a:t>*</a:t>
            </a:r>
            <a:br>
              <a:rPr lang="en-US" sz="1000">
                <a:solidFill>
                  <a:srgbClr val="58585A"/>
                </a:solidFill>
              </a:rPr>
            </a:br>
            <a:endParaRPr lang="en-US" sz="1000">
              <a:solidFill>
                <a:srgbClr val="58585A"/>
              </a:solidFill>
            </a:endParaRPr>
          </a:p>
        </p:txBody>
      </p:sp>
      <p:sp>
        <p:nvSpPr>
          <p:cNvPr id="108570" name="Shape 146"/>
          <p:cNvSpPr>
            <a:spLocks noChangeArrowheads="1"/>
          </p:cNvSpPr>
          <p:nvPr/>
        </p:nvSpPr>
        <p:spPr bwMode="auto">
          <a:xfrm>
            <a:off x="1264444" y="2643720"/>
            <a:ext cx="37981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47625" tIns="47625" rIns="47625" bIns="47625">
            <a:spAutoFit/>
          </a:bodyPr>
          <a:lstStyle/>
          <a:p>
            <a:pPr>
              <a:spcBef>
                <a:spcPts val="600"/>
              </a:spcBef>
              <a:tabLst>
                <a:tab pos="88900" algn="l"/>
              </a:tabLst>
            </a:pPr>
            <a:r>
              <a:rPr lang="en-US" sz="1000">
                <a:solidFill>
                  <a:srgbClr val="58585A"/>
                </a:solidFill>
              </a:rPr>
              <a:t>**</a:t>
            </a:r>
            <a:br>
              <a:rPr lang="en-US" sz="1000">
                <a:solidFill>
                  <a:srgbClr val="58585A"/>
                </a:solidFill>
              </a:rPr>
            </a:br>
            <a:endParaRPr lang="en-US" sz="1000">
              <a:solidFill>
                <a:srgbClr val="58585A"/>
              </a:solidFill>
            </a:endParaRPr>
          </a:p>
        </p:txBody>
      </p:sp>
      <p:sp>
        <p:nvSpPr>
          <p:cNvPr id="33" name="Shape 148"/>
          <p:cNvSpPr/>
          <p:nvPr/>
        </p:nvSpPr>
        <p:spPr>
          <a:xfrm>
            <a:off x="740569" y="1772183"/>
            <a:ext cx="4866085" cy="0"/>
          </a:xfrm>
          <a:prstGeom prst="line">
            <a:avLst/>
          </a:prstGeom>
          <a:ln w="12700">
            <a:solidFill>
              <a:srgbClr val="8F8F92"/>
            </a:solidFill>
            <a:tailEnd type="triangle"/>
          </a:ln>
        </p:spPr>
        <p:txBody>
          <a:bodyPr lIns="0" tIns="0" rIns="0" bIns="0"/>
          <a:lstStyle/>
          <a:p>
            <a:pPr defTabSz="457200">
              <a:spcBef>
                <a:spcPts val="0"/>
              </a:spcBef>
              <a:defRPr sz="1200">
                <a:solidFill>
                  <a:srgbClr val="000000"/>
                </a:solidFill>
                <a:latin typeface="+mn-lt"/>
                <a:ea typeface="+mn-ea"/>
                <a:cs typeface="+mn-cs"/>
                <a:sym typeface="HelveticaCE"/>
              </a:defRPr>
            </a:pPr>
            <a:endParaRPr sz="1200">
              <a:solidFill>
                <a:srgbClr val="000000"/>
              </a:solidFill>
              <a:latin typeface="+mn-lt"/>
              <a:ea typeface="+mn-ea"/>
              <a:cs typeface="+mn-cs"/>
              <a:sym typeface="HelveticaCE"/>
            </a:endParaRPr>
          </a:p>
        </p:txBody>
      </p:sp>
      <p:sp>
        <p:nvSpPr>
          <p:cNvPr id="108572" name="Shape 149"/>
          <p:cNvSpPr>
            <a:spLocks/>
          </p:cNvSpPr>
          <p:nvPr/>
        </p:nvSpPr>
        <p:spPr bwMode="auto">
          <a:xfrm rot="5400000">
            <a:off x="2764632" y="2392499"/>
            <a:ext cx="85725" cy="642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BFB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108573" name="Shape 150"/>
          <p:cNvSpPr>
            <a:spLocks/>
          </p:cNvSpPr>
          <p:nvPr/>
        </p:nvSpPr>
        <p:spPr bwMode="auto">
          <a:xfrm rot="5400000">
            <a:off x="1344216" y="2392499"/>
            <a:ext cx="85725" cy="642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BFB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108574" name="Shape 151"/>
          <p:cNvSpPr>
            <a:spLocks/>
          </p:cNvSpPr>
          <p:nvPr/>
        </p:nvSpPr>
        <p:spPr bwMode="auto">
          <a:xfrm rot="5400000">
            <a:off x="4180285" y="2392499"/>
            <a:ext cx="85725" cy="642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BFB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108575" name="Shape 152"/>
          <p:cNvSpPr>
            <a:spLocks/>
          </p:cNvSpPr>
          <p:nvPr/>
        </p:nvSpPr>
        <p:spPr bwMode="auto">
          <a:xfrm rot="5400000">
            <a:off x="2764632" y="2908436"/>
            <a:ext cx="85725" cy="642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BFB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108576" name="Shape 153"/>
          <p:cNvSpPr>
            <a:spLocks/>
          </p:cNvSpPr>
          <p:nvPr/>
        </p:nvSpPr>
        <p:spPr bwMode="auto">
          <a:xfrm rot="5400000">
            <a:off x="4180285" y="2908436"/>
            <a:ext cx="85725" cy="642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BFB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108577" name="Shape 154"/>
          <p:cNvSpPr>
            <a:spLocks/>
          </p:cNvSpPr>
          <p:nvPr/>
        </p:nvSpPr>
        <p:spPr bwMode="auto">
          <a:xfrm rot="5400000">
            <a:off x="4180285" y="3425961"/>
            <a:ext cx="85725" cy="642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BFB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108578" name="Shape 155"/>
          <p:cNvSpPr>
            <a:spLocks/>
          </p:cNvSpPr>
          <p:nvPr/>
        </p:nvSpPr>
        <p:spPr bwMode="auto">
          <a:xfrm rot="5400000">
            <a:off x="2764632" y="3962536"/>
            <a:ext cx="85725" cy="642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BFB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108579" name="Shape 156"/>
          <p:cNvSpPr>
            <a:spLocks/>
          </p:cNvSpPr>
          <p:nvPr/>
        </p:nvSpPr>
        <p:spPr bwMode="auto">
          <a:xfrm rot="5400000">
            <a:off x="4180285" y="3962536"/>
            <a:ext cx="85725" cy="642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BFB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108580" name="Shape 157"/>
          <p:cNvSpPr>
            <a:spLocks/>
          </p:cNvSpPr>
          <p:nvPr/>
        </p:nvSpPr>
        <p:spPr bwMode="auto">
          <a:xfrm rot="5400000">
            <a:off x="1344216" y="2903674"/>
            <a:ext cx="85725" cy="642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A66C9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108582" name="Shape 159"/>
          <p:cNvSpPr>
            <a:spLocks/>
          </p:cNvSpPr>
          <p:nvPr/>
        </p:nvSpPr>
        <p:spPr bwMode="auto">
          <a:xfrm rot="5400000">
            <a:off x="2076451" y="3962536"/>
            <a:ext cx="85725" cy="6429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BFB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108583" name="Content Placeholder 1"/>
          <p:cNvSpPr>
            <a:spLocks noGrp="1"/>
          </p:cNvSpPr>
          <p:nvPr>
            <p:ph sz="quarter" idx="3"/>
          </p:nvPr>
        </p:nvSpPr>
        <p:spPr>
          <a:xfrm>
            <a:off x="6254353" y="4278313"/>
            <a:ext cx="2889647" cy="1839912"/>
          </a:xfrm>
        </p:spPr>
        <p:txBody>
          <a:bodyPr/>
          <a:lstStyle/>
          <a:p>
            <a:pPr marL="0" indent="0">
              <a:buFont typeface="Arial" charset="0"/>
              <a:buNone/>
            </a:pPr>
            <a:r>
              <a:rPr lang="en-US" sz="1050" i="1" dirty="0">
                <a:latin typeface="Arial" charset="0"/>
              </a:rPr>
              <a:t>Examples of </a:t>
            </a:r>
            <a:r>
              <a:rPr lang="en-US" sz="1050" b="1" i="1" dirty="0">
                <a:latin typeface="Arial" charset="0"/>
              </a:rPr>
              <a:t>not</a:t>
            </a:r>
            <a:r>
              <a:rPr lang="en-US" sz="1050" i="1" dirty="0">
                <a:latin typeface="Arial" charset="0"/>
              </a:rPr>
              <a:t> supported features in </a:t>
            </a:r>
            <a:r>
              <a:rPr lang="en-US" sz="1050" i="1" dirty="0" smtClean="0">
                <a:latin typeface="Arial" charset="0"/>
              </a:rPr>
              <a:t>W16A, but candidates for W16B.</a:t>
            </a:r>
            <a:endParaRPr lang="en-US" sz="1050" i="1" dirty="0">
              <a:latin typeface="Arial" charset="0"/>
            </a:endParaRPr>
          </a:p>
          <a:p>
            <a:pPr marL="0" indent="0">
              <a:buFont typeface="Arial" charset="0"/>
              <a:buNone/>
            </a:pPr>
            <a:r>
              <a:rPr lang="en-US" sz="1050" i="1" dirty="0">
                <a:latin typeface="Arial" charset="0"/>
              </a:rPr>
              <a:t>FAJ 121 1883 CE capacity for EUL </a:t>
            </a:r>
            <a:r>
              <a:rPr lang="en-US" sz="1050" i="1" dirty="0" smtClean="0">
                <a:latin typeface="Arial" charset="0"/>
              </a:rPr>
              <a:t>Smartphones</a:t>
            </a:r>
            <a:endParaRPr lang="en-US" sz="1050" i="1" dirty="0">
              <a:latin typeface="Arial" charset="0"/>
            </a:endParaRPr>
          </a:p>
          <a:p>
            <a:pPr marL="0" indent="0">
              <a:buFont typeface="Arial" charset="0"/>
              <a:buNone/>
            </a:pPr>
            <a:r>
              <a:rPr lang="en-US" sz="1050" i="1" dirty="0">
                <a:latin typeface="Arial" charset="0"/>
              </a:rPr>
              <a:t>FAJ 121 1357 Configurable Carrier </a:t>
            </a:r>
            <a:r>
              <a:rPr lang="en-US" sz="1050" i="1" dirty="0" smtClean="0">
                <a:latin typeface="Arial" charset="0"/>
              </a:rPr>
              <a:t>Bandwidth</a:t>
            </a:r>
            <a:endParaRPr lang="en-US" sz="1050" i="1" dirty="0">
              <a:latin typeface="Arial" charset="0"/>
            </a:endParaRPr>
          </a:p>
          <a:p>
            <a:pPr marL="0" indent="0">
              <a:buFont typeface="Arial" charset="0"/>
              <a:buNone/>
            </a:pPr>
            <a:r>
              <a:rPr lang="en-US" sz="1050" i="1" dirty="0">
                <a:latin typeface="Arial" charset="0"/>
              </a:rPr>
              <a:t>FAJ 121 1490 Dual Band HSPA Multi carrier</a:t>
            </a:r>
          </a:p>
          <a:p>
            <a:pPr marL="0" indent="0">
              <a:buFont typeface="Arial" charset="0"/>
              <a:buNone/>
            </a:pPr>
            <a:r>
              <a:rPr lang="en-US" sz="1050" i="1" dirty="0">
                <a:latin typeface="Arial" charset="0"/>
              </a:rPr>
              <a:t>FAJ 121 3908 Narrowband Interference rejection</a:t>
            </a:r>
          </a:p>
          <a:p>
            <a:pPr marL="0" indent="0">
              <a:buFont typeface="Arial" charset="0"/>
              <a:buNone/>
            </a:pPr>
            <a:r>
              <a:rPr lang="en-US" sz="1050" i="1" dirty="0">
                <a:latin typeface="Arial" charset="0"/>
              </a:rPr>
              <a:t>FAJ 121 1481 F-DPCH</a:t>
            </a:r>
          </a:p>
          <a:p>
            <a:pPr marL="0" indent="0">
              <a:buFont typeface="Arial" charset="0"/>
              <a:buNone/>
            </a:pPr>
            <a:r>
              <a:rPr lang="en-US" sz="1050" i="1" dirty="0">
                <a:latin typeface="Arial" charset="0"/>
              </a:rPr>
              <a:t>FAJ 121 3698 HSDPA Dynamic Power sharing</a:t>
            </a:r>
          </a:p>
          <a:p>
            <a:pPr marL="0" indent="0">
              <a:buFont typeface="Arial" charset="0"/>
              <a:buNone/>
            </a:pPr>
            <a:r>
              <a:rPr lang="en-US" sz="1050" i="1" dirty="0">
                <a:latin typeface="Arial" charset="0"/>
              </a:rPr>
              <a:t>FAJ 121 1443 </a:t>
            </a:r>
            <a:r>
              <a:rPr lang="en-US" sz="1050" dirty="0">
                <a:latin typeface="Arial" charset="0"/>
              </a:rPr>
              <a:t>EUL Single HARQ process scheduling</a:t>
            </a:r>
          </a:p>
          <a:p>
            <a:pPr marL="0" indent="0">
              <a:buFont typeface="Arial" charset="0"/>
              <a:buNone/>
            </a:pPr>
            <a:endParaRPr lang="en-US" sz="1200" i="1" dirty="0">
              <a:latin typeface="Arial" charset="0"/>
            </a:endParaRPr>
          </a:p>
          <a:p>
            <a:pPr marL="0" indent="0">
              <a:buFont typeface="Arial" charset="0"/>
              <a:buNone/>
            </a:pPr>
            <a:endParaRPr lang="en-US" sz="1200" i="1" dirty="0">
              <a:latin typeface="Arial" charset="0"/>
            </a:endParaRPr>
          </a:p>
        </p:txBody>
      </p:sp>
    </p:spTree>
    <p:extLst>
      <p:ext uri="{BB962C8B-B14F-4D97-AF65-F5344CB8AC3E}">
        <p14:creationId xmlns:p14="http://schemas.microsoft.com/office/powerpoint/2010/main" val="1519403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Content Placeholder 2"/>
          <p:cNvSpPr>
            <a:spLocks noGrp="1"/>
          </p:cNvSpPr>
          <p:nvPr>
            <p:ph sz="half" idx="1"/>
          </p:nvPr>
        </p:nvSpPr>
        <p:spPr>
          <a:xfrm>
            <a:off x="490537" y="1401764"/>
            <a:ext cx="5053013" cy="816504"/>
          </a:xfrm>
        </p:spPr>
        <p:txBody>
          <a:bodyPr/>
          <a:lstStyle/>
          <a:p>
            <a:r>
              <a:rPr lang="en-US" sz="2000" dirty="0">
                <a:latin typeface="Arial" charset="0"/>
              </a:rPr>
              <a:t>Baseband 5212 and 5216 cannot interconnect with DUW</a:t>
            </a:r>
          </a:p>
          <a:p>
            <a:pPr lvl="1"/>
            <a:r>
              <a:rPr lang="en-US" sz="1800" dirty="0">
                <a:latin typeface="Arial" charset="0"/>
              </a:rPr>
              <a:t>W</a:t>
            </a:r>
            <a:r>
              <a:rPr lang="en-US" sz="1800" dirty="0" smtClean="0">
                <a:latin typeface="Arial" charset="0"/>
              </a:rPr>
              <a:t>ill </a:t>
            </a:r>
            <a:r>
              <a:rPr lang="en-US" sz="1800" dirty="0">
                <a:latin typeface="Arial" charset="0"/>
              </a:rPr>
              <a:t>be treated as different </a:t>
            </a:r>
            <a:r>
              <a:rPr lang="en-US" sz="1800" dirty="0" smtClean="0">
                <a:latin typeface="Arial" charset="0"/>
              </a:rPr>
              <a:t>logical RBS</a:t>
            </a:r>
            <a:endParaRPr lang="en-US" sz="1800" dirty="0">
              <a:latin typeface="Arial" charset="0"/>
            </a:endParaRPr>
          </a:p>
        </p:txBody>
      </p:sp>
      <p:sp>
        <p:nvSpPr>
          <p:cNvPr id="110594" name="Title 3"/>
          <p:cNvSpPr>
            <a:spLocks noGrp="1"/>
          </p:cNvSpPr>
          <p:nvPr>
            <p:ph type="title"/>
          </p:nvPr>
        </p:nvSpPr>
        <p:spPr>
          <a:xfrm>
            <a:off x="394098" y="239713"/>
            <a:ext cx="7493794" cy="1085850"/>
          </a:xfrm>
        </p:spPr>
        <p:txBody>
          <a:bodyPr/>
          <a:lstStyle/>
          <a:p>
            <a:r>
              <a:rPr lang="en-US">
                <a:latin typeface="Ericsson Capital TT" charset="0"/>
              </a:rPr>
              <a:t>HW support Aspects</a:t>
            </a:r>
          </a:p>
        </p:txBody>
      </p:sp>
      <p:pic>
        <p:nvPicPr>
          <p:cNvPr id="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6748463" y="428628"/>
            <a:ext cx="10001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0596" name="Rounded Rectangle 2"/>
          <p:cNvSpPr>
            <a:spLocks noChangeArrowheads="1"/>
          </p:cNvSpPr>
          <p:nvPr/>
        </p:nvSpPr>
        <p:spPr bwMode="auto">
          <a:xfrm>
            <a:off x="394098" y="1143528"/>
            <a:ext cx="8626078" cy="1243584"/>
          </a:xfrm>
          <a:prstGeom prst="roundRect">
            <a:avLst>
              <a:gd name="adj" fmla="val 16667"/>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rIns="72000"/>
          <a:lstStyle/>
          <a:p>
            <a:pPr>
              <a:spcBef>
                <a:spcPct val="50000"/>
              </a:spcBef>
            </a:pPr>
            <a:endParaRPr lang="en-US"/>
          </a:p>
        </p:txBody>
      </p:sp>
      <p:grpSp>
        <p:nvGrpSpPr>
          <p:cNvPr id="110597" name="Group 4"/>
          <p:cNvGrpSpPr>
            <a:grpSpLocks noChangeAspect="1"/>
          </p:cNvGrpSpPr>
          <p:nvPr/>
        </p:nvGrpSpPr>
        <p:grpSpPr bwMode="auto">
          <a:xfrm>
            <a:off x="5740003" y="2857501"/>
            <a:ext cx="3051572" cy="569913"/>
            <a:chOff x="6913563" y="2933701"/>
            <a:chExt cx="5737225" cy="825500"/>
          </a:xfrm>
        </p:grpSpPr>
        <p:pic>
          <p:nvPicPr>
            <p:cNvPr id="11062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13563" y="2933701"/>
              <a:ext cx="573722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30" name="Picture 10"/>
            <p:cNvPicPr>
              <a:picLocks noChangeAspect="1"/>
            </p:cNvPicPr>
            <p:nvPr/>
          </p:nvPicPr>
          <p:blipFill>
            <a:blip r:embed="rId5" cstate="email">
              <a:extLst>
                <a:ext uri="{28A0092B-C50C-407E-A947-70E740481C1C}">
                  <a14:useLocalDpi xmlns:a14="http://schemas.microsoft.com/office/drawing/2010/main" val="0"/>
                </a:ext>
              </a:extLst>
            </a:blip>
            <a:srcRect l="45976" t="5046" r="44699" b="3036"/>
            <a:stretch>
              <a:fillRect/>
            </a:stretch>
          </p:blipFill>
          <p:spPr bwMode="auto">
            <a:xfrm rot="5400000">
              <a:off x="9093994" y="1454945"/>
              <a:ext cx="423862"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1" name="Picture 11"/>
            <p:cNvPicPr>
              <a:picLocks noChangeAspect="1"/>
            </p:cNvPicPr>
            <p:nvPr/>
          </p:nvPicPr>
          <p:blipFill>
            <a:blip r:embed="rId6" cstate="email">
              <a:extLst>
                <a:ext uri="{28A0092B-C50C-407E-A947-70E740481C1C}">
                  <a14:useLocalDpi xmlns:a14="http://schemas.microsoft.com/office/drawing/2010/main" val="0"/>
                </a:ext>
              </a:extLst>
            </a:blip>
            <a:srcRect l="45926" t="5927" r="44699" b="3036"/>
            <a:stretch>
              <a:fillRect/>
            </a:stretch>
          </p:blipFill>
          <p:spPr bwMode="auto">
            <a:xfrm rot="5400000">
              <a:off x="9063832" y="1091407"/>
              <a:ext cx="427038"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0598" name="Picture 11"/>
          <p:cNvPicPr>
            <a:picLocks noChangeAspect="1"/>
          </p:cNvPicPr>
          <p:nvPr/>
        </p:nvPicPr>
        <p:blipFill>
          <a:blip r:embed="rId7" cstate="email">
            <a:extLst>
              <a:ext uri="{28A0092B-C50C-407E-A947-70E740481C1C}">
                <a14:useLocalDpi xmlns:a14="http://schemas.microsoft.com/office/drawing/2010/main" val="0"/>
              </a:ext>
            </a:extLst>
          </a:blip>
          <a:srcRect l="45926" t="5927" r="44699" b="3036"/>
          <a:stretch>
            <a:fillRect/>
          </a:stretch>
        </p:blipFill>
        <p:spPr bwMode="auto">
          <a:xfrm rot="5400000">
            <a:off x="7027664" y="-117671"/>
            <a:ext cx="419100" cy="305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9" name="Rounded Rectangle 13"/>
          <p:cNvSpPr>
            <a:spLocks noChangeArrowheads="1"/>
          </p:cNvSpPr>
          <p:nvPr/>
        </p:nvSpPr>
        <p:spPr bwMode="auto">
          <a:xfrm>
            <a:off x="394098" y="2471740"/>
            <a:ext cx="8626078" cy="1216152"/>
          </a:xfrm>
          <a:prstGeom prst="roundRect">
            <a:avLst>
              <a:gd name="adj" fmla="val 16667"/>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rIns="72000"/>
          <a:lstStyle/>
          <a:p>
            <a:pPr>
              <a:spcBef>
                <a:spcPct val="50000"/>
              </a:spcBef>
            </a:pPr>
            <a:endParaRPr lang="en-US"/>
          </a:p>
        </p:txBody>
      </p:sp>
      <p:sp>
        <p:nvSpPr>
          <p:cNvPr id="110600" name="Content Placeholder 2"/>
          <p:cNvSpPr>
            <a:spLocks noGrp="1"/>
          </p:cNvSpPr>
          <p:nvPr>
            <p:ph sz="half" idx="1"/>
          </p:nvPr>
        </p:nvSpPr>
        <p:spPr>
          <a:xfrm>
            <a:off x="490537" y="2470686"/>
            <a:ext cx="5214937" cy="1129764"/>
          </a:xfrm>
        </p:spPr>
        <p:txBody>
          <a:bodyPr/>
          <a:lstStyle/>
          <a:p>
            <a:r>
              <a:rPr lang="en-US" sz="2000" dirty="0">
                <a:latin typeface="Arial" charset="0"/>
              </a:rPr>
              <a:t>Dual Baseband 5212 and/or 5216 is not </a:t>
            </a:r>
            <a:r>
              <a:rPr lang="en-US" sz="2000" dirty="0" smtClean="0">
                <a:latin typeface="Arial" charset="0"/>
              </a:rPr>
              <a:t>planned to be supported supported in W16A/B</a:t>
            </a:r>
          </a:p>
          <a:p>
            <a:pPr lvl="1"/>
            <a:r>
              <a:rPr lang="en-US" sz="1800" dirty="0" smtClean="0">
                <a:latin typeface="Arial" charset="0"/>
              </a:rPr>
              <a:t>Will be supported in </a:t>
            </a:r>
            <a:r>
              <a:rPr lang="en-US" sz="1800" dirty="0"/>
              <a:t>later </a:t>
            </a:r>
            <a:r>
              <a:rPr lang="en-US" sz="1800" dirty="0" smtClean="0"/>
              <a:t>releases</a:t>
            </a:r>
            <a:r>
              <a:rPr lang="en-US" sz="1800" dirty="0" smtClean="0">
                <a:latin typeface="Arial" charset="0"/>
              </a:rPr>
              <a:t> </a:t>
            </a:r>
            <a:endParaRPr lang="en-US" sz="1800" dirty="0">
              <a:latin typeface="Arial" charset="0"/>
            </a:endParaRPr>
          </a:p>
        </p:txBody>
      </p:sp>
      <p:sp>
        <p:nvSpPr>
          <p:cNvPr id="110601" name="Content Placeholder 2"/>
          <p:cNvSpPr>
            <a:spLocks noGrp="1"/>
          </p:cNvSpPr>
          <p:nvPr>
            <p:ph sz="half" idx="1"/>
          </p:nvPr>
        </p:nvSpPr>
        <p:spPr>
          <a:xfrm>
            <a:off x="490537" y="3989915"/>
            <a:ext cx="5249466" cy="928688"/>
          </a:xfrm>
        </p:spPr>
        <p:txBody>
          <a:bodyPr/>
          <a:lstStyle/>
          <a:p>
            <a:r>
              <a:rPr lang="en-US" sz="2000" dirty="0">
                <a:latin typeface="Arial" charset="0"/>
              </a:rPr>
              <a:t>Baseband </a:t>
            </a:r>
            <a:r>
              <a:rPr lang="en-US" sz="2000" dirty="0" smtClean="0">
                <a:latin typeface="Arial" charset="0"/>
              </a:rPr>
              <a:t>5212/5216 </a:t>
            </a:r>
            <a:r>
              <a:rPr lang="en-US" sz="2000" dirty="0">
                <a:latin typeface="Arial" charset="0"/>
              </a:rPr>
              <a:t>and DUW will support connections towards same radio running mixed mode configuration</a:t>
            </a:r>
          </a:p>
        </p:txBody>
      </p:sp>
      <p:sp>
        <p:nvSpPr>
          <p:cNvPr id="110602" name="Content Placeholder 2"/>
          <p:cNvSpPr>
            <a:spLocks noGrp="1"/>
          </p:cNvSpPr>
          <p:nvPr>
            <p:ph sz="half" idx="1"/>
          </p:nvPr>
        </p:nvSpPr>
        <p:spPr>
          <a:xfrm>
            <a:off x="490538" y="5289550"/>
            <a:ext cx="5909072" cy="1130300"/>
          </a:xfrm>
        </p:spPr>
        <p:txBody>
          <a:bodyPr/>
          <a:lstStyle/>
          <a:p>
            <a:r>
              <a:rPr lang="en-US" sz="2000" dirty="0">
                <a:latin typeface="Arial" charset="0"/>
              </a:rPr>
              <a:t>Baseband </a:t>
            </a:r>
            <a:r>
              <a:rPr lang="en-US" sz="2000" dirty="0"/>
              <a:t>5216 and 5212 fully supports multi-standard radio </a:t>
            </a:r>
            <a:r>
              <a:rPr lang="en-US" sz="2000" dirty="0" smtClean="0"/>
              <a:t>units</a:t>
            </a:r>
          </a:p>
          <a:p>
            <a:pPr marL="355600" lvl="1" indent="0">
              <a:buNone/>
            </a:pPr>
            <a:r>
              <a:rPr lang="en-US" sz="1400" dirty="0" smtClean="0">
                <a:latin typeface="Arial" charset="0"/>
              </a:rPr>
              <a:t>Single </a:t>
            </a:r>
            <a:r>
              <a:rPr lang="en-US" sz="1400" dirty="0" smtClean="0"/>
              <a:t>standard radio units RUW/RRUW cannot be supported</a:t>
            </a:r>
            <a:endParaRPr lang="en-US" sz="1400" dirty="0" smtClean="0">
              <a:latin typeface="Arial" charset="0"/>
            </a:endParaRPr>
          </a:p>
        </p:txBody>
      </p:sp>
      <p:grpSp>
        <p:nvGrpSpPr>
          <p:cNvPr id="110603" name="Group 6"/>
          <p:cNvGrpSpPr>
            <a:grpSpLocks/>
          </p:cNvGrpSpPr>
          <p:nvPr/>
        </p:nvGrpSpPr>
        <p:grpSpPr bwMode="auto">
          <a:xfrm>
            <a:off x="6399610" y="4450291"/>
            <a:ext cx="1409700" cy="365125"/>
            <a:chOff x="7721605" y="4716462"/>
            <a:chExt cx="4114800" cy="1272590"/>
          </a:xfrm>
        </p:grpSpPr>
        <p:pic>
          <p:nvPicPr>
            <p:cNvPr id="18"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9278268" y="3430918"/>
              <a:ext cx="100147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0628" name="Picture 18"/>
            <p:cNvPicPr>
              <a:picLocks noChangeAspect="1"/>
            </p:cNvPicPr>
            <p:nvPr/>
          </p:nvPicPr>
          <p:blipFill>
            <a:blip r:embed="rId8" cstate="email">
              <a:extLst>
                <a:ext uri="{28A0092B-C50C-407E-A947-70E740481C1C}">
                  <a14:useLocalDpi xmlns:a14="http://schemas.microsoft.com/office/drawing/2010/main" val="0"/>
                </a:ext>
              </a:extLst>
            </a:blip>
            <a:srcRect l="45926" t="5927" r="44699" b="3036"/>
            <a:stretch>
              <a:fillRect/>
            </a:stretch>
          </p:blipFill>
          <p:spPr bwMode="auto">
            <a:xfrm rot="5400000">
              <a:off x="9554078" y="2891613"/>
              <a:ext cx="419381" cy="406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0604" name="Picture 24" descr="E:\LowResAndJPGs\rrus 12 new\HiRes\RRUS12_HiRes_2.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809310" y="3795181"/>
            <a:ext cx="46315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5" name="Picture 21" descr="E:\LowResAndJPGs\RRUW 01\JPEG\RRUW01_CamB.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828360" y="5062539"/>
            <a:ext cx="63460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0606" name="Straight Connector 19"/>
          <p:cNvCxnSpPr>
            <a:cxnSpLocks noChangeShapeType="1"/>
          </p:cNvCxnSpPr>
          <p:nvPr/>
        </p:nvCxnSpPr>
        <p:spPr bwMode="auto">
          <a:xfrm>
            <a:off x="8098631" y="4293129"/>
            <a:ext cx="0" cy="561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0607" name="Straight Connector 27"/>
          <p:cNvCxnSpPr>
            <a:cxnSpLocks noChangeShapeType="1"/>
          </p:cNvCxnSpPr>
          <p:nvPr/>
        </p:nvCxnSpPr>
        <p:spPr bwMode="auto">
          <a:xfrm>
            <a:off x="6831806" y="4855103"/>
            <a:ext cx="12715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0608" name="Straight Connector 30"/>
          <p:cNvCxnSpPr>
            <a:cxnSpLocks noChangeShapeType="1"/>
          </p:cNvCxnSpPr>
          <p:nvPr/>
        </p:nvCxnSpPr>
        <p:spPr bwMode="auto">
          <a:xfrm>
            <a:off x="6831806" y="4705879"/>
            <a:ext cx="0" cy="149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0609" name="Straight Connector 33"/>
          <p:cNvCxnSpPr>
            <a:cxnSpLocks noChangeShapeType="1"/>
          </p:cNvCxnSpPr>
          <p:nvPr/>
        </p:nvCxnSpPr>
        <p:spPr bwMode="auto">
          <a:xfrm>
            <a:off x="7115175" y="4415365"/>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0610" name="Straight Connector 35"/>
          <p:cNvCxnSpPr>
            <a:cxnSpLocks noChangeShapeType="1"/>
          </p:cNvCxnSpPr>
          <p:nvPr/>
        </p:nvCxnSpPr>
        <p:spPr bwMode="auto">
          <a:xfrm>
            <a:off x="7115175" y="4420128"/>
            <a:ext cx="8822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10611" name="Straight Connector 37"/>
          <p:cNvCxnSpPr>
            <a:cxnSpLocks noChangeShapeType="1"/>
          </p:cNvCxnSpPr>
          <p:nvPr/>
        </p:nvCxnSpPr>
        <p:spPr bwMode="auto">
          <a:xfrm>
            <a:off x="7997429" y="4288366"/>
            <a:ext cx="0" cy="131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10612" name="TextBox 36"/>
          <p:cNvSpPr txBox="1">
            <a:spLocks noChangeArrowheads="1"/>
          </p:cNvSpPr>
          <p:nvPr/>
        </p:nvSpPr>
        <p:spPr bwMode="auto">
          <a:xfrm>
            <a:off x="8187928" y="4035953"/>
            <a:ext cx="7825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100"/>
              <a:t>RRUS 12</a:t>
            </a:r>
          </a:p>
        </p:txBody>
      </p:sp>
      <p:pic>
        <p:nvPicPr>
          <p:cNvPr id="110613" name="Picture 40"/>
          <p:cNvPicPr>
            <a:picLocks noChangeAspect="1"/>
          </p:cNvPicPr>
          <p:nvPr/>
        </p:nvPicPr>
        <p:blipFill>
          <a:blip r:embed="rId11" cstate="email">
            <a:extLst>
              <a:ext uri="{28A0092B-C50C-407E-A947-70E740481C1C}">
                <a14:useLocalDpi xmlns:a14="http://schemas.microsoft.com/office/drawing/2010/main" val="0"/>
              </a:ext>
            </a:extLst>
          </a:blip>
          <a:srcRect l="45926" t="5927" r="44699" b="3036"/>
          <a:stretch>
            <a:fillRect/>
          </a:stretch>
        </p:blipFill>
        <p:spPr bwMode="auto">
          <a:xfrm rot="5400000">
            <a:off x="6753027" y="4947246"/>
            <a:ext cx="325437" cy="236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14" name="TextBox 41"/>
          <p:cNvSpPr txBox="1">
            <a:spLocks noChangeArrowheads="1"/>
          </p:cNvSpPr>
          <p:nvPr/>
        </p:nvSpPr>
        <p:spPr bwMode="auto">
          <a:xfrm>
            <a:off x="8281987" y="5330825"/>
            <a:ext cx="8210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100"/>
              <a:t>RRUW 01</a:t>
            </a:r>
          </a:p>
        </p:txBody>
      </p:sp>
      <p:sp>
        <p:nvSpPr>
          <p:cNvPr id="110615" name="Rounded Rectangle 43"/>
          <p:cNvSpPr>
            <a:spLocks noChangeArrowheads="1"/>
          </p:cNvSpPr>
          <p:nvPr/>
        </p:nvSpPr>
        <p:spPr bwMode="auto">
          <a:xfrm>
            <a:off x="394098" y="3803648"/>
            <a:ext cx="8626078" cy="1131888"/>
          </a:xfrm>
          <a:prstGeom prst="roundRect">
            <a:avLst>
              <a:gd name="adj" fmla="val 16667"/>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rIns="72000"/>
          <a:lstStyle/>
          <a:p>
            <a:pPr>
              <a:spcBef>
                <a:spcPct val="50000"/>
              </a:spcBef>
            </a:pPr>
            <a:endParaRPr lang="en-US"/>
          </a:p>
        </p:txBody>
      </p:sp>
      <p:sp>
        <p:nvSpPr>
          <p:cNvPr id="110616" name="Rounded Rectangle 44"/>
          <p:cNvSpPr>
            <a:spLocks noChangeArrowheads="1"/>
          </p:cNvSpPr>
          <p:nvPr/>
        </p:nvSpPr>
        <p:spPr bwMode="auto">
          <a:xfrm>
            <a:off x="394098" y="5070476"/>
            <a:ext cx="8626078" cy="1247775"/>
          </a:xfrm>
          <a:prstGeom prst="roundRect">
            <a:avLst>
              <a:gd name="adj" fmla="val 16667"/>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72000" rIns="72000"/>
          <a:lstStyle/>
          <a:p>
            <a:pPr>
              <a:spcBef>
                <a:spcPct val="50000"/>
              </a:spcBef>
            </a:pPr>
            <a:endParaRPr lang="en-US"/>
          </a:p>
        </p:txBody>
      </p:sp>
      <p:cxnSp>
        <p:nvCxnSpPr>
          <p:cNvPr id="110617" name="Straight Connector 45"/>
          <p:cNvCxnSpPr>
            <a:cxnSpLocks noChangeShapeType="1"/>
          </p:cNvCxnSpPr>
          <p:nvPr/>
        </p:nvCxnSpPr>
        <p:spPr bwMode="auto">
          <a:xfrm>
            <a:off x="6948487" y="5900738"/>
            <a:ext cx="1109663"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cxnSp>
      <p:cxnSp>
        <p:nvCxnSpPr>
          <p:cNvPr id="110618" name="Straight Connector 46"/>
          <p:cNvCxnSpPr>
            <a:cxnSpLocks noChangeShapeType="1"/>
          </p:cNvCxnSpPr>
          <p:nvPr/>
        </p:nvCxnSpPr>
        <p:spPr bwMode="auto">
          <a:xfrm>
            <a:off x="8054579" y="5803901"/>
            <a:ext cx="0" cy="920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cxnSp>
      <p:cxnSp>
        <p:nvCxnSpPr>
          <p:cNvPr id="110619" name="Straight Connector 48"/>
          <p:cNvCxnSpPr>
            <a:cxnSpLocks noChangeShapeType="1"/>
          </p:cNvCxnSpPr>
          <p:nvPr/>
        </p:nvCxnSpPr>
        <p:spPr bwMode="auto">
          <a:xfrm>
            <a:off x="6948488" y="5895975"/>
            <a:ext cx="0" cy="2428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cxnSp>
      <p:cxnSp>
        <p:nvCxnSpPr>
          <p:cNvPr id="110620" name="Straight Connector 51"/>
          <p:cNvCxnSpPr>
            <a:cxnSpLocks noChangeShapeType="1"/>
          </p:cNvCxnSpPr>
          <p:nvPr/>
        </p:nvCxnSpPr>
        <p:spPr bwMode="auto">
          <a:xfrm>
            <a:off x="7616429" y="1487491"/>
            <a:ext cx="0" cy="130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10621" name="Straight Connector 52"/>
          <p:cNvCxnSpPr>
            <a:cxnSpLocks noChangeShapeType="1"/>
          </p:cNvCxnSpPr>
          <p:nvPr/>
        </p:nvCxnSpPr>
        <p:spPr bwMode="auto">
          <a:xfrm>
            <a:off x="6787754" y="1617665"/>
            <a:ext cx="0" cy="393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110622" name="Straight Connector 54"/>
          <p:cNvCxnSpPr>
            <a:cxnSpLocks noChangeShapeType="1"/>
          </p:cNvCxnSpPr>
          <p:nvPr/>
        </p:nvCxnSpPr>
        <p:spPr bwMode="auto">
          <a:xfrm>
            <a:off x="6778229" y="1628777"/>
            <a:ext cx="856059"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sp>
        <p:nvSpPr>
          <p:cNvPr id="59" name="Multiply 58"/>
          <p:cNvSpPr>
            <a:spLocks noChangeAspect="1"/>
          </p:cNvSpPr>
          <p:nvPr/>
        </p:nvSpPr>
        <p:spPr bwMode="auto">
          <a:xfrm>
            <a:off x="7115175" y="1389065"/>
            <a:ext cx="245269" cy="457200"/>
          </a:xfrm>
          <a:prstGeom prst="mathMultiply">
            <a:avLst/>
          </a:prstGeom>
          <a:solidFill>
            <a:srgbClr val="FF0000">
              <a:alpha val="56863"/>
            </a:srgbClr>
          </a:solidFill>
          <a:ln w="9525" cap="flat" cmpd="sng" algn="ctr">
            <a:solidFill>
              <a:srgbClr val="FF0000"/>
            </a:solidFill>
            <a:prstDash val="solid"/>
            <a:round/>
            <a:headEnd type="none" w="med" len="med"/>
            <a:tailEnd type="none" w="med" len="med"/>
          </a:ln>
          <a:effectLst/>
        </p:spPr>
        <p:txBody>
          <a:bodyPr wrap="none" lIns="91403" tIns="45703" rIns="91403" bIns="45703" anchor="ctr"/>
          <a:lstStyle/>
          <a:p>
            <a:pPr algn="ctr">
              <a:defRPr/>
            </a:pPr>
            <a:endParaRPr lang="en-US">
              <a:ea typeface="+mn-ea"/>
              <a:cs typeface="Arial" charset="0"/>
            </a:endParaRPr>
          </a:p>
        </p:txBody>
      </p:sp>
      <p:sp>
        <p:nvSpPr>
          <p:cNvPr id="51" name="Multiply 50"/>
          <p:cNvSpPr>
            <a:spLocks noChangeAspect="1"/>
          </p:cNvSpPr>
          <p:nvPr/>
        </p:nvSpPr>
        <p:spPr bwMode="auto">
          <a:xfrm>
            <a:off x="7430691" y="5661025"/>
            <a:ext cx="244078" cy="457200"/>
          </a:xfrm>
          <a:prstGeom prst="mathMultiply">
            <a:avLst/>
          </a:prstGeom>
          <a:solidFill>
            <a:srgbClr val="FF0000">
              <a:alpha val="56863"/>
            </a:srgbClr>
          </a:solidFill>
          <a:ln w="9525" cap="flat" cmpd="sng" algn="ctr">
            <a:solidFill>
              <a:srgbClr val="FF0000"/>
            </a:solidFill>
            <a:prstDash val="solid"/>
            <a:round/>
            <a:headEnd type="none" w="med" len="med"/>
            <a:tailEnd type="none" w="med" len="med"/>
          </a:ln>
          <a:effectLst/>
        </p:spPr>
        <p:txBody>
          <a:bodyPr wrap="none" lIns="91403" tIns="45703" rIns="91403" bIns="45703" anchor="ctr"/>
          <a:lstStyle/>
          <a:p>
            <a:pPr algn="ctr">
              <a:defRPr/>
            </a:pPr>
            <a:endParaRPr lang="en-US">
              <a:ea typeface="+mn-ea"/>
              <a:cs typeface="Arial" charset="0"/>
            </a:endParaRPr>
          </a:p>
        </p:txBody>
      </p:sp>
      <p:sp>
        <p:nvSpPr>
          <p:cNvPr id="2" name="TextBox 1"/>
          <p:cNvSpPr txBox="1"/>
          <p:nvPr/>
        </p:nvSpPr>
        <p:spPr>
          <a:xfrm>
            <a:off x="7020730" y="5725954"/>
            <a:ext cx="429926" cy="215444"/>
          </a:xfrm>
          <a:prstGeom prst="rect">
            <a:avLst/>
          </a:prstGeom>
          <a:noFill/>
        </p:spPr>
        <p:txBody>
          <a:bodyPr wrap="none" rtlCol="0">
            <a:spAutoFit/>
          </a:bodyPr>
          <a:lstStyle/>
          <a:p>
            <a:r>
              <a:rPr lang="en-US" sz="800" dirty="0" smtClean="0">
                <a:solidFill>
                  <a:srgbClr val="FF0000"/>
                </a:solidFill>
              </a:rPr>
              <a:t>CPRI</a:t>
            </a:r>
            <a:endParaRPr lang="en-US" sz="800" dirty="0">
              <a:solidFill>
                <a:srgbClr val="FF0000"/>
              </a:solidFill>
            </a:endParaRPr>
          </a:p>
        </p:txBody>
      </p:sp>
      <p:sp>
        <p:nvSpPr>
          <p:cNvPr id="42" name="TextBox 41"/>
          <p:cNvSpPr txBox="1"/>
          <p:nvPr/>
        </p:nvSpPr>
        <p:spPr>
          <a:xfrm>
            <a:off x="6842542" y="1446215"/>
            <a:ext cx="349776" cy="215444"/>
          </a:xfrm>
          <a:prstGeom prst="rect">
            <a:avLst/>
          </a:prstGeom>
          <a:noFill/>
        </p:spPr>
        <p:txBody>
          <a:bodyPr wrap="none" rtlCol="0">
            <a:spAutoFit/>
          </a:bodyPr>
          <a:lstStyle/>
          <a:p>
            <a:r>
              <a:rPr lang="en-US" sz="800" b="1" dirty="0" smtClean="0">
                <a:solidFill>
                  <a:srgbClr val="FF0000"/>
                </a:solidFill>
              </a:rPr>
              <a:t>IDL</a:t>
            </a:r>
            <a:endParaRPr lang="en-US" sz="800" b="1" dirty="0">
              <a:solidFill>
                <a:srgbClr val="FF0000"/>
              </a:solidFill>
            </a:endParaRPr>
          </a:p>
        </p:txBody>
      </p:sp>
    </p:spTree>
    <p:extLst>
      <p:ext uri="{BB962C8B-B14F-4D97-AF65-F5344CB8AC3E}">
        <p14:creationId xmlns:p14="http://schemas.microsoft.com/office/powerpoint/2010/main" val="1444314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Tools:</a:t>
            </a:r>
          </a:p>
          <a:p>
            <a:pPr marL="457200" indent="-457200">
              <a:buFont typeface="+mj-lt"/>
              <a:buAutoNum type="arabicPeriod"/>
            </a:pPr>
            <a:r>
              <a:rPr lang="en-US" dirty="0" smtClean="0"/>
              <a:t>Laptop </a:t>
            </a:r>
            <a:r>
              <a:rPr lang="en-US" dirty="0"/>
              <a:t>with browser Internet Explorer/Mozilla Firefox</a:t>
            </a:r>
          </a:p>
          <a:p>
            <a:pPr marL="457200" indent="-457200">
              <a:buFont typeface="+mj-lt"/>
              <a:buAutoNum type="arabicPeriod"/>
            </a:pPr>
            <a:r>
              <a:rPr lang="en-US" dirty="0" smtClean="0"/>
              <a:t>LAN </a:t>
            </a:r>
            <a:r>
              <a:rPr lang="en-US" dirty="0"/>
              <a:t>Straight Cable</a:t>
            </a:r>
          </a:p>
          <a:p>
            <a:pPr marL="457200" indent="-457200">
              <a:buFont typeface="+mj-lt"/>
              <a:buAutoNum type="arabicPeriod"/>
            </a:pPr>
            <a:r>
              <a:rPr lang="en-US" dirty="0" err="1" smtClean="0"/>
              <a:t>MoShell</a:t>
            </a:r>
            <a:r>
              <a:rPr lang="en-US" dirty="0" smtClean="0"/>
              <a:t> </a:t>
            </a:r>
            <a:r>
              <a:rPr lang="en-US" dirty="0"/>
              <a:t>minimum MoShell16</a:t>
            </a:r>
          </a:p>
          <a:p>
            <a:pPr marL="457200" indent="-457200">
              <a:buFont typeface="+mj-lt"/>
              <a:buAutoNum type="arabicPeriod"/>
            </a:pPr>
            <a:r>
              <a:rPr lang="en-US" dirty="0" smtClean="0"/>
              <a:t>SFTP Application</a:t>
            </a:r>
          </a:p>
          <a:p>
            <a:pPr marL="457200" indent="-457200">
              <a:buFont typeface="+mj-lt"/>
              <a:buAutoNum type="arabicPeriod"/>
            </a:pPr>
            <a:r>
              <a:rPr lang="en-US" dirty="0" smtClean="0"/>
              <a:t>USB SL (for SL integration)</a:t>
            </a:r>
          </a:p>
          <a:p>
            <a:pPr marL="0" indent="0">
              <a:buNone/>
            </a:pPr>
            <a:endParaRPr lang="en-US" dirty="0" smtClean="0"/>
          </a:p>
          <a:p>
            <a:r>
              <a:rPr lang="en-US" dirty="0" smtClean="0"/>
              <a:t>Software:</a:t>
            </a:r>
          </a:p>
          <a:p>
            <a:pPr marL="0" indent="0">
              <a:buNone/>
            </a:pPr>
            <a:r>
              <a:rPr lang="en-US" dirty="0" smtClean="0"/>
              <a:t>- Upgrade Package W16A CP2 or later</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Pre-</a:t>
            </a:r>
            <a:r>
              <a:rPr lang="en-US" dirty="0" err="1" smtClean="0"/>
              <a:t>requesites</a:t>
            </a:r>
            <a:endParaRPr lang="en-US" dirty="0"/>
          </a:p>
        </p:txBody>
      </p:sp>
    </p:spTree>
    <p:extLst>
      <p:ext uri="{BB962C8B-B14F-4D97-AF65-F5344CB8AC3E}">
        <p14:creationId xmlns:p14="http://schemas.microsoft.com/office/powerpoint/2010/main" val="233110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TitlePage"/>
</p:tagLst>
</file>

<file path=ppt/tags/tag2.xml><?xml version="1.0" encoding="utf-8"?>
<p:tagLst xmlns:a="http://schemas.openxmlformats.org/drawingml/2006/main" xmlns:r="http://schemas.openxmlformats.org/officeDocument/2006/relationships" xmlns:p="http://schemas.openxmlformats.org/presentationml/2006/main">
  <p:tag name="AUDIO_ID" val="508"/>
  <p:tag name="ARTICULATE_AUDIO_RECORDED" val="1"/>
  <p:tag name="ELAPSEDTIME" val="128.8"/>
  <p:tag name="ARTICULATE_NAV_LEVEL" val="2"/>
  <p:tag name="ARTICULATE_SLIDE_PRESENTER_GUID" val="436b88ac-959f-4475-88dc-8d9e0d28af7f"/>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5.99827"/>
  <p:tag name="MARGIN_3" val="71.99638"/>
  <p:tag name="MARGIN_4" val="107.9946"/>
  <p:tag name="MARGIN_5" val="143.9928"/>
  <p:tag name="FONT_SIZE" val="10"/>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PresentationTemplate2011">
  <a:themeElements>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fontScheme name="Landscape2009">
      <a:majorFont>
        <a:latin typeface="Ericsson Capital T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336E30-3751-49A5-8185-7643372484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712A7E1-536A-4C23-BF9C-F645AB9E53DC}">
  <ds:schemaRefs>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AA56C0F-A731-4A7D-9EEC-F2EAE15411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2078</TotalTime>
  <Words>1502</Words>
  <Application>Microsoft Office PowerPoint</Application>
  <PresentationFormat>On-screen Show (4:3)</PresentationFormat>
  <Paragraphs>451</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ＭＳ Ｐゴシック</vt:lpstr>
      <vt:lpstr>HelveticaCE</vt:lpstr>
      <vt:lpstr>Ericsson Capital TT</vt:lpstr>
      <vt:lpstr>Wingdings</vt:lpstr>
      <vt:lpstr>PresentationTemplate2011</vt:lpstr>
      <vt:lpstr>Baseband 5212 integration</vt:lpstr>
      <vt:lpstr>contents</vt:lpstr>
      <vt:lpstr>World’s best  Baseband  made better</vt:lpstr>
      <vt:lpstr>Baseband 5212 hardware capabilities</vt:lpstr>
      <vt:lpstr>Baseband 5216 hardware capabilities</vt:lpstr>
      <vt:lpstr>Baseband 5216 Future Mixed Mode capabilities*</vt:lpstr>
      <vt:lpstr>SW Feature support Aspects</vt:lpstr>
      <vt:lpstr>HW support Aspects</vt:lpstr>
      <vt:lpstr>Pre-requesites</vt:lpstr>
      <vt:lpstr>Pre-requesites</vt:lpstr>
      <vt:lpstr>Full manual integration</vt:lpstr>
      <vt:lpstr>Full manual integration</vt:lpstr>
      <vt:lpstr>Full manual integration</vt:lpstr>
      <vt:lpstr>Full manual integration</vt:lpstr>
      <vt:lpstr>Full manual integration</vt:lpstr>
      <vt:lpstr>Full manual integration</vt:lpstr>
      <vt:lpstr>Full manual integration</vt:lpstr>
      <vt:lpstr>Full manual integration</vt:lpstr>
      <vt:lpstr>Full manual integration</vt:lpstr>
      <vt:lpstr>troubleshooting</vt:lpstr>
      <vt:lpstr>troubleshooting</vt:lpstr>
      <vt:lpstr>Smartlaptop integration</vt:lpstr>
      <vt:lpstr>Smartlaptop integration</vt:lpstr>
      <vt:lpstr>Smartlaptop integration</vt:lpstr>
      <vt:lpstr>Smartlaptop integration</vt:lpstr>
      <vt:lpstr>Smartlaptop integration</vt:lpstr>
      <vt:lpstr>Smartlaptop integration</vt:lpstr>
      <vt:lpstr>Smartlaptop integration</vt:lpstr>
      <vt:lpstr>Smartlaptop integration</vt:lpstr>
      <vt:lpstr>Smartlaptop integration</vt:lpstr>
      <vt:lpstr>Basic commands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BASEBAND 5212 INTEGRATION</dc:title>
  <dc:creator>Nur Adi Nugroho</dc:creator>
  <dc:description>Rev PA1</dc:description>
  <cp:lastModifiedBy>Nur Adi Nugroho</cp:lastModifiedBy>
  <cp:revision>181</cp:revision>
  <dcterms:created xsi:type="dcterms:W3CDTF">2011-05-24T09:22:48Z</dcterms:created>
  <dcterms:modified xsi:type="dcterms:W3CDTF">2016-03-30T02:30:03Z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Presentation2011</vt:lpwstr>
  </property>
  <property fmtid="{D5CDD505-2E9C-101B-9397-08002B2CF9AE}" pid="3" name="TemplateName">
    <vt:lpwstr>CXC 173 2731/1</vt:lpwstr>
  </property>
  <property fmtid="{D5CDD505-2E9C-101B-9397-08002B2CF9AE}" pid="4" name="TemplateVersion">
    <vt:lpwstr>R1A</vt:lpwstr>
  </property>
  <property fmtid="{D5CDD505-2E9C-101B-9397-08002B2CF9AE}" pid="5" name="EmbeddedFonts">
    <vt:bool>true</vt:bool>
  </property>
  <property fmtid="{D5CDD505-2E9C-101B-9397-08002B2CF9AE}" pid="6" name="PackageNo">
    <vt:lpwstr>LXA 119 603</vt:lpwstr>
  </property>
  <property fmtid="{D5CDD505-2E9C-101B-9397-08002B2CF9AE}" pid="7" name="PackageVersion">
    <vt:lpwstr>R4A</vt:lpwstr>
  </property>
  <property fmtid="{D5CDD505-2E9C-101B-9397-08002B2CF9AE}" pid="8" name="FooterType">
    <vt:lpwstr>PresTemp</vt:lpwstr>
  </property>
  <property fmtid="{D5CDD505-2E9C-101B-9397-08002B2CF9AE}" pid="9" name="UsedFont">
    <vt:lpwstr>Ericsson Capital TT</vt:lpwstr>
  </property>
  <property fmtid="{D5CDD505-2E9C-101B-9397-08002B2CF9AE}" pid="10" name="x">
    <vt:lpwstr>1</vt:lpwstr>
  </property>
  <property fmtid="{D5CDD505-2E9C-101B-9397-08002B2CF9AE}" pid="11" name="White">
    <vt:bool>true</vt:bool>
  </property>
  <property fmtid="{D5CDD505-2E9C-101B-9397-08002B2CF9AE}" pid="12" name="chkMetaData">
    <vt:bool>false</vt:bool>
  </property>
  <property fmtid="{D5CDD505-2E9C-101B-9397-08002B2CF9AE}" pid="13" name="chkTaglines">
    <vt:bool>false</vt:bool>
  </property>
  <property fmtid="{D5CDD505-2E9C-101B-9397-08002B2CF9AE}" pid="14" name="SecurityClass">
    <vt:lpwstr>Ericsson Internal</vt:lpwstr>
  </property>
  <property fmtid="{D5CDD505-2E9C-101B-9397-08002B2CF9AE}" pid="15" name="txtConfLabel">
    <vt:lpwstr>Ericsson Internal</vt:lpwstr>
  </property>
  <property fmtid="{D5CDD505-2E9C-101B-9397-08002B2CF9AE}" pid="16" name="optUseConfClass">
    <vt:bool>true</vt:bool>
  </property>
  <property fmtid="{D5CDD505-2E9C-101B-9397-08002B2CF9AE}" pid="17" name="optUseConfLabel">
    <vt:bool>false</vt:bool>
  </property>
  <property fmtid="{D5CDD505-2E9C-101B-9397-08002B2CF9AE}" pid="18" name="optFooterCVLDocNo">
    <vt:bool>true</vt:bool>
  </property>
  <property fmtid="{D5CDD505-2E9C-101B-9397-08002B2CF9AE}" pid="19" name="optFooterCVLCopyright">
    <vt:bool>false</vt:bool>
  </property>
  <property fmtid="{D5CDD505-2E9C-101B-9397-08002B2CF9AE}" pid="20" name="optEnterText1">
    <vt:bool>false</vt:bool>
  </property>
  <property fmtid="{D5CDD505-2E9C-101B-9397-08002B2CF9AE}" pid="21" name="optFooterCVLConfLabel">
    <vt:bool>true</vt:bool>
  </property>
  <property fmtid="{D5CDD505-2E9C-101B-9397-08002B2CF9AE}" pid="22" name="optEnterText2">
    <vt:bool>false</vt:bool>
  </property>
  <property fmtid="{D5CDD505-2E9C-101B-9397-08002B2CF9AE}" pid="23" name="optFooterCVLTitle">
    <vt:bool>true</vt:bool>
  </property>
  <property fmtid="{D5CDD505-2E9C-101B-9397-08002B2CF9AE}" pid="24" name="optFooterCVLPrep">
    <vt:bool>false</vt:bool>
  </property>
  <property fmtid="{D5CDD505-2E9C-101B-9397-08002B2CF9AE}" pid="25" name="optEnterText3">
    <vt:bool>false</vt:bool>
  </property>
  <property fmtid="{D5CDD505-2E9C-101B-9397-08002B2CF9AE}" pid="26" name="optFooterCVLDate">
    <vt:bool>true</vt:bool>
  </property>
  <property fmtid="{D5CDD505-2E9C-101B-9397-08002B2CF9AE}" pid="27" name="optEnterText4">
    <vt:bool>false</vt:bool>
  </property>
  <property fmtid="{D5CDD505-2E9C-101B-9397-08002B2CF9AE}" pid="28" name="LeftFooterField">
    <vt:lpwstr/>
  </property>
  <property fmtid="{D5CDD505-2E9C-101B-9397-08002B2CF9AE}" pid="29" name="MiddleFooterField">
    <vt:lpwstr>Ericsson Internal</vt:lpwstr>
  </property>
  <property fmtid="{D5CDD505-2E9C-101B-9397-08002B2CF9AE}" pid="30" name="RightFooterField">
    <vt:lpwstr>BASEBAND 5212 INTEGRATION</vt:lpwstr>
  </property>
  <property fmtid="{D5CDD505-2E9C-101B-9397-08002B2CF9AE}" pid="31" name="RightFooterField2">
    <vt:lpwstr>2016-03-22</vt:lpwstr>
  </property>
  <property fmtid="{D5CDD505-2E9C-101B-9397-08002B2CF9AE}" pid="32" name="TotalNumb">
    <vt:bool>false</vt:bool>
  </property>
  <property fmtid="{D5CDD505-2E9C-101B-9397-08002B2CF9AE}" pid="33" name="Pages">
    <vt:bool>true</vt:bool>
  </property>
  <property fmtid="{D5CDD505-2E9C-101B-9397-08002B2CF9AE}" pid="34" name="DocumentType2">
    <vt:lpwstr>Presentation2011</vt:lpwstr>
  </property>
  <property fmtid="{D5CDD505-2E9C-101B-9397-08002B2CF9AE}" pid="35" name="TemplateName2">
    <vt:lpwstr>CXC 173 2731/1</vt:lpwstr>
  </property>
  <property fmtid="{D5CDD505-2E9C-101B-9397-08002B2CF9AE}" pid="36" name="TemplateVersion2">
    <vt:lpwstr>R1A</vt:lpwstr>
  </property>
  <property fmtid="{D5CDD505-2E9C-101B-9397-08002B2CF9AE}" pid="37" name="Prepared">
    <vt:lpwstr/>
  </property>
  <property fmtid="{D5CDD505-2E9C-101B-9397-08002B2CF9AE}" pid="38" name="ApprovedBy">
    <vt:lpwstr/>
  </property>
  <property fmtid="{D5CDD505-2E9C-101B-9397-08002B2CF9AE}" pid="39" name="DocNo">
    <vt:lpwstr/>
  </property>
  <property fmtid="{D5CDD505-2E9C-101B-9397-08002B2CF9AE}" pid="40" name="Checked">
    <vt:lpwstr/>
  </property>
  <property fmtid="{D5CDD505-2E9C-101B-9397-08002B2CF9AE}" pid="41" name="Revision">
    <vt:lpwstr>PA1</vt:lpwstr>
  </property>
  <property fmtid="{D5CDD505-2E9C-101B-9397-08002B2CF9AE}" pid="42" name="DocName">
    <vt:lpwstr>BASEBAND 5212 INTEGRATION</vt:lpwstr>
  </property>
  <property fmtid="{D5CDD505-2E9C-101B-9397-08002B2CF9AE}" pid="43" name="Title">
    <vt:lpwstr>BASEBAND 5212 INTEGRATION</vt:lpwstr>
  </property>
  <property fmtid="{D5CDD505-2E9C-101B-9397-08002B2CF9AE}" pid="44" name="Date">
    <vt:lpwstr>2016-03-22</vt:lpwstr>
  </property>
  <property fmtid="{D5CDD505-2E9C-101B-9397-08002B2CF9AE}" pid="45" name="Reference">
    <vt:lpwstr/>
  </property>
  <property fmtid="{D5CDD505-2E9C-101B-9397-08002B2CF9AE}" pid="46" name="Keyword">
    <vt:lpwstr/>
  </property>
  <property fmtid="{D5CDD505-2E9C-101B-9397-08002B2CF9AE}" pid="47" name="UpdateProcess">
    <vt:lpwstr>End</vt:lpwstr>
  </property>
  <property fmtid="{D5CDD505-2E9C-101B-9397-08002B2CF9AE}" pid="48" name="_2015_ms_pID_725343">
    <vt:lpwstr>(2)2bertZ+dXsDwO/FxSon9l+TPfzRLY3JHtQbTjvHbKNtz9PS7XUaROfNpFqN1HDMYhH1FioOl
JE+XPDkD6b/mP/xA/S1X2UYbDPsdojZbT7n5m2GccuQ6vI03Voe7QSqxnQ2CjC7935J6rrqa
2EucP1cMxjvpBC2EK3+8qk+ZckUwDM/6PzR2rTVHlBRJDnElEWGI1hTp5CylYsHWN6Lr3q6v
sWLCaxhFmm+TorGU0P</vt:lpwstr>
  </property>
  <property fmtid="{D5CDD505-2E9C-101B-9397-08002B2CF9AE}" pid="49" name="_2015_ms_pID_7253431">
    <vt:lpwstr>gGuiLBoVmVSYHpeP8cix1NurrHXr2bSUepqoq5qKDQG6k+W9cQx9yL
afZXJh/BRrfVfEzKFNEHfwmf9+1JMgWyWCePE8zOzZRXZTCZdOmxUUBG/ZNgrar0c3U0xV1p
OBPkLn8rbe5W95JRdZ3zWzNGtAYxXUJvt8kd3oE3Oy5Onp731CdhhQCHUL+klE4gIi0=</vt:lpwstr>
  </property>
</Properties>
</file>