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6" r:id="rId5"/>
    <p:sldId id="277" r:id="rId6"/>
    <p:sldId id="274" r:id="rId7"/>
    <p:sldId id="278" r:id="rId8"/>
    <p:sldId id="273" r:id="rId9"/>
    <p:sldId id="279" r:id="rId10"/>
    <p:sldId id="271" r:id="rId11"/>
    <p:sldId id="275" r:id="rId12"/>
    <p:sldId id="258" r:id="rId13"/>
    <p:sldId id="260" r:id="rId14"/>
    <p:sldId id="259" r:id="rId15"/>
    <p:sldId id="257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5CFE-2800-48F6-B228-849477B58BA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39D7-DC5A-42B6-8ADA-AD718649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RT Lanzarote 07 03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4"/>
            <a:ext cx="12192000" cy="68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434"/>
            <a:ext cx="9144000" cy="27986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Ericsson Capital TT" panose="02000503000000020004" pitchFamily="2" charset="0"/>
              </a:rPr>
              <a:t>Welcome to</a:t>
            </a:r>
            <a:br>
              <a:rPr lang="en-US" b="1" dirty="0" smtClean="0">
                <a:solidFill>
                  <a:srgbClr val="FF0000"/>
                </a:solidFill>
                <a:latin typeface="Ericsson Capital TT" panose="02000503000000020004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Ericsson Capital TT" panose="02000503000000020004" pitchFamily="2" charset="0"/>
              </a:rPr>
              <a:t>CU IRAN Ericsson </a:t>
            </a:r>
            <a:r>
              <a:rPr lang="en-US" b="1" dirty="0">
                <a:solidFill>
                  <a:srgbClr val="FF0000"/>
                </a:solidFill>
                <a:latin typeface="Ericsson Capital TT" panose="02000503000000020004" pitchFamily="2" charset="0"/>
              </a:rPr>
              <a:t>Base band </a:t>
            </a:r>
            <a:r>
              <a:rPr lang="en-US" b="1" dirty="0" smtClean="0">
                <a:solidFill>
                  <a:srgbClr val="FF0000"/>
                </a:solidFill>
                <a:latin typeface="Ericsson Capital TT" panose="02000503000000020004" pitchFamily="2" charset="0"/>
              </a:rPr>
              <a:t>training</a:t>
            </a:r>
            <a:endParaRPr lang="en-US" b="1" dirty="0">
              <a:solidFill>
                <a:srgbClr val="FF0000"/>
              </a:solidFill>
              <a:latin typeface="Ericsson Capital TT" panose="02000503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95185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Hadi Faramarzi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14’ Apr 2017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1141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2541" y="0"/>
            <a:ext cx="1131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3-What is different between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DuS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 and base band</a:t>
            </a:r>
          </a:p>
        </p:txBody>
      </p:sp>
    </p:spTree>
    <p:extLst>
      <p:ext uri="{BB962C8B-B14F-4D97-AF65-F5344CB8AC3E}">
        <p14:creationId xmlns:p14="http://schemas.microsoft.com/office/powerpoint/2010/main" val="623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1" y="0"/>
            <a:ext cx="1131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4-how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to install base band units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76250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71" y="1397698"/>
            <a:ext cx="11077574" cy="5460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60" y="523220"/>
            <a:ext cx="1064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1-To commission a BB, the following files are required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3375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235860"/>
            <a:ext cx="10889671" cy="5428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960" y="410678"/>
            <a:ext cx="1007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2- set your laptop IP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28976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5" y="1302900"/>
            <a:ext cx="11340813" cy="5485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60" y="523220"/>
            <a:ext cx="1004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 Start the </a:t>
            </a:r>
            <a:r>
              <a:rPr lang="en-US" sz="3200" b="1" dirty="0" err="1" smtClean="0"/>
              <a:t>sftp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1013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8655" y="1219200"/>
            <a:ext cx="11457709" cy="5126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60" y="523220"/>
            <a:ext cx="1106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  <a:r>
              <a:rPr lang="en-US" sz="3200" b="1" dirty="0" smtClean="0"/>
              <a:t>- Open an IE and use this address https://169.254.2.2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3302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1272" y="1177636"/>
            <a:ext cx="10487891" cy="540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960" y="523220"/>
            <a:ext cx="1034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5- Click integrate 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2884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18" y="1758315"/>
            <a:ext cx="11416146" cy="4711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60" y="523220"/>
            <a:ext cx="1116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6- Configuration complete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28262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57" y="1496291"/>
            <a:ext cx="11645612" cy="4918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60" y="523220"/>
            <a:ext cx="1105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7- Stop </a:t>
            </a:r>
            <a:r>
              <a:rPr lang="en-US" sz="3200" b="1" dirty="0" err="1" smtClean="0"/>
              <a:t>sftp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5-how power up and commission BB</a:t>
            </a:r>
          </a:p>
        </p:txBody>
      </p:sp>
    </p:spTree>
    <p:extLst>
      <p:ext uri="{BB962C8B-B14F-4D97-AF65-F5344CB8AC3E}">
        <p14:creationId xmlns:p14="http://schemas.microsoft.com/office/powerpoint/2010/main" val="529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60" y="706156"/>
            <a:ext cx="11651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8- Run Baseline Script in </a:t>
            </a:r>
            <a:r>
              <a:rPr lang="en-US" sz="3200" b="1" dirty="0" err="1" smtClean="0">
                <a:latin typeface="+mj-lt"/>
              </a:rPr>
              <a:t>moshell</a:t>
            </a:r>
            <a:r>
              <a:rPr lang="en-US" sz="3200" b="1" dirty="0" smtClean="0">
                <a:latin typeface="+mj-lt"/>
              </a:rPr>
              <a:t> </a:t>
            </a:r>
          </a:p>
          <a:p>
            <a:r>
              <a:rPr lang="en-US" sz="3200" b="1" dirty="0" smtClean="0">
                <a:latin typeface="+mj-lt"/>
              </a:rPr>
              <a:t>9- Ping OAM with below comment </a:t>
            </a:r>
          </a:p>
          <a:p>
            <a:r>
              <a:rPr lang="en-US" sz="3200" b="1" dirty="0" smtClean="0">
                <a:latin typeface="+mj-lt"/>
              </a:rPr>
              <a:t>“mcc </a:t>
            </a:r>
            <a:r>
              <a:rPr lang="en-US" sz="3200" b="1" dirty="0" err="1" smtClean="0">
                <a:latin typeface="+mj-lt"/>
              </a:rPr>
              <a:t>addressip</a:t>
            </a:r>
            <a:r>
              <a:rPr lang="en-US" sz="3200" b="1" dirty="0" smtClean="0">
                <a:latin typeface="+mj-lt"/>
              </a:rPr>
              <a:t> ping --count 3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10.18.30.2</a:t>
            </a:r>
            <a:r>
              <a:rPr lang="en-US" sz="3200" b="1" dirty="0" smtClean="0">
                <a:latin typeface="+mj-lt"/>
              </a:rPr>
              <a:t>  | </a:t>
            </a:r>
            <a:r>
              <a:rPr lang="en-US" sz="3200" b="1" dirty="0" err="1" smtClean="0">
                <a:latin typeface="+mj-lt"/>
              </a:rPr>
              <a:t>grep</a:t>
            </a:r>
            <a:r>
              <a:rPr lang="en-US" sz="3200" b="1" dirty="0" smtClean="0">
                <a:latin typeface="+mj-lt"/>
              </a:rPr>
              <a:t> transmitted”</a:t>
            </a:r>
          </a:p>
          <a:p>
            <a:r>
              <a:rPr lang="en-US" sz="3200" b="1" dirty="0" smtClean="0">
                <a:latin typeface="+mj-lt"/>
              </a:rPr>
              <a:t>10- Call integration team </a:t>
            </a:r>
            <a:endParaRPr lang="en-US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6-integration</a:t>
            </a:r>
          </a:p>
        </p:txBody>
      </p:sp>
    </p:spTree>
    <p:extLst>
      <p:ext uri="{BB962C8B-B14F-4D97-AF65-F5344CB8AC3E}">
        <p14:creationId xmlns:p14="http://schemas.microsoft.com/office/powerpoint/2010/main" val="24791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6363"/>
            <a:ext cx="9144000" cy="734291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Ericsson Capital TT" panose="02000503000000020004" pitchFamily="2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genda:</a:t>
            </a:r>
            <a:endParaRPr lang="en-US" sz="3200" b="1" dirty="0">
              <a:solidFill>
                <a:schemeClr val="bg1"/>
              </a:solidFill>
              <a:latin typeface="Ericsson Capital TT" panose="02000503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91490"/>
            <a:ext cx="12039600" cy="23968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1- What are E/// base bands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2-Different types of base bands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3-What is different between </a:t>
            </a:r>
            <a:r>
              <a:rPr lang="en-US" sz="3200" b="1" dirty="0" err="1" smtClean="0">
                <a:solidFill>
                  <a:schemeClr val="bg1"/>
                </a:solidFill>
                <a:latin typeface="Ericsson Capital TT" panose="02000503000000020004" pitchFamily="2" charset="0"/>
              </a:rPr>
              <a:t>DuS</a:t>
            </a:r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 and base band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4-how to install base band units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5-how power up and commission BB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6-integration</a:t>
            </a: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Ericsson Capital TT" panose="02000503000000020004" pitchFamily="2" charset="0"/>
              </a:rPr>
              <a:t>7-Troubleshooting</a:t>
            </a:r>
            <a:endParaRPr lang="en-US" sz="3200" b="1" dirty="0">
              <a:solidFill>
                <a:schemeClr val="bg1"/>
              </a:solidFill>
              <a:latin typeface="Ericsson Capital TT" panose="02000503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82" y="914400"/>
            <a:ext cx="6705600" cy="27709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24" y="523220"/>
            <a:ext cx="11071274" cy="1080497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smtClean="0">
                <a:latin typeface="Ericsson Capital TT" panose="02000503000000020004" pitchFamily="2" charset="0"/>
              </a:rPr>
              <a:t>IF during commission or loading scripts on base band anything happened or script loading failed, you need to format your BB and start commissioning again.</a:t>
            </a:r>
            <a:endParaRPr lang="en-US" sz="2400" b="1" dirty="0">
              <a:latin typeface="Ericsson Capital TT" panose="02000503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7-Troubleshooting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957" y="1710862"/>
            <a:ext cx="1107127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Ericsson Capital TT" panose="02000503000000020004" pitchFamily="2" charset="0"/>
              </a:rPr>
              <a:t>How to format </a:t>
            </a:r>
            <a:br>
              <a:rPr lang="en-US" b="1" dirty="0" smtClean="0">
                <a:latin typeface="Ericsson Capital TT" panose="02000503000000020004" pitchFamily="2" charset="0"/>
              </a:rPr>
            </a:br>
            <a:r>
              <a:rPr lang="en-US" b="1" dirty="0" smtClean="0">
                <a:latin typeface="Ericsson Capital TT" panose="02000503000000020004" pitchFamily="2" charset="0"/>
              </a:rPr>
              <a:t>Base Band</a:t>
            </a:r>
            <a:endParaRPr lang="en-US" b="1" dirty="0">
              <a:latin typeface="Ericsson Capital T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0545" y="1758315"/>
            <a:ext cx="10640291" cy="4725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9" y="526473"/>
            <a:ext cx="9725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open </a:t>
            </a:r>
            <a:r>
              <a:rPr lang="en-US" sz="3200" b="1" dirty="0"/>
              <a:t>an IE and use </a:t>
            </a:r>
            <a:r>
              <a:rPr lang="en-US" sz="3200" b="1" dirty="0" smtClean="0"/>
              <a:t>below address: “https</a:t>
            </a:r>
            <a:r>
              <a:rPr lang="en-US" sz="3200" b="1" dirty="0"/>
              <a:t>://</a:t>
            </a:r>
            <a:r>
              <a:rPr lang="en-US" sz="3200" b="1" dirty="0" smtClean="0"/>
              <a:t>169.254.2.2/ea.html”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7-Troubleshooting(Format BB)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Ericsson Capital T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1891" y="1034685"/>
            <a:ext cx="10487891" cy="4490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1" y="511465"/>
            <a:ext cx="1016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Click on  </a:t>
            </a:r>
            <a:r>
              <a:rPr lang="en-US" sz="3200" b="1" dirty="0" smtClean="0">
                <a:solidFill>
                  <a:srgbClr val="FF0000"/>
                </a:solidFill>
              </a:rPr>
              <a:t>board restore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960" y="0"/>
            <a:ext cx="747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7-Troubleshooting(Format BB)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Ericsson Capital TT" panose="02000503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960" y="5675377"/>
            <a:ext cx="11071274" cy="10804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Ericsson Capital TT" panose="02000503000000020004" pitchFamily="2" charset="0"/>
              </a:rPr>
              <a:t>Note:</a:t>
            </a:r>
            <a:r>
              <a:rPr lang="en-US" sz="2400" b="1" dirty="0" smtClean="0">
                <a:latin typeface="Ericsson Capital TT" panose="02000503000000020004" pitchFamily="2" charset="0"/>
              </a:rPr>
              <a:t> </a:t>
            </a:r>
            <a:r>
              <a:rPr lang="en-US" sz="2400" dirty="0" smtClean="0">
                <a:latin typeface="Ericsson Capital TT" panose="02000503000000020004" pitchFamily="2" charset="0"/>
              </a:rPr>
              <a:t>Once formatting bb is finished, the laptop will reconnect to bb and get new </a:t>
            </a:r>
            <a:r>
              <a:rPr lang="en-US" sz="2400" dirty="0" err="1" smtClean="0">
                <a:latin typeface="Ericsson Capital TT" panose="02000503000000020004" pitchFamily="2" charset="0"/>
              </a:rPr>
              <a:t>ip</a:t>
            </a:r>
            <a:r>
              <a:rPr lang="en-US" sz="2400" dirty="0" smtClean="0">
                <a:latin typeface="Ericsson Capital TT" panose="02000503000000020004" pitchFamily="2" charset="0"/>
              </a:rPr>
              <a:t> and operation led will start to blink, </a:t>
            </a:r>
          </a:p>
          <a:p>
            <a:r>
              <a:rPr lang="en-US" sz="2400" dirty="0" smtClean="0">
                <a:latin typeface="Ericsson Capital TT" panose="02000503000000020004" pitchFamily="2" charset="0"/>
              </a:rPr>
              <a:t>then you can start to commission again.</a:t>
            </a:r>
            <a:endParaRPr lang="en-US" sz="2400" dirty="0">
              <a:latin typeface="Ericsson Capital T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95290"/>
              </p:ext>
            </p:extLst>
          </p:nvPr>
        </p:nvGraphicFramePr>
        <p:xfrm>
          <a:off x="365760" y="436097"/>
          <a:ext cx="11493305" cy="639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" y="436097"/>
                        <a:ext cx="11493305" cy="6396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021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1- What are E/// base bands</a:t>
            </a:r>
          </a:p>
        </p:txBody>
      </p:sp>
    </p:spTree>
    <p:extLst>
      <p:ext uri="{BB962C8B-B14F-4D97-AF65-F5344CB8AC3E}">
        <p14:creationId xmlns:p14="http://schemas.microsoft.com/office/powerpoint/2010/main" val="36563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1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1- What are E/// base bands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2192000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7"/>
            <a:ext cx="12192000" cy="61890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" y="7"/>
            <a:ext cx="679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2-Different types of base bands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6" y="6426490"/>
            <a:ext cx="58959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40"/>
            <a:ext cx="12192000" cy="65924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24" y="0"/>
            <a:ext cx="679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2-Different types of base bands</a:t>
            </a:r>
          </a:p>
        </p:txBody>
      </p:sp>
    </p:spTree>
    <p:extLst>
      <p:ext uri="{BB962C8B-B14F-4D97-AF65-F5344CB8AC3E}">
        <p14:creationId xmlns:p14="http://schemas.microsoft.com/office/powerpoint/2010/main" val="11760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4" y="0"/>
            <a:ext cx="679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2-Different types of base bands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" y="391862"/>
            <a:ext cx="12169776" cy="6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069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7334" y="0"/>
            <a:ext cx="679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2-Different types of base bands</a:t>
            </a:r>
          </a:p>
        </p:txBody>
      </p:sp>
    </p:spTree>
    <p:extLst>
      <p:ext uri="{BB962C8B-B14F-4D97-AF65-F5344CB8AC3E}">
        <p14:creationId xmlns:p14="http://schemas.microsoft.com/office/powerpoint/2010/main" val="16944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34" y="0"/>
            <a:ext cx="679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Ericsson Capital TT" panose="02000503000000020004" pitchFamily="2" charset="0"/>
              </a:rPr>
              <a:t>2-Different types of base bands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2192000" cy="6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9196</TotalTime>
  <Words>295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Ericsson Capital TT</vt:lpstr>
      <vt:lpstr>Wingdings</vt:lpstr>
      <vt:lpstr>Office Theme</vt:lpstr>
      <vt:lpstr>Acrobat Document</vt:lpstr>
      <vt:lpstr>Welcome to CU IRAN Ericsson Base band training</vt:lpstr>
      <vt:lpstr>Agenda: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during commission or loading scripts on base band anything happened or script loading failed, you need to format your BB and start commissioning again.</vt:lpstr>
      <vt:lpstr>PowerPoint Presentation</vt:lpstr>
      <vt:lpstr>PowerPoint Presentation</vt:lpstr>
      <vt:lpstr>PowerPoint Presentation</vt:lpstr>
    </vt:vector>
  </TitlesOfParts>
  <Company>Ericsson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BaseBand Commissioning</dc:title>
  <dc:creator>Hadi Faramarzi</dc:creator>
  <cp:lastModifiedBy>Ali Abis</cp:lastModifiedBy>
  <cp:revision>26</cp:revision>
  <dcterms:created xsi:type="dcterms:W3CDTF">2017-04-10T18:44:24Z</dcterms:created>
  <dcterms:modified xsi:type="dcterms:W3CDTF">2017-11-09T07:49:31Z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(3)K/+YWqVy7jrCIkaOWWvJq5CwTQhKQS7teWPqwVTLGE3Y6rFnZpvovEP2mULDMjMknBbeXHgy
v8S1fNR6Y8NbvdzcpHWTMM3vLVqZL3ZKJh/e9XKjHWrAh3zh9p3G8cswKfuyRcVkUJo58Y+J
m6K3vZofH3/S9X+1jH0TDAkN8uYPIQSl2CJtZy3ZpN+8zlCZZ0cmpcnJgFM2c7So0foN7k/r
aHRJONLUnx3gzNDzZ3</vt:lpwstr>
  </property>
  <property fmtid="{D5CDD505-2E9C-101B-9397-08002B2CF9AE}" pid="3" name="_2015_ms_pID_7253431">
    <vt:lpwstr>lRiecu+EYEDPwf1ePbPESd2YFKbTbd4hiORBdqGtCgZT5yuV0aR9yO
Mn7t3OTUuCqJSlhhMcfEMvmJor41t4gAv9PiEiS6UJfkRtbVXjQ4nfbbvIC+qYnekqP0yJ80
fxHme2VqVFHPYXZ26F2ITekUpjjz2m/HZ9jtXgj68Dl3ivOD3vyG4KMxhV/lwYMP7PjdmkSv
xkWx8FZ41BhRD+re2mLPD9OGtiwwy4cwaB6b</vt:lpwstr>
  </property>
  <property fmtid="{D5CDD505-2E9C-101B-9397-08002B2CF9AE}" pid="4" name="_2015_ms_pID_7253432">
    <vt:lpwstr>dw==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1509694384</vt:lpwstr>
  </property>
</Properties>
</file>