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6"/>
  </p:sldMasterIdLst>
  <p:notesMasterIdLst>
    <p:notesMasterId r:id="rId45"/>
  </p:notesMasterIdLst>
  <p:handoutMasterIdLst>
    <p:handoutMasterId r:id="rId46"/>
  </p:handoutMasterIdLst>
  <p:sldIdLst>
    <p:sldId id="635" r:id="rId7"/>
    <p:sldId id="587" r:id="rId8"/>
    <p:sldId id="647" r:id="rId9"/>
    <p:sldId id="648" r:id="rId10"/>
    <p:sldId id="649" r:id="rId11"/>
    <p:sldId id="672" r:id="rId12"/>
    <p:sldId id="721" r:id="rId13"/>
    <p:sldId id="735" r:id="rId14"/>
    <p:sldId id="732" r:id="rId15"/>
    <p:sldId id="733" r:id="rId16"/>
    <p:sldId id="734" r:id="rId17"/>
    <p:sldId id="722" r:id="rId18"/>
    <p:sldId id="675" r:id="rId19"/>
    <p:sldId id="676" r:id="rId20"/>
    <p:sldId id="652" r:id="rId21"/>
    <p:sldId id="656" r:id="rId22"/>
    <p:sldId id="682" r:id="rId23"/>
    <p:sldId id="677" r:id="rId24"/>
    <p:sldId id="691" r:id="rId25"/>
    <p:sldId id="727" r:id="rId26"/>
    <p:sldId id="728" r:id="rId27"/>
    <p:sldId id="729" r:id="rId28"/>
    <p:sldId id="719" r:id="rId29"/>
    <p:sldId id="651" r:id="rId30"/>
    <p:sldId id="683" r:id="rId31"/>
    <p:sldId id="684" r:id="rId32"/>
    <p:sldId id="615" r:id="rId33"/>
    <p:sldId id="685" r:id="rId34"/>
    <p:sldId id="690" r:id="rId35"/>
    <p:sldId id="688" r:id="rId36"/>
    <p:sldId id="623" r:id="rId37"/>
    <p:sldId id="723" r:id="rId38"/>
    <p:sldId id="630" r:id="rId39"/>
    <p:sldId id="629" r:id="rId40"/>
    <p:sldId id="701" r:id="rId41"/>
    <p:sldId id="702" r:id="rId42"/>
    <p:sldId id="711" r:id="rId43"/>
    <p:sldId id="730"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3">
          <p15:clr>
            <a:srgbClr val="A4A3A4"/>
          </p15:clr>
        </p15:guide>
        <p15:guide id="2" orient="horz" pos="743">
          <p15:clr>
            <a:srgbClr val="A4A3A4"/>
          </p15:clr>
        </p15:guide>
        <p15:guide id="3" orient="horz" pos="893">
          <p15:clr>
            <a:srgbClr val="A4A3A4"/>
          </p15:clr>
        </p15:guide>
        <p15:guide id="4" orient="horz" pos="438">
          <p15:clr>
            <a:srgbClr val="A4A3A4"/>
          </p15:clr>
        </p15:guide>
        <p15:guide id="5" orient="horz" pos="1671">
          <p15:clr>
            <a:srgbClr val="A4A3A4"/>
          </p15:clr>
        </p15:guide>
        <p15:guide id="6" orient="horz" pos="2236">
          <p15:clr>
            <a:srgbClr val="A4A3A4"/>
          </p15:clr>
        </p15:guide>
        <p15:guide id="7" orient="horz" pos="146">
          <p15:clr>
            <a:srgbClr val="A4A3A4"/>
          </p15:clr>
        </p15:guide>
        <p15:guide id="8" orient="horz" pos="2443">
          <p15:clr>
            <a:srgbClr val="A4A3A4"/>
          </p15:clr>
        </p15:guide>
        <p15:guide id="9" pos="1794">
          <p15:clr>
            <a:srgbClr val="A4A3A4"/>
          </p15:clr>
        </p15:guide>
        <p15:guide id="10" pos="2736">
          <p15:clr>
            <a:srgbClr val="A4A3A4"/>
          </p15:clr>
        </p15:guide>
        <p15:guide id="11" pos="202">
          <p15:clr>
            <a:srgbClr val="A4A3A4"/>
          </p15:clr>
        </p15:guide>
        <p15:guide id="12" pos="5322">
          <p15:clr>
            <a:srgbClr val="A4A3A4"/>
          </p15:clr>
        </p15:guide>
        <p15:guide id="13" pos="5625">
          <p15:clr>
            <a:srgbClr val="A4A3A4"/>
          </p15:clr>
        </p15:guide>
        <p15:guide id="14" pos="2878">
          <p15:clr>
            <a:srgbClr val="A4A3A4"/>
          </p15:clr>
        </p15:guide>
        <p15:guide id="15" pos="3555">
          <p15:clr>
            <a:srgbClr val="A4A3A4"/>
          </p15:clr>
        </p15:guide>
        <p15:guide id="16" pos="1965">
          <p15:clr>
            <a:srgbClr val="A4A3A4"/>
          </p15:clr>
        </p15:guide>
        <p15:guide id="17" pos="372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9B8BB"/>
    <a:srgbClr val="E5E8E8"/>
    <a:srgbClr val="822980"/>
    <a:srgbClr val="B9B9BB"/>
    <a:srgbClr val="B6B8BB"/>
    <a:srgbClr val="87898B"/>
    <a:srgbClr val="CCCCCC"/>
    <a:srgbClr val="99999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8" autoAdjust="0"/>
    <p:restoredTop sz="75088" autoAdjust="0"/>
  </p:normalViewPr>
  <p:slideViewPr>
    <p:cSldViewPr snapToGrid="0">
      <p:cViewPr varScale="1">
        <p:scale>
          <a:sx n="99" d="100"/>
          <a:sy n="99" d="100"/>
        </p:scale>
        <p:origin x="864" y="78"/>
      </p:cViewPr>
      <p:guideLst>
        <p:guide orient="horz" pos="3083"/>
        <p:guide orient="horz" pos="743"/>
        <p:guide orient="horz" pos="893"/>
        <p:guide orient="horz" pos="438"/>
        <p:guide orient="horz" pos="1671"/>
        <p:guide orient="horz" pos="2236"/>
        <p:guide orient="horz" pos="146"/>
        <p:guide orient="horz" pos="2443"/>
        <p:guide pos="1794"/>
        <p:guide pos="2736"/>
        <p:guide pos="202"/>
        <p:guide pos="5322"/>
        <p:guide pos="5625"/>
        <p:guide pos="2878"/>
        <p:guide pos="3555"/>
        <p:guide pos="1965"/>
        <p:guide pos="3723"/>
      </p:guideLst>
    </p:cSldViewPr>
  </p:slideViewPr>
  <p:outlineViewPr>
    <p:cViewPr>
      <p:scale>
        <a:sx n="33" d="100"/>
        <a:sy n="33" d="100"/>
      </p:scale>
      <p:origin x="0" y="19848"/>
    </p:cViewPr>
  </p:outlineViewPr>
  <p:notesTextViewPr>
    <p:cViewPr>
      <p:scale>
        <a:sx n="100" d="100"/>
        <a:sy n="100" d="100"/>
      </p:scale>
      <p:origin x="0" y="0"/>
    </p:cViewPr>
  </p:notesTextViewPr>
  <p:sorterViewPr>
    <p:cViewPr>
      <p:scale>
        <a:sx n="125" d="100"/>
        <a:sy n="125" d="100"/>
      </p:scale>
      <p:origin x="0" y="0"/>
    </p:cViewPr>
  </p:sorterViewPr>
  <p:notesViewPr>
    <p:cSldViewPr snapToGrid="0" snapToObjects="1" showGuides="1">
      <p:cViewPr varScale="1">
        <p:scale>
          <a:sx n="117" d="100"/>
          <a:sy n="117" d="100"/>
        </p:scale>
        <p:origin x="-402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6" Type="http://schemas.openxmlformats.org/officeDocument/2006/relationships/slideMaster" Target="slideMasters/slide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unezort\Desktop\BCS%20Marketing\Presentations\Poulson\juergen_tco_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HW Maintenance</c:v>
                </c:pt>
              </c:strCache>
            </c:strRef>
          </c:tx>
          <c:spPr>
            <a:solidFill>
              <a:schemeClr val="tx1"/>
            </a:solidFill>
          </c:spPr>
          <c:invertIfNegative val="0"/>
          <c:dPt>
            <c:idx val="0"/>
            <c:invertIfNegative val="0"/>
            <c:bubble3D val="0"/>
            <c:spPr>
              <a:solidFill>
                <a:schemeClr val="accent4"/>
              </a:solidFill>
            </c:spPr>
          </c:dPt>
          <c:dPt>
            <c:idx val="1"/>
            <c:invertIfNegative val="0"/>
            <c:bubble3D val="0"/>
            <c:spPr>
              <a:solidFill>
                <a:schemeClr val="accent1"/>
              </a:solidFill>
            </c:spPr>
          </c:dPt>
          <c:cat>
            <c:numRef>
              <c:f>Sheet1!$A$2:$A$3</c:f>
              <c:numCache>
                <c:formatCode>General</c:formatCode>
                <c:ptCount val="2"/>
              </c:numCache>
            </c:numRef>
          </c:cat>
          <c:val>
            <c:numRef>
              <c:f>Sheet1!$B$2:$B$3</c:f>
              <c:numCache>
                <c:formatCode>"$"#,##0.00;[Red]"$"#,##0.00</c:formatCode>
                <c:ptCount val="2"/>
                <c:pt idx="0">
                  <c:v>412000</c:v>
                </c:pt>
                <c:pt idx="1">
                  <c:v>258000</c:v>
                </c:pt>
              </c:numCache>
            </c:numRef>
          </c:val>
        </c:ser>
        <c:ser>
          <c:idx val="1"/>
          <c:order val="1"/>
          <c:tx>
            <c:strRef>
              <c:f>Sheet1!$C$1</c:f>
              <c:strCache>
                <c:ptCount val="1"/>
                <c:pt idx="0">
                  <c:v>SW Licensing &amp; Maintenance</c:v>
                </c:pt>
              </c:strCache>
            </c:strRef>
          </c:tx>
          <c:spPr>
            <a:solidFill>
              <a:schemeClr val="accent4"/>
            </a:solidFill>
          </c:spPr>
          <c:invertIfNegative val="0"/>
          <c:dPt>
            <c:idx val="1"/>
            <c:invertIfNegative val="0"/>
            <c:bubble3D val="0"/>
            <c:spPr>
              <a:solidFill>
                <a:schemeClr val="accent1"/>
              </a:solidFill>
            </c:spPr>
          </c:dPt>
          <c:cat>
            <c:numRef>
              <c:f>Sheet1!$A$2:$A$3</c:f>
              <c:numCache>
                <c:formatCode>General</c:formatCode>
                <c:ptCount val="2"/>
              </c:numCache>
            </c:numRef>
          </c:cat>
          <c:val>
            <c:numRef>
              <c:f>Sheet1!$C$2:$C$3</c:f>
              <c:numCache>
                <c:formatCode>"$"#,##0.00;[Red]"$"#,##0.00</c:formatCode>
                <c:ptCount val="2"/>
                <c:pt idx="0">
                  <c:v>312000</c:v>
                </c:pt>
                <c:pt idx="1">
                  <c:v>209000</c:v>
                </c:pt>
              </c:numCache>
            </c:numRef>
          </c:val>
        </c:ser>
        <c:ser>
          <c:idx val="2"/>
          <c:order val="2"/>
          <c:tx>
            <c:strRef>
              <c:f>Sheet1!$D$1</c:f>
              <c:strCache>
                <c:ptCount val="1"/>
                <c:pt idx="0">
                  <c:v>Sys Admin Labor</c:v>
                </c:pt>
              </c:strCache>
            </c:strRef>
          </c:tx>
          <c:spPr>
            <a:solidFill>
              <a:srgbClr val="0096D6"/>
            </a:solidFill>
          </c:spPr>
          <c:invertIfNegative val="0"/>
          <c:dPt>
            <c:idx val="0"/>
            <c:invertIfNegative val="0"/>
            <c:bubble3D val="0"/>
            <c:spPr>
              <a:solidFill>
                <a:schemeClr val="accent4"/>
              </a:solidFill>
            </c:spPr>
          </c:dPt>
          <c:cat>
            <c:numRef>
              <c:f>Sheet1!$A$2:$A$3</c:f>
              <c:numCache>
                <c:formatCode>General</c:formatCode>
                <c:ptCount val="2"/>
              </c:numCache>
            </c:numRef>
          </c:cat>
          <c:val>
            <c:numRef>
              <c:f>Sheet1!$D$2:$D$3</c:f>
              <c:numCache>
                <c:formatCode>"$"#,##0.00;[Red]"$"#,##0.00</c:formatCode>
                <c:ptCount val="2"/>
                <c:pt idx="0">
                  <c:v>820000</c:v>
                </c:pt>
                <c:pt idx="1">
                  <c:v>503000</c:v>
                </c:pt>
              </c:numCache>
            </c:numRef>
          </c:val>
        </c:ser>
        <c:ser>
          <c:idx val="3"/>
          <c:order val="3"/>
          <c:tx>
            <c:strRef>
              <c:f>Sheet1!$E$1</c:f>
              <c:strCache>
                <c:ptCount val="1"/>
                <c:pt idx="0">
                  <c:v>Floor space and Power</c:v>
                </c:pt>
              </c:strCache>
            </c:strRef>
          </c:tx>
          <c:spPr>
            <a:solidFill>
              <a:srgbClr val="B9B8BB"/>
            </a:solidFill>
          </c:spPr>
          <c:invertIfNegative val="0"/>
          <c:dPt>
            <c:idx val="0"/>
            <c:invertIfNegative val="0"/>
            <c:bubble3D val="0"/>
            <c:spPr>
              <a:solidFill>
                <a:schemeClr val="accent4"/>
              </a:solidFill>
            </c:spPr>
          </c:dPt>
          <c:dPt>
            <c:idx val="1"/>
            <c:invertIfNegative val="0"/>
            <c:bubble3D val="0"/>
            <c:spPr>
              <a:solidFill>
                <a:schemeClr val="accent1"/>
              </a:solidFill>
            </c:spPr>
          </c:dPt>
          <c:cat>
            <c:numRef>
              <c:f>Sheet1!$A$2:$A$3</c:f>
              <c:numCache>
                <c:formatCode>General</c:formatCode>
                <c:ptCount val="2"/>
              </c:numCache>
            </c:numRef>
          </c:cat>
          <c:val>
            <c:numRef>
              <c:f>Sheet1!$E$2:$E$3</c:f>
              <c:numCache>
                <c:formatCode>"$"#,##0.00;[Red]"$"#,##0.00</c:formatCode>
                <c:ptCount val="2"/>
                <c:pt idx="0">
                  <c:v>74000</c:v>
                </c:pt>
                <c:pt idx="1">
                  <c:v>44000</c:v>
                </c:pt>
              </c:numCache>
            </c:numRef>
          </c:val>
        </c:ser>
        <c:ser>
          <c:idx val="4"/>
          <c:order val="4"/>
          <c:tx>
            <c:strRef>
              <c:f>Sheet1!$F$1</c:f>
              <c:strCache>
                <c:ptCount val="1"/>
                <c:pt idx="0">
                  <c:v>Downtime</c:v>
                </c:pt>
              </c:strCache>
            </c:strRef>
          </c:tx>
          <c:spPr>
            <a:solidFill>
              <a:srgbClr val="87898B"/>
            </a:solidFill>
          </c:spPr>
          <c:invertIfNegative val="0"/>
          <c:dPt>
            <c:idx val="1"/>
            <c:invertIfNegative val="0"/>
            <c:bubble3D val="0"/>
            <c:spPr>
              <a:solidFill>
                <a:schemeClr val="accent1"/>
              </a:solidFill>
            </c:spPr>
          </c:dPt>
          <c:cat>
            <c:numRef>
              <c:f>Sheet1!$A$2:$A$3</c:f>
              <c:numCache>
                <c:formatCode>General</c:formatCode>
                <c:ptCount val="2"/>
              </c:numCache>
            </c:numRef>
          </c:cat>
          <c:val>
            <c:numRef>
              <c:f>Sheet1!$F$2:$F$3</c:f>
              <c:numCache>
                <c:formatCode>"$"#,##0.00;[Red]"$"#,##0.00</c:formatCode>
                <c:ptCount val="2"/>
                <c:pt idx="0">
                  <c:v>320000</c:v>
                </c:pt>
                <c:pt idx="1">
                  <c:v>281000</c:v>
                </c:pt>
              </c:numCache>
            </c:numRef>
          </c:val>
        </c:ser>
        <c:dLbls>
          <c:showLegendKey val="0"/>
          <c:showVal val="0"/>
          <c:showCatName val="0"/>
          <c:showSerName val="0"/>
          <c:showPercent val="0"/>
          <c:showBubbleSize val="0"/>
        </c:dLbls>
        <c:gapWidth val="50"/>
        <c:overlap val="100"/>
        <c:axId val="189732928"/>
        <c:axId val="190167512"/>
      </c:barChart>
      <c:catAx>
        <c:axId val="189732928"/>
        <c:scaling>
          <c:orientation val="minMax"/>
        </c:scaling>
        <c:delete val="0"/>
        <c:axPos val="b"/>
        <c:numFmt formatCode="General" sourceLinked="1"/>
        <c:majorTickMark val="out"/>
        <c:minorTickMark val="none"/>
        <c:tickLblPos val="nextTo"/>
        <c:crossAx val="190167512"/>
        <c:crosses val="autoZero"/>
        <c:auto val="1"/>
        <c:lblAlgn val="ctr"/>
        <c:lblOffset val="100"/>
        <c:noMultiLvlLbl val="0"/>
      </c:catAx>
      <c:valAx>
        <c:axId val="190167512"/>
        <c:scaling>
          <c:orientation val="minMax"/>
          <c:max val="2000000"/>
        </c:scaling>
        <c:delete val="0"/>
        <c:axPos val="l"/>
        <c:majorGridlines/>
        <c:numFmt formatCode="&quot;$&quot;#,##0" sourceLinked="0"/>
        <c:majorTickMark val="out"/>
        <c:minorTickMark val="none"/>
        <c:tickLblPos val="nextTo"/>
        <c:spPr>
          <a:noFill/>
        </c:spPr>
        <c:crossAx val="189732928"/>
        <c:crosses val="autoZero"/>
        <c:crossBetween val="between"/>
        <c:majorUnit val="500000"/>
      </c:valAx>
    </c:plotArea>
    <c:plotVisOnly val="1"/>
    <c:dispBlanksAs val="gap"/>
    <c:showDLblsOverMax val="0"/>
  </c:chart>
  <c:txPr>
    <a:bodyPr/>
    <a:lstStyle/>
    <a:p>
      <a:pPr>
        <a:defRPr>
          <a:latin typeface="HP Simplified"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HP Simplified"/>
              <a:cs typeface="HP Simplified"/>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678B55-319B-2D4F-AE49-6C1B6E1A4DDA}" type="datetimeFigureOut">
              <a:rPr lang="en-US" smtClean="0">
                <a:latin typeface="HP Simplified"/>
                <a:cs typeface="HP Simplified"/>
              </a:rPr>
              <a:pPr/>
              <a:t>1/11/2016</a:t>
            </a:fld>
            <a:endParaRPr lang="en-GB" dirty="0">
              <a:latin typeface="HP Simplified"/>
              <a:cs typeface="HP Simplifie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HP Simplified"/>
              <a:cs typeface="HP Simplified"/>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B27340-60F0-7D46-BC5B-91B08A318A82}" type="slidenum">
              <a:rPr lang="en-GB" smtClean="0">
                <a:latin typeface="HP Simplified"/>
                <a:cs typeface="HP Simplified"/>
              </a:rPr>
              <a:pPr/>
              <a:t>‹#›</a:t>
            </a:fld>
            <a:endParaRPr lang="en-GB" dirty="0">
              <a:latin typeface="HP Simplified"/>
              <a:cs typeface="HP Simplified"/>
            </a:endParaRPr>
          </a:p>
        </p:txBody>
      </p:sp>
    </p:spTree>
    <p:extLst>
      <p:ext uri="{BB962C8B-B14F-4D97-AF65-F5344CB8AC3E}">
        <p14:creationId xmlns:p14="http://schemas.microsoft.com/office/powerpoint/2010/main" val="49321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P Simplified"/>
                <a:cs typeface="HP Simplified"/>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P Simplified"/>
                <a:cs typeface="HP Simplified"/>
              </a:defRPr>
            </a:lvl1pPr>
          </a:lstStyle>
          <a:p>
            <a:fld id="{2D9CAF8C-0805-8440-B43D-DCCAAA4D80CE}" type="datetimeFigureOut">
              <a:rPr lang="en-US" smtClean="0"/>
              <a:pPr/>
              <a:t>1/11/2016</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P Simplified"/>
                <a:cs typeface="HP Simplified"/>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P Simplified"/>
                <a:cs typeface="HP Simplified"/>
              </a:defRPr>
            </a:lvl1pPr>
          </a:lstStyle>
          <a:p>
            <a:fld id="{22A853E8-D85F-5D49-95D2-E1D96ABFE2B9}" type="slidenum">
              <a:rPr lang="en-GB" smtClean="0"/>
              <a:pPr/>
              <a:t>‹#›</a:t>
            </a:fld>
            <a:endParaRPr lang="en-GB" dirty="0"/>
          </a:p>
        </p:txBody>
      </p:sp>
    </p:spTree>
    <p:extLst>
      <p:ext uri="{BB962C8B-B14F-4D97-AF65-F5344CB8AC3E}">
        <p14:creationId xmlns:p14="http://schemas.microsoft.com/office/powerpoint/2010/main" val="2688079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200" kern="1200">
        <a:solidFill>
          <a:schemeClr val="tx1"/>
        </a:solidFill>
        <a:latin typeface="HP Simplified"/>
        <a:ea typeface="+mn-ea"/>
        <a:cs typeface="HP Simplified"/>
      </a:defRPr>
    </a:lvl2pPr>
    <a:lvl3pPr marL="914400" algn="l" defTabSz="457200" rtl="0" eaLnBrk="1" latinLnBrk="0" hangingPunct="1">
      <a:defRPr sz="1200" kern="1200">
        <a:solidFill>
          <a:schemeClr val="tx1"/>
        </a:solidFill>
        <a:latin typeface="HP Simplified"/>
        <a:ea typeface="+mn-ea"/>
        <a:cs typeface="HP Simplified"/>
      </a:defRPr>
    </a:lvl3pPr>
    <a:lvl4pPr marL="1371600" algn="l" defTabSz="457200" rtl="0" eaLnBrk="1" latinLnBrk="0" hangingPunct="1">
      <a:defRPr sz="1200" kern="1200">
        <a:solidFill>
          <a:schemeClr val="tx1"/>
        </a:solidFill>
        <a:latin typeface="HP Simplified"/>
        <a:ea typeface="+mn-ea"/>
        <a:cs typeface="HP Simplified"/>
      </a:defRPr>
    </a:lvl4pPr>
    <a:lvl5pPr marL="1828800" algn="l" defTabSz="457200" rtl="0" eaLnBrk="1" latinLnBrk="0" hangingPunct="1">
      <a:defRPr sz="1200" kern="1200">
        <a:solidFill>
          <a:schemeClr val="tx1"/>
        </a:solidFill>
        <a:latin typeface="HP Simplified"/>
        <a:ea typeface="+mn-ea"/>
        <a:cs typeface="HP Simplifie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h71028.www7.hp.com/enterprise/us/en/partners/cloudmaps-ericsson.html" TargetMode="External"/><Relationship Id="rId7" Type="http://schemas.openxmlformats.org/officeDocument/2006/relationships/hyperlink" Target="http://h71028.www7.hp.com/enterprise/us/en/partners/cloudmaps-Temenos.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h71028.www7.hp.com/enterprise/us/en/partners/cloudmaps-oracle.html" TargetMode="External"/><Relationship Id="rId5" Type="http://schemas.openxmlformats.org/officeDocument/2006/relationships/hyperlink" Target="http://h71028.www7.hp.com/enterprise/us/en/partners/cloudmaps-sap.html" TargetMode="External"/><Relationship Id="rId4" Type="http://schemas.openxmlformats.org/officeDocument/2006/relationships/hyperlink" Target="http://h71028.www7.hp.com/enterprise/us/en/partners/cloudmaps-IBMsoftware.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Fibre_Channe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Today you will hear exciting news about our expanded portfolio and how it will help you evolve your mission-critical  Integrity and HP-UX environment</a:t>
            </a:r>
            <a:endParaRPr lang="en-US"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a:t>
            </a:fld>
            <a:endParaRPr lang="en-GB" dirty="0"/>
          </a:p>
        </p:txBody>
      </p:sp>
    </p:spTree>
    <p:extLst>
      <p:ext uri="{BB962C8B-B14F-4D97-AF65-F5344CB8AC3E}">
        <p14:creationId xmlns:p14="http://schemas.microsoft.com/office/powerpoint/2010/main" val="78250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The HP Integrity BL860c i4, BL870c i4 and BL890c i4 server blades are versatile and flexible 2-, 4-, and 8-socket servers ideal for mission-critical enterprise applications. HP continues to enhance the proven HP Integrity</a:t>
            </a:r>
            <a:r>
              <a:rPr lang="en-US" baseline="0" dirty="0" smtClean="0"/>
              <a:t> server blades. As with the previous generation, the unique Blade Link technology combines multiple blades into a single system with linear scalability from 2 sockets to 4 sockets to 8 sockets. </a:t>
            </a:r>
            <a:r>
              <a:rPr lang="en-US" dirty="0" smtClean="0"/>
              <a:t>There are a number of new features on the latest Integrity BL860c i4, BL870c i4 and BL890c i4 server blades.</a:t>
            </a:r>
          </a:p>
          <a:p>
            <a:endParaRPr lang="en-US" dirty="0" smtClean="0"/>
          </a:p>
          <a:p>
            <a:r>
              <a:rPr lang="en-US" b="1" baseline="0" dirty="0" smtClean="0"/>
              <a:t>Processor: </a:t>
            </a:r>
            <a:r>
              <a:rPr lang="en-US" baseline="0" dirty="0" smtClean="0"/>
              <a:t>With the higher frequency, 8-core and 4-core Itanium processor 9500 series, the new Integrity blades provide double the processing power and up to 3x the performance compared to the previous generation of Integrity blades. The Integrity blades start with the 2-socket BL860c i4 with a minimum of 4-cores and scale up to the 8-socket, 64-core BL890c i4. </a:t>
            </a:r>
          </a:p>
          <a:p>
            <a:endParaRPr lang="en-US" baseline="0" dirty="0" smtClean="0"/>
          </a:p>
          <a:p>
            <a:r>
              <a:rPr lang="en-US" b="1" baseline="0" dirty="0" smtClean="0"/>
              <a:t>Memory: </a:t>
            </a:r>
            <a:r>
              <a:rPr lang="en-US" baseline="0" dirty="0" smtClean="0"/>
              <a:t>An enhanced memory subsystem improves memory performance and supports 4GB, 8GB and 16GB low voltage DIMMS resulting in savings up to 30 watts per blade.</a:t>
            </a:r>
          </a:p>
          <a:p>
            <a:endParaRPr lang="en-US" dirty="0" smtClean="0">
              <a:latin typeface="HP Simplified" pitchFamily="34" charset="0"/>
            </a:endParaRPr>
          </a:p>
          <a:p>
            <a:pPr defTabSz="457175">
              <a:defRPr/>
            </a:pPr>
            <a:r>
              <a:rPr lang="en-US" dirty="0" smtClean="0">
                <a:latin typeface="HP Simplified"/>
                <a:cs typeface="HP Simplified"/>
              </a:rPr>
              <a:t>Embedded </a:t>
            </a:r>
            <a:r>
              <a:rPr lang="en-US" b="1" dirty="0" smtClean="0">
                <a:latin typeface="HP Simplified"/>
                <a:cs typeface="HP Simplified"/>
              </a:rPr>
              <a:t>Virtual Connect </a:t>
            </a:r>
            <a:r>
              <a:rPr lang="en-US" b="1" dirty="0" err="1" smtClean="0">
                <a:latin typeface="HP Simplified"/>
                <a:cs typeface="HP Simplified"/>
              </a:rPr>
              <a:t>FlexFabric</a:t>
            </a:r>
            <a:r>
              <a:rPr lang="en-US" b="1" dirty="0" smtClean="0">
                <a:latin typeface="HP Simplified"/>
                <a:cs typeface="HP Simplified"/>
              </a:rPr>
              <a:t> </a:t>
            </a:r>
            <a:r>
              <a:rPr lang="en-US" dirty="0" smtClean="0">
                <a:latin typeface="HP Simplified"/>
                <a:cs typeface="HP Simplified"/>
              </a:rPr>
              <a:t>reduces infrastructure cost by converging LAN and SAN traffic on the same connection. Each blade has 4 x 10Gb </a:t>
            </a:r>
            <a:r>
              <a:rPr lang="en-US" dirty="0" err="1" smtClean="0">
                <a:latin typeface="HP Simplified"/>
                <a:cs typeface="HP Simplified"/>
              </a:rPr>
              <a:t>FlexFabric</a:t>
            </a:r>
            <a:r>
              <a:rPr lang="en-US" dirty="0" smtClean="0">
                <a:latin typeface="HP Simplified"/>
                <a:cs typeface="HP Simplified"/>
              </a:rPr>
              <a:t> ports - supporting both </a:t>
            </a:r>
            <a:r>
              <a:rPr lang="en-US" dirty="0" err="1" smtClean="0">
                <a:latin typeface="HP Simplified"/>
                <a:cs typeface="HP Simplified"/>
              </a:rPr>
              <a:t>Fibre</a:t>
            </a:r>
            <a:r>
              <a:rPr lang="en-US" dirty="0" smtClean="0">
                <a:latin typeface="HP Simplified"/>
                <a:cs typeface="HP Simplified"/>
              </a:rPr>
              <a:t> Channel and Ethernet traffic.</a:t>
            </a:r>
          </a:p>
          <a:p>
            <a:endParaRPr lang="en-US" dirty="0" smtClean="0">
              <a:latin typeface="HP Simplified" pitchFamily="34" charset="0"/>
            </a:endParaRPr>
          </a:p>
          <a:p>
            <a:r>
              <a:rPr lang="en-US" b="1" dirty="0" smtClean="0">
                <a:latin typeface="HP Simplified" pitchFamily="34" charset="0"/>
              </a:rPr>
              <a:t>Hard partitions (</a:t>
            </a:r>
            <a:r>
              <a:rPr lang="en-US" b="1" dirty="0" err="1" smtClean="0">
                <a:latin typeface="HP Simplified" pitchFamily="34" charset="0"/>
              </a:rPr>
              <a:t>nPars</a:t>
            </a:r>
            <a:r>
              <a:rPr lang="en-US" b="1" dirty="0" smtClean="0">
                <a:latin typeface="HP Simplified" pitchFamily="34" charset="0"/>
              </a:rPr>
              <a:t>):  </a:t>
            </a:r>
            <a:r>
              <a:rPr lang="en-US" dirty="0" smtClean="0">
                <a:latin typeface="HP Simplified" pitchFamily="34" charset="0"/>
              </a:rPr>
              <a:t>Improved reliability from new electrically isolated hard partitions (</a:t>
            </a:r>
            <a:r>
              <a:rPr lang="en-US" dirty="0" err="1" smtClean="0">
                <a:latin typeface="HP Simplified" pitchFamily="34" charset="0"/>
              </a:rPr>
              <a:t>nPars</a:t>
            </a:r>
            <a:r>
              <a:rPr lang="en-US" dirty="0" smtClean="0">
                <a:latin typeface="HP Simplified" pitchFamily="34" charset="0"/>
              </a:rPr>
              <a:t>) previously only available with high-end systems like Superdome 2. With the simple to use </a:t>
            </a:r>
            <a:r>
              <a:rPr lang="en-US" dirty="0" err="1" smtClean="0">
                <a:latin typeface="HP Simplified" pitchFamily="34" charset="0"/>
              </a:rPr>
              <a:t>iLO</a:t>
            </a:r>
            <a:r>
              <a:rPr lang="en-US" dirty="0" smtClean="0">
                <a:latin typeface="HP Simplified" pitchFamily="34" charset="0"/>
              </a:rPr>
              <a:t> 3 GUI, the BL870c i4 supports 1-2 </a:t>
            </a:r>
            <a:r>
              <a:rPr lang="en-US" dirty="0" err="1" smtClean="0">
                <a:latin typeface="HP Simplified" pitchFamily="34" charset="0"/>
              </a:rPr>
              <a:t>nPars</a:t>
            </a:r>
            <a:r>
              <a:rPr lang="en-US" dirty="0" smtClean="0">
                <a:latin typeface="HP Simplified" pitchFamily="34" charset="0"/>
              </a:rPr>
              <a:t> and the BL890c i4 supports 1-4 </a:t>
            </a:r>
            <a:r>
              <a:rPr lang="en-US" dirty="0" err="1" smtClean="0">
                <a:latin typeface="HP Simplified" pitchFamily="34" charset="0"/>
              </a:rPr>
              <a:t>nPars</a:t>
            </a:r>
            <a:r>
              <a:rPr lang="en-US" dirty="0" smtClean="0">
                <a:latin typeface="HP Simplified" pitchFamily="34" charset="0"/>
              </a:rPr>
              <a:t>.</a:t>
            </a:r>
          </a:p>
          <a:p>
            <a:endParaRPr lang="en-US" dirty="0" smtClean="0">
              <a:latin typeface="HP Simplified" pitchFamily="34" charset="0"/>
            </a:endParaRPr>
          </a:p>
          <a:p>
            <a:r>
              <a:rPr lang="en-US" b="1" dirty="0" smtClean="0">
                <a:latin typeface="HP Simplified" pitchFamily="34" charset="0"/>
              </a:rPr>
              <a:t>HP-UX Virtual Partitions (</a:t>
            </a:r>
            <a:r>
              <a:rPr lang="en-US" b="1" dirty="0" err="1" smtClean="0">
                <a:latin typeface="HP Simplified" pitchFamily="34" charset="0"/>
              </a:rPr>
              <a:t>vPars</a:t>
            </a:r>
            <a:r>
              <a:rPr lang="en-US" b="1" dirty="0" smtClean="0">
                <a:latin typeface="HP Simplified" pitchFamily="34" charset="0"/>
              </a:rPr>
              <a:t>) and Integrity VM v6.1 </a:t>
            </a:r>
            <a:r>
              <a:rPr lang="en-US" dirty="0" smtClean="0">
                <a:latin typeface="HP Simplified" pitchFamily="34" charset="0"/>
              </a:rPr>
              <a:t>provides dynamic flexing of CPU resources and shared I/O allowing for more </a:t>
            </a:r>
            <a:r>
              <a:rPr lang="en-US" dirty="0" err="1" smtClean="0">
                <a:latin typeface="HP Simplified" pitchFamily="34" charset="0"/>
              </a:rPr>
              <a:t>vPars</a:t>
            </a:r>
            <a:r>
              <a:rPr lang="en-US" dirty="0" smtClean="0">
                <a:latin typeface="HP Simplified" pitchFamily="34" charset="0"/>
              </a:rPr>
              <a:t> when you share I/O because I/O slots do not need to be dedicated to a particular </a:t>
            </a:r>
            <a:r>
              <a:rPr lang="en-US" dirty="0" err="1" smtClean="0">
                <a:latin typeface="HP Simplified" pitchFamily="34" charset="0"/>
              </a:rPr>
              <a:t>vPar</a:t>
            </a:r>
            <a:r>
              <a:rPr lang="en-US" dirty="0" smtClean="0">
                <a:latin typeface="HP Simplified" pitchFamily="34" charset="0"/>
              </a:rPr>
              <a:t>. </a:t>
            </a:r>
          </a:p>
          <a:p>
            <a:endParaRPr lang="en-US" dirty="0" smtClean="0">
              <a:latin typeface="HP Simplified" pitchFamily="34" charset="0"/>
            </a:endParaRPr>
          </a:p>
          <a:p>
            <a:r>
              <a:rPr lang="en-US" dirty="0" smtClean="0">
                <a:latin typeface="HP Simplified" pitchFamily="34" charset="0"/>
              </a:rPr>
              <a:t>The built-in hardware RAID controller has 512MB of integrated SAS read-only cache to significantly reduce rebuild times; especially noticeable with today’s large capacity hard drives.</a:t>
            </a:r>
          </a:p>
          <a:p>
            <a:endParaRPr lang="en-US" dirty="0" smtClean="0">
              <a:latin typeface="HP Simplified" pitchFamily="34" charset="0"/>
            </a:endParaRPr>
          </a:p>
          <a:p>
            <a:r>
              <a:rPr lang="en-US" b="1" dirty="0" smtClean="0">
                <a:latin typeface="HP Simplified"/>
                <a:cs typeface="HP Simplified"/>
              </a:rPr>
              <a:t>In Matrix OE 7.1, Simplify and automate management in several ways:</a:t>
            </a:r>
          </a:p>
          <a:p>
            <a:endParaRPr lang="en-US" dirty="0" smtClean="0">
              <a:latin typeface="HP Simplified"/>
              <a:cs typeface="HP Simplified"/>
            </a:endParaRPr>
          </a:p>
          <a:p>
            <a:pPr lvl="0">
              <a:buFont typeface="Arial" pitchFamily="34" charset="0"/>
              <a:buChar char="•"/>
            </a:pPr>
            <a:r>
              <a:rPr lang="en-US" dirty="0" smtClean="0">
                <a:latin typeface="HP Simplified"/>
                <a:cs typeface="HP Simplified"/>
              </a:rPr>
              <a:t> A</a:t>
            </a:r>
            <a:r>
              <a:rPr lang="es-MX" dirty="0" err="1" smtClean="0">
                <a:latin typeface="HP Simplified"/>
                <a:cs typeface="HP Simplified"/>
              </a:rPr>
              <a:t>utomate</a:t>
            </a:r>
            <a:r>
              <a:rPr lang="es-MX" dirty="0" smtClean="0">
                <a:latin typeface="HP Simplified"/>
                <a:cs typeface="HP Simplified"/>
              </a:rPr>
              <a:t> </a:t>
            </a:r>
            <a:r>
              <a:rPr lang="es-MX" dirty="0" err="1" smtClean="0">
                <a:latin typeface="HP Simplified"/>
                <a:cs typeface="HP Simplified"/>
              </a:rPr>
              <a:t>or</a:t>
            </a:r>
            <a:r>
              <a:rPr lang="es-MX" dirty="0" smtClean="0">
                <a:latin typeface="HP Simplified"/>
                <a:cs typeface="HP Simplified"/>
              </a:rPr>
              <a:t> guide </a:t>
            </a:r>
            <a:r>
              <a:rPr lang="es-MX" dirty="0" err="1" smtClean="0">
                <a:latin typeface="HP Simplified"/>
                <a:cs typeface="HP Simplified"/>
              </a:rPr>
              <a:t>workload</a:t>
            </a:r>
            <a:r>
              <a:rPr lang="es-MX" dirty="0" smtClean="0">
                <a:latin typeface="HP Simplified"/>
                <a:cs typeface="HP Simplified"/>
              </a:rPr>
              <a:t> </a:t>
            </a:r>
            <a:r>
              <a:rPr lang="es-MX" dirty="0" err="1" smtClean="0">
                <a:latin typeface="HP Simplified"/>
                <a:cs typeface="HP Simplified"/>
              </a:rPr>
              <a:t>management</a:t>
            </a:r>
            <a:r>
              <a:rPr lang="es-MX" dirty="0" smtClean="0">
                <a:latin typeface="HP Simplified"/>
                <a:cs typeface="HP Simplified"/>
              </a:rPr>
              <a:t> of </a:t>
            </a:r>
            <a:r>
              <a:rPr lang="es-MX" dirty="0" err="1" smtClean="0">
                <a:latin typeface="HP Simplified"/>
                <a:cs typeface="HP Simplified"/>
              </a:rPr>
              <a:t>the</a:t>
            </a:r>
            <a:r>
              <a:rPr lang="es-MX" dirty="0" smtClean="0">
                <a:latin typeface="HP Simplified"/>
                <a:cs typeface="HP Simplified"/>
              </a:rPr>
              <a:t> </a:t>
            </a:r>
            <a:r>
              <a:rPr lang="es-MX" dirty="0" err="1" smtClean="0">
                <a:latin typeface="HP Simplified"/>
                <a:cs typeface="HP Simplified"/>
              </a:rPr>
              <a:t>latest</a:t>
            </a:r>
            <a:r>
              <a:rPr lang="es-MX" dirty="0" smtClean="0">
                <a:latin typeface="HP Simplified"/>
                <a:cs typeface="HP Simplified"/>
              </a:rPr>
              <a:t> HP-UX Virtualization </a:t>
            </a:r>
            <a:r>
              <a:rPr lang="es-MX" dirty="0" err="1" smtClean="0">
                <a:latin typeface="HP Simplified"/>
                <a:cs typeface="HP Simplified"/>
              </a:rPr>
              <a:t>solutions</a:t>
            </a:r>
            <a:r>
              <a:rPr lang="es-MX" dirty="0" smtClean="0">
                <a:latin typeface="HP Simplified"/>
                <a:cs typeface="HP Simplified"/>
              </a:rPr>
              <a:t>, </a:t>
            </a:r>
            <a:r>
              <a:rPr lang="es-MX" dirty="0" err="1" smtClean="0">
                <a:latin typeface="HP Simplified"/>
                <a:cs typeface="HP Simplified"/>
              </a:rPr>
              <a:t>with</a:t>
            </a:r>
            <a:r>
              <a:rPr lang="es-MX" dirty="0" smtClean="0">
                <a:latin typeface="HP Simplified"/>
                <a:cs typeface="HP Simplified"/>
              </a:rPr>
              <a:t> Global </a:t>
            </a:r>
            <a:r>
              <a:rPr lang="es-MX" dirty="0" err="1" smtClean="0">
                <a:latin typeface="HP Simplified"/>
                <a:cs typeface="HP Simplified"/>
              </a:rPr>
              <a:t>Workload</a:t>
            </a:r>
            <a:r>
              <a:rPr lang="es-MX" dirty="0" smtClean="0">
                <a:latin typeface="HP Simplified"/>
                <a:cs typeface="HP Simplified"/>
              </a:rPr>
              <a:t> </a:t>
            </a:r>
            <a:r>
              <a:rPr lang="es-MX" dirty="0" err="1" smtClean="0">
                <a:latin typeface="HP Simplified"/>
                <a:cs typeface="HP Simplified"/>
              </a:rPr>
              <a:t>Manager’s</a:t>
            </a:r>
            <a:r>
              <a:rPr lang="es-MX" dirty="0" smtClean="0">
                <a:latin typeface="HP Simplified"/>
                <a:cs typeface="HP Simplified"/>
              </a:rPr>
              <a:t> </a:t>
            </a:r>
            <a:r>
              <a:rPr lang="es-MX" dirty="0" err="1" smtClean="0">
                <a:latin typeface="HP Simplified"/>
                <a:cs typeface="HP Simplified"/>
              </a:rPr>
              <a:t>support</a:t>
            </a:r>
            <a:r>
              <a:rPr lang="es-MX" dirty="0" smtClean="0">
                <a:latin typeface="HP Simplified"/>
                <a:cs typeface="HP Simplified"/>
              </a:rPr>
              <a:t>:</a:t>
            </a:r>
          </a:p>
          <a:p>
            <a:pPr marL="685762" lvl="1" indent="-228587">
              <a:buFont typeface="Arial" pitchFamily="34" charset="0"/>
              <a:buAutoNum type="alphaLcParenR"/>
            </a:pPr>
            <a:r>
              <a:rPr lang="en-GB" dirty="0" smtClean="0">
                <a:latin typeface="HP Simplified"/>
                <a:cs typeface="HP Simplified"/>
              </a:rPr>
              <a:t>of </a:t>
            </a:r>
            <a:r>
              <a:rPr lang="en-GB" dirty="0" err="1" smtClean="0">
                <a:latin typeface="HP Simplified"/>
                <a:cs typeface="HP Simplified"/>
              </a:rPr>
              <a:t>vPars</a:t>
            </a:r>
            <a:r>
              <a:rPr lang="en-GB" dirty="0" smtClean="0">
                <a:latin typeface="HP Simplified"/>
                <a:cs typeface="HP Simplified"/>
              </a:rPr>
              <a:t> v5 &amp; Instant Capacity dynamic cores</a:t>
            </a:r>
            <a:r>
              <a:rPr lang="es-MX" dirty="0" smtClean="0">
                <a:latin typeface="HP Simplified"/>
                <a:cs typeface="HP Simplified"/>
              </a:rPr>
              <a:t>, </a:t>
            </a:r>
            <a:r>
              <a:rPr lang="es-MX" dirty="0" err="1" smtClean="0">
                <a:latin typeface="HP Simplified"/>
                <a:cs typeface="HP Simplified"/>
              </a:rPr>
              <a:t>now</a:t>
            </a:r>
            <a:r>
              <a:rPr lang="es-MX" dirty="0" smtClean="0">
                <a:latin typeface="HP Simplified"/>
                <a:cs typeface="HP Simplified"/>
              </a:rPr>
              <a:t> </a:t>
            </a:r>
            <a:r>
              <a:rPr lang="es-MX" dirty="0" err="1" smtClean="0">
                <a:latin typeface="HP Simplified"/>
                <a:cs typeface="HP Simplified"/>
              </a:rPr>
              <a:t>with</a:t>
            </a:r>
            <a:r>
              <a:rPr lang="es-MX" dirty="0" smtClean="0">
                <a:latin typeface="HP Simplified"/>
                <a:cs typeface="HP Simplified"/>
              </a:rPr>
              <a:t> </a:t>
            </a:r>
            <a:r>
              <a:rPr lang="en-GB" dirty="0" smtClean="0">
                <a:latin typeface="HP Simplified"/>
                <a:cs typeface="HP Simplified"/>
              </a:rPr>
              <a:t>the Windows Central Management Station; and</a:t>
            </a:r>
          </a:p>
          <a:p>
            <a:pPr marL="685762" lvl="1" indent="-228587"/>
            <a:r>
              <a:rPr lang="en-GB" dirty="0" smtClean="0">
                <a:latin typeface="HP Simplified"/>
                <a:cs typeface="HP Simplified"/>
              </a:rPr>
              <a:t>b)  for Converged HP-UX </a:t>
            </a:r>
            <a:r>
              <a:rPr lang="en-GB" dirty="0" err="1" smtClean="0">
                <a:latin typeface="HP Simplified"/>
                <a:cs typeface="HP Simplified"/>
              </a:rPr>
              <a:t>vPars</a:t>
            </a:r>
            <a:r>
              <a:rPr lang="en-GB" dirty="0" smtClean="0">
                <a:latin typeface="HP Simplified"/>
                <a:cs typeface="HP Simplified"/>
              </a:rPr>
              <a:t> &amp; VM v6.1</a:t>
            </a:r>
          </a:p>
          <a:p>
            <a:pPr lvl="1">
              <a:buFont typeface="Arial" pitchFamily="34" charset="0"/>
              <a:buChar char="•"/>
            </a:pPr>
            <a:endParaRPr lang="en-US" dirty="0" smtClean="0">
              <a:latin typeface="HP Simplified"/>
              <a:cs typeface="HP Simplified"/>
            </a:endParaRPr>
          </a:p>
          <a:p>
            <a:pPr lvl="0">
              <a:buFont typeface="Arial" pitchFamily="34" charset="0"/>
              <a:buChar char="•"/>
            </a:pPr>
            <a:r>
              <a:rPr lang="en-US" dirty="0" smtClean="0">
                <a:latin typeface="HP Simplified"/>
                <a:cs typeface="HP Simplified"/>
              </a:rPr>
              <a:t> Easily reduce IT spend by a few %, by easily identifying and reclaiming idle hardware, with monthly viewing of the new capacity analysis tab.</a:t>
            </a:r>
          </a:p>
          <a:p>
            <a:pPr lvl="0">
              <a:buFont typeface="Arial" pitchFamily="34" charset="0"/>
              <a:buChar char="•"/>
            </a:pPr>
            <a:endParaRPr lang="en-US" dirty="0" smtClean="0">
              <a:latin typeface="HP Simplified"/>
              <a:cs typeface="HP Simplified"/>
            </a:endParaRPr>
          </a:p>
          <a:p>
            <a:pPr lvl="0">
              <a:buFont typeface="Arial" pitchFamily="34" charset="0"/>
              <a:buChar char="•"/>
            </a:pPr>
            <a:r>
              <a:rPr lang="en-US" dirty="0" smtClean="0">
                <a:latin typeface="HP Simplified"/>
                <a:cs typeface="HP Simplified"/>
              </a:rPr>
              <a:t> Reduce time for debugging performance problems, with Capacity Advisor’s continuous data collection, with up-to-date data retrieved in about ~1/2 the time (as previous).</a:t>
            </a:r>
          </a:p>
          <a:p>
            <a:pPr lvl="0">
              <a:buFont typeface="Arial" pitchFamily="34" charset="0"/>
              <a:buChar char="•"/>
            </a:pPr>
            <a:endParaRPr lang="en-US" dirty="0" smtClean="0">
              <a:latin typeface="HP Simplified"/>
              <a:cs typeface="HP Simplified"/>
            </a:endParaRPr>
          </a:p>
          <a:p>
            <a:pPr lvl="0">
              <a:buFont typeface="Arial" pitchFamily="34" charset="0"/>
              <a:buChar char="•"/>
            </a:pPr>
            <a:r>
              <a:rPr lang="en-US" dirty="0" smtClean="0">
                <a:latin typeface="HP Simplified"/>
                <a:cs typeface="HP Simplified"/>
              </a:rPr>
              <a:t> Simplify and secure Systems Insight Management with:</a:t>
            </a:r>
          </a:p>
          <a:p>
            <a:pPr lvl="0"/>
            <a:r>
              <a:rPr lang="en-US" dirty="0" smtClean="0">
                <a:latin typeface="HP Simplified"/>
                <a:cs typeface="HP Simplified"/>
              </a:rPr>
              <a:t>	a) Improved Federated CMS search capabilities,</a:t>
            </a:r>
          </a:p>
          <a:p>
            <a:pPr lvl="0"/>
            <a:r>
              <a:rPr lang="en-US" dirty="0" smtClean="0">
                <a:latin typeface="HP Simplified"/>
                <a:cs typeface="HP Simplified"/>
              </a:rPr>
              <a:t>	b) Selective suspend/discovery of virtual machines,</a:t>
            </a:r>
          </a:p>
          <a:p>
            <a:pPr lvl="0"/>
            <a:r>
              <a:rPr lang="en-US" dirty="0" smtClean="0">
                <a:latin typeface="HP Simplified"/>
                <a:cs typeface="HP Simplified"/>
              </a:rPr>
              <a:t>	c) Automated </a:t>
            </a:r>
            <a:r>
              <a:rPr lang="en-US" dirty="0" err="1" smtClean="0">
                <a:latin typeface="HP Simplified"/>
                <a:cs typeface="HP Simplified"/>
              </a:rPr>
              <a:t>quiesce</a:t>
            </a:r>
            <a:r>
              <a:rPr lang="en-US" dirty="0" smtClean="0">
                <a:latin typeface="HP Simplified"/>
                <a:cs typeface="HP Simplified"/>
              </a:rPr>
              <a:t> operations for unattended backups, and</a:t>
            </a:r>
          </a:p>
          <a:p>
            <a:pPr lvl="0"/>
            <a:r>
              <a:rPr lang="en-US" dirty="0" smtClean="0">
                <a:latin typeface="HP Simplified"/>
                <a:cs typeface="HP Simplified"/>
              </a:rPr>
              <a:t>	d) Improved user identity protection with two Factor Authentication </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13</a:t>
            </a:fld>
            <a:endParaRPr lang="en-GB" dirty="0"/>
          </a:p>
        </p:txBody>
      </p:sp>
    </p:spTree>
    <p:extLst>
      <p:ext uri="{BB962C8B-B14F-4D97-AF65-F5344CB8AC3E}">
        <p14:creationId xmlns:p14="http://schemas.microsoft.com/office/powerpoint/2010/main" val="1530586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features</a:t>
            </a:r>
            <a:r>
              <a:rPr lang="en-US" baseline="0" dirty="0" smtClean="0"/>
              <a:t> are in blue font. Point out what is new in these new </a:t>
            </a:r>
            <a:r>
              <a:rPr lang="en-US" baseline="0" smtClean="0"/>
              <a:t>server blade products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14</a:t>
            </a:fld>
            <a:endParaRPr lang="en-GB" dirty="0">
              <a:solidFill>
                <a:prstClr val="black"/>
              </a:solidFill>
              <a:latin typeface="Calibri"/>
            </a:endParaRPr>
          </a:p>
        </p:txBody>
      </p:sp>
    </p:spTree>
    <p:extLst>
      <p:ext uri="{BB962C8B-B14F-4D97-AF65-F5344CB8AC3E}">
        <p14:creationId xmlns:p14="http://schemas.microsoft.com/office/powerpoint/2010/main" val="189936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457175">
              <a:defRPr/>
            </a:pPr>
            <a:r>
              <a:rPr lang="en-US" b="1" dirty="0"/>
              <a:t>Substantiation for “up to 3x”</a:t>
            </a:r>
          </a:p>
          <a:p>
            <a:pPr defTabSz="457175">
              <a:defRPr/>
            </a:pPr>
            <a:r>
              <a:rPr lang="en-US" dirty="0"/>
              <a:t>Source: Based on HP internal benchmark conducted by HP internal labs calculating the efficiency of the operating system and underlying server hardware. Compares HP Integrity Blade servers with the Intel® Itanium® processor 9500 series  vs.  HP Integrity Blade servers with the Intel® Itanium® processor 9300 series .   The new server delivered a result of 3.29x the performance of the previous generation, rounded to 3x. . Houston, TX, August, 2012.</a:t>
            </a:r>
          </a:p>
          <a:p>
            <a:pPr defTabSz="457175">
              <a:defRPr/>
            </a:pPr>
            <a:endParaRPr lang="en-US" b="1" dirty="0"/>
          </a:p>
          <a:p>
            <a:pPr defTabSz="457175">
              <a:defRPr/>
            </a:pPr>
            <a:endParaRPr lang="en-US" dirty="0"/>
          </a:p>
          <a:p>
            <a:pPr defTabSz="457175">
              <a:defRPr/>
            </a:pPr>
            <a:r>
              <a:rPr lang="en-US" dirty="0"/>
              <a:t>All tests were carried out with the 9560 </a:t>
            </a:r>
            <a:r>
              <a:rPr lang="en-US" dirty="0" err="1"/>
              <a:t>Poulson</a:t>
            </a:r>
            <a:r>
              <a:rPr lang="en-US" dirty="0"/>
              <a:t> Processor (8cores per socket, 2.53GHz, 32MB LCC) and the benchmark used was SDET because it is mainly used to stress the HP-UX Core kernel, File system.</a:t>
            </a:r>
            <a:endParaRPr lang="en-US" b="1" u="sng" dirty="0"/>
          </a:p>
          <a:p>
            <a:endParaRPr lang="en-US" b="1" u="sng" dirty="0"/>
          </a:p>
          <a:p>
            <a:r>
              <a:rPr lang="en-US" b="1" u="sng" dirty="0"/>
              <a:t>CPU Highlights:</a:t>
            </a:r>
          </a:p>
          <a:p>
            <a:endParaRPr lang="en-US" dirty="0"/>
          </a:p>
          <a:p>
            <a:pPr lvl="0">
              <a:buFont typeface="Arial" pitchFamily="34" charset="0"/>
              <a:buChar char="•"/>
            </a:pPr>
            <a:r>
              <a:rPr lang="en-US" dirty="0"/>
              <a:t>Cores per Socket: </a:t>
            </a:r>
            <a:r>
              <a:rPr lang="en-US" b="1" dirty="0"/>
              <a:t>8, 2x</a:t>
            </a:r>
            <a:r>
              <a:rPr lang="en-US" dirty="0"/>
              <a:t> Tukwila</a:t>
            </a:r>
          </a:p>
          <a:p>
            <a:pPr lvl="1">
              <a:buFont typeface="Arial" pitchFamily="34" charset="0"/>
              <a:buChar char="•"/>
            </a:pPr>
            <a:r>
              <a:rPr lang="en-US" dirty="0" smtClean="0">
                <a:solidFill>
                  <a:schemeClr val="accent1"/>
                </a:solidFill>
              </a:rPr>
              <a:t>Run very large HP-UX workloads, 2x the previous size with up to 3x the performance</a:t>
            </a:r>
            <a:endParaRPr lang="en-US" kern="1200" dirty="0" smtClean="0">
              <a:solidFill>
                <a:schemeClr val="accent1"/>
              </a:solidFill>
              <a:latin typeface="HP Simplified"/>
              <a:ea typeface="+mn-ea"/>
              <a:cs typeface="HP Simplified"/>
            </a:endParaRPr>
          </a:p>
          <a:p>
            <a:pPr lvl="0">
              <a:buFont typeface="Arial" pitchFamily="34" charset="0"/>
              <a:buChar char="•"/>
            </a:pPr>
            <a:r>
              <a:rPr lang="en-US" dirty="0"/>
              <a:t>Increase in Core Frequency(Up to 2.53Ghz):  </a:t>
            </a:r>
            <a:r>
              <a:rPr lang="en-US" b="1" dirty="0"/>
              <a:t>~45% increase/core</a:t>
            </a:r>
            <a:r>
              <a:rPr lang="en-US" dirty="0"/>
              <a:t> </a:t>
            </a:r>
            <a:r>
              <a:rPr lang="en-US" dirty="0" err="1"/>
              <a:t>vs</a:t>
            </a:r>
            <a:r>
              <a:rPr lang="en-US" dirty="0"/>
              <a:t> Tukwila</a:t>
            </a:r>
          </a:p>
          <a:p>
            <a:pPr lvl="0">
              <a:buFont typeface="Arial" pitchFamily="34" charset="0"/>
              <a:buChar char="•"/>
            </a:pPr>
            <a:r>
              <a:rPr lang="en-US" dirty="0"/>
              <a:t>Shared Last Level Cache: </a:t>
            </a:r>
            <a:r>
              <a:rPr lang="en-US" b="1" dirty="0"/>
              <a:t>32 MB, total 700GB/s Bandwidth</a:t>
            </a:r>
            <a:endParaRPr lang="en-US" dirty="0"/>
          </a:p>
          <a:p>
            <a:pPr lvl="0">
              <a:buFont typeface="Arial" pitchFamily="34" charset="0"/>
              <a:buChar char="•"/>
            </a:pPr>
            <a:r>
              <a:rPr lang="en-US" dirty="0"/>
              <a:t>Reduced memory latencies: </a:t>
            </a:r>
            <a:r>
              <a:rPr lang="en-US" b="1" dirty="0"/>
              <a:t>~15% decrease </a:t>
            </a:r>
            <a:r>
              <a:rPr lang="en-US" dirty="0" err="1"/>
              <a:t>vs</a:t>
            </a:r>
            <a:r>
              <a:rPr lang="en-US" dirty="0"/>
              <a:t> Tukwila</a:t>
            </a:r>
          </a:p>
          <a:p>
            <a:pPr lvl="0">
              <a:buFont typeface="Arial" pitchFamily="34" charset="0"/>
              <a:buChar char="•"/>
            </a:pPr>
            <a:r>
              <a:rPr lang="en-US" dirty="0"/>
              <a:t>Reduced c2c latencies within the Socket: </a:t>
            </a:r>
            <a:r>
              <a:rPr lang="en-US" b="1" dirty="0"/>
              <a:t>~60% decrease </a:t>
            </a:r>
            <a:r>
              <a:rPr lang="en-US" dirty="0" err="1"/>
              <a:t>vs</a:t>
            </a:r>
            <a:r>
              <a:rPr lang="en-US" dirty="0"/>
              <a:t> Tukwila</a:t>
            </a:r>
          </a:p>
          <a:p>
            <a:pPr lvl="0">
              <a:buFont typeface="Arial" pitchFamily="34" charset="0"/>
              <a:buChar char="•"/>
            </a:pPr>
            <a:r>
              <a:rPr lang="en-US" dirty="0"/>
              <a:t>Intra Blade QPI Link increase from 4.8GT/s to 6.4GT/s, total 128GB/s Bandwidth (</a:t>
            </a:r>
            <a:r>
              <a:rPr lang="en-US" b="1" dirty="0"/>
              <a:t>This change brought about 10% improvement at 8S blade</a:t>
            </a:r>
            <a:r>
              <a:rPr lang="en-US" dirty="0"/>
              <a:t>)</a:t>
            </a:r>
          </a:p>
          <a:p>
            <a:pPr lvl="0">
              <a:buFont typeface="Arial" pitchFamily="34" charset="0"/>
              <a:buChar char="•"/>
            </a:pPr>
            <a:r>
              <a:rPr lang="en-US" dirty="0"/>
              <a:t>Changes in the HP-UX Scheduler, </a:t>
            </a:r>
            <a:r>
              <a:rPr lang="en-US" dirty="0" err="1"/>
              <a:t>VxFS</a:t>
            </a:r>
            <a:r>
              <a:rPr lang="en-US" dirty="0"/>
              <a:t>: </a:t>
            </a:r>
            <a:r>
              <a:rPr lang="en-US" b="1" dirty="0"/>
              <a:t>improved the SDET throughput by 4% at 8S</a:t>
            </a:r>
            <a:endParaRPr lang="en-US" dirty="0"/>
          </a:p>
          <a:p>
            <a:pPr lvl="0">
              <a:buFont typeface="Arial" pitchFamily="34" charset="0"/>
              <a:buChar char="•"/>
            </a:pPr>
            <a:r>
              <a:rPr lang="en-US" dirty="0"/>
              <a:t>Kernel Tuning: Cannot quantify this to a number</a:t>
            </a:r>
          </a:p>
          <a:p>
            <a:r>
              <a:rPr lang="en-US" dirty="0"/>
              <a:t> </a:t>
            </a:r>
          </a:p>
          <a:p>
            <a:r>
              <a:rPr lang="en-US" b="1" u="sng" dirty="0"/>
              <a:t>Further Elaboration on Performance related Highlights:</a:t>
            </a:r>
          </a:p>
          <a:p>
            <a:endParaRPr lang="en-US" b="1" u="sng" dirty="0"/>
          </a:p>
          <a:p>
            <a:pPr lvl="0">
              <a:buFont typeface="Arial" pitchFamily="34" charset="0"/>
              <a:buChar char="•"/>
            </a:pPr>
            <a:r>
              <a:rPr lang="en-US" dirty="0"/>
              <a:t>Scalable Memory Interconnect(SMI) Link speed enhanced  to 6.4GT/s, total 45GB/s Bandwidth</a:t>
            </a:r>
          </a:p>
          <a:p>
            <a:pPr lvl="0">
              <a:buFont typeface="Arial" pitchFamily="34" charset="0"/>
              <a:buChar char="•"/>
            </a:pPr>
            <a:r>
              <a:rPr lang="en-US" dirty="0"/>
              <a:t>Support for Low Voltage DIMMs, DDR3 memory operates at 1067MT/s, 33%+ memory bandwidth increase</a:t>
            </a:r>
          </a:p>
          <a:p>
            <a:pPr lvl="0">
              <a:buFont typeface="Arial" pitchFamily="34" charset="0"/>
              <a:buChar char="•"/>
            </a:pPr>
            <a:r>
              <a:rPr lang="en-US" dirty="0"/>
              <a:t>Support for a variety of new kinds of hardware initiated Data </a:t>
            </a:r>
            <a:r>
              <a:rPr lang="en-US" dirty="0" err="1"/>
              <a:t>prefetching</a:t>
            </a:r>
            <a:r>
              <a:rPr lang="en-US" dirty="0"/>
              <a:t> reduces average latency </a:t>
            </a:r>
          </a:p>
          <a:p>
            <a:pPr lvl="0">
              <a:buFont typeface="Arial" pitchFamily="34" charset="0"/>
              <a:buChar char="•"/>
            </a:pPr>
            <a:r>
              <a:rPr lang="en-US" dirty="0"/>
              <a:t>New Instruction for integer multiply helps improve performance of integer operations</a:t>
            </a:r>
          </a:p>
          <a:p>
            <a:pPr lvl="0">
              <a:buFont typeface="Arial" pitchFamily="34" charset="0"/>
              <a:buChar char="•"/>
            </a:pPr>
            <a:r>
              <a:rPr lang="en-US" dirty="0"/>
              <a:t>Compiler directed </a:t>
            </a:r>
            <a:r>
              <a:rPr lang="en-US" dirty="0" err="1"/>
              <a:t>prefetch</a:t>
            </a:r>
            <a:r>
              <a:rPr lang="en-US" dirty="0"/>
              <a:t> using the </a:t>
            </a:r>
            <a:r>
              <a:rPr lang="en-US" dirty="0" err="1"/>
              <a:t>lfetch</a:t>
            </a:r>
            <a:r>
              <a:rPr lang="en-US" dirty="0"/>
              <a:t> instruction exposes more instruction level parallelism to the hardware and thus increasing performance </a:t>
            </a:r>
          </a:p>
          <a:p>
            <a:pPr lvl="0">
              <a:buFont typeface="Arial" pitchFamily="34" charset="0"/>
              <a:buChar char="•"/>
            </a:pPr>
            <a:r>
              <a:rPr lang="en-US" dirty="0"/>
              <a:t>While it is very tough to quantify the performance improvements on HP-UX to a certain number for the simple reason that the fixes that go into HP-UX are based on a certain condition/workload environment. Many of these fixes go in and improve the overall performance on HP-UX, so performance improvement figures cannot be allocated to one sub-component with certainty. </a:t>
            </a:r>
          </a:p>
          <a:p>
            <a:endParaRPr lang="en-US" dirty="0" smtClean="0"/>
          </a:p>
          <a:p>
            <a:r>
              <a:rPr lang="en-US" dirty="0"/>
              <a:t>Per core improvement in SDET was around 70%, Out of this 70%</a:t>
            </a:r>
          </a:p>
          <a:p>
            <a:r>
              <a:rPr lang="en-US" dirty="0"/>
              <a:t>   -  Processor improvement is around 50% (clock speed, reduced memory latencies and c2c latencies, scheduling etc)</a:t>
            </a:r>
          </a:p>
          <a:p>
            <a:r>
              <a:rPr lang="en-US" dirty="0"/>
              <a:t>   -  Firmware improvement is around  5%-10% (lower to higher sockets)</a:t>
            </a:r>
          </a:p>
          <a:p>
            <a:r>
              <a:rPr lang="en-US" dirty="0"/>
              <a:t>   -  Software improvement is around  10% to 15% (higher to lower sockets)</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latin typeface="Calibri"/>
            </a:endParaRPr>
          </a:p>
        </p:txBody>
      </p:sp>
      <p:sp>
        <p:nvSpPr>
          <p:cNvPr id="5" name="Date Placeholder 4"/>
          <p:cNvSpPr>
            <a:spLocks noGrp="1"/>
          </p:cNvSpPr>
          <p:nvPr>
            <p:ph type="dt" idx="11"/>
          </p:nvPr>
        </p:nvSpPr>
        <p:spPr/>
        <p:txBody>
          <a:bodyPr/>
          <a:lstStyle/>
          <a:p>
            <a:fld id="{E831FD69-BB7F-48A9-AD3C-0905D51AD404}" type="datetime3">
              <a:rPr lang="en-US" smtClean="0">
                <a:solidFill>
                  <a:prstClr val="black"/>
                </a:solidFill>
                <a:latin typeface="Calibri"/>
              </a:rPr>
              <a:pPr/>
              <a:t>11 January 2016</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r>
              <a:rPr lang="en-US" smtClean="0">
                <a:solidFill>
                  <a:prstClr val="black"/>
                </a:solidFill>
                <a:latin typeface="Calibri"/>
              </a:rPr>
              <a:t>HP Confidential</a:t>
            </a:r>
            <a:endParaRPr lang="en-US" dirty="0">
              <a:solidFill>
                <a:prstClr val="black"/>
              </a:solidFill>
              <a:latin typeface="Calibri"/>
            </a:endParaRPr>
          </a:p>
        </p:txBody>
      </p:sp>
      <p:sp>
        <p:nvSpPr>
          <p:cNvPr id="7" name="Slide Number Placeholder 6"/>
          <p:cNvSpPr>
            <a:spLocks noGrp="1"/>
          </p:cNvSpPr>
          <p:nvPr>
            <p:ph type="sldNum" sz="quarter" idx="13"/>
          </p:nvPr>
        </p:nvSpPr>
        <p:spPr/>
        <p:txBody>
          <a:bodyPr/>
          <a:lstStyle/>
          <a:p>
            <a:fld id="{84B04522-5E79-4620-978F-683F5015A639}"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3047682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Electrically isolated hard partitions</a:t>
            </a:r>
            <a:r>
              <a:rPr lang="sv-SE" baseline="0" dirty="0" smtClean="0"/>
              <a:t> is a unique capability that HP offers in their server blades; it allows our customers to increase availability and flexibility. </a:t>
            </a:r>
          </a:p>
          <a:p>
            <a:endParaRPr lang="sv-SE" baseline="0" dirty="0" smtClean="0"/>
          </a:p>
          <a:p>
            <a:r>
              <a:rPr lang="sv-SE" baseline="0" dirty="0" smtClean="0"/>
              <a:t>Top benefits</a:t>
            </a:r>
          </a:p>
          <a:p>
            <a:pPr marL="168244" indent="-168244">
              <a:buFont typeface="Arial" pitchFamily="34" charset="0"/>
              <a:buChar char="•"/>
            </a:pPr>
            <a:r>
              <a:rPr lang="en-US" dirty="0"/>
              <a:t>Maximum flexibility  [server blades can be reconfigured to fit specific customers workload demands and electrical isolation means you can leave unneeded resources unpowered until they are needed and brought online.] </a:t>
            </a:r>
          </a:p>
          <a:p>
            <a:pPr marL="168244" indent="-168244">
              <a:buFont typeface="Arial" pitchFamily="34" charset="0"/>
              <a:buChar char="•"/>
            </a:pPr>
            <a:r>
              <a:rPr lang="en-US" dirty="0"/>
              <a:t>Superior Availability  [Can continue to run despite component failure, and allows customer to control when the system needs to be maintained]</a:t>
            </a:r>
          </a:p>
          <a:p>
            <a:pPr marL="168244" indent="-168244">
              <a:buFont typeface="Arial" pitchFamily="34" charset="0"/>
              <a:buChar char="•"/>
            </a:pPr>
            <a:r>
              <a:rPr lang="en-US" dirty="0"/>
              <a:t>Simple and Fast Easy to use GUI [Control and reconfigure blades from anywhere in the world] No longer need to have a HP Service person called in to reconfigure blades; as a matter of fact no one needs to even touch the blades for true Lights out operation.  Reconfiguration of Servers takes 1-2 minutes not hours or days.] </a:t>
            </a:r>
          </a:p>
          <a:p>
            <a:pPr marL="168244" indent="-168244">
              <a:buFont typeface="Arial" pitchFamily="34" charset="0"/>
              <a:buChar char="•"/>
            </a:pPr>
            <a:r>
              <a:rPr lang="en-US" dirty="0"/>
              <a:t>Works with the full complement of Virtualization technologies available from HP today. </a:t>
            </a:r>
            <a:r>
              <a:rPr lang="en-US" dirty="0" smtClean="0"/>
              <a:t>HP-UX</a:t>
            </a:r>
            <a:r>
              <a:rPr lang="en-US" baseline="0" dirty="0" smtClean="0"/>
              <a:t> Virtual Partitions (</a:t>
            </a:r>
            <a:r>
              <a:rPr lang="en-US" dirty="0" smtClean="0"/>
              <a:t>vPars), Integrity Virtual Machines (Integrity VM) </a:t>
            </a:r>
            <a:r>
              <a:rPr lang="en-US" dirty="0"/>
              <a:t>and </a:t>
            </a:r>
            <a:r>
              <a:rPr lang="en-US" dirty="0" smtClean="0"/>
              <a:t>HP-UX </a:t>
            </a:r>
            <a:r>
              <a:rPr lang="en-US" dirty="0"/>
              <a:t>containers.</a:t>
            </a: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16</a:t>
            </a:fld>
            <a:endParaRPr lang="en-GB" dirty="0"/>
          </a:p>
        </p:txBody>
      </p:sp>
    </p:spTree>
    <p:extLst>
      <p:ext uri="{BB962C8B-B14F-4D97-AF65-F5344CB8AC3E}">
        <p14:creationId xmlns:p14="http://schemas.microsoft.com/office/powerpoint/2010/main" val="2231632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our common modular architecture, customers are able to add these new blades into their existing enclosures, existing infrastructure and immediately see TCO savings.  This scenario focuses on consolidation savings with our Integrity Server Blades, where customers can now carry out the same workload with fewer blades, easier management and less power &amp; cooling.   The result in this example is a 33% 3 year TCO reduction.</a:t>
            </a:r>
            <a:endParaRPr lang="en-US" sz="1100" dirty="0"/>
          </a:p>
          <a:p>
            <a:r>
              <a:rPr lang="en-US" dirty="0"/>
              <a:t> </a:t>
            </a:r>
            <a:endParaRPr lang="en-US" sz="1100" dirty="0"/>
          </a:p>
          <a:p>
            <a:r>
              <a:rPr lang="en-US" dirty="0"/>
              <a:t>Power &amp; Cooling savings </a:t>
            </a:r>
            <a:r>
              <a:rPr lang="en-US" dirty="0" smtClean="0"/>
              <a:t>of</a:t>
            </a:r>
            <a:r>
              <a:rPr lang="en-US" b="1" dirty="0" smtClean="0"/>
              <a:t> 36</a:t>
            </a:r>
            <a:r>
              <a:rPr lang="en-US" b="1" dirty="0"/>
              <a:t>%</a:t>
            </a:r>
            <a:endParaRPr lang="en-US" sz="1100" dirty="0"/>
          </a:p>
          <a:p>
            <a:pPr lvl="0"/>
            <a:r>
              <a:rPr lang="en-US" dirty="0"/>
              <a:t>Up to 30 Watt savings per blade with support for Low Voltage DIMMs</a:t>
            </a:r>
            <a:endParaRPr lang="en-US" sz="1100" dirty="0"/>
          </a:p>
          <a:p>
            <a:pPr lvl="0"/>
            <a:r>
              <a:rPr lang="en-US" dirty="0"/>
              <a:t>Less processors with </a:t>
            </a:r>
            <a:r>
              <a:rPr lang="en-US" dirty="0" err="1"/>
              <a:t>Poulson</a:t>
            </a:r>
            <a:r>
              <a:rPr lang="en-US" dirty="0"/>
              <a:t> ( </a:t>
            </a:r>
            <a:r>
              <a:rPr lang="en-US" b="1" dirty="0"/>
              <a:t>32</a:t>
            </a:r>
            <a:r>
              <a:rPr lang="en-US" dirty="0"/>
              <a:t> down to  </a:t>
            </a:r>
            <a:r>
              <a:rPr lang="en-US" b="1" dirty="0"/>
              <a:t>12</a:t>
            </a:r>
            <a:r>
              <a:rPr lang="en-US" dirty="0"/>
              <a:t> processors)</a:t>
            </a:r>
            <a:endParaRPr lang="en-US" sz="1100" dirty="0"/>
          </a:p>
          <a:p>
            <a:r>
              <a:rPr lang="en-US" dirty="0"/>
              <a:t> </a:t>
            </a:r>
            <a:endParaRPr lang="en-US" sz="1100" dirty="0"/>
          </a:p>
          <a:p>
            <a:r>
              <a:rPr lang="en-US" dirty="0"/>
              <a:t>Server Hardware and support savings of  </a:t>
            </a:r>
            <a:r>
              <a:rPr lang="en-US" b="1" dirty="0"/>
              <a:t>36%</a:t>
            </a:r>
            <a:r>
              <a:rPr lang="en-US" dirty="0"/>
              <a:t> based on:</a:t>
            </a:r>
            <a:endParaRPr lang="en-US" sz="1100" dirty="0"/>
          </a:p>
          <a:p>
            <a:pPr lvl="0"/>
            <a:r>
              <a:rPr lang="en-US" dirty="0" err="1"/>
              <a:t>Poulson</a:t>
            </a:r>
            <a:r>
              <a:rPr lang="en-US" dirty="0"/>
              <a:t> processor with higher clock speed</a:t>
            </a:r>
            <a:endParaRPr lang="en-US" sz="1100" dirty="0"/>
          </a:p>
          <a:p>
            <a:pPr lvl="0"/>
            <a:r>
              <a:rPr lang="en-US" dirty="0" err="1"/>
              <a:t>Poulson</a:t>
            </a:r>
            <a:r>
              <a:rPr lang="en-US" dirty="0"/>
              <a:t> 8-core processor is more than 2.5x faster than Tukwila quad core processor</a:t>
            </a:r>
            <a:endParaRPr lang="en-US" sz="1100" dirty="0"/>
          </a:p>
          <a:p>
            <a:pPr lvl="0"/>
            <a:r>
              <a:rPr lang="en-US" dirty="0"/>
              <a:t>Better server utilization with </a:t>
            </a:r>
            <a:r>
              <a:rPr lang="en-US" dirty="0" err="1"/>
              <a:t>vpars</a:t>
            </a:r>
            <a:r>
              <a:rPr lang="en-US" dirty="0"/>
              <a:t> (new with i4)</a:t>
            </a:r>
            <a:endParaRPr lang="en-US" sz="1100" dirty="0"/>
          </a:p>
          <a:p>
            <a:r>
              <a:rPr lang="en-US" dirty="0"/>
              <a:t> </a:t>
            </a:r>
            <a:endParaRPr lang="en-US" sz="1100" dirty="0"/>
          </a:p>
          <a:p>
            <a:r>
              <a:rPr lang="en-US" dirty="0"/>
              <a:t>Server Software and support savings of  </a:t>
            </a:r>
            <a:r>
              <a:rPr lang="en-US" b="1" dirty="0"/>
              <a:t>33%</a:t>
            </a:r>
            <a:r>
              <a:rPr lang="en-US" dirty="0"/>
              <a:t> </a:t>
            </a:r>
            <a:r>
              <a:rPr lang="en-US" b="1" dirty="0"/>
              <a:t>(Operating Environment, only)</a:t>
            </a:r>
            <a:r>
              <a:rPr lang="en-US" dirty="0"/>
              <a:t> based on:</a:t>
            </a:r>
            <a:endParaRPr lang="en-US" sz="1100" dirty="0"/>
          </a:p>
          <a:p>
            <a:pPr lvl="0"/>
            <a:r>
              <a:rPr lang="en-US" dirty="0"/>
              <a:t>Less processors with </a:t>
            </a:r>
            <a:r>
              <a:rPr lang="en-US" dirty="0" err="1"/>
              <a:t>Poulson</a:t>
            </a:r>
            <a:r>
              <a:rPr lang="en-US" dirty="0"/>
              <a:t> (</a:t>
            </a:r>
            <a:r>
              <a:rPr lang="en-US" b="1" dirty="0"/>
              <a:t>32</a:t>
            </a:r>
            <a:r>
              <a:rPr lang="en-US" dirty="0"/>
              <a:t> down to  </a:t>
            </a:r>
            <a:r>
              <a:rPr lang="en-US" b="1" dirty="0"/>
              <a:t>12</a:t>
            </a:r>
            <a:r>
              <a:rPr lang="en-US" dirty="0"/>
              <a:t> processors) </a:t>
            </a:r>
            <a:endParaRPr lang="en-US" sz="1100" dirty="0"/>
          </a:p>
          <a:p>
            <a:r>
              <a:rPr lang="en-US" dirty="0"/>
              <a:t> </a:t>
            </a:r>
            <a:endParaRPr lang="en-US" sz="1100" dirty="0"/>
          </a:p>
          <a:p>
            <a:r>
              <a:rPr lang="en-US" dirty="0"/>
              <a:t>Downtime costs savings of 12%:</a:t>
            </a:r>
            <a:endParaRPr lang="en-US" sz="1100" dirty="0"/>
          </a:p>
          <a:p>
            <a:pPr lvl="0"/>
            <a:r>
              <a:rPr lang="en-US" dirty="0"/>
              <a:t>Greater mainframe class reliability and scalability</a:t>
            </a:r>
            <a:endParaRPr lang="en-US" sz="1100" dirty="0"/>
          </a:p>
          <a:p>
            <a:pPr lvl="0"/>
            <a:r>
              <a:rPr lang="en-US" dirty="0"/>
              <a:t>Higher availability with Electrically isolated hard partitions (</a:t>
            </a:r>
            <a:r>
              <a:rPr lang="en-US" dirty="0" err="1"/>
              <a:t>nPars</a:t>
            </a:r>
            <a:r>
              <a:rPr lang="en-US" dirty="0"/>
              <a:t>) </a:t>
            </a:r>
            <a:endParaRPr lang="en-US" sz="1100" dirty="0"/>
          </a:p>
          <a:p>
            <a:r>
              <a:rPr lang="en-US" dirty="0"/>
              <a:t> </a:t>
            </a:r>
            <a:endParaRPr lang="en-US" sz="1100" dirty="0"/>
          </a:p>
          <a:p>
            <a:r>
              <a:rPr lang="en-US" dirty="0"/>
              <a:t>Savings in operation and administration of </a:t>
            </a:r>
            <a:r>
              <a:rPr lang="en-US" b="1" dirty="0"/>
              <a:t>38%</a:t>
            </a:r>
            <a:endParaRPr lang="en-US" sz="1100" dirty="0"/>
          </a:p>
          <a:p>
            <a:pPr lvl="0"/>
            <a:r>
              <a:rPr lang="en-US" dirty="0"/>
              <a:t>Less man-hours required due to faster and easier updates and installing and removing components</a:t>
            </a:r>
            <a:endParaRPr lang="en-US" sz="1100" dirty="0"/>
          </a:p>
          <a:p>
            <a:pPr lvl="0"/>
            <a:r>
              <a:rPr lang="en-US" dirty="0"/>
              <a:t>Improved rebuild times with SAS Read-only cache</a:t>
            </a:r>
            <a:endParaRPr lang="en-US" sz="1100" dirty="0"/>
          </a:p>
          <a:p>
            <a:pPr lvl="0"/>
            <a:r>
              <a:rPr lang="en-US" dirty="0"/>
              <a:t>Easier management with Enhanced Integrity iLO3</a:t>
            </a:r>
            <a:endParaRPr lang="en-US" sz="1100" dirty="0"/>
          </a:p>
          <a:p>
            <a:pPr lvl="0"/>
            <a:r>
              <a:rPr lang="en-US" dirty="0"/>
              <a:t>Simplify and automate management with Matrix OE 7.1</a:t>
            </a:r>
            <a:endParaRPr lang="en-US" sz="1100" dirty="0"/>
          </a:p>
          <a:p>
            <a:pPr lvl="0"/>
            <a:r>
              <a:rPr lang="en-US" dirty="0"/>
              <a:t>Greater software deployment flexibility and efficiencies with HP-UX Virtual Partitions (</a:t>
            </a:r>
            <a:r>
              <a:rPr lang="en-US" dirty="0" err="1"/>
              <a:t>vPars</a:t>
            </a:r>
            <a:r>
              <a:rPr lang="en-US" dirty="0"/>
              <a:t>) and Integrity VM v6.1 </a:t>
            </a:r>
            <a:endParaRPr lang="en-US" sz="1100" dirty="0"/>
          </a:p>
          <a:p>
            <a:r>
              <a:rPr lang="en-US" b="1" dirty="0"/>
              <a:t> </a:t>
            </a:r>
            <a:endParaRPr lang="en-US" sz="1100" dirty="0"/>
          </a:p>
          <a:p>
            <a:r>
              <a:rPr lang="en-US" b="1" u="sng" dirty="0"/>
              <a:t>33% TCO savings substantiation:</a:t>
            </a:r>
            <a:endParaRPr lang="en-US" sz="1100" dirty="0"/>
          </a:p>
          <a:p>
            <a:r>
              <a:rPr lang="en-US" dirty="0"/>
              <a:t>*3 years cumulative TCO comparison, based on HP results using </a:t>
            </a:r>
            <a:r>
              <a:rPr lang="en-US" dirty="0" err="1"/>
              <a:t>Alinean</a:t>
            </a:r>
            <a:r>
              <a:rPr lang="en-US" dirty="0"/>
              <a:t>, Inc. TCO/ROI tools, Germany, October 2012. </a:t>
            </a:r>
            <a:endParaRPr lang="en-US" sz="1100" dirty="0"/>
          </a:p>
          <a:p>
            <a:pPr lvl="1"/>
            <a:r>
              <a:rPr lang="de-DE" b="1" u="sng" dirty="0"/>
              <a:t>“Before“ Environment</a:t>
            </a:r>
            <a:endParaRPr lang="en-US" sz="1100" dirty="0"/>
          </a:p>
          <a:p>
            <a:pPr lvl="2"/>
            <a:r>
              <a:rPr lang="en-US" dirty="0"/>
              <a:t>BL890c i2 (8ch/32co) x2</a:t>
            </a:r>
            <a:endParaRPr lang="en-US" sz="1100" dirty="0"/>
          </a:p>
          <a:p>
            <a:pPr lvl="2"/>
            <a:r>
              <a:rPr lang="en-US" dirty="0"/>
              <a:t>BL860c i2 (2ch/8co) x8</a:t>
            </a:r>
            <a:endParaRPr lang="en-US" sz="1100" dirty="0"/>
          </a:p>
          <a:p>
            <a:pPr lvl="2"/>
            <a:r>
              <a:rPr lang="en-US" dirty="0"/>
              <a:t>with Itanium 9350 1.73 GHz</a:t>
            </a:r>
            <a:endParaRPr lang="en-US" sz="1100" dirty="0"/>
          </a:p>
          <a:p>
            <a:pPr lvl="1"/>
            <a:r>
              <a:rPr lang="de-DE" b="1" u="sng" dirty="0"/>
              <a:t>After“ Environment</a:t>
            </a:r>
            <a:endParaRPr lang="en-US" sz="1100" dirty="0"/>
          </a:p>
          <a:p>
            <a:pPr lvl="2"/>
            <a:r>
              <a:rPr lang="pl-PL" dirty="0"/>
              <a:t>BL870c i4 (3ch/24co) x2</a:t>
            </a:r>
            <a:endParaRPr lang="en-US" sz="1100" dirty="0"/>
          </a:p>
          <a:p>
            <a:pPr lvl="2"/>
            <a:r>
              <a:rPr lang="pl-PL" dirty="0"/>
              <a:t>BL860c i4 (2ch/16co) x3</a:t>
            </a:r>
            <a:endParaRPr lang="en-US" sz="1100" dirty="0"/>
          </a:p>
          <a:p>
            <a:pPr lvl="2"/>
            <a:r>
              <a:rPr lang="pl-PL" dirty="0"/>
              <a:t>with Itanium 9560 2.53 GHz* </a:t>
            </a:r>
            <a:endParaRPr lang="en-US" sz="1100"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17</a:t>
            </a:fld>
            <a:endParaRPr lang="en-GB" dirty="0">
              <a:solidFill>
                <a:prstClr val="black"/>
              </a:solidFill>
              <a:latin typeface="Calibri"/>
            </a:endParaRPr>
          </a:p>
        </p:txBody>
      </p:sp>
    </p:spTree>
    <p:extLst>
      <p:ext uri="{BB962C8B-B14F-4D97-AF65-F5344CB8AC3E}">
        <p14:creationId xmlns:p14="http://schemas.microsoft.com/office/powerpoint/2010/main" val="3234955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7" name="Slide Image Placeholder 1"/>
          <p:cNvSpPr>
            <a:spLocks noGrp="1" noRot="1" noChangeAspect="1" noTextEdit="1"/>
          </p:cNvSpPr>
          <p:nvPr>
            <p:ph type="sldImg"/>
          </p:nvPr>
        </p:nvSpPr>
        <p:spPr>
          <a:xfrm>
            <a:off x="397565" y="685488"/>
            <a:ext cx="6062870" cy="3429000"/>
          </a:xfrm>
          <a:ln/>
        </p:spPr>
      </p:sp>
      <p:sp>
        <p:nvSpPr>
          <p:cNvPr id="1058818" name="Notes Placeholder 2"/>
          <p:cNvSpPr>
            <a:spLocks noGrp="1"/>
          </p:cNvSpPr>
          <p:nvPr>
            <p:ph type="body" idx="1"/>
          </p:nvPr>
        </p:nvSpPr>
        <p:spPr>
          <a:noFill/>
          <a:ln/>
        </p:spPr>
        <p:txBody>
          <a:bodyPr/>
          <a:lstStyle/>
          <a:p>
            <a:pPr eaLnBrk="1" hangingPunct="1">
              <a:buFontTx/>
              <a:buNone/>
            </a:pPr>
            <a:r>
              <a:rPr lang="en-US" b="1" dirty="0" smtClean="0"/>
              <a:t>Key points:</a:t>
            </a:r>
          </a:p>
          <a:p>
            <a:pPr eaLnBrk="1" hangingPunct="1">
              <a:buFont typeface="Calibri" pitchFamily="34" charset="0"/>
              <a:buAutoNum type="arabicPeriod"/>
            </a:pPr>
            <a:r>
              <a:rPr lang="en-US" dirty="0" smtClean="0"/>
              <a:t> With the Virtual Connect </a:t>
            </a:r>
            <a:r>
              <a:rPr lang="en-US" dirty="0" err="1" smtClean="0"/>
              <a:t>FlexFabric</a:t>
            </a:r>
            <a:r>
              <a:rPr lang="en-US" baseline="0" dirty="0" smtClean="0"/>
              <a:t> </a:t>
            </a:r>
            <a:r>
              <a:rPr lang="en-US" dirty="0" smtClean="0"/>
              <a:t>you can connect up to 3 FlexNICs and 1 FlexHBA’s per physical </a:t>
            </a:r>
            <a:r>
              <a:rPr lang="en-US" dirty="0" err="1" smtClean="0"/>
              <a:t>FlexFabric</a:t>
            </a:r>
            <a:r>
              <a:rPr lang="en-US" dirty="0" smtClean="0"/>
              <a:t> port providing outstanding connectivity for Ethernet</a:t>
            </a:r>
            <a:r>
              <a:rPr lang="en-US" baseline="0" dirty="0" smtClean="0"/>
              <a:t> and Fibre Channel</a:t>
            </a:r>
            <a:r>
              <a:rPr lang="en-US" dirty="0" smtClean="0"/>
              <a:t>.  </a:t>
            </a:r>
          </a:p>
          <a:p>
            <a:pPr eaLnBrk="1" hangingPunct="1">
              <a:buFont typeface="Calibri" pitchFamily="34" charset="0"/>
              <a:buAutoNum type="arabicPeriod"/>
            </a:pPr>
            <a:r>
              <a:rPr lang="en-US" dirty="0" smtClean="0"/>
              <a:t> Each of the FlexNICs and FlexHBA’s can be adjusted to the needed bandwidth for the workload – this reduces</a:t>
            </a:r>
            <a:r>
              <a:rPr lang="en-US" baseline="0" dirty="0" smtClean="0"/>
              <a:t> </a:t>
            </a:r>
            <a:r>
              <a:rPr lang="en-US" dirty="0" smtClean="0"/>
              <a:t>over-provisioning and under-provisioning.   </a:t>
            </a:r>
          </a:p>
          <a:p>
            <a:pPr eaLnBrk="1" hangingPunct="1">
              <a:buFont typeface="Calibri" pitchFamily="34" charset="0"/>
              <a:buAutoNum type="arabicPeriod"/>
            </a:pPr>
            <a:r>
              <a:rPr lang="en-US" dirty="0" smtClean="0"/>
              <a:t> VC FlexFabric modules provide bandwidth for today’s demanding converged and virtualized LAN &amp; SAN infrastructures.</a:t>
            </a:r>
          </a:p>
          <a:p>
            <a:pPr eaLnBrk="1" hangingPunct="1">
              <a:buFontTx/>
              <a:buNone/>
            </a:pPr>
            <a:endParaRPr lang="en-US" dirty="0" smtClean="0"/>
          </a:p>
          <a:p>
            <a:pPr eaLnBrk="1" hangingPunct="1">
              <a:buFontTx/>
              <a:buNone/>
            </a:pPr>
            <a:r>
              <a:rPr lang="en-US" b="1" dirty="0" smtClean="0"/>
              <a:t>Sound bites:</a:t>
            </a:r>
          </a:p>
          <a:p>
            <a:pPr eaLnBrk="1" hangingPunct="1"/>
            <a:r>
              <a:rPr lang="en-US" dirty="0" smtClean="0"/>
              <a:t>One integrated device that does it all – using </a:t>
            </a:r>
            <a:r>
              <a:rPr lang="en-US" dirty="0" smtClean="0">
                <a:ea typeface="Calibri" pitchFamily="34" charset="0"/>
                <a:cs typeface="Times New Roman" pitchFamily="18" charset="0"/>
              </a:rPr>
              <a:t>most common network protocols</a:t>
            </a:r>
            <a:r>
              <a:rPr lang="en-US" dirty="0" smtClean="0">
                <a:latin typeface="Calibri" pitchFamily="34" charset="0"/>
                <a:ea typeface="Calibri" pitchFamily="34" charset="0"/>
                <a:cs typeface="Times New Roman" pitchFamily="18" charset="0"/>
              </a:rPr>
              <a:t>…</a:t>
            </a:r>
            <a:r>
              <a:rPr lang="en-US" dirty="0" smtClean="0">
                <a:ea typeface="Calibri" pitchFamily="34" charset="0"/>
                <a:cs typeface="Times New Roman" pitchFamily="18" charset="0"/>
              </a:rPr>
              <a:t> Ethernet</a:t>
            </a:r>
            <a:r>
              <a:rPr lang="en-US" baseline="0" dirty="0" smtClean="0">
                <a:ea typeface="Calibri" pitchFamily="34" charset="0"/>
                <a:cs typeface="Times New Roman" pitchFamily="18" charset="0"/>
              </a:rPr>
              <a:t> &amp;</a:t>
            </a:r>
            <a:r>
              <a:rPr lang="en-US" dirty="0" smtClean="0">
                <a:ea typeface="Calibri" pitchFamily="34" charset="0"/>
                <a:cs typeface="Times New Roman" pitchFamily="18" charset="0"/>
              </a:rPr>
              <a:t> Fibre Channel</a:t>
            </a:r>
          </a:p>
          <a:p>
            <a:pPr eaLnBrk="1" hangingPunct="1"/>
            <a:r>
              <a:rPr lang="en-US" dirty="0" smtClean="0"/>
              <a:t>The right bandwidth for your workload – any way you slice it.</a:t>
            </a:r>
          </a:p>
          <a:p>
            <a:pPr eaLnBrk="1" hangingPunct="1"/>
            <a:endParaRPr lang="en-US" dirty="0" smtClean="0"/>
          </a:p>
        </p:txBody>
      </p:sp>
    </p:spTree>
    <p:extLst>
      <p:ext uri="{BB962C8B-B14F-4D97-AF65-F5344CB8AC3E}">
        <p14:creationId xmlns:p14="http://schemas.microsoft.com/office/powerpoint/2010/main" val="3543999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We know most of you are interested in getting the</a:t>
            </a:r>
            <a:r>
              <a:rPr lang="sv-SE" baseline="0" dirty="0" smtClean="0"/>
              <a:t> benefits </a:t>
            </a:r>
            <a:r>
              <a:rPr lang="sv-SE" dirty="0" smtClean="0"/>
              <a:t>of the cloud, and for you, we offer CloudSystem</a:t>
            </a:r>
            <a:r>
              <a:rPr lang="sv-SE" baseline="0" dirty="0" smtClean="0"/>
              <a:t> Matrix with HP-UX, </a:t>
            </a:r>
          </a:p>
          <a:p>
            <a:endParaRPr lang="en-US" dirty="0" smtClean="0">
              <a:effectLst/>
            </a:endParaRPr>
          </a:p>
          <a:p>
            <a:r>
              <a:rPr lang="en-US" dirty="0" smtClean="0">
                <a:effectLst/>
              </a:rPr>
              <a:t>HP CloudSystem Matrix with HP-UX is the ideal UNIX ® platform for private cloud and Infrastructure as a Service (</a:t>
            </a:r>
            <a:r>
              <a:rPr lang="en-US" dirty="0" err="1" smtClean="0">
                <a:effectLst/>
              </a:rPr>
              <a:t>IaaS</a:t>
            </a:r>
            <a:r>
              <a:rPr lang="en-US" dirty="0" smtClean="0">
                <a:effectLst/>
              </a:rPr>
              <a:t>) mission-critical environment. It allows you to deliver mission-critical services on demand with the high availability</a:t>
            </a:r>
            <a:r>
              <a:rPr lang="en-US" baseline="0" dirty="0" smtClean="0">
                <a:effectLst/>
              </a:rPr>
              <a:t> expected from Integrity and HP-UX and with robust security, in a private cloud model. </a:t>
            </a:r>
            <a:r>
              <a:rPr lang="en-US" dirty="0" smtClean="0">
                <a:effectLst/>
              </a:rPr>
              <a:t>HP Integrity blade servers running HP-UX and HP Serviceguard Solutions provide these robustness, security and resiliency to meet mission-critical requirements.</a:t>
            </a:r>
          </a:p>
          <a:p>
            <a:endParaRPr lang="en-US" dirty="0" smtClean="0">
              <a:effectLst/>
            </a:endParaRPr>
          </a:p>
          <a:p>
            <a:r>
              <a:rPr lang="en-US" dirty="0" smtClean="0">
                <a:effectLst/>
              </a:rPr>
              <a:t>These mission-critical capabilities integrate with CloudSystem automated infrastructure orchestration and virtualization management to allow you to:</a:t>
            </a:r>
          </a:p>
          <a:p>
            <a:pPr marL="171450" indent="-171450">
              <a:buFont typeface="Arial" pitchFamily="34" charset="0"/>
              <a:buChar char="•"/>
            </a:pPr>
            <a:r>
              <a:rPr lang="en-US" dirty="0" smtClean="0">
                <a:effectLst/>
              </a:rPr>
              <a:t>Provision infrastructure and applications in minutes rather than months</a:t>
            </a:r>
          </a:p>
          <a:p>
            <a:pPr marL="171450" indent="-171450">
              <a:buFont typeface="Arial" pitchFamily="34" charset="0"/>
              <a:buChar char="•"/>
            </a:pPr>
            <a:r>
              <a:rPr lang="en-US" dirty="0" smtClean="0">
                <a:effectLst/>
              </a:rPr>
              <a:t>Meet mission-critical SLAs</a:t>
            </a:r>
          </a:p>
          <a:p>
            <a:pPr marL="171450" indent="-171450">
              <a:buFont typeface="Arial" pitchFamily="34" charset="0"/>
              <a:buChar char="•"/>
            </a:pPr>
            <a:r>
              <a:rPr lang="en-US" dirty="0" smtClean="0">
                <a:effectLst/>
              </a:rPr>
              <a:t>Accelerate</a:t>
            </a:r>
            <a:r>
              <a:rPr lang="en-US" baseline="0" dirty="0" smtClean="0">
                <a:effectLst/>
              </a:rPr>
              <a:t> deployment of mission-critical applications with Cloud Maps</a:t>
            </a:r>
          </a:p>
          <a:p>
            <a:endParaRPr lang="en-US" baseline="0" dirty="0" smtClean="0">
              <a:effectLst/>
            </a:endParaRPr>
          </a:p>
          <a:p>
            <a:r>
              <a:rPr lang="en-US" b="1" dirty="0" err="1" smtClean="0"/>
              <a:t>CloudMaps</a:t>
            </a:r>
            <a:r>
              <a:rPr lang="en-US" b="1" dirty="0" smtClean="0"/>
              <a:t> are:</a:t>
            </a:r>
          </a:p>
          <a:p>
            <a:pPr marL="171450" indent="-171450">
              <a:buFont typeface="Arial" pitchFamily="34" charset="0"/>
              <a:buChar char="•"/>
            </a:pPr>
            <a:r>
              <a:rPr lang="en-US" dirty="0" smtClean="0"/>
              <a:t>Pre-packaged application templates integrating decades of HP and ISV expertise </a:t>
            </a:r>
          </a:p>
          <a:p>
            <a:pPr marL="171450" indent="-171450">
              <a:buFont typeface="Arial" pitchFamily="34" charset="0"/>
              <a:buChar char="•"/>
            </a:pPr>
            <a:r>
              <a:rPr lang="en-US" dirty="0" smtClean="0"/>
              <a:t>Customized catalogs of application services ready for push-button deployment </a:t>
            </a:r>
          </a:p>
          <a:p>
            <a:pPr marL="171450" indent="-171450">
              <a:buFont typeface="Arial" pitchFamily="34" charset="0"/>
              <a:buChar char="•"/>
            </a:pPr>
            <a:r>
              <a:rPr lang="en-US" dirty="0" smtClean="0"/>
              <a:t>Available for applications like Oracle, Microsoft SharePoint and SAP </a:t>
            </a:r>
            <a:r>
              <a:rPr lang="en-US" dirty="0" err="1" smtClean="0"/>
              <a:t>NetWeaver</a:t>
            </a:r>
            <a:endParaRPr lang="en-US" dirty="0" smtClean="0"/>
          </a:p>
          <a:p>
            <a:endParaRPr lang="sv-SE" dirty="0" smtClean="0"/>
          </a:p>
          <a:p>
            <a:r>
              <a:rPr lang="sv-SE" b="1" dirty="0" smtClean="0"/>
              <a:t>Complete</a:t>
            </a:r>
            <a:r>
              <a:rPr lang="sv-SE" b="1" baseline="0" dirty="0" smtClean="0"/>
              <a:t> list of Cloud Maps available for CloudSystem Matrix with HP-UX:</a:t>
            </a:r>
          </a:p>
          <a:p>
            <a:endParaRPr lang="sv-SE" baseline="0" dirty="0" smtClean="0"/>
          </a:p>
          <a:p>
            <a:r>
              <a:rPr lang="en-US" dirty="0" smtClean="0">
                <a:solidFill>
                  <a:schemeClr val="tx1"/>
                </a:solidFill>
              </a:rPr>
              <a:t>Ericsson</a:t>
            </a:r>
          </a:p>
          <a:p>
            <a:r>
              <a:rPr lang="en-US" sz="1200" u="sng" dirty="0" smtClean="0">
                <a:hlinkClick r:id="rId3"/>
              </a:rPr>
              <a:t>Ericsson </a:t>
            </a:r>
            <a:r>
              <a:rPr lang="en-US" sz="1200" u="sng" dirty="0" err="1" smtClean="0">
                <a:hlinkClick r:id="rId3"/>
              </a:rPr>
              <a:t>iX</a:t>
            </a:r>
            <a:r>
              <a:rPr lang="en-US" sz="1200" u="sng" dirty="0" smtClean="0">
                <a:hlinkClick r:id="rId3"/>
              </a:rPr>
              <a:t> Collections (HP-UX 11iv3)</a:t>
            </a:r>
            <a:endParaRPr lang="en-US" sz="1200" dirty="0" smtClean="0"/>
          </a:p>
          <a:p>
            <a:r>
              <a:rPr lang="en-US" sz="1200" u="sng" dirty="0" smtClean="0">
                <a:hlinkClick r:id="rId3"/>
              </a:rPr>
              <a:t>Ericsson BSCS </a:t>
            </a:r>
            <a:r>
              <a:rPr lang="en-US" sz="1200" u="sng" dirty="0" err="1" smtClean="0">
                <a:hlinkClick r:id="rId3"/>
              </a:rPr>
              <a:t>iX</a:t>
            </a:r>
            <a:r>
              <a:rPr lang="en-US" sz="1200" u="sng" dirty="0" smtClean="0">
                <a:hlinkClick r:id="rId3"/>
              </a:rPr>
              <a:t> (HP-UX 11iv3)</a:t>
            </a:r>
            <a:endParaRPr lang="en-US" dirty="0" smtClean="0"/>
          </a:p>
          <a:p>
            <a:r>
              <a:rPr lang="en-US" dirty="0" smtClean="0">
                <a:solidFill>
                  <a:schemeClr val="tx1"/>
                </a:solidFill>
              </a:rPr>
              <a:t>IBM</a:t>
            </a:r>
          </a:p>
          <a:p>
            <a:r>
              <a:rPr lang="en-US" sz="1200" u="sng" dirty="0" smtClean="0">
                <a:hlinkClick r:id="rId4"/>
              </a:rPr>
              <a:t>IBM DB2 NGIS (HP-UX 11iV3)</a:t>
            </a:r>
            <a:endParaRPr lang="en-US" sz="1200" dirty="0" smtClean="0"/>
          </a:p>
          <a:p>
            <a:r>
              <a:rPr lang="en-US" sz="1200" u="sng" dirty="0" smtClean="0">
                <a:hlinkClick r:id="rId4"/>
              </a:rPr>
              <a:t>IBM Informix (HP-UX 11iV3)</a:t>
            </a:r>
            <a:endParaRPr lang="en-US" sz="1200" dirty="0" smtClean="0"/>
          </a:p>
          <a:p>
            <a:r>
              <a:rPr lang="en-US" sz="1200" u="sng" dirty="0" smtClean="0">
                <a:hlinkClick r:id="rId4"/>
              </a:rPr>
              <a:t>IBM </a:t>
            </a:r>
            <a:r>
              <a:rPr lang="en-US" sz="1200" u="sng" dirty="0" err="1" smtClean="0">
                <a:hlinkClick r:id="rId4"/>
              </a:rPr>
              <a:t>Websphere</a:t>
            </a:r>
            <a:r>
              <a:rPr lang="en-US" sz="1200" u="sng" dirty="0" smtClean="0">
                <a:hlinkClick r:id="rId4"/>
              </a:rPr>
              <a:t> Application Server (HP-UX 11iV3)</a:t>
            </a:r>
            <a:endParaRPr lang="en-US" sz="1200" u="sng" dirty="0" smtClean="0"/>
          </a:p>
          <a:p>
            <a:r>
              <a:rPr lang="en-US" dirty="0" smtClean="0">
                <a:solidFill>
                  <a:schemeClr val="tx1"/>
                </a:solidFill>
              </a:rPr>
              <a:t>SAP</a:t>
            </a:r>
          </a:p>
          <a:p>
            <a:r>
              <a:rPr lang="en-US" sz="1200" u="sng" dirty="0" smtClean="0">
                <a:hlinkClick r:id="rId5"/>
              </a:rPr>
              <a:t>SAP </a:t>
            </a:r>
            <a:r>
              <a:rPr lang="en-US" sz="1200" u="sng" dirty="0" err="1" smtClean="0">
                <a:hlinkClick r:id="rId5"/>
              </a:rPr>
              <a:t>Netweaver</a:t>
            </a:r>
            <a:r>
              <a:rPr lang="en-US" sz="1200" u="sng" dirty="0" smtClean="0">
                <a:hlinkClick r:id="rId5"/>
              </a:rPr>
              <a:t> 7 (HP-UX 11iv3)</a:t>
            </a:r>
            <a:endParaRPr lang="en-US" sz="1200" dirty="0" smtClean="0"/>
          </a:p>
          <a:p>
            <a:endParaRPr lang="en-US" dirty="0" smtClean="0"/>
          </a:p>
          <a:p>
            <a:endParaRPr lang="en-US" dirty="0" smtClean="0"/>
          </a:p>
          <a:p>
            <a:r>
              <a:rPr lang="en-US" dirty="0" smtClean="0">
                <a:solidFill>
                  <a:schemeClr val="tx1"/>
                </a:solidFill>
              </a:rPr>
              <a:t>Oracle</a:t>
            </a:r>
          </a:p>
          <a:p>
            <a:r>
              <a:rPr lang="en-US" sz="1200" u="sng" dirty="0" smtClean="0">
                <a:hlinkClick r:id="rId6"/>
              </a:rPr>
              <a:t>Oracle Database &amp; Fusion MW (HP-UX)</a:t>
            </a:r>
            <a:endParaRPr lang="en-US" sz="1200" dirty="0" smtClean="0"/>
          </a:p>
          <a:p>
            <a:r>
              <a:rPr lang="en-US" sz="1200" u="sng" dirty="0" smtClean="0">
                <a:hlinkClick r:id="rId6"/>
              </a:rPr>
              <a:t>Oracle E-Business Suite (HP-UX 11iv3)</a:t>
            </a:r>
            <a:r>
              <a:rPr lang="en-US" sz="1200" dirty="0" smtClean="0"/>
              <a:t> </a:t>
            </a:r>
          </a:p>
          <a:p>
            <a:r>
              <a:rPr lang="en-US" sz="1200" u="sng" dirty="0" smtClean="0">
                <a:hlinkClick r:id="rId6"/>
              </a:rPr>
              <a:t>Oracle E-Business Suite R12.1 (HP-UX 11iv3)</a:t>
            </a:r>
            <a:r>
              <a:rPr lang="en-US" sz="1200" dirty="0" smtClean="0"/>
              <a:t> </a:t>
            </a:r>
          </a:p>
          <a:p>
            <a:r>
              <a:rPr lang="en-US" sz="1200" u="sng" dirty="0" smtClean="0">
                <a:hlinkClick r:id="rId6"/>
              </a:rPr>
              <a:t>Oracle Fusion Middleware SOA Suite (HP-UX 11iv3)</a:t>
            </a:r>
            <a:endParaRPr lang="en-US" sz="1200" dirty="0" smtClean="0"/>
          </a:p>
          <a:p>
            <a:r>
              <a:rPr lang="en-US" sz="1200" u="sng" dirty="0" smtClean="0">
                <a:hlinkClick r:id="rId6"/>
              </a:rPr>
              <a:t>Oracle PeopleSoft Enterprise Human Capital Management 9.1 (Mixed Platform)</a:t>
            </a:r>
            <a:endParaRPr lang="en-US" sz="1200" dirty="0" smtClean="0"/>
          </a:p>
          <a:p>
            <a:r>
              <a:rPr lang="en-US" sz="1200" u="sng" dirty="0" smtClean="0">
                <a:hlinkClick r:id="rId6"/>
              </a:rPr>
              <a:t>Oracle RAC 11gR2 for HP-UX and Fusion Middleware SOA Suite for Linux (HP-UX)</a:t>
            </a:r>
            <a:endParaRPr lang="en-US" sz="1200" dirty="0" smtClean="0"/>
          </a:p>
          <a:p>
            <a:r>
              <a:rPr lang="en-US" dirty="0" err="1" smtClean="0">
                <a:solidFill>
                  <a:schemeClr val="tx1"/>
                </a:solidFill>
              </a:rPr>
              <a:t>Temenos</a:t>
            </a:r>
            <a:endParaRPr lang="en-US" dirty="0" smtClean="0">
              <a:solidFill>
                <a:schemeClr val="tx1"/>
              </a:solidFill>
            </a:endParaRPr>
          </a:p>
          <a:p>
            <a:r>
              <a:rPr lang="en-US" sz="1200" u="sng" dirty="0" err="1" smtClean="0">
                <a:hlinkClick r:id="rId7"/>
              </a:rPr>
              <a:t>Temenos</a:t>
            </a:r>
            <a:r>
              <a:rPr lang="en-US" sz="1200" u="sng" dirty="0" smtClean="0">
                <a:hlinkClick r:id="rId7"/>
              </a:rPr>
              <a:t> T24 (HP-UX 11i v3) </a:t>
            </a:r>
            <a:r>
              <a:rPr lang="en-US" dirty="0" smtClean="0"/>
              <a:t> </a:t>
            </a:r>
          </a:p>
          <a:p>
            <a:endParaRPr lang="en-US" dirty="0" smtClean="0">
              <a:solidFill>
                <a:schemeClr val="tx1"/>
              </a:solidFill>
            </a:endParaRPr>
          </a:p>
          <a:p>
            <a:endParaRPr lang="sv-SE" dirty="0" smtClean="0"/>
          </a:p>
          <a:p>
            <a:r>
              <a:rPr lang="sv-SE" b="1" dirty="0" smtClean="0"/>
              <a:t>In this area there are two new enhancements</a:t>
            </a:r>
            <a:r>
              <a:rPr lang="sv-SE" b="1" baseline="0" dirty="0" smtClean="0"/>
              <a:t> going along the November 2012 announcement :</a:t>
            </a:r>
          </a:p>
          <a:p>
            <a:endParaRPr lang="sv-SE" b="1" baseline="0" dirty="0" smtClean="0"/>
          </a:p>
          <a:p>
            <a:pPr marL="228600" indent="-228600">
              <a:buFont typeface="+mj-lt"/>
              <a:buAutoNum type="arabicPeriod"/>
            </a:pPr>
            <a:r>
              <a:rPr lang="sv-SE" b="0" baseline="0" dirty="0" smtClean="0"/>
              <a:t>From December 4th 2012, CloudSystem Matrix with HP-UX works with the new Integrity platforms </a:t>
            </a:r>
            <a:r>
              <a:rPr lang="en-US" sz="1200" b="0" dirty="0" smtClean="0">
                <a:solidFill>
                  <a:srgbClr val="000000"/>
                </a:solidFill>
                <a:cs typeface="HP Simplified" pitchFamily="34" charset="0"/>
              </a:rPr>
              <a:t>featuring the Intel® Itanium® processor 9500 series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b="0" dirty="0" smtClean="0">
                <a:solidFill>
                  <a:srgbClr val="000000"/>
                </a:solidFill>
              </a:rPr>
              <a:t>The </a:t>
            </a:r>
            <a:r>
              <a:rPr lang="en-US" sz="1200" b="0" dirty="0" smtClean="0"/>
              <a:t>Cloud Map for Oracle DB and Fusion Middleware has been recently enhanced</a:t>
            </a:r>
            <a:r>
              <a:rPr lang="en-US" sz="1200" b="0" baseline="0" dirty="0" smtClean="0"/>
              <a:t> and now </a:t>
            </a:r>
            <a:r>
              <a:rPr lang="en-US" sz="1200" b="0" dirty="0" smtClean="0"/>
              <a:t>features Serviceguard HA protection:</a:t>
            </a:r>
            <a:r>
              <a:rPr lang="en-US" sz="1200" b="1" baseline="0" dirty="0" smtClean="0"/>
              <a:t> </a:t>
            </a:r>
            <a:r>
              <a:rPr lang="en-US" dirty="0" smtClean="0">
                <a:hlinkClick r:id="rId6"/>
              </a:rPr>
              <a:t>http://h71028.www7.hp.com/enterprise/us/en/partners/cloudmaps-oracle.html</a:t>
            </a:r>
            <a:endParaRPr lang="en-US" sz="1200" b="1" dirty="0" smtClean="0">
              <a:solidFill>
                <a:srgbClr val="000000"/>
              </a:solidFill>
              <a:cs typeface="HP Simplified" pitchFamily="34" charset="0"/>
            </a:endParaRPr>
          </a:p>
          <a:p>
            <a:endParaRPr lang="en-US" dirty="0" smtClean="0"/>
          </a:p>
          <a:p>
            <a:r>
              <a:rPr lang="en-US" dirty="0" smtClean="0">
                <a:effectLst/>
              </a:rPr>
              <a:t/>
            </a:r>
            <a:br>
              <a:rPr lang="en-US" dirty="0" smtClean="0">
                <a:effectLst/>
              </a:rPr>
            </a:br>
            <a:endParaRPr lang="en-US" dirty="0" smtClean="0"/>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19</a:t>
            </a:fld>
            <a:endParaRPr lang="en-GB" dirty="0"/>
          </a:p>
        </p:txBody>
      </p:sp>
    </p:spTree>
    <p:extLst>
      <p:ext uri="{BB962C8B-B14F-4D97-AF65-F5344CB8AC3E}">
        <p14:creationId xmlns:p14="http://schemas.microsoft.com/office/powerpoint/2010/main" val="197210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20</a:t>
            </a:fld>
            <a:endParaRPr lang="en-GB" dirty="0"/>
          </a:p>
        </p:txBody>
      </p:sp>
    </p:spTree>
    <p:extLst>
      <p:ext uri="{BB962C8B-B14F-4D97-AF65-F5344CB8AC3E}">
        <p14:creationId xmlns:p14="http://schemas.microsoft.com/office/powerpoint/2010/main" val="3593978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22</a:t>
            </a:fld>
            <a:endParaRPr lang="en-GB" dirty="0"/>
          </a:p>
        </p:txBody>
      </p:sp>
    </p:spTree>
    <p:extLst>
      <p:ext uri="{BB962C8B-B14F-4D97-AF65-F5344CB8AC3E}">
        <p14:creationId xmlns:p14="http://schemas.microsoft.com/office/powerpoint/2010/main" val="1914720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10308"/>
            <a:ext cx="6856413" cy="5294312"/>
          </a:xfrm>
        </p:spPr>
        <p:txBody>
          <a:bodyPr/>
          <a:lstStyle/>
          <a:p>
            <a:r>
              <a:rPr lang="sv-SE" sz="1600" dirty="0"/>
              <a:t>This is a summary of benefits from the September release of HP-UX 11iv3 in the ”Dynamic” pillar</a:t>
            </a:r>
            <a:endParaRPr lang="en-US" sz="1600" dirty="0"/>
          </a:p>
          <a:p>
            <a:endParaRPr lang="en-US" sz="1600" dirty="0"/>
          </a:p>
          <a:p>
            <a:endParaRPr lang="en-US" sz="1600" dirty="0"/>
          </a:p>
          <a:p>
            <a:r>
              <a:rPr lang="en-US" sz="1600" dirty="0"/>
              <a:t>Background: In March 2012, for: flexible consolidation, increased server utilization, and rapid deployment of new environments , HP introduced the converged HP-UX </a:t>
            </a:r>
            <a:r>
              <a:rPr lang="en-US" sz="1600" dirty="0" err="1"/>
              <a:t>vPars</a:t>
            </a:r>
            <a:r>
              <a:rPr lang="en-US" sz="1600" dirty="0"/>
              <a:t> and Integrity VM v6. This software product combined the performance and scalability of </a:t>
            </a:r>
            <a:r>
              <a:rPr lang="en-US" sz="1600" dirty="0" err="1"/>
              <a:t>vPars</a:t>
            </a:r>
            <a:r>
              <a:rPr lang="en-US" sz="1600" dirty="0"/>
              <a:t> with the flexibility and management of Integrity VM, made available across our Integrity i2 servers.  </a:t>
            </a:r>
          </a:p>
          <a:p>
            <a:endParaRPr lang="en-US" sz="1600" dirty="0"/>
          </a:p>
          <a:p>
            <a:r>
              <a:rPr lang="en-US" sz="1600" dirty="0"/>
              <a:t>In September 2012, with the VM v6.1.5 release, increase your ability to flex your mission-critical infrastructure as business needs change by improving virtualization I/O efficiency, availability and flexibility:</a:t>
            </a:r>
          </a:p>
          <a:p>
            <a:pPr defTabSz="457175">
              <a:defRPr/>
            </a:pPr>
            <a:endParaRPr lang="en-US" sz="1600" dirty="0"/>
          </a:p>
          <a:p>
            <a:pPr defTabSz="457175">
              <a:defRPr/>
            </a:pPr>
            <a:r>
              <a:rPr lang="en-US" sz="1600" dirty="0"/>
              <a:t>1.With double the number of virtual Fibre Channel storage ports (up to 32) (supported by Net Port ID Virtualization, NPIV): </a:t>
            </a:r>
          </a:p>
          <a:p>
            <a:pPr defTabSz="457175">
              <a:defRPr/>
            </a:pPr>
            <a:r>
              <a:rPr lang="en-US" sz="1600" b="1" dirty="0"/>
              <a:t>(Quant 1) HP-UX Bangalore lab testing August 2012</a:t>
            </a:r>
          </a:p>
          <a:p>
            <a:pPr lvl="0"/>
            <a:r>
              <a:rPr lang="en-US" sz="1600" dirty="0"/>
              <a:t>1a. Increase your server efficiency by doubling the number of Integrity VMs that can be supported on a single host system.</a:t>
            </a:r>
          </a:p>
          <a:p>
            <a:pPr defTabSz="457175">
              <a:defRPr/>
            </a:pPr>
            <a:r>
              <a:rPr lang="en-US" sz="1600" dirty="0"/>
              <a:t>1b. Or increase the ability to deploy high availability virtualized workloads by enabling redundancy of your storage ports using HP-UX 11i v3’s built in multi-</a:t>
            </a:r>
            <a:r>
              <a:rPr lang="en-US" sz="1600" dirty="0" err="1"/>
              <a:t>pathing</a:t>
            </a:r>
            <a:r>
              <a:rPr lang="en-US" sz="1600" dirty="0"/>
              <a:t> feature. </a:t>
            </a:r>
            <a:r>
              <a:rPr lang="en-US" sz="1600" i="1" dirty="0"/>
              <a:t>With multi-</a:t>
            </a:r>
            <a:r>
              <a:rPr lang="en-US" sz="1600" i="1" dirty="0" err="1"/>
              <a:t>pathing</a:t>
            </a:r>
            <a:r>
              <a:rPr lang="en-US" sz="1600" i="1" dirty="0"/>
              <a:t>, one disk is connected to two </a:t>
            </a:r>
            <a:r>
              <a:rPr lang="en-US" sz="1600" i="1" u="sng" dirty="0" err="1">
                <a:hlinkClick r:id="rId3"/>
              </a:rPr>
              <a:t>Fibre</a:t>
            </a:r>
            <a:r>
              <a:rPr lang="en-US" sz="1600" i="1" u="sng" dirty="0">
                <a:hlinkClick r:id="rId3"/>
              </a:rPr>
              <a:t> Channel</a:t>
            </a:r>
            <a:r>
              <a:rPr lang="en-US" sz="1600" i="1" dirty="0"/>
              <a:t> ports. If one controller, port or switch fails, the operating system can route all I/O through the remaining controller transparently to the application, with no changes visible to the applications, other than, perhaps, incremental latency.</a:t>
            </a:r>
            <a:r>
              <a:rPr lang="en-US" sz="1600" dirty="0"/>
              <a:t> </a:t>
            </a:r>
          </a:p>
          <a:p>
            <a:r>
              <a:rPr lang="en-US" sz="1600" dirty="0"/>
              <a:t>2. For virtualized workloads, improve network throughput with the Auto Port Aggregation of Direct I/O network connections providing a combined, fast port with built-in redundancy for high availability</a:t>
            </a:r>
          </a:p>
          <a:p>
            <a:pPr defTabSz="457175">
              <a:defRPr/>
            </a:pPr>
            <a:r>
              <a:rPr lang="en-US" sz="1600" dirty="0"/>
              <a:t>3. Extend online workload mobility by </a:t>
            </a:r>
            <a:r>
              <a:rPr lang="en-US" sz="1600" b="1" dirty="0"/>
              <a:t>e</a:t>
            </a:r>
            <a:r>
              <a:rPr lang="en-US" sz="1600" dirty="0"/>
              <a:t>xtending the vPar and VM migration environment to include the whole Fiber Channel Fabric - extending beyond switches to also include routers </a:t>
            </a:r>
          </a:p>
          <a:p>
            <a:pPr defTabSz="457175">
              <a:defRPr/>
            </a:pPr>
            <a:r>
              <a:rPr lang="en-US" sz="1600" dirty="0"/>
              <a:t>4. In addition, easily reduce IT spend by a few % by identifying idle hardware with monthly views to the new Capacity Analysis tab in Capacity Advisor 7.1.</a:t>
            </a:r>
            <a:r>
              <a:rPr lang="en-US" dirty="0"/>
              <a:t> </a:t>
            </a:r>
            <a:r>
              <a:rPr lang="en-US" b="1" dirty="0"/>
              <a:t>Estimated by ISS MSL Lab team, Ft. Collins, based on work with customers during the period of March – May, 2012.</a:t>
            </a:r>
          </a:p>
          <a:p>
            <a:pPr lvl="0">
              <a:defRPr/>
            </a:pPr>
            <a:r>
              <a:rPr lang="en-US" sz="1600" dirty="0"/>
              <a:t>The new tool gives visibility to idle, under or over-utilized hardware so you can easily reclaim,  reuse &amp; redeploy it. Also, Capacity Advisor now has continuous data collection to help debug and diagnose performance issues… that data collection is now delivered in about ½ the time as in previous version.   Another example of ongoing HP-UX innovation. </a:t>
            </a:r>
            <a:r>
              <a:rPr lang="en-US" sz="1600" b="1" dirty="0"/>
              <a:t>Based on ISS Manageability testing, HP Fort Collins, CO, May 2012. </a:t>
            </a:r>
          </a:p>
        </p:txBody>
      </p:sp>
    </p:spTree>
    <p:extLst>
      <p:ext uri="{BB962C8B-B14F-4D97-AF65-F5344CB8AC3E}">
        <p14:creationId xmlns:p14="http://schemas.microsoft.com/office/powerpoint/2010/main" val="64526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customer context, this slide summarizes </a:t>
            </a:r>
            <a:r>
              <a:rPr lang="en-US" b="1" dirty="0" smtClean="0"/>
              <a:t>what mission-critical means to our customers</a:t>
            </a:r>
            <a:r>
              <a:rPr lang="en-US" b="1" baseline="0" dirty="0" smtClean="0"/>
              <a:t> and to HP</a:t>
            </a:r>
          </a:p>
          <a:p>
            <a:endParaRPr lang="en-US" baseline="0" dirty="0" smtClean="0"/>
          </a:p>
          <a:p>
            <a:r>
              <a:rPr lang="en-US" b="1" dirty="0" smtClean="0"/>
              <a:t>Some of these attributes</a:t>
            </a:r>
            <a:r>
              <a:rPr lang="en-US" b="1" baseline="0" dirty="0" smtClean="0"/>
              <a:t> have been around for decades </a:t>
            </a:r>
            <a:r>
              <a:rPr lang="en-US" baseline="0" dirty="0" smtClean="0"/>
              <a:t>(unplanned downtime, security needs, recovery times, etc.)   These standards are the “high water mark” for Integrity that we design to.</a:t>
            </a:r>
          </a:p>
          <a:p>
            <a:endParaRPr lang="en-US" baseline="0" dirty="0" smtClean="0"/>
          </a:p>
          <a:p>
            <a:r>
              <a:rPr lang="en-US" baseline="0" dirty="0" smtClean="0"/>
              <a:t>Several “mega” </a:t>
            </a:r>
            <a:r>
              <a:rPr lang="en-US" b="1" baseline="0" dirty="0" smtClean="0"/>
              <a:t>IT trends are accelerating and amplifying these needs in new, unpredictable ways </a:t>
            </a:r>
            <a:r>
              <a:rPr lang="en-US" baseline="0" dirty="0" smtClean="0"/>
              <a:t>--- an example is the emergence of private and public cloud models.   Those models heighten security needs, make issue resolution and downtime recovery more urgent.   </a:t>
            </a:r>
          </a:p>
          <a:p>
            <a:endParaRPr lang="en-US" baseline="0" dirty="0" smtClean="0"/>
          </a:p>
          <a:p>
            <a:r>
              <a:rPr lang="en-US" baseline="0" dirty="0" smtClean="0"/>
              <a:t>With expectations for mc rising, the lifecycle for mission-critical app development/deployment/update/maintenance is accelerating; more important than ever to have an </a:t>
            </a:r>
            <a:r>
              <a:rPr lang="en-US" b="1" baseline="0" dirty="0" smtClean="0"/>
              <a:t>integrated and coordinated way to keep mission-critical workloads available and updated</a:t>
            </a:r>
            <a:endParaRPr lang="en-US" baseline="0" dirty="0" smtClean="0"/>
          </a:p>
        </p:txBody>
      </p:sp>
      <p:sp>
        <p:nvSpPr>
          <p:cNvPr id="4" name="Slide Number Placeholder 3"/>
          <p:cNvSpPr>
            <a:spLocks noGrp="1"/>
          </p:cNvSpPr>
          <p:nvPr>
            <p:ph type="sldNum" sz="quarter" idx="10"/>
          </p:nvPr>
        </p:nvSpPr>
        <p:spPr/>
        <p:txBody>
          <a:bodyPr/>
          <a:lstStyle/>
          <a:p>
            <a:fld id="{22A853E8-D85F-5D49-95D2-E1D96ABFE2B9}" type="slidenum">
              <a:rPr lang="en-GB" smtClean="0"/>
              <a:pPr/>
              <a:t>2</a:t>
            </a:fld>
            <a:endParaRPr lang="en-GB" dirty="0"/>
          </a:p>
        </p:txBody>
      </p:sp>
    </p:spTree>
    <p:extLst>
      <p:ext uri="{BB962C8B-B14F-4D97-AF65-F5344CB8AC3E}">
        <p14:creationId xmlns:p14="http://schemas.microsoft.com/office/powerpoint/2010/main" val="4030471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14801"/>
            <a:ext cx="6858000" cy="5027613"/>
          </a:xfrm>
        </p:spPr>
        <p:txBody>
          <a:bodyPr/>
          <a:lstStyle/>
          <a:p>
            <a:pPr>
              <a:defRPr/>
            </a:pPr>
            <a:r>
              <a:rPr lang="en-US" sz="1400" dirty="0"/>
              <a:t>Simplify and streamline management, in the following key areas</a:t>
            </a:r>
          </a:p>
          <a:p>
            <a:pPr marL="342881" indent="-342881">
              <a:buAutoNum type="arabicParenR"/>
              <a:defRPr/>
            </a:pPr>
            <a:r>
              <a:rPr lang="en-US" sz="1400" b="1" dirty="0"/>
              <a:t>Streamline performance</a:t>
            </a:r>
            <a:r>
              <a:rPr lang="en-US" sz="1400" dirty="0"/>
              <a:t> in 2 ways: a) </a:t>
            </a:r>
            <a:r>
              <a:rPr lang="en-US" sz="1400" dirty="0">
                <a:latin typeface="HP Simplified" pitchFamily="34" charset="0"/>
              </a:rPr>
              <a:t>Reduce time for debugging performance problems w</a:t>
            </a:r>
            <a:r>
              <a:rPr lang="en-GB" sz="1400" dirty="0" err="1">
                <a:latin typeface="HP Simplified" pitchFamily="34" charset="0"/>
              </a:rPr>
              <a:t>ith</a:t>
            </a:r>
            <a:r>
              <a:rPr lang="en-GB" sz="1400" dirty="0">
                <a:latin typeface="HP Simplified" pitchFamily="34" charset="0"/>
              </a:rPr>
              <a:t> continuous data collection  by Capacity Advisor </a:t>
            </a:r>
            <a:r>
              <a:rPr lang="en-US" sz="1400" dirty="0">
                <a:latin typeface="HP Simplified" pitchFamily="34" charset="0"/>
              </a:rPr>
              <a:t>(avoiding </a:t>
            </a:r>
            <a:r>
              <a:rPr lang="en-GB" sz="1400" dirty="0">
                <a:solidFill>
                  <a:srgbClr val="FF0000"/>
                </a:solidFill>
                <a:latin typeface="HP Simplified" pitchFamily="34" charset="0"/>
              </a:rPr>
              <a:t> </a:t>
            </a:r>
            <a:r>
              <a:rPr lang="en-GB" sz="1400" dirty="0">
                <a:latin typeface="HP Simplified" pitchFamily="34" charset="0"/>
              </a:rPr>
              <a:t>up-to-date seek time/problem), </a:t>
            </a:r>
            <a:r>
              <a:rPr lang="en-US" sz="1400" dirty="0"/>
              <a:t>b) DSFs or Device Specific Files  come in two different types for HP-UX 11i   “Legacy” and “Agile”</a:t>
            </a:r>
          </a:p>
          <a:p>
            <a:pPr marL="342881" lvl="1" indent="-342881">
              <a:defRPr/>
            </a:pPr>
            <a:r>
              <a:rPr lang="en-US" sz="1400" dirty="0"/>
              <a:t>3</a:t>
            </a:r>
            <a:r>
              <a:rPr lang="en-US" sz="1400" b="1" dirty="0"/>
              <a:t>)     Enhance systems management </a:t>
            </a:r>
            <a:r>
              <a:rPr lang="en-US" sz="1400" dirty="0"/>
              <a:t>with several updates. a) In 7.0 , simplify software &amp; firmware upgrades with </a:t>
            </a:r>
            <a:r>
              <a:rPr lang="en-US" sz="1400" dirty="0" err="1"/>
              <a:t>agentless</a:t>
            </a:r>
            <a:r>
              <a:rPr lang="en-US" sz="1400" dirty="0"/>
              <a:t> updates for Smart Update Manager (SUM), and then in 7.1: b) Provide an advanced search for the Federated CMS, c) </a:t>
            </a:r>
            <a:r>
              <a:rPr lang="en-US" sz="1400" dirty="0">
                <a:solidFill>
                  <a:prstClr val="black"/>
                </a:solidFill>
              </a:rPr>
              <a:t>Automate </a:t>
            </a:r>
            <a:r>
              <a:rPr lang="en-US" sz="1400" dirty="0" err="1">
                <a:solidFill>
                  <a:prstClr val="black"/>
                </a:solidFill>
              </a:rPr>
              <a:t>quiesce</a:t>
            </a:r>
            <a:r>
              <a:rPr lang="en-US" sz="1400" dirty="0">
                <a:solidFill>
                  <a:prstClr val="black"/>
                </a:solidFill>
              </a:rPr>
              <a:t> operations for unattended backups, d) </a:t>
            </a:r>
            <a:r>
              <a:rPr lang="en-US" sz="1400" dirty="0"/>
              <a:t>Enable selective discovery of VMs (7.1):</a:t>
            </a:r>
          </a:p>
          <a:p>
            <a:pPr>
              <a:defRPr/>
            </a:pPr>
            <a:r>
              <a:rPr lang="en-US" sz="1400" dirty="0"/>
              <a:t>4)     </a:t>
            </a:r>
            <a:r>
              <a:rPr lang="en-US" sz="1400" b="1" dirty="0"/>
              <a:t>Workload manage </a:t>
            </a:r>
            <a:r>
              <a:rPr lang="en-US" sz="1400" dirty="0"/>
              <a:t>the latest virtualization: </a:t>
            </a:r>
            <a:r>
              <a:rPr lang="en-US" sz="1400" b="1" dirty="0"/>
              <a:t>HP-UX Global Workload Manager 7.1</a:t>
            </a:r>
            <a:r>
              <a:rPr lang="en-US" sz="1400" dirty="0"/>
              <a:t> now provides: Windows CMS support for vPars v5 dynamic cores, and new support for converged HP-UX vPars &amp; Integrity VM v6</a:t>
            </a:r>
          </a:p>
          <a:p>
            <a:pPr>
              <a:defRPr/>
            </a:pPr>
            <a:endParaRPr lang="en-US" sz="1400"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25</a:t>
            </a:fld>
            <a:endParaRPr lang="en-GB" dirty="0"/>
          </a:p>
        </p:txBody>
      </p:sp>
    </p:spTree>
    <p:extLst>
      <p:ext uri="{BB962C8B-B14F-4D97-AF65-F5344CB8AC3E}">
        <p14:creationId xmlns:p14="http://schemas.microsoft.com/office/powerpoint/2010/main" val="1664248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i="1" dirty="0" smtClean="0">
                <a:latin typeface="HP Simplified"/>
                <a:cs typeface="HP Simplified"/>
              </a:rPr>
              <a:t>New </a:t>
            </a:r>
            <a:r>
              <a:rPr lang="en-US" b="1" i="1" dirty="0" err="1" smtClean="0">
                <a:latin typeface="HP Simplified"/>
                <a:cs typeface="HP Simplified"/>
              </a:rPr>
              <a:t>iLO</a:t>
            </a:r>
            <a:r>
              <a:rPr lang="en-US" b="1" i="1" dirty="0" smtClean="0">
                <a:latin typeface="HP Simplified"/>
                <a:cs typeface="HP Simplified"/>
              </a:rPr>
              <a:t> 3 enhancements for Integrity server blades:</a:t>
            </a:r>
          </a:p>
          <a:p>
            <a:endParaRPr lang="en-US" dirty="0" smtClean="0">
              <a:latin typeface="HP Simplified"/>
              <a:cs typeface="HP Simplified"/>
            </a:endParaRPr>
          </a:p>
          <a:p>
            <a:pPr>
              <a:buFont typeface="Arial" pitchFamily="34" charset="0"/>
              <a:buChar char="•"/>
            </a:pPr>
            <a:r>
              <a:rPr lang="en-US" dirty="0" smtClean="0">
                <a:latin typeface="HP Simplified"/>
                <a:cs typeface="HP Simplified"/>
              </a:rPr>
              <a:t> Configuring </a:t>
            </a:r>
            <a:r>
              <a:rPr lang="en-US" dirty="0" err="1" smtClean="0">
                <a:latin typeface="HP Simplified"/>
                <a:cs typeface="HP Simplified"/>
              </a:rPr>
              <a:t>nPartitions</a:t>
            </a:r>
            <a:r>
              <a:rPr lang="en-US" dirty="0" smtClean="0">
                <a:latin typeface="HP Simplified"/>
                <a:cs typeface="HP Simplified"/>
              </a:rPr>
              <a:t> applies only to new Integrity BL870c and BL890c server blades. It does not apply to the BL860c blade server, the rx2800 server or the Superdome 2 (Superdome 2 </a:t>
            </a:r>
            <a:r>
              <a:rPr lang="en-US" dirty="0" err="1" smtClean="0">
                <a:latin typeface="HP Simplified"/>
                <a:cs typeface="HP Simplified"/>
              </a:rPr>
              <a:t>nPartitioning</a:t>
            </a:r>
            <a:r>
              <a:rPr lang="en-US" dirty="0" smtClean="0">
                <a:latin typeface="HP Simplified"/>
                <a:cs typeface="HP Simplified"/>
              </a:rPr>
              <a:t> is done through OA, not </a:t>
            </a:r>
            <a:r>
              <a:rPr lang="en-US" dirty="0" err="1" smtClean="0">
                <a:latin typeface="HP Simplified"/>
                <a:cs typeface="HP Simplified"/>
              </a:rPr>
              <a:t>iLO</a:t>
            </a:r>
            <a:r>
              <a:rPr lang="en-US" dirty="0" smtClean="0">
                <a:latin typeface="HP Simplified"/>
                <a:cs typeface="HP Simplified"/>
              </a:rPr>
              <a:t> 3). </a:t>
            </a:r>
            <a:endParaRPr lang="en-US" dirty="0" smtClean="0"/>
          </a:p>
          <a:p>
            <a:endParaRPr lang="en-US" dirty="0" smtClean="0"/>
          </a:p>
          <a:p>
            <a:pPr>
              <a:buFont typeface="Arial" pitchFamily="34" charset="0"/>
              <a:buChar char="•"/>
            </a:pPr>
            <a:r>
              <a:rPr lang="en-US" dirty="0" smtClean="0"/>
              <a:t> </a:t>
            </a:r>
            <a:r>
              <a:rPr lang="en-US" dirty="0" err="1" smtClean="0"/>
              <a:t>vMedia</a:t>
            </a:r>
            <a:r>
              <a:rPr lang="en-US" dirty="0" smtClean="0"/>
              <a:t>: 6x faster than previous </a:t>
            </a:r>
            <a:r>
              <a:rPr lang="en-US" dirty="0" err="1" smtClean="0"/>
              <a:t>iLO</a:t>
            </a:r>
            <a:r>
              <a:rPr lang="en-US" dirty="0" smtClean="0"/>
              <a:t> 3</a:t>
            </a:r>
          </a:p>
          <a:p>
            <a:endParaRPr lang="en-US" dirty="0" smtClean="0"/>
          </a:p>
          <a:p>
            <a:pPr>
              <a:buFont typeface="Arial" pitchFamily="34" charset="0"/>
              <a:buChar char="•"/>
            </a:pPr>
            <a:r>
              <a:rPr lang="en-US" dirty="0" smtClean="0"/>
              <a:t> Health Management: </a:t>
            </a:r>
            <a:r>
              <a:rPr lang="en-US" dirty="0" err="1" smtClean="0"/>
              <a:t>Agentless</a:t>
            </a:r>
            <a:r>
              <a:rPr lang="en-US" dirty="0" smtClean="0"/>
              <a:t> management alerts for “can’t boot” type events, reports these conditions to Remote Support Advanced systems. Now provides more information than before (before had to go into the data center to see what is going on)</a:t>
            </a:r>
          </a:p>
          <a:p>
            <a:endParaRPr lang="en-US" dirty="0" smtClean="0"/>
          </a:p>
          <a:p>
            <a:pPr>
              <a:buFont typeface="Arial" pitchFamily="34" charset="0"/>
              <a:buChar char="•"/>
            </a:pPr>
            <a:r>
              <a:rPr lang="en-US" dirty="0" smtClean="0"/>
              <a:t> Increased security: Makes breaking in harder without being annoying to users – makes it harder for programs designed to hack systems</a:t>
            </a:r>
          </a:p>
          <a:p>
            <a:endParaRPr lang="en-US" dirty="0" smtClean="0"/>
          </a:p>
          <a:p>
            <a:pPr>
              <a:buFont typeface="Arial" pitchFamily="34" charset="0"/>
              <a:buChar char="•"/>
            </a:pPr>
            <a:r>
              <a:rPr lang="en-US" dirty="0" smtClean="0"/>
              <a:t> Integrity Diagnostics:  Verbose </a:t>
            </a:r>
            <a:r>
              <a:rPr lang="en-US" dirty="0" err="1" smtClean="0"/>
              <a:t>iLO</a:t>
            </a:r>
            <a:r>
              <a:rPr lang="en-US" dirty="0" smtClean="0"/>
              <a:t> Event Log with cause-and-action diagnostic statements that not only explain the problem, but clearly explains what to do to resolve the issue</a:t>
            </a:r>
          </a:p>
          <a:p>
            <a:endParaRPr lang="en-US" dirty="0" smtClean="0"/>
          </a:p>
          <a:p>
            <a:pPr>
              <a:buFont typeface="Arial" pitchFamily="34" charset="0"/>
              <a:buChar char="•"/>
            </a:pPr>
            <a:r>
              <a:rPr lang="en-US" dirty="0" smtClean="0"/>
              <a:t> Firmware Updates:  Integrates with HPSUM to update core Integrity system firmware elements </a:t>
            </a:r>
          </a:p>
          <a:p>
            <a:endParaRPr lang="en-US" dirty="0" smtClean="0"/>
          </a:p>
          <a:p>
            <a:r>
              <a:rPr lang="en-US" b="1" i="1" dirty="0" smtClean="0"/>
              <a:t>Contrasting </a:t>
            </a:r>
            <a:r>
              <a:rPr lang="en-US" b="1" i="1" dirty="0" err="1" smtClean="0"/>
              <a:t>iLO</a:t>
            </a:r>
            <a:r>
              <a:rPr lang="en-US" b="1" i="1" dirty="0" smtClean="0"/>
              <a:t> 3 with iLO4:</a:t>
            </a:r>
          </a:p>
          <a:p>
            <a:endParaRPr lang="en-US" b="1" i="1" dirty="0" smtClean="0"/>
          </a:p>
          <a:p>
            <a:r>
              <a:rPr lang="en-US" dirty="0" smtClean="0">
                <a:latin typeface="HP Simplified"/>
                <a:cs typeface="HP Simplified"/>
              </a:rPr>
              <a:t>ISS announced </a:t>
            </a:r>
            <a:r>
              <a:rPr lang="en-US" dirty="0" err="1" smtClean="0">
                <a:latin typeface="HP Simplified"/>
                <a:cs typeface="HP Simplified"/>
              </a:rPr>
              <a:t>iLO</a:t>
            </a:r>
            <a:r>
              <a:rPr lang="en-US" dirty="0" smtClean="0">
                <a:latin typeface="HP Simplified"/>
                <a:cs typeface="HP Simplified"/>
              </a:rPr>
              <a:t> 4 as part of their Gen8 announcement. If asked to contrast the enhanced </a:t>
            </a:r>
            <a:r>
              <a:rPr lang="en-US" dirty="0" err="1" smtClean="0">
                <a:latin typeface="HP Simplified"/>
                <a:cs typeface="HP Simplified"/>
              </a:rPr>
              <a:t>iLO</a:t>
            </a:r>
            <a:r>
              <a:rPr lang="en-US" dirty="0" smtClean="0">
                <a:latin typeface="HP Simplified"/>
                <a:cs typeface="HP Simplified"/>
              </a:rPr>
              <a:t> 3 with </a:t>
            </a:r>
            <a:r>
              <a:rPr lang="en-US" dirty="0" err="1" smtClean="0">
                <a:latin typeface="HP Simplified"/>
                <a:cs typeface="HP Simplified"/>
              </a:rPr>
              <a:t>iLO</a:t>
            </a:r>
            <a:r>
              <a:rPr lang="en-US" dirty="0" smtClean="0">
                <a:latin typeface="HP Simplified"/>
                <a:cs typeface="HP Simplified"/>
              </a:rPr>
              <a:t> 4, here are a couple of points to make - </a:t>
            </a:r>
          </a:p>
          <a:p>
            <a:endParaRPr lang="en-US" dirty="0" smtClean="0"/>
          </a:p>
          <a:p>
            <a:pPr lvl="0">
              <a:buFont typeface="Arial" pitchFamily="34" charset="0"/>
              <a:buChar char="•"/>
            </a:pPr>
            <a:r>
              <a:rPr lang="en-US" dirty="0" smtClean="0">
                <a:latin typeface="HP Simplified"/>
                <a:cs typeface="HP Simplified"/>
              </a:rPr>
              <a:t> Integrity </a:t>
            </a:r>
            <a:r>
              <a:rPr lang="en-US" dirty="0" err="1" smtClean="0">
                <a:latin typeface="HP Simplified"/>
                <a:cs typeface="HP Simplified"/>
              </a:rPr>
              <a:t>iLO</a:t>
            </a:r>
            <a:r>
              <a:rPr lang="en-US" dirty="0" smtClean="0">
                <a:latin typeface="HP Simplified"/>
                <a:cs typeface="HP Simplified"/>
              </a:rPr>
              <a:t> 3 focuses on enhancements for real-time server maintenance in HP-UX environments (an emphasis on text-based not graphics-based consoles, and more demand for descriptive cause &amp; action health reports which can help root-cause issues)</a:t>
            </a:r>
          </a:p>
          <a:p>
            <a:pPr lvl="0">
              <a:buFont typeface="Arial" pitchFamily="34" charset="0"/>
              <a:buChar char="•"/>
            </a:pPr>
            <a:endParaRPr lang="en-US" dirty="0" smtClean="0">
              <a:latin typeface="HP Simplified"/>
              <a:cs typeface="HP Simplified"/>
            </a:endParaRPr>
          </a:p>
          <a:p>
            <a:pPr lvl="0">
              <a:buFont typeface="Arial" pitchFamily="34" charset="0"/>
              <a:buChar char="•"/>
            </a:pPr>
            <a:r>
              <a:rPr lang="en-US" dirty="0" smtClean="0">
                <a:latin typeface="HP Simplified"/>
                <a:cs typeface="HP Simplified"/>
              </a:rPr>
              <a:t> ProLiant </a:t>
            </a:r>
            <a:r>
              <a:rPr lang="en-US" dirty="0" err="1" smtClean="0">
                <a:latin typeface="HP Simplified"/>
                <a:cs typeface="HP Simplified"/>
              </a:rPr>
              <a:t>iLO</a:t>
            </a:r>
            <a:r>
              <a:rPr lang="en-US" dirty="0" smtClean="0">
                <a:latin typeface="HP Simplified"/>
                <a:cs typeface="HP Simplified"/>
              </a:rPr>
              <a:t> 4 adds features for easier system deployment and more system health management of x86 environments (no-DVD system setup, built-in health reporting for many system components)  </a:t>
            </a: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26</a:t>
            </a:fld>
            <a:endParaRPr lang="en-GB" dirty="0"/>
          </a:p>
        </p:txBody>
      </p:sp>
    </p:spTree>
    <p:extLst>
      <p:ext uri="{BB962C8B-B14F-4D97-AF65-F5344CB8AC3E}">
        <p14:creationId xmlns:p14="http://schemas.microsoft.com/office/powerpoint/2010/main" val="1764506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last quality of our Mission-Critical Converged Infrastructure is perhaps the most important</a:t>
            </a:r>
            <a:r>
              <a:rPr lang="en-US" baseline="0" dirty="0" smtClean="0"/>
              <a:t> --- enduring.   This is about HP’s commitment to innovation , longevity and investment protection for our customers.  It’s about consistent and predictable roadmaps and an architecture that is future-ready.</a:t>
            </a:r>
            <a:endParaRPr lang="en-US" dirty="0" smtClean="0"/>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27</a:t>
            </a:fld>
            <a:endParaRPr lang="en-GB" dirty="0"/>
          </a:p>
        </p:txBody>
      </p:sp>
    </p:spTree>
    <p:extLst>
      <p:ext uri="{BB962C8B-B14F-4D97-AF65-F5344CB8AC3E}">
        <p14:creationId xmlns:p14="http://schemas.microsoft.com/office/powerpoint/2010/main" val="3333052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b="1" dirty="0"/>
              <a:t>2012-2013</a:t>
            </a:r>
          </a:p>
          <a:p>
            <a:pPr lvl="0">
              <a:buFont typeface="Arial" pitchFamily="34" charset="0"/>
              <a:buChar char="•"/>
            </a:pPr>
            <a:r>
              <a:rPr lang="en-US" dirty="0"/>
              <a:t>-Announcing new Integrity systems today along with updates to HP-UX</a:t>
            </a:r>
          </a:p>
          <a:p>
            <a:pPr lvl="0">
              <a:buFont typeface="Arial" pitchFamily="34" charset="0"/>
              <a:buChar char="•"/>
            </a:pPr>
            <a:r>
              <a:rPr lang="en-US" dirty="0" smtClean="0"/>
              <a:t>--</a:t>
            </a:r>
            <a:r>
              <a:rPr lang="en-US" dirty="0"/>
              <a:t>We </a:t>
            </a:r>
            <a:r>
              <a:rPr lang="en-US" dirty="0" smtClean="0"/>
              <a:t>are also shipping </a:t>
            </a:r>
            <a:r>
              <a:rPr lang="en-US" dirty="0"/>
              <a:t>NonStop system with </a:t>
            </a:r>
            <a:r>
              <a:rPr lang="en-US" dirty="0" smtClean="0"/>
              <a:t>Itanium 9500</a:t>
            </a:r>
            <a:endParaRPr lang="en-US" dirty="0"/>
          </a:p>
          <a:p>
            <a:pPr lvl="0">
              <a:buFont typeface="Arial" pitchFamily="34" charset="0"/>
              <a:buChar char="•"/>
            </a:pPr>
            <a:r>
              <a:rPr lang="en-US" dirty="0" smtClean="0"/>
              <a:t>--Yearly </a:t>
            </a:r>
            <a:r>
              <a:rPr lang="en-US" dirty="0"/>
              <a:t>updates to HP-UX</a:t>
            </a:r>
          </a:p>
          <a:p>
            <a:pPr lvl="0"/>
            <a:endParaRPr lang="en-US" i="1" dirty="0"/>
          </a:p>
          <a:p>
            <a:pPr lvl="0"/>
            <a:r>
              <a:rPr lang="en-US" b="1" dirty="0"/>
              <a:t>Future</a:t>
            </a:r>
          </a:p>
          <a:p>
            <a:pPr defTabSz="457175">
              <a:buFont typeface="Arial" pitchFamily="34" charset="0"/>
              <a:buChar char="•"/>
              <a:defRPr/>
            </a:pPr>
            <a:r>
              <a:rPr lang="en-US" dirty="0"/>
              <a:t>We will work with Intel to deliver Kittson-based systems, following our typical cadence of system availability 3 months after processor release.  </a:t>
            </a:r>
          </a:p>
          <a:p>
            <a:pPr defTabSz="457175">
              <a:buFont typeface="Arial" pitchFamily="34" charset="0"/>
              <a:buChar char="•"/>
              <a:defRPr/>
            </a:pPr>
            <a:r>
              <a:rPr lang="en-US" dirty="0"/>
              <a:t>We will continue </a:t>
            </a:r>
            <a:r>
              <a:rPr lang="en-US" dirty="0" smtClean="0"/>
              <a:t>yearly </a:t>
            </a:r>
            <a:r>
              <a:rPr lang="en-US" dirty="0"/>
              <a:t>updates to HP-UX and ongoing enhancements to OVMS and NonStop systems</a:t>
            </a:r>
          </a:p>
          <a:p>
            <a:pPr lvl="0"/>
            <a:endParaRPr lang="en-US" i="1" dirty="0"/>
          </a:p>
          <a:p>
            <a:pPr lvl="0"/>
            <a:r>
              <a:rPr lang="en-US" b="1" dirty="0"/>
              <a:t>If asked more specifics about OVMS</a:t>
            </a:r>
          </a:p>
          <a:p>
            <a:pPr lvl="0"/>
            <a:r>
              <a:rPr lang="en-US" dirty="0" smtClean="0"/>
              <a:t>OpenVMS </a:t>
            </a:r>
            <a:r>
              <a:rPr lang="en-US" dirty="0"/>
              <a:t>will </a:t>
            </a:r>
            <a:r>
              <a:rPr lang="en-US" dirty="0" smtClean="0"/>
              <a:t>continued to be offered with Integrity i2</a:t>
            </a:r>
            <a:r>
              <a:rPr lang="en-US" baseline="0" dirty="0" smtClean="0"/>
              <a:t> servers through Dec 2015</a:t>
            </a:r>
          </a:p>
          <a:p>
            <a:pPr lvl="0"/>
            <a:r>
              <a:rPr lang="en-US" baseline="0" dirty="0" smtClean="0"/>
              <a:t>OpenVMS will not be offered with Integrity i4 servers</a:t>
            </a:r>
            <a:endParaRPr lang="en-US" dirty="0"/>
          </a:p>
          <a:p>
            <a:pPr marL="228587" indent="-228587">
              <a:spcBef>
                <a:spcPts val="432"/>
              </a:spcBef>
              <a:buFont typeface="+mj-lt"/>
              <a:buAutoNum type="arabicPeriod"/>
              <a:defRPr/>
            </a:pPr>
            <a:endParaRPr lang="en-US" sz="1400" dirty="0">
              <a:solidFill>
                <a:srgbClr val="7B7B79"/>
              </a:solidFill>
            </a:endParaRPr>
          </a:p>
          <a:p>
            <a:r>
              <a:rPr lang="en-US" sz="1400" b="1" dirty="0"/>
              <a:t>If asked more specifics about HP-UX (lots of details here)</a:t>
            </a:r>
            <a:endParaRPr lang="en-US" sz="1400" dirty="0"/>
          </a:p>
          <a:p>
            <a:r>
              <a:rPr lang="en-US" sz="1400" dirty="0"/>
              <a:t>HP-UX offers a stable operating environment, based on 30 years of development and delivers exceptional value today and for many years to come.  One of the hallmarks of HP-UX is the decades of support life that we offer.  Recently, we committed to expanding the support life of v3 through 2022.  The 11i v3 platform was purposely architected to allow for a continuous cycle of enhancements which allows HP to continue to innovate and meet the needs of our mission-critical customers now and in the future. Because HP-UX 11i v3 is a strong feature-rich platform, we are now planning to directionally invest in key areas, such as: HA, security, virtualization and support for the private cloud. </a:t>
            </a:r>
          </a:p>
          <a:p>
            <a:r>
              <a:rPr lang="en-US" sz="1400" u="sng" dirty="0"/>
              <a:t>HP-UX details for 2012</a:t>
            </a:r>
            <a:r>
              <a:rPr lang="en-US" sz="1400" b="1" dirty="0"/>
              <a:t> </a:t>
            </a:r>
            <a:endParaRPr lang="en-US" sz="1400" dirty="0"/>
          </a:p>
          <a:p>
            <a:pPr lvl="0"/>
            <a:r>
              <a:rPr lang="en-US" sz="1400" dirty="0"/>
              <a:t>1.Simplified, converged and enhanced our virtualization offering by combining the performance and scalability of </a:t>
            </a:r>
            <a:r>
              <a:rPr lang="en-US" sz="1400" dirty="0" err="1"/>
              <a:t>vPars</a:t>
            </a:r>
            <a:r>
              <a:rPr lang="en-US" sz="1400" dirty="0"/>
              <a:t> with the flexibility and management of Integrity VM, across our Integrity i2 and i4 servers, and then particularly enhancing I/O capabilities and efficiency.</a:t>
            </a:r>
          </a:p>
          <a:p>
            <a:pPr lvl="0"/>
            <a:r>
              <a:rPr lang="en-US" sz="1400" dirty="0"/>
              <a:t>2.Expanded availability to more storage, database, application and virtualization technologies, so that the customer gains greater flexibility and freedom to choose which technology they want to use.</a:t>
            </a:r>
          </a:p>
          <a:p>
            <a:pPr lvl="0"/>
            <a:r>
              <a:rPr lang="en-US" sz="1400" dirty="0"/>
              <a:t>     - And, as part of availability, we are introducing electrical isolation of separate </a:t>
            </a:r>
            <a:r>
              <a:rPr lang="en-US" sz="1400" u="sng" dirty="0"/>
              <a:t>blade</a:t>
            </a:r>
            <a:r>
              <a:rPr lang="en-US" sz="1400" dirty="0"/>
              <a:t> workloads, with </a:t>
            </a:r>
            <a:r>
              <a:rPr lang="en-US" sz="1400" dirty="0" err="1"/>
              <a:t>nPartitions</a:t>
            </a:r>
            <a:r>
              <a:rPr lang="en-US" sz="1400" dirty="0"/>
              <a:t> now </a:t>
            </a:r>
          </a:p>
          <a:p>
            <a:pPr lvl="0"/>
            <a:r>
              <a:rPr lang="en-US" sz="1400" dirty="0"/>
              <a:t>        becoming available on Integrity 9500 Series server </a:t>
            </a:r>
            <a:r>
              <a:rPr lang="en-US" sz="1400" u="sng" dirty="0"/>
              <a:t>blades</a:t>
            </a:r>
            <a:r>
              <a:rPr lang="en-US" sz="1400" dirty="0"/>
              <a:t> </a:t>
            </a:r>
          </a:p>
          <a:p>
            <a:pPr lvl="0"/>
            <a:r>
              <a:rPr lang="en-US" sz="1400" dirty="0"/>
              <a:t>3.Expanded manageability with more capabilities, better performance, and improved usability. We simplified management for virtual servers (both the converged </a:t>
            </a:r>
            <a:r>
              <a:rPr lang="en-US" sz="1400" dirty="0" err="1"/>
              <a:t>vPars</a:t>
            </a:r>
            <a:r>
              <a:rPr lang="en-US" sz="1400" dirty="0"/>
              <a:t> &amp; VM v6 offering, as well as physical to virtual to physical migration) </a:t>
            </a:r>
            <a:r>
              <a:rPr lang="en-US" sz="1400" b="1" dirty="0"/>
              <a:t>– </a:t>
            </a:r>
            <a:r>
              <a:rPr lang="en-US" sz="1400" dirty="0"/>
              <a:t>so that the customer reduces administrative costs while increasing control.</a:t>
            </a:r>
          </a:p>
          <a:p>
            <a:pPr lvl="0"/>
            <a:r>
              <a:rPr lang="en-US" sz="1400" dirty="0"/>
              <a:t>4.Significantly increased HP-UX scalability supported on the new Integrity 9500 Series servers</a:t>
            </a:r>
          </a:p>
          <a:p>
            <a:r>
              <a:rPr lang="en-US" sz="1400" u="sng" dirty="0"/>
              <a:t>HP-UX details for 2013 and beyond</a:t>
            </a:r>
            <a:endParaRPr lang="en-US" sz="1400" dirty="0"/>
          </a:p>
          <a:p>
            <a:pPr lvl="0"/>
            <a:r>
              <a:rPr lang="en-US" sz="1400" dirty="0"/>
              <a:t>1.Maximize high availability for additional mission-critical workloads by continuing to expand Serviceguard to encompass new technologies, continuing to expand the choices customers have, enabling them to use lower cost solutions and still maintain mission-critical protection. </a:t>
            </a:r>
          </a:p>
          <a:p>
            <a:pPr lvl="0"/>
            <a:r>
              <a:rPr lang="en-US" sz="1400" dirty="0"/>
              <a:t>2.Enhance disaster recovery testing capabilities - to enable the capability to non-disruptively test the disaster recovery set up for increased preparedness. Includes cluster simulation for visual verification of changes to cluster configurations, which enables the users to  visually see the impact of cluster configuration changes, for increased confidence.  </a:t>
            </a:r>
          </a:p>
          <a:p>
            <a:pPr lvl="0"/>
            <a:r>
              <a:rPr lang="en-US" sz="1400" dirty="0"/>
              <a:t>3.Comprehensive enterprise-class security enables customers to protect their data and systems from threats and attacks, while enabling collaboration and access to necessary information (in a cloud environment) by their customers and employees. Secure confidential customer data to maintain privacy and maintain compliance, with regulatory and corporate security, and privacy requirements</a:t>
            </a:r>
          </a:p>
          <a:p>
            <a:pPr lvl="0"/>
            <a:r>
              <a:rPr lang="en-US" sz="1400" dirty="0"/>
              <a:t>4.Extended file system capabilities, such as: </a:t>
            </a:r>
            <a:r>
              <a:rPr lang="en-US" sz="1400" dirty="0" err="1"/>
              <a:t>iSCSI</a:t>
            </a:r>
            <a:r>
              <a:rPr lang="en-US" sz="1400" dirty="0"/>
              <a:t> support, &gt;2TeraByte boot disk support, 4K sector size support, LVM online re-layout </a:t>
            </a:r>
          </a:p>
          <a:p>
            <a:pPr lvl="0"/>
            <a:r>
              <a:rPr lang="en-US" sz="1400" dirty="0"/>
              <a:t>5.Mission-critical workload flexibility – continuing our investment to give our customers choices in how to best manage their mission-critical workloads through virtualization and cloud technologies, reducing administrative costs while increasing control.</a:t>
            </a:r>
            <a:r>
              <a:rPr lang="en-US" sz="1400" b="1" dirty="0"/>
              <a:t> </a:t>
            </a:r>
            <a:r>
              <a:rPr lang="en-US" sz="1400" dirty="0"/>
              <a:t> </a:t>
            </a:r>
          </a:p>
          <a:p>
            <a:pPr lvl="0"/>
            <a:r>
              <a:rPr lang="en-US" sz="1400" dirty="0"/>
              <a:t>6.Continued binary compatibility - Allowing our customers and ISVs to get technology innovations in a non-disruptive manner through maintaining binary compatibility and smooth seamless enhancement process.</a:t>
            </a:r>
          </a:p>
          <a:p>
            <a:pPr marL="228587" indent="-228587">
              <a:spcBef>
                <a:spcPts val="432"/>
              </a:spcBef>
              <a:defRPr/>
            </a:pPr>
            <a:endParaRPr lang="en-US" sz="1400" dirty="0">
              <a:solidFill>
                <a:srgbClr val="7B7B79"/>
              </a:solidFill>
            </a:endParaRPr>
          </a:p>
          <a:p>
            <a:pPr marL="285734" indent="-285734">
              <a:lnSpc>
                <a:spcPct val="85000"/>
              </a:lnSpc>
              <a:defRPr/>
            </a:pPr>
            <a:endParaRPr lang="en-US" dirty="0">
              <a:cs typeface="Arial" pitchFamily="34" charset="0"/>
            </a:endParaRPr>
          </a:p>
          <a:p>
            <a:pPr lvl="0"/>
            <a:endParaRPr lang="en-US" b="1" i="1" dirty="0">
              <a:solidFill>
                <a:schemeClr val="accent1"/>
              </a:solidFill>
              <a:cs typeface="Arial" pitchFamily="34" charset="0"/>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28</a:t>
            </a:fld>
            <a:endParaRPr lang="en-GB" dirty="0">
              <a:solidFill>
                <a:prstClr val="black"/>
              </a:solidFill>
              <a:latin typeface="Calibri"/>
            </a:endParaRPr>
          </a:p>
        </p:txBody>
      </p:sp>
    </p:spTree>
    <p:extLst>
      <p:ext uri="{BB962C8B-B14F-4D97-AF65-F5344CB8AC3E}">
        <p14:creationId xmlns:p14="http://schemas.microsoft.com/office/powerpoint/2010/main" val="2796790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u="sng" baseline="0" dirty="0" smtClean="0"/>
              <a:t>Key points</a:t>
            </a:r>
          </a:p>
          <a:p>
            <a:endParaRPr lang="en-US" baseline="0" dirty="0" smtClean="0"/>
          </a:p>
          <a:p>
            <a:r>
              <a:rPr lang="en-US" baseline="0" dirty="0" smtClean="0"/>
              <a:t>HP made two announcements about support in 2011/2012</a:t>
            </a:r>
          </a:p>
          <a:p>
            <a:pPr marL="465861" lvl="1" defTabSz="931723">
              <a:defRPr/>
            </a:pPr>
            <a:r>
              <a:rPr lang="en-US" baseline="0" dirty="0" smtClean="0"/>
              <a:t>First: v3 is now supporting  the new Itanium 9500 (formally known as </a:t>
            </a:r>
            <a:r>
              <a:rPr lang="en-US" baseline="0" dirty="0" err="1" smtClean="0"/>
              <a:t>Poulson</a:t>
            </a:r>
            <a:r>
              <a:rPr lang="en-US" baseline="0" dirty="0" smtClean="0"/>
              <a:t>) based processors systems and v3 will be extended to included Kittson-based systems when they become available. </a:t>
            </a:r>
          </a:p>
          <a:p>
            <a:pPr lvl="1"/>
            <a:endParaRPr lang="en-US" baseline="0" dirty="0" smtClean="0"/>
          </a:p>
          <a:p>
            <a:pPr lvl="1"/>
            <a:r>
              <a:rPr lang="en-US" baseline="0" dirty="0" smtClean="0"/>
              <a:t>Second: Confirmation of v3 support through at least 2025</a:t>
            </a:r>
          </a:p>
          <a:p>
            <a:pPr lvl="1"/>
            <a:endParaRPr lang="en-US" baseline="0" dirty="0" smtClean="0"/>
          </a:p>
          <a:p>
            <a:r>
              <a:rPr lang="en-US" dirty="0" smtClean="0"/>
              <a:t>HP-UX provides </a:t>
            </a:r>
            <a:r>
              <a:rPr lang="en-US" baseline="0" dirty="0" smtClean="0"/>
              <a:t>a stable release that you can continue to run on for many years and unlike major competitors who force upgrades at a fixed cadence.  HP-UX continues to enhance and support the current version eliminating the need for costly and timely upgrades just to get the latest platform support.</a:t>
            </a:r>
          </a:p>
          <a:p>
            <a:endParaRPr lang="en-US" baseline="0" dirty="0" smtClean="0"/>
          </a:p>
          <a:p>
            <a:r>
              <a:rPr lang="en-US" baseline="0" dirty="0" smtClean="0"/>
              <a:t>With HP-UX enabling you to continue to say on v3 as we add value to the line and support new systems. There are also improvements in the upgrading procedures to make moving to the latest technology fast and easy.  </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29</a:t>
            </a:fld>
            <a:endParaRPr lang="en-GB" dirty="0"/>
          </a:p>
        </p:txBody>
      </p:sp>
    </p:spTree>
    <p:extLst>
      <p:ext uri="{BB962C8B-B14F-4D97-AF65-F5344CB8AC3E}">
        <p14:creationId xmlns:p14="http://schemas.microsoft.com/office/powerpoint/2010/main" val="2526568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79202" name="Notes Placeholder 2"/>
          <p:cNvSpPr>
            <a:spLocks noGrp="1"/>
          </p:cNvSpPr>
          <p:nvPr>
            <p:ph type="body" idx="1"/>
          </p:nvPr>
        </p:nvSpPr>
        <p:spPr bwMode="auto">
          <a:noFill/>
        </p:spPr>
        <p:txBody>
          <a:bodyPr wrap="square" numCol="1" anchor="t" anchorCtr="0" compatLnSpc="1">
            <a:prstTxWarp prst="textNoShape">
              <a:avLst/>
            </a:prstTxWarp>
          </a:bodyPr>
          <a:lstStyle/>
          <a:p>
            <a:pPr defTabSz="914350">
              <a:lnSpc>
                <a:spcPct val="80000"/>
              </a:lnSpc>
              <a:spcBef>
                <a:spcPts val="1200"/>
              </a:spcBef>
            </a:pPr>
            <a:r>
              <a:rPr lang="en-US" sz="800" dirty="0">
                <a:latin typeface="Arial" pitchFamily="34" charset="0"/>
                <a:cs typeface="Arial" pitchFamily="34" charset="0"/>
              </a:rPr>
              <a:t>This slide reinforces the value of our Project Odyssey approach over time to customers.   As you can see on the left hand side, our whole strategy starts with continued investment and commitment to Integrity and HP-UX.     This robust platform continues to hold tremendous value for our customers and for HP as the </a:t>
            </a:r>
            <a:r>
              <a:rPr lang="ja-JP" altLang="en-US" sz="800" dirty="0">
                <a:latin typeface="Arial" pitchFamily="34" charset="0"/>
                <a:cs typeface="Arial" pitchFamily="34" charset="0"/>
              </a:rPr>
              <a:t>“</a:t>
            </a:r>
            <a:r>
              <a:rPr lang="en-US" altLang="ja-JP" sz="800" dirty="0">
                <a:latin typeface="Arial" pitchFamily="34" charset="0"/>
                <a:cs typeface="Arial" pitchFamily="34" charset="0"/>
              </a:rPr>
              <a:t>design center</a:t>
            </a:r>
            <a:r>
              <a:rPr lang="ja-JP" altLang="en-US" sz="800" dirty="0">
                <a:latin typeface="Arial" pitchFamily="34" charset="0"/>
                <a:cs typeface="Arial" pitchFamily="34" charset="0"/>
              </a:rPr>
              <a:t>”</a:t>
            </a:r>
            <a:r>
              <a:rPr lang="en-US" altLang="ja-JP" sz="800" dirty="0">
                <a:latin typeface="Arial" pitchFamily="34" charset="0"/>
                <a:cs typeface="Arial" pitchFamily="34" charset="0"/>
              </a:rPr>
              <a:t> for all of our work in mission-critical.</a:t>
            </a:r>
            <a:endParaRPr lang="en-US" sz="800" b="1" dirty="0">
              <a:latin typeface="Arial" pitchFamily="34" charset="0"/>
              <a:cs typeface="Arial" pitchFamily="34" charset="0"/>
            </a:endParaRPr>
          </a:p>
          <a:p>
            <a:pPr defTabSz="914350">
              <a:lnSpc>
                <a:spcPct val="80000"/>
              </a:lnSpc>
              <a:spcBef>
                <a:spcPts val="1200"/>
              </a:spcBef>
            </a:pPr>
            <a:r>
              <a:rPr lang="en-US" sz="800" dirty="0">
                <a:latin typeface="Arial" pitchFamily="34" charset="0"/>
                <a:cs typeface="Arial" pitchFamily="34" charset="0"/>
              </a:rPr>
              <a:t>The key to all this is, to have a strategy that allows our customers to have and deploy an infrastructure today and evolve and adapt that, however you want, in the future.   Today, you could take your Superdome or you could take your c7000 chassis and deploy Integrity blades, HP-UX, Itanium and feel confident that that solution that you deploy will be supported, will continue to be enhanced, will have new innovations and will be there for you through the decade and beyond.  It is key component of HP</a:t>
            </a:r>
            <a:r>
              <a:rPr lang="ja-JP" altLang="en-US" sz="800" dirty="0">
                <a:latin typeface="Arial" pitchFamily="34" charset="0"/>
                <a:cs typeface="Arial" pitchFamily="34" charset="0"/>
              </a:rPr>
              <a:t>’</a:t>
            </a:r>
            <a:r>
              <a:rPr lang="en-US" altLang="ja-JP" sz="800" dirty="0">
                <a:latin typeface="Arial" pitchFamily="34" charset="0"/>
                <a:cs typeface="Arial" pitchFamily="34" charset="0"/>
              </a:rPr>
              <a:t>s vision.  At the same time, when you want to move to a mission critical Linux environment, for example, that same chassis, that same environment can be leveraged.   All you have to do is add the upcoming mission-critical x86 blades into your current infrastructure and load the mission-critical Linux environment.  You can leverage that the investment that you make today to support the mission critical environment in the future.  The key here is what you are doing today can be evolved, can be switched, can be adapted to support wherever your business is going to take you and you do not have to rip and replace the solution you have today, instead it is a natural evolution of what you have.  One of the other key benefits is in the future we are even taking it a step further by within a Superdome we will be able to support the Xeon and Itanium architectures within different </a:t>
            </a:r>
            <a:r>
              <a:rPr lang="en-US" altLang="ja-JP" sz="800" dirty="0" err="1">
                <a:latin typeface="Arial" pitchFamily="34" charset="0"/>
                <a:cs typeface="Arial" pitchFamily="34" charset="0"/>
              </a:rPr>
              <a:t>nPARS</a:t>
            </a:r>
            <a:r>
              <a:rPr lang="en-US" altLang="ja-JP" sz="800" dirty="0">
                <a:latin typeface="Arial" pitchFamily="34" charset="0"/>
                <a:cs typeface="Arial" pitchFamily="34" charset="0"/>
              </a:rPr>
              <a:t> at the same time within the same Superdome.  So offering you at a future point in time, the ultimate in flexibility for one Superdome to support whatever your mission critical needs may be including a hybrid environment of both mission-critical Windows/Linux and HP-UX at the same time. </a:t>
            </a:r>
            <a:endParaRPr lang="en-US" sz="800" dirty="0">
              <a:latin typeface="Arial" pitchFamily="34" charset="0"/>
              <a:cs typeface="Arial" pitchFamily="34" charset="0"/>
            </a:endParaRPr>
          </a:p>
          <a:p>
            <a:pPr defTabSz="914350">
              <a:lnSpc>
                <a:spcPct val="80000"/>
              </a:lnSpc>
              <a:spcBef>
                <a:spcPts val="1200"/>
              </a:spcBef>
            </a:pPr>
            <a:r>
              <a:rPr lang="en-US" sz="800" dirty="0">
                <a:latin typeface="Arial" pitchFamily="34" charset="0"/>
                <a:cs typeface="Arial" pitchFamily="34" charset="0"/>
              </a:rPr>
              <a:t>Key talking points</a:t>
            </a:r>
          </a:p>
          <a:p>
            <a:pPr defTabSz="914350">
              <a:lnSpc>
                <a:spcPct val="80000"/>
              </a:lnSpc>
              <a:spcBef>
                <a:spcPts val="1200"/>
              </a:spcBef>
              <a:buFontTx/>
              <a:buChar char="•"/>
            </a:pPr>
            <a:r>
              <a:rPr lang="en-US" sz="800" dirty="0">
                <a:latin typeface="Arial" pitchFamily="34" charset="0"/>
                <a:cs typeface="Arial" pitchFamily="34" charset="0"/>
              </a:rPr>
              <a:t>Customers should be buying today: BE BOLD!</a:t>
            </a:r>
          </a:p>
          <a:p>
            <a:pPr defTabSz="914350">
              <a:lnSpc>
                <a:spcPct val="80000"/>
              </a:lnSpc>
              <a:spcBef>
                <a:spcPts val="1200"/>
              </a:spcBef>
              <a:buFontTx/>
              <a:buChar char="•"/>
            </a:pPr>
            <a:r>
              <a:rPr lang="en-US" sz="800" dirty="0">
                <a:latin typeface="Arial" pitchFamily="34" charset="0"/>
                <a:cs typeface="Arial" pitchFamily="34" charset="0"/>
              </a:rPr>
              <a:t>Customer can implement HP-UX 11i v3 today and be confident that their environment will be supported and able to evolve into the next decade and beyond</a:t>
            </a:r>
          </a:p>
          <a:p>
            <a:pPr defTabSz="914350">
              <a:lnSpc>
                <a:spcPct val="80000"/>
              </a:lnSpc>
              <a:spcBef>
                <a:spcPts val="1200"/>
              </a:spcBef>
              <a:buFontTx/>
              <a:buChar char="•"/>
            </a:pPr>
            <a:r>
              <a:rPr lang="en-US" sz="800" dirty="0">
                <a:latin typeface="Arial" pitchFamily="34" charset="0"/>
                <a:cs typeface="Arial" pitchFamily="34" charset="0"/>
              </a:rPr>
              <a:t>If the customer wants to migrate to a mission critical Linux or Windows environment </a:t>
            </a:r>
            <a:r>
              <a:rPr lang="en-US" sz="800" dirty="0">
                <a:latin typeface="Arial" pitchFamily="34" charset="0"/>
                <a:cs typeface="Arial" pitchFamily="34" charset="0"/>
                <a:sym typeface="Wingdings" pitchFamily="2" charset="2"/>
              </a:rPr>
              <a:t> that same chassis can be updated with a blade swap</a:t>
            </a:r>
          </a:p>
          <a:p>
            <a:pPr defTabSz="914350">
              <a:lnSpc>
                <a:spcPct val="80000"/>
              </a:lnSpc>
              <a:spcBef>
                <a:spcPts val="1200"/>
              </a:spcBef>
              <a:buFontTx/>
              <a:buChar char="•"/>
            </a:pPr>
            <a:r>
              <a:rPr lang="en-US" sz="800" dirty="0">
                <a:latin typeface="Arial" pitchFamily="34" charset="0"/>
                <a:cs typeface="Arial" pitchFamily="34" charset="0"/>
                <a:sym typeface="Wingdings" pitchFamily="2" charset="2"/>
              </a:rPr>
              <a:t>For customers that want to move  avoids a two step hop to get to mission critical LINUX/Windows</a:t>
            </a:r>
          </a:p>
          <a:p>
            <a:pPr defTabSz="914350">
              <a:lnSpc>
                <a:spcPct val="80000"/>
              </a:lnSpc>
              <a:spcBef>
                <a:spcPts val="1200"/>
              </a:spcBef>
              <a:buFontTx/>
              <a:buChar char="•"/>
            </a:pPr>
            <a:r>
              <a:rPr lang="en-US" sz="800" dirty="0">
                <a:latin typeface="Arial" pitchFamily="34" charset="0"/>
                <a:cs typeface="Arial" pitchFamily="34" charset="0"/>
                <a:sym typeface="Wingdings" pitchFamily="2" charset="2"/>
              </a:rPr>
              <a:t>For customers that want to stay UNIX confidence that the environment will be supported and grow in the future.</a:t>
            </a:r>
            <a:endParaRPr lang="en-US" sz="800" dirty="0">
              <a:latin typeface="Arial" pitchFamily="34" charset="0"/>
              <a:cs typeface="Arial" pitchFamily="34" charset="0"/>
            </a:endParaRPr>
          </a:p>
          <a:p>
            <a:pPr defTabSz="914350">
              <a:lnSpc>
                <a:spcPct val="80000"/>
              </a:lnSpc>
              <a:spcBef>
                <a:spcPct val="0"/>
              </a:spcBef>
            </a:pPr>
            <a:endParaRPr lang="en-US" sz="800" dirty="0">
              <a:latin typeface="Arial" pitchFamily="34" charset="0"/>
              <a:cs typeface="Arial" pitchFamily="34" charset="0"/>
            </a:endParaRPr>
          </a:p>
          <a:p>
            <a:pPr defTabSz="914350">
              <a:lnSpc>
                <a:spcPct val="80000"/>
              </a:lnSpc>
              <a:spcBef>
                <a:spcPct val="0"/>
              </a:spcBef>
            </a:pPr>
            <a:endParaRPr lang="en-US" sz="800" dirty="0">
              <a:latin typeface="Arial" pitchFamily="34" charset="0"/>
            </a:endParaRPr>
          </a:p>
        </p:txBody>
      </p:sp>
      <p:sp>
        <p:nvSpPr>
          <p:cNvPr id="179203" name="Header Placeholder 3"/>
          <p:cNvSpPr txBox="1">
            <a:spLocks noGrp="1"/>
          </p:cNvSpPr>
          <p:nvPr/>
        </p:nvSpPr>
        <p:spPr bwMode="auto">
          <a:xfrm>
            <a:off x="288925" y="30163"/>
            <a:ext cx="2971800" cy="457200"/>
          </a:xfrm>
          <a:prstGeom prst="rect">
            <a:avLst/>
          </a:prstGeom>
          <a:noFill/>
          <a:ln w="9525">
            <a:noFill/>
            <a:miter lim="800000"/>
            <a:headEnd/>
            <a:tailEnd/>
          </a:ln>
        </p:spPr>
        <p:txBody>
          <a:bodyPr lIns="91435" tIns="45718" rIns="91435" bIns="45718"/>
          <a:lstStyle/>
          <a:p>
            <a:pPr defTabSz="914350"/>
            <a:endParaRPr lang="en-US" sz="1200">
              <a:solidFill>
                <a:prstClr val="black"/>
              </a:solidFill>
              <a:latin typeface="Futura Bk" pitchFamily="34" charset="0"/>
            </a:endParaRPr>
          </a:p>
        </p:txBody>
      </p:sp>
      <p:sp>
        <p:nvSpPr>
          <p:cNvPr id="179204" name="Date Placeholder 4"/>
          <p:cNvSpPr txBox="1">
            <a:spLocks noGrp="1"/>
          </p:cNvSpPr>
          <p:nvPr/>
        </p:nvSpPr>
        <p:spPr bwMode="auto">
          <a:xfrm>
            <a:off x="5357813" y="8864601"/>
            <a:ext cx="1211262" cy="268288"/>
          </a:xfrm>
          <a:prstGeom prst="rect">
            <a:avLst/>
          </a:prstGeom>
          <a:noFill/>
          <a:ln w="9525">
            <a:noFill/>
            <a:miter lim="800000"/>
            <a:headEnd/>
            <a:tailEnd/>
          </a:ln>
        </p:spPr>
        <p:txBody>
          <a:bodyPr lIns="91435" tIns="45718" rIns="91435" bIns="45718" anchor="b"/>
          <a:lstStyle/>
          <a:p>
            <a:pPr algn="r" defTabSz="914350"/>
            <a:fld id="{D6E4C666-45B5-4EFA-81D6-BB5EE6C6D1AE}" type="datetime3">
              <a:rPr lang="en-US" sz="800">
                <a:solidFill>
                  <a:prstClr val="black"/>
                </a:solidFill>
                <a:latin typeface="Futura Bk" pitchFamily="34" charset="0"/>
              </a:rPr>
              <a:pPr algn="r" defTabSz="914350"/>
              <a:t>11 January 2016</a:t>
            </a:fld>
            <a:endParaRPr lang="en-US" sz="800">
              <a:solidFill>
                <a:prstClr val="black"/>
              </a:solidFill>
              <a:latin typeface="Futura Bk" pitchFamily="34" charset="0"/>
            </a:endParaRPr>
          </a:p>
        </p:txBody>
      </p:sp>
      <p:sp>
        <p:nvSpPr>
          <p:cNvPr id="179205" name="Footer Placeholder 5"/>
          <p:cNvSpPr txBox="1">
            <a:spLocks noGrp="1"/>
          </p:cNvSpPr>
          <p:nvPr/>
        </p:nvSpPr>
        <p:spPr bwMode="auto">
          <a:xfrm>
            <a:off x="288926" y="8864601"/>
            <a:ext cx="1222375" cy="268288"/>
          </a:xfrm>
          <a:prstGeom prst="rect">
            <a:avLst/>
          </a:prstGeom>
          <a:noFill/>
          <a:ln w="9525">
            <a:noFill/>
            <a:miter lim="800000"/>
            <a:headEnd/>
            <a:tailEnd/>
          </a:ln>
        </p:spPr>
        <p:txBody>
          <a:bodyPr lIns="91435" tIns="45718" rIns="91435" bIns="45718" anchor="b"/>
          <a:lstStyle/>
          <a:p>
            <a:pPr defTabSz="914350"/>
            <a:r>
              <a:rPr lang="en-US" sz="800">
                <a:solidFill>
                  <a:prstClr val="black"/>
                </a:solidFill>
                <a:latin typeface="Futura Bk" pitchFamily="34" charset="0"/>
              </a:rPr>
              <a:t>HP Confidential</a:t>
            </a:r>
          </a:p>
        </p:txBody>
      </p:sp>
      <p:sp>
        <p:nvSpPr>
          <p:cNvPr id="179206" name="Slide Number Placeholder 6"/>
          <p:cNvSpPr txBox="1">
            <a:spLocks noGrp="1"/>
          </p:cNvSpPr>
          <p:nvPr/>
        </p:nvSpPr>
        <p:spPr bwMode="auto">
          <a:xfrm>
            <a:off x="3124200" y="8864601"/>
            <a:ext cx="596900" cy="268288"/>
          </a:xfrm>
          <a:prstGeom prst="rect">
            <a:avLst/>
          </a:prstGeom>
          <a:noFill/>
          <a:ln w="9525">
            <a:noFill/>
            <a:miter lim="800000"/>
            <a:headEnd/>
            <a:tailEnd/>
          </a:ln>
        </p:spPr>
        <p:txBody>
          <a:bodyPr lIns="91435" tIns="45718" rIns="91435" bIns="45718" anchor="b"/>
          <a:lstStyle/>
          <a:p>
            <a:pPr algn="ctr" defTabSz="914350"/>
            <a:fld id="{EC3557A8-BD82-4805-B714-F6C79339A325}" type="slidenum">
              <a:rPr lang="en-US" sz="800">
                <a:solidFill>
                  <a:prstClr val="black"/>
                </a:solidFill>
                <a:latin typeface="Futura Bk" pitchFamily="34" charset="0"/>
              </a:rPr>
              <a:pPr algn="ctr" defTabSz="914350"/>
              <a:t>30</a:t>
            </a:fld>
            <a:endParaRPr lang="en-US" sz="800">
              <a:solidFill>
                <a:prstClr val="black"/>
              </a:solidFill>
              <a:latin typeface="Futura Bk" pitchFamily="34" charset="0"/>
            </a:endParaRPr>
          </a:p>
        </p:txBody>
      </p:sp>
    </p:spTree>
    <p:extLst>
      <p:ext uri="{BB962C8B-B14F-4D97-AF65-F5344CB8AC3E}">
        <p14:creationId xmlns:p14="http://schemas.microsoft.com/office/powerpoint/2010/main" val="139575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31</a:t>
            </a:fld>
            <a:endParaRPr lang="en-GB" dirty="0"/>
          </a:p>
        </p:txBody>
      </p:sp>
    </p:spTree>
    <p:extLst>
      <p:ext uri="{BB962C8B-B14F-4D97-AF65-F5344CB8AC3E}">
        <p14:creationId xmlns:p14="http://schemas.microsoft.com/office/powerpoint/2010/main" val="3333052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32</a:t>
            </a:fld>
            <a:endParaRPr lang="en-GB" dirty="0"/>
          </a:p>
        </p:txBody>
      </p:sp>
    </p:spTree>
    <p:extLst>
      <p:ext uri="{BB962C8B-B14F-4D97-AF65-F5344CB8AC3E}">
        <p14:creationId xmlns:p14="http://schemas.microsoft.com/office/powerpoint/2010/main" val="1094334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latin typeface="Calibri"/>
            </a:endParaRPr>
          </a:p>
        </p:txBody>
      </p:sp>
      <p:sp>
        <p:nvSpPr>
          <p:cNvPr id="5" name="Date Placeholder 4"/>
          <p:cNvSpPr>
            <a:spLocks noGrp="1"/>
          </p:cNvSpPr>
          <p:nvPr>
            <p:ph type="dt" idx="11"/>
          </p:nvPr>
        </p:nvSpPr>
        <p:spPr/>
        <p:txBody>
          <a:bodyPr/>
          <a:lstStyle/>
          <a:p>
            <a:fld id="{E831FD69-BB7F-48A9-AD3C-0905D51AD404}" type="datetime3">
              <a:rPr lang="en-US" smtClean="0">
                <a:solidFill>
                  <a:prstClr val="black"/>
                </a:solidFill>
                <a:latin typeface="Calibri"/>
              </a:rPr>
              <a:pPr/>
              <a:t>11 January 2016</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r>
              <a:rPr lang="en-US" smtClean="0">
                <a:solidFill>
                  <a:prstClr val="black"/>
                </a:solidFill>
                <a:latin typeface="Calibri"/>
              </a:rPr>
              <a:t>HP Confidential</a:t>
            </a:r>
            <a:endParaRPr lang="en-US" dirty="0">
              <a:solidFill>
                <a:prstClr val="black"/>
              </a:solidFill>
              <a:latin typeface="Calibri"/>
            </a:endParaRPr>
          </a:p>
        </p:txBody>
      </p:sp>
      <p:sp>
        <p:nvSpPr>
          <p:cNvPr id="7" name="Slide Number Placeholder 6"/>
          <p:cNvSpPr>
            <a:spLocks noGrp="1"/>
          </p:cNvSpPr>
          <p:nvPr>
            <p:ph type="sldNum" sz="quarter" idx="13"/>
          </p:nvPr>
        </p:nvSpPr>
        <p:spPr/>
        <p:txBody>
          <a:bodyPr/>
          <a:lstStyle/>
          <a:p>
            <a:fld id="{84B04522-5E79-4620-978F-683F5015A639}" type="slidenum">
              <a:rPr lang="en-US" smtClean="0">
                <a:solidFill>
                  <a:prstClr val="black"/>
                </a:solidFill>
                <a:latin typeface="Calibri"/>
              </a:rPr>
              <a:pPr/>
              <a:t>35</a:t>
            </a:fld>
            <a:endParaRPr lang="en-US" dirty="0">
              <a:solidFill>
                <a:prstClr val="black"/>
              </a:solidFill>
              <a:latin typeface="Calibri"/>
            </a:endParaRPr>
          </a:p>
        </p:txBody>
      </p:sp>
    </p:spTree>
    <p:extLst>
      <p:ext uri="{BB962C8B-B14F-4D97-AF65-F5344CB8AC3E}">
        <p14:creationId xmlns:p14="http://schemas.microsoft.com/office/powerpoint/2010/main" val="1965417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latin typeface="Calibri"/>
            </a:endParaRPr>
          </a:p>
        </p:txBody>
      </p:sp>
      <p:sp>
        <p:nvSpPr>
          <p:cNvPr id="5" name="Date Placeholder 4"/>
          <p:cNvSpPr>
            <a:spLocks noGrp="1"/>
          </p:cNvSpPr>
          <p:nvPr>
            <p:ph type="dt" idx="11"/>
          </p:nvPr>
        </p:nvSpPr>
        <p:spPr/>
        <p:txBody>
          <a:bodyPr/>
          <a:lstStyle/>
          <a:p>
            <a:fld id="{E831FD69-BB7F-48A9-AD3C-0905D51AD404}" type="datetime3">
              <a:rPr lang="en-US" smtClean="0">
                <a:solidFill>
                  <a:prstClr val="black"/>
                </a:solidFill>
                <a:latin typeface="Calibri"/>
              </a:rPr>
              <a:pPr/>
              <a:t>11 January 2016</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r>
              <a:rPr lang="en-US" smtClean="0">
                <a:solidFill>
                  <a:prstClr val="black"/>
                </a:solidFill>
                <a:latin typeface="Calibri"/>
              </a:rPr>
              <a:t>HP Confidential</a:t>
            </a:r>
            <a:endParaRPr lang="en-US" dirty="0">
              <a:solidFill>
                <a:prstClr val="black"/>
              </a:solidFill>
              <a:latin typeface="Calibri"/>
            </a:endParaRPr>
          </a:p>
        </p:txBody>
      </p:sp>
      <p:sp>
        <p:nvSpPr>
          <p:cNvPr id="7" name="Slide Number Placeholder 6"/>
          <p:cNvSpPr>
            <a:spLocks noGrp="1"/>
          </p:cNvSpPr>
          <p:nvPr>
            <p:ph type="sldNum" sz="quarter" idx="13"/>
          </p:nvPr>
        </p:nvSpPr>
        <p:spPr/>
        <p:txBody>
          <a:bodyPr/>
          <a:lstStyle/>
          <a:p>
            <a:fld id="{84B04522-5E79-4620-978F-683F5015A639}" type="slidenum">
              <a:rPr lang="en-US" smtClean="0">
                <a:solidFill>
                  <a:prstClr val="black"/>
                </a:solidFill>
                <a:latin typeface="Calibri"/>
              </a:rPr>
              <a:pPr/>
              <a:t>36</a:t>
            </a:fld>
            <a:endParaRPr lang="en-US" dirty="0">
              <a:solidFill>
                <a:prstClr val="black"/>
              </a:solidFill>
              <a:latin typeface="Calibri"/>
            </a:endParaRPr>
          </a:p>
        </p:txBody>
      </p:sp>
    </p:spTree>
    <p:extLst>
      <p:ext uri="{BB962C8B-B14F-4D97-AF65-F5344CB8AC3E}">
        <p14:creationId xmlns:p14="http://schemas.microsoft.com/office/powerpoint/2010/main" val="3761693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457175">
              <a:defRPr/>
            </a:pPr>
            <a:r>
              <a:rPr lang="en-US" noProof="0" dirty="0" smtClean="0">
                <a:latin typeface="Arial" pitchFamily="34" charset="0"/>
                <a:cs typeface="Arial" pitchFamily="34" charset="0"/>
              </a:rPr>
              <a:t>Our approach to addressing these mission-critical challenges is the </a:t>
            </a:r>
            <a:r>
              <a:rPr lang="en-US" b="1" noProof="0" dirty="0" smtClean="0">
                <a:latin typeface="Arial" pitchFamily="34" charset="0"/>
                <a:cs typeface="Arial" pitchFamily="34" charset="0"/>
              </a:rPr>
              <a:t>Mission-Critical Converged Infrastructure,</a:t>
            </a:r>
            <a:r>
              <a:rPr lang="en-US" noProof="0" dirty="0" smtClean="0">
                <a:latin typeface="Arial" pitchFamily="34" charset="0"/>
                <a:cs typeface="Arial" pitchFamily="34" charset="0"/>
              </a:rPr>
              <a:t> built on our long history (over 30+ years) of supporting customers with their mission critical needs..  </a:t>
            </a:r>
            <a:endParaRPr lang="en-US" noProof="0" dirty="0" smtClean="0">
              <a:solidFill>
                <a:srgbClr val="000000"/>
              </a:solidFill>
              <a:latin typeface="HP Simplified" pitchFamily="34" charset="0"/>
              <a:cs typeface="HP Simplified" pitchFamily="34" charset="0"/>
            </a:endParaRPr>
          </a:p>
          <a:p>
            <a:pPr defTabSz="430189">
              <a:spcAft>
                <a:spcPts val="400"/>
              </a:spcAft>
              <a:buSzPct val="100000"/>
              <a:defRPr/>
            </a:pPr>
            <a:endParaRPr lang="en-US" noProof="0" dirty="0" smtClean="0">
              <a:solidFill>
                <a:srgbClr val="000000"/>
              </a:solidFill>
              <a:latin typeface="HP Simplified" pitchFamily="34" charset="0"/>
              <a:cs typeface="HP Simplified" pitchFamily="34" charset="0"/>
            </a:endParaRPr>
          </a:p>
          <a:p>
            <a:pPr defTabSz="430189">
              <a:spcAft>
                <a:spcPts val="400"/>
              </a:spcAft>
              <a:buSzPct val="100000"/>
              <a:defRPr/>
            </a:pPr>
            <a:r>
              <a:rPr lang="en-US" noProof="0" dirty="0" smtClean="0">
                <a:solidFill>
                  <a:srgbClr val="000000"/>
                </a:solidFill>
                <a:latin typeface="HP Simplified" pitchFamily="34" charset="0"/>
                <a:cs typeface="HP Simplified" pitchFamily="34" charset="0"/>
              </a:rPr>
              <a:t>HP offers an </a:t>
            </a:r>
            <a:r>
              <a:rPr lang="en-US" b="1" noProof="0" dirty="0" smtClean="0">
                <a:solidFill>
                  <a:srgbClr val="000000"/>
                </a:solidFill>
                <a:latin typeface="HP Simplified" pitchFamily="34" charset="0"/>
                <a:cs typeface="HP Simplified" pitchFamily="34" charset="0"/>
              </a:rPr>
              <a:t>unparalleled Mission-Critical portfolio spanning  OpenVMS/NonStop/HP-UX environments, shown here in the top half of the circle</a:t>
            </a:r>
            <a:r>
              <a:rPr lang="en-US" noProof="0" dirty="0" smtClean="0">
                <a:solidFill>
                  <a:srgbClr val="000000"/>
                </a:solidFill>
                <a:latin typeface="HP Simplified" pitchFamily="34" charset="0"/>
                <a:cs typeface="HP Simplified" pitchFamily="34" charset="0"/>
              </a:rPr>
              <a:t>.  This Integrity portfolio fully supports our m-c customers needs for resiliency, workload flexibility, simplification of their systems management and allows customers to invest in our MCCI  knowing that  HP provides an infrastructure that addresses your M-C needs today and as they evolve in the future. </a:t>
            </a:r>
          </a:p>
          <a:p>
            <a:pPr defTabSz="430189">
              <a:spcAft>
                <a:spcPts val="400"/>
              </a:spcAft>
              <a:buSzPct val="100000"/>
            </a:pPr>
            <a:endParaRPr lang="en-US" noProof="0" dirty="0" smtClean="0">
              <a:solidFill>
                <a:srgbClr val="000000"/>
              </a:solidFill>
              <a:latin typeface="HP Simplified" pitchFamily="34" charset="0"/>
              <a:cs typeface="HP Simplified" pitchFamily="34" charset="0"/>
            </a:endParaRPr>
          </a:p>
          <a:p>
            <a:r>
              <a:rPr lang="en-US" noProof="0" dirty="0" smtClean="0">
                <a:solidFill>
                  <a:srgbClr val="000000"/>
                </a:solidFill>
                <a:latin typeface="HP Simplified" pitchFamily="34" charset="0"/>
                <a:cs typeface="HP Simplified" pitchFamily="34" charset="0"/>
              </a:rPr>
              <a:t> </a:t>
            </a:r>
            <a:endParaRPr lang="en-US" noProof="0" dirty="0" smtClean="0">
              <a:solidFill>
                <a:srgbClr val="000000"/>
              </a:solidFill>
              <a:latin typeface="HP Simplified" pitchFamily="34" charset="0"/>
            </a:endParaRPr>
          </a:p>
          <a:p>
            <a:pPr defTabSz="457175">
              <a:defRPr/>
            </a:pPr>
            <a:r>
              <a:rPr lang="en-US" b="1" noProof="0" dirty="0" smtClean="0">
                <a:latin typeface="Arial" pitchFamily="34" charset="0"/>
                <a:cs typeface="Arial" pitchFamily="34" charset="0"/>
              </a:rPr>
              <a:t>HP’s Project Odyssey advances mission critical converged infrastructure with innovations to address our customers’ changing needs.  You can think of Project Odyssey as the white arrows on the circle.    </a:t>
            </a:r>
            <a:r>
              <a:rPr lang="en-US" noProof="0" dirty="0" smtClean="0">
                <a:latin typeface="Arial" pitchFamily="34" charset="0"/>
                <a:cs typeface="Arial" pitchFamily="34" charset="0"/>
              </a:rPr>
              <a:t>There are </a:t>
            </a:r>
            <a:r>
              <a:rPr lang="en-US" noProof="0" dirty="0" smtClean="0">
                <a:latin typeface="Arial" pitchFamily="34" charset="0"/>
              </a:rPr>
              <a:t>2 key investment paths where we’re focused:   </a:t>
            </a:r>
          </a:p>
          <a:p>
            <a:pPr defTabSz="457175">
              <a:defRPr/>
            </a:pPr>
            <a:endParaRPr lang="en-US" noProof="0" dirty="0" smtClean="0">
              <a:latin typeface="Arial" pitchFamily="34" charset="0"/>
            </a:endParaRPr>
          </a:p>
          <a:p>
            <a:pPr defTabSz="457175">
              <a:defRPr/>
            </a:pPr>
            <a:r>
              <a:rPr lang="en-US" noProof="0" dirty="0" smtClean="0">
                <a:latin typeface="Arial" pitchFamily="34" charset="0"/>
              </a:rPr>
              <a:t>First, </a:t>
            </a:r>
            <a:r>
              <a:rPr lang="en-US" b="1" noProof="0" dirty="0" smtClean="0">
                <a:latin typeface="Arial" pitchFamily="34" charset="0"/>
              </a:rPr>
              <a:t>continue to innovate and enhance the mission critical traditional environment for Integrity with HP-UX, </a:t>
            </a:r>
            <a:r>
              <a:rPr lang="en-US" b="1" noProof="0" dirty="0" err="1" smtClean="0">
                <a:latin typeface="Arial" pitchFamily="34" charset="0"/>
              </a:rPr>
              <a:t>Openvms</a:t>
            </a:r>
            <a:r>
              <a:rPr lang="en-US" b="1" noProof="0" dirty="0" smtClean="0">
                <a:latin typeface="Arial" pitchFamily="34" charset="0"/>
              </a:rPr>
              <a:t>, NonStop,</a:t>
            </a:r>
            <a:r>
              <a:rPr lang="en-US" b="1" baseline="0" noProof="0" dirty="0" smtClean="0">
                <a:latin typeface="Arial" pitchFamily="34" charset="0"/>
              </a:rPr>
              <a:t> continuing to invest in the “blue” part of the graph</a:t>
            </a:r>
            <a:r>
              <a:rPr lang="en-US" baseline="0" noProof="0" dirty="0" smtClean="0">
                <a:latin typeface="Arial" pitchFamily="34" charset="0"/>
              </a:rPr>
              <a:t>.   This is our design center for mission critical.   Innovation starts in our traditional business.  </a:t>
            </a:r>
            <a:r>
              <a:rPr lang="en-US" noProof="0" dirty="0" smtClean="0">
                <a:latin typeface="Arial" pitchFamily="34" charset="0"/>
              </a:rPr>
              <a:t>  Then</a:t>
            </a:r>
            <a:r>
              <a:rPr lang="en-US" baseline="0" noProof="0" dirty="0" smtClean="0">
                <a:latin typeface="Arial" pitchFamily="34" charset="0"/>
              </a:rPr>
              <a:t> </a:t>
            </a:r>
            <a:r>
              <a:rPr lang="en-US" noProof="0" dirty="0" smtClean="0">
                <a:latin typeface="Arial" pitchFamily="34" charset="0"/>
              </a:rPr>
              <a:t>bolstering x86 to make a true MC x86 experience a reality.</a:t>
            </a:r>
            <a:r>
              <a:rPr lang="en-US" baseline="0" noProof="0" dirty="0" smtClean="0">
                <a:latin typeface="Arial" pitchFamily="34" charset="0"/>
              </a:rPr>
              <a:t>   </a:t>
            </a:r>
            <a:r>
              <a:rPr lang="en-US" noProof="0" dirty="0" smtClean="0">
                <a:latin typeface="Arial" pitchFamily="34" charset="0"/>
                <a:cs typeface="Arial" pitchFamily="34" charset="0"/>
              </a:rPr>
              <a:t>We are going start with the core values that we deliver to our customers today such as making it easy to manage, making sure it’s available, making the most out of your environment and making sure your investments are protected. </a:t>
            </a:r>
          </a:p>
          <a:p>
            <a:pPr defTabSz="457175">
              <a:defRPr/>
            </a:pPr>
            <a:r>
              <a:rPr lang="en-US" noProof="0" dirty="0" smtClean="0">
                <a:latin typeface="Arial" pitchFamily="34" charset="0"/>
                <a:cs typeface="Arial" pitchFamily="34" charset="0"/>
              </a:rPr>
              <a:t>At the same time we are going to take that full mission critical experience (including servers, storage, network and support) and </a:t>
            </a:r>
            <a:r>
              <a:rPr lang="en-US" b="1" noProof="0" dirty="0" smtClean="0">
                <a:latin typeface="Arial" pitchFamily="34" charset="0"/>
                <a:cs typeface="Arial" pitchFamily="34" charset="0"/>
              </a:rPr>
              <a:t>cascade these innovations over to x86 environments, to the “grey” section shown here on the graph.   </a:t>
            </a:r>
            <a:r>
              <a:rPr lang="en-US" noProof="0" dirty="0" smtClean="0">
                <a:latin typeface="Arial" pitchFamily="34" charset="0"/>
                <a:cs typeface="Arial" pitchFamily="34" charset="0"/>
              </a:rPr>
              <a:t>This is</a:t>
            </a:r>
            <a:r>
              <a:rPr lang="en-US" b="1" noProof="0" dirty="0" smtClean="0">
                <a:latin typeface="Arial" pitchFamily="34" charset="0"/>
                <a:cs typeface="Arial" pitchFamily="34" charset="0"/>
              </a:rPr>
              <a:t> </a:t>
            </a:r>
            <a:r>
              <a:rPr lang="en-US" noProof="0" dirty="0" smtClean="0">
                <a:latin typeface="Arial" pitchFamily="34" charset="0"/>
                <a:cs typeface="Arial" pitchFamily="34" charset="0"/>
              </a:rPr>
              <a:t>to make mission critical experience on x86 a reality.  So what we are looking at is over the next couple of years, offering a comparable mission critical experience for x86 to what customers have today with HP-UX. </a:t>
            </a:r>
            <a:endParaRPr lang="en-US" noProof="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3</a:t>
            </a:fld>
            <a:endParaRPr lang="en-GB" dirty="0">
              <a:solidFill>
                <a:prstClr val="black"/>
              </a:solidFill>
              <a:latin typeface="Calibri"/>
            </a:endParaRPr>
          </a:p>
        </p:txBody>
      </p:sp>
    </p:spTree>
    <p:extLst>
      <p:ext uri="{BB962C8B-B14F-4D97-AF65-F5344CB8AC3E}">
        <p14:creationId xmlns:p14="http://schemas.microsoft.com/office/powerpoint/2010/main" val="2672798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b="1" baseline="0" dirty="0" smtClean="0"/>
              <a:t>Storyline:</a:t>
            </a:r>
          </a:p>
          <a:p>
            <a:pPr>
              <a:buFontTx/>
              <a:buChar char="-"/>
            </a:pPr>
            <a:r>
              <a:rPr lang="en-US" baseline="0" dirty="0" err="1" smtClean="0"/>
              <a:t>Poulson’s</a:t>
            </a:r>
            <a:r>
              <a:rPr lang="en-US" baseline="0" dirty="0" smtClean="0"/>
              <a:t> 3.1 Billion Transistors makes it the most sophisticated general purpose Microprocessor to date, and this effort means better error resiliency for mission critical application, and increased cache density for better performance</a:t>
            </a:r>
          </a:p>
          <a:p>
            <a:pPr>
              <a:buFontTx/>
              <a:buChar char="-"/>
            </a:pPr>
            <a:r>
              <a:rPr lang="en-US" baseline="0" dirty="0" smtClean="0"/>
              <a:t>3.1 B transistors represents a 50% transistor improvement over the previous generation of 2B</a:t>
            </a:r>
          </a:p>
          <a:p>
            <a:pPr>
              <a:buFontTx/>
              <a:buChar char="-"/>
            </a:pPr>
            <a:r>
              <a:rPr lang="en-US" baseline="0" dirty="0" smtClean="0"/>
              <a:t>New 12-wide issue architecture with 8 cores doubles the cores from the Tukwila processor and increases throughput</a:t>
            </a:r>
          </a:p>
          <a:p>
            <a:pPr>
              <a:buFontTx/>
              <a:buChar char="-"/>
            </a:pPr>
            <a:r>
              <a:rPr lang="en-US" baseline="0" dirty="0" smtClean="0"/>
              <a:t>Massive amount of cache compared to about 30MB cache in Tukwila to improve performance and reduce processing latencies</a:t>
            </a:r>
          </a:p>
          <a:p>
            <a:pPr>
              <a:buFontTx/>
              <a:buChar char="-"/>
            </a:pPr>
            <a:r>
              <a:rPr lang="en-US" baseline="0" dirty="0" smtClean="0"/>
              <a:t>Improved RAS features with better error detection and correction capabilities to improve application resiliency</a:t>
            </a:r>
          </a:p>
          <a:p>
            <a:pPr>
              <a:buFontTx/>
              <a:buChar char="-"/>
            </a:pPr>
            <a:r>
              <a:rPr lang="en-US" baseline="0" dirty="0" smtClean="0"/>
              <a:t>Power management advances enable monitors for thousand of power management events to reduce power consumption</a:t>
            </a:r>
          </a:p>
          <a:p>
            <a:pPr>
              <a:buFontTx/>
              <a:buChar char="-"/>
            </a:pPr>
            <a:r>
              <a:rPr lang="en-US" baseline="0" dirty="0" smtClean="0"/>
              <a:t>Pin and binary compatibility with Itanium 9300 processor series extends platform longevity</a:t>
            </a:r>
          </a:p>
          <a:p>
            <a:pPr>
              <a:buFontTx/>
              <a:buChar char="-"/>
            </a:pPr>
            <a:endParaRPr lang="en-US" baseline="0" dirty="0" smtClean="0"/>
          </a:p>
          <a:p>
            <a:pPr marL="171441" indent="-171441" defTabSz="914350">
              <a:spcBef>
                <a:spcPts val="600"/>
              </a:spcBef>
              <a:buClr>
                <a:schemeClr val="tx2"/>
              </a:buClr>
              <a:defRPr/>
            </a:pPr>
            <a:r>
              <a:rPr lang="en-US" sz="2000" b="1" dirty="0">
                <a:solidFill>
                  <a:schemeClr val="tx2"/>
                </a:solidFill>
                <a:latin typeface="Neo Sans Intel Medium" pitchFamily="34" charset="0"/>
                <a:cs typeface="Arial" pitchFamily="34" charset="0"/>
              </a:rPr>
              <a:t>New architecture</a:t>
            </a:r>
          </a:p>
          <a:p>
            <a:pPr marL="169853" lvl="1" indent="-169853">
              <a:spcBef>
                <a:spcPts val="600"/>
              </a:spcBef>
              <a:spcAft>
                <a:spcPts val="600"/>
              </a:spcAft>
              <a:buFont typeface="Arial" pitchFamily="34" charset="0"/>
              <a:buChar char="•"/>
            </a:pPr>
            <a:r>
              <a:rPr lang="en-US" altLang="ja-JP" b="0" dirty="0" smtClean="0">
                <a:latin typeface="Neo Sans Intel" pitchFamily="34" charset="0"/>
                <a:cs typeface="Arial" pitchFamily="34" charset="0"/>
                <a:sym typeface="Wingdings" pitchFamily="2" charset="2"/>
              </a:rPr>
              <a:t>2x the cores</a:t>
            </a:r>
            <a:r>
              <a:rPr lang="en-US" altLang="ja-JP" b="0" baseline="0" dirty="0" smtClean="0">
                <a:latin typeface="Neo Sans Intel" pitchFamily="34" charset="0"/>
                <a:cs typeface="Arial" pitchFamily="34" charset="0"/>
                <a:sym typeface="Wingdings" pitchFamily="2" charset="2"/>
              </a:rPr>
              <a:t> with</a:t>
            </a:r>
            <a:r>
              <a:rPr lang="en-US" altLang="ja-JP" b="0" dirty="0" smtClean="0">
                <a:latin typeface="Neo Sans Intel" pitchFamily="34" charset="0"/>
                <a:cs typeface="Arial" pitchFamily="34" charset="0"/>
                <a:sym typeface="Wingdings" pitchFamily="2" charset="2"/>
              </a:rPr>
              <a:t> 2x instructions throughput (12-wide execution)</a:t>
            </a:r>
          </a:p>
          <a:p>
            <a:pPr marL="169853" lvl="1" indent="-169853">
              <a:spcBef>
                <a:spcPts val="600"/>
              </a:spcBef>
              <a:spcAft>
                <a:spcPts val="600"/>
              </a:spcAft>
              <a:buFont typeface="Arial" pitchFamily="34" charset="0"/>
              <a:buChar char="•"/>
            </a:pPr>
            <a:r>
              <a:rPr lang="en-US" altLang="ja-JP" b="0" dirty="0" smtClean="0">
                <a:latin typeface="Neo Sans Intel" pitchFamily="34" charset="0"/>
                <a:cs typeface="Arial" pitchFamily="34" charset="0"/>
                <a:sym typeface="Wingdings" pitchFamily="2" charset="2"/>
              </a:rPr>
              <a:t>Total 54MB on-die memory</a:t>
            </a:r>
            <a:r>
              <a:rPr lang="en-US" altLang="ja-JP" b="0" baseline="0" dirty="0" smtClean="0">
                <a:latin typeface="Neo Sans Intel" pitchFamily="34" charset="0"/>
                <a:cs typeface="Arial" pitchFamily="34" charset="0"/>
                <a:sym typeface="Wingdings" pitchFamily="2" charset="2"/>
              </a:rPr>
              <a:t> over 30MB on Itanium 9300</a:t>
            </a:r>
            <a:endParaRPr lang="en-US" altLang="ja-JP" b="0" dirty="0" smtClean="0">
              <a:latin typeface="Neo Sans Intel" pitchFamily="34" charset="0"/>
              <a:cs typeface="Arial" pitchFamily="34" charset="0"/>
              <a:sym typeface="Wingdings" pitchFamily="2" charset="2"/>
            </a:endParaRPr>
          </a:p>
          <a:p>
            <a:pPr marL="169853" lvl="1" indent="-169853">
              <a:spcBef>
                <a:spcPts val="600"/>
              </a:spcBef>
              <a:spcAft>
                <a:spcPts val="600"/>
              </a:spcAft>
              <a:buFont typeface="Arial" pitchFamily="34" charset="0"/>
              <a:buChar char="•"/>
            </a:pPr>
            <a:r>
              <a:rPr lang="en-US" altLang="ja-JP" b="0" dirty="0" smtClean="0">
                <a:latin typeface="Neo Sans Intel" pitchFamily="34" charset="0"/>
                <a:cs typeface="Arial" pitchFamily="34" charset="0"/>
                <a:sym typeface="Wingdings" pitchFamily="2" charset="2"/>
              </a:rPr>
              <a:t>Most sophisticated Intel processor to date</a:t>
            </a:r>
            <a:r>
              <a:rPr lang="en-US" altLang="ja-JP" b="0" baseline="0" dirty="0" smtClean="0">
                <a:latin typeface="Neo Sans Intel" pitchFamily="34" charset="0"/>
                <a:cs typeface="Arial" pitchFamily="34" charset="0"/>
                <a:sym typeface="Wingdings" pitchFamily="2" charset="2"/>
              </a:rPr>
              <a:t> (with 3.1B transistors)</a:t>
            </a:r>
          </a:p>
          <a:p>
            <a:pPr marL="169853" lvl="1" indent="-169853">
              <a:spcBef>
                <a:spcPts val="600"/>
              </a:spcBef>
              <a:spcAft>
                <a:spcPts val="600"/>
              </a:spcAft>
              <a:buFont typeface="Arial" pitchFamily="34" charset="0"/>
              <a:buChar char="•"/>
            </a:pPr>
            <a:endParaRPr lang="en-US" altLang="ja-JP" b="0" dirty="0" smtClean="0">
              <a:latin typeface="Neo Sans Intel" pitchFamily="34" charset="0"/>
              <a:cs typeface="Arial" pitchFamily="34" charset="0"/>
              <a:sym typeface="Wingdings" pitchFamily="2" charset="2"/>
            </a:endParaRPr>
          </a:p>
          <a:p>
            <a:pPr marL="171441" indent="-171441" defTabSz="914350">
              <a:spcBef>
                <a:spcPts val="600"/>
              </a:spcBef>
              <a:buClr>
                <a:schemeClr val="tx2"/>
              </a:buClr>
              <a:defRPr/>
            </a:pPr>
            <a:r>
              <a:rPr lang="en-US" sz="2000" b="1" dirty="0">
                <a:solidFill>
                  <a:schemeClr val="tx2"/>
                </a:solidFill>
                <a:latin typeface="Neo Sans Intel Medium" pitchFamily="34" charset="0"/>
                <a:cs typeface="Arial" pitchFamily="34" charset="0"/>
              </a:rPr>
              <a:t>New features:</a:t>
            </a:r>
          </a:p>
          <a:p>
            <a:pPr marL="169853" lvl="1" indent="-169853">
              <a:spcBef>
                <a:spcPts val="600"/>
              </a:spcBef>
              <a:spcAft>
                <a:spcPts val="600"/>
              </a:spcAft>
              <a:buFont typeface="Arial" pitchFamily="34" charset="0"/>
              <a:buChar char="•"/>
            </a:pPr>
            <a:r>
              <a:rPr lang="en-US" altLang="ja-JP" b="0" dirty="0" smtClean="0">
                <a:latin typeface="Neo Sans Intel" pitchFamily="34" charset="0"/>
                <a:cs typeface="Arial" pitchFamily="34" charset="0"/>
                <a:sym typeface="Wingdings" pitchFamily="2" charset="2"/>
              </a:rPr>
              <a:t>Intel® Instruction Replay Technology</a:t>
            </a:r>
          </a:p>
          <a:p>
            <a:pPr marL="169853" lvl="1" indent="-169853">
              <a:spcBef>
                <a:spcPts val="600"/>
              </a:spcBef>
              <a:spcAft>
                <a:spcPts val="600"/>
              </a:spcAft>
              <a:buFont typeface="Arial" pitchFamily="34" charset="0"/>
              <a:buChar char="•"/>
            </a:pPr>
            <a:r>
              <a:rPr lang="en-US" altLang="ja-JP" b="0" dirty="0" smtClean="0">
                <a:latin typeface="Neo Sans Intel" pitchFamily="34" charset="0"/>
                <a:cs typeface="Arial" pitchFamily="34" charset="0"/>
                <a:sym typeface="Wingdings" pitchFamily="2" charset="2"/>
              </a:rPr>
              <a:t>Intel® Hyper-Threading Technology, enhanced with dual-domain multi-threading support</a:t>
            </a:r>
          </a:p>
          <a:p>
            <a:pPr marL="169853" lvl="1" indent="-169853">
              <a:spcBef>
                <a:spcPts val="600"/>
              </a:spcBef>
              <a:spcAft>
                <a:spcPts val="600"/>
              </a:spcAft>
              <a:buFont typeface="Arial" pitchFamily="34" charset="0"/>
              <a:buChar char="•"/>
            </a:pPr>
            <a:r>
              <a:rPr lang="en-US" altLang="ja-JP" b="0" dirty="0" smtClean="0">
                <a:latin typeface="Neo Sans Intel" pitchFamily="34" charset="0"/>
                <a:cs typeface="Arial" pitchFamily="34" charset="0"/>
                <a:sym typeface="Wingdings" pitchFamily="2" charset="2"/>
              </a:rPr>
              <a:t>Intel® Itanium New Instructions</a:t>
            </a:r>
          </a:p>
          <a:p>
            <a:pPr>
              <a:buFontTx/>
              <a:buChar char="-"/>
            </a:pPr>
            <a:endParaRPr lang="en-US" baseline="0" dirty="0" smtClean="0"/>
          </a:p>
          <a:p>
            <a:pPr defTabSz="864806">
              <a:defRPr/>
            </a:pPr>
            <a:r>
              <a:rPr lang="en-US" b="1" dirty="0" smtClean="0">
                <a:latin typeface="Arial" charset="0"/>
                <a:cs typeface="Arial" charset="0"/>
              </a:rPr>
              <a:t>Instruction Replay Technology:</a:t>
            </a:r>
          </a:p>
          <a:p>
            <a:pPr defTabSz="864806">
              <a:defRPr/>
            </a:pPr>
            <a:r>
              <a:rPr lang="en-US" dirty="0" smtClean="0">
                <a:latin typeface="Arial" charset="0"/>
                <a:cs typeface="Arial" charset="0"/>
              </a:rPr>
              <a:t>Replay</a:t>
            </a:r>
            <a:r>
              <a:rPr lang="en-US" baseline="0" dirty="0" smtClean="0">
                <a:latin typeface="Arial" charset="0"/>
                <a:cs typeface="Arial" charset="0"/>
              </a:rPr>
              <a:t> RAS is a major RAS improvements that allow errors to recover outside of FW and OS involvement on otherwise fatal errors.</a:t>
            </a:r>
          </a:p>
          <a:p>
            <a:pPr defTabSz="864806">
              <a:defRPr/>
            </a:pPr>
            <a:endParaRPr lang="en-US" dirty="0" smtClean="0">
              <a:latin typeface="Arial" charset="0"/>
              <a:cs typeface="Arial" charset="0"/>
            </a:endParaRPr>
          </a:p>
          <a:p>
            <a:pPr defTabSz="864806">
              <a:defRPr/>
            </a:pPr>
            <a:r>
              <a:rPr lang="en-US" dirty="0" smtClean="0">
                <a:latin typeface="Arial" charset="0"/>
                <a:cs typeface="Arial" charset="0"/>
              </a:rPr>
              <a:t>Replay</a:t>
            </a:r>
            <a:r>
              <a:rPr lang="en-US" baseline="0" dirty="0" smtClean="0">
                <a:latin typeface="Arial" charset="0"/>
                <a:cs typeface="Arial" charset="0"/>
              </a:rPr>
              <a:t> value is also not limited to RAS, but the architecture lends itself to performance and power improvements as well. Replay conditions can typically occur in </a:t>
            </a:r>
            <a:r>
              <a:rPr lang="en-US" dirty="0" smtClean="0"/>
              <a:t>execution, exception detection, and write-back stages of the execution pipeline. In more severe error cases, the replay can go all the way back to fetch stage.</a:t>
            </a:r>
            <a:endParaRPr lang="en-US" dirty="0" smtClean="0">
              <a:latin typeface="Arial" charset="0"/>
              <a:cs typeface="Arial" charset="0"/>
            </a:endParaRPr>
          </a:p>
          <a:p>
            <a:pPr>
              <a:buFontTx/>
              <a:buChar char="-"/>
            </a:pPr>
            <a:endParaRPr lang="en-US" baseline="0" dirty="0" smtClean="0"/>
          </a:p>
          <a:p>
            <a:pPr defTabSz="864806">
              <a:defRPr/>
            </a:pPr>
            <a:r>
              <a:rPr lang="en-US" b="1" dirty="0" smtClean="0">
                <a:latin typeface="Arial" charset="0"/>
                <a:cs typeface="Arial" charset="0"/>
              </a:rPr>
              <a:t>Hyper-Threading Technology:</a:t>
            </a:r>
          </a:p>
          <a:p>
            <a:pPr defTabSz="864806">
              <a:defRPr/>
            </a:pPr>
            <a:r>
              <a:rPr lang="en-US" dirty="0" smtClean="0">
                <a:latin typeface="Arial" charset="0"/>
                <a:cs typeface="Arial" charset="0"/>
              </a:rPr>
              <a:t>The new </a:t>
            </a:r>
            <a:r>
              <a:rPr lang="en-US" dirty="0" err="1" smtClean="0">
                <a:latin typeface="Arial" charset="0"/>
                <a:cs typeface="Arial" charset="0"/>
              </a:rPr>
              <a:t>Hyperthreading</a:t>
            </a:r>
            <a:r>
              <a:rPr lang="en-US" dirty="0" smtClean="0">
                <a:latin typeface="Arial" charset="0"/>
                <a:cs typeface="Arial" charset="0"/>
              </a:rPr>
              <a:t> innovation</a:t>
            </a:r>
            <a:r>
              <a:rPr lang="en-US" baseline="0" dirty="0" smtClean="0">
                <a:latin typeface="Arial" charset="0"/>
                <a:cs typeface="Arial" charset="0"/>
              </a:rPr>
              <a:t>  allow improves thread parallelism w/o sacrificing the high instruction throughput and parallelism that EPIC architectures like Itanium rely on.</a:t>
            </a:r>
          </a:p>
          <a:p>
            <a:pPr defTabSz="864806">
              <a:defRPr/>
            </a:pPr>
            <a:endParaRPr lang="en-US" baseline="0" dirty="0" smtClean="0">
              <a:latin typeface="Arial" charset="0"/>
              <a:cs typeface="Arial" charset="0"/>
            </a:endParaRPr>
          </a:p>
          <a:p>
            <a:pPr defTabSz="864806">
              <a:defRPr/>
            </a:pPr>
            <a:r>
              <a:rPr lang="en-US" baseline="0" dirty="0" smtClean="0">
                <a:latin typeface="Arial" charset="0"/>
                <a:cs typeface="Arial" charset="0"/>
              </a:rPr>
              <a:t>Itanium has a highly Instruction parallel EPIC architecture that supports in order execution. Its multi-threading mechanism uses </a:t>
            </a:r>
            <a:r>
              <a:rPr lang="en-US" dirty="0" smtClean="0">
                <a:latin typeface="Arial" charset="0"/>
                <a:cs typeface="Arial" charset="0"/>
              </a:rPr>
              <a:t>SOEMT (Switch-On-Event-Multi-Threading)</a:t>
            </a:r>
            <a:r>
              <a:rPr lang="en-US" baseline="0" dirty="0" smtClean="0">
                <a:latin typeface="Arial" charset="0"/>
                <a:cs typeface="Arial" charset="0"/>
              </a:rPr>
              <a:t> – time sharing of pipeline.</a:t>
            </a:r>
          </a:p>
          <a:p>
            <a:pPr defTabSz="864806">
              <a:defRPr/>
            </a:pPr>
            <a:r>
              <a:rPr lang="en-US" baseline="0" dirty="0" smtClean="0">
                <a:latin typeface="Arial" charset="0"/>
                <a:cs typeface="Arial" charset="0"/>
              </a:rPr>
              <a:t>Dual Domain pipelines takes SOEMT to the next level to provide some degrees of SMT (simultaneous multi-threading, typical in designs not heavy in instruction parallelism such as x86 or RISC) functionality.</a:t>
            </a:r>
          </a:p>
          <a:p>
            <a:pPr>
              <a:buFontTx/>
              <a:buChar char="-"/>
            </a:pPr>
            <a:endParaRPr lang="en-US" baseline="0" dirty="0" smtClean="0"/>
          </a:p>
          <a:p>
            <a:r>
              <a:rPr lang="en-US" b="1" dirty="0" smtClean="0"/>
              <a:t>Architecture and new instructions:</a:t>
            </a:r>
          </a:p>
          <a:p>
            <a:r>
              <a:rPr lang="en-US" baseline="0" dirty="0" smtClean="0"/>
              <a:t>While </a:t>
            </a:r>
            <a:r>
              <a:rPr lang="en-US" baseline="0" dirty="0" err="1" smtClean="0"/>
              <a:t>Poulson</a:t>
            </a:r>
            <a:r>
              <a:rPr lang="en-US" baseline="0" dirty="0" smtClean="0"/>
              <a:t> is optimized to maximize legacy binaries, re-compilation with use of New Instruction can bring additional performance upsides, enabling it to grow with future needs.</a:t>
            </a:r>
            <a:endParaRPr lang="en-US" dirty="0" smtClean="0"/>
          </a:p>
          <a:p>
            <a:pPr>
              <a:buFont typeface="Arial" pitchFamily="34" charset="0"/>
              <a:buNone/>
            </a:pPr>
            <a:endParaRPr lang="en-US" dirty="0" smtClean="0"/>
          </a:p>
          <a:p>
            <a:pPr>
              <a:buFont typeface="Arial" pitchFamily="34" charset="0"/>
              <a:buNone/>
            </a:pPr>
            <a:r>
              <a:rPr lang="en-US" dirty="0" smtClean="0"/>
              <a:t>Details - </a:t>
            </a:r>
          </a:p>
          <a:p>
            <a:r>
              <a:rPr lang="en-US" dirty="0" smtClean="0"/>
              <a:t>mpy4, mpyshl4:  Integer unit multiply instructions.  Lower latency than using integer divides in the floating point unit.  This leads to better performing integer code.</a:t>
            </a:r>
          </a:p>
          <a:p>
            <a:r>
              <a:rPr lang="en-US" dirty="0" smtClean="0"/>
              <a:t> </a:t>
            </a:r>
          </a:p>
          <a:p>
            <a:r>
              <a:rPr lang="en-US" dirty="0" err="1" smtClean="0"/>
              <a:t>clz</a:t>
            </a:r>
            <a:r>
              <a:rPr lang="en-US" dirty="0" smtClean="0"/>
              <a:t>: counts number of leading zeros in a register.  This is very useful in cryptography and leads to better performance by crypto code.</a:t>
            </a:r>
          </a:p>
          <a:p>
            <a:r>
              <a:rPr lang="en-US" dirty="0" smtClean="0"/>
              <a:t> </a:t>
            </a:r>
          </a:p>
          <a:p>
            <a:r>
              <a:rPr lang="en-US" dirty="0" err="1" smtClean="0"/>
              <a:t>hint@priority</a:t>
            </a:r>
            <a:r>
              <a:rPr lang="en-US" dirty="0" smtClean="0"/>
              <a:t>: Operating system hint to the hardware that the current thread would like priority.  Allows better O/S management of hardware and thus better throughput performance.</a:t>
            </a:r>
          </a:p>
          <a:p>
            <a:r>
              <a:rPr lang="en-US" dirty="0" smtClean="0"/>
              <a:t> </a:t>
            </a:r>
          </a:p>
          <a:p>
            <a:r>
              <a:rPr lang="en-US" dirty="0" err="1" smtClean="0"/>
              <a:t>mov</a:t>
            </a:r>
            <a:r>
              <a:rPr lang="en-US" dirty="0" smtClean="0"/>
              <a:t> </a:t>
            </a:r>
            <a:r>
              <a:rPr lang="en-US" dirty="0" err="1" smtClean="0"/>
              <a:t>dahr</a:t>
            </a:r>
            <a:r>
              <a:rPr lang="en-US" dirty="0" smtClean="0"/>
              <a:t>:  move to data access hint register.  Part of an newly extended mechanism for compilers to provide hints about data accesses.  Allows compilers better control of hardware caching and </a:t>
            </a:r>
            <a:r>
              <a:rPr lang="en-US" dirty="0" err="1" smtClean="0"/>
              <a:t>prefetching</a:t>
            </a:r>
            <a:r>
              <a:rPr lang="en-US" dirty="0" smtClean="0"/>
              <a:t> policies.  Will lead to better single-thread and throughput performance.</a:t>
            </a:r>
          </a:p>
          <a:p>
            <a:r>
              <a:rPr lang="en-US" dirty="0" smtClean="0"/>
              <a:t> </a:t>
            </a:r>
          </a:p>
          <a:p>
            <a:r>
              <a:rPr lang="en-US" dirty="0" err="1" smtClean="0"/>
              <a:t>lfetch.count</a:t>
            </a:r>
            <a:r>
              <a:rPr lang="en-US" dirty="0" smtClean="0"/>
              <a:t>: software counted </a:t>
            </a:r>
            <a:r>
              <a:rPr lang="en-US" dirty="0" err="1" smtClean="0"/>
              <a:t>prefetch</a:t>
            </a:r>
            <a:r>
              <a:rPr lang="en-US" dirty="0" smtClean="0"/>
              <a:t>.  Allows a single instruction to replace several </a:t>
            </a:r>
            <a:r>
              <a:rPr lang="en-US" dirty="0" err="1" smtClean="0"/>
              <a:t>prefetch</a:t>
            </a:r>
            <a:r>
              <a:rPr lang="en-US" dirty="0" smtClean="0"/>
              <a:t> instructions.  Reduces the number of instructions executed and increases the effectiveness of </a:t>
            </a:r>
            <a:r>
              <a:rPr lang="en-US" dirty="0" err="1" smtClean="0"/>
              <a:t>prefetching</a:t>
            </a:r>
            <a:r>
              <a:rPr lang="en-US" dirty="0" smtClean="0"/>
              <a:t> data into the caches.  Will lead to better performance.</a:t>
            </a:r>
            <a:endParaRPr lang="en-US" baseline="0" dirty="0" smtClean="0"/>
          </a:p>
          <a:p>
            <a:pPr>
              <a:buFontTx/>
              <a:buNone/>
            </a:pPr>
            <a:endParaRPr lang="en-US" baseline="0" dirty="0" smtClean="0"/>
          </a:p>
          <a:p>
            <a:pPr>
              <a:buFontTx/>
              <a:buNone/>
            </a:pPr>
            <a:r>
              <a:rPr lang="en-US" b="1" baseline="0" dirty="0" smtClean="0"/>
              <a:t>Takeaways:</a:t>
            </a:r>
          </a:p>
          <a:p>
            <a:pPr>
              <a:buFontTx/>
              <a:buNone/>
            </a:pPr>
            <a:endParaRPr lang="en-US" b="1" baseline="0" dirty="0" smtClean="0"/>
          </a:p>
          <a:p>
            <a:pPr defTabSz="457175">
              <a:defRPr/>
            </a:pPr>
            <a:r>
              <a:rPr lang="en-US" dirty="0" smtClean="0"/>
              <a:t>With a new architecture, </a:t>
            </a:r>
            <a:r>
              <a:rPr lang="en-US" dirty="0" err="1" smtClean="0"/>
              <a:t>Poulson</a:t>
            </a:r>
            <a:r>
              <a:rPr lang="en-US" dirty="0" smtClean="0"/>
              <a:t> is a processor marvel that intelligently adapts to mission critical workloads. With highly integrated RAS features such as Instruction Replay technology, </a:t>
            </a:r>
            <a:r>
              <a:rPr lang="en-US" dirty="0" err="1" smtClean="0"/>
              <a:t>Poulson</a:t>
            </a:r>
            <a:r>
              <a:rPr lang="en-US" dirty="0" smtClean="0"/>
              <a:t> helps to prevent crashes, to protect critical data, and to automatically recover from many error cases to sustain critical processes to maintain the highest reliability and uptime, for customer who demands mainframe-class resiliency.</a:t>
            </a:r>
          </a:p>
          <a:p>
            <a:pPr>
              <a:buFontTx/>
              <a:buNone/>
            </a:pPr>
            <a:endParaRPr lang="en-US" b="1" baseline="0" dirty="0" smtClean="0"/>
          </a:p>
          <a:p>
            <a:pPr>
              <a:buFontTx/>
              <a:buNone/>
            </a:pPr>
            <a:r>
              <a:rPr lang="en-US" baseline="0" dirty="0" smtClean="0"/>
              <a:t>By continuing deep investments to the Itanium architecture, Intel remains committed to its long term viability</a:t>
            </a:r>
          </a:p>
        </p:txBody>
      </p:sp>
      <p:sp>
        <p:nvSpPr>
          <p:cNvPr id="4" name="Slide Number Placeholder 3"/>
          <p:cNvSpPr>
            <a:spLocks noGrp="1"/>
          </p:cNvSpPr>
          <p:nvPr>
            <p:ph type="sldNum" sz="quarter" idx="10"/>
          </p:nvPr>
        </p:nvSpPr>
        <p:spPr/>
        <p:txBody>
          <a:bodyPr/>
          <a:lstStyle/>
          <a:p>
            <a:fld id="{22A853E8-D85F-5D49-95D2-E1D96ABFE2B9}" type="slidenum">
              <a:rPr lang="en-GB" smtClean="0"/>
              <a:pPr/>
              <a:t>37</a:t>
            </a:fld>
            <a:endParaRPr lang="en-GB" dirty="0"/>
          </a:p>
        </p:txBody>
      </p:sp>
    </p:spTree>
    <p:extLst>
      <p:ext uri="{BB962C8B-B14F-4D97-AF65-F5344CB8AC3E}">
        <p14:creationId xmlns:p14="http://schemas.microsoft.com/office/powerpoint/2010/main" val="2638811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10301" defTabSz="894832">
              <a:spcBef>
                <a:spcPts val="587"/>
              </a:spcBef>
              <a:buSzPct val="100000"/>
              <a:defRPr/>
            </a:pPr>
            <a:r>
              <a:rPr lang="en-US" dirty="0" smtClean="0"/>
              <a:t>What if you could eliminate the need to manually inventory the systems in your data center?  What if your servers had the ability to identify and inventory themselves?  Not only would you save time and money, you could match server workload to the available power, cooling and space resources efficiently, deploy workloads and increase workload performance.</a:t>
            </a:r>
          </a:p>
          <a:p>
            <a:pPr marL="0" indent="-110301" defTabSz="894832">
              <a:spcBef>
                <a:spcPts val="587"/>
              </a:spcBef>
              <a:buSzPct val="100000"/>
              <a:defRPr/>
            </a:pPr>
            <a:endParaRPr lang="en-US" dirty="0" smtClean="0"/>
          </a:p>
          <a:p>
            <a:r>
              <a:rPr lang="en-US" sz="1200" kern="1200" dirty="0" smtClean="0">
                <a:solidFill>
                  <a:schemeClr val="tx1"/>
                </a:solidFill>
                <a:effectLst/>
                <a:latin typeface="Arial"/>
                <a:ea typeface="+mn-ea"/>
                <a:cs typeface="HP Simplified"/>
              </a:rPr>
              <a:t>HP is the first to provide built-in location awareness in the next generation of HP ProLiant servers that works hand-in-hand with technology in the new HP Intelligent Series racks. Together these technologies send the rack identification number and precise U location to the servers. This provides important location information to HP Insight Control Software along with power and temperature data.  Also, HP uses secure non-emitting and radio free technology to meet the security requirements of many of our customers.</a:t>
            </a:r>
          </a:p>
          <a:p>
            <a:endParaRPr lang="en-US" sz="1200" kern="1200" dirty="0" smtClean="0">
              <a:solidFill>
                <a:schemeClr val="tx1"/>
              </a:solidFill>
              <a:effectLst/>
              <a:latin typeface="Arial"/>
              <a:ea typeface="+mn-ea"/>
              <a:cs typeface="HP Simplified"/>
            </a:endParaRPr>
          </a:p>
          <a:p>
            <a:r>
              <a:rPr lang="en-US" sz="1200" kern="1200" dirty="0" smtClean="0">
                <a:solidFill>
                  <a:schemeClr val="tx1"/>
                </a:solidFill>
                <a:effectLst/>
                <a:latin typeface="Arial"/>
                <a:ea typeface="+mn-ea"/>
                <a:cs typeface="HP Simplified"/>
              </a:rPr>
              <a:t>HP Location Discovery Services provides detailed server information by location and saves hours of tedious manual asset location and tracking data entry into spreadsheets. Combining location data with real-time, auto-populated power, thermal, and workload data into Insight Control provides the information that enables system administrators to optimally place workloads </a:t>
            </a:r>
          </a:p>
          <a:p>
            <a:endParaRPr lang="en-US" sz="1200" kern="1200" dirty="0" smtClean="0">
              <a:solidFill>
                <a:schemeClr val="tx1"/>
              </a:solidFill>
              <a:effectLst/>
              <a:latin typeface="Arial"/>
              <a:ea typeface="+mn-ea"/>
              <a:cs typeface="HP Simplified"/>
            </a:endParaRPr>
          </a:p>
          <a:p>
            <a:r>
              <a:rPr lang="en-US" dirty="0" smtClean="0"/>
              <a:t>The result:</a:t>
            </a:r>
          </a:p>
          <a:p>
            <a:pPr marL="171450" lvl="0" indent="-171450">
              <a:buFont typeface="Arial" pitchFamily="34" charset="0"/>
              <a:buChar char="•"/>
            </a:pPr>
            <a:r>
              <a:rPr lang="en-US" sz="1200" b="1" kern="1200" dirty="0" smtClean="0">
                <a:solidFill>
                  <a:schemeClr val="tx1"/>
                </a:solidFill>
                <a:effectLst/>
                <a:latin typeface="Arial"/>
                <a:ea typeface="+mn-ea"/>
                <a:cs typeface="HP Simplified"/>
              </a:rPr>
              <a:t>100% manual and error prone inventory tracking eliminated: </a:t>
            </a:r>
            <a:r>
              <a:rPr lang="en-US" sz="1200" kern="1200" dirty="0" smtClean="0">
                <a:solidFill>
                  <a:schemeClr val="tx1"/>
                </a:solidFill>
                <a:effectLst/>
                <a:latin typeface="Arial"/>
                <a:ea typeface="+mn-ea"/>
                <a:cs typeface="HP Simplified"/>
              </a:rPr>
              <a:t> System administrators no longer have to use manual, inaccurate and tedious asset collection and tracking approaches such as spreadsheets and bar code scanners.</a:t>
            </a:r>
          </a:p>
          <a:p>
            <a:pPr marL="171450" indent="-171450">
              <a:buFont typeface="Arial" pitchFamily="34" charset="0"/>
              <a:buChar char="•"/>
            </a:pPr>
            <a:r>
              <a:rPr lang="en-US" sz="1200" b="1" kern="1200" dirty="0" smtClean="0">
                <a:solidFill>
                  <a:schemeClr val="tx1"/>
                </a:solidFill>
                <a:effectLst/>
                <a:latin typeface="Arial"/>
                <a:ea typeface="+mn-ea"/>
                <a:cs typeface="HP Simplified"/>
              </a:rPr>
              <a:t>Workload placement optimized: </a:t>
            </a:r>
            <a:r>
              <a:rPr lang="en-US" sz="1200" kern="1200" dirty="0" smtClean="0">
                <a:solidFill>
                  <a:schemeClr val="tx1"/>
                </a:solidFill>
                <a:effectLst/>
                <a:latin typeface="Arial"/>
                <a:ea typeface="+mn-ea"/>
                <a:cs typeface="HP Simplified"/>
              </a:rPr>
              <a:t>Enabled by automated system location data combined with unique graphical power, temperature and performance display in Insight Control.</a:t>
            </a:r>
          </a:p>
          <a:p>
            <a:pPr marL="0" indent="0">
              <a:buFont typeface="Arial" pitchFamily="34" charset="0"/>
              <a:buNone/>
            </a:pPr>
            <a:endParaRPr lang="en-US" sz="1200" kern="1200" dirty="0" smtClean="0">
              <a:solidFill>
                <a:schemeClr val="tx1"/>
              </a:solidFill>
              <a:effectLst/>
              <a:latin typeface="Arial"/>
              <a:ea typeface="+mn-ea"/>
              <a:cs typeface="HP Simplified"/>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b="0" kern="1200" baseline="30000" dirty="0" smtClean="0">
                <a:solidFill>
                  <a:schemeClr val="tx1"/>
                </a:solidFill>
                <a:effectLst/>
                <a:latin typeface="Arial"/>
                <a:ea typeface="+mn-ea"/>
                <a:cs typeface="HP Simplified"/>
              </a:rPr>
              <a:t>1</a:t>
            </a:r>
            <a:r>
              <a:rPr lang="en-US" sz="1200" b="0" kern="1200" baseline="0" dirty="0" smtClean="0">
                <a:solidFill>
                  <a:schemeClr val="tx1"/>
                </a:solidFill>
                <a:effectLst/>
                <a:latin typeface="Arial"/>
                <a:ea typeface="+mn-ea"/>
                <a:cs typeface="HP Simplified"/>
              </a:rPr>
              <a:t> </a:t>
            </a:r>
            <a:r>
              <a:rPr lang="en-US" b="1" dirty="0" smtClean="0">
                <a:latin typeface="Arial"/>
              </a:rPr>
              <a:t>100% of manual, error prone inventory tracking eliminated </a:t>
            </a:r>
            <a:r>
              <a:rPr lang="en-US" dirty="0" smtClean="0">
                <a:latin typeface="Arial"/>
              </a:rPr>
              <a:t>through the use of HP Location Discovery Services and Power Discovery Services. Based on the elimination of manual and semi-manual recording and record keeping of power and asset information.</a:t>
            </a:r>
          </a:p>
          <a:p>
            <a:pPr marL="0" indent="0">
              <a:buFont typeface="Arial" pitchFamily="34" charset="0"/>
              <a:buNone/>
            </a:pPr>
            <a:endParaRPr lang="en-US" sz="1200" kern="1200" dirty="0" smtClean="0">
              <a:solidFill>
                <a:schemeClr val="tx1"/>
              </a:solidFill>
              <a:effectLst/>
              <a:latin typeface="Arial"/>
              <a:ea typeface="+mn-ea"/>
              <a:cs typeface="HP Simplified"/>
            </a:endParaRP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38</a:t>
            </a:fld>
            <a:endParaRPr lang="en-GB" dirty="0"/>
          </a:p>
        </p:txBody>
      </p:sp>
    </p:spTree>
    <p:extLst>
      <p:ext uri="{BB962C8B-B14F-4D97-AF65-F5344CB8AC3E}">
        <p14:creationId xmlns:p14="http://schemas.microsoft.com/office/powerpoint/2010/main" val="260061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7" name="Slide Image Placeholder 1"/>
          <p:cNvSpPr>
            <a:spLocks noGrp="1" noRot="1" noChangeAspect="1" noTextEdit="1"/>
          </p:cNvSpPr>
          <p:nvPr>
            <p:ph type="sldImg"/>
          </p:nvPr>
        </p:nvSpPr>
        <p:spPr>
          <a:xfrm>
            <a:off x="397565" y="685488"/>
            <a:ext cx="6062870" cy="3429000"/>
          </a:xfrm>
          <a:ln/>
        </p:spPr>
      </p:sp>
      <p:sp>
        <p:nvSpPr>
          <p:cNvPr id="1099778" name="Notes Placeholder 2"/>
          <p:cNvSpPr>
            <a:spLocks noGrp="1"/>
          </p:cNvSpPr>
          <p:nvPr>
            <p:ph type="body" idx="1"/>
          </p:nvPr>
        </p:nvSpPr>
        <p:spPr>
          <a:noFill/>
          <a:ln/>
        </p:spPr>
        <p:txBody>
          <a:bodyPr lIns="91435" tIns="45718" rIns="91435" bIns="45718">
            <a:noAutofit/>
          </a:bodyPr>
          <a:lstStyle/>
          <a:p>
            <a:r>
              <a:rPr lang="en-US" sz="1000" dirty="0"/>
              <a:t>This slide shows the 4 areas of focus and 4 “lasting values” that we have with our MCCI.</a:t>
            </a:r>
          </a:p>
          <a:p>
            <a:endParaRPr lang="en-US" sz="1000" dirty="0"/>
          </a:p>
          <a:p>
            <a:pPr lvl="0"/>
            <a:r>
              <a:rPr lang="en-US" sz="1000" u="sng" dirty="0"/>
              <a:t>Dynamic:  Improve efficiency, optimize resources </a:t>
            </a:r>
          </a:p>
          <a:p>
            <a:pPr lvl="1"/>
            <a:r>
              <a:rPr lang="en-US" sz="1000" dirty="0"/>
              <a:t>Provision infrastructure in minutes</a:t>
            </a:r>
          </a:p>
          <a:p>
            <a:pPr lvl="1"/>
            <a:r>
              <a:rPr lang="en-US" sz="1000" dirty="0"/>
              <a:t>Optimize resources by workload by dialing up or down isolation and flexibility</a:t>
            </a:r>
          </a:p>
          <a:p>
            <a:pPr lvl="1"/>
            <a:r>
              <a:rPr lang="en-US" sz="1000" dirty="0"/>
              <a:t>Choose from electrical and dynamic partitions to virtual machines and containers</a:t>
            </a:r>
          </a:p>
          <a:p>
            <a:pPr lvl="1"/>
            <a:r>
              <a:rPr lang="en-US" sz="1000" dirty="0"/>
              <a:t>Capacity Advisor </a:t>
            </a:r>
          </a:p>
          <a:p>
            <a:pPr lvl="1"/>
            <a:r>
              <a:rPr lang="en-US" sz="1000" dirty="0"/>
              <a:t>Scale resources in real time with instant capacity</a:t>
            </a:r>
          </a:p>
          <a:p>
            <a:pPr lvl="1"/>
            <a:r>
              <a:rPr lang="en-US" sz="1000" dirty="0"/>
              <a:t>Integrated virtualization, management, and high availability </a:t>
            </a:r>
          </a:p>
          <a:p>
            <a:pPr lvl="0"/>
            <a:r>
              <a:rPr lang="en-US" sz="1000" u="sng" dirty="0"/>
              <a:t>Always-On:   Continuous, Uninterrupted application availability</a:t>
            </a:r>
          </a:p>
          <a:p>
            <a:pPr lvl="1"/>
            <a:r>
              <a:rPr lang="en-US" sz="1000" dirty="0"/>
              <a:t>Secure and reliable from CPU to solution</a:t>
            </a:r>
          </a:p>
          <a:p>
            <a:pPr lvl="1"/>
            <a:r>
              <a:rPr lang="en-US" sz="1000" dirty="0"/>
              <a:t>Scale i/o independently from CPU</a:t>
            </a:r>
          </a:p>
          <a:p>
            <a:pPr lvl="1"/>
            <a:r>
              <a:rPr lang="en-US" sz="1000" dirty="0"/>
              <a:t>End-to-end redundant data paths</a:t>
            </a:r>
          </a:p>
          <a:p>
            <a:pPr lvl="1"/>
            <a:r>
              <a:rPr lang="en-US" sz="1000" dirty="0"/>
              <a:t>Predictive error handling</a:t>
            </a:r>
          </a:p>
          <a:p>
            <a:pPr lvl="1"/>
            <a:r>
              <a:rPr lang="en-US" sz="1000" dirty="0"/>
              <a:t>Comprehensive security</a:t>
            </a:r>
          </a:p>
          <a:p>
            <a:pPr lvl="1"/>
            <a:r>
              <a:rPr lang="en-US" sz="1000" dirty="0"/>
              <a:t>Full fault tolerance</a:t>
            </a:r>
          </a:p>
          <a:p>
            <a:pPr lvl="1"/>
            <a:r>
              <a:rPr lang="en-US" sz="1000" dirty="0"/>
              <a:t>Uninterrupted service within data center or over distance</a:t>
            </a:r>
          </a:p>
          <a:p>
            <a:pPr lvl="1"/>
            <a:r>
              <a:rPr lang="en-US" sz="1000" dirty="0"/>
              <a:t>Mission Critical Services</a:t>
            </a:r>
          </a:p>
          <a:p>
            <a:pPr lvl="1"/>
            <a:endParaRPr lang="en-US" sz="1000" dirty="0"/>
          </a:p>
          <a:p>
            <a:pPr lvl="0"/>
            <a:r>
              <a:rPr lang="en-US" sz="1000" u="sng" dirty="0"/>
              <a:t>Unified:  the datacenter and simplify IT</a:t>
            </a:r>
          </a:p>
          <a:p>
            <a:pPr lvl="1"/>
            <a:r>
              <a:rPr lang="en-US" sz="1000" dirty="0"/>
              <a:t>Common modular server architecture  </a:t>
            </a:r>
          </a:p>
          <a:p>
            <a:pPr lvl="1"/>
            <a:r>
              <a:rPr lang="en-US" sz="1000" dirty="0"/>
              <a:t>Unified blade architecture from x86 to Superdome 2 and NonStop</a:t>
            </a:r>
          </a:p>
          <a:p>
            <a:pPr lvl="1"/>
            <a:r>
              <a:rPr lang="en-US" sz="1000" dirty="0"/>
              <a:t>Simplified scaling to match any workload</a:t>
            </a:r>
          </a:p>
          <a:p>
            <a:pPr lvl="1"/>
            <a:r>
              <a:rPr lang="en-US" sz="1000" dirty="0"/>
              <a:t>Common management, storage, and networking  across the data center</a:t>
            </a:r>
          </a:p>
          <a:p>
            <a:pPr lvl="1"/>
            <a:r>
              <a:rPr lang="en-US" sz="1000" dirty="0"/>
              <a:t>Single management view across all servers, storage, operating environments, network </a:t>
            </a:r>
          </a:p>
          <a:p>
            <a:pPr lvl="0"/>
            <a:endParaRPr lang="en-US" sz="1000" dirty="0"/>
          </a:p>
          <a:p>
            <a:pPr lvl="0"/>
            <a:r>
              <a:rPr lang="en-US" sz="1000" u="sng" dirty="0"/>
              <a:t>Enduring:  Future proof IT with investment protection and stability </a:t>
            </a:r>
          </a:p>
          <a:p>
            <a:pPr lvl="1"/>
            <a:r>
              <a:rPr lang="en-US" sz="1000" dirty="0"/>
              <a:t>Platform stability with hundreds of mission-critical innovations</a:t>
            </a:r>
          </a:p>
          <a:p>
            <a:pPr lvl="1"/>
            <a:r>
              <a:rPr lang="en-US" sz="1000" dirty="0"/>
              <a:t>Decades of support life</a:t>
            </a:r>
          </a:p>
          <a:p>
            <a:pPr lvl="1"/>
            <a:r>
              <a:rPr lang="en-US" sz="1000" dirty="0"/>
              <a:t>Simply add a blade  to existing chassis</a:t>
            </a:r>
          </a:p>
          <a:p>
            <a:pPr lvl="1"/>
            <a:r>
              <a:rPr lang="en-US" sz="1000" dirty="0"/>
              <a:t>Energy Star qualified</a:t>
            </a:r>
          </a:p>
          <a:p>
            <a:pPr lvl="1"/>
            <a:r>
              <a:rPr lang="en-US" sz="1000" dirty="0"/>
              <a:t>Common architecture for UNIX, NonStop, OpenVMS  and Windows/Linux</a:t>
            </a:r>
          </a:p>
          <a:p>
            <a:pPr lvl="1"/>
            <a:r>
              <a:rPr lang="en-US" sz="1000" dirty="0"/>
              <a:t>Project Odyssey innovations on both Integrity and mission-critical x86 </a:t>
            </a:r>
          </a:p>
          <a:p>
            <a:endParaRPr lang="en-US" b="1" dirty="0" smtClean="0"/>
          </a:p>
          <a:p>
            <a:endParaRPr lang="en-US" b="1" dirty="0" smtClean="0"/>
          </a:p>
        </p:txBody>
      </p:sp>
      <p:sp>
        <p:nvSpPr>
          <p:cNvPr id="11267" name="Slide Number Placeholder 3"/>
          <p:cNvSpPr txBox="1">
            <a:spLocks noGrp="1"/>
          </p:cNvSpPr>
          <p:nvPr/>
        </p:nvSpPr>
        <p:spPr bwMode="auto">
          <a:xfrm>
            <a:off x="3884613" y="8684926"/>
            <a:ext cx="2971800" cy="457513"/>
          </a:xfrm>
          <a:prstGeom prst="rect">
            <a:avLst/>
          </a:prstGeom>
          <a:noFill/>
          <a:ln>
            <a:miter lim="800000"/>
            <a:headEnd/>
            <a:tailEnd/>
          </a:ln>
        </p:spPr>
        <p:txBody>
          <a:bodyPr lIns="91435" tIns="45718" rIns="91435" bIns="45718" anchor="b"/>
          <a:lstStyle/>
          <a:p>
            <a:pPr algn="r" fontAlgn="base">
              <a:spcBef>
                <a:spcPct val="0"/>
              </a:spcBef>
              <a:spcAft>
                <a:spcPct val="0"/>
              </a:spcAft>
              <a:defRPr/>
            </a:pPr>
            <a:fld id="{5A4BCB60-1689-44D8-AE47-B95A25E14DC6}" type="slidenum">
              <a:rPr lang="en-US" sz="1200">
                <a:solidFill>
                  <a:prstClr val="black"/>
                </a:solidFill>
                <a:latin typeface="Calibri"/>
                <a:ea typeface="MS PGothic" pitchFamily="34" charset="-128"/>
              </a:rPr>
              <a:pPr algn="r" fontAlgn="base">
                <a:spcBef>
                  <a:spcPct val="0"/>
                </a:spcBef>
                <a:spcAft>
                  <a:spcPct val="0"/>
                </a:spcAft>
                <a:defRPr/>
              </a:pPr>
              <a:t>4</a:t>
            </a:fld>
            <a:endParaRPr lang="en-US" sz="1200">
              <a:solidFill>
                <a:prstClr val="black"/>
              </a:solidFill>
              <a:latin typeface="Calibri"/>
              <a:ea typeface="MS PGothic" pitchFamily="34" charset="-128"/>
            </a:endParaRPr>
          </a:p>
        </p:txBody>
      </p:sp>
    </p:spTree>
    <p:extLst>
      <p:ext uri="{BB962C8B-B14F-4D97-AF65-F5344CB8AC3E}">
        <p14:creationId xmlns:p14="http://schemas.microsoft.com/office/powerpoint/2010/main" val="410506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457175">
              <a:defRPr/>
            </a:pPr>
            <a:r>
              <a:rPr lang="en-US" sz="1800" dirty="0"/>
              <a:t>For context:   announcement is a milestone on a path that we’ve been on for several years.  </a:t>
            </a:r>
          </a:p>
          <a:p>
            <a:pPr defTabSz="457175">
              <a:defRPr/>
            </a:pPr>
            <a:endParaRPr lang="en-US" sz="1800" dirty="0"/>
          </a:p>
          <a:p>
            <a:r>
              <a:rPr lang="en-US" sz="1800" dirty="0">
                <a:solidFill>
                  <a:srgbClr val="000000"/>
                </a:solidFill>
                <a:latin typeface="HP Simplified" pitchFamily="34" charset="0"/>
                <a:cs typeface="HP Simplified" pitchFamily="34" charset="0"/>
              </a:rPr>
              <a:t>3 strategic announcements over 2 years  -- a deliberate path; we have made commitments and kept them consistently, even during challenging years</a:t>
            </a:r>
          </a:p>
          <a:p>
            <a:endParaRPr lang="en-US" sz="1800" dirty="0">
              <a:solidFill>
                <a:srgbClr val="000000"/>
              </a:solidFill>
              <a:latin typeface="HP Simplified" pitchFamily="34" charset="0"/>
            </a:endParaRPr>
          </a:p>
          <a:p>
            <a:r>
              <a:rPr lang="en-US" sz="1800" b="1" dirty="0">
                <a:solidFill>
                  <a:srgbClr val="000000"/>
                </a:solidFill>
                <a:latin typeface="HP Simplified" pitchFamily="34" charset="0"/>
              </a:rPr>
              <a:t>April </a:t>
            </a:r>
            <a:r>
              <a:rPr lang="en-US" sz="1800" b="1" dirty="0"/>
              <a:t>2010</a:t>
            </a:r>
            <a:r>
              <a:rPr lang="en-US" sz="1800" dirty="0"/>
              <a:t> – First MCCI; really set HP apart in the industry.   Based on a modular design that ensures an adaptable platform for current and evolving mission critical needs</a:t>
            </a:r>
          </a:p>
          <a:p>
            <a:endParaRPr lang="en-US" sz="1800" dirty="0"/>
          </a:p>
          <a:p>
            <a:r>
              <a:rPr lang="en-US" sz="1800" b="1" dirty="0"/>
              <a:t>November 2011 </a:t>
            </a:r>
            <a:r>
              <a:rPr lang="en-US" sz="1800" dirty="0"/>
              <a:t>– Redefining MC with Project Odyssey; continuing to invest in established MC while extended full MC experience to x86</a:t>
            </a:r>
          </a:p>
          <a:p>
            <a:endParaRPr lang="en-US" sz="1800" dirty="0"/>
          </a:p>
          <a:p>
            <a:r>
              <a:rPr lang="en-US" sz="1800" b="1" dirty="0"/>
              <a:t>November 2012 – </a:t>
            </a:r>
            <a:r>
              <a:rPr lang="en-US" sz="1800" dirty="0"/>
              <a:t>We’ll get into the details; this announcement demonstrates how we are taking advantage of the path that we set out on in 2012 --- using our common modular architecture to deliver value to our Integrity and HP-UX customers</a:t>
            </a:r>
          </a:p>
          <a:p>
            <a:endParaRPr lang="en-US" sz="1800" dirty="0"/>
          </a:p>
          <a:p>
            <a:r>
              <a:rPr lang="en-US" sz="1800" b="1" dirty="0"/>
              <a:t>Future – </a:t>
            </a:r>
            <a:r>
              <a:rPr lang="en-US" sz="1800" dirty="0"/>
              <a:t>We have exciting plans ahead to continue to use this same MCCI for established platforms such as Integrity as well as x86.  That’s where Project Odyssey comes in.</a:t>
            </a:r>
            <a:endParaRPr lang="en-US" sz="1800" b="1"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5</a:t>
            </a:fld>
            <a:endParaRPr lang="en-GB" dirty="0">
              <a:solidFill>
                <a:prstClr val="black"/>
              </a:solidFill>
              <a:latin typeface="Calibri"/>
            </a:endParaRPr>
          </a:p>
        </p:txBody>
      </p:sp>
    </p:spTree>
    <p:extLst>
      <p:ext uri="{BB962C8B-B14F-4D97-AF65-F5344CB8AC3E}">
        <p14:creationId xmlns:p14="http://schemas.microsoft.com/office/powerpoint/2010/main" val="64703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30189">
              <a:spcAft>
                <a:spcPts val="400"/>
              </a:spcAft>
              <a:buSzPct val="100000"/>
            </a:pPr>
            <a:endParaRPr lang="en-US" noProof="0" dirty="0" smtClean="0">
              <a:solidFill>
                <a:srgbClr val="000000"/>
              </a:solidFill>
              <a:latin typeface="HP Simplified" pitchFamily="34" charset="0"/>
              <a:cs typeface="HP Simplified" pitchFamily="34" charset="0"/>
            </a:endParaRPr>
          </a:p>
          <a:p>
            <a:pPr defTabSz="430189">
              <a:spcAft>
                <a:spcPts val="400"/>
              </a:spcAft>
              <a:buSzPct val="100000"/>
              <a:defRPr/>
            </a:pPr>
            <a:r>
              <a:rPr lang="en-US" noProof="0" dirty="0" smtClean="0">
                <a:solidFill>
                  <a:srgbClr val="000000"/>
                </a:solidFill>
                <a:latin typeface="HP Simplified" pitchFamily="34" charset="0"/>
                <a:cs typeface="HP Simplified" pitchFamily="34" charset="0"/>
              </a:rPr>
              <a:t>This slide shows where we are with today’s Integrity portfolio ---- a market-leading, robust product line that is powering some of the world’s largest and most complex workloads.  We consider this product line to be the “gold standard” or the “high water mark” for mission-critical design, supporting our customers’ needs for availability, resiliency, workload flexibility, and simplification.   </a:t>
            </a:r>
          </a:p>
          <a:p>
            <a:pPr defTabSz="430189">
              <a:spcAft>
                <a:spcPts val="400"/>
              </a:spcAft>
              <a:buSzPct val="100000"/>
              <a:defRPr/>
            </a:pPr>
            <a:endParaRPr lang="en-US" noProof="0" dirty="0" smtClean="0">
              <a:solidFill>
                <a:srgbClr val="000000"/>
              </a:solidFill>
              <a:latin typeface="HP Simplified" pitchFamily="34" charset="0"/>
              <a:cs typeface="HP Simplified" pitchFamily="34" charset="0"/>
            </a:endParaRPr>
          </a:p>
          <a:p>
            <a:pPr defTabSz="430189">
              <a:spcAft>
                <a:spcPts val="400"/>
              </a:spcAft>
              <a:buSzPct val="100000"/>
              <a:defRPr/>
            </a:pPr>
            <a:r>
              <a:rPr lang="en-US" noProof="0" dirty="0" smtClean="0">
                <a:solidFill>
                  <a:srgbClr val="000000"/>
                </a:solidFill>
                <a:latin typeface="HP Simplified" pitchFamily="34" charset="0"/>
                <a:cs typeface="HP Simplified" pitchFamily="34" charset="0"/>
              </a:rPr>
              <a:t>Certainly, we have been through challenging times with this portfolio ---- the products themselves have continued to deliver.   Our customers have continued to trust us.   ($11B UNIX market where HP has strong share  --- </a:t>
            </a:r>
            <a:r>
              <a:rPr lang="en-US" noProof="0" dirty="0" err="1" smtClean="0">
                <a:solidFill>
                  <a:srgbClr val="000000"/>
                </a:solidFill>
                <a:latin typeface="HP Simplified" pitchFamily="34" charset="0"/>
                <a:cs typeface="HP Simplified" pitchFamily="34" charset="0"/>
              </a:rPr>
              <a:t>approx</a:t>
            </a:r>
            <a:r>
              <a:rPr lang="en-US" noProof="0" dirty="0" smtClean="0">
                <a:solidFill>
                  <a:srgbClr val="000000"/>
                </a:solidFill>
                <a:latin typeface="HP Simplified" pitchFamily="34" charset="0"/>
                <a:cs typeface="HP Simplified" pitchFamily="34" charset="0"/>
              </a:rPr>
              <a:t> 21%)</a:t>
            </a:r>
          </a:p>
          <a:p>
            <a:pPr defTabSz="430189">
              <a:spcAft>
                <a:spcPts val="400"/>
              </a:spcAft>
              <a:buSzPct val="100000"/>
              <a:defRPr/>
            </a:pPr>
            <a:endParaRPr lang="en-US" noProof="0" dirty="0" smtClean="0">
              <a:solidFill>
                <a:srgbClr val="000000"/>
              </a:solidFill>
              <a:latin typeface="HP Simplified" pitchFamily="34" charset="0"/>
              <a:cs typeface="HP Simplified" pitchFamily="34" charset="0"/>
            </a:endParaRPr>
          </a:p>
          <a:p>
            <a:pPr defTabSz="430189">
              <a:spcAft>
                <a:spcPts val="400"/>
              </a:spcAft>
              <a:buSzPct val="100000"/>
              <a:defRPr/>
            </a:pPr>
            <a:r>
              <a:rPr lang="en-US" noProof="0" dirty="0" smtClean="0">
                <a:solidFill>
                  <a:srgbClr val="000000"/>
                </a:solidFill>
                <a:latin typeface="HP Simplified" pitchFamily="34" charset="0"/>
                <a:cs typeface="HP Simplified" pitchFamily="34" charset="0"/>
              </a:rPr>
              <a:t>The good news with this portfolio is that --- while it’s well-established, it’s also future-ready.    Our customers can continue to invest here, HP provides you infrastructure that addresses your M-C needs today and as they evolve in the future. </a:t>
            </a:r>
          </a:p>
          <a:p>
            <a:endParaRPr lang="en-US" noProof="0"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6</a:t>
            </a:fld>
            <a:endParaRPr lang="en-GB" dirty="0">
              <a:solidFill>
                <a:prstClr val="black"/>
              </a:solidFill>
              <a:latin typeface="Calibri"/>
            </a:endParaRPr>
          </a:p>
        </p:txBody>
      </p:sp>
    </p:spTree>
    <p:extLst>
      <p:ext uri="{BB962C8B-B14F-4D97-AF65-F5344CB8AC3E}">
        <p14:creationId xmlns:p14="http://schemas.microsoft.com/office/powerpoint/2010/main" val="285125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Industry’s most advanced bladed architecture with the latest end-to-end innovations </a:t>
            </a:r>
          </a:p>
          <a:p>
            <a:r>
              <a:rPr lang="en-US" sz="1200" kern="1200" dirty="0" smtClean="0">
                <a:solidFill>
                  <a:schemeClr val="tx1"/>
                </a:solidFill>
                <a:effectLst/>
                <a:latin typeface="HP Simplified"/>
                <a:ea typeface="+mn-ea"/>
                <a:cs typeface="HP Simplified"/>
              </a:rPr>
              <a:t>-Unlike traditional rack-based infrastructure, HP BladeSystem utilizes a modular design to share power, network, and storage infrastructure at the enclosure level, reducing hardware cost by 58%</a:t>
            </a:r>
          </a:p>
          <a:p>
            <a:r>
              <a:rPr lang="en-US" sz="1200" kern="1200" dirty="0" smtClean="0">
                <a:solidFill>
                  <a:schemeClr val="tx1"/>
                </a:solidFill>
                <a:effectLst/>
                <a:latin typeface="HP Simplified"/>
                <a:ea typeface="+mn-ea"/>
              </a:rPr>
              <a:t>Key points:</a:t>
            </a:r>
          </a:p>
          <a:p>
            <a:r>
              <a:rPr lang="en-US" sz="1200" kern="1200" dirty="0" smtClean="0">
                <a:solidFill>
                  <a:schemeClr val="tx1"/>
                </a:solidFill>
                <a:effectLst/>
                <a:latin typeface="HP Simplified"/>
                <a:ea typeface="+mn-ea"/>
              </a:rPr>
              <a:t>-</a:t>
            </a:r>
            <a:r>
              <a:rPr lang="en-US" sz="1200" dirty="0" smtClean="0">
                <a:effectLst/>
              </a:rPr>
              <a:t>The newest enhancements in February 2013 allows the c7000 Platinum Enclosure to accommodate the next wave of I/O bandwidth capacity required for the coming years including 56GbE FDR </a:t>
            </a:r>
            <a:r>
              <a:rPr lang="en-US" sz="1200" dirty="0" err="1" smtClean="0">
                <a:effectLst/>
              </a:rPr>
              <a:t>Infiniband</a:t>
            </a:r>
            <a:r>
              <a:rPr lang="en-US" sz="1200" dirty="0" smtClean="0">
                <a:effectLst/>
              </a:rPr>
              <a:t> and 16Gb Fibre Channel. HP also released the first true 40GbE blade switch in the market, providing 40Gb downlinks to each blade server enabling </a:t>
            </a:r>
            <a:r>
              <a:rPr lang="en-US" sz="1200" dirty="0" err="1" smtClean="0">
                <a:effectLst/>
              </a:rPr>
              <a:t>InfiniBand</a:t>
            </a:r>
            <a:r>
              <a:rPr lang="en-US" sz="1200" dirty="0" smtClean="0">
                <a:effectLst/>
              </a:rPr>
              <a:t>-like performance in an Ethernet blade switch. </a:t>
            </a:r>
          </a:p>
          <a:p>
            <a:pPr marL="171450" lvl="0" indent="-171450">
              <a:buFont typeface="Arial" pitchFamily="34" charset="0"/>
              <a:buChar char="•"/>
            </a:pPr>
            <a:r>
              <a:rPr lang="en-US" sz="1200" b="1" kern="1200" dirty="0" smtClean="0">
                <a:solidFill>
                  <a:schemeClr val="tx1"/>
                </a:solidFill>
                <a:effectLst/>
                <a:latin typeface="HP Simplified"/>
                <a:ea typeface="+mn-ea"/>
                <a:cs typeface="HP Simplified"/>
              </a:rPr>
              <a:t>Eliminate up to 95%</a:t>
            </a:r>
            <a:r>
              <a:rPr lang="en-US" sz="1200" kern="1200" dirty="0" smtClean="0">
                <a:solidFill>
                  <a:schemeClr val="tx1"/>
                </a:solidFill>
                <a:effectLst/>
                <a:latin typeface="HP Simplified"/>
                <a:ea typeface="+mn-ea"/>
                <a:cs typeface="HP Simplified"/>
              </a:rPr>
              <a:t> of network sprawl and make network changes in 90% less time with Virtual Connect for wire-once simplicity</a:t>
            </a:r>
          </a:p>
          <a:p>
            <a:pPr marL="171450" lvl="0" indent="-171450">
              <a:buFont typeface="Arial" pitchFamily="34" charset="0"/>
              <a:buChar char="•"/>
            </a:pPr>
            <a:r>
              <a:rPr lang="en-US" sz="1200" b="1" kern="1200" dirty="0" smtClean="0">
                <a:solidFill>
                  <a:schemeClr val="tx1"/>
                </a:solidFill>
                <a:effectLst/>
                <a:latin typeface="HP Simplified"/>
                <a:ea typeface="+mn-ea"/>
                <a:cs typeface="HP Simplified"/>
              </a:rPr>
              <a:t>Industry’s only </a:t>
            </a:r>
            <a:r>
              <a:rPr lang="en-US" sz="1200" b="1" kern="1200" dirty="0" err="1" smtClean="0">
                <a:solidFill>
                  <a:schemeClr val="tx1"/>
                </a:solidFill>
                <a:effectLst/>
                <a:latin typeface="HP Simplified"/>
                <a:ea typeface="+mn-ea"/>
                <a:cs typeface="HP Simplified"/>
              </a:rPr>
              <a:t>FlatSAN</a:t>
            </a:r>
            <a:r>
              <a:rPr lang="en-US" sz="1200" kern="1200" dirty="0" smtClean="0">
                <a:solidFill>
                  <a:schemeClr val="tx1"/>
                </a:solidFill>
                <a:effectLst/>
                <a:latin typeface="HP Simplified"/>
                <a:ea typeface="+mn-ea"/>
                <a:cs typeface="HP Simplified"/>
              </a:rPr>
              <a:t> solution eliminating 50% of SAN fabric cost, complexity and bottlenecks </a:t>
            </a:r>
          </a:p>
          <a:p>
            <a:pPr marL="171450" indent="-171450">
              <a:buFont typeface="Arial" pitchFamily="34" charset="0"/>
              <a:buChar char="•"/>
            </a:pPr>
            <a:endParaRPr lang="en-US" sz="1200" kern="1200" dirty="0" smtClean="0">
              <a:solidFill>
                <a:schemeClr val="tx1"/>
              </a:solidFill>
              <a:effectLst/>
              <a:latin typeface="HP Simplified"/>
              <a:ea typeface="+mn-ea"/>
              <a:cs typeface="HP Simplified"/>
            </a:endParaRPr>
          </a:p>
          <a:p>
            <a:endParaRPr lang="en-US" sz="1200" kern="1200" dirty="0" smtClean="0">
              <a:solidFill>
                <a:schemeClr val="tx1"/>
              </a:solidFill>
              <a:effectLst/>
              <a:latin typeface="HP Simplified"/>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Built-in intelligence to maximize every hour, watt and dollar</a:t>
            </a:r>
            <a:endParaRPr lang="en-US" dirty="0" smtClean="0">
              <a:solidFill>
                <a:schemeClr val="bg1"/>
              </a:solidFill>
            </a:endParaRPr>
          </a:p>
          <a:p>
            <a:r>
              <a:rPr lang="en-US" dirty="0" smtClean="0"/>
              <a:t>-Management is built into the enclosure to cover the entire management lifecycle</a:t>
            </a:r>
            <a:r>
              <a:rPr lang="en-US" baseline="0" dirty="0" smtClean="0"/>
              <a:t> and maximize resources such as admin time, energy, and budget.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HP Simplified"/>
                <a:ea typeface="+mn-ea"/>
                <a:cs typeface="HP Simplified"/>
              </a:rPr>
              <a:t>Key point: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HP Simplified"/>
                <a:ea typeface="+mn-ea"/>
                <a:cs typeface="HP Simplified"/>
              </a:rPr>
              <a:t>-Take control of limited power resources with HP Intelligent Infrastructure and Thermal Logic technology inside HP BladeSystem. -In addition, the c7000 Platinum Enclosure, with built-in intelligence, provides advanced insight into your data center with industry first and only Location and Power Discovery Services.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HP Simplified"/>
                <a:ea typeface="+mn-ea"/>
                <a:cs typeface="HP Simplified"/>
              </a:rPr>
              <a:t>-Simplify and automate your infrastructure to increase productivity with Insight Management</a:t>
            </a:r>
            <a:r>
              <a:rPr lang="en-US" sz="1200" kern="1200" baseline="0" dirty="0" smtClean="0">
                <a:solidFill>
                  <a:schemeClr val="tx1"/>
                </a:solidFill>
                <a:effectLst/>
                <a:latin typeface="HP Simplified"/>
                <a:ea typeface="+mn-ea"/>
                <a:cs typeface="HP Simplified"/>
              </a:rPr>
              <a:t> which </a:t>
            </a:r>
            <a:r>
              <a:rPr lang="en-US" sz="1200" kern="1200" dirty="0" smtClean="0">
                <a:solidFill>
                  <a:schemeClr val="tx1"/>
                </a:solidFill>
                <a:effectLst/>
                <a:latin typeface="HP Simplified"/>
                <a:ea typeface="+mn-ea"/>
                <a:cs typeface="HP Simplified"/>
              </a:rPr>
              <a:t>delivers efficiencies in system management, monitoring, and provisioning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HP Simplified"/>
              <a:ea typeface="+mn-ea"/>
              <a:cs typeface="HP Simplified"/>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One converged infrastructure, the foundation for industry leading solutions from client to cloud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HP Simplified"/>
                <a:ea typeface="+mn-ea"/>
                <a:cs typeface="HP Simplified"/>
              </a:rPr>
              <a:t>The modular design of HP BladeSystem can be quickly scaled, repurposed, and upgraded to fit your changing business needs. The HP BladeSystem maximizes investment protection by enabling you to easily leverage the latest technologies when they become available by changing just the components that need to be changed instead of the “rip and replace” approach.  HP BladeSystem future proofs your business with an infrastructure that can help you realize the full potential of virtualization and build a path to the cloud that protects your investment every step of the way.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HP Simplified"/>
              <a:ea typeface="+mn-ea"/>
              <a:cs typeface="HP Simplified"/>
            </a:endParaRPr>
          </a:p>
          <a:p>
            <a:pPr marL="171450" lvl="0" indent="-171450">
              <a:buFont typeface="Arial" pitchFamily="34" charset="0"/>
              <a:buChar char="•"/>
            </a:pPr>
            <a:r>
              <a:rPr lang="en-US" sz="1200" b="1" kern="1200" dirty="0" smtClean="0">
                <a:solidFill>
                  <a:schemeClr val="tx1"/>
                </a:solidFill>
                <a:effectLst/>
                <a:latin typeface="HP Simplified"/>
                <a:ea typeface="+mn-ea"/>
                <a:cs typeface="HP Simplified"/>
              </a:rPr>
              <a:t>Payback in just over 7 months</a:t>
            </a:r>
            <a:r>
              <a:rPr lang="en-US" sz="1200" kern="1200" dirty="0" smtClean="0">
                <a:solidFill>
                  <a:schemeClr val="tx1"/>
                </a:solidFill>
                <a:effectLst/>
                <a:latin typeface="HP Simplified"/>
                <a:ea typeface="+mn-ea"/>
                <a:cs typeface="HP Simplified"/>
              </a:rPr>
              <a:t> with superior investment protection every step of the way on your path to the cloud. </a:t>
            </a:r>
          </a:p>
          <a:p>
            <a:pPr marL="171450" lvl="0" indent="-171450">
              <a:buFont typeface="Arial" pitchFamily="34" charset="0"/>
              <a:buChar char="•"/>
            </a:pPr>
            <a:r>
              <a:rPr lang="en-US" sz="1200" kern="1200" dirty="0" smtClean="0">
                <a:solidFill>
                  <a:schemeClr val="tx1"/>
                </a:solidFill>
                <a:effectLst/>
                <a:latin typeface="HP Simplified"/>
                <a:ea typeface="+mn-ea"/>
                <a:cs typeface="HP Simplified"/>
              </a:rPr>
              <a:t>Confidently grow your business on the </a:t>
            </a:r>
            <a:r>
              <a:rPr lang="en-US" sz="1200" b="1" kern="1200" dirty="0" smtClean="0">
                <a:solidFill>
                  <a:schemeClr val="tx1"/>
                </a:solidFill>
                <a:effectLst/>
                <a:latin typeface="HP Simplified"/>
                <a:ea typeface="+mn-ea"/>
                <a:cs typeface="HP Simplified"/>
              </a:rPr>
              <a:t>industry’s leading converged system that is designed, certified and delivered as a single solution</a:t>
            </a:r>
            <a:r>
              <a:rPr lang="en-US" sz="1200" kern="1200" dirty="0" smtClean="0">
                <a:solidFill>
                  <a:schemeClr val="tx1"/>
                </a:solidFill>
                <a:effectLst/>
                <a:latin typeface="HP Simplified"/>
                <a:ea typeface="+mn-ea"/>
                <a:cs typeface="HP Simplified"/>
              </a:rPr>
              <a:t> with servers, storage and networking. </a:t>
            </a:r>
          </a:p>
          <a:p>
            <a:pPr marL="171450" lvl="0" indent="-171450">
              <a:buFont typeface="Arial" pitchFamily="34" charset="0"/>
              <a:buChar char="•"/>
            </a:pPr>
            <a:r>
              <a:rPr lang="en-US" sz="1200" kern="1200" dirty="0" smtClean="0">
                <a:solidFill>
                  <a:schemeClr val="tx1"/>
                </a:solidFill>
                <a:effectLst/>
                <a:latin typeface="HP Simplified"/>
                <a:ea typeface="+mn-ea"/>
                <a:cs typeface="HP Simplified"/>
              </a:rPr>
              <a:t>The </a:t>
            </a:r>
            <a:r>
              <a:rPr lang="en-US" sz="1200" b="1" kern="1200" dirty="0" smtClean="0">
                <a:solidFill>
                  <a:schemeClr val="tx1"/>
                </a:solidFill>
                <a:effectLst/>
                <a:latin typeface="HP Simplified"/>
                <a:ea typeface="+mn-ea"/>
                <a:cs typeface="HP Simplified"/>
              </a:rPr>
              <a:t>ideal foundation for HP CloudSystem</a:t>
            </a:r>
            <a:r>
              <a:rPr lang="en-US" sz="1200" kern="1200" dirty="0" smtClean="0">
                <a:solidFill>
                  <a:schemeClr val="tx1"/>
                </a:solidFill>
                <a:effectLst/>
                <a:latin typeface="HP Simplified"/>
                <a:ea typeface="+mn-ea"/>
                <a:cs typeface="HP Simplified"/>
              </a:rPr>
              <a:t>, enabling application infrastructures to be up and running in less than 2 hours rather than days or months </a:t>
            </a:r>
          </a:p>
          <a:p>
            <a:pPr marL="171450" lvl="0" indent="-171450">
              <a:buFont typeface="Arial" pitchFamily="34" charset="0"/>
              <a:buChar char="•"/>
            </a:pPr>
            <a:r>
              <a:rPr lang="en-US" sz="1200" b="1" kern="1200" dirty="0" smtClean="0">
                <a:solidFill>
                  <a:schemeClr val="tx1"/>
                </a:solidFill>
                <a:effectLst/>
                <a:latin typeface="HP Simplified"/>
                <a:ea typeface="+mn-ea"/>
                <a:cs typeface="HP Simplified"/>
              </a:rPr>
              <a:t>Mission Critical</a:t>
            </a:r>
            <a:r>
              <a:rPr lang="en-US" sz="1200" kern="1200" dirty="0" smtClean="0">
                <a:solidFill>
                  <a:schemeClr val="tx1"/>
                </a:solidFill>
                <a:effectLst/>
                <a:latin typeface="HP Simplified"/>
                <a:ea typeface="+mn-ea"/>
                <a:cs typeface="HP Simplified"/>
              </a:rPr>
              <a:t> solutions (built on BladeSystem) for always-on, continuous, uninterrupted application availability</a:t>
            </a:r>
          </a:p>
          <a:p>
            <a:pPr marL="171450" indent="-171450">
              <a:buFont typeface="Arial" pitchFamily="34" charset="0"/>
              <a:buChar char="•"/>
            </a:pPr>
            <a:r>
              <a:rPr lang="en-US" sz="1200" b="1" kern="1200" dirty="0" smtClean="0">
                <a:solidFill>
                  <a:schemeClr val="tx1"/>
                </a:solidFill>
                <a:effectLst/>
                <a:latin typeface="HP Simplified"/>
                <a:ea typeface="+mn-ea"/>
                <a:cs typeface="HP Simplified"/>
              </a:rPr>
              <a:t>4x user density </a:t>
            </a:r>
            <a:r>
              <a:rPr lang="en-US" sz="1200" kern="1200" dirty="0" smtClean="0">
                <a:solidFill>
                  <a:schemeClr val="tx1"/>
                </a:solidFill>
                <a:effectLst/>
                <a:latin typeface="HP Simplified"/>
                <a:ea typeface="+mn-ea"/>
                <a:cs typeface="HP Simplified"/>
              </a:rPr>
              <a:t>with the industry’s first and only 8 GPUs per workstation graphics server blade for 3D graphic intensive mobile client applications.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HP Simplified"/>
                <a:ea typeface="+mn-ea"/>
                <a:cs typeface="HP Simplified"/>
              </a:rPr>
              <a:t>Key points: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HP Simplified"/>
                <a:ea typeface="+mn-ea"/>
                <a:cs typeface="HP Simplified"/>
              </a:rPr>
              <a:t>-Reduce  IT costs up to 68% over traditional infrastructures with payback in just over 7 months</a:t>
            </a:r>
          </a:p>
          <a:p>
            <a:pPr lvl="0"/>
            <a:r>
              <a:rPr lang="en-US" sz="1200" kern="1200" dirty="0" smtClean="0">
                <a:solidFill>
                  <a:schemeClr val="tx1"/>
                </a:solidFill>
                <a:effectLst/>
                <a:latin typeface="HP Simplified"/>
                <a:ea typeface="+mn-ea"/>
                <a:cs typeface="HP Simplified"/>
              </a:rPr>
              <a:t>-#1 in server virtualization worldwide and industry leading client virtualization portfolio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HP Simplified"/>
                <a:ea typeface="+mn-ea"/>
                <a:cs typeface="HP Simplified"/>
              </a:rPr>
              <a:t>-HP BladeSystem is the ideal foundation for enterprises and service providers planning to build and manage shared services environments or private cloud infrastructures.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HP Simplified"/>
                <a:ea typeface="+mn-ea"/>
                <a:cs typeface="HP Simplified"/>
              </a:rPr>
              <a:t>-HP BladeSystem continues to be the #1 blade solution in the market with 26 consecutive quarters of Worldwide leadership.  In Gartner’s new 2013 Blade Server Magic Quadrant, HP is the leader for both blade vision and execution.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HP Simplified"/>
              <a:ea typeface="+mn-ea"/>
              <a:cs typeface="HP Simplified"/>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pPr/>
              <a:t>8</a:t>
            </a:fld>
            <a:endParaRPr lang="en-GB" dirty="0"/>
          </a:p>
        </p:txBody>
      </p:sp>
    </p:spTree>
    <p:extLst>
      <p:ext uri="{BB962C8B-B14F-4D97-AF65-F5344CB8AC3E}">
        <p14:creationId xmlns:p14="http://schemas.microsoft.com/office/powerpoint/2010/main" val="4267001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HP Simplified"/>
                <a:ea typeface="+mn-ea"/>
                <a:cs typeface="HP Simplified"/>
              </a:rPr>
              <a:t>IDC interviewed seven midsize and enterprise-level  companies, that have migrated 17–100% of their server environment to blades.  IDC documented the benefits that customers experienced after transitioning from a traditional rack environment to a BladeSystem environment.</a:t>
            </a:r>
            <a:endParaRPr lang="en-US" dirty="0" smtClean="0"/>
          </a:p>
          <a:p>
            <a:endParaRPr lang="en-US" dirty="0" smtClean="0"/>
          </a:p>
          <a:p>
            <a:r>
              <a:rPr lang="en-US" sz="1200" b="0" i="0" u="none" strike="noStrike" kern="1200" baseline="0" dirty="0" smtClean="0">
                <a:solidFill>
                  <a:schemeClr val="tx1"/>
                </a:solidFill>
                <a:latin typeface="HP Simplified"/>
                <a:ea typeface="+mn-ea"/>
                <a:cs typeface="HP Simplified"/>
              </a:rPr>
              <a:t>The organizations in this study had selected HP blades as the platform to virtualize their compute environments to converge and simplify their datacenters. Prior to acquiring blades, only one of the seven had implemented any appreciable</a:t>
            </a:r>
          </a:p>
          <a:p>
            <a:r>
              <a:rPr lang="en-US" sz="1200" b="0" i="0" u="none" strike="noStrike" kern="1200" baseline="0" dirty="0" smtClean="0">
                <a:solidFill>
                  <a:schemeClr val="tx1"/>
                </a:solidFill>
                <a:latin typeface="HP Simplified"/>
                <a:ea typeface="+mn-ea"/>
                <a:cs typeface="HP Simplified"/>
              </a:rPr>
              <a:t>virtualization. After the migration to blades, the average server virtualization is 80% and they have also virtualized 67% of their workloads. As a result, the organizations have reduced their annual costs by 68%. In addition to the IT operations and hardware cost savings, the study also shows how migrating to a blade environment improved IT availability. Relative to traditional server environments, customers with virtualized blades incurred 88% fewer server incidents per year and reduced server downtime hours by an average of over 90%.</a:t>
            </a:r>
          </a:p>
          <a:p>
            <a:endParaRPr lang="en-US" sz="1200" b="0" i="0" u="none" strike="noStrike" kern="1200" baseline="0" dirty="0" smtClean="0">
              <a:solidFill>
                <a:schemeClr val="tx1"/>
              </a:solidFill>
              <a:latin typeface="HP Simplified"/>
              <a:ea typeface="+mn-ea"/>
            </a:endParaRPr>
          </a:p>
          <a:p>
            <a:endParaRPr lang="en-US" dirty="0" smtClean="0"/>
          </a:p>
          <a:p>
            <a:r>
              <a:rPr lang="en-US" dirty="0" smtClean="0"/>
              <a:t>Substantiation for quants: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HP Simplified"/>
                <a:ea typeface="+mn-ea"/>
                <a:cs typeface="HP Simplified"/>
              </a:rPr>
              <a:t>IDC white paper sponsored by HP, “Business Value of Blade Infrastructures”, #227508R2, December 2012</a:t>
            </a: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a:t>
            </a:fld>
            <a:endParaRPr lang="en-GB" dirty="0"/>
          </a:p>
        </p:txBody>
      </p:sp>
    </p:spTree>
    <p:extLst>
      <p:ext uri="{BB962C8B-B14F-4D97-AF65-F5344CB8AC3E}">
        <p14:creationId xmlns:p14="http://schemas.microsoft.com/office/powerpoint/2010/main" val="1465425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P Simplified"/>
                <a:ea typeface="+mn-ea"/>
                <a:cs typeface="HP Simplified"/>
              </a:rPr>
              <a:t>Unlike traditional rack-based infrastructure, HP BladeSystem utilizes a modular design to share power, network, and storage infrastructure at the enclosure level, reducing hardware cost by 58%. The new HP BladeSystem c7000 Platinum enclosure integrates next generation technologies to deliver the most advanced architecture with latest end-to-end performance advancements:</a:t>
            </a:r>
          </a:p>
          <a:p>
            <a:pPr lvl="2"/>
            <a:r>
              <a:rPr lang="en-US" sz="1200" kern="1200" dirty="0" smtClean="0">
                <a:solidFill>
                  <a:schemeClr val="tx1"/>
                </a:solidFill>
                <a:effectLst/>
                <a:latin typeface="HP Simplified"/>
                <a:ea typeface="+mn-ea"/>
                <a:cs typeface="HP Simplified"/>
              </a:rPr>
              <a:t>56Gb FDR </a:t>
            </a:r>
            <a:r>
              <a:rPr lang="en-US" sz="1200" kern="1200" dirty="0" err="1" smtClean="0">
                <a:solidFill>
                  <a:schemeClr val="tx1"/>
                </a:solidFill>
                <a:effectLst/>
                <a:latin typeface="HP Simplified"/>
                <a:ea typeface="+mn-ea"/>
                <a:cs typeface="HP Simplified"/>
              </a:rPr>
              <a:t>InfiniBand</a:t>
            </a:r>
            <a:r>
              <a:rPr lang="en-US" sz="1200" kern="1200" dirty="0" smtClean="0">
                <a:solidFill>
                  <a:schemeClr val="tx1"/>
                </a:solidFill>
                <a:effectLst/>
                <a:latin typeface="HP Simplified"/>
                <a:ea typeface="+mn-ea"/>
                <a:cs typeface="HP Simplified"/>
              </a:rPr>
              <a:t> for 40% more performance </a:t>
            </a:r>
          </a:p>
          <a:p>
            <a:pPr lvl="2"/>
            <a:r>
              <a:rPr lang="en-US" sz="1200" kern="1200" dirty="0" smtClean="0">
                <a:solidFill>
                  <a:schemeClr val="tx1"/>
                </a:solidFill>
                <a:effectLst/>
                <a:latin typeface="HP Simplified"/>
                <a:ea typeface="+mn-ea"/>
                <a:cs typeface="HP Simplified"/>
              </a:rPr>
              <a:t>40Gb Ethernet for 4x throughput for low-latency networking </a:t>
            </a:r>
          </a:p>
          <a:p>
            <a:pPr lvl="2"/>
            <a:r>
              <a:rPr lang="en-US" sz="1200" kern="1200" dirty="0" smtClean="0">
                <a:solidFill>
                  <a:schemeClr val="tx1"/>
                </a:solidFill>
                <a:effectLst/>
                <a:latin typeface="HP Simplified"/>
                <a:ea typeface="+mn-ea"/>
                <a:cs typeface="HP Simplified"/>
              </a:rPr>
              <a:t>16Gb Fibre Channel-ready for 2x storage bandwidth</a:t>
            </a:r>
          </a:p>
          <a:p>
            <a:endParaRPr lang="en-US" sz="1200" kern="1200" dirty="0" smtClean="0">
              <a:solidFill>
                <a:schemeClr val="tx1"/>
              </a:solidFill>
              <a:effectLst/>
              <a:latin typeface="HP Simplified"/>
              <a:ea typeface="+mn-ea"/>
              <a:cs typeface="HP Simplified"/>
            </a:endParaRPr>
          </a:p>
          <a:p>
            <a:r>
              <a:rPr lang="en-US" sz="1200" kern="1200" dirty="0" smtClean="0">
                <a:solidFill>
                  <a:schemeClr val="tx1"/>
                </a:solidFill>
                <a:effectLst/>
                <a:latin typeface="HP Simplified"/>
                <a:ea typeface="+mn-ea"/>
                <a:cs typeface="HP Simplified"/>
              </a:rPr>
              <a:t>Take control of limited power resources with HP Intelligent Infrastructure and Thermal Logic technology inside HP BladeSystem.  In fact, you can increase the capacity of your data center without adding power infrastructure and reduce power costs by 36% versus a traditional environment.  HP BladeSystem, with built-in intelligence, provides unprecedented insight into your data center.  HP Thermal Logic technology lets administrators dynamically track and control power, based on workload demand within the BladeSystem enclosure, so you can reclaim over-provisioned power and cooling capacity without impacting performance.  Industry first Location and Power Discovery is next generation sensor technology that automates power configuration and tracking to reduce unplanned downtime and allows customers to pin point server and enclosure location.  This combined intelligence provides location with real-time, auto-populated power and thermal data, fully integrated with HP Insight Control, to automate many manual processes all from a central console.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HP Simplified"/>
                <a:ea typeface="+mn-ea"/>
                <a:cs typeface="HP Simplified"/>
              </a:rPr>
              <a:t>The HP BladeSystem c-Class Platinum Enclosure supports all of the current BladeSystem products across servers, storage, networking, and management.  </a:t>
            </a: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10</a:t>
            </a:fld>
            <a:endParaRPr lang="en-GB" dirty="0"/>
          </a:p>
        </p:txBody>
      </p:sp>
    </p:spTree>
    <p:extLst>
      <p:ext uri="{BB962C8B-B14F-4D97-AF65-F5344CB8AC3E}">
        <p14:creationId xmlns:p14="http://schemas.microsoft.com/office/powerpoint/2010/main" val="2339808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3316628"/>
            <a:ext cx="6858000" cy="914400"/>
          </a:xfrm>
        </p:spPr>
        <p:txBody>
          <a:bodyPr/>
          <a:lstStyle>
            <a:lvl1pPr marL="0" indent="0" algn="l">
              <a:buNone/>
              <a:defRPr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B9B8BB"/>
                </a:solidFill>
                <a:latin typeface="HP Simplified"/>
                <a:cs typeface="HP Simplified"/>
              </a:rPr>
              <a:t>© Copyright 2012 Hewlett-Packard Development Company, L.P. </a:t>
            </a:r>
            <a:r>
              <a:rPr lang="en-US" sz="700" b="0" i="0" baseline="0" dirty="0" smtClean="0">
                <a:solidFill>
                  <a:srgbClr val="B9B8BB"/>
                </a:solidFill>
                <a:latin typeface="HP Simplified"/>
                <a:cs typeface="HP Simplified"/>
              </a:rPr>
              <a:t> </a:t>
            </a:r>
            <a:r>
              <a:rPr lang="en-US" sz="700" b="0" i="0" dirty="0" smtClean="0">
                <a:solidFill>
                  <a:srgbClr val="B9B8BB"/>
                </a:solidFill>
                <a:latin typeface="HP Simplified"/>
                <a:cs typeface="HP Simplified"/>
              </a:rPr>
              <a:t>The information contained herein is subject to change without notice.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63" indent="-169863">
              <a:buFont typeface="Arial" pitchFamily="34" charset="0"/>
              <a:buChar char="•"/>
              <a:defRPr sz="1600" b="0">
                <a:solidFill>
                  <a:schemeClr val="tx1"/>
                </a:solidFill>
              </a:defRPr>
            </a:lvl1pPr>
            <a:lvl2pPr marL="346075" indent="-177800">
              <a:buSzPct val="80000"/>
              <a:buFont typeface="HP Simplified" pitchFamily="34" charset="0"/>
              <a:buChar char="–"/>
              <a:defRPr sz="1400">
                <a:solidFill>
                  <a:srgbClr val="000000"/>
                </a:solidFill>
              </a:defRPr>
            </a:lvl2pPr>
            <a:lvl3pPr marL="515938" indent="-169863">
              <a:buSzPct val="100000"/>
              <a:buFont typeface="Arial" pitchFamily="34" charset="0"/>
              <a:buChar char="•"/>
              <a:defRPr sz="1200">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41126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2129248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 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63" indent="-169863">
              <a:buFont typeface="Arial" pitchFamily="34" charset="0"/>
              <a:buChar char="•"/>
              <a:defRPr sz="1600" b="0">
                <a:solidFill>
                  <a:schemeClr val="tx1"/>
                </a:solidFill>
              </a:defRPr>
            </a:lvl1pPr>
            <a:lvl2pPr marL="346075" indent="-176213">
              <a:buSzPct val="80000"/>
              <a:buFont typeface="HP Simplified" pitchFamily="34" charset="0"/>
              <a:buChar char="–"/>
              <a:defRPr sz="1400">
                <a:solidFill>
                  <a:srgbClr val="000000"/>
                </a:solidFill>
              </a:defRPr>
            </a:lvl2pPr>
            <a:lvl3pPr marL="515938" indent="-169863">
              <a:buSzPct val="100000"/>
              <a:buFont typeface="Arial" pitchFamily="34" charset="0"/>
              <a:buChar char="•"/>
              <a:defRPr sz="1200">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784157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1" y="235063"/>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2847057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6505198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page text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57820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 page, sub title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5081897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page text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63" indent="-169863">
              <a:buFont typeface="Arial" pitchFamily="34" charset="0"/>
              <a:buChar char="•"/>
              <a:defRPr sz="1600" b="0">
                <a:solidFill>
                  <a:schemeClr val="tx1"/>
                </a:solidFill>
              </a:defRPr>
            </a:lvl1pPr>
            <a:lvl2pPr marL="346075" indent="-176213">
              <a:buSzPct val="80000"/>
              <a:buFont typeface="HP Simplified" pitchFamily="34" charset="0"/>
              <a:buChar char="–"/>
              <a:tabLst>
                <a:tab pos="803275" algn="l"/>
              </a:tabLst>
              <a:defRPr sz="1400">
                <a:solidFill>
                  <a:srgbClr val="000000"/>
                </a:solidFill>
              </a:defRPr>
            </a:lvl2pPr>
            <a:lvl3pPr marL="515938" indent="-169863">
              <a:buSzPct val="100000"/>
              <a:buFont typeface="Arial" pitchFamily="34" charset="0"/>
              <a:buChar char="•"/>
              <a:defRPr>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64914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f page, sub title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63" indent="-169863">
              <a:buFont typeface="Arial" pitchFamily="34" charset="0"/>
              <a:buChar char="•"/>
              <a:defRPr sz="1600" b="0">
                <a:solidFill>
                  <a:schemeClr val="tx1"/>
                </a:solidFill>
              </a:defRPr>
            </a:lvl1pPr>
            <a:lvl2pPr marL="346075" indent="-176213">
              <a:buSzPct val="80000"/>
              <a:buFont typeface="HP Simplified" pitchFamily="34" charset="0"/>
              <a:buChar char="–"/>
              <a:tabLst>
                <a:tab pos="803275" algn="l"/>
              </a:tabLst>
              <a:defRPr sz="1400">
                <a:solidFill>
                  <a:srgbClr val="000000"/>
                </a:solidFill>
              </a:defRPr>
            </a:lvl2pPr>
            <a:lvl3pPr marL="515938" indent="-169863">
              <a:buSzPct val="100000"/>
              <a:buFont typeface="Arial" pitchFamily="34" charset="0"/>
              <a:buChar char="•"/>
              <a:defRPr>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3571561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2012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22767557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7"/>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873512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60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ub title only">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302586417"/>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5" name="TextBox 4"/>
          <p:cNvSpPr txBox="1"/>
          <p:nvPr userDrawn="1"/>
        </p:nvSpPr>
        <p:spPr>
          <a:xfrm>
            <a:off x="444501" y="4758803"/>
            <a:ext cx="8012545" cy="22860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2012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
        <p:nvSpPr>
          <p:cNvPr id="8" name="TextBox 7"/>
          <p:cNvSpPr txBox="1"/>
          <p:nvPr userDrawn="1"/>
        </p:nvSpPr>
        <p:spPr bwMode="gray">
          <a:xfrm>
            <a:off x="329184" y="4788485"/>
            <a:ext cx="323009" cy="149332"/>
          </a:xfrm>
          <a:prstGeom prst="rect">
            <a:avLst/>
          </a:prstGeom>
        </p:spPr>
        <p:txBody>
          <a:bodyPr vert="horz" wrap="none" lIns="0" tIns="45720" rIns="91440" bIns="45720" rtlCol="0" anchor="ctr">
            <a:noAutofit/>
          </a:bodyPr>
          <a:lstStyle/>
          <a:p>
            <a:pPr marL="0" algn="l" defTabSz="914400" rtl="0" eaLnBrk="1" latinLnBrk="0" hangingPunct="1"/>
            <a:fld id="{6C5AF65D-6854-49AF-ABC5-48B5BA0EA842}" type="slidenum">
              <a:rPr lang="en-US" sz="700" b="0" i="0" kern="1200" smtClean="0">
                <a:solidFill>
                  <a:schemeClr val="bg1"/>
                </a:solidFill>
                <a:latin typeface="HP Simplified"/>
                <a:ea typeface="+mn-ea"/>
                <a:cs typeface="HP Simplified"/>
              </a:rPr>
              <a:pPr marL="0" algn="l" defTabSz="914400" rtl="0" eaLnBrk="1" latinLnBrk="0" hangingPunct="1"/>
              <a:t>‹#›</a:t>
            </a:fld>
            <a:endParaRPr lang="en-US" sz="700" b="0" i="0" kern="1200" dirty="0" smtClean="0">
              <a:solidFill>
                <a:schemeClr val="bg1"/>
              </a:solidFill>
              <a:latin typeface="HP Simplified"/>
              <a:ea typeface="+mn-ea"/>
              <a:cs typeface="HP Simplified"/>
            </a:endParaRPr>
          </a:p>
        </p:txBody>
      </p:sp>
    </p:spTree>
    <p:extLst>
      <p:ext uri="{BB962C8B-B14F-4D97-AF65-F5344CB8AC3E}">
        <p14:creationId xmlns:p14="http://schemas.microsoft.com/office/powerpoint/2010/main" val="23203387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7744"/>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accent5"/>
                </a:solidFill>
                <a:latin typeface="HP Simplified"/>
                <a:cs typeface="HP Simplified"/>
              </a:rPr>
              <a:t>© Copyright 2012 Hewlett-Packard Development Company, L.P. </a:t>
            </a:r>
            <a:r>
              <a:rPr lang="en-US" sz="700" b="0" i="0" baseline="0" dirty="0" smtClean="0">
                <a:solidFill>
                  <a:schemeClr val="accent5"/>
                </a:solidFill>
                <a:latin typeface="HP Simplified"/>
                <a:cs typeface="HP Simplified"/>
              </a:rPr>
              <a:t> </a:t>
            </a:r>
            <a:r>
              <a:rPr lang="en-US" sz="700" b="0" i="0" dirty="0" smtClean="0">
                <a:solidFill>
                  <a:schemeClr val="accent5"/>
                </a:solidFill>
                <a:latin typeface="HP Simplified"/>
                <a:cs typeface="HP Simplified"/>
              </a:rPr>
              <a:t>The information contained herein is subject to change without notice.</a:t>
            </a:r>
          </a:p>
        </p:txBody>
      </p:sp>
      <p:pic>
        <p:nvPicPr>
          <p:cNvPr id="5" name="Picture 4" descr="HP_Blue_RGB_150_S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3574790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2012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1588485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6252520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4954743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62141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80380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Box 8"/>
          <p:cNvSpPr txBox="1"/>
          <p:nvPr/>
        </p:nvSpPr>
        <p:spPr>
          <a:xfrm>
            <a:off x="444501" y="4758803"/>
            <a:ext cx="8012545" cy="22860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B9B8BB"/>
                </a:solidFill>
                <a:latin typeface="HP Simplified"/>
                <a:cs typeface="HP Simplified"/>
              </a:rPr>
              <a:t>© Copyright 2012 Hewlett-Packard Development Company, L.P. </a:t>
            </a:r>
            <a:r>
              <a:rPr lang="en-US" sz="700" b="0" i="0" baseline="0" dirty="0" smtClean="0">
                <a:solidFill>
                  <a:srgbClr val="B9B8BB"/>
                </a:solidFill>
                <a:latin typeface="HP Simplified"/>
                <a:cs typeface="HP Simplified"/>
              </a:rPr>
              <a:t> </a:t>
            </a:r>
            <a:r>
              <a:rPr lang="en-US" sz="700" b="0" i="0" dirty="0" smtClean="0">
                <a:solidFill>
                  <a:srgbClr val="B9B8BB"/>
                </a:solidFill>
                <a:latin typeface="HP Simplified"/>
                <a:cs typeface="HP Simplified"/>
              </a:rPr>
              <a:t>The information contained herein is subject to change without notice.</a:t>
            </a: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marL="0" algn="l" defTabSz="914400" rtl="0" eaLnBrk="1" latinLnBrk="0" hangingPunct="1"/>
            <a:fld id="{6C5AF65D-6854-49AF-ABC5-48B5BA0EA842}" type="slidenum">
              <a:rPr lang="en-US" sz="700" b="0" i="0" kern="1200" smtClean="0">
                <a:solidFill>
                  <a:srgbClr val="B9B8BB"/>
                </a:solidFill>
                <a:latin typeface="HP Simplified"/>
                <a:ea typeface="+mn-ea"/>
                <a:cs typeface="HP Simplified"/>
              </a:rPr>
              <a:pPr marL="0" algn="l" defTabSz="914400" rtl="0" eaLnBrk="1" latinLnBrk="0" hangingPunct="1"/>
              <a:t>‹#›</a:t>
            </a:fld>
            <a:endParaRPr lang="en-US" sz="700" b="0" i="0" kern="1200" dirty="0" smtClean="0">
              <a:solidFill>
                <a:srgbClr val="B9B8BB"/>
              </a:solidFill>
              <a:latin typeface="HP Simplified"/>
              <a:ea typeface="+mn-ea"/>
              <a:cs typeface="HP Simplified"/>
            </a:endParaRPr>
          </a:p>
        </p:txBody>
      </p:sp>
      <p:pic>
        <p:nvPicPr>
          <p:cNvPr id="4" name="Picture 3" descr="HP_Blue_RGB_150_SM.png"/>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606275834"/>
      </p:ext>
    </p:extLst>
  </p:cSld>
  <p:clrMap bg1="lt1" tx1="dk1" bg2="lt2" tx2="dk2" accent1="accent1" accent2="accent2" accent3="accent3" accent4="accent4" accent5="accent5" accent6="accent6" hlink="hlink" folHlink="folHlink"/>
  <p:sldLayoutIdLst>
    <p:sldLayoutId id="2147483816" r:id="rId1"/>
    <p:sldLayoutId id="2147483830" r:id="rId2"/>
    <p:sldLayoutId id="2147483819" r:id="rId3"/>
    <p:sldLayoutId id="2147483834" r:id="rId4"/>
    <p:sldLayoutId id="2147483833" r:id="rId5"/>
    <p:sldLayoutId id="2147483837" r:id="rId6"/>
    <p:sldLayoutId id="2147483857" r:id="rId7"/>
    <p:sldLayoutId id="2147483818" r:id="rId8"/>
    <p:sldLayoutId id="2147483849" r:id="rId9"/>
    <p:sldLayoutId id="2147483851" r:id="rId10"/>
    <p:sldLayoutId id="2147483809" r:id="rId11"/>
    <p:sldLayoutId id="2147483850" r:id="rId12"/>
    <p:sldLayoutId id="2147483852" r:id="rId13"/>
    <p:sldLayoutId id="2147483823" r:id="rId14"/>
    <p:sldLayoutId id="2147483824" r:id="rId15"/>
    <p:sldLayoutId id="2147483853" r:id="rId16"/>
    <p:sldLayoutId id="2147483854" r:id="rId17"/>
    <p:sldLayoutId id="2147483855" r:id="rId18"/>
    <p:sldLayoutId id="2147483856" r:id="rId19"/>
    <p:sldLayoutId id="2147483825" r:id="rId20"/>
    <p:sldLayoutId id="2147483858" r:id="rId21"/>
    <p:sldLayoutId id="2147483859" r:id="rId22"/>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0.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jpe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hyperlink" Target="http://www.hp.com/go/integrityblades"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26" y="0"/>
            <a:ext cx="9152626" cy="5143500"/>
          </a:xfrm>
          <a:prstGeom prst="rect">
            <a:avLst/>
          </a:prstGeom>
        </p:spPr>
      </p:pic>
      <p:sp>
        <p:nvSpPr>
          <p:cNvPr id="5" name="Title 4"/>
          <p:cNvSpPr>
            <a:spLocks noGrp="1"/>
          </p:cNvSpPr>
          <p:nvPr>
            <p:ph type="ctrTitle"/>
          </p:nvPr>
        </p:nvSpPr>
        <p:spPr>
          <a:xfrm>
            <a:off x="329184" y="1558372"/>
            <a:ext cx="6858000" cy="1206484"/>
          </a:xfrm>
        </p:spPr>
        <p:txBody>
          <a:bodyPr/>
          <a:lstStyle/>
          <a:p>
            <a:r>
              <a:rPr lang="en-US" sz="4400" dirty="0" smtClean="0"/>
              <a:t>HP Integrity server blades</a:t>
            </a:r>
            <a:br>
              <a:rPr lang="en-US" sz="4400" dirty="0" smtClean="0"/>
            </a:br>
            <a:r>
              <a:rPr lang="en-US" sz="3200" dirty="0" smtClean="0"/>
              <a:t>Speed </a:t>
            </a:r>
            <a:r>
              <a:rPr lang="en-US" sz="3200" dirty="0"/>
              <a:t>up. Scale up. </a:t>
            </a:r>
            <a:r>
              <a:rPr lang="en-US" sz="3200" dirty="0" smtClean="0"/>
              <a:t>Strengthen.</a:t>
            </a:r>
            <a:endParaRPr lang="en-US" sz="3200" dirty="0"/>
          </a:p>
        </p:txBody>
      </p:sp>
      <p:sp>
        <p:nvSpPr>
          <p:cNvPr id="6" name="Subtitle 5"/>
          <p:cNvSpPr>
            <a:spLocks noGrp="1"/>
          </p:cNvSpPr>
          <p:nvPr>
            <p:ph type="subTitle" idx="1"/>
          </p:nvPr>
        </p:nvSpPr>
        <p:spPr>
          <a:xfrm>
            <a:off x="329184" y="2838180"/>
            <a:ext cx="6858000" cy="914400"/>
          </a:xfrm>
        </p:spPr>
        <p:txBody>
          <a:bodyPr/>
          <a:lstStyle/>
          <a:p>
            <a:r>
              <a:rPr lang="en-US" b="1" dirty="0" smtClean="0"/>
              <a:t>Name</a:t>
            </a:r>
            <a:r>
              <a:rPr lang="en-US" dirty="0"/>
              <a:t/>
            </a:r>
            <a:br>
              <a:rPr lang="en-US" dirty="0"/>
            </a:br>
            <a:r>
              <a:rPr lang="en-GB" dirty="0" smtClean="0"/>
              <a:t>Date</a:t>
            </a:r>
            <a:endParaRPr lang="en-US" dirty="0" smtClean="0"/>
          </a:p>
        </p:txBody>
      </p:sp>
      <p:sp>
        <p:nvSpPr>
          <p:cNvPr id="7" name="TextBox 6"/>
          <p:cNvSpPr txBox="1"/>
          <p:nvPr/>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B9B8BB"/>
                </a:solidFill>
                <a:latin typeface="HP Simplified"/>
                <a:cs typeface="HP Simplified"/>
              </a:rPr>
              <a:t>© Copyright 2012 Hewlett-Packard Development Company, L.P. </a:t>
            </a:r>
            <a:r>
              <a:rPr lang="en-US" sz="700" b="0" i="0" baseline="0" dirty="0" smtClean="0">
                <a:solidFill>
                  <a:srgbClr val="B9B8BB"/>
                </a:solidFill>
                <a:latin typeface="HP Simplified"/>
                <a:cs typeface="HP Simplified"/>
              </a:rPr>
              <a:t> </a:t>
            </a:r>
            <a:r>
              <a:rPr lang="en-US" sz="700" b="0" i="0" dirty="0" smtClean="0">
                <a:solidFill>
                  <a:srgbClr val="B9B8BB"/>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747250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4698" t="32163" r="44179" b="12901"/>
          <a:stretch/>
        </p:blipFill>
        <p:spPr>
          <a:xfrm>
            <a:off x="4802921" y="0"/>
            <a:ext cx="4341079" cy="4240270"/>
          </a:xfrm>
          <a:prstGeom prst="rect">
            <a:avLst/>
          </a:prstGeom>
        </p:spPr>
      </p:pic>
      <p:sp>
        <p:nvSpPr>
          <p:cNvPr id="3" name="Title 2"/>
          <p:cNvSpPr>
            <a:spLocks noGrp="1"/>
          </p:cNvSpPr>
          <p:nvPr>
            <p:ph type="title"/>
          </p:nvPr>
        </p:nvSpPr>
        <p:spPr/>
        <p:txBody>
          <a:bodyPr/>
          <a:lstStyle/>
          <a:p>
            <a:r>
              <a:rPr lang="en-NZ" dirty="0" smtClean="0"/>
              <a:t>HP BladeSystem Enclosure</a:t>
            </a:r>
            <a:endParaRPr lang="en-US" dirty="0"/>
          </a:p>
        </p:txBody>
      </p:sp>
      <p:sp>
        <p:nvSpPr>
          <p:cNvPr id="4" name="Content Placeholder 3"/>
          <p:cNvSpPr>
            <a:spLocks noGrp="1"/>
          </p:cNvSpPr>
          <p:nvPr>
            <p:ph sz="quarter" idx="10"/>
          </p:nvPr>
        </p:nvSpPr>
        <p:spPr>
          <a:xfrm>
            <a:off x="303923" y="1112388"/>
            <a:ext cx="3974566" cy="2942753"/>
          </a:xfrm>
        </p:spPr>
        <p:txBody>
          <a:bodyPr/>
          <a:lstStyle/>
          <a:p>
            <a:pPr marL="285750" indent="-285750">
              <a:spcAft>
                <a:spcPts val="600"/>
              </a:spcAft>
              <a:buFont typeface="Wingdings" pitchFamily="2" charset="2"/>
              <a:buChar char="§"/>
            </a:pPr>
            <a:r>
              <a:rPr lang="en-NZ" dirty="0" smtClean="0"/>
              <a:t>End-to-end </a:t>
            </a:r>
            <a:r>
              <a:rPr lang="en-NZ" dirty="0"/>
              <a:t>performance</a:t>
            </a:r>
          </a:p>
          <a:p>
            <a:pPr lvl="3">
              <a:spcAft>
                <a:spcPts val="600"/>
              </a:spcAft>
              <a:buFont typeface="Wingdings" pitchFamily="2" charset="2"/>
              <a:buChar char="§"/>
            </a:pPr>
            <a:r>
              <a:rPr lang="en-US" dirty="0">
                <a:solidFill>
                  <a:schemeClr val="tx1"/>
                </a:solidFill>
              </a:rPr>
              <a:t>56Gb FDR </a:t>
            </a:r>
            <a:r>
              <a:rPr lang="en-US" dirty="0" smtClean="0">
                <a:solidFill>
                  <a:schemeClr val="tx1"/>
                </a:solidFill>
              </a:rPr>
              <a:t>InfiniBand</a:t>
            </a:r>
            <a:endParaRPr lang="en-US" dirty="0">
              <a:solidFill>
                <a:schemeClr val="tx1"/>
              </a:solidFill>
            </a:endParaRPr>
          </a:p>
          <a:p>
            <a:pPr lvl="3">
              <a:spcAft>
                <a:spcPts val="600"/>
              </a:spcAft>
              <a:buFont typeface="Wingdings" pitchFamily="2" charset="2"/>
              <a:buChar char="§"/>
            </a:pPr>
            <a:r>
              <a:rPr lang="en-US" dirty="0">
                <a:solidFill>
                  <a:schemeClr val="tx1"/>
                </a:solidFill>
              </a:rPr>
              <a:t>40Gb </a:t>
            </a:r>
            <a:r>
              <a:rPr lang="en-US" dirty="0" smtClean="0">
                <a:solidFill>
                  <a:schemeClr val="tx1"/>
                </a:solidFill>
              </a:rPr>
              <a:t>Ethernet</a:t>
            </a:r>
            <a:endParaRPr lang="en-US" dirty="0">
              <a:solidFill>
                <a:schemeClr val="tx1"/>
              </a:solidFill>
            </a:endParaRPr>
          </a:p>
          <a:p>
            <a:pPr lvl="3">
              <a:spcAft>
                <a:spcPts val="600"/>
              </a:spcAft>
              <a:buFont typeface="Wingdings" pitchFamily="2" charset="2"/>
              <a:buChar char="§"/>
            </a:pPr>
            <a:r>
              <a:rPr lang="en-US" dirty="0" smtClean="0">
                <a:solidFill>
                  <a:schemeClr val="tx1"/>
                </a:solidFill>
              </a:rPr>
              <a:t>16Gb </a:t>
            </a:r>
            <a:r>
              <a:rPr lang="en-US" dirty="0">
                <a:solidFill>
                  <a:schemeClr val="tx1"/>
                </a:solidFill>
              </a:rPr>
              <a:t>Fibre </a:t>
            </a:r>
            <a:r>
              <a:rPr lang="en-US" dirty="0" smtClean="0">
                <a:solidFill>
                  <a:schemeClr val="tx1"/>
                </a:solidFill>
              </a:rPr>
              <a:t>Channel-ready</a:t>
            </a:r>
            <a:endParaRPr lang="en-NZ" sz="2400" dirty="0" smtClean="0"/>
          </a:p>
          <a:p>
            <a:pPr marL="285750" indent="-285750">
              <a:spcAft>
                <a:spcPts val="600"/>
              </a:spcAft>
              <a:buFont typeface="Wingdings" pitchFamily="2" charset="2"/>
              <a:buChar char="§"/>
            </a:pPr>
            <a:r>
              <a:rPr lang="en-NZ" dirty="0"/>
              <a:t>Built-in i</a:t>
            </a:r>
            <a:r>
              <a:rPr lang="en-NZ" dirty="0" smtClean="0"/>
              <a:t>ntelligence</a:t>
            </a:r>
          </a:p>
          <a:p>
            <a:pPr marL="342900" lvl="2" indent="-173038">
              <a:spcAft>
                <a:spcPts val="600"/>
              </a:spcAft>
              <a:buSzPct val="80000"/>
              <a:buFont typeface="Wingdings" pitchFamily="2" charset="2"/>
              <a:buChar char="§"/>
            </a:pPr>
            <a:r>
              <a:rPr lang="en-NZ" dirty="0">
                <a:solidFill>
                  <a:schemeClr val="tx1"/>
                </a:solidFill>
              </a:rPr>
              <a:t>Location and Power Discovery with </a:t>
            </a:r>
            <a:r>
              <a:rPr lang="sv-SE" dirty="0">
                <a:solidFill>
                  <a:schemeClr val="tx1"/>
                </a:solidFill>
              </a:rPr>
              <a:t>advanced sensor </a:t>
            </a:r>
            <a:r>
              <a:rPr lang="sv-SE" dirty="0" smtClean="0">
                <a:solidFill>
                  <a:schemeClr val="tx1"/>
                </a:solidFill>
              </a:rPr>
              <a:t>technology </a:t>
            </a:r>
          </a:p>
          <a:p>
            <a:pPr marL="287338" lvl="1" indent="-288925">
              <a:spcAft>
                <a:spcPts val="600"/>
              </a:spcAft>
              <a:buFont typeface="Wingdings" pitchFamily="2" charset="2"/>
              <a:buChar char="§"/>
            </a:pPr>
            <a:r>
              <a:rPr lang="en-NZ" sz="1800" b="1" dirty="0" smtClean="0">
                <a:solidFill>
                  <a:schemeClr val="accent1"/>
                </a:solidFill>
              </a:rPr>
              <a:t>Energy efficient</a:t>
            </a:r>
          </a:p>
          <a:p>
            <a:pPr marL="342900" lvl="2" indent="-173038">
              <a:spcAft>
                <a:spcPts val="600"/>
              </a:spcAft>
              <a:buSzPct val="80000"/>
              <a:buFont typeface="Wingdings" pitchFamily="2" charset="2"/>
              <a:buChar char="§"/>
            </a:pPr>
            <a:r>
              <a:rPr lang="en-US" dirty="0"/>
              <a:t>Thermal Logic </a:t>
            </a:r>
            <a:r>
              <a:rPr lang="en-US" dirty="0" smtClean="0"/>
              <a:t>optimizes power utilization without impacting performance</a:t>
            </a:r>
          </a:p>
          <a:p>
            <a:pPr marL="173037" lvl="1" indent="-173038">
              <a:spcAft>
                <a:spcPts val="600"/>
              </a:spcAft>
              <a:buSzPct val="80000"/>
              <a:buFont typeface="Wingdings" pitchFamily="2" charset="2"/>
              <a:buChar char="§"/>
            </a:pPr>
            <a:r>
              <a:rPr lang="en-US" sz="1800" b="1" dirty="0">
                <a:solidFill>
                  <a:schemeClr val="accent1"/>
                </a:solidFill>
              </a:rPr>
              <a:t>Investment protection</a:t>
            </a:r>
          </a:p>
          <a:p>
            <a:pPr marL="342900" lvl="2" indent="-173038">
              <a:spcAft>
                <a:spcPts val="600"/>
              </a:spcAft>
              <a:buSzPct val="80000"/>
              <a:buFont typeface="Wingdings" pitchFamily="2" charset="2"/>
              <a:buChar char="§"/>
            </a:pPr>
            <a:r>
              <a:rPr lang="en-US" dirty="0"/>
              <a:t>100% compatible </a:t>
            </a:r>
          </a:p>
          <a:p>
            <a:pPr marL="285750" lvl="1" indent="-285750">
              <a:buFont typeface="Wingdings" pitchFamily="2" charset="2"/>
              <a:buChar char="§"/>
            </a:pPr>
            <a:endParaRPr lang="en-US" dirty="0"/>
          </a:p>
        </p:txBody>
      </p:sp>
      <p:sp>
        <p:nvSpPr>
          <p:cNvPr id="2" name="Subtitle 1"/>
          <p:cNvSpPr>
            <a:spLocks noGrp="1"/>
          </p:cNvSpPr>
          <p:nvPr>
            <p:ph type="subTitle" idx="1"/>
          </p:nvPr>
        </p:nvSpPr>
        <p:spPr/>
        <p:txBody>
          <a:bodyPr/>
          <a:lstStyle/>
          <a:p>
            <a:r>
              <a:rPr lang="en-US" dirty="0" smtClean="0"/>
              <a:t>The world’s most advanced blade architecture</a:t>
            </a:r>
            <a:endParaRPr lang="en-US" dirty="0"/>
          </a:p>
        </p:txBody>
      </p:sp>
      <p:sp>
        <p:nvSpPr>
          <p:cNvPr id="8" name="Round Diagonal Corner Rectangle 7"/>
          <p:cNvSpPr/>
          <p:nvPr/>
        </p:nvSpPr>
        <p:spPr>
          <a:xfrm>
            <a:off x="3160889" y="4007763"/>
            <a:ext cx="4916316" cy="783193"/>
          </a:xfrm>
          <a:prstGeom prst="round2DiagRect">
            <a:avLst/>
          </a:prstGeom>
          <a:solidFill>
            <a:schemeClr val="accent1"/>
          </a:solidFill>
          <a:ln w="76200">
            <a:noFill/>
          </a:ln>
        </p:spPr>
        <p:txBody>
          <a:bodyPr wrap="square">
            <a:spAutoFit/>
          </a:bodyPr>
          <a:lstStyle/>
          <a:p>
            <a:r>
              <a:rPr lang="en-US" sz="2000" b="1" dirty="0" smtClean="0">
                <a:solidFill>
                  <a:schemeClr val="bg1"/>
                </a:solidFill>
              </a:rPr>
              <a:t>New 2013 Platinum Enclosure delivers 40% more performance</a:t>
            </a:r>
            <a:endParaRPr lang="en-US" sz="2000" b="1" dirty="0">
              <a:solidFill>
                <a:schemeClr val="bg1"/>
              </a:solidFill>
            </a:endParaRPr>
          </a:p>
        </p:txBody>
      </p:sp>
      <p:sp>
        <p:nvSpPr>
          <p:cNvPr id="7" name="Rectangle 6"/>
          <p:cNvSpPr/>
          <p:nvPr/>
        </p:nvSpPr>
        <p:spPr>
          <a:xfrm>
            <a:off x="277362" y="4953797"/>
            <a:ext cx="7693630" cy="174407"/>
          </a:xfrm>
          <a:prstGeom prst="rect">
            <a:avLst/>
          </a:prstGeom>
        </p:spPr>
        <p:txBody>
          <a:bodyPr wrap="square">
            <a:spAutoFit/>
          </a:bodyPr>
          <a:lstStyle/>
          <a:p>
            <a:r>
              <a:rPr lang="en-US" sz="800" baseline="30000" dirty="0">
                <a:solidFill>
                  <a:schemeClr val="accent5"/>
                </a:solidFill>
              </a:rPr>
              <a:t>40% increase in bandwidth – 56Gb Versus 40Gb </a:t>
            </a:r>
            <a:r>
              <a:rPr lang="en-US" sz="800" baseline="30000" dirty="0" err="1">
                <a:solidFill>
                  <a:schemeClr val="accent5"/>
                </a:solidFill>
              </a:rPr>
              <a:t>InfiniBand</a:t>
            </a:r>
            <a:endParaRPr lang="en-US" sz="800" baseline="30000" dirty="0">
              <a:solidFill>
                <a:schemeClr val="accent5"/>
              </a:solidFill>
            </a:endParaRPr>
          </a:p>
        </p:txBody>
      </p:sp>
    </p:spTree>
    <p:extLst>
      <p:ext uri="{BB962C8B-B14F-4D97-AF65-F5344CB8AC3E}">
        <p14:creationId xmlns:p14="http://schemas.microsoft.com/office/powerpoint/2010/main" val="2722218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HP Integrity server blades</a:t>
            </a:r>
            <a:br>
              <a:rPr lang="en-US" dirty="0" smtClean="0"/>
            </a:br>
            <a:r>
              <a:rPr lang="en-US" dirty="0" smtClean="0"/>
              <a:t>Speed up. Scale up. Strengthen.</a:t>
            </a:r>
            <a:endParaRPr lang="en-US" dirty="0"/>
          </a:p>
        </p:txBody>
      </p:sp>
    </p:spTree>
    <p:extLst>
      <p:ext uri="{BB962C8B-B14F-4D97-AF65-F5344CB8AC3E}">
        <p14:creationId xmlns:p14="http://schemas.microsoft.com/office/powerpoint/2010/main" val="217104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 Integrity server blades</a:t>
            </a:r>
            <a:endParaRPr lang="en-US" dirty="0"/>
          </a:p>
        </p:txBody>
      </p:sp>
      <p:sp>
        <p:nvSpPr>
          <p:cNvPr id="3" name="Content Placeholder 2"/>
          <p:cNvSpPr>
            <a:spLocks noGrp="1"/>
          </p:cNvSpPr>
          <p:nvPr>
            <p:ph sz="quarter" idx="10"/>
          </p:nvPr>
        </p:nvSpPr>
        <p:spPr/>
        <p:txBody>
          <a:bodyPr/>
          <a:lstStyle/>
          <a:p>
            <a:r>
              <a:rPr lang="en-US" dirty="0" smtClean="0"/>
              <a:t>Speed up your mission-critical applications</a:t>
            </a:r>
          </a:p>
          <a:p>
            <a:pPr lvl="1"/>
            <a:r>
              <a:rPr lang="en-US" dirty="0" smtClean="0"/>
              <a:t>With more powerful processors, an enriched memory subsystem, and an enhanced RAID controller, these are the most powerful HP Integrity server blades offered</a:t>
            </a:r>
          </a:p>
          <a:p>
            <a:r>
              <a:rPr lang="en-US" dirty="0" smtClean="0"/>
              <a:t>Scale up to increase performance</a:t>
            </a:r>
          </a:p>
          <a:p>
            <a:pPr lvl="1"/>
            <a:r>
              <a:rPr lang="en-US" dirty="0" smtClean="0"/>
              <a:t>HP Blade Link technology and embedded Virtual Connect FlexFabric provide mission-critical scalability and flexibility to meet your changing workload demands </a:t>
            </a:r>
          </a:p>
          <a:p>
            <a:r>
              <a:rPr lang="en-US" dirty="0" smtClean="0"/>
              <a:t>Strengthen with improved reliability and increased manageability</a:t>
            </a:r>
          </a:p>
          <a:p>
            <a:pPr lvl="1"/>
            <a:r>
              <a:rPr lang="en-US" dirty="0"/>
              <a:t>The new Integrity server blades </a:t>
            </a:r>
            <a:r>
              <a:rPr lang="en-US" dirty="0" smtClean="0"/>
              <a:t>provide you with </a:t>
            </a:r>
            <a:r>
              <a:rPr lang="en-US" dirty="0"/>
              <a:t>massive flexibility and availability with electrically isolated hard partitions (nPars). </a:t>
            </a:r>
          </a:p>
        </p:txBody>
      </p:sp>
    </p:spTree>
    <p:extLst>
      <p:ext uri="{BB962C8B-B14F-4D97-AF65-F5344CB8AC3E}">
        <p14:creationId xmlns:p14="http://schemas.microsoft.com/office/powerpoint/2010/main" val="2068364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8277101" y="4298868"/>
            <a:ext cx="866899" cy="8446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pPr defTabSz="430213">
              <a:spcAft>
                <a:spcPts val="400"/>
              </a:spcAft>
            </a:pPr>
            <a:r>
              <a:rPr lang="en-US" dirty="0" smtClean="0"/>
              <a:t>HP Integrity server blades</a:t>
            </a:r>
          </a:p>
        </p:txBody>
      </p:sp>
      <p:sp>
        <p:nvSpPr>
          <p:cNvPr id="17" name="Footer Placeholder 4"/>
          <p:cNvSpPr txBox="1">
            <a:spLocks/>
          </p:cNvSpPr>
          <p:nvPr/>
        </p:nvSpPr>
        <p:spPr>
          <a:xfrm>
            <a:off x="5566654" y="4736447"/>
            <a:ext cx="1673424" cy="227931"/>
          </a:xfrm>
          <a:prstGeom prst="rect">
            <a:avLst/>
          </a:prstGeom>
        </p:spPr>
        <p:txBody>
          <a:bodyPr vert="horz" lIns="0" tIns="45720" rIns="91440" bIns="45720" rtlCol="0" anchor="ctr"/>
          <a:lstStyle/>
          <a:p>
            <a:pPr defTabSz="914400">
              <a:defRPr/>
            </a:pPr>
            <a:r>
              <a:rPr lang="en-US" sz="800" dirty="0" smtClean="0">
                <a:solidFill>
                  <a:schemeClr val="accent5"/>
                </a:solidFill>
              </a:rPr>
              <a:t>HP Confidential – NDA required</a:t>
            </a:r>
            <a:endParaRPr lang="en-US" sz="800" dirty="0">
              <a:solidFill>
                <a:schemeClr val="accent5"/>
              </a:solidFill>
            </a:endParaRPr>
          </a:p>
        </p:txBody>
      </p:sp>
      <p:sp>
        <p:nvSpPr>
          <p:cNvPr id="13" name="Round Diagonal Corner Rectangle 12"/>
          <p:cNvSpPr/>
          <p:nvPr/>
        </p:nvSpPr>
        <p:spPr>
          <a:xfrm flipH="1">
            <a:off x="432000" y="990000"/>
            <a:ext cx="8280000" cy="3780000"/>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Placeholder 6"/>
          <p:cNvSpPr>
            <a:spLocks noGrp="1"/>
          </p:cNvSpPr>
          <p:nvPr>
            <p:ph sz="quarter" idx="10"/>
          </p:nvPr>
        </p:nvSpPr>
        <p:spPr>
          <a:xfrm>
            <a:off x="2692709" y="1180519"/>
            <a:ext cx="5887087" cy="3228975"/>
          </a:xfrm>
        </p:spPr>
        <p:txBody>
          <a:bodyPr/>
          <a:lstStyle/>
          <a:p>
            <a:r>
              <a:rPr lang="en-US" sz="1600" dirty="0" smtClean="0"/>
              <a:t>Processor</a:t>
            </a:r>
          </a:p>
          <a:p>
            <a:pPr lvl="2"/>
            <a:r>
              <a:rPr lang="en-US" sz="1200" b="1" dirty="0" smtClean="0"/>
              <a:t>Speed up your workloads </a:t>
            </a:r>
            <a:r>
              <a:rPr lang="en-US" sz="1200" dirty="0" smtClean="0"/>
              <a:t>with up to 3x performance and 2x core count improvements </a:t>
            </a:r>
          </a:p>
          <a:p>
            <a:pPr lvl="2"/>
            <a:r>
              <a:rPr lang="en-US" sz="1200" b="1" dirty="0" smtClean="0"/>
              <a:t>Realize investment protection </a:t>
            </a:r>
            <a:r>
              <a:rPr lang="en-US" sz="1200" dirty="0" smtClean="0"/>
              <a:t>by mixing</a:t>
            </a:r>
            <a:r>
              <a:rPr lang="en-US" sz="1200" b="1" dirty="0" smtClean="0"/>
              <a:t> </a:t>
            </a:r>
            <a:r>
              <a:rPr lang="en-US" sz="1200" dirty="0" smtClean="0"/>
              <a:t>new and legacy Integrity blades  in same enclosure</a:t>
            </a:r>
          </a:p>
          <a:p>
            <a:r>
              <a:rPr lang="en-US" sz="1600" dirty="0" smtClean="0"/>
              <a:t>Memory</a:t>
            </a:r>
          </a:p>
          <a:p>
            <a:pPr lvl="2"/>
            <a:r>
              <a:rPr lang="en-US" sz="1200" b="1" dirty="0" smtClean="0"/>
              <a:t>Increase efficiency </a:t>
            </a:r>
            <a:r>
              <a:rPr lang="en-US" sz="1200" dirty="0" smtClean="0"/>
              <a:t>by saving up to 30 watt per blade</a:t>
            </a:r>
            <a:r>
              <a:rPr lang="en-US" sz="1200" b="1" dirty="0" smtClean="0"/>
              <a:t> </a:t>
            </a:r>
            <a:r>
              <a:rPr lang="en-US" sz="1200" dirty="0" smtClean="0"/>
              <a:t>with support for Low Voltage DIMMs </a:t>
            </a:r>
          </a:p>
          <a:p>
            <a:pPr lvl="2"/>
            <a:r>
              <a:rPr lang="en-US" sz="1200" b="1" dirty="0" smtClean="0"/>
              <a:t>Improved performance </a:t>
            </a:r>
            <a:r>
              <a:rPr lang="en-US" sz="1200" dirty="0" smtClean="0"/>
              <a:t>with enhanced Memory subsystem</a:t>
            </a:r>
          </a:p>
          <a:p>
            <a:r>
              <a:rPr lang="en-US" sz="1600" dirty="0" smtClean="0"/>
              <a:t>Software, Partitioning, Infrastructure</a:t>
            </a:r>
          </a:p>
          <a:p>
            <a:pPr lvl="2"/>
            <a:r>
              <a:rPr lang="en-US" sz="1200" b="1" dirty="0" smtClean="0"/>
              <a:t>Greater software deployment flexibility and efficiencies </a:t>
            </a:r>
            <a:r>
              <a:rPr lang="en-US" sz="1200" dirty="0" smtClean="0"/>
              <a:t>with HP-UX Virtual Partitions (</a:t>
            </a:r>
            <a:r>
              <a:rPr lang="en-US" sz="1200" dirty="0" err="1" smtClean="0"/>
              <a:t>vPars</a:t>
            </a:r>
            <a:r>
              <a:rPr lang="en-US" sz="1200" dirty="0" smtClean="0"/>
              <a:t>) and Integrity VM v6.1 </a:t>
            </a:r>
          </a:p>
          <a:p>
            <a:pPr lvl="2"/>
            <a:r>
              <a:rPr lang="en-US" sz="1200" b="1" dirty="0" smtClean="0"/>
              <a:t>Greater flexibility and availability </a:t>
            </a:r>
            <a:r>
              <a:rPr lang="en-US" sz="1200" dirty="0" smtClean="0"/>
              <a:t>with Electrically isolated hard partitions (</a:t>
            </a:r>
            <a:r>
              <a:rPr lang="en-US" sz="1200" dirty="0" err="1" smtClean="0"/>
              <a:t>nPars</a:t>
            </a:r>
            <a:r>
              <a:rPr lang="en-US" sz="1200" dirty="0" smtClean="0"/>
              <a:t>)</a:t>
            </a:r>
          </a:p>
          <a:p>
            <a:pPr lvl="2"/>
            <a:r>
              <a:rPr lang="en-US" sz="1200" b="1" dirty="0" smtClean="0"/>
              <a:t>Simplified and lower cost connectivity </a:t>
            </a:r>
            <a:r>
              <a:rPr lang="en-US" sz="1200" dirty="0" smtClean="0"/>
              <a:t>with embedded Virtual Connect </a:t>
            </a:r>
            <a:r>
              <a:rPr lang="en-US" sz="1200" dirty="0" err="1" smtClean="0"/>
              <a:t>FlexFabric</a:t>
            </a:r>
            <a:r>
              <a:rPr lang="en-US" sz="1200" dirty="0" smtClean="0"/>
              <a:t> </a:t>
            </a:r>
          </a:p>
          <a:p>
            <a:pPr lvl="2"/>
            <a:r>
              <a:rPr lang="en-US" sz="1200" b="1" dirty="0" smtClean="0"/>
              <a:t>Improved rebuild times </a:t>
            </a:r>
            <a:r>
              <a:rPr lang="en-US" sz="1200" dirty="0" smtClean="0"/>
              <a:t>with SAS Read-only cache</a:t>
            </a:r>
          </a:p>
          <a:p>
            <a:pPr lvl="2"/>
            <a:r>
              <a:rPr lang="en-US" sz="1200" b="1" dirty="0" smtClean="0"/>
              <a:t>Simplify and automate management</a:t>
            </a:r>
            <a:r>
              <a:rPr lang="en-US" sz="1200" dirty="0" smtClean="0"/>
              <a:t> with Matrix OE 7.1, Virtual Connect and Insight tools</a:t>
            </a:r>
            <a:endParaRPr lang="en-US" sz="1200" dirty="0"/>
          </a:p>
        </p:txBody>
      </p:sp>
      <p:grpSp>
        <p:nvGrpSpPr>
          <p:cNvPr id="28" name="Group 27"/>
          <p:cNvGrpSpPr/>
          <p:nvPr/>
        </p:nvGrpSpPr>
        <p:grpSpPr>
          <a:xfrm>
            <a:off x="541163" y="2356702"/>
            <a:ext cx="2078149" cy="1037448"/>
            <a:chOff x="3048000" y="721846"/>
            <a:chExt cx="2543664" cy="1269841"/>
          </a:xfrm>
        </p:grpSpPr>
        <p:pic>
          <p:nvPicPr>
            <p:cNvPr id="29" name="Picture 2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0" y="721846"/>
              <a:ext cx="722540" cy="1236826"/>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57600" y="721846"/>
              <a:ext cx="900318" cy="1269841"/>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19600" y="721846"/>
              <a:ext cx="1172064" cy="1243175"/>
            </a:xfrm>
            <a:prstGeom prst="rect">
              <a:avLst/>
            </a:prstGeom>
          </p:spPr>
        </p:pic>
      </p:grpSp>
    </p:spTree>
    <p:extLst>
      <p:ext uri="{BB962C8B-B14F-4D97-AF65-F5344CB8AC3E}">
        <p14:creationId xmlns:p14="http://schemas.microsoft.com/office/powerpoint/2010/main" val="1381130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HP Integrity server blades</a:t>
            </a:r>
            <a:endParaRPr lang="en-US" dirty="0"/>
          </a:p>
        </p:txBody>
      </p:sp>
      <p:graphicFrame>
        <p:nvGraphicFramePr>
          <p:cNvPr id="5" name="Table Placeholder 9"/>
          <p:cNvGraphicFramePr>
            <a:graphicFrameLocks/>
          </p:cNvGraphicFramePr>
          <p:nvPr>
            <p:extLst>
              <p:ext uri="{D42A27DB-BD31-4B8C-83A1-F6EECF244321}">
                <p14:modId xmlns:p14="http://schemas.microsoft.com/office/powerpoint/2010/main" val="2389823724"/>
              </p:ext>
            </p:extLst>
          </p:nvPr>
        </p:nvGraphicFramePr>
        <p:xfrm>
          <a:off x="1311576" y="827094"/>
          <a:ext cx="6704581" cy="3909822"/>
        </p:xfrm>
        <a:graphic>
          <a:graphicData uri="http://schemas.openxmlformats.org/drawingml/2006/table">
            <a:tbl>
              <a:tblPr firstRow="1" bandRow="1">
                <a:tableStyleId>{073A0DAA-6AF3-43AB-8588-CEC1D06C72B9}</a:tableStyleId>
              </a:tblPr>
              <a:tblGrid>
                <a:gridCol w="1747608"/>
                <a:gridCol w="1603315"/>
                <a:gridCol w="1717717"/>
                <a:gridCol w="1635941"/>
              </a:tblGrid>
              <a:tr h="322038">
                <a:tc>
                  <a:txBody>
                    <a:bodyPr/>
                    <a:lstStyle/>
                    <a:p>
                      <a:pPr algn="ctr"/>
                      <a:endParaRPr lang="en-US" sz="1400" dirty="0"/>
                    </a:p>
                  </a:txBody>
                  <a:tcPr>
                    <a:solidFill>
                      <a:schemeClr val="accent1"/>
                    </a:solidFill>
                  </a:tcPr>
                </a:tc>
                <a:tc>
                  <a:txBody>
                    <a:bodyPr/>
                    <a:lstStyle/>
                    <a:p>
                      <a:pPr algn="ctr"/>
                      <a:r>
                        <a:rPr lang="en-US" sz="1400" dirty="0" smtClean="0"/>
                        <a:t>BL860c i4</a:t>
                      </a:r>
                      <a:endParaRPr lang="en-US" sz="1400" dirty="0"/>
                    </a:p>
                  </a:txBody>
                  <a:tcPr>
                    <a:solidFill>
                      <a:schemeClr val="accent1"/>
                    </a:solidFill>
                  </a:tcPr>
                </a:tc>
                <a:tc>
                  <a:txBody>
                    <a:bodyPr/>
                    <a:lstStyle/>
                    <a:p>
                      <a:pPr algn="ctr"/>
                      <a:r>
                        <a:rPr lang="en-US" sz="1400" dirty="0" smtClean="0"/>
                        <a:t>BL870c i4</a:t>
                      </a:r>
                      <a:endParaRPr lang="en-US" sz="1400" dirty="0"/>
                    </a:p>
                  </a:txBody>
                  <a:tcPr>
                    <a:solidFill>
                      <a:schemeClr val="accent1"/>
                    </a:solidFill>
                  </a:tcPr>
                </a:tc>
                <a:tc>
                  <a:txBody>
                    <a:bodyPr/>
                    <a:lstStyle/>
                    <a:p>
                      <a:pPr algn="ctr"/>
                      <a:r>
                        <a:rPr lang="en-US" sz="1400" dirty="0" smtClean="0"/>
                        <a:t>BL890c i4</a:t>
                      </a:r>
                      <a:endParaRPr lang="en-US" sz="1400" dirty="0"/>
                    </a:p>
                  </a:txBody>
                  <a:tcPr>
                    <a:solidFill>
                      <a:schemeClr val="accent1"/>
                    </a:solidFill>
                  </a:tcPr>
                </a:tc>
              </a:tr>
              <a:tr h="434341">
                <a:tc>
                  <a:txBody>
                    <a:bodyPr/>
                    <a:lstStyle/>
                    <a:p>
                      <a:r>
                        <a:rPr lang="en-US" sz="1200" dirty="0" smtClean="0"/>
                        <a:t>Processor SKUs</a:t>
                      </a:r>
                      <a:endParaRPr lang="en-US" sz="1200" dirty="0">
                        <a:latin typeface="HP Simplified" pitchFamily="34" charset="0"/>
                      </a:endParaRPr>
                    </a:p>
                  </a:txBody>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accent1"/>
                          </a:solidFill>
                        </a:rPr>
                        <a:t>8-core 2.53GHz                           4-core 2.4GHz</a:t>
                      </a:r>
                    </a:p>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accent1"/>
                          </a:solidFill>
                        </a:rPr>
                        <a:t>8-core 2.13GHz                            4-core 1.73GHz</a:t>
                      </a:r>
                      <a:endParaRPr lang="en-US" sz="1000" b="1" i="1" dirty="0" smtClean="0">
                        <a:solidFill>
                          <a:schemeClr val="accent1"/>
                        </a:solidFill>
                        <a:latin typeface="HP Simplified" pitchFamily="34" charset="0"/>
                      </a:endParaRPr>
                    </a:p>
                  </a:txBody>
                  <a:tcPr/>
                </a:tc>
                <a:tc hMerge="1">
                  <a:txBody>
                    <a:bodyPr/>
                    <a:lstStyle/>
                    <a:p>
                      <a:pPr algn="ctr"/>
                      <a:endParaRPr lang="en-US" sz="1000" i="1" dirty="0" smtClean="0">
                        <a:solidFill>
                          <a:srgbClr val="FF0000"/>
                        </a:solidFill>
                      </a:endParaRPr>
                    </a:p>
                  </a:txBody>
                  <a:tcPr/>
                </a:tc>
                <a:tc hMerge="1">
                  <a:txBody>
                    <a:bodyPr/>
                    <a:lstStyle/>
                    <a:p>
                      <a:pPr algn="ctr"/>
                      <a:endParaRPr lang="en-US" sz="1000" i="1" dirty="0" smtClean="0">
                        <a:solidFill>
                          <a:srgbClr val="FF0000"/>
                        </a:solidFill>
                      </a:endParaRPr>
                    </a:p>
                  </a:txBody>
                  <a:tcPr/>
                </a:tc>
              </a:tr>
              <a:tr h="212234">
                <a:tc>
                  <a:txBody>
                    <a:bodyPr/>
                    <a:lstStyle/>
                    <a:p>
                      <a:r>
                        <a:rPr lang="en-US" sz="1200" dirty="0" smtClean="0"/>
                        <a:t>Processor Sockets</a:t>
                      </a:r>
                      <a:endParaRPr lang="en-US" sz="1200" dirty="0">
                        <a:latin typeface="HP Simplified" pitchFamily="34" charset="0"/>
                      </a:endParaRPr>
                    </a:p>
                  </a:txBody>
                  <a:tcPr/>
                </a:tc>
                <a:tc>
                  <a:txBody>
                    <a:bodyPr/>
                    <a:lstStyle/>
                    <a:p>
                      <a:pPr algn="ctr"/>
                      <a:r>
                        <a:rPr lang="en-US" sz="1000" dirty="0" smtClean="0"/>
                        <a:t>2</a:t>
                      </a:r>
                      <a:endParaRPr lang="en-US" sz="1000" dirty="0">
                        <a:latin typeface="HP Simplified" pitchFamily="34" charset="0"/>
                      </a:endParaRPr>
                    </a:p>
                  </a:txBody>
                  <a:tcPr/>
                </a:tc>
                <a:tc>
                  <a:txBody>
                    <a:bodyPr/>
                    <a:lstStyle/>
                    <a:p>
                      <a:pPr algn="ctr"/>
                      <a:r>
                        <a:rPr lang="en-US" sz="1000" dirty="0" smtClean="0"/>
                        <a:t>4</a:t>
                      </a:r>
                      <a:endParaRPr lang="en-US" sz="1000" dirty="0">
                        <a:latin typeface="HP Simplified" pitchFamily="34" charset="0"/>
                      </a:endParaRPr>
                    </a:p>
                  </a:txBody>
                  <a:tcPr/>
                </a:tc>
                <a:tc>
                  <a:txBody>
                    <a:bodyPr/>
                    <a:lstStyle/>
                    <a:p>
                      <a:pPr algn="ctr"/>
                      <a:r>
                        <a:rPr lang="en-US" sz="1000" dirty="0" smtClean="0"/>
                        <a:t>8</a:t>
                      </a:r>
                      <a:endParaRPr lang="en-US" sz="1000" dirty="0">
                        <a:latin typeface="HP Simplified" pitchFamily="34" charset="0"/>
                      </a:endParaRPr>
                    </a:p>
                  </a:txBody>
                  <a:tcPr/>
                </a:tc>
              </a:tr>
              <a:tr h="402547">
                <a:tc>
                  <a:txBody>
                    <a:bodyPr/>
                    <a:lstStyle/>
                    <a:p>
                      <a:r>
                        <a:rPr lang="en-US" sz="1200" dirty="0" smtClean="0"/>
                        <a:t>Memory</a:t>
                      </a:r>
                      <a:endParaRPr lang="en-US" sz="1200" dirty="0">
                        <a:latin typeface="HP Simplified" pitchFamily="34" charset="0"/>
                      </a:endParaRPr>
                    </a:p>
                  </a:txBody>
                  <a:tcPr/>
                </a:tc>
                <a:tc>
                  <a:txBody>
                    <a:bodyPr/>
                    <a:lstStyle/>
                    <a:p>
                      <a:pPr algn="ctr"/>
                      <a:r>
                        <a:rPr lang="en-US" sz="1000" dirty="0" smtClean="0"/>
                        <a:t>24 DIMM slots;</a:t>
                      </a:r>
                      <a:r>
                        <a:rPr lang="en-US" sz="1000" baseline="0" dirty="0" smtClean="0"/>
                        <a:t> </a:t>
                      </a:r>
                      <a:r>
                        <a:rPr lang="en-US" sz="1000" b="1" baseline="0" dirty="0" smtClean="0">
                          <a:solidFill>
                            <a:schemeClr val="accent1"/>
                          </a:solidFill>
                        </a:rPr>
                        <a:t>1.35V</a:t>
                      </a:r>
                    </a:p>
                    <a:p>
                      <a:pPr algn="ctr"/>
                      <a:r>
                        <a:rPr lang="en-US" sz="1000" baseline="0" dirty="0" smtClean="0"/>
                        <a:t>4GB, 8GB, 16GB DIMMs</a:t>
                      </a:r>
                      <a:endParaRPr lang="en-US" sz="1000" dirty="0">
                        <a:latin typeface="HP Simplified" pitchFamily="34" charset="0"/>
                      </a:endParaRPr>
                    </a:p>
                  </a:txBody>
                  <a:tcPr/>
                </a:tc>
                <a:tc>
                  <a:txBody>
                    <a:bodyPr/>
                    <a:lstStyle/>
                    <a:p>
                      <a:pPr algn="ctr"/>
                      <a:r>
                        <a:rPr lang="en-US" sz="1000" dirty="0" smtClean="0"/>
                        <a:t>48 DIMM slots;</a:t>
                      </a:r>
                      <a:r>
                        <a:rPr lang="en-US" sz="1000" baseline="0" dirty="0" smtClean="0"/>
                        <a:t> </a:t>
                      </a:r>
                      <a:r>
                        <a:rPr lang="en-US" sz="1000" b="1" kern="1200" baseline="0" dirty="0" smtClean="0">
                          <a:solidFill>
                            <a:schemeClr val="accent1"/>
                          </a:solidFill>
                          <a:latin typeface="+mn-lt"/>
                          <a:ea typeface="+mn-ea"/>
                          <a:cs typeface="+mn-cs"/>
                        </a:rPr>
                        <a:t>1.35V</a:t>
                      </a:r>
                    </a:p>
                    <a:p>
                      <a:pPr algn="ctr"/>
                      <a:r>
                        <a:rPr lang="en-US" sz="1000" baseline="0" dirty="0" smtClean="0"/>
                        <a:t>4GB, 8GB, 16GB DIMMs</a:t>
                      </a:r>
                      <a:endParaRPr lang="en-US" sz="1000" dirty="0">
                        <a:latin typeface="HP Simplified" pitchFamily="34" charset="0"/>
                      </a:endParaRPr>
                    </a:p>
                  </a:txBody>
                  <a:tcPr/>
                </a:tc>
                <a:tc>
                  <a:txBody>
                    <a:bodyPr/>
                    <a:lstStyle/>
                    <a:p>
                      <a:pPr algn="ctr"/>
                      <a:r>
                        <a:rPr lang="en-US" sz="1000" dirty="0" smtClean="0"/>
                        <a:t>96 DIMM slots;</a:t>
                      </a:r>
                      <a:r>
                        <a:rPr lang="en-US" sz="1000" baseline="0" dirty="0" smtClean="0"/>
                        <a:t> </a:t>
                      </a:r>
                      <a:r>
                        <a:rPr lang="en-US" sz="1000" b="1" kern="1200" baseline="0" dirty="0" smtClean="0">
                          <a:solidFill>
                            <a:schemeClr val="accent1"/>
                          </a:solidFill>
                          <a:latin typeface="+mn-lt"/>
                          <a:ea typeface="+mn-ea"/>
                          <a:cs typeface="+mn-cs"/>
                        </a:rPr>
                        <a:t>1.35V</a:t>
                      </a:r>
                    </a:p>
                    <a:p>
                      <a:pPr algn="ctr"/>
                      <a:r>
                        <a:rPr lang="en-US" sz="1000" baseline="0" dirty="0" smtClean="0"/>
                        <a:t>4GB, 8GB, 16GB DIMMs</a:t>
                      </a:r>
                      <a:endParaRPr lang="en-US" sz="1000" dirty="0" smtClean="0">
                        <a:latin typeface="HP Simplified" pitchFamily="34" charset="0"/>
                      </a:endParaRPr>
                    </a:p>
                  </a:txBody>
                  <a:tcPr/>
                </a:tc>
              </a:tr>
              <a:tr h="236184">
                <a:tc>
                  <a:txBody>
                    <a:bodyPr/>
                    <a:lstStyle/>
                    <a:p>
                      <a:r>
                        <a:rPr lang="en-US" sz="1200" dirty="0" smtClean="0"/>
                        <a:t>HDD Slots</a:t>
                      </a:r>
                      <a:endParaRPr lang="en-US" sz="1200" dirty="0">
                        <a:latin typeface="HP Simplified" pitchFamily="34" charset="0"/>
                      </a:endParaRPr>
                    </a:p>
                  </a:txBody>
                  <a:tcPr/>
                </a:tc>
                <a:tc>
                  <a:txBody>
                    <a:bodyPr/>
                    <a:lstStyle/>
                    <a:p>
                      <a:pPr algn="ctr"/>
                      <a:r>
                        <a:rPr lang="en-US" sz="1000" dirty="0" smtClean="0"/>
                        <a:t>2</a:t>
                      </a:r>
                      <a:endParaRPr lang="en-US" sz="1000" dirty="0">
                        <a:latin typeface="HP Simplified" pitchFamily="34" charset="0"/>
                      </a:endParaRPr>
                    </a:p>
                  </a:txBody>
                  <a:tcPr/>
                </a:tc>
                <a:tc>
                  <a:txBody>
                    <a:bodyPr/>
                    <a:lstStyle/>
                    <a:p>
                      <a:pPr algn="ctr"/>
                      <a:r>
                        <a:rPr lang="en-US" sz="1000" dirty="0" smtClean="0"/>
                        <a:t>4</a:t>
                      </a:r>
                      <a:endParaRPr lang="en-US" sz="1000" dirty="0">
                        <a:latin typeface="HP Simplified" pitchFamily="34" charset="0"/>
                      </a:endParaRPr>
                    </a:p>
                  </a:txBody>
                  <a:tcPr/>
                </a:tc>
                <a:tc>
                  <a:txBody>
                    <a:bodyPr/>
                    <a:lstStyle/>
                    <a:p>
                      <a:pPr algn="ctr"/>
                      <a:r>
                        <a:rPr lang="en-US" sz="1000" dirty="0" smtClean="0"/>
                        <a:t>8</a:t>
                      </a:r>
                      <a:endParaRPr lang="en-US" sz="1000" dirty="0">
                        <a:latin typeface="HP Simplified" pitchFamily="34" charset="0"/>
                      </a:endParaRPr>
                    </a:p>
                  </a:txBody>
                  <a:tcPr/>
                </a:tc>
              </a:tr>
              <a:tr h="402547">
                <a:tc>
                  <a:txBody>
                    <a:bodyPr/>
                    <a:lstStyle/>
                    <a:p>
                      <a:r>
                        <a:rPr lang="en-US" sz="1200" dirty="0" smtClean="0"/>
                        <a:t>Embedded</a:t>
                      </a:r>
                      <a:r>
                        <a:rPr lang="en-US" sz="1200" baseline="0" dirty="0" smtClean="0"/>
                        <a:t> Controller</a:t>
                      </a:r>
                      <a:endParaRPr lang="en-US" sz="1200" dirty="0">
                        <a:latin typeface="HP Simplified" pitchFamily="34" charset="0"/>
                      </a:endParaRPr>
                    </a:p>
                  </a:txBody>
                  <a:tcPr/>
                </a:tc>
                <a:tc>
                  <a:txBody>
                    <a:bodyPr/>
                    <a:lstStyle/>
                    <a:p>
                      <a:pPr algn="ctr"/>
                      <a:r>
                        <a:rPr lang="en-US" sz="1000" dirty="0" smtClean="0"/>
                        <a:t>1 HP</a:t>
                      </a:r>
                      <a:r>
                        <a:rPr lang="en-US" sz="1000" baseline="0" dirty="0" smtClean="0"/>
                        <a:t> p410i SAS RAID</a:t>
                      </a:r>
                    </a:p>
                    <a:p>
                      <a:pPr algn="ctr"/>
                      <a:r>
                        <a:rPr lang="en-US" sz="1000" b="1" kern="1200" baseline="0" dirty="0" smtClean="0">
                          <a:solidFill>
                            <a:schemeClr val="accent1"/>
                          </a:solidFill>
                          <a:latin typeface="+mn-lt"/>
                          <a:ea typeface="+mn-ea"/>
                          <a:cs typeface="+mn-cs"/>
                        </a:rPr>
                        <a:t>w/512MB cache</a:t>
                      </a:r>
                      <a:endParaRPr lang="en-US" sz="1000" b="1" kern="1200" baseline="0" dirty="0">
                        <a:solidFill>
                          <a:schemeClr val="accent1"/>
                        </a:solidFill>
                        <a:latin typeface="+mn-lt"/>
                        <a:ea typeface="+mn-ea"/>
                        <a:cs typeface="+mn-cs"/>
                      </a:endParaRPr>
                    </a:p>
                  </a:txBody>
                  <a:tcPr/>
                </a:tc>
                <a:tc>
                  <a:txBody>
                    <a:bodyPr/>
                    <a:lstStyle/>
                    <a:p>
                      <a:pPr algn="ctr"/>
                      <a:r>
                        <a:rPr lang="en-US" sz="1000" dirty="0" smtClean="0"/>
                        <a:t>2 HP p410i SAS RAID</a:t>
                      </a:r>
                      <a:endParaRPr lang="en-US" sz="1000" baseline="0" dirty="0" smtClean="0"/>
                    </a:p>
                    <a:p>
                      <a:pPr algn="ctr"/>
                      <a:r>
                        <a:rPr lang="en-US" sz="1000" b="1" kern="1200" baseline="0" dirty="0" smtClean="0">
                          <a:solidFill>
                            <a:schemeClr val="accent1"/>
                          </a:solidFill>
                          <a:latin typeface="+mn-lt"/>
                          <a:ea typeface="+mn-ea"/>
                          <a:cs typeface="+mn-cs"/>
                        </a:rPr>
                        <a:t>w/512MB cache</a:t>
                      </a:r>
                    </a:p>
                  </a:txBody>
                  <a:tcPr/>
                </a:tc>
                <a:tc>
                  <a:txBody>
                    <a:bodyPr/>
                    <a:lstStyle/>
                    <a:p>
                      <a:pPr algn="ctr"/>
                      <a:r>
                        <a:rPr lang="en-US" sz="1000" dirty="0" smtClean="0"/>
                        <a:t>4 HP</a:t>
                      </a:r>
                      <a:r>
                        <a:rPr lang="en-US" sz="1000" baseline="0" dirty="0" smtClean="0"/>
                        <a:t> p410i SAS RAID</a:t>
                      </a:r>
                    </a:p>
                    <a:p>
                      <a:pPr algn="ctr"/>
                      <a:r>
                        <a:rPr lang="en-US" sz="1000" b="1" kern="1200" baseline="0" dirty="0" smtClean="0">
                          <a:solidFill>
                            <a:schemeClr val="accent1"/>
                          </a:solidFill>
                          <a:latin typeface="+mn-lt"/>
                          <a:ea typeface="+mn-ea"/>
                          <a:cs typeface="+mn-cs"/>
                        </a:rPr>
                        <a:t>w/512MB cache</a:t>
                      </a:r>
                    </a:p>
                  </a:txBody>
                  <a:tcPr/>
                </a:tc>
              </a:tr>
              <a:tr h="253460">
                <a:tc>
                  <a:txBody>
                    <a:bodyPr/>
                    <a:lstStyle/>
                    <a:p>
                      <a:r>
                        <a:rPr lang="en-US" sz="1200" dirty="0" smtClean="0"/>
                        <a:t>Embedded NICs</a:t>
                      </a:r>
                      <a:endParaRPr lang="en-US" sz="1200" dirty="0">
                        <a:latin typeface="HP Simplified" pitchFamily="34" charset="0"/>
                      </a:endParaRPr>
                    </a:p>
                  </a:txBody>
                  <a:tcPr/>
                </a:tc>
                <a:tc>
                  <a:txBody>
                    <a:bodyPr/>
                    <a:lstStyle/>
                    <a:p>
                      <a:pPr algn="ctr"/>
                      <a:r>
                        <a:rPr lang="en-US" sz="1000" b="1" kern="1200" baseline="0" dirty="0" smtClean="0">
                          <a:solidFill>
                            <a:schemeClr val="accent1"/>
                          </a:solidFill>
                          <a:latin typeface="+mn-lt"/>
                          <a:ea typeface="+mn-ea"/>
                          <a:cs typeface="+mn-cs"/>
                        </a:rPr>
                        <a:t> 4 FlexFabric (</a:t>
                      </a:r>
                      <a:r>
                        <a:rPr lang="en-US" sz="1000" b="1" kern="1200" baseline="0" dirty="0" err="1" smtClean="0">
                          <a:solidFill>
                            <a:schemeClr val="accent1"/>
                          </a:solidFill>
                          <a:latin typeface="+mn-lt"/>
                          <a:ea typeface="+mn-ea"/>
                          <a:cs typeface="+mn-cs"/>
                        </a:rPr>
                        <a:t>FCoE</a:t>
                      </a:r>
                      <a:r>
                        <a:rPr lang="en-US" sz="1000" b="1" kern="1200" baseline="0" dirty="0" smtClean="0">
                          <a:solidFill>
                            <a:schemeClr val="accent1"/>
                          </a:solidFill>
                          <a:latin typeface="+mn-lt"/>
                          <a:ea typeface="+mn-ea"/>
                          <a:cs typeface="+mn-cs"/>
                        </a:rPr>
                        <a:t>)</a:t>
                      </a:r>
                      <a:endParaRPr lang="en-US" sz="1000" b="1" kern="1200" baseline="0" dirty="0">
                        <a:solidFill>
                          <a:schemeClr val="accent1"/>
                        </a:solidFill>
                        <a:latin typeface="+mn-lt"/>
                        <a:ea typeface="+mn-ea"/>
                        <a:cs typeface="+mn-cs"/>
                      </a:endParaRPr>
                    </a:p>
                  </a:txBody>
                  <a:tcPr/>
                </a:tc>
                <a:tc>
                  <a:txBody>
                    <a:bodyPr/>
                    <a:lstStyle/>
                    <a:p>
                      <a:pPr algn="ctr"/>
                      <a:r>
                        <a:rPr lang="en-US" sz="1000" b="1" kern="1200" baseline="0" dirty="0" smtClean="0">
                          <a:solidFill>
                            <a:schemeClr val="accent1"/>
                          </a:solidFill>
                          <a:latin typeface="+mn-lt"/>
                          <a:ea typeface="+mn-ea"/>
                          <a:cs typeface="+mn-cs"/>
                        </a:rPr>
                        <a:t> 8 FlexFabric (</a:t>
                      </a:r>
                      <a:r>
                        <a:rPr lang="en-US" sz="1000" b="1" kern="1200" baseline="0" dirty="0" err="1" smtClean="0">
                          <a:solidFill>
                            <a:schemeClr val="accent1"/>
                          </a:solidFill>
                          <a:latin typeface="+mn-lt"/>
                          <a:ea typeface="+mn-ea"/>
                          <a:cs typeface="+mn-cs"/>
                        </a:rPr>
                        <a:t>FCoE</a:t>
                      </a:r>
                      <a:r>
                        <a:rPr lang="en-US" sz="1000" b="1" kern="1200" baseline="0" dirty="0" smtClean="0">
                          <a:solidFill>
                            <a:schemeClr val="accent1"/>
                          </a:solidFill>
                          <a:latin typeface="+mn-lt"/>
                          <a:ea typeface="+mn-ea"/>
                          <a:cs typeface="+mn-cs"/>
                        </a:rPr>
                        <a:t>)</a:t>
                      </a:r>
                    </a:p>
                  </a:txBody>
                  <a:tcPr/>
                </a:tc>
                <a:tc>
                  <a:txBody>
                    <a:bodyPr/>
                    <a:lstStyle/>
                    <a:p>
                      <a:pPr algn="ctr"/>
                      <a:r>
                        <a:rPr lang="en-US" sz="1000" b="1" kern="1200" baseline="0" dirty="0" smtClean="0">
                          <a:solidFill>
                            <a:schemeClr val="accent1"/>
                          </a:solidFill>
                          <a:latin typeface="+mn-lt"/>
                          <a:ea typeface="+mn-ea"/>
                          <a:cs typeface="+mn-cs"/>
                        </a:rPr>
                        <a:t>16 FlexFabric (</a:t>
                      </a:r>
                      <a:r>
                        <a:rPr lang="en-US" sz="1000" b="1" kern="1200" baseline="0" dirty="0" err="1" smtClean="0">
                          <a:solidFill>
                            <a:schemeClr val="accent1"/>
                          </a:solidFill>
                          <a:latin typeface="+mn-lt"/>
                          <a:ea typeface="+mn-ea"/>
                          <a:cs typeface="+mn-cs"/>
                        </a:rPr>
                        <a:t>FCoE</a:t>
                      </a:r>
                      <a:r>
                        <a:rPr lang="en-US" sz="1000" b="1" kern="1200" baseline="0" dirty="0" smtClean="0">
                          <a:solidFill>
                            <a:schemeClr val="accent1"/>
                          </a:solidFill>
                          <a:latin typeface="+mn-lt"/>
                          <a:ea typeface="+mn-ea"/>
                          <a:cs typeface="+mn-cs"/>
                        </a:rPr>
                        <a:t>)</a:t>
                      </a:r>
                    </a:p>
                  </a:txBody>
                  <a:tcPr/>
                </a:tc>
              </a:tr>
              <a:tr h="239444">
                <a:tc>
                  <a:txBody>
                    <a:bodyPr/>
                    <a:lstStyle/>
                    <a:p>
                      <a:r>
                        <a:rPr lang="en-US" sz="1200" dirty="0" smtClean="0"/>
                        <a:t>IO</a:t>
                      </a:r>
                      <a:r>
                        <a:rPr lang="en-US" sz="1200" baseline="0" dirty="0" smtClean="0"/>
                        <a:t> Mezz Slots</a:t>
                      </a:r>
                      <a:endParaRPr lang="en-US" sz="1200" dirty="0">
                        <a:latin typeface="HP Simplified" pitchFamily="34" charset="0"/>
                      </a:endParaRPr>
                    </a:p>
                  </a:txBody>
                  <a:tcPr/>
                </a:tc>
                <a:tc>
                  <a:txBody>
                    <a:bodyPr/>
                    <a:lstStyle/>
                    <a:p>
                      <a:pPr algn="ctr"/>
                      <a:r>
                        <a:rPr lang="en-US" sz="1000" dirty="0" smtClean="0"/>
                        <a:t>3 Gen2 PCIe</a:t>
                      </a:r>
                      <a:endParaRPr lang="en-US" sz="1000" dirty="0">
                        <a:latin typeface="HP Simplified" pitchFamily="34" charset="0"/>
                      </a:endParaRPr>
                    </a:p>
                  </a:txBody>
                  <a:tcPr/>
                </a:tc>
                <a:tc>
                  <a:txBody>
                    <a:bodyPr/>
                    <a:lstStyle/>
                    <a:p>
                      <a:pPr algn="ctr"/>
                      <a:r>
                        <a:rPr lang="en-US" sz="1000" dirty="0" smtClean="0"/>
                        <a:t>6 Gen2 PCIe</a:t>
                      </a:r>
                      <a:endParaRPr lang="en-US" sz="1000" dirty="0">
                        <a:latin typeface="HP Simplified" pitchFamily="34" charset="0"/>
                      </a:endParaRPr>
                    </a:p>
                  </a:txBody>
                  <a:tcPr/>
                </a:tc>
                <a:tc>
                  <a:txBody>
                    <a:bodyPr/>
                    <a:lstStyle/>
                    <a:p>
                      <a:pPr algn="ctr"/>
                      <a:r>
                        <a:rPr lang="en-US" sz="1000" dirty="0" smtClean="0"/>
                        <a:t>12 Gen2 PCIe</a:t>
                      </a:r>
                      <a:endParaRPr lang="en-US" sz="1000" dirty="0">
                        <a:latin typeface="HP Simplified" pitchFamily="34" charset="0"/>
                      </a:endParaRPr>
                    </a:p>
                  </a:txBody>
                  <a:tcPr/>
                </a:tc>
              </a:tr>
              <a:tr h="292172">
                <a:tc>
                  <a:txBody>
                    <a:bodyPr/>
                    <a:lstStyle/>
                    <a:p>
                      <a:r>
                        <a:rPr lang="en-US" sz="1200" dirty="0" smtClean="0"/>
                        <a:t>Management &amp; Virtualization</a:t>
                      </a:r>
                      <a:endParaRPr lang="en-US" sz="1200" dirty="0">
                        <a:latin typeface="HP Simplified" pitchFamily="34" charset="0"/>
                      </a:endParaRPr>
                    </a:p>
                  </a:txBody>
                  <a:tcPr/>
                </a:tc>
                <a:tc>
                  <a:txBody>
                    <a:bodyPr/>
                    <a:lstStyle/>
                    <a:p>
                      <a:pPr algn="ctr"/>
                      <a:r>
                        <a:rPr lang="en-US" sz="1000" b="1" kern="1200" baseline="0" dirty="0" smtClean="0">
                          <a:solidFill>
                            <a:schemeClr val="accent1"/>
                          </a:solidFill>
                          <a:latin typeface="+mn-lt"/>
                          <a:ea typeface="+mn-ea"/>
                          <a:cs typeface="+mn-cs"/>
                        </a:rPr>
                        <a:t>Enhanced Integrity iLO3</a:t>
                      </a:r>
                      <a:r>
                        <a:rPr lang="en-US" sz="1000" dirty="0" smtClean="0"/>
                        <a:t/>
                      </a:r>
                      <a:br>
                        <a:rPr lang="en-US" sz="1000" dirty="0" smtClean="0"/>
                      </a:br>
                      <a:r>
                        <a:rPr lang="en-US" sz="1000" dirty="0" smtClean="0"/>
                        <a:t>Virtual Partitions</a:t>
                      </a:r>
                      <a:r>
                        <a:rPr lang="en-US" sz="1000" baseline="0" dirty="0" smtClean="0"/>
                        <a:t> (</a:t>
                      </a:r>
                      <a:r>
                        <a:rPr lang="en-US" sz="1000" baseline="0" dirty="0" err="1" smtClean="0"/>
                        <a:t>vPars</a:t>
                      </a:r>
                      <a:r>
                        <a:rPr lang="en-US" sz="1000" baseline="0" dirty="0" smtClean="0"/>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1000" baseline="0" dirty="0" smtClean="0">
                          <a:latin typeface="HP Simplified" pitchFamily="34" charset="0"/>
                        </a:rPr>
                        <a:t>Virtual Machines (VMs)</a:t>
                      </a:r>
                      <a:endParaRPr lang="en-US" sz="1000" dirty="0" smtClean="0">
                        <a:latin typeface="HP Simplified"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accent1"/>
                          </a:solidFill>
                          <a:latin typeface="+mn-lt"/>
                          <a:ea typeface="+mn-ea"/>
                          <a:cs typeface="+mn-cs"/>
                        </a:rPr>
                        <a:t>Enhanced Integrity iLO3</a:t>
                      </a:r>
                      <a:r>
                        <a:rPr lang="en-US" sz="1000" dirty="0" smtClean="0"/>
                        <a:t/>
                      </a:r>
                      <a:br>
                        <a:rPr lang="en-US" sz="1000" dirty="0" smtClean="0"/>
                      </a:br>
                      <a:r>
                        <a:rPr lang="en-US" sz="1000" dirty="0" smtClean="0"/>
                        <a:t>Virtual Partitions</a:t>
                      </a:r>
                      <a:r>
                        <a:rPr lang="en-US" sz="1000" baseline="0" dirty="0" smtClean="0"/>
                        <a:t> (</a:t>
                      </a:r>
                      <a:r>
                        <a:rPr lang="en-US" sz="1000" baseline="0" dirty="0" err="1" smtClean="0"/>
                        <a:t>vPars</a:t>
                      </a:r>
                      <a:r>
                        <a:rPr lang="en-US" sz="1000" baseline="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aseline="0" dirty="0" smtClean="0">
                          <a:latin typeface="HP Simplified" pitchFamily="34" charset="0"/>
                        </a:rPr>
                        <a:t>Virtual Machines (VMs)</a:t>
                      </a:r>
                      <a:endParaRPr lang="en-US" sz="1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accent1"/>
                          </a:solidFill>
                          <a:latin typeface="+mn-lt"/>
                          <a:ea typeface="+mn-ea"/>
                          <a:cs typeface="+mn-cs"/>
                        </a:rPr>
                        <a:t>1 or 2 </a:t>
                      </a:r>
                      <a:r>
                        <a:rPr lang="en-US" sz="1000" b="1" kern="1200" baseline="0" dirty="0" err="1" smtClean="0">
                          <a:solidFill>
                            <a:schemeClr val="accent1"/>
                          </a:solidFill>
                          <a:latin typeface="+mn-lt"/>
                          <a:ea typeface="+mn-ea"/>
                          <a:cs typeface="+mn-cs"/>
                        </a:rPr>
                        <a:t>nPartitions</a:t>
                      </a:r>
                      <a:endParaRPr lang="en-US" sz="1000" b="1" kern="1200" baseline="0" dirty="0" smtClean="0">
                        <a:solidFill>
                          <a:schemeClr val="accent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accent1"/>
                          </a:solidFill>
                          <a:latin typeface="+mn-lt"/>
                          <a:ea typeface="+mn-ea"/>
                          <a:cs typeface="+mn-cs"/>
                        </a:rPr>
                        <a:t>Enhanced Integrity iLO3</a:t>
                      </a:r>
                      <a:r>
                        <a:rPr lang="en-US" sz="1000" dirty="0" smtClean="0"/>
                        <a:t/>
                      </a:r>
                      <a:br>
                        <a:rPr lang="en-US" sz="1000" dirty="0" smtClean="0"/>
                      </a:br>
                      <a:r>
                        <a:rPr lang="en-US" sz="1000" dirty="0" smtClean="0"/>
                        <a:t>Virtual Partitions</a:t>
                      </a:r>
                      <a:r>
                        <a:rPr lang="en-US" sz="1000" baseline="0" dirty="0" smtClean="0"/>
                        <a:t> (</a:t>
                      </a:r>
                      <a:r>
                        <a:rPr lang="en-US" sz="1000" baseline="0" dirty="0" err="1" smtClean="0"/>
                        <a:t>vPars</a:t>
                      </a:r>
                      <a:r>
                        <a:rPr lang="en-US" sz="1000" baseline="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aseline="0" dirty="0" smtClean="0">
                          <a:latin typeface="HP Simplified" pitchFamily="34" charset="0"/>
                        </a:rPr>
                        <a:t>Virtual Machines (VMs)</a:t>
                      </a:r>
                      <a:endParaRPr lang="en-US" sz="1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accent1"/>
                          </a:solidFill>
                          <a:latin typeface="+mn-lt"/>
                          <a:ea typeface="+mn-ea"/>
                          <a:cs typeface="+mn-cs"/>
                        </a:rPr>
                        <a:t>1-4 </a:t>
                      </a:r>
                      <a:r>
                        <a:rPr lang="en-US" sz="1000" b="1" kern="1200" baseline="0" dirty="0" err="1" smtClean="0">
                          <a:solidFill>
                            <a:schemeClr val="accent1"/>
                          </a:solidFill>
                          <a:latin typeface="+mn-lt"/>
                          <a:ea typeface="+mn-ea"/>
                          <a:cs typeface="+mn-cs"/>
                        </a:rPr>
                        <a:t>nPartitions</a:t>
                      </a:r>
                      <a:endParaRPr lang="en-US" sz="1000" b="1" kern="1200" baseline="0" dirty="0" smtClean="0">
                        <a:solidFill>
                          <a:schemeClr val="accent1"/>
                        </a:solidFill>
                        <a:latin typeface="+mn-lt"/>
                        <a:ea typeface="+mn-ea"/>
                        <a:cs typeface="+mn-cs"/>
                      </a:endParaRPr>
                    </a:p>
                  </a:txBody>
                  <a:tcPr/>
                </a:tc>
              </a:tr>
              <a:tr h="283050">
                <a:tc>
                  <a:txBody>
                    <a:bodyPr/>
                    <a:lstStyle/>
                    <a:p>
                      <a:r>
                        <a:rPr lang="en-US" sz="1200" dirty="0" smtClean="0"/>
                        <a:t>OS</a:t>
                      </a:r>
                      <a:endParaRPr lang="en-US" sz="1200" dirty="0">
                        <a:latin typeface="HP Simplified" pitchFamily="34" charset="0"/>
                      </a:endParaRPr>
                    </a:p>
                  </a:txBody>
                  <a:tcPr/>
                </a:tc>
                <a:tc gridSpan="3">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1000" kern="1200" dirty="0" smtClean="0"/>
                        <a:t>HP-UX 11i v3 1209 release</a:t>
                      </a:r>
                      <a:endParaRPr lang="en-US" sz="1000" kern="1200" dirty="0" smtClean="0">
                        <a:solidFill>
                          <a:schemeClr val="dk1"/>
                        </a:solidFill>
                        <a:latin typeface="HP Simplified" pitchFamily="34" charset="0"/>
                        <a:ea typeface="+mn-ea"/>
                        <a:cs typeface="+mn-cs"/>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i="1" dirty="0" smtClean="0">
                        <a:solidFill>
                          <a:srgbClr val="FF0000"/>
                        </a:solidFill>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i="1" dirty="0" smtClean="0">
                        <a:solidFill>
                          <a:srgbClr val="FF0000"/>
                        </a:solidFill>
                      </a:endParaRPr>
                    </a:p>
                  </a:txBody>
                  <a:tcPr/>
                </a:tc>
              </a:tr>
              <a:tr h="266979">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t>Options</a:t>
                      </a:r>
                      <a:r>
                        <a:rPr lang="en-US" sz="1200" kern="1200" baseline="0" dirty="0" smtClean="0"/>
                        <a:t> &amp; Accessories</a:t>
                      </a:r>
                      <a:endParaRPr lang="en-US" sz="1200" b="0" kern="1200" dirty="0" smtClean="0">
                        <a:solidFill>
                          <a:schemeClr val="dk1"/>
                        </a:solidFill>
                        <a:latin typeface="HP Simplified" pitchFamily="34" charset="0"/>
                        <a:ea typeface="+mn-ea"/>
                        <a:cs typeface="+mn-cs"/>
                      </a:endParaRPr>
                    </a:p>
                  </a:txBody>
                  <a:tcPr marL="67561" marR="67561" marT="19002" marB="19002" anchor="ctr" horzOverflow="overflow"/>
                </a:tc>
                <a:tc gridSpan="3">
                  <a:txBody>
                    <a:bodyPr/>
                    <a:lstStyle/>
                    <a:p>
                      <a:pPr algn="ctr"/>
                      <a:r>
                        <a:rPr lang="en-US" sz="1000" kern="1200" dirty="0" smtClean="0"/>
                        <a:t>Support for existing hard drives, I/O cards</a:t>
                      </a:r>
                      <a:endParaRPr lang="en-US" sz="1000" kern="1200" dirty="0" smtClean="0">
                        <a:solidFill>
                          <a:schemeClr val="dk1"/>
                        </a:solidFill>
                        <a:latin typeface="HP Simplified" pitchFamily="34" charset="0"/>
                        <a:ea typeface="+mn-ea"/>
                        <a:cs typeface="+mn-cs"/>
                      </a:endParaRPr>
                    </a:p>
                  </a:txBody>
                  <a:tcPr/>
                </a:tc>
                <a:tc hMerge="1">
                  <a:txBody>
                    <a:bodyPr/>
                    <a:lstStyle/>
                    <a:p>
                      <a:endParaRPr lang="en-U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lang="en-US" sz="1000" kern="1200" dirty="0" smtClean="0">
                        <a:solidFill>
                          <a:schemeClr val="dk1"/>
                        </a:solidFill>
                        <a:latin typeface="+mn-lt"/>
                        <a:ea typeface="+mn-ea"/>
                        <a:cs typeface="+mn-cs"/>
                      </a:endParaRPr>
                    </a:p>
                  </a:txBody>
                  <a:tcPr marL="67561" marR="67561" marT="19002" marB="19002" anchor="ctr" horzOverflow="overflow"/>
                </a:tc>
              </a:tr>
            </a:tbl>
          </a:graphicData>
        </a:graphic>
      </p:graphicFrame>
      <p:pic>
        <p:nvPicPr>
          <p:cNvPr id="6" name="Picture 72"/>
          <p:cNvPicPr>
            <a:picLocks noChangeAspect="1" noChangeArrowheads="1"/>
          </p:cNvPicPr>
          <p:nvPr/>
        </p:nvPicPr>
        <p:blipFill>
          <a:blip r:embed="rId3" cstate="print"/>
          <a:srcRect/>
          <a:stretch>
            <a:fillRect/>
          </a:stretch>
        </p:blipFill>
        <p:spPr bwMode="auto">
          <a:xfrm>
            <a:off x="286366" y="795057"/>
            <a:ext cx="792162" cy="1341438"/>
          </a:xfrm>
          <a:prstGeom prst="rect">
            <a:avLst/>
          </a:prstGeom>
          <a:noFill/>
          <a:ln w="9525">
            <a:noFill/>
            <a:miter lim="800000"/>
            <a:headEnd/>
            <a:tailEnd/>
          </a:ln>
        </p:spPr>
      </p:pic>
      <p:pic>
        <p:nvPicPr>
          <p:cNvPr id="7" name="Picture 73"/>
          <p:cNvPicPr>
            <a:picLocks noChangeAspect="1" noChangeArrowheads="1"/>
          </p:cNvPicPr>
          <p:nvPr/>
        </p:nvPicPr>
        <p:blipFill>
          <a:blip r:embed="rId4" cstate="print"/>
          <a:srcRect/>
          <a:stretch>
            <a:fillRect/>
          </a:stretch>
        </p:blipFill>
        <p:spPr bwMode="auto">
          <a:xfrm>
            <a:off x="210166" y="2102810"/>
            <a:ext cx="944562" cy="1317625"/>
          </a:xfrm>
          <a:prstGeom prst="rect">
            <a:avLst/>
          </a:prstGeom>
          <a:noFill/>
          <a:ln w="9525">
            <a:noFill/>
            <a:miter lim="800000"/>
            <a:headEnd/>
            <a:tailEnd/>
          </a:ln>
        </p:spPr>
      </p:pic>
      <p:pic>
        <p:nvPicPr>
          <p:cNvPr id="8" name="Picture 74"/>
          <p:cNvPicPr>
            <a:picLocks noChangeAspect="1" noChangeArrowheads="1"/>
          </p:cNvPicPr>
          <p:nvPr/>
        </p:nvPicPr>
        <p:blipFill>
          <a:blip r:embed="rId5" cstate="print"/>
          <a:srcRect/>
          <a:stretch>
            <a:fillRect/>
          </a:stretch>
        </p:blipFill>
        <p:spPr bwMode="auto">
          <a:xfrm>
            <a:off x="15697" y="3442907"/>
            <a:ext cx="1333500" cy="1409700"/>
          </a:xfrm>
          <a:prstGeom prst="rect">
            <a:avLst/>
          </a:prstGeom>
          <a:noFill/>
          <a:ln w="9525">
            <a:noFill/>
            <a:miter lim="800000"/>
            <a:headEnd/>
            <a:tailEnd/>
          </a:ln>
        </p:spPr>
      </p:pic>
      <p:grpSp>
        <p:nvGrpSpPr>
          <p:cNvPr id="2" name="Group 10"/>
          <p:cNvGrpSpPr/>
          <p:nvPr/>
        </p:nvGrpSpPr>
        <p:grpSpPr>
          <a:xfrm>
            <a:off x="7866798" y="764273"/>
            <a:ext cx="914400" cy="914400"/>
            <a:chOff x="7866798" y="1035569"/>
            <a:chExt cx="914400" cy="914400"/>
          </a:xfrm>
          <a:solidFill>
            <a:schemeClr val="accent2"/>
          </a:solidFill>
        </p:grpSpPr>
        <p:sp>
          <p:nvSpPr>
            <p:cNvPr id="13" name="Explosion 1 12"/>
            <p:cNvSpPr/>
            <p:nvPr/>
          </p:nvSpPr>
          <p:spPr>
            <a:xfrm>
              <a:off x="7866798" y="1035569"/>
              <a:ext cx="914400" cy="914400"/>
            </a:xfrm>
            <a:prstGeom prst="irregularSeal1">
              <a:avLst/>
            </a:prstGeom>
            <a:grp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2"/>
                </a:solidFill>
              </a:endParaRPr>
            </a:p>
          </p:txBody>
        </p:sp>
        <p:sp>
          <p:nvSpPr>
            <p:cNvPr id="14" name="TextBox 13"/>
            <p:cNvSpPr txBox="1"/>
            <p:nvPr/>
          </p:nvSpPr>
          <p:spPr>
            <a:xfrm>
              <a:off x="7953377" y="1243391"/>
              <a:ext cx="746487" cy="461665"/>
            </a:xfrm>
            <a:prstGeom prst="rect">
              <a:avLst/>
            </a:prstGeom>
            <a:noFill/>
            <a:ln>
              <a:noFill/>
            </a:ln>
          </p:spPr>
          <p:txBody>
            <a:bodyPr wrap="none" rtlCol="0">
              <a:spAutoFit/>
            </a:bodyPr>
            <a:lstStyle/>
            <a:p>
              <a:pPr algn="ctr"/>
              <a:r>
                <a:rPr lang="en-US" sz="1200" b="1" dirty="0" smtClean="0">
                  <a:solidFill>
                    <a:schemeClr val="bg2"/>
                  </a:solidFill>
                </a:rPr>
                <a:t>New</a:t>
              </a:r>
              <a:br>
                <a:rPr lang="en-US" sz="1200" b="1" dirty="0" smtClean="0">
                  <a:solidFill>
                    <a:schemeClr val="bg2"/>
                  </a:solidFill>
                </a:rPr>
              </a:br>
              <a:r>
                <a:rPr lang="en-US" sz="1200" b="1" dirty="0" smtClean="0">
                  <a:solidFill>
                    <a:schemeClr val="bg2"/>
                  </a:solidFill>
                </a:rPr>
                <a:t>features</a:t>
              </a:r>
              <a:endParaRPr lang="en-US" sz="1200" b="1" dirty="0">
                <a:solidFill>
                  <a:schemeClr val="bg2"/>
                </a:solidFill>
              </a:endParaRPr>
            </a:p>
          </p:txBody>
        </p:sp>
      </p:grpSp>
    </p:spTree>
    <p:extLst>
      <p:ext uri="{BB962C8B-B14F-4D97-AF65-F5344CB8AC3E}">
        <p14:creationId xmlns:p14="http://schemas.microsoft.com/office/powerpoint/2010/main" val="1712636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a:off x="887260" y="2576302"/>
            <a:ext cx="4927597" cy="5078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80006" y="1683694"/>
            <a:ext cx="4905822" cy="14477"/>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94514" y="3454396"/>
            <a:ext cx="4949371" cy="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402148" y="1698171"/>
            <a:ext cx="1649563" cy="261257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itle 3"/>
          <p:cNvSpPr>
            <a:spLocks noGrp="1"/>
          </p:cNvSpPr>
          <p:nvPr>
            <p:ph type="title"/>
          </p:nvPr>
        </p:nvSpPr>
        <p:spPr>
          <a:xfrm>
            <a:off x="331200" y="234000"/>
            <a:ext cx="8812530" cy="430887"/>
          </a:xfrm>
        </p:spPr>
        <p:txBody>
          <a:bodyPr/>
          <a:lstStyle/>
          <a:p>
            <a:pPr lvl="0"/>
            <a:r>
              <a:rPr lang="en-US" dirty="0" smtClean="0"/>
              <a:t>Boosting performance as business needs change</a:t>
            </a:r>
            <a:endParaRPr lang="en-GB" dirty="0"/>
          </a:p>
        </p:txBody>
      </p:sp>
      <p:sp>
        <p:nvSpPr>
          <p:cNvPr id="18" name="Rectangle 17"/>
          <p:cNvSpPr/>
          <p:nvPr/>
        </p:nvSpPr>
        <p:spPr>
          <a:xfrm>
            <a:off x="1393551" y="3468910"/>
            <a:ext cx="1678100" cy="8755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1431494" y="3530404"/>
            <a:ext cx="1616506" cy="646331"/>
          </a:xfrm>
          <a:prstGeom prst="rect">
            <a:avLst/>
          </a:prstGeom>
          <a:noFill/>
        </p:spPr>
        <p:txBody>
          <a:bodyPr wrap="square" rtlCol="0">
            <a:spAutoFit/>
          </a:bodyPr>
          <a:lstStyle/>
          <a:p>
            <a:pPr algn="ctr" defTabSz="430213">
              <a:spcAft>
                <a:spcPts val="200"/>
              </a:spcAft>
              <a:buSzPct val="100000"/>
            </a:pPr>
            <a:r>
              <a:rPr lang="en-US" sz="1200" b="1" dirty="0" smtClean="0">
                <a:solidFill>
                  <a:srgbClr val="FFFFFF"/>
                </a:solidFill>
                <a:cs typeface="HP Simplified" pitchFamily="34" charset="0"/>
              </a:rPr>
              <a:t>Previous generation HP Integrity server blades</a:t>
            </a:r>
          </a:p>
        </p:txBody>
      </p:sp>
      <p:sp>
        <p:nvSpPr>
          <p:cNvPr id="21" name="TextBox 20"/>
          <p:cNvSpPr txBox="1"/>
          <p:nvPr/>
        </p:nvSpPr>
        <p:spPr>
          <a:xfrm>
            <a:off x="3566670" y="2588361"/>
            <a:ext cx="1353688" cy="461665"/>
          </a:xfrm>
          <a:prstGeom prst="rect">
            <a:avLst/>
          </a:prstGeom>
          <a:noFill/>
        </p:spPr>
        <p:txBody>
          <a:bodyPr wrap="square" rtlCol="0">
            <a:spAutoFit/>
          </a:bodyPr>
          <a:lstStyle/>
          <a:p>
            <a:pPr algn="ctr" defTabSz="430213">
              <a:spcAft>
                <a:spcPts val="200"/>
              </a:spcAft>
              <a:buSzPct val="100000"/>
            </a:pPr>
            <a:r>
              <a:rPr lang="en-US" sz="1200" b="1" dirty="0" smtClean="0">
                <a:solidFill>
                  <a:srgbClr val="FFFFFF"/>
                </a:solidFill>
                <a:cs typeface="HP Simplified" pitchFamily="34" charset="0"/>
              </a:rPr>
              <a:t>New HP Integrity server blades</a:t>
            </a:r>
          </a:p>
        </p:txBody>
      </p:sp>
      <p:cxnSp>
        <p:nvCxnSpPr>
          <p:cNvPr id="26" name="Straight Connector 25"/>
          <p:cNvCxnSpPr/>
          <p:nvPr/>
        </p:nvCxnSpPr>
        <p:spPr>
          <a:xfrm>
            <a:off x="880000" y="1204686"/>
            <a:ext cx="14514" cy="312057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923543" y="4310743"/>
            <a:ext cx="4891314" cy="1451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rot="16200000">
            <a:off x="-24297" y="2531742"/>
            <a:ext cx="1324017" cy="338554"/>
          </a:xfrm>
          <a:prstGeom prst="rect">
            <a:avLst/>
          </a:prstGeom>
        </p:spPr>
        <p:txBody>
          <a:bodyPr wrap="none">
            <a:spAutoFit/>
          </a:bodyPr>
          <a:lstStyle/>
          <a:p>
            <a:pPr defTabSz="430213">
              <a:spcAft>
                <a:spcPts val="400"/>
              </a:spcAft>
              <a:buSzPct val="100000"/>
            </a:pPr>
            <a:r>
              <a:rPr lang="es-MX" sz="1600" b="1" dirty="0" smtClean="0">
                <a:solidFill>
                  <a:srgbClr val="0096D6"/>
                </a:solidFill>
                <a:cs typeface="HP Simplified" pitchFamily="34" charset="0"/>
              </a:rPr>
              <a:t>Performance</a:t>
            </a:r>
            <a:endParaRPr lang="en-US" sz="1600" b="1" dirty="0" smtClean="0">
              <a:solidFill>
                <a:srgbClr val="0096D6"/>
              </a:solidFill>
              <a:cs typeface="HP Simplified" pitchFamily="34" charset="0"/>
            </a:endParaRPr>
          </a:p>
        </p:txBody>
      </p:sp>
      <p:sp>
        <p:nvSpPr>
          <p:cNvPr id="27" name="Text Box 42"/>
          <p:cNvSpPr txBox="1">
            <a:spLocks noChangeArrowheads="1"/>
          </p:cNvSpPr>
          <p:nvPr/>
        </p:nvSpPr>
        <p:spPr bwMode="auto">
          <a:xfrm>
            <a:off x="6243891" y="1284651"/>
            <a:ext cx="2452914" cy="289310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defPPr>
              <a:defRPr lang="en-US"/>
            </a:defPPr>
            <a:lvl2pPr lvl="1">
              <a:defRPr sz="900" i="1">
                <a:solidFill>
                  <a:schemeClr val="accent6">
                    <a:lumMod val="50000"/>
                  </a:schemeClr>
                </a:solidFill>
              </a:defRPr>
            </a:lvl2pPr>
          </a:lstStyle>
          <a:p>
            <a:pPr marL="0" lvl="1"/>
            <a:r>
              <a:rPr lang="en-US" sz="1400" b="1" i="0" dirty="0" smtClean="0">
                <a:solidFill>
                  <a:srgbClr val="0096D6"/>
                </a:solidFill>
              </a:rPr>
              <a:t>Processor improvements:  </a:t>
            </a:r>
            <a:r>
              <a:rPr lang="en-US" sz="1400" i="0" dirty="0" smtClean="0">
                <a:solidFill>
                  <a:prstClr val="black"/>
                </a:solidFill>
              </a:rPr>
              <a:t>doubled core count, increased core frequency and shared cache + reduced memory and socket latencies</a:t>
            </a:r>
          </a:p>
          <a:p>
            <a:pPr marL="0" lvl="1">
              <a:buFont typeface="Arial" pitchFamily="34" charset="0"/>
              <a:buChar char="•"/>
            </a:pPr>
            <a:endParaRPr lang="en-US" sz="1400" i="0" dirty="0" smtClean="0">
              <a:solidFill>
                <a:prstClr val="black"/>
              </a:solidFill>
            </a:endParaRPr>
          </a:p>
          <a:p>
            <a:pPr marL="0" lvl="1"/>
            <a:r>
              <a:rPr lang="en-US" sz="1400" b="1" i="0" dirty="0" smtClean="0">
                <a:solidFill>
                  <a:srgbClr val="0096D6"/>
                </a:solidFill>
              </a:rPr>
              <a:t>Hardware improvements:  </a:t>
            </a:r>
            <a:r>
              <a:rPr lang="en-US" sz="1400" i="0" dirty="0" smtClean="0">
                <a:solidFill>
                  <a:prstClr val="black"/>
                </a:solidFill>
              </a:rPr>
              <a:t>memory bandwidth boost, SMI Link speed increase, latency reductions</a:t>
            </a:r>
          </a:p>
          <a:p>
            <a:pPr marL="0" lvl="1"/>
            <a:endParaRPr lang="en-US" sz="1400" b="1" i="0" dirty="0" smtClean="0">
              <a:solidFill>
                <a:srgbClr val="0096D6"/>
              </a:solidFill>
            </a:endParaRPr>
          </a:p>
          <a:p>
            <a:pPr marL="0" lvl="1"/>
            <a:r>
              <a:rPr lang="en-US" sz="1400" b="1" i="0" dirty="0" smtClean="0">
                <a:solidFill>
                  <a:srgbClr val="0096D6"/>
                </a:solidFill>
              </a:rPr>
              <a:t>Software improvements: </a:t>
            </a:r>
            <a:br>
              <a:rPr lang="en-US" sz="1400" b="1" i="0" dirty="0" smtClean="0">
                <a:solidFill>
                  <a:srgbClr val="0096D6"/>
                </a:solidFill>
              </a:rPr>
            </a:br>
            <a:r>
              <a:rPr lang="en-US" sz="1400" i="0" dirty="0" smtClean="0">
                <a:solidFill>
                  <a:prstClr val="black"/>
                </a:solidFill>
              </a:rPr>
              <a:t>HP-UX tuning</a:t>
            </a:r>
          </a:p>
        </p:txBody>
      </p:sp>
      <p:sp>
        <p:nvSpPr>
          <p:cNvPr id="29" name="Oval 28"/>
          <p:cNvSpPr/>
          <p:nvPr/>
        </p:nvSpPr>
        <p:spPr>
          <a:xfrm>
            <a:off x="1542619" y="1978801"/>
            <a:ext cx="1080000" cy="1080000"/>
          </a:xfrm>
          <a:prstGeom prst="ellipse">
            <a:avLst/>
          </a:prstGeom>
          <a:solidFill>
            <a:schemeClr val="accent2"/>
          </a:solidFill>
          <a:ln>
            <a:solidFill>
              <a:schemeClr val="bg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400" b="1" dirty="0"/>
          </a:p>
        </p:txBody>
      </p:sp>
      <p:sp>
        <p:nvSpPr>
          <p:cNvPr id="30" name="TextBox 29"/>
          <p:cNvSpPr txBox="1"/>
          <p:nvPr/>
        </p:nvSpPr>
        <p:spPr>
          <a:xfrm>
            <a:off x="1584898" y="2134306"/>
            <a:ext cx="995445" cy="800219"/>
          </a:xfrm>
          <a:prstGeom prst="rect">
            <a:avLst/>
          </a:prstGeom>
          <a:noFill/>
          <a:ln>
            <a:noFill/>
          </a:ln>
        </p:spPr>
        <p:txBody>
          <a:bodyPr wrap="square" rtlCol="0">
            <a:spAutoFit/>
          </a:bodyPr>
          <a:lstStyle/>
          <a:p>
            <a:pPr algn="ctr" defTabSz="430213">
              <a:spcAft>
                <a:spcPts val="400"/>
              </a:spcAft>
              <a:buSzPct val="100000"/>
            </a:pPr>
            <a:r>
              <a:rPr lang="en-US" sz="1400" b="1" dirty="0">
                <a:solidFill>
                  <a:schemeClr val="bg1"/>
                </a:solidFill>
              </a:rPr>
              <a:t>Up </a:t>
            </a:r>
            <a:r>
              <a:rPr lang="en-US" sz="1400" b="1" dirty="0" smtClean="0">
                <a:solidFill>
                  <a:schemeClr val="bg1"/>
                </a:solidFill>
              </a:rPr>
              <a:t>to</a:t>
            </a:r>
            <a:br>
              <a:rPr lang="en-US" sz="1400" b="1" dirty="0" smtClean="0">
                <a:solidFill>
                  <a:schemeClr val="bg1"/>
                </a:solidFill>
              </a:rPr>
            </a:br>
            <a:r>
              <a:rPr lang="en-US" sz="3200" b="1" dirty="0" smtClean="0">
                <a:solidFill>
                  <a:schemeClr val="bg1"/>
                </a:solidFill>
              </a:rPr>
              <a:t>3x</a:t>
            </a:r>
            <a:endParaRPr lang="en-US" sz="3200" b="1" dirty="0">
              <a:solidFill>
                <a:schemeClr val="bg1"/>
              </a:solidFill>
            </a:endParaRPr>
          </a:p>
        </p:txBody>
      </p:sp>
      <p:sp>
        <p:nvSpPr>
          <p:cNvPr id="31" name="Up Arrow 30"/>
          <p:cNvSpPr/>
          <p:nvPr/>
        </p:nvSpPr>
        <p:spPr>
          <a:xfrm rot="1663930">
            <a:off x="2651573" y="2270806"/>
            <a:ext cx="495300" cy="1188240"/>
          </a:xfrm>
          <a:prstGeom prst="up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95782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Increase availability and flexibility </a:t>
            </a:r>
            <a:endParaRPr lang="en-US" dirty="0"/>
          </a:p>
        </p:txBody>
      </p:sp>
      <p:sp>
        <p:nvSpPr>
          <p:cNvPr id="5" name="Subtitle 4"/>
          <p:cNvSpPr>
            <a:spLocks noGrp="1"/>
          </p:cNvSpPr>
          <p:nvPr>
            <p:ph type="subTitle" idx="1"/>
          </p:nvPr>
        </p:nvSpPr>
        <p:spPr/>
        <p:txBody>
          <a:bodyPr/>
          <a:lstStyle/>
          <a:p>
            <a:r>
              <a:rPr lang="sv-SE" dirty="0" smtClean="0">
                <a:solidFill>
                  <a:schemeClr val="tx1"/>
                </a:solidFill>
              </a:rPr>
              <a:t>With electrically isolated HP nPartitions</a:t>
            </a:r>
            <a:endParaRPr lang="en-US" dirty="0">
              <a:solidFill>
                <a:schemeClr val="tx1"/>
              </a:solidFill>
            </a:endParaRPr>
          </a:p>
        </p:txBody>
      </p:sp>
      <p:sp>
        <p:nvSpPr>
          <p:cNvPr id="6" name="Round Diagonal Corner Rectangle 5"/>
          <p:cNvSpPr/>
          <p:nvPr/>
        </p:nvSpPr>
        <p:spPr>
          <a:xfrm flipH="1">
            <a:off x="612000" y="1303075"/>
            <a:ext cx="7920000" cy="2700000"/>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Content Placeholder 42"/>
          <p:cNvSpPr txBox="1">
            <a:spLocks/>
          </p:cNvSpPr>
          <p:nvPr/>
        </p:nvSpPr>
        <p:spPr bwMode="black">
          <a:xfrm>
            <a:off x="2405316" y="1755436"/>
            <a:ext cx="6126683" cy="1880950"/>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8275" lvl="2" indent="-168275">
              <a:spcAft>
                <a:spcPts val="600"/>
              </a:spcAft>
              <a:buClr>
                <a:prstClr val="black"/>
              </a:buClr>
              <a:buSzPct val="100000"/>
            </a:pPr>
            <a:r>
              <a:rPr lang="en-US" sz="1600" b="1" dirty="0">
                <a:solidFill>
                  <a:schemeClr val="accent1"/>
                </a:solidFill>
              </a:rPr>
              <a:t>Improve flexibility </a:t>
            </a:r>
            <a:r>
              <a:rPr lang="en-US" sz="1600" dirty="0">
                <a:solidFill>
                  <a:schemeClr val="tx1"/>
                </a:solidFill>
              </a:rPr>
              <a:t>with </a:t>
            </a:r>
            <a:r>
              <a:rPr lang="en-US" sz="1600" dirty="0" smtClean="0">
                <a:solidFill>
                  <a:schemeClr val="tx1"/>
                </a:solidFill>
              </a:rPr>
              <a:t>blade hard </a:t>
            </a:r>
            <a:r>
              <a:rPr lang="en-US" sz="1600" dirty="0">
                <a:solidFill>
                  <a:schemeClr val="tx1"/>
                </a:solidFill>
              </a:rPr>
              <a:t>partitioning </a:t>
            </a:r>
            <a:r>
              <a:rPr lang="en-US" sz="1600" dirty="0" smtClean="0">
                <a:solidFill>
                  <a:schemeClr val="tx1"/>
                </a:solidFill>
              </a:rPr>
              <a:t>to meet your changing workload </a:t>
            </a:r>
            <a:r>
              <a:rPr lang="en-US" sz="1600" dirty="0">
                <a:solidFill>
                  <a:schemeClr val="tx1"/>
                </a:solidFill>
              </a:rPr>
              <a:t>demands </a:t>
            </a:r>
          </a:p>
          <a:p>
            <a:pPr marL="168275" lvl="2" indent="-168275">
              <a:spcAft>
                <a:spcPts val="600"/>
              </a:spcAft>
              <a:buClr>
                <a:prstClr val="black"/>
              </a:buClr>
              <a:buSzPct val="100000"/>
            </a:pPr>
            <a:r>
              <a:rPr lang="en-US" sz="1600" b="1" dirty="0" smtClean="0">
                <a:solidFill>
                  <a:schemeClr val="accent1"/>
                </a:solidFill>
              </a:rPr>
              <a:t>Greater availability </a:t>
            </a:r>
            <a:r>
              <a:rPr lang="en-US" sz="1600" dirty="0">
                <a:solidFill>
                  <a:schemeClr val="tx1"/>
                </a:solidFill>
              </a:rPr>
              <a:t>to continue your operations </a:t>
            </a:r>
            <a:r>
              <a:rPr lang="en-US" sz="1600" dirty="0" smtClean="0">
                <a:solidFill>
                  <a:prstClr val="black"/>
                </a:solidFill>
              </a:rPr>
              <a:t>even in the event of a component failure</a:t>
            </a:r>
            <a:r>
              <a:rPr lang="en-US" sz="1600" dirty="0">
                <a:solidFill>
                  <a:schemeClr val="tx1"/>
                </a:solidFill>
              </a:rPr>
              <a:t> </a:t>
            </a:r>
            <a:r>
              <a:rPr lang="en-US" sz="1600" dirty="0" smtClean="0">
                <a:solidFill>
                  <a:schemeClr val="tx1"/>
                </a:solidFill>
              </a:rPr>
              <a:t>providing you with more </a:t>
            </a:r>
            <a:r>
              <a:rPr lang="en-US" sz="1600" b="1" dirty="0" smtClean="0">
                <a:solidFill>
                  <a:schemeClr val="accent1"/>
                </a:solidFill>
              </a:rPr>
              <a:t>control</a:t>
            </a:r>
            <a:r>
              <a:rPr lang="en-US" sz="1600" dirty="0" smtClean="0">
                <a:solidFill>
                  <a:schemeClr val="tx1"/>
                </a:solidFill>
              </a:rPr>
              <a:t> of system maintenance. </a:t>
            </a:r>
          </a:p>
          <a:p>
            <a:pPr marL="168275" lvl="2" indent="-168275">
              <a:spcAft>
                <a:spcPts val="600"/>
              </a:spcAft>
              <a:buClr>
                <a:prstClr val="black"/>
              </a:buClr>
              <a:buSzPct val="100000"/>
            </a:pPr>
            <a:r>
              <a:rPr lang="en-US" sz="1600" b="1" dirty="0" smtClean="0">
                <a:solidFill>
                  <a:schemeClr val="accent1"/>
                </a:solidFill>
              </a:rPr>
              <a:t>Accelerate and simplify </a:t>
            </a:r>
            <a:r>
              <a:rPr lang="en-US" sz="1600" dirty="0" smtClean="0">
                <a:solidFill>
                  <a:schemeClr val="tx2"/>
                </a:solidFill>
              </a:rPr>
              <a:t>nPars configuration </a:t>
            </a:r>
            <a:r>
              <a:rPr lang="en-US" sz="1600" dirty="0">
                <a:solidFill>
                  <a:schemeClr val="tx2"/>
                </a:solidFill>
              </a:rPr>
              <a:t>and activation</a:t>
            </a:r>
            <a:r>
              <a:rPr lang="en-US" sz="1600" dirty="0" smtClean="0">
                <a:solidFill>
                  <a:schemeClr val="tx2"/>
                </a:solidFill>
              </a:rPr>
              <a:t> </a:t>
            </a:r>
            <a:r>
              <a:rPr lang="en-US" sz="1600" dirty="0" smtClean="0">
                <a:solidFill>
                  <a:schemeClr val="tx1"/>
                </a:solidFill>
              </a:rPr>
              <a:t>with fast, easy-to-use GUI for true lights-out operation</a:t>
            </a:r>
            <a:endParaRPr lang="en-US" sz="1600" dirty="0" smtClean="0">
              <a:solidFill>
                <a:prstClr val="black"/>
              </a:solidFill>
            </a:endParaRPr>
          </a:p>
        </p:txBody>
      </p:sp>
      <p:sp>
        <p:nvSpPr>
          <p:cNvPr id="8" name="Oval 7"/>
          <p:cNvSpPr/>
          <p:nvPr/>
        </p:nvSpPr>
        <p:spPr>
          <a:xfrm>
            <a:off x="1580756" y="3542658"/>
            <a:ext cx="900000" cy="900000"/>
          </a:xfrm>
          <a:prstGeom prst="ellipse">
            <a:avLst/>
          </a:prstGeom>
          <a:solidFill>
            <a:schemeClr val="accent2"/>
          </a:solidFill>
          <a:ln>
            <a:solidFill>
              <a:schemeClr val="bg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buSzPct val="100000"/>
            </a:pPr>
            <a:r>
              <a:rPr lang="sv-SE" sz="1600" b="1" dirty="0" smtClean="0"/>
              <a:t>Full</a:t>
            </a:r>
            <a:endParaRPr lang="en-US" sz="1600" b="1" dirty="0"/>
          </a:p>
        </p:txBody>
      </p:sp>
      <p:sp>
        <p:nvSpPr>
          <p:cNvPr id="9" name="TextBox 8"/>
          <p:cNvSpPr txBox="1"/>
          <p:nvPr/>
        </p:nvSpPr>
        <p:spPr>
          <a:xfrm>
            <a:off x="2494098" y="3974379"/>
            <a:ext cx="3227194" cy="523220"/>
          </a:xfrm>
          <a:prstGeom prst="rect">
            <a:avLst/>
          </a:prstGeom>
          <a:noFill/>
        </p:spPr>
        <p:txBody>
          <a:bodyPr wrap="square" rtlCol="0">
            <a:spAutoFit/>
          </a:bodyPr>
          <a:lstStyle/>
          <a:p>
            <a:pPr defTabSz="430213">
              <a:spcAft>
                <a:spcPts val="400"/>
              </a:spcAft>
              <a:buSzPct val="100000"/>
            </a:pPr>
            <a:r>
              <a:rPr lang="en-US" sz="1400" b="1" dirty="0" smtClean="0">
                <a:latin typeface="HP Simplified" pitchFamily="34" charset="0"/>
                <a:cs typeface="HP Simplified" pitchFamily="34" charset="0"/>
              </a:rPr>
              <a:t>Compatibility </a:t>
            </a:r>
            <a:r>
              <a:rPr lang="en-US" sz="1400" b="1" dirty="0">
                <a:latin typeface="HP Simplified" pitchFamily="34" charset="0"/>
                <a:cs typeface="HP Simplified" pitchFamily="34" charset="0"/>
              </a:rPr>
              <a:t>with  HP-UX </a:t>
            </a:r>
            <a:r>
              <a:rPr lang="en-US" sz="1400" b="1" dirty="0" smtClean="0">
                <a:latin typeface="HP Simplified" pitchFamily="34" charset="0"/>
                <a:cs typeface="HP Simplified" pitchFamily="34" charset="0"/>
              </a:rPr>
              <a:t>vPars, Integrity VM, and HP-UX Containers</a:t>
            </a: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3620" y="1939046"/>
            <a:ext cx="1064274" cy="1076126"/>
          </a:xfrm>
          <a:prstGeom prst="rect">
            <a:avLst/>
          </a:prstGeom>
        </p:spPr>
      </p:pic>
    </p:spTree>
    <p:extLst>
      <p:ext uri="{BB962C8B-B14F-4D97-AF65-F5344CB8AC3E}">
        <p14:creationId xmlns:p14="http://schemas.microsoft.com/office/powerpoint/2010/main" val="1983343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1153579843"/>
              </p:ext>
            </p:extLst>
          </p:nvPr>
        </p:nvGraphicFramePr>
        <p:xfrm>
          <a:off x="744279" y="1181105"/>
          <a:ext cx="5550195" cy="306704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331470" y="234000"/>
            <a:ext cx="8424970" cy="430887"/>
          </a:xfrm>
        </p:spPr>
        <p:txBody>
          <a:bodyPr/>
          <a:lstStyle/>
          <a:p>
            <a:pPr lvl="0"/>
            <a:r>
              <a:rPr lang="en-US" smtClean="0"/>
              <a:t>Realizing 33% TCO savings with a unified architecture</a:t>
            </a:r>
            <a:endParaRPr lang="en-US" sz="1800" b="0">
              <a:latin typeface="+mn-lt"/>
              <a:ea typeface="+mn-ea"/>
            </a:endParaRPr>
          </a:p>
        </p:txBody>
      </p:sp>
      <p:sp>
        <p:nvSpPr>
          <p:cNvPr id="2" name="TextBox 1"/>
          <p:cNvSpPr txBox="1"/>
          <p:nvPr/>
        </p:nvSpPr>
        <p:spPr>
          <a:xfrm>
            <a:off x="1970419" y="2313955"/>
            <a:ext cx="1463361" cy="954107"/>
          </a:xfrm>
          <a:prstGeom prst="rect">
            <a:avLst/>
          </a:prstGeom>
          <a:noFill/>
        </p:spPr>
        <p:txBody>
          <a:bodyPr wrap="square" rtlCol="0">
            <a:spAutoFit/>
          </a:bodyPr>
          <a:lstStyle/>
          <a:p>
            <a:pPr algn="ctr" defTabSz="430213">
              <a:spcAft>
                <a:spcPts val="200"/>
              </a:spcAft>
              <a:buSzPct val="100000"/>
            </a:pPr>
            <a:r>
              <a:rPr lang="en-US" sz="1400" b="1" smtClean="0">
                <a:solidFill>
                  <a:prstClr val="white"/>
                </a:solidFill>
                <a:cs typeface="HP Simplified" pitchFamily="34" charset="0"/>
              </a:rPr>
              <a:t>Previous generation HP Integrity  server blades</a:t>
            </a:r>
          </a:p>
        </p:txBody>
      </p:sp>
      <p:sp>
        <p:nvSpPr>
          <p:cNvPr id="17" name="TextBox 16"/>
          <p:cNvSpPr txBox="1"/>
          <p:nvPr/>
        </p:nvSpPr>
        <p:spPr>
          <a:xfrm>
            <a:off x="4273746" y="2775463"/>
            <a:ext cx="1456660" cy="738664"/>
          </a:xfrm>
          <a:prstGeom prst="rect">
            <a:avLst/>
          </a:prstGeom>
          <a:noFill/>
        </p:spPr>
        <p:txBody>
          <a:bodyPr wrap="square" rtlCol="0">
            <a:spAutoFit/>
          </a:bodyPr>
          <a:lstStyle/>
          <a:p>
            <a:pPr algn="ctr" defTabSz="430213">
              <a:spcAft>
                <a:spcPts val="200"/>
              </a:spcAft>
              <a:buSzPct val="100000"/>
            </a:pPr>
            <a:r>
              <a:rPr lang="en-US" sz="1400" b="1" smtClean="0">
                <a:solidFill>
                  <a:srgbClr val="FFFFFF"/>
                </a:solidFill>
                <a:cs typeface="HP Simplified" pitchFamily="34" charset="0"/>
              </a:rPr>
              <a:t>New HP Integrity server blades</a:t>
            </a:r>
          </a:p>
        </p:txBody>
      </p:sp>
      <p:sp>
        <p:nvSpPr>
          <p:cNvPr id="18" name="Oval 17"/>
          <p:cNvSpPr/>
          <p:nvPr/>
        </p:nvSpPr>
        <p:spPr>
          <a:xfrm>
            <a:off x="4277271" y="1124886"/>
            <a:ext cx="1055626" cy="1080000"/>
          </a:xfrm>
          <a:prstGeom prst="ellipse">
            <a:avLst/>
          </a:prstGeom>
          <a:solidFill>
            <a:schemeClr val="accent2"/>
          </a:solidFill>
          <a:ln>
            <a:solidFill>
              <a:schemeClr val="bg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400" b="1">
              <a:solidFill>
                <a:prstClr val="white"/>
              </a:solidFill>
            </a:endParaRPr>
          </a:p>
        </p:txBody>
      </p:sp>
      <p:sp>
        <p:nvSpPr>
          <p:cNvPr id="19" name="TextBox 18"/>
          <p:cNvSpPr txBox="1"/>
          <p:nvPr/>
        </p:nvSpPr>
        <p:spPr>
          <a:xfrm>
            <a:off x="4265084" y="1372499"/>
            <a:ext cx="1080000" cy="584775"/>
          </a:xfrm>
          <a:prstGeom prst="rect">
            <a:avLst/>
          </a:prstGeom>
          <a:noFill/>
          <a:ln>
            <a:noFill/>
          </a:ln>
        </p:spPr>
        <p:txBody>
          <a:bodyPr wrap="square" rtlCol="0">
            <a:spAutoFit/>
          </a:bodyPr>
          <a:lstStyle/>
          <a:p>
            <a:pPr algn="ctr" defTabSz="430213">
              <a:spcAft>
                <a:spcPts val="400"/>
              </a:spcAft>
              <a:buSzPct val="100000"/>
            </a:pPr>
            <a:r>
              <a:rPr lang="en-US" sz="1600" b="1" smtClean="0">
                <a:solidFill>
                  <a:prstClr val="white"/>
                </a:solidFill>
              </a:rPr>
              <a:t>33% reduction</a:t>
            </a:r>
            <a:endParaRPr lang="en-US" sz="1600" b="1">
              <a:solidFill>
                <a:prstClr val="white"/>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rot="-2700000">
            <a:off x="3718835" y="1238750"/>
            <a:ext cx="399239" cy="1197717"/>
          </a:xfrm>
          <a:prstGeom prst="rect">
            <a:avLst/>
          </a:prstGeom>
        </p:spPr>
      </p:pic>
      <p:sp>
        <p:nvSpPr>
          <p:cNvPr id="21" name="Text Box 42"/>
          <p:cNvSpPr txBox="1">
            <a:spLocks noChangeArrowheads="1"/>
          </p:cNvSpPr>
          <p:nvPr/>
        </p:nvSpPr>
        <p:spPr bwMode="auto">
          <a:xfrm>
            <a:off x="6505608" y="1575800"/>
            <a:ext cx="2273980" cy="127727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defPPr>
              <a:defRPr lang="en-US"/>
            </a:defPPr>
            <a:lvl2pPr lvl="1">
              <a:defRPr sz="900" i="1">
                <a:solidFill>
                  <a:schemeClr val="accent6">
                    <a:lumMod val="50000"/>
                  </a:schemeClr>
                </a:solidFill>
              </a:defRPr>
            </a:lvl2pPr>
          </a:lstStyle>
          <a:p>
            <a:pPr marL="0" lvl="1">
              <a:spcAft>
                <a:spcPts val="600"/>
              </a:spcAft>
            </a:pPr>
            <a:r>
              <a:rPr lang="en-US" sz="1600" b="1" i="0" smtClean="0">
                <a:solidFill>
                  <a:prstClr val="black"/>
                </a:solidFill>
              </a:rPr>
              <a:t>Reduced:</a:t>
            </a:r>
          </a:p>
          <a:p>
            <a:pPr marL="0" lvl="1">
              <a:buFont typeface="Arial" pitchFamily="34" charset="0"/>
              <a:buChar char="•"/>
            </a:pPr>
            <a:r>
              <a:rPr lang="en-US" sz="1400" b="1" i="0" smtClean="0">
                <a:solidFill>
                  <a:srgbClr val="0096D6"/>
                </a:solidFill>
              </a:rPr>
              <a:t> Power and cooling</a:t>
            </a:r>
            <a:endParaRPr lang="en-US" sz="1400" i="0" smtClean="0">
              <a:solidFill>
                <a:srgbClr val="0096D6"/>
              </a:solidFill>
            </a:endParaRPr>
          </a:p>
          <a:p>
            <a:pPr marL="0" lvl="1">
              <a:buFont typeface="Arial" pitchFamily="34" charset="0"/>
              <a:buChar char="•"/>
            </a:pPr>
            <a:r>
              <a:rPr lang="en-US" sz="1400" b="1" i="0" smtClean="0">
                <a:solidFill>
                  <a:srgbClr val="0096D6"/>
                </a:solidFill>
              </a:rPr>
              <a:t> Support costs</a:t>
            </a:r>
            <a:endParaRPr lang="en-US" sz="1400" i="0" smtClean="0">
              <a:solidFill>
                <a:srgbClr val="0096D6"/>
              </a:solidFill>
            </a:endParaRPr>
          </a:p>
          <a:p>
            <a:pPr marL="0" lvl="1">
              <a:buFont typeface="Arial" pitchFamily="34" charset="0"/>
              <a:buChar char="•"/>
            </a:pPr>
            <a:r>
              <a:rPr lang="en-US" sz="1400" b="1" i="0" smtClean="0">
                <a:solidFill>
                  <a:srgbClr val="0096D6"/>
                </a:solidFill>
              </a:rPr>
              <a:t> Downtime</a:t>
            </a:r>
            <a:endParaRPr lang="en-US" sz="1400" i="0" smtClean="0">
              <a:solidFill>
                <a:srgbClr val="0096D6"/>
              </a:solidFill>
            </a:endParaRPr>
          </a:p>
          <a:p>
            <a:pPr marL="0" lvl="1">
              <a:buFont typeface="Arial" pitchFamily="34" charset="0"/>
              <a:buChar char="•"/>
            </a:pPr>
            <a:r>
              <a:rPr lang="en-US" sz="1400" b="1" i="0" smtClean="0">
                <a:solidFill>
                  <a:srgbClr val="0096D6"/>
                </a:solidFill>
              </a:rPr>
              <a:t> Admin costs</a:t>
            </a:r>
            <a:endParaRPr lang="en-US" sz="1400" i="0" smtClean="0">
              <a:solidFill>
                <a:srgbClr val="0096D6"/>
              </a:solidFill>
            </a:endParaRPr>
          </a:p>
        </p:txBody>
      </p:sp>
      <p:grpSp>
        <p:nvGrpSpPr>
          <p:cNvPr id="7" name="Group 6"/>
          <p:cNvGrpSpPr/>
          <p:nvPr/>
        </p:nvGrpSpPr>
        <p:grpSpPr>
          <a:xfrm>
            <a:off x="6467507" y="1537290"/>
            <a:ext cx="2340001" cy="2169115"/>
            <a:chOff x="6562757" y="1721073"/>
            <a:chExt cx="2340001" cy="2169115"/>
          </a:xfrm>
        </p:grpSpPr>
        <p:sp>
          <p:nvSpPr>
            <p:cNvPr id="3" name="Pentagon 2"/>
            <p:cNvSpPr/>
            <p:nvPr/>
          </p:nvSpPr>
          <p:spPr>
            <a:xfrm rot="5400000">
              <a:off x="6824229" y="1459601"/>
              <a:ext cx="1817056" cy="2340000"/>
            </a:xfrm>
            <a:custGeom>
              <a:avLst/>
              <a:gdLst>
                <a:gd name="connsiteX0" fmla="*/ 0 w 2743200"/>
                <a:gd name="connsiteY0" fmla="*/ 0 h 2645178"/>
                <a:gd name="connsiteX1" fmla="*/ 1420611 w 2743200"/>
                <a:gd name="connsiteY1" fmla="*/ 0 h 2645178"/>
                <a:gd name="connsiteX2" fmla="*/ 2743200 w 2743200"/>
                <a:gd name="connsiteY2" fmla="*/ 1322589 h 2645178"/>
                <a:gd name="connsiteX3" fmla="*/ 1420611 w 2743200"/>
                <a:gd name="connsiteY3" fmla="*/ 2645178 h 2645178"/>
                <a:gd name="connsiteX4" fmla="*/ 0 w 2743200"/>
                <a:gd name="connsiteY4" fmla="*/ 2645178 h 2645178"/>
                <a:gd name="connsiteX5" fmla="*/ 0 w 2743200"/>
                <a:gd name="connsiteY5" fmla="*/ 0 h 2645178"/>
                <a:gd name="connsiteX0" fmla="*/ 0 w 1676400"/>
                <a:gd name="connsiteY0" fmla="*/ 0 h 2645178"/>
                <a:gd name="connsiteX1" fmla="*/ 1420611 w 1676400"/>
                <a:gd name="connsiteY1" fmla="*/ 0 h 2645178"/>
                <a:gd name="connsiteX2" fmla="*/ 1676400 w 1676400"/>
                <a:gd name="connsiteY2" fmla="*/ 1332114 h 2645178"/>
                <a:gd name="connsiteX3" fmla="*/ 1420611 w 1676400"/>
                <a:gd name="connsiteY3" fmla="*/ 2645178 h 2645178"/>
                <a:gd name="connsiteX4" fmla="*/ 0 w 1676400"/>
                <a:gd name="connsiteY4" fmla="*/ 2645178 h 2645178"/>
                <a:gd name="connsiteX5" fmla="*/ 0 w 1676400"/>
                <a:gd name="connsiteY5" fmla="*/ 0 h 264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2645178">
                  <a:moveTo>
                    <a:pt x="0" y="0"/>
                  </a:moveTo>
                  <a:lnTo>
                    <a:pt x="1420611" y="0"/>
                  </a:lnTo>
                  <a:lnTo>
                    <a:pt x="1676400" y="1332114"/>
                  </a:lnTo>
                  <a:lnTo>
                    <a:pt x="1420611" y="2645178"/>
                  </a:lnTo>
                  <a:lnTo>
                    <a:pt x="0" y="2645178"/>
                  </a:lnTo>
                  <a:lnTo>
                    <a:pt x="0" y="0"/>
                  </a:lnTo>
                  <a:close/>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Chevron 19"/>
            <p:cNvSpPr/>
            <p:nvPr/>
          </p:nvSpPr>
          <p:spPr>
            <a:xfrm rot="5400000">
              <a:off x="7485474" y="2153858"/>
              <a:ext cx="494567" cy="2340000"/>
            </a:xfrm>
            <a:prstGeom prst="chevron">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22" name="Chevron 21"/>
            <p:cNvSpPr/>
            <p:nvPr/>
          </p:nvSpPr>
          <p:spPr>
            <a:xfrm rot="5400000">
              <a:off x="7485474" y="2472905"/>
              <a:ext cx="494567" cy="2340000"/>
            </a:xfrm>
            <a:prstGeom prst="chevron">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sp>
        <p:nvSpPr>
          <p:cNvPr id="25" name="Rectangle 24"/>
          <p:cNvSpPr/>
          <p:nvPr/>
        </p:nvSpPr>
        <p:spPr>
          <a:xfrm rot="16200000">
            <a:off x="-28774" y="2539272"/>
            <a:ext cx="1106393" cy="338554"/>
          </a:xfrm>
          <a:prstGeom prst="rect">
            <a:avLst/>
          </a:prstGeom>
        </p:spPr>
        <p:txBody>
          <a:bodyPr wrap="none">
            <a:spAutoFit/>
          </a:bodyPr>
          <a:lstStyle/>
          <a:p>
            <a:pPr defTabSz="430213">
              <a:spcAft>
                <a:spcPts val="400"/>
              </a:spcAft>
              <a:buSzPct val="100000"/>
            </a:pPr>
            <a:r>
              <a:rPr lang="en-US" sz="1600" b="1" smtClean="0">
                <a:solidFill>
                  <a:srgbClr val="0096D6"/>
                </a:solidFill>
                <a:cs typeface="HP Simplified" pitchFamily="34" charset="0"/>
              </a:rPr>
              <a:t>3 Year TCO</a:t>
            </a:r>
          </a:p>
        </p:txBody>
      </p:sp>
      <p:sp>
        <p:nvSpPr>
          <p:cNvPr id="29" name="TextBox 28"/>
          <p:cNvSpPr txBox="1"/>
          <p:nvPr/>
        </p:nvSpPr>
        <p:spPr>
          <a:xfrm>
            <a:off x="2007135" y="4131246"/>
            <a:ext cx="1322798" cy="338554"/>
          </a:xfrm>
          <a:prstGeom prst="rect">
            <a:avLst/>
          </a:prstGeom>
          <a:noFill/>
        </p:spPr>
        <p:txBody>
          <a:bodyPr wrap="none" rtlCol="0">
            <a:spAutoFit/>
          </a:bodyPr>
          <a:lstStyle/>
          <a:p>
            <a:pPr defTabSz="430213">
              <a:spcAft>
                <a:spcPts val="400"/>
              </a:spcAft>
              <a:buSzPct val="100000"/>
            </a:pPr>
            <a:r>
              <a:rPr lang="en-US" sz="800" smtClean="0">
                <a:solidFill>
                  <a:prstClr val="black"/>
                </a:solidFill>
                <a:cs typeface="Arial" charset="0"/>
              </a:rPr>
              <a:t>2 x HP BL890c i2 (32 cores)</a:t>
            </a:r>
            <a:br>
              <a:rPr lang="en-US" sz="800" smtClean="0">
                <a:solidFill>
                  <a:prstClr val="black"/>
                </a:solidFill>
                <a:cs typeface="Arial" charset="0"/>
              </a:rPr>
            </a:br>
            <a:r>
              <a:rPr lang="en-US" sz="800" smtClean="0">
                <a:solidFill>
                  <a:prstClr val="black"/>
                </a:solidFill>
                <a:cs typeface="Arial" charset="0"/>
              </a:rPr>
              <a:t>8 x HP BL860c i2 (8 cores)</a:t>
            </a:r>
            <a:endParaRPr lang="en-US" sz="800" smtClean="0">
              <a:solidFill>
                <a:srgbClr val="000000"/>
              </a:solidFill>
              <a:cs typeface="HP Simplified" pitchFamily="34" charset="0"/>
            </a:endParaRPr>
          </a:p>
        </p:txBody>
      </p:sp>
      <p:sp>
        <p:nvSpPr>
          <p:cNvPr id="30" name="TextBox 29"/>
          <p:cNvSpPr txBox="1"/>
          <p:nvPr/>
        </p:nvSpPr>
        <p:spPr>
          <a:xfrm>
            <a:off x="4400962" y="4131246"/>
            <a:ext cx="1322798" cy="338554"/>
          </a:xfrm>
          <a:prstGeom prst="rect">
            <a:avLst/>
          </a:prstGeom>
          <a:noFill/>
        </p:spPr>
        <p:txBody>
          <a:bodyPr wrap="none" rtlCol="0">
            <a:spAutoFit/>
          </a:bodyPr>
          <a:lstStyle/>
          <a:p>
            <a:pPr defTabSz="430213">
              <a:spcAft>
                <a:spcPts val="400"/>
              </a:spcAft>
              <a:buSzPct val="100000"/>
            </a:pPr>
            <a:r>
              <a:rPr lang="en-US" sz="800" smtClean="0">
                <a:solidFill>
                  <a:prstClr val="black"/>
                </a:solidFill>
                <a:cs typeface="Arial" charset="0"/>
              </a:rPr>
              <a:t>2 x HP BL870c i4 (24 cores)</a:t>
            </a:r>
            <a:br>
              <a:rPr lang="en-US" sz="800" smtClean="0">
                <a:solidFill>
                  <a:prstClr val="black"/>
                </a:solidFill>
                <a:cs typeface="Arial" charset="0"/>
              </a:rPr>
            </a:br>
            <a:r>
              <a:rPr lang="en-US" sz="800" smtClean="0">
                <a:solidFill>
                  <a:prstClr val="black"/>
                </a:solidFill>
                <a:cs typeface="Arial" charset="0"/>
              </a:rPr>
              <a:t>3 x HP BL860c i4 (16 cores)</a:t>
            </a:r>
          </a:p>
        </p:txBody>
      </p:sp>
    </p:spTree>
    <p:extLst>
      <p:ext uri="{BB962C8B-B14F-4D97-AF65-F5344CB8AC3E}">
        <p14:creationId xmlns:p14="http://schemas.microsoft.com/office/powerpoint/2010/main" val="3383326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3" name="Title 1"/>
          <p:cNvSpPr>
            <a:spLocks noGrp="1"/>
          </p:cNvSpPr>
          <p:nvPr>
            <p:ph type="title"/>
          </p:nvPr>
        </p:nvSpPr>
        <p:spPr/>
        <p:txBody>
          <a:bodyPr/>
          <a:lstStyle/>
          <a:p>
            <a:r>
              <a:rPr lang="en-US" sz="2400" dirty="0" smtClean="0"/>
              <a:t>Integrity blades with VC </a:t>
            </a:r>
            <a:r>
              <a:rPr lang="en-US" sz="2400" dirty="0" err="1" smtClean="0"/>
              <a:t>FlexFabric</a:t>
            </a:r>
            <a:endParaRPr lang="en-US" sz="2400" dirty="0"/>
          </a:p>
        </p:txBody>
      </p:sp>
      <p:sp>
        <p:nvSpPr>
          <p:cNvPr id="76" name="Subtitle 75"/>
          <p:cNvSpPr>
            <a:spLocks noGrp="1"/>
          </p:cNvSpPr>
          <p:nvPr>
            <p:ph type="subTitle" idx="1"/>
          </p:nvPr>
        </p:nvSpPr>
        <p:spPr/>
        <p:txBody>
          <a:bodyPr/>
          <a:lstStyle/>
          <a:p>
            <a:r>
              <a:rPr lang="en-US" dirty="0" smtClean="0"/>
              <a:t>Optimized for flexible connectivity to LAN &amp; SAN</a:t>
            </a:r>
          </a:p>
          <a:p>
            <a:endParaRPr lang="en-US" dirty="0"/>
          </a:p>
        </p:txBody>
      </p:sp>
      <p:pic>
        <p:nvPicPr>
          <p:cNvPr id="1057814"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72320" y="3380869"/>
            <a:ext cx="1199039" cy="660459"/>
          </a:xfrm>
          <a:prstGeom prst="rect">
            <a:avLst/>
          </a:prstGeom>
          <a:noFill/>
          <a:ln w="19050">
            <a:noFill/>
            <a:round/>
            <a:headEnd/>
            <a:tailEnd/>
          </a:ln>
        </p:spPr>
      </p:pic>
      <p:sp>
        <p:nvSpPr>
          <p:cNvPr id="19" name="AutoShape 10"/>
          <p:cNvSpPr>
            <a:spLocks noChangeArrowheads="1"/>
          </p:cNvSpPr>
          <p:nvPr/>
        </p:nvSpPr>
        <p:spPr bwMode="auto">
          <a:xfrm>
            <a:off x="4032142" y="2760803"/>
            <a:ext cx="153632" cy="567928"/>
          </a:xfrm>
          <a:prstGeom prst="can">
            <a:avLst>
              <a:gd name="adj" fmla="val 48697"/>
            </a:avLst>
          </a:prstGeom>
          <a:solidFill>
            <a:schemeClr val="accent1"/>
          </a:solidFill>
          <a:ln w="19050">
            <a:noFill/>
            <a:round/>
            <a:headEnd/>
            <a:tailEnd/>
          </a:ln>
        </p:spPr>
        <p:txBody>
          <a:bodyPr vert="vert" wrap="none" lIns="0" rIns="0" anchor="ctr"/>
          <a:lstStyle/>
          <a:p>
            <a:pPr algn="ctr" defTabSz="457002"/>
            <a:r>
              <a:rPr lang="en-US" sz="1200" b="1" dirty="0">
                <a:solidFill>
                  <a:srgbClr val="000000"/>
                </a:solidFill>
                <a:latin typeface="HP Simplified" pitchFamily="34" charset="0"/>
                <a:ea typeface="MS PGothic"/>
              </a:rPr>
              <a:t> 0.5 </a:t>
            </a:r>
          </a:p>
        </p:txBody>
      </p:sp>
      <p:sp>
        <p:nvSpPr>
          <p:cNvPr id="20" name="AutoShape 10"/>
          <p:cNvSpPr>
            <a:spLocks noChangeArrowheads="1"/>
          </p:cNvSpPr>
          <p:nvPr/>
        </p:nvSpPr>
        <p:spPr bwMode="auto">
          <a:xfrm>
            <a:off x="4201245" y="2760803"/>
            <a:ext cx="223384" cy="567928"/>
          </a:xfrm>
          <a:prstGeom prst="can">
            <a:avLst>
              <a:gd name="adj" fmla="val 38148"/>
            </a:avLst>
          </a:prstGeom>
          <a:solidFill>
            <a:schemeClr val="accent1"/>
          </a:solidFill>
          <a:ln w="19050">
            <a:noFill/>
            <a:round/>
            <a:headEnd/>
            <a:tailEnd/>
          </a:ln>
        </p:spPr>
        <p:txBody>
          <a:bodyPr vert="vert" wrap="none" lIns="0" rIns="0" anchor="ctr"/>
          <a:lstStyle/>
          <a:p>
            <a:pPr algn="ctr" defTabSz="457002"/>
            <a:r>
              <a:rPr lang="en-US" sz="1200" b="1" dirty="0">
                <a:solidFill>
                  <a:srgbClr val="000000"/>
                </a:solidFill>
                <a:latin typeface="HP Simplified" pitchFamily="34" charset="0"/>
                <a:ea typeface="MS PGothic"/>
              </a:rPr>
              <a:t>2.0</a:t>
            </a:r>
          </a:p>
        </p:txBody>
      </p:sp>
      <p:sp>
        <p:nvSpPr>
          <p:cNvPr id="21" name="AutoShape 10"/>
          <p:cNvSpPr>
            <a:spLocks noChangeArrowheads="1"/>
          </p:cNvSpPr>
          <p:nvPr/>
        </p:nvSpPr>
        <p:spPr bwMode="auto">
          <a:xfrm>
            <a:off x="4440264" y="2760803"/>
            <a:ext cx="278783" cy="567928"/>
          </a:xfrm>
          <a:prstGeom prst="can">
            <a:avLst>
              <a:gd name="adj" fmla="val 30404"/>
            </a:avLst>
          </a:prstGeom>
          <a:solidFill>
            <a:schemeClr val="accent1"/>
          </a:solidFill>
          <a:ln w="19050">
            <a:noFill/>
            <a:round/>
            <a:headEnd/>
            <a:tailEnd/>
          </a:ln>
        </p:spPr>
        <p:txBody>
          <a:bodyPr vert="vert" wrap="none" lIns="0" rIns="0" anchor="ctr"/>
          <a:lstStyle/>
          <a:p>
            <a:pPr algn="ctr" defTabSz="457002"/>
            <a:r>
              <a:rPr lang="en-US" sz="1200" b="1" dirty="0">
                <a:solidFill>
                  <a:srgbClr val="000000"/>
                </a:solidFill>
                <a:latin typeface="HP Simplified" pitchFamily="34" charset="0"/>
                <a:ea typeface="MS PGothic"/>
              </a:rPr>
              <a:t>3.5</a:t>
            </a:r>
          </a:p>
        </p:txBody>
      </p:sp>
      <p:sp>
        <p:nvSpPr>
          <p:cNvPr id="22" name="AutoShape 10"/>
          <p:cNvSpPr>
            <a:spLocks noChangeArrowheads="1"/>
          </p:cNvSpPr>
          <p:nvPr/>
        </p:nvSpPr>
        <p:spPr bwMode="auto">
          <a:xfrm>
            <a:off x="4748237" y="2743550"/>
            <a:ext cx="339544" cy="581782"/>
          </a:xfrm>
          <a:prstGeom prst="can">
            <a:avLst>
              <a:gd name="adj" fmla="val 30404"/>
            </a:avLst>
          </a:prstGeom>
          <a:gradFill flip="none" rotWithShape="1">
            <a:gsLst>
              <a:gs pos="0">
                <a:schemeClr val="accent3">
                  <a:lumMod val="50000"/>
                </a:schemeClr>
              </a:gs>
              <a:gs pos="50000">
                <a:schemeClr val="accent3">
                  <a:lumMod val="75000"/>
                </a:schemeClr>
              </a:gs>
              <a:gs pos="100000">
                <a:schemeClr val="accent3">
                  <a:lumMod val="60000"/>
                  <a:lumOff val="40000"/>
                </a:schemeClr>
              </a:gs>
            </a:gsLst>
            <a:lin ang="10800000" scaled="1"/>
            <a:tileRect/>
          </a:gradFill>
          <a:ln w="19050">
            <a:noFill/>
            <a:round/>
            <a:headEnd/>
            <a:tailEnd/>
          </a:ln>
        </p:spPr>
        <p:txBody>
          <a:bodyPr vert="vert" wrap="none" lIns="0" rIns="0" anchor="ctr"/>
          <a:lstStyle/>
          <a:p>
            <a:pPr algn="ctr" defTabSz="457002"/>
            <a:r>
              <a:rPr lang="en-US" sz="1200" b="1" dirty="0">
                <a:solidFill>
                  <a:srgbClr val="000000"/>
                </a:solidFill>
                <a:latin typeface="HP Simplified" pitchFamily="34" charset="0"/>
                <a:ea typeface="MS PGothic"/>
              </a:rPr>
              <a:t>4.0</a:t>
            </a:r>
          </a:p>
        </p:txBody>
      </p:sp>
      <p:sp>
        <p:nvSpPr>
          <p:cNvPr id="1057820" name="AutoShape 19"/>
          <p:cNvSpPr>
            <a:spLocks noChangeArrowheads="1"/>
          </p:cNvSpPr>
          <p:nvPr/>
        </p:nvSpPr>
        <p:spPr bwMode="auto">
          <a:xfrm>
            <a:off x="3942384" y="2144642"/>
            <a:ext cx="1185832" cy="771790"/>
          </a:xfrm>
          <a:prstGeom prst="can">
            <a:avLst>
              <a:gd name="adj" fmla="val 39390"/>
            </a:avLst>
          </a:prstGeom>
          <a:solidFill>
            <a:srgbClr val="646467"/>
          </a:solidFill>
          <a:ln w="19050">
            <a:noFill/>
            <a:round/>
            <a:headEnd/>
            <a:tailEnd/>
          </a:ln>
        </p:spPr>
        <p:txBody>
          <a:bodyPr anchor="ctr"/>
          <a:lstStyle/>
          <a:p>
            <a:pPr algn="ctr"/>
            <a:r>
              <a:rPr lang="en-US" b="1" dirty="0">
                <a:solidFill>
                  <a:prstClr val="white"/>
                </a:solidFill>
                <a:latin typeface="HP Simplified" pitchFamily="34" charset="0"/>
              </a:rPr>
              <a:t>10 Gb</a:t>
            </a:r>
          </a:p>
        </p:txBody>
      </p:sp>
      <p:sp>
        <p:nvSpPr>
          <p:cNvPr id="54299" name="Text Box 27"/>
          <p:cNvSpPr txBox="1">
            <a:spLocks noChangeArrowheads="1"/>
          </p:cNvSpPr>
          <p:nvPr/>
        </p:nvSpPr>
        <p:spPr bwMode="auto">
          <a:xfrm>
            <a:off x="281354" y="1256280"/>
            <a:ext cx="2714831" cy="64633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dirty="0" smtClean="0">
                <a:solidFill>
                  <a:schemeClr val="accent1"/>
                </a:solidFill>
                <a:latin typeface="HP Simplified" pitchFamily="34" charset="0"/>
              </a:rPr>
              <a:t>Configurable LAN &amp; SAN </a:t>
            </a:r>
            <a:endParaRPr lang="en-US" dirty="0">
              <a:solidFill>
                <a:schemeClr val="accent1"/>
              </a:solidFill>
              <a:latin typeface="HP Simplified" pitchFamily="34" charset="0"/>
            </a:endParaRPr>
          </a:p>
          <a:p>
            <a:pPr algn="ctr">
              <a:defRPr/>
            </a:pPr>
            <a:r>
              <a:rPr lang="en-US" dirty="0">
                <a:solidFill>
                  <a:schemeClr val="accent1"/>
                </a:solidFill>
                <a:latin typeface="HP Simplified" pitchFamily="34" charset="0"/>
              </a:rPr>
              <a:t>connections</a:t>
            </a:r>
          </a:p>
        </p:txBody>
      </p:sp>
      <p:sp>
        <p:nvSpPr>
          <p:cNvPr id="2" name="Text Box 27"/>
          <p:cNvSpPr txBox="1">
            <a:spLocks noChangeArrowheads="1"/>
          </p:cNvSpPr>
          <p:nvPr/>
        </p:nvSpPr>
        <p:spPr bwMode="auto">
          <a:xfrm>
            <a:off x="6059518" y="1256280"/>
            <a:ext cx="2511725" cy="64633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dirty="0" smtClean="0">
                <a:solidFill>
                  <a:schemeClr val="accent1"/>
                </a:solidFill>
                <a:latin typeface="HP Simplified" pitchFamily="34" charset="0"/>
                <a:ea typeface="MS PGothic" charset="-128"/>
              </a:rPr>
              <a:t>Provides all your connectivity needs</a:t>
            </a:r>
            <a:endParaRPr lang="en-US" dirty="0">
              <a:solidFill>
                <a:schemeClr val="accent1"/>
              </a:solidFill>
              <a:latin typeface="HP Simplified" pitchFamily="34" charset="0"/>
              <a:ea typeface="MS PGothic" charset="-128"/>
            </a:endParaRPr>
          </a:p>
        </p:txBody>
      </p:sp>
      <p:sp>
        <p:nvSpPr>
          <p:cNvPr id="3" name="Text Box 27"/>
          <p:cNvSpPr txBox="1">
            <a:spLocks noChangeArrowheads="1"/>
          </p:cNvSpPr>
          <p:nvPr/>
        </p:nvSpPr>
        <p:spPr bwMode="auto">
          <a:xfrm>
            <a:off x="3064750" y="1256280"/>
            <a:ext cx="2924070" cy="64633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dirty="0" smtClean="0">
                <a:solidFill>
                  <a:schemeClr val="accent1"/>
                </a:solidFill>
                <a:latin typeface="HP Simplified" pitchFamily="34" charset="0"/>
              </a:rPr>
              <a:t>Adjust bandwidth to meet workload requirements</a:t>
            </a:r>
            <a:endParaRPr lang="en-US" dirty="0">
              <a:solidFill>
                <a:schemeClr val="accent1"/>
              </a:solidFill>
              <a:latin typeface="HP Simplified" pitchFamily="34" charset="0"/>
            </a:endParaRPr>
          </a:p>
        </p:txBody>
      </p:sp>
      <p:sp>
        <p:nvSpPr>
          <p:cNvPr id="40" name="Text Box 27"/>
          <p:cNvSpPr txBox="1">
            <a:spLocks noChangeArrowheads="1"/>
          </p:cNvSpPr>
          <p:nvPr/>
        </p:nvSpPr>
        <p:spPr bwMode="auto">
          <a:xfrm>
            <a:off x="480390" y="2080862"/>
            <a:ext cx="968374"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sz="1200" dirty="0" smtClean="0">
                <a:latin typeface="HP Simplified" pitchFamily="34" charset="0"/>
              </a:rPr>
              <a:t>From </a:t>
            </a:r>
            <a:br>
              <a:rPr lang="en-US" sz="1200" dirty="0" smtClean="0">
                <a:latin typeface="HP Simplified" pitchFamily="34" charset="0"/>
              </a:rPr>
            </a:br>
            <a:r>
              <a:rPr lang="en-US" sz="1200" dirty="0" smtClean="0">
                <a:latin typeface="HP Simplified" pitchFamily="34" charset="0"/>
              </a:rPr>
              <a:t>4 </a:t>
            </a:r>
            <a:r>
              <a:rPr lang="en-US" sz="1200" dirty="0">
                <a:latin typeface="HP Simplified" pitchFamily="34" charset="0"/>
              </a:rPr>
              <a:t>FlexNICs per </a:t>
            </a:r>
            <a:r>
              <a:rPr lang="en-US" sz="1200" dirty="0" smtClean="0">
                <a:latin typeface="HP Simplified" pitchFamily="34" charset="0"/>
              </a:rPr>
              <a:t>blade</a:t>
            </a:r>
            <a:r>
              <a:rPr lang="en-US" sz="1200" dirty="0">
                <a:latin typeface="HP Simplified" pitchFamily="34" charset="0"/>
              </a:rPr>
              <a:t/>
            </a:r>
            <a:br>
              <a:rPr lang="en-US" sz="1200" dirty="0">
                <a:latin typeface="HP Simplified" pitchFamily="34" charset="0"/>
              </a:rPr>
            </a:br>
            <a:endParaRPr lang="en-US" sz="1200" dirty="0">
              <a:latin typeface="HP Simplified" pitchFamily="34" charset="0"/>
            </a:endParaRPr>
          </a:p>
        </p:txBody>
      </p:sp>
      <p:grpSp>
        <p:nvGrpSpPr>
          <p:cNvPr id="5" name="Group 5"/>
          <p:cNvGrpSpPr/>
          <p:nvPr/>
        </p:nvGrpSpPr>
        <p:grpSpPr>
          <a:xfrm>
            <a:off x="436353" y="2773581"/>
            <a:ext cx="1031460" cy="610300"/>
            <a:chOff x="770289" y="2904205"/>
            <a:chExt cx="1031460" cy="610300"/>
          </a:xfrm>
        </p:grpSpPr>
        <p:sp>
          <p:nvSpPr>
            <p:cNvPr id="54310" name="Text Box 38"/>
            <p:cNvSpPr txBox="1">
              <a:spLocks noChangeArrowheads="1"/>
            </p:cNvSpPr>
            <p:nvPr/>
          </p:nvSpPr>
          <p:spPr bwMode="auto">
            <a:xfrm>
              <a:off x="772994" y="3268284"/>
              <a:ext cx="463588"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dirty="0">
                  <a:solidFill>
                    <a:srgbClr val="000000"/>
                  </a:solidFill>
                  <a:latin typeface="HP Simplified" pitchFamily="34" charset="0"/>
                  <a:ea typeface="MS PGothic"/>
                </a:rPr>
                <a:t>10Gb</a:t>
              </a:r>
            </a:p>
          </p:txBody>
        </p:sp>
        <p:sp>
          <p:nvSpPr>
            <p:cNvPr id="54311" name="Text Box 39"/>
            <p:cNvSpPr txBox="1">
              <a:spLocks noChangeArrowheads="1"/>
            </p:cNvSpPr>
            <p:nvPr/>
          </p:nvSpPr>
          <p:spPr bwMode="auto">
            <a:xfrm>
              <a:off x="1319116" y="3264095"/>
              <a:ext cx="463588"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dirty="0">
                  <a:solidFill>
                    <a:srgbClr val="000000"/>
                  </a:solidFill>
                  <a:latin typeface="HP Simplified" pitchFamily="34" charset="0"/>
                  <a:ea typeface="MS PGothic"/>
                </a:rPr>
                <a:t>10Gb</a:t>
              </a:r>
            </a:p>
          </p:txBody>
        </p:sp>
        <p:sp>
          <p:nvSpPr>
            <p:cNvPr id="35" name="AutoShape 10"/>
            <p:cNvSpPr>
              <a:spLocks noChangeArrowheads="1"/>
            </p:cNvSpPr>
            <p:nvPr/>
          </p:nvSpPr>
          <p:spPr bwMode="auto">
            <a:xfrm>
              <a:off x="855025" y="3018928"/>
              <a:ext cx="309557" cy="324752"/>
            </a:xfrm>
            <a:prstGeom prst="can">
              <a:avLst>
                <a:gd name="adj" fmla="val 24789"/>
              </a:avLst>
            </a:prstGeom>
            <a:solidFill>
              <a:schemeClr val="accent1"/>
            </a:solidFill>
            <a:ln w="19050">
              <a:noFill/>
              <a:round/>
              <a:headEnd/>
              <a:tailEnd/>
            </a:ln>
          </p:spPr>
          <p:txBody>
            <a:bodyPr vert="vert" wrap="none" lIns="0" rIns="0" anchor="ctr"/>
            <a:lstStyle/>
            <a:p>
              <a:pPr algn="ctr" defTabSz="457002">
                <a:defRPr/>
              </a:pPr>
              <a:endParaRPr lang="en-US" sz="1200" b="1" dirty="0">
                <a:solidFill>
                  <a:srgbClr val="000000"/>
                </a:solidFill>
                <a:latin typeface="HP Simplified" pitchFamily="34" charset="0"/>
                <a:ea typeface="MS PGothic"/>
              </a:endParaRPr>
            </a:p>
          </p:txBody>
        </p:sp>
        <p:sp>
          <p:nvSpPr>
            <p:cNvPr id="31" name="AutoShape 19"/>
            <p:cNvSpPr>
              <a:spLocks noChangeArrowheads="1"/>
            </p:cNvSpPr>
            <p:nvPr/>
          </p:nvSpPr>
          <p:spPr bwMode="auto">
            <a:xfrm>
              <a:off x="770289" y="2904205"/>
              <a:ext cx="479010" cy="259481"/>
            </a:xfrm>
            <a:prstGeom prst="can">
              <a:avLst>
                <a:gd name="adj" fmla="val 39390"/>
              </a:avLst>
            </a:prstGeom>
            <a:solidFill>
              <a:srgbClr val="646467"/>
            </a:solidFill>
            <a:ln w="19050">
              <a:noFill/>
              <a:round/>
              <a:headEnd/>
              <a:tailEnd/>
            </a:ln>
          </p:spPr>
          <p:txBody>
            <a:bodyPr anchor="ctr"/>
            <a:lstStyle/>
            <a:p>
              <a:pPr algn="ctr"/>
              <a:endParaRPr lang="en-US" b="1" dirty="0">
                <a:solidFill>
                  <a:srgbClr val="858689"/>
                </a:solidFill>
                <a:latin typeface="HP Simplified" pitchFamily="34" charset="0"/>
              </a:endParaRPr>
            </a:p>
          </p:txBody>
        </p:sp>
        <p:sp>
          <p:nvSpPr>
            <p:cNvPr id="36" name="AutoShape 10"/>
            <p:cNvSpPr>
              <a:spLocks noChangeArrowheads="1"/>
            </p:cNvSpPr>
            <p:nvPr/>
          </p:nvSpPr>
          <p:spPr bwMode="auto">
            <a:xfrm>
              <a:off x="1407475" y="3018925"/>
              <a:ext cx="309557" cy="311672"/>
            </a:xfrm>
            <a:prstGeom prst="can">
              <a:avLst>
                <a:gd name="adj" fmla="val 27757"/>
              </a:avLst>
            </a:prstGeom>
            <a:solidFill>
              <a:schemeClr val="accent1"/>
            </a:solidFill>
            <a:ln w="19050">
              <a:noFill/>
              <a:round/>
              <a:headEnd/>
              <a:tailEnd/>
            </a:ln>
          </p:spPr>
          <p:txBody>
            <a:bodyPr vert="vert" wrap="none" lIns="0" rIns="0" anchor="ctr"/>
            <a:lstStyle/>
            <a:p>
              <a:pPr algn="ctr" defTabSz="457002"/>
              <a:endParaRPr lang="en-US" sz="1200" b="1" dirty="0">
                <a:solidFill>
                  <a:srgbClr val="000000"/>
                </a:solidFill>
                <a:latin typeface="HP Simplified" pitchFamily="34" charset="0"/>
                <a:ea typeface="MS PGothic"/>
              </a:endParaRPr>
            </a:p>
          </p:txBody>
        </p:sp>
        <p:sp>
          <p:nvSpPr>
            <p:cNvPr id="37" name="AutoShape 19"/>
            <p:cNvSpPr>
              <a:spLocks noChangeArrowheads="1"/>
            </p:cNvSpPr>
            <p:nvPr/>
          </p:nvSpPr>
          <p:spPr bwMode="auto">
            <a:xfrm>
              <a:off x="1322739" y="2904205"/>
              <a:ext cx="479010" cy="259481"/>
            </a:xfrm>
            <a:prstGeom prst="can">
              <a:avLst>
                <a:gd name="adj" fmla="val 39390"/>
              </a:avLst>
            </a:prstGeom>
            <a:solidFill>
              <a:srgbClr val="646467"/>
            </a:solidFill>
            <a:ln w="19050">
              <a:noFill/>
              <a:round/>
              <a:headEnd/>
              <a:tailEnd/>
            </a:ln>
          </p:spPr>
          <p:txBody>
            <a:bodyPr anchor="ctr"/>
            <a:lstStyle/>
            <a:p>
              <a:pPr algn="ctr"/>
              <a:endParaRPr lang="en-US" b="1" dirty="0">
                <a:solidFill>
                  <a:srgbClr val="858689"/>
                </a:solidFill>
                <a:latin typeface="HP Simplified" pitchFamily="34" charset="0"/>
              </a:endParaRPr>
            </a:p>
          </p:txBody>
        </p:sp>
      </p:grpSp>
      <p:sp>
        <p:nvSpPr>
          <p:cNvPr id="57" name="Text Box 27"/>
          <p:cNvSpPr txBox="1">
            <a:spLocks noChangeArrowheads="1"/>
          </p:cNvSpPr>
          <p:nvPr/>
        </p:nvSpPr>
        <p:spPr bwMode="auto">
          <a:xfrm>
            <a:off x="1836206" y="2080862"/>
            <a:ext cx="134444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sz="1200" dirty="0" smtClean="0">
                <a:latin typeface="HP Simplified" pitchFamily="34" charset="0"/>
              </a:rPr>
              <a:t>To 12 </a:t>
            </a:r>
            <a:r>
              <a:rPr lang="en-US" sz="1200" dirty="0" err="1" smtClean="0">
                <a:latin typeface="HP Simplified" pitchFamily="34" charset="0"/>
              </a:rPr>
              <a:t>FlexNICs</a:t>
            </a:r>
            <a:r>
              <a:rPr lang="en-US" sz="1200" dirty="0" smtClean="0">
                <a:latin typeface="HP Simplified" pitchFamily="34" charset="0"/>
              </a:rPr>
              <a:t> &amp; </a:t>
            </a:r>
            <a:endParaRPr lang="en-US" sz="1200" dirty="0">
              <a:latin typeface="HP Simplified" pitchFamily="34" charset="0"/>
            </a:endParaRPr>
          </a:p>
          <a:p>
            <a:pPr algn="ctr">
              <a:defRPr/>
            </a:pPr>
            <a:r>
              <a:rPr lang="en-US" sz="1200" dirty="0" smtClean="0">
                <a:latin typeface="HP Simplified" pitchFamily="34" charset="0"/>
              </a:rPr>
              <a:t>4 </a:t>
            </a:r>
            <a:r>
              <a:rPr lang="en-US" sz="1200" dirty="0" err="1" smtClean="0">
                <a:latin typeface="HP Simplified" pitchFamily="34" charset="0"/>
              </a:rPr>
              <a:t>FlexHBAs</a:t>
            </a:r>
            <a:r>
              <a:rPr lang="en-US" sz="1200" dirty="0" smtClean="0">
                <a:latin typeface="HP Simplified" pitchFamily="34" charset="0"/>
              </a:rPr>
              <a:t> </a:t>
            </a:r>
            <a:br>
              <a:rPr lang="en-US" sz="1200" dirty="0" smtClean="0">
                <a:latin typeface="HP Simplified" pitchFamily="34" charset="0"/>
              </a:rPr>
            </a:br>
            <a:r>
              <a:rPr lang="en-US" sz="1200" dirty="0" smtClean="0">
                <a:latin typeface="HP Simplified" pitchFamily="34" charset="0"/>
              </a:rPr>
              <a:t>per blade</a:t>
            </a:r>
            <a:r>
              <a:rPr lang="en-US" sz="1200" dirty="0">
                <a:solidFill>
                  <a:schemeClr val="bg1"/>
                </a:solidFill>
                <a:latin typeface="HP Simplified" pitchFamily="34" charset="0"/>
              </a:rPr>
              <a:t/>
            </a:r>
            <a:br>
              <a:rPr lang="en-US" sz="1200" dirty="0">
                <a:solidFill>
                  <a:schemeClr val="bg1"/>
                </a:solidFill>
                <a:latin typeface="HP Simplified" pitchFamily="34" charset="0"/>
              </a:rPr>
            </a:br>
            <a:endParaRPr lang="en-US" sz="1200" dirty="0">
              <a:solidFill>
                <a:schemeClr val="bg1"/>
              </a:solidFill>
              <a:latin typeface="HP Simplified" pitchFamily="34" charset="0"/>
            </a:endParaRPr>
          </a:p>
        </p:txBody>
      </p:sp>
      <p:grpSp>
        <p:nvGrpSpPr>
          <p:cNvPr id="6" name="Group 7"/>
          <p:cNvGrpSpPr/>
          <p:nvPr/>
        </p:nvGrpSpPr>
        <p:grpSpPr>
          <a:xfrm>
            <a:off x="1538784" y="3194789"/>
            <a:ext cx="360053" cy="45719"/>
            <a:chOff x="1973200" y="3028233"/>
            <a:chExt cx="360053" cy="45719"/>
          </a:xfrm>
        </p:grpSpPr>
        <p:sp>
          <p:nvSpPr>
            <p:cNvPr id="44" name="Oval 43"/>
            <p:cNvSpPr/>
            <p:nvPr/>
          </p:nvSpPr>
          <p:spPr>
            <a:xfrm>
              <a:off x="2287534" y="3028233"/>
              <a:ext cx="45719" cy="45719"/>
            </a:xfrm>
            <a:prstGeom prst="ellipse">
              <a:avLst/>
            </a:prstGeom>
            <a:solidFill>
              <a:srgbClr val="8586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858689"/>
                </a:solidFill>
                <a:latin typeface="HP Simplified" pitchFamily="34" charset="0"/>
                <a:cs typeface="Futura Bk"/>
              </a:endParaRPr>
            </a:p>
          </p:txBody>
        </p:sp>
        <p:sp>
          <p:nvSpPr>
            <p:cNvPr id="42" name="Oval 41"/>
            <p:cNvSpPr/>
            <p:nvPr/>
          </p:nvSpPr>
          <p:spPr>
            <a:xfrm>
              <a:off x="1973200" y="3028233"/>
              <a:ext cx="45719" cy="45719"/>
            </a:xfrm>
            <a:prstGeom prst="ellipse">
              <a:avLst/>
            </a:prstGeom>
            <a:solidFill>
              <a:srgbClr val="8586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858689"/>
                </a:solidFill>
                <a:latin typeface="HP Simplified" pitchFamily="34" charset="0"/>
                <a:cs typeface="Futura Bk"/>
              </a:endParaRPr>
            </a:p>
          </p:txBody>
        </p:sp>
        <p:sp>
          <p:nvSpPr>
            <p:cNvPr id="43" name="Oval 42"/>
            <p:cNvSpPr/>
            <p:nvPr/>
          </p:nvSpPr>
          <p:spPr>
            <a:xfrm>
              <a:off x="2125609" y="3028233"/>
              <a:ext cx="45719" cy="45719"/>
            </a:xfrm>
            <a:prstGeom prst="ellipse">
              <a:avLst/>
            </a:prstGeom>
            <a:solidFill>
              <a:srgbClr val="8586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858689"/>
                </a:solidFill>
                <a:latin typeface="HP Simplified" pitchFamily="34" charset="0"/>
                <a:cs typeface="Futura Bk"/>
              </a:endParaRPr>
            </a:p>
          </p:txBody>
        </p:sp>
      </p:grpSp>
      <p:sp>
        <p:nvSpPr>
          <p:cNvPr id="64" name="TextBox 63"/>
          <p:cNvSpPr txBox="1"/>
          <p:nvPr/>
        </p:nvSpPr>
        <p:spPr>
          <a:xfrm>
            <a:off x="6193889" y="3046866"/>
            <a:ext cx="2068195" cy="253916"/>
          </a:xfrm>
          <a:prstGeom prst="rect">
            <a:avLst/>
          </a:prstGeom>
          <a:noFill/>
        </p:spPr>
        <p:txBody>
          <a:bodyPr wrap="none" rtlCol="0">
            <a:spAutoFit/>
          </a:bodyPr>
          <a:lstStyle/>
          <a:p>
            <a:r>
              <a:rPr lang="en-US" sz="1050" dirty="0" smtClean="0">
                <a:latin typeface="HP Simplified" pitchFamily="34" charset="0"/>
              </a:rPr>
              <a:t>Virtual Connect FlexFabric Module</a:t>
            </a:r>
          </a:p>
        </p:txBody>
      </p:sp>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962389" y="2512299"/>
            <a:ext cx="2580362" cy="62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2"/>
          <p:cNvGrpSpPr/>
          <p:nvPr/>
        </p:nvGrpSpPr>
        <p:grpSpPr>
          <a:xfrm>
            <a:off x="651383" y="3339569"/>
            <a:ext cx="1031460" cy="610300"/>
            <a:chOff x="770289" y="2904205"/>
            <a:chExt cx="1031460" cy="610300"/>
          </a:xfrm>
        </p:grpSpPr>
        <p:sp>
          <p:nvSpPr>
            <p:cNvPr id="67" name="Text Box 38"/>
            <p:cNvSpPr txBox="1">
              <a:spLocks noChangeArrowheads="1"/>
            </p:cNvSpPr>
            <p:nvPr/>
          </p:nvSpPr>
          <p:spPr bwMode="auto">
            <a:xfrm>
              <a:off x="772994" y="3268284"/>
              <a:ext cx="463588"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dirty="0">
                  <a:solidFill>
                    <a:srgbClr val="000000"/>
                  </a:solidFill>
                  <a:latin typeface="HP Simplified" pitchFamily="34" charset="0"/>
                  <a:ea typeface="MS PGothic"/>
                </a:rPr>
                <a:t>10Gb</a:t>
              </a:r>
            </a:p>
          </p:txBody>
        </p:sp>
        <p:sp>
          <p:nvSpPr>
            <p:cNvPr id="68" name="Text Box 39"/>
            <p:cNvSpPr txBox="1">
              <a:spLocks noChangeArrowheads="1"/>
            </p:cNvSpPr>
            <p:nvPr/>
          </p:nvSpPr>
          <p:spPr bwMode="auto">
            <a:xfrm>
              <a:off x="1319116" y="3264095"/>
              <a:ext cx="463588"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dirty="0">
                  <a:solidFill>
                    <a:srgbClr val="000000"/>
                  </a:solidFill>
                  <a:latin typeface="HP Simplified" pitchFamily="34" charset="0"/>
                  <a:ea typeface="MS PGothic"/>
                </a:rPr>
                <a:t>10Gb</a:t>
              </a:r>
            </a:p>
          </p:txBody>
        </p:sp>
        <p:sp>
          <p:nvSpPr>
            <p:cNvPr id="69" name="AutoShape 10"/>
            <p:cNvSpPr>
              <a:spLocks noChangeArrowheads="1"/>
            </p:cNvSpPr>
            <p:nvPr/>
          </p:nvSpPr>
          <p:spPr bwMode="auto">
            <a:xfrm>
              <a:off x="855025" y="3018928"/>
              <a:ext cx="309557" cy="324752"/>
            </a:xfrm>
            <a:prstGeom prst="can">
              <a:avLst>
                <a:gd name="adj" fmla="val 24789"/>
              </a:avLst>
            </a:prstGeom>
            <a:solidFill>
              <a:schemeClr val="accent1"/>
            </a:solidFill>
            <a:ln w="19050">
              <a:noFill/>
              <a:round/>
              <a:headEnd/>
              <a:tailEnd/>
            </a:ln>
          </p:spPr>
          <p:txBody>
            <a:bodyPr vert="vert" wrap="none" lIns="0" rIns="0" anchor="ctr"/>
            <a:lstStyle/>
            <a:p>
              <a:pPr algn="ctr" defTabSz="457002">
                <a:defRPr/>
              </a:pPr>
              <a:endParaRPr lang="en-US" sz="1200" b="1" dirty="0">
                <a:solidFill>
                  <a:srgbClr val="000000"/>
                </a:solidFill>
                <a:latin typeface="HP Simplified" pitchFamily="34" charset="0"/>
                <a:ea typeface="MS PGothic"/>
              </a:endParaRPr>
            </a:p>
          </p:txBody>
        </p:sp>
        <p:sp>
          <p:nvSpPr>
            <p:cNvPr id="70" name="AutoShape 19"/>
            <p:cNvSpPr>
              <a:spLocks noChangeArrowheads="1"/>
            </p:cNvSpPr>
            <p:nvPr/>
          </p:nvSpPr>
          <p:spPr bwMode="auto">
            <a:xfrm>
              <a:off x="770289" y="2904205"/>
              <a:ext cx="479010" cy="259481"/>
            </a:xfrm>
            <a:prstGeom prst="can">
              <a:avLst>
                <a:gd name="adj" fmla="val 39390"/>
              </a:avLst>
            </a:prstGeom>
            <a:solidFill>
              <a:srgbClr val="646467"/>
            </a:solidFill>
            <a:ln w="19050">
              <a:noFill/>
              <a:round/>
              <a:headEnd/>
              <a:tailEnd/>
            </a:ln>
          </p:spPr>
          <p:txBody>
            <a:bodyPr anchor="ctr"/>
            <a:lstStyle/>
            <a:p>
              <a:pPr algn="ctr"/>
              <a:endParaRPr lang="en-US" b="1" dirty="0">
                <a:solidFill>
                  <a:srgbClr val="858689"/>
                </a:solidFill>
                <a:latin typeface="HP Simplified" pitchFamily="34" charset="0"/>
              </a:endParaRPr>
            </a:p>
          </p:txBody>
        </p:sp>
        <p:sp>
          <p:nvSpPr>
            <p:cNvPr id="71" name="AutoShape 10"/>
            <p:cNvSpPr>
              <a:spLocks noChangeArrowheads="1"/>
            </p:cNvSpPr>
            <p:nvPr/>
          </p:nvSpPr>
          <p:spPr bwMode="auto">
            <a:xfrm>
              <a:off x="1407475" y="3018925"/>
              <a:ext cx="309557" cy="311672"/>
            </a:xfrm>
            <a:prstGeom prst="can">
              <a:avLst>
                <a:gd name="adj" fmla="val 27757"/>
              </a:avLst>
            </a:prstGeom>
            <a:solidFill>
              <a:schemeClr val="accent1"/>
            </a:solidFill>
            <a:ln w="19050">
              <a:noFill/>
              <a:round/>
              <a:headEnd/>
              <a:tailEnd/>
            </a:ln>
          </p:spPr>
          <p:txBody>
            <a:bodyPr vert="vert" wrap="none" lIns="0" rIns="0" anchor="ctr"/>
            <a:lstStyle/>
            <a:p>
              <a:pPr algn="ctr" defTabSz="457002"/>
              <a:endParaRPr lang="en-US" sz="1200" b="1" dirty="0">
                <a:solidFill>
                  <a:srgbClr val="000000"/>
                </a:solidFill>
                <a:latin typeface="HP Simplified" pitchFamily="34" charset="0"/>
                <a:ea typeface="MS PGothic"/>
              </a:endParaRPr>
            </a:p>
          </p:txBody>
        </p:sp>
        <p:sp>
          <p:nvSpPr>
            <p:cNvPr id="72" name="AutoShape 19"/>
            <p:cNvSpPr>
              <a:spLocks noChangeArrowheads="1"/>
            </p:cNvSpPr>
            <p:nvPr/>
          </p:nvSpPr>
          <p:spPr bwMode="auto">
            <a:xfrm>
              <a:off x="1322739" y="2904205"/>
              <a:ext cx="479010" cy="259481"/>
            </a:xfrm>
            <a:prstGeom prst="can">
              <a:avLst>
                <a:gd name="adj" fmla="val 39390"/>
              </a:avLst>
            </a:prstGeom>
            <a:solidFill>
              <a:srgbClr val="646467"/>
            </a:solidFill>
            <a:ln w="19050">
              <a:noFill/>
              <a:round/>
              <a:headEnd/>
              <a:tailEnd/>
            </a:ln>
          </p:spPr>
          <p:txBody>
            <a:bodyPr anchor="ctr"/>
            <a:lstStyle/>
            <a:p>
              <a:pPr algn="ctr"/>
              <a:endParaRPr lang="en-US" b="1" dirty="0">
                <a:solidFill>
                  <a:srgbClr val="858689"/>
                </a:solidFill>
                <a:latin typeface="HP Simplified" pitchFamily="34" charset="0"/>
              </a:endParaRPr>
            </a:p>
          </p:txBody>
        </p:sp>
      </p:grpSp>
      <p:grpSp>
        <p:nvGrpSpPr>
          <p:cNvPr id="8" name="Group 6"/>
          <p:cNvGrpSpPr/>
          <p:nvPr/>
        </p:nvGrpSpPr>
        <p:grpSpPr>
          <a:xfrm>
            <a:off x="2002748" y="2773581"/>
            <a:ext cx="1031460" cy="581135"/>
            <a:chOff x="2437164" y="2913933"/>
            <a:chExt cx="1031460" cy="581135"/>
          </a:xfrm>
        </p:grpSpPr>
        <p:sp>
          <p:nvSpPr>
            <p:cNvPr id="54312" name="Text Box 40"/>
            <p:cNvSpPr txBox="1">
              <a:spLocks noChangeArrowheads="1"/>
            </p:cNvSpPr>
            <p:nvPr/>
          </p:nvSpPr>
          <p:spPr bwMode="auto">
            <a:xfrm>
              <a:off x="2451491" y="3246759"/>
              <a:ext cx="463588"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dirty="0">
                  <a:solidFill>
                    <a:srgbClr val="000000"/>
                  </a:solidFill>
                  <a:latin typeface="HP Simplified" pitchFamily="34" charset="0"/>
                  <a:ea typeface="MS PGothic"/>
                </a:rPr>
                <a:t>10Gb</a:t>
              </a:r>
            </a:p>
          </p:txBody>
        </p:sp>
        <p:sp>
          <p:nvSpPr>
            <p:cNvPr id="48" name="AutoShape 10"/>
            <p:cNvSpPr>
              <a:spLocks noChangeArrowheads="1"/>
            </p:cNvSpPr>
            <p:nvPr/>
          </p:nvSpPr>
          <p:spPr bwMode="auto">
            <a:xfrm>
              <a:off x="2489342" y="3087020"/>
              <a:ext cx="74408" cy="221574"/>
            </a:xfrm>
            <a:prstGeom prst="can">
              <a:avLst>
                <a:gd name="adj" fmla="val 48697"/>
              </a:avLst>
            </a:prstGeom>
            <a:solidFill>
              <a:schemeClr val="accent1"/>
            </a:solidFill>
            <a:ln w="19050">
              <a:noFill/>
              <a:round/>
              <a:headEnd/>
              <a:tailEnd/>
            </a:ln>
          </p:spPr>
          <p:txBody>
            <a:bodyPr vert="vert" wrap="none" lIns="0" rIns="0" anchor="ctr"/>
            <a:lstStyle/>
            <a:p>
              <a:pPr algn="ctr" defTabSz="457002"/>
              <a:endParaRPr lang="en-US" sz="1200" b="1" dirty="0">
                <a:solidFill>
                  <a:srgbClr val="000000"/>
                </a:solidFill>
                <a:latin typeface="HP Simplified" pitchFamily="34" charset="0"/>
                <a:ea typeface="MS PGothic"/>
              </a:endParaRPr>
            </a:p>
          </p:txBody>
        </p:sp>
        <p:sp>
          <p:nvSpPr>
            <p:cNvPr id="50" name="AutoShape 10"/>
            <p:cNvSpPr>
              <a:spLocks noChangeArrowheads="1"/>
            </p:cNvSpPr>
            <p:nvPr/>
          </p:nvSpPr>
          <p:spPr bwMode="auto">
            <a:xfrm>
              <a:off x="2590942" y="3087020"/>
              <a:ext cx="74408" cy="221574"/>
            </a:xfrm>
            <a:prstGeom prst="can">
              <a:avLst>
                <a:gd name="adj" fmla="val 48697"/>
              </a:avLst>
            </a:prstGeom>
            <a:solidFill>
              <a:schemeClr val="accent1"/>
            </a:solidFill>
            <a:ln w="19050">
              <a:noFill/>
              <a:round/>
              <a:headEnd/>
              <a:tailEnd/>
            </a:ln>
          </p:spPr>
          <p:txBody>
            <a:bodyPr vert="vert" wrap="none" lIns="0" rIns="0" anchor="ctr"/>
            <a:lstStyle/>
            <a:p>
              <a:pPr algn="ctr" defTabSz="457002"/>
              <a:endParaRPr lang="en-US" sz="1200" b="1" dirty="0">
                <a:solidFill>
                  <a:srgbClr val="000000"/>
                </a:solidFill>
                <a:latin typeface="HP Simplified" pitchFamily="34" charset="0"/>
                <a:ea typeface="MS PGothic"/>
              </a:endParaRPr>
            </a:p>
          </p:txBody>
        </p:sp>
        <p:sp>
          <p:nvSpPr>
            <p:cNvPr id="51" name="AutoShape 10"/>
            <p:cNvSpPr>
              <a:spLocks noChangeArrowheads="1"/>
            </p:cNvSpPr>
            <p:nvPr/>
          </p:nvSpPr>
          <p:spPr bwMode="auto">
            <a:xfrm>
              <a:off x="2692542" y="3087020"/>
              <a:ext cx="74408" cy="221574"/>
            </a:xfrm>
            <a:prstGeom prst="can">
              <a:avLst>
                <a:gd name="adj" fmla="val 48697"/>
              </a:avLst>
            </a:prstGeom>
            <a:solidFill>
              <a:schemeClr val="accent1"/>
            </a:solidFill>
            <a:ln w="19050">
              <a:noFill/>
              <a:round/>
              <a:headEnd/>
              <a:tailEnd/>
            </a:ln>
          </p:spPr>
          <p:txBody>
            <a:bodyPr vert="vert" wrap="none" lIns="0" rIns="0" anchor="ctr"/>
            <a:lstStyle/>
            <a:p>
              <a:pPr algn="ctr" defTabSz="457002"/>
              <a:endParaRPr lang="en-US" sz="1200" b="1" dirty="0">
                <a:solidFill>
                  <a:srgbClr val="000000"/>
                </a:solidFill>
                <a:latin typeface="HP Simplified" pitchFamily="34" charset="0"/>
                <a:ea typeface="MS PGothic"/>
              </a:endParaRPr>
            </a:p>
          </p:txBody>
        </p:sp>
        <p:sp>
          <p:nvSpPr>
            <p:cNvPr id="52" name="AutoShape 10"/>
            <p:cNvSpPr>
              <a:spLocks noChangeArrowheads="1"/>
            </p:cNvSpPr>
            <p:nvPr/>
          </p:nvSpPr>
          <p:spPr bwMode="auto">
            <a:xfrm>
              <a:off x="2794142" y="3087020"/>
              <a:ext cx="74408" cy="221574"/>
            </a:xfrm>
            <a:prstGeom prst="can">
              <a:avLst>
                <a:gd name="adj" fmla="val 48697"/>
              </a:avLst>
            </a:prstGeom>
            <a:solidFill>
              <a:schemeClr val="accent3"/>
            </a:solidFill>
            <a:ln w="19050">
              <a:noFill/>
              <a:round/>
              <a:headEnd/>
              <a:tailEnd/>
            </a:ln>
          </p:spPr>
          <p:txBody>
            <a:bodyPr vert="vert" wrap="none" lIns="0" rIns="0" anchor="ctr"/>
            <a:lstStyle/>
            <a:p>
              <a:pPr algn="ctr" defTabSz="457002">
                <a:defRPr/>
              </a:pPr>
              <a:endParaRPr lang="en-US" sz="1200" b="1" dirty="0">
                <a:solidFill>
                  <a:srgbClr val="000000"/>
                </a:solidFill>
                <a:latin typeface="HP Simplified" pitchFamily="34" charset="0"/>
                <a:ea typeface="MS PGothic"/>
              </a:endParaRPr>
            </a:p>
          </p:txBody>
        </p:sp>
        <p:sp>
          <p:nvSpPr>
            <p:cNvPr id="45" name="AutoShape 19"/>
            <p:cNvSpPr>
              <a:spLocks noChangeArrowheads="1"/>
            </p:cNvSpPr>
            <p:nvPr/>
          </p:nvSpPr>
          <p:spPr bwMode="auto">
            <a:xfrm>
              <a:off x="2437164" y="2913933"/>
              <a:ext cx="479010" cy="259481"/>
            </a:xfrm>
            <a:prstGeom prst="can">
              <a:avLst>
                <a:gd name="adj" fmla="val 39390"/>
              </a:avLst>
            </a:prstGeom>
            <a:solidFill>
              <a:srgbClr val="646467"/>
            </a:solidFill>
            <a:ln w="19050">
              <a:noFill/>
              <a:round/>
              <a:headEnd/>
              <a:tailEnd/>
            </a:ln>
          </p:spPr>
          <p:txBody>
            <a:bodyPr anchor="ctr"/>
            <a:lstStyle/>
            <a:p>
              <a:pPr algn="ctr"/>
              <a:endParaRPr lang="en-US" b="1" dirty="0">
                <a:solidFill>
                  <a:srgbClr val="858689"/>
                </a:solidFill>
                <a:latin typeface="HP Simplified" pitchFamily="34" charset="0"/>
              </a:endParaRPr>
            </a:p>
          </p:txBody>
        </p:sp>
        <p:sp>
          <p:nvSpPr>
            <p:cNvPr id="53" name="AutoShape 10"/>
            <p:cNvSpPr>
              <a:spLocks noChangeArrowheads="1"/>
            </p:cNvSpPr>
            <p:nvPr/>
          </p:nvSpPr>
          <p:spPr bwMode="auto">
            <a:xfrm>
              <a:off x="3041792" y="3087020"/>
              <a:ext cx="74408" cy="221574"/>
            </a:xfrm>
            <a:prstGeom prst="can">
              <a:avLst>
                <a:gd name="adj" fmla="val 48697"/>
              </a:avLst>
            </a:prstGeom>
            <a:solidFill>
              <a:schemeClr val="accent1"/>
            </a:solidFill>
            <a:ln w="19050">
              <a:noFill/>
              <a:round/>
              <a:headEnd/>
              <a:tailEnd/>
            </a:ln>
          </p:spPr>
          <p:txBody>
            <a:bodyPr vert="vert" wrap="none" lIns="0" rIns="0" anchor="ctr"/>
            <a:lstStyle/>
            <a:p>
              <a:pPr algn="ctr" defTabSz="457002"/>
              <a:endParaRPr lang="en-US" sz="1200" b="1" dirty="0">
                <a:solidFill>
                  <a:srgbClr val="000000"/>
                </a:solidFill>
                <a:latin typeface="HP Simplified" pitchFamily="34" charset="0"/>
                <a:ea typeface="MS PGothic"/>
              </a:endParaRPr>
            </a:p>
          </p:txBody>
        </p:sp>
        <p:sp>
          <p:nvSpPr>
            <p:cNvPr id="54" name="AutoShape 10"/>
            <p:cNvSpPr>
              <a:spLocks noChangeArrowheads="1"/>
            </p:cNvSpPr>
            <p:nvPr/>
          </p:nvSpPr>
          <p:spPr bwMode="auto">
            <a:xfrm>
              <a:off x="3143392" y="3087020"/>
              <a:ext cx="74408" cy="221574"/>
            </a:xfrm>
            <a:prstGeom prst="can">
              <a:avLst>
                <a:gd name="adj" fmla="val 48697"/>
              </a:avLst>
            </a:prstGeom>
            <a:solidFill>
              <a:schemeClr val="accent1"/>
            </a:solidFill>
            <a:ln w="19050">
              <a:noFill/>
              <a:round/>
              <a:headEnd/>
              <a:tailEnd/>
            </a:ln>
          </p:spPr>
          <p:txBody>
            <a:bodyPr vert="vert" wrap="none" lIns="0" rIns="0" anchor="ctr"/>
            <a:lstStyle/>
            <a:p>
              <a:pPr algn="ctr" defTabSz="457002"/>
              <a:endParaRPr lang="en-US" sz="1200" b="1" dirty="0">
                <a:solidFill>
                  <a:srgbClr val="000000"/>
                </a:solidFill>
                <a:latin typeface="HP Simplified" pitchFamily="34" charset="0"/>
                <a:ea typeface="MS PGothic"/>
              </a:endParaRPr>
            </a:p>
          </p:txBody>
        </p:sp>
        <p:sp>
          <p:nvSpPr>
            <p:cNvPr id="55" name="AutoShape 10"/>
            <p:cNvSpPr>
              <a:spLocks noChangeArrowheads="1"/>
            </p:cNvSpPr>
            <p:nvPr/>
          </p:nvSpPr>
          <p:spPr bwMode="auto">
            <a:xfrm>
              <a:off x="3244992" y="3087020"/>
              <a:ext cx="74408" cy="221574"/>
            </a:xfrm>
            <a:prstGeom prst="can">
              <a:avLst>
                <a:gd name="adj" fmla="val 48697"/>
              </a:avLst>
            </a:prstGeom>
            <a:solidFill>
              <a:schemeClr val="accent1"/>
            </a:solidFill>
            <a:ln w="19050">
              <a:noFill/>
              <a:round/>
              <a:headEnd/>
              <a:tailEnd/>
            </a:ln>
          </p:spPr>
          <p:txBody>
            <a:bodyPr vert="vert" wrap="none" lIns="0" rIns="0" anchor="ctr"/>
            <a:lstStyle/>
            <a:p>
              <a:pPr algn="ctr" defTabSz="457002"/>
              <a:endParaRPr lang="en-US" sz="1200" b="1" dirty="0">
                <a:solidFill>
                  <a:srgbClr val="000000"/>
                </a:solidFill>
                <a:latin typeface="HP Simplified" pitchFamily="34" charset="0"/>
                <a:ea typeface="MS PGothic"/>
              </a:endParaRPr>
            </a:p>
          </p:txBody>
        </p:sp>
        <p:sp>
          <p:nvSpPr>
            <p:cNvPr id="56" name="AutoShape 10"/>
            <p:cNvSpPr>
              <a:spLocks noChangeArrowheads="1"/>
            </p:cNvSpPr>
            <p:nvPr/>
          </p:nvSpPr>
          <p:spPr bwMode="auto">
            <a:xfrm>
              <a:off x="3346592" y="3087020"/>
              <a:ext cx="74408" cy="221574"/>
            </a:xfrm>
            <a:prstGeom prst="can">
              <a:avLst>
                <a:gd name="adj" fmla="val 48697"/>
              </a:avLst>
            </a:prstGeom>
            <a:solidFill>
              <a:schemeClr val="accent3"/>
            </a:solidFill>
            <a:ln w="19050">
              <a:noFill/>
              <a:round/>
              <a:headEnd/>
              <a:tailEnd/>
            </a:ln>
          </p:spPr>
          <p:txBody>
            <a:bodyPr vert="vert" wrap="none" lIns="0" rIns="0" anchor="ctr"/>
            <a:lstStyle/>
            <a:p>
              <a:pPr algn="ctr" defTabSz="457002">
                <a:defRPr/>
              </a:pPr>
              <a:endParaRPr lang="en-US" sz="1200" b="1" dirty="0">
                <a:solidFill>
                  <a:srgbClr val="000000"/>
                </a:solidFill>
                <a:latin typeface="HP Simplified" pitchFamily="34" charset="0"/>
                <a:ea typeface="MS PGothic"/>
              </a:endParaRPr>
            </a:p>
          </p:txBody>
        </p:sp>
        <p:sp>
          <p:nvSpPr>
            <p:cNvPr id="46" name="AutoShape 19"/>
            <p:cNvSpPr>
              <a:spLocks noChangeArrowheads="1"/>
            </p:cNvSpPr>
            <p:nvPr/>
          </p:nvSpPr>
          <p:spPr bwMode="auto">
            <a:xfrm>
              <a:off x="2989614" y="2913933"/>
              <a:ext cx="479010" cy="259481"/>
            </a:xfrm>
            <a:prstGeom prst="can">
              <a:avLst>
                <a:gd name="adj" fmla="val 39390"/>
              </a:avLst>
            </a:prstGeom>
            <a:solidFill>
              <a:srgbClr val="646467"/>
            </a:solidFill>
            <a:ln w="19050">
              <a:noFill/>
              <a:round/>
              <a:headEnd/>
              <a:tailEnd/>
            </a:ln>
          </p:spPr>
          <p:txBody>
            <a:bodyPr anchor="ctr"/>
            <a:lstStyle/>
            <a:p>
              <a:pPr algn="ctr"/>
              <a:endParaRPr lang="en-US" b="1" dirty="0">
                <a:solidFill>
                  <a:srgbClr val="858689"/>
                </a:solidFill>
                <a:latin typeface="HP Simplified" pitchFamily="34" charset="0"/>
              </a:endParaRPr>
            </a:p>
          </p:txBody>
        </p:sp>
        <p:sp>
          <p:nvSpPr>
            <p:cNvPr id="73" name="Text Box 40"/>
            <p:cNvSpPr txBox="1">
              <a:spLocks noChangeArrowheads="1"/>
            </p:cNvSpPr>
            <p:nvPr/>
          </p:nvSpPr>
          <p:spPr bwMode="auto">
            <a:xfrm>
              <a:off x="2992197" y="3248847"/>
              <a:ext cx="463588"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dirty="0">
                  <a:solidFill>
                    <a:srgbClr val="000000"/>
                  </a:solidFill>
                  <a:latin typeface="HP Simplified" pitchFamily="34" charset="0"/>
                  <a:ea typeface="MS PGothic"/>
                </a:rPr>
                <a:t>10Gb</a:t>
              </a:r>
            </a:p>
          </p:txBody>
        </p:sp>
      </p:grpSp>
      <p:grpSp>
        <p:nvGrpSpPr>
          <p:cNvPr id="10" name="Group 9"/>
          <p:cNvGrpSpPr/>
          <p:nvPr/>
        </p:nvGrpSpPr>
        <p:grpSpPr>
          <a:xfrm>
            <a:off x="7252570" y="2039851"/>
            <a:ext cx="689751" cy="659728"/>
            <a:chOff x="6431130" y="2080043"/>
            <a:chExt cx="689751" cy="659728"/>
          </a:xfrm>
        </p:grpSpPr>
        <p:sp>
          <p:nvSpPr>
            <p:cNvPr id="74" name="AutoShape 10"/>
            <p:cNvSpPr>
              <a:spLocks noChangeArrowheads="1"/>
            </p:cNvSpPr>
            <p:nvPr/>
          </p:nvSpPr>
          <p:spPr bwMode="auto">
            <a:xfrm>
              <a:off x="6699189" y="2282571"/>
              <a:ext cx="153632" cy="457200"/>
            </a:xfrm>
            <a:prstGeom prst="can">
              <a:avLst>
                <a:gd name="adj" fmla="val 48697"/>
              </a:avLst>
            </a:prstGeom>
            <a:solidFill>
              <a:schemeClr val="accent1"/>
            </a:solidFill>
            <a:ln w="19050">
              <a:noFill/>
              <a:round/>
              <a:headEnd/>
              <a:tailEnd/>
            </a:ln>
          </p:spPr>
          <p:txBody>
            <a:bodyPr vert="vert" wrap="none" lIns="0" rIns="0" anchor="ctr"/>
            <a:lstStyle/>
            <a:p>
              <a:pPr algn="ctr" defTabSz="457002"/>
              <a:r>
                <a:rPr lang="en-US" sz="1200" b="1" dirty="0">
                  <a:solidFill>
                    <a:srgbClr val="000000"/>
                  </a:solidFill>
                  <a:latin typeface="HP Simplified" pitchFamily="34" charset="0"/>
                  <a:ea typeface="MS PGothic"/>
                </a:rPr>
                <a:t> </a:t>
              </a:r>
            </a:p>
          </p:txBody>
        </p:sp>
        <p:sp>
          <p:nvSpPr>
            <p:cNvPr id="47" name="Cloud 46"/>
            <p:cNvSpPr/>
            <p:nvPr/>
          </p:nvSpPr>
          <p:spPr>
            <a:xfrm>
              <a:off x="6431130" y="2080043"/>
              <a:ext cx="689751" cy="290588"/>
            </a:xfrm>
            <a:prstGeom prst="cloud">
              <a:avLst/>
            </a:prstGeom>
            <a:solidFill>
              <a:schemeClr val="bg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HP Simplified" pitchFamily="34" charset="0"/>
                </a:rPr>
                <a:t>LAN</a:t>
              </a:r>
              <a:endParaRPr lang="en-US" sz="1200" dirty="0">
                <a:solidFill>
                  <a:schemeClr val="tx1"/>
                </a:solidFill>
                <a:latin typeface="HP Simplified" pitchFamily="34" charset="0"/>
              </a:endParaRPr>
            </a:p>
          </p:txBody>
        </p:sp>
      </p:grpSp>
      <p:grpSp>
        <p:nvGrpSpPr>
          <p:cNvPr id="11" name="Group 10"/>
          <p:cNvGrpSpPr/>
          <p:nvPr/>
        </p:nvGrpSpPr>
        <p:grpSpPr>
          <a:xfrm>
            <a:off x="6423610" y="2039851"/>
            <a:ext cx="689751" cy="659728"/>
            <a:chOff x="7246750" y="2080043"/>
            <a:chExt cx="689751" cy="659728"/>
          </a:xfrm>
        </p:grpSpPr>
        <p:sp>
          <p:nvSpPr>
            <p:cNvPr id="75" name="AutoShape 10"/>
            <p:cNvSpPr>
              <a:spLocks noChangeArrowheads="1"/>
            </p:cNvSpPr>
            <p:nvPr/>
          </p:nvSpPr>
          <p:spPr bwMode="auto">
            <a:xfrm>
              <a:off x="7507290" y="2282571"/>
              <a:ext cx="153632" cy="457200"/>
            </a:xfrm>
            <a:prstGeom prst="can">
              <a:avLst>
                <a:gd name="adj" fmla="val 48697"/>
              </a:avLst>
            </a:prstGeom>
            <a:solidFill>
              <a:schemeClr val="accent2"/>
            </a:solidFill>
            <a:ln w="19050">
              <a:noFill/>
              <a:round/>
              <a:headEnd/>
              <a:tailEnd/>
            </a:ln>
          </p:spPr>
          <p:txBody>
            <a:bodyPr vert="vert" wrap="none" lIns="0" rIns="0" anchor="ctr"/>
            <a:lstStyle/>
            <a:p>
              <a:pPr algn="ctr" defTabSz="457002"/>
              <a:r>
                <a:rPr lang="en-US" sz="1200" b="1" dirty="0">
                  <a:solidFill>
                    <a:srgbClr val="000000"/>
                  </a:solidFill>
                  <a:latin typeface="HP Simplified" pitchFamily="34" charset="0"/>
                  <a:ea typeface="MS PGothic"/>
                </a:rPr>
                <a:t> </a:t>
              </a:r>
            </a:p>
          </p:txBody>
        </p:sp>
        <p:sp>
          <p:nvSpPr>
            <p:cNvPr id="4" name="Cloud 3"/>
            <p:cNvSpPr/>
            <p:nvPr/>
          </p:nvSpPr>
          <p:spPr>
            <a:xfrm>
              <a:off x="7246750" y="2080043"/>
              <a:ext cx="689751" cy="290588"/>
            </a:xfrm>
            <a:prstGeom prst="cloud">
              <a:avLst/>
            </a:prstGeom>
            <a:solidFill>
              <a:schemeClr val="bg1"/>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HP Simplified" pitchFamily="34" charset="0"/>
                </a:rPr>
                <a:t>SAN</a:t>
              </a:r>
              <a:endParaRPr lang="en-US" sz="1200" dirty="0">
                <a:solidFill>
                  <a:schemeClr val="tx1"/>
                </a:solidFill>
                <a:latin typeface="HP Simplified" pitchFamily="34" charset="0"/>
              </a:endParaRPr>
            </a:p>
          </p:txBody>
        </p:sp>
      </p:grpSp>
      <p:grpSp>
        <p:nvGrpSpPr>
          <p:cNvPr id="12" name="Group 75"/>
          <p:cNvGrpSpPr/>
          <p:nvPr/>
        </p:nvGrpSpPr>
        <p:grpSpPr>
          <a:xfrm>
            <a:off x="2178008" y="3339569"/>
            <a:ext cx="1031460" cy="581135"/>
            <a:chOff x="2437164" y="2913933"/>
            <a:chExt cx="1031460" cy="581135"/>
          </a:xfrm>
        </p:grpSpPr>
        <p:sp>
          <p:nvSpPr>
            <p:cNvPr id="77" name="Text Box 40"/>
            <p:cNvSpPr txBox="1">
              <a:spLocks noChangeArrowheads="1"/>
            </p:cNvSpPr>
            <p:nvPr/>
          </p:nvSpPr>
          <p:spPr bwMode="auto">
            <a:xfrm>
              <a:off x="2451491" y="3246759"/>
              <a:ext cx="463588"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dirty="0">
                  <a:solidFill>
                    <a:srgbClr val="000000"/>
                  </a:solidFill>
                  <a:latin typeface="HP Simplified" pitchFamily="34" charset="0"/>
                  <a:ea typeface="MS PGothic"/>
                </a:rPr>
                <a:t>10Gb</a:t>
              </a:r>
            </a:p>
          </p:txBody>
        </p:sp>
        <p:sp>
          <p:nvSpPr>
            <p:cNvPr id="78" name="AutoShape 10"/>
            <p:cNvSpPr>
              <a:spLocks noChangeArrowheads="1"/>
            </p:cNvSpPr>
            <p:nvPr/>
          </p:nvSpPr>
          <p:spPr bwMode="auto">
            <a:xfrm>
              <a:off x="2489342" y="3087020"/>
              <a:ext cx="74408" cy="221574"/>
            </a:xfrm>
            <a:prstGeom prst="can">
              <a:avLst>
                <a:gd name="adj" fmla="val 48697"/>
              </a:avLst>
            </a:prstGeom>
            <a:solidFill>
              <a:schemeClr val="accent1"/>
            </a:solidFill>
            <a:ln w="19050">
              <a:noFill/>
              <a:round/>
              <a:headEnd/>
              <a:tailEnd/>
            </a:ln>
          </p:spPr>
          <p:txBody>
            <a:bodyPr vert="vert" wrap="none" lIns="0" rIns="0" anchor="ctr"/>
            <a:lstStyle/>
            <a:p>
              <a:pPr algn="ctr" defTabSz="457002"/>
              <a:endParaRPr lang="en-US" sz="1200" b="1" dirty="0">
                <a:solidFill>
                  <a:srgbClr val="000000"/>
                </a:solidFill>
                <a:latin typeface="HP Simplified" pitchFamily="34" charset="0"/>
                <a:ea typeface="MS PGothic"/>
              </a:endParaRPr>
            </a:p>
          </p:txBody>
        </p:sp>
        <p:sp>
          <p:nvSpPr>
            <p:cNvPr id="79" name="AutoShape 10"/>
            <p:cNvSpPr>
              <a:spLocks noChangeArrowheads="1"/>
            </p:cNvSpPr>
            <p:nvPr/>
          </p:nvSpPr>
          <p:spPr bwMode="auto">
            <a:xfrm>
              <a:off x="2590942" y="3087020"/>
              <a:ext cx="74408" cy="221574"/>
            </a:xfrm>
            <a:prstGeom prst="can">
              <a:avLst>
                <a:gd name="adj" fmla="val 48697"/>
              </a:avLst>
            </a:prstGeom>
            <a:solidFill>
              <a:schemeClr val="accent1"/>
            </a:solidFill>
            <a:ln w="19050">
              <a:noFill/>
              <a:round/>
              <a:headEnd/>
              <a:tailEnd/>
            </a:ln>
          </p:spPr>
          <p:txBody>
            <a:bodyPr vert="vert" wrap="none" lIns="0" rIns="0" anchor="ctr"/>
            <a:lstStyle/>
            <a:p>
              <a:pPr algn="ctr" defTabSz="457002"/>
              <a:endParaRPr lang="en-US" sz="1200" b="1" dirty="0">
                <a:solidFill>
                  <a:srgbClr val="000000"/>
                </a:solidFill>
                <a:latin typeface="HP Simplified" pitchFamily="34" charset="0"/>
                <a:ea typeface="MS PGothic"/>
              </a:endParaRPr>
            </a:p>
          </p:txBody>
        </p:sp>
        <p:sp>
          <p:nvSpPr>
            <p:cNvPr id="80" name="AutoShape 10"/>
            <p:cNvSpPr>
              <a:spLocks noChangeArrowheads="1"/>
            </p:cNvSpPr>
            <p:nvPr/>
          </p:nvSpPr>
          <p:spPr bwMode="auto">
            <a:xfrm>
              <a:off x="2692542" y="3087020"/>
              <a:ext cx="74408" cy="221574"/>
            </a:xfrm>
            <a:prstGeom prst="can">
              <a:avLst>
                <a:gd name="adj" fmla="val 48697"/>
              </a:avLst>
            </a:prstGeom>
            <a:solidFill>
              <a:schemeClr val="accent1"/>
            </a:solidFill>
            <a:ln w="19050">
              <a:noFill/>
              <a:round/>
              <a:headEnd/>
              <a:tailEnd/>
            </a:ln>
          </p:spPr>
          <p:txBody>
            <a:bodyPr vert="vert" wrap="none" lIns="0" rIns="0" anchor="ctr"/>
            <a:lstStyle/>
            <a:p>
              <a:pPr algn="ctr" defTabSz="457002"/>
              <a:endParaRPr lang="en-US" sz="1200" b="1" dirty="0">
                <a:solidFill>
                  <a:srgbClr val="000000"/>
                </a:solidFill>
                <a:latin typeface="HP Simplified" pitchFamily="34" charset="0"/>
                <a:ea typeface="MS PGothic"/>
              </a:endParaRPr>
            </a:p>
          </p:txBody>
        </p:sp>
        <p:sp>
          <p:nvSpPr>
            <p:cNvPr id="81" name="AutoShape 10"/>
            <p:cNvSpPr>
              <a:spLocks noChangeArrowheads="1"/>
            </p:cNvSpPr>
            <p:nvPr/>
          </p:nvSpPr>
          <p:spPr bwMode="auto">
            <a:xfrm>
              <a:off x="2794142" y="3087020"/>
              <a:ext cx="74408" cy="221574"/>
            </a:xfrm>
            <a:prstGeom prst="can">
              <a:avLst>
                <a:gd name="adj" fmla="val 48697"/>
              </a:avLst>
            </a:prstGeom>
            <a:solidFill>
              <a:schemeClr val="accent3"/>
            </a:solidFill>
            <a:ln w="19050">
              <a:noFill/>
              <a:round/>
              <a:headEnd/>
              <a:tailEnd/>
            </a:ln>
          </p:spPr>
          <p:txBody>
            <a:bodyPr vert="vert" wrap="none" lIns="0" rIns="0" anchor="ctr"/>
            <a:lstStyle/>
            <a:p>
              <a:pPr algn="ctr" defTabSz="457002">
                <a:defRPr/>
              </a:pPr>
              <a:endParaRPr lang="en-US" sz="1200" b="1" dirty="0">
                <a:solidFill>
                  <a:srgbClr val="000000"/>
                </a:solidFill>
                <a:latin typeface="HP Simplified" pitchFamily="34" charset="0"/>
                <a:ea typeface="MS PGothic"/>
              </a:endParaRPr>
            </a:p>
          </p:txBody>
        </p:sp>
        <p:sp>
          <p:nvSpPr>
            <p:cNvPr id="82" name="AutoShape 19"/>
            <p:cNvSpPr>
              <a:spLocks noChangeArrowheads="1"/>
            </p:cNvSpPr>
            <p:nvPr/>
          </p:nvSpPr>
          <p:spPr bwMode="auto">
            <a:xfrm>
              <a:off x="2437164" y="2913933"/>
              <a:ext cx="479010" cy="259481"/>
            </a:xfrm>
            <a:prstGeom prst="can">
              <a:avLst>
                <a:gd name="adj" fmla="val 39390"/>
              </a:avLst>
            </a:prstGeom>
            <a:solidFill>
              <a:srgbClr val="646467"/>
            </a:solidFill>
            <a:ln w="19050">
              <a:noFill/>
              <a:round/>
              <a:headEnd/>
              <a:tailEnd/>
            </a:ln>
          </p:spPr>
          <p:txBody>
            <a:bodyPr anchor="ctr"/>
            <a:lstStyle/>
            <a:p>
              <a:pPr algn="ctr"/>
              <a:endParaRPr lang="en-US" b="1" dirty="0">
                <a:solidFill>
                  <a:srgbClr val="858689"/>
                </a:solidFill>
                <a:latin typeface="HP Simplified" pitchFamily="34" charset="0"/>
              </a:endParaRPr>
            </a:p>
          </p:txBody>
        </p:sp>
        <p:sp>
          <p:nvSpPr>
            <p:cNvPr id="83" name="AutoShape 10"/>
            <p:cNvSpPr>
              <a:spLocks noChangeArrowheads="1"/>
            </p:cNvSpPr>
            <p:nvPr/>
          </p:nvSpPr>
          <p:spPr bwMode="auto">
            <a:xfrm>
              <a:off x="3041792" y="3087020"/>
              <a:ext cx="74408" cy="221574"/>
            </a:xfrm>
            <a:prstGeom prst="can">
              <a:avLst>
                <a:gd name="adj" fmla="val 48697"/>
              </a:avLst>
            </a:prstGeom>
            <a:solidFill>
              <a:schemeClr val="accent1"/>
            </a:solidFill>
            <a:ln w="19050">
              <a:noFill/>
              <a:round/>
              <a:headEnd/>
              <a:tailEnd/>
            </a:ln>
          </p:spPr>
          <p:txBody>
            <a:bodyPr vert="vert" wrap="none" lIns="0" rIns="0" anchor="ctr"/>
            <a:lstStyle/>
            <a:p>
              <a:pPr algn="ctr" defTabSz="457002"/>
              <a:endParaRPr lang="en-US" sz="1200" b="1" dirty="0">
                <a:solidFill>
                  <a:srgbClr val="000000"/>
                </a:solidFill>
                <a:latin typeface="HP Simplified" pitchFamily="34" charset="0"/>
                <a:ea typeface="MS PGothic"/>
              </a:endParaRPr>
            </a:p>
          </p:txBody>
        </p:sp>
        <p:sp>
          <p:nvSpPr>
            <p:cNvPr id="84" name="AutoShape 10"/>
            <p:cNvSpPr>
              <a:spLocks noChangeArrowheads="1"/>
            </p:cNvSpPr>
            <p:nvPr/>
          </p:nvSpPr>
          <p:spPr bwMode="auto">
            <a:xfrm>
              <a:off x="3143392" y="3087020"/>
              <a:ext cx="74408" cy="221574"/>
            </a:xfrm>
            <a:prstGeom prst="can">
              <a:avLst>
                <a:gd name="adj" fmla="val 48697"/>
              </a:avLst>
            </a:prstGeom>
            <a:solidFill>
              <a:schemeClr val="accent1"/>
            </a:solidFill>
            <a:ln w="19050">
              <a:noFill/>
              <a:round/>
              <a:headEnd/>
              <a:tailEnd/>
            </a:ln>
          </p:spPr>
          <p:txBody>
            <a:bodyPr vert="vert" wrap="none" lIns="0" rIns="0" anchor="ctr"/>
            <a:lstStyle/>
            <a:p>
              <a:pPr algn="ctr" defTabSz="457002"/>
              <a:endParaRPr lang="en-US" sz="1200" b="1" dirty="0">
                <a:solidFill>
                  <a:srgbClr val="000000"/>
                </a:solidFill>
                <a:latin typeface="HP Simplified" pitchFamily="34" charset="0"/>
                <a:ea typeface="MS PGothic"/>
              </a:endParaRPr>
            </a:p>
          </p:txBody>
        </p:sp>
        <p:sp>
          <p:nvSpPr>
            <p:cNvPr id="85" name="AutoShape 10"/>
            <p:cNvSpPr>
              <a:spLocks noChangeArrowheads="1"/>
            </p:cNvSpPr>
            <p:nvPr/>
          </p:nvSpPr>
          <p:spPr bwMode="auto">
            <a:xfrm>
              <a:off x="3244992" y="3087020"/>
              <a:ext cx="74408" cy="221574"/>
            </a:xfrm>
            <a:prstGeom prst="can">
              <a:avLst>
                <a:gd name="adj" fmla="val 48697"/>
              </a:avLst>
            </a:prstGeom>
            <a:solidFill>
              <a:schemeClr val="accent1"/>
            </a:solidFill>
            <a:ln w="19050">
              <a:noFill/>
              <a:round/>
              <a:headEnd/>
              <a:tailEnd/>
            </a:ln>
          </p:spPr>
          <p:txBody>
            <a:bodyPr vert="vert" wrap="none" lIns="0" rIns="0" anchor="ctr"/>
            <a:lstStyle/>
            <a:p>
              <a:pPr algn="ctr" defTabSz="457002"/>
              <a:endParaRPr lang="en-US" sz="1200" b="1" dirty="0">
                <a:solidFill>
                  <a:srgbClr val="000000"/>
                </a:solidFill>
                <a:latin typeface="HP Simplified" pitchFamily="34" charset="0"/>
                <a:ea typeface="MS PGothic"/>
              </a:endParaRPr>
            </a:p>
          </p:txBody>
        </p:sp>
        <p:sp>
          <p:nvSpPr>
            <p:cNvPr id="86" name="AutoShape 10"/>
            <p:cNvSpPr>
              <a:spLocks noChangeArrowheads="1"/>
            </p:cNvSpPr>
            <p:nvPr/>
          </p:nvSpPr>
          <p:spPr bwMode="auto">
            <a:xfrm>
              <a:off x="3346592" y="3087020"/>
              <a:ext cx="74408" cy="221574"/>
            </a:xfrm>
            <a:prstGeom prst="can">
              <a:avLst>
                <a:gd name="adj" fmla="val 48697"/>
              </a:avLst>
            </a:prstGeom>
            <a:solidFill>
              <a:schemeClr val="accent3"/>
            </a:solidFill>
            <a:ln w="19050">
              <a:noFill/>
              <a:round/>
              <a:headEnd/>
              <a:tailEnd/>
            </a:ln>
          </p:spPr>
          <p:txBody>
            <a:bodyPr vert="vert" wrap="none" lIns="0" rIns="0" anchor="ctr"/>
            <a:lstStyle/>
            <a:p>
              <a:pPr algn="ctr" defTabSz="457002">
                <a:defRPr/>
              </a:pPr>
              <a:endParaRPr lang="en-US" sz="1200" b="1" dirty="0">
                <a:solidFill>
                  <a:srgbClr val="000000"/>
                </a:solidFill>
                <a:latin typeface="HP Simplified" pitchFamily="34" charset="0"/>
                <a:ea typeface="MS PGothic"/>
              </a:endParaRPr>
            </a:p>
          </p:txBody>
        </p:sp>
        <p:sp>
          <p:nvSpPr>
            <p:cNvPr id="87" name="AutoShape 19"/>
            <p:cNvSpPr>
              <a:spLocks noChangeArrowheads="1"/>
            </p:cNvSpPr>
            <p:nvPr/>
          </p:nvSpPr>
          <p:spPr bwMode="auto">
            <a:xfrm>
              <a:off x="2989614" y="2913933"/>
              <a:ext cx="479010" cy="259481"/>
            </a:xfrm>
            <a:prstGeom prst="can">
              <a:avLst>
                <a:gd name="adj" fmla="val 39390"/>
              </a:avLst>
            </a:prstGeom>
            <a:solidFill>
              <a:srgbClr val="646467"/>
            </a:solidFill>
            <a:ln w="19050">
              <a:noFill/>
              <a:round/>
              <a:headEnd/>
              <a:tailEnd/>
            </a:ln>
          </p:spPr>
          <p:txBody>
            <a:bodyPr anchor="ctr"/>
            <a:lstStyle/>
            <a:p>
              <a:pPr algn="ctr"/>
              <a:endParaRPr lang="en-US" b="1" dirty="0">
                <a:solidFill>
                  <a:srgbClr val="858689"/>
                </a:solidFill>
                <a:latin typeface="HP Simplified" pitchFamily="34" charset="0"/>
              </a:endParaRPr>
            </a:p>
          </p:txBody>
        </p:sp>
        <p:sp>
          <p:nvSpPr>
            <p:cNvPr id="88" name="Text Box 40"/>
            <p:cNvSpPr txBox="1">
              <a:spLocks noChangeArrowheads="1"/>
            </p:cNvSpPr>
            <p:nvPr/>
          </p:nvSpPr>
          <p:spPr bwMode="auto">
            <a:xfrm>
              <a:off x="2992197" y="3248847"/>
              <a:ext cx="463588"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dirty="0">
                  <a:solidFill>
                    <a:srgbClr val="000000"/>
                  </a:solidFill>
                  <a:latin typeface="HP Simplified" pitchFamily="34" charset="0"/>
                  <a:ea typeface="MS PGothic"/>
                </a:rPr>
                <a:t>10Gb</a:t>
              </a:r>
            </a:p>
          </p:txBody>
        </p:sp>
      </p:grpSp>
      <p:graphicFrame>
        <p:nvGraphicFramePr>
          <p:cNvPr id="9" name="Table 8"/>
          <p:cNvGraphicFramePr>
            <a:graphicFrameLocks noGrp="1"/>
          </p:cNvGraphicFramePr>
          <p:nvPr>
            <p:extLst>
              <p:ext uri="{D42A27DB-BD31-4B8C-83A1-F6EECF244321}">
                <p14:modId xmlns:p14="http://schemas.microsoft.com/office/powerpoint/2010/main" val="1403353712"/>
              </p:ext>
            </p:extLst>
          </p:nvPr>
        </p:nvGraphicFramePr>
        <p:xfrm>
          <a:off x="5608660" y="3393139"/>
          <a:ext cx="3123357" cy="931572"/>
        </p:xfrm>
        <a:graphic>
          <a:graphicData uri="http://schemas.openxmlformats.org/drawingml/2006/table">
            <a:tbl>
              <a:tblPr firstRow="1" bandRow="1">
                <a:tableStyleId>{073A0DAA-6AF3-43AB-8588-CEC1D06C72B9}</a:tableStyleId>
              </a:tblPr>
              <a:tblGrid>
                <a:gridCol w="721802"/>
                <a:gridCol w="1024931"/>
                <a:gridCol w="693337"/>
                <a:gridCol w="683287"/>
              </a:tblGrid>
              <a:tr h="245772">
                <a:tc>
                  <a:txBody>
                    <a:bodyPr/>
                    <a:lstStyle/>
                    <a:p>
                      <a:endParaRPr lang="en-US" sz="900" dirty="0">
                        <a:latin typeface="HP Simplified" pitchFamily="34" charset="0"/>
                      </a:endParaRPr>
                    </a:p>
                  </a:txBody>
                  <a:tcPr>
                    <a:solidFill>
                      <a:schemeClr val="accent1"/>
                    </a:solidFill>
                  </a:tcPr>
                </a:tc>
                <a:tc>
                  <a:txBody>
                    <a:bodyPr/>
                    <a:lstStyle/>
                    <a:p>
                      <a:pPr algn="ctr"/>
                      <a:r>
                        <a:rPr lang="en-US" sz="900" dirty="0" smtClean="0"/>
                        <a:t>Physical ports</a:t>
                      </a:r>
                      <a:endParaRPr lang="en-US" sz="900" dirty="0">
                        <a:latin typeface="HP Simplified" pitchFamily="34" charset="0"/>
                      </a:endParaRPr>
                    </a:p>
                  </a:txBody>
                  <a:tcPr>
                    <a:solidFill>
                      <a:schemeClr val="accent1"/>
                    </a:solidFill>
                  </a:tcPr>
                </a:tc>
                <a:tc>
                  <a:txBody>
                    <a:bodyPr/>
                    <a:lstStyle/>
                    <a:p>
                      <a:r>
                        <a:rPr lang="en-US" sz="900" dirty="0" err="1" smtClean="0"/>
                        <a:t>FlexNICs</a:t>
                      </a:r>
                      <a:endParaRPr lang="en-US" sz="900" dirty="0">
                        <a:latin typeface="HP Simplified" pitchFamily="34" charset="0"/>
                      </a:endParaRPr>
                    </a:p>
                  </a:txBody>
                  <a:tcPr>
                    <a:solidFill>
                      <a:schemeClr val="accent1"/>
                    </a:solidFill>
                  </a:tcPr>
                </a:tc>
                <a:tc>
                  <a:txBody>
                    <a:bodyPr/>
                    <a:lstStyle/>
                    <a:p>
                      <a:r>
                        <a:rPr lang="en-US" sz="900" dirty="0" err="1" smtClean="0"/>
                        <a:t>FlexHBAs</a:t>
                      </a:r>
                      <a:endParaRPr lang="en-US" sz="900" dirty="0">
                        <a:latin typeface="HP Simplified" pitchFamily="34" charset="0"/>
                      </a:endParaRPr>
                    </a:p>
                  </a:txBody>
                  <a:tcPr>
                    <a:solidFill>
                      <a:schemeClr val="accent1"/>
                    </a:solidFill>
                  </a:tcPr>
                </a:tc>
              </a:tr>
              <a:tr h="153608">
                <a:tc>
                  <a:txBody>
                    <a:bodyPr/>
                    <a:lstStyle/>
                    <a:p>
                      <a:r>
                        <a:rPr lang="en-US" sz="900" dirty="0" smtClean="0"/>
                        <a:t>BL860c  i4</a:t>
                      </a:r>
                      <a:endParaRPr lang="en-US" sz="900" dirty="0">
                        <a:latin typeface="HP Simplified" pitchFamily="34" charset="0"/>
                      </a:endParaRPr>
                    </a:p>
                  </a:txBody>
                  <a:tcPr/>
                </a:tc>
                <a:tc>
                  <a:txBody>
                    <a:bodyPr/>
                    <a:lstStyle/>
                    <a:p>
                      <a:pPr algn="ctr"/>
                      <a:r>
                        <a:rPr lang="en-US" sz="900" dirty="0" smtClean="0"/>
                        <a:t>4</a:t>
                      </a:r>
                      <a:endParaRPr lang="en-US" sz="900" dirty="0">
                        <a:latin typeface="HP Simplified" pitchFamily="34" charset="0"/>
                      </a:endParaRPr>
                    </a:p>
                  </a:txBody>
                  <a:tcPr/>
                </a:tc>
                <a:tc>
                  <a:txBody>
                    <a:bodyPr/>
                    <a:lstStyle/>
                    <a:p>
                      <a:pPr algn="ctr"/>
                      <a:r>
                        <a:rPr lang="en-US" sz="900" dirty="0" smtClean="0"/>
                        <a:t>12</a:t>
                      </a:r>
                      <a:endParaRPr lang="en-US" sz="900" dirty="0">
                        <a:latin typeface="HP Simplified" pitchFamily="34" charset="0"/>
                      </a:endParaRPr>
                    </a:p>
                  </a:txBody>
                  <a:tcPr/>
                </a:tc>
                <a:tc>
                  <a:txBody>
                    <a:bodyPr/>
                    <a:lstStyle/>
                    <a:p>
                      <a:pPr algn="ctr"/>
                      <a:r>
                        <a:rPr lang="en-US" sz="900" dirty="0" smtClean="0"/>
                        <a:t>4</a:t>
                      </a:r>
                      <a:endParaRPr lang="en-US" sz="900" dirty="0">
                        <a:latin typeface="HP Simplified" pitchFamily="34" charset="0"/>
                      </a:endParaRPr>
                    </a:p>
                  </a:txBody>
                  <a:tcPr/>
                </a:tc>
              </a:tr>
              <a:tr h="1536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BL870c  i4</a:t>
                      </a:r>
                      <a:endParaRPr lang="en-US" sz="900" dirty="0" smtClean="0">
                        <a:latin typeface="HP Simplified" pitchFamily="34" charset="0"/>
                      </a:endParaRPr>
                    </a:p>
                  </a:txBody>
                  <a:tcPr/>
                </a:tc>
                <a:tc>
                  <a:txBody>
                    <a:bodyPr/>
                    <a:lstStyle/>
                    <a:p>
                      <a:pPr algn="ctr"/>
                      <a:r>
                        <a:rPr lang="en-US" sz="900" dirty="0" smtClean="0"/>
                        <a:t>8</a:t>
                      </a:r>
                      <a:endParaRPr lang="en-US" sz="900" dirty="0">
                        <a:latin typeface="HP Simplified" pitchFamily="34" charset="0"/>
                      </a:endParaRPr>
                    </a:p>
                  </a:txBody>
                  <a:tcPr/>
                </a:tc>
                <a:tc>
                  <a:txBody>
                    <a:bodyPr/>
                    <a:lstStyle/>
                    <a:p>
                      <a:pPr algn="ctr"/>
                      <a:r>
                        <a:rPr lang="en-US" sz="900" dirty="0" smtClean="0"/>
                        <a:t>24</a:t>
                      </a:r>
                      <a:endParaRPr lang="en-US" sz="900" dirty="0">
                        <a:latin typeface="HP Simplified" pitchFamily="34" charset="0"/>
                      </a:endParaRPr>
                    </a:p>
                  </a:txBody>
                  <a:tcPr/>
                </a:tc>
                <a:tc>
                  <a:txBody>
                    <a:bodyPr/>
                    <a:lstStyle/>
                    <a:p>
                      <a:pPr algn="ctr"/>
                      <a:r>
                        <a:rPr lang="en-US" sz="900" dirty="0" smtClean="0"/>
                        <a:t>8</a:t>
                      </a:r>
                      <a:endParaRPr lang="en-US" sz="900" dirty="0">
                        <a:latin typeface="HP Simplified" pitchFamily="34" charset="0"/>
                      </a:endParaRPr>
                    </a:p>
                  </a:txBody>
                  <a:tcPr/>
                </a:tc>
              </a:tr>
              <a:tr h="153608">
                <a:tc>
                  <a:txBody>
                    <a:bodyPr/>
                    <a:lstStyle/>
                    <a:p>
                      <a:r>
                        <a:rPr lang="en-US" sz="900" dirty="0" smtClean="0"/>
                        <a:t>BL890c i4</a:t>
                      </a:r>
                      <a:endParaRPr lang="en-US" sz="900" dirty="0">
                        <a:latin typeface="HP Simplified" pitchFamily="34" charset="0"/>
                      </a:endParaRPr>
                    </a:p>
                  </a:txBody>
                  <a:tcPr/>
                </a:tc>
                <a:tc>
                  <a:txBody>
                    <a:bodyPr/>
                    <a:lstStyle/>
                    <a:p>
                      <a:pPr algn="ctr"/>
                      <a:r>
                        <a:rPr lang="en-US" sz="900" dirty="0" smtClean="0"/>
                        <a:t>16</a:t>
                      </a:r>
                      <a:endParaRPr lang="en-US" sz="900" dirty="0">
                        <a:latin typeface="HP Simplified" pitchFamily="34" charset="0"/>
                      </a:endParaRPr>
                    </a:p>
                  </a:txBody>
                  <a:tcPr/>
                </a:tc>
                <a:tc>
                  <a:txBody>
                    <a:bodyPr/>
                    <a:lstStyle/>
                    <a:p>
                      <a:pPr algn="ctr"/>
                      <a:r>
                        <a:rPr lang="en-US" sz="900" dirty="0" smtClean="0"/>
                        <a:t>48</a:t>
                      </a:r>
                      <a:endParaRPr lang="en-US" sz="900" dirty="0">
                        <a:latin typeface="HP Simplified" pitchFamily="34" charset="0"/>
                      </a:endParaRPr>
                    </a:p>
                  </a:txBody>
                  <a:tcPr/>
                </a:tc>
                <a:tc>
                  <a:txBody>
                    <a:bodyPr/>
                    <a:lstStyle/>
                    <a:p>
                      <a:pPr algn="ctr"/>
                      <a:r>
                        <a:rPr lang="en-US" sz="900" dirty="0" smtClean="0"/>
                        <a:t>16</a:t>
                      </a:r>
                      <a:endParaRPr lang="en-US" sz="900" dirty="0">
                        <a:latin typeface="HP Simplified" pitchFamily="34" charset="0"/>
                      </a:endParaRPr>
                    </a:p>
                  </a:txBody>
                  <a:tcPr/>
                </a:tc>
              </a:tr>
            </a:tbl>
          </a:graphicData>
        </a:graphic>
      </p:graphicFrame>
      <p:sp>
        <p:nvSpPr>
          <p:cNvPr id="89" name="Footer Placeholder 4"/>
          <p:cNvSpPr txBox="1">
            <a:spLocks/>
          </p:cNvSpPr>
          <p:nvPr/>
        </p:nvSpPr>
        <p:spPr>
          <a:xfrm>
            <a:off x="5566654" y="4736447"/>
            <a:ext cx="1673424" cy="227931"/>
          </a:xfrm>
          <a:prstGeom prst="rect">
            <a:avLst/>
          </a:prstGeom>
        </p:spPr>
        <p:txBody>
          <a:bodyPr vert="horz" lIns="0" tIns="45720" rIns="91440" bIns="45720" rtlCol="0" anchor="ctr"/>
          <a:lstStyle/>
          <a:p>
            <a:pPr defTabSz="914400">
              <a:defRPr/>
            </a:pPr>
            <a:r>
              <a:rPr lang="en-US" sz="800" dirty="0" smtClean="0">
                <a:solidFill>
                  <a:schemeClr val="accent5"/>
                </a:solidFill>
              </a:rPr>
              <a:t>HP Confidential – NDA required</a:t>
            </a:r>
            <a:endParaRPr lang="en-US" sz="800" dirty="0">
              <a:solidFill>
                <a:schemeClr val="accent5"/>
              </a:solidFill>
            </a:endParaRPr>
          </a:p>
        </p:txBody>
      </p:sp>
    </p:spTree>
    <p:extLst>
      <p:ext uri="{BB962C8B-B14F-4D97-AF65-F5344CB8AC3E}">
        <p14:creationId xmlns:p14="http://schemas.microsoft.com/office/powerpoint/2010/main" val="3205443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Delivering mission-critical services on-demand</a:t>
            </a:r>
            <a:endParaRPr lang="en-US" dirty="0"/>
          </a:p>
        </p:txBody>
      </p:sp>
      <p:sp>
        <p:nvSpPr>
          <p:cNvPr id="10" name="Subtitle 9"/>
          <p:cNvSpPr>
            <a:spLocks noGrp="1"/>
          </p:cNvSpPr>
          <p:nvPr>
            <p:ph type="subTitle" idx="1"/>
          </p:nvPr>
        </p:nvSpPr>
        <p:spPr>
          <a:xfrm>
            <a:off x="331470" y="696305"/>
            <a:ext cx="8117206" cy="276999"/>
          </a:xfrm>
        </p:spPr>
        <p:txBody>
          <a:bodyPr/>
          <a:lstStyle/>
          <a:p>
            <a:r>
              <a:rPr lang="sv-SE" dirty="0" smtClean="0"/>
              <a:t>High availability and private cloud security</a:t>
            </a:r>
            <a:endParaRPr lang="en-US" dirty="0"/>
          </a:p>
        </p:txBody>
      </p:sp>
      <p:sp>
        <p:nvSpPr>
          <p:cNvPr id="5" name="Round Diagonal Corner Rectangle 4"/>
          <p:cNvSpPr/>
          <p:nvPr/>
        </p:nvSpPr>
        <p:spPr>
          <a:xfrm flipH="1">
            <a:off x="612000" y="1415381"/>
            <a:ext cx="7920000" cy="2448000"/>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417" y="2177823"/>
            <a:ext cx="998037" cy="526742"/>
          </a:xfrm>
          <a:prstGeom prst="rect">
            <a:avLst/>
          </a:prstGeom>
        </p:spPr>
      </p:pic>
      <p:sp>
        <p:nvSpPr>
          <p:cNvPr id="9" name="Content Placeholder 42"/>
          <p:cNvSpPr txBox="1">
            <a:spLocks/>
          </p:cNvSpPr>
          <p:nvPr/>
        </p:nvSpPr>
        <p:spPr bwMode="black">
          <a:xfrm>
            <a:off x="2385407" y="1864205"/>
            <a:ext cx="5546742" cy="2430735"/>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8275" indent="-168275">
              <a:spcAft>
                <a:spcPts val="1200"/>
              </a:spcAft>
              <a:buFont typeface="Arial" pitchFamily="34" charset="0"/>
              <a:buChar char="•"/>
            </a:pPr>
            <a:r>
              <a:rPr lang="en-US" sz="1600" b="0" dirty="0" smtClean="0">
                <a:solidFill>
                  <a:prstClr val="black"/>
                </a:solidFill>
                <a:latin typeface="HP Simplified"/>
              </a:rPr>
              <a:t>Design and provision infrastructure </a:t>
            </a:r>
            <a:r>
              <a:rPr lang="en-US" sz="1600" dirty="0" smtClean="0">
                <a:latin typeface="HP Simplified"/>
              </a:rPr>
              <a:t>in minutes</a:t>
            </a:r>
          </a:p>
          <a:p>
            <a:pPr marL="168275" lvl="2" indent="-168275">
              <a:spcAft>
                <a:spcPts val="1200"/>
              </a:spcAft>
              <a:buSzPct val="100000"/>
              <a:buFont typeface="Arial" pitchFamily="34" charset="0"/>
              <a:buChar char="•"/>
            </a:pPr>
            <a:r>
              <a:rPr lang="sv-SE" sz="1600" dirty="0" smtClean="0">
                <a:solidFill>
                  <a:prstClr val="black"/>
                </a:solidFill>
                <a:latin typeface="HP Simplified"/>
                <a:cs typeface="HP Simplified"/>
              </a:rPr>
              <a:t>Assure</a:t>
            </a:r>
            <a:r>
              <a:rPr lang="sv-SE" sz="1600" b="1" dirty="0" smtClean="0">
                <a:solidFill>
                  <a:schemeClr val="accent1"/>
                </a:solidFill>
                <a:latin typeface="HP Simplified"/>
                <a:cs typeface="HP Simplified"/>
              </a:rPr>
              <a:t> </a:t>
            </a:r>
            <a:r>
              <a:rPr lang="sv-SE" sz="1600" b="1" dirty="0">
                <a:solidFill>
                  <a:schemeClr val="accent1"/>
                </a:solidFill>
                <a:latin typeface="HP Simplified"/>
                <a:cs typeface="HP Simplified"/>
              </a:rPr>
              <a:t>mission-critical SLAs </a:t>
            </a:r>
            <a:r>
              <a:rPr lang="sv-SE" sz="1600" dirty="0" smtClean="0">
                <a:solidFill>
                  <a:schemeClr val="tx1"/>
                </a:solidFill>
                <a:latin typeface="HP Simplified"/>
                <a:cs typeface="HP Simplified"/>
              </a:rPr>
              <a:t>are met  utilizing </a:t>
            </a:r>
            <a:r>
              <a:rPr lang="sv-SE" sz="1600" dirty="0" smtClean="0">
                <a:solidFill>
                  <a:prstClr val="black"/>
                </a:solidFill>
                <a:latin typeface="HP Simplified"/>
                <a:cs typeface="HP Simplified"/>
              </a:rPr>
              <a:t>Serviceguard</a:t>
            </a:r>
            <a:endParaRPr lang="sv-SE" sz="1600" dirty="0">
              <a:solidFill>
                <a:prstClr val="black"/>
              </a:solidFill>
              <a:latin typeface="HP Simplified"/>
              <a:cs typeface="HP Simplified"/>
            </a:endParaRPr>
          </a:p>
          <a:p>
            <a:pPr marL="168275" lvl="2" indent="-168275">
              <a:spcAft>
                <a:spcPts val="1200"/>
              </a:spcAft>
              <a:buSzPct val="100000"/>
              <a:buFont typeface="Arial" pitchFamily="34" charset="0"/>
              <a:buChar char="•"/>
            </a:pPr>
            <a:r>
              <a:rPr lang="sv-SE" sz="1600" dirty="0">
                <a:solidFill>
                  <a:prstClr val="black"/>
                </a:solidFill>
                <a:latin typeface="HP Simplified"/>
              </a:rPr>
              <a:t>Accelerate </a:t>
            </a:r>
            <a:r>
              <a:rPr lang="sv-SE" sz="1600" b="1" dirty="0" smtClean="0">
                <a:solidFill>
                  <a:schemeClr val="accent1"/>
                </a:solidFill>
                <a:latin typeface="HP Simplified"/>
              </a:rPr>
              <a:t>deployment </a:t>
            </a:r>
            <a:r>
              <a:rPr lang="sv-SE" sz="1600" dirty="0">
                <a:solidFill>
                  <a:prstClr val="black"/>
                </a:solidFill>
                <a:latin typeface="HP Simplified"/>
              </a:rPr>
              <a:t>of mission-critical applications with HP Cloud </a:t>
            </a:r>
            <a:r>
              <a:rPr lang="sv-SE" sz="1600" dirty="0" smtClean="0">
                <a:solidFill>
                  <a:prstClr val="black"/>
                </a:solidFill>
                <a:latin typeface="HP Simplified"/>
              </a:rPr>
              <a:t>Maps</a:t>
            </a:r>
            <a:endParaRPr lang="en-US" sz="1600" dirty="0"/>
          </a:p>
        </p:txBody>
      </p:sp>
      <p:sp>
        <p:nvSpPr>
          <p:cNvPr id="11" name="Oval 10"/>
          <p:cNvSpPr/>
          <p:nvPr/>
        </p:nvSpPr>
        <p:spPr>
          <a:xfrm>
            <a:off x="1440000" y="3408380"/>
            <a:ext cx="900000" cy="900000"/>
          </a:xfrm>
          <a:prstGeom prst="ellipse">
            <a:avLst/>
          </a:prstGeom>
          <a:solidFill>
            <a:schemeClr val="accent2"/>
          </a:solidFill>
          <a:ln>
            <a:solidFill>
              <a:schemeClr val="bg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smtClean="0">
                <a:solidFill>
                  <a:prstClr val="white"/>
                </a:solidFill>
              </a:rPr>
              <a:t>Now</a:t>
            </a:r>
            <a:endParaRPr lang="en-US" sz="1600" b="1" dirty="0">
              <a:solidFill>
                <a:prstClr val="white"/>
              </a:solidFill>
            </a:endParaRPr>
          </a:p>
        </p:txBody>
      </p:sp>
      <p:sp>
        <p:nvSpPr>
          <p:cNvPr id="12" name="TextBox 11"/>
          <p:cNvSpPr txBox="1"/>
          <p:nvPr/>
        </p:nvSpPr>
        <p:spPr>
          <a:xfrm>
            <a:off x="2339998" y="3849227"/>
            <a:ext cx="2468483" cy="523220"/>
          </a:xfrm>
          <a:prstGeom prst="rect">
            <a:avLst/>
          </a:prstGeom>
          <a:noFill/>
        </p:spPr>
        <p:txBody>
          <a:bodyPr wrap="square" rtlCol="0">
            <a:spAutoFit/>
          </a:bodyPr>
          <a:lstStyle/>
          <a:p>
            <a:pPr defTabSz="430213">
              <a:spcAft>
                <a:spcPts val="400"/>
              </a:spcAft>
              <a:buSzPct val="100000"/>
            </a:pPr>
            <a:r>
              <a:rPr lang="en-US" sz="1400" b="1" dirty="0" smtClean="0">
                <a:cs typeface="HP Simplified" pitchFamily="34" charset="0"/>
              </a:rPr>
              <a:t>Supporting the latest Integrity server blades</a:t>
            </a:r>
          </a:p>
        </p:txBody>
      </p:sp>
      <p:sp>
        <p:nvSpPr>
          <p:cNvPr id="15" name="Oval 14"/>
          <p:cNvSpPr/>
          <p:nvPr/>
        </p:nvSpPr>
        <p:spPr>
          <a:xfrm>
            <a:off x="4808481" y="3408380"/>
            <a:ext cx="900000" cy="900000"/>
          </a:xfrm>
          <a:prstGeom prst="ellipse">
            <a:avLst/>
          </a:prstGeom>
          <a:solidFill>
            <a:schemeClr val="accent2"/>
          </a:solidFill>
          <a:ln>
            <a:solidFill>
              <a:schemeClr val="bg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s-MX" sz="1600" b="1" dirty="0" smtClean="0">
                <a:solidFill>
                  <a:prstClr val="white"/>
                </a:solidFill>
              </a:rPr>
              <a:t>New</a:t>
            </a:r>
            <a:endParaRPr lang="en-US" sz="1600" b="1" dirty="0">
              <a:solidFill>
                <a:prstClr val="white"/>
              </a:solidFill>
            </a:endParaRPr>
          </a:p>
        </p:txBody>
      </p:sp>
      <p:sp>
        <p:nvSpPr>
          <p:cNvPr id="16" name="TextBox 15"/>
          <p:cNvSpPr txBox="1"/>
          <p:nvPr/>
        </p:nvSpPr>
        <p:spPr>
          <a:xfrm>
            <a:off x="5708479" y="3849227"/>
            <a:ext cx="2823521" cy="523220"/>
          </a:xfrm>
          <a:prstGeom prst="rect">
            <a:avLst/>
          </a:prstGeom>
          <a:noFill/>
        </p:spPr>
        <p:txBody>
          <a:bodyPr wrap="square" rtlCol="0">
            <a:spAutoFit/>
          </a:bodyPr>
          <a:lstStyle/>
          <a:p>
            <a:r>
              <a:rPr lang="en-US" sz="1400" b="1" dirty="0" smtClean="0"/>
              <a:t>Cloud </a:t>
            </a:r>
            <a:r>
              <a:rPr lang="en-US" sz="1400" b="1" dirty="0"/>
              <a:t>Map for Oracle </a:t>
            </a:r>
            <a:r>
              <a:rPr lang="en-US" sz="1400" b="1" dirty="0" smtClean="0"/>
              <a:t>featuring Serviceguard HA protection</a:t>
            </a:r>
            <a:endParaRPr lang="en-US" sz="1400" b="1" dirty="0" smtClean="0">
              <a:cs typeface="HP Simplified" pitchFamily="34" charset="0"/>
            </a:endParaRPr>
          </a:p>
        </p:txBody>
      </p:sp>
      <p:sp>
        <p:nvSpPr>
          <p:cNvPr id="13" name="Rounded Rectangle 12"/>
          <p:cNvSpPr/>
          <p:nvPr/>
        </p:nvSpPr>
        <p:spPr>
          <a:xfrm>
            <a:off x="2803030" y="1235381"/>
            <a:ext cx="3384000" cy="3600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CloudSystem Matrix with HP-UX</a:t>
            </a:r>
            <a:endParaRPr lang="en-US" b="1" dirty="0"/>
          </a:p>
        </p:txBody>
      </p:sp>
    </p:spTree>
    <p:extLst>
      <p:ext uri="{BB962C8B-B14F-4D97-AF65-F5344CB8AC3E}">
        <p14:creationId xmlns:p14="http://schemas.microsoft.com/office/powerpoint/2010/main" val="3997087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Lasting mission-critical requirements</a:t>
            </a:r>
            <a:endParaRPr lang="en-US" dirty="0"/>
          </a:p>
        </p:txBody>
      </p:sp>
      <p:sp>
        <p:nvSpPr>
          <p:cNvPr id="28" name="Rectangle 27"/>
          <p:cNvSpPr/>
          <p:nvPr/>
        </p:nvSpPr>
        <p:spPr>
          <a:xfrm>
            <a:off x="387000" y="2691385"/>
            <a:ext cx="2790000" cy="153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9" name="TextBox 28"/>
          <p:cNvSpPr txBox="1"/>
          <p:nvPr/>
        </p:nvSpPr>
        <p:spPr>
          <a:xfrm>
            <a:off x="968797" y="3173242"/>
            <a:ext cx="1626407" cy="683264"/>
          </a:xfrm>
          <a:prstGeom prst="rect">
            <a:avLst/>
          </a:prstGeom>
          <a:noFill/>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120000"/>
              </a:lnSpc>
              <a:spcAft>
                <a:spcPts val="138"/>
              </a:spcAft>
              <a:defRPr/>
            </a:pPr>
            <a:r>
              <a:rPr lang="en-US" sz="3200" b="1" dirty="0" smtClean="0">
                <a:solidFill>
                  <a:srgbClr val="FFFFFF"/>
                </a:solidFill>
                <a:latin typeface="HP Simplified" pitchFamily="34" charset="0"/>
              </a:rPr>
              <a:t>Seconds</a:t>
            </a:r>
            <a:endParaRPr lang="en-US" sz="3200" b="1" dirty="0">
              <a:solidFill>
                <a:srgbClr val="FFFFFF"/>
              </a:solidFill>
              <a:latin typeface="HP Simplified" pitchFamily="34" charset="0"/>
            </a:endParaRPr>
          </a:p>
        </p:txBody>
      </p:sp>
      <p:sp>
        <p:nvSpPr>
          <p:cNvPr id="30" name="TextBox 39"/>
          <p:cNvSpPr txBox="1">
            <a:spLocks noChangeArrowheads="1"/>
          </p:cNvSpPr>
          <p:nvPr/>
        </p:nvSpPr>
        <p:spPr bwMode="auto">
          <a:xfrm>
            <a:off x="442944" y="3031486"/>
            <a:ext cx="2678112" cy="338554"/>
          </a:xfrm>
          <a:prstGeom prst="rect">
            <a:avLst/>
          </a:prstGeom>
          <a:noFill/>
          <a:ln w="9525">
            <a:noFill/>
            <a:miter lim="800000"/>
            <a:headEnd/>
            <a:tailEnd/>
          </a:ln>
        </p:spPr>
        <p:txBody>
          <a:bodyPr>
            <a:spAutoFit/>
          </a:bodyPr>
          <a:lstStyle/>
          <a:p>
            <a:pPr algn="ctr">
              <a:spcAft>
                <a:spcPts val="138"/>
              </a:spcAft>
            </a:pPr>
            <a:r>
              <a:rPr lang="en-US" sz="1600" dirty="0" smtClean="0">
                <a:solidFill>
                  <a:schemeClr val="bg1"/>
                </a:solidFill>
                <a:ea typeface="MS PGothic" pitchFamily="34" charset="-128"/>
              </a:rPr>
              <a:t>Recovery in</a:t>
            </a:r>
            <a:endParaRPr lang="en-US" sz="1600" dirty="0">
              <a:solidFill>
                <a:schemeClr val="bg1"/>
              </a:solidFill>
              <a:ea typeface="MS PGothic" pitchFamily="34" charset="-128"/>
            </a:endParaRPr>
          </a:p>
        </p:txBody>
      </p:sp>
      <p:sp>
        <p:nvSpPr>
          <p:cNvPr id="25" name="Rectangle 24"/>
          <p:cNvSpPr/>
          <p:nvPr/>
        </p:nvSpPr>
        <p:spPr>
          <a:xfrm>
            <a:off x="5967000" y="1161385"/>
            <a:ext cx="2790000" cy="1530000"/>
          </a:xfrm>
          <a:prstGeom prst="rect">
            <a:avLst/>
          </a:prstGeom>
          <a:solidFill>
            <a:schemeClr val="accent5"/>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srgbClr val="000000"/>
              </a:solidFill>
            </a:endParaRPr>
          </a:p>
        </p:txBody>
      </p:sp>
      <p:sp>
        <p:nvSpPr>
          <p:cNvPr id="26" name="TextBox 47"/>
          <p:cNvSpPr txBox="1">
            <a:spLocks noChangeArrowheads="1"/>
          </p:cNvSpPr>
          <p:nvPr/>
        </p:nvSpPr>
        <p:spPr bwMode="auto">
          <a:xfrm>
            <a:off x="6305345" y="1427434"/>
            <a:ext cx="2064860" cy="861774"/>
          </a:xfrm>
          <a:prstGeom prst="rect">
            <a:avLst/>
          </a:prstGeom>
          <a:noFill/>
          <a:ln w="9525">
            <a:noFill/>
            <a:miter lim="800000"/>
            <a:headEnd/>
            <a:tailEnd/>
          </a:ln>
        </p:spPr>
        <p:txBody>
          <a:bodyPr wrap="none">
            <a:spAutoFit/>
          </a:bodyPr>
          <a:lstStyle/>
          <a:p>
            <a:pPr algn="ctr">
              <a:lnSpc>
                <a:spcPts val="3000"/>
              </a:lnSpc>
            </a:pPr>
            <a:r>
              <a:rPr lang="en-US" sz="3200" b="1" dirty="0" smtClean="0">
                <a:solidFill>
                  <a:srgbClr val="FFFFFF"/>
                </a:solidFill>
                <a:latin typeface="HP Simplified" pitchFamily="34" charset="0"/>
              </a:rPr>
              <a:t>Integrated</a:t>
            </a:r>
            <a:br>
              <a:rPr lang="en-US" sz="3200" b="1" dirty="0" smtClean="0">
                <a:solidFill>
                  <a:srgbClr val="FFFFFF"/>
                </a:solidFill>
                <a:latin typeface="HP Simplified" pitchFamily="34" charset="0"/>
              </a:rPr>
            </a:br>
            <a:r>
              <a:rPr lang="en-US" sz="3200" b="1" dirty="0" smtClean="0">
                <a:solidFill>
                  <a:srgbClr val="FFFFFF"/>
                </a:solidFill>
                <a:latin typeface="HP Simplified" pitchFamily="34" charset="0"/>
              </a:rPr>
              <a:t>tested</a:t>
            </a:r>
            <a:endParaRPr lang="en-US" sz="3200" b="1" dirty="0">
              <a:solidFill>
                <a:srgbClr val="FFFFFF"/>
              </a:solidFill>
              <a:latin typeface="HP Simplified" pitchFamily="34" charset="0"/>
            </a:endParaRPr>
          </a:p>
        </p:txBody>
      </p:sp>
      <p:sp>
        <p:nvSpPr>
          <p:cNvPr id="27" name="TextBox 39"/>
          <p:cNvSpPr txBox="1">
            <a:spLocks noChangeArrowheads="1"/>
          </p:cNvSpPr>
          <p:nvPr/>
        </p:nvSpPr>
        <p:spPr bwMode="auto">
          <a:xfrm>
            <a:off x="5998720" y="2150743"/>
            <a:ext cx="2678112" cy="338554"/>
          </a:xfrm>
          <a:prstGeom prst="rect">
            <a:avLst/>
          </a:prstGeom>
          <a:noFill/>
          <a:ln w="9525">
            <a:noFill/>
            <a:miter lim="800000"/>
            <a:headEnd/>
            <a:tailEnd/>
          </a:ln>
        </p:spPr>
        <p:txBody>
          <a:bodyPr>
            <a:spAutoFit/>
          </a:bodyPr>
          <a:lstStyle/>
          <a:p>
            <a:pPr algn="ctr">
              <a:spcAft>
                <a:spcPts val="138"/>
              </a:spcAft>
            </a:pPr>
            <a:r>
              <a:rPr lang="en-US" sz="1600" dirty="0" smtClean="0">
                <a:solidFill>
                  <a:schemeClr val="bg1"/>
                </a:solidFill>
                <a:ea typeface="MS PGothic" pitchFamily="34" charset="-128"/>
              </a:rPr>
              <a:t>Solutions</a:t>
            </a:r>
            <a:endParaRPr lang="en-US" sz="1600" dirty="0">
              <a:solidFill>
                <a:schemeClr val="bg1"/>
              </a:solidFill>
              <a:ea typeface="MS PGothic" pitchFamily="34" charset="-128"/>
            </a:endParaRPr>
          </a:p>
        </p:txBody>
      </p:sp>
      <p:sp>
        <p:nvSpPr>
          <p:cNvPr id="21" name="Rectangle 20"/>
          <p:cNvSpPr/>
          <p:nvPr/>
        </p:nvSpPr>
        <p:spPr>
          <a:xfrm>
            <a:off x="5967000" y="2691385"/>
            <a:ext cx="2790000" cy="153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2" name="TextBox 44"/>
          <p:cNvSpPr txBox="1">
            <a:spLocks noChangeArrowheads="1"/>
          </p:cNvSpPr>
          <p:nvPr/>
        </p:nvSpPr>
        <p:spPr bwMode="auto">
          <a:xfrm>
            <a:off x="6022944" y="2856860"/>
            <a:ext cx="2678112" cy="338554"/>
          </a:xfrm>
          <a:prstGeom prst="rect">
            <a:avLst/>
          </a:prstGeom>
          <a:noFill/>
          <a:ln w="9525">
            <a:noFill/>
            <a:miter lim="800000"/>
            <a:headEnd/>
            <a:tailEnd/>
          </a:ln>
        </p:spPr>
        <p:txBody>
          <a:bodyPr>
            <a:spAutoFit/>
          </a:bodyPr>
          <a:lstStyle/>
          <a:p>
            <a:pPr algn="ctr">
              <a:spcAft>
                <a:spcPts val="138"/>
              </a:spcAft>
            </a:pPr>
            <a:r>
              <a:rPr lang="en-US" sz="1600" dirty="0" smtClean="0">
                <a:solidFill>
                  <a:schemeClr val="bg1"/>
                </a:solidFill>
                <a:ea typeface="MS PGothic" pitchFamily="34" charset="-128"/>
              </a:rPr>
              <a:t>Errors</a:t>
            </a:r>
            <a:endParaRPr lang="en-US" sz="1600" dirty="0">
              <a:solidFill>
                <a:schemeClr val="bg1"/>
              </a:solidFill>
              <a:ea typeface="MS PGothic" pitchFamily="34" charset="-128"/>
            </a:endParaRPr>
          </a:p>
        </p:txBody>
      </p:sp>
      <p:sp>
        <p:nvSpPr>
          <p:cNvPr id="23" name="TextBox 22"/>
          <p:cNvSpPr txBox="1"/>
          <p:nvPr/>
        </p:nvSpPr>
        <p:spPr>
          <a:xfrm>
            <a:off x="6089548" y="3170902"/>
            <a:ext cx="2526977" cy="861774"/>
          </a:xfrm>
          <a:prstGeom prst="rect">
            <a:avLst/>
          </a:prstGeom>
          <a:noFill/>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ts val="3000"/>
              </a:lnSpc>
              <a:defRPr/>
            </a:pPr>
            <a:r>
              <a:rPr lang="en-US" sz="3200" b="1" dirty="0" smtClean="0">
                <a:solidFill>
                  <a:prstClr val="white"/>
                </a:solidFill>
                <a:latin typeface="HP Simplified" pitchFamily="34" charset="0"/>
              </a:rPr>
              <a:t>Predicted</a:t>
            </a:r>
          </a:p>
          <a:p>
            <a:pPr algn="ctr" eaLnBrk="1" hangingPunct="1">
              <a:lnSpc>
                <a:spcPts val="3000"/>
              </a:lnSpc>
              <a:defRPr/>
            </a:pPr>
            <a:r>
              <a:rPr lang="en-US" sz="3200" b="1" dirty="0" smtClean="0">
                <a:solidFill>
                  <a:prstClr val="white"/>
                </a:solidFill>
                <a:latin typeface="HP Simplified" pitchFamily="34" charset="0"/>
              </a:rPr>
              <a:t>Corrected</a:t>
            </a:r>
            <a:endParaRPr lang="en-US" sz="3200" b="1" dirty="0">
              <a:solidFill>
                <a:prstClr val="white"/>
              </a:solidFill>
              <a:latin typeface="HP Simplified" pitchFamily="34" charset="0"/>
            </a:endParaRPr>
          </a:p>
        </p:txBody>
      </p:sp>
      <p:sp>
        <p:nvSpPr>
          <p:cNvPr id="18" name="Rectangle 17"/>
          <p:cNvSpPr/>
          <p:nvPr/>
        </p:nvSpPr>
        <p:spPr>
          <a:xfrm>
            <a:off x="387000" y="1161385"/>
            <a:ext cx="2790000" cy="1530000"/>
          </a:xfrm>
          <a:prstGeom prst="rect">
            <a:avLst/>
          </a:prstGeom>
          <a:solidFill>
            <a:schemeClr val="accent5"/>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srgbClr val="000000"/>
              </a:solidFill>
            </a:endParaRPr>
          </a:p>
        </p:txBody>
      </p:sp>
      <p:sp>
        <p:nvSpPr>
          <p:cNvPr id="19" name="TextBox 17"/>
          <p:cNvSpPr txBox="1">
            <a:spLocks noChangeArrowheads="1"/>
          </p:cNvSpPr>
          <p:nvPr/>
        </p:nvSpPr>
        <p:spPr bwMode="auto">
          <a:xfrm>
            <a:off x="1384519" y="1486707"/>
            <a:ext cx="794961" cy="590931"/>
          </a:xfrm>
          <a:prstGeom prst="rect">
            <a:avLst/>
          </a:prstGeom>
          <a:noFill/>
          <a:ln w="9525">
            <a:noFill/>
            <a:miter lim="800000"/>
            <a:headEnd/>
            <a:tailEnd/>
          </a:ln>
        </p:spPr>
        <p:txBody>
          <a:bodyPr wrap="none" lIns="0" tIns="0" rIns="0" bIns="0">
            <a:spAutoFit/>
          </a:bodyPr>
          <a:lstStyle/>
          <a:p>
            <a:pPr algn="ctr">
              <a:lnSpc>
                <a:spcPct val="120000"/>
              </a:lnSpc>
              <a:spcAft>
                <a:spcPts val="138"/>
              </a:spcAft>
            </a:pPr>
            <a:r>
              <a:rPr lang="en-US" sz="3200" b="1" dirty="0" smtClean="0">
                <a:solidFill>
                  <a:srgbClr val="FFFFFF"/>
                </a:solidFill>
              </a:rPr>
              <a:t>Zero</a:t>
            </a:r>
            <a:endParaRPr lang="en-US" sz="3200" b="1" dirty="0">
              <a:solidFill>
                <a:srgbClr val="FFFFFF"/>
              </a:solidFill>
            </a:endParaRPr>
          </a:p>
        </p:txBody>
      </p:sp>
      <p:sp>
        <p:nvSpPr>
          <p:cNvPr id="20" name="TextBox 37"/>
          <p:cNvSpPr txBox="1">
            <a:spLocks noChangeArrowheads="1"/>
          </p:cNvSpPr>
          <p:nvPr/>
        </p:nvSpPr>
        <p:spPr bwMode="auto">
          <a:xfrm>
            <a:off x="691864" y="1941569"/>
            <a:ext cx="2180272" cy="338554"/>
          </a:xfrm>
          <a:prstGeom prst="rect">
            <a:avLst/>
          </a:prstGeom>
          <a:noFill/>
          <a:ln w="9525">
            <a:noFill/>
            <a:miter lim="800000"/>
            <a:headEnd/>
            <a:tailEnd/>
          </a:ln>
        </p:spPr>
        <p:txBody>
          <a:bodyPr wrap="square">
            <a:spAutoFit/>
          </a:bodyPr>
          <a:lstStyle/>
          <a:p>
            <a:pPr algn="ctr">
              <a:spcAft>
                <a:spcPts val="138"/>
              </a:spcAft>
            </a:pPr>
            <a:r>
              <a:rPr lang="en-US" sz="1600" dirty="0">
                <a:solidFill>
                  <a:schemeClr val="bg1"/>
                </a:solidFill>
                <a:ea typeface="MS PGothic" pitchFamily="34" charset="-128"/>
              </a:rPr>
              <a:t>Unplanned downtime</a:t>
            </a:r>
          </a:p>
        </p:txBody>
      </p:sp>
      <p:sp>
        <p:nvSpPr>
          <p:cNvPr id="15" name="Rectangle 14"/>
          <p:cNvSpPr/>
          <p:nvPr/>
        </p:nvSpPr>
        <p:spPr>
          <a:xfrm>
            <a:off x="3177000" y="1161385"/>
            <a:ext cx="2790000" cy="153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16" name="TextBox 48"/>
          <p:cNvSpPr txBox="1">
            <a:spLocks noChangeArrowheads="1"/>
          </p:cNvSpPr>
          <p:nvPr/>
        </p:nvSpPr>
        <p:spPr bwMode="auto">
          <a:xfrm>
            <a:off x="3232944" y="1324339"/>
            <a:ext cx="2678112" cy="338554"/>
          </a:xfrm>
          <a:prstGeom prst="rect">
            <a:avLst/>
          </a:prstGeom>
          <a:noFill/>
          <a:ln w="9525">
            <a:noFill/>
            <a:miter lim="800000"/>
            <a:headEnd/>
            <a:tailEnd/>
          </a:ln>
        </p:spPr>
        <p:txBody>
          <a:bodyPr>
            <a:spAutoFit/>
          </a:bodyPr>
          <a:lstStyle/>
          <a:p>
            <a:pPr algn="ctr">
              <a:spcAft>
                <a:spcPts val="138"/>
              </a:spcAft>
            </a:pPr>
            <a:r>
              <a:rPr lang="en-US" sz="1600" dirty="0">
                <a:solidFill>
                  <a:schemeClr val="bg1"/>
                </a:solidFill>
                <a:ea typeface="MS PGothic" pitchFamily="34" charset="-128"/>
              </a:rPr>
              <a:t>Data integrity</a:t>
            </a:r>
          </a:p>
        </p:txBody>
      </p:sp>
      <p:sp>
        <p:nvSpPr>
          <p:cNvPr id="17" name="TextBox 21"/>
          <p:cNvSpPr txBox="1">
            <a:spLocks noChangeArrowheads="1"/>
          </p:cNvSpPr>
          <p:nvPr/>
        </p:nvSpPr>
        <p:spPr bwMode="auto">
          <a:xfrm>
            <a:off x="3293189" y="1641464"/>
            <a:ext cx="2557623" cy="861774"/>
          </a:xfrm>
          <a:prstGeom prst="rect">
            <a:avLst/>
          </a:prstGeom>
          <a:noFill/>
          <a:ln w="9525">
            <a:noFill/>
            <a:miter lim="800000"/>
            <a:headEnd/>
            <a:tailEnd/>
          </a:ln>
        </p:spPr>
        <p:txBody>
          <a:bodyPr wrap="none">
            <a:spAutoFit/>
          </a:bodyPr>
          <a:lstStyle/>
          <a:p>
            <a:pPr algn="ctr">
              <a:lnSpc>
                <a:spcPts val="3000"/>
              </a:lnSpc>
            </a:pPr>
            <a:r>
              <a:rPr lang="en-US" sz="3200" b="1" dirty="0" smtClean="0">
                <a:solidFill>
                  <a:srgbClr val="FFFFFF"/>
                </a:solidFill>
              </a:rPr>
              <a:t>Never</a:t>
            </a:r>
            <a:r>
              <a:rPr lang="en-US" sz="3800" b="1" dirty="0" smtClean="0">
                <a:solidFill>
                  <a:srgbClr val="FFFFFF"/>
                </a:solidFill>
              </a:rPr>
              <a:t> </a:t>
            </a:r>
            <a:r>
              <a:rPr lang="en-US" sz="3200" b="1" dirty="0" smtClean="0">
                <a:solidFill>
                  <a:srgbClr val="FFFFFF"/>
                </a:solidFill>
              </a:rPr>
              <a:t/>
            </a:r>
            <a:br>
              <a:rPr lang="en-US" sz="3200" b="1" dirty="0" smtClean="0">
                <a:solidFill>
                  <a:srgbClr val="FFFFFF"/>
                </a:solidFill>
              </a:rPr>
            </a:br>
            <a:r>
              <a:rPr lang="en-US" sz="3200" b="1" dirty="0" smtClean="0">
                <a:solidFill>
                  <a:srgbClr val="FFFFFF"/>
                </a:solidFill>
              </a:rPr>
              <a:t>compromised</a:t>
            </a:r>
            <a:endParaRPr lang="en-US" sz="3200" b="1" dirty="0">
              <a:solidFill>
                <a:srgbClr val="FFFFFF"/>
              </a:solidFill>
            </a:endParaRPr>
          </a:p>
        </p:txBody>
      </p:sp>
      <p:sp>
        <p:nvSpPr>
          <p:cNvPr id="12" name="Rectangle 11"/>
          <p:cNvSpPr/>
          <p:nvPr/>
        </p:nvSpPr>
        <p:spPr>
          <a:xfrm>
            <a:off x="3177000" y="2691385"/>
            <a:ext cx="2790000" cy="1530000"/>
          </a:xfrm>
          <a:prstGeom prst="rect">
            <a:avLst/>
          </a:prstGeom>
          <a:solidFill>
            <a:schemeClr val="accent5"/>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srgbClr val="000000"/>
              </a:solidFill>
            </a:endParaRPr>
          </a:p>
        </p:txBody>
      </p:sp>
      <p:sp>
        <p:nvSpPr>
          <p:cNvPr id="13" name="TextBox 12"/>
          <p:cNvSpPr txBox="1">
            <a:spLocks noChangeArrowheads="1"/>
          </p:cNvSpPr>
          <p:nvPr/>
        </p:nvSpPr>
        <p:spPr bwMode="auto">
          <a:xfrm>
            <a:off x="3886556" y="2930244"/>
            <a:ext cx="1370888" cy="683264"/>
          </a:xfrm>
          <a:prstGeom prst="rect">
            <a:avLst/>
          </a:prstGeom>
          <a:noFill/>
          <a:ln w="9525">
            <a:noFill/>
            <a:miter lim="800000"/>
            <a:headEnd/>
            <a:tailEnd/>
          </a:ln>
        </p:spPr>
        <p:txBody>
          <a:bodyPr wrap="none">
            <a:spAutoFit/>
          </a:bodyPr>
          <a:lstStyle/>
          <a:p>
            <a:pPr algn="ctr">
              <a:lnSpc>
                <a:spcPct val="120000"/>
              </a:lnSpc>
              <a:spcAft>
                <a:spcPts val="138"/>
              </a:spcAft>
            </a:pPr>
            <a:r>
              <a:rPr lang="en-US" sz="3200" b="1" dirty="0" smtClean="0">
                <a:solidFill>
                  <a:srgbClr val="FFFFFF"/>
                </a:solidFill>
              </a:rPr>
              <a:t>Secure</a:t>
            </a:r>
            <a:endParaRPr lang="en-US" sz="3200" b="1" dirty="0">
              <a:solidFill>
                <a:srgbClr val="FFFFFF"/>
              </a:solidFill>
            </a:endParaRPr>
          </a:p>
        </p:txBody>
      </p:sp>
      <p:sp>
        <p:nvSpPr>
          <p:cNvPr id="14" name="TextBox 39"/>
          <p:cNvSpPr txBox="1">
            <a:spLocks noChangeArrowheads="1"/>
          </p:cNvSpPr>
          <p:nvPr/>
        </p:nvSpPr>
        <p:spPr bwMode="auto">
          <a:xfrm>
            <a:off x="3232944" y="3430493"/>
            <a:ext cx="2678112" cy="338554"/>
          </a:xfrm>
          <a:prstGeom prst="rect">
            <a:avLst/>
          </a:prstGeom>
          <a:noFill/>
          <a:ln w="9525">
            <a:noFill/>
            <a:miter lim="800000"/>
            <a:headEnd/>
            <a:tailEnd/>
          </a:ln>
        </p:spPr>
        <p:txBody>
          <a:bodyPr>
            <a:spAutoFit/>
          </a:bodyPr>
          <a:lstStyle/>
          <a:p>
            <a:pPr algn="ctr">
              <a:spcAft>
                <a:spcPts val="138"/>
              </a:spcAft>
            </a:pPr>
            <a:r>
              <a:rPr lang="en-US" sz="1600" dirty="0" smtClean="0">
                <a:solidFill>
                  <a:schemeClr val="bg1"/>
                </a:solidFill>
                <a:ea typeface="MS PGothic" pitchFamily="34" charset="-128"/>
              </a:rPr>
              <a:t>Transactions</a:t>
            </a:r>
            <a:endParaRPr lang="en-US" sz="1600" dirty="0">
              <a:solidFill>
                <a:schemeClr val="bg1"/>
              </a:solidFill>
              <a:ea typeface="MS PGothic" pitchFamily="34" charset="-128"/>
            </a:endParaRPr>
          </a:p>
        </p:txBody>
      </p:sp>
    </p:spTree>
    <p:extLst>
      <p:ext uri="{BB962C8B-B14F-4D97-AF65-F5344CB8AC3E}">
        <p14:creationId xmlns:p14="http://schemas.microsoft.com/office/powerpoint/2010/main" val="755806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141"/>
          <p:cNvSpPr txBox="1">
            <a:spLocks noChangeArrowheads="1"/>
          </p:cNvSpPr>
          <p:nvPr/>
        </p:nvSpPr>
        <p:spPr bwMode="auto">
          <a:xfrm>
            <a:off x="360000" y="4339440"/>
            <a:ext cx="7920000" cy="360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588" eaLnBrk="0" hangingPunct="0">
              <a:lnSpc>
                <a:spcPct val="85000"/>
              </a:lnSpc>
              <a:buClr>
                <a:srgbClr val="ABA69F"/>
              </a:buClr>
              <a:buSzPct val="80000"/>
              <a:defRPr/>
            </a:pPr>
            <a:r>
              <a:rPr lang="en-US" sz="1600" b="1" dirty="0" smtClean="0">
                <a:solidFill>
                  <a:schemeClr val="accent1"/>
                </a:solidFill>
                <a:latin typeface="+mj-lt"/>
              </a:rPr>
              <a:t>Simplified scalability with industry’s first 2, 4, 8-socket HP-UX server blades</a:t>
            </a:r>
          </a:p>
        </p:txBody>
      </p:sp>
      <p:sp>
        <p:nvSpPr>
          <p:cNvPr id="2" name="Subtitle 1"/>
          <p:cNvSpPr>
            <a:spLocks noGrp="1"/>
          </p:cNvSpPr>
          <p:nvPr>
            <p:ph type="subTitle" idx="1"/>
          </p:nvPr>
        </p:nvSpPr>
        <p:spPr/>
        <p:txBody>
          <a:bodyPr/>
          <a:lstStyle/>
          <a:p>
            <a:r>
              <a:rPr lang="en-US" dirty="0"/>
              <a:t>Combines multiple blades into a single, scalable system</a:t>
            </a:r>
          </a:p>
        </p:txBody>
      </p:sp>
      <p:sp>
        <p:nvSpPr>
          <p:cNvPr id="4" name="Title 3"/>
          <p:cNvSpPr>
            <a:spLocks noGrp="1"/>
          </p:cNvSpPr>
          <p:nvPr>
            <p:ph type="title"/>
          </p:nvPr>
        </p:nvSpPr>
        <p:spPr/>
        <p:txBody>
          <a:bodyPr/>
          <a:lstStyle/>
          <a:p>
            <a:r>
              <a:rPr lang="en-US" dirty="0"/>
              <a:t>Unique HP Integrity Blade Link technology</a:t>
            </a:r>
            <a:endParaRPr lang="en-GB" dirty="0"/>
          </a:p>
        </p:txBody>
      </p:sp>
      <p:grpSp>
        <p:nvGrpSpPr>
          <p:cNvPr id="33" name="Group 32"/>
          <p:cNvGrpSpPr/>
          <p:nvPr/>
        </p:nvGrpSpPr>
        <p:grpSpPr>
          <a:xfrm>
            <a:off x="360000" y="1260000"/>
            <a:ext cx="7920000" cy="3060000"/>
            <a:chOff x="360000" y="1260000"/>
            <a:chExt cx="7920000" cy="3060000"/>
          </a:xfrm>
        </p:grpSpPr>
        <p:sp>
          <p:nvSpPr>
            <p:cNvPr id="6" name="Rectangle 5"/>
            <p:cNvSpPr/>
            <p:nvPr/>
          </p:nvSpPr>
          <p:spPr>
            <a:xfrm>
              <a:off x="360000" y="1260000"/>
              <a:ext cx="7920000" cy="3060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sp>
          <p:nvSpPr>
            <p:cNvPr id="8" name="Rectangle 70"/>
            <p:cNvSpPr>
              <a:spLocks noChangeArrowheads="1"/>
            </p:cNvSpPr>
            <p:nvPr/>
          </p:nvSpPr>
          <p:spPr bwMode="auto">
            <a:xfrm>
              <a:off x="4590000" y="2340000"/>
              <a:ext cx="3600000" cy="900000"/>
            </a:xfrm>
            <a:prstGeom prst="rect">
              <a:avLst/>
            </a:prstGeom>
            <a:solidFill>
              <a:schemeClr val="accent5"/>
            </a:solidFill>
            <a:ln w="25400" algn="ctr">
              <a:noFill/>
              <a:miter lim="800000"/>
              <a:headEnd/>
              <a:tailEnd/>
            </a:ln>
          </p:spPr>
          <p:txBody>
            <a:bodyPr lIns="457200" anchor="ctr"/>
            <a:lstStyle/>
            <a:p>
              <a:pPr>
                <a:lnSpc>
                  <a:spcPct val="85000"/>
                </a:lnSpc>
              </a:pPr>
              <a:endParaRPr lang="en-US" sz="2000" dirty="0">
                <a:solidFill>
                  <a:schemeClr val="bg1"/>
                </a:solidFill>
              </a:endParaRPr>
            </a:p>
          </p:txBody>
        </p:sp>
        <p:sp>
          <p:nvSpPr>
            <p:cNvPr id="9" name="Rectangle 74"/>
            <p:cNvSpPr>
              <a:spLocks noChangeArrowheads="1"/>
            </p:cNvSpPr>
            <p:nvPr/>
          </p:nvSpPr>
          <p:spPr bwMode="auto">
            <a:xfrm>
              <a:off x="4590000" y="3330000"/>
              <a:ext cx="3600000" cy="900000"/>
            </a:xfrm>
            <a:prstGeom prst="rect">
              <a:avLst/>
            </a:prstGeom>
            <a:solidFill>
              <a:schemeClr val="accent5"/>
            </a:solidFill>
            <a:ln w="25400" algn="ctr">
              <a:noFill/>
              <a:miter lim="800000"/>
              <a:headEnd/>
              <a:tailEnd/>
            </a:ln>
          </p:spPr>
          <p:txBody>
            <a:bodyPr lIns="457200" anchor="ctr"/>
            <a:lstStyle/>
            <a:p>
              <a:pPr>
                <a:lnSpc>
                  <a:spcPct val="85000"/>
                </a:lnSpc>
              </a:pPr>
              <a:endParaRPr lang="en-US" sz="2000" dirty="0">
                <a:solidFill>
                  <a:schemeClr val="bg1"/>
                </a:solidFill>
              </a:endParaRPr>
            </a:p>
          </p:txBody>
        </p:sp>
        <p:sp>
          <p:nvSpPr>
            <p:cNvPr id="10" name="Rectangle 79"/>
            <p:cNvSpPr>
              <a:spLocks noChangeArrowheads="1"/>
            </p:cNvSpPr>
            <p:nvPr/>
          </p:nvSpPr>
          <p:spPr bwMode="auto">
            <a:xfrm>
              <a:off x="4590000" y="1350000"/>
              <a:ext cx="3600000" cy="900000"/>
            </a:xfrm>
            <a:prstGeom prst="rect">
              <a:avLst/>
            </a:prstGeom>
            <a:solidFill>
              <a:schemeClr val="accent5"/>
            </a:solidFill>
            <a:ln w="25400" algn="ctr">
              <a:noFill/>
              <a:miter lim="800000"/>
              <a:headEnd type="none" w="sm" len="sm"/>
              <a:tailEnd type="none" w="sm" len="sm"/>
            </a:ln>
          </p:spPr>
          <p:txBody>
            <a:bodyPr lIns="457200" tIns="91440" bIns="91440" anchor="ctr"/>
            <a:lstStyle/>
            <a:p>
              <a:pPr>
                <a:lnSpc>
                  <a:spcPct val="85000"/>
                </a:lnSpc>
              </a:pPr>
              <a:endParaRPr lang="en-US" sz="2000" dirty="0">
                <a:solidFill>
                  <a:schemeClr val="bg1"/>
                </a:solidFill>
              </a:endParaRPr>
            </a:p>
          </p:txBody>
        </p:sp>
        <p:sp>
          <p:nvSpPr>
            <p:cNvPr id="11" name="Pentagon 10"/>
            <p:cNvSpPr/>
            <p:nvPr/>
          </p:nvSpPr>
          <p:spPr>
            <a:xfrm>
              <a:off x="450000" y="3330000"/>
              <a:ext cx="4680000" cy="900000"/>
            </a:xfrm>
            <a:prstGeom prst="homePlate">
              <a:avLst>
                <a:gd name="adj" fmla="val 2444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lnSpc>
                  <a:spcPct val="85000"/>
                </a:lnSpc>
                <a:defRPr/>
              </a:pPr>
              <a:endParaRPr lang="en-US" sz="2000" dirty="0">
                <a:solidFill>
                  <a:prstClr val="white"/>
                </a:solidFill>
              </a:endParaRPr>
            </a:p>
          </p:txBody>
        </p:sp>
        <p:sp>
          <p:nvSpPr>
            <p:cNvPr id="12" name="Pentagon 11"/>
            <p:cNvSpPr/>
            <p:nvPr/>
          </p:nvSpPr>
          <p:spPr>
            <a:xfrm>
              <a:off x="450000" y="1350000"/>
              <a:ext cx="4680000" cy="900000"/>
            </a:xfrm>
            <a:prstGeom prst="homePlate">
              <a:avLst>
                <a:gd name="adj" fmla="val 2444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lnSpc>
                  <a:spcPct val="85000"/>
                </a:lnSpc>
                <a:defRPr/>
              </a:pPr>
              <a:endParaRPr lang="en-US" sz="2000" dirty="0">
                <a:solidFill>
                  <a:prstClr val="white"/>
                </a:solidFill>
              </a:endParaRPr>
            </a:p>
          </p:txBody>
        </p:sp>
        <p:sp>
          <p:nvSpPr>
            <p:cNvPr id="13" name="Pentagon 12"/>
            <p:cNvSpPr/>
            <p:nvPr/>
          </p:nvSpPr>
          <p:spPr>
            <a:xfrm>
              <a:off x="450000" y="2340000"/>
              <a:ext cx="4680000" cy="900000"/>
            </a:xfrm>
            <a:prstGeom prst="homePlate">
              <a:avLst>
                <a:gd name="adj" fmla="val 2444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lnSpc>
                  <a:spcPct val="85000"/>
                </a:lnSpc>
                <a:defRPr/>
              </a:pPr>
              <a:endParaRPr lang="en-US" sz="2000" dirty="0">
                <a:solidFill>
                  <a:prstClr val="white"/>
                </a:solidFill>
              </a:endParaRPr>
            </a:p>
          </p:txBody>
        </p:sp>
      </p:grpSp>
      <p:sp>
        <p:nvSpPr>
          <p:cNvPr id="5" name="TextBox 4"/>
          <p:cNvSpPr txBox="1"/>
          <p:nvPr/>
        </p:nvSpPr>
        <p:spPr>
          <a:xfrm>
            <a:off x="5240042" y="1615334"/>
            <a:ext cx="2435475" cy="369332"/>
          </a:xfrm>
          <a:prstGeom prst="rect">
            <a:avLst/>
          </a:prstGeom>
          <a:noFill/>
        </p:spPr>
        <p:txBody>
          <a:bodyPr wrap="none" rtlCol="0">
            <a:spAutoFit/>
          </a:bodyPr>
          <a:lstStyle/>
          <a:p>
            <a:pPr marL="0" defTabSz="430213">
              <a:spcAft>
                <a:spcPts val="400"/>
              </a:spcAft>
              <a:buSzPct val="100000"/>
            </a:pPr>
            <a:r>
              <a:rPr lang="en-US" smtClean="0">
                <a:solidFill>
                  <a:schemeClr val="bg1"/>
                </a:solidFill>
                <a:latin typeface="HP Simplified" pitchFamily="34" charset="0"/>
                <a:cs typeface="HP Simplified" pitchFamily="34" charset="0"/>
              </a:rPr>
              <a:t>Scale up, out and within</a:t>
            </a:r>
          </a:p>
        </p:txBody>
      </p:sp>
      <p:sp>
        <p:nvSpPr>
          <p:cNvPr id="31" name="TextBox 30"/>
          <p:cNvSpPr txBox="1"/>
          <p:nvPr/>
        </p:nvSpPr>
        <p:spPr>
          <a:xfrm>
            <a:off x="5240042" y="2581051"/>
            <a:ext cx="1212127" cy="369332"/>
          </a:xfrm>
          <a:prstGeom prst="rect">
            <a:avLst/>
          </a:prstGeom>
          <a:noFill/>
        </p:spPr>
        <p:txBody>
          <a:bodyPr wrap="none" rtlCol="0">
            <a:spAutoFit/>
          </a:bodyPr>
          <a:lstStyle/>
          <a:p>
            <a:pPr marL="0" defTabSz="430213">
              <a:spcAft>
                <a:spcPts val="400"/>
              </a:spcAft>
              <a:buSzPct val="100000"/>
            </a:pPr>
            <a:r>
              <a:rPr lang="en-US" smtClean="0">
                <a:solidFill>
                  <a:schemeClr val="bg1"/>
                </a:solidFill>
                <a:latin typeface="HP Simplified" pitchFamily="34" charset="0"/>
                <a:cs typeface="HP Simplified" pitchFamily="34" charset="0"/>
              </a:rPr>
              <a:t>Scale More</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8674" y="1488324"/>
            <a:ext cx="735038" cy="2534613"/>
          </a:xfrm>
          <a:prstGeom prst="rect">
            <a:avLst/>
          </a:prstGeom>
        </p:spPr>
      </p:pic>
      <p:sp>
        <p:nvSpPr>
          <p:cNvPr id="32" name="TextBox 31"/>
          <p:cNvSpPr txBox="1"/>
          <p:nvPr/>
        </p:nvSpPr>
        <p:spPr>
          <a:xfrm>
            <a:off x="5240042" y="3595334"/>
            <a:ext cx="1377237" cy="369332"/>
          </a:xfrm>
          <a:prstGeom prst="rect">
            <a:avLst/>
          </a:prstGeom>
          <a:noFill/>
        </p:spPr>
        <p:txBody>
          <a:bodyPr wrap="none" rtlCol="0">
            <a:spAutoFit/>
          </a:bodyPr>
          <a:lstStyle/>
          <a:p>
            <a:pPr marL="0" defTabSz="430213">
              <a:spcAft>
                <a:spcPts val="400"/>
              </a:spcAft>
              <a:buSzPct val="100000"/>
            </a:pPr>
            <a:r>
              <a:rPr lang="en-US" smtClean="0">
                <a:solidFill>
                  <a:schemeClr val="bg1"/>
                </a:solidFill>
                <a:latin typeface="HP Simplified" pitchFamily="34" charset="0"/>
                <a:cs typeface="HP Simplified" pitchFamily="34" charset="0"/>
              </a:rPr>
              <a:t>Scale Simply</a:t>
            </a: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92206" y="1534818"/>
            <a:ext cx="986758" cy="249812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07276" y="1534818"/>
            <a:ext cx="1503492" cy="2471111"/>
          </a:xfrm>
          <a:prstGeom prst="rect">
            <a:avLst/>
          </a:prstGeom>
        </p:spPr>
      </p:pic>
      <p:sp>
        <p:nvSpPr>
          <p:cNvPr id="14" name="TextBox 13"/>
          <p:cNvSpPr txBox="1"/>
          <p:nvPr/>
        </p:nvSpPr>
        <p:spPr>
          <a:xfrm>
            <a:off x="836909" y="3782409"/>
            <a:ext cx="774513" cy="338554"/>
          </a:xfrm>
          <a:prstGeom prst="rect">
            <a:avLst/>
          </a:prstGeom>
          <a:noFill/>
        </p:spPr>
        <p:txBody>
          <a:bodyPr wrap="square">
            <a:spAutoFit/>
          </a:bodyPr>
          <a:lstStyle/>
          <a:p>
            <a:pPr algn="ctr">
              <a:tabLst>
                <a:tab pos="682625" algn="l"/>
                <a:tab pos="2235200" algn="l"/>
                <a:tab pos="3889375" algn="l"/>
              </a:tabLst>
              <a:defRPr/>
            </a:pPr>
            <a:r>
              <a:rPr lang="en-US" sz="1600" kern="0" dirty="0" smtClean="0">
                <a:solidFill>
                  <a:schemeClr val="tx2"/>
                </a:solidFill>
                <a:latin typeface="+mj-lt"/>
              </a:rPr>
              <a:t>2s/16c</a:t>
            </a:r>
            <a:endParaRPr lang="en-US" sz="1600" dirty="0">
              <a:solidFill>
                <a:schemeClr val="tx2"/>
              </a:solidFill>
              <a:latin typeface="+mj-lt"/>
            </a:endParaRPr>
          </a:p>
        </p:txBody>
      </p:sp>
      <p:sp>
        <p:nvSpPr>
          <p:cNvPr id="16" name="TextBox 15"/>
          <p:cNvSpPr txBox="1"/>
          <p:nvPr/>
        </p:nvSpPr>
        <p:spPr bwMode="auto">
          <a:xfrm>
            <a:off x="1650167" y="3782409"/>
            <a:ext cx="1274466" cy="338554"/>
          </a:xfrm>
          <a:prstGeom prst="rect">
            <a:avLst/>
          </a:prstGeom>
          <a:noFill/>
        </p:spPr>
        <p:txBody>
          <a:bodyPr wrap="square">
            <a:spAutoFit/>
          </a:bodyPr>
          <a:lstStyle/>
          <a:p>
            <a:pPr>
              <a:tabLst>
                <a:tab pos="682625" algn="l"/>
                <a:tab pos="2235200" algn="l"/>
                <a:tab pos="3889375" algn="l"/>
              </a:tabLst>
              <a:defRPr/>
            </a:pPr>
            <a:r>
              <a:rPr lang="en-US" sz="1600" b="1" kern="0" dirty="0" smtClean="0">
                <a:solidFill>
                  <a:schemeClr val="bg2"/>
                </a:solidFill>
                <a:latin typeface="+mj-lt"/>
              </a:rPr>
              <a:t>x2 =</a:t>
            </a:r>
            <a:r>
              <a:rPr lang="en-US" sz="1600" kern="0" dirty="0" smtClean="0">
                <a:solidFill>
                  <a:schemeClr val="bg2"/>
                </a:solidFill>
                <a:latin typeface="+mj-lt"/>
              </a:rPr>
              <a:t> </a:t>
            </a:r>
            <a:r>
              <a:rPr lang="en-US" sz="1600" kern="0" dirty="0" smtClean="0">
                <a:solidFill>
                  <a:schemeClr val="tx2"/>
                </a:solidFill>
                <a:latin typeface="+mj-lt"/>
              </a:rPr>
              <a:t>4s/32c</a:t>
            </a:r>
            <a:endParaRPr lang="en-US" sz="1600" dirty="0">
              <a:solidFill>
                <a:schemeClr val="tx2"/>
              </a:solidFill>
              <a:latin typeface="+mj-lt"/>
            </a:endParaRPr>
          </a:p>
        </p:txBody>
      </p:sp>
      <p:sp>
        <p:nvSpPr>
          <p:cNvPr id="18" name="TextBox 17"/>
          <p:cNvSpPr txBox="1"/>
          <p:nvPr/>
        </p:nvSpPr>
        <p:spPr bwMode="auto">
          <a:xfrm>
            <a:off x="3129244" y="3782409"/>
            <a:ext cx="1285444" cy="338554"/>
          </a:xfrm>
          <a:prstGeom prst="rect">
            <a:avLst/>
          </a:prstGeom>
          <a:noFill/>
        </p:spPr>
        <p:txBody>
          <a:bodyPr wrap="square">
            <a:spAutoFit/>
          </a:bodyPr>
          <a:lstStyle/>
          <a:p>
            <a:pPr>
              <a:tabLst>
                <a:tab pos="682625" algn="l"/>
                <a:tab pos="2235200" algn="l"/>
                <a:tab pos="3889375" algn="l"/>
              </a:tabLst>
              <a:defRPr/>
            </a:pPr>
            <a:r>
              <a:rPr lang="en-US" sz="1600" b="1" kern="0" dirty="0" smtClean="0">
                <a:solidFill>
                  <a:schemeClr val="bg2"/>
                </a:solidFill>
                <a:latin typeface="+mj-lt"/>
              </a:rPr>
              <a:t>x2 =</a:t>
            </a:r>
            <a:r>
              <a:rPr lang="en-US" sz="1600" kern="0" dirty="0" smtClean="0">
                <a:solidFill>
                  <a:schemeClr val="bg2"/>
                </a:solidFill>
                <a:latin typeface="+mj-lt"/>
              </a:rPr>
              <a:t> </a:t>
            </a:r>
            <a:r>
              <a:rPr lang="en-US" sz="1600" kern="0" dirty="0" smtClean="0">
                <a:solidFill>
                  <a:schemeClr val="tx2"/>
                </a:solidFill>
                <a:latin typeface="+mj-lt"/>
              </a:rPr>
              <a:t>8s/64c</a:t>
            </a:r>
            <a:endParaRPr lang="en-US" sz="1600" dirty="0">
              <a:solidFill>
                <a:schemeClr val="tx2"/>
              </a:solidFill>
              <a:latin typeface="+mj-lt"/>
            </a:endParaRPr>
          </a:p>
        </p:txBody>
      </p:sp>
    </p:spTree>
    <p:extLst>
      <p:ext uri="{BB962C8B-B14F-4D97-AF65-F5344CB8AC3E}">
        <p14:creationId xmlns:p14="http://schemas.microsoft.com/office/powerpoint/2010/main" val="4224114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39769" y="4384713"/>
            <a:ext cx="727113" cy="7587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4761608" y="567499"/>
            <a:ext cx="4185000" cy="415873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a:t>Upgrade kits</a:t>
            </a:r>
          </a:p>
        </p:txBody>
      </p:sp>
      <p:sp>
        <p:nvSpPr>
          <p:cNvPr id="14" name="Text Placeholder 13"/>
          <p:cNvSpPr>
            <a:spLocks noGrp="1"/>
          </p:cNvSpPr>
          <p:nvPr>
            <p:ph sz="quarter" idx="16"/>
          </p:nvPr>
        </p:nvSpPr>
        <p:spPr>
          <a:xfrm>
            <a:off x="4876844" y="644616"/>
            <a:ext cx="3684719" cy="1382487"/>
          </a:xfrm>
        </p:spPr>
        <p:txBody>
          <a:bodyPr>
            <a:normAutofit/>
          </a:bodyPr>
          <a:lstStyle/>
          <a:p>
            <a:pPr lvl="0" defTabSz="914400">
              <a:spcAft>
                <a:spcPts val="0"/>
              </a:spcAft>
              <a:buSzTx/>
              <a:defRPr/>
            </a:pPr>
            <a:r>
              <a:rPr lang="en-US" sz="1400" kern="0">
                <a:solidFill>
                  <a:srgbClr val="007FC5"/>
                </a:solidFill>
              </a:rPr>
              <a:t>Additions</a:t>
            </a:r>
          </a:p>
          <a:p>
            <a:pPr lvl="1"/>
            <a:r>
              <a:rPr lang="en-US" sz="1200"/>
              <a:t>have a single </a:t>
            </a:r>
            <a:r>
              <a:rPr lang="en-US" sz="1200" smtClean="0"/>
              <a:t>Integrity blade </a:t>
            </a:r>
            <a:r>
              <a:rPr lang="en-US" sz="1200"/>
              <a:t>and want to </a:t>
            </a:r>
            <a:r>
              <a:rPr lang="en-US" sz="1200" smtClean="0"/>
              <a:t>upgrade</a:t>
            </a:r>
          </a:p>
          <a:p>
            <a:pPr marL="342900" lvl="2" indent="-342900">
              <a:spcAft>
                <a:spcPts val="0"/>
              </a:spcAft>
              <a:buFont typeface="+mj-lt"/>
              <a:buAutoNum type="arabicPeriod"/>
            </a:pPr>
            <a:r>
              <a:rPr lang="en-US" sz="1000"/>
              <a:t>Order upgrade blade(s)</a:t>
            </a:r>
          </a:p>
          <a:p>
            <a:pPr lvl="3">
              <a:spcAft>
                <a:spcPts val="0"/>
              </a:spcAft>
            </a:pPr>
            <a:r>
              <a:rPr lang="en-US" sz="1000"/>
              <a:t>Upgrade blade is CTO and must include at least one processor; other components can be added (memory, IO, etc.)</a:t>
            </a:r>
          </a:p>
          <a:p>
            <a:pPr marL="342900" lvl="2" indent="-342900">
              <a:spcAft>
                <a:spcPts val="0"/>
              </a:spcAft>
              <a:buFont typeface="+mj-lt"/>
              <a:buAutoNum type="arabicPeriod"/>
            </a:pPr>
            <a:r>
              <a:rPr lang="en-US" sz="1000"/>
              <a:t>Order required Blade Link</a:t>
            </a:r>
          </a:p>
          <a:p>
            <a:pPr marL="342900" lvl="2" indent="-342900">
              <a:spcAft>
                <a:spcPts val="0"/>
              </a:spcAft>
              <a:buFont typeface="+mj-lt"/>
              <a:buAutoNum type="arabicPeriod"/>
            </a:pPr>
            <a:r>
              <a:rPr lang="en-US" sz="1000"/>
              <a:t>Proper OE license to be purchased; trade-in available</a:t>
            </a:r>
          </a:p>
          <a:p>
            <a:pPr marL="342900" lvl="2" indent="-342900">
              <a:spcAft>
                <a:spcPts val="0"/>
              </a:spcAft>
              <a:buFont typeface="+mj-lt"/>
              <a:buAutoNum type="arabicPeriod"/>
            </a:pPr>
            <a:r>
              <a:rPr lang="en-US" sz="1000"/>
              <a:t>Proper support level to be purchased</a:t>
            </a:r>
          </a:p>
        </p:txBody>
      </p:sp>
      <p:sp>
        <p:nvSpPr>
          <p:cNvPr id="11" name="Text Placeholder 10"/>
          <p:cNvSpPr>
            <a:spLocks noGrp="1"/>
          </p:cNvSpPr>
          <p:nvPr>
            <p:ph sz="quarter" idx="17"/>
          </p:nvPr>
        </p:nvSpPr>
        <p:spPr>
          <a:xfrm>
            <a:off x="4876844" y="2231925"/>
            <a:ext cx="3910050" cy="1067140"/>
          </a:xfrm>
        </p:spPr>
        <p:txBody>
          <a:bodyPr/>
          <a:lstStyle/>
          <a:p>
            <a:pPr lvl="0" defTabSz="914400">
              <a:spcAft>
                <a:spcPts val="0"/>
              </a:spcAft>
              <a:buSzTx/>
              <a:defRPr/>
            </a:pPr>
            <a:r>
              <a:rPr lang="en-US" sz="1400" kern="0">
                <a:solidFill>
                  <a:srgbClr val="007FC5"/>
                </a:solidFill>
              </a:rPr>
              <a:t>Combinations</a:t>
            </a:r>
          </a:p>
          <a:p>
            <a:pPr lvl="1"/>
            <a:r>
              <a:rPr lang="en-US" sz="1200"/>
              <a:t>have multiple </a:t>
            </a:r>
            <a:r>
              <a:rPr lang="en-US" sz="1200" smtClean="0"/>
              <a:t>Integrity blades </a:t>
            </a:r>
            <a:r>
              <a:rPr lang="en-US" sz="1200"/>
              <a:t>and want to upgrade by combining </a:t>
            </a:r>
            <a:r>
              <a:rPr lang="en-US" sz="1200" smtClean="0"/>
              <a:t>them</a:t>
            </a:r>
          </a:p>
          <a:p>
            <a:pPr marL="342900" lvl="2" indent="-342900">
              <a:spcAft>
                <a:spcPts val="0"/>
              </a:spcAft>
              <a:buFont typeface="+mj-lt"/>
              <a:buAutoNum type="arabicPeriod"/>
            </a:pPr>
            <a:r>
              <a:rPr lang="en-US" sz="1000"/>
              <a:t>Order required Blade Link</a:t>
            </a:r>
          </a:p>
          <a:p>
            <a:pPr marL="342900" lvl="2" indent="-342900">
              <a:spcAft>
                <a:spcPts val="0"/>
              </a:spcAft>
              <a:buFont typeface="+mj-lt"/>
              <a:buAutoNum type="arabicPeriod"/>
            </a:pPr>
            <a:r>
              <a:rPr lang="en-US" sz="1000"/>
              <a:t>Proper OE license to be purchased; trade-in available</a:t>
            </a:r>
          </a:p>
          <a:p>
            <a:pPr marL="342900" lvl="2" indent="-342900">
              <a:spcAft>
                <a:spcPts val="0"/>
              </a:spcAft>
              <a:buFont typeface="+mj-lt"/>
              <a:buAutoNum type="arabicPeriod"/>
            </a:pPr>
            <a:r>
              <a:rPr lang="en-US" sz="1000"/>
              <a:t>Proper support level to be purchased</a:t>
            </a:r>
          </a:p>
        </p:txBody>
      </p:sp>
      <p:sp>
        <p:nvSpPr>
          <p:cNvPr id="12" name="Text Placeholder 11"/>
          <p:cNvSpPr>
            <a:spLocks noGrp="1"/>
          </p:cNvSpPr>
          <p:nvPr>
            <p:ph sz="quarter" idx="18"/>
          </p:nvPr>
        </p:nvSpPr>
        <p:spPr>
          <a:xfrm>
            <a:off x="4876844" y="3503885"/>
            <a:ext cx="3153409" cy="1110806"/>
          </a:xfrm>
        </p:spPr>
        <p:txBody>
          <a:bodyPr/>
          <a:lstStyle/>
          <a:p>
            <a:pPr lvl="0"/>
            <a:r>
              <a:rPr lang="en-US" sz="1400" kern="0" smtClean="0">
                <a:solidFill>
                  <a:srgbClr val="007FC5"/>
                </a:solidFill>
              </a:rPr>
              <a:t>Conversions</a:t>
            </a:r>
            <a:endParaRPr lang="en-US" sz="1400" smtClean="0"/>
          </a:p>
          <a:p>
            <a:pPr lvl="1"/>
            <a:r>
              <a:rPr lang="en-US" sz="1200" smtClean="0"/>
              <a:t>have a single Integrity blade and want to convert (e.g. from odd to even slot)</a:t>
            </a:r>
          </a:p>
          <a:p>
            <a:pPr marL="342900" lvl="2" indent="-342900">
              <a:spcAft>
                <a:spcPts val="0"/>
              </a:spcAft>
              <a:buFont typeface="+mj-lt"/>
              <a:buAutoNum type="arabicPeriod"/>
            </a:pPr>
            <a:r>
              <a:rPr lang="en-US" sz="1000" smtClean="0"/>
              <a:t>Order required Blade Link</a:t>
            </a:r>
          </a:p>
          <a:p>
            <a:pPr marL="342900" lvl="2" indent="-342900">
              <a:spcAft>
                <a:spcPts val="0"/>
              </a:spcAft>
              <a:buFont typeface="+mj-lt"/>
              <a:buAutoNum type="arabicPeriod"/>
            </a:pPr>
            <a:r>
              <a:rPr lang="en-US" sz="1000" smtClean="0"/>
              <a:t>No OE license change required</a:t>
            </a:r>
          </a:p>
          <a:p>
            <a:pPr marL="342900" lvl="2" indent="-342900">
              <a:spcAft>
                <a:spcPts val="0"/>
              </a:spcAft>
              <a:buFont typeface="+mj-lt"/>
              <a:buAutoNum type="arabicPeriod"/>
            </a:pPr>
            <a:r>
              <a:rPr lang="en-US" sz="1000" smtClean="0"/>
              <a:t>No support level change required</a:t>
            </a:r>
            <a:endParaRPr lang="en-US" sz="1000"/>
          </a:p>
        </p:txBody>
      </p:sp>
      <p:sp>
        <p:nvSpPr>
          <p:cNvPr id="2" name="Subtitle 1"/>
          <p:cNvSpPr>
            <a:spLocks noGrp="1"/>
          </p:cNvSpPr>
          <p:nvPr>
            <p:ph type="subTitle" idx="1"/>
          </p:nvPr>
        </p:nvSpPr>
        <p:spPr/>
        <p:txBody>
          <a:bodyPr/>
          <a:lstStyle/>
          <a:p>
            <a:r>
              <a:rPr lang="en-US"/>
              <a:t>Blade link enables easy and flexible upgrades</a:t>
            </a:r>
          </a:p>
        </p:txBody>
      </p:sp>
      <p:sp>
        <p:nvSpPr>
          <p:cNvPr id="4" name="Rectangle 3"/>
          <p:cNvSpPr/>
          <p:nvPr/>
        </p:nvSpPr>
        <p:spPr>
          <a:xfrm>
            <a:off x="4761608" y="207499"/>
            <a:ext cx="4185000" cy="3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smtClean="0"/>
              <a:t>Upgrade types</a:t>
            </a:r>
            <a:endParaRPr lang="en-US" b="1"/>
          </a:p>
        </p:txBody>
      </p:sp>
      <p:cxnSp>
        <p:nvCxnSpPr>
          <p:cNvPr id="7" name="Straight Connector 6"/>
          <p:cNvCxnSpPr/>
          <p:nvPr/>
        </p:nvCxnSpPr>
        <p:spPr>
          <a:xfrm>
            <a:off x="4811640" y="2129514"/>
            <a:ext cx="4084937"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811640" y="3401476"/>
            <a:ext cx="4084937"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209320" y="1679972"/>
            <a:ext cx="4384714" cy="3046266"/>
          </a:xfrm>
          <a:prstGeom prst="roundRect">
            <a:avLst>
              <a:gd name="adj" fmla="val 3161"/>
            </a:avLst>
          </a:prstGeom>
          <a:no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nchor="ctr"/>
          <a:lstStyle/>
          <a:p>
            <a:pPr algn="ctr" fontAlgn="auto">
              <a:lnSpc>
                <a:spcPct val="85000"/>
              </a:lnSpc>
              <a:spcBef>
                <a:spcPts val="0"/>
              </a:spcBef>
              <a:spcAft>
                <a:spcPts val="0"/>
              </a:spcAft>
              <a:defRPr/>
            </a:pPr>
            <a:endParaRPr lang="en-US" sz="2000" kern="0">
              <a:solidFill>
                <a:prstClr val="white"/>
              </a:solidFill>
              <a:latin typeface="Futura Bk"/>
            </a:endParaRPr>
          </a:p>
        </p:txBody>
      </p:sp>
      <p:pic>
        <p:nvPicPr>
          <p:cNvPr id="16" name="Picture 15" descr="foundation blade.png"/>
          <p:cNvPicPr>
            <a:picLocks noChangeAspect="1"/>
          </p:cNvPicPr>
          <p:nvPr/>
        </p:nvPicPr>
        <p:blipFill>
          <a:blip r:embed="rId2" cstate="screen"/>
          <a:stretch>
            <a:fillRect/>
          </a:stretch>
        </p:blipFill>
        <p:spPr>
          <a:xfrm rot="5400000">
            <a:off x="155544" y="2962086"/>
            <a:ext cx="1260000" cy="459367"/>
          </a:xfrm>
          <a:prstGeom prst="rect">
            <a:avLst/>
          </a:prstGeom>
          <a:effectLst/>
        </p:spPr>
      </p:pic>
      <p:pic>
        <p:nvPicPr>
          <p:cNvPr id="17" name="Picture 16" descr="G11829001042010_JPG_P.jpg"/>
          <p:cNvPicPr>
            <a:picLocks noChangeAspect="1"/>
          </p:cNvPicPr>
          <p:nvPr/>
        </p:nvPicPr>
        <p:blipFill>
          <a:blip r:embed="rId3" cstate="screen"/>
          <a:srcRect/>
          <a:stretch>
            <a:fillRect/>
          </a:stretch>
        </p:blipFill>
        <p:spPr>
          <a:xfrm>
            <a:off x="1666572" y="2561769"/>
            <a:ext cx="778241" cy="1260000"/>
          </a:xfrm>
          <a:prstGeom prst="rect">
            <a:avLst/>
          </a:prstGeom>
          <a:effectLst/>
        </p:spPr>
      </p:pic>
      <p:pic>
        <p:nvPicPr>
          <p:cNvPr id="18" name="Picture 17" descr="G11853001042010_JPG_P.jpg"/>
          <p:cNvPicPr>
            <a:picLocks noChangeAspect="1"/>
          </p:cNvPicPr>
          <p:nvPr/>
        </p:nvPicPr>
        <p:blipFill>
          <a:blip r:embed="rId4" cstate="screen"/>
          <a:srcRect/>
          <a:stretch>
            <a:fillRect/>
          </a:stretch>
        </p:blipFill>
        <p:spPr>
          <a:xfrm>
            <a:off x="3103600" y="2533699"/>
            <a:ext cx="993376" cy="1260000"/>
          </a:xfrm>
          <a:prstGeom prst="rect">
            <a:avLst/>
          </a:prstGeom>
          <a:effectLst/>
        </p:spPr>
      </p:pic>
      <p:sp>
        <p:nvSpPr>
          <p:cNvPr id="19" name="TextBox 18"/>
          <p:cNvSpPr txBox="1"/>
          <p:nvPr/>
        </p:nvSpPr>
        <p:spPr>
          <a:xfrm>
            <a:off x="3091620" y="4086291"/>
            <a:ext cx="1483098" cy="461665"/>
          </a:xfrm>
          <a:prstGeom prst="rect">
            <a:avLst/>
          </a:prstGeom>
          <a:noFill/>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smtClean="0">
                <a:ln>
                  <a:noFill/>
                </a:ln>
                <a:solidFill>
                  <a:srgbClr val="00B0F0"/>
                </a:solidFill>
                <a:effectLst/>
                <a:uLnTx/>
                <a:uFillTx/>
              </a:rPr>
              <a:t>BL4</a:t>
            </a:r>
            <a:r>
              <a:rPr kumimoji="0" lang="en-US" sz="1200" i="0" u="none" strike="noStrike" kern="0" cap="none" spc="0" normalizeH="0" baseline="0" smtClean="0">
                <a:ln>
                  <a:noFill/>
                </a:ln>
                <a:solidFill>
                  <a:sysClr val="windowText" lastClr="000000"/>
                </a:solidFill>
                <a:effectLst/>
                <a:uLnTx/>
                <a:uFillTx/>
              </a:rPr>
              <a:t> (2 options)</a:t>
            </a:r>
            <a:br>
              <a:rPr kumimoji="0" lang="en-US" sz="1200" i="0" u="none" strike="noStrike" kern="0" cap="none" spc="0" normalizeH="0" baseline="0" smtClean="0">
                <a:ln>
                  <a:noFill/>
                </a:ln>
                <a:solidFill>
                  <a:sysClr val="windowText" lastClr="000000"/>
                </a:solidFill>
                <a:effectLst/>
                <a:uLnTx/>
                <a:uFillTx/>
              </a:rPr>
            </a:br>
            <a:r>
              <a:rPr kumimoji="0" lang="en-US" sz="1200" i="0" u="none" strike="noStrike" kern="0" cap="none" spc="0" normalizeH="0" baseline="0" smtClean="0">
                <a:ln>
                  <a:noFill/>
                </a:ln>
                <a:solidFill>
                  <a:sysClr val="windowText" lastClr="000000"/>
                </a:solidFill>
                <a:effectLst/>
                <a:uLnTx/>
                <a:uFillTx/>
              </a:rPr>
              <a:t>BL890c i4 Blade Link</a:t>
            </a:r>
            <a:endParaRPr kumimoji="0" lang="en-US" sz="1200" i="0" u="none" strike="noStrike" kern="0" cap="none" spc="0" normalizeH="0" baseline="0">
              <a:ln>
                <a:noFill/>
              </a:ln>
              <a:solidFill>
                <a:sysClr val="windowText" lastClr="000000"/>
              </a:solidFill>
              <a:effectLst/>
              <a:uLnTx/>
              <a:uFillTx/>
            </a:endParaRPr>
          </a:p>
        </p:txBody>
      </p:sp>
      <p:sp>
        <p:nvSpPr>
          <p:cNvPr id="20" name="TextBox 19"/>
          <p:cNvSpPr txBox="1"/>
          <p:nvPr/>
        </p:nvSpPr>
        <p:spPr>
          <a:xfrm>
            <a:off x="1475542" y="4086291"/>
            <a:ext cx="1483098" cy="461665"/>
          </a:xfrm>
          <a:prstGeom prst="rect">
            <a:avLst/>
          </a:prstGeom>
          <a:noFill/>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smtClean="0">
                <a:ln>
                  <a:noFill/>
                </a:ln>
                <a:solidFill>
                  <a:srgbClr val="00B0F0"/>
                </a:solidFill>
                <a:effectLst/>
                <a:uLnTx/>
                <a:uFillTx/>
              </a:rPr>
              <a:t>BL2</a:t>
            </a:r>
            <a:r>
              <a:rPr kumimoji="0" lang="en-US" sz="1200" i="0" u="none" strike="noStrike" kern="0" cap="none" spc="0" normalizeH="0" baseline="0" smtClean="0">
                <a:ln>
                  <a:noFill/>
                </a:ln>
                <a:solidFill>
                  <a:sysClr val="windowText" lastClr="000000"/>
                </a:solidFill>
                <a:effectLst/>
                <a:uLnTx/>
                <a:uFillTx/>
              </a:rPr>
              <a:t> (3 options)</a:t>
            </a:r>
            <a:br>
              <a:rPr kumimoji="0" lang="en-US" sz="1200" i="0" u="none" strike="noStrike" kern="0" cap="none" spc="0" normalizeH="0" baseline="0" smtClean="0">
                <a:ln>
                  <a:noFill/>
                </a:ln>
                <a:solidFill>
                  <a:sysClr val="windowText" lastClr="000000"/>
                </a:solidFill>
                <a:effectLst/>
                <a:uLnTx/>
                <a:uFillTx/>
              </a:rPr>
            </a:br>
            <a:r>
              <a:rPr kumimoji="0" lang="en-US" sz="1200" i="0" u="none" strike="noStrike" kern="0" cap="none" spc="0" normalizeH="0" baseline="0" smtClean="0">
                <a:ln>
                  <a:noFill/>
                </a:ln>
                <a:solidFill>
                  <a:sysClr val="windowText" lastClr="000000"/>
                </a:solidFill>
                <a:effectLst/>
                <a:uLnTx/>
                <a:uFillTx/>
              </a:rPr>
              <a:t>BL870c i4 Blade Link</a:t>
            </a:r>
            <a:endParaRPr kumimoji="0" lang="en-US" sz="1200" i="0" u="none" strike="noStrike" kern="0" cap="none" spc="0" normalizeH="0" baseline="0">
              <a:ln>
                <a:noFill/>
              </a:ln>
              <a:solidFill>
                <a:sysClr val="windowText" lastClr="000000"/>
              </a:solidFill>
              <a:effectLst/>
              <a:uLnTx/>
              <a:uFillTx/>
            </a:endParaRPr>
          </a:p>
        </p:txBody>
      </p:sp>
      <p:sp>
        <p:nvSpPr>
          <p:cNvPr id="21" name="TextBox 20"/>
          <p:cNvSpPr txBox="1"/>
          <p:nvPr/>
        </p:nvSpPr>
        <p:spPr>
          <a:xfrm>
            <a:off x="232963" y="4086291"/>
            <a:ext cx="1109599" cy="461665"/>
          </a:xfrm>
          <a:prstGeom prst="rect">
            <a:avLst/>
          </a:prstGeom>
          <a:noFill/>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smtClean="0">
                <a:ln>
                  <a:noFill/>
                </a:ln>
                <a:solidFill>
                  <a:srgbClr val="00B0F0"/>
                </a:solidFill>
                <a:effectLst/>
                <a:uLnTx/>
                <a:uFillTx/>
              </a:rPr>
              <a:t>Upgrade blade</a:t>
            </a:r>
            <a:r>
              <a:rPr kumimoji="0" lang="en-US" sz="1200" i="0" u="none" strike="noStrike" kern="0" cap="none" spc="0" normalizeH="0" baseline="0" smtClean="0">
                <a:ln>
                  <a:noFill/>
                </a:ln>
                <a:solidFill>
                  <a:sysClr val="windowText" lastClr="000000"/>
                </a:solidFill>
                <a:effectLst/>
                <a:uLnTx/>
                <a:uFillTx/>
              </a:rPr>
              <a:t/>
            </a:r>
            <a:br>
              <a:rPr kumimoji="0" lang="en-US" sz="1200" i="0" u="none" strike="noStrike" kern="0" cap="none" spc="0" normalizeH="0" baseline="0" smtClean="0">
                <a:ln>
                  <a:noFill/>
                </a:ln>
                <a:solidFill>
                  <a:sysClr val="windowText" lastClr="000000"/>
                </a:solidFill>
                <a:effectLst/>
                <a:uLnTx/>
                <a:uFillTx/>
              </a:rPr>
            </a:br>
            <a:r>
              <a:rPr kumimoji="0" lang="en-US" sz="1200" i="0" u="none" strike="noStrike" kern="0" cap="none" spc="0" normalizeH="0" baseline="0" smtClean="0">
                <a:ln>
                  <a:noFill/>
                </a:ln>
                <a:solidFill>
                  <a:sysClr val="windowText" lastClr="000000"/>
                </a:solidFill>
                <a:effectLst/>
                <a:uLnTx/>
                <a:uFillTx/>
              </a:rPr>
              <a:t>No Blade Link</a:t>
            </a:r>
            <a:endParaRPr kumimoji="0" lang="en-US" sz="1200" i="0" u="none" strike="noStrike" kern="0" cap="none" spc="0" normalizeH="0" baseline="0">
              <a:ln>
                <a:noFill/>
              </a:ln>
              <a:solidFill>
                <a:sysClr val="windowText" lastClr="000000"/>
              </a:solidFill>
              <a:effectLst/>
              <a:uLnTx/>
              <a:uFillTx/>
            </a:endParaRPr>
          </a:p>
        </p:txBody>
      </p:sp>
      <p:sp>
        <p:nvSpPr>
          <p:cNvPr id="22" name="TextBox 21"/>
          <p:cNvSpPr txBox="1"/>
          <p:nvPr/>
        </p:nvSpPr>
        <p:spPr>
          <a:xfrm>
            <a:off x="305159" y="1798525"/>
            <a:ext cx="1779588" cy="369332"/>
          </a:xfrm>
          <a:prstGeom prst="rect">
            <a:avLst/>
          </a:prstGeom>
          <a:noFill/>
          <a:effectLst/>
        </p:spPr>
        <p:txBody>
          <a:bodyPr wrap="square" l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smtClean="0">
                <a:ln>
                  <a:noFill/>
                </a:ln>
                <a:solidFill>
                  <a:srgbClr val="00B0F0"/>
                </a:solidFill>
                <a:effectLst/>
                <a:uLnTx/>
                <a:uFillTx/>
                <a:latin typeface="+mj-lt"/>
              </a:rPr>
              <a:t>Upgrade kits </a:t>
            </a:r>
          </a:p>
        </p:txBody>
      </p:sp>
      <p:sp>
        <p:nvSpPr>
          <p:cNvPr id="23" name="Rectangle 22"/>
          <p:cNvSpPr/>
          <p:nvPr/>
        </p:nvSpPr>
        <p:spPr>
          <a:xfrm>
            <a:off x="505796" y="2081638"/>
            <a:ext cx="2244489" cy="338554"/>
          </a:xfrm>
          <a:prstGeom prst="rect">
            <a:avLst/>
          </a:prstGeom>
          <a:effectLst/>
        </p:spPr>
        <p:txBody>
          <a:bodyPr wrap="square" lIns="45720">
            <a:spAutoFit/>
          </a:bodyPr>
          <a:lstStyle/>
          <a:p>
            <a:pPr lvl="0">
              <a:defRPr/>
            </a:pPr>
            <a:r>
              <a:rPr lang="en-US" sz="1600" kern="0" smtClean="0">
                <a:solidFill>
                  <a:schemeClr val="tx2"/>
                </a:solidFill>
              </a:rPr>
              <a:t>Hardware Components</a:t>
            </a:r>
            <a:endParaRPr lang="en-US" sz="1600" kern="0">
              <a:solidFill>
                <a:schemeClr val="tx2"/>
              </a:solidFill>
            </a:endParaRPr>
          </a:p>
        </p:txBody>
      </p:sp>
      <p:sp>
        <p:nvSpPr>
          <p:cNvPr id="24" name="16-Point Star 23"/>
          <p:cNvSpPr/>
          <p:nvPr/>
        </p:nvSpPr>
        <p:spPr>
          <a:xfrm>
            <a:off x="2783336" y="1178322"/>
            <a:ext cx="1766630" cy="1003300"/>
          </a:xfrm>
          <a:prstGeom prst="star1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smtClean="0">
              <a:solidFill>
                <a:prstClr val="white"/>
              </a:solidFill>
              <a:latin typeface="+mj-lt"/>
            </a:endParaRPr>
          </a:p>
        </p:txBody>
      </p:sp>
      <p:sp>
        <p:nvSpPr>
          <p:cNvPr id="25" name="TextBox 24"/>
          <p:cNvSpPr txBox="1"/>
          <p:nvPr/>
        </p:nvSpPr>
        <p:spPr>
          <a:xfrm>
            <a:off x="3036530" y="1418362"/>
            <a:ext cx="1304310" cy="523220"/>
          </a:xfrm>
          <a:prstGeom prst="rect">
            <a:avLst/>
          </a:prstGeom>
          <a:noFill/>
        </p:spPr>
        <p:txBody>
          <a:bodyPr wrap="square" rtlCol="0">
            <a:spAutoFit/>
          </a:bodyPr>
          <a:lstStyle/>
          <a:p>
            <a:pPr algn="ctr">
              <a:buClr>
                <a:schemeClr val="tx2"/>
              </a:buClr>
              <a:buSzPct val="80000"/>
            </a:pPr>
            <a:r>
              <a:rPr lang="en-US" sz="1400" b="1" smtClean="0">
                <a:solidFill>
                  <a:schemeClr val="bg1"/>
                </a:solidFill>
                <a:latin typeface="+mj-lt"/>
              </a:rPr>
              <a:t>Feature </a:t>
            </a:r>
          </a:p>
          <a:p>
            <a:pPr algn="ctr">
              <a:buClr>
                <a:schemeClr val="tx2"/>
              </a:buClr>
              <a:buSzPct val="80000"/>
            </a:pPr>
            <a:r>
              <a:rPr lang="en-US" sz="1400" b="1" smtClean="0">
                <a:solidFill>
                  <a:schemeClr val="bg1"/>
                </a:solidFill>
                <a:latin typeface="+mj-lt"/>
              </a:rPr>
              <a:t>Enhancement!</a:t>
            </a:r>
          </a:p>
        </p:txBody>
      </p:sp>
    </p:spTree>
    <p:extLst>
      <p:ext uri="{BB962C8B-B14F-4D97-AF65-F5344CB8AC3E}">
        <p14:creationId xmlns:p14="http://schemas.microsoft.com/office/powerpoint/2010/main" val="829858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93710" y="230940"/>
            <a:ext cx="1320284" cy="1980426"/>
          </a:xfrm>
          <a:prstGeom prst="rect">
            <a:avLst/>
          </a:prstGeom>
        </p:spPr>
      </p:pic>
      <p:grpSp>
        <p:nvGrpSpPr>
          <p:cNvPr id="6" name="Group 5"/>
          <p:cNvGrpSpPr/>
          <p:nvPr/>
        </p:nvGrpSpPr>
        <p:grpSpPr>
          <a:xfrm>
            <a:off x="3535296" y="1062693"/>
            <a:ext cx="2209800" cy="1103170"/>
            <a:chOff x="3048000" y="709315"/>
            <a:chExt cx="2543664" cy="1269841"/>
          </a:xfrm>
        </p:grpSpPr>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0" y="721846"/>
              <a:ext cx="722540" cy="123682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70131" y="709315"/>
              <a:ext cx="900318" cy="126984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19600" y="721846"/>
              <a:ext cx="1172064" cy="1243175"/>
            </a:xfrm>
            <a:prstGeom prst="rect">
              <a:avLst/>
            </a:prstGeom>
          </p:spPr>
        </p:pic>
      </p:grpSp>
      <p:sp>
        <p:nvSpPr>
          <p:cNvPr id="3" name="Rectangle 2"/>
          <p:cNvSpPr/>
          <p:nvPr/>
        </p:nvSpPr>
        <p:spPr>
          <a:xfrm>
            <a:off x="8175171" y="4234543"/>
            <a:ext cx="968829" cy="90895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449795336"/>
              </p:ext>
            </p:extLst>
          </p:nvPr>
        </p:nvGraphicFramePr>
        <p:xfrm>
          <a:off x="288386" y="2130665"/>
          <a:ext cx="8567229" cy="2648163"/>
        </p:xfrm>
        <a:graphic>
          <a:graphicData uri="http://schemas.openxmlformats.org/drawingml/2006/table">
            <a:tbl>
              <a:tblPr firstRow="1" bandRow="1">
                <a:tableStyleId>{073A0DAA-6AF3-43AB-8588-CEC1D06C72B9}</a:tableStyleId>
              </a:tblPr>
              <a:tblGrid>
                <a:gridCol w="2855743"/>
                <a:gridCol w="2855743"/>
                <a:gridCol w="2855743"/>
              </a:tblGrid>
              <a:tr h="396432">
                <a:tc>
                  <a:txBody>
                    <a:bodyPr/>
                    <a:lstStyle/>
                    <a:p>
                      <a:pPr algn="ctr">
                        <a:lnSpc>
                          <a:spcPct val="100000"/>
                        </a:lnSpc>
                      </a:pPr>
                      <a:r>
                        <a:rPr lang="en-US" sz="1600" dirty="0" smtClean="0"/>
                        <a:t>rx2800 i4</a:t>
                      </a:r>
                      <a:endParaRPr lang="en-US" sz="1600" b="0" i="0" dirty="0">
                        <a:latin typeface="HP Simplified"/>
                        <a:cs typeface="HP Simplified"/>
                      </a:endParaRPr>
                    </a:p>
                  </a:txBody>
                  <a:tcPr marR="180000" marT="91440">
                    <a:solidFill>
                      <a:schemeClr val="accent1"/>
                    </a:solidFill>
                  </a:tcPr>
                </a:tc>
                <a:tc>
                  <a:txBody>
                    <a:bodyPr/>
                    <a:lstStyle/>
                    <a:p>
                      <a:pPr algn="ctr">
                        <a:lnSpc>
                          <a:spcPct val="100000"/>
                        </a:lnSpc>
                      </a:pPr>
                      <a:r>
                        <a:rPr lang="en-US" sz="1600" dirty="0" smtClean="0"/>
                        <a:t>Integrity server blades</a:t>
                      </a:r>
                      <a:endParaRPr lang="en-US" sz="1600" b="0" i="0" dirty="0">
                        <a:latin typeface="+mn-lt"/>
                        <a:cs typeface="HP Simplified"/>
                      </a:endParaRPr>
                    </a:p>
                  </a:txBody>
                  <a:tcPr marR="180000" marT="91440">
                    <a:solidFill>
                      <a:schemeClr val="accent1"/>
                    </a:solidFill>
                  </a:tcPr>
                </a:tc>
                <a:tc>
                  <a:txBody>
                    <a:bodyPr/>
                    <a:lstStyle/>
                    <a:p>
                      <a:pPr algn="ctr">
                        <a:lnSpc>
                          <a:spcPct val="100000"/>
                        </a:lnSpc>
                      </a:pPr>
                      <a:r>
                        <a:rPr lang="en-US" sz="1600" dirty="0" smtClean="0"/>
                        <a:t>Superdome 2</a:t>
                      </a:r>
                      <a:endParaRPr lang="en-US" sz="1600" b="0" i="0" dirty="0">
                        <a:latin typeface="+mn-lt"/>
                        <a:cs typeface="HP Simplified"/>
                      </a:endParaRPr>
                    </a:p>
                  </a:txBody>
                  <a:tcPr marR="180000" marT="91440">
                    <a:solidFill>
                      <a:schemeClr val="accent1"/>
                    </a:solidFill>
                  </a:tcPr>
                </a:tc>
              </a:tr>
              <a:tr h="2251731">
                <a:tc>
                  <a:txBody>
                    <a:bodyPr/>
                    <a:lstStyle/>
                    <a:p>
                      <a:pPr marL="0" indent="0"/>
                      <a:r>
                        <a:rPr lang="en-US" sz="1400" b="1" dirty="0" smtClean="0">
                          <a:solidFill>
                            <a:schemeClr val="tx1"/>
                          </a:solidFill>
                        </a:rPr>
                        <a:t>Recommended for: </a:t>
                      </a:r>
                    </a:p>
                    <a:p>
                      <a:pPr marL="0" indent="0"/>
                      <a:endParaRPr lang="en-US" sz="1400" b="1" dirty="0" smtClean="0">
                        <a:solidFill>
                          <a:schemeClr val="tx1"/>
                        </a:solidFill>
                      </a:endParaRPr>
                    </a:p>
                    <a:p>
                      <a:pPr marL="0" indent="0">
                        <a:buFont typeface="Arial" pitchFamily="34" charset="0"/>
                        <a:buChar char="•"/>
                      </a:pPr>
                      <a:r>
                        <a:rPr lang="en-US" sz="1200" dirty="0" smtClean="0">
                          <a:solidFill>
                            <a:schemeClr val="tx1"/>
                          </a:solidFill>
                        </a:rPr>
                        <a:t>Workloads requiring 1-2 processors</a:t>
                      </a:r>
                    </a:p>
                    <a:p>
                      <a:pPr marL="0" indent="0">
                        <a:buFont typeface="Arial" pitchFamily="34" charset="0"/>
                        <a:buChar char="•"/>
                      </a:pPr>
                      <a:endParaRPr lang="en-US" sz="1200" dirty="0" smtClean="0">
                        <a:solidFill>
                          <a:schemeClr val="tx1"/>
                        </a:solidFill>
                      </a:endParaRPr>
                    </a:p>
                    <a:p>
                      <a:pPr marL="0" indent="0">
                        <a:buFont typeface="Arial" pitchFamily="34" charset="0"/>
                        <a:buChar char="•"/>
                      </a:pPr>
                      <a:r>
                        <a:rPr lang="en-US" sz="1200" dirty="0" smtClean="0">
                          <a:solidFill>
                            <a:schemeClr val="tx1"/>
                          </a:solidFill>
                        </a:rPr>
                        <a:t>Remote and branch offices with three or fewer servers</a:t>
                      </a:r>
                    </a:p>
                    <a:p>
                      <a:pPr marL="0" indent="0">
                        <a:buFont typeface="Arial" pitchFamily="34" charset="0"/>
                        <a:buChar char="•"/>
                      </a:pPr>
                      <a:endParaRPr lang="en-US" sz="1200" dirty="0" smtClean="0">
                        <a:solidFill>
                          <a:schemeClr val="tx1"/>
                        </a:solidFill>
                      </a:endParaRPr>
                    </a:p>
                    <a:p>
                      <a:pPr marL="0" indent="0">
                        <a:buFont typeface="Arial" pitchFamily="34" charset="0"/>
                        <a:buChar char="•"/>
                      </a:pPr>
                      <a:r>
                        <a:rPr lang="en-US" sz="1200" dirty="0" smtClean="0">
                          <a:solidFill>
                            <a:schemeClr val="tx1"/>
                          </a:solidFill>
                        </a:rPr>
                        <a:t>Deals requiring the lowest price point while maintaining Integrity-level reliability</a:t>
                      </a:r>
                      <a:r>
                        <a:rPr lang="en-US" sz="1400" dirty="0" smtClean="0">
                          <a:solidFill>
                            <a:schemeClr val="tx1"/>
                          </a:solidFill>
                        </a:rPr>
                        <a:t> </a:t>
                      </a:r>
                      <a:endParaRPr lang="en-US" sz="1400" dirty="0">
                        <a:solidFill>
                          <a:schemeClr val="tx1"/>
                        </a:solidFill>
                      </a:endParaRPr>
                    </a:p>
                  </a:txBody>
                  <a:tcPr marR="180000" marT="91440" marB="0"/>
                </a:tc>
                <a:tc>
                  <a:txBody>
                    <a:bodyPr/>
                    <a:lstStyle/>
                    <a:p>
                      <a:pPr marL="0" indent="0"/>
                      <a:r>
                        <a:rPr lang="en-US" sz="1400" b="1" dirty="0" smtClean="0">
                          <a:solidFill>
                            <a:schemeClr val="tx1"/>
                          </a:solidFill>
                        </a:rPr>
                        <a:t>Recommended for: </a:t>
                      </a:r>
                    </a:p>
                    <a:p>
                      <a:pPr marL="0" indent="0"/>
                      <a:endParaRPr lang="en-US" sz="1400" b="1" dirty="0" smtClean="0">
                        <a:solidFill>
                          <a:schemeClr val="tx1"/>
                        </a:solidFill>
                      </a:endParaRPr>
                    </a:p>
                    <a:p>
                      <a:pPr marL="0" indent="0">
                        <a:buFont typeface="Arial" pitchFamily="34" charset="0"/>
                        <a:buChar char="•"/>
                      </a:pPr>
                      <a:r>
                        <a:rPr lang="en-US" sz="1200" dirty="0" smtClean="0">
                          <a:solidFill>
                            <a:schemeClr val="tx1"/>
                          </a:solidFill>
                        </a:rPr>
                        <a:t>Workloads requiring 1-8 processors</a:t>
                      </a:r>
                    </a:p>
                    <a:p>
                      <a:pPr marL="0" indent="0">
                        <a:buFont typeface="Arial" pitchFamily="34" charset="0"/>
                        <a:buChar char="•"/>
                      </a:pPr>
                      <a:endParaRPr lang="en-US" sz="1200" dirty="0" smtClean="0">
                        <a:solidFill>
                          <a:schemeClr val="tx1"/>
                        </a:solidFill>
                      </a:endParaRPr>
                    </a:p>
                    <a:p>
                      <a:pPr marL="0" indent="0">
                        <a:buFont typeface="Arial" pitchFamily="34" charset="0"/>
                        <a:buChar char="•"/>
                      </a:pPr>
                      <a:r>
                        <a:rPr lang="en-US" sz="1200" dirty="0" smtClean="0">
                          <a:solidFill>
                            <a:schemeClr val="tx1"/>
                          </a:solidFill>
                        </a:rPr>
                        <a:t>Configurations requiring the advantages and flexibility of Virtual Connect</a:t>
                      </a:r>
                    </a:p>
                    <a:p>
                      <a:pPr marL="0" indent="0">
                        <a:buFont typeface="Arial" pitchFamily="34" charset="0"/>
                        <a:buChar char="•"/>
                      </a:pPr>
                      <a:endParaRPr lang="en-US" sz="1200" dirty="0" smtClean="0">
                        <a:solidFill>
                          <a:schemeClr val="tx1"/>
                        </a:solidFill>
                      </a:endParaRPr>
                    </a:p>
                    <a:p>
                      <a:pPr marL="0" indent="0">
                        <a:buFont typeface="Arial" pitchFamily="34" charset="0"/>
                        <a:buChar char="•"/>
                      </a:pPr>
                      <a:r>
                        <a:rPr lang="en-US" sz="1200" dirty="0" smtClean="0">
                          <a:solidFill>
                            <a:schemeClr val="tx1"/>
                          </a:solidFill>
                        </a:rPr>
                        <a:t>Environments looking to mix Integrity blades, ProLiant blades and Storage blades in the same BladeSystem infrastructure</a:t>
                      </a:r>
                      <a:endParaRPr lang="en-US" sz="1200" dirty="0">
                        <a:solidFill>
                          <a:schemeClr val="tx1"/>
                        </a:solidFill>
                      </a:endParaRPr>
                    </a:p>
                  </a:txBody>
                  <a:tcPr marR="180000" marT="91440" marB="0"/>
                </a:tc>
                <a:tc>
                  <a:txBody>
                    <a:bodyPr/>
                    <a:lstStyle/>
                    <a:p>
                      <a:pPr marL="0" indent="0"/>
                      <a:r>
                        <a:rPr lang="en-US" sz="1400" b="1" dirty="0" smtClean="0">
                          <a:solidFill>
                            <a:schemeClr val="tx1"/>
                          </a:solidFill>
                        </a:rPr>
                        <a:t>Recommended for: </a:t>
                      </a:r>
                    </a:p>
                    <a:p>
                      <a:pPr marL="0" indent="0"/>
                      <a:endParaRPr lang="en-US" sz="1400" b="1" dirty="0" smtClean="0">
                        <a:solidFill>
                          <a:schemeClr val="tx1"/>
                        </a:solidFill>
                      </a:endParaRPr>
                    </a:p>
                    <a:p>
                      <a:pPr marL="0" indent="0">
                        <a:buFont typeface="Arial" pitchFamily="34" charset="0"/>
                        <a:buChar char="•"/>
                      </a:pPr>
                      <a:r>
                        <a:rPr lang="en-US" sz="1200" dirty="0" smtClean="0">
                          <a:solidFill>
                            <a:schemeClr val="tx1"/>
                          </a:solidFill>
                        </a:rPr>
                        <a:t>Workloads requiring 8-32 processors</a:t>
                      </a:r>
                    </a:p>
                    <a:p>
                      <a:pPr marL="0" indent="0">
                        <a:buFont typeface="Arial" pitchFamily="34" charset="0"/>
                        <a:buChar char="•"/>
                      </a:pPr>
                      <a:endParaRPr lang="en-US" sz="1200" dirty="0" smtClean="0">
                        <a:solidFill>
                          <a:schemeClr val="tx1"/>
                        </a:solidFill>
                      </a:endParaRPr>
                    </a:p>
                    <a:p>
                      <a:pPr marL="0" indent="0">
                        <a:buFont typeface="Arial" pitchFamily="34" charset="0"/>
                        <a:buChar char="•"/>
                      </a:pPr>
                      <a:r>
                        <a:rPr lang="en-US" sz="1200" dirty="0" smtClean="0">
                          <a:solidFill>
                            <a:schemeClr val="tx1"/>
                          </a:solidFill>
                        </a:rPr>
                        <a:t>Scalability beyond 8s  SMP</a:t>
                      </a:r>
                    </a:p>
                    <a:p>
                      <a:pPr marL="0" indent="0">
                        <a:buFont typeface="Arial" pitchFamily="34" charset="0"/>
                        <a:buChar char="•"/>
                      </a:pPr>
                      <a:endParaRPr lang="en-US" sz="1200" dirty="0" smtClean="0">
                        <a:solidFill>
                          <a:schemeClr val="tx1"/>
                        </a:solidFill>
                      </a:endParaRPr>
                    </a:p>
                    <a:p>
                      <a:pPr marL="0" indent="0">
                        <a:buFont typeface="Arial" pitchFamily="34" charset="0"/>
                        <a:buChar char="•"/>
                      </a:pPr>
                      <a:r>
                        <a:rPr lang="en-US" sz="1200" dirty="0" smtClean="0">
                          <a:solidFill>
                            <a:schemeClr val="tx1"/>
                          </a:solidFill>
                        </a:rPr>
                        <a:t>Highest levels of RAS</a:t>
                      </a:r>
                    </a:p>
                    <a:p>
                      <a:pPr marL="0" indent="0">
                        <a:buFont typeface="Arial" pitchFamily="34" charset="0"/>
                        <a:buChar char="•"/>
                      </a:pPr>
                      <a:endParaRPr lang="en-US" sz="1200" dirty="0" smtClean="0">
                        <a:solidFill>
                          <a:schemeClr val="tx1"/>
                        </a:solidFill>
                      </a:endParaRPr>
                    </a:p>
                    <a:p>
                      <a:pPr marL="0" indent="0">
                        <a:buFont typeface="Arial" pitchFamily="34" charset="0"/>
                        <a:buChar char="•"/>
                      </a:pPr>
                      <a:r>
                        <a:rPr lang="en-US" sz="1200" dirty="0" smtClean="0">
                          <a:solidFill>
                            <a:schemeClr val="tx1"/>
                          </a:solidFill>
                        </a:rPr>
                        <a:t>PPU pay-per-use utility pricing</a:t>
                      </a:r>
                    </a:p>
                    <a:p>
                      <a:pPr marL="0" indent="0"/>
                      <a:endParaRPr lang="en-US" sz="1200" dirty="0" smtClean="0">
                        <a:solidFill>
                          <a:schemeClr val="tx1"/>
                        </a:solidFill>
                      </a:endParaRPr>
                    </a:p>
                    <a:p>
                      <a:pPr marL="0" indent="0">
                        <a:buFont typeface="Arial" pitchFamily="34" charset="0"/>
                        <a:buChar char="•"/>
                      </a:pPr>
                      <a:r>
                        <a:rPr lang="en-US" sz="1200" dirty="0" smtClean="0">
                          <a:solidFill>
                            <a:schemeClr val="tx1"/>
                          </a:solidFill>
                        </a:rPr>
                        <a:t>IO intensive workloads</a:t>
                      </a:r>
                      <a:endParaRPr lang="en-US" sz="1200" dirty="0">
                        <a:solidFill>
                          <a:schemeClr val="tx1"/>
                        </a:solidFill>
                      </a:endParaRPr>
                    </a:p>
                  </a:txBody>
                  <a:tcPr marR="180000" marT="91440" marB="0"/>
                </a:tc>
              </a:tr>
            </a:tbl>
          </a:graphicData>
        </a:graphic>
      </p:graphicFrame>
      <p:sp>
        <p:nvSpPr>
          <p:cNvPr id="9" name="Title 5"/>
          <p:cNvSpPr>
            <a:spLocks noGrp="1"/>
          </p:cNvSpPr>
          <p:nvPr>
            <p:ph type="title"/>
          </p:nvPr>
        </p:nvSpPr>
        <p:spPr/>
        <p:txBody>
          <a:bodyPr/>
          <a:lstStyle/>
          <a:p>
            <a:r>
              <a:rPr lang="en-US" dirty="0"/>
              <a:t>HP Integrity server positioning</a:t>
            </a:r>
          </a:p>
        </p:txBody>
      </p:sp>
      <p:pic>
        <p:nvPicPr>
          <p:cNvPr id="13" name="Picture 1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3796" y="1469410"/>
            <a:ext cx="1797549" cy="651743"/>
          </a:xfrm>
          <a:prstGeom prst="rect">
            <a:avLst/>
          </a:prstGeom>
        </p:spPr>
      </p:pic>
    </p:spTree>
    <p:extLst>
      <p:ext uri="{BB962C8B-B14F-4D97-AF65-F5344CB8AC3E}">
        <p14:creationId xmlns:p14="http://schemas.microsoft.com/office/powerpoint/2010/main" val="3151823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Strengthen with improved reliability and increased </a:t>
            </a:r>
            <a:r>
              <a:rPr lang="en-US" dirty="0" smtClean="0"/>
              <a:t>manageability</a:t>
            </a:r>
            <a:endParaRPr lang="en-US" dirty="0"/>
          </a:p>
        </p:txBody>
      </p:sp>
    </p:spTree>
    <p:extLst>
      <p:ext uri="{BB962C8B-B14F-4D97-AF65-F5344CB8AC3E}">
        <p14:creationId xmlns:p14="http://schemas.microsoft.com/office/powerpoint/2010/main" val="1122297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 Diagonal Corner Rectangle 23"/>
          <p:cNvSpPr/>
          <p:nvPr/>
        </p:nvSpPr>
        <p:spPr>
          <a:xfrm flipH="1">
            <a:off x="612000" y="1106905"/>
            <a:ext cx="7920000" cy="2853095"/>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p:ph type="title"/>
          </p:nvPr>
        </p:nvSpPr>
        <p:spPr>
          <a:xfrm>
            <a:off x="331470" y="151940"/>
            <a:ext cx="8117206" cy="430887"/>
          </a:xfrm>
        </p:spPr>
        <p:txBody>
          <a:bodyPr/>
          <a:lstStyle/>
          <a:p>
            <a:r>
              <a:rPr lang="en-US" dirty="0" smtClean="0">
                <a:solidFill>
                  <a:schemeClr val="tx1"/>
                </a:solidFill>
              </a:rPr>
              <a:t>Increasing resource efficiency for greater agility</a:t>
            </a:r>
            <a:endParaRPr lang="en-GB" dirty="0">
              <a:solidFill>
                <a:schemeClr val="tx1"/>
              </a:solidFill>
            </a:endParaRPr>
          </a:p>
        </p:txBody>
      </p:sp>
      <p:sp>
        <p:nvSpPr>
          <p:cNvPr id="14" name="Content Placeholder 42"/>
          <p:cNvSpPr txBox="1">
            <a:spLocks/>
          </p:cNvSpPr>
          <p:nvPr/>
        </p:nvSpPr>
        <p:spPr bwMode="black">
          <a:xfrm>
            <a:off x="3240000" y="1620000"/>
            <a:ext cx="5050560" cy="1166304"/>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spcAft>
                <a:spcPts val="600"/>
              </a:spcAft>
            </a:pPr>
            <a:endParaRPr lang="en-US" sz="1600" b="1" dirty="0" smtClean="0"/>
          </a:p>
        </p:txBody>
      </p:sp>
      <p:sp>
        <p:nvSpPr>
          <p:cNvPr id="28" name="Content Placeholder 42"/>
          <p:cNvSpPr txBox="1">
            <a:spLocks/>
          </p:cNvSpPr>
          <p:nvPr/>
        </p:nvSpPr>
        <p:spPr bwMode="black">
          <a:xfrm>
            <a:off x="2098964" y="1280304"/>
            <a:ext cx="6114749" cy="2430735"/>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8275" indent="-168275">
              <a:buFont typeface="Arial" pitchFamily="34" charset="0"/>
              <a:buChar char="•"/>
            </a:pPr>
            <a:r>
              <a:rPr lang="en-US" sz="1600" b="0" dirty="0" smtClean="0">
                <a:solidFill>
                  <a:prstClr val="black"/>
                </a:solidFill>
                <a:latin typeface="HP Simplified"/>
              </a:rPr>
              <a:t>Double </a:t>
            </a:r>
            <a:r>
              <a:rPr lang="en-US" sz="1600" dirty="0" smtClean="0">
                <a:solidFill>
                  <a:srgbClr val="0096D6"/>
                </a:solidFill>
              </a:rPr>
              <a:t>VM density </a:t>
            </a:r>
            <a:r>
              <a:rPr lang="en-US" sz="1600" b="0" dirty="0" smtClean="0">
                <a:solidFill>
                  <a:prstClr val="black"/>
                </a:solidFill>
              </a:rPr>
              <a:t>or</a:t>
            </a:r>
            <a:r>
              <a:rPr lang="en-US" sz="1600" dirty="0" smtClean="0">
                <a:solidFill>
                  <a:srgbClr val="0096D6"/>
                </a:solidFill>
              </a:rPr>
              <a:t> improve </a:t>
            </a:r>
            <a:r>
              <a:rPr lang="en-US" sz="1600" dirty="0" smtClean="0">
                <a:solidFill>
                  <a:srgbClr val="0096D6"/>
                </a:solidFill>
                <a:latin typeface="HP Simplified"/>
              </a:rPr>
              <a:t>storage redundancy </a:t>
            </a:r>
            <a:r>
              <a:rPr lang="en-US" sz="1600" b="0" dirty="0" smtClean="0">
                <a:solidFill>
                  <a:prstClr val="black"/>
                </a:solidFill>
                <a:latin typeface="HP Simplified"/>
              </a:rPr>
              <a:t>with </a:t>
            </a:r>
            <a:r>
              <a:rPr lang="en-US" sz="1600" b="0" dirty="0" smtClean="0">
                <a:solidFill>
                  <a:srgbClr val="000000"/>
                </a:solidFill>
                <a:latin typeface="HP Simplified"/>
              </a:rPr>
              <a:t>2x the virtual Fibre Channel ports</a:t>
            </a:r>
          </a:p>
          <a:p>
            <a:pPr marL="168275" lvl="2" indent="-168275">
              <a:buSzPct val="100000"/>
              <a:buFont typeface="Arial" pitchFamily="34" charset="0"/>
              <a:buChar char="•"/>
            </a:pPr>
            <a:r>
              <a:rPr lang="en-US" sz="1600" dirty="0" smtClean="0">
                <a:solidFill>
                  <a:prstClr val="black"/>
                </a:solidFill>
                <a:latin typeface="HP Simplified"/>
                <a:cs typeface="HP Simplified"/>
              </a:rPr>
              <a:t>Reduce IT spend by </a:t>
            </a:r>
            <a:r>
              <a:rPr lang="en-US" sz="1600" b="1" dirty="0" smtClean="0">
                <a:solidFill>
                  <a:srgbClr val="0096D6"/>
                </a:solidFill>
                <a:latin typeface="HP Simplified"/>
                <a:cs typeface="HP Simplified"/>
              </a:rPr>
              <a:t>discovering idle hardware </a:t>
            </a:r>
            <a:r>
              <a:rPr lang="en-US" sz="1600" dirty="0" smtClean="0">
                <a:solidFill>
                  <a:prstClr val="black"/>
                </a:solidFill>
                <a:latin typeface="HP Simplified"/>
                <a:cs typeface="HP Simplified"/>
              </a:rPr>
              <a:t>with HP Capacity Advisor’s new analysis tool</a:t>
            </a:r>
          </a:p>
          <a:p>
            <a:pPr marL="168275" lvl="2" indent="-168275">
              <a:buSzPct val="100000"/>
              <a:buFont typeface="Arial" pitchFamily="34" charset="0"/>
              <a:buChar char="•"/>
            </a:pPr>
            <a:r>
              <a:rPr lang="en-US" sz="1600" dirty="0" smtClean="0">
                <a:solidFill>
                  <a:prstClr val="black"/>
                </a:solidFill>
                <a:cs typeface="HP Simplified"/>
              </a:rPr>
              <a:t>Extend online </a:t>
            </a:r>
            <a:r>
              <a:rPr lang="en-US" sz="1600" b="1" dirty="0" smtClean="0">
                <a:solidFill>
                  <a:srgbClr val="0096D6"/>
                </a:solidFill>
                <a:cs typeface="HP Simplified"/>
              </a:rPr>
              <a:t>workload mobility </a:t>
            </a:r>
            <a:r>
              <a:rPr lang="en-US" sz="1600" b="1" dirty="0" smtClean="0">
                <a:cs typeface="HP Simplified"/>
              </a:rPr>
              <a:t> </a:t>
            </a:r>
            <a:r>
              <a:rPr lang="en-US" sz="1600" dirty="0" smtClean="0">
                <a:cs typeface="HP Simplified"/>
              </a:rPr>
              <a:t>across a wider </a:t>
            </a:r>
            <a:r>
              <a:rPr lang="en-US" sz="1600" dirty="0" err="1" smtClean="0"/>
              <a:t>Fibre</a:t>
            </a:r>
            <a:r>
              <a:rPr lang="en-US" sz="1600" dirty="0" smtClean="0"/>
              <a:t> Channel storage fabric, now including routers</a:t>
            </a:r>
            <a:endParaRPr lang="en-US" sz="1600" dirty="0" smtClean="0">
              <a:latin typeface="HP Simplified"/>
            </a:endParaRPr>
          </a:p>
          <a:p>
            <a:pPr marL="168275" indent="-168275">
              <a:buFont typeface="Arial" pitchFamily="34" charset="0"/>
              <a:buChar char="•"/>
            </a:pPr>
            <a:r>
              <a:rPr lang="en-US" sz="1600" b="0" dirty="0" smtClean="0">
                <a:solidFill>
                  <a:prstClr val="black"/>
                </a:solidFill>
                <a:latin typeface="HP Simplified"/>
              </a:rPr>
              <a:t>Increase</a:t>
            </a:r>
            <a:r>
              <a:rPr lang="en-US" sz="1600" b="0" dirty="0" smtClean="0">
                <a:solidFill>
                  <a:srgbClr val="0096D6"/>
                </a:solidFill>
                <a:latin typeface="HP Simplified"/>
              </a:rPr>
              <a:t>  </a:t>
            </a:r>
            <a:r>
              <a:rPr lang="en-US" sz="1600" dirty="0" smtClean="0">
                <a:solidFill>
                  <a:srgbClr val="0096D6"/>
                </a:solidFill>
                <a:latin typeface="HP Simplified"/>
              </a:rPr>
              <a:t>networking throughput and redundancy </a:t>
            </a:r>
            <a:r>
              <a:rPr lang="en-US" sz="1600" b="0" dirty="0" smtClean="0">
                <a:solidFill>
                  <a:prstClr val="black"/>
                </a:solidFill>
                <a:latin typeface="HP Simplified"/>
              </a:rPr>
              <a:t>with </a:t>
            </a:r>
            <a:r>
              <a:rPr lang="en-US" sz="1600" b="0" dirty="0" smtClean="0">
                <a:solidFill>
                  <a:prstClr val="black"/>
                </a:solidFill>
              </a:rPr>
              <a:t>Auto Port Aggregation of Direct I/O network connections </a:t>
            </a:r>
            <a:endParaRPr lang="en-US" sz="1600" b="0" dirty="0" smtClean="0">
              <a:solidFill>
                <a:prstClr val="black"/>
              </a:solidFill>
              <a:latin typeface="HP Simplified"/>
            </a:endParaRPr>
          </a:p>
          <a:p>
            <a:pPr lvl="2">
              <a:spcAft>
                <a:spcPts val="600"/>
              </a:spcAft>
              <a:buFont typeface="Arial"/>
              <a:buNone/>
            </a:pPr>
            <a:endParaRPr lang="en-US" sz="1600" dirty="0" smtClean="0"/>
          </a:p>
          <a:p>
            <a:pPr lvl="2">
              <a:spcAft>
                <a:spcPts val="600"/>
              </a:spcAft>
            </a:pPr>
            <a:endParaRPr lang="en-US" sz="1600" dirty="0" smtClean="0">
              <a:solidFill>
                <a:prstClr val="black"/>
              </a:solidFill>
              <a:latin typeface="HP Simplified"/>
            </a:endParaRPr>
          </a:p>
        </p:txBody>
      </p:sp>
      <p:grpSp>
        <p:nvGrpSpPr>
          <p:cNvPr id="2" name="Group 26"/>
          <p:cNvGrpSpPr/>
          <p:nvPr/>
        </p:nvGrpSpPr>
        <p:grpSpPr>
          <a:xfrm>
            <a:off x="806940" y="1834841"/>
            <a:ext cx="1099927" cy="751615"/>
            <a:chOff x="5711809" y="4185803"/>
            <a:chExt cx="952229" cy="502270"/>
          </a:xfrm>
        </p:grpSpPr>
        <p:sp>
          <p:nvSpPr>
            <p:cNvPr id="29" name="Curved Left Arrow 28"/>
            <p:cNvSpPr/>
            <p:nvPr/>
          </p:nvSpPr>
          <p:spPr>
            <a:xfrm>
              <a:off x="6214038" y="4238073"/>
              <a:ext cx="450000" cy="450000"/>
            </a:xfrm>
            <a:prstGeom prst="curvedLeftArrow">
              <a:avLst>
                <a:gd name="adj1" fmla="val 25000"/>
                <a:gd name="adj2" fmla="val 52778"/>
                <a:gd name="adj3" fmla="val 2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33" name="Curved Left Arrow 32"/>
            <p:cNvSpPr/>
            <p:nvPr/>
          </p:nvSpPr>
          <p:spPr>
            <a:xfrm rot="10800000">
              <a:off x="5711809" y="4185803"/>
              <a:ext cx="450000" cy="450000"/>
            </a:xfrm>
            <a:prstGeom prst="curved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sp>
        <p:nvSpPr>
          <p:cNvPr id="13" name="Oval 12"/>
          <p:cNvSpPr/>
          <p:nvPr/>
        </p:nvSpPr>
        <p:spPr>
          <a:xfrm>
            <a:off x="1440000" y="3518550"/>
            <a:ext cx="900000" cy="900000"/>
          </a:xfrm>
          <a:prstGeom prst="ellipse">
            <a:avLst/>
          </a:prstGeom>
          <a:solidFill>
            <a:schemeClr val="accent2"/>
          </a:solidFill>
          <a:ln>
            <a:solidFill>
              <a:schemeClr val="bg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s-MX" sz="1600" b="1" dirty="0" smtClean="0">
                <a:solidFill>
                  <a:prstClr val="white"/>
                </a:solidFill>
              </a:rPr>
              <a:t>2x</a:t>
            </a:r>
            <a:endParaRPr lang="en-US" sz="1600" b="1" dirty="0">
              <a:solidFill>
                <a:prstClr val="white"/>
              </a:solidFill>
            </a:endParaRPr>
          </a:p>
        </p:txBody>
      </p:sp>
      <p:sp>
        <p:nvSpPr>
          <p:cNvPr id="15" name="TextBox 14"/>
          <p:cNvSpPr txBox="1"/>
          <p:nvPr/>
        </p:nvSpPr>
        <p:spPr>
          <a:xfrm>
            <a:off x="2339998" y="4058550"/>
            <a:ext cx="2316083" cy="307777"/>
          </a:xfrm>
          <a:prstGeom prst="rect">
            <a:avLst/>
          </a:prstGeom>
          <a:noFill/>
        </p:spPr>
        <p:txBody>
          <a:bodyPr wrap="square" rtlCol="0">
            <a:spAutoFit/>
          </a:bodyPr>
          <a:lstStyle/>
          <a:p>
            <a:pPr defTabSz="430213">
              <a:spcAft>
                <a:spcPts val="400"/>
              </a:spcAft>
              <a:buSzPct val="100000"/>
            </a:pPr>
            <a:r>
              <a:rPr lang="en-US" sz="1400" b="1" dirty="0" smtClean="0">
                <a:cs typeface="HP Simplified" pitchFamily="34" charset="0"/>
              </a:rPr>
              <a:t>Integrity Virtual Machines</a:t>
            </a:r>
          </a:p>
        </p:txBody>
      </p:sp>
      <p:sp>
        <p:nvSpPr>
          <p:cNvPr id="12" name="Oval 11"/>
          <p:cNvSpPr/>
          <p:nvPr/>
        </p:nvSpPr>
        <p:spPr>
          <a:xfrm>
            <a:off x="4950809" y="3502784"/>
            <a:ext cx="900000" cy="900000"/>
          </a:xfrm>
          <a:prstGeom prst="ellipse">
            <a:avLst/>
          </a:prstGeom>
          <a:solidFill>
            <a:schemeClr val="accent2"/>
          </a:solidFill>
          <a:ln>
            <a:solidFill>
              <a:schemeClr val="bg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s-MX" sz="1600" b="1" dirty="0" smtClean="0">
                <a:solidFill>
                  <a:prstClr val="white"/>
                </a:solidFill>
              </a:rPr>
              <a:t>2x</a:t>
            </a:r>
            <a:endParaRPr lang="en-US" sz="1600" b="1" dirty="0">
              <a:solidFill>
                <a:prstClr val="white"/>
              </a:solidFill>
            </a:endParaRPr>
          </a:p>
        </p:txBody>
      </p:sp>
      <p:sp>
        <p:nvSpPr>
          <p:cNvPr id="17" name="TextBox 16"/>
          <p:cNvSpPr txBox="1"/>
          <p:nvPr/>
        </p:nvSpPr>
        <p:spPr>
          <a:xfrm>
            <a:off x="5897630" y="4058550"/>
            <a:ext cx="2316083" cy="307777"/>
          </a:xfrm>
          <a:prstGeom prst="rect">
            <a:avLst/>
          </a:prstGeom>
          <a:noFill/>
        </p:spPr>
        <p:txBody>
          <a:bodyPr wrap="square" rtlCol="0">
            <a:spAutoFit/>
          </a:bodyPr>
          <a:lstStyle/>
          <a:p>
            <a:pPr defTabSz="430213">
              <a:spcAft>
                <a:spcPts val="400"/>
              </a:spcAft>
              <a:buSzPct val="100000"/>
            </a:pPr>
            <a:r>
              <a:rPr lang="en-US" sz="1400" b="1" dirty="0" smtClean="0">
                <a:cs typeface="HP Simplified" pitchFamily="34" charset="0"/>
              </a:rPr>
              <a:t>Virtual </a:t>
            </a:r>
            <a:r>
              <a:rPr lang="en-US" sz="1400" b="1" dirty="0" err="1" smtClean="0">
                <a:cs typeface="HP Simplified" pitchFamily="34" charset="0"/>
              </a:rPr>
              <a:t>Fibre</a:t>
            </a:r>
            <a:r>
              <a:rPr lang="en-US" sz="1400" b="1" dirty="0" smtClean="0">
                <a:cs typeface="HP Simplified" pitchFamily="34" charset="0"/>
              </a:rPr>
              <a:t> Channel ports</a:t>
            </a:r>
          </a:p>
        </p:txBody>
      </p:sp>
      <p:sp>
        <p:nvSpPr>
          <p:cNvPr id="16" name="Subtitle 1"/>
          <p:cNvSpPr>
            <a:spLocks noGrp="1"/>
          </p:cNvSpPr>
          <p:nvPr>
            <p:ph type="subTitle" idx="1"/>
          </p:nvPr>
        </p:nvSpPr>
        <p:spPr>
          <a:xfrm>
            <a:off x="331470" y="618040"/>
            <a:ext cx="8117206" cy="276999"/>
          </a:xfrm>
        </p:spPr>
        <p:txBody>
          <a:bodyPr/>
          <a:lstStyle/>
          <a:p>
            <a:r>
              <a:rPr lang="en-US" dirty="0" smtClean="0"/>
              <a:t>With the September 2012 HP-UX 11i v3 release</a:t>
            </a:r>
            <a:endParaRPr lang="en-US" dirty="0"/>
          </a:p>
        </p:txBody>
      </p:sp>
    </p:spTree>
    <p:extLst>
      <p:ext uri="{BB962C8B-B14F-4D97-AF65-F5344CB8AC3E}">
        <p14:creationId xmlns:p14="http://schemas.microsoft.com/office/powerpoint/2010/main" val="2393106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 and streamline management</a:t>
            </a:r>
            <a:endParaRPr lang="en-US" dirty="0"/>
          </a:p>
        </p:txBody>
      </p:sp>
      <p:sp>
        <p:nvSpPr>
          <p:cNvPr id="3" name="Text Placeholder 13"/>
          <p:cNvSpPr txBox="1">
            <a:spLocks/>
          </p:cNvSpPr>
          <p:nvPr/>
        </p:nvSpPr>
        <p:spPr>
          <a:xfrm>
            <a:off x="671574" y="1491057"/>
            <a:ext cx="3384000" cy="1396440"/>
          </a:xfrm>
          <a:prstGeom prst="rect">
            <a:avLst/>
          </a:prstGeom>
        </p:spPr>
        <p:txBody>
          <a:bodyPr>
            <a:norm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chemeClr val="tx1"/>
              </a:solidFill>
            </a:endParaRPr>
          </a:p>
        </p:txBody>
      </p:sp>
      <p:sp>
        <p:nvSpPr>
          <p:cNvPr id="8" name="Text Placeholder 13"/>
          <p:cNvSpPr txBox="1">
            <a:spLocks/>
          </p:cNvSpPr>
          <p:nvPr/>
        </p:nvSpPr>
        <p:spPr>
          <a:xfrm>
            <a:off x="5029200" y="2785467"/>
            <a:ext cx="3384000" cy="1396440"/>
          </a:xfrm>
          <a:prstGeom prst="rect">
            <a:avLst/>
          </a:prstGeom>
        </p:spPr>
        <p:txBody>
          <a:bodyPr>
            <a:norm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dirty="0">
              <a:solidFill>
                <a:schemeClr val="tx1"/>
              </a:solidFill>
            </a:endParaRPr>
          </a:p>
        </p:txBody>
      </p:sp>
      <p:sp>
        <p:nvSpPr>
          <p:cNvPr id="11" name="Text Placeholder 13"/>
          <p:cNvSpPr txBox="1">
            <a:spLocks/>
          </p:cNvSpPr>
          <p:nvPr/>
        </p:nvSpPr>
        <p:spPr>
          <a:xfrm>
            <a:off x="5029200" y="1537398"/>
            <a:ext cx="3384000" cy="1396440"/>
          </a:xfrm>
          <a:prstGeom prst="rect">
            <a:avLst/>
          </a:prstGeom>
        </p:spPr>
        <p:txBody>
          <a:bodyPr>
            <a:norm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dirty="0">
              <a:solidFill>
                <a:schemeClr val="tx1"/>
              </a:solidFill>
            </a:endParaRPr>
          </a:p>
        </p:txBody>
      </p:sp>
      <p:sp>
        <p:nvSpPr>
          <p:cNvPr id="12" name="Subtitle 1"/>
          <p:cNvSpPr txBox="1">
            <a:spLocks/>
          </p:cNvSpPr>
          <p:nvPr/>
        </p:nvSpPr>
        <p:spPr>
          <a:xfrm>
            <a:off x="273279" y="595399"/>
            <a:ext cx="8117206" cy="276999"/>
          </a:xfrm>
          <a:prstGeom prst="rect">
            <a:avLst/>
          </a:prstGeom>
        </p:spPr>
        <p:txBody>
          <a:bodyPr/>
          <a:lstStyle/>
          <a:p>
            <a:pPr marL="0" marR="0" lvl="0" indent="0" algn="l" defTabSz="457200" rtl="0" eaLnBrk="1" fontAlgn="auto" latinLnBrk="0" hangingPunct="1">
              <a:lnSpc>
                <a:spcPct val="100000"/>
              </a:lnSpc>
              <a:spcBef>
                <a:spcPts val="0"/>
              </a:spcBef>
              <a:spcAft>
                <a:spcPts val="400"/>
              </a:spcAft>
              <a:buClrTx/>
              <a:buSzPct val="100000"/>
              <a:buFont typeface="Arial"/>
              <a:buNone/>
              <a:tabLst/>
              <a:defRPr/>
            </a:pPr>
            <a:r>
              <a:rPr kumimoji="0" lang="en-US" sz="1800" i="0" u="none" strike="noStrike" kern="1200" cap="none" spc="0" normalizeH="0" baseline="0" noProof="0" dirty="0" smtClean="0">
                <a:ln>
                  <a:noFill/>
                </a:ln>
                <a:effectLst/>
                <a:uLnTx/>
                <a:uFillTx/>
                <a:latin typeface="+mn-lt"/>
                <a:ea typeface="+mn-ea"/>
                <a:cs typeface="HP Simplified" pitchFamily="34" charset="0"/>
              </a:rPr>
              <a:t>Systems Insight Management</a:t>
            </a:r>
            <a:r>
              <a:rPr kumimoji="0" lang="en-US" sz="1800" i="0" u="none" strike="noStrike" kern="1200" cap="none" spc="0" normalizeH="0" noProof="0" dirty="0" smtClean="0">
                <a:ln>
                  <a:noFill/>
                </a:ln>
                <a:effectLst/>
                <a:uLnTx/>
                <a:uFillTx/>
                <a:latin typeface="+mn-lt"/>
                <a:ea typeface="+mn-ea"/>
                <a:cs typeface="HP Simplified" pitchFamily="34" charset="0"/>
              </a:rPr>
              <a:t> 7.1, Matrix OE 7.1, HP-UX deployment tools</a:t>
            </a:r>
            <a:endParaRPr kumimoji="0" lang="en-US" sz="1800" i="0" u="none" strike="noStrike" kern="1200" cap="none" spc="0" normalizeH="0" baseline="0" noProof="0" dirty="0">
              <a:ln>
                <a:noFill/>
              </a:ln>
              <a:effectLst/>
              <a:uLnTx/>
              <a:uFillTx/>
              <a:latin typeface="+mn-lt"/>
              <a:ea typeface="+mn-ea"/>
              <a:cs typeface="HP Simplified" pitchFamily="34" charset="0"/>
            </a:endParaRPr>
          </a:p>
        </p:txBody>
      </p:sp>
      <p:sp>
        <p:nvSpPr>
          <p:cNvPr id="13" name="Round Diagonal Corner Rectangle 12"/>
          <p:cNvSpPr/>
          <p:nvPr/>
        </p:nvSpPr>
        <p:spPr>
          <a:xfrm flipH="1">
            <a:off x="612000" y="1439999"/>
            <a:ext cx="7920000" cy="3048873"/>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19125" y="3990975"/>
            <a:ext cx="7915275" cy="0"/>
          </a:xfrm>
          <a:prstGeom prst="line">
            <a:avLst/>
          </a:prstGeom>
          <a:ln w="7620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4" name="Group 35"/>
          <p:cNvGrpSpPr/>
          <p:nvPr/>
        </p:nvGrpSpPr>
        <p:grpSpPr>
          <a:xfrm>
            <a:off x="609600" y="3990975"/>
            <a:ext cx="7920825" cy="513525"/>
            <a:chOff x="609600" y="3990975"/>
            <a:chExt cx="7920825" cy="513525"/>
          </a:xfrm>
          <a:solidFill>
            <a:schemeClr val="accent1"/>
          </a:solidFill>
        </p:grpSpPr>
        <p:sp>
          <p:nvSpPr>
            <p:cNvPr id="17" name="Rectangle 16"/>
            <p:cNvSpPr/>
            <p:nvPr/>
          </p:nvSpPr>
          <p:spPr>
            <a:xfrm>
              <a:off x="1114425" y="4000500"/>
              <a:ext cx="7416000" cy="504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 single, common management interface across data center</a:t>
              </a:r>
              <a:endParaRPr lang="en-US" b="1" dirty="0"/>
            </a:p>
          </p:txBody>
        </p:sp>
        <p:sp>
          <p:nvSpPr>
            <p:cNvPr id="21" name="Rounded Rectangle 20"/>
            <p:cNvSpPr/>
            <p:nvPr/>
          </p:nvSpPr>
          <p:spPr>
            <a:xfrm>
              <a:off x="704850" y="3990975"/>
              <a:ext cx="781050" cy="3048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857250" y="4143375"/>
              <a:ext cx="781050" cy="3048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762000" y="4048125"/>
              <a:ext cx="781050" cy="3048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628650" y="3990975"/>
              <a:ext cx="781050" cy="1714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676275" y="4057650"/>
              <a:ext cx="781050" cy="1714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971550" y="4295775"/>
              <a:ext cx="781050" cy="1714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800100" y="4219575"/>
              <a:ext cx="781050" cy="1714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733425" y="4162425"/>
              <a:ext cx="781050" cy="1714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657225" y="4029075"/>
              <a:ext cx="781050" cy="1714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1057275" y="4314825"/>
              <a:ext cx="781050" cy="1714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981075" y="4295775"/>
              <a:ext cx="781050" cy="1714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57225" y="4048125"/>
              <a:ext cx="676275" cy="28575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09625" y="4200525"/>
              <a:ext cx="676275" cy="28575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771525" y="4105275"/>
              <a:ext cx="676275" cy="28575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09600" y="3990975"/>
              <a:ext cx="95250" cy="571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Content Placeholder 42"/>
          <p:cNvSpPr txBox="1">
            <a:spLocks/>
          </p:cNvSpPr>
          <p:nvPr/>
        </p:nvSpPr>
        <p:spPr bwMode="black">
          <a:xfrm>
            <a:off x="2386941" y="1582507"/>
            <a:ext cx="5783284" cy="1954530"/>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spcAft>
                <a:spcPts val="1200"/>
              </a:spcAft>
            </a:pPr>
            <a:r>
              <a:rPr lang="en-US" sz="1600" b="1" dirty="0" smtClean="0">
                <a:solidFill>
                  <a:schemeClr val="accent1"/>
                </a:solidFill>
              </a:rPr>
              <a:t>Streamline performance</a:t>
            </a:r>
            <a:r>
              <a:rPr lang="en-US" sz="1600" dirty="0" smtClean="0">
                <a:solidFill>
                  <a:schemeClr val="tx1"/>
                </a:solidFill>
              </a:rPr>
              <a:t> featuring </a:t>
            </a:r>
            <a:r>
              <a:rPr lang="en-US" sz="1600" dirty="0" smtClean="0">
                <a:solidFill>
                  <a:schemeClr val="tx2"/>
                </a:solidFill>
              </a:rPr>
              <a:t>continuous data collection for up to date performance analysis and alerts.  Storage management support of new agile-only Device-Specific-Files (DSF) devices.</a:t>
            </a:r>
            <a:endParaRPr lang="en-US" sz="1600" b="1" dirty="0">
              <a:solidFill>
                <a:schemeClr val="accent1"/>
              </a:solidFill>
            </a:endParaRPr>
          </a:p>
          <a:p>
            <a:pPr lvl="2">
              <a:spcAft>
                <a:spcPts val="1200"/>
              </a:spcAft>
            </a:pPr>
            <a:r>
              <a:rPr lang="en-US" sz="1600" b="1" dirty="0" smtClean="0">
                <a:solidFill>
                  <a:schemeClr val="accent1"/>
                </a:solidFill>
              </a:rPr>
              <a:t>Enhance systems management functions </a:t>
            </a:r>
            <a:r>
              <a:rPr lang="en-US" sz="1600" dirty="0" smtClean="0">
                <a:solidFill>
                  <a:schemeClr val="tx2"/>
                </a:solidFill>
              </a:rPr>
              <a:t>of upgrades, backups, Federated CMS search and selective VM suspend/discovery</a:t>
            </a:r>
            <a:endParaRPr lang="en-US" sz="1600" b="1" dirty="0">
              <a:solidFill>
                <a:schemeClr val="accent1"/>
              </a:solidFill>
            </a:endParaRPr>
          </a:p>
          <a:p>
            <a:pPr lvl="2">
              <a:spcAft>
                <a:spcPts val="1200"/>
              </a:spcAft>
            </a:pPr>
            <a:r>
              <a:rPr lang="en-US" sz="1600" b="1" dirty="0" smtClean="0">
                <a:solidFill>
                  <a:schemeClr val="accent1"/>
                </a:solidFill>
              </a:rPr>
              <a:t>Workload management of latest virtualization developments </a:t>
            </a:r>
            <a:r>
              <a:rPr lang="en-US" sz="1600" dirty="0" smtClean="0">
                <a:solidFill>
                  <a:schemeClr val="tx2"/>
                </a:solidFill>
              </a:rPr>
              <a:t>with</a:t>
            </a:r>
            <a:r>
              <a:rPr lang="en-US" sz="1600" dirty="0" smtClean="0"/>
              <a:t> vPars v5 dynamic core support as well as  HP-UX vPars and Integrity VM v6</a:t>
            </a:r>
          </a:p>
          <a:p>
            <a:pPr lvl="2">
              <a:spcAft>
                <a:spcPts val="1200"/>
              </a:spcAft>
            </a:pPr>
            <a:endParaRPr lang="en-US" sz="1600" b="1" dirty="0">
              <a:solidFill>
                <a:schemeClr val="accent1"/>
              </a:solidFill>
            </a:endParaRPr>
          </a:p>
        </p:txBody>
      </p:sp>
      <p:pic>
        <p:nvPicPr>
          <p:cNvPr id="38" name="Picture 3" descr="C:\Users\parkerus\Documents\CI\AA - EG Brand\INfo Graphics\HP_icon_globe\Digital_RGB\Presentation_PNG\HP_icon_globe_blueRGB.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51211" y="2417481"/>
            <a:ext cx="560388" cy="560387"/>
          </a:xfrm>
          <a:prstGeom prst="rect">
            <a:avLst/>
          </a:prstGeom>
          <a:solidFill>
            <a:schemeClr val="bg2"/>
          </a:solidFill>
        </p:spPr>
      </p:pic>
    </p:spTree>
    <p:extLst>
      <p:ext uri="{BB962C8B-B14F-4D97-AF65-F5344CB8AC3E}">
        <p14:creationId xmlns:p14="http://schemas.microsoft.com/office/powerpoint/2010/main" val="2982584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469" y="235063"/>
            <a:ext cx="8460105" cy="489332"/>
          </a:xfrm>
        </p:spPr>
        <p:txBody>
          <a:bodyPr/>
          <a:lstStyle/>
          <a:p>
            <a:r>
              <a:rPr lang="en-US" dirty="0" smtClean="0"/>
              <a:t>E</a:t>
            </a:r>
            <a:r>
              <a:rPr lang="en-US" dirty="0" smtClean="0">
                <a:solidFill>
                  <a:srgbClr val="000000"/>
                </a:solidFill>
                <a:latin typeface="HP Simplified" pitchFamily="34" charset="0"/>
                <a:cs typeface="HP Simplified" pitchFamily="34" charset="0"/>
              </a:rPr>
              <a:t>asing management of newest Integrity servers</a:t>
            </a:r>
          </a:p>
        </p:txBody>
      </p:sp>
      <p:sp>
        <p:nvSpPr>
          <p:cNvPr id="4" name="Text Placeholder 3"/>
          <p:cNvSpPr>
            <a:spLocks noGrp="1"/>
          </p:cNvSpPr>
          <p:nvPr>
            <p:ph type="body" sz="quarter" idx="4294967295"/>
          </p:nvPr>
        </p:nvSpPr>
        <p:spPr>
          <a:xfrm>
            <a:off x="2660073" y="1606250"/>
            <a:ext cx="5225143" cy="2454995"/>
          </a:xfrm>
          <a:prstGeom prst="rect">
            <a:avLst/>
          </a:prstGeom>
        </p:spPr>
        <p:txBody>
          <a:bodyPr/>
          <a:lstStyle/>
          <a:p>
            <a:pPr marL="168275" indent="-168275">
              <a:spcAft>
                <a:spcPts val="1200"/>
              </a:spcAft>
              <a:buFont typeface="Arial" pitchFamily="34" charset="0"/>
              <a:buChar char="•"/>
            </a:pPr>
            <a:r>
              <a:rPr lang="en-US" sz="1600" dirty="0" smtClean="0"/>
              <a:t>Easily create, delete and  resize </a:t>
            </a:r>
            <a:r>
              <a:rPr lang="en-US" sz="1600" b="0" dirty="0" err="1" smtClean="0">
                <a:solidFill>
                  <a:srgbClr val="000000"/>
                </a:solidFill>
              </a:rPr>
              <a:t>nPartitions</a:t>
            </a:r>
            <a:r>
              <a:rPr lang="en-US" sz="1600" b="0" dirty="0" smtClean="0">
                <a:solidFill>
                  <a:srgbClr val="000000"/>
                </a:solidFill>
              </a:rPr>
              <a:t> on the new BL870c i4 and BL890c i4 server blades</a:t>
            </a:r>
          </a:p>
          <a:p>
            <a:pPr marL="168275" lvl="0" indent="-168275">
              <a:spcAft>
                <a:spcPts val="1200"/>
              </a:spcAft>
              <a:buFont typeface="Arial" pitchFamily="34" charset="0"/>
              <a:buChar char="•"/>
            </a:pPr>
            <a:r>
              <a:rPr lang="en-US" sz="1600" b="0" dirty="0" smtClean="0">
                <a:solidFill>
                  <a:srgbClr val="000000"/>
                </a:solidFill>
              </a:rPr>
              <a:t>Up to </a:t>
            </a:r>
            <a:r>
              <a:rPr lang="en-US" sz="1600" dirty="0" smtClean="0"/>
              <a:t>6x</a:t>
            </a:r>
            <a:r>
              <a:rPr lang="en-US" sz="1600" b="0" dirty="0" smtClean="0"/>
              <a:t> </a:t>
            </a:r>
            <a:r>
              <a:rPr lang="en-US" sz="1600" dirty="0" smtClean="0"/>
              <a:t>faster</a:t>
            </a:r>
            <a:r>
              <a:rPr lang="en-US" sz="1600" b="0" dirty="0" smtClean="0"/>
              <a:t> </a:t>
            </a:r>
            <a:r>
              <a:rPr lang="en-US" sz="1600" b="0" dirty="0" err="1" smtClean="0">
                <a:solidFill>
                  <a:srgbClr val="000000"/>
                </a:solidFill>
              </a:rPr>
              <a:t>vMedia</a:t>
            </a:r>
            <a:endParaRPr lang="en-US" sz="1600" dirty="0" smtClean="0">
              <a:solidFill>
                <a:srgbClr val="000000"/>
              </a:solidFill>
            </a:endParaRPr>
          </a:p>
          <a:p>
            <a:pPr marL="168275" lvl="0" indent="-168275">
              <a:spcAft>
                <a:spcPts val="1200"/>
              </a:spcAft>
              <a:buFont typeface="Arial" pitchFamily="34" charset="0"/>
              <a:buChar char="•"/>
            </a:pPr>
            <a:r>
              <a:rPr lang="en-US" sz="1600" dirty="0" smtClean="0"/>
              <a:t>Increased security </a:t>
            </a:r>
            <a:r>
              <a:rPr lang="en-US" sz="1600" b="0" dirty="0" smtClean="0">
                <a:solidFill>
                  <a:srgbClr val="000000"/>
                </a:solidFill>
              </a:rPr>
              <a:t>through progressive login delays for repeated incorrect password attempts</a:t>
            </a:r>
          </a:p>
          <a:p>
            <a:pPr marL="168275" lvl="0" indent="-168275">
              <a:spcAft>
                <a:spcPts val="1200"/>
              </a:spcAft>
              <a:buFont typeface="Arial" pitchFamily="34" charset="0"/>
              <a:buChar char="•"/>
            </a:pPr>
            <a:r>
              <a:rPr lang="en-US" sz="1600" dirty="0" smtClean="0"/>
              <a:t>Clear</a:t>
            </a:r>
            <a:r>
              <a:rPr lang="en-US" sz="1600" b="0" dirty="0" smtClean="0">
                <a:solidFill>
                  <a:srgbClr val="000000"/>
                </a:solidFill>
              </a:rPr>
              <a:t> cause-and-action </a:t>
            </a:r>
            <a:r>
              <a:rPr lang="en-US" sz="1600" dirty="0" smtClean="0"/>
              <a:t>diagnostic statements</a:t>
            </a:r>
          </a:p>
          <a:p>
            <a:pPr marL="168275" lvl="0" indent="-168275">
              <a:spcAft>
                <a:spcPts val="1200"/>
              </a:spcAft>
              <a:buFont typeface="Arial" pitchFamily="34" charset="0"/>
              <a:buChar char="•"/>
            </a:pPr>
            <a:r>
              <a:rPr lang="en-US" sz="1600" dirty="0" smtClean="0"/>
              <a:t>Simplified firmware updates </a:t>
            </a:r>
            <a:r>
              <a:rPr lang="en-US" sz="1600" b="0" dirty="0" smtClean="0">
                <a:solidFill>
                  <a:srgbClr val="000000"/>
                </a:solidFill>
              </a:rPr>
              <a:t>using Integrity </a:t>
            </a:r>
            <a:r>
              <a:rPr lang="en-US" sz="1600" b="0" dirty="0" err="1" smtClean="0">
                <a:solidFill>
                  <a:srgbClr val="000000"/>
                </a:solidFill>
              </a:rPr>
              <a:t>iLO</a:t>
            </a:r>
            <a:r>
              <a:rPr lang="en-US" sz="1600" b="0" dirty="0" smtClean="0">
                <a:solidFill>
                  <a:srgbClr val="000000"/>
                </a:solidFill>
              </a:rPr>
              <a:t> integrated with HPSUM</a:t>
            </a:r>
          </a:p>
        </p:txBody>
      </p:sp>
      <p:sp>
        <p:nvSpPr>
          <p:cNvPr id="9" name="Footer Placeholder 4"/>
          <p:cNvSpPr txBox="1">
            <a:spLocks/>
          </p:cNvSpPr>
          <p:nvPr/>
        </p:nvSpPr>
        <p:spPr>
          <a:xfrm>
            <a:off x="5566654" y="4736447"/>
            <a:ext cx="1673424" cy="227931"/>
          </a:xfrm>
          <a:prstGeom prst="rect">
            <a:avLst/>
          </a:prstGeom>
        </p:spPr>
        <p:txBody>
          <a:bodyPr vert="horz" lIns="0" tIns="45720" rIns="91440" bIns="45720" rtlCol="0" anchor="ctr"/>
          <a:lstStyle/>
          <a:p>
            <a:pPr defTabSz="914400">
              <a:defRPr/>
            </a:pPr>
            <a:r>
              <a:rPr lang="en-US" sz="800" dirty="0" smtClean="0">
                <a:solidFill>
                  <a:schemeClr val="accent5"/>
                </a:solidFill>
              </a:rPr>
              <a:t>HP Confidential – NDA required</a:t>
            </a:r>
            <a:endParaRPr lang="en-US" sz="800" dirty="0">
              <a:solidFill>
                <a:schemeClr val="accent5"/>
              </a:solidFill>
            </a:endParaRPr>
          </a:p>
        </p:txBody>
      </p:sp>
      <p:sp>
        <p:nvSpPr>
          <p:cNvPr id="7" name="Round Diagonal Corner Rectangle 6"/>
          <p:cNvSpPr/>
          <p:nvPr/>
        </p:nvSpPr>
        <p:spPr>
          <a:xfrm flipH="1">
            <a:off x="432000" y="990000"/>
            <a:ext cx="8280000" cy="3600000"/>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2803030" y="810000"/>
            <a:ext cx="3240000" cy="3600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Integrity </a:t>
            </a:r>
            <a:r>
              <a:rPr lang="en-US" b="1" dirty="0" err="1"/>
              <a:t>iLO</a:t>
            </a:r>
            <a:r>
              <a:rPr lang="en-US" b="1" dirty="0"/>
              <a:t> 3 </a:t>
            </a:r>
          </a:p>
        </p:txBody>
      </p:sp>
      <p:pic>
        <p:nvPicPr>
          <p:cNvPr id="8" name="Picture 3" descr="C:\Users\parkerus\Documents\CI\AA - EG Brand\INfo Graphics\HP_icon_globe\Digital_RGB\Presentation_PNG\HP_icon_globe_blueRGB.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39337" y="2500608"/>
            <a:ext cx="560388" cy="560387"/>
          </a:xfrm>
          <a:prstGeom prst="rect">
            <a:avLst/>
          </a:prstGeom>
          <a:solidFill>
            <a:schemeClr val="bg2"/>
          </a:solidFill>
        </p:spPr>
      </p:pic>
    </p:spTree>
    <p:extLst>
      <p:ext uri="{BB962C8B-B14F-4D97-AF65-F5344CB8AC3E}">
        <p14:creationId xmlns:p14="http://schemas.microsoft.com/office/powerpoint/2010/main" val="3119670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89" y="0"/>
            <a:ext cx="9154489" cy="5143500"/>
          </a:xfrm>
          <a:prstGeom prst="rect">
            <a:avLst/>
          </a:prstGeom>
        </p:spPr>
      </p:pic>
      <p:sp>
        <p:nvSpPr>
          <p:cNvPr id="4" name="Title 3"/>
          <p:cNvSpPr>
            <a:spLocks noGrp="1"/>
          </p:cNvSpPr>
          <p:nvPr>
            <p:ph type="ctrTitle"/>
          </p:nvPr>
        </p:nvSpPr>
        <p:spPr/>
        <p:txBody>
          <a:bodyPr/>
          <a:lstStyle/>
          <a:p>
            <a:r>
              <a:rPr lang="en-US" dirty="0" smtClean="0">
                <a:solidFill>
                  <a:schemeClr val="tx1"/>
                </a:solidFill>
              </a:rPr>
              <a:t>Enduring</a:t>
            </a:r>
            <a:endParaRPr lang="en-US" dirty="0">
              <a:solidFill>
                <a:schemeClr val="tx1"/>
              </a:solidFill>
            </a:endParaRPr>
          </a:p>
        </p:txBody>
      </p:sp>
      <p:pic>
        <p:nvPicPr>
          <p:cNvPr id="7" name="Picture 6" descr="HP_White_RGB_150_S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5" name="TextBox 4"/>
          <p:cNvSpPr txBox="1"/>
          <p:nvPr/>
        </p:nvSpPr>
        <p:spPr>
          <a:xfrm>
            <a:off x="444501" y="4758803"/>
            <a:ext cx="8012545" cy="22860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B9B8BB"/>
                </a:solidFill>
                <a:latin typeface="HP Simplified"/>
                <a:cs typeface="HP Simplified"/>
              </a:rPr>
              <a:t>© Copyright 2012 Hewlett-Packard Development Company, L.P. </a:t>
            </a:r>
            <a:r>
              <a:rPr lang="en-US" sz="700" b="0" i="0" baseline="0" dirty="0" smtClean="0">
                <a:solidFill>
                  <a:srgbClr val="B9B8BB"/>
                </a:solidFill>
                <a:latin typeface="HP Simplified"/>
                <a:cs typeface="HP Simplified"/>
              </a:rPr>
              <a:t> </a:t>
            </a:r>
            <a:r>
              <a:rPr lang="en-US" sz="700" b="0" i="0" dirty="0" smtClean="0">
                <a:solidFill>
                  <a:srgbClr val="B9B8BB"/>
                </a:solidFill>
                <a:latin typeface="HP Simplified"/>
                <a:cs typeface="HP Simplified"/>
              </a:rPr>
              <a:t>The information contained herein is subject to change without notice.</a:t>
            </a: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marL="0" algn="l" defTabSz="914400" rtl="0" eaLnBrk="1" latinLnBrk="0" hangingPunct="1"/>
            <a:fld id="{6C5AF65D-6854-49AF-ABC5-48B5BA0EA842}" type="slidenum">
              <a:rPr lang="en-US" sz="700" b="0" i="0" kern="1200" smtClean="0">
                <a:solidFill>
                  <a:srgbClr val="B9B8BB"/>
                </a:solidFill>
                <a:latin typeface="HP Simplified"/>
                <a:ea typeface="+mn-ea"/>
                <a:cs typeface="HP Simplified"/>
              </a:rPr>
              <a:pPr marL="0" algn="l" defTabSz="914400" rtl="0" eaLnBrk="1" latinLnBrk="0" hangingPunct="1"/>
              <a:t>27</a:t>
            </a:fld>
            <a:endParaRPr lang="en-US" sz="700" b="0" i="0" kern="1200" dirty="0" smtClean="0">
              <a:solidFill>
                <a:srgbClr val="B9B8BB"/>
              </a:solidFill>
              <a:latin typeface="HP Simplified"/>
              <a:ea typeface="+mn-ea"/>
              <a:cs typeface="HP Simplified"/>
            </a:endParaRPr>
          </a:p>
        </p:txBody>
      </p:sp>
    </p:spTree>
    <p:extLst>
      <p:ext uri="{BB962C8B-B14F-4D97-AF65-F5344CB8AC3E}">
        <p14:creationId xmlns:p14="http://schemas.microsoft.com/office/powerpoint/2010/main" val="2984741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21607" y="1321828"/>
            <a:ext cx="1564455" cy="1706678"/>
          </a:xfrm>
          <a:prstGeom prst="rect">
            <a:avLst/>
          </a:prstGeom>
        </p:spPr>
      </p:pic>
      <p:sp>
        <p:nvSpPr>
          <p:cNvPr id="2" name="Title 1"/>
          <p:cNvSpPr>
            <a:spLocks noGrp="1"/>
          </p:cNvSpPr>
          <p:nvPr>
            <p:ph type="title"/>
          </p:nvPr>
        </p:nvSpPr>
        <p:spPr>
          <a:xfrm>
            <a:off x="331470" y="198488"/>
            <a:ext cx="8812530" cy="430887"/>
          </a:xfrm>
        </p:spPr>
        <p:txBody>
          <a:bodyPr/>
          <a:lstStyle/>
          <a:p>
            <a:r>
              <a:rPr lang="en-US" dirty="0" smtClean="0"/>
              <a:t>Continuing investment in HP </a:t>
            </a:r>
            <a:r>
              <a:rPr lang="en-US" dirty="0"/>
              <a:t>Integrity</a:t>
            </a:r>
          </a:p>
        </p:txBody>
      </p:sp>
      <p:sp>
        <p:nvSpPr>
          <p:cNvPr id="55" name="Rectangle 54"/>
          <p:cNvSpPr/>
          <p:nvPr/>
        </p:nvSpPr>
        <p:spPr>
          <a:xfrm>
            <a:off x="5308570" y="2896136"/>
            <a:ext cx="3205645" cy="954107"/>
          </a:xfrm>
          <a:prstGeom prst="rect">
            <a:avLst/>
          </a:prstGeom>
        </p:spPr>
        <p:txBody>
          <a:bodyPr wrap="square">
            <a:spAutoFit/>
          </a:bodyPr>
          <a:lstStyle/>
          <a:p>
            <a:pPr marL="285750" indent="-285750">
              <a:buFont typeface="Arial" pitchFamily="34" charset="0"/>
              <a:buChar char="•"/>
            </a:pPr>
            <a:r>
              <a:rPr lang="en-US" sz="1400" dirty="0" smtClean="0">
                <a:solidFill>
                  <a:prstClr val="black"/>
                </a:solidFill>
                <a:cs typeface="Arial" pitchFamily="34" charset="0"/>
              </a:rPr>
              <a:t>Kittson-based Integrity systems</a:t>
            </a:r>
          </a:p>
          <a:p>
            <a:pPr marL="285750" indent="-285750">
              <a:buFont typeface="Arial" pitchFamily="34" charset="0"/>
              <a:buChar char="•"/>
            </a:pPr>
            <a:r>
              <a:rPr lang="en-US" sz="1400" dirty="0" smtClean="0">
                <a:solidFill>
                  <a:prstClr val="black"/>
                </a:solidFill>
                <a:cs typeface="Arial" pitchFamily="34" charset="0"/>
              </a:rPr>
              <a:t>Regular updates and continued innovation with HP-UX, OpenVMS and NonStop</a:t>
            </a:r>
          </a:p>
        </p:txBody>
      </p:sp>
      <p:sp>
        <p:nvSpPr>
          <p:cNvPr id="31" name="Rectangle 30"/>
          <p:cNvSpPr>
            <a:spLocks noChangeArrowheads="1"/>
          </p:cNvSpPr>
          <p:nvPr/>
        </p:nvSpPr>
        <p:spPr bwMode="auto">
          <a:xfrm>
            <a:off x="1037160" y="2896136"/>
            <a:ext cx="3873733" cy="1169551"/>
          </a:xfrm>
          <a:prstGeom prst="rect">
            <a:avLst/>
          </a:prstGeom>
          <a:noFill/>
          <a:ln w="9525">
            <a:noFill/>
            <a:miter lim="800000"/>
            <a:headEnd/>
            <a:tailEnd/>
          </a:ln>
        </p:spPr>
        <p:txBody>
          <a:bodyPr wrap="square">
            <a:spAutoFit/>
          </a:bodyPr>
          <a:lstStyle/>
          <a:p>
            <a:pPr marL="285750" indent="-285750">
              <a:buFont typeface="Arial" pitchFamily="34" charset="0"/>
              <a:buChar char="•"/>
            </a:pPr>
            <a:r>
              <a:rPr lang="en-US" sz="1400" dirty="0" smtClean="0">
                <a:solidFill>
                  <a:prstClr val="black"/>
                </a:solidFill>
                <a:cs typeface="Arial" pitchFamily="34" charset="0"/>
              </a:rPr>
              <a:t>Integrity i4 servers with Intel Itanium 9500</a:t>
            </a:r>
          </a:p>
          <a:p>
            <a:pPr marL="742950" lvl="1" indent="-285750">
              <a:buFont typeface="Arial" pitchFamily="34" charset="0"/>
              <a:buChar char="•"/>
            </a:pPr>
            <a:r>
              <a:rPr lang="en-US" sz="1400" dirty="0" smtClean="0">
                <a:solidFill>
                  <a:prstClr val="black"/>
                </a:solidFill>
                <a:cs typeface="Arial" pitchFamily="34" charset="0"/>
              </a:rPr>
              <a:t>HP-UX  – available now</a:t>
            </a:r>
          </a:p>
          <a:p>
            <a:pPr marL="742950" lvl="1" indent="-285750">
              <a:buFont typeface="Arial" pitchFamily="34" charset="0"/>
              <a:buChar char="•"/>
            </a:pPr>
            <a:r>
              <a:rPr lang="en-US" sz="1400" dirty="0" smtClean="0">
                <a:solidFill>
                  <a:prstClr val="black"/>
                </a:solidFill>
                <a:cs typeface="Arial" pitchFamily="34" charset="0"/>
              </a:rPr>
              <a:t>NonStop – </a:t>
            </a:r>
            <a:r>
              <a:rPr lang="en-US" sz="1400" dirty="0">
                <a:solidFill>
                  <a:prstClr val="black"/>
                </a:solidFill>
                <a:cs typeface="Arial" pitchFamily="34" charset="0"/>
              </a:rPr>
              <a:t>available now</a:t>
            </a:r>
          </a:p>
          <a:p>
            <a:pPr marL="285750" indent="-285750">
              <a:buFont typeface="Arial" pitchFamily="34" charset="0"/>
              <a:buChar char="•"/>
            </a:pPr>
            <a:r>
              <a:rPr lang="en-US" sz="1400" dirty="0" smtClean="0">
                <a:solidFill>
                  <a:prstClr val="black"/>
                </a:solidFill>
                <a:cs typeface="Arial" pitchFamily="34" charset="0"/>
              </a:rPr>
              <a:t>Regular updates and continued innovation with HP-UX, OpenVMS and NonStop</a:t>
            </a:r>
          </a:p>
        </p:txBody>
      </p:sp>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42557" y="1485553"/>
            <a:ext cx="720000" cy="380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0976" y="1966208"/>
            <a:ext cx="624961" cy="720000"/>
          </a:xfrm>
          <a:prstGeom prst="rect">
            <a:avLst/>
          </a:prstGeom>
        </p:spPr>
      </p:pic>
      <p:sp>
        <p:nvSpPr>
          <p:cNvPr id="42" name="Round Diagonal Corner Rectangle 41"/>
          <p:cNvSpPr/>
          <p:nvPr/>
        </p:nvSpPr>
        <p:spPr>
          <a:xfrm flipH="1">
            <a:off x="612000" y="1029457"/>
            <a:ext cx="7920000" cy="3470543"/>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 name="TextBox 42"/>
          <p:cNvSpPr txBox="1"/>
          <p:nvPr/>
        </p:nvSpPr>
        <p:spPr>
          <a:xfrm>
            <a:off x="1973835" y="852611"/>
            <a:ext cx="1260000" cy="369332"/>
          </a:xfrm>
          <a:prstGeom prst="rect">
            <a:avLst/>
          </a:prstGeom>
          <a:solidFill>
            <a:schemeClr val="accent1"/>
          </a:solidFill>
        </p:spPr>
        <p:txBody>
          <a:bodyPr wrap="none" rtlCol="0">
            <a:spAutoFit/>
          </a:bodyPr>
          <a:lstStyle/>
          <a:p>
            <a:pPr algn="ctr" defTabSz="430213">
              <a:spcAft>
                <a:spcPts val="400"/>
              </a:spcAft>
              <a:buSzPct val="100000"/>
            </a:pPr>
            <a:r>
              <a:rPr lang="es-MX" b="1" dirty="0" smtClean="0">
                <a:solidFill>
                  <a:srgbClr val="FFFFFF"/>
                </a:solidFill>
                <a:cs typeface="HP Simplified" pitchFamily="34" charset="0"/>
              </a:rPr>
              <a:t>2012-2013</a:t>
            </a:r>
            <a:endParaRPr lang="en-US" b="1" dirty="0" smtClean="0">
              <a:solidFill>
                <a:srgbClr val="FFFFFF"/>
              </a:solidFill>
              <a:cs typeface="HP Simplified" pitchFamily="34" charset="0"/>
            </a:endParaRPr>
          </a:p>
        </p:txBody>
      </p:sp>
      <p:sp>
        <p:nvSpPr>
          <p:cNvPr id="44" name="TextBox 43"/>
          <p:cNvSpPr txBox="1"/>
          <p:nvPr/>
        </p:nvSpPr>
        <p:spPr>
          <a:xfrm>
            <a:off x="5875098" y="852412"/>
            <a:ext cx="1260000" cy="369332"/>
          </a:xfrm>
          <a:prstGeom prst="rect">
            <a:avLst/>
          </a:prstGeom>
          <a:solidFill>
            <a:schemeClr val="accent1"/>
          </a:solidFill>
        </p:spPr>
        <p:txBody>
          <a:bodyPr wrap="none" rtlCol="0">
            <a:spAutoFit/>
          </a:bodyPr>
          <a:lstStyle/>
          <a:p>
            <a:pPr algn="ctr" defTabSz="430213">
              <a:spcAft>
                <a:spcPts val="400"/>
              </a:spcAft>
              <a:buSzPct val="100000"/>
            </a:pPr>
            <a:r>
              <a:rPr lang="es-MX" b="1" dirty="0" smtClean="0">
                <a:solidFill>
                  <a:srgbClr val="FFFFFF"/>
                </a:solidFill>
                <a:cs typeface="HP Simplified" pitchFamily="34" charset="0"/>
              </a:rPr>
              <a:t>Future</a:t>
            </a:r>
            <a:endParaRPr lang="en-US" b="1" dirty="0" smtClean="0">
              <a:solidFill>
                <a:srgbClr val="FFFFFF"/>
              </a:solidFill>
              <a:cs typeface="HP Simplified" pitchFamily="34" charset="0"/>
            </a:endParaRPr>
          </a:p>
        </p:txBody>
      </p:sp>
      <p:grpSp>
        <p:nvGrpSpPr>
          <p:cNvPr id="4" name="Group 11"/>
          <p:cNvGrpSpPr/>
          <p:nvPr/>
        </p:nvGrpSpPr>
        <p:grpSpPr>
          <a:xfrm>
            <a:off x="2873436" y="4274218"/>
            <a:ext cx="3397129" cy="360000"/>
            <a:chOff x="2800824" y="4274218"/>
            <a:chExt cx="3397129" cy="360000"/>
          </a:xfrm>
        </p:grpSpPr>
        <p:sp>
          <p:nvSpPr>
            <p:cNvPr id="46" name="TextBox 45"/>
            <p:cNvSpPr txBox="1"/>
            <p:nvPr/>
          </p:nvSpPr>
          <p:spPr>
            <a:xfrm>
              <a:off x="5287126" y="4300330"/>
              <a:ext cx="910827" cy="307777"/>
            </a:xfrm>
            <a:prstGeom prst="rect">
              <a:avLst/>
            </a:prstGeom>
            <a:solidFill>
              <a:schemeClr val="bg2"/>
            </a:solidFill>
          </p:spPr>
          <p:txBody>
            <a:bodyPr wrap="none" rtlCol="0">
              <a:spAutoFit/>
            </a:bodyPr>
            <a:lstStyle/>
            <a:p>
              <a:pPr defTabSz="430213">
                <a:spcAft>
                  <a:spcPts val="400"/>
                </a:spcAft>
                <a:buSzPct val="100000"/>
              </a:pPr>
              <a:r>
                <a:rPr lang="es-MX" sz="1400" b="1" dirty="0" smtClean="0">
                  <a:solidFill>
                    <a:srgbClr val="000000"/>
                  </a:solidFill>
                  <a:cs typeface="HP Simplified" pitchFamily="34" charset="0"/>
                </a:rPr>
                <a:t>OpenVMS</a:t>
              </a:r>
              <a:endParaRPr lang="en-US" sz="1400" b="1" dirty="0" smtClean="0">
                <a:solidFill>
                  <a:srgbClr val="000000"/>
                </a:solidFill>
                <a:cs typeface="HP Simplified" pitchFamily="34" charset="0"/>
              </a:endParaRPr>
            </a:p>
          </p:txBody>
        </p:sp>
        <p:sp>
          <p:nvSpPr>
            <p:cNvPr id="47" name="TextBox 46"/>
            <p:cNvSpPr txBox="1"/>
            <p:nvPr/>
          </p:nvSpPr>
          <p:spPr>
            <a:xfrm>
              <a:off x="2800824" y="4300330"/>
              <a:ext cx="842346" cy="307777"/>
            </a:xfrm>
            <a:prstGeom prst="rect">
              <a:avLst/>
            </a:prstGeom>
            <a:solidFill>
              <a:schemeClr val="bg2"/>
            </a:solidFill>
          </p:spPr>
          <p:txBody>
            <a:bodyPr wrap="none" rtlCol="0">
              <a:spAutoFit/>
            </a:bodyPr>
            <a:lstStyle/>
            <a:p>
              <a:pPr defTabSz="430213">
                <a:spcAft>
                  <a:spcPts val="400"/>
                </a:spcAft>
                <a:buSzPct val="100000"/>
              </a:pPr>
              <a:r>
                <a:rPr lang="es-MX" sz="1400" b="1" dirty="0" err="1" smtClean="0">
                  <a:solidFill>
                    <a:srgbClr val="000000"/>
                  </a:solidFill>
                  <a:cs typeface="HP Simplified" pitchFamily="34" charset="0"/>
                </a:rPr>
                <a:t>NonStop</a:t>
              </a:r>
              <a:endParaRPr lang="en-US" sz="1400" b="1" dirty="0" smtClean="0">
                <a:solidFill>
                  <a:srgbClr val="000000"/>
                </a:solidFill>
                <a:cs typeface="HP Simplified" pitchFamily="34" charset="0"/>
              </a:endParaRPr>
            </a:p>
          </p:txBody>
        </p:sp>
        <p:pic>
          <p:nvPicPr>
            <p:cNvPr id="48" name="Picture 4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39520" y="4274218"/>
              <a:ext cx="651256" cy="360000"/>
            </a:xfrm>
            <a:prstGeom prst="rect">
              <a:avLst/>
            </a:prstGeom>
            <a:solidFill>
              <a:schemeClr val="bg2"/>
            </a:solidFill>
          </p:spPr>
        </p:pic>
      </p:grpSp>
      <p:pic>
        <p:nvPicPr>
          <p:cNvPr id="49" name="Picture 4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78932" y="2416208"/>
            <a:ext cx="701195" cy="540000"/>
          </a:xfrm>
          <a:prstGeom prst="rect">
            <a:avLst/>
          </a:prstGeom>
        </p:spPr>
      </p:pic>
      <p:sp>
        <p:nvSpPr>
          <p:cNvPr id="51" name="TextBox 50"/>
          <p:cNvSpPr txBox="1"/>
          <p:nvPr/>
        </p:nvSpPr>
        <p:spPr>
          <a:xfrm>
            <a:off x="3877675" y="1681811"/>
            <a:ext cx="1683881" cy="400110"/>
          </a:xfrm>
          <a:prstGeom prst="rect">
            <a:avLst/>
          </a:prstGeom>
          <a:noFill/>
        </p:spPr>
        <p:txBody>
          <a:bodyPr wrap="square" rtlCol="0">
            <a:spAutoFit/>
          </a:bodyPr>
          <a:lstStyle/>
          <a:p>
            <a:pPr algn="ctr" defTabSz="430213">
              <a:spcAft>
                <a:spcPts val="400"/>
              </a:spcAft>
              <a:buSzPct val="100000"/>
            </a:pPr>
            <a:r>
              <a:rPr lang="es-MX" sz="2000" b="1" dirty="0" smtClean="0">
                <a:solidFill>
                  <a:srgbClr val="000000"/>
                </a:solidFill>
                <a:cs typeface="HP Simplified" pitchFamily="34" charset="0"/>
              </a:rPr>
              <a:t>HP Integrity</a:t>
            </a:r>
            <a:endParaRPr lang="en-US" sz="2000" b="1" dirty="0" smtClean="0">
              <a:solidFill>
                <a:srgbClr val="000000"/>
              </a:solidFill>
              <a:cs typeface="HP Simplified" pitchFamily="34" charset="0"/>
            </a:endParaRPr>
          </a:p>
        </p:txBody>
      </p:sp>
      <p:pic>
        <p:nvPicPr>
          <p:cNvPr id="21" name="Picture 2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672946" y="1663711"/>
            <a:ext cx="1336085" cy="1336085"/>
          </a:xfrm>
          <a:prstGeom prst="rect">
            <a:avLst/>
          </a:prstGeom>
        </p:spPr>
      </p:pic>
    </p:spTree>
    <p:extLst>
      <p:ext uri="{BB962C8B-B14F-4D97-AF65-F5344CB8AC3E}">
        <p14:creationId xmlns:p14="http://schemas.microsoft.com/office/powerpoint/2010/main" val="1720098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HP-UX 11i Lifecycle Summary</a:t>
            </a:r>
          </a:p>
        </p:txBody>
      </p:sp>
      <p:grpSp>
        <p:nvGrpSpPr>
          <p:cNvPr id="3" name="Group 96"/>
          <p:cNvGrpSpPr/>
          <p:nvPr/>
        </p:nvGrpSpPr>
        <p:grpSpPr>
          <a:xfrm>
            <a:off x="432000" y="1303675"/>
            <a:ext cx="8280000" cy="2880000"/>
            <a:chOff x="360000" y="1303675"/>
            <a:chExt cx="8280000" cy="2520000"/>
          </a:xfrm>
        </p:grpSpPr>
        <p:cxnSp>
          <p:nvCxnSpPr>
            <p:cNvPr id="4" name="Straight Connector 3"/>
            <p:cNvCxnSpPr/>
            <p:nvPr/>
          </p:nvCxnSpPr>
          <p:spPr>
            <a:xfrm>
              <a:off x="360000"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112728"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865456"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618184"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370912"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123640"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876368"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629096"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381824"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134552"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887280"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36364"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489092"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241820"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994548"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747276"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00004"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252732"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005460"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758188"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10916"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263644"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640000" y="1303675"/>
              <a:ext cx="0" cy="2520000"/>
            </a:xfrm>
            <a:prstGeom prst="line">
              <a:avLst/>
            </a:prstGeom>
            <a:ln w="127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7" name="Text Placeholder 97"/>
          <p:cNvSpPr txBox="1">
            <a:spLocks/>
          </p:cNvSpPr>
          <p:nvPr/>
        </p:nvSpPr>
        <p:spPr>
          <a:xfrm>
            <a:off x="6362152" y="2820161"/>
            <a:ext cx="2376000" cy="1277273"/>
          </a:xfrm>
          <a:prstGeom prst="rect">
            <a:avLst/>
          </a:prstGeom>
          <a:solidFill>
            <a:schemeClr val="bg2"/>
          </a:solidFill>
        </p:spPr>
        <p:txBody>
          <a:bodyPr vert="horz" wrap="square" lIns="91440" tIns="45720" rIns="91440" bIns="45720" rtlCol="0">
            <a:spAutoFit/>
          </a:bodyPr>
          <a:lstStyle>
            <a:lvl1pPr marL="225425" marR="0" indent="-225425" algn="l" defTabSz="914400" rtl="0" eaLnBrk="1" fontAlgn="auto" latinLnBrk="0" hangingPunct="1">
              <a:lnSpc>
                <a:spcPct val="110000"/>
              </a:lnSpc>
              <a:spcBef>
                <a:spcPts val="1000"/>
              </a:spcBef>
              <a:spcAft>
                <a:spcPts val="0"/>
              </a:spcAft>
              <a:buClr>
                <a:schemeClr val="tx2"/>
              </a:buClr>
              <a:buSzPct val="80000"/>
              <a:buFont typeface="Arial" pitchFamily="34" charset="0"/>
              <a:buChar char="•"/>
              <a:tabLst/>
              <a:defRPr sz="2000" kern="1200">
                <a:solidFill>
                  <a:schemeClr val="tx1"/>
                </a:solidFill>
                <a:latin typeface="+mn-lt"/>
                <a:ea typeface="+mn-ea"/>
                <a:cs typeface="+mn-cs"/>
              </a:defRPr>
            </a:lvl1pPr>
            <a:lvl2pPr marL="342900" marR="0" indent="-114300" algn="l" defTabSz="914400" rtl="0" eaLnBrk="1" fontAlgn="auto" latinLnBrk="0" hangingPunct="1">
              <a:lnSpc>
                <a:spcPct val="110000"/>
              </a:lnSpc>
              <a:spcBef>
                <a:spcPts val="500"/>
              </a:spcBef>
              <a:spcAft>
                <a:spcPts val="0"/>
              </a:spcAft>
              <a:buClr>
                <a:schemeClr val="tx2"/>
              </a:buClr>
              <a:buSzPct val="80000"/>
              <a:buFont typeface="Futura Bk" pitchFamily="34" charset="0"/>
              <a:buChar char="–"/>
              <a:tabLst/>
              <a:defRPr sz="1600" kern="1200">
                <a:solidFill>
                  <a:schemeClr val="tx1"/>
                </a:solidFill>
                <a:latin typeface="+mn-lt"/>
                <a:ea typeface="+mn-ea"/>
                <a:cs typeface="+mn-cs"/>
              </a:defRPr>
            </a:lvl2pPr>
            <a:lvl3pPr marL="571500" marR="0" indent="-168275" algn="l" defTabSz="914400" rtl="0" eaLnBrk="1" fontAlgn="auto" latinLnBrk="0" hangingPunct="1">
              <a:lnSpc>
                <a:spcPct val="110000"/>
              </a:lnSpc>
              <a:spcBef>
                <a:spcPts val="400"/>
              </a:spcBef>
              <a:spcAft>
                <a:spcPts val="0"/>
              </a:spcAft>
              <a:buClr>
                <a:schemeClr val="tx2"/>
              </a:buClr>
              <a:buSzPct val="80000"/>
              <a:buFont typeface="Arial" pitchFamily="34" charset="0"/>
              <a:buChar char="•"/>
              <a:tabLst/>
              <a:defRPr sz="1200" kern="1200">
                <a:solidFill>
                  <a:schemeClr val="tx1"/>
                </a:solidFill>
                <a:latin typeface="+mn-lt"/>
                <a:ea typeface="+mn-ea"/>
                <a:cs typeface="+mn-cs"/>
              </a:defRPr>
            </a:lvl3pPr>
            <a:lvl4pPr marL="800100" marR="0" indent="-114300" algn="l" defTabSz="914400" rtl="0" eaLnBrk="1" fontAlgn="auto" latinLnBrk="0" hangingPunct="1">
              <a:lnSpc>
                <a:spcPct val="110000"/>
              </a:lnSpc>
              <a:spcBef>
                <a:spcPts val="400"/>
              </a:spcBef>
              <a:spcAft>
                <a:spcPts val="0"/>
              </a:spcAft>
              <a:buClr>
                <a:schemeClr val="tx2"/>
              </a:buClr>
              <a:buSzPct val="80000"/>
              <a:buFont typeface="Futura Bk" pitchFamily="34" charset="0"/>
              <a:buChar char="–"/>
              <a:tabLst/>
              <a:defRPr sz="1200" kern="1200">
                <a:solidFill>
                  <a:schemeClr val="tx1"/>
                </a:solidFill>
                <a:latin typeface="+mn-lt"/>
                <a:ea typeface="+mn-ea"/>
                <a:cs typeface="+mn-cs"/>
              </a:defRPr>
            </a:lvl4pPr>
            <a:lvl5pPr marL="1028700" marR="0" indent="-174625" algn="l" defTabSz="914400" rtl="0" eaLnBrk="1" fontAlgn="auto" latinLnBrk="0" hangingPunct="1">
              <a:lnSpc>
                <a:spcPct val="110000"/>
              </a:lnSpc>
              <a:spcBef>
                <a:spcPts val="400"/>
              </a:spcBef>
              <a:spcAft>
                <a:spcPts val="0"/>
              </a:spcAft>
              <a:buClr>
                <a:schemeClr val="tx2"/>
              </a:buClr>
              <a:buSzPct val="80000"/>
              <a:buFont typeface="Arial" pitchFamily="34" charset="0"/>
              <a:buChar char="•"/>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000000"/>
              </a:buClr>
              <a:buFont typeface="Arial" pitchFamily="34" charset="0"/>
              <a:buNone/>
            </a:pPr>
            <a:r>
              <a:rPr lang="en-US" sz="1400" b="1" dirty="0" smtClean="0">
                <a:solidFill>
                  <a:schemeClr val="accent1"/>
                </a:solidFill>
                <a:latin typeface="HP Simplified" charset="0"/>
              </a:rPr>
              <a:t>Industry’s most stable UNIX with long support cycle per major hardware release to avoid unnecessary and costly application re-testing</a:t>
            </a:r>
          </a:p>
        </p:txBody>
      </p:sp>
      <p:sp>
        <p:nvSpPr>
          <p:cNvPr id="28" name="TextBox 27"/>
          <p:cNvSpPr txBox="1"/>
          <p:nvPr/>
        </p:nvSpPr>
        <p:spPr>
          <a:xfrm>
            <a:off x="333377" y="4248150"/>
            <a:ext cx="8459066" cy="338554"/>
          </a:xfrm>
          <a:prstGeom prst="rect">
            <a:avLst/>
          </a:prstGeom>
          <a:noFill/>
        </p:spPr>
        <p:txBody>
          <a:bodyPr wrap="square" rtlCol="0">
            <a:spAutoFit/>
          </a:bodyPr>
          <a:lstStyle/>
          <a:p>
            <a:pPr defTabSz="457200"/>
            <a:r>
              <a:rPr lang="en-US" sz="800" dirty="0" smtClean="0">
                <a:solidFill>
                  <a:srgbClr val="000000"/>
                </a:solidFill>
              </a:rPr>
              <a:t>* 11i v3 now supports Intel</a:t>
            </a:r>
            <a:r>
              <a:rPr lang="en-US" sz="800" b="1" dirty="0" smtClean="0"/>
              <a:t>® </a:t>
            </a:r>
            <a:r>
              <a:rPr lang="en-US" sz="800" dirty="0" smtClean="0">
                <a:solidFill>
                  <a:srgbClr val="000000"/>
                </a:solidFill>
              </a:rPr>
              <a:t>Itanium </a:t>
            </a:r>
            <a:r>
              <a:rPr lang="en-US" sz="800" b="1" dirty="0" smtClean="0"/>
              <a:t>® </a:t>
            </a:r>
            <a:r>
              <a:rPr lang="en-US" sz="800" dirty="0" smtClean="0">
                <a:solidFill>
                  <a:srgbClr val="000000"/>
                </a:solidFill>
              </a:rPr>
              <a:t>9500 and is planned to support "Kittson“ processor as well.  HP-UX 11iv3 will be supported  at a minimum through 31-Dec-2022</a:t>
            </a:r>
          </a:p>
          <a:p>
            <a:pPr marL="115888" indent="-115888" defTabSz="457200"/>
            <a:r>
              <a:rPr lang="en-US" sz="800" dirty="0" smtClean="0">
                <a:solidFill>
                  <a:srgbClr val="000000"/>
                </a:solidFill>
              </a:rPr>
              <a:t>** Previous Version Support with Sustaining Engineering (PVS w SE) will be offered for HP-UX 11i v1 and 11i v2 for the period 1st Jan 2014 to 31st Dec 2015.</a:t>
            </a:r>
          </a:p>
        </p:txBody>
      </p:sp>
      <p:sp>
        <p:nvSpPr>
          <p:cNvPr id="29" name="TextBox 28"/>
          <p:cNvSpPr txBox="1"/>
          <p:nvPr/>
        </p:nvSpPr>
        <p:spPr>
          <a:xfrm>
            <a:off x="4119986" y="1885860"/>
            <a:ext cx="3787391" cy="307777"/>
          </a:xfrm>
          <a:prstGeom prst="rect">
            <a:avLst/>
          </a:prstGeom>
          <a:solidFill>
            <a:schemeClr val="bg2"/>
          </a:solidFill>
        </p:spPr>
        <p:txBody>
          <a:bodyPr wrap="square" rtlCol="0" anchor="ctr" anchorCtr="0">
            <a:spAutoFit/>
          </a:bodyPr>
          <a:lstStyle/>
          <a:p>
            <a:pPr algn="ctr"/>
            <a:r>
              <a:rPr lang="en-US" sz="1400" b="1" dirty="0">
                <a:solidFill>
                  <a:schemeClr val="tx2">
                    <a:lumMod val="50000"/>
                    <a:lumOff val="50000"/>
                  </a:schemeClr>
                </a:solidFill>
              </a:rPr>
              <a:t>Supporting new and future Itanium processors</a:t>
            </a:r>
            <a:endParaRPr lang="en-US" sz="1400" b="1" dirty="0" smtClean="0">
              <a:solidFill>
                <a:schemeClr val="tx2">
                  <a:lumMod val="50000"/>
                  <a:lumOff val="50000"/>
                </a:schemeClr>
              </a:solidFill>
            </a:endParaRPr>
          </a:p>
        </p:txBody>
      </p:sp>
      <p:sp>
        <p:nvSpPr>
          <p:cNvPr id="30" name="TextBox 29"/>
          <p:cNvSpPr txBox="1"/>
          <p:nvPr/>
        </p:nvSpPr>
        <p:spPr>
          <a:xfrm>
            <a:off x="147306" y="971968"/>
            <a:ext cx="569387" cy="307777"/>
          </a:xfrm>
          <a:prstGeom prst="rect">
            <a:avLst/>
          </a:prstGeom>
          <a:noFill/>
        </p:spPr>
        <p:txBody>
          <a:bodyPr wrap="none" rtlCol="0">
            <a:spAutoFit/>
          </a:bodyPr>
          <a:lstStyle/>
          <a:p>
            <a:pPr marL="0" defTabSz="430213">
              <a:spcAft>
                <a:spcPts val="400"/>
              </a:spcAft>
              <a:buSzPct val="100000"/>
            </a:pPr>
            <a:r>
              <a:rPr lang="es-MX" sz="1400" b="1" dirty="0" smtClean="0">
                <a:solidFill>
                  <a:schemeClr val="accent1"/>
                </a:solidFill>
                <a:latin typeface="HP Simplified" pitchFamily="34" charset="0"/>
                <a:cs typeface="HP Simplified" pitchFamily="34" charset="0"/>
              </a:rPr>
              <a:t>2000</a:t>
            </a:r>
            <a:endParaRPr lang="en-US" sz="1400" b="1" dirty="0" smtClean="0">
              <a:solidFill>
                <a:schemeClr val="accent1"/>
              </a:solidFill>
              <a:latin typeface="HP Simplified" pitchFamily="34" charset="0"/>
              <a:cs typeface="HP Simplified" pitchFamily="34" charset="0"/>
            </a:endParaRPr>
          </a:p>
        </p:txBody>
      </p:sp>
      <p:sp>
        <p:nvSpPr>
          <p:cNvPr id="31" name="TextBox 30"/>
          <p:cNvSpPr txBox="1"/>
          <p:nvPr/>
        </p:nvSpPr>
        <p:spPr>
          <a:xfrm>
            <a:off x="2781854" y="971966"/>
            <a:ext cx="569387" cy="307777"/>
          </a:xfrm>
          <a:prstGeom prst="rect">
            <a:avLst/>
          </a:prstGeom>
          <a:noFill/>
        </p:spPr>
        <p:txBody>
          <a:bodyPr wrap="none" rtlCol="0">
            <a:spAutoFit/>
          </a:bodyPr>
          <a:lstStyle/>
          <a:p>
            <a:pPr marL="0" defTabSz="430213">
              <a:spcAft>
                <a:spcPts val="400"/>
              </a:spcAft>
              <a:buSzPct val="100000"/>
            </a:pPr>
            <a:r>
              <a:rPr lang="es-MX" sz="1400" b="1" dirty="0" smtClean="0">
                <a:solidFill>
                  <a:schemeClr val="accent1"/>
                </a:solidFill>
                <a:latin typeface="HP Simplified" pitchFamily="34" charset="0"/>
                <a:cs typeface="HP Simplified" pitchFamily="34" charset="0"/>
              </a:rPr>
              <a:t>2007</a:t>
            </a:r>
            <a:endParaRPr lang="en-US" sz="1400" b="1" dirty="0" smtClean="0">
              <a:solidFill>
                <a:schemeClr val="accent1"/>
              </a:solidFill>
              <a:latin typeface="HP Simplified" pitchFamily="34" charset="0"/>
              <a:cs typeface="HP Simplified" pitchFamily="34" charset="0"/>
            </a:endParaRPr>
          </a:p>
        </p:txBody>
      </p:sp>
      <p:sp>
        <p:nvSpPr>
          <p:cNvPr id="32" name="TextBox 31"/>
          <p:cNvSpPr txBox="1"/>
          <p:nvPr/>
        </p:nvSpPr>
        <p:spPr>
          <a:xfrm>
            <a:off x="1276398" y="971967"/>
            <a:ext cx="569387" cy="307777"/>
          </a:xfrm>
          <a:prstGeom prst="rect">
            <a:avLst/>
          </a:prstGeom>
          <a:noFill/>
        </p:spPr>
        <p:txBody>
          <a:bodyPr wrap="none" rtlCol="0">
            <a:spAutoFit/>
          </a:bodyPr>
          <a:lstStyle/>
          <a:p>
            <a:pPr marL="0" defTabSz="430213">
              <a:spcAft>
                <a:spcPts val="400"/>
              </a:spcAft>
              <a:buSzPct val="100000"/>
            </a:pPr>
            <a:r>
              <a:rPr lang="es-MX" sz="1400" b="1" dirty="0" smtClean="0">
                <a:solidFill>
                  <a:schemeClr val="accent1"/>
                </a:solidFill>
                <a:latin typeface="HP Simplified" pitchFamily="34" charset="0"/>
                <a:cs typeface="HP Simplified" pitchFamily="34" charset="0"/>
              </a:rPr>
              <a:t>2003</a:t>
            </a:r>
            <a:endParaRPr lang="en-US" sz="1400" b="1" dirty="0" smtClean="0">
              <a:solidFill>
                <a:schemeClr val="accent1"/>
              </a:solidFill>
              <a:latin typeface="HP Simplified" pitchFamily="34" charset="0"/>
              <a:cs typeface="HP Simplified" pitchFamily="34" charset="0"/>
            </a:endParaRPr>
          </a:p>
        </p:txBody>
      </p:sp>
      <p:sp>
        <p:nvSpPr>
          <p:cNvPr id="33" name="TextBox 32"/>
          <p:cNvSpPr txBox="1"/>
          <p:nvPr/>
        </p:nvSpPr>
        <p:spPr>
          <a:xfrm>
            <a:off x="8383980" y="756525"/>
            <a:ext cx="724395" cy="523220"/>
          </a:xfrm>
          <a:prstGeom prst="rect">
            <a:avLst/>
          </a:prstGeom>
          <a:noFill/>
        </p:spPr>
        <p:txBody>
          <a:bodyPr wrap="square" rtlCol="0">
            <a:spAutoFit/>
          </a:bodyPr>
          <a:lstStyle/>
          <a:p>
            <a:pPr marL="0" algn="ctr" defTabSz="430213">
              <a:spcAft>
                <a:spcPts val="400"/>
              </a:spcAft>
              <a:buSzPct val="100000"/>
            </a:pPr>
            <a:r>
              <a:rPr lang="es-MX" sz="1400" b="1" dirty="0" smtClean="0">
                <a:solidFill>
                  <a:schemeClr val="accent1"/>
                </a:solidFill>
                <a:latin typeface="HP Simplified" pitchFamily="34" charset="0"/>
                <a:cs typeface="HP Simplified" pitchFamily="34" charset="0"/>
              </a:rPr>
              <a:t>2025-Future</a:t>
            </a:r>
            <a:endParaRPr lang="en-US" sz="1400" b="1" dirty="0" smtClean="0">
              <a:solidFill>
                <a:schemeClr val="accent1"/>
              </a:solidFill>
              <a:latin typeface="HP Simplified" pitchFamily="34" charset="0"/>
              <a:cs typeface="HP Simplified" pitchFamily="34" charset="0"/>
            </a:endParaRPr>
          </a:p>
        </p:txBody>
      </p:sp>
      <p:sp>
        <p:nvSpPr>
          <p:cNvPr id="34" name="TextBox 33"/>
          <p:cNvSpPr txBox="1"/>
          <p:nvPr/>
        </p:nvSpPr>
        <p:spPr>
          <a:xfrm>
            <a:off x="5792766" y="971965"/>
            <a:ext cx="569387" cy="307777"/>
          </a:xfrm>
          <a:prstGeom prst="rect">
            <a:avLst/>
          </a:prstGeom>
          <a:noFill/>
        </p:spPr>
        <p:txBody>
          <a:bodyPr wrap="none" rtlCol="0">
            <a:spAutoFit/>
          </a:bodyPr>
          <a:lstStyle/>
          <a:p>
            <a:pPr marL="0" defTabSz="430213">
              <a:spcAft>
                <a:spcPts val="400"/>
              </a:spcAft>
              <a:buSzPct val="100000"/>
            </a:pPr>
            <a:r>
              <a:rPr lang="es-MX" sz="1400" b="1" dirty="0" smtClean="0">
                <a:solidFill>
                  <a:schemeClr val="accent1"/>
                </a:solidFill>
                <a:latin typeface="HP Simplified" pitchFamily="34" charset="0"/>
                <a:cs typeface="HP Simplified" pitchFamily="34" charset="0"/>
              </a:rPr>
              <a:t>2015</a:t>
            </a:r>
            <a:endParaRPr lang="en-US" sz="1400" b="1" dirty="0" smtClean="0">
              <a:solidFill>
                <a:schemeClr val="accent1"/>
              </a:solidFill>
              <a:latin typeface="HP Simplified" pitchFamily="34" charset="0"/>
              <a:cs typeface="HP Simplified" pitchFamily="34" charset="0"/>
            </a:endParaRPr>
          </a:p>
        </p:txBody>
      </p:sp>
      <p:cxnSp>
        <p:nvCxnSpPr>
          <p:cNvPr id="35" name="Straight Connector 34"/>
          <p:cNvCxnSpPr/>
          <p:nvPr/>
        </p:nvCxnSpPr>
        <p:spPr>
          <a:xfrm>
            <a:off x="1731264" y="3060000"/>
            <a:ext cx="4346196" cy="0"/>
          </a:xfrm>
          <a:prstGeom prst="line">
            <a:avLst/>
          </a:prstGeom>
          <a:ln w="38100" cmpd="sng">
            <a:solidFill>
              <a:schemeClr val="accent4"/>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32000" y="3870000"/>
            <a:ext cx="5645460" cy="0"/>
          </a:xfrm>
          <a:prstGeom prst="line">
            <a:avLst/>
          </a:prstGeom>
          <a:ln w="38100" cmpd="sng">
            <a:solidFill>
              <a:schemeClr val="accent4"/>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grpSp>
        <p:nvGrpSpPr>
          <p:cNvPr id="37" name="Group 104"/>
          <p:cNvGrpSpPr/>
          <p:nvPr/>
        </p:nvGrpSpPr>
        <p:grpSpPr>
          <a:xfrm>
            <a:off x="3081571" y="1508797"/>
            <a:ext cx="1866797" cy="450000"/>
            <a:chOff x="3398217" y="2023121"/>
            <a:chExt cx="1866797" cy="450000"/>
          </a:xfrm>
        </p:grpSpPr>
        <p:sp>
          <p:nvSpPr>
            <p:cNvPr id="38" name="TextBox 37"/>
            <p:cNvSpPr txBox="1"/>
            <p:nvPr/>
          </p:nvSpPr>
          <p:spPr>
            <a:xfrm>
              <a:off x="4234167" y="2048066"/>
              <a:ext cx="1030847" cy="400110"/>
            </a:xfrm>
            <a:prstGeom prst="rect">
              <a:avLst/>
            </a:prstGeom>
            <a:noFill/>
          </p:spPr>
          <p:txBody>
            <a:bodyPr wrap="square" rtlCol="0" anchor="ctr" anchorCtr="0">
              <a:spAutoFit/>
            </a:bodyPr>
            <a:lstStyle/>
            <a:p>
              <a:pPr defTabSz="457200"/>
              <a:r>
                <a:rPr lang="en-US" sz="2000" b="1" dirty="0" smtClean="0">
                  <a:solidFill>
                    <a:schemeClr val="tx2"/>
                  </a:solidFill>
                  <a:latin typeface="HP Simplified" charset="0"/>
                </a:rPr>
                <a:t>11i v3*</a:t>
              </a:r>
            </a:p>
          </p:txBody>
        </p:sp>
        <p:pic>
          <p:nvPicPr>
            <p:cNvPr id="39" name="Picture 3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98217" y="2023121"/>
              <a:ext cx="846000" cy="450000"/>
            </a:xfrm>
            <a:prstGeom prst="rect">
              <a:avLst/>
            </a:prstGeom>
            <a:noFill/>
          </p:spPr>
        </p:pic>
      </p:grpSp>
      <p:grpSp>
        <p:nvGrpSpPr>
          <p:cNvPr id="40" name="Group 105"/>
          <p:cNvGrpSpPr/>
          <p:nvPr/>
        </p:nvGrpSpPr>
        <p:grpSpPr>
          <a:xfrm>
            <a:off x="1561092" y="2501109"/>
            <a:ext cx="2124743" cy="450000"/>
            <a:chOff x="2720389" y="2855539"/>
            <a:chExt cx="2124743" cy="450000"/>
          </a:xfrm>
        </p:grpSpPr>
        <p:sp>
          <p:nvSpPr>
            <p:cNvPr id="41" name="TextBox 40"/>
            <p:cNvSpPr txBox="1"/>
            <p:nvPr/>
          </p:nvSpPr>
          <p:spPr>
            <a:xfrm>
              <a:off x="3566389" y="2880484"/>
              <a:ext cx="1278743" cy="400110"/>
            </a:xfrm>
            <a:prstGeom prst="rect">
              <a:avLst/>
            </a:prstGeom>
            <a:noFill/>
          </p:spPr>
          <p:txBody>
            <a:bodyPr wrap="square" rtlCol="0" anchor="ctr" anchorCtr="0">
              <a:spAutoFit/>
            </a:bodyPr>
            <a:lstStyle/>
            <a:p>
              <a:pPr defTabSz="457200"/>
              <a:r>
                <a:rPr lang="en-US" sz="2000" b="1" dirty="0" smtClean="0">
                  <a:solidFill>
                    <a:schemeClr val="tx2"/>
                  </a:solidFill>
                  <a:latin typeface="HP Simplified" charset="0"/>
                </a:rPr>
                <a:t>11i v2**</a:t>
              </a:r>
            </a:p>
          </p:txBody>
        </p:sp>
        <p:pic>
          <p:nvPicPr>
            <p:cNvPr id="42" name="Picture 4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20389" y="2855539"/>
              <a:ext cx="846000" cy="450000"/>
            </a:xfrm>
            <a:prstGeom prst="rect">
              <a:avLst/>
            </a:prstGeom>
            <a:noFill/>
          </p:spPr>
        </p:pic>
      </p:grpSp>
      <p:grpSp>
        <p:nvGrpSpPr>
          <p:cNvPr id="43" name="Group 106"/>
          <p:cNvGrpSpPr/>
          <p:nvPr/>
        </p:nvGrpSpPr>
        <p:grpSpPr>
          <a:xfrm>
            <a:off x="432000" y="3326978"/>
            <a:ext cx="1975093" cy="450000"/>
            <a:chOff x="432000" y="3433853"/>
            <a:chExt cx="1975093" cy="450000"/>
          </a:xfrm>
        </p:grpSpPr>
        <p:sp>
          <p:nvSpPr>
            <p:cNvPr id="44" name="TextBox 43"/>
            <p:cNvSpPr txBox="1"/>
            <p:nvPr/>
          </p:nvSpPr>
          <p:spPr>
            <a:xfrm>
              <a:off x="1290767" y="3458798"/>
              <a:ext cx="1116326" cy="400110"/>
            </a:xfrm>
            <a:prstGeom prst="rect">
              <a:avLst/>
            </a:prstGeom>
            <a:noFill/>
          </p:spPr>
          <p:txBody>
            <a:bodyPr wrap="square" rtlCol="0" anchor="ctr" anchorCtr="0">
              <a:spAutoFit/>
            </a:bodyPr>
            <a:lstStyle/>
            <a:p>
              <a:pPr defTabSz="457200"/>
              <a:r>
                <a:rPr lang="en-US" sz="2000" b="1" dirty="0" smtClean="0">
                  <a:solidFill>
                    <a:schemeClr val="tx2"/>
                  </a:solidFill>
                  <a:latin typeface="HP Simplified" charset="0"/>
                </a:rPr>
                <a:t>11i v1**</a:t>
              </a:r>
            </a:p>
          </p:txBody>
        </p:sp>
        <p:pic>
          <p:nvPicPr>
            <p:cNvPr id="45" name="Picture 4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000" y="3433853"/>
              <a:ext cx="846000" cy="450000"/>
            </a:xfrm>
            <a:prstGeom prst="rect">
              <a:avLst/>
            </a:prstGeom>
            <a:noFill/>
          </p:spPr>
        </p:pic>
      </p:grpSp>
      <p:cxnSp>
        <p:nvCxnSpPr>
          <p:cNvPr id="46" name="Straight Arrow Connector 45"/>
          <p:cNvCxnSpPr/>
          <p:nvPr/>
        </p:nvCxnSpPr>
        <p:spPr>
          <a:xfrm>
            <a:off x="3061492" y="2250000"/>
            <a:ext cx="5904378" cy="0"/>
          </a:xfrm>
          <a:prstGeom prst="straightConnector1">
            <a:avLst/>
          </a:prstGeom>
          <a:ln w="57150" cmpd="sng">
            <a:solidFill>
              <a:schemeClr val="accent1"/>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5620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Delivering a unique approach to </a:t>
            </a:r>
            <a:r>
              <a:rPr lang="en-US" dirty="0" smtClean="0"/>
              <a:t>mission critical</a:t>
            </a:r>
            <a:endParaRPr lang="en-US" sz="2000" dirty="0"/>
          </a:p>
        </p:txBody>
      </p:sp>
      <p:sp>
        <p:nvSpPr>
          <p:cNvPr id="11" name="Content Placeholder 5"/>
          <p:cNvSpPr txBox="1">
            <a:spLocks/>
          </p:cNvSpPr>
          <p:nvPr/>
        </p:nvSpPr>
        <p:spPr>
          <a:xfrm>
            <a:off x="320948" y="2008279"/>
            <a:ext cx="3276095" cy="1284422"/>
          </a:xfrm>
          <a:prstGeom prst="rect">
            <a:avLst/>
          </a:prstGeom>
        </p:spPr>
        <p:txBody>
          <a:bodyPr/>
          <a:lstStyle/>
          <a:p>
            <a:pPr algn="ctr">
              <a:spcAft>
                <a:spcPts val="400"/>
              </a:spcAft>
              <a:buSzPct val="100000"/>
              <a:defRPr/>
            </a:pPr>
            <a:r>
              <a:rPr lang="en-US" sz="2000" b="1" dirty="0" smtClean="0">
                <a:solidFill>
                  <a:srgbClr val="0096D6"/>
                </a:solidFill>
              </a:rPr>
              <a:t>Expanding</a:t>
            </a:r>
            <a:br>
              <a:rPr lang="en-US" sz="2000" b="1" dirty="0" smtClean="0">
                <a:solidFill>
                  <a:srgbClr val="0096D6"/>
                </a:solidFill>
              </a:rPr>
            </a:br>
            <a:r>
              <a:rPr lang="en-US" sz="2000" b="1" dirty="0" smtClean="0">
                <a:solidFill>
                  <a:srgbClr val="0096D6"/>
                </a:solidFill>
              </a:rPr>
              <a:t>HP’s Mission-Critical Converged Infrastructure with Project Odyssey</a:t>
            </a:r>
            <a:endParaRPr lang="en-US" sz="2000" b="1" dirty="0" smtClean="0">
              <a:solidFill>
                <a:srgbClr val="0096D6"/>
              </a:solidFill>
              <a:cs typeface="HP Simplified"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45135" y="739028"/>
            <a:ext cx="5115402" cy="4030317"/>
          </a:xfrm>
          <a:prstGeom prst="rect">
            <a:avLst/>
          </a:prstGeom>
        </p:spPr>
      </p:pic>
    </p:spTree>
    <p:extLst>
      <p:ext uri="{BB962C8B-B14F-4D97-AF65-F5344CB8AC3E}">
        <p14:creationId xmlns:p14="http://schemas.microsoft.com/office/powerpoint/2010/main" val="2483369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txBox="1">
            <a:spLocks/>
          </p:cNvSpPr>
          <p:nvPr/>
        </p:nvSpPr>
        <p:spPr bwMode="black">
          <a:xfrm>
            <a:off x="331470" y="235064"/>
            <a:ext cx="8117206" cy="430887"/>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lang="en-US" dirty="0" smtClean="0"/>
              <a:t>Lasting investment protection</a:t>
            </a:r>
            <a:endParaRPr lang="en-US" dirty="0"/>
          </a:p>
        </p:txBody>
      </p:sp>
      <p:sp>
        <p:nvSpPr>
          <p:cNvPr id="178183" name="Slide Number Placeholder 4"/>
          <p:cNvSpPr txBox="1">
            <a:spLocks/>
          </p:cNvSpPr>
          <p:nvPr/>
        </p:nvSpPr>
        <p:spPr bwMode="auto">
          <a:xfrm>
            <a:off x="2" y="5367338"/>
            <a:ext cx="415925" cy="219075"/>
          </a:xfrm>
          <a:prstGeom prst="rect">
            <a:avLst/>
          </a:prstGeom>
          <a:noFill/>
          <a:ln w="9525">
            <a:noFill/>
            <a:miter lim="800000"/>
            <a:headEnd/>
            <a:tailEnd/>
          </a:ln>
        </p:spPr>
        <p:txBody>
          <a:bodyPr lIns="102177" tIns="51089" rIns="102177" bIns="51089" anchor="ctr"/>
          <a:lstStyle/>
          <a:p>
            <a:pPr defTabSz="1020763"/>
            <a:fld id="{6F9AD592-8D13-4037-9BD9-679AD2FAFCB4}" type="slidenum">
              <a:rPr lang="en-US" sz="800">
                <a:solidFill>
                  <a:srgbClr val="858689"/>
                </a:solidFill>
                <a:latin typeface="Futura Bk" pitchFamily="34" charset="0"/>
                <a:cs typeface="Arial" pitchFamily="34" charset="0"/>
              </a:rPr>
              <a:pPr defTabSz="1020763"/>
              <a:t>30</a:t>
            </a:fld>
            <a:endParaRPr lang="en-US" sz="800">
              <a:solidFill>
                <a:srgbClr val="858689"/>
              </a:solidFill>
              <a:latin typeface="Futura Bk" pitchFamily="34" charset="0"/>
              <a:cs typeface="Arial" pitchFamily="34" charset="0"/>
            </a:endParaRPr>
          </a:p>
        </p:txBody>
      </p:sp>
      <p:sp>
        <p:nvSpPr>
          <p:cNvPr id="66" name="Round Diagonal Corner Rectangle 65"/>
          <p:cNvSpPr/>
          <p:nvPr/>
        </p:nvSpPr>
        <p:spPr>
          <a:xfrm flipH="1">
            <a:off x="275027" y="2190523"/>
            <a:ext cx="3060000" cy="1260000"/>
          </a:xfrm>
          <a:prstGeom prst="round2DiagRect">
            <a:avLst/>
          </a:prstGeom>
          <a:solidFill>
            <a:schemeClr val="bg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 name="Text Box 11"/>
          <p:cNvSpPr txBox="1">
            <a:spLocks noChangeArrowheads="1"/>
          </p:cNvSpPr>
          <p:nvPr/>
        </p:nvSpPr>
        <p:spPr bwMode="auto">
          <a:xfrm>
            <a:off x="563027" y="1798971"/>
            <a:ext cx="2484000" cy="738664"/>
          </a:xfrm>
          <a:prstGeom prst="rect">
            <a:avLst/>
          </a:prstGeom>
          <a:solidFill>
            <a:schemeClr val="bg2"/>
          </a:solidFill>
          <a:ln w="9525">
            <a:noFill/>
            <a:miter lim="800000"/>
            <a:headEnd/>
            <a:tailEnd/>
          </a:ln>
          <a:effectLst/>
        </p:spPr>
        <p:txBody>
          <a:bodyPr wrap="square">
            <a:spAutoFit/>
          </a:bodyPr>
          <a:lstStyle/>
          <a:p>
            <a:pPr algn="ctr" defTabSz="914400"/>
            <a:r>
              <a:rPr lang="en-US" sz="1400" b="1" dirty="0">
                <a:solidFill>
                  <a:srgbClr val="000000">
                    <a:lumMod val="75000"/>
                    <a:lumOff val="25000"/>
                  </a:srgbClr>
                </a:solidFill>
              </a:rPr>
              <a:t>MISSION-CRITICAL</a:t>
            </a:r>
          </a:p>
          <a:p>
            <a:pPr algn="ctr" defTabSz="914400"/>
            <a:r>
              <a:rPr lang="en-US" sz="1400" b="1" dirty="0">
                <a:solidFill>
                  <a:srgbClr val="000000">
                    <a:lumMod val="75000"/>
                    <a:lumOff val="25000"/>
                  </a:srgbClr>
                </a:solidFill>
              </a:rPr>
              <a:t>CONVERGED </a:t>
            </a:r>
            <a:r>
              <a:rPr lang="en-US" sz="1400" b="1" dirty="0" smtClean="0">
                <a:solidFill>
                  <a:srgbClr val="000000">
                    <a:lumMod val="75000"/>
                    <a:lumOff val="25000"/>
                  </a:srgbClr>
                </a:solidFill>
              </a:rPr>
              <a:t>INFRASTRUCTURE</a:t>
            </a:r>
            <a:endParaRPr lang="en-US" sz="1400" b="1" dirty="0">
              <a:solidFill>
                <a:srgbClr val="000000">
                  <a:lumMod val="75000"/>
                  <a:lumOff val="25000"/>
                </a:srgbClr>
              </a:solidFill>
            </a:endParaRPr>
          </a:p>
        </p:txBody>
      </p:sp>
      <p:grpSp>
        <p:nvGrpSpPr>
          <p:cNvPr id="2" name="Group 14"/>
          <p:cNvGrpSpPr/>
          <p:nvPr/>
        </p:nvGrpSpPr>
        <p:grpSpPr>
          <a:xfrm>
            <a:off x="310173" y="2446902"/>
            <a:ext cx="3003907" cy="521853"/>
            <a:chOff x="294080" y="2522957"/>
            <a:chExt cx="3003907" cy="521853"/>
          </a:xfrm>
        </p:grpSpPr>
        <p:sp>
          <p:nvSpPr>
            <p:cNvPr id="68" name="TextBox 58"/>
            <p:cNvSpPr txBox="1">
              <a:spLocks noChangeArrowheads="1"/>
            </p:cNvSpPr>
            <p:nvPr/>
          </p:nvSpPr>
          <p:spPr bwMode="auto">
            <a:xfrm>
              <a:off x="2284825" y="2650533"/>
              <a:ext cx="1013162" cy="338554"/>
            </a:xfrm>
            <a:prstGeom prst="rect">
              <a:avLst/>
            </a:prstGeom>
            <a:noFill/>
            <a:ln w="9525">
              <a:noFill/>
              <a:miter lim="800000"/>
              <a:headEnd/>
              <a:tailEnd/>
            </a:ln>
          </p:spPr>
          <p:txBody>
            <a:bodyPr wrap="none">
              <a:spAutoFit/>
            </a:bodyPr>
            <a:lstStyle/>
            <a:p>
              <a:pPr defTabSz="430213">
                <a:spcAft>
                  <a:spcPts val="400"/>
                </a:spcAft>
                <a:buSzPct val="100000"/>
              </a:pPr>
              <a:r>
                <a:rPr lang="es-MX" sz="1600" b="1" dirty="0">
                  <a:solidFill>
                    <a:srgbClr val="000000"/>
                  </a:solidFill>
                </a:rPr>
                <a:t>OpenVMS</a:t>
              </a:r>
              <a:endParaRPr lang="en-US" sz="1600" b="1" dirty="0">
                <a:solidFill>
                  <a:srgbClr val="000000"/>
                </a:solidFill>
              </a:endParaRPr>
            </a:p>
          </p:txBody>
        </p:sp>
        <p:sp>
          <p:nvSpPr>
            <p:cNvPr id="69" name="TextBox 59"/>
            <p:cNvSpPr txBox="1">
              <a:spLocks noChangeArrowheads="1"/>
            </p:cNvSpPr>
            <p:nvPr/>
          </p:nvSpPr>
          <p:spPr bwMode="auto">
            <a:xfrm>
              <a:off x="294080" y="2650533"/>
              <a:ext cx="934551" cy="338554"/>
            </a:xfrm>
            <a:prstGeom prst="rect">
              <a:avLst/>
            </a:prstGeom>
            <a:noFill/>
            <a:ln w="9525">
              <a:noFill/>
              <a:miter lim="800000"/>
              <a:headEnd/>
              <a:tailEnd/>
            </a:ln>
          </p:spPr>
          <p:txBody>
            <a:bodyPr wrap="none">
              <a:spAutoFit/>
            </a:bodyPr>
            <a:lstStyle/>
            <a:p>
              <a:pPr defTabSz="430213">
                <a:spcAft>
                  <a:spcPts val="400"/>
                </a:spcAft>
                <a:buSzPct val="100000"/>
              </a:pPr>
              <a:r>
                <a:rPr lang="es-MX" sz="1600" b="1" dirty="0">
                  <a:solidFill>
                    <a:srgbClr val="000000"/>
                  </a:solidFill>
                </a:rPr>
                <a:t>NonStop</a:t>
              </a:r>
              <a:endParaRPr lang="en-US" sz="1600" b="1" dirty="0">
                <a:solidFill>
                  <a:srgbClr val="000000"/>
                </a:solidFill>
              </a:endParaRPr>
            </a:p>
          </p:txBody>
        </p:sp>
        <p:grpSp>
          <p:nvGrpSpPr>
            <p:cNvPr id="3" name="Group 7"/>
            <p:cNvGrpSpPr/>
            <p:nvPr/>
          </p:nvGrpSpPr>
          <p:grpSpPr>
            <a:xfrm>
              <a:off x="1333728" y="2522957"/>
              <a:ext cx="846000" cy="521853"/>
              <a:chOff x="3355186" y="1371120"/>
              <a:chExt cx="846000" cy="521853"/>
            </a:xfrm>
          </p:grpSpPr>
          <p:sp>
            <p:nvSpPr>
              <p:cNvPr id="7" name="Rectangle 6"/>
              <p:cNvSpPr/>
              <p:nvPr/>
            </p:nvSpPr>
            <p:spPr>
              <a:xfrm>
                <a:off x="3405352" y="1371120"/>
                <a:ext cx="741600" cy="460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8" name="Picture 7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5186" y="1442973"/>
                <a:ext cx="846000" cy="450000"/>
              </a:xfrm>
              <a:prstGeom prst="rect">
                <a:avLst/>
              </a:prstGeom>
              <a:noFill/>
            </p:spPr>
          </p:pic>
        </p:grpSp>
      </p:grpSp>
      <p:grpSp>
        <p:nvGrpSpPr>
          <p:cNvPr id="5" name="Group 18"/>
          <p:cNvGrpSpPr/>
          <p:nvPr/>
        </p:nvGrpSpPr>
        <p:grpSpPr>
          <a:xfrm>
            <a:off x="5577797" y="1100064"/>
            <a:ext cx="3067183" cy="2968429"/>
            <a:chOff x="5577223" y="1120476"/>
            <a:chExt cx="3067183" cy="2968429"/>
          </a:xfrm>
        </p:grpSpPr>
        <p:sp>
          <p:nvSpPr>
            <p:cNvPr id="80" name="Round Diagonal Corner Rectangle 79"/>
            <p:cNvSpPr/>
            <p:nvPr/>
          </p:nvSpPr>
          <p:spPr>
            <a:xfrm flipH="1">
              <a:off x="5577223" y="1367076"/>
              <a:ext cx="3060000" cy="1260000"/>
            </a:xfrm>
            <a:prstGeom prst="round2DiagRect">
              <a:avLst/>
            </a:prstGeom>
            <a:solidFill>
              <a:schemeClr val="bg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solidFill>
                    <a:prstClr val="white"/>
                  </a:solidFill>
                </a:rPr>
                <a:t>3.5</a:t>
              </a:r>
            </a:p>
            <a:p>
              <a:pPr algn="ctr"/>
              <a:endParaRPr lang="en-US" dirty="0">
                <a:solidFill>
                  <a:prstClr val="white"/>
                </a:solidFill>
              </a:endParaRPr>
            </a:p>
          </p:txBody>
        </p:sp>
        <p:sp>
          <p:nvSpPr>
            <p:cNvPr id="91" name="Round Diagonal Corner Rectangle 90"/>
            <p:cNvSpPr/>
            <p:nvPr/>
          </p:nvSpPr>
          <p:spPr>
            <a:xfrm flipH="1">
              <a:off x="5577223" y="2828905"/>
              <a:ext cx="3060000" cy="1260000"/>
            </a:xfrm>
            <a:prstGeom prst="round2DiagRect">
              <a:avLst/>
            </a:prstGeom>
            <a:solidFill>
              <a:schemeClr val="bg2"/>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6" name="Group 105"/>
            <p:cNvGrpSpPr/>
            <p:nvPr/>
          </p:nvGrpSpPr>
          <p:grpSpPr>
            <a:xfrm>
              <a:off x="6406460" y="3179847"/>
              <a:ext cx="1483763" cy="492240"/>
              <a:chOff x="6985622" y="3322639"/>
              <a:chExt cx="860004" cy="274637"/>
            </a:xfrm>
            <a:solidFill>
              <a:schemeClr val="bg2"/>
            </a:solidFill>
            <a:effectLst/>
          </p:grpSpPr>
          <p:pic>
            <p:nvPicPr>
              <p:cNvPr id="107" name="Picture 2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85622" y="3322639"/>
                <a:ext cx="292100" cy="274637"/>
              </a:xfrm>
              <a:prstGeom prst="rect">
                <a:avLst/>
              </a:prstGeom>
              <a:grpFill/>
              <a:ln w="12700">
                <a:noFill/>
                <a:miter lim="800000"/>
                <a:headEnd/>
                <a:tailEnd/>
              </a:ln>
              <a:effectLst/>
            </p:spPr>
          </p:pic>
          <p:pic>
            <p:nvPicPr>
              <p:cNvPr id="108" name="Picture 2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45589" y="3336862"/>
                <a:ext cx="300037" cy="254619"/>
              </a:xfrm>
              <a:prstGeom prst="rect">
                <a:avLst/>
              </a:prstGeom>
              <a:grpFill/>
              <a:ln w="12700">
                <a:noFill/>
                <a:miter lim="800000"/>
                <a:headEnd/>
                <a:tailEnd/>
              </a:ln>
              <a:effectLst/>
            </p:spPr>
          </p:pic>
        </p:grpSp>
        <p:sp>
          <p:nvSpPr>
            <p:cNvPr id="41" name="Text Box 11"/>
            <p:cNvSpPr txBox="1">
              <a:spLocks noChangeArrowheads="1"/>
            </p:cNvSpPr>
            <p:nvPr/>
          </p:nvSpPr>
          <p:spPr bwMode="auto">
            <a:xfrm>
              <a:off x="6324223" y="2482698"/>
              <a:ext cx="1566000" cy="270000"/>
            </a:xfrm>
            <a:prstGeom prst="rect">
              <a:avLst/>
            </a:prstGeom>
            <a:solidFill>
              <a:schemeClr val="bg1"/>
            </a:solidFill>
            <a:ln w="9525">
              <a:noFill/>
              <a:miter lim="800000"/>
              <a:headEnd/>
              <a:tailEnd/>
            </a:ln>
            <a:effectLst/>
          </p:spPr>
          <p:txBody>
            <a:bodyPr wrap="square">
              <a:spAutoFit/>
            </a:bodyPr>
            <a:lstStyle/>
            <a:p>
              <a:pPr algn="ctr" defTabSz="914400"/>
              <a:r>
                <a:rPr lang="en-US" sz="1400" b="1" dirty="0" smtClean="0">
                  <a:solidFill>
                    <a:srgbClr val="000000">
                      <a:lumMod val="75000"/>
                      <a:lumOff val="25000"/>
                    </a:srgbClr>
                  </a:solidFill>
                </a:rPr>
                <a:t>MISSION-CRITICAL</a:t>
              </a:r>
              <a:endParaRPr lang="en-US" sz="1400" b="1" dirty="0">
                <a:solidFill>
                  <a:srgbClr val="000000">
                    <a:lumMod val="75000"/>
                    <a:lumOff val="25000"/>
                  </a:srgbClr>
                </a:solidFill>
              </a:endParaRPr>
            </a:p>
          </p:txBody>
        </p:sp>
        <p:sp>
          <p:nvSpPr>
            <p:cNvPr id="11" name="TextBox 10"/>
            <p:cNvSpPr txBox="1"/>
            <p:nvPr/>
          </p:nvSpPr>
          <p:spPr>
            <a:xfrm>
              <a:off x="5865223" y="2721455"/>
              <a:ext cx="2484000" cy="307777"/>
            </a:xfrm>
            <a:prstGeom prst="rect">
              <a:avLst/>
            </a:prstGeom>
            <a:solidFill>
              <a:schemeClr val="bg2"/>
            </a:solidFill>
          </p:spPr>
          <p:txBody>
            <a:bodyPr wrap="none" rtlCol="0">
              <a:spAutoFit/>
            </a:bodyPr>
            <a:lstStyle/>
            <a:p>
              <a:pPr algn="ctr" defTabSz="430213">
                <a:spcAft>
                  <a:spcPts val="400"/>
                </a:spcAft>
                <a:buSzPct val="100000"/>
              </a:pPr>
              <a:r>
                <a:rPr lang="en-US" sz="1400" b="1" dirty="0">
                  <a:solidFill>
                    <a:srgbClr val="000000">
                      <a:lumMod val="75000"/>
                      <a:lumOff val="25000"/>
                    </a:srgbClr>
                  </a:solidFill>
                </a:rPr>
                <a:t>CONVERGED </a:t>
              </a:r>
              <a:r>
                <a:rPr lang="en-US" sz="1400" b="1" dirty="0" smtClean="0">
                  <a:solidFill>
                    <a:srgbClr val="000000">
                      <a:lumMod val="75000"/>
                      <a:lumOff val="25000"/>
                    </a:srgbClr>
                  </a:solidFill>
                </a:rPr>
                <a:t>INFRASTRUCTURE</a:t>
              </a:r>
              <a:endParaRPr lang="en-US" sz="1400" b="1" dirty="0">
                <a:solidFill>
                  <a:srgbClr val="000000">
                    <a:lumMod val="75000"/>
                    <a:lumOff val="25000"/>
                  </a:srgbClr>
                </a:solidFill>
              </a:endParaRPr>
            </a:p>
          </p:txBody>
        </p:sp>
        <p:sp>
          <p:nvSpPr>
            <p:cNvPr id="54" name="Rounded Rectangle 53"/>
            <p:cNvSpPr/>
            <p:nvPr/>
          </p:nvSpPr>
          <p:spPr>
            <a:xfrm>
              <a:off x="6741823" y="1120476"/>
              <a:ext cx="730800" cy="493200"/>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8" name="Group 14"/>
            <p:cNvGrpSpPr/>
            <p:nvPr/>
          </p:nvGrpSpPr>
          <p:grpSpPr>
            <a:xfrm>
              <a:off x="5640499" y="1709234"/>
              <a:ext cx="3003907" cy="521853"/>
              <a:chOff x="294080" y="2522957"/>
              <a:chExt cx="3003907" cy="521853"/>
            </a:xfrm>
          </p:grpSpPr>
          <p:sp>
            <p:nvSpPr>
              <p:cNvPr id="42" name="TextBox 58"/>
              <p:cNvSpPr txBox="1">
                <a:spLocks noChangeArrowheads="1"/>
              </p:cNvSpPr>
              <p:nvPr/>
            </p:nvSpPr>
            <p:spPr bwMode="auto">
              <a:xfrm>
                <a:off x="2284825" y="2650533"/>
                <a:ext cx="1013162" cy="338554"/>
              </a:xfrm>
              <a:prstGeom prst="rect">
                <a:avLst/>
              </a:prstGeom>
              <a:noFill/>
              <a:ln w="9525">
                <a:noFill/>
                <a:miter lim="800000"/>
                <a:headEnd/>
                <a:tailEnd/>
              </a:ln>
            </p:spPr>
            <p:txBody>
              <a:bodyPr wrap="none">
                <a:spAutoFit/>
              </a:bodyPr>
              <a:lstStyle/>
              <a:p>
                <a:pPr defTabSz="430213">
                  <a:spcAft>
                    <a:spcPts val="400"/>
                  </a:spcAft>
                  <a:buSzPct val="100000"/>
                </a:pPr>
                <a:r>
                  <a:rPr lang="es-MX" sz="1600" b="1" dirty="0">
                    <a:solidFill>
                      <a:srgbClr val="000000"/>
                    </a:solidFill>
                  </a:rPr>
                  <a:t>OpenVMS</a:t>
                </a:r>
                <a:endParaRPr lang="en-US" sz="1600" b="1" dirty="0">
                  <a:solidFill>
                    <a:srgbClr val="000000"/>
                  </a:solidFill>
                </a:endParaRPr>
              </a:p>
            </p:txBody>
          </p:sp>
          <p:sp>
            <p:nvSpPr>
              <p:cNvPr id="43" name="TextBox 59"/>
              <p:cNvSpPr txBox="1">
                <a:spLocks noChangeArrowheads="1"/>
              </p:cNvSpPr>
              <p:nvPr/>
            </p:nvSpPr>
            <p:spPr bwMode="auto">
              <a:xfrm>
                <a:off x="294080" y="2650533"/>
                <a:ext cx="934551" cy="338554"/>
              </a:xfrm>
              <a:prstGeom prst="rect">
                <a:avLst/>
              </a:prstGeom>
              <a:noFill/>
              <a:ln w="9525">
                <a:noFill/>
                <a:miter lim="800000"/>
                <a:headEnd/>
                <a:tailEnd/>
              </a:ln>
            </p:spPr>
            <p:txBody>
              <a:bodyPr wrap="none">
                <a:spAutoFit/>
              </a:bodyPr>
              <a:lstStyle/>
              <a:p>
                <a:pPr defTabSz="430213">
                  <a:spcAft>
                    <a:spcPts val="400"/>
                  </a:spcAft>
                  <a:buSzPct val="100000"/>
                </a:pPr>
                <a:r>
                  <a:rPr lang="es-MX" sz="1600" b="1" dirty="0">
                    <a:solidFill>
                      <a:srgbClr val="000000"/>
                    </a:solidFill>
                  </a:rPr>
                  <a:t>NonStop</a:t>
                </a:r>
                <a:endParaRPr lang="en-US" sz="1600" b="1" dirty="0">
                  <a:solidFill>
                    <a:srgbClr val="000000"/>
                  </a:solidFill>
                </a:endParaRPr>
              </a:p>
            </p:txBody>
          </p:sp>
          <p:grpSp>
            <p:nvGrpSpPr>
              <p:cNvPr id="9" name="Group 7"/>
              <p:cNvGrpSpPr/>
              <p:nvPr/>
            </p:nvGrpSpPr>
            <p:grpSpPr>
              <a:xfrm>
                <a:off x="1333728" y="2522957"/>
                <a:ext cx="846000" cy="521853"/>
                <a:chOff x="3355186" y="1371120"/>
                <a:chExt cx="846000" cy="521853"/>
              </a:xfrm>
            </p:grpSpPr>
            <p:sp>
              <p:nvSpPr>
                <p:cNvPr id="45" name="Rectangle 44"/>
                <p:cNvSpPr/>
                <p:nvPr/>
              </p:nvSpPr>
              <p:spPr>
                <a:xfrm>
                  <a:off x="3405352" y="1371120"/>
                  <a:ext cx="741600" cy="460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6" name="Picture 4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5186" y="1442973"/>
                  <a:ext cx="846000" cy="450000"/>
                </a:xfrm>
                <a:prstGeom prst="rect">
                  <a:avLst/>
                </a:prstGeom>
                <a:noFill/>
              </p:spPr>
            </p:pic>
          </p:grpSp>
        </p:grpSp>
      </p:grpSp>
      <p:sp>
        <p:nvSpPr>
          <p:cNvPr id="15" name="Rectangle 14"/>
          <p:cNvSpPr/>
          <p:nvPr/>
        </p:nvSpPr>
        <p:spPr>
          <a:xfrm>
            <a:off x="5475383" y="1046601"/>
            <a:ext cx="3272010" cy="3332755"/>
          </a:xfrm>
          <a:prstGeom prst="rect">
            <a:avLst/>
          </a:prstGeom>
          <a:noFill/>
          <a:ln w="762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7" name="Picture 3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90604" y="3180345"/>
            <a:ext cx="701195" cy="540000"/>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60791" y="1103699"/>
            <a:ext cx="701195" cy="5400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382162" y="2036765"/>
            <a:ext cx="2028825" cy="1428750"/>
          </a:xfrm>
          <a:prstGeom prst="rect">
            <a:avLst/>
          </a:prstGeom>
        </p:spPr>
      </p:pic>
      <p:grpSp>
        <p:nvGrpSpPr>
          <p:cNvPr id="10" name="Group 18"/>
          <p:cNvGrpSpPr/>
          <p:nvPr/>
        </p:nvGrpSpPr>
        <p:grpSpPr>
          <a:xfrm>
            <a:off x="6751388" y="3702618"/>
            <a:ext cx="720000" cy="598564"/>
            <a:chOff x="6685340" y="3720345"/>
            <a:chExt cx="720000" cy="598564"/>
          </a:xfrm>
        </p:grpSpPr>
        <p:sp>
          <p:nvSpPr>
            <p:cNvPr id="18" name="Rectangle 17"/>
            <p:cNvSpPr/>
            <p:nvPr/>
          </p:nvSpPr>
          <p:spPr>
            <a:xfrm>
              <a:off x="6685340" y="3720345"/>
              <a:ext cx="720000" cy="59856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712340" y="3818077"/>
              <a:ext cx="666000" cy="500832"/>
            </a:xfrm>
            <a:prstGeom prst="rect">
              <a:avLst/>
            </a:prstGeom>
          </p:spPr>
        </p:pic>
      </p:grpSp>
    </p:spTree>
    <p:extLst>
      <p:ext uri="{BB962C8B-B14F-4D97-AF65-F5344CB8AC3E}">
        <p14:creationId xmlns:p14="http://schemas.microsoft.com/office/powerpoint/2010/main" val="202383595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63" y="0"/>
            <a:ext cx="9145863" cy="5143500"/>
          </a:xfrm>
          <a:prstGeom prst="rect">
            <a:avLst/>
          </a:prstGeom>
        </p:spPr>
      </p:pic>
      <p:sp>
        <p:nvSpPr>
          <p:cNvPr id="4" name="Title 3"/>
          <p:cNvSpPr>
            <a:spLocks noGrp="1"/>
          </p:cNvSpPr>
          <p:nvPr>
            <p:ph type="ctrTitle"/>
          </p:nvPr>
        </p:nvSpPr>
        <p:spPr/>
        <p:txBody>
          <a:bodyPr/>
          <a:lstStyle/>
          <a:p>
            <a:r>
              <a:rPr lang="en-US" dirty="0" smtClean="0">
                <a:solidFill>
                  <a:schemeClr val="tx1"/>
                </a:solidFill>
              </a:rPr>
              <a:t>Summary</a:t>
            </a:r>
            <a:endParaRPr lang="en-US" dirty="0">
              <a:solidFill>
                <a:schemeClr val="tx1"/>
              </a:solidFill>
            </a:endParaRPr>
          </a:p>
        </p:txBody>
      </p:sp>
      <p:pic>
        <p:nvPicPr>
          <p:cNvPr id="5" name="Picture 4" descr="HP_White_RGB_150_S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p:nvSpPr>
        <p:spPr>
          <a:xfrm>
            <a:off x="444501" y="4758803"/>
            <a:ext cx="8012545" cy="22860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B9B8BB"/>
                </a:solidFill>
                <a:latin typeface="HP Simplified"/>
                <a:cs typeface="HP Simplified"/>
              </a:rPr>
              <a:t>© Copyright 2012 Hewlett-Packard Development Company, L.P. </a:t>
            </a:r>
            <a:r>
              <a:rPr lang="en-US" sz="700" b="0" i="0" baseline="0" dirty="0" smtClean="0">
                <a:solidFill>
                  <a:srgbClr val="B9B8BB"/>
                </a:solidFill>
                <a:latin typeface="HP Simplified"/>
                <a:cs typeface="HP Simplified"/>
              </a:rPr>
              <a:t> </a:t>
            </a:r>
            <a:r>
              <a:rPr lang="en-US" sz="700" b="0" i="0" dirty="0" smtClean="0">
                <a:solidFill>
                  <a:srgbClr val="B9B8BB"/>
                </a:solidFill>
                <a:latin typeface="HP Simplified"/>
                <a:cs typeface="HP Simplified"/>
              </a:rPr>
              <a:t>The information contained herein is subject to change without notice.</a:t>
            </a:r>
          </a:p>
        </p:txBody>
      </p:sp>
      <p:sp>
        <p:nvSpPr>
          <p:cNvPr id="7" name="TextBox 6"/>
          <p:cNvSpPr txBox="1"/>
          <p:nvPr/>
        </p:nvSpPr>
        <p:spPr bwMode="gray">
          <a:xfrm>
            <a:off x="329184" y="4788485"/>
            <a:ext cx="323009" cy="149332"/>
          </a:xfrm>
          <a:prstGeom prst="rect">
            <a:avLst/>
          </a:prstGeom>
        </p:spPr>
        <p:txBody>
          <a:bodyPr vert="horz" wrap="none" lIns="0" tIns="45720" rIns="91440" bIns="45720" rtlCol="0" anchor="ctr">
            <a:noAutofit/>
          </a:bodyPr>
          <a:lstStyle/>
          <a:p>
            <a:pPr marL="0" algn="l" defTabSz="914400" rtl="0" eaLnBrk="1" latinLnBrk="0" hangingPunct="1"/>
            <a:fld id="{6C5AF65D-6854-49AF-ABC5-48B5BA0EA842}" type="slidenum">
              <a:rPr lang="en-US" sz="700" b="0" i="0" kern="1200" smtClean="0">
                <a:solidFill>
                  <a:srgbClr val="B9B8BB"/>
                </a:solidFill>
                <a:latin typeface="HP Simplified"/>
                <a:ea typeface="+mn-ea"/>
                <a:cs typeface="HP Simplified"/>
              </a:rPr>
              <a:pPr marL="0" algn="l" defTabSz="914400" rtl="0" eaLnBrk="1" latinLnBrk="0" hangingPunct="1"/>
              <a:t>31</a:t>
            </a:fld>
            <a:endParaRPr lang="en-US" sz="700" b="0" i="0" kern="1200" dirty="0" smtClean="0">
              <a:solidFill>
                <a:srgbClr val="B9B8BB"/>
              </a:solidFill>
              <a:latin typeface="HP Simplified"/>
              <a:ea typeface="+mn-ea"/>
              <a:cs typeface="HP Simplified"/>
            </a:endParaRPr>
          </a:p>
        </p:txBody>
      </p:sp>
    </p:spTree>
    <p:extLst>
      <p:ext uri="{BB962C8B-B14F-4D97-AF65-F5344CB8AC3E}">
        <p14:creationId xmlns:p14="http://schemas.microsoft.com/office/powerpoint/2010/main" val="2623967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HP Integrity server blades</a:t>
            </a:r>
            <a:endParaRPr lang="en-US" dirty="0"/>
          </a:p>
        </p:txBody>
      </p:sp>
      <p:sp>
        <p:nvSpPr>
          <p:cNvPr id="3" name="Content Placeholder 2"/>
          <p:cNvSpPr>
            <a:spLocks noGrp="1"/>
          </p:cNvSpPr>
          <p:nvPr>
            <p:ph sz="quarter" idx="10"/>
          </p:nvPr>
        </p:nvSpPr>
        <p:spPr/>
        <p:txBody>
          <a:bodyPr/>
          <a:lstStyle/>
          <a:p>
            <a:r>
              <a:rPr lang="en-US" dirty="0" smtClean="0"/>
              <a:t>Speed up your mission-critical applications</a:t>
            </a:r>
          </a:p>
          <a:p>
            <a:pPr lvl="1"/>
            <a:r>
              <a:rPr lang="en-US" dirty="0" smtClean="0"/>
              <a:t>With more powerful processors, an enriched memory subsystem, and an enhanced RAID controller, these are the most powerful HP Integrity server blades offered</a:t>
            </a:r>
          </a:p>
          <a:p>
            <a:r>
              <a:rPr lang="en-US" dirty="0" smtClean="0"/>
              <a:t>Scale up to increase performance</a:t>
            </a:r>
          </a:p>
          <a:p>
            <a:pPr lvl="1"/>
            <a:r>
              <a:rPr lang="en-US" dirty="0" smtClean="0"/>
              <a:t>HP Blade Link technology and embedded Virtual Connect FlexFabric provide mission-critical scalability and flexibility to meet your changing workload demands </a:t>
            </a:r>
          </a:p>
          <a:p>
            <a:r>
              <a:rPr lang="en-US" dirty="0" smtClean="0"/>
              <a:t>Strengthen with improved reliability and increased manageability</a:t>
            </a:r>
          </a:p>
          <a:p>
            <a:pPr lvl="1"/>
            <a:r>
              <a:rPr lang="en-US" dirty="0"/>
              <a:t>The new Integrity server blades </a:t>
            </a:r>
            <a:r>
              <a:rPr lang="en-US" dirty="0" smtClean="0"/>
              <a:t>provide you with </a:t>
            </a:r>
            <a:r>
              <a:rPr lang="en-US" dirty="0"/>
              <a:t>massive flexibility and availability with electrically isolated hard </a:t>
            </a:r>
            <a:r>
              <a:rPr lang="en-US" dirty="0" smtClean="0"/>
              <a:t>partitions </a:t>
            </a:r>
            <a:r>
              <a:rPr lang="en-US" dirty="0"/>
              <a:t>(nPars). </a:t>
            </a:r>
            <a:endParaRPr lang="en-US" dirty="0" smtClean="0"/>
          </a:p>
          <a:p>
            <a:pPr lvl="1"/>
            <a:endParaRPr lang="en-US" dirty="0"/>
          </a:p>
          <a:p>
            <a:pPr lvl="1"/>
            <a:r>
              <a:rPr lang="en-US" sz="1800" dirty="0" smtClean="0">
                <a:hlinkClick r:id="rId3"/>
              </a:rPr>
              <a:t>www.hp.com/go/integrityblades</a:t>
            </a:r>
            <a:r>
              <a:rPr lang="en-US" sz="1800" dirty="0" smtClean="0"/>
              <a:t> </a:t>
            </a:r>
            <a:endParaRPr lang="en-US" sz="1800" dirty="0"/>
          </a:p>
        </p:txBody>
      </p:sp>
    </p:spTree>
    <p:extLst>
      <p:ext uri="{BB962C8B-B14F-4D97-AF65-F5344CB8AC3E}">
        <p14:creationId xmlns:p14="http://schemas.microsoft.com/office/powerpoint/2010/main" val="2816515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4256785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 up</a:t>
            </a:r>
            <a:endParaRPr lang="en-US" dirty="0"/>
          </a:p>
        </p:txBody>
      </p:sp>
    </p:spTree>
    <p:extLst>
      <p:ext uri="{BB962C8B-B14F-4D97-AF65-F5344CB8AC3E}">
        <p14:creationId xmlns:p14="http://schemas.microsoft.com/office/powerpoint/2010/main" val="3702515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331200" y="234000"/>
            <a:ext cx="8812530" cy="430887"/>
          </a:xfrm>
        </p:spPr>
        <p:txBody>
          <a:bodyPr/>
          <a:lstStyle/>
          <a:p>
            <a:pPr lvl="0"/>
            <a:r>
              <a:rPr lang="en-US" dirty="0" smtClean="0"/>
              <a:t>Substantiation for claims</a:t>
            </a:r>
            <a:endParaRPr lang="en-GB" dirty="0"/>
          </a:p>
        </p:txBody>
      </p:sp>
      <p:sp>
        <p:nvSpPr>
          <p:cNvPr id="61" name="Text Box 42"/>
          <p:cNvSpPr txBox="1">
            <a:spLocks noChangeArrowheads="1"/>
          </p:cNvSpPr>
          <p:nvPr/>
        </p:nvSpPr>
        <p:spPr bwMode="auto">
          <a:xfrm>
            <a:off x="485775" y="714295"/>
            <a:ext cx="8264525" cy="427809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defPPr>
              <a:defRPr lang="en-US"/>
            </a:defPPr>
            <a:lvl2pPr lvl="1">
              <a:defRPr sz="900" i="1">
                <a:solidFill>
                  <a:schemeClr val="accent6">
                    <a:lumMod val="50000"/>
                  </a:schemeClr>
                </a:solidFill>
              </a:defRPr>
            </a:lvl2pPr>
          </a:lstStyle>
          <a:p>
            <a:pPr lvl="0"/>
            <a:r>
              <a:rPr lang="en-US" sz="1600" b="1" dirty="0" smtClean="0">
                <a:solidFill>
                  <a:schemeClr val="accent1"/>
                </a:solidFill>
                <a:cs typeface="HP Simplified"/>
              </a:rPr>
              <a:t>Substantiation for 33% TCO and 34% Operating Expenses Savings</a:t>
            </a:r>
          </a:p>
          <a:p>
            <a:pPr lvl="0">
              <a:defRPr/>
            </a:pPr>
            <a:r>
              <a:rPr lang="en-US" sz="1400" dirty="0" smtClean="0">
                <a:solidFill>
                  <a:prstClr val="black"/>
                </a:solidFill>
                <a:latin typeface="HP Simplified" pitchFamily="34" charset="0"/>
              </a:rPr>
              <a:t>Based on HP results using </a:t>
            </a:r>
            <a:r>
              <a:rPr lang="en-US" sz="1400" dirty="0" err="1" smtClean="0">
                <a:solidFill>
                  <a:prstClr val="black"/>
                </a:solidFill>
                <a:latin typeface="HP Simplified" pitchFamily="34" charset="0"/>
              </a:rPr>
              <a:t>Alinean</a:t>
            </a:r>
            <a:r>
              <a:rPr lang="en-US" sz="1400" dirty="0" smtClean="0">
                <a:solidFill>
                  <a:prstClr val="black"/>
                </a:solidFill>
                <a:latin typeface="HP Simplified" pitchFamily="34" charset="0"/>
              </a:rPr>
              <a:t>, Inc. TCO/ROI tools, Germany, October 2012.</a:t>
            </a:r>
            <a:r>
              <a:rPr lang="en-US" sz="1400" b="1" dirty="0" smtClean="0"/>
              <a:t>   </a:t>
            </a:r>
            <a:r>
              <a:rPr lang="en-US" sz="1400" dirty="0" smtClean="0"/>
              <a:t>Baseline environment included:   2 – HP Integrity </a:t>
            </a:r>
            <a:r>
              <a:rPr lang="en-US" sz="1400" dirty="0" smtClean="0">
                <a:latin typeface="HP Simplified" pitchFamily="34" charset="0"/>
                <a:cs typeface="HP Simplified" pitchFamily="34" charset="0"/>
              </a:rPr>
              <a:t>BL890c i2 (8ch/32co)  servers, 8 - BL860c i2 (2ch/8co)  servers, running Itanium 9350 1.73 GHz.     Improved TCO environment included:   2 – HP Integrity </a:t>
            </a:r>
            <a:r>
              <a:rPr lang="pl-PL" sz="1400" dirty="0" smtClean="0">
                <a:latin typeface="HP Simplified" pitchFamily="34" charset="0"/>
                <a:cs typeface="HP Simplified" pitchFamily="34" charset="0"/>
              </a:rPr>
              <a:t>BL870c i4 (3ch/24co) </a:t>
            </a:r>
            <a:r>
              <a:rPr lang="en-US" sz="1400" dirty="0" smtClean="0">
                <a:latin typeface="HP Simplified" pitchFamily="34" charset="0"/>
                <a:cs typeface="HP Simplified" pitchFamily="34" charset="0"/>
              </a:rPr>
              <a:t> servers, 3 – HP Integrity </a:t>
            </a:r>
            <a:r>
              <a:rPr lang="pl-PL" sz="1400" dirty="0" smtClean="0">
                <a:latin typeface="HP Simplified" pitchFamily="34" charset="0"/>
                <a:cs typeface="HP Simplified" pitchFamily="34" charset="0"/>
              </a:rPr>
              <a:t>BL860c i4 (2ch/16co) </a:t>
            </a:r>
            <a:r>
              <a:rPr lang="en-US" sz="1400" dirty="0" smtClean="0">
                <a:latin typeface="HP Simplified" pitchFamily="34" charset="0"/>
                <a:cs typeface="HP Simplified" pitchFamily="34" charset="0"/>
              </a:rPr>
              <a:t> servers, </a:t>
            </a:r>
            <a:r>
              <a:rPr lang="pl-PL" sz="1400" dirty="0" smtClean="0">
                <a:latin typeface="HP Simplified" pitchFamily="34" charset="0"/>
                <a:cs typeface="HP Simplified" pitchFamily="34" charset="0"/>
              </a:rPr>
              <a:t>with Itanium 9560 2.53 GHz</a:t>
            </a:r>
            <a:r>
              <a:rPr lang="en-US" sz="1400" dirty="0" smtClean="0">
                <a:latin typeface="HP Simplified" pitchFamily="34" charset="0"/>
                <a:cs typeface="HP Simplified" pitchFamily="34" charset="0"/>
              </a:rPr>
              <a:t>.</a:t>
            </a:r>
          </a:p>
          <a:p>
            <a:pPr lvl="0"/>
            <a:endParaRPr lang="en-US" sz="1600" b="1" dirty="0" smtClean="0">
              <a:solidFill>
                <a:schemeClr val="accent1"/>
              </a:solidFill>
              <a:cs typeface="HP Simplified"/>
            </a:endParaRPr>
          </a:p>
          <a:p>
            <a:pPr lvl="0"/>
            <a:r>
              <a:rPr lang="en-US" sz="1600" b="1" dirty="0" smtClean="0">
                <a:solidFill>
                  <a:schemeClr val="accent1"/>
                </a:solidFill>
                <a:cs typeface="HP Simplified"/>
              </a:rPr>
              <a:t>Substantiation for 10x Faster Threat Detection</a:t>
            </a:r>
          </a:p>
          <a:p>
            <a:pPr lvl="0"/>
            <a:r>
              <a:rPr lang="en-US" sz="1400" dirty="0" smtClean="0">
                <a:cs typeface="HP Simplified"/>
              </a:rPr>
              <a:t>Based on HP-UX Security Lab testing, HP Bangalore, August 2012. Threat detection can be done up to 10x faster with the new common log file per multiple AAA servers that perform authentication, authorization, and accounting on a system.</a:t>
            </a:r>
            <a:r>
              <a:rPr lang="en-US" sz="1400" b="1" dirty="0" smtClean="0">
                <a:solidFill>
                  <a:schemeClr val="accent1"/>
                </a:solidFill>
              </a:rPr>
              <a:t>   </a:t>
            </a:r>
            <a:r>
              <a:rPr lang="en-US" sz="1400" dirty="0" smtClean="0">
                <a:cs typeface="HP Simplified"/>
              </a:rPr>
              <a:t>This allows for consolidation of similar threats across various instances per server, using a common log file, (instead of typically 8-10 separate files per system). </a:t>
            </a:r>
          </a:p>
          <a:p>
            <a:pPr lvl="0"/>
            <a:endParaRPr lang="en-US" sz="1400" b="1" dirty="0" smtClean="0">
              <a:cs typeface="HP Simplified"/>
            </a:endParaRPr>
          </a:p>
          <a:p>
            <a:pPr lvl="0"/>
            <a:r>
              <a:rPr lang="en-US" sz="1600" b="1" dirty="0" smtClean="0">
                <a:solidFill>
                  <a:schemeClr val="accent1"/>
                </a:solidFill>
                <a:cs typeface="HP Simplified"/>
              </a:rPr>
              <a:t>Substantiation for Up to 3x performance improvement</a:t>
            </a:r>
          </a:p>
          <a:p>
            <a:pPr lvl="0">
              <a:defRPr/>
            </a:pPr>
            <a:r>
              <a:rPr lang="en-US" sz="1400" dirty="0" smtClean="0">
                <a:cs typeface="HP Simplified"/>
              </a:rPr>
              <a:t>Source: Based on HP internal benchmark conducted by HP internal labs calculating the efficiency of the operating system and underlying server hardware. Compares HP Integrity server blades with the Intel Itanium processor 9500 series  vs.  HP Integrity server blades with the Intel Itanium processor 9300 series .   The new server delivered a result of 3.29x the performance of the previous generation, rounded to 3x. . Houston, TX, August, 2012.</a:t>
            </a:r>
          </a:p>
          <a:p>
            <a:pPr>
              <a:defRPr/>
            </a:pPr>
            <a:endParaRPr lang="en-US" sz="1400" i="0" dirty="0" smtClean="0">
              <a:solidFill>
                <a:schemeClr val="tx1"/>
              </a:solidFill>
              <a:latin typeface="HP Simplified" pitchFamily="34" charset="0"/>
            </a:endParaRPr>
          </a:p>
        </p:txBody>
      </p:sp>
    </p:spTree>
    <p:extLst>
      <p:ext uri="{BB962C8B-B14F-4D97-AF65-F5344CB8AC3E}">
        <p14:creationId xmlns:p14="http://schemas.microsoft.com/office/powerpoint/2010/main" val="125659551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331200" y="234000"/>
            <a:ext cx="8812530" cy="430887"/>
          </a:xfrm>
        </p:spPr>
        <p:txBody>
          <a:bodyPr/>
          <a:lstStyle/>
          <a:p>
            <a:pPr lvl="0"/>
            <a:r>
              <a:rPr lang="en-US" dirty="0" smtClean="0"/>
              <a:t>Substantiation for claims</a:t>
            </a:r>
            <a:endParaRPr lang="en-GB" dirty="0"/>
          </a:p>
        </p:txBody>
      </p:sp>
      <p:sp>
        <p:nvSpPr>
          <p:cNvPr id="61" name="Text Box 42"/>
          <p:cNvSpPr txBox="1">
            <a:spLocks noChangeArrowheads="1"/>
          </p:cNvSpPr>
          <p:nvPr/>
        </p:nvSpPr>
        <p:spPr bwMode="auto">
          <a:xfrm>
            <a:off x="485775" y="714295"/>
            <a:ext cx="8264525" cy="378565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defPPr>
              <a:defRPr lang="en-US"/>
            </a:defPPr>
            <a:lvl2pPr lvl="1">
              <a:defRPr sz="900" i="1">
                <a:solidFill>
                  <a:schemeClr val="accent6">
                    <a:lumMod val="50000"/>
                  </a:schemeClr>
                </a:solidFill>
              </a:defRPr>
            </a:lvl2pPr>
          </a:lstStyle>
          <a:p>
            <a:pPr lvl="0">
              <a:defRPr/>
            </a:pPr>
            <a:r>
              <a:rPr lang="en-US" sz="1600" b="1" dirty="0" smtClean="0">
                <a:solidFill>
                  <a:schemeClr val="accent1"/>
                </a:solidFill>
                <a:cs typeface="HP Simplified"/>
              </a:rPr>
              <a:t>Substantiation for 2x Secure Network Throughput</a:t>
            </a:r>
          </a:p>
          <a:p>
            <a:pPr lvl="0">
              <a:defRPr/>
            </a:pPr>
            <a:r>
              <a:rPr lang="en-US" sz="1400" dirty="0" smtClean="0"/>
              <a:t>New HP-UX enhancements double network throughput, or the number of rules</a:t>
            </a:r>
            <a:r>
              <a:rPr lang="en-US" sz="1400" b="1" dirty="0" smtClean="0"/>
              <a:t> </a:t>
            </a:r>
            <a:r>
              <a:rPr lang="en-US" sz="1400" dirty="0" smtClean="0"/>
              <a:t>that can be configured for security filtering with </a:t>
            </a:r>
            <a:r>
              <a:rPr lang="en-US" sz="1400" dirty="0" err="1" smtClean="0"/>
              <a:t>IPFilter</a:t>
            </a:r>
            <a:r>
              <a:rPr lang="en-US" sz="1400" dirty="0" smtClean="0"/>
              <a:t> performance; this is twice as fast as the previous HP-UX 11i v3 version. Enables faster security threat detection. Based on HP-UX Security Lab testing, HP Bangalore, August 2012. </a:t>
            </a:r>
            <a:endParaRPr lang="en-US" sz="1600" b="1" dirty="0" smtClean="0">
              <a:solidFill>
                <a:schemeClr val="accent1"/>
              </a:solidFill>
              <a:cs typeface="HP Simplified"/>
            </a:endParaRPr>
          </a:p>
          <a:p>
            <a:pPr>
              <a:spcBef>
                <a:spcPts val="600"/>
              </a:spcBef>
              <a:defRPr/>
            </a:pPr>
            <a:r>
              <a:rPr lang="en-US" sz="1600" b="1" dirty="0" smtClean="0">
                <a:solidFill>
                  <a:schemeClr val="accent1"/>
                </a:solidFill>
                <a:cs typeface="HP Simplified"/>
              </a:rPr>
              <a:t>Substantiation for 2x Integrity Virtual Machines</a:t>
            </a:r>
          </a:p>
          <a:p>
            <a:pPr>
              <a:defRPr/>
            </a:pPr>
            <a:r>
              <a:rPr lang="en-US" sz="1400" dirty="0" smtClean="0"/>
              <a:t>With double the number of virtual Fibre Channel ports (up to 32) (supported by Net Port ID Virtualization, NPIV), increase your server efficiency by doubling the number of virtual machines. Based on HP-UX Bangalore lab testing August 2012</a:t>
            </a:r>
          </a:p>
          <a:p>
            <a:pPr>
              <a:spcBef>
                <a:spcPts val="600"/>
              </a:spcBef>
              <a:defRPr/>
            </a:pPr>
            <a:r>
              <a:rPr lang="en-US" sz="1600" b="1" dirty="0" smtClean="0">
                <a:solidFill>
                  <a:schemeClr val="accent1"/>
                </a:solidFill>
                <a:cs typeface="HP Simplified"/>
              </a:rPr>
              <a:t>Substantiation for 11 Month Payback Period and 34% Operating Expense Savings</a:t>
            </a:r>
          </a:p>
          <a:p>
            <a:pPr>
              <a:defRPr/>
            </a:pPr>
            <a:r>
              <a:rPr lang="en-US" sz="1400" dirty="0" smtClean="0">
                <a:cs typeface="HP Simplified"/>
              </a:rPr>
              <a:t>Upgrade your server with ease and confidence while protecting your investment and saving money!  Based on a current environment and workload of 2 x HP BL890c i2 (8 chips / 32 cores), 8 x HP BL860c i2 (2 chips / 8 cores) running HP-UX 11i v3,  the </a:t>
            </a:r>
            <a:r>
              <a:rPr lang="en-US" sz="1400" dirty="0" err="1" smtClean="0">
                <a:cs typeface="HP Simplified"/>
              </a:rPr>
              <a:t>Alinean</a:t>
            </a:r>
            <a:r>
              <a:rPr lang="en-US" sz="1400" dirty="0" smtClean="0">
                <a:cs typeface="HP Simplified"/>
              </a:rPr>
              <a:t> HP  Integrity Server i4 TCO-ROI Calculator projects a 34% operating expense savings over a three-year analysis with an </a:t>
            </a:r>
            <a:r>
              <a:rPr lang="en-US" sz="1400" b="1" dirty="0" smtClean="0">
                <a:cs typeface="HP Simplified"/>
              </a:rPr>
              <a:t>11 months </a:t>
            </a:r>
            <a:r>
              <a:rPr lang="en-US" sz="1400" dirty="0" smtClean="0">
                <a:cs typeface="HP Simplified"/>
              </a:rPr>
              <a:t>payback period. </a:t>
            </a:r>
          </a:p>
          <a:p>
            <a:pPr>
              <a:defRPr/>
            </a:pPr>
            <a:endParaRPr lang="en-US" sz="1400" dirty="0" smtClean="0"/>
          </a:p>
          <a:p>
            <a:pPr lvl="0">
              <a:defRPr/>
            </a:pPr>
            <a:endParaRPr lang="en-US" sz="1400" dirty="0" smtClean="0">
              <a:latin typeface="HP Simplified" pitchFamily="34" charset="0"/>
            </a:endParaRPr>
          </a:p>
          <a:p>
            <a:pPr lvl="0">
              <a:defRPr/>
            </a:pPr>
            <a:endParaRPr lang="en-US" sz="1400" dirty="0" smtClean="0">
              <a:solidFill>
                <a:schemeClr val="accent1"/>
              </a:solidFill>
            </a:endParaRPr>
          </a:p>
        </p:txBody>
      </p:sp>
    </p:spTree>
    <p:extLst>
      <p:ext uri="{BB962C8B-B14F-4D97-AF65-F5344CB8AC3E}">
        <p14:creationId xmlns:p14="http://schemas.microsoft.com/office/powerpoint/2010/main" val="42104196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US" dirty="0" smtClean="0"/>
              <a:t>Most significant Itanium® processor to date</a:t>
            </a:r>
            <a:endParaRPr lang="en-US" dirty="0"/>
          </a:p>
        </p:txBody>
      </p:sp>
      <p:sp>
        <p:nvSpPr>
          <p:cNvPr id="10" name="Title 9"/>
          <p:cNvSpPr>
            <a:spLocks noGrp="1"/>
          </p:cNvSpPr>
          <p:nvPr>
            <p:ph type="title"/>
          </p:nvPr>
        </p:nvSpPr>
        <p:spPr/>
        <p:txBody>
          <a:bodyPr/>
          <a:lstStyle/>
          <a:p>
            <a:r>
              <a:rPr lang="en-US" dirty="0" smtClean="0"/>
              <a:t>Introducing Intel® Itanium® processor 9500 series </a:t>
            </a:r>
            <a:endParaRPr lang="en-US" dirty="0"/>
          </a:p>
        </p:txBody>
      </p:sp>
      <p:pic>
        <p:nvPicPr>
          <p:cNvPr id="9" name="Picture 8" descr="C:\Users\rjriedli\AppData\Local\Microsoft\Windows\Temporary Internet Files\Content.Outlook\7JF0FLFL\Poulson_blur2.jpg"/>
          <p:cNvPicPr/>
          <p:nvPr/>
        </p:nvPicPr>
        <p:blipFill>
          <a:blip r:embed="rId3" cstate="screen"/>
          <a:srcRect/>
          <a:stretch>
            <a:fillRect/>
          </a:stretch>
        </p:blipFill>
        <p:spPr bwMode="auto">
          <a:xfrm>
            <a:off x="800399" y="2158387"/>
            <a:ext cx="2786883" cy="1567955"/>
          </a:xfrm>
          <a:prstGeom prst="rect">
            <a:avLst/>
          </a:prstGeom>
          <a:noFill/>
          <a:ln w="9525">
            <a:noFill/>
            <a:miter lim="800000"/>
            <a:headEnd/>
            <a:tailEnd/>
          </a:ln>
          <a:effectLst/>
        </p:spPr>
      </p:pic>
      <p:sp>
        <p:nvSpPr>
          <p:cNvPr id="13" name="Content Placeholder 12"/>
          <p:cNvSpPr>
            <a:spLocks noGrp="1"/>
          </p:cNvSpPr>
          <p:nvPr>
            <p:ph sz="quarter" idx="10"/>
          </p:nvPr>
        </p:nvSpPr>
        <p:spPr>
          <a:xfrm>
            <a:off x="3774620" y="1802956"/>
            <a:ext cx="4922085" cy="2339831"/>
          </a:xfrm>
        </p:spPr>
        <p:txBody>
          <a:bodyPr/>
          <a:lstStyle/>
          <a:p>
            <a:pPr>
              <a:spcBef>
                <a:spcPts val="600"/>
              </a:spcBef>
            </a:pPr>
            <a:r>
              <a:rPr lang="en-US" altLang="ja-JP" dirty="0" smtClean="0">
                <a:sym typeface="Wingdings" pitchFamily="2" charset="2"/>
              </a:rPr>
              <a:t>Highlights:</a:t>
            </a:r>
          </a:p>
          <a:p>
            <a:pPr lvl="2">
              <a:spcBef>
                <a:spcPts val="600"/>
              </a:spcBef>
            </a:pPr>
            <a:r>
              <a:rPr lang="en-US" altLang="ja-JP" sz="1600" dirty="0" smtClean="0">
                <a:sym typeface="Wingdings" pitchFamily="2" charset="2"/>
              </a:rPr>
              <a:t>New micro-architecture design</a:t>
            </a:r>
          </a:p>
          <a:p>
            <a:pPr lvl="2">
              <a:spcBef>
                <a:spcPts val="600"/>
              </a:spcBef>
            </a:pPr>
            <a:r>
              <a:rPr lang="en-US" altLang="ja-JP" sz="1600" dirty="0" smtClean="0">
                <a:solidFill>
                  <a:schemeClr val="tx1"/>
                </a:solidFill>
                <a:sym typeface="Wingdings" pitchFamily="2" charset="2"/>
              </a:rPr>
              <a:t>&gt;2x performance </a:t>
            </a:r>
            <a:r>
              <a:rPr lang="en-US" altLang="ja-JP" sz="1600" dirty="0" smtClean="0">
                <a:sym typeface="Wingdings" pitchFamily="2" charset="2"/>
              </a:rPr>
              <a:t>over Itanium 9300</a:t>
            </a:r>
          </a:p>
          <a:p>
            <a:pPr lvl="3">
              <a:spcBef>
                <a:spcPts val="600"/>
              </a:spcBef>
            </a:pPr>
            <a:r>
              <a:rPr lang="en-US" altLang="ja-JP" sz="1400" dirty="0" smtClean="0">
                <a:sym typeface="Wingdings" pitchFamily="2" charset="2"/>
              </a:rPr>
              <a:t>2x cores, 2x instruction throughput, &gt;40% frequency gain</a:t>
            </a:r>
          </a:p>
          <a:p>
            <a:pPr lvl="2">
              <a:spcBef>
                <a:spcPts val="600"/>
              </a:spcBef>
            </a:pPr>
            <a:r>
              <a:rPr lang="en-US" altLang="ja-JP" sz="1600" dirty="0" smtClean="0">
                <a:sym typeface="Wingdings" pitchFamily="2" charset="2"/>
              </a:rPr>
              <a:t>Greater mainframe class reliability and scalability</a:t>
            </a:r>
          </a:p>
          <a:p>
            <a:pPr lvl="2">
              <a:spcBef>
                <a:spcPts val="600"/>
              </a:spcBef>
            </a:pPr>
            <a:r>
              <a:rPr lang="en-US" altLang="ja-JP" sz="1600" dirty="0" smtClean="0">
                <a:sym typeface="Wingdings" pitchFamily="2" charset="2"/>
              </a:rPr>
              <a:t>Full compatibility with existing applications</a:t>
            </a:r>
            <a:endParaRPr lang="en-US" dirty="0"/>
          </a:p>
        </p:txBody>
      </p:sp>
      <p:sp>
        <p:nvSpPr>
          <p:cNvPr id="7" name="Footer Placeholder 4"/>
          <p:cNvSpPr txBox="1">
            <a:spLocks/>
          </p:cNvSpPr>
          <p:nvPr/>
        </p:nvSpPr>
        <p:spPr>
          <a:xfrm>
            <a:off x="5566654" y="4736447"/>
            <a:ext cx="1673424" cy="227931"/>
          </a:xfrm>
          <a:prstGeom prst="rect">
            <a:avLst/>
          </a:prstGeom>
        </p:spPr>
        <p:txBody>
          <a:bodyPr vert="horz" lIns="0" tIns="45720" rIns="91440" bIns="45720" rtlCol="0" anchor="ctr"/>
          <a:lstStyle/>
          <a:p>
            <a:pPr defTabSz="914400">
              <a:defRPr/>
            </a:pPr>
            <a:r>
              <a:rPr lang="en-US" sz="800" dirty="0" smtClean="0">
                <a:solidFill>
                  <a:schemeClr val="accent5"/>
                </a:solidFill>
              </a:rPr>
              <a:t>Confidential – NDA required</a:t>
            </a:r>
            <a:endParaRPr lang="en-US" sz="800" dirty="0">
              <a:solidFill>
                <a:schemeClr val="accent5"/>
              </a:solidFill>
            </a:endParaRPr>
          </a:p>
        </p:txBody>
      </p:sp>
      <p:sp>
        <p:nvSpPr>
          <p:cNvPr id="8" name="Round Diagonal Corner Rectangle 7"/>
          <p:cNvSpPr/>
          <p:nvPr/>
        </p:nvSpPr>
        <p:spPr>
          <a:xfrm flipH="1">
            <a:off x="612000" y="1439999"/>
            <a:ext cx="7920000" cy="3048873"/>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54432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BladeSystem c7000 and c3000 Enclosures for mission-critical Integrity server blades</a:t>
            </a:r>
            <a:endParaRPr lang="en-US" dirty="0"/>
          </a:p>
        </p:txBody>
      </p:sp>
      <p:sp>
        <p:nvSpPr>
          <p:cNvPr id="3" name="Title 2"/>
          <p:cNvSpPr>
            <a:spLocks noGrp="1"/>
          </p:cNvSpPr>
          <p:nvPr>
            <p:ph type="title"/>
          </p:nvPr>
        </p:nvSpPr>
        <p:spPr/>
        <p:txBody>
          <a:bodyPr/>
          <a:lstStyle/>
          <a:p>
            <a:r>
              <a:rPr lang="en-US" dirty="0"/>
              <a:t>HP BladeSystem </a:t>
            </a:r>
            <a:r>
              <a:rPr lang="en-US" dirty="0" smtClean="0"/>
              <a:t>Platinum Enclosures</a:t>
            </a:r>
            <a:endParaRPr lang="en-US" dirty="0"/>
          </a:p>
        </p:txBody>
      </p:sp>
      <p:sp>
        <p:nvSpPr>
          <p:cNvPr id="4" name="Content Placeholder 3"/>
          <p:cNvSpPr>
            <a:spLocks noGrp="1"/>
          </p:cNvSpPr>
          <p:nvPr>
            <p:ph sz="quarter" idx="10"/>
          </p:nvPr>
        </p:nvSpPr>
        <p:spPr>
          <a:xfrm>
            <a:off x="329184" y="1188721"/>
            <a:ext cx="5081715" cy="3228975"/>
          </a:xfrm>
        </p:spPr>
        <p:txBody>
          <a:bodyPr/>
          <a:lstStyle/>
          <a:p>
            <a:r>
              <a:rPr lang="en-US" dirty="0" smtClean="0"/>
              <a:t>HP BladeSystem c7000 Platinum Enclosure</a:t>
            </a:r>
          </a:p>
          <a:p>
            <a:pPr lvl="1"/>
            <a:r>
              <a:rPr lang="en-US" dirty="0" smtClean="0">
                <a:solidFill>
                  <a:schemeClr val="accent1"/>
                </a:solidFill>
              </a:rPr>
              <a:t>New! </a:t>
            </a:r>
            <a:r>
              <a:rPr lang="en-US" dirty="0" smtClean="0"/>
              <a:t>Increased </a:t>
            </a:r>
            <a:r>
              <a:rPr lang="en-US" dirty="0"/>
              <a:t>mid-plane bandwidth</a:t>
            </a:r>
          </a:p>
          <a:p>
            <a:pPr lvl="1"/>
            <a:r>
              <a:rPr lang="en-US" dirty="0"/>
              <a:t>Intelligent Infrastructure</a:t>
            </a:r>
          </a:p>
          <a:p>
            <a:pPr lvl="2"/>
            <a:r>
              <a:rPr lang="en-US" dirty="0"/>
              <a:t>2400W Platinum Hot Plug Power Supply (80 Plus certified)</a:t>
            </a:r>
          </a:p>
          <a:p>
            <a:pPr lvl="2"/>
            <a:r>
              <a:rPr lang="en-US" dirty="0"/>
              <a:t>Single Phase Intelligent Power </a:t>
            </a:r>
            <a:r>
              <a:rPr lang="en-US" dirty="0" smtClean="0"/>
              <a:t>Module</a:t>
            </a:r>
          </a:p>
          <a:p>
            <a:pPr lvl="2"/>
            <a:r>
              <a:rPr lang="en-US" dirty="0" smtClean="0">
                <a:solidFill>
                  <a:schemeClr val="accent1"/>
                </a:solidFill>
              </a:rPr>
              <a:t>New!</a:t>
            </a:r>
            <a:r>
              <a:rPr lang="en-US" dirty="0" smtClean="0"/>
              <a:t> Location </a:t>
            </a:r>
            <a:r>
              <a:rPr lang="en-US" dirty="0"/>
              <a:t>Discovery </a:t>
            </a:r>
            <a:r>
              <a:rPr lang="en-US" dirty="0" smtClean="0"/>
              <a:t>Services</a:t>
            </a:r>
          </a:p>
          <a:p>
            <a:pPr lvl="2"/>
            <a:endParaRPr lang="en-US" dirty="0"/>
          </a:p>
          <a:p>
            <a:r>
              <a:rPr lang="en-US" dirty="0"/>
              <a:t>HP BladeSystem </a:t>
            </a:r>
            <a:r>
              <a:rPr lang="en-US" dirty="0" smtClean="0"/>
              <a:t>c3000 </a:t>
            </a:r>
            <a:r>
              <a:rPr lang="en-US" dirty="0"/>
              <a:t>Platinum </a:t>
            </a:r>
            <a:r>
              <a:rPr lang="en-US" dirty="0" smtClean="0"/>
              <a:t>Enclosure</a:t>
            </a:r>
          </a:p>
          <a:p>
            <a:pPr lvl="1"/>
            <a:r>
              <a:rPr lang="en-US" dirty="0" smtClean="0">
                <a:solidFill>
                  <a:schemeClr val="accent1"/>
                </a:solidFill>
              </a:rPr>
              <a:t>New!</a:t>
            </a:r>
            <a:r>
              <a:rPr lang="en-US" dirty="0" smtClean="0"/>
              <a:t> 1200W </a:t>
            </a:r>
            <a:r>
              <a:rPr lang="en-US" dirty="0"/>
              <a:t>Platinum Hot Plug Power Supply (80 Plus certified)</a:t>
            </a:r>
          </a:p>
          <a:p>
            <a:pPr lvl="1"/>
            <a:endParaRPr lang="en-US" dirty="0" smtClean="0"/>
          </a:p>
          <a:p>
            <a:pPr lvl="1" algn="ctr"/>
            <a:r>
              <a:rPr lang="en-US" dirty="0" smtClean="0">
                <a:solidFill>
                  <a:schemeClr val="accent1"/>
                </a:solidFill>
              </a:rPr>
              <a:t>Mix </a:t>
            </a:r>
            <a:r>
              <a:rPr lang="en-US" dirty="0">
                <a:solidFill>
                  <a:schemeClr val="accent1"/>
                </a:solidFill>
              </a:rPr>
              <a:t>and match HP Integrity, HP ProLiant, </a:t>
            </a:r>
            <a:r>
              <a:rPr lang="en-US" dirty="0" smtClean="0">
                <a:solidFill>
                  <a:schemeClr val="accent1"/>
                </a:solidFill>
              </a:rPr>
              <a:t>and HP </a:t>
            </a:r>
            <a:r>
              <a:rPr lang="en-US" dirty="0">
                <a:solidFill>
                  <a:schemeClr val="accent1"/>
                </a:solidFill>
              </a:rPr>
              <a:t>Storage </a:t>
            </a:r>
            <a:r>
              <a:rPr lang="en-US" dirty="0" smtClean="0">
                <a:solidFill>
                  <a:schemeClr val="accent1"/>
                </a:solidFill>
              </a:rPr>
              <a:t>blades in the same enclosure</a:t>
            </a:r>
          </a:p>
          <a:p>
            <a:pPr lvl="1"/>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68284" y="1307186"/>
            <a:ext cx="3654359" cy="3129092"/>
          </a:xfrm>
          <a:prstGeom prst="rect">
            <a:avLst/>
          </a:prstGeom>
        </p:spPr>
      </p:pic>
      <p:sp>
        <p:nvSpPr>
          <p:cNvPr id="6" name="TextBox 5"/>
          <p:cNvSpPr txBox="1"/>
          <p:nvPr/>
        </p:nvSpPr>
        <p:spPr>
          <a:xfrm>
            <a:off x="5468749" y="4188236"/>
            <a:ext cx="3222677" cy="523220"/>
          </a:xfrm>
          <a:prstGeom prst="rect">
            <a:avLst/>
          </a:prstGeom>
          <a:noFill/>
        </p:spPr>
        <p:txBody>
          <a:bodyPr wrap="none" rtlCol="0">
            <a:spAutoFit/>
          </a:bodyPr>
          <a:lstStyle/>
          <a:p>
            <a:pPr algn="ctr" defTabSz="430213">
              <a:spcAft>
                <a:spcPts val="400"/>
              </a:spcAft>
              <a:buSzPct val="100000"/>
            </a:pPr>
            <a:r>
              <a:rPr lang="en-US" sz="1400" dirty="0" smtClean="0">
                <a:solidFill>
                  <a:prstClr val="black"/>
                </a:solidFill>
                <a:ea typeface="ＭＳ Ｐゴシック" charset="-128"/>
              </a:rPr>
              <a:t>BladeSystem c7000 Platinum Enclosure</a:t>
            </a:r>
            <a:br>
              <a:rPr lang="en-US" sz="1400" dirty="0" smtClean="0">
                <a:solidFill>
                  <a:prstClr val="black"/>
                </a:solidFill>
                <a:ea typeface="ＭＳ Ｐゴシック" charset="-128"/>
              </a:rPr>
            </a:br>
            <a:r>
              <a:rPr lang="en-US" sz="1400" dirty="0" smtClean="0">
                <a:solidFill>
                  <a:prstClr val="black"/>
                </a:solidFill>
                <a:ea typeface="ＭＳ Ｐゴシック" charset="-128"/>
              </a:rPr>
              <a:t>w/HP Integrity server blades</a:t>
            </a:r>
            <a:endParaRPr lang="en-US" sz="1400" dirty="0">
              <a:solidFill>
                <a:prstClr val="black"/>
              </a:solidFill>
              <a:ea typeface="ＭＳ Ｐゴシック" charset="-128"/>
            </a:endParaRPr>
          </a:p>
        </p:txBody>
      </p:sp>
    </p:spTree>
    <p:extLst>
      <p:ext uri="{BB962C8B-B14F-4D97-AF65-F5344CB8AC3E}">
        <p14:creationId xmlns:p14="http://schemas.microsoft.com/office/powerpoint/2010/main" val="81390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a:spLocks noGrp="1"/>
          </p:cNvSpPr>
          <p:nvPr>
            <p:ph type="title"/>
          </p:nvPr>
        </p:nvSpPr>
        <p:spPr/>
        <p:txBody>
          <a:bodyPr/>
          <a:lstStyle/>
          <a:p>
            <a:r>
              <a:rPr lang="en-US" dirty="0" smtClean="0"/>
              <a:t>Enabling </a:t>
            </a:r>
            <a:r>
              <a:rPr lang="en-US" dirty="0"/>
              <a:t>your continuous business</a:t>
            </a:r>
          </a:p>
        </p:txBody>
      </p:sp>
      <p:sp>
        <p:nvSpPr>
          <p:cNvPr id="8" name="Subtitle 7"/>
          <p:cNvSpPr>
            <a:spLocks noGrp="1"/>
          </p:cNvSpPr>
          <p:nvPr>
            <p:ph type="subTitle" idx="1"/>
          </p:nvPr>
        </p:nvSpPr>
        <p:spPr/>
        <p:txBody>
          <a:bodyPr/>
          <a:lstStyle/>
          <a:p>
            <a:r>
              <a:rPr lang="en-US" dirty="0" smtClean="0"/>
              <a:t>HP Mission-Critical Converged Infrastructure</a:t>
            </a:r>
            <a:endParaRPr lang="en-US" dirty="0"/>
          </a:p>
        </p:txBody>
      </p:sp>
      <p:sp>
        <p:nvSpPr>
          <p:cNvPr id="26" name="Rounded Rectangle 25"/>
          <p:cNvSpPr/>
          <p:nvPr/>
        </p:nvSpPr>
        <p:spPr>
          <a:xfrm>
            <a:off x="1692000" y="2119743"/>
            <a:ext cx="5760000" cy="1800000"/>
          </a:xfrm>
          <a:prstGeom prst="round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3346317" y="1981287"/>
            <a:ext cx="2490281" cy="27922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6989136" y="2850466"/>
            <a:ext cx="976549" cy="338554"/>
          </a:xfrm>
          <a:prstGeom prst="rect">
            <a:avLst/>
          </a:prstGeom>
          <a:solidFill>
            <a:schemeClr val="bg2"/>
          </a:solidFill>
        </p:spPr>
        <p:txBody>
          <a:bodyPr wrap="none" rtlCol="0">
            <a:spAutoFit/>
          </a:bodyPr>
          <a:lstStyle/>
          <a:p>
            <a:pPr defTabSz="430213">
              <a:spcAft>
                <a:spcPts val="400"/>
              </a:spcAft>
              <a:buSzPct val="100000"/>
            </a:pPr>
            <a:r>
              <a:rPr lang="en-US" sz="1600" b="1" dirty="0" smtClean="0">
                <a:solidFill>
                  <a:prstClr val="black">
                    <a:lumMod val="75000"/>
                    <a:lumOff val="25000"/>
                  </a:prstClr>
                </a:solidFill>
                <a:cs typeface="HP Simplified" pitchFamily="34" charset="0"/>
              </a:rPr>
              <a:t>Enduring</a:t>
            </a:r>
          </a:p>
        </p:txBody>
      </p:sp>
      <p:sp>
        <p:nvSpPr>
          <p:cNvPr id="32" name="TextBox 31"/>
          <p:cNvSpPr txBox="1"/>
          <p:nvPr/>
        </p:nvSpPr>
        <p:spPr>
          <a:xfrm>
            <a:off x="2520000" y="3722938"/>
            <a:ext cx="1111073" cy="338554"/>
          </a:xfrm>
          <a:prstGeom prst="rect">
            <a:avLst/>
          </a:prstGeom>
          <a:solidFill>
            <a:schemeClr val="bg2"/>
          </a:solidFill>
        </p:spPr>
        <p:txBody>
          <a:bodyPr wrap="none" rtlCol="0">
            <a:spAutoFit/>
          </a:bodyPr>
          <a:lstStyle/>
          <a:p>
            <a:pPr defTabSz="430213">
              <a:spcAft>
                <a:spcPts val="400"/>
              </a:spcAft>
              <a:buSzPct val="100000"/>
            </a:pPr>
            <a:r>
              <a:rPr lang="en-US" sz="1600" b="1" dirty="0" smtClean="0">
                <a:solidFill>
                  <a:prstClr val="black">
                    <a:lumMod val="75000"/>
                    <a:lumOff val="25000"/>
                  </a:prstClr>
                </a:solidFill>
                <a:cs typeface="HP Simplified" pitchFamily="34" charset="0"/>
              </a:rPr>
              <a:t>Always-on</a:t>
            </a:r>
          </a:p>
        </p:txBody>
      </p:sp>
      <p:sp>
        <p:nvSpPr>
          <p:cNvPr id="38" name="TextBox 37"/>
          <p:cNvSpPr txBox="1"/>
          <p:nvPr/>
        </p:nvSpPr>
        <p:spPr>
          <a:xfrm>
            <a:off x="1214944" y="2850466"/>
            <a:ext cx="941861" cy="338554"/>
          </a:xfrm>
          <a:prstGeom prst="rect">
            <a:avLst/>
          </a:prstGeom>
          <a:solidFill>
            <a:schemeClr val="bg2"/>
          </a:solidFill>
        </p:spPr>
        <p:txBody>
          <a:bodyPr wrap="none" rtlCol="0">
            <a:spAutoFit/>
          </a:bodyPr>
          <a:lstStyle/>
          <a:p>
            <a:pPr defTabSz="430213">
              <a:spcAft>
                <a:spcPts val="400"/>
              </a:spcAft>
              <a:buSzPct val="100000"/>
            </a:pPr>
            <a:r>
              <a:rPr lang="en-US" sz="1600" b="1" dirty="0" smtClean="0">
                <a:solidFill>
                  <a:prstClr val="black">
                    <a:lumMod val="75000"/>
                    <a:lumOff val="25000"/>
                  </a:prstClr>
                </a:solidFill>
                <a:cs typeface="HP Simplified" pitchFamily="34" charset="0"/>
              </a:rPr>
              <a:t>Dynamic</a:t>
            </a:r>
          </a:p>
        </p:txBody>
      </p:sp>
      <p:grpSp>
        <p:nvGrpSpPr>
          <p:cNvPr id="4" name="Group 38"/>
          <p:cNvGrpSpPr/>
          <p:nvPr/>
        </p:nvGrpSpPr>
        <p:grpSpPr>
          <a:xfrm>
            <a:off x="330200" y="2774631"/>
            <a:ext cx="816973" cy="490225"/>
            <a:chOff x="5711809" y="4185803"/>
            <a:chExt cx="952229" cy="502270"/>
          </a:xfrm>
        </p:grpSpPr>
        <p:sp>
          <p:nvSpPr>
            <p:cNvPr id="40" name="Curved Left Arrow 39"/>
            <p:cNvSpPr/>
            <p:nvPr/>
          </p:nvSpPr>
          <p:spPr>
            <a:xfrm>
              <a:off x="6214038" y="4238073"/>
              <a:ext cx="450000" cy="450000"/>
            </a:xfrm>
            <a:prstGeom prst="curvedLeftArrow">
              <a:avLst>
                <a:gd name="adj1" fmla="val 25000"/>
                <a:gd name="adj2" fmla="val 52778"/>
                <a:gd name="adj3" fmla="val 2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41" name="Curved Left Arrow 40"/>
            <p:cNvSpPr/>
            <p:nvPr/>
          </p:nvSpPr>
          <p:spPr>
            <a:xfrm rot="10800000">
              <a:off x="5711809" y="4185803"/>
              <a:ext cx="450000" cy="450000"/>
            </a:xfrm>
            <a:prstGeom prst="curved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sp>
        <p:nvSpPr>
          <p:cNvPr id="42" name="TextBox 41"/>
          <p:cNvSpPr txBox="1"/>
          <p:nvPr/>
        </p:nvSpPr>
        <p:spPr>
          <a:xfrm>
            <a:off x="5454569" y="3722938"/>
            <a:ext cx="822661" cy="338554"/>
          </a:xfrm>
          <a:prstGeom prst="rect">
            <a:avLst/>
          </a:prstGeom>
          <a:solidFill>
            <a:schemeClr val="bg2"/>
          </a:solidFill>
        </p:spPr>
        <p:txBody>
          <a:bodyPr wrap="none" rtlCol="0">
            <a:spAutoFit/>
          </a:bodyPr>
          <a:lstStyle/>
          <a:p>
            <a:pPr defTabSz="430213">
              <a:spcAft>
                <a:spcPts val="400"/>
              </a:spcAft>
              <a:buSzPct val="100000"/>
            </a:pPr>
            <a:r>
              <a:rPr lang="en-US" sz="1600" b="1" dirty="0" smtClean="0">
                <a:solidFill>
                  <a:prstClr val="black">
                    <a:lumMod val="75000"/>
                    <a:lumOff val="25000"/>
                  </a:prstClr>
                </a:solidFill>
                <a:cs typeface="HP Simplified" pitchFamily="34" charset="0"/>
              </a:rPr>
              <a:t>Unified</a:t>
            </a:r>
          </a:p>
        </p:txBody>
      </p:sp>
      <p:sp>
        <p:nvSpPr>
          <p:cNvPr id="44" name="Rectangle 43"/>
          <p:cNvSpPr/>
          <p:nvPr/>
        </p:nvSpPr>
        <p:spPr>
          <a:xfrm>
            <a:off x="2549542" y="4043763"/>
            <a:ext cx="1053494" cy="584775"/>
          </a:xfrm>
          <a:prstGeom prst="rect">
            <a:avLst/>
          </a:prstGeom>
          <a:noFill/>
          <a:ln>
            <a:noFill/>
          </a:ln>
        </p:spPr>
        <p:txBody>
          <a:bodyPr wrap="none" lIns="91440" tIns="45720" rIns="91440" bIns="45720">
            <a:spAutoFit/>
          </a:bodyPr>
          <a:lstStyle/>
          <a:p>
            <a:pPr algn="ctr"/>
            <a:r>
              <a:rPr lang="en-US" sz="3200" b="1" dirty="0" smtClean="0">
                <a:ln w="10541" cmpd="sng">
                  <a:noFill/>
                  <a:prstDash val="solid"/>
                </a:ln>
                <a:solidFill>
                  <a:srgbClr val="0096D6"/>
                </a:solidFill>
              </a:rPr>
              <a:t>24x7</a:t>
            </a:r>
            <a:endParaRPr lang="en-US" sz="3200" b="1" dirty="0">
              <a:ln w="10541" cmpd="sng">
                <a:noFill/>
                <a:prstDash val="solid"/>
              </a:ln>
              <a:solidFill>
                <a:srgbClr val="0096D6"/>
              </a:solidFill>
            </a:endParaRPr>
          </a:p>
        </p:txBody>
      </p:sp>
      <p:pic>
        <p:nvPicPr>
          <p:cNvPr id="47" name="Picture 3" descr="C:\Users\parkerus\Documents\CI\AA - EG Brand\INfo Graphics\HP_icon_globe\Digital_RGB\Presentation_PNG\HP_icon_globe_blueRGB.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85705" y="4068151"/>
            <a:ext cx="560388" cy="560387"/>
          </a:xfrm>
          <a:prstGeom prst="rect">
            <a:avLst/>
          </a:prstGeom>
          <a:solidFill>
            <a:schemeClr val="bg2"/>
          </a:solidFill>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62556" y="2579098"/>
            <a:ext cx="881291" cy="88129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11397" y="1271224"/>
            <a:ext cx="2340663" cy="1648354"/>
          </a:xfrm>
          <a:prstGeom prst="rect">
            <a:avLst/>
          </a:prstGeom>
        </p:spPr>
      </p:pic>
    </p:spTree>
    <p:extLst>
      <p:ext uri="{BB962C8B-B14F-4D97-AF65-F5344CB8AC3E}">
        <p14:creationId xmlns:p14="http://schemas.microsoft.com/office/powerpoint/2010/main" val="36969117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2"/>
          <p:cNvSpPr txBox="1">
            <a:spLocks/>
          </p:cNvSpPr>
          <p:nvPr/>
        </p:nvSpPr>
        <p:spPr bwMode="black">
          <a:xfrm>
            <a:off x="6564068" y="1608914"/>
            <a:ext cx="1935585" cy="288000"/>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ctr">
              <a:buFont typeface="Arial"/>
              <a:buNone/>
            </a:pPr>
            <a:r>
              <a:rPr lang="en-US" sz="1800" b="1" smtClean="0">
                <a:solidFill>
                  <a:schemeClr val="tx1"/>
                </a:solidFill>
              </a:rPr>
              <a:t>Future</a:t>
            </a:r>
            <a:endParaRPr lang="en-US" sz="1800" b="1">
              <a:solidFill>
                <a:schemeClr val="tx1"/>
              </a:solidFill>
            </a:endParaRPr>
          </a:p>
        </p:txBody>
      </p:sp>
      <p:sp>
        <p:nvSpPr>
          <p:cNvPr id="27" name="Right Arrow 26"/>
          <p:cNvSpPr/>
          <p:nvPr/>
        </p:nvSpPr>
        <p:spPr>
          <a:xfrm>
            <a:off x="520700" y="2269546"/>
            <a:ext cx="7847717" cy="181553"/>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 name="Group 30"/>
          <p:cNvGrpSpPr/>
          <p:nvPr/>
        </p:nvGrpSpPr>
        <p:grpSpPr>
          <a:xfrm>
            <a:off x="1139567" y="2179547"/>
            <a:ext cx="360000" cy="360000"/>
            <a:chOff x="788276" y="3073381"/>
            <a:chExt cx="360000" cy="360000"/>
          </a:xfrm>
        </p:grpSpPr>
        <p:sp>
          <p:nvSpPr>
            <p:cNvPr id="32" name="Oval 31"/>
            <p:cNvSpPr/>
            <p:nvPr/>
          </p:nvSpPr>
          <p:spPr>
            <a:xfrm>
              <a:off x="788276" y="3073381"/>
              <a:ext cx="360000" cy="360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878276" y="3163381"/>
              <a:ext cx="180000" cy="180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3" name="Group 33"/>
          <p:cNvGrpSpPr/>
          <p:nvPr/>
        </p:nvGrpSpPr>
        <p:grpSpPr>
          <a:xfrm>
            <a:off x="5235963" y="2206842"/>
            <a:ext cx="360000" cy="360000"/>
            <a:chOff x="788276" y="3073381"/>
            <a:chExt cx="360000" cy="360000"/>
          </a:xfrm>
        </p:grpSpPr>
        <p:sp>
          <p:nvSpPr>
            <p:cNvPr id="35" name="Oval 34"/>
            <p:cNvSpPr/>
            <p:nvPr/>
          </p:nvSpPr>
          <p:spPr>
            <a:xfrm>
              <a:off x="788276" y="3073381"/>
              <a:ext cx="360000" cy="3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878276" y="3163381"/>
              <a:ext cx="180000" cy="180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4" name="Group 36"/>
          <p:cNvGrpSpPr/>
          <p:nvPr/>
        </p:nvGrpSpPr>
        <p:grpSpPr>
          <a:xfrm>
            <a:off x="7351380" y="2179547"/>
            <a:ext cx="360000" cy="360000"/>
            <a:chOff x="788276" y="3073381"/>
            <a:chExt cx="360000" cy="360000"/>
          </a:xfrm>
        </p:grpSpPr>
        <p:sp>
          <p:nvSpPr>
            <p:cNvPr id="38" name="Oval 37"/>
            <p:cNvSpPr/>
            <p:nvPr/>
          </p:nvSpPr>
          <p:spPr>
            <a:xfrm>
              <a:off x="788276" y="3073381"/>
              <a:ext cx="360000" cy="360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878276" y="3163381"/>
              <a:ext cx="180000" cy="180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22" name="Title 1"/>
          <p:cNvSpPr txBox="1">
            <a:spLocks/>
          </p:cNvSpPr>
          <p:nvPr/>
        </p:nvSpPr>
        <p:spPr bwMode="black">
          <a:xfrm>
            <a:off x="331200" y="234000"/>
            <a:ext cx="8493216" cy="430887"/>
          </a:xfrm>
          <a:prstGeom prst="rect">
            <a:avLst/>
          </a:prstGeom>
          <a:ln>
            <a:noFill/>
          </a:ln>
        </p:spPr>
        <p:txBody>
          <a:bodyPr vert="horz" wrap="square" lIns="0" tIns="0" rIns="0" bIns="0" rtlCol="0" anchor="t" anchorCtr="0">
            <a:noAutofit/>
          </a:bodyPr>
          <a:lstStyle/>
          <a:p>
            <a:pPr>
              <a:spcBef>
                <a:spcPct val="0"/>
              </a:spcBef>
              <a:defRPr/>
            </a:pPr>
            <a:r>
              <a:rPr lang="en-US" sz="2800" b="1" dirty="0" smtClean="0">
                <a:solidFill>
                  <a:prstClr val="black"/>
                </a:solidFill>
              </a:rPr>
              <a:t>Executing on our commitments</a:t>
            </a:r>
          </a:p>
        </p:txBody>
      </p:sp>
      <p:sp>
        <p:nvSpPr>
          <p:cNvPr id="5" name="TextBox 4"/>
          <p:cNvSpPr txBox="1"/>
          <p:nvPr/>
        </p:nvSpPr>
        <p:spPr>
          <a:xfrm>
            <a:off x="4577319" y="2631439"/>
            <a:ext cx="1582181" cy="1323439"/>
          </a:xfrm>
          <a:prstGeom prst="rect">
            <a:avLst/>
          </a:prstGeom>
          <a:noFill/>
        </p:spPr>
        <p:txBody>
          <a:bodyPr wrap="square" rtlCol="0">
            <a:spAutoFit/>
          </a:bodyPr>
          <a:lstStyle/>
          <a:p>
            <a:pPr marL="0" lvl="2" algn="ctr" defTabSz="430213">
              <a:spcAft>
                <a:spcPts val="400"/>
              </a:spcAft>
              <a:buSzPct val="100000"/>
            </a:pPr>
            <a:r>
              <a:rPr lang="en-US" sz="1600" b="1" dirty="0">
                <a:solidFill>
                  <a:srgbClr val="0096D6"/>
                </a:solidFill>
              </a:rPr>
              <a:t>Breakthrough value for Integrity and HP-UX </a:t>
            </a:r>
            <a:r>
              <a:rPr lang="en-US" sz="1600" b="1" dirty="0" smtClean="0">
                <a:solidFill>
                  <a:srgbClr val="0096D6"/>
                </a:solidFill>
              </a:rPr>
              <a:t>customers</a:t>
            </a:r>
            <a:endParaRPr lang="en-US" sz="1600" b="1" dirty="0">
              <a:solidFill>
                <a:srgbClr val="0096D6"/>
              </a:solidFill>
            </a:endParaRPr>
          </a:p>
        </p:txBody>
      </p:sp>
      <p:sp>
        <p:nvSpPr>
          <p:cNvPr id="8" name="TextBox 7"/>
          <p:cNvSpPr txBox="1"/>
          <p:nvPr/>
        </p:nvSpPr>
        <p:spPr>
          <a:xfrm>
            <a:off x="532605" y="2631439"/>
            <a:ext cx="1584000" cy="1323439"/>
          </a:xfrm>
          <a:prstGeom prst="rect">
            <a:avLst/>
          </a:prstGeom>
          <a:noFill/>
        </p:spPr>
        <p:txBody>
          <a:bodyPr wrap="square" rtlCol="0">
            <a:spAutoFit/>
          </a:bodyPr>
          <a:lstStyle/>
          <a:p>
            <a:pPr marL="0" lvl="2" algn="ctr" defTabSz="430213">
              <a:spcAft>
                <a:spcPts val="400"/>
              </a:spcAft>
              <a:buSzPct val="100000"/>
            </a:pPr>
            <a:r>
              <a:rPr lang="en-US" sz="1600" dirty="0"/>
              <a:t>World’s first Mission-Critical Converged </a:t>
            </a:r>
            <a:r>
              <a:rPr lang="en-US" sz="1600" dirty="0" smtClean="0"/>
              <a:t>Infrastructure</a:t>
            </a:r>
            <a:endParaRPr lang="en-US" sz="1600" dirty="0"/>
          </a:p>
        </p:txBody>
      </p:sp>
      <p:sp>
        <p:nvSpPr>
          <p:cNvPr id="9" name="TextBox 8"/>
          <p:cNvSpPr txBox="1"/>
          <p:nvPr/>
        </p:nvSpPr>
        <p:spPr>
          <a:xfrm>
            <a:off x="6438900" y="2631439"/>
            <a:ext cx="2370575" cy="830997"/>
          </a:xfrm>
          <a:prstGeom prst="rect">
            <a:avLst/>
          </a:prstGeom>
          <a:noFill/>
        </p:spPr>
        <p:txBody>
          <a:bodyPr wrap="square" rtlCol="0">
            <a:spAutoFit/>
          </a:bodyPr>
          <a:lstStyle/>
          <a:p>
            <a:pPr marL="0" lvl="2" algn="ctr" defTabSz="430213">
              <a:spcAft>
                <a:spcPts val="400"/>
              </a:spcAft>
              <a:buSzPct val="100000"/>
            </a:pPr>
            <a:r>
              <a:rPr lang="en-US" sz="1600" dirty="0"/>
              <a:t>Full mission-critical experience for </a:t>
            </a:r>
            <a:r>
              <a:rPr lang="en-US" sz="1600" dirty="0" smtClean="0"/>
              <a:t>Integrity </a:t>
            </a:r>
            <a:r>
              <a:rPr lang="en-US" sz="1600" dirty="0"/>
              <a:t>and x86 </a:t>
            </a:r>
            <a:r>
              <a:rPr lang="en-US" sz="1600" dirty="0" smtClean="0"/>
              <a:t>environments</a:t>
            </a:r>
            <a:endParaRPr lang="en-US" sz="1600" dirty="0"/>
          </a:p>
        </p:txBody>
      </p:sp>
      <p:grpSp>
        <p:nvGrpSpPr>
          <p:cNvPr id="6" name="Group 36"/>
          <p:cNvGrpSpPr/>
          <p:nvPr/>
        </p:nvGrpSpPr>
        <p:grpSpPr>
          <a:xfrm>
            <a:off x="3094986" y="2216201"/>
            <a:ext cx="360000" cy="360000"/>
            <a:chOff x="788276" y="3073381"/>
            <a:chExt cx="360000" cy="360000"/>
          </a:xfrm>
        </p:grpSpPr>
        <p:sp>
          <p:nvSpPr>
            <p:cNvPr id="24" name="Oval 23"/>
            <p:cNvSpPr/>
            <p:nvPr/>
          </p:nvSpPr>
          <p:spPr>
            <a:xfrm>
              <a:off x="788276" y="3073381"/>
              <a:ext cx="360000" cy="360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878276" y="3163381"/>
              <a:ext cx="180000" cy="180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26" name="TextBox 25"/>
          <p:cNvSpPr txBox="1"/>
          <p:nvPr/>
        </p:nvSpPr>
        <p:spPr>
          <a:xfrm>
            <a:off x="1928019" y="2631439"/>
            <a:ext cx="2784791" cy="584775"/>
          </a:xfrm>
          <a:prstGeom prst="rect">
            <a:avLst/>
          </a:prstGeom>
          <a:noFill/>
        </p:spPr>
        <p:txBody>
          <a:bodyPr wrap="square" rtlCol="0">
            <a:spAutoFit/>
          </a:bodyPr>
          <a:lstStyle/>
          <a:p>
            <a:pPr marL="0" lvl="2" algn="ctr" defTabSz="430213">
              <a:spcAft>
                <a:spcPts val="400"/>
              </a:spcAft>
              <a:buSzPct val="100000"/>
            </a:pPr>
            <a:r>
              <a:rPr lang="en-US" sz="1600" dirty="0" smtClean="0"/>
              <a:t>Project Odyssey</a:t>
            </a:r>
            <a:br>
              <a:rPr lang="en-US" sz="1600" dirty="0" smtClean="0"/>
            </a:br>
            <a:r>
              <a:rPr lang="en-US" sz="1600" dirty="0" smtClean="0"/>
              <a:t>announced</a:t>
            </a:r>
            <a:endParaRPr lang="en-US" sz="1600" dirty="0"/>
          </a:p>
        </p:txBody>
      </p:sp>
      <p:sp>
        <p:nvSpPr>
          <p:cNvPr id="10" name="TextBox 9"/>
          <p:cNvSpPr txBox="1"/>
          <p:nvPr/>
        </p:nvSpPr>
        <p:spPr>
          <a:xfrm>
            <a:off x="912200" y="1429749"/>
            <a:ext cx="814733" cy="646331"/>
          </a:xfrm>
          <a:prstGeom prst="rect">
            <a:avLst/>
          </a:prstGeom>
          <a:noFill/>
        </p:spPr>
        <p:txBody>
          <a:bodyPr wrap="square" rtlCol="0">
            <a:spAutoFit/>
          </a:bodyPr>
          <a:lstStyle/>
          <a:p>
            <a:pPr algn="ctr" defTabSz="430213">
              <a:spcAft>
                <a:spcPts val="400"/>
              </a:spcAft>
              <a:buSzPct val="100000"/>
            </a:pPr>
            <a:r>
              <a:rPr lang="en-US" b="1" smtClean="0">
                <a:cs typeface="HP Simplified" pitchFamily="34" charset="0"/>
              </a:rPr>
              <a:t>April 2010</a:t>
            </a:r>
          </a:p>
        </p:txBody>
      </p:sp>
      <p:sp>
        <p:nvSpPr>
          <p:cNvPr id="28" name="TextBox 27"/>
          <p:cNvSpPr txBox="1"/>
          <p:nvPr/>
        </p:nvSpPr>
        <p:spPr>
          <a:xfrm>
            <a:off x="2641235" y="1429749"/>
            <a:ext cx="1267501" cy="646331"/>
          </a:xfrm>
          <a:prstGeom prst="rect">
            <a:avLst/>
          </a:prstGeom>
          <a:noFill/>
        </p:spPr>
        <p:txBody>
          <a:bodyPr wrap="square" rtlCol="0">
            <a:spAutoFit/>
          </a:bodyPr>
          <a:lstStyle/>
          <a:p>
            <a:pPr algn="ctr" defTabSz="430213">
              <a:spcAft>
                <a:spcPts val="400"/>
              </a:spcAft>
              <a:buSzPct val="100000"/>
            </a:pPr>
            <a:r>
              <a:rPr lang="en-US" b="1" smtClean="0">
                <a:cs typeface="HP Simplified" pitchFamily="34" charset="0"/>
              </a:rPr>
              <a:t>November 2011</a:t>
            </a:r>
          </a:p>
        </p:txBody>
      </p:sp>
      <p:sp>
        <p:nvSpPr>
          <p:cNvPr id="29" name="TextBox 28"/>
          <p:cNvSpPr txBox="1"/>
          <p:nvPr/>
        </p:nvSpPr>
        <p:spPr>
          <a:xfrm>
            <a:off x="4782212" y="1429749"/>
            <a:ext cx="1267501" cy="646331"/>
          </a:xfrm>
          <a:prstGeom prst="rect">
            <a:avLst/>
          </a:prstGeom>
          <a:noFill/>
        </p:spPr>
        <p:txBody>
          <a:bodyPr wrap="square" rtlCol="0">
            <a:spAutoFit/>
          </a:bodyPr>
          <a:lstStyle/>
          <a:p>
            <a:pPr algn="ctr" defTabSz="430213">
              <a:spcAft>
                <a:spcPts val="400"/>
              </a:spcAft>
              <a:buSzPct val="100000"/>
            </a:pPr>
            <a:r>
              <a:rPr lang="en-US" b="1" smtClean="0">
                <a:solidFill>
                  <a:srgbClr val="0096D6"/>
                </a:solidFill>
                <a:cs typeface="HP Simplified" pitchFamily="34" charset="0"/>
              </a:rPr>
              <a:t>November 2012</a:t>
            </a:r>
          </a:p>
        </p:txBody>
      </p:sp>
    </p:spTree>
    <p:extLst>
      <p:ext uri="{BB962C8B-B14F-4D97-AF65-F5344CB8AC3E}">
        <p14:creationId xmlns:p14="http://schemas.microsoft.com/office/powerpoint/2010/main" val="2964859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54878" y="1752333"/>
            <a:ext cx="1320284" cy="1980426"/>
          </a:xfrm>
          <a:prstGeom prst="rect">
            <a:avLst/>
          </a:prstGeom>
        </p:spPr>
      </p:pic>
      <p:sp>
        <p:nvSpPr>
          <p:cNvPr id="41" name="Round Diagonal Corner Rectangle 40"/>
          <p:cNvSpPr/>
          <p:nvPr/>
        </p:nvSpPr>
        <p:spPr>
          <a:xfrm flipH="1">
            <a:off x="612000" y="1440000"/>
            <a:ext cx="7920000" cy="2880000"/>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921731" y="3592979"/>
            <a:ext cx="992387" cy="461665"/>
          </a:xfrm>
          <a:prstGeom prst="rect">
            <a:avLst/>
          </a:prstGeom>
          <a:noFill/>
        </p:spPr>
        <p:txBody>
          <a:bodyPr wrap="none" rtlCol="0">
            <a:spAutoFit/>
          </a:bodyPr>
          <a:lstStyle/>
          <a:p>
            <a:pPr algn="ctr" defTabSz="430213">
              <a:spcAft>
                <a:spcPts val="400"/>
              </a:spcAft>
              <a:buSzPct val="100000"/>
            </a:pPr>
            <a:r>
              <a:rPr lang="en-US" sz="1200" b="1" dirty="0" smtClean="0">
                <a:solidFill>
                  <a:srgbClr val="000000"/>
                </a:solidFill>
                <a:cs typeface="HP Simplified" pitchFamily="34" charset="0"/>
              </a:rPr>
              <a:t>HP Integrity</a:t>
            </a:r>
            <a:br>
              <a:rPr lang="en-US" sz="1200" b="1" dirty="0" smtClean="0">
                <a:solidFill>
                  <a:srgbClr val="000000"/>
                </a:solidFill>
                <a:cs typeface="HP Simplified" pitchFamily="34" charset="0"/>
              </a:rPr>
            </a:br>
            <a:r>
              <a:rPr lang="en-US" sz="1200" b="1" dirty="0" smtClean="0">
                <a:solidFill>
                  <a:srgbClr val="000000"/>
                </a:solidFill>
                <a:cs typeface="HP Simplified" pitchFamily="34" charset="0"/>
              </a:rPr>
              <a:t>rack servers</a:t>
            </a:r>
          </a:p>
        </p:txBody>
      </p:sp>
      <p:sp>
        <p:nvSpPr>
          <p:cNvPr id="45" name="TextBox 44"/>
          <p:cNvSpPr txBox="1"/>
          <p:nvPr/>
        </p:nvSpPr>
        <p:spPr>
          <a:xfrm>
            <a:off x="2381908" y="3592979"/>
            <a:ext cx="1073499" cy="461665"/>
          </a:xfrm>
          <a:prstGeom prst="rect">
            <a:avLst/>
          </a:prstGeom>
          <a:noFill/>
        </p:spPr>
        <p:txBody>
          <a:bodyPr wrap="none" rtlCol="0">
            <a:spAutoFit/>
          </a:bodyPr>
          <a:lstStyle/>
          <a:p>
            <a:pPr algn="ctr" defTabSz="430213">
              <a:spcAft>
                <a:spcPts val="400"/>
              </a:spcAft>
              <a:buSzPct val="100000"/>
            </a:pPr>
            <a:r>
              <a:rPr lang="en-US" sz="1200" b="1" dirty="0" smtClean="0">
                <a:solidFill>
                  <a:srgbClr val="000000"/>
                </a:solidFill>
                <a:cs typeface="HP Simplified" pitchFamily="34" charset="0"/>
              </a:rPr>
              <a:t>HP Integrity</a:t>
            </a:r>
            <a:br>
              <a:rPr lang="en-US" sz="1200" b="1" dirty="0" smtClean="0">
                <a:solidFill>
                  <a:srgbClr val="000000"/>
                </a:solidFill>
                <a:cs typeface="HP Simplified" pitchFamily="34" charset="0"/>
              </a:rPr>
            </a:br>
            <a:r>
              <a:rPr lang="en-US" sz="1200" b="1" dirty="0">
                <a:solidFill>
                  <a:srgbClr val="000000"/>
                </a:solidFill>
                <a:cs typeface="HP Simplified" pitchFamily="34" charset="0"/>
              </a:rPr>
              <a:t>s</a:t>
            </a:r>
            <a:r>
              <a:rPr lang="en-US" sz="1200" b="1" dirty="0" smtClean="0">
                <a:solidFill>
                  <a:srgbClr val="000000"/>
                </a:solidFill>
                <a:cs typeface="HP Simplified" pitchFamily="34" charset="0"/>
              </a:rPr>
              <a:t>erver blades</a:t>
            </a:r>
          </a:p>
        </p:txBody>
      </p:sp>
      <p:sp>
        <p:nvSpPr>
          <p:cNvPr id="46" name="TextBox 45"/>
          <p:cNvSpPr txBox="1"/>
          <p:nvPr/>
        </p:nvSpPr>
        <p:spPr>
          <a:xfrm>
            <a:off x="3625467" y="3592979"/>
            <a:ext cx="1320427" cy="461665"/>
          </a:xfrm>
          <a:prstGeom prst="rect">
            <a:avLst/>
          </a:prstGeom>
          <a:noFill/>
        </p:spPr>
        <p:txBody>
          <a:bodyPr wrap="square" rtlCol="0">
            <a:spAutoFit/>
          </a:bodyPr>
          <a:lstStyle/>
          <a:p>
            <a:pPr algn="ctr" defTabSz="430213">
              <a:spcAft>
                <a:spcPts val="400"/>
              </a:spcAft>
              <a:buSzPct val="100000"/>
            </a:pPr>
            <a:r>
              <a:rPr lang="en-US" sz="1200" b="1" dirty="0" smtClean="0">
                <a:solidFill>
                  <a:srgbClr val="000000"/>
                </a:solidFill>
                <a:cs typeface="HP Simplified" pitchFamily="34" charset="0"/>
              </a:rPr>
              <a:t>HP Integrity</a:t>
            </a:r>
            <a:br>
              <a:rPr lang="en-US" sz="1200" b="1" dirty="0" smtClean="0">
                <a:solidFill>
                  <a:srgbClr val="000000"/>
                </a:solidFill>
                <a:cs typeface="HP Simplified" pitchFamily="34" charset="0"/>
              </a:rPr>
            </a:br>
            <a:r>
              <a:rPr lang="en-US" sz="1200" b="1" dirty="0" smtClean="0">
                <a:solidFill>
                  <a:srgbClr val="000000"/>
                </a:solidFill>
                <a:cs typeface="HP Simplified" pitchFamily="34" charset="0"/>
              </a:rPr>
              <a:t>Superdome 2</a:t>
            </a:r>
          </a:p>
        </p:txBody>
      </p:sp>
      <p:pic>
        <p:nvPicPr>
          <p:cNvPr id="60" name="Picture 5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6524" y="3245366"/>
            <a:ext cx="858104" cy="309990"/>
          </a:xfrm>
          <a:prstGeom prst="rect">
            <a:avLst/>
          </a:prstGeom>
        </p:spPr>
      </p:pic>
      <p:sp>
        <p:nvSpPr>
          <p:cNvPr id="2" name="Title 1"/>
          <p:cNvSpPr>
            <a:spLocks noGrp="1"/>
          </p:cNvSpPr>
          <p:nvPr>
            <p:ph type="title"/>
          </p:nvPr>
        </p:nvSpPr>
        <p:spPr/>
        <p:txBody>
          <a:bodyPr/>
          <a:lstStyle/>
          <a:p>
            <a:pPr>
              <a:spcAft>
                <a:spcPct val="0"/>
              </a:spcAft>
            </a:pPr>
            <a:r>
              <a:rPr lang="en-US" dirty="0" smtClean="0">
                <a:solidFill>
                  <a:prstClr val="black"/>
                </a:solidFill>
                <a:cs typeface="Arial"/>
              </a:rPr>
              <a:t>Enable </a:t>
            </a:r>
            <a:r>
              <a:rPr lang="en-US" dirty="0">
                <a:solidFill>
                  <a:prstClr val="black"/>
                </a:solidFill>
                <a:cs typeface="Arial"/>
              </a:rPr>
              <a:t>your continuous business with HP Integrity</a:t>
            </a:r>
            <a:endParaRPr lang="it-IT" dirty="0">
              <a:solidFill>
                <a:schemeClr val="tx1"/>
              </a:solidFill>
            </a:endParaRPr>
          </a:p>
        </p:txBody>
      </p:sp>
      <p:sp>
        <p:nvSpPr>
          <p:cNvPr id="93" name="Rectangle 92"/>
          <p:cNvSpPr/>
          <p:nvPr/>
        </p:nvSpPr>
        <p:spPr>
          <a:xfrm>
            <a:off x="5455617" y="3592979"/>
            <a:ext cx="1485514" cy="461665"/>
          </a:xfrm>
          <a:prstGeom prst="rect">
            <a:avLst/>
          </a:prstGeom>
        </p:spPr>
        <p:txBody>
          <a:bodyPr wrap="square">
            <a:spAutoFit/>
          </a:bodyPr>
          <a:lstStyle/>
          <a:p>
            <a:pPr algn="ctr"/>
            <a:r>
              <a:rPr lang="en-US" sz="1200" b="1" dirty="0" smtClean="0">
                <a:solidFill>
                  <a:srgbClr val="000000"/>
                </a:solidFill>
                <a:cs typeface="Arial" pitchFamily="34" charset="0"/>
              </a:rPr>
              <a:t>HP CloudSystem Matrix with HP-UX</a:t>
            </a:r>
            <a:endParaRPr lang="en-US" sz="1200" b="1" dirty="0">
              <a:solidFill>
                <a:srgbClr val="000000"/>
              </a:solidFill>
              <a:cs typeface="Arial" pitchFamily="34" charset="0"/>
            </a:endParaRPr>
          </a:p>
        </p:txBody>
      </p:sp>
      <p:sp>
        <p:nvSpPr>
          <p:cNvPr id="121" name="TextBox 120"/>
          <p:cNvSpPr txBox="1"/>
          <p:nvPr/>
        </p:nvSpPr>
        <p:spPr>
          <a:xfrm>
            <a:off x="7491551" y="3592979"/>
            <a:ext cx="978986" cy="461665"/>
          </a:xfrm>
          <a:prstGeom prst="rect">
            <a:avLst/>
          </a:prstGeom>
          <a:noFill/>
        </p:spPr>
        <p:txBody>
          <a:bodyPr wrap="none" rtlCol="0">
            <a:spAutoFit/>
          </a:bodyPr>
          <a:lstStyle/>
          <a:p>
            <a:pPr algn="ctr" defTabSz="430213">
              <a:spcAft>
                <a:spcPts val="400"/>
              </a:spcAft>
              <a:buSzPct val="100000"/>
            </a:pPr>
            <a:r>
              <a:rPr lang="en-US" sz="1200" b="1" dirty="0" smtClean="0">
                <a:solidFill>
                  <a:srgbClr val="000000"/>
                </a:solidFill>
                <a:cs typeface="Arial" pitchFamily="34" charset="0"/>
              </a:rPr>
              <a:t>HP Integrity</a:t>
            </a:r>
            <a:br>
              <a:rPr lang="en-US" sz="1200" b="1" dirty="0" smtClean="0">
                <a:solidFill>
                  <a:srgbClr val="000000"/>
                </a:solidFill>
                <a:cs typeface="Arial" pitchFamily="34" charset="0"/>
              </a:rPr>
            </a:br>
            <a:r>
              <a:rPr lang="en-US" sz="1200" b="1" dirty="0" smtClean="0">
                <a:solidFill>
                  <a:srgbClr val="000000"/>
                </a:solidFill>
                <a:cs typeface="Arial" pitchFamily="34" charset="0"/>
              </a:rPr>
              <a:t> NonStop</a:t>
            </a:r>
          </a:p>
        </p:txBody>
      </p:sp>
      <p:sp>
        <p:nvSpPr>
          <p:cNvPr id="74" name="TextBox 73"/>
          <p:cNvSpPr txBox="1"/>
          <p:nvPr/>
        </p:nvSpPr>
        <p:spPr>
          <a:xfrm>
            <a:off x="1409700" y="1223293"/>
            <a:ext cx="1013162" cy="338554"/>
          </a:xfrm>
          <a:prstGeom prst="rect">
            <a:avLst/>
          </a:prstGeom>
          <a:solidFill>
            <a:schemeClr val="bg2"/>
          </a:solidFill>
        </p:spPr>
        <p:txBody>
          <a:bodyPr wrap="none" rtlCol="0">
            <a:spAutoFit/>
          </a:bodyPr>
          <a:lstStyle/>
          <a:p>
            <a:pPr defTabSz="430213">
              <a:spcAft>
                <a:spcPts val="400"/>
              </a:spcAft>
              <a:buSzPct val="100000"/>
            </a:pPr>
            <a:r>
              <a:rPr lang="es-MX" sz="1600" b="1" dirty="0" smtClean="0">
                <a:solidFill>
                  <a:prstClr val="black">
                    <a:lumMod val="75000"/>
                    <a:lumOff val="25000"/>
                  </a:prstClr>
                </a:solidFill>
                <a:cs typeface="HP Simplified" pitchFamily="34" charset="0"/>
              </a:rPr>
              <a:t>OpenVMS</a:t>
            </a:r>
            <a:endParaRPr lang="en-US" sz="1600" b="1" dirty="0" smtClean="0">
              <a:solidFill>
                <a:prstClr val="black">
                  <a:lumMod val="75000"/>
                  <a:lumOff val="25000"/>
                </a:prstClr>
              </a:solidFill>
              <a:cs typeface="HP Simplified" pitchFamily="34" charset="0"/>
            </a:endParaRPr>
          </a:p>
        </p:txBody>
      </p:sp>
      <p:sp>
        <p:nvSpPr>
          <p:cNvPr id="75" name="TextBox 74"/>
          <p:cNvSpPr txBox="1"/>
          <p:nvPr/>
        </p:nvSpPr>
        <p:spPr>
          <a:xfrm>
            <a:off x="6449060" y="1225833"/>
            <a:ext cx="934551" cy="338554"/>
          </a:xfrm>
          <a:prstGeom prst="rect">
            <a:avLst/>
          </a:prstGeom>
          <a:solidFill>
            <a:schemeClr val="bg2"/>
          </a:solidFill>
        </p:spPr>
        <p:txBody>
          <a:bodyPr wrap="none" rtlCol="0">
            <a:spAutoFit/>
          </a:bodyPr>
          <a:lstStyle/>
          <a:p>
            <a:pPr defTabSz="430213">
              <a:spcAft>
                <a:spcPts val="400"/>
              </a:spcAft>
              <a:buSzPct val="100000"/>
            </a:pPr>
            <a:r>
              <a:rPr lang="es-MX" sz="1600" b="1" dirty="0" smtClean="0">
                <a:solidFill>
                  <a:prstClr val="black">
                    <a:lumMod val="75000"/>
                    <a:lumOff val="25000"/>
                  </a:prstClr>
                </a:solidFill>
                <a:cs typeface="HP Simplified" pitchFamily="34" charset="0"/>
              </a:rPr>
              <a:t>NonStop</a:t>
            </a:r>
            <a:endParaRPr lang="en-US" sz="1600" b="1" dirty="0" smtClean="0">
              <a:solidFill>
                <a:prstClr val="black">
                  <a:lumMod val="75000"/>
                  <a:lumOff val="25000"/>
                </a:prstClr>
              </a:solidFill>
              <a:cs typeface="HP Simplified" pitchFamily="34" charset="0"/>
            </a:endParaRPr>
          </a:p>
        </p:txBody>
      </p:sp>
      <p:cxnSp>
        <p:nvCxnSpPr>
          <p:cNvPr id="13" name="Straight Connector 12"/>
          <p:cNvCxnSpPr/>
          <p:nvPr/>
        </p:nvCxnSpPr>
        <p:spPr>
          <a:xfrm>
            <a:off x="5081155" y="2305717"/>
            <a:ext cx="0" cy="1742906"/>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7249392" y="2305717"/>
            <a:ext cx="0" cy="1742906"/>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8" name="Group 13"/>
          <p:cNvGrpSpPr/>
          <p:nvPr/>
        </p:nvGrpSpPr>
        <p:grpSpPr>
          <a:xfrm>
            <a:off x="3837133" y="1127570"/>
            <a:ext cx="1005478" cy="624763"/>
            <a:chOff x="6791039" y="1320227"/>
            <a:chExt cx="741600" cy="460800"/>
          </a:xfrm>
        </p:grpSpPr>
        <p:sp>
          <p:nvSpPr>
            <p:cNvPr id="107" name="Rectangle 106"/>
            <p:cNvSpPr/>
            <p:nvPr/>
          </p:nvSpPr>
          <p:spPr>
            <a:xfrm>
              <a:off x="6791039" y="1320227"/>
              <a:ext cx="741600" cy="460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4" name="Picture 1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63771" y="1392080"/>
              <a:ext cx="596137" cy="317094"/>
            </a:xfrm>
            <a:prstGeom prst="rect">
              <a:avLst/>
            </a:prstGeom>
            <a:noFill/>
          </p:spPr>
        </p:pic>
      </p:grpSp>
      <p:grpSp>
        <p:nvGrpSpPr>
          <p:cNvPr id="39" name="Group 38"/>
          <p:cNvGrpSpPr/>
          <p:nvPr/>
        </p:nvGrpSpPr>
        <p:grpSpPr>
          <a:xfrm>
            <a:off x="2032208" y="2729200"/>
            <a:ext cx="1780469" cy="888841"/>
            <a:chOff x="3048000" y="721846"/>
            <a:chExt cx="2543664" cy="1269841"/>
          </a:xfrm>
        </p:grpSpPr>
        <p:pic>
          <p:nvPicPr>
            <p:cNvPr id="42" name="Picture 4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48000" y="721846"/>
              <a:ext cx="722540" cy="1236826"/>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57600" y="721846"/>
              <a:ext cx="900318" cy="1269841"/>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419600" y="721846"/>
              <a:ext cx="1172064" cy="1243175"/>
            </a:xfrm>
            <a:prstGeom prst="rect">
              <a:avLst/>
            </a:prstGeom>
          </p:spPr>
        </p:pic>
      </p:grpSp>
      <p:pic>
        <p:nvPicPr>
          <p:cNvPr id="3" name="Picture 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815941" y="1656211"/>
            <a:ext cx="764865" cy="2013506"/>
          </a:xfrm>
          <a:prstGeom prst="rect">
            <a:avLst/>
          </a:prstGeom>
        </p:spPr>
      </p:pic>
      <p:pic>
        <p:nvPicPr>
          <p:cNvPr id="4" name="Picture 3"/>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58510" y="1658746"/>
            <a:ext cx="1445067" cy="2167600"/>
          </a:xfrm>
          <a:prstGeom prst="rect">
            <a:avLst/>
          </a:prstGeom>
        </p:spPr>
      </p:pic>
    </p:spTree>
    <p:extLst>
      <p:ext uri="{BB962C8B-B14F-4D97-AF65-F5344CB8AC3E}">
        <p14:creationId xmlns:p14="http://schemas.microsoft.com/office/powerpoint/2010/main" val="1347029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HP BladeSystem</a:t>
            </a:r>
            <a:endParaRPr lang="en-US" dirty="0"/>
          </a:p>
        </p:txBody>
      </p:sp>
    </p:spTree>
    <p:extLst>
      <p:ext uri="{BB962C8B-B14F-4D97-AF65-F5344CB8AC3E}">
        <p14:creationId xmlns:p14="http://schemas.microsoft.com/office/powerpoint/2010/main" val="2687397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070521"/>
            <a:ext cx="3714627" cy="3640335"/>
          </a:xfrm>
          <a:prstGeom prst="rect">
            <a:avLst/>
          </a:prstGeom>
        </p:spPr>
      </p:pic>
      <p:sp>
        <p:nvSpPr>
          <p:cNvPr id="2" name="Subtitle 1"/>
          <p:cNvSpPr>
            <a:spLocks noGrp="1"/>
          </p:cNvSpPr>
          <p:nvPr>
            <p:ph type="subTitle" idx="1"/>
          </p:nvPr>
        </p:nvSpPr>
        <p:spPr/>
        <p:txBody>
          <a:bodyPr/>
          <a:lstStyle/>
          <a:p>
            <a:r>
              <a:rPr lang="en-US" dirty="0"/>
              <a:t>Your Ultimate Converged </a:t>
            </a:r>
            <a:r>
              <a:rPr lang="en-US" dirty="0" smtClean="0"/>
              <a:t>Infrastructure</a:t>
            </a:r>
            <a:endParaRPr lang="en-US" dirty="0"/>
          </a:p>
        </p:txBody>
      </p:sp>
      <p:sp>
        <p:nvSpPr>
          <p:cNvPr id="3" name="Title 2"/>
          <p:cNvSpPr>
            <a:spLocks noGrp="1"/>
          </p:cNvSpPr>
          <p:nvPr>
            <p:ph type="title"/>
          </p:nvPr>
        </p:nvSpPr>
        <p:spPr/>
        <p:txBody>
          <a:bodyPr/>
          <a:lstStyle/>
          <a:p>
            <a:r>
              <a:rPr lang="en-US" dirty="0" smtClean="0"/>
              <a:t>HP BladeSystem</a:t>
            </a:r>
            <a:endParaRPr lang="en-US" dirty="0"/>
          </a:p>
        </p:txBody>
      </p:sp>
      <p:sp>
        <p:nvSpPr>
          <p:cNvPr id="6" name="Round Diagonal Corner Rectangle 5"/>
          <p:cNvSpPr/>
          <p:nvPr/>
        </p:nvSpPr>
        <p:spPr>
          <a:xfrm>
            <a:off x="3656288" y="1419937"/>
            <a:ext cx="5303522" cy="715089"/>
          </a:xfrm>
          <a:prstGeom prst="round2DiagRect">
            <a:avLst/>
          </a:prstGeom>
          <a:solidFill>
            <a:schemeClr val="accent1"/>
          </a:solidFill>
          <a:ln w="76200">
            <a:solidFill>
              <a:schemeClr val="bg1"/>
            </a:solidFill>
          </a:ln>
        </p:spPr>
        <p:txBody>
          <a:bodyPr wrap="square">
            <a:spAutoFit/>
          </a:bodyPr>
          <a:lstStyle/>
          <a:p>
            <a:r>
              <a:rPr lang="en-US" b="1" dirty="0">
                <a:solidFill>
                  <a:schemeClr val="bg1"/>
                </a:solidFill>
              </a:rPr>
              <a:t>Industry’s most advanced bladed architecture with the latest end-to-end innovations </a:t>
            </a:r>
            <a:endParaRPr lang="en-US" dirty="0">
              <a:solidFill>
                <a:schemeClr val="bg1"/>
              </a:solidFill>
            </a:endParaRPr>
          </a:p>
        </p:txBody>
      </p:sp>
      <p:sp>
        <p:nvSpPr>
          <p:cNvPr id="7" name="Round Diagonal Corner Rectangle 6"/>
          <p:cNvSpPr/>
          <p:nvPr/>
        </p:nvSpPr>
        <p:spPr>
          <a:xfrm>
            <a:off x="3656288" y="2371973"/>
            <a:ext cx="5303522" cy="715089"/>
          </a:xfrm>
          <a:prstGeom prst="round2DiagRect">
            <a:avLst/>
          </a:prstGeom>
          <a:solidFill>
            <a:schemeClr val="accent1"/>
          </a:solidFill>
          <a:ln w="76200">
            <a:solidFill>
              <a:schemeClr val="bg1"/>
            </a:solidFill>
          </a:ln>
        </p:spPr>
        <p:txBody>
          <a:bodyPr wrap="square">
            <a:spAutoFit/>
          </a:bodyPr>
          <a:lstStyle/>
          <a:p>
            <a:r>
              <a:rPr lang="en-US" b="1" dirty="0">
                <a:solidFill>
                  <a:schemeClr val="bg1"/>
                </a:solidFill>
              </a:rPr>
              <a:t>B</a:t>
            </a:r>
            <a:r>
              <a:rPr lang="en-US" b="1" dirty="0" smtClean="0">
                <a:solidFill>
                  <a:schemeClr val="bg1"/>
                </a:solidFill>
              </a:rPr>
              <a:t>uilt-in </a:t>
            </a:r>
            <a:r>
              <a:rPr lang="en-US" b="1" dirty="0">
                <a:solidFill>
                  <a:schemeClr val="bg1"/>
                </a:solidFill>
              </a:rPr>
              <a:t>intelligence to maximize every hour, watt and </a:t>
            </a:r>
            <a:r>
              <a:rPr lang="en-US" b="1" dirty="0" smtClean="0">
                <a:solidFill>
                  <a:schemeClr val="bg1"/>
                </a:solidFill>
              </a:rPr>
              <a:t>dollar</a:t>
            </a:r>
            <a:endParaRPr lang="en-US" dirty="0">
              <a:solidFill>
                <a:schemeClr val="bg1"/>
              </a:solidFill>
            </a:endParaRPr>
          </a:p>
        </p:txBody>
      </p:sp>
      <p:sp>
        <p:nvSpPr>
          <p:cNvPr id="8" name="Round Diagonal Corner Rectangle 7"/>
          <p:cNvSpPr/>
          <p:nvPr/>
        </p:nvSpPr>
        <p:spPr>
          <a:xfrm>
            <a:off x="3656288" y="3390420"/>
            <a:ext cx="5303522" cy="715089"/>
          </a:xfrm>
          <a:prstGeom prst="round2DiagRect">
            <a:avLst/>
          </a:prstGeom>
          <a:solidFill>
            <a:schemeClr val="accent1"/>
          </a:solidFill>
          <a:ln w="76200">
            <a:solidFill>
              <a:schemeClr val="bg1"/>
            </a:solidFill>
          </a:ln>
        </p:spPr>
        <p:txBody>
          <a:bodyPr wrap="square">
            <a:spAutoFit/>
          </a:bodyPr>
          <a:lstStyle/>
          <a:p>
            <a:r>
              <a:rPr lang="en-US" b="1" dirty="0">
                <a:solidFill>
                  <a:schemeClr val="bg1"/>
                </a:solidFill>
              </a:rPr>
              <a:t>One converged infrastructure, the foundation for industry leading solutions from client to cloud</a:t>
            </a:r>
            <a:endParaRPr lang="en-US" dirty="0">
              <a:solidFill>
                <a:schemeClr val="bg1"/>
              </a:solidFill>
            </a:endParaRPr>
          </a:p>
        </p:txBody>
      </p:sp>
    </p:spTree>
    <p:extLst>
      <p:ext uri="{BB962C8B-B14F-4D97-AF65-F5344CB8AC3E}">
        <p14:creationId xmlns:p14="http://schemas.microsoft.com/office/powerpoint/2010/main" val="353039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IDC customer research of BladeSystem </a:t>
            </a:r>
            <a:r>
              <a:rPr lang="en-NZ" dirty="0" smtClean="0"/>
              <a:t>versus </a:t>
            </a:r>
            <a:r>
              <a:rPr lang="en-NZ" dirty="0"/>
              <a:t>traditional infrastructure</a:t>
            </a:r>
            <a:endParaRPr lang="en-US" dirty="0"/>
          </a:p>
        </p:txBody>
      </p:sp>
      <p:sp>
        <p:nvSpPr>
          <p:cNvPr id="2" name="Title 1"/>
          <p:cNvSpPr>
            <a:spLocks noGrp="1"/>
          </p:cNvSpPr>
          <p:nvPr>
            <p:ph type="title"/>
          </p:nvPr>
        </p:nvSpPr>
        <p:spPr/>
        <p:txBody>
          <a:bodyPr/>
          <a:lstStyle/>
          <a:p>
            <a:r>
              <a:rPr lang="en-NZ" dirty="0" smtClean="0"/>
              <a:t>HP BladeSystem delivers real business results</a:t>
            </a:r>
            <a:endParaRPr lang="en-US" dirty="0"/>
          </a:p>
        </p:txBody>
      </p:sp>
      <p:grpSp>
        <p:nvGrpSpPr>
          <p:cNvPr id="4" name="Group 3"/>
          <p:cNvGrpSpPr/>
          <p:nvPr/>
        </p:nvGrpSpPr>
        <p:grpSpPr>
          <a:xfrm>
            <a:off x="117624" y="1308855"/>
            <a:ext cx="8353473" cy="3357099"/>
            <a:chOff x="117624" y="1072099"/>
            <a:chExt cx="8353473" cy="3357099"/>
          </a:xfrm>
        </p:grpSpPr>
        <p:sp>
          <p:nvSpPr>
            <p:cNvPr id="26" name="Right Arrow 25"/>
            <p:cNvSpPr/>
            <p:nvPr/>
          </p:nvSpPr>
          <p:spPr>
            <a:xfrm>
              <a:off x="2914281" y="1983773"/>
              <a:ext cx="2374502" cy="1756903"/>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88000" tIns="36000" rIns="36000" bIns="36000" rtlCol="0" anchor="ctr"/>
            <a:lstStyle/>
            <a:p>
              <a:r>
                <a:rPr lang="en-NZ" sz="2800" b="1" dirty="0" smtClean="0">
                  <a:latin typeface="HP Simplified" pitchFamily="34" charset="0"/>
                </a:rPr>
                <a:t>BUSINESS Value</a:t>
              </a:r>
              <a:endParaRPr lang="en-US" sz="2800" b="1" dirty="0">
                <a:latin typeface="HP Simplified" pitchFamily="34" charset="0"/>
              </a:endParaRPr>
            </a:p>
          </p:txBody>
        </p:sp>
        <p:sp>
          <p:nvSpPr>
            <p:cNvPr id="46" name="Shape 45"/>
            <p:cNvSpPr/>
            <p:nvPr/>
          </p:nvSpPr>
          <p:spPr>
            <a:xfrm>
              <a:off x="117624" y="1285629"/>
              <a:ext cx="3771239" cy="1829899"/>
            </a:xfrm>
            <a:prstGeom prst="funnel">
              <a:avLst/>
            </a:prstGeom>
            <a:solidFill>
              <a:schemeClr val="accent6"/>
            </a:solidFill>
            <a:ln>
              <a:solidFill>
                <a:schemeClr val="accent6"/>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nvGrpSpPr>
            <p:cNvPr id="31" name="Group 30"/>
            <p:cNvGrpSpPr/>
            <p:nvPr/>
          </p:nvGrpSpPr>
          <p:grpSpPr>
            <a:xfrm>
              <a:off x="452433" y="1072099"/>
              <a:ext cx="607721" cy="946501"/>
              <a:chOff x="1057435" y="742705"/>
              <a:chExt cx="607721" cy="946501"/>
            </a:xfrm>
          </p:grpSpPr>
          <p:pic>
            <p:nvPicPr>
              <p:cNvPr id="48"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90019" y="742705"/>
                <a:ext cx="564100" cy="69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1057435" y="1370282"/>
                <a:ext cx="607721" cy="318924"/>
              </a:xfrm>
              <a:prstGeom prst="rect">
                <a:avLst/>
              </a:prstGeom>
            </p:spPr>
            <p:txBody>
              <a:bodyPr wrap="none" lIns="36000" tIns="36000" rIns="36000" bIns="36000">
                <a:spAutoFit/>
              </a:bodyPr>
              <a:lstStyle/>
              <a:p>
                <a:r>
                  <a:rPr lang="en-US" sz="1600" dirty="0">
                    <a:solidFill>
                      <a:schemeClr val="accent1"/>
                    </a:solidFill>
                  </a:rPr>
                  <a:t>server</a:t>
                </a:r>
              </a:p>
            </p:txBody>
          </p:sp>
        </p:grpSp>
        <p:grpSp>
          <p:nvGrpSpPr>
            <p:cNvPr id="28" name="Group 27"/>
            <p:cNvGrpSpPr/>
            <p:nvPr/>
          </p:nvGrpSpPr>
          <p:grpSpPr>
            <a:xfrm>
              <a:off x="1149236" y="1141435"/>
              <a:ext cx="717304" cy="871347"/>
              <a:chOff x="2111574" y="1301795"/>
              <a:chExt cx="717304" cy="871347"/>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06193" y="1301795"/>
                <a:ext cx="552681" cy="61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2111575" y="1854218"/>
                <a:ext cx="717303" cy="318924"/>
              </a:xfrm>
              <a:prstGeom prst="rect">
                <a:avLst/>
              </a:prstGeom>
            </p:spPr>
            <p:txBody>
              <a:bodyPr wrap="none" lIns="36000" tIns="36000" rIns="36000" bIns="36000">
                <a:spAutoFit/>
              </a:bodyPr>
              <a:lstStyle/>
              <a:p>
                <a:r>
                  <a:rPr lang="en-US" sz="1600" dirty="0" smtClean="0">
                    <a:solidFill>
                      <a:schemeClr val="accent1"/>
                    </a:solidFill>
                  </a:rPr>
                  <a:t>storage</a:t>
                </a:r>
                <a:endParaRPr lang="en-US" sz="1600" dirty="0">
                  <a:solidFill>
                    <a:schemeClr val="accent1"/>
                  </a:solidFill>
                </a:endParaRPr>
              </a:p>
            </p:txBody>
          </p:sp>
          <p:sp>
            <p:nvSpPr>
              <p:cNvPr id="51" name="Rectangle 50"/>
              <p:cNvSpPr/>
              <p:nvPr/>
            </p:nvSpPr>
            <p:spPr>
              <a:xfrm>
                <a:off x="2111574" y="1854218"/>
                <a:ext cx="717303" cy="318924"/>
              </a:xfrm>
              <a:prstGeom prst="rect">
                <a:avLst/>
              </a:prstGeom>
            </p:spPr>
            <p:txBody>
              <a:bodyPr wrap="none" lIns="36000" tIns="36000" rIns="36000" bIns="36000">
                <a:spAutoFit/>
              </a:bodyPr>
              <a:lstStyle/>
              <a:p>
                <a:r>
                  <a:rPr lang="en-US" sz="1600" dirty="0" smtClean="0">
                    <a:solidFill>
                      <a:schemeClr val="accent1"/>
                    </a:solidFill>
                  </a:rPr>
                  <a:t>storage</a:t>
                </a:r>
                <a:endParaRPr lang="en-US" sz="1600" dirty="0">
                  <a:solidFill>
                    <a:schemeClr val="accent1"/>
                  </a:solidFill>
                </a:endParaRPr>
              </a:p>
            </p:txBody>
          </p:sp>
        </p:grpSp>
        <p:grpSp>
          <p:nvGrpSpPr>
            <p:cNvPr id="30" name="Group 29"/>
            <p:cNvGrpSpPr/>
            <p:nvPr/>
          </p:nvGrpSpPr>
          <p:grpSpPr>
            <a:xfrm>
              <a:off x="1935602" y="1124983"/>
              <a:ext cx="813034" cy="887271"/>
              <a:chOff x="1229905" y="1716652"/>
              <a:chExt cx="813034" cy="887271"/>
            </a:xfrm>
          </p:grpSpPr>
          <p:pic>
            <p:nvPicPr>
              <p:cNvPr id="49"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29905" y="1716652"/>
                <a:ext cx="706763" cy="62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a:xfrm>
                <a:off x="1265299" y="2284999"/>
                <a:ext cx="777640" cy="318924"/>
              </a:xfrm>
              <a:prstGeom prst="rect">
                <a:avLst/>
              </a:prstGeom>
            </p:spPr>
            <p:txBody>
              <a:bodyPr wrap="none" lIns="36000" tIns="36000" rIns="36000" bIns="36000">
                <a:spAutoFit/>
              </a:bodyPr>
              <a:lstStyle/>
              <a:p>
                <a:r>
                  <a:rPr lang="en-US" sz="1600" dirty="0" smtClean="0">
                    <a:solidFill>
                      <a:schemeClr val="accent1"/>
                    </a:solidFill>
                  </a:rPr>
                  <a:t>network</a:t>
                </a:r>
                <a:endParaRPr lang="en-US" sz="1600" dirty="0">
                  <a:solidFill>
                    <a:schemeClr val="accent1"/>
                  </a:solidFill>
                </a:endParaRPr>
              </a:p>
            </p:txBody>
          </p:sp>
        </p:grpSp>
        <p:grpSp>
          <p:nvGrpSpPr>
            <p:cNvPr id="2048" name="Group 2047"/>
            <p:cNvGrpSpPr/>
            <p:nvPr/>
          </p:nvGrpSpPr>
          <p:grpSpPr>
            <a:xfrm>
              <a:off x="2753373" y="1124587"/>
              <a:ext cx="755134" cy="882423"/>
              <a:chOff x="1818688" y="417251"/>
              <a:chExt cx="755134" cy="882423"/>
            </a:xfrm>
          </p:grpSpPr>
          <p:pic>
            <p:nvPicPr>
              <p:cNvPr id="53" name="Picture 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871146" y="417251"/>
                <a:ext cx="650217" cy="61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ctangle 53"/>
              <p:cNvSpPr/>
              <p:nvPr/>
            </p:nvSpPr>
            <p:spPr>
              <a:xfrm>
                <a:off x="1818688" y="980750"/>
                <a:ext cx="755134" cy="318924"/>
              </a:xfrm>
              <a:prstGeom prst="rect">
                <a:avLst/>
              </a:prstGeom>
            </p:spPr>
            <p:txBody>
              <a:bodyPr wrap="none" lIns="36000" tIns="36000" rIns="36000" bIns="36000">
                <a:spAutoFit/>
              </a:bodyPr>
              <a:lstStyle/>
              <a:p>
                <a:r>
                  <a:rPr lang="en-US" sz="1600" dirty="0" smtClean="0">
                    <a:solidFill>
                      <a:schemeClr val="accent1"/>
                    </a:solidFill>
                  </a:rPr>
                  <a:t>manage</a:t>
                </a:r>
                <a:endParaRPr lang="en-US" sz="1600" dirty="0">
                  <a:solidFill>
                    <a:schemeClr val="accent1"/>
                  </a:solidFill>
                </a:endParaRPr>
              </a:p>
            </p:txBody>
          </p:sp>
        </p:grpSp>
        <p:sp>
          <p:nvSpPr>
            <p:cNvPr id="23" name="Rectangle 22"/>
            <p:cNvSpPr/>
            <p:nvPr/>
          </p:nvSpPr>
          <p:spPr>
            <a:xfrm>
              <a:off x="5317903" y="1122829"/>
              <a:ext cx="3153194" cy="1026810"/>
            </a:xfrm>
            <a:prstGeom prst="rect">
              <a:avLst/>
            </a:prstGeom>
          </p:spPr>
          <p:txBody>
            <a:bodyPr wrap="square" lIns="36000" tIns="36000" rIns="36000" bIns="36000">
              <a:spAutoFit/>
            </a:bodyPr>
            <a:lstStyle/>
            <a:p>
              <a:r>
                <a:rPr lang="en-US" sz="4400" b="1" dirty="0">
                  <a:solidFill>
                    <a:schemeClr val="accent1"/>
                  </a:solidFill>
                </a:rPr>
                <a:t>68</a:t>
              </a:r>
              <a:r>
                <a:rPr lang="en-US" sz="4400" b="1" dirty="0" smtClean="0">
                  <a:solidFill>
                    <a:schemeClr val="accent1"/>
                  </a:solidFill>
                </a:rPr>
                <a:t>%</a:t>
              </a:r>
              <a:r>
                <a:rPr lang="en-US" b="1" dirty="0" smtClean="0"/>
                <a:t/>
              </a:r>
              <a:br>
                <a:rPr lang="en-US" b="1" dirty="0" smtClean="0"/>
              </a:br>
              <a:r>
                <a:rPr lang="en-US" b="1" dirty="0" smtClean="0"/>
                <a:t>Reduction in Data Center Costs</a:t>
              </a:r>
              <a:endParaRPr lang="en-US" dirty="0"/>
            </a:p>
          </p:txBody>
        </p:sp>
        <p:sp>
          <p:nvSpPr>
            <p:cNvPr id="24" name="Rectangle 23"/>
            <p:cNvSpPr/>
            <p:nvPr/>
          </p:nvSpPr>
          <p:spPr>
            <a:xfrm>
              <a:off x="5317903" y="2252794"/>
              <a:ext cx="3153194" cy="1046440"/>
            </a:xfrm>
            <a:prstGeom prst="rect">
              <a:avLst/>
            </a:prstGeom>
          </p:spPr>
          <p:txBody>
            <a:bodyPr wrap="square" lIns="36000" tIns="36000" rIns="36000" bIns="36000">
              <a:spAutoFit/>
            </a:bodyPr>
            <a:lstStyle/>
            <a:p>
              <a:r>
                <a:rPr lang="en-US" sz="4400" b="1" dirty="0" smtClean="0">
                  <a:solidFill>
                    <a:schemeClr val="accent1"/>
                  </a:solidFill>
                </a:rPr>
                <a:t>88%</a:t>
              </a:r>
              <a:r>
                <a:rPr lang="en-US" b="1" dirty="0" smtClean="0"/>
                <a:t/>
              </a:r>
              <a:br>
                <a:rPr lang="en-US" b="1" dirty="0" smtClean="0"/>
              </a:br>
              <a:r>
                <a:rPr lang="en-US" b="1" dirty="0" smtClean="0"/>
                <a:t>Less time to manage</a:t>
              </a:r>
              <a:endParaRPr lang="en-US" dirty="0"/>
            </a:p>
          </p:txBody>
        </p:sp>
        <p:sp>
          <p:nvSpPr>
            <p:cNvPr id="25" name="Rectangle 24"/>
            <p:cNvSpPr/>
            <p:nvPr/>
          </p:nvSpPr>
          <p:spPr>
            <a:xfrm>
              <a:off x="5317903" y="3402388"/>
              <a:ext cx="3153194" cy="1026810"/>
            </a:xfrm>
            <a:prstGeom prst="rect">
              <a:avLst/>
            </a:prstGeom>
          </p:spPr>
          <p:txBody>
            <a:bodyPr wrap="square" lIns="36000" tIns="36000" rIns="36000" bIns="36000">
              <a:spAutoFit/>
            </a:bodyPr>
            <a:lstStyle/>
            <a:p>
              <a:r>
                <a:rPr lang="en-US" sz="4400" b="1" dirty="0" smtClean="0">
                  <a:solidFill>
                    <a:schemeClr val="accent1"/>
                  </a:solidFill>
                </a:rPr>
                <a:t>90%</a:t>
              </a:r>
              <a:r>
                <a:rPr lang="en-US" b="1" dirty="0" smtClean="0"/>
                <a:t/>
              </a:r>
              <a:br>
                <a:rPr lang="en-US" b="1" dirty="0" smtClean="0"/>
              </a:br>
              <a:r>
                <a:rPr lang="en-US" b="1" dirty="0"/>
                <a:t>R</a:t>
              </a:r>
              <a:r>
                <a:rPr lang="en-US" b="1" dirty="0" smtClean="0"/>
                <a:t>eduction in downtime</a:t>
              </a:r>
              <a:endParaRPr lang="en-US" dirty="0"/>
            </a:p>
          </p:txBody>
        </p:sp>
        <p:pic>
          <p:nvPicPr>
            <p:cNvPr id="27" name="Picture 2"/>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6981" t="5287" r="6360" b="5230"/>
            <a:stretch/>
          </p:blipFill>
          <p:spPr bwMode="auto">
            <a:xfrm>
              <a:off x="850106" y="2149639"/>
              <a:ext cx="2252664" cy="227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Picture 2" descr="http://upload.wikimedia.org/wikipedia/en/2/25/IDC_Logo.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336761" y="3577954"/>
            <a:ext cx="822960" cy="3895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7362" y="4953797"/>
            <a:ext cx="7693630" cy="174407"/>
          </a:xfrm>
          <a:prstGeom prst="rect">
            <a:avLst/>
          </a:prstGeom>
        </p:spPr>
        <p:txBody>
          <a:bodyPr wrap="square">
            <a:spAutoFit/>
          </a:bodyPr>
          <a:lstStyle/>
          <a:p>
            <a:r>
              <a:rPr lang="en-US" sz="800" baseline="30000" dirty="0">
                <a:solidFill>
                  <a:schemeClr val="accent5"/>
                </a:solidFill>
              </a:rPr>
              <a:t>IDC white paper sponsored by HP, “Business Value of Blade Infrastructures”, #227508R2, December 2012</a:t>
            </a:r>
          </a:p>
        </p:txBody>
      </p:sp>
    </p:spTree>
    <p:extLst>
      <p:ext uri="{BB962C8B-B14F-4D97-AF65-F5344CB8AC3E}">
        <p14:creationId xmlns:p14="http://schemas.microsoft.com/office/powerpoint/2010/main" val="1763209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HP_PPT_Standard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2.xml><?xml version="1.0" encoding="utf-8"?>
<a:theme xmlns:a="http://schemas.openxmlformats.org/drawingml/2006/main" name="Office Theme">
  <a:themeElements>
    <a:clrScheme name="HP Theme colors">
      <a:dk1>
        <a:sysClr val="windowText" lastClr="000000"/>
      </a:dk1>
      <a:lt1>
        <a:sysClr val="window" lastClr="FFFFFF"/>
      </a:lt1>
      <a:dk2>
        <a:srgbClr val="000000"/>
      </a:dk2>
      <a:lt2>
        <a:srgbClr val="EEECE1"/>
      </a:lt2>
      <a:accent1>
        <a:srgbClr val="0096D6"/>
      </a:accent1>
      <a:accent2>
        <a:srgbClr val="F05332"/>
      </a:accent2>
      <a:accent3>
        <a:srgbClr val="B7CA34"/>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Document</p:Name>
  <p:Description/>
  <p:Statement/>
  <p:PolicyItems>
    <p:PolicyItem featureId="Microsoft.Office.RecordsManagement.PolicyFeatures.Expiration" staticId="0x01010058AA3695DC174141A8F8B3BE10C3370D|-267572850" UniqueId="f32bdeaa-1025-4985-9f04-62fc456fc0f1">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1</number>
                  <property>HPInternalExpirationDate</property>
                  <propertyId>12f6f6d1-73d4-4c5c-b04d-9b68ff3f7352</propertyId>
                  <period>days</period>
                </formula>
                <action type="action" id="Microsoft.Office.RecordsManagement.PolicyFeatures.Expiration.Action.Delete"/>
              </data>
            </stages>
          </Schedule>
        </Schedules>
      </p:CustomData>
    </p:PolicyItem>
  </p:PolicyItems>
</p:Policy>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iginalObjectID xmlns="420cb34a-5c08-419f-8199-24f1f7265069" xsi:nil="true"/>
    <FeedObjectID xmlns="420cb34a-5c08-419f-8199-24f1f7265069">c02101754</FeedObjectID>
    <MetadataModified xmlns="420cb34a-5c08-419f-8199-24f1f7265069">10/18/2013 2:05:08 PM</MetadataModified>
    <PartnerLifeSpanExpirationDate xmlns="a7ced789-c1c6-41fd-a149-bc524d15cef0">2015-09-24T05:00:00+00:00</PartnerLifeSpanExpirationDate>
    <CustomerLifeSpanExpirationDate xmlns="a7ced789-c1c6-41fd-a149-bc524d15cef0">2015-09-24T05:00:00+00:00</CustomerLifeSpanExpirationDate>
    <Enterprise_x0020_Keywords xmlns="59d40b16-1f15-4e09-a00a-6187e6e60caf" xsi:nil="true"/>
    <BusinessIssue xmlns="59d40b16-1f15-4e09-a00a-6187e6e60caf" xsi:nil="true"/>
    <DisclosureLevel xmlns="420cb34a-5c08-419f-8199-24f1f7265069">Public</DisclosureLevel>
    <MarketingProgram xmlns="420cb34a-5c08-419f-8199-24f1f7265069" xsi:nil="true"/>
    <EDSDocument xmlns="17b9f8f6-416d-4a1b-882e-d5feef59af42">0</EDSDocument>
    <Country_x002f_Region xmlns="420cb34a-5c08-419f-8199-24f1f7265069">Worldwide</Country_x002f_Region>
    <ObjectId xmlns="420cb34a-5c08-419f-8199-24f1f7265069">c02101754</ObjectId>
    <ProductName xmlns="420cb34a-5c08-419f-8199-24f1f7265069" xsi:nil="true"/>
    <ProductType xmlns="420cb34a-5c08-419f-8199-24f1f7265069" xsi:nil="true"/>
    <ClientType xmlns="59d40b16-1f15-4e09-a00a-6187e6e60caf" xsi:nil="true"/>
    <DocumentFileType xmlns="a7ced789-c1c6-41fd-a149-bc524d15cef0" xsi:nil="true"/>
    <ContentVersion xmlns="420cb34a-5c08-419f-8199-24f1f7265069">7</ContentVersion>
    <ContentVersionDate xmlns="420cb34a-5c08-419f-8199-24f1f7265069">2013-10-18T05:00:00+00:00</ContentVersionDate>
    <IndustrySegment xmlns="420cb34a-5c08-419f-8199-24f1f7265069" xsi:nil="true"/>
    <EMail xmlns="http://schemas.microsoft.com/sharepoint/v3">brian.lee4@hp.com</EMail>
    <Sofware xmlns="420cb34a-5c08-419f-8199-24f1f7265069" xsi:nil="true"/>
    <PageCount xmlns="420cb34a-5c08-419f-8199-24f1f7265069" xsi:nil="true"/>
    <ArticleStartDate xmlns="http://schemas.microsoft.com/sharepoint/v3">2013-10-18T14:05:23+00:00</ArticleStartDate>
    <Language xmlns="420cb34a-5c08-419f-8199-24f1f7265069">EN_US</Language>
    <BusinessUnit xmlns="420cb34a-5c08-419f-8199-24f1f7265069">Converged Systems</BusinessUnit>
    <SubmissionDate xmlns="420cb34a-5c08-419f-8199-24f1f7265069">2015-03-25T00:00:00+00:00</SubmissionDate>
    <Series xmlns="420cb34a-5c08-419f-8199-24f1f7265069" xsi:nil="true"/>
    <Contentype xmlns="420cb34a-5c08-419f-8199-24f1f7265069"> Marketing</Contentype>
    <PartnerInternalExpirationDate xmlns="a7ced789-c1c6-41fd-a149-bc524d15cef0">2015-09-24T05:00:00+00:00</PartnerInternalExpirationDate>
    <ProductFamily xmlns="420cb34a-5c08-419f-8199-24f1f7265069" xsi:nil="true"/>
    <BrandName xmlns="420cb34a-5c08-419f-8199-24f1f7265069" xsi:nil="true"/>
    <OriginalSystem xmlns="420cb34a-5c08-419f-8199-24f1f7265069" xsi:nil="true"/>
    <Audience xmlns="420cb34a-5c08-419f-8199-24f1f7265069">Customers,Partners,HP</Audience>
    <HPInternalExpirationDate xmlns="a7ced789-c1c6-41fd-a149-bc524d15cef0">2015-09-24T05:00:00+00:00</HPInternalExpirationDate>
    <NeedToKnow xmlns="17b9f8f6-416d-4a1b-882e-d5feef59af42">0</NeedToKnow>
    <ProductSeries xmlns="420cb34a-5c08-419f-8199-24f1f7265069" xsi:nil="true"/>
    <ModelSize xmlns="420cb34a-5c08-419f-8199-24f1f7265069" xsi:nil="true"/>
    <CreationDate xmlns="420cb34a-5c08-419f-8199-24f1f7265069" xsi:nil="true"/>
    <TaxCatchAll xmlns="e2042d74-92ca-4017-b648-3579ccf40f7c"/>
    <MarketandTechnologyTrend xmlns="59d40b16-1f15-4e09-a00a-6187e6e60caf" xsi:nil="true"/>
    <GoldStandard xmlns="59d40b16-1f15-4e09-a00a-6187e6e60caf" xsi:nil="true"/>
    <PublicationNumber xmlns="420cb34a-5c08-419f-8199-24f1f7265069" xsi:nil="true"/>
    <HPLifeSpanExpirationDate xmlns="a7ced789-c1c6-41fd-a149-bc524d15cef0">2015-09-24T05:00:00+00:00</HPLifeSpanExpirationDate>
    <CustomerInternalExpirationDate xmlns="a7ced789-c1c6-41fd-a149-bc524d15cef0">2015-09-24T05:00:00+00:00</CustomerInternalExpirationDate>
    <OwnerName xmlns="420cb34a-5c08-419f-8199-24f1f7265069">cmg_180_owner</OwnerName>
    <HPInternalEffectiveDate xmlns="a7ced789-c1c6-41fd-a149-bc524d15cef0">2013-10-18T05:00:00+00:00</HPInternalEffectiveDate>
    <PartnerInternalEffectiveDate xmlns="a7ced789-c1c6-41fd-a149-bc524d15cef0">2013-10-18T05:00:00+00:00</PartnerInternalEffectiveDate>
    <Service xmlns="420cb34a-5c08-419f-8199-24f1f7265069" xsi:nil="true"/>
    <ClientQuote xmlns="59d40b16-1f15-4e09-a00a-6187e6e60caf" xsi:nil="true"/>
    <DocumentType xmlns="420cb34a-5c08-419f-8199-24f1f7265069">customer presentation</DocumentType>
    <CustomerInternalEffectiveDate xmlns="a7ced789-c1c6-41fd-a149-bc524d15cef0">2013-10-18T05:00:00+00:00</CustomerInternalEffectiveDate>
    <Organization xmlns="420cb34a-5c08-419f-8199-24f1f7265069">Enterprise Group</Organization>
    <CustomerSegment xmlns="420cb34a-5c08-419f-8199-24f1f7265069">005003</CustomerSegment>
    <IdustryVertical xmlns="420cb34a-5c08-419f-8199-24f1f7265069" xsi:nil="true"/>
    <ContentObjectType xmlns="420cb34a-5c08-419f-8199-24f1f7265069" xsi:nil="true"/>
    <DocumentDescription xmlns="17b9f8f6-416d-4a1b-882e-d5feef59af42">Customer presentation on the Integrity BL860c i4, BL870c i4 and BL890c i4 server blades</DocumentDescription>
    <ProductLine xmlns="420cb34a-5c08-419f-8199-24f1f7265069" xsi:nil="true"/>
    <MarketingCategory xmlns="420cb34a-5c08-419f-8199-24f1f7265069" xsi:nil="true"/>
    <_dlc_ExpireDateSaved xmlns="http://schemas.microsoft.com/sharepoint/v3" xsi:nil="true"/>
    <_dlc_ExpireDate xmlns="http://schemas.microsoft.com/sharepoint/v3">2015-09-25T05:00:00+00:00</_dlc_ExpireDat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381179821EA38439193914A3F16A6AF" ma:contentTypeVersion="2" ma:contentTypeDescription="Create a new document." ma:contentTypeScope="" ma:versionID="65b974144494a8c7c9c2ab2049dcd41d">
  <xsd:schema xmlns:xsd="http://www.w3.org/2001/XMLSchema" xmlns:p="http://schemas.microsoft.com/office/2006/metadata/properties" xmlns:ns1="http://schemas.microsoft.com/sharepoint/v3" targetNamespace="http://schemas.microsoft.com/office/2006/metadata/properties" ma:root="true" ma:fieldsID="d7b3ab7af9fe42c1aa2f10050e9230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F74B50C-EBCC-4519-9BCB-C3DC25BF67A9}">
  <ds:schemaRefs>
    <ds:schemaRef ds:uri="office.server.policy"/>
  </ds:schemaRefs>
</ds:datastoreItem>
</file>

<file path=customXml/itemProps2.xml><?xml version="1.0" encoding="utf-8"?>
<ds:datastoreItem xmlns:ds="http://schemas.openxmlformats.org/officeDocument/2006/customXml" ds:itemID="{A32164C5-E268-49C5-AD48-700C8A2913E7}"/>
</file>

<file path=customXml/itemProps3.xml><?xml version="1.0" encoding="utf-8"?>
<ds:datastoreItem xmlns:ds="http://schemas.openxmlformats.org/officeDocument/2006/customXml" ds:itemID="{9DA7A282-59F2-42B9-A72F-4355E1447CA3}">
  <ds:schemaRefs>
    <ds:schemaRef ds:uri="a7ced789-c1c6-41fd-a149-bc524d15cef0"/>
    <ds:schemaRef ds:uri="e2042d74-92ca-4017-b648-3579ccf40f7c"/>
    <ds:schemaRef ds:uri="http://schemas.microsoft.com/office/2006/metadata/properties"/>
    <ds:schemaRef ds:uri="http://schemas.microsoft.com/sharepoint/v3"/>
    <ds:schemaRef ds:uri="http://schemas.microsoft.com/office/infopath/2007/PartnerControls"/>
    <ds:schemaRef ds:uri="http://purl.org/dc/elements/1.1/"/>
    <ds:schemaRef ds:uri="http://purl.org/dc/terms/"/>
    <ds:schemaRef ds:uri="59d40b16-1f15-4e09-a00a-6187e6e60caf"/>
    <ds:schemaRef ds:uri="http://purl.org/dc/dcmitype/"/>
    <ds:schemaRef ds:uri="http://www.w3.org/XML/1998/namespace"/>
    <ds:schemaRef ds:uri="http://schemas.microsoft.com/office/2006/documentManagement/types"/>
    <ds:schemaRef ds:uri="http://schemas.openxmlformats.org/package/2006/metadata/core-properties"/>
    <ds:schemaRef ds:uri="17b9f8f6-416d-4a1b-882e-d5feef59af42"/>
    <ds:schemaRef ds:uri="420cb34a-5c08-419f-8199-24f1f7265069"/>
  </ds:schemaRefs>
</ds:datastoreItem>
</file>

<file path=customXml/itemProps4.xml><?xml version="1.0" encoding="utf-8"?>
<ds:datastoreItem xmlns:ds="http://schemas.openxmlformats.org/officeDocument/2006/customXml" ds:itemID="{CD37A15E-8BAF-44A9-8C6C-086AE18ED22C}"/>
</file>

<file path=customXml/itemProps5.xml><?xml version="1.0" encoding="utf-8"?>
<ds:datastoreItem xmlns:ds="http://schemas.openxmlformats.org/officeDocument/2006/customXml" ds:itemID="{9DA7A282-59F2-42B9-A72F-4355E1447CA3}"/>
</file>

<file path=docProps/app.xml><?xml version="1.0" encoding="utf-8"?>
<Properties xmlns="http://schemas.openxmlformats.org/officeDocument/2006/extended-properties" xmlns:vt="http://schemas.openxmlformats.org/officeDocument/2006/docPropsVTypes">
  <Template>HP_PPT_Standard_16x9</Template>
  <TotalTime>1954</TotalTime>
  <Words>7412</Words>
  <Application>Microsoft Office PowerPoint</Application>
  <PresentationFormat>On-screen Show (16:9)</PresentationFormat>
  <Paragraphs>864</Paragraphs>
  <Slides>38</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ＭＳ Ｐゴシック</vt:lpstr>
      <vt:lpstr>ＭＳ Ｐゴシック</vt:lpstr>
      <vt:lpstr>Arial</vt:lpstr>
      <vt:lpstr>Calibri</vt:lpstr>
      <vt:lpstr>Futura Bk</vt:lpstr>
      <vt:lpstr>HP Simplified</vt:lpstr>
      <vt:lpstr>Lucida Grande</vt:lpstr>
      <vt:lpstr>Neo Sans Intel</vt:lpstr>
      <vt:lpstr>Neo Sans Intel Medium</vt:lpstr>
      <vt:lpstr>Times New Roman</vt:lpstr>
      <vt:lpstr>Wingdings</vt:lpstr>
      <vt:lpstr>HP_PPT_Standard_16x9</vt:lpstr>
      <vt:lpstr>HP Integrity server blades Speed up. Scale up. Strengthen.</vt:lpstr>
      <vt:lpstr>Lasting mission-critical requirements</vt:lpstr>
      <vt:lpstr>Delivering a unique approach to mission critical</vt:lpstr>
      <vt:lpstr>Enabling your continuous business</vt:lpstr>
      <vt:lpstr>PowerPoint Presentation</vt:lpstr>
      <vt:lpstr>Enable your continuous business with HP Integrity</vt:lpstr>
      <vt:lpstr>HP BladeSystem</vt:lpstr>
      <vt:lpstr>HP BladeSystem</vt:lpstr>
      <vt:lpstr>HP BladeSystem delivers real business results</vt:lpstr>
      <vt:lpstr>HP BladeSystem Enclosure</vt:lpstr>
      <vt:lpstr>HP Integrity server blades Speed up. Scale up. Strengthen.</vt:lpstr>
      <vt:lpstr>HP Integrity server blades</vt:lpstr>
      <vt:lpstr>HP Integrity server blades</vt:lpstr>
      <vt:lpstr>HP Integrity server blades</vt:lpstr>
      <vt:lpstr>Boosting performance as business needs change</vt:lpstr>
      <vt:lpstr>Increase availability and flexibility </vt:lpstr>
      <vt:lpstr>Realizing 33% TCO savings with a unified architecture</vt:lpstr>
      <vt:lpstr>Integrity blades with VC FlexFabric</vt:lpstr>
      <vt:lpstr>Delivering mission-critical services on-demand</vt:lpstr>
      <vt:lpstr>Unique HP Integrity Blade Link technology</vt:lpstr>
      <vt:lpstr>Upgrade kits</vt:lpstr>
      <vt:lpstr>HP Integrity server positioning</vt:lpstr>
      <vt:lpstr>Strengthen with improved reliability and increased manageability</vt:lpstr>
      <vt:lpstr>Increasing resource efficiency for greater agility</vt:lpstr>
      <vt:lpstr>Simplify and streamline management</vt:lpstr>
      <vt:lpstr>Easing management of newest Integrity servers</vt:lpstr>
      <vt:lpstr>Enduring</vt:lpstr>
      <vt:lpstr>Continuing investment in HP Integrity</vt:lpstr>
      <vt:lpstr>HP-UX 11i Lifecycle Summary</vt:lpstr>
      <vt:lpstr>PowerPoint Presentation</vt:lpstr>
      <vt:lpstr>Summary</vt:lpstr>
      <vt:lpstr>Summary:  HP Integrity server blades</vt:lpstr>
      <vt:lpstr>Thank you</vt:lpstr>
      <vt:lpstr>Back up</vt:lpstr>
      <vt:lpstr>Substantiation for claims</vt:lpstr>
      <vt:lpstr>Substantiation for claims</vt:lpstr>
      <vt:lpstr>Introducing Intel® Itanium® processor 9500 series </vt:lpstr>
      <vt:lpstr>HP BladeSystem Platinum Enclosures</vt:lpstr>
    </vt:vector>
  </TitlesOfParts>
  <Manager>Holly Garcia</Manager>
  <Company>Hewlett-Packard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 Integrity server blades</dc:title>
  <dc:creator>brian.lee4@hp.com</dc:creator>
  <cp:keywords>c02101754 , Integrity blades , Blade Link , BL890c i4 , BL870c i4 , BL860c i4</cp:keywords>
  <dc:description>nicole.sanchez@hp.com_x000d_
408-655-2359</dc:description>
  <cp:lastModifiedBy>Alex, Shaji John (GBS Creative Services)</cp:lastModifiedBy>
  <cp:revision>159</cp:revision>
  <cp:lastPrinted>2012-04-13T15:38:33Z</cp:lastPrinted>
  <dcterms:created xsi:type="dcterms:W3CDTF">2012-05-03T19:55:12Z</dcterms:created>
  <dcterms:modified xsi:type="dcterms:W3CDTF">2016-01-11T14:51:59Z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0x010100C381179821EA38439193914A3F16A6AF</vt:lpwstr>
  </property>
  <property fmtid="{D5CDD505-2E9C-101B-9397-08002B2CF9AE}" pid="3" name="_dlc_policyId">
    <vt:lpwstr>0x01010058AA3695DC174141A8F8B3BE10C3370D|-267572850</vt:lpwstr>
  </property>
  <property fmtid="{D5CDD505-2E9C-101B-9397-08002B2CF9AE}" pid="4" name="ItemRetentionFormula">
    <vt:lpwstr>&lt;formula id="Microsoft.Office.RecordsManagement.PolicyFeatures.Expiration.Formula.BuiltIn"&gt;&lt;number&gt;1&lt;/number&gt;&lt;property&gt;HPInternalExpirationDate&lt;/property&gt;&lt;propertyId&gt;12f6f6d1-73d4-4c5c-b04d-9b68ff3f7352&lt;/propertyId&gt;&lt;period&gt;days&lt;/period&gt;&lt;/formula&gt;</vt:lpwstr>
  </property>
  <property fmtid="{D5CDD505-2E9C-101B-9397-08002B2CF9AE}" pid="5" name="PartnerInternalExpirationDate">
    <vt:lpwstr>2015-09-24T05:00:00+00:00</vt:lpwstr>
  </property>
  <property fmtid="{D5CDD505-2E9C-101B-9397-08002B2CF9AE}" pid="7" name="ArticleStartDate">
    <vt:lpwstr>2013-10-18T14:05:23+00:00</vt:lpwstr>
  </property>
  <property fmtid="{D5CDD505-2E9C-101B-9397-08002B2CF9AE}" pid="11" name="DocumentDescription">
    <vt:lpwstr>Customer presentation on the Integrity BL860c i4, BL870c i4 and BL890c i4 server blades</vt:lpwstr>
  </property>
  <property fmtid="{D5CDD505-2E9C-101B-9397-08002B2CF9AE}" pid="12" name="Country/Region">
    <vt:lpwstr>Worldwide</vt:lpwstr>
  </property>
  <property fmtid="{D5CDD505-2E9C-101B-9397-08002B2CF9AE}" pid="14" name="Language">
    <vt:lpwstr>EN_US</vt:lpwstr>
  </property>
  <property fmtid="{D5CDD505-2E9C-101B-9397-08002B2CF9AE}" pid="15" name="NeedToKnow">
    <vt:lpwstr>0</vt:lpwstr>
  </property>
  <property fmtid="{D5CDD505-2E9C-101B-9397-08002B2CF9AE}" pid="18" name="CustomerInternalExpirationDate">
    <vt:lpwstr>2015-09-24T05:00:00+00:00</vt:lpwstr>
  </property>
  <property fmtid="{D5CDD505-2E9C-101B-9397-08002B2CF9AE}" pid="19" name="SubmissionDate">
    <vt:lpwstr>2015-03-25T00:00:00+00:00</vt:lpwstr>
  </property>
  <property fmtid="{D5CDD505-2E9C-101B-9397-08002B2CF9AE}" pid="24" name="FeedObjectID">
    <vt:lpwstr>c02101754</vt:lpwstr>
  </property>
  <property fmtid="{D5CDD505-2E9C-101B-9397-08002B2CF9AE}" pid="25" name="PartnerLifeSpanExpirationDate">
    <vt:lpwstr>2015-09-24T05:00:00+00:00</vt:lpwstr>
  </property>
  <property fmtid="{D5CDD505-2E9C-101B-9397-08002B2CF9AE}" pid="26" name="DisclosureLevel">
    <vt:lpwstr>Public</vt:lpwstr>
  </property>
  <property fmtid="{D5CDD505-2E9C-101B-9397-08002B2CF9AE}" pid="29" name="BusinessUnit">
    <vt:lpwstr>Converged Systems</vt:lpwstr>
  </property>
  <property fmtid="{D5CDD505-2E9C-101B-9397-08002B2CF9AE}" pid="30" name="HPInternalEffectiveDate">
    <vt:lpwstr>2013-10-18T05:00:00+00:00</vt:lpwstr>
  </property>
  <property fmtid="{D5CDD505-2E9C-101B-9397-08002B2CF9AE}" pid="37" name="EMail">
    <vt:lpwstr>brian.lee4@hp.com</vt:lpwstr>
  </property>
  <property fmtid="{D5CDD505-2E9C-101B-9397-08002B2CF9AE}" pid="39" name="HPInternalExpirationDate">
    <vt:lpwstr>2015-09-24T05:00:00+00:00</vt:lpwstr>
  </property>
  <property fmtid="{D5CDD505-2E9C-101B-9397-08002B2CF9AE}" pid="42" name="CustomerLifeSpanExpirationDate">
    <vt:lpwstr>2015-09-24T05:00:00+00:00</vt:lpwstr>
  </property>
  <property fmtid="{D5CDD505-2E9C-101B-9397-08002B2CF9AE}" pid="45" name="OwnerName">
    <vt:lpwstr>cmg_180_owner</vt:lpwstr>
  </property>
  <property fmtid="{D5CDD505-2E9C-101B-9397-08002B2CF9AE}" pid="46" name="CustomerSegment">
    <vt:lpwstr>005003</vt:lpwstr>
  </property>
  <property fmtid="{D5CDD505-2E9C-101B-9397-08002B2CF9AE}" pid="48" name="_dlc_ExpireDate">
    <vt:lpwstr>2015-09-25T05:00:00+00:00</vt:lpwstr>
  </property>
  <property fmtid="{D5CDD505-2E9C-101B-9397-08002B2CF9AE}" pid="49" name="Audience">
    <vt:lpwstr>Customers,Partners,HP</vt:lpwstr>
  </property>
  <property fmtid="{D5CDD505-2E9C-101B-9397-08002B2CF9AE}" pid="51" name="MetadataModified">
    <vt:lpwstr>10/18/2013 2:05:08 PM</vt:lpwstr>
  </property>
  <property fmtid="{D5CDD505-2E9C-101B-9397-08002B2CF9AE}" pid="53" name="ContentVersionDate">
    <vt:lpwstr>2013-10-18T05:00:00+00:00</vt:lpwstr>
  </property>
  <property fmtid="{D5CDD505-2E9C-101B-9397-08002B2CF9AE}" pid="54" name="CustomerInternalEffectiveDate">
    <vt:lpwstr>2013-10-18T05:00:00+00:00</vt:lpwstr>
  </property>
  <property fmtid="{D5CDD505-2E9C-101B-9397-08002B2CF9AE}" pid="55" name="Organization">
    <vt:lpwstr>Enterprise Group</vt:lpwstr>
  </property>
  <property fmtid="{D5CDD505-2E9C-101B-9397-08002B2CF9AE}" pid="56" name="ObjectId">
    <vt:lpwstr>c02101754</vt:lpwstr>
  </property>
  <property fmtid="{D5CDD505-2E9C-101B-9397-08002B2CF9AE}" pid="57" name="Contentype">
    <vt:lpwstr> Marketing</vt:lpwstr>
  </property>
  <property fmtid="{D5CDD505-2E9C-101B-9397-08002B2CF9AE}" pid="59" name="HPLifeSpanExpirationDate">
    <vt:lpwstr>2015-09-24T05:00:00+00:00</vt:lpwstr>
  </property>
  <property fmtid="{D5CDD505-2E9C-101B-9397-08002B2CF9AE}" pid="60" name="PartnerInternalEffectiveDate">
    <vt:lpwstr>2013-10-18T05:00:00+00:00</vt:lpwstr>
  </property>
  <property fmtid="{D5CDD505-2E9C-101B-9397-08002B2CF9AE}" pid="62" name="DocumentType">
    <vt:lpwstr>customer presentation</vt:lpwstr>
  </property>
  <property fmtid="{D5CDD505-2E9C-101B-9397-08002B2CF9AE}" pid="63" name="ContentVersion">
    <vt:lpwstr>7</vt:lpwstr>
  </property>
  <property fmtid="{D5CDD505-2E9C-101B-9397-08002B2CF9AE}" pid="64" name="EDSDocument">
    <vt:lpwstr>0</vt:lpwstr>
  </property>
</Properties>
</file>